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64" r:id="rId3"/>
    <p:sldId id="318" r:id="rId4"/>
    <p:sldId id="258" r:id="rId5"/>
    <p:sldId id="266" r:id="rId6"/>
    <p:sldId id="267" r:id="rId7"/>
    <p:sldId id="263" r:id="rId8"/>
    <p:sldId id="382" r:id="rId9"/>
    <p:sldId id="366" r:id="rId10"/>
    <p:sldId id="279" r:id="rId11"/>
    <p:sldId id="365" r:id="rId12"/>
    <p:sldId id="343" r:id="rId13"/>
    <p:sldId id="273" r:id="rId14"/>
    <p:sldId id="347" r:id="rId15"/>
    <p:sldId id="369" r:id="rId16"/>
    <p:sldId id="259" r:id="rId17"/>
    <p:sldId id="371" r:id="rId18"/>
    <p:sldId id="372" r:id="rId19"/>
    <p:sldId id="386" r:id="rId20"/>
    <p:sldId id="390" r:id="rId21"/>
    <p:sldId id="354" r:id="rId22"/>
    <p:sldId id="388" r:id="rId23"/>
    <p:sldId id="363" r:id="rId24"/>
    <p:sldId id="355" r:id="rId25"/>
    <p:sldId id="359" r:id="rId26"/>
    <p:sldId id="375" r:id="rId27"/>
    <p:sldId id="380" r:id="rId28"/>
    <p:sldId id="376" r:id="rId29"/>
    <p:sldId id="385" r:id="rId30"/>
    <p:sldId id="379" r:id="rId31"/>
    <p:sldId id="389" r:id="rId32"/>
    <p:sldId id="391" r:id="rId33"/>
    <p:sldId id="3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4"/>
    <p:restoredTop sz="96327"/>
  </p:normalViewPr>
  <p:slideViewPr>
    <p:cSldViewPr snapToGrid="0" snapToObjects="1">
      <p:cViewPr varScale="1">
        <p:scale>
          <a:sx n="135" d="100"/>
          <a:sy n="135" d="100"/>
        </p:scale>
        <p:origin x="208"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8DEEB-BE31-C743-A057-D1CF89A82A4F}" type="datetimeFigureOut">
              <a:rPr lang="en-US" smtClean="0"/>
              <a:t>2/22/24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8EFF0-1C83-AD44-B131-DE1AE9F06C38}" type="slidenum">
              <a:rPr lang="en-US" smtClean="0"/>
              <a:t>‹#›</a:t>
            </a:fld>
            <a:endParaRPr lang="en-US"/>
          </a:p>
        </p:txBody>
      </p:sp>
    </p:spTree>
    <p:extLst>
      <p:ext uri="{BB962C8B-B14F-4D97-AF65-F5344CB8AC3E}">
        <p14:creationId xmlns:p14="http://schemas.microsoft.com/office/powerpoint/2010/main" val="968631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3646F-9B8F-F348-BB75-55F29AFC0CCA}" type="slidenum">
              <a:rPr lang="en-US" smtClean="0"/>
              <a:t>5</a:t>
            </a:fld>
            <a:endParaRPr lang="en-US"/>
          </a:p>
        </p:txBody>
      </p:sp>
    </p:spTree>
    <p:extLst>
      <p:ext uri="{BB962C8B-B14F-4D97-AF65-F5344CB8AC3E}">
        <p14:creationId xmlns:p14="http://schemas.microsoft.com/office/powerpoint/2010/main" val="316554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Antigen = substance that is recognized by the immune system and provokes an immune response </a:t>
            </a:r>
          </a:p>
          <a:p>
            <a:endParaRPr lang="en-US" dirty="0"/>
          </a:p>
        </p:txBody>
      </p:sp>
      <p:sp>
        <p:nvSpPr>
          <p:cNvPr id="4" name="Slide Number Placeholder 3"/>
          <p:cNvSpPr>
            <a:spLocks noGrp="1"/>
          </p:cNvSpPr>
          <p:nvPr>
            <p:ph type="sldNum" sz="quarter" idx="5"/>
          </p:nvPr>
        </p:nvSpPr>
        <p:spPr/>
        <p:txBody>
          <a:bodyPr/>
          <a:lstStyle/>
          <a:p>
            <a:fld id="{C993646F-9B8F-F348-BB75-55F29AFC0CCA}" type="slidenum">
              <a:rPr lang="en-US" smtClean="0"/>
              <a:t>10</a:t>
            </a:fld>
            <a:endParaRPr lang="en-US"/>
          </a:p>
        </p:txBody>
      </p:sp>
    </p:spTree>
    <p:extLst>
      <p:ext uri="{BB962C8B-B14F-4D97-AF65-F5344CB8AC3E}">
        <p14:creationId xmlns:p14="http://schemas.microsoft.com/office/powerpoint/2010/main" val="325825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POI and POR trials are intended to help developers select which vaccine candidates to advance to late-stage POD trials by yielding glimpses of vaccine efficacy at earlier points on the clinical development pathway</a:t>
            </a:r>
            <a:endParaRPr lang="en-US" dirty="0"/>
          </a:p>
        </p:txBody>
      </p:sp>
      <p:sp>
        <p:nvSpPr>
          <p:cNvPr id="4" name="Slide Number Placeholder 3"/>
          <p:cNvSpPr>
            <a:spLocks noGrp="1"/>
          </p:cNvSpPr>
          <p:nvPr>
            <p:ph type="sldNum" sz="quarter" idx="5"/>
          </p:nvPr>
        </p:nvSpPr>
        <p:spPr/>
        <p:txBody>
          <a:bodyPr/>
          <a:lstStyle/>
          <a:p>
            <a:fld id="{C993646F-9B8F-F348-BB75-55F29AFC0CCA}" type="slidenum">
              <a:rPr lang="en-US" smtClean="0"/>
              <a:t>12</a:t>
            </a:fld>
            <a:endParaRPr lang="en-US"/>
          </a:p>
        </p:txBody>
      </p:sp>
    </p:spTree>
    <p:extLst>
      <p:ext uri="{BB962C8B-B14F-4D97-AF65-F5344CB8AC3E}">
        <p14:creationId xmlns:p14="http://schemas.microsoft.com/office/powerpoint/2010/main" val="153640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3646F-9B8F-F348-BB75-55F29AFC0CCA}" type="slidenum">
              <a:rPr lang="en-US" smtClean="0"/>
              <a:t>14</a:t>
            </a:fld>
            <a:endParaRPr lang="en-US"/>
          </a:p>
        </p:txBody>
      </p:sp>
    </p:spTree>
    <p:extLst>
      <p:ext uri="{BB962C8B-B14F-4D97-AF65-F5344CB8AC3E}">
        <p14:creationId xmlns:p14="http://schemas.microsoft.com/office/powerpoint/2010/main" val="22592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BAF5-A161-795E-79C9-942E2B136B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7D80BB-1471-520A-8A71-70F9164BB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B8834-50F8-466D-49AF-B78A76446A29}"/>
              </a:ext>
            </a:extLst>
          </p:cNvPr>
          <p:cNvSpPr>
            <a:spLocks noGrp="1"/>
          </p:cNvSpPr>
          <p:nvPr>
            <p:ph type="dt" sz="half" idx="10"/>
          </p:nvPr>
        </p:nvSpPr>
        <p:spPr/>
        <p:txBody>
          <a:bodyPr/>
          <a:lstStyle/>
          <a:p>
            <a:fld id="{394E49D3-8CCE-6D4E-95B3-64A8B7808EA7}" type="datetimeFigureOut">
              <a:rPr lang="en-US" smtClean="0"/>
              <a:t>2/22/24</a:t>
            </a:fld>
            <a:endParaRPr lang="en-US"/>
          </a:p>
        </p:txBody>
      </p:sp>
      <p:sp>
        <p:nvSpPr>
          <p:cNvPr id="5" name="Footer Placeholder 4">
            <a:extLst>
              <a:ext uri="{FF2B5EF4-FFF2-40B4-BE49-F238E27FC236}">
                <a16:creationId xmlns:a16="http://schemas.microsoft.com/office/drawing/2014/main" id="{011D29D8-532C-4394-EC9D-F100FFAB3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4FA35-E781-6E52-639B-51FD89A334FE}"/>
              </a:ext>
            </a:extLst>
          </p:cNvPr>
          <p:cNvSpPr>
            <a:spLocks noGrp="1"/>
          </p:cNvSpPr>
          <p:nvPr>
            <p:ph type="sldNum" sz="quarter" idx="12"/>
          </p:nvPr>
        </p:nvSpPr>
        <p:spPr/>
        <p:txBody>
          <a:bodyPr/>
          <a:lstStyle/>
          <a:p>
            <a:fld id="{E400E089-536E-AE46-BEF5-03F00E5B9717}" type="slidenum">
              <a:rPr lang="en-US" smtClean="0"/>
              <a:t>‹#›</a:t>
            </a:fld>
            <a:endParaRPr lang="en-US"/>
          </a:p>
        </p:txBody>
      </p:sp>
    </p:spTree>
    <p:extLst>
      <p:ext uri="{BB962C8B-B14F-4D97-AF65-F5344CB8AC3E}">
        <p14:creationId xmlns:p14="http://schemas.microsoft.com/office/powerpoint/2010/main" val="241204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8564-4092-22A0-07B9-CD9F862FE7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0147BC-9C46-7A54-5DA6-6117EC83D6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DD7EF-9802-629C-4036-247886CFA20E}"/>
              </a:ext>
            </a:extLst>
          </p:cNvPr>
          <p:cNvSpPr>
            <a:spLocks noGrp="1"/>
          </p:cNvSpPr>
          <p:nvPr>
            <p:ph type="dt" sz="half" idx="10"/>
          </p:nvPr>
        </p:nvSpPr>
        <p:spPr/>
        <p:txBody>
          <a:bodyPr/>
          <a:lstStyle/>
          <a:p>
            <a:fld id="{394E49D3-8CCE-6D4E-95B3-64A8B7808EA7}" type="datetimeFigureOut">
              <a:rPr lang="en-US" smtClean="0"/>
              <a:t>2/22/24</a:t>
            </a:fld>
            <a:endParaRPr lang="en-US"/>
          </a:p>
        </p:txBody>
      </p:sp>
      <p:sp>
        <p:nvSpPr>
          <p:cNvPr id="5" name="Footer Placeholder 4">
            <a:extLst>
              <a:ext uri="{FF2B5EF4-FFF2-40B4-BE49-F238E27FC236}">
                <a16:creationId xmlns:a16="http://schemas.microsoft.com/office/drawing/2014/main" id="{02131BB4-E31A-FA7F-45CC-4C99D907F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74E61-D238-A2FB-CEE9-635570D9F46E}"/>
              </a:ext>
            </a:extLst>
          </p:cNvPr>
          <p:cNvSpPr>
            <a:spLocks noGrp="1"/>
          </p:cNvSpPr>
          <p:nvPr>
            <p:ph type="sldNum" sz="quarter" idx="12"/>
          </p:nvPr>
        </p:nvSpPr>
        <p:spPr/>
        <p:txBody>
          <a:bodyPr/>
          <a:lstStyle/>
          <a:p>
            <a:fld id="{E400E089-536E-AE46-BEF5-03F00E5B9717}" type="slidenum">
              <a:rPr lang="en-US" smtClean="0"/>
              <a:t>‹#›</a:t>
            </a:fld>
            <a:endParaRPr lang="en-US"/>
          </a:p>
        </p:txBody>
      </p:sp>
    </p:spTree>
    <p:extLst>
      <p:ext uri="{BB962C8B-B14F-4D97-AF65-F5344CB8AC3E}">
        <p14:creationId xmlns:p14="http://schemas.microsoft.com/office/powerpoint/2010/main" val="247237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FB389-D1F3-90BF-59A8-0A1CE14AAD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958B11-71B3-56CD-B7D1-D31CA2AE6A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4F68E-8799-D6C9-D453-06178B9627CD}"/>
              </a:ext>
            </a:extLst>
          </p:cNvPr>
          <p:cNvSpPr>
            <a:spLocks noGrp="1"/>
          </p:cNvSpPr>
          <p:nvPr>
            <p:ph type="dt" sz="half" idx="10"/>
          </p:nvPr>
        </p:nvSpPr>
        <p:spPr/>
        <p:txBody>
          <a:bodyPr/>
          <a:lstStyle/>
          <a:p>
            <a:fld id="{394E49D3-8CCE-6D4E-95B3-64A8B7808EA7}" type="datetimeFigureOut">
              <a:rPr lang="en-US" smtClean="0"/>
              <a:t>2/22/24</a:t>
            </a:fld>
            <a:endParaRPr lang="en-US"/>
          </a:p>
        </p:txBody>
      </p:sp>
      <p:sp>
        <p:nvSpPr>
          <p:cNvPr id="5" name="Footer Placeholder 4">
            <a:extLst>
              <a:ext uri="{FF2B5EF4-FFF2-40B4-BE49-F238E27FC236}">
                <a16:creationId xmlns:a16="http://schemas.microsoft.com/office/drawing/2014/main" id="{324B077F-1F31-68A9-05C5-C191EE795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89947-2258-599F-C657-8C60D89FBDB9}"/>
              </a:ext>
            </a:extLst>
          </p:cNvPr>
          <p:cNvSpPr>
            <a:spLocks noGrp="1"/>
          </p:cNvSpPr>
          <p:nvPr>
            <p:ph type="sldNum" sz="quarter" idx="12"/>
          </p:nvPr>
        </p:nvSpPr>
        <p:spPr/>
        <p:txBody>
          <a:bodyPr/>
          <a:lstStyle/>
          <a:p>
            <a:fld id="{E400E089-536E-AE46-BEF5-03F00E5B9717}" type="slidenum">
              <a:rPr lang="en-US" smtClean="0"/>
              <a:t>‹#›</a:t>
            </a:fld>
            <a:endParaRPr lang="en-US"/>
          </a:p>
        </p:txBody>
      </p:sp>
    </p:spTree>
    <p:extLst>
      <p:ext uri="{BB962C8B-B14F-4D97-AF65-F5344CB8AC3E}">
        <p14:creationId xmlns:p14="http://schemas.microsoft.com/office/powerpoint/2010/main" val="3761847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2"/>
        <p:cNvGrpSpPr/>
        <p:nvPr/>
      </p:nvGrpSpPr>
      <p:grpSpPr>
        <a:xfrm>
          <a:off x="0" y="0"/>
          <a:ext cx="0" cy="0"/>
          <a:chOff x="0" y="0"/>
          <a:chExt cx="0" cy="0"/>
        </a:xfrm>
      </p:grpSpPr>
      <p:sp>
        <p:nvSpPr>
          <p:cNvPr id="23" name="Google Shape;23;p41"/>
          <p:cNvSpPr/>
          <p:nvPr/>
        </p:nvSpPr>
        <p:spPr>
          <a:xfrm>
            <a:off x="0" y="0"/>
            <a:ext cx="12192000" cy="903890"/>
          </a:xfrm>
          <a:prstGeom prst="rect">
            <a:avLst/>
          </a:prstGeom>
          <a:solidFill>
            <a:srgbClr val="D6C6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 name="Google Shape;24;p41"/>
          <p:cNvSpPr txBox="1">
            <a:spLocks noGrp="1"/>
          </p:cNvSpPr>
          <p:nvPr>
            <p:ph type="body" idx="1" hasCustomPrompt="1"/>
          </p:nvPr>
        </p:nvSpPr>
        <p:spPr>
          <a:xfrm>
            <a:off x="658369" y="270466"/>
            <a:ext cx="6638544" cy="982602"/>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0"/>
              </a:spcBef>
              <a:spcAft>
                <a:spcPts val="0"/>
              </a:spcAft>
              <a:buSzPts val="3200"/>
              <a:buNone/>
              <a:defRPr sz="3200" b="1" i="0">
                <a:solidFill>
                  <a:srgbClr val="002060"/>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b="1" dirty="0"/>
              <a:t>Title</a:t>
            </a:r>
            <a:endParaRPr dirty="0"/>
          </a:p>
        </p:txBody>
      </p:sp>
      <p:sp>
        <p:nvSpPr>
          <p:cNvPr id="25" name="Google Shape;25;p41"/>
          <p:cNvSpPr txBox="1">
            <a:spLocks noGrp="1"/>
          </p:cNvSpPr>
          <p:nvPr>
            <p:ph type="body" idx="2" hasCustomPrompt="1"/>
          </p:nvPr>
        </p:nvSpPr>
        <p:spPr>
          <a:xfrm>
            <a:off x="658367" y="1833658"/>
            <a:ext cx="7727865" cy="4101473"/>
          </a:xfrm>
          <a:prstGeom prst="rect">
            <a:avLst/>
          </a:prstGeom>
          <a:noFill/>
          <a:ln>
            <a:noFill/>
          </a:ln>
        </p:spPr>
        <p:txBody>
          <a:bodyPr spcFirstLastPara="1" wrap="square" lIns="0" tIns="45700" rIns="91425" bIns="45700" anchor="t" anchorCtr="0">
            <a:noAutofit/>
          </a:bodyPr>
          <a:lstStyle>
            <a:lvl1pPr marL="457200" lvl="0" indent="-228600" algn="l">
              <a:lnSpc>
                <a:spcPct val="144444"/>
              </a:lnSpc>
              <a:spcBef>
                <a:spcPts val="1000"/>
              </a:spcBef>
              <a:spcAft>
                <a:spcPts val="0"/>
              </a:spcAft>
              <a:buSzPts val="1800"/>
              <a:buNone/>
              <a:defRPr sz="2400" b="0" i="0">
                <a:solidFill>
                  <a:srgbClr val="0F0B3B"/>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979899"/>
                </a:solidFill>
              </a:defRPr>
            </a:lvl2pPr>
            <a:lvl3pPr marL="1371600" lvl="2" indent="-228600" algn="l">
              <a:lnSpc>
                <a:spcPct val="90000"/>
              </a:lnSpc>
              <a:spcBef>
                <a:spcPts val="600"/>
              </a:spcBef>
              <a:spcAft>
                <a:spcPts val="0"/>
              </a:spcAft>
              <a:buSzPts val="1800"/>
              <a:buNone/>
              <a:defRPr sz="1800">
                <a:solidFill>
                  <a:srgbClr val="979899"/>
                </a:solidFill>
              </a:defRPr>
            </a:lvl3pPr>
            <a:lvl4pPr marL="1828800" lvl="3" indent="-228600" algn="l">
              <a:lnSpc>
                <a:spcPct val="90000"/>
              </a:lnSpc>
              <a:spcBef>
                <a:spcPts val="500"/>
              </a:spcBef>
              <a:spcAft>
                <a:spcPts val="0"/>
              </a:spcAft>
              <a:buSzPts val="1600"/>
              <a:buNone/>
              <a:defRPr sz="1600">
                <a:solidFill>
                  <a:srgbClr val="979899"/>
                </a:solidFill>
              </a:defRPr>
            </a:lvl4pPr>
            <a:lvl5pPr marL="2286000" lvl="4" indent="-228600" algn="l">
              <a:lnSpc>
                <a:spcPct val="90000"/>
              </a:lnSpc>
              <a:spcBef>
                <a:spcPts val="500"/>
              </a:spcBef>
              <a:spcAft>
                <a:spcPts val="0"/>
              </a:spcAft>
              <a:buSzPts val="1600"/>
              <a:buNone/>
              <a:defRPr sz="1600">
                <a:solidFill>
                  <a:srgbClr val="979899"/>
                </a:solidFill>
              </a:defRPr>
            </a:lvl5pPr>
            <a:lvl6pPr marL="2743200" lvl="5" indent="-228600" algn="l">
              <a:lnSpc>
                <a:spcPct val="90000"/>
              </a:lnSpc>
              <a:spcBef>
                <a:spcPts val="500"/>
              </a:spcBef>
              <a:spcAft>
                <a:spcPts val="0"/>
              </a:spcAft>
              <a:buClr>
                <a:srgbClr val="979899"/>
              </a:buClr>
              <a:buSzPts val="1600"/>
              <a:buNone/>
              <a:defRPr sz="1600">
                <a:solidFill>
                  <a:srgbClr val="979899"/>
                </a:solidFill>
              </a:defRPr>
            </a:lvl6pPr>
            <a:lvl7pPr marL="3200400" lvl="6" indent="-228600" algn="l">
              <a:lnSpc>
                <a:spcPct val="90000"/>
              </a:lnSpc>
              <a:spcBef>
                <a:spcPts val="500"/>
              </a:spcBef>
              <a:spcAft>
                <a:spcPts val="0"/>
              </a:spcAft>
              <a:buClr>
                <a:srgbClr val="979899"/>
              </a:buClr>
              <a:buSzPts val="1600"/>
              <a:buNone/>
              <a:defRPr sz="1600">
                <a:solidFill>
                  <a:srgbClr val="979899"/>
                </a:solidFill>
              </a:defRPr>
            </a:lvl7pPr>
            <a:lvl8pPr marL="3657600" lvl="7" indent="-228600" algn="l">
              <a:lnSpc>
                <a:spcPct val="90000"/>
              </a:lnSpc>
              <a:spcBef>
                <a:spcPts val="500"/>
              </a:spcBef>
              <a:spcAft>
                <a:spcPts val="0"/>
              </a:spcAft>
              <a:buClr>
                <a:srgbClr val="979899"/>
              </a:buClr>
              <a:buSzPts val="1600"/>
              <a:buNone/>
              <a:defRPr sz="1600">
                <a:solidFill>
                  <a:srgbClr val="979899"/>
                </a:solidFill>
              </a:defRPr>
            </a:lvl8pPr>
            <a:lvl9pPr marL="4114800" lvl="8" indent="-228600" algn="l">
              <a:lnSpc>
                <a:spcPct val="90000"/>
              </a:lnSpc>
              <a:spcBef>
                <a:spcPts val="500"/>
              </a:spcBef>
              <a:spcAft>
                <a:spcPts val="0"/>
              </a:spcAft>
              <a:buClr>
                <a:srgbClr val="979899"/>
              </a:buClr>
              <a:buSzPts val="1600"/>
              <a:buNone/>
              <a:defRPr sz="1600">
                <a:solidFill>
                  <a:srgbClr val="979899"/>
                </a:solidFill>
              </a:defRPr>
            </a:lvl9pPr>
          </a:lstStyle>
          <a:p>
            <a:r>
              <a:rPr lang="en-US" dirty="0"/>
              <a:t>Text</a:t>
            </a:r>
            <a:endParaRPr dirty="0"/>
          </a:p>
        </p:txBody>
      </p:sp>
    </p:spTree>
    <p:extLst>
      <p:ext uri="{BB962C8B-B14F-4D97-AF65-F5344CB8AC3E}">
        <p14:creationId xmlns:p14="http://schemas.microsoft.com/office/powerpoint/2010/main" val="28845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D3AC-E7C9-5B8A-5A94-DAABF24F1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9411D-1EAB-9F65-DADF-5138B09517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BBE84-AB18-5D6C-C167-9780F97E683A}"/>
              </a:ext>
            </a:extLst>
          </p:cNvPr>
          <p:cNvSpPr>
            <a:spLocks noGrp="1"/>
          </p:cNvSpPr>
          <p:nvPr>
            <p:ph type="dt" sz="half" idx="10"/>
          </p:nvPr>
        </p:nvSpPr>
        <p:spPr/>
        <p:txBody>
          <a:bodyPr/>
          <a:lstStyle/>
          <a:p>
            <a:fld id="{394E49D3-8CCE-6D4E-95B3-64A8B7808EA7}" type="datetimeFigureOut">
              <a:rPr lang="en-US" smtClean="0"/>
              <a:t>2/22/24</a:t>
            </a:fld>
            <a:endParaRPr lang="en-US"/>
          </a:p>
        </p:txBody>
      </p:sp>
      <p:sp>
        <p:nvSpPr>
          <p:cNvPr id="5" name="Footer Placeholder 4">
            <a:extLst>
              <a:ext uri="{FF2B5EF4-FFF2-40B4-BE49-F238E27FC236}">
                <a16:creationId xmlns:a16="http://schemas.microsoft.com/office/drawing/2014/main" id="{68C2A080-7929-39FC-8362-995D869E9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28AEC-3D12-79C6-23E7-074CB98B3BE9}"/>
              </a:ext>
            </a:extLst>
          </p:cNvPr>
          <p:cNvSpPr>
            <a:spLocks noGrp="1"/>
          </p:cNvSpPr>
          <p:nvPr>
            <p:ph type="sldNum" sz="quarter" idx="12"/>
          </p:nvPr>
        </p:nvSpPr>
        <p:spPr/>
        <p:txBody>
          <a:bodyPr/>
          <a:lstStyle/>
          <a:p>
            <a:fld id="{E400E089-536E-AE46-BEF5-03F00E5B9717}" type="slidenum">
              <a:rPr lang="en-US" smtClean="0"/>
              <a:t>‹#›</a:t>
            </a:fld>
            <a:endParaRPr lang="en-US"/>
          </a:p>
        </p:txBody>
      </p:sp>
    </p:spTree>
    <p:extLst>
      <p:ext uri="{BB962C8B-B14F-4D97-AF65-F5344CB8AC3E}">
        <p14:creationId xmlns:p14="http://schemas.microsoft.com/office/powerpoint/2010/main" val="25288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4EBC-50C3-5687-9EA7-EE6BA6715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B4507A-C80A-82FD-107E-94A3A87C5A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1FD9FF-2F1A-258B-8974-87AC4F10E172}"/>
              </a:ext>
            </a:extLst>
          </p:cNvPr>
          <p:cNvSpPr>
            <a:spLocks noGrp="1"/>
          </p:cNvSpPr>
          <p:nvPr>
            <p:ph type="dt" sz="half" idx="10"/>
          </p:nvPr>
        </p:nvSpPr>
        <p:spPr/>
        <p:txBody>
          <a:bodyPr/>
          <a:lstStyle/>
          <a:p>
            <a:fld id="{394E49D3-8CCE-6D4E-95B3-64A8B7808EA7}" type="datetimeFigureOut">
              <a:rPr lang="en-US" smtClean="0"/>
              <a:t>2/22/24</a:t>
            </a:fld>
            <a:endParaRPr lang="en-US"/>
          </a:p>
        </p:txBody>
      </p:sp>
      <p:sp>
        <p:nvSpPr>
          <p:cNvPr id="5" name="Footer Placeholder 4">
            <a:extLst>
              <a:ext uri="{FF2B5EF4-FFF2-40B4-BE49-F238E27FC236}">
                <a16:creationId xmlns:a16="http://schemas.microsoft.com/office/drawing/2014/main" id="{F249BA6E-A3DD-E641-1055-79144E293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88156-D5B9-04AC-2AE6-6F4D2D1CC275}"/>
              </a:ext>
            </a:extLst>
          </p:cNvPr>
          <p:cNvSpPr>
            <a:spLocks noGrp="1"/>
          </p:cNvSpPr>
          <p:nvPr>
            <p:ph type="sldNum" sz="quarter" idx="12"/>
          </p:nvPr>
        </p:nvSpPr>
        <p:spPr/>
        <p:txBody>
          <a:bodyPr/>
          <a:lstStyle/>
          <a:p>
            <a:fld id="{E400E089-536E-AE46-BEF5-03F00E5B9717}" type="slidenum">
              <a:rPr lang="en-US" smtClean="0"/>
              <a:t>‹#›</a:t>
            </a:fld>
            <a:endParaRPr lang="en-US"/>
          </a:p>
        </p:txBody>
      </p:sp>
    </p:spTree>
    <p:extLst>
      <p:ext uri="{BB962C8B-B14F-4D97-AF65-F5344CB8AC3E}">
        <p14:creationId xmlns:p14="http://schemas.microsoft.com/office/powerpoint/2010/main" val="424795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B2FD-56E9-97EF-5BEF-13AC333B4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F095F3-3F81-BE26-4387-6C079640CF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D3042C-05D2-EC65-8493-F7ADFAA17C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BD49B0-461F-B6C7-E799-BFEF22F37CCE}"/>
              </a:ext>
            </a:extLst>
          </p:cNvPr>
          <p:cNvSpPr>
            <a:spLocks noGrp="1"/>
          </p:cNvSpPr>
          <p:nvPr>
            <p:ph type="dt" sz="half" idx="10"/>
          </p:nvPr>
        </p:nvSpPr>
        <p:spPr/>
        <p:txBody>
          <a:bodyPr/>
          <a:lstStyle/>
          <a:p>
            <a:fld id="{394E49D3-8CCE-6D4E-95B3-64A8B7808EA7}" type="datetimeFigureOut">
              <a:rPr lang="en-US" smtClean="0"/>
              <a:t>2/22/24</a:t>
            </a:fld>
            <a:endParaRPr lang="en-US"/>
          </a:p>
        </p:txBody>
      </p:sp>
      <p:sp>
        <p:nvSpPr>
          <p:cNvPr id="6" name="Footer Placeholder 5">
            <a:extLst>
              <a:ext uri="{FF2B5EF4-FFF2-40B4-BE49-F238E27FC236}">
                <a16:creationId xmlns:a16="http://schemas.microsoft.com/office/drawing/2014/main" id="{CD38CD24-CE5F-268A-DA1B-8F3BD0D31A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C935C-ED5D-3E09-7B57-CF8EF559F777}"/>
              </a:ext>
            </a:extLst>
          </p:cNvPr>
          <p:cNvSpPr>
            <a:spLocks noGrp="1"/>
          </p:cNvSpPr>
          <p:nvPr>
            <p:ph type="sldNum" sz="quarter" idx="12"/>
          </p:nvPr>
        </p:nvSpPr>
        <p:spPr/>
        <p:txBody>
          <a:bodyPr/>
          <a:lstStyle/>
          <a:p>
            <a:fld id="{E400E089-536E-AE46-BEF5-03F00E5B9717}" type="slidenum">
              <a:rPr lang="en-US" smtClean="0"/>
              <a:t>‹#›</a:t>
            </a:fld>
            <a:endParaRPr lang="en-US"/>
          </a:p>
        </p:txBody>
      </p:sp>
    </p:spTree>
    <p:extLst>
      <p:ext uri="{BB962C8B-B14F-4D97-AF65-F5344CB8AC3E}">
        <p14:creationId xmlns:p14="http://schemas.microsoft.com/office/powerpoint/2010/main" val="331993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156D-18F2-23CE-83F3-34728C1B77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09AB8E-4E8B-D89E-3845-FE2770A226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B7107A-CD47-A09F-9B97-D7786A573B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DFC30-0280-1C33-5FC0-329830042F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68BB98-E3FB-F20B-2F37-6D997BA43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78C2F6-F69E-9A28-FBCE-99A004DFA62D}"/>
              </a:ext>
            </a:extLst>
          </p:cNvPr>
          <p:cNvSpPr>
            <a:spLocks noGrp="1"/>
          </p:cNvSpPr>
          <p:nvPr>
            <p:ph type="dt" sz="half" idx="10"/>
          </p:nvPr>
        </p:nvSpPr>
        <p:spPr/>
        <p:txBody>
          <a:bodyPr/>
          <a:lstStyle/>
          <a:p>
            <a:fld id="{394E49D3-8CCE-6D4E-95B3-64A8B7808EA7}" type="datetimeFigureOut">
              <a:rPr lang="en-US" smtClean="0"/>
              <a:t>2/22/24</a:t>
            </a:fld>
            <a:endParaRPr lang="en-US"/>
          </a:p>
        </p:txBody>
      </p:sp>
      <p:sp>
        <p:nvSpPr>
          <p:cNvPr id="8" name="Footer Placeholder 7">
            <a:extLst>
              <a:ext uri="{FF2B5EF4-FFF2-40B4-BE49-F238E27FC236}">
                <a16:creationId xmlns:a16="http://schemas.microsoft.com/office/drawing/2014/main" id="{50EA849C-8396-291A-7F39-D1ADBC09B9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34A6E2-56B6-7295-F36B-84738B8AE014}"/>
              </a:ext>
            </a:extLst>
          </p:cNvPr>
          <p:cNvSpPr>
            <a:spLocks noGrp="1"/>
          </p:cNvSpPr>
          <p:nvPr>
            <p:ph type="sldNum" sz="quarter" idx="12"/>
          </p:nvPr>
        </p:nvSpPr>
        <p:spPr/>
        <p:txBody>
          <a:bodyPr/>
          <a:lstStyle/>
          <a:p>
            <a:fld id="{E400E089-536E-AE46-BEF5-03F00E5B9717}" type="slidenum">
              <a:rPr lang="en-US" smtClean="0"/>
              <a:t>‹#›</a:t>
            </a:fld>
            <a:endParaRPr lang="en-US"/>
          </a:p>
        </p:txBody>
      </p:sp>
    </p:spTree>
    <p:extLst>
      <p:ext uri="{BB962C8B-B14F-4D97-AF65-F5344CB8AC3E}">
        <p14:creationId xmlns:p14="http://schemas.microsoft.com/office/powerpoint/2010/main" val="408507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D642-6B49-3738-7648-504BFDE5D2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C8800B-1740-5C8D-4052-945D5FA58C91}"/>
              </a:ext>
            </a:extLst>
          </p:cNvPr>
          <p:cNvSpPr>
            <a:spLocks noGrp="1"/>
          </p:cNvSpPr>
          <p:nvPr>
            <p:ph type="dt" sz="half" idx="10"/>
          </p:nvPr>
        </p:nvSpPr>
        <p:spPr/>
        <p:txBody>
          <a:bodyPr/>
          <a:lstStyle/>
          <a:p>
            <a:fld id="{394E49D3-8CCE-6D4E-95B3-64A8B7808EA7}" type="datetimeFigureOut">
              <a:rPr lang="en-US" smtClean="0"/>
              <a:t>2/22/24</a:t>
            </a:fld>
            <a:endParaRPr lang="en-US"/>
          </a:p>
        </p:txBody>
      </p:sp>
      <p:sp>
        <p:nvSpPr>
          <p:cNvPr id="4" name="Footer Placeholder 3">
            <a:extLst>
              <a:ext uri="{FF2B5EF4-FFF2-40B4-BE49-F238E27FC236}">
                <a16:creationId xmlns:a16="http://schemas.microsoft.com/office/drawing/2014/main" id="{19E907F0-508F-8CEC-2A9A-230FB991BF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95FE81-647C-4E02-AA4A-B79539F04D1B}"/>
              </a:ext>
            </a:extLst>
          </p:cNvPr>
          <p:cNvSpPr>
            <a:spLocks noGrp="1"/>
          </p:cNvSpPr>
          <p:nvPr>
            <p:ph type="sldNum" sz="quarter" idx="12"/>
          </p:nvPr>
        </p:nvSpPr>
        <p:spPr/>
        <p:txBody>
          <a:bodyPr/>
          <a:lstStyle/>
          <a:p>
            <a:fld id="{E400E089-536E-AE46-BEF5-03F00E5B9717}" type="slidenum">
              <a:rPr lang="en-US" smtClean="0"/>
              <a:t>‹#›</a:t>
            </a:fld>
            <a:endParaRPr lang="en-US"/>
          </a:p>
        </p:txBody>
      </p:sp>
    </p:spTree>
    <p:extLst>
      <p:ext uri="{BB962C8B-B14F-4D97-AF65-F5344CB8AC3E}">
        <p14:creationId xmlns:p14="http://schemas.microsoft.com/office/powerpoint/2010/main" val="113414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C06025-88EE-DEFC-0991-0A56DE901379}"/>
              </a:ext>
            </a:extLst>
          </p:cNvPr>
          <p:cNvSpPr>
            <a:spLocks noGrp="1"/>
          </p:cNvSpPr>
          <p:nvPr>
            <p:ph type="dt" sz="half" idx="10"/>
          </p:nvPr>
        </p:nvSpPr>
        <p:spPr/>
        <p:txBody>
          <a:bodyPr/>
          <a:lstStyle/>
          <a:p>
            <a:fld id="{394E49D3-8CCE-6D4E-95B3-64A8B7808EA7}" type="datetimeFigureOut">
              <a:rPr lang="en-US" smtClean="0"/>
              <a:t>2/22/24</a:t>
            </a:fld>
            <a:endParaRPr lang="en-US"/>
          </a:p>
        </p:txBody>
      </p:sp>
      <p:sp>
        <p:nvSpPr>
          <p:cNvPr id="3" name="Footer Placeholder 2">
            <a:extLst>
              <a:ext uri="{FF2B5EF4-FFF2-40B4-BE49-F238E27FC236}">
                <a16:creationId xmlns:a16="http://schemas.microsoft.com/office/drawing/2014/main" id="{05BFA121-917A-C4E0-8D7D-72FE889F46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01F1E9-6FF5-6FE7-1605-21544D7F4429}"/>
              </a:ext>
            </a:extLst>
          </p:cNvPr>
          <p:cNvSpPr>
            <a:spLocks noGrp="1"/>
          </p:cNvSpPr>
          <p:nvPr>
            <p:ph type="sldNum" sz="quarter" idx="12"/>
          </p:nvPr>
        </p:nvSpPr>
        <p:spPr/>
        <p:txBody>
          <a:bodyPr/>
          <a:lstStyle/>
          <a:p>
            <a:fld id="{E400E089-536E-AE46-BEF5-03F00E5B9717}" type="slidenum">
              <a:rPr lang="en-US" smtClean="0"/>
              <a:t>‹#›</a:t>
            </a:fld>
            <a:endParaRPr lang="en-US"/>
          </a:p>
        </p:txBody>
      </p:sp>
    </p:spTree>
    <p:extLst>
      <p:ext uri="{BB962C8B-B14F-4D97-AF65-F5344CB8AC3E}">
        <p14:creationId xmlns:p14="http://schemas.microsoft.com/office/powerpoint/2010/main" val="128049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498F-7CC1-0C54-EBBA-28204B51D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97917C-58EF-DC5C-6EFC-CDB0DEB02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E3BF8B-1664-52BC-2027-FCA8A7690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B95BCB-C17F-6C65-FA33-F5A6A876528B}"/>
              </a:ext>
            </a:extLst>
          </p:cNvPr>
          <p:cNvSpPr>
            <a:spLocks noGrp="1"/>
          </p:cNvSpPr>
          <p:nvPr>
            <p:ph type="dt" sz="half" idx="10"/>
          </p:nvPr>
        </p:nvSpPr>
        <p:spPr/>
        <p:txBody>
          <a:bodyPr/>
          <a:lstStyle/>
          <a:p>
            <a:fld id="{394E49D3-8CCE-6D4E-95B3-64A8B7808EA7}" type="datetimeFigureOut">
              <a:rPr lang="en-US" smtClean="0"/>
              <a:t>2/22/24</a:t>
            </a:fld>
            <a:endParaRPr lang="en-US"/>
          </a:p>
        </p:txBody>
      </p:sp>
      <p:sp>
        <p:nvSpPr>
          <p:cNvPr id="6" name="Footer Placeholder 5">
            <a:extLst>
              <a:ext uri="{FF2B5EF4-FFF2-40B4-BE49-F238E27FC236}">
                <a16:creationId xmlns:a16="http://schemas.microsoft.com/office/drawing/2014/main" id="{06D1ADFA-FC5E-7908-FC63-B06F8ECF08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825CDD-6534-26CA-F145-9799DE1F755A}"/>
              </a:ext>
            </a:extLst>
          </p:cNvPr>
          <p:cNvSpPr>
            <a:spLocks noGrp="1"/>
          </p:cNvSpPr>
          <p:nvPr>
            <p:ph type="sldNum" sz="quarter" idx="12"/>
          </p:nvPr>
        </p:nvSpPr>
        <p:spPr/>
        <p:txBody>
          <a:bodyPr/>
          <a:lstStyle/>
          <a:p>
            <a:fld id="{E400E089-536E-AE46-BEF5-03F00E5B9717}" type="slidenum">
              <a:rPr lang="en-US" smtClean="0"/>
              <a:t>‹#›</a:t>
            </a:fld>
            <a:endParaRPr lang="en-US"/>
          </a:p>
        </p:txBody>
      </p:sp>
    </p:spTree>
    <p:extLst>
      <p:ext uri="{BB962C8B-B14F-4D97-AF65-F5344CB8AC3E}">
        <p14:creationId xmlns:p14="http://schemas.microsoft.com/office/powerpoint/2010/main" val="420741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AEA0-7564-D9D7-2BE4-EAFBE62D3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B4AFC3-B2EF-4A16-BE79-0B748501E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092D6F-02FD-E7A3-33E0-986906A64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D5894F-D81E-F309-9BC4-C3E02B736C51}"/>
              </a:ext>
            </a:extLst>
          </p:cNvPr>
          <p:cNvSpPr>
            <a:spLocks noGrp="1"/>
          </p:cNvSpPr>
          <p:nvPr>
            <p:ph type="dt" sz="half" idx="10"/>
          </p:nvPr>
        </p:nvSpPr>
        <p:spPr/>
        <p:txBody>
          <a:bodyPr/>
          <a:lstStyle/>
          <a:p>
            <a:fld id="{394E49D3-8CCE-6D4E-95B3-64A8B7808EA7}" type="datetimeFigureOut">
              <a:rPr lang="en-US" smtClean="0"/>
              <a:t>2/22/24</a:t>
            </a:fld>
            <a:endParaRPr lang="en-US"/>
          </a:p>
        </p:txBody>
      </p:sp>
      <p:sp>
        <p:nvSpPr>
          <p:cNvPr id="6" name="Footer Placeholder 5">
            <a:extLst>
              <a:ext uri="{FF2B5EF4-FFF2-40B4-BE49-F238E27FC236}">
                <a16:creationId xmlns:a16="http://schemas.microsoft.com/office/drawing/2014/main" id="{956260C0-6BA0-B54B-9C23-9D5E2BA34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D1D85-7AD4-C240-EB29-DEC3DC600F8F}"/>
              </a:ext>
            </a:extLst>
          </p:cNvPr>
          <p:cNvSpPr>
            <a:spLocks noGrp="1"/>
          </p:cNvSpPr>
          <p:nvPr>
            <p:ph type="sldNum" sz="quarter" idx="12"/>
          </p:nvPr>
        </p:nvSpPr>
        <p:spPr/>
        <p:txBody>
          <a:bodyPr/>
          <a:lstStyle/>
          <a:p>
            <a:fld id="{E400E089-536E-AE46-BEF5-03F00E5B9717}" type="slidenum">
              <a:rPr lang="en-US" smtClean="0"/>
              <a:t>‹#›</a:t>
            </a:fld>
            <a:endParaRPr lang="en-US"/>
          </a:p>
        </p:txBody>
      </p:sp>
    </p:spTree>
    <p:extLst>
      <p:ext uri="{BB962C8B-B14F-4D97-AF65-F5344CB8AC3E}">
        <p14:creationId xmlns:p14="http://schemas.microsoft.com/office/powerpoint/2010/main" val="323423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F92A7-5CFB-FAA5-28EA-161400360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72C9D-149C-2AD3-80E9-7D735C31D9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6220A-273A-1D8B-3A71-41A790BB07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E49D3-8CCE-6D4E-95B3-64A8B7808EA7}" type="datetimeFigureOut">
              <a:rPr lang="en-US" smtClean="0"/>
              <a:t>2/22/24</a:t>
            </a:fld>
            <a:endParaRPr lang="en-US"/>
          </a:p>
        </p:txBody>
      </p:sp>
      <p:sp>
        <p:nvSpPr>
          <p:cNvPr id="5" name="Footer Placeholder 4">
            <a:extLst>
              <a:ext uri="{FF2B5EF4-FFF2-40B4-BE49-F238E27FC236}">
                <a16:creationId xmlns:a16="http://schemas.microsoft.com/office/drawing/2014/main" id="{1A68515B-5808-9879-FED8-F567ABF28B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78624D-3D9E-CD29-8811-6D4BC0739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0E089-536E-AE46-BEF5-03F00E5B9717}" type="slidenum">
              <a:rPr lang="en-US" smtClean="0"/>
              <a:t>‹#›</a:t>
            </a:fld>
            <a:endParaRPr lang="en-US"/>
          </a:p>
        </p:txBody>
      </p:sp>
    </p:spTree>
    <p:extLst>
      <p:ext uri="{BB962C8B-B14F-4D97-AF65-F5344CB8AC3E}">
        <p14:creationId xmlns:p14="http://schemas.microsoft.com/office/powerpoint/2010/main" val="394061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png"/><Relationship Id="rId4" Type="http://schemas.openxmlformats.org/officeDocument/2006/relationships/image" Target="../media/image6.tiff"/></Relationships>
</file>

<file path=ppt/slides/_rels/slide30.xml.rels><?xml version="1.0" encoding="UTF-8" standalone="yes"?>
<Relationships xmlns="http://schemas.openxmlformats.org/package/2006/relationships"><Relationship Id="rId8" Type="http://schemas.openxmlformats.org/officeDocument/2006/relationships/image" Target="../media/image49.tiff"/><Relationship Id="rId3" Type="http://schemas.openxmlformats.org/officeDocument/2006/relationships/image" Target="../media/image44.png"/><Relationship Id="rId7" Type="http://schemas.openxmlformats.org/officeDocument/2006/relationships/image" Target="../media/image48.tiff"/><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avi.org/vaccineswork"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5110F6C-767A-1A99-2509-E40F1ECEA46C}"/>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E9EF2EAF-291C-EDD4-7BEA-8B46D23FC85C}"/>
              </a:ext>
            </a:extLst>
          </p:cNvPr>
          <p:cNvSpPr>
            <a:spLocks noGrp="1"/>
          </p:cNvSpPr>
          <p:nvPr>
            <p:ph type="ctrTitle"/>
          </p:nvPr>
        </p:nvSpPr>
        <p:spPr>
          <a:xfrm>
            <a:off x="1524000" y="1239572"/>
            <a:ext cx="9144000" cy="2900518"/>
          </a:xfrm>
        </p:spPr>
        <p:txBody>
          <a:bodyPr anchor="ctr">
            <a:normAutofit/>
          </a:bodyPr>
          <a:lstStyle/>
          <a:p>
            <a:r>
              <a:rPr lang="en-US" sz="6600" b="1" dirty="0">
                <a:solidFill>
                  <a:srgbClr val="FFFFFF"/>
                </a:solidFill>
                <a:latin typeface="Arial" panose="020B0604020202020204" pitchFamily="34" charset="0"/>
                <a:cs typeface="Arial" panose="020B0604020202020204" pitchFamily="34" charset="0"/>
              </a:rPr>
              <a:t>Introduction to </a:t>
            </a:r>
            <a:br>
              <a:rPr lang="en-US" sz="6600" b="1" dirty="0">
                <a:solidFill>
                  <a:srgbClr val="FFFFFF"/>
                </a:solidFill>
                <a:latin typeface="Arial" panose="020B0604020202020204" pitchFamily="34" charset="0"/>
                <a:cs typeface="Arial" panose="020B0604020202020204" pitchFamily="34" charset="0"/>
              </a:rPr>
            </a:br>
            <a:r>
              <a:rPr lang="en-US" sz="6600" b="1" dirty="0">
                <a:solidFill>
                  <a:srgbClr val="FFFFFF"/>
                </a:solidFill>
                <a:latin typeface="Arial" panose="020B0604020202020204" pitchFamily="34" charset="0"/>
                <a:cs typeface="Arial" panose="020B0604020202020204" pitchFamily="34" charset="0"/>
              </a:rPr>
              <a:t>TB Vaccines</a:t>
            </a:r>
          </a:p>
        </p:txBody>
      </p:sp>
      <p:sp>
        <p:nvSpPr>
          <p:cNvPr id="3" name="Subtitle 2">
            <a:extLst>
              <a:ext uri="{FF2B5EF4-FFF2-40B4-BE49-F238E27FC236}">
                <a16:creationId xmlns:a16="http://schemas.microsoft.com/office/drawing/2014/main" id="{ECA6324E-2F4D-6A02-C647-BCB705ACA915}"/>
              </a:ext>
            </a:extLst>
          </p:cNvPr>
          <p:cNvSpPr>
            <a:spLocks noGrp="1"/>
          </p:cNvSpPr>
          <p:nvPr>
            <p:ph type="subTitle" idx="1"/>
          </p:nvPr>
        </p:nvSpPr>
        <p:spPr>
          <a:xfrm>
            <a:off x="1524000" y="3964272"/>
            <a:ext cx="9144000" cy="2162208"/>
          </a:xfrm>
        </p:spPr>
        <p:txBody>
          <a:bodyPr>
            <a:normAutofit fontScale="85000" lnSpcReduction="20000"/>
          </a:bodyPr>
          <a:lstStyle/>
          <a:p>
            <a:r>
              <a:rPr lang="en-US" dirty="0">
                <a:solidFill>
                  <a:srgbClr val="FFFFFF"/>
                </a:solidFill>
                <a:latin typeface="Arial" panose="020B0604020202020204" pitchFamily="34" charset="0"/>
                <a:cs typeface="Arial" panose="020B0604020202020204" pitchFamily="34" charset="0"/>
              </a:rPr>
              <a:t>TB Vax 101 Webinar</a:t>
            </a:r>
          </a:p>
          <a:p>
            <a:r>
              <a:rPr lang="en-US" dirty="0">
                <a:solidFill>
                  <a:srgbClr val="FFFFFF"/>
                </a:solidFill>
                <a:latin typeface="Arial" panose="020B0604020202020204" pitchFamily="34" charset="0"/>
                <a:cs typeface="Arial" panose="020B0604020202020204" pitchFamily="34" charset="0"/>
              </a:rPr>
              <a:t>HANC Community Partners</a:t>
            </a:r>
          </a:p>
          <a:p>
            <a:r>
              <a:rPr lang="en-US" dirty="0">
                <a:solidFill>
                  <a:srgbClr val="FFFFFF"/>
                </a:solidFill>
                <a:latin typeface="Arial" panose="020B0604020202020204" pitchFamily="34" charset="0"/>
                <a:cs typeface="Arial" panose="020B0604020202020204" pitchFamily="34" charset="0"/>
              </a:rPr>
              <a:t>February 22, 2024</a:t>
            </a:r>
          </a:p>
          <a:p>
            <a:endParaRPr lang="en-US" dirty="0">
              <a:solidFill>
                <a:srgbClr val="FFFFFF"/>
              </a:solidFill>
              <a:latin typeface="Arial" panose="020B0604020202020204" pitchFamily="34" charset="0"/>
              <a:cs typeface="Arial" panose="020B0604020202020204" pitchFamily="34" charset="0"/>
            </a:endParaRPr>
          </a:p>
          <a:p>
            <a:r>
              <a:rPr lang="en-US" dirty="0">
                <a:solidFill>
                  <a:srgbClr val="FFFFFF"/>
                </a:solidFill>
                <a:latin typeface="Arial" panose="020B0604020202020204" pitchFamily="34" charset="0"/>
                <a:cs typeface="Arial" panose="020B0604020202020204" pitchFamily="34" charset="0"/>
              </a:rPr>
              <a:t>Mike Frick</a:t>
            </a:r>
          </a:p>
          <a:p>
            <a:r>
              <a:rPr lang="en-US" dirty="0">
                <a:solidFill>
                  <a:srgbClr val="FFFFFF"/>
                </a:solidFill>
                <a:latin typeface="Arial" panose="020B0604020202020204" pitchFamily="34" charset="0"/>
                <a:cs typeface="Arial" panose="020B0604020202020204" pitchFamily="34" charset="0"/>
              </a:rPr>
              <a:t>TB Project Co-director</a:t>
            </a:r>
          </a:p>
          <a:p>
            <a:endParaRPr lang="en-US" sz="1600" dirty="0">
              <a:solidFill>
                <a:srgbClr val="FFFFF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1CA7919-858C-34CA-BBFD-E94D61AC54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54075" y="5872798"/>
            <a:ext cx="2427849" cy="859207"/>
          </a:xfrm>
          <a:prstGeom prst="rect">
            <a:avLst/>
          </a:prstGeom>
        </p:spPr>
      </p:pic>
    </p:spTree>
    <p:extLst>
      <p:ext uri="{BB962C8B-B14F-4D97-AF65-F5344CB8AC3E}">
        <p14:creationId xmlns:p14="http://schemas.microsoft.com/office/powerpoint/2010/main" val="22659755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F0B3-A2BE-1D47-86CD-C632917C78B3}"/>
              </a:ext>
            </a:extLst>
          </p:cNvPr>
          <p:cNvSpPr>
            <a:spLocks noGrp="1"/>
          </p:cNvSpPr>
          <p:nvPr>
            <p:ph type="title"/>
          </p:nvPr>
        </p:nvSpPr>
        <p:spPr>
          <a:xfrm>
            <a:off x="838200" y="117175"/>
            <a:ext cx="10515600" cy="1325563"/>
          </a:xfrm>
        </p:spPr>
        <p:txBody>
          <a:bodyPr/>
          <a:lstStyle/>
          <a:p>
            <a:r>
              <a:rPr lang="en-US" b="1" dirty="0">
                <a:latin typeface="Arial" panose="020B0604020202020204" pitchFamily="34" charset="0"/>
                <a:cs typeface="Arial" panose="020B0604020202020204" pitchFamily="34" charset="0"/>
              </a:rPr>
              <a:t>Types</a:t>
            </a:r>
            <a:r>
              <a:rPr lang="en-US" dirty="0">
                <a:latin typeface="Arial" panose="020B0604020202020204" pitchFamily="34" charset="0"/>
                <a:cs typeface="Arial" panose="020B0604020202020204" pitchFamily="34" charset="0"/>
              </a:rPr>
              <a:t> of TB vaccines under development</a:t>
            </a:r>
            <a:endParaRPr lang="en-US" dirty="0"/>
          </a:p>
        </p:txBody>
      </p:sp>
      <p:sp>
        <p:nvSpPr>
          <p:cNvPr id="6" name="Rectangle 5">
            <a:extLst>
              <a:ext uri="{FF2B5EF4-FFF2-40B4-BE49-F238E27FC236}">
                <a16:creationId xmlns:a16="http://schemas.microsoft.com/office/drawing/2014/main" id="{51C7032D-0038-F145-9EAA-4FC1DA0B4740}"/>
              </a:ext>
            </a:extLst>
          </p:cNvPr>
          <p:cNvSpPr/>
          <p:nvPr/>
        </p:nvSpPr>
        <p:spPr>
          <a:xfrm>
            <a:off x="12105319" y="-3634"/>
            <a:ext cx="132080" cy="2560320"/>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F652B98-D7A7-8943-81EA-08EC6424DF8D}"/>
              </a:ext>
            </a:extLst>
          </p:cNvPr>
          <p:cNvSpPr/>
          <p:nvPr/>
        </p:nvSpPr>
        <p:spPr>
          <a:xfrm>
            <a:off x="12105319" y="2545572"/>
            <a:ext cx="132080" cy="429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BFA3F460-AE2E-AD4C-8F65-E4CDA647C8ED}"/>
              </a:ext>
            </a:extLst>
          </p:cNvPr>
          <p:cNvCxnSpPr>
            <a:cxnSpLocks/>
          </p:cNvCxnSpPr>
          <p:nvPr/>
        </p:nvCxnSpPr>
        <p:spPr>
          <a:xfrm flipH="1">
            <a:off x="5607976" y="4406819"/>
            <a:ext cx="6014" cy="22256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6">
            <a:extLst>
              <a:ext uri="{FF2B5EF4-FFF2-40B4-BE49-F238E27FC236}">
                <a16:creationId xmlns:a16="http://schemas.microsoft.com/office/drawing/2014/main" id="{87A4AD81-BAF9-D15E-120C-00F2C87E1A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620451" y="1605860"/>
            <a:ext cx="1282666" cy="8295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8066100B-F652-9193-1AC9-D6BB683491EE}"/>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620449" y="4406819"/>
            <a:ext cx="1282668" cy="8295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76420BAC-C665-7368-1859-2A546AAF56C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0449" y="5456791"/>
            <a:ext cx="1282668" cy="8295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333F9FD5-2047-C308-0797-5ECE2CEA4C4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0451" y="2527338"/>
            <a:ext cx="1282667" cy="8295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58DD4655-AE57-2F18-C7EF-E5FE0D6C965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1266" y="3469255"/>
            <a:ext cx="1282667" cy="829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82F87A5-2E15-2443-A8C3-BB105C29425E}"/>
              </a:ext>
            </a:extLst>
          </p:cNvPr>
          <p:cNvSpPr txBox="1"/>
          <p:nvPr/>
        </p:nvSpPr>
        <p:spPr>
          <a:xfrm>
            <a:off x="2275367" y="1835948"/>
            <a:ext cx="6677246" cy="369332"/>
          </a:xfrm>
          <a:prstGeom prst="rect">
            <a:avLst/>
          </a:prstGeom>
          <a:noFill/>
        </p:spPr>
        <p:txBody>
          <a:bodyPr wrap="square">
            <a:spAutoFit/>
          </a:bodyPr>
          <a:lstStyle/>
          <a:p>
            <a:r>
              <a:rPr lang="en-US" b="1" dirty="0">
                <a:solidFill>
                  <a:schemeClr val="tx1"/>
                </a:solidFill>
                <a:latin typeface="Arial" panose="020B0604020202020204" pitchFamily="34" charset="0"/>
                <a:cs typeface="Arial" panose="020B0604020202020204" pitchFamily="34" charset="0"/>
              </a:rPr>
              <a:t>Viral vectored</a:t>
            </a:r>
          </a:p>
        </p:txBody>
      </p:sp>
      <p:sp>
        <p:nvSpPr>
          <p:cNvPr id="16" name="TextBox 15">
            <a:extLst>
              <a:ext uri="{FF2B5EF4-FFF2-40B4-BE49-F238E27FC236}">
                <a16:creationId xmlns:a16="http://schemas.microsoft.com/office/drawing/2014/main" id="{8609A545-8445-E2AE-DB14-AD897A123920}"/>
              </a:ext>
            </a:extLst>
          </p:cNvPr>
          <p:cNvSpPr txBox="1"/>
          <p:nvPr/>
        </p:nvSpPr>
        <p:spPr>
          <a:xfrm>
            <a:off x="2275367" y="2737112"/>
            <a:ext cx="76022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Protein/adjuvant (subunit)</a:t>
            </a:r>
          </a:p>
        </p:txBody>
      </p:sp>
      <p:sp>
        <p:nvSpPr>
          <p:cNvPr id="17" name="TextBox 16">
            <a:extLst>
              <a:ext uri="{FF2B5EF4-FFF2-40B4-BE49-F238E27FC236}">
                <a16:creationId xmlns:a16="http://schemas.microsoft.com/office/drawing/2014/main" id="{EA74CB10-EBD0-4232-F2A6-EF9813E31E44}"/>
              </a:ext>
            </a:extLst>
          </p:cNvPr>
          <p:cNvSpPr txBox="1"/>
          <p:nvPr/>
        </p:nvSpPr>
        <p:spPr>
          <a:xfrm>
            <a:off x="2275367" y="4477445"/>
            <a:ext cx="2860156" cy="646331"/>
          </a:xfrm>
          <a:prstGeom prst="rect">
            <a:avLst/>
          </a:prstGeom>
          <a:noFill/>
        </p:spPr>
        <p:txBody>
          <a:bodyPr wrap="square">
            <a:spAutoFit/>
          </a:bodyPr>
          <a:lstStyle/>
          <a:p>
            <a:r>
              <a:rPr lang="en-US" sz="1800" b="1" i="0" kern="1200" dirty="0">
                <a:solidFill>
                  <a:schemeClr val="tx1"/>
                </a:solidFill>
                <a:effectLst/>
                <a:latin typeface="Arial" panose="020B0604020202020204" pitchFamily="34" charset="0"/>
                <a:ea typeface="+mn-ea"/>
                <a:cs typeface="Arial" panose="020B0604020202020204" pitchFamily="34" charset="0"/>
              </a:rPr>
              <a:t>Mycobacterial – </a:t>
            </a:r>
            <a:r>
              <a:rPr lang="en-US" sz="1800" b="1" i="0" u="sng" kern="1200" dirty="0">
                <a:solidFill>
                  <a:schemeClr val="tx1"/>
                </a:solidFill>
                <a:effectLst/>
                <a:latin typeface="Arial" panose="020B0604020202020204" pitchFamily="34" charset="0"/>
                <a:ea typeface="+mn-ea"/>
                <a:cs typeface="Arial" panose="020B0604020202020204" pitchFamily="34" charset="0"/>
              </a:rPr>
              <a:t>killed</a:t>
            </a:r>
            <a:r>
              <a:rPr lang="en-US" sz="1800" b="1" i="0" kern="1200" dirty="0">
                <a:solidFill>
                  <a:schemeClr val="tx1"/>
                </a:solidFill>
                <a:effectLst/>
                <a:latin typeface="Arial" panose="020B0604020202020204" pitchFamily="34" charset="0"/>
                <a:ea typeface="+mn-ea"/>
                <a:cs typeface="Arial" panose="020B0604020202020204" pitchFamily="34" charset="0"/>
              </a:rPr>
              <a:t> whole cell or extract</a:t>
            </a:r>
          </a:p>
        </p:txBody>
      </p:sp>
      <p:sp>
        <p:nvSpPr>
          <p:cNvPr id="18" name="TextBox 17">
            <a:extLst>
              <a:ext uri="{FF2B5EF4-FFF2-40B4-BE49-F238E27FC236}">
                <a16:creationId xmlns:a16="http://schemas.microsoft.com/office/drawing/2014/main" id="{5DA79FCE-C9C0-98D4-D0D6-26B6C712F2B4}"/>
              </a:ext>
            </a:extLst>
          </p:cNvPr>
          <p:cNvSpPr txBox="1"/>
          <p:nvPr/>
        </p:nvSpPr>
        <p:spPr>
          <a:xfrm>
            <a:off x="2275367" y="3697636"/>
            <a:ext cx="76022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RNA</a:t>
            </a:r>
          </a:p>
        </p:txBody>
      </p:sp>
      <p:sp>
        <p:nvSpPr>
          <p:cNvPr id="20" name="TextBox 19">
            <a:extLst>
              <a:ext uri="{FF2B5EF4-FFF2-40B4-BE49-F238E27FC236}">
                <a16:creationId xmlns:a16="http://schemas.microsoft.com/office/drawing/2014/main" id="{3733D7D0-3C2E-BF3C-D87E-EA1341DCF066}"/>
              </a:ext>
            </a:extLst>
          </p:cNvPr>
          <p:cNvSpPr txBox="1"/>
          <p:nvPr/>
        </p:nvSpPr>
        <p:spPr>
          <a:xfrm>
            <a:off x="2243764" y="5456791"/>
            <a:ext cx="266603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Arial" panose="020B0604020202020204" pitchFamily="34" charset="0"/>
                <a:ea typeface="+mn-ea"/>
                <a:cs typeface="Arial" panose="020B0604020202020204" pitchFamily="34" charset="0"/>
              </a:rPr>
              <a:t>Mycobacterial – live recombinant or live </a:t>
            </a:r>
            <a:r>
              <a:rPr lang="en-US" sz="1800" b="1" i="0" u="sng" kern="1200" dirty="0">
                <a:solidFill>
                  <a:schemeClr val="dk1"/>
                </a:solidFill>
                <a:effectLst/>
                <a:latin typeface="Arial" panose="020B0604020202020204" pitchFamily="34" charset="0"/>
                <a:ea typeface="+mn-ea"/>
                <a:cs typeface="Arial" panose="020B0604020202020204" pitchFamily="34" charset="0"/>
              </a:rPr>
              <a:t>attenuated</a:t>
            </a:r>
          </a:p>
        </p:txBody>
      </p:sp>
      <p:sp>
        <p:nvSpPr>
          <p:cNvPr id="23" name="TextBox 22">
            <a:extLst>
              <a:ext uri="{FF2B5EF4-FFF2-40B4-BE49-F238E27FC236}">
                <a16:creationId xmlns:a16="http://schemas.microsoft.com/office/drawing/2014/main" id="{3680C9BE-6C3A-3D58-7A93-8E624784EBF6}"/>
              </a:ext>
            </a:extLst>
          </p:cNvPr>
          <p:cNvSpPr txBox="1"/>
          <p:nvPr/>
        </p:nvSpPr>
        <p:spPr>
          <a:xfrm>
            <a:off x="6096000" y="4299926"/>
            <a:ext cx="5536865" cy="1077218"/>
          </a:xfrm>
          <a:prstGeom prst="rect">
            <a:avLst/>
          </a:prstGeom>
          <a:noFill/>
        </p:spPr>
        <p:txBody>
          <a:bodyPr wrap="square">
            <a:spAutoFit/>
          </a:bodyPr>
          <a:lstStyle/>
          <a:p>
            <a:r>
              <a:rPr lang="en-US" sz="1600" b="0" i="0" kern="1200" dirty="0">
                <a:solidFill>
                  <a:schemeClr val="tx1"/>
                </a:solidFill>
                <a:effectLst/>
                <a:latin typeface="Arial" panose="020B0604020202020204" pitchFamily="34" charset="0"/>
                <a:ea typeface="+mn-ea"/>
                <a:cs typeface="Arial" panose="020B0604020202020204" pitchFamily="34" charset="0"/>
              </a:rPr>
              <a:t>Contain whole bacteria which have been killed</a:t>
            </a:r>
            <a:r>
              <a:rPr lang="en-US" sz="1600" dirty="0">
                <a:latin typeface="Arial" panose="020B0604020202020204" pitchFamily="34" charset="0"/>
                <a:cs typeface="Arial" panose="020B0604020202020204" pitchFamily="34" charset="0"/>
              </a:rPr>
              <a:t>. </a:t>
            </a:r>
            <a:r>
              <a:rPr lang="en-US" sz="1600" b="0" i="0" u="sng" kern="1200" dirty="0">
                <a:solidFill>
                  <a:schemeClr val="tx1"/>
                </a:solidFill>
                <a:effectLst/>
                <a:latin typeface="Arial" panose="020B0604020202020204" pitchFamily="34" charset="0"/>
                <a:ea typeface="+mn-ea"/>
                <a:cs typeface="Arial" panose="020B0604020202020204" pitchFamily="34" charset="0"/>
              </a:rPr>
              <a:t>Inactivated</a:t>
            </a:r>
            <a:r>
              <a:rPr lang="en-US" sz="1600" b="0" i="0" kern="1200" dirty="0">
                <a:solidFill>
                  <a:schemeClr val="tx1"/>
                </a:solidFill>
                <a:effectLst/>
                <a:latin typeface="Arial" panose="020B0604020202020204" pitchFamily="34" charset="0"/>
                <a:ea typeface="+mn-ea"/>
                <a:cs typeface="Arial" panose="020B0604020202020204" pitchFamily="34" charset="0"/>
              </a:rPr>
              <a:t>, replication-deficient whole-cell or fragmented mycobacteria closely related to MTB (e.g., </a:t>
            </a:r>
            <a:r>
              <a:rPr lang="en-US" sz="1600" b="0" i="1" kern="1200" dirty="0">
                <a:solidFill>
                  <a:schemeClr val="tx1"/>
                </a:solidFill>
                <a:effectLst/>
                <a:latin typeface="Arial" panose="020B0604020202020204" pitchFamily="34" charset="0"/>
                <a:ea typeface="+mn-ea"/>
                <a:cs typeface="Arial" panose="020B0604020202020204" pitchFamily="34" charset="0"/>
              </a:rPr>
              <a:t>M. </a:t>
            </a:r>
            <a:r>
              <a:rPr lang="en-US" sz="1600" b="0" i="1" kern="1200" dirty="0" err="1">
                <a:solidFill>
                  <a:schemeClr val="tx1"/>
                </a:solidFill>
                <a:effectLst/>
                <a:latin typeface="Arial" panose="020B0604020202020204" pitchFamily="34" charset="0"/>
                <a:ea typeface="+mn-ea"/>
                <a:cs typeface="Arial" panose="020B0604020202020204" pitchFamily="34" charset="0"/>
              </a:rPr>
              <a:t>vaccae</a:t>
            </a:r>
            <a:r>
              <a:rPr lang="en-US" sz="1600" b="0" i="0" kern="1200" dirty="0">
                <a:solidFill>
                  <a:schemeClr val="tx1"/>
                </a:solidFill>
                <a:effectLst/>
                <a:latin typeface="Arial" panose="020B0604020202020204" pitchFamily="34" charset="0"/>
                <a:ea typeface="+mn-ea"/>
                <a:cs typeface="Arial" panose="020B0604020202020204" pitchFamily="34" charset="0"/>
              </a:rPr>
              <a:t>, </a:t>
            </a:r>
            <a:r>
              <a:rPr lang="en-US" sz="1600" b="0" i="1" kern="1200" dirty="0">
                <a:solidFill>
                  <a:schemeClr val="tx1"/>
                </a:solidFill>
                <a:effectLst/>
                <a:latin typeface="Arial" panose="020B0604020202020204" pitchFamily="34" charset="0"/>
                <a:ea typeface="+mn-ea"/>
                <a:cs typeface="Arial" panose="020B0604020202020204" pitchFamily="34" charset="0"/>
              </a:rPr>
              <a:t>M. </a:t>
            </a:r>
            <a:r>
              <a:rPr lang="en-US" sz="1600" b="0" i="1" kern="1200" dirty="0" err="1">
                <a:solidFill>
                  <a:schemeClr val="tx1"/>
                </a:solidFill>
                <a:effectLst/>
                <a:latin typeface="Arial" panose="020B0604020202020204" pitchFamily="34" charset="0"/>
                <a:ea typeface="+mn-ea"/>
                <a:cs typeface="Arial" panose="020B0604020202020204" pitchFamily="34" charset="0"/>
              </a:rPr>
              <a:t>obuense</a:t>
            </a:r>
            <a:r>
              <a:rPr lang="en-US" sz="1600" b="0" i="0" kern="1200" dirty="0">
                <a:solidFill>
                  <a:schemeClr val="tx1"/>
                </a:solidFill>
                <a:effectLst/>
                <a:latin typeface="Arial" panose="020B0604020202020204" pitchFamily="34" charset="0"/>
                <a:ea typeface="+mn-ea"/>
                <a:cs typeface="Arial" panose="020B0604020202020204" pitchFamily="34" charset="0"/>
              </a:rPr>
              <a:t>, MTB fragments). </a:t>
            </a:r>
            <a:endParaRPr lang="en-US" sz="1600" dirty="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67C2B9C-30B2-30BC-44F1-6657E7C4674A}"/>
              </a:ext>
            </a:extLst>
          </p:cNvPr>
          <p:cNvSpPr txBox="1"/>
          <p:nvPr/>
        </p:nvSpPr>
        <p:spPr>
          <a:xfrm>
            <a:off x="6096000" y="5377144"/>
            <a:ext cx="5632566" cy="1323439"/>
          </a:xfrm>
          <a:prstGeom prst="rect">
            <a:avLst/>
          </a:prstGeom>
          <a:noFill/>
        </p:spPr>
        <p:txBody>
          <a:bodyPr wrap="square">
            <a:spAutoFit/>
          </a:bodyPr>
          <a:lstStyle/>
          <a:p>
            <a:r>
              <a:rPr lang="en-US" sz="1600" b="0" i="0" kern="1200" dirty="0">
                <a:solidFill>
                  <a:schemeClr val="dk1"/>
                </a:solidFill>
                <a:effectLst/>
                <a:latin typeface="Arial" panose="020B0604020202020204" pitchFamily="34" charset="0"/>
                <a:ea typeface="+mn-ea"/>
                <a:cs typeface="Arial" panose="020B0604020202020204" pitchFamily="34" charset="0"/>
              </a:rPr>
              <a:t>Contain whole bacteria which have been </a:t>
            </a:r>
            <a:r>
              <a:rPr lang="en-US" sz="1600" b="0" i="0" u="sng" kern="1200" dirty="0">
                <a:solidFill>
                  <a:schemeClr val="dk1"/>
                </a:solidFill>
                <a:effectLst/>
                <a:latin typeface="Arial" panose="020B0604020202020204" pitchFamily="34" charset="0"/>
                <a:ea typeface="+mn-ea"/>
                <a:cs typeface="Arial" panose="020B0604020202020204" pitchFamily="34" charset="0"/>
              </a:rPr>
              <a:t>weakened</a:t>
            </a:r>
            <a:r>
              <a:rPr lang="en-US" sz="1600" b="0" i="0" kern="1200" dirty="0">
                <a:solidFill>
                  <a:schemeClr val="dk1"/>
                </a:solidFill>
                <a:effectLst/>
                <a:latin typeface="Arial" panose="020B0604020202020204" pitchFamily="34" charset="0"/>
                <a:ea typeface="+mn-ea"/>
                <a:cs typeface="Arial" panose="020B0604020202020204" pitchFamily="34" charset="0"/>
              </a:rPr>
              <a:t> so that they create an immune response without causing disease. e.g., </a:t>
            </a:r>
            <a:r>
              <a:rPr lang="en-US" sz="1600" dirty="0">
                <a:latin typeface="Arial" panose="020B0604020202020204" pitchFamily="34" charset="0"/>
                <a:cs typeface="Arial" panose="020B0604020202020204" pitchFamily="34" charset="0"/>
              </a:rPr>
              <a:t>live MTB weakened through gene deletions. Also, recombinant BCG vaccines (i.e., BCG with intentional genetic modifications). </a:t>
            </a:r>
          </a:p>
        </p:txBody>
      </p:sp>
    </p:spTree>
    <p:extLst>
      <p:ext uri="{BB962C8B-B14F-4D97-AF65-F5344CB8AC3E}">
        <p14:creationId xmlns:p14="http://schemas.microsoft.com/office/powerpoint/2010/main" val="126969525"/>
      </p:ext>
    </p:extLst>
  </p:cSld>
  <p:clrMapOvr>
    <a:masterClrMapping/>
  </p:clrMapOvr>
  <mc:AlternateContent xmlns:mc="http://schemas.openxmlformats.org/markup-compatibility/2006" xmlns:p14="http://schemas.microsoft.com/office/powerpoint/2010/main">
    <mc:Choice Requires="p14">
      <p:transition spd="slow" p14:dur="2000" advTm="159946"/>
    </mc:Choice>
    <mc:Fallback xmlns="">
      <p:transition spd="slow" advTm="15994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DA88-10E3-6925-AC86-8DFD8C1D53E2}"/>
              </a:ext>
            </a:extLst>
          </p:cNvPr>
          <p:cNvSpPr>
            <a:spLocks noGrp="1"/>
          </p:cNvSpPr>
          <p:nvPr>
            <p:ph type="title"/>
          </p:nvPr>
        </p:nvSpPr>
        <p:spPr>
          <a:xfrm>
            <a:off x="431638" y="21031"/>
            <a:ext cx="10515600" cy="1325563"/>
          </a:xfrm>
        </p:spPr>
        <p:txBody>
          <a:bodyPr>
            <a:normAutofit/>
          </a:bodyPr>
          <a:lstStyle/>
          <a:p>
            <a:r>
              <a:rPr lang="en-US" sz="3600" dirty="0">
                <a:latin typeface="Arial" panose="020B0604020202020204" pitchFamily="34" charset="0"/>
                <a:cs typeface="Arial" panose="020B0604020202020204" pitchFamily="34" charset="0"/>
              </a:rPr>
              <a:t>And now also: mRNA vaccines!</a:t>
            </a:r>
          </a:p>
        </p:txBody>
      </p:sp>
      <p:sp>
        <p:nvSpPr>
          <p:cNvPr id="5" name="TextBox 4">
            <a:extLst>
              <a:ext uri="{FF2B5EF4-FFF2-40B4-BE49-F238E27FC236}">
                <a16:creationId xmlns:a16="http://schemas.microsoft.com/office/drawing/2014/main" id="{1B096774-C91C-DB6B-07BF-09F0C4E668CE}"/>
              </a:ext>
            </a:extLst>
          </p:cNvPr>
          <p:cNvSpPr txBox="1"/>
          <p:nvPr/>
        </p:nvSpPr>
        <p:spPr>
          <a:xfrm>
            <a:off x="1830451" y="1159437"/>
            <a:ext cx="9116787" cy="1015663"/>
          </a:xfrm>
          <a:prstGeom prst="rect">
            <a:avLst/>
          </a:prstGeom>
          <a:noFill/>
        </p:spPr>
        <p:txBody>
          <a:bodyPr wrap="square">
            <a:spAutoFit/>
          </a:bodyPr>
          <a:lstStyle/>
          <a:p>
            <a:pPr marL="0" indent="0">
              <a:buNone/>
            </a:pPr>
            <a:r>
              <a:rPr lang="en-US" sz="2000" dirty="0">
                <a:latin typeface="Arial" panose="020B0604020202020204" pitchFamily="34" charset="0"/>
                <a:cs typeface="Arial" panose="020B0604020202020204" pitchFamily="34" charset="0"/>
              </a:rPr>
              <a:t>“</a:t>
            </a:r>
            <a:r>
              <a:rPr lang="en-US" sz="2000" dirty="0">
                <a:effectLst/>
                <a:latin typeface="Arial" panose="020B0604020202020204" pitchFamily="34" charset="0"/>
                <a:cs typeface="Arial" panose="020B0604020202020204" pitchFamily="34" charset="0"/>
              </a:rPr>
              <a:t>mRNA platforms deliver a piece of genetic material that instructs the body to make a protein fragment of a target pathogen (such as HIV or </a:t>
            </a:r>
            <a:r>
              <a:rPr lang="en-US" sz="2000" dirty="0">
                <a:latin typeface="Arial" panose="020B0604020202020204" pitchFamily="34" charset="0"/>
                <a:cs typeface="Arial" panose="020B0604020202020204" pitchFamily="34" charset="0"/>
              </a:rPr>
              <a:t>TB)</a:t>
            </a:r>
            <a:r>
              <a:rPr lang="en-US" sz="2000" dirty="0">
                <a:effectLst/>
                <a:latin typeface="Arial" panose="020B0604020202020204" pitchFamily="34" charset="0"/>
                <a:cs typeface="Arial" panose="020B0604020202020204" pitchFamily="34" charset="0"/>
              </a:rPr>
              <a:t>, which the immune system will hopefully recognize and mount a defense against.”</a:t>
            </a:r>
            <a:r>
              <a:rPr lang="en-US" sz="2000" baseline="30000" dirty="0">
                <a:effectLst/>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648D3608-2399-7DF4-38B5-C53C63DD70AF}"/>
              </a:ext>
            </a:extLst>
          </p:cNvPr>
          <p:cNvSpPr txBox="1">
            <a:spLocks/>
          </p:cNvSpPr>
          <p:nvPr/>
        </p:nvSpPr>
        <p:spPr>
          <a:xfrm>
            <a:off x="8599769" y="4318776"/>
            <a:ext cx="2746773" cy="2175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Has started discovery and preclinical work on a TB vaccine candidate(s). </a:t>
            </a:r>
          </a:p>
          <a:p>
            <a:pPr marL="0" indent="0">
              <a:buFont typeface="Arial" panose="020B0604020202020204" pitchFamily="34" charset="0"/>
              <a:buNone/>
            </a:pPr>
            <a:endParaRPr lang="en-US" sz="5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Discussed mRNA and TB vaccines in April 2022 during the Hub’s meeting in Cape Town. </a:t>
            </a:r>
          </a:p>
        </p:txBody>
      </p:sp>
      <p:pic>
        <p:nvPicPr>
          <p:cNvPr id="8" name="Picture 2" descr="mRNA Technology Transfer Programme - MPP">
            <a:extLst>
              <a:ext uri="{FF2B5EF4-FFF2-40B4-BE49-F238E27FC236}">
                <a16:creationId xmlns:a16="http://schemas.microsoft.com/office/drawing/2014/main" id="{EF77CBEB-07B0-9781-4B39-C7DD5EE20B3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51551" y="2328633"/>
            <a:ext cx="2686026" cy="15847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AVI-Moderna partner to tackle broad global health priorities usin">
            <a:extLst>
              <a:ext uri="{FF2B5EF4-FFF2-40B4-BE49-F238E27FC236}">
                <a16:creationId xmlns:a16="http://schemas.microsoft.com/office/drawing/2014/main" id="{38735AC5-6539-0A20-912A-EAF713A1C1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14121" y="2632267"/>
            <a:ext cx="3387035" cy="8128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33BCC9F-AC68-1C17-0532-93762A71B52E}"/>
              </a:ext>
            </a:extLst>
          </p:cNvPr>
          <p:cNvSpPr txBox="1"/>
          <p:nvPr/>
        </p:nvSpPr>
        <p:spPr>
          <a:xfrm>
            <a:off x="4617920" y="3692566"/>
            <a:ext cx="3387035" cy="304698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April 7, 2022: “[Moderna and IAVI] today announced a new collaboration to employ mRNA technology to meet the challenge of a range of global health threats: HIV/AIDS, tuberculosis, antimicrobial-resistant enteric infections, and COVID-19.”</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“Currently, IAVI/Moderna mRNA TB vaccine constructs are undergoing preclinical evaluation.”</a:t>
            </a:r>
          </a:p>
        </p:txBody>
      </p:sp>
      <p:pic>
        <p:nvPicPr>
          <p:cNvPr id="11" name="Picture 6" descr="Download BioNTech Logo in SVG Vector or PNG File Format - Logo.wine">
            <a:extLst>
              <a:ext uri="{FF2B5EF4-FFF2-40B4-BE49-F238E27FC236}">
                <a16:creationId xmlns:a16="http://schemas.microsoft.com/office/drawing/2014/main" id="{06FD9A62-3145-4498-30BE-0B3BC4486B9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50" y="2252317"/>
            <a:ext cx="2602834" cy="17352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7F9E4D9-D468-0E94-ED33-8EC6603253E6}"/>
              </a:ext>
            </a:extLst>
          </p:cNvPr>
          <p:cNvSpPr txBox="1"/>
          <p:nvPr/>
        </p:nvSpPr>
        <p:spPr>
          <a:xfrm>
            <a:off x="606929" y="3692566"/>
            <a:ext cx="3387035" cy="344709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Has registered two phase I clinical trials of </a:t>
            </a:r>
            <a:r>
              <a:rPr lang="en-US" sz="1600" dirty="0">
                <a:solidFill>
                  <a:srgbClr val="221E1F"/>
                </a:solidFill>
                <a:effectLst/>
                <a:latin typeface="Arial" panose="020B0604020202020204" pitchFamily="34" charset="0"/>
                <a:cs typeface="Arial" panose="020B0604020202020204" pitchFamily="34" charset="0"/>
              </a:rPr>
              <a:t>two investigational vaccines under the name BNT164 (BNT164a1 and BNT164b1). </a:t>
            </a:r>
          </a:p>
          <a:p>
            <a:endParaRPr lang="en-US" sz="1000" dirty="0">
              <a:solidFill>
                <a:srgbClr val="221E1F"/>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NCT05537038 (Germany)</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NCT05547464 (South Africa)</a:t>
            </a:r>
          </a:p>
          <a:p>
            <a:endParaRPr lang="en-US" sz="10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Each will evaluate safety, reactogenicity, and immunogenicity of three dose levels of the vaccines given in a three-dose schedule. </a:t>
            </a:r>
          </a:p>
          <a:p>
            <a:endParaRPr lang="en-US" sz="1600" dirty="0">
              <a:solidFill>
                <a:srgbClr val="221E1F"/>
              </a:solidFill>
              <a:effectLst/>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3119628-469E-B5E5-76F5-A115A46EFB86}"/>
              </a:ext>
            </a:extLst>
          </p:cNvPr>
          <p:cNvSpPr txBox="1"/>
          <p:nvPr/>
        </p:nvSpPr>
        <p:spPr>
          <a:xfrm>
            <a:off x="8599769" y="6353552"/>
            <a:ext cx="3033520" cy="415498"/>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[1] AVAC. https://</a:t>
            </a:r>
            <a:r>
              <a:rPr lang="en-US" sz="1050" dirty="0" err="1">
                <a:latin typeface="Arial" panose="020B0604020202020204" pitchFamily="34" charset="0"/>
                <a:cs typeface="Arial" panose="020B0604020202020204" pitchFamily="34" charset="0"/>
              </a:rPr>
              <a:t>avac.org</a:t>
            </a:r>
            <a:r>
              <a:rPr lang="en-US" sz="1050" dirty="0">
                <a:latin typeface="Arial" panose="020B0604020202020204" pitchFamily="34" charset="0"/>
                <a:cs typeface="Arial" panose="020B0604020202020204" pitchFamily="34" charset="0"/>
              </a:rPr>
              <a:t>/resource/phase-1-mrna-hiv-vaccine-trials/</a:t>
            </a:r>
          </a:p>
        </p:txBody>
      </p:sp>
      <p:pic>
        <p:nvPicPr>
          <p:cNvPr id="17" name="Picture 8">
            <a:extLst>
              <a:ext uri="{FF2B5EF4-FFF2-40B4-BE49-F238E27FC236}">
                <a16:creationId xmlns:a16="http://schemas.microsoft.com/office/drawing/2014/main" id="{7F69CA2D-3688-4FD9-B6FA-D80C087ACC0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638" y="1252513"/>
            <a:ext cx="1282667" cy="82950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7100FA5-EF7B-ECCF-5039-E39A84960258}"/>
              </a:ext>
            </a:extLst>
          </p:cNvPr>
          <p:cNvSpPr/>
          <p:nvPr/>
        </p:nvSpPr>
        <p:spPr>
          <a:xfrm>
            <a:off x="12105319" y="-3634"/>
            <a:ext cx="132080" cy="2560320"/>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61A476E-F979-4FD0-9E26-7D9CE471F161}"/>
              </a:ext>
            </a:extLst>
          </p:cNvPr>
          <p:cNvSpPr/>
          <p:nvPr/>
        </p:nvSpPr>
        <p:spPr>
          <a:xfrm>
            <a:off x="12105319" y="2545572"/>
            <a:ext cx="132080" cy="429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3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14EC-BF04-8441-89F1-A3D46CE1264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TB vaccine </a:t>
            </a:r>
            <a:r>
              <a:rPr lang="en-US" b="1" dirty="0">
                <a:latin typeface="Arial" panose="020B0604020202020204" pitchFamily="34" charset="0"/>
                <a:cs typeface="Arial" panose="020B0604020202020204" pitchFamily="34" charset="0"/>
              </a:rPr>
              <a:t>strategies</a:t>
            </a:r>
          </a:p>
        </p:txBody>
      </p:sp>
      <p:sp>
        <p:nvSpPr>
          <p:cNvPr id="3" name="Content Placeholder 2">
            <a:extLst>
              <a:ext uri="{FF2B5EF4-FFF2-40B4-BE49-F238E27FC236}">
                <a16:creationId xmlns:a16="http://schemas.microsoft.com/office/drawing/2014/main" id="{0DEE9918-8A1A-144B-837C-87630D2FE94B}"/>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Currently, there are three overarching strategies guiding TB vaccine development efforts. Each is known by the </a:t>
            </a:r>
            <a:r>
              <a:rPr lang="en-US" u="sng" dirty="0">
                <a:latin typeface="Arial" panose="020B0604020202020204" pitchFamily="34" charset="0"/>
                <a:cs typeface="Arial" panose="020B0604020202020204" pitchFamily="34" charset="0"/>
              </a:rPr>
              <a:t>primary endpoint</a:t>
            </a:r>
            <a:r>
              <a:rPr lang="en-US" dirty="0">
                <a:latin typeface="Arial" panose="020B0604020202020204" pitchFamily="34" charset="0"/>
                <a:cs typeface="Arial" panose="020B0604020202020204" pitchFamily="34" charset="0"/>
              </a:rPr>
              <a:t> of interest. </a:t>
            </a:r>
          </a:p>
          <a:p>
            <a:pPr marL="0" indent="0">
              <a:buNone/>
            </a:pPr>
            <a:endParaRPr lang="en-US" dirty="0">
              <a:solidFill>
                <a:srgbClr val="FF0000"/>
              </a:solidFill>
              <a:latin typeface="Arial" panose="020B0604020202020204" pitchFamily="34" charset="0"/>
              <a:cs typeface="Arial" panose="020B0604020202020204" pitchFamily="34" charset="0"/>
            </a:endParaRPr>
          </a:p>
          <a:p>
            <a:r>
              <a:rPr lang="en-US" dirty="0">
                <a:solidFill>
                  <a:srgbClr val="FF0000"/>
                </a:solidFill>
                <a:latin typeface="Arial" panose="020B0604020202020204" pitchFamily="34" charset="0"/>
                <a:cs typeface="Arial" panose="020B0604020202020204" pitchFamily="34" charset="0"/>
              </a:rPr>
              <a:t>POI</a:t>
            </a:r>
            <a:r>
              <a:rPr lang="en-US" dirty="0">
                <a:latin typeface="Arial" panose="020B0604020202020204" pitchFamily="34" charset="0"/>
                <a:cs typeface="Arial" panose="020B0604020202020204" pitchFamily="34" charset="0"/>
              </a:rPr>
              <a:t> = prevention of infection</a:t>
            </a:r>
          </a:p>
          <a:p>
            <a:pPr marL="0" indent="0">
              <a:buNone/>
            </a:pPr>
            <a:r>
              <a:rPr lang="en-US" dirty="0">
                <a:latin typeface="Arial" panose="020B0604020202020204" pitchFamily="34" charset="0"/>
                <a:cs typeface="Arial" panose="020B0604020202020204" pitchFamily="34" charset="0"/>
              </a:rPr>
              <a:t> </a:t>
            </a:r>
          </a:p>
          <a:p>
            <a:r>
              <a:rPr lang="en-US" dirty="0">
                <a:solidFill>
                  <a:srgbClr val="FF0000"/>
                </a:solidFill>
                <a:latin typeface="Arial" panose="020B0604020202020204" pitchFamily="34" charset="0"/>
                <a:cs typeface="Arial" panose="020B0604020202020204" pitchFamily="34" charset="0"/>
              </a:rPr>
              <a:t>POD</a:t>
            </a:r>
            <a:r>
              <a:rPr lang="en-US" dirty="0">
                <a:latin typeface="Arial" panose="020B0604020202020204" pitchFamily="34" charset="0"/>
                <a:cs typeface="Arial" panose="020B0604020202020204" pitchFamily="34" charset="0"/>
              </a:rPr>
              <a:t> = prevention of disease </a:t>
            </a:r>
          </a:p>
          <a:p>
            <a:endParaRPr lang="en-US" dirty="0">
              <a:latin typeface="Arial" panose="020B0604020202020204" pitchFamily="34" charset="0"/>
              <a:cs typeface="Arial" panose="020B0604020202020204" pitchFamily="34" charset="0"/>
            </a:endParaRPr>
          </a:p>
          <a:p>
            <a:r>
              <a:rPr lang="en-US" dirty="0">
                <a:solidFill>
                  <a:srgbClr val="FF0000"/>
                </a:solidFill>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 prevention of </a:t>
            </a:r>
            <a:r>
              <a:rPr lang="en-US" b="1" u="sng"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ecurrence (</a:t>
            </a:r>
            <a:r>
              <a:rPr lang="en-US" b="1" u="sng"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elapse or </a:t>
            </a:r>
            <a:r>
              <a:rPr lang="en-US" b="1" u="sng"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einfection)</a:t>
            </a:r>
          </a:p>
        </p:txBody>
      </p:sp>
      <p:sp>
        <p:nvSpPr>
          <p:cNvPr id="4" name="Rectangle 3">
            <a:extLst>
              <a:ext uri="{FF2B5EF4-FFF2-40B4-BE49-F238E27FC236}">
                <a16:creationId xmlns:a16="http://schemas.microsoft.com/office/drawing/2014/main" id="{4992FB50-515A-324A-941E-3120687EE94D}"/>
              </a:ext>
            </a:extLst>
          </p:cNvPr>
          <p:cNvSpPr/>
          <p:nvPr/>
        </p:nvSpPr>
        <p:spPr>
          <a:xfrm>
            <a:off x="12105319" y="-3634"/>
            <a:ext cx="132080" cy="2560320"/>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34BBCB7-8016-7A48-BAD0-DF9B980810DF}"/>
              </a:ext>
            </a:extLst>
          </p:cNvPr>
          <p:cNvSpPr/>
          <p:nvPr/>
        </p:nvSpPr>
        <p:spPr>
          <a:xfrm>
            <a:off x="12105319" y="2545572"/>
            <a:ext cx="132080" cy="429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D4337B0-A8FA-2DD1-884A-E6BB899AF615}"/>
              </a:ext>
            </a:extLst>
          </p:cNvPr>
          <p:cNvSpPr/>
          <p:nvPr/>
        </p:nvSpPr>
        <p:spPr>
          <a:xfrm>
            <a:off x="655983" y="4383157"/>
            <a:ext cx="5440017" cy="9740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272400"/>
      </p:ext>
    </p:extLst>
  </p:cSld>
  <p:clrMapOvr>
    <a:masterClrMapping/>
  </p:clrMapOvr>
  <mc:AlternateContent xmlns:mc="http://schemas.openxmlformats.org/markup-compatibility/2006" xmlns:p14="http://schemas.microsoft.com/office/powerpoint/2010/main">
    <mc:Choice Requires="p14">
      <p:transition spd="slow" p14:dur="2000" advTm="41439"/>
    </mc:Choice>
    <mc:Fallback xmlns="">
      <p:transition spd="slow" advTm="4143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57886" y="6394858"/>
            <a:ext cx="5171668" cy="305434"/>
          </a:xfrm>
          <a:prstGeom prst="rect">
            <a:avLst/>
          </a:prstGeom>
          <a:noFill/>
        </p:spPr>
        <p:txBody>
          <a:bodyPr wrap="none" lIns="89120" tIns="44560" rIns="89120" bIns="44560" rtlCol="0">
            <a:spAutoFit/>
          </a:bodyPr>
          <a:lstStyle/>
          <a:p>
            <a:r>
              <a:rPr lang="en-US" sz="1400" dirty="0">
                <a:latin typeface="Arial" panose="020B0604020202020204" pitchFamily="34" charset="0"/>
                <a:cs typeface="Arial" panose="020B0604020202020204" pitchFamily="34" charset="0"/>
              </a:rPr>
              <a:t>Adapted from Thomas Scriba (UCT) and Sara Suliman (UCSF)</a:t>
            </a:r>
          </a:p>
        </p:txBody>
      </p:sp>
      <p:sp>
        <p:nvSpPr>
          <p:cNvPr id="6" name="Rectangle 5"/>
          <p:cNvSpPr/>
          <p:nvPr/>
        </p:nvSpPr>
        <p:spPr>
          <a:xfrm>
            <a:off x="1070517" y="2829695"/>
            <a:ext cx="5963867" cy="810599"/>
          </a:xfrm>
          <a:prstGeom prst="rect">
            <a:avLst/>
          </a:prstGeom>
          <a:gradFill flip="none" rotWithShape="1">
            <a:gsLst>
              <a:gs pos="0">
                <a:srgbClr val="3DFF17"/>
              </a:gs>
              <a:gs pos="100000">
                <a:srgbClr val="008000"/>
              </a:gs>
              <a:gs pos="50000">
                <a:srgbClr val="FF00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89120" tIns="44560" rIns="89120" bIns="44560" rtlCol="0" anchor="ctr"/>
          <a:lstStyle/>
          <a:p>
            <a:pPr algn="ctr"/>
            <a:endParaRPr lang="en-US" sz="2344">
              <a:latin typeface="Arial" panose="020B0604020202020204" pitchFamily="34" charset="0"/>
              <a:cs typeface="Arial" panose="020B0604020202020204" pitchFamily="34" charset="0"/>
            </a:endParaRPr>
          </a:p>
        </p:txBody>
      </p:sp>
      <p:sp>
        <p:nvSpPr>
          <p:cNvPr id="8" name="Rectangle 7"/>
          <p:cNvSpPr/>
          <p:nvPr/>
        </p:nvSpPr>
        <p:spPr>
          <a:xfrm>
            <a:off x="8048855" y="2019094"/>
            <a:ext cx="3122360" cy="540000"/>
          </a:xfrm>
          <a:prstGeom prst="rect">
            <a:avLst/>
          </a:prstGeom>
          <a:gradFill flip="none" rotWithShape="1">
            <a:gsLst>
              <a:gs pos="0">
                <a:srgbClr val="008000"/>
              </a:gs>
              <a:gs pos="50000">
                <a:srgbClr val="FF00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89120" tIns="44560" rIns="89120" bIns="44560" rtlCol="0" anchor="ctr"/>
          <a:lstStyle/>
          <a:p>
            <a:pPr algn="ctr"/>
            <a:endParaRPr lang="en-US" sz="2344">
              <a:latin typeface="Arial" panose="020B0604020202020204" pitchFamily="34" charset="0"/>
              <a:cs typeface="Arial" panose="020B0604020202020204" pitchFamily="34" charset="0"/>
            </a:endParaRPr>
          </a:p>
        </p:txBody>
      </p:sp>
      <p:sp>
        <p:nvSpPr>
          <p:cNvPr id="9" name="Rectangle 8"/>
          <p:cNvSpPr/>
          <p:nvPr/>
        </p:nvSpPr>
        <p:spPr>
          <a:xfrm>
            <a:off x="8048855" y="3887264"/>
            <a:ext cx="3135817" cy="904171"/>
          </a:xfrm>
          <a:prstGeom prst="rect">
            <a:avLst/>
          </a:prstGeom>
          <a:gradFill flip="none" rotWithShape="1">
            <a:gsLst>
              <a:gs pos="0">
                <a:srgbClr val="FFA829"/>
              </a:gs>
              <a:gs pos="40000">
                <a:srgbClr val="FF00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89120" tIns="44560" rIns="89120" bIns="44560" rtlCol="0" anchor="ctr"/>
          <a:lstStyle/>
          <a:p>
            <a:pPr algn="ctr"/>
            <a:endParaRPr lang="en-US" sz="2344">
              <a:latin typeface="Arial" panose="020B0604020202020204" pitchFamily="34" charset="0"/>
              <a:cs typeface="Arial" panose="020B0604020202020204" pitchFamily="34" charset="0"/>
            </a:endParaRPr>
          </a:p>
        </p:txBody>
      </p:sp>
      <p:sp>
        <p:nvSpPr>
          <p:cNvPr id="10" name="Down Arrow 9"/>
          <p:cNvSpPr/>
          <p:nvPr/>
        </p:nvSpPr>
        <p:spPr>
          <a:xfrm>
            <a:off x="1399131" y="1911018"/>
            <a:ext cx="344063" cy="810599"/>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120" tIns="44560" rIns="89120" bIns="44560" rtlCol="0" anchor="ctr"/>
          <a:lstStyle/>
          <a:p>
            <a:pPr algn="ctr"/>
            <a:endParaRPr lang="en-US" sz="2344">
              <a:latin typeface="Arial" panose="020B0604020202020204" pitchFamily="34" charset="0"/>
              <a:cs typeface="Arial" panose="020B0604020202020204" pitchFamily="34" charset="0"/>
            </a:endParaRPr>
          </a:p>
        </p:txBody>
      </p:sp>
      <p:sp>
        <p:nvSpPr>
          <p:cNvPr id="13" name="Down Arrow 12"/>
          <p:cNvSpPr/>
          <p:nvPr/>
        </p:nvSpPr>
        <p:spPr>
          <a:xfrm>
            <a:off x="4258843" y="1965057"/>
            <a:ext cx="344063" cy="810599"/>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120" tIns="44560" rIns="89120" bIns="44560" rtlCol="0" anchor="ctr"/>
          <a:lstStyle/>
          <a:p>
            <a:pPr algn="ctr"/>
            <a:endParaRPr lang="en-US" sz="2344">
              <a:latin typeface="Arial" panose="020B0604020202020204" pitchFamily="34" charset="0"/>
              <a:cs typeface="Arial" panose="020B0604020202020204" pitchFamily="34" charset="0"/>
            </a:endParaRPr>
          </a:p>
        </p:txBody>
      </p:sp>
      <p:sp>
        <p:nvSpPr>
          <p:cNvPr id="14" name="Down Arrow 13"/>
          <p:cNvSpPr/>
          <p:nvPr/>
        </p:nvSpPr>
        <p:spPr>
          <a:xfrm>
            <a:off x="7876824" y="1086909"/>
            <a:ext cx="344063" cy="810599"/>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120" tIns="44560" rIns="89120" bIns="44560" rtlCol="0" anchor="ctr"/>
          <a:lstStyle/>
          <a:p>
            <a:pPr algn="ctr"/>
            <a:endParaRPr lang="en-US" sz="2344">
              <a:latin typeface="Arial" panose="020B0604020202020204" pitchFamily="34" charset="0"/>
              <a:cs typeface="Arial" panose="020B0604020202020204" pitchFamily="34" charset="0"/>
            </a:endParaRPr>
          </a:p>
        </p:txBody>
      </p:sp>
      <p:sp>
        <p:nvSpPr>
          <p:cNvPr id="15" name="Down Arrow 14"/>
          <p:cNvSpPr/>
          <p:nvPr/>
        </p:nvSpPr>
        <p:spPr>
          <a:xfrm rot="10800000" flipV="1">
            <a:off x="6862363" y="3914284"/>
            <a:ext cx="344063" cy="810599"/>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120" tIns="44560" rIns="89120" bIns="44560" rtlCol="0" anchor="ctr"/>
          <a:lstStyle/>
          <a:p>
            <a:pPr algn="ctr"/>
            <a:endParaRPr lang="en-US" sz="2344">
              <a:latin typeface="Arial" panose="020B0604020202020204" pitchFamily="34" charset="0"/>
              <a:cs typeface="Arial" panose="020B0604020202020204" pitchFamily="34" charset="0"/>
            </a:endParaRPr>
          </a:p>
        </p:txBody>
      </p:sp>
      <p:sp>
        <p:nvSpPr>
          <p:cNvPr id="16" name="Down Arrow 15"/>
          <p:cNvSpPr/>
          <p:nvPr/>
        </p:nvSpPr>
        <p:spPr>
          <a:xfrm rot="13651971">
            <a:off x="7401936" y="2212671"/>
            <a:ext cx="360000" cy="774713"/>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120" tIns="44560" rIns="89120" bIns="44560" rtlCol="0" anchor="ctr"/>
          <a:lstStyle/>
          <a:p>
            <a:pPr algn="ctr"/>
            <a:endParaRPr lang="en-US" sz="2344">
              <a:latin typeface="Arial" panose="020B0604020202020204" pitchFamily="34" charset="0"/>
              <a:cs typeface="Arial" panose="020B0604020202020204" pitchFamily="34" charset="0"/>
            </a:endParaRPr>
          </a:p>
        </p:txBody>
      </p:sp>
      <p:sp>
        <p:nvSpPr>
          <p:cNvPr id="18" name="Down Arrow 17"/>
          <p:cNvSpPr/>
          <p:nvPr/>
        </p:nvSpPr>
        <p:spPr>
          <a:xfrm rot="7948029" flipV="1">
            <a:off x="7401936" y="3252937"/>
            <a:ext cx="360000" cy="774713"/>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120" tIns="44560" rIns="89120" bIns="44560" rtlCol="0" anchor="ctr"/>
          <a:lstStyle/>
          <a:p>
            <a:pPr algn="ctr"/>
            <a:endParaRPr lang="en-US" sz="2344">
              <a:latin typeface="Arial" panose="020B0604020202020204" pitchFamily="34" charset="0"/>
              <a:cs typeface="Arial" panose="020B0604020202020204" pitchFamily="34" charset="0"/>
            </a:endParaRPr>
          </a:p>
        </p:txBody>
      </p:sp>
      <p:sp>
        <p:nvSpPr>
          <p:cNvPr id="19" name="TextBox 18"/>
          <p:cNvSpPr txBox="1"/>
          <p:nvPr/>
        </p:nvSpPr>
        <p:spPr>
          <a:xfrm>
            <a:off x="1023381" y="1131635"/>
            <a:ext cx="1550549" cy="450730"/>
          </a:xfrm>
          <a:prstGeom prst="rect">
            <a:avLst/>
          </a:prstGeom>
          <a:noFill/>
        </p:spPr>
        <p:txBody>
          <a:bodyPr wrap="none" lIns="89120" tIns="44560" rIns="89120" bIns="44560" rtlCol="0">
            <a:spAutoFit/>
          </a:bodyPr>
          <a:lstStyle/>
          <a:p>
            <a:r>
              <a:rPr lang="en-US" sz="2344" b="1" dirty="0">
                <a:latin typeface="Arial" panose="020B0604020202020204" pitchFamily="34" charset="0"/>
                <a:cs typeface="Arial" panose="020B0604020202020204" pitchFamily="34" charset="0"/>
              </a:rPr>
              <a:t>Exposure</a:t>
            </a:r>
          </a:p>
        </p:txBody>
      </p:sp>
      <p:sp>
        <p:nvSpPr>
          <p:cNvPr id="20" name="TextBox 19"/>
          <p:cNvSpPr txBox="1"/>
          <p:nvPr/>
        </p:nvSpPr>
        <p:spPr>
          <a:xfrm>
            <a:off x="1250948" y="2840248"/>
            <a:ext cx="1298877" cy="811470"/>
          </a:xfrm>
          <a:prstGeom prst="rect">
            <a:avLst/>
          </a:prstGeom>
          <a:noFill/>
        </p:spPr>
        <p:txBody>
          <a:bodyPr wrap="none" lIns="89120" tIns="44560" rIns="89120" bIns="44560" rtlCol="0">
            <a:spAutoFit/>
          </a:bodyPr>
          <a:lstStyle/>
          <a:p>
            <a:pPr algn="ctr"/>
            <a:r>
              <a:rPr lang="en-US" sz="2344" i="1" dirty="0" err="1">
                <a:latin typeface="Arial" panose="020B0604020202020204" pitchFamily="34" charset="0"/>
                <a:cs typeface="Arial" panose="020B0604020202020204" pitchFamily="34" charset="0"/>
              </a:rPr>
              <a:t>M.tb</a:t>
            </a:r>
            <a:r>
              <a:rPr lang="en-US" sz="2344" i="1" dirty="0">
                <a:latin typeface="Arial" panose="020B0604020202020204" pitchFamily="34" charset="0"/>
                <a:cs typeface="Arial" panose="020B0604020202020204" pitchFamily="34" charset="0"/>
              </a:rPr>
              <a:t> </a:t>
            </a:r>
          </a:p>
          <a:p>
            <a:pPr algn="ctr"/>
            <a:r>
              <a:rPr lang="en-US" sz="2344" dirty="0">
                <a:latin typeface="Arial" panose="020B0604020202020204" pitchFamily="34" charset="0"/>
                <a:cs typeface="Arial" panose="020B0604020202020204" pitchFamily="34" charset="0"/>
              </a:rPr>
              <a:t>infection</a:t>
            </a:r>
            <a:endParaRPr lang="en-US" sz="2344" i="1" dirty="0">
              <a:latin typeface="Arial" panose="020B0604020202020204" pitchFamily="34" charset="0"/>
              <a:cs typeface="Arial" panose="020B0604020202020204" pitchFamily="34" charset="0"/>
            </a:endParaRPr>
          </a:p>
        </p:txBody>
      </p:sp>
      <p:sp>
        <p:nvSpPr>
          <p:cNvPr id="22" name="TextBox 21"/>
          <p:cNvSpPr txBox="1"/>
          <p:nvPr/>
        </p:nvSpPr>
        <p:spPr>
          <a:xfrm>
            <a:off x="2131197" y="1883229"/>
            <a:ext cx="1781381" cy="811470"/>
          </a:xfrm>
          <a:prstGeom prst="rect">
            <a:avLst/>
          </a:prstGeom>
          <a:noFill/>
        </p:spPr>
        <p:txBody>
          <a:bodyPr wrap="none" lIns="89120" tIns="44560" rIns="89120" bIns="44560" rtlCol="0">
            <a:spAutoFit/>
          </a:bodyPr>
          <a:lstStyle/>
          <a:p>
            <a:pPr algn="ctr"/>
            <a:r>
              <a:rPr lang="en-US" sz="2344" dirty="0">
                <a:latin typeface="Arial" panose="020B0604020202020204" pitchFamily="34" charset="0"/>
                <a:cs typeface="Arial" panose="020B0604020202020204" pitchFamily="34" charset="0"/>
              </a:rPr>
              <a:t>Progression</a:t>
            </a:r>
          </a:p>
          <a:p>
            <a:pPr algn="ctr"/>
            <a:r>
              <a:rPr lang="en-US" sz="2344" dirty="0">
                <a:latin typeface="Arial" panose="020B0604020202020204" pitchFamily="34" charset="0"/>
                <a:cs typeface="Arial" panose="020B0604020202020204" pitchFamily="34" charset="0"/>
              </a:rPr>
              <a:t>5-10%</a:t>
            </a:r>
          </a:p>
        </p:txBody>
      </p:sp>
      <p:sp>
        <p:nvSpPr>
          <p:cNvPr id="25" name="TextBox 24"/>
          <p:cNvSpPr txBox="1"/>
          <p:nvPr/>
        </p:nvSpPr>
        <p:spPr>
          <a:xfrm>
            <a:off x="3794770" y="1131635"/>
            <a:ext cx="1616271" cy="450730"/>
          </a:xfrm>
          <a:prstGeom prst="rect">
            <a:avLst/>
          </a:prstGeom>
          <a:noFill/>
        </p:spPr>
        <p:txBody>
          <a:bodyPr wrap="none" lIns="89120" tIns="44560" rIns="89120" bIns="44560" rtlCol="0">
            <a:spAutoFit/>
          </a:bodyPr>
          <a:lstStyle/>
          <a:p>
            <a:r>
              <a:rPr lang="en-US" sz="2344" b="1" dirty="0">
                <a:latin typeface="Arial" panose="020B0604020202020204" pitchFamily="34" charset="0"/>
                <a:cs typeface="Arial" panose="020B0604020202020204" pitchFamily="34" charset="0"/>
              </a:rPr>
              <a:t>Diagnosis</a:t>
            </a:r>
          </a:p>
        </p:txBody>
      </p:sp>
      <p:sp>
        <p:nvSpPr>
          <p:cNvPr id="26" name="TextBox 25"/>
          <p:cNvSpPr txBox="1"/>
          <p:nvPr/>
        </p:nvSpPr>
        <p:spPr>
          <a:xfrm>
            <a:off x="6601170" y="4792211"/>
            <a:ext cx="864463" cy="450730"/>
          </a:xfrm>
          <a:prstGeom prst="rect">
            <a:avLst/>
          </a:prstGeom>
          <a:noFill/>
        </p:spPr>
        <p:txBody>
          <a:bodyPr wrap="none" lIns="89120" tIns="44560" rIns="89120" bIns="44560" rtlCol="0">
            <a:spAutoFit/>
          </a:bodyPr>
          <a:lstStyle/>
          <a:p>
            <a:r>
              <a:rPr lang="en-US" sz="2344" b="1" dirty="0">
                <a:latin typeface="Arial" panose="020B0604020202020204" pitchFamily="34" charset="0"/>
                <a:cs typeface="Arial" panose="020B0604020202020204" pitchFamily="34" charset="0"/>
              </a:rPr>
              <a:t>Cure</a:t>
            </a:r>
          </a:p>
        </p:txBody>
      </p:sp>
      <p:sp>
        <p:nvSpPr>
          <p:cNvPr id="27" name="TextBox 26"/>
          <p:cNvSpPr txBox="1"/>
          <p:nvPr/>
        </p:nvSpPr>
        <p:spPr>
          <a:xfrm>
            <a:off x="7205875" y="549958"/>
            <a:ext cx="1999389" cy="450730"/>
          </a:xfrm>
          <a:prstGeom prst="rect">
            <a:avLst/>
          </a:prstGeom>
          <a:noFill/>
        </p:spPr>
        <p:txBody>
          <a:bodyPr wrap="none" lIns="89120" tIns="44560" rIns="89120" bIns="44560" rtlCol="0">
            <a:spAutoFit/>
          </a:bodyPr>
          <a:lstStyle/>
          <a:p>
            <a:r>
              <a:rPr lang="en-US" sz="2344" b="1" dirty="0">
                <a:latin typeface="Arial" panose="020B0604020202020204" pitchFamily="34" charset="0"/>
                <a:cs typeface="Arial" panose="020B0604020202020204" pitchFamily="34" charset="0"/>
              </a:rPr>
              <a:t>Re-exposure</a:t>
            </a:r>
          </a:p>
        </p:txBody>
      </p:sp>
      <p:sp>
        <p:nvSpPr>
          <p:cNvPr id="28" name="TextBox 27"/>
          <p:cNvSpPr txBox="1"/>
          <p:nvPr/>
        </p:nvSpPr>
        <p:spPr>
          <a:xfrm>
            <a:off x="3418265" y="2797430"/>
            <a:ext cx="999116" cy="811470"/>
          </a:xfrm>
          <a:prstGeom prst="rect">
            <a:avLst/>
          </a:prstGeom>
          <a:noFill/>
        </p:spPr>
        <p:txBody>
          <a:bodyPr wrap="none" lIns="89120" tIns="44560" rIns="89120" bIns="44560" rtlCol="0">
            <a:spAutoFit/>
          </a:bodyPr>
          <a:lstStyle/>
          <a:p>
            <a:pPr algn="ctr"/>
            <a:r>
              <a:rPr lang="en-US" sz="2344" dirty="0">
                <a:latin typeface="Arial" panose="020B0604020202020204" pitchFamily="34" charset="0"/>
                <a:cs typeface="Arial" panose="020B0604020202020204" pitchFamily="34" charset="0"/>
              </a:rPr>
              <a:t>Active</a:t>
            </a:r>
          </a:p>
          <a:p>
            <a:pPr algn="ctr"/>
            <a:r>
              <a:rPr lang="en-US" sz="2344" dirty="0">
                <a:latin typeface="Arial" panose="020B0604020202020204" pitchFamily="34" charset="0"/>
                <a:cs typeface="Arial" panose="020B0604020202020204" pitchFamily="34" charset="0"/>
              </a:rPr>
              <a:t>TB</a:t>
            </a:r>
          </a:p>
        </p:txBody>
      </p:sp>
      <p:sp>
        <p:nvSpPr>
          <p:cNvPr id="29" name="TextBox 28"/>
          <p:cNvSpPr txBox="1"/>
          <p:nvPr/>
        </p:nvSpPr>
        <p:spPr>
          <a:xfrm>
            <a:off x="5585827" y="2809296"/>
            <a:ext cx="1446354" cy="811470"/>
          </a:xfrm>
          <a:prstGeom prst="rect">
            <a:avLst/>
          </a:prstGeom>
          <a:noFill/>
        </p:spPr>
        <p:txBody>
          <a:bodyPr wrap="none" lIns="89120" tIns="44560" rIns="89120" bIns="44560" rtlCol="0">
            <a:spAutoFit/>
          </a:bodyPr>
          <a:lstStyle/>
          <a:p>
            <a:pPr algn="ctr"/>
            <a:r>
              <a:rPr lang="en-US" sz="2344" dirty="0">
                <a:latin typeface="Arial" panose="020B0604020202020204" pitchFamily="34" charset="0"/>
                <a:cs typeface="Arial" panose="020B0604020202020204" pitchFamily="34" charset="0"/>
              </a:rPr>
              <a:t>TB </a:t>
            </a:r>
          </a:p>
          <a:p>
            <a:pPr algn="ctr"/>
            <a:r>
              <a:rPr lang="en-US" sz="2344" dirty="0">
                <a:latin typeface="Arial" panose="020B0604020202020204" pitchFamily="34" charset="0"/>
                <a:cs typeface="Arial" panose="020B0604020202020204" pitchFamily="34" charset="0"/>
              </a:rPr>
              <a:t>treatment</a:t>
            </a:r>
          </a:p>
        </p:txBody>
      </p:sp>
      <p:cxnSp>
        <p:nvCxnSpPr>
          <p:cNvPr id="30" name="Straight Connector 29"/>
          <p:cNvCxnSpPr/>
          <p:nvPr/>
        </p:nvCxnSpPr>
        <p:spPr>
          <a:xfrm>
            <a:off x="4430875" y="2840683"/>
            <a:ext cx="0" cy="810599"/>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955113" y="3960019"/>
            <a:ext cx="3385242" cy="811470"/>
          </a:xfrm>
          <a:prstGeom prst="rect">
            <a:avLst/>
          </a:prstGeom>
          <a:noFill/>
        </p:spPr>
        <p:txBody>
          <a:bodyPr wrap="square" lIns="89120" tIns="44560" rIns="89120" bIns="44560" rtlCol="0">
            <a:spAutoFit/>
          </a:bodyPr>
          <a:lstStyle/>
          <a:p>
            <a:pPr algn="ctr"/>
            <a:r>
              <a:rPr lang="en-US" sz="2344" dirty="0">
                <a:latin typeface="Arial" panose="020B0604020202020204" pitchFamily="34" charset="0"/>
                <a:cs typeface="Arial" panose="020B0604020202020204" pitchFamily="34" charset="0"/>
              </a:rPr>
              <a:t>Relapse/</a:t>
            </a:r>
          </a:p>
          <a:p>
            <a:pPr algn="ctr"/>
            <a:r>
              <a:rPr lang="en-US" sz="2344" dirty="0">
                <a:latin typeface="Arial" panose="020B0604020202020204" pitchFamily="34" charset="0"/>
                <a:cs typeface="Arial" panose="020B0604020202020204" pitchFamily="34" charset="0"/>
              </a:rPr>
              <a:t>Recurrence</a:t>
            </a:r>
          </a:p>
        </p:txBody>
      </p:sp>
      <p:sp>
        <p:nvSpPr>
          <p:cNvPr id="35" name="TextBox 34"/>
          <p:cNvSpPr txBox="1"/>
          <p:nvPr/>
        </p:nvSpPr>
        <p:spPr>
          <a:xfrm>
            <a:off x="8017110" y="2068172"/>
            <a:ext cx="3146745" cy="450730"/>
          </a:xfrm>
          <a:prstGeom prst="rect">
            <a:avLst/>
          </a:prstGeom>
          <a:noFill/>
        </p:spPr>
        <p:txBody>
          <a:bodyPr wrap="square" lIns="89120" tIns="44560" rIns="89120" bIns="44560" rtlCol="0">
            <a:spAutoFit/>
          </a:bodyPr>
          <a:lstStyle/>
          <a:p>
            <a:pPr algn="ctr"/>
            <a:r>
              <a:rPr lang="en-US" sz="2344" dirty="0">
                <a:latin typeface="Arial" panose="020B0604020202020204" pitchFamily="34" charset="0"/>
                <a:cs typeface="Arial" panose="020B0604020202020204" pitchFamily="34" charset="0"/>
              </a:rPr>
              <a:t>Re-infection TB</a:t>
            </a:r>
          </a:p>
        </p:txBody>
      </p:sp>
      <p:sp>
        <p:nvSpPr>
          <p:cNvPr id="31" name="TextBox 30">
            <a:extLst>
              <a:ext uri="{FF2B5EF4-FFF2-40B4-BE49-F238E27FC236}">
                <a16:creationId xmlns:a16="http://schemas.microsoft.com/office/drawing/2014/main" id="{83857B76-B949-E54D-B7BE-1B725A2CCD96}"/>
              </a:ext>
            </a:extLst>
          </p:cNvPr>
          <p:cNvSpPr txBox="1"/>
          <p:nvPr/>
        </p:nvSpPr>
        <p:spPr>
          <a:xfrm>
            <a:off x="769434" y="4200574"/>
            <a:ext cx="5186159" cy="407450"/>
          </a:xfrm>
          <a:prstGeom prst="rect">
            <a:avLst/>
          </a:prstGeom>
          <a:noFill/>
        </p:spPr>
        <p:txBody>
          <a:bodyPr wrap="none" lIns="89120" tIns="44560" rIns="89120" bIns="44560" rtlCol="0">
            <a:spAutoFit/>
          </a:bodyPr>
          <a:lstStyle/>
          <a:p>
            <a:r>
              <a:rPr lang="en-US" sz="2063" b="1" dirty="0">
                <a:latin typeface="Arial" panose="020B0604020202020204" pitchFamily="34" charset="0"/>
                <a:cs typeface="Arial" panose="020B0604020202020204" pitchFamily="34" charset="0"/>
              </a:rPr>
              <a:t>Different endpoints in TB vaccine trials:</a:t>
            </a:r>
          </a:p>
        </p:txBody>
      </p:sp>
      <p:sp>
        <p:nvSpPr>
          <p:cNvPr id="2" name="5-Point Star 1">
            <a:extLst>
              <a:ext uri="{FF2B5EF4-FFF2-40B4-BE49-F238E27FC236}">
                <a16:creationId xmlns:a16="http://schemas.microsoft.com/office/drawing/2014/main" id="{18034B24-EF1E-A734-4BA9-D95259F1A26E}"/>
              </a:ext>
            </a:extLst>
          </p:cNvPr>
          <p:cNvSpPr/>
          <p:nvPr/>
        </p:nvSpPr>
        <p:spPr>
          <a:xfrm>
            <a:off x="769434" y="2205717"/>
            <a:ext cx="481514" cy="51590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 name="5-Point Star 2">
            <a:extLst>
              <a:ext uri="{FF2B5EF4-FFF2-40B4-BE49-F238E27FC236}">
                <a16:creationId xmlns:a16="http://schemas.microsoft.com/office/drawing/2014/main" id="{95B5EFCD-B4FF-FE35-AED5-CD64D7D15617}"/>
              </a:ext>
            </a:extLst>
          </p:cNvPr>
          <p:cNvSpPr/>
          <p:nvPr/>
        </p:nvSpPr>
        <p:spPr>
          <a:xfrm>
            <a:off x="2781130" y="1354782"/>
            <a:ext cx="481514" cy="515900"/>
          </a:xfrm>
          <a:prstGeom prst="star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5-Point Star 6">
            <a:extLst>
              <a:ext uri="{FF2B5EF4-FFF2-40B4-BE49-F238E27FC236}">
                <a16:creationId xmlns:a16="http://schemas.microsoft.com/office/drawing/2014/main" id="{35603651-CFD4-0652-0160-4158307E7CFF}"/>
              </a:ext>
            </a:extLst>
          </p:cNvPr>
          <p:cNvSpPr/>
          <p:nvPr/>
        </p:nvSpPr>
        <p:spPr>
          <a:xfrm>
            <a:off x="7421310" y="2846880"/>
            <a:ext cx="481514" cy="515900"/>
          </a:xfrm>
          <a:prstGeom prst="star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5-Point Star 32">
            <a:extLst>
              <a:ext uri="{FF2B5EF4-FFF2-40B4-BE49-F238E27FC236}">
                <a16:creationId xmlns:a16="http://schemas.microsoft.com/office/drawing/2014/main" id="{B7BBF255-6FBA-6FCA-D7C3-065C1C54824D}"/>
              </a:ext>
            </a:extLst>
          </p:cNvPr>
          <p:cNvSpPr/>
          <p:nvPr/>
        </p:nvSpPr>
        <p:spPr>
          <a:xfrm>
            <a:off x="793063" y="5216213"/>
            <a:ext cx="481514" cy="515900"/>
          </a:xfrm>
          <a:prstGeom prst="star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5-Point Star 35">
            <a:extLst>
              <a:ext uri="{FF2B5EF4-FFF2-40B4-BE49-F238E27FC236}">
                <a16:creationId xmlns:a16="http://schemas.microsoft.com/office/drawing/2014/main" id="{02E87A21-C276-48DC-DEB2-4EB735C3F151}"/>
              </a:ext>
            </a:extLst>
          </p:cNvPr>
          <p:cNvSpPr/>
          <p:nvPr/>
        </p:nvSpPr>
        <p:spPr>
          <a:xfrm>
            <a:off x="793063" y="4662171"/>
            <a:ext cx="481514" cy="51590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7" name="5-Point Star 36">
            <a:extLst>
              <a:ext uri="{FF2B5EF4-FFF2-40B4-BE49-F238E27FC236}">
                <a16:creationId xmlns:a16="http://schemas.microsoft.com/office/drawing/2014/main" id="{DEC48707-3AED-47AB-334B-6455852459F6}"/>
              </a:ext>
            </a:extLst>
          </p:cNvPr>
          <p:cNvSpPr/>
          <p:nvPr/>
        </p:nvSpPr>
        <p:spPr>
          <a:xfrm>
            <a:off x="793063" y="5770256"/>
            <a:ext cx="481514" cy="515900"/>
          </a:xfrm>
          <a:prstGeom prst="star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34928B1-D0A7-B25E-EBC1-A052820F78CF}"/>
              </a:ext>
            </a:extLst>
          </p:cNvPr>
          <p:cNvSpPr txBox="1"/>
          <p:nvPr/>
        </p:nvSpPr>
        <p:spPr>
          <a:xfrm>
            <a:off x="1419010" y="4742077"/>
            <a:ext cx="3511021" cy="407450"/>
          </a:xfrm>
          <a:prstGeom prst="rect">
            <a:avLst/>
          </a:prstGeom>
          <a:noFill/>
        </p:spPr>
        <p:txBody>
          <a:bodyPr wrap="none" lIns="89120" tIns="44560" rIns="89120" bIns="44560" rtlCol="0">
            <a:spAutoFit/>
          </a:bodyPr>
          <a:lstStyle/>
          <a:p>
            <a:r>
              <a:rPr lang="en-US" sz="2063" dirty="0">
                <a:latin typeface="Arial" panose="020B0604020202020204" pitchFamily="34" charset="0"/>
                <a:cs typeface="Arial" panose="020B0604020202020204" pitchFamily="34" charset="0"/>
              </a:rPr>
              <a:t>Prevention of infection (POI)</a:t>
            </a:r>
          </a:p>
        </p:txBody>
      </p:sp>
      <p:sp>
        <p:nvSpPr>
          <p:cNvPr id="39" name="TextBox 38">
            <a:extLst>
              <a:ext uri="{FF2B5EF4-FFF2-40B4-BE49-F238E27FC236}">
                <a16:creationId xmlns:a16="http://schemas.microsoft.com/office/drawing/2014/main" id="{BBBA87B6-A313-E008-FAB7-EE27E652B07D}"/>
              </a:ext>
            </a:extLst>
          </p:cNvPr>
          <p:cNvSpPr txBox="1"/>
          <p:nvPr/>
        </p:nvSpPr>
        <p:spPr>
          <a:xfrm>
            <a:off x="1419010" y="5307791"/>
            <a:ext cx="3554302" cy="407450"/>
          </a:xfrm>
          <a:prstGeom prst="rect">
            <a:avLst/>
          </a:prstGeom>
          <a:noFill/>
        </p:spPr>
        <p:txBody>
          <a:bodyPr wrap="none" lIns="89120" tIns="44560" rIns="89120" bIns="44560" rtlCol="0">
            <a:spAutoFit/>
          </a:bodyPr>
          <a:lstStyle/>
          <a:p>
            <a:r>
              <a:rPr lang="en-US" sz="2063" dirty="0">
                <a:latin typeface="Arial" panose="020B0604020202020204" pitchFamily="34" charset="0"/>
                <a:cs typeface="Arial" panose="020B0604020202020204" pitchFamily="34" charset="0"/>
              </a:rPr>
              <a:t>Prevention of disease (POD)</a:t>
            </a:r>
          </a:p>
        </p:txBody>
      </p:sp>
      <p:sp>
        <p:nvSpPr>
          <p:cNvPr id="40" name="TextBox 39">
            <a:extLst>
              <a:ext uri="{FF2B5EF4-FFF2-40B4-BE49-F238E27FC236}">
                <a16:creationId xmlns:a16="http://schemas.microsoft.com/office/drawing/2014/main" id="{CA70EABB-7D3F-1D8C-991B-81FD020692EB}"/>
              </a:ext>
            </a:extLst>
          </p:cNvPr>
          <p:cNvSpPr txBox="1"/>
          <p:nvPr/>
        </p:nvSpPr>
        <p:spPr>
          <a:xfrm>
            <a:off x="1419010" y="5873505"/>
            <a:ext cx="3906963" cy="407450"/>
          </a:xfrm>
          <a:prstGeom prst="rect">
            <a:avLst/>
          </a:prstGeom>
          <a:noFill/>
        </p:spPr>
        <p:txBody>
          <a:bodyPr wrap="none" lIns="89120" tIns="44560" rIns="89120" bIns="44560" rtlCol="0">
            <a:spAutoFit/>
          </a:bodyPr>
          <a:lstStyle/>
          <a:p>
            <a:r>
              <a:rPr lang="en-US" sz="2063" dirty="0">
                <a:latin typeface="Arial" panose="020B0604020202020204" pitchFamily="34" charset="0"/>
                <a:cs typeface="Arial" panose="020B0604020202020204" pitchFamily="34" charset="0"/>
              </a:rPr>
              <a:t>Prevention of recurrence (POR)</a:t>
            </a:r>
          </a:p>
        </p:txBody>
      </p:sp>
      <p:sp>
        <p:nvSpPr>
          <p:cNvPr id="41" name="Rectangle 40">
            <a:extLst>
              <a:ext uri="{FF2B5EF4-FFF2-40B4-BE49-F238E27FC236}">
                <a16:creationId xmlns:a16="http://schemas.microsoft.com/office/drawing/2014/main" id="{C4637978-B096-2D18-7B18-8E612F5CCB43}"/>
              </a:ext>
            </a:extLst>
          </p:cNvPr>
          <p:cNvSpPr/>
          <p:nvPr/>
        </p:nvSpPr>
        <p:spPr>
          <a:xfrm>
            <a:off x="12105319" y="-3634"/>
            <a:ext cx="132080" cy="2560320"/>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57611041-FE2B-C71B-EEAD-EC918DEA089E}"/>
              </a:ext>
            </a:extLst>
          </p:cNvPr>
          <p:cNvSpPr/>
          <p:nvPr/>
        </p:nvSpPr>
        <p:spPr>
          <a:xfrm>
            <a:off x="12105319" y="2545572"/>
            <a:ext cx="132080" cy="429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5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61E3-0900-1F44-A816-FD013487D4EC}"/>
              </a:ext>
            </a:extLst>
          </p:cNvPr>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POD = prevention of disease</a:t>
            </a:r>
          </a:p>
        </p:txBody>
      </p:sp>
      <p:sp>
        <p:nvSpPr>
          <p:cNvPr id="3" name="Content Placeholder 2">
            <a:extLst>
              <a:ext uri="{FF2B5EF4-FFF2-40B4-BE49-F238E27FC236}">
                <a16:creationId xmlns:a16="http://schemas.microsoft.com/office/drawing/2014/main" id="{47CCC205-F815-2F4F-A12D-6EA759495EB3}"/>
              </a:ext>
            </a:extLst>
          </p:cNvPr>
          <p:cNvSpPr>
            <a:spLocks noGrp="1"/>
          </p:cNvSpPr>
          <p:nvPr>
            <p:ph idx="1"/>
          </p:nvPr>
        </p:nvSpPr>
        <p:spPr>
          <a:xfrm>
            <a:off x="838200" y="1825625"/>
            <a:ext cx="10515600" cy="4820104"/>
          </a:xfrm>
        </p:spPr>
        <p:txBody>
          <a:bodyPr>
            <a:normAutofit fontScale="92500"/>
          </a:bodyPr>
          <a:lstStyle/>
          <a:p>
            <a:r>
              <a:rPr lang="en-US" dirty="0">
                <a:latin typeface="Arial" panose="020B0604020202020204" pitchFamily="34" charset="0"/>
                <a:cs typeface="Arial" panose="020B0604020202020204" pitchFamily="34" charset="0"/>
              </a:rPr>
              <a:t>Most relevant endpoint for licensure and scale-up. </a:t>
            </a:r>
          </a:p>
          <a:p>
            <a:r>
              <a:rPr lang="en-US" dirty="0">
                <a:latin typeface="Arial" panose="020B0604020202020204" pitchFamily="34" charset="0"/>
                <a:cs typeface="Arial" panose="020B0604020202020204" pitchFamily="34" charset="0"/>
              </a:rPr>
              <a:t>Requires measuring the incidence of microbiologically confirmed pulmonary TB in the vaccine and placebo/control arms. </a:t>
            </a:r>
          </a:p>
          <a:p>
            <a:r>
              <a:rPr lang="en-US" dirty="0">
                <a:latin typeface="Arial" panose="020B0604020202020204" pitchFamily="34" charset="0"/>
                <a:cs typeface="Arial" panose="020B0604020202020204" pitchFamily="34" charset="0"/>
              </a:rPr>
              <a:t>Long trials, with large sample sizes, and therefore expensive. Why? </a:t>
            </a:r>
          </a:p>
          <a:p>
            <a:pPr lvl="1"/>
            <a:r>
              <a:rPr lang="en-US" dirty="0">
                <a:latin typeface="Arial" panose="020B0604020202020204" pitchFamily="34" charset="0"/>
                <a:cs typeface="Arial" panose="020B0604020202020204" pitchFamily="34" charset="0"/>
              </a:rPr>
              <a:t>Most POD vaccine trials are “event driven.” That means investigators must follow participants until they observe a certain number of people develop TB in order to know whether the vaccine is effective. </a:t>
            </a:r>
          </a:p>
          <a:p>
            <a:pPr lvl="1"/>
            <a:r>
              <a:rPr lang="en-US" dirty="0">
                <a:latin typeface="Arial" panose="020B0604020202020204" pitchFamily="34" charset="0"/>
                <a:cs typeface="Arial" panose="020B0604020202020204" pitchFamily="34" charset="0"/>
              </a:rPr>
              <a:t>It takes time for TB disease to develop. </a:t>
            </a:r>
          </a:p>
          <a:p>
            <a:pPr lvl="2">
              <a:buFont typeface="Wingdings" pitchFamily="2" charset="2"/>
              <a:buChar char="Ø"/>
            </a:pPr>
            <a:r>
              <a:rPr lang="en-US" dirty="0">
                <a:latin typeface="Arial" panose="020B0604020202020204" pitchFamily="34" charset="0"/>
                <a:cs typeface="Arial" panose="020B0604020202020204" pitchFamily="34" charset="0"/>
              </a:rPr>
              <a:t>Estimated incidence of TB disease in most high-incidence countries is not above 400/100,000 per year, so very large sample sizes are needed in order to measure protective efficacy with sufficient precision. </a:t>
            </a:r>
          </a:p>
          <a:p>
            <a:pPr lvl="1"/>
            <a:r>
              <a:rPr lang="en-US" dirty="0">
                <a:latin typeface="Arial" panose="020B0604020202020204" pitchFamily="34" charset="0"/>
                <a:cs typeface="Arial" panose="020B0604020202020204" pitchFamily="34" charset="0"/>
              </a:rPr>
              <a:t>These limitations can be (partially) addressed by enrolling participants with TB infection (IGRA+ or TST+) as opposed to people without TB infection. </a:t>
            </a:r>
          </a:p>
          <a:p>
            <a:pPr lvl="1"/>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FCA0B5D-6D83-EA4C-9DFB-A76B4C21F898}"/>
              </a:ext>
            </a:extLst>
          </p:cNvPr>
          <p:cNvSpPr/>
          <p:nvPr/>
        </p:nvSpPr>
        <p:spPr>
          <a:xfrm>
            <a:off x="12105319" y="-3634"/>
            <a:ext cx="132080" cy="2560320"/>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753A3CE-8672-0242-94A5-3A99280D920C}"/>
              </a:ext>
            </a:extLst>
          </p:cNvPr>
          <p:cNvSpPr/>
          <p:nvPr/>
        </p:nvSpPr>
        <p:spPr>
          <a:xfrm>
            <a:off x="12105319" y="2545572"/>
            <a:ext cx="132080" cy="429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261244"/>
      </p:ext>
    </p:extLst>
  </p:cSld>
  <p:clrMapOvr>
    <a:masterClrMapping/>
  </p:clrMapOvr>
  <mc:AlternateContent xmlns:mc="http://schemas.openxmlformats.org/markup-compatibility/2006" xmlns:p14="http://schemas.microsoft.com/office/powerpoint/2010/main">
    <mc:Choice Requires="p14">
      <p:transition spd="slow" p14:dur="2000" advTm="111271"/>
    </mc:Choice>
    <mc:Fallback xmlns="">
      <p:transition spd="slow" advTm="11127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EF992-7EB2-0FF1-A78D-5656C553EF6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fourth strategy: therapeutic vaccination (</a:t>
            </a:r>
            <a:r>
              <a:rPr lang="en-US" b="1" dirty="0">
                <a:solidFill>
                  <a:srgbClr val="FF0000"/>
                </a:solidFill>
                <a:latin typeface="Arial" panose="020B0604020202020204" pitchFamily="34" charset="0"/>
                <a:cs typeface="Arial" panose="020B0604020202020204" pitchFamily="34" charset="0"/>
              </a:rPr>
              <a:t>Rx Vax</a:t>
            </a:r>
            <a:r>
              <a:rPr lang="en-US"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237C1028-41FB-2E11-8E18-C93072003E8D}"/>
              </a:ext>
            </a:extLst>
          </p:cNvPr>
          <p:cNvSpPr>
            <a:spLocks noGrp="1"/>
          </p:cNvSpPr>
          <p:nvPr>
            <p:ph idx="1"/>
          </p:nvPr>
        </p:nvSpPr>
        <p:spPr>
          <a:xfrm>
            <a:off x="838200" y="2141537"/>
            <a:ext cx="10515600" cy="4351338"/>
          </a:xfrm>
        </p:spPr>
        <p:txBody>
          <a:bodyPr/>
          <a:lstStyle/>
          <a:p>
            <a:r>
              <a:rPr lang="en-US" dirty="0">
                <a:latin typeface="Arial" panose="020B0604020202020204" pitchFamily="34" charset="0"/>
                <a:cs typeface="Arial" panose="020B0604020202020204" pitchFamily="34" charset="0"/>
              </a:rPr>
              <a:t>Some developers are studying TB vaccines as an “add on” to TB treatment. </a:t>
            </a:r>
          </a:p>
          <a:p>
            <a:r>
              <a:rPr lang="en-US" dirty="0">
                <a:latin typeface="Arial" panose="020B0604020202020204" pitchFamily="34" charset="0"/>
                <a:cs typeface="Arial" panose="020B0604020202020204" pitchFamily="34" charset="0"/>
              </a:rPr>
              <a:t>The goal here is to see whether giving a vaccine together with treatment improves treatment outcomes. </a:t>
            </a:r>
          </a:p>
          <a:p>
            <a:r>
              <a:rPr lang="en-US" dirty="0">
                <a:latin typeface="Arial" panose="020B0604020202020204" pitchFamily="34" charset="0"/>
                <a:cs typeface="Arial" panose="020B0604020202020204" pitchFamily="34" charset="0"/>
              </a:rPr>
              <a:t>This improvement could be measured as:  </a:t>
            </a:r>
          </a:p>
          <a:p>
            <a:pPr lvl="1"/>
            <a:r>
              <a:rPr lang="en-US" dirty="0">
                <a:latin typeface="Arial" panose="020B0604020202020204" pitchFamily="34" charset="0"/>
                <a:cs typeface="Arial" panose="020B0604020202020204" pitchFamily="34" charset="0"/>
              </a:rPr>
              <a:t>time to treatment completion </a:t>
            </a:r>
          </a:p>
          <a:p>
            <a:pPr lvl="1"/>
            <a:r>
              <a:rPr lang="en-US" dirty="0">
                <a:latin typeface="Arial" panose="020B0604020202020204" pitchFamily="34" charset="0"/>
                <a:cs typeface="Arial" panose="020B0604020202020204" pitchFamily="34" charset="0"/>
              </a:rPr>
              <a:t>better treatment outcomes (cure, mortality, relapse)</a:t>
            </a:r>
          </a:p>
          <a:p>
            <a:pPr lvl="1"/>
            <a:r>
              <a:rPr lang="en-US" dirty="0">
                <a:latin typeface="Arial" panose="020B0604020202020204" pitchFamily="34" charset="0"/>
                <a:cs typeface="Arial" panose="020B0604020202020204" pitchFamily="34" charset="0"/>
              </a:rPr>
              <a:t>fewer side effects </a:t>
            </a:r>
          </a:p>
          <a:p>
            <a:pPr lvl="1"/>
            <a:r>
              <a:rPr lang="en-US" dirty="0">
                <a:latin typeface="Arial" panose="020B0604020202020204" pitchFamily="34" charset="0"/>
                <a:cs typeface="Arial" panose="020B0604020202020204" pitchFamily="34" charset="0"/>
              </a:rPr>
              <a:t>better “post TB treatment” lung health (e.g., clearer chest radiography, better lung function, improved long term health post-TB). </a:t>
            </a:r>
          </a:p>
          <a:p>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5DBC4F1-ECBC-7AC1-657B-EF09A2204346}"/>
              </a:ext>
            </a:extLst>
          </p:cNvPr>
          <p:cNvSpPr/>
          <p:nvPr/>
        </p:nvSpPr>
        <p:spPr>
          <a:xfrm>
            <a:off x="12105319" y="-3634"/>
            <a:ext cx="132080" cy="2560320"/>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D866F9E-A56F-41AB-2C1B-3C3AD8173EC1}"/>
              </a:ext>
            </a:extLst>
          </p:cNvPr>
          <p:cNvSpPr/>
          <p:nvPr/>
        </p:nvSpPr>
        <p:spPr>
          <a:xfrm>
            <a:off x="12105319" y="2545572"/>
            <a:ext cx="132080" cy="429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946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31;p36">
            <a:extLst>
              <a:ext uri="{FF2B5EF4-FFF2-40B4-BE49-F238E27FC236}">
                <a16:creationId xmlns:a16="http://schemas.microsoft.com/office/drawing/2014/main" id="{5A4E3346-2F6D-2B63-A0DA-F4A8B3BAE2CA}"/>
              </a:ext>
            </a:extLst>
          </p:cNvPr>
          <p:cNvSpPr/>
          <p:nvPr/>
        </p:nvSpPr>
        <p:spPr>
          <a:xfrm>
            <a:off x="12057681" y="-1270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6" name="Google Shape;232;p36">
            <a:extLst>
              <a:ext uri="{FF2B5EF4-FFF2-40B4-BE49-F238E27FC236}">
                <a16:creationId xmlns:a16="http://schemas.microsoft.com/office/drawing/2014/main" id="{68E45E72-0435-7FD1-CF6D-0E80F5466E76}"/>
              </a:ext>
            </a:extLst>
          </p:cNvPr>
          <p:cNvSpPr/>
          <p:nvPr/>
        </p:nvSpPr>
        <p:spPr>
          <a:xfrm>
            <a:off x="12057681" y="25600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7" name="TextBox 6">
            <a:extLst>
              <a:ext uri="{FF2B5EF4-FFF2-40B4-BE49-F238E27FC236}">
                <a16:creationId xmlns:a16="http://schemas.microsoft.com/office/drawing/2014/main" id="{77DA9D89-29AA-43D6-E671-ECB87F9742F8}"/>
              </a:ext>
            </a:extLst>
          </p:cNvPr>
          <p:cNvSpPr txBox="1"/>
          <p:nvPr/>
        </p:nvSpPr>
        <p:spPr>
          <a:xfrm>
            <a:off x="2093444" y="5670985"/>
            <a:ext cx="9374656" cy="9951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Aft>
                <a:spcPts val="200"/>
              </a:spcAft>
            </a:pPr>
            <a:r>
              <a:rPr lang="en-US" sz="1900" dirty="0">
                <a:solidFill>
                  <a:schemeClr val="tx1"/>
                </a:solidFill>
                <a:latin typeface="Arial" panose="020B0604020202020204" pitchFamily="34" charset="0"/>
                <a:ea typeface="Helvetica Neue Regular" panose="02000503000000020004" pitchFamily="2" charset="0"/>
                <a:cs typeface="Arial" panose="020B0604020202020204" pitchFamily="34" charset="0"/>
              </a:rPr>
              <a:t>Ongoing and planned phase II and III trials will enroll </a:t>
            </a:r>
            <a:r>
              <a:rPr lang="en-US" sz="1900" b="1" dirty="0">
                <a:solidFill>
                  <a:schemeClr val="tx1"/>
                </a:solidFill>
                <a:latin typeface="Arial" panose="020B0604020202020204" pitchFamily="34" charset="0"/>
                <a:ea typeface="Helvetica Neue Regular" panose="02000503000000020004" pitchFamily="2" charset="0"/>
                <a:cs typeface="Arial" panose="020B0604020202020204" pitchFamily="34" charset="0"/>
              </a:rPr>
              <a:t>diverse populations of people at risk of TB</a:t>
            </a:r>
            <a:r>
              <a:rPr lang="en-US" sz="1900" dirty="0">
                <a:solidFill>
                  <a:schemeClr val="tx1"/>
                </a:solidFill>
                <a:latin typeface="Arial" panose="020B0604020202020204" pitchFamily="34" charset="0"/>
                <a:ea typeface="Helvetica Neue Regular" panose="02000503000000020004" pitchFamily="2" charset="0"/>
                <a:cs typeface="Arial" panose="020B0604020202020204" pitchFamily="34" charset="0"/>
              </a:rPr>
              <a:t>, including PLHIV, children, household contacts of people with TB, people treated for TB disease, and people with MTB infection and those without. </a:t>
            </a:r>
          </a:p>
        </p:txBody>
      </p:sp>
      <p:sp>
        <p:nvSpPr>
          <p:cNvPr id="9" name="Title 1">
            <a:extLst>
              <a:ext uri="{FF2B5EF4-FFF2-40B4-BE49-F238E27FC236}">
                <a16:creationId xmlns:a16="http://schemas.microsoft.com/office/drawing/2014/main" id="{EA3950D3-C54E-EA4C-A26C-1D85F204EC59}"/>
              </a:ext>
            </a:extLst>
          </p:cNvPr>
          <p:cNvSpPr>
            <a:spLocks noGrp="1"/>
          </p:cNvSpPr>
          <p:nvPr>
            <p:ph type="title"/>
          </p:nvPr>
        </p:nvSpPr>
        <p:spPr>
          <a:xfrm>
            <a:off x="244242" y="196059"/>
            <a:ext cx="5734905" cy="1325563"/>
          </a:xfrm>
        </p:spPr>
        <p:txBody>
          <a:bodyPr/>
          <a:lstStyle/>
          <a:p>
            <a:r>
              <a:rPr lang="en-US" b="1" dirty="0">
                <a:latin typeface="Arial" panose="020B0604020202020204" pitchFamily="34" charset="0"/>
                <a:cs typeface="Arial" panose="020B0604020202020204" pitchFamily="34" charset="0"/>
              </a:rPr>
              <a:t>The Pipeline</a:t>
            </a:r>
            <a:br>
              <a:rPr lang="en-US" b="1" dirty="0">
                <a:latin typeface="Arial" panose="020B0604020202020204" pitchFamily="34" charset="0"/>
                <a:cs typeface="Arial" panose="020B0604020202020204" pitchFamily="34" charset="0"/>
              </a:rPr>
            </a:br>
            <a:r>
              <a:rPr lang="en-US" sz="2800" b="1" i="1" dirty="0">
                <a:latin typeface="Arial" panose="020B0604020202020204" pitchFamily="34" charset="0"/>
                <a:cs typeface="Arial" panose="020B0604020202020204" pitchFamily="34" charset="0"/>
              </a:rPr>
              <a:t>the bird’s eye view</a:t>
            </a:r>
          </a:p>
        </p:txBody>
      </p:sp>
      <p:sp>
        <p:nvSpPr>
          <p:cNvPr id="3" name="Rectangle 2">
            <a:extLst>
              <a:ext uri="{FF2B5EF4-FFF2-40B4-BE49-F238E27FC236}">
                <a16:creationId xmlns:a16="http://schemas.microsoft.com/office/drawing/2014/main" id="{86A4A479-B441-957F-B727-FB704703391B}"/>
              </a:ext>
            </a:extLst>
          </p:cNvPr>
          <p:cNvSpPr/>
          <p:nvPr/>
        </p:nvSpPr>
        <p:spPr>
          <a:xfrm>
            <a:off x="596900" y="1728353"/>
            <a:ext cx="1130300"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Arial" panose="020B0604020202020204" pitchFamily="34" charset="0"/>
                <a:cs typeface="Arial" panose="020B0604020202020204" pitchFamily="34" charset="0"/>
              </a:rPr>
              <a:t>16</a:t>
            </a:r>
          </a:p>
        </p:txBody>
      </p:sp>
      <p:sp>
        <p:nvSpPr>
          <p:cNvPr id="11" name="Rectangle 10">
            <a:extLst>
              <a:ext uri="{FF2B5EF4-FFF2-40B4-BE49-F238E27FC236}">
                <a16:creationId xmlns:a16="http://schemas.microsoft.com/office/drawing/2014/main" id="{7CD8262C-B12E-8A22-3B2B-A2CBDB724380}"/>
              </a:ext>
            </a:extLst>
          </p:cNvPr>
          <p:cNvSpPr/>
          <p:nvPr/>
        </p:nvSpPr>
        <p:spPr>
          <a:xfrm>
            <a:off x="609600" y="3155846"/>
            <a:ext cx="1130300"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Arial" panose="020B0604020202020204" pitchFamily="34" charset="0"/>
                <a:cs typeface="Arial" panose="020B0604020202020204" pitchFamily="34" charset="0"/>
              </a:rPr>
              <a:t>&gt;80,000</a:t>
            </a:r>
          </a:p>
        </p:txBody>
      </p:sp>
      <p:sp>
        <p:nvSpPr>
          <p:cNvPr id="12" name="Rectangle 11">
            <a:extLst>
              <a:ext uri="{FF2B5EF4-FFF2-40B4-BE49-F238E27FC236}">
                <a16:creationId xmlns:a16="http://schemas.microsoft.com/office/drawing/2014/main" id="{F0457C97-9D0D-2723-50D1-18D55FBBFAB4}"/>
              </a:ext>
            </a:extLst>
          </p:cNvPr>
          <p:cNvSpPr/>
          <p:nvPr/>
        </p:nvSpPr>
        <p:spPr>
          <a:xfrm>
            <a:off x="596900" y="3894420"/>
            <a:ext cx="1130300"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Arial" panose="020B0604020202020204" pitchFamily="34" charset="0"/>
                <a:cs typeface="Arial" panose="020B0604020202020204" pitchFamily="34" charset="0"/>
              </a:rPr>
              <a:t>28</a:t>
            </a:r>
          </a:p>
        </p:txBody>
      </p:sp>
      <p:sp>
        <p:nvSpPr>
          <p:cNvPr id="13" name="Rectangle 12">
            <a:extLst>
              <a:ext uri="{FF2B5EF4-FFF2-40B4-BE49-F238E27FC236}">
                <a16:creationId xmlns:a16="http://schemas.microsoft.com/office/drawing/2014/main" id="{F4B6393F-397D-C72B-C6B6-7EC652A804C1}"/>
              </a:ext>
            </a:extLst>
          </p:cNvPr>
          <p:cNvSpPr/>
          <p:nvPr/>
        </p:nvSpPr>
        <p:spPr>
          <a:xfrm>
            <a:off x="596900" y="4629257"/>
            <a:ext cx="1270000"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Arial" panose="020B0604020202020204" pitchFamily="34" charset="0"/>
                <a:cs typeface="Arial" panose="020B0604020202020204" pitchFamily="34" charset="0"/>
              </a:rPr>
              <a:t>100,000s</a:t>
            </a:r>
          </a:p>
        </p:txBody>
      </p:sp>
      <p:sp>
        <p:nvSpPr>
          <p:cNvPr id="16" name="TextBox 15">
            <a:extLst>
              <a:ext uri="{FF2B5EF4-FFF2-40B4-BE49-F238E27FC236}">
                <a16:creationId xmlns:a16="http://schemas.microsoft.com/office/drawing/2014/main" id="{355F5E97-B163-A970-F3A2-7D3450E38F84}"/>
              </a:ext>
            </a:extLst>
          </p:cNvPr>
          <p:cNvSpPr txBox="1"/>
          <p:nvPr/>
        </p:nvSpPr>
        <p:spPr>
          <a:xfrm>
            <a:off x="2093444" y="1766453"/>
            <a:ext cx="6400303" cy="677108"/>
          </a:xfrm>
          <a:prstGeom prst="rect">
            <a:avLst/>
          </a:prstGeom>
          <a:noFill/>
        </p:spPr>
        <p:txBody>
          <a:bodyPr wrap="square">
            <a:spAutoFit/>
          </a:bodyPr>
          <a:lstStyle/>
          <a:p>
            <a:pPr>
              <a:spcAft>
                <a:spcPts val="300"/>
              </a:spcAft>
            </a:pPr>
            <a:r>
              <a:rPr lang="en-US" sz="1900" dirty="0">
                <a:solidFill>
                  <a:schemeClr val="tx1"/>
                </a:solidFill>
                <a:latin typeface="Arial" panose="020B0604020202020204" pitchFamily="34" charset="0"/>
                <a:ea typeface="Helvetica Neue Regular" panose="02000503000000020004" pitchFamily="2" charset="0"/>
                <a:cs typeface="Arial" panose="020B0604020202020204" pitchFamily="34" charset="0"/>
              </a:rPr>
              <a:t>The pipeline contains </a:t>
            </a:r>
            <a:r>
              <a:rPr lang="en-US" sz="1900" b="1" dirty="0">
                <a:solidFill>
                  <a:schemeClr val="tx1"/>
                </a:solidFill>
                <a:latin typeface="Arial" panose="020B0604020202020204" pitchFamily="34" charset="0"/>
                <a:ea typeface="Helvetica Neue Regular" panose="02000503000000020004" pitchFamily="2" charset="0"/>
                <a:cs typeface="Arial" panose="020B0604020202020204" pitchFamily="34" charset="0"/>
              </a:rPr>
              <a:t>~16 vaccine candidates </a:t>
            </a:r>
            <a:r>
              <a:rPr lang="en-US" sz="1900" dirty="0">
                <a:solidFill>
                  <a:schemeClr val="tx1"/>
                </a:solidFill>
                <a:latin typeface="Arial" panose="020B0604020202020204" pitchFamily="34" charset="0"/>
                <a:ea typeface="Helvetica Neue Regular" panose="02000503000000020004" pitchFamily="2" charset="0"/>
                <a:cs typeface="Arial" panose="020B0604020202020204" pitchFamily="34" charset="0"/>
              </a:rPr>
              <a:t>including 6 in or preparing for phase III trials. </a:t>
            </a:r>
          </a:p>
        </p:txBody>
      </p:sp>
      <p:sp>
        <p:nvSpPr>
          <p:cNvPr id="18" name="TextBox 17">
            <a:extLst>
              <a:ext uri="{FF2B5EF4-FFF2-40B4-BE49-F238E27FC236}">
                <a16:creationId xmlns:a16="http://schemas.microsoft.com/office/drawing/2014/main" id="{DC312CFF-B903-D208-190A-191C8A2D0C35}"/>
              </a:ext>
            </a:extLst>
          </p:cNvPr>
          <p:cNvSpPr txBox="1"/>
          <p:nvPr/>
        </p:nvSpPr>
        <p:spPr>
          <a:xfrm>
            <a:off x="2070596" y="3142655"/>
            <a:ext cx="7759202" cy="677108"/>
          </a:xfrm>
          <a:prstGeom prst="rect">
            <a:avLst/>
          </a:prstGeom>
          <a:noFill/>
        </p:spPr>
        <p:txBody>
          <a:bodyPr wrap="square">
            <a:spAutoFit/>
          </a:bodyPr>
          <a:lstStyle/>
          <a:p>
            <a:pPr>
              <a:spcAft>
                <a:spcPts val="300"/>
              </a:spcAft>
            </a:pPr>
            <a:r>
              <a:rPr lang="en-US" sz="1900" dirty="0">
                <a:solidFill>
                  <a:schemeClr val="tx1"/>
                </a:solidFill>
                <a:latin typeface="Arial" panose="020B0604020202020204" pitchFamily="34" charset="0"/>
                <a:ea typeface="Helvetica Neue Regular" panose="02000503000000020004" pitchFamily="2" charset="0"/>
                <a:cs typeface="Arial" panose="020B0604020202020204" pitchFamily="34" charset="0"/>
              </a:rPr>
              <a:t>The field is mounting multiple phase III trials that will together enroll over </a:t>
            </a:r>
            <a:r>
              <a:rPr lang="en-US" sz="1900" b="1" dirty="0">
                <a:latin typeface="Arial" panose="020B0604020202020204" pitchFamily="34" charset="0"/>
                <a:ea typeface="Helvetica Neue Regular" panose="02000503000000020004" pitchFamily="2" charset="0"/>
                <a:cs typeface="Arial" panose="020B0604020202020204" pitchFamily="34" charset="0"/>
              </a:rPr>
              <a:t>80</a:t>
            </a:r>
            <a:r>
              <a:rPr lang="en-US" sz="1900" b="1" dirty="0">
                <a:solidFill>
                  <a:schemeClr val="tx1"/>
                </a:solidFill>
                <a:latin typeface="Arial" panose="020B0604020202020204" pitchFamily="34" charset="0"/>
                <a:ea typeface="Helvetica Neue Regular" panose="02000503000000020004" pitchFamily="2" charset="0"/>
                <a:cs typeface="Arial" panose="020B0604020202020204" pitchFamily="34" charset="0"/>
              </a:rPr>
              <a:t>,000 people</a:t>
            </a:r>
            <a:r>
              <a:rPr lang="en-US" sz="1900" dirty="0">
                <a:solidFill>
                  <a:schemeClr val="tx1"/>
                </a:solidFill>
                <a:latin typeface="Arial" panose="020B0604020202020204" pitchFamily="34" charset="0"/>
                <a:ea typeface="Helvetica Neue Regular" panose="02000503000000020004" pitchFamily="2" charset="0"/>
                <a:cs typeface="Arial" panose="020B0604020202020204" pitchFamily="34" charset="0"/>
              </a:rPr>
              <a:t>. (The most since the middle of the 20th century!)</a:t>
            </a:r>
          </a:p>
        </p:txBody>
      </p:sp>
      <p:sp>
        <p:nvSpPr>
          <p:cNvPr id="20" name="TextBox 19">
            <a:extLst>
              <a:ext uri="{FF2B5EF4-FFF2-40B4-BE49-F238E27FC236}">
                <a16:creationId xmlns:a16="http://schemas.microsoft.com/office/drawing/2014/main" id="{7771D712-FD74-2B9B-ABF6-60657AC21761}"/>
              </a:ext>
            </a:extLst>
          </p:cNvPr>
          <p:cNvSpPr txBox="1"/>
          <p:nvPr/>
        </p:nvSpPr>
        <p:spPr>
          <a:xfrm>
            <a:off x="2057896" y="4032259"/>
            <a:ext cx="8795878" cy="384721"/>
          </a:xfrm>
          <a:prstGeom prst="rect">
            <a:avLst/>
          </a:prstGeom>
          <a:noFill/>
        </p:spPr>
        <p:txBody>
          <a:bodyPr wrap="square">
            <a:spAutoFit/>
          </a:bodyPr>
          <a:lstStyle/>
          <a:p>
            <a:pPr>
              <a:spcAft>
                <a:spcPts val="300"/>
              </a:spcAft>
            </a:pPr>
            <a:r>
              <a:rPr lang="en-US" sz="1900" dirty="0">
                <a:solidFill>
                  <a:schemeClr val="tx1"/>
                </a:solidFill>
                <a:latin typeface="Arial" panose="020B0604020202020204" pitchFamily="34" charset="0"/>
                <a:ea typeface="Helvetica Neue Regular" panose="02000503000000020004" pitchFamily="2" charset="0"/>
                <a:cs typeface="Arial" panose="020B0604020202020204" pitchFamily="34" charset="0"/>
              </a:rPr>
              <a:t>28 countries </a:t>
            </a:r>
            <a:r>
              <a:rPr lang="en-US" sz="1900" dirty="0">
                <a:latin typeface="Arial" panose="020B0604020202020204" pitchFamily="34" charset="0"/>
                <a:ea typeface="Helvetica Neue Regular" panose="02000503000000020004" pitchFamily="2" charset="0"/>
                <a:cs typeface="Arial" panose="020B0604020202020204" pitchFamily="34" charset="0"/>
              </a:rPr>
              <a:t>on five continents have a registered </a:t>
            </a:r>
            <a:r>
              <a:rPr lang="en-US" sz="1900" dirty="0">
                <a:solidFill>
                  <a:schemeClr val="tx1"/>
                </a:solidFill>
                <a:latin typeface="Arial" panose="020B0604020202020204" pitchFamily="34" charset="0"/>
                <a:ea typeface="Helvetica Neue Regular" panose="02000503000000020004" pitchFamily="2" charset="0"/>
                <a:cs typeface="Arial" panose="020B0604020202020204" pitchFamily="34" charset="0"/>
              </a:rPr>
              <a:t>TB vaccine trial (any phase).  </a:t>
            </a:r>
            <a:endParaRPr lang="en-US" sz="1900" b="1" dirty="0">
              <a:latin typeface="Arial" panose="020B0604020202020204" pitchFamily="34" charset="0"/>
              <a:ea typeface="Helvetica Neue Regular" panose="02000503000000020004" pitchFamily="2" charset="0"/>
              <a:cs typeface="Arial" panose="020B0604020202020204" pitchFamily="34" charset="0"/>
            </a:endParaRPr>
          </a:p>
        </p:txBody>
      </p:sp>
      <p:sp>
        <p:nvSpPr>
          <p:cNvPr id="22" name="TextBox 21">
            <a:extLst>
              <a:ext uri="{FF2B5EF4-FFF2-40B4-BE49-F238E27FC236}">
                <a16:creationId xmlns:a16="http://schemas.microsoft.com/office/drawing/2014/main" id="{0E1A5621-291E-7110-DEE6-B1376741668C}"/>
              </a:ext>
            </a:extLst>
          </p:cNvPr>
          <p:cNvSpPr txBox="1"/>
          <p:nvPr/>
        </p:nvSpPr>
        <p:spPr>
          <a:xfrm>
            <a:off x="2070596" y="4638664"/>
            <a:ext cx="8114804" cy="969496"/>
          </a:xfrm>
          <a:prstGeom prst="rect">
            <a:avLst/>
          </a:prstGeom>
          <a:noFill/>
        </p:spPr>
        <p:txBody>
          <a:bodyPr wrap="square">
            <a:spAutoFit/>
          </a:bodyPr>
          <a:lstStyle/>
          <a:p>
            <a:pPr>
              <a:spcAft>
                <a:spcPts val="300"/>
              </a:spcAft>
            </a:pPr>
            <a:r>
              <a:rPr lang="en-US" sz="1900" dirty="0">
                <a:solidFill>
                  <a:schemeClr val="tx1"/>
                </a:solidFill>
                <a:latin typeface="Arial" panose="020B0604020202020204" pitchFamily="34" charset="0"/>
                <a:ea typeface="Helvetica Neue Regular" panose="02000503000000020004" pitchFamily="2" charset="0"/>
                <a:cs typeface="Arial" panose="020B0604020202020204" pitchFamily="34" charset="0"/>
              </a:rPr>
              <a:t>Investigators will collect </a:t>
            </a:r>
            <a:r>
              <a:rPr lang="en-US" sz="1900" b="1" dirty="0">
                <a:solidFill>
                  <a:schemeClr val="tx1"/>
                </a:solidFill>
                <a:latin typeface="Arial" panose="020B0604020202020204" pitchFamily="34" charset="0"/>
                <a:ea typeface="Helvetica Neue Regular" panose="02000503000000020004" pitchFamily="2" charset="0"/>
                <a:cs typeface="Arial" panose="020B0604020202020204" pitchFamily="34" charset="0"/>
              </a:rPr>
              <a:t>hundreds of thousands of participant samples</a:t>
            </a:r>
            <a:r>
              <a:rPr lang="en-US" sz="1900" dirty="0">
                <a:solidFill>
                  <a:schemeClr val="tx1"/>
                </a:solidFill>
                <a:latin typeface="Arial" panose="020B0604020202020204" pitchFamily="34" charset="0"/>
                <a:ea typeface="Helvetica Neue Regular" panose="02000503000000020004" pitchFamily="2" charset="0"/>
                <a:cs typeface="Arial" panose="020B0604020202020204" pitchFamily="34" charset="0"/>
              </a:rPr>
              <a:t> that will guide next-generation vaccine development and immunology and other basic science research on TB. </a:t>
            </a:r>
          </a:p>
        </p:txBody>
      </p:sp>
      <p:pic>
        <p:nvPicPr>
          <p:cNvPr id="27" name="Content Placeholder 13" descr="Infinity with solid fill">
            <a:extLst>
              <a:ext uri="{FF2B5EF4-FFF2-40B4-BE49-F238E27FC236}">
                <a16:creationId xmlns:a16="http://schemas.microsoft.com/office/drawing/2014/main" id="{CF859086-F5FE-5912-F2DB-CE35486C1EC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72870" y="5705818"/>
            <a:ext cx="730993" cy="730993"/>
          </a:xfrm>
        </p:spPr>
      </p:pic>
      <p:sp>
        <p:nvSpPr>
          <p:cNvPr id="15" name="Rectangle 14">
            <a:extLst>
              <a:ext uri="{FF2B5EF4-FFF2-40B4-BE49-F238E27FC236}">
                <a16:creationId xmlns:a16="http://schemas.microsoft.com/office/drawing/2014/main" id="{32F51F87-B939-590C-DE78-EE48AF5EEA74}"/>
              </a:ext>
            </a:extLst>
          </p:cNvPr>
          <p:cNvSpPr/>
          <p:nvPr/>
        </p:nvSpPr>
        <p:spPr>
          <a:xfrm>
            <a:off x="596900" y="2477552"/>
            <a:ext cx="1130300"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2EEC4E8B-E4CD-BA98-3944-0EBA5E86524E}"/>
              </a:ext>
            </a:extLst>
          </p:cNvPr>
          <p:cNvSpPr txBox="1"/>
          <p:nvPr/>
        </p:nvSpPr>
        <p:spPr>
          <a:xfrm>
            <a:off x="2070596" y="2560018"/>
            <a:ext cx="7649988" cy="384721"/>
          </a:xfrm>
          <a:prstGeom prst="rect">
            <a:avLst/>
          </a:prstGeom>
          <a:noFill/>
        </p:spPr>
        <p:txBody>
          <a:bodyPr wrap="square">
            <a:spAutoFit/>
          </a:bodyPr>
          <a:lstStyle/>
          <a:p>
            <a:pPr>
              <a:spcAft>
                <a:spcPts val="300"/>
              </a:spcAft>
            </a:pPr>
            <a:r>
              <a:rPr lang="en-US" sz="1900" dirty="0">
                <a:solidFill>
                  <a:schemeClr val="tx1"/>
                </a:solidFill>
                <a:latin typeface="Arial" panose="020B0604020202020204" pitchFamily="34" charset="0"/>
                <a:ea typeface="Helvetica Neue Regular" panose="02000503000000020004" pitchFamily="2" charset="0"/>
                <a:cs typeface="Arial" panose="020B0604020202020204" pitchFamily="34" charset="0"/>
              </a:rPr>
              <a:t>5 candidates are in or preparing to begin phase III efficacy trials. </a:t>
            </a:r>
          </a:p>
        </p:txBody>
      </p:sp>
    </p:spTree>
    <p:extLst>
      <p:ext uri="{BB962C8B-B14F-4D97-AF65-F5344CB8AC3E}">
        <p14:creationId xmlns:p14="http://schemas.microsoft.com/office/powerpoint/2010/main" val="223861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B88059-613D-196D-0332-CB856DFF7C9C}"/>
              </a:ext>
            </a:extLst>
          </p:cNvPr>
          <p:cNvPicPr>
            <a:picLocks noChangeAspect="1"/>
          </p:cNvPicPr>
          <p:nvPr/>
        </p:nvPicPr>
        <p:blipFill>
          <a:blip r:embed="rId2"/>
          <a:stretch>
            <a:fillRect/>
          </a:stretch>
        </p:blipFill>
        <p:spPr>
          <a:xfrm>
            <a:off x="0" y="0"/>
            <a:ext cx="10675088" cy="6778620"/>
          </a:xfrm>
          <a:prstGeom prst="rect">
            <a:avLst/>
          </a:prstGeom>
        </p:spPr>
      </p:pic>
      <p:sp>
        <p:nvSpPr>
          <p:cNvPr id="2" name="Title 1">
            <a:extLst>
              <a:ext uri="{FF2B5EF4-FFF2-40B4-BE49-F238E27FC236}">
                <a16:creationId xmlns:a16="http://schemas.microsoft.com/office/drawing/2014/main" id="{DE70E72F-8E85-6388-4E37-88F03127D6FC}"/>
              </a:ext>
            </a:extLst>
          </p:cNvPr>
          <p:cNvSpPr>
            <a:spLocks noGrp="1"/>
          </p:cNvSpPr>
          <p:nvPr>
            <p:ph type="title"/>
          </p:nvPr>
        </p:nvSpPr>
        <p:spPr>
          <a:xfrm>
            <a:off x="6156535" y="5332741"/>
            <a:ext cx="4185745" cy="1325563"/>
          </a:xfrm>
        </p:spPr>
        <p:txBody>
          <a:bodyPr/>
          <a:lstStyle/>
          <a:p>
            <a:r>
              <a:rPr lang="en-US" b="1" dirty="0">
                <a:latin typeface="Arial" panose="020B0604020202020204" pitchFamily="34" charset="0"/>
                <a:cs typeface="Arial" panose="020B0604020202020204" pitchFamily="34" charset="0"/>
              </a:rPr>
              <a:t>The Pipeline</a:t>
            </a:r>
            <a:br>
              <a:rPr lang="en-US" b="1"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by type</a:t>
            </a:r>
            <a:endParaRPr lang="en-US" i="1" dirty="0">
              <a:latin typeface="Arial" panose="020B0604020202020204" pitchFamily="34" charset="0"/>
              <a:cs typeface="Arial" panose="020B0604020202020204" pitchFamily="34" charset="0"/>
            </a:endParaRPr>
          </a:p>
        </p:txBody>
      </p:sp>
      <p:sp>
        <p:nvSpPr>
          <p:cNvPr id="5" name="Google Shape;231;p36">
            <a:extLst>
              <a:ext uri="{FF2B5EF4-FFF2-40B4-BE49-F238E27FC236}">
                <a16:creationId xmlns:a16="http://schemas.microsoft.com/office/drawing/2014/main" id="{A4F3F767-EB93-6A6D-C061-FA7F865ECCD6}"/>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6" name="Google Shape;232;p36">
            <a:extLst>
              <a:ext uri="{FF2B5EF4-FFF2-40B4-BE49-F238E27FC236}">
                <a16:creationId xmlns:a16="http://schemas.microsoft.com/office/drawing/2014/main" id="{4343B4FB-1B86-9166-0955-2235B8345492}"/>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pic>
        <p:nvPicPr>
          <p:cNvPr id="13" name="Picture 12">
            <a:extLst>
              <a:ext uri="{FF2B5EF4-FFF2-40B4-BE49-F238E27FC236}">
                <a16:creationId xmlns:a16="http://schemas.microsoft.com/office/drawing/2014/main" id="{48207B4F-4F04-22B7-62D7-05FE39FEC2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0641" y="6197445"/>
            <a:ext cx="1300318" cy="460859"/>
          </a:xfrm>
          <a:prstGeom prst="rect">
            <a:avLst/>
          </a:prstGeom>
        </p:spPr>
      </p:pic>
      <p:sp>
        <p:nvSpPr>
          <p:cNvPr id="3" name="Rectangle 2">
            <a:extLst>
              <a:ext uri="{FF2B5EF4-FFF2-40B4-BE49-F238E27FC236}">
                <a16:creationId xmlns:a16="http://schemas.microsoft.com/office/drawing/2014/main" id="{ACDCE461-0B89-0CE9-909E-5F4CED1BB492}"/>
              </a:ext>
            </a:extLst>
          </p:cNvPr>
          <p:cNvSpPr/>
          <p:nvPr/>
        </p:nvSpPr>
        <p:spPr>
          <a:xfrm>
            <a:off x="5337544" y="1799819"/>
            <a:ext cx="2339163" cy="606056"/>
          </a:xfrm>
          <a:prstGeom prst="rect">
            <a:avLst/>
          </a:prstGeom>
          <a:gradFill flip="none" rotWithShape="1">
            <a:gsLst>
              <a:gs pos="0">
                <a:schemeClr val="bg2">
                  <a:shade val="30000"/>
                  <a:satMod val="115000"/>
                  <a:alpha val="30000"/>
                </a:schemeClr>
              </a:gs>
              <a:gs pos="72000">
                <a:schemeClr val="bg2">
                  <a:shade val="67500"/>
                  <a:satMod val="115000"/>
                </a:schemeClr>
              </a:gs>
              <a:gs pos="100000">
                <a:schemeClr val="bg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9A8E530-741E-91B4-8A8E-6C1E00D01522}"/>
              </a:ext>
            </a:extLst>
          </p:cNvPr>
          <p:cNvSpPr/>
          <p:nvPr/>
        </p:nvSpPr>
        <p:spPr>
          <a:xfrm>
            <a:off x="2296736" y="5995522"/>
            <a:ext cx="2112335" cy="401556"/>
          </a:xfrm>
          <a:prstGeom prst="rect">
            <a:avLst/>
          </a:prstGeom>
          <a:gradFill flip="none" rotWithShape="1">
            <a:gsLst>
              <a:gs pos="0">
                <a:schemeClr val="bg2">
                  <a:shade val="30000"/>
                  <a:satMod val="115000"/>
                  <a:alpha val="30000"/>
                </a:schemeClr>
              </a:gs>
              <a:gs pos="72000">
                <a:schemeClr val="bg2">
                  <a:shade val="67500"/>
                  <a:satMod val="115000"/>
                </a:schemeClr>
              </a:gs>
              <a:gs pos="100000">
                <a:schemeClr val="bg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No longer being developed</a:t>
            </a:r>
          </a:p>
        </p:txBody>
      </p:sp>
    </p:spTree>
    <p:extLst>
      <p:ext uri="{BB962C8B-B14F-4D97-AF65-F5344CB8AC3E}">
        <p14:creationId xmlns:p14="http://schemas.microsoft.com/office/powerpoint/2010/main" val="331266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B88059-613D-196D-0332-CB856DFF7C9C}"/>
              </a:ext>
            </a:extLst>
          </p:cNvPr>
          <p:cNvPicPr>
            <a:picLocks noChangeAspect="1"/>
          </p:cNvPicPr>
          <p:nvPr/>
        </p:nvPicPr>
        <p:blipFill>
          <a:blip r:embed="rId2"/>
          <a:stretch>
            <a:fillRect/>
          </a:stretch>
        </p:blipFill>
        <p:spPr>
          <a:xfrm>
            <a:off x="0" y="13068"/>
            <a:ext cx="10203919" cy="6479430"/>
          </a:xfrm>
          <a:prstGeom prst="rect">
            <a:avLst/>
          </a:prstGeom>
        </p:spPr>
      </p:pic>
      <p:sp>
        <p:nvSpPr>
          <p:cNvPr id="2" name="Title 1">
            <a:extLst>
              <a:ext uri="{FF2B5EF4-FFF2-40B4-BE49-F238E27FC236}">
                <a16:creationId xmlns:a16="http://schemas.microsoft.com/office/drawing/2014/main" id="{DE70E72F-8E85-6388-4E37-88F03127D6FC}"/>
              </a:ext>
            </a:extLst>
          </p:cNvPr>
          <p:cNvSpPr>
            <a:spLocks noGrp="1"/>
          </p:cNvSpPr>
          <p:nvPr>
            <p:ph type="title"/>
          </p:nvPr>
        </p:nvSpPr>
        <p:spPr>
          <a:xfrm>
            <a:off x="6156535" y="5332741"/>
            <a:ext cx="4185745" cy="1325563"/>
          </a:xfrm>
        </p:spPr>
        <p:txBody>
          <a:bodyPr>
            <a:normAutofit/>
          </a:bodyPr>
          <a:lstStyle/>
          <a:p>
            <a:r>
              <a:rPr lang="en-US" b="1" dirty="0">
                <a:latin typeface="Arial" panose="020B0604020202020204" pitchFamily="34" charset="0"/>
                <a:cs typeface="Arial" panose="020B0604020202020204" pitchFamily="34" charset="0"/>
              </a:rPr>
              <a:t>The Pipeline</a:t>
            </a:r>
            <a:br>
              <a:rPr lang="en-US" b="1" dirty="0">
                <a:latin typeface="Arial" panose="020B0604020202020204" pitchFamily="34" charset="0"/>
                <a:cs typeface="Arial" panose="020B0604020202020204" pitchFamily="34" charset="0"/>
              </a:rPr>
            </a:br>
            <a:r>
              <a:rPr lang="en-US" sz="3100" i="1" dirty="0">
                <a:latin typeface="Arial" panose="020B0604020202020204" pitchFamily="34" charset="0"/>
                <a:cs typeface="Arial" panose="020B0604020202020204" pitchFamily="34" charset="0"/>
              </a:rPr>
              <a:t>by recent news</a:t>
            </a:r>
          </a:p>
        </p:txBody>
      </p:sp>
      <p:sp>
        <p:nvSpPr>
          <p:cNvPr id="5" name="Google Shape;231;p36">
            <a:extLst>
              <a:ext uri="{FF2B5EF4-FFF2-40B4-BE49-F238E27FC236}">
                <a16:creationId xmlns:a16="http://schemas.microsoft.com/office/drawing/2014/main" id="{A4F3F767-EB93-6A6D-C061-FA7F865ECCD6}"/>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6" name="Google Shape;232;p36">
            <a:extLst>
              <a:ext uri="{FF2B5EF4-FFF2-40B4-BE49-F238E27FC236}">
                <a16:creationId xmlns:a16="http://schemas.microsoft.com/office/drawing/2014/main" id="{4343B4FB-1B86-9166-0955-2235B8345492}"/>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7" name="TextBox 6">
            <a:extLst>
              <a:ext uri="{FF2B5EF4-FFF2-40B4-BE49-F238E27FC236}">
                <a16:creationId xmlns:a16="http://schemas.microsoft.com/office/drawing/2014/main" id="{095B459C-8FFB-A767-9C06-B3CDB7430036}"/>
              </a:ext>
            </a:extLst>
          </p:cNvPr>
          <p:cNvSpPr txBox="1"/>
          <p:nvPr/>
        </p:nvSpPr>
        <p:spPr>
          <a:xfrm>
            <a:off x="3158759" y="1927908"/>
            <a:ext cx="697627" cy="323165"/>
          </a:xfrm>
          <a:prstGeom prst="rect">
            <a:avLst/>
          </a:prstGeom>
          <a:noFill/>
        </p:spPr>
        <p:txBody>
          <a:bodyPr wrap="square" rtlCol="0">
            <a:spAutoFit/>
          </a:bodyPr>
          <a:lstStyle/>
          <a:p>
            <a:r>
              <a:rPr lang="en-US" sz="1500" b="1" i="1" dirty="0">
                <a:solidFill>
                  <a:srgbClr val="FF0000"/>
                </a:solidFill>
                <a:latin typeface="Arial" panose="020B0604020202020204" pitchFamily="34" charset="0"/>
                <a:cs typeface="Arial" panose="020B0604020202020204" pitchFamily="34" charset="0"/>
              </a:rPr>
              <a:t>New! </a:t>
            </a:r>
          </a:p>
        </p:txBody>
      </p:sp>
      <p:sp>
        <p:nvSpPr>
          <p:cNvPr id="8" name="TextBox 7">
            <a:extLst>
              <a:ext uri="{FF2B5EF4-FFF2-40B4-BE49-F238E27FC236}">
                <a16:creationId xmlns:a16="http://schemas.microsoft.com/office/drawing/2014/main" id="{38C89A64-F7E8-BD21-E5C4-FFD667FAF9B1}"/>
              </a:ext>
            </a:extLst>
          </p:cNvPr>
          <p:cNvSpPr txBox="1"/>
          <p:nvPr/>
        </p:nvSpPr>
        <p:spPr>
          <a:xfrm>
            <a:off x="3021649" y="3388738"/>
            <a:ext cx="1577040" cy="784830"/>
          </a:xfrm>
          <a:prstGeom prst="rect">
            <a:avLst/>
          </a:prstGeom>
          <a:noFill/>
        </p:spPr>
        <p:txBody>
          <a:bodyPr wrap="square" rtlCol="0">
            <a:spAutoFit/>
          </a:bodyPr>
          <a:lstStyle/>
          <a:p>
            <a:r>
              <a:rPr lang="en-US" sz="1500" b="1" i="1" dirty="0">
                <a:solidFill>
                  <a:srgbClr val="FF0000"/>
                </a:solidFill>
                <a:latin typeface="Arial" panose="020B0604020202020204" pitchFamily="34" charset="0"/>
                <a:cs typeface="Arial" panose="020B0604020202020204" pitchFamily="34" charset="0"/>
              </a:rPr>
              <a:t>First mRNA TB vaccine candidates</a:t>
            </a:r>
          </a:p>
        </p:txBody>
      </p:sp>
      <p:pic>
        <p:nvPicPr>
          <p:cNvPr id="13" name="Picture 12">
            <a:extLst>
              <a:ext uri="{FF2B5EF4-FFF2-40B4-BE49-F238E27FC236}">
                <a16:creationId xmlns:a16="http://schemas.microsoft.com/office/drawing/2014/main" id="{48207B4F-4F04-22B7-62D7-05FE39FEC2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0641" y="6197445"/>
            <a:ext cx="1300318" cy="460859"/>
          </a:xfrm>
          <a:prstGeom prst="rect">
            <a:avLst/>
          </a:prstGeom>
        </p:spPr>
      </p:pic>
      <p:sp>
        <p:nvSpPr>
          <p:cNvPr id="11" name="TextBox 10">
            <a:extLst>
              <a:ext uri="{FF2B5EF4-FFF2-40B4-BE49-F238E27FC236}">
                <a16:creationId xmlns:a16="http://schemas.microsoft.com/office/drawing/2014/main" id="{29157CA7-A68A-A720-CB51-E872F32FF578}"/>
              </a:ext>
            </a:extLst>
          </p:cNvPr>
          <p:cNvSpPr txBox="1"/>
          <p:nvPr/>
        </p:nvSpPr>
        <p:spPr>
          <a:xfrm>
            <a:off x="10487102" y="4161360"/>
            <a:ext cx="1465466" cy="553998"/>
          </a:xfrm>
          <a:prstGeom prst="rect">
            <a:avLst/>
          </a:prstGeom>
          <a:noFill/>
        </p:spPr>
        <p:txBody>
          <a:bodyPr wrap="none" rtlCol="0">
            <a:spAutoFit/>
          </a:bodyPr>
          <a:lstStyle/>
          <a:p>
            <a:r>
              <a:rPr lang="en-US" sz="1500" b="1" i="1" dirty="0">
                <a:solidFill>
                  <a:srgbClr val="FF0000"/>
                </a:solidFill>
                <a:latin typeface="Arial" panose="020B0604020202020204" pitchFamily="34" charset="0"/>
                <a:cs typeface="Arial" panose="020B0604020202020204" pitchFamily="34" charset="0"/>
              </a:rPr>
              <a:t>Phase III trial</a:t>
            </a:r>
          </a:p>
          <a:p>
            <a:r>
              <a:rPr lang="en-US" sz="1500" b="1" i="1" dirty="0">
                <a:solidFill>
                  <a:srgbClr val="FF0000"/>
                </a:solidFill>
                <a:latin typeface="Arial" panose="020B0604020202020204" pitchFamily="34" charset="0"/>
                <a:cs typeface="Arial" panose="020B0604020202020204" pitchFamily="34" charset="0"/>
              </a:rPr>
              <a:t>starting soon!</a:t>
            </a:r>
          </a:p>
        </p:txBody>
      </p:sp>
      <p:sp>
        <p:nvSpPr>
          <p:cNvPr id="15" name="TextBox 14">
            <a:extLst>
              <a:ext uri="{FF2B5EF4-FFF2-40B4-BE49-F238E27FC236}">
                <a16:creationId xmlns:a16="http://schemas.microsoft.com/office/drawing/2014/main" id="{A2ECCB15-322F-D586-2130-766610380B0C}"/>
              </a:ext>
            </a:extLst>
          </p:cNvPr>
          <p:cNvSpPr txBox="1"/>
          <p:nvPr/>
        </p:nvSpPr>
        <p:spPr>
          <a:xfrm>
            <a:off x="10480641" y="2178065"/>
            <a:ext cx="1398970" cy="784830"/>
          </a:xfrm>
          <a:prstGeom prst="rect">
            <a:avLst/>
          </a:prstGeom>
          <a:noFill/>
        </p:spPr>
        <p:txBody>
          <a:bodyPr wrap="square" rtlCol="0">
            <a:spAutoFit/>
          </a:bodyPr>
          <a:lstStyle/>
          <a:p>
            <a:r>
              <a:rPr lang="en-US" sz="1500" b="1" i="1" dirty="0">
                <a:solidFill>
                  <a:srgbClr val="FF0000"/>
                </a:solidFill>
                <a:latin typeface="Arial" panose="020B0604020202020204" pitchFamily="34" charset="0"/>
                <a:cs typeface="Arial" panose="020B0604020202020204" pitchFamily="34" charset="0"/>
              </a:rPr>
              <a:t>Secured funding for efficacy trial</a:t>
            </a:r>
          </a:p>
        </p:txBody>
      </p:sp>
      <p:sp>
        <p:nvSpPr>
          <p:cNvPr id="18" name="TextBox 17">
            <a:extLst>
              <a:ext uri="{FF2B5EF4-FFF2-40B4-BE49-F238E27FC236}">
                <a16:creationId xmlns:a16="http://schemas.microsoft.com/office/drawing/2014/main" id="{D65BF4E2-67CF-E4B7-FEAB-781C86635CD9}"/>
              </a:ext>
            </a:extLst>
          </p:cNvPr>
          <p:cNvSpPr txBox="1"/>
          <p:nvPr/>
        </p:nvSpPr>
        <p:spPr>
          <a:xfrm>
            <a:off x="10504255" y="1223029"/>
            <a:ext cx="1398970" cy="784830"/>
          </a:xfrm>
          <a:prstGeom prst="rect">
            <a:avLst/>
          </a:prstGeom>
          <a:noFill/>
        </p:spPr>
        <p:txBody>
          <a:bodyPr wrap="square" rtlCol="0">
            <a:spAutoFit/>
          </a:bodyPr>
          <a:lstStyle/>
          <a:p>
            <a:r>
              <a:rPr lang="en-US" sz="1500" b="1" i="1" dirty="0">
                <a:solidFill>
                  <a:srgbClr val="FF0000"/>
                </a:solidFill>
                <a:latin typeface="Arial" panose="020B0604020202020204" pitchFamily="34" charset="0"/>
                <a:cs typeface="Arial" panose="020B0604020202020204" pitchFamily="34" charset="0"/>
              </a:rPr>
              <a:t>Results expected this year</a:t>
            </a:r>
          </a:p>
        </p:txBody>
      </p:sp>
      <p:cxnSp>
        <p:nvCxnSpPr>
          <p:cNvPr id="19" name="Straight Connector 18">
            <a:extLst>
              <a:ext uri="{FF2B5EF4-FFF2-40B4-BE49-F238E27FC236}">
                <a16:creationId xmlns:a16="http://schemas.microsoft.com/office/drawing/2014/main" id="{7CCD11EA-3259-8BCF-6D1E-6EFE4826E1D4}"/>
              </a:ext>
            </a:extLst>
          </p:cNvPr>
          <p:cNvCxnSpPr>
            <a:cxnSpLocks/>
          </p:cNvCxnSpPr>
          <p:nvPr/>
        </p:nvCxnSpPr>
        <p:spPr>
          <a:xfrm>
            <a:off x="10033977" y="1123742"/>
            <a:ext cx="387111" cy="326108"/>
          </a:xfrm>
          <a:prstGeom prst="line">
            <a:avLst/>
          </a:prstGeom>
          <a:ln w="25400">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3AF0E6B-B89D-9C55-ED72-89FDFE4DAFBC}"/>
              </a:ext>
            </a:extLst>
          </p:cNvPr>
          <p:cNvSpPr txBox="1"/>
          <p:nvPr/>
        </p:nvSpPr>
        <p:spPr>
          <a:xfrm>
            <a:off x="10504255" y="3020410"/>
            <a:ext cx="1398970" cy="784830"/>
          </a:xfrm>
          <a:prstGeom prst="rect">
            <a:avLst/>
          </a:prstGeom>
          <a:noFill/>
        </p:spPr>
        <p:txBody>
          <a:bodyPr wrap="square" rtlCol="0">
            <a:spAutoFit/>
          </a:bodyPr>
          <a:lstStyle/>
          <a:p>
            <a:r>
              <a:rPr lang="en-US" sz="1500" b="1" i="1" dirty="0">
                <a:solidFill>
                  <a:srgbClr val="FF0000"/>
                </a:solidFill>
                <a:latin typeface="Arial" panose="020B0604020202020204" pitchFamily="34" charset="0"/>
                <a:cs typeface="Arial" panose="020B0604020202020204" pitchFamily="34" charset="0"/>
              </a:rPr>
              <a:t>Results expected soon</a:t>
            </a:r>
          </a:p>
        </p:txBody>
      </p:sp>
      <p:cxnSp>
        <p:nvCxnSpPr>
          <p:cNvPr id="27" name="Straight Connector 26">
            <a:extLst>
              <a:ext uri="{FF2B5EF4-FFF2-40B4-BE49-F238E27FC236}">
                <a16:creationId xmlns:a16="http://schemas.microsoft.com/office/drawing/2014/main" id="{5325A9DF-0C6E-3B3D-038F-15182C755E66}"/>
              </a:ext>
            </a:extLst>
          </p:cNvPr>
          <p:cNvCxnSpPr>
            <a:cxnSpLocks/>
          </p:cNvCxnSpPr>
          <p:nvPr/>
        </p:nvCxnSpPr>
        <p:spPr>
          <a:xfrm>
            <a:off x="9981668" y="2089491"/>
            <a:ext cx="387111" cy="326108"/>
          </a:xfrm>
          <a:prstGeom prst="line">
            <a:avLst/>
          </a:prstGeom>
          <a:ln w="254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1EE98B-4DFF-491A-BD48-C3DACBE65039}"/>
              </a:ext>
            </a:extLst>
          </p:cNvPr>
          <p:cNvCxnSpPr>
            <a:cxnSpLocks/>
          </p:cNvCxnSpPr>
          <p:nvPr/>
        </p:nvCxnSpPr>
        <p:spPr>
          <a:xfrm>
            <a:off x="10006692" y="2817442"/>
            <a:ext cx="387111" cy="326108"/>
          </a:xfrm>
          <a:prstGeom prst="line">
            <a:avLst/>
          </a:prstGeom>
          <a:ln w="254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0D56F75-84D8-C361-DB1B-85546763E256}"/>
              </a:ext>
            </a:extLst>
          </p:cNvPr>
          <p:cNvCxnSpPr>
            <a:cxnSpLocks/>
          </p:cNvCxnSpPr>
          <p:nvPr/>
        </p:nvCxnSpPr>
        <p:spPr>
          <a:xfrm>
            <a:off x="9981668" y="563526"/>
            <a:ext cx="8820" cy="1201479"/>
          </a:xfrm>
          <a:prstGeom prst="line">
            <a:avLst/>
          </a:prstGeom>
          <a:ln w="25400">
            <a:solidFill>
              <a:srgbClr val="FF0000"/>
            </a:solidFill>
            <a:headEnd type="non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64D78D3-B5F6-3607-900E-BD41F7786A70}"/>
              </a:ext>
            </a:extLst>
          </p:cNvPr>
          <p:cNvSpPr/>
          <p:nvPr/>
        </p:nvSpPr>
        <p:spPr>
          <a:xfrm>
            <a:off x="5101959" y="1742044"/>
            <a:ext cx="2261209" cy="586485"/>
          </a:xfrm>
          <a:prstGeom prst="rect">
            <a:avLst/>
          </a:prstGeom>
          <a:gradFill flip="none" rotWithShape="1">
            <a:gsLst>
              <a:gs pos="0">
                <a:schemeClr val="bg2">
                  <a:shade val="30000"/>
                  <a:satMod val="115000"/>
                  <a:alpha val="30000"/>
                </a:schemeClr>
              </a:gs>
              <a:gs pos="72000">
                <a:schemeClr val="bg2">
                  <a:shade val="67500"/>
                  <a:satMod val="115000"/>
                </a:schemeClr>
              </a:gs>
              <a:gs pos="100000">
                <a:schemeClr val="bg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AA0E818B-5EE5-8FD1-12F6-D3E76CEBA438}"/>
              </a:ext>
            </a:extLst>
          </p:cNvPr>
          <p:cNvCxnSpPr>
            <a:cxnSpLocks/>
          </p:cNvCxnSpPr>
          <p:nvPr/>
        </p:nvCxnSpPr>
        <p:spPr>
          <a:xfrm>
            <a:off x="2622192" y="2098514"/>
            <a:ext cx="493148" cy="0"/>
          </a:xfrm>
          <a:prstGeom prst="line">
            <a:avLst/>
          </a:prstGeom>
          <a:ln w="254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A1D64-0F43-B1F7-F943-2B6AFCA507C2}"/>
              </a:ext>
            </a:extLst>
          </p:cNvPr>
          <p:cNvCxnSpPr>
            <a:cxnSpLocks/>
          </p:cNvCxnSpPr>
          <p:nvPr/>
        </p:nvCxnSpPr>
        <p:spPr>
          <a:xfrm>
            <a:off x="10006691" y="4033780"/>
            <a:ext cx="387111" cy="326108"/>
          </a:xfrm>
          <a:prstGeom prst="line">
            <a:avLst/>
          </a:prstGeom>
          <a:ln w="254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A489BB-0258-7136-CC39-3B373EE5F8B3}"/>
              </a:ext>
            </a:extLst>
          </p:cNvPr>
          <p:cNvCxnSpPr>
            <a:cxnSpLocks/>
          </p:cNvCxnSpPr>
          <p:nvPr/>
        </p:nvCxnSpPr>
        <p:spPr>
          <a:xfrm>
            <a:off x="2600933" y="3275527"/>
            <a:ext cx="387111" cy="326108"/>
          </a:xfrm>
          <a:prstGeom prst="line">
            <a:avLst/>
          </a:prstGeom>
          <a:ln w="254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E91D8D8-5356-3EAB-38B4-584B93CDE03B}"/>
              </a:ext>
            </a:extLst>
          </p:cNvPr>
          <p:cNvCxnSpPr>
            <a:cxnSpLocks/>
          </p:cNvCxnSpPr>
          <p:nvPr/>
        </p:nvCxnSpPr>
        <p:spPr>
          <a:xfrm flipH="1">
            <a:off x="4133108" y="2035286"/>
            <a:ext cx="925432" cy="612221"/>
          </a:xfrm>
          <a:prstGeom prst="line">
            <a:avLst/>
          </a:prstGeom>
          <a:ln w="25400">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AF88F96-B334-46BC-CBAB-6096A8D5617E}"/>
              </a:ext>
            </a:extLst>
          </p:cNvPr>
          <p:cNvSpPr txBox="1"/>
          <p:nvPr/>
        </p:nvSpPr>
        <p:spPr>
          <a:xfrm>
            <a:off x="3067866" y="2412114"/>
            <a:ext cx="1577040" cy="784830"/>
          </a:xfrm>
          <a:prstGeom prst="rect">
            <a:avLst/>
          </a:prstGeom>
          <a:noFill/>
        </p:spPr>
        <p:txBody>
          <a:bodyPr wrap="square" rtlCol="0">
            <a:spAutoFit/>
          </a:bodyPr>
          <a:lstStyle/>
          <a:p>
            <a:r>
              <a:rPr lang="en-US" sz="1500" b="1" i="1" dirty="0">
                <a:solidFill>
                  <a:srgbClr val="FF0000"/>
                </a:solidFill>
                <a:latin typeface="Arial" panose="020B0604020202020204" pitchFamily="34" charset="0"/>
                <a:cs typeface="Arial" panose="020B0604020202020204" pitchFamily="34" charset="0"/>
              </a:rPr>
              <a:t>Negative results shared Dec. 2023</a:t>
            </a:r>
          </a:p>
        </p:txBody>
      </p:sp>
      <p:sp>
        <p:nvSpPr>
          <p:cNvPr id="23" name="Rectangle 22">
            <a:extLst>
              <a:ext uri="{FF2B5EF4-FFF2-40B4-BE49-F238E27FC236}">
                <a16:creationId xmlns:a16="http://schemas.microsoft.com/office/drawing/2014/main" id="{7E9B7DE1-9FE0-5077-72E8-3C5078210A31}"/>
              </a:ext>
            </a:extLst>
          </p:cNvPr>
          <p:cNvSpPr/>
          <p:nvPr/>
        </p:nvSpPr>
        <p:spPr>
          <a:xfrm>
            <a:off x="2156093" y="5709188"/>
            <a:ext cx="2112335" cy="401556"/>
          </a:xfrm>
          <a:prstGeom prst="rect">
            <a:avLst/>
          </a:prstGeom>
          <a:gradFill flip="none" rotWithShape="1">
            <a:gsLst>
              <a:gs pos="0">
                <a:schemeClr val="bg2">
                  <a:shade val="30000"/>
                  <a:satMod val="115000"/>
                  <a:alpha val="30000"/>
                </a:schemeClr>
              </a:gs>
              <a:gs pos="72000">
                <a:schemeClr val="bg2">
                  <a:shade val="67500"/>
                  <a:satMod val="115000"/>
                </a:schemeClr>
              </a:gs>
              <a:gs pos="100000">
                <a:schemeClr val="bg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No longer being developed</a:t>
            </a:r>
          </a:p>
        </p:txBody>
      </p:sp>
    </p:spTree>
    <p:extLst>
      <p:ext uri="{BB962C8B-B14F-4D97-AF65-F5344CB8AC3E}">
        <p14:creationId xmlns:p14="http://schemas.microsoft.com/office/powerpoint/2010/main" val="60644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B88059-613D-196D-0332-CB856DFF7C9C}"/>
              </a:ext>
            </a:extLst>
          </p:cNvPr>
          <p:cNvPicPr>
            <a:picLocks noChangeAspect="1"/>
          </p:cNvPicPr>
          <p:nvPr/>
        </p:nvPicPr>
        <p:blipFill>
          <a:blip r:embed="rId2"/>
          <a:stretch>
            <a:fillRect/>
          </a:stretch>
        </p:blipFill>
        <p:spPr>
          <a:xfrm>
            <a:off x="0" y="0"/>
            <a:ext cx="10675088" cy="6778620"/>
          </a:xfrm>
          <a:prstGeom prst="rect">
            <a:avLst/>
          </a:prstGeom>
        </p:spPr>
      </p:pic>
      <p:sp>
        <p:nvSpPr>
          <p:cNvPr id="2" name="Title 1">
            <a:extLst>
              <a:ext uri="{FF2B5EF4-FFF2-40B4-BE49-F238E27FC236}">
                <a16:creationId xmlns:a16="http://schemas.microsoft.com/office/drawing/2014/main" id="{DE70E72F-8E85-6388-4E37-88F03127D6FC}"/>
              </a:ext>
            </a:extLst>
          </p:cNvPr>
          <p:cNvSpPr>
            <a:spLocks noGrp="1"/>
          </p:cNvSpPr>
          <p:nvPr>
            <p:ph type="title"/>
          </p:nvPr>
        </p:nvSpPr>
        <p:spPr>
          <a:xfrm>
            <a:off x="6156535" y="5332741"/>
            <a:ext cx="4185745" cy="1325563"/>
          </a:xfrm>
        </p:spPr>
        <p:txBody>
          <a:bodyPr/>
          <a:lstStyle/>
          <a:p>
            <a:r>
              <a:rPr lang="en-US" b="1" dirty="0">
                <a:latin typeface="Arial" panose="020B0604020202020204" pitchFamily="34" charset="0"/>
                <a:cs typeface="Arial" panose="020B0604020202020204" pitchFamily="34" charset="0"/>
              </a:rPr>
              <a:t>The Pipeline</a:t>
            </a:r>
            <a:br>
              <a:rPr lang="en-US" b="1"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work by NIAID</a:t>
            </a:r>
            <a:endParaRPr lang="en-US" i="1" dirty="0">
              <a:latin typeface="Arial" panose="020B0604020202020204" pitchFamily="34" charset="0"/>
              <a:cs typeface="Arial" panose="020B0604020202020204" pitchFamily="34" charset="0"/>
            </a:endParaRPr>
          </a:p>
        </p:txBody>
      </p:sp>
      <p:sp>
        <p:nvSpPr>
          <p:cNvPr id="5" name="Google Shape;231;p36">
            <a:extLst>
              <a:ext uri="{FF2B5EF4-FFF2-40B4-BE49-F238E27FC236}">
                <a16:creationId xmlns:a16="http://schemas.microsoft.com/office/drawing/2014/main" id="{A4F3F767-EB93-6A6D-C061-FA7F865ECCD6}"/>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6" name="Google Shape;232;p36">
            <a:extLst>
              <a:ext uri="{FF2B5EF4-FFF2-40B4-BE49-F238E27FC236}">
                <a16:creationId xmlns:a16="http://schemas.microsoft.com/office/drawing/2014/main" id="{4343B4FB-1B86-9166-0955-2235B8345492}"/>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pic>
        <p:nvPicPr>
          <p:cNvPr id="13" name="Picture 12">
            <a:extLst>
              <a:ext uri="{FF2B5EF4-FFF2-40B4-BE49-F238E27FC236}">
                <a16:creationId xmlns:a16="http://schemas.microsoft.com/office/drawing/2014/main" id="{48207B4F-4F04-22B7-62D7-05FE39FEC2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0641" y="6197445"/>
            <a:ext cx="1300318" cy="460859"/>
          </a:xfrm>
          <a:prstGeom prst="rect">
            <a:avLst/>
          </a:prstGeom>
        </p:spPr>
      </p:pic>
      <p:sp>
        <p:nvSpPr>
          <p:cNvPr id="3" name="Rectangle 2">
            <a:extLst>
              <a:ext uri="{FF2B5EF4-FFF2-40B4-BE49-F238E27FC236}">
                <a16:creationId xmlns:a16="http://schemas.microsoft.com/office/drawing/2014/main" id="{ACDCE461-0B89-0CE9-909E-5F4CED1BB492}"/>
              </a:ext>
            </a:extLst>
          </p:cNvPr>
          <p:cNvSpPr/>
          <p:nvPr/>
        </p:nvSpPr>
        <p:spPr>
          <a:xfrm>
            <a:off x="5337544" y="1799819"/>
            <a:ext cx="2339163" cy="606056"/>
          </a:xfrm>
          <a:prstGeom prst="rect">
            <a:avLst/>
          </a:prstGeom>
          <a:gradFill flip="none" rotWithShape="1">
            <a:gsLst>
              <a:gs pos="0">
                <a:schemeClr val="bg2">
                  <a:shade val="30000"/>
                  <a:satMod val="115000"/>
                  <a:alpha val="30000"/>
                </a:schemeClr>
              </a:gs>
              <a:gs pos="72000">
                <a:schemeClr val="bg2">
                  <a:shade val="67500"/>
                  <a:satMod val="115000"/>
                </a:schemeClr>
              </a:gs>
              <a:gs pos="100000">
                <a:schemeClr val="bg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9A8E530-741E-91B4-8A8E-6C1E00D01522}"/>
              </a:ext>
            </a:extLst>
          </p:cNvPr>
          <p:cNvSpPr/>
          <p:nvPr/>
        </p:nvSpPr>
        <p:spPr>
          <a:xfrm>
            <a:off x="2296736" y="5995522"/>
            <a:ext cx="2112335" cy="401556"/>
          </a:xfrm>
          <a:prstGeom prst="rect">
            <a:avLst/>
          </a:prstGeom>
          <a:gradFill flip="none" rotWithShape="1">
            <a:gsLst>
              <a:gs pos="0">
                <a:schemeClr val="bg2">
                  <a:shade val="30000"/>
                  <a:satMod val="115000"/>
                  <a:alpha val="30000"/>
                </a:schemeClr>
              </a:gs>
              <a:gs pos="72000">
                <a:schemeClr val="bg2">
                  <a:shade val="67500"/>
                  <a:satMod val="115000"/>
                </a:schemeClr>
              </a:gs>
              <a:gs pos="100000">
                <a:schemeClr val="bg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No longer being developed</a:t>
            </a:r>
          </a:p>
        </p:txBody>
      </p:sp>
      <p:pic>
        <p:nvPicPr>
          <p:cNvPr id="9" name="Picture 2">
            <a:extLst>
              <a:ext uri="{FF2B5EF4-FFF2-40B4-BE49-F238E27FC236}">
                <a16:creationId xmlns:a16="http://schemas.microsoft.com/office/drawing/2014/main" id="{EF3C19A8-B552-A3BB-EB0E-05DE5276199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70567" y="1858176"/>
            <a:ext cx="409042" cy="7145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68E1096-6246-2AE9-4553-C880AF008B7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60210" y="1154504"/>
            <a:ext cx="409042" cy="7145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81BEC941-3186-F4DC-64D7-4DD06B7740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80641" y="2609596"/>
            <a:ext cx="409042" cy="7145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6950E6CC-5AE9-B7DD-5A2C-313EF987D67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57028" y="3253614"/>
            <a:ext cx="409042" cy="7145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047FDB37-3759-6513-C64D-61D1496013E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8427" y="6064078"/>
            <a:ext cx="409042" cy="71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49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F0A6-89DB-5E96-FAF8-B56EE3DEB305}"/>
              </a:ext>
            </a:extLst>
          </p:cNvPr>
          <p:cNvSpPr>
            <a:spLocks noGrp="1"/>
          </p:cNvSpPr>
          <p:nvPr>
            <p:ph type="title"/>
          </p:nvPr>
        </p:nvSpPr>
        <p:spPr>
          <a:xfrm>
            <a:off x="838200" y="120518"/>
            <a:ext cx="10515600" cy="1325563"/>
          </a:xfrm>
        </p:spPr>
        <p:txBody>
          <a:bodyPr/>
          <a:lstStyle/>
          <a:p>
            <a:r>
              <a:rPr lang="en-US" b="1"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CA7C77C0-B004-D62E-2EA8-C84041416BC6}"/>
              </a:ext>
            </a:extLst>
          </p:cNvPr>
          <p:cNvSpPr>
            <a:spLocks noGrp="1"/>
          </p:cNvSpPr>
          <p:nvPr>
            <p:ph idx="1"/>
          </p:nvPr>
        </p:nvSpPr>
        <p:spPr>
          <a:xfrm>
            <a:off x="838200" y="1446080"/>
            <a:ext cx="10515600" cy="4614477"/>
          </a:xfrm>
        </p:spPr>
        <p:txBody>
          <a:bodyPr>
            <a:normAutofit fontScale="77500" lnSpcReduction="20000"/>
          </a:bodyPr>
          <a:lstStyle/>
          <a:p>
            <a:pPr marL="0" indent="0">
              <a:buNone/>
            </a:pPr>
            <a:r>
              <a:rPr lang="en-US" sz="3600" b="1" dirty="0">
                <a:solidFill>
                  <a:srgbClr val="FF0000"/>
                </a:solidFill>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opening framework</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b="1" dirty="0">
                <a:solidFill>
                  <a:srgbClr val="FF0000"/>
                </a:solidFill>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guiding questions</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b="1" dirty="0">
                <a:solidFill>
                  <a:srgbClr val="FF0000"/>
                </a:solidFill>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vaccine development strategies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b="1" dirty="0">
                <a:solidFill>
                  <a:srgbClr val="FF0000"/>
                </a:solidFill>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views of the pipeline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b="1" dirty="0">
                <a:solidFill>
                  <a:srgbClr val="FF0000"/>
                </a:solidFill>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clinical trial and candidate close-ups</a:t>
            </a:r>
          </a:p>
          <a:p>
            <a:pPr marL="0" indent="0">
              <a:buNone/>
            </a:pPr>
            <a:endParaRPr lang="en-US" sz="3600" b="1" dirty="0">
              <a:solidFill>
                <a:srgbClr val="FF0000"/>
              </a:solidFill>
              <a:latin typeface="Arial" panose="020B0604020202020204" pitchFamily="34" charset="0"/>
              <a:cs typeface="Arial" panose="020B0604020202020204" pitchFamily="34" charset="0"/>
            </a:endParaRPr>
          </a:p>
          <a:p>
            <a:pPr marL="0" indent="0">
              <a:buNone/>
            </a:pPr>
            <a:r>
              <a:rPr lang="en-US" sz="3600" b="1" dirty="0">
                <a:solidFill>
                  <a:srgbClr val="FF0000"/>
                </a:solidFill>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hurdles to jump</a:t>
            </a:r>
          </a:p>
          <a:p>
            <a:pPr marL="514350" indent="-514350">
              <a:buAutoNum type="arabicPlain" startAt="4"/>
            </a:pP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EC9DD75-6634-71B7-3F62-4A516B1FF98F}"/>
              </a:ext>
            </a:extLst>
          </p:cNvPr>
          <p:cNvSpPr/>
          <p:nvPr/>
        </p:nvSpPr>
        <p:spPr>
          <a:xfrm>
            <a:off x="12105319" y="0"/>
            <a:ext cx="132080" cy="2569386"/>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4E9C7EB-3189-EEAB-A401-0B7C55DA2B49}"/>
              </a:ext>
            </a:extLst>
          </p:cNvPr>
          <p:cNvSpPr/>
          <p:nvPr/>
        </p:nvSpPr>
        <p:spPr>
          <a:xfrm>
            <a:off x="12105319" y="2545572"/>
            <a:ext cx="132080" cy="429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0373692-1C4C-A48E-C05A-FC2B6FE5924E}"/>
              </a:ext>
            </a:extLst>
          </p:cNvPr>
          <p:cNvSpPr txBox="1"/>
          <p:nvPr/>
        </p:nvSpPr>
        <p:spPr>
          <a:xfrm>
            <a:off x="108504" y="6275817"/>
            <a:ext cx="4495431" cy="461665"/>
          </a:xfrm>
          <a:prstGeom prst="rect">
            <a:avLst/>
          </a:prstGeom>
          <a:noFill/>
        </p:spPr>
        <p:txBody>
          <a:bodyPr wrap="square">
            <a:spAutoFit/>
          </a:bodyPr>
          <a:lstStyle/>
          <a:p>
            <a:r>
              <a:rPr lang="en-US" sz="1200" dirty="0">
                <a:latin typeface="Arial" panose="020B0604020202020204" pitchFamily="34" charset="0"/>
                <a:ea typeface="Helvetica Neue Regular" panose="02000503000000020004" pitchFamily="2" charset="0"/>
                <a:cs typeface="Arial" panose="020B0604020202020204" pitchFamily="34" charset="0"/>
              </a:rPr>
              <a:t>https://</a:t>
            </a:r>
            <a:r>
              <a:rPr lang="en-US" sz="1200" dirty="0" err="1">
                <a:latin typeface="Arial" panose="020B0604020202020204" pitchFamily="34" charset="0"/>
                <a:ea typeface="Helvetica Neue Regular" panose="02000503000000020004" pitchFamily="2" charset="0"/>
                <a:cs typeface="Arial" panose="020B0604020202020204" pitchFamily="34" charset="0"/>
              </a:rPr>
              <a:t>www.treatmentactiongroup.org</a:t>
            </a:r>
            <a:r>
              <a:rPr lang="en-US" sz="1200" dirty="0">
                <a:latin typeface="Arial" panose="020B0604020202020204" pitchFamily="34" charset="0"/>
                <a:ea typeface="Helvetica Neue Regular" panose="02000503000000020004" pitchFamily="2" charset="0"/>
                <a:cs typeface="Arial" panose="020B0604020202020204" pitchFamily="34" charset="0"/>
              </a:rPr>
              <a:t>/resources/pipeline-report/2023-pipeline-report/</a:t>
            </a:r>
          </a:p>
        </p:txBody>
      </p:sp>
      <p:pic>
        <p:nvPicPr>
          <p:cNvPr id="4" name="Picture 3">
            <a:extLst>
              <a:ext uri="{FF2B5EF4-FFF2-40B4-BE49-F238E27FC236}">
                <a16:creationId xmlns:a16="http://schemas.microsoft.com/office/drawing/2014/main" id="{CD43E2EA-2D82-97EC-FC1D-6CBDFE021E72}"/>
              </a:ext>
            </a:extLst>
          </p:cNvPr>
          <p:cNvPicPr>
            <a:picLocks noChangeAspect="1"/>
          </p:cNvPicPr>
          <p:nvPr/>
        </p:nvPicPr>
        <p:blipFill>
          <a:blip r:embed="rId2"/>
          <a:stretch>
            <a:fillRect/>
          </a:stretch>
        </p:blipFill>
        <p:spPr>
          <a:xfrm>
            <a:off x="6630034" y="0"/>
            <a:ext cx="5465715" cy="6843252"/>
          </a:xfrm>
          <a:prstGeom prst="rect">
            <a:avLst/>
          </a:prstGeom>
        </p:spPr>
      </p:pic>
    </p:spTree>
    <p:extLst>
      <p:ext uri="{BB962C8B-B14F-4D97-AF65-F5344CB8AC3E}">
        <p14:creationId xmlns:p14="http://schemas.microsoft.com/office/powerpoint/2010/main" val="1736411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2B63-62D5-E54A-42D9-91A86581F398}"/>
              </a:ext>
            </a:extLst>
          </p:cNvPr>
          <p:cNvSpPr>
            <a:spLocks noGrp="1"/>
          </p:cNvSpPr>
          <p:nvPr>
            <p:ph type="title"/>
          </p:nvPr>
        </p:nvSpPr>
        <p:spPr>
          <a:xfrm>
            <a:off x="786809" y="284528"/>
            <a:ext cx="10515600" cy="1325563"/>
          </a:xfrm>
        </p:spPr>
        <p:txBody>
          <a:bodyPr>
            <a:normAutofit/>
          </a:bodyPr>
          <a:lstStyle/>
          <a:p>
            <a:r>
              <a:rPr lang="en-US" sz="4000" dirty="0">
                <a:latin typeface="Arial" panose="020B0604020202020204" pitchFamily="34" charset="0"/>
                <a:cs typeface="Arial" panose="020B0604020202020204" pitchFamily="34" charset="0"/>
              </a:rPr>
              <a:t>NIAID TB Vaccine Clinical Trials</a:t>
            </a:r>
          </a:p>
        </p:txBody>
      </p:sp>
      <p:sp>
        <p:nvSpPr>
          <p:cNvPr id="3" name="Content Placeholder 2">
            <a:extLst>
              <a:ext uri="{FF2B5EF4-FFF2-40B4-BE49-F238E27FC236}">
                <a16:creationId xmlns:a16="http://schemas.microsoft.com/office/drawing/2014/main" id="{D06759BF-7CFC-240C-5ED8-8AF83B704696}"/>
              </a:ext>
            </a:extLst>
          </p:cNvPr>
          <p:cNvSpPr>
            <a:spLocks noGrp="1"/>
          </p:cNvSpPr>
          <p:nvPr>
            <p:ph idx="1"/>
          </p:nvPr>
        </p:nvSpPr>
        <p:spPr>
          <a:xfrm>
            <a:off x="4572359" y="1778466"/>
            <a:ext cx="6730050" cy="1588503"/>
          </a:xfrm>
        </p:spPr>
        <p:txBody>
          <a:bodyPr>
            <a:normAutofit/>
          </a:bodyPr>
          <a:lstStyle/>
          <a:p>
            <a:pPr marL="0" indent="0">
              <a:buNone/>
            </a:pPr>
            <a:r>
              <a:rPr lang="en-US" sz="2000" dirty="0">
                <a:latin typeface="Arial" panose="020B0604020202020204" pitchFamily="34" charset="0"/>
                <a:cs typeface="Arial" panose="020B0604020202020204" pitchFamily="34" charset="0"/>
              </a:rPr>
              <a:t>P</a:t>
            </a:r>
            <a:r>
              <a:rPr lang="en-US" sz="2000" dirty="0">
                <a:effectLst/>
                <a:latin typeface="Arial" panose="020B0604020202020204" pitchFamily="34" charset="0"/>
                <a:cs typeface="Arial" panose="020B0604020202020204" pitchFamily="34" charset="0"/>
              </a:rPr>
              <a:t>hase I/II safety and immunogenicity study of BCG revaccination and VPM1002 – each compared to placebo – in 480 HIV-positive and HIV-negative preadolescents ages 8–14 in South Africa. NCT05539989. </a:t>
            </a:r>
          </a:p>
          <a:p>
            <a:pPr marL="0" indent="0">
              <a:buNone/>
            </a:pPr>
            <a:endParaRPr lang="en-US" sz="2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C3E020C-7ADA-114C-F5C8-0E6ABF100BE8}"/>
              </a:ext>
            </a:extLst>
          </p:cNvPr>
          <p:cNvSpPr/>
          <p:nvPr/>
        </p:nvSpPr>
        <p:spPr>
          <a:xfrm>
            <a:off x="563526" y="1691962"/>
            <a:ext cx="3253562" cy="118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400" b="1" dirty="0">
                <a:solidFill>
                  <a:srgbClr val="FF0000"/>
                </a:solidFill>
                <a:effectLst/>
                <a:latin typeface="Arial" panose="020B0604020202020204" pitchFamily="34" charset="0"/>
                <a:cs typeface="Arial" panose="020B0604020202020204" pitchFamily="34" charset="0"/>
              </a:rPr>
              <a:t>IMPAACT 2035 / HVTN 604</a:t>
            </a:r>
          </a:p>
        </p:txBody>
      </p:sp>
      <p:sp>
        <p:nvSpPr>
          <p:cNvPr id="5" name="Rectangle 4">
            <a:extLst>
              <a:ext uri="{FF2B5EF4-FFF2-40B4-BE49-F238E27FC236}">
                <a16:creationId xmlns:a16="http://schemas.microsoft.com/office/drawing/2014/main" id="{86B7022D-EBCC-B6CF-A181-21EA607A6BDD}"/>
              </a:ext>
            </a:extLst>
          </p:cNvPr>
          <p:cNvSpPr/>
          <p:nvPr/>
        </p:nvSpPr>
        <p:spPr>
          <a:xfrm>
            <a:off x="563526" y="3429000"/>
            <a:ext cx="3253562" cy="118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400" b="1" dirty="0">
                <a:solidFill>
                  <a:srgbClr val="FF0000"/>
                </a:solidFill>
                <a:effectLst/>
                <a:latin typeface="Arial" panose="020B0604020202020204" pitchFamily="34" charset="0"/>
                <a:cs typeface="Arial" panose="020B0604020202020204" pitchFamily="34" charset="0"/>
              </a:rPr>
              <a:t>ACTG 5397 / </a:t>
            </a:r>
          </a:p>
          <a:p>
            <a:pPr marL="0" indent="0" algn="ctr">
              <a:buNone/>
            </a:pPr>
            <a:r>
              <a:rPr lang="en-US" sz="2400" b="1" dirty="0">
                <a:solidFill>
                  <a:srgbClr val="FF0000"/>
                </a:solidFill>
                <a:effectLst/>
                <a:latin typeface="Arial" panose="020B0604020202020204" pitchFamily="34" charset="0"/>
                <a:cs typeface="Arial" panose="020B0604020202020204" pitchFamily="34" charset="0"/>
              </a:rPr>
              <a:t>HVTN 603</a:t>
            </a:r>
          </a:p>
        </p:txBody>
      </p:sp>
      <p:sp>
        <p:nvSpPr>
          <p:cNvPr id="7" name="TextBox 6">
            <a:extLst>
              <a:ext uri="{FF2B5EF4-FFF2-40B4-BE49-F238E27FC236}">
                <a16:creationId xmlns:a16="http://schemas.microsoft.com/office/drawing/2014/main" id="{69154C12-DAB5-3575-1BCA-778C582FA143}"/>
              </a:ext>
            </a:extLst>
          </p:cNvPr>
          <p:cNvSpPr txBox="1"/>
          <p:nvPr/>
        </p:nvSpPr>
        <p:spPr>
          <a:xfrm>
            <a:off x="4572359" y="3366969"/>
            <a:ext cx="6832831" cy="1893677"/>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0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Phase </a:t>
            </a:r>
            <a:r>
              <a:rPr lang="en-US" dirty="0" err="1"/>
              <a:t>IIa</a:t>
            </a:r>
            <a:r>
              <a:rPr lang="en-US" dirty="0"/>
              <a:t>/IIb efficacy, safety, and immunogenicity study of ID93/GLA-SE given as a therapeutic vaccine to 1,500 participants with drug-sensitive TB at different timepoints in TB treatment. The main idea is to see whether vaccination with ID93/GLA-SE improves TB treatment outcomes.</a:t>
            </a:r>
          </a:p>
        </p:txBody>
      </p:sp>
      <p:sp>
        <p:nvSpPr>
          <p:cNvPr id="8" name="Rectangle 7">
            <a:extLst>
              <a:ext uri="{FF2B5EF4-FFF2-40B4-BE49-F238E27FC236}">
                <a16:creationId xmlns:a16="http://schemas.microsoft.com/office/drawing/2014/main" id="{61EB5887-AD48-3935-556E-C51B3AECE4FE}"/>
              </a:ext>
            </a:extLst>
          </p:cNvPr>
          <p:cNvSpPr/>
          <p:nvPr/>
        </p:nvSpPr>
        <p:spPr>
          <a:xfrm>
            <a:off x="563526" y="5166038"/>
            <a:ext cx="3253562" cy="118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400" b="1" dirty="0">
                <a:solidFill>
                  <a:srgbClr val="FF0000"/>
                </a:solidFill>
                <a:effectLst/>
                <a:latin typeface="Arial" panose="020B0604020202020204" pitchFamily="34" charset="0"/>
                <a:cs typeface="Arial" panose="020B0604020202020204" pitchFamily="34" charset="0"/>
              </a:rPr>
              <a:t>ACTG 5421 / </a:t>
            </a:r>
          </a:p>
          <a:p>
            <a:pPr marL="0" indent="0" algn="ctr">
              <a:buNone/>
            </a:pPr>
            <a:r>
              <a:rPr lang="en-US" sz="2400" b="1" dirty="0">
                <a:solidFill>
                  <a:srgbClr val="FF0000"/>
                </a:solidFill>
                <a:effectLst/>
                <a:latin typeface="Arial" panose="020B0604020202020204" pitchFamily="34" charset="0"/>
                <a:cs typeface="Arial" panose="020B0604020202020204" pitchFamily="34" charset="0"/>
              </a:rPr>
              <a:t>HVTN 605</a:t>
            </a:r>
          </a:p>
        </p:txBody>
      </p:sp>
      <p:sp>
        <p:nvSpPr>
          <p:cNvPr id="10" name="TextBox 9">
            <a:extLst>
              <a:ext uri="{FF2B5EF4-FFF2-40B4-BE49-F238E27FC236}">
                <a16:creationId xmlns:a16="http://schemas.microsoft.com/office/drawing/2014/main" id="{C65B1397-FC1D-9C57-21EA-A2C97E3AB5D1}"/>
              </a:ext>
            </a:extLst>
          </p:cNvPr>
          <p:cNvSpPr txBox="1"/>
          <p:nvPr/>
        </p:nvSpPr>
        <p:spPr>
          <a:xfrm>
            <a:off x="4572359" y="5166038"/>
            <a:ext cx="6097772" cy="1392146"/>
          </a:xfrm>
          <a:prstGeom prst="rect">
            <a:avLst/>
          </a:prstGeom>
        </p:spPr>
        <p:txBody>
          <a:bodyPr vert="horz" lIns="91440" tIns="45720" rIns="91440" bIns="45720" rtlCol="0">
            <a:normAutofit/>
          </a:bodyPr>
          <a:lstStyle>
            <a:defPPr>
              <a:defRPr lang="en-US"/>
            </a:defPPr>
            <a:lvl1pPr indent="0">
              <a:lnSpc>
                <a:spcPct val="90000"/>
              </a:lnSpc>
              <a:spcBef>
                <a:spcPts val="1000"/>
              </a:spcBef>
              <a:buFont typeface="Arial" panose="020B0604020202020204" pitchFamily="34" charset="0"/>
              <a:buNone/>
              <a:defRPr sz="20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Phase </a:t>
            </a:r>
            <a:r>
              <a:rPr lang="en-US" dirty="0" err="1"/>
              <a:t>IIa</a:t>
            </a:r>
            <a:r>
              <a:rPr lang="en-US" dirty="0"/>
              <a:t> study that will test the safety and immunogenicity of MTBVAC and BCG revaccination in 276 HIV-negative and HIV-positive adolescents and adults living with HIV in South Africa.</a:t>
            </a:r>
          </a:p>
        </p:txBody>
      </p:sp>
      <p:sp>
        <p:nvSpPr>
          <p:cNvPr id="11" name="Google Shape;231;p36">
            <a:extLst>
              <a:ext uri="{FF2B5EF4-FFF2-40B4-BE49-F238E27FC236}">
                <a16:creationId xmlns:a16="http://schemas.microsoft.com/office/drawing/2014/main" id="{B1326656-A278-DA56-8E56-4E16A32E6749}"/>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12" name="Google Shape;232;p36">
            <a:extLst>
              <a:ext uri="{FF2B5EF4-FFF2-40B4-BE49-F238E27FC236}">
                <a16:creationId xmlns:a16="http://schemas.microsoft.com/office/drawing/2014/main" id="{254A1EFD-2BFD-FB30-882F-9ED2CC1C6B57}"/>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cxnSp>
        <p:nvCxnSpPr>
          <p:cNvPr id="13" name="Straight Connector 12">
            <a:extLst>
              <a:ext uri="{FF2B5EF4-FFF2-40B4-BE49-F238E27FC236}">
                <a16:creationId xmlns:a16="http://schemas.microsoft.com/office/drawing/2014/main" id="{EE01D580-D2B3-FB98-A2A5-237CFEFF16B5}"/>
              </a:ext>
            </a:extLst>
          </p:cNvPr>
          <p:cNvCxnSpPr>
            <a:cxnSpLocks/>
          </p:cNvCxnSpPr>
          <p:nvPr/>
        </p:nvCxnSpPr>
        <p:spPr>
          <a:xfrm>
            <a:off x="4160644" y="1778466"/>
            <a:ext cx="0" cy="45677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48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89D9-AB9A-41BF-43AC-65A3DCE0075B}"/>
              </a:ext>
            </a:extLst>
          </p:cNvPr>
          <p:cNvSpPr>
            <a:spLocks noGrp="1"/>
          </p:cNvSpPr>
          <p:nvPr>
            <p:ph type="title"/>
          </p:nvPr>
        </p:nvSpPr>
        <p:spPr>
          <a:xfrm>
            <a:off x="838200" y="176578"/>
            <a:ext cx="10515600" cy="1325563"/>
          </a:xfrm>
        </p:spPr>
        <p:txBody>
          <a:bodyPr/>
          <a:lstStyle/>
          <a:p>
            <a:r>
              <a:rPr lang="en-US" b="1" dirty="0">
                <a:latin typeface="Arial" panose="020B0604020202020204" pitchFamily="34" charset="0"/>
                <a:cs typeface="Arial" panose="020B0604020202020204" pitchFamily="34" charset="0"/>
              </a:rPr>
              <a:t>M72/AS01E</a:t>
            </a:r>
          </a:p>
        </p:txBody>
      </p:sp>
      <p:sp>
        <p:nvSpPr>
          <p:cNvPr id="3" name="Content Placeholder 2">
            <a:extLst>
              <a:ext uri="{FF2B5EF4-FFF2-40B4-BE49-F238E27FC236}">
                <a16:creationId xmlns:a16="http://schemas.microsoft.com/office/drawing/2014/main" id="{A83E0DCB-DFD8-18AA-1B7C-7E81651127AD}"/>
              </a:ext>
            </a:extLst>
          </p:cNvPr>
          <p:cNvSpPr>
            <a:spLocks noGrp="1"/>
          </p:cNvSpPr>
          <p:nvPr>
            <p:ph idx="1"/>
          </p:nvPr>
        </p:nvSpPr>
        <p:spPr>
          <a:xfrm>
            <a:off x="838200" y="1502141"/>
            <a:ext cx="7027797" cy="4431041"/>
          </a:xfrm>
        </p:spPr>
        <p:txBody>
          <a:bodyPr>
            <a:normAutofit/>
          </a:bodyPr>
          <a:lstStyle/>
          <a:p>
            <a:r>
              <a:rPr lang="en-US" sz="2100" dirty="0">
                <a:latin typeface="Arial" panose="020B0604020202020204" pitchFamily="34" charset="0"/>
                <a:cs typeface="Arial" panose="020B0604020202020204" pitchFamily="34" charset="0"/>
              </a:rPr>
              <a:t>Subunit protein/adjuvant vaccine. </a:t>
            </a:r>
          </a:p>
          <a:p>
            <a:r>
              <a:rPr lang="en-US" sz="2100" dirty="0">
                <a:latin typeface="Arial" panose="020B0604020202020204" pitchFamily="34" charset="0"/>
                <a:cs typeface="Arial" panose="020B0604020202020204" pitchFamily="34" charset="0"/>
              </a:rPr>
              <a:t>Initially developed by GSK and now being taken forward by the Gates Medical Research Institute. </a:t>
            </a:r>
          </a:p>
          <a:p>
            <a:r>
              <a:rPr lang="en-US" sz="2100" dirty="0">
                <a:solidFill>
                  <a:srgbClr val="211D1E"/>
                </a:solidFill>
                <a:effectLst/>
                <a:latin typeface="Arial" panose="020B0604020202020204" pitchFamily="34" charset="0"/>
                <a:cs typeface="Arial" panose="020B0604020202020204" pitchFamily="34" charset="0"/>
              </a:rPr>
              <a:t>Positive efficacy signal in phase IIb trial in Kenya, South Africa, and Zambia. </a:t>
            </a:r>
          </a:p>
        </p:txBody>
      </p:sp>
      <p:sp>
        <p:nvSpPr>
          <p:cNvPr id="7" name="Google Shape;231;p36">
            <a:extLst>
              <a:ext uri="{FF2B5EF4-FFF2-40B4-BE49-F238E27FC236}">
                <a16:creationId xmlns:a16="http://schemas.microsoft.com/office/drawing/2014/main" id="{1877F45E-FEB6-5059-0E8E-C342870B6169}"/>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8" name="Google Shape;232;p36">
            <a:extLst>
              <a:ext uri="{FF2B5EF4-FFF2-40B4-BE49-F238E27FC236}">
                <a16:creationId xmlns:a16="http://schemas.microsoft.com/office/drawing/2014/main" id="{CBB9265F-1CE5-A8CA-4F0F-1BCB09FB88B9}"/>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0FD28D4F-F989-C4FF-FBA5-7300CA8F74EF}"/>
              </a:ext>
            </a:extLst>
          </p:cNvPr>
          <p:cNvSpPr txBox="1"/>
          <p:nvPr/>
        </p:nvSpPr>
        <p:spPr>
          <a:xfrm>
            <a:off x="8899071" y="1975518"/>
            <a:ext cx="1415772"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M72/AS01E</a:t>
            </a:r>
          </a:p>
        </p:txBody>
      </p:sp>
      <p:sp>
        <p:nvSpPr>
          <p:cNvPr id="10" name="TextBox 9">
            <a:extLst>
              <a:ext uri="{FF2B5EF4-FFF2-40B4-BE49-F238E27FC236}">
                <a16:creationId xmlns:a16="http://schemas.microsoft.com/office/drawing/2014/main" id="{C0570C5F-1F96-4A31-9E5A-3E884FD303C1}"/>
              </a:ext>
            </a:extLst>
          </p:cNvPr>
          <p:cNvSpPr txBox="1"/>
          <p:nvPr/>
        </p:nvSpPr>
        <p:spPr>
          <a:xfrm>
            <a:off x="8383545" y="2814509"/>
            <a:ext cx="1505540"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M72</a:t>
            </a:r>
          </a:p>
          <a:p>
            <a:r>
              <a:rPr lang="en-US" dirty="0">
                <a:latin typeface="Arial" panose="020B0604020202020204" pitchFamily="34" charset="0"/>
                <a:cs typeface="Arial" panose="020B0604020202020204" pitchFamily="34" charset="0"/>
              </a:rPr>
              <a:t>Antigen </a:t>
            </a:r>
          </a:p>
          <a:p>
            <a:r>
              <a:rPr lang="en-US" dirty="0">
                <a:latin typeface="Arial" panose="020B0604020202020204" pitchFamily="34" charset="0"/>
                <a:cs typeface="Arial" panose="020B0604020202020204" pitchFamily="34" charset="0"/>
              </a:rPr>
              <a:t>(Gates MRI) </a:t>
            </a:r>
          </a:p>
        </p:txBody>
      </p:sp>
      <p:sp>
        <p:nvSpPr>
          <p:cNvPr id="11" name="TextBox 10">
            <a:extLst>
              <a:ext uri="{FF2B5EF4-FFF2-40B4-BE49-F238E27FC236}">
                <a16:creationId xmlns:a16="http://schemas.microsoft.com/office/drawing/2014/main" id="{ED1F05D8-3DBF-825A-1370-0264959E2449}"/>
              </a:ext>
            </a:extLst>
          </p:cNvPr>
          <p:cNvSpPr txBox="1"/>
          <p:nvPr/>
        </p:nvSpPr>
        <p:spPr>
          <a:xfrm>
            <a:off x="10050376" y="2814509"/>
            <a:ext cx="1196648"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AS01E</a:t>
            </a:r>
          </a:p>
          <a:p>
            <a:r>
              <a:rPr lang="en-US" dirty="0">
                <a:latin typeface="Arial" panose="020B0604020202020204" pitchFamily="34" charset="0"/>
                <a:cs typeface="Arial" panose="020B0604020202020204" pitchFamily="34" charset="0"/>
              </a:rPr>
              <a:t>Adjuvant</a:t>
            </a:r>
          </a:p>
          <a:p>
            <a:r>
              <a:rPr lang="en-US" dirty="0">
                <a:latin typeface="Arial" panose="020B0604020202020204" pitchFamily="34" charset="0"/>
                <a:cs typeface="Arial" panose="020B0604020202020204" pitchFamily="34" charset="0"/>
              </a:rPr>
              <a:t>(GSK)</a:t>
            </a:r>
          </a:p>
        </p:txBody>
      </p:sp>
      <p:cxnSp>
        <p:nvCxnSpPr>
          <p:cNvPr id="12" name="Straight Connector 11">
            <a:extLst>
              <a:ext uri="{FF2B5EF4-FFF2-40B4-BE49-F238E27FC236}">
                <a16:creationId xmlns:a16="http://schemas.microsoft.com/office/drawing/2014/main" id="{84C97BEF-6E21-C116-63F2-966817D82B87}"/>
              </a:ext>
            </a:extLst>
          </p:cNvPr>
          <p:cNvCxnSpPr>
            <a:cxnSpLocks/>
            <a:endCxn id="10" idx="0"/>
          </p:cNvCxnSpPr>
          <p:nvPr/>
        </p:nvCxnSpPr>
        <p:spPr>
          <a:xfrm flipH="1">
            <a:off x="9136315" y="2344850"/>
            <a:ext cx="232481" cy="469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D560FE-831F-FD19-606E-05339E4C1AF7}"/>
              </a:ext>
            </a:extLst>
          </p:cNvPr>
          <p:cNvCxnSpPr>
            <a:cxnSpLocks/>
          </p:cNvCxnSpPr>
          <p:nvPr/>
        </p:nvCxnSpPr>
        <p:spPr>
          <a:xfrm>
            <a:off x="9792614" y="2335987"/>
            <a:ext cx="363757" cy="4785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4E1BA9A-FC25-F8DE-F55A-E6C5B32244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3300" y="3468196"/>
            <a:ext cx="5740400" cy="3238626"/>
          </a:xfrm>
          <a:prstGeom prst="rect">
            <a:avLst/>
          </a:prstGeom>
        </p:spPr>
      </p:pic>
      <p:sp>
        <p:nvSpPr>
          <p:cNvPr id="27" name="TextBox 26">
            <a:extLst>
              <a:ext uri="{FF2B5EF4-FFF2-40B4-BE49-F238E27FC236}">
                <a16:creationId xmlns:a16="http://schemas.microsoft.com/office/drawing/2014/main" id="{2BFDB870-72E6-AE45-6142-D5AFC6A7B11D}"/>
              </a:ext>
            </a:extLst>
          </p:cNvPr>
          <p:cNvSpPr txBox="1"/>
          <p:nvPr/>
        </p:nvSpPr>
        <p:spPr>
          <a:xfrm>
            <a:off x="6861175" y="4929171"/>
            <a:ext cx="4492625" cy="1477328"/>
          </a:xfrm>
          <a:prstGeom prst="rect">
            <a:avLst/>
          </a:prstGeom>
          <a:noFill/>
        </p:spPr>
        <p:txBody>
          <a:bodyPr wrap="square">
            <a:spAutoFit/>
          </a:bodyPr>
          <a:lstStyle/>
          <a:p>
            <a:pPr lvl="1"/>
            <a:r>
              <a:rPr lang="en-US" sz="1800" dirty="0">
                <a:solidFill>
                  <a:srgbClr val="211D1E"/>
                </a:solidFill>
                <a:effectLst/>
                <a:latin typeface="Arial" panose="020B0604020202020204" pitchFamily="34" charset="0"/>
                <a:cs typeface="Arial" panose="020B0604020202020204" pitchFamily="34" charset="0"/>
              </a:rPr>
              <a:t>49.7% (90% CI: 12.1–71.2) protection against developing bacteriologically confirmed pulmonary TB disease among HIV-negative, MTB-infected adults. </a:t>
            </a:r>
          </a:p>
        </p:txBody>
      </p:sp>
      <p:pic>
        <p:nvPicPr>
          <p:cNvPr id="14" name="Picture 2">
            <a:extLst>
              <a:ext uri="{FF2B5EF4-FFF2-40B4-BE49-F238E27FC236}">
                <a16:creationId xmlns:a16="http://schemas.microsoft.com/office/drawing/2014/main" id="{866B5FAE-FE0F-1536-9463-ABA5FA64B30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59154" y="160246"/>
            <a:ext cx="1429203" cy="9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2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0A39-C37F-E2D2-E801-49E2E4BB1F03}"/>
              </a:ext>
            </a:extLst>
          </p:cNvPr>
          <p:cNvSpPr>
            <a:spLocks noGrp="1"/>
          </p:cNvSpPr>
          <p:nvPr>
            <p:ph type="title"/>
          </p:nvPr>
        </p:nvSpPr>
        <p:spPr>
          <a:xfrm>
            <a:off x="838200" y="276225"/>
            <a:ext cx="10515600" cy="1325563"/>
          </a:xfrm>
        </p:spPr>
        <p:txBody>
          <a:bodyPr/>
          <a:lstStyle/>
          <a:p>
            <a:r>
              <a:rPr lang="en-US" b="1" dirty="0">
                <a:latin typeface="Arial" panose="020B0604020202020204" pitchFamily="34" charset="0"/>
                <a:cs typeface="Arial" panose="020B0604020202020204" pitchFamily="34" charset="0"/>
              </a:rPr>
              <a:t>M72/AS01E</a:t>
            </a:r>
          </a:p>
        </p:txBody>
      </p:sp>
      <p:sp>
        <p:nvSpPr>
          <p:cNvPr id="3" name="Content Placeholder 2">
            <a:extLst>
              <a:ext uri="{FF2B5EF4-FFF2-40B4-BE49-F238E27FC236}">
                <a16:creationId xmlns:a16="http://schemas.microsoft.com/office/drawing/2014/main" id="{69D732B9-ED17-403C-B881-C2DC6400C5E3}"/>
              </a:ext>
            </a:extLst>
          </p:cNvPr>
          <p:cNvSpPr>
            <a:spLocks noGrp="1"/>
          </p:cNvSpPr>
          <p:nvPr>
            <p:ph idx="1"/>
          </p:nvPr>
        </p:nvSpPr>
        <p:spPr>
          <a:xfrm>
            <a:off x="838200" y="1601787"/>
            <a:ext cx="7618254" cy="4979987"/>
          </a:xfrm>
        </p:spPr>
        <p:txBody>
          <a:bodyPr>
            <a:normAutofit fontScale="92500" lnSpcReduction="20000"/>
          </a:bodyPr>
          <a:lstStyle/>
          <a:p>
            <a:r>
              <a:rPr lang="en-US" b="1" dirty="0">
                <a:latin typeface="Arial" panose="020B0604020202020204" pitchFamily="34" charset="0"/>
                <a:cs typeface="Arial" panose="020B0604020202020204" pitchFamily="34" charset="0"/>
              </a:rPr>
              <a:t>Phase III </a:t>
            </a:r>
            <a:r>
              <a:rPr lang="en-US" dirty="0">
                <a:latin typeface="Arial" panose="020B0604020202020204" pitchFamily="34" charset="0"/>
                <a:cs typeface="Arial" panose="020B0604020202020204" pitchFamily="34" charset="0"/>
              </a:rPr>
              <a:t>study (next slide).</a:t>
            </a:r>
          </a:p>
          <a:p>
            <a:r>
              <a:rPr lang="en-US" b="1" dirty="0">
                <a:latin typeface="Arial" panose="020B0604020202020204" pitchFamily="34" charset="0"/>
                <a:cs typeface="Arial" panose="020B0604020202020204" pitchFamily="34" charset="0"/>
              </a:rPr>
              <a:t>MESA-TB</a:t>
            </a:r>
            <a:r>
              <a:rPr lang="en-US" dirty="0">
                <a:latin typeface="Arial" panose="020B0604020202020204" pitchFamily="34" charset="0"/>
                <a:cs typeface="Arial" panose="020B0604020202020204" pitchFamily="34" charset="0"/>
              </a:rPr>
              <a:t>: Safety/immunogenicity study of M72/AS01E in ~400 PLHIV (16–35 years) in South Africa on ART and who have previously taken TB preventive treatment. </a:t>
            </a:r>
          </a:p>
          <a:p>
            <a:pPr lvl="1"/>
            <a:r>
              <a:rPr lang="en-US" dirty="0">
                <a:latin typeface="Arial" panose="020B0604020202020204" pitchFamily="34" charset="0"/>
                <a:cs typeface="Arial" panose="020B0604020202020204" pitchFamily="34" charset="0"/>
              </a:rPr>
              <a:t>Participants must have HIV RNA &lt;200 copies/mL at screening and CD4+ cell counts ≥200 cells/</a:t>
            </a:r>
            <a:r>
              <a:rPr lang="el-GR" dirty="0">
                <a:latin typeface="Arial" panose="020B0604020202020204" pitchFamily="34" charset="0"/>
                <a:cs typeface="Arial" panose="020B0604020202020204" pitchFamily="34" charset="0"/>
              </a:rPr>
              <a:t>μ</a:t>
            </a:r>
            <a:r>
              <a:rPr lang="en-US" dirty="0">
                <a:latin typeface="Arial" panose="020B0604020202020204" pitchFamily="34" charset="0"/>
                <a:cs typeface="Arial" panose="020B0604020202020204" pitchFamily="34" charset="0"/>
              </a:rPr>
              <a:t>L and have previously completed TB preventive treatment.</a:t>
            </a:r>
          </a:p>
          <a:p>
            <a:r>
              <a:rPr lang="en-US" b="1" dirty="0">
                <a:latin typeface="Arial" panose="020B0604020202020204" pitchFamily="34" charset="0"/>
                <a:cs typeface="Arial" panose="020B0604020202020204" pitchFamily="34" charset="0"/>
              </a:rPr>
              <a:t>Epidemiology study </a:t>
            </a:r>
            <a:r>
              <a:rPr lang="en-US" dirty="0">
                <a:latin typeface="Arial" panose="020B0604020202020204" pitchFamily="34" charset="0"/>
                <a:cs typeface="Arial" panose="020B0604020202020204" pitchFamily="34" charset="0"/>
              </a:rPr>
              <a:t>to prepare for the phase III trial. The study will assess IGRA positivity and TB incidence near potential trial sites. </a:t>
            </a:r>
          </a:p>
          <a:p>
            <a:pPr lvl="1"/>
            <a:r>
              <a:rPr lang="en-US" dirty="0">
                <a:latin typeface="Arial" panose="020B0604020202020204" pitchFamily="34" charset="0"/>
                <a:cs typeface="Arial" panose="020B0604020202020204" pitchFamily="34" charset="0"/>
              </a:rPr>
              <a:t>Will enroll 8,000 participants in Bangladesh, Brazil, DRC, Gambia, India, Indonesia Kenya, Mozambique, Peru, Philippines, South Africa, Uganda, Vietnam, Zambia.   </a:t>
            </a:r>
          </a:p>
          <a:p>
            <a:pPr lvl="1"/>
            <a:r>
              <a:rPr lang="en-US" dirty="0">
                <a:latin typeface="Arial" panose="020B0604020202020204" pitchFamily="34" charset="0"/>
                <a:cs typeface="Arial" panose="020B0604020202020204" pitchFamily="34" charset="0"/>
              </a:rPr>
              <a:t>Data will be a “global good” available to other vaccine developers and researchers. </a:t>
            </a:r>
          </a:p>
        </p:txBody>
      </p:sp>
      <p:sp>
        <p:nvSpPr>
          <p:cNvPr id="5" name="TextBox 4">
            <a:extLst>
              <a:ext uri="{FF2B5EF4-FFF2-40B4-BE49-F238E27FC236}">
                <a16:creationId xmlns:a16="http://schemas.microsoft.com/office/drawing/2014/main" id="{32754B1E-3EBF-7503-6E48-7D4026D48EBE}"/>
              </a:ext>
            </a:extLst>
          </p:cNvPr>
          <p:cNvSpPr txBox="1"/>
          <p:nvPr/>
        </p:nvSpPr>
        <p:spPr>
          <a:xfrm>
            <a:off x="8891949" y="1532891"/>
            <a:ext cx="1572866"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Starting soon! </a:t>
            </a:r>
          </a:p>
          <a:p>
            <a:r>
              <a:rPr lang="en-US" sz="1600" b="1" dirty="0">
                <a:latin typeface="Arial" panose="020B0604020202020204" pitchFamily="34" charset="0"/>
                <a:cs typeface="Arial" panose="020B0604020202020204" pitchFamily="34" charset="0"/>
              </a:rPr>
              <a:t>NCT06062238 </a:t>
            </a:r>
          </a:p>
        </p:txBody>
      </p:sp>
      <p:cxnSp>
        <p:nvCxnSpPr>
          <p:cNvPr id="6" name="Straight Connector 5">
            <a:extLst>
              <a:ext uri="{FF2B5EF4-FFF2-40B4-BE49-F238E27FC236}">
                <a16:creationId xmlns:a16="http://schemas.microsoft.com/office/drawing/2014/main" id="{311B3ABB-4937-C8CD-E1B7-73AC1F7430BB}"/>
              </a:ext>
            </a:extLst>
          </p:cNvPr>
          <p:cNvCxnSpPr>
            <a:cxnSpLocks/>
          </p:cNvCxnSpPr>
          <p:nvPr/>
        </p:nvCxnSpPr>
        <p:spPr>
          <a:xfrm>
            <a:off x="8691771" y="1479434"/>
            <a:ext cx="0" cy="4946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8835F5-09F8-3CBB-43DC-CC8F11F45D50}"/>
              </a:ext>
            </a:extLst>
          </p:cNvPr>
          <p:cNvCxnSpPr>
            <a:cxnSpLocks/>
          </p:cNvCxnSpPr>
          <p:nvPr/>
        </p:nvCxnSpPr>
        <p:spPr>
          <a:xfrm>
            <a:off x="8690114" y="4084935"/>
            <a:ext cx="0" cy="23666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684E83B-AB40-C7FC-C0FB-521500447FF8}"/>
              </a:ext>
            </a:extLst>
          </p:cNvPr>
          <p:cNvSpPr txBox="1"/>
          <p:nvPr/>
        </p:nvSpPr>
        <p:spPr>
          <a:xfrm>
            <a:off x="8891949" y="2398117"/>
            <a:ext cx="2546972" cy="206210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Results presented at 2023 Union Conference. </a:t>
            </a:r>
          </a:p>
          <a:p>
            <a:r>
              <a:rPr lang="en-US" sz="1600" b="1" dirty="0">
                <a:solidFill>
                  <a:srgbClr val="FF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Safety </a:t>
            </a:r>
          </a:p>
          <a:p>
            <a:r>
              <a:rPr lang="en-US" sz="1600" b="1" dirty="0">
                <a:solidFill>
                  <a:srgbClr val="FF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Immunogenicity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Will allow PLHIV to enroll in the phase III trial. </a:t>
            </a:r>
            <a:r>
              <a:rPr lang="en-US" sz="1600" b="1" dirty="0">
                <a:solidFill>
                  <a:srgbClr val="221E1F"/>
                </a:solidFill>
                <a:effectLst/>
                <a:latin typeface="Arial" panose="020B0604020202020204" pitchFamily="34" charset="0"/>
                <a:cs typeface="Arial" panose="020B0604020202020204" pitchFamily="34" charset="0"/>
              </a:rPr>
              <a:t>NCT04556981</a:t>
            </a:r>
          </a:p>
        </p:txBody>
      </p:sp>
      <p:cxnSp>
        <p:nvCxnSpPr>
          <p:cNvPr id="9" name="Straight Connector 8">
            <a:extLst>
              <a:ext uri="{FF2B5EF4-FFF2-40B4-BE49-F238E27FC236}">
                <a16:creationId xmlns:a16="http://schemas.microsoft.com/office/drawing/2014/main" id="{5B511371-924B-0443-EBC3-5385DDEACE33}"/>
              </a:ext>
            </a:extLst>
          </p:cNvPr>
          <p:cNvCxnSpPr>
            <a:cxnSpLocks/>
          </p:cNvCxnSpPr>
          <p:nvPr/>
        </p:nvCxnSpPr>
        <p:spPr>
          <a:xfrm>
            <a:off x="8696742" y="2398117"/>
            <a:ext cx="0" cy="151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392F5C6-538E-2AF7-687D-0649F1ED7911}"/>
              </a:ext>
            </a:extLst>
          </p:cNvPr>
          <p:cNvSpPr txBox="1"/>
          <p:nvPr/>
        </p:nvSpPr>
        <p:spPr>
          <a:xfrm>
            <a:off x="8911075" y="4774900"/>
            <a:ext cx="275797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Epi study to prepare for ph. III trial. </a:t>
            </a:r>
            <a:r>
              <a:rPr lang="en-US" sz="1600" b="1" dirty="0">
                <a:solidFill>
                  <a:srgbClr val="221E1F"/>
                </a:solidFill>
                <a:effectLst/>
                <a:latin typeface="Arial" panose="020B0604020202020204" pitchFamily="34" charset="0"/>
                <a:cs typeface="Arial" panose="020B0604020202020204" pitchFamily="34" charset="0"/>
              </a:rPr>
              <a:t>NCT05190146</a:t>
            </a:r>
          </a:p>
        </p:txBody>
      </p:sp>
      <p:sp>
        <p:nvSpPr>
          <p:cNvPr id="11" name="Google Shape;231;p36">
            <a:extLst>
              <a:ext uri="{FF2B5EF4-FFF2-40B4-BE49-F238E27FC236}">
                <a16:creationId xmlns:a16="http://schemas.microsoft.com/office/drawing/2014/main" id="{7ED124FE-EA6B-B041-34CB-87D94D1A2A4F}"/>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12" name="Google Shape;232;p36">
            <a:extLst>
              <a:ext uri="{FF2B5EF4-FFF2-40B4-BE49-F238E27FC236}">
                <a16:creationId xmlns:a16="http://schemas.microsoft.com/office/drawing/2014/main" id="{54E4BDCA-315E-045E-A5E8-8BA704126296}"/>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52625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E8AA60F9-0D2D-079C-2BA9-8953E91F4EF0}"/>
              </a:ext>
            </a:extLst>
          </p:cNvPr>
          <p:cNvCxnSpPr>
            <a:cxnSpLocks/>
          </p:cNvCxnSpPr>
          <p:nvPr/>
        </p:nvCxnSpPr>
        <p:spPr>
          <a:xfrm>
            <a:off x="5283200" y="4468798"/>
            <a:ext cx="1479370"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itle 1">
            <a:extLst>
              <a:ext uri="{FF2B5EF4-FFF2-40B4-BE49-F238E27FC236}">
                <a16:creationId xmlns:a16="http://schemas.microsoft.com/office/drawing/2014/main" id="{8FD9D0AF-933D-7A33-05F6-8CE2ABFC92F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Phase III Trial of </a:t>
            </a:r>
            <a:r>
              <a:rPr lang="en-US" b="1" dirty="0">
                <a:latin typeface="Arial" panose="020B0604020202020204" pitchFamily="34" charset="0"/>
                <a:cs typeface="Arial" panose="020B0604020202020204" pitchFamily="34" charset="0"/>
              </a:rPr>
              <a:t>M72/AS01E</a:t>
            </a:r>
            <a:br>
              <a:rPr lang="en-US"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To begin soon</a:t>
            </a: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E30C6B3-87B9-02D1-9F18-61E98B3A9374}"/>
              </a:ext>
            </a:extLst>
          </p:cNvPr>
          <p:cNvSpPr/>
          <p:nvPr/>
        </p:nvSpPr>
        <p:spPr>
          <a:xfrm>
            <a:off x="838200" y="2185859"/>
            <a:ext cx="1784865" cy="615553"/>
          </a:xfrm>
          <a:prstGeom prst="rect">
            <a:avLst/>
          </a:prstGeom>
          <a:noFill/>
          <a:ln>
            <a:noFill/>
          </a:ln>
        </p:spPr>
        <p:txBody>
          <a:bodyPr wrap="square" lIns="91440" tIns="45720" rIns="91440" bIns="45720">
            <a:spAutoFit/>
          </a:bodyPr>
          <a:lstStyle/>
          <a:p>
            <a:pPr algn="ctr"/>
            <a:r>
              <a:rPr lang="en-US" sz="3400" b="1" dirty="0">
                <a:ln w="10160">
                  <a:solidFill>
                    <a:srgbClr val="EF3E42"/>
                  </a:solidFill>
                  <a:prstDash val="solid"/>
                </a:ln>
                <a:solidFill>
                  <a:srgbClr val="EF3E42"/>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26,000</a:t>
            </a:r>
          </a:p>
        </p:txBody>
      </p:sp>
      <p:sp>
        <p:nvSpPr>
          <p:cNvPr id="5" name="TextBox 4">
            <a:extLst>
              <a:ext uri="{FF2B5EF4-FFF2-40B4-BE49-F238E27FC236}">
                <a16:creationId xmlns:a16="http://schemas.microsoft.com/office/drawing/2014/main" id="{DDD0BBFE-611D-27DD-A95B-229602AD9076}"/>
              </a:ext>
            </a:extLst>
          </p:cNvPr>
          <p:cNvSpPr txBox="1"/>
          <p:nvPr/>
        </p:nvSpPr>
        <p:spPr>
          <a:xfrm>
            <a:off x="342905" y="2807156"/>
            <a:ext cx="2260810" cy="830997"/>
          </a:xfrm>
          <a:prstGeom prst="rect">
            <a:avLst/>
          </a:prstGeom>
          <a:noFill/>
        </p:spPr>
        <p:txBody>
          <a:bodyPr wrap="square" rtlCol="0">
            <a:spAutoFit/>
          </a:bodyPr>
          <a:lstStyle/>
          <a:p>
            <a:pPr algn="r"/>
            <a:r>
              <a:rPr lang="en-US" sz="2400" dirty="0">
                <a:latin typeface="Arial" panose="020B0604020202020204" pitchFamily="34" charset="0"/>
                <a:cs typeface="Arial" panose="020B0604020202020204" pitchFamily="34" charset="0"/>
              </a:rPr>
              <a:t>participants to be randomized</a:t>
            </a:r>
          </a:p>
        </p:txBody>
      </p:sp>
      <p:sp>
        <p:nvSpPr>
          <p:cNvPr id="6" name="TextBox 5">
            <a:extLst>
              <a:ext uri="{FF2B5EF4-FFF2-40B4-BE49-F238E27FC236}">
                <a16:creationId xmlns:a16="http://schemas.microsoft.com/office/drawing/2014/main" id="{EF921D46-5EE7-B653-F051-04F14A48681A}"/>
              </a:ext>
            </a:extLst>
          </p:cNvPr>
          <p:cNvSpPr txBox="1"/>
          <p:nvPr/>
        </p:nvSpPr>
        <p:spPr>
          <a:xfrm>
            <a:off x="5052982" y="2193025"/>
            <a:ext cx="1950107" cy="510778"/>
          </a:xfrm>
          <a:prstGeom prst="roundRect">
            <a:avLst/>
          </a:prstGeom>
          <a:solidFill>
            <a:srgbClr val="EF3E42"/>
          </a:solidFill>
          <a:ln w="12700">
            <a:noFill/>
          </a:ln>
        </p:spPr>
        <p:txBody>
          <a:bodyPr wrap="square" rtlCol="0" anchor="ctr">
            <a:spAutoFit/>
          </a:bodyPr>
          <a:lstStyle/>
          <a:p>
            <a:pPr algn="ctr"/>
            <a:r>
              <a:rPr lang="en-US" sz="2400" dirty="0">
                <a:solidFill>
                  <a:schemeClr val="bg1"/>
                </a:solidFill>
                <a:latin typeface="Arial" panose="020B0604020202020204" pitchFamily="34" charset="0"/>
                <a:cs typeface="Arial" panose="020B0604020202020204" pitchFamily="34" charset="0"/>
              </a:rPr>
              <a:t>M72/AS01E</a:t>
            </a:r>
          </a:p>
        </p:txBody>
      </p:sp>
      <p:sp>
        <p:nvSpPr>
          <p:cNvPr id="8" name="Rectangle 7">
            <a:extLst>
              <a:ext uri="{FF2B5EF4-FFF2-40B4-BE49-F238E27FC236}">
                <a16:creationId xmlns:a16="http://schemas.microsoft.com/office/drawing/2014/main" id="{1EC36489-7112-76F0-FB43-1FD9D92185CA}"/>
              </a:ext>
            </a:extLst>
          </p:cNvPr>
          <p:cNvSpPr/>
          <p:nvPr/>
        </p:nvSpPr>
        <p:spPr>
          <a:xfrm>
            <a:off x="4479135" y="2095595"/>
            <a:ext cx="371881" cy="677108"/>
          </a:xfrm>
          <a:prstGeom prst="rect">
            <a:avLst/>
          </a:prstGeom>
          <a:noFill/>
          <a:ln>
            <a:noFill/>
          </a:ln>
        </p:spPr>
        <p:txBody>
          <a:bodyPr wrap="square" lIns="91440" tIns="45720" rIns="91440" bIns="45720">
            <a:spAutoFit/>
          </a:bodyPr>
          <a:lstStyle/>
          <a:p>
            <a:pPr algn="ctr"/>
            <a:r>
              <a:rPr lang="en-US" sz="3800" b="1" dirty="0">
                <a:ln w="10160">
                  <a:solidFill>
                    <a:srgbClr val="EF3E42"/>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1</a:t>
            </a:r>
          </a:p>
        </p:txBody>
      </p:sp>
      <p:sp>
        <p:nvSpPr>
          <p:cNvPr id="9" name="Rectangle 8">
            <a:extLst>
              <a:ext uri="{FF2B5EF4-FFF2-40B4-BE49-F238E27FC236}">
                <a16:creationId xmlns:a16="http://schemas.microsoft.com/office/drawing/2014/main" id="{65F43F8A-3DCC-90B3-9EBF-AB527EAA598C}"/>
              </a:ext>
            </a:extLst>
          </p:cNvPr>
          <p:cNvSpPr/>
          <p:nvPr/>
        </p:nvSpPr>
        <p:spPr>
          <a:xfrm>
            <a:off x="4468155" y="3122975"/>
            <a:ext cx="371881" cy="677108"/>
          </a:xfrm>
          <a:prstGeom prst="rect">
            <a:avLst/>
          </a:prstGeom>
          <a:noFill/>
          <a:ln>
            <a:noFill/>
          </a:ln>
        </p:spPr>
        <p:txBody>
          <a:bodyPr wrap="square" lIns="91440" tIns="45720" rIns="91440" bIns="45720">
            <a:spAutoFit/>
          </a:bodyPr>
          <a:lstStyle/>
          <a:p>
            <a:pPr algn="ctr"/>
            <a:r>
              <a:rPr lang="en-US" sz="3800" b="1" dirty="0">
                <a:ln w="10160">
                  <a:solidFill>
                    <a:srgbClr val="EF3E42"/>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2</a:t>
            </a:r>
          </a:p>
        </p:txBody>
      </p:sp>
      <p:cxnSp>
        <p:nvCxnSpPr>
          <p:cNvPr id="10" name="Straight Connector 9">
            <a:extLst>
              <a:ext uri="{FF2B5EF4-FFF2-40B4-BE49-F238E27FC236}">
                <a16:creationId xmlns:a16="http://schemas.microsoft.com/office/drawing/2014/main" id="{668A72B2-4F73-47DE-ADD1-6D5E6EE4B9BF}"/>
              </a:ext>
            </a:extLst>
          </p:cNvPr>
          <p:cNvCxnSpPr>
            <a:cxnSpLocks/>
          </p:cNvCxnSpPr>
          <p:nvPr/>
        </p:nvCxnSpPr>
        <p:spPr>
          <a:xfrm>
            <a:off x="7317634" y="2095595"/>
            <a:ext cx="0" cy="389792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ssing arrows representing clinical trial randomization. ">
            <a:extLst>
              <a:ext uri="{FF2B5EF4-FFF2-40B4-BE49-F238E27FC236}">
                <a16:creationId xmlns:a16="http://schemas.microsoft.com/office/drawing/2014/main" id="{46EF3F1B-3392-1ABC-2E17-E20F5CE86D8B}"/>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973130" y="2185859"/>
            <a:ext cx="1300319" cy="1300319"/>
          </a:xfrm>
          <a:prstGeom prst="rect">
            <a:avLst/>
          </a:prstGeom>
        </p:spPr>
      </p:pic>
      <p:sp>
        <p:nvSpPr>
          <p:cNvPr id="13" name="TextBox 12">
            <a:extLst>
              <a:ext uri="{FF2B5EF4-FFF2-40B4-BE49-F238E27FC236}">
                <a16:creationId xmlns:a16="http://schemas.microsoft.com/office/drawing/2014/main" id="{6948429E-7D37-7562-320B-926EC21E2717}"/>
              </a:ext>
            </a:extLst>
          </p:cNvPr>
          <p:cNvSpPr txBox="1"/>
          <p:nvPr/>
        </p:nvSpPr>
        <p:spPr>
          <a:xfrm>
            <a:off x="5072388" y="3206140"/>
            <a:ext cx="1950095" cy="510778"/>
          </a:xfrm>
          <a:prstGeom prst="roundRect">
            <a:avLst/>
          </a:prstGeom>
          <a:solidFill>
            <a:srgbClr val="EF3E42"/>
          </a:solidFill>
          <a:ln w="12700">
            <a:noFill/>
          </a:ln>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placebo</a:t>
            </a:r>
          </a:p>
        </p:txBody>
      </p:sp>
      <p:sp>
        <p:nvSpPr>
          <p:cNvPr id="16" name="Content Placeholder 15">
            <a:extLst>
              <a:ext uri="{FF2B5EF4-FFF2-40B4-BE49-F238E27FC236}">
                <a16:creationId xmlns:a16="http://schemas.microsoft.com/office/drawing/2014/main" id="{ED637340-5752-6A8A-6B37-3FD75EB1AA18}"/>
              </a:ext>
            </a:extLst>
          </p:cNvPr>
          <p:cNvSpPr>
            <a:spLocks noGrp="1"/>
          </p:cNvSpPr>
          <p:nvPr>
            <p:ph idx="1"/>
          </p:nvPr>
        </p:nvSpPr>
        <p:spPr>
          <a:xfrm>
            <a:off x="7592839" y="2095595"/>
            <a:ext cx="4150295" cy="4351338"/>
          </a:xfrm>
        </p:spPr>
        <p:txBody>
          <a:bodyPr>
            <a:normAutofit fontScale="77500" lnSpcReduction="20000"/>
          </a:bodyPr>
          <a:lstStyle/>
          <a:p>
            <a:r>
              <a:rPr lang="en-US" sz="2800" dirty="0">
                <a:latin typeface="Arial" panose="020B0604020202020204" pitchFamily="34" charset="0"/>
                <a:cs typeface="Arial" panose="020B0604020202020204" pitchFamily="34" charset="0"/>
              </a:rPr>
              <a:t>Primary objective: Evaluate vaccine efficacy in preventing of bacteriologically-confirmed pulmonary TB (</a:t>
            </a:r>
            <a:r>
              <a:rPr lang="en-US" sz="2800" b="1" dirty="0">
                <a:latin typeface="Arial" panose="020B0604020202020204" pitchFamily="34" charset="0"/>
                <a:cs typeface="Arial" panose="020B0604020202020204" pitchFamily="34" charset="0"/>
              </a:rPr>
              <a:t>POD</a:t>
            </a:r>
            <a:r>
              <a:rPr lang="en-US" sz="2800" dirty="0">
                <a:latin typeface="Arial" panose="020B0604020202020204" pitchFamily="34" charset="0"/>
                <a:cs typeface="Arial" panose="020B0604020202020204" pitchFamily="34" charset="0"/>
              </a:rPr>
              <a:t>) among participants who are IGRA+ (indicating MTB infection) and HIV-negative. </a:t>
            </a:r>
          </a:p>
          <a:p>
            <a:r>
              <a:rPr lang="en-US" dirty="0">
                <a:latin typeface="Arial" panose="020B0604020202020204" pitchFamily="34" charset="0"/>
                <a:cs typeface="Arial" panose="020B0604020202020204" pitchFamily="34" charset="0"/>
              </a:rPr>
              <a:t>Gates MRI hopes to open enrollment in spring 2024 and to have </a:t>
            </a:r>
            <a:r>
              <a:rPr lang="en-US" sz="2800" dirty="0">
                <a:latin typeface="Arial" panose="020B0604020202020204" pitchFamily="34" charset="0"/>
                <a:cs typeface="Arial" panose="020B0604020202020204" pitchFamily="34" charset="0"/>
              </a:rPr>
              <a:t>results 4–5 years after enrollment begins. </a:t>
            </a:r>
            <a:r>
              <a:rPr lang="en-US" b="1" dirty="0">
                <a:latin typeface="Arial" panose="020B0604020202020204" pitchFamily="34" charset="0"/>
                <a:cs typeface="Arial" panose="020B0604020202020204" pitchFamily="34" charset="0"/>
              </a:rPr>
              <a:t>~2028</a:t>
            </a:r>
          </a:p>
          <a:p>
            <a:r>
              <a:rPr lang="en-US" sz="2800" dirty="0">
                <a:latin typeface="Arial" panose="020B0604020202020204" pitchFamily="34" charset="0"/>
                <a:cs typeface="Arial" panose="020B0604020202020204" pitchFamily="34" charset="0"/>
              </a:rPr>
              <a:t>Participating countrie</a:t>
            </a:r>
            <a:r>
              <a:rPr lang="en-US" dirty="0">
                <a:latin typeface="Arial" panose="020B0604020202020204" pitchFamily="34" charset="0"/>
                <a:cs typeface="Arial" panose="020B0604020202020204" pitchFamily="34" charset="0"/>
              </a:rPr>
              <a:t>s: Indonesia, Kenya, Malawi, Mozambique, South Africa, Vietnam, Zambia. </a:t>
            </a: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aphicFrame>
        <p:nvGraphicFramePr>
          <p:cNvPr id="14" name="Table 5">
            <a:extLst>
              <a:ext uri="{FF2B5EF4-FFF2-40B4-BE49-F238E27FC236}">
                <a16:creationId xmlns:a16="http://schemas.microsoft.com/office/drawing/2014/main" id="{D34758B5-8C28-10A0-F1EC-95A1DC266BBD}"/>
              </a:ext>
            </a:extLst>
          </p:cNvPr>
          <p:cNvGraphicFramePr>
            <a:graphicFrameLocks noGrp="1"/>
          </p:cNvGraphicFramePr>
          <p:nvPr/>
        </p:nvGraphicFramePr>
        <p:xfrm>
          <a:off x="712040" y="4271264"/>
          <a:ext cx="2869184" cy="1854200"/>
        </p:xfrm>
        <a:graphic>
          <a:graphicData uri="http://schemas.openxmlformats.org/drawingml/2006/table">
            <a:tbl>
              <a:tblPr firstRow="1" bandRow="1">
                <a:tableStyleId>{5C22544A-7EE6-4342-B048-85BDC9FD1C3A}</a:tableStyleId>
              </a:tblPr>
              <a:tblGrid>
                <a:gridCol w="1552448">
                  <a:extLst>
                    <a:ext uri="{9D8B030D-6E8A-4147-A177-3AD203B41FA5}">
                      <a16:colId xmlns:a16="http://schemas.microsoft.com/office/drawing/2014/main" val="4068413551"/>
                    </a:ext>
                  </a:extLst>
                </a:gridCol>
                <a:gridCol w="1316736">
                  <a:extLst>
                    <a:ext uri="{9D8B030D-6E8A-4147-A177-3AD203B41FA5}">
                      <a16:colId xmlns:a16="http://schemas.microsoft.com/office/drawing/2014/main" val="1001230620"/>
                    </a:ext>
                  </a:extLst>
                </a:gridCol>
              </a:tblGrid>
              <a:tr h="370840">
                <a:tc>
                  <a:txBody>
                    <a:bodyPr/>
                    <a:lstStyle/>
                    <a:p>
                      <a:r>
                        <a:rPr lang="en-US" dirty="0">
                          <a:latin typeface="Arial" panose="020B0604020202020204" pitchFamily="34" charset="0"/>
                          <a:cs typeface="Arial" panose="020B0604020202020204" pitchFamily="34" charset="0"/>
                        </a:rPr>
                        <a:t>Cohort</a:t>
                      </a:r>
                    </a:p>
                  </a:txBody>
                  <a:tcPr>
                    <a:solidFill>
                      <a:srgbClr val="FF0000"/>
                    </a:solidFill>
                  </a:tcPr>
                </a:tc>
                <a:tc>
                  <a:txBody>
                    <a:bodyPr/>
                    <a:lstStyle/>
                    <a:p>
                      <a:r>
                        <a:rPr lang="en-US" dirty="0">
                          <a:latin typeface="Arial" panose="020B0604020202020204" pitchFamily="34" charset="0"/>
                          <a:cs typeface="Arial" panose="020B0604020202020204" pitchFamily="34" charset="0"/>
                        </a:rPr>
                        <a:t>N</a:t>
                      </a:r>
                    </a:p>
                  </a:txBody>
                  <a:tcPr>
                    <a:solidFill>
                      <a:srgbClr val="FF0000"/>
                    </a:solidFill>
                  </a:tcPr>
                </a:tc>
                <a:extLst>
                  <a:ext uri="{0D108BD9-81ED-4DB2-BD59-A6C34878D82A}">
                    <a16:rowId xmlns:a16="http://schemas.microsoft.com/office/drawing/2014/main" val="1147044154"/>
                  </a:ext>
                </a:extLst>
              </a:tr>
              <a:tr h="370840">
                <a:tc>
                  <a:txBody>
                    <a:bodyPr/>
                    <a:lstStyle/>
                    <a:p>
                      <a:r>
                        <a:rPr lang="en-US" dirty="0">
                          <a:latin typeface="Arial" panose="020B0604020202020204" pitchFamily="34" charset="0"/>
                          <a:cs typeface="Arial" panose="020B0604020202020204" pitchFamily="34" charset="0"/>
                        </a:rPr>
                        <a:t>IGRA+, HIV-</a:t>
                      </a:r>
                    </a:p>
                  </a:txBody>
                  <a:tcPr>
                    <a:solidFill>
                      <a:schemeClr val="bg1"/>
                    </a:solidFill>
                  </a:tcPr>
                </a:tc>
                <a:tc>
                  <a:txBody>
                    <a:bodyPr/>
                    <a:lstStyle/>
                    <a:p>
                      <a:r>
                        <a:rPr lang="en-US" dirty="0">
                          <a:latin typeface="Arial" panose="020B0604020202020204" pitchFamily="34" charset="0"/>
                          <a:cs typeface="Arial" panose="020B0604020202020204" pitchFamily="34" charset="0"/>
                        </a:rPr>
                        <a:t>20,000</a:t>
                      </a:r>
                    </a:p>
                  </a:txBody>
                  <a:tcPr>
                    <a:solidFill>
                      <a:schemeClr val="bg1"/>
                    </a:solidFill>
                  </a:tcPr>
                </a:tc>
                <a:extLst>
                  <a:ext uri="{0D108BD9-81ED-4DB2-BD59-A6C34878D82A}">
                    <a16:rowId xmlns:a16="http://schemas.microsoft.com/office/drawing/2014/main" val="3691982063"/>
                  </a:ext>
                </a:extLst>
              </a:tr>
              <a:tr h="370840">
                <a:tc>
                  <a:txBody>
                    <a:bodyPr/>
                    <a:lstStyle/>
                    <a:p>
                      <a:r>
                        <a:rPr lang="en-US" dirty="0">
                          <a:latin typeface="Arial" panose="020B0604020202020204" pitchFamily="34" charset="0"/>
                          <a:cs typeface="Arial" panose="020B0604020202020204" pitchFamily="34" charset="0"/>
                        </a:rPr>
                        <a:t>IGRA-, HIV-</a:t>
                      </a:r>
                    </a:p>
                  </a:txBody>
                  <a:tcPr/>
                </a:tc>
                <a:tc>
                  <a:txBody>
                    <a:bodyPr/>
                    <a:lstStyle/>
                    <a:p>
                      <a:r>
                        <a:rPr lang="en-US" dirty="0">
                          <a:latin typeface="Arial" panose="020B0604020202020204" pitchFamily="34" charset="0"/>
                          <a:cs typeface="Arial" panose="020B0604020202020204" pitchFamily="34" charset="0"/>
                        </a:rPr>
                        <a:t>4,000</a:t>
                      </a:r>
                    </a:p>
                  </a:txBody>
                  <a:tcPr/>
                </a:tc>
                <a:extLst>
                  <a:ext uri="{0D108BD9-81ED-4DB2-BD59-A6C34878D82A}">
                    <a16:rowId xmlns:a16="http://schemas.microsoft.com/office/drawing/2014/main" val="2879027713"/>
                  </a:ext>
                </a:extLst>
              </a:tr>
              <a:tr h="370840">
                <a:tc>
                  <a:txBody>
                    <a:bodyPr/>
                    <a:lstStyle/>
                    <a:p>
                      <a:r>
                        <a:rPr lang="en-US" dirty="0">
                          <a:latin typeface="Arial" panose="020B0604020202020204" pitchFamily="34" charset="0"/>
                          <a:cs typeface="Arial" panose="020B0604020202020204" pitchFamily="34" charset="0"/>
                        </a:rPr>
                        <a:t>HIV+ </a:t>
                      </a:r>
                    </a:p>
                  </a:txBody>
                  <a:tcPr>
                    <a:solidFill>
                      <a:schemeClr val="bg1"/>
                    </a:solidFill>
                  </a:tcPr>
                </a:tc>
                <a:tc>
                  <a:txBody>
                    <a:bodyPr/>
                    <a:lstStyle/>
                    <a:p>
                      <a:r>
                        <a:rPr lang="en-US" dirty="0">
                          <a:latin typeface="Arial" panose="020B0604020202020204" pitchFamily="34" charset="0"/>
                          <a:cs typeface="Arial" panose="020B0604020202020204" pitchFamily="34" charset="0"/>
                        </a:rPr>
                        <a:t>2,000</a:t>
                      </a:r>
                    </a:p>
                  </a:txBody>
                  <a:tcPr>
                    <a:solidFill>
                      <a:schemeClr val="bg1"/>
                    </a:solidFill>
                  </a:tcPr>
                </a:tc>
                <a:extLst>
                  <a:ext uri="{0D108BD9-81ED-4DB2-BD59-A6C34878D82A}">
                    <a16:rowId xmlns:a16="http://schemas.microsoft.com/office/drawing/2014/main" val="1958916984"/>
                  </a:ext>
                </a:extLst>
              </a:tr>
              <a:tr h="370840">
                <a:tc>
                  <a:txBody>
                    <a:bodyPr/>
                    <a:lstStyle/>
                    <a:p>
                      <a:r>
                        <a:rPr lang="en-US" dirty="0">
                          <a:latin typeface="Arial" panose="020B0604020202020204" pitchFamily="34" charset="0"/>
                          <a:cs typeface="Arial" panose="020B0604020202020204" pitchFamily="34" charset="0"/>
                        </a:rPr>
                        <a:t>Total</a:t>
                      </a:r>
                    </a:p>
                  </a:txBody>
                  <a:tcPr/>
                </a:tc>
                <a:tc>
                  <a:txBody>
                    <a:bodyPr/>
                    <a:lstStyle/>
                    <a:p>
                      <a:r>
                        <a:rPr lang="en-US" dirty="0">
                          <a:latin typeface="Arial" panose="020B0604020202020204" pitchFamily="34" charset="0"/>
                          <a:cs typeface="Arial" panose="020B0604020202020204" pitchFamily="34" charset="0"/>
                        </a:rPr>
                        <a:t>26,000</a:t>
                      </a:r>
                    </a:p>
                  </a:txBody>
                  <a:tcPr/>
                </a:tc>
                <a:extLst>
                  <a:ext uri="{0D108BD9-81ED-4DB2-BD59-A6C34878D82A}">
                    <a16:rowId xmlns:a16="http://schemas.microsoft.com/office/drawing/2014/main" val="3518648250"/>
                  </a:ext>
                </a:extLst>
              </a:tr>
            </a:tbl>
          </a:graphicData>
        </a:graphic>
      </p:graphicFrame>
      <p:pic>
        <p:nvPicPr>
          <p:cNvPr id="7" name="Graphic 6" descr="Needle outline">
            <a:extLst>
              <a:ext uri="{FF2B5EF4-FFF2-40B4-BE49-F238E27FC236}">
                <a16:creationId xmlns:a16="http://schemas.microsoft.com/office/drawing/2014/main" id="{67B7981D-F4AF-6430-5F29-006B1B62D8D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30344" y="4219255"/>
            <a:ext cx="499088" cy="499088"/>
          </a:xfrm>
          <a:prstGeom prst="rect">
            <a:avLst/>
          </a:prstGeom>
        </p:spPr>
      </p:pic>
      <p:pic>
        <p:nvPicPr>
          <p:cNvPr id="17" name="Graphic 16" descr="Needle outline">
            <a:extLst>
              <a:ext uri="{FF2B5EF4-FFF2-40B4-BE49-F238E27FC236}">
                <a16:creationId xmlns:a16="http://schemas.microsoft.com/office/drawing/2014/main" id="{7DBE147D-C333-3CD7-A879-B5C565DFA82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3928" y="4219255"/>
            <a:ext cx="499088" cy="499088"/>
          </a:xfrm>
          <a:prstGeom prst="rect">
            <a:avLst/>
          </a:prstGeom>
        </p:spPr>
      </p:pic>
      <p:sp>
        <p:nvSpPr>
          <p:cNvPr id="15" name="TextBox 14">
            <a:extLst>
              <a:ext uri="{FF2B5EF4-FFF2-40B4-BE49-F238E27FC236}">
                <a16:creationId xmlns:a16="http://schemas.microsoft.com/office/drawing/2014/main" id="{9B9C4F70-73C3-A4AD-C111-36D71C578A1F}"/>
              </a:ext>
            </a:extLst>
          </p:cNvPr>
          <p:cNvSpPr txBox="1"/>
          <p:nvPr/>
        </p:nvSpPr>
        <p:spPr>
          <a:xfrm>
            <a:off x="5586704" y="4302210"/>
            <a:ext cx="830677"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 month</a:t>
            </a:r>
          </a:p>
        </p:txBody>
      </p:sp>
      <p:sp>
        <p:nvSpPr>
          <p:cNvPr id="23" name="TextBox 22">
            <a:extLst>
              <a:ext uri="{FF2B5EF4-FFF2-40B4-BE49-F238E27FC236}">
                <a16:creationId xmlns:a16="http://schemas.microsoft.com/office/drawing/2014/main" id="{FAA8CD8C-5D42-2CDC-5EC9-FE92488CC303}"/>
              </a:ext>
            </a:extLst>
          </p:cNvPr>
          <p:cNvSpPr txBox="1"/>
          <p:nvPr/>
        </p:nvSpPr>
        <p:spPr>
          <a:xfrm>
            <a:off x="7203036" y="6492875"/>
            <a:ext cx="479676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 Information as reported by Gates MRI in 2023 TAG Pipeline Report</a:t>
            </a:r>
          </a:p>
        </p:txBody>
      </p:sp>
      <p:sp>
        <p:nvSpPr>
          <p:cNvPr id="24" name="Google Shape;231;p36">
            <a:extLst>
              <a:ext uri="{FF2B5EF4-FFF2-40B4-BE49-F238E27FC236}">
                <a16:creationId xmlns:a16="http://schemas.microsoft.com/office/drawing/2014/main" id="{610E73DD-34A2-ABD6-FF13-68743CD68543}"/>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5" name="Google Shape;232;p36">
            <a:extLst>
              <a:ext uri="{FF2B5EF4-FFF2-40B4-BE49-F238E27FC236}">
                <a16:creationId xmlns:a16="http://schemas.microsoft.com/office/drawing/2014/main" id="{9714EB6C-4507-E512-9A76-DC0399C7282D}"/>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004322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27A1-AFF3-0F47-6814-3F6E974B0639}"/>
              </a:ext>
            </a:extLst>
          </p:cNvPr>
          <p:cNvSpPr>
            <a:spLocks noGrp="1"/>
          </p:cNvSpPr>
          <p:nvPr>
            <p:ph type="title"/>
          </p:nvPr>
        </p:nvSpPr>
        <p:spPr>
          <a:xfrm>
            <a:off x="838200" y="83304"/>
            <a:ext cx="10515600" cy="1325563"/>
          </a:xfrm>
        </p:spPr>
        <p:txBody>
          <a:bodyPr/>
          <a:lstStyle/>
          <a:p>
            <a:r>
              <a:rPr lang="en-US" b="1" dirty="0">
                <a:latin typeface="Arial" panose="020B0604020202020204" pitchFamily="34" charset="0"/>
                <a:cs typeface="Arial" panose="020B0604020202020204" pitchFamily="34" charset="0"/>
              </a:rPr>
              <a:t>MTBVAC</a:t>
            </a:r>
          </a:p>
        </p:txBody>
      </p:sp>
      <p:sp>
        <p:nvSpPr>
          <p:cNvPr id="3" name="Content Placeholder 2">
            <a:extLst>
              <a:ext uri="{FF2B5EF4-FFF2-40B4-BE49-F238E27FC236}">
                <a16:creationId xmlns:a16="http://schemas.microsoft.com/office/drawing/2014/main" id="{1697C400-D243-3D8E-FA32-760FB0BC3693}"/>
              </a:ext>
            </a:extLst>
          </p:cNvPr>
          <p:cNvSpPr>
            <a:spLocks noGrp="1"/>
          </p:cNvSpPr>
          <p:nvPr>
            <p:ph idx="1"/>
          </p:nvPr>
        </p:nvSpPr>
        <p:spPr>
          <a:xfrm>
            <a:off x="838200" y="1253331"/>
            <a:ext cx="8315325" cy="4351338"/>
          </a:xfrm>
        </p:spPr>
        <p:txBody>
          <a:bodyPr/>
          <a:lstStyle/>
          <a:p>
            <a:r>
              <a:rPr lang="en-US" sz="2000" dirty="0">
                <a:latin typeface="Arial" panose="020B0604020202020204" pitchFamily="34" charset="0"/>
                <a:cs typeface="Arial" panose="020B0604020202020204" pitchFamily="34" charset="0"/>
              </a:rPr>
              <a:t>MTBVAC = live attenuated MTB (i.e., a weakened version of the TB pathogen itself!) In this case, the attenuation is the deletion of two genes responsible for virulence (</a:t>
            </a:r>
            <a:r>
              <a:rPr lang="en-US" sz="2000" dirty="0" err="1">
                <a:latin typeface="Arial" panose="020B0604020202020204" pitchFamily="34" charset="0"/>
                <a:cs typeface="Arial" panose="020B0604020202020204" pitchFamily="34" charset="0"/>
              </a:rPr>
              <a:t>phoP</a:t>
            </a:r>
            <a:r>
              <a:rPr lang="en-US" sz="2000" dirty="0">
                <a:latin typeface="Arial" panose="020B0604020202020204" pitchFamily="34" charset="0"/>
                <a:cs typeface="Arial" panose="020B0604020202020204" pitchFamily="34" charset="0"/>
              </a:rPr>
              <a:t> and fadD26).  </a:t>
            </a:r>
          </a:p>
          <a:p>
            <a:endParaRPr lang="en-US" dirty="0">
              <a:latin typeface="Arial" panose="020B0604020202020204" pitchFamily="34" charset="0"/>
              <a:cs typeface="Arial" panose="020B0604020202020204" pitchFamily="34" charset="0"/>
            </a:endParaRPr>
          </a:p>
        </p:txBody>
      </p:sp>
      <p:sp>
        <p:nvSpPr>
          <p:cNvPr id="4" name="Google Shape;231;p36">
            <a:extLst>
              <a:ext uri="{FF2B5EF4-FFF2-40B4-BE49-F238E27FC236}">
                <a16:creationId xmlns:a16="http://schemas.microsoft.com/office/drawing/2014/main" id="{757F11C6-3352-5905-0E5C-520434197A24}"/>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5" name="Google Shape;232;p36">
            <a:extLst>
              <a:ext uri="{FF2B5EF4-FFF2-40B4-BE49-F238E27FC236}">
                <a16:creationId xmlns:a16="http://schemas.microsoft.com/office/drawing/2014/main" id="{7A221C85-D29B-23F5-AF47-80EB3B7F9BB1}"/>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pic>
        <p:nvPicPr>
          <p:cNvPr id="8" name="Picture 7">
            <a:extLst>
              <a:ext uri="{FF2B5EF4-FFF2-40B4-BE49-F238E27FC236}">
                <a16:creationId xmlns:a16="http://schemas.microsoft.com/office/drawing/2014/main" id="{F1511D5D-11C3-AADA-B09E-EF2DCB085A7A}"/>
              </a:ext>
            </a:extLst>
          </p:cNvPr>
          <p:cNvPicPr>
            <a:picLocks noChangeAspect="1"/>
          </p:cNvPicPr>
          <p:nvPr/>
        </p:nvPicPr>
        <p:blipFill>
          <a:blip r:embed="rId2"/>
          <a:stretch>
            <a:fillRect/>
          </a:stretch>
        </p:blipFill>
        <p:spPr>
          <a:xfrm>
            <a:off x="1137684" y="2244064"/>
            <a:ext cx="8592132" cy="4424307"/>
          </a:xfrm>
          <a:prstGeom prst="rect">
            <a:avLst/>
          </a:prstGeom>
        </p:spPr>
      </p:pic>
      <p:pic>
        <p:nvPicPr>
          <p:cNvPr id="9" name="Picture 4">
            <a:extLst>
              <a:ext uri="{FF2B5EF4-FFF2-40B4-BE49-F238E27FC236}">
                <a16:creationId xmlns:a16="http://schemas.microsoft.com/office/drawing/2014/main" id="{6E302E5E-11C4-7CD7-6ED6-6A7B5D3BF36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25686" y="172410"/>
            <a:ext cx="1282668" cy="8295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1FA8832-8EE2-29B7-5AF2-36E6CA3F966F}"/>
              </a:ext>
            </a:extLst>
          </p:cNvPr>
          <p:cNvSpPr/>
          <p:nvPr/>
        </p:nvSpPr>
        <p:spPr>
          <a:xfrm>
            <a:off x="947854" y="3568390"/>
            <a:ext cx="8987883" cy="65792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138242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D0AF-933D-7A33-05F6-8CE2ABFC92F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Phase III trial of </a:t>
            </a:r>
            <a:r>
              <a:rPr lang="en-US" b="1" dirty="0">
                <a:latin typeface="Arial" panose="020B0604020202020204" pitchFamily="34" charset="0"/>
                <a:cs typeface="Arial" panose="020B0604020202020204" pitchFamily="34" charset="0"/>
              </a:rPr>
              <a:t>MTBVAC</a:t>
            </a:r>
            <a:br>
              <a:rPr lang="en-US" dirty="0">
                <a:latin typeface="Arial" panose="020B0604020202020204" pitchFamily="34" charset="0"/>
                <a:cs typeface="Arial" panose="020B0604020202020204" pitchFamily="34" charset="0"/>
              </a:rPr>
            </a:br>
            <a:r>
              <a:rPr lang="en-US" sz="3100" dirty="0">
                <a:solidFill>
                  <a:srgbClr val="221E1F"/>
                </a:solidFill>
                <a:effectLst/>
                <a:latin typeface="Arial" panose="020B0604020202020204" pitchFamily="34" charset="0"/>
                <a:cs typeface="Arial" panose="020B0604020202020204" pitchFamily="34" charset="0"/>
              </a:rPr>
              <a:t>NCT04975178</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5633F49-4EAC-E2F5-F931-5B3F0B82A06D}"/>
              </a:ext>
            </a:extLst>
          </p:cNvPr>
          <p:cNvSpPr>
            <a:spLocks noGrp="1"/>
          </p:cNvSpPr>
          <p:nvPr>
            <p:ph idx="1"/>
          </p:nvPr>
        </p:nvSpPr>
        <p:spPr>
          <a:xfrm>
            <a:off x="7656846" y="2243137"/>
            <a:ext cx="3753732" cy="4351338"/>
          </a:xfrm>
        </p:spPr>
        <p:txBody>
          <a:bodyPr>
            <a:normAutofit fontScale="92500" lnSpcReduction="20000"/>
          </a:bodyPr>
          <a:lstStyle/>
          <a:p>
            <a:r>
              <a:rPr lang="en-US" dirty="0">
                <a:latin typeface="Arial" panose="020B0604020202020204" pitchFamily="34" charset="0"/>
                <a:cs typeface="Arial" panose="020B0604020202020204" pitchFamily="34" charset="0"/>
              </a:rPr>
              <a:t>Primary outcome: Prevention of TB disease (</a:t>
            </a:r>
            <a:r>
              <a:rPr lang="en-US" b="1" dirty="0">
                <a:latin typeface="Arial" panose="020B0604020202020204" pitchFamily="34" charset="0"/>
                <a:cs typeface="Arial" panose="020B0604020202020204" pitchFamily="34" charset="0"/>
              </a:rPr>
              <a:t>POD</a:t>
            </a:r>
            <a:r>
              <a:rPr lang="en-US" dirty="0">
                <a:latin typeface="Arial" panose="020B0604020202020204" pitchFamily="34" charset="0"/>
                <a:cs typeface="Arial" panose="020B0604020202020204" pitchFamily="34" charset="0"/>
              </a:rPr>
              <a:t>) in healthy HIV-uninfected (HU) and HIV-exposed uninfected (HEU) newborns. </a:t>
            </a:r>
          </a:p>
          <a:p>
            <a:r>
              <a:rPr lang="en-US" dirty="0">
                <a:solidFill>
                  <a:srgbClr val="221E1F"/>
                </a:solidFill>
                <a:effectLst/>
                <a:latin typeface="Arial" panose="020B0604020202020204" pitchFamily="34" charset="0"/>
                <a:cs typeface="Arial" panose="020B0604020202020204" pitchFamily="34" charset="0"/>
              </a:rPr>
              <a:t>Infants wil</a:t>
            </a:r>
            <a:r>
              <a:rPr lang="en-US" dirty="0">
                <a:solidFill>
                  <a:srgbClr val="221E1F"/>
                </a:solidFill>
                <a:latin typeface="Arial" panose="020B0604020202020204" pitchFamily="34" charset="0"/>
                <a:cs typeface="Arial" panose="020B0604020202020204" pitchFamily="34" charset="0"/>
              </a:rPr>
              <a:t>l be </a:t>
            </a:r>
            <a:r>
              <a:rPr lang="en-US" dirty="0">
                <a:solidFill>
                  <a:srgbClr val="221E1F"/>
                </a:solidFill>
                <a:effectLst/>
                <a:latin typeface="Arial" panose="020B0604020202020204" pitchFamily="34" charset="0"/>
                <a:cs typeface="Arial" panose="020B0604020202020204" pitchFamily="34" charset="0"/>
              </a:rPr>
              <a:t>followed for a minimum of 24 months to see how many develop TB disease. </a:t>
            </a:r>
          </a:p>
          <a:p>
            <a:r>
              <a:rPr lang="en-US" dirty="0">
                <a:solidFill>
                  <a:srgbClr val="221E1F"/>
                </a:solidFill>
                <a:latin typeface="Arial" panose="020B0604020202020204" pitchFamily="34" charset="0"/>
                <a:cs typeface="Arial" panose="020B0604020202020204" pitchFamily="34" charset="0"/>
              </a:rPr>
              <a:t>Status: recruiting. </a:t>
            </a:r>
            <a:endParaRPr lang="en-US" dirty="0">
              <a:solidFill>
                <a:srgbClr val="221E1F"/>
              </a:solidFill>
              <a:effectLst/>
              <a:latin typeface="Arial" panose="020B0604020202020204" pitchFamily="34" charset="0"/>
              <a:cs typeface="Arial" panose="020B0604020202020204" pitchFamily="34" charset="0"/>
            </a:endParaRPr>
          </a:p>
          <a:p>
            <a:endParaRPr lang="en-US" dirty="0">
              <a:solidFill>
                <a:srgbClr val="221E1F"/>
              </a:solidFill>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E30C6B3-87B9-02D1-9F18-61E98B3A9374}"/>
              </a:ext>
            </a:extLst>
          </p:cNvPr>
          <p:cNvSpPr/>
          <p:nvPr/>
        </p:nvSpPr>
        <p:spPr>
          <a:xfrm>
            <a:off x="838200" y="2287459"/>
            <a:ext cx="1784865" cy="615553"/>
          </a:xfrm>
          <a:prstGeom prst="rect">
            <a:avLst/>
          </a:prstGeom>
          <a:noFill/>
          <a:ln>
            <a:noFill/>
          </a:ln>
        </p:spPr>
        <p:txBody>
          <a:bodyPr wrap="square" lIns="91440" tIns="45720" rIns="91440" bIns="45720">
            <a:spAutoFit/>
          </a:bodyPr>
          <a:lstStyle/>
          <a:p>
            <a:pPr algn="ctr"/>
            <a:r>
              <a:rPr lang="en-US" sz="3400" b="1" dirty="0">
                <a:ln w="10160">
                  <a:solidFill>
                    <a:srgbClr val="EF3E42"/>
                  </a:solidFill>
                  <a:prstDash val="solid"/>
                </a:ln>
                <a:solidFill>
                  <a:srgbClr val="EF3E42"/>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~7,000</a:t>
            </a:r>
          </a:p>
        </p:txBody>
      </p:sp>
      <p:sp>
        <p:nvSpPr>
          <p:cNvPr id="5" name="TextBox 4">
            <a:extLst>
              <a:ext uri="{FF2B5EF4-FFF2-40B4-BE49-F238E27FC236}">
                <a16:creationId xmlns:a16="http://schemas.microsoft.com/office/drawing/2014/main" id="{DDD0BBFE-611D-27DD-A95B-229602AD9076}"/>
              </a:ext>
            </a:extLst>
          </p:cNvPr>
          <p:cNvSpPr txBox="1"/>
          <p:nvPr/>
        </p:nvSpPr>
        <p:spPr>
          <a:xfrm>
            <a:off x="440185" y="2908756"/>
            <a:ext cx="2163530" cy="892552"/>
          </a:xfrm>
          <a:prstGeom prst="rect">
            <a:avLst/>
          </a:prstGeom>
          <a:noFill/>
        </p:spPr>
        <p:txBody>
          <a:bodyPr wrap="square" rtlCol="0">
            <a:spAutoFit/>
          </a:bodyPr>
          <a:lstStyle/>
          <a:p>
            <a:pPr algn="r"/>
            <a:r>
              <a:rPr lang="en-US" sz="2600" dirty="0">
                <a:latin typeface="Arial" panose="020B0604020202020204" pitchFamily="34" charset="0"/>
                <a:cs typeface="Arial" panose="020B0604020202020204" pitchFamily="34" charset="0"/>
              </a:rPr>
              <a:t>infant participants</a:t>
            </a:r>
          </a:p>
        </p:txBody>
      </p:sp>
      <p:sp>
        <p:nvSpPr>
          <p:cNvPr id="6" name="TextBox 5">
            <a:extLst>
              <a:ext uri="{FF2B5EF4-FFF2-40B4-BE49-F238E27FC236}">
                <a16:creationId xmlns:a16="http://schemas.microsoft.com/office/drawing/2014/main" id="{EF921D46-5EE7-B653-F051-04F14A48681A}"/>
              </a:ext>
            </a:extLst>
          </p:cNvPr>
          <p:cNvSpPr txBox="1"/>
          <p:nvPr/>
        </p:nvSpPr>
        <p:spPr>
          <a:xfrm>
            <a:off x="5072376" y="2197195"/>
            <a:ext cx="2046889" cy="612934"/>
          </a:xfrm>
          <a:prstGeom prst="roundRect">
            <a:avLst/>
          </a:prstGeom>
          <a:solidFill>
            <a:srgbClr val="EF3E42"/>
          </a:solidFill>
          <a:ln w="12700">
            <a:noFill/>
          </a:ln>
        </p:spPr>
        <p:txBody>
          <a:bodyPr wrap="square" rtlCol="0">
            <a:spAutoFit/>
          </a:bodyPr>
          <a:lstStyle/>
          <a:p>
            <a:pPr algn="ctr"/>
            <a:r>
              <a:rPr lang="en-US" sz="3000" dirty="0">
                <a:solidFill>
                  <a:schemeClr val="bg1"/>
                </a:solidFill>
                <a:latin typeface="Arial" panose="020B0604020202020204" pitchFamily="34" charset="0"/>
                <a:cs typeface="Arial" panose="020B0604020202020204" pitchFamily="34" charset="0"/>
              </a:rPr>
              <a:t>MTBVAC</a:t>
            </a:r>
          </a:p>
        </p:txBody>
      </p:sp>
      <p:sp>
        <p:nvSpPr>
          <p:cNvPr id="8" name="Rectangle 7">
            <a:extLst>
              <a:ext uri="{FF2B5EF4-FFF2-40B4-BE49-F238E27FC236}">
                <a16:creationId xmlns:a16="http://schemas.microsoft.com/office/drawing/2014/main" id="{1EC36489-7112-76F0-FB43-1FD9D92185CA}"/>
              </a:ext>
            </a:extLst>
          </p:cNvPr>
          <p:cNvSpPr/>
          <p:nvPr/>
        </p:nvSpPr>
        <p:spPr>
          <a:xfrm>
            <a:off x="4479135" y="2197195"/>
            <a:ext cx="371881" cy="677108"/>
          </a:xfrm>
          <a:prstGeom prst="rect">
            <a:avLst/>
          </a:prstGeom>
          <a:noFill/>
          <a:ln>
            <a:noFill/>
          </a:ln>
        </p:spPr>
        <p:txBody>
          <a:bodyPr wrap="square" lIns="91440" tIns="45720" rIns="91440" bIns="45720">
            <a:spAutoFit/>
          </a:bodyPr>
          <a:lstStyle/>
          <a:p>
            <a:pPr algn="ctr"/>
            <a:r>
              <a:rPr lang="en-US" sz="3800" b="1" dirty="0">
                <a:ln w="10160">
                  <a:solidFill>
                    <a:srgbClr val="EF3E42"/>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1</a:t>
            </a:r>
          </a:p>
        </p:txBody>
      </p:sp>
      <p:sp>
        <p:nvSpPr>
          <p:cNvPr id="9" name="Rectangle 8">
            <a:extLst>
              <a:ext uri="{FF2B5EF4-FFF2-40B4-BE49-F238E27FC236}">
                <a16:creationId xmlns:a16="http://schemas.microsoft.com/office/drawing/2014/main" id="{65F43F8A-3DCC-90B3-9EBF-AB527EAA598C}"/>
              </a:ext>
            </a:extLst>
          </p:cNvPr>
          <p:cNvSpPr/>
          <p:nvPr/>
        </p:nvSpPr>
        <p:spPr>
          <a:xfrm>
            <a:off x="4468155" y="3224575"/>
            <a:ext cx="371881" cy="677108"/>
          </a:xfrm>
          <a:prstGeom prst="rect">
            <a:avLst/>
          </a:prstGeom>
          <a:noFill/>
          <a:ln>
            <a:noFill/>
          </a:ln>
        </p:spPr>
        <p:txBody>
          <a:bodyPr wrap="square" lIns="91440" tIns="45720" rIns="91440" bIns="45720">
            <a:spAutoFit/>
          </a:bodyPr>
          <a:lstStyle/>
          <a:p>
            <a:pPr algn="ctr"/>
            <a:r>
              <a:rPr lang="en-US" sz="3800" b="1" dirty="0">
                <a:ln w="10160">
                  <a:solidFill>
                    <a:srgbClr val="EF3E42"/>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2</a:t>
            </a:r>
          </a:p>
        </p:txBody>
      </p:sp>
      <p:cxnSp>
        <p:nvCxnSpPr>
          <p:cNvPr id="10" name="Straight Connector 9">
            <a:extLst>
              <a:ext uri="{FF2B5EF4-FFF2-40B4-BE49-F238E27FC236}">
                <a16:creationId xmlns:a16="http://schemas.microsoft.com/office/drawing/2014/main" id="{668A72B2-4F73-47DE-ADD1-6D5E6EE4B9BF}"/>
              </a:ext>
            </a:extLst>
          </p:cNvPr>
          <p:cNvCxnSpPr>
            <a:cxnSpLocks/>
          </p:cNvCxnSpPr>
          <p:nvPr/>
        </p:nvCxnSpPr>
        <p:spPr>
          <a:xfrm>
            <a:off x="7330334" y="2053702"/>
            <a:ext cx="0" cy="435979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ssing arrows representing clinical trial randomization. ">
            <a:extLst>
              <a:ext uri="{FF2B5EF4-FFF2-40B4-BE49-F238E27FC236}">
                <a16:creationId xmlns:a16="http://schemas.microsoft.com/office/drawing/2014/main" id="{46EF3F1B-3392-1ABC-2E17-E20F5CE86D8B}"/>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973130" y="2287459"/>
            <a:ext cx="1300319" cy="1300319"/>
          </a:xfrm>
          <a:prstGeom prst="rect">
            <a:avLst/>
          </a:prstGeom>
        </p:spPr>
      </p:pic>
      <p:sp>
        <p:nvSpPr>
          <p:cNvPr id="13" name="TextBox 12">
            <a:extLst>
              <a:ext uri="{FF2B5EF4-FFF2-40B4-BE49-F238E27FC236}">
                <a16:creationId xmlns:a16="http://schemas.microsoft.com/office/drawing/2014/main" id="{6948429E-7D37-7562-320B-926EC21E2717}"/>
              </a:ext>
            </a:extLst>
          </p:cNvPr>
          <p:cNvSpPr txBox="1"/>
          <p:nvPr/>
        </p:nvSpPr>
        <p:spPr>
          <a:xfrm>
            <a:off x="5072376" y="3229516"/>
            <a:ext cx="1662854" cy="612934"/>
          </a:xfrm>
          <a:prstGeom prst="roundRect">
            <a:avLst/>
          </a:prstGeom>
          <a:solidFill>
            <a:srgbClr val="EF3E42"/>
          </a:solidFill>
          <a:ln w="12700">
            <a:noFill/>
          </a:ln>
        </p:spPr>
        <p:txBody>
          <a:bodyPr wrap="square" rtlCol="0">
            <a:spAutoFit/>
          </a:bodyPr>
          <a:lstStyle/>
          <a:p>
            <a:pPr algn="ctr"/>
            <a:r>
              <a:rPr lang="en-US" sz="3000" dirty="0">
                <a:solidFill>
                  <a:schemeClr val="bg1"/>
                </a:solidFill>
                <a:latin typeface="Arial" panose="020B0604020202020204" pitchFamily="34" charset="0"/>
                <a:cs typeface="Arial" panose="020B0604020202020204" pitchFamily="34" charset="0"/>
              </a:rPr>
              <a:t>BCG</a:t>
            </a:r>
          </a:p>
        </p:txBody>
      </p:sp>
      <p:pic>
        <p:nvPicPr>
          <p:cNvPr id="15" name="Graphic 14" descr="Needle outline">
            <a:extLst>
              <a:ext uri="{FF2B5EF4-FFF2-40B4-BE49-F238E27FC236}">
                <a16:creationId xmlns:a16="http://schemas.microsoft.com/office/drawing/2014/main" id="{5701EFB6-9916-2234-C294-2F9DD93EB68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92877" y="4102894"/>
            <a:ext cx="499088" cy="499088"/>
          </a:xfrm>
          <a:prstGeom prst="rect">
            <a:avLst/>
          </a:prstGeom>
        </p:spPr>
      </p:pic>
      <p:sp>
        <p:nvSpPr>
          <p:cNvPr id="16" name="TextBox 15">
            <a:extLst>
              <a:ext uri="{FF2B5EF4-FFF2-40B4-BE49-F238E27FC236}">
                <a16:creationId xmlns:a16="http://schemas.microsoft.com/office/drawing/2014/main" id="{8AE8137F-F08B-CCF0-C653-2B38523AD2EA}"/>
              </a:ext>
            </a:extLst>
          </p:cNvPr>
          <p:cNvSpPr txBox="1"/>
          <p:nvPr/>
        </p:nvSpPr>
        <p:spPr>
          <a:xfrm>
            <a:off x="5680661" y="4167500"/>
            <a:ext cx="109036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single dose</a:t>
            </a:r>
          </a:p>
        </p:txBody>
      </p:sp>
      <p:sp>
        <p:nvSpPr>
          <p:cNvPr id="17" name="Google Shape;231;p36">
            <a:extLst>
              <a:ext uri="{FF2B5EF4-FFF2-40B4-BE49-F238E27FC236}">
                <a16:creationId xmlns:a16="http://schemas.microsoft.com/office/drawing/2014/main" id="{E07DD338-5037-831A-A5CB-97790CCCDDEB}"/>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18" name="Google Shape;232;p36">
            <a:extLst>
              <a:ext uri="{FF2B5EF4-FFF2-40B4-BE49-F238E27FC236}">
                <a16:creationId xmlns:a16="http://schemas.microsoft.com/office/drawing/2014/main" id="{195E1C53-CA06-6575-C5B4-B0B79A966A34}"/>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pic>
        <p:nvPicPr>
          <p:cNvPr id="17410" name="Picture 2">
            <a:extLst>
              <a:ext uri="{FF2B5EF4-FFF2-40B4-BE49-F238E27FC236}">
                <a16:creationId xmlns:a16="http://schemas.microsoft.com/office/drawing/2014/main" id="{C877F1A8-71B0-C038-E6FD-89A5C17F6C5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85563" y="316263"/>
            <a:ext cx="1178583" cy="86179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id="{BD033B2B-EAF3-BC9A-DA04-05687257568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166292" y="194312"/>
            <a:ext cx="564878" cy="110569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6379F3C9-DDF5-DF70-A1C2-4BC60150FF1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58194" y="365125"/>
            <a:ext cx="998245" cy="86179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1F5AE06-4F1A-4609-C11D-456F62EF7697}"/>
              </a:ext>
            </a:extLst>
          </p:cNvPr>
          <p:cNvSpPr txBox="1"/>
          <p:nvPr/>
        </p:nvSpPr>
        <p:spPr>
          <a:xfrm>
            <a:off x="744976" y="4158189"/>
            <a:ext cx="2518924"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HIV unexposed newborns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HIV exposed, uninfected newborns</a:t>
            </a:r>
          </a:p>
        </p:txBody>
      </p:sp>
    </p:spTree>
    <p:extLst>
      <p:ext uri="{BB962C8B-B14F-4D97-AF65-F5344CB8AC3E}">
        <p14:creationId xmlns:p14="http://schemas.microsoft.com/office/powerpoint/2010/main" val="1683708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044E3A-101F-FDEB-1926-71FB701F5A86}"/>
              </a:ext>
            </a:extLst>
          </p:cNvPr>
          <p:cNvSpPr>
            <a:spLocks noGrp="1"/>
          </p:cNvSpPr>
          <p:nvPr>
            <p:ph type="body" idx="2"/>
          </p:nvPr>
        </p:nvSpPr>
        <p:spPr>
          <a:xfrm>
            <a:off x="441799" y="1195984"/>
            <a:ext cx="7727865" cy="4101473"/>
          </a:xfrm>
        </p:spPr>
        <p:txBody>
          <a:bodyPr/>
          <a:lstStyle/>
          <a:p>
            <a:r>
              <a:rPr lang="en-US" sz="19900" b="1" dirty="0">
                <a:solidFill>
                  <a:srgbClr val="FF0000"/>
                </a:solidFill>
              </a:rPr>
              <a:t>2</a:t>
            </a:r>
          </a:p>
        </p:txBody>
      </p:sp>
      <p:sp>
        <p:nvSpPr>
          <p:cNvPr id="4" name="Title 1">
            <a:extLst>
              <a:ext uri="{FF2B5EF4-FFF2-40B4-BE49-F238E27FC236}">
                <a16:creationId xmlns:a16="http://schemas.microsoft.com/office/drawing/2014/main" id="{3787B4E2-6A9E-02BF-48A8-DFB931F14C3F}"/>
              </a:ext>
            </a:extLst>
          </p:cNvPr>
          <p:cNvSpPr txBox="1">
            <a:spLocks/>
          </p:cNvSpPr>
          <p:nvPr/>
        </p:nvSpPr>
        <p:spPr>
          <a:xfrm>
            <a:off x="2743201" y="1872884"/>
            <a:ext cx="7727866" cy="3789132"/>
          </a:xfrm>
          <a:prstGeom prst="rect">
            <a:avLst/>
          </a:prstGeom>
          <a:solidFill>
            <a:srgbClr val="FF0000"/>
          </a:solidFill>
        </p:spPr>
        <p:txBody>
          <a:bodyPr vert="horz" lIns="91440" tIns="45720" rIns="91440" bIns="45720" rtlCol="0" anchor="ctr">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b="1" dirty="0">
                <a:solidFill>
                  <a:schemeClr val="bg1"/>
                </a:solidFill>
                <a:latin typeface="Arial" panose="020B0604020202020204" pitchFamily="34" charset="0"/>
                <a:cs typeface="Arial" panose="020B0604020202020204" pitchFamily="34" charset="0"/>
              </a:rPr>
              <a:t>Hurdles</a:t>
            </a:r>
          </a:p>
          <a:p>
            <a:r>
              <a:rPr lang="en-US" sz="2800" b="1" dirty="0">
                <a:solidFill>
                  <a:schemeClr val="bg1"/>
                </a:solidFill>
                <a:latin typeface="Arial" panose="020B0604020202020204" pitchFamily="34" charset="0"/>
                <a:cs typeface="Arial" panose="020B0604020202020204" pitchFamily="34" charset="0"/>
              </a:rPr>
              <a:t>Money problems</a:t>
            </a:r>
          </a:p>
          <a:p>
            <a:r>
              <a:rPr lang="en-US" sz="2800" b="1" dirty="0">
                <a:solidFill>
                  <a:schemeClr val="bg1"/>
                </a:solidFill>
                <a:latin typeface="Arial" panose="020B0604020202020204" pitchFamily="34" charset="0"/>
                <a:cs typeface="Arial" panose="020B0604020202020204" pitchFamily="34" charset="0"/>
              </a:rPr>
              <a:t>Scientific challenges</a:t>
            </a:r>
          </a:p>
        </p:txBody>
      </p:sp>
      <p:sp>
        <p:nvSpPr>
          <p:cNvPr id="5" name="Rectangle 4">
            <a:extLst>
              <a:ext uri="{FF2B5EF4-FFF2-40B4-BE49-F238E27FC236}">
                <a16:creationId xmlns:a16="http://schemas.microsoft.com/office/drawing/2014/main" id="{CE3DB592-9EB1-1D38-C69E-EBC8B86BC396}"/>
              </a:ext>
            </a:extLst>
          </p:cNvPr>
          <p:cNvSpPr/>
          <p:nvPr/>
        </p:nvSpPr>
        <p:spPr>
          <a:xfrm>
            <a:off x="12105319" y="14748"/>
            <a:ext cx="132080" cy="2560320"/>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3152FB6-79C8-8874-2AB7-2CA16B6BE81D}"/>
              </a:ext>
            </a:extLst>
          </p:cNvPr>
          <p:cNvSpPr/>
          <p:nvPr/>
        </p:nvSpPr>
        <p:spPr>
          <a:xfrm>
            <a:off x="12105319" y="2545572"/>
            <a:ext cx="132080" cy="429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7" name="Picture 2" descr="Hurdle Runner Silhouette transparent PNG - StickPNG">
            <a:extLst>
              <a:ext uri="{FF2B5EF4-FFF2-40B4-BE49-F238E27FC236}">
                <a16:creationId xmlns:a16="http://schemas.microsoft.com/office/drawing/2014/main" id="{2FD899ED-87BE-C858-A37A-1D339347ADB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88315" y="5152886"/>
            <a:ext cx="1868630" cy="149793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DDA55FC1-0F2F-1C3F-957E-22F451976FE7}"/>
              </a:ext>
            </a:extLst>
          </p:cNvPr>
          <p:cNvCxnSpPr>
            <a:cxnSpLocks/>
          </p:cNvCxnSpPr>
          <p:nvPr/>
        </p:nvCxnSpPr>
        <p:spPr>
          <a:xfrm>
            <a:off x="734291" y="6634190"/>
            <a:ext cx="5461462"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5F7CA5-96E1-CFD7-3DE3-6AC5B693F65F}"/>
              </a:ext>
            </a:extLst>
          </p:cNvPr>
          <p:cNvCxnSpPr>
            <a:cxnSpLocks/>
          </p:cNvCxnSpPr>
          <p:nvPr/>
        </p:nvCxnSpPr>
        <p:spPr>
          <a:xfrm>
            <a:off x="7245927" y="6650816"/>
            <a:ext cx="445839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879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9942EE-021B-3E2B-2FDB-07345D3678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63" y="1470822"/>
            <a:ext cx="7146817" cy="5348174"/>
          </a:xfrm>
          <a:prstGeom prst="rect">
            <a:avLst/>
          </a:prstGeom>
        </p:spPr>
      </p:pic>
      <p:sp>
        <p:nvSpPr>
          <p:cNvPr id="5" name="TextBox 4">
            <a:extLst>
              <a:ext uri="{FF2B5EF4-FFF2-40B4-BE49-F238E27FC236}">
                <a16:creationId xmlns:a16="http://schemas.microsoft.com/office/drawing/2014/main" id="{03ACE4EC-82EE-C5AC-C493-B79278DA66A3}"/>
              </a:ext>
            </a:extLst>
          </p:cNvPr>
          <p:cNvSpPr txBox="1"/>
          <p:nvPr/>
        </p:nvSpPr>
        <p:spPr>
          <a:xfrm>
            <a:off x="7974823" y="2086485"/>
            <a:ext cx="1835588" cy="2154436"/>
          </a:xfrm>
          <a:prstGeom prst="rect">
            <a:avLst/>
          </a:prstGeom>
          <a:noFill/>
        </p:spPr>
        <p:txBody>
          <a:bodyPr wrap="square" rtlCol="0">
            <a:spAutoFit/>
          </a:bodyPr>
          <a:lstStyle/>
          <a:p>
            <a:r>
              <a:rPr lang="en-US" sz="1400" u="sng" dirty="0">
                <a:latin typeface="Arial" panose="020B0604020202020204" pitchFamily="34" charset="0"/>
                <a:cs typeface="Arial" panose="020B0604020202020204" pitchFamily="34" charset="0"/>
              </a:rPr>
              <a:t>FY2022: </a:t>
            </a:r>
          </a:p>
          <a:p>
            <a:r>
              <a:rPr lang="en-US" sz="1400" b="1" dirty="0">
                <a:latin typeface="Arial" panose="020B0604020202020204" pitchFamily="34" charset="0"/>
                <a:cs typeface="Arial" panose="020B0604020202020204" pitchFamily="34" charset="0"/>
              </a:rPr>
              <a:t>$1.034 billion</a:t>
            </a:r>
          </a:p>
          <a:p>
            <a:r>
              <a:rPr lang="en-US" sz="1400" dirty="0">
                <a:latin typeface="Arial" panose="020B0604020202020204" pitchFamily="34" charset="0"/>
                <a:cs typeface="Arial" panose="020B0604020202020204" pitchFamily="34" charset="0"/>
              </a:rPr>
              <a:t>(nominal dollars)</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$649 million</a:t>
            </a:r>
          </a:p>
          <a:p>
            <a:r>
              <a:rPr lang="en-US" sz="1400" dirty="0">
                <a:latin typeface="Arial" panose="020B0604020202020204" pitchFamily="34" charset="0"/>
                <a:cs typeface="Arial" panose="020B0604020202020204" pitchFamily="34" charset="0"/>
              </a:rPr>
              <a:t>(inflation adjusted 2005 constant dollars)</a:t>
            </a:r>
          </a:p>
        </p:txBody>
      </p:sp>
      <p:cxnSp>
        <p:nvCxnSpPr>
          <p:cNvPr id="6" name="Straight Arrow Connector 5">
            <a:extLst>
              <a:ext uri="{FF2B5EF4-FFF2-40B4-BE49-F238E27FC236}">
                <a16:creationId xmlns:a16="http://schemas.microsoft.com/office/drawing/2014/main" id="{395CFFC2-4BB3-7698-ECA8-5445537748F7}"/>
              </a:ext>
            </a:extLst>
          </p:cNvPr>
          <p:cNvCxnSpPr>
            <a:cxnSpLocks/>
          </p:cNvCxnSpPr>
          <p:nvPr/>
        </p:nvCxnSpPr>
        <p:spPr>
          <a:xfrm>
            <a:off x="7349458" y="2238903"/>
            <a:ext cx="531053" cy="0"/>
          </a:xfrm>
          <a:prstGeom prst="straightConnector1">
            <a:avLst/>
          </a:prstGeom>
          <a:ln w="190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7D964DA7-D876-ED1F-33DB-A218B6672692}"/>
              </a:ext>
            </a:extLst>
          </p:cNvPr>
          <p:cNvCxnSpPr>
            <a:cxnSpLocks/>
          </p:cNvCxnSpPr>
          <p:nvPr/>
        </p:nvCxnSpPr>
        <p:spPr>
          <a:xfrm>
            <a:off x="7306925" y="3578555"/>
            <a:ext cx="531053" cy="0"/>
          </a:xfrm>
          <a:prstGeom prst="straightConnector1">
            <a:avLst/>
          </a:prstGeom>
          <a:ln w="190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CA85467-E180-8644-1D3A-59E84926E000}"/>
              </a:ext>
            </a:extLst>
          </p:cNvPr>
          <p:cNvSpPr txBox="1"/>
          <p:nvPr/>
        </p:nvSpPr>
        <p:spPr>
          <a:xfrm>
            <a:off x="8000411" y="4474984"/>
            <a:ext cx="3496839" cy="197746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S</a:t>
            </a:r>
            <a:r>
              <a:rPr lang="en-US" sz="1600" b="1" dirty="0">
                <a:effectLst/>
                <a:latin typeface="Arial" panose="020B0604020202020204" pitchFamily="34" charset="0"/>
                <a:cs typeface="Arial" panose="020B0604020202020204" pitchFamily="34" charset="0"/>
              </a:rPr>
              <a:t>pending on TB research over 2018–2022 = $4.7 billion. </a:t>
            </a:r>
          </a:p>
          <a:p>
            <a:endParaRPr lang="en-US" sz="1000" b="1" dirty="0">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This is less than half of the $10 billion that would have been mobilized if governments had met their UN HLM commitments to mobilize $2 billion/year.</a:t>
            </a:r>
          </a:p>
        </p:txBody>
      </p:sp>
      <p:sp>
        <p:nvSpPr>
          <p:cNvPr id="10" name="Text Placeholder 1">
            <a:extLst>
              <a:ext uri="{FF2B5EF4-FFF2-40B4-BE49-F238E27FC236}">
                <a16:creationId xmlns:a16="http://schemas.microsoft.com/office/drawing/2014/main" id="{A3C6005D-F6AF-E23A-F656-39E6D7A6D003}"/>
              </a:ext>
            </a:extLst>
          </p:cNvPr>
          <p:cNvSpPr>
            <a:spLocks noGrp="1"/>
          </p:cNvSpPr>
          <p:nvPr>
            <p:ph type="body" idx="1"/>
          </p:nvPr>
        </p:nvSpPr>
        <p:spPr>
          <a:xfrm>
            <a:off x="658369" y="270466"/>
            <a:ext cx="8036452" cy="982602"/>
          </a:xfrm>
        </p:spPr>
        <p:txBody>
          <a:bodyPr>
            <a:normAutofit/>
          </a:bodyPr>
          <a:lstStyle/>
          <a:p>
            <a:r>
              <a:rPr lang="en-US" dirty="0">
                <a:solidFill>
                  <a:schemeClr val="tx1"/>
                </a:solidFill>
              </a:rPr>
              <a:t>Money problems</a:t>
            </a:r>
          </a:p>
        </p:txBody>
      </p:sp>
      <p:sp>
        <p:nvSpPr>
          <p:cNvPr id="11" name="TextBox 10">
            <a:extLst>
              <a:ext uri="{FF2B5EF4-FFF2-40B4-BE49-F238E27FC236}">
                <a16:creationId xmlns:a16="http://schemas.microsoft.com/office/drawing/2014/main" id="{CE398C72-D1F4-33B3-99E7-4AD4909F7F9D}"/>
              </a:ext>
            </a:extLst>
          </p:cNvPr>
          <p:cNvSpPr txBox="1"/>
          <p:nvPr/>
        </p:nvSpPr>
        <p:spPr>
          <a:xfrm>
            <a:off x="6724001" y="340470"/>
            <a:ext cx="3496839" cy="523220"/>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TAG and Stop TB </a:t>
            </a:r>
          </a:p>
          <a:p>
            <a:pPr algn="r"/>
            <a:r>
              <a:rPr lang="en-US" sz="1400" i="1" dirty="0">
                <a:latin typeface="Arial" panose="020B0604020202020204" pitchFamily="34" charset="0"/>
                <a:cs typeface="Arial" panose="020B0604020202020204" pitchFamily="34" charset="0"/>
              </a:rPr>
              <a:t>TB Research Funding Trends, 2005–2022</a:t>
            </a:r>
          </a:p>
        </p:txBody>
      </p:sp>
      <p:pic>
        <p:nvPicPr>
          <p:cNvPr id="12" name="Picture 11">
            <a:extLst>
              <a:ext uri="{FF2B5EF4-FFF2-40B4-BE49-F238E27FC236}">
                <a16:creationId xmlns:a16="http://schemas.microsoft.com/office/drawing/2014/main" id="{F863492F-7BE7-F7B5-BC37-C6ED53438C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5268" y="88231"/>
            <a:ext cx="1677005" cy="2385223"/>
          </a:xfrm>
          <a:prstGeom prst="rect">
            <a:avLst/>
          </a:prstGeom>
        </p:spPr>
      </p:pic>
      <p:sp>
        <p:nvSpPr>
          <p:cNvPr id="13" name="Google Shape;231;p36">
            <a:extLst>
              <a:ext uri="{FF2B5EF4-FFF2-40B4-BE49-F238E27FC236}">
                <a16:creationId xmlns:a16="http://schemas.microsoft.com/office/drawing/2014/main" id="{B6836FC1-7F9E-A3F2-0581-6EAC8F646807}"/>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14" name="Google Shape;232;p36">
            <a:extLst>
              <a:ext uri="{FF2B5EF4-FFF2-40B4-BE49-F238E27FC236}">
                <a16:creationId xmlns:a16="http://schemas.microsoft.com/office/drawing/2014/main" id="{6AD0C7B2-062B-1D5A-E7ED-7D0E7F3878DB}"/>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41366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4772A9-FC93-031E-E82B-49CB7213EB72}"/>
              </a:ext>
            </a:extLst>
          </p:cNvPr>
          <p:cNvSpPr>
            <a:spLocks noGrp="1"/>
          </p:cNvSpPr>
          <p:nvPr>
            <p:ph type="body" idx="1"/>
          </p:nvPr>
        </p:nvSpPr>
        <p:spPr>
          <a:xfrm>
            <a:off x="395406" y="38496"/>
            <a:ext cx="9205793" cy="982602"/>
          </a:xfrm>
        </p:spPr>
        <p:txBody>
          <a:bodyPr anchor="ctr">
            <a:normAutofit/>
          </a:bodyPr>
          <a:lstStyle/>
          <a:p>
            <a:r>
              <a:rPr lang="en-US" sz="3600" dirty="0">
                <a:solidFill>
                  <a:schemeClr val="tx1"/>
                </a:solidFill>
              </a:rPr>
              <a:t>Not enough money for TB vaccine R&amp;D!</a:t>
            </a:r>
          </a:p>
        </p:txBody>
      </p:sp>
      <p:sp>
        <p:nvSpPr>
          <p:cNvPr id="8" name="Google Shape;231;p36">
            <a:extLst>
              <a:ext uri="{FF2B5EF4-FFF2-40B4-BE49-F238E27FC236}">
                <a16:creationId xmlns:a16="http://schemas.microsoft.com/office/drawing/2014/main" id="{C7039F26-292F-1022-4321-C28FC5861D47}"/>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9" name="Google Shape;232;p36">
            <a:extLst>
              <a:ext uri="{FF2B5EF4-FFF2-40B4-BE49-F238E27FC236}">
                <a16:creationId xmlns:a16="http://schemas.microsoft.com/office/drawing/2014/main" id="{704CD30F-E58C-5879-C17F-25C08D870C40}"/>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pic>
        <p:nvPicPr>
          <p:cNvPr id="12" name="Picture 11">
            <a:extLst>
              <a:ext uri="{FF2B5EF4-FFF2-40B4-BE49-F238E27FC236}">
                <a16:creationId xmlns:a16="http://schemas.microsoft.com/office/drawing/2014/main" id="{EBAED0C6-6805-0B84-26F6-99754AD103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4754" y="1183047"/>
            <a:ext cx="6737673" cy="5178867"/>
          </a:xfrm>
          <a:prstGeom prst="rect">
            <a:avLst/>
          </a:prstGeom>
        </p:spPr>
      </p:pic>
      <p:sp>
        <p:nvSpPr>
          <p:cNvPr id="13" name="TextBox 12">
            <a:extLst>
              <a:ext uri="{FF2B5EF4-FFF2-40B4-BE49-F238E27FC236}">
                <a16:creationId xmlns:a16="http://schemas.microsoft.com/office/drawing/2014/main" id="{56D7001D-DA5C-D093-ECAD-CB4854615FDB}"/>
              </a:ext>
            </a:extLst>
          </p:cNvPr>
          <p:cNvSpPr txBox="1"/>
          <p:nvPr/>
        </p:nvSpPr>
        <p:spPr>
          <a:xfrm>
            <a:off x="6773427" y="1422119"/>
            <a:ext cx="5183513" cy="501675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FY2022 funding for TB vaccine R&amp;D = $144 million. </a:t>
            </a:r>
          </a:p>
          <a:p>
            <a:pPr marL="800100" lvl="1" indent="-342900">
              <a:buFont typeface="Wingdings" pitchFamily="2" charset="2"/>
              <a:buChar char="Ø"/>
            </a:pPr>
            <a:r>
              <a:rPr lang="en-US" sz="2000" dirty="0">
                <a:latin typeface="Arial" panose="020B0604020202020204" pitchFamily="34" charset="0"/>
                <a:cs typeface="Arial" panose="020B0604020202020204" pitchFamily="34" charset="0"/>
              </a:rPr>
              <a:t>86% of spending came from two donors: U.S. NIH and Gates Foundation.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2018–2022: $610 million spent on TB vaccine R&amp;D.</a:t>
            </a:r>
          </a:p>
          <a:p>
            <a:pPr marL="800100" lvl="1" indent="-342900">
              <a:buFont typeface="Wingdings" pitchFamily="2" charset="2"/>
              <a:buChar char="Ø"/>
            </a:pPr>
            <a:r>
              <a:rPr lang="en-US" sz="2000" dirty="0">
                <a:latin typeface="Arial" panose="020B0604020202020204" pitchFamily="34" charset="0"/>
                <a:cs typeface="Arial" panose="020B0604020202020204" pitchFamily="34" charset="0"/>
              </a:rPr>
              <a:t>This is ~50% of the </a:t>
            </a:r>
            <a:r>
              <a:rPr lang="en-US" sz="2000" i="1" dirty="0">
                <a:latin typeface="Arial" panose="020B0604020202020204" pitchFamily="34" charset="0"/>
                <a:cs typeface="Arial" panose="020B0604020202020204" pitchFamily="34" charset="0"/>
              </a:rPr>
              <a:t>annual</a:t>
            </a:r>
            <a:r>
              <a:rPr lang="en-US" sz="2000" dirty="0">
                <a:latin typeface="Arial" panose="020B0604020202020204" pitchFamily="34" charset="0"/>
                <a:cs typeface="Arial" panose="020B0604020202020204" pitchFamily="34" charset="0"/>
              </a:rPr>
              <a:t> 2023–30 </a:t>
            </a:r>
            <a:r>
              <a:rPr lang="en-US" sz="2000" i="1" dirty="0">
                <a:latin typeface="Arial" panose="020B0604020202020204" pitchFamily="34" charset="0"/>
                <a:cs typeface="Arial" panose="020B0604020202020204" pitchFamily="34" charset="0"/>
              </a:rPr>
              <a:t>Global Plan </a:t>
            </a:r>
            <a:r>
              <a:rPr lang="en-US" sz="2000" dirty="0">
                <a:latin typeface="Arial" panose="020B0604020202020204" pitchFamily="34" charset="0"/>
                <a:cs typeface="Arial" panose="020B0604020202020204" pitchFamily="34" charset="0"/>
              </a:rPr>
              <a:t>target of $1.25 billion/year. </a:t>
            </a:r>
            <a:endParaRPr lang="en-US" sz="20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Note: the FY22 figures do not reflect pledged funding of $550 million by Gates Foundation and </a:t>
            </a:r>
            <a:r>
              <a:rPr lang="en-US" sz="2000" dirty="0" err="1">
                <a:latin typeface="Arial" panose="020B0604020202020204" pitchFamily="34" charset="0"/>
                <a:cs typeface="Arial" panose="020B0604020202020204" pitchFamily="34" charset="0"/>
              </a:rPr>
              <a:t>Wellcome</a:t>
            </a:r>
            <a:r>
              <a:rPr lang="en-US" sz="2000" dirty="0">
                <a:latin typeface="Arial" panose="020B0604020202020204" pitchFamily="34" charset="0"/>
                <a:cs typeface="Arial" panose="020B0604020202020204" pitchFamily="34" charset="0"/>
              </a:rPr>
              <a:t> for the M72/AS01E ph. III trial or funding recently awarded to IAVI for an efficacy trial of MTBVAC. </a:t>
            </a:r>
          </a:p>
        </p:txBody>
      </p:sp>
      <p:cxnSp>
        <p:nvCxnSpPr>
          <p:cNvPr id="14" name="Straight Connector 13">
            <a:extLst>
              <a:ext uri="{FF2B5EF4-FFF2-40B4-BE49-F238E27FC236}">
                <a16:creationId xmlns:a16="http://schemas.microsoft.com/office/drawing/2014/main" id="{D93D171B-00CD-DCB9-E01A-183A089AAC6F}"/>
              </a:ext>
            </a:extLst>
          </p:cNvPr>
          <p:cNvCxnSpPr>
            <a:cxnSpLocks/>
          </p:cNvCxnSpPr>
          <p:nvPr/>
        </p:nvCxnSpPr>
        <p:spPr>
          <a:xfrm>
            <a:off x="6683318" y="1258177"/>
            <a:ext cx="0" cy="534464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542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1311F0-399B-6106-6CF8-526962080757}"/>
              </a:ext>
            </a:extLst>
          </p:cNvPr>
          <p:cNvSpPr/>
          <p:nvPr/>
        </p:nvSpPr>
        <p:spPr>
          <a:xfrm>
            <a:off x="5663055" y="965820"/>
            <a:ext cx="6260500" cy="5837274"/>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7461D3BE-4ECD-4EE4-67A8-1EF785FE4466}"/>
              </a:ext>
            </a:extLst>
          </p:cNvPr>
          <p:cNvSpPr>
            <a:spLocks noGrp="1"/>
          </p:cNvSpPr>
          <p:nvPr>
            <p:ph type="body" idx="1"/>
          </p:nvPr>
        </p:nvSpPr>
        <p:spPr>
          <a:xfrm>
            <a:off x="477616" y="270466"/>
            <a:ext cx="10941752" cy="982602"/>
          </a:xfrm>
        </p:spPr>
        <p:txBody>
          <a:bodyPr/>
          <a:lstStyle/>
          <a:p>
            <a:r>
              <a:rPr lang="en-US" dirty="0">
                <a:solidFill>
                  <a:schemeClr val="tx1"/>
                </a:solidFill>
              </a:rPr>
              <a:t>Big Funding Pledges, but Mostly from Philanthropies </a:t>
            </a:r>
          </a:p>
        </p:txBody>
      </p:sp>
      <p:sp>
        <p:nvSpPr>
          <p:cNvPr id="4" name="Title 1">
            <a:extLst>
              <a:ext uri="{FF2B5EF4-FFF2-40B4-BE49-F238E27FC236}">
                <a16:creationId xmlns:a16="http://schemas.microsoft.com/office/drawing/2014/main" id="{A4FA646E-49FD-AAE0-9F45-6BEAB8615B5A}"/>
              </a:ext>
            </a:extLst>
          </p:cNvPr>
          <p:cNvSpPr txBox="1">
            <a:spLocks/>
          </p:cNvSpPr>
          <p:nvPr/>
        </p:nvSpPr>
        <p:spPr>
          <a:xfrm>
            <a:off x="971340" y="1470822"/>
            <a:ext cx="338593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M72/AS01E</a:t>
            </a:r>
          </a:p>
        </p:txBody>
      </p:sp>
      <p:sp>
        <p:nvSpPr>
          <p:cNvPr id="5" name="Content Placeholder 2">
            <a:extLst>
              <a:ext uri="{FF2B5EF4-FFF2-40B4-BE49-F238E27FC236}">
                <a16:creationId xmlns:a16="http://schemas.microsoft.com/office/drawing/2014/main" id="{983E5AC3-8032-ED5B-A893-7D78F5AE2EF6}"/>
              </a:ext>
            </a:extLst>
          </p:cNvPr>
          <p:cNvSpPr txBox="1">
            <a:spLocks/>
          </p:cNvSpPr>
          <p:nvPr/>
        </p:nvSpPr>
        <p:spPr>
          <a:xfrm>
            <a:off x="477617" y="2572718"/>
            <a:ext cx="4595692" cy="4351338"/>
          </a:xfrm>
          <a:prstGeom prst="rect">
            <a:avLst/>
          </a:prstGeom>
          <a:noFill/>
          <a:ln>
            <a:noFill/>
          </a:ln>
        </p:spPr>
        <p:txBody>
          <a:bodyPr spcFirstLastPara="1" vert="horz" wrap="square" lIns="0" tIns="45700" rIns="91425" bIns="45700" rtlCol="0" anchor="t" anchorCtr="0">
            <a:normAutofit/>
          </a:bodyPr>
          <a:lstStyle>
            <a:lvl1pPr marL="457200" lvl="0" indent="-228600" algn="l" defTabSz="914400" rtl="0" eaLnBrk="1" latinLnBrk="0" hangingPunct="1">
              <a:lnSpc>
                <a:spcPct val="90000"/>
              </a:lnSpc>
              <a:spcBef>
                <a:spcPts val="0"/>
              </a:spcBef>
              <a:spcAft>
                <a:spcPts val="0"/>
              </a:spcAft>
              <a:buSzPts val="3200"/>
              <a:buFont typeface="Arial" panose="020B0604020202020204" pitchFamily="34" charset="0"/>
              <a:buNone/>
              <a:defRPr sz="3200" b="1" i="0" kern="1200">
                <a:solidFill>
                  <a:srgbClr val="002060"/>
                </a:solidFill>
                <a:latin typeface="Arial"/>
                <a:ea typeface="Arial"/>
                <a:cs typeface="Arial"/>
                <a:sym typeface="Arial"/>
              </a:defRPr>
            </a:lvl1pPr>
            <a:lvl2pPr marL="914400" lvl="1" indent="-342900" algn="l" defTabSz="914400" rtl="0" eaLnBrk="1" latinLnBrk="0" hangingPunct="1">
              <a:lnSpc>
                <a:spcPct val="90000"/>
              </a:lnSpc>
              <a:spcBef>
                <a:spcPts val="500"/>
              </a:spcBef>
              <a:spcAft>
                <a:spcPts val="0"/>
              </a:spcAft>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r>
              <a:rPr lang="en-US" sz="2000" dirty="0" err="1">
                <a:solidFill>
                  <a:schemeClr val="tx1"/>
                </a:solidFill>
                <a:latin typeface="Arial" panose="020B0604020202020204" pitchFamily="34" charset="0"/>
                <a:cs typeface="Arial" panose="020B0604020202020204" pitchFamily="34" charset="0"/>
              </a:rPr>
              <a:t>Wellcome</a:t>
            </a:r>
            <a:r>
              <a:rPr lang="en-US" sz="2000" dirty="0">
                <a:solidFill>
                  <a:schemeClr val="tx1"/>
                </a:solidFill>
                <a:latin typeface="Arial" panose="020B0604020202020204" pitchFamily="34" charset="0"/>
                <a:cs typeface="Arial" panose="020B0604020202020204" pitchFamily="34" charset="0"/>
              </a:rPr>
              <a:t> and Gates Foundation to Fund Late-Stage Development of a TB vaccine Candidate that Could be First in 100 Years if Proven Effective </a:t>
            </a:r>
          </a:p>
          <a:p>
            <a:pPr marL="0" indent="0"/>
            <a:endParaRPr lang="en-US" sz="2000" dirty="0">
              <a:solidFill>
                <a:schemeClr val="tx1"/>
              </a:solidFill>
              <a:latin typeface="Arial" panose="020B0604020202020204" pitchFamily="34" charset="0"/>
              <a:cs typeface="Arial" panose="020B0604020202020204" pitchFamily="34" charset="0"/>
            </a:endParaRPr>
          </a:p>
          <a:p>
            <a:pPr marL="0" indent="0"/>
            <a:r>
              <a:rPr lang="en-US" sz="2000" b="0" dirty="0">
                <a:solidFill>
                  <a:schemeClr val="tx1"/>
                </a:solidFill>
                <a:latin typeface="Arial" panose="020B0604020202020204" pitchFamily="34" charset="0"/>
                <a:cs typeface="Arial" panose="020B0604020202020204" pitchFamily="34" charset="0"/>
              </a:rPr>
              <a:t>“To support the M72 Phase III clinical trial, which will cost an estimated US$550 million, </a:t>
            </a:r>
            <a:r>
              <a:rPr lang="en-US" sz="2000" b="0" dirty="0" err="1">
                <a:solidFill>
                  <a:schemeClr val="tx1"/>
                </a:solidFill>
                <a:latin typeface="Arial" panose="020B0604020202020204" pitchFamily="34" charset="0"/>
                <a:cs typeface="Arial" panose="020B0604020202020204" pitchFamily="34" charset="0"/>
              </a:rPr>
              <a:t>Wellcome</a:t>
            </a:r>
            <a:r>
              <a:rPr lang="en-US" sz="2000" b="0" dirty="0">
                <a:solidFill>
                  <a:schemeClr val="tx1"/>
                </a:solidFill>
                <a:latin typeface="Arial" panose="020B0604020202020204" pitchFamily="34" charset="0"/>
                <a:cs typeface="Arial" panose="020B0604020202020204" pitchFamily="34" charset="0"/>
              </a:rPr>
              <a:t> is providing up to US$150 million and the Gates Foundation will fund the remainder, about US$400 million.” </a:t>
            </a:r>
          </a:p>
        </p:txBody>
      </p:sp>
      <p:sp>
        <p:nvSpPr>
          <p:cNvPr id="6" name="Title 1">
            <a:extLst>
              <a:ext uri="{FF2B5EF4-FFF2-40B4-BE49-F238E27FC236}">
                <a16:creationId xmlns:a16="http://schemas.microsoft.com/office/drawing/2014/main" id="{DB534B45-CDA0-4423-082F-CE190EA0C1A6}"/>
              </a:ext>
            </a:extLst>
          </p:cNvPr>
          <p:cNvSpPr txBox="1">
            <a:spLocks/>
          </p:cNvSpPr>
          <p:nvPr/>
        </p:nvSpPr>
        <p:spPr>
          <a:xfrm>
            <a:off x="7439710" y="1146740"/>
            <a:ext cx="33859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MTBVAC</a:t>
            </a:r>
          </a:p>
        </p:txBody>
      </p:sp>
      <p:sp>
        <p:nvSpPr>
          <p:cNvPr id="7" name="TextBox 6">
            <a:extLst>
              <a:ext uri="{FF2B5EF4-FFF2-40B4-BE49-F238E27FC236}">
                <a16:creationId xmlns:a16="http://schemas.microsoft.com/office/drawing/2014/main" id="{6BBCC8E4-FDB1-4089-B953-818E8446F5CF}"/>
              </a:ext>
            </a:extLst>
          </p:cNvPr>
          <p:cNvSpPr txBox="1"/>
          <p:nvPr/>
        </p:nvSpPr>
        <p:spPr>
          <a:xfrm>
            <a:off x="6102986" y="2572718"/>
            <a:ext cx="5380638" cy="3821559"/>
          </a:xfrm>
          <a:prstGeom prst="rect">
            <a:avLst/>
          </a:prstGeom>
          <a:noFill/>
        </p:spPr>
        <p:txBody>
          <a:bodyPr wrap="square">
            <a:spAutoFit/>
          </a:bodyPr>
          <a:lstStyle/>
          <a:p>
            <a:pPr>
              <a:lnSpc>
                <a:spcPct val="90000"/>
              </a:lnSpc>
              <a:spcBef>
                <a:spcPts val="1000"/>
              </a:spcBef>
            </a:pPr>
            <a:r>
              <a:rPr lang="en-US" sz="2000" b="1" dirty="0">
                <a:latin typeface="Arial" panose="020B0604020202020204" pitchFamily="34" charset="0"/>
                <a:cs typeface="Arial" panose="020B0604020202020204" pitchFamily="34" charset="0"/>
              </a:rPr>
              <a:t>IAVI and </a:t>
            </a:r>
            <a:r>
              <a:rPr lang="en-US" sz="2000" b="1" dirty="0" err="1">
                <a:latin typeface="Arial" panose="020B0604020202020204" pitchFamily="34" charset="0"/>
                <a:cs typeface="Arial" panose="020B0604020202020204" pitchFamily="34" charset="0"/>
              </a:rPr>
              <a:t>Zendal</a:t>
            </a:r>
            <a:r>
              <a:rPr lang="en-US" sz="2000" b="1" dirty="0">
                <a:latin typeface="Arial" panose="020B0604020202020204" pitchFamily="34" charset="0"/>
                <a:cs typeface="Arial" panose="020B0604020202020204" pitchFamily="34" charset="0"/>
              </a:rPr>
              <a:t> Announce Funding for Efficacy Trial of Promising TB Vaccine </a:t>
            </a:r>
            <a:r>
              <a:rPr lang="en-US" sz="2000" b="1" dirty="0" err="1">
                <a:latin typeface="Arial" panose="020B0604020202020204" pitchFamily="34" charset="0"/>
                <a:cs typeface="Arial" panose="020B0604020202020204" pitchFamily="34" charset="0"/>
              </a:rPr>
              <a:t>Candiate</a:t>
            </a:r>
            <a:r>
              <a:rPr lang="en-US" sz="2000" b="1" dirty="0">
                <a:latin typeface="Arial" panose="020B0604020202020204" pitchFamily="34" charset="0"/>
                <a:cs typeface="Arial" panose="020B0604020202020204" pitchFamily="34" charset="0"/>
              </a:rPr>
              <a:t> in Africa</a:t>
            </a:r>
          </a:p>
          <a:p>
            <a:pPr>
              <a:lnSpc>
                <a:spcPct val="90000"/>
              </a:lnSpc>
              <a:spcBef>
                <a:spcPts val="1000"/>
              </a:spcBef>
            </a:pPr>
            <a:r>
              <a:rPr lang="en-US" sz="2000" dirty="0">
                <a:latin typeface="Arial" panose="020B0604020202020204" pitchFamily="34" charset="0"/>
                <a:cs typeface="Arial" panose="020B0604020202020204" pitchFamily="34" charset="0"/>
              </a:rPr>
              <a:t>“The Gates Foundation has awarded IAVI US$55 million to conduct a Phase IIb trial assessing the safety and efficacy of the TB vaccine candidate MTBVAC … This funding has been made possible in part through a grant provided by Open Philanthropy. This trial is also supported by additional funding provided by the German Federal Ministry of Education and Research through </a:t>
            </a:r>
            <a:r>
              <a:rPr lang="en-US" sz="2000" dirty="0" err="1">
                <a:latin typeface="Arial" panose="020B0604020202020204" pitchFamily="34" charset="0"/>
                <a:cs typeface="Arial" panose="020B0604020202020204" pitchFamily="34" charset="0"/>
              </a:rPr>
              <a:t>KfW</a:t>
            </a:r>
            <a:r>
              <a:rPr lang="en-US" sz="2000" dirty="0">
                <a:latin typeface="Arial" panose="020B0604020202020204" pitchFamily="34" charset="0"/>
                <a:cs typeface="Arial" panose="020B0604020202020204" pitchFamily="34" charset="0"/>
              </a:rPr>
              <a:t> Development Bank.”</a:t>
            </a:r>
          </a:p>
        </p:txBody>
      </p:sp>
      <p:sp>
        <p:nvSpPr>
          <p:cNvPr id="10" name="Google Shape;231;p36">
            <a:extLst>
              <a:ext uri="{FF2B5EF4-FFF2-40B4-BE49-F238E27FC236}">
                <a16:creationId xmlns:a16="http://schemas.microsoft.com/office/drawing/2014/main" id="{20B19683-D300-9142-2FC1-AF51C02E6051}"/>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11" name="Google Shape;232;p36">
            <a:extLst>
              <a:ext uri="{FF2B5EF4-FFF2-40B4-BE49-F238E27FC236}">
                <a16:creationId xmlns:a16="http://schemas.microsoft.com/office/drawing/2014/main" id="{F90D1F50-3242-9BF5-BDD4-6C6D98A20767}"/>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68843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E3C0-4B38-B25C-EEDF-5D8B15125792}"/>
              </a:ext>
            </a:extLst>
          </p:cNvPr>
          <p:cNvSpPr>
            <a:spLocks noGrp="1"/>
          </p:cNvSpPr>
          <p:nvPr>
            <p:ph type="title"/>
          </p:nvPr>
        </p:nvSpPr>
        <p:spPr>
          <a:xfrm>
            <a:off x="375441" y="104593"/>
            <a:ext cx="10515600" cy="1325563"/>
          </a:xfrm>
        </p:spPr>
        <p:txBody>
          <a:bodyPr>
            <a:normAutofit/>
          </a:bodyPr>
          <a:lstStyle/>
          <a:p>
            <a:r>
              <a:rPr lang="en-US" sz="3600" b="1" dirty="0">
                <a:latin typeface="Arial" panose="020B0604020202020204" pitchFamily="34" charset="0"/>
                <a:cs typeface="Arial" panose="020B0604020202020204" pitchFamily="34" charset="0"/>
              </a:rPr>
              <a:t>New TB vaccines will sit alongside many ways to prevent TB. </a:t>
            </a:r>
          </a:p>
        </p:txBody>
      </p:sp>
      <p:sp>
        <p:nvSpPr>
          <p:cNvPr id="3" name="Content Placeholder 2">
            <a:extLst>
              <a:ext uri="{FF2B5EF4-FFF2-40B4-BE49-F238E27FC236}">
                <a16:creationId xmlns:a16="http://schemas.microsoft.com/office/drawing/2014/main" id="{3DE18934-E733-9B4C-3C6F-727DC90BB59C}"/>
              </a:ext>
            </a:extLst>
          </p:cNvPr>
          <p:cNvSpPr>
            <a:spLocks noGrp="1"/>
          </p:cNvSpPr>
          <p:nvPr>
            <p:ph idx="1"/>
          </p:nvPr>
        </p:nvSpPr>
        <p:spPr>
          <a:xfrm>
            <a:off x="381168" y="5972003"/>
            <a:ext cx="10160037" cy="525353"/>
          </a:xfrm>
        </p:spPr>
        <p:txBody>
          <a:bodyPr>
            <a:normAutofit fontScale="70000" lnSpcReduction="20000"/>
          </a:bodyPr>
          <a:lstStyle/>
          <a:p>
            <a:pPr marL="0" indent="0">
              <a:buNone/>
            </a:pPr>
            <a:r>
              <a:rPr lang="en-US" dirty="0">
                <a:latin typeface="Arial" panose="020B0604020202020204" pitchFamily="34" charset="0"/>
                <a:cs typeface="Arial" panose="020B0604020202020204" pitchFamily="34" charset="0"/>
              </a:rPr>
              <a:t>These are not discrete choices (A </a:t>
            </a:r>
            <a:r>
              <a:rPr lang="en-US" i="1"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B) but instead interventions that work better when used together (A+B). </a:t>
            </a:r>
            <a:r>
              <a:rPr lang="en-US" b="1" dirty="0">
                <a:solidFill>
                  <a:srgbClr val="FF0000"/>
                </a:solidFill>
                <a:latin typeface="Arial" panose="020B0604020202020204" pitchFamily="34" charset="0"/>
                <a:cs typeface="Arial" panose="020B0604020202020204" pitchFamily="34" charset="0"/>
              </a:rPr>
              <a:t>No silver bullets, but lots of powerful tools. </a:t>
            </a:r>
          </a:p>
        </p:txBody>
      </p:sp>
      <p:sp>
        <p:nvSpPr>
          <p:cNvPr id="5" name="TextBox 4">
            <a:extLst>
              <a:ext uri="{FF2B5EF4-FFF2-40B4-BE49-F238E27FC236}">
                <a16:creationId xmlns:a16="http://schemas.microsoft.com/office/drawing/2014/main" id="{3E2A2ACF-6789-8838-08C4-0DD511CBE786}"/>
              </a:ext>
            </a:extLst>
          </p:cNvPr>
          <p:cNvSpPr txBox="1"/>
          <p:nvPr/>
        </p:nvSpPr>
        <p:spPr>
          <a:xfrm>
            <a:off x="2086429" y="3939284"/>
            <a:ext cx="184731"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E962C1A-0130-ED55-1397-5A4D53EEE12B}"/>
              </a:ext>
            </a:extLst>
          </p:cNvPr>
          <p:cNvPicPr>
            <a:picLocks noChangeAspect="1"/>
          </p:cNvPicPr>
          <p:nvPr/>
        </p:nvPicPr>
        <p:blipFill>
          <a:blip r:embed="rId2"/>
          <a:stretch>
            <a:fillRect/>
          </a:stretch>
        </p:blipFill>
        <p:spPr>
          <a:xfrm>
            <a:off x="2618071" y="3839451"/>
            <a:ext cx="97790" cy="83820"/>
          </a:xfrm>
          <a:prstGeom prst="rect">
            <a:avLst/>
          </a:prstGeom>
        </p:spPr>
      </p:pic>
      <p:sp>
        <p:nvSpPr>
          <p:cNvPr id="7" name="Rectangle 6">
            <a:extLst>
              <a:ext uri="{FF2B5EF4-FFF2-40B4-BE49-F238E27FC236}">
                <a16:creationId xmlns:a16="http://schemas.microsoft.com/office/drawing/2014/main" id="{31C06DC5-6481-B293-295B-00E47B257227}"/>
              </a:ext>
            </a:extLst>
          </p:cNvPr>
          <p:cNvSpPr/>
          <p:nvPr/>
        </p:nvSpPr>
        <p:spPr>
          <a:xfrm>
            <a:off x="481636" y="4326509"/>
            <a:ext cx="1714070" cy="48295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Infection Control</a:t>
            </a:r>
          </a:p>
        </p:txBody>
      </p:sp>
      <p:sp>
        <p:nvSpPr>
          <p:cNvPr id="8" name="Rectangle 7">
            <a:extLst>
              <a:ext uri="{FF2B5EF4-FFF2-40B4-BE49-F238E27FC236}">
                <a16:creationId xmlns:a16="http://schemas.microsoft.com/office/drawing/2014/main" id="{2B7B2828-646E-CBB7-DF82-9FE30BC185DC}"/>
              </a:ext>
            </a:extLst>
          </p:cNvPr>
          <p:cNvSpPr/>
          <p:nvPr/>
        </p:nvSpPr>
        <p:spPr>
          <a:xfrm>
            <a:off x="2945961" y="3719009"/>
            <a:ext cx="1785342" cy="48295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Preventive Treatment</a:t>
            </a:r>
          </a:p>
        </p:txBody>
      </p:sp>
      <p:sp>
        <p:nvSpPr>
          <p:cNvPr id="9" name="Rectangle 8">
            <a:extLst>
              <a:ext uri="{FF2B5EF4-FFF2-40B4-BE49-F238E27FC236}">
                <a16:creationId xmlns:a16="http://schemas.microsoft.com/office/drawing/2014/main" id="{680DDB1F-FBDA-94CE-1013-A8F01BDBCD66}"/>
              </a:ext>
            </a:extLst>
          </p:cNvPr>
          <p:cNvSpPr/>
          <p:nvPr/>
        </p:nvSpPr>
        <p:spPr>
          <a:xfrm>
            <a:off x="5773359" y="4315025"/>
            <a:ext cx="1564058" cy="48295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Vaccination</a:t>
            </a:r>
          </a:p>
        </p:txBody>
      </p:sp>
      <p:sp>
        <p:nvSpPr>
          <p:cNvPr id="10" name="Rectangle 9">
            <a:extLst>
              <a:ext uri="{FF2B5EF4-FFF2-40B4-BE49-F238E27FC236}">
                <a16:creationId xmlns:a16="http://schemas.microsoft.com/office/drawing/2014/main" id="{67D0EDEB-0366-2C0D-CA28-551AC1594EAC}"/>
              </a:ext>
            </a:extLst>
          </p:cNvPr>
          <p:cNvSpPr/>
          <p:nvPr/>
        </p:nvSpPr>
        <p:spPr>
          <a:xfrm>
            <a:off x="375441" y="5048050"/>
            <a:ext cx="11184325" cy="6433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social protection / human development / universal health coverage / poverty elimination / human rights</a:t>
            </a:r>
          </a:p>
        </p:txBody>
      </p:sp>
      <p:cxnSp>
        <p:nvCxnSpPr>
          <p:cNvPr id="11" name="Straight Connector 10">
            <a:extLst>
              <a:ext uri="{FF2B5EF4-FFF2-40B4-BE49-F238E27FC236}">
                <a16:creationId xmlns:a16="http://schemas.microsoft.com/office/drawing/2014/main" id="{1F6C11BA-937C-FE52-408C-CBF8A98495E4}"/>
              </a:ext>
            </a:extLst>
          </p:cNvPr>
          <p:cNvCxnSpPr>
            <a:cxnSpLocks/>
          </p:cNvCxnSpPr>
          <p:nvPr/>
        </p:nvCxnSpPr>
        <p:spPr>
          <a:xfrm>
            <a:off x="1307244" y="4828526"/>
            <a:ext cx="0" cy="21952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F5DE06-C607-1628-9F03-C2956420A15A}"/>
              </a:ext>
            </a:extLst>
          </p:cNvPr>
          <p:cNvCxnSpPr>
            <a:cxnSpLocks/>
          </p:cNvCxnSpPr>
          <p:nvPr/>
        </p:nvCxnSpPr>
        <p:spPr>
          <a:xfrm>
            <a:off x="3919551" y="2588756"/>
            <a:ext cx="0" cy="59115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A52728-6F9B-EED7-8951-12A3A3A0D529}"/>
              </a:ext>
            </a:extLst>
          </p:cNvPr>
          <p:cNvCxnSpPr>
            <a:cxnSpLocks/>
          </p:cNvCxnSpPr>
          <p:nvPr/>
        </p:nvCxnSpPr>
        <p:spPr>
          <a:xfrm>
            <a:off x="6555388" y="4792978"/>
            <a:ext cx="0" cy="25820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FD8BE87-71E0-AE0B-8DE6-C631E230F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5017" y="2868489"/>
            <a:ext cx="2029066" cy="1196470"/>
          </a:xfrm>
          <a:prstGeom prst="rect">
            <a:avLst/>
          </a:prstGeom>
        </p:spPr>
      </p:pic>
      <p:pic>
        <p:nvPicPr>
          <p:cNvPr id="15" name="Picture 14">
            <a:extLst>
              <a:ext uri="{FF2B5EF4-FFF2-40B4-BE49-F238E27FC236}">
                <a16:creationId xmlns:a16="http://schemas.microsoft.com/office/drawing/2014/main" id="{C914DD2E-43EB-E24C-7F8B-F887B11416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363" y="2855634"/>
            <a:ext cx="2328558" cy="1209325"/>
          </a:xfrm>
          <a:prstGeom prst="rect">
            <a:avLst/>
          </a:prstGeom>
        </p:spPr>
      </p:pic>
      <p:pic>
        <p:nvPicPr>
          <p:cNvPr id="16" name="Picture 2" descr="Treatment | Living with HIV | HIV Basics | HIV/AIDS | CDC">
            <a:extLst>
              <a:ext uri="{FF2B5EF4-FFF2-40B4-BE49-F238E27FC236}">
                <a16:creationId xmlns:a16="http://schemas.microsoft.com/office/drawing/2014/main" id="{F4E8BEB2-1F80-065F-43C4-AB699F40F35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51081" y="1748225"/>
            <a:ext cx="1746702" cy="17467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BC9556A5-9821-B34E-C0A0-1B579CC5E31F}"/>
              </a:ext>
            </a:extLst>
          </p:cNvPr>
          <p:cNvSpPr/>
          <p:nvPr/>
        </p:nvSpPr>
        <p:spPr>
          <a:xfrm>
            <a:off x="8117121" y="3719009"/>
            <a:ext cx="1507611" cy="48295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ART for PLHIV</a:t>
            </a:r>
          </a:p>
        </p:txBody>
      </p:sp>
      <p:cxnSp>
        <p:nvCxnSpPr>
          <p:cNvPr id="18" name="Straight Connector 17">
            <a:extLst>
              <a:ext uri="{FF2B5EF4-FFF2-40B4-BE49-F238E27FC236}">
                <a16:creationId xmlns:a16="http://schemas.microsoft.com/office/drawing/2014/main" id="{F6671724-82A4-AB26-EB16-F9077B43AD9C}"/>
              </a:ext>
            </a:extLst>
          </p:cNvPr>
          <p:cNvCxnSpPr>
            <a:cxnSpLocks/>
            <a:stCxn id="8" idx="2"/>
          </p:cNvCxnSpPr>
          <p:nvPr/>
        </p:nvCxnSpPr>
        <p:spPr>
          <a:xfrm>
            <a:off x="3838632" y="4201967"/>
            <a:ext cx="0" cy="84608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56071F2-E099-08B5-8CC5-C00B3420F9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4322" y="2157002"/>
            <a:ext cx="2635322" cy="1326774"/>
          </a:xfrm>
          <a:prstGeom prst="rect">
            <a:avLst/>
          </a:prstGeom>
        </p:spPr>
      </p:pic>
      <p:cxnSp>
        <p:nvCxnSpPr>
          <p:cNvPr id="20" name="Straight Connector 19">
            <a:extLst>
              <a:ext uri="{FF2B5EF4-FFF2-40B4-BE49-F238E27FC236}">
                <a16:creationId xmlns:a16="http://schemas.microsoft.com/office/drawing/2014/main" id="{2179C961-2BC9-C282-B0DD-06D280A91D4B}"/>
              </a:ext>
            </a:extLst>
          </p:cNvPr>
          <p:cNvCxnSpPr>
            <a:cxnSpLocks/>
          </p:cNvCxnSpPr>
          <p:nvPr/>
        </p:nvCxnSpPr>
        <p:spPr>
          <a:xfrm>
            <a:off x="8886757" y="4201967"/>
            <a:ext cx="0" cy="84608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E551139-B922-F28F-4B32-1916CEE2F431}"/>
              </a:ext>
            </a:extLst>
          </p:cNvPr>
          <p:cNvSpPr/>
          <p:nvPr/>
        </p:nvSpPr>
        <p:spPr>
          <a:xfrm>
            <a:off x="12076608" y="0"/>
            <a:ext cx="130632" cy="3742755"/>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C82C28F-4B61-A01C-559A-534F1DD16F69}"/>
              </a:ext>
            </a:extLst>
          </p:cNvPr>
          <p:cNvSpPr/>
          <p:nvPr/>
        </p:nvSpPr>
        <p:spPr>
          <a:xfrm>
            <a:off x="12076608" y="2560320"/>
            <a:ext cx="132080" cy="429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3" name="Picture 4" descr="8,400+ Whole Grains Stock Illustrations, Royalty-Free Vector Graphics &amp;  Clip Art - iStock | Fruits vegetables whole grains, Whole grains white  background, Vegetables and whole grains">
            <a:extLst>
              <a:ext uri="{FF2B5EF4-FFF2-40B4-BE49-F238E27FC236}">
                <a16:creationId xmlns:a16="http://schemas.microsoft.com/office/drawing/2014/main" id="{3B135BAE-4DD2-22CC-EDFF-6D2EE2CA5CB1}"/>
              </a:ext>
            </a:extLst>
          </p:cNvPr>
          <p:cNvPicPr>
            <a:picLocks noChangeAspect="1" noChangeArrowheads="1"/>
          </p:cNvPicPr>
          <p:nvPr/>
        </p:nvPicPr>
        <p:blipFill>
          <a:blip r:embed="rId7" cstate="screen">
            <a:duotone>
              <a:prstClr val="black"/>
              <a:schemeClr val="accent5">
                <a:tint val="45000"/>
                <a:satMod val="400000"/>
              </a:schemeClr>
            </a:duotone>
            <a:extLst>
              <a:ext uri="{BEBA8EAE-BF5A-486C-A8C5-ECC9F3942E4B}">
                <a14:imgProps xmlns:a14="http://schemas.microsoft.com/office/drawing/2010/main">
                  <a14:imgLayer r:embed="rId8">
                    <a14:imgEffect>
                      <a14:colorTemperature colorTemp="47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0212252" y="2421079"/>
            <a:ext cx="1666982" cy="166698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6D105893-8BE7-095A-2AE6-AA005D27ED70}"/>
              </a:ext>
            </a:extLst>
          </p:cNvPr>
          <p:cNvSpPr/>
          <p:nvPr/>
        </p:nvSpPr>
        <p:spPr>
          <a:xfrm>
            <a:off x="10268485" y="4326509"/>
            <a:ext cx="1564058" cy="48295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Adequate Nutrition</a:t>
            </a:r>
          </a:p>
        </p:txBody>
      </p:sp>
      <p:cxnSp>
        <p:nvCxnSpPr>
          <p:cNvPr id="25" name="Straight Connector 24">
            <a:extLst>
              <a:ext uri="{FF2B5EF4-FFF2-40B4-BE49-F238E27FC236}">
                <a16:creationId xmlns:a16="http://schemas.microsoft.com/office/drawing/2014/main" id="{C384B9EF-8579-725B-9886-C1452B016816}"/>
              </a:ext>
            </a:extLst>
          </p:cNvPr>
          <p:cNvCxnSpPr>
            <a:cxnSpLocks/>
          </p:cNvCxnSpPr>
          <p:nvPr/>
        </p:nvCxnSpPr>
        <p:spPr>
          <a:xfrm>
            <a:off x="11050514" y="4828526"/>
            <a:ext cx="0" cy="21952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123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C45D4C7-9B12-22B4-EB37-A54E43D5518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8796" y="4853662"/>
            <a:ext cx="684639" cy="684639"/>
          </a:xfrm>
          <a:prstGeom prst="rect">
            <a:avLst/>
          </a:prstGeom>
        </p:spPr>
      </p:pic>
      <p:pic>
        <p:nvPicPr>
          <p:cNvPr id="8196" name="Picture 4" descr="NHP Atlas">
            <a:extLst>
              <a:ext uri="{FF2B5EF4-FFF2-40B4-BE49-F238E27FC236}">
                <a16:creationId xmlns:a16="http://schemas.microsoft.com/office/drawing/2014/main" id="{DEA5FAD1-316C-6109-3827-F98BEB33841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943" y="2887115"/>
            <a:ext cx="794889" cy="79488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solated mouse silhouette design Royalty Free Vector Image">
            <a:extLst>
              <a:ext uri="{FF2B5EF4-FFF2-40B4-BE49-F238E27FC236}">
                <a16:creationId xmlns:a16="http://schemas.microsoft.com/office/drawing/2014/main" id="{40ACA5F3-CA62-A3BC-0F35-C08AD2B36EF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64832" y="2951058"/>
            <a:ext cx="805563" cy="66700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A276415E-B498-CCAE-38E4-A74D7820A865}"/>
              </a:ext>
            </a:extLst>
          </p:cNvPr>
          <p:cNvSpPr>
            <a:spLocks noGrp="1"/>
          </p:cNvSpPr>
          <p:nvPr>
            <p:ph type="body" idx="1"/>
          </p:nvPr>
        </p:nvSpPr>
        <p:spPr>
          <a:xfrm>
            <a:off x="658369" y="270466"/>
            <a:ext cx="8646052" cy="982602"/>
          </a:xfrm>
        </p:spPr>
        <p:txBody>
          <a:bodyPr/>
          <a:lstStyle/>
          <a:p>
            <a:r>
              <a:rPr lang="en-US" dirty="0">
                <a:solidFill>
                  <a:schemeClr val="tx1"/>
                </a:solidFill>
              </a:rPr>
              <a:t>Scientific challenges</a:t>
            </a:r>
          </a:p>
        </p:txBody>
      </p:sp>
      <p:sp>
        <p:nvSpPr>
          <p:cNvPr id="5" name="Text Placeholder 4">
            <a:extLst>
              <a:ext uri="{FF2B5EF4-FFF2-40B4-BE49-F238E27FC236}">
                <a16:creationId xmlns:a16="http://schemas.microsoft.com/office/drawing/2014/main" id="{DEB8A67C-C57C-DE1E-6E98-0C0344413E5D}"/>
              </a:ext>
            </a:extLst>
          </p:cNvPr>
          <p:cNvSpPr>
            <a:spLocks noGrp="1"/>
          </p:cNvSpPr>
          <p:nvPr>
            <p:ph type="body" idx="2"/>
          </p:nvPr>
        </p:nvSpPr>
        <p:spPr>
          <a:xfrm>
            <a:off x="2368722" y="1178783"/>
            <a:ext cx="9390632" cy="4101473"/>
          </a:xfrm>
        </p:spPr>
        <p:txBody>
          <a:bodyPr/>
          <a:lstStyle/>
          <a:p>
            <a:pPr marL="571500" indent="-342900">
              <a:lnSpc>
                <a:spcPct val="10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Lack of biomarkers or correlates of protection that could act as surrogate markers </a:t>
            </a:r>
            <a:r>
              <a:rPr lang="en-US" sz="2400" dirty="0">
                <a:solidFill>
                  <a:schemeClr val="tx1"/>
                </a:solidFill>
                <a:latin typeface="Arial" panose="020B0604020202020204" pitchFamily="34" charset="0"/>
                <a:cs typeface="Arial" panose="020B0604020202020204" pitchFamily="34" charset="0"/>
                <a:sym typeface="Wingdings" pitchFamily="2" charset="2"/>
              </a:rPr>
              <a:t> faster, shorter, less expensive trials. </a:t>
            </a:r>
            <a:endParaRPr lang="en-US" sz="2400" dirty="0">
              <a:solidFill>
                <a:schemeClr val="tx1"/>
              </a:solidFill>
              <a:latin typeface="Arial" panose="020B0604020202020204" pitchFamily="34" charset="0"/>
              <a:cs typeface="Arial" panose="020B0604020202020204" pitchFamily="34" charset="0"/>
            </a:endParaRPr>
          </a:p>
          <a:p>
            <a:pPr marL="1028700" lvl="1" indent="-342900">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is a chicken/egg problem. Until we have a vaccine that shows efficacy, we can’t identify protective biomarkers. But without protective biomarkers, we are stuck conducting longer clinical trials. </a:t>
            </a:r>
          </a:p>
          <a:p>
            <a:pPr marL="571500" indent="-342900">
              <a:lnSpc>
                <a:spcPct val="10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Need to develop better animal models to inform human trials.</a:t>
            </a:r>
          </a:p>
          <a:p>
            <a:pPr marL="571500" indent="-342900">
              <a:lnSpc>
                <a:spcPct val="100000"/>
              </a:lnSpc>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marL="571500" indent="-342900">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Need to select the right target: which antigens should we include in the vaccine to generate protective immunity?</a:t>
            </a:r>
            <a:endParaRPr lang="en-US" sz="2400" dirty="0">
              <a:solidFill>
                <a:schemeClr val="tx1"/>
              </a:solidFill>
              <a:latin typeface="Arial" panose="020B0604020202020204" pitchFamily="34" charset="0"/>
              <a:cs typeface="Arial" panose="020B0604020202020204" pitchFamily="34" charset="0"/>
            </a:endParaRPr>
          </a:p>
          <a:p>
            <a:pPr marL="571500" indent="-342900">
              <a:lnSpc>
                <a:spcPct val="100000"/>
              </a:lnSpc>
              <a:buFont typeface="Arial" panose="020B0604020202020204" pitchFamily="34" charset="0"/>
              <a:buChar char="•"/>
            </a:pPr>
            <a:endParaRPr lang="en-US" sz="500" dirty="0">
              <a:solidFill>
                <a:schemeClr val="tx1"/>
              </a:solidFill>
              <a:latin typeface="Arial" panose="020B0604020202020204" pitchFamily="34" charset="0"/>
              <a:cs typeface="Arial" panose="020B0604020202020204" pitchFamily="34" charset="0"/>
            </a:endParaRPr>
          </a:p>
          <a:p>
            <a:pPr marL="571500" indent="-342900">
              <a:lnSpc>
                <a:spcPct val="10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Inclusion of priority populations – PLHIV, children, pregnant and lactating people</a:t>
            </a:r>
            <a:r>
              <a:rPr lang="en-US"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in the TB vaccine R&amp;D agenda.</a:t>
            </a:r>
          </a:p>
          <a:p>
            <a:pPr marL="571500" indent="-342900">
              <a:lnSpc>
                <a:spcPct val="10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Incorporation of TB preventive treatment into TB vaccine trial design. </a:t>
            </a:r>
            <a:endParaRPr lang="en-US" dirty="0">
              <a:solidFill>
                <a:schemeClr val="tx1"/>
              </a:solidFill>
            </a:endParaRPr>
          </a:p>
          <a:p>
            <a:endParaRPr lang="en-US" dirty="0"/>
          </a:p>
        </p:txBody>
      </p:sp>
      <p:pic>
        <p:nvPicPr>
          <p:cNvPr id="8194" name="Picture 2" descr="Bird In Broken Egg Vector - Chicken And Egg Problem In Business PNG Image |  Transparent PNG Free Download on SeekPNG">
            <a:extLst>
              <a:ext uri="{FF2B5EF4-FFF2-40B4-BE49-F238E27FC236}">
                <a16:creationId xmlns:a16="http://schemas.microsoft.com/office/drawing/2014/main" id="{6D1E299D-B323-7C73-611D-277094B1C1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5937" y="1292917"/>
            <a:ext cx="849643" cy="139058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Red Awareness Support Ribbon Art Print">
            <a:extLst>
              <a:ext uri="{FF2B5EF4-FFF2-40B4-BE49-F238E27FC236}">
                <a16:creationId xmlns:a16="http://schemas.microsoft.com/office/drawing/2014/main" id="{7E02980C-4351-D961-A570-F930BCE1ACA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87190" y="4876715"/>
            <a:ext cx="515122" cy="6615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0F24062-2111-07FF-6D26-CFACF443CF8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3430" y="5751086"/>
            <a:ext cx="1562803" cy="911093"/>
          </a:xfrm>
          <a:prstGeom prst="rect">
            <a:avLst/>
          </a:prstGeom>
        </p:spPr>
      </p:pic>
      <p:sp>
        <p:nvSpPr>
          <p:cNvPr id="14" name="Google Shape;231;p36">
            <a:extLst>
              <a:ext uri="{FF2B5EF4-FFF2-40B4-BE49-F238E27FC236}">
                <a16:creationId xmlns:a16="http://schemas.microsoft.com/office/drawing/2014/main" id="{6CE0A10E-980D-083B-A416-6509EEA36BA1}"/>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15" name="Google Shape;232;p36">
            <a:extLst>
              <a:ext uri="{FF2B5EF4-FFF2-40B4-BE49-F238E27FC236}">
                <a16:creationId xmlns:a16="http://schemas.microsoft.com/office/drawing/2014/main" id="{4B014041-3242-1FE8-4C2F-D7EDD7EF294E}"/>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pic>
        <p:nvPicPr>
          <p:cNvPr id="16" name="Picture 15">
            <a:extLst>
              <a:ext uri="{FF2B5EF4-FFF2-40B4-BE49-F238E27FC236}">
                <a16:creationId xmlns:a16="http://schemas.microsoft.com/office/drawing/2014/main" id="{B05236E1-F501-5434-ADFB-3E7964083B1B}"/>
              </a:ext>
            </a:extLst>
          </p:cNvPr>
          <p:cNvPicPr>
            <a:picLocks noChangeAspect="1"/>
          </p:cNvPicPr>
          <p:nvPr/>
        </p:nvPicPr>
        <p:blipFill rotWithShape="1">
          <a:blip r:embed="rId8" cstate="screen">
            <a:lum bright="70000" contrast="-70000"/>
            <a:extLst>
              <a:ext uri="{28A0092B-C50C-407E-A947-70E740481C1C}">
                <a14:useLocalDpi xmlns:a14="http://schemas.microsoft.com/office/drawing/2010/main"/>
              </a:ext>
            </a:extLst>
          </a:blip>
          <a:srcRect/>
          <a:stretch/>
        </p:blipFill>
        <p:spPr>
          <a:xfrm>
            <a:off x="1360175" y="4794851"/>
            <a:ext cx="914031" cy="743450"/>
          </a:xfrm>
          <a:prstGeom prst="rect">
            <a:avLst/>
          </a:prstGeom>
        </p:spPr>
      </p:pic>
      <p:pic>
        <p:nvPicPr>
          <p:cNvPr id="8204" name="Picture 12" descr="Bullseye Target Icon Symbol Arrow Dart Targeting Market Logo Sign Vector  Illustration Image Isolated On White Background Stock Illustration -  Download Image Now - iStock">
            <a:extLst>
              <a:ext uri="{FF2B5EF4-FFF2-40B4-BE49-F238E27FC236}">
                <a16:creationId xmlns:a16="http://schemas.microsoft.com/office/drawing/2014/main" id="{2DD416D1-82FE-B7BE-A1DC-88CC83C3858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832565" y="3838575"/>
            <a:ext cx="829712" cy="80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03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06B3-CB98-4AEA-F9FE-46B6C4F1A3A6}"/>
              </a:ext>
            </a:extLst>
          </p:cNvPr>
          <p:cNvSpPr>
            <a:spLocks noGrp="1"/>
          </p:cNvSpPr>
          <p:nvPr>
            <p:ph type="title"/>
          </p:nvPr>
        </p:nvSpPr>
        <p:spPr>
          <a:xfrm>
            <a:off x="529281" y="30291"/>
            <a:ext cx="10515600" cy="1325563"/>
          </a:xfrm>
        </p:spPr>
        <p:txBody>
          <a:bodyPr>
            <a:normAutofit/>
          </a:bodyPr>
          <a:lstStyle/>
          <a:p>
            <a:r>
              <a:rPr lang="en-US" sz="3600" b="1" dirty="0">
                <a:latin typeface="Arial" panose="020B0604020202020204" pitchFamily="34" charset="0"/>
                <a:cs typeface="Arial" panose="020B0604020202020204" pitchFamily="34" charset="0"/>
              </a:rPr>
              <a:t>Promising science is no guarantee of success</a:t>
            </a:r>
          </a:p>
        </p:txBody>
      </p:sp>
      <p:sp>
        <p:nvSpPr>
          <p:cNvPr id="5" name="TextBox 4">
            <a:extLst>
              <a:ext uri="{FF2B5EF4-FFF2-40B4-BE49-F238E27FC236}">
                <a16:creationId xmlns:a16="http://schemas.microsoft.com/office/drawing/2014/main" id="{7072D140-77CE-A1C6-41BE-5297B3E89258}"/>
              </a:ext>
            </a:extLst>
          </p:cNvPr>
          <p:cNvSpPr txBox="1"/>
          <p:nvPr/>
        </p:nvSpPr>
        <p:spPr>
          <a:xfrm>
            <a:off x="6266154" y="1495279"/>
            <a:ext cx="5084485" cy="3416320"/>
          </a:xfrm>
          <a:prstGeom prst="rect">
            <a:avLst/>
          </a:prstGeom>
          <a:solidFill>
            <a:schemeClr val="accent2">
              <a:lumMod val="20000"/>
              <a:lumOff val="80000"/>
            </a:schemeClr>
          </a:solidFill>
        </p:spPr>
        <p:txBody>
          <a:bodyPr wrap="square">
            <a:spAutoFit/>
          </a:bodyPr>
          <a:lstStyle/>
          <a:p>
            <a:r>
              <a:rPr lang="en-US" sz="2400" dirty="0">
                <a:latin typeface="Arial" panose="020B0604020202020204" pitchFamily="34" charset="0"/>
                <a:cs typeface="Arial" panose="020B0604020202020204" pitchFamily="34" charset="0"/>
              </a:rPr>
              <a:t>“While the results are disheartening, it underscores the need for TB vaccine research and generating data to help move science forward. Ultimately there are no ‘bad’ results, because investigators collected data that we learn from. Knowing what doesn’t work may help us to discover what does.”</a:t>
            </a:r>
          </a:p>
        </p:txBody>
      </p:sp>
      <p:pic>
        <p:nvPicPr>
          <p:cNvPr id="6" name="Picture 5">
            <a:extLst>
              <a:ext uri="{FF2B5EF4-FFF2-40B4-BE49-F238E27FC236}">
                <a16:creationId xmlns:a16="http://schemas.microsoft.com/office/drawing/2014/main" id="{81E749AC-A712-6D8F-8E4B-A736D25778C7}"/>
              </a:ext>
            </a:extLst>
          </p:cNvPr>
          <p:cNvPicPr>
            <a:picLocks noChangeAspect="1"/>
          </p:cNvPicPr>
          <p:nvPr/>
        </p:nvPicPr>
        <p:blipFill>
          <a:blip r:embed="rId2"/>
          <a:stretch>
            <a:fillRect/>
          </a:stretch>
        </p:blipFill>
        <p:spPr>
          <a:xfrm>
            <a:off x="529281" y="5055873"/>
            <a:ext cx="3704789" cy="1246055"/>
          </a:xfrm>
          <a:prstGeom prst="rect">
            <a:avLst/>
          </a:prstGeom>
        </p:spPr>
      </p:pic>
      <p:pic>
        <p:nvPicPr>
          <p:cNvPr id="7" name="Picture 6">
            <a:extLst>
              <a:ext uri="{FF2B5EF4-FFF2-40B4-BE49-F238E27FC236}">
                <a16:creationId xmlns:a16="http://schemas.microsoft.com/office/drawing/2014/main" id="{D49A66FF-B964-961F-F2A7-0F62A1148B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281" y="1355854"/>
            <a:ext cx="5322240" cy="3526429"/>
          </a:xfrm>
          <a:prstGeom prst="rect">
            <a:avLst/>
          </a:prstGeom>
        </p:spPr>
      </p:pic>
      <p:cxnSp>
        <p:nvCxnSpPr>
          <p:cNvPr id="8" name="Straight Connector 7">
            <a:extLst>
              <a:ext uri="{FF2B5EF4-FFF2-40B4-BE49-F238E27FC236}">
                <a16:creationId xmlns:a16="http://schemas.microsoft.com/office/drawing/2014/main" id="{AD73F55F-E936-7CC2-9C8A-6F6272868A65}"/>
              </a:ext>
            </a:extLst>
          </p:cNvPr>
          <p:cNvCxnSpPr>
            <a:cxnSpLocks/>
          </p:cNvCxnSpPr>
          <p:nvPr/>
        </p:nvCxnSpPr>
        <p:spPr>
          <a:xfrm>
            <a:off x="5860181" y="1470822"/>
            <a:ext cx="0" cy="494607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Google Shape;231;p36">
            <a:extLst>
              <a:ext uri="{FF2B5EF4-FFF2-40B4-BE49-F238E27FC236}">
                <a16:creationId xmlns:a16="http://schemas.microsoft.com/office/drawing/2014/main" id="{D24B9FA3-7567-4558-418A-F52128E28896}"/>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11" name="Google Shape;232;p36">
            <a:extLst>
              <a:ext uri="{FF2B5EF4-FFF2-40B4-BE49-F238E27FC236}">
                <a16:creationId xmlns:a16="http://schemas.microsoft.com/office/drawing/2014/main" id="{524A5F41-0CFB-D581-EDBC-2DFBE716BBC4}"/>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pic>
        <p:nvPicPr>
          <p:cNvPr id="9" name="Picture 8" descr="A person sitting at a desk&#10;&#10;Description automatically generated with medium confidence">
            <a:extLst>
              <a:ext uri="{FF2B5EF4-FFF2-40B4-BE49-F238E27FC236}">
                <a16:creationId xmlns:a16="http://schemas.microsoft.com/office/drawing/2014/main" id="{98B347B2-8114-D7FB-37C3-BDB5633313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5"/>
          <a:stretch/>
        </p:blipFill>
        <p:spPr>
          <a:xfrm>
            <a:off x="9776503" y="4593955"/>
            <a:ext cx="1866545" cy="2093924"/>
          </a:xfrm>
          <a:prstGeom prst="rect">
            <a:avLst/>
          </a:prstGeom>
        </p:spPr>
      </p:pic>
      <p:sp>
        <p:nvSpPr>
          <p:cNvPr id="12" name="TextBox 11">
            <a:extLst>
              <a:ext uri="{FF2B5EF4-FFF2-40B4-BE49-F238E27FC236}">
                <a16:creationId xmlns:a16="http://schemas.microsoft.com/office/drawing/2014/main" id="{816E783F-276C-6197-E2FC-E02F97737B28}"/>
              </a:ext>
            </a:extLst>
          </p:cNvPr>
          <p:cNvSpPr txBox="1"/>
          <p:nvPr/>
        </p:nvSpPr>
        <p:spPr>
          <a:xfrm>
            <a:off x="6388278" y="5078735"/>
            <a:ext cx="3248111" cy="1200329"/>
          </a:xfrm>
          <a:prstGeom prst="rect">
            <a:avLst/>
          </a:prstGeom>
          <a:noFill/>
        </p:spPr>
        <p:txBody>
          <a:bodyPr wrap="square">
            <a:spAutoFit/>
          </a:bodyPr>
          <a:lstStyle/>
          <a:p>
            <a:pPr algn="r"/>
            <a:r>
              <a:rPr lang="en-US" dirty="0">
                <a:latin typeface="Arial" panose="020B0604020202020204" pitchFamily="34" charset="0"/>
                <a:cs typeface="Arial" panose="020B0604020202020204" pitchFamily="34" charset="0"/>
              </a:rPr>
              <a:t>– Ani </a:t>
            </a:r>
            <a:r>
              <a:rPr lang="en-US" dirty="0" err="1">
                <a:latin typeface="Arial" panose="020B0604020202020204" pitchFamily="34" charset="0"/>
                <a:cs typeface="Arial" panose="020B0604020202020204" pitchFamily="34" charset="0"/>
              </a:rPr>
              <a:t>Herna</a:t>
            </a:r>
            <a:r>
              <a:rPr lang="en-US" dirty="0">
                <a:latin typeface="Arial" panose="020B0604020202020204" pitchFamily="34" charset="0"/>
                <a:cs typeface="Arial" panose="020B0604020202020204" pitchFamily="34" charset="0"/>
              </a:rPr>
              <a:t> Sari, co-chair of the Global TB Community Advisory Board (Global TB CAB). </a:t>
            </a:r>
          </a:p>
        </p:txBody>
      </p:sp>
    </p:spTree>
    <p:extLst>
      <p:ext uri="{BB962C8B-B14F-4D97-AF65-F5344CB8AC3E}">
        <p14:creationId xmlns:p14="http://schemas.microsoft.com/office/powerpoint/2010/main" val="3391264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2ECEA-3EF2-7BBC-19E1-ADF745B805E8}"/>
              </a:ext>
            </a:extLst>
          </p:cNvPr>
          <p:cNvSpPr>
            <a:spLocks noGrp="1"/>
          </p:cNvSpPr>
          <p:nvPr>
            <p:ph type="title"/>
          </p:nvPr>
        </p:nvSpPr>
        <p:spPr>
          <a:xfrm>
            <a:off x="7783552" y="1616081"/>
            <a:ext cx="3983964" cy="1325563"/>
          </a:xfrm>
        </p:spPr>
        <p:txBody>
          <a:bodyPr>
            <a:normAutofit fontScale="90000"/>
          </a:bodyPr>
          <a:lstStyle/>
          <a:p>
            <a:r>
              <a:rPr lang="en-US" dirty="0">
                <a:latin typeface="Arial" panose="020B0604020202020204" pitchFamily="34" charset="0"/>
                <a:cs typeface="Arial" panose="020B0604020202020204" pitchFamily="34" charset="0"/>
              </a:rPr>
              <a:t>Want to join a community of advocates for TB vaccines?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Join the </a:t>
            </a:r>
            <a:r>
              <a:rPr lang="en-US" b="1" dirty="0">
                <a:solidFill>
                  <a:srgbClr val="FF0000"/>
                </a:solidFill>
                <a:latin typeface="Arial" panose="020B0604020202020204" pitchFamily="34" charset="0"/>
                <a:cs typeface="Arial" panose="020B0604020202020204" pitchFamily="34" charset="0"/>
              </a:rPr>
              <a:t>TB Vax ARM </a:t>
            </a:r>
            <a:r>
              <a:rPr lang="en-US" dirty="0">
                <a:latin typeface="Arial" panose="020B0604020202020204" pitchFamily="34" charset="0"/>
                <a:cs typeface="Arial" panose="020B0604020202020204" pitchFamily="34" charset="0"/>
              </a:rPr>
              <a:t>coalition!</a:t>
            </a:r>
          </a:p>
        </p:txBody>
      </p:sp>
      <p:sp>
        <p:nvSpPr>
          <p:cNvPr id="5" name="TextBox 4">
            <a:extLst>
              <a:ext uri="{FF2B5EF4-FFF2-40B4-BE49-F238E27FC236}">
                <a16:creationId xmlns:a16="http://schemas.microsoft.com/office/drawing/2014/main" id="{9C83C2C7-C393-AE5C-EEDD-E218FE765DC9}"/>
              </a:ext>
            </a:extLst>
          </p:cNvPr>
          <p:cNvSpPr txBox="1"/>
          <p:nvPr/>
        </p:nvSpPr>
        <p:spPr>
          <a:xfrm>
            <a:off x="7839738" y="4050116"/>
            <a:ext cx="6094140"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https://</a:t>
            </a:r>
            <a:r>
              <a:rPr lang="en-US" sz="1600" dirty="0" err="1">
                <a:latin typeface="Arial" panose="020B0604020202020204" pitchFamily="34" charset="0"/>
                <a:cs typeface="Arial" panose="020B0604020202020204" pitchFamily="34" charset="0"/>
              </a:rPr>
              <a:t>newtbvaccines.org</a:t>
            </a:r>
            <a:r>
              <a:rPr lang="en-US" sz="1600" dirty="0">
                <a:latin typeface="Arial" panose="020B0604020202020204" pitchFamily="34" charset="0"/>
                <a:cs typeface="Arial" panose="020B0604020202020204" pitchFamily="34" charset="0"/>
              </a:rPr>
              <a:t>/join-</a:t>
            </a:r>
            <a:r>
              <a:rPr lang="en-US" sz="1600" dirty="0" err="1">
                <a:latin typeface="Arial" panose="020B0604020202020204" pitchFamily="34" charset="0"/>
                <a:cs typeface="Arial" panose="020B0604020202020204" pitchFamily="34" charset="0"/>
              </a:rPr>
              <a:t>tbvaxarm</a:t>
            </a:r>
            <a:r>
              <a:rPr lang="en-US" sz="1600"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6D5C671D-42A3-9606-3293-47B44F6D3A72}"/>
              </a:ext>
            </a:extLst>
          </p:cNvPr>
          <p:cNvPicPr>
            <a:picLocks noChangeAspect="1"/>
          </p:cNvPicPr>
          <p:nvPr/>
        </p:nvPicPr>
        <p:blipFill>
          <a:blip r:embed="rId2"/>
          <a:stretch>
            <a:fillRect/>
          </a:stretch>
        </p:blipFill>
        <p:spPr>
          <a:xfrm>
            <a:off x="424484" y="520931"/>
            <a:ext cx="5842501" cy="5369296"/>
          </a:xfrm>
          <a:prstGeom prst="rect">
            <a:avLst/>
          </a:prstGeom>
        </p:spPr>
      </p:pic>
      <p:sp>
        <p:nvSpPr>
          <p:cNvPr id="7" name="Google Shape;231;p36">
            <a:extLst>
              <a:ext uri="{FF2B5EF4-FFF2-40B4-BE49-F238E27FC236}">
                <a16:creationId xmlns:a16="http://schemas.microsoft.com/office/drawing/2014/main" id="{71012A0C-8E9D-F361-E959-49172D6E1485}"/>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8" name="Google Shape;232;p36">
            <a:extLst>
              <a:ext uri="{FF2B5EF4-FFF2-40B4-BE49-F238E27FC236}">
                <a16:creationId xmlns:a16="http://schemas.microsoft.com/office/drawing/2014/main" id="{3D961FAA-1F18-1256-33DE-92D008305160}"/>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cxnSp>
        <p:nvCxnSpPr>
          <p:cNvPr id="10" name="Straight Connector 9">
            <a:extLst>
              <a:ext uri="{FF2B5EF4-FFF2-40B4-BE49-F238E27FC236}">
                <a16:creationId xmlns:a16="http://schemas.microsoft.com/office/drawing/2014/main" id="{2ED1E961-E465-C84D-449A-60F989117955}"/>
              </a:ext>
            </a:extLst>
          </p:cNvPr>
          <p:cNvCxnSpPr>
            <a:cxnSpLocks/>
          </p:cNvCxnSpPr>
          <p:nvPr/>
        </p:nvCxnSpPr>
        <p:spPr>
          <a:xfrm>
            <a:off x="7053361" y="612178"/>
            <a:ext cx="0" cy="59781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A8E636B-C1E0-F466-F61C-9F8F5F3F5A71}"/>
              </a:ext>
            </a:extLst>
          </p:cNvPr>
          <p:cNvSpPr txBox="1"/>
          <p:nvPr/>
        </p:nvSpPr>
        <p:spPr>
          <a:xfrm>
            <a:off x="7839738" y="4469705"/>
            <a:ext cx="3975242" cy="2154436"/>
          </a:xfrm>
          <a:prstGeom prst="rect">
            <a:avLst/>
          </a:prstGeom>
          <a:solidFill>
            <a:schemeClr val="accent2">
              <a:lumMod val="20000"/>
              <a:lumOff val="80000"/>
            </a:schemeClr>
          </a:solidFill>
        </p:spPr>
        <p:txBody>
          <a:bodyPr wrap="square">
            <a:spAutoFit/>
          </a:bodyPr>
          <a:lstStyle/>
          <a:p>
            <a:r>
              <a:rPr lang="en-US" sz="1400" dirty="0">
                <a:latin typeface="Arial" panose="020B0604020202020204" pitchFamily="34" charset="0"/>
                <a:cs typeface="Arial" panose="020B0604020202020204" pitchFamily="34" charset="0"/>
              </a:rPr>
              <a:t>Why </a:t>
            </a:r>
            <a:r>
              <a:rPr lang="en-US" sz="1400" b="1" dirty="0">
                <a:latin typeface="Arial" panose="020B0604020202020204" pitchFamily="34" charset="0"/>
                <a:cs typeface="Arial" panose="020B0604020202020204" pitchFamily="34" charset="0"/>
              </a:rPr>
              <a:t>ARM</a:t>
            </a:r>
            <a:r>
              <a:rPr lang="en-US"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ARM = Advocacy RoadMap. We intend to work together over the coming years on multiple actions that add up to a comprehensive and ongoing campaign for new TB vaccines.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Arms are the site of many (though not all) immunizations.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arm image signals our intention to get down to work. </a:t>
            </a:r>
            <a:r>
              <a:rPr lang="en-US" sz="1200" b="1" dirty="0">
                <a:latin typeface="Arial" panose="020B0604020202020204" pitchFamily="34" charset="0"/>
                <a:cs typeface="Arial" panose="020B0604020202020204" pitchFamily="34" charset="0"/>
              </a:rPr>
              <a:t>“We’re building the ship as we sail it.”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When different arms come together, a heavy lift is made lighter.   </a:t>
            </a:r>
          </a:p>
        </p:txBody>
      </p:sp>
    </p:spTree>
    <p:extLst>
      <p:ext uri="{BB962C8B-B14F-4D97-AF65-F5344CB8AC3E}">
        <p14:creationId xmlns:p14="http://schemas.microsoft.com/office/powerpoint/2010/main" val="794153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986D3B-52D8-C34C-B6FD-2B178AC445E7}"/>
              </a:ext>
            </a:extLst>
          </p:cNvPr>
          <p:cNvSpPr txBox="1">
            <a:spLocks/>
          </p:cNvSpPr>
          <p:nvPr/>
        </p:nvSpPr>
        <p:spPr>
          <a:xfrm>
            <a:off x="5183618" y="262247"/>
            <a:ext cx="66830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Thank you!</a:t>
            </a:r>
          </a:p>
        </p:txBody>
      </p:sp>
      <p:sp>
        <p:nvSpPr>
          <p:cNvPr id="5" name="Content Placeholder 2">
            <a:extLst>
              <a:ext uri="{FF2B5EF4-FFF2-40B4-BE49-F238E27FC236}">
                <a16:creationId xmlns:a16="http://schemas.microsoft.com/office/drawing/2014/main" id="{E127905B-48B8-61EC-BB27-232D40189F06}"/>
              </a:ext>
            </a:extLst>
          </p:cNvPr>
          <p:cNvSpPr txBox="1">
            <a:spLocks/>
          </p:cNvSpPr>
          <p:nvPr/>
        </p:nvSpPr>
        <p:spPr>
          <a:xfrm>
            <a:off x="5257331" y="1705553"/>
            <a:ext cx="623270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latin typeface="Arial" panose="020B0604020202020204" pitchFamily="34" charset="0"/>
                <a:cs typeface="Arial" panose="020B0604020202020204" pitchFamily="34" charset="0"/>
              </a:rPr>
              <a:t>mike.frick@treatmentactiongroup.org</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AD6C34C-8D59-4013-238B-472DF5C0035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7241"/>
            <a:ext cx="4992560" cy="6857990"/>
          </a:xfrm>
          <a:prstGeom prst="rect">
            <a:avLst/>
          </a:prstGeom>
          <a:effectLst/>
        </p:spPr>
      </p:pic>
      <p:sp>
        <p:nvSpPr>
          <p:cNvPr id="7" name="TextBox 6">
            <a:extLst>
              <a:ext uri="{FF2B5EF4-FFF2-40B4-BE49-F238E27FC236}">
                <a16:creationId xmlns:a16="http://schemas.microsoft.com/office/drawing/2014/main" id="{9FB44174-1BB5-1CD4-0558-2A4F529704E5}"/>
              </a:ext>
            </a:extLst>
          </p:cNvPr>
          <p:cNvSpPr txBox="1"/>
          <p:nvPr/>
        </p:nvSpPr>
        <p:spPr>
          <a:xfrm>
            <a:off x="2575012" y="6454357"/>
            <a:ext cx="2396297"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Treatment Action Campaign</a:t>
            </a:r>
          </a:p>
        </p:txBody>
      </p:sp>
      <p:sp>
        <p:nvSpPr>
          <p:cNvPr id="8" name="Google Shape;231;p36">
            <a:extLst>
              <a:ext uri="{FF2B5EF4-FFF2-40B4-BE49-F238E27FC236}">
                <a16:creationId xmlns:a16="http://schemas.microsoft.com/office/drawing/2014/main" id="{A221EDA7-617B-F9BE-A585-1DC5D7A4410C}"/>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9" name="Google Shape;232;p36">
            <a:extLst>
              <a:ext uri="{FF2B5EF4-FFF2-40B4-BE49-F238E27FC236}">
                <a16:creationId xmlns:a16="http://schemas.microsoft.com/office/drawing/2014/main" id="{5E71257C-C465-5338-C3B3-D7986F2AA548}"/>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pic>
        <p:nvPicPr>
          <p:cNvPr id="10" name="Picture 9">
            <a:extLst>
              <a:ext uri="{FF2B5EF4-FFF2-40B4-BE49-F238E27FC236}">
                <a16:creationId xmlns:a16="http://schemas.microsoft.com/office/drawing/2014/main" id="{1DBF0BAB-F7A6-40D3-99D0-26B4B60075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7498" y="3633909"/>
            <a:ext cx="1929175" cy="2415390"/>
          </a:xfrm>
          <a:prstGeom prst="rect">
            <a:avLst/>
          </a:prstGeom>
        </p:spPr>
      </p:pic>
      <p:pic>
        <p:nvPicPr>
          <p:cNvPr id="11" name="Picture 10">
            <a:extLst>
              <a:ext uri="{FF2B5EF4-FFF2-40B4-BE49-F238E27FC236}">
                <a16:creationId xmlns:a16="http://schemas.microsoft.com/office/drawing/2014/main" id="{5E7B47FB-16A0-5003-770A-C1FA75F6B2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7732" y="3633909"/>
            <a:ext cx="1708890" cy="2430573"/>
          </a:xfrm>
          <a:prstGeom prst="rect">
            <a:avLst/>
          </a:prstGeom>
        </p:spPr>
      </p:pic>
      <p:sp>
        <p:nvSpPr>
          <p:cNvPr id="12" name="TextBox 11">
            <a:extLst>
              <a:ext uri="{FF2B5EF4-FFF2-40B4-BE49-F238E27FC236}">
                <a16:creationId xmlns:a16="http://schemas.microsoft.com/office/drawing/2014/main" id="{3F360146-C787-46AD-76B1-F771939BB08C}"/>
              </a:ext>
            </a:extLst>
          </p:cNvPr>
          <p:cNvSpPr txBox="1"/>
          <p:nvPr/>
        </p:nvSpPr>
        <p:spPr>
          <a:xfrm>
            <a:off x="6539949" y="6192747"/>
            <a:ext cx="5326673" cy="261610"/>
          </a:xfrm>
          <a:prstGeom prst="rect">
            <a:avLst/>
          </a:prstGeom>
          <a:noFill/>
        </p:spPr>
        <p:txBody>
          <a:bodyPr wrap="square">
            <a:spAutoFit/>
          </a:bodyPr>
          <a:lstStyle/>
          <a:p>
            <a:pPr algn="r"/>
            <a:r>
              <a:rPr lang="en-US" sz="1100" dirty="0">
                <a:latin typeface="Arial" panose="020B0604020202020204" pitchFamily="34" charset="0"/>
                <a:cs typeface="Arial" panose="020B0604020202020204" pitchFamily="34" charset="0"/>
              </a:rPr>
              <a:t>https://</a:t>
            </a:r>
            <a:r>
              <a:rPr lang="en-US" sz="1100" dirty="0" err="1">
                <a:latin typeface="Arial" panose="020B0604020202020204" pitchFamily="34" charset="0"/>
                <a:cs typeface="Arial" panose="020B0604020202020204" pitchFamily="34" charset="0"/>
              </a:rPr>
              <a:t>www.treatmentactiongroup.org</a:t>
            </a:r>
            <a:r>
              <a:rPr lang="en-US" sz="1100" dirty="0">
                <a:latin typeface="Arial" panose="020B0604020202020204" pitchFamily="34" charset="0"/>
                <a:cs typeface="Arial" panose="020B0604020202020204" pitchFamily="34" charset="0"/>
              </a:rPr>
              <a:t>/resources/</a:t>
            </a:r>
            <a:r>
              <a:rPr lang="en-US" sz="1100" dirty="0" err="1">
                <a:latin typeface="Arial" panose="020B0604020202020204" pitchFamily="34" charset="0"/>
                <a:cs typeface="Arial" panose="020B0604020202020204" pitchFamily="34" charset="0"/>
              </a:rPr>
              <a:t>tbrd</a:t>
            </a:r>
            <a:r>
              <a:rPr lang="en-US" sz="1100" dirty="0">
                <a:latin typeface="Arial" panose="020B0604020202020204" pitchFamily="34" charset="0"/>
                <a:cs typeface="Arial" panose="020B0604020202020204" pitchFamily="34" charset="0"/>
              </a:rPr>
              <a:t>-report/tbrd-report-2023/</a:t>
            </a:r>
          </a:p>
        </p:txBody>
      </p:sp>
      <p:sp>
        <p:nvSpPr>
          <p:cNvPr id="14" name="TextBox 13">
            <a:extLst>
              <a:ext uri="{FF2B5EF4-FFF2-40B4-BE49-F238E27FC236}">
                <a16:creationId xmlns:a16="http://schemas.microsoft.com/office/drawing/2014/main" id="{980079FE-E41E-3612-CF37-93FCA3255D67}"/>
              </a:ext>
            </a:extLst>
          </p:cNvPr>
          <p:cNvSpPr txBox="1"/>
          <p:nvPr/>
        </p:nvSpPr>
        <p:spPr>
          <a:xfrm>
            <a:off x="5763534" y="6482066"/>
            <a:ext cx="6103088" cy="261610"/>
          </a:xfrm>
          <a:prstGeom prst="rect">
            <a:avLst/>
          </a:prstGeom>
          <a:noFill/>
        </p:spPr>
        <p:txBody>
          <a:bodyPr wrap="square">
            <a:spAutoFit/>
          </a:bodyPr>
          <a:lstStyle>
            <a:defPPr>
              <a:defRPr lang="en-US"/>
            </a:defPPr>
            <a:lvl1pPr algn="r">
              <a:defRPr sz="1100">
                <a:latin typeface="Arial" panose="020B0604020202020204" pitchFamily="34" charset="0"/>
                <a:cs typeface="Arial" panose="020B0604020202020204" pitchFamily="34" charset="0"/>
              </a:defRPr>
            </a:lvl1pPr>
          </a:lstStyle>
          <a:p>
            <a:r>
              <a:rPr lang="en-US" dirty="0"/>
              <a:t>https://</a:t>
            </a:r>
            <a:r>
              <a:rPr lang="en-US" dirty="0" err="1"/>
              <a:t>www.treatmentactiongroup.org</a:t>
            </a:r>
            <a:r>
              <a:rPr lang="en-US" dirty="0"/>
              <a:t>/resources/pipeline-report/2023-pipeline-report/</a:t>
            </a:r>
          </a:p>
        </p:txBody>
      </p:sp>
    </p:spTree>
    <p:extLst>
      <p:ext uri="{BB962C8B-B14F-4D97-AF65-F5344CB8AC3E}">
        <p14:creationId xmlns:p14="http://schemas.microsoft.com/office/powerpoint/2010/main" val="20903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CF4511-4E66-3A01-2FB4-22A837F24F5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5518" y="1"/>
            <a:ext cx="12191980" cy="6857999"/>
          </a:xfrm>
          <a:prstGeom prst="rect">
            <a:avLst/>
          </a:prstGeom>
        </p:spPr>
      </p:pic>
      <p:sp>
        <p:nvSpPr>
          <p:cNvPr id="2" name="Title 1">
            <a:extLst>
              <a:ext uri="{FF2B5EF4-FFF2-40B4-BE49-F238E27FC236}">
                <a16:creationId xmlns:a16="http://schemas.microsoft.com/office/drawing/2014/main" id="{CC02B3AC-CC1C-1CF8-3ACC-ECC61E1E5B20}"/>
              </a:ext>
            </a:extLst>
          </p:cNvPr>
          <p:cNvSpPr>
            <a:spLocks noGrp="1"/>
          </p:cNvSpPr>
          <p:nvPr>
            <p:ph type="ctrTitle"/>
          </p:nvPr>
        </p:nvSpPr>
        <p:spPr>
          <a:xfrm>
            <a:off x="358878" y="266956"/>
            <a:ext cx="9144000" cy="2387600"/>
          </a:xfrm>
        </p:spPr>
        <p:txBody>
          <a:bodyPr anchor="ctr">
            <a:normAutofit/>
          </a:bodyPr>
          <a:lstStyle/>
          <a:p>
            <a:pPr algn="l"/>
            <a:r>
              <a:rPr lang="en-US" sz="4800" b="1" dirty="0">
                <a:latin typeface="Arial" panose="020B0604020202020204" pitchFamily="34" charset="0"/>
                <a:cs typeface="Arial" panose="020B0604020202020204" pitchFamily="34" charset="0"/>
              </a:rPr>
              <a:t>Why do we need new TB vaccines when we have BCG?</a:t>
            </a:r>
          </a:p>
        </p:txBody>
      </p:sp>
      <p:sp>
        <p:nvSpPr>
          <p:cNvPr id="3" name="Subtitle 2">
            <a:extLst>
              <a:ext uri="{FF2B5EF4-FFF2-40B4-BE49-F238E27FC236}">
                <a16:creationId xmlns:a16="http://schemas.microsoft.com/office/drawing/2014/main" id="{B19B460D-37DD-246D-8DB6-362BA6CA7555}"/>
              </a:ext>
            </a:extLst>
          </p:cNvPr>
          <p:cNvSpPr>
            <a:spLocks noGrp="1"/>
          </p:cNvSpPr>
          <p:nvPr>
            <p:ph type="subTitle" idx="1"/>
          </p:nvPr>
        </p:nvSpPr>
        <p:spPr>
          <a:xfrm>
            <a:off x="358878" y="5494082"/>
            <a:ext cx="5092700" cy="932118"/>
          </a:xfrm>
          <a:solidFill>
            <a:schemeClr val="bg1">
              <a:alpha val="85000"/>
            </a:schemeClr>
          </a:solidFill>
        </p:spPr>
        <p:txBody>
          <a:bodyPr anchor="ctr"/>
          <a:lstStyle/>
          <a:p>
            <a:pPr algn="l"/>
            <a:r>
              <a:rPr lang="en-US" dirty="0">
                <a:latin typeface="Arial" panose="020B0604020202020204" pitchFamily="34" charset="0"/>
                <a:cs typeface="Arial" panose="020B0604020202020204" pitchFamily="34" charset="0"/>
              </a:rPr>
              <a:t>Because BCG is &gt;100 years old and it hasn’t stopped the epidemic!</a:t>
            </a:r>
          </a:p>
        </p:txBody>
      </p:sp>
      <p:sp>
        <p:nvSpPr>
          <p:cNvPr id="5" name="Google Shape;231;p36">
            <a:extLst>
              <a:ext uri="{FF2B5EF4-FFF2-40B4-BE49-F238E27FC236}">
                <a16:creationId xmlns:a16="http://schemas.microsoft.com/office/drawing/2014/main" id="{4C7CFF17-C9B9-2D9E-39E8-9E948CCDBE85}"/>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6" name="Google Shape;232;p36">
            <a:extLst>
              <a:ext uri="{FF2B5EF4-FFF2-40B4-BE49-F238E27FC236}">
                <a16:creationId xmlns:a16="http://schemas.microsoft.com/office/drawing/2014/main" id="{07F63CB9-4E05-F62C-8D50-6AEC50A602B7}"/>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81594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D48B-0D32-B244-8206-9BE897AD84C5}"/>
              </a:ext>
            </a:extLst>
          </p:cNvPr>
          <p:cNvSpPr>
            <a:spLocks noGrp="1"/>
          </p:cNvSpPr>
          <p:nvPr>
            <p:ph type="title"/>
          </p:nvPr>
        </p:nvSpPr>
        <p:spPr>
          <a:xfrm>
            <a:off x="5069940" y="365124"/>
            <a:ext cx="6172200" cy="1828800"/>
          </a:xfrm>
        </p:spPr>
        <p:txBody>
          <a:bodyPr>
            <a:normAutofit/>
          </a:bodyPr>
          <a:lstStyle/>
          <a:p>
            <a:r>
              <a:rPr lang="en-US" sz="4000" dirty="0">
                <a:latin typeface="Arial" panose="020B0604020202020204" pitchFamily="34" charset="0"/>
                <a:cs typeface="Arial" panose="020B0604020202020204" pitchFamily="34" charset="0"/>
              </a:rPr>
              <a:t>BCG: the only existing vaccine against TB</a:t>
            </a:r>
          </a:p>
        </p:txBody>
      </p:sp>
      <p:sp>
        <p:nvSpPr>
          <p:cNvPr id="3" name="Content Placeholder 2">
            <a:extLst>
              <a:ext uri="{FF2B5EF4-FFF2-40B4-BE49-F238E27FC236}">
                <a16:creationId xmlns:a16="http://schemas.microsoft.com/office/drawing/2014/main" id="{D43D3D0B-F4CB-1A41-BF8F-D528B48750F1}"/>
              </a:ext>
            </a:extLst>
          </p:cNvPr>
          <p:cNvSpPr>
            <a:spLocks noGrp="1"/>
          </p:cNvSpPr>
          <p:nvPr>
            <p:ph idx="1"/>
          </p:nvPr>
        </p:nvSpPr>
        <p:spPr>
          <a:xfrm>
            <a:off x="5285943" y="2193925"/>
            <a:ext cx="6172200" cy="4401746"/>
          </a:xfrm>
        </p:spPr>
        <p:txBody>
          <a:bodyPr>
            <a:normAutofit lnSpcReduction="10000"/>
          </a:bodyPr>
          <a:lstStyle/>
          <a:p>
            <a:r>
              <a:rPr lang="en-US" sz="2000" dirty="0">
                <a:latin typeface="Arial" panose="020B0604020202020204" pitchFamily="34" charset="0"/>
                <a:cs typeface="Arial" panose="020B0604020202020204" pitchFamily="34" charset="0"/>
              </a:rPr>
              <a:t>Bacillus Calmette–</a:t>
            </a:r>
            <a:r>
              <a:rPr lang="en-US" sz="2000" dirty="0" err="1">
                <a:latin typeface="Arial" panose="020B0604020202020204" pitchFamily="34" charset="0"/>
                <a:cs typeface="Arial" panose="020B0604020202020204" pitchFamily="34" charset="0"/>
              </a:rPr>
              <a:t>Guérin</a:t>
            </a:r>
            <a:r>
              <a:rPr lang="en-US" sz="2000" dirty="0">
                <a:latin typeface="Arial" panose="020B0604020202020204" pitchFamily="34" charset="0"/>
                <a:cs typeface="Arial" panose="020B0604020202020204" pitchFamily="34" charset="0"/>
              </a:rPr>
              <a:t> (BCG): developed by Albert Calmette and Camille </a:t>
            </a:r>
            <a:r>
              <a:rPr lang="en-US" sz="2000" dirty="0" err="1">
                <a:latin typeface="Arial" panose="020B0604020202020204" pitchFamily="34" charset="0"/>
                <a:cs typeface="Arial" panose="020B0604020202020204" pitchFamily="34" charset="0"/>
              </a:rPr>
              <a:t>Guérin</a:t>
            </a:r>
            <a:r>
              <a:rPr lang="en-US" sz="2000" dirty="0">
                <a:latin typeface="Arial" panose="020B0604020202020204" pitchFamily="34" charset="0"/>
                <a:cs typeface="Arial" panose="020B0604020202020204" pitchFamily="34" charset="0"/>
              </a:rPr>
              <a:t> in France in early 1900s (interrupted by WWI). </a:t>
            </a:r>
          </a:p>
          <a:p>
            <a:r>
              <a:rPr lang="en-US" sz="2000" dirty="0">
                <a:latin typeface="Arial" panose="020B0604020202020204" pitchFamily="34" charset="0"/>
                <a:cs typeface="Arial" panose="020B0604020202020204" pitchFamily="34" charset="0"/>
              </a:rPr>
              <a:t>First introduced into human use in </a:t>
            </a:r>
            <a:r>
              <a:rPr lang="en-US" sz="2000" b="1" dirty="0">
                <a:latin typeface="Arial" panose="020B0604020202020204" pitchFamily="34" charset="0"/>
                <a:cs typeface="Arial" panose="020B0604020202020204" pitchFamily="34" charset="0"/>
              </a:rPr>
              <a:t>1921. </a:t>
            </a:r>
          </a:p>
          <a:p>
            <a:r>
              <a:rPr lang="en-US" sz="2000" dirty="0">
                <a:latin typeface="Arial" panose="020B0604020202020204" pitchFamily="34" charset="0"/>
                <a:cs typeface="Arial" panose="020B0604020202020204" pitchFamily="34" charset="0"/>
              </a:rPr>
              <a:t>BCG is a live attenuated form of </a:t>
            </a:r>
            <a:r>
              <a:rPr lang="en-US" sz="2000" i="1" dirty="0">
                <a:latin typeface="Arial" panose="020B0604020202020204" pitchFamily="34" charset="0"/>
                <a:cs typeface="Arial" panose="020B0604020202020204" pitchFamily="34" charset="0"/>
              </a:rPr>
              <a:t>Mycobacterium </a:t>
            </a:r>
            <a:r>
              <a:rPr lang="en-US" sz="2000" i="1" dirty="0" err="1">
                <a:latin typeface="Arial" panose="020B0604020202020204" pitchFamily="34" charset="0"/>
                <a:cs typeface="Arial" panose="020B0604020202020204" pitchFamily="34" charset="0"/>
              </a:rPr>
              <a:t>bovis</a:t>
            </a:r>
            <a:r>
              <a:rPr lang="en-US" sz="2000" dirty="0">
                <a:latin typeface="Arial" panose="020B0604020202020204" pitchFamily="34" charset="0"/>
                <a:cs typeface="Arial" panose="020B0604020202020204" pitchFamily="34" charset="0"/>
              </a:rPr>
              <a:t>, the organism that causes TB in cattle.</a:t>
            </a:r>
          </a:p>
          <a:p>
            <a:r>
              <a:rPr lang="en-US" sz="2000" dirty="0">
                <a:latin typeface="Arial" panose="020B0604020202020204" pitchFamily="34" charset="0"/>
                <a:cs typeface="Arial" panose="020B0604020202020204" pitchFamily="34" charset="0"/>
              </a:rPr>
              <a:t>Part of the EPI package and given to infants soon after birth. Believed to be the mostly widely administered vaccine in human history. </a:t>
            </a:r>
          </a:p>
          <a:p>
            <a:r>
              <a:rPr lang="en-US" sz="2000" dirty="0">
                <a:latin typeface="Arial" panose="020B0604020202020204" pitchFamily="34" charset="0"/>
                <a:cs typeface="Arial" panose="020B0604020202020204" pitchFamily="34" charset="0"/>
              </a:rPr>
              <a:t>Protects children against severe forms of TB (e.g., TB meningitis, miliary TB, disseminated TB), but offers highly variable protection against pulmonary TB in adolescents and adults, who account for most TB transmission.</a:t>
            </a:r>
          </a:p>
          <a:p>
            <a:pPr marL="0" indent="0">
              <a:buNone/>
            </a:pPr>
            <a:endParaRPr lang="en-US" sz="1700" dirty="0"/>
          </a:p>
          <a:p>
            <a:endParaRPr lang="en-US" sz="1700" dirty="0"/>
          </a:p>
        </p:txBody>
      </p:sp>
      <p:sp>
        <p:nvSpPr>
          <p:cNvPr id="5" name="Rectangle 4">
            <a:extLst>
              <a:ext uri="{FF2B5EF4-FFF2-40B4-BE49-F238E27FC236}">
                <a16:creationId xmlns:a16="http://schemas.microsoft.com/office/drawing/2014/main" id="{E748EED4-C3CC-4346-955E-111A82F29B62}"/>
              </a:ext>
            </a:extLst>
          </p:cNvPr>
          <p:cNvSpPr/>
          <p:nvPr/>
        </p:nvSpPr>
        <p:spPr>
          <a:xfrm>
            <a:off x="12105319" y="-3634"/>
            <a:ext cx="132080" cy="2560320"/>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CC20572-7926-B545-AAB5-E7F9FC59D221}"/>
              </a:ext>
            </a:extLst>
          </p:cNvPr>
          <p:cNvSpPr/>
          <p:nvPr/>
        </p:nvSpPr>
        <p:spPr>
          <a:xfrm>
            <a:off x="12105319" y="2545572"/>
            <a:ext cx="132080" cy="429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050" name="Picture 2" descr="Interrupted BCG vaccination is a major threat to global child health - The  Lancet Respiratory Medicine">
            <a:extLst>
              <a:ext uri="{FF2B5EF4-FFF2-40B4-BE49-F238E27FC236}">
                <a16:creationId xmlns:a16="http://schemas.microsoft.com/office/drawing/2014/main" id="{AAA5FF4A-4EAC-AD59-1E70-C2B4E8B6AB5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0274"/>
            <a:ext cx="477223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27126"/>
      </p:ext>
    </p:extLst>
  </p:cSld>
  <p:clrMapOvr>
    <a:masterClrMapping/>
  </p:clrMapOvr>
  <mc:AlternateContent xmlns:mc="http://schemas.openxmlformats.org/markup-compatibility/2006" xmlns:p14="http://schemas.microsoft.com/office/powerpoint/2010/main">
    <mc:Choice Requires="p14">
      <p:transition spd="slow" p14:dur="2000" advTm="90428"/>
    </mc:Choice>
    <mc:Fallback xmlns="">
      <p:transition spd="slow" advTm="904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09F7-FC01-CD4B-B7FB-8799CFE83907}"/>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BCG</a:t>
            </a:r>
            <a:r>
              <a:rPr lang="en-US" sz="4000" dirty="0">
                <a:latin typeface="Arial" panose="020B0604020202020204" pitchFamily="34" charset="0"/>
                <a:cs typeface="Arial" panose="020B0604020202020204" pitchFamily="34" charset="0"/>
              </a:rPr>
              <a:t>: the old friend we’re still getting to know</a:t>
            </a:r>
          </a:p>
        </p:txBody>
      </p:sp>
      <p:sp>
        <p:nvSpPr>
          <p:cNvPr id="3" name="Content Placeholder 2">
            <a:extLst>
              <a:ext uri="{FF2B5EF4-FFF2-40B4-BE49-F238E27FC236}">
                <a16:creationId xmlns:a16="http://schemas.microsoft.com/office/drawing/2014/main" id="{2D86E83F-1A3D-6247-B5E1-7981EA897313}"/>
              </a:ext>
            </a:extLst>
          </p:cNvPr>
          <p:cNvSpPr>
            <a:spLocks noGrp="1"/>
          </p:cNvSpPr>
          <p:nvPr>
            <p:ph idx="1"/>
          </p:nvPr>
        </p:nvSpPr>
        <p:spPr>
          <a:xfrm>
            <a:off x="838200" y="1825625"/>
            <a:ext cx="9938657" cy="4618718"/>
          </a:xfrm>
        </p:spPr>
        <p:txBody>
          <a:bodyPr>
            <a:normAutofit fontScale="92500" lnSpcReduction="10000"/>
          </a:bodyPr>
          <a:lstStyle/>
          <a:p>
            <a:r>
              <a:rPr lang="en-US" sz="2400" dirty="0">
                <a:latin typeface="Arial" panose="020B0604020202020204" pitchFamily="34" charset="0"/>
                <a:cs typeface="Arial" panose="020B0604020202020204" pitchFamily="34" charset="0"/>
              </a:rPr>
              <a:t>Offers some protection against leprosy and </a:t>
            </a:r>
            <a:r>
              <a:rPr lang="en-US" sz="2400" dirty="0" err="1">
                <a:latin typeface="Arial" panose="020B0604020202020204" pitchFamily="34" charset="0"/>
                <a:cs typeface="Arial" panose="020B0604020202020204" pitchFamily="34" charset="0"/>
              </a:rPr>
              <a:t>buruli</a:t>
            </a:r>
            <a:r>
              <a:rPr lang="en-US" sz="2400" dirty="0">
                <a:latin typeface="Arial" panose="020B0604020202020204" pitchFamily="34" charset="0"/>
                <a:cs typeface="Arial" panose="020B0604020202020204" pitchFamily="34" charset="0"/>
              </a:rPr>
              <a:t> ulcer. </a:t>
            </a:r>
          </a:p>
          <a:p>
            <a:r>
              <a:rPr lang="en-US" sz="2400" dirty="0">
                <a:latin typeface="Arial" panose="020B0604020202020204" pitchFamily="34" charset="0"/>
                <a:cs typeface="Arial" panose="020B0604020202020204" pitchFamily="34" charset="0"/>
              </a:rPr>
              <a:t>Being studied against bladder cancer, as adjunctive therapy for diabetes, and was also studied against COVID-19. </a:t>
            </a:r>
          </a:p>
          <a:p>
            <a:r>
              <a:rPr lang="en-US" sz="2400" dirty="0">
                <a:latin typeface="Arial" panose="020B0604020202020204" pitchFamily="34" charset="0"/>
                <a:cs typeface="Arial" panose="020B0604020202020204" pitchFamily="34" charset="0"/>
              </a:rPr>
              <a:t>BCG has demonstrated “</a:t>
            </a:r>
            <a:r>
              <a:rPr lang="en-US" sz="2400" dirty="0">
                <a:solidFill>
                  <a:srgbClr val="FF0000"/>
                </a:solidFill>
                <a:latin typeface="Arial" panose="020B0604020202020204" pitchFamily="34" charset="0"/>
                <a:cs typeface="Arial" panose="020B0604020202020204" pitchFamily="34" charset="0"/>
              </a:rPr>
              <a:t>non-specific effects</a:t>
            </a:r>
            <a:r>
              <a:rPr lang="en-US" sz="2400" dirty="0">
                <a:latin typeface="Arial" panose="020B0604020202020204" pitchFamily="34" charset="0"/>
                <a:cs typeface="Arial" panose="020B0604020202020204" pitchFamily="34" charset="0"/>
              </a:rPr>
              <a:t>.” Observational studies and RCTs have shown that BCG reduces the occurrence and severity of infectious diseases other than TB, in particular the acute lower respiratory infections that are a leading cause of death in children under five years of age in developing countries. </a:t>
            </a:r>
          </a:p>
          <a:p>
            <a:pPr lvl="1"/>
            <a:r>
              <a:rPr lang="en-US" sz="2000" dirty="0">
                <a:solidFill>
                  <a:srgbClr val="FF0000"/>
                </a:solidFill>
                <a:latin typeface="Arial" panose="020B0604020202020204" pitchFamily="34" charset="0"/>
                <a:cs typeface="Arial" panose="020B0604020202020204" pitchFamily="34" charset="0"/>
              </a:rPr>
              <a:t>Heterologous immunity</a:t>
            </a:r>
            <a:r>
              <a:rPr lang="en-US" sz="2000" dirty="0">
                <a:latin typeface="Arial" panose="020B0604020202020204" pitchFamily="34" charset="0"/>
                <a:cs typeface="Arial" panose="020B0604020202020204" pitchFamily="34" charset="0"/>
              </a:rPr>
              <a:t>? Immunity to one pathogen provides protection against others. </a:t>
            </a:r>
          </a:p>
          <a:p>
            <a:pPr lvl="1"/>
            <a:r>
              <a:rPr lang="en-US" sz="2000" dirty="0">
                <a:solidFill>
                  <a:srgbClr val="FF0000"/>
                </a:solidFill>
                <a:latin typeface="Arial" panose="020B0604020202020204" pitchFamily="34" charset="0"/>
                <a:cs typeface="Arial" panose="020B0604020202020204" pitchFamily="34" charset="0"/>
              </a:rPr>
              <a:t>Trained immunity</a:t>
            </a:r>
            <a:r>
              <a:rPr lang="en-US" sz="2000" dirty="0">
                <a:latin typeface="Arial" panose="020B0604020202020204" pitchFamily="34" charset="0"/>
                <a:cs typeface="Arial" panose="020B0604020202020204" pitchFamily="34" charset="0"/>
              </a:rPr>
              <a:t>? BCG alters the expression of genes involved in pathogen recognition and immune response. </a:t>
            </a:r>
          </a:p>
          <a:p>
            <a:r>
              <a:rPr lang="en-US" sz="2400" b="1" dirty="0">
                <a:latin typeface="Arial" panose="020B0604020202020204" pitchFamily="34" charset="0"/>
                <a:cs typeface="Arial" panose="020B0604020202020204" pitchFamily="34" charset="0"/>
              </a:rPr>
              <a:t>And BCG is still being studied against TB! </a:t>
            </a:r>
            <a:r>
              <a:rPr lang="en-US" sz="2400" dirty="0">
                <a:latin typeface="Arial" panose="020B0604020202020204" pitchFamily="34" charset="0"/>
                <a:cs typeface="Arial" panose="020B0604020202020204" pitchFamily="34" charset="0"/>
              </a:rPr>
              <a:t>Several studies are looking at whether </a:t>
            </a:r>
            <a:r>
              <a:rPr lang="en-US" sz="2400" u="sng" dirty="0">
                <a:latin typeface="Arial" panose="020B0604020202020204" pitchFamily="34" charset="0"/>
                <a:cs typeface="Arial" panose="020B0604020202020204" pitchFamily="34" charset="0"/>
              </a:rPr>
              <a:t>re</a:t>
            </a:r>
            <a:r>
              <a:rPr lang="en-US" sz="2400" dirty="0">
                <a:latin typeface="Arial" panose="020B0604020202020204" pitchFamily="34" charset="0"/>
                <a:cs typeface="Arial" panose="020B0604020202020204" pitchFamily="34" charset="0"/>
              </a:rPr>
              <a:t>vaccination with BCG prevents TB infection among adolescents and household contacts. </a:t>
            </a:r>
          </a:p>
          <a:p>
            <a:endParaRPr lang="en-US" dirty="0"/>
          </a:p>
        </p:txBody>
      </p:sp>
      <p:sp>
        <p:nvSpPr>
          <p:cNvPr id="4" name="Rectangle 3">
            <a:extLst>
              <a:ext uri="{FF2B5EF4-FFF2-40B4-BE49-F238E27FC236}">
                <a16:creationId xmlns:a16="http://schemas.microsoft.com/office/drawing/2014/main" id="{FAF58175-5B06-AC47-AC1D-E0D86FD980F7}"/>
              </a:ext>
            </a:extLst>
          </p:cNvPr>
          <p:cNvSpPr/>
          <p:nvPr/>
        </p:nvSpPr>
        <p:spPr>
          <a:xfrm>
            <a:off x="12105319" y="-3634"/>
            <a:ext cx="132080" cy="2560320"/>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2E3837-DA7D-BF4E-85FE-DF23403274AC}"/>
              </a:ext>
            </a:extLst>
          </p:cNvPr>
          <p:cNvSpPr/>
          <p:nvPr/>
        </p:nvSpPr>
        <p:spPr>
          <a:xfrm>
            <a:off x="12105319" y="2545572"/>
            <a:ext cx="132080" cy="429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166034"/>
      </p:ext>
    </p:extLst>
  </p:cSld>
  <p:clrMapOvr>
    <a:masterClrMapping/>
  </p:clrMapOvr>
  <mc:AlternateContent xmlns:mc="http://schemas.openxmlformats.org/markup-compatibility/2006" xmlns:p14="http://schemas.microsoft.com/office/powerpoint/2010/main">
    <mc:Choice Requires="p14">
      <p:transition spd="slow" p14:dur="2000" advTm="138120"/>
    </mc:Choice>
    <mc:Fallback xmlns="">
      <p:transition spd="slow" advTm="13812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hoto: USA Wins Gold and Silver in Women's 400m Hurdles at Tokyo Olympics -  OLY20210804622 - UPI.com">
            <a:extLst>
              <a:ext uri="{FF2B5EF4-FFF2-40B4-BE49-F238E27FC236}">
                <a16:creationId xmlns:a16="http://schemas.microsoft.com/office/drawing/2014/main" id="{14D7E62B-68AE-B975-A096-7D36967E3560}"/>
              </a:ext>
            </a:extLst>
          </p:cNvPr>
          <p:cNvPicPr>
            <a:picLocks noChangeAspect="1" noChangeArrowheads="1"/>
          </p:cNvPicPr>
          <p:nvPr/>
        </p:nvPicPr>
        <p:blipFill rotWithShape="1">
          <a:blip r:embed="rId2" cstate="screen">
            <a:alphaModFix amt="75000"/>
            <a:extLst>
              <a:ext uri="{28A0092B-C50C-407E-A947-70E740481C1C}">
                <a14:useLocalDpi xmlns:a14="http://schemas.microsoft.com/office/drawing/2010/main"/>
              </a:ext>
            </a:extLst>
          </a:blip>
          <a:srcRect/>
          <a:stretch/>
        </p:blipFill>
        <p:spPr bwMode="auto">
          <a:xfrm>
            <a:off x="1"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C02B3AC-CC1C-1CF8-3ACC-ECC61E1E5B20}"/>
              </a:ext>
            </a:extLst>
          </p:cNvPr>
          <p:cNvSpPr>
            <a:spLocks noGrp="1"/>
          </p:cNvSpPr>
          <p:nvPr>
            <p:ph type="ctrTitle"/>
          </p:nvPr>
        </p:nvSpPr>
        <p:spPr>
          <a:xfrm>
            <a:off x="1641578" y="147456"/>
            <a:ext cx="10309122" cy="1415082"/>
          </a:xfrm>
          <a:solidFill>
            <a:schemeClr val="bg1">
              <a:alpha val="70000"/>
            </a:schemeClr>
          </a:solidFill>
        </p:spPr>
        <p:txBody>
          <a:bodyPr anchor="ctr">
            <a:normAutofit/>
          </a:bodyPr>
          <a:lstStyle/>
          <a:p>
            <a:pPr algn="r"/>
            <a:r>
              <a:rPr lang="en-US" sz="4400" b="1" dirty="0">
                <a:latin typeface="Arial" panose="020B0604020202020204" pitchFamily="34" charset="0"/>
                <a:cs typeface="Arial" panose="020B0604020202020204" pitchFamily="34" charset="0"/>
              </a:rPr>
              <a:t>Why is it taking so long to develop new vaccines against TB?</a:t>
            </a:r>
          </a:p>
        </p:txBody>
      </p:sp>
      <p:sp>
        <p:nvSpPr>
          <p:cNvPr id="5" name="Google Shape;231;p36">
            <a:extLst>
              <a:ext uri="{FF2B5EF4-FFF2-40B4-BE49-F238E27FC236}">
                <a16:creationId xmlns:a16="http://schemas.microsoft.com/office/drawing/2014/main" id="{4C7CFF17-C9B9-2D9E-39E8-9E948CCDBE85}"/>
              </a:ext>
            </a:extLst>
          </p:cNvPr>
          <p:cNvSpPr/>
          <p:nvPr/>
        </p:nvSpPr>
        <p:spPr>
          <a:xfrm>
            <a:off x="12057681" y="0"/>
            <a:ext cx="149817" cy="2941644"/>
          </a:xfrm>
          <a:prstGeom prst="rect">
            <a:avLst/>
          </a:prstGeom>
          <a:solidFill>
            <a:srgbClr val="EF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6" name="Google Shape;232;p36">
            <a:extLst>
              <a:ext uri="{FF2B5EF4-FFF2-40B4-BE49-F238E27FC236}">
                <a16:creationId xmlns:a16="http://schemas.microsoft.com/office/drawing/2014/main" id="{07F63CB9-4E05-F62C-8D50-6AEC50A602B7}"/>
              </a:ext>
            </a:extLst>
          </p:cNvPr>
          <p:cNvSpPr/>
          <p:nvPr/>
        </p:nvSpPr>
        <p:spPr>
          <a:xfrm>
            <a:off x="12057681" y="2572718"/>
            <a:ext cx="149817" cy="428528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7" name="Subtitle 2">
            <a:extLst>
              <a:ext uri="{FF2B5EF4-FFF2-40B4-BE49-F238E27FC236}">
                <a16:creationId xmlns:a16="http://schemas.microsoft.com/office/drawing/2014/main" id="{9ABA7CB2-B891-4494-2859-0CF40F79485E}"/>
              </a:ext>
            </a:extLst>
          </p:cNvPr>
          <p:cNvSpPr txBox="1">
            <a:spLocks/>
          </p:cNvSpPr>
          <p:nvPr/>
        </p:nvSpPr>
        <p:spPr>
          <a:xfrm>
            <a:off x="257278" y="5557582"/>
            <a:ext cx="5495822" cy="932118"/>
          </a:xfrm>
          <a:prstGeom prst="rect">
            <a:avLst/>
          </a:prstGeom>
          <a:solidFill>
            <a:schemeClr val="bg1">
              <a:alpha val="85000"/>
            </a:schemeClr>
          </a:solidFill>
        </p:spPr>
        <p:txBody>
          <a:bodyPr vert="horz" lIns="91440" tIns="45720" rIns="91440" bIns="45720"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Arial" panose="020B0604020202020204" pitchFamily="34" charset="0"/>
                <a:cs typeface="Arial" panose="020B0604020202020204" pitchFamily="34" charset="0"/>
              </a:rPr>
              <a:t>Because we’re running the hurdles, not a straightaway sprint. There are multiple obstacles – scientific, political, financial – that we have to jump over, knock down, or clear away.  </a:t>
            </a:r>
          </a:p>
        </p:txBody>
      </p:sp>
    </p:spTree>
    <p:extLst>
      <p:ext uri="{BB962C8B-B14F-4D97-AF65-F5344CB8AC3E}">
        <p14:creationId xmlns:p14="http://schemas.microsoft.com/office/powerpoint/2010/main" val="2564426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ht against 'vicious' tuberculosis epidemic drastically underfunded: UN  deputy chief | UN News">
            <a:extLst>
              <a:ext uri="{FF2B5EF4-FFF2-40B4-BE49-F238E27FC236}">
                <a16:creationId xmlns:a16="http://schemas.microsoft.com/office/drawing/2014/main" id="{0A4A662D-5891-4D3E-1DB9-A9A74CDA4F1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86726" y="10"/>
            <a:ext cx="7105273"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911CF80E-D11B-336E-0637-91F382C75A32}"/>
              </a:ext>
            </a:extLst>
          </p:cNvPr>
          <p:cNvSpPr>
            <a:spLocks noGrp="1"/>
          </p:cNvSpPr>
          <p:nvPr>
            <p:ph idx="1"/>
          </p:nvPr>
        </p:nvSpPr>
        <p:spPr>
          <a:xfrm>
            <a:off x="241515" y="333018"/>
            <a:ext cx="4500965" cy="4351338"/>
          </a:xfrm>
        </p:spPr>
        <p:txBody>
          <a:bodyPr>
            <a:normAutofit/>
          </a:bodyPr>
          <a:lstStyle/>
          <a:p>
            <a:pPr marL="0" indent="0">
              <a:buNone/>
            </a:pPr>
            <a:r>
              <a:rPr lang="en-US" sz="2000" dirty="0">
                <a:effectLst/>
                <a:latin typeface="Arial" panose="020B0604020202020204" pitchFamily="34" charset="0"/>
                <a:cs typeface="Arial" panose="020B0604020202020204" pitchFamily="34" charset="0"/>
              </a:rPr>
              <a:t>“We now have new and powerful tools that we didn’t have five years ago.</a:t>
            </a:r>
            <a:r>
              <a:rPr lang="en-US" sz="2000" dirty="0">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Rapid diagnostics to test for TB in less than two hours. And effective</a:t>
            </a:r>
            <a:r>
              <a:rPr lang="en-US" sz="2000" dirty="0">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treatment regimens, including for drug-resistant TB. </a:t>
            </a:r>
            <a:r>
              <a:rPr lang="en-US" sz="2000" b="1" dirty="0">
                <a:effectLst/>
                <a:latin typeface="Arial" panose="020B0604020202020204" pitchFamily="34" charset="0"/>
                <a:cs typeface="Arial" panose="020B0604020202020204" pitchFamily="34" charset="0"/>
              </a:rPr>
              <a:t>But there is one</a:t>
            </a:r>
            <a:r>
              <a:rPr lang="en-US" sz="2000" b="1" dirty="0">
                <a:latin typeface="Arial" panose="020B0604020202020204" pitchFamily="34" charset="0"/>
                <a:cs typeface="Arial" panose="020B0604020202020204" pitchFamily="34" charset="0"/>
              </a:rPr>
              <a:t> i</a:t>
            </a:r>
            <a:r>
              <a:rPr lang="en-US" sz="2000" b="1" dirty="0">
                <a:effectLst/>
                <a:latin typeface="Arial" panose="020B0604020202020204" pitchFamily="34" charset="0"/>
                <a:cs typeface="Arial" panose="020B0604020202020204" pitchFamily="34" charset="0"/>
              </a:rPr>
              <a:t>mportant tool that we still need, and that is a new vaccine</a:t>
            </a:r>
            <a:r>
              <a:rPr lang="en-US" sz="2000" dirty="0">
                <a:effectLst/>
                <a:latin typeface="Arial" panose="020B0604020202020204" pitchFamily="34" charset="0"/>
                <a:cs typeface="Arial" panose="020B0604020202020204" pitchFamily="34" charset="0"/>
              </a:rPr>
              <a:t>.”</a:t>
            </a:r>
          </a:p>
          <a:p>
            <a:pPr marL="0" indent="0">
              <a:buNone/>
            </a:pPr>
            <a:r>
              <a:rPr lang="en-US" sz="2000" dirty="0">
                <a:latin typeface="Arial" panose="020B0604020202020204" pitchFamily="34" charset="0"/>
                <a:cs typeface="Arial" panose="020B0604020202020204" pitchFamily="34" charset="0"/>
              </a:rPr>
              <a:t>— Tedros Adhanom Ghebreyesus, WHO Director-General</a:t>
            </a:r>
          </a:p>
          <a:p>
            <a:pPr marL="0" indent="0">
              <a:buNone/>
            </a:pPr>
            <a:endParaRPr lang="en-US" sz="2000" dirty="0">
              <a:effectLst/>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EF46438D-CF3B-8041-81AE-712335ED8568}"/>
              </a:ext>
            </a:extLst>
          </p:cNvPr>
          <p:cNvSpPr txBox="1">
            <a:spLocks/>
          </p:cNvSpPr>
          <p:nvPr/>
        </p:nvSpPr>
        <p:spPr>
          <a:xfrm>
            <a:off x="241514" y="3837519"/>
            <a:ext cx="4500965" cy="4351338"/>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a:effectLst/>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“Research and development must be supported and encouraged, fostering an environment where new tools and treatments can be deployed to reach even the remotest of communities. All of this requires financing on a massive scale.”</a:t>
            </a:r>
          </a:p>
          <a:p>
            <a:r>
              <a:rPr lang="en-US" sz="2000" dirty="0"/>
              <a:t>— </a:t>
            </a:r>
            <a:r>
              <a:rPr lang="en-US" sz="2000" dirty="0">
                <a:effectLst/>
              </a:rPr>
              <a:t>Amina Mohammed, UN Deputy Secretary-General</a:t>
            </a:r>
          </a:p>
          <a:p>
            <a:endParaRPr lang="en-US" sz="2000" dirty="0"/>
          </a:p>
        </p:txBody>
      </p:sp>
      <p:cxnSp>
        <p:nvCxnSpPr>
          <p:cNvPr id="6" name="Straight Connector 5">
            <a:extLst>
              <a:ext uri="{FF2B5EF4-FFF2-40B4-BE49-F238E27FC236}">
                <a16:creationId xmlns:a16="http://schemas.microsoft.com/office/drawing/2014/main" id="{C4657C8B-067C-C5EC-681F-CE50F2491C83}"/>
              </a:ext>
            </a:extLst>
          </p:cNvPr>
          <p:cNvCxnSpPr>
            <a:cxnSpLocks/>
          </p:cNvCxnSpPr>
          <p:nvPr/>
        </p:nvCxnSpPr>
        <p:spPr>
          <a:xfrm>
            <a:off x="619932" y="3527553"/>
            <a:ext cx="35491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78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0AC2-ACED-9956-D760-D37AC40F9C45}"/>
              </a:ext>
            </a:extLst>
          </p:cNvPr>
          <p:cNvSpPr>
            <a:spLocks noGrp="1"/>
          </p:cNvSpPr>
          <p:nvPr>
            <p:ph type="title"/>
          </p:nvPr>
        </p:nvSpPr>
        <p:spPr>
          <a:xfrm>
            <a:off x="723323" y="136225"/>
            <a:ext cx="10515600" cy="1325563"/>
          </a:xfrm>
        </p:spPr>
        <p:txBody>
          <a:bodyPr/>
          <a:lstStyle/>
          <a:p>
            <a:r>
              <a:rPr lang="en-US" dirty="0">
                <a:latin typeface="Arial" panose="020B0604020202020204" pitchFamily="34" charset="0"/>
                <a:cs typeface="Arial" panose="020B0604020202020204" pitchFamily="34" charset="0"/>
              </a:rPr>
              <a:t>General vaccine </a:t>
            </a:r>
            <a:r>
              <a:rPr lang="en-US" b="1" dirty="0">
                <a:latin typeface="Arial" panose="020B0604020202020204" pitchFamily="34" charset="0"/>
                <a:cs typeface="Arial" panose="020B0604020202020204" pitchFamily="34" charset="0"/>
              </a:rPr>
              <a:t>types</a:t>
            </a:r>
          </a:p>
        </p:txBody>
      </p:sp>
      <p:sp>
        <p:nvSpPr>
          <p:cNvPr id="3" name="Content Placeholder 2">
            <a:extLst>
              <a:ext uri="{FF2B5EF4-FFF2-40B4-BE49-F238E27FC236}">
                <a16:creationId xmlns:a16="http://schemas.microsoft.com/office/drawing/2014/main" id="{06FE20FE-C280-C2B9-A0EB-AAA751FA011E}"/>
              </a:ext>
            </a:extLst>
          </p:cNvPr>
          <p:cNvSpPr>
            <a:spLocks noGrp="1"/>
          </p:cNvSpPr>
          <p:nvPr>
            <p:ph idx="1"/>
          </p:nvPr>
        </p:nvSpPr>
        <p:spPr>
          <a:xfrm>
            <a:off x="838200" y="6472521"/>
            <a:ext cx="10515600" cy="656318"/>
          </a:xfrm>
        </p:spPr>
        <p:txBody>
          <a:bodyPr>
            <a:normAutofit/>
          </a:bodyPr>
          <a:lstStyle/>
          <a:p>
            <a:pPr marL="0" indent="0">
              <a:buNone/>
            </a:pPr>
            <a:r>
              <a:rPr lang="en-US" sz="1400" dirty="0">
                <a:latin typeface="Arial" panose="020B0604020202020204" pitchFamily="34" charset="0"/>
                <a:cs typeface="Arial" panose="020B0604020202020204" pitchFamily="34" charset="0"/>
              </a:rPr>
              <a:t>Source: GAVI </a:t>
            </a:r>
            <a:r>
              <a:rPr lang="en-US" sz="1400" dirty="0">
                <a:latin typeface="Arial" panose="020B0604020202020204" pitchFamily="34" charset="0"/>
                <a:cs typeface="Arial" panose="020B0604020202020204" pitchFamily="34" charset="0"/>
                <a:hlinkClick r:id="rId2"/>
              </a:rPr>
              <a:t>https://www.gavi.org/vaccineswork</a:t>
            </a:r>
            <a:endParaRPr lang="en-US" sz="14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4B9333BC-049F-CB9F-2759-3ACBC3871F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323" y="2817397"/>
            <a:ext cx="1244609" cy="804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01CA3F0-9C8F-928B-837B-003656C893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324" y="4217528"/>
            <a:ext cx="1244609" cy="8048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58B03BF-0730-2A20-8426-680922FA142E}"/>
              </a:ext>
            </a:extLst>
          </p:cNvPr>
          <p:cNvSpPr txBox="1"/>
          <p:nvPr/>
        </p:nvSpPr>
        <p:spPr>
          <a:xfrm>
            <a:off x="2416696" y="2758180"/>
            <a:ext cx="6453868" cy="1200329"/>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Protein subunit vaccines </a:t>
            </a:r>
            <a:r>
              <a:rPr lang="en-US" dirty="0">
                <a:latin typeface="Arial" panose="020B0604020202020204" pitchFamily="34" charset="0"/>
                <a:cs typeface="Arial" panose="020B0604020202020204" pitchFamily="34" charset="0"/>
              </a:rPr>
              <a:t>use fragments of protein from the pathogen to trigger protective immunity against it. Often paired with </a:t>
            </a:r>
            <a:r>
              <a:rPr lang="en-US" dirty="0">
                <a:solidFill>
                  <a:srgbClr val="FF0000"/>
                </a:solidFill>
                <a:latin typeface="Arial" panose="020B0604020202020204" pitchFamily="34" charset="0"/>
                <a:cs typeface="Arial" panose="020B0604020202020204" pitchFamily="34" charset="0"/>
              </a:rPr>
              <a:t>adjuvants</a:t>
            </a:r>
            <a:r>
              <a:rPr lang="en-US" dirty="0">
                <a:latin typeface="Arial" panose="020B0604020202020204" pitchFamily="34" charset="0"/>
                <a:cs typeface="Arial" panose="020B0604020202020204" pitchFamily="34" charset="0"/>
              </a:rPr>
              <a:t>: something that boosts the body’s immune response to the protein. </a:t>
            </a:r>
          </a:p>
        </p:txBody>
      </p:sp>
      <p:sp>
        <p:nvSpPr>
          <p:cNvPr id="10" name="TextBox 9">
            <a:extLst>
              <a:ext uri="{FF2B5EF4-FFF2-40B4-BE49-F238E27FC236}">
                <a16:creationId xmlns:a16="http://schemas.microsoft.com/office/drawing/2014/main" id="{CB373FC9-B889-0ED5-EC92-857EA65B0CA8}"/>
              </a:ext>
            </a:extLst>
          </p:cNvPr>
          <p:cNvSpPr txBox="1"/>
          <p:nvPr/>
        </p:nvSpPr>
        <p:spPr>
          <a:xfrm>
            <a:off x="2416696" y="4217528"/>
            <a:ext cx="7189411"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Whole cell vaccines </a:t>
            </a:r>
            <a:r>
              <a:rPr lang="en-US" dirty="0">
                <a:latin typeface="Arial" panose="020B0604020202020204" pitchFamily="34" charset="0"/>
                <a:cs typeface="Arial" panose="020B0604020202020204" pitchFamily="34" charset="0"/>
              </a:rPr>
              <a:t>use a weakened or deactivated version of the disease-causing pathogen to trigger protective immunity against it.</a:t>
            </a:r>
          </a:p>
        </p:txBody>
      </p:sp>
      <p:pic>
        <p:nvPicPr>
          <p:cNvPr id="1030" name="Picture 6">
            <a:extLst>
              <a:ext uri="{FF2B5EF4-FFF2-40B4-BE49-F238E27FC236}">
                <a16:creationId xmlns:a16="http://schemas.microsoft.com/office/drawing/2014/main" id="{6CE8E16D-B763-86CB-029F-FCBC4B41913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723327" y="1558169"/>
            <a:ext cx="1244608" cy="8048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3B6C6C6-04E7-E527-4AF4-1A5615F7A2D3}"/>
              </a:ext>
            </a:extLst>
          </p:cNvPr>
          <p:cNvSpPr txBox="1"/>
          <p:nvPr/>
        </p:nvSpPr>
        <p:spPr>
          <a:xfrm>
            <a:off x="2416696" y="1476543"/>
            <a:ext cx="6847794" cy="923330"/>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Viral vector vaccines </a:t>
            </a:r>
            <a:r>
              <a:rPr lang="en-US" dirty="0">
                <a:latin typeface="Arial" panose="020B0604020202020204" pitchFamily="34" charset="0"/>
                <a:cs typeface="Arial" panose="020B0604020202020204" pitchFamily="34" charset="0"/>
              </a:rPr>
              <a:t>use a harmless virus to deliver instructions to your body’s cells to make antigens from a target pathogen, triggering protective immunity against it.</a:t>
            </a:r>
          </a:p>
        </p:txBody>
      </p:sp>
      <p:sp>
        <p:nvSpPr>
          <p:cNvPr id="15" name="TextBox 14">
            <a:extLst>
              <a:ext uri="{FF2B5EF4-FFF2-40B4-BE49-F238E27FC236}">
                <a16:creationId xmlns:a16="http://schemas.microsoft.com/office/drawing/2014/main" id="{B0537E05-ADAC-37F3-A80A-F7D8B6DC39BC}"/>
              </a:ext>
            </a:extLst>
          </p:cNvPr>
          <p:cNvSpPr txBox="1"/>
          <p:nvPr/>
        </p:nvSpPr>
        <p:spPr>
          <a:xfrm>
            <a:off x="2416695" y="5205230"/>
            <a:ext cx="6211723" cy="923330"/>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Nucleic acid vaccines </a:t>
            </a:r>
            <a:r>
              <a:rPr lang="en-US" dirty="0">
                <a:latin typeface="Arial" panose="020B0604020202020204" pitchFamily="34" charset="0"/>
                <a:cs typeface="Arial" panose="020B0604020202020204" pitchFamily="34" charset="0"/>
              </a:rPr>
              <a:t>use genetic material – could be RNA or DNA – from a disease-causing pathogen to trigger protective immunity against it.</a:t>
            </a:r>
          </a:p>
        </p:txBody>
      </p:sp>
      <p:pic>
        <p:nvPicPr>
          <p:cNvPr id="1032" name="Picture 8">
            <a:extLst>
              <a:ext uri="{FF2B5EF4-FFF2-40B4-BE49-F238E27FC236}">
                <a16:creationId xmlns:a16="http://schemas.microsoft.com/office/drawing/2014/main" id="{7A18F657-1601-60FC-4C43-3BB2A7D8F11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3326" y="5333644"/>
            <a:ext cx="1244608" cy="80489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CEBEEA3-EB2F-0AFA-E288-A11F7ED84DA1}"/>
              </a:ext>
            </a:extLst>
          </p:cNvPr>
          <p:cNvSpPr/>
          <p:nvPr/>
        </p:nvSpPr>
        <p:spPr>
          <a:xfrm>
            <a:off x="12105319" y="14748"/>
            <a:ext cx="132080" cy="2560320"/>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036E37C-15B8-9618-0758-2CCDEB31F53C}"/>
              </a:ext>
            </a:extLst>
          </p:cNvPr>
          <p:cNvSpPr/>
          <p:nvPr/>
        </p:nvSpPr>
        <p:spPr>
          <a:xfrm>
            <a:off x="12105319" y="2545572"/>
            <a:ext cx="132080" cy="4297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EE717B1D-1AD0-3003-2F77-7B55B004FB25}"/>
              </a:ext>
            </a:extLst>
          </p:cNvPr>
          <p:cNvCxnSpPr>
            <a:cxnSpLocks/>
          </p:cNvCxnSpPr>
          <p:nvPr/>
        </p:nvCxnSpPr>
        <p:spPr>
          <a:xfrm>
            <a:off x="2219344" y="1513719"/>
            <a:ext cx="0" cy="4716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B84388B-0057-A530-648B-66013E33A664}"/>
              </a:ext>
            </a:extLst>
          </p:cNvPr>
          <p:cNvSpPr txBox="1"/>
          <p:nvPr/>
        </p:nvSpPr>
        <p:spPr>
          <a:xfrm>
            <a:off x="7881208" y="6054309"/>
            <a:ext cx="4158128" cy="738664"/>
          </a:xfrm>
          <a:prstGeom prst="rect">
            <a:avLst/>
          </a:prstGeom>
          <a:solidFill>
            <a:schemeClr val="accent2">
              <a:lumMod val="40000"/>
              <a:lumOff val="60000"/>
            </a:schemeClr>
          </a:solidFill>
        </p:spPr>
        <p:txBody>
          <a:bodyPr wrap="square">
            <a:spAutoFit/>
          </a:bodyPr>
          <a:lstStyle/>
          <a:p>
            <a:r>
              <a:rPr lang="en-US" sz="1400" b="1" dirty="0">
                <a:latin typeface="Arial" panose="020B0604020202020204" pitchFamily="34" charset="0"/>
                <a:cs typeface="Arial" panose="020B0604020202020204" pitchFamily="34" charset="0"/>
              </a:rPr>
              <a:t>antigen</a:t>
            </a:r>
            <a:r>
              <a:rPr lang="en-US" sz="1400" dirty="0">
                <a:latin typeface="Arial" panose="020B0604020202020204" pitchFamily="34" charset="0"/>
                <a:cs typeface="Arial" panose="020B0604020202020204" pitchFamily="34" charset="0"/>
              </a:rPr>
              <a:t> = a molecule or other foreign substance (for example, a small piece of the pathogen) which causes the body to generate an immune response</a:t>
            </a:r>
          </a:p>
        </p:txBody>
      </p:sp>
    </p:spTree>
    <p:extLst>
      <p:ext uri="{BB962C8B-B14F-4D97-AF65-F5344CB8AC3E}">
        <p14:creationId xmlns:p14="http://schemas.microsoft.com/office/powerpoint/2010/main" val="3581422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3000</Words>
  <Application>Microsoft Macintosh PowerPoint</Application>
  <PresentationFormat>Widescreen</PresentationFormat>
  <Paragraphs>284</Paragraphs>
  <Slides>33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vt:lpstr>
      <vt:lpstr>Office Theme</vt:lpstr>
      <vt:lpstr>Introduction to  TB Vaccines</vt:lpstr>
      <vt:lpstr>Agenda</vt:lpstr>
      <vt:lpstr>New TB vaccines will sit alongside many ways to prevent TB. </vt:lpstr>
      <vt:lpstr>Why do we need new TB vaccines when we have BCG?</vt:lpstr>
      <vt:lpstr>BCG: the only existing vaccine against TB</vt:lpstr>
      <vt:lpstr>BCG: the old friend we’re still getting to know</vt:lpstr>
      <vt:lpstr>Why is it taking so long to develop new vaccines against TB?</vt:lpstr>
      <vt:lpstr>PowerPoint Presentation</vt:lpstr>
      <vt:lpstr>General vaccine types</vt:lpstr>
      <vt:lpstr>Types of TB vaccines under development</vt:lpstr>
      <vt:lpstr>And now also: mRNA vaccines!</vt:lpstr>
      <vt:lpstr>TB vaccine strategies</vt:lpstr>
      <vt:lpstr>PowerPoint Presentation</vt:lpstr>
      <vt:lpstr>POD = prevention of disease</vt:lpstr>
      <vt:lpstr>The fourth strategy: therapeutic vaccination (Rx Vax)</vt:lpstr>
      <vt:lpstr>The Pipeline the bird’s eye view</vt:lpstr>
      <vt:lpstr>The Pipeline by type</vt:lpstr>
      <vt:lpstr>The Pipeline by recent news</vt:lpstr>
      <vt:lpstr>The Pipeline work by NIAID</vt:lpstr>
      <vt:lpstr>NIAID TB Vaccine Clinical Trials</vt:lpstr>
      <vt:lpstr>M72/AS01E</vt:lpstr>
      <vt:lpstr>M72/AS01E</vt:lpstr>
      <vt:lpstr>Phase III Trial of M72/AS01E To begin soon</vt:lpstr>
      <vt:lpstr>MTBVAC</vt:lpstr>
      <vt:lpstr>Phase III trial of MTBVAC NCT04975178</vt:lpstr>
      <vt:lpstr>PowerPoint Presentation</vt:lpstr>
      <vt:lpstr>PowerPoint Presentation</vt:lpstr>
      <vt:lpstr>PowerPoint Presentation</vt:lpstr>
      <vt:lpstr>PowerPoint Presentation</vt:lpstr>
      <vt:lpstr>PowerPoint Presentation</vt:lpstr>
      <vt:lpstr>Promising science is no guarantee of success</vt:lpstr>
      <vt:lpstr>Want to join a community of advocates for TB vaccines?  Join the TB Vax ARM coalition!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TB Vaccines</dc:title>
  <dc:creator>Tag 3</dc:creator>
  <cp:lastModifiedBy>Tag 3</cp:lastModifiedBy>
  <cp:revision>11</cp:revision>
  <dcterms:created xsi:type="dcterms:W3CDTF">2024-02-16T14:10:56Z</dcterms:created>
  <dcterms:modified xsi:type="dcterms:W3CDTF">2024-02-22T15:27:39Z</dcterms:modified>
</cp:coreProperties>
</file>