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9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7" r:id="rId37"/>
    <p:sldId id="300" r:id="rId38"/>
    <p:sldId id="290" r:id="rId39"/>
    <p:sldId id="291"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Libre Franklin Bold" panose="020B0604020202020204" charset="0"/>
      <p:regular r:id="rId46"/>
      <p:bold r:id="rId47"/>
    </p:embeddedFont>
    <p:embeddedFont>
      <p:font typeface="Open Sauce" panose="020B0604020202020204" charset="0"/>
      <p:regular r:id="rId48"/>
    </p:embeddedFont>
    <p:embeddedFont>
      <p:font typeface="Open Sauce Bold" panose="020B0604020202020204" charset="0"/>
      <p:regular r:id="rId49"/>
      <p:bold r:id="rId50"/>
    </p:embeddedFont>
    <p:embeddedFont>
      <p:font typeface="Open Sauce Bold Italics" panose="020B0604020202020204" charset="0"/>
      <p:regular r:id="rId51"/>
      <p:bold r:id="rId52"/>
      <p:italic r:id="rId53"/>
      <p:boldItalic r:id="rId54"/>
    </p:embeddedFont>
    <p:embeddedFont>
      <p:font typeface="Open Sauce Heavy" panose="020B0604020202020204" charset="0"/>
      <p:regular r:id="rId55"/>
      <p:bold r:id="rId56"/>
    </p:embeddedFont>
    <p:embeddedFont>
      <p:font typeface="Open Sauce Italics" panose="020B0604020202020204" charset="0"/>
      <p:regular r:id="rId57"/>
      <p:italic r:id="rId58"/>
    </p:embeddedFont>
    <p:embeddedFont>
      <p:font typeface="Open Sauce Light" panose="020B0604020202020204" charset="0"/>
      <p:regular r:id="rId59"/>
    </p:embeddedFont>
    <p:embeddedFont>
      <p:font typeface="Poppins Light" panose="00000400000000000000" pitchFamily="2" charset="0"/>
      <p:regular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E506B6-8797-D0EE-5E82-FDF8C1323339}" name="Siskind, Rona (NIH/NIAID) [C]" initials="RS" userId="S::rsiskind@nih.gov::59528255-a978-41dd-ad4d-7b8ae14870c2" providerId="AD"/>
  <p188:author id="{7B81F9F4-2884-4BD7-3E5C-C6EA0D59A279}" name="Davis, Greg" initials="GD" userId="S::gpdavis@fredhutch.org::110f526f-74b5-44a5-b078-10a37ff5b3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8" autoAdjust="0"/>
    <p:restoredTop sz="94569" autoAdjust="0"/>
  </p:normalViewPr>
  <p:slideViewPr>
    <p:cSldViewPr>
      <p:cViewPr>
        <p:scale>
          <a:sx n="30" d="100"/>
          <a:sy n="30" d="100"/>
        </p:scale>
        <p:origin x="414" y="1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B8F59-DBB6-C143-B0DE-515FAD7E1B32}" type="datetimeFigureOut">
              <a:rPr lang="en-US" smtClean="0"/>
              <a:t>9/21/2025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85FE4-8F22-3240-9B6E-AAD606E8F19F}" type="slidenum">
              <a:rPr lang="en-US" smtClean="0"/>
              <a:t>‹#›</a:t>
            </a:fld>
            <a:endParaRPr lang="en-US" dirty="0"/>
          </a:p>
        </p:txBody>
      </p:sp>
    </p:spTree>
    <p:extLst>
      <p:ext uri="{BB962C8B-B14F-4D97-AF65-F5344CB8AC3E}">
        <p14:creationId xmlns:p14="http://schemas.microsoft.com/office/powerpoint/2010/main" val="119158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85FE4-8F22-3240-9B6E-AAD606E8F19F}" type="slidenum">
              <a:rPr lang="en-US" smtClean="0"/>
              <a:t>2</a:t>
            </a:fld>
            <a:endParaRPr lang="en-US" dirty="0"/>
          </a:p>
        </p:txBody>
      </p:sp>
    </p:spTree>
    <p:extLst>
      <p:ext uri="{BB962C8B-B14F-4D97-AF65-F5344CB8AC3E}">
        <p14:creationId xmlns:p14="http://schemas.microsoft.com/office/powerpoint/2010/main" val="217311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0" i="0" u="none" strike="noStrike" dirty="0">
                <a:solidFill>
                  <a:schemeClr val="tx1"/>
                </a:solidFill>
                <a:latin typeface="+mn-lt"/>
                <a:ea typeface="+mn-ea"/>
                <a:cs typeface="+mn-cs"/>
              </a:rPr>
              <a:t>As Recomendações para o Envolvimento da Comunidade foram desenvolvidas pelo Parceiro na Comunidade (CP) e pela DAIDS. O documento de recomendações não existiria sem os esforços incansáveis da minha incrível colega, Rona Siskind</a:t>
            </a:r>
          </a:p>
          <a:p>
            <a:r>
              <a:rPr lang="pt-PT" sz="1200" b="0" i="0" u="none" strike="noStrike" dirty="0">
                <a:solidFill>
                  <a:schemeClr val="tx1"/>
                </a:solidFill>
                <a:latin typeface="+mn-lt"/>
                <a:ea typeface="+mn-ea"/>
                <a:cs typeface="+mn-cs"/>
              </a:rPr>
              <a:t>Este documento centra-se principalmente no desenvolvimento do CAB, uma vez que é nisso que as nossas redes e centros se baseiam, mas não exclui outras formas de envolvimento da comunidade – na verdade, incentiva-as.  E antes de continuar, por favor, entenda-se que estou a usar CAB de forma um pouco genérica, sabendo que, em alguns casos, estes são Grupos Consultivos Comunitários ou Grupos de Trabalho Comunitários. Na realidade, todos funcionam de forma semelhante, por isso, para facilitar, estou apenas a usar o termo CAB.</a:t>
            </a:r>
          </a:p>
          <a:p>
            <a:r>
              <a:rPr lang="pt-PT" sz="1200" b="0" i="0" u="none" strike="noStrike" dirty="0">
                <a:solidFill>
                  <a:schemeClr val="tx1"/>
                </a:solidFill>
                <a:latin typeface="+mn-lt"/>
                <a:ea typeface="+mn-ea"/>
                <a:cs typeface="+mn-cs"/>
              </a:rPr>
              <a:t>Os objectivos deste documento são:</a:t>
            </a:r>
          </a:p>
          <a:p>
            <a:r>
              <a:rPr lang="pt-PT" sz="1200" b="0" i="0" u="none" strike="noStrike" dirty="0">
                <a:solidFill>
                  <a:schemeClr val="tx1"/>
                </a:solidFill>
                <a:latin typeface="+mn-lt"/>
                <a:ea typeface="+mn-ea"/>
                <a:cs typeface="+mn-cs"/>
              </a:rPr>
              <a:t>Melhorar o papel da comunidade na investigação financiada pelo NIAID</a:t>
            </a:r>
          </a:p>
          <a:p>
            <a:r>
              <a:rPr lang="pt-PT" sz="1200" b="0" i="0" u="none" strike="noStrike" dirty="0">
                <a:solidFill>
                  <a:schemeClr val="tx1"/>
                </a:solidFill>
                <a:latin typeface="+mn-lt"/>
                <a:ea typeface="+mn-ea"/>
                <a:cs typeface="+mn-cs"/>
              </a:rPr>
              <a:t>Ajudar as equipas e a comunidade a implementar um EC eficaz</a:t>
            </a:r>
          </a:p>
          <a:p>
            <a:r>
              <a:rPr lang="pt-PT" sz="1200" b="0" i="0" u="none" strike="noStrike" dirty="0">
                <a:solidFill>
                  <a:schemeClr val="tx1"/>
                </a:solidFill>
                <a:latin typeface="+mn-lt"/>
                <a:ea typeface="+mn-ea"/>
                <a:cs typeface="+mn-cs"/>
              </a:rPr>
              <a:t>Promover parcerias mais fortes entre a equipa e a comunidade</a:t>
            </a:r>
          </a:p>
          <a:p>
            <a:r>
              <a:rPr lang="pt-PT" sz="1200" b="0" i="0" u="none" strike="noStrike" dirty="0">
                <a:solidFill>
                  <a:schemeClr val="tx1"/>
                </a:solidFill>
                <a:latin typeface="+mn-lt"/>
                <a:ea typeface="+mn-ea"/>
                <a:cs typeface="+mn-cs"/>
              </a:rPr>
              <a:t>Harmonizar as práticas de envolvimento da comunidade entre os grupos (redes da NIAID)</a:t>
            </a:r>
          </a:p>
          <a:p>
            <a:endParaRPr lang="en-US" dirty="0"/>
          </a:p>
        </p:txBody>
      </p:sp>
      <p:sp>
        <p:nvSpPr>
          <p:cNvPr id="4" name="Slide Number Placeholder 3"/>
          <p:cNvSpPr>
            <a:spLocks noGrp="1"/>
          </p:cNvSpPr>
          <p:nvPr>
            <p:ph type="sldNum" sz="quarter" idx="5"/>
          </p:nvPr>
        </p:nvSpPr>
        <p:spPr/>
        <p:txBody>
          <a:bodyPr/>
          <a:lstStyle/>
          <a:p>
            <a:fld id="{C6185FE4-8F22-3240-9B6E-AAD606E8F19F}" type="slidenum">
              <a:rPr lang="en-US" smtClean="0"/>
              <a:t>36</a:t>
            </a:fld>
            <a:endParaRPr lang="en-US" dirty="0"/>
          </a:p>
        </p:txBody>
      </p:sp>
    </p:spTree>
    <p:extLst>
      <p:ext uri="{BB962C8B-B14F-4D97-AF65-F5344CB8AC3E}">
        <p14:creationId xmlns:p14="http://schemas.microsoft.com/office/powerpoint/2010/main" val="35687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hyperlink" Target="https://www.fda.gov" TargetMode="External"/><Relationship Id="rId3" Type="http://schemas.openxmlformats.org/officeDocument/2006/relationships/image" Target="../media/image40.png"/><Relationship Id="rId7" Type="http://schemas.openxmlformats.org/officeDocument/2006/relationships/hyperlink" Target="https://www.cdc.gov/index.html"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s://www.hhs.gov/" TargetMode="External"/><Relationship Id="rId5" Type="http://schemas.openxmlformats.org/officeDocument/2006/relationships/image" Target="../media/image42.png"/><Relationship Id="rId10" Type="http://schemas.openxmlformats.org/officeDocument/2006/relationships/hyperlink" Target="https://oma.od.nih.gov/IC_Organization_Chart/NIH%20Organizational%20Chart.pdf" TargetMode="External"/><Relationship Id="rId4" Type="http://schemas.openxmlformats.org/officeDocument/2006/relationships/image" Target="../media/image41.png"/><Relationship Id="rId9" Type="http://schemas.openxmlformats.org/officeDocument/2006/relationships/hyperlink" Target="https://www.nih.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niaid.nih.gov/about/dcr" TargetMode="External"/><Relationship Id="rId3" Type="http://schemas.openxmlformats.org/officeDocument/2006/relationships/hyperlink" Target="https://www.niaid.nih.gov" TargetMode="External"/><Relationship Id="rId7" Type="http://schemas.openxmlformats.org/officeDocument/2006/relationships/hyperlink" Target="https://www.niaid.nih.gov/about/dea"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hyperlink" Target="https://www.niaid.nih.gov/about/dmid" TargetMode="External"/><Relationship Id="rId5" Type="http://schemas.openxmlformats.org/officeDocument/2006/relationships/hyperlink" Target="https://www.niaid.nih.gov/about/dait" TargetMode="External"/><Relationship Id="rId10" Type="http://schemas.openxmlformats.org/officeDocument/2006/relationships/hyperlink" Target="https://www.niaid.nih.gov/about/vrc" TargetMode="External"/><Relationship Id="rId4" Type="http://schemas.openxmlformats.org/officeDocument/2006/relationships/hyperlink" Target="https://www.niaid.nih.gov/about/daids" TargetMode="External"/><Relationship Id="rId9" Type="http://schemas.openxmlformats.org/officeDocument/2006/relationships/hyperlink" Target="https://www.niaid.nih.gov/about/di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tgnetwork.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hptn.or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hvtn.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impaactnetwork.org"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hyperlink" Target="https://www.hanc.info"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treatmentactiongroup.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health.uct.ac.za/sites/default/files/media/documents/health_uct_ac_za/54/NHREC-Guidelines-for-Community-Advisory-Boards-2012.pdf" TargetMode="External"/><Relationship Id="rId3" Type="http://schemas.openxmlformats.org/officeDocument/2006/relationships/hyperlink" Target="https://www.hanc.info/resources/acronyms-and-glossaries.html" TargetMode="External"/><Relationship Id="rId7" Type="http://schemas.openxmlformats.org/officeDocument/2006/relationships/hyperlink" Target="https://global.comminit.com/content/good-participatory-practice-guidelines-tb-vaccine-research-gpp-tb-vacc" TargetMode="External"/><Relationship Id="rId2" Type="http://schemas.openxmlformats.org/officeDocument/2006/relationships/hyperlink" Target="https://avac.org/project/good-participatory-practice/" TargetMode="External"/><Relationship Id="rId1" Type="http://schemas.openxmlformats.org/officeDocument/2006/relationships/slideLayout" Target="../slideLayouts/slideLayout7.xml"/><Relationship Id="rId6" Type="http://schemas.openxmlformats.org/officeDocument/2006/relationships/hyperlink" Target="https://www.hanc.info/content/dam/hanc/documents/community/Recommendations-for-Community-Engagement-v3.0-Nov2020-English.pdf" TargetMode="External"/><Relationship Id="rId5" Type="http://schemas.openxmlformats.org/officeDocument/2006/relationships/hyperlink" Target="https://www.hanc.info/resources/sops-guidelines-resources/community.html" TargetMode="External"/><Relationship Id="rId4" Type="http://schemas.openxmlformats.org/officeDocument/2006/relationships/hyperlink" Target="https://daidslearningportal.niaid.nih.gov" TargetMode="External"/><Relationship Id="rId9" Type="http://schemas.openxmlformats.org/officeDocument/2006/relationships/hyperlink" Target="https://www.hanc.info/resources/educational-video-series/what-happens-to-lab-sample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hanc.info/resources/sops-guidelines-resources/community.html#community-engagemen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avac.org/project/good-participatory-practic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8415"/>
            <a:chOff x="0" y="0"/>
            <a:chExt cx="1050363" cy="757887"/>
          </a:xfrm>
        </p:grpSpPr>
        <p:sp>
          <p:nvSpPr>
            <p:cNvPr id="4" name="AutoShape 4"/>
            <p:cNvSpPr/>
            <p:nvPr/>
          </p:nvSpPr>
          <p:spPr>
            <a:xfrm>
              <a:off x="0" y="0"/>
              <a:ext cx="1050363" cy="757887"/>
            </a:xfrm>
            <a:prstGeom prst="rect">
              <a:avLst/>
            </a:prstGeom>
            <a:solidFill>
              <a:srgbClr val="FFFFFF"/>
            </a:solidFill>
          </p:spPr>
          <p:txBody>
            <a:bodyPr/>
            <a:lstStyle/>
            <a:p>
              <a:endParaRPr lang="en-US" dirty="0"/>
            </a:p>
          </p:txBody>
        </p:sp>
        <p:sp>
          <p:nvSpPr>
            <p:cNvPr id="5" name="TextBox 5"/>
            <p:cNvSpPr txBox="1"/>
            <p:nvPr/>
          </p:nvSpPr>
          <p:spPr>
            <a:xfrm>
              <a:off x="78125" y="227896"/>
              <a:ext cx="894113" cy="311621"/>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01</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dirty="0"/>
          </a:p>
        </p:txBody>
      </p:sp>
      <p:sp>
        <p:nvSpPr>
          <p:cNvPr id="7" name="AutoShape 7"/>
          <p:cNvSpPr/>
          <p:nvPr/>
        </p:nvSpPr>
        <p:spPr>
          <a:xfrm>
            <a:off x="0" y="8242105"/>
            <a:ext cx="18288000" cy="9525"/>
          </a:xfrm>
          <a:prstGeom prst="rect">
            <a:avLst/>
          </a:prstGeom>
          <a:solidFill>
            <a:srgbClr val="373636"/>
          </a:solidFill>
        </p:spPr>
        <p:txBody>
          <a:bodyPr/>
          <a:lstStyle/>
          <a:p>
            <a:endParaRPr lang="en-US" dirty="0"/>
          </a:p>
        </p:txBody>
      </p:sp>
      <p:sp>
        <p:nvSpPr>
          <p:cNvPr id="8" name="Freeform 8"/>
          <p:cNvSpPr/>
          <p:nvPr/>
        </p:nvSpPr>
        <p:spPr>
          <a:xfrm>
            <a:off x="1623478" y="8544326"/>
            <a:ext cx="4364050" cy="1499740"/>
          </a:xfrm>
          <a:custGeom>
            <a:avLst/>
            <a:gdLst/>
            <a:ahLst/>
            <a:cxnLst/>
            <a:rect l="l" t="t" r="r" b="b"/>
            <a:pathLst>
              <a:path w="4364050" h="1499740">
                <a:moveTo>
                  <a:pt x="0" y="0"/>
                </a:moveTo>
                <a:lnTo>
                  <a:pt x="4364050" y="0"/>
                </a:lnTo>
                <a:lnTo>
                  <a:pt x="4364050" y="1499739"/>
                </a:lnTo>
                <a:lnTo>
                  <a:pt x="0" y="1499739"/>
                </a:lnTo>
                <a:lnTo>
                  <a:pt x="0" y="0"/>
                </a:lnTo>
                <a:close/>
              </a:path>
            </a:pathLst>
          </a:custGeom>
          <a:blipFill>
            <a:blip r:embed="rId2"/>
            <a:stretch>
              <a:fillRect/>
            </a:stretch>
          </a:blipFill>
        </p:spPr>
        <p:txBody>
          <a:bodyPr/>
          <a:lstStyle/>
          <a:p>
            <a:endParaRPr lang="en-US" dirty="0"/>
          </a:p>
        </p:txBody>
      </p:sp>
      <p:sp>
        <p:nvSpPr>
          <p:cNvPr id="9" name="Freeform 9"/>
          <p:cNvSpPr/>
          <p:nvPr/>
        </p:nvSpPr>
        <p:spPr>
          <a:xfrm>
            <a:off x="6436943" y="8544326"/>
            <a:ext cx="3663509" cy="1260858"/>
          </a:xfrm>
          <a:custGeom>
            <a:avLst/>
            <a:gdLst/>
            <a:ahLst/>
            <a:cxnLst/>
            <a:rect l="l" t="t" r="r" b="b"/>
            <a:pathLst>
              <a:path w="3663509" h="1260858">
                <a:moveTo>
                  <a:pt x="0" y="0"/>
                </a:moveTo>
                <a:lnTo>
                  <a:pt x="3663509" y="0"/>
                </a:lnTo>
                <a:lnTo>
                  <a:pt x="3663509" y="1260857"/>
                </a:lnTo>
                <a:lnTo>
                  <a:pt x="0" y="1260857"/>
                </a:lnTo>
                <a:lnTo>
                  <a:pt x="0" y="0"/>
                </a:lnTo>
                <a:close/>
              </a:path>
            </a:pathLst>
          </a:custGeom>
          <a:blipFill>
            <a:blip r:embed="rId3"/>
            <a:stretch>
              <a:fillRect/>
            </a:stretch>
          </a:blipFill>
        </p:spPr>
        <p:txBody>
          <a:bodyPr/>
          <a:lstStyle/>
          <a:p>
            <a:endParaRPr lang="en-US" dirty="0"/>
          </a:p>
        </p:txBody>
      </p:sp>
      <p:sp>
        <p:nvSpPr>
          <p:cNvPr id="10" name="Freeform 10"/>
          <p:cNvSpPr/>
          <p:nvPr/>
        </p:nvSpPr>
        <p:spPr>
          <a:xfrm rot="5400000">
            <a:off x="9207882" y="-828489"/>
            <a:ext cx="11622552" cy="6537685"/>
          </a:xfrm>
          <a:custGeom>
            <a:avLst/>
            <a:gdLst/>
            <a:ahLst/>
            <a:cxnLst/>
            <a:rect l="l" t="t" r="r" b="b"/>
            <a:pathLst>
              <a:path w="11622552" h="6537685">
                <a:moveTo>
                  <a:pt x="0" y="0"/>
                </a:moveTo>
                <a:lnTo>
                  <a:pt x="11622551" y="0"/>
                </a:lnTo>
                <a:lnTo>
                  <a:pt x="11622551" y="6537685"/>
                </a:lnTo>
                <a:lnTo>
                  <a:pt x="0" y="6537685"/>
                </a:lnTo>
                <a:lnTo>
                  <a:pt x="0" y="0"/>
                </a:lnTo>
                <a:close/>
              </a:path>
            </a:pathLst>
          </a:custGeom>
          <a:blipFill>
            <a:blip r:embed="rId4"/>
            <a:stretch>
              <a:fillRect/>
            </a:stretch>
          </a:blipFill>
        </p:spPr>
        <p:txBody>
          <a:bodyPr/>
          <a:lstStyle/>
          <a:p>
            <a:endParaRPr lang="en-US" dirty="0"/>
          </a:p>
        </p:txBody>
      </p:sp>
      <p:sp>
        <p:nvSpPr>
          <p:cNvPr id="11" name="TextBox 11"/>
          <p:cNvSpPr txBox="1"/>
          <p:nvPr/>
        </p:nvSpPr>
        <p:spPr>
          <a:xfrm>
            <a:off x="1623478" y="1749427"/>
            <a:ext cx="7852224" cy="4950609"/>
          </a:xfrm>
          <a:prstGeom prst="rect">
            <a:avLst/>
          </a:prstGeom>
        </p:spPr>
        <p:txBody>
          <a:bodyPr lIns="0" tIns="0" rIns="0" bIns="0" rtlCol="0" anchor="t">
            <a:spAutoFit/>
          </a:bodyPr>
          <a:lstStyle/>
          <a:p>
            <a:pPr algn="l">
              <a:lnSpc>
                <a:spcPts val="9679"/>
              </a:lnSpc>
            </a:pPr>
            <a:r>
              <a:rPr lang="pt-PT" sz="8799" b="1" dirty="0">
                <a:latin typeface="Open Sauce Heavy"/>
                <a:ea typeface="Open Sauce Heavy"/>
                <a:cs typeface="Open Sauce Heavy"/>
                <a:sym typeface="Open Sauce Heavy"/>
              </a:rPr>
              <a:t>Pack de </a:t>
            </a:r>
            <a:r>
              <a:rPr lang="pt-PT" sz="8799" b="1" dirty="0">
                <a:solidFill>
                  <a:srgbClr val="373636"/>
                </a:solidFill>
                <a:latin typeface="Open Sauce Heavy"/>
                <a:ea typeface="Open Sauce Heavy"/>
                <a:cs typeface="Open Sauce Heavy"/>
                <a:sym typeface="Open Sauce Heavy"/>
              </a:rPr>
              <a:t>Integração dos </a:t>
            </a:r>
            <a:r>
              <a:rPr lang="pt-PT" sz="8799" b="1" dirty="0">
                <a:solidFill>
                  <a:srgbClr val="077AB5"/>
                </a:solidFill>
                <a:latin typeface="Open Sauce Heavy"/>
                <a:ea typeface="Open Sauce Heavy"/>
                <a:cs typeface="Open Sauce Heavy"/>
                <a:sym typeface="Open Sauce Heavy"/>
              </a:rPr>
              <a:t>CAB</a:t>
            </a:r>
            <a:r>
              <a:rPr lang="pt-PT" sz="8799" b="1" dirty="0">
                <a:solidFill>
                  <a:srgbClr val="373636"/>
                </a:solidFill>
                <a:latin typeface="Open Sauce Heavy"/>
                <a:ea typeface="Open Sauce Heavy"/>
                <a:cs typeface="Open Sauce Heavy"/>
                <a:sym typeface="Open Sauce Heavy"/>
              </a:rPr>
              <a:t> Inter-redes</a:t>
            </a:r>
          </a:p>
          <a:p>
            <a:pPr algn="l">
              <a:lnSpc>
                <a:spcPts val="9679"/>
              </a:lnSpc>
            </a:pPr>
            <a:endParaRPr lang="pt-PT" sz="8799" b="1" dirty="0">
              <a:solidFill>
                <a:srgbClr val="373636"/>
              </a:solidFill>
              <a:latin typeface="Open Sauce Heavy"/>
              <a:ea typeface="Open Sauce Heavy"/>
              <a:cs typeface="Open Sauce Heavy"/>
              <a:sym typeface="Open Sauce Heav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25289"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10</a:t>
              </a:r>
            </a:p>
          </p:txBody>
        </p:sp>
      </p:grpSp>
      <p:sp>
        <p:nvSpPr>
          <p:cNvPr id="6" name="AutoShape 6"/>
          <p:cNvSpPr/>
          <p:nvPr/>
        </p:nvSpPr>
        <p:spPr>
          <a:xfrm>
            <a:off x="0" y="9393643"/>
            <a:ext cx="18288000" cy="9525"/>
          </a:xfrm>
          <a:prstGeom prst="rect">
            <a:avLst/>
          </a:prstGeom>
          <a:solidFill>
            <a:srgbClr val="373636"/>
          </a:solidFill>
        </p:spPr>
        <p:txBody>
          <a:bodyPr/>
          <a:lstStyle/>
          <a:p>
            <a:endParaRPr lang="en-US" dirty="0"/>
          </a:p>
        </p:txBody>
      </p:sp>
      <p:sp>
        <p:nvSpPr>
          <p:cNvPr id="7" name="AutoShape 7"/>
          <p:cNvSpPr/>
          <p:nvPr/>
        </p:nvSpPr>
        <p:spPr>
          <a:xfrm>
            <a:off x="0" y="3159104"/>
            <a:ext cx="18288000" cy="9525"/>
          </a:xfrm>
          <a:prstGeom prst="rect">
            <a:avLst/>
          </a:prstGeom>
          <a:solidFill>
            <a:srgbClr val="373636"/>
          </a:solidFill>
        </p:spPr>
        <p:txBody>
          <a:bodyPr/>
          <a:lstStyle/>
          <a:p>
            <a:endParaRPr lang="en-US" dirty="0"/>
          </a:p>
        </p:txBody>
      </p:sp>
      <p:sp>
        <p:nvSpPr>
          <p:cNvPr id="8" name="AutoShape 8"/>
          <p:cNvSpPr/>
          <p:nvPr/>
        </p:nvSpPr>
        <p:spPr>
          <a:xfrm>
            <a:off x="7573950" y="3159104"/>
            <a:ext cx="9525" cy="6218863"/>
          </a:xfrm>
          <a:prstGeom prst="rect">
            <a:avLst/>
          </a:prstGeom>
          <a:solidFill>
            <a:srgbClr val="373636"/>
          </a:solidFill>
        </p:spPr>
        <p:txBody>
          <a:bodyPr/>
          <a:lstStyle/>
          <a:p>
            <a:endParaRPr lang="en-US" dirty="0"/>
          </a:p>
        </p:txBody>
      </p:sp>
      <p:sp>
        <p:nvSpPr>
          <p:cNvPr id="9" name="AutoShape 9"/>
          <p:cNvSpPr/>
          <p:nvPr/>
        </p:nvSpPr>
        <p:spPr>
          <a:xfrm>
            <a:off x="4398600" y="3168629"/>
            <a:ext cx="9601" cy="6224514"/>
          </a:xfrm>
          <a:prstGeom prst="rect">
            <a:avLst/>
          </a:prstGeom>
          <a:solidFill>
            <a:srgbClr val="373636"/>
          </a:solidFill>
        </p:spPr>
        <p:txBody>
          <a:bodyPr/>
          <a:lstStyle/>
          <a:p>
            <a:endParaRPr lang="en-US" dirty="0"/>
          </a:p>
        </p:txBody>
      </p:sp>
      <p:sp>
        <p:nvSpPr>
          <p:cNvPr id="10" name="AutoShape 10"/>
          <p:cNvSpPr/>
          <p:nvPr/>
        </p:nvSpPr>
        <p:spPr>
          <a:xfrm>
            <a:off x="11265969" y="3159104"/>
            <a:ext cx="9527" cy="6234039"/>
          </a:xfrm>
          <a:prstGeom prst="rect">
            <a:avLst/>
          </a:prstGeom>
          <a:solidFill>
            <a:srgbClr val="373636"/>
          </a:solidFill>
        </p:spPr>
        <p:txBody>
          <a:bodyPr/>
          <a:lstStyle/>
          <a:p>
            <a:endParaRPr lang="en-US" dirty="0"/>
          </a:p>
        </p:txBody>
      </p:sp>
      <p:sp>
        <p:nvSpPr>
          <p:cNvPr id="11" name="AutoShape 11"/>
          <p:cNvSpPr/>
          <p:nvPr/>
        </p:nvSpPr>
        <p:spPr>
          <a:xfrm>
            <a:off x="14710961" y="3159104"/>
            <a:ext cx="9525" cy="6234539"/>
          </a:xfrm>
          <a:prstGeom prst="rect">
            <a:avLst/>
          </a:prstGeom>
          <a:solidFill>
            <a:srgbClr val="373636"/>
          </a:solidFill>
        </p:spPr>
        <p:txBody>
          <a:bodyPr/>
          <a:lstStyle/>
          <a:p>
            <a:endParaRPr lang="en-US" dirty="0"/>
          </a:p>
        </p:txBody>
      </p:sp>
      <p:sp>
        <p:nvSpPr>
          <p:cNvPr id="12" name="AutoShape 12"/>
          <p:cNvSpPr/>
          <p:nvPr/>
        </p:nvSpPr>
        <p:spPr>
          <a:xfrm>
            <a:off x="1047750" y="9123457"/>
            <a:ext cx="235064" cy="269687"/>
          </a:xfrm>
          <a:prstGeom prst="rect">
            <a:avLst/>
          </a:prstGeom>
          <a:solidFill>
            <a:srgbClr val="EA6D29"/>
          </a:solidFill>
        </p:spPr>
        <p:txBody>
          <a:bodyPr/>
          <a:lstStyle/>
          <a:p>
            <a:endParaRPr lang="en-US" dirty="0"/>
          </a:p>
        </p:txBody>
      </p:sp>
      <p:sp>
        <p:nvSpPr>
          <p:cNvPr id="13" name="AutoShape 13"/>
          <p:cNvSpPr/>
          <p:nvPr/>
        </p:nvSpPr>
        <p:spPr>
          <a:xfrm>
            <a:off x="7583475" y="9123457"/>
            <a:ext cx="235064" cy="269687"/>
          </a:xfrm>
          <a:prstGeom prst="rect">
            <a:avLst/>
          </a:prstGeom>
          <a:solidFill>
            <a:srgbClr val="EA6D29"/>
          </a:solidFill>
        </p:spPr>
        <p:txBody>
          <a:bodyPr/>
          <a:lstStyle/>
          <a:p>
            <a:endParaRPr lang="en-US" dirty="0"/>
          </a:p>
        </p:txBody>
      </p:sp>
      <p:sp>
        <p:nvSpPr>
          <p:cNvPr id="14" name="AutoShape 14"/>
          <p:cNvSpPr/>
          <p:nvPr/>
        </p:nvSpPr>
        <p:spPr>
          <a:xfrm>
            <a:off x="4383104" y="9123457"/>
            <a:ext cx="235064" cy="269687"/>
          </a:xfrm>
          <a:prstGeom prst="rect">
            <a:avLst/>
          </a:prstGeom>
          <a:solidFill>
            <a:srgbClr val="EA6D29"/>
          </a:solidFill>
        </p:spPr>
        <p:txBody>
          <a:bodyPr/>
          <a:lstStyle/>
          <a:p>
            <a:endParaRPr lang="en-US" dirty="0"/>
          </a:p>
        </p:txBody>
      </p:sp>
      <p:sp>
        <p:nvSpPr>
          <p:cNvPr id="15" name="AutoShape 15"/>
          <p:cNvSpPr/>
          <p:nvPr/>
        </p:nvSpPr>
        <p:spPr>
          <a:xfrm>
            <a:off x="11275496" y="9123457"/>
            <a:ext cx="235064" cy="269687"/>
          </a:xfrm>
          <a:prstGeom prst="rect">
            <a:avLst/>
          </a:prstGeom>
          <a:solidFill>
            <a:srgbClr val="EA6D29"/>
          </a:solidFill>
        </p:spPr>
        <p:txBody>
          <a:bodyPr/>
          <a:lstStyle/>
          <a:p>
            <a:endParaRPr lang="en-US" dirty="0"/>
          </a:p>
        </p:txBody>
      </p:sp>
      <p:sp>
        <p:nvSpPr>
          <p:cNvPr id="16" name="AutoShape 16"/>
          <p:cNvSpPr/>
          <p:nvPr/>
        </p:nvSpPr>
        <p:spPr>
          <a:xfrm>
            <a:off x="14720486" y="9137041"/>
            <a:ext cx="235064" cy="240927"/>
          </a:xfrm>
          <a:prstGeom prst="rect">
            <a:avLst/>
          </a:prstGeom>
          <a:solidFill>
            <a:srgbClr val="EA6D29"/>
          </a:solidFill>
        </p:spPr>
        <p:txBody>
          <a:bodyPr/>
          <a:lstStyle/>
          <a:p>
            <a:endParaRPr lang="en-US" dirty="0"/>
          </a:p>
        </p:txBody>
      </p:sp>
      <p:sp>
        <p:nvSpPr>
          <p:cNvPr id="17" name="TextBox 17"/>
          <p:cNvSpPr txBox="1"/>
          <p:nvPr/>
        </p:nvSpPr>
        <p:spPr>
          <a:xfrm>
            <a:off x="1583079" y="835932"/>
            <a:ext cx="16612085" cy="899798"/>
          </a:xfrm>
          <a:prstGeom prst="rect">
            <a:avLst/>
          </a:prstGeom>
        </p:spPr>
        <p:txBody>
          <a:bodyPr lIns="0" tIns="0" rIns="0" bIns="0" rtlCol="0" anchor="t">
            <a:spAutoFit/>
          </a:bodyPr>
          <a:lstStyle/>
          <a:p>
            <a:pPr algn="l">
              <a:lnSpc>
                <a:spcPts val="7700"/>
              </a:lnSpc>
            </a:pPr>
            <a:r>
              <a:rPr lang="pt-PT" sz="5400" b="1" dirty="0">
                <a:solidFill>
                  <a:srgbClr val="373636"/>
                </a:solidFill>
                <a:latin typeface="Open Sauce Heavy"/>
                <a:ea typeface="Open Sauce Heavy"/>
                <a:cs typeface="Open Sauce Heavy"/>
                <a:sym typeface="Open Sauce Heavy"/>
              </a:rPr>
              <a:t>Benefícios do </a:t>
            </a:r>
            <a:r>
              <a:rPr lang="pt-PT" sz="5400" b="1" dirty="0">
                <a:solidFill>
                  <a:srgbClr val="077AB5"/>
                </a:solidFill>
                <a:latin typeface="Open Sauce Heavy"/>
                <a:ea typeface="Open Sauce Heavy"/>
                <a:cs typeface="Open Sauce Heavy"/>
                <a:sym typeface="Open Sauce Heavy"/>
              </a:rPr>
              <a:t>Envolvimento da comunidade</a:t>
            </a:r>
          </a:p>
        </p:txBody>
      </p:sp>
      <p:sp>
        <p:nvSpPr>
          <p:cNvPr id="18" name="TextBox 18"/>
          <p:cNvSpPr txBox="1"/>
          <p:nvPr/>
        </p:nvSpPr>
        <p:spPr>
          <a:xfrm>
            <a:off x="3819527" y="2380519"/>
            <a:ext cx="11249418" cy="616660"/>
          </a:xfrm>
          <a:prstGeom prst="rect">
            <a:avLst/>
          </a:prstGeom>
        </p:spPr>
        <p:txBody>
          <a:bodyPr wrap="square" lIns="0" tIns="0" rIns="0" bIns="0" rtlCol="0" anchor="t">
            <a:spAutoFit/>
          </a:bodyPr>
          <a:lstStyle/>
          <a:p>
            <a:pPr algn="l">
              <a:lnSpc>
                <a:spcPts val="4730"/>
              </a:lnSpc>
            </a:pPr>
            <a:r>
              <a:rPr lang="pt-PT" sz="4300" b="1" dirty="0">
                <a:solidFill>
                  <a:srgbClr val="077AB5"/>
                </a:solidFill>
                <a:latin typeface="Open Sauce Heavy"/>
                <a:ea typeface="Open Sauce Heavy"/>
                <a:cs typeface="Open Sauce Heavy"/>
                <a:sym typeface="Open Sauce Heavy"/>
              </a:rPr>
              <a:t>O envolvimento da comunidade </a:t>
            </a:r>
            <a:r>
              <a:rPr lang="pt-PT" sz="4300" b="1" dirty="0">
                <a:solidFill>
                  <a:srgbClr val="373636"/>
                </a:solidFill>
                <a:latin typeface="Open Sauce Heavy"/>
                <a:ea typeface="Open Sauce Heavy"/>
                <a:cs typeface="Open Sauce Heavy"/>
                <a:sym typeface="Open Sauce Heavy"/>
              </a:rPr>
              <a:t>requer:</a:t>
            </a:r>
          </a:p>
        </p:txBody>
      </p:sp>
      <p:sp>
        <p:nvSpPr>
          <p:cNvPr id="19" name="TextBox 19"/>
          <p:cNvSpPr txBox="1"/>
          <p:nvPr/>
        </p:nvSpPr>
        <p:spPr>
          <a:xfrm>
            <a:off x="1212907" y="4091021"/>
            <a:ext cx="3014243" cy="2256155"/>
          </a:xfrm>
          <a:prstGeom prst="rect">
            <a:avLst/>
          </a:prstGeom>
        </p:spPr>
        <p:txBody>
          <a:bodyPr lIns="0" tIns="0" rIns="0" bIns="0" rtlCol="0" anchor="t">
            <a:spAutoFit/>
          </a:bodyPr>
          <a:lstStyle/>
          <a:p>
            <a:pPr algn="l">
              <a:lnSpc>
                <a:spcPts val="3040"/>
              </a:lnSpc>
            </a:pPr>
            <a:r>
              <a:rPr lang="pt-PT" sz="1900">
                <a:solidFill>
                  <a:srgbClr val="373636"/>
                </a:solidFill>
                <a:latin typeface="Open Sauce"/>
                <a:ea typeface="Open Sauce"/>
                <a:cs typeface="Open Sauce"/>
                <a:sym typeface="Open Sauce"/>
              </a:rPr>
              <a:t>Envolver as comunidades desde o desenvolvimento do conceito e planeamento, passando pela realização do estudo e conclusão.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0" name="TextBox 20"/>
          <p:cNvSpPr txBox="1"/>
          <p:nvPr/>
        </p:nvSpPr>
        <p:spPr>
          <a:xfrm>
            <a:off x="4526903" y="4091021"/>
            <a:ext cx="3144361" cy="2268185"/>
          </a:xfrm>
          <a:prstGeom prst="rect">
            <a:avLst/>
          </a:prstGeom>
        </p:spPr>
        <p:txBody>
          <a:bodyPr lIns="0" tIns="0" rIns="0" bIns="0" rtlCol="0" anchor="t">
            <a:spAutoFit/>
          </a:bodyPr>
          <a:lstStyle/>
          <a:p>
            <a:pPr algn="l">
              <a:lnSpc>
                <a:spcPts val="3040"/>
              </a:lnSpc>
            </a:pPr>
            <a:r>
              <a:rPr lang="pt-PT" sz="1900" dirty="0">
                <a:solidFill>
                  <a:srgbClr val="373636"/>
                </a:solidFill>
                <a:latin typeface="Open Sauce"/>
                <a:ea typeface="Open Sauce"/>
                <a:cs typeface="Open Sauce"/>
                <a:sym typeface="Open Sauce"/>
              </a:rPr>
              <a:t>Planeamento, orçamentação e recursos globais de um programa de envolvimento </a:t>
            </a:r>
          </a:p>
          <a:p>
            <a:pPr algn="l">
              <a:lnSpc>
                <a:spcPts val="3040"/>
              </a:lnSpc>
            </a:pPr>
            <a:r>
              <a:rPr lang="pt-PT" sz="1900" dirty="0">
                <a:solidFill>
                  <a:srgbClr val="373636"/>
                </a:solidFill>
                <a:latin typeface="Open Sauce"/>
                <a:ea typeface="Open Sauce"/>
                <a:cs typeface="Open Sauce"/>
                <a:sym typeface="Open Sauce"/>
              </a:rPr>
              <a:t>da comunidade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1" name="TextBox 21"/>
          <p:cNvSpPr txBox="1"/>
          <p:nvPr/>
        </p:nvSpPr>
        <p:spPr>
          <a:xfrm>
            <a:off x="7756988" y="4091021"/>
            <a:ext cx="3374495" cy="5345951"/>
          </a:xfrm>
          <a:prstGeom prst="rect">
            <a:avLst/>
          </a:prstGeom>
        </p:spPr>
        <p:txBody>
          <a:bodyPr lIns="0" tIns="0" rIns="0" bIns="0" rtlCol="0" anchor="t">
            <a:spAutoFit/>
          </a:bodyPr>
          <a:lstStyle/>
          <a:p>
            <a:pPr algn="l">
              <a:lnSpc>
                <a:spcPts val="3040"/>
              </a:lnSpc>
            </a:pPr>
            <a:r>
              <a:rPr lang="pt-PT" sz="1900" dirty="0">
                <a:solidFill>
                  <a:srgbClr val="373636"/>
                </a:solidFill>
                <a:latin typeface="Open Sauce"/>
                <a:ea typeface="Open Sauce"/>
                <a:cs typeface="Open Sauce"/>
                <a:sym typeface="Open Sauce"/>
              </a:rPr>
              <a:t>Desenvolvimento de múltiplos mecanismos para a participação contínua de representantes das partes interessadas da comunidade (UNAIDS, 2011)</a:t>
            </a:r>
          </a:p>
          <a:p>
            <a:pPr marL="410211" lvl="1" indent="-205106" algn="l">
              <a:lnSpc>
                <a:spcPts val="3040"/>
              </a:lnSpc>
              <a:buFont typeface="Arial"/>
              <a:buChar char="•"/>
            </a:pPr>
            <a:r>
              <a:rPr lang="pt-PT" sz="1900" dirty="0">
                <a:solidFill>
                  <a:srgbClr val="373636"/>
                </a:solidFill>
                <a:latin typeface="Open Sauce"/>
                <a:ea typeface="Open Sauce"/>
                <a:cs typeface="Open Sauce"/>
                <a:sym typeface="Open Sauce"/>
              </a:rPr>
              <a:t>Mecanismos consultivos</a:t>
            </a:r>
          </a:p>
          <a:p>
            <a:pPr marL="410211" lvl="1" indent="-205106" algn="l">
              <a:lnSpc>
                <a:spcPts val="3040"/>
              </a:lnSpc>
              <a:buFont typeface="Arial"/>
              <a:buChar char="•"/>
            </a:pPr>
            <a:r>
              <a:rPr lang="pt-PT" sz="1900" dirty="0">
                <a:solidFill>
                  <a:srgbClr val="373636"/>
                </a:solidFill>
                <a:latin typeface="Open Sauce"/>
                <a:ea typeface="Open Sauce"/>
                <a:cs typeface="Open Sauce"/>
                <a:sym typeface="Open Sauce"/>
              </a:rPr>
              <a:t>Planos de divulgação</a:t>
            </a:r>
          </a:p>
          <a:p>
            <a:pPr marL="358775" lvl="1" algn="l">
              <a:lnSpc>
                <a:spcPts val="3040"/>
              </a:lnSpc>
            </a:pPr>
            <a:r>
              <a:rPr lang="pt-PT" sz="1900" dirty="0">
                <a:solidFill>
                  <a:srgbClr val="373636"/>
                </a:solidFill>
                <a:latin typeface="Open Sauce"/>
                <a:ea typeface="Open Sauce"/>
                <a:cs typeface="Open Sauce"/>
                <a:sym typeface="Open Sauce"/>
              </a:rPr>
              <a:t> e educação</a:t>
            </a:r>
          </a:p>
          <a:p>
            <a:pPr marL="410211" lvl="1" indent="-205106" algn="l">
              <a:lnSpc>
                <a:spcPts val="3040"/>
              </a:lnSpc>
              <a:buFont typeface="Arial"/>
              <a:buChar char="•"/>
            </a:pPr>
            <a:r>
              <a:rPr lang="pt-PT" sz="1900" dirty="0">
                <a:solidFill>
                  <a:srgbClr val="373636"/>
                </a:solidFill>
                <a:latin typeface="Open Sauce"/>
                <a:ea typeface="Open Sauce"/>
                <a:cs typeface="Open Sauce"/>
                <a:sym typeface="Open Sauce"/>
              </a:rPr>
              <a:t>Consultas e ciclos de recolha de comentários com as comunidades envolvidas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2" name="TextBox 22"/>
          <p:cNvSpPr txBox="1"/>
          <p:nvPr/>
        </p:nvSpPr>
        <p:spPr>
          <a:xfrm>
            <a:off x="11635192" y="4091021"/>
            <a:ext cx="2856693" cy="1875155"/>
          </a:xfrm>
          <a:prstGeom prst="rect">
            <a:avLst/>
          </a:prstGeom>
        </p:spPr>
        <p:txBody>
          <a:bodyPr lIns="0" tIns="0" rIns="0" bIns="0" rtlCol="0" anchor="t">
            <a:spAutoFit/>
          </a:bodyPr>
          <a:lstStyle/>
          <a:p>
            <a:pPr algn="l">
              <a:lnSpc>
                <a:spcPts val="3040"/>
              </a:lnSpc>
            </a:pPr>
            <a:r>
              <a:rPr lang="pt-PT" sz="1900">
                <a:solidFill>
                  <a:srgbClr val="373636"/>
                </a:solidFill>
                <a:latin typeface="Open Sauce"/>
                <a:ea typeface="Open Sauce"/>
                <a:cs typeface="Open Sauce"/>
                <a:sym typeface="Open Sauce"/>
              </a:rPr>
              <a:t>Parcerias e envolvimento em outros programas comunitários relacionados </a:t>
            </a:r>
          </a:p>
          <a:p>
            <a:pPr algn="l">
              <a:lnSpc>
                <a:spcPts val="3040"/>
              </a:lnSpc>
            </a:pPr>
            <a:endParaRPr lang="en-US" sz="1900" dirty="0">
              <a:solidFill>
                <a:srgbClr val="373636"/>
              </a:solidFill>
              <a:latin typeface="Open Sauce"/>
              <a:ea typeface="Open Sauce"/>
              <a:cs typeface="Open Sauce"/>
              <a:sym typeface="Open Sauce"/>
            </a:endParaRPr>
          </a:p>
        </p:txBody>
      </p:sp>
      <p:sp>
        <p:nvSpPr>
          <p:cNvPr id="23" name="TextBox 23"/>
          <p:cNvSpPr txBox="1"/>
          <p:nvPr/>
        </p:nvSpPr>
        <p:spPr>
          <a:xfrm>
            <a:off x="14939561" y="4091021"/>
            <a:ext cx="3144361" cy="732155"/>
          </a:xfrm>
          <a:prstGeom prst="rect">
            <a:avLst/>
          </a:prstGeom>
        </p:spPr>
        <p:txBody>
          <a:bodyPr lIns="0" tIns="0" rIns="0" bIns="0" rtlCol="0" anchor="t">
            <a:spAutoFit/>
          </a:bodyPr>
          <a:lstStyle/>
          <a:p>
            <a:pPr algn="l">
              <a:lnSpc>
                <a:spcPts val="3040"/>
              </a:lnSpc>
            </a:pPr>
            <a:r>
              <a:rPr lang="pt-PT" sz="1900">
                <a:solidFill>
                  <a:srgbClr val="373636"/>
                </a:solidFill>
                <a:latin typeface="Open Sauce"/>
                <a:ea typeface="Open Sauce"/>
                <a:cs typeface="Open Sauce"/>
                <a:sym typeface="Open Sauce"/>
              </a:rPr>
              <a:t>Iniciativas de capacitação dos parceiros comunitários na comunidade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11</a:t>
              </a:r>
            </a:p>
          </p:txBody>
        </p:sp>
      </p:grpSp>
      <p:sp>
        <p:nvSpPr>
          <p:cNvPr id="6" name="TextBox 6"/>
          <p:cNvSpPr txBox="1"/>
          <p:nvPr/>
        </p:nvSpPr>
        <p:spPr>
          <a:xfrm>
            <a:off x="1887092" y="2806268"/>
            <a:ext cx="5038791" cy="3591074"/>
          </a:xfrm>
          <a:prstGeom prst="rect">
            <a:avLst/>
          </a:prstGeom>
        </p:spPr>
        <p:txBody>
          <a:bodyPr lIns="0" tIns="0" rIns="0" bIns="0" rtlCol="0" anchor="t">
            <a:spAutoFit/>
          </a:bodyPr>
          <a:lstStyle/>
          <a:p>
            <a:pPr algn="l">
              <a:lnSpc>
                <a:spcPts val="7079"/>
              </a:lnSpc>
            </a:pPr>
            <a:r>
              <a:rPr lang="pt-PT" sz="5899">
                <a:solidFill>
                  <a:srgbClr val="373636"/>
                </a:solidFill>
                <a:latin typeface="Open Sauce Light"/>
                <a:ea typeface="Open Sauce Light"/>
                <a:cs typeface="Open Sauce Light"/>
                <a:sym typeface="Open Sauce Light"/>
              </a:rPr>
              <a:t>O que é um Conselho Consultivo Comunitário?</a:t>
            </a:r>
          </a:p>
        </p:txBody>
      </p:sp>
      <p:sp>
        <p:nvSpPr>
          <p:cNvPr id="7" name="TextBox 7"/>
          <p:cNvSpPr txBox="1"/>
          <p:nvPr/>
        </p:nvSpPr>
        <p:spPr>
          <a:xfrm>
            <a:off x="10307691" y="600709"/>
            <a:ext cx="7367778" cy="9511578"/>
          </a:xfrm>
          <a:prstGeom prst="rect">
            <a:avLst/>
          </a:prstGeom>
        </p:spPr>
        <p:txBody>
          <a:bodyPr lIns="0" tIns="0" rIns="0" bIns="0" rtlCol="0" anchor="t">
            <a:spAutoFit/>
          </a:bodyPr>
          <a:lstStyle/>
          <a:p>
            <a:pPr algn="l">
              <a:lnSpc>
                <a:spcPct val="135000"/>
              </a:lnSpc>
            </a:pPr>
            <a:r>
              <a:rPr lang="pt-PT" sz="2000" dirty="0">
                <a:solidFill>
                  <a:srgbClr val="373636"/>
                </a:solidFill>
                <a:latin typeface="Open Sauce"/>
                <a:ea typeface="Open Sauce"/>
                <a:cs typeface="Open Sauce"/>
                <a:sym typeface="Open Sauce"/>
              </a:rPr>
              <a:t>Um grupo consultivo formal coordenado pelo centro </a:t>
            </a:r>
          </a:p>
          <a:p>
            <a:pPr algn="l">
              <a:lnSpc>
                <a:spcPct val="135000"/>
              </a:lnSpc>
            </a:pPr>
            <a:r>
              <a:rPr lang="pt-PT" sz="2000" dirty="0">
                <a:solidFill>
                  <a:srgbClr val="373636"/>
                </a:solidFill>
                <a:latin typeface="Open Sauce"/>
                <a:ea typeface="Open Sauce"/>
                <a:cs typeface="Open Sauce"/>
                <a:sym typeface="Open Sauce"/>
              </a:rPr>
              <a:t>de investigação.</a:t>
            </a:r>
          </a:p>
          <a:p>
            <a:pPr algn="l">
              <a:lnSpc>
                <a:spcPct val="135000"/>
              </a:lnSpc>
            </a:pPr>
            <a:endParaRPr lang="en-US" sz="2000" dirty="0">
              <a:solidFill>
                <a:srgbClr val="373636"/>
              </a:solidFill>
              <a:latin typeface="Open Sauce"/>
              <a:ea typeface="Open Sauce"/>
              <a:cs typeface="Open Sauce"/>
              <a:sym typeface="Open Sauce"/>
            </a:endParaRPr>
          </a:p>
          <a:p>
            <a:pPr algn="l">
              <a:lnSpc>
                <a:spcPct val="135000"/>
              </a:lnSpc>
            </a:pPr>
            <a:r>
              <a:rPr lang="pt-PT" sz="2000" dirty="0">
                <a:solidFill>
                  <a:srgbClr val="373636"/>
                </a:solidFill>
                <a:latin typeface="Open Sauce"/>
                <a:ea typeface="Open Sauce"/>
                <a:cs typeface="Open Sauce"/>
                <a:sym typeface="Open Sauce"/>
              </a:rPr>
              <a:t>Composto por diversos membros da comunidade </a:t>
            </a:r>
            <a:r>
              <a:rPr lang="pt-PT" sz="2000" dirty="0" err="1">
                <a:solidFill>
                  <a:srgbClr val="373636"/>
                </a:solidFill>
                <a:latin typeface="Open Sauce"/>
                <a:ea typeface="Open Sauce"/>
                <a:cs typeface="Open Sauce"/>
                <a:sym typeface="Open Sauce"/>
              </a:rPr>
              <a:t>afectados</a:t>
            </a:r>
            <a:r>
              <a:rPr lang="pt-PT" sz="2000" dirty="0">
                <a:solidFill>
                  <a:srgbClr val="373636"/>
                </a:solidFill>
                <a:latin typeface="Open Sauce"/>
                <a:ea typeface="Open Sauce"/>
                <a:cs typeface="Open Sauce"/>
                <a:sym typeface="Open Sauce"/>
              </a:rPr>
              <a:t> e interessados na investigação.</a:t>
            </a:r>
          </a:p>
          <a:p>
            <a:pPr algn="l">
              <a:lnSpc>
                <a:spcPct val="135000"/>
              </a:lnSpc>
            </a:pPr>
            <a:endParaRPr lang="en-US" sz="2000" dirty="0">
              <a:solidFill>
                <a:srgbClr val="373636"/>
              </a:solidFill>
              <a:latin typeface="Open Sauce"/>
              <a:ea typeface="Open Sauce"/>
              <a:cs typeface="Open Sauce"/>
              <a:sym typeface="Open Sauce"/>
            </a:endParaRPr>
          </a:p>
          <a:p>
            <a:pPr algn="l">
              <a:lnSpc>
                <a:spcPct val="135000"/>
              </a:lnSpc>
            </a:pPr>
            <a:r>
              <a:rPr lang="pt-PT" sz="2000" dirty="0">
                <a:solidFill>
                  <a:srgbClr val="373636"/>
                </a:solidFill>
                <a:latin typeface="Open Sauce"/>
                <a:ea typeface="Open Sauce"/>
                <a:cs typeface="Open Sauce"/>
                <a:sym typeface="Open Sauce"/>
              </a:rPr>
              <a:t>Os membros podem variar em idade, raça, género, educação, religião e orientação sexual para representar todos os segmentos da comunidade.</a:t>
            </a:r>
          </a:p>
          <a:p>
            <a:pPr algn="l">
              <a:lnSpc>
                <a:spcPct val="135000"/>
              </a:lnSpc>
            </a:pPr>
            <a:endParaRPr lang="en-US" sz="2000" dirty="0">
              <a:solidFill>
                <a:srgbClr val="373636"/>
              </a:solidFill>
              <a:latin typeface="Open Sauce"/>
              <a:ea typeface="Open Sauce"/>
              <a:cs typeface="Open Sauce"/>
              <a:sym typeface="Open Sauce"/>
            </a:endParaRPr>
          </a:p>
          <a:p>
            <a:pPr algn="l">
              <a:lnSpc>
                <a:spcPct val="135000"/>
              </a:lnSpc>
            </a:pPr>
            <a:r>
              <a:rPr lang="pt-PT" sz="2000" dirty="0">
                <a:solidFill>
                  <a:srgbClr val="373636"/>
                </a:solidFill>
                <a:latin typeface="Open Sauce"/>
                <a:ea typeface="Open Sauce"/>
                <a:cs typeface="Open Sauce"/>
                <a:sym typeface="Open Sauce"/>
              </a:rPr>
              <a:t>Reúne-se regularmente para transmitir comentários ao centro sobre os seus planos de investigação e dar opiniões sobre estudos específicos e a sua relevância para a comunidade local.</a:t>
            </a:r>
          </a:p>
          <a:p>
            <a:pPr algn="l">
              <a:lnSpc>
                <a:spcPct val="135000"/>
              </a:lnSpc>
            </a:pPr>
            <a:endParaRPr lang="en-US" sz="1400" dirty="0">
              <a:solidFill>
                <a:srgbClr val="373636"/>
              </a:solidFill>
              <a:latin typeface="Open Sauce"/>
              <a:ea typeface="Open Sauce"/>
              <a:cs typeface="Open Sauce"/>
              <a:sym typeface="Open Sauce"/>
            </a:endParaRPr>
          </a:p>
          <a:p>
            <a:pPr algn="l">
              <a:lnSpc>
                <a:spcPct val="135000"/>
              </a:lnSpc>
            </a:pPr>
            <a:r>
              <a:rPr lang="pt-PT" sz="2000" dirty="0">
                <a:solidFill>
                  <a:srgbClr val="373636"/>
                </a:solidFill>
                <a:latin typeface="Open Sauce"/>
                <a:ea typeface="Open Sauce"/>
                <a:cs typeface="Open Sauce"/>
                <a:sym typeface="Open Sauce"/>
              </a:rPr>
              <a:t>Proporciona uma comunicação bidirecional entre a equipa de investigação e a comunidade em geral. </a:t>
            </a:r>
          </a:p>
          <a:p>
            <a:pPr marL="474979" lvl="1" indent="-237490" algn="l">
              <a:lnSpc>
                <a:spcPct val="135000"/>
              </a:lnSpc>
              <a:buFont typeface="Arial"/>
              <a:buChar char="•"/>
            </a:pPr>
            <a:r>
              <a:rPr lang="pt-PT" sz="2000" dirty="0">
                <a:solidFill>
                  <a:srgbClr val="373636"/>
                </a:solidFill>
                <a:latin typeface="Open Sauce"/>
                <a:ea typeface="Open Sauce"/>
                <a:cs typeface="Open Sauce"/>
                <a:sym typeface="Open Sauce"/>
              </a:rPr>
              <a:t>Garante que a investigação seja: </a:t>
            </a:r>
          </a:p>
          <a:p>
            <a:pPr marL="474979" lvl="1" indent="-237490" algn="l">
              <a:lnSpc>
                <a:spcPct val="135000"/>
              </a:lnSpc>
              <a:buFont typeface="Arial"/>
              <a:buChar char="•"/>
            </a:pPr>
            <a:r>
              <a:rPr lang="pt-PT" sz="2000" dirty="0">
                <a:solidFill>
                  <a:srgbClr val="373636"/>
                </a:solidFill>
                <a:latin typeface="Open Sauce"/>
                <a:ea typeface="Open Sauce"/>
                <a:cs typeface="Open Sauce"/>
                <a:sym typeface="Open Sauce"/>
              </a:rPr>
              <a:t>culturalmente sensível, </a:t>
            </a:r>
          </a:p>
          <a:p>
            <a:pPr marL="474979" lvl="1" indent="-237490" algn="l">
              <a:lnSpc>
                <a:spcPct val="135000"/>
              </a:lnSpc>
              <a:buFont typeface="Arial"/>
              <a:buChar char="•"/>
            </a:pPr>
            <a:r>
              <a:rPr lang="pt-PT" sz="2000" dirty="0">
                <a:solidFill>
                  <a:srgbClr val="373636"/>
                </a:solidFill>
                <a:latin typeface="Open Sauce"/>
                <a:ea typeface="Open Sauce"/>
                <a:cs typeface="Open Sauce"/>
                <a:sym typeface="Open Sauce"/>
              </a:rPr>
              <a:t>relevante para as necessidades da comunidade e conduzida de forma a respeitar os seus valores </a:t>
            </a:r>
          </a:p>
          <a:p>
            <a:pPr marL="236538" lvl="1" indent="220663" algn="l">
              <a:lnSpc>
                <a:spcPct val="135000"/>
              </a:lnSpc>
            </a:pPr>
            <a:r>
              <a:rPr lang="pt-PT" sz="2000" dirty="0">
                <a:solidFill>
                  <a:srgbClr val="373636"/>
                </a:solidFill>
                <a:latin typeface="Open Sauce"/>
                <a:ea typeface="Open Sauce"/>
                <a:cs typeface="Open Sauce"/>
                <a:sym typeface="Open Sauce"/>
              </a:rPr>
              <a:t>e preocupações</a:t>
            </a:r>
          </a:p>
          <a:p>
            <a:pPr algn="l">
              <a:lnSpc>
                <a:spcPct val="135000"/>
              </a:lnSpc>
            </a:pPr>
            <a:endParaRPr lang="en-US" sz="2000" dirty="0">
              <a:solidFill>
                <a:srgbClr val="373636"/>
              </a:solidFill>
              <a:latin typeface="Open Sauce"/>
              <a:ea typeface="Open Sauce"/>
              <a:cs typeface="Open Sauce"/>
              <a:sym typeface="Open Sauce"/>
            </a:endParaRPr>
          </a:p>
        </p:txBody>
      </p:sp>
      <p:sp>
        <p:nvSpPr>
          <p:cNvPr id="8" name="AutoShape 8"/>
          <p:cNvSpPr/>
          <p:nvPr/>
        </p:nvSpPr>
        <p:spPr>
          <a:xfrm>
            <a:off x="9286060" y="719864"/>
            <a:ext cx="546310" cy="156239"/>
          </a:xfrm>
          <a:prstGeom prst="rect">
            <a:avLst/>
          </a:prstGeom>
          <a:solidFill>
            <a:srgbClr val="077AB5"/>
          </a:solidFill>
        </p:spPr>
        <p:txBody>
          <a:bodyPr/>
          <a:lstStyle/>
          <a:p>
            <a:endParaRPr lang="en-US" dirty="0"/>
          </a:p>
        </p:txBody>
      </p:sp>
      <p:sp>
        <p:nvSpPr>
          <p:cNvPr id="9" name="AutoShape 9"/>
          <p:cNvSpPr/>
          <p:nvPr/>
        </p:nvSpPr>
        <p:spPr>
          <a:xfrm>
            <a:off x="9286060" y="2038153"/>
            <a:ext cx="546310" cy="156239"/>
          </a:xfrm>
          <a:prstGeom prst="rect">
            <a:avLst/>
          </a:prstGeom>
          <a:solidFill>
            <a:srgbClr val="077AB5"/>
          </a:solidFill>
        </p:spPr>
        <p:txBody>
          <a:bodyPr/>
          <a:lstStyle/>
          <a:p>
            <a:endParaRPr lang="en-US" dirty="0"/>
          </a:p>
        </p:txBody>
      </p:sp>
      <p:sp>
        <p:nvSpPr>
          <p:cNvPr id="10" name="AutoShape 10"/>
          <p:cNvSpPr/>
          <p:nvPr/>
        </p:nvSpPr>
        <p:spPr>
          <a:xfrm>
            <a:off x="9286060" y="3234661"/>
            <a:ext cx="546310" cy="156239"/>
          </a:xfrm>
          <a:prstGeom prst="rect">
            <a:avLst/>
          </a:prstGeom>
          <a:solidFill>
            <a:srgbClr val="077AB5"/>
          </a:solidFill>
        </p:spPr>
        <p:txBody>
          <a:bodyPr/>
          <a:lstStyle/>
          <a:p>
            <a:endParaRPr lang="en-US" dirty="0"/>
          </a:p>
        </p:txBody>
      </p:sp>
      <p:sp>
        <p:nvSpPr>
          <p:cNvPr id="11" name="AutoShape 11"/>
          <p:cNvSpPr/>
          <p:nvPr/>
        </p:nvSpPr>
        <p:spPr>
          <a:xfrm>
            <a:off x="9286060" y="4838700"/>
            <a:ext cx="546310" cy="156239"/>
          </a:xfrm>
          <a:prstGeom prst="rect">
            <a:avLst/>
          </a:prstGeom>
          <a:solidFill>
            <a:srgbClr val="077AB5"/>
          </a:solidFill>
        </p:spPr>
        <p:txBody>
          <a:bodyPr/>
          <a:lstStyle/>
          <a:p>
            <a:endParaRPr lang="en-US" dirty="0"/>
          </a:p>
        </p:txBody>
      </p:sp>
      <p:sp>
        <p:nvSpPr>
          <p:cNvPr id="12" name="AutoShape 12"/>
          <p:cNvSpPr/>
          <p:nvPr/>
        </p:nvSpPr>
        <p:spPr>
          <a:xfrm>
            <a:off x="9286060" y="6819900"/>
            <a:ext cx="546310" cy="156239"/>
          </a:xfrm>
          <a:prstGeom prst="rect">
            <a:avLst/>
          </a:prstGeom>
          <a:solidFill>
            <a:srgbClr val="077AB5"/>
          </a:solidFill>
        </p:spPr>
        <p:txBody>
          <a:bodyPr/>
          <a:lstStyle/>
          <a:p>
            <a:endParaRPr lang="en-US" dirty="0"/>
          </a:p>
        </p:txBody>
      </p:sp>
      <p:sp>
        <p:nvSpPr>
          <p:cNvPr id="13" name="AutoShape 13"/>
          <p:cNvSpPr/>
          <p:nvPr/>
        </p:nvSpPr>
        <p:spPr>
          <a:xfrm>
            <a:off x="15486" y="9568814"/>
            <a:ext cx="18288000" cy="9525"/>
          </a:xfrm>
          <a:prstGeom prst="rect">
            <a:avLst/>
          </a:prstGeom>
          <a:solidFill>
            <a:srgbClr val="373636"/>
          </a:solidFill>
        </p:spPr>
        <p:txBody>
          <a:bodyPr/>
          <a:lstStyle/>
          <a:p>
            <a:endParaRPr lang="en-US" dirty="0"/>
          </a:p>
        </p:txBody>
      </p:sp>
      <p:sp>
        <p:nvSpPr>
          <p:cNvPr id="14" name="AutoShape 14"/>
          <p:cNvSpPr/>
          <p:nvPr/>
        </p:nvSpPr>
        <p:spPr>
          <a:xfrm>
            <a:off x="1887092" y="6712717"/>
            <a:ext cx="5545493" cy="249465"/>
          </a:xfrm>
          <a:prstGeom prst="rect">
            <a:avLst/>
          </a:prstGeom>
          <a:solidFill>
            <a:srgbClr val="EA6D29"/>
          </a:solidFill>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12</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17259300" y="-352954"/>
            <a:ext cx="9525" cy="2970523"/>
          </a:xfrm>
          <a:prstGeom prst="rect">
            <a:avLst/>
          </a:prstGeom>
          <a:solidFill>
            <a:srgbClr val="373636"/>
          </a:solidFill>
        </p:spPr>
        <p:txBody>
          <a:bodyPr/>
          <a:lstStyle/>
          <a:p>
            <a:endParaRPr lang="en-US" dirty="0"/>
          </a:p>
        </p:txBody>
      </p:sp>
      <p:sp>
        <p:nvSpPr>
          <p:cNvPr id="8" name="AutoShape 8"/>
          <p:cNvSpPr/>
          <p:nvPr/>
        </p:nvSpPr>
        <p:spPr>
          <a:xfrm>
            <a:off x="6516814" y="-321507"/>
            <a:ext cx="9525" cy="10992908"/>
          </a:xfrm>
          <a:prstGeom prst="rect">
            <a:avLst/>
          </a:prstGeom>
          <a:solidFill>
            <a:srgbClr val="373636"/>
          </a:solidFill>
        </p:spPr>
        <p:txBody>
          <a:bodyPr/>
          <a:lstStyle/>
          <a:p>
            <a:endParaRPr lang="en-US" dirty="0"/>
          </a:p>
        </p:txBody>
      </p:sp>
      <p:sp>
        <p:nvSpPr>
          <p:cNvPr id="9" name="AutoShape 9"/>
          <p:cNvSpPr/>
          <p:nvPr/>
        </p:nvSpPr>
        <p:spPr>
          <a:xfrm>
            <a:off x="17259300" y="0"/>
            <a:ext cx="1846538" cy="2617569"/>
          </a:xfrm>
          <a:prstGeom prst="rect">
            <a:avLst/>
          </a:prstGeom>
          <a:solidFill>
            <a:srgbClr val="EA6D29"/>
          </a:solidFill>
        </p:spPr>
        <p:txBody>
          <a:bodyPr/>
          <a:lstStyle/>
          <a:p>
            <a:endParaRPr lang="en-US" dirty="0"/>
          </a:p>
        </p:txBody>
      </p:sp>
      <p:grpSp>
        <p:nvGrpSpPr>
          <p:cNvPr id="10" name="Group 10"/>
          <p:cNvGrpSpPr/>
          <p:nvPr/>
        </p:nvGrpSpPr>
        <p:grpSpPr>
          <a:xfrm>
            <a:off x="10408148" y="3818559"/>
            <a:ext cx="4046909" cy="404690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D29">
                <a:alpha val="49804"/>
              </a:srgbClr>
            </a:solidFill>
          </p:spPr>
          <p:txBody>
            <a:bodyPr/>
            <a:lstStyle/>
            <a:p>
              <a:endParaRPr lang="en-US" dirty="0"/>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040"/>
                </a:lnSpc>
              </a:pPr>
              <a:endParaRPr dirty="0"/>
            </a:p>
          </p:txBody>
        </p:sp>
      </p:grpSp>
      <p:grpSp>
        <p:nvGrpSpPr>
          <p:cNvPr id="13" name="Group 13"/>
          <p:cNvGrpSpPr/>
          <p:nvPr/>
        </p:nvGrpSpPr>
        <p:grpSpPr>
          <a:xfrm>
            <a:off x="7347368" y="3818559"/>
            <a:ext cx="4046909" cy="40469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4370">
                <a:alpha val="57647"/>
              </a:srgbClr>
            </a:solidFill>
          </p:spPr>
          <p:txBody>
            <a:bodyPr/>
            <a:lstStyle/>
            <a:p>
              <a:endParaRPr lang="en-US" dirty="0"/>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040"/>
                </a:lnSpc>
              </a:pPr>
              <a:endParaRPr dirty="0"/>
            </a:p>
          </p:txBody>
        </p:sp>
      </p:grpSp>
      <p:grpSp>
        <p:nvGrpSpPr>
          <p:cNvPr id="16" name="Group 16"/>
          <p:cNvGrpSpPr/>
          <p:nvPr/>
        </p:nvGrpSpPr>
        <p:grpSpPr>
          <a:xfrm>
            <a:off x="13468928" y="3818559"/>
            <a:ext cx="4046909" cy="404690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alpha val="75686"/>
              </a:srgbClr>
            </a:solidFill>
          </p:spPr>
          <p:txBody>
            <a:bodyPr/>
            <a:lstStyle/>
            <a:p>
              <a:endParaRPr lang="en-US" dirty="0"/>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3040"/>
                </a:lnSpc>
              </a:pPr>
              <a:endParaRPr dirty="0"/>
            </a:p>
          </p:txBody>
        </p:sp>
      </p:grpSp>
      <p:sp>
        <p:nvSpPr>
          <p:cNvPr id="19" name="TextBox 19"/>
          <p:cNvSpPr txBox="1"/>
          <p:nvPr/>
        </p:nvSpPr>
        <p:spPr>
          <a:xfrm>
            <a:off x="1250559" y="4086724"/>
            <a:ext cx="5234896" cy="3567728"/>
          </a:xfrm>
          <a:prstGeom prst="rect">
            <a:avLst/>
          </a:prstGeom>
        </p:spPr>
        <p:txBody>
          <a:bodyPr lIns="0" tIns="0" rIns="0" bIns="0" rtlCol="0" anchor="t">
            <a:spAutoFit/>
          </a:bodyPr>
          <a:lstStyle/>
          <a:p>
            <a:pPr algn="l">
              <a:lnSpc>
                <a:spcPts val="7040"/>
              </a:lnSpc>
            </a:pPr>
            <a:r>
              <a:rPr lang="pt-PT" sz="6400" b="1" dirty="0">
                <a:solidFill>
                  <a:srgbClr val="373636"/>
                </a:solidFill>
                <a:latin typeface="Open Sauce Heavy"/>
                <a:sym typeface="Open Sauce Heavy"/>
              </a:rPr>
              <a:t>Os </a:t>
            </a:r>
            <a:r>
              <a:rPr lang="pt-PT" sz="6400" b="1" dirty="0">
                <a:solidFill>
                  <a:srgbClr val="077AB5"/>
                </a:solidFill>
                <a:latin typeface="Open Sauce Heavy"/>
                <a:ea typeface="Open Sauce Heavy"/>
                <a:cs typeface="Open Sauce Heavy"/>
                <a:sym typeface="Open Sauce Heavy"/>
              </a:rPr>
              <a:t>CAB</a:t>
            </a:r>
            <a:r>
              <a:rPr lang="pt-PT" sz="6400" b="1" dirty="0">
                <a:solidFill>
                  <a:srgbClr val="373636"/>
                </a:solidFill>
                <a:latin typeface="Open Sauce Heavy"/>
                <a:ea typeface="Open Sauce Heavy"/>
                <a:cs typeface="Open Sauce Heavy"/>
                <a:sym typeface="Open Sauce Heavy"/>
              </a:rPr>
              <a:t> </a:t>
            </a:r>
            <a:r>
              <a:rPr lang="pt-PT" sz="6400" b="1" dirty="0">
                <a:solidFill>
                  <a:srgbClr val="373636"/>
                </a:solidFill>
                <a:latin typeface="Open Sauce Heavy"/>
                <a:sym typeface="Open Sauce Heavy"/>
              </a:rPr>
              <a:t>Ligam a </a:t>
            </a:r>
            <a:r>
              <a:rPr lang="pt-PT" sz="6400" b="1" dirty="0">
                <a:solidFill>
                  <a:srgbClr val="077AB5"/>
                </a:solidFill>
                <a:latin typeface="Open Sauce Heavy"/>
                <a:ea typeface="Open Sauce Heavy"/>
                <a:cs typeface="Open Sauce Heavy"/>
                <a:sym typeface="Open Sauce Heavy"/>
              </a:rPr>
              <a:t>Comunidade </a:t>
            </a:r>
            <a:r>
              <a:rPr lang="pt-PT" sz="6400" b="1" dirty="0">
                <a:solidFill>
                  <a:srgbClr val="373636"/>
                </a:solidFill>
                <a:latin typeface="Open Sauce Heavy"/>
                <a:sym typeface="Open Sauce Heavy"/>
              </a:rPr>
              <a:t>às Redes</a:t>
            </a:r>
          </a:p>
        </p:txBody>
      </p:sp>
      <p:sp>
        <p:nvSpPr>
          <p:cNvPr id="20" name="TextBox 20"/>
          <p:cNvSpPr txBox="1"/>
          <p:nvPr/>
        </p:nvSpPr>
        <p:spPr>
          <a:xfrm>
            <a:off x="7649594" y="5452197"/>
            <a:ext cx="2620474" cy="820738"/>
          </a:xfrm>
          <a:prstGeom prst="rect">
            <a:avLst/>
          </a:prstGeom>
        </p:spPr>
        <p:txBody>
          <a:bodyPr wrap="square" lIns="0" tIns="0" rIns="0" bIns="0" rtlCol="0" anchor="t">
            <a:spAutoFit/>
          </a:bodyPr>
          <a:lstStyle/>
          <a:p>
            <a:pPr algn="ctr">
              <a:lnSpc>
                <a:spcPts val="3190"/>
              </a:lnSpc>
            </a:pPr>
            <a:r>
              <a:rPr lang="pt-PT" sz="2900" b="1" dirty="0">
                <a:solidFill>
                  <a:srgbClr val="FFFFFF"/>
                </a:solidFill>
                <a:latin typeface="Open Sauce Bold"/>
                <a:ea typeface="Open Sauce Bold"/>
                <a:cs typeface="Open Sauce Bold"/>
                <a:sym typeface="Open Sauce Bold"/>
              </a:rPr>
              <a:t>Comunidades Locais</a:t>
            </a:r>
          </a:p>
        </p:txBody>
      </p:sp>
      <p:sp>
        <p:nvSpPr>
          <p:cNvPr id="21" name="TextBox 21"/>
          <p:cNvSpPr txBox="1"/>
          <p:nvPr/>
        </p:nvSpPr>
        <p:spPr>
          <a:xfrm>
            <a:off x="11229513" y="5452197"/>
            <a:ext cx="2404179" cy="820738"/>
          </a:xfrm>
          <a:prstGeom prst="rect">
            <a:avLst/>
          </a:prstGeom>
        </p:spPr>
        <p:txBody>
          <a:bodyPr lIns="0" tIns="0" rIns="0" bIns="0" rtlCol="0" anchor="t">
            <a:spAutoFit/>
          </a:bodyPr>
          <a:lstStyle/>
          <a:p>
            <a:pPr algn="ctr">
              <a:lnSpc>
                <a:spcPts val="3190"/>
              </a:lnSpc>
            </a:pPr>
            <a:r>
              <a:rPr lang="pt-PT" sz="2900" b="1" dirty="0">
                <a:solidFill>
                  <a:srgbClr val="FFFFFF"/>
                </a:solidFill>
                <a:latin typeface="Open Sauce Bold"/>
                <a:ea typeface="Open Sauce Bold"/>
                <a:cs typeface="Open Sauce Bold"/>
                <a:sym typeface="Open Sauce Bold"/>
              </a:rPr>
              <a:t>CAB</a:t>
            </a:r>
          </a:p>
          <a:p>
            <a:pPr algn="ctr">
              <a:lnSpc>
                <a:spcPts val="3190"/>
              </a:lnSpc>
            </a:pPr>
            <a:r>
              <a:rPr lang="pt-PT" sz="2900" b="1" dirty="0">
                <a:solidFill>
                  <a:srgbClr val="FFFFFF"/>
                </a:solidFill>
                <a:latin typeface="Open Sauce Bold"/>
                <a:ea typeface="Open Sauce Bold"/>
                <a:cs typeface="Open Sauce Bold"/>
                <a:sym typeface="Open Sauce Bold"/>
              </a:rPr>
              <a:t>Locais</a:t>
            </a:r>
          </a:p>
        </p:txBody>
      </p:sp>
      <p:sp>
        <p:nvSpPr>
          <p:cNvPr id="22" name="TextBox 22"/>
          <p:cNvSpPr txBox="1"/>
          <p:nvPr/>
        </p:nvSpPr>
        <p:spPr>
          <a:xfrm>
            <a:off x="14655089" y="5452197"/>
            <a:ext cx="2481350" cy="820738"/>
          </a:xfrm>
          <a:prstGeom prst="rect">
            <a:avLst/>
          </a:prstGeom>
        </p:spPr>
        <p:txBody>
          <a:bodyPr wrap="square" lIns="0" tIns="0" rIns="0" bIns="0" rtlCol="0" anchor="t">
            <a:spAutoFit/>
          </a:bodyPr>
          <a:lstStyle/>
          <a:p>
            <a:pPr algn="ctr">
              <a:lnSpc>
                <a:spcPts val="3190"/>
              </a:lnSpc>
            </a:pPr>
            <a:r>
              <a:rPr lang="pt-PT" sz="2900" b="1" dirty="0">
                <a:solidFill>
                  <a:srgbClr val="FFFFFF"/>
                </a:solidFill>
                <a:latin typeface="Open Sauce Bold"/>
                <a:ea typeface="Open Sauce Bold"/>
                <a:cs typeface="Open Sauce Bold"/>
                <a:sym typeface="Open Sauce Bold"/>
              </a:rPr>
              <a:t>Envolvimento</a:t>
            </a:r>
          </a:p>
          <a:p>
            <a:pPr algn="ctr">
              <a:lnSpc>
                <a:spcPts val="3190"/>
              </a:lnSpc>
            </a:pPr>
            <a:r>
              <a:rPr lang="pt-PT" sz="2900" b="1" dirty="0">
                <a:solidFill>
                  <a:srgbClr val="FFFFFF"/>
                </a:solidFill>
                <a:latin typeface="Open Sauce Bold"/>
                <a:ea typeface="Open Sauce Bold"/>
                <a:cs typeface="Open Sauce Bold"/>
                <a:sym typeface="Open Sauce Bold"/>
              </a:rPr>
              <a:t>da Rede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13</a:t>
              </a:r>
            </a:p>
          </p:txBody>
        </p:sp>
      </p:grpSp>
      <p:grpSp>
        <p:nvGrpSpPr>
          <p:cNvPr id="6" name="Group 6"/>
          <p:cNvGrpSpPr/>
          <p:nvPr/>
        </p:nvGrpSpPr>
        <p:grpSpPr>
          <a:xfrm>
            <a:off x="9144000" y="377789"/>
            <a:ext cx="8717299" cy="6431963"/>
            <a:chOff x="0" y="0"/>
            <a:chExt cx="1101595" cy="812800"/>
          </a:xfrm>
        </p:grpSpPr>
        <p:sp>
          <p:nvSpPr>
            <p:cNvPr id="7" name="Freeform 7"/>
            <p:cNvSpPr/>
            <p:nvPr/>
          </p:nvSpPr>
          <p:spPr>
            <a:xfrm>
              <a:off x="0" y="0"/>
              <a:ext cx="1101595" cy="812800"/>
            </a:xfrm>
            <a:custGeom>
              <a:avLst/>
              <a:gdLst/>
              <a:ahLst/>
              <a:cxnLst/>
              <a:rect l="l" t="t" r="r" b="b"/>
              <a:pathLst>
                <a:path w="1101595" h="812800">
                  <a:moveTo>
                    <a:pt x="0" y="0"/>
                  </a:moveTo>
                  <a:lnTo>
                    <a:pt x="1101595" y="0"/>
                  </a:lnTo>
                  <a:lnTo>
                    <a:pt x="1101595" y="812800"/>
                  </a:lnTo>
                  <a:lnTo>
                    <a:pt x="0" y="812800"/>
                  </a:lnTo>
                  <a:close/>
                </a:path>
              </a:pathLst>
            </a:custGeom>
            <a:blipFill>
              <a:blip r:embed="rId2"/>
              <a:stretch>
                <a:fillRect l="-8451" t="-12241" r="-7120" b="-7125"/>
              </a:stretch>
            </a:blipFill>
          </p:spPr>
          <p:txBody>
            <a:bodyPr/>
            <a:lstStyle/>
            <a:p>
              <a:endParaRPr lang="en-US" dirty="0"/>
            </a:p>
          </p:txBody>
        </p:sp>
      </p:grpSp>
      <p:sp>
        <p:nvSpPr>
          <p:cNvPr id="8" name="TextBox 8"/>
          <p:cNvSpPr txBox="1"/>
          <p:nvPr/>
        </p:nvSpPr>
        <p:spPr>
          <a:xfrm>
            <a:off x="1656700" y="384424"/>
            <a:ext cx="6258573" cy="3015615"/>
          </a:xfrm>
          <a:prstGeom prst="rect">
            <a:avLst/>
          </a:prstGeom>
        </p:spPr>
        <p:txBody>
          <a:bodyPr wrap="square" lIns="0" tIns="0" rIns="0" bIns="0" rtlCol="0" anchor="t">
            <a:spAutoFit/>
          </a:bodyPr>
          <a:lstStyle/>
          <a:p>
            <a:pPr algn="l">
              <a:lnSpc>
                <a:spcPts val="7920"/>
              </a:lnSpc>
            </a:pPr>
            <a:r>
              <a:rPr lang="pt-PT" sz="7200" b="1" dirty="0">
                <a:solidFill>
                  <a:srgbClr val="373636"/>
                </a:solidFill>
                <a:latin typeface="Open Sauce Heavy"/>
                <a:ea typeface="Open Sauce Heavy"/>
                <a:cs typeface="Open Sauce Heavy"/>
                <a:sym typeface="Open Sauce Heavy"/>
              </a:rPr>
              <a:t>Qual a composição de um </a:t>
            </a:r>
            <a:r>
              <a:rPr lang="pt-PT" sz="7200" b="1" dirty="0">
                <a:solidFill>
                  <a:srgbClr val="077AB5"/>
                </a:solidFill>
                <a:latin typeface="Open Sauce Heavy"/>
                <a:ea typeface="Open Sauce Heavy"/>
                <a:cs typeface="Open Sauce Heavy"/>
                <a:sym typeface="Open Sauce Heavy"/>
              </a:rPr>
              <a:t>CAB</a:t>
            </a:r>
            <a:r>
              <a:rPr lang="pt-PT" sz="7200" b="1" dirty="0">
                <a:solidFill>
                  <a:srgbClr val="373636"/>
                </a:solidFill>
                <a:latin typeface="Open Sauce Heavy"/>
                <a:ea typeface="Open Sauce Heavy"/>
                <a:cs typeface="Open Sauce Heavy"/>
                <a:sym typeface="Open Sauce Heavy"/>
              </a:rPr>
              <a:t>?</a:t>
            </a:r>
          </a:p>
        </p:txBody>
      </p:sp>
      <p:sp>
        <p:nvSpPr>
          <p:cNvPr id="9" name="TextBox 9"/>
          <p:cNvSpPr txBox="1"/>
          <p:nvPr/>
        </p:nvSpPr>
        <p:spPr>
          <a:xfrm>
            <a:off x="2397249" y="4028689"/>
            <a:ext cx="6765801" cy="5733621"/>
          </a:xfrm>
          <a:prstGeom prst="rect">
            <a:avLst/>
          </a:prstGeom>
        </p:spPr>
        <p:txBody>
          <a:bodyPr wrap="square" lIns="0" tIns="0" rIns="0" bIns="0" rtlCol="0" anchor="t">
            <a:spAutoFit/>
          </a:bodyPr>
          <a:lstStyle/>
          <a:p>
            <a:pPr algn="l">
              <a:lnSpc>
                <a:spcPct val="125000"/>
              </a:lnSpc>
            </a:pPr>
            <a:r>
              <a:rPr lang="pt-PT" sz="2000" dirty="0">
                <a:solidFill>
                  <a:srgbClr val="373636"/>
                </a:solidFill>
                <a:latin typeface="Open Sauce"/>
                <a:ea typeface="Open Sauce"/>
                <a:cs typeface="Open Sauce"/>
                <a:sym typeface="Open Sauce"/>
              </a:rPr>
              <a:t>Participantes do estudo ou indivíduos com características semelhantes</a:t>
            </a:r>
          </a:p>
          <a:p>
            <a:pPr algn="l">
              <a:lnSpc>
                <a:spcPct val="125000"/>
              </a:lnSpc>
            </a:pPr>
            <a:endParaRPr lang="en-US" sz="2000" dirty="0">
              <a:solidFill>
                <a:srgbClr val="373636"/>
              </a:solidFill>
              <a:latin typeface="Open Sauce"/>
              <a:ea typeface="Open Sauce"/>
              <a:cs typeface="Open Sauce"/>
              <a:sym typeface="Open Sauce"/>
            </a:endParaRPr>
          </a:p>
          <a:p>
            <a:pPr algn="l">
              <a:lnSpc>
                <a:spcPct val="125000"/>
              </a:lnSpc>
            </a:pPr>
            <a:r>
              <a:rPr lang="pt-PT" sz="2000" dirty="0">
                <a:solidFill>
                  <a:srgbClr val="373636"/>
                </a:solidFill>
                <a:latin typeface="Open Sauce"/>
                <a:ea typeface="Open Sauce"/>
                <a:cs typeface="Open Sauce"/>
                <a:sym typeface="Open Sauce"/>
              </a:rPr>
              <a:t>Membros proeminentes da comunidade e líderes de opinião importantes</a:t>
            </a:r>
          </a:p>
          <a:p>
            <a:pPr algn="l">
              <a:lnSpc>
                <a:spcPct val="125000"/>
              </a:lnSpc>
            </a:pPr>
            <a:endParaRPr lang="en-US" sz="2000" dirty="0">
              <a:solidFill>
                <a:srgbClr val="373636"/>
              </a:solidFill>
              <a:latin typeface="Open Sauce"/>
              <a:ea typeface="Open Sauce"/>
              <a:cs typeface="Open Sauce"/>
              <a:sym typeface="Open Sauce"/>
            </a:endParaRPr>
          </a:p>
          <a:p>
            <a:pPr algn="l">
              <a:lnSpc>
                <a:spcPct val="125000"/>
              </a:lnSpc>
            </a:pPr>
            <a:r>
              <a:rPr lang="pt-PT" sz="2000" dirty="0">
                <a:solidFill>
                  <a:srgbClr val="373636"/>
                </a:solidFill>
                <a:latin typeface="Open Sauce"/>
                <a:ea typeface="Open Sauce"/>
                <a:cs typeface="Open Sauce"/>
                <a:sym typeface="Open Sauce"/>
              </a:rPr>
              <a:t>Familiares dos participantes do estudo</a:t>
            </a:r>
          </a:p>
          <a:p>
            <a:pPr algn="l">
              <a:lnSpc>
                <a:spcPct val="125000"/>
              </a:lnSpc>
            </a:pPr>
            <a:endParaRPr lang="en-US" sz="2000" dirty="0">
              <a:solidFill>
                <a:srgbClr val="373636"/>
              </a:solidFill>
              <a:latin typeface="Open Sauce"/>
              <a:ea typeface="Open Sauce"/>
              <a:cs typeface="Open Sauce"/>
              <a:sym typeface="Open Sauce"/>
            </a:endParaRPr>
          </a:p>
          <a:p>
            <a:pPr algn="l">
              <a:lnSpc>
                <a:spcPct val="125000"/>
              </a:lnSpc>
            </a:pPr>
            <a:r>
              <a:rPr lang="pt-PT" sz="2000" dirty="0">
                <a:solidFill>
                  <a:srgbClr val="373636"/>
                </a:solidFill>
                <a:latin typeface="Open Sauce"/>
                <a:ea typeface="Open Sauce"/>
                <a:cs typeface="Open Sauce"/>
                <a:sym typeface="Open Sauce"/>
              </a:rPr>
              <a:t>Representantes de organizações comunitárias locais e/ou organizações de serviços relacionados com </a:t>
            </a:r>
          </a:p>
          <a:p>
            <a:pPr algn="l">
              <a:lnSpc>
                <a:spcPct val="125000"/>
              </a:lnSpc>
            </a:pPr>
            <a:r>
              <a:rPr lang="pt-PT" sz="2000" dirty="0">
                <a:solidFill>
                  <a:srgbClr val="373636"/>
                </a:solidFill>
                <a:latin typeface="Open Sauce"/>
                <a:ea typeface="Open Sauce"/>
                <a:cs typeface="Open Sauce"/>
                <a:sym typeface="Open Sauce"/>
              </a:rPr>
              <a:t>a SIDA</a:t>
            </a:r>
          </a:p>
          <a:p>
            <a:pPr algn="l">
              <a:lnSpc>
                <a:spcPct val="125000"/>
              </a:lnSpc>
            </a:pPr>
            <a:endParaRPr lang="en-US" sz="2000" dirty="0">
              <a:solidFill>
                <a:srgbClr val="373636"/>
              </a:solidFill>
              <a:latin typeface="Open Sauce"/>
              <a:ea typeface="Open Sauce"/>
              <a:cs typeface="Open Sauce"/>
              <a:sym typeface="Open Sauce"/>
            </a:endParaRPr>
          </a:p>
          <a:p>
            <a:pPr algn="l">
              <a:lnSpc>
                <a:spcPct val="125000"/>
              </a:lnSpc>
            </a:pPr>
            <a:r>
              <a:rPr lang="pt-PT" sz="2000" dirty="0">
                <a:solidFill>
                  <a:srgbClr val="373636"/>
                </a:solidFill>
                <a:latin typeface="Open Sauce"/>
                <a:ea typeface="Open Sauce"/>
                <a:cs typeface="Open Sauce"/>
                <a:sym typeface="Open Sauce"/>
              </a:rPr>
              <a:t>Líderes religiosos</a:t>
            </a:r>
          </a:p>
          <a:p>
            <a:pPr algn="l">
              <a:lnSpc>
                <a:spcPct val="125000"/>
              </a:lnSpc>
            </a:pPr>
            <a:endParaRPr lang="en-US" sz="2000" dirty="0">
              <a:solidFill>
                <a:srgbClr val="373636"/>
              </a:solidFill>
              <a:latin typeface="Open Sauce"/>
              <a:ea typeface="Open Sauce"/>
              <a:cs typeface="Open Sauce"/>
              <a:sym typeface="Open Sauce"/>
            </a:endParaRPr>
          </a:p>
          <a:p>
            <a:pPr algn="l">
              <a:lnSpc>
                <a:spcPct val="125000"/>
              </a:lnSpc>
            </a:pPr>
            <a:r>
              <a:rPr lang="pt-PT" sz="2000" dirty="0">
                <a:solidFill>
                  <a:srgbClr val="373636"/>
                </a:solidFill>
                <a:latin typeface="Open Sauce"/>
                <a:ea typeface="Open Sauce"/>
                <a:cs typeface="Open Sauce"/>
                <a:sym typeface="Open Sauce"/>
              </a:rPr>
              <a:t>Indivíduos </a:t>
            </a:r>
            <a:r>
              <a:rPr lang="pt-PT" sz="2000" dirty="0" err="1">
                <a:solidFill>
                  <a:srgbClr val="373636"/>
                </a:solidFill>
                <a:latin typeface="Open Sauce"/>
                <a:ea typeface="Open Sauce"/>
                <a:cs typeface="Open Sauce"/>
                <a:sym typeface="Open Sauce"/>
              </a:rPr>
              <a:t>afectados</a:t>
            </a:r>
            <a:r>
              <a:rPr lang="pt-PT" sz="2000" dirty="0">
                <a:solidFill>
                  <a:srgbClr val="373636"/>
                </a:solidFill>
                <a:latin typeface="Open Sauce"/>
                <a:ea typeface="Open Sauce"/>
                <a:cs typeface="Open Sauce"/>
                <a:sym typeface="Open Sauce"/>
              </a:rPr>
              <a:t> pelo HIV ou que vivem com o HIV</a:t>
            </a:r>
          </a:p>
        </p:txBody>
      </p:sp>
      <p:sp>
        <p:nvSpPr>
          <p:cNvPr id="10" name="AutoShape 10"/>
          <p:cNvSpPr/>
          <p:nvPr/>
        </p:nvSpPr>
        <p:spPr>
          <a:xfrm>
            <a:off x="1656701" y="4152514"/>
            <a:ext cx="546310" cy="156239"/>
          </a:xfrm>
          <a:prstGeom prst="rect">
            <a:avLst/>
          </a:prstGeom>
          <a:solidFill>
            <a:srgbClr val="EA6D29"/>
          </a:solidFill>
        </p:spPr>
        <p:txBody>
          <a:bodyPr/>
          <a:lstStyle/>
          <a:p>
            <a:endParaRPr lang="en-US" dirty="0"/>
          </a:p>
        </p:txBody>
      </p:sp>
      <p:sp>
        <p:nvSpPr>
          <p:cNvPr id="11" name="AutoShape 11"/>
          <p:cNvSpPr/>
          <p:nvPr/>
        </p:nvSpPr>
        <p:spPr>
          <a:xfrm>
            <a:off x="1656701" y="5295900"/>
            <a:ext cx="546310" cy="156239"/>
          </a:xfrm>
          <a:prstGeom prst="rect">
            <a:avLst/>
          </a:prstGeom>
          <a:solidFill>
            <a:srgbClr val="EA6D29"/>
          </a:solidFill>
        </p:spPr>
        <p:txBody>
          <a:bodyPr/>
          <a:lstStyle/>
          <a:p>
            <a:endParaRPr lang="en-US" dirty="0"/>
          </a:p>
        </p:txBody>
      </p:sp>
      <p:sp>
        <p:nvSpPr>
          <p:cNvPr id="12" name="AutoShape 12"/>
          <p:cNvSpPr/>
          <p:nvPr/>
        </p:nvSpPr>
        <p:spPr>
          <a:xfrm>
            <a:off x="1656701" y="6438900"/>
            <a:ext cx="546310" cy="156239"/>
          </a:xfrm>
          <a:prstGeom prst="rect">
            <a:avLst/>
          </a:prstGeom>
          <a:solidFill>
            <a:srgbClr val="EA6D29"/>
          </a:solidFill>
        </p:spPr>
        <p:txBody>
          <a:bodyPr/>
          <a:lstStyle/>
          <a:p>
            <a:endParaRPr lang="en-US" dirty="0"/>
          </a:p>
        </p:txBody>
      </p:sp>
      <p:sp>
        <p:nvSpPr>
          <p:cNvPr id="13" name="AutoShape 13"/>
          <p:cNvSpPr/>
          <p:nvPr/>
        </p:nvSpPr>
        <p:spPr>
          <a:xfrm>
            <a:off x="1656701" y="7200900"/>
            <a:ext cx="546310" cy="156239"/>
          </a:xfrm>
          <a:prstGeom prst="rect">
            <a:avLst/>
          </a:prstGeom>
          <a:solidFill>
            <a:srgbClr val="EA6D29"/>
          </a:solidFill>
        </p:spPr>
        <p:txBody>
          <a:bodyPr/>
          <a:lstStyle/>
          <a:p>
            <a:endParaRPr lang="en-US" dirty="0"/>
          </a:p>
        </p:txBody>
      </p:sp>
      <p:sp>
        <p:nvSpPr>
          <p:cNvPr id="14" name="AutoShape 14"/>
          <p:cNvSpPr/>
          <p:nvPr/>
        </p:nvSpPr>
        <p:spPr>
          <a:xfrm>
            <a:off x="1656701" y="8721061"/>
            <a:ext cx="546310" cy="156239"/>
          </a:xfrm>
          <a:prstGeom prst="rect">
            <a:avLst/>
          </a:prstGeom>
          <a:solidFill>
            <a:srgbClr val="EA6D29"/>
          </a:solidFill>
        </p:spPr>
        <p:txBody>
          <a:bodyPr/>
          <a:lstStyle/>
          <a:p>
            <a:endParaRPr lang="en-US" dirty="0"/>
          </a:p>
        </p:txBody>
      </p:sp>
      <p:sp>
        <p:nvSpPr>
          <p:cNvPr id="15" name="AutoShape 15"/>
          <p:cNvSpPr/>
          <p:nvPr/>
        </p:nvSpPr>
        <p:spPr>
          <a:xfrm>
            <a:off x="1656701" y="9486900"/>
            <a:ext cx="546310" cy="156239"/>
          </a:xfrm>
          <a:prstGeom prst="rect">
            <a:avLst/>
          </a:prstGeom>
          <a:solidFill>
            <a:srgbClr val="EA6D29"/>
          </a:solidFill>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14</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0" y="6520320"/>
            <a:ext cx="18288000" cy="9525"/>
          </a:xfrm>
          <a:prstGeom prst="rect">
            <a:avLst/>
          </a:prstGeom>
          <a:solidFill>
            <a:srgbClr val="373636"/>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AutoShape 9"/>
          <p:cNvSpPr/>
          <p:nvPr/>
        </p:nvSpPr>
        <p:spPr>
          <a:xfrm>
            <a:off x="6367227" y="2608044"/>
            <a:ext cx="9525" cy="8031910"/>
          </a:xfrm>
          <a:prstGeom prst="rect">
            <a:avLst/>
          </a:prstGeom>
          <a:solidFill>
            <a:srgbClr val="373636"/>
          </a:solidFill>
        </p:spPr>
        <p:txBody>
          <a:bodyPr/>
          <a:lstStyle/>
          <a:p>
            <a:endParaRPr lang="en-US" dirty="0"/>
          </a:p>
        </p:txBody>
      </p:sp>
      <p:sp>
        <p:nvSpPr>
          <p:cNvPr id="10" name="AutoShape 10"/>
          <p:cNvSpPr/>
          <p:nvPr/>
        </p:nvSpPr>
        <p:spPr>
          <a:xfrm>
            <a:off x="11885523" y="2617569"/>
            <a:ext cx="9525" cy="8178424"/>
          </a:xfrm>
          <a:prstGeom prst="rect">
            <a:avLst/>
          </a:prstGeom>
          <a:solidFill>
            <a:srgbClr val="373636"/>
          </a:solidFill>
        </p:spPr>
        <p:txBody>
          <a:bodyPr/>
          <a:lstStyle/>
          <a:p>
            <a:endParaRPr lang="en-US" dirty="0"/>
          </a:p>
        </p:txBody>
      </p:sp>
      <p:sp>
        <p:nvSpPr>
          <p:cNvPr id="11" name="AutoShape 11"/>
          <p:cNvSpPr/>
          <p:nvPr/>
        </p:nvSpPr>
        <p:spPr>
          <a:xfrm>
            <a:off x="17259300" y="0"/>
            <a:ext cx="1846538" cy="6520320"/>
          </a:xfrm>
          <a:prstGeom prst="rect">
            <a:avLst/>
          </a:prstGeom>
          <a:solidFill>
            <a:srgbClr val="EA6D29"/>
          </a:solidFill>
        </p:spPr>
        <p:txBody>
          <a:bodyPr/>
          <a:lstStyle/>
          <a:p>
            <a:endParaRPr lang="en-US" dirty="0"/>
          </a:p>
        </p:txBody>
      </p:sp>
      <p:sp>
        <p:nvSpPr>
          <p:cNvPr id="12" name="TextBox 12"/>
          <p:cNvSpPr txBox="1"/>
          <p:nvPr/>
        </p:nvSpPr>
        <p:spPr>
          <a:xfrm>
            <a:off x="1459128" y="439580"/>
            <a:ext cx="12009224" cy="1795929"/>
          </a:xfrm>
          <a:prstGeom prst="rect">
            <a:avLst/>
          </a:prstGeom>
        </p:spPr>
        <p:txBody>
          <a:bodyPr wrap="square" lIns="0" tIns="0" rIns="0" bIns="0" rtlCol="0" anchor="t">
            <a:spAutoFit/>
          </a:bodyPr>
          <a:lstStyle/>
          <a:p>
            <a:pPr algn="l">
              <a:lnSpc>
                <a:spcPts val="7040"/>
              </a:lnSpc>
            </a:pPr>
            <a:r>
              <a:rPr lang="pt-PT" sz="6400" b="1" dirty="0">
                <a:solidFill>
                  <a:srgbClr val="373636"/>
                </a:solidFill>
                <a:latin typeface="Open Sauce Heavy"/>
                <a:ea typeface="Open Sauce Heavy"/>
                <a:cs typeface="Open Sauce Heavy"/>
                <a:sym typeface="Open Sauce Heavy"/>
              </a:rPr>
              <a:t>Funções e responsabilidades dos</a:t>
            </a:r>
            <a:r>
              <a:rPr lang="pt-PT" sz="6400" b="1" dirty="0">
                <a:solidFill>
                  <a:srgbClr val="077AB5"/>
                </a:solidFill>
                <a:latin typeface="Open Sauce Heavy"/>
                <a:ea typeface="Open Sauce Heavy"/>
                <a:cs typeface="Open Sauce Heavy"/>
                <a:sym typeface="Open Sauce Heavy"/>
              </a:rPr>
              <a:t> CAB</a:t>
            </a:r>
            <a:r>
              <a:rPr lang="pt-PT" sz="6400" b="1" dirty="0">
                <a:solidFill>
                  <a:srgbClr val="373636"/>
                </a:solidFill>
                <a:latin typeface="Open Sauce Heavy"/>
                <a:ea typeface="Open Sauce Heavy"/>
                <a:cs typeface="Open Sauce Heavy"/>
                <a:sym typeface="Open Sauce Heavy"/>
              </a:rPr>
              <a:t> </a:t>
            </a:r>
          </a:p>
        </p:txBody>
      </p:sp>
      <p:sp>
        <p:nvSpPr>
          <p:cNvPr id="13" name="TextBox 13"/>
          <p:cNvSpPr txBox="1"/>
          <p:nvPr/>
        </p:nvSpPr>
        <p:spPr>
          <a:xfrm>
            <a:off x="1212907" y="3211195"/>
            <a:ext cx="4924354" cy="2887522"/>
          </a:xfrm>
          <a:prstGeom prst="rect">
            <a:avLst/>
          </a:prstGeom>
        </p:spPr>
        <p:txBody>
          <a:bodyPr lIns="0" tIns="0" rIns="0" bIns="0" rtlCol="0" anchor="t">
            <a:spAutoFit/>
          </a:bodyPr>
          <a:lstStyle/>
          <a:p>
            <a:pPr algn="l">
              <a:lnSpc>
                <a:spcPts val="4639"/>
              </a:lnSpc>
            </a:pPr>
            <a:r>
              <a:rPr lang="pt-PT" sz="2899" dirty="0">
                <a:solidFill>
                  <a:srgbClr val="373636"/>
                </a:solidFill>
                <a:latin typeface="Open Sauce"/>
                <a:ea typeface="Open Sauce"/>
                <a:cs typeface="Open Sauce"/>
                <a:sym typeface="Open Sauce"/>
              </a:rPr>
              <a:t>Fornecer um canal de comunicação bidireccional entre a equipa de investigação e </a:t>
            </a:r>
          </a:p>
          <a:p>
            <a:pPr algn="l">
              <a:lnSpc>
                <a:spcPts val="4639"/>
              </a:lnSpc>
            </a:pPr>
            <a:r>
              <a:rPr lang="pt-PT" sz="2899" dirty="0">
                <a:solidFill>
                  <a:srgbClr val="373636"/>
                </a:solidFill>
                <a:latin typeface="Open Sauce"/>
                <a:ea typeface="Open Sauce"/>
                <a:cs typeface="Open Sauce"/>
                <a:sym typeface="Open Sauce"/>
              </a:rPr>
              <a:t>a comunidade.</a:t>
            </a:r>
          </a:p>
        </p:txBody>
      </p:sp>
      <p:sp>
        <p:nvSpPr>
          <p:cNvPr id="14" name="TextBox 14"/>
          <p:cNvSpPr txBox="1"/>
          <p:nvPr/>
        </p:nvSpPr>
        <p:spPr>
          <a:xfrm>
            <a:off x="1212907" y="7120395"/>
            <a:ext cx="4924354" cy="2300457"/>
          </a:xfrm>
          <a:prstGeom prst="rect">
            <a:avLst/>
          </a:prstGeom>
        </p:spPr>
        <p:txBody>
          <a:bodyPr lIns="0" tIns="0" rIns="0" bIns="0" rtlCol="0" anchor="t">
            <a:spAutoFit/>
          </a:bodyPr>
          <a:lstStyle/>
          <a:p>
            <a:pPr algn="l">
              <a:lnSpc>
                <a:spcPts val="4639"/>
              </a:lnSpc>
            </a:pPr>
            <a:r>
              <a:rPr lang="pt-PT" sz="2899">
                <a:solidFill>
                  <a:srgbClr val="373636"/>
                </a:solidFill>
                <a:latin typeface="Open Sauce"/>
                <a:ea typeface="Open Sauce"/>
                <a:cs typeface="Open Sauce"/>
                <a:sym typeface="Open Sauce"/>
              </a:rPr>
              <a:t>Ajudar a educar a comunidade sobre as actividades de investigação do centro.</a:t>
            </a:r>
          </a:p>
          <a:p>
            <a:pPr algn="l">
              <a:lnSpc>
                <a:spcPts val="4639"/>
              </a:lnSpc>
            </a:pPr>
            <a:endParaRPr lang="en-US" sz="2899" dirty="0">
              <a:solidFill>
                <a:srgbClr val="373636"/>
              </a:solidFill>
              <a:latin typeface="Open Sauce"/>
              <a:ea typeface="Open Sauce"/>
              <a:cs typeface="Open Sauce"/>
              <a:sym typeface="Open Sauce"/>
            </a:endParaRPr>
          </a:p>
        </p:txBody>
      </p:sp>
      <p:sp>
        <p:nvSpPr>
          <p:cNvPr id="15" name="TextBox 15"/>
          <p:cNvSpPr txBox="1"/>
          <p:nvPr/>
        </p:nvSpPr>
        <p:spPr>
          <a:xfrm>
            <a:off x="6668961" y="7120395"/>
            <a:ext cx="4924354" cy="2297617"/>
          </a:xfrm>
          <a:prstGeom prst="rect">
            <a:avLst/>
          </a:prstGeom>
        </p:spPr>
        <p:txBody>
          <a:bodyPr lIns="0" tIns="0" rIns="0" bIns="0" rtlCol="0" anchor="t">
            <a:spAutoFit/>
          </a:bodyPr>
          <a:lstStyle/>
          <a:p>
            <a:pPr algn="l">
              <a:lnSpc>
                <a:spcPts val="4639"/>
              </a:lnSpc>
            </a:pPr>
            <a:r>
              <a:rPr lang="pt-PT" sz="2899" dirty="0">
                <a:solidFill>
                  <a:srgbClr val="373636"/>
                </a:solidFill>
                <a:latin typeface="Open Sauce"/>
                <a:ea typeface="Open Sauce"/>
                <a:cs typeface="Open Sauce"/>
                <a:sym typeface="Open Sauce"/>
              </a:rPr>
              <a:t>Ajudar a recrutar, treinar e reter novos membros </a:t>
            </a:r>
          </a:p>
          <a:p>
            <a:pPr algn="l">
              <a:lnSpc>
                <a:spcPts val="4639"/>
              </a:lnSpc>
            </a:pPr>
            <a:r>
              <a:rPr lang="pt-PT" sz="2899" dirty="0">
                <a:solidFill>
                  <a:srgbClr val="373636"/>
                </a:solidFill>
                <a:latin typeface="Open Sauce"/>
                <a:ea typeface="Open Sauce"/>
                <a:cs typeface="Open Sauce"/>
                <a:sym typeface="Open Sauce"/>
              </a:rPr>
              <a:t>do CAB.</a:t>
            </a:r>
          </a:p>
          <a:p>
            <a:pPr algn="l">
              <a:lnSpc>
                <a:spcPts val="4639"/>
              </a:lnSpc>
            </a:pPr>
            <a:endParaRPr lang="en-US" sz="2899" dirty="0">
              <a:solidFill>
                <a:srgbClr val="373636"/>
              </a:solidFill>
              <a:latin typeface="Open Sauce"/>
              <a:ea typeface="Open Sauce"/>
              <a:cs typeface="Open Sauce"/>
              <a:sym typeface="Open Sauce"/>
            </a:endParaRPr>
          </a:p>
        </p:txBody>
      </p:sp>
      <p:sp>
        <p:nvSpPr>
          <p:cNvPr id="16" name="TextBox 16"/>
          <p:cNvSpPr txBox="1"/>
          <p:nvPr/>
        </p:nvSpPr>
        <p:spPr>
          <a:xfrm>
            <a:off x="12190323" y="7120395"/>
            <a:ext cx="4924354" cy="3477427"/>
          </a:xfrm>
          <a:prstGeom prst="rect">
            <a:avLst/>
          </a:prstGeom>
        </p:spPr>
        <p:txBody>
          <a:bodyPr lIns="0" tIns="0" rIns="0" bIns="0" rtlCol="0" anchor="t">
            <a:spAutoFit/>
          </a:bodyPr>
          <a:lstStyle/>
          <a:p>
            <a:pPr algn="l">
              <a:lnSpc>
                <a:spcPts val="4639"/>
              </a:lnSpc>
            </a:pPr>
            <a:r>
              <a:rPr lang="pt-PT" sz="2899" dirty="0">
                <a:solidFill>
                  <a:srgbClr val="373636"/>
                </a:solidFill>
                <a:latin typeface="Open Sauce"/>
                <a:ea typeface="Open Sauce"/>
                <a:cs typeface="Open Sauce"/>
                <a:sym typeface="Open Sauce"/>
              </a:rPr>
              <a:t>Fornecer informações sobre a “vida real” das populações prioritárias para participação </a:t>
            </a:r>
          </a:p>
          <a:p>
            <a:pPr algn="l">
              <a:lnSpc>
                <a:spcPts val="4639"/>
              </a:lnSpc>
            </a:pPr>
            <a:r>
              <a:rPr lang="pt-PT" sz="2899" dirty="0">
                <a:solidFill>
                  <a:srgbClr val="373636"/>
                </a:solidFill>
                <a:latin typeface="Open Sauce"/>
                <a:ea typeface="Open Sauce"/>
                <a:cs typeface="Open Sauce"/>
                <a:sym typeface="Open Sauce"/>
              </a:rPr>
              <a:t>nos ensaios. </a:t>
            </a:r>
          </a:p>
          <a:p>
            <a:pPr algn="l">
              <a:lnSpc>
                <a:spcPts val="4639"/>
              </a:lnSpc>
            </a:pPr>
            <a:endParaRPr lang="en-US" sz="2899" dirty="0">
              <a:solidFill>
                <a:srgbClr val="373636"/>
              </a:solidFill>
              <a:latin typeface="Open Sauce"/>
              <a:ea typeface="Open Sauce"/>
              <a:cs typeface="Open Sauce"/>
              <a:sym typeface="Open Sauce"/>
            </a:endParaRPr>
          </a:p>
        </p:txBody>
      </p:sp>
      <p:sp>
        <p:nvSpPr>
          <p:cNvPr id="17" name="TextBox 17"/>
          <p:cNvSpPr txBox="1"/>
          <p:nvPr/>
        </p:nvSpPr>
        <p:spPr>
          <a:xfrm>
            <a:off x="6732569" y="3211195"/>
            <a:ext cx="4924354" cy="2300457"/>
          </a:xfrm>
          <a:prstGeom prst="rect">
            <a:avLst/>
          </a:prstGeom>
        </p:spPr>
        <p:txBody>
          <a:bodyPr lIns="0" tIns="0" rIns="0" bIns="0" rtlCol="0" anchor="t">
            <a:spAutoFit/>
          </a:bodyPr>
          <a:lstStyle/>
          <a:p>
            <a:pPr algn="l">
              <a:lnSpc>
                <a:spcPts val="4639"/>
              </a:lnSpc>
            </a:pPr>
            <a:r>
              <a:rPr lang="pt-PT" sz="2899">
                <a:solidFill>
                  <a:srgbClr val="373636"/>
                </a:solidFill>
                <a:latin typeface="Open Sauce"/>
                <a:ea typeface="Open Sauce"/>
                <a:cs typeface="Open Sauce"/>
                <a:sym typeface="Open Sauce"/>
              </a:rPr>
              <a:t>Participar nas reuniões e actividades dos CAB, incluindo oportunidades de capacitação e formação.</a:t>
            </a:r>
          </a:p>
        </p:txBody>
      </p:sp>
      <p:sp>
        <p:nvSpPr>
          <p:cNvPr id="18" name="TextBox 18"/>
          <p:cNvSpPr txBox="1"/>
          <p:nvPr/>
        </p:nvSpPr>
        <p:spPr>
          <a:xfrm>
            <a:off x="12123648" y="3211504"/>
            <a:ext cx="4924354" cy="3477427"/>
          </a:xfrm>
          <a:prstGeom prst="rect">
            <a:avLst/>
          </a:prstGeom>
        </p:spPr>
        <p:txBody>
          <a:bodyPr lIns="0" tIns="0" rIns="0" bIns="0" rtlCol="0" anchor="t">
            <a:spAutoFit/>
          </a:bodyPr>
          <a:lstStyle/>
          <a:p>
            <a:pPr algn="l">
              <a:lnSpc>
                <a:spcPts val="4639"/>
              </a:lnSpc>
            </a:pPr>
            <a:r>
              <a:rPr lang="pt-PT" sz="2899" dirty="0">
                <a:solidFill>
                  <a:srgbClr val="373636"/>
                </a:solidFill>
                <a:latin typeface="Open Sauce"/>
                <a:ea typeface="Open Sauce"/>
                <a:cs typeface="Open Sauce"/>
                <a:sym typeface="Open Sauce"/>
              </a:rPr>
              <a:t>Ajudar a dissipar mitos sobre a investigação do HIV e da TB e fornecer informações precisas </a:t>
            </a:r>
          </a:p>
          <a:p>
            <a:pPr algn="l">
              <a:lnSpc>
                <a:spcPts val="4639"/>
              </a:lnSpc>
            </a:pPr>
            <a:r>
              <a:rPr lang="pt-PT" sz="2899" dirty="0">
                <a:solidFill>
                  <a:srgbClr val="373636"/>
                </a:solidFill>
                <a:latin typeface="Open Sauce"/>
                <a:ea typeface="Open Sauce"/>
                <a:cs typeface="Open Sauce"/>
                <a:sym typeface="Open Sauce"/>
              </a:rPr>
              <a:t>aos pares. </a:t>
            </a:r>
          </a:p>
          <a:p>
            <a:pPr algn="l">
              <a:lnSpc>
                <a:spcPts val="4639"/>
              </a:lnSpc>
            </a:pPr>
            <a:endParaRPr lang="en-US" sz="2899" dirty="0">
              <a:solidFill>
                <a:srgbClr val="373636"/>
              </a:solidFill>
              <a:latin typeface="Open Sauce"/>
              <a:ea typeface="Open Sauce"/>
              <a:cs typeface="Open Sauce"/>
              <a:sym typeface="Open Sau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15</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0" y="6520320"/>
            <a:ext cx="18288000" cy="9525"/>
          </a:xfrm>
          <a:prstGeom prst="rect">
            <a:avLst/>
          </a:prstGeom>
          <a:solidFill>
            <a:srgbClr val="373636"/>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AutoShape 9"/>
          <p:cNvSpPr/>
          <p:nvPr/>
        </p:nvSpPr>
        <p:spPr>
          <a:xfrm>
            <a:off x="6367227" y="2608044"/>
            <a:ext cx="9525" cy="8031910"/>
          </a:xfrm>
          <a:prstGeom prst="rect">
            <a:avLst/>
          </a:prstGeom>
          <a:solidFill>
            <a:srgbClr val="373636"/>
          </a:solidFill>
        </p:spPr>
        <p:txBody>
          <a:bodyPr/>
          <a:lstStyle/>
          <a:p>
            <a:endParaRPr lang="en-US" dirty="0"/>
          </a:p>
        </p:txBody>
      </p:sp>
      <p:sp>
        <p:nvSpPr>
          <p:cNvPr id="10" name="AutoShape 10"/>
          <p:cNvSpPr/>
          <p:nvPr/>
        </p:nvSpPr>
        <p:spPr>
          <a:xfrm>
            <a:off x="11885523" y="0"/>
            <a:ext cx="9525" cy="10795993"/>
          </a:xfrm>
          <a:prstGeom prst="rect">
            <a:avLst/>
          </a:prstGeom>
          <a:solidFill>
            <a:srgbClr val="373636"/>
          </a:solidFill>
        </p:spPr>
        <p:txBody>
          <a:bodyPr/>
          <a:lstStyle/>
          <a:p>
            <a:endParaRPr lang="en-US" dirty="0"/>
          </a:p>
        </p:txBody>
      </p:sp>
      <p:sp>
        <p:nvSpPr>
          <p:cNvPr id="11" name="AutoShape 11"/>
          <p:cNvSpPr/>
          <p:nvPr/>
        </p:nvSpPr>
        <p:spPr>
          <a:xfrm>
            <a:off x="17259300" y="0"/>
            <a:ext cx="1846538" cy="6520320"/>
          </a:xfrm>
          <a:prstGeom prst="rect">
            <a:avLst/>
          </a:prstGeom>
          <a:solidFill>
            <a:srgbClr val="EA6D29"/>
          </a:solidFill>
        </p:spPr>
        <p:txBody>
          <a:bodyPr/>
          <a:lstStyle/>
          <a:p>
            <a:endParaRPr lang="en-US" dirty="0"/>
          </a:p>
        </p:txBody>
      </p:sp>
      <p:sp>
        <p:nvSpPr>
          <p:cNvPr id="12" name="TextBox 12"/>
          <p:cNvSpPr txBox="1"/>
          <p:nvPr/>
        </p:nvSpPr>
        <p:spPr>
          <a:xfrm>
            <a:off x="1346556" y="439580"/>
            <a:ext cx="10435921" cy="1730154"/>
          </a:xfrm>
          <a:prstGeom prst="rect">
            <a:avLst/>
          </a:prstGeom>
        </p:spPr>
        <p:txBody>
          <a:bodyPr lIns="0" tIns="0" rIns="0" bIns="0" rtlCol="0" anchor="t">
            <a:spAutoFit/>
          </a:bodyPr>
          <a:lstStyle/>
          <a:p>
            <a:pPr algn="l">
              <a:lnSpc>
                <a:spcPts val="7040"/>
              </a:lnSpc>
            </a:pPr>
            <a:r>
              <a:rPr lang="pt-PT" sz="5400" b="1" dirty="0">
                <a:solidFill>
                  <a:srgbClr val="373636"/>
                </a:solidFill>
                <a:latin typeface="Open Sauce Heavy"/>
                <a:ea typeface="Open Sauce Heavy"/>
                <a:cs typeface="Open Sauce Heavy"/>
                <a:sym typeface="Open Sauce Heavy"/>
              </a:rPr>
              <a:t>Funções e responsabilidades dos</a:t>
            </a:r>
            <a:r>
              <a:rPr lang="pt-PT" sz="5400" b="1" dirty="0">
                <a:solidFill>
                  <a:srgbClr val="000000"/>
                </a:solidFill>
                <a:latin typeface="Open Sauce Heavy"/>
                <a:ea typeface="Open Sauce Heavy"/>
                <a:cs typeface="Open Sauce Heavy"/>
                <a:sym typeface="Open Sauce Heavy"/>
              </a:rPr>
              <a:t> </a:t>
            </a:r>
            <a:r>
              <a:rPr lang="pt-PT" sz="5400" b="1" dirty="0">
                <a:solidFill>
                  <a:srgbClr val="077AB5"/>
                </a:solidFill>
                <a:latin typeface="Open Sauce Heavy"/>
                <a:ea typeface="Open Sauce Heavy"/>
                <a:cs typeface="Open Sauce Heavy"/>
                <a:sym typeface="Open Sauce Heavy"/>
              </a:rPr>
              <a:t>CAB</a:t>
            </a:r>
            <a:r>
              <a:rPr lang="pt-PT" sz="5400" b="1" dirty="0">
                <a:solidFill>
                  <a:srgbClr val="373636"/>
                </a:solidFill>
                <a:latin typeface="Open Sauce Heavy"/>
                <a:ea typeface="Open Sauce Heavy"/>
                <a:cs typeface="Open Sauce Heavy"/>
                <a:sym typeface="Open Sauce Heavy"/>
              </a:rPr>
              <a:t> </a:t>
            </a:r>
          </a:p>
        </p:txBody>
      </p:sp>
      <p:sp>
        <p:nvSpPr>
          <p:cNvPr id="13" name="TextBox 13"/>
          <p:cNvSpPr txBox="1"/>
          <p:nvPr/>
        </p:nvSpPr>
        <p:spPr>
          <a:xfrm>
            <a:off x="1276060" y="2632772"/>
            <a:ext cx="4871218" cy="3492751"/>
          </a:xfrm>
          <a:prstGeom prst="rect">
            <a:avLst/>
          </a:prstGeom>
        </p:spPr>
        <p:txBody>
          <a:bodyPr wrap="square" lIns="0" tIns="0" rIns="0" bIns="0" rtlCol="0" anchor="t">
            <a:spAutoFit/>
          </a:bodyPr>
          <a:lstStyle/>
          <a:p>
            <a:pPr algn="l">
              <a:lnSpc>
                <a:spcPct val="150000"/>
              </a:lnSpc>
            </a:pPr>
            <a:r>
              <a:rPr lang="pt-PT" sz="2200" dirty="0">
                <a:solidFill>
                  <a:srgbClr val="373636"/>
                </a:solidFill>
                <a:latin typeface="Open Sauce"/>
                <a:ea typeface="Open Sauce"/>
                <a:cs typeface="Open Sauce"/>
                <a:sym typeface="Open Sauce"/>
              </a:rPr>
              <a:t>Ajudar a assegurar que as preocupações da comunidade sejam adequadamente abordadas nos documentos de consentimento informado e no processo geral de consentimento, incluindo a linguagem e a sensibilidade cultural</a:t>
            </a:r>
          </a:p>
        </p:txBody>
      </p:sp>
      <p:sp>
        <p:nvSpPr>
          <p:cNvPr id="14" name="TextBox 14"/>
          <p:cNvSpPr txBox="1"/>
          <p:nvPr/>
        </p:nvSpPr>
        <p:spPr>
          <a:xfrm>
            <a:off x="12115800" y="528431"/>
            <a:ext cx="4846511" cy="1719469"/>
          </a:xfrm>
          <a:prstGeom prst="rect">
            <a:avLst/>
          </a:prstGeom>
        </p:spPr>
        <p:txBody>
          <a:bodyPr wrap="square" lIns="0" tIns="0" rIns="0" bIns="0" rtlCol="0" anchor="t">
            <a:spAutoFit/>
          </a:bodyPr>
          <a:lstStyle/>
          <a:p>
            <a:pPr algn="l">
              <a:lnSpc>
                <a:spcPts val="4639"/>
              </a:lnSpc>
            </a:pPr>
            <a:r>
              <a:rPr lang="pt-PT" sz="2400" dirty="0">
                <a:solidFill>
                  <a:srgbClr val="373636"/>
                </a:solidFill>
                <a:latin typeface="Open Sauce"/>
                <a:ea typeface="Open Sauce"/>
                <a:cs typeface="Open Sauce"/>
                <a:sym typeface="Open Sauce"/>
              </a:rPr>
              <a:t>Ajudar a identificar necessidades emergentes de investigação e lacunas</a:t>
            </a:r>
          </a:p>
        </p:txBody>
      </p:sp>
      <p:sp>
        <p:nvSpPr>
          <p:cNvPr id="15" name="TextBox 15"/>
          <p:cNvSpPr txBox="1"/>
          <p:nvPr/>
        </p:nvSpPr>
        <p:spPr>
          <a:xfrm>
            <a:off x="1219200" y="6829901"/>
            <a:ext cx="4982990" cy="2881445"/>
          </a:xfrm>
          <a:prstGeom prst="rect">
            <a:avLst/>
          </a:prstGeom>
        </p:spPr>
        <p:txBody>
          <a:bodyPr wrap="square" lIns="0" tIns="0" rIns="0" bIns="0" rtlCol="0" anchor="t">
            <a:spAutoFit/>
          </a:bodyPr>
          <a:lstStyle/>
          <a:p>
            <a:pPr algn="l">
              <a:lnSpc>
                <a:spcPts val="4639"/>
              </a:lnSpc>
            </a:pPr>
            <a:r>
              <a:rPr lang="pt-PT" sz="2400" dirty="0">
                <a:solidFill>
                  <a:srgbClr val="373636"/>
                </a:solidFill>
                <a:latin typeface="Open Sauce"/>
                <a:ea typeface="Open Sauce"/>
                <a:cs typeface="Open Sauce"/>
                <a:sym typeface="Open Sauce"/>
              </a:rPr>
              <a:t>Representar a diversidade de indivíduos que vivem com ou são </a:t>
            </a:r>
            <a:r>
              <a:rPr lang="pt-PT" sz="2400" dirty="0" err="1">
                <a:solidFill>
                  <a:srgbClr val="373636"/>
                </a:solidFill>
                <a:latin typeface="Open Sauce"/>
                <a:ea typeface="Open Sauce"/>
                <a:cs typeface="Open Sauce"/>
                <a:sym typeface="Open Sauce"/>
              </a:rPr>
              <a:t>afectados</a:t>
            </a:r>
            <a:r>
              <a:rPr lang="pt-PT" sz="2400" dirty="0">
                <a:solidFill>
                  <a:srgbClr val="373636"/>
                </a:solidFill>
                <a:latin typeface="Open Sauce"/>
                <a:ea typeface="Open Sauce"/>
                <a:cs typeface="Open Sauce"/>
                <a:sym typeface="Open Sauce"/>
              </a:rPr>
              <a:t> pelo HIV e as preocupações dessas comunidades.</a:t>
            </a:r>
          </a:p>
        </p:txBody>
      </p:sp>
      <p:sp>
        <p:nvSpPr>
          <p:cNvPr id="16" name="TextBox 16"/>
          <p:cNvSpPr txBox="1"/>
          <p:nvPr/>
        </p:nvSpPr>
        <p:spPr>
          <a:xfrm>
            <a:off x="6802643" y="7353300"/>
            <a:ext cx="4682713" cy="1693028"/>
          </a:xfrm>
          <a:prstGeom prst="rect">
            <a:avLst/>
          </a:prstGeom>
        </p:spPr>
        <p:txBody>
          <a:bodyPr lIns="0" tIns="0" rIns="0" bIns="0" rtlCol="0" anchor="t">
            <a:spAutoFit/>
          </a:bodyPr>
          <a:lstStyle/>
          <a:p>
            <a:pPr algn="l">
              <a:lnSpc>
                <a:spcPts val="4639"/>
              </a:lnSpc>
            </a:pPr>
            <a:r>
              <a:rPr lang="pt-PT" sz="2400" dirty="0">
                <a:solidFill>
                  <a:srgbClr val="373636"/>
                </a:solidFill>
                <a:latin typeface="Open Sauce"/>
                <a:ea typeface="Open Sauce"/>
                <a:cs typeface="Open Sauce"/>
                <a:sym typeface="Open Sauce"/>
              </a:rPr>
              <a:t>Aconselhar sobre as </a:t>
            </a:r>
            <a:r>
              <a:rPr lang="pt-PT" sz="2400" dirty="0" err="1">
                <a:solidFill>
                  <a:srgbClr val="373636"/>
                </a:solidFill>
                <a:latin typeface="Open Sauce"/>
                <a:ea typeface="Open Sauce"/>
                <a:cs typeface="Open Sauce"/>
                <a:sym typeface="Open Sauce"/>
              </a:rPr>
              <a:t>actividades</a:t>
            </a:r>
            <a:r>
              <a:rPr lang="pt-PT" sz="2400" dirty="0">
                <a:solidFill>
                  <a:srgbClr val="373636"/>
                </a:solidFill>
                <a:latin typeface="Open Sauce"/>
                <a:ea typeface="Open Sauce"/>
                <a:cs typeface="Open Sauce"/>
                <a:sym typeface="Open Sauce"/>
              </a:rPr>
              <a:t> de recrutamento e retenção no local</a:t>
            </a:r>
          </a:p>
        </p:txBody>
      </p:sp>
      <p:sp>
        <p:nvSpPr>
          <p:cNvPr id="17" name="TextBox 17"/>
          <p:cNvSpPr txBox="1"/>
          <p:nvPr/>
        </p:nvSpPr>
        <p:spPr>
          <a:xfrm>
            <a:off x="12368144" y="7410889"/>
            <a:ext cx="4418059" cy="1693028"/>
          </a:xfrm>
          <a:prstGeom prst="rect">
            <a:avLst/>
          </a:prstGeom>
        </p:spPr>
        <p:txBody>
          <a:bodyPr lIns="0" tIns="0" rIns="0" bIns="0" rtlCol="0" anchor="t">
            <a:spAutoFit/>
          </a:bodyPr>
          <a:lstStyle/>
          <a:p>
            <a:pPr algn="l">
              <a:lnSpc>
                <a:spcPts val="4639"/>
              </a:lnSpc>
            </a:pPr>
            <a:r>
              <a:rPr lang="pt-PT" sz="2400" b="1" dirty="0">
                <a:solidFill>
                  <a:srgbClr val="077AB5"/>
                </a:solidFill>
                <a:latin typeface="Open Sauce Bold"/>
                <a:ea typeface="Open Sauce Bold"/>
                <a:cs typeface="Open Sauce Bold"/>
                <a:sym typeface="Open Sauce Bold"/>
              </a:rPr>
              <a:t>Faça perguntas! </a:t>
            </a:r>
          </a:p>
          <a:p>
            <a:pPr algn="l">
              <a:lnSpc>
                <a:spcPts val="4639"/>
              </a:lnSpc>
            </a:pPr>
            <a:r>
              <a:rPr lang="pt-PT" sz="2400" b="1" dirty="0">
                <a:solidFill>
                  <a:srgbClr val="077AB5"/>
                </a:solidFill>
                <a:latin typeface="Open Sauce Bold"/>
                <a:ea typeface="Open Sauce Bold"/>
                <a:cs typeface="Open Sauce Bold"/>
                <a:sym typeface="Open Sauce Bold"/>
              </a:rPr>
              <a:t>(e responda às perguntas que lhe forem feitas)</a:t>
            </a:r>
          </a:p>
        </p:txBody>
      </p:sp>
      <p:sp>
        <p:nvSpPr>
          <p:cNvPr id="18" name="TextBox 18"/>
          <p:cNvSpPr txBox="1"/>
          <p:nvPr/>
        </p:nvSpPr>
        <p:spPr>
          <a:xfrm>
            <a:off x="7157995" y="3501997"/>
            <a:ext cx="3946285" cy="1693028"/>
          </a:xfrm>
          <a:prstGeom prst="rect">
            <a:avLst/>
          </a:prstGeom>
        </p:spPr>
        <p:txBody>
          <a:bodyPr lIns="0" tIns="0" rIns="0" bIns="0" rtlCol="0" anchor="t">
            <a:spAutoFit/>
          </a:bodyPr>
          <a:lstStyle/>
          <a:p>
            <a:pPr algn="l">
              <a:lnSpc>
                <a:spcPts val="4639"/>
              </a:lnSpc>
            </a:pPr>
            <a:r>
              <a:rPr lang="pt-PT" sz="2400" dirty="0">
                <a:solidFill>
                  <a:srgbClr val="373636"/>
                </a:solidFill>
                <a:latin typeface="Open Sauce"/>
                <a:ea typeface="Open Sauce"/>
                <a:cs typeface="Open Sauce"/>
                <a:sym typeface="Open Sauce"/>
              </a:rPr>
              <a:t>Aconselhar sobre os programas de educação comunitária do centro</a:t>
            </a:r>
          </a:p>
        </p:txBody>
      </p:sp>
      <p:sp>
        <p:nvSpPr>
          <p:cNvPr id="19" name="TextBox 19"/>
          <p:cNvSpPr txBox="1"/>
          <p:nvPr/>
        </p:nvSpPr>
        <p:spPr>
          <a:xfrm>
            <a:off x="12114997" y="3211504"/>
            <a:ext cx="4924354" cy="2282933"/>
          </a:xfrm>
          <a:prstGeom prst="rect">
            <a:avLst/>
          </a:prstGeom>
        </p:spPr>
        <p:txBody>
          <a:bodyPr lIns="0" tIns="0" rIns="0" bIns="0" rtlCol="0" anchor="t">
            <a:spAutoFit/>
          </a:bodyPr>
          <a:lstStyle/>
          <a:p>
            <a:pPr algn="l">
              <a:lnSpc>
                <a:spcPts val="4639"/>
              </a:lnSpc>
            </a:pPr>
            <a:r>
              <a:rPr lang="pt-PT" sz="2400" dirty="0">
                <a:solidFill>
                  <a:srgbClr val="373636"/>
                </a:solidFill>
                <a:latin typeface="Open Sauce"/>
                <a:ea typeface="Open Sauce"/>
                <a:cs typeface="Open Sauce"/>
                <a:sym typeface="Open Sauce"/>
              </a:rPr>
              <a:t>Aconselhar sobre estratégias para a divulgação dos resultados da investigação à comunidade. </a:t>
            </a:r>
          </a:p>
          <a:p>
            <a:pPr algn="l">
              <a:lnSpc>
                <a:spcPts val="4639"/>
              </a:lnSpc>
            </a:pPr>
            <a:endParaRPr lang="en-US" sz="2400" dirty="0">
              <a:solidFill>
                <a:srgbClr val="373636"/>
              </a:solidFill>
              <a:latin typeface="Open Sauce"/>
              <a:ea typeface="Open Sauce"/>
              <a:cs typeface="Open Sauce"/>
              <a:sym typeface="Open Sau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16</a:t>
              </a:r>
            </a:p>
          </p:txBody>
        </p:sp>
      </p:grpSp>
      <p:sp>
        <p:nvSpPr>
          <p:cNvPr id="6" name="AutoShape 6"/>
          <p:cNvSpPr/>
          <p:nvPr/>
        </p:nvSpPr>
        <p:spPr>
          <a:xfrm>
            <a:off x="0" y="2608044"/>
            <a:ext cx="6526339" cy="9525"/>
          </a:xfrm>
          <a:prstGeom prst="rect">
            <a:avLst/>
          </a:prstGeom>
          <a:solidFill>
            <a:srgbClr val="373636"/>
          </a:solidFill>
        </p:spPr>
        <p:txBody>
          <a:bodyPr/>
          <a:lstStyle/>
          <a:p>
            <a:endParaRPr lang="en-US" dirty="0"/>
          </a:p>
        </p:txBody>
      </p:sp>
      <p:sp>
        <p:nvSpPr>
          <p:cNvPr id="7" name="AutoShape 7"/>
          <p:cNvSpPr/>
          <p:nvPr/>
        </p:nvSpPr>
        <p:spPr>
          <a:xfrm>
            <a:off x="17259300" y="-352954"/>
            <a:ext cx="9525" cy="10992908"/>
          </a:xfrm>
          <a:prstGeom prst="rect">
            <a:avLst/>
          </a:prstGeom>
          <a:solidFill>
            <a:srgbClr val="373636"/>
          </a:solidFill>
        </p:spPr>
        <p:txBody>
          <a:bodyPr/>
          <a:lstStyle/>
          <a:p>
            <a:endParaRPr lang="en-US" dirty="0"/>
          </a:p>
        </p:txBody>
      </p:sp>
      <p:sp>
        <p:nvSpPr>
          <p:cNvPr id="8" name="AutoShape 8"/>
          <p:cNvSpPr/>
          <p:nvPr/>
        </p:nvSpPr>
        <p:spPr>
          <a:xfrm>
            <a:off x="6516814" y="-321507"/>
            <a:ext cx="9525" cy="10992908"/>
          </a:xfrm>
          <a:prstGeom prst="rect">
            <a:avLst/>
          </a:prstGeom>
          <a:solidFill>
            <a:srgbClr val="373636"/>
          </a:solidFill>
        </p:spPr>
        <p:txBody>
          <a:bodyPr/>
          <a:lstStyle/>
          <a:p>
            <a:endParaRPr lang="en-US" dirty="0"/>
          </a:p>
        </p:txBody>
      </p:sp>
      <p:sp>
        <p:nvSpPr>
          <p:cNvPr id="9" name="AutoShape 9"/>
          <p:cNvSpPr/>
          <p:nvPr/>
        </p:nvSpPr>
        <p:spPr>
          <a:xfrm>
            <a:off x="17259300" y="0"/>
            <a:ext cx="1846538" cy="2617569"/>
          </a:xfrm>
          <a:prstGeom prst="rect">
            <a:avLst/>
          </a:prstGeom>
          <a:solidFill>
            <a:srgbClr val="EA6D29"/>
          </a:solidFill>
        </p:spPr>
        <p:txBody>
          <a:bodyPr/>
          <a:lstStyle/>
          <a:p>
            <a:endParaRPr lang="en-US" dirty="0"/>
          </a:p>
        </p:txBody>
      </p:sp>
      <p:sp>
        <p:nvSpPr>
          <p:cNvPr id="10" name="Freeform 10"/>
          <p:cNvSpPr/>
          <p:nvPr/>
        </p:nvSpPr>
        <p:spPr>
          <a:xfrm>
            <a:off x="7036417" y="287097"/>
            <a:ext cx="9712806" cy="9712806"/>
          </a:xfrm>
          <a:custGeom>
            <a:avLst/>
            <a:gdLst/>
            <a:ahLst/>
            <a:cxnLst/>
            <a:rect l="l" t="t" r="r" b="b"/>
            <a:pathLst>
              <a:path w="9712806" h="9712806">
                <a:moveTo>
                  <a:pt x="0" y="0"/>
                </a:moveTo>
                <a:lnTo>
                  <a:pt x="9712806" y="0"/>
                </a:lnTo>
                <a:lnTo>
                  <a:pt x="9712806" y="9712806"/>
                </a:lnTo>
                <a:lnTo>
                  <a:pt x="0" y="971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1" name="TextBox 11"/>
          <p:cNvSpPr txBox="1"/>
          <p:nvPr/>
        </p:nvSpPr>
        <p:spPr>
          <a:xfrm>
            <a:off x="1250559" y="4515572"/>
            <a:ext cx="5234896" cy="2769989"/>
          </a:xfrm>
          <a:prstGeom prst="rect">
            <a:avLst/>
          </a:prstGeom>
        </p:spPr>
        <p:txBody>
          <a:bodyPr lIns="0" tIns="0" rIns="0" bIns="0" rtlCol="0" anchor="t">
            <a:spAutoFit/>
          </a:bodyPr>
          <a:lstStyle/>
          <a:p>
            <a:pPr algn="l">
              <a:lnSpc>
                <a:spcPts val="5390"/>
              </a:lnSpc>
            </a:pPr>
            <a:r>
              <a:rPr lang="pt-PT" sz="4900" b="1" dirty="0">
                <a:solidFill>
                  <a:srgbClr val="077AB5"/>
                </a:solidFill>
                <a:latin typeface="Open Sauce Heavy"/>
                <a:ea typeface="Open Sauce Heavy"/>
                <a:cs typeface="Open Sauce Heavy"/>
                <a:sym typeface="Open Sauce Heavy"/>
              </a:rPr>
              <a:t>Conselho</a:t>
            </a:r>
          </a:p>
          <a:p>
            <a:pPr algn="l">
              <a:lnSpc>
                <a:spcPts val="5390"/>
              </a:lnSpc>
            </a:pPr>
            <a:r>
              <a:rPr lang="pt-PT" sz="4900" b="1" dirty="0">
                <a:solidFill>
                  <a:srgbClr val="077AB5"/>
                </a:solidFill>
                <a:latin typeface="Open Sauce Heavy"/>
                <a:ea typeface="Open Sauce Heavy"/>
                <a:cs typeface="Open Sauce Heavy"/>
                <a:sym typeface="Open Sauce Heavy"/>
              </a:rPr>
              <a:t>Consultivo</a:t>
            </a:r>
          </a:p>
          <a:p>
            <a:pPr algn="l">
              <a:lnSpc>
                <a:spcPts val="5390"/>
              </a:lnSpc>
            </a:pPr>
            <a:r>
              <a:rPr lang="pt-PT" sz="4900" b="1" dirty="0">
                <a:solidFill>
                  <a:srgbClr val="077AB5"/>
                </a:solidFill>
                <a:latin typeface="Open Sauce Heavy"/>
                <a:ea typeface="Open Sauce Heavy"/>
                <a:cs typeface="Open Sauce Heavy"/>
                <a:sym typeface="Open Sauce Heavy"/>
              </a:rPr>
              <a:t>Comunitário</a:t>
            </a:r>
          </a:p>
          <a:p>
            <a:pPr algn="l">
              <a:lnSpc>
                <a:spcPts val="5390"/>
              </a:lnSpc>
            </a:pPr>
            <a:r>
              <a:rPr lang="pt-PT" sz="4000" b="1" dirty="0">
                <a:solidFill>
                  <a:srgbClr val="373636"/>
                </a:solidFill>
                <a:latin typeface="Open Sauce Heavy"/>
                <a:ea typeface="Open Sauce Heavy"/>
                <a:cs typeface="Open Sauce Heavy"/>
                <a:sym typeface="Open Sauce Heavy"/>
              </a:rPr>
              <a:t>Responsabilidades</a:t>
            </a:r>
            <a:r>
              <a:rPr lang="pt-PT" sz="4900" b="1" dirty="0">
                <a:solidFill>
                  <a:srgbClr val="373636"/>
                </a:solidFill>
                <a:latin typeface="Open Sauce Heavy"/>
                <a:ea typeface="Open Sauce Heavy"/>
                <a:cs typeface="Open Sauce Heavy"/>
                <a:sym typeface="Open Sauce Heavy"/>
              </a:rPr>
              <a:t> </a:t>
            </a:r>
          </a:p>
        </p:txBody>
      </p:sp>
      <p:sp>
        <p:nvSpPr>
          <p:cNvPr id="12" name="TextBox 12"/>
          <p:cNvSpPr txBox="1"/>
          <p:nvPr/>
        </p:nvSpPr>
        <p:spPr>
          <a:xfrm>
            <a:off x="10575628" y="4268594"/>
            <a:ext cx="2634384" cy="408232"/>
          </a:xfrm>
          <a:prstGeom prst="rect">
            <a:avLst/>
          </a:prstGeom>
        </p:spPr>
        <p:txBody>
          <a:bodyPr lIns="0" tIns="0" rIns="0" bIns="0" rtlCol="0" anchor="t">
            <a:spAutoFit/>
          </a:bodyPr>
          <a:lstStyle/>
          <a:p>
            <a:pPr algn="l">
              <a:lnSpc>
                <a:spcPts val="3190"/>
              </a:lnSpc>
            </a:pPr>
            <a:r>
              <a:rPr lang="pt-PT" sz="2900" b="1">
                <a:solidFill>
                  <a:srgbClr val="373636"/>
                </a:solidFill>
                <a:latin typeface="Open Sauce Heavy"/>
                <a:ea typeface="Open Sauce Heavy"/>
                <a:cs typeface="Open Sauce Heavy"/>
                <a:sym typeface="Open Sauce Heavy"/>
              </a:rPr>
              <a:t>Colaboração </a:t>
            </a:r>
          </a:p>
        </p:txBody>
      </p:sp>
      <p:sp>
        <p:nvSpPr>
          <p:cNvPr id="13" name="TextBox 13"/>
          <p:cNvSpPr txBox="1"/>
          <p:nvPr/>
        </p:nvSpPr>
        <p:spPr>
          <a:xfrm>
            <a:off x="7750735" y="825121"/>
            <a:ext cx="1667821" cy="820738"/>
          </a:xfrm>
          <a:prstGeom prst="rect">
            <a:avLst/>
          </a:prstGeom>
        </p:spPr>
        <p:txBody>
          <a:bodyPr wrap="square" lIns="0" tIns="0" rIns="0" bIns="0" rtlCol="0" anchor="t">
            <a:spAutoFit/>
          </a:bodyPr>
          <a:lstStyle/>
          <a:p>
            <a:pPr algn="ctr">
              <a:lnSpc>
                <a:spcPts val="3190"/>
              </a:lnSpc>
            </a:pPr>
            <a:r>
              <a:rPr lang="pt-PT" sz="2900" b="1" dirty="0">
                <a:solidFill>
                  <a:srgbClr val="373636"/>
                </a:solidFill>
                <a:latin typeface="Open Sauce Bold"/>
                <a:ea typeface="Open Sauce Bold"/>
                <a:cs typeface="Open Sauce Bold"/>
                <a:sym typeface="Open Sauce Bold"/>
              </a:rPr>
              <a:t>Criar contexto</a:t>
            </a:r>
          </a:p>
        </p:txBody>
      </p:sp>
      <p:sp>
        <p:nvSpPr>
          <p:cNvPr id="14" name="TextBox 14"/>
          <p:cNvSpPr txBox="1"/>
          <p:nvPr/>
        </p:nvSpPr>
        <p:spPr>
          <a:xfrm>
            <a:off x="13880222" y="1200855"/>
            <a:ext cx="2634384" cy="718969"/>
          </a:xfrm>
          <a:prstGeom prst="rect">
            <a:avLst/>
          </a:prstGeom>
        </p:spPr>
        <p:txBody>
          <a:bodyPr lIns="0" tIns="0" rIns="0" bIns="0" rtlCol="0" anchor="t">
            <a:spAutoFit/>
          </a:bodyPr>
          <a:lstStyle/>
          <a:p>
            <a:pPr algn="ctr">
              <a:lnSpc>
                <a:spcPts val="2860"/>
              </a:lnSpc>
            </a:pPr>
            <a:r>
              <a:rPr lang="pt-PT" sz="2600" b="1">
                <a:solidFill>
                  <a:srgbClr val="373636"/>
                </a:solidFill>
                <a:latin typeface="Open Sauce Bold"/>
                <a:ea typeface="Open Sauce Bold"/>
                <a:cs typeface="Open Sauce Bold"/>
                <a:sym typeface="Open Sauce Bold"/>
              </a:rPr>
              <a:t>Divulgar</a:t>
            </a:r>
          </a:p>
          <a:p>
            <a:pPr algn="ctr">
              <a:lnSpc>
                <a:spcPts val="2860"/>
              </a:lnSpc>
            </a:pPr>
            <a:r>
              <a:rPr lang="pt-PT" sz="2600" b="1">
                <a:solidFill>
                  <a:srgbClr val="373636"/>
                </a:solidFill>
                <a:latin typeface="Open Sauce Heavy"/>
                <a:ea typeface="Open Sauce Heavy"/>
                <a:cs typeface="Open Sauce Heavy"/>
                <a:sym typeface="Open Sauce Heavy"/>
              </a:rPr>
              <a:t>descobertas</a:t>
            </a:r>
          </a:p>
        </p:txBody>
      </p:sp>
      <p:sp>
        <p:nvSpPr>
          <p:cNvPr id="15" name="TextBox 15"/>
          <p:cNvSpPr txBox="1"/>
          <p:nvPr/>
        </p:nvSpPr>
        <p:spPr>
          <a:xfrm>
            <a:off x="7543800" y="7254179"/>
            <a:ext cx="2133600" cy="820738"/>
          </a:xfrm>
          <a:prstGeom prst="rect">
            <a:avLst/>
          </a:prstGeom>
        </p:spPr>
        <p:txBody>
          <a:bodyPr wrap="square" lIns="0" tIns="0" rIns="0" bIns="0" rtlCol="0" anchor="t">
            <a:spAutoFit/>
          </a:bodyPr>
          <a:lstStyle/>
          <a:p>
            <a:pPr algn="ctr">
              <a:lnSpc>
                <a:spcPts val="3190"/>
              </a:lnSpc>
            </a:pPr>
            <a:r>
              <a:rPr lang="pt-PT" sz="2900" b="1" dirty="0">
                <a:solidFill>
                  <a:srgbClr val="373636"/>
                </a:solidFill>
                <a:latin typeface="Open Sauce Bold"/>
                <a:ea typeface="Open Sauce Bold"/>
                <a:cs typeface="Open Sauce Bold"/>
                <a:sym typeface="Open Sauce Bold"/>
              </a:rPr>
              <a:t>Definir prioridades</a:t>
            </a:r>
          </a:p>
        </p:txBody>
      </p:sp>
      <p:sp>
        <p:nvSpPr>
          <p:cNvPr id="16" name="TextBox 16"/>
          <p:cNvSpPr txBox="1"/>
          <p:nvPr/>
        </p:nvSpPr>
        <p:spPr>
          <a:xfrm>
            <a:off x="13914742" y="7341828"/>
            <a:ext cx="2599864" cy="788934"/>
          </a:xfrm>
          <a:prstGeom prst="rect">
            <a:avLst/>
          </a:prstGeom>
        </p:spPr>
        <p:txBody>
          <a:bodyPr lIns="0" tIns="0" rIns="0" bIns="0" rtlCol="0" anchor="t">
            <a:spAutoFit/>
          </a:bodyPr>
          <a:lstStyle/>
          <a:p>
            <a:pPr algn="ctr">
              <a:lnSpc>
                <a:spcPts val="3190"/>
              </a:lnSpc>
            </a:pPr>
            <a:r>
              <a:rPr lang="pt-PT" sz="2000" b="1" dirty="0">
                <a:solidFill>
                  <a:srgbClr val="373636"/>
                </a:solidFill>
                <a:latin typeface="Open Sauce Bold"/>
                <a:ea typeface="Open Sauce Bold"/>
                <a:cs typeface="Open Sauce Bold"/>
                <a:sym typeface="Open Sauce Bold"/>
              </a:rPr>
              <a:t>Fundamentar as</a:t>
            </a:r>
          </a:p>
          <a:p>
            <a:pPr algn="ctr">
              <a:lnSpc>
                <a:spcPts val="3190"/>
              </a:lnSpc>
            </a:pPr>
            <a:r>
              <a:rPr lang="pt-PT" sz="2000" b="1" dirty="0">
                <a:solidFill>
                  <a:srgbClr val="373636"/>
                </a:solidFill>
                <a:latin typeface="Open Sauce Bold"/>
                <a:ea typeface="Open Sauce Bold"/>
                <a:cs typeface="Open Sauce Bold"/>
                <a:sym typeface="Open Sauce Bold"/>
              </a:rPr>
              <a:t>Intervenções</a:t>
            </a:r>
          </a:p>
        </p:txBody>
      </p:sp>
      <p:sp>
        <p:nvSpPr>
          <p:cNvPr id="17" name="TextBox 17"/>
          <p:cNvSpPr txBox="1"/>
          <p:nvPr/>
        </p:nvSpPr>
        <p:spPr>
          <a:xfrm>
            <a:off x="10575628" y="4839555"/>
            <a:ext cx="2634384" cy="1445897"/>
          </a:xfrm>
          <a:prstGeom prst="rect">
            <a:avLst/>
          </a:prstGeom>
        </p:spPr>
        <p:txBody>
          <a:bodyPr lIns="0" tIns="0" rIns="0" bIns="0" rtlCol="0" anchor="t">
            <a:spAutoFit/>
          </a:bodyPr>
          <a:lstStyle/>
          <a:p>
            <a:pPr algn="ctr">
              <a:lnSpc>
                <a:spcPts val="2310"/>
              </a:lnSpc>
            </a:pPr>
            <a:r>
              <a:rPr lang="pt-PT" sz="2100">
                <a:solidFill>
                  <a:srgbClr val="373636"/>
                </a:solidFill>
                <a:latin typeface="Open Sauce"/>
                <a:ea typeface="Open Sauce"/>
                <a:cs typeface="Open Sauce"/>
                <a:sym typeface="Open Sauce"/>
              </a:rPr>
              <a:t>Construir confiança mútua, melhorar a comunicação, lutar por um impacto coletivo.</a:t>
            </a:r>
          </a:p>
        </p:txBody>
      </p:sp>
      <p:sp>
        <p:nvSpPr>
          <p:cNvPr id="18" name="TextBox 18"/>
          <p:cNvSpPr txBox="1"/>
          <p:nvPr/>
        </p:nvSpPr>
        <p:spPr>
          <a:xfrm>
            <a:off x="7353754" y="1757153"/>
            <a:ext cx="2634384" cy="1120925"/>
          </a:xfrm>
          <a:prstGeom prst="rect">
            <a:avLst/>
          </a:prstGeom>
        </p:spPr>
        <p:txBody>
          <a:bodyPr lIns="0" tIns="0" rIns="0" bIns="0" rtlCol="0" anchor="t">
            <a:spAutoFit/>
          </a:bodyPr>
          <a:lstStyle/>
          <a:p>
            <a:pPr algn="ctr">
              <a:lnSpc>
                <a:spcPts val="2200"/>
              </a:lnSpc>
            </a:pPr>
            <a:r>
              <a:rPr lang="pt-PT" dirty="0">
                <a:solidFill>
                  <a:srgbClr val="373636"/>
                </a:solidFill>
                <a:latin typeface="Open Sauce"/>
                <a:ea typeface="Open Sauce"/>
                <a:cs typeface="Open Sauce"/>
                <a:sym typeface="Open Sauce"/>
              </a:rPr>
              <a:t>Definir a comunidade, criar consenso e desenvolver identidade.</a:t>
            </a:r>
          </a:p>
        </p:txBody>
      </p:sp>
      <p:sp>
        <p:nvSpPr>
          <p:cNvPr id="19" name="TextBox 19"/>
          <p:cNvSpPr txBox="1"/>
          <p:nvPr/>
        </p:nvSpPr>
        <p:spPr>
          <a:xfrm>
            <a:off x="13851647" y="2019109"/>
            <a:ext cx="2634384" cy="844663"/>
          </a:xfrm>
          <a:prstGeom prst="rect">
            <a:avLst/>
          </a:prstGeom>
        </p:spPr>
        <p:txBody>
          <a:bodyPr lIns="0" tIns="0" rIns="0" bIns="0" rtlCol="0" anchor="t">
            <a:spAutoFit/>
          </a:bodyPr>
          <a:lstStyle/>
          <a:p>
            <a:pPr algn="ctr">
              <a:lnSpc>
                <a:spcPts val="2200"/>
              </a:lnSpc>
            </a:pPr>
            <a:r>
              <a:rPr lang="pt-PT" dirty="0">
                <a:solidFill>
                  <a:srgbClr val="373636"/>
                </a:solidFill>
                <a:latin typeface="Open Sauce"/>
                <a:ea typeface="Open Sauce"/>
                <a:cs typeface="Open Sauce"/>
                <a:sym typeface="Open Sauce"/>
              </a:rPr>
              <a:t>Partilhar descobertas e resultados com a comunidade</a:t>
            </a:r>
          </a:p>
        </p:txBody>
      </p:sp>
      <p:sp>
        <p:nvSpPr>
          <p:cNvPr id="20" name="TextBox 20"/>
          <p:cNvSpPr txBox="1"/>
          <p:nvPr/>
        </p:nvSpPr>
        <p:spPr>
          <a:xfrm>
            <a:off x="7284714" y="8188135"/>
            <a:ext cx="2634384" cy="1397188"/>
          </a:xfrm>
          <a:prstGeom prst="rect">
            <a:avLst/>
          </a:prstGeom>
        </p:spPr>
        <p:txBody>
          <a:bodyPr lIns="0" tIns="0" rIns="0" bIns="0" rtlCol="0" anchor="t">
            <a:spAutoFit/>
          </a:bodyPr>
          <a:lstStyle/>
          <a:p>
            <a:pPr algn="ctr">
              <a:lnSpc>
                <a:spcPts val="2200"/>
              </a:lnSpc>
            </a:pPr>
            <a:r>
              <a:rPr lang="pt-PT" sz="2000">
                <a:solidFill>
                  <a:srgbClr val="373636"/>
                </a:solidFill>
                <a:latin typeface="Open Sauce"/>
                <a:ea typeface="Open Sauce"/>
                <a:cs typeface="Open Sauce"/>
                <a:sym typeface="Open Sauce"/>
              </a:rPr>
              <a:t>Decidir os desafios e oportunidades </a:t>
            </a:r>
          </a:p>
          <a:p>
            <a:pPr algn="ctr">
              <a:lnSpc>
                <a:spcPts val="2200"/>
              </a:lnSpc>
            </a:pPr>
            <a:r>
              <a:rPr lang="pt-PT" sz="2000">
                <a:solidFill>
                  <a:srgbClr val="373636"/>
                </a:solidFill>
                <a:latin typeface="Open Sauce"/>
                <a:ea typeface="Open Sauce"/>
                <a:cs typeface="Open Sauce"/>
                <a:sym typeface="Open Sauce"/>
              </a:rPr>
              <a:t>que valem a pena </a:t>
            </a:r>
          </a:p>
          <a:p>
            <a:pPr algn="ctr">
              <a:lnSpc>
                <a:spcPts val="2200"/>
              </a:lnSpc>
            </a:pPr>
            <a:r>
              <a:rPr lang="pt-PT" sz="2000">
                <a:solidFill>
                  <a:srgbClr val="373636"/>
                </a:solidFill>
                <a:latin typeface="Open Sauce"/>
                <a:ea typeface="Open Sauce"/>
                <a:cs typeface="Open Sauce"/>
                <a:sym typeface="Open Sauce"/>
              </a:rPr>
              <a:t>ser abordados</a:t>
            </a:r>
          </a:p>
        </p:txBody>
      </p:sp>
      <p:sp>
        <p:nvSpPr>
          <p:cNvPr id="21" name="TextBox 21"/>
          <p:cNvSpPr txBox="1"/>
          <p:nvPr/>
        </p:nvSpPr>
        <p:spPr>
          <a:xfrm>
            <a:off x="13947399" y="8114885"/>
            <a:ext cx="2387071" cy="1592744"/>
          </a:xfrm>
          <a:prstGeom prst="rect">
            <a:avLst/>
          </a:prstGeom>
        </p:spPr>
        <p:txBody>
          <a:bodyPr wrap="square" lIns="0" tIns="0" rIns="0" bIns="0" rtlCol="0" anchor="t">
            <a:spAutoFit/>
          </a:bodyPr>
          <a:lstStyle/>
          <a:p>
            <a:pPr algn="ctr">
              <a:lnSpc>
                <a:spcPts val="2145"/>
              </a:lnSpc>
            </a:pPr>
            <a:r>
              <a:rPr lang="pt-PT" sz="1500" dirty="0">
                <a:solidFill>
                  <a:srgbClr val="373636"/>
                </a:solidFill>
                <a:latin typeface="Open Sauce"/>
                <a:ea typeface="Open Sauce"/>
                <a:cs typeface="Open Sauce"/>
                <a:sym typeface="Open Sauce"/>
              </a:rPr>
              <a:t>Adaptar a </a:t>
            </a:r>
            <a:r>
              <a:rPr lang="pt-PT" sz="1500" dirty="0" err="1">
                <a:solidFill>
                  <a:srgbClr val="373636"/>
                </a:solidFill>
                <a:latin typeface="Open Sauce"/>
                <a:ea typeface="Open Sauce"/>
                <a:cs typeface="Open Sauce"/>
                <a:sym typeface="Open Sauce"/>
              </a:rPr>
              <a:t>concepção</a:t>
            </a:r>
            <a:r>
              <a:rPr lang="pt-PT" sz="1500" dirty="0">
                <a:solidFill>
                  <a:srgbClr val="373636"/>
                </a:solidFill>
                <a:latin typeface="Open Sauce"/>
                <a:ea typeface="Open Sauce"/>
                <a:cs typeface="Open Sauce"/>
                <a:sym typeface="Open Sauce"/>
              </a:rPr>
              <a:t> e a execução das intervenções às necessidades</a:t>
            </a:r>
            <a:br>
              <a:rPr lang="pt-PT" sz="1500" dirty="0">
                <a:solidFill>
                  <a:srgbClr val="373636"/>
                </a:solidFill>
                <a:latin typeface="Open Sauce"/>
                <a:ea typeface="Open Sauce"/>
                <a:cs typeface="Open Sauce"/>
                <a:sym typeface="Open Sauce"/>
              </a:rPr>
            </a:br>
            <a:r>
              <a:rPr lang="pt-PT" sz="1500" dirty="0">
                <a:solidFill>
                  <a:srgbClr val="373636"/>
                </a:solidFill>
                <a:latin typeface="Open Sauce"/>
                <a:ea typeface="Open Sauce"/>
                <a:cs typeface="Open Sauce"/>
                <a:sym typeface="Open Sauce"/>
              </a:rPr>
              <a:t>específicas da comunidade.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17</a:t>
              </a:r>
            </a:p>
          </p:txBody>
        </p:sp>
      </p:grpSp>
      <p:sp>
        <p:nvSpPr>
          <p:cNvPr id="6" name="AutoShape 6"/>
          <p:cNvSpPr/>
          <p:nvPr/>
        </p:nvSpPr>
        <p:spPr>
          <a:xfrm>
            <a:off x="9878222" y="-352954"/>
            <a:ext cx="9525" cy="10992908"/>
          </a:xfrm>
          <a:prstGeom prst="rect">
            <a:avLst/>
          </a:prstGeom>
          <a:solidFill>
            <a:srgbClr val="373636"/>
          </a:solidFill>
        </p:spPr>
        <p:txBody>
          <a:bodyPr/>
          <a:lstStyle/>
          <a:p>
            <a:endParaRPr lang="en-US" dirty="0"/>
          </a:p>
        </p:txBody>
      </p:sp>
      <p:grpSp>
        <p:nvGrpSpPr>
          <p:cNvPr id="7" name="Group 7"/>
          <p:cNvGrpSpPr/>
          <p:nvPr/>
        </p:nvGrpSpPr>
        <p:grpSpPr>
          <a:xfrm>
            <a:off x="9491466" y="921053"/>
            <a:ext cx="792562" cy="792562"/>
            <a:chOff x="0" y="0"/>
            <a:chExt cx="1056749" cy="1056749"/>
          </a:xfrm>
        </p:grpSpPr>
        <p:grpSp>
          <p:nvGrpSpPr>
            <p:cNvPr id="8" name="Group 8"/>
            <p:cNvGrpSpPr/>
            <p:nvPr/>
          </p:nvGrpSpPr>
          <p:grpSpPr>
            <a:xfrm>
              <a:off x="0" y="0"/>
              <a:ext cx="1056749" cy="105674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sp>
          <p:nvSpPr>
            <p:cNvPr id="10" name="TextBox 10"/>
            <p:cNvSpPr txBox="1"/>
            <p:nvPr/>
          </p:nvSpPr>
          <p:spPr>
            <a:xfrm>
              <a:off x="117769" y="374657"/>
              <a:ext cx="821211" cy="326486"/>
            </a:xfrm>
            <a:prstGeom prst="rect">
              <a:avLst/>
            </a:prstGeom>
          </p:spPr>
          <p:txBody>
            <a:bodyPr lIns="0" tIns="0" rIns="0" bIns="0" rtlCol="0" anchor="t">
              <a:spAutoFit/>
            </a:bodyPr>
            <a:lstStyle/>
            <a:p>
              <a:pPr algn="ctr">
                <a:lnSpc>
                  <a:spcPts val="1980"/>
                </a:lnSpc>
              </a:pPr>
              <a:r>
                <a:rPr lang="pt-PT" sz="1800" b="1">
                  <a:solidFill>
                    <a:srgbClr val="FFFFFF"/>
                  </a:solidFill>
                  <a:latin typeface="Open Sauce Heavy"/>
                  <a:ea typeface="Open Sauce Heavy"/>
                  <a:cs typeface="Open Sauce Heavy"/>
                  <a:sym typeface="Open Sauce Heavy"/>
                </a:rPr>
                <a:t>1</a:t>
              </a:r>
            </a:p>
          </p:txBody>
        </p:sp>
      </p:grpSp>
      <p:grpSp>
        <p:nvGrpSpPr>
          <p:cNvPr id="11" name="Group 11"/>
          <p:cNvGrpSpPr/>
          <p:nvPr/>
        </p:nvGrpSpPr>
        <p:grpSpPr>
          <a:xfrm>
            <a:off x="9491466" y="2201042"/>
            <a:ext cx="792562" cy="797177"/>
            <a:chOff x="0" y="0"/>
            <a:chExt cx="1056749" cy="1062903"/>
          </a:xfrm>
        </p:grpSpPr>
        <p:grpSp>
          <p:nvGrpSpPr>
            <p:cNvPr id="12" name="Group 12"/>
            <p:cNvGrpSpPr/>
            <p:nvPr/>
          </p:nvGrpSpPr>
          <p:grpSpPr>
            <a:xfrm>
              <a:off x="0" y="0"/>
              <a:ext cx="1056749" cy="1062903"/>
              <a:chOff x="0" y="0"/>
              <a:chExt cx="6350000" cy="6386976"/>
            </a:xfrm>
          </p:grpSpPr>
          <p:sp>
            <p:nvSpPr>
              <p:cNvPr id="13" name="Freeform 13"/>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sp>
          <p:nvSpPr>
            <p:cNvPr id="14" name="TextBox 14"/>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pt-PT" sz="1800" b="1">
                  <a:solidFill>
                    <a:srgbClr val="FFFFFF"/>
                  </a:solidFill>
                  <a:latin typeface="Open Sauce Heavy"/>
                  <a:ea typeface="Open Sauce Heavy"/>
                  <a:cs typeface="Open Sauce Heavy"/>
                  <a:sym typeface="Open Sauce Heavy"/>
                </a:rPr>
                <a:t>2</a:t>
              </a:r>
            </a:p>
          </p:txBody>
        </p:sp>
      </p:grpSp>
      <p:grpSp>
        <p:nvGrpSpPr>
          <p:cNvPr id="15" name="Group 15"/>
          <p:cNvGrpSpPr/>
          <p:nvPr/>
        </p:nvGrpSpPr>
        <p:grpSpPr>
          <a:xfrm>
            <a:off x="9491466" y="3479378"/>
            <a:ext cx="792562" cy="797177"/>
            <a:chOff x="0" y="0"/>
            <a:chExt cx="1056749" cy="1062903"/>
          </a:xfrm>
        </p:grpSpPr>
        <p:grpSp>
          <p:nvGrpSpPr>
            <p:cNvPr id="16" name="Group 16"/>
            <p:cNvGrpSpPr/>
            <p:nvPr/>
          </p:nvGrpSpPr>
          <p:grpSpPr>
            <a:xfrm>
              <a:off x="0" y="0"/>
              <a:ext cx="1056749" cy="1062903"/>
              <a:chOff x="0" y="0"/>
              <a:chExt cx="6350000" cy="6386976"/>
            </a:xfrm>
          </p:grpSpPr>
          <p:sp>
            <p:nvSpPr>
              <p:cNvPr id="17" name="Freeform 17"/>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sp>
          <p:nvSpPr>
            <p:cNvPr id="18" name="TextBox 18"/>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pt-PT" sz="1800" b="1">
                  <a:solidFill>
                    <a:srgbClr val="FFFFFF"/>
                  </a:solidFill>
                  <a:latin typeface="Open Sauce Heavy"/>
                  <a:ea typeface="Open Sauce Heavy"/>
                  <a:cs typeface="Open Sauce Heavy"/>
                  <a:sym typeface="Open Sauce Heavy"/>
                </a:rPr>
                <a:t>3</a:t>
              </a:r>
            </a:p>
          </p:txBody>
        </p:sp>
      </p:grpSp>
      <p:grpSp>
        <p:nvGrpSpPr>
          <p:cNvPr id="19" name="Group 19"/>
          <p:cNvGrpSpPr/>
          <p:nvPr/>
        </p:nvGrpSpPr>
        <p:grpSpPr>
          <a:xfrm>
            <a:off x="9491466" y="4757715"/>
            <a:ext cx="792562" cy="797177"/>
            <a:chOff x="0" y="0"/>
            <a:chExt cx="1056749" cy="1062903"/>
          </a:xfrm>
        </p:grpSpPr>
        <p:grpSp>
          <p:nvGrpSpPr>
            <p:cNvPr id="20" name="Group 20"/>
            <p:cNvGrpSpPr/>
            <p:nvPr/>
          </p:nvGrpSpPr>
          <p:grpSpPr>
            <a:xfrm>
              <a:off x="0" y="0"/>
              <a:ext cx="1056749" cy="1062903"/>
              <a:chOff x="0" y="0"/>
              <a:chExt cx="6350000" cy="6386976"/>
            </a:xfrm>
          </p:grpSpPr>
          <p:sp>
            <p:nvSpPr>
              <p:cNvPr id="21" name="Freeform 21"/>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sp>
          <p:nvSpPr>
            <p:cNvPr id="22" name="TextBox 22"/>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pt-PT" sz="1800" b="1">
                  <a:solidFill>
                    <a:srgbClr val="FFFFFF"/>
                  </a:solidFill>
                  <a:latin typeface="Open Sauce Heavy"/>
                  <a:ea typeface="Open Sauce Heavy"/>
                  <a:cs typeface="Open Sauce Heavy"/>
                  <a:sym typeface="Open Sauce Heavy"/>
                </a:rPr>
                <a:t>4</a:t>
              </a:r>
            </a:p>
          </p:txBody>
        </p:sp>
      </p:grpSp>
      <p:grpSp>
        <p:nvGrpSpPr>
          <p:cNvPr id="23" name="Group 23"/>
          <p:cNvGrpSpPr/>
          <p:nvPr/>
        </p:nvGrpSpPr>
        <p:grpSpPr>
          <a:xfrm>
            <a:off x="9481941" y="6584670"/>
            <a:ext cx="792562" cy="797177"/>
            <a:chOff x="0" y="0"/>
            <a:chExt cx="6350000" cy="6386976"/>
          </a:xfrm>
        </p:grpSpPr>
        <p:sp>
          <p:nvSpPr>
            <p:cNvPr id="24" name="Freeform 24"/>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077AB5"/>
            </a:solidFill>
          </p:spPr>
          <p:txBody>
            <a:bodyPr/>
            <a:lstStyle/>
            <a:p>
              <a:endParaRPr lang="en-US" dirty="0"/>
            </a:p>
          </p:txBody>
        </p:sp>
      </p:grpSp>
      <p:grpSp>
        <p:nvGrpSpPr>
          <p:cNvPr id="25" name="Group 25"/>
          <p:cNvGrpSpPr/>
          <p:nvPr/>
        </p:nvGrpSpPr>
        <p:grpSpPr>
          <a:xfrm>
            <a:off x="9491466" y="7865314"/>
            <a:ext cx="792562" cy="792562"/>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grpSp>
        <p:nvGrpSpPr>
          <p:cNvPr id="27" name="Group 27"/>
          <p:cNvGrpSpPr/>
          <p:nvPr/>
        </p:nvGrpSpPr>
        <p:grpSpPr>
          <a:xfrm>
            <a:off x="9481941" y="9143651"/>
            <a:ext cx="792562" cy="792562"/>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sp>
        <p:nvSpPr>
          <p:cNvPr id="29" name="Freeform 29"/>
          <p:cNvSpPr/>
          <p:nvPr/>
        </p:nvSpPr>
        <p:spPr>
          <a:xfrm>
            <a:off x="2196177" y="5345254"/>
            <a:ext cx="6111046" cy="4657038"/>
          </a:xfrm>
          <a:custGeom>
            <a:avLst/>
            <a:gdLst/>
            <a:ahLst/>
            <a:cxnLst/>
            <a:rect l="l" t="t" r="r" b="b"/>
            <a:pathLst>
              <a:path w="6111046" h="4657038">
                <a:moveTo>
                  <a:pt x="0" y="0"/>
                </a:moveTo>
                <a:lnTo>
                  <a:pt x="6111046" y="0"/>
                </a:lnTo>
                <a:lnTo>
                  <a:pt x="6111046" y="4657038"/>
                </a:lnTo>
                <a:lnTo>
                  <a:pt x="0" y="4657038"/>
                </a:lnTo>
                <a:lnTo>
                  <a:pt x="0" y="0"/>
                </a:lnTo>
                <a:close/>
              </a:path>
            </a:pathLst>
          </a:custGeom>
          <a:blipFill>
            <a:blip r:embed="rId2"/>
            <a:stretch>
              <a:fillRect/>
            </a:stretch>
          </a:blipFill>
        </p:spPr>
        <p:txBody>
          <a:bodyPr/>
          <a:lstStyle/>
          <a:p>
            <a:endParaRPr lang="en-US" dirty="0"/>
          </a:p>
        </p:txBody>
      </p:sp>
      <p:sp>
        <p:nvSpPr>
          <p:cNvPr id="30" name="TextBox 30"/>
          <p:cNvSpPr txBox="1"/>
          <p:nvPr/>
        </p:nvSpPr>
        <p:spPr>
          <a:xfrm>
            <a:off x="2196176" y="467571"/>
            <a:ext cx="5947697" cy="4015740"/>
          </a:xfrm>
          <a:prstGeom prst="rect">
            <a:avLst/>
          </a:prstGeom>
        </p:spPr>
        <p:txBody>
          <a:bodyPr wrap="square" lIns="0" tIns="0" rIns="0" bIns="0" rtlCol="0" anchor="t">
            <a:spAutoFit/>
          </a:bodyPr>
          <a:lstStyle/>
          <a:p>
            <a:pPr algn="l">
              <a:lnSpc>
                <a:spcPts val="7920"/>
              </a:lnSpc>
            </a:pPr>
            <a:r>
              <a:rPr lang="pt-PT" sz="7200" b="1" dirty="0">
                <a:solidFill>
                  <a:srgbClr val="373636"/>
                </a:solidFill>
                <a:latin typeface="Open Sauce Heavy"/>
                <a:ea typeface="Open Sauce Heavy"/>
                <a:cs typeface="Open Sauce Heavy"/>
                <a:sym typeface="Open Sauce Heavy"/>
              </a:rPr>
              <a:t>Quando são envolvidos os </a:t>
            </a:r>
            <a:r>
              <a:rPr lang="pt-PT" sz="7200" b="1" dirty="0">
                <a:solidFill>
                  <a:srgbClr val="077AB5"/>
                </a:solidFill>
                <a:latin typeface="Open Sauce Heavy"/>
                <a:ea typeface="Open Sauce Heavy"/>
                <a:cs typeface="Open Sauce Heavy"/>
                <a:sym typeface="Open Sauce Heavy"/>
              </a:rPr>
              <a:t>membros do CAB</a:t>
            </a:r>
            <a:r>
              <a:rPr lang="pt-PT" sz="7200" b="1" dirty="0">
                <a:solidFill>
                  <a:srgbClr val="373636"/>
                </a:solidFill>
                <a:latin typeface="Open Sauce Heavy"/>
                <a:ea typeface="Open Sauce Heavy"/>
                <a:cs typeface="Open Sauce Heavy"/>
                <a:sym typeface="Open Sauce Heavy"/>
              </a:rPr>
              <a:t>?</a:t>
            </a:r>
          </a:p>
        </p:txBody>
      </p:sp>
      <p:sp>
        <p:nvSpPr>
          <p:cNvPr id="31" name="TextBox 31"/>
          <p:cNvSpPr txBox="1"/>
          <p:nvPr/>
        </p:nvSpPr>
        <p:spPr>
          <a:xfrm>
            <a:off x="10736803" y="4872104"/>
            <a:ext cx="4738116" cy="473150"/>
          </a:xfrm>
          <a:prstGeom prst="rect">
            <a:avLst/>
          </a:prstGeom>
        </p:spPr>
        <p:txBody>
          <a:bodyPr lIns="0" tIns="0" rIns="0" bIns="0" rtlCol="0" anchor="t">
            <a:spAutoFit/>
          </a:bodyPr>
          <a:lstStyle/>
          <a:p>
            <a:pPr algn="l">
              <a:lnSpc>
                <a:spcPts val="3999"/>
              </a:lnSpc>
            </a:pPr>
            <a:r>
              <a:rPr lang="pt-PT" sz="2499" dirty="0">
                <a:solidFill>
                  <a:srgbClr val="373636"/>
                </a:solidFill>
                <a:latin typeface="Open Sauce"/>
                <a:ea typeface="Open Sauce"/>
                <a:cs typeface="Open Sauce"/>
                <a:sym typeface="Open Sauce"/>
              </a:rPr>
              <a:t>Divulgação dos resultados</a:t>
            </a:r>
          </a:p>
        </p:txBody>
      </p:sp>
      <p:sp>
        <p:nvSpPr>
          <p:cNvPr id="32" name="TextBox 32"/>
          <p:cNvSpPr txBox="1"/>
          <p:nvPr/>
        </p:nvSpPr>
        <p:spPr>
          <a:xfrm>
            <a:off x="10733119" y="9255733"/>
            <a:ext cx="6931986" cy="769185"/>
          </a:xfrm>
          <a:prstGeom prst="rect">
            <a:avLst/>
          </a:prstGeom>
        </p:spPr>
        <p:txBody>
          <a:bodyPr wrap="square" lIns="0" tIns="0" rIns="0" bIns="0" rtlCol="0" anchor="t">
            <a:spAutoFit/>
          </a:bodyPr>
          <a:lstStyle/>
          <a:p>
            <a:pPr algn="l"/>
            <a:r>
              <a:rPr lang="pt-PT" sz="2499" dirty="0">
                <a:solidFill>
                  <a:srgbClr val="373636"/>
                </a:solidFill>
                <a:latin typeface="Open Sauce"/>
                <a:ea typeface="Open Sauce"/>
                <a:cs typeface="Open Sauce"/>
                <a:sym typeface="Open Sauce"/>
              </a:rPr>
              <a:t>Preocupações antecipadas dos voluntários do estudo</a:t>
            </a:r>
          </a:p>
        </p:txBody>
      </p:sp>
      <p:sp>
        <p:nvSpPr>
          <p:cNvPr id="33" name="TextBox 33"/>
          <p:cNvSpPr txBox="1"/>
          <p:nvPr/>
        </p:nvSpPr>
        <p:spPr>
          <a:xfrm>
            <a:off x="10186177" y="305646"/>
            <a:ext cx="7082648" cy="435647"/>
          </a:xfrm>
          <a:prstGeom prst="rect">
            <a:avLst/>
          </a:prstGeom>
        </p:spPr>
        <p:txBody>
          <a:bodyPr wrap="square" lIns="0" tIns="0" rIns="0" bIns="0" rtlCol="0" anchor="t">
            <a:spAutoFit/>
          </a:bodyPr>
          <a:lstStyle/>
          <a:p>
            <a:pPr algn="ctr">
              <a:lnSpc>
                <a:spcPts val="3679"/>
              </a:lnSpc>
              <a:spcBef>
                <a:spcPct val="0"/>
              </a:spcBef>
            </a:pPr>
            <a:r>
              <a:rPr lang="pt-PT" sz="2299" b="1" dirty="0">
                <a:solidFill>
                  <a:srgbClr val="000000"/>
                </a:solidFill>
                <a:latin typeface="Open Sauce Bold"/>
                <a:ea typeface="Open Sauce Bold"/>
                <a:cs typeface="Open Sauce Bold"/>
                <a:sym typeface="Open Sauce Bold"/>
              </a:rPr>
              <a:t>TODAS as etapas do processo de investigação:</a:t>
            </a:r>
          </a:p>
        </p:txBody>
      </p:sp>
      <p:sp>
        <p:nvSpPr>
          <p:cNvPr id="34" name="TextBox 34"/>
          <p:cNvSpPr txBox="1"/>
          <p:nvPr/>
        </p:nvSpPr>
        <p:spPr>
          <a:xfrm>
            <a:off x="10733118" y="6078767"/>
            <a:ext cx="4811681" cy="435647"/>
          </a:xfrm>
          <a:prstGeom prst="rect">
            <a:avLst/>
          </a:prstGeom>
        </p:spPr>
        <p:txBody>
          <a:bodyPr wrap="square" lIns="0" tIns="0" rIns="0" bIns="0" rtlCol="0" anchor="t">
            <a:spAutoFit/>
          </a:bodyPr>
          <a:lstStyle/>
          <a:p>
            <a:pPr>
              <a:lnSpc>
                <a:spcPts val="3679"/>
              </a:lnSpc>
              <a:spcBef>
                <a:spcPct val="0"/>
              </a:spcBef>
            </a:pPr>
            <a:r>
              <a:rPr lang="pt-PT" sz="2299" b="1" dirty="0">
                <a:solidFill>
                  <a:srgbClr val="000000"/>
                </a:solidFill>
                <a:latin typeface="Open Sauce Bold"/>
                <a:ea typeface="Open Sauce Bold"/>
                <a:cs typeface="Open Sauce Bold"/>
                <a:sym typeface="Open Sauce Bold"/>
              </a:rPr>
              <a:t>Contribuir com opiniões sobre:</a:t>
            </a:r>
          </a:p>
        </p:txBody>
      </p:sp>
      <p:sp>
        <p:nvSpPr>
          <p:cNvPr id="35" name="TextBox 35"/>
          <p:cNvSpPr txBox="1"/>
          <p:nvPr/>
        </p:nvSpPr>
        <p:spPr>
          <a:xfrm>
            <a:off x="10733119" y="1033134"/>
            <a:ext cx="2373281" cy="473150"/>
          </a:xfrm>
          <a:prstGeom prst="rect">
            <a:avLst/>
          </a:prstGeom>
        </p:spPr>
        <p:txBody>
          <a:bodyPr wrap="square" lIns="0" tIns="0" rIns="0" bIns="0" rtlCol="0" anchor="t">
            <a:spAutoFit/>
          </a:bodyPr>
          <a:lstStyle/>
          <a:p>
            <a:pPr>
              <a:lnSpc>
                <a:spcPts val="3999"/>
              </a:lnSpc>
              <a:spcBef>
                <a:spcPct val="0"/>
              </a:spcBef>
            </a:pPr>
            <a:r>
              <a:rPr lang="pt-PT" sz="2499" dirty="0">
                <a:solidFill>
                  <a:srgbClr val="000000"/>
                </a:solidFill>
                <a:latin typeface="Open Sauce"/>
                <a:ea typeface="Open Sauce"/>
                <a:cs typeface="Open Sauce"/>
                <a:sym typeface="Open Sauce"/>
              </a:rPr>
              <a:t>Planeamento</a:t>
            </a:r>
          </a:p>
        </p:txBody>
      </p:sp>
      <p:sp>
        <p:nvSpPr>
          <p:cNvPr id="36" name="TextBox 36"/>
          <p:cNvSpPr txBox="1"/>
          <p:nvPr/>
        </p:nvSpPr>
        <p:spPr>
          <a:xfrm>
            <a:off x="10668277" y="2331673"/>
            <a:ext cx="3809723" cy="473150"/>
          </a:xfrm>
          <a:prstGeom prst="rect">
            <a:avLst/>
          </a:prstGeom>
        </p:spPr>
        <p:txBody>
          <a:bodyPr wrap="square" lIns="0" tIns="0" rIns="0" bIns="0" rtlCol="0" anchor="t">
            <a:spAutoFit/>
          </a:bodyPr>
          <a:lstStyle/>
          <a:p>
            <a:pPr>
              <a:lnSpc>
                <a:spcPts val="3999"/>
              </a:lnSpc>
              <a:spcBef>
                <a:spcPct val="0"/>
              </a:spcBef>
            </a:pPr>
            <a:r>
              <a:rPr lang="pt-PT" sz="2499" dirty="0">
                <a:solidFill>
                  <a:srgbClr val="000000"/>
                </a:solidFill>
                <a:latin typeface="Open Sauce"/>
                <a:ea typeface="Open Sauce"/>
                <a:cs typeface="Open Sauce"/>
                <a:sym typeface="Open Sauce"/>
              </a:rPr>
              <a:t>Desenvolvimento</a:t>
            </a:r>
          </a:p>
        </p:txBody>
      </p:sp>
      <p:sp>
        <p:nvSpPr>
          <p:cNvPr id="37" name="TextBox 37"/>
          <p:cNvSpPr txBox="1"/>
          <p:nvPr/>
        </p:nvSpPr>
        <p:spPr>
          <a:xfrm>
            <a:off x="10628159" y="3584881"/>
            <a:ext cx="2678348" cy="473150"/>
          </a:xfrm>
          <a:prstGeom prst="rect">
            <a:avLst/>
          </a:prstGeom>
        </p:spPr>
        <p:txBody>
          <a:bodyPr wrap="square" lIns="0" tIns="0" rIns="0" bIns="0" rtlCol="0" anchor="t">
            <a:spAutoFit/>
          </a:bodyPr>
          <a:lstStyle/>
          <a:p>
            <a:pPr algn="ctr">
              <a:lnSpc>
                <a:spcPts val="3999"/>
              </a:lnSpc>
              <a:spcBef>
                <a:spcPct val="0"/>
              </a:spcBef>
            </a:pPr>
            <a:r>
              <a:rPr lang="pt-PT" sz="2499" dirty="0">
                <a:solidFill>
                  <a:srgbClr val="000000"/>
                </a:solidFill>
                <a:latin typeface="Open Sauce"/>
                <a:ea typeface="Open Sauce"/>
                <a:cs typeface="Open Sauce"/>
                <a:sym typeface="Open Sauce"/>
              </a:rPr>
              <a:t>Implementação</a:t>
            </a:r>
          </a:p>
        </p:txBody>
      </p:sp>
      <p:sp>
        <p:nvSpPr>
          <p:cNvPr id="38" name="TextBox 38"/>
          <p:cNvSpPr txBox="1"/>
          <p:nvPr/>
        </p:nvSpPr>
        <p:spPr>
          <a:xfrm>
            <a:off x="10733118" y="6699059"/>
            <a:ext cx="5040281" cy="473150"/>
          </a:xfrm>
          <a:prstGeom prst="rect">
            <a:avLst/>
          </a:prstGeom>
        </p:spPr>
        <p:txBody>
          <a:bodyPr wrap="square" lIns="0" tIns="0" rIns="0" bIns="0" rtlCol="0" anchor="t">
            <a:spAutoFit/>
          </a:bodyPr>
          <a:lstStyle/>
          <a:p>
            <a:pPr>
              <a:lnSpc>
                <a:spcPts val="3999"/>
              </a:lnSpc>
              <a:spcBef>
                <a:spcPct val="0"/>
              </a:spcBef>
            </a:pPr>
            <a:r>
              <a:rPr lang="pt-PT" sz="2499" dirty="0">
                <a:solidFill>
                  <a:srgbClr val="000000"/>
                </a:solidFill>
                <a:latin typeface="Open Sauce"/>
                <a:ea typeface="Open Sauce"/>
                <a:cs typeface="Open Sauce"/>
                <a:sym typeface="Open Sauce"/>
              </a:rPr>
              <a:t>Relevância e aceitação local</a:t>
            </a:r>
          </a:p>
        </p:txBody>
      </p:sp>
      <p:sp>
        <p:nvSpPr>
          <p:cNvPr id="39" name="TextBox 39"/>
          <p:cNvSpPr txBox="1"/>
          <p:nvPr/>
        </p:nvSpPr>
        <p:spPr>
          <a:xfrm>
            <a:off x="10582457" y="7952267"/>
            <a:ext cx="7082648" cy="473150"/>
          </a:xfrm>
          <a:prstGeom prst="rect">
            <a:avLst/>
          </a:prstGeom>
        </p:spPr>
        <p:txBody>
          <a:bodyPr wrap="square" lIns="0" tIns="0" rIns="0" bIns="0" rtlCol="0" anchor="t">
            <a:spAutoFit/>
          </a:bodyPr>
          <a:lstStyle/>
          <a:p>
            <a:pPr>
              <a:lnSpc>
                <a:spcPts val="3999"/>
              </a:lnSpc>
              <a:spcBef>
                <a:spcPct val="0"/>
              </a:spcBef>
            </a:pPr>
            <a:r>
              <a:rPr lang="pt-PT" sz="2499" dirty="0">
                <a:solidFill>
                  <a:srgbClr val="000000"/>
                </a:solidFill>
                <a:latin typeface="Open Sauce"/>
                <a:ea typeface="Open Sauce"/>
                <a:cs typeface="Open Sauce"/>
                <a:sym typeface="Open Sauce"/>
              </a:rPr>
              <a:t>Qualidade ética e científica da investigação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18</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dirty="0"/>
          </a:p>
        </p:txBody>
      </p:sp>
      <p:sp>
        <p:nvSpPr>
          <p:cNvPr id="7" name="AutoShape 7"/>
          <p:cNvSpPr/>
          <p:nvPr/>
        </p:nvSpPr>
        <p:spPr>
          <a:xfrm>
            <a:off x="0" y="6520320"/>
            <a:ext cx="18288000" cy="9525"/>
          </a:xfrm>
          <a:prstGeom prst="rect">
            <a:avLst/>
          </a:prstGeom>
          <a:solidFill>
            <a:srgbClr val="373636"/>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AutoShape 9"/>
          <p:cNvSpPr/>
          <p:nvPr/>
        </p:nvSpPr>
        <p:spPr>
          <a:xfrm>
            <a:off x="6367227" y="2608044"/>
            <a:ext cx="9525" cy="8031910"/>
          </a:xfrm>
          <a:prstGeom prst="rect">
            <a:avLst/>
          </a:prstGeom>
          <a:solidFill>
            <a:srgbClr val="373636"/>
          </a:solidFill>
        </p:spPr>
        <p:txBody>
          <a:bodyPr/>
          <a:lstStyle/>
          <a:p>
            <a:endParaRPr lang="en-US" dirty="0"/>
          </a:p>
        </p:txBody>
      </p:sp>
      <p:sp>
        <p:nvSpPr>
          <p:cNvPr id="10" name="AutoShape 10"/>
          <p:cNvSpPr/>
          <p:nvPr/>
        </p:nvSpPr>
        <p:spPr>
          <a:xfrm>
            <a:off x="11885523" y="2617569"/>
            <a:ext cx="9525" cy="8178424"/>
          </a:xfrm>
          <a:prstGeom prst="rect">
            <a:avLst/>
          </a:prstGeom>
          <a:solidFill>
            <a:srgbClr val="373636"/>
          </a:solidFill>
        </p:spPr>
        <p:txBody>
          <a:bodyPr/>
          <a:lstStyle/>
          <a:p>
            <a:endParaRPr lang="en-US" dirty="0"/>
          </a:p>
        </p:txBody>
      </p:sp>
      <p:sp>
        <p:nvSpPr>
          <p:cNvPr id="11" name="AutoShape 11"/>
          <p:cNvSpPr/>
          <p:nvPr/>
        </p:nvSpPr>
        <p:spPr>
          <a:xfrm>
            <a:off x="17259300" y="0"/>
            <a:ext cx="1846538" cy="6520320"/>
          </a:xfrm>
          <a:prstGeom prst="rect">
            <a:avLst/>
          </a:prstGeom>
          <a:solidFill>
            <a:srgbClr val="EA6D29"/>
          </a:solidFill>
        </p:spPr>
        <p:txBody>
          <a:bodyPr/>
          <a:lstStyle/>
          <a:p>
            <a:endParaRPr lang="en-US" dirty="0"/>
          </a:p>
        </p:txBody>
      </p:sp>
      <p:sp>
        <p:nvSpPr>
          <p:cNvPr id="12" name="TextBox 12"/>
          <p:cNvSpPr txBox="1"/>
          <p:nvPr/>
        </p:nvSpPr>
        <p:spPr>
          <a:xfrm>
            <a:off x="5105400" y="815922"/>
            <a:ext cx="8206424" cy="910030"/>
          </a:xfrm>
          <a:prstGeom prst="rect">
            <a:avLst/>
          </a:prstGeom>
        </p:spPr>
        <p:txBody>
          <a:bodyPr wrap="square" lIns="0" tIns="0" rIns="0" bIns="0" rtlCol="0" anchor="t">
            <a:spAutoFit/>
          </a:bodyPr>
          <a:lstStyle/>
          <a:p>
            <a:pPr algn="l">
              <a:lnSpc>
                <a:spcPts val="7040"/>
              </a:lnSpc>
            </a:pPr>
            <a:r>
              <a:rPr lang="pt-PT" sz="6400" b="1" dirty="0">
                <a:solidFill>
                  <a:srgbClr val="373636"/>
                </a:solidFill>
                <a:latin typeface="Open Sauce Heavy"/>
                <a:ea typeface="Open Sauce Heavy"/>
                <a:cs typeface="Open Sauce Heavy"/>
                <a:sym typeface="Open Sauce Heavy"/>
              </a:rPr>
              <a:t>Operações do</a:t>
            </a:r>
            <a:r>
              <a:rPr lang="pt-PT" sz="6400" b="1" dirty="0">
                <a:solidFill>
                  <a:srgbClr val="077AB5"/>
                </a:solidFill>
                <a:latin typeface="Open Sauce Heavy"/>
                <a:ea typeface="Open Sauce Heavy"/>
                <a:cs typeface="Open Sauce Heavy"/>
                <a:sym typeface="Open Sauce Heavy"/>
              </a:rPr>
              <a:t> CAB</a:t>
            </a:r>
          </a:p>
        </p:txBody>
      </p:sp>
      <p:sp>
        <p:nvSpPr>
          <p:cNvPr id="13" name="TextBox 13"/>
          <p:cNvSpPr txBox="1"/>
          <p:nvPr/>
        </p:nvSpPr>
        <p:spPr>
          <a:xfrm>
            <a:off x="1413062" y="3063416"/>
            <a:ext cx="4290240" cy="1103122"/>
          </a:xfrm>
          <a:prstGeom prst="rect">
            <a:avLst/>
          </a:prstGeom>
        </p:spPr>
        <p:txBody>
          <a:bodyPr wrap="square" lIns="0" tIns="0" rIns="0" bIns="0" rtlCol="0" anchor="t">
            <a:spAutoFit/>
          </a:bodyPr>
          <a:lstStyle/>
          <a:p>
            <a:pPr algn="ctr">
              <a:lnSpc>
                <a:spcPts val="4639"/>
              </a:lnSpc>
            </a:pPr>
            <a:r>
              <a:rPr lang="pt-PT" sz="2400" b="1" dirty="0">
                <a:solidFill>
                  <a:srgbClr val="077AB5"/>
                </a:solidFill>
                <a:latin typeface="Open Sauce Bold"/>
                <a:ea typeface="Open Sauce Bold"/>
                <a:cs typeface="Open Sauce Bold"/>
                <a:sym typeface="Open Sauce Bold"/>
              </a:rPr>
              <a:t>O desenvolvimento de uma declaração de missão</a:t>
            </a:r>
          </a:p>
        </p:txBody>
      </p:sp>
      <p:sp>
        <p:nvSpPr>
          <p:cNvPr id="14" name="TextBox 14"/>
          <p:cNvSpPr txBox="1"/>
          <p:nvPr/>
        </p:nvSpPr>
        <p:spPr>
          <a:xfrm>
            <a:off x="6286500" y="1679076"/>
            <a:ext cx="5511058" cy="527901"/>
          </a:xfrm>
          <a:prstGeom prst="rect">
            <a:avLst/>
          </a:prstGeom>
        </p:spPr>
        <p:txBody>
          <a:bodyPr wrap="square" lIns="0" tIns="0" rIns="0" bIns="0" rtlCol="0" anchor="t">
            <a:spAutoFit/>
          </a:bodyPr>
          <a:lstStyle/>
          <a:p>
            <a:pPr algn="l">
              <a:lnSpc>
                <a:spcPts val="4639"/>
              </a:lnSpc>
            </a:pPr>
            <a:r>
              <a:rPr lang="pt-PT" sz="2899" b="1" dirty="0">
                <a:solidFill>
                  <a:srgbClr val="373636"/>
                </a:solidFill>
                <a:latin typeface="Open Sauce Bold"/>
                <a:ea typeface="Open Sauce Bold"/>
                <a:cs typeface="Open Sauce Bold"/>
                <a:sym typeface="Open Sauce Bold"/>
              </a:rPr>
              <a:t>Os CAB beneficiariam com:</a:t>
            </a:r>
          </a:p>
        </p:txBody>
      </p:sp>
      <p:sp>
        <p:nvSpPr>
          <p:cNvPr id="15" name="TextBox 15"/>
          <p:cNvSpPr txBox="1"/>
          <p:nvPr/>
        </p:nvSpPr>
        <p:spPr>
          <a:xfrm>
            <a:off x="1331377" y="7425195"/>
            <a:ext cx="4702816" cy="1704762"/>
          </a:xfrm>
          <a:prstGeom prst="rect">
            <a:avLst/>
          </a:prstGeom>
        </p:spPr>
        <p:txBody>
          <a:bodyPr lIns="0" tIns="0" rIns="0" bIns="0" rtlCol="0" anchor="t">
            <a:spAutoFit/>
          </a:bodyPr>
          <a:lstStyle/>
          <a:p>
            <a:pPr algn="ctr">
              <a:lnSpc>
                <a:spcPts val="4639"/>
              </a:lnSpc>
            </a:pPr>
            <a:r>
              <a:rPr lang="pt-PT" sz="2400" b="1" dirty="0">
                <a:solidFill>
                  <a:srgbClr val="077AB5"/>
                </a:solidFill>
                <a:latin typeface="Open Sauce Bold"/>
                <a:ea typeface="Open Sauce Bold"/>
                <a:cs typeface="Open Sauce Bold"/>
                <a:sym typeface="Open Sauce Bold"/>
              </a:rPr>
              <a:t>Identificar as prioridades do CAB e reavaliá-las</a:t>
            </a:r>
          </a:p>
          <a:p>
            <a:pPr algn="ctr">
              <a:lnSpc>
                <a:spcPts val="4639"/>
              </a:lnSpc>
            </a:pPr>
            <a:r>
              <a:rPr lang="pt-PT" sz="2400" b="1" dirty="0">
                <a:solidFill>
                  <a:srgbClr val="077AB5"/>
                </a:solidFill>
                <a:latin typeface="Open Sauce Bold"/>
                <a:ea typeface="Open Sauce Bold"/>
                <a:cs typeface="Open Sauce Bold"/>
                <a:sym typeface="Open Sauce Bold"/>
              </a:rPr>
              <a:t>regularmente</a:t>
            </a:r>
          </a:p>
        </p:txBody>
      </p:sp>
      <p:sp>
        <p:nvSpPr>
          <p:cNvPr id="16" name="TextBox 16"/>
          <p:cNvSpPr txBox="1"/>
          <p:nvPr/>
        </p:nvSpPr>
        <p:spPr>
          <a:xfrm>
            <a:off x="6802643" y="7134701"/>
            <a:ext cx="4682713" cy="1693028"/>
          </a:xfrm>
          <a:prstGeom prst="rect">
            <a:avLst/>
          </a:prstGeom>
        </p:spPr>
        <p:txBody>
          <a:bodyPr lIns="0" tIns="0" rIns="0" bIns="0" rtlCol="0" anchor="t">
            <a:spAutoFit/>
          </a:bodyPr>
          <a:lstStyle/>
          <a:p>
            <a:pPr algn="ctr">
              <a:lnSpc>
                <a:spcPts val="4639"/>
              </a:lnSpc>
            </a:pPr>
            <a:r>
              <a:rPr lang="pt-PT" sz="2400" b="1" dirty="0">
                <a:solidFill>
                  <a:srgbClr val="077AB5"/>
                </a:solidFill>
                <a:latin typeface="Open Sauce Bold"/>
                <a:ea typeface="Open Sauce Bold"/>
                <a:cs typeface="Open Sauce Bold"/>
                <a:sym typeface="Open Sauce Bold"/>
              </a:rPr>
              <a:t>Ter uma orientação inicial do CAB para novos membros do CAB e formação contínua</a:t>
            </a:r>
          </a:p>
        </p:txBody>
      </p:sp>
      <p:sp>
        <p:nvSpPr>
          <p:cNvPr id="17" name="TextBox 17"/>
          <p:cNvSpPr txBox="1"/>
          <p:nvPr/>
        </p:nvSpPr>
        <p:spPr>
          <a:xfrm>
            <a:off x="12354399" y="6571019"/>
            <a:ext cx="4418059" cy="3639781"/>
          </a:xfrm>
          <a:prstGeom prst="rect">
            <a:avLst/>
          </a:prstGeom>
        </p:spPr>
        <p:txBody>
          <a:bodyPr lIns="0" tIns="0" rIns="0" bIns="0" rtlCol="0" anchor="t">
            <a:spAutoFit/>
          </a:bodyPr>
          <a:lstStyle/>
          <a:p>
            <a:pPr algn="ctr">
              <a:lnSpc>
                <a:spcPts val="3639"/>
              </a:lnSpc>
            </a:pPr>
            <a:r>
              <a:rPr lang="pt-PT" sz="2400" b="1" dirty="0">
                <a:solidFill>
                  <a:srgbClr val="077AB5"/>
                </a:solidFill>
                <a:latin typeface="Open Sauce Bold"/>
                <a:ea typeface="Open Sauce Bold"/>
                <a:cs typeface="Open Sauce Bold"/>
                <a:sym typeface="Open Sauce Bold"/>
              </a:rPr>
              <a:t>Estabelecer </a:t>
            </a:r>
            <a:r>
              <a:rPr lang="pt-PT" sz="2400" b="1" dirty="0" err="1">
                <a:solidFill>
                  <a:srgbClr val="077AB5"/>
                </a:solidFill>
                <a:latin typeface="Open Sauce Bold"/>
                <a:ea typeface="Open Sauce Bold"/>
                <a:cs typeface="Open Sauce Bold"/>
                <a:sym typeface="Open Sauce Bold"/>
              </a:rPr>
              <a:t>directrizes</a:t>
            </a:r>
            <a:r>
              <a:rPr lang="pt-PT" sz="2400" b="1" dirty="0">
                <a:solidFill>
                  <a:srgbClr val="077AB5"/>
                </a:solidFill>
                <a:latin typeface="Open Sauce Bold"/>
                <a:ea typeface="Open Sauce Bold"/>
                <a:cs typeface="Open Sauce Bold"/>
                <a:sym typeface="Open Sauce Bold"/>
              </a:rPr>
              <a:t> operacionais que incluam políticas, procedimentos e descrições de funções para garantir que as expectativas sejam claras e ajudem o grupo a operar de forma eficiente, eficaz e justa. </a:t>
            </a:r>
          </a:p>
        </p:txBody>
      </p:sp>
      <p:sp>
        <p:nvSpPr>
          <p:cNvPr id="18" name="TextBox 18"/>
          <p:cNvSpPr txBox="1"/>
          <p:nvPr/>
        </p:nvSpPr>
        <p:spPr>
          <a:xfrm>
            <a:off x="7040677" y="2775816"/>
            <a:ext cx="4219268" cy="2884572"/>
          </a:xfrm>
          <a:prstGeom prst="rect">
            <a:avLst/>
          </a:prstGeom>
        </p:spPr>
        <p:txBody>
          <a:bodyPr lIns="0" tIns="0" rIns="0" bIns="0" rtlCol="0" anchor="t">
            <a:spAutoFit/>
          </a:bodyPr>
          <a:lstStyle/>
          <a:p>
            <a:pPr algn="ctr">
              <a:lnSpc>
                <a:spcPts val="4639"/>
              </a:lnSpc>
            </a:pPr>
            <a:r>
              <a:rPr lang="pt-PT" sz="2400" b="1" dirty="0">
                <a:solidFill>
                  <a:srgbClr val="077AB5"/>
                </a:solidFill>
                <a:latin typeface="Open Sauce Bold"/>
                <a:ea typeface="Open Sauce Bold"/>
                <a:cs typeface="Open Sauce Bold"/>
                <a:sym typeface="Open Sauce Bold"/>
              </a:rPr>
              <a:t>Reuniões regulares (mensais ou bimestrais) com uma agenda definida e/ou componente educativo</a:t>
            </a:r>
          </a:p>
        </p:txBody>
      </p:sp>
      <p:sp>
        <p:nvSpPr>
          <p:cNvPr id="19" name="TextBox 19"/>
          <p:cNvSpPr txBox="1"/>
          <p:nvPr/>
        </p:nvSpPr>
        <p:spPr>
          <a:xfrm>
            <a:off x="11885523" y="2777031"/>
            <a:ext cx="5336759" cy="3020314"/>
          </a:xfrm>
          <a:prstGeom prst="rect">
            <a:avLst/>
          </a:prstGeom>
        </p:spPr>
        <p:txBody>
          <a:bodyPr wrap="square" lIns="0" tIns="0" rIns="0" bIns="0" rtlCol="0" anchor="t">
            <a:spAutoFit/>
          </a:bodyPr>
          <a:lstStyle/>
          <a:p>
            <a:pPr algn="ctr">
              <a:lnSpc>
                <a:spcPts val="4049"/>
              </a:lnSpc>
            </a:pPr>
            <a:r>
              <a:rPr lang="pt-PT" sz="2400" b="1" dirty="0">
                <a:solidFill>
                  <a:srgbClr val="077AB5"/>
                </a:solidFill>
                <a:latin typeface="Open Sauce Bold"/>
                <a:ea typeface="Open Sauce Bold"/>
                <a:cs typeface="Open Sauce Bold"/>
                <a:sym typeface="Open Sauce Bold"/>
              </a:rPr>
              <a:t>Ter um presidente e um </a:t>
            </a:r>
            <a:br>
              <a:rPr lang="pt-PT" sz="2400" b="1" dirty="0">
                <a:solidFill>
                  <a:srgbClr val="077AB5"/>
                </a:solidFill>
                <a:latin typeface="Open Sauce Bold"/>
                <a:ea typeface="Open Sauce Bold"/>
                <a:cs typeface="Open Sauce Bold"/>
                <a:sym typeface="Open Sauce Bold"/>
              </a:rPr>
            </a:br>
            <a:r>
              <a:rPr lang="pt-PT" sz="2400" b="1" dirty="0">
                <a:solidFill>
                  <a:srgbClr val="077AB5"/>
                </a:solidFill>
                <a:latin typeface="Open Sauce Bold"/>
                <a:ea typeface="Open Sauce Bold"/>
                <a:cs typeface="Open Sauce Bold"/>
                <a:sym typeface="Open Sauce Bold"/>
              </a:rPr>
              <a:t>co-presidente eleitos ou nomeados para ajudar a definir a agenda e facilitar a reunião; os mandatos podem variar, mas normalmente são de 1 a 2 anos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sp>
        <p:nvSpPr>
          <p:cNvPr id="3" name="AutoShape 3"/>
          <p:cNvSpPr/>
          <p:nvPr/>
        </p:nvSpPr>
        <p:spPr>
          <a:xfrm>
            <a:off x="634814" y="1028700"/>
            <a:ext cx="787772" cy="560539"/>
          </a:xfrm>
          <a:prstGeom prst="rect">
            <a:avLst/>
          </a:prstGeom>
          <a:solidFill>
            <a:srgbClr val="FFFFFF"/>
          </a:solidFill>
        </p:spPr>
        <p:txBody>
          <a:bodyPr/>
          <a:lstStyle/>
          <a:p>
            <a:endParaRPr lang="en-US" dirty="0"/>
          </a:p>
        </p:txBody>
      </p:sp>
      <p:sp>
        <p:nvSpPr>
          <p:cNvPr id="4" name="TextBox 4"/>
          <p:cNvSpPr txBox="1"/>
          <p:nvPr/>
        </p:nvSpPr>
        <p:spPr>
          <a:xfrm>
            <a:off x="693408" y="1202003"/>
            <a:ext cx="670585" cy="230832"/>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19</a:t>
            </a:r>
          </a:p>
        </p:txBody>
      </p:sp>
      <p:sp>
        <p:nvSpPr>
          <p:cNvPr id="5" name="AutoShape 5"/>
          <p:cNvSpPr/>
          <p:nvPr/>
        </p:nvSpPr>
        <p:spPr>
          <a:xfrm>
            <a:off x="0" y="2608044"/>
            <a:ext cx="18288000" cy="9525"/>
          </a:xfrm>
          <a:prstGeom prst="rect">
            <a:avLst/>
          </a:prstGeom>
          <a:solidFill>
            <a:srgbClr val="373636"/>
          </a:solidFill>
        </p:spPr>
        <p:txBody>
          <a:bodyPr/>
          <a:lstStyle/>
          <a:p>
            <a:endParaRPr lang="en-US" dirty="0"/>
          </a:p>
        </p:txBody>
      </p:sp>
      <p:sp>
        <p:nvSpPr>
          <p:cNvPr id="6" name="AutoShape 6"/>
          <p:cNvSpPr/>
          <p:nvPr/>
        </p:nvSpPr>
        <p:spPr>
          <a:xfrm>
            <a:off x="0" y="6520320"/>
            <a:ext cx="18288000" cy="9525"/>
          </a:xfrm>
          <a:prstGeom prst="rect">
            <a:avLst/>
          </a:prstGeom>
          <a:solidFill>
            <a:srgbClr val="373636"/>
          </a:solidFill>
        </p:spPr>
        <p:txBody>
          <a:bodyPr/>
          <a:lstStyle/>
          <a:p>
            <a:endParaRPr lang="en-US" dirty="0"/>
          </a:p>
        </p:txBody>
      </p:sp>
      <p:sp>
        <p:nvSpPr>
          <p:cNvPr id="7" name="AutoShape 7"/>
          <p:cNvSpPr/>
          <p:nvPr/>
        </p:nvSpPr>
        <p:spPr>
          <a:xfrm>
            <a:off x="17259300" y="-352954"/>
            <a:ext cx="9525" cy="10992908"/>
          </a:xfrm>
          <a:prstGeom prst="rect">
            <a:avLst/>
          </a:prstGeom>
          <a:solidFill>
            <a:srgbClr val="373636"/>
          </a:solidFill>
        </p:spPr>
        <p:txBody>
          <a:bodyPr/>
          <a:lstStyle/>
          <a:p>
            <a:endParaRPr lang="en-US" dirty="0"/>
          </a:p>
        </p:txBody>
      </p:sp>
      <p:sp>
        <p:nvSpPr>
          <p:cNvPr id="8" name="AutoShape 8"/>
          <p:cNvSpPr/>
          <p:nvPr/>
        </p:nvSpPr>
        <p:spPr>
          <a:xfrm>
            <a:off x="17259300" y="0"/>
            <a:ext cx="1846538" cy="6520320"/>
          </a:xfrm>
          <a:prstGeom prst="rect">
            <a:avLst/>
          </a:prstGeom>
          <a:solidFill>
            <a:srgbClr val="EA6D29"/>
          </a:solidFill>
        </p:spPr>
        <p:txBody>
          <a:bodyPr/>
          <a:lstStyle/>
          <a:p>
            <a:endParaRPr lang="en-US" dirty="0"/>
          </a:p>
        </p:txBody>
      </p:sp>
      <p:sp>
        <p:nvSpPr>
          <p:cNvPr id="9" name="TextBox 9"/>
          <p:cNvSpPr txBox="1"/>
          <p:nvPr/>
        </p:nvSpPr>
        <p:spPr>
          <a:xfrm>
            <a:off x="1671731" y="945965"/>
            <a:ext cx="10435921" cy="910030"/>
          </a:xfrm>
          <a:prstGeom prst="rect">
            <a:avLst/>
          </a:prstGeom>
        </p:spPr>
        <p:txBody>
          <a:bodyPr lIns="0" tIns="0" rIns="0" bIns="0" rtlCol="0" anchor="t">
            <a:spAutoFit/>
          </a:bodyPr>
          <a:lstStyle/>
          <a:p>
            <a:pPr algn="l">
              <a:lnSpc>
                <a:spcPts val="7040"/>
              </a:lnSpc>
            </a:pPr>
            <a:r>
              <a:rPr lang="pt-PT" sz="6400" b="1">
                <a:solidFill>
                  <a:srgbClr val="373636"/>
                </a:solidFill>
                <a:latin typeface="Open Sauce Heavy"/>
                <a:ea typeface="Open Sauce Heavy"/>
                <a:cs typeface="Open Sauce Heavy"/>
                <a:sym typeface="Open Sauce Heavy"/>
              </a:rPr>
              <a:t>Apoio do centro aos</a:t>
            </a:r>
            <a:r>
              <a:rPr lang="pt-PT" sz="6400" b="1">
                <a:solidFill>
                  <a:srgbClr val="077AB5"/>
                </a:solidFill>
                <a:latin typeface="Open Sauce Heavy"/>
                <a:ea typeface="Open Sauce Heavy"/>
                <a:cs typeface="Open Sauce Heavy"/>
                <a:sym typeface="Open Sauce Heavy"/>
              </a:rPr>
              <a:t> CAB </a:t>
            </a:r>
          </a:p>
        </p:txBody>
      </p:sp>
      <p:sp>
        <p:nvSpPr>
          <p:cNvPr id="10" name="TextBox 10"/>
          <p:cNvSpPr txBox="1"/>
          <p:nvPr/>
        </p:nvSpPr>
        <p:spPr>
          <a:xfrm>
            <a:off x="1778648" y="1732169"/>
            <a:ext cx="5295006" cy="557494"/>
          </a:xfrm>
          <a:prstGeom prst="rect">
            <a:avLst/>
          </a:prstGeom>
        </p:spPr>
        <p:txBody>
          <a:bodyPr lIns="0" tIns="0" rIns="0" bIns="0" rtlCol="0" anchor="t">
            <a:spAutoFit/>
          </a:bodyPr>
          <a:lstStyle/>
          <a:p>
            <a:pPr algn="l">
              <a:lnSpc>
                <a:spcPts val="4639"/>
              </a:lnSpc>
            </a:pPr>
            <a:r>
              <a:rPr lang="pt-PT" sz="2899" b="1">
                <a:solidFill>
                  <a:srgbClr val="373636"/>
                </a:solidFill>
                <a:latin typeface="Open Sauce Bold"/>
                <a:ea typeface="Open Sauce Bold"/>
                <a:cs typeface="Open Sauce Bold"/>
                <a:sym typeface="Open Sauce Bold"/>
              </a:rPr>
              <a:t>O apoio ao CAB deve incluir:</a:t>
            </a:r>
          </a:p>
        </p:txBody>
      </p:sp>
      <p:sp>
        <p:nvSpPr>
          <p:cNvPr id="11" name="TextBox 11"/>
          <p:cNvSpPr txBox="1"/>
          <p:nvPr/>
        </p:nvSpPr>
        <p:spPr>
          <a:xfrm>
            <a:off x="1600200" y="3136335"/>
            <a:ext cx="14803877" cy="2300457"/>
          </a:xfrm>
          <a:prstGeom prst="rect">
            <a:avLst/>
          </a:prstGeom>
        </p:spPr>
        <p:txBody>
          <a:bodyPr lIns="0" tIns="0" rIns="0" bIns="0" rtlCol="0" anchor="t">
            <a:spAutoFit/>
          </a:bodyPr>
          <a:lstStyle/>
          <a:p>
            <a:pPr algn="l">
              <a:lnSpc>
                <a:spcPts val="4639"/>
              </a:lnSpc>
            </a:pPr>
            <a:r>
              <a:rPr lang="pt-PT" sz="2899" b="1" dirty="0">
                <a:solidFill>
                  <a:srgbClr val="077AB5"/>
                </a:solidFill>
                <a:latin typeface="Open Sauce Bold"/>
                <a:ea typeface="Open Sauce Bold"/>
                <a:cs typeface="Open Sauce Bold"/>
                <a:sym typeface="Open Sauce Bold"/>
              </a:rPr>
              <a:t>Um membro designado da equipa do centro para trabalhar com o presidente e o </a:t>
            </a:r>
            <a:r>
              <a:rPr lang="pt-PT" sz="2899" b="1" dirty="0" err="1">
                <a:solidFill>
                  <a:srgbClr val="077AB5"/>
                </a:solidFill>
                <a:latin typeface="Open Sauce Bold"/>
                <a:ea typeface="Open Sauce Bold"/>
                <a:cs typeface="Open Sauce Bold"/>
                <a:sym typeface="Open Sauce Bold"/>
              </a:rPr>
              <a:t>co-presidente</a:t>
            </a:r>
            <a:r>
              <a:rPr lang="pt-PT" sz="2899" b="1" dirty="0">
                <a:solidFill>
                  <a:srgbClr val="077AB5"/>
                </a:solidFill>
                <a:latin typeface="Open Sauce Bold"/>
                <a:ea typeface="Open Sauce Bold"/>
                <a:cs typeface="Open Sauce Bold"/>
                <a:sym typeface="Open Sauce Bold"/>
              </a:rPr>
              <a:t> do CAB e com o CAB de forma contínua. Esta função incluiria agendar e participar em reuniões, preparar materiais, identificar oradores, conforme necessário, e prestar quaisquer outros serviços para facilitar a reunião do CAB. </a:t>
            </a:r>
          </a:p>
        </p:txBody>
      </p:sp>
      <p:sp>
        <p:nvSpPr>
          <p:cNvPr id="12" name="TextBox 12"/>
          <p:cNvSpPr txBox="1"/>
          <p:nvPr/>
        </p:nvSpPr>
        <p:spPr>
          <a:xfrm>
            <a:off x="1600200" y="7044195"/>
            <a:ext cx="15494642" cy="2300457"/>
          </a:xfrm>
          <a:prstGeom prst="rect">
            <a:avLst/>
          </a:prstGeom>
        </p:spPr>
        <p:txBody>
          <a:bodyPr lIns="0" tIns="0" rIns="0" bIns="0" rtlCol="0" anchor="t">
            <a:spAutoFit/>
          </a:bodyPr>
          <a:lstStyle/>
          <a:p>
            <a:pPr algn="l">
              <a:lnSpc>
                <a:spcPts val="4639"/>
              </a:lnSpc>
            </a:pPr>
            <a:r>
              <a:rPr lang="pt-PT" sz="2899" b="1" dirty="0">
                <a:solidFill>
                  <a:srgbClr val="077AB5"/>
                </a:solidFill>
                <a:latin typeface="Open Sauce Bold"/>
                <a:ea typeface="Open Sauce Bold"/>
                <a:cs typeface="Open Sauce Bold"/>
                <a:sym typeface="Open Sauce Bold"/>
              </a:rPr>
              <a:t>Um orçamento para apoio ao CAB para cobrir os custos de transporte dos membros do CAB de e para as reuniões do CAB, alimentação (se apropriado para as reuniões do CAB), outro apoio ao CAB conforme necessário, por exemplo, pacotes de dados, computadores portáteis, etc., bem como educação e formação para os membros do CAB; este orçamento seria separado do envolvimento da comunidade.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D21E-CCE9-7173-75A9-5F055B5C300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4D4379A-40D6-CD54-ECB8-FDC2DE599778}"/>
              </a:ext>
            </a:extLst>
          </p:cNvPr>
          <p:cNvSpPr/>
          <p:nvPr/>
        </p:nvSpPr>
        <p:spPr>
          <a:xfrm>
            <a:off x="1054320" y="-352954"/>
            <a:ext cx="9525" cy="2839478"/>
          </a:xfrm>
          <a:prstGeom prst="rect">
            <a:avLst/>
          </a:prstGeom>
          <a:solidFill>
            <a:srgbClr val="373636"/>
          </a:solidFill>
        </p:spPr>
        <p:txBody>
          <a:bodyPr/>
          <a:lstStyle/>
          <a:p>
            <a:endParaRPr lang="en-US" dirty="0"/>
          </a:p>
        </p:txBody>
      </p:sp>
      <p:sp>
        <p:nvSpPr>
          <p:cNvPr id="3" name="AutoShape 3">
            <a:extLst>
              <a:ext uri="{FF2B5EF4-FFF2-40B4-BE49-F238E27FC236}">
                <a16:creationId xmlns:a16="http://schemas.microsoft.com/office/drawing/2014/main" id="{87C54E03-6610-3917-C9AB-26F09DAF1A44}"/>
              </a:ext>
            </a:extLst>
          </p:cNvPr>
          <p:cNvSpPr/>
          <p:nvPr/>
        </p:nvSpPr>
        <p:spPr>
          <a:xfrm>
            <a:off x="0" y="2476999"/>
            <a:ext cx="18288000" cy="9525"/>
          </a:xfrm>
          <a:prstGeom prst="rect">
            <a:avLst/>
          </a:prstGeom>
          <a:solidFill>
            <a:srgbClr val="373636"/>
          </a:solidFill>
        </p:spPr>
        <p:txBody>
          <a:bodyPr/>
          <a:lstStyle/>
          <a:p>
            <a:endParaRPr lang="en-US" dirty="0"/>
          </a:p>
        </p:txBody>
      </p:sp>
      <p:sp>
        <p:nvSpPr>
          <p:cNvPr id="4" name="AutoShape 4">
            <a:extLst>
              <a:ext uri="{FF2B5EF4-FFF2-40B4-BE49-F238E27FC236}">
                <a16:creationId xmlns:a16="http://schemas.microsoft.com/office/drawing/2014/main" id="{61DED054-C10F-0D43-DE95-912836179815}"/>
              </a:ext>
            </a:extLst>
          </p:cNvPr>
          <p:cNvSpPr/>
          <p:nvPr/>
        </p:nvSpPr>
        <p:spPr>
          <a:xfrm>
            <a:off x="6461074" y="6321302"/>
            <a:ext cx="11770953" cy="45719"/>
          </a:xfrm>
          <a:prstGeom prst="rect">
            <a:avLst/>
          </a:prstGeom>
          <a:solidFill>
            <a:srgbClr val="373636"/>
          </a:solidFill>
        </p:spPr>
        <p:txBody>
          <a:bodyPr/>
          <a:lstStyle/>
          <a:p>
            <a:endParaRPr lang="en-US" dirty="0"/>
          </a:p>
        </p:txBody>
      </p:sp>
      <p:sp>
        <p:nvSpPr>
          <p:cNvPr id="5" name="AutoShape 5">
            <a:extLst>
              <a:ext uri="{FF2B5EF4-FFF2-40B4-BE49-F238E27FC236}">
                <a16:creationId xmlns:a16="http://schemas.microsoft.com/office/drawing/2014/main" id="{1618EF33-9CFF-CBDA-4142-66FF7F5DA469}"/>
              </a:ext>
            </a:extLst>
          </p:cNvPr>
          <p:cNvSpPr/>
          <p:nvPr/>
        </p:nvSpPr>
        <p:spPr>
          <a:xfrm flipH="1">
            <a:off x="6461074" y="2484317"/>
            <a:ext cx="45719" cy="7824288"/>
          </a:xfrm>
          <a:prstGeom prst="rect">
            <a:avLst/>
          </a:prstGeom>
          <a:solidFill>
            <a:srgbClr val="373636"/>
          </a:solidFill>
        </p:spPr>
        <p:txBody>
          <a:bodyPr/>
          <a:lstStyle/>
          <a:p>
            <a:endParaRPr lang="en-US" dirty="0"/>
          </a:p>
        </p:txBody>
      </p:sp>
      <p:sp>
        <p:nvSpPr>
          <p:cNvPr id="6" name="AutoShape 6">
            <a:extLst>
              <a:ext uri="{FF2B5EF4-FFF2-40B4-BE49-F238E27FC236}">
                <a16:creationId xmlns:a16="http://schemas.microsoft.com/office/drawing/2014/main" id="{59A497B3-102B-3423-EE51-E51871EEDCAF}"/>
              </a:ext>
            </a:extLst>
          </p:cNvPr>
          <p:cNvSpPr/>
          <p:nvPr/>
        </p:nvSpPr>
        <p:spPr>
          <a:xfrm flipH="1">
            <a:off x="12407720" y="2455527"/>
            <a:ext cx="45719" cy="7824288"/>
          </a:xfrm>
          <a:prstGeom prst="rect">
            <a:avLst/>
          </a:prstGeom>
          <a:solidFill>
            <a:srgbClr val="373636"/>
          </a:solidFill>
        </p:spPr>
        <p:txBody>
          <a:bodyPr/>
          <a:lstStyle/>
          <a:p>
            <a:endParaRPr lang="en-US" dirty="0"/>
          </a:p>
        </p:txBody>
      </p:sp>
      <p:sp>
        <p:nvSpPr>
          <p:cNvPr id="7" name="AutoShape 7">
            <a:extLst>
              <a:ext uri="{FF2B5EF4-FFF2-40B4-BE49-F238E27FC236}">
                <a16:creationId xmlns:a16="http://schemas.microsoft.com/office/drawing/2014/main" id="{0D5EE02E-1999-B025-C31B-BC28935D8FC3}"/>
              </a:ext>
            </a:extLst>
          </p:cNvPr>
          <p:cNvSpPr/>
          <p:nvPr/>
        </p:nvSpPr>
        <p:spPr>
          <a:xfrm>
            <a:off x="634814" y="1028700"/>
            <a:ext cx="787772" cy="560539"/>
          </a:xfrm>
          <a:prstGeom prst="rect">
            <a:avLst/>
          </a:prstGeom>
          <a:solidFill>
            <a:srgbClr val="FFFFFF"/>
          </a:solidFill>
        </p:spPr>
        <p:txBody>
          <a:bodyPr/>
          <a:lstStyle/>
          <a:p>
            <a:endParaRPr lang="en-US" dirty="0"/>
          </a:p>
        </p:txBody>
      </p:sp>
      <p:sp>
        <p:nvSpPr>
          <p:cNvPr id="8" name="TextBox 8">
            <a:extLst>
              <a:ext uri="{FF2B5EF4-FFF2-40B4-BE49-F238E27FC236}">
                <a16:creationId xmlns:a16="http://schemas.microsoft.com/office/drawing/2014/main" id="{A37ADC56-1F51-DE85-6E34-20F00A08CADA}"/>
              </a:ext>
            </a:extLst>
          </p:cNvPr>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02</a:t>
            </a:r>
          </a:p>
        </p:txBody>
      </p:sp>
      <p:sp>
        <p:nvSpPr>
          <p:cNvPr id="9" name="TextBox 9">
            <a:extLst>
              <a:ext uri="{FF2B5EF4-FFF2-40B4-BE49-F238E27FC236}">
                <a16:creationId xmlns:a16="http://schemas.microsoft.com/office/drawing/2014/main" id="{4B2E41D8-E3A7-3EFB-F762-DA8FCA43BAF5}"/>
              </a:ext>
            </a:extLst>
          </p:cNvPr>
          <p:cNvSpPr txBox="1"/>
          <p:nvPr/>
        </p:nvSpPr>
        <p:spPr>
          <a:xfrm>
            <a:off x="1724905" y="751099"/>
            <a:ext cx="15836451" cy="925831"/>
          </a:xfrm>
          <a:prstGeom prst="rect">
            <a:avLst/>
          </a:prstGeom>
        </p:spPr>
        <p:txBody>
          <a:bodyPr wrap="square" lIns="0" tIns="0" rIns="0" bIns="0" rtlCol="0" anchor="t">
            <a:spAutoFit/>
          </a:bodyPr>
          <a:lstStyle/>
          <a:p>
            <a:pPr algn="l">
              <a:lnSpc>
                <a:spcPts val="8400"/>
              </a:lnSpc>
            </a:pPr>
            <a:r>
              <a:rPr lang="pt-PT" sz="4000" b="1" dirty="0">
                <a:solidFill>
                  <a:srgbClr val="EA6D29"/>
                </a:solidFill>
                <a:latin typeface="Open Sauce Bold"/>
                <a:ea typeface="Open Sauce Bold"/>
                <a:cs typeface="Open Sauce Bold"/>
                <a:sym typeface="Open Sauce Bold"/>
              </a:rPr>
              <a:t>Redes de Investigação sobre HIV/SIDA financiadas pelos NIH</a:t>
            </a:r>
          </a:p>
        </p:txBody>
      </p:sp>
      <p:sp>
        <p:nvSpPr>
          <p:cNvPr id="10" name="TextBox 10">
            <a:extLst>
              <a:ext uri="{FF2B5EF4-FFF2-40B4-BE49-F238E27FC236}">
                <a16:creationId xmlns:a16="http://schemas.microsoft.com/office/drawing/2014/main" id="{7826A050-092C-56F1-C791-EA0D3B739EB3}"/>
              </a:ext>
            </a:extLst>
          </p:cNvPr>
          <p:cNvSpPr txBox="1"/>
          <p:nvPr/>
        </p:nvSpPr>
        <p:spPr>
          <a:xfrm>
            <a:off x="207535" y="2777605"/>
            <a:ext cx="6046004" cy="8230779"/>
          </a:xfrm>
          <a:prstGeom prst="rect">
            <a:avLst/>
          </a:prstGeom>
        </p:spPr>
        <p:txBody>
          <a:bodyPr wrap="square" lIns="0" tIns="0" rIns="0" bIns="0" rtlCol="0" anchor="t">
            <a:spAutoFit/>
          </a:bodyPr>
          <a:lstStyle/>
          <a:p>
            <a:pPr>
              <a:lnSpc>
                <a:spcPts val="3899"/>
              </a:lnSpc>
            </a:pPr>
            <a:r>
              <a:rPr lang="pt-PT" sz="2599" dirty="0">
                <a:solidFill>
                  <a:srgbClr val="373636"/>
                </a:solidFill>
                <a:latin typeface="Open Sauce"/>
                <a:ea typeface="Open Sauce"/>
                <a:cs typeface="Open Sauce"/>
                <a:sym typeface="Open Sauce"/>
              </a:rPr>
              <a:t>A Divisão de SIDA, que faz parte do Instituto Nacional de Alergia e Doenças </a:t>
            </a:r>
            <a:r>
              <a:rPr lang="pt-PT" sz="2599" dirty="0" err="1">
                <a:solidFill>
                  <a:srgbClr val="373636"/>
                </a:solidFill>
                <a:latin typeface="Open Sauce"/>
                <a:ea typeface="Open Sauce"/>
                <a:cs typeface="Open Sauce"/>
                <a:sym typeface="Open Sauce"/>
              </a:rPr>
              <a:t>Infecciosas</a:t>
            </a:r>
            <a:r>
              <a:rPr lang="pt-PT" sz="2599" dirty="0">
                <a:solidFill>
                  <a:srgbClr val="373636"/>
                </a:solidFill>
                <a:latin typeface="Open Sauce"/>
                <a:ea typeface="Open Sauce"/>
                <a:cs typeface="Open Sauce"/>
                <a:sym typeface="Open Sauce"/>
              </a:rPr>
              <a:t> dos Institutos Nacionais de Saúde (NIH) dos EUA, está empenhada em apoiar o envolvimento da comunidade em todos os </a:t>
            </a:r>
            <a:r>
              <a:rPr lang="pt-PT" sz="2599" dirty="0" err="1">
                <a:solidFill>
                  <a:srgbClr val="373636"/>
                </a:solidFill>
                <a:latin typeface="Open Sauce"/>
                <a:ea typeface="Open Sauce"/>
                <a:cs typeface="Open Sauce"/>
                <a:sym typeface="Open Sauce"/>
              </a:rPr>
              <a:t>aspectos</a:t>
            </a:r>
            <a:r>
              <a:rPr lang="pt-PT" sz="2599" dirty="0">
                <a:solidFill>
                  <a:srgbClr val="373636"/>
                </a:solidFill>
                <a:latin typeface="Open Sauce"/>
                <a:ea typeface="Open Sauce"/>
                <a:cs typeface="Open Sauce"/>
                <a:sym typeface="Open Sauce"/>
              </a:rPr>
              <a:t> da investigação que apoia.</a:t>
            </a:r>
          </a:p>
          <a:p>
            <a:endParaRPr lang="en-US" sz="2000" spc="25" dirty="0">
              <a:solidFill>
                <a:srgbClr val="373636"/>
              </a:solidFill>
              <a:latin typeface="Open Sauce"/>
              <a:ea typeface="Open Sauce"/>
              <a:cs typeface="Open Sauce"/>
              <a:sym typeface="Open Sauce"/>
            </a:endParaRPr>
          </a:p>
          <a:p>
            <a:pPr>
              <a:lnSpc>
                <a:spcPts val="3899"/>
              </a:lnSpc>
            </a:pPr>
            <a:r>
              <a:rPr lang="pt-PT" sz="2599" dirty="0">
                <a:solidFill>
                  <a:srgbClr val="373636"/>
                </a:solidFill>
                <a:latin typeface="Open Sauce"/>
                <a:ea typeface="Open Sauce"/>
                <a:cs typeface="Open Sauce"/>
                <a:sym typeface="Open Sauce"/>
              </a:rPr>
              <a:t>Os Conselhos Consultivos Comunitários (CAB) são a pedra angular do envolvimento da comunidade nas Redes de Ensaios Clínicos do HIV/SIDA financiadas pelos NIH.</a:t>
            </a:r>
          </a:p>
          <a:p>
            <a:pPr algn="ctr">
              <a:lnSpc>
                <a:spcPts val="3899"/>
              </a:lnSpc>
            </a:pPr>
            <a:endParaRPr lang="en-US" sz="2599" spc="25" dirty="0">
              <a:solidFill>
                <a:srgbClr val="373636"/>
              </a:solidFill>
              <a:latin typeface="Open Sauce"/>
              <a:ea typeface="Open Sauce"/>
              <a:cs typeface="Open Sauce"/>
              <a:sym typeface="Open Sauce"/>
            </a:endParaRPr>
          </a:p>
          <a:p>
            <a:pPr algn="ctr">
              <a:lnSpc>
                <a:spcPts val="3899"/>
              </a:lnSpc>
            </a:pPr>
            <a:endParaRPr lang="en-US" sz="2599" spc="25" dirty="0">
              <a:solidFill>
                <a:srgbClr val="373636"/>
              </a:solidFill>
              <a:latin typeface="Open Sauce"/>
              <a:ea typeface="Open Sauce"/>
              <a:cs typeface="Open Sauce"/>
              <a:sym typeface="Open Sauce"/>
            </a:endParaRPr>
          </a:p>
        </p:txBody>
      </p:sp>
      <p:sp>
        <p:nvSpPr>
          <p:cNvPr id="11" name="TextBox 11">
            <a:extLst>
              <a:ext uri="{FF2B5EF4-FFF2-40B4-BE49-F238E27FC236}">
                <a16:creationId xmlns:a16="http://schemas.microsoft.com/office/drawing/2014/main" id="{A7170463-9355-5F9D-91BD-59CEFC737202}"/>
              </a:ext>
            </a:extLst>
          </p:cNvPr>
          <p:cNvSpPr txBox="1"/>
          <p:nvPr/>
        </p:nvSpPr>
        <p:spPr>
          <a:xfrm>
            <a:off x="7102262" y="4237790"/>
            <a:ext cx="4616062" cy="1651040"/>
          </a:xfrm>
          <a:prstGeom prst="rect">
            <a:avLst/>
          </a:prstGeom>
        </p:spPr>
        <p:txBody>
          <a:bodyPr wrap="square" lIns="0" tIns="0" rIns="0" bIns="0" rtlCol="0" anchor="t">
            <a:spAutoFit/>
          </a:bodyPr>
          <a:lstStyle/>
          <a:p>
            <a:pPr algn="ctr">
              <a:lnSpc>
                <a:spcPts val="4319"/>
              </a:lnSpc>
              <a:spcBef>
                <a:spcPct val="0"/>
              </a:spcBef>
            </a:pPr>
            <a:r>
              <a:rPr lang="pt-PT" sz="2699" b="1">
                <a:solidFill>
                  <a:srgbClr val="373636"/>
                </a:solidFill>
                <a:latin typeface="Open Sauce Bold"/>
                <a:ea typeface="Open Sauce Bold"/>
                <a:cs typeface="Open Sauce Bold"/>
                <a:sym typeface="Open Sauce Bold"/>
              </a:rPr>
              <a:t>Avanço das Terapêuticas Clínicas a Nível Global (ACTG)</a:t>
            </a:r>
          </a:p>
        </p:txBody>
      </p:sp>
      <p:sp>
        <p:nvSpPr>
          <p:cNvPr id="12" name="TextBox 12">
            <a:extLst>
              <a:ext uri="{FF2B5EF4-FFF2-40B4-BE49-F238E27FC236}">
                <a16:creationId xmlns:a16="http://schemas.microsoft.com/office/drawing/2014/main" id="{79A68C94-8DCA-A714-C5DC-808D914203A4}"/>
              </a:ext>
            </a:extLst>
          </p:cNvPr>
          <p:cNvSpPr txBox="1"/>
          <p:nvPr/>
        </p:nvSpPr>
        <p:spPr>
          <a:xfrm>
            <a:off x="7056541" y="8829551"/>
            <a:ext cx="5173178" cy="1044581"/>
          </a:xfrm>
          <a:prstGeom prst="rect">
            <a:avLst/>
          </a:prstGeom>
        </p:spPr>
        <p:txBody>
          <a:bodyPr lIns="0" tIns="0" rIns="0" bIns="0" rtlCol="0" anchor="t">
            <a:spAutoFit/>
          </a:bodyPr>
          <a:lstStyle/>
          <a:p>
            <a:pPr algn="ctr">
              <a:lnSpc>
                <a:spcPts val="4319"/>
              </a:lnSpc>
              <a:spcBef>
                <a:spcPct val="0"/>
              </a:spcBef>
            </a:pPr>
            <a:r>
              <a:rPr lang="pt-PT" sz="2699" b="1">
                <a:solidFill>
                  <a:srgbClr val="373636"/>
                </a:solidFill>
                <a:latin typeface="Open Sauce Bold"/>
                <a:ea typeface="Open Sauce Bold"/>
                <a:cs typeface="Open Sauce Bold"/>
                <a:sym typeface="Open Sauce Bold"/>
              </a:rPr>
              <a:t>Rede de Ensaios de Vacinas contra o HIV (HVTN)</a:t>
            </a:r>
          </a:p>
        </p:txBody>
      </p:sp>
      <p:sp>
        <p:nvSpPr>
          <p:cNvPr id="13" name="TextBox 13">
            <a:extLst>
              <a:ext uri="{FF2B5EF4-FFF2-40B4-BE49-F238E27FC236}">
                <a16:creationId xmlns:a16="http://schemas.microsoft.com/office/drawing/2014/main" id="{D3252D44-F5BD-0193-D11C-BFE8FCA75C8B}"/>
              </a:ext>
            </a:extLst>
          </p:cNvPr>
          <p:cNvSpPr txBox="1"/>
          <p:nvPr/>
        </p:nvSpPr>
        <p:spPr>
          <a:xfrm>
            <a:off x="12621719" y="7972991"/>
            <a:ext cx="5161455" cy="2147447"/>
          </a:xfrm>
          <a:prstGeom prst="rect">
            <a:avLst/>
          </a:prstGeom>
        </p:spPr>
        <p:txBody>
          <a:bodyPr wrap="square" lIns="0" tIns="0" rIns="0" bIns="0" rtlCol="0" anchor="t">
            <a:spAutoFit/>
          </a:bodyPr>
          <a:lstStyle/>
          <a:p>
            <a:pPr algn="ctr">
              <a:lnSpc>
                <a:spcPts val="4319"/>
              </a:lnSpc>
              <a:spcBef>
                <a:spcPct val="0"/>
              </a:spcBef>
            </a:pPr>
            <a:r>
              <a:rPr lang="pt-PT" sz="2699" b="1">
                <a:solidFill>
                  <a:srgbClr val="373636"/>
                </a:solidFill>
                <a:latin typeface="Open Sauce Bold"/>
                <a:ea typeface="Open Sauce Bold"/>
                <a:cs typeface="Open Sauce Bold"/>
                <a:sym typeface="Open Sauce Bold"/>
              </a:rPr>
              <a:t>Rede de Ensaios Clínicos da SIDA Internacionais Maternais Pediátricos Adolescentes (IMPAACT)</a:t>
            </a:r>
          </a:p>
        </p:txBody>
      </p:sp>
      <p:sp>
        <p:nvSpPr>
          <p:cNvPr id="14" name="TextBox 14">
            <a:extLst>
              <a:ext uri="{FF2B5EF4-FFF2-40B4-BE49-F238E27FC236}">
                <a16:creationId xmlns:a16="http://schemas.microsoft.com/office/drawing/2014/main" id="{F989C316-842F-DA94-8A3E-8C186ACBA01C}"/>
              </a:ext>
            </a:extLst>
          </p:cNvPr>
          <p:cNvSpPr txBox="1"/>
          <p:nvPr/>
        </p:nvSpPr>
        <p:spPr>
          <a:xfrm>
            <a:off x="13328181" y="4679588"/>
            <a:ext cx="4660811" cy="1044581"/>
          </a:xfrm>
          <a:prstGeom prst="rect">
            <a:avLst/>
          </a:prstGeom>
        </p:spPr>
        <p:txBody>
          <a:bodyPr wrap="square" lIns="0" tIns="0" rIns="0" bIns="0" rtlCol="0" anchor="t">
            <a:spAutoFit/>
          </a:bodyPr>
          <a:lstStyle/>
          <a:p>
            <a:pPr algn="ctr">
              <a:lnSpc>
                <a:spcPts val="4319"/>
              </a:lnSpc>
              <a:spcBef>
                <a:spcPct val="0"/>
              </a:spcBef>
            </a:pPr>
            <a:r>
              <a:rPr lang="pt-PT" sz="2699" b="1">
                <a:solidFill>
                  <a:srgbClr val="373636"/>
                </a:solidFill>
                <a:latin typeface="Open Sauce Bold"/>
                <a:ea typeface="Open Sauce Bold"/>
                <a:cs typeface="Open Sauce Bold"/>
                <a:sym typeface="Open Sauce Bold"/>
              </a:rPr>
              <a:t>Rede de Ensaios de Prevenção do HIV (HPTN)</a:t>
            </a:r>
          </a:p>
        </p:txBody>
      </p:sp>
      <p:sp>
        <p:nvSpPr>
          <p:cNvPr id="15" name="Freeform 15">
            <a:extLst>
              <a:ext uri="{FF2B5EF4-FFF2-40B4-BE49-F238E27FC236}">
                <a16:creationId xmlns:a16="http://schemas.microsoft.com/office/drawing/2014/main" id="{C8AF6833-D31C-0891-D6CB-631D82FFFE97}"/>
              </a:ext>
            </a:extLst>
          </p:cNvPr>
          <p:cNvSpPr/>
          <p:nvPr/>
        </p:nvSpPr>
        <p:spPr>
          <a:xfrm>
            <a:off x="7693693" y="2668423"/>
            <a:ext cx="3434309" cy="1470569"/>
          </a:xfrm>
          <a:custGeom>
            <a:avLst/>
            <a:gdLst/>
            <a:ahLst/>
            <a:cxnLst/>
            <a:rect l="l" t="t" r="r" b="b"/>
            <a:pathLst>
              <a:path w="3764639" h="1787568">
                <a:moveTo>
                  <a:pt x="0" y="0"/>
                </a:moveTo>
                <a:lnTo>
                  <a:pt x="3764639" y="0"/>
                </a:lnTo>
                <a:lnTo>
                  <a:pt x="3764639" y="1787568"/>
                </a:lnTo>
                <a:lnTo>
                  <a:pt x="0" y="1787568"/>
                </a:lnTo>
                <a:lnTo>
                  <a:pt x="0" y="0"/>
                </a:lnTo>
                <a:close/>
              </a:path>
            </a:pathLst>
          </a:custGeom>
          <a:blipFill>
            <a:blip r:embed="rId3"/>
            <a:stretch>
              <a:fillRect r="-60280"/>
            </a:stretch>
          </a:blipFill>
        </p:spPr>
        <p:txBody>
          <a:bodyPr/>
          <a:lstStyle/>
          <a:p>
            <a:endParaRPr lang="en-US" dirty="0"/>
          </a:p>
        </p:txBody>
      </p:sp>
      <p:sp>
        <p:nvSpPr>
          <p:cNvPr id="16" name="Freeform 16">
            <a:extLst>
              <a:ext uri="{FF2B5EF4-FFF2-40B4-BE49-F238E27FC236}">
                <a16:creationId xmlns:a16="http://schemas.microsoft.com/office/drawing/2014/main" id="{BDD33D34-A464-2959-747D-C8A9596A85CC}"/>
              </a:ext>
            </a:extLst>
          </p:cNvPr>
          <p:cNvSpPr/>
          <p:nvPr/>
        </p:nvSpPr>
        <p:spPr>
          <a:xfrm>
            <a:off x="13051630" y="2757419"/>
            <a:ext cx="4301631" cy="1982675"/>
          </a:xfrm>
          <a:custGeom>
            <a:avLst/>
            <a:gdLst/>
            <a:ahLst/>
            <a:cxnLst/>
            <a:rect l="l" t="t" r="r" b="b"/>
            <a:pathLst>
              <a:path w="4454814" h="2049214">
                <a:moveTo>
                  <a:pt x="0" y="0"/>
                </a:moveTo>
                <a:lnTo>
                  <a:pt x="4454813" y="0"/>
                </a:lnTo>
                <a:lnTo>
                  <a:pt x="4454813" y="2049214"/>
                </a:lnTo>
                <a:lnTo>
                  <a:pt x="0" y="2049214"/>
                </a:lnTo>
                <a:lnTo>
                  <a:pt x="0" y="0"/>
                </a:lnTo>
                <a:close/>
              </a:path>
            </a:pathLst>
          </a:custGeom>
          <a:blipFill>
            <a:blip r:embed="rId4"/>
            <a:stretch>
              <a:fillRect/>
            </a:stretch>
          </a:blipFill>
        </p:spPr>
        <p:txBody>
          <a:bodyPr/>
          <a:lstStyle/>
          <a:p>
            <a:endParaRPr lang="en-US" dirty="0"/>
          </a:p>
        </p:txBody>
      </p:sp>
      <p:sp>
        <p:nvSpPr>
          <p:cNvPr id="17" name="Freeform 17">
            <a:extLst>
              <a:ext uri="{FF2B5EF4-FFF2-40B4-BE49-F238E27FC236}">
                <a16:creationId xmlns:a16="http://schemas.microsoft.com/office/drawing/2014/main" id="{0E120FE7-85C6-6012-4030-76817B9DC088}"/>
              </a:ext>
            </a:extLst>
          </p:cNvPr>
          <p:cNvSpPr/>
          <p:nvPr/>
        </p:nvSpPr>
        <p:spPr>
          <a:xfrm>
            <a:off x="7717752" y="6443500"/>
            <a:ext cx="3292055" cy="2136729"/>
          </a:xfrm>
          <a:custGeom>
            <a:avLst/>
            <a:gdLst/>
            <a:ahLst/>
            <a:cxnLst/>
            <a:rect l="l" t="t" r="r" b="b"/>
            <a:pathLst>
              <a:path w="3444455" h="2126531">
                <a:moveTo>
                  <a:pt x="0" y="0"/>
                </a:moveTo>
                <a:lnTo>
                  <a:pt x="3444454" y="0"/>
                </a:lnTo>
                <a:lnTo>
                  <a:pt x="3444454" y="2126531"/>
                </a:lnTo>
                <a:lnTo>
                  <a:pt x="0" y="2126531"/>
                </a:lnTo>
                <a:lnTo>
                  <a:pt x="0" y="0"/>
                </a:lnTo>
                <a:close/>
              </a:path>
            </a:pathLst>
          </a:custGeom>
          <a:blipFill>
            <a:blip r:embed="rId5"/>
            <a:stretch>
              <a:fillRect/>
            </a:stretch>
          </a:blipFill>
        </p:spPr>
        <p:txBody>
          <a:bodyPr/>
          <a:lstStyle/>
          <a:p>
            <a:endParaRPr lang="en-US" dirty="0"/>
          </a:p>
        </p:txBody>
      </p:sp>
      <p:sp>
        <p:nvSpPr>
          <p:cNvPr id="18" name="Freeform 18">
            <a:extLst>
              <a:ext uri="{FF2B5EF4-FFF2-40B4-BE49-F238E27FC236}">
                <a16:creationId xmlns:a16="http://schemas.microsoft.com/office/drawing/2014/main" id="{2E08D0C5-1B91-2AC4-4199-7780EA7430BE}"/>
              </a:ext>
            </a:extLst>
          </p:cNvPr>
          <p:cNvSpPr/>
          <p:nvPr/>
        </p:nvSpPr>
        <p:spPr>
          <a:xfrm>
            <a:off x="13576177" y="6553117"/>
            <a:ext cx="3462476" cy="1270188"/>
          </a:xfrm>
          <a:custGeom>
            <a:avLst/>
            <a:gdLst/>
            <a:ahLst/>
            <a:cxnLst/>
            <a:rect l="l" t="t" r="r" b="b"/>
            <a:pathLst>
              <a:path w="4223584" h="1776020">
                <a:moveTo>
                  <a:pt x="0" y="0"/>
                </a:moveTo>
                <a:lnTo>
                  <a:pt x="4223585" y="0"/>
                </a:lnTo>
                <a:lnTo>
                  <a:pt x="4223585" y="1776020"/>
                </a:lnTo>
                <a:lnTo>
                  <a:pt x="0" y="1776020"/>
                </a:lnTo>
                <a:lnTo>
                  <a:pt x="0" y="0"/>
                </a:lnTo>
                <a:close/>
              </a:path>
            </a:pathLst>
          </a:custGeom>
          <a:blipFill>
            <a:blip r:embed="rId6"/>
            <a:stretch>
              <a:fillRect b="-37318"/>
            </a:stretch>
          </a:blipFill>
        </p:spPr>
        <p:txBody>
          <a:bodyPr/>
          <a:lstStyle/>
          <a:p>
            <a:endParaRPr lang="en-US" dirty="0"/>
          </a:p>
        </p:txBody>
      </p:sp>
      <p:sp>
        <p:nvSpPr>
          <p:cNvPr id="19" name="AutoShape 5">
            <a:extLst>
              <a:ext uri="{FF2B5EF4-FFF2-40B4-BE49-F238E27FC236}">
                <a16:creationId xmlns:a16="http://schemas.microsoft.com/office/drawing/2014/main" id="{3B5B11DF-8B9F-0325-61A2-456B1B6A0400}"/>
              </a:ext>
            </a:extLst>
          </p:cNvPr>
          <p:cNvSpPr/>
          <p:nvPr/>
        </p:nvSpPr>
        <p:spPr>
          <a:xfrm flipH="1">
            <a:off x="18228003" y="2462712"/>
            <a:ext cx="45719" cy="7824288"/>
          </a:xfrm>
          <a:prstGeom prst="rect">
            <a:avLst/>
          </a:prstGeom>
          <a:solidFill>
            <a:srgbClr val="373636"/>
          </a:solidFill>
        </p:spPr>
        <p:txBody>
          <a:bodyPr/>
          <a:lstStyle/>
          <a:p>
            <a:endParaRPr lang="en-US" dirty="0"/>
          </a:p>
        </p:txBody>
      </p:sp>
    </p:spTree>
    <p:extLst>
      <p:ext uri="{BB962C8B-B14F-4D97-AF65-F5344CB8AC3E}">
        <p14:creationId xmlns:p14="http://schemas.microsoft.com/office/powerpoint/2010/main" val="7788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7AB5"/>
        </a:solidFill>
        <a:effectLst/>
      </p:bgPr>
    </p:bg>
    <p:spTree>
      <p:nvGrpSpPr>
        <p:cNvPr id="1" name=""/>
        <p:cNvGrpSpPr/>
        <p:nvPr/>
      </p:nvGrpSpPr>
      <p:grpSpPr>
        <a:xfrm>
          <a:off x="0" y="0"/>
          <a:ext cx="0" cy="0"/>
          <a:chOff x="0" y="0"/>
          <a:chExt cx="0" cy="0"/>
        </a:xfrm>
      </p:grpSpPr>
      <p:sp>
        <p:nvSpPr>
          <p:cNvPr id="2" name="AutoShape 2"/>
          <p:cNvSpPr/>
          <p:nvPr/>
        </p:nvSpPr>
        <p:spPr>
          <a:xfrm>
            <a:off x="1019174" y="-352954"/>
            <a:ext cx="9526" cy="3977695"/>
          </a:xfrm>
          <a:prstGeom prst="rect">
            <a:avLst/>
          </a:prstGeom>
          <a:solidFill>
            <a:srgbClr val="FFFFFF"/>
          </a:solidFill>
        </p:spPr>
        <p:txBody>
          <a:bodyPr/>
          <a:lstStyle/>
          <a:p>
            <a:endParaRPr lang="en-US" dirty="0"/>
          </a:p>
        </p:txBody>
      </p:sp>
      <p:sp>
        <p:nvSpPr>
          <p:cNvPr id="3" name="AutoShape 3"/>
          <p:cNvSpPr/>
          <p:nvPr/>
        </p:nvSpPr>
        <p:spPr>
          <a:xfrm>
            <a:off x="634814" y="1028700"/>
            <a:ext cx="787772" cy="560539"/>
          </a:xfrm>
          <a:prstGeom prst="rect">
            <a:avLst/>
          </a:prstGeom>
          <a:solidFill>
            <a:srgbClr val="077AB5"/>
          </a:solidFill>
        </p:spPr>
        <p:txBody>
          <a:bodyPr/>
          <a:lstStyle/>
          <a:p>
            <a:endParaRPr lang="en-US" dirty="0"/>
          </a:p>
        </p:txBody>
      </p:sp>
      <p:sp>
        <p:nvSpPr>
          <p:cNvPr id="4" name="TextBox 4"/>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pt-PT" sz="1599" b="1">
                <a:solidFill>
                  <a:srgbClr val="F2F1EC"/>
                </a:solidFill>
                <a:latin typeface="Libre Franklin Bold"/>
                <a:ea typeface="Libre Franklin Bold"/>
                <a:cs typeface="Libre Franklin Bold"/>
                <a:sym typeface="Libre Franklin Bold"/>
              </a:rPr>
              <a:t>20</a:t>
            </a:r>
          </a:p>
        </p:txBody>
      </p:sp>
      <p:sp>
        <p:nvSpPr>
          <p:cNvPr id="5" name="AutoShape 5"/>
          <p:cNvSpPr/>
          <p:nvPr/>
        </p:nvSpPr>
        <p:spPr>
          <a:xfrm>
            <a:off x="0" y="3619978"/>
            <a:ext cx="18288000" cy="9525"/>
          </a:xfrm>
          <a:prstGeom prst="rect">
            <a:avLst/>
          </a:prstGeom>
          <a:solidFill>
            <a:srgbClr val="FFFFFF"/>
          </a:solidFill>
        </p:spPr>
        <p:txBody>
          <a:bodyPr/>
          <a:lstStyle/>
          <a:p>
            <a:endParaRPr lang="en-US" dirty="0"/>
          </a:p>
        </p:txBody>
      </p:sp>
      <p:sp>
        <p:nvSpPr>
          <p:cNvPr id="6" name="AutoShape 6"/>
          <p:cNvSpPr/>
          <p:nvPr/>
        </p:nvSpPr>
        <p:spPr>
          <a:xfrm>
            <a:off x="3554750" y="3629503"/>
            <a:ext cx="9525" cy="6657497"/>
          </a:xfrm>
          <a:prstGeom prst="rect">
            <a:avLst/>
          </a:prstGeom>
          <a:solidFill>
            <a:srgbClr val="FFFFFF"/>
          </a:solidFill>
        </p:spPr>
        <p:txBody>
          <a:bodyPr/>
          <a:lstStyle/>
          <a:p>
            <a:endParaRPr lang="en-US" dirty="0"/>
          </a:p>
        </p:txBody>
      </p:sp>
      <p:sp>
        <p:nvSpPr>
          <p:cNvPr id="7" name="TextBox 7"/>
          <p:cNvSpPr txBox="1"/>
          <p:nvPr/>
        </p:nvSpPr>
        <p:spPr>
          <a:xfrm>
            <a:off x="1571337" y="1601898"/>
            <a:ext cx="15145325" cy="1038151"/>
          </a:xfrm>
          <a:prstGeom prst="rect">
            <a:avLst/>
          </a:prstGeom>
        </p:spPr>
        <p:txBody>
          <a:bodyPr lIns="0" tIns="0" rIns="0" bIns="0" rtlCol="0" anchor="t">
            <a:spAutoFit/>
          </a:bodyPr>
          <a:lstStyle/>
          <a:p>
            <a:pPr algn="ctr">
              <a:lnSpc>
                <a:spcPts val="8400"/>
              </a:lnSpc>
            </a:pPr>
            <a:r>
              <a:rPr lang="pt-PT" sz="6000" b="1">
                <a:solidFill>
                  <a:srgbClr val="FFFFFF"/>
                </a:solidFill>
                <a:latin typeface="Open Sauce Bold"/>
                <a:ea typeface="Open Sauce Bold"/>
                <a:cs typeface="Open Sauce Bold"/>
                <a:sym typeface="Open Sauce Bold"/>
              </a:rPr>
              <a:t>Benefícios e impacto dos CAB</a:t>
            </a:r>
          </a:p>
        </p:txBody>
      </p:sp>
      <p:sp>
        <p:nvSpPr>
          <p:cNvPr id="8" name="TextBox 8"/>
          <p:cNvSpPr txBox="1"/>
          <p:nvPr/>
        </p:nvSpPr>
        <p:spPr>
          <a:xfrm>
            <a:off x="11370909" y="5649358"/>
            <a:ext cx="2610323" cy="4065472"/>
          </a:xfrm>
          <a:prstGeom prst="rect">
            <a:avLst/>
          </a:prstGeom>
        </p:spPr>
        <p:txBody>
          <a:bodyPr lIns="0" tIns="0" rIns="0" bIns="0" rtlCol="0" anchor="t">
            <a:spAutoFit/>
          </a:bodyPr>
          <a:lstStyle/>
          <a:p>
            <a:pPr algn="ctr">
              <a:lnSpc>
                <a:spcPts val="3510"/>
              </a:lnSpc>
            </a:pPr>
            <a:r>
              <a:rPr lang="pt-PT" sz="2400" dirty="0">
                <a:solidFill>
                  <a:srgbClr val="FFFFFF"/>
                </a:solidFill>
                <a:latin typeface="Open Sauce"/>
                <a:ea typeface="Open Sauce"/>
                <a:cs typeface="Open Sauce"/>
                <a:sym typeface="Open Sauce"/>
              </a:rPr>
              <a:t>Fazer parte de um CAB é um grande compromisso e requer trabalho adicional fora das reuniões mensais </a:t>
            </a:r>
          </a:p>
          <a:p>
            <a:pPr algn="ctr">
              <a:lnSpc>
                <a:spcPts val="4160"/>
              </a:lnSpc>
            </a:pPr>
            <a:endParaRPr lang="en-US" sz="2400" spc="108" dirty="0">
              <a:solidFill>
                <a:srgbClr val="FFFFFF"/>
              </a:solidFill>
              <a:latin typeface="Open Sauce"/>
              <a:ea typeface="Open Sauce"/>
              <a:cs typeface="Open Sauce"/>
              <a:sym typeface="Open Sauce"/>
            </a:endParaRPr>
          </a:p>
        </p:txBody>
      </p:sp>
      <p:sp>
        <p:nvSpPr>
          <p:cNvPr id="9" name="TextBox 9"/>
          <p:cNvSpPr txBox="1"/>
          <p:nvPr/>
        </p:nvSpPr>
        <p:spPr>
          <a:xfrm>
            <a:off x="7383319" y="5649358"/>
            <a:ext cx="3121913" cy="4456605"/>
          </a:xfrm>
          <a:prstGeom prst="rect">
            <a:avLst/>
          </a:prstGeom>
        </p:spPr>
        <p:txBody>
          <a:bodyPr lIns="0" tIns="0" rIns="0" bIns="0" rtlCol="0" anchor="t">
            <a:spAutoFit/>
          </a:bodyPr>
          <a:lstStyle/>
          <a:p>
            <a:pPr algn="ctr">
              <a:lnSpc>
                <a:spcPts val="3510"/>
              </a:lnSpc>
            </a:pPr>
            <a:r>
              <a:rPr lang="pt-PT" sz="2400" dirty="0">
                <a:solidFill>
                  <a:srgbClr val="FFFFFF"/>
                </a:solidFill>
                <a:latin typeface="Open Sauce"/>
                <a:ea typeface="Open Sauce"/>
                <a:cs typeface="Open Sauce"/>
                <a:sym typeface="Open Sauce"/>
              </a:rPr>
              <a:t>Os membros do CAB podem propor ideias de investigação e chamar a atenção do centro para as necessidades ou preocupações da investigação</a:t>
            </a:r>
          </a:p>
          <a:p>
            <a:pPr algn="ctr">
              <a:lnSpc>
                <a:spcPts val="3640"/>
              </a:lnSpc>
            </a:pPr>
            <a:endParaRPr lang="en-US" sz="2400" spc="108" dirty="0">
              <a:solidFill>
                <a:srgbClr val="FFFFFF"/>
              </a:solidFill>
              <a:latin typeface="Open Sauce"/>
              <a:ea typeface="Open Sauce"/>
              <a:cs typeface="Open Sauce"/>
              <a:sym typeface="Open Sauce"/>
            </a:endParaRPr>
          </a:p>
        </p:txBody>
      </p:sp>
      <p:sp>
        <p:nvSpPr>
          <p:cNvPr id="10" name="TextBox 10"/>
          <p:cNvSpPr txBox="1"/>
          <p:nvPr/>
        </p:nvSpPr>
        <p:spPr>
          <a:xfrm>
            <a:off x="14823434" y="5642008"/>
            <a:ext cx="3278476" cy="4591257"/>
          </a:xfrm>
          <a:prstGeom prst="rect">
            <a:avLst/>
          </a:prstGeom>
        </p:spPr>
        <p:txBody>
          <a:bodyPr lIns="0" tIns="0" rIns="0" bIns="0" rtlCol="0" anchor="t">
            <a:spAutoFit/>
          </a:bodyPr>
          <a:lstStyle/>
          <a:p>
            <a:pPr algn="ctr">
              <a:lnSpc>
                <a:spcPts val="3000"/>
              </a:lnSpc>
            </a:pPr>
            <a:r>
              <a:rPr lang="pt-PT" sz="2400" dirty="0">
                <a:solidFill>
                  <a:srgbClr val="FFFFFF"/>
                </a:solidFill>
                <a:latin typeface="Open Sauce"/>
                <a:ea typeface="Open Sauce"/>
                <a:cs typeface="Open Sauce"/>
                <a:sym typeface="Open Sauce"/>
              </a:rPr>
              <a:t>Os membros do CAB podem aprender muito sobre ciência, o processo de investigação clínica, </a:t>
            </a:r>
          </a:p>
          <a:p>
            <a:pPr algn="ctr">
              <a:lnSpc>
                <a:spcPts val="3000"/>
              </a:lnSpc>
            </a:pPr>
            <a:r>
              <a:rPr lang="pt-PT" sz="2400" dirty="0">
                <a:solidFill>
                  <a:srgbClr val="FFFFFF"/>
                </a:solidFill>
                <a:latin typeface="Open Sauce"/>
                <a:ea typeface="Open Sauce"/>
                <a:cs typeface="Open Sauce"/>
                <a:sym typeface="Open Sauce"/>
              </a:rPr>
              <a:t>HIV, TB e </a:t>
            </a:r>
          </a:p>
          <a:p>
            <a:pPr algn="ctr">
              <a:lnSpc>
                <a:spcPts val="3000"/>
              </a:lnSpc>
            </a:pPr>
            <a:r>
              <a:rPr lang="pt-PT" sz="2400" dirty="0">
                <a:solidFill>
                  <a:srgbClr val="FFFFFF"/>
                </a:solidFill>
                <a:latin typeface="Open Sauce"/>
                <a:ea typeface="Open Sauce"/>
                <a:cs typeface="Open Sauce"/>
                <a:sym typeface="Open Sauce"/>
              </a:rPr>
              <a:t>especificamente investigação relacionada, e sobre os avanços da investigação </a:t>
            </a:r>
          </a:p>
          <a:p>
            <a:pPr algn="ctr">
              <a:lnSpc>
                <a:spcPts val="3000"/>
              </a:lnSpc>
            </a:pPr>
            <a:endParaRPr lang="en-US" sz="2400" spc="104" dirty="0">
              <a:solidFill>
                <a:srgbClr val="FFFFFF"/>
              </a:solidFill>
              <a:latin typeface="Open Sauce"/>
              <a:ea typeface="Open Sauce"/>
              <a:cs typeface="Open Sauce"/>
              <a:sym typeface="Open Sauce"/>
            </a:endParaRPr>
          </a:p>
        </p:txBody>
      </p:sp>
      <p:sp>
        <p:nvSpPr>
          <p:cNvPr id="11" name="TextBox 11"/>
          <p:cNvSpPr txBox="1"/>
          <p:nvPr/>
        </p:nvSpPr>
        <p:spPr>
          <a:xfrm>
            <a:off x="768597" y="5622958"/>
            <a:ext cx="2047668" cy="3100464"/>
          </a:xfrm>
          <a:prstGeom prst="rect">
            <a:avLst/>
          </a:prstGeom>
        </p:spPr>
        <p:txBody>
          <a:bodyPr lIns="0" tIns="0" rIns="0" bIns="0" rtlCol="0" anchor="t">
            <a:spAutoFit/>
          </a:bodyPr>
          <a:lstStyle/>
          <a:p>
            <a:pPr algn="ctr">
              <a:lnSpc>
                <a:spcPts val="3510"/>
              </a:lnSpc>
            </a:pPr>
            <a:r>
              <a:rPr lang="pt-PT" sz="2400" dirty="0">
                <a:solidFill>
                  <a:srgbClr val="FFFFFF"/>
                </a:solidFill>
                <a:latin typeface="Open Sauce"/>
                <a:ea typeface="Open Sauce"/>
                <a:cs typeface="Open Sauce"/>
                <a:sym typeface="Open Sauce"/>
              </a:rPr>
              <a:t>Os CAB podem alterar a forma como um protocolo é concebido/</a:t>
            </a:r>
            <a:br>
              <a:rPr lang="pt-PT" sz="2400" dirty="0">
                <a:solidFill>
                  <a:srgbClr val="FFFFFF"/>
                </a:solidFill>
                <a:latin typeface="Open Sauce"/>
                <a:ea typeface="Open Sauce"/>
                <a:cs typeface="Open Sauce"/>
                <a:sym typeface="Open Sauce"/>
              </a:rPr>
            </a:br>
            <a:r>
              <a:rPr lang="pt-PT" sz="2400" dirty="0">
                <a:solidFill>
                  <a:srgbClr val="FFFFFF"/>
                </a:solidFill>
                <a:latin typeface="Open Sauce"/>
                <a:ea typeface="Open Sauce"/>
                <a:cs typeface="Open Sauce"/>
                <a:sym typeface="Open Sauce"/>
              </a:rPr>
              <a:t>conduzido</a:t>
            </a:r>
          </a:p>
        </p:txBody>
      </p:sp>
      <p:sp>
        <p:nvSpPr>
          <p:cNvPr id="12" name="TextBox 12"/>
          <p:cNvSpPr txBox="1"/>
          <p:nvPr/>
        </p:nvSpPr>
        <p:spPr>
          <a:xfrm>
            <a:off x="3628559" y="5649358"/>
            <a:ext cx="3426058" cy="4904676"/>
          </a:xfrm>
          <a:prstGeom prst="rect">
            <a:avLst/>
          </a:prstGeom>
        </p:spPr>
        <p:txBody>
          <a:bodyPr wrap="square" lIns="0" tIns="0" rIns="0" bIns="0" rtlCol="0" anchor="t">
            <a:spAutoFit/>
          </a:bodyPr>
          <a:lstStyle/>
          <a:p>
            <a:pPr algn="ctr">
              <a:lnSpc>
                <a:spcPts val="3510"/>
              </a:lnSpc>
            </a:pPr>
            <a:r>
              <a:rPr lang="pt-PT" sz="2400" dirty="0">
                <a:solidFill>
                  <a:srgbClr val="FFFFFF"/>
                </a:solidFill>
                <a:latin typeface="Open Sauce"/>
                <a:ea typeface="Open Sauce"/>
                <a:cs typeface="Open Sauce"/>
                <a:sym typeface="Open Sauce"/>
              </a:rPr>
              <a:t>Podem garantir que a linguagem do protocolo, não se limitando ao consentimento informado, seja compreensível para não cientistas e culturalmente apropriada</a:t>
            </a:r>
          </a:p>
          <a:p>
            <a:pPr algn="ctr">
              <a:lnSpc>
                <a:spcPts val="3510"/>
              </a:lnSpc>
            </a:pPr>
            <a:endParaRPr lang="en-US" sz="2400" spc="108" dirty="0">
              <a:solidFill>
                <a:srgbClr val="FFFFFF"/>
              </a:solidFill>
              <a:latin typeface="Open Sauce"/>
              <a:ea typeface="Open Sauce"/>
              <a:cs typeface="Open Sauce"/>
              <a:sym typeface="Open Sauce"/>
            </a:endParaRPr>
          </a:p>
        </p:txBody>
      </p:sp>
      <p:sp>
        <p:nvSpPr>
          <p:cNvPr id="13" name="AutoShape 13"/>
          <p:cNvSpPr/>
          <p:nvPr/>
        </p:nvSpPr>
        <p:spPr>
          <a:xfrm>
            <a:off x="7137645" y="3629503"/>
            <a:ext cx="9525" cy="6657497"/>
          </a:xfrm>
          <a:prstGeom prst="rect">
            <a:avLst/>
          </a:prstGeom>
          <a:solidFill>
            <a:srgbClr val="FFFFFF"/>
          </a:solidFill>
        </p:spPr>
        <p:txBody>
          <a:bodyPr/>
          <a:lstStyle/>
          <a:p>
            <a:endParaRPr lang="en-US" dirty="0"/>
          </a:p>
        </p:txBody>
      </p:sp>
      <p:sp>
        <p:nvSpPr>
          <p:cNvPr id="14" name="AutoShape 14"/>
          <p:cNvSpPr/>
          <p:nvPr/>
        </p:nvSpPr>
        <p:spPr>
          <a:xfrm>
            <a:off x="14613884" y="3629503"/>
            <a:ext cx="9525" cy="6657497"/>
          </a:xfrm>
          <a:prstGeom prst="rect">
            <a:avLst/>
          </a:prstGeom>
          <a:solidFill>
            <a:srgbClr val="FFFFFF"/>
          </a:solidFill>
        </p:spPr>
        <p:txBody>
          <a:bodyPr/>
          <a:lstStyle/>
          <a:p>
            <a:endParaRPr lang="en-US" dirty="0"/>
          </a:p>
        </p:txBody>
      </p:sp>
      <p:sp>
        <p:nvSpPr>
          <p:cNvPr id="15" name="AutoShape 15"/>
          <p:cNvSpPr/>
          <p:nvPr/>
        </p:nvSpPr>
        <p:spPr>
          <a:xfrm>
            <a:off x="10728733" y="3619978"/>
            <a:ext cx="9525" cy="6657497"/>
          </a:xfrm>
          <a:prstGeom prst="rect">
            <a:avLst/>
          </a:prstGeom>
          <a:solidFill>
            <a:srgbClr val="FFFFFF"/>
          </a:solidFill>
        </p:spPr>
        <p:txBody>
          <a:bodyPr/>
          <a:lstStyle/>
          <a:p>
            <a:endParaRPr lang="en-US" dirty="0"/>
          </a:p>
        </p:txBody>
      </p:sp>
      <p:sp>
        <p:nvSpPr>
          <p:cNvPr id="16" name="Freeform 16"/>
          <p:cNvSpPr/>
          <p:nvPr/>
        </p:nvSpPr>
        <p:spPr>
          <a:xfrm>
            <a:off x="1183330" y="4031417"/>
            <a:ext cx="1218203" cy="1218203"/>
          </a:xfrm>
          <a:custGeom>
            <a:avLst/>
            <a:gdLst/>
            <a:ahLst/>
            <a:cxnLst/>
            <a:rect l="l" t="t" r="r" b="b"/>
            <a:pathLst>
              <a:path w="1218203" h="1218203">
                <a:moveTo>
                  <a:pt x="0" y="0"/>
                </a:moveTo>
                <a:lnTo>
                  <a:pt x="1218202" y="0"/>
                </a:lnTo>
                <a:lnTo>
                  <a:pt x="1218202" y="1218203"/>
                </a:lnTo>
                <a:lnTo>
                  <a:pt x="0" y="1218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7" name="Freeform 17"/>
          <p:cNvSpPr/>
          <p:nvPr/>
        </p:nvSpPr>
        <p:spPr>
          <a:xfrm>
            <a:off x="4552579" y="4158722"/>
            <a:ext cx="1596762" cy="989993"/>
          </a:xfrm>
          <a:custGeom>
            <a:avLst/>
            <a:gdLst/>
            <a:ahLst/>
            <a:cxnLst/>
            <a:rect l="l" t="t" r="r" b="b"/>
            <a:pathLst>
              <a:path w="1596762" h="989993">
                <a:moveTo>
                  <a:pt x="0" y="0"/>
                </a:moveTo>
                <a:lnTo>
                  <a:pt x="1596762" y="0"/>
                </a:lnTo>
                <a:lnTo>
                  <a:pt x="1596762" y="989993"/>
                </a:lnTo>
                <a:lnTo>
                  <a:pt x="0" y="9899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8" name="Freeform 18"/>
          <p:cNvSpPr/>
          <p:nvPr/>
        </p:nvSpPr>
        <p:spPr>
          <a:xfrm>
            <a:off x="8299695" y="4075195"/>
            <a:ext cx="1289161" cy="1073520"/>
          </a:xfrm>
          <a:custGeom>
            <a:avLst/>
            <a:gdLst/>
            <a:ahLst/>
            <a:cxnLst/>
            <a:rect l="l" t="t" r="r" b="b"/>
            <a:pathLst>
              <a:path w="1289161" h="1073520">
                <a:moveTo>
                  <a:pt x="0" y="0"/>
                </a:moveTo>
                <a:lnTo>
                  <a:pt x="1289161" y="0"/>
                </a:lnTo>
                <a:lnTo>
                  <a:pt x="1289161" y="1073520"/>
                </a:lnTo>
                <a:lnTo>
                  <a:pt x="0" y="10735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9" name="Freeform 19"/>
          <p:cNvSpPr/>
          <p:nvPr/>
        </p:nvSpPr>
        <p:spPr>
          <a:xfrm>
            <a:off x="12077728" y="4075195"/>
            <a:ext cx="1196687" cy="1196687"/>
          </a:xfrm>
          <a:custGeom>
            <a:avLst/>
            <a:gdLst/>
            <a:ahLst/>
            <a:cxnLst/>
            <a:rect l="l" t="t" r="r" b="b"/>
            <a:pathLst>
              <a:path w="1196687" h="1196687">
                <a:moveTo>
                  <a:pt x="0" y="0"/>
                </a:moveTo>
                <a:lnTo>
                  <a:pt x="1196686" y="0"/>
                </a:lnTo>
                <a:lnTo>
                  <a:pt x="1196686" y="1196687"/>
                </a:lnTo>
                <a:lnTo>
                  <a:pt x="0" y="11966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0" name="Freeform 20"/>
          <p:cNvSpPr/>
          <p:nvPr/>
        </p:nvSpPr>
        <p:spPr>
          <a:xfrm>
            <a:off x="15962662" y="4031417"/>
            <a:ext cx="1000021" cy="1138740"/>
          </a:xfrm>
          <a:custGeom>
            <a:avLst/>
            <a:gdLst/>
            <a:ahLst/>
            <a:cxnLst/>
            <a:rect l="l" t="t" r="r" b="b"/>
            <a:pathLst>
              <a:path w="1000021" h="1138740">
                <a:moveTo>
                  <a:pt x="0" y="0"/>
                </a:moveTo>
                <a:lnTo>
                  <a:pt x="1000020" y="0"/>
                </a:lnTo>
                <a:lnTo>
                  <a:pt x="1000020" y="1138740"/>
                </a:lnTo>
                <a:lnTo>
                  <a:pt x="0" y="11387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3249053"/>
          </a:xfrm>
          <a:prstGeom prst="rect">
            <a:avLst/>
          </a:prstGeom>
          <a:solidFill>
            <a:srgbClr val="373636"/>
          </a:solidFill>
        </p:spPr>
        <p:txBody>
          <a:bodyPr/>
          <a:lstStyle/>
          <a:p>
            <a:endParaRPr lang="en-US" dirty="0"/>
          </a:p>
        </p:txBody>
      </p:sp>
      <p:sp>
        <p:nvSpPr>
          <p:cNvPr id="3" name="AutoShape 3"/>
          <p:cNvSpPr/>
          <p:nvPr/>
        </p:nvSpPr>
        <p:spPr>
          <a:xfrm>
            <a:off x="0" y="2886574"/>
            <a:ext cx="18288000" cy="9525"/>
          </a:xfrm>
          <a:prstGeom prst="rect">
            <a:avLst/>
          </a:prstGeom>
          <a:solidFill>
            <a:srgbClr val="373636"/>
          </a:solidFill>
        </p:spPr>
        <p:txBody>
          <a:bodyPr/>
          <a:lstStyle/>
          <a:p>
            <a:endParaRPr lang="en-US" dirty="0"/>
          </a:p>
        </p:txBody>
      </p:sp>
      <p:sp>
        <p:nvSpPr>
          <p:cNvPr id="4" name="AutoShape 4"/>
          <p:cNvSpPr/>
          <p:nvPr/>
        </p:nvSpPr>
        <p:spPr>
          <a:xfrm>
            <a:off x="4647144" y="2886574"/>
            <a:ext cx="9525" cy="7400426"/>
          </a:xfrm>
          <a:prstGeom prst="rect">
            <a:avLst/>
          </a:prstGeom>
          <a:solidFill>
            <a:srgbClr val="373636"/>
          </a:solidFill>
        </p:spPr>
        <p:txBody>
          <a:bodyPr/>
          <a:lstStyle/>
          <a:p>
            <a:endParaRPr lang="en-US" dirty="0"/>
          </a:p>
        </p:txBody>
      </p:sp>
      <p:sp>
        <p:nvSpPr>
          <p:cNvPr id="5" name="AutoShape 5"/>
          <p:cNvSpPr/>
          <p:nvPr/>
        </p:nvSpPr>
        <p:spPr>
          <a:xfrm>
            <a:off x="9190921" y="2886574"/>
            <a:ext cx="9525" cy="7400426"/>
          </a:xfrm>
          <a:prstGeom prst="rect">
            <a:avLst/>
          </a:prstGeom>
          <a:solidFill>
            <a:srgbClr val="373636"/>
          </a:solidFill>
        </p:spPr>
        <p:txBody>
          <a:bodyPr/>
          <a:lstStyle/>
          <a:p>
            <a:endParaRPr lang="en-US" dirty="0"/>
          </a:p>
        </p:txBody>
      </p:sp>
      <p:sp>
        <p:nvSpPr>
          <p:cNvPr id="6" name="AutoShape 6"/>
          <p:cNvSpPr/>
          <p:nvPr/>
        </p:nvSpPr>
        <p:spPr>
          <a:xfrm>
            <a:off x="13734698" y="2886574"/>
            <a:ext cx="9525" cy="7400426"/>
          </a:xfrm>
          <a:prstGeom prst="rect">
            <a:avLst/>
          </a:prstGeom>
          <a:solidFill>
            <a:srgbClr val="373636"/>
          </a:solidFill>
        </p:spPr>
        <p:txBody>
          <a:bodyPr/>
          <a:lstStyle/>
          <a:p>
            <a:endParaRPr lang="en-US" dirty="0"/>
          </a:p>
        </p:txBody>
      </p:sp>
      <p:sp>
        <p:nvSpPr>
          <p:cNvPr id="7" name="Freeform 7"/>
          <p:cNvSpPr/>
          <p:nvPr/>
        </p:nvSpPr>
        <p:spPr>
          <a:xfrm>
            <a:off x="1327353" y="3044923"/>
            <a:ext cx="2112673" cy="2112673"/>
          </a:xfrm>
          <a:custGeom>
            <a:avLst/>
            <a:gdLst/>
            <a:ahLst/>
            <a:cxnLst/>
            <a:rect l="l" t="t" r="r" b="b"/>
            <a:pathLst>
              <a:path w="2112673" h="2112673">
                <a:moveTo>
                  <a:pt x="0" y="0"/>
                </a:moveTo>
                <a:lnTo>
                  <a:pt x="2112673" y="0"/>
                </a:lnTo>
                <a:lnTo>
                  <a:pt x="2112673" y="2112673"/>
                </a:lnTo>
                <a:lnTo>
                  <a:pt x="0" y="2112673"/>
                </a:lnTo>
                <a:lnTo>
                  <a:pt x="0" y="0"/>
                </a:lnTo>
                <a:close/>
              </a:path>
            </a:pathLst>
          </a:custGeom>
          <a:blipFill>
            <a:blip r:embed="rId2"/>
            <a:stretch>
              <a:fillRect/>
            </a:stretch>
          </a:blipFill>
        </p:spPr>
        <p:txBody>
          <a:bodyPr/>
          <a:lstStyle/>
          <a:p>
            <a:endParaRPr lang="en-US" dirty="0"/>
          </a:p>
        </p:txBody>
      </p:sp>
      <p:sp>
        <p:nvSpPr>
          <p:cNvPr id="8" name="Freeform 8"/>
          <p:cNvSpPr/>
          <p:nvPr/>
        </p:nvSpPr>
        <p:spPr>
          <a:xfrm>
            <a:off x="5498077" y="3228704"/>
            <a:ext cx="2844093" cy="1716919"/>
          </a:xfrm>
          <a:custGeom>
            <a:avLst/>
            <a:gdLst/>
            <a:ahLst/>
            <a:cxnLst/>
            <a:rect l="l" t="t" r="r" b="b"/>
            <a:pathLst>
              <a:path w="2844093" h="1716919">
                <a:moveTo>
                  <a:pt x="0" y="0"/>
                </a:moveTo>
                <a:lnTo>
                  <a:pt x="2844093" y="0"/>
                </a:lnTo>
                <a:lnTo>
                  <a:pt x="2844093" y="1716919"/>
                </a:lnTo>
                <a:lnTo>
                  <a:pt x="0" y="1716919"/>
                </a:lnTo>
                <a:lnTo>
                  <a:pt x="0" y="0"/>
                </a:lnTo>
                <a:close/>
              </a:path>
            </a:pathLst>
          </a:custGeom>
          <a:blipFill>
            <a:blip r:embed="rId3"/>
            <a:stretch>
              <a:fillRect/>
            </a:stretch>
          </a:blipFill>
        </p:spPr>
        <p:txBody>
          <a:bodyPr/>
          <a:lstStyle/>
          <a:p>
            <a:endParaRPr lang="en-US" dirty="0"/>
          </a:p>
        </p:txBody>
      </p:sp>
      <p:sp>
        <p:nvSpPr>
          <p:cNvPr id="9" name="Freeform 9"/>
          <p:cNvSpPr/>
          <p:nvPr/>
        </p:nvSpPr>
        <p:spPr>
          <a:xfrm>
            <a:off x="10587431" y="3092548"/>
            <a:ext cx="1771989" cy="2122143"/>
          </a:xfrm>
          <a:custGeom>
            <a:avLst/>
            <a:gdLst/>
            <a:ahLst/>
            <a:cxnLst/>
            <a:rect l="l" t="t" r="r" b="b"/>
            <a:pathLst>
              <a:path w="1771989" h="2122143">
                <a:moveTo>
                  <a:pt x="0" y="0"/>
                </a:moveTo>
                <a:lnTo>
                  <a:pt x="1771989" y="0"/>
                </a:lnTo>
                <a:lnTo>
                  <a:pt x="1771989" y="2122143"/>
                </a:lnTo>
                <a:lnTo>
                  <a:pt x="0" y="2122143"/>
                </a:lnTo>
                <a:lnTo>
                  <a:pt x="0" y="0"/>
                </a:lnTo>
                <a:close/>
              </a:path>
            </a:pathLst>
          </a:custGeom>
          <a:blipFill>
            <a:blip r:embed="rId4"/>
            <a:stretch>
              <a:fillRect/>
            </a:stretch>
          </a:blipFill>
        </p:spPr>
        <p:txBody>
          <a:bodyPr/>
          <a:lstStyle/>
          <a:p>
            <a:endParaRPr lang="en-US" dirty="0"/>
          </a:p>
        </p:txBody>
      </p:sp>
      <p:sp>
        <p:nvSpPr>
          <p:cNvPr id="10" name="Freeform 10"/>
          <p:cNvSpPr/>
          <p:nvPr/>
        </p:nvSpPr>
        <p:spPr>
          <a:xfrm>
            <a:off x="14337519" y="2473936"/>
            <a:ext cx="3359367" cy="3359367"/>
          </a:xfrm>
          <a:custGeom>
            <a:avLst/>
            <a:gdLst/>
            <a:ahLst/>
            <a:cxnLst/>
            <a:rect l="l" t="t" r="r" b="b"/>
            <a:pathLst>
              <a:path w="3359367" h="3359367">
                <a:moveTo>
                  <a:pt x="0" y="0"/>
                </a:moveTo>
                <a:lnTo>
                  <a:pt x="3359367" y="0"/>
                </a:lnTo>
                <a:lnTo>
                  <a:pt x="3359367" y="3359367"/>
                </a:lnTo>
                <a:lnTo>
                  <a:pt x="0" y="3359367"/>
                </a:lnTo>
                <a:lnTo>
                  <a:pt x="0" y="0"/>
                </a:lnTo>
                <a:close/>
              </a:path>
            </a:pathLst>
          </a:custGeom>
          <a:blipFill>
            <a:blip r:embed="rId5"/>
            <a:stretch>
              <a:fillRect/>
            </a:stretch>
          </a:blipFill>
        </p:spPr>
        <p:txBody>
          <a:bodyPr/>
          <a:lstStyle/>
          <a:p>
            <a:endParaRPr lang="en-US" dirty="0"/>
          </a:p>
        </p:txBody>
      </p:sp>
      <p:sp>
        <p:nvSpPr>
          <p:cNvPr id="11" name="AutoShape 11"/>
          <p:cNvSpPr/>
          <p:nvPr/>
        </p:nvSpPr>
        <p:spPr>
          <a:xfrm>
            <a:off x="634814" y="1028700"/>
            <a:ext cx="787772" cy="560539"/>
          </a:xfrm>
          <a:prstGeom prst="rect">
            <a:avLst/>
          </a:prstGeom>
          <a:solidFill>
            <a:srgbClr val="FFFFFF"/>
          </a:solidFill>
        </p:spPr>
        <p:txBody>
          <a:bodyPr/>
          <a:lstStyle/>
          <a:p>
            <a:endParaRPr lang="en-US" dirty="0"/>
          </a:p>
        </p:txBody>
      </p:sp>
      <p:sp>
        <p:nvSpPr>
          <p:cNvPr id="12" name="TextBox 12"/>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21</a:t>
            </a:r>
          </a:p>
        </p:txBody>
      </p:sp>
      <p:sp>
        <p:nvSpPr>
          <p:cNvPr id="13" name="TextBox 13"/>
          <p:cNvSpPr txBox="1"/>
          <p:nvPr/>
        </p:nvSpPr>
        <p:spPr>
          <a:xfrm>
            <a:off x="1571337" y="521543"/>
            <a:ext cx="15145325" cy="2104876"/>
          </a:xfrm>
          <a:prstGeom prst="rect">
            <a:avLst/>
          </a:prstGeom>
        </p:spPr>
        <p:txBody>
          <a:bodyPr lIns="0" tIns="0" rIns="0" bIns="0" rtlCol="0" anchor="t">
            <a:spAutoFit/>
          </a:bodyPr>
          <a:lstStyle/>
          <a:p>
            <a:pPr algn="ctr">
              <a:lnSpc>
                <a:spcPts val="8400"/>
              </a:lnSpc>
            </a:pPr>
            <a:r>
              <a:rPr lang="pt-PT" sz="6000" b="1">
                <a:solidFill>
                  <a:srgbClr val="EA6D29"/>
                </a:solidFill>
                <a:latin typeface="Open Sauce Bold"/>
                <a:ea typeface="Open Sauce Bold"/>
                <a:cs typeface="Open Sauce Bold"/>
                <a:sym typeface="Open Sauce Bold"/>
              </a:rPr>
              <a:t>Visão geral do governo dos EUA sobre agências de saúde seleccionadas</a:t>
            </a:r>
          </a:p>
        </p:txBody>
      </p:sp>
      <p:sp>
        <p:nvSpPr>
          <p:cNvPr id="14" name="TextBox 14"/>
          <p:cNvSpPr txBox="1"/>
          <p:nvPr/>
        </p:nvSpPr>
        <p:spPr>
          <a:xfrm>
            <a:off x="348835" y="5353990"/>
            <a:ext cx="4069709" cy="4476097"/>
          </a:xfrm>
          <a:prstGeom prst="rect">
            <a:avLst/>
          </a:prstGeom>
        </p:spPr>
        <p:txBody>
          <a:bodyPr lIns="0" tIns="0" rIns="0" bIns="0" rtlCol="0" anchor="t">
            <a:spAutoFit/>
          </a:bodyPr>
          <a:lstStyle/>
          <a:p>
            <a:pPr algn="l">
              <a:lnSpc>
                <a:spcPts val="3150"/>
              </a:lnSpc>
            </a:pPr>
            <a:r>
              <a:rPr lang="pt-PT" dirty="0">
                <a:solidFill>
                  <a:srgbClr val="373636"/>
                </a:solidFill>
                <a:latin typeface="Poppins Light"/>
                <a:ea typeface="Poppins Light"/>
                <a:cs typeface="Poppins Light"/>
                <a:sym typeface="Poppins Light"/>
              </a:rPr>
              <a:t>A missão do </a:t>
            </a:r>
            <a:r>
              <a:rPr lang="pt-PT" u="sng" dirty="0">
                <a:solidFill>
                  <a:srgbClr val="373636"/>
                </a:solidFill>
                <a:latin typeface="Poppins Light"/>
                <a:ea typeface="Poppins Light"/>
                <a:cs typeface="Poppins Light"/>
                <a:sym typeface="Poppins Light"/>
                <a:hlinkClick r:id="rId6" tooltip="https://www.hhs.gov"/>
              </a:rPr>
              <a:t>Departamento de Saúde e Serviços Humanos, Institutos Nacionais de Saúde dos EUA </a:t>
            </a:r>
            <a:r>
              <a:rPr lang="pt-PT" dirty="0">
                <a:solidFill>
                  <a:srgbClr val="373636"/>
                </a:solidFill>
                <a:latin typeface="Poppins Light"/>
                <a:ea typeface="Poppins Light"/>
                <a:cs typeface="Poppins Light"/>
                <a:sym typeface="Poppins Light"/>
              </a:rPr>
              <a:t>(HHS) é melhorar a saúde e o bem-estar de todos os americanos, fornecendo serviços de saúde e humanos eficazes e promovendo avanços sólidos e sustentáveis nas ciências subjacentes à medicina, saúde pública e serviços sociais.</a:t>
            </a:r>
          </a:p>
        </p:txBody>
      </p:sp>
      <p:sp>
        <p:nvSpPr>
          <p:cNvPr id="15" name="TextBox 15"/>
          <p:cNvSpPr txBox="1"/>
          <p:nvPr/>
        </p:nvSpPr>
        <p:spPr>
          <a:xfrm>
            <a:off x="4885269" y="5353990"/>
            <a:ext cx="4069709" cy="5296835"/>
          </a:xfrm>
          <a:prstGeom prst="rect">
            <a:avLst/>
          </a:prstGeom>
        </p:spPr>
        <p:txBody>
          <a:bodyPr lIns="0" tIns="0" rIns="0" bIns="0" rtlCol="0" anchor="t">
            <a:spAutoFit/>
          </a:bodyPr>
          <a:lstStyle/>
          <a:p>
            <a:pPr algn="l">
              <a:lnSpc>
                <a:spcPts val="3150"/>
              </a:lnSpc>
            </a:pPr>
            <a:r>
              <a:rPr lang="pt-PT" dirty="0">
                <a:solidFill>
                  <a:srgbClr val="373636"/>
                </a:solidFill>
                <a:latin typeface="Poppins Light"/>
                <a:ea typeface="Poppins Light"/>
                <a:cs typeface="Poppins Light"/>
                <a:sym typeface="Poppins Light"/>
              </a:rPr>
              <a:t>Os </a:t>
            </a:r>
            <a:r>
              <a:rPr lang="pt-PT" u="sng" dirty="0">
                <a:solidFill>
                  <a:srgbClr val="373636"/>
                </a:solidFill>
                <a:latin typeface="Poppins Light"/>
                <a:ea typeface="Poppins Light"/>
                <a:cs typeface="Poppins Light"/>
                <a:sym typeface="Poppins Light"/>
                <a:hlinkClick r:id="rId7" tooltip="https://www.cdc.gov"/>
              </a:rPr>
              <a:t>Centros de Controlo e Prevenção de Doenças dos EUA </a:t>
            </a:r>
            <a:r>
              <a:rPr lang="pt-PT" dirty="0">
                <a:solidFill>
                  <a:srgbClr val="373636"/>
                </a:solidFill>
                <a:latin typeface="Poppins Light"/>
                <a:ea typeface="Poppins Light"/>
                <a:cs typeface="Poppins Light"/>
                <a:sym typeface="Poppins Light"/>
              </a:rPr>
              <a:t>(CDC) são a </a:t>
            </a:r>
            <a:r>
              <a:rPr lang="pt-PT" u="none" dirty="0">
                <a:solidFill>
                  <a:srgbClr val="373636"/>
                </a:solidFill>
                <a:latin typeface="Poppins Light"/>
                <a:ea typeface="Poppins Light"/>
                <a:cs typeface="Poppins Light"/>
                <a:sym typeface="Poppins Light"/>
              </a:rPr>
              <a:t>são a principal</a:t>
            </a:r>
            <a:r>
              <a:rPr lang="pt-PT" dirty="0">
                <a:solidFill>
                  <a:srgbClr val="373636"/>
                </a:solidFill>
                <a:latin typeface="Poppins Light"/>
                <a:ea typeface="Poppins Light"/>
                <a:cs typeface="Poppins Light"/>
                <a:sym typeface="Poppins Light"/>
              </a:rPr>
              <a:t> organização de serviços baseada em dados científicos do país que protege a saúde pública. Os CDC realizam ciência crítica e fornecem informações de saúde que protegem o nosso país contra ameaças de saúde caras e perigosas e respondem quando estas surgem.</a:t>
            </a:r>
          </a:p>
          <a:p>
            <a:pPr algn="l">
              <a:lnSpc>
                <a:spcPts val="3150"/>
              </a:lnSpc>
            </a:pPr>
            <a:endParaRPr lang="en-US" spc="21" dirty="0">
              <a:solidFill>
                <a:srgbClr val="373636"/>
              </a:solidFill>
              <a:latin typeface="Poppins Light"/>
              <a:ea typeface="Poppins Light"/>
              <a:cs typeface="Poppins Light"/>
              <a:sym typeface="Poppins Light"/>
            </a:endParaRPr>
          </a:p>
        </p:txBody>
      </p:sp>
      <p:sp>
        <p:nvSpPr>
          <p:cNvPr id="16" name="TextBox 16"/>
          <p:cNvSpPr txBox="1"/>
          <p:nvPr/>
        </p:nvSpPr>
        <p:spPr>
          <a:xfrm>
            <a:off x="9296400" y="5353990"/>
            <a:ext cx="4401254" cy="4886466"/>
          </a:xfrm>
          <a:prstGeom prst="rect">
            <a:avLst/>
          </a:prstGeom>
        </p:spPr>
        <p:txBody>
          <a:bodyPr wrap="square" lIns="0" tIns="0" rIns="0" bIns="0" rtlCol="0" anchor="t">
            <a:spAutoFit/>
          </a:bodyPr>
          <a:lstStyle/>
          <a:p>
            <a:pPr algn="l">
              <a:lnSpc>
                <a:spcPts val="3150"/>
              </a:lnSpc>
            </a:pPr>
            <a:r>
              <a:rPr lang="pt-PT" dirty="0">
                <a:solidFill>
                  <a:srgbClr val="373636"/>
                </a:solidFill>
                <a:latin typeface="Poppins Light"/>
                <a:ea typeface="Poppins Light"/>
                <a:cs typeface="Poppins Light"/>
                <a:sym typeface="Poppins Light"/>
              </a:rPr>
              <a:t>A </a:t>
            </a:r>
            <a:r>
              <a:rPr lang="pt-PT" u="sng" dirty="0">
                <a:solidFill>
                  <a:srgbClr val="373636"/>
                </a:solidFill>
                <a:latin typeface="Poppins Light"/>
                <a:ea typeface="Poppins Light"/>
                <a:cs typeface="Poppins Light"/>
                <a:sym typeface="Poppins Light"/>
                <a:hlinkClick r:id="rId8" tooltip="https://www.fda.gov"/>
              </a:rPr>
              <a:t>Agência de Administração de Alimentos e Medicamentos dos EUA </a:t>
            </a:r>
            <a:r>
              <a:rPr lang="pt-PT" dirty="0">
                <a:solidFill>
                  <a:srgbClr val="373636"/>
                </a:solidFill>
                <a:latin typeface="Poppins Light"/>
                <a:ea typeface="Poppins Light"/>
                <a:cs typeface="Poppins Light"/>
                <a:sym typeface="Poppins Light"/>
              </a:rPr>
              <a:t>(FDA) trabalha em todos os 50</a:t>
            </a:r>
            <a:r>
              <a:rPr lang="pt-PT" u="none" dirty="0">
                <a:solidFill>
                  <a:srgbClr val="373636"/>
                </a:solidFill>
                <a:latin typeface="Poppins Light"/>
                <a:ea typeface="Poppins Light"/>
                <a:cs typeface="Poppins Light"/>
                <a:sym typeface="Poppins Light"/>
              </a:rPr>
              <a:t> estados</a:t>
            </a:r>
            <a:r>
              <a:rPr lang="pt-PT" dirty="0">
                <a:solidFill>
                  <a:srgbClr val="373636"/>
                </a:solidFill>
                <a:latin typeface="Poppins Light"/>
                <a:ea typeface="Poppins Light"/>
                <a:cs typeface="Poppins Light"/>
                <a:sym typeface="Poppins Light"/>
              </a:rPr>
              <a:t> dos EUA e internacionalmente para garantir a segurança e a eficácia de medicamentos humanos e veterinários, produtos biológicos e dispositivos médicos; a FDA também regula a segurança de alimentos, cosméticos, dispositivos que emitem radiação e produtos de tabaco.</a:t>
            </a:r>
          </a:p>
          <a:p>
            <a:pPr algn="l">
              <a:lnSpc>
                <a:spcPts val="3150"/>
              </a:lnSpc>
            </a:pPr>
            <a:endParaRPr lang="en-US" spc="21" dirty="0">
              <a:solidFill>
                <a:srgbClr val="373636"/>
              </a:solidFill>
              <a:latin typeface="Poppins Light"/>
              <a:ea typeface="Poppins Light"/>
              <a:cs typeface="Poppins Light"/>
              <a:sym typeface="Poppins Light"/>
            </a:endParaRPr>
          </a:p>
        </p:txBody>
      </p:sp>
      <p:sp>
        <p:nvSpPr>
          <p:cNvPr id="17" name="TextBox 17"/>
          <p:cNvSpPr txBox="1"/>
          <p:nvPr/>
        </p:nvSpPr>
        <p:spPr>
          <a:xfrm>
            <a:off x="13982348" y="5353990"/>
            <a:ext cx="4069709" cy="3655360"/>
          </a:xfrm>
          <a:prstGeom prst="rect">
            <a:avLst/>
          </a:prstGeom>
        </p:spPr>
        <p:txBody>
          <a:bodyPr lIns="0" tIns="0" rIns="0" bIns="0" rtlCol="0" anchor="t">
            <a:spAutoFit/>
          </a:bodyPr>
          <a:lstStyle/>
          <a:p>
            <a:pPr algn="l">
              <a:lnSpc>
                <a:spcPts val="3150"/>
              </a:lnSpc>
            </a:pPr>
            <a:r>
              <a:rPr lang="pt-PT" u="sng" dirty="0">
                <a:solidFill>
                  <a:srgbClr val="373636"/>
                </a:solidFill>
                <a:latin typeface="Poppins Light"/>
                <a:ea typeface="Poppins Light"/>
                <a:cs typeface="Poppins Light"/>
                <a:sym typeface="Poppins Light"/>
                <a:hlinkClick r:id="rId9" tooltip="https://www.nih.gov"/>
              </a:rPr>
              <a:t>Os Institutos Nacionais de Saúde </a:t>
            </a:r>
            <a:r>
              <a:rPr lang="pt-PT" dirty="0">
                <a:solidFill>
                  <a:srgbClr val="373636"/>
                </a:solidFill>
                <a:latin typeface="Poppins Light"/>
                <a:ea typeface="Poppins Light"/>
                <a:cs typeface="Poppins Light"/>
                <a:sym typeface="Poppins Light"/>
              </a:rPr>
              <a:t>(NIH), parte do </a:t>
            </a:r>
            <a:r>
              <a:rPr lang="pt-PT" u="none" dirty="0">
                <a:solidFill>
                  <a:srgbClr val="373636"/>
                </a:solidFill>
                <a:latin typeface="Poppins Light"/>
                <a:ea typeface="Poppins Light"/>
                <a:cs typeface="Poppins Light"/>
                <a:sym typeface="Poppins Light"/>
              </a:rPr>
              <a:t>Departamento de Saúde e Serviços Humanos dos EUA</a:t>
            </a:r>
            <a:r>
              <a:rPr lang="pt-PT" dirty="0">
                <a:solidFill>
                  <a:srgbClr val="373636"/>
                </a:solidFill>
                <a:latin typeface="Poppins Light"/>
                <a:ea typeface="Poppins Light"/>
                <a:cs typeface="Poppins Light"/>
                <a:sym typeface="Poppins Light"/>
              </a:rPr>
              <a:t>, são a agência de investigação médica do país – fazendo descobertas importantes que melhoram a saúde e salvam vidas. </a:t>
            </a:r>
            <a:r>
              <a:rPr lang="pt-PT" u="sng" dirty="0">
                <a:solidFill>
                  <a:srgbClr val="373636"/>
                </a:solidFill>
                <a:latin typeface="Poppins Light"/>
                <a:ea typeface="Poppins Light"/>
                <a:cs typeface="Poppins Light"/>
                <a:sym typeface="Poppins Light"/>
                <a:hlinkClick r:id="rId10" tooltip="https://oma.od.nih.gov/IC_Organization_Chart/NIH%20Organizational%20Chart.pdf"/>
              </a:rPr>
              <a:t>Organograma dos NIH</a:t>
            </a:r>
          </a:p>
          <a:p>
            <a:pPr algn="l">
              <a:lnSpc>
                <a:spcPts val="3150"/>
              </a:lnSpc>
            </a:pPr>
            <a:endParaRPr lang="en-US" u="sng" spc="21" dirty="0">
              <a:solidFill>
                <a:srgbClr val="373636"/>
              </a:solidFill>
              <a:latin typeface="Poppins Light"/>
              <a:ea typeface="Poppins Light"/>
              <a:cs typeface="Poppins Light"/>
              <a:sym typeface="Poppins Light"/>
              <a:hlinkClick r:id="rId10" tooltip="https://oma.od.nih.gov/IC_Organization_Chart/NIH%20Organizational%20Chart.pd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01" y="-352954"/>
            <a:ext cx="9544" cy="2586098"/>
          </a:xfrm>
          <a:prstGeom prst="rect">
            <a:avLst/>
          </a:prstGeom>
          <a:solidFill>
            <a:srgbClr val="373636"/>
          </a:solidFill>
        </p:spPr>
        <p:txBody>
          <a:bodyPr/>
          <a:lstStyle/>
          <a:p>
            <a:endParaRPr lang="en-US" dirty="0"/>
          </a:p>
        </p:txBody>
      </p:sp>
      <p:sp>
        <p:nvSpPr>
          <p:cNvPr id="3" name="AutoShape 3"/>
          <p:cNvSpPr/>
          <p:nvPr/>
        </p:nvSpPr>
        <p:spPr>
          <a:xfrm>
            <a:off x="0" y="2233144"/>
            <a:ext cx="18288000" cy="9525"/>
          </a:xfrm>
          <a:prstGeom prst="rect">
            <a:avLst/>
          </a:prstGeom>
          <a:solidFill>
            <a:srgbClr val="373636"/>
          </a:solidFill>
        </p:spPr>
        <p:txBody>
          <a:bodyPr/>
          <a:lstStyle/>
          <a:p>
            <a:endParaRPr lang="en-US" dirty="0"/>
          </a:p>
        </p:txBody>
      </p:sp>
      <p:sp>
        <p:nvSpPr>
          <p:cNvPr id="4" name="AutoShape 4"/>
          <p:cNvSpPr/>
          <p:nvPr/>
        </p:nvSpPr>
        <p:spPr>
          <a:xfrm>
            <a:off x="4910888" y="2233144"/>
            <a:ext cx="9525" cy="8053856"/>
          </a:xfrm>
          <a:prstGeom prst="rect">
            <a:avLst/>
          </a:prstGeom>
          <a:solidFill>
            <a:srgbClr val="373636"/>
          </a:solidFill>
        </p:spPr>
        <p:txBody>
          <a:bodyPr/>
          <a:lstStyle/>
          <a:p>
            <a:endParaRPr lang="en-US" dirty="0"/>
          </a:p>
        </p:txBody>
      </p:sp>
      <p:sp>
        <p:nvSpPr>
          <p:cNvPr id="5" name="AutoShape 5"/>
          <p:cNvSpPr/>
          <p:nvPr/>
        </p:nvSpPr>
        <p:spPr>
          <a:xfrm>
            <a:off x="634814" y="1028700"/>
            <a:ext cx="787772" cy="560539"/>
          </a:xfrm>
          <a:prstGeom prst="rect">
            <a:avLst/>
          </a:prstGeom>
          <a:solidFill>
            <a:srgbClr val="FFFFFF"/>
          </a:solidFill>
        </p:spPr>
        <p:txBody>
          <a:bodyPr/>
          <a:lstStyle/>
          <a:p>
            <a:endParaRPr lang="en-US" dirty="0"/>
          </a:p>
        </p:txBody>
      </p:sp>
      <p:sp>
        <p:nvSpPr>
          <p:cNvPr id="6" name="Freeform 6"/>
          <p:cNvSpPr/>
          <p:nvPr/>
        </p:nvSpPr>
        <p:spPr>
          <a:xfrm>
            <a:off x="5253253" y="2936943"/>
            <a:ext cx="12788585" cy="6646258"/>
          </a:xfrm>
          <a:custGeom>
            <a:avLst/>
            <a:gdLst/>
            <a:ahLst/>
            <a:cxnLst/>
            <a:rect l="l" t="t" r="r" b="b"/>
            <a:pathLst>
              <a:path w="12788585" h="6646258">
                <a:moveTo>
                  <a:pt x="0" y="0"/>
                </a:moveTo>
                <a:lnTo>
                  <a:pt x="12788585" y="0"/>
                </a:lnTo>
                <a:lnTo>
                  <a:pt x="12788585" y="6646258"/>
                </a:lnTo>
                <a:lnTo>
                  <a:pt x="0" y="6646258"/>
                </a:lnTo>
                <a:lnTo>
                  <a:pt x="0" y="0"/>
                </a:lnTo>
                <a:close/>
              </a:path>
            </a:pathLst>
          </a:custGeom>
          <a:blipFill>
            <a:blip r:embed="rId2"/>
            <a:stretch>
              <a:fillRect l="-12443" r="-9480"/>
            </a:stretch>
          </a:blipFill>
        </p:spPr>
        <p:txBody>
          <a:bodyPr/>
          <a:lstStyle/>
          <a:p>
            <a:endParaRPr lang="en-US" dirty="0"/>
          </a:p>
        </p:txBody>
      </p:sp>
      <p:sp>
        <p:nvSpPr>
          <p:cNvPr id="7" name="TextBox 7"/>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22</a:t>
            </a:r>
          </a:p>
        </p:txBody>
      </p:sp>
      <p:sp>
        <p:nvSpPr>
          <p:cNvPr id="8" name="TextBox 8"/>
          <p:cNvSpPr txBox="1"/>
          <p:nvPr/>
        </p:nvSpPr>
        <p:spPr>
          <a:xfrm>
            <a:off x="2748735" y="731225"/>
            <a:ext cx="15145325" cy="967124"/>
          </a:xfrm>
          <a:prstGeom prst="rect">
            <a:avLst/>
          </a:prstGeom>
        </p:spPr>
        <p:txBody>
          <a:bodyPr lIns="0" tIns="0" rIns="0" bIns="0" rtlCol="0" anchor="t">
            <a:spAutoFit/>
          </a:bodyPr>
          <a:lstStyle/>
          <a:p>
            <a:pPr algn="ctr">
              <a:lnSpc>
                <a:spcPts val="8400"/>
              </a:lnSpc>
            </a:pPr>
            <a:r>
              <a:rPr lang="pt-PT" sz="4800" b="1" dirty="0">
                <a:solidFill>
                  <a:srgbClr val="EA6D29"/>
                </a:solidFill>
                <a:latin typeface="Open Sauce Bold"/>
                <a:ea typeface="Open Sauce Bold"/>
                <a:cs typeface="Open Sauce Bold"/>
                <a:sym typeface="Open Sauce Bold"/>
              </a:rPr>
              <a:t>Institutos Nacionais da Saúde dos EUA (NIH)</a:t>
            </a:r>
          </a:p>
        </p:txBody>
      </p:sp>
      <p:sp>
        <p:nvSpPr>
          <p:cNvPr id="9" name="TextBox 9"/>
          <p:cNvSpPr txBox="1"/>
          <p:nvPr/>
        </p:nvSpPr>
        <p:spPr>
          <a:xfrm>
            <a:off x="296086" y="2361221"/>
            <a:ext cx="4421368" cy="8243090"/>
          </a:xfrm>
          <a:prstGeom prst="rect">
            <a:avLst/>
          </a:prstGeom>
        </p:spPr>
        <p:txBody>
          <a:bodyPr wrap="square" lIns="0" tIns="0" rIns="0" bIns="0" rtlCol="0" anchor="t">
            <a:spAutoFit/>
          </a:bodyPr>
          <a:lstStyle/>
          <a:p>
            <a:pPr algn="l">
              <a:lnSpc>
                <a:spcPts val="3449"/>
              </a:lnSpc>
            </a:pPr>
            <a:r>
              <a:rPr lang="pt-PT" sz="2299" dirty="0">
                <a:solidFill>
                  <a:srgbClr val="373636"/>
                </a:solidFill>
                <a:latin typeface="Open Sauce"/>
                <a:ea typeface="Open Sauce"/>
                <a:cs typeface="Open Sauce"/>
                <a:sym typeface="Open Sauce"/>
              </a:rPr>
              <a:t>Os NIH são </a:t>
            </a:r>
            <a:r>
              <a:rPr lang="pt-PT" sz="2299" u="none" dirty="0">
                <a:solidFill>
                  <a:srgbClr val="373636"/>
                </a:solidFill>
                <a:latin typeface="Open Sauce"/>
                <a:ea typeface="Open Sauce"/>
                <a:cs typeface="Open Sauce"/>
                <a:sym typeface="Open Sauce"/>
              </a:rPr>
              <a:t>compostos</a:t>
            </a:r>
            <a:r>
              <a:rPr lang="pt-PT" sz="2299" dirty="0">
                <a:solidFill>
                  <a:srgbClr val="373636"/>
                </a:solidFill>
                <a:latin typeface="Open Sauce"/>
                <a:ea typeface="Open Sauce"/>
                <a:cs typeface="Open Sauce"/>
                <a:sym typeface="Open Sauce"/>
              </a:rPr>
              <a:t> por </a:t>
            </a:r>
          </a:p>
          <a:p>
            <a:pPr algn="l">
              <a:lnSpc>
                <a:spcPts val="3449"/>
              </a:lnSpc>
            </a:pPr>
            <a:r>
              <a:rPr lang="pt-PT" sz="2299" dirty="0">
                <a:solidFill>
                  <a:srgbClr val="373636"/>
                </a:solidFill>
                <a:latin typeface="Open Sauce"/>
                <a:ea typeface="Open Sauce"/>
                <a:cs typeface="Open Sauce"/>
                <a:sym typeface="Open Sauce"/>
              </a:rPr>
              <a:t>27 componentes conhecidos como Institutos e Centros (IC), </a:t>
            </a:r>
          </a:p>
          <a:p>
            <a:pPr algn="l">
              <a:lnSpc>
                <a:spcPts val="3449"/>
              </a:lnSpc>
            </a:pPr>
            <a:r>
              <a:rPr lang="pt-PT" sz="2299" dirty="0">
                <a:solidFill>
                  <a:srgbClr val="373636"/>
                </a:solidFill>
                <a:latin typeface="Open Sauce"/>
                <a:ea typeface="Open Sauce"/>
                <a:cs typeface="Open Sauce"/>
                <a:sym typeface="Open Sauce"/>
              </a:rPr>
              <a:t>dos quais o NIAID é um. Cada IC tem a sua própria agenda de investigação, normalmente focada em doenças ou sistemas do </a:t>
            </a:r>
          </a:p>
          <a:p>
            <a:pPr algn="l">
              <a:lnSpc>
                <a:spcPts val="3449"/>
              </a:lnSpc>
            </a:pPr>
            <a:r>
              <a:rPr lang="pt-PT" sz="2299" dirty="0">
                <a:solidFill>
                  <a:srgbClr val="373636"/>
                </a:solidFill>
                <a:latin typeface="Open Sauce"/>
                <a:ea typeface="Open Sauce"/>
                <a:cs typeface="Open Sauce"/>
                <a:sym typeface="Open Sauce"/>
              </a:rPr>
              <a:t>corpo específicos. </a:t>
            </a:r>
          </a:p>
          <a:p>
            <a:pPr algn="l">
              <a:lnSpc>
                <a:spcPts val="3449"/>
              </a:lnSpc>
            </a:pPr>
            <a:endParaRPr lang="en-US" sz="2299" spc="22" dirty="0">
              <a:solidFill>
                <a:srgbClr val="373636"/>
              </a:solidFill>
              <a:latin typeface="Open Sauce"/>
              <a:ea typeface="Open Sauce"/>
              <a:cs typeface="Open Sauce"/>
              <a:sym typeface="Open Sauce"/>
            </a:endParaRPr>
          </a:p>
          <a:p>
            <a:pPr algn="l">
              <a:lnSpc>
                <a:spcPts val="3449"/>
              </a:lnSpc>
            </a:pPr>
            <a:r>
              <a:rPr lang="pt-PT" sz="2299" dirty="0">
                <a:solidFill>
                  <a:srgbClr val="373636"/>
                </a:solidFill>
                <a:latin typeface="Open Sauce"/>
                <a:ea typeface="Open Sauce"/>
                <a:cs typeface="Open Sauce"/>
                <a:sym typeface="Open Sauce"/>
              </a:rPr>
              <a:t>Apresentamos uma foto do Edifício James H. </a:t>
            </a:r>
            <a:r>
              <a:rPr lang="pt-PT" sz="2299" dirty="0" err="1">
                <a:solidFill>
                  <a:srgbClr val="373636"/>
                </a:solidFill>
                <a:latin typeface="Open Sauce"/>
                <a:ea typeface="Open Sauce"/>
                <a:cs typeface="Open Sauce"/>
                <a:sym typeface="Open Sauce"/>
              </a:rPr>
              <a:t>Shannon</a:t>
            </a:r>
            <a:r>
              <a:rPr lang="pt-PT" sz="2299" dirty="0">
                <a:solidFill>
                  <a:srgbClr val="373636"/>
                </a:solidFill>
                <a:latin typeface="Open Sauce"/>
                <a:ea typeface="Open Sauce"/>
                <a:cs typeface="Open Sauce"/>
                <a:sym typeface="Open Sauce"/>
              </a:rPr>
              <a:t> (Edifício Um), que abriga o Gabinete do </a:t>
            </a:r>
            <a:r>
              <a:rPr lang="pt-PT" sz="2299" dirty="0" err="1">
                <a:solidFill>
                  <a:srgbClr val="373636"/>
                </a:solidFill>
                <a:latin typeface="Open Sauce"/>
                <a:ea typeface="Open Sauce"/>
                <a:cs typeface="Open Sauce"/>
                <a:sym typeface="Open Sauce"/>
              </a:rPr>
              <a:t>Director</a:t>
            </a:r>
            <a:r>
              <a:rPr lang="pt-PT" sz="2299" dirty="0">
                <a:solidFill>
                  <a:srgbClr val="373636"/>
                </a:solidFill>
                <a:latin typeface="Open Sauce"/>
                <a:ea typeface="Open Sauce"/>
                <a:cs typeface="Open Sauce"/>
                <a:sym typeface="Open Sauce"/>
              </a:rPr>
              <a:t> dos NIH. O Gabinete do </a:t>
            </a:r>
            <a:r>
              <a:rPr lang="pt-PT" sz="2299" dirty="0" err="1">
                <a:solidFill>
                  <a:srgbClr val="373636"/>
                </a:solidFill>
                <a:latin typeface="Open Sauce"/>
                <a:ea typeface="Open Sauce"/>
                <a:cs typeface="Open Sauce"/>
                <a:sym typeface="Open Sauce"/>
              </a:rPr>
              <a:t>Director</a:t>
            </a:r>
            <a:r>
              <a:rPr lang="pt-PT" sz="2299" dirty="0">
                <a:solidFill>
                  <a:srgbClr val="373636"/>
                </a:solidFill>
                <a:latin typeface="Open Sauce"/>
                <a:ea typeface="Open Sauce"/>
                <a:cs typeface="Open Sauce"/>
                <a:sym typeface="Open Sauce"/>
              </a:rPr>
              <a:t> define a política do NIH e planeia, gere e coordena os programas e </a:t>
            </a:r>
            <a:r>
              <a:rPr lang="pt-PT" sz="2299" dirty="0" err="1">
                <a:solidFill>
                  <a:srgbClr val="373636"/>
                </a:solidFill>
                <a:latin typeface="Open Sauce"/>
                <a:ea typeface="Open Sauce"/>
                <a:cs typeface="Open Sauce"/>
                <a:sym typeface="Open Sauce"/>
              </a:rPr>
              <a:t>actividades</a:t>
            </a:r>
            <a:r>
              <a:rPr lang="pt-PT" sz="2299" dirty="0">
                <a:solidFill>
                  <a:srgbClr val="373636"/>
                </a:solidFill>
                <a:latin typeface="Open Sauce"/>
                <a:ea typeface="Open Sauce"/>
                <a:cs typeface="Open Sauce"/>
                <a:sym typeface="Open Sauce"/>
              </a:rPr>
              <a:t> dos IC. </a:t>
            </a:r>
          </a:p>
          <a:p>
            <a:pPr algn="l">
              <a:lnSpc>
                <a:spcPts val="3449"/>
              </a:lnSpc>
            </a:pPr>
            <a:endParaRPr lang="en-US" sz="2299" spc="22" dirty="0">
              <a:solidFill>
                <a:srgbClr val="373636"/>
              </a:solidFill>
              <a:latin typeface="Open Sauce"/>
              <a:ea typeface="Open Sauce"/>
              <a:cs typeface="Open Sauce"/>
              <a:sym typeface="Open Sauce"/>
            </a:endParaRPr>
          </a:p>
        </p:txBody>
      </p:sp>
      <p:sp>
        <p:nvSpPr>
          <p:cNvPr id="10" name="Freeform 10"/>
          <p:cNvSpPr/>
          <p:nvPr/>
        </p:nvSpPr>
        <p:spPr>
          <a:xfrm>
            <a:off x="1682441" y="100557"/>
            <a:ext cx="2132587" cy="2132587"/>
          </a:xfrm>
          <a:custGeom>
            <a:avLst/>
            <a:gdLst/>
            <a:ahLst/>
            <a:cxnLst/>
            <a:rect l="l" t="t" r="r" b="b"/>
            <a:pathLst>
              <a:path w="2132587" h="2132587">
                <a:moveTo>
                  <a:pt x="0" y="0"/>
                </a:moveTo>
                <a:lnTo>
                  <a:pt x="2132587" y="0"/>
                </a:lnTo>
                <a:lnTo>
                  <a:pt x="2132587" y="2132587"/>
                </a:lnTo>
                <a:lnTo>
                  <a:pt x="0" y="213258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3249053"/>
          </a:xfrm>
          <a:prstGeom prst="rect">
            <a:avLst/>
          </a:prstGeom>
          <a:solidFill>
            <a:srgbClr val="373636"/>
          </a:solidFill>
        </p:spPr>
        <p:txBody>
          <a:bodyPr/>
          <a:lstStyle/>
          <a:p>
            <a:endParaRPr lang="en-US" dirty="0"/>
          </a:p>
        </p:txBody>
      </p:sp>
      <p:sp>
        <p:nvSpPr>
          <p:cNvPr id="3" name="AutoShape 3"/>
          <p:cNvSpPr/>
          <p:nvPr/>
        </p:nvSpPr>
        <p:spPr>
          <a:xfrm>
            <a:off x="0" y="2886574"/>
            <a:ext cx="18288000" cy="9525"/>
          </a:xfrm>
          <a:prstGeom prst="rect">
            <a:avLst/>
          </a:prstGeom>
          <a:solidFill>
            <a:srgbClr val="373636"/>
          </a:solidFill>
        </p:spPr>
        <p:txBody>
          <a:bodyPr/>
          <a:lstStyle/>
          <a:p>
            <a:endParaRPr lang="en-US" dirty="0"/>
          </a:p>
        </p:txBody>
      </p:sp>
      <p:sp>
        <p:nvSpPr>
          <p:cNvPr id="4" name="AutoShape 4"/>
          <p:cNvSpPr/>
          <p:nvPr/>
        </p:nvSpPr>
        <p:spPr>
          <a:xfrm>
            <a:off x="4647144" y="2886574"/>
            <a:ext cx="9525" cy="7400426"/>
          </a:xfrm>
          <a:prstGeom prst="rect">
            <a:avLst/>
          </a:prstGeom>
          <a:solidFill>
            <a:srgbClr val="373636"/>
          </a:solidFill>
        </p:spPr>
        <p:txBody>
          <a:bodyPr/>
          <a:lstStyle/>
          <a:p>
            <a:endParaRPr lang="en-US" dirty="0"/>
          </a:p>
        </p:txBody>
      </p:sp>
      <p:sp>
        <p:nvSpPr>
          <p:cNvPr id="5" name="AutoShape 5"/>
          <p:cNvSpPr/>
          <p:nvPr/>
        </p:nvSpPr>
        <p:spPr>
          <a:xfrm>
            <a:off x="9190921" y="2886574"/>
            <a:ext cx="9525" cy="7400426"/>
          </a:xfrm>
          <a:prstGeom prst="rect">
            <a:avLst/>
          </a:prstGeom>
          <a:solidFill>
            <a:srgbClr val="373636"/>
          </a:solidFill>
        </p:spPr>
        <p:txBody>
          <a:bodyPr/>
          <a:lstStyle/>
          <a:p>
            <a:endParaRPr lang="en-US" dirty="0"/>
          </a:p>
        </p:txBody>
      </p:sp>
      <p:sp>
        <p:nvSpPr>
          <p:cNvPr id="6" name="AutoShape 6"/>
          <p:cNvSpPr/>
          <p:nvPr/>
        </p:nvSpPr>
        <p:spPr>
          <a:xfrm>
            <a:off x="634814" y="1028700"/>
            <a:ext cx="787772" cy="560539"/>
          </a:xfrm>
          <a:prstGeom prst="rect">
            <a:avLst/>
          </a:prstGeom>
          <a:solidFill>
            <a:srgbClr val="FFFFFF"/>
          </a:solidFill>
        </p:spPr>
        <p:txBody>
          <a:bodyPr/>
          <a:lstStyle/>
          <a:p>
            <a:endParaRPr lang="en-US" dirty="0"/>
          </a:p>
        </p:txBody>
      </p:sp>
      <p:sp>
        <p:nvSpPr>
          <p:cNvPr id="7" name="Freeform 7"/>
          <p:cNvSpPr/>
          <p:nvPr/>
        </p:nvSpPr>
        <p:spPr>
          <a:xfrm>
            <a:off x="1731579" y="918769"/>
            <a:ext cx="5107229" cy="1340939"/>
          </a:xfrm>
          <a:custGeom>
            <a:avLst/>
            <a:gdLst/>
            <a:ahLst/>
            <a:cxnLst/>
            <a:rect l="l" t="t" r="r" b="b"/>
            <a:pathLst>
              <a:path w="5107229" h="1340939">
                <a:moveTo>
                  <a:pt x="0" y="0"/>
                </a:moveTo>
                <a:lnTo>
                  <a:pt x="5107229" y="0"/>
                </a:lnTo>
                <a:lnTo>
                  <a:pt x="5107229" y="1340940"/>
                </a:lnTo>
                <a:lnTo>
                  <a:pt x="0" y="1340940"/>
                </a:lnTo>
                <a:lnTo>
                  <a:pt x="0" y="0"/>
                </a:lnTo>
                <a:close/>
              </a:path>
            </a:pathLst>
          </a:custGeom>
          <a:blipFill>
            <a:blip r:embed="rId2"/>
            <a:stretch>
              <a:fillRect/>
            </a:stretch>
          </a:blipFill>
        </p:spPr>
        <p:txBody>
          <a:bodyPr/>
          <a:lstStyle/>
          <a:p>
            <a:endParaRPr lang="en-US" dirty="0"/>
          </a:p>
        </p:txBody>
      </p:sp>
      <p:sp>
        <p:nvSpPr>
          <p:cNvPr id="8" name="TextBox 8"/>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23</a:t>
            </a:r>
          </a:p>
        </p:txBody>
      </p:sp>
      <p:sp>
        <p:nvSpPr>
          <p:cNvPr id="9" name="TextBox 9"/>
          <p:cNvSpPr txBox="1"/>
          <p:nvPr/>
        </p:nvSpPr>
        <p:spPr>
          <a:xfrm>
            <a:off x="7404554" y="803669"/>
            <a:ext cx="10292332" cy="1549505"/>
          </a:xfrm>
          <a:prstGeom prst="rect">
            <a:avLst/>
          </a:prstGeom>
        </p:spPr>
        <p:txBody>
          <a:bodyPr lIns="0" tIns="0" rIns="0" bIns="0" rtlCol="0" anchor="t">
            <a:spAutoFit/>
          </a:bodyPr>
          <a:lstStyle/>
          <a:p>
            <a:pPr algn="l">
              <a:lnSpc>
                <a:spcPts val="6188"/>
              </a:lnSpc>
            </a:pPr>
            <a:r>
              <a:rPr lang="pt-PT" sz="5200" b="1">
                <a:solidFill>
                  <a:srgbClr val="EA6D29"/>
                </a:solidFill>
                <a:latin typeface="Open Sauce Bold"/>
                <a:ea typeface="Open Sauce Bold"/>
                <a:cs typeface="Open Sauce Bold"/>
                <a:sym typeface="Open Sauce Bold"/>
              </a:rPr>
              <a:t>Instituto Nacional de Alergia e Doenças Infecciosas (NIAID)</a:t>
            </a:r>
          </a:p>
        </p:txBody>
      </p:sp>
      <p:sp>
        <p:nvSpPr>
          <p:cNvPr id="10" name="TextBox 10"/>
          <p:cNvSpPr txBox="1"/>
          <p:nvPr/>
        </p:nvSpPr>
        <p:spPr>
          <a:xfrm>
            <a:off x="472660" y="3404763"/>
            <a:ext cx="3812534" cy="4742781"/>
          </a:xfrm>
          <a:prstGeom prst="rect">
            <a:avLst/>
          </a:prstGeom>
        </p:spPr>
        <p:txBody>
          <a:bodyPr lIns="0" tIns="0" rIns="0" bIns="0" rtlCol="0" anchor="t">
            <a:spAutoFit/>
          </a:bodyPr>
          <a:lstStyle/>
          <a:p>
            <a:pPr algn="l">
              <a:lnSpc>
                <a:spcPts val="4349"/>
              </a:lnSpc>
            </a:pPr>
            <a:r>
              <a:rPr lang="pt-PT" sz="2899" dirty="0">
                <a:solidFill>
                  <a:srgbClr val="373636"/>
                </a:solidFill>
                <a:latin typeface="Open Sauce"/>
                <a:ea typeface="Open Sauce"/>
                <a:cs typeface="Open Sauce"/>
                <a:sym typeface="Open Sauce"/>
              </a:rPr>
              <a:t>O </a:t>
            </a:r>
            <a:r>
              <a:rPr lang="pt-PT" sz="2899" u="sng" dirty="0">
                <a:solidFill>
                  <a:srgbClr val="373636"/>
                </a:solidFill>
                <a:latin typeface="Open Sauce"/>
                <a:ea typeface="Open Sauce"/>
                <a:cs typeface="Open Sauce"/>
                <a:sym typeface="Open Sauce"/>
                <a:hlinkClick r:id="rId3" tooltip="https://www.niaid.nih.gov"/>
              </a:rPr>
              <a:t>NIAID</a:t>
            </a:r>
            <a:r>
              <a:rPr lang="pt-PT" sz="2899" dirty="0">
                <a:solidFill>
                  <a:srgbClr val="373636"/>
                </a:solidFill>
                <a:latin typeface="Open Sauce"/>
                <a:ea typeface="Open Sauce"/>
                <a:cs typeface="Open Sauce"/>
                <a:sym typeface="Open Sauce"/>
              </a:rPr>
              <a:t> conduz e </a:t>
            </a:r>
            <a:r>
              <a:rPr lang="pt-PT" sz="2899" u="none" dirty="0">
                <a:solidFill>
                  <a:srgbClr val="373636"/>
                </a:solidFill>
                <a:latin typeface="Open Sauce"/>
                <a:ea typeface="Open Sauce"/>
                <a:cs typeface="Open Sauce"/>
                <a:sym typeface="Open Sauce"/>
              </a:rPr>
              <a:t>apoia</a:t>
            </a:r>
            <a:r>
              <a:rPr lang="pt-PT" sz="2899" dirty="0">
                <a:solidFill>
                  <a:srgbClr val="373636"/>
                </a:solidFill>
                <a:latin typeface="Open Sauce"/>
                <a:ea typeface="Open Sauce"/>
                <a:cs typeface="Open Sauce"/>
                <a:sym typeface="Open Sauce"/>
              </a:rPr>
              <a:t> investigação básica e aplicada para melhor compreender, tratar e, em última instância, prevenir doenças </a:t>
            </a:r>
            <a:r>
              <a:rPr lang="pt-PT" sz="2899" dirty="0" err="1">
                <a:solidFill>
                  <a:srgbClr val="373636"/>
                </a:solidFill>
                <a:latin typeface="Open Sauce"/>
                <a:ea typeface="Open Sauce"/>
                <a:cs typeface="Open Sauce"/>
                <a:sym typeface="Open Sauce"/>
              </a:rPr>
              <a:t>infecciosas</a:t>
            </a:r>
            <a:r>
              <a:rPr lang="pt-PT" sz="2899" dirty="0">
                <a:solidFill>
                  <a:srgbClr val="373636"/>
                </a:solidFill>
                <a:latin typeface="Open Sauce"/>
                <a:ea typeface="Open Sauce"/>
                <a:cs typeface="Open Sauce"/>
                <a:sym typeface="Open Sauce"/>
              </a:rPr>
              <a:t>, imunológicas e alérgicas. </a:t>
            </a:r>
          </a:p>
          <a:p>
            <a:pPr algn="l">
              <a:lnSpc>
                <a:spcPts val="3150"/>
              </a:lnSpc>
            </a:pPr>
            <a:endParaRPr lang="en-US" sz="2899" spc="28" dirty="0">
              <a:solidFill>
                <a:srgbClr val="373636"/>
              </a:solidFill>
              <a:latin typeface="Open Sauce"/>
              <a:ea typeface="Open Sauce"/>
              <a:cs typeface="Open Sauce"/>
              <a:sym typeface="Open Sauce"/>
            </a:endParaRPr>
          </a:p>
        </p:txBody>
      </p:sp>
      <p:sp>
        <p:nvSpPr>
          <p:cNvPr id="11" name="TextBox 11"/>
          <p:cNvSpPr txBox="1"/>
          <p:nvPr/>
        </p:nvSpPr>
        <p:spPr>
          <a:xfrm>
            <a:off x="4883087" y="3343774"/>
            <a:ext cx="4069709" cy="7276800"/>
          </a:xfrm>
          <a:prstGeom prst="rect">
            <a:avLst/>
          </a:prstGeom>
        </p:spPr>
        <p:txBody>
          <a:bodyPr lIns="0" tIns="0" rIns="0" bIns="0" rtlCol="0" anchor="t">
            <a:spAutoFit/>
          </a:bodyPr>
          <a:lstStyle/>
          <a:p>
            <a:pPr algn="l">
              <a:lnSpc>
                <a:spcPts val="4350"/>
              </a:lnSpc>
            </a:pPr>
            <a:r>
              <a:rPr lang="pt-PT" sz="2800" dirty="0">
                <a:solidFill>
                  <a:srgbClr val="373636"/>
                </a:solidFill>
                <a:latin typeface="Open Sauce"/>
                <a:ea typeface="Open Sauce"/>
                <a:cs typeface="Open Sauce"/>
                <a:sym typeface="Open Sauce"/>
              </a:rPr>
              <a:t>Há mais de 60 anos, a</a:t>
            </a:r>
            <a:r>
              <a:rPr lang="pt-PT" sz="2800" u="none" dirty="0">
                <a:solidFill>
                  <a:srgbClr val="373636"/>
                </a:solidFill>
                <a:latin typeface="Open Sauce"/>
                <a:ea typeface="Open Sauce"/>
                <a:cs typeface="Open Sauce"/>
                <a:sym typeface="Open Sauce"/>
              </a:rPr>
              <a:t> </a:t>
            </a:r>
            <a:r>
              <a:rPr lang="pt-PT" sz="2800" dirty="0">
                <a:solidFill>
                  <a:srgbClr val="373636"/>
                </a:solidFill>
                <a:latin typeface="Open Sauce"/>
                <a:ea typeface="Open Sauce"/>
                <a:cs typeface="Open Sauce"/>
                <a:sym typeface="Open Sauce"/>
              </a:rPr>
              <a:t>investigação do NIAID têm levado ao desenvolvimento de novas terapias, vacinas, testes de diagnóstico e outras tecnologias que melhoraram a saúde de milhões de pessoas nos Estados Unidos e em todo o mundo.</a:t>
            </a:r>
          </a:p>
          <a:p>
            <a:pPr algn="l">
              <a:lnSpc>
                <a:spcPts val="4350"/>
              </a:lnSpc>
            </a:pPr>
            <a:endParaRPr lang="en-US" sz="2800" spc="29" dirty="0">
              <a:solidFill>
                <a:srgbClr val="373636"/>
              </a:solidFill>
              <a:latin typeface="Open Sauce"/>
              <a:ea typeface="Open Sauce"/>
              <a:cs typeface="Open Sauce"/>
              <a:sym typeface="Open Sauce"/>
            </a:endParaRPr>
          </a:p>
        </p:txBody>
      </p:sp>
      <p:sp>
        <p:nvSpPr>
          <p:cNvPr id="12" name="TextBox 12"/>
          <p:cNvSpPr txBox="1"/>
          <p:nvPr/>
        </p:nvSpPr>
        <p:spPr>
          <a:xfrm>
            <a:off x="9556542" y="3334249"/>
            <a:ext cx="8140344" cy="1613313"/>
          </a:xfrm>
          <a:prstGeom prst="rect">
            <a:avLst/>
          </a:prstGeom>
        </p:spPr>
        <p:txBody>
          <a:bodyPr lIns="0" tIns="0" rIns="0" bIns="0" rtlCol="0" anchor="t">
            <a:spAutoFit/>
          </a:bodyPr>
          <a:lstStyle/>
          <a:p>
            <a:pPr algn="l">
              <a:lnSpc>
                <a:spcPts val="4349"/>
              </a:lnSpc>
            </a:pPr>
            <a:r>
              <a:rPr lang="pt-PT" sz="2899">
                <a:solidFill>
                  <a:srgbClr val="373636"/>
                </a:solidFill>
                <a:latin typeface="Open Sauce"/>
                <a:ea typeface="Open Sauce"/>
                <a:cs typeface="Open Sauce"/>
                <a:sym typeface="Open Sauce"/>
              </a:rPr>
              <a:t>O NI</a:t>
            </a:r>
            <a:r>
              <a:rPr lang="pt-PT" sz="2899" u="none">
                <a:solidFill>
                  <a:srgbClr val="373636"/>
                </a:solidFill>
                <a:latin typeface="Open Sauce"/>
                <a:ea typeface="Open Sauce"/>
                <a:cs typeface="Open Sauce"/>
                <a:sym typeface="Open Sauce"/>
              </a:rPr>
              <a:t>A</a:t>
            </a:r>
            <a:r>
              <a:rPr lang="pt-PT" sz="2899">
                <a:solidFill>
                  <a:srgbClr val="373636"/>
                </a:solidFill>
                <a:latin typeface="Open Sauce"/>
                <a:ea typeface="Open Sauce"/>
                <a:cs typeface="Open Sauce"/>
                <a:sym typeface="Open Sauce"/>
              </a:rPr>
              <a:t>ID é composto por várias divisões, </a:t>
            </a:r>
          </a:p>
          <a:p>
            <a:pPr algn="l">
              <a:lnSpc>
                <a:spcPts val="4349"/>
              </a:lnSpc>
            </a:pPr>
            <a:r>
              <a:rPr lang="pt-PT" sz="2899">
                <a:solidFill>
                  <a:srgbClr val="373636"/>
                </a:solidFill>
                <a:latin typeface="Open Sauce"/>
                <a:ea typeface="Open Sauce"/>
                <a:cs typeface="Open Sauce"/>
                <a:sym typeface="Open Sauce"/>
              </a:rPr>
              <a:t>incluindo:</a:t>
            </a:r>
          </a:p>
          <a:p>
            <a:pPr algn="l">
              <a:lnSpc>
                <a:spcPts val="4349"/>
              </a:lnSpc>
            </a:pPr>
            <a:endParaRPr lang="en-US" sz="2899" spc="28" dirty="0">
              <a:solidFill>
                <a:srgbClr val="373636"/>
              </a:solidFill>
              <a:latin typeface="Open Sauce"/>
              <a:ea typeface="Open Sauce"/>
              <a:cs typeface="Open Sauce"/>
              <a:sym typeface="Open Sauce"/>
            </a:endParaRPr>
          </a:p>
        </p:txBody>
      </p:sp>
      <p:sp>
        <p:nvSpPr>
          <p:cNvPr id="13" name="TextBox 13"/>
          <p:cNvSpPr txBox="1"/>
          <p:nvPr/>
        </p:nvSpPr>
        <p:spPr>
          <a:xfrm>
            <a:off x="9562396" y="4620826"/>
            <a:ext cx="8134490" cy="5525251"/>
          </a:xfrm>
          <a:prstGeom prst="rect">
            <a:avLst/>
          </a:prstGeom>
        </p:spPr>
        <p:txBody>
          <a:bodyPr lIns="0" tIns="0" rIns="0" bIns="0" rtlCol="0" anchor="t">
            <a:spAutoFit/>
          </a:bodyPr>
          <a:lstStyle/>
          <a:p>
            <a:pPr marL="626111" lvl="1" indent="-313055" algn="l">
              <a:lnSpc>
                <a:spcPts val="4350"/>
              </a:lnSpc>
              <a:buFont typeface="Arial"/>
              <a:buChar char="•"/>
            </a:pPr>
            <a:r>
              <a:rPr lang="pt-PT" sz="2900" b="1" u="sng">
                <a:solidFill>
                  <a:srgbClr val="077AB5"/>
                </a:solidFill>
                <a:latin typeface="Open Sauce Bold"/>
                <a:ea typeface="Open Sauce Bold"/>
                <a:cs typeface="Open Sauce Bold"/>
                <a:sym typeface="Open Sauce Bold"/>
                <a:hlinkClick r:id="rId4" tooltip="https://www.niaid.nih.gov/about/daids"/>
              </a:rPr>
              <a:t>Divisão de SIDA</a:t>
            </a:r>
          </a:p>
          <a:p>
            <a:pPr marL="626111" lvl="1" indent="-313055" algn="l">
              <a:lnSpc>
                <a:spcPts val="4350"/>
              </a:lnSpc>
              <a:buFont typeface="Arial"/>
              <a:buChar char="•"/>
            </a:pPr>
            <a:r>
              <a:rPr lang="pt-PT" sz="2900" b="1" u="sng">
                <a:solidFill>
                  <a:srgbClr val="077AB5"/>
                </a:solidFill>
                <a:latin typeface="Open Sauce Bold"/>
                <a:ea typeface="Open Sauce Bold"/>
                <a:cs typeface="Open Sauce Bold"/>
                <a:sym typeface="Open Sauce Bold"/>
                <a:hlinkClick r:id="rId5" tooltip="https://www.niaid.nih.gov/about/dait"/>
              </a:rPr>
              <a:t>Divisão de Alergia, Imunologia e Transplantes</a:t>
            </a:r>
          </a:p>
          <a:p>
            <a:pPr marL="626111" lvl="1" indent="-313055" algn="l">
              <a:lnSpc>
                <a:spcPts val="4350"/>
              </a:lnSpc>
              <a:buFont typeface="Arial"/>
              <a:buChar char="•"/>
            </a:pPr>
            <a:r>
              <a:rPr lang="pt-PT" sz="2900" b="1" u="sng">
                <a:solidFill>
                  <a:srgbClr val="077AB5"/>
                </a:solidFill>
                <a:latin typeface="Open Sauce Bold"/>
                <a:ea typeface="Open Sauce Bold"/>
                <a:cs typeface="Open Sauce Bold"/>
                <a:sym typeface="Open Sauce Bold"/>
                <a:hlinkClick r:id="rId6" tooltip="https://www.niaid.nih.gov/about/dmid"/>
              </a:rPr>
              <a:t>Divisão de Microbiologia e Doenças Infecciosas</a:t>
            </a:r>
          </a:p>
          <a:p>
            <a:pPr marL="626111" lvl="1" indent="-313055" algn="l">
              <a:lnSpc>
                <a:spcPts val="4350"/>
              </a:lnSpc>
              <a:buFont typeface="Arial"/>
              <a:buChar char="•"/>
            </a:pPr>
            <a:r>
              <a:rPr lang="pt-PT" sz="2900" b="1" u="sng">
                <a:solidFill>
                  <a:srgbClr val="077AB5"/>
                </a:solidFill>
                <a:latin typeface="Open Sauce Bold"/>
                <a:ea typeface="Open Sauce Bold"/>
                <a:cs typeface="Open Sauce Bold"/>
                <a:sym typeface="Open Sauce Bold"/>
                <a:hlinkClick r:id="rId7" tooltip="https://www.niaid.nih.gov/about/dea"/>
              </a:rPr>
              <a:t>Divisão de Actividades Extramurais</a:t>
            </a:r>
          </a:p>
          <a:p>
            <a:pPr marL="626111" lvl="1" indent="-313055" algn="l">
              <a:lnSpc>
                <a:spcPts val="4350"/>
              </a:lnSpc>
              <a:buFont typeface="Arial"/>
              <a:buChar char="•"/>
            </a:pPr>
            <a:r>
              <a:rPr lang="pt-PT" sz="2900" b="1" u="sng">
                <a:solidFill>
                  <a:srgbClr val="077AB5"/>
                </a:solidFill>
                <a:latin typeface="Open Sauce Bold"/>
                <a:ea typeface="Open Sauce Bold"/>
                <a:cs typeface="Open Sauce Bold"/>
                <a:sym typeface="Open Sauce Bold"/>
                <a:hlinkClick r:id="rId8" tooltip="https://www.niaid.nih.gov/about/dcr"/>
              </a:rPr>
              <a:t>Divisão de Investigação Clínica</a:t>
            </a:r>
          </a:p>
          <a:p>
            <a:pPr marL="626111" lvl="1" indent="-313055" algn="l">
              <a:lnSpc>
                <a:spcPts val="4350"/>
              </a:lnSpc>
              <a:buFont typeface="Arial"/>
              <a:buChar char="•"/>
            </a:pPr>
            <a:r>
              <a:rPr lang="pt-PT" sz="2900" b="1" u="sng">
                <a:solidFill>
                  <a:srgbClr val="077AB5"/>
                </a:solidFill>
                <a:latin typeface="Open Sauce Bold"/>
                <a:ea typeface="Open Sauce Bold"/>
                <a:cs typeface="Open Sauce Bold"/>
                <a:sym typeface="Open Sauce Bold"/>
                <a:hlinkClick r:id="rId9" tooltip="https://www.niaid.nih.gov/about/dir"/>
              </a:rPr>
              <a:t>Divisão de Investigação Intramural</a:t>
            </a:r>
          </a:p>
          <a:p>
            <a:pPr marL="626111" lvl="1" indent="-313055" algn="l">
              <a:lnSpc>
                <a:spcPts val="4350"/>
              </a:lnSpc>
              <a:buFont typeface="Arial"/>
              <a:buChar char="•"/>
            </a:pPr>
            <a:r>
              <a:rPr lang="pt-PT" sz="2900" b="1" u="sng">
                <a:solidFill>
                  <a:srgbClr val="077AB5"/>
                </a:solidFill>
                <a:latin typeface="Open Sauce Bold"/>
                <a:ea typeface="Open Sauce Bold"/>
                <a:cs typeface="Open Sauce Bold"/>
                <a:sym typeface="Open Sauce Bold"/>
                <a:hlinkClick r:id="rId10" tooltip="https://www.niaid.nih.gov/about/vrc"/>
              </a:rPr>
              <a:t>Centro de Investigação de Vacinas</a:t>
            </a:r>
          </a:p>
          <a:p>
            <a:pPr algn="l">
              <a:lnSpc>
                <a:spcPts val="4640"/>
              </a:lnSpc>
            </a:pPr>
            <a:endParaRPr lang="en-US" sz="2900" b="1" u="sng" spc="29" dirty="0">
              <a:solidFill>
                <a:srgbClr val="077AB5"/>
              </a:solidFill>
              <a:latin typeface="Open Sauce Bold"/>
              <a:ea typeface="Open Sauce Bold"/>
              <a:cs typeface="Open Sauce Bold"/>
              <a:sym typeface="Open Sauce Bold"/>
              <a:hlinkClick r:id="rId10" tooltip="https://www.niaid.nih.gov/about/vr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2792345"/>
          </a:xfrm>
          <a:prstGeom prst="rect">
            <a:avLst/>
          </a:prstGeom>
          <a:solidFill>
            <a:srgbClr val="373636"/>
          </a:solidFill>
        </p:spPr>
        <p:txBody>
          <a:bodyPr/>
          <a:lstStyle/>
          <a:p>
            <a:endParaRPr lang="en-US" dirty="0"/>
          </a:p>
        </p:txBody>
      </p:sp>
      <p:sp>
        <p:nvSpPr>
          <p:cNvPr id="3" name="AutoShape 3"/>
          <p:cNvSpPr/>
          <p:nvPr/>
        </p:nvSpPr>
        <p:spPr>
          <a:xfrm>
            <a:off x="0" y="2429866"/>
            <a:ext cx="18288000" cy="9525"/>
          </a:xfrm>
          <a:prstGeom prst="rect">
            <a:avLst/>
          </a:prstGeom>
          <a:solidFill>
            <a:srgbClr val="373636"/>
          </a:solidFill>
        </p:spPr>
        <p:txBody>
          <a:bodyPr/>
          <a:lstStyle/>
          <a:p>
            <a:endParaRPr lang="en-US" dirty="0"/>
          </a:p>
        </p:txBody>
      </p:sp>
      <p:sp>
        <p:nvSpPr>
          <p:cNvPr id="4" name="AutoShape 4"/>
          <p:cNvSpPr/>
          <p:nvPr/>
        </p:nvSpPr>
        <p:spPr>
          <a:xfrm rot="5400000">
            <a:off x="9139238" y="900136"/>
            <a:ext cx="9525" cy="18288000"/>
          </a:xfrm>
          <a:prstGeom prst="rect">
            <a:avLst/>
          </a:prstGeom>
          <a:solidFill>
            <a:srgbClr val="373636"/>
          </a:solidFill>
        </p:spPr>
        <p:txBody>
          <a:bodyPr/>
          <a:lstStyle/>
          <a:p>
            <a:endParaRPr lang="en-US" dirty="0"/>
          </a:p>
        </p:txBody>
      </p:sp>
      <p:sp>
        <p:nvSpPr>
          <p:cNvPr id="5" name="AutoShape 5"/>
          <p:cNvSpPr/>
          <p:nvPr/>
        </p:nvSpPr>
        <p:spPr>
          <a:xfrm>
            <a:off x="634814" y="1028700"/>
            <a:ext cx="787772" cy="560539"/>
          </a:xfrm>
          <a:prstGeom prst="rect">
            <a:avLst/>
          </a:prstGeom>
          <a:solidFill>
            <a:srgbClr val="FFFFFF"/>
          </a:solidFill>
        </p:spPr>
        <p:txBody>
          <a:bodyPr/>
          <a:lstStyle/>
          <a:p>
            <a:endParaRPr lang="en-US" dirty="0"/>
          </a:p>
        </p:txBody>
      </p:sp>
      <p:sp>
        <p:nvSpPr>
          <p:cNvPr id="6" name="Freeform 6"/>
          <p:cNvSpPr/>
          <p:nvPr/>
        </p:nvSpPr>
        <p:spPr>
          <a:xfrm>
            <a:off x="1614174" y="641743"/>
            <a:ext cx="5107229" cy="1340939"/>
          </a:xfrm>
          <a:custGeom>
            <a:avLst/>
            <a:gdLst/>
            <a:ahLst/>
            <a:cxnLst/>
            <a:rect l="l" t="t" r="r" b="b"/>
            <a:pathLst>
              <a:path w="5107229" h="1340939">
                <a:moveTo>
                  <a:pt x="0" y="0"/>
                </a:moveTo>
                <a:lnTo>
                  <a:pt x="5107229" y="0"/>
                </a:lnTo>
                <a:lnTo>
                  <a:pt x="5107229" y="1340939"/>
                </a:lnTo>
                <a:lnTo>
                  <a:pt x="0" y="1340939"/>
                </a:lnTo>
                <a:lnTo>
                  <a:pt x="0" y="0"/>
                </a:lnTo>
                <a:close/>
              </a:path>
            </a:pathLst>
          </a:custGeom>
          <a:blipFill>
            <a:blip r:embed="rId2"/>
            <a:stretch>
              <a:fillRect/>
            </a:stretch>
          </a:blipFill>
        </p:spPr>
        <p:txBody>
          <a:bodyPr/>
          <a:lstStyle/>
          <a:p>
            <a:endParaRPr lang="en-US" dirty="0"/>
          </a:p>
        </p:txBody>
      </p:sp>
      <p:sp>
        <p:nvSpPr>
          <p:cNvPr id="7" name="TextBox 7"/>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24</a:t>
            </a:r>
          </a:p>
        </p:txBody>
      </p:sp>
      <p:sp>
        <p:nvSpPr>
          <p:cNvPr id="8" name="TextBox 8"/>
          <p:cNvSpPr txBox="1"/>
          <p:nvPr/>
        </p:nvSpPr>
        <p:spPr>
          <a:xfrm>
            <a:off x="7121811" y="1175619"/>
            <a:ext cx="10292332" cy="877495"/>
          </a:xfrm>
          <a:prstGeom prst="rect">
            <a:avLst/>
          </a:prstGeom>
        </p:spPr>
        <p:txBody>
          <a:bodyPr lIns="0" tIns="0" rIns="0" bIns="0" rtlCol="0" anchor="t">
            <a:spAutoFit/>
          </a:bodyPr>
          <a:lstStyle/>
          <a:p>
            <a:pPr algn="l">
              <a:lnSpc>
                <a:spcPts val="7280"/>
              </a:lnSpc>
            </a:pPr>
            <a:r>
              <a:rPr lang="pt-PT" sz="5200" b="1">
                <a:solidFill>
                  <a:srgbClr val="EA6D29"/>
                </a:solidFill>
                <a:latin typeface="Open Sauce Bold"/>
                <a:ea typeface="Open Sauce Bold"/>
                <a:cs typeface="Open Sauce Bold"/>
                <a:sym typeface="Open Sauce Bold"/>
              </a:rPr>
              <a:t>Divisão de SIDA (DAIDS)</a:t>
            </a:r>
          </a:p>
        </p:txBody>
      </p:sp>
      <p:sp>
        <p:nvSpPr>
          <p:cNvPr id="9" name="TextBox 9"/>
          <p:cNvSpPr txBox="1"/>
          <p:nvPr/>
        </p:nvSpPr>
        <p:spPr>
          <a:xfrm>
            <a:off x="845634" y="2574950"/>
            <a:ext cx="17050547" cy="3082590"/>
          </a:xfrm>
          <a:prstGeom prst="rect">
            <a:avLst/>
          </a:prstGeom>
        </p:spPr>
        <p:txBody>
          <a:bodyPr lIns="0" tIns="0" rIns="0" bIns="0" rtlCol="0" anchor="t">
            <a:spAutoFit/>
          </a:bodyPr>
          <a:lstStyle/>
          <a:p>
            <a:pPr algn="l">
              <a:lnSpc>
                <a:spcPts val="4200"/>
              </a:lnSpc>
            </a:pPr>
            <a:r>
              <a:rPr lang="pt-PT" sz="2400" dirty="0">
                <a:solidFill>
                  <a:srgbClr val="373636"/>
                </a:solidFill>
                <a:latin typeface="Open Sauce"/>
                <a:ea typeface="Open Sauce"/>
                <a:cs typeface="Open Sauce"/>
                <a:sym typeface="Open Sauce"/>
              </a:rPr>
              <a:t>A DAIDS foi criada em 1986 para desenvolver e implementar a agenda nacional de investigação para combater a epidemia de HIV/SIDA. Para esse fim, a divisão apoia um portefólio global de investigação para promover o conhecimento biológico sobre o HIV/SIDA, as suas </a:t>
            </a:r>
            <a:r>
              <a:rPr lang="pt-PT" sz="2400" dirty="0" err="1">
                <a:solidFill>
                  <a:srgbClr val="373636"/>
                </a:solidFill>
                <a:latin typeface="Open Sauce"/>
                <a:ea typeface="Open Sauce"/>
                <a:cs typeface="Open Sauce"/>
                <a:sym typeface="Open Sauce"/>
              </a:rPr>
              <a:t>co-infecções</a:t>
            </a:r>
            <a:r>
              <a:rPr lang="pt-PT" sz="2400" dirty="0">
                <a:solidFill>
                  <a:srgbClr val="373636"/>
                </a:solidFill>
                <a:latin typeface="Open Sauce"/>
                <a:ea typeface="Open Sauce"/>
                <a:cs typeface="Open Sauce"/>
                <a:sym typeface="Open Sauce"/>
              </a:rPr>
              <a:t> relacionadas e comorbidades. </a:t>
            </a:r>
          </a:p>
          <a:p>
            <a:pPr algn="l">
              <a:lnSpc>
                <a:spcPts val="3920"/>
              </a:lnSpc>
            </a:pPr>
            <a:endParaRPr lang="en-US" sz="2400" spc="28" dirty="0">
              <a:solidFill>
                <a:srgbClr val="373636"/>
              </a:solidFill>
              <a:latin typeface="Open Sauce"/>
              <a:ea typeface="Open Sauce"/>
              <a:cs typeface="Open Sauce"/>
              <a:sym typeface="Open Sauce"/>
            </a:endParaRPr>
          </a:p>
          <a:p>
            <a:pPr algn="l">
              <a:lnSpc>
                <a:spcPts val="3920"/>
              </a:lnSpc>
            </a:pPr>
            <a:r>
              <a:rPr lang="pt-PT" sz="2400" dirty="0">
                <a:solidFill>
                  <a:srgbClr val="373636"/>
                </a:solidFill>
                <a:latin typeface="Open Sauce"/>
                <a:ea typeface="Open Sauce"/>
                <a:cs typeface="Open Sauce"/>
                <a:sym typeface="Open Sauce"/>
              </a:rPr>
              <a:t>Com o objectivo de criar uma “Geração Livre de SIDA”, a divisão desenvolve e apoia a </a:t>
            </a:r>
            <a:r>
              <a:rPr lang="pt-PT" sz="2400" dirty="0" err="1">
                <a:solidFill>
                  <a:srgbClr val="373636"/>
                </a:solidFill>
                <a:latin typeface="Open Sauce"/>
                <a:ea typeface="Open Sauce"/>
                <a:cs typeface="Open Sauce"/>
                <a:sym typeface="Open Sauce"/>
              </a:rPr>
              <a:t>infra-estrutura</a:t>
            </a:r>
            <a:r>
              <a:rPr lang="pt-PT" sz="2400" dirty="0">
                <a:solidFill>
                  <a:srgbClr val="373636"/>
                </a:solidFill>
                <a:latin typeface="Open Sauce"/>
                <a:ea typeface="Open Sauce"/>
                <a:cs typeface="Open Sauce"/>
                <a:sym typeface="Open Sauce"/>
              </a:rPr>
              <a:t> e a investigação biomédica necessárias para:</a:t>
            </a:r>
          </a:p>
        </p:txBody>
      </p:sp>
      <p:sp>
        <p:nvSpPr>
          <p:cNvPr id="10" name="TextBox 10"/>
          <p:cNvSpPr txBox="1"/>
          <p:nvPr/>
        </p:nvSpPr>
        <p:spPr>
          <a:xfrm>
            <a:off x="2651231" y="5906119"/>
            <a:ext cx="8140344" cy="3276860"/>
          </a:xfrm>
          <a:prstGeom prst="rect">
            <a:avLst/>
          </a:prstGeom>
        </p:spPr>
        <p:txBody>
          <a:bodyPr lIns="0" tIns="0" rIns="0" bIns="0" rtlCol="0" anchor="t">
            <a:spAutoFit/>
          </a:bodyPr>
          <a:lstStyle/>
          <a:p>
            <a:pPr marL="669299" lvl="1" indent="-334650" algn="l">
              <a:lnSpc>
                <a:spcPts val="3720"/>
              </a:lnSpc>
              <a:buAutoNum type="arabicPeriod"/>
            </a:pPr>
            <a:r>
              <a:rPr lang="pt-PT" sz="2800" b="1" dirty="0">
                <a:solidFill>
                  <a:srgbClr val="077AB5"/>
                </a:solidFill>
                <a:latin typeface="Open Sauce Bold"/>
                <a:ea typeface="Open Sauce Bold"/>
                <a:cs typeface="Open Sauce Bold"/>
                <a:sym typeface="Open Sauce Bold"/>
              </a:rPr>
              <a:t>Interromper a propagação do HIV através do desenvolvimento de uma vacina eficaz e de estratégias de prevenção biomédica que sejam seguras e desejáveis</a:t>
            </a:r>
          </a:p>
          <a:p>
            <a:pPr algn="l">
              <a:lnSpc>
                <a:spcPts val="3720"/>
              </a:lnSpc>
            </a:pPr>
            <a:endParaRPr lang="en-US" sz="2800" b="1" dirty="0">
              <a:solidFill>
                <a:srgbClr val="077AB5"/>
              </a:solidFill>
              <a:latin typeface="Open Sauce Bold"/>
              <a:ea typeface="Open Sauce Bold"/>
              <a:cs typeface="Open Sauce Bold"/>
              <a:sym typeface="Open Sauce Bold"/>
            </a:endParaRPr>
          </a:p>
          <a:p>
            <a:pPr algn="l">
              <a:lnSpc>
                <a:spcPts val="3720"/>
              </a:lnSpc>
            </a:pPr>
            <a:r>
              <a:rPr lang="pt-PT" sz="2800" b="1" dirty="0">
                <a:solidFill>
                  <a:srgbClr val="077AB5"/>
                </a:solidFill>
                <a:latin typeface="Open Sauce Bold"/>
                <a:ea typeface="Open Sauce Bold"/>
                <a:cs typeface="Open Sauce Bold"/>
                <a:sym typeface="Open Sauce Bold"/>
              </a:rPr>
              <a:t>   2. Desenvolver novas abordagens para o</a:t>
            </a:r>
          </a:p>
          <a:p>
            <a:pPr algn="l">
              <a:lnSpc>
                <a:spcPts val="3720"/>
              </a:lnSpc>
            </a:pPr>
            <a:r>
              <a:rPr lang="pt-PT" sz="2800" b="1" dirty="0">
                <a:solidFill>
                  <a:srgbClr val="077AB5"/>
                </a:solidFill>
                <a:latin typeface="Open Sauce Bold"/>
                <a:ea typeface="Open Sauce Bold"/>
                <a:cs typeface="Open Sauce Bold"/>
                <a:sym typeface="Open Sauce Bold"/>
              </a:rPr>
              <a:t>       tratamento e cura da </a:t>
            </a:r>
            <a:r>
              <a:rPr lang="pt-PT" sz="2800" b="1" dirty="0" err="1">
                <a:solidFill>
                  <a:srgbClr val="077AB5"/>
                </a:solidFill>
                <a:latin typeface="Open Sauce Bold"/>
                <a:ea typeface="Open Sauce Bold"/>
                <a:cs typeface="Open Sauce Bold"/>
                <a:sym typeface="Open Sauce Bold"/>
              </a:rPr>
              <a:t>infecção</a:t>
            </a:r>
            <a:r>
              <a:rPr lang="pt-PT" sz="2800" b="1" dirty="0">
                <a:solidFill>
                  <a:srgbClr val="077AB5"/>
                </a:solidFill>
                <a:latin typeface="Open Sauce Bold"/>
                <a:ea typeface="Open Sauce Bold"/>
                <a:cs typeface="Open Sauce Bold"/>
                <a:sym typeface="Open Sauce Bold"/>
              </a:rPr>
              <a:t> pelo HIV</a:t>
            </a:r>
          </a:p>
        </p:txBody>
      </p:sp>
      <p:grpSp>
        <p:nvGrpSpPr>
          <p:cNvPr id="11" name="Group 11"/>
          <p:cNvGrpSpPr/>
          <p:nvPr/>
        </p:nvGrpSpPr>
        <p:grpSpPr>
          <a:xfrm>
            <a:off x="851391" y="5915644"/>
            <a:ext cx="1525566" cy="1297840"/>
            <a:chOff x="0" y="0"/>
            <a:chExt cx="2034088" cy="1730454"/>
          </a:xfrm>
        </p:grpSpPr>
        <p:sp>
          <p:nvSpPr>
            <p:cNvPr id="12" name="AutoShape 12"/>
            <p:cNvSpPr/>
            <p:nvPr/>
          </p:nvSpPr>
          <p:spPr>
            <a:xfrm>
              <a:off x="0" y="0"/>
              <a:ext cx="2034088" cy="1730454"/>
            </a:xfrm>
            <a:prstGeom prst="rect">
              <a:avLst/>
            </a:prstGeom>
            <a:solidFill>
              <a:srgbClr val="EA6D29"/>
            </a:solidFill>
          </p:spPr>
          <p:txBody>
            <a:bodyPr/>
            <a:lstStyle/>
            <a:p>
              <a:endParaRPr lang="en-US" dirty="0"/>
            </a:p>
          </p:txBody>
        </p:sp>
        <p:grpSp>
          <p:nvGrpSpPr>
            <p:cNvPr id="13" name="Group 13"/>
            <p:cNvGrpSpPr/>
            <p:nvPr/>
          </p:nvGrpSpPr>
          <p:grpSpPr>
            <a:xfrm>
              <a:off x="579048" y="662027"/>
              <a:ext cx="875992" cy="406400"/>
              <a:chOff x="0" y="0"/>
              <a:chExt cx="1094990" cy="508000"/>
            </a:xfrm>
          </p:grpSpPr>
          <p:sp>
            <p:nvSpPr>
              <p:cNvPr id="14" name="Freeform 14"/>
              <p:cNvSpPr/>
              <p:nvPr/>
            </p:nvSpPr>
            <p:spPr>
              <a:xfrm>
                <a:off x="0" y="215900"/>
                <a:ext cx="799080" cy="76200"/>
              </a:xfrm>
              <a:custGeom>
                <a:avLst/>
                <a:gdLst/>
                <a:ahLst/>
                <a:cxnLst/>
                <a:rect l="l" t="t" r="r" b="b"/>
                <a:pathLst>
                  <a:path w="799080" h="76200">
                    <a:moveTo>
                      <a:pt x="0" y="0"/>
                    </a:moveTo>
                    <a:lnTo>
                      <a:pt x="799080" y="0"/>
                    </a:lnTo>
                    <a:lnTo>
                      <a:pt x="799080" y="76200"/>
                    </a:lnTo>
                    <a:lnTo>
                      <a:pt x="0" y="76200"/>
                    </a:lnTo>
                    <a:close/>
                  </a:path>
                </a:pathLst>
              </a:custGeom>
              <a:solidFill>
                <a:srgbClr val="FFFFFF"/>
              </a:solidFill>
            </p:spPr>
            <p:txBody>
              <a:bodyPr/>
              <a:lstStyle/>
              <a:p>
                <a:endParaRPr lang="en-US" dirty="0"/>
              </a:p>
            </p:txBody>
          </p:sp>
          <p:sp>
            <p:nvSpPr>
              <p:cNvPr id="15" name="Freeform 15"/>
              <p:cNvSpPr/>
              <p:nvPr/>
            </p:nvSpPr>
            <p:spPr>
              <a:xfrm>
                <a:off x="72034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txBody>
              <a:bodyPr/>
              <a:lstStyle/>
              <a:p>
                <a:endParaRPr lang="en-US" dirty="0"/>
              </a:p>
            </p:txBody>
          </p:sp>
        </p:grpSp>
      </p:grpSp>
      <p:sp>
        <p:nvSpPr>
          <p:cNvPr id="16" name="TextBox 16"/>
          <p:cNvSpPr txBox="1"/>
          <p:nvPr/>
        </p:nvSpPr>
        <p:spPr>
          <a:xfrm>
            <a:off x="11494550" y="5934694"/>
            <a:ext cx="7174449" cy="3461653"/>
          </a:xfrm>
          <a:prstGeom prst="rect">
            <a:avLst/>
          </a:prstGeom>
        </p:spPr>
        <p:txBody>
          <a:bodyPr wrap="square" lIns="0" tIns="0" rIns="0" bIns="0" rtlCol="0" anchor="t">
            <a:spAutoFit/>
          </a:bodyPr>
          <a:lstStyle/>
          <a:p>
            <a:pPr algn="l">
              <a:lnSpc>
                <a:spcPts val="3409"/>
              </a:lnSpc>
              <a:spcBef>
                <a:spcPct val="0"/>
              </a:spcBef>
            </a:pPr>
            <a:r>
              <a:rPr lang="pt-PT" sz="2800" b="1" dirty="0">
                <a:solidFill>
                  <a:srgbClr val="077AB5"/>
                </a:solidFill>
                <a:latin typeface="Open Sauce Bold"/>
                <a:ea typeface="Open Sauce Bold"/>
                <a:cs typeface="Open Sauce Bold"/>
                <a:sym typeface="Open Sauce Bold"/>
              </a:rPr>
              <a:t>3. Tratar e/ou prevenir   </a:t>
            </a:r>
          </a:p>
          <a:p>
            <a:pPr algn="l">
              <a:lnSpc>
                <a:spcPts val="3409"/>
              </a:lnSpc>
              <a:spcBef>
                <a:spcPct val="0"/>
              </a:spcBef>
            </a:pPr>
            <a:r>
              <a:rPr lang="pt-PT" sz="2800" b="1" dirty="0">
                <a:solidFill>
                  <a:srgbClr val="077AB5"/>
                </a:solidFill>
                <a:latin typeface="Open Sauce Bold"/>
                <a:ea typeface="Open Sauce Bold"/>
                <a:cs typeface="Open Sauce Bold"/>
                <a:sym typeface="Open Sauce Bold"/>
              </a:rPr>
              <a:t>     </a:t>
            </a:r>
            <a:r>
              <a:rPr lang="pt-PT" sz="2800" b="1" dirty="0" err="1">
                <a:solidFill>
                  <a:srgbClr val="077AB5"/>
                </a:solidFill>
                <a:latin typeface="Open Sauce Bold"/>
                <a:ea typeface="Open Sauce Bold"/>
                <a:cs typeface="Open Sauce Bold"/>
                <a:sym typeface="Open Sauce Bold"/>
              </a:rPr>
              <a:t>co-infecções</a:t>
            </a:r>
            <a:r>
              <a:rPr lang="pt-PT" sz="2800" b="1" dirty="0">
                <a:solidFill>
                  <a:srgbClr val="077AB5"/>
                </a:solidFill>
                <a:latin typeface="Open Sauce Bold"/>
                <a:ea typeface="Open Sauce Bold"/>
                <a:cs typeface="Open Sauce Bold"/>
                <a:sym typeface="Open Sauce Bold"/>
              </a:rPr>
              <a:t> e </a:t>
            </a:r>
            <a:r>
              <a:rPr lang="pt-PT" sz="2800" b="1" dirty="0" err="1">
                <a:solidFill>
                  <a:srgbClr val="077AB5"/>
                </a:solidFill>
                <a:latin typeface="Open Sauce Bold"/>
                <a:ea typeface="Open Sauce Bold"/>
                <a:cs typeface="Open Sauce Bold"/>
                <a:sym typeface="Open Sauce Bold"/>
              </a:rPr>
              <a:t>co-morbidades</a:t>
            </a:r>
            <a:endParaRPr lang="pt-PT" sz="2800" b="1" dirty="0">
              <a:solidFill>
                <a:srgbClr val="077AB5"/>
              </a:solidFill>
              <a:latin typeface="Open Sauce Bold"/>
              <a:ea typeface="Open Sauce Bold"/>
              <a:cs typeface="Open Sauce Bold"/>
              <a:sym typeface="Open Sauce Bold"/>
            </a:endParaRPr>
          </a:p>
          <a:p>
            <a:pPr algn="l">
              <a:lnSpc>
                <a:spcPts val="3409"/>
              </a:lnSpc>
              <a:spcBef>
                <a:spcPct val="0"/>
              </a:spcBef>
            </a:pPr>
            <a:r>
              <a:rPr lang="pt-PT" sz="2800" b="1" dirty="0">
                <a:solidFill>
                  <a:srgbClr val="077AB5"/>
                </a:solidFill>
                <a:latin typeface="Open Sauce Bold"/>
                <a:ea typeface="Open Sauce Bold"/>
                <a:cs typeface="Open Sauce Bold"/>
                <a:sym typeface="Open Sauce Bold"/>
              </a:rPr>
              <a:t>     do HIV de maior importância</a:t>
            </a:r>
          </a:p>
          <a:p>
            <a:pPr algn="l">
              <a:lnSpc>
                <a:spcPts val="3409"/>
              </a:lnSpc>
              <a:spcBef>
                <a:spcPct val="0"/>
              </a:spcBef>
            </a:pPr>
            <a:endParaRPr lang="en-US" sz="2800" b="1" dirty="0">
              <a:solidFill>
                <a:srgbClr val="077AB5"/>
              </a:solidFill>
              <a:latin typeface="Open Sauce Bold"/>
              <a:ea typeface="Open Sauce Bold"/>
              <a:cs typeface="Open Sauce Bold"/>
              <a:sym typeface="Open Sauce Bold"/>
            </a:endParaRPr>
          </a:p>
          <a:p>
            <a:pPr algn="l">
              <a:lnSpc>
                <a:spcPts val="3409"/>
              </a:lnSpc>
              <a:spcBef>
                <a:spcPct val="0"/>
              </a:spcBef>
            </a:pPr>
            <a:r>
              <a:rPr lang="pt-PT" sz="2800" b="1" dirty="0">
                <a:solidFill>
                  <a:srgbClr val="077AB5"/>
                </a:solidFill>
                <a:latin typeface="Open Sauce Bold"/>
                <a:ea typeface="Open Sauce Bold"/>
                <a:cs typeface="Open Sauce Bold"/>
                <a:sym typeface="Open Sauce Bold"/>
              </a:rPr>
              <a:t>4. Estabelecer parcerias com </a:t>
            </a:r>
          </a:p>
          <a:p>
            <a:pPr algn="l">
              <a:lnSpc>
                <a:spcPts val="3409"/>
              </a:lnSpc>
              <a:spcBef>
                <a:spcPct val="0"/>
              </a:spcBef>
            </a:pPr>
            <a:r>
              <a:rPr lang="pt-PT" sz="2800" b="1" dirty="0">
                <a:solidFill>
                  <a:srgbClr val="077AB5"/>
                </a:solidFill>
                <a:latin typeface="Open Sauce Bold"/>
                <a:ea typeface="Open Sauce Bold"/>
                <a:cs typeface="Open Sauce Bold"/>
                <a:sym typeface="Open Sauce Bold"/>
              </a:rPr>
              <a:t>    as partes interessadas científicas </a:t>
            </a:r>
          </a:p>
          <a:p>
            <a:pPr algn="l">
              <a:lnSpc>
                <a:spcPts val="3409"/>
              </a:lnSpc>
              <a:spcBef>
                <a:spcPct val="0"/>
              </a:spcBef>
            </a:pPr>
            <a:r>
              <a:rPr lang="pt-PT" sz="2800" b="1" dirty="0">
                <a:solidFill>
                  <a:srgbClr val="077AB5"/>
                </a:solidFill>
                <a:latin typeface="Open Sauce Bold"/>
                <a:ea typeface="Open Sauce Bold"/>
                <a:cs typeface="Open Sauce Bold"/>
                <a:sym typeface="Open Sauce Bold"/>
              </a:rPr>
              <a:t>    e da comunidade para implementar     </a:t>
            </a:r>
            <a:br>
              <a:rPr lang="pt-PT" sz="2800" b="1" dirty="0">
                <a:solidFill>
                  <a:srgbClr val="077AB5"/>
                </a:solidFill>
                <a:latin typeface="Open Sauce Bold"/>
                <a:ea typeface="Open Sauce Bold"/>
                <a:cs typeface="Open Sauce Bold"/>
                <a:sym typeface="Open Sauce Bold"/>
              </a:rPr>
            </a:br>
            <a:r>
              <a:rPr lang="pt-PT" sz="2800" b="1" dirty="0">
                <a:solidFill>
                  <a:srgbClr val="077AB5"/>
                </a:solidFill>
                <a:latin typeface="Open Sauce Bold"/>
                <a:ea typeface="Open Sauce Bold"/>
                <a:cs typeface="Open Sauce Bold"/>
                <a:sym typeface="Open Sauce Bold"/>
              </a:rPr>
              <a:t>    eficazmente intervenções eficazes.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2839478"/>
          </a:xfrm>
          <a:prstGeom prst="rect">
            <a:avLst/>
          </a:prstGeom>
          <a:solidFill>
            <a:srgbClr val="373636"/>
          </a:solidFill>
        </p:spPr>
        <p:txBody>
          <a:bodyPr/>
          <a:lstStyle/>
          <a:p>
            <a:endParaRPr lang="en-US" dirty="0"/>
          </a:p>
        </p:txBody>
      </p:sp>
      <p:sp>
        <p:nvSpPr>
          <p:cNvPr id="3" name="AutoShape 3"/>
          <p:cNvSpPr/>
          <p:nvPr/>
        </p:nvSpPr>
        <p:spPr>
          <a:xfrm>
            <a:off x="0" y="2476999"/>
            <a:ext cx="18288000" cy="9525"/>
          </a:xfrm>
          <a:prstGeom prst="rect">
            <a:avLst/>
          </a:prstGeom>
          <a:solidFill>
            <a:srgbClr val="373636"/>
          </a:solidFill>
        </p:spPr>
        <p:txBody>
          <a:bodyPr/>
          <a:lstStyle/>
          <a:p>
            <a:endParaRPr lang="en-US" dirty="0"/>
          </a:p>
        </p:txBody>
      </p:sp>
      <p:sp>
        <p:nvSpPr>
          <p:cNvPr id="4" name="AutoShape 4"/>
          <p:cNvSpPr/>
          <p:nvPr/>
        </p:nvSpPr>
        <p:spPr>
          <a:xfrm>
            <a:off x="5359618" y="6393906"/>
            <a:ext cx="12928382" cy="9525"/>
          </a:xfrm>
          <a:prstGeom prst="rect">
            <a:avLst/>
          </a:prstGeom>
          <a:solidFill>
            <a:srgbClr val="373636"/>
          </a:solidFill>
        </p:spPr>
        <p:txBody>
          <a:bodyPr/>
          <a:lstStyle/>
          <a:p>
            <a:endParaRPr lang="en-US" dirty="0"/>
          </a:p>
        </p:txBody>
      </p:sp>
      <p:sp>
        <p:nvSpPr>
          <p:cNvPr id="5" name="AutoShape 5"/>
          <p:cNvSpPr/>
          <p:nvPr/>
        </p:nvSpPr>
        <p:spPr>
          <a:xfrm>
            <a:off x="5350091" y="2481762"/>
            <a:ext cx="9528" cy="7824288"/>
          </a:xfrm>
          <a:prstGeom prst="rect">
            <a:avLst/>
          </a:prstGeom>
          <a:solidFill>
            <a:srgbClr val="373636"/>
          </a:solidFill>
        </p:spPr>
        <p:txBody>
          <a:bodyPr/>
          <a:lstStyle/>
          <a:p>
            <a:endParaRPr lang="en-US" dirty="0"/>
          </a:p>
        </p:txBody>
      </p:sp>
      <p:sp>
        <p:nvSpPr>
          <p:cNvPr id="6" name="AutoShape 6"/>
          <p:cNvSpPr/>
          <p:nvPr/>
        </p:nvSpPr>
        <p:spPr>
          <a:xfrm>
            <a:off x="11765163" y="2486524"/>
            <a:ext cx="9572" cy="7800476"/>
          </a:xfrm>
          <a:prstGeom prst="rect">
            <a:avLst/>
          </a:prstGeom>
          <a:solidFill>
            <a:srgbClr val="373636"/>
          </a:solidFill>
        </p:spPr>
        <p:txBody>
          <a:bodyPr/>
          <a:lstStyle/>
          <a:p>
            <a:endParaRPr lang="en-US" dirty="0"/>
          </a:p>
        </p:txBody>
      </p:sp>
      <p:sp>
        <p:nvSpPr>
          <p:cNvPr id="7" name="AutoShape 7"/>
          <p:cNvSpPr/>
          <p:nvPr/>
        </p:nvSpPr>
        <p:spPr>
          <a:xfrm>
            <a:off x="634814" y="1028700"/>
            <a:ext cx="787772" cy="560539"/>
          </a:xfrm>
          <a:prstGeom prst="rect">
            <a:avLst/>
          </a:prstGeom>
          <a:solidFill>
            <a:srgbClr val="FFFFFF"/>
          </a:solidFill>
        </p:spPr>
        <p:txBody>
          <a:bodyPr/>
          <a:lstStyle/>
          <a:p>
            <a:endParaRPr lang="en-US" dirty="0"/>
          </a:p>
        </p:txBody>
      </p:sp>
      <p:sp>
        <p:nvSpPr>
          <p:cNvPr id="8" name="TextBox 8"/>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25</a:t>
            </a:r>
          </a:p>
        </p:txBody>
      </p:sp>
      <p:sp>
        <p:nvSpPr>
          <p:cNvPr id="9" name="TextBox 9"/>
          <p:cNvSpPr txBox="1"/>
          <p:nvPr/>
        </p:nvSpPr>
        <p:spPr>
          <a:xfrm>
            <a:off x="5738540" y="553024"/>
            <a:ext cx="7586935" cy="984821"/>
          </a:xfrm>
          <a:prstGeom prst="rect">
            <a:avLst/>
          </a:prstGeom>
        </p:spPr>
        <p:txBody>
          <a:bodyPr wrap="square" lIns="0" tIns="0" rIns="0" bIns="0" rtlCol="0" anchor="t">
            <a:spAutoFit/>
          </a:bodyPr>
          <a:lstStyle/>
          <a:p>
            <a:pPr algn="l">
              <a:lnSpc>
                <a:spcPts val="8400"/>
              </a:lnSpc>
            </a:pPr>
            <a:r>
              <a:rPr lang="pt-PT" sz="6000" b="1" dirty="0">
                <a:solidFill>
                  <a:srgbClr val="EA6D29"/>
                </a:solidFill>
                <a:latin typeface="Open Sauce Bold"/>
                <a:ea typeface="Open Sauce Bold"/>
                <a:cs typeface="Open Sauce Bold"/>
                <a:sym typeface="Open Sauce Bold"/>
              </a:rPr>
              <a:t>Visão geral da rede</a:t>
            </a:r>
          </a:p>
        </p:txBody>
      </p:sp>
      <p:sp>
        <p:nvSpPr>
          <p:cNvPr id="10" name="TextBox 10"/>
          <p:cNvSpPr txBox="1"/>
          <p:nvPr/>
        </p:nvSpPr>
        <p:spPr>
          <a:xfrm>
            <a:off x="368919" y="2838949"/>
            <a:ext cx="4712403" cy="6452756"/>
          </a:xfrm>
          <a:prstGeom prst="rect">
            <a:avLst/>
          </a:prstGeom>
        </p:spPr>
        <p:txBody>
          <a:bodyPr lIns="0" tIns="0" rIns="0" bIns="0" rtlCol="0" anchor="t">
            <a:spAutoFit/>
          </a:bodyPr>
          <a:lstStyle/>
          <a:p>
            <a:pPr algn="l">
              <a:lnSpc>
                <a:spcPts val="3899"/>
              </a:lnSpc>
            </a:pPr>
            <a:r>
              <a:rPr lang="pt-PT" sz="2599">
                <a:solidFill>
                  <a:srgbClr val="373636"/>
                </a:solidFill>
                <a:latin typeface="Open Sauce"/>
                <a:ea typeface="Open Sauce"/>
                <a:cs typeface="Open Sauce"/>
                <a:sym typeface="Open Sauce"/>
              </a:rPr>
              <a:t>Existem </a:t>
            </a:r>
            <a:r>
              <a:rPr lang="pt-PT" sz="2599" u="none">
                <a:solidFill>
                  <a:srgbClr val="373636"/>
                </a:solidFill>
                <a:latin typeface="Open Sauce"/>
                <a:ea typeface="Open Sauce"/>
                <a:cs typeface="Open Sauce"/>
                <a:sym typeface="Open Sauce"/>
              </a:rPr>
              <a:t>quatro</a:t>
            </a:r>
            <a:r>
              <a:rPr lang="pt-PT" sz="2599">
                <a:solidFill>
                  <a:srgbClr val="373636"/>
                </a:solidFill>
                <a:latin typeface="Open Sauce"/>
                <a:ea typeface="Open Sauce"/>
                <a:cs typeface="Open Sauce"/>
                <a:sym typeface="Open Sauce"/>
              </a:rPr>
              <a:t> redes de ensaios clínicos do HIV/AIDS financiadas pelo NIH. </a:t>
            </a:r>
          </a:p>
          <a:p>
            <a:pPr algn="l">
              <a:lnSpc>
                <a:spcPts val="3899"/>
              </a:lnSpc>
            </a:pPr>
            <a:endParaRPr lang="en-US" sz="2599" spc="25" dirty="0">
              <a:solidFill>
                <a:srgbClr val="373636"/>
              </a:solidFill>
              <a:latin typeface="Open Sauce"/>
              <a:ea typeface="Open Sauce"/>
              <a:cs typeface="Open Sauce"/>
              <a:sym typeface="Open Sauce"/>
            </a:endParaRPr>
          </a:p>
          <a:p>
            <a:pPr algn="l">
              <a:lnSpc>
                <a:spcPts val="4049"/>
              </a:lnSpc>
            </a:pPr>
            <a:r>
              <a:rPr lang="pt-PT" sz="2699">
                <a:solidFill>
                  <a:srgbClr val="373636"/>
                </a:solidFill>
                <a:latin typeface="Open Sauce"/>
                <a:ea typeface="Open Sauce"/>
                <a:cs typeface="Open Sauce"/>
                <a:sym typeface="Open Sauce"/>
              </a:rPr>
              <a:t>As redes são um grupo afiliado de instituições de investigação médica nacionais e internacionais e investigadores que realizam investigação clínica sobre o HIV/AIDS para desenvolver medicamentos, estratégias de prevenção e vacinas seguros e eficazes.</a:t>
            </a:r>
          </a:p>
        </p:txBody>
      </p:sp>
      <p:sp>
        <p:nvSpPr>
          <p:cNvPr id="11" name="TextBox 11"/>
          <p:cNvSpPr txBox="1"/>
          <p:nvPr/>
        </p:nvSpPr>
        <p:spPr>
          <a:xfrm>
            <a:off x="5975800" y="4735897"/>
            <a:ext cx="5173178" cy="1053317"/>
          </a:xfrm>
          <a:prstGeom prst="rect">
            <a:avLst/>
          </a:prstGeom>
        </p:spPr>
        <p:txBody>
          <a:bodyPr lIns="0" tIns="0" rIns="0" bIns="0" rtlCol="0" anchor="t">
            <a:spAutoFit/>
          </a:bodyPr>
          <a:lstStyle/>
          <a:p>
            <a:pPr algn="ctr">
              <a:lnSpc>
                <a:spcPts val="4319"/>
              </a:lnSpc>
              <a:spcBef>
                <a:spcPct val="0"/>
              </a:spcBef>
            </a:pPr>
            <a:r>
              <a:rPr lang="pt-PT" sz="2699" b="1">
                <a:solidFill>
                  <a:srgbClr val="373636"/>
                </a:solidFill>
                <a:latin typeface="Open Sauce Bold"/>
                <a:ea typeface="Open Sauce Bold"/>
                <a:cs typeface="Open Sauce Bold"/>
                <a:sym typeface="Open Sauce Bold"/>
              </a:rPr>
              <a:t>Avanço das Terapêuticas Clínicas a Nível Global (ACTG)</a:t>
            </a:r>
          </a:p>
        </p:txBody>
      </p:sp>
      <p:sp>
        <p:nvSpPr>
          <p:cNvPr id="12" name="TextBox 12"/>
          <p:cNvSpPr txBox="1"/>
          <p:nvPr/>
        </p:nvSpPr>
        <p:spPr>
          <a:xfrm>
            <a:off x="5975802" y="8968037"/>
            <a:ext cx="5173178" cy="1596168"/>
          </a:xfrm>
          <a:prstGeom prst="rect">
            <a:avLst/>
          </a:prstGeom>
        </p:spPr>
        <p:txBody>
          <a:bodyPr lIns="0" tIns="0" rIns="0" bIns="0" rtlCol="0" anchor="t">
            <a:spAutoFit/>
          </a:bodyPr>
          <a:lstStyle/>
          <a:p>
            <a:pPr algn="ctr">
              <a:lnSpc>
                <a:spcPts val="4319"/>
              </a:lnSpc>
              <a:spcBef>
                <a:spcPct val="0"/>
              </a:spcBef>
            </a:pPr>
            <a:r>
              <a:rPr lang="pt-PT" sz="2699" b="1">
                <a:solidFill>
                  <a:srgbClr val="373636"/>
                </a:solidFill>
                <a:latin typeface="Open Sauce Bold"/>
                <a:ea typeface="Open Sauce Bold"/>
                <a:cs typeface="Open Sauce Bold"/>
                <a:sym typeface="Open Sauce Bold"/>
              </a:rPr>
              <a:t>Rede de Ensaios de Vacinas contra o HIV (HVTN)</a:t>
            </a:r>
          </a:p>
          <a:p>
            <a:pPr algn="ctr">
              <a:lnSpc>
                <a:spcPts val="4319"/>
              </a:lnSpc>
              <a:spcBef>
                <a:spcPct val="0"/>
              </a:spcBef>
            </a:pPr>
            <a:endParaRPr lang="en-US" sz="2699" b="1" dirty="0">
              <a:solidFill>
                <a:srgbClr val="373636"/>
              </a:solidFill>
              <a:latin typeface="Open Sauce Bold"/>
              <a:ea typeface="Open Sauce Bold"/>
              <a:cs typeface="Open Sauce Bold"/>
              <a:sym typeface="Open Sauce Bold"/>
            </a:endParaRPr>
          </a:p>
        </p:txBody>
      </p:sp>
      <p:sp>
        <p:nvSpPr>
          <p:cNvPr id="13" name="TextBox 13"/>
          <p:cNvSpPr txBox="1"/>
          <p:nvPr/>
        </p:nvSpPr>
        <p:spPr>
          <a:xfrm>
            <a:off x="12162845" y="8425187"/>
            <a:ext cx="5635115" cy="2394310"/>
          </a:xfrm>
          <a:prstGeom prst="rect">
            <a:avLst/>
          </a:prstGeom>
        </p:spPr>
        <p:txBody>
          <a:bodyPr lIns="0" tIns="0" rIns="0" bIns="0" rtlCol="0" anchor="t">
            <a:spAutoFit/>
          </a:bodyPr>
          <a:lstStyle/>
          <a:p>
            <a:pPr algn="ctr">
              <a:lnSpc>
                <a:spcPts val="3800"/>
              </a:lnSpc>
              <a:spcBef>
                <a:spcPct val="0"/>
              </a:spcBef>
            </a:pPr>
            <a:r>
              <a:rPr lang="pt-PT" sz="2699" b="1" dirty="0">
                <a:solidFill>
                  <a:srgbClr val="373636"/>
                </a:solidFill>
                <a:latin typeface="Open Sauce Bold"/>
                <a:ea typeface="Open Sauce Bold"/>
                <a:cs typeface="Open Sauce Bold"/>
                <a:sym typeface="Open Sauce Bold"/>
              </a:rPr>
              <a:t>Rede de Ensaios Clínicos da SIDA Internacionais Maternais Pediátricos Adolescentes (IMPAACT)</a:t>
            </a:r>
          </a:p>
          <a:p>
            <a:pPr algn="ctr">
              <a:lnSpc>
                <a:spcPts val="3800"/>
              </a:lnSpc>
              <a:spcBef>
                <a:spcPct val="0"/>
              </a:spcBef>
            </a:pPr>
            <a:endParaRPr lang="en-US" sz="2699" b="1" dirty="0">
              <a:solidFill>
                <a:srgbClr val="373636"/>
              </a:solidFill>
              <a:latin typeface="Open Sauce Bold"/>
              <a:ea typeface="Open Sauce Bold"/>
              <a:cs typeface="Open Sauce Bold"/>
              <a:sym typeface="Open Sauce Bold"/>
            </a:endParaRPr>
          </a:p>
        </p:txBody>
      </p:sp>
      <p:sp>
        <p:nvSpPr>
          <p:cNvPr id="14" name="TextBox 14"/>
          <p:cNvSpPr txBox="1"/>
          <p:nvPr/>
        </p:nvSpPr>
        <p:spPr>
          <a:xfrm>
            <a:off x="12393813" y="4735897"/>
            <a:ext cx="5173178" cy="1596168"/>
          </a:xfrm>
          <a:prstGeom prst="rect">
            <a:avLst/>
          </a:prstGeom>
        </p:spPr>
        <p:txBody>
          <a:bodyPr lIns="0" tIns="0" rIns="0" bIns="0" rtlCol="0" anchor="t">
            <a:spAutoFit/>
          </a:bodyPr>
          <a:lstStyle/>
          <a:p>
            <a:pPr algn="ctr">
              <a:lnSpc>
                <a:spcPts val="4319"/>
              </a:lnSpc>
              <a:spcBef>
                <a:spcPct val="0"/>
              </a:spcBef>
            </a:pPr>
            <a:r>
              <a:rPr lang="pt-PT" sz="2699" b="1">
                <a:solidFill>
                  <a:srgbClr val="373636"/>
                </a:solidFill>
                <a:latin typeface="Open Sauce Bold"/>
                <a:ea typeface="Open Sauce Bold"/>
                <a:cs typeface="Open Sauce Bold"/>
                <a:sym typeface="Open Sauce Bold"/>
              </a:rPr>
              <a:t>Rede de Ensaios de Prevenção do HIV (HPTN)</a:t>
            </a:r>
          </a:p>
          <a:p>
            <a:pPr algn="ctr">
              <a:lnSpc>
                <a:spcPts val="4319"/>
              </a:lnSpc>
              <a:spcBef>
                <a:spcPct val="0"/>
              </a:spcBef>
            </a:pPr>
            <a:endParaRPr lang="en-US" sz="2699" b="1" dirty="0">
              <a:solidFill>
                <a:srgbClr val="373636"/>
              </a:solidFill>
              <a:latin typeface="Open Sauce Bold"/>
              <a:ea typeface="Open Sauce Bold"/>
              <a:cs typeface="Open Sauce Bold"/>
              <a:sym typeface="Open Sauce Bold"/>
            </a:endParaRPr>
          </a:p>
        </p:txBody>
      </p:sp>
      <p:sp>
        <p:nvSpPr>
          <p:cNvPr id="15" name="Freeform 15"/>
          <p:cNvSpPr/>
          <p:nvPr/>
        </p:nvSpPr>
        <p:spPr>
          <a:xfrm>
            <a:off x="6680070" y="2711949"/>
            <a:ext cx="3764639" cy="1787568"/>
          </a:xfrm>
          <a:custGeom>
            <a:avLst/>
            <a:gdLst/>
            <a:ahLst/>
            <a:cxnLst/>
            <a:rect l="l" t="t" r="r" b="b"/>
            <a:pathLst>
              <a:path w="3764639" h="1787568">
                <a:moveTo>
                  <a:pt x="0" y="0"/>
                </a:moveTo>
                <a:lnTo>
                  <a:pt x="3764639" y="0"/>
                </a:lnTo>
                <a:lnTo>
                  <a:pt x="3764639" y="1787568"/>
                </a:lnTo>
                <a:lnTo>
                  <a:pt x="0" y="1787568"/>
                </a:lnTo>
                <a:lnTo>
                  <a:pt x="0" y="0"/>
                </a:lnTo>
                <a:close/>
              </a:path>
            </a:pathLst>
          </a:custGeom>
          <a:blipFill>
            <a:blip r:embed="rId2"/>
            <a:stretch>
              <a:fillRect r="-60280"/>
            </a:stretch>
          </a:blipFill>
        </p:spPr>
        <p:txBody>
          <a:bodyPr/>
          <a:lstStyle/>
          <a:p>
            <a:endParaRPr lang="en-US" dirty="0"/>
          </a:p>
        </p:txBody>
      </p:sp>
      <p:sp>
        <p:nvSpPr>
          <p:cNvPr id="16" name="Freeform 16"/>
          <p:cNvSpPr/>
          <p:nvPr/>
        </p:nvSpPr>
        <p:spPr>
          <a:xfrm>
            <a:off x="12752996" y="2791458"/>
            <a:ext cx="4454814" cy="2049214"/>
          </a:xfrm>
          <a:custGeom>
            <a:avLst/>
            <a:gdLst/>
            <a:ahLst/>
            <a:cxnLst/>
            <a:rect l="l" t="t" r="r" b="b"/>
            <a:pathLst>
              <a:path w="4454814" h="2049214">
                <a:moveTo>
                  <a:pt x="0" y="0"/>
                </a:moveTo>
                <a:lnTo>
                  <a:pt x="4454813" y="0"/>
                </a:lnTo>
                <a:lnTo>
                  <a:pt x="4454813" y="2049214"/>
                </a:lnTo>
                <a:lnTo>
                  <a:pt x="0" y="2049214"/>
                </a:lnTo>
                <a:lnTo>
                  <a:pt x="0" y="0"/>
                </a:lnTo>
                <a:close/>
              </a:path>
            </a:pathLst>
          </a:custGeom>
          <a:blipFill>
            <a:blip r:embed="rId3"/>
            <a:stretch>
              <a:fillRect/>
            </a:stretch>
          </a:blipFill>
        </p:spPr>
        <p:txBody>
          <a:bodyPr/>
          <a:lstStyle/>
          <a:p>
            <a:endParaRPr lang="en-US" dirty="0"/>
          </a:p>
        </p:txBody>
      </p:sp>
      <p:sp>
        <p:nvSpPr>
          <p:cNvPr id="17" name="Freeform 17"/>
          <p:cNvSpPr/>
          <p:nvPr/>
        </p:nvSpPr>
        <p:spPr>
          <a:xfrm>
            <a:off x="6840164" y="6674856"/>
            <a:ext cx="3444455" cy="2126531"/>
          </a:xfrm>
          <a:custGeom>
            <a:avLst/>
            <a:gdLst/>
            <a:ahLst/>
            <a:cxnLst/>
            <a:rect l="l" t="t" r="r" b="b"/>
            <a:pathLst>
              <a:path w="3444455" h="2126531">
                <a:moveTo>
                  <a:pt x="0" y="0"/>
                </a:moveTo>
                <a:lnTo>
                  <a:pt x="3444454" y="0"/>
                </a:lnTo>
                <a:lnTo>
                  <a:pt x="3444454" y="2126531"/>
                </a:lnTo>
                <a:lnTo>
                  <a:pt x="0" y="2126531"/>
                </a:lnTo>
                <a:lnTo>
                  <a:pt x="0" y="0"/>
                </a:lnTo>
                <a:close/>
              </a:path>
            </a:pathLst>
          </a:custGeom>
          <a:blipFill>
            <a:blip r:embed="rId4"/>
            <a:stretch>
              <a:fillRect/>
            </a:stretch>
          </a:blipFill>
        </p:spPr>
        <p:txBody>
          <a:bodyPr/>
          <a:lstStyle/>
          <a:p>
            <a:endParaRPr lang="en-US" dirty="0"/>
          </a:p>
        </p:txBody>
      </p:sp>
      <p:sp>
        <p:nvSpPr>
          <p:cNvPr id="18" name="Freeform 18"/>
          <p:cNvSpPr/>
          <p:nvPr/>
        </p:nvSpPr>
        <p:spPr>
          <a:xfrm>
            <a:off x="12868610" y="6578686"/>
            <a:ext cx="4223584" cy="1776020"/>
          </a:xfrm>
          <a:custGeom>
            <a:avLst/>
            <a:gdLst/>
            <a:ahLst/>
            <a:cxnLst/>
            <a:rect l="l" t="t" r="r" b="b"/>
            <a:pathLst>
              <a:path w="4223584" h="1776020">
                <a:moveTo>
                  <a:pt x="0" y="0"/>
                </a:moveTo>
                <a:lnTo>
                  <a:pt x="4223585" y="0"/>
                </a:lnTo>
                <a:lnTo>
                  <a:pt x="4223585" y="1776020"/>
                </a:lnTo>
                <a:lnTo>
                  <a:pt x="0" y="1776020"/>
                </a:lnTo>
                <a:lnTo>
                  <a:pt x="0" y="0"/>
                </a:lnTo>
                <a:close/>
              </a:path>
            </a:pathLst>
          </a:custGeom>
          <a:blipFill>
            <a:blip r:embed="rId5"/>
            <a:stretch>
              <a:fillRect b="-37318"/>
            </a:stretch>
          </a:blipFill>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26</a:t>
              </a:r>
            </a:p>
          </p:txBody>
        </p:sp>
      </p:grpSp>
      <p:sp>
        <p:nvSpPr>
          <p:cNvPr id="6" name="TextBox 6"/>
          <p:cNvSpPr txBox="1"/>
          <p:nvPr/>
        </p:nvSpPr>
        <p:spPr>
          <a:xfrm>
            <a:off x="9826453" y="3825938"/>
            <a:ext cx="6891117" cy="4310420"/>
          </a:xfrm>
          <a:prstGeom prst="rect">
            <a:avLst/>
          </a:prstGeom>
        </p:spPr>
        <p:txBody>
          <a:bodyPr lIns="0" tIns="0" rIns="0" bIns="0" rtlCol="0" anchor="t">
            <a:spAutoFit/>
          </a:bodyPr>
          <a:lstStyle/>
          <a:p>
            <a:pPr algn="l">
              <a:lnSpc>
                <a:spcPts val="4319"/>
              </a:lnSpc>
            </a:pPr>
            <a:r>
              <a:rPr lang="pt-PT" sz="2699">
                <a:solidFill>
                  <a:srgbClr val="373636"/>
                </a:solidFill>
                <a:latin typeface="Open Sauce"/>
                <a:ea typeface="Open Sauce"/>
                <a:cs typeface="Open Sauce"/>
                <a:sym typeface="Open Sauce"/>
              </a:rPr>
              <a:t>A </a:t>
            </a:r>
            <a:r>
              <a:rPr lang="pt-PT" sz="2699" u="sng">
                <a:solidFill>
                  <a:srgbClr val="373636"/>
                </a:solidFill>
                <a:latin typeface="Open Sauce"/>
                <a:ea typeface="Open Sauce"/>
                <a:cs typeface="Open Sauce"/>
                <a:sym typeface="Open Sauce"/>
                <a:hlinkClick r:id="rId2" tooltip="https://actgnetwork.org"/>
              </a:rPr>
              <a:t>ACTG</a:t>
            </a:r>
            <a:r>
              <a:rPr lang="pt-PT" sz="2699">
                <a:solidFill>
                  <a:srgbClr val="373636"/>
                </a:solidFill>
                <a:latin typeface="Open Sauce"/>
                <a:ea typeface="Open Sauce"/>
                <a:cs typeface="Open Sauce"/>
                <a:sym typeface="Open Sauce"/>
              </a:rPr>
              <a:t> é uma rede global de ensaios clínicos que faz investigação para melhorar o tratamento do HIV e das suas comorbidades, para desenvolver uma cura para o HIV e para inovar nos tratamentos para a tuberculose, hepatite B e doenças infecciosas emergentes.</a:t>
            </a:r>
          </a:p>
          <a:p>
            <a:pPr algn="l">
              <a:lnSpc>
                <a:spcPts val="4319"/>
              </a:lnSpc>
            </a:pPr>
            <a:endParaRPr lang="en-US" sz="2699" dirty="0">
              <a:solidFill>
                <a:srgbClr val="373636"/>
              </a:solidFill>
              <a:latin typeface="Open Sauce"/>
              <a:ea typeface="Open Sauce"/>
              <a:cs typeface="Open Sauce"/>
              <a:sym typeface="Open Sauce"/>
            </a:endParaRPr>
          </a:p>
        </p:txBody>
      </p:sp>
      <p:sp>
        <p:nvSpPr>
          <p:cNvPr id="7" name="AutoShape 7"/>
          <p:cNvSpPr/>
          <p:nvPr/>
        </p:nvSpPr>
        <p:spPr>
          <a:xfrm>
            <a:off x="9826453" y="8601090"/>
            <a:ext cx="546310" cy="156239"/>
          </a:xfrm>
          <a:prstGeom prst="rect">
            <a:avLst/>
          </a:prstGeom>
          <a:solidFill>
            <a:srgbClr val="EA6D29"/>
          </a:solidFill>
        </p:spPr>
        <p:txBody>
          <a:bodyPr/>
          <a:lstStyle/>
          <a:p>
            <a:endParaRPr lang="en-US" dirty="0"/>
          </a:p>
        </p:txBody>
      </p:sp>
      <p:sp>
        <p:nvSpPr>
          <p:cNvPr id="8" name="AutoShape 8"/>
          <p:cNvSpPr/>
          <p:nvPr/>
        </p:nvSpPr>
        <p:spPr>
          <a:xfrm>
            <a:off x="9148762" y="2039832"/>
            <a:ext cx="8120062" cy="9525"/>
          </a:xfrm>
          <a:prstGeom prst="rect">
            <a:avLst/>
          </a:prstGeom>
          <a:solidFill>
            <a:srgbClr val="373636"/>
          </a:solidFill>
        </p:spPr>
        <p:txBody>
          <a:bodyPr/>
          <a:lstStyle/>
          <a:p>
            <a:endParaRPr lang="en-US" dirty="0"/>
          </a:p>
        </p:txBody>
      </p:sp>
      <p:sp>
        <p:nvSpPr>
          <p:cNvPr id="9" name="AutoShape 9"/>
          <p:cNvSpPr/>
          <p:nvPr/>
        </p:nvSpPr>
        <p:spPr>
          <a:xfrm>
            <a:off x="1028700" y="8264735"/>
            <a:ext cx="8120062" cy="2022265"/>
          </a:xfrm>
          <a:prstGeom prst="rect">
            <a:avLst/>
          </a:prstGeom>
          <a:solidFill>
            <a:srgbClr val="077AB5"/>
          </a:solidFill>
        </p:spPr>
        <p:txBody>
          <a:bodyPr/>
          <a:lstStyle/>
          <a:p>
            <a:endParaRPr lang="en-US" dirty="0"/>
          </a:p>
        </p:txBody>
      </p:sp>
      <p:sp>
        <p:nvSpPr>
          <p:cNvPr id="10" name="AutoShape 10"/>
          <p:cNvSpPr/>
          <p:nvPr/>
        </p:nvSpPr>
        <p:spPr>
          <a:xfrm>
            <a:off x="9139238" y="-352954"/>
            <a:ext cx="9525" cy="10992908"/>
          </a:xfrm>
          <a:prstGeom prst="rect">
            <a:avLst/>
          </a:prstGeom>
          <a:solidFill>
            <a:srgbClr val="373636"/>
          </a:solidFill>
        </p:spPr>
        <p:txBody>
          <a:bodyPr/>
          <a:lstStyle/>
          <a:p>
            <a:endParaRPr lang="en-US" dirty="0"/>
          </a:p>
        </p:txBody>
      </p:sp>
      <p:sp>
        <p:nvSpPr>
          <p:cNvPr id="11" name="AutoShape 11"/>
          <p:cNvSpPr/>
          <p:nvPr/>
        </p:nvSpPr>
        <p:spPr>
          <a:xfrm>
            <a:off x="17259300" y="-352954"/>
            <a:ext cx="9525" cy="10992908"/>
          </a:xfrm>
          <a:prstGeom prst="rect">
            <a:avLst/>
          </a:prstGeom>
          <a:solidFill>
            <a:srgbClr val="373636"/>
          </a:solidFill>
        </p:spPr>
        <p:txBody>
          <a:bodyPr/>
          <a:lstStyle/>
          <a:p>
            <a:endParaRPr lang="en-US" dirty="0"/>
          </a:p>
        </p:txBody>
      </p:sp>
      <p:sp>
        <p:nvSpPr>
          <p:cNvPr id="12" name="Freeform 12"/>
          <p:cNvSpPr/>
          <p:nvPr/>
        </p:nvSpPr>
        <p:spPr>
          <a:xfrm>
            <a:off x="1265719" y="3771223"/>
            <a:ext cx="7636500" cy="2262313"/>
          </a:xfrm>
          <a:custGeom>
            <a:avLst/>
            <a:gdLst/>
            <a:ahLst/>
            <a:cxnLst/>
            <a:rect l="l" t="t" r="r" b="b"/>
            <a:pathLst>
              <a:path w="7636500" h="2262313">
                <a:moveTo>
                  <a:pt x="0" y="0"/>
                </a:moveTo>
                <a:lnTo>
                  <a:pt x="7636500" y="0"/>
                </a:lnTo>
                <a:lnTo>
                  <a:pt x="7636500" y="2262313"/>
                </a:lnTo>
                <a:lnTo>
                  <a:pt x="0" y="2262313"/>
                </a:lnTo>
                <a:lnTo>
                  <a:pt x="0" y="0"/>
                </a:lnTo>
                <a:close/>
              </a:path>
            </a:pathLst>
          </a:custGeom>
          <a:blipFill>
            <a:blip r:embed="rId3"/>
            <a:stretch>
              <a:fillRect/>
            </a:stretch>
          </a:blipFill>
        </p:spPr>
        <p:txBody>
          <a:bodyPr/>
          <a:lstStyle/>
          <a:p>
            <a:endParaRPr lang="en-US" dirty="0"/>
          </a:p>
        </p:txBody>
      </p:sp>
      <p:sp>
        <p:nvSpPr>
          <p:cNvPr id="13" name="TextBox 13"/>
          <p:cNvSpPr txBox="1"/>
          <p:nvPr/>
        </p:nvSpPr>
        <p:spPr>
          <a:xfrm>
            <a:off x="9220200" y="314362"/>
            <a:ext cx="7868704" cy="1438201"/>
          </a:xfrm>
          <a:prstGeom prst="rect">
            <a:avLst/>
          </a:prstGeom>
        </p:spPr>
        <p:txBody>
          <a:bodyPr wrap="square" lIns="0" tIns="0" rIns="0" bIns="0" rtlCol="0" anchor="t">
            <a:spAutoFit/>
          </a:bodyPr>
          <a:lstStyle/>
          <a:p>
            <a:pPr algn="ctr">
              <a:lnSpc>
                <a:spcPts val="5759"/>
              </a:lnSpc>
            </a:pPr>
            <a:r>
              <a:rPr lang="pt-PT" sz="4800" b="1" dirty="0">
                <a:solidFill>
                  <a:srgbClr val="373636"/>
                </a:solidFill>
                <a:latin typeface="Open Sauce Bold"/>
                <a:ea typeface="Open Sauce Bold"/>
                <a:cs typeface="Open Sauce Bold"/>
                <a:sym typeface="Open Sauce Bold"/>
              </a:rPr>
              <a:t>A</a:t>
            </a:r>
            <a:r>
              <a:rPr lang="pt-PT" sz="4800" dirty="0">
                <a:solidFill>
                  <a:srgbClr val="373636"/>
                </a:solidFill>
                <a:latin typeface="Open Sauce Light"/>
                <a:ea typeface="Open Sauce Light"/>
                <a:cs typeface="Open Sauce Light"/>
                <a:sym typeface="Open Sauce Light"/>
              </a:rPr>
              <a:t>vançando na </a:t>
            </a:r>
            <a:r>
              <a:rPr lang="pt-PT" sz="4800" b="1" dirty="0">
                <a:solidFill>
                  <a:srgbClr val="373636"/>
                </a:solidFill>
                <a:latin typeface="Open Sauce Bold"/>
                <a:ea typeface="Open Sauce Bold"/>
                <a:cs typeface="Open Sauce Bold"/>
                <a:sym typeface="Open Sauce Bold"/>
              </a:rPr>
              <a:t>T</a:t>
            </a:r>
            <a:r>
              <a:rPr lang="pt-PT" sz="4800" dirty="0">
                <a:solidFill>
                  <a:srgbClr val="373636"/>
                </a:solidFill>
                <a:latin typeface="Open Sauce Light"/>
                <a:ea typeface="Open Sauce Light"/>
                <a:cs typeface="Open Sauce Light"/>
                <a:sym typeface="Open Sauce Light"/>
              </a:rPr>
              <a:t>erapêutica </a:t>
            </a:r>
            <a:r>
              <a:rPr lang="pt-PT" sz="4800" b="1" dirty="0">
                <a:solidFill>
                  <a:srgbClr val="373636"/>
                </a:solidFill>
                <a:latin typeface="Open Sauce Bold"/>
                <a:ea typeface="Open Sauce Bold"/>
                <a:cs typeface="Open Sauce Bold"/>
                <a:sym typeface="Open Sauce Bold"/>
              </a:rPr>
              <a:t>C</a:t>
            </a:r>
            <a:r>
              <a:rPr lang="pt-PT" sz="4800" dirty="0">
                <a:solidFill>
                  <a:srgbClr val="373636"/>
                </a:solidFill>
                <a:latin typeface="Open Sauce Light"/>
                <a:ea typeface="Open Sauce Light"/>
                <a:cs typeface="Open Sauce Light"/>
                <a:sym typeface="Open Sauce Light"/>
              </a:rPr>
              <a:t>línica </a:t>
            </a:r>
            <a:r>
              <a:rPr lang="pt-PT" sz="4800" b="1" dirty="0">
                <a:solidFill>
                  <a:srgbClr val="373636"/>
                </a:solidFill>
                <a:latin typeface="Open Sauce Bold"/>
                <a:ea typeface="Open Sauce Bold"/>
                <a:cs typeface="Open Sauce Bold"/>
                <a:sym typeface="Open Sauce Bold"/>
              </a:rPr>
              <a:t>G</a:t>
            </a:r>
            <a:r>
              <a:rPr lang="pt-PT" sz="4800" dirty="0">
                <a:solidFill>
                  <a:srgbClr val="373636"/>
                </a:solidFill>
                <a:latin typeface="Open Sauce Light"/>
                <a:ea typeface="Open Sauce Light"/>
                <a:cs typeface="Open Sauce Light"/>
                <a:sym typeface="Open Sauce Light"/>
              </a:rPr>
              <a:t>lobalmente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27</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dirty="0"/>
          </a:p>
        </p:txBody>
      </p:sp>
      <p:sp>
        <p:nvSpPr>
          <p:cNvPr id="7" name="AutoShape 7"/>
          <p:cNvSpPr/>
          <p:nvPr/>
        </p:nvSpPr>
        <p:spPr>
          <a:xfrm>
            <a:off x="9148762" y="2039832"/>
            <a:ext cx="8120062" cy="9525"/>
          </a:xfrm>
          <a:prstGeom prst="rect">
            <a:avLst/>
          </a:prstGeom>
          <a:solidFill>
            <a:srgbClr val="373636"/>
          </a:solidFill>
        </p:spPr>
        <p:txBody>
          <a:bodyPr/>
          <a:lstStyle/>
          <a:p>
            <a:endParaRPr lang="en-US" dirty="0"/>
          </a:p>
        </p:txBody>
      </p:sp>
      <p:sp>
        <p:nvSpPr>
          <p:cNvPr id="8" name="AutoShape 8"/>
          <p:cNvSpPr/>
          <p:nvPr/>
        </p:nvSpPr>
        <p:spPr>
          <a:xfrm>
            <a:off x="1028700" y="8264735"/>
            <a:ext cx="8120062" cy="2022265"/>
          </a:xfrm>
          <a:prstGeom prst="rect">
            <a:avLst/>
          </a:prstGeom>
          <a:solidFill>
            <a:srgbClr val="077AB5"/>
          </a:solidFill>
        </p:spPr>
        <p:txBody>
          <a:bodyPr/>
          <a:lstStyle/>
          <a:p>
            <a:endParaRPr lang="en-US" dirty="0"/>
          </a:p>
        </p:txBody>
      </p:sp>
      <p:sp>
        <p:nvSpPr>
          <p:cNvPr id="9" name="AutoShape 9"/>
          <p:cNvSpPr/>
          <p:nvPr/>
        </p:nvSpPr>
        <p:spPr>
          <a:xfrm>
            <a:off x="9139238" y="-352954"/>
            <a:ext cx="9525" cy="10992908"/>
          </a:xfrm>
          <a:prstGeom prst="rect">
            <a:avLst/>
          </a:prstGeom>
          <a:solidFill>
            <a:srgbClr val="373636"/>
          </a:solidFill>
        </p:spPr>
        <p:txBody>
          <a:bodyPr/>
          <a:lstStyle/>
          <a:p>
            <a:endParaRPr lang="en-US" dirty="0"/>
          </a:p>
        </p:txBody>
      </p:sp>
      <p:sp>
        <p:nvSpPr>
          <p:cNvPr id="10" name="AutoShape 10"/>
          <p:cNvSpPr/>
          <p:nvPr/>
        </p:nvSpPr>
        <p:spPr>
          <a:xfrm>
            <a:off x="17259300" y="-352954"/>
            <a:ext cx="9525" cy="10992908"/>
          </a:xfrm>
          <a:prstGeom prst="rect">
            <a:avLst/>
          </a:prstGeom>
          <a:solidFill>
            <a:srgbClr val="373636"/>
          </a:solidFill>
        </p:spPr>
        <p:txBody>
          <a:bodyPr/>
          <a:lstStyle/>
          <a:p>
            <a:endParaRPr lang="en-US" dirty="0"/>
          </a:p>
        </p:txBody>
      </p:sp>
      <p:sp>
        <p:nvSpPr>
          <p:cNvPr id="11" name="Freeform 11"/>
          <p:cNvSpPr/>
          <p:nvPr/>
        </p:nvSpPr>
        <p:spPr>
          <a:xfrm>
            <a:off x="1813029" y="4170164"/>
            <a:ext cx="6541880" cy="3009265"/>
          </a:xfrm>
          <a:custGeom>
            <a:avLst/>
            <a:gdLst/>
            <a:ahLst/>
            <a:cxnLst/>
            <a:rect l="l" t="t" r="r" b="b"/>
            <a:pathLst>
              <a:path w="6541880" h="3009265">
                <a:moveTo>
                  <a:pt x="0" y="0"/>
                </a:moveTo>
                <a:lnTo>
                  <a:pt x="6541880" y="0"/>
                </a:lnTo>
                <a:lnTo>
                  <a:pt x="6541880" y="3009265"/>
                </a:lnTo>
                <a:lnTo>
                  <a:pt x="0" y="3009265"/>
                </a:lnTo>
                <a:lnTo>
                  <a:pt x="0" y="0"/>
                </a:lnTo>
                <a:close/>
              </a:path>
            </a:pathLst>
          </a:custGeom>
          <a:blipFill>
            <a:blip r:embed="rId2"/>
            <a:stretch>
              <a:fillRect/>
            </a:stretch>
          </a:blipFill>
        </p:spPr>
        <p:txBody>
          <a:bodyPr/>
          <a:lstStyle/>
          <a:p>
            <a:endParaRPr lang="en-US" dirty="0"/>
          </a:p>
        </p:txBody>
      </p:sp>
      <p:sp>
        <p:nvSpPr>
          <p:cNvPr id="12" name="TextBox 12"/>
          <p:cNvSpPr txBox="1"/>
          <p:nvPr/>
        </p:nvSpPr>
        <p:spPr>
          <a:xfrm>
            <a:off x="10863262" y="4368789"/>
            <a:ext cx="5854307" cy="3224719"/>
          </a:xfrm>
          <a:prstGeom prst="rect">
            <a:avLst/>
          </a:prstGeom>
        </p:spPr>
        <p:txBody>
          <a:bodyPr lIns="0" tIns="0" rIns="0" bIns="0" rtlCol="0" anchor="t">
            <a:spAutoFit/>
          </a:bodyPr>
          <a:lstStyle/>
          <a:p>
            <a:pPr algn="l">
              <a:lnSpc>
                <a:spcPts val="4319"/>
              </a:lnSpc>
            </a:pPr>
            <a:r>
              <a:rPr lang="pt-PT" sz="2699">
                <a:solidFill>
                  <a:srgbClr val="373636"/>
                </a:solidFill>
                <a:latin typeface="Open Sauce"/>
                <a:ea typeface="Open Sauce"/>
                <a:cs typeface="Open Sauce"/>
                <a:sym typeface="Open Sauce"/>
              </a:rPr>
              <a:t>A </a:t>
            </a:r>
            <a:r>
              <a:rPr lang="pt-PT" sz="2699" u="sng">
                <a:solidFill>
                  <a:srgbClr val="373636"/>
                </a:solidFill>
                <a:latin typeface="Open Sauce"/>
                <a:ea typeface="Open Sauce"/>
                <a:cs typeface="Open Sauce"/>
                <a:sym typeface="Open Sauce"/>
                <a:hlinkClick r:id="rId3" tooltip="https://www.hptn.org"/>
              </a:rPr>
              <a:t>HPTN</a:t>
            </a:r>
            <a:r>
              <a:rPr lang="pt-PT" sz="2699">
                <a:solidFill>
                  <a:srgbClr val="373636"/>
                </a:solidFill>
                <a:latin typeface="Open Sauce"/>
                <a:ea typeface="Open Sauce"/>
                <a:cs typeface="Open Sauce"/>
                <a:sym typeface="Open Sauce"/>
              </a:rPr>
              <a:t> desenvolve e avalia intervenções biomédicas, comportamentais e estruturais de ponta para reduzir a transmissão do HIV.</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10001253" y="314362"/>
            <a:ext cx="6415082" cy="1443152"/>
          </a:xfrm>
          <a:prstGeom prst="rect">
            <a:avLst/>
          </a:prstGeom>
        </p:spPr>
        <p:txBody>
          <a:bodyPr wrap="square" lIns="0" tIns="0" rIns="0" bIns="0" rtlCol="0" anchor="t">
            <a:spAutoFit/>
          </a:bodyPr>
          <a:lstStyle/>
          <a:p>
            <a:pPr algn="ctr">
              <a:lnSpc>
                <a:spcPts val="5759"/>
              </a:lnSpc>
            </a:pPr>
            <a:r>
              <a:rPr lang="pt-PT" sz="4800" b="1" dirty="0">
                <a:solidFill>
                  <a:srgbClr val="373636"/>
                </a:solidFill>
                <a:latin typeface="Open Sauce Bold"/>
                <a:ea typeface="Open Sauce Bold"/>
                <a:cs typeface="Open Sauce Bold"/>
                <a:sym typeface="Open Sauce Bold"/>
              </a:rPr>
              <a:t>R</a:t>
            </a:r>
            <a:r>
              <a:rPr lang="pt-PT" sz="4800" dirty="0">
                <a:solidFill>
                  <a:srgbClr val="373636"/>
                </a:solidFill>
                <a:latin typeface="Open Sauce"/>
                <a:ea typeface="Open Sauce"/>
                <a:cs typeface="Open Sauce"/>
                <a:sym typeface="Open Sauce"/>
              </a:rPr>
              <a:t>ede de </a:t>
            </a:r>
            <a:r>
              <a:rPr lang="pt-PT" sz="4800" b="1" dirty="0">
                <a:solidFill>
                  <a:srgbClr val="373636"/>
                </a:solidFill>
                <a:latin typeface="Open Sauce Bold"/>
                <a:ea typeface="Open Sauce Bold"/>
                <a:cs typeface="Open Sauce Bold"/>
                <a:sym typeface="Open Sauce Bold"/>
              </a:rPr>
              <a:t>E</a:t>
            </a:r>
            <a:r>
              <a:rPr lang="pt-PT" sz="4800" dirty="0">
                <a:solidFill>
                  <a:srgbClr val="373636"/>
                </a:solidFill>
                <a:latin typeface="Open Sauce"/>
                <a:ea typeface="Open Sauce"/>
                <a:cs typeface="Open Sauce"/>
                <a:sym typeface="Open Sauce"/>
              </a:rPr>
              <a:t>nsaios </a:t>
            </a:r>
          </a:p>
          <a:p>
            <a:pPr algn="ctr">
              <a:lnSpc>
                <a:spcPts val="5759"/>
              </a:lnSpc>
            </a:pPr>
            <a:r>
              <a:rPr lang="pt-PT" sz="4800" dirty="0">
                <a:solidFill>
                  <a:srgbClr val="373636"/>
                </a:solidFill>
                <a:latin typeface="Open Sauce"/>
                <a:sym typeface="Open Sauce Bold"/>
              </a:rPr>
              <a:t>d</a:t>
            </a:r>
            <a:r>
              <a:rPr lang="pt-PT" sz="4800" dirty="0">
                <a:solidFill>
                  <a:srgbClr val="373636"/>
                </a:solidFill>
                <a:latin typeface="Open Sauce"/>
                <a:sym typeface="Open Sauce"/>
              </a:rPr>
              <a:t>e</a:t>
            </a:r>
            <a:r>
              <a:rPr lang="pt-PT" sz="4800" dirty="0">
                <a:solidFill>
                  <a:srgbClr val="373636"/>
                </a:solidFill>
                <a:latin typeface="Open Sauce"/>
                <a:ea typeface="Open Sauce"/>
                <a:cs typeface="Open Sauce"/>
                <a:sym typeface="Open Sauce"/>
              </a:rPr>
              <a:t> </a:t>
            </a:r>
            <a:r>
              <a:rPr lang="pt-PT" sz="4800" b="1" dirty="0">
                <a:solidFill>
                  <a:srgbClr val="373636"/>
                </a:solidFill>
                <a:latin typeface="Open Sauce Bold"/>
                <a:sym typeface="Open Sauce"/>
              </a:rPr>
              <a:t>P</a:t>
            </a:r>
            <a:r>
              <a:rPr lang="pt-PT" sz="4800" dirty="0">
                <a:solidFill>
                  <a:srgbClr val="373636"/>
                </a:solidFill>
                <a:latin typeface="Open Sauce"/>
                <a:ea typeface="Open Sauce"/>
                <a:cs typeface="Open Sauce"/>
                <a:sym typeface="Open Sauce"/>
              </a:rPr>
              <a:t>revenção do </a:t>
            </a:r>
            <a:r>
              <a:rPr lang="pt-PT" sz="4800" b="1" dirty="0">
                <a:solidFill>
                  <a:srgbClr val="373636"/>
                </a:solidFill>
                <a:latin typeface="Open Sauce Bold"/>
                <a:ea typeface="Open Sauce Bold"/>
                <a:cs typeface="Open Sauce Bold"/>
                <a:sym typeface="Open Sauce Bold"/>
              </a:rPr>
              <a:t>H</a:t>
            </a:r>
            <a:r>
              <a:rPr lang="pt-PT" sz="4800" dirty="0">
                <a:solidFill>
                  <a:srgbClr val="373636"/>
                </a:solidFill>
                <a:latin typeface="Open Sauce"/>
                <a:ea typeface="Open Sauce"/>
                <a:cs typeface="Open Sauce"/>
                <a:sym typeface="Open Sauce"/>
              </a:rPr>
              <a:t>IV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28</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dirty="0"/>
          </a:p>
        </p:txBody>
      </p:sp>
      <p:sp>
        <p:nvSpPr>
          <p:cNvPr id="7" name="AutoShape 7"/>
          <p:cNvSpPr/>
          <p:nvPr/>
        </p:nvSpPr>
        <p:spPr>
          <a:xfrm>
            <a:off x="9148762" y="2039832"/>
            <a:ext cx="8120062" cy="9525"/>
          </a:xfrm>
          <a:prstGeom prst="rect">
            <a:avLst/>
          </a:prstGeom>
          <a:solidFill>
            <a:srgbClr val="373636"/>
          </a:solidFill>
        </p:spPr>
        <p:txBody>
          <a:bodyPr/>
          <a:lstStyle/>
          <a:p>
            <a:endParaRPr lang="en-US" dirty="0"/>
          </a:p>
        </p:txBody>
      </p:sp>
      <p:sp>
        <p:nvSpPr>
          <p:cNvPr id="8" name="AutoShape 8"/>
          <p:cNvSpPr/>
          <p:nvPr/>
        </p:nvSpPr>
        <p:spPr>
          <a:xfrm>
            <a:off x="1028700" y="8264735"/>
            <a:ext cx="8120062" cy="2022265"/>
          </a:xfrm>
          <a:prstGeom prst="rect">
            <a:avLst/>
          </a:prstGeom>
          <a:solidFill>
            <a:srgbClr val="077AB5"/>
          </a:solidFill>
        </p:spPr>
        <p:txBody>
          <a:bodyPr/>
          <a:lstStyle/>
          <a:p>
            <a:endParaRPr lang="en-US" dirty="0"/>
          </a:p>
        </p:txBody>
      </p:sp>
      <p:sp>
        <p:nvSpPr>
          <p:cNvPr id="9" name="AutoShape 9"/>
          <p:cNvSpPr/>
          <p:nvPr/>
        </p:nvSpPr>
        <p:spPr>
          <a:xfrm>
            <a:off x="9139238" y="-352954"/>
            <a:ext cx="9525" cy="10992908"/>
          </a:xfrm>
          <a:prstGeom prst="rect">
            <a:avLst/>
          </a:prstGeom>
          <a:solidFill>
            <a:srgbClr val="373636"/>
          </a:solidFill>
        </p:spPr>
        <p:txBody>
          <a:bodyPr/>
          <a:lstStyle/>
          <a:p>
            <a:endParaRPr lang="en-US" dirty="0"/>
          </a:p>
        </p:txBody>
      </p:sp>
      <p:sp>
        <p:nvSpPr>
          <p:cNvPr id="10" name="AutoShape 10"/>
          <p:cNvSpPr/>
          <p:nvPr/>
        </p:nvSpPr>
        <p:spPr>
          <a:xfrm>
            <a:off x="17259300" y="-352954"/>
            <a:ext cx="9525" cy="10992908"/>
          </a:xfrm>
          <a:prstGeom prst="rect">
            <a:avLst/>
          </a:prstGeom>
          <a:solidFill>
            <a:srgbClr val="373636"/>
          </a:solidFill>
        </p:spPr>
        <p:txBody>
          <a:bodyPr/>
          <a:lstStyle/>
          <a:p>
            <a:endParaRPr lang="en-US" dirty="0"/>
          </a:p>
        </p:txBody>
      </p:sp>
      <p:sp>
        <p:nvSpPr>
          <p:cNvPr id="11" name="Freeform 11"/>
          <p:cNvSpPr/>
          <p:nvPr/>
        </p:nvSpPr>
        <p:spPr>
          <a:xfrm>
            <a:off x="2649878" y="3669553"/>
            <a:ext cx="4774860" cy="2947894"/>
          </a:xfrm>
          <a:custGeom>
            <a:avLst/>
            <a:gdLst/>
            <a:ahLst/>
            <a:cxnLst/>
            <a:rect l="l" t="t" r="r" b="b"/>
            <a:pathLst>
              <a:path w="4774860" h="2947894">
                <a:moveTo>
                  <a:pt x="0" y="0"/>
                </a:moveTo>
                <a:lnTo>
                  <a:pt x="4774860" y="0"/>
                </a:lnTo>
                <a:lnTo>
                  <a:pt x="4774860" y="2947894"/>
                </a:lnTo>
                <a:lnTo>
                  <a:pt x="0" y="2947894"/>
                </a:lnTo>
                <a:lnTo>
                  <a:pt x="0" y="0"/>
                </a:lnTo>
                <a:close/>
              </a:path>
            </a:pathLst>
          </a:custGeom>
          <a:blipFill>
            <a:blip r:embed="rId2"/>
            <a:stretch>
              <a:fillRect/>
            </a:stretch>
          </a:blipFill>
        </p:spPr>
        <p:txBody>
          <a:bodyPr/>
          <a:lstStyle/>
          <a:p>
            <a:endParaRPr lang="en-US" dirty="0"/>
          </a:p>
        </p:txBody>
      </p:sp>
      <p:sp>
        <p:nvSpPr>
          <p:cNvPr id="12" name="TextBox 12"/>
          <p:cNvSpPr txBox="1"/>
          <p:nvPr/>
        </p:nvSpPr>
        <p:spPr>
          <a:xfrm>
            <a:off x="10863262" y="3554513"/>
            <a:ext cx="5854307" cy="4853271"/>
          </a:xfrm>
          <a:prstGeom prst="rect">
            <a:avLst/>
          </a:prstGeom>
        </p:spPr>
        <p:txBody>
          <a:bodyPr lIns="0" tIns="0" rIns="0" bIns="0" rtlCol="0" anchor="t">
            <a:spAutoFit/>
          </a:bodyPr>
          <a:lstStyle/>
          <a:p>
            <a:pPr algn="l">
              <a:lnSpc>
                <a:spcPts val="4319"/>
              </a:lnSpc>
            </a:pPr>
            <a:r>
              <a:rPr lang="pt-PT" sz="2699">
                <a:solidFill>
                  <a:srgbClr val="373636"/>
                </a:solidFill>
                <a:latin typeface="Open Sauce"/>
                <a:ea typeface="Open Sauce"/>
                <a:cs typeface="Open Sauce"/>
                <a:sym typeface="Open Sauce"/>
              </a:rPr>
              <a:t>A missão da </a:t>
            </a:r>
            <a:r>
              <a:rPr lang="pt-PT" sz="2699" u="sng">
                <a:solidFill>
                  <a:srgbClr val="373636"/>
                </a:solidFill>
                <a:latin typeface="Open Sauce"/>
                <a:ea typeface="Open Sauce"/>
                <a:cs typeface="Open Sauce"/>
                <a:sym typeface="Open Sauce"/>
                <a:hlinkClick r:id="rId3" tooltip="https://www.hvtn.org"/>
              </a:rPr>
              <a:t>HVTN</a:t>
            </a:r>
            <a:r>
              <a:rPr lang="pt-PT" sz="2699">
                <a:solidFill>
                  <a:srgbClr val="373636"/>
                </a:solidFill>
                <a:latin typeface="Open Sauce"/>
                <a:ea typeface="Open Sauce"/>
                <a:cs typeface="Open Sauce"/>
                <a:sym typeface="Open Sauce"/>
              </a:rPr>
              <a:t> é caracterizar completamente a segurança, imunogenicidade e eficácia das vacinas candidatas contra o HIV, com o objectivo de desenvolver uma vacina segura e eficaz o mais rápido possível para a prevenção do HIV em todo o mundo. </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9391653" y="314362"/>
            <a:ext cx="7634282" cy="1443152"/>
          </a:xfrm>
          <a:prstGeom prst="rect">
            <a:avLst/>
          </a:prstGeom>
        </p:spPr>
        <p:txBody>
          <a:bodyPr wrap="square" lIns="0" tIns="0" rIns="0" bIns="0" rtlCol="0" anchor="t">
            <a:spAutoFit/>
          </a:bodyPr>
          <a:lstStyle/>
          <a:p>
            <a:pPr algn="ctr">
              <a:lnSpc>
                <a:spcPts val="5759"/>
              </a:lnSpc>
            </a:pPr>
            <a:r>
              <a:rPr lang="pt-PT" sz="4800" b="1" dirty="0">
                <a:solidFill>
                  <a:srgbClr val="373636"/>
                </a:solidFill>
                <a:latin typeface="Open Sauce Bold"/>
                <a:ea typeface="Open Sauce Bold"/>
                <a:cs typeface="Open Sauce Bold"/>
                <a:sym typeface="Open Sauce Bold"/>
              </a:rPr>
              <a:t>R</a:t>
            </a:r>
            <a:r>
              <a:rPr lang="pt-PT" sz="4800" dirty="0">
                <a:solidFill>
                  <a:srgbClr val="373636"/>
                </a:solidFill>
                <a:latin typeface="Open Sauce"/>
                <a:ea typeface="Open Sauce"/>
                <a:cs typeface="Open Sauce"/>
                <a:sym typeface="Open Sauce"/>
              </a:rPr>
              <a:t>ede de </a:t>
            </a:r>
            <a:r>
              <a:rPr lang="pt-PT" sz="4800" b="1" dirty="0">
                <a:solidFill>
                  <a:srgbClr val="373636"/>
                </a:solidFill>
                <a:latin typeface="Open Sauce Bold"/>
                <a:sym typeface="Open Sauce"/>
              </a:rPr>
              <a:t>E</a:t>
            </a:r>
            <a:r>
              <a:rPr lang="pt-PT" sz="4800" dirty="0">
                <a:solidFill>
                  <a:srgbClr val="373636"/>
                </a:solidFill>
                <a:latin typeface="Open Sauce"/>
                <a:ea typeface="Open Sauce"/>
                <a:cs typeface="Open Sauce"/>
                <a:sym typeface="Open Sauce"/>
              </a:rPr>
              <a:t>nsaios </a:t>
            </a:r>
            <a:r>
              <a:rPr lang="pt-PT" sz="4800" b="1" dirty="0">
                <a:solidFill>
                  <a:srgbClr val="373636"/>
                </a:solidFill>
                <a:latin typeface="Open Sauce Bold"/>
                <a:ea typeface="Open Sauce Bold"/>
                <a:cs typeface="Open Sauce Bold"/>
                <a:sym typeface="Open Sauce Bold"/>
              </a:rPr>
              <a:t>C</a:t>
            </a:r>
            <a:r>
              <a:rPr lang="pt-PT" sz="4800" dirty="0">
                <a:solidFill>
                  <a:srgbClr val="373636"/>
                </a:solidFill>
                <a:latin typeface="Open Sauce"/>
                <a:ea typeface="Open Sauce"/>
                <a:cs typeface="Open Sauce"/>
                <a:sym typeface="Open Sauce"/>
              </a:rPr>
              <a:t>línicos </a:t>
            </a:r>
            <a:r>
              <a:rPr lang="pt-PT" sz="4800" dirty="0">
                <a:solidFill>
                  <a:srgbClr val="373636"/>
                </a:solidFill>
                <a:latin typeface="Open Sauce"/>
                <a:sym typeface="Open Sauce Bold"/>
              </a:rPr>
              <a:t>d</a:t>
            </a:r>
            <a:r>
              <a:rPr lang="pt-PT" sz="4800" dirty="0">
                <a:solidFill>
                  <a:srgbClr val="373636"/>
                </a:solidFill>
                <a:latin typeface="Open Sauce"/>
                <a:ea typeface="Open Sauce"/>
                <a:cs typeface="Open Sauce"/>
                <a:sym typeface="Open Sauce"/>
              </a:rPr>
              <a:t>a </a:t>
            </a:r>
            <a:r>
              <a:rPr lang="pt-PT" sz="4800" b="1" dirty="0">
                <a:solidFill>
                  <a:srgbClr val="373636"/>
                </a:solidFill>
                <a:latin typeface="Open Sauce Bold"/>
                <a:sym typeface="Open Sauce"/>
              </a:rPr>
              <a:t>V</a:t>
            </a:r>
            <a:r>
              <a:rPr lang="pt-PT" sz="4800" dirty="0">
                <a:solidFill>
                  <a:srgbClr val="373636"/>
                </a:solidFill>
                <a:latin typeface="Open Sauce"/>
                <a:ea typeface="Open Sauce"/>
                <a:cs typeface="Open Sauce"/>
                <a:sym typeface="Open Sauce"/>
              </a:rPr>
              <a:t>acina contra o </a:t>
            </a:r>
            <a:r>
              <a:rPr lang="pt-PT" sz="4800" b="1" dirty="0">
                <a:solidFill>
                  <a:srgbClr val="373636"/>
                </a:solidFill>
                <a:latin typeface="Open Sauce Bold"/>
                <a:ea typeface="Open Sauce Bold"/>
                <a:cs typeface="Open Sauce Bold"/>
                <a:sym typeface="Open Sauce Bold"/>
              </a:rPr>
              <a:t>H</a:t>
            </a:r>
            <a:r>
              <a:rPr lang="pt-PT" sz="4800" dirty="0">
                <a:solidFill>
                  <a:srgbClr val="373636"/>
                </a:solidFill>
                <a:latin typeface="Open Sauce"/>
                <a:ea typeface="Open Sauce"/>
                <a:cs typeface="Open Sauce"/>
                <a:sym typeface="Open Sauce"/>
              </a:rPr>
              <a:t>IV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29</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dirty="0"/>
          </a:p>
        </p:txBody>
      </p:sp>
      <p:sp>
        <p:nvSpPr>
          <p:cNvPr id="7" name="AutoShape 7"/>
          <p:cNvSpPr/>
          <p:nvPr/>
        </p:nvSpPr>
        <p:spPr>
          <a:xfrm>
            <a:off x="9148763" y="2781937"/>
            <a:ext cx="8615362" cy="9525"/>
          </a:xfrm>
          <a:prstGeom prst="rect">
            <a:avLst/>
          </a:prstGeom>
          <a:solidFill>
            <a:srgbClr val="373636"/>
          </a:solidFill>
        </p:spPr>
        <p:txBody>
          <a:bodyPr/>
          <a:lstStyle/>
          <a:p>
            <a:endParaRPr lang="en-US" dirty="0"/>
          </a:p>
        </p:txBody>
      </p:sp>
      <p:sp>
        <p:nvSpPr>
          <p:cNvPr id="8" name="AutoShape 8"/>
          <p:cNvSpPr/>
          <p:nvPr/>
        </p:nvSpPr>
        <p:spPr>
          <a:xfrm>
            <a:off x="1028700" y="8264735"/>
            <a:ext cx="8120062" cy="2022265"/>
          </a:xfrm>
          <a:prstGeom prst="rect">
            <a:avLst/>
          </a:prstGeom>
          <a:solidFill>
            <a:srgbClr val="077AB5"/>
          </a:solidFill>
        </p:spPr>
        <p:txBody>
          <a:bodyPr/>
          <a:lstStyle/>
          <a:p>
            <a:endParaRPr lang="en-US" dirty="0"/>
          </a:p>
        </p:txBody>
      </p:sp>
      <p:sp>
        <p:nvSpPr>
          <p:cNvPr id="9" name="AutoShape 9"/>
          <p:cNvSpPr/>
          <p:nvPr/>
        </p:nvSpPr>
        <p:spPr>
          <a:xfrm>
            <a:off x="9139238" y="-352954"/>
            <a:ext cx="9525" cy="10992908"/>
          </a:xfrm>
          <a:prstGeom prst="rect">
            <a:avLst/>
          </a:prstGeom>
          <a:solidFill>
            <a:srgbClr val="373636"/>
          </a:solidFill>
        </p:spPr>
        <p:txBody>
          <a:bodyPr/>
          <a:lstStyle/>
          <a:p>
            <a:endParaRPr lang="en-US" dirty="0"/>
          </a:p>
        </p:txBody>
      </p:sp>
      <p:sp>
        <p:nvSpPr>
          <p:cNvPr id="10" name="AutoShape 10"/>
          <p:cNvSpPr/>
          <p:nvPr/>
        </p:nvSpPr>
        <p:spPr>
          <a:xfrm>
            <a:off x="17754600" y="-352954"/>
            <a:ext cx="9525" cy="10992908"/>
          </a:xfrm>
          <a:prstGeom prst="rect">
            <a:avLst/>
          </a:prstGeom>
          <a:solidFill>
            <a:srgbClr val="373636"/>
          </a:solidFill>
        </p:spPr>
        <p:txBody>
          <a:bodyPr/>
          <a:lstStyle/>
          <a:p>
            <a:endParaRPr lang="en-US" dirty="0"/>
          </a:p>
        </p:txBody>
      </p:sp>
      <p:sp>
        <p:nvSpPr>
          <p:cNvPr id="11" name="Freeform 11"/>
          <p:cNvSpPr/>
          <p:nvPr/>
        </p:nvSpPr>
        <p:spPr>
          <a:xfrm>
            <a:off x="2707472" y="3387863"/>
            <a:ext cx="4717265" cy="2723862"/>
          </a:xfrm>
          <a:custGeom>
            <a:avLst/>
            <a:gdLst/>
            <a:ahLst/>
            <a:cxnLst/>
            <a:rect l="l" t="t" r="r" b="b"/>
            <a:pathLst>
              <a:path w="4717265" h="2723862">
                <a:moveTo>
                  <a:pt x="0" y="0"/>
                </a:moveTo>
                <a:lnTo>
                  <a:pt x="4717266" y="0"/>
                </a:lnTo>
                <a:lnTo>
                  <a:pt x="4717266" y="2723862"/>
                </a:lnTo>
                <a:lnTo>
                  <a:pt x="0" y="2723862"/>
                </a:lnTo>
                <a:lnTo>
                  <a:pt x="0" y="0"/>
                </a:lnTo>
                <a:close/>
              </a:path>
            </a:pathLst>
          </a:custGeom>
          <a:blipFill>
            <a:blip r:embed="rId2"/>
            <a:stretch>
              <a:fillRect/>
            </a:stretch>
          </a:blipFill>
        </p:spPr>
        <p:txBody>
          <a:bodyPr/>
          <a:lstStyle/>
          <a:p>
            <a:endParaRPr lang="en-US" dirty="0"/>
          </a:p>
        </p:txBody>
      </p:sp>
      <p:sp>
        <p:nvSpPr>
          <p:cNvPr id="12" name="TextBox 12"/>
          <p:cNvSpPr txBox="1"/>
          <p:nvPr/>
        </p:nvSpPr>
        <p:spPr>
          <a:xfrm>
            <a:off x="10863262" y="3283088"/>
            <a:ext cx="5854307" cy="5396121"/>
          </a:xfrm>
          <a:prstGeom prst="rect">
            <a:avLst/>
          </a:prstGeom>
        </p:spPr>
        <p:txBody>
          <a:bodyPr lIns="0" tIns="0" rIns="0" bIns="0" rtlCol="0" anchor="t">
            <a:spAutoFit/>
          </a:bodyPr>
          <a:lstStyle/>
          <a:p>
            <a:pPr algn="l">
              <a:lnSpc>
                <a:spcPts val="4319"/>
              </a:lnSpc>
            </a:pPr>
            <a:r>
              <a:rPr lang="pt-PT" sz="2699">
                <a:solidFill>
                  <a:srgbClr val="373636"/>
                </a:solidFill>
                <a:latin typeface="Open Sauce"/>
                <a:ea typeface="Open Sauce"/>
                <a:cs typeface="Open Sauce"/>
                <a:sym typeface="Open Sauce"/>
              </a:rPr>
              <a:t>A missão da </a:t>
            </a:r>
            <a:r>
              <a:rPr lang="pt-PT" sz="2699" u="sng">
                <a:solidFill>
                  <a:srgbClr val="373636"/>
                </a:solidFill>
                <a:latin typeface="Open Sauce"/>
                <a:ea typeface="Open Sauce"/>
                <a:cs typeface="Open Sauce"/>
                <a:sym typeface="Open Sauce"/>
                <a:hlinkClick r:id="rId3" tooltip="https://www.impaactnetwork.org"/>
              </a:rPr>
              <a:t>IMPAACT</a:t>
            </a:r>
            <a:r>
              <a:rPr lang="pt-PT" sz="2699" u="none">
                <a:solidFill>
                  <a:srgbClr val="373636"/>
                </a:solidFill>
                <a:latin typeface="Open Sauce"/>
                <a:ea typeface="Open Sauce"/>
                <a:cs typeface="Open Sauce"/>
                <a:sym typeface="Open Sauce"/>
              </a:rPr>
              <a:t> </a:t>
            </a:r>
            <a:r>
              <a:rPr lang="pt-PT" sz="2699">
                <a:solidFill>
                  <a:srgbClr val="373636"/>
                </a:solidFill>
                <a:latin typeface="Open Sauce"/>
                <a:ea typeface="Open Sauce"/>
                <a:cs typeface="Open Sauce"/>
                <a:sym typeface="Open Sauce"/>
              </a:rPr>
              <a:t>é melhorar os resultados de saúde na infância, adolescência, gravidez e pós-parto entre as pessoas afectadas ou que vivem com o HIV, avaliando novos tratamentos e intervenções para o HIV, tuberculose e outras complicações relacionadas..</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9391650" y="323020"/>
            <a:ext cx="8120062" cy="2025170"/>
          </a:xfrm>
          <a:prstGeom prst="rect">
            <a:avLst/>
          </a:prstGeom>
        </p:spPr>
        <p:txBody>
          <a:bodyPr wrap="square" lIns="0" tIns="0" rIns="0" bIns="0" rtlCol="0" anchor="t">
            <a:spAutoFit/>
          </a:bodyPr>
          <a:lstStyle/>
          <a:p>
            <a:pPr algn="ctr">
              <a:lnSpc>
                <a:spcPts val="4000"/>
              </a:lnSpc>
            </a:pPr>
            <a:r>
              <a:rPr lang="pt-PT" sz="3000" b="1" dirty="0" err="1">
                <a:solidFill>
                  <a:srgbClr val="373636"/>
                </a:solidFill>
                <a:latin typeface="Open Sauce Bold"/>
                <a:ea typeface="Open Sauce Bold"/>
                <a:cs typeface="Open Sauce Bold"/>
                <a:sym typeface="Open Sauce Bold"/>
              </a:rPr>
              <a:t>I</a:t>
            </a:r>
            <a:r>
              <a:rPr lang="pt-PT" sz="3000" dirty="0" err="1">
                <a:solidFill>
                  <a:srgbClr val="373636"/>
                </a:solidFill>
                <a:latin typeface="Open Sauce"/>
                <a:ea typeface="Open Sauce"/>
                <a:cs typeface="Open Sauce"/>
                <a:sym typeface="Open Sauce"/>
              </a:rPr>
              <a:t>nternational</a:t>
            </a:r>
            <a:r>
              <a:rPr lang="pt-PT" sz="3000" dirty="0">
                <a:solidFill>
                  <a:srgbClr val="373636"/>
                </a:solidFill>
                <a:latin typeface="Open Sauce"/>
                <a:ea typeface="Open Sauce"/>
                <a:cs typeface="Open Sauce"/>
                <a:sym typeface="Open Sauce"/>
              </a:rPr>
              <a:t> </a:t>
            </a:r>
            <a:r>
              <a:rPr lang="pt-PT" sz="3000" b="1" dirty="0">
                <a:solidFill>
                  <a:srgbClr val="373636"/>
                </a:solidFill>
                <a:latin typeface="Open Sauce Bold"/>
                <a:ea typeface="Open Sauce Bold"/>
                <a:cs typeface="Open Sauce Bold"/>
                <a:sym typeface="Open Sauce Bold"/>
              </a:rPr>
              <a:t>M</a:t>
            </a:r>
            <a:r>
              <a:rPr lang="pt-PT" sz="3000" dirty="0">
                <a:solidFill>
                  <a:srgbClr val="373636"/>
                </a:solidFill>
                <a:latin typeface="Open Sauce"/>
                <a:ea typeface="Open Sauce"/>
                <a:cs typeface="Open Sauce"/>
                <a:sym typeface="Open Sauce"/>
              </a:rPr>
              <a:t>aternal </a:t>
            </a:r>
            <a:r>
              <a:rPr lang="pt-PT" sz="3000" b="1" dirty="0" err="1">
                <a:solidFill>
                  <a:srgbClr val="373636"/>
                </a:solidFill>
                <a:latin typeface="Open Sauce Bold"/>
                <a:ea typeface="Open Sauce Bold"/>
                <a:cs typeface="Open Sauce Bold"/>
                <a:sym typeface="Open Sauce Bold"/>
              </a:rPr>
              <a:t>P</a:t>
            </a:r>
            <a:r>
              <a:rPr lang="pt-PT" sz="3000" dirty="0" err="1">
                <a:solidFill>
                  <a:srgbClr val="373636"/>
                </a:solidFill>
                <a:latin typeface="Open Sauce"/>
                <a:ea typeface="Open Sauce"/>
                <a:cs typeface="Open Sauce"/>
                <a:sym typeface="Open Sauce"/>
              </a:rPr>
              <a:t>ediatric</a:t>
            </a:r>
            <a:r>
              <a:rPr lang="pt-PT" sz="3000" dirty="0">
                <a:solidFill>
                  <a:srgbClr val="373636"/>
                </a:solidFill>
                <a:latin typeface="Open Sauce"/>
                <a:ea typeface="Open Sauce"/>
                <a:cs typeface="Open Sauce"/>
                <a:sym typeface="Open Sauce"/>
              </a:rPr>
              <a:t> </a:t>
            </a:r>
            <a:r>
              <a:rPr lang="pt-PT" sz="3000" b="1" dirty="0" err="1">
                <a:solidFill>
                  <a:srgbClr val="373636"/>
                </a:solidFill>
                <a:latin typeface="Open Sauce Bold"/>
                <a:ea typeface="Open Sauce Bold"/>
                <a:cs typeface="Open Sauce Bold"/>
                <a:sym typeface="Open Sauce Bold"/>
              </a:rPr>
              <a:t>A</a:t>
            </a:r>
            <a:r>
              <a:rPr lang="pt-PT" sz="3000" dirty="0" err="1">
                <a:solidFill>
                  <a:srgbClr val="373636"/>
                </a:solidFill>
                <a:latin typeface="Open Sauce"/>
                <a:ea typeface="Open Sauce"/>
                <a:cs typeface="Open Sauce"/>
                <a:sym typeface="Open Sauce"/>
              </a:rPr>
              <a:t>dolescent</a:t>
            </a:r>
            <a:r>
              <a:rPr lang="pt-PT" sz="3000" dirty="0">
                <a:solidFill>
                  <a:srgbClr val="373636"/>
                </a:solidFill>
                <a:latin typeface="Open Sauce"/>
                <a:ea typeface="Open Sauce"/>
                <a:cs typeface="Open Sauce"/>
                <a:sym typeface="Open Sauce"/>
              </a:rPr>
              <a:t> </a:t>
            </a:r>
          </a:p>
          <a:p>
            <a:pPr algn="ctr">
              <a:lnSpc>
                <a:spcPts val="4000"/>
              </a:lnSpc>
            </a:pPr>
            <a:r>
              <a:rPr lang="pt-PT" sz="3000" b="1" dirty="0">
                <a:solidFill>
                  <a:srgbClr val="373636"/>
                </a:solidFill>
                <a:latin typeface="Open Sauce Bold"/>
                <a:ea typeface="Open Sauce Bold"/>
                <a:cs typeface="Open Sauce Bold"/>
                <a:sym typeface="Open Sauce Bold"/>
              </a:rPr>
              <a:t>A</a:t>
            </a:r>
            <a:r>
              <a:rPr lang="pt-PT" sz="3000" dirty="0">
                <a:solidFill>
                  <a:srgbClr val="373636"/>
                </a:solidFill>
                <a:latin typeface="Open Sauce"/>
                <a:ea typeface="Open Sauce"/>
                <a:cs typeface="Open Sauce"/>
                <a:sym typeface="Open Sauce"/>
              </a:rPr>
              <a:t>IDS </a:t>
            </a:r>
            <a:r>
              <a:rPr lang="pt-PT" sz="3000" b="1" dirty="0" err="1">
                <a:solidFill>
                  <a:srgbClr val="373636"/>
                </a:solidFill>
                <a:latin typeface="Open Sauce Bold"/>
                <a:ea typeface="Open Sauce Bold"/>
                <a:cs typeface="Open Sauce Bold"/>
                <a:sym typeface="Open Sauce Bold"/>
              </a:rPr>
              <a:t>C</a:t>
            </a:r>
            <a:r>
              <a:rPr lang="pt-PT" sz="3000" dirty="0" err="1">
                <a:solidFill>
                  <a:srgbClr val="373636"/>
                </a:solidFill>
                <a:latin typeface="Open Sauce"/>
                <a:ea typeface="Open Sauce"/>
                <a:cs typeface="Open Sauce"/>
                <a:sym typeface="Open Sauce"/>
              </a:rPr>
              <a:t>linical</a:t>
            </a:r>
            <a:r>
              <a:rPr lang="pt-PT" sz="3000" dirty="0">
                <a:solidFill>
                  <a:srgbClr val="373636"/>
                </a:solidFill>
                <a:latin typeface="Open Sauce"/>
                <a:ea typeface="Open Sauce"/>
                <a:cs typeface="Open Sauce"/>
                <a:sym typeface="Open Sauce"/>
              </a:rPr>
              <a:t> </a:t>
            </a:r>
            <a:r>
              <a:rPr lang="pt-PT" sz="3000" b="1" dirty="0" err="1">
                <a:solidFill>
                  <a:srgbClr val="373636"/>
                </a:solidFill>
                <a:latin typeface="Open Sauce Bold"/>
                <a:ea typeface="Open Sauce Bold"/>
                <a:cs typeface="Open Sauce Bold"/>
                <a:sym typeface="Open Sauce Bold"/>
              </a:rPr>
              <a:t>T</a:t>
            </a:r>
            <a:r>
              <a:rPr lang="pt-PT" sz="3000" dirty="0" err="1">
                <a:solidFill>
                  <a:srgbClr val="373636"/>
                </a:solidFill>
                <a:latin typeface="Open Sauce"/>
                <a:ea typeface="Open Sauce"/>
                <a:cs typeface="Open Sauce"/>
                <a:sym typeface="Open Sauce"/>
              </a:rPr>
              <a:t>rials</a:t>
            </a:r>
            <a:r>
              <a:rPr lang="pt-PT" sz="3000" dirty="0">
                <a:solidFill>
                  <a:srgbClr val="373636"/>
                </a:solidFill>
                <a:latin typeface="Open Sauce"/>
                <a:ea typeface="Open Sauce"/>
                <a:cs typeface="Open Sauce"/>
                <a:sym typeface="Open Sauce"/>
              </a:rPr>
              <a:t> Network</a:t>
            </a:r>
            <a:br>
              <a:rPr lang="pt-PT" sz="3000" dirty="0">
                <a:solidFill>
                  <a:srgbClr val="373636"/>
                </a:solidFill>
              </a:rPr>
            </a:br>
            <a:r>
              <a:rPr lang="pt-PT" sz="3000" dirty="0">
                <a:solidFill>
                  <a:srgbClr val="373636"/>
                </a:solidFill>
              </a:rPr>
              <a:t>(Ensaios Clínicos da SIDA Internacionais Maternais Pediátricos Adolescentes)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8415"/>
            <a:chOff x="0" y="0"/>
            <a:chExt cx="1050363" cy="757887"/>
          </a:xfrm>
        </p:grpSpPr>
        <p:sp>
          <p:nvSpPr>
            <p:cNvPr id="4" name="AutoShape 4"/>
            <p:cNvSpPr/>
            <p:nvPr/>
          </p:nvSpPr>
          <p:spPr>
            <a:xfrm>
              <a:off x="0" y="0"/>
              <a:ext cx="1050363" cy="757887"/>
            </a:xfrm>
            <a:prstGeom prst="rect">
              <a:avLst/>
            </a:prstGeom>
            <a:solidFill>
              <a:srgbClr val="FFFFFF"/>
            </a:solidFill>
          </p:spPr>
          <p:txBody>
            <a:bodyPr/>
            <a:lstStyle/>
            <a:p>
              <a:endParaRPr lang="en-US" dirty="0"/>
            </a:p>
          </p:txBody>
        </p:sp>
        <p:sp>
          <p:nvSpPr>
            <p:cNvPr id="5" name="TextBox 5"/>
            <p:cNvSpPr txBox="1"/>
            <p:nvPr/>
          </p:nvSpPr>
          <p:spPr>
            <a:xfrm>
              <a:off x="78125" y="227896"/>
              <a:ext cx="894113" cy="311621"/>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03</a:t>
              </a:r>
            </a:p>
          </p:txBody>
        </p:sp>
      </p:grpSp>
      <p:sp>
        <p:nvSpPr>
          <p:cNvPr id="6" name="AutoShape 6"/>
          <p:cNvSpPr/>
          <p:nvPr/>
        </p:nvSpPr>
        <p:spPr>
          <a:xfrm>
            <a:off x="9511173" y="-352954"/>
            <a:ext cx="9525" cy="10992908"/>
          </a:xfrm>
          <a:prstGeom prst="rect">
            <a:avLst/>
          </a:prstGeom>
          <a:solidFill>
            <a:srgbClr val="373636"/>
          </a:solidFill>
        </p:spPr>
        <p:txBody>
          <a:bodyPr/>
          <a:lstStyle/>
          <a:p>
            <a:endParaRPr lang="en-US" dirty="0"/>
          </a:p>
        </p:txBody>
      </p:sp>
      <p:sp>
        <p:nvSpPr>
          <p:cNvPr id="7" name="AutoShape 7"/>
          <p:cNvSpPr/>
          <p:nvPr/>
        </p:nvSpPr>
        <p:spPr>
          <a:xfrm>
            <a:off x="16456412" y="8710714"/>
            <a:ext cx="1831588" cy="1576286"/>
          </a:xfrm>
          <a:prstGeom prst="rect">
            <a:avLst/>
          </a:prstGeom>
          <a:solidFill>
            <a:srgbClr val="EA6D29"/>
          </a:solidFill>
        </p:spPr>
        <p:txBody>
          <a:bodyPr/>
          <a:lstStyle/>
          <a:p>
            <a:endParaRPr lang="en-US" dirty="0"/>
          </a:p>
        </p:txBody>
      </p:sp>
      <p:sp>
        <p:nvSpPr>
          <p:cNvPr id="8" name="TextBox 8"/>
          <p:cNvSpPr txBox="1"/>
          <p:nvPr/>
        </p:nvSpPr>
        <p:spPr>
          <a:xfrm>
            <a:off x="2599795" y="2769796"/>
            <a:ext cx="5163504" cy="5938229"/>
          </a:xfrm>
          <a:prstGeom prst="rect">
            <a:avLst/>
          </a:prstGeom>
        </p:spPr>
        <p:txBody>
          <a:bodyPr lIns="0" tIns="0" rIns="0" bIns="0" rtlCol="0" anchor="t">
            <a:spAutoFit/>
          </a:bodyPr>
          <a:lstStyle/>
          <a:p>
            <a:pPr algn="l">
              <a:lnSpc>
                <a:spcPts val="9360"/>
              </a:lnSpc>
            </a:pPr>
            <a:r>
              <a:rPr lang="pt-PT" sz="7200" b="1" dirty="0">
                <a:solidFill>
                  <a:srgbClr val="373636"/>
                </a:solidFill>
                <a:latin typeface="Open Sauce Heavy"/>
                <a:ea typeface="Open Sauce Heavy"/>
                <a:cs typeface="Open Sauce Heavy"/>
                <a:sym typeface="Open Sauce Heavy"/>
              </a:rPr>
              <a:t>Obrigado por se juntar ao seu </a:t>
            </a:r>
            <a:r>
              <a:rPr lang="pt-PT" sz="7200" b="1" dirty="0">
                <a:solidFill>
                  <a:srgbClr val="077AB5"/>
                </a:solidFill>
                <a:latin typeface="Open Sauce Heavy"/>
                <a:ea typeface="Open Sauce Heavy"/>
                <a:cs typeface="Open Sauce Heavy"/>
                <a:sym typeface="Open Sauce Heavy"/>
              </a:rPr>
              <a:t>CAB </a:t>
            </a:r>
            <a:r>
              <a:rPr lang="pt-PT" sz="7200" b="1" dirty="0">
                <a:solidFill>
                  <a:srgbClr val="373636"/>
                </a:solidFill>
                <a:latin typeface="Open Sauce Heavy"/>
                <a:sym typeface="Open Sauce Heavy"/>
              </a:rPr>
              <a:t>local! </a:t>
            </a:r>
          </a:p>
        </p:txBody>
      </p:sp>
      <p:sp>
        <p:nvSpPr>
          <p:cNvPr id="9" name="TextBox 9"/>
          <p:cNvSpPr txBox="1"/>
          <p:nvPr/>
        </p:nvSpPr>
        <p:spPr>
          <a:xfrm>
            <a:off x="9753822" y="664399"/>
            <a:ext cx="6459941" cy="8910578"/>
          </a:xfrm>
          <a:prstGeom prst="rect">
            <a:avLst/>
          </a:prstGeom>
        </p:spPr>
        <p:txBody>
          <a:bodyPr lIns="0" tIns="0" rIns="0" bIns="0" rtlCol="0" anchor="t">
            <a:spAutoFit/>
          </a:bodyPr>
          <a:lstStyle/>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O que é o Envolvimento da comunidade?</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O que é um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Funções e responsabilidades dos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Operações do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Apoio do centro aos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Benefícios e impacto dos CAB</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Visão geral do governo dos EUA sobre agências de saúde seleccionadas</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Visão geral da rede</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Programas adicionais de investigação sobre o HIV financiados pela DAIDS</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Outras organizações colaborativas com foco na comunidade</a:t>
            </a:r>
          </a:p>
          <a:p>
            <a:pPr algn="l">
              <a:lnSpc>
                <a:spcPts val="2940"/>
              </a:lnSpc>
            </a:pPr>
            <a:endParaRPr lang="en-US" sz="2100" b="1" dirty="0">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pt-PT" sz="2100" b="1">
                <a:solidFill>
                  <a:srgbClr val="077AB5"/>
                </a:solidFill>
                <a:latin typeface="Open Sauce Bold"/>
                <a:ea typeface="Open Sauce Bold"/>
                <a:cs typeface="Open Sauce Bold"/>
                <a:sym typeface="Open Sauce Bold"/>
              </a:rPr>
              <a:t>Recursos</a:t>
            </a:r>
          </a:p>
        </p:txBody>
      </p:sp>
      <p:sp>
        <p:nvSpPr>
          <p:cNvPr id="10" name="AutoShape 10"/>
          <p:cNvSpPr/>
          <p:nvPr/>
        </p:nvSpPr>
        <p:spPr>
          <a:xfrm>
            <a:off x="16446887" y="-234552"/>
            <a:ext cx="9525" cy="10992908"/>
          </a:xfrm>
          <a:prstGeom prst="rect">
            <a:avLst/>
          </a:prstGeom>
          <a:solidFill>
            <a:srgbClr val="373636"/>
          </a:solidFill>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591079"/>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30</a:t>
              </a:r>
            </a:p>
          </p:txBody>
        </p:sp>
      </p:grpSp>
      <p:sp>
        <p:nvSpPr>
          <p:cNvPr id="6" name="AutoShape 6"/>
          <p:cNvSpPr/>
          <p:nvPr/>
        </p:nvSpPr>
        <p:spPr>
          <a:xfrm>
            <a:off x="0" y="3745294"/>
            <a:ext cx="18288000" cy="9525"/>
          </a:xfrm>
          <a:prstGeom prst="rect">
            <a:avLst/>
          </a:prstGeom>
          <a:solidFill>
            <a:srgbClr val="373636"/>
          </a:solidFill>
        </p:spPr>
        <p:txBody>
          <a:bodyPr/>
          <a:lstStyle/>
          <a:p>
            <a:endParaRPr lang="en-US" dirty="0"/>
          </a:p>
        </p:txBody>
      </p:sp>
      <p:sp>
        <p:nvSpPr>
          <p:cNvPr id="7" name="AutoShape 7"/>
          <p:cNvSpPr/>
          <p:nvPr/>
        </p:nvSpPr>
        <p:spPr>
          <a:xfrm>
            <a:off x="9533801" y="3754819"/>
            <a:ext cx="9525" cy="6532181"/>
          </a:xfrm>
          <a:prstGeom prst="rect">
            <a:avLst/>
          </a:prstGeom>
          <a:solidFill>
            <a:srgbClr val="373636"/>
          </a:solidFill>
        </p:spPr>
        <p:txBody>
          <a:bodyPr/>
          <a:lstStyle/>
          <a:p>
            <a:endParaRPr lang="en-US" dirty="0"/>
          </a:p>
        </p:txBody>
      </p:sp>
      <p:sp>
        <p:nvSpPr>
          <p:cNvPr id="8" name="AutoShape 8"/>
          <p:cNvSpPr/>
          <p:nvPr/>
        </p:nvSpPr>
        <p:spPr>
          <a:xfrm>
            <a:off x="1019175" y="3754819"/>
            <a:ext cx="235064" cy="269687"/>
          </a:xfrm>
          <a:prstGeom prst="rect">
            <a:avLst/>
          </a:prstGeom>
          <a:solidFill>
            <a:srgbClr val="EA6D29"/>
          </a:solidFill>
        </p:spPr>
        <p:txBody>
          <a:bodyPr/>
          <a:lstStyle/>
          <a:p>
            <a:endParaRPr lang="en-US" dirty="0"/>
          </a:p>
        </p:txBody>
      </p:sp>
      <p:sp>
        <p:nvSpPr>
          <p:cNvPr id="9" name="AutoShape 9"/>
          <p:cNvSpPr/>
          <p:nvPr/>
        </p:nvSpPr>
        <p:spPr>
          <a:xfrm>
            <a:off x="9533801" y="3754819"/>
            <a:ext cx="235064" cy="269687"/>
          </a:xfrm>
          <a:prstGeom prst="rect">
            <a:avLst/>
          </a:prstGeom>
          <a:solidFill>
            <a:srgbClr val="EA6D29"/>
          </a:solidFill>
        </p:spPr>
        <p:txBody>
          <a:bodyPr/>
          <a:lstStyle/>
          <a:p>
            <a:endParaRPr lang="en-US" dirty="0"/>
          </a:p>
        </p:txBody>
      </p:sp>
      <p:sp>
        <p:nvSpPr>
          <p:cNvPr id="10" name="Freeform 10"/>
          <p:cNvSpPr/>
          <p:nvPr/>
        </p:nvSpPr>
        <p:spPr>
          <a:xfrm>
            <a:off x="2954333" y="4187309"/>
            <a:ext cx="4183138" cy="1452386"/>
          </a:xfrm>
          <a:custGeom>
            <a:avLst/>
            <a:gdLst/>
            <a:ahLst/>
            <a:cxnLst/>
            <a:rect l="l" t="t" r="r" b="b"/>
            <a:pathLst>
              <a:path w="4183138" h="1452386">
                <a:moveTo>
                  <a:pt x="0" y="0"/>
                </a:moveTo>
                <a:lnTo>
                  <a:pt x="4183139" y="0"/>
                </a:lnTo>
                <a:lnTo>
                  <a:pt x="4183139" y="1452386"/>
                </a:lnTo>
                <a:lnTo>
                  <a:pt x="0" y="1452386"/>
                </a:lnTo>
                <a:lnTo>
                  <a:pt x="0" y="0"/>
                </a:lnTo>
                <a:close/>
              </a:path>
            </a:pathLst>
          </a:custGeom>
          <a:blipFill>
            <a:blip r:embed="rId2"/>
            <a:stretch>
              <a:fillRect/>
            </a:stretch>
          </a:blipFill>
        </p:spPr>
        <p:txBody>
          <a:bodyPr/>
          <a:lstStyle/>
          <a:p>
            <a:endParaRPr lang="en-US" dirty="0"/>
          </a:p>
        </p:txBody>
      </p:sp>
      <p:sp>
        <p:nvSpPr>
          <p:cNvPr id="11" name="Freeform 11"/>
          <p:cNvSpPr/>
          <p:nvPr/>
        </p:nvSpPr>
        <p:spPr>
          <a:xfrm>
            <a:off x="11467705" y="4061113"/>
            <a:ext cx="4960684" cy="1704778"/>
          </a:xfrm>
          <a:custGeom>
            <a:avLst/>
            <a:gdLst/>
            <a:ahLst/>
            <a:cxnLst/>
            <a:rect l="l" t="t" r="r" b="b"/>
            <a:pathLst>
              <a:path w="4960684" h="1704778">
                <a:moveTo>
                  <a:pt x="0" y="0"/>
                </a:moveTo>
                <a:lnTo>
                  <a:pt x="4960684" y="0"/>
                </a:lnTo>
                <a:lnTo>
                  <a:pt x="4960684" y="1704778"/>
                </a:lnTo>
                <a:lnTo>
                  <a:pt x="0" y="1704778"/>
                </a:lnTo>
                <a:lnTo>
                  <a:pt x="0" y="0"/>
                </a:lnTo>
                <a:close/>
              </a:path>
            </a:pathLst>
          </a:custGeom>
          <a:blipFill>
            <a:blip r:embed="rId3"/>
            <a:stretch>
              <a:fillRect/>
            </a:stretch>
          </a:blipFill>
        </p:spPr>
        <p:txBody>
          <a:bodyPr/>
          <a:lstStyle/>
          <a:p>
            <a:endParaRPr lang="en-US" dirty="0"/>
          </a:p>
        </p:txBody>
      </p:sp>
      <p:sp>
        <p:nvSpPr>
          <p:cNvPr id="12" name="TextBox 12"/>
          <p:cNvSpPr txBox="1"/>
          <p:nvPr/>
        </p:nvSpPr>
        <p:spPr>
          <a:xfrm>
            <a:off x="1689760" y="1356594"/>
            <a:ext cx="15688084" cy="1784836"/>
          </a:xfrm>
          <a:prstGeom prst="rect">
            <a:avLst/>
          </a:prstGeom>
        </p:spPr>
        <p:txBody>
          <a:bodyPr wrap="square" lIns="0" tIns="0" rIns="0" bIns="0" rtlCol="0" anchor="t">
            <a:spAutoFit/>
          </a:bodyPr>
          <a:lstStyle/>
          <a:p>
            <a:pPr algn="ctr">
              <a:lnSpc>
                <a:spcPts val="6930"/>
              </a:lnSpc>
            </a:pPr>
            <a:r>
              <a:rPr lang="pt-PT" sz="6300" b="1" dirty="0">
                <a:solidFill>
                  <a:srgbClr val="373636"/>
                </a:solidFill>
                <a:latin typeface="Open Sauce Heavy"/>
                <a:ea typeface="Open Sauce Heavy"/>
                <a:cs typeface="Open Sauce Heavy"/>
                <a:sym typeface="Open Sauce Heavy"/>
              </a:rPr>
              <a:t>Gabinete de Coordenação do HIV/SIDA e </a:t>
            </a:r>
            <a:r>
              <a:rPr lang="pt-PT" sz="6300" b="1" dirty="0">
                <a:solidFill>
                  <a:srgbClr val="077AB5"/>
                </a:solidFill>
                <a:latin typeface="Open Sauce Heavy"/>
                <a:ea typeface="Open Sauce Heavy"/>
                <a:cs typeface="Open Sauce Heavy"/>
                <a:sym typeface="Open Sauce Heavy"/>
              </a:rPr>
              <a:t>Parceiros na Comunidade</a:t>
            </a:r>
          </a:p>
        </p:txBody>
      </p:sp>
      <p:sp>
        <p:nvSpPr>
          <p:cNvPr id="13" name="TextBox 13"/>
          <p:cNvSpPr txBox="1"/>
          <p:nvPr/>
        </p:nvSpPr>
        <p:spPr>
          <a:xfrm>
            <a:off x="1394011" y="5995984"/>
            <a:ext cx="7749989" cy="2593117"/>
          </a:xfrm>
          <a:prstGeom prst="rect">
            <a:avLst/>
          </a:prstGeom>
        </p:spPr>
        <p:txBody>
          <a:bodyPr lIns="0" tIns="0" rIns="0" bIns="0" rtlCol="0" anchor="t">
            <a:spAutoFit/>
          </a:bodyPr>
          <a:lstStyle/>
          <a:p>
            <a:pPr algn="l">
              <a:lnSpc>
                <a:spcPts val="3520"/>
              </a:lnSpc>
            </a:pPr>
            <a:r>
              <a:rPr lang="pt-PT" sz="2200">
                <a:solidFill>
                  <a:srgbClr val="373636"/>
                </a:solidFill>
                <a:latin typeface="Open Sauce"/>
                <a:ea typeface="Open Sauce"/>
                <a:cs typeface="Open Sauce"/>
                <a:sym typeface="Open Sauce"/>
              </a:rPr>
              <a:t>O </a:t>
            </a:r>
            <a:r>
              <a:rPr lang="pt-PT" sz="2200" u="sng">
                <a:solidFill>
                  <a:srgbClr val="373636"/>
                </a:solidFill>
                <a:latin typeface="Open Sauce"/>
                <a:ea typeface="Open Sauce"/>
                <a:cs typeface="Open Sauce"/>
                <a:sym typeface="Open Sauce"/>
                <a:hlinkClick r:id="rId4" tooltip="https://www.hanc.info"/>
              </a:rPr>
              <a:t>Gabinete de Coordenação da Rede de HIV/SIDA </a:t>
            </a:r>
            <a:r>
              <a:rPr lang="pt-PT" sz="2200">
                <a:solidFill>
                  <a:srgbClr val="373636"/>
                </a:solidFill>
                <a:latin typeface="Open Sauce"/>
                <a:ea typeface="Open Sauce"/>
                <a:cs typeface="Open Sauce"/>
                <a:sym typeface="Open Sauce"/>
              </a:rPr>
              <a:t>(HANC) trabalha com as Redes de Ensaios Clínicos do HIV/SIDA dos Institutos Nacionais de Saúde dos EUA (NIH) com o objectivo de criar uma estrutura de investigação mais integrada, colaborativa e flexível. </a:t>
            </a:r>
          </a:p>
          <a:p>
            <a:pPr algn="l">
              <a:lnSpc>
                <a:spcPts val="3520"/>
              </a:lnSpc>
            </a:pPr>
            <a:endParaRPr lang="en-US" sz="2200" dirty="0">
              <a:solidFill>
                <a:srgbClr val="373636"/>
              </a:solidFill>
              <a:latin typeface="Open Sauce"/>
              <a:ea typeface="Open Sauce"/>
              <a:cs typeface="Open Sauce"/>
              <a:sym typeface="Open Sauce"/>
            </a:endParaRPr>
          </a:p>
        </p:txBody>
      </p:sp>
      <p:sp>
        <p:nvSpPr>
          <p:cNvPr id="14" name="TextBox 14"/>
          <p:cNvSpPr txBox="1"/>
          <p:nvPr/>
        </p:nvSpPr>
        <p:spPr>
          <a:xfrm>
            <a:off x="9910573" y="5995984"/>
            <a:ext cx="8074948" cy="4779642"/>
          </a:xfrm>
          <a:prstGeom prst="rect">
            <a:avLst/>
          </a:prstGeom>
        </p:spPr>
        <p:txBody>
          <a:bodyPr lIns="0" tIns="0" rIns="0" bIns="0" rtlCol="0" anchor="t">
            <a:spAutoFit/>
          </a:bodyPr>
          <a:lstStyle/>
          <a:p>
            <a:pPr algn="l">
              <a:lnSpc>
                <a:spcPts val="3520"/>
              </a:lnSpc>
            </a:pPr>
            <a:r>
              <a:rPr lang="pt-PT" sz="2200" dirty="0">
                <a:solidFill>
                  <a:srgbClr val="373636"/>
                </a:solidFill>
                <a:latin typeface="Open Sauce"/>
                <a:ea typeface="Open Sauce"/>
                <a:cs typeface="Open Sauce"/>
                <a:sym typeface="Open Sauce"/>
              </a:rPr>
              <a:t>Os Parceiros na Comunidade (CP) são um órgão inter-redes encarregado pela Rede e pela Liderança da DAIDS de promover a representação eficaz das muitas comunidades nas quais as quatro Redes de Ensaios Clínicos do HIV/SIDA realizam investigação.</a:t>
            </a:r>
          </a:p>
          <a:p>
            <a:pPr algn="l"/>
            <a:endParaRPr lang="en-US" sz="1100" dirty="0">
              <a:solidFill>
                <a:srgbClr val="373636"/>
              </a:solidFill>
              <a:latin typeface="Open Sauce"/>
              <a:ea typeface="Open Sauce"/>
              <a:cs typeface="Open Sauce"/>
              <a:sym typeface="Open Sauce"/>
            </a:endParaRPr>
          </a:p>
          <a:p>
            <a:pPr algn="l">
              <a:lnSpc>
                <a:spcPts val="3520"/>
              </a:lnSpc>
            </a:pPr>
            <a:r>
              <a:rPr lang="pt-PT" sz="2200" dirty="0">
                <a:solidFill>
                  <a:srgbClr val="373636"/>
                </a:solidFill>
                <a:latin typeface="Open Sauce"/>
                <a:ea typeface="Open Sauce"/>
                <a:cs typeface="Open Sauce"/>
                <a:sym typeface="Open Sauce"/>
              </a:rPr>
              <a:t>O CP é composto por representantes da comunidade e representantes da equipa de ligação da ACTG, HPTN, HVTN e IMPAACT. Os representantes da equipa da HANC e da DAIDS </a:t>
            </a:r>
            <a:r>
              <a:rPr lang="pt-PT" sz="2200" dirty="0" err="1">
                <a:solidFill>
                  <a:srgbClr val="373636"/>
                </a:solidFill>
                <a:latin typeface="Open Sauce"/>
                <a:ea typeface="Open Sauce"/>
                <a:cs typeface="Open Sauce"/>
                <a:sym typeface="Open Sauce"/>
              </a:rPr>
              <a:t>actuam</a:t>
            </a:r>
            <a:r>
              <a:rPr lang="pt-PT" sz="2200" dirty="0">
                <a:solidFill>
                  <a:srgbClr val="373636"/>
                </a:solidFill>
                <a:latin typeface="Open Sauce"/>
                <a:ea typeface="Open Sauce"/>
                <a:cs typeface="Open Sauce"/>
                <a:sym typeface="Open Sauce"/>
              </a:rPr>
              <a:t> como membros sem direito a voto. </a:t>
            </a:r>
          </a:p>
          <a:p>
            <a:pPr algn="l">
              <a:lnSpc>
                <a:spcPts val="3520"/>
              </a:lnSpc>
            </a:pPr>
            <a:endParaRPr lang="en-US" sz="2200" dirty="0">
              <a:solidFill>
                <a:srgbClr val="373636"/>
              </a:solidFill>
              <a:latin typeface="Open Sauce"/>
              <a:ea typeface="Open Sauce"/>
              <a:cs typeface="Open Sauce"/>
              <a:sym typeface="Open Sauc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31</a:t>
              </a:r>
            </a:p>
          </p:txBody>
        </p:sp>
      </p:grpSp>
      <p:sp>
        <p:nvSpPr>
          <p:cNvPr id="6" name="AutoShape 6"/>
          <p:cNvSpPr/>
          <p:nvPr/>
        </p:nvSpPr>
        <p:spPr>
          <a:xfrm>
            <a:off x="1019175" y="1579714"/>
            <a:ext cx="16249650" cy="9525"/>
          </a:xfrm>
          <a:prstGeom prst="rect">
            <a:avLst/>
          </a:prstGeom>
          <a:solidFill>
            <a:srgbClr val="373636"/>
          </a:solidFill>
        </p:spPr>
        <p:txBody>
          <a:bodyPr/>
          <a:lstStyle/>
          <a:p>
            <a:endParaRPr lang="en-US" dirty="0"/>
          </a:p>
        </p:txBody>
      </p:sp>
      <p:sp>
        <p:nvSpPr>
          <p:cNvPr id="7" name="AutoShape 7"/>
          <p:cNvSpPr/>
          <p:nvPr/>
        </p:nvSpPr>
        <p:spPr>
          <a:xfrm>
            <a:off x="1028700" y="9851387"/>
            <a:ext cx="8120062" cy="435613"/>
          </a:xfrm>
          <a:prstGeom prst="rect">
            <a:avLst/>
          </a:prstGeom>
          <a:solidFill>
            <a:srgbClr val="077AB5"/>
          </a:solidFill>
        </p:spPr>
        <p:txBody>
          <a:bodyPr/>
          <a:lstStyle/>
          <a:p>
            <a:endParaRPr lang="en-US" dirty="0"/>
          </a:p>
        </p:txBody>
      </p:sp>
      <p:sp>
        <p:nvSpPr>
          <p:cNvPr id="8" name="AutoShape 8"/>
          <p:cNvSpPr/>
          <p:nvPr/>
        </p:nvSpPr>
        <p:spPr>
          <a:xfrm>
            <a:off x="17259300" y="-352954"/>
            <a:ext cx="9525" cy="10992908"/>
          </a:xfrm>
          <a:prstGeom prst="rect">
            <a:avLst/>
          </a:prstGeom>
          <a:solidFill>
            <a:srgbClr val="373636"/>
          </a:solidFill>
        </p:spPr>
        <p:txBody>
          <a:bodyPr/>
          <a:lstStyle/>
          <a:p>
            <a:endParaRPr lang="en-US" dirty="0"/>
          </a:p>
        </p:txBody>
      </p:sp>
      <p:sp>
        <p:nvSpPr>
          <p:cNvPr id="9" name="Freeform 9"/>
          <p:cNvSpPr/>
          <p:nvPr/>
        </p:nvSpPr>
        <p:spPr>
          <a:xfrm>
            <a:off x="3175629" y="1689641"/>
            <a:ext cx="11936741" cy="8161747"/>
          </a:xfrm>
          <a:custGeom>
            <a:avLst/>
            <a:gdLst/>
            <a:ahLst/>
            <a:cxnLst/>
            <a:rect l="l" t="t" r="r" b="b"/>
            <a:pathLst>
              <a:path w="11936741" h="8161747">
                <a:moveTo>
                  <a:pt x="0" y="0"/>
                </a:moveTo>
                <a:lnTo>
                  <a:pt x="11936742" y="0"/>
                </a:lnTo>
                <a:lnTo>
                  <a:pt x="11936742" y="8161746"/>
                </a:lnTo>
                <a:lnTo>
                  <a:pt x="0" y="8161746"/>
                </a:lnTo>
                <a:lnTo>
                  <a:pt x="0" y="0"/>
                </a:lnTo>
                <a:close/>
              </a:path>
            </a:pathLst>
          </a:custGeom>
          <a:blipFill>
            <a:blip r:embed="rId2"/>
            <a:stretch>
              <a:fillRect/>
            </a:stretch>
          </a:blipFill>
        </p:spPr>
        <p:txBody>
          <a:bodyPr/>
          <a:lstStyle/>
          <a:p>
            <a:endParaRPr lang="en-US" dirty="0"/>
          </a:p>
        </p:txBody>
      </p:sp>
      <p:sp>
        <p:nvSpPr>
          <p:cNvPr id="10" name="TextBox 10"/>
          <p:cNvSpPr txBox="1"/>
          <p:nvPr/>
        </p:nvSpPr>
        <p:spPr>
          <a:xfrm>
            <a:off x="1788365" y="270819"/>
            <a:ext cx="9280738" cy="1038151"/>
          </a:xfrm>
          <a:prstGeom prst="rect">
            <a:avLst/>
          </a:prstGeom>
        </p:spPr>
        <p:txBody>
          <a:bodyPr lIns="0" tIns="0" rIns="0" bIns="0" rtlCol="0" anchor="t">
            <a:spAutoFit/>
          </a:bodyPr>
          <a:lstStyle/>
          <a:p>
            <a:pPr algn="l">
              <a:lnSpc>
                <a:spcPts val="8400"/>
              </a:lnSpc>
            </a:pPr>
            <a:r>
              <a:rPr lang="pt-PT" sz="6000" b="1">
                <a:solidFill>
                  <a:srgbClr val="EA6D29"/>
                </a:solidFill>
                <a:latin typeface="Open Sauce Bold"/>
                <a:ea typeface="Open Sauce Bold"/>
                <a:cs typeface="Open Sauce Bold"/>
                <a:sym typeface="Open Sauce Bold"/>
              </a:rPr>
              <a:t>HANC e as Redes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32</a:t>
              </a:r>
            </a:p>
          </p:txBody>
        </p:sp>
      </p:grpSp>
      <p:sp>
        <p:nvSpPr>
          <p:cNvPr id="6" name="TextBox 6"/>
          <p:cNvSpPr txBox="1"/>
          <p:nvPr/>
        </p:nvSpPr>
        <p:spPr>
          <a:xfrm>
            <a:off x="1887092" y="1181100"/>
            <a:ext cx="6009133" cy="5409301"/>
          </a:xfrm>
          <a:prstGeom prst="rect">
            <a:avLst/>
          </a:prstGeom>
        </p:spPr>
        <p:txBody>
          <a:bodyPr wrap="square" lIns="0" tIns="0" rIns="0" bIns="0" rtlCol="0" anchor="t">
            <a:spAutoFit/>
          </a:bodyPr>
          <a:lstStyle/>
          <a:p>
            <a:pPr algn="l">
              <a:lnSpc>
                <a:spcPts val="7079"/>
              </a:lnSpc>
            </a:pPr>
            <a:r>
              <a:rPr lang="pt-PT" sz="5899" dirty="0">
                <a:solidFill>
                  <a:srgbClr val="373636"/>
                </a:solidFill>
                <a:latin typeface="Open Sauce Light"/>
                <a:ea typeface="Open Sauce Light"/>
                <a:cs typeface="Open Sauce Light"/>
                <a:sym typeface="Open Sauce Light"/>
              </a:rPr>
              <a:t>Programas adicionais de investigação sobre o HIV financiados </a:t>
            </a:r>
          </a:p>
          <a:p>
            <a:pPr algn="l">
              <a:lnSpc>
                <a:spcPts val="7079"/>
              </a:lnSpc>
            </a:pPr>
            <a:r>
              <a:rPr lang="pt-PT" sz="5899" dirty="0">
                <a:solidFill>
                  <a:srgbClr val="373636"/>
                </a:solidFill>
                <a:latin typeface="Open Sauce Light"/>
                <a:ea typeface="Open Sauce Light"/>
                <a:cs typeface="Open Sauce Light"/>
                <a:sym typeface="Open Sauce Light"/>
              </a:rPr>
              <a:t>pela DAIDS</a:t>
            </a:r>
          </a:p>
        </p:txBody>
      </p:sp>
      <p:sp>
        <p:nvSpPr>
          <p:cNvPr id="7" name="TextBox 7"/>
          <p:cNvSpPr txBox="1"/>
          <p:nvPr/>
        </p:nvSpPr>
        <p:spPr>
          <a:xfrm>
            <a:off x="9159486" y="278538"/>
            <a:ext cx="8747514" cy="9852762"/>
          </a:xfrm>
          <a:prstGeom prst="rect">
            <a:avLst/>
          </a:prstGeom>
        </p:spPr>
        <p:txBody>
          <a:bodyPr wrap="square" lIns="0" tIns="0" rIns="0" bIns="0" rtlCol="0" anchor="t">
            <a:spAutoFit/>
          </a:bodyPr>
          <a:lstStyle/>
          <a:p>
            <a:pPr algn="l">
              <a:lnSpc>
                <a:spcPts val="3519"/>
              </a:lnSpc>
            </a:pPr>
            <a:r>
              <a:rPr lang="pt-PT" sz="2199" dirty="0">
                <a:solidFill>
                  <a:srgbClr val="373636"/>
                </a:solidFill>
                <a:latin typeface="Open Sauce"/>
                <a:ea typeface="Open Sauce"/>
                <a:cs typeface="Open Sauce"/>
                <a:sym typeface="Open Sauce"/>
              </a:rPr>
              <a:t>Programa de referência dos NIH relativo à investigação para a cura do HIV.</a:t>
            </a:r>
          </a:p>
          <a:p>
            <a:pPr algn="l"/>
            <a:endParaRPr lang="en-US" dirty="0">
              <a:solidFill>
                <a:srgbClr val="373636"/>
              </a:solidFill>
              <a:latin typeface="Open Sauce"/>
              <a:ea typeface="Open Sauce"/>
              <a:cs typeface="Open Sauce"/>
              <a:sym typeface="Open Sauce"/>
            </a:endParaRPr>
          </a:p>
          <a:p>
            <a:pPr algn="l">
              <a:lnSpc>
                <a:spcPts val="3519"/>
              </a:lnSpc>
            </a:pPr>
            <a:r>
              <a:rPr lang="pt-PT" sz="2199" dirty="0">
                <a:solidFill>
                  <a:srgbClr val="373636"/>
                </a:solidFill>
                <a:latin typeface="Open Sauce"/>
                <a:ea typeface="Open Sauce"/>
                <a:cs typeface="Open Sauce"/>
                <a:sym typeface="Open Sauce"/>
              </a:rPr>
              <a:t>Promove colaborações dinâmicas e multidisciplinares entre investigadores básicos, aplicados e clínicos que estudam a persistência do HIV e desenvolvem estratégias </a:t>
            </a:r>
          </a:p>
          <a:p>
            <a:pPr algn="l">
              <a:lnSpc>
                <a:spcPts val="3519"/>
              </a:lnSpc>
            </a:pPr>
            <a:r>
              <a:rPr lang="pt-PT" sz="2199" dirty="0">
                <a:solidFill>
                  <a:srgbClr val="373636"/>
                </a:solidFill>
                <a:latin typeface="Open Sauce"/>
                <a:ea typeface="Open Sauce"/>
                <a:cs typeface="Open Sauce"/>
                <a:sym typeface="Open Sauce"/>
              </a:rPr>
              <a:t>curativas potenciais. </a:t>
            </a:r>
          </a:p>
          <a:p>
            <a:endParaRPr lang="en-US" dirty="0">
              <a:solidFill>
                <a:srgbClr val="373636"/>
              </a:solidFill>
              <a:latin typeface="Open Sauce"/>
              <a:ea typeface="Open Sauce"/>
              <a:cs typeface="Open Sauce"/>
              <a:sym typeface="Open Sauce"/>
            </a:endParaRPr>
          </a:p>
          <a:p>
            <a:pPr algn="l">
              <a:lnSpc>
                <a:spcPts val="3519"/>
              </a:lnSpc>
            </a:pPr>
            <a:r>
              <a:rPr lang="pt-PT" sz="2199" dirty="0">
                <a:solidFill>
                  <a:srgbClr val="373636"/>
                </a:solidFill>
                <a:latin typeface="Open Sauce"/>
                <a:ea typeface="Open Sauce"/>
                <a:cs typeface="Open Sauce"/>
                <a:sym typeface="Open Sauce"/>
              </a:rPr>
              <a:t>Estabelece parcerias entre a academia, a indústria, o governo e a comunidade, com o objectivo de alavancar recursos comuns para acelerar o ritmo da investigação sobre a cura do HIV e envolver a próxima geração de investigadores nessa área.</a:t>
            </a:r>
          </a:p>
          <a:p>
            <a:endParaRPr lang="en-US" dirty="0">
              <a:solidFill>
                <a:srgbClr val="373636"/>
              </a:solidFill>
              <a:latin typeface="Open Sauce"/>
              <a:ea typeface="Open Sauce"/>
              <a:cs typeface="Open Sauce"/>
              <a:sym typeface="Open Sauce"/>
            </a:endParaRPr>
          </a:p>
          <a:p>
            <a:pPr algn="l">
              <a:lnSpc>
                <a:spcPts val="3519"/>
              </a:lnSpc>
            </a:pPr>
            <a:r>
              <a:rPr lang="pt-PT" sz="2199" dirty="0">
                <a:solidFill>
                  <a:srgbClr val="373636"/>
                </a:solidFill>
                <a:latin typeface="Open Sauce"/>
                <a:ea typeface="Open Sauce"/>
                <a:cs typeface="Open Sauce"/>
                <a:sym typeface="Open Sauce"/>
              </a:rPr>
              <a:t>Lançado em julho de 2011 com o financiamento de três </a:t>
            </a:r>
            <a:r>
              <a:rPr lang="pt-PT" sz="2199" dirty="0" err="1">
                <a:solidFill>
                  <a:srgbClr val="373636"/>
                </a:solidFill>
                <a:latin typeface="Open Sauce"/>
                <a:ea typeface="Open Sauce"/>
                <a:cs typeface="Open Sauce"/>
                <a:sym typeface="Open Sauce"/>
              </a:rPr>
              <a:t>co-laboratórios</a:t>
            </a:r>
            <a:r>
              <a:rPr lang="pt-PT" sz="2199" dirty="0">
                <a:solidFill>
                  <a:srgbClr val="373636"/>
                </a:solidFill>
                <a:latin typeface="Open Sauce"/>
                <a:ea typeface="Open Sauce"/>
                <a:cs typeface="Open Sauce"/>
                <a:sym typeface="Open Sauce"/>
              </a:rPr>
              <a:t>: CARE, DARE e </a:t>
            </a:r>
            <a:r>
              <a:rPr lang="pt-PT" sz="2199" dirty="0" err="1">
                <a:solidFill>
                  <a:srgbClr val="373636"/>
                </a:solidFill>
                <a:latin typeface="Open Sauce"/>
                <a:ea typeface="Open Sauce"/>
                <a:cs typeface="Open Sauce"/>
                <a:sym typeface="Open Sauce"/>
              </a:rPr>
              <a:t>defeatHIV</a:t>
            </a:r>
            <a:r>
              <a:rPr lang="pt-PT" sz="2199" dirty="0">
                <a:solidFill>
                  <a:srgbClr val="373636"/>
                </a:solidFill>
                <a:latin typeface="Open Sauce"/>
                <a:ea typeface="Open Sauce"/>
                <a:cs typeface="Open Sauce"/>
                <a:sym typeface="Open Sauce"/>
              </a:rPr>
              <a:t>. Expandido em julho de 2016 para incluir três </a:t>
            </a:r>
            <a:r>
              <a:rPr lang="pt-PT" sz="2199" dirty="0" err="1">
                <a:solidFill>
                  <a:srgbClr val="373636"/>
                </a:solidFill>
                <a:latin typeface="Open Sauce"/>
                <a:ea typeface="Open Sauce"/>
                <a:cs typeface="Open Sauce"/>
                <a:sym typeface="Open Sauce"/>
              </a:rPr>
              <a:t>co-laboratórios</a:t>
            </a:r>
            <a:r>
              <a:rPr lang="pt-PT" sz="2199" dirty="0">
                <a:solidFill>
                  <a:srgbClr val="373636"/>
                </a:solidFill>
                <a:latin typeface="Open Sauce"/>
                <a:ea typeface="Open Sauce"/>
                <a:cs typeface="Open Sauce"/>
                <a:sym typeface="Open Sauce"/>
              </a:rPr>
              <a:t> adicionais (BELIEVE, BEAT-HIV e I4C). Expandiu-se ainda mais em 2021 para incluir um total de 10 </a:t>
            </a:r>
            <a:r>
              <a:rPr lang="pt-PT" sz="2199" dirty="0" err="1">
                <a:solidFill>
                  <a:srgbClr val="373636"/>
                </a:solidFill>
                <a:latin typeface="Open Sauce"/>
                <a:ea typeface="Open Sauce"/>
                <a:cs typeface="Open Sauce"/>
                <a:sym typeface="Open Sauce"/>
              </a:rPr>
              <a:t>co-laboratórios</a:t>
            </a:r>
            <a:r>
              <a:rPr lang="pt-PT" sz="2199" dirty="0">
                <a:solidFill>
                  <a:srgbClr val="373636"/>
                </a:solidFill>
                <a:latin typeface="Open Sauce"/>
                <a:ea typeface="Open Sauce"/>
                <a:cs typeface="Open Sauce"/>
                <a:sym typeface="Open Sauce"/>
              </a:rPr>
              <a:t> (CARE, DARE, BEAT-HIV, I4C, REACH, ERASE-HIV, CRISPR for Cure, PAVE, RID-HIV e HOPE), com um deles (PAVE) focado especificamente na investigação da cura do HIV em bebés e crianças. Combinada, a rede apoia aproximadamente 300 membros colaborativos.</a:t>
            </a:r>
          </a:p>
          <a:p>
            <a:pPr algn="l">
              <a:lnSpc>
                <a:spcPts val="3519"/>
              </a:lnSpc>
            </a:pPr>
            <a:endParaRPr lang="en-US" sz="2199" dirty="0">
              <a:solidFill>
                <a:srgbClr val="373636"/>
              </a:solidFill>
              <a:latin typeface="Open Sauce"/>
              <a:ea typeface="Open Sauce"/>
              <a:cs typeface="Open Sauce"/>
              <a:sym typeface="Open Sauce"/>
            </a:endParaRPr>
          </a:p>
        </p:txBody>
      </p:sp>
      <p:sp>
        <p:nvSpPr>
          <p:cNvPr id="8" name="AutoShape 8"/>
          <p:cNvSpPr/>
          <p:nvPr/>
        </p:nvSpPr>
        <p:spPr>
          <a:xfrm>
            <a:off x="8343631" y="453164"/>
            <a:ext cx="546310" cy="156239"/>
          </a:xfrm>
          <a:prstGeom prst="rect">
            <a:avLst/>
          </a:prstGeom>
          <a:solidFill>
            <a:srgbClr val="077AB5"/>
          </a:solidFill>
        </p:spPr>
        <p:txBody>
          <a:bodyPr/>
          <a:lstStyle/>
          <a:p>
            <a:endParaRPr lang="en-US" dirty="0"/>
          </a:p>
        </p:txBody>
      </p:sp>
      <p:sp>
        <p:nvSpPr>
          <p:cNvPr id="9" name="AutoShape 9"/>
          <p:cNvSpPr/>
          <p:nvPr/>
        </p:nvSpPr>
        <p:spPr>
          <a:xfrm>
            <a:off x="8343631" y="1558261"/>
            <a:ext cx="546310" cy="156239"/>
          </a:xfrm>
          <a:prstGeom prst="rect">
            <a:avLst/>
          </a:prstGeom>
          <a:solidFill>
            <a:srgbClr val="077AB5"/>
          </a:solidFill>
        </p:spPr>
        <p:txBody>
          <a:bodyPr/>
          <a:lstStyle/>
          <a:p>
            <a:endParaRPr lang="en-US" dirty="0"/>
          </a:p>
        </p:txBody>
      </p:sp>
      <p:sp>
        <p:nvSpPr>
          <p:cNvPr id="10" name="AutoShape 10"/>
          <p:cNvSpPr/>
          <p:nvPr/>
        </p:nvSpPr>
        <p:spPr>
          <a:xfrm>
            <a:off x="8343631" y="3615661"/>
            <a:ext cx="546310" cy="156239"/>
          </a:xfrm>
          <a:prstGeom prst="rect">
            <a:avLst/>
          </a:prstGeom>
          <a:solidFill>
            <a:srgbClr val="077AB5"/>
          </a:solidFill>
        </p:spPr>
        <p:txBody>
          <a:bodyPr/>
          <a:lstStyle/>
          <a:p>
            <a:endParaRPr lang="en-US" dirty="0"/>
          </a:p>
        </p:txBody>
      </p:sp>
      <p:sp>
        <p:nvSpPr>
          <p:cNvPr id="11" name="AutoShape 11"/>
          <p:cNvSpPr/>
          <p:nvPr/>
        </p:nvSpPr>
        <p:spPr>
          <a:xfrm>
            <a:off x="8343631" y="5689111"/>
            <a:ext cx="546310" cy="156239"/>
          </a:xfrm>
          <a:prstGeom prst="rect">
            <a:avLst/>
          </a:prstGeom>
          <a:solidFill>
            <a:srgbClr val="077AB5"/>
          </a:solidFill>
        </p:spPr>
        <p:txBody>
          <a:bodyPr/>
          <a:lstStyle/>
          <a:p>
            <a:endParaRPr lang="en-US" dirty="0"/>
          </a:p>
        </p:txBody>
      </p:sp>
      <p:sp>
        <p:nvSpPr>
          <p:cNvPr id="12" name="AutoShape 12"/>
          <p:cNvSpPr/>
          <p:nvPr/>
        </p:nvSpPr>
        <p:spPr>
          <a:xfrm>
            <a:off x="15486" y="9568814"/>
            <a:ext cx="18288000" cy="9525"/>
          </a:xfrm>
          <a:prstGeom prst="rect">
            <a:avLst/>
          </a:prstGeom>
          <a:solidFill>
            <a:srgbClr val="373636"/>
          </a:solidFill>
        </p:spPr>
        <p:txBody>
          <a:bodyPr/>
          <a:lstStyle/>
          <a:p>
            <a:endParaRPr lang="en-US" dirty="0"/>
          </a:p>
        </p:txBody>
      </p:sp>
      <p:sp>
        <p:nvSpPr>
          <p:cNvPr id="13" name="AutoShape 13"/>
          <p:cNvSpPr/>
          <p:nvPr/>
        </p:nvSpPr>
        <p:spPr>
          <a:xfrm>
            <a:off x="1887092" y="6712717"/>
            <a:ext cx="5545493" cy="249465"/>
          </a:xfrm>
          <a:prstGeom prst="rect">
            <a:avLst/>
          </a:prstGeom>
          <a:solidFill>
            <a:srgbClr val="EA6D29"/>
          </a:solidFill>
        </p:spPr>
        <p:txBody>
          <a:bodyPr/>
          <a:lstStyle/>
          <a:p>
            <a:endParaRPr lang="en-US" dirty="0"/>
          </a:p>
        </p:txBody>
      </p:sp>
      <p:sp>
        <p:nvSpPr>
          <p:cNvPr id="14" name="TextBox 14"/>
          <p:cNvSpPr txBox="1"/>
          <p:nvPr/>
        </p:nvSpPr>
        <p:spPr>
          <a:xfrm>
            <a:off x="1896617" y="7277648"/>
            <a:ext cx="6447014" cy="1079613"/>
          </a:xfrm>
          <a:prstGeom prst="rect">
            <a:avLst/>
          </a:prstGeom>
        </p:spPr>
        <p:txBody>
          <a:bodyPr wrap="square" lIns="0" tIns="0" rIns="0" bIns="0" rtlCol="0" anchor="t">
            <a:spAutoFit/>
          </a:bodyPr>
          <a:lstStyle/>
          <a:p>
            <a:pPr>
              <a:lnSpc>
                <a:spcPts val="4401"/>
              </a:lnSpc>
              <a:spcBef>
                <a:spcPct val="0"/>
              </a:spcBef>
            </a:pPr>
            <a:r>
              <a:rPr lang="pt-PT" sz="3200" b="1">
                <a:solidFill>
                  <a:srgbClr val="077AB5"/>
                </a:solidFill>
                <a:latin typeface="Open Sauce Bold"/>
                <a:ea typeface="Open Sauce Bold"/>
                <a:cs typeface="Open Sauce Bold"/>
                <a:sym typeface="Open Sauce Bold"/>
              </a:rPr>
              <a:t>Co-laboratórios Martin Delaney (MDC) para a Investigação da Cura do HIV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33</a:t>
              </a:r>
            </a:p>
          </p:txBody>
        </p:sp>
      </p:grpSp>
      <p:sp>
        <p:nvSpPr>
          <p:cNvPr id="7" name="TextBox 7"/>
          <p:cNvSpPr txBox="1"/>
          <p:nvPr/>
        </p:nvSpPr>
        <p:spPr>
          <a:xfrm>
            <a:off x="9159486" y="3037322"/>
            <a:ext cx="8515982" cy="3916980"/>
          </a:xfrm>
          <a:prstGeom prst="rect">
            <a:avLst/>
          </a:prstGeom>
        </p:spPr>
        <p:txBody>
          <a:bodyPr lIns="0" tIns="0" rIns="0" bIns="0" rtlCol="0" anchor="t">
            <a:spAutoFit/>
          </a:bodyPr>
          <a:lstStyle/>
          <a:p>
            <a:pPr algn="l">
              <a:lnSpc>
                <a:spcPts val="3519"/>
              </a:lnSpc>
            </a:pPr>
            <a:r>
              <a:rPr lang="pt-PT" sz="2199">
                <a:solidFill>
                  <a:srgbClr val="373636"/>
                </a:solidFill>
                <a:latin typeface="Open Sauce"/>
                <a:ea typeface="Open Sauce"/>
                <a:cs typeface="Open Sauce"/>
                <a:sym typeface="Open Sauce"/>
              </a:rPr>
              <a:t>Fornece apoio administrativo e de investigação partilhada para melhorar e coordenar sinergicamente projectos de investigação de alta qualidade sobre o HIV. </a:t>
            </a:r>
          </a:p>
          <a:p>
            <a:pPr algn="l">
              <a:lnSpc>
                <a:spcPts val="3519"/>
              </a:lnSpc>
            </a:pPr>
            <a:endParaRPr lang="en-US" sz="2199" dirty="0">
              <a:solidFill>
                <a:srgbClr val="373636"/>
              </a:solidFill>
              <a:latin typeface="Open Sauce"/>
              <a:ea typeface="Open Sauce"/>
              <a:cs typeface="Open Sauce"/>
              <a:sym typeface="Open Sauce"/>
            </a:endParaRPr>
          </a:p>
          <a:p>
            <a:pPr algn="l">
              <a:lnSpc>
                <a:spcPts val="3519"/>
              </a:lnSpc>
            </a:pPr>
            <a:r>
              <a:rPr lang="pt-PT" sz="2199">
                <a:solidFill>
                  <a:srgbClr val="373636"/>
                </a:solidFill>
                <a:latin typeface="Open Sauce"/>
                <a:ea typeface="Open Sauce"/>
                <a:cs typeface="Open Sauce"/>
                <a:sym typeface="Open Sauce"/>
              </a:rPr>
              <a:t>Os CFAR financiam instalações centrais que fornecem conhecimentos especializados, recursos e serviços que não seriam facilmente obtidos através de mecanismos de financiamento mais tradicionais.</a:t>
            </a:r>
          </a:p>
          <a:p>
            <a:pPr algn="l">
              <a:lnSpc>
                <a:spcPts val="3519"/>
              </a:lnSpc>
            </a:pPr>
            <a:r>
              <a:rPr lang="pt-PT" sz="2199">
                <a:solidFill>
                  <a:srgbClr val="373636"/>
                </a:solidFill>
                <a:latin typeface="Open Sauce"/>
                <a:ea typeface="Open Sauce"/>
                <a:cs typeface="Open Sauce"/>
                <a:sym typeface="Open Sauce"/>
              </a:rPr>
              <a:t>Centros de Investigação sobre a SIDA (CFAR)</a:t>
            </a:r>
          </a:p>
          <a:p>
            <a:pPr algn="l">
              <a:lnSpc>
                <a:spcPts val="3519"/>
              </a:lnSpc>
            </a:pPr>
            <a:endParaRPr lang="en-US" sz="2199" dirty="0">
              <a:solidFill>
                <a:srgbClr val="373636"/>
              </a:solidFill>
              <a:latin typeface="Open Sauce"/>
              <a:ea typeface="Open Sauce"/>
              <a:cs typeface="Open Sauce"/>
              <a:sym typeface="Open Sauce"/>
            </a:endParaRPr>
          </a:p>
        </p:txBody>
      </p:sp>
      <p:sp>
        <p:nvSpPr>
          <p:cNvPr id="8" name="AutoShape 8"/>
          <p:cNvSpPr/>
          <p:nvPr/>
        </p:nvSpPr>
        <p:spPr>
          <a:xfrm>
            <a:off x="8343631" y="3123047"/>
            <a:ext cx="546310" cy="156239"/>
          </a:xfrm>
          <a:prstGeom prst="rect">
            <a:avLst/>
          </a:prstGeom>
          <a:solidFill>
            <a:srgbClr val="077AB5"/>
          </a:solidFill>
        </p:spPr>
        <p:txBody>
          <a:bodyPr/>
          <a:lstStyle/>
          <a:p>
            <a:endParaRPr lang="en-US" dirty="0"/>
          </a:p>
        </p:txBody>
      </p:sp>
      <p:sp>
        <p:nvSpPr>
          <p:cNvPr id="9" name="AutoShape 9"/>
          <p:cNvSpPr/>
          <p:nvPr/>
        </p:nvSpPr>
        <p:spPr>
          <a:xfrm>
            <a:off x="8343631" y="4960555"/>
            <a:ext cx="546310" cy="156239"/>
          </a:xfrm>
          <a:prstGeom prst="rect">
            <a:avLst/>
          </a:prstGeom>
          <a:solidFill>
            <a:srgbClr val="077AB5"/>
          </a:solidFill>
        </p:spPr>
        <p:txBody>
          <a:bodyPr/>
          <a:lstStyle/>
          <a:p>
            <a:endParaRPr lang="en-US" dirty="0"/>
          </a:p>
        </p:txBody>
      </p:sp>
      <p:sp>
        <p:nvSpPr>
          <p:cNvPr id="10" name="AutoShape 10"/>
          <p:cNvSpPr/>
          <p:nvPr/>
        </p:nvSpPr>
        <p:spPr>
          <a:xfrm>
            <a:off x="15486" y="9568814"/>
            <a:ext cx="18288000" cy="9525"/>
          </a:xfrm>
          <a:prstGeom prst="rect">
            <a:avLst/>
          </a:prstGeom>
          <a:solidFill>
            <a:srgbClr val="373636"/>
          </a:solidFill>
        </p:spPr>
        <p:txBody>
          <a:bodyPr/>
          <a:lstStyle/>
          <a:p>
            <a:endParaRPr lang="en-US" dirty="0"/>
          </a:p>
        </p:txBody>
      </p:sp>
      <p:sp>
        <p:nvSpPr>
          <p:cNvPr id="11" name="AutoShape 11"/>
          <p:cNvSpPr/>
          <p:nvPr/>
        </p:nvSpPr>
        <p:spPr>
          <a:xfrm>
            <a:off x="1887092" y="6712717"/>
            <a:ext cx="5545493" cy="249465"/>
          </a:xfrm>
          <a:prstGeom prst="rect">
            <a:avLst/>
          </a:prstGeom>
          <a:solidFill>
            <a:srgbClr val="EA6D29"/>
          </a:solidFill>
        </p:spPr>
        <p:txBody>
          <a:bodyPr/>
          <a:lstStyle/>
          <a:p>
            <a:endParaRPr lang="en-US" dirty="0"/>
          </a:p>
        </p:txBody>
      </p:sp>
      <p:sp>
        <p:nvSpPr>
          <p:cNvPr id="12" name="TextBox 12"/>
          <p:cNvSpPr txBox="1"/>
          <p:nvPr/>
        </p:nvSpPr>
        <p:spPr>
          <a:xfrm>
            <a:off x="1851968" y="7239457"/>
            <a:ext cx="6456539" cy="1081835"/>
          </a:xfrm>
          <a:prstGeom prst="rect">
            <a:avLst/>
          </a:prstGeom>
        </p:spPr>
        <p:txBody>
          <a:bodyPr wrap="square" lIns="0" tIns="0" rIns="0" bIns="0" rtlCol="0" anchor="t">
            <a:spAutoFit/>
          </a:bodyPr>
          <a:lstStyle/>
          <a:p>
            <a:pPr>
              <a:lnSpc>
                <a:spcPts val="4401"/>
              </a:lnSpc>
              <a:spcBef>
                <a:spcPct val="0"/>
              </a:spcBef>
            </a:pPr>
            <a:r>
              <a:rPr lang="pt-PT" sz="3200" b="1" dirty="0">
                <a:solidFill>
                  <a:srgbClr val="077AB5"/>
                </a:solidFill>
                <a:latin typeface="Open Sauce Bold"/>
                <a:ea typeface="Open Sauce Bold"/>
                <a:cs typeface="Open Sauce Bold"/>
                <a:sym typeface="Open Sauce Bold"/>
              </a:rPr>
              <a:t>Centros de Investigação sobre a SIDA (CFAR)</a:t>
            </a:r>
          </a:p>
        </p:txBody>
      </p:sp>
      <p:sp>
        <p:nvSpPr>
          <p:cNvPr id="13" name="TextBox 6">
            <a:extLst>
              <a:ext uri="{FF2B5EF4-FFF2-40B4-BE49-F238E27FC236}">
                <a16:creationId xmlns:a16="http://schemas.microsoft.com/office/drawing/2014/main" id="{D23C4A5D-3E01-CA04-2027-D20B3939ED0D}"/>
              </a:ext>
            </a:extLst>
          </p:cNvPr>
          <p:cNvSpPr txBox="1"/>
          <p:nvPr/>
        </p:nvSpPr>
        <p:spPr>
          <a:xfrm>
            <a:off x="1887092" y="1181100"/>
            <a:ext cx="6009133" cy="5409301"/>
          </a:xfrm>
          <a:prstGeom prst="rect">
            <a:avLst/>
          </a:prstGeom>
        </p:spPr>
        <p:txBody>
          <a:bodyPr wrap="square" lIns="0" tIns="0" rIns="0" bIns="0" rtlCol="0" anchor="t">
            <a:spAutoFit/>
          </a:bodyPr>
          <a:lstStyle/>
          <a:p>
            <a:pPr algn="l">
              <a:lnSpc>
                <a:spcPts val="7079"/>
              </a:lnSpc>
            </a:pPr>
            <a:r>
              <a:rPr lang="pt-PT" sz="5899" dirty="0">
                <a:solidFill>
                  <a:srgbClr val="373636"/>
                </a:solidFill>
                <a:latin typeface="Open Sauce Light"/>
                <a:ea typeface="Open Sauce Light"/>
                <a:cs typeface="Open Sauce Light"/>
                <a:sym typeface="Open Sauce Light"/>
              </a:rPr>
              <a:t>Programas adicionais de investigação sobre o HIV financiados </a:t>
            </a:r>
          </a:p>
          <a:p>
            <a:pPr algn="l">
              <a:lnSpc>
                <a:spcPts val="7079"/>
              </a:lnSpc>
            </a:pPr>
            <a:r>
              <a:rPr lang="pt-PT" sz="5899" dirty="0">
                <a:solidFill>
                  <a:srgbClr val="373636"/>
                </a:solidFill>
                <a:latin typeface="Open Sauce Light"/>
                <a:ea typeface="Open Sauce Light"/>
                <a:cs typeface="Open Sauce Light"/>
                <a:sym typeface="Open Sauce Light"/>
              </a:rPr>
              <a:t>pela DAIDS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34</a:t>
              </a:r>
            </a:p>
          </p:txBody>
        </p:sp>
      </p:grpSp>
      <p:sp>
        <p:nvSpPr>
          <p:cNvPr id="6" name="TextBox 6"/>
          <p:cNvSpPr txBox="1"/>
          <p:nvPr/>
        </p:nvSpPr>
        <p:spPr>
          <a:xfrm>
            <a:off x="1887092" y="1997036"/>
            <a:ext cx="5038791" cy="4486461"/>
          </a:xfrm>
          <a:prstGeom prst="rect">
            <a:avLst/>
          </a:prstGeom>
        </p:spPr>
        <p:txBody>
          <a:bodyPr lIns="0" tIns="0" rIns="0" bIns="0" rtlCol="0" anchor="t">
            <a:spAutoFit/>
          </a:bodyPr>
          <a:lstStyle/>
          <a:p>
            <a:pPr algn="l">
              <a:lnSpc>
                <a:spcPts val="7079"/>
              </a:lnSpc>
            </a:pPr>
            <a:r>
              <a:rPr lang="pt-PT" sz="5899">
                <a:solidFill>
                  <a:srgbClr val="373636"/>
                </a:solidFill>
                <a:latin typeface="Open Sauce Light"/>
                <a:ea typeface="Open Sauce Light"/>
                <a:cs typeface="Open Sauce Light"/>
                <a:sym typeface="Open Sauce Light"/>
              </a:rPr>
              <a:t>Outras organizações colaborativas com foco na comunidade</a:t>
            </a:r>
          </a:p>
        </p:txBody>
      </p:sp>
      <p:sp>
        <p:nvSpPr>
          <p:cNvPr id="7" name="TextBox 7"/>
          <p:cNvSpPr txBox="1"/>
          <p:nvPr/>
        </p:nvSpPr>
        <p:spPr>
          <a:xfrm>
            <a:off x="9282778" y="1792470"/>
            <a:ext cx="8515982" cy="1747979"/>
          </a:xfrm>
          <a:prstGeom prst="rect">
            <a:avLst/>
          </a:prstGeom>
        </p:spPr>
        <p:txBody>
          <a:bodyPr lIns="0" tIns="0" rIns="0" bIns="0" rtlCol="0" anchor="t">
            <a:spAutoFit/>
          </a:bodyPr>
          <a:lstStyle/>
          <a:p>
            <a:pPr algn="l">
              <a:lnSpc>
                <a:spcPts val="3519"/>
              </a:lnSpc>
            </a:pPr>
            <a:r>
              <a:rPr lang="pt-PT" sz="2199" dirty="0">
                <a:solidFill>
                  <a:srgbClr val="373636"/>
                </a:solidFill>
                <a:latin typeface="Open Sauce"/>
                <a:ea typeface="Open Sauce"/>
                <a:cs typeface="Open Sauce"/>
                <a:sym typeface="Open Sauce"/>
              </a:rPr>
              <a:t>Realiza ensaios clínicos liderados pelo CDC para melhorar o tratamento da TB. O Grupo de Consultores de Investigação Comunitária (CRAG) do TBTC é coordenado pelo </a:t>
            </a:r>
            <a:r>
              <a:rPr lang="pt-PT" sz="2199" u="sng" dirty="0">
                <a:solidFill>
                  <a:srgbClr val="373636"/>
                </a:solidFill>
                <a:latin typeface="Open Sauce"/>
                <a:ea typeface="Open Sauce"/>
                <a:cs typeface="Open Sauce"/>
                <a:sym typeface="Open Sauce"/>
                <a:hlinkClick r:id="rId2" tooltip="https://www.treatmentactiongroup.org"/>
              </a:rPr>
              <a:t>TAG</a:t>
            </a:r>
            <a:r>
              <a:rPr lang="pt-PT" sz="2199" dirty="0">
                <a:solidFill>
                  <a:srgbClr val="373636"/>
                </a:solidFill>
                <a:latin typeface="Open Sauce"/>
                <a:ea typeface="Open Sauce"/>
                <a:cs typeface="Open Sauce"/>
                <a:sym typeface="Open Sauce"/>
              </a:rPr>
              <a:t> </a:t>
            </a:r>
          </a:p>
          <a:p>
            <a:pPr algn="l">
              <a:lnSpc>
                <a:spcPts val="3519"/>
              </a:lnSpc>
            </a:pPr>
            <a:r>
              <a:rPr lang="pt-PT" sz="2199" dirty="0">
                <a:solidFill>
                  <a:srgbClr val="373636"/>
                </a:solidFill>
                <a:latin typeface="Open Sauce"/>
                <a:ea typeface="Open Sauce"/>
                <a:cs typeface="Open Sauce"/>
                <a:sym typeface="Open Sauce"/>
              </a:rPr>
              <a:t>(Grupo de Ação para o Tratamento).</a:t>
            </a:r>
          </a:p>
        </p:txBody>
      </p:sp>
      <p:sp>
        <p:nvSpPr>
          <p:cNvPr id="8" name="TextBox 8"/>
          <p:cNvSpPr txBox="1"/>
          <p:nvPr/>
        </p:nvSpPr>
        <p:spPr>
          <a:xfrm>
            <a:off x="9282778" y="4517901"/>
            <a:ext cx="8515982" cy="2602642"/>
          </a:xfrm>
          <a:prstGeom prst="rect">
            <a:avLst/>
          </a:prstGeom>
        </p:spPr>
        <p:txBody>
          <a:bodyPr lIns="0" tIns="0" rIns="0" bIns="0" rtlCol="0" anchor="t">
            <a:spAutoFit/>
          </a:bodyPr>
          <a:lstStyle/>
          <a:p>
            <a:pPr algn="l">
              <a:lnSpc>
                <a:spcPts val="3519"/>
              </a:lnSpc>
            </a:pPr>
            <a:r>
              <a:rPr lang="pt-PT" sz="2199">
                <a:solidFill>
                  <a:srgbClr val="373636"/>
                </a:solidFill>
                <a:latin typeface="Open Sauce"/>
                <a:ea typeface="Open Sauce"/>
                <a:cs typeface="Open Sauce"/>
                <a:sym typeface="Open Sauce"/>
              </a:rPr>
              <a:t>Uma organização internacional sem fins lucrativos que aproveita a sua voz independente e parcerias globais para acelerar o desenvolvimento ético e a disponibilização equitativa de opções eficazes de prevenção do HIV, como parte de um caminho abrangente e integrado para a equidade global em saúde. </a:t>
            </a:r>
          </a:p>
          <a:p>
            <a:pPr algn="l">
              <a:lnSpc>
                <a:spcPts val="3519"/>
              </a:lnSpc>
            </a:pPr>
            <a:endParaRPr lang="en-US" sz="2199" dirty="0">
              <a:solidFill>
                <a:srgbClr val="373636"/>
              </a:solidFill>
              <a:latin typeface="Open Sauce"/>
              <a:ea typeface="Open Sauce"/>
              <a:cs typeface="Open Sauce"/>
              <a:sym typeface="Open Sauce"/>
            </a:endParaRPr>
          </a:p>
        </p:txBody>
      </p:sp>
      <p:sp>
        <p:nvSpPr>
          <p:cNvPr id="9" name="TextBox 9"/>
          <p:cNvSpPr txBox="1"/>
          <p:nvPr/>
        </p:nvSpPr>
        <p:spPr>
          <a:xfrm>
            <a:off x="9228981" y="7948472"/>
            <a:ext cx="8515982" cy="1288304"/>
          </a:xfrm>
          <a:prstGeom prst="rect">
            <a:avLst/>
          </a:prstGeom>
        </p:spPr>
        <p:txBody>
          <a:bodyPr lIns="0" tIns="0" rIns="0" bIns="0" rtlCol="0" anchor="t">
            <a:spAutoFit/>
          </a:bodyPr>
          <a:lstStyle/>
          <a:p>
            <a:pPr algn="l">
              <a:lnSpc>
                <a:spcPts val="3519"/>
              </a:lnSpc>
            </a:pPr>
            <a:r>
              <a:rPr lang="pt-PT" sz="2199">
                <a:solidFill>
                  <a:srgbClr val="373636"/>
                </a:solidFill>
                <a:latin typeface="Open Sauce"/>
                <a:ea typeface="Open Sauce"/>
                <a:cs typeface="Open Sauce"/>
                <a:sym typeface="Open Sauce"/>
              </a:rPr>
              <a:t>Uma organização sem fins lucrativos de investigação científica que desenvolve vacinas e anticorpos para o HIV, tuberculose e doenças infecciosas emergentes.</a:t>
            </a:r>
          </a:p>
        </p:txBody>
      </p:sp>
      <p:sp>
        <p:nvSpPr>
          <p:cNvPr id="10" name="AutoShape 10"/>
          <p:cNvSpPr/>
          <p:nvPr/>
        </p:nvSpPr>
        <p:spPr>
          <a:xfrm>
            <a:off x="8343631" y="1955097"/>
            <a:ext cx="546310" cy="156239"/>
          </a:xfrm>
          <a:prstGeom prst="rect">
            <a:avLst/>
          </a:prstGeom>
          <a:solidFill>
            <a:srgbClr val="077AB5"/>
          </a:solidFill>
        </p:spPr>
        <p:txBody>
          <a:bodyPr/>
          <a:lstStyle/>
          <a:p>
            <a:endParaRPr lang="en-US" dirty="0"/>
          </a:p>
        </p:txBody>
      </p:sp>
      <p:sp>
        <p:nvSpPr>
          <p:cNvPr id="11" name="AutoShape 11"/>
          <p:cNvSpPr/>
          <p:nvPr/>
        </p:nvSpPr>
        <p:spPr>
          <a:xfrm>
            <a:off x="8343631" y="4685867"/>
            <a:ext cx="546310" cy="156239"/>
          </a:xfrm>
          <a:prstGeom prst="rect">
            <a:avLst/>
          </a:prstGeom>
          <a:solidFill>
            <a:srgbClr val="077AB5"/>
          </a:solidFill>
        </p:spPr>
        <p:txBody>
          <a:bodyPr/>
          <a:lstStyle/>
          <a:p>
            <a:endParaRPr lang="en-US" dirty="0"/>
          </a:p>
        </p:txBody>
      </p:sp>
      <p:sp>
        <p:nvSpPr>
          <p:cNvPr id="12" name="AutoShape 12"/>
          <p:cNvSpPr/>
          <p:nvPr/>
        </p:nvSpPr>
        <p:spPr>
          <a:xfrm>
            <a:off x="8289835" y="8111099"/>
            <a:ext cx="546310" cy="156239"/>
          </a:xfrm>
          <a:prstGeom prst="rect">
            <a:avLst/>
          </a:prstGeom>
          <a:solidFill>
            <a:srgbClr val="077AB5"/>
          </a:solidFill>
        </p:spPr>
        <p:txBody>
          <a:bodyPr/>
          <a:lstStyle/>
          <a:p>
            <a:endParaRPr lang="en-US" dirty="0"/>
          </a:p>
        </p:txBody>
      </p:sp>
      <p:sp>
        <p:nvSpPr>
          <p:cNvPr id="13" name="AutoShape 13"/>
          <p:cNvSpPr/>
          <p:nvPr/>
        </p:nvSpPr>
        <p:spPr>
          <a:xfrm>
            <a:off x="15486" y="9568814"/>
            <a:ext cx="18288000" cy="9525"/>
          </a:xfrm>
          <a:prstGeom prst="rect">
            <a:avLst/>
          </a:prstGeom>
          <a:solidFill>
            <a:srgbClr val="373636"/>
          </a:solidFill>
        </p:spPr>
        <p:txBody>
          <a:bodyPr/>
          <a:lstStyle/>
          <a:p>
            <a:endParaRPr lang="en-US" dirty="0"/>
          </a:p>
        </p:txBody>
      </p:sp>
      <p:sp>
        <p:nvSpPr>
          <p:cNvPr id="14" name="AutoShape 14"/>
          <p:cNvSpPr/>
          <p:nvPr/>
        </p:nvSpPr>
        <p:spPr>
          <a:xfrm>
            <a:off x="1887092" y="6712717"/>
            <a:ext cx="5545493" cy="249465"/>
          </a:xfrm>
          <a:prstGeom prst="rect">
            <a:avLst/>
          </a:prstGeom>
          <a:solidFill>
            <a:srgbClr val="EA6D29"/>
          </a:solidFill>
        </p:spPr>
        <p:txBody>
          <a:bodyPr/>
          <a:lstStyle/>
          <a:p>
            <a:endParaRPr lang="en-US" dirty="0"/>
          </a:p>
        </p:txBody>
      </p:sp>
      <p:sp>
        <p:nvSpPr>
          <p:cNvPr id="15" name="TextBox 15"/>
          <p:cNvSpPr txBox="1"/>
          <p:nvPr/>
        </p:nvSpPr>
        <p:spPr>
          <a:xfrm>
            <a:off x="9282778" y="605248"/>
            <a:ext cx="11994891" cy="961204"/>
          </a:xfrm>
          <a:prstGeom prst="rect">
            <a:avLst/>
          </a:prstGeom>
        </p:spPr>
        <p:txBody>
          <a:bodyPr lIns="0" tIns="0" rIns="0" bIns="0" rtlCol="0" anchor="t">
            <a:spAutoFit/>
          </a:bodyPr>
          <a:lstStyle/>
          <a:p>
            <a:pPr algn="l">
              <a:lnSpc>
                <a:spcPts val="3921"/>
              </a:lnSpc>
              <a:spcBef>
                <a:spcPct val="0"/>
              </a:spcBef>
            </a:pPr>
            <a:r>
              <a:rPr lang="pt-PT" sz="2400" b="1" dirty="0">
                <a:solidFill>
                  <a:srgbClr val="077AB5"/>
                </a:solidFill>
                <a:latin typeface="Open Sauce Bold"/>
                <a:ea typeface="Open Sauce Bold"/>
                <a:cs typeface="Open Sauce Bold"/>
                <a:sym typeface="Open Sauce Bold"/>
              </a:rPr>
              <a:t>Consórcio de Ensaios Clínicos sobre a Tuberculose </a:t>
            </a:r>
          </a:p>
          <a:p>
            <a:pPr algn="l">
              <a:lnSpc>
                <a:spcPts val="3921"/>
              </a:lnSpc>
              <a:spcBef>
                <a:spcPct val="0"/>
              </a:spcBef>
            </a:pPr>
            <a:r>
              <a:rPr lang="pt-PT" sz="2400" b="1" dirty="0">
                <a:solidFill>
                  <a:srgbClr val="077AB5"/>
                </a:solidFill>
                <a:latin typeface="Open Sauce Bold"/>
                <a:ea typeface="Open Sauce Bold"/>
                <a:cs typeface="Open Sauce Bold"/>
                <a:sym typeface="Open Sauce Bold"/>
              </a:rPr>
              <a:t>Grupo de Consultores de Investigação (TBTC)</a:t>
            </a:r>
          </a:p>
        </p:txBody>
      </p:sp>
      <p:sp>
        <p:nvSpPr>
          <p:cNvPr id="16" name="TextBox 16"/>
          <p:cNvSpPr txBox="1"/>
          <p:nvPr/>
        </p:nvSpPr>
        <p:spPr>
          <a:xfrm>
            <a:off x="9282778" y="3823323"/>
            <a:ext cx="11994891" cy="445891"/>
          </a:xfrm>
          <a:prstGeom prst="rect">
            <a:avLst/>
          </a:prstGeom>
        </p:spPr>
        <p:txBody>
          <a:bodyPr lIns="0" tIns="0" rIns="0" bIns="0" rtlCol="0" anchor="t">
            <a:spAutoFit/>
          </a:bodyPr>
          <a:lstStyle/>
          <a:p>
            <a:pPr algn="l">
              <a:lnSpc>
                <a:spcPts val="3921"/>
              </a:lnSpc>
              <a:spcBef>
                <a:spcPct val="0"/>
              </a:spcBef>
            </a:pPr>
            <a:r>
              <a:rPr lang="pt-PT" sz="2400" b="1" dirty="0">
                <a:solidFill>
                  <a:srgbClr val="077AB5"/>
                </a:solidFill>
                <a:latin typeface="Open Sauce Bold"/>
                <a:ea typeface="Open Sauce Bold"/>
                <a:cs typeface="Open Sauce Bold"/>
                <a:sym typeface="Open Sauce Bold"/>
              </a:rPr>
              <a:t>AVAC</a:t>
            </a:r>
            <a:endParaRPr lang="pt-PT" sz="2800" b="1" dirty="0">
              <a:solidFill>
                <a:srgbClr val="077AB5"/>
              </a:solidFill>
              <a:latin typeface="Open Sauce Bold"/>
              <a:ea typeface="Open Sauce Bold"/>
              <a:cs typeface="Open Sauce Bold"/>
              <a:sym typeface="Open Sauce Bold"/>
            </a:endParaRPr>
          </a:p>
        </p:txBody>
      </p:sp>
      <p:sp>
        <p:nvSpPr>
          <p:cNvPr id="17" name="TextBox 17"/>
          <p:cNvSpPr txBox="1"/>
          <p:nvPr/>
        </p:nvSpPr>
        <p:spPr>
          <a:xfrm>
            <a:off x="9282778" y="7364609"/>
            <a:ext cx="11994891" cy="445891"/>
          </a:xfrm>
          <a:prstGeom prst="rect">
            <a:avLst/>
          </a:prstGeom>
        </p:spPr>
        <p:txBody>
          <a:bodyPr lIns="0" tIns="0" rIns="0" bIns="0" rtlCol="0" anchor="t">
            <a:spAutoFit/>
          </a:bodyPr>
          <a:lstStyle/>
          <a:p>
            <a:pPr algn="l">
              <a:lnSpc>
                <a:spcPts val="3921"/>
              </a:lnSpc>
              <a:spcBef>
                <a:spcPct val="0"/>
              </a:spcBef>
            </a:pPr>
            <a:r>
              <a:rPr lang="pt-PT" sz="2400" b="1" dirty="0">
                <a:solidFill>
                  <a:srgbClr val="077AB5"/>
                </a:solidFill>
                <a:latin typeface="Open Sauce Bold"/>
                <a:ea typeface="Open Sauce Bold"/>
                <a:cs typeface="Open Sauce Bold"/>
                <a:sym typeface="Open Sauce Bold"/>
              </a:rPr>
              <a:t>Iniciativa Internacional para a Vacina contra a SIDA (IAVI)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35</a:t>
              </a:r>
            </a:p>
          </p:txBody>
        </p:sp>
      </p:grpSp>
      <p:sp>
        <p:nvSpPr>
          <p:cNvPr id="6" name="AutoShape 6"/>
          <p:cNvSpPr/>
          <p:nvPr/>
        </p:nvSpPr>
        <p:spPr>
          <a:xfrm>
            <a:off x="9878222" y="-352954"/>
            <a:ext cx="9525" cy="10992908"/>
          </a:xfrm>
          <a:prstGeom prst="rect">
            <a:avLst/>
          </a:prstGeom>
          <a:solidFill>
            <a:srgbClr val="373636"/>
          </a:solidFill>
        </p:spPr>
        <p:txBody>
          <a:bodyPr/>
          <a:lstStyle/>
          <a:p>
            <a:endParaRPr lang="en-US" dirty="0"/>
          </a:p>
        </p:txBody>
      </p:sp>
      <p:sp>
        <p:nvSpPr>
          <p:cNvPr id="7" name="AutoShape 7"/>
          <p:cNvSpPr/>
          <p:nvPr/>
        </p:nvSpPr>
        <p:spPr>
          <a:xfrm>
            <a:off x="1818867" y="-352954"/>
            <a:ext cx="9525" cy="10992908"/>
          </a:xfrm>
          <a:prstGeom prst="rect">
            <a:avLst/>
          </a:prstGeom>
          <a:solidFill>
            <a:srgbClr val="373636"/>
          </a:solidFill>
        </p:spPr>
        <p:txBody>
          <a:bodyPr/>
          <a:lstStyle/>
          <a:p>
            <a:endParaRPr lang="en-US" dirty="0"/>
          </a:p>
        </p:txBody>
      </p:sp>
      <p:grpSp>
        <p:nvGrpSpPr>
          <p:cNvPr id="8" name="Group 8"/>
          <p:cNvGrpSpPr/>
          <p:nvPr/>
        </p:nvGrpSpPr>
        <p:grpSpPr>
          <a:xfrm>
            <a:off x="9470685" y="1226738"/>
            <a:ext cx="792562" cy="79256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grpSp>
        <p:nvGrpSpPr>
          <p:cNvPr id="10" name="Group 10"/>
          <p:cNvGrpSpPr/>
          <p:nvPr/>
        </p:nvGrpSpPr>
        <p:grpSpPr>
          <a:xfrm>
            <a:off x="9491466" y="2247900"/>
            <a:ext cx="792562" cy="797177"/>
            <a:chOff x="0" y="0"/>
            <a:chExt cx="6350000" cy="6386976"/>
          </a:xfrm>
        </p:grpSpPr>
        <p:sp>
          <p:nvSpPr>
            <p:cNvPr id="11" name="Freeform 11"/>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2" name="Group 12"/>
          <p:cNvGrpSpPr/>
          <p:nvPr/>
        </p:nvGrpSpPr>
        <p:grpSpPr>
          <a:xfrm>
            <a:off x="9491466" y="3308052"/>
            <a:ext cx="792562" cy="797177"/>
            <a:chOff x="0" y="0"/>
            <a:chExt cx="6350000" cy="6386976"/>
          </a:xfrm>
        </p:grpSpPr>
        <p:sp>
          <p:nvSpPr>
            <p:cNvPr id="13" name="Freeform 13"/>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4" name="Group 14"/>
          <p:cNvGrpSpPr/>
          <p:nvPr/>
        </p:nvGrpSpPr>
        <p:grpSpPr>
          <a:xfrm>
            <a:off x="9491466" y="5489323"/>
            <a:ext cx="792562" cy="797177"/>
            <a:chOff x="0" y="0"/>
            <a:chExt cx="6350000" cy="6386976"/>
          </a:xfrm>
        </p:grpSpPr>
        <p:sp>
          <p:nvSpPr>
            <p:cNvPr id="15" name="Freeform 15"/>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6" name="Group 16"/>
          <p:cNvGrpSpPr/>
          <p:nvPr/>
        </p:nvGrpSpPr>
        <p:grpSpPr>
          <a:xfrm>
            <a:off x="9481941" y="6819900"/>
            <a:ext cx="792562" cy="797177"/>
            <a:chOff x="0" y="0"/>
            <a:chExt cx="6350000" cy="6386976"/>
          </a:xfrm>
        </p:grpSpPr>
        <p:sp>
          <p:nvSpPr>
            <p:cNvPr id="17" name="Freeform 17"/>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dirty="0"/>
            </a:p>
          </p:txBody>
        </p:sp>
      </p:grpSp>
      <p:grpSp>
        <p:nvGrpSpPr>
          <p:cNvPr id="18" name="Group 18"/>
          <p:cNvGrpSpPr/>
          <p:nvPr/>
        </p:nvGrpSpPr>
        <p:grpSpPr>
          <a:xfrm>
            <a:off x="1422586" y="6584670"/>
            <a:ext cx="792562" cy="797177"/>
            <a:chOff x="0" y="0"/>
            <a:chExt cx="6350000" cy="6386976"/>
          </a:xfrm>
        </p:grpSpPr>
        <p:sp>
          <p:nvSpPr>
            <p:cNvPr id="19" name="Freeform 19"/>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077AB5"/>
            </a:solidFill>
          </p:spPr>
          <p:txBody>
            <a:bodyPr/>
            <a:lstStyle/>
            <a:p>
              <a:endParaRPr lang="en-US" dirty="0"/>
            </a:p>
          </p:txBody>
        </p:sp>
      </p:grpSp>
      <p:grpSp>
        <p:nvGrpSpPr>
          <p:cNvPr id="20" name="Group 20"/>
          <p:cNvGrpSpPr/>
          <p:nvPr/>
        </p:nvGrpSpPr>
        <p:grpSpPr>
          <a:xfrm>
            <a:off x="9491466" y="8115300"/>
            <a:ext cx="792562" cy="792562"/>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grpSp>
        <p:nvGrpSpPr>
          <p:cNvPr id="22" name="Group 22"/>
          <p:cNvGrpSpPr/>
          <p:nvPr/>
        </p:nvGrpSpPr>
        <p:grpSpPr>
          <a:xfrm>
            <a:off x="1432111" y="7865314"/>
            <a:ext cx="792562" cy="79256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grpSp>
        <p:nvGrpSpPr>
          <p:cNvPr id="24" name="Group 24"/>
          <p:cNvGrpSpPr/>
          <p:nvPr/>
        </p:nvGrpSpPr>
        <p:grpSpPr>
          <a:xfrm>
            <a:off x="9470685" y="9334500"/>
            <a:ext cx="792562" cy="792562"/>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grpSp>
        <p:nvGrpSpPr>
          <p:cNvPr id="26" name="Group 26"/>
          <p:cNvGrpSpPr/>
          <p:nvPr/>
        </p:nvGrpSpPr>
        <p:grpSpPr>
          <a:xfrm>
            <a:off x="1422586" y="9143651"/>
            <a:ext cx="792562" cy="792562"/>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dirty="0"/>
            </a:p>
          </p:txBody>
        </p:sp>
      </p:grpSp>
      <p:sp>
        <p:nvSpPr>
          <p:cNvPr id="28" name="TextBox 28"/>
          <p:cNvSpPr txBox="1"/>
          <p:nvPr/>
        </p:nvSpPr>
        <p:spPr>
          <a:xfrm>
            <a:off x="2196177" y="1967758"/>
            <a:ext cx="5565686" cy="1015365"/>
          </a:xfrm>
          <a:prstGeom prst="rect">
            <a:avLst/>
          </a:prstGeom>
        </p:spPr>
        <p:txBody>
          <a:bodyPr lIns="0" tIns="0" rIns="0" bIns="0" rtlCol="0" anchor="t">
            <a:spAutoFit/>
          </a:bodyPr>
          <a:lstStyle/>
          <a:p>
            <a:pPr algn="l">
              <a:lnSpc>
                <a:spcPts val="7920"/>
              </a:lnSpc>
            </a:pPr>
            <a:r>
              <a:rPr lang="pt-PT" sz="7200" b="1">
                <a:solidFill>
                  <a:srgbClr val="077AB5"/>
                </a:solidFill>
                <a:latin typeface="Open Sauce Bold"/>
                <a:ea typeface="Open Sauce Bold"/>
                <a:cs typeface="Open Sauce Bold"/>
                <a:sym typeface="Open Sauce Bold"/>
              </a:rPr>
              <a:t>Recursos</a:t>
            </a:r>
          </a:p>
        </p:txBody>
      </p:sp>
      <p:sp>
        <p:nvSpPr>
          <p:cNvPr id="29" name="TextBox 29"/>
          <p:cNvSpPr txBox="1"/>
          <p:nvPr/>
        </p:nvSpPr>
        <p:spPr>
          <a:xfrm>
            <a:off x="10733118" y="5489352"/>
            <a:ext cx="7545355" cy="1482948"/>
          </a:xfrm>
          <a:prstGeom prst="rect">
            <a:avLst/>
          </a:prstGeom>
        </p:spPr>
        <p:txBody>
          <a:bodyPr wrap="square" lIns="0" tIns="0" rIns="0" bIns="0" rtlCol="0" anchor="t">
            <a:spAutoFit/>
          </a:bodyPr>
          <a:lstStyle/>
          <a:p>
            <a:pPr algn="l">
              <a:lnSpc>
                <a:spcPts val="3999"/>
              </a:lnSpc>
            </a:pPr>
            <a:r>
              <a:rPr lang="pt-PT" sz="2499" dirty="0">
                <a:solidFill>
                  <a:srgbClr val="373636"/>
                </a:solidFill>
                <a:latin typeface="Open Sauce"/>
                <a:ea typeface="Open Sauce"/>
                <a:cs typeface="Open Sauce"/>
                <a:sym typeface="Open Sauce"/>
              </a:rPr>
              <a:t>UNAIDS/AVAC: </a:t>
            </a:r>
            <a:r>
              <a:rPr lang="pt-PT" sz="2499" u="sng" dirty="0" err="1">
                <a:solidFill>
                  <a:srgbClr val="373636"/>
                </a:solidFill>
                <a:latin typeface="Open Sauce"/>
                <a:ea typeface="Open Sauce"/>
                <a:cs typeface="Open Sauce"/>
                <a:sym typeface="Open Sauce"/>
                <a:hlinkClick r:id="rId2" tooltip="https://avac.org/project/good-participatory-practice/"/>
              </a:rPr>
              <a:t>Directrizes</a:t>
            </a:r>
            <a:r>
              <a:rPr lang="pt-PT" sz="2499" u="sng" dirty="0">
                <a:solidFill>
                  <a:srgbClr val="373636"/>
                </a:solidFill>
                <a:latin typeface="Open Sauce"/>
                <a:ea typeface="Open Sauce"/>
                <a:cs typeface="Open Sauce"/>
                <a:sym typeface="Open Sauce"/>
                <a:hlinkClick r:id="rId2" tooltip="https://avac.org/project/good-participatory-practice/"/>
              </a:rPr>
              <a:t> BPP das </a:t>
            </a:r>
            <a:r>
              <a:rPr lang="pt-PT" sz="2499" u="sng" dirty="0" err="1">
                <a:solidFill>
                  <a:srgbClr val="373636"/>
                </a:solidFill>
                <a:latin typeface="Open Sauce"/>
                <a:ea typeface="Open Sauce"/>
                <a:cs typeface="Open Sauce"/>
                <a:sym typeface="Open Sauce"/>
                <a:hlinkClick r:id="rId2" tooltip="https://avac.org/project/good-participatory-practice/"/>
              </a:rPr>
              <a:t>Directrizes</a:t>
            </a:r>
            <a:r>
              <a:rPr lang="pt-PT" sz="2499" u="sng" dirty="0">
                <a:solidFill>
                  <a:srgbClr val="373636"/>
                </a:solidFill>
                <a:latin typeface="Open Sauce"/>
                <a:ea typeface="Open Sauce"/>
                <a:cs typeface="Open Sauce"/>
                <a:sym typeface="Open Sauce"/>
                <a:hlinkClick r:id="rId2" tooltip="https://avac.org/project/good-participatory-practice/"/>
              </a:rPr>
              <a:t> para ensaios biomédicos de prevenção do HIV</a:t>
            </a:r>
          </a:p>
          <a:p>
            <a:pPr algn="l">
              <a:lnSpc>
                <a:spcPts val="3999"/>
              </a:lnSpc>
            </a:pPr>
            <a:endParaRPr lang="en-US" sz="2499" u="sng" dirty="0">
              <a:solidFill>
                <a:srgbClr val="373636"/>
              </a:solidFill>
              <a:latin typeface="Open Sauce"/>
              <a:ea typeface="Open Sauce"/>
              <a:cs typeface="Open Sauce"/>
              <a:sym typeface="Open Sauce"/>
              <a:hlinkClick r:id="rId2" tooltip="https://avac.org/project/good-participatory-practice/"/>
            </a:endParaRPr>
          </a:p>
        </p:txBody>
      </p:sp>
      <p:sp>
        <p:nvSpPr>
          <p:cNvPr id="30" name="TextBox 30"/>
          <p:cNvSpPr txBox="1"/>
          <p:nvPr/>
        </p:nvSpPr>
        <p:spPr>
          <a:xfrm>
            <a:off x="10742398" y="9419558"/>
            <a:ext cx="6949250" cy="794769"/>
          </a:xfrm>
          <a:prstGeom prst="rect">
            <a:avLst/>
          </a:prstGeom>
        </p:spPr>
        <p:txBody>
          <a:bodyPr lIns="0" tIns="0" rIns="0" bIns="0" rtlCol="0" anchor="t">
            <a:spAutoFit/>
          </a:bodyPr>
          <a:lstStyle/>
          <a:p>
            <a:pPr algn="l">
              <a:lnSpc>
                <a:spcPts val="3200"/>
              </a:lnSpc>
            </a:pPr>
            <a:r>
              <a:rPr lang="pt-PT" sz="2599" u="sng" dirty="0">
                <a:solidFill>
                  <a:srgbClr val="373636"/>
                </a:solidFill>
                <a:latin typeface="Open Sauce"/>
                <a:ea typeface="Open Sauce"/>
                <a:cs typeface="Open Sauce"/>
                <a:sym typeface="Open Sauce"/>
                <a:hlinkClick r:id="rId3" tooltip="https://www.hanc.info/resources/acronyms-and-glossaries.html"/>
              </a:rPr>
              <a:t>Acrónimos/Glossário de termos relacionados com o HIV</a:t>
            </a:r>
          </a:p>
        </p:txBody>
      </p:sp>
      <p:sp>
        <p:nvSpPr>
          <p:cNvPr id="31" name="TextBox 31"/>
          <p:cNvSpPr txBox="1"/>
          <p:nvPr/>
        </p:nvSpPr>
        <p:spPr>
          <a:xfrm>
            <a:off x="2673764" y="9255733"/>
            <a:ext cx="6430818" cy="473150"/>
          </a:xfrm>
          <a:prstGeom prst="rect">
            <a:avLst/>
          </a:prstGeom>
        </p:spPr>
        <p:txBody>
          <a:bodyPr lIns="0" tIns="0" rIns="0" bIns="0" rtlCol="0" anchor="t">
            <a:spAutoFit/>
          </a:bodyPr>
          <a:lstStyle/>
          <a:p>
            <a:pPr algn="l">
              <a:lnSpc>
                <a:spcPts val="3999"/>
              </a:lnSpc>
            </a:pPr>
            <a:r>
              <a:rPr lang="pt-PT" sz="2499">
                <a:solidFill>
                  <a:srgbClr val="373636"/>
                </a:solidFill>
                <a:latin typeface="Open Sauce"/>
                <a:ea typeface="Open Sauce"/>
                <a:cs typeface="Open Sauce"/>
                <a:sym typeface="Open Sauce"/>
              </a:rPr>
              <a:t>Compreender a Investigação Clínica</a:t>
            </a:r>
          </a:p>
        </p:txBody>
      </p:sp>
      <p:sp>
        <p:nvSpPr>
          <p:cNvPr id="32" name="TextBox 32"/>
          <p:cNvSpPr txBox="1"/>
          <p:nvPr/>
        </p:nvSpPr>
        <p:spPr>
          <a:xfrm>
            <a:off x="2618966" y="5459642"/>
            <a:ext cx="6395079" cy="978049"/>
          </a:xfrm>
          <a:prstGeom prst="rect">
            <a:avLst/>
          </a:prstGeom>
        </p:spPr>
        <p:txBody>
          <a:bodyPr wrap="square" lIns="0" tIns="0" rIns="0" bIns="0" rtlCol="0" anchor="t">
            <a:spAutoFit/>
          </a:bodyPr>
          <a:lstStyle/>
          <a:p>
            <a:pPr algn="l">
              <a:lnSpc>
                <a:spcPts val="3999"/>
              </a:lnSpc>
            </a:pPr>
            <a:r>
              <a:rPr lang="pt-PT" sz="2499" b="1" u="sng" dirty="0">
                <a:solidFill>
                  <a:srgbClr val="000000"/>
                </a:solidFill>
                <a:latin typeface="Open Sauce Bold"/>
                <a:ea typeface="Open Sauce Bold"/>
                <a:cs typeface="Open Sauce Bold"/>
                <a:sym typeface="Open Sauce Bold"/>
                <a:hlinkClick r:id="rId4" tooltip="https://daidslearningportal.niaid.nih.gov"/>
              </a:rPr>
              <a:t>Portal de aprendizagem da DAIDS</a:t>
            </a:r>
            <a:r>
              <a:rPr lang="pt-PT" sz="2499" b="1" dirty="0">
                <a:solidFill>
                  <a:srgbClr val="000000"/>
                </a:solidFill>
                <a:latin typeface="Open Sauce Bold"/>
                <a:ea typeface="Open Sauce Bold"/>
                <a:cs typeface="Open Sauce Bold"/>
                <a:sym typeface="Open Sauce Bold"/>
              </a:rPr>
              <a:t>: </a:t>
            </a:r>
          </a:p>
          <a:p>
            <a:pPr algn="l">
              <a:lnSpc>
                <a:spcPts val="3999"/>
              </a:lnSpc>
              <a:spcBef>
                <a:spcPct val="0"/>
              </a:spcBef>
            </a:pPr>
            <a:r>
              <a:rPr lang="pt-PT" sz="2499" b="1" dirty="0">
                <a:solidFill>
                  <a:srgbClr val="000000"/>
                </a:solidFill>
                <a:latin typeface="Open Sauce Bold"/>
                <a:ea typeface="Open Sauce Bold"/>
                <a:cs typeface="Open Sauce Bold"/>
                <a:sym typeface="Open Sauce Bold"/>
              </a:rPr>
              <a:t>Três módulos de formação comunitária:</a:t>
            </a:r>
          </a:p>
        </p:txBody>
      </p:sp>
      <p:sp>
        <p:nvSpPr>
          <p:cNvPr id="33" name="TextBox 33"/>
          <p:cNvSpPr txBox="1"/>
          <p:nvPr/>
        </p:nvSpPr>
        <p:spPr>
          <a:xfrm>
            <a:off x="10591800" y="1298195"/>
            <a:ext cx="3870122" cy="487046"/>
          </a:xfrm>
          <a:prstGeom prst="rect">
            <a:avLst/>
          </a:prstGeom>
        </p:spPr>
        <p:txBody>
          <a:bodyPr wrap="square" lIns="0" tIns="0" rIns="0" bIns="0" rtlCol="0" anchor="t">
            <a:spAutoFit/>
          </a:bodyPr>
          <a:lstStyle/>
          <a:p>
            <a:pPr>
              <a:lnSpc>
                <a:spcPts val="4159"/>
              </a:lnSpc>
              <a:spcBef>
                <a:spcPct val="0"/>
              </a:spcBef>
            </a:pPr>
            <a:r>
              <a:rPr lang="pt-PT" sz="2599" u="sng" dirty="0">
                <a:solidFill>
                  <a:srgbClr val="000000"/>
                </a:solidFill>
                <a:latin typeface="Open Sauce"/>
                <a:ea typeface="Open Sauce"/>
                <a:cs typeface="Open Sauce"/>
                <a:sym typeface="Open Sauce"/>
                <a:hlinkClick r:id="rId5" tooltip="https://www.hanc.info/resources/sops-guidelines-resources/community.html"/>
              </a:rPr>
              <a:t>Como ler um protocolo</a:t>
            </a:r>
          </a:p>
        </p:txBody>
      </p:sp>
      <p:sp>
        <p:nvSpPr>
          <p:cNvPr id="34" name="TextBox 34"/>
          <p:cNvSpPr txBox="1"/>
          <p:nvPr/>
        </p:nvSpPr>
        <p:spPr>
          <a:xfrm>
            <a:off x="10591800" y="2348467"/>
            <a:ext cx="7742058" cy="480581"/>
          </a:xfrm>
          <a:prstGeom prst="rect">
            <a:avLst/>
          </a:prstGeom>
        </p:spPr>
        <p:txBody>
          <a:bodyPr wrap="square" lIns="0" tIns="0" rIns="0" bIns="0" rtlCol="0" anchor="t">
            <a:spAutoFit/>
          </a:bodyPr>
          <a:lstStyle/>
          <a:p>
            <a:pPr>
              <a:lnSpc>
                <a:spcPts val="4159"/>
              </a:lnSpc>
              <a:spcBef>
                <a:spcPct val="0"/>
              </a:spcBef>
            </a:pPr>
            <a:r>
              <a:rPr lang="pt-PT" sz="2599" u="sng" dirty="0">
                <a:solidFill>
                  <a:srgbClr val="000000"/>
                </a:solidFill>
                <a:latin typeface="Open Sauce"/>
                <a:ea typeface="Open Sauce"/>
                <a:cs typeface="Open Sauce"/>
                <a:sym typeface="Open Sauce"/>
                <a:hlinkClick r:id="rId6" tooltip="https://www.hanc.info/content/dam/hanc/documents/community/Recommendations-for-Community-Engagement-v3.0-Nov2020-English.pdf"/>
              </a:rPr>
              <a:t>Documento de recomendações da comunidade</a:t>
            </a:r>
          </a:p>
        </p:txBody>
      </p:sp>
      <p:sp>
        <p:nvSpPr>
          <p:cNvPr id="35" name="TextBox 35"/>
          <p:cNvSpPr txBox="1"/>
          <p:nvPr/>
        </p:nvSpPr>
        <p:spPr>
          <a:xfrm>
            <a:off x="10733119" y="3308052"/>
            <a:ext cx="7131744" cy="1987848"/>
          </a:xfrm>
          <a:prstGeom prst="rect">
            <a:avLst/>
          </a:prstGeom>
        </p:spPr>
        <p:txBody>
          <a:bodyPr lIns="0" tIns="0" rIns="0" bIns="0" rtlCol="0" anchor="t">
            <a:spAutoFit/>
          </a:bodyPr>
          <a:lstStyle/>
          <a:p>
            <a:pPr algn="l">
              <a:lnSpc>
                <a:spcPts val="3999"/>
              </a:lnSpc>
              <a:spcBef>
                <a:spcPct val="0"/>
              </a:spcBef>
            </a:pPr>
            <a:r>
              <a:rPr lang="pt-PT" sz="2499" u="sng">
                <a:solidFill>
                  <a:srgbClr val="000000"/>
                </a:solidFill>
                <a:latin typeface="Open Sauce"/>
                <a:ea typeface="Open Sauce"/>
                <a:cs typeface="Open Sauce"/>
                <a:sym typeface="Open Sauce"/>
                <a:hlinkClick r:id="rId5" tooltip="https://www.hanc.info/resources/sops-guidelines-resources/community.html"/>
              </a:rPr>
              <a:t>Recursos da comunidade HANC</a:t>
            </a:r>
            <a:r>
              <a:rPr lang="pt-PT" sz="2499">
                <a:solidFill>
                  <a:srgbClr val="000000"/>
                </a:solidFill>
                <a:latin typeface="Open Sauce"/>
                <a:ea typeface="Open Sauce"/>
                <a:cs typeface="Open Sauce"/>
                <a:sym typeface="Open Sauce"/>
              </a:rPr>
              <a:t>: Esta página apresenta uma lista de recursos que abrangem vários aspectos do envolvimento da comunidade na investigação clínica.</a:t>
            </a:r>
          </a:p>
        </p:txBody>
      </p:sp>
      <p:sp>
        <p:nvSpPr>
          <p:cNvPr id="36" name="TextBox 36"/>
          <p:cNvSpPr txBox="1"/>
          <p:nvPr/>
        </p:nvSpPr>
        <p:spPr>
          <a:xfrm>
            <a:off x="10733119" y="6784751"/>
            <a:ext cx="7301265" cy="1689565"/>
          </a:xfrm>
          <a:prstGeom prst="rect">
            <a:avLst/>
          </a:prstGeom>
        </p:spPr>
        <p:txBody>
          <a:bodyPr lIns="0" tIns="0" rIns="0" bIns="0" rtlCol="0" anchor="t">
            <a:spAutoFit/>
          </a:bodyPr>
          <a:lstStyle/>
          <a:p>
            <a:pPr algn="l">
              <a:lnSpc>
                <a:spcPts val="3200"/>
              </a:lnSpc>
              <a:spcBef>
                <a:spcPct val="0"/>
              </a:spcBef>
            </a:pPr>
            <a:r>
              <a:rPr lang="pt-PT" sz="2499" u="sng" dirty="0">
                <a:solidFill>
                  <a:srgbClr val="000000"/>
                </a:solidFill>
                <a:latin typeface="Open Sauce"/>
                <a:ea typeface="Open Sauce"/>
                <a:cs typeface="Open Sauce"/>
                <a:sym typeface="Open Sauce"/>
                <a:hlinkClick r:id="rId7" tooltip="https://global.comminit.com/content/good-participatory-practice-guidelines-tb-vaccine-research-gpp-tb-vacc"/>
              </a:rPr>
              <a:t>AERAS: </a:t>
            </a:r>
            <a:r>
              <a:rPr lang="pt-PT" sz="2499" u="sng" dirty="0" err="1">
                <a:solidFill>
                  <a:srgbClr val="000000"/>
                </a:solidFill>
                <a:latin typeface="Open Sauce"/>
                <a:ea typeface="Open Sauce"/>
                <a:cs typeface="Open Sauce"/>
                <a:sym typeface="Open Sauce"/>
                <a:hlinkClick r:id="rId7" tooltip="https://global.comminit.com/content/good-participatory-practice-guidelines-tb-vaccine-research-gpp-tb-vacc"/>
              </a:rPr>
              <a:t>Directrizes</a:t>
            </a:r>
            <a:r>
              <a:rPr lang="pt-PT" sz="2499" u="sng" dirty="0">
                <a:solidFill>
                  <a:srgbClr val="000000"/>
                </a:solidFill>
                <a:latin typeface="Open Sauce"/>
                <a:ea typeface="Open Sauce"/>
                <a:cs typeface="Open Sauce"/>
                <a:sym typeface="Open Sauce"/>
                <a:hlinkClick r:id="rId7" tooltip="https://global.comminit.com/content/good-participatory-practice-guidelines-tb-vaccine-research-gpp-tb-vacc"/>
              </a:rPr>
              <a:t> de Boas Práticas de Participação para a Investigação de Vacinas contra a Tuberculose (BPP-TB VACC)</a:t>
            </a:r>
          </a:p>
          <a:p>
            <a:pPr algn="l">
              <a:lnSpc>
                <a:spcPts val="3999"/>
              </a:lnSpc>
              <a:spcBef>
                <a:spcPct val="0"/>
              </a:spcBef>
            </a:pPr>
            <a:endParaRPr lang="en-US" sz="2499" u="sng" dirty="0">
              <a:solidFill>
                <a:srgbClr val="000000"/>
              </a:solidFill>
              <a:latin typeface="Open Sauce"/>
              <a:ea typeface="Open Sauce"/>
              <a:cs typeface="Open Sauce"/>
              <a:sym typeface="Open Sauce"/>
              <a:hlinkClick r:id="rId7" tooltip="https://global.comminit.com/content/good-participatory-practice-guidelines-tb-vaccine-research-gpp-tb-vacc"/>
            </a:endParaRPr>
          </a:p>
        </p:txBody>
      </p:sp>
      <p:sp>
        <p:nvSpPr>
          <p:cNvPr id="37" name="TextBox 37"/>
          <p:cNvSpPr txBox="1"/>
          <p:nvPr/>
        </p:nvSpPr>
        <p:spPr>
          <a:xfrm>
            <a:off x="2663914" y="6701035"/>
            <a:ext cx="5565686" cy="971420"/>
          </a:xfrm>
          <a:prstGeom prst="rect">
            <a:avLst/>
          </a:prstGeom>
        </p:spPr>
        <p:txBody>
          <a:bodyPr wrap="square" lIns="0" tIns="0" rIns="0" bIns="0" rtlCol="0" anchor="t">
            <a:spAutoFit/>
          </a:bodyPr>
          <a:lstStyle/>
          <a:p>
            <a:pPr>
              <a:lnSpc>
                <a:spcPts val="3999"/>
              </a:lnSpc>
              <a:spcBef>
                <a:spcPct val="0"/>
              </a:spcBef>
            </a:pPr>
            <a:r>
              <a:rPr lang="pt-PT" sz="2499" dirty="0">
                <a:solidFill>
                  <a:srgbClr val="000000"/>
                </a:solidFill>
                <a:latin typeface="Open Sauce"/>
                <a:ea typeface="Open Sauce"/>
                <a:cs typeface="Open Sauce"/>
                <a:sym typeface="Open Sauce"/>
              </a:rPr>
              <a:t>Conselhos Consultivos Comunitários (CAB)</a:t>
            </a:r>
          </a:p>
        </p:txBody>
      </p:sp>
      <p:sp>
        <p:nvSpPr>
          <p:cNvPr id="38" name="TextBox 38"/>
          <p:cNvSpPr txBox="1"/>
          <p:nvPr/>
        </p:nvSpPr>
        <p:spPr>
          <a:xfrm>
            <a:off x="10733119" y="8234931"/>
            <a:ext cx="6439634" cy="794769"/>
          </a:xfrm>
          <a:prstGeom prst="rect">
            <a:avLst/>
          </a:prstGeom>
        </p:spPr>
        <p:txBody>
          <a:bodyPr lIns="0" tIns="0" rIns="0" bIns="0" rtlCol="0" anchor="t">
            <a:spAutoFit/>
          </a:bodyPr>
          <a:lstStyle/>
          <a:p>
            <a:pPr algn="l">
              <a:lnSpc>
                <a:spcPts val="3200"/>
              </a:lnSpc>
              <a:spcBef>
                <a:spcPct val="0"/>
              </a:spcBef>
            </a:pPr>
            <a:r>
              <a:rPr lang="pt-PT" sz="2599" u="sng" dirty="0">
                <a:solidFill>
                  <a:srgbClr val="000000"/>
                </a:solidFill>
                <a:latin typeface="Open Sauce"/>
                <a:ea typeface="Open Sauce"/>
                <a:cs typeface="Open Sauce"/>
                <a:sym typeface="Open Sauce"/>
                <a:hlinkClick r:id="rId8" tooltip="https://health.uct.ac.za/sites/default/files/media/documents/health_uct_ac_za/54/NHREC-Guidelines-for-Community-Advisory-Boards-2012.pdf"/>
              </a:rPr>
              <a:t>SAAVI: </a:t>
            </a:r>
            <a:r>
              <a:rPr lang="pt-PT" sz="2599" u="sng" dirty="0" err="1">
                <a:solidFill>
                  <a:srgbClr val="000000"/>
                </a:solidFill>
                <a:latin typeface="Open Sauce"/>
                <a:ea typeface="Open Sauce"/>
                <a:cs typeface="Open Sauce"/>
                <a:sym typeface="Open Sauce"/>
                <a:hlinkClick r:id="rId8" tooltip="https://health.uct.ac.za/sites/default/files/media/documents/health_uct_ac_za/54/NHREC-Guidelines-for-Community-Advisory-Boards-2012.pdf"/>
              </a:rPr>
              <a:t>Directrizes</a:t>
            </a:r>
            <a:r>
              <a:rPr lang="pt-PT" sz="2599" u="sng" dirty="0">
                <a:solidFill>
                  <a:srgbClr val="000000"/>
                </a:solidFill>
                <a:latin typeface="Open Sauce"/>
                <a:ea typeface="Open Sauce"/>
                <a:cs typeface="Open Sauce"/>
                <a:sym typeface="Open Sauce"/>
                <a:hlinkClick r:id="rId8" tooltip="https://health.uct.ac.za/sites/default/files/media/documents/health_uct_ac_za/54/NHREC-Guidelines-for-Community-Advisory-Boards-2012.pdf"/>
              </a:rPr>
              <a:t> para Grupos Consultivos Comunitários</a:t>
            </a:r>
          </a:p>
        </p:txBody>
      </p:sp>
      <p:sp>
        <p:nvSpPr>
          <p:cNvPr id="39" name="TextBox 39"/>
          <p:cNvSpPr txBox="1"/>
          <p:nvPr/>
        </p:nvSpPr>
        <p:spPr>
          <a:xfrm>
            <a:off x="2624723" y="7868034"/>
            <a:ext cx="6147239" cy="1482949"/>
          </a:xfrm>
          <a:prstGeom prst="rect">
            <a:avLst/>
          </a:prstGeom>
        </p:spPr>
        <p:txBody>
          <a:bodyPr lIns="0" tIns="0" rIns="0" bIns="0" rtlCol="0" anchor="t">
            <a:spAutoFit/>
          </a:bodyPr>
          <a:lstStyle/>
          <a:p>
            <a:pPr algn="l">
              <a:lnSpc>
                <a:spcPts val="3999"/>
              </a:lnSpc>
              <a:spcBef>
                <a:spcPct val="0"/>
              </a:spcBef>
            </a:pPr>
            <a:r>
              <a:rPr lang="pt-PT" sz="2499" dirty="0">
                <a:solidFill>
                  <a:srgbClr val="000000"/>
                </a:solidFill>
                <a:latin typeface="Open Sauce"/>
                <a:ea typeface="Open Sauce"/>
                <a:cs typeface="Open Sauce"/>
                <a:sym typeface="Open Sauce"/>
              </a:rPr>
              <a:t>Ética na Investigação e Consentimento Informado na Investigação</a:t>
            </a:r>
          </a:p>
          <a:p>
            <a:pPr algn="ctr">
              <a:lnSpc>
                <a:spcPts val="3999"/>
              </a:lnSpc>
              <a:spcBef>
                <a:spcPct val="0"/>
              </a:spcBef>
            </a:pPr>
            <a:endParaRPr lang="en-US" sz="2499" dirty="0">
              <a:solidFill>
                <a:srgbClr val="000000"/>
              </a:solidFill>
              <a:latin typeface="Open Sauce"/>
              <a:ea typeface="Open Sauce"/>
              <a:cs typeface="Open Sauce"/>
              <a:sym typeface="Open Sauce"/>
            </a:endParaRPr>
          </a:p>
        </p:txBody>
      </p:sp>
      <p:grpSp>
        <p:nvGrpSpPr>
          <p:cNvPr id="40" name="Group 8">
            <a:extLst>
              <a:ext uri="{FF2B5EF4-FFF2-40B4-BE49-F238E27FC236}">
                <a16:creationId xmlns:a16="http://schemas.microsoft.com/office/drawing/2014/main" id="{751A01F6-542B-E13C-7EFE-08926C0AE822}"/>
              </a:ext>
            </a:extLst>
          </p:cNvPr>
          <p:cNvGrpSpPr/>
          <p:nvPr/>
        </p:nvGrpSpPr>
        <p:grpSpPr>
          <a:xfrm>
            <a:off x="9470685" y="236138"/>
            <a:ext cx="792562" cy="792562"/>
            <a:chOff x="0" y="0"/>
            <a:chExt cx="6350000" cy="6350000"/>
          </a:xfrm>
        </p:grpSpPr>
        <p:sp>
          <p:nvSpPr>
            <p:cNvPr id="41" name="Freeform 9">
              <a:extLst>
                <a:ext uri="{FF2B5EF4-FFF2-40B4-BE49-F238E27FC236}">
                  <a16:creationId xmlns:a16="http://schemas.microsoft.com/office/drawing/2014/main" id="{22DFC4C8-74B1-21C5-98F7-B500BF6830F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dirty="0"/>
            </a:p>
          </p:txBody>
        </p:sp>
      </p:grpSp>
      <p:sp>
        <p:nvSpPr>
          <p:cNvPr id="47" name="TextBox 46">
            <a:extLst>
              <a:ext uri="{FF2B5EF4-FFF2-40B4-BE49-F238E27FC236}">
                <a16:creationId xmlns:a16="http://schemas.microsoft.com/office/drawing/2014/main" id="{17499AF8-5C09-05C8-80EE-9A71BFA07E02}"/>
              </a:ext>
            </a:extLst>
          </p:cNvPr>
          <p:cNvSpPr txBox="1"/>
          <p:nvPr/>
        </p:nvSpPr>
        <p:spPr>
          <a:xfrm>
            <a:off x="10515600" y="424823"/>
            <a:ext cx="9144000" cy="477054"/>
          </a:xfrm>
          <a:prstGeom prst="rect">
            <a:avLst/>
          </a:prstGeom>
          <a:noFill/>
        </p:spPr>
        <p:txBody>
          <a:bodyPr wrap="square">
            <a:spAutoFit/>
          </a:bodyPr>
          <a:lstStyle/>
          <a:p>
            <a:r>
              <a:rPr lang="pt-PT" sz="2500" dirty="0">
                <a:solidFill>
                  <a:srgbClr val="000000"/>
                </a:solidFill>
                <a:latin typeface="Open Sauce"/>
                <a:ea typeface="Open Sauce"/>
                <a:cs typeface="Open Sauce"/>
                <a:sym typeface="Open Sauce"/>
                <a:hlinkClick r:id="rId9"/>
              </a:rPr>
              <a:t>O que acontece às amostras laboratoriais?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9F3B-ACE3-F651-14DF-DE65FEDF484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058AD54-1356-AC34-30CF-E2D268451963}"/>
              </a:ext>
            </a:extLst>
          </p:cNvPr>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a:extLst>
              <a:ext uri="{FF2B5EF4-FFF2-40B4-BE49-F238E27FC236}">
                <a16:creationId xmlns:a16="http://schemas.microsoft.com/office/drawing/2014/main" id="{EA0D6BB2-3F5A-7A90-DAC1-724569A20376}"/>
              </a:ext>
            </a:extLst>
          </p:cNvPr>
          <p:cNvGrpSpPr/>
          <p:nvPr/>
        </p:nvGrpSpPr>
        <p:grpSpPr>
          <a:xfrm>
            <a:off x="634814" y="1028700"/>
            <a:ext cx="787772" cy="560539"/>
            <a:chOff x="0" y="0"/>
            <a:chExt cx="1050363" cy="747385"/>
          </a:xfrm>
        </p:grpSpPr>
        <p:sp>
          <p:nvSpPr>
            <p:cNvPr id="4" name="AutoShape 4">
              <a:extLst>
                <a:ext uri="{FF2B5EF4-FFF2-40B4-BE49-F238E27FC236}">
                  <a16:creationId xmlns:a16="http://schemas.microsoft.com/office/drawing/2014/main" id="{24DDDF13-DFB1-9B8F-5CBF-BFBE0E17DEA1}"/>
                </a:ext>
              </a:extLst>
            </p:cNvPr>
            <p:cNvSpPr/>
            <p:nvPr/>
          </p:nvSpPr>
          <p:spPr>
            <a:xfrm>
              <a:off x="0" y="0"/>
              <a:ext cx="1050363" cy="747385"/>
            </a:xfrm>
            <a:prstGeom prst="rect">
              <a:avLst/>
            </a:prstGeom>
            <a:solidFill>
              <a:srgbClr val="FFFFFF"/>
            </a:solidFill>
          </p:spPr>
          <p:txBody>
            <a:bodyPr/>
            <a:lstStyle/>
            <a:p>
              <a:endParaRPr lang="en-US" dirty="0"/>
            </a:p>
          </p:txBody>
        </p:sp>
        <p:sp>
          <p:nvSpPr>
            <p:cNvPr id="5" name="TextBox 5">
              <a:extLst>
                <a:ext uri="{FF2B5EF4-FFF2-40B4-BE49-F238E27FC236}">
                  <a16:creationId xmlns:a16="http://schemas.microsoft.com/office/drawing/2014/main" id="{60877BDB-90E1-664E-4934-FC7C434E2224}"/>
                </a:ext>
              </a:extLst>
            </p:cNvPr>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36</a:t>
              </a:r>
            </a:p>
          </p:txBody>
        </p:sp>
      </p:grpSp>
      <p:sp>
        <p:nvSpPr>
          <p:cNvPr id="6" name="TextBox 6">
            <a:extLst>
              <a:ext uri="{FF2B5EF4-FFF2-40B4-BE49-F238E27FC236}">
                <a16:creationId xmlns:a16="http://schemas.microsoft.com/office/drawing/2014/main" id="{8634B048-8B96-4216-5F28-9092F8E8108B}"/>
              </a:ext>
            </a:extLst>
          </p:cNvPr>
          <p:cNvSpPr txBox="1"/>
          <p:nvPr/>
        </p:nvSpPr>
        <p:spPr>
          <a:xfrm>
            <a:off x="10229135" y="3084948"/>
            <a:ext cx="6623382" cy="6401753"/>
          </a:xfrm>
          <a:prstGeom prst="rect">
            <a:avLst/>
          </a:prstGeom>
        </p:spPr>
        <p:txBody>
          <a:bodyPr wrap="square" lIns="0" tIns="0" rIns="0" bIns="0" rtlCol="0" anchor="t">
            <a:spAutoFit/>
          </a:bodyPr>
          <a:lstStyle/>
          <a:p>
            <a:r>
              <a:rPr lang="pt-PT" sz="3200" dirty="0"/>
              <a:t>Este </a:t>
            </a:r>
            <a:r>
              <a:rPr lang="pt-PT" sz="3200" dirty="0">
                <a:hlinkClick r:id="rId3"/>
              </a:rPr>
              <a:t>documento</a:t>
            </a:r>
            <a:r>
              <a:rPr lang="pt-PT" sz="3200" dirty="0"/>
              <a:t> descreve o processo de envolvimento da comunidade no processo de investigação através </a:t>
            </a:r>
          </a:p>
          <a:p>
            <a:r>
              <a:rPr lang="pt-PT" sz="3200" dirty="0"/>
              <a:t>dos CAB. </a:t>
            </a:r>
          </a:p>
          <a:p>
            <a:endParaRPr lang="en-US" sz="3200" dirty="0"/>
          </a:p>
          <a:p>
            <a:r>
              <a:rPr lang="pt-PT" sz="3200" dirty="0"/>
              <a:t>Estas recomendações ajudam a equipa de investigação e os representantes da comunidade a expandir e aprofundar as parcerias existentes e a estabelecer novas parcerias, com o objectivo de facilitar o envolvimento eficaz da comunidade em todos os </a:t>
            </a:r>
            <a:r>
              <a:rPr lang="pt-PT" sz="3200" dirty="0" err="1"/>
              <a:t>aspectos</a:t>
            </a:r>
            <a:r>
              <a:rPr lang="pt-PT" sz="3200" dirty="0"/>
              <a:t> da investigação em ensaios clínicos</a:t>
            </a:r>
            <a:r>
              <a:rPr lang="pt-PT" sz="2800" dirty="0"/>
              <a:t>.</a:t>
            </a:r>
          </a:p>
        </p:txBody>
      </p:sp>
      <p:sp>
        <p:nvSpPr>
          <p:cNvPr id="7" name="AutoShape 7">
            <a:extLst>
              <a:ext uri="{FF2B5EF4-FFF2-40B4-BE49-F238E27FC236}">
                <a16:creationId xmlns:a16="http://schemas.microsoft.com/office/drawing/2014/main" id="{99431796-47B4-2358-A527-5935D3AD0772}"/>
              </a:ext>
            </a:extLst>
          </p:cNvPr>
          <p:cNvSpPr/>
          <p:nvPr/>
        </p:nvSpPr>
        <p:spPr>
          <a:xfrm>
            <a:off x="9812676" y="9483061"/>
            <a:ext cx="546310" cy="156239"/>
          </a:xfrm>
          <a:prstGeom prst="rect">
            <a:avLst/>
          </a:prstGeom>
          <a:solidFill>
            <a:srgbClr val="EA6D29"/>
          </a:solidFill>
        </p:spPr>
        <p:txBody>
          <a:bodyPr/>
          <a:lstStyle/>
          <a:p>
            <a:endParaRPr lang="en-US" dirty="0"/>
          </a:p>
        </p:txBody>
      </p:sp>
      <p:sp>
        <p:nvSpPr>
          <p:cNvPr id="8" name="AutoShape 8">
            <a:extLst>
              <a:ext uri="{FF2B5EF4-FFF2-40B4-BE49-F238E27FC236}">
                <a16:creationId xmlns:a16="http://schemas.microsoft.com/office/drawing/2014/main" id="{C6613A4E-9E7C-56F5-C09D-AC80B7C3115E}"/>
              </a:ext>
            </a:extLst>
          </p:cNvPr>
          <p:cNvSpPr/>
          <p:nvPr/>
        </p:nvSpPr>
        <p:spPr>
          <a:xfrm>
            <a:off x="9094521" y="2776567"/>
            <a:ext cx="8120062" cy="9525"/>
          </a:xfrm>
          <a:prstGeom prst="rect">
            <a:avLst/>
          </a:prstGeom>
          <a:solidFill>
            <a:srgbClr val="373636"/>
          </a:solidFill>
        </p:spPr>
        <p:txBody>
          <a:bodyPr/>
          <a:lstStyle/>
          <a:p>
            <a:endParaRPr lang="en-US" dirty="0"/>
          </a:p>
        </p:txBody>
      </p:sp>
      <p:sp>
        <p:nvSpPr>
          <p:cNvPr id="9" name="AutoShape 9">
            <a:extLst>
              <a:ext uri="{FF2B5EF4-FFF2-40B4-BE49-F238E27FC236}">
                <a16:creationId xmlns:a16="http://schemas.microsoft.com/office/drawing/2014/main" id="{C8602A02-02A4-DD0A-E901-325B8F46F27C}"/>
              </a:ext>
            </a:extLst>
          </p:cNvPr>
          <p:cNvSpPr/>
          <p:nvPr/>
        </p:nvSpPr>
        <p:spPr>
          <a:xfrm>
            <a:off x="1046644" y="9140050"/>
            <a:ext cx="8120062" cy="2022265"/>
          </a:xfrm>
          <a:prstGeom prst="rect">
            <a:avLst/>
          </a:prstGeom>
          <a:solidFill>
            <a:srgbClr val="077AB5"/>
          </a:solidFill>
        </p:spPr>
        <p:txBody>
          <a:bodyPr/>
          <a:lstStyle/>
          <a:p>
            <a:endParaRPr lang="en-US" dirty="0"/>
          </a:p>
        </p:txBody>
      </p:sp>
      <p:sp>
        <p:nvSpPr>
          <p:cNvPr id="10" name="AutoShape 10">
            <a:extLst>
              <a:ext uri="{FF2B5EF4-FFF2-40B4-BE49-F238E27FC236}">
                <a16:creationId xmlns:a16="http://schemas.microsoft.com/office/drawing/2014/main" id="{F62C02F9-1A8D-DE45-3C88-17146E2C39DF}"/>
              </a:ext>
            </a:extLst>
          </p:cNvPr>
          <p:cNvSpPr/>
          <p:nvPr/>
        </p:nvSpPr>
        <p:spPr>
          <a:xfrm>
            <a:off x="9139238" y="-352954"/>
            <a:ext cx="9525" cy="10992908"/>
          </a:xfrm>
          <a:prstGeom prst="rect">
            <a:avLst/>
          </a:prstGeom>
          <a:solidFill>
            <a:srgbClr val="373636"/>
          </a:solidFill>
        </p:spPr>
        <p:txBody>
          <a:bodyPr/>
          <a:lstStyle/>
          <a:p>
            <a:endParaRPr lang="en-US" dirty="0"/>
          </a:p>
        </p:txBody>
      </p:sp>
      <p:sp>
        <p:nvSpPr>
          <p:cNvPr id="11" name="AutoShape 11">
            <a:extLst>
              <a:ext uri="{FF2B5EF4-FFF2-40B4-BE49-F238E27FC236}">
                <a16:creationId xmlns:a16="http://schemas.microsoft.com/office/drawing/2014/main" id="{7AEF7ABB-9978-0FCD-6198-72259597EA5F}"/>
              </a:ext>
            </a:extLst>
          </p:cNvPr>
          <p:cNvSpPr/>
          <p:nvPr/>
        </p:nvSpPr>
        <p:spPr>
          <a:xfrm>
            <a:off x="17259300" y="-352954"/>
            <a:ext cx="9525" cy="10992908"/>
          </a:xfrm>
          <a:prstGeom prst="rect">
            <a:avLst/>
          </a:prstGeom>
          <a:solidFill>
            <a:srgbClr val="373636"/>
          </a:solidFill>
        </p:spPr>
        <p:txBody>
          <a:bodyPr/>
          <a:lstStyle/>
          <a:p>
            <a:endParaRPr lang="en-US" dirty="0"/>
          </a:p>
        </p:txBody>
      </p:sp>
      <p:sp>
        <p:nvSpPr>
          <p:cNvPr id="13" name="TextBox 13">
            <a:extLst>
              <a:ext uri="{FF2B5EF4-FFF2-40B4-BE49-F238E27FC236}">
                <a16:creationId xmlns:a16="http://schemas.microsoft.com/office/drawing/2014/main" id="{1D6216D3-2DA0-53E5-C27B-1D6DEA1D8370}"/>
              </a:ext>
            </a:extLst>
          </p:cNvPr>
          <p:cNvSpPr txBox="1"/>
          <p:nvPr/>
        </p:nvSpPr>
        <p:spPr>
          <a:xfrm>
            <a:off x="9456587" y="314362"/>
            <a:ext cx="7395930" cy="2151551"/>
          </a:xfrm>
          <a:prstGeom prst="rect">
            <a:avLst/>
          </a:prstGeom>
        </p:spPr>
        <p:txBody>
          <a:bodyPr wrap="square" lIns="0" tIns="0" rIns="0" bIns="0" rtlCol="0" anchor="t">
            <a:spAutoFit/>
          </a:bodyPr>
          <a:lstStyle/>
          <a:p>
            <a:pPr algn="ctr">
              <a:lnSpc>
                <a:spcPts val="5759"/>
              </a:lnSpc>
            </a:pPr>
            <a:r>
              <a:rPr lang="pt-PT" sz="3600" b="1" dirty="0">
                <a:solidFill>
                  <a:srgbClr val="373636"/>
                </a:solidFill>
                <a:latin typeface="Open Sauce Bold"/>
                <a:ea typeface="Open Sauce Bold"/>
                <a:cs typeface="Open Sauce Bold"/>
                <a:sym typeface="Open Sauce Bold"/>
              </a:rPr>
              <a:t>Recomendações para o envolvimento da comunidade na investigação sobre o HIV/SIDA</a:t>
            </a:r>
          </a:p>
        </p:txBody>
      </p:sp>
      <p:pic>
        <p:nvPicPr>
          <p:cNvPr id="16" name="Picture 15" descr="A close-up of a pink ribbon&#10;&#10;AI-generated content may be incorrect.">
            <a:extLst>
              <a:ext uri="{FF2B5EF4-FFF2-40B4-BE49-F238E27FC236}">
                <a16:creationId xmlns:a16="http://schemas.microsoft.com/office/drawing/2014/main" id="{97458B18-F8B7-9C77-EDB7-795F397E5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678" y="1004455"/>
            <a:ext cx="5562581" cy="7156601"/>
          </a:xfrm>
          <a:prstGeom prst="rect">
            <a:avLst/>
          </a:prstGeom>
        </p:spPr>
      </p:pic>
    </p:spTree>
    <p:extLst>
      <p:ext uri="{BB962C8B-B14F-4D97-AF65-F5344CB8AC3E}">
        <p14:creationId xmlns:p14="http://schemas.microsoft.com/office/powerpoint/2010/main" val="232323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302D-5A8E-9A17-4927-3BF8F2AFF35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5D6BAA7-2190-BCB0-829F-9CDB524DCB3F}"/>
              </a:ext>
            </a:extLst>
          </p:cNvPr>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a:extLst>
              <a:ext uri="{FF2B5EF4-FFF2-40B4-BE49-F238E27FC236}">
                <a16:creationId xmlns:a16="http://schemas.microsoft.com/office/drawing/2014/main" id="{5FA16C1B-8327-7F01-A9D4-316F48F9316A}"/>
              </a:ext>
            </a:extLst>
          </p:cNvPr>
          <p:cNvGrpSpPr/>
          <p:nvPr/>
        </p:nvGrpSpPr>
        <p:grpSpPr>
          <a:xfrm>
            <a:off x="634814" y="1028700"/>
            <a:ext cx="787772" cy="560539"/>
            <a:chOff x="0" y="0"/>
            <a:chExt cx="1050363" cy="747385"/>
          </a:xfrm>
        </p:grpSpPr>
        <p:sp>
          <p:nvSpPr>
            <p:cNvPr id="4" name="AutoShape 4">
              <a:extLst>
                <a:ext uri="{FF2B5EF4-FFF2-40B4-BE49-F238E27FC236}">
                  <a16:creationId xmlns:a16="http://schemas.microsoft.com/office/drawing/2014/main" id="{90A24711-5DBF-27A0-2042-F838A6FFDF2B}"/>
                </a:ext>
              </a:extLst>
            </p:cNvPr>
            <p:cNvSpPr/>
            <p:nvPr/>
          </p:nvSpPr>
          <p:spPr>
            <a:xfrm>
              <a:off x="0" y="0"/>
              <a:ext cx="1050363" cy="747385"/>
            </a:xfrm>
            <a:prstGeom prst="rect">
              <a:avLst/>
            </a:prstGeom>
            <a:solidFill>
              <a:srgbClr val="FFFFFF"/>
            </a:solidFill>
          </p:spPr>
          <p:txBody>
            <a:bodyPr/>
            <a:lstStyle/>
            <a:p>
              <a:endParaRPr lang="en-US" dirty="0"/>
            </a:p>
          </p:txBody>
        </p:sp>
        <p:sp>
          <p:nvSpPr>
            <p:cNvPr id="5" name="TextBox 5">
              <a:extLst>
                <a:ext uri="{FF2B5EF4-FFF2-40B4-BE49-F238E27FC236}">
                  <a16:creationId xmlns:a16="http://schemas.microsoft.com/office/drawing/2014/main" id="{C696BBA8-1529-7A67-A516-9B735E310E37}"/>
                </a:ext>
              </a:extLst>
            </p:cNvPr>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37</a:t>
              </a:r>
            </a:p>
          </p:txBody>
        </p:sp>
      </p:grpSp>
      <p:sp>
        <p:nvSpPr>
          <p:cNvPr id="6" name="TextBox 6">
            <a:extLst>
              <a:ext uri="{FF2B5EF4-FFF2-40B4-BE49-F238E27FC236}">
                <a16:creationId xmlns:a16="http://schemas.microsoft.com/office/drawing/2014/main" id="{8DD52D7E-6B84-8A12-AFC6-516503F138CF}"/>
              </a:ext>
            </a:extLst>
          </p:cNvPr>
          <p:cNvSpPr txBox="1"/>
          <p:nvPr/>
        </p:nvSpPr>
        <p:spPr>
          <a:xfrm>
            <a:off x="9446454" y="2621391"/>
            <a:ext cx="7662839" cy="7255966"/>
          </a:xfrm>
          <a:prstGeom prst="rect">
            <a:avLst/>
          </a:prstGeom>
        </p:spPr>
        <p:txBody>
          <a:bodyPr wrap="square" lIns="0" tIns="0" rIns="0" bIns="0" rtlCol="0" anchor="t">
            <a:spAutoFit/>
          </a:bodyPr>
          <a:lstStyle/>
          <a:p>
            <a:pPr>
              <a:lnSpc>
                <a:spcPts val="4319"/>
              </a:lnSpc>
            </a:pPr>
            <a:r>
              <a:rPr lang="pt-PT" sz="2800" dirty="0"/>
              <a:t>As </a:t>
            </a:r>
            <a:r>
              <a:rPr lang="pt-PT" sz="2800" dirty="0" err="1"/>
              <a:t>directrizes</a:t>
            </a:r>
            <a:r>
              <a:rPr lang="pt-PT" sz="2800" dirty="0"/>
              <a:t> para GPP foram criadas para fornecer um padrão global consistente para o envolvimento das partes interessadas ao longo do ciclo de vida da empresa de investigação, desde a </a:t>
            </a:r>
            <a:r>
              <a:rPr lang="pt-PT" sz="2800" dirty="0" err="1"/>
              <a:t>concepção</a:t>
            </a:r>
            <a:r>
              <a:rPr lang="pt-PT" sz="2800" dirty="0"/>
              <a:t> do ensaio até à sua realização, passando pela divulgação dos resultados da investigação e, finalmente, pelo acesso à intervenção comprovada.</a:t>
            </a:r>
          </a:p>
          <a:p>
            <a:pPr>
              <a:lnSpc>
                <a:spcPts val="4319"/>
              </a:lnSpc>
            </a:pPr>
            <a:endParaRPr lang="en-US" sz="2800" dirty="0">
              <a:solidFill>
                <a:srgbClr val="373636"/>
              </a:solidFill>
              <a:latin typeface="Open Sauce"/>
              <a:ea typeface="Open Sauce"/>
              <a:cs typeface="Open Sauce"/>
              <a:sym typeface="Open Sauce"/>
            </a:endParaRPr>
          </a:p>
          <a:p>
            <a:pPr>
              <a:lnSpc>
                <a:spcPts val="4319"/>
              </a:lnSpc>
            </a:pPr>
            <a:r>
              <a:rPr lang="pt-PT" sz="2800" dirty="0">
                <a:solidFill>
                  <a:srgbClr val="373636"/>
                </a:solidFill>
                <a:ea typeface="Open Sauce"/>
                <a:cs typeface="Open Sauce"/>
                <a:sym typeface="Open Sauce"/>
              </a:rPr>
              <a:t>As directrizes para GPP estão disponíveis em </a:t>
            </a:r>
          </a:p>
          <a:p>
            <a:pPr>
              <a:lnSpc>
                <a:spcPts val="4319"/>
              </a:lnSpc>
            </a:pPr>
            <a:r>
              <a:rPr lang="pt-PT" sz="2800" dirty="0">
                <a:solidFill>
                  <a:srgbClr val="373636"/>
                </a:solidFill>
                <a:ea typeface="Open Sauce"/>
                <a:cs typeface="Open Sauce"/>
                <a:sym typeface="Open Sauce"/>
              </a:rPr>
              <a:t>10 idiomas. Ferramentas e materiais de formação para apoiar a implementação das GPP estão disponíveis em </a:t>
            </a:r>
            <a:r>
              <a:rPr lang="pt-PT" sz="2800" dirty="0">
                <a:solidFill>
                  <a:srgbClr val="373636"/>
                </a:solidFill>
                <a:ea typeface="Open Sauce"/>
                <a:cs typeface="Open Sauce"/>
                <a:sym typeface="Open Sauce"/>
                <a:hlinkClick r:id="rId2"/>
              </a:rPr>
              <a:t>https://avac.org/project/good-participatory-practice/</a:t>
            </a:r>
          </a:p>
        </p:txBody>
      </p:sp>
      <p:sp>
        <p:nvSpPr>
          <p:cNvPr id="7" name="AutoShape 7">
            <a:extLst>
              <a:ext uri="{FF2B5EF4-FFF2-40B4-BE49-F238E27FC236}">
                <a16:creationId xmlns:a16="http://schemas.microsoft.com/office/drawing/2014/main" id="{605EF871-D21D-3481-DB61-5F8BC242D950}"/>
              </a:ext>
            </a:extLst>
          </p:cNvPr>
          <p:cNvSpPr/>
          <p:nvPr/>
        </p:nvSpPr>
        <p:spPr>
          <a:xfrm>
            <a:off x="9553298" y="9894518"/>
            <a:ext cx="546310" cy="156239"/>
          </a:xfrm>
          <a:prstGeom prst="rect">
            <a:avLst/>
          </a:prstGeom>
          <a:solidFill>
            <a:srgbClr val="EA6D29"/>
          </a:solidFill>
        </p:spPr>
        <p:txBody>
          <a:bodyPr/>
          <a:lstStyle/>
          <a:p>
            <a:endParaRPr lang="en-US" dirty="0"/>
          </a:p>
        </p:txBody>
      </p:sp>
      <p:sp>
        <p:nvSpPr>
          <p:cNvPr id="8" name="AutoShape 8">
            <a:extLst>
              <a:ext uri="{FF2B5EF4-FFF2-40B4-BE49-F238E27FC236}">
                <a16:creationId xmlns:a16="http://schemas.microsoft.com/office/drawing/2014/main" id="{831031D1-A139-2A95-7F9D-4B60104C55A9}"/>
              </a:ext>
            </a:extLst>
          </p:cNvPr>
          <p:cNvSpPr/>
          <p:nvPr/>
        </p:nvSpPr>
        <p:spPr>
          <a:xfrm>
            <a:off x="9217843" y="2503500"/>
            <a:ext cx="8120062" cy="9525"/>
          </a:xfrm>
          <a:prstGeom prst="rect">
            <a:avLst/>
          </a:prstGeom>
          <a:solidFill>
            <a:srgbClr val="373636"/>
          </a:solidFill>
        </p:spPr>
        <p:txBody>
          <a:bodyPr/>
          <a:lstStyle/>
          <a:p>
            <a:endParaRPr lang="en-US" dirty="0"/>
          </a:p>
        </p:txBody>
      </p:sp>
      <p:sp>
        <p:nvSpPr>
          <p:cNvPr id="9" name="AutoShape 9">
            <a:extLst>
              <a:ext uri="{FF2B5EF4-FFF2-40B4-BE49-F238E27FC236}">
                <a16:creationId xmlns:a16="http://schemas.microsoft.com/office/drawing/2014/main" id="{541FD38D-A5BD-BFF5-E96F-0E07C2A7699C}"/>
              </a:ext>
            </a:extLst>
          </p:cNvPr>
          <p:cNvSpPr/>
          <p:nvPr/>
        </p:nvSpPr>
        <p:spPr>
          <a:xfrm>
            <a:off x="997269" y="9333287"/>
            <a:ext cx="8096250" cy="1685910"/>
          </a:xfrm>
          <a:prstGeom prst="rect">
            <a:avLst/>
          </a:prstGeom>
          <a:solidFill>
            <a:srgbClr val="077AB5"/>
          </a:solidFill>
        </p:spPr>
        <p:txBody>
          <a:bodyPr/>
          <a:lstStyle/>
          <a:p>
            <a:endParaRPr lang="en-US" dirty="0"/>
          </a:p>
        </p:txBody>
      </p:sp>
      <p:sp>
        <p:nvSpPr>
          <p:cNvPr id="10" name="AutoShape 10">
            <a:extLst>
              <a:ext uri="{FF2B5EF4-FFF2-40B4-BE49-F238E27FC236}">
                <a16:creationId xmlns:a16="http://schemas.microsoft.com/office/drawing/2014/main" id="{394E81EC-8827-A8EB-9B88-71B4BC929917}"/>
              </a:ext>
            </a:extLst>
          </p:cNvPr>
          <p:cNvSpPr/>
          <p:nvPr/>
        </p:nvSpPr>
        <p:spPr>
          <a:xfrm flipH="1">
            <a:off x="9093519" y="-352954"/>
            <a:ext cx="45719" cy="10639954"/>
          </a:xfrm>
          <a:prstGeom prst="rect">
            <a:avLst/>
          </a:prstGeom>
          <a:solidFill>
            <a:srgbClr val="373636"/>
          </a:solidFill>
        </p:spPr>
        <p:txBody>
          <a:bodyPr/>
          <a:lstStyle/>
          <a:p>
            <a:endParaRPr lang="en-US" dirty="0"/>
          </a:p>
        </p:txBody>
      </p:sp>
      <p:sp>
        <p:nvSpPr>
          <p:cNvPr id="11" name="AutoShape 11">
            <a:extLst>
              <a:ext uri="{FF2B5EF4-FFF2-40B4-BE49-F238E27FC236}">
                <a16:creationId xmlns:a16="http://schemas.microsoft.com/office/drawing/2014/main" id="{540E4FE1-3C08-80BA-5525-8F80F6FA4059}"/>
              </a:ext>
            </a:extLst>
          </p:cNvPr>
          <p:cNvSpPr/>
          <p:nvPr/>
        </p:nvSpPr>
        <p:spPr>
          <a:xfrm>
            <a:off x="17259300" y="-352954"/>
            <a:ext cx="45719" cy="10639954"/>
          </a:xfrm>
          <a:prstGeom prst="rect">
            <a:avLst/>
          </a:prstGeom>
          <a:solidFill>
            <a:srgbClr val="373636"/>
          </a:solidFill>
        </p:spPr>
        <p:txBody>
          <a:bodyPr/>
          <a:lstStyle/>
          <a:p>
            <a:endParaRPr lang="en-US" dirty="0"/>
          </a:p>
        </p:txBody>
      </p:sp>
      <p:sp>
        <p:nvSpPr>
          <p:cNvPr id="13" name="TextBox 13">
            <a:extLst>
              <a:ext uri="{FF2B5EF4-FFF2-40B4-BE49-F238E27FC236}">
                <a16:creationId xmlns:a16="http://schemas.microsoft.com/office/drawing/2014/main" id="{8841D057-0D64-7FF6-58F0-FDF5E31CB4E0}"/>
              </a:ext>
            </a:extLst>
          </p:cNvPr>
          <p:cNvSpPr txBox="1"/>
          <p:nvPr/>
        </p:nvSpPr>
        <p:spPr>
          <a:xfrm>
            <a:off x="9826453" y="314362"/>
            <a:ext cx="6656198" cy="2186945"/>
          </a:xfrm>
          <a:prstGeom prst="rect">
            <a:avLst/>
          </a:prstGeom>
        </p:spPr>
        <p:txBody>
          <a:bodyPr lIns="0" tIns="0" rIns="0" bIns="0" rtlCol="0" anchor="t">
            <a:spAutoFit/>
          </a:bodyPr>
          <a:lstStyle/>
          <a:p>
            <a:pPr algn="ctr">
              <a:lnSpc>
                <a:spcPts val="5759"/>
              </a:lnSpc>
            </a:pPr>
            <a:r>
              <a:rPr lang="pt-PT" sz="4800" b="1">
                <a:solidFill>
                  <a:srgbClr val="373636"/>
                </a:solidFill>
                <a:latin typeface="Open Sauce Bold"/>
                <a:ea typeface="Open Sauce Bold"/>
                <a:cs typeface="Open Sauce Bold"/>
                <a:sym typeface="Open Sauce Bold"/>
              </a:rPr>
              <a:t>Directrizes para Boas de Participação (GPP)</a:t>
            </a:r>
          </a:p>
        </p:txBody>
      </p:sp>
      <p:sp>
        <p:nvSpPr>
          <p:cNvPr id="14" name="Freeform 13">
            <a:extLst>
              <a:ext uri="{FF2B5EF4-FFF2-40B4-BE49-F238E27FC236}">
                <a16:creationId xmlns:a16="http://schemas.microsoft.com/office/drawing/2014/main" id="{C439E4C6-C0C1-2885-EF2C-5C8624753517}"/>
              </a:ext>
            </a:extLst>
          </p:cNvPr>
          <p:cNvSpPr/>
          <p:nvPr/>
        </p:nvSpPr>
        <p:spPr>
          <a:xfrm>
            <a:off x="2199235" y="977506"/>
            <a:ext cx="5771204" cy="7979033"/>
          </a:xfrm>
          <a:custGeom>
            <a:avLst/>
            <a:gdLst/>
            <a:ahLst/>
            <a:cxnLst/>
            <a:rect l="l" t="t" r="r" b="b"/>
            <a:pathLst>
              <a:path w="4530017" h="6068513">
                <a:moveTo>
                  <a:pt x="0" y="0"/>
                </a:moveTo>
                <a:lnTo>
                  <a:pt x="4530017" y="0"/>
                </a:lnTo>
                <a:lnTo>
                  <a:pt x="4530017" y="6068513"/>
                </a:lnTo>
                <a:lnTo>
                  <a:pt x="0" y="6068513"/>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75632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38</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dirty="0"/>
          </a:p>
        </p:txBody>
      </p:sp>
      <p:sp>
        <p:nvSpPr>
          <p:cNvPr id="7" name="AutoShape 7"/>
          <p:cNvSpPr/>
          <p:nvPr/>
        </p:nvSpPr>
        <p:spPr>
          <a:xfrm>
            <a:off x="0" y="8242105"/>
            <a:ext cx="18288000" cy="9525"/>
          </a:xfrm>
          <a:prstGeom prst="rect">
            <a:avLst/>
          </a:prstGeom>
          <a:solidFill>
            <a:srgbClr val="373636"/>
          </a:solidFill>
        </p:spPr>
        <p:txBody>
          <a:bodyPr/>
          <a:lstStyle/>
          <a:p>
            <a:endParaRPr lang="en-US" dirty="0"/>
          </a:p>
        </p:txBody>
      </p:sp>
      <p:sp>
        <p:nvSpPr>
          <p:cNvPr id="8" name="Freeform 8"/>
          <p:cNvSpPr/>
          <p:nvPr/>
        </p:nvSpPr>
        <p:spPr>
          <a:xfrm>
            <a:off x="1539991" y="8572922"/>
            <a:ext cx="4364050" cy="1499740"/>
          </a:xfrm>
          <a:custGeom>
            <a:avLst/>
            <a:gdLst/>
            <a:ahLst/>
            <a:cxnLst/>
            <a:rect l="l" t="t" r="r" b="b"/>
            <a:pathLst>
              <a:path w="4364050" h="1499740">
                <a:moveTo>
                  <a:pt x="0" y="0"/>
                </a:moveTo>
                <a:lnTo>
                  <a:pt x="4364050" y="0"/>
                </a:lnTo>
                <a:lnTo>
                  <a:pt x="4364050" y="1499740"/>
                </a:lnTo>
                <a:lnTo>
                  <a:pt x="0" y="1499740"/>
                </a:lnTo>
                <a:lnTo>
                  <a:pt x="0" y="0"/>
                </a:lnTo>
                <a:close/>
              </a:path>
            </a:pathLst>
          </a:custGeom>
          <a:blipFill>
            <a:blip r:embed="rId2"/>
            <a:stretch>
              <a:fillRect/>
            </a:stretch>
          </a:blipFill>
        </p:spPr>
        <p:txBody>
          <a:bodyPr/>
          <a:lstStyle/>
          <a:p>
            <a:endParaRPr lang="en-US" dirty="0"/>
          </a:p>
        </p:txBody>
      </p:sp>
      <p:sp>
        <p:nvSpPr>
          <p:cNvPr id="9" name="Freeform 9"/>
          <p:cNvSpPr/>
          <p:nvPr/>
        </p:nvSpPr>
        <p:spPr>
          <a:xfrm>
            <a:off x="6284716" y="8572922"/>
            <a:ext cx="3663509" cy="1260858"/>
          </a:xfrm>
          <a:custGeom>
            <a:avLst/>
            <a:gdLst/>
            <a:ahLst/>
            <a:cxnLst/>
            <a:rect l="l" t="t" r="r" b="b"/>
            <a:pathLst>
              <a:path w="3663509" h="1260858">
                <a:moveTo>
                  <a:pt x="0" y="0"/>
                </a:moveTo>
                <a:lnTo>
                  <a:pt x="3663509" y="0"/>
                </a:lnTo>
                <a:lnTo>
                  <a:pt x="3663509" y="1260858"/>
                </a:lnTo>
                <a:lnTo>
                  <a:pt x="0" y="1260858"/>
                </a:lnTo>
                <a:lnTo>
                  <a:pt x="0" y="0"/>
                </a:lnTo>
                <a:close/>
              </a:path>
            </a:pathLst>
          </a:custGeom>
          <a:blipFill>
            <a:blip r:embed="rId3"/>
            <a:stretch>
              <a:fillRect/>
            </a:stretch>
          </a:blipFill>
        </p:spPr>
        <p:txBody>
          <a:bodyPr/>
          <a:lstStyle/>
          <a:p>
            <a:endParaRPr lang="en-US" dirty="0"/>
          </a:p>
        </p:txBody>
      </p:sp>
      <p:sp>
        <p:nvSpPr>
          <p:cNvPr id="10" name="Freeform 10"/>
          <p:cNvSpPr/>
          <p:nvPr/>
        </p:nvSpPr>
        <p:spPr>
          <a:xfrm rot="5400000">
            <a:off x="9189628" y="-846743"/>
            <a:ext cx="11622552" cy="6574193"/>
          </a:xfrm>
          <a:custGeom>
            <a:avLst/>
            <a:gdLst/>
            <a:ahLst/>
            <a:cxnLst/>
            <a:rect l="l" t="t" r="r" b="b"/>
            <a:pathLst>
              <a:path w="11622552" h="6574193">
                <a:moveTo>
                  <a:pt x="0" y="0"/>
                </a:moveTo>
                <a:lnTo>
                  <a:pt x="11622551" y="0"/>
                </a:lnTo>
                <a:lnTo>
                  <a:pt x="11622551" y="6574193"/>
                </a:lnTo>
                <a:lnTo>
                  <a:pt x="0" y="6574193"/>
                </a:lnTo>
                <a:lnTo>
                  <a:pt x="0" y="0"/>
                </a:lnTo>
                <a:close/>
              </a:path>
            </a:pathLst>
          </a:custGeom>
          <a:blipFill>
            <a:blip r:embed="rId4"/>
            <a:stretch>
              <a:fillRect l="-7060" r="-7060" b="-13487"/>
            </a:stretch>
          </a:blipFill>
        </p:spPr>
        <p:txBody>
          <a:bodyPr/>
          <a:lstStyle/>
          <a:p>
            <a:endParaRPr lang="en-US" dirty="0"/>
          </a:p>
        </p:txBody>
      </p:sp>
      <p:sp>
        <p:nvSpPr>
          <p:cNvPr id="11" name="TextBox 11"/>
          <p:cNvSpPr txBox="1"/>
          <p:nvPr/>
        </p:nvSpPr>
        <p:spPr>
          <a:xfrm>
            <a:off x="1539991" y="3403102"/>
            <a:ext cx="7852224" cy="1264322"/>
          </a:xfrm>
          <a:prstGeom prst="rect">
            <a:avLst/>
          </a:prstGeom>
        </p:spPr>
        <p:txBody>
          <a:bodyPr lIns="0" tIns="0" rIns="0" bIns="0" rtlCol="0" anchor="t">
            <a:spAutoFit/>
          </a:bodyPr>
          <a:lstStyle/>
          <a:p>
            <a:pPr algn="l">
              <a:lnSpc>
                <a:spcPts val="9679"/>
              </a:lnSpc>
            </a:pPr>
            <a:r>
              <a:rPr lang="pt-PT" sz="8799" b="1">
                <a:solidFill>
                  <a:srgbClr val="373636"/>
                </a:solidFill>
                <a:latin typeface="Open Sauce Bold"/>
                <a:ea typeface="Open Sauce Bold"/>
                <a:cs typeface="Open Sauce Bold"/>
                <a:sym typeface="Open Sauce Bold"/>
              </a:rPr>
              <a:t>Obrigado</a:t>
            </a:r>
          </a:p>
        </p:txBody>
      </p:sp>
      <p:sp>
        <p:nvSpPr>
          <p:cNvPr id="12" name="TextBox 12"/>
          <p:cNvSpPr txBox="1"/>
          <p:nvPr/>
        </p:nvSpPr>
        <p:spPr>
          <a:xfrm>
            <a:off x="1539991" y="4867448"/>
            <a:ext cx="8666406" cy="2881445"/>
          </a:xfrm>
          <a:prstGeom prst="rect">
            <a:avLst/>
          </a:prstGeom>
        </p:spPr>
        <p:txBody>
          <a:bodyPr lIns="0" tIns="0" rIns="0" bIns="0" rtlCol="0" anchor="t">
            <a:spAutoFit/>
          </a:bodyPr>
          <a:lstStyle/>
          <a:p>
            <a:pPr algn="l">
              <a:lnSpc>
                <a:spcPts val="4639"/>
              </a:lnSpc>
              <a:spcBef>
                <a:spcPct val="0"/>
              </a:spcBef>
            </a:pPr>
            <a:r>
              <a:rPr lang="pt-PT" sz="2899">
                <a:solidFill>
                  <a:srgbClr val="000000"/>
                </a:solidFill>
                <a:latin typeface="Open Sauce"/>
                <a:ea typeface="Open Sauce"/>
                <a:cs typeface="Open Sauce"/>
                <a:sym typeface="Open Sauce"/>
              </a:rPr>
              <a:t>O envolvimento da comunidade e os CAB desempenham um papel fundamental para garantir que a investigação seja aceitável e eficaz. Agradecemos o seu interesse, tempo e empenho neste trabalho fundamental. </a:t>
            </a:r>
          </a:p>
          <a:p>
            <a:pPr algn="l">
              <a:lnSpc>
                <a:spcPts val="4639"/>
              </a:lnSpc>
              <a:spcBef>
                <a:spcPct val="0"/>
              </a:spcBef>
            </a:pPr>
            <a:endParaRPr lang="en-US" sz="2899" dirty="0">
              <a:solidFill>
                <a:srgbClr val="000000"/>
              </a:solidFill>
              <a:latin typeface="Open Sauce"/>
              <a:ea typeface="Open Sauce"/>
              <a:cs typeface="Open Sauce"/>
              <a:sym typeface="Open Sauc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39</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dirty="0"/>
          </a:p>
        </p:txBody>
      </p:sp>
      <p:sp>
        <p:nvSpPr>
          <p:cNvPr id="7" name="AutoShape 7"/>
          <p:cNvSpPr/>
          <p:nvPr/>
        </p:nvSpPr>
        <p:spPr>
          <a:xfrm>
            <a:off x="0" y="8242105"/>
            <a:ext cx="18288000" cy="9525"/>
          </a:xfrm>
          <a:prstGeom prst="rect">
            <a:avLst/>
          </a:prstGeom>
          <a:solidFill>
            <a:srgbClr val="373636"/>
          </a:solidFill>
        </p:spPr>
        <p:txBody>
          <a:bodyPr/>
          <a:lstStyle/>
          <a:p>
            <a:endParaRPr lang="en-US" dirty="0"/>
          </a:p>
        </p:txBody>
      </p:sp>
      <p:sp>
        <p:nvSpPr>
          <p:cNvPr id="8" name="TextBox 8"/>
          <p:cNvSpPr txBox="1"/>
          <p:nvPr/>
        </p:nvSpPr>
        <p:spPr>
          <a:xfrm>
            <a:off x="1539991" y="3041563"/>
            <a:ext cx="11505661" cy="1264322"/>
          </a:xfrm>
          <a:prstGeom prst="rect">
            <a:avLst/>
          </a:prstGeom>
        </p:spPr>
        <p:txBody>
          <a:bodyPr lIns="0" tIns="0" rIns="0" bIns="0" rtlCol="0" anchor="t">
            <a:spAutoFit/>
          </a:bodyPr>
          <a:lstStyle/>
          <a:p>
            <a:pPr algn="l">
              <a:lnSpc>
                <a:spcPts val="9679"/>
              </a:lnSpc>
            </a:pPr>
            <a:r>
              <a:rPr lang="pt-PT" sz="8799" b="1">
                <a:solidFill>
                  <a:srgbClr val="077AB5"/>
                </a:solidFill>
                <a:latin typeface="Open Sauce Bold"/>
                <a:ea typeface="Open Sauce Bold"/>
                <a:cs typeface="Open Sauce Bold"/>
                <a:sym typeface="Open Sauce Bold"/>
              </a:rPr>
              <a:t>Agradecimentos</a:t>
            </a:r>
          </a:p>
        </p:txBody>
      </p:sp>
      <p:sp>
        <p:nvSpPr>
          <p:cNvPr id="9" name="TextBox 9"/>
          <p:cNvSpPr txBox="1"/>
          <p:nvPr/>
        </p:nvSpPr>
        <p:spPr>
          <a:xfrm>
            <a:off x="1539991" y="4867448"/>
            <a:ext cx="11292314" cy="2881445"/>
          </a:xfrm>
          <a:prstGeom prst="rect">
            <a:avLst/>
          </a:prstGeom>
        </p:spPr>
        <p:txBody>
          <a:bodyPr lIns="0" tIns="0" rIns="0" bIns="0" rtlCol="0" anchor="t">
            <a:spAutoFit/>
          </a:bodyPr>
          <a:lstStyle/>
          <a:p>
            <a:pPr algn="l">
              <a:lnSpc>
                <a:spcPts val="4639"/>
              </a:lnSpc>
              <a:spcBef>
                <a:spcPct val="0"/>
              </a:spcBef>
            </a:pPr>
            <a:r>
              <a:rPr lang="pt-PT" sz="2899">
                <a:solidFill>
                  <a:srgbClr val="000000"/>
                </a:solidFill>
                <a:latin typeface="Open Sauce"/>
                <a:ea typeface="Open Sauce"/>
                <a:cs typeface="Open Sauce"/>
                <a:sym typeface="Open Sauce"/>
              </a:rPr>
              <a:t>O Grupo de Trabalho do Pack de Integração do CAB Inter-redes facilitado pela HANC gostaria de agradecer às equipas de envolvimento da comunidade da Rede pelo seu trabalho que contribuiu para esta apresentação de integração.</a:t>
            </a:r>
          </a:p>
          <a:p>
            <a:pPr algn="l">
              <a:lnSpc>
                <a:spcPts val="4639"/>
              </a:lnSpc>
              <a:spcBef>
                <a:spcPct val="0"/>
              </a:spcBef>
            </a:pPr>
            <a:endParaRPr lang="en-US" sz="2899" dirty="0">
              <a:solidFill>
                <a:srgbClr val="000000"/>
              </a:solidFill>
              <a:latin typeface="Open Sauce"/>
              <a:ea typeface="Open Sauce"/>
              <a:cs typeface="Open Sauce"/>
              <a:sym typeface="Open Sau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04</a:t>
              </a:r>
            </a:p>
          </p:txBody>
        </p:sp>
      </p:grpSp>
      <p:sp>
        <p:nvSpPr>
          <p:cNvPr id="6" name="AutoShape 6"/>
          <p:cNvSpPr/>
          <p:nvPr/>
        </p:nvSpPr>
        <p:spPr>
          <a:xfrm>
            <a:off x="0" y="5138738"/>
            <a:ext cx="10208942" cy="9525"/>
          </a:xfrm>
          <a:prstGeom prst="rect">
            <a:avLst/>
          </a:prstGeom>
          <a:solidFill>
            <a:srgbClr val="373636"/>
          </a:solidFill>
        </p:spPr>
        <p:txBody>
          <a:bodyPr/>
          <a:lstStyle/>
          <a:p>
            <a:endParaRPr lang="en-US" dirty="0"/>
          </a:p>
        </p:txBody>
      </p:sp>
      <p:sp>
        <p:nvSpPr>
          <p:cNvPr id="7" name="AutoShape 7"/>
          <p:cNvSpPr/>
          <p:nvPr/>
        </p:nvSpPr>
        <p:spPr>
          <a:xfrm>
            <a:off x="10208942" y="-352954"/>
            <a:ext cx="9525" cy="10992908"/>
          </a:xfrm>
          <a:prstGeom prst="rect">
            <a:avLst/>
          </a:prstGeom>
          <a:solidFill>
            <a:srgbClr val="373636"/>
          </a:solidFill>
        </p:spPr>
        <p:txBody>
          <a:bodyPr/>
          <a:lstStyle/>
          <a:p>
            <a:endParaRPr lang="en-US" dirty="0"/>
          </a:p>
        </p:txBody>
      </p:sp>
      <p:sp>
        <p:nvSpPr>
          <p:cNvPr id="8" name="AutoShape 8"/>
          <p:cNvSpPr/>
          <p:nvPr/>
        </p:nvSpPr>
        <p:spPr>
          <a:xfrm>
            <a:off x="-682375" y="5143500"/>
            <a:ext cx="1701550" cy="5321681"/>
          </a:xfrm>
          <a:prstGeom prst="rect">
            <a:avLst/>
          </a:prstGeom>
          <a:solidFill>
            <a:srgbClr val="EA6D29"/>
          </a:solidFill>
        </p:spPr>
        <p:txBody>
          <a:bodyPr/>
          <a:lstStyle/>
          <a:p>
            <a:endParaRPr lang="en-US" dirty="0"/>
          </a:p>
        </p:txBody>
      </p:sp>
      <p:sp>
        <p:nvSpPr>
          <p:cNvPr id="9" name="TextBox 9"/>
          <p:cNvSpPr txBox="1"/>
          <p:nvPr/>
        </p:nvSpPr>
        <p:spPr>
          <a:xfrm>
            <a:off x="10619379" y="3757239"/>
            <a:ext cx="7221492" cy="2885405"/>
          </a:xfrm>
          <a:prstGeom prst="rect">
            <a:avLst/>
          </a:prstGeom>
        </p:spPr>
        <p:txBody>
          <a:bodyPr wrap="square" lIns="0" tIns="0" rIns="0" bIns="0" rtlCol="0" anchor="t">
            <a:spAutoFit/>
          </a:bodyPr>
          <a:lstStyle/>
          <a:p>
            <a:pPr algn="l">
              <a:lnSpc>
                <a:spcPts val="7480"/>
              </a:lnSpc>
            </a:pPr>
            <a:r>
              <a:rPr lang="pt-PT" sz="6800" b="1" dirty="0">
                <a:solidFill>
                  <a:srgbClr val="373636"/>
                </a:solidFill>
                <a:latin typeface="Open Sauce Heavy"/>
                <a:ea typeface="Open Sauce Heavy"/>
                <a:cs typeface="Open Sauce Heavy"/>
                <a:sym typeface="Open Sauce Heavy"/>
              </a:rPr>
              <a:t>O que é o </a:t>
            </a:r>
            <a:r>
              <a:rPr lang="pt-PT" sz="6800" b="1" dirty="0">
                <a:solidFill>
                  <a:srgbClr val="077AB5"/>
                </a:solidFill>
                <a:latin typeface="Open Sauce Heavy"/>
                <a:ea typeface="Open Sauce Heavy"/>
                <a:cs typeface="Open Sauce Heavy"/>
                <a:sym typeface="Open Sauce Heavy"/>
              </a:rPr>
              <a:t>Envolvimento da comunidade?</a:t>
            </a:r>
          </a:p>
        </p:txBody>
      </p:sp>
      <p:sp>
        <p:nvSpPr>
          <p:cNvPr id="10" name="TextBox 10"/>
          <p:cNvSpPr txBox="1"/>
          <p:nvPr/>
        </p:nvSpPr>
        <p:spPr>
          <a:xfrm>
            <a:off x="3068121" y="1039728"/>
            <a:ext cx="5905723" cy="3094504"/>
          </a:xfrm>
          <a:prstGeom prst="rect">
            <a:avLst/>
          </a:prstGeom>
        </p:spPr>
        <p:txBody>
          <a:bodyPr lIns="0" tIns="0" rIns="0" bIns="0" rtlCol="0" anchor="t">
            <a:spAutoFit/>
          </a:bodyPr>
          <a:lstStyle/>
          <a:p>
            <a:pPr algn="l">
              <a:lnSpc>
                <a:spcPts val="3679"/>
              </a:lnSpc>
            </a:pPr>
            <a:r>
              <a:rPr lang="pt-PT" sz="2299" b="1">
                <a:solidFill>
                  <a:srgbClr val="373636"/>
                </a:solidFill>
                <a:latin typeface="Open Sauce Bold"/>
                <a:ea typeface="Open Sauce Bold"/>
                <a:cs typeface="Open Sauce Bold"/>
                <a:sym typeface="Open Sauce Bold"/>
              </a:rPr>
              <a:t>Definição geral: </a:t>
            </a:r>
          </a:p>
          <a:p>
            <a:pPr algn="l">
              <a:lnSpc>
                <a:spcPts val="3679"/>
              </a:lnSpc>
            </a:pPr>
            <a:endParaRPr lang="en-US" sz="2299" b="1" dirty="0">
              <a:solidFill>
                <a:srgbClr val="373636"/>
              </a:solidFill>
              <a:latin typeface="Open Sauce Bold"/>
              <a:ea typeface="Open Sauce Bold"/>
              <a:cs typeface="Open Sauce Bold"/>
              <a:sym typeface="Open Sauce Bold"/>
            </a:endParaRPr>
          </a:p>
          <a:p>
            <a:pPr algn="l">
              <a:lnSpc>
                <a:spcPts val="3679"/>
              </a:lnSpc>
            </a:pPr>
            <a:r>
              <a:rPr lang="pt-PT" sz="2299">
                <a:solidFill>
                  <a:srgbClr val="373636"/>
                </a:solidFill>
                <a:latin typeface="Open Sauce"/>
                <a:ea typeface="Open Sauce"/>
                <a:cs typeface="Open Sauce"/>
                <a:sym typeface="Open Sauce"/>
              </a:rPr>
              <a:t>Trabalhar em cooperação com grupos de pessoas (comunidades) que estão relacionados por interesses comuns, proximidade geográfica ou circunstâncias comparáveis.</a:t>
            </a:r>
          </a:p>
          <a:p>
            <a:pPr algn="l">
              <a:lnSpc>
                <a:spcPts val="2400"/>
              </a:lnSpc>
            </a:pPr>
            <a:r>
              <a:rPr lang="pt-PT" sz="1500" i="1">
                <a:solidFill>
                  <a:srgbClr val="373636"/>
                </a:solidFill>
                <a:latin typeface="Open Sauce Italics"/>
                <a:ea typeface="Open Sauce Italics"/>
                <a:cs typeface="Open Sauce Italics"/>
                <a:sym typeface="Open Sauce Italics"/>
              </a:rPr>
              <a:t>(McMacmillan &amp; Chavis, 1986)</a:t>
            </a:r>
          </a:p>
        </p:txBody>
      </p:sp>
      <p:sp>
        <p:nvSpPr>
          <p:cNvPr id="11" name="TextBox 11"/>
          <p:cNvSpPr txBox="1"/>
          <p:nvPr/>
        </p:nvSpPr>
        <p:spPr>
          <a:xfrm>
            <a:off x="3068120" y="5636241"/>
            <a:ext cx="6209227" cy="4503797"/>
          </a:xfrm>
          <a:prstGeom prst="rect">
            <a:avLst/>
          </a:prstGeom>
        </p:spPr>
        <p:txBody>
          <a:bodyPr wrap="square" lIns="0" tIns="0" rIns="0" bIns="0" rtlCol="0" anchor="t">
            <a:spAutoFit/>
          </a:bodyPr>
          <a:lstStyle/>
          <a:p>
            <a:pPr algn="l">
              <a:lnSpc>
                <a:spcPts val="3680"/>
              </a:lnSpc>
            </a:pPr>
            <a:r>
              <a:rPr lang="pt-PT" sz="2300" b="1" dirty="0">
                <a:solidFill>
                  <a:srgbClr val="373636"/>
                </a:solidFill>
                <a:latin typeface="Open Sauce Bold"/>
                <a:ea typeface="Open Sauce Bold"/>
                <a:cs typeface="Open Sauce Bold"/>
                <a:sym typeface="Open Sauce Bold"/>
              </a:rPr>
              <a:t>Em Investigação e Desenvolvimento </a:t>
            </a:r>
          </a:p>
          <a:p>
            <a:pPr algn="l">
              <a:lnSpc>
                <a:spcPts val="3680"/>
              </a:lnSpc>
            </a:pPr>
            <a:r>
              <a:rPr lang="pt-PT" sz="2300" b="1" dirty="0">
                <a:solidFill>
                  <a:srgbClr val="373636"/>
                </a:solidFill>
                <a:latin typeface="Open Sauce Bold"/>
                <a:ea typeface="Open Sauce Bold"/>
                <a:cs typeface="Open Sauce Bold"/>
                <a:sym typeface="Open Sauce Bold"/>
              </a:rPr>
              <a:t>em Saúde:</a:t>
            </a:r>
          </a:p>
          <a:p>
            <a:pPr algn="l">
              <a:lnSpc>
                <a:spcPts val="3680"/>
              </a:lnSpc>
            </a:pPr>
            <a:endParaRPr lang="en-US" sz="2300" b="1" dirty="0">
              <a:solidFill>
                <a:srgbClr val="373636"/>
              </a:solidFill>
              <a:latin typeface="Open Sauce Bold"/>
              <a:ea typeface="Open Sauce Bold"/>
              <a:cs typeface="Open Sauce Bold"/>
              <a:sym typeface="Open Sauce Bold"/>
            </a:endParaRPr>
          </a:p>
          <a:p>
            <a:pPr algn="l">
              <a:lnSpc>
                <a:spcPts val="3680"/>
              </a:lnSpc>
            </a:pPr>
            <a:r>
              <a:rPr lang="pt-PT" sz="2300" dirty="0">
                <a:solidFill>
                  <a:srgbClr val="373636"/>
                </a:solidFill>
                <a:latin typeface="Open Sauce"/>
                <a:ea typeface="Open Sauce"/>
                <a:cs typeface="Open Sauce"/>
                <a:sym typeface="Open Sauce"/>
              </a:rPr>
              <a:t>Um processo de construção de relações que permite às partes interessadas colaborar em questões relacionadas com a saúde e o bem-estar, a fim de alcançar impactos e resultados positivos na saúde.</a:t>
            </a:r>
          </a:p>
          <a:p>
            <a:pPr algn="l">
              <a:lnSpc>
                <a:spcPts val="2400"/>
              </a:lnSpc>
            </a:pPr>
            <a:r>
              <a:rPr lang="pt-PT" sz="1500" i="1" dirty="0">
                <a:solidFill>
                  <a:srgbClr val="373636"/>
                </a:solidFill>
                <a:latin typeface="Open Sauce Italics"/>
                <a:ea typeface="Open Sauce Italics"/>
                <a:cs typeface="Open Sauce Italics"/>
                <a:sym typeface="Open Sauce Italics"/>
              </a:rPr>
              <a:t>(OMS, 2020)</a:t>
            </a:r>
          </a:p>
          <a:p>
            <a:pPr algn="l">
              <a:lnSpc>
                <a:spcPts val="3680"/>
              </a:lnSpc>
            </a:pPr>
            <a:endParaRPr lang="en-US" sz="1500" i="1" dirty="0">
              <a:solidFill>
                <a:srgbClr val="373636"/>
              </a:solidFill>
              <a:latin typeface="Open Sauce Italics"/>
              <a:ea typeface="Open Sauce Italics"/>
              <a:cs typeface="Open Sauce Italics"/>
              <a:sym typeface="Open Sauce Itali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sp>
        <p:nvSpPr>
          <p:cNvPr id="5" name="TextBox 5"/>
          <p:cNvSpPr txBox="1"/>
          <p:nvPr/>
        </p:nvSpPr>
        <p:spPr>
          <a:xfrm>
            <a:off x="685800" y="1199622"/>
            <a:ext cx="670585" cy="230832"/>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05</a:t>
            </a:r>
          </a:p>
        </p:txBody>
      </p:sp>
      <p:grpSp>
        <p:nvGrpSpPr>
          <p:cNvPr id="8" name="Group 8"/>
          <p:cNvGrpSpPr/>
          <p:nvPr/>
        </p:nvGrpSpPr>
        <p:grpSpPr>
          <a:xfrm>
            <a:off x="1752600" y="2190987"/>
            <a:ext cx="8685457" cy="6320583"/>
            <a:chOff x="0" y="0"/>
            <a:chExt cx="64813407" cy="61033322"/>
          </a:xfrm>
        </p:grpSpPr>
        <p:sp>
          <p:nvSpPr>
            <p:cNvPr id="9" name="Freeform 9"/>
            <p:cNvSpPr/>
            <p:nvPr/>
          </p:nvSpPr>
          <p:spPr>
            <a:xfrm>
              <a:off x="0" y="0"/>
              <a:ext cx="64813408" cy="61033323"/>
            </a:xfrm>
            <a:custGeom>
              <a:avLst/>
              <a:gdLst/>
              <a:ahLst/>
              <a:cxnLst/>
              <a:rect l="l" t="t" r="r" b="b"/>
              <a:pathLst>
                <a:path w="64813408" h="61033323">
                  <a:moveTo>
                    <a:pt x="0" y="0"/>
                  </a:moveTo>
                  <a:lnTo>
                    <a:pt x="0" y="61033323"/>
                  </a:lnTo>
                  <a:lnTo>
                    <a:pt x="64813408" y="61033323"/>
                  </a:lnTo>
                  <a:lnTo>
                    <a:pt x="64813408" y="0"/>
                  </a:lnTo>
                  <a:lnTo>
                    <a:pt x="0" y="0"/>
                  </a:lnTo>
                  <a:close/>
                  <a:moveTo>
                    <a:pt x="64752444" y="60972365"/>
                  </a:moveTo>
                  <a:lnTo>
                    <a:pt x="59690" y="60972365"/>
                  </a:lnTo>
                  <a:lnTo>
                    <a:pt x="59690" y="59690"/>
                  </a:lnTo>
                  <a:lnTo>
                    <a:pt x="64752444" y="59690"/>
                  </a:lnTo>
                  <a:lnTo>
                    <a:pt x="64752444" y="60972365"/>
                  </a:lnTo>
                  <a:close/>
                </a:path>
              </a:pathLst>
            </a:custGeom>
            <a:solidFill>
              <a:srgbClr val="373636"/>
            </a:solidFill>
          </p:spPr>
          <p:txBody>
            <a:bodyPr/>
            <a:lstStyle/>
            <a:p>
              <a:endParaRPr lang="en-US" dirty="0"/>
            </a:p>
          </p:txBody>
        </p:sp>
      </p:grpSp>
      <p:sp>
        <p:nvSpPr>
          <p:cNvPr id="10" name="TextBox 10"/>
          <p:cNvSpPr txBox="1"/>
          <p:nvPr/>
        </p:nvSpPr>
        <p:spPr>
          <a:xfrm>
            <a:off x="2658818" y="2426461"/>
            <a:ext cx="8685457" cy="4832092"/>
          </a:xfrm>
          <a:prstGeom prst="rect">
            <a:avLst/>
          </a:prstGeom>
        </p:spPr>
        <p:txBody>
          <a:bodyPr wrap="square" lIns="0" tIns="0" rIns="0" bIns="0" rtlCol="0" anchor="t">
            <a:spAutoFit/>
          </a:bodyPr>
          <a:lstStyle/>
          <a:p>
            <a:pPr algn="l"/>
            <a:r>
              <a:rPr lang="pt-PT" sz="3200" dirty="0">
                <a:solidFill>
                  <a:srgbClr val="373636"/>
                </a:solidFill>
                <a:latin typeface="Open Sauce Light"/>
                <a:ea typeface="Open Sauce Light"/>
                <a:cs typeface="Open Sauce Light"/>
                <a:sym typeface="Open Sauce Light"/>
              </a:rPr>
              <a:t>• Respeito </a:t>
            </a:r>
          </a:p>
          <a:p>
            <a:pPr algn="l"/>
            <a:endParaRPr lang="en-US" dirty="0">
              <a:solidFill>
                <a:srgbClr val="373636"/>
              </a:solidFill>
              <a:latin typeface="Open Sauce Light"/>
              <a:ea typeface="Open Sauce Light"/>
              <a:cs typeface="Open Sauce Light"/>
              <a:sym typeface="Open Sauce Light"/>
            </a:endParaRPr>
          </a:p>
          <a:p>
            <a:pPr algn="l"/>
            <a:r>
              <a:rPr lang="pt-PT" sz="3200" dirty="0">
                <a:solidFill>
                  <a:srgbClr val="373636"/>
                </a:solidFill>
                <a:latin typeface="Open Sauce Light"/>
                <a:ea typeface="Open Sauce Light"/>
                <a:cs typeface="Open Sauce Light"/>
                <a:sym typeface="Open Sauce Light"/>
              </a:rPr>
              <a:t>• Compreensão mútua</a:t>
            </a:r>
          </a:p>
          <a:p>
            <a:pPr algn="l"/>
            <a:r>
              <a:rPr lang="pt-PT" dirty="0">
                <a:solidFill>
                  <a:srgbClr val="373636"/>
                </a:solidFill>
                <a:latin typeface="Open Sauce Light"/>
                <a:ea typeface="Open Sauce Light"/>
                <a:cs typeface="Open Sauce Light"/>
                <a:sym typeface="Open Sauce Light"/>
              </a:rPr>
              <a:t> </a:t>
            </a:r>
          </a:p>
          <a:p>
            <a:pPr algn="l"/>
            <a:r>
              <a:rPr lang="pt-PT" sz="3200" dirty="0">
                <a:solidFill>
                  <a:srgbClr val="373636"/>
                </a:solidFill>
                <a:latin typeface="Open Sauce Light"/>
                <a:ea typeface="Open Sauce Light"/>
                <a:cs typeface="Open Sauce Light"/>
                <a:sym typeface="Open Sauce Light"/>
              </a:rPr>
              <a:t>• Integridade</a:t>
            </a:r>
          </a:p>
          <a:p>
            <a:pPr algn="l"/>
            <a:endParaRPr lang="en-US" dirty="0">
              <a:solidFill>
                <a:srgbClr val="373636"/>
              </a:solidFill>
              <a:latin typeface="Open Sauce Light"/>
              <a:ea typeface="Open Sauce Light"/>
              <a:cs typeface="Open Sauce Light"/>
              <a:sym typeface="Open Sauce Light"/>
            </a:endParaRPr>
          </a:p>
          <a:p>
            <a:pPr algn="l"/>
            <a:r>
              <a:rPr lang="pt-PT" sz="3200" dirty="0">
                <a:solidFill>
                  <a:srgbClr val="373636"/>
                </a:solidFill>
                <a:latin typeface="Open Sauce Light"/>
                <a:ea typeface="Open Sauce Light"/>
                <a:cs typeface="Open Sauce Light"/>
                <a:sym typeface="Open Sauce Light"/>
              </a:rPr>
              <a:t>• Transparência </a:t>
            </a:r>
          </a:p>
          <a:p>
            <a:pPr algn="l"/>
            <a:endParaRPr lang="en-US" dirty="0">
              <a:solidFill>
                <a:srgbClr val="373636"/>
              </a:solidFill>
              <a:latin typeface="Open Sauce Light"/>
              <a:ea typeface="Open Sauce Light"/>
              <a:cs typeface="Open Sauce Light"/>
              <a:sym typeface="Open Sauce Light"/>
            </a:endParaRPr>
          </a:p>
          <a:p>
            <a:pPr algn="l"/>
            <a:r>
              <a:rPr lang="pt-PT" sz="3200" dirty="0">
                <a:solidFill>
                  <a:srgbClr val="373636"/>
                </a:solidFill>
                <a:latin typeface="Open Sauce Light"/>
                <a:ea typeface="Open Sauce Light"/>
                <a:cs typeface="Open Sauce Light"/>
                <a:sym typeface="Open Sauce Light"/>
              </a:rPr>
              <a:t>• Responsabilidade</a:t>
            </a:r>
          </a:p>
          <a:p>
            <a:pPr algn="l"/>
            <a:endParaRPr lang="en-US" dirty="0">
              <a:solidFill>
                <a:srgbClr val="373636"/>
              </a:solidFill>
              <a:latin typeface="Open Sauce Light"/>
              <a:ea typeface="Open Sauce Light"/>
              <a:cs typeface="Open Sauce Light"/>
              <a:sym typeface="Open Sauce Light"/>
            </a:endParaRPr>
          </a:p>
          <a:p>
            <a:pPr algn="l"/>
            <a:r>
              <a:rPr lang="pt-PT" sz="3200" dirty="0">
                <a:solidFill>
                  <a:srgbClr val="373636"/>
                </a:solidFill>
                <a:latin typeface="Open Sauce Light"/>
                <a:ea typeface="Open Sauce Light"/>
                <a:cs typeface="Open Sauce Light"/>
                <a:sym typeface="Open Sauce Light"/>
              </a:rPr>
              <a:t>• Ser parte interessada da </a:t>
            </a:r>
          </a:p>
          <a:p>
            <a:pPr indent="261938" algn="l"/>
            <a:r>
              <a:rPr lang="pt-PT" sz="3200" dirty="0">
                <a:solidFill>
                  <a:srgbClr val="373636"/>
                </a:solidFill>
                <a:latin typeface="Open Sauce Light"/>
                <a:ea typeface="Open Sauce Light"/>
                <a:cs typeface="Open Sauce Light"/>
                <a:sym typeface="Open Sauce Light"/>
              </a:rPr>
              <a:t>Comunidade Autonomia</a:t>
            </a:r>
          </a:p>
        </p:txBody>
      </p:sp>
      <p:sp>
        <p:nvSpPr>
          <p:cNvPr id="11" name="AutoShape 11"/>
          <p:cNvSpPr/>
          <p:nvPr/>
        </p:nvSpPr>
        <p:spPr>
          <a:xfrm>
            <a:off x="10214367" y="8610302"/>
            <a:ext cx="6712047" cy="209141"/>
          </a:xfrm>
          <a:prstGeom prst="rect">
            <a:avLst/>
          </a:prstGeom>
          <a:solidFill>
            <a:srgbClr val="EA6D29"/>
          </a:solidFill>
        </p:spPr>
        <p:txBody>
          <a:bodyPr/>
          <a:lstStyle/>
          <a:p>
            <a:endParaRPr lang="en-US" dirty="0"/>
          </a:p>
        </p:txBody>
      </p:sp>
      <p:sp>
        <p:nvSpPr>
          <p:cNvPr id="12" name="AutoShape 12"/>
          <p:cNvSpPr/>
          <p:nvPr/>
        </p:nvSpPr>
        <p:spPr>
          <a:xfrm>
            <a:off x="0" y="9092536"/>
            <a:ext cx="18288000" cy="9525"/>
          </a:xfrm>
          <a:prstGeom prst="rect">
            <a:avLst/>
          </a:prstGeom>
          <a:solidFill>
            <a:srgbClr val="373636"/>
          </a:solidFill>
        </p:spPr>
        <p:txBody>
          <a:bodyPr/>
          <a:lstStyle/>
          <a:p>
            <a:endParaRPr lang="en-US" dirty="0"/>
          </a:p>
        </p:txBody>
      </p:sp>
      <p:sp>
        <p:nvSpPr>
          <p:cNvPr id="14" name="TextBox 14"/>
          <p:cNvSpPr txBox="1"/>
          <p:nvPr/>
        </p:nvSpPr>
        <p:spPr>
          <a:xfrm>
            <a:off x="2039447" y="668789"/>
            <a:ext cx="15781827" cy="803618"/>
          </a:xfrm>
          <a:prstGeom prst="rect">
            <a:avLst/>
          </a:prstGeom>
        </p:spPr>
        <p:txBody>
          <a:bodyPr wrap="square" lIns="0" tIns="0" rIns="0" bIns="0" rtlCol="0" anchor="t">
            <a:spAutoFit/>
          </a:bodyPr>
          <a:lstStyle/>
          <a:p>
            <a:pPr algn="l">
              <a:lnSpc>
                <a:spcPts val="6710"/>
              </a:lnSpc>
            </a:pPr>
            <a:r>
              <a:rPr lang="pt-PT" sz="5400" b="1" dirty="0">
                <a:solidFill>
                  <a:srgbClr val="373636"/>
                </a:solidFill>
                <a:latin typeface="Open Sauce Heavy"/>
                <a:ea typeface="Open Sauce Heavy"/>
                <a:cs typeface="Open Sauce Heavy"/>
                <a:sym typeface="Open Sauce Heavy"/>
              </a:rPr>
              <a:t>Princípios do </a:t>
            </a:r>
            <a:r>
              <a:rPr lang="pt-PT" sz="5400" b="1" dirty="0">
                <a:solidFill>
                  <a:srgbClr val="077AB5"/>
                </a:solidFill>
                <a:latin typeface="Open Sauce Heavy"/>
                <a:ea typeface="Open Sauce Heavy"/>
                <a:cs typeface="Open Sauce Heavy"/>
                <a:sym typeface="Open Sauce Heavy"/>
              </a:rPr>
              <a:t>Envolvimento da comunidade</a:t>
            </a:r>
          </a:p>
        </p:txBody>
      </p:sp>
      <p:sp>
        <p:nvSpPr>
          <p:cNvPr id="15" name="TextBox 15"/>
          <p:cNvSpPr txBox="1"/>
          <p:nvPr/>
        </p:nvSpPr>
        <p:spPr>
          <a:xfrm>
            <a:off x="2426222" y="8596867"/>
            <a:ext cx="5364801" cy="275075"/>
          </a:xfrm>
          <a:prstGeom prst="rect">
            <a:avLst/>
          </a:prstGeom>
        </p:spPr>
        <p:txBody>
          <a:bodyPr wrap="square" lIns="0" tIns="0" rIns="0" bIns="0" rtlCol="0" anchor="t">
            <a:spAutoFit/>
          </a:bodyPr>
          <a:lstStyle/>
          <a:p>
            <a:pPr algn="ctr">
              <a:lnSpc>
                <a:spcPts val="2400"/>
              </a:lnSpc>
              <a:spcBef>
                <a:spcPct val="0"/>
              </a:spcBef>
            </a:pPr>
            <a:r>
              <a:rPr lang="pt-PT" sz="1500">
                <a:solidFill>
                  <a:srgbClr val="000000"/>
                </a:solidFill>
                <a:latin typeface="Open Sauce"/>
                <a:ea typeface="Open Sauce"/>
                <a:cs typeface="Open Sauce"/>
                <a:sym typeface="Open Sauce"/>
              </a:rPr>
              <a:t>Fonte: Directrizes para Boas de Participação (BPP)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06</a:t>
              </a:r>
            </a:p>
          </p:txBody>
        </p:sp>
      </p:grpSp>
      <p:sp>
        <p:nvSpPr>
          <p:cNvPr id="6" name="AutoShape 6"/>
          <p:cNvSpPr/>
          <p:nvPr/>
        </p:nvSpPr>
        <p:spPr>
          <a:xfrm>
            <a:off x="0" y="3983419"/>
            <a:ext cx="18288000" cy="9525"/>
          </a:xfrm>
          <a:prstGeom prst="rect">
            <a:avLst/>
          </a:prstGeom>
          <a:solidFill>
            <a:srgbClr val="373636"/>
          </a:solidFill>
        </p:spPr>
        <p:txBody>
          <a:bodyPr/>
          <a:lstStyle/>
          <a:p>
            <a:endParaRPr lang="en-US" dirty="0"/>
          </a:p>
        </p:txBody>
      </p:sp>
      <p:sp>
        <p:nvSpPr>
          <p:cNvPr id="7" name="AutoShape 7"/>
          <p:cNvSpPr/>
          <p:nvPr/>
        </p:nvSpPr>
        <p:spPr>
          <a:xfrm>
            <a:off x="5214086" y="3983419"/>
            <a:ext cx="9525" cy="6294056"/>
          </a:xfrm>
          <a:prstGeom prst="rect">
            <a:avLst/>
          </a:prstGeom>
          <a:solidFill>
            <a:srgbClr val="373636"/>
          </a:solidFill>
        </p:spPr>
        <p:txBody>
          <a:bodyPr/>
          <a:lstStyle/>
          <a:p>
            <a:endParaRPr lang="en-US" dirty="0"/>
          </a:p>
        </p:txBody>
      </p:sp>
      <p:sp>
        <p:nvSpPr>
          <p:cNvPr id="8" name="AutoShape 8"/>
          <p:cNvSpPr/>
          <p:nvPr/>
        </p:nvSpPr>
        <p:spPr>
          <a:xfrm>
            <a:off x="9533801" y="3992944"/>
            <a:ext cx="9525" cy="6294056"/>
          </a:xfrm>
          <a:prstGeom prst="rect">
            <a:avLst/>
          </a:prstGeom>
          <a:solidFill>
            <a:srgbClr val="373636"/>
          </a:solidFill>
        </p:spPr>
        <p:txBody>
          <a:bodyPr/>
          <a:lstStyle/>
          <a:p>
            <a:endParaRPr lang="en-US" dirty="0"/>
          </a:p>
        </p:txBody>
      </p:sp>
      <p:sp>
        <p:nvSpPr>
          <p:cNvPr id="9" name="AutoShape 9"/>
          <p:cNvSpPr/>
          <p:nvPr/>
        </p:nvSpPr>
        <p:spPr>
          <a:xfrm>
            <a:off x="13965098" y="3992944"/>
            <a:ext cx="9525" cy="6294056"/>
          </a:xfrm>
          <a:prstGeom prst="rect">
            <a:avLst/>
          </a:prstGeom>
          <a:solidFill>
            <a:srgbClr val="373636"/>
          </a:solidFill>
        </p:spPr>
        <p:txBody>
          <a:bodyPr/>
          <a:lstStyle/>
          <a:p>
            <a:endParaRPr lang="en-US" dirty="0"/>
          </a:p>
        </p:txBody>
      </p:sp>
      <p:sp>
        <p:nvSpPr>
          <p:cNvPr id="10" name="AutoShape 10"/>
          <p:cNvSpPr/>
          <p:nvPr/>
        </p:nvSpPr>
        <p:spPr>
          <a:xfrm>
            <a:off x="1019175" y="3992944"/>
            <a:ext cx="235064" cy="269687"/>
          </a:xfrm>
          <a:prstGeom prst="rect">
            <a:avLst/>
          </a:prstGeom>
          <a:solidFill>
            <a:srgbClr val="EA6D29"/>
          </a:solidFill>
        </p:spPr>
        <p:txBody>
          <a:bodyPr/>
          <a:lstStyle/>
          <a:p>
            <a:endParaRPr lang="en-US" dirty="0"/>
          </a:p>
        </p:txBody>
      </p:sp>
      <p:sp>
        <p:nvSpPr>
          <p:cNvPr id="11" name="AutoShape 11"/>
          <p:cNvSpPr/>
          <p:nvPr/>
        </p:nvSpPr>
        <p:spPr>
          <a:xfrm>
            <a:off x="5214086" y="3983419"/>
            <a:ext cx="235064" cy="269687"/>
          </a:xfrm>
          <a:prstGeom prst="rect">
            <a:avLst/>
          </a:prstGeom>
          <a:solidFill>
            <a:srgbClr val="EA6D29"/>
          </a:solidFill>
        </p:spPr>
        <p:txBody>
          <a:bodyPr/>
          <a:lstStyle/>
          <a:p>
            <a:endParaRPr lang="en-US" dirty="0"/>
          </a:p>
        </p:txBody>
      </p:sp>
      <p:sp>
        <p:nvSpPr>
          <p:cNvPr id="12" name="AutoShape 12"/>
          <p:cNvSpPr/>
          <p:nvPr/>
        </p:nvSpPr>
        <p:spPr>
          <a:xfrm>
            <a:off x="9533801" y="3992944"/>
            <a:ext cx="235064" cy="269687"/>
          </a:xfrm>
          <a:prstGeom prst="rect">
            <a:avLst/>
          </a:prstGeom>
          <a:solidFill>
            <a:srgbClr val="EA6D29"/>
          </a:solidFill>
        </p:spPr>
        <p:txBody>
          <a:bodyPr/>
          <a:lstStyle/>
          <a:p>
            <a:endParaRPr lang="en-US" dirty="0"/>
          </a:p>
        </p:txBody>
      </p:sp>
      <p:sp>
        <p:nvSpPr>
          <p:cNvPr id="13" name="AutoShape 13"/>
          <p:cNvSpPr/>
          <p:nvPr/>
        </p:nvSpPr>
        <p:spPr>
          <a:xfrm>
            <a:off x="13974623" y="3992944"/>
            <a:ext cx="235064" cy="269687"/>
          </a:xfrm>
          <a:prstGeom prst="rect">
            <a:avLst/>
          </a:prstGeom>
          <a:solidFill>
            <a:srgbClr val="EA6D29"/>
          </a:solidFill>
        </p:spPr>
        <p:txBody>
          <a:bodyPr/>
          <a:lstStyle/>
          <a:p>
            <a:endParaRPr lang="en-US" dirty="0"/>
          </a:p>
        </p:txBody>
      </p:sp>
      <p:sp>
        <p:nvSpPr>
          <p:cNvPr id="14" name="Freeform 14"/>
          <p:cNvSpPr/>
          <p:nvPr/>
        </p:nvSpPr>
        <p:spPr>
          <a:xfrm>
            <a:off x="6326657" y="4694736"/>
            <a:ext cx="2233669" cy="897529"/>
          </a:xfrm>
          <a:custGeom>
            <a:avLst/>
            <a:gdLst/>
            <a:ahLst/>
            <a:cxnLst/>
            <a:rect l="l" t="t" r="r" b="b"/>
            <a:pathLst>
              <a:path w="2233669" h="897529">
                <a:moveTo>
                  <a:pt x="0" y="0"/>
                </a:moveTo>
                <a:lnTo>
                  <a:pt x="2233669" y="0"/>
                </a:lnTo>
                <a:lnTo>
                  <a:pt x="2233669" y="897528"/>
                </a:lnTo>
                <a:lnTo>
                  <a:pt x="0" y="8975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5" name="Freeform 15"/>
          <p:cNvSpPr/>
          <p:nvPr/>
        </p:nvSpPr>
        <p:spPr>
          <a:xfrm>
            <a:off x="1822726" y="4694736"/>
            <a:ext cx="2857309" cy="921482"/>
          </a:xfrm>
          <a:custGeom>
            <a:avLst/>
            <a:gdLst/>
            <a:ahLst/>
            <a:cxnLst/>
            <a:rect l="l" t="t" r="r" b="b"/>
            <a:pathLst>
              <a:path w="2857309" h="921482">
                <a:moveTo>
                  <a:pt x="0" y="0"/>
                </a:moveTo>
                <a:lnTo>
                  <a:pt x="2857309" y="0"/>
                </a:lnTo>
                <a:lnTo>
                  <a:pt x="2857309" y="921482"/>
                </a:lnTo>
                <a:lnTo>
                  <a:pt x="0" y="921482"/>
                </a:lnTo>
                <a:lnTo>
                  <a:pt x="0" y="0"/>
                </a:lnTo>
                <a:close/>
              </a:path>
            </a:pathLst>
          </a:custGeom>
          <a:blipFill>
            <a:blip r:embed="rId4"/>
            <a:stretch>
              <a:fillRect/>
            </a:stretch>
          </a:blipFill>
        </p:spPr>
        <p:txBody>
          <a:bodyPr/>
          <a:lstStyle/>
          <a:p>
            <a:endParaRPr lang="en-US" dirty="0"/>
          </a:p>
        </p:txBody>
      </p:sp>
      <p:sp>
        <p:nvSpPr>
          <p:cNvPr id="16" name="Freeform 16"/>
          <p:cNvSpPr/>
          <p:nvPr/>
        </p:nvSpPr>
        <p:spPr>
          <a:xfrm>
            <a:off x="11009677" y="4615810"/>
            <a:ext cx="1489071" cy="1055379"/>
          </a:xfrm>
          <a:custGeom>
            <a:avLst/>
            <a:gdLst/>
            <a:ahLst/>
            <a:cxnLst/>
            <a:rect l="l" t="t" r="r" b="b"/>
            <a:pathLst>
              <a:path w="1489071" h="1055379">
                <a:moveTo>
                  <a:pt x="0" y="0"/>
                </a:moveTo>
                <a:lnTo>
                  <a:pt x="1489071" y="0"/>
                </a:lnTo>
                <a:lnTo>
                  <a:pt x="1489071" y="1055380"/>
                </a:lnTo>
                <a:lnTo>
                  <a:pt x="0" y="1055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7" name="Freeform 17"/>
          <p:cNvSpPr/>
          <p:nvPr/>
        </p:nvSpPr>
        <p:spPr>
          <a:xfrm>
            <a:off x="15585515" y="4615810"/>
            <a:ext cx="1198926" cy="1205501"/>
          </a:xfrm>
          <a:custGeom>
            <a:avLst/>
            <a:gdLst/>
            <a:ahLst/>
            <a:cxnLst/>
            <a:rect l="l" t="t" r="r" b="b"/>
            <a:pathLst>
              <a:path w="1198926" h="1205501">
                <a:moveTo>
                  <a:pt x="0" y="0"/>
                </a:moveTo>
                <a:lnTo>
                  <a:pt x="1198926" y="0"/>
                </a:lnTo>
                <a:lnTo>
                  <a:pt x="1198926" y="1205502"/>
                </a:lnTo>
                <a:lnTo>
                  <a:pt x="0" y="1205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8" name="TextBox 18"/>
          <p:cNvSpPr txBox="1"/>
          <p:nvPr/>
        </p:nvSpPr>
        <p:spPr>
          <a:xfrm>
            <a:off x="1679200" y="885196"/>
            <a:ext cx="15313400" cy="2026196"/>
          </a:xfrm>
          <a:prstGeom prst="rect">
            <a:avLst/>
          </a:prstGeom>
        </p:spPr>
        <p:txBody>
          <a:bodyPr wrap="square" lIns="0" tIns="0" rIns="0" bIns="0" rtlCol="0" anchor="t">
            <a:spAutoFit/>
          </a:bodyPr>
          <a:lstStyle/>
          <a:p>
            <a:pPr algn="ctr">
              <a:lnSpc>
                <a:spcPts val="7920"/>
              </a:lnSpc>
            </a:pPr>
            <a:r>
              <a:rPr lang="pt-PT" sz="7200" b="1" dirty="0">
                <a:solidFill>
                  <a:srgbClr val="373636"/>
                </a:solidFill>
                <a:latin typeface="Open Sauce Heavy"/>
                <a:ea typeface="Open Sauce Heavy"/>
                <a:cs typeface="Open Sauce Heavy"/>
                <a:sym typeface="Open Sauce Heavy"/>
              </a:rPr>
              <a:t>Por que é </a:t>
            </a:r>
            <a:r>
              <a:rPr lang="pt-PT" sz="7200" b="1" dirty="0">
                <a:solidFill>
                  <a:srgbClr val="077AB5"/>
                </a:solidFill>
                <a:latin typeface="Open Sauce Heavy"/>
                <a:ea typeface="Open Sauce Heavy"/>
                <a:cs typeface="Open Sauce Heavy"/>
                <a:sym typeface="Open Sauce Heavy"/>
              </a:rPr>
              <a:t>necessário o</a:t>
            </a:r>
            <a:r>
              <a:rPr lang="pt-PT" sz="7200" b="1" dirty="0">
                <a:solidFill>
                  <a:srgbClr val="373636"/>
                </a:solidFill>
                <a:latin typeface="Open Sauce Heavy"/>
                <a:ea typeface="Open Sauce Heavy"/>
                <a:cs typeface="Open Sauce Heavy"/>
                <a:sym typeface="Open Sauce Heavy"/>
              </a:rPr>
              <a:t> Envolvimento da comunidade?</a:t>
            </a:r>
          </a:p>
        </p:txBody>
      </p:sp>
      <p:sp>
        <p:nvSpPr>
          <p:cNvPr id="19" name="TextBox 19"/>
          <p:cNvSpPr txBox="1"/>
          <p:nvPr/>
        </p:nvSpPr>
        <p:spPr>
          <a:xfrm>
            <a:off x="1679200" y="7134455"/>
            <a:ext cx="3144361" cy="1680347"/>
          </a:xfrm>
          <a:prstGeom prst="rect">
            <a:avLst/>
          </a:prstGeom>
        </p:spPr>
        <p:txBody>
          <a:bodyPr lIns="0" tIns="0" rIns="0" bIns="0" rtlCol="0" anchor="t">
            <a:spAutoFit/>
          </a:bodyPr>
          <a:lstStyle/>
          <a:p>
            <a:pPr algn="l">
              <a:lnSpc>
                <a:spcPts val="3360"/>
              </a:lnSpc>
            </a:pPr>
            <a:r>
              <a:rPr lang="pt-PT" sz="2100">
                <a:solidFill>
                  <a:srgbClr val="373636"/>
                </a:solidFill>
                <a:latin typeface="Open Sauce"/>
                <a:ea typeface="Open Sauce"/>
                <a:cs typeface="Open Sauce"/>
                <a:sym typeface="Open Sauce"/>
              </a:rPr>
              <a:t>Reconhece o que e quem é importante na investigação e desenvolvimento</a:t>
            </a:r>
          </a:p>
          <a:p>
            <a:pPr algn="l">
              <a:lnSpc>
                <a:spcPts val="3360"/>
              </a:lnSpc>
            </a:pPr>
            <a:endParaRPr lang="en-US" sz="2100" dirty="0">
              <a:solidFill>
                <a:srgbClr val="373636"/>
              </a:solidFill>
              <a:latin typeface="Open Sauce"/>
              <a:ea typeface="Open Sauce"/>
              <a:cs typeface="Open Sauce"/>
              <a:sym typeface="Open Sauce"/>
            </a:endParaRPr>
          </a:p>
        </p:txBody>
      </p:sp>
      <p:sp>
        <p:nvSpPr>
          <p:cNvPr id="20" name="TextBox 20"/>
          <p:cNvSpPr txBox="1"/>
          <p:nvPr/>
        </p:nvSpPr>
        <p:spPr>
          <a:xfrm>
            <a:off x="1874804" y="5844462"/>
            <a:ext cx="2857309" cy="388889"/>
          </a:xfrm>
          <a:prstGeom prst="rect">
            <a:avLst/>
          </a:prstGeom>
        </p:spPr>
        <p:txBody>
          <a:bodyPr wrap="square" lIns="0" tIns="0" rIns="0" bIns="0" rtlCol="0" anchor="t">
            <a:spAutoFit/>
          </a:bodyPr>
          <a:lstStyle/>
          <a:p>
            <a:pPr algn="ctr">
              <a:lnSpc>
                <a:spcPts val="3360"/>
              </a:lnSpc>
            </a:pPr>
            <a:r>
              <a:rPr lang="pt-PT" sz="2100" b="1" dirty="0">
                <a:solidFill>
                  <a:srgbClr val="373636"/>
                </a:solidFill>
                <a:latin typeface="Open Sauce Bold"/>
                <a:ea typeface="Open Sauce Bold"/>
                <a:cs typeface="Open Sauce Bold"/>
                <a:sym typeface="Open Sauce Bold"/>
              </a:rPr>
              <a:t>Humanidade</a:t>
            </a:r>
          </a:p>
        </p:txBody>
      </p:sp>
      <p:sp>
        <p:nvSpPr>
          <p:cNvPr id="21" name="TextBox 21"/>
          <p:cNvSpPr txBox="1"/>
          <p:nvPr/>
        </p:nvSpPr>
        <p:spPr>
          <a:xfrm>
            <a:off x="6296576" y="5844462"/>
            <a:ext cx="2293831" cy="817319"/>
          </a:xfrm>
          <a:prstGeom prst="rect">
            <a:avLst/>
          </a:prstGeom>
        </p:spPr>
        <p:txBody>
          <a:bodyPr lIns="0" tIns="0" rIns="0" bIns="0" rtlCol="0" anchor="t">
            <a:spAutoFit/>
          </a:bodyPr>
          <a:lstStyle/>
          <a:p>
            <a:pPr algn="ctr">
              <a:lnSpc>
                <a:spcPts val="3360"/>
              </a:lnSpc>
            </a:pPr>
            <a:r>
              <a:rPr lang="pt-PT" sz="2100" b="1">
                <a:solidFill>
                  <a:srgbClr val="373636"/>
                </a:solidFill>
                <a:latin typeface="Open Sauce Bold"/>
                <a:ea typeface="Open Sauce Bold"/>
                <a:cs typeface="Open Sauce Bold"/>
                <a:sym typeface="Open Sauce Bold"/>
              </a:rPr>
              <a:t>As comunidades e o seu contexto</a:t>
            </a:r>
          </a:p>
        </p:txBody>
      </p:sp>
      <p:sp>
        <p:nvSpPr>
          <p:cNvPr id="22" name="TextBox 22"/>
          <p:cNvSpPr txBox="1"/>
          <p:nvPr/>
        </p:nvSpPr>
        <p:spPr>
          <a:xfrm>
            <a:off x="10486721" y="5791122"/>
            <a:ext cx="2525458" cy="817319"/>
          </a:xfrm>
          <a:prstGeom prst="rect">
            <a:avLst/>
          </a:prstGeom>
        </p:spPr>
        <p:txBody>
          <a:bodyPr wrap="square" lIns="0" tIns="0" rIns="0" bIns="0" rtlCol="0" anchor="t">
            <a:spAutoFit/>
          </a:bodyPr>
          <a:lstStyle/>
          <a:p>
            <a:pPr algn="ctr">
              <a:lnSpc>
                <a:spcPts val="3360"/>
              </a:lnSpc>
            </a:pPr>
            <a:r>
              <a:rPr lang="pt-PT" sz="2100" b="1" dirty="0">
                <a:solidFill>
                  <a:srgbClr val="373636"/>
                </a:solidFill>
                <a:latin typeface="Open Sauce Bold"/>
                <a:ea typeface="Open Sauce Bold"/>
                <a:cs typeface="Open Sauce Bold"/>
                <a:sym typeface="Open Sauce Bold"/>
              </a:rPr>
              <a:t>Direitos humanos e dignidade</a:t>
            </a:r>
          </a:p>
        </p:txBody>
      </p:sp>
      <p:sp>
        <p:nvSpPr>
          <p:cNvPr id="23" name="TextBox 23"/>
          <p:cNvSpPr txBox="1"/>
          <p:nvPr/>
        </p:nvSpPr>
        <p:spPr>
          <a:xfrm>
            <a:off x="14676525" y="5844462"/>
            <a:ext cx="3016907" cy="817319"/>
          </a:xfrm>
          <a:prstGeom prst="rect">
            <a:avLst/>
          </a:prstGeom>
        </p:spPr>
        <p:txBody>
          <a:bodyPr lIns="0" tIns="0" rIns="0" bIns="0" rtlCol="0" anchor="t">
            <a:spAutoFit/>
          </a:bodyPr>
          <a:lstStyle/>
          <a:p>
            <a:pPr algn="ctr">
              <a:lnSpc>
                <a:spcPts val="3360"/>
              </a:lnSpc>
            </a:pPr>
            <a:r>
              <a:rPr lang="pt-PT" sz="2100" b="1">
                <a:solidFill>
                  <a:srgbClr val="373636"/>
                </a:solidFill>
                <a:latin typeface="Open Sauce Bold"/>
                <a:ea typeface="Open Sauce Bold"/>
                <a:cs typeface="Open Sauce Bold"/>
                <a:sym typeface="Open Sauce Bold"/>
              </a:rPr>
              <a:t>Avanço</a:t>
            </a:r>
          </a:p>
          <a:p>
            <a:pPr algn="ctr">
              <a:lnSpc>
                <a:spcPts val="3360"/>
              </a:lnSpc>
            </a:pPr>
            <a:r>
              <a:rPr lang="pt-PT" sz="2100" b="1">
                <a:solidFill>
                  <a:srgbClr val="373636"/>
                </a:solidFill>
                <a:latin typeface="Open Sauce Bold"/>
                <a:ea typeface="Open Sauce Bold"/>
                <a:cs typeface="Open Sauce Bold"/>
                <a:sym typeface="Open Sauce Bold"/>
              </a:rPr>
              <a:t>Saúde e bem-estar</a:t>
            </a:r>
          </a:p>
        </p:txBody>
      </p:sp>
      <p:sp>
        <p:nvSpPr>
          <p:cNvPr id="24" name="TextBox 24"/>
          <p:cNvSpPr txBox="1"/>
          <p:nvPr/>
        </p:nvSpPr>
        <p:spPr>
          <a:xfrm>
            <a:off x="10182032" y="7071356"/>
            <a:ext cx="3144361" cy="1680347"/>
          </a:xfrm>
          <a:prstGeom prst="rect">
            <a:avLst/>
          </a:prstGeom>
        </p:spPr>
        <p:txBody>
          <a:bodyPr lIns="0" tIns="0" rIns="0" bIns="0" rtlCol="0" anchor="t">
            <a:spAutoFit/>
          </a:bodyPr>
          <a:lstStyle/>
          <a:p>
            <a:pPr algn="l">
              <a:lnSpc>
                <a:spcPts val="3360"/>
              </a:lnSpc>
            </a:pPr>
            <a:r>
              <a:rPr lang="pt-PT" sz="2100">
                <a:solidFill>
                  <a:srgbClr val="373636"/>
                </a:solidFill>
                <a:latin typeface="Open Sauce"/>
                <a:ea typeface="Open Sauce"/>
                <a:cs typeface="Open Sauce"/>
                <a:sym typeface="Open Sauce"/>
              </a:rPr>
              <a:t>Centra as suas opiniões e contribuições para informar, orientar e beneficiar do que lhes diz respeito</a:t>
            </a:r>
          </a:p>
        </p:txBody>
      </p:sp>
      <p:sp>
        <p:nvSpPr>
          <p:cNvPr id="25" name="TextBox 25"/>
          <p:cNvSpPr txBox="1"/>
          <p:nvPr/>
        </p:nvSpPr>
        <p:spPr>
          <a:xfrm>
            <a:off x="5871311" y="7134455"/>
            <a:ext cx="3272689" cy="1680347"/>
          </a:xfrm>
          <a:prstGeom prst="rect">
            <a:avLst/>
          </a:prstGeom>
        </p:spPr>
        <p:txBody>
          <a:bodyPr lIns="0" tIns="0" rIns="0" bIns="0" rtlCol="0" anchor="t">
            <a:spAutoFit/>
          </a:bodyPr>
          <a:lstStyle/>
          <a:p>
            <a:pPr algn="l">
              <a:lnSpc>
                <a:spcPts val="3360"/>
              </a:lnSpc>
            </a:pPr>
            <a:r>
              <a:rPr lang="pt-PT" sz="2100">
                <a:solidFill>
                  <a:srgbClr val="373636"/>
                </a:solidFill>
                <a:latin typeface="Open Sauce"/>
                <a:ea typeface="Open Sauce"/>
                <a:cs typeface="Open Sauce"/>
                <a:sym typeface="Open Sauce"/>
              </a:rPr>
              <a:t>Reconhece que as pessoas são especialistas nos seus desafios e soluções </a:t>
            </a:r>
          </a:p>
          <a:p>
            <a:pPr algn="l">
              <a:lnSpc>
                <a:spcPts val="3360"/>
              </a:lnSpc>
            </a:pPr>
            <a:endParaRPr lang="en-US" sz="2100" dirty="0">
              <a:solidFill>
                <a:srgbClr val="373636"/>
              </a:solidFill>
              <a:latin typeface="Open Sauce"/>
              <a:ea typeface="Open Sauce"/>
              <a:cs typeface="Open Sauce"/>
              <a:sym typeface="Open Sauce"/>
            </a:endParaRPr>
          </a:p>
        </p:txBody>
      </p:sp>
      <p:sp>
        <p:nvSpPr>
          <p:cNvPr id="26" name="TextBox 26"/>
          <p:cNvSpPr txBox="1"/>
          <p:nvPr/>
        </p:nvSpPr>
        <p:spPr>
          <a:xfrm>
            <a:off x="14612798" y="7071356"/>
            <a:ext cx="3144361" cy="829696"/>
          </a:xfrm>
          <a:prstGeom prst="rect">
            <a:avLst/>
          </a:prstGeom>
        </p:spPr>
        <p:txBody>
          <a:bodyPr lIns="0" tIns="0" rIns="0" bIns="0" rtlCol="0" anchor="t">
            <a:spAutoFit/>
          </a:bodyPr>
          <a:lstStyle/>
          <a:p>
            <a:pPr algn="l">
              <a:lnSpc>
                <a:spcPts val="3360"/>
              </a:lnSpc>
            </a:pPr>
            <a:r>
              <a:rPr lang="pt-PT" sz="2100" dirty="0">
                <a:solidFill>
                  <a:srgbClr val="373636"/>
                </a:solidFill>
                <a:latin typeface="Open Sauce"/>
                <a:ea typeface="Open Sauce"/>
                <a:cs typeface="Open Sauce"/>
                <a:sym typeface="Open Sauce"/>
              </a:rPr>
              <a:t>Garante a relevância </a:t>
            </a:r>
          </a:p>
          <a:p>
            <a:pPr algn="l">
              <a:lnSpc>
                <a:spcPts val="3360"/>
              </a:lnSpc>
            </a:pPr>
            <a:r>
              <a:rPr lang="pt-PT" sz="2100" dirty="0">
                <a:solidFill>
                  <a:srgbClr val="373636"/>
                </a:solidFill>
                <a:latin typeface="Open Sauce"/>
                <a:ea typeface="Open Sauce"/>
                <a:cs typeface="Open Sauce"/>
                <a:sym typeface="Open Sauce"/>
              </a:rPr>
              <a:t>do programa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07</a:t>
              </a:r>
            </a:p>
          </p:txBody>
        </p:sp>
      </p:grpSp>
      <p:sp>
        <p:nvSpPr>
          <p:cNvPr id="6" name="AutoShape 6"/>
          <p:cNvSpPr/>
          <p:nvPr/>
        </p:nvSpPr>
        <p:spPr>
          <a:xfrm>
            <a:off x="0" y="3983419"/>
            <a:ext cx="18288000" cy="9525"/>
          </a:xfrm>
          <a:prstGeom prst="rect">
            <a:avLst/>
          </a:prstGeom>
          <a:solidFill>
            <a:srgbClr val="373636"/>
          </a:solidFill>
        </p:spPr>
        <p:txBody>
          <a:bodyPr/>
          <a:lstStyle/>
          <a:p>
            <a:endParaRPr lang="en-US" dirty="0"/>
          </a:p>
        </p:txBody>
      </p:sp>
      <p:sp>
        <p:nvSpPr>
          <p:cNvPr id="7" name="AutoShape 7"/>
          <p:cNvSpPr/>
          <p:nvPr/>
        </p:nvSpPr>
        <p:spPr>
          <a:xfrm>
            <a:off x="5214086" y="3983419"/>
            <a:ext cx="9525" cy="6294056"/>
          </a:xfrm>
          <a:prstGeom prst="rect">
            <a:avLst/>
          </a:prstGeom>
          <a:solidFill>
            <a:srgbClr val="373636"/>
          </a:solidFill>
        </p:spPr>
        <p:txBody>
          <a:bodyPr/>
          <a:lstStyle/>
          <a:p>
            <a:endParaRPr lang="en-US" dirty="0"/>
          </a:p>
        </p:txBody>
      </p:sp>
      <p:sp>
        <p:nvSpPr>
          <p:cNvPr id="8" name="AutoShape 8"/>
          <p:cNvSpPr/>
          <p:nvPr/>
        </p:nvSpPr>
        <p:spPr>
          <a:xfrm>
            <a:off x="1019175" y="3992944"/>
            <a:ext cx="235064" cy="269687"/>
          </a:xfrm>
          <a:prstGeom prst="rect">
            <a:avLst/>
          </a:prstGeom>
          <a:solidFill>
            <a:srgbClr val="EA6D29"/>
          </a:solidFill>
        </p:spPr>
        <p:txBody>
          <a:bodyPr/>
          <a:lstStyle/>
          <a:p>
            <a:endParaRPr lang="en-US" dirty="0"/>
          </a:p>
        </p:txBody>
      </p:sp>
      <p:sp>
        <p:nvSpPr>
          <p:cNvPr id="10" name="TextBox 10"/>
          <p:cNvSpPr txBox="1"/>
          <p:nvPr/>
        </p:nvSpPr>
        <p:spPr>
          <a:xfrm>
            <a:off x="2600325" y="358204"/>
            <a:ext cx="13886004" cy="2026196"/>
          </a:xfrm>
          <a:prstGeom prst="rect">
            <a:avLst/>
          </a:prstGeom>
        </p:spPr>
        <p:txBody>
          <a:bodyPr wrap="square" lIns="0" tIns="0" rIns="0" bIns="0" rtlCol="0" anchor="t">
            <a:spAutoFit/>
          </a:bodyPr>
          <a:lstStyle/>
          <a:p>
            <a:pPr algn="ctr">
              <a:lnSpc>
                <a:spcPts val="7920"/>
              </a:lnSpc>
            </a:pPr>
            <a:r>
              <a:rPr lang="pt-PT" sz="7200" b="1" dirty="0">
                <a:solidFill>
                  <a:srgbClr val="373636"/>
                </a:solidFill>
                <a:latin typeface="Open Sauce Heavy"/>
                <a:ea typeface="Open Sauce Heavy"/>
                <a:cs typeface="Open Sauce Heavy"/>
                <a:sym typeface="Open Sauce Heavy"/>
              </a:rPr>
              <a:t>O impacto do</a:t>
            </a:r>
            <a:br>
              <a:rPr lang="pt-PT" sz="7200" b="1" dirty="0">
                <a:solidFill>
                  <a:srgbClr val="373636"/>
                </a:solidFill>
                <a:latin typeface="Open Sauce Heavy"/>
                <a:ea typeface="Open Sauce Heavy"/>
                <a:cs typeface="Open Sauce Heavy"/>
                <a:sym typeface="Open Sauce Heavy"/>
              </a:rPr>
            </a:br>
            <a:r>
              <a:rPr lang="pt-PT" sz="7200" b="1" dirty="0">
                <a:solidFill>
                  <a:srgbClr val="077AB5"/>
                </a:solidFill>
                <a:latin typeface="Open Sauce Heavy"/>
                <a:ea typeface="Open Sauce Heavy"/>
                <a:cs typeface="Open Sauce Heavy"/>
                <a:sym typeface="Open Sauce Heavy"/>
              </a:rPr>
              <a:t>Envolvimento da comunidade</a:t>
            </a:r>
          </a:p>
        </p:txBody>
      </p:sp>
      <p:sp>
        <p:nvSpPr>
          <p:cNvPr id="11" name="TextBox 11"/>
          <p:cNvSpPr txBox="1"/>
          <p:nvPr/>
        </p:nvSpPr>
        <p:spPr>
          <a:xfrm>
            <a:off x="1431550" y="4277506"/>
            <a:ext cx="3144361" cy="5933601"/>
          </a:xfrm>
          <a:prstGeom prst="rect">
            <a:avLst/>
          </a:prstGeom>
        </p:spPr>
        <p:txBody>
          <a:bodyPr lIns="0" tIns="0" rIns="0" bIns="0" rtlCol="0" anchor="t">
            <a:spAutoFit/>
          </a:bodyPr>
          <a:lstStyle/>
          <a:p>
            <a:pPr algn="l">
              <a:lnSpc>
                <a:spcPts val="3360"/>
              </a:lnSpc>
            </a:pPr>
            <a:r>
              <a:rPr lang="pt-PT" sz="2100">
                <a:solidFill>
                  <a:srgbClr val="373636"/>
                </a:solidFill>
                <a:latin typeface="Open Sauce"/>
                <a:ea typeface="Open Sauce"/>
                <a:cs typeface="Open Sauce"/>
                <a:sym typeface="Open Sauce"/>
              </a:rPr>
              <a:t>• Capacita as comunidades na tomada de decisões</a:t>
            </a:r>
          </a:p>
          <a:p>
            <a:pPr algn="l">
              <a:lnSpc>
                <a:spcPts val="3360"/>
              </a:lnSpc>
            </a:pPr>
            <a:endParaRPr lang="en-US" sz="2100" dirty="0">
              <a:solidFill>
                <a:srgbClr val="373636"/>
              </a:solidFill>
              <a:latin typeface="Open Sauce"/>
              <a:ea typeface="Open Sauce"/>
              <a:cs typeface="Open Sauce"/>
              <a:sym typeface="Open Sauce"/>
            </a:endParaRPr>
          </a:p>
          <a:p>
            <a:pPr algn="l">
              <a:lnSpc>
                <a:spcPts val="3360"/>
              </a:lnSpc>
            </a:pPr>
            <a:r>
              <a:rPr lang="pt-PT" sz="2100">
                <a:solidFill>
                  <a:srgbClr val="373636"/>
                </a:solidFill>
                <a:latin typeface="Open Sauce"/>
                <a:ea typeface="Open Sauce"/>
                <a:cs typeface="Open Sauce"/>
                <a:sym typeface="Open Sauce"/>
              </a:rPr>
              <a:t>• Constrói relações entre as comunidades e os investigadores</a:t>
            </a:r>
          </a:p>
          <a:p>
            <a:pPr algn="l">
              <a:lnSpc>
                <a:spcPts val="3360"/>
              </a:lnSpc>
            </a:pPr>
            <a:endParaRPr lang="en-US" sz="2100" dirty="0">
              <a:solidFill>
                <a:srgbClr val="373636"/>
              </a:solidFill>
              <a:latin typeface="Open Sauce"/>
              <a:ea typeface="Open Sauce"/>
              <a:cs typeface="Open Sauce"/>
              <a:sym typeface="Open Sauce"/>
            </a:endParaRPr>
          </a:p>
          <a:p>
            <a:pPr algn="l">
              <a:lnSpc>
                <a:spcPts val="3360"/>
              </a:lnSpc>
            </a:pPr>
            <a:r>
              <a:rPr lang="pt-PT" sz="2100">
                <a:solidFill>
                  <a:srgbClr val="373636"/>
                </a:solidFill>
                <a:latin typeface="Open Sauce"/>
                <a:ea typeface="Open Sauce"/>
                <a:cs typeface="Open Sauce"/>
                <a:sym typeface="Open Sauce"/>
              </a:rPr>
              <a:t>• Apoia a troca de informações e conhecimentos entre a equipa de investigação e a comunidade</a:t>
            </a:r>
          </a:p>
          <a:p>
            <a:pPr algn="l">
              <a:lnSpc>
                <a:spcPts val="3360"/>
              </a:lnSpc>
            </a:pPr>
            <a:endParaRPr lang="en-US" sz="2100" dirty="0">
              <a:solidFill>
                <a:srgbClr val="373636"/>
              </a:solidFill>
              <a:latin typeface="Open Sauce"/>
              <a:ea typeface="Open Sauce"/>
              <a:cs typeface="Open Sauce"/>
              <a:sym typeface="Open Sauce"/>
            </a:endParaRPr>
          </a:p>
        </p:txBody>
      </p:sp>
      <p:sp>
        <p:nvSpPr>
          <p:cNvPr id="12" name="TextBox 12"/>
          <p:cNvSpPr txBox="1"/>
          <p:nvPr/>
        </p:nvSpPr>
        <p:spPr>
          <a:xfrm>
            <a:off x="5764930" y="9695117"/>
            <a:ext cx="5807943" cy="275075"/>
          </a:xfrm>
          <a:prstGeom prst="rect">
            <a:avLst/>
          </a:prstGeom>
        </p:spPr>
        <p:txBody>
          <a:bodyPr wrap="square" lIns="0" tIns="0" rIns="0" bIns="0" rtlCol="0" anchor="t">
            <a:spAutoFit/>
          </a:bodyPr>
          <a:lstStyle/>
          <a:p>
            <a:pPr algn="l">
              <a:lnSpc>
                <a:spcPts val="2400"/>
              </a:lnSpc>
            </a:pPr>
            <a:r>
              <a:rPr lang="pt-PT" sz="1500" dirty="0">
                <a:solidFill>
                  <a:srgbClr val="373636"/>
                </a:solidFill>
                <a:latin typeface="Open Sauce"/>
                <a:ea typeface="Open Sauce"/>
                <a:cs typeface="Open Sauce"/>
                <a:sym typeface="Open Sauce"/>
              </a:rPr>
              <a:t>Fonte: </a:t>
            </a:r>
            <a:r>
              <a:rPr lang="pt-PT" sz="1500" dirty="0" err="1">
                <a:solidFill>
                  <a:srgbClr val="373636"/>
                </a:solidFill>
                <a:latin typeface="Open Sauce"/>
                <a:ea typeface="Open Sauce"/>
                <a:cs typeface="Open Sauce"/>
                <a:sym typeface="Open Sauce"/>
              </a:rPr>
              <a:t>Directrizes</a:t>
            </a:r>
            <a:r>
              <a:rPr lang="pt-PT" sz="1500" dirty="0">
                <a:solidFill>
                  <a:srgbClr val="373636"/>
                </a:solidFill>
                <a:latin typeface="Open Sauce"/>
                <a:ea typeface="Open Sauce"/>
                <a:cs typeface="Open Sauce"/>
                <a:sym typeface="Open Sauce"/>
              </a:rPr>
              <a:t> para Boas Práticas de Participação (BPP)</a:t>
            </a:r>
          </a:p>
        </p:txBody>
      </p:sp>
      <p:pic>
        <p:nvPicPr>
          <p:cNvPr id="36" name="Imagen 12">
            <a:extLst>
              <a:ext uri="{FF2B5EF4-FFF2-40B4-BE49-F238E27FC236}">
                <a16:creationId xmlns:a16="http://schemas.microsoft.com/office/drawing/2014/main" id="{95A7BB0A-AF46-9B71-E99E-C55E08640C8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16930" y="4767874"/>
            <a:ext cx="12420600" cy="4095750"/>
          </a:xfrm>
          <a:prstGeom prst="rect">
            <a:avLst/>
          </a:prstGeom>
        </p:spPr>
      </p:pic>
      <p:sp>
        <p:nvSpPr>
          <p:cNvPr id="37" name="Cuadro de texto 1">
            <a:extLst>
              <a:ext uri="{FF2B5EF4-FFF2-40B4-BE49-F238E27FC236}">
                <a16:creationId xmlns:a16="http://schemas.microsoft.com/office/drawing/2014/main" id="{7B63E244-549F-4B36-62E7-64DED63F335C}"/>
              </a:ext>
            </a:extLst>
          </p:cNvPr>
          <p:cNvSpPr txBox="1"/>
          <p:nvPr/>
        </p:nvSpPr>
        <p:spPr>
          <a:xfrm>
            <a:off x="5607163" y="4528394"/>
            <a:ext cx="1589025" cy="592085"/>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pt-PT" sz="3000" b="1" dirty="0">
                <a:latin typeface="Aptos" panose="02110004020202020204"/>
                <a:ea typeface="Aptos" panose="02110004020202020204"/>
                <a:cs typeface="Cordia New"/>
              </a:rPr>
              <a:t>Informar</a:t>
            </a:r>
          </a:p>
        </p:txBody>
      </p:sp>
      <p:sp>
        <p:nvSpPr>
          <p:cNvPr id="38" name="Cuadro de texto 1">
            <a:extLst>
              <a:ext uri="{FF2B5EF4-FFF2-40B4-BE49-F238E27FC236}">
                <a16:creationId xmlns:a16="http://schemas.microsoft.com/office/drawing/2014/main" id="{61C6F928-7129-29CA-35D6-9C53CB5C7843}"/>
              </a:ext>
            </a:extLst>
          </p:cNvPr>
          <p:cNvSpPr txBox="1"/>
          <p:nvPr/>
        </p:nvSpPr>
        <p:spPr>
          <a:xfrm>
            <a:off x="5831079" y="7250569"/>
            <a:ext cx="1273490" cy="563424"/>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pt-PT" sz="2800" b="1">
                <a:latin typeface="Aptos" panose="02110004020202020204"/>
                <a:ea typeface="Aptos" panose="02110004020202020204"/>
                <a:cs typeface="Cordia New"/>
              </a:rPr>
              <a:t>Informar</a:t>
            </a:r>
          </a:p>
        </p:txBody>
      </p:sp>
      <p:sp>
        <p:nvSpPr>
          <p:cNvPr id="39" name="Cuadro de texto 2">
            <a:extLst>
              <a:ext uri="{FF2B5EF4-FFF2-40B4-BE49-F238E27FC236}">
                <a16:creationId xmlns:a16="http://schemas.microsoft.com/office/drawing/2014/main" id="{F3B5BA26-6958-BAE8-C0F7-B5DAA9DAF960}"/>
              </a:ext>
            </a:extLst>
          </p:cNvPr>
          <p:cNvSpPr txBox="1"/>
          <p:nvPr/>
        </p:nvSpPr>
        <p:spPr>
          <a:xfrm>
            <a:off x="8083880" y="4469362"/>
            <a:ext cx="1574469" cy="597023"/>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pt-PT" sz="3000" b="1" dirty="0">
                <a:latin typeface="Aptos" panose="02110004020202020204"/>
                <a:ea typeface="Aptos" panose="02110004020202020204"/>
                <a:cs typeface="Cordia New"/>
              </a:rPr>
              <a:t>Consultar</a:t>
            </a:r>
          </a:p>
        </p:txBody>
      </p:sp>
      <p:sp>
        <p:nvSpPr>
          <p:cNvPr id="40" name="Cuadro de texto 3">
            <a:extLst>
              <a:ext uri="{FF2B5EF4-FFF2-40B4-BE49-F238E27FC236}">
                <a16:creationId xmlns:a16="http://schemas.microsoft.com/office/drawing/2014/main" id="{2C039499-29B6-B87B-27A5-F093FCEE3AC4}"/>
              </a:ext>
            </a:extLst>
          </p:cNvPr>
          <p:cNvSpPr txBox="1"/>
          <p:nvPr/>
        </p:nvSpPr>
        <p:spPr>
          <a:xfrm>
            <a:off x="10904907" y="4445180"/>
            <a:ext cx="1438407" cy="597023"/>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pt-PT" sz="3000" b="1" dirty="0">
                <a:latin typeface="Aptos" panose="02110004020202020204"/>
                <a:ea typeface="Aptos" panose="02110004020202020204"/>
                <a:cs typeface="Cordia New"/>
              </a:rPr>
              <a:t>Envolver</a:t>
            </a:r>
          </a:p>
        </p:txBody>
      </p:sp>
      <p:sp>
        <p:nvSpPr>
          <p:cNvPr id="41" name="Cuadro de texto 4">
            <a:extLst>
              <a:ext uri="{FF2B5EF4-FFF2-40B4-BE49-F238E27FC236}">
                <a16:creationId xmlns:a16="http://schemas.microsoft.com/office/drawing/2014/main" id="{C5C535F7-F879-FDBA-202F-47818E0632CB}"/>
              </a:ext>
            </a:extLst>
          </p:cNvPr>
          <p:cNvSpPr txBox="1"/>
          <p:nvPr/>
        </p:nvSpPr>
        <p:spPr>
          <a:xfrm>
            <a:off x="13149552" y="4445180"/>
            <a:ext cx="2252796" cy="597023"/>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pt-PT" sz="3000" b="1" dirty="0">
                <a:latin typeface="Aptos" panose="02110004020202020204"/>
                <a:ea typeface="Aptos" panose="02110004020202020204"/>
                <a:cs typeface="Cordia New"/>
              </a:rPr>
              <a:t>Colaborar</a:t>
            </a:r>
          </a:p>
        </p:txBody>
      </p:sp>
      <p:sp>
        <p:nvSpPr>
          <p:cNvPr id="42" name="Cuadro de texto 5">
            <a:extLst>
              <a:ext uri="{FF2B5EF4-FFF2-40B4-BE49-F238E27FC236}">
                <a16:creationId xmlns:a16="http://schemas.microsoft.com/office/drawing/2014/main" id="{6C055596-0445-815F-2A0D-BB0097A37CFA}"/>
              </a:ext>
            </a:extLst>
          </p:cNvPr>
          <p:cNvSpPr txBox="1"/>
          <p:nvPr/>
        </p:nvSpPr>
        <p:spPr>
          <a:xfrm>
            <a:off x="15871021" y="4445180"/>
            <a:ext cx="1836208" cy="597023"/>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pt-PT" sz="3000" b="1" dirty="0">
                <a:latin typeface="Aptos" panose="02110004020202020204"/>
                <a:ea typeface="Aptos" panose="02110004020202020204"/>
                <a:cs typeface="Cordia New"/>
              </a:rPr>
              <a:t>Empoderar</a:t>
            </a:r>
          </a:p>
        </p:txBody>
      </p:sp>
      <p:sp>
        <p:nvSpPr>
          <p:cNvPr id="43" name="Cuadro de texto 2">
            <a:extLst>
              <a:ext uri="{FF2B5EF4-FFF2-40B4-BE49-F238E27FC236}">
                <a16:creationId xmlns:a16="http://schemas.microsoft.com/office/drawing/2014/main" id="{8CE7CCC5-4799-3649-1C7E-9D880531C43C}"/>
              </a:ext>
            </a:extLst>
          </p:cNvPr>
          <p:cNvSpPr txBox="1"/>
          <p:nvPr/>
        </p:nvSpPr>
        <p:spPr>
          <a:xfrm>
            <a:off x="11077158" y="7364538"/>
            <a:ext cx="1357295" cy="563424"/>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spcAft>
                <a:spcPts val="0"/>
              </a:spcAft>
            </a:pPr>
            <a:r>
              <a:rPr lang="pt-PT" sz="2800" b="1">
                <a:latin typeface="Aptos" panose="02110004020202020204"/>
                <a:ea typeface="Aptos" panose="02110004020202020204"/>
                <a:cs typeface="Cordia New"/>
              </a:rPr>
              <a:t>Envolver</a:t>
            </a:r>
          </a:p>
        </p:txBody>
      </p:sp>
      <p:sp>
        <p:nvSpPr>
          <p:cNvPr id="44" name="Cuadro de texto 5">
            <a:extLst>
              <a:ext uri="{FF2B5EF4-FFF2-40B4-BE49-F238E27FC236}">
                <a16:creationId xmlns:a16="http://schemas.microsoft.com/office/drawing/2014/main" id="{5777AB5F-4BF3-8D4A-E87D-2EBB17920C39}"/>
              </a:ext>
            </a:extLst>
          </p:cNvPr>
          <p:cNvSpPr txBox="1"/>
          <p:nvPr/>
        </p:nvSpPr>
        <p:spPr>
          <a:xfrm>
            <a:off x="16046288" y="7334406"/>
            <a:ext cx="1724510" cy="857094"/>
          </a:xfrm>
          <a:prstGeom prst="rect">
            <a:avLst/>
          </a:prstGeom>
          <a:noFill/>
          <a:ln w="6350">
            <a:noFill/>
          </a:ln>
          <a:effectLst/>
        </p:spPr>
        <p:txBody>
          <a:bodyPr rot="0" spcFirstLastPara="0" vert="horz" wrap="none" lIns="91440" tIns="45720" rIns="91440" bIns="45720" numCol="1" spcCol="0" rtlCol="0" fromWordArt="0" anchor="ctr" anchorCtr="0" forceAA="0" compatLnSpc="1">
            <a:prstTxWarp prst="textNoShape">
              <a:avLst/>
            </a:prstTxWarp>
            <a:spAutoFit/>
          </a:bodyPr>
          <a:lstStyle/>
          <a:p>
            <a:pPr algn="ctr">
              <a:lnSpc>
                <a:spcPct val="115000"/>
              </a:lnSpc>
            </a:pPr>
            <a:r>
              <a:rPr lang="pt-PT" sz="2800" b="1">
                <a:latin typeface="Aptos" panose="02110004020202020204"/>
                <a:ea typeface="Aptos" panose="02110004020202020204"/>
                <a:cs typeface="Cordia New"/>
              </a:rPr>
              <a:t>Empoderar</a:t>
            </a:r>
          </a:p>
          <a:p>
            <a:pPr algn="ctr">
              <a:lnSpc>
                <a:spcPct val="115000"/>
              </a:lnSpc>
              <a:spcAft>
                <a:spcPts val="0"/>
              </a:spcAft>
            </a:pPr>
            <a:endParaRPr lang="es-MX" sz="1600" kern="100" dirty="0">
              <a:effectLst/>
              <a:latin typeface="Aptos" panose="02110004020202020204"/>
              <a:ea typeface="Aptos" panose="02110004020202020204"/>
              <a:cs typeface="Cordia New"/>
            </a:endParaRPr>
          </a:p>
        </p:txBody>
      </p:sp>
      <p:sp>
        <p:nvSpPr>
          <p:cNvPr id="45" name="Cuadro de texto 7">
            <a:extLst>
              <a:ext uri="{FF2B5EF4-FFF2-40B4-BE49-F238E27FC236}">
                <a16:creationId xmlns:a16="http://schemas.microsoft.com/office/drawing/2014/main" id="{8196C224-1C6A-AAD8-3724-461437A26D47}"/>
              </a:ext>
            </a:extLst>
          </p:cNvPr>
          <p:cNvSpPr txBox="1"/>
          <p:nvPr/>
        </p:nvSpPr>
        <p:spPr>
          <a:xfrm>
            <a:off x="15555750" y="7927962"/>
            <a:ext cx="2791798" cy="779444"/>
          </a:xfrm>
          <a:prstGeom prst="rect">
            <a:avLst/>
          </a:prstGeom>
          <a:noFill/>
          <a:ln w="6350">
            <a:noFill/>
          </a:ln>
          <a:effectLst/>
        </p:spPr>
        <p:txBody>
          <a:bodyPr rot="0" spcFirstLastPara="0" vert="horz" wrap="square" lIns="91440" tIns="45720" rIns="91440" bIns="45720" numCol="1" spcCol="0" rtlCol="0" fromWordArt="0" anchor="ctr" anchorCtr="1" forceAA="0" compatLnSpc="1">
            <a:prstTxWarp prst="textNoShape">
              <a:avLst/>
            </a:prstTxWarp>
            <a:spAutoFit/>
          </a:bodyPr>
          <a:lstStyle/>
          <a:p>
            <a:pPr algn="ctr">
              <a:lnSpc>
                <a:spcPct val="115000"/>
              </a:lnSpc>
              <a:spcAft>
                <a:spcPts val="800"/>
              </a:spcAft>
            </a:pPr>
            <a:r>
              <a:rPr lang="pt-PT" sz="2000" b="1" dirty="0">
                <a:latin typeface="Aptos" panose="02110004020202020204"/>
                <a:ea typeface="Aptos" panose="02110004020202020204"/>
                <a:cs typeface="Cordia New"/>
              </a:rPr>
              <a:t>Nível alto de envolvimento público</a:t>
            </a:r>
          </a:p>
        </p:txBody>
      </p:sp>
      <p:sp>
        <p:nvSpPr>
          <p:cNvPr id="46" name="Cuadro de texto 6">
            <a:extLst>
              <a:ext uri="{FF2B5EF4-FFF2-40B4-BE49-F238E27FC236}">
                <a16:creationId xmlns:a16="http://schemas.microsoft.com/office/drawing/2014/main" id="{499D466E-3BEF-5064-6F73-05721F9F69AC}"/>
              </a:ext>
            </a:extLst>
          </p:cNvPr>
          <p:cNvSpPr txBox="1"/>
          <p:nvPr/>
        </p:nvSpPr>
        <p:spPr>
          <a:xfrm>
            <a:off x="10180158" y="7862742"/>
            <a:ext cx="3151294" cy="782778"/>
          </a:xfrm>
          <a:prstGeom prst="rect">
            <a:avLst/>
          </a:prstGeom>
          <a:noFill/>
          <a:ln w="6350">
            <a:noFill/>
          </a:ln>
          <a:effectLst/>
        </p:spPr>
        <p:txBody>
          <a:bodyPr rot="0" spcFirstLastPara="0" vert="horz" wrap="square" lIns="91440" tIns="45720" rIns="91440" bIns="45720" numCol="1" spcCol="0" rtlCol="0" fromWordArt="0" anchor="ctr" anchorCtr="1" forceAA="0" compatLnSpc="1">
            <a:prstTxWarp prst="textNoShape">
              <a:avLst/>
            </a:prstTxWarp>
            <a:spAutoFit/>
          </a:bodyPr>
          <a:lstStyle/>
          <a:p>
            <a:pPr algn="ctr">
              <a:lnSpc>
                <a:spcPct val="115000"/>
              </a:lnSpc>
              <a:spcAft>
                <a:spcPts val="800"/>
              </a:spcAft>
            </a:pPr>
            <a:r>
              <a:rPr lang="pt-PT" sz="2000" b="1" dirty="0">
                <a:latin typeface="Aptos" panose="02110004020202020204"/>
                <a:ea typeface="Aptos" panose="02110004020202020204"/>
                <a:cs typeface="Cordia New"/>
              </a:rPr>
              <a:t>Nível médio de envolvimento público</a:t>
            </a:r>
          </a:p>
        </p:txBody>
      </p:sp>
      <p:sp>
        <p:nvSpPr>
          <p:cNvPr id="47" name="Cuadro de texto 1">
            <a:extLst>
              <a:ext uri="{FF2B5EF4-FFF2-40B4-BE49-F238E27FC236}">
                <a16:creationId xmlns:a16="http://schemas.microsoft.com/office/drawing/2014/main" id="{B4453FD3-E614-B624-0645-02572FF5436D}"/>
              </a:ext>
            </a:extLst>
          </p:cNvPr>
          <p:cNvSpPr txBox="1"/>
          <p:nvPr/>
        </p:nvSpPr>
        <p:spPr>
          <a:xfrm>
            <a:off x="4975599" y="7762953"/>
            <a:ext cx="3132244" cy="779444"/>
          </a:xfrm>
          <a:prstGeom prst="rect">
            <a:avLst/>
          </a:prstGeom>
          <a:noFill/>
          <a:ln w="6350">
            <a:noFill/>
          </a:ln>
          <a:effectLst/>
        </p:spPr>
        <p:txBody>
          <a:bodyPr rot="0" spcFirstLastPara="0" vert="horz" wrap="square" lIns="91440" tIns="45720" rIns="91440" bIns="45720" numCol="1" spcCol="0" rtlCol="0" fromWordArt="0" anchor="ctr" anchorCtr="1" forceAA="0" compatLnSpc="1">
            <a:prstTxWarp prst="textNoShape">
              <a:avLst/>
            </a:prstTxWarp>
            <a:spAutoFit/>
          </a:bodyPr>
          <a:lstStyle/>
          <a:p>
            <a:pPr algn="ctr">
              <a:lnSpc>
                <a:spcPct val="115000"/>
              </a:lnSpc>
              <a:spcAft>
                <a:spcPts val="800"/>
              </a:spcAft>
            </a:pPr>
            <a:r>
              <a:rPr lang="pt-PT" sz="2000" b="1" dirty="0">
                <a:latin typeface="Aptos" panose="02110004020202020204"/>
                <a:ea typeface="Aptos" panose="02110004020202020204"/>
                <a:cs typeface="Cordia New"/>
              </a:rPr>
              <a:t>Nível baixo de envolvimento público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08</a:t>
              </a:r>
            </a:p>
          </p:txBody>
        </p:sp>
      </p:grpSp>
      <p:sp>
        <p:nvSpPr>
          <p:cNvPr id="6" name="TextBox 6"/>
          <p:cNvSpPr txBox="1"/>
          <p:nvPr/>
        </p:nvSpPr>
        <p:spPr>
          <a:xfrm>
            <a:off x="2569336" y="3355330"/>
            <a:ext cx="5038791" cy="2159469"/>
          </a:xfrm>
          <a:prstGeom prst="rect">
            <a:avLst/>
          </a:prstGeom>
        </p:spPr>
        <p:txBody>
          <a:bodyPr lIns="0" tIns="0" rIns="0" bIns="0" rtlCol="0" anchor="t">
            <a:spAutoFit/>
          </a:bodyPr>
          <a:lstStyle/>
          <a:p>
            <a:pPr algn="l">
              <a:lnSpc>
                <a:spcPts val="5759"/>
              </a:lnSpc>
            </a:pPr>
            <a:r>
              <a:rPr lang="pt-PT" sz="4799">
                <a:solidFill>
                  <a:srgbClr val="373636"/>
                </a:solidFill>
                <a:latin typeface="Open Sauce Light"/>
                <a:ea typeface="Open Sauce Light"/>
                <a:cs typeface="Open Sauce Light"/>
                <a:sym typeface="Open Sauce Light"/>
              </a:rPr>
              <a:t>Impacto do Envolvimento da comunidade</a:t>
            </a:r>
          </a:p>
        </p:txBody>
      </p:sp>
      <p:sp>
        <p:nvSpPr>
          <p:cNvPr id="7" name="AutoShape 7"/>
          <p:cNvSpPr/>
          <p:nvPr/>
        </p:nvSpPr>
        <p:spPr>
          <a:xfrm>
            <a:off x="2569336" y="6033536"/>
            <a:ext cx="546310" cy="156239"/>
          </a:xfrm>
          <a:prstGeom prst="rect">
            <a:avLst/>
          </a:prstGeom>
          <a:solidFill>
            <a:srgbClr val="EA6D29"/>
          </a:solidFill>
        </p:spPr>
        <p:txBody>
          <a:bodyPr/>
          <a:lstStyle/>
          <a:p>
            <a:endParaRPr lang="en-US" dirty="0"/>
          </a:p>
        </p:txBody>
      </p:sp>
      <p:sp>
        <p:nvSpPr>
          <p:cNvPr id="8" name="TextBox 8"/>
          <p:cNvSpPr txBox="1"/>
          <p:nvPr/>
        </p:nvSpPr>
        <p:spPr>
          <a:xfrm>
            <a:off x="9826453" y="3283088"/>
            <a:ext cx="7242347" cy="5447260"/>
          </a:xfrm>
          <a:prstGeom prst="rect">
            <a:avLst/>
          </a:prstGeom>
        </p:spPr>
        <p:txBody>
          <a:bodyPr wrap="square" lIns="0" tIns="0" rIns="0" bIns="0" rtlCol="0" anchor="t">
            <a:spAutoFit/>
          </a:bodyPr>
          <a:lstStyle/>
          <a:p>
            <a:pPr algn="l">
              <a:lnSpc>
                <a:spcPts val="4319"/>
              </a:lnSpc>
            </a:pPr>
            <a:r>
              <a:rPr lang="pt-PT" sz="2400" dirty="0">
                <a:solidFill>
                  <a:srgbClr val="373636"/>
                </a:solidFill>
                <a:latin typeface="Open Sauce"/>
                <a:ea typeface="Open Sauce"/>
                <a:cs typeface="Open Sauce"/>
                <a:sym typeface="Open Sauce"/>
              </a:rPr>
              <a:t>… construir </a:t>
            </a:r>
            <a:r>
              <a:rPr lang="pt-PT" sz="2400" b="1" i="1" dirty="0">
                <a:solidFill>
                  <a:srgbClr val="373636"/>
                </a:solidFill>
                <a:latin typeface="Open Sauce Bold Italics"/>
                <a:ea typeface="Open Sauce Bold Italics"/>
                <a:cs typeface="Open Sauce Bold Italics"/>
                <a:sym typeface="Open Sauce Bold Italics"/>
              </a:rPr>
              <a:t>relações mutuamente benéficas e sustentáveis</a:t>
            </a:r>
            <a:r>
              <a:rPr lang="pt-PT" sz="2400" dirty="0">
                <a:solidFill>
                  <a:srgbClr val="373636"/>
                </a:solidFill>
                <a:latin typeface="Open Sauce"/>
                <a:ea typeface="Open Sauce"/>
                <a:cs typeface="Open Sauce"/>
                <a:sym typeface="Open Sauce"/>
              </a:rPr>
              <a:t> entre financiadores, promotores e implementadores de ensaios clínicos e outras partes interessadas, que sejam </a:t>
            </a:r>
            <a:r>
              <a:rPr lang="pt-PT" sz="2400" b="1" i="1" dirty="0">
                <a:solidFill>
                  <a:srgbClr val="373636"/>
                </a:solidFill>
                <a:latin typeface="Open Sauce Bold Italics"/>
                <a:ea typeface="Open Sauce Bold Italics"/>
                <a:cs typeface="Open Sauce Bold Italics"/>
                <a:sym typeface="Open Sauce Bold Italics"/>
              </a:rPr>
              <a:t>transparentes e respeitosas</a:t>
            </a:r>
            <a:r>
              <a:rPr lang="pt-PT" sz="2400" dirty="0">
                <a:solidFill>
                  <a:srgbClr val="373636"/>
                </a:solidFill>
                <a:latin typeface="Open Sauce"/>
                <a:ea typeface="Open Sauce"/>
                <a:cs typeface="Open Sauce"/>
                <a:sym typeface="Open Sauce"/>
              </a:rPr>
              <a:t>, que atendam aos interesses das partes interessadas da comunidade e que apoiem a realização de ensaios clínicos biomédicos (prevenção do HIV ou TB) cientificamente rigorosos e éticos.</a:t>
            </a:r>
          </a:p>
          <a:p>
            <a:pPr algn="l">
              <a:lnSpc>
                <a:spcPts val="4319"/>
              </a:lnSpc>
            </a:pPr>
            <a:endParaRPr lang="en-US" sz="2400" dirty="0">
              <a:solidFill>
                <a:srgbClr val="373636"/>
              </a:solidFill>
              <a:latin typeface="Open Sauce"/>
              <a:ea typeface="Open Sauce"/>
              <a:cs typeface="Open Sauce"/>
              <a:sym typeface="Open Sauce"/>
            </a:endParaRPr>
          </a:p>
        </p:txBody>
      </p:sp>
      <p:sp>
        <p:nvSpPr>
          <p:cNvPr id="9" name="AutoShape 9"/>
          <p:cNvSpPr/>
          <p:nvPr/>
        </p:nvSpPr>
        <p:spPr>
          <a:xfrm>
            <a:off x="9826453" y="8601090"/>
            <a:ext cx="546310" cy="156239"/>
          </a:xfrm>
          <a:prstGeom prst="rect">
            <a:avLst/>
          </a:prstGeom>
          <a:solidFill>
            <a:srgbClr val="EA6D29"/>
          </a:solidFill>
        </p:spPr>
        <p:txBody>
          <a:bodyPr/>
          <a:lstStyle/>
          <a:p>
            <a:endParaRPr lang="en-US" dirty="0"/>
          </a:p>
        </p:txBody>
      </p:sp>
      <p:sp>
        <p:nvSpPr>
          <p:cNvPr id="10" name="AutoShape 10"/>
          <p:cNvSpPr/>
          <p:nvPr/>
        </p:nvSpPr>
        <p:spPr>
          <a:xfrm>
            <a:off x="9148762" y="2039832"/>
            <a:ext cx="8120062" cy="9525"/>
          </a:xfrm>
          <a:prstGeom prst="rect">
            <a:avLst/>
          </a:prstGeom>
          <a:solidFill>
            <a:srgbClr val="373636"/>
          </a:solidFill>
        </p:spPr>
        <p:txBody>
          <a:bodyPr/>
          <a:lstStyle/>
          <a:p>
            <a:endParaRPr lang="en-US" dirty="0"/>
          </a:p>
        </p:txBody>
      </p:sp>
      <p:sp>
        <p:nvSpPr>
          <p:cNvPr id="11" name="AutoShape 11"/>
          <p:cNvSpPr/>
          <p:nvPr/>
        </p:nvSpPr>
        <p:spPr>
          <a:xfrm>
            <a:off x="1028700" y="8264735"/>
            <a:ext cx="8120062" cy="2022265"/>
          </a:xfrm>
          <a:prstGeom prst="rect">
            <a:avLst/>
          </a:prstGeom>
          <a:solidFill>
            <a:srgbClr val="077AB5"/>
          </a:solidFill>
        </p:spPr>
        <p:txBody>
          <a:bodyPr/>
          <a:lstStyle/>
          <a:p>
            <a:endParaRPr lang="en-US" dirty="0"/>
          </a:p>
        </p:txBody>
      </p:sp>
      <p:sp>
        <p:nvSpPr>
          <p:cNvPr id="12" name="AutoShape 12"/>
          <p:cNvSpPr/>
          <p:nvPr/>
        </p:nvSpPr>
        <p:spPr>
          <a:xfrm>
            <a:off x="9139238" y="-352954"/>
            <a:ext cx="9525" cy="10992908"/>
          </a:xfrm>
          <a:prstGeom prst="rect">
            <a:avLst/>
          </a:prstGeom>
          <a:solidFill>
            <a:srgbClr val="373636"/>
          </a:solidFill>
        </p:spPr>
        <p:txBody>
          <a:bodyPr/>
          <a:lstStyle/>
          <a:p>
            <a:endParaRPr lang="en-US" dirty="0"/>
          </a:p>
        </p:txBody>
      </p:sp>
      <p:sp>
        <p:nvSpPr>
          <p:cNvPr id="13" name="AutoShape 13"/>
          <p:cNvSpPr/>
          <p:nvPr/>
        </p:nvSpPr>
        <p:spPr>
          <a:xfrm>
            <a:off x="17259300" y="-352954"/>
            <a:ext cx="9525" cy="10992908"/>
          </a:xfrm>
          <a:prstGeom prst="rect">
            <a:avLst/>
          </a:prstGeom>
          <a:solidFill>
            <a:srgbClr val="373636"/>
          </a:solidFill>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dirty="0"/>
          </a:p>
        </p:txBody>
      </p:sp>
      <p:grpSp>
        <p:nvGrpSpPr>
          <p:cNvPr id="3" name="Group 3"/>
          <p:cNvGrpSpPr/>
          <p:nvPr/>
        </p:nvGrpSpPr>
        <p:grpSpPr>
          <a:xfrm>
            <a:off x="65386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dirty="0"/>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pt-PT" sz="1599" b="1">
                  <a:solidFill>
                    <a:srgbClr val="373636"/>
                  </a:solidFill>
                  <a:latin typeface="Libre Franklin Bold"/>
                  <a:ea typeface="Libre Franklin Bold"/>
                  <a:cs typeface="Libre Franklin Bold"/>
                  <a:sym typeface="Libre Franklin Bold"/>
                </a:rPr>
                <a:t>09</a:t>
              </a:r>
            </a:p>
          </p:txBody>
        </p:sp>
      </p:grpSp>
      <p:sp>
        <p:nvSpPr>
          <p:cNvPr id="6" name="AutoShape 6"/>
          <p:cNvSpPr/>
          <p:nvPr/>
        </p:nvSpPr>
        <p:spPr>
          <a:xfrm>
            <a:off x="0" y="5366301"/>
            <a:ext cx="18288000" cy="9525"/>
          </a:xfrm>
          <a:prstGeom prst="rect">
            <a:avLst/>
          </a:prstGeom>
          <a:solidFill>
            <a:srgbClr val="373636"/>
          </a:solidFill>
        </p:spPr>
        <p:txBody>
          <a:bodyPr/>
          <a:lstStyle/>
          <a:p>
            <a:endParaRPr lang="en-US" dirty="0"/>
          </a:p>
        </p:txBody>
      </p:sp>
      <p:sp>
        <p:nvSpPr>
          <p:cNvPr id="7" name="AutoShape 7"/>
          <p:cNvSpPr/>
          <p:nvPr/>
        </p:nvSpPr>
        <p:spPr>
          <a:xfrm>
            <a:off x="0" y="2411169"/>
            <a:ext cx="18288000" cy="9525"/>
          </a:xfrm>
          <a:prstGeom prst="rect">
            <a:avLst/>
          </a:prstGeom>
          <a:solidFill>
            <a:srgbClr val="373636"/>
          </a:solidFill>
        </p:spPr>
        <p:txBody>
          <a:bodyPr/>
          <a:lstStyle/>
          <a:p>
            <a:endParaRPr lang="en-US" dirty="0"/>
          </a:p>
        </p:txBody>
      </p:sp>
      <p:sp>
        <p:nvSpPr>
          <p:cNvPr id="8" name="AutoShape 8"/>
          <p:cNvSpPr/>
          <p:nvPr/>
        </p:nvSpPr>
        <p:spPr>
          <a:xfrm>
            <a:off x="7554900" y="2411169"/>
            <a:ext cx="9525" cy="2949481"/>
          </a:xfrm>
          <a:prstGeom prst="rect">
            <a:avLst/>
          </a:prstGeom>
          <a:solidFill>
            <a:srgbClr val="373636"/>
          </a:solidFill>
        </p:spPr>
        <p:txBody>
          <a:bodyPr/>
          <a:lstStyle/>
          <a:p>
            <a:endParaRPr lang="en-US" dirty="0"/>
          </a:p>
        </p:txBody>
      </p:sp>
      <p:sp>
        <p:nvSpPr>
          <p:cNvPr id="9" name="AutoShape 9"/>
          <p:cNvSpPr/>
          <p:nvPr/>
        </p:nvSpPr>
        <p:spPr>
          <a:xfrm>
            <a:off x="4345004" y="2411169"/>
            <a:ext cx="9525" cy="2964657"/>
          </a:xfrm>
          <a:prstGeom prst="rect">
            <a:avLst/>
          </a:prstGeom>
          <a:solidFill>
            <a:srgbClr val="373636"/>
          </a:solidFill>
        </p:spPr>
        <p:txBody>
          <a:bodyPr/>
          <a:lstStyle/>
          <a:p>
            <a:endParaRPr lang="en-US" dirty="0"/>
          </a:p>
        </p:txBody>
      </p:sp>
      <p:sp>
        <p:nvSpPr>
          <p:cNvPr id="10" name="AutoShape 10"/>
          <p:cNvSpPr/>
          <p:nvPr/>
        </p:nvSpPr>
        <p:spPr>
          <a:xfrm>
            <a:off x="11237396" y="2420694"/>
            <a:ext cx="9525" cy="2955132"/>
          </a:xfrm>
          <a:prstGeom prst="rect">
            <a:avLst/>
          </a:prstGeom>
          <a:solidFill>
            <a:srgbClr val="373636"/>
          </a:solidFill>
        </p:spPr>
        <p:txBody>
          <a:bodyPr/>
          <a:lstStyle/>
          <a:p>
            <a:endParaRPr lang="en-US" dirty="0"/>
          </a:p>
        </p:txBody>
      </p:sp>
      <p:sp>
        <p:nvSpPr>
          <p:cNvPr id="11" name="AutoShape 11"/>
          <p:cNvSpPr/>
          <p:nvPr/>
        </p:nvSpPr>
        <p:spPr>
          <a:xfrm>
            <a:off x="14682386" y="2420694"/>
            <a:ext cx="9525" cy="2939956"/>
          </a:xfrm>
          <a:prstGeom prst="rect">
            <a:avLst/>
          </a:prstGeom>
          <a:solidFill>
            <a:srgbClr val="373636"/>
          </a:solidFill>
        </p:spPr>
        <p:txBody>
          <a:bodyPr/>
          <a:lstStyle/>
          <a:p>
            <a:endParaRPr lang="en-US" dirty="0"/>
          </a:p>
        </p:txBody>
      </p:sp>
      <p:sp>
        <p:nvSpPr>
          <p:cNvPr id="12" name="AutoShape 12"/>
          <p:cNvSpPr/>
          <p:nvPr/>
        </p:nvSpPr>
        <p:spPr>
          <a:xfrm>
            <a:off x="1019175" y="5106139"/>
            <a:ext cx="235064" cy="269687"/>
          </a:xfrm>
          <a:prstGeom prst="rect">
            <a:avLst/>
          </a:prstGeom>
          <a:solidFill>
            <a:srgbClr val="EA6D29"/>
          </a:solidFill>
        </p:spPr>
        <p:txBody>
          <a:bodyPr/>
          <a:lstStyle/>
          <a:p>
            <a:endParaRPr lang="en-US" dirty="0"/>
          </a:p>
        </p:txBody>
      </p:sp>
      <p:sp>
        <p:nvSpPr>
          <p:cNvPr id="13" name="AutoShape 13"/>
          <p:cNvSpPr/>
          <p:nvPr/>
        </p:nvSpPr>
        <p:spPr>
          <a:xfrm>
            <a:off x="7554900" y="5106139"/>
            <a:ext cx="235064" cy="269687"/>
          </a:xfrm>
          <a:prstGeom prst="rect">
            <a:avLst/>
          </a:prstGeom>
          <a:solidFill>
            <a:srgbClr val="EA6D29"/>
          </a:solidFill>
        </p:spPr>
        <p:txBody>
          <a:bodyPr/>
          <a:lstStyle/>
          <a:p>
            <a:endParaRPr lang="en-US" dirty="0"/>
          </a:p>
        </p:txBody>
      </p:sp>
      <p:sp>
        <p:nvSpPr>
          <p:cNvPr id="14" name="AutoShape 14"/>
          <p:cNvSpPr/>
          <p:nvPr/>
        </p:nvSpPr>
        <p:spPr>
          <a:xfrm>
            <a:off x="4354529" y="5106139"/>
            <a:ext cx="235064" cy="269687"/>
          </a:xfrm>
          <a:prstGeom prst="rect">
            <a:avLst/>
          </a:prstGeom>
          <a:solidFill>
            <a:srgbClr val="EA6D29"/>
          </a:solidFill>
        </p:spPr>
        <p:txBody>
          <a:bodyPr/>
          <a:lstStyle/>
          <a:p>
            <a:endParaRPr lang="en-US" dirty="0"/>
          </a:p>
        </p:txBody>
      </p:sp>
      <p:sp>
        <p:nvSpPr>
          <p:cNvPr id="15" name="AutoShape 15"/>
          <p:cNvSpPr/>
          <p:nvPr/>
        </p:nvSpPr>
        <p:spPr>
          <a:xfrm>
            <a:off x="11246921" y="5106139"/>
            <a:ext cx="235064" cy="269687"/>
          </a:xfrm>
          <a:prstGeom prst="rect">
            <a:avLst/>
          </a:prstGeom>
          <a:solidFill>
            <a:srgbClr val="EA6D29"/>
          </a:solidFill>
        </p:spPr>
        <p:txBody>
          <a:bodyPr/>
          <a:lstStyle/>
          <a:p>
            <a:endParaRPr lang="en-US" dirty="0"/>
          </a:p>
        </p:txBody>
      </p:sp>
      <p:sp>
        <p:nvSpPr>
          <p:cNvPr id="16" name="AutoShape 16"/>
          <p:cNvSpPr/>
          <p:nvPr/>
        </p:nvSpPr>
        <p:spPr>
          <a:xfrm>
            <a:off x="14691911" y="5119723"/>
            <a:ext cx="235064" cy="240927"/>
          </a:xfrm>
          <a:prstGeom prst="rect">
            <a:avLst/>
          </a:prstGeom>
          <a:solidFill>
            <a:srgbClr val="EA6D29"/>
          </a:solidFill>
        </p:spPr>
        <p:txBody>
          <a:bodyPr/>
          <a:lstStyle/>
          <a:p>
            <a:endParaRPr lang="en-US" dirty="0"/>
          </a:p>
        </p:txBody>
      </p:sp>
      <p:sp>
        <p:nvSpPr>
          <p:cNvPr id="17" name="Freeform 17"/>
          <p:cNvSpPr/>
          <p:nvPr/>
        </p:nvSpPr>
        <p:spPr>
          <a:xfrm>
            <a:off x="4959369" y="2872131"/>
            <a:ext cx="1990691" cy="2027556"/>
          </a:xfrm>
          <a:custGeom>
            <a:avLst/>
            <a:gdLst/>
            <a:ahLst/>
            <a:cxnLst/>
            <a:rect l="l" t="t" r="r" b="b"/>
            <a:pathLst>
              <a:path w="1990691" h="2027556">
                <a:moveTo>
                  <a:pt x="0" y="0"/>
                </a:moveTo>
                <a:lnTo>
                  <a:pt x="1990691" y="0"/>
                </a:lnTo>
                <a:lnTo>
                  <a:pt x="1990691" y="2027556"/>
                </a:lnTo>
                <a:lnTo>
                  <a:pt x="0" y="2027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8" name="Freeform 18"/>
          <p:cNvSpPr/>
          <p:nvPr/>
        </p:nvSpPr>
        <p:spPr>
          <a:xfrm>
            <a:off x="11836444" y="2962188"/>
            <a:ext cx="2256418" cy="1847442"/>
          </a:xfrm>
          <a:custGeom>
            <a:avLst/>
            <a:gdLst/>
            <a:ahLst/>
            <a:cxnLst/>
            <a:rect l="l" t="t" r="r" b="b"/>
            <a:pathLst>
              <a:path w="2256418" h="1847442">
                <a:moveTo>
                  <a:pt x="0" y="0"/>
                </a:moveTo>
                <a:lnTo>
                  <a:pt x="2256419" y="0"/>
                </a:lnTo>
                <a:lnTo>
                  <a:pt x="2256419" y="1847442"/>
                </a:lnTo>
                <a:lnTo>
                  <a:pt x="0" y="1847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9" name="Freeform 19"/>
          <p:cNvSpPr/>
          <p:nvPr/>
        </p:nvSpPr>
        <p:spPr>
          <a:xfrm>
            <a:off x="15400064" y="2905455"/>
            <a:ext cx="2198183" cy="1904176"/>
          </a:xfrm>
          <a:custGeom>
            <a:avLst/>
            <a:gdLst/>
            <a:ahLst/>
            <a:cxnLst/>
            <a:rect l="l" t="t" r="r" b="b"/>
            <a:pathLst>
              <a:path w="2198183" h="1904176">
                <a:moveTo>
                  <a:pt x="0" y="0"/>
                </a:moveTo>
                <a:lnTo>
                  <a:pt x="2198182" y="0"/>
                </a:lnTo>
                <a:lnTo>
                  <a:pt x="2198182" y="1904175"/>
                </a:lnTo>
                <a:lnTo>
                  <a:pt x="0" y="1904175"/>
                </a:lnTo>
                <a:lnTo>
                  <a:pt x="0" y="0"/>
                </a:lnTo>
                <a:close/>
              </a:path>
            </a:pathLst>
          </a:custGeom>
          <a:blipFill>
            <a:blip r:embed="rId6"/>
            <a:stretch>
              <a:fillRect/>
            </a:stretch>
          </a:blipFill>
        </p:spPr>
        <p:txBody>
          <a:bodyPr/>
          <a:lstStyle/>
          <a:p>
            <a:endParaRPr lang="en-US" dirty="0"/>
          </a:p>
        </p:txBody>
      </p:sp>
      <p:sp>
        <p:nvSpPr>
          <p:cNvPr id="20" name="Freeform 20"/>
          <p:cNvSpPr/>
          <p:nvPr/>
        </p:nvSpPr>
        <p:spPr>
          <a:xfrm>
            <a:off x="1588242" y="2643393"/>
            <a:ext cx="2051912" cy="2428298"/>
          </a:xfrm>
          <a:custGeom>
            <a:avLst/>
            <a:gdLst/>
            <a:ahLst/>
            <a:cxnLst/>
            <a:rect l="l" t="t" r="r" b="b"/>
            <a:pathLst>
              <a:path w="2051912" h="2428298">
                <a:moveTo>
                  <a:pt x="0" y="0"/>
                </a:moveTo>
                <a:lnTo>
                  <a:pt x="2051912" y="0"/>
                </a:lnTo>
                <a:lnTo>
                  <a:pt x="2051912" y="2428299"/>
                </a:lnTo>
                <a:lnTo>
                  <a:pt x="0" y="24282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1" name="Freeform 21"/>
          <p:cNvSpPr/>
          <p:nvPr/>
        </p:nvSpPr>
        <p:spPr>
          <a:xfrm>
            <a:off x="8296312" y="2905455"/>
            <a:ext cx="2209199" cy="1847442"/>
          </a:xfrm>
          <a:custGeom>
            <a:avLst/>
            <a:gdLst/>
            <a:ahLst/>
            <a:cxnLst/>
            <a:rect l="l" t="t" r="r" b="b"/>
            <a:pathLst>
              <a:path w="2209199" h="1847442">
                <a:moveTo>
                  <a:pt x="0" y="0"/>
                </a:moveTo>
                <a:lnTo>
                  <a:pt x="2209198" y="0"/>
                </a:lnTo>
                <a:lnTo>
                  <a:pt x="2209198" y="1847442"/>
                </a:lnTo>
                <a:lnTo>
                  <a:pt x="0" y="18474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22" name="TextBox 22"/>
          <p:cNvSpPr txBox="1"/>
          <p:nvPr/>
        </p:nvSpPr>
        <p:spPr>
          <a:xfrm>
            <a:off x="1583079" y="835932"/>
            <a:ext cx="16612085" cy="899798"/>
          </a:xfrm>
          <a:prstGeom prst="rect">
            <a:avLst/>
          </a:prstGeom>
        </p:spPr>
        <p:txBody>
          <a:bodyPr lIns="0" tIns="0" rIns="0" bIns="0" rtlCol="0" anchor="t">
            <a:spAutoFit/>
          </a:bodyPr>
          <a:lstStyle/>
          <a:p>
            <a:pPr algn="l">
              <a:lnSpc>
                <a:spcPts val="7700"/>
              </a:lnSpc>
            </a:pPr>
            <a:r>
              <a:rPr lang="pt-PT" sz="5400" b="1" dirty="0">
                <a:solidFill>
                  <a:srgbClr val="373636"/>
                </a:solidFill>
                <a:latin typeface="Open Sauce Heavy"/>
                <a:ea typeface="Open Sauce Heavy"/>
                <a:cs typeface="Open Sauce Heavy"/>
                <a:sym typeface="Open Sauce Heavy"/>
              </a:rPr>
              <a:t>Benefícios do </a:t>
            </a:r>
            <a:r>
              <a:rPr lang="pt-PT" sz="5400" b="1" dirty="0">
                <a:solidFill>
                  <a:srgbClr val="077AB5"/>
                </a:solidFill>
                <a:latin typeface="Open Sauce Heavy"/>
                <a:ea typeface="Open Sauce Heavy"/>
                <a:cs typeface="Open Sauce Heavy"/>
                <a:sym typeface="Open Sauce Heavy"/>
              </a:rPr>
              <a:t>Envolvimento da comunidade</a:t>
            </a:r>
          </a:p>
        </p:txBody>
      </p:sp>
      <p:sp>
        <p:nvSpPr>
          <p:cNvPr id="23" name="TextBox 23"/>
          <p:cNvSpPr txBox="1"/>
          <p:nvPr/>
        </p:nvSpPr>
        <p:spPr>
          <a:xfrm>
            <a:off x="1254239" y="5576486"/>
            <a:ext cx="3144361" cy="1875155"/>
          </a:xfrm>
          <a:prstGeom prst="rect">
            <a:avLst/>
          </a:prstGeom>
        </p:spPr>
        <p:txBody>
          <a:bodyPr lIns="0" tIns="0" rIns="0" bIns="0" rtlCol="0" anchor="t">
            <a:spAutoFit/>
          </a:bodyPr>
          <a:lstStyle/>
          <a:p>
            <a:pPr algn="l">
              <a:lnSpc>
                <a:spcPts val="3040"/>
              </a:lnSpc>
            </a:pPr>
            <a:r>
              <a:rPr lang="pt-PT" dirty="0">
                <a:solidFill>
                  <a:srgbClr val="373636"/>
                </a:solidFill>
                <a:latin typeface="Open Sauce"/>
                <a:ea typeface="Open Sauce"/>
                <a:cs typeface="Open Sauce"/>
                <a:sym typeface="Open Sauce"/>
              </a:rPr>
              <a:t>Facilita a colaboração entre a comunidade e os investigadores na busca de soluções de saúde pública</a:t>
            </a:r>
          </a:p>
          <a:p>
            <a:pPr algn="l">
              <a:lnSpc>
                <a:spcPts val="3040"/>
              </a:lnSpc>
            </a:pPr>
            <a:endParaRPr lang="en-US" dirty="0">
              <a:solidFill>
                <a:srgbClr val="373636"/>
              </a:solidFill>
              <a:latin typeface="Open Sauce"/>
              <a:ea typeface="Open Sauce"/>
              <a:cs typeface="Open Sauce"/>
              <a:sym typeface="Open Sauce"/>
            </a:endParaRPr>
          </a:p>
        </p:txBody>
      </p:sp>
      <p:sp>
        <p:nvSpPr>
          <p:cNvPr id="24" name="TextBox 24"/>
          <p:cNvSpPr txBox="1"/>
          <p:nvPr/>
        </p:nvSpPr>
        <p:spPr>
          <a:xfrm>
            <a:off x="4589593" y="5502693"/>
            <a:ext cx="3144361" cy="4188839"/>
          </a:xfrm>
          <a:prstGeom prst="rect">
            <a:avLst/>
          </a:prstGeom>
        </p:spPr>
        <p:txBody>
          <a:bodyPr lIns="0" tIns="0" rIns="0" bIns="0" rtlCol="0" anchor="t">
            <a:spAutoFit/>
          </a:bodyPr>
          <a:lstStyle/>
          <a:p>
            <a:pPr algn="l">
              <a:lnSpc>
                <a:spcPts val="3040"/>
              </a:lnSpc>
            </a:pPr>
            <a:r>
              <a:rPr lang="pt-PT" dirty="0">
                <a:solidFill>
                  <a:srgbClr val="373636"/>
                </a:solidFill>
                <a:latin typeface="Open Sauce"/>
                <a:ea typeface="Open Sauce"/>
                <a:cs typeface="Open Sauce"/>
                <a:sym typeface="Open Sauce"/>
              </a:rPr>
              <a:t>Equilibra a relação de poder entre investigadores </a:t>
            </a:r>
          </a:p>
          <a:p>
            <a:pPr algn="l">
              <a:lnSpc>
                <a:spcPts val="3040"/>
              </a:lnSpc>
            </a:pPr>
            <a:r>
              <a:rPr lang="pt-PT" dirty="0">
                <a:solidFill>
                  <a:srgbClr val="373636"/>
                </a:solidFill>
                <a:latin typeface="Open Sauce"/>
                <a:ea typeface="Open Sauce"/>
                <a:cs typeface="Open Sauce"/>
                <a:sym typeface="Open Sauce"/>
              </a:rPr>
              <a:t>e comunidades </a:t>
            </a:r>
          </a:p>
          <a:p>
            <a:pPr marL="410211" lvl="1" indent="-205106" algn="l">
              <a:lnSpc>
                <a:spcPts val="3040"/>
              </a:lnSpc>
              <a:buFont typeface="Arial"/>
              <a:buChar char="•"/>
            </a:pPr>
            <a:r>
              <a:rPr lang="pt-PT" dirty="0">
                <a:solidFill>
                  <a:srgbClr val="373636"/>
                </a:solidFill>
                <a:latin typeface="Open Sauce"/>
                <a:ea typeface="Open Sauce"/>
                <a:cs typeface="Open Sauce"/>
                <a:sym typeface="Open Sauce"/>
              </a:rPr>
              <a:t>Exige responsabilidade bidirecional</a:t>
            </a:r>
          </a:p>
          <a:p>
            <a:pPr marL="410211" lvl="1" indent="-205106" algn="l">
              <a:lnSpc>
                <a:spcPts val="3040"/>
              </a:lnSpc>
              <a:buFont typeface="Arial"/>
              <a:buChar char="•"/>
            </a:pPr>
            <a:r>
              <a:rPr lang="pt-PT" dirty="0">
                <a:solidFill>
                  <a:srgbClr val="373636"/>
                </a:solidFill>
                <a:latin typeface="Open Sauce"/>
                <a:ea typeface="Open Sauce"/>
                <a:cs typeface="Open Sauce"/>
                <a:sym typeface="Open Sauce"/>
              </a:rPr>
              <a:t>Fortalece a integridade da investigação </a:t>
            </a:r>
          </a:p>
          <a:p>
            <a:pPr marL="410211" lvl="1" indent="-205106" algn="l">
              <a:lnSpc>
                <a:spcPts val="3040"/>
              </a:lnSpc>
              <a:buFont typeface="Arial"/>
              <a:buChar char="•"/>
            </a:pPr>
            <a:r>
              <a:rPr lang="pt-PT" dirty="0">
                <a:solidFill>
                  <a:srgbClr val="373636"/>
                </a:solidFill>
                <a:latin typeface="Open Sauce"/>
                <a:ea typeface="Open Sauce"/>
                <a:cs typeface="Open Sauce"/>
                <a:sym typeface="Open Sauce"/>
              </a:rPr>
              <a:t>Reforça a conduta ética na investigação e desenvolvimento </a:t>
            </a:r>
          </a:p>
          <a:p>
            <a:pPr algn="l">
              <a:lnSpc>
                <a:spcPts val="3040"/>
              </a:lnSpc>
            </a:pPr>
            <a:endParaRPr lang="en-US" dirty="0">
              <a:solidFill>
                <a:srgbClr val="373636"/>
              </a:solidFill>
              <a:latin typeface="Open Sauce"/>
              <a:ea typeface="Open Sauce"/>
              <a:cs typeface="Open Sauce"/>
              <a:sym typeface="Open Sauce"/>
            </a:endParaRPr>
          </a:p>
        </p:txBody>
      </p:sp>
      <p:sp>
        <p:nvSpPr>
          <p:cNvPr id="25" name="TextBox 25"/>
          <p:cNvSpPr txBox="1"/>
          <p:nvPr/>
        </p:nvSpPr>
        <p:spPr>
          <a:xfrm>
            <a:off x="7789965" y="5502693"/>
            <a:ext cx="3144361" cy="1495794"/>
          </a:xfrm>
          <a:prstGeom prst="rect">
            <a:avLst/>
          </a:prstGeom>
        </p:spPr>
        <p:txBody>
          <a:bodyPr lIns="0" tIns="0" rIns="0" bIns="0" rtlCol="0" anchor="t">
            <a:spAutoFit/>
          </a:bodyPr>
          <a:lstStyle/>
          <a:p>
            <a:pPr algn="l">
              <a:lnSpc>
                <a:spcPts val="3040"/>
              </a:lnSpc>
            </a:pPr>
            <a:r>
              <a:rPr lang="pt-PT" dirty="0">
                <a:solidFill>
                  <a:srgbClr val="373636"/>
                </a:solidFill>
                <a:latin typeface="Open Sauce"/>
                <a:ea typeface="Open Sauce"/>
                <a:cs typeface="Open Sauce"/>
                <a:sym typeface="Open Sauce"/>
              </a:rPr>
              <a:t>Fortalece a adesão da comunidade e a aceitação da investigação e </a:t>
            </a:r>
          </a:p>
          <a:p>
            <a:pPr algn="l">
              <a:lnSpc>
                <a:spcPts val="3040"/>
              </a:lnSpc>
            </a:pPr>
            <a:r>
              <a:rPr lang="pt-PT" dirty="0">
                <a:solidFill>
                  <a:srgbClr val="373636"/>
                </a:solidFill>
                <a:latin typeface="Open Sauce"/>
                <a:ea typeface="Open Sauce"/>
                <a:cs typeface="Open Sauce"/>
                <a:sym typeface="Open Sauce"/>
              </a:rPr>
              <a:t>dos resultados </a:t>
            </a:r>
          </a:p>
        </p:txBody>
      </p:sp>
      <p:sp>
        <p:nvSpPr>
          <p:cNvPr id="26" name="TextBox 26"/>
          <p:cNvSpPr txBox="1"/>
          <p:nvPr/>
        </p:nvSpPr>
        <p:spPr>
          <a:xfrm>
            <a:off x="11481986" y="5502693"/>
            <a:ext cx="3144361" cy="732155"/>
          </a:xfrm>
          <a:prstGeom prst="rect">
            <a:avLst/>
          </a:prstGeom>
        </p:spPr>
        <p:txBody>
          <a:bodyPr lIns="0" tIns="0" rIns="0" bIns="0" rtlCol="0" anchor="t">
            <a:spAutoFit/>
          </a:bodyPr>
          <a:lstStyle/>
          <a:p>
            <a:pPr algn="l">
              <a:lnSpc>
                <a:spcPts val="3040"/>
              </a:lnSpc>
            </a:pPr>
            <a:r>
              <a:rPr lang="pt-PT" dirty="0">
                <a:solidFill>
                  <a:srgbClr val="373636"/>
                </a:solidFill>
                <a:latin typeface="Open Sauce"/>
                <a:ea typeface="Open Sauce"/>
                <a:cs typeface="Open Sauce"/>
                <a:sym typeface="Open Sauce"/>
              </a:rPr>
              <a:t>Capacita as comunidades por através da participação </a:t>
            </a:r>
          </a:p>
        </p:txBody>
      </p:sp>
      <p:sp>
        <p:nvSpPr>
          <p:cNvPr id="27" name="TextBox 27"/>
          <p:cNvSpPr txBox="1"/>
          <p:nvPr/>
        </p:nvSpPr>
        <p:spPr>
          <a:xfrm>
            <a:off x="14926975" y="5502693"/>
            <a:ext cx="3268189" cy="726353"/>
          </a:xfrm>
          <a:prstGeom prst="rect">
            <a:avLst/>
          </a:prstGeom>
        </p:spPr>
        <p:txBody>
          <a:bodyPr wrap="square" lIns="0" tIns="0" rIns="0" bIns="0" rtlCol="0" anchor="t">
            <a:spAutoFit/>
          </a:bodyPr>
          <a:lstStyle/>
          <a:p>
            <a:pPr algn="l">
              <a:lnSpc>
                <a:spcPts val="3040"/>
              </a:lnSpc>
            </a:pPr>
            <a:r>
              <a:rPr lang="pt-PT" dirty="0">
                <a:solidFill>
                  <a:srgbClr val="373636"/>
                </a:solidFill>
                <a:latin typeface="Open Sauce"/>
                <a:ea typeface="Open Sauce"/>
                <a:cs typeface="Open Sauce"/>
                <a:sym typeface="Open Sauce"/>
              </a:rPr>
              <a:t>Desenvolve a literacia em investigação na comunidade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373</TotalTime>
  <Words>3658</Words>
  <Application>Microsoft Office PowerPoint</Application>
  <PresentationFormat>Custom</PresentationFormat>
  <Paragraphs>382</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Open Sauce Light</vt:lpstr>
      <vt:lpstr>Poppins Light</vt:lpstr>
      <vt:lpstr>Libre Franklin Bold</vt:lpstr>
      <vt:lpstr>Open Sauce Italics</vt:lpstr>
      <vt:lpstr>Arial</vt:lpstr>
      <vt:lpstr>Open Sauce</vt:lpstr>
      <vt:lpstr>Open Sauce Bold</vt:lpstr>
      <vt:lpstr>Aptos</vt:lpstr>
      <vt:lpstr>Open Sauce Heavy</vt:lpstr>
      <vt:lpstr>Open Sauce Bold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Minimalist Grid Professional Instructional Keynote Presentation</dc:title>
  <dc:creator>Fuentes, Murph R</dc:creator>
  <cp:lastModifiedBy>Josefina</cp:lastModifiedBy>
  <cp:revision>22</cp:revision>
  <dcterms:created xsi:type="dcterms:W3CDTF">2006-08-16T00:00:00Z</dcterms:created>
  <dcterms:modified xsi:type="dcterms:W3CDTF">2025-09-21T21:45:17Z</dcterms:modified>
  <dc:identifier>DAGvOkCOqF0</dc:identifier>
</cp:coreProperties>
</file>