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9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7" r:id="rId37"/>
    <p:sldId id="300" r:id="rId38"/>
    <p:sldId id="290" r:id="rId39"/>
    <p:sldId id="291" r:id="rId40"/>
  </p:sldIdLst>
  <p:sldSz cx="18288000" cy="10287000"/>
  <p:notesSz cx="6858000" cy="9144000"/>
  <p:embeddedFontLst>
    <p:embeddedFont>
      <p:font typeface="Calibri" panose="020F0502020204030204" pitchFamily="34" charset="0"/>
      <p:regular r:id="rId42"/>
      <p:bold r:id="rId43"/>
      <p:italic r:id="rId44"/>
      <p:boldItalic r:id="rId45"/>
    </p:embeddedFont>
    <p:embeddedFont>
      <p:font typeface="Libre Franklin Bold" panose="020B0604020202020204" charset="0"/>
      <p:regular r:id="rId46"/>
      <p:bold r:id="rId47"/>
    </p:embeddedFont>
    <p:embeddedFont>
      <p:font typeface="Open Sauce" panose="020B0604020202020204" charset="0"/>
      <p:regular r:id="rId48"/>
    </p:embeddedFont>
    <p:embeddedFont>
      <p:font typeface="Open Sauce Bold" panose="020B0604020202020204" charset="0"/>
      <p:regular r:id="rId49"/>
      <p:bold r:id="rId50"/>
    </p:embeddedFont>
    <p:embeddedFont>
      <p:font typeface="Open Sauce Bold Italics" panose="020B0604020202020204" charset="0"/>
      <p:regular r:id="rId51"/>
      <p:bold r:id="rId52"/>
      <p:italic r:id="rId53"/>
      <p:boldItalic r:id="rId54"/>
    </p:embeddedFont>
    <p:embeddedFont>
      <p:font typeface="Open Sauce Heavy" panose="020B0604020202020204" charset="0"/>
      <p:regular r:id="rId55"/>
      <p:bold r:id="rId56"/>
    </p:embeddedFont>
    <p:embeddedFont>
      <p:font typeface="Open Sauce Italics" panose="020B0604020202020204" charset="0"/>
      <p:regular r:id="rId57"/>
      <p:italic r:id="rId58"/>
    </p:embeddedFont>
    <p:embeddedFont>
      <p:font typeface="Open Sauce Light" panose="020B0604020202020204" charset="0"/>
      <p:regular r:id="rId59"/>
    </p:embeddedFont>
    <p:embeddedFont>
      <p:font typeface="Poppins Light" panose="00000400000000000000" pitchFamily="2" charset="0"/>
      <p:regular r:id="rId60"/>
      <p: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E506B6-8797-D0EE-5E82-FDF8C1323339}" name="Siskind, Rona (NIH/NIAID) [C]" initials="RS" userId="S::rsiskind@nih.gov::59528255-a978-41dd-ad4d-7b8ae14870c2" providerId="AD"/>
  <p188:author id="{7B81F9F4-2884-4BD7-3E5C-C6EA0D59A279}" name="Davis, Greg" initials="GD" userId="S::gpdavis@fredhutch.org::110f526f-74b5-44a5-b078-10a37ff5b3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61" autoAdjust="0"/>
    <p:restoredTop sz="94434" autoAdjust="0"/>
  </p:normalViewPr>
  <p:slideViewPr>
    <p:cSldViewPr>
      <p:cViewPr varScale="1">
        <p:scale>
          <a:sx n="36" d="100"/>
          <a:sy n="36" d="100"/>
        </p:scale>
        <p:origin x="114" y="11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B8F59-DBB6-C143-B0DE-515FAD7E1B32}" type="datetimeFigureOut">
              <a:rPr lang="en-US" smtClean="0"/>
              <a:t>9/19/2025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85FE4-8F22-3240-9B6E-AAD606E8F19F}" type="slidenum">
              <a:rPr lang="en-US" smtClean="0"/>
              <a:t>‹#›</a:t>
            </a:fld>
            <a:endParaRPr lang="en-US" dirty="0"/>
          </a:p>
        </p:txBody>
      </p:sp>
    </p:spTree>
    <p:extLst>
      <p:ext uri="{BB962C8B-B14F-4D97-AF65-F5344CB8AC3E}">
        <p14:creationId xmlns:p14="http://schemas.microsoft.com/office/powerpoint/2010/main" val="119158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85FE4-8F22-3240-9B6E-AAD606E8F19F}" type="slidenum">
              <a:rPr lang="en-US" smtClean="0"/>
              <a:t>2</a:t>
            </a:fld>
            <a:endParaRPr lang="en-US" dirty="0"/>
          </a:p>
        </p:txBody>
      </p:sp>
    </p:spTree>
    <p:extLst>
      <p:ext uri="{BB962C8B-B14F-4D97-AF65-F5344CB8AC3E}">
        <p14:creationId xmlns:p14="http://schemas.microsoft.com/office/powerpoint/2010/main" val="217311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6185FE4-8F22-3240-9B6E-AAD606E8F19F}" type="slidenum">
              <a:rPr lang="en-US" smtClean="0"/>
              <a:t>7</a:t>
            </a:fld>
            <a:endParaRPr lang="en-US" dirty="0"/>
          </a:p>
        </p:txBody>
      </p:sp>
    </p:spTree>
    <p:extLst>
      <p:ext uri="{BB962C8B-B14F-4D97-AF65-F5344CB8AC3E}">
        <p14:creationId xmlns:p14="http://schemas.microsoft.com/office/powerpoint/2010/main" val="366795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C6185FE4-8F22-3240-9B6E-AAD606E8F19F}" type="slidenum">
              <a:rPr lang="en-US" smtClean="0"/>
              <a:t>21</a:t>
            </a:fld>
            <a:endParaRPr lang="en-US" dirty="0"/>
          </a:p>
        </p:txBody>
      </p:sp>
    </p:spTree>
    <p:extLst>
      <p:ext uri="{BB962C8B-B14F-4D97-AF65-F5344CB8AC3E}">
        <p14:creationId xmlns:p14="http://schemas.microsoft.com/office/powerpoint/2010/main" val="187529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C6185FE4-8F22-3240-9B6E-AAD606E8F19F}" type="slidenum">
              <a:rPr lang="en-US" smtClean="0"/>
              <a:t>35</a:t>
            </a:fld>
            <a:endParaRPr lang="en-US" dirty="0"/>
          </a:p>
        </p:txBody>
      </p:sp>
    </p:spTree>
    <p:extLst>
      <p:ext uri="{BB962C8B-B14F-4D97-AF65-F5344CB8AC3E}">
        <p14:creationId xmlns:p14="http://schemas.microsoft.com/office/powerpoint/2010/main" val="634048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dirty="0">
                <a:solidFill>
                  <a:schemeClr val="tx1"/>
                </a:solidFill>
                <a:effectLst/>
                <a:latin typeface="+mn-lt"/>
                <a:ea typeface="+mn-ea"/>
                <a:cs typeface="+mn-cs"/>
              </a:rPr>
              <a:t>Las recomendaciones para la participación comunitaria que desarrollaron CP y la DAIDS. El documento de recomendaciones no existiría sin los incansables esfuerzos de mi asombrosa colega Rona Siskind.</a:t>
            </a:r>
          </a:p>
          <a:p>
            <a:r>
              <a:rPr lang="es-ES" sz="1200" b="0" i="0" u="none" strike="noStrike" dirty="0">
                <a:solidFill>
                  <a:schemeClr val="tx1"/>
                </a:solidFill>
                <a:effectLst/>
                <a:latin typeface="+mn-lt"/>
                <a:ea typeface="+mn-ea"/>
                <a:cs typeface="+mn-cs"/>
              </a:rPr>
              <a:t>Este documento se enfoca principalmente en la formación del CAB dado que de él dependen nuestras redes e instituciones, pero no se excluyen otras formas de participación comunitaria; de hecho, las alienta.  Y, antes de continuar, tomen en cuenta que estoy usando el término CAB de manera un tanto general a sabiendas de que, en algunos casos, son un grupo de asesoramiento comunitario o un grupo de trabajo comunitario. En realidad, todos estos grupos funcionan de manera similar, por lo que, para que resulte más fácil, usaré el término CAB.</a:t>
            </a:r>
          </a:p>
          <a:p>
            <a:r>
              <a:rPr lang="es-ES" sz="1200" b="0" i="0" u="none" strike="noStrike" dirty="0">
                <a:solidFill>
                  <a:schemeClr val="tx1"/>
                </a:solidFill>
                <a:effectLst/>
                <a:latin typeface="+mn-lt"/>
                <a:ea typeface="+mn-ea"/>
                <a:cs typeface="+mn-cs"/>
              </a:rPr>
              <a:t>Los objetivos de este documento son:</a:t>
            </a:r>
          </a:p>
          <a:p>
            <a:r>
              <a:rPr lang="es-ES" sz="1200" b="0" i="0" u="none" strike="noStrike" dirty="0">
                <a:solidFill>
                  <a:schemeClr val="tx1"/>
                </a:solidFill>
                <a:effectLst/>
                <a:latin typeface="+mn-lt"/>
                <a:ea typeface="+mn-ea"/>
                <a:cs typeface="+mn-cs"/>
              </a:rPr>
              <a:t>Mejorar la función de la comunidad en las investigaciones financiadas por el NIAID.</a:t>
            </a:r>
          </a:p>
          <a:p>
            <a:r>
              <a:rPr lang="es-ES" sz="1200" b="0" i="0" u="none" strike="noStrike" dirty="0">
                <a:solidFill>
                  <a:schemeClr val="tx1"/>
                </a:solidFill>
                <a:effectLst/>
                <a:latin typeface="+mn-lt"/>
                <a:ea typeface="+mn-ea"/>
                <a:cs typeface="+mn-cs"/>
              </a:rPr>
              <a:t>Ayudar al personal y a la comunidad en la implementación de CE eficaces.</a:t>
            </a:r>
          </a:p>
          <a:p>
            <a:r>
              <a:rPr lang="es-ES" sz="1200" b="0" i="0" u="none" strike="noStrike" dirty="0">
                <a:solidFill>
                  <a:schemeClr val="tx1"/>
                </a:solidFill>
                <a:effectLst/>
                <a:latin typeface="+mn-lt"/>
                <a:ea typeface="+mn-ea"/>
                <a:cs typeface="+mn-cs"/>
              </a:rPr>
              <a:t>Fomentar asociaciones más sólidas entre el personal y la comunidad.</a:t>
            </a:r>
          </a:p>
          <a:p>
            <a:r>
              <a:rPr lang="es-ES" sz="1200" b="0" i="0" u="none" strike="noStrike" dirty="0">
                <a:solidFill>
                  <a:schemeClr val="tx1"/>
                </a:solidFill>
                <a:effectLst/>
                <a:latin typeface="+mn-lt"/>
                <a:ea typeface="+mn-ea"/>
                <a:cs typeface="+mn-cs"/>
              </a:rPr>
              <a:t>Armonizar las prácticas de participación comunitaria entre los grupos (redes del NIAID).</a:t>
            </a:r>
          </a:p>
          <a:p>
            <a:endParaRPr lang="en-US" dirty="0"/>
          </a:p>
        </p:txBody>
      </p:sp>
      <p:sp>
        <p:nvSpPr>
          <p:cNvPr id="4" name="Slide Number Placeholder 3"/>
          <p:cNvSpPr>
            <a:spLocks noGrp="1"/>
          </p:cNvSpPr>
          <p:nvPr>
            <p:ph type="sldNum" sz="quarter" idx="5"/>
          </p:nvPr>
        </p:nvSpPr>
        <p:spPr/>
        <p:txBody>
          <a:bodyPr/>
          <a:lstStyle/>
          <a:p>
            <a:fld id="{C6185FE4-8F22-3240-9B6E-AAD606E8F19F}" type="slidenum">
              <a:rPr lang="en-US" smtClean="0"/>
              <a:t>36</a:t>
            </a:fld>
            <a:endParaRPr lang="en-US" dirty="0"/>
          </a:p>
        </p:txBody>
      </p:sp>
    </p:spTree>
    <p:extLst>
      <p:ext uri="{BB962C8B-B14F-4D97-AF65-F5344CB8AC3E}">
        <p14:creationId xmlns:p14="http://schemas.microsoft.com/office/powerpoint/2010/main" val="35687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21.xml.rels><?xml version="1.0" encoding="UTF-8" standalone="yes"?>
<Relationships xmlns="http://schemas.openxmlformats.org/package/2006/relationships"><Relationship Id="rId8" Type="http://schemas.openxmlformats.org/officeDocument/2006/relationships/hyperlink" Target="https://www.cdc.gov/index.html" TargetMode="External"/><Relationship Id="rId3" Type="http://schemas.openxmlformats.org/officeDocument/2006/relationships/image" Target="../media/image39.png"/><Relationship Id="rId7" Type="http://schemas.openxmlformats.org/officeDocument/2006/relationships/hyperlink" Target="https://www.hhs.go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hyperlink" Target="https://oma.od.nih.gov/IC_Organization_Chart/NIH%20Organizational%20Chart.pdf" TargetMode="External"/><Relationship Id="rId5" Type="http://schemas.openxmlformats.org/officeDocument/2006/relationships/image" Target="../media/image41.png"/><Relationship Id="rId10" Type="http://schemas.openxmlformats.org/officeDocument/2006/relationships/hyperlink" Target="https://www.nih.gov" TargetMode="External"/><Relationship Id="rId4" Type="http://schemas.openxmlformats.org/officeDocument/2006/relationships/image" Target="../media/image40.png"/><Relationship Id="rId9" Type="http://schemas.openxmlformats.org/officeDocument/2006/relationships/hyperlink" Target="https://www.fda.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www.niaid.nih.gov/about/dcr" TargetMode="External"/><Relationship Id="rId3" Type="http://schemas.openxmlformats.org/officeDocument/2006/relationships/hyperlink" Target="https://www.niaid.nih.gov" TargetMode="External"/><Relationship Id="rId7" Type="http://schemas.openxmlformats.org/officeDocument/2006/relationships/hyperlink" Target="https://www.niaid.nih.gov/about/dea" TargetMode="External"/><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hyperlink" Target="https://www.niaid.nih.gov/about/dmid" TargetMode="External"/><Relationship Id="rId5" Type="http://schemas.openxmlformats.org/officeDocument/2006/relationships/hyperlink" Target="https://www.niaid.nih.gov/about/dait" TargetMode="External"/><Relationship Id="rId10" Type="http://schemas.openxmlformats.org/officeDocument/2006/relationships/hyperlink" Target="https://www.niaid.nih.gov/about/vrc" TargetMode="External"/><Relationship Id="rId4" Type="http://schemas.openxmlformats.org/officeDocument/2006/relationships/hyperlink" Target="https://www.niaid.nih.gov/about/daids" TargetMode="External"/><Relationship Id="rId9" Type="http://schemas.openxmlformats.org/officeDocument/2006/relationships/hyperlink" Target="https://www.niaid.nih.gov/about/dir"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ctgnetwork.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hptn.or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hvtn.org"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impaactnetwork.org"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hyperlink" Target="https://www.hanc.info"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treatmentactiongroup.or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global.comminit.com/content/good-participatory-practice-guidelines-tb-vaccine-research-gpp-tb-vacc" TargetMode="External"/><Relationship Id="rId3" Type="http://schemas.openxmlformats.org/officeDocument/2006/relationships/hyperlink" Target="https://avac.org/project/good-participatory-practice/" TargetMode="External"/><Relationship Id="rId7" Type="http://schemas.openxmlformats.org/officeDocument/2006/relationships/hyperlink" Target="https://www.hanc.info/content/dam/hanc/documents/community/Recommendations-for-Community-Engagement-v3.0-Nov2020-English.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hanc.info/resources/sops-guidelines-resources/community.html" TargetMode="External"/><Relationship Id="rId5" Type="http://schemas.openxmlformats.org/officeDocument/2006/relationships/hyperlink" Target="https://daidslearningportal.niaid.nih.gov" TargetMode="External"/><Relationship Id="rId10" Type="http://schemas.openxmlformats.org/officeDocument/2006/relationships/hyperlink" Target="https://www.hanc.info/resources/educational-video-series/what-happens-to-lab-samples.html" TargetMode="External"/><Relationship Id="rId4" Type="http://schemas.openxmlformats.org/officeDocument/2006/relationships/hyperlink" Target="https://www.hanc.info/resources/acronyms-and-glossaries.html" TargetMode="External"/><Relationship Id="rId9" Type="http://schemas.openxmlformats.org/officeDocument/2006/relationships/hyperlink" Target="https://health.uct.ac.za/sites/default/files/media/documents/health_uct_ac_za/54/NHREC-Guidelines-for-Community-Advisory-Boards-2012.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hanc.info/resources/sops-guidelines-resources/community.html#community-engagemen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avac.org/project/good-participatory-practice/"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8415"/>
            <a:chOff x="0" y="0"/>
            <a:chExt cx="1050363" cy="757887"/>
          </a:xfrm>
        </p:grpSpPr>
        <p:sp>
          <p:nvSpPr>
            <p:cNvPr id="4" name="AutoShape 4"/>
            <p:cNvSpPr/>
            <p:nvPr/>
          </p:nvSpPr>
          <p:spPr>
            <a:xfrm>
              <a:off x="0" y="0"/>
              <a:ext cx="1050363" cy="757887"/>
            </a:xfrm>
            <a:prstGeom prst="rect">
              <a:avLst/>
            </a:prstGeom>
            <a:solidFill>
              <a:srgbClr val="FFFFFF"/>
            </a:solidFill>
          </p:spPr>
          <p:txBody>
            <a:bodyPr/>
            <a:lstStyle/>
            <a:p>
              <a:endParaRPr lang="en-US" dirty="0"/>
            </a:p>
          </p:txBody>
        </p:sp>
        <p:sp>
          <p:nvSpPr>
            <p:cNvPr id="5" name="TextBox 5"/>
            <p:cNvSpPr txBox="1"/>
            <p:nvPr/>
          </p:nvSpPr>
          <p:spPr>
            <a:xfrm>
              <a:off x="78125" y="227896"/>
              <a:ext cx="894113" cy="311621"/>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01</a:t>
              </a:r>
            </a:p>
          </p:txBody>
        </p:sp>
      </p:grpSp>
      <p:sp>
        <p:nvSpPr>
          <p:cNvPr id="6" name="AutoShape 6"/>
          <p:cNvSpPr/>
          <p:nvPr/>
        </p:nvSpPr>
        <p:spPr>
          <a:xfrm>
            <a:off x="11713807" y="8572922"/>
            <a:ext cx="5545493" cy="341519"/>
          </a:xfrm>
          <a:prstGeom prst="rect">
            <a:avLst/>
          </a:prstGeom>
          <a:solidFill>
            <a:srgbClr val="EA6D29"/>
          </a:solidFill>
        </p:spPr>
        <p:txBody>
          <a:bodyPr/>
          <a:lstStyle/>
          <a:p>
            <a:endParaRPr lang="en-US" dirty="0"/>
          </a:p>
        </p:txBody>
      </p:sp>
      <p:sp>
        <p:nvSpPr>
          <p:cNvPr id="7" name="AutoShape 7"/>
          <p:cNvSpPr/>
          <p:nvPr/>
        </p:nvSpPr>
        <p:spPr>
          <a:xfrm>
            <a:off x="0" y="8242105"/>
            <a:ext cx="18288000" cy="9525"/>
          </a:xfrm>
          <a:prstGeom prst="rect">
            <a:avLst/>
          </a:prstGeom>
          <a:solidFill>
            <a:srgbClr val="373636"/>
          </a:solidFill>
        </p:spPr>
        <p:txBody>
          <a:bodyPr/>
          <a:lstStyle/>
          <a:p>
            <a:endParaRPr lang="en-US" dirty="0"/>
          </a:p>
        </p:txBody>
      </p:sp>
      <p:sp>
        <p:nvSpPr>
          <p:cNvPr id="8" name="Freeform 8"/>
          <p:cNvSpPr/>
          <p:nvPr/>
        </p:nvSpPr>
        <p:spPr>
          <a:xfrm>
            <a:off x="1623478" y="8544326"/>
            <a:ext cx="4364050" cy="1499740"/>
          </a:xfrm>
          <a:custGeom>
            <a:avLst/>
            <a:gdLst/>
            <a:ahLst/>
            <a:cxnLst/>
            <a:rect l="l" t="t" r="r" b="b"/>
            <a:pathLst>
              <a:path w="4364050" h="1499740">
                <a:moveTo>
                  <a:pt x="0" y="0"/>
                </a:moveTo>
                <a:lnTo>
                  <a:pt x="4364050" y="0"/>
                </a:lnTo>
                <a:lnTo>
                  <a:pt x="4364050" y="1499739"/>
                </a:lnTo>
                <a:lnTo>
                  <a:pt x="0" y="1499739"/>
                </a:lnTo>
                <a:lnTo>
                  <a:pt x="0" y="0"/>
                </a:lnTo>
                <a:close/>
              </a:path>
            </a:pathLst>
          </a:custGeom>
          <a:blipFill>
            <a:blip r:embed="rId2"/>
            <a:stretch>
              <a:fillRect/>
            </a:stretch>
          </a:blipFill>
        </p:spPr>
        <p:txBody>
          <a:bodyPr/>
          <a:lstStyle/>
          <a:p>
            <a:endParaRPr lang="en-US" dirty="0"/>
          </a:p>
        </p:txBody>
      </p:sp>
      <p:sp>
        <p:nvSpPr>
          <p:cNvPr id="9" name="Freeform 9"/>
          <p:cNvSpPr/>
          <p:nvPr/>
        </p:nvSpPr>
        <p:spPr>
          <a:xfrm>
            <a:off x="6436943" y="8544326"/>
            <a:ext cx="3663509" cy="1260858"/>
          </a:xfrm>
          <a:custGeom>
            <a:avLst/>
            <a:gdLst/>
            <a:ahLst/>
            <a:cxnLst/>
            <a:rect l="l" t="t" r="r" b="b"/>
            <a:pathLst>
              <a:path w="3663509" h="1260858">
                <a:moveTo>
                  <a:pt x="0" y="0"/>
                </a:moveTo>
                <a:lnTo>
                  <a:pt x="3663509" y="0"/>
                </a:lnTo>
                <a:lnTo>
                  <a:pt x="3663509" y="1260857"/>
                </a:lnTo>
                <a:lnTo>
                  <a:pt x="0" y="1260857"/>
                </a:lnTo>
                <a:lnTo>
                  <a:pt x="0" y="0"/>
                </a:lnTo>
                <a:close/>
              </a:path>
            </a:pathLst>
          </a:custGeom>
          <a:blipFill>
            <a:blip r:embed="rId3"/>
            <a:stretch>
              <a:fillRect/>
            </a:stretch>
          </a:blipFill>
        </p:spPr>
        <p:txBody>
          <a:bodyPr/>
          <a:lstStyle/>
          <a:p>
            <a:endParaRPr lang="en-US" dirty="0"/>
          </a:p>
        </p:txBody>
      </p:sp>
      <p:sp>
        <p:nvSpPr>
          <p:cNvPr id="10" name="Freeform 10"/>
          <p:cNvSpPr/>
          <p:nvPr/>
        </p:nvSpPr>
        <p:spPr>
          <a:xfrm rot="5400000">
            <a:off x="9207882" y="-828489"/>
            <a:ext cx="11622552" cy="6537685"/>
          </a:xfrm>
          <a:custGeom>
            <a:avLst/>
            <a:gdLst/>
            <a:ahLst/>
            <a:cxnLst/>
            <a:rect l="l" t="t" r="r" b="b"/>
            <a:pathLst>
              <a:path w="11622552" h="6537685">
                <a:moveTo>
                  <a:pt x="0" y="0"/>
                </a:moveTo>
                <a:lnTo>
                  <a:pt x="11622551" y="0"/>
                </a:lnTo>
                <a:lnTo>
                  <a:pt x="11622551" y="6537685"/>
                </a:lnTo>
                <a:lnTo>
                  <a:pt x="0" y="6537685"/>
                </a:lnTo>
                <a:lnTo>
                  <a:pt x="0" y="0"/>
                </a:lnTo>
                <a:close/>
              </a:path>
            </a:pathLst>
          </a:custGeom>
          <a:blipFill>
            <a:blip r:embed="rId4"/>
            <a:stretch>
              <a:fillRect/>
            </a:stretch>
          </a:blipFill>
        </p:spPr>
        <p:txBody>
          <a:bodyPr/>
          <a:lstStyle/>
          <a:p>
            <a:endParaRPr lang="en-US" dirty="0"/>
          </a:p>
        </p:txBody>
      </p:sp>
      <p:sp>
        <p:nvSpPr>
          <p:cNvPr id="11" name="TextBox 11"/>
          <p:cNvSpPr txBox="1"/>
          <p:nvPr/>
        </p:nvSpPr>
        <p:spPr>
          <a:xfrm>
            <a:off x="1295400" y="1749427"/>
            <a:ext cx="10061029" cy="3731791"/>
          </a:xfrm>
          <a:prstGeom prst="rect">
            <a:avLst/>
          </a:prstGeom>
        </p:spPr>
        <p:txBody>
          <a:bodyPr wrap="square" lIns="0" tIns="0" rIns="0" bIns="0" rtlCol="0" anchor="t">
            <a:spAutoFit/>
          </a:bodyPr>
          <a:lstStyle/>
          <a:p>
            <a:pPr algn="l">
              <a:lnSpc>
                <a:spcPts val="9679"/>
              </a:lnSpc>
            </a:pPr>
            <a:r>
              <a:rPr lang="es-ES" sz="8799" b="1" dirty="0">
                <a:solidFill>
                  <a:srgbClr val="373636"/>
                </a:solidFill>
                <a:latin typeface="Open Sauce Heavy"/>
                <a:ea typeface="Open Sauce Heavy"/>
                <a:cs typeface="Open Sauce Heavy"/>
                <a:sym typeface="Open Sauce Heavy"/>
              </a:rPr>
              <a:t>Paquete de incorporación del </a:t>
            </a:r>
            <a:r>
              <a:rPr lang="es-ES" sz="8799" b="1" dirty="0">
                <a:solidFill>
                  <a:srgbClr val="077AB5"/>
                </a:solidFill>
                <a:latin typeface="Open Sauce Heavy"/>
                <a:ea typeface="Open Sauce Heavy"/>
                <a:cs typeface="Open Sauce Heavy"/>
                <a:sym typeface="Open Sauce Heavy"/>
              </a:rPr>
              <a:t>CAB</a:t>
            </a:r>
            <a:r>
              <a:rPr lang="es-ES" sz="8799" b="1" dirty="0">
                <a:solidFill>
                  <a:srgbClr val="373636"/>
                </a:solidFill>
                <a:latin typeface="Open Sauce Heavy"/>
                <a:ea typeface="Open Sauce Heavy"/>
                <a:cs typeface="Open Sauce Heavy"/>
                <a:sym typeface="Open Sauce Heavy"/>
              </a:rPr>
              <a:t> entre redes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25289"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10</a:t>
              </a:r>
            </a:p>
          </p:txBody>
        </p:sp>
      </p:grpSp>
      <p:sp>
        <p:nvSpPr>
          <p:cNvPr id="6" name="AutoShape 6"/>
          <p:cNvSpPr/>
          <p:nvPr/>
        </p:nvSpPr>
        <p:spPr>
          <a:xfrm>
            <a:off x="0" y="9393643"/>
            <a:ext cx="18288000" cy="9525"/>
          </a:xfrm>
          <a:prstGeom prst="rect">
            <a:avLst/>
          </a:prstGeom>
          <a:solidFill>
            <a:srgbClr val="373636"/>
          </a:solidFill>
        </p:spPr>
        <p:txBody>
          <a:bodyPr/>
          <a:lstStyle/>
          <a:p>
            <a:endParaRPr lang="en-US" dirty="0"/>
          </a:p>
        </p:txBody>
      </p:sp>
      <p:sp>
        <p:nvSpPr>
          <p:cNvPr id="7" name="AutoShape 7"/>
          <p:cNvSpPr/>
          <p:nvPr/>
        </p:nvSpPr>
        <p:spPr>
          <a:xfrm>
            <a:off x="0" y="3159104"/>
            <a:ext cx="18288000" cy="9525"/>
          </a:xfrm>
          <a:prstGeom prst="rect">
            <a:avLst/>
          </a:prstGeom>
          <a:solidFill>
            <a:srgbClr val="373636"/>
          </a:solidFill>
        </p:spPr>
        <p:txBody>
          <a:bodyPr/>
          <a:lstStyle/>
          <a:p>
            <a:endParaRPr lang="en-US" dirty="0"/>
          </a:p>
        </p:txBody>
      </p:sp>
      <p:sp>
        <p:nvSpPr>
          <p:cNvPr id="8" name="AutoShape 8"/>
          <p:cNvSpPr/>
          <p:nvPr/>
        </p:nvSpPr>
        <p:spPr>
          <a:xfrm>
            <a:off x="7573950" y="3159104"/>
            <a:ext cx="9525" cy="6218863"/>
          </a:xfrm>
          <a:prstGeom prst="rect">
            <a:avLst/>
          </a:prstGeom>
          <a:solidFill>
            <a:srgbClr val="373636"/>
          </a:solidFill>
        </p:spPr>
        <p:txBody>
          <a:bodyPr/>
          <a:lstStyle/>
          <a:p>
            <a:endParaRPr lang="en-US" dirty="0"/>
          </a:p>
        </p:txBody>
      </p:sp>
      <p:sp>
        <p:nvSpPr>
          <p:cNvPr id="9" name="AutoShape 9"/>
          <p:cNvSpPr/>
          <p:nvPr/>
        </p:nvSpPr>
        <p:spPr>
          <a:xfrm>
            <a:off x="4398600" y="3168629"/>
            <a:ext cx="9601" cy="6224514"/>
          </a:xfrm>
          <a:prstGeom prst="rect">
            <a:avLst/>
          </a:prstGeom>
          <a:solidFill>
            <a:srgbClr val="373636"/>
          </a:solidFill>
        </p:spPr>
        <p:txBody>
          <a:bodyPr/>
          <a:lstStyle/>
          <a:p>
            <a:endParaRPr lang="en-US" dirty="0"/>
          </a:p>
        </p:txBody>
      </p:sp>
      <p:sp>
        <p:nvSpPr>
          <p:cNvPr id="10" name="AutoShape 10"/>
          <p:cNvSpPr/>
          <p:nvPr/>
        </p:nvSpPr>
        <p:spPr>
          <a:xfrm>
            <a:off x="11265969" y="3159104"/>
            <a:ext cx="9527" cy="6234039"/>
          </a:xfrm>
          <a:prstGeom prst="rect">
            <a:avLst/>
          </a:prstGeom>
          <a:solidFill>
            <a:srgbClr val="373636"/>
          </a:solidFill>
        </p:spPr>
        <p:txBody>
          <a:bodyPr/>
          <a:lstStyle/>
          <a:p>
            <a:endParaRPr lang="en-US" dirty="0"/>
          </a:p>
        </p:txBody>
      </p:sp>
      <p:sp>
        <p:nvSpPr>
          <p:cNvPr id="11" name="AutoShape 11"/>
          <p:cNvSpPr/>
          <p:nvPr/>
        </p:nvSpPr>
        <p:spPr>
          <a:xfrm>
            <a:off x="14710961" y="3159104"/>
            <a:ext cx="9525" cy="6234539"/>
          </a:xfrm>
          <a:prstGeom prst="rect">
            <a:avLst/>
          </a:prstGeom>
          <a:solidFill>
            <a:srgbClr val="373636"/>
          </a:solidFill>
        </p:spPr>
        <p:txBody>
          <a:bodyPr/>
          <a:lstStyle/>
          <a:p>
            <a:endParaRPr lang="en-US" dirty="0"/>
          </a:p>
        </p:txBody>
      </p:sp>
      <p:sp>
        <p:nvSpPr>
          <p:cNvPr id="12" name="AutoShape 12"/>
          <p:cNvSpPr/>
          <p:nvPr/>
        </p:nvSpPr>
        <p:spPr>
          <a:xfrm>
            <a:off x="1047750" y="9123457"/>
            <a:ext cx="235064" cy="269687"/>
          </a:xfrm>
          <a:prstGeom prst="rect">
            <a:avLst/>
          </a:prstGeom>
          <a:solidFill>
            <a:srgbClr val="EA6D29"/>
          </a:solidFill>
        </p:spPr>
        <p:txBody>
          <a:bodyPr/>
          <a:lstStyle/>
          <a:p>
            <a:endParaRPr lang="en-US" dirty="0"/>
          </a:p>
        </p:txBody>
      </p:sp>
      <p:sp>
        <p:nvSpPr>
          <p:cNvPr id="13" name="AutoShape 13"/>
          <p:cNvSpPr/>
          <p:nvPr/>
        </p:nvSpPr>
        <p:spPr>
          <a:xfrm>
            <a:off x="7583475" y="9123457"/>
            <a:ext cx="235064" cy="269687"/>
          </a:xfrm>
          <a:prstGeom prst="rect">
            <a:avLst/>
          </a:prstGeom>
          <a:solidFill>
            <a:srgbClr val="EA6D29"/>
          </a:solidFill>
        </p:spPr>
        <p:txBody>
          <a:bodyPr/>
          <a:lstStyle/>
          <a:p>
            <a:endParaRPr lang="en-US" dirty="0"/>
          </a:p>
        </p:txBody>
      </p:sp>
      <p:sp>
        <p:nvSpPr>
          <p:cNvPr id="14" name="AutoShape 14"/>
          <p:cNvSpPr/>
          <p:nvPr/>
        </p:nvSpPr>
        <p:spPr>
          <a:xfrm>
            <a:off x="4383104" y="9123457"/>
            <a:ext cx="235064" cy="269687"/>
          </a:xfrm>
          <a:prstGeom prst="rect">
            <a:avLst/>
          </a:prstGeom>
          <a:solidFill>
            <a:srgbClr val="EA6D29"/>
          </a:solidFill>
        </p:spPr>
        <p:txBody>
          <a:bodyPr/>
          <a:lstStyle/>
          <a:p>
            <a:endParaRPr lang="en-US" dirty="0"/>
          </a:p>
        </p:txBody>
      </p:sp>
      <p:sp>
        <p:nvSpPr>
          <p:cNvPr id="15" name="AutoShape 15"/>
          <p:cNvSpPr/>
          <p:nvPr/>
        </p:nvSpPr>
        <p:spPr>
          <a:xfrm>
            <a:off x="11275496" y="9123457"/>
            <a:ext cx="235064" cy="269687"/>
          </a:xfrm>
          <a:prstGeom prst="rect">
            <a:avLst/>
          </a:prstGeom>
          <a:solidFill>
            <a:srgbClr val="EA6D29"/>
          </a:solidFill>
        </p:spPr>
        <p:txBody>
          <a:bodyPr/>
          <a:lstStyle/>
          <a:p>
            <a:endParaRPr lang="en-US" dirty="0"/>
          </a:p>
        </p:txBody>
      </p:sp>
      <p:sp>
        <p:nvSpPr>
          <p:cNvPr id="16" name="AutoShape 16"/>
          <p:cNvSpPr/>
          <p:nvPr/>
        </p:nvSpPr>
        <p:spPr>
          <a:xfrm>
            <a:off x="14720486" y="9137041"/>
            <a:ext cx="235064" cy="240927"/>
          </a:xfrm>
          <a:prstGeom prst="rect">
            <a:avLst/>
          </a:prstGeom>
          <a:solidFill>
            <a:srgbClr val="EA6D29"/>
          </a:solidFill>
        </p:spPr>
        <p:txBody>
          <a:bodyPr/>
          <a:lstStyle/>
          <a:p>
            <a:endParaRPr lang="en-US" dirty="0"/>
          </a:p>
        </p:txBody>
      </p:sp>
      <p:sp>
        <p:nvSpPr>
          <p:cNvPr id="17" name="TextBox 17"/>
          <p:cNvSpPr txBox="1"/>
          <p:nvPr/>
        </p:nvSpPr>
        <p:spPr>
          <a:xfrm>
            <a:off x="1583079" y="835932"/>
            <a:ext cx="16612085" cy="917495"/>
          </a:xfrm>
          <a:prstGeom prst="rect">
            <a:avLst/>
          </a:prstGeom>
        </p:spPr>
        <p:txBody>
          <a:bodyPr lIns="0" tIns="0" rIns="0" bIns="0" rtlCol="0" anchor="t">
            <a:spAutoFit/>
          </a:bodyPr>
          <a:lstStyle/>
          <a:p>
            <a:pPr algn="l">
              <a:lnSpc>
                <a:spcPts val="7700"/>
              </a:lnSpc>
            </a:pPr>
            <a:r>
              <a:rPr lang="es-ES" sz="6100" b="1" dirty="0">
                <a:solidFill>
                  <a:srgbClr val="373636"/>
                </a:solidFill>
                <a:latin typeface="Open Sauce Heavy"/>
                <a:ea typeface="Open Sauce Heavy"/>
                <a:cs typeface="Open Sauce Heavy"/>
                <a:sym typeface="Open Sauce Heavy"/>
              </a:rPr>
              <a:t>Beneficios de la </a:t>
            </a:r>
            <a:r>
              <a:rPr lang="es-ES" sz="6100" b="1" dirty="0">
                <a:solidFill>
                  <a:srgbClr val="077AB5"/>
                </a:solidFill>
                <a:latin typeface="Open Sauce Heavy"/>
                <a:ea typeface="Open Sauce Heavy"/>
                <a:cs typeface="Open Sauce Heavy"/>
                <a:sym typeface="Open Sauce Heavy"/>
              </a:rPr>
              <a:t>participación comunitaria</a:t>
            </a:r>
          </a:p>
        </p:txBody>
      </p:sp>
      <p:sp>
        <p:nvSpPr>
          <p:cNvPr id="18" name="TextBox 18"/>
          <p:cNvSpPr txBox="1"/>
          <p:nvPr/>
        </p:nvSpPr>
        <p:spPr>
          <a:xfrm>
            <a:off x="4352624" y="2384217"/>
            <a:ext cx="10658941" cy="616660"/>
          </a:xfrm>
          <a:prstGeom prst="rect">
            <a:avLst/>
          </a:prstGeom>
        </p:spPr>
        <p:txBody>
          <a:bodyPr wrap="square" lIns="0" tIns="0" rIns="0" bIns="0" rtlCol="0" anchor="t">
            <a:spAutoFit/>
          </a:bodyPr>
          <a:lstStyle/>
          <a:p>
            <a:pPr algn="l">
              <a:lnSpc>
                <a:spcPts val="4730"/>
              </a:lnSpc>
            </a:pPr>
            <a:r>
              <a:rPr lang="es-ES" sz="4300" b="1" dirty="0">
                <a:latin typeface="Open Sauce Heavy"/>
                <a:ea typeface="Open Sauce Heavy"/>
                <a:cs typeface="Open Sauce Heavy"/>
                <a:sym typeface="Open Sauce Heavy"/>
              </a:rPr>
              <a:t>La </a:t>
            </a:r>
            <a:r>
              <a:rPr lang="es-ES" sz="4300" b="1" dirty="0">
                <a:solidFill>
                  <a:srgbClr val="077AB5"/>
                </a:solidFill>
                <a:latin typeface="Open Sauce Heavy"/>
                <a:ea typeface="Open Sauce Heavy"/>
                <a:cs typeface="Open Sauce Heavy"/>
                <a:sym typeface="Open Sauce Heavy"/>
              </a:rPr>
              <a:t>participación comunitaria</a:t>
            </a:r>
            <a:r>
              <a:rPr lang="es-ES" sz="4300" b="1" dirty="0">
                <a:solidFill>
                  <a:srgbClr val="373636"/>
                </a:solidFill>
                <a:latin typeface="Open Sauce Heavy"/>
                <a:ea typeface="Open Sauce Heavy"/>
                <a:cs typeface="Open Sauce Heavy"/>
                <a:sym typeface="Open Sauce Heavy"/>
              </a:rPr>
              <a:t> requiere:</a:t>
            </a:r>
          </a:p>
        </p:txBody>
      </p:sp>
      <p:sp>
        <p:nvSpPr>
          <p:cNvPr id="19" name="TextBox 19"/>
          <p:cNvSpPr txBox="1"/>
          <p:nvPr/>
        </p:nvSpPr>
        <p:spPr>
          <a:xfrm>
            <a:off x="1212907" y="4091021"/>
            <a:ext cx="3014243" cy="2256155"/>
          </a:xfrm>
          <a:prstGeom prst="rect">
            <a:avLst/>
          </a:prstGeom>
        </p:spPr>
        <p:txBody>
          <a:bodyPr lIns="0" tIns="0" rIns="0" bIns="0" rtlCol="0" anchor="t">
            <a:spAutoFit/>
          </a:bodyPr>
          <a:lstStyle/>
          <a:p>
            <a:pPr algn="l">
              <a:lnSpc>
                <a:spcPts val="3040"/>
              </a:lnSpc>
            </a:pPr>
            <a:r>
              <a:rPr lang="es-ES" sz="1900" dirty="0">
                <a:solidFill>
                  <a:srgbClr val="373636"/>
                </a:solidFill>
                <a:latin typeface="Open Sauce"/>
                <a:ea typeface="Open Sauce"/>
                <a:cs typeface="Open Sauce"/>
                <a:sym typeface="Open Sauce"/>
              </a:rPr>
              <a:t>Involucrar a las comunidades desde las etapas iniciales como el desarrollo de conceptos y la planificación hasta la realización del estudio y su conclusión. </a:t>
            </a:r>
          </a:p>
          <a:p>
            <a:pPr algn="l">
              <a:lnSpc>
                <a:spcPts val="3040"/>
              </a:lnSpc>
            </a:pPr>
            <a:endParaRPr lang="en-US" sz="1900" dirty="0">
              <a:solidFill>
                <a:srgbClr val="373636"/>
              </a:solidFill>
              <a:latin typeface="Open Sauce"/>
              <a:ea typeface="Open Sauce"/>
              <a:cs typeface="Open Sauce"/>
              <a:sym typeface="Open Sauce"/>
            </a:endParaRPr>
          </a:p>
        </p:txBody>
      </p:sp>
      <p:sp>
        <p:nvSpPr>
          <p:cNvPr id="20" name="TextBox 20"/>
          <p:cNvSpPr txBox="1"/>
          <p:nvPr/>
        </p:nvSpPr>
        <p:spPr>
          <a:xfrm>
            <a:off x="4526903" y="4091021"/>
            <a:ext cx="3144361" cy="3037626"/>
          </a:xfrm>
          <a:prstGeom prst="rect">
            <a:avLst/>
          </a:prstGeom>
        </p:spPr>
        <p:txBody>
          <a:bodyPr lIns="0" tIns="0" rIns="0" bIns="0" rtlCol="0" anchor="t">
            <a:spAutoFit/>
          </a:bodyPr>
          <a:lstStyle/>
          <a:p>
            <a:pPr algn="l">
              <a:lnSpc>
                <a:spcPts val="3040"/>
              </a:lnSpc>
            </a:pPr>
            <a:r>
              <a:rPr lang="es-ES" sz="1900" dirty="0">
                <a:solidFill>
                  <a:srgbClr val="373636"/>
                </a:solidFill>
                <a:latin typeface="Open Sauce"/>
                <a:ea typeface="Open Sauce"/>
                <a:cs typeface="Open Sauce"/>
                <a:sym typeface="Open Sauce"/>
              </a:rPr>
              <a:t>La planificación, </a:t>
            </a:r>
            <a:br>
              <a:rPr lang="es-ES" sz="1900" dirty="0">
                <a:solidFill>
                  <a:srgbClr val="373636"/>
                </a:solidFill>
                <a:latin typeface="Open Sauce"/>
                <a:ea typeface="Open Sauce"/>
                <a:cs typeface="Open Sauce"/>
                <a:sym typeface="Open Sauce"/>
              </a:rPr>
            </a:br>
            <a:r>
              <a:rPr lang="es-ES" sz="1900" dirty="0">
                <a:solidFill>
                  <a:srgbClr val="373636"/>
                </a:solidFill>
                <a:latin typeface="Open Sauce"/>
                <a:ea typeface="Open Sauce"/>
                <a:cs typeface="Open Sauce"/>
                <a:sym typeface="Open Sauce"/>
              </a:rPr>
              <a:t>la elaboración de presupuestos y la obtención de recursos generales de un programa de participación comunitaria </a:t>
            </a:r>
          </a:p>
          <a:p>
            <a:pPr algn="l">
              <a:lnSpc>
                <a:spcPts val="3040"/>
              </a:lnSpc>
            </a:pPr>
            <a:endParaRPr lang="en-US" sz="1900" dirty="0">
              <a:solidFill>
                <a:srgbClr val="373636"/>
              </a:solidFill>
              <a:latin typeface="Open Sauce"/>
              <a:ea typeface="Open Sauce"/>
              <a:cs typeface="Open Sauce"/>
              <a:sym typeface="Open Sauce"/>
            </a:endParaRPr>
          </a:p>
        </p:txBody>
      </p:sp>
      <p:sp>
        <p:nvSpPr>
          <p:cNvPr id="21" name="TextBox 21"/>
          <p:cNvSpPr txBox="1"/>
          <p:nvPr/>
        </p:nvSpPr>
        <p:spPr>
          <a:xfrm>
            <a:off x="7756988" y="4091021"/>
            <a:ext cx="3374495" cy="5730671"/>
          </a:xfrm>
          <a:prstGeom prst="rect">
            <a:avLst/>
          </a:prstGeom>
        </p:spPr>
        <p:txBody>
          <a:bodyPr lIns="0" tIns="0" rIns="0" bIns="0" rtlCol="0" anchor="t">
            <a:spAutoFit/>
          </a:bodyPr>
          <a:lstStyle/>
          <a:p>
            <a:pPr algn="l">
              <a:lnSpc>
                <a:spcPts val="3040"/>
              </a:lnSpc>
            </a:pPr>
            <a:r>
              <a:rPr lang="es-ES" sz="1900" dirty="0">
                <a:solidFill>
                  <a:srgbClr val="373636"/>
                </a:solidFill>
                <a:latin typeface="Open Sauce"/>
                <a:ea typeface="Open Sauce"/>
                <a:cs typeface="Open Sauce"/>
                <a:sym typeface="Open Sauce"/>
              </a:rPr>
              <a:t>El desarrollo de mecanismos múltiples para la participación continua de los representantes de las partes interesadas de la comunidad (ONUSIDA, 2011).</a:t>
            </a:r>
          </a:p>
          <a:p>
            <a:pPr marL="410211" lvl="1" indent="-205106" algn="l">
              <a:lnSpc>
                <a:spcPts val="3040"/>
              </a:lnSpc>
              <a:buFont typeface="Arial"/>
              <a:buChar char="•"/>
            </a:pPr>
            <a:r>
              <a:rPr lang="es-ES" sz="1900" dirty="0">
                <a:solidFill>
                  <a:srgbClr val="373636"/>
                </a:solidFill>
                <a:latin typeface="Open Sauce"/>
                <a:ea typeface="Open Sauce"/>
                <a:cs typeface="Open Sauce"/>
                <a:sym typeface="Open Sauce"/>
              </a:rPr>
              <a:t>Mecanismos de asesoramiento.</a:t>
            </a:r>
          </a:p>
          <a:p>
            <a:pPr marL="410211" lvl="1" indent="-205106" algn="l">
              <a:lnSpc>
                <a:spcPts val="3040"/>
              </a:lnSpc>
              <a:buFont typeface="Arial"/>
              <a:buChar char="•"/>
            </a:pPr>
            <a:r>
              <a:rPr lang="es-ES" sz="1900" dirty="0">
                <a:solidFill>
                  <a:srgbClr val="373636"/>
                </a:solidFill>
                <a:latin typeface="Open Sauce"/>
                <a:ea typeface="Open Sauce"/>
                <a:cs typeface="Open Sauce"/>
                <a:sym typeface="Open Sauce"/>
              </a:rPr>
              <a:t>Planes de difusión </a:t>
            </a:r>
            <a:br>
              <a:rPr lang="es-ES" sz="1900" dirty="0">
                <a:solidFill>
                  <a:srgbClr val="373636"/>
                </a:solidFill>
                <a:latin typeface="Open Sauce"/>
                <a:ea typeface="Open Sauce"/>
                <a:cs typeface="Open Sauce"/>
                <a:sym typeface="Open Sauce"/>
              </a:rPr>
            </a:br>
            <a:r>
              <a:rPr lang="es-ES" sz="1900" dirty="0">
                <a:solidFill>
                  <a:srgbClr val="373636"/>
                </a:solidFill>
                <a:latin typeface="Open Sauce"/>
                <a:ea typeface="Open Sauce"/>
                <a:cs typeface="Open Sauce"/>
                <a:sym typeface="Open Sauce"/>
              </a:rPr>
              <a:t>y educación.</a:t>
            </a:r>
          </a:p>
          <a:p>
            <a:pPr marL="410211" lvl="1" indent="-205106" algn="l">
              <a:lnSpc>
                <a:spcPts val="3040"/>
              </a:lnSpc>
              <a:buFont typeface="Arial"/>
              <a:buChar char="•"/>
            </a:pPr>
            <a:r>
              <a:rPr lang="es-ES" sz="1900" dirty="0">
                <a:solidFill>
                  <a:srgbClr val="373636"/>
                </a:solidFill>
                <a:latin typeface="Open Sauce"/>
                <a:ea typeface="Open Sauce"/>
                <a:cs typeface="Open Sauce"/>
                <a:sym typeface="Open Sauce"/>
              </a:rPr>
              <a:t>Consultas y retroalimentación con las comunidades involucradas. </a:t>
            </a:r>
          </a:p>
          <a:p>
            <a:pPr algn="l">
              <a:lnSpc>
                <a:spcPts val="3040"/>
              </a:lnSpc>
            </a:pPr>
            <a:endParaRPr lang="en-US" sz="1900" dirty="0">
              <a:solidFill>
                <a:srgbClr val="373636"/>
              </a:solidFill>
              <a:latin typeface="Open Sauce"/>
              <a:ea typeface="Open Sauce"/>
              <a:cs typeface="Open Sauce"/>
              <a:sym typeface="Open Sauce"/>
            </a:endParaRPr>
          </a:p>
        </p:txBody>
      </p:sp>
      <p:sp>
        <p:nvSpPr>
          <p:cNvPr id="22" name="TextBox 22"/>
          <p:cNvSpPr txBox="1"/>
          <p:nvPr/>
        </p:nvSpPr>
        <p:spPr>
          <a:xfrm>
            <a:off x="11635192" y="4091021"/>
            <a:ext cx="2856693" cy="1875155"/>
          </a:xfrm>
          <a:prstGeom prst="rect">
            <a:avLst/>
          </a:prstGeom>
        </p:spPr>
        <p:txBody>
          <a:bodyPr lIns="0" tIns="0" rIns="0" bIns="0" rtlCol="0" anchor="t">
            <a:spAutoFit/>
          </a:bodyPr>
          <a:lstStyle/>
          <a:p>
            <a:pPr algn="l">
              <a:lnSpc>
                <a:spcPts val="3040"/>
              </a:lnSpc>
            </a:pPr>
            <a:r>
              <a:rPr lang="es-ES" sz="1900" dirty="0">
                <a:solidFill>
                  <a:srgbClr val="373636"/>
                </a:solidFill>
                <a:latin typeface="Open Sauce"/>
                <a:ea typeface="Open Sauce"/>
                <a:cs typeface="Open Sauce"/>
                <a:sym typeface="Open Sauce"/>
              </a:rPr>
              <a:t>Asociaciones y participación en otros programas comunitarios relacionados. </a:t>
            </a:r>
          </a:p>
          <a:p>
            <a:pPr algn="l">
              <a:lnSpc>
                <a:spcPts val="3040"/>
              </a:lnSpc>
            </a:pPr>
            <a:endParaRPr lang="en-US" sz="1900" dirty="0">
              <a:solidFill>
                <a:srgbClr val="373636"/>
              </a:solidFill>
              <a:latin typeface="Open Sauce"/>
              <a:ea typeface="Open Sauce"/>
              <a:cs typeface="Open Sauce"/>
              <a:sym typeface="Open Sauce"/>
            </a:endParaRPr>
          </a:p>
        </p:txBody>
      </p:sp>
      <p:sp>
        <p:nvSpPr>
          <p:cNvPr id="23" name="TextBox 23"/>
          <p:cNvSpPr txBox="1"/>
          <p:nvPr/>
        </p:nvSpPr>
        <p:spPr>
          <a:xfrm>
            <a:off x="14939561" y="4091021"/>
            <a:ext cx="3144361" cy="732155"/>
          </a:xfrm>
          <a:prstGeom prst="rect">
            <a:avLst/>
          </a:prstGeom>
        </p:spPr>
        <p:txBody>
          <a:bodyPr lIns="0" tIns="0" rIns="0" bIns="0" rtlCol="0" anchor="t">
            <a:spAutoFit/>
          </a:bodyPr>
          <a:lstStyle/>
          <a:p>
            <a:pPr algn="l">
              <a:lnSpc>
                <a:spcPts val="3040"/>
              </a:lnSpc>
            </a:pPr>
            <a:r>
              <a:rPr lang="es-ES" sz="1900" dirty="0">
                <a:solidFill>
                  <a:srgbClr val="373636"/>
                </a:solidFill>
                <a:latin typeface="Open Sauce"/>
                <a:ea typeface="Open Sauce"/>
                <a:cs typeface="Open Sauce"/>
                <a:sym typeface="Open Sauce"/>
              </a:rPr>
              <a:t>Iniciativas de empoderamiento de los socios de la comunidad.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11</a:t>
              </a:r>
            </a:p>
          </p:txBody>
        </p:sp>
      </p:grpSp>
      <p:sp>
        <p:nvSpPr>
          <p:cNvPr id="6" name="TextBox 6"/>
          <p:cNvSpPr txBox="1"/>
          <p:nvPr/>
        </p:nvSpPr>
        <p:spPr>
          <a:xfrm>
            <a:off x="1887092" y="2806268"/>
            <a:ext cx="5535968" cy="3591074"/>
          </a:xfrm>
          <a:prstGeom prst="rect">
            <a:avLst/>
          </a:prstGeom>
        </p:spPr>
        <p:txBody>
          <a:bodyPr wrap="square" lIns="0" tIns="0" rIns="0" bIns="0" rtlCol="0" anchor="t">
            <a:spAutoFit/>
          </a:bodyPr>
          <a:lstStyle/>
          <a:p>
            <a:pPr algn="l">
              <a:lnSpc>
                <a:spcPts val="7079"/>
              </a:lnSpc>
            </a:pPr>
            <a:r>
              <a:rPr lang="es-ES" sz="5899" dirty="0">
                <a:solidFill>
                  <a:srgbClr val="373636"/>
                </a:solidFill>
                <a:latin typeface="Open Sauce Light"/>
                <a:ea typeface="Open Sauce Light"/>
                <a:cs typeface="Open Sauce Light"/>
                <a:sym typeface="Open Sauce Light"/>
              </a:rPr>
              <a:t>¿Qué es un comité de asesoramiento comunitario?</a:t>
            </a:r>
          </a:p>
        </p:txBody>
      </p:sp>
      <p:sp>
        <p:nvSpPr>
          <p:cNvPr id="7" name="TextBox 7"/>
          <p:cNvSpPr txBox="1"/>
          <p:nvPr/>
        </p:nvSpPr>
        <p:spPr>
          <a:xfrm>
            <a:off x="10307691" y="600709"/>
            <a:ext cx="7267851" cy="9360576"/>
          </a:xfrm>
          <a:prstGeom prst="rect">
            <a:avLst/>
          </a:prstGeom>
        </p:spPr>
        <p:txBody>
          <a:bodyPr wrap="square" lIns="0" tIns="0" rIns="0" bIns="0" rtlCol="0" anchor="t">
            <a:spAutoFit/>
          </a:bodyPr>
          <a:lstStyle/>
          <a:p>
            <a:pPr algn="l">
              <a:lnSpc>
                <a:spcPts val="3519"/>
              </a:lnSpc>
            </a:pPr>
            <a:r>
              <a:rPr lang="es-ES" sz="1600" dirty="0">
                <a:solidFill>
                  <a:srgbClr val="373636"/>
                </a:solidFill>
                <a:latin typeface="Open Sauce"/>
                <a:ea typeface="Open Sauce"/>
                <a:cs typeface="Open Sauce"/>
                <a:sym typeface="Open Sauce"/>
              </a:rPr>
              <a:t>Grupo de asesoramiento formal coordinado por la institución </a:t>
            </a:r>
            <a:br>
              <a:rPr lang="es-ES" sz="1600" dirty="0">
                <a:solidFill>
                  <a:srgbClr val="373636"/>
                </a:solidFill>
                <a:latin typeface="Open Sauce"/>
                <a:ea typeface="Open Sauce"/>
                <a:cs typeface="Open Sauce"/>
                <a:sym typeface="Open Sauce"/>
              </a:rPr>
            </a:br>
            <a:r>
              <a:rPr lang="es-ES" sz="1600" dirty="0">
                <a:solidFill>
                  <a:srgbClr val="373636"/>
                </a:solidFill>
                <a:latin typeface="Open Sauce"/>
                <a:ea typeface="Open Sauce"/>
                <a:cs typeface="Open Sauce"/>
                <a:sym typeface="Open Sauce"/>
              </a:rPr>
              <a:t>de investigación.</a:t>
            </a:r>
          </a:p>
          <a:p>
            <a:pPr algn="l">
              <a:lnSpc>
                <a:spcPts val="3519"/>
              </a:lnSpc>
            </a:pPr>
            <a:endParaRPr lang="en-US" sz="1600" dirty="0">
              <a:solidFill>
                <a:srgbClr val="373636"/>
              </a:solidFill>
              <a:latin typeface="Open Sauce"/>
              <a:ea typeface="Open Sauce"/>
              <a:cs typeface="Open Sauce"/>
              <a:sym typeface="Open Sauce"/>
            </a:endParaRPr>
          </a:p>
          <a:p>
            <a:pPr algn="l">
              <a:lnSpc>
                <a:spcPts val="3519"/>
              </a:lnSpc>
            </a:pPr>
            <a:r>
              <a:rPr lang="es-ES" sz="1600" dirty="0">
                <a:solidFill>
                  <a:srgbClr val="373636"/>
                </a:solidFill>
                <a:latin typeface="Open Sauce"/>
                <a:ea typeface="Open Sauce"/>
                <a:cs typeface="Open Sauce"/>
                <a:sym typeface="Open Sauce"/>
              </a:rPr>
              <a:t>Compuesto por diversos miembros de la comunidad que se ven afectados por la investigación y que están interesados en ella.</a:t>
            </a:r>
          </a:p>
          <a:p>
            <a:pPr algn="l">
              <a:lnSpc>
                <a:spcPts val="3519"/>
              </a:lnSpc>
            </a:pPr>
            <a:endParaRPr lang="en-US" sz="1600" dirty="0">
              <a:solidFill>
                <a:srgbClr val="373636"/>
              </a:solidFill>
              <a:latin typeface="Open Sauce"/>
              <a:ea typeface="Open Sauce"/>
              <a:cs typeface="Open Sauce"/>
              <a:sym typeface="Open Sauce"/>
            </a:endParaRPr>
          </a:p>
          <a:p>
            <a:pPr algn="l">
              <a:lnSpc>
                <a:spcPts val="3519"/>
              </a:lnSpc>
            </a:pPr>
            <a:r>
              <a:rPr lang="es-ES" sz="1600" dirty="0">
                <a:solidFill>
                  <a:srgbClr val="373636"/>
                </a:solidFill>
                <a:latin typeface="Open Sauce"/>
                <a:ea typeface="Open Sauce"/>
                <a:cs typeface="Open Sauce"/>
                <a:sym typeface="Open Sauce"/>
              </a:rPr>
              <a:t>Los miembros pueden variar en edad, raza, género, escolaridad, </a:t>
            </a:r>
            <a:br>
              <a:rPr lang="es-ES" sz="1600" dirty="0">
                <a:solidFill>
                  <a:srgbClr val="373636"/>
                </a:solidFill>
                <a:latin typeface="Open Sauce"/>
                <a:ea typeface="Open Sauce"/>
                <a:cs typeface="Open Sauce"/>
                <a:sym typeface="Open Sauce"/>
              </a:rPr>
            </a:br>
            <a:r>
              <a:rPr lang="es-ES" sz="1600" dirty="0">
                <a:solidFill>
                  <a:srgbClr val="373636"/>
                </a:solidFill>
                <a:latin typeface="Open Sauce"/>
                <a:ea typeface="Open Sauce"/>
                <a:cs typeface="Open Sauce"/>
                <a:sym typeface="Open Sauce"/>
              </a:rPr>
              <a:t>religión y orientación sexual para representar a todos los segmentos de la comunidad.</a:t>
            </a:r>
          </a:p>
          <a:p>
            <a:pPr algn="l">
              <a:lnSpc>
                <a:spcPts val="3519"/>
              </a:lnSpc>
            </a:pPr>
            <a:endParaRPr lang="en-US" sz="1600" dirty="0">
              <a:solidFill>
                <a:srgbClr val="373636"/>
              </a:solidFill>
              <a:latin typeface="Open Sauce"/>
              <a:ea typeface="Open Sauce"/>
              <a:cs typeface="Open Sauce"/>
              <a:sym typeface="Open Sauce"/>
            </a:endParaRPr>
          </a:p>
          <a:p>
            <a:pPr algn="l">
              <a:lnSpc>
                <a:spcPts val="3519"/>
              </a:lnSpc>
            </a:pPr>
            <a:r>
              <a:rPr lang="es-ES" sz="1600" dirty="0">
                <a:solidFill>
                  <a:srgbClr val="373636"/>
                </a:solidFill>
                <a:latin typeface="Open Sauce"/>
                <a:ea typeface="Open Sauce"/>
                <a:cs typeface="Open Sauce"/>
                <a:sym typeface="Open Sauce"/>
              </a:rPr>
              <a:t>Se reúnen con regularidad para dar sugerencias a la institución sobre los planes de investigación y hacer aportaciones sobre estudios específicos y su importancia para la comunidad local.</a:t>
            </a:r>
          </a:p>
          <a:p>
            <a:pPr algn="l">
              <a:lnSpc>
                <a:spcPts val="3519"/>
              </a:lnSpc>
            </a:pPr>
            <a:endParaRPr lang="en-US" sz="1600" dirty="0">
              <a:solidFill>
                <a:srgbClr val="373636"/>
              </a:solidFill>
              <a:latin typeface="Open Sauce"/>
              <a:ea typeface="Open Sauce"/>
              <a:cs typeface="Open Sauce"/>
              <a:sym typeface="Open Sauce"/>
            </a:endParaRPr>
          </a:p>
          <a:p>
            <a:pPr algn="l">
              <a:lnSpc>
                <a:spcPts val="3519"/>
              </a:lnSpc>
            </a:pPr>
            <a:r>
              <a:rPr lang="es-ES" sz="1600" dirty="0">
                <a:solidFill>
                  <a:srgbClr val="373636"/>
                </a:solidFill>
                <a:latin typeface="Open Sauce"/>
                <a:ea typeface="Open Sauce"/>
                <a:cs typeface="Open Sauce"/>
                <a:sym typeface="Open Sauce"/>
              </a:rPr>
              <a:t>Proporciona comunicación bidireccional entre el personal de la investigación y la comunidad en general. </a:t>
            </a:r>
          </a:p>
          <a:p>
            <a:pPr marL="474979" lvl="1" indent="-237490" algn="l">
              <a:lnSpc>
                <a:spcPts val="3519"/>
              </a:lnSpc>
              <a:buFont typeface="Arial"/>
              <a:buChar char="•"/>
            </a:pPr>
            <a:r>
              <a:rPr lang="es-ES" sz="1600" dirty="0">
                <a:solidFill>
                  <a:srgbClr val="373636"/>
                </a:solidFill>
                <a:latin typeface="Open Sauce"/>
                <a:ea typeface="Open Sauce"/>
                <a:cs typeface="Open Sauce"/>
                <a:sym typeface="Open Sauce"/>
              </a:rPr>
              <a:t>Garantiza que las investigaciones: </a:t>
            </a:r>
          </a:p>
          <a:p>
            <a:pPr marL="474979" lvl="1" indent="-237490" algn="l">
              <a:lnSpc>
                <a:spcPts val="3519"/>
              </a:lnSpc>
              <a:buFont typeface="Arial"/>
              <a:buChar char="•"/>
            </a:pPr>
            <a:r>
              <a:rPr lang="es-ES" sz="1600" dirty="0">
                <a:solidFill>
                  <a:srgbClr val="373636"/>
                </a:solidFill>
                <a:latin typeface="Open Sauce"/>
                <a:ea typeface="Open Sauce"/>
                <a:cs typeface="Open Sauce"/>
                <a:sym typeface="Open Sauce"/>
              </a:rPr>
              <a:t>Tomen en cuenta los aspectos culturales. </a:t>
            </a:r>
          </a:p>
          <a:p>
            <a:pPr marL="474979" lvl="1" indent="-237490" algn="l">
              <a:lnSpc>
                <a:spcPts val="3519"/>
              </a:lnSpc>
              <a:buFont typeface="Arial"/>
              <a:buChar char="•"/>
            </a:pPr>
            <a:r>
              <a:rPr lang="es-ES" sz="1600" dirty="0">
                <a:solidFill>
                  <a:srgbClr val="373636"/>
                </a:solidFill>
                <a:latin typeface="Open Sauce"/>
                <a:ea typeface="Open Sauce"/>
                <a:cs typeface="Open Sauce"/>
                <a:sym typeface="Open Sauce"/>
              </a:rPr>
              <a:t>Sean pertinentes para las necesidades de la comunidad y se lleven a cabo de una manera respetuosa con los valores y las inquietudes.</a:t>
            </a:r>
          </a:p>
          <a:p>
            <a:pPr algn="l">
              <a:lnSpc>
                <a:spcPts val="3519"/>
              </a:lnSpc>
            </a:pPr>
            <a:endParaRPr lang="en-US" sz="1600" dirty="0">
              <a:solidFill>
                <a:srgbClr val="373636"/>
              </a:solidFill>
              <a:latin typeface="Open Sauce"/>
              <a:ea typeface="Open Sauce"/>
              <a:cs typeface="Open Sauce"/>
              <a:sym typeface="Open Sauce"/>
            </a:endParaRPr>
          </a:p>
        </p:txBody>
      </p:sp>
      <p:sp>
        <p:nvSpPr>
          <p:cNvPr id="8" name="AutoShape 8"/>
          <p:cNvSpPr/>
          <p:nvPr/>
        </p:nvSpPr>
        <p:spPr>
          <a:xfrm>
            <a:off x="9286060" y="719864"/>
            <a:ext cx="546310" cy="156239"/>
          </a:xfrm>
          <a:prstGeom prst="rect">
            <a:avLst/>
          </a:prstGeom>
          <a:solidFill>
            <a:srgbClr val="077AB5"/>
          </a:solidFill>
        </p:spPr>
        <p:txBody>
          <a:bodyPr/>
          <a:lstStyle/>
          <a:p>
            <a:endParaRPr lang="en-US" dirty="0"/>
          </a:p>
        </p:txBody>
      </p:sp>
      <p:sp>
        <p:nvSpPr>
          <p:cNvPr id="9" name="AutoShape 9"/>
          <p:cNvSpPr/>
          <p:nvPr/>
        </p:nvSpPr>
        <p:spPr>
          <a:xfrm>
            <a:off x="9286060" y="2038153"/>
            <a:ext cx="546310" cy="156239"/>
          </a:xfrm>
          <a:prstGeom prst="rect">
            <a:avLst/>
          </a:prstGeom>
          <a:solidFill>
            <a:srgbClr val="077AB5"/>
          </a:solidFill>
        </p:spPr>
        <p:txBody>
          <a:bodyPr/>
          <a:lstStyle/>
          <a:p>
            <a:endParaRPr lang="en-US" dirty="0"/>
          </a:p>
        </p:txBody>
      </p:sp>
      <p:sp>
        <p:nvSpPr>
          <p:cNvPr id="10" name="AutoShape 10"/>
          <p:cNvSpPr/>
          <p:nvPr/>
        </p:nvSpPr>
        <p:spPr>
          <a:xfrm>
            <a:off x="9286060" y="3375492"/>
            <a:ext cx="546310" cy="156239"/>
          </a:xfrm>
          <a:prstGeom prst="rect">
            <a:avLst/>
          </a:prstGeom>
          <a:solidFill>
            <a:srgbClr val="077AB5"/>
          </a:solidFill>
        </p:spPr>
        <p:txBody>
          <a:bodyPr/>
          <a:lstStyle/>
          <a:p>
            <a:endParaRPr lang="en-US" dirty="0"/>
          </a:p>
        </p:txBody>
      </p:sp>
      <p:sp>
        <p:nvSpPr>
          <p:cNvPr id="11" name="AutoShape 11"/>
          <p:cNvSpPr/>
          <p:nvPr/>
        </p:nvSpPr>
        <p:spPr>
          <a:xfrm>
            <a:off x="9286060" y="5127624"/>
            <a:ext cx="546310" cy="156239"/>
          </a:xfrm>
          <a:prstGeom prst="rect">
            <a:avLst/>
          </a:prstGeom>
          <a:solidFill>
            <a:srgbClr val="077AB5"/>
          </a:solidFill>
        </p:spPr>
        <p:txBody>
          <a:bodyPr/>
          <a:lstStyle/>
          <a:p>
            <a:endParaRPr lang="en-US" dirty="0"/>
          </a:p>
        </p:txBody>
      </p:sp>
      <p:sp>
        <p:nvSpPr>
          <p:cNvPr id="12" name="AutoShape 12"/>
          <p:cNvSpPr/>
          <p:nvPr/>
        </p:nvSpPr>
        <p:spPr>
          <a:xfrm>
            <a:off x="9286060" y="6884063"/>
            <a:ext cx="546310" cy="156239"/>
          </a:xfrm>
          <a:prstGeom prst="rect">
            <a:avLst/>
          </a:prstGeom>
          <a:solidFill>
            <a:srgbClr val="077AB5"/>
          </a:solidFill>
        </p:spPr>
        <p:txBody>
          <a:bodyPr/>
          <a:lstStyle/>
          <a:p>
            <a:endParaRPr lang="en-US" dirty="0"/>
          </a:p>
        </p:txBody>
      </p:sp>
      <p:sp>
        <p:nvSpPr>
          <p:cNvPr id="13" name="AutoShape 13"/>
          <p:cNvSpPr/>
          <p:nvPr/>
        </p:nvSpPr>
        <p:spPr>
          <a:xfrm>
            <a:off x="15486" y="9568814"/>
            <a:ext cx="18288000" cy="9525"/>
          </a:xfrm>
          <a:prstGeom prst="rect">
            <a:avLst/>
          </a:prstGeom>
          <a:solidFill>
            <a:srgbClr val="373636"/>
          </a:solidFill>
        </p:spPr>
        <p:txBody>
          <a:bodyPr/>
          <a:lstStyle/>
          <a:p>
            <a:endParaRPr lang="en-US" dirty="0"/>
          </a:p>
        </p:txBody>
      </p:sp>
      <p:sp>
        <p:nvSpPr>
          <p:cNvPr id="14" name="AutoShape 14"/>
          <p:cNvSpPr/>
          <p:nvPr/>
        </p:nvSpPr>
        <p:spPr>
          <a:xfrm>
            <a:off x="1887092" y="6712717"/>
            <a:ext cx="5545493" cy="249465"/>
          </a:xfrm>
          <a:prstGeom prst="rect">
            <a:avLst/>
          </a:prstGeom>
          <a:solidFill>
            <a:srgbClr val="EA6D29"/>
          </a:solidFill>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12</a:t>
              </a:r>
            </a:p>
          </p:txBody>
        </p:sp>
      </p:grpSp>
      <p:sp>
        <p:nvSpPr>
          <p:cNvPr id="6" name="AutoShape 6"/>
          <p:cNvSpPr/>
          <p:nvPr/>
        </p:nvSpPr>
        <p:spPr>
          <a:xfrm>
            <a:off x="0" y="2608044"/>
            <a:ext cx="18288000" cy="9525"/>
          </a:xfrm>
          <a:prstGeom prst="rect">
            <a:avLst/>
          </a:prstGeom>
          <a:solidFill>
            <a:srgbClr val="373636"/>
          </a:solidFill>
        </p:spPr>
        <p:txBody>
          <a:bodyPr/>
          <a:lstStyle/>
          <a:p>
            <a:endParaRPr lang="en-US" dirty="0"/>
          </a:p>
        </p:txBody>
      </p:sp>
      <p:sp>
        <p:nvSpPr>
          <p:cNvPr id="7" name="AutoShape 7"/>
          <p:cNvSpPr/>
          <p:nvPr/>
        </p:nvSpPr>
        <p:spPr>
          <a:xfrm>
            <a:off x="17259300" y="-352954"/>
            <a:ext cx="9525" cy="2970523"/>
          </a:xfrm>
          <a:prstGeom prst="rect">
            <a:avLst/>
          </a:prstGeom>
          <a:solidFill>
            <a:srgbClr val="373636"/>
          </a:solidFill>
        </p:spPr>
        <p:txBody>
          <a:bodyPr/>
          <a:lstStyle/>
          <a:p>
            <a:endParaRPr lang="en-US" dirty="0"/>
          </a:p>
        </p:txBody>
      </p:sp>
      <p:sp>
        <p:nvSpPr>
          <p:cNvPr id="8" name="AutoShape 8"/>
          <p:cNvSpPr/>
          <p:nvPr/>
        </p:nvSpPr>
        <p:spPr>
          <a:xfrm>
            <a:off x="6516814" y="-321507"/>
            <a:ext cx="9525" cy="10992908"/>
          </a:xfrm>
          <a:prstGeom prst="rect">
            <a:avLst/>
          </a:prstGeom>
          <a:solidFill>
            <a:srgbClr val="373636"/>
          </a:solidFill>
        </p:spPr>
        <p:txBody>
          <a:bodyPr/>
          <a:lstStyle/>
          <a:p>
            <a:endParaRPr lang="en-US" dirty="0"/>
          </a:p>
        </p:txBody>
      </p:sp>
      <p:sp>
        <p:nvSpPr>
          <p:cNvPr id="9" name="AutoShape 9"/>
          <p:cNvSpPr/>
          <p:nvPr/>
        </p:nvSpPr>
        <p:spPr>
          <a:xfrm>
            <a:off x="17259300" y="0"/>
            <a:ext cx="1846538" cy="2617569"/>
          </a:xfrm>
          <a:prstGeom prst="rect">
            <a:avLst/>
          </a:prstGeom>
          <a:solidFill>
            <a:srgbClr val="EA6D29"/>
          </a:solidFill>
        </p:spPr>
        <p:txBody>
          <a:bodyPr/>
          <a:lstStyle/>
          <a:p>
            <a:endParaRPr lang="en-US" dirty="0"/>
          </a:p>
        </p:txBody>
      </p:sp>
      <p:grpSp>
        <p:nvGrpSpPr>
          <p:cNvPr id="10" name="Group 10"/>
          <p:cNvGrpSpPr/>
          <p:nvPr/>
        </p:nvGrpSpPr>
        <p:grpSpPr>
          <a:xfrm>
            <a:off x="10408148" y="3818559"/>
            <a:ext cx="4046909" cy="404690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6D29">
                <a:alpha val="49804"/>
              </a:srgbClr>
            </a:solidFill>
          </p:spPr>
          <p:txBody>
            <a:bodyPr/>
            <a:lstStyle/>
            <a:p>
              <a:endParaRPr lang="en-US" dirty="0"/>
            </a:p>
          </p:txBody>
        </p:sp>
        <p:sp>
          <p:nvSpPr>
            <p:cNvPr id="12" name="TextBox 12"/>
            <p:cNvSpPr txBox="1"/>
            <p:nvPr/>
          </p:nvSpPr>
          <p:spPr>
            <a:xfrm>
              <a:off x="76200" y="9525"/>
              <a:ext cx="660400" cy="727075"/>
            </a:xfrm>
            <a:prstGeom prst="rect">
              <a:avLst/>
            </a:prstGeom>
          </p:spPr>
          <p:txBody>
            <a:bodyPr lIns="50800" tIns="50800" rIns="50800" bIns="50800" rtlCol="0" anchor="ctr"/>
            <a:lstStyle/>
            <a:p>
              <a:pPr algn="ctr">
                <a:lnSpc>
                  <a:spcPts val="3040"/>
                </a:lnSpc>
              </a:pPr>
              <a:endParaRPr dirty="0"/>
            </a:p>
          </p:txBody>
        </p:sp>
      </p:grpSp>
      <p:grpSp>
        <p:nvGrpSpPr>
          <p:cNvPr id="13" name="Group 13"/>
          <p:cNvGrpSpPr/>
          <p:nvPr/>
        </p:nvGrpSpPr>
        <p:grpSpPr>
          <a:xfrm>
            <a:off x="7347368" y="3818559"/>
            <a:ext cx="4046909" cy="404690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4370">
                <a:alpha val="57647"/>
              </a:srgbClr>
            </a:solidFill>
          </p:spPr>
          <p:txBody>
            <a:bodyPr/>
            <a:lstStyle/>
            <a:p>
              <a:endParaRPr lang="en-US" dirty="0"/>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040"/>
                </a:lnSpc>
              </a:pPr>
              <a:endParaRPr dirty="0"/>
            </a:p>
          </p:txBody>
        </p:sp>
      </p:grpSp>
      <p:grpSp>
        <p:nvGrpSpPr>
          <p:cNvPr id="16" name="Group 16"/>
          <p:cNvGrpSpPr/>
          <p:nvPr/>
        </p:nvGrpSpPr>
        <p:grpSpPr>
          <a:xfrm>
            <a:off x="13468928" y="3818559"/>
            <a:ext cx="4046909" cy="404690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A2D4">
                <a:alpha val="75686"/>
              </a:srgbClr>
            </a:solidFill>
          </p:spPr>
          <p:txBody>
            <a:bodyPr/>
            <a:lstStyle/>
            <a:p>
              <a:endParaRPr lang="en-US" dirty="0"/>
            </a:p>
          </p:txBody>
        </p:sp>
        <p:sp>
          <p:nvSpPr>
            <p:cNvPr id="18" name="TextBox 18"/>
            <p:cNvSpPr txBox="1"/>
            <p:nvPr/>
          </p:nvSpPr>
          <p:spPr>
            <a:xfrm>
              <a:off x="76200" y="9525"/>
              <a:ext cx="660400" cy="727075"/>
            </a:xfrm>
            <a:prstGeom prst="rect">
              <a:avLst/>
            </a:prstGeom>
          </p:spPr>
          <p:txBody>
            <a:bodyPr lIns="50800" tIns="50800" rIns="50800" bIns="50800" rtlCol="0" anchor="ctr"/>
            <a:lstStyle/>
            <a:p>
              <a:pPr algn="ctr">
                <a:lnSpc>
                  <a:spcPts val="3040"/>
                </a:lnSpc>
              </a:pPr>
              <a:endParaRPr dirty="0"/>
            </a:p>
          </p:txBody>
        </p:sp>
      </p:grpSp>
      <p:sp>
        <p:nvSpPr>
          <p:cNvPr id="19" name="TextBox 19"/>
          <p:cNvSpPr txBox="1"/>
          <p:nvPr/>
        </p:nvSpPr>
        <p:spPr>
          <a:xfrm>
            <a:off x="1140588" y="4086724"/>
            <a:ext cx="5717412" cy="3567728"/>
          </a:xfrm>
          <a:prstGeom prst="rect">
            <a:avLst/>
          </a:prstGeom>
        </p:spPr>
        <p:txBody>
          <a:bodyPr wrap="square" lIns="0" tIns="0" rIns="0" bIns="0" rtlCol="0" anchor="t">
            <a:spAutoFit/>
          </a:bodyPr>
          <a:lstStyle/>
          <a:p>
            <a:pPr algn="l">
              <a:lnSpc>
                <a:spcPts val="7040"/>
              </a:lnSpc>
            </a:pPr>
            <a:r>
              <a:rPr lang="es-ES" sz="6000" b="1" dirty="0">
                <a:latin typeface="Open Sauce Heavy"/>
                <a:ea typeface="Open Sauce Heavy"/>
                <a:cs typeface="Open Sauce Heavy"/>
                <a:sym typeface="Open Sauce Heavy"/>
              </a:rPr>
              <a:t>Los </a:t>
            </a:r>
            <a:r>
              <a:rPr lang="es-ES" sz="6000" b="1" dirty="0">
                <a:solidFill>
                  <a:srgbClr val="077AB5"/>
                </a:solidFill>
                <a:latin typeface="Open Sauce Heavy"/>
                <a:ea typeface="Open Sauce Heavy"/>
                <a:cs typeface="Open Sauce Heavy"/>
                <a:sym typeface="Open Sauce Heavy"/>
              </a:rPr>
              <a:t>CAB</a:t>
            </a:r>
            <a:r>
              <a:rPr lang="es-ES" sz="6000" b="1" dirty="0">
                <a:solidFill>
                  <a:srgbClr val="373636"/>
                </a:solidFill>
                <a:latin typeface="Open Sauce Heavy"/>
                <a:ea typeface="Open Sauce Heavy"/>
                <a:cs typeface="Open Sauce Heavy"/>
                <a:sym typeface="Open Sauce Heavy"/>
              </a:rPr>
              <a:t> conectan a la</a:t>
            </a:r>
            <a:r>
              <a:rPr lang="es-ES" sz="6000" b="1" dirty="0">
                <a:solidFill>
                  <a:srgbClr val="000000"/>
                </a:solidFill>
                <a:latin typeface="Open Sauce Heavy"/>
                <a:ea typeface="Open Sauce Heavy"/>
                <a:cs typeface="Open Sauce Heavy"/>
                <a:sym typeface="Open Sauce Heavy"/>
              </a:rPr>
              <a:t> </a:t>
            </a:r>
            <a:r>
              <a:rPr lang="es-ES" sz="6000" b="1" dirty="0">
                <a:solidFill>
                  <a:srgbClr val="077AB5"/>
                </a:solidFill>
                <a:latin typeface="Open Sauce Heavy"/>
                <a:ea typeface="Open Sauce Heavy"/>
                <a:cs typeface="Open Sauce Heavy"/>
                <a:sym typeface="Open Sauce Heavy"/>
              </a:rPr>
              <a:t>comunidad</a:t>
            </a:r>
            <a:r>
              <a:rPr lang="es-ES" sz="6000" b="1" dirty="0">
                <a:solidFill>
                  <a:srgbClr val="373636"/>
                </a:solidFill>
                <a:latin typeface="Open Sauce Heavy"/>
                <a:ea typeface="Open Sauce Heavy"/>
                <a:cs typeface="Open Sauce Heavy"/>
                <a:sym typeface="Open Sauce Heavy"/>
              </a:rPr>
              <a:t> con las redes</a:t>
            </a:r>
          </a:p>
        </p:txBody>
      </p:sp>
      <p:sp>
        <p:nvSpPr>
          <p:cNvPr id="20" name="TextBox 20"/>
          <p:cNvSpPr txBox="1"/>
          <p:nvPr/>
        </p:nvSpPr>
        <p:spPr>
          <a:xfrm>
            <a:off x="7649594" y="5452197"/>
            <a:ext cx="2620474" cy="820738"/>
          </a:xfrm>
          <a:prstGeom prst="rect">
            <a:avLst/>
          </a:prstGeom>
        </p:spPr>
        <p:txBody>
          <a:bodyPr wrap="square" lIns="0" tIns="0" rIns="0" bIns="0" rtlCol="0" anchor="t">
            <a:spAutoFit/>
          </a:bodyPr>
          <a:lstStyle/>
          <a:p>
            <a:pPr algn="ctr">
              <a:lnSpc>
                <a:spcPts val="3190"/>
              </a:lnSpc>
            </a:pPr>
            <a:r>
              <a:rPr lang="es-ES" sz="2900" b="1" dirty="0">
                <a:solidFill>
                  <a:srgbClr val="FFFFFF"/>
                </a:solidFill>
                <a:latin typeface="Open Sauce Bold"/>
                <a:ea typeface="Open Sauce Bold"/>
                <a:cs typeface="Open Sauce Bold"/>
                <a:sym typeface="Open Sauce Bold"/>
              </a:rPr>
              <a:t>Comunidades locales</a:t>
            </a:r>
          </a:p>
        </p:txBody>
      </p:sp>
      <p:sp>
        <p:nvSpPr>
          <p:cNvPr id="21" name="TextBox 21"/>
          <p:cNvSpPr txBox="1"/>
          <p:nvPr/>
        </p:nvSpPr>
        <p:spPr>
          <a:xfrm>
            <a:off x="11229513" y="5452197"/>
            <a:ext cx="2404179" cy="808208"/>
          </a:xfrm>
          <a:prstGeom prst="rect">
            <a:avLst/>
          </a:prstGeom>
        </p:spPr>
        <p:txBody>
          <a:bodyPr lIns="0" tIns="0" rIns="0" bIns="0" rtlCol="0" anchor="t">
            <a:spAutoFit/>
          </a:bodyPr>
          <a:lstStyle/>
          <a:p>
            <a:pPr algn="ctr">
              <a:lnSpc>
                <a:spcPts val="3190"/>
              </a:lnSpc>
            </a:pPr>
            <a:r>
              <a:rPr lang="es-ES" sz="2900" b="1" dirty="0">
                <a:solidFill>
                  <a:srgbClr val="FFFFFF"/>
                </a:solidFill>
                <a:latin typeface="Open Sauce Bold"/>
                <a:ea typeface="Open Sauce Bold"/>
                <a:cs typeface="Open Sauce Bold"/>
                <a:sym typeface="Open Sauce Bold"/>
              </a:rPr>
              <a:t>CAB</a:t>
            </a:r>
          </a:p>
          <a:p>
            <a:pPr algn="ctr">
              <a:lnSpc>
                <a:spcPts val="3190"/>
              </a:lnSpc>
            </a:pPr>
            <a:r>
              <a:rPr lang="es-ES" sz="2900" b="1" dirty="0">
                <a:solidFill>
                  <a:srgbClr val="FFFFFF"/>
                </a:solidFill>
                <a:latin typeface="Open Sauce Bold"/>
                <a:ea typeface="Open Sauce Bold"/>
                <a:cs typeface="Open Sauce Bold"/>
                <a:sym typeface="Open Sauce Bold"/>
              </a:rPr>
              <a:t>locales</a:t>
            </a:r>
          </a:p>
        </p:txBody>
      </p:sp>
      <p:sp>
        <p:nvSpPr>
          <p:cNvPr id="22" name="TextBox 22"/>
          <p:cNvSpPr txBox="1"/>
          <p:nvPr/>
        </p:nvSpPr>
        <p:spPr>
          <a:xfrm>
            <a:off x="14655089" y="5452197"/>
            <a:ext cx="2604211" cy="820738"/>
          </a:xfrm>
          <a:prstGeom prst="rect">
            <a:avLst/>
          </a:prstGeom>
        </p:spPr>
        <p:txBody>
          <a:bodyPr wrap="square" lIns="0" tIns="0" rIns="0" bIns="0" rtlCol="0" anchor="t">
            <a:spAutoFit/>
          </a:bodyPr>
          <a:lstStyle/>
          <a:p>
            <a:pPr algn="ctr">
              <a:lnSpc>
                <a:spcPts val="3190"/>
              </a:lnSpc>
            </a:pPr>
            <a:r>
              <a:rPr lang="es-ES" sz="2900" b="1" dirty="0">
                <a:solidFill>
                  <a:srgbClr val="FFFFFF"/>
                </a:solidFill>
                <a:latin typeface="Open Sauce Bold"/>
                <a:ea typeface="Open Sauce Bold"/>
                <a:cs typeface="Open Sauce Bold"/>
                <a:sym typeface="Open Sauce Bold"/>
              </a:rPr>
              <a:t>Participación</a:t>
            </a:r>
          </a:p>
          <a:p>
            <a:pPr algn="ctr">
              <a:lnSpc>
                <a:spcPts val="3190"/>
              </a:lnSpc>
            </a:pPr>
            <a:r>
              <a:rPr lang="es-ES" sz="2900" b="1" dirty="0">
                <a:solidFill>
                  <a:srgbClr val="FFFFFF"/>
                </a:solidFill>
                <a:latin typeface="Open Sauce Bold"/>
                <a:ea typeface="Open Sauce Bold"/>
                <a:cs typeface="Open Sauce Bold"/>
                <a:sym typeface="Open Sauce Bold"/>
              </a:rPr>
              <a:t>de la red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13</a:t>
              </a:r>
            </a:p>
          </p:txBody>
        </p:sp>
      </p:grpSp>
      <p:grpSp>
        <p:nvGrpSpPr>
          <p:cNvPr id="6" name="Group 6"/>
          <p:cNvGrpSpPr/>
          <p:nvPr/>
        </p:nvGrpSpPr>
        <p:grpSpPr>
          <a:xfrm>
            <a:off x="9144000" y="377789"/>
            <a:ext cx="8717299" cy="6431963"/>
            <a:chOff x="0" y="0"/>
            <a:chExt cx="1101595" cy="812800"/>
          </a:xfrm>
        </p:grpSpPr>
        <p:sp>
          <p:nvSpPr>
            <p:cNvPr id="7" name="Freeform 7"/>
            <p:cNvSpPr/>
            <p:nvPr/>
          </p:nvSpPr>
          <p:spPr>
            <a:xfrm>
              <a:off x="0" y="0"/>
              <a:ext cx="1101595" cy="812800"/>
            </a:xfrm>
            <a:custGeom>
              <a:avLst/>
              <a:gdLst/>
              <a:ahLst/>
              <a:cxnLst/>
              <a:rect l="l" t="t" r="r" b="b"/>
              <a:pathLst>
                <a:path w="1101595" h="812800">
                  <a:moveTo>
                    <a:pt x="0" y="0"/>
                  </a:moveTo>
                  <a:lnTo>
                    <a:pt x="1101595" y="0"/>
                  </a:lnTo>
                  <a:lnTo>
                    <a:pt x="1101595" y="812800"/>
                  </a:lnTo>
                  <a:lnTo>
                    <a:pt x="0" y="812800"/>
                  </a:lnTo>
                  <a:close/>
                </a:path>
              </a:pathLst>
            </a:custGeom>
            <a:blipFill>
              <a:blip r:embed="rId2"/>
              <a:stretch>
                <a:fillRect l="-8451" t="-12241" r="-7120" b="-7125"/>
              </a:stretch>
            </a:blipFill>
          </p:spPr>
          <p:txBody>
            <a:bodyPr/>
            <a:lstStyle/>
            <a:p>
              <a:endParaRPr lang="en-US" dirty="0"/>
            </a:p>
          </p:txBody>
        </p:sp>
      </p:grpSp>
      <p:sp>
        <p:nvSpPr>
          <p:cNvPr id="8" name="TextBox 8"/>
          <p:cNvSpPr txBox="1"/>
          <p:nvPr/>
        </p:nvSpPr>
        <p:spPr>
          <a:xfrm>
            <a:off x="1656701" y="384424"/>
            <a:ext cx="5195320" cy="3015615"/>
          </a:xfrm>
          <a:prstGeom prst="rect">
            <a:avLst/>
          </a:prstGeom>
        </p:spPr>
        <p:txBody>
          <a:bodyPr lIns="0" tIns="0" rIns="0" bIns="0" rtlCol="0" anchor="t">
            <a:spAutoFit/>
          </a:bodyPr>
          <a:lstStyle/>
          <a:p>
            <a:pPr algn="l">
              <a:lnSpc>
                <a:spcPts val="7920"/>
              </a:lnSpc>
            </a:pPr>
            <a:r>
              <a:rPr lang="es-ES" sz="7200" b="1" dirty="0">
                <a:solidFill>
                  <a:srgbClr val="373636"/>
                </a:solidFill>
                <a:latin typeface="Open Sauce Heavy"/>
                <a:ea typeface="Open Sauce Heavy"/>
                <a:cs typeface="Open Sauce Heavy"/>
                <a:sym typeface="Open Sauce Heavy"/>
              </a:rPr>
              <a:t>¿Quiénes conforman un </a:t>
            </a:r>
            <a:r>
              <a:rPr lang="es-ES" sz="7200" b="1" dirty="0">
                <a:solidFill>
                  <a:srgbClr val="077AB5"/>
                </a:solidFill>
                <a:latin typeface="Open Sauce Heavy"/>
                <a:ea typeface="Open Sauce Heavy"/>
                <a:cs typeface="Open Sauce Heavy"/>
                <a:sym typeface="Open Sauce Heavy"/>
              </a:rPr>
              <a:t>CAB</a:t>
            </a:r>
            <a:r>
              <a:rPr lang="es-ES" sz="7200" b="1" dirty="0">
                <a:solidFill>
                  <a:srgbClr val="373636"/>
                </a:solidFill>
                <a:latin typeface="Open Sauce Heavy"/>
                <a:ea typeface="Open Sauce Heavy"/>
                <a:cs typeface="Open Sauce Heavy"/>
                <a:sym typeface="Open Sauce Heavy"/>
              </a:rPr>
              <a:t>?</a:t>
            </a:r>
          </a:p>
        </p:txBody>
      </p:sp>
      <p:sp>
        <p:nvSpPr>
          <p:cNvPr id="9" name="TextBox 9"/>
          <p:cNvSpPr txBox="1"/>
          <p:nvPr/>
        </p:nvSpPr>
        <p:spPr>
          <a:xfrm>
            <a:off x="2402292" y="3391079"/>
            <a:ext cx="6737226" cy="6493124"/>
          </a:xfrm>
          <a:prstGeom prst="rect">
            <a:avLst/>
          </a:prstGeom>
        </p:spPr>
        <p:txBody>
          <a:bodyPr wrap="square" lIns="0" tIns="0" rIns="0" bIns="0" rtlCol="0" anchor="t">
            <a:spAutoFit/>
          </a:bodyPr>
          <a:lstStyle/>
          <a:p>
            <a:pPr algn="l">
              <a:lnSpc>
                <a:spcPts val="3360"/>
              </a:lnSpc>
            </a:pPr>
            <a:r>
              <a:rPr lang="es-ES" sz="2100" dirty="0">
                <a:solidFill>
                  <a:srgbClr val="373636"/>
                </a:solidFill>
                <a:latin typeface="Open Sauce"/>
                <a:ea typeface="Open Sauce"/>
                <a:cs typeface="Open Sauce"/>
                <a:sym typeface="Open Sauce"/>
              </a:rPr>
              <a:t>Los participantes de los estudios o personas con características similares.</a:t>
            </a:r>
          </a:p>
          <a:p>
            <a:pPr algn="l">
              <a:lnSpc>
                <a:spcPts val="3360"/>
              </a:lnSpc>
            </a:pPr>
            <a:endParaRPr lang="en-US" sz="2100" dirty="0">
              <a:solidFill>
                <a:srgbClr val="373636"/>
              </a:solidFill>
              <a:latin typeface="Open Sauce"/>
              <a:ea typeface="Open Sauce"/>
              <a:cs typeface="Open Sauce"/>
              <a:sym typeface="Open Sauce"/>
            </a:endParaRPr>
          </a:p>
          <a:p>
            <a:pPr algn="l">
              <a:lnSpc>
                <a:spcPts val="3360"/>
              </a:lnSpc>
            </a:pPr>
            <a:r>
              <a:rPr lang="es-ES" sz="2100" dirty="0">
                <a:solidFill>
                  <a:srgbClr val="373636"/>
                </a:solidFill>
                <a:latin typeface="Open Sauce"/>
                <a:ea typeface="Open Sauce"/>
                <a:cs typeface="Open Sauce"/>
                <a:sym typeface="Open Sauce"/>
              </a:rPr>
              <a:t>Los miembros destacados de la comunidad y líderes de opinión clave.</a:t>
            </a:r>
          </a:p>
          <a:p>
            <a:pPr algn="l">
              <a:lnSpc>
                <a:spcPts val="3360"/>
              </a:lnSpc>
            </a:pPr>
            <a:endParaRPr lang="en-US" sz="2100" dirty="0">
              <a:solidFill>
                <a:srgbClr val="373636"/>
              </a:solidFill>
              <a:latin typeface="Open Sauce"/>
              <a:ea typeface="Open Sauce"/>
              <a:cs typeface="Open Sauce"/>
              <a:sym typeface="Open Sauce"/>
            </a:endParaRPr>
          </a:p>
          <a:p>
            <a:pPr algn="l">
              <a:lnSpc>
                <a:spcPts val="3360"/>
              </a:lnSpc>
            </a:pPr>
            <a:r>
              <a:rPr lang="es-ES" sz="2100" dirty="0">
                <a:solidFill>
                  <a:srgbClr val="373636"/>
                </a:solidFill>
                <a:latin typeface="Open Sauce"/>
                <a:ea typeface="Open Sauce"/>
                <a:cs typeface="Open Sauce"/>
                <a:sym typeface="Open Sauce"/>
              </a:rPr>
              <a:t>Los familiares de los participantes de los estudios.</a:t>
            </a:r>
          </a:p>
          <a:p>
            <a:pPr algn="l">
              <a:lnSpc>
                <a:spcPts val="3360"/>
              </a:lnSpc>
            </a:pPr>
            <a:endParaRPr lang="en-US" sz="1200" dirty="0">
              <a:solidFill>
                <a:srgbClr val="373636"/>
              </a:solidFill>
              <a:latin typeface="Open Sauce"/>
              <a:ea typeface="Open Sauce"/>
              <a:cs typeface="Open Sauce"/>
              <a:sym typeface="Open Sauce"/>
            </a:endParaRPr>
          </a:p>
          <a:p>
            <a:pPr algn="l">
              <a:lnSpc>
                <a:spcPts val="3360"/>
              </a:lnSpc>
            </a:pPr>
            <a:r>
              <a:rPr lang="es-ES" sz="2100" dirty="0">
                <a:solidFill>
                  <a:srgbClr val="373636"/>
                </a:solidFill>
                <a:latin typeface="Open Sauce"/>
                <a:ea typeface="Open Sauce"/>
                <a:cs typeface="Open Sauce"/>
                <a:sym typeface="Open Sauce"/>
              </a:rPr>
              <a:t>Los representantes de organizaciones comunitarias locales y/u organizaciones de servicios para personas con SIDA.</a:t>
            </a:r>
          </a:p>
          <a:p>
            <a:pPr algn="l">
              <a:lnSpc>
                <a:spcPts val="3360"/>
              </a:lnSpc>
            </a:pPr>
            <a:endParaRPr lang="es-ES" sz="2100" dirty="0">
              <a:solidFill>
                <a:srgbClr val="373636"/>
              </a:solidFill>
              <a:latin typeface="Open Sauce"/>
              <a:ea typeface="Open Sauce"/>
              <a:cs typeface="Open Sauce"/>
              <a:sym typeface="Open Sauce"/>
            </a:endParaRPr>
          </a:p>
          <a:p>
            <a:pPr algn="l">
              <a:lnSpc>
                <a:spcPts val="3360"/>
              </a:lnSpc>
            </a:pPr>
            <a:r>
              <a:rPr lang="es-ES" sz="2100" dirty="0">
                <a:solidFill>
                  <a:srgbClr val="373636"/>
                </a:solidFill>
                <a:latin typeface="Open Sauce"/>
                <a:ea typeface="Open Sauce"/>
                <a:cs typeface="Open Sauce"/>
                <a:sym typeface="Open Sauce"/>
              </a:rPr>
              <a:t>Los líderes religiosos.</a:t>
            </a:r>
          </a:p>
          <a:p>
            <a:pPr algn="l">
              <a:lnSpc>
                <a:spcPts val="3360"/>
              </a:lnSpc>
            </a:pPr>
            <a:endParaRPr lang="en-US" sz="2100" dirty="0">
              <a:solidFill>
                <a:srgbClr val="373636"/>
              </a:solidFill>
              <a:latin typeface="Open Sauce"/>
              <a:ea typeface="Open Sauce"/>
              <a:cs typeface="Open Sauce"/>
              <a:sym typeface="Open Sauce"/>
            </a:endParaRPr>
          </a:p>
          <a:p>
            <a:pPr algn="l">
              <a:lnSpc>
                <a:spcPts val="3360"/>
              </a:lnSpc>
            </a:pPr>
            <a:r>
              <a:rPr lang="es-ES" sz="2100" dirty="0">
                <a:solidFill>
                  <a:srgbClr val="373636"/>
                </a:solidFill>
                <a:latin typeface="Open Sauce"/>
                <a:ea typeface="Open Sauce"/>
                <a:cs typeface="Open Sauce"/>
                <a:sym typeface="Open Sauce"/>
              </a:rPr>
              <a:t>Personas afectadas por el VIH o que tienen VIH.</a:t>
            </a:r>
          </a:p>
        </p:txBody>
      </p:sp>
      <p:sp>
        <p:nvSpPr>
          <p:cNvPr id="10" name="AutoShape 10"/>
          <p:cNvSpPr/>
          <p:nvPr/>
        </p:nvSpPr>
        <p:spPr>
          <a:xfrm>
            <a:off x="1598515" y="3515650"/>
            <a:ext cx="546310" cy="156239"/>
          </a:xfrm>
          <a:prstGeom prst="rect">
            <a:avLst/>
          </a:prstGeom>
          <a:solidFill>
            <a:srgbClr val="EA6D29"/>
          </a:solidFill>
        </p:spPr>
        <p:txBody>
          <a:bodyPr/>
          <a:lstStyle/>
          <a:p>
            <a:endParaRPr lang="en-US" dirty="0"/>
          </a:p>
        </p:txBody>
      </p:sp>
      <p:sp>
        <p:nvSpPr>
          <p:cNvPr id="11" name="AutoShape 11"/>
          <p:cNvSpPr/>
          <p:nvPr/>
        </p:nvSpPr>
        <p:spPr>
          <a:xfrm>
            <a:off x="1598515" y="4779414"/>
            <a:ext cx="546310" cy="156239"/>
          </a:xfrm>
          <a:prstGeom prst="rect">
            <a:avLst/>
          </a:prstGeom>
          <a:solidFill>
            <a:srgbClr val="EA6D29"/>
          </a:solidFill>
        </p:spPr>
        <p:txBody>
          <a:bodyPr/>
          <a:lstStyle/>
          <a:p>
            <a:endParaRPr lang="en-US" dirty="0"/>
          </a:p>
        </p:txBody>
      </p:sp>
      <p:sp>
        <p:nvSpPr>
          <p:cNvPr id="12" name="AutoShape 12"/>
          <p:cNvSpPr/>
          <p:nvPr/>
        </p:nvSpPr>
        <p:spPr>
          <a:xfrm>
            <a:off x="1598515" y="6164000"/>
            <a:ext cx="546310" cy="156239"/>
          </a:xfrm>
          <a:prstGeom prst="rect">
            <a:avLst/>
          </a:prstGeom>
          <a:solidFill>
            <a:srgbClr val="EA6D29"/>
          </a:solidFill>
        </p:spPr>
        <p:txBody>
          <a:bodyPr/>
          <a:lstStyle/>
          <a:p>
            <a:endParaRPr lang="en-US" dirty="0"/>
          </a:p>
        </p:txBody>
      </p:sp>
      <p:sp>
        <p:nvSpPr>
          <p:cNvPr id="13" name="AutoShape 13"/>
          <p:cNvSpPr/>
          <p:nvPr/>
        </p:nvSpPr>
        <p:spPr>
          <a:xfrm>
            <a:off x="1598515" y="6956494"/>
            <a:ext cx="546310" cy="156239"/>
          </a:xfrm>
          <a:prstGeom prst="rect">
            <a:avLst/>
          </a:prstGeom>
          <a:solidFill>
            <a:srgbClr val="EA6D29"/>
          </a:solidFill>
        </p:spPr>
        <p:txBody>
          <a:bodyPr/>
          <a:lstStyle/>
          <a:p>
            <a:endParaRPr lang="en-US" dirty="0"/>
          </a:p>
        </p:txBody>
      </p:sp>
      <p:sp>
        <p:nvSpPr>
          <p:cNvPr id="14" name="AutoShape 14"/>
          <p:cNvSpPr/>
          <p:nvPr/>
        </p:nvSpPr>
        <p:spPr>
          <a:xfrm>
            <a:off x="1598515" y="8779231"/>
            <a:ext cx="546310" cy="156239"/>
          </a:xfrm>
          <a:prstGeom prst="rect">
            <a:avLst/>
          </a:prstGeom>
          <a:solidFill>
            <a:srgbClr val="EA6D29"/>
          </a:solidFill>
        </p:spPr>
        <p:txBody>
          <a:bodyPr/>
          <a:lstStyle/>
          <a:p>
            <a:endParaRPr lang="en-US" dirty="0"/>
          </a:p>
        </p:txBody>
      </p:sp>
      <p:sp>
        <p:nvSpPr>
          <p:cNvPr id="15" name="AutoShape 15"/>
          <p:cNvSpPr/>
          <p:nvPr/>
        </p:nvSpPr>
        <p:spPr>
          <a:xfrm>
            <a:off x="1598515" y="9563100"/>
            <a:ext cx="546310" cy="156239"/>
          </a:xfrm>
          <a:prstGeom prst="rect">
            <a:avLst/>
          </a:prstGeom>
          <a:solidFill>
            <a:srgbClr val="EA6D29"/>
          </a:solidFill>
        </p:spPr>
        <p:txBody>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14</a:t>
              </a:r>
            </a:p>
          </p:txBody>
        </p:sp>
      </p:grpSp>
      <p:sp>
        <p:nvSpPr>
          <p:cNvPr id="6" name="AutoShape 6"/>
          <p:cNvSpPr/>
          <p:nvPr/>
        </p:nvSpPr>
        <p:spPr>
          <a:xfrm>
            <a:off x="0" y="2608044"/>
            <a:ext cx="18288000" cy="9525"/>
          </a:xfrm>
          <a:prstGeom prst="rect">
            <a:avLst/>
          </a:prstGeom>
          <a:solidFill>
            <a:srgbClr val="373636"/>
          </a:solidFill>
        </p:spPr>
        <p:txBody>
          <a:bodyPr/>
          <a:lstStyle/>
          <a:p>
            <a:endParaRPr lang="en-US" dirty="0"/>
          </a:p>
        </p:txBody>
      </p:sp>
      <p:sp>
        <p:nvSpPr>
          <p:cNvPr id="7" name="AutoShape 7"/>
          <p:cNvSpPr/>
          <p:nvPr/>
        </p:nvSpPr>
        <p:spPr>
          <a:xfrm>
            <a:off x="0" y="6520320"/>
            <a:ext cx="18288000" cy="9525"/>
          </a:xfrm>
          <a:prstGeom prst="rect">
            <a:avLst/>
          </a:prstGeom>
          <a:solidFill>
            <a:srgbClr val="373636"/>
          </a:solidFill>
        </p:spPr>
        <p:txBody>
          <a:bodyPr/>
          <a:lstStyle/>
          <a:p>
            <a:endParaRPr lang="en-US" dirty="0"/>
          </a:p>
        </p:txBody>
      </p:sp>
      <p:sp>
        <p:nvSpPr>
          <p:cNvPr id="8" name="AutoShape 8"/>
          <p:cNvSpPr/>
          <p:nvPr/>
        </p:nvSpPr>
        <p:spPr>
          <a:xfrm>
            <a:off x="17259300" y="-352954"/>
            <a:ext cx="9525" cy="10992908"/>
          </a:xfrm>
          <a:prstGeom prst="rect">
            <a:avLst/>
          </a:prstGeom>
          <a:solidFill>
            <a:srgbClr val="373636"/>
          </a:solidFill>
        </p:spPr>
        <p:txBody>
          <a:bodyPr/>
          <a:lstStyle/>
          <a:p>
            <a:endParaRPr lang="en-US" dirty="0"/>
          </a:p>
        </p:txBody>
      </p:sp>
      <p:sp>
        <p:nvSpPr>
          <p:cNvPr id="9" name="AutoShape 9"/>
          <p:cNvSpPr/>
          <p:nvPr/>
        </p:nvSpPr>
        <p:spPr>
          <a:xfrm>
            <a:off x="6367227" y="2608044"/>
            <a:ext cx="9525" cy="8031910"/>
          </a:xfrm>
          <a:prstGeom prst="rect">
            <a:avLst/>
          </a:prstGeom>
          <a:solidFill>
            <a:srgbClr val="373636"/>
          </a:solidFill>
        </p:spPr>
        <p:txBody>
          <a:bodyPr/>
          <a:lstStyle/>
          <a:p>
            <a:endParaRPr lang="en-US" dirty="0"/>
          </a:p>
        </p:txBody>
      </p:sp>
      <p:sp>
        <p:nvSpPr>
          <p:cNvPr id="10" name="AutoShape 10"/>
          <p:cNvSpPr/>
          <p:nvPr/>
        </p:nvSpPr>
        <p:spPr>
          <a:xfrm>
            <a:off x="11885523" y="2617569"/>
            <a:ext cx="9525" cy="8178424"/>
          </a:xfrm>
          <a:prstGeom prst="rect">
            <a:avLst/>
          </a:prstGeom>
          <a:solidFill>
            <a:srgbClr val="373636"/>
          </a:solidFill>
        </p:spPr>
        <p:txBody>
          <a:bodyPr/>
          <a:lstStyle/>
          <a:p>
            <a:endParaRPr lang="en-US" dirty="0"/>
          </a:p>
        </p:txBody>
      </p:sp>
      <p:sp>
        <p:nvSpPr>
          <p:cNvPr id="11" name="AutoShape 11"/>
          <p:cNvSpPr/>
          <p:nvPr/>
        </p:nvSpPr>
        <p:spPr>
          <a:xfrm>
            <a:off x="17259300" y="0"/>
            <a:ext cx="1846538" cy="6520320"/>
          </a:xfrm>
          <a:prstGeom prst="rect">
            <a:avLst/>
          </a:prstGeom>
          <a:solidFill>
            <a:srgbClr val="EA6D29"/>
          </a:solidFill>
        </p:spPr>
        <p:txBody>
          <a:bodyPr/>
          <a:lstStyle/>
          <a:p>
            <a:endParaRPr lang="en-US" dirty="0"/>
          </a:p>
        </p:txBody>
      </p:sp>
      <p:sp>
        <p:nvSpPr>
          <p:cNvPr id="12" name="TextBox 12"/>
          <p:cNvSpPr txBox="1"/>
          <p:nvPr/>
        </p:nvSpPr>
        <p:spPr>
          <a:xfrm>
            <a:off x="1459127" y="439580"/>
            <a:ext cx="12561673" cy="1795929"/>
          </a:xfrm>
          <a:prstGeom prst="rect">
            <a:avLst/>
          </a:prstGeom>
        </p:spPr>
        <p:txBody>
          <a:bodyPr wrap="square" lIns="0" tIns="0" rIns="0" bIns="0" rtlCol="0" anchor="t">
            <a:spAutoFit/>
          </a:bodyPr>
          <a:lstStyle/>
          <a:p>
            <a:pPr algn="l">
              <a:lnSpc>
                <a:spcPts val="7040"/>
              </a:lnSpc>
            </a:pPr>
            <a:r>
              <a:rPr lang="es-ES" sz="6400" b="1" dirty="0">
                <a:solidFill>
                  <a:srgbClr val="373636"/>
                </a:solidFill>
                <a:latin typeface="Open Sauce Heavy"/>
                <a:ea typeface="Open Sauce Heavy"/>
                <a:cs typeface="Open Sauce Heavy"/>
                <a:sym typeface="Open Sauce Heavy"/>
              </a:rPr>
              <a:t>Funciones y responsabilidades de los</a:t>
            </a:r>
            <a:r>
              <a:rPr lang="es-ES" sz="6400" b="1" dirty="0">
                <a:solidFill>
                  <a:srgbClr val="077AB5"/>
                </a:solidFill>
                <a:latin typeface="Open Sauce Heavy"/>
                <a:ea typeface="Open Sauce Heavy"/>
                <a:cs typeface="Open Sauce Heavy"/>
                <a:sym typeface="Open Sauce Heavy"/>
              </a:rPr>
              <a:t> CAB</a:t>
            </a:r>
            <a:r>
              <a:rPr lang="es-ES" sz="6400" b="1" dirty="0">
                <a:solidFill>
                  <a:srgbClr val="373636"/>
                </a:solidFill>
                <a:latin typeface="Open Sauce Heavy"/>
                <a:ea typeface="Open Sauce Heavy"/>
                <a:cs typeface="Open Sauce Heavy"/>
                <a:sym typeface="Open Sauce Heavy"/>
              </a:rPr>
              <a:t> </a:t>
            </a:r>
          </a:p>
        </p:txBody>
      </p:sp>
      <p:sp>
        <p:nvSpPr>
          <p:cNvPr id="13" name="TextBox 13"/>
          <p:cNvSpPr txBox="1"/>
          <p:nvPr/>
        </p:nvSpPr>
        <p:spPr>
          <a:xfrm>
            <a:off x="1212907" y="3211195"/>
            <a:ext cx="4924354" cy="2887522"/>
          </a:xfrm>
          <a:prstGeom prst="rect">
            <a:avLst/>
          </a:prstGeom>
        </p:spPr>
        <p:txBody>
          <a:bodyPr lIns="0" tIns="0" rIns="0" bIns="0" rtlCol="0" anchor="t">
            <a:spAutoFit/>
          </a:bodyPr>
          <a:lstStyle/>
          <a:p>
            <a:pPr algn="l">
              <a:lnSpc>
                <a:spcPts val="4639"/>
              </a:lnSpc>
            </a:pPr>
            <a:r>
              <a:rPr lang="es-ES" sz="2600" dirty="0">
                <a:solidFill>
                  <a:srgbClr val="373636"/>
                </a:solidFill>
                <a:latin typeface="Open Sauce"/>
                <a:ea typeface="Open Sauce"/>
                <a:cs typeface="Open Sauce"/>
                <a:sym typeface="Open Sauce"/>
              </a:rPr>
              <a:t>Proporcionar un canal de comunicación bidireccional entre el personal de la investigación y </a:t>
            </a:r>
            <a:br>
              <a:rPr lang="es-ES" sz="2600" dirty="0">
                <a:solidFill>
                  <a:srgbClr val="373636"/>
                </a:solidFill>
                <a:latin typeface="Open Sauce"/>
                <a:ea typeface="Open Sauce"/>
                <a:cs typeface="Open Sauce"/>
                <a:sym typeface="Open Sauce"/>
              </a:rPr>
            </a:br>
            <a:r>
              <a:rPr lang="es-ES" sz="2600" dirty="0">
                <a:solidFill>
                  <a:srgbClr val="373636"/>
                </a:solidFill>
                <a:latin typeface="Open Sauce"/>
                <a:ea typeface="Open Sauce"/>
                <a:cs typeface="Open Sauce"/>
                <a:sym typeface="Open Sauce"/>
              </a:rPr>
              <a:t>la comunidad.</a:t>
            </a:r>
          </a:p>
        </p:txBody>
      </p:sp>
      <p:sp>
        <p:nvSpPr>
          <p:cNvPr id="14" name="TextBox 14"/>
          <p:cNvSpPr txBox="1"/>
          <p:nvPr/>
        </p:nvSpPr>
        <p:spPr>
          <a:xfrm>
            <a:off x="1212907" y="7120395"/>
            <a:ext cx="4924354" cy="2878673"/>
          </a:xfrm>
          <a:prstGeom prst="rect">
            <a:avLst/>
          </a:prstGeom>
        </p:spPr>
        <p:txBody>
          <a:bodyPr lIns="0" tIns="0" rIns="0" bIns="0" rtlCol="0" anchor="t">
            <a:spAutoFit/>
          </a:bodyPr>
          <a:lstStyle/>
          <a:p>
            <a:pPr algn="l">
              <a:lnSpc>
                <a:spcPts val="4639"/>
              </a:lnSpc>
            </a:pPr>
            <a:r>
              <a:rPr lang="es-ES" sz="2600" dirty="0">
                <a:solidFill>
                  <a:srgbClr val="373636"/>
                </a:solidFill>
                <a:latin typeface="Open Sauce"/>
                <a:ea typeface="Open Sauce"/>
                <a:cs typeface="Open Sauce"/>
                <a:sym typeface="Open Sauce"/>
              </a:rPr>
              <a:t>Ayudar a educar a la comunidad sobre las actividades de investigación de la institución.</a:t>
            </a:r>
          </a:p>
          <a:p>
            <a:pPr algn="l">
              <a:lnSpc>
                <a:spcPts val="4639"/>
              </a:lnSpc>
            </a:pPr>
            <a:endParaRPr lang="en-US" sz="2600" dirty="0">
              <a:solidFill>
                <a:srgbClr val="373636"/>
              </a:solidFill>
              <a:latin typeface="Open Sauce"/>
              <a:ea typeface="Open Sauce"/>
              <a:cs typeface="Open Sauce"/>
              <a:sym typeface="Open Sauce"/>
            </a:endParaRPr>
          </a:p>
        </p:txBody>
      </p:sp>
      <p:sp>
        <p:nvSpPr>
          <p:cNvPr id="15" name="TextBox 15"/>
          <p:cNvSpPr txBox="1"/>
          <p:nvPr/>
        </p:nvSpPr>
        <p:spPr>
          <a:xfrm>
            <a:off x="6668961" y="7120395"/>
            <a:ext cx="4924354" cy="2288768"/>
          </a:xfrm>
          <a:prstGeom prst="rect">
            <a:avLst/>
          </a:prstGeom>
        </p:spPr>
        <p:txBody>
          <a:bodyPr lIns="0" tIns="0" rIns="0" bIns="0" rtlCol="0" anchor="t">
            <a:spAutoFit/>
          </a:bodyPr>
          <a:lstStyle/>
          <a:p>
            <a:pPr algn="l">
              <a:lnSpc>
                <a:spcPts val="4639"/>
              </a:lnSpc>
            </a:pPr>
            <a:r>
              <a:rPr lang="es-ES" sz="2600" dirty="0">
                <a:solidFill>
                  <a:srgbClr val="373636"/>
                </a:solidFill>
                <a:latin typeface="Open Sauce"/>
                <a:ea typeface="Open Sauce"/>
                <a:cs typeface="Open Sauce"/>
                <a:sym typeface="Open Sauce"/>
              </a:rPr>
              <a:t>Ayudar a reclutar, capacitar y retener a los miembros nuevos del CAB.</a:t>
            </a:r>
          </a:p>
          <a:p>
            <a:pPr algn="l">
              <a:lnSpc>
                <a:spcPts val="4639"/>
              </a:lnSpc>
            </a:pPr>
            <a:endParaRPr lang="en-US" sz="2600" dirty="0">
              <a:solidFill>
                <a:srgbClr val="373636"/>
              </a:solidFill>
              <a:latin typeface="Open Sauce"/>
              <a:ea typeface="Open Sauce"/>
              <a:cs typeface="Open Sauce"/>
              <a:sym typeface="Open Sauce"/>
            </a:endParaRPr>
          </a:p>
        </p:txBody>
      </p:sp>
      <p:sp>
        <p:nvSpPr>
          <p:cNvPr id="16" name="TextBox 16"/>
          <p:cNvSpPr txBox="1"/>
          <p:nvPr/>
        </p:nvSpPr>
        <p:spPr>
          <a:xfrm>
            <a:off x="12190323" y="7120395"/>
            <a:ext cx="4924354" cy="2881445"/>
          </a:xfrm>
          <a:prstGeom prst="rect">
            <a:avLst/>
          </a:prstGeom>
        </p:spPr>
        <p:txBody>
          <a:bodyPr lIns="0" tIns="0" rIns="0" bIns="0" rtlCol="0" anchor="t">
            <a:spAutoFit/>
          </a:bodyPr>
          <a:lstStyle/>
          <a:p>
            <a:pPr algn="l">
              <a:lnSpc>
                <a:spcPts val="4639"/>
              </a:lnSpc>
            </a:pPr>
            <a:r>
              <a:rPr lang="es-ES" sz="2600" dirty="0">
                <a:solidFill>
                  <a:srgbClr val="373636"/>
                </a:solidFill>
                <a:latin typeface="Open Sauce"/>
                <a:ea typeface="Open Sauce"/>
                <a:cs typeface="Open Sauce"/>
                <a:sym typeface="Open Sauce"/>
              </a:rPr>
              <a:t>Ayudar a entender la “vida real” de las poblaciones cuya participación en los ensayos tiene prioridad. </a:t>
            </a:r>
          </a:p>
          <a:p>
            <a:pPr algn="l">
              <a:lnSpc>
                <a:spcPts val="4639"/>
              </a:lnSpc>
            </a:pPr>
            <a:endParaRPr lang="en-US" sz="2600" dirty="0">
              <a:solidFill>
                <a:srgbClr val="373636"/>
              </a:solidFill>
              <a:latin typeface="Open Sauce"/>
              <a:ea typeface="Open Sauce"/>
              <a:cs typeface="Open Sauce"/>
              <a:sym typeface="Open Sauce"/>
            </a:endParaRPr>
          </a:p>
        </p:txBody>
      </p:sp>
      <p:sp>
        <p:nvSpPr>
          <p:cNvPr id="17" name="TextBox 17"/>
          <p:cNvSpPr txBox="1"/>
          <p:nvPr/>
        </p:nvSpPr>
        <p:spPr>
          <a:xfrm>
            <a:off x="6732569" y="3211195"/>
            <a:ext cx="4924354" cy="2872838"/>
          </a:xfrm>
          <a:prstGeom prst="rect">
            <a:avLst/>
          </a:prstGeom>
        </p:spPr>
        <p:txBody>
          <a:bodyPr lIns="0" tIns="0" rIns="0" bIns="0" rtlCol="0" anchor="t">
            <a:spAutoFit/>
          </a:bodyPr>
          <a:lstStyle/>
          <a:p>
            <a:pPr algn="l">
              <a:lnSpc>
                <a:spcPts val="4639"/>
              </a:lnSpc>
            </a:pPr>
            <a:r>
              <a:rPr lang="es-ES" sz="2600" dirty="0">
                <a:solidFill>
                  <a:srgbClr val="373636"/>
                </a:solidFill>
                <a:latin typeface="Open Sauce"/>
                <a:ea typeface="Open Sauce"/>
                <a:cs typeface="Open Sauce"/>
                <a:sym typeface="Open Sauce"/>
              </a:rPr>
              <a:t>Participar en las reuniones y actividades de los CAB, lo que incluye oportunidades de capacitación y fortalecimiento de habilidades.</a:t>
            </a:r>
          </a:p>
        </p:txBody>
      </p:sp>
      <p:sp>
        <p:nvSpPr>
          <p:cNvPr id="18" name="TextBox 18"/>
          <p:cNvSpPr txBox="1"/>
          <p:nvPr/>
        </p:nvSpPr>
        <p:spPr>
          <a:xfrm>
            <a:off x="12123648" y="3211504"/>
            <a:ext cx="4924354" cy="3468578"/>
          </a:xfrm>
          <a:prstGeom prst="rect">
            <a:avLst/>
          </a:prstGeom>
        </p:spPr>
        <p:txBody>
          <a:bodyPr lIns="0" tIns="0" rIns="0" bIns="0" rtlCol="0" anchor="t">
            <a:spAutoFit/>
          </a:bodyPr>
          <a:lstStyle/>
          <a:p>
            <a:pPr algn="l">
              <a:lnSpc>
                <a:spcPts val="4639"/>
              </a:lnSpc>
            </a:pPr>
            <a:r>
              <a:rPr lang="es-ES" sz="2600" dirty="0">
                <a:solidFill>
                  <a:srgbClr val="373636"/>
                </a:solidFill>
                <a:latin typeface="Open Sauce"/>
                <a:ea typeface="Open Sauce"/>
                <a:cs typeface="Open Sauce"/>
                <a:sym typeface="Open Sauce"/>
              </a:rPr>
              <a:t>Ayudar a disipar los mitos en torno a las investigaciones sobre el VIH y la TB y proporcionar información precisa a los colegas. </a:t>
            </a:r>
          </a:p>
          <a:p>
            <a:pPr algn="l">
              <a:lnSpc>
                <a:spcPts val="4639"/>
              </a:lnSpc>
            </a:pPr>
            <a:endParaRPr lang="en-US" sz="2600" dirty="0">
              <a:solidFill>
                <a:srgbClr val="373636"/>
              </a:solidFill>
              <a:latin typeface="Open Sauce"/>
              <a:ea typeface="Open Sauce"/>
              <a:cs typeface="Open Sauce"/>
              <a:sym typeface="Open Sauc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15</a:t>
              </a:r>
            </a:p>
          </p:txBody>
        </p:sp>
      </p:grpSp>
      <p:sp>
        <p:nvSpPr>
          <p:cNvPr id="6" name="AutoShape 6"/>
          <p:cNvSpPr/>
          <p:nvPr/>
        </p:nvSpPr>
        <p:spPr>
          <a:xfrm>
            <a:off x="0" y="2608044"/>
            <a:ext cx="18288000" cy="9525"/>
          </a:xfrm>
          <a:prstGeom prst="rect">
            <a:avLst/>
          </a:prstGeom>
          <a:solidFill>
            <a:srgbClr val="373636"/>
          </a:solidFill>
        </p:spPr>
        <p:txBody>
          <a:bodyPr/>
          <a:lstStyle/>
          <a:p>
            <a:endParaRPr lang="en-US" dirty="0"/>
          </a:p>
        </p:txBody>
      </p:sp>
      <p:sp>
        <p:nvSpPr>
          <p:cNvPr id="7" name="AutoShape 7"/>
          <p:cNvSpPr/>
          <p:nvPr/>
        </p:nvSpPr>
        <p:spPr>
          <a:xfrm>
            <a:off x="0" y="6520320"/>
            <a:ext cx="18288000" cy="9525"/>
          </a:xfrm>
          <a:prstGeom prst="rect">
            <a:avLst/>
          </a:prstGeom>
          <a:solidFill>
            <a:srgbClr val="373636"/>
          </a:solidFill>
        </p:spPr>
        <p:txBody>
          <a:bodyPr/>
          <a:lstStyle/>
          <a:p>
            <a:endParaRPr lang="en-US" dirty="0"/>
          </a:p>
        </p:txBody>
      </p:sp>
      <p:sp>
        <p:nvSpPr>
          <p:cNvPr id="8" name="AutoShape 8"/>
          <p:cNvSpPr/>
          <p:nvPr/>
        </p:nvSpPr>
        <p:spPr>
          <a:xfrm>
            <a:off x="17259300" y="-352954"/>
            <a:ext cx="9525" cy="10992908"/>
          </a:xfrm>
          <a:prstGeom prst="rect">
            <a:avLst/>
          </a:prstGeom>
          <a:solidFill>
            <a:srgbClr val="373636"/>
          </a:solidFill>
        </p:spPr>
        <p:txBody>
          <a:bodyPr/>
          <a:lstStyle/>
          <a:p>
            <a:endParaRPr lang="en-US" dirty="0"/>
          </a:p>
        </p:txBody>
      </p:sp>
      <p:sp>
        <p:nvSpPr>
          <p:cNvPr id="9" name="AutoShape 9"/>
          <p:cNvSpPr/>
          <p:nvPr/>
        </p:nvSpPr>
        <p:spPr>
          <a:xfrm>
            <a:off x="6367227" y="2608044"/>
            <a:ext cx="9525" cy="8031910"/>
          </a:xfrm>
          <a:prstGeom prst="rect">
            <a:avLst/>
          </a:prstGeom>
          <a:solidFill>
            <a:srgbClr val="373636"/>
          </a:solidFill>
        </p:spPr>
        <p:txBody>
          <a:bodyPr/>
          <a:lstStyle/>
          <a:p>
            <a:endParaRPr lang="en-US" dirty="0"/>
          </a:p>
        </p:txBody>
      </p:sp>
      <p:sp>
        <p:nvSpPr>
          <p:cNvPr id="10" name="AutoShape 10"/>
          <p:cNvSpPr/>
          <p:nvPr/>
        </p:nvSpPr>
        <p:spPr>
          <a:xfrm>
            <a:off x="11885523" y="0"/>
            <a:ext cx="9525" cy="10795993"/>
          </a:xfrm>
          <a:prstGeom prst="rect">
            <a:avLst/>
          </a:prstGeom>
          <a:solidFill>
            <a:srgbClr val="373636"/>
          </a:solidFill>
        </p:spPr>
        <p:txBody>
          <a:bodyPr/>
          <a:lstStyle/>
          <a:p>
            <a:endParaRPr lang="en-US" dirty="0"/>
          </a:p>
        </p:txBody>
      </p:sp>
      <p:sp>
        <p:nvSpPr>
          <p:cNvPr id="11" name="AutoShape 11"/>
          <p:cNvSpPr/>
          <p:nvPr/>
        </p:nvSpPr>
        <p:spPr>
          <a:xfrm>
            <a:off x="17259300" y="0"/>
            <a:ext cx="1846538" cy="6520320"/>
          </a:xfrm>
          <a:prstGeom prst="rect">
            <a:avLst/>
          </a:prstGeom>
          <a:solidFill>
            <a:srgbClr val="EA6D29"/>
          </a:solidFill>
        </p:spPr>
        <p:txBody>
          <a:bodyPr/>
          <a:lstStyle/>
          <a:p>
            <a:endParaRPr lang="en-US" dirty="0"/>
          </a:p>
        </p:txBody>
      </p:sp>
      <p:sp>
        <p:nvSpPr>
          <p:cNvPr id="12" name="TextBox 12"/>
          <p:cNvSpPr txBox="1"/>
          <p:nvPr/>
        </p:nvSpPr>
        <p:spPr>
          <a:xfrm>
            <a:off x="1346556" y="439580"/>
            <a:ext cx="10435921" cy="1712456"/>
          </a:xfrm>
          <a:prstGeom prst="rect">
            <a:avLst/>
          </a:prstGeom>
        </p:spPr>
        <p:txBody>
          <a:bodyPr lIns="0" tIns="0" rIns="0" bIns="0" rtlCol="0" anchor="t">
            <a:spAutoFit/>
          </a:bodyPr>
          <a:lstStyle/>
          <a:p>
            <a:pPr algn="l">
              <a:lnSpc>
                <a:spcPts val="7040"/>
              </a:lnSpc>
            </a:pPr>
            <a:r>
              <a:rPr lang="es-ES" sz="5000" b="1" dirty="0">
                <a:solidFill>
                  <a:srgbClr val="373636"/>
                </a:solidFill>
                <a:latin typeface="Open Sauce Heavy"/>
                <a:ea typeface="Open Sauce Heavy"/>
                <a:cs typeface="Open Sauce Heavy"/>
                <a:sym typeface="Open Sauce Heavy"/>
              </a:rPr>
              <a:t>Funciones y responsabilidades de los</a:t>
            </a:r>
            <a:r>
              <a:rPr lang="es-ES" sz="5000" b="1" dirty="0">
                <a:solidFill>
                  <a:srgbClr val="077AB5"/>
                </a:solidFill>
                <a:latin typeface="Open Sauce Heavy"/>
                <a:ea typeface="Open Sauce Heavy"/>
                <a:cs typeface="Open Sauce Heavy"/>
                <a:sym typeface="Open Sauce Heavy"/>
              </a:rPr>
              <a:t> CAB</a:t>
            </a:r>
            <a:r>
              <a:rPr lang="es-ES" sz="5000" b="1" dirty="0">
                <a:solidFill>
                  <a:srgbClr val="373636"/>
                </a:solidFill>
                <a:latin typeface="Open Sauce Heavy"/>
                <a:ea typeface="Open Sauce Heavy"/>
                <a:cs typeface="Open Sauce Heavy"/>
                <a:sym typeface="Open Sauce Heavy"/>
              </a:rPr>
              <a:t> </a:t>
            </a:r>
          </a:p>
        </p:txBody>
      </p:sp>
      <p:sp>
        <p:nvSpPr>
          <p:cNvPr id="13" name="TextBox 13"/>
          <p:cNvSpPr txBox="1"/>
          <p:nvPr/>
        </p:nvSpPr>
        <p:spPr>
          <a:xfrm>
            <a:off x="1276060" y="2632772"/>
            <a:ext cx="4843807" cy="3767570"/>
          </a:xfrm>
          <a:prstGeom prst="rect">
            <a:avLst/>
          </a:prstGeom>
        </p:spPr>
        <p:txBody>
          <a:bodyPr lIns="0" tIns="0" rIns="0" bIns="0" rtlCol="0" anchor="t">
            <a:spAutoFit/>
          </a:bodyPr>
          <a:lstStyle/>
          <a:p>
            <a:pPr algn="l">
              <a:lnSpc>
                <a:spcPts val="4319"/>
              </a:lnSpc>
            </a:pPr>
            <a:r>
              <a:rPr lang="es-ES" sz="2000" dirty="0">
                <a:solidFill>
                  <a:srgbClr val="373636"/>
                </a:solidFill>
                <a:latin typeface="Open Sauce"/>
                <a:ea typeface="Open Sauce"/>
                <a:cs typeface="Open Sauce"/>
                <a:sym typeface="Open Sauce"/>
              </a:rPr>
              <a:t>Ayudar a garantizar que las preocupaciones de la comunidad se traten de manera adecuada en los documentos de consentimiento informado y en el proceso de consentimiento general, lo que incluye el idioma y la sensibilidad cultural.</a:t>
            </a:r>
          </a:p>
        </p:txBody>
      </p:sp>
      <p:sp>
        <p:nvSpPr>
          <p:cNvPr id="14" name="TextBox 14"/>
          <p:cNvSpPr txBox="1"/>
          <p:nvPr/>
        </p:nvSpPr>
        <p:spPr>
          <a:xfrm>
            <a:off x="12422314" y="350065"/>
            <a:ext cx="4613673" cy="1719469"/>
          </a:xfrm>
          <a:prstGeom prst="rect">
            <a:avLst/>
          </a:prstGeom>
        </p:spPr>
        <p:txBody>
          <a:bodyPr lIns="0" tIns="0" rIns="0" bIns="0" rtlCol="0" anchor="t">
            <a:spAutoFit/>
          </a:bodyPr>
          <a:lstStyle/>
          <a:p>
            <a:pPr algn="l">
              <a:lnSpc>
                <a:spcPts val="4639"/>
              </a:lnSpc>
            </a:pPr>
            <a:r>
              <a:rPr lang="es-ES" sz="2000" dirty="0">
                <a:solidFill>
                  <a:srgbClr val="373636"/>
                </a:solidFill>
                <a:latin typeface="Open Sauce"/>
                <a:ea typeface="Open Sauce"/>
                <a:cs typeface="Open Sauce"/>
                <a:sym typeface="Open Sauce"/>
              </a:rPr>
              <a:t>Ayudar a identificar las necesidades emergentes de investigación e identificar omisiones.</a:t>
            </a:r>
          </a:p>
        </p:txBody>
      </p:sp>
      <p:sp>
        <p:nvSpPr>
          <p:cNvPr id="15" name="TextBox 15"/>
          <p:cNvSpPr txBox="1"/>
          <p:nvPr/>
        </p:nvSpPr>
        <p:spPr>
          <a:xfrm>
            <a:off x="1346556" y="6829901"/>
            <a:ext cx="4702816" cy="2271135"/>
          </a:xfrm>
          <a:prstGeom prst="rect">
            <a:avLst/>
          </a:prstGeom>
        </p:spPr>
        <p:txBody>
          <a:bodyPr lIns="0" tIns="0" rIns="0" bIns="0" rtlCol="0" anchor="t">
            <a:spAutoFit/>
          </a:bodyPr>
          <a:lstStyle/>
          <a:p>
            <a:pPr algn="l">
              <a:lnSpc>
                <a:spcPts val="4639"/>
              </a:lnSpc>
            </a:pPr>
            <a:r>
              <a:rPr lang="es-ES" sz="2000" dirty="0">
                <a:solidFill>
                  <a:srgbClr val="373636"/>
                </a:solidFill>
                <a:latin typeface="Open Sauce"/>
                <a:ea typeface="Open Sauce"/>
                <a:cs typeface="Open Sauce"/>
                <a:sym typeface="Open Sauce"/>
              </a:rPr>
              <a:t>Representar la diversidad de las personas que tienen VIH/afectadas y las preocupaciones de </a:t>
            </a:r>
            <a:br>
              <a:rPr lang="es-ES" sz="2000" dirty="0">
                <a:solidFill>
                  <a:srgbClr val="373636"/>
                </a:solidFill>
                <a:latin typeface="Open Sauce"/>
                <a:ea typeface="Open Sauce"/>
                <a:cs typeface="Open Sauce"/>
                <a:sym typeface="Open Sauce"/>
              </a:rPr>
            </a:br>
            <a:r>
              <a:rPr lang="es-ES" sz="2000" dirty="0">
                <a:solidFill>
                  <a:srgbClr val="373636"/>
                </a:solidFill>
                <a:latin typeface="Open Sauce"/>
                <a:ea typeface="Open Sauce"/>
                <a:cs typeface="Open Sauce"/>
                <a:sym typeface="Open Sauce"/>
              </a:rPr>
              <a:t>esas comunidades.</a:t>
            </a:r>
          </a:p>
        </p:txBody>
      </p:sp>
      <p:sp>
        <p:nvSpPr>
          <p:cNvPr id="16" name="TextBox 16"/>
          <p:cNvSpPr txBox="1"/>
          <p:nvPr/>
        </p:nvSpPr>
        <p:spPr>
          <a:xfrm>
            <a:off x="6802643" y="7701383"/>
            <a:ext cx="4682713" cy="1681229"/>
          </a:xfrm>
          <a:prstGeom prst="rect">
            <a:avLst/>
          </a:prstGeom>
        </p:spPr>
        <p:txBody>
          <a:bodyPr lIns="0" tIns="0" rIns="0" bIns="0" rtlCol="0" anchor="t">
            <a:spAutoFit/>
          </a:bodyPr>
          <a:lstStyle/>
          <a:p>
            <a:pPr algn="l">
              <a:lnSpc>
                <a:spcPts val="4639"/>
              </a:lnSpc>
            </a:pPr>
            <a:r>
              <a:rPr lang="es-ES" sz="2000" dirty="0">
                <a:solidFill>
                  <a:srgbClr val="373636"/>
                </a:solidFill>
                <a:latin typeface="Open Sauce"/>
                <a:ea typeface="Open Sauce"/>
                <a:cs typeface="Open Sauce"/>
                <a:sym typeface="Open Sauce"/>
              </a:rPr>
              <a:t>Asesorar sobre las actividades de reclutamiento y retención de </a:t>
            </a:r>
            <a:br>
              <a:rPr lang="es-ES" sz="2000" dirty="0">
                <a:solidFill>
                  <a:srgbClr val="373636"/>
                </a:solidFill>
                <a:latin typeface="Open Sauce"/>
                <a:ea typeface="Open Sauce"/>
                <a:cs typeface="Open Sauce"/>
                <a:sym typeface="Open Sauce"/>
              </a:rPr>
            </a:br>
            <a:r>
              <a:rPr lang="es-ES" sz="2000" dirty="0">
                <a:solidFill>
                  <a:srgbClr val="373636"/>
                </a:solidFill>
                <a:latin typeface="Open Sauce"/>
                <a:ea typeface="Open Sauce"/>
                <a:cs typeface="Open Sauce"/>
                <a:sym typeface="Open Sauce"/>
              </a:rPr>
              <a:t>la institución.</a:t>
            </a:r>
          </a:p>
        </p:txBody>
      </p:sp>
      <p:sp>
        <p:nvSpPr>
          <p:cNvPr id="17" name="TextBox 17"/>
          <p:cNvSpPr txBox="1"/>
          <p:nvPr/>
        </p:nvSpPr>
        <p:spPr>
          <a:xfrm>
            <a:off x="12368144" y="7410889"/>
            <a:ext cx="4418059" cy="1719469"/>
          </a:xfrm>
          <a:prstGeom prst="rect">
            <a:avLst/>
          </a:prstGeom>
        </p:spPr>
        <p:txBody>
          <a:bodyPr lIns="0" tIns="0" rIns="0" bIns="0" rtlCol="0" anchor="t">
            <a:spAutoFit/>
          </a:bodyPr>
          <a:lstStyle/>
          <a:p>
            <a:pPr algn="l">
              <a:lnSpc>
                <a:spcPts val="4639"/>
              </a:lnSpc>
            </a:pPr>
            <a:r>
              <a:rPr lang="es-ES" sz="2000" b="1" dirty="0">
                <a:solidFill>
                  <a:srgbClr val="077AB5"/>
                </a:solidFill>
                <a:latin typeface="Open Sauce Bold"/>
                <a:ea typeface="Open Sauce Bold"/>
                <a:cs typeface="Open Sauce Bold"/>
                <a:sym typeface="Open Sauce Bold"/>
              </a:rPr>
              <a:t>Hacer preguntas </a:t>
            </a:r>
          </a:p>
          <a:p>
            <a:pPr algn="l">
              <a:lnSpc>
                <a:spcPts val="4639"/>
              </a:lnSpc>
            </a:pPr>
            <a:r>
              <a:rPr lang="es-ES" sz="2000" b="1" dirty="0">
                <a:solidFill>
                  <a:srgbClr val="077AB5"/>
                </a:solidFill>
                <a:latin typeface="Open Sauce Bold"/>
                <a:ea typeface="Open Sauce Bold"/>
                <a:cs typeface="Open Sauce Bold"/>
                <a:sym typeface="Open Sauce Bold"/>
              </a:rPr>
              <a:t>(y responder las preguntas que se le hagan).</a:t>
            </a:r>
          </a:p>
        </p:txBody>
      </p:sp>
      <p:sp>
        <p:nvSpPr>
          <p:cNvPr id="18" name="TextBox 18"/>
          <p:cNvSpPr txBox="1"/>
          <p:nvPr/>
        </p:nvSpPr>
        <p:spPr>
          <a:xfrm>
            <a:off x="7157995" y="3501997"/>
            <a:ext cx="3946285" cy="1719469"/>
          </a:xfrm>
          <a:prstGeom prst="rect">
            <a:avLst/>
          </a:prstGeom>
        </p:spPr>
        <p:txBody>
          <a:bodyPr lIns="0" tIns="0" rIns="0" bIns="0" rtlCol="0" anchor="t">
            <a:spAutoFit/>
          </a:bodyPr>
          <a:lstStyle/>
          <a:p>
            <a:pPr algn="l">
              <a:lnSpc>
                <a:spcPts val="4639"/>
              </a:lnSpc>
            </a:pPr>
            <a:r>
              <a:rPr lang="es-ES" sz="2000" dirty="0">
                <a:solidFill>
                  <a:srgbClr val="373636"/>
                </a:solidFill>
                <a:latin typeface="Open Sauce"/>
                <a:ea typeface="Open Sauce"/>
                <a:cs typeface="Open Sauce"/>
                <a:sym typeface="Open Sauce"/>
              </a:rPr>
              <a:t>Asesorar sobre los programas de educación comunitaria de </a:t>
            </a:r>
            <a:br>
              <a:rPr lang="es-ES" sz="2000" dirty="0">
                <a:solidFill>
                  <a:srgbClr val="373636"/>
                </a:solidFill>
                <a:latin typeface="Open Sauce"/>
                <a:ea typeface="Open Sauce"/>
                <a:cs typeface="Open Sauce"/>
                <a:sym typeface="Open Sauce"/>
              </a:rPr>
            </a:br>
            <a:r>
              <a:rPr lang="es-ES" sz="2000" dirty="0">
                <a:solidFill>
                  <a:srgbClr val="373636"/>
                </a:solidFill>
                <a:latin typeface="Open Sauce"/>
                <a:ea typeface="Open Sauce"/>
                <a:cs typeface="Open Sauce"/>
                <a:sym typeface="Open Sauce"/>
              </a:rPr>
              <a:t>la institución.</a:t>
            </a:r>
          </a:p>
        </p:txBody>
      </p:sp>
      <p:sp>
        <p:nvSpPr>
          <p:cNvPr id="19" name="TextBox 19"/>
          <p:cNvSpPr txBox="1"/>
          <p:nvPr/>
        </p:nvSpPr>
        <p:spPr>
          <a:xfrm>
            <a:off x="12114997" y="3211504"/>
            <a:ext cx="4924354" cy="2300457"/>
          </a:xfrm>
          <a:prstGeom prst="rect">
            <a:avLst/>
          </a:prstGeom>
        </p:spPr>
        <p:txBody>
          <a:bodyPr lIns="0" tIns="0" rIns="0" bIns="0" rtlCol="0" anchor="t">
            <a:spAutoFit/>
          </a:bodyPr>
          <a:lstStyle/>
          <a:p>
            <a:pPr algn="l">
              <a:lnSpc>
                <a:spcPts val="4639"/>
              </a:lnSpc>
            </a:pPr>
            <a:r>
              <a:rPr lang="es-ES" sz="2000" dirty="0">
                <a:solidFill>
                  <a:srgbClr val="373636"/>
                </a:solidFill>
                <a:latin typeface="Open Sauce"/>
                <a:ea typeface="Open Sauce"/>
                <a:cs typeface="Open Sauce"/>
                <a:sym typeface="Open Sauce"/>
              </a:rPr>
              <a:t>Asesorar sobre las estrategias para la difusión de los resultados de la investigación a la comunidad. </a:t>
            </a:r>
          </a:p>
          <a:p>
            <a:pPr algn="l">
              <a:lnSpc>
                <a:spcPts val="4639"/>
              </a:lnSpc>
            </a:pPr>
            <a:endParaRPr lang="en-US" sz="2000" dirty="0">
              <a:solidFill>
                <a:srgbClr val="373636"/>
              </a:solidFill>
              <a:latin typeface="Open Sauce"/>
              <a:ea typeface="Open Sauce"/>
              <a:cs typeface="Open Sauce"/>
              <a:sym typeface="Open Sauc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16</a:t>
              </a:r>
            </a:p>
          </p:txBody>
        </p:sp>
      </p:grpSp>
      <p:sp>
        <p:nvSpPr>
          <p:cNvPr id="6" name="AutoShape 6"/>
          <p:cNvSpPr/>
          <p:nvPr/>
        </p:nvSpPr>
        <p:spPr>
          <a:xfrm>
            <a:off x="0" y="2608044"/>
            <a:ext cx="6526339" cy="9525"/>
          </a:xfrm>
          <a:prstGeom prst="rect">
            <a:avLst/>
          </a:prstGeom>
          <a:solidFill>
            <a:srgbClr val="373636"/>
          </a:solidFill>
        </p:spPr>
        <p:txBody>
          <a:bodyPr/>
          <a:lstStyle/>
          <a:p>
            <a:endParaRPr lang="en-US" dirty="0"/>
          </a:p>
        </p:txBody>
      </p:sp>
      <p:sp>
        <p:nvSpPr>
          <p:cNvPr id="7" name="AutoShape 7"/>
          <p:cNvSpPr/>
          <p:nvPr/>
        </p:nvSpPr>
        <p:spPr>
          <a:xfrm>
            <a:off x="17259300" y="-352954"/>
            <a:ext cx="9525" cy="10992908"/>
          </a:xfrm>
          <a:prstGeom prst="rect">
            <a:avLst/>
          </a:prstGeom>
          <a:solidFill>
            <a:srgbClr val="373636"/>
          </a:solidFill>
        </p:spPr>
        <p:txBody>
          <a:bodyPr/>
          <a:lstStyle/>
          <a:p>
            <a:endParaRPr lang="en-US" dirty="0"/>
          </a:p>
        </p:txBody>
      </p:sp>
      <p:sp>
        <p:nvSpPr>
          <p:cNvPr id="8" name="AutoShape 8"/>
          <p:cNvSpPr/>
          <p:nvPr/>
        </p:nvSpPr>
        <p:spPr>
          <a:xfrm>
            <a:off x="6516814" y="-321507"/>
            <a:ext cx="9525" cy="10992908"/>
          </a:xfrm>
          <a:prstGeom prst="rect">
            <a:avLst/>
          </a:prstGeom>
          <a:solidFill>
            <a:srgbClr val="373636"/>
          </a:solidFill>
        </p:spPr>
        <p:txBody>
          <a:bodyPr/>
          <a:lstStyle/>
          <a:p>
            <a:endParaRPr lang="en-US" dirty="0"/>
          </a:p>
        </p:txBody>
      </p:sp>
      <p:sp>
        <p:nvSpPr>
          <p:cNvPr id="9" name="AutoShape 9"/>
          <p:cNvSpPr/>
          <p:nvPr/>
        </p:nvSpPr>
        <p:spPr>
          <a:xfrm>
            <a:off x="17259300" y="0"/>
            <a:ext cx="1846538" cy="2617569"/>
          </a:xfrm>
          <a:prstGeom prst="rect">
            <a:avLst/>
          </a:prstGeom>
          <a:solidFill>
            <a:srgbClr val="EA6D29"/>
          </a:solidFill>
        </p:spPr>
        <p:txBody>
          <a:bodyPr/>
          <a:lstStyle/>
          <a:p>
            <a:endParaRPr lang="en-US" dirty="0"/>
          </a:p>
        </p:txBody>
      </p:sp>
      <p:sp>
        <p:nvSpPr>
          <p:cNvPr id="10" name="Freeform 10"/>
          <p:cNvSpPr/>
          <p:nvPr/>
        </p:nvSpPr>
        <p:spPr>
          <a:xfrm>
            <a:off x="7036417" y="287097"/>
            <a:ext cx="9712806" cy="9712806"/>
          </a:xfrm>
          <a:custGeom>
            <a:avLst/>
            <a:gdLst/>
            <a:ahLst/>
            <a:cxnLst/>
            <a:rect l="l" t="t" r="r" b="b"/>
            <a:pathLst>
              <a:path w="9712806" h="9712806">
                <a:moveTo>
                  <a:pt x="0" y="0"/>
                </a:moveTo>
                <a:lnTo>
                  <a:pt x="9712806" y="0"/>
                </a:lnTo>
                <a:lnTo>
                  <a:pt x="9712806" y="9712806"/>
                </a:lnTo>
                <a:lnTo>
                  <a:pt x="0" y="9712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1" name="TextBox 11"/>
          <p:cNvSpPr txBox="1"/>
          <p:nvPr/>
        </p:nvSpPr>
        <p:spPr>
          <a:xfrm>
            <a:off x="1250559" y="4515572"/>
            <a:ext cx="5234896" cy="2714782"/>
          </a:xfrm>
          <a:prstGeom prst="rect">
            <a:avLst/>
          </a:prstGeom>
        </p:spPr>
        <p:txBody>
          <a:bodyPr lIns="0" tIns="0" rIns="0" bIns="0" rtlCol="0" anchor="t">
            <a:spAutoFit/>
          </a:bodyPr>
          <a:lstStyle/>
          <a:p>
            <a:pPr algn="l">
              <a:lnSpc>
                <a:spcPts val="5390"/>
              </a:lnSpc>
            </a:pPr>
            <a:r>
              <a:rPr lang="es-ES" sz="4000" b="1" dirty="0">
                <a:solidFill>
                  <a:srgbClr val="077AB5"/>
                </a:solidFill>
                <a:latin typeface="Open Sauce Heavy"/>
                <a:ea typeface="Open Sauce Heavy"/>
                <a:cs typeface="Open Sauce Heavy"/>
                <a:sym typeface="Open Sauce Heavy"/>
              </a:rPr>
              <a:t>Responsabilidades</a:t>
            </a:r>
          </a:p>
          <a:p>
            <a:pPr algn="l">
              <a:lnSpc>
                <a:spcPts val="5390"/>
              </a:lnSpc>
            </a:pPr>
            <a:r>
              <a:rPr lang="es-ES" sz="4000" b="1" dirty="0">
                <a:solidFill>
                  <a:srgbClr val="077AB5"/>
                </a:solidFill>
                <a:latin typeface="Open Sauce Heavy"/>
                <a:ea typeface="Open Sauce Heavy"/>
                <a:cs typeface="Open Sauce Heavy"/>
                <a:sym typeface="Open Sauce Heavy"/>
              </a:rPr>
              <a:t>del comité de</a:t>
            </a:r>
          </a:p>
          <a:p>
            <a:pPr algn="l">
              <a:lnSpc>
                <a:spcPts val="5390"/>
              </a:lnSpc>
            </a:pPr>
            <a:r>
              <a:rPr lang="es-ES" sz="4000" b="1" dirty="0">
                <a:solidFill>
                  <a:srgbClr val="077AB5"/>
                </a:solidFill>
                <a:latin typeface="Open Sauce Heavy"/>
                <a:ea typeface="Open Sauce Heavy"/>
                <a:cs typeface="Open Sauce Heavy"/>
                <a:sym typeface="Open Sauce Heavy"/>
              </a:rPr>
              <a:t>asesoramiento</a:t>
            </a:r>
          </a:p>
          <a:p>
            <a:pPr algn="l">
              <a:lnSpc>
                <a:spcPts val="5390"/>
              </a:lnSpc>
            </a:pPr>
            <a:r>
              <a:rPr lang="es-ES" sz="4000" b="1" dirty="0">
                <a:solidFill>
                  <a:srgbClr val="373636"/>
                </a:solidFill>
                <a:latin typeface="Open Sauce Heavy"/>
                <a:ea typeface="Open Sauce Heavy"/>
                <a:cs typeface="Open Sauce Heavy"/>
                <a:sym typeface="Open Sauce Heavy"/>
              </a:rPr>
              <a:t>comunitario </a:t>
            </a:r>
          </a:p>
        </p:txBody>
      </p:sp>
      <p:sp>
        <p:nvSpPr>
          <p:cNvPr id="12" name="TextBox 12"/>
          <p:cNvSpPr txBox="1"/>
          <p:nvPr/>
        </p:nvSpPr>
        <p:spPr>
          <a:xfrm>
            <a:off x="10575628" y="4268594"/>
            <a:ext cx="2634384" cy="408232"/>
          </a:xfrm>
          <a:prstGeom prst="rect">
            <a:avLst/>
          </a:prstGeom>
        </p:spPr>
        <p:txBody>
          <a:bodyPr lIns="0" tIns="0" rIns="0" bIns="0" rtlCol="0" anchor="t">
            <a:spAutoFit/>
          </a:bodyPr>
          <a:lstStyle/>
          <a:p>
            <a:pPr algn="l">
              <a:lnSpc>
                <a:spcPts val="3190"/>
              </a:lnSpc>
            </a:pPr>
            <a:r>
              <a:rPr lang="es-ES" sz="2900" b="1" dirty="0">
                <a:solidFill>
                  <a:srgbClr val="373636"/>
                </a:solidFill>
                <a:latin typeface="Open Sauce Heavy"/>
                <a:ea typeface="Open Sauce Heavy"/>
                <a:cs typeface="Open Sauce Heavy"/>
                <a:sym typeface="Open Sauce Heavy"/>
              </a:rPr>
              <a:t>Colaboración </a:t>
            </a:r>
          </a:p>
        </p:txBody>
      </p:sp>
      <p:sp>
        <p:nvSpPr>
          <p:cNvPr id="13" name="TextBox 13"/>
          <p:cNvSpPr txBox="1"/>
          <p:nvPr/>
        </p:nvSpPr>
        <p:spPr>
          <a:xfrm>
            <a:off x="7709055" y="825121"/>
            <a:ext cx="1892145" cy="788934"/>
          </a:xfrm>
          <a:prstGeom prst="rect">
            <a:avLst/>
          </a:prstGeom>
        </p:spPr>
        <p:txBody>
          <a:bodyPr wrap="square" lIns="0" tIns="0" rIns="0" bIns="0" rtlCol="0" anchor="t">
            <a:spAutoFit/>
          </a:bodyPr>
          <a:lstStyle/>
          <a:p>
            <a:pPr algn="ctr">
              <a:lnSpc>
                <a:spcPts val="3190"/>
              </a:lnSpc>
            </a:pPr>
            <a:r>
              <a:rPr lang="es-ES" sz="2400" b="1" dirty="0">
                <a:solidFill>
                  <a:srgbClr val="373636"/>
                </a:solidFill>
                <a:latin typeface="Open Sauce Bold"/>
                <a:ea typeface="Open Sauce Bold"/>
                <a:cs typeface="Open Sauce Bold"/>
                <a:sym typeface="Open Sauce Bold"/>
              </a:rPr>
              <a:t>Creación de contexto</a:t>
            </a:r>
          </a:p>
        </p:txBody>
      </p:sp>
      <p:sp>
        <p:nvSpPr>
          <p:cNvPr id="14" name="TextBox 14"/>
          <p:cNvSpPr txBox="1"/>
          <p:nvPr/>
        </p:nvSpPr>
        <p:spPr>
          <a:xfrm>
            <a:off x="13880222" y="1200855"/>
            <a:ext cx="2634384" cy="718969"/>
          </a:xfrm>
          <a:prstGeom prst="rect">
            <a:avLst/>
          </a:prstGeom>
        </p:spPr>
        <p:txBody>
          <a:bodyPr lIns="0" tIns="0" rIns="0" bIns="0" rtlCol="0" anchor="t">
            <a:spAutoFit/>
          </a:bodyPr>
          <a:lstStyle/>
          <a:p>
            <a:pPr algn="ctr">
              <a:lnSpc>
                <a:spcPts val="2860"/>
              </a:lnSpc>
            </a:pPr>
            <a:r>
              <a:rPr lang="es-ES" sz="2400" b="1" dirty="0">
                <a:solidFill>
                  <a:srgbClr val="373636"/>
                </a:solidFill>
                <a:latin typeface="Open Sauce Bold"/>
                <a:ea typeface="Open Sauce Bold"/>
                <a:cs typeface="Open Sauce Bold"/>
                <a:sym typeface="Open Sauce Bold"/>
              </a:rPr>
              <a:t>Difusión de los</a:t>
            </a:r>
          </a:p>
          <a:p>
            <a:pPr algn="ctr">
              <a:lnSpc>
                <a:spcPts val="2860"/>
              </a:lnSpc>
            </a:pPr>
            <a:r>
              <a:rPr lang="es-ES" sz="2400" b="1" dirty="0">
                <a:solidFill>
                  <a:srgbClr val="373636"/>
                </a:solidFill>
                <a:latin typeface="Open Sauce Heavy"/>
                <a:ea typeface="Open Sauce Heavy"/>
                <a:cs typeface="Open Sauce Heavy"/>
                <a:sym typeface="Open Sauce Heavy"/>
              </a:rPr>
              <a:t>descubrimientos</a:t>
            </a:r>
          </a:p>
        </p:txBody>
      </p:sp>
      <p:sp>
        <p:nvSpPr>
          <p:cNvPr id="15" name="TextBox 15"/>
          <p:cNvSpPr txBox="1"/>
          <p:nvPr/>
        </p:nvSpPr>
        <p:spPr>
          <a:xfrm>
            <a:off x="7427250" y="7418495"/>
            <a:ext cx="2349312" cy="788934"/>
          </a:xfrm>
          <a:prstGeom prst="rect">
            <a:avLst/>
          </a:prstGeom>
        </p:spPr>
        <p:txBody>
          <a:bodyPr wrap="square" lIns="0" tIns="0" rIns="0" bIns="0" rtlCol="0" anchor="t">
            <a:spAutoFit/>
          </a:bodyPr>
          <a:lstStyle/>
          <a:p>
            <a:pPr algn="ctr">
              <a:lnSpc>
                <a:spcPts val="3190"/>
              </a:lnSpc>
            </a:pPr>
            <a:r>
              <a:rPr lang="es-ES" sz="2000" b="1" dirty="0">
                <a:solidFill>
                  <a:srgbClr val="373636"/>
                </a:solidFill>
                <a:latin typeface="Open Sauce Bold"/>
                <a:ea typeface="Open Sauce Bold"/>
                <a:cs typeface="Open Sauce Bold"/>
                <a:sym typeface="Open Sauce Bold"/>
              </a:rPr>
              <a:t>Establecimiento de prioridades</a:t>
            </a:r>
          </a:p>
        </p:txBody>
      </p:sp>
      <p:sp>
        <p:nvSpPr>
          <p:cNvPr id="16" name="TextBox 16"/>
          <p:cNvSpPr txBox="1"/>
          <p:nvPr/>
        </p:nvSpPr>
        <p:spPr>
          <a:xfrm>
            <a:off x="13886167" y="7414364"/>
            <a:ext cx="2599864" cy="777136"/>
          </a:xfrm>
          <a:prstGeom prst="rect">
            <a:avLst/>
          </a:prstGeom>
        </p:spPr>
        <p:txBody>
          <a:bodyPr lIns="0" tIns="0" rIns="0" bIns="0" rtlCol="0" anchor="t">
            <a:spAutoFit/>
          </a:bodyPr>
          <a:lstStyle/>
          <a:p>
            <a:pPr algn="ctr">
              <a:lnSpc>
                <a:spcPts val="3190"/>
              </a:lnSpc>
            </a:pPr>
            <a:r>
              <a:rPr lang="es-ES" b="1" dirty="0">
                <a:solidFill>
                  <a:srgbClr val="373636"/>
                </a:solidFill>
                <a:latin typeface="Open Sauce Bold"/>
                <a:ea typeface="Open Sauce Bold"/>
                <a:cs typeface="Open Sauce Bold"/>
                <a:sym typeface="Open Sauce Bold"/>
              </a:rPr>
              <a:t>Fundamentación</a:t>
            </a:r>
          </a:p>
          <a:p>
            <a:pPr algn="ctr">
              <a:lnSpc>
                <a:spcPts val="3190"/>
              </a:lnSpc>
            </a:pPr>
            <a:r>
              <a:rPr lang="es-ES" b="1" dirty="0">
                <a:solidFill>
                  <a:srgbClr val="373636"/>
                </a:solidFill>
                <a:latin typeface="Open Sauce Bold"/>
                <a:ea typeface="Open Sauce Bold"/>
                <a:cs typeface="Open Sauce Bold"/>
                <a:sym typeface="Open Sauce Bold"/>
              </a:rPr>
              <a:t>de intervenciones</a:t>
            </a:r>
          </a:p>
        </p:txBody>
      </p:sp>
      <p:sp>
        <p:nvSpPr>
          <p:cNvPr id="17" name="TextBox 17"/>
          <p:cNvSpPr txBox="1"/>
          <p:nvPr/>
        </p:nvSpPr>
        <p:spPr>
          <a:xfrm>
            <a:off x="10575628" y="4839555"/>
            <a:ext cx="2634384" cy="1445897"/>
          </a:xfrm>
          <a:prstGeom prst="rect">
            <a:avLst/>
          </a:prstGeom>
        </p:spPr>
        <p:txBody>
          <a:bodyPr lIns="0" tIns="0" rIns="0" bIns="0" rtlCol="0" anchor="t">
            <a:spAutoFit/>
          </a:bodyPr>
          <a:lstStyle/>
          <a:p>
            <a:pPr algn="ctr">
              <a:lnSpc>
                <a:spcPts val="2310"/>
              </a:lnSpc>
            </a:pPr>
            <a:r>
              <a:rPr lang="es-ES" sz="2100" dirty="0">
                <a:solidFill>
                  <a:srgbClr val="373636"/>
                </a:solidFill>
                <a:latin typeface="Open Sauce"/>
                <a:ea typeface="Open Sauce"/>
                <a:cs typeface="Open Sauce"/>
                <a:sym typeface="Open Sauce"/>
              </a:rPr>
              <a:t>Fomentar la confianza mutua, mejorar la comunicación, buscar un impacto colectivo.</a:t>
            </a:r>
          </a:p>
        </p:txBody>
      </p:sp>
      <p:sp>
        <p:nvSpPr>
          <p:cNvPr id="18" name="TextBox 18"/>
          <p:cNvSpPr txBox="1"/>
          <p:nvPr/>
        </p:nvSpPr>
        <p:spPr>
          <a:xfrm>
            <a:off x="7353754" y="1757153"/>
            <a:ext cx="2634384" cy="1120925"/>
          </a:xfrm>
          <a:prstGeom prst="rect">
            <a:avLst/>
          </a:prstGeom>
        </p:spPr>
        <p:txBody>
          <a:bodyPr lIns="0" tIns="0" rIns="0" bIns="0" rtlCol="0" anchor="t">
            <a:spAutoFit/>
          </a:bodyPr>
          <a:lstStyle/>
          <a:p>
            <a:pPr algn="ctr">
              <a:lnSpc>
                <a:spcPts val="2200"/>
              </a:lnSpc>
            </a:pPr>
            <a:r>
              <a:rPr lang="es-ES" sz="2000" dirty="0">
                <a:solidFill>
                  <a:srgbClr val="373636"/>
                </a:solidFill>
                <a:latin typeface="Open Sauce"/>
                <a:ea typeface="Open Sauce"/>
                <a:cs typeface="Open Sauce"/>
                <a:sym typeface="Open Sauce"/>
              </a:rPr>
              <a:t>Definir la comunidad, crear consenso y conformar la identidad.</a:t>
            </a:r>
          </a:p>
        </p:txBody>
      </p:sp>
      <p:sp>
        <p:nvSpPr>
          <p:cNvPr id="19" name="TextBox 19"/>
          <p:cNvSpPr txBox="1"/>
          <p:nvPr/>
        </p:nvSpPr>
        <p:spPr>
          <a:xfrm>
            <a:off x="13851647" y="1936637"/>
            <a:ext cx="2634384" cy="844663"/>
          </a:xfrm>
          <a:prstGeom prst="rect">
            <a:avLst/>
          </a:prstGeom>
        </p:spPr>
        <p:txBody>
          <a:bodyPr lIns="0" tIns="0" rIns="0" bIns="0" rtlCol="0" anchor="t">
            <a:spAutoFit/>
          </a:bodyPr>
          <a:lstStyle/>
          <a:p>
            <a:pPr algn="ctr">
              <a:lnSpc>
                <a:spcPts val="2200"/>
              </a:lnSpc>
            </a:pPr>
            <a:r>
              <a:rPr lang="es-ES" sz="2000" dirty="0">
                <a:solidFill>
                  <a:srgbClr val="373636"/>
                </a:solidFill>
                <a:latin typeface="Open Sauce"/>
                <a:ea typeface="Open Sauce"/>
                <a:cs typeface="Open Sauce"/>
                <a:sym typeface="Open Sauce"/>
              </a:rPr>
              <a:t>Compartir los descubrimientos y resultados con la comunidad.</a:t>
            </a:r>
          </a:p>
        </p:txBody>
      </p:sp>
      <p:sp>
        <p:nvSpPr>
          <p:cNvPr id="20" name="TextBox 20"/>
          <p:cNvSpPr txBox="1"/>
          <p:nvPr/>
        </p:nvSpPr>
        <p:spPr>
          <a:xfrm>
            <a:off x="7347816" y="8394512"/>
            <a:ext cx="2634384" cy="1111073"/>
          </a:xfrm>
          <a:prstGeom prst="rect">
            <a:avLst/>
          </a:prstGeom>
        </p:spPr>
        <p:txBody>
          <a:bodyPr lIns="0" tIns="0" rIns="0" bIns="0" rtlCol="0" anchor="t">
            <a:spAutoFit/>
          </a:bodyPr>
          <a:lstStyle/>
          <a:p>
            <a:pPr algn="ctr">
              <a:lnSpc>
                <a:spcPts val="2200"/>
              </a:lnSpc>
            </a:pPr>
            <a:r>
              <a:rPr lang="es-ES" dirty="0">
                <a:solidFill>
                  <a:srgbClr val="373636"/>
                </a:solidFill>
                <a:latin typeface="Open Sauce"/>
                <a:ea typeface="Open Sauce"/>
                <a:cs typeface="Open Sauce"/>
                <a:sym typeface="Open Sauce"/>
              </a:rPr>
              <a:t>Decidir los desafíos y las oportunidades </a:t>
            </a:r>
          </a:p>
          <a:p>
            <a:pPr algn="ctr">
              <a:lnSpc>
                <a:spcPts val="2200"/>
              </a:lnSpc>
            </a:pPr>
            <a:r>
              <a:rPr lang="es-ES" dirty="0">
                <a:solidFill>
                  <a:srgbClr val="373636"/>
                </a:solidFill>
                <a:latin typeface="Open Sauce"/>
                <a:ea typeface="Open Sauce"/>
                <a:cs typeface="Open Sauce"/>
                <a:sym typeface="Open Sauce"/>
              </a:rPr>
              <a:t>que vale la pena </a:t>
            </a:r>
          </a:p>
          <a:p>
            <a:pPr algn="ctr">
              <a:lnSpc>
                <a:spcPts val="2200"/>
              </a:lnSpc>
            </a:pPr>
            <a:r>
              <a:rPr lang="es-ES" dirty="0">
                <a:solidFill>
                  <a:srgbClr val="373636"/>
                </a:solidFill>
                <a:latin typeface="Open Sauce"/>
                <a:ea typeface="Open Sauce"/>
                <a:cs typeface="Open Sauce"/>
                <a:sym typeface="Open Sauce"/>
              </a:rPr>
              <a:t>abordar.</a:t>
            </a:r>
          </a:p>
        </p:txBody>
      </p:sp>
      <p:sp>
        <p:nvSpPr>
          <p:cNvPr id="21" name="TextBox 21"/>
          <p:cNvSpPr txBox="1"/>
          <p:nvPr/>
        </p:nvSpPr>
        <p:spPr>
          <a:xfrm>
            <a:off x="13868400" y="8191500"/>
            <a:ext cx="2634384" cy="1346522"/>
          </a:xfrm>
          <a:prstGeom prst="rect">
            <a:avLst/>
          </a:prstGeom>
        </p:spPr>
        <p:txBody>
          <a:bodyPr lIns="0" tIns="0" rIns="0" bIns="0" rtlCol="0" anchor="t">
            <a:spAutoFit/>
          </a:bodyPr>
          <a:lstStyle/>
          <a:p>
            <a:pPr algn="ctr">
              <a:lnSpc>
                <a:spcPts val="2145"/>
              </a:lnSpc>
            </a:pPr>
            <a:r>
              <a:rPr lang="es-ES" sz="1600" dirty="0">
                <a:solidFill>
                  <a:srgbClr val="373636"/>
                </a:solidFill>
                <a:latin typeface="Open Sauce"/>
                <a:ea typeface="Open Sauce"/>
                <a:cs typeface="Open Sauce"/>
                <a:sym typeface="Open Sauce"/>
              </a:rPr>
              <a:t>Adaptar el diseño y la distribución de la intervención a las necesidades únicas </a:t>
            </a:r>
            <a:br>
              <a:rPr lang="es-ES" sz="1600" dirty="0">
                <a:solidFill>
                  <a:srgbClr val="373636"/>
                </a:solidFill>
                <a:latin typeface="Open Sauce"/>
                <a:ea typeface="Open Sauce"/>
                <a:cs typeface="Open Sauce"/>
                <a:sym typeface="Open Sauce"/>
              </a:rPr>
            </a:br>
            <a:r>
              <a:rPr lang="es-ES" sz="1600" dirty="0">
                <a:solidFill>
                  <a:srgbClr val="373636"/>
                </a:solidFill>
                <a:latin typeface="Open Sauce"/>
                <a:ea typeface="Open Sauce"/>
                <a:cs typeface="Open Sauce"/>
                <a:sym typeface="Open Sauce"/>
              </a:rPr>
              <a:t>de la comunidad.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17</a:t>
              </a:r>
            </a:p>
          </p:txBody>
        </p:sp>
      </p:grpSp>
      <p:sp>
        <p:nvSpPr>
          <p:cNvPr id="6" name="AutoShape 6"/>
          <p:cNvSpPr/>
          <p:nvPr/>
        </p:nvSpPr>
        <p:spPr>
          <a:xfrm>
            <a:off x="9878222" y="-352954"/>
            <a:ext cx="9525" cy="10992908"/>
          </a:xfrm>
          <a:prstGeom prst="rect">
            <a:avLst/>
          </a:prstGeom>
          <a:solidFill>
            <a:srgbClr val="373636"/>
          </a:solidFill>
        </p:spPr>
        <p:txBody>
          <a:bodyPr/>
          <a:lstStyle/>
          <a:p>
            <a:endParaRPr lang="en-US" dirty="0"/>
          </a:p>
        </p:txBody>
      </p:sp>
      <p:grpSp>
        <p:nvGrpSpPr>
          <p:cNvPr id="7" name="Group 7"/>
          <p:cNvGrpSpPr/>
          <p:nvPr/>
        </p:nvGrpSpPr>
        <p:grpSpPr>
          <a:xfrm>
            <a:off x="9491466" y="921053"/>
            <a:ext cx="792562" cy="792562"/>
            <a:chOff x="0" y="0"/>
            <a:chExt cx="1056749" cy="1056749"/>
          </a:xfrm>
        </p:grpSpPr>
        <p:grpSp>
          <p:nvGrpSpPr>
            <p:cNvPr id="8" name="Group 8"/>
            <p:cNvGrpSpPr/>
            <p:nvPr/>
          </p:nvGrpSpPr>
          <p:grpSpPr>
            <a:xfrm>
              <a:off x="0" y="0"/>
              <a:ext cx="1056749" cy="105674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6D29"/>
              </a:solidFill>
            </p:spPr>
            <p:txBody>
              <a:bodyPr/>
              <a:lstStyle/>
              <a:p>
                <a:endParaRPr lang="en-US" dirty="0"/>
              </a:p>
            </p:txBody>
          </p:sp>
        </p:grpSp>
        <p:sp>
          <p:nvSpPr>
            <p:cNvPr id="10" name="TextBox 10"/>
            <p:cNvSpPr txBox="1"/>
            <p:nvPr/>
          </p:nvSpPr>
          <p:spPr>
            <a:xfrm>
              <a:off x="117769" y="374657"/>
              <a:ext cx="821211" cy="326486"/>
            </a:xfrm>
            <a:prstGeom prst="rect">
              <a:avLst/>
            </a:prstGeom>
          </p:spPr>
          <p:txBody>
            <a:bodyPr lIns="0" tIns="0" rIns="0" bIns="0" rtlCol="0" anchor="t">
              <a:spAutoFit/>
            </a:bodyPr>
            <a:lstStyle/>
            <a:p>
              <a:pPr algn="ctr">
                <a:lnSpc>
                  <a:spcPts val="1980"/>
                </a:lnSpc>
              </a:pPr>
              <a:r>
                <a:rPr lang="es-ES" sz="1800" b="1" dirty="0">
                  <a:solidFill>
                    <a:srgbClr val="FFFFFF"/>
                  </a:solidFill>
                  <a:latin typeface="Open Sauce Heavy"/>
                  <a:ea typeface="Open Sauce Heavy"/>
                  <a:cs typeface="Open Sauce Heavy"/>
                  <a:sym typeface="Open Sauce Heavy"/>
                </a:rPr>
                <a:t>1</a:t>
              </a:r>
            </a:p>
          </p:txBody>
        </p:sp>
      </p:grpSp>
      <p:grpSp>
        <p:nvGrpSpPr>
          <p:cNvPr id="11" name="Group 11"/>
          <p:cNvGrpSpPr/>
          <p:nvPr/>
        </p:nvGrpSpPr>
        <p:grpSpPr>
          <a:xfrm>
            <a:off x="9491466" y="2201042"/>
            <a:ext cx="792562" cy="797177"/>
            <a:chOff x="0" y="0"/>
            <a:chExt cx="1056749" cy="1062903"/>
          </a:xfrm>
        </p:grpSpPr>
        <p:grpSp>
          <p:nvGrpSpPr>
            <p:cNvPr id="12" name="Group 12"/>
            <p:cNvGrpSpPr/>
            <p:nvPr/>
          </p:nvGrpSpPr>
          <p:grpSpPr>
            <a:xfrm>
              <a:off x="0" y="0"/>
              <a:ext cx="1056749" cy="1062903"/>
              <a:chOff x="0" y="0"/>
              <a:chExt cx="6350000" cy="6386976"/>
            </a:xfrm>
          </p:grpSpPr>
          <p:sp>
            <p:nvSpPr>
              <p:cNvPr id="13" name="Freeform 13"/>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dirty="0"/>
              </a:p>
            </p:txBody>
          </p:sp>
        </p:grpSp>
        <p:sp>
          <p:nvSpPr>
            <p:cNvPr id="14" name="TextBox 14"/>
            <p:cNvSpPr txBox="1"/>
            <p:nvPr/>
          </p:nvSpPr>
          <p:spPr>
            <a:xfrm>
              <a:off x="117769" y="374657"/>
              <a:ext cx="821211" cy="332639"/>
            </a:xfrm>
            <a:prstGeom prst="rect">
              <a:avLst/>
            </a:prstGeom>
          </p:spPr>
          <p:txBody>
            <a:bodyPr lIns="0" tIns="0" rIns="0" bIns="0" rtlCol="0" anchor="t">
              <a:spAutoFit/>
            </a:bodyPr>
            <a:lstStyle/>
            <a:p>
              <a:pPr algn="ctr">
                <a:lnSpc>
                  <a:spcPts val="1980"/>
                </a:lnSpc>
              </a:pPr>
              <a:r>
                <a:rPr lang="es-ES" sz="1800" b="1" dirty="0">
                  <a:solidFill>
                    <a:srgbClr val="FFFFFF"/>
                  </a:solidFill>
                  <a:latin typeface="Open Sauce Heavy"/>
                  <a:ea typeface="Open Sauce Heavy"/>
                  <a:cs typeface="Open Sauce Heavy"/>
                  <a:sym typeface="Open Sauce Heavy"/>
                </a:rPr>
                <a:t>2</a:t>
              </a:r>
            </a:p>
          </p:txBody>
        </p:sp>
      </p:grpSp>
      <p:grpSp>
        <p:nvGrpSpPr>
          <p:cNvPr id="15" name="Group 15"/>
          <p:cNvGrpSpPr/>
          <p:nvPr/>
        </p:nvGrpSpPr>
        <p:grpSpPr>
          <a:xfrm>
            <a:off x="9491466" y="3479378"/>
            <a:ext cx="792562" cy="797177"/>
            <a:chOff x="0" y="0"/>
            <a:chExt cx="1056749" cy="1062903"/>
          </a:xfrm>
        </p:grpSpPr>
        <p:grpSp>
          <p:nvGrpSpPr>
            <p:cNvPr id="16" name="Group 16"/>
            <p:cNvGrpSpPr/>
            <p:nvPr/>
          </p:nvGrpSpPr>
          <p:grpSpPr>
            <a:xfrm>
              <a:off x="0" y="0"/>
              <a:ext cx="1056749" cy="1062903"/>
              <a:chOff x="0" y="0"/>
              <a:chExt cx="6350000" cy="6386976"/>
            </a:xfrm>
          </p:grpSpPr>
          <p:sp>
            <p:nvSpPr>
              <p:cNvPr id="17" name="Freeform 17"/>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dirty="0"/>
              </a:p>
            </p:txBody>
          </p:sp>
        </p:grpSp>
        <p:sp>
          <p:nvSpPr>
            <p:cNvPr id="18" name="TextBox 18"/>
            <p:cNvSpPr txBox="1"/>
            <p:nvPr/>
          </p:nvSpPr>
          <p:spPr>
            <a:xfrm>
              <a:off x="117769" y="374657"/>
              <a:ext cx="821211" cy="332639"/>
            </a:xfrm>
            <a:prstGeom prst="rect">
              <a:avLst/>
            </a:prstGeom>
          </p:spPr>
          <p:txBody>
            <a:bodyPr lIns="0" tIns="0" rIns="0" bIns="0" rtlCol="0" anchor="t">
              <a:spAutoFit/>
            </a:bodyPr>
            <a:lstStyle/>
            <a:p>
              <a:pPr algn="ctr">
                <a:lnSpc>
                  <a:spcPts val="1980"/>
                </a:lnSpc>
              </a:pPr>
              <a:r>
                <a:rPr lang="es-ES" sz="1800" b="1" dirty="0">
                  <a:solidFill>
                    <a:srgbClr val="FFFFFF"/>
                  </a:solidFill>
                  <a:latin typeface="Open Sauce Heavy"/>
                  <a:ea typeface="Open Sauce Heavy"/>
                  <a:cs typeface="Open Sauce Heavy"/>
                  <a:sym typeface="Open Sauce Heavy"/>
                </a:rPr>
                <a:t>3</a:t>
              </a:r>
            </a:p>
          </p:txBody>
        </p:sp>
      </p:grpSp>
      <p:grpSp>
        <p:nvGrpSpPr>
          <p:cNvPr id="19" name="Group 19"/>
          <p:cNvGrpSpPr/>
          <p:nvPr/>
        </p:nvGrpSpPr>
        <p:grpSpPr>
          <a:xfrm>
            <a:off x="9491466" y="4757715"/>
            <a:ext cx="792562" cy="797177"/>
            <a:chOff x="0" y="0"/>
            <a:chExt cx="1056749" cy="1062903"/>
          </a:xfrm>
        </p:grpSpPr>
        <p:grpSp>
          <p:nvGrpSpPr>
            <p:cNvPr id="20" name="Group 20"/>
            <p:cNvGrpSpPr/>
            <p:nvPr/>
          </p:nvGrpSpPr>
          <p:grpSpPr>
            <a:xfrm>
              <a:off x="0" y="0"/>
              <a:ext cx="1056749" cy="1062903"/>
              <a:chOff x="0" y="0"/>
              <a:chExt cx="6350000" cy="6386976"/>
            </a:xfrm>
          </p:grpSpPr>
          <p:sp>
            <p:nvSpPr>
              <p:cNvPr id="21" name="Freeform 21"/>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dirty="0"/>
              </a:p>
            </p:txBody>
          </p:sp>
        </p:grpSp>
        <p:sp>
          <p:nvSpPr>
            <p:cNvPr id="22" name="TextBox 22"/>
            <p:cNvSpPr txBox="1"/>
            <p:nvPr/>
          </p:nvSpPr>
          <p:spPr>
            <a:xfrm>
              <a:off x="117769" y="374657"/>
              <a:ext cx="821211" cy="332639"/>
            </a:xfrm>
            <a:prstGeom prst="rect">
              <a:avLst/>
            </a:prstGeom>
          </p:spPr>
          <p:txBody>
            <a:bodyPr lIns="0" tIns="0" rIns="0" bIns="0" rtlCol="0" anchor="t">
              <a:spAutoFit/>
            </a:bodyPr>
            <a:lstStyle/>
            <a:p>
              <a:pPr algn="ctr">
                <a:lnSpc>
                  <a:spcPts val="1980"/>
                </a:lnSpc>
              </a:pPr>
              <a:r>
                <a:rPr lang="es-ES" sz="1800" b="1" dirty="0">
                  <a:solidFill>
                    <a:srgbClr val="FFFFFF"/>
                  </a:solidFill>
                  <a:latin typeface="Open Sauce Heavy"/>
                  <a:ea typeface="Open Sauce Heavy"/>
                  <a:cs typeface="Open Sauce Heavy"/>
                  <a:sym typeface="Open Sauce Heavy"/>
                </a:rPr>
                <a:t>4</a:t>
              </a:r>
            </a:p>
          </p:txBody>
        </p:sp>
      </p:grpSp>
      <p:grpSp>
        <p:nvGrpSpPr>
          <p:cNvPr id="23" name="Group 23"/>
          <p:cNvGrpSpPr/>
          <p:nvPr/>
        </p:nvGrpSpPr>
        <p:grpSpPr>
          <a:xfrm>
            <a:off x="9481941" y="6584670"/>
            <a:ext cx="792562" cy="797177"/>
            <a:chOff x="0" y="0"/>
            <a:chExt cx="6350000" cy="6386976"/>
          </a:xfrm>
        </p:grpSpPr>
        <p:sp>
          <p:nvSpPr>
            <p:cNvPr id="24" name="Freeform 24"/>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077AB5"/>
            </a:solidFill>
          </p:spPr>
          <p:txBody>
            <a:bodyPr/>
            <a:lstStyle/>
            <a:p>
              <a:endParaRPr lang="en-US" dirty="0"/>
            </a:p>
          </p:txBody>
        </p:sp>
      </p:grpSp>
      <p:grpSp>
        <p:nvGrpSpPr>
          <p:cNvPr id="25" name="Group 25"/>
          <p:cNvGrpSpPr/>
          <p:nvPr/>
        </p:nvGrpSpPr>
        <p:grpSpPr>
          <a:xfrm>
            <a:off x="9491466" y="7865314"/>
            <a:ext cx="792562" cy="792562"/>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7AB5"/>
            </a:solidFill>
          </p:spPr>
          <p:txBody>
            <a:bodyPr/>
            <a:lstStyle/>
            <a:p>
              <a:endParaRPr lang="en-US" dirty="0"/>
            </a:p>
          </p:txBody>
        </p:sp>
      </p:grpSp>
      <p:grpSp>
        <p:nvGrpSpPr>
          <p:cNvPr id="27" name="Group 27"/>
          <p:cNvGrpSpPr/>
          <p:nvPr/>
        </p:nvGrpSpPr>
        <p:grpSpPr>
          <a:xfrm>
            <a:off x="9481941" y="9143651"/>
            <a:ext cx="792562" cy="792562"/>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7AB5"/>
            </a:solidFill>
          </p:spPr>
          <p:txBody>
            <a:bodyPr/>
            <a:lstStyle/>
            <a:p>
              <a:endParaRPr lang="en-US" dirty="0"/>
            </a:p>
          </p:txBody>
        </p:sp>
      </p:grpSp>
      <p:sp>
        <p:nvSpPr>
          <p:cNvPr id="29" name="Freeform 29"/>
          <p:cNvSpPr/>
          <p:nvPr/>
        </p:nvSpPr>
        <p:spPr>
          <a:xfrm>
            <a:off x="2196177" y="5345254"/>
            <a:ext cx="6111046" cy="4657038"/>
          </a:xfrm>
          <a:custGeom>
            <a:avLst/>
            <a:gdLst/>
            <a:ahLst/>
            <a:cxnLst/>
            <a:rect l="l" t="t" r="r" b="b"/>
            <a:pathLst>
              <a:path w="6111046" h="4657038">
                <a:moveTo>
                  <a:pt x="0" y="0"/>
                </a:moveTo>
                <a:lnTo>
                  <a:pt x="6111046" y="0"/>
                </a:lnTo>
                <a:lnTo>
                  <a:pt x="6111046" y="4657038"/>
                </a:lnTo>
                <a:lnTo>
                  <a:pt x="0" y="4657038"/>
                </a:lnTo>
                <a:lnTo>
                  <a:pt x="0" y="0"/>
                </a:lnTo>
                <a:close/>
              </a:path>
            </a:pathLst>
          </a:custGeom>
          <a:blipFill>
            <a:blip r:embed="rId2"/>
            <a:stretch>
              <a:fillRect/>
            </a:stretch>
          </a:blipFill>
        </p:spPr>
        <p:txBody>
          <a:bodyPr/>
          <a:lstStyle/>
          <a:p>
            <a:endParaRPr lang="en-US" dirty="0"/>
          </a:p>
        </p:txBody>
      </p:sp>
      <p:sp>
        <p:nvSpPr>
          <p:cNvPr id="30" name="TextBox 30"/>
          <p:cNvSpPr txBox="1"/>
          <p:nvPr/>
        </p:nvSpPr>
        <p:spPr>
          <a:xfrm>
            <a:off x="2196176" y="467571"/>
            <a:ext cx="6817621" cy="4015740"/>
          </a:xfrm>
          <a:prstGeom prst="rect">
            <a:avLst/>
          </a:prstGeom>
        </p:spPr>
        <p:txBody>
          <a:bodyPr wrap="square" lIns="0" tIns="0" rIns="0" bIns="0" rtlCol="0" anchor="t">
            <a:spAutoFit/>
          </a:bodyPr>
          <a:lstStyle/>
          <a:p>
            <a:pPr algn="l">
              <a:lnSpc>
                <a:spcPts val="7920"/>
              </a:lnSpc>
            </a:pPr>
            <a:r>
              <a:rPr lang="es-ES" sz="7200" b="1" dirty="0">
                <a:latin typeface="Open Sauce Heavy"/>
                <a:ea typeface="Open Sauce Heavy"/>
                <a:cs typeface="Open Sauce Heavy"/>
                <a:sym typeface="Open Sauce Heavy"/>
              </a:rPr>
              <a:t>¿</a:t>
            </a:r>
            <a:r>
              <a:rPr lang="es-ES" sz="7200" b="1" dirty="0">
                <a:solidFill>
                  <a:srgbClr val="373636"/>
                </a:solidFill>
                <a:latin typeface="Open Sauce Heavy"/>
                <a:ea typeface="Open Sauce Heavy"/>
                <a:cs typeface="Open Sauce Heavy"/>
                <a:sym typeface="Open Sauce Heavy"/>
              </a:rPr>
              <a:t>Cuándo participan los </a:t>
            </a:r>
            <a:r>
              <a:rPr lang="es-ES" sz="7200" b="1" dirty="0">
                <a:solidFill>
                  <a:srgbClr val="077AB5"/>
                </a:solidFill>
                <a:latin typeface="Open Sauce Heavy"/>
                <a:ea typeface="Open Sauce Heavy"/>
                <a:cs typeface="Open Sauce Heavy"/>
                <a:sym typeface="Open Sauce Heavy"/>
              </a:rPr>
              <a:t>miembros </a:t>
            </a:r>
            <a:br>
              <a:rPr lang="es-ES" sz="7200" b="1" dirty="0">
                <a:solidFill>
                  <a:srgbClr val="077AB5"/>
                </a:solidFill>
                <a:latin typeface="Open Sauce Heavy"/>
                <a:ea typeface="Open Sauce Heavy"/>
                <a:cs typeface="Open Sauce Heavy"/>
                <a:sym typeface="Open Sauce Heavy"/>
              </a:rPr>
            </a:br>
            <a:r>
              <a:rPr lang="es-ES" sz="7200" b="1" dirty="0">
                <a:solidFill>
                  <a:srgbClr val="077AB5"/>
                </a:solidFill>
                <a:latin typeface="Open Sauce Heavy"/>
                <a:ea typeface="Open Sauce Heavy"/>
                <a:cs typeface="Open Sauce Heavy"/>
                <a:sym typeface="Open Sauce Heavy"/>
              </a:rPr>
              <a:t>del CAB</a:t>
            </a:r>
            <a:r>
              <a:rPr lang="es-ES" sz="7200" b="1" dirty="0">
                <a:solidFill>
                  <a:srgbClr val="373636"/>
                </a:solidFill>
                <a:latin typeface="Open Sauce Heavy"/>
                <a:ea typeface="Open Sauce Heavy"/>
                <a:cs typeface="Open Sauce Heavy"/>
                <a:sym typeface="Open Sauce Heavy"/>
              </a:rPr>
              <a:t>?</a:t>
            </a:r>
          </a:p>
        </p:txBody>
      </p:sp>
      <p:sp>
        <p:nvSpPr>
          <p:cNvPr id="31" name="TextBox 31"/>
          <p:cNvSpPr txBox="1"/>
          <p:nvPr/>
        </p:nvSpPr>
        <p:spPr>
          <a:xfrm>
            <a:off x="10736803" y="4872104"/>
            <a:ext cx="5036596" cy="473150"/>
          </a:xfrm>
          <a:prstGeom prst="rect">
            <a:avLst/>
          </a:prstGeom>
        </p:spPr>
        <p:txBody>
          <a:bodyPr wrap="square" lIns="0" tIns="0" rIns="0" bIns="0" rtlCol="0" anchor="t">
            <a:spAutoFit/>
          </a:bodyPr>
          <a:lstStyle/>
          <a:p>
            <a:pPr algn="l">
              <a:lnSpc>
                <a:spcPts val="3999"/>
              </a:lnSpc>
            </a:pPr>
            <a:r>
              <a:rPr lang="es-ES" sz="2499" dirty="0">
                <a:solidFill>
                  <a:srgbClr val="373636"/>
                </a:solidFill>
                <a:latin typeface="Open Sauce"/>
                <a:ea typeface="Open Sauce"/>
                <a:cs typeface="Open Sauce"/>
                <a:sym typeface="Open Sauce"/>
              </a:rPr>
              <a:t>En la difusión de los resultados.</a:t>
            </a:r>
          </a:p>
        </p:txBody>
      </p:sp>
      <p:sp>
        <p:nvSpPr>
          <p:cNvPr id="32" name="TextBox 32"/>
          <p:cNvSpPr txBox="1"/>
          <p:nvPr/>
        </p:nvSpPr>
        <p:spPr>
          <a:xfrm>
            <a:off x="10733119" y="9255732"/>
            <a:ext cx="5945156" cy="971420"/>
          </a:xfrm>
          <a:prstGeom prst="rect">
            <a:avLst/>
          </a:prstGeom>
        </p:spPr>
        <p:txBody>
          <a:bodyPr wrap="square" lIns="0" tIns="0" rIns="0" bIns="0" rtlCol="0" anchor="t">
            <a:spAutoFit/>
          </a:bodyPr>
          <a:lstStyle/>
          <a:p>
            <a:pPr algn="l">
              <a:lnSpc>
                <a:spcPts val="3999"/>
              </a:lnSpc>
            </a:pPr>
            <a:r>
              <a:rPr lang="es-ES" sz="2499" dirty="0">
                <a:solidFill>
                  <a:srgbClr val="373636"/>
                </a:solidFill>
                <a:latin typeface="Open Sauce"/>
                <a:ea typeface="Open Sauce"/>
                <a:cs typeface="Open Sauce"/>
                <a:sym typeface="Open Sauce"/>
              </a:rPr>
              <a:t>Las preocupaciones previstas de los voluntarios del estudio.</a:t>
            </a:r>
          </a:p>
        </p:txBody>
      </p:sp>
      <p:sp>
        <p:nvSpPr>
          <p:cNvPr id="33" name="TextBox 33"/>
          <p:cNvSpPr txBox="1"/>
          <p:nvPr/>
        </p:nvSpPr>
        <p:spPr>
          <a:xfrm>
            <a:off x="10186176" y="305646"/>
            <a:ext cx="7692237" cy="423642"/>
          </a:xfrm>
          <a:prstGeom prst="rect">
            <a:avLst/>
          </a:prstGeom>
        </p:spPr>
        <p:txBody>
          <a:bodyPr wrap="square" lIns="0" tIns="0" rIns="0" bIns="0" rtlCol="0" anchor="t">
            <a:spAutoFit/>
          </a:bodyPr>
          <a:lstStyle/>
          <a:p>
            <a:pPr algn="ctr">
              <a:lnSpc>
                <a:spcPts val="3679"/>
              </a:lnSpc>
              <a:spcBef>
                <a:spcPct val="0"/>
              </a:spcBef>
            </a:pPr>
            <a:r>
              <a:rPr lang="es-ES" sz="2299" b="1" dirty="0">
                <a:solidFill>
                  <a:srgbClr val="000000"/>
                </a:solidFill>
                <a:latin typeface="Open Sauce Bold"/>
                <a:ea typeface="Open Sauce Bold"/>
                <a:cs typeface="Open Sauce Bold"/>
                <a:sym typeface="Open Sauce Bold"/>
              </a:rPr>
              <a:t>En TODAS las etapas del proceso de investigación:</a:t>
            </a:r>
          </a:p>
        </p:txBody>
      </p:sp>
      <p:sp>
        <p:nvSpPr>
          <p:cNvPr id="34" name="TextBox 34"/>
          <p:cNvSpPr txBox="1"/>
          <p:nvPr/>
        </p:nvSpPr>
        <p:spPr>
          <a:xfrm>
            <a:off x="10733118" y="6078767"/>
            <a:ext cx="5027069" cy="423642"/>
          </a:xfrm>
          <a:prstGeom prst="rect">
            <a:avLst/>
          </a:prstGeom>
        </p:spPr>
        <p:txBody>
          <a:bodyPr wrap="square" lIns="0" tIns="0" rIns="0" bIns="0" rtlCol="0" anchor="t">
            <a:spAutoFit/>
          </a:bodyPr>
          <a:lstStyle/>
          <a:p>
            <a:pPr algn="ctr">
              <a:lnSpc>
                <a:spcPts val="3679"/>
              </a:lnSpc>
              <a:spcBef>
                <a:spcPct val="0"/>
              </a:spcBef>
            </a:pPr>
            <a:r>
              <a:rPr lang="es-ES" sz="2299" b="1" dirty="0">
                <a:solidFill>
                  <a:srgbClr val="000000"/>
                </a:solidFill>
                <a:latin typeface="Open Sauce Bold"/>
                <a:ea typeface="Open Sauce Bold"/>
                <a:cs typeface="Open Sauce Bold"/>
                <a:sym typeface="Open Sauce Bold"/>
              </a:rPr>
              <a:t>Aportando comentarios sobre...</a:t>
            </a:r>
          </a:p>
        </p:txBody>
      </p:sp>
      <p:sp>
        <p:nvSpPr>
          <p:cNvPr id="35" name="TextBox 35"/>
          <p:cNvSpPr txBox="1"/>
          <p:nvPr/>
        </p:nvSpPr>
        <p:spPr>
          <a:xfrm>
            <a:off x="10733119" y="1070636"/>
            <a:ext cx="2906681" cy="458459"/>
          </a:xfrm>
          <a:prstGeom prst="rect">
            <a:avLst/>
          </a:prstGeom>
        </p:spPr>
        <p:txBody>
          <a:bodyPr wrap="square" lIns="0" tIns="0" rIns="0" bIns="0" rtlCol="0" anchor="t">
            <a:spAutoFit/>
          </a:bodyPr>
          <a:lstStyle/>
          <a:p>
            <a:pPr algn="ctr">
              <a:lnSpc>
                <a:spcPts val="3999"/>
              </a:lnSpc>
              <a:spcBef>
                <a:spcPct val="0"/>
              </a:spcBef>
            </a:pPr>
            <a:r>
              <a:rPr lang="es-ES" sz="2499" dirty="0">
                <a:solidFill>
                  <a:srgbClr val="000000"/>
                </a:solidFill>
                <a:latin typeface="Open Sauce"/>
                <a:ea typeface="Open Sauce"/>
                <a:cs typeface="Open Sauce"/>
                <a:sym typeface="Open Sauce"/>
              </a:rPr>
              <a:t>En la planificación.</a:t>
            </a:r>
          </a:p>
        </p:txBody>
      </p:sp>
      <p:sp>
        <p:nvSpPr>
          <p:cNvPr id="36" name="TextBox 36"/>
          <p:cNvSpPr txBox="1"/>
          <p:nvPr/>
        </p:nvSpPr>
        <p:spPr>
          <a:xfrm>
            <a:off x="10668277" y="2331673"/>
            <a:ext cx="2678348" cy="458459"/>
          </a:xfrm>
          <a:prstGeom prst="rect">
            <a:avLst/>
          </a:prstGeom>
        </p:spPr>
        <p:txBody>
          <a:bodyPr wrap="square" lIns="0" tIns="0" rIns="0" bIns="0" rtlCol="0" anchor="t">
            <a:spAutoFit/>
          </a:bodyPr>
          <a:lstStyle/>
          <a:p>
            <a:pPr algn="ctr">
              <a:lnSpc>
                <a:spcPts val="3999"/>
              </a:lnSpc>
              <a:spcBef>
                <a:spcPct val="0"/>
              </a:spcBef>
            </a:pPr>
            <a:r>
              <a:rPr lang="es-ES" sz="2499" dirty="0">
                <a:solidFill>
                  <a:srgbClr val="000000"/>
                </a:solidFill>
                <a:latin typeface="Open Sauce"/>
                <a:ea typeface="Open Sauce"/>
                <a:cs typeface="Open Sauce"/>
                <a:sym typeface="Open Sauce"/>
              </a:rPr>
              <a:t>En el desarrollo.</a:t>
            </a:r>
          </a:p>
        </p:txBody>
      </p:sp>
      <p:sp>
        <p:nvSpPr>
          <p:cNvPr id="37" name="TextBox 37"/>
          <p:cNvSpPr txBox="1"/>
          <p:nvPr/>
        </p:nvSpPr>
        <p:spPr>
          <a:xfrm>
            <a:off x="10628158" y="3584881"/>
            <a:ext cx="3468841" cy="456907"/>
          </a:xfrm>
          <a:prstGeom prst="rect">
            <a:avLst/>
          </a:prstGeom>
        </p:spPr>
        <p:txBody>
          <a:bodyPr wrap="square" lIns="0" tIns="0" rIns="0" bIns="0" rtlCol="0" anchor="t">
            <a:spAutoFit/>
          </a:bodyPr>
          <a:lstStyle/>
          <a:p>
            <a:pPr algn="ctr">
              <a:lnSpc>
                <a:spcPts val="3999"/>
              </a:lnSpc>
              <a:spcBef>
                <a:spcPct val="0"/>
              </a:spcBef>
            </a:pPr>
            <a:r>
              <a:rPr lang="es-ES" sz="2499" dirty="0">
                <a:solidFill>
                  <a:srgbClr val="000000"/>
                </a:solidFill>
                <a:latin typeface="Open Sauce"/>
                <a:ea typeface="Open Sauce"/>
                <a:cs typeface="Open Sauce"/>
                <a:sym typeface="Open Sauce"/>
              </a:rPr>
              <a:t>En la implementación.</a:t>
            </a:r>
          </a:p>
        </p:txBody>
      </p:sp>
      <p:sp>
        <p:nvSpPr>
          <p:cNvPr id="38" name="TextBox 38"/>
          <p:cNvSpPr txBox="1"/>
          <p:nvPr/>
        </p:nvSpPr>
        <p:spPr>
          <a:xfrm>
            <a:off x="10733118" y="6699059"/>
            <a:ext cx="5954682" cy="473150"/>
          </a:xfrm>
          <a:prstGeom prst="rect">
            <a:avLst/>
          </a:prstGeom>
        </p:spPr>
        <p:txBody>
          <a:bodyPr wrap="square" lIns="0" tIns="0" rIns="0" bIns="0" rtlCol="0" anchor="t">
            <a:spAutoFit/>
          </a:bodyPr>
          <a:lstStyle/>
          <a:p>
            <a:pPr algn="ctr">
              <a:lnSpc>
                <a:spcPts val="3999"/>
              </a:lnSpc>
              <a:spcBef>
                <a:spcPct val="0"/>
              </a:spcBef>
            </a:pPr>
            <a:r>
              <a:rPr lang="es-ES" sz="2499" dirty="0">
                <a:solidFill>
                  <a:srgbClr val="000000"/>
                </a:solidFill>
                <a:latin typeface="Open Sauce"/>
                <a:ea typeface="Open Sauce"/>
                <a:cs typeface="Open Sauce"/>
                <a:sym typeface="Open Sauce"/>
              </a:rPr>
              <a:t>La pertinencia y la aceptación locales.</a:t>
            </a:r>
          </a:p>
        </p:txBody>
      </p:sp>
      <p:sp>
        <p:nvSpPr>
          <p:cNvPr id="39" name="TextBox 39"/>
          <p:cNvSpPr txBox="1"/>
          <p:nvPr/>
        </p:nvSpPr>
        <p:spPr>
          <a:xfrm>
            <a:off x="10582457" y="7952267"/>
            <a:ext cx="7295956" cy="458459"/>
          </a:xfrm>
          <a:prstGeom prst="rect">
            <a:avLst/>
          </a:prstGeom>
        </p:spPr>
        <p:txBody>
          <a:bodyPr wrap="square" lIns="0" tIns="0" rIns="0" bIns="0" rtlCol="0" anchor="t">
            <a:spAutoFit/>
          </a:bodyPr>
          <a:lstStyle/>
          <a:p>
            <a:pPr algn="ctr">
              <a:lnSpc>
                <a:spcPts val="3999"/>
              </a:lnSpc>
              <a:spcBef>
                <a:spcPct val="0"/>
              </a:spcBef>
            </a:pPr>
            <a:r>
              <a:rPr lang="es-ES" sz="2499" dirty="0">
                <a:solidFill>
                  <a:srgbClr val="000000"/>
                </a:solidFill>
                <a:latin typeface="Open Sauce"/>
                <a:ea typeface="Open Sauce"/>
                <a:cs typeface="Open Sauce"/>
                <a:sym typeface="Open Sauce"/>
              </a:rPr>
              <a:t>La calidad ética y científica de la investigación.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18</a:t>
              </a:r>
            </a:p>
          </p:txBody>
        </p:sp>
      </p:grpSp>
      <p:sp>
        <p:nvSpPr>
          <p:cNvPr id="6" name="AutoShape 6"/>
          <p:cNvSpPr/>
          <p:nvPr/>
        </p:nvSpPr>
        <p:spPr>
          <a:xfrm>
            <a:off x="0" y="2608044"/>
            <a:ext cx="18288000" cy="9525"/>
          </a:xfrm>
          <a:prstGeom prst="rect">
            <a:avLst/>
          </a:prstGeom>
          <a:solidFill>
            <a:srgbClr val="373636"/>
          </a:solidFill>
        </p:spPr>
        <p:txBody>
          <a:bodyPr/>
          <a:lstStyle/>
          <a:p>
            <a:endParaRPr lang="en-US" dirty="0"/>
          </a:p>
        </p:txBody>
      </p:sp>
      <p:sp>
        <p:nvSpPr>
          <p:cNvPr id="7" name="AutoShape 7"/>
          <p:cNvSpPr/>
          <p:nvPr/>
        </p:nvSpPr>
        <p:spPr>
          <a:xfrm>
            <a:off x="0" y="6520320"/>
            <a:ext cx="18288000" cy="9525"/>
          </a:xfrm>
          <a:prstGeom prst="rect">
            <a:avLst/>
          </a:prstGeom>
          <a:solidFill>
            <a:srgbClr val="373636"/>
          </a:solidFill>
        </p:spPr>
        <p:txBody>
          <a:bodyPr/>
          <a:lstStyle/>
          <a:p>
            <a:endParaRPr lang="en-US" dirty="0"/>
          </a:p>
        </p:txBody>
      </p:sp>
      <p:sp>
        <p:nvSpPr>
          <p:cNvPr id="8" name="AutoShape 8"/>
          <p:cNvSpPr/>
          <p:nvPr/>
        </p:nvSpPr>
        <p:spPr>
          <a:xfrm>
            <a:off x="17259300" y="-352954"/>
            <a:ext cx="9525" cy="10992908"/>
          </a:xfrm>
          <a:prstGeom prst="rect">
            <a:avLst/>
          </a:prstGeom>
          <a:solidFill>
            <a:srgbClr val="373636"/>
          </a:solidFill>
        </p:spPr>
        <p:txBody>
          <a:bodyPr/>
          <a:lstStyle/>
          <a:p>
            <a:endParaRPr lang="en-US" dirty="0"/>
          </a:p>
        </p:txBody>
      </p:sp>
      <p:sp>
        <p:nvSpPr>
          <p:cNvPr id="9" name="AutoShape 9"/>
          <p:cNvSpPr/>
          <p:nvPr/>
        </p:nvSpPr>
        <p:spPr>
          <a:xfrm>
            <a:off x="6367227" y="2608044"/>
            <a:ext cx="9525" cy="8031910"/>
          </a:xfrm>
          <a:prstGeom prst="rect">
            <a:avLst/>
          </a:prstGeom>
          <a:solidFill>
            <a:srgbClr val="373636"/>
          </a:solidFill>
        </p:spPr>
        <p:txBody>
          <a:bodyPr/>
          <a:lstStyle/>
          <a:p>
            <a:endParaRPr lang="en-US" dirty="0"/>
          </a:p>
        </p:txBody>
      </p:sp>
      <p:sp>
        <p:nvSpPr>
          <p:cNvPr id="10" name="AutoShape 10"/>
          <p:cNvSpPr/>
          <p:nvPr/>
        </p:nvSpPr>
        <p:spPr>
          <a:xfrm>
            <a:off x="11885523" y="2617569"/>
            <a:ext cx="9525" cy="8178424"/>
          </a:xfrm>
          <a:prstGeom prst="rect">
            <a:avLst/>
          </a:prstGeom>
          <a:solidFill>
            <a:srgbClr val="373636"/>
          </a:solidFill>
        </p:spPr>
        <p:txBody>
          <a:bodyPr/>
          <a:lstStyle/>
          <a:p>
            <a:endParaRPr lang="en-US" dirty="0"/>
          </a:p>
        </p:txBody>
      </p:sp>
      <p:sp>
        <p:nvSpPr>
          <p:cNvPr id="11" name="AutoShape 11"/>
          <p:cNvSpPr/>
          <p:nvPr/>
        </p:nvSpPr>
        <p:spPr>
          <a:xfrm>
            <a:off x="17259300" y="0"/>
            <a:ext cx="1846538" cy="6520320"/>
          </a:xfrm>
          <a:prstGeom prst="rect">
            <a:avLst/>
          </a:prstGeom>
          <a:solidFill>
            <a:srgbClr val="EA6D29"/>
          </a:solidFill>
        </p:spPr>
        <p:txBody>
          <a:bodyPr/>
          <a:lstStyle/>
          <a:p>
            <a:endParaRPr lang="en-US" dirty="0"/>
          </a:p>
        </p:txBody>
      </p:sp>
      <p:sp>
        <p:nvSpPr>
          <p:cNvPr id="12" name="TextBox 12"/>
          <p:cNvSpPr txBox="1"/>
          <p:nvPr/>
        </p:nvSpPr>
        <p:spPr>
          <a:xfrm>
            <a:off x="4038600" y="815922"/>
            <a:ext cx="9875747" cy="910030"/>
          </a:xfrm>
          <a:prstGeom prst="rect">
            <a:avLst/>
          </a:prstGeom>
        </p:spPr>
        <p:txBody>
          <a:bodyPr wrap="square" lIns="0" tIns="0" rIns="0" bIns="0" rtlCol="0" anchor="t">
            <a:spAutoFit/>
          </a:bodyPr>
          <a:lstStyle/>
          <a:p>
            <a:pPr algn="l">
              <a:lnSpc>
                <a:spcPts val="7040"/>
              </a:lnSpc>
            </a:pPr>
            <a:r>
              <a:rPr lang="es-ES" sz="6400" b="1" dirty="0">
                <a:solidFill>
                  <a:srgbClr val="373636"/>
                </a:solidFill>
                <a:latin typeface="Open Sauce Heavy"/>
                <a:ea typeface="Open Sauce Heavy"/>
                <a:cs typeface="Open Sauce Heavy"/>
                <a:sym typeface="Open Sauce Heavy"/>
              </a:rPr>
              <a:t>Operaciones de un </a:t>
            </a:r>
            <a:r>
              <a:rPr lang="es-ES" sz="6400" b="1" dirty="0">
                <a:solidFill>
                  <a:srgbClr val="077AB5"/>
                </a:solidFill>
                <a:latin typeface="Open Sauce Heavy"/>
                <a:ea typeface="Open Sauce Heavy"/>
                <a:cs typeface="Open Sauce Heavy"/>
                <a:sym typeface="Open Sauce Heavy"/>
              </a:rPr>
              <a:t>CAB</a:t>
            </a:r>
          </a:p>
        </p:txBody>
      </p:sp>
      <p:sp>
        <p:nvSpPr>
          <p:cNvPr id="13" name="TextBox 13"/>
          <p:cNvSpPr txBox="1"/>
          <p:nvPr/>
        </p:nvSpPr>
        <p:spPr>
          <a:xfrm>
            <a:off x="2007993" y="3647297"/>
            <a:ext cx="3349585" cy="1103122"/>
          </a:xfrm>
          <a:prstGeom prst="rect">
            <a:avLst/>
          </a:prstGeom>
        </p:spPr>
        <p:txBody>
          <a:bodyPr lIns="0" tIns="0" rIns="0" bIns="0" rtlCol="0" anchor="t">
            <a:spAutoFit/>
          </a:bodyPr>
          <a:lstStyle/>
          <a:p>
            <a:pPr algn="ctr">
              <a:lnSpc>
                <a:spcPts val="4639"/>
              </a:lnSpc>
            </a:pPr>
            <a:r>
              <a:rPr lang="es-ES" sz="2400" b="1" dirty="0">
                <a:solidFill>
                  <a:srgbClr val="077AB5"/>
                </a:solidFill>
                <a:latin typeface="Open Sauce Bold"/>
                <a:ea typeface="Open Sauce Bold"/>
                <a:cs typeface="Open Sauce Bold"/>
                <a:sym typeface="Open Sauce Bold"/>
              </a:rPr>
              <a:t>Desarrollo de una declaración de misión</a:t>
            </a:r>
          </a:p>
        </p:txBody>
      </p:sp>
      <p:sp>
        <p:nvSpPr>
          <p:cNvPr id="14" name="TextBox 14"/>
          <p:cNvSpPr txBox="1"/>
          <p:nvPr/>
        </p:nvSpPr>
        <p:spPr>
          <a:xfrm>
            <a:off x="5357578" y="1681537"/>
            <a:ext cx="7840643" cy="527901"/>
          </a:xfrm>
          <a:prstGeom prst="rect">
            <a:avLst/>
          </a:prstGeom>
        </p:spPr>
        <p:txBody>
          <a:bodyPr wrap="square" lIns="0" tIns="0" rIns="0" bIns="0" rtlCol="0" anchor="t">
            <a:spAutoFit/>
          </a:bodyPr>
          <a:lstStyle/>
          <a:p>
            <a:pPr algn="l">
              <a:lnSpc>
                <a:spcPts val="4639"/>
              </a:lnSpc>
            </a:pPr>
            <a:r>
              <a:rPr lang="es-ES" sz="2899" b="1" dirty="0">
                <a:solidFill>
                  <a:srgbClr val="373636"/>
                </a:solidFill>
                <a:latin typeface="Open Sauce Bold"/>
                <a:ea typeface="Open Sauce Bold"/>
                <a:cs typeface="Open Sauce Bold"/>
                <a:sym typeface="Open Sauce Bold"/>
              </a:rPr>
              <a:t>Los CAB se beneficiarían de lo siguiente:</a:t>
            </a:r>
          </a:p>
        </p:txBody>
      </p:sp>
      <p:sp>
        <p:nvSpPr>
          <p:cNvPr id="15" name="TextBox 15"/>
          <p:cNvSpPr txBox="1"/>
          <p:nvPr/>
        </p:nvSpPr>
        <p:spPr>
          <a:xfrm>
            <a:off x="1331377" y="7425195"/>
            <a:ext cx="4702816" cy="1719469"/>
          </a:xfrm>
          <a:prstGeom prst="rect">
            <a:avLst/>
          </a:prstGeom>
        </p:spPr>
        <p:txBody>
          <a:bodyPr lIns="0" tIns="0" rIns="0" bIns="0" rtlCol="0" anchor="t">
            <a:spAutoFit/>
          </a:bodyPr>
          <a:lstStyle/>
          <a:p>
            <a:pPr algn="ctr">
              <a:lnSpc>
                <a:spcPts val="4639"/>
              </a:lnSpc>
            </a:pPr>
            <a:r>
              <a:rPr lang="es-ES" sz="2400" b="1" dirty="0">
                <a:solidFill>
                  <a:srgbClr val="077AB5"/>
                </a:solidFill>
                <a:latin typeface="Open Sauce Bold"/>
                <a:ea typeface="Open Sauce Bold"/>
                <a:cs typeface="Open Sauce Bold"/>
                <a:sym typeface="Open Sauce Bold"/>
              </a:rPr>
              <a:t>Identificación de las prioridades del CAB y</a:t>
            </a:r>
          </a:p>
          <a:p>
            <a:pPr algn="ctr">
              <a:lnSpc>
                <a:spcPts val="4639"/>
              </a:lnSpc>
            </a:pPr>
            <a:r>
              <a:rPr lang="es-ES" sz="2400" b="1" dirty="0">
                <a:solidFill>
                  <a:srgbClr val="077AB5"/>
                </a:solidFill>
                <a:latin typeface="Open Sauce Bold"/>
                <a:ea typeface="Open Sauce Bold"/>
                <a:cs typeface="Open Sauce Bold"/>
                <a:sym typeface="Open Sauce Bold"/>
              </a:rPr>
              <a:t>revaluación periódica</a:t>
            </a:r>
          </a:p>
        </p:txBody>
      </p:sp>
      <p:sp>
        <p:nvSpPr>
          <p:cNvPr id="16" name="TextBox 16"/>
          <p:cNvSpPr txBox="1"/>
          <p:nvPr/>
        </p:nvSpPr>
        <p:spPr>
          <a:xfrm>
            <a:off x="6802643" y="7134701"/>
            <a:ext cx="4682713" cy="1693028"/>
          </a:xfrm>
          <a:prstGeom prst="rect">
            <a:avLst/>
          </a:prstGeom>
        </p:spPr>
        <p:txBody>
          <a:bodyPr lIns="0" tIns="0" rIns="0" bIns="0" rtlCol="0" anchor="t">
            <a:spAutoFit/>
          </a:bodyPr>
          <a:lstStyle/>
          <a:p>
            <a:pPr algn="ctr">
              <a:lnSpc>
                <a:spcPts val="4639"/>
              </a:lnSpc>
            </a:pPr>
            <a:r>
              <a:rPr lang="es-ES" sz="2400" b="1" dirty="0">
                <a:solidFill>
                  <a:srgbClr val="077AB5"/>
                </a:solidFill>
                <a:latin typeface="Open Sauce Bold"/>
                <a:ea typeface="Open Sauce Bold"/>
                <a:cs typeface="Open Sauce Bold"/>
                <a:sym typeface="Open Sauce Bold"/>
              </a:rPr>
              <a:t>Orientación inicial del CAB para los miembros nuevos y capacitación continua</a:t>
            </a:r>
          </a:p>
        </p:txBody>
      </p:sp>
      <p:sp>
        <p:nvSpPr>
          <p:cNvPr id="17" name="TextBox 17"/>
          <p:cNvSpPr txBox="1"/>
          <p:nvPr/>
        </p:nvSpPr>
        <p:spPr>
          <a:xfrm>
            <a:off x="11991250" y="6571019"/>
            <a:ext cx="5204220" cy="3648691"/>
          </a:xfrm>
          <a:prstGeom prst="rect">
            <a:avLst/>
          </a:prstGeom>
        </p:spPr>
        <p:txBody>
          <a:bodyPr wrap="square" lIns="0" tIns="0" rIns="0" bIns="0" rtlCol="0" anchor="t">
            <a:spAutoFit/>
          </a:bodyPr>
          <a:lstStyle/>
          <a:p>
            <a:pPr algn="ctr">
              <a:lnSpc>
                <a:spcPts val="3639"/>
              </a:lnSpc>
            </a:pPr>
            <a:r>
              <a:rPr lang="es-ES" sz="2400" b="1" dirty="0">
                <a:solidFill>
                  <a:srgbClr val="077AB5"/>
                </a:solidFill>
                <a:latin typeface="Open Sauce Bold"/>
                <a:ea typeface="Open Sauce Bold"/>
                <a:cs typeface="Open Sauce Bold"/>
                <a:sym typeface="Open Sauce Bold"/>
              </a:rPr>
              <a:t>Establecimiento de pautas de operación que incluyan políticas, procedimientos y descripciones de funciones con el fin de garantizar que las expectativas sean claras y ayuden al grupo a funcionar de manera eficiente, eficaz y justa </a:t>
            </a:r>
          </a:p>
        </p:txBody>
      </p:sp>
      <p:sp>
        <p:nvSpPr>
          <p:cNvPr id="18" name="TextBox 18"/>
          <p:cNvSpPr txBox="1"/>
          <p:nvPr/>
        </p:nvSpPr>
        <p:spPr>
          <a:xfrm>
            <a:off x="7040677" y="2775816"/>
            <a:ext cx="4219268" cy="2872838"/>
          </a:xfrm>
          <a:prstGeom prst="rect">
            <a:avLst/>
          </a:prstGeom>
        </p:spPr>
        <p:txBody>
          <a:bodyPr lIns="0" tIns="0" rIns="0" bIns="0" rtlCol="0" anchor="t">
            <a:spAutoFit/>
          </a:bodyPr>
          <a:lstStyle/>
          <a:p>
            <a:pPr algn="ctr">
              <a:lnSpc>
                <a:spcPts val="4639"/>
              </a:lnSpc>
            </a:pPr>
            <a:r>
              <a:rPr lang="es-ES" sz="2400" b="1" dirty="0">
                <a:solidFill>
                  <a:srgbClr val="077AB5"/>
                </a:solidFill>
                <a:latin typeface="Open Sauce Bold"/>
                <a:ea typeface="Open Sauce Bold"/>
                <a:cs typeface="Open Sauce Bold"/>
                <a:sym typeface="Open Sauce Bold"/>
              </a:rPr>
              <a:t>Reuniones periódicas (cada mes o cada dos meses) con una agenda definida y/o un componente educativo</a:t>
            </a:r>
          </a:p>
        </p:txBody>
      </p:sp>
      <p:sp>
        <p:nvSpPr>
          <p:cNvPr id="19" name="TextBox 19"/>
          <p:cNvSpPr txBox="1"/>
          <p:nvPr/>
        </p:nvSpPr>
        <p:spPr>
          <a:xfrm>
            <a:off x="11972197" y="2777031"/>
            <a:ext cx="5232799" cy="3533275"/>
          </a:xfrm>
          <a:prstGeom prst="rect">
            <a:avLst/>
          </a:prstGeom>
        </p:spPr>
        <p:txBody>
          <a:bodyPr wrap="square" lIns="0" tIns="0" rIns="0" bIns="0" rtlCol="0" anchor="t">
            <a:spAutoFit/>
          </a:bodyPr>
          <a:lstStyle/>
          <a:p>
            <a:pPr algn="ctr">
              <a:lnSpc>
                <a:spcPts val="4049"/>
              </a:lnSpc>
            </a:pPr>
            <a:r>
              <a:rPr lang="es-ES" sz="2400" b="1" dirty="0">
                <a:solidFill>
                  <a:srgbClr val="077AB5"/>
                </a:solidFill>
                <a:latin typeface="Open Sauce Bold"/>
                <a:ea typeface="Open Sauce Bold"/>
                <a:cs typeface="Open Sauce Bold"/>
                <a:sym typeface="Open Sauce Bold"/>
              </a:rPr>
              <a:t>Elección o designación de </a:t>
            </a:r>
            <a:br>
              <a:rPr lang="es-ES" sz="2400" b="1" dirty="0">
                <a:solidFill>
                  <a:srgbClr val="077AB5"/>
                </a:solidFill>
                <a:latin typeface="Open Sauce Bold"/>
                <a:ea typeface="Open Sauce Bold"/>
                <a:cs typeface="Open Sauce Bold"/>
                <a:sym typeface="Open Sauce Bold"/>
              </a:rPr>
            </a:br>
            <a:r>
              <a:rPr lang="es-ES" sz="2400" b="1" dirty="0">
                <a:solidFill>
                  <a:srgbClr val="077AB5"/>
                </a:solidFill>
                <a:latin typeface="Open Sauce Bold"/>
                <a:ea typeface="Open Sauce Bold"/>
                <a:cs typeface="Open Sauce Bold"/>
                <a:sym typeface="Open Sauce Bold"/>
              </a:rPr>
              <a:t>un presidente y </a:t>
            </a:r>
          </a:p>
          <a:p>
            <a:pPr algn="ctr">
              <a:lnSpc>
                <a:spcPts val="4049"/>
              </a:lnSpc>
            </a:pPr>
            <a:r>
              <a:rPr lang="es-ES" sz="2400" b="1" dirty="0">
                <a:solidFill>
                  <a:srgbClr val="077AB5"/>
                </a:solidFill>
                <a:latin typeface="Open Sauce Bold"/>
                <a:ea typeface="Open Sauce Bold"/>
                <a:cs typeface="Open Sauce Bold"/>
                <a:sym typeface="Open Sauce Bold"/>
              </a:rPr>
              <a:t>un presidente adjunto que ayuden a establecer la agenda y facilitar las reuniones; los períodos de mandato podrían variar, </a:t>
            </a:r>
            <a:br>
              <a:rPr lang="es-ES" sz="2400" b="1" dirty="0">
                <a:solidFill>
                  <a:srgbClr val="077AB5"/>
                </a:solidFill>
                <a:latin typeface="Open Sauce Bold"/>
                <a:ea typeface="Open Sauce Bold"/>
                <a:cs typeface="Open Sauce Bold"/>
                <a:sym typeface="Open Sauce Bold"/>
              </a:rPr>
            </a:br>
            <a:r>
              <a:rPr lang="es-ES" sz="2400" b="1" dirty="0">
                <a:solidFill>
                  <a:srgbClr val="077AB5"/>
                </a:solidFill>
                <a:latin typeface="Open Sauce Bold"/>
                <a:ea typeface="Open Sauce Bold"/>
                <a:cs typeface="Open Sauce Bold"/>
                <a:sym typeface="Open Sauce Bold"/>
              </a:rPr>
              <a:t>pero suelen ser de 1 a 2 años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sp>
        <p:nvSpPr>
          <p:cNvPr id="3" name="AutoShape 3"/>
          <p:cNvSpPr/>
          <p:nvPr/>
        </p:nvSpPr>
        <p:spPr>
          <a:xfrm>
            <a:off x="634814" y="1028700"/>
            <a:ext cx="787772" cy="560539"/>
          </a:xfrm>
          <a:prstGeom prst="rect">
            <a:avLst/>
          </a:prstGeom>
          <a:solidFill>
            <a:srgbClr val="FFFFFF"/>
          </a:solidFill>
        </p:spPr>
        <p:txBody>
          <a:bodyPr/>
          <a:lstStyle/>
          <a:p>
            <a:endParaRPr lang="en-US" dirty="0"/>
          </a:p>
        </p:txBody>
      </p:sp>
      <p:sp>
        <p:nvSpPr>
          <p:cNvPr id="4" name="TextBox 4"/>
          <p:cNvSpPr txBox="1"/>
          <p:nvPr/>
        </p:nvSpPr>
        <p:spPr>
          <a:xfrm>
            <a:off x="693408" y="1202003"/>
            <a:ext cx="670585" cy="230832"/>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19</a:t>
            </a:r>
          </a:p>
        </p:txBody>
      </p:sp>
      <p:sp>
        <p:nvSpPr>
          <p:cNvPr id="5" name="AutoShape 5"/>
          <p:cNvSpPr/>
          <p:nvPr/>
        </p:nvSpPr>
        <p:spPr>
          <a:xfrm>
            <a:off x="0" y="2608044"/>
            <a:ext cx="18288000" cy="9525"/>
          </a:xfrm>
          <a:prstGeom prst="rect">
            <a:avLst/>
          </a:prstGeom>
          <a:solidFill>
            <a:srgbClr val="373636"/>
          </a:solidFill>
        </p:spPr>
        <p:txBody>
          <a:bodyPr/>
          <a:lstStyle/>
          <a:p>
            <a:endParaRPr lang="en-US" dirty="0"/>
          </a:p>
        </p:txBody>
      </p:sp>
      <p:sp>
        <p:nvSpPr>
          <p:cNvPr id="6" name="AutoShape 6"/>
          <p:cNvSpPr/>
          <p:nvPr/>
        </p:nvSpPr>
        <p:spPr>
          <a:xfrm>
            <a:off x="0" y="6520320"/>
            <a:ext cx="18288000" cy="9525"/>
          </a:xfrm>
          <a:prstGeom prst="rect">
            <a:avLst/>
          </a:prstGeom>
          <a:solidFill>
            <a:srgbClr val="373636"/>
          </a:solidFill>
        </p:spPr>
        <p:txBody>
          <a:bodyPr/>
          <a:lstStyle/>
          <a:p>
            <a:endParaRPr lang="en-US" dirty="0"/>
          </a:p>
        </p:txBody>
      </p:sp>
      <p:sp>
        <p:nvSpPr>
          <p:cNvPr id="7" name="AutoShape 7"/>
          <p:cNvSpPr/>
          <p:nvPr/>
        </p:nvSpPr>
        <p:spPr>
          <a:xfrm>
            <a:off x="17259300" y="-352954"/>
            <a:ext cx="9525" cy="10992908"/>
          </a:xfrm>
          <a:prstGeom prst="rect">
            <a:avLst/>
          </a:prstGeom>
          <a:solidFill>
            <a:srgbClr val="373636"/>
          </a:solidFill>
        </p:spPr>
        <p:txBody>
          <a:bodyPr/>
          <a:lstStyle/>
          <a:p>
            <a:endParaRPr lang="en-US" dirty="0"/>
          </a:p>
        </p:txBody>
      </p:sp>
      <p:sp>
        <p:nvSpPr>
          <p:cNvPr id="8" name="AutoShape 8"/>
          <p:cNvSpPr/>
          <p:nvPr/>
        </p:nvSpPr>
        <p:spPr>
          <a:xfrm>
            <a:off x="17259300" y="0"/>
            <a:ext cx="1846538" cy="6520320"/>
          </a:xfrm>
          <a:prstGeom prst="rect">
            <a:avLst/>
          </a:prstGeom>
          <a:solidFill>
            <a:srgbClr val="EA6D29"/>
          </a:solidFill>
        </p:spPr>
        <p:txBody>
          <a:bodyPr/>
          <a:lstStyle/>
          <a:p>
            <a:endParaRPr lang="en-US" dirty="0"/>
          </a:p>
        </p:txBody>
      </p:sp>
      <p:sp>
        <p:nvSpPr>
          <p:cNvPr id="9" name="TextBox 9"/>
          <p:cNvSpPr txBox="1"/>
          <p:nvPr/>
        </p:nvSpPr>
        <p:spPr>
          <a:xfrm>
            <a:off x="1671731" y="723900"/>
            <a:ext cx="15320869" cy="910030"/>
          </a:xfrm>
          <a:prstGeom prst="rect">
            <a:avLst/>
          </a:prstGeom>
        </p:spPr>
        <p:txBody>
          <a:bodyPr wrap="square" lIns="0" tIns="0" rIns="0" bIns="0" rtlCol="0" anchor="t">
            <a:spAutoFit/>
          </a:bodyPr>
          <a:lstStyle/>
          <a:p>
            <a:pPr algn="l">
              <a:lnSpc>
                <a:spcPts val="7040"/>
              </a:lnSpc>
            </a:pPr>
            <a:r>
              <a:rPr lang="es-ES" sz="6000" b="1" dirty="0">
                <a:solidFill>
                  <a:srgbClr val="373636"/>
                </a:solidFill>
                <a:latin typeface="Open Sauce Heavy"/>
                <a:ea typeface="Open Sauce Heavy"/>
                <a:cs typeface="Open Sauce Heavy"/>
                <a:sym typeface="Open Sauce Heavy"/>
              </a:rPr>
              <a:t>Apoyo de la institución para los </a:t>
            </a:r>
            <a:r>
              <a:rPr lang="es-ES" sz="6000" b="1" dirty="0">
                <a:solidFill>
                  <a:srgbClr val="077AB5"/>
                </a:solidFill>
                <a:latin typeface="Open Sauce Heavy"/>
                <a:ea typeface="Open Sauce Heavy"/>
                <a:cs typeface="Open Sauce Heavy"/>
                <a:sym typeface="Open Sauce Heavy"/>
              </a:rPr>
              <a:t>CAB </a:t>
            </a:r>
          </a:p>
        </p:txBody>
      </p:sp>
      <p:sp>
        <p:nvSpPr>
          <p:cNvPr id="10" name="TextBox 10"/>
          <p:cNvSpPr txBox="1"/>
          <p:nvPr/>
        </p:nvSpPr>
        <p:spPr>
          <a:xfrm>
            <a:off x="1778648" y="1732169"/>
            <a:ext cx="8660752" cy="527901"/>
          </a:xfrm>
          <a:prstGeom prst="rect">
            <a:avLst/>
          </a:prstGeom>
        </p:spPr>
        <p:txBody>
          <a:bodyPr wrap="square" lIns="0" tIns="0" rIns="0" bIns="0" rtlCol="0" anchor="t">
            <a:spAutoFit/>
          </a:bodyPr>
          <a:lstStyle/>
          <a:p>
            <a:pPr algn="l">
              <a:lnSpc>
                <a:spcPts val="4639"/>
              </a:lnSpc>
            </a:pPr>
            <a:r>
              <a:rPr lang="es-ES" sz="2899" b="1" dirty="0">
                <a:solidFill>
                  <a:srgbClr val="373636"/>
                </a:solidFill>
                <a:latin typeface="Open Sauce Bold"/>
                <a:ea typeface="Open Sauce Bold"/>
                <a:cs typeface="Open Sauce Bold"/>
                <a:sym typeface="Open Sauce Bold"/>
              </a:rPr>
              <a:t>El apoyo para el CAB debe incluir lo siguiente:</a:t>
            </a:r>
          </a:p>
        </p:txBody>
      </p:sp>
      <p:sp>
        <p:nvSpPr>
          <p:cNvPr id="11" name="TextBox 11"/>
          <p:cNvSpPr txBox="1"/>
          <p:nvPr/>
        </p:nvSpPr>
        <p:spPr>
          <a:xfrm>
            <a:off x="1778648" y="3136335"/>
            <a:ext cx="14803877" cy="2884572"/>
          </a:xfrm>
          <a:prstGeom prst="rect">
            <a:avLst/>
          </a:prstGeom>
        </p:spPr>
        <p:txBody>
          <a:bodyPr lIns="0" tIns="0" rIns="0" bIns="0" rtlCol="0" anchor="t">
            <a:spAutoFit/>
          </a:bodyPr>
          <a:lstStyle/>
          <a:p>
            <a:pPr algn="l">
              <a:lnSpc>
                <a:spcPts val="4639"/>
              </a:lnSpc>
            </a:pPr>
            <a:r>
              <a:rPr lang="es-ES" sz="2800" b="1" dirty="0">
                <a:solidFill>
                  <a:srgbClr val="077AB5"/>
                </a:solidFill>
                <a:latin typeface="Open Sauce Bold"/>
                <a:ea typeface="Open Sauce Bold"/>
                <a:cs typeface="Open Sauce Bold"/>
                <a:sym typeface="Open Sauce Bold"/>
              </a:rPr>
              <a:t>Un miembro designado del personal de la institución que trabaje con el presidente y con el presidente adjunto del CAB, así como con el CAB, de manera continua. Esto podría incluir programar reuniones y acudir a ellas, redactar materiales, identificar oradores según sea necesario y prestar cualquier otro servicio para facilitar la reunión del CAB. </a:t>
            </a:r>
          </a:p>
        </p:txBody>
      </p:sp>
      <p:sp>
        <p:nvSpPr>
          <p:cNvPr id="12" name="TextBox 12"/>
          <p:cNvSpPr txBox="1"/>
          <p:nvPr/>
        </p:nvSpPr>
        <p:spPr>
          <a:xfrm>
            <a:off x="1778648" y="7044195"/>
            <a:ext cx="15494642" cy="2884572"/>
          </a:xfrm>
          <a:prstGeom prst="rect">
            <a:avLst/>
          </a:prstGeom>
        </p:spPr>
        <p:txBody>
          <a:bodyPr lIns="0" tIns="0" rIns="0" bIns="0" rtlCol="0" anchor="t">
            <a:spAutoFit/>
          </a:bodyPr>
          <a:lstStyle/>
          <a:p>
            <a:pPr algn="l">
              <a:lnSpc>
                <a:spcPts val="4639"/>
              </a:lnSpc>
            </a:pPr>
            <a:r>
              <a:rPr lang="es-ES" sz="2800" b="1" dirty="0">
                <a:solidFill>
                  <a:srgbClr val="077AB5"/>
                </a:solidFill>
                <a:latin typeface="Open Sauce Bold"/>
                <a:ea typeface="Open Sauce Bold"/>
                <a:cs typeface="Open Sauce Bold"/>
                <a:sym typeface="Open Sauce Bold"/>
              </a:rPr>
              <a:t>Un presupuesto para el CAB que cubra los costos del transporte de los miembros del CAB de ida y vuelta a las reuniones, la comida (si corresponde para las reuniones del CAB), otro tipo de apoyo que necesite el CAB, por ejemplo, paquetes de datos, computadoras portátiles, etc., así como la formación y capacitación para los miembros del CAB; este presupuesto separaría la difusión y la participación comunitaria.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DD21E-CCE9-7173-75A9-5F055B5C300C}"/>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F4D4379A-40D6-CD54-ECB8-FDC2DE599778}"/>
              </a:ext>
            </a:extLst>
          </p:cNvPr>
          <p:cNvSpPr/>
          <p:nvPr/>
        </p:nvSpPr>
        <p:spPr>
          <a:xfrm>
            <a:off x="1054320" y="-352954"/>
            <a:ext cx="9525" cy="2839478"/>
          </a:xfrm>
          <a:prstGeom prst="rect">
            <a:avLst/>
          </a:prstGeom>
          <a:solidFill>
            <a:srgbClr val="373636"/>
          </a:solidFill>
        </p:spPr>
        <p:txBody>
          <a:bodyPr/>
          <a:lstStyle/>
          <a:p>
            <a:endParaRPr lang="en-US" dirty="0"/>
          </a:p>
        </p:txBody>
      </p:sp>
      <p:sp>
        <p:nvSpPr>
          <p:cNvPr id="3" name="AutoShape 3">
            <a:extLst>
              <a:ext uri="{FF2B5EF4-FFF2-40B4-BE49-F238E27FC236}">
                <a16:creationId xmlns:a16="http://schemas.microsoft.com/office/drawing/2014/main" id="{87C54E03-6610-3917-C9AB-26F09DAF1A44}"/>
              </a:ext>
            </a:extLst>
          </p:cNvPr>
          <p:cNvSpPr/>
          <p:nvPr/>
        </p:nvSpPr>
        <p:spPr>
          <a:xfrm>
            <a:off x="0" y="2476999"/>
            <a:ext cx="18288000" cy="9525"/>
          </a:xfrm>
          <a:prstGeom prst="rect">
            <a:avLst/>
          </a:prstGeom>
          <a:solidFill>
            <a:srgbClr val="373636"/>
          </a:solidFill>
        </p:spPr>
        <p:txBody>
          <a:bodyPr/>
          <a:lstStyle/>
          <a:p>
            <a:endParaRPr lang="en-US" dirty="0"/>
          </a:p>
        </p:txBody>
      </p:sp>
      <p:sp>
        <p:nvSpPr>
          <p:cNvPr id="4" name="AutoShape 4">
            <a:extLst>
              <a:ext uri="{FF2B5EF4-FFF2-40B4-BE49-F238E27FC236}">
                <a16:creationId xmlns:a16="http://schemas.microsoft.com/office/drawing/2014/main" id="{61DED054-C10F-0D43-DE95-912836179815}"/>
              </a:ext>
            </a:extLst>
          </p:cNvPr>
          <p:cNvSpPr/>
          <p:nvPr/>
        </p:nvSpPr>
        <p:spPr>
          <a:xfrm>
            <a:off x="6461074" y="6321302"/>
            <a:ext cx="11770953" cy="45719"/>
          </a:xfrm>
          <a:prstGeom prst="rect">
            <a:avLst/>
          </a:prstGeom>
          <a:solidFill>
            <a:srgbClr val="373636"/>
          </a:solidFill>
        </p:spPr>
        <p:txBody>
          <a:bodyPr/>
          <a:lstStyle/>
          <a:p>
            <a:endParaRPr lang="en-US" dirty="0"/>
          </a:p>
        </p:txBody>
      </p:sp>
      <p:sp>
        <p:nvSpPr>
          <p:cNvPr id="5" name="AutoShape 5">
            <a:extLst>
              <a:ext uri="{FF2B5EF4-FFF2-40B4-BE49-F238E27FC236}">
                <a16:creationId xmlns:a16="http://schemas.microsoft.com/office/drawing/2014/main" id="{1618EF33-9CFF-CBDA-4142-66FF7F5DA469}"/>
              </a:ext>
            </a:extLst>
          </p:cNvPr>
          <p:cNvSpPr/>
          <p:nvPr/>
        </p:nvSpPr>
        <p:spPr>
          <a:xfrm flipH="1">
            <a:off x="6461074" y="2484317"/>
            <a:ext cx="45719" cy="7824288"/>
          </a:xfrm>
          <a:prstGeom prst="rect">
            <a:avLst/>
          </a:prstGeom>
          <a:solidFill>
            <a:srgbClr val="373636"/>
          </a:solidFill>
        </p:spPr>
        <p:txBody>
          <a:bodyPr/>
          <a:lstStyle/>
          <a:p>
            <a:endParaRPr lang="en-US" dirty="0"/>
          </a:p>
        </p:txBody>
      </p:sp>
      <p:sp>
        <p:nvSpPr>
          <p:cNvPr id="6" name="AutoShape 6">
            <a:extLst>
              <a:ext uri="{FF2B5EF4-FFF2-40B4-BE49-F238E27FC236}">
                <a16:creationId xmlns:a16="http://schemas.microsoft.com/office/drawing/2014/main" id="{59A497B3-102B-3423-EE51-E51871EEDCAF}"/>
              </a:ext>
            </a:extLst>
          </p:cNvPr>
          <p:cNvSpPr/>
          <p:nvPr/>
        </p:nvSpPr>
        <p:spPr>
          <a:xfrm flipH="1">
            <a:off x="12407720" y="2455527"/>
            <a:ext cx="45719" cy="7824288"/>
          </a:xfrm>
          <a:prstGeom prst="rect">
            <a:avLst/>
          </a:prstGeom>
          <a:solidFill>
            <a:srgbClr val="373636"/>
          </a:solidFill>
        </p:spPr>
        <p:txBody>
          <a:bodyPr/>
          <a:lstStyle/>
          <a:p>
            <a:endParaRPr lang="en-US" dirty="0"/>
          </a:p>
        </p:txBody>
      </p:sp>
      <p:sp>
        <p:nvSpPr>
          <p:cNvPr id="7" name="AutoShape 7">
            <a:extLst>
              <a:ext uri="{FF2B5EF4-FFF2-40B4-BE49-F238E27FC236}">
                <a16:creationId xmlns:a16="http://schemas.microsoft.com/office/drawing/2014/main" id="{0D5EE02E-1999-B025-C31B-BC28935D8FC3}"/>
              </a:ext>
            </a:extLst>
          </p:cNvPr>
          <p:cNvSpPr/>
          <p:nvPr/>
        </p:nvSpPr>
        <p:spPr>
          <a:xfrm>
            <a:off x="634814" y="1028700"/>
            <a:ext cx="787772" cy="560539"/>
          </a:xfrm>
          <a:prstGeom prst="rect">
            <a:avLst/>
          </a:prstGeom>
          <a:solidFill>
            <a:srgbClr val="FFFFFF"/>
          </a:solidFill>
        </p:spPr>
        <p:txBody>
          <a:bodyPr/>
          <a:lstStyle/>
          <a:p>
            <a:endParaRPr lang="en-US" dirty="0"/>
          </a:p>
        </p:txBody>
      </p:sp>
      <p:sp>
        <p:nvSpPr>
          <p:cNvPr id="8" name="TextBox 8">
            <a:extLst>
              <a:ext uri="{FF2B5EF4-FFF2-40B4-BE49-F238E27FC236}">
                <a16:creationId xmlns:a16="http://schemas.microsoft.com/office/drawing/2014/main" id="{A37ADC56-1F51-DE85-6E34-20F00A08CADA}"/>
              </a:ext>
            </a:extLst>
          </p:cNvPr>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02</a:t>
            </a:r>
          </a:p>
        </p:txBody>
      </p:sp>
      <p:sp>
        <p:nvSpPr>
          <p:cNvPr id="9" name="TextBox 9">
            <a:extLst>
              <a:ext uri="{FF2B5EF4-FFF2-40B4-BE49-F238E27FC236}">
                <a16:creationId xmlns:a16="http://schemas.microsoft.com/office/drawing/2014/main" id="{4B2E41D8-E3A7-3EFB-F762-DA8FCA43BAF5}"/>
              </a:ext>
            </a:extLst>
          </p:cNvPr>
          <p:cNvSpPr txBox="1"/>
          <p:nvPr/>
        </p:nvSpPr>
        <p:spPr>
          <a:xfrm>
            <a:off x="1724905" y="114300"/>
            <a:ext cx="15836451" cy="2044342"/>
          </a:xfrm>
          <a:prstGeom prst="rect">
            <a:avLst/>
          </a:prstGeom>
        </p:spPr>
        <p:txBody>
          <a:bodyPr wrap="square" lIns="0" tIns="0" rIns="0" bIns="0" rtlCol="0" anchor="t">
            <a:spAutoFit/>
          </a:bodyPr>
          <a:lstStyle/>
          <a:p>
            <a:pPr algn="ctr">
              <a:lnSpc>
                <a:spcPts val="8400"/>
              </a:lnSpc>
            </a:pPr>
            <a:r>
              <a:rPr lang="es-ES" sz="5400" b="1" dirty="0">
                <a:solidFill>
                  <a:srgbClr val="EA6D29"/>
                </a:solidFill>
                <a:latin typeface="Open Sauce Bold"/>
                <a:ea typeface="Open Sauce Bold"/>
                <a:cs typeface="Open Sauce Bold"/>
                <a:sym typeface="Open Sauce Bold"/>
              </a:rPr>
              <a:t>Redes de investigación del VIH/SIDA financiadas por los NIH</a:t>
            </a:r>
          </a:p>
        </p:txBody>
      </p:sp>
      <p:sp>
        <p:nvSpPr>
          <p:cNvPr id="10" name="TextBox 10">
            <a:extLst>
              <a:ext uri="{FF2B5EF4-FFF2-40B4-BE49-F238E27FC236}">
                <a16:creationId xmlns:a16="http://schemas.microsoft.com/office/drawing/2014/main" id="{7826A050-092C-56F1-C791-EA0D3B739EB3}"/>
              </a:ext>
            </a:extLst>
          </p:cNvPr>
          <p:cNvSpPr txBox="1"/>
          <p:nvPr/>
        </p:nvSpPr>
        <p:spPr>
          <a:xfrm>
            <a:off x="207535" y="2620258"/>
            <a:ext cx="6046004" cy="8448082"/>
          </a:xfrm>
          <a:prstGeom prst="rect">
            <a:avLst/>
          </a:prstGeom>
        </p:spPr>
        <p:txBody>
          <a:bodyPr wrap="square" lIns="0" tIns="0" rIns="0" bIns="0" rtlCol="0" anchor="t">
            <a:spAutoFit/>
          </a:bodyPr>
          <a:lstStyle/>
          <a:p>
            <a:pPr>
              <a:lnSpc>
                <a:spcPts val="3899"/>
              </a:lnSpc>
            </a:pPr>
            <a:r>
              <a:rPr lang="es-ES" sz="2400" dirty="0">
                <a:solidFill>
                  <a:srgbClr val="373636"/>
                </a:solidFill>
                <a:latin typeface="Open Sauce"/>
                <a:ea typeface="Open Sauce"/>
                <a:cs typeface="Open Sauce"/>
                <a:sym typeface="Open Sauce"/>
              </a:rPr>
              <a:t>La División de SIDA, que es parte del Instituto Nacional de Alergias y Enfermedades Infecciosas en los Institutos Nacionales de Salud de los </a:t>
            </a:r>
          </a:p>
          <a:p>
            <a:pPr>
              <a:lnSpc>
                <a:spcPts val="3899"/>
              </a:lnSpc>
            </a:pPr>
            <a:r>
              <a:rPr lang="es-ES" sz="2400" dirty="0">
                <a:solidFill>
                  <a:srgbClr val="373636"/>
                </a:solidFill>
                <a:latin typeface="Open Sauce"/>
                <a:ea typeface="Open Sauce"/>
                <a:cs typeface="Open Sauce"/>
                <a:sym typeface="Open Sauce"/>
              </a:rPr>
              <a:t>EE. UU., tiene el compromiso de respaldar la participación comunitaria en todos los aspectos de la investigación que apoya.</a:t>
            </a:r>
          </a:p>
          <a:p>
            <a:pPr>
              <a:lnSpc>
                <a:spcPts val="3899"/>
              </a:lnSpc>
            </a:pPr>
            <a:endParaRPr lang="en-US" sz="2400" spc="25" dirty="0">
              <a:solidFill>
                <a:srgbClr val="373636"/>
              </a:solidFill>
              <a:latin typeface="Open Sauce"/>
              <a:ea typeface="Open Sauce"/>
              <a:cs typeface="Open Sauce"/>
              <a:sym typeface="Open Sauce"/>
            </a:endParaRPr>
          </a:p>
          <a:p>
            <a:pPr>
              <a:lnSpc>
                <a:spcPts val="3899"/>
              </a:lnSpc>
            </a:pPr>
            <a:r>
              <a:rPr lang="es-ES" sz="2400" dirty="0">
                <a:solidFill>
                  <a:srgbClr val="373636"/>
                </a:solidFill>
                <a:latin typeface="Open Sauce"/>
                <a:ea typeface="Open Sauce"/>
                <a:cs typeface="Open Sauce"/>
                <a:sym typeface="Open Sauce"/>
              </a:rPr>
              <a:t>Los comités de asesoramiento comunitario (</a:t>
            </a:r>
            <a:r>
              <a:rPr lang="es-ES" sz="2400" i="1" dirty="0">
                <a:solidFill>
                  <a:srgbClr val="373636"/>
                </a:solidFill>
                <a:latin typeface="Open Sauce"/>
                <a:ea typeface="Open Sauce"/>
                <a:cs typeface="Open Sauce"/>
                <a:sym typeface="Open Sauce"/>
              </a:rPr>
              <a:t>Community Advisory Boards</a:t>
            </a:r>
            <a:r>
              <a:rPr lang="es-ES" sz="2400" dirty="0">
                <a:solidFill>
                  <a:srgbClr val="373636"/>
                </a:solidFill>
                <a:latin typeface="Open Sauce"/>
                <a:ea typeface="Open Sauce"/>
                <a:cs typeface="Open Sauce"/>
                <a:sym typeface="Open Sauce"/>
              </a:rPr>
              <a:t>, CAB) son la piedra angular de la participación comunitaria en las redes de ensayos clínicos del VIH/SIDA financiadas por los NIH.</a:t>
            </a:r>
          </a:p>
          <a:p>
            <a:pPr algn="ctr">
              <a:lnSpc>
                <a:spcPts val="3899"/>
              </a:lnSpc>
            </a:pPr>
            <a:endParaRPr lang="en-US" sz="2400" spc="25" dirty="0">
              <a:solidFill>
                <a:srgbClr val="373636"/>
              </a:solidFill>
              <a:latin typeface="Open Sauce"/>
              <a:ea typeface="Open Sauce"/>
              <a:cs typeface="Open Sauce"/>
              <a:sym typeface="Open Sauce"/>
            </a:endParaRPr>
          </a:p>
          <a:p>
            <a:pPr algn="ctr">
              <a:lnSpc>
                <a:spcPts val="3899"/>
              </a:lnSpc>
            </a:pPr>
            <a:endParaRPr lang="en-US" sz="2400" spc="25" dirty="0">
              <a:solidFill>
                <a:srgbClr val="373636"/>
              </a:solidFill>
              <a:latin typeface="Open Sauce"/>
              <a:ea typeface="Open Sauce"/>
              <a:cs typeface="Open Sauce"/>
              <a:sym typeface="Open Sauce"/>
            </a:endParaRPr>
          </a:p>
        </p:txBody>
      </p:sp>
      <p:sp>
        <p:nvSpPr>
          <p:cNvPr id="11" name="TextBox 11">
            <a:extLst>
              <a:ext uri="{FF2B5EF4-FFF2-40B4-BE49-F238E27FC236}">
                <a16:creationId xmlns:a16="http://schemas.microsoft.com/office/drawing/2014/main" id="{A7170463-9355-5F9D-91BD-59CEFC737202}"/>
              </a:ext>
            </a:extLst>
          </p:cNvPr>
          <p:cNvSpPr txBox="1"/>
          <p:nvPr/>
        </p:nvSpPr>
        <p:spPr>
          <a:xfrm>
            <a:off x="7102262" y="4237790"/>
            <a:ext cx="4616062" cy="1035796"/>
          </a:xfrm>
          <a:prstGeom prst="rect">
            <a:avLst/>
          </a:prstGeom>
        </p:spPr>
        <p:txBody>
          <a:bodyPr wrap="square" lIns="0" tIns="0" rIns="0" bIns="0" rtlCol="0" anchor="t">
            <a:spAutoFit/>
          </a:bodyPr>
          <a:lstStyle/>
          <a:p>
            <a:pPr algn="ctr">
              <a:lnSpc>
                <a:spcPts val="4319"/>
              </a:lnSpc>
              <a:spcBef>
                <a:spcPct val="0"/>
              </a:spcBef>
            </a:pPr>
            <a:r>
              <a:rPr lang="es-ES" sz="2400" b="1" dirty="0">
                <a:solidFill>
                  <a:srgbClr val="373636"/>
                </a:solidFill>
                <a:latin typeface="Open Sauce Bold"/>
                <a:ea typeface="Open Sauce Bold"/>
                <a:cs typeface="Open Sauce Bold"/>
                <a:sym typeface="Open Sauce Bold"/>
              </a:rPr>
              <a:t>Advancing Clinical Therapeutics Globally (ACTG)</a:t>
            </a:r>
          </a:p>
        </p:txBody>
      </p:sp>
      <p:sp>
        <p:nvSpPr>
          <p:cNvPr id="12" name="TextBox 12">
            <a:extLst>
              <a:ext uri="{FF2B5EF4-FFF2-40B4-BE49-F238E27FC236}">
                <a16:creationId xmlns:a16="http://schemas.microsoft.com/office/drawing/2014/main" id="{79A68C94-8DCA-A714-C5DC-808D914203A4}"/>
              </a:ext>
            </a:extLst>
          </p:cNvPr>
          <p:cNvSpPr txBox="1"/>
          <p:nvPr/>
        </p:nvSpPr>
        <p:spPr>
          <a:xfrm>
            <a:off x="7056541" y="8829551"/>
            <a:ext cx="5173178" cy="1023998"/>
          </a:xfrm>
          <a:prstGeom prst="rect">
            <a:avLst/>
          </a:prstGeom>
        </p:spPr>
        <p:txBody>
          <a:bodyPr lIns="0" tIns="0" rIns="0" bIns="0" rtlCol="0" anchor="t">
            <a:spAutoFit/>
          </a:bodyPr>
          <a:lstStyle/>
          <a:p>
            <a:pPr algn="ctr">
              <a:lnSpc>
                <a:spcPts val="4319"/>
              </a:lnSpc>
              <a:spcBef>
                <a:spcPct val="0"/>
              </a:spcBef>
            </a:pPr>
            <a:r>
              <a:rPr lang="es-ES" sz="2000" b="1" dirty="0">
                <a:solidFill>
                  <a:srgbClr val="373636"/>
                </a:solidFill>
                <a:latin typeface="Open Sauce Bold"/>
                <a:ea typeface="Open Sauce Bold"/>
                <a:cs typeface="Open Sauce Bold"/>
                <a:sym typeface="Open Sauce Bold"/>
              </a:rPr>
              <a:t>Red de Ensayos de Vacunas contra el VIH (</a:t>
            </a:r>
            <a:r>
              <a:rPr lang="es-ES" sz="2000" b="1" i="1" dirty="0">
                <a:solidFill>
                  <a:srgbClr val="373636"/>
                </a:solidFill>
                <a:latin typeface="Open Sauce Bold"/>
                <a:ea typeface="Open Sauce Bold"/>
                <a:cs typeface="Open Sauce Bold"/>
                <a:sym typeface="Open Sauce Bold"/>
              </a:rPr>
              <a:t>HIV Vaccine Trials Network</a:t>
            </a:r>
            <a:r>
              <a:rPr lang="es-ES" sz="2000" b="1" dirty="0">
                <a:solidFill>
                  <a:srgbClr val="373636"/>
                </a:solidFill>
                <a:latin typeface="Open Sauce Bold"/>
                <a:ea typeface="Open Sauce Bold"/>
                <a:cs typeface="Open Sauce Bold"/>
                <a:sym typeface="Open Sauce Bold"/>
              </a:rPr>
              <a:t>, HVTN)</a:t>
            </a:r>
          </a:p>
        </p:txBody>
      </p:sp>
      <p:sp>
        <p:nvSpPr>
          <p:cNvPr id="13" name="TextBox 13">
            <a:extLst>
              <a:ext uri="{FF2B5EF4-FFF2-40B4-BE49-F238E27FC236}">
                <a16:creationId xmlns:a16="http://schemas.microsoft.com/office/drawing/2014/main" id="{D3252D44-F5BD-0193-D11C-BFE8FCA75C8B}"/>
              </a:ext>
            </a:extLst>
          </p:cNvPr>
          <p:cNvSpPr txBox="1"/>
          <p:nvPr/>
        </p:nvSpPr>
        <p:spPr>
          <a:xfrm>
            <a:off x="12621719" y="7972991"/>
            <a:ext cx="5161455" cy="2115003"/>
          </a:xfrm>
          <a:prstGeom prst="rect">
            <a:avLst/>
          </a:prstGeom>
        </p:spPr>
        <p:txBody>
          <a:bodyPr wrap="square" lIns="0" tIns="0" rIns="0" bIns="0" rtlCol="0" anchor="t">
            <a:spAutoFit/>
          </a:bodyPr>
          <a:lstStyle/>
          <a:p>
            <a:pPr algn="ctr">
              <a:lnSpc>
                <a:spcPts val="4319"/>
              </a:lnSpc>
              <a:spcBef>
                <a:spcPct val="0"/>
              </a:spcBef>
            </a:pPr>
            <a:r>
              <a:rPr lang="es-ES" sz="1600" b="1" dirty="0">
                <a:solidFill>
                  <a:srgbClr val="373636"/>
                </a:solidFill>
                <a:latin typeface="Open Sauce Bold"/>
                <a:ea typeface="Open Sauce Bold"/>
                <a:cs typeface="Open Sauce Bold"/>
                <a:sym typeface="Open Sauce Bold"/>
              </a:rPr>
              <a:t>Red Internacional de Ensayos Clínicos sobre el SIDA Materno, Pediátrico y de Adolescentes (</a:t>
            </a:r>
            <a:r>
              <a:rPr lang="es-ES" sz="1600" b="1" i="1" dirty="0">
                <a:solidFill>
                  <a:srgbClr val="373636"/>
                </a:solidFill>
                <a:latin typeface="Open Sauce Bold"/>
                <a:ea typeface="Open Sauce Bold"/>
                <a:cs typeface="Open Sauce Bold"/>
                <a:sym typeface="Open Sauce Bold"/>
              </a:rPr>
              <a:t>International Maternal Pediatrics Adolescents AIDS Clinical Trials Network</a:t>
            </a:r>
            <a:r>
              <a:rPr lang="es-ES" sz="1600" b="1" dirty="0">
                <a:solidFill>
                  <a:srgbClr val="373636"/>
                </a:solidFill>
                <a:latin typeface="Open Sauce Bold"/>
                <a:ea typeface="Open Sauce Bold"/>
                <a:cs typeface="Open Sauce Bold"/>
                <a:sym typeface="Open Sauce Bold"/>
              </a:rPr>
              <a:t>, IMPAACT)</a:t>
            </a:r>
          </a:p>
        </p:txBody>
      </p:sp>
      <p:sp>
        <p:nvSpPr>
          <p:cNvPr id="14" name="TextBox 14">
            <a:extLst>
              <a:ext uri="{FF2B5EF4-FFF2-40B4-BE49-F238E27FC236}">
                <a16:creationId xmlns:a16="http://schemas.microsoft.com/office/drawing/2014/main" id="{F989C316-842F-DA94-8A3E-8C186ACBA01C}"/>
              </a:ext>
            </a:extLst>
          </p:cNvPr>
          <p:cNvSpPr txBox="1"/>
          <p:nvPr/>
        </p:nvSpPr>
        <p:spPr>
          <a:xfrm>
            <a:off x="13328181" y="4679588"/>
            <a:ext cx="4660811" cy="1575431"/>
          </a:xfrm>
          <a:prstGeom prst="rect">
            <a:avLst/>
          </a:prstGeom>
        </p:spPr>
        <p:txBody>
          <a:bodyPr wrap="square" lIns="0" tIns="0" rIns="0" bIns="0" rtlCol="0" anchor="t">
            <a:spAutoFit/>
          </a:bodyPr>
          <a:lstStyle/>
          <a:p>
            <a:pPr algn="ctr">
              <a:lnSpc>
                <a:spcPts val="4319"/>
              </a:lnSpc>
              <a:spcBef>
                <a:spcPct val="0"/>
              </a:spcBef>
            </a:pPr>
            <a:r>
              <a:rPr lang="es-ES" sz="2000" b="1" dirty="0">
                <a:solidFill>
                  <a:srgbClr val="373636"/>
                </a:solidFill>
                <a:latin typeface="Open Sauce Bold"/>
                <a:ea typeface="Open Sauce Bold"/>
                <a:cs typeface="Open Sauce Bold"/>
                <a:sym typeface="Open Sauce Bold"/>
              </a:rPr>
              <a:t>Red de Ensayos para la Prevención del VIH (</a:t>
            </a:r>
            <a:r>
              <a:rPr lang="es-ES" sz="2000" b="1" i="1" dirty="0">
                <a:solidFill>
                  <a:srgbClr val="373636"/>
                </a:solidFill>
                <a:latin typeface="Open Sauce Bold"/>
                <a:ea typeface="Open Sauce Bold"/>
                <a:cs typeface="Open Sauce Bold"/>
                <a:sym typeface="Open Sauce Bold"/>
              </a:rPr>
              <a:t>HIV Prevention Trials Network, </a:t>
            </a:r>
            <a:r>
              <a:rPr lang="es-ES" sz="2000" b="1" dirty="0">
                <a:solidFill>
                  <a:srgbClr val="373636"/>
                </a:solidFill>
                <a:latin typeface="Open Sauce Bold"/>
                <a:ea typeface="Open Sauce Bold"/>
                <a:cs typeface="Open Sauce Bold"/>
                <a:sym typeface="Open Sauce Bold"/>
              </a:rPr>
              <a:t>HPTN)</a:t>
            </a:r>
          </a:p>
        </p:txBody>
      </p:sp>
      <p:sp>
        <p:nvSpPr>
          <p:cNvPr id="15" name="Freeform 15">
            <a:extLst>
              <a:ext uri="{FF2B5EF4-FFF2-40B4-BE49-F238E27FC236}">
                <a16:creationId xmlns:a16="http://schemas.microsoft.com/office/drawing/2014/main" id="{C8AF6833-D31C-0891-D6CB-631D82FFFE97}"/>
              </a:ext>
            </a:extLst>
          </p:cNvPr>
          <p:cNvSpPr/>
          <p:nvPr/>
        </p:nvSpPr>
        <p:spPr>
          <a:xfrm>
            <a:off x="7693693" y="2668423"/>
            <a:ext cx="3434309" cy="1470569"/>
          </a:xfrm>
          <a:custGeom>
            <a:avLst/>
            <a:gdLst/>
            <a:ahLst/>
            <a:cxnLst/>
            <a:rect l="l" t="t" r="r" b="b"/>
            <a:pathLst>
              <a:path w="3764639" h="1787568">
                <a:moveTo>
                  <a:pt x="0" y="0"/>
                </a:moveTo>
                <a:lnTo>
                  <a:pt x="3764639" y="0"/>
                </a:lnTo>
                <a:lnTo>
                  <a:pt x="3764639" y="1787568"/>
                </a:lnTo>
                <a:lnTo>
                  <a:pt x="0" y="1787568"/>
                </a:lnTo>
                <a:lnTo>
                  <a:pt x="0" y="0"/>
                </a:lnTo>
                <a:close/>
              </a:path>
            </a:pathLst>
          </a:custGeom>
          <a:blipFill>
            <a:blip r:embed="rId3"/>
            <a:stretch>
              <a:fillRect r="-60280"/>
            </a:stretch>
          </a:blipFill>
        </p:spPr>
        <p:txBody>
          <a:bodyPr/>
          <a:lstStyle/>
          <a:p>
            <a:endParaRPr lang="en-US" dirty="0"/>
          </a:p>
        </p:txBody>
      </p:sp>
      <p:sp>
        <p:nvSpPr>
          <p:cNvPr id="16" name="Freeform 16">
            <a:extLst>
              <a:ext uri="{FF2B5EF4-FFF2-40B4-BE49-F238E27FC236}">
                <a16:creationId xmlns:a16="http://schemas.microsoft.com/office/drawing/2014/main" id="{BDD33D34-A464-2959-747D-C8A9596A85CC}"/>
              </a:ext>
            </a:extLst>
          </p:cNvPr>
          <p:cNvSpPr/>
          <p:nvPr/>
        </p:nvSpPr>
        <p:spPr>
          <a:xfrm>
            <a:off x="13051630" y="2757419"/>
            <a:ext cx="4301631" cy="1982675"/>
          </a:xfrm>
          <a:custGeom>
            <a:avLst/>
            <a:gdLst/>
            <a:ahLst/>
            <a:cxnLst/>
            <a:rect l="l" t="t" r="r" b="b"/>
            <a:pathLst>
              <a:path w="4454814" h="2049214">
                <a:moveTo>
                  <a:pt x="0" y="0"/>
                </a:moveTo>
                <a:lnTo>
                  <a:pt x="4454813" y="0"/>
                </a:lnTo>
                <a:lnTo>
                  <a:pt x="4454813" y="2049214"/>
                </a:lnTo>
                <a:lnTo>
                  <a:pt x="0" y="2049214"/>
                </a:lnTo>
                <a:lnTo>
                  <a:pt x="0" y="0"/>
                </a:lnTo>
                <a:close/>
              </a:path>
            </a:pathLst>
          </a:custGeom>
          <a:blipFill>
            <a:blip r:embed="rId4"/>
            <a:stretch>
              <a:fillRect/>
            </a:stretch>
          </a:blipFill>
        </p:spPr>
        <p:txBody>
          <a:bodyPr/>
          <a:lstStyle/>
          <a:p>
            <a:endParaRPr lang="en-US" dirty="0"/>
          </a:p>
        </p:txBody>
      </p:sp>
      <p:sp>
        <p:nvSpPr>
          <p:cNvPr id="17" name="Freeform 17">
            <a:extLst>
              <a:ext uri="{FF2B5EF4-FFF2-40B4-BE49-F238E27FC236}">
                <a16:creationId xmlns:a16="http://schemas.microsoft.com/office/drawing/2014/main" id="{0E120FE7-85C6-6012-4030-76817B9DC088}"/>
              </a:ext>
            </a:extLst>
          </p:cNvPr>
          <p:cNvSpPr/>
          <p:nvPr/>
        </p:nvSpPr>
        <p:spPr>
          <a:xfrm>
            <a:off x="7717752" y="6443500"/>
            <a:ext cx="3292055" cy="2136729"/>
          </a:xfrm>
          <a:custGeom>
            <a:avLst/>
            <a:gdLst/>
            <a:ahLst/>
            <a:cxnLst/>
            <a:rect l="l" t="t" r="r" b="b"/>
            <a:pathLst>
              <a:path w="3444455" h="2126531">
                <a:moveTo>
                  <a:pt x="0" y="0"/>
                </a:moveTo>
                <a:lnTo>
                  <a:pt x="3444454" y="0"/>
                </a:lnTo>
                <a:lnTo>
                  <a:pt x="3444454" y="2126531"/>
                </a:lnTo>
                <a:lnTo>
                  <a:pt x="0" y="2126531"/>
                </a:lnTo>
                <a:lnTo>
                  <a:pt x="0" y="0"/>
                </a:lnTo>
                <a:close/>
              </a:path>
            </a:pathLst>
          </a:custGeom>
          <a:blipFill>
            <a:blip r:embed="rId5"/>
            <a:stretch>
              <a:fillRect/>
            </a:stretch>
          </a:blipFill>
        </p:spPr>
        <p:txBody>
          <a:bodyPr/>
          <a:lstStyle/>
          <a:p>
            <a:endParaRPr lang="en-US" dirty="0"/>
          </a:p>
        </p:txBody>
      </p:sp>
      <p:sp>
        <p:nvSpPr>
          <p:cNvPr id="18" name="Freeform 18">
            <a:extLst>
              <a:ext uri="{FF2B5EF4-FFF2-40B4-BE49-F238E27FC236}">
                <a16:creationId xmlns:a16="http://schemas.microsoft.com/office/drawing/2014/main" id="{2E08D0C5-1B91-2AC4-4199-7780EA7430BE}"/>
              </a:ext>
            </a:extLst>
          </p:cNvPr>
          <p:cNvSpPr/>
          <p:nvPr/>
        </p:nvSpPr>
        <p:spPr>
          <a:xfrm>
            <a:off x="13576177" y="6553117"/>
            <a:ext cx="3462476" cy="1270188"/>
          </a:xfrm>
          <a:custGeom>
            <a:avLst/>
            <a:gdLst/>
            <a:ahLst/>
            <a:cxnLst/>
            <a:rect l="l" t="t" r="r" b="b"/>
            <a:pathLst>
              <a:path w="4223584" h="1776020">
                <a:moveTo>
                  <a:pt x="0" y="0"/>
                </a:moveTo>
                <a:lnTo>
                  <a:pt x="4223585" y="0"/>
                </a:lnTo>
                <a:lnTo>
                  <a:pt x="4223585" y="1776020"/>
                </a:lnTo>
                <a:lnTo>
                  <a:pt x="0" y="1776020"/>
                </a:lnTo>
                <a:lnTo>
                  <a:pt x="0" y="0"/>
                </a:lnTo>
                <a:close/>
              </a:path>
            </a:pathLst>
          </a:custGeom>
          <a:blipFill>
            <a:blip r:embed="rId6"/>
            <a:stretch>
              <a:fillRect b="-37318"/>
            </a:stretch>
          </a:blipFill>
        </p:spPr>
        <p:txBody>
          <a:bodyPr/>
          <a:lstStyle/>
          <a:p>
            <a:endParaRPr lang="en-US" dirty="0"/>
          </a:p>
        </p:txBody>
      </p:sp>
      <p:sp>
        <p:nvSpPr>
          <p:cNvPr id="19" name="AutoShape 5">
            <a:extLst>
              <a:ext uri="{FF2B5EF4-FFF2-40B4-BE49-F238E27FC236}">
                <a16:creationId xmlns:a16="http://schemas.microsoft.com/office/drawing/2014/main" id="{3B5B11DF-8B9F-0325-61A2-456B1B6A0400}"/>
              </a:ext>
            </a:extLst>
          </p:cNvPr>
          <p:cNvSpPr/>
          <p:nvPr/>
        </p:nvSpPr>
        <p:spPr>
          <a:xfrm flipH="1">
            <a:off x="18228003" y="2462712"/>
            <a:ext cx="45719" cy="7824288"/>
          </a:xfrm>
          <a:prstGeom prst="rect">
            <a:avLst/>
          </a:prstGeom>
          <a:solidFill>
            <a:srgbClr val="373636"/>
          </a:solidFill>
        </p:spPr>
        <p:txBody>
          <a:bodyPr/>
          <a:lstStyle/>
          <a:p>
            <a:endParaRPr lang="en-US" dirty="0"/>
          </a:p>
        </p:txBody>
      </p:sp>
    </p:spTree>
    <p:extLst>
      <p:ext uri="{BB962C8B-B14F-4D97-AF65-F5344CB8AC3E}">
        <p14:creationId xmlns:p14="http://schemas.microsoft.com/office/powerpoint/2010/main" val="77883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77AB5"/>
        </a:solidFill>
        <a:effectLst/>
      </p:bgPr>
    </p:bg>
    <p:spTree>
      <p:nvGrpSpPr>
        <p:cNvPr id="1" name=""/>
        <p:cNvGrpSpPr/>
        <p:nvPr/>
      </p:nvGrpSpPr>
      <p:grpSpPr>
        <a:xfrm>
          <a:off x="0" y="0"/>
          <a:ext cx="0" cy="0"/>
          <a:chOff x="0" y="0"/>
          <a:chExt cx="0" cy="0"/>
        </a:xfrm>
      </p:grpSpPr>
      <p:sp>
        <p:nvSpPr>
          <p:cNvPr id="2" name="AutoShape 2"/>
          <p:cNvSpPr/>
          <p:nvPr/>
        </p:nvSpPr>
        <p:spPr>
          <a:xfrm>
            <a:off x="1019174" y="-352954"/>
            <a:ext cx="9526" cy="3977695"/>
          </a:xfrm>
          <a:prstGeom prst="rect">
            <a:avLst/>
          </a:prstGeom>
          <a:solidFill>
            <a:srgbClr val="FFFFFF"/>
          </a:solidFill>
        </p:spPr>
        <p:txBody>
          <a:bodyPr/>
          <a:lstStyle/>
          <a:p>
            <a:endParaRPr lang="en-US" dirty="0"/>
          </a:p>
        </p:txBody>
      </p:sp>
      <p:sp>
        <p:nvSpPr>
          <p:cNvPr id="3" name="AutoShape 3"/>
          <p:cNvSpPr/>
          <p:nvPr/>
        </p:nvSpPr>
        <p:spPr>
          <a:xfrm>
            <a:off x="634814" y="1028700"/>
            <a:ext cx="787772" cy="560539"/>
          </a:xfrm>
          <a:prstGeom prst="rect">
            <a:avLst/>
          </a:prstGeom>
          <a:solidFill>
            <a:srgbClr val="077AB5"/>
          </a:solidFill>
        </p:spPr>
        <p:txBody>
          <a:bodyPr/>
          <a:lstStyle/>
          <a:p>
            <a:endParaRPr lang="en-US" dirty="0"/>
          </a:p>
        </p:txBody>
      </p:sp>
      <p:sp>
        <p:nvSpPr>
          <p:cNvPr id="4" name="TextBox 4"/>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es-ES" sz="1599" b="1" dirty="0">
                <a:solidFill>
                  <a:srgbClr val="F2F1EC"/>
                </a:solidFill>
                <a:latin typeface="Libre Franklin Bold"/>
                <a:ea typeface="Libre Franklin Bold"/>
                <a:cs typeface="Libre Franklin Bold"/>
                <a:sym typeface="Libre Franklin Bold"/>
              </a:rPr>
              <a:t>20</a:t>
            </a:r>
          </a:p>
        </p:txBody>
      </p:sp>
      <p:sp>
        <p:nvSpPr>
          <p:cNvPr id="5" name="AutoShape 5"/>
          <p:cNvSpPr/>
          <p:nvPr/>
        </p:nvSpPr>
        <p:spPr>
          <a:xfrm>
            <a:off x="0" y="3619978"/>
            <a:ext cx="18288000" cy="9525"/>
          </a:xfrm>
          <a:prstGeom prst="rect">
            <a:avLst/>
          </a:prstGeom>
          <a:solidFill>
            <a:srgbClr val="FFFFFF"/>
          </a:solidFill>
        </p:spPr>
        <p:txBody>
          <a:bodyPr/>
          <a:lstStyle/>
          <a:p>
            <a:endParaRPr lang="en-US" dirty="0"/>
          </a:p>
        </p:txBody>
      </p:sp>
      <p:sp>
        <p:nvSpPr>
          <p:cNvPr id="6" name="AutoShape 6"/>
          <p:cNvSpPr/>
          <p:nvPr/>
        </p:nvSpPr>
        <p:spPr>
          <a:xfrm>
            <a:off x="3554750" y="3629503"/>
            <a:ext cx="9525" cy="6657497"/>
          </a:xfrm>
          <a:prstGeom prst="rect">
            <a:avLst/>
          </a:prstGeom>
          <a:solidFill>
            <a:srgbClr val="FFFFFF"/>
          </a:solidFill>
        </p:spPr>
        <p:txBody>
          <a:bodyPr/>
          <a:lstStyle/>
          <a:p>
            <a:endParaRPr lang="en-US" dirty="0"/>
          </a:p>
        </p:txBody>
      </p:sp>
      <p:sp>
        <p:nvSpPr>
          <p:cNvPr id="7" name="TextBox 7"/>
          <p:cNvSpPr txBox="1"/>
          <p:nvPr/>
        </p:nvSpPr>
        <p:spPr>
          <a:xfrm>
            <a:off x="1571337" y="1601898"/>
            <a:ext cx="15145325" cy="1038151"/>
          </a:xfrm>
          <a:prstGeom prst="rect">
            <a:avLst/>
          </a:prstGeom>
        </p:spPr>
        <p:txBody>
          <a:bodyPr lIns="0" tIns="0" rIns="0" bIns="0" rtlCol="0" anchor="t">
            <a:spAutoFit/>
          </a:bodyPr>
          <a:lstStyle/>
          <a:p>
            <a:pPr algn="ctr">
              <a:lnSpc>
                <a:spcPts val="8400"/>
              </a:lnSpc>
            </a:pPr>
            <a:r>
              <a:rPr lang="es-ES" sz="6000" b="1" dirty="0">
                <a:solidFill>
                  <a:srgbClr val="FFFFFF"/>
                </a:solidFill>
                <a:latin typeface="Open Sauce Bold"/>
                <a:ea typeface="Open Sauce Bold"/>
                <a:cs typeface="Open Sauce Bold"/>
                <a:sym typeface="Open Sauce Bold"/>
              </a:rPr>
              <a:t>Beneficios e impacto de los CAB</a:t>
            </a:r>
          </a:p>
        </p:txBody>
      </p:sp>
      <p:sp>
        <p:nvSpPr>
          <p:cNvPr id="8" name="TextBox 8"/>
          <p:cNvSpPr txBox="1"/>
          <p:nvPr/>
        </p:nvSpPr>
        <p:spPr>
          <a:xfrm>
            <a:off x="11261591" y="5660242"/>
            <a:ext cx="2610323" cy="3604833"/>
          </a:xfrm>
          <a:prstGeom prst="rect">
            <a:avLst/>
          </a:prstGeom>
        </p:spPr>
        <p:txBody>
          <a:bodyPr lIns="0" tIns="0" rIns="0" bIns="0" rtlCol="0" anchor="t">
            <a:spAutoFit/>
          </a:bodyPr>
          <a:lstStyle/>
          <a:p>
            <a:pPr algn="ctr">
              <a:lnSpc>
                <a:spcPts val="3510"/>
              </a:lnSpc>
            </a:pPr>
            <a:r>
              <a:rPr lang="es-ES" sz="2000" dirty="0">
                <a:solidFill>
                  <a:srgbClr val="FFFFFF"/>
                </a:solidFill>
                <a:latin typeface="Open Sauce"/>
                <a:ea typeface="Open Sauce"/>
                <a:cs typeface="Open Sauce"/>
                <a:sym typeface="Open Sauce"/>
              </a:rPr>
              <a:t>Pertenecer a un CAB es un gran compromiso y requiere trabajo adicional fuera de las reuniones mensuales. </a:t>
            </a:r>
          </a:p>
          <a:p>
            <a:pPr algn="ctr">
              <a:lnSpc>
                <a:spcPts val="4160"/>
              </a:lnSpc>
            </a:pPr>
            <a:endParaRPr lang="en-US" sz="2000" spc="108" dirty="0">
              <a:solidFill>
                <a:srgbClr val="FFFFFF"/>
              </a:solidFill>
              <a:latin typeface="Open Sauce"/>
              <a:ea typeface="Open Sauce"/>
              <a:cs typeface="Open Sauce"/>
              <a:sym typeface="Open Sauce"/>
            </a:endParaRPr>
          </a:p>
        </p:txBody>
      </p:sp>
      <p:sp>
        <p:nvSpPr>
          <p:cNvPr id="9" name="TextBox 9"/>
          <p:cNvSpPr txBox="1"/>
          <p:nvPr/>
        </p:nvSpPr>
        <p:spPr>
          <a:xfrm>
            <a:off x="7383319" y="5649358"/>
            <a:ext cx="3121913" cy="3995966"/>
          </a:xfrm>
          <a:prstGeom prst="rect">
            <a:avLst/>
          </a:prstGeom>
        </p:spPr>
        <p:txBody>
          <a:bodyPr lIns="0" tIns="0" rIns="0" bIns="0" rtlCol="0" anchor="t">
            <a:spAutoFit/>
          </a:bodyPr>
          <a:lstStyle/>
          <a:p>
            <a:pPr algn="ctr">
              <a:lnSpc>
                <a:spcPts val="3510"/>
              </a:lnSpc>
            </a:pPr>
            <a:r>
              <a:rPr lang="es-ES" sz="2000" dirty="0">
                <a:solidFill>
                  <a:srgbClr val="FFFFFF"/>
                </a:solidFill>
                <a:latin typeface="Open Sauce"/>
                <a:ea typeface="Open Sauce"/>
                <a:cs typeface="Open Sauce"/>
                <a:sym typeface="Open Sauce"/>
              </a:rPr>
              <a:t>Los miembros del CAB pueden proponer ideas de investigación y comunicar las necesidades o inquietudes de investigación a </a:t>
            </a:r>
            <a:br>
              <a:rPr lang="es-ES" sz="2000" dirty="0">
                <a:solidFill>
                  <a:srgbClr val="FFFFFF"/>
                </a:solidFill>
                <a:latin typeface="Open Sauce"/>
                <a:ea typeface="Open Sauce"/>
                <a:cs typeface="Open Sauce"/>
                <a:sym typeface="Open Sauce"/>
              </a:rPr>
            </a:br>
            <a:r>
              <a:rPr lang="es-ES" sz="2000" dirty="0">
                <a:solidFill>
                  <a:srgbClr val="FFFFFF"/>
                </a:solidFill>
                <a:latin typeface="Open Sauce"/>
                <a:ea typeface="Open Sauce"/>
                <a:cs typeface="Open Sauce"/>
                <a:sym typeface="Open Sauce"/>
              </a:rPr>
              <a:t>la institución.</a:t>
            </a:r>
          </a:p>
          <a:p>
            <a:pPr algn="ctr">
              <a:lnSpc>
                <a:spcPts val="3640"/>
              </a:lnSpc>
            </a:pPr>
            <a:endParaRPr lang="en-US" sz="2000" spc="108" dirty="0">
              <a:solidFill>
                <a:srgbClr val="FFFFFF"/>
              </a:solidFill>
              <a:latin typeface="Open Sauce"/>
              <a:ea typeface="Open Sauce"/>
              <a:cs typeface="Open Sauce"/>
              <a:sym typeface="Open Sauce"/>
            </a:endParaRPr>
          </a:p>
        </p:txBody>
      </p:sp>
      <p:sp>
        <p:nvSpPr>
          <p:cNvPr id="10" name="TextBox 10"/>
          <p:cNvSpPr txBox="1"/>
          <p:nvPr/>
        </p:nvSpPr>
        <p:spPr>
          <a:xfrm>
            <a:off x="14823434" y="5642008"/>
            <a:ext cx="3278476" cy="4310154"/>
          </a:xfrm>
          <a:prstGeom prst="rect">
            <a:avLst/>
          </a:prstGeom>
        </p:spPr>
        <p:txBody>
          <a:bodyPr lIns="0" tIns="0" rIns="0" bIns="0" rtlCol="0" anchor="t">
            <a:spAutoFit/>
          </a:bodyPr>
          <a:lstStyle/>
          <a:p>
            <a:pPr algn="ctr">
              <a:lnSpc>
                <a:spcPts val="3380"/>
              </a:lnSpc>
            </a:pPr>
            <a:r>
              <a:rPr lang="es-ES" sz="2000" dirty="0">
                <a:solidFill>
                  <a:srgbClr val="FFFFFF"/>
                </a:solidFill>
                <a:latin typeface="Open Sauce"/>
                <a:ea typeface="Open Sauce"/>
                <a:cs typeface="Open Sauce"/>
                <a:sym typeface="Open Sauce"/>
              </a:rPr>
              <a:t>Los miembros del CAB pueden aprender mucho sobre ciencia, el proceso de investigación clínica, </a:t>
            </a:r>
          </a:p>
          <a:p>
            <a:pPr algn="ctr">
              <a:lnSpc>
                <a:spcPts val="3380"/>
              </a:lnSpc>
            </a:pPr>
            <a:r>
              <a:rPr lang="es-ES" sz="2000" dirty="0">
                <a:solidFill>
                  <a:srgbClr val="FFFFFF"/>
                </a:solidFill>
                <a:latin typeface="Open Sauce"/>
                <a:ea typeface="Open Sauce"/>
                <a:cs typeface="Open Sauce"/>
                <a:sym typeface="Open Sauce"/>
              </a:rPr>
              <a:t>el VIH, la TB y </a:t>
            </a:r>
          </a:p>
          <a:p>
            <a:pPr algn="ctr">
              <a:lnSpc>
                <a:spcPts val="3380"/>
              </a:lnSpc>
            </a:pPr>
            <a:r>
              <a:rPr lang="es-ES" sz="2000" dirty="0">
                <a:solidFill>
                  <a:srgbClr val="FFFFFF"/>
                </a:solidFill>
                <a:latin typeface="Open Sauce"/>
                <a:ea typeface="Open Sauce"/>
                <a:cs typeface="Open Sauce"/>
                <a:sym typeface="Open Sauce"/>
              </a:rPr>
              <a:t>las investigaciones relacionadas específicas, así como los avances </a:t>
            </a:r>
            <a:br>
              <a:rPr lang="es-ES" sz="2000" dirty="0">
                <a:solidFill>
                  <a:srgbClr val="FFFFFF"/>
                </a:solidFill>
                <a:latin typeface="Open Sauce"/>
                <a:ea typeface="Open Sauce"/>
                <a:cs typeface="Open Sauce"/>
                <a:sym typeface="Open Sauce"/>
              </a:rPr>
            </a:br>
            <a:r>
              <a:rPr lang="es-ES" sz="2000" dirty="0">
                <a:solidFill>
                  <a:srgbClr val="FFFFFF"/>
                </a:solidFill>
                <a:latin typeface="Open Sauce"/>
                <a:ea typeface="Open Sauce"/>
                <a:cs typeface="Open Sauce"/>
                <a:sym typeface="Open Sauce"/>
              </a:rPr>
              <a:t>en investigación. </a:t>
            </a:r>
          </a:p>
          <a:p>
            <a:pPr algn="ctr">
              <a:lnSpc>
                <a:spcPts val="3380"/>
              </a:lnSpc>
            </a:pPr>
            <a:endParaRPr lang="en-US" sz="2000" spc="104" dirty="0">
              <a:solidFill>
                <a:srgbClr val="FFFFFF"/>
              </a:solidFill>
              <a:latin typeface="Open Sauce"/>
              <a:ea typeface="Open Sauce"/>
              <a:cs typeface="Open Sauce"/>
              <a:sym typeface="Open Sauce"/>
            </a:endParaRPr>
          </a:p>
        </p:txBody>
      </p:sp>
      <p:sp>
        <p:nvSpPr>
          <p:cNvPr id="11" name="TextBox 11"/>
          <p:cNvSpPr txBox="1"/>
          <p:nvPr/>
        </p:nvSpPr>
        <p:spPr>
          <a:xfrm>
            <a:off x="634814" y="5634671"/>
            <a:ext cx="2374585" cy="2190984"/>
          </a:xfrm>
          <a:prstGeom prst="rect">
            <a:avLst/>
          </a:prstGeom>
        </p:spPr>
        <p:txBody>
          <a:bodyPr wrap="square" lIns="0" tIns="0" rIns="0" bIns="0" rtlCol="0" anchor="t">
            <a:spAutoFit/>
          </a:bodyPr>
          <a:lstStyle/>
          <a:p>
            <a:pPr algn="ctr">
              <a:lnSpc>
                <a:spcPts val="3510"/>
              </a:lnSpc>
            </a:pPr>
            <a:r>
              <a:rPr lang="es-ES" sz="2000" dirty="0">
                <a:solidFill>
                  <a:srgbClr val="FFFFFF"/>
                </a:solidFill>
                <a:latin typeface="Open Sauce"/>
                <a:ea typeface="Open Sauce"/>
                <a:cs typeface="Open Sauce"/>
                <a:sym typeface="Open Sauce"/>
              </a:rPr>
              <a:t>Los CAB pueden cambiar la manera en que se diseña/realiza un protocolo.</a:t>
            </a:r>
          </a:p>
        </p:txBody>
      </p:sp>
      <p:sp>
        <p:nvSpPr>
          <p:cNvPr id="12" name="TextBox 12"/>
          <p:cNvSpPr txBox="1"/>
          <p:nvPr/>
        </p:nvSpPr>
        <p:spPr>
          <a:xfrm>
            <a:off x="3764300" y="5295900"/>
            <a:ext cx="3112149" cy="5332870"/>
          </a:xfrm>
          <a:prstGeom prst="rect">
            <a:avLst/>
          </a:prstGeom>
        </p:spPr>
        <p:txBody>
          <a:bodyPr lIns="0" tIns="0" rIns="0" bIns="0" rtlCol="0" anchor="t">
            <a:spAutoFit/>
          </a:bodyPr>
          <a:lstStyle/>
          <a:p>
            <a:pPr algn="ctr">
              <a:lnSpc>
                <a:spcPts val="3510"/>
              </a:lnSpc>
            </a:pPr>
            <a:r>
              <a:rPr lang="es-ES" sz="2000" dirty="0">
                <a:solidFill>
                  <a:srgbClr val="FFFFFF"/>
                </a:solidFill>
                <a:latin typeface="Open Sauce"/>
                <a:ea typeface="Open Sauce"/>
                <a:cs typeface="Open Sauce"/>
                <a:sym typeface="Open Sauce"/>
              </a:rPr>
              <a:t>Pueden garantizar que el texto del protocolo </a:t>
            </a:r>
            <a:br>
              <a:rPr lang="es-ES" sz="2000" dirty="0">
                <a:solidFill>
                  <a:srgbClr val="FFFFFF"/>
                </a:solidFill>
                <a:latin typeface="Open Sauce"/>
                <a:ea typeface="Open Sauce"/>
                <a:cs typeface="Open Sauce"/>
                <a:sym typeface="Open Sauce"/>
              </a:rPr>
            </a:br>
            <a:r>
              <a:rPr lang="es-ES" sz="2000" dirty="0">
                <a:solidFill>
                  <a:srgbClr val="FFFFFF"/>
                </a:solidFill>
                <a:latin typeface="Open Sauce"/>
                <a:ea typeface="Open Sauce"/>
                <a:cs typeface="Open Sauce"/>
                <a:sym typeface="Open Sauce"/>
              </a:rPr>
              <a:t>(que no se limita al consentimiento informado) sea comprensible para las personas que no pertenecen a la comunidad científica y adecuado desde el punto de vista cultural.</a:t>
            </a:r>
          </a:p>
          <a:p>
            <a:pPr algn="ctr">
              <a:lnSpc>
                <a:spcPts val="3510"/>
              </a:lnSpc>
            </a:pPr>
            <a:endParaRPr lang="en-US" sz="2000" spc="108" dirty="0">
              <a:solidFill>
                <a:srgbClr val="FFFFFF"/>
              </a:solidFill>
              <a:latin typeface="Open Sauce"/>
              <a:ea typeface="Open Sauce"/>
              <a:cs typeface="Open Sauce"/>
              <a:sym typeface="Open Sauce"/>
            </a:endParaRPr>
          </a:p>
        </p:txBody>
      </p:sp>
      <p:sp>
        <p:nvSpPr>
          <p:cNvPr id="13" name="AutoShape 13"/>
          <p:cNvSpPr/>
          <p:nvPr/>
        </p:nvSpPr>
        <p:spPr>
          <a:xfrm>
            <a:off x="7137645" y="3629503"/>
            <a:ext cx="9525" cy="6657497"/>
          </a:xfrm>
          <a:prstGeom prst="rect">
            <a:avLst/>
          </a:prstGeom>
          <a:solidFill>
            <a:srgbClr val="FFFFFF"/>
          </a:solidFill>
        </p:spPr>
        <p:txBody>
          <a:bodyPr/>
          <a:lstStyle/>
          <a:p>
            <a:endParaRPr lang="en-US" dirty="0"/>
          </a:p>
        </p:txBody>
      </p:sp>
      <p:sp>
        <p:nvSpPr>
          <p:cNvPr id="14" name="AutoShape 14"/>
          <p:cNvSpPr/>
          <p:nvPr/>
        </p:nvSpPr>
        <p:spPr>
          <a:xfrm>
            <a:off x="14613884" y="3629503"/>
            <a:ext cx="9525" cy="6657497"/>
          </a:xfrm>
          <a:prstGeom prst="rect">
            <a:avLst/>
          </a:prstGeom>
          <a:solidFill>
            <a:srgbClr val="FFFFFF"/>
          </a:solidFill>
        </p:spPr>
        <p:txBody>
          <a:bodyPr/>
          <a:lstStyle/>
          <a:p>
            <a:endParaRPr lang="en-US" dirty="0"/>
          </a:p>
        </p:txBody>
      </p:sp>
      <p:sp>
        <p:nvSpPr>
          <p:cNvPr id="15" name="AutoShape 15"/>
          <p:cNvSpPr/>
          <p:nvPr/>
        </p:nvSpPr>
        <p:spPr>
          <a:xfrm>
            <a:off x="10728733" y="3619978"/>
            <a:ext cx="9525" cy="6657497"/>
          </a:xfrm>
          <a:prstGeom prst="rect">
            <a:avLst/>
          </a:prstGeom>
          <a:solidFill>
            <a:srgbClr val="FFFFFF"/>
          </a:solidFill>
        </p:spPr>
        <p:txBody>
          <a:bodyPr/>
          <a:lstStyle/>
          <a:p>
            <a:endParaRPr lang="en-US" dirty="0"/>
          </a:p>
        </p:txBody>
      </p:sp>
      <p:sp>
        <p:nvSpPr>
          <p:cNvPr id="16" name="Freeform 16"/>
          <p:cNvSpPr/>
          <p:nvPr/>
        </p:nvSpPr>
        <p:spPr>
          <a:xfrm>
            <a:off x="1183330" y="4031417"/>
            <a:ext cx="1218203" cy="1218203"/>
          </a:xfrm>
          <a:custGeom>
            <a:avLst/>
            <a:gdLst/>
            <a:ahLst/>
            <a:cxnLst/>
            <a:rect l="l" t="t" r="r" b="b"/>
            <a:pathLst>
              <a:path w="1218203" h="1218203">
                <a:moveTo>
                  <a:pt x="0" y="0"/>
                </a:moveTo>
                <a:lnTo>
                  <a:pt x="1218202" y="0"/>
                </a:lnTo>
                <a:lnTo>
                  <a:pt x="1218202" y="1218203"/>
                </a:lnTo>
                <a:lnTo>
                  <a:pt x="0" y="1218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7" name="Freeform 17"/>
          <p:cNvSpPr/>
          <p:nvPr/>
        </p:nvSpPr>
        <p:spPr>
          <a:xfrm>
            <a:off x="4552579" y="4158722"/>
            <a:ext cx="1596762" cy="989993"/>
          </a:xfrm>
          <a:custGeom>
            <a:avLst/>
            <a:gdLst/>
            <a:ahLst/>
            <a:cxnLst/>
            <a:rect l="l" t="t" r="r" b="b"/>
            <a:pathLst>
              <a:path w="1596762" h="989993">
                <a:moveTo>
                  <a:pt x="0" y="0"/>
                </a:moveTo>
                <a:lnTo>
                  <a:pt x="1596762" y="0"/>
                </a:lnTo>
                <a:lnTo>
                  <a:pt x="1596762" y="989993"/>
                </a:lnTo>
                <a:lnTo>
                  <a:pt x="0" y="9899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8" name="Freeform 18"/>
          <p:cNvSpPr/>
          <p:nvPr/>
        </p:nvSpPr>
        <p:spPr>
          <a:xfrm>
            <a:off x="8299695" y="4075195"/>
            <a:ext cx="1289161" cy="1073520"/>
          </a:xfrm>
          <a:custGeom>
            <a:avLst/>
            <a:gdLst/>
            <a:ahLst/>
            <a:cxnLst/>
            <a:rect l="l" t="t" r="r" b="b"/>
            <a:pathLst>
              <a:path w="1289161" h="1073520">
                <a:moveTo>
                  <a:pt x="0" y="0"/>
                </a:moveTo>
                <a:lnTo>
                  <a:pt x="1289161" y="0"/>
                </a:lnTo>
                <a:lnTo>
                  <a:pt x="1289161" y="1073520"/>
                </a:lnTo>
                <a:lnTo>
                  <a:pt x="0" y="10735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9" name="Freeform 19"/>
          <p:cNvSpPr/>
          <p:nvPr/>
        </p:nvSpPr>
        <p:spPr>
          <a:xfrm>
            <a:off x="12077728" y="4075195"/>
            <a:ext cx="1196687" cy="1196687"/>
          </a:xfrm>
          <a:custGeom>
            <a:avLst/>
            <a:gdLst/>
            <a:ahLst/>
            <a:cxnLst/>
            <a:rect l="l" t="t" r="r" b="b"/>
            <a:pathLst>
              <a:path w="1196687" h="1196687">
                <a:moveTo>
                  <a:pt x="0" y="0"/>
                </a:moveTo>
                <a:lnTo>
                  <a:pt x="1196686" y="0"/>
                </a:lnTo>
                <a:lnTo>
                  <a:pt x="1196686" y="1196687"/>
                </a:lnTo>
                <a:lnTo>
                  <a:pt x="0" y="11966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20" name="Freeform 20"/>
          <p:cNvSpPr/>
          <p:nvPr/>
        </p:nvSpPr>
        <p:spPr>
          <a:xfrm>
            <a:off x="15962662" y="4031417"/>
            <a:ext cx="1000021" cy="1138740"/>
          </a:xfrm>
          <a:custGeom>
            <a:avLst/>
            <a:gdLst/>
            <a:ahLst/>
            <a:cxnLst/>
            <a:rect l="l" t="t" r="r" b="b"/>
            <a:pathLst>
              <a:path w="1000021" h="1138740">
                <a:moveTo>
                  <a:pt x="0" y="0"/>
                </a:moveTo>
                <a:lnTo>
                  <a:pt x="1000020" y="0"/>
                </a:lnTo>
                <a:lnTo>
                  <a:pt x="1000020" y="1138740"/>
                </a:lnTo>
                <a:lnTo>
                  <a:pt x="0" y="113874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4320" y="-352954"/>
            <a:ext cx="9525" cy="3249053"/>
          </a:xfrm>
          <a:prstGeom prst="rect">
            <a:avLst/>
          </a:prstGeom>
          <a:solidFill>
            <a:srgbClr val="373636"/>
          </a:solidFill>
        </p:spPr>
        <p:txBody>
          <a:bodyPr/>
          <a:lstStyle/>
          <a:p>
            <a:endParaRPr lang="en-US" dirty="0"/>
          </a:p>
        </p:txBody>
      </p:sp>
      <p:sp>
        <p:nvSpPr>
          <p:cNvPr id="3" name="AutoShape 3"/>
          <p:cNvSpPr/>
          <p:nvPr/>
        </p:nvSpPr>
        <p:spPr>
          <a:xfrm>
            <a:off x="0" y="2886574"/>
            <a:ext cx="18288000" cy="9525"/>
          </a:xfrm>
          <a:prstGeom prst="rect">
            <a:avLst/>
          </a:prstGeom>
          <a:solidFill>
            <a:srgbClr val="373636"/>
          </a:solidFill>
        </p:spPr>
        <p:txBody>
          <a:bodyPr/>
          <a:lstStyle/>
          <a:p>
            <a:endParaRPr lang="en-US" dirty="0"/>
          </a:p>
        </p:txBody>
      </p:sp>
      <p:sp>
        <p:nvSpPr>
          <p:cNvPr id="4" name="AutoShape 4"/>
          <p:cNvSpPr/>
          <p:nvPr/>
        </p:nvSpPr>
        <p:spPr>
          <a:xfrm>
            <a:off x="4647144" y="2886574"/>
            <a:ext cx="9525" cy="7400426"/>
          </a:xfrm>
          <a:prstGeom prst="rect">
            <a:avLst/>
          </a:prstGeom>
          <a:solidFill>
            <a:srgbClr val="373636"/>
          </a:solidFill>
        </p:spPr>
        <p:txBody>
          <a:bodyPr/>
          <a:lstStyle/>
          <a:p>
            <a:endParaRPr lang="en-US" dirty="0"/>
          </a:p>
        </p:txBody>
      </p:sp>
      <p:sp>
        <p:nvSpPr>
          <p:cNvPr id="5" name="AutoShape 5"/>
          <p:cNvSpPr/>
          <p:nvPr/>
        </p:nvSpPr>
        <p:spPr>
          <a:xfrm>
            <a:off x="9190921" y="2886574"/>
            <a:ext cx="9525" cy="7400426"/>
          </a:xfrm>
          <a:prstGeom prst="rect">
            <a:avLst/>
          </a:prstGeom>
          <a:solidFill>
            <a:srgbClr val="373636"/>
          </a:solidFill>
        </p:spPr>
        <p:txBody>
          <a:bodyPr/>
          <a:lstStyle/>
          <a:p>
            <a:endParaRPr lang="en-US" dirty="0"/>
          </a:p>
        </p:txBody>
      </p:sp>
      <p:sp>
        <p:nvSpPr>
          <p:cNvPr id="6" name="AutoShape 6"/>
          <p:cNvSpPr/>
          <p:nvPr/>
        </p:nvSpPr>
        <p:spPr>
          <a:xfrm>
            <a:off x="13734698" y="2886574"/>
            <a:ext cx="9525" cy="7400426"/>
          </a:xfrm>
          <a:prstGeom prst="rect">
            <a:avLst/>
          </a:prstGeom>
          <a:solidFill>
            <a:srgbClr val="373636"/>
          </a:solidFill>
        </p:spPr>
        <p:txBody>
          <a:bodyPr/>
          <a:lstStyle/>
          <a:p>
            <a:endParaRPr lang="en-US" dirty="0"/>
          </a:p>
        </p:txBody>
      </p:sp>
      <p:sp>
        <p:nvSpPr>
          <p:cNvPr id="7" name="Freeform 7"/>
          <p:cNvSpPr/>
          <p:nvPr/>
        </p:nvSpPr>
        <p:spPr>
          <a:xfrm>
            <a:off x="1327353" y="3044923"/>
            <a:ext cx="2112673" cy="2112673"/>
          </a:xfrm>
          <a:custGeom>
            <a:avLst/>
            <a:gdLst/>
            <a:ahLst/>
            <a:cxnLst/>
            <a:rect l="l" t="t" r="r" b="b"/>
            <a:pathLst>
              <a:path w="2112673" h="2112673">
                <a:moveTo>
                  <a:pt x="0" y="0"/>
                </a:moveTo>
                <a:lnTo>
                  <a:pt x="2112673" y="0"/>
                </a:lnTo>
                <a:lnTo>
                  <a:pt x="2112673" y="2112673"/>
                </a:lnTo>
                <a:lnTo>
                  <a:pt x="0" y="2112673"/>
                </a:lnTo>
                <a:lnTo>
                  <a:pt x="0" y="0"/>
                </a:lnTo>
                <a:close/>
              </a:path>
            </a:pathLst>
          </a:custGeom>
          <a:blipFill>
            <a:blip r:embed="rId3"/>
            <a:stretch>
              <a:fillRect/>
            </a:stretch>
          </a:blipFill>
        </p:spPr>
        <p:txBody>
          <a:bodyPr/>
          <a:lstStyle/>
          <a:p>
            <a:endParaRPr lang="en-US" dirty="0"/>
          </a:p>
        </p:txBody>
      </p:sp>
      <p:sp>
        <p:nvSpPr>
          <p:cNvPr id="8" name="Freeform 8"/>
          <p:cNvSpPr/>
          <p:nvPr/>
        </p:nvSpPr>
        <p:spPr>
          <a:xfrm>
            <a:off x="5498077" y="3228704"/>
            <a:ext cx="2844093" cy="1716919"/>
          </a:xfrm>
          <a:custGeom>
            <a:avLst/>
            <a:gdLst/>
            <a:ahLst/>
            <a:cxnLst/>
            <a:rect l="l" t="t" r="r" b="b"/>
            <a:pathLst>
              <a:path w="2844093" h="1716919">
                <a:moveTo>
                  <a:pt x="0" y="0"/>
                </a:moveTo>
                <a:lnTo>
                  <a:pt x="2844093" y="0"/>
                </a:lnTo>
                <a:lnTo>
                  <a:pt x="2844093" y="1716919"/>
                </a:lnTo>
                <a:lnTo>
                  <a:pt x="0" y="1716919"/>
                </a:lnTo>
                <a:lnTo>
                  <a:pt x="0" y="0"/>
                </a:lnTo>
                <a:close/>
              </a:path>
            </a:pathLst>
          </a:custGeom>
          <a:blipFill>
            <a:blip r:embed="rId4"/>
            <a:stretch>
              <a:fillRect/>
            </a:stretch>
          </a:blipFill>
        </p:spPr>
        <p:txBody>
          <a:bodyPr/>
          <a:lstStyle/>
          <a:p>
            <a:endParaRPr lang="en-US" dirty="0"/>
          </a:p>
        </p:txBody>
      </p:sp>
      <p:sp>
        <p:nvSpPr>
          <p:cNvPr id="9" name="Freeform 9"/>
          <p:cNvSpPr/>
          <p:nvPr/>
        </p:nvSpPr>
        <p:spPr>
          <a:xfrm>
            <a:off x="10587431" y="3092548"/>
            <a:ext cx="1771989" cy="2122143"/>
          </a:xfrm>
          <a:custGeom>
            <a:avLst/>
            <a:gdLst/>
            <a:ahLst/>
            <a:cxnLst/>
            <a:rect l="l" t="t" r="r" b="b"/>
            <a:pathLst>
              <a:path w="1771989" h="2122143">
                <a:moveTo>
                  <a:pt x="0" y="0"/>
                </a:moveTo>
                <a:lnTo>
                  <a:pt x="1771989" y="0"/>
                </a:lnTo>
                <a:lnTo>
                  <a:pt x="1771989" y="2122143"/>
                </a:lnTo>
                <a:lnTo>
                  <a:pt x="0" y="2122143"/>
                </a:lnTo>
                <a:lnTo>
                  <a:pt x="0" y="0"/>
                </a:lnTo>
                <a:close/>
              </a:path>
            </a:pathLst>
          </a:custGeom>
          <a:blipFill>
            <a:blip r:embed="rId5"/>
            <a:stretch>
              <a:fillRect/>
            </a:stretch>
          </a:blipFill>
        </p:spPr>
        <p:txBody>
          <a:bodyPr/>
          <a:lstStyle/>
          <a:p>
            <a:endParaRPr lang="en-US" dirty="0"/>
          </a:p>
        </p:txBody>
      </p:sp>
      <p:sp>
        <p:nvSpPr>
          <p:cNvPr id="10" name="Freeform 10"/>
          <p:cNvSpPr/>
          <p:nvPr/>
        </p:nvSpPr>
        <p:spPr>
          <a:xfrm>
            <a:off x="14337519" y="2473936"/>
            <a:ext cx="3359367" cy="3359367"/>
          </a:xfrm>
          <a:custGeom>
            <a:avLst/>
            <a:gdLst/>
            <a:ahLst/>
            <a:cxnLst/>
            <a:rect l="l" t="t" r="r" b="b"/>
            <a:pathLst>
              <a:path w="3359367" h="3359367">
                <a:moveTo>
                  <a:pt x="0" y="0"/>
                </a:moveTo>
                <a:lnTo>
                  <a:pt x="3359367" y="0"/>
                </a:lnTo>
                <a:lnTo>
                  <a:pt x="3359367" y="3359367"/>
                </a:lnTo>
                <a:lnTo>
                  <a:pt x="0" y="3359367"/>
                </a:lnTo>
                <a:lnTo>
                  <a:pt x="0" y="0"/>
                </a:lnTo>
                <a:close/>
              </a:path>
            </a:pathLst>
          </a:custGeom>
          <a:blipFill>
            <a:blip r:embed="rId6"/>
            <a:stretch>
              <a:fillRect/>
            </a:stretch>
          </a:blipFill>
        </p:spPr>
        <p:txBody>
          <a:bodyPr/>
          <a:lstStyle/>
          <a:p>
            <a:endParaRPr lang="en-US" dirty="0"/>
          </a:p>
        </p:txBody>
      </p:sp>
      <p:sp>
        <p:nvSpPr>
          <p:cNvPr id="11" name="AutoShape 11"/>
          <p:cNvSpPr/>
          <p:nvPr/>
        </p:nvSpPr>
        <p:spPr>
          <a:xfrm>
            <a:off x="634814" y="1028700"/>
            <a:ext cx="787772" cy="560539"/>
          </a:xfrm>
          <a:prstGeom prst="rect">
            <a:avLst/>
          </a:prstGeom>
          <a:solidFill>
            <a:srgbClr val="FFFFFF"/>
          </a:solidFill>
        </p:spPr>
        <p:txBody>
          <a:bodyPr/>
          <a:lstStyle/>
          <a:p>
            <a:endParaRPr lang="en-US" dirty="0"/>
          </a:p>
        </p:txBody>
      </p:sp>
      <p:sp>
        <p:nvSpPr>
          <p:cNvPr id="12" name="TextBox 12"/>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21</a:t>
            </a:r>
          </a:p>
        </p:txBody>
      </p:sp>
      <p:sp>
        <p:nvSpPr>
          <p:cNvPr id="13" name="TextBox 13"/>
          <p:cNvSpPr txBox="1"/>
          <p:nvPr/>
        </p:nvSpPr>
        <p:spPr>
          <a:xfrm>
            <a:off x="1571337" y="521543"/>
            <a:ext cx="15868938" cy="2026645"/>
          </a:xfrm>
          <a:prstGeom prst="rect">
            <a:avLst/>
          </a:prstGeom>
        </p:spPr>
        <p:txBody>
          <a:bodyPr wrap="square" lIns="0" tIns="0" rIns="0" bIns="0" rtlCol="0" anchor="t">
            <a:spAutoFit/>
          </a:bodyPr>
          <a:lstStyle/>
          <a:p>
            <a:pPr algn="ctr">
              <a:lnSpc>
                <a:spcPts val="8400"/>
              </a:lnSpc>
            </a:pPr>
            <a:r>
              <a:rPr lang="es-ES" sz="4800" b="1" dirty="0">
                <a:solidFill>
                  <a:srgbClr val="EA6D29"/>
                </a:solidFill>
                <a:latin typeface="Open Sauce Bold"/>
                <a:ea typeface="Open Sauce Bold"/>
                <a:cs typeface="Open Sauce Bold"/>
                <a:sym typeface="Open Sauce Bold"/>
              </a:rPr>
              <a:t>Descripción general del gobierno de los Estados Unidos sobre las agencias sanitarias seleccionadas</a:t>
            </a:r>
          </a:p>
        </p:txBody>
      </p:sp>
      <p:sp>
        <p:nvSpPr>
          <p:cNvPr id="14" name="TextBox 14"/>
          <p:cNvSpPr txBox="1"/>
          <p:nvPr/>
        </p:nvSpPr>
        <p:spPr>
          <a:xfrm>
            <a:off x="348835" y="5353990"/>
            <a:ext cx="4069709" cy="4051365"/>
          </a:xfrm>
          <a:prstGeom prst="rect">
            <a:avLst/>
          </a:prstGeom>
        </p:spPr>
        <p:txBody>
          <a:bodyPr lIns="0" tIns="0" rIns="0" bIns="0" rtlCol="0" anchor="t">
            <a:spAutoFit/>
          </a:bodyPr>
          <a:lstStyle/>
          <a:p>
            <a:pPr algn="l">
              <a:lnSpc>
                <a:spcPts val="3150"/>
              </a:lnSpc>
            </a:pPr>
            <a:r>
              <a:rPr lang="es-ES" sz="1400" dirty="0">
                <a:solidFill>
                  <a:srgbClr val="373636"/>
                </a:solidFill>
                <a:latin typeface="Poppins Light"/>
                <a:ea typeface="Poppins Light"/>
                <a:cs typeface="Poppins Light"/>
                <a:sym typeface="Poppins Light"/>
              </a:rPr>
              <a:t>La misión del </a:t>
            </a:r>
            <a:r>
              <a:rPr lang="es-ES" sz="1400" u="sng" dirty="0">
                <a:solidFill>
                  <a:srgbClr val="373636"/>
                </a:solidFill>
                <a:latin typeface="Poppins Light"/>
                <a:ea typeface="Poppins Light"/>
                <a:cs typeface="Poppins Light"/>
                <a:sym typeface="Poppins Light"/>
                <a:hlinkClick r:id="rId7" tooltip="https://www.hhs.gov"/>
              </a:rPr>
              <a:t>Departamento de Salud y Servicios Sociales</a:t>
            </a:r>
            <a:r>
              <a:rPr lang="es-ES" sz="1400" dirty="0">
                <a:solidFill>
                  <a:srgbClr val="373636"/>
                </a:solidFill>
                <a:latin typeface="Poppins Light"/>
                <a:ea typeface="Poppins Light"/>
                <a:cs typeface="Poppins Light"/>
                <a:sym typeface="Poppins Light"/>
              </a:rPr>
              <a:t> (</a:t>
            </a:r>
            <a:r>
              <a:rPr lang="es-ES" sz="1400" i="1" dirty="0">
                <a:solidFill>
                  <a:srgbClr val="373636"/>
                </a:solidFill>
                <a:latin typeface="Poppins Light"/>
                <a:ea typeface="Poppins Light"/>
                <a:cs typeface="Poppins Light"/>
                <a:sym typeface="Poppins Light"/>
              </a:rPr>
              <a:t>Department of Health and Human Services</a:t>
            </a:r>
            <a:r>
              <a:rPr lang="es-ES" sz="1400" dirty="0">
                <a:solidFill>
                  <a:srgbClr val="373636"/>
                </a:solidFill>
                <a:latin typeface="Poppins Light"/>
                <a:ea typeface="Poppins Light"/>
                <a:cs typeface="Poppins Light"/>
                <a:sym typeface="Poppins Light"/>
              </a:rPr>
              <a:t>, HHS) de los Estados Unidos es mejorar la salud y el bienestar de todos los estadounidenses ofreciendo servicios de salud y servicios sociales eficaces y promoviendo los avances sostenibles y sólidos en las ciencias subyacentes a la medicina, la salud pública y </a:t>
            </a:r>
            <a:br>
              <a:rPr lang="es-ES" sz="1400" dirty="0">
                <a:solidFill>
                  <a:srgbClr val="373636"/>
                </a:solidFill>
                <a:latin typeface="Poppins Light"/>
                <a:ea typeface="Poppins Light"/>
                <a:cs typeface="Poppins Light"/>
                <a:sym typeface="Poppins Light"/>
              </a:rPr>
            </a:br>
            <a:r>
              <a:rPr lang="es-ES" sz="1400" dirty="0">
                <a:solidFill>
                  <a:srgbClr val="373636"/>
                </a:solidFill>
                <a:latin typeface="Poppins Light"/>
                <a:ea typeface="Poppins Light"/>
                <a:cs typeface="Poppins Light"/>
                <a:sym typeface="Poppins Light"/>
              </a:rPr>
              <a:t>los servicios sociales.</a:t>
            </a:r>
          </a:p>
        </p:txBody>
      </p:sp>
      <p:sp>
        <p:nvSpPr>
          <p:cNvPr id="15" name="TextBox 15"/>
          <p:cNvSpPr txBox="1"/>
          <p:nvPr/>
        </p:nvSpPr>
        <p:spPr>
          <a:xfrm>
            <a:off x="4885269" y="5353990"/>
            <a:ext cx="4069709" cy="5282472"/>
          </a:xfrm>
          <a:prstGeom prst="rect">
            <a:avLst/>
          </a:prstGeom>
        </p:spPr>
        <p:txBody>
          <a:bodyPr lIns="0" tIns="0" rIns="0" bIns="0" rtlCol="0" anchor="t">
            <a:spAutoFit/>
          </a:bodyPr>
          <a:lstStyle/>
          <a:p>
            <a:pPr algn="l">
              <a:lnSpc>
                <a:spcPts val="3150"/>
              </a:lnSpc>
            </a:pPr>
            <a:r>
              <a:rPr lang="es-ES" sz="1400" dirty="0">
                <a:solidFill>
                  <a:srgbClr val="373636"/>
                </a:solidFill>
                <a:latin typeface="Poppins Light"/>
                <a:ea typeface="Poppins Light"/>
                <a:cs typeface="Poppins Light"/>
                <a:sym typeface="Poppins Light"/>
              </a:rPr>
              <a:t>Los </a:t>
            </a:r>
            <a:r>
              <a:rPr lang="es-ES" sz="1400" u="sng" dirty="0">
                <a:solidFill>
                  <a:srgbClr val="373636"/>
                </a:solidFill>
                <a:latin typeface="Poppins Light"/>
                <a:ea typeface="Poppins Light"/>
                <a:cs typeface="Poppins Light"/>
                <a:sym typeface="Poppins Light"/>
                <a:hlinkClick r:id="rId8" tooltip="https://www.cdc.gov"/>
              </a:rPr>
              <a:t>Centros para el Control y la Prevención de Enfermedades</a:t>
            </a:r>
            <a:r>
              <a:rPr lang="es-ES" sz="1400" dirty="0">
                <a:solidFill>
                  <a:srgbClr val="373636"/>
                </a:solidFill>
                <a:latin typeface="Poppins Light"/>
                <a:ea typeface="Poppins Light"/>
                <a:cs typeface="Poppins Light"/>
                <a:sym typeface="Poppins Light"/>
              </a:rPr>
              <a:t> (</a:t>
            </a:r>
            <a:r>
              <a:rPr lang="es-ES" sz="1400" i="1" dirty="0">
                <a:solidFill>
                  <a:srgbClr val="373636"/>
                </a:solidFill>
                <a:latin typeface="Poppins Light"/>
                <a:ea typeface="Poppins Light"/>
                <a:cs typeface="Poppins Light"/>
                <a:sym typeface="Poppins Light"/>
              </a:rPr>
              <a:t>Centers of Disease Control and Prevention</a:t>
            </a:r>
            <a:r>
              <a:rPr lang="es-ES" sz="1400" dirty="0">
                <a:solidFill>
                  <a:srgbClr val="373636"/>
                </a:solidFill>
                <a:latin typeface="Poppins Light"/>
                <a:ea typeface="Poppins Light"/>
                <a:cs typeface="Poppins Light"/>
                <a:sym typeface="Poppins Light"/>
              </a:rPr>
              <a:t>, CDC) de los Estados Unidos es la organización de servicios más importante de la nación con base científica que trabaja con datos para proteger la salud pública. Los CDC llevan a cabo proyectos científicos de suma importancia y ofrecen información sobre la salud con el fin de proteger a la nación contra las costosas y peligrosas amenazas para la salud y responder cuando estas se presentan.</a:t>
            </a:r>
          </a:p>
          <a:p>
            <a:pPr algn="l">
              <a:lnSpc>
                <a:spcPts val="3150"/>
              </a:lnSpc>
            </a:pPr>
            <a:endParaRPr lang="en-US" sz="1400" spc="21" dirty="0">
              <a:solidFill>
                <a:srgbClr val="373636"/>
              </a:solidFill>
              <a:latin typeface="Poppins Light"/>
              <a:ea typeface="Poppins Light"/>
              <a:cs typeface="Poppins Light"/>
              <a:sym typeface="Poppins Light"/>
            </a:endParaRPr>
          </a:p>
        </p:txBody>
      </p:sp>
      <p:sp>
        <p:nvSpPr>
          <p:cNvPr id="16" name="TextBox 16"/>
          <p:cNvSpPr txBox="1"/>
          <p:nvPr/>
        </p:nvSpPr>
        <p:spPr>
          <a:xfrm>
            <a:off x="9438571" y="5353990"/>
            <a:ext cx="4069709" cy="5282472"/>
          </a:xfrm>
          <a:prstGeom prst="rect">
            <a:avLst/>
          </a:prstGeom>
        </p:spPr>
        <p:txBody>
          <a:bodyPr lIns="0" tIns="0" rIns="0" bIns="0" rtlCol="0" anchor="t">
            <a:spAutoFit/>
          </a:bodyPr>
          <a:lstStyle/>
          <a:p>
            <a:pPr algn="l">
              <a:lnSpc>
                <a:spcPts val="3150"/>
              </a:lnSpc>
            </a:pPr>
            <a:r>
              <a:rPr lang="es-ES" sz="1400" dirty="0">
                <a:solidFill>
                  <a:srgbClr val="373636"/>
                </a:solidFill>
                <a:latin typeface="Poppins Light"/>
                <a:ea typeface="Poppins Light"/>
                <a:cs typeface="Poppins Light"/>
                <a:sym typeface="Poppins Light"/>
              </a:rPr>
              <a:t>La </a:t>
            </a:r>
            <a:r>
              <a:rPr lang="es-ES" sz="1400" u="sng" dirty="0">
                <a:solidFill>
                  <a:srgbClr val="373636"/>
                </a:solidFill>
                <a:latin typeface="Poppins Light"/>
                <a:ea typeface="Poppins Light"/>
                <a:cs typeface="Poppins Light"/>
                <a:sym typeface="Poppins Light"/>
                <a:hlinkClick r:id="rId9" tooltip="https://www.fda.gov"/>
              </a:rPr>
              <a:t>Administración de Alimentos y Medicamentos</a:t>
            </a:r>
            <a:r>
              <a:rPr lang="es-ES" sz="1400" dirty="0">
                <a:solidFill>
                  <a:srgbClr val="373636"/>
                </a:solidFill>
                <a:latin typeface="Poppins Light"/>
                <a:ea typeface="Poppins Light"/>
                <a:cs typeface="Poppins Light"/>
                <a:sym typeface="Poppins Light"/>
              </a:rPr>
              <a:t> (</a:t>
            </a:r>
            <a:r>
              <a:rPr lang="es-ES" sz="1400" i="1" dirty="0">
                <a:solidFill>
                  <a:srgbClr val="373636"/>
                </a:solidFill>
                <a:latin typeface="Poppins Light"/>
                <a:ea typeface="Poppins Light"/>
                <a:cs typeface="Poppins Light"/>
                <a:sym typeface="Poppins Light"/>
              </a:rPr>
              <a:t>Food and Drug Administration</a:t>
            </a:r>
            <a:r>
              <a:rPr lang="es-ES" sz="1400" dirty="0">
                <a:solidFill>
                  <a:srgbClr val="373636"/>
                </a:solidFill>
                <a:latin typeface="Poppins Light"/>
                <a:ea typeface="Poppins Light"/>
                <a:cs typeface="Poppins Light"/>
                <a:sym typeface="Poppins Light"/>
              </a:rPr>
              <a:t>, FDA) de los Estados Unidos opera en los 50 estados de este país y en territorios internacionales para garantizar la seguridad y la eficacia de los medicamentos, productos biológicos y dispositivos médicos de uso humano y veterinario. La FDA también regula la seguridad de los alimentos, los cosméticos y los dispositivos que emiten radiación, así como los productos que contienen tabaco.</a:t>
            </a:r>
          </a:p>
          <a:p>
            <a:pPr algn="l">
              <a:lnSpc>
                <a:spcPts val="3150"/>
              </a:lnSpc>
            </a:pPr>
            <a:endParaRPr lang="en-US" sz="1400" spc="21" dirty="0">
              <a:solidFill>
                <a:srgbClr val="373636"/>
              </a:solidFill>
              <a:latin typeface="Poppins Light"/>
              <a:ea typeface="Poppins Light"/>
              <a:cs typeface="Poppins Light"/>
              <a:sym typeface="Poppins Light"/>
            </a:endParaRPr>
          </a:p>
        </p:txBody>
      </p:sp>
      <p:sp>
        <p:nvSpPr>
          <p:cNvPr id="17" name="TextBox 17"/>
          <p:cNvSpPr txBox="1"/>
          <p:nvPr/>
        </p:nvSpPr>
        <p:spPr>
          <a:xfrm>
            <a:off x="13982348" y="5353990"/>
            <a:ext cx="4069709" cy="3230628"/>
          </a:xfrm>
          <a:prstGeom prst="rect">
            <a:avLst/>
          </a:prstGeom>
        </p:spPr>
        <p:txBody>
          <a:bodyPr lIns="0" tIns="0" rIns="0" bIns="0" rtlCol="0" anchor="t">
            <a:spAutoFit/>
          </a:bodyPr>
          <a:lstStyle/>
          <a:p>
            <a:pPr algn="l">
              <a:lnSpc>
                <a:spcPts val="3150"/>
              </a:lnSpc>
            </a:pPr>
            <a:r>
              <a:rPr lang="es-ES" sz="1400" dirty="0">
                <a:solidFill>
                  <a:srgbClr val="373636"/>
                </a:solidFill>
                <a:latin typeface="Poppins Light"/>
                <a:ea typeface="Poppins Light"/>
                <a:cs typeface="Poppins Light"/>
                <a:sym typeface="Poppins Light"/>
              </a:rPr>
              <a:t>Los </a:t>
            </a:r>
            <a:r>
              <a:rPr lang="es-ES" sz="1400" u="sng" dirty="0">
                <a:solidFill>
                  <a:srgbClr val="373636"/>
                </a:solidFill>
                <a:latin typeface="Poppins Light"/>
                <a:ea typeface="Poppins Light"/>
                <a:cs typeface="Poppins Light"/>
                <a:sym typeface="Poppins Light"/>
                <a:hlinkClick r:id="rId10" tooltip="https://www.nih.gov"/>
              </a:rPr>
              <a:t>Institutos Nacionales de la Salud</a:t>
            </a:r>
            <a:r>
              <a:rPr lang="es-ES" sz="1400" dirty="0">
                <a:solidFill>
                  <a:srgbClr val="373636"/>
                </a:solidFill>
                <a:latin typeface="Poppins Light"/>
                <a:ea typeface="Poppins Light"/>
                <a:cs typeface="Poppins Light"/>
                <a:sym typeface="Poppins Light"/>
              </a:rPr>
              <a:t> (</a:t>
            </a:r>
            <a:r>
              <a:rPr lang="es-ES" sz="1400" i="1" dirty="0">
                <a:solidFill>
                  <a:srgbClr val="373636"/>
                </a:solidFill>
                <a:latin typeface="Poppins Light"/>
                <a:ea typeface="Poppins Light"/>
                <a:cs typeface="Poppins Light"/>
                <a:sym typeface="Poppins Light"/>
              </a:rPr>
              <a:t>National Institutes of Health</a:t>
            </a:r>
            <a:r>
              <a:rPr lang="es-ES" sz="1400" dirty="0">
                <a:solidFill>
                  <a:srgbClr val="373636"/>
                </a:solidFill>
                <a:latin typeface="Poppins Light"/>
                <a:ea typeface="Poppins Light"/>
                <a:cs typeface="Poppins Light"/>
                <a:sym typeface="Poppins Light"/>
              </a:rPr>
              <a:t>, NIH), una parte del </a:t>
            </a:r>
            <a:r>
              <a:rPr lang="es-ES" sz="1400" u="none" dirty="0">
                <a:solidFill>
                  <a:srgbClr val="373636"/>
                </a:solidFill>
                <a:latin typeface="Poppins Light"/>
                <a:ea typeface="Poppins Light"/>
                <a:cs typeface="Poppins Light"/>
                <a:sym typeface="Poppins Light"/>
              </a:rPr>
              <a:t>Departamento de Salud y Servicios Sociales de los EE. UU.</a:t>
            </a:r>
            <a:r>
              <a:rPr lang="es-ES" sz="1400" dirty="0">
                <a:solidFill>
                  <a:srgbClr val="373636"/>
                </a:solidFill>
                <a:latin typeface="Poppins Light"/>
                <a:ea typeface="Poppins Light"/>
                <a:cs typeface="Poppins Light"/>
                <a:sym typeface="Poppins Light"/>
              </a:rPr>
              <a:t>, son la agencia nacional de investigación médica que hace descubrimientos importantes que mejoran la salud y salvan vidas. </a:t>
            </a:r>
            <a:r>
              <a:rPr lang="es-ES" sz="1400" u="sng" dirty="0">
                <a:solidFill>
                  <a:srgbClr val="373636"/>
                </a:solidFill>
                <a:latin typeface="Poppins Light"/>
                <a:ea typeface="Poppins Light"/>
                <a:cs typeface="Poppins Light"/>
                <a:sym typeface="Poppins Light"/>
                <a:hlinkClick r:id="rId11" tooltip="https://oma.od.nih.gov/IC_Organization_Chart/NIH%20Organizational%20Chart.pdf"/>
              </a:rPr>
              <a:t>Organigrama de los NIH.</a:t>
            </a:r>
          </a:p>
          <a:p>
            <a:pPr algn="l">
              <a:lnSpc>
                <a:spcPts val="3150"/>
              </a:lnSpc>
            </a:pPr>
            <a:endParaRPr lang="en-US" sz="1400" u="sng" spc="21" dirty="0">
              <a:solidFill>
                <a:srgbClr val="373636"/>
              </a:solidFill>
              <a:latin typeface="Poppins Light"/>
              <a:ea typeface="Poppins Light"/>
              <a:cs typeface="Poppins Light"/>
              <a:sym typeface="Poppins Light"/>
              <a:hlinkClick r:id="rId11" tooltip="https://oma.od.nih.gov/IC_Organization_Chart/NIH%20Organizational%20Chart.pdf"/>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4301" y="-352954"/>
            <a:ext cx="9544" cy="2586098"/>
          </a:xfrm>
          <a:prstGeom prst="rect">
            <a:avLst/>
          </a:prstGeom>
          <a:solidFill>
            <a:srgbClr val="373636"/>
          </a:solidFill>
        </p:spPr>
        <p:txBody>
          <a:bodyPr/>
          <a:lstStyle/>
          <a:p>
            <a:endParaRPr lang="en-US" dirty="0"/>
          </a:p>
        </p:txBody>
      </p:sp>
      <p:sp>
        <p:nvSpPr>
          <p:cNvPr id="3" name="AutoShape 3"/>
          <p:cNvSpPr/>
          <p:nvPr/>
        </p:nvSpPr>
        <p:spPr>
          <a:xfrm>
            <a:off x="0" y="2233144"/>
            <a:ext cx="18288000" cy="9525"/>
          </a:xfrm>
          <a:prstGeom prst="rect">
            <a:avLst/>
          </a:prstGeom>
          <a:solidFill>
            <a:srgbClr val="373636"/>
          </a:solidFill>
        </p:spPr>
        <p:txBody>
          <a:bodyPr/>
          <a:lstStyle/>
          <a:p>
            <a:endParaRPr lang="en-US" dirty="0"/>
          </a:p>
        </p:txBody>
      </p:sp>
      <p:sp>
        <p:nvSpPr>
          <p:cNvPr id="4" name="AutoShape 4"/>
          <p:cNvSpPr/>
          <p:nvPr/>
        </p:nvSpPr>
        <p:spPr>
          <a:xfrm>
            <a:off x="4910888" y="2233144"/>
            <a:ext cx="9525" cy="8053856"/>
          </a:xfrm>
          <a:prstGeom prst="rect">
            <a:avLst/>
          </a:prstGeom>
          <a:solidFill>
            <a:srgbClr val="373636"/>
          </a:solidFill>
        </p:spPr>
        <p:txBody>
          <a:bodyPr/>
          <a:lstStyle/>
          <a:p>
            <a:endParaRPr lang="en-US" dirty="0"/>
          </a:p>
        </p:txBody>
      </p:sp>
      <p:sp>
        <p:nvSpPr>
          <p:cNvPr id="5" name="AutoShape 5"/>
          <p:cNvSpPr/>
          <p:nvPr/>
        </p:nvSpPr>
        <p:spPr>
          <a:xfrm>
            <a:off x="634814" y="1028700"/>
            <a:ext cx="787772" cy="560539"/>
          </a:xfrm>
          <a:prstGeom prst="rect">
            <a:avLst/>
          </a:prstGeom>
          <a:solidFill>
            <a:srgbClr val="FFFFFF"/>
          </a:solidFill>
        </p:spPr>
        <p:txBody>
          <a:bodyPr/>
          <a:lstStyle/>
          <a:p>
            <a:endParaRPr lang="en-US" dirty="0"/>
          </a:p>
        </p:txBody>
      </p:sp>
      <p:sp>
        <p:nvSpPr>
          <p:cNvPr id="6" name="Freeform 6"/>
          <p:cNvSpPr/>
          <p:nvPr/>
        </p:nvSpPr>
        <p:spPr>
          <a:xfrm>
            <a:off x="5253253" y="2936943"/>
            <a:ext cx="12788585" cy="6646258"/>
          </a:xfrm>
          <a:custGeom>
            <a:avLst/>
            <a:gdLst/>
            <a:ahLst/>
            <a:cxnLst/>
            <a:rect l="l" t="t" r="r" b="b"/>
            <a:pathLst>
              <a:path w="12788585" h="6646258">
                <a:moveTo>
                  <a:pt x="0" y="0"/>
                </a:moveTo>
                <a:lnTo>
                  <a:pt x="12788585" y="0"/>
                </a:lnTo>
                <a:lnTo>
                  <a:pt x="12788585" y="6646258"/>
                </a:lnTo>
                <a:lnTo>
                  <a:pt x="0" y="6646258"/>
                </a:lnTo>
                <a:lnTo>
                  <a:pt x="0" y="0"/>
                </a:lnTo>
                <a:close/>
              </a:path>
            </a:pathLst>
          </a:custGeom>
          <a:blipFill>
            <a:blip r:embed="rId2"/>
            <a:stretch>
              <a:fillRect l="-12443" r="-9480"/>
            </a:stretch>
          </a:blipFill>
        </p:spPr>
        <p:txBody>
          <a:bodyPr/>
          <a:lstStyle/>
          <a:p>
            <a:endParaRPr lang="en-US" dirty="0"/>
          </a:p>
        </p:txBody>
      </p:sp>
      <p:sp>
        <p:nvSpPr>
          <p:cNvPr id="7" name="TextBox 7"/>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22</a:t>
            </a:r>
          </a:p>
        </p:txBody>
      </p:sp>
      <p:sp>
        <p:nvSpPr>
          <p:cNvPr id="8" name="TextBox 8"/>
          <p:cNvSpPr txBox="1"/>
          <p:nvPr/>
        </p:nvSpPr>
        <p:spPr>
          <a:xfrm>
            <a:off x="2748735" y="731225"/>
            <a:ext cx="15145325" cy="1038151"/>
          </a:xfrm>
          <a:prstGeom prst="rect">
            <a:avLst/>
          </a:prstGeom>
        </p:spPr>
        <p:txBody>
          <a:bodyPr lIns="0" tIns="0" rIns="0" bIns="0" rtlCol="0" anchor="t">
            <a:spAutoFit/>
          </a:bodyPr>
          <a:lstStyle/>
          <a:p>
            <a:pPr algn="ctr">
              <a:lnSpc>
                <a:spcPts val="8400"/>
              </a:lnSpc>
            </a:pPr>
            <a:r>
              <a:rPr lang="es-ES" sz="6000" b="1" dirty="0">
                <a:solidFill>
                  <a:srgbClr val="EA6D29"/>
                </a:solidFill>
                <a:latin typeface="Open Sauce Bold"/>
                <a:ea typeface="Open Sauce Bold"/>
                <a:cs typeface="Open Sauce Bold"/>
                <a:sym typeface="Open Sauce Bold"/>
              </a:rPr>
              <a:t>Institutos Nacionales de Salud (NIH)</a:t>
            </a:r>
          </a:p>
        </p:txBody>
      </p:sp>
      <p:sp>
        <p:nvSpPr>
          <p:cNvPr id="9" name="TextBox 9"/>
          <p:cNvSpPr txBox="1"/>
          <p:nvPr/>
        </p:nvSpPr>
        <p:spPr>
          <a:xfrm>
            <a:off x="296086" y="2361221"/>
            <a:ext cx="4421368" cy="8234305"/>
          </a:xfrm>
          <a:prstGeom prst="rect">
            <a:avLst/>
          </a:prstGeom>
        </p:spPr>
        <p:txBody>
          <a:bodyPr lIns="0" tIns="0" rIns="0" bIns="0" rtlCol="0" anchor="t">
            <a:spAutoFit/>
          </a:bodyPr>
          <a:lstStyle/>
          <a:p>
            <a:pPr algn="l">
              <a:lnSpc>
                <a:spcPts val="3449"/>
              </a:lnSpc>
            </a:pPr>
            <a:r>
              <a:rPr lang="es-ES" sz="2000" dirty="0">
                <a:solidFill>
                  <a:srgbClr val="373636"/>
                </a:solidFill>
                <a:latin typeface="Open Sauce"/>
                <a:ea typeface="Open Sauce"/>
                <a:cs typeface="Open Sauce"/>
                <a:sym typeface="Open Sauce"/>
              </a:rPr>
              <a:t>Los NIH constan de 27 componentes conocidos como institutos y centros (</a:t>
            </a:r>
            <a:r>
              <a:rPr lang="es-ES" sz="2000" i="1" dirty="0">
                <a:solidFill>
                  <a:srgbClr val="373636"/>
                </a:solidFill>
                <a:latin typeface="Open Sauce"/>
                <a:ea typeface="Open Sauce"/>
                <a:cs typeface="Open Sauce"/>
                <a:sym typeface="Open Sauce"/>
              </a:rPr>
              <a:t>institutes and centers</a:t>
            </a:r>
            <a:r>
              <a:rPr lang="es-ES" sz="2000" dirty="0">
                <a:solidFill>
                  <a:srgbClr val="373636"/>
                </a:solidFill>
                <a:latin typeface="Open Sauce"/>
                <a:ea typeface="Open Sauce"/>
                <a:cs typeface="Open Sauce"/>
                <a:sym typeface="Open Sauce"/>
              </a:rPr>
              <a:t>, IC), uno de los cuales es el NIAID. Cada IC tiene su propia agenda de investigación, generalmente enfocada en enfermedades o sistemas del cuerpo particulares. </a:t>
            </a:r>
          </a:p>
          <a:p>
            <a:pPr algn="l">
              <a:lnSpc>
                <a:spcPts val="3449"/>
              </a:lnSpc>
            </a:pPr>
            <a:endParaRPr lang="en-US" sz="2000" spc="22" dirty="0">
              <a:solidFill>
                <a:srgbClr val="373636"/>
              </a:solidFill>
              <a:latin typeface="Open Sauce"/>
              <a:ea typeface="Open Sauce"/>
              <a:cs typeface="Open Sauce"/>
              <a:sym typeface="Open Sauce"/>
            </a:endParaRPr>
          </a:p>
          <a:p>
            <a:pPr algn="l">
              <a:lnSpc>
                <a:spcPts val="3449"/>
              </a:lnSpc>
            </a:pPr>
            <a:r>
              <a:rPr lang="es-ES" sz="2000" dirty="0">
                <a:solidFill>
                  <a:srgbClr val="373636"/>
                </a:solidFill>
                <a:latin typeface="Open Sauce"/>
                <a:ea typeface="Open Sauce"/>
                <a:cs typeface="Open Sauce"/>
                <a:sym typeface="Open Sauce"/>
              </a:rPr>
              <a:t>Esta es una fotografía del edificio James H. Shannon (edificio uno), donde se encuentra la Oficina del Director de los NIH. La Oficina del Director estipula políticas para los NIH y planifica, gestiona y coordina los programas y las actividades de los IC. </a:t>
            </a:r>
          </a:p>
          <a:p>
            <a:pPr algn="l">
              <a:lnSpc>
                <a:spcPts val="3449"/>
              </a:lnSpc>
            </a:pPr>
            <a:endParaRPr lang="en-US" sz="2000" spc="22" dirty="0">
              <a:solidFill>
                <a:srgbClr val="373636"/>
              </a:solidFill>
              <a:latin typeface="Open Sauce"/>
              <a:ea typeface="Open Sauce"/>
              <a:cs typeface="Open Sauce"/>
              <a:sym typeface="Open Sauce"/>
            </a:endParaRPr>
          </a:p>
        </p:txBody>
      </p:sp>
      <p:sp>
        <p:nvSpPr>
          <p:cNvPr id="10" name="Freeform 10"/>
          <p:cNvSpPr/>
          <p:nvPr/>
        </p:nvSpPr>
        <p:spPr>
          <a:xfrm>
            <a:off x="1682441" y="100557"/>
            <a:ext cx="2132587" cy="2132587"/>
          </a:xfrm>
          <a:custGeom>
            <a:avLst/>
            <a:gdLst/>
            <a:ahLst/>
            <a:cxnLst/>
            <a:rect l="l" t="t" r="r" b="b"/>
            <a:pathLst>
              <a:path w="2132587" h="2132587">
                <a:moveTo>
                  <a:pt x="0" y="0"/>
                </a:moveTo>
                <a:lnTo>
                  <a:pt x="2132587" y="0"/>
                </a:lnTo>
                <a:lnTo>
                  <a:pt x="2132587" y="2132587"/>
                </a:lnTo>
                <a:lnTo>
                  <a:pt x="0" y="2132587"/>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4320" y="-352954"/>
            <a:ext cx="9525" cy="3249053"/>
          </a:xfrm>
          <a:prstGeom prst="rect">
            <a:avLst/>
          </a:prstGeom>
          <a:solidFill>
            <a:srgbClr val="373636"/>
          </a:solidFill>
        </p:spPr>
        <p:txBody>
          <a:bodyPr/>
          <a:lstStyle/>
          <a:p>
            <a:endParaRPr lang="en-US" dirty="0"/>
          </a:p>
        </p:txBody>
      </p:sp>
      <p:sp>
        <p:nvSpPr>
          <p:cNvPr id="3" name="AutoShape 3"/>
          <p:cNvSpPr/>
          <p:nvPr/>
        </p:nvSpPr>
        <p:spPr>
          <a:xfrm>
            <a:off x="0" y="2886574"/>
            <a:ext cx="18288000" cy="9525"/>
          </a:xfrm>
          <a:prstGeom prst="rect">
            <a:avLst/>
          </a:prstGeom>
          <a:solidFill>
            <a:srgbClr val="373636"/>
          </a:solidFill>
        </p:spPr>
        <p:txBody>
          <a:bodyPr/>
          <a:lstStyle/>
          <a:p>
            <a:endParaRPr lang="en-US" dirty="0"/>
          </a:p>
        </p:txBody>
      </p:sp>
      <p:sp>
        <p:nvSpPr>
          <p:cNvPr id="4" name="AutoShape 4"/>
          <p:cNvSpPr/>
          <p:nvPr/>
        </p:nvSpPr>
        <p:spPr>
          <a:xfrm>
            <a:off x="4647144" y="2886574"/>
            <a:ext cx="9525" cy="7400426"/>
          </a:xfrm>
          <a:prstGeom prst="rect">
            <a:avLst/>
          </a:prstGeom>
          <a:solidFill>
            <a:srgbClr val="373636"/>
          </a:solidFill>
        </p:spPr>
        <p:txBody>
          <a:bodyPr/>
          <a:lstStyle/>
          <a:p>
            <a:endParaRPr lang="en-US" dirty="0"/>
          </a:p>
        </p:txBody>
      </p:sp>
      <p:sp>
        <p:nvSpPr>
          <p:cNvPr id="5" name="AutoShape 5"/>
          <p:cNvSpPr/>
          <p:nvPr/>
        </p:nvSpPr>
        <p:spPr>
          <a:xfrm>
            <a:off x="9190921" y="2886574"/>
            <a:ext cx="9525" cy="7400426"/>
          </a:xfrm>
          <a:prstGeom prst="rect">
            <a:avLst/>
          </a:prstGeom>
          <a:solidFill>
            <a:srgbClr val="373636"/>
          </a:solidFill>
        </p:spPr>
        <p:txBody>
          <a:bodyPr/>
          <a:lstStyle/>
          <a:p>
            <a:endParaRPr lang="en-US" dirty="0"/>
          </a:p>
        </p:txBody>
      </p:sp>
      <p:sp>
        <p:nvSpPr>
          <p:cNvPr id="6" name="AutoShape 6"/>
          <p:cNvSpPr/>
          <p:nvPr/>
        </p:nvSpPr>
        <p:spPr>
          <a:xfrm>
            <a:off x="634814" y="1028700"/>
            <a:ext cx="787772" cy="560539"/>
          </a:xfrm>
          <a:prstGeom prst="rect">
            <a:avLst/>
          </a:prstGeom>
          <a:solidFill>
            <a:srgbClr val="FFFFFF"/>
          </a:solidFill>
        </p:spPr>
        <p:txBody>
          <a:bodyPr/>
          <a:lstStyle/>
          <a:p>
            <a:endParaRPr lang="en-US" dirty="0"/>
          </a:p>
        </p:txBody>
      </p:sp>
      <p:sp>
        <p:nvSpPr>
          <p:cNvPr id="7" name="Freeform 7"/>
          <p:cNvSpPr/>
          <p:nvPr/>
        </p:nvSpPr>
        <p:spPr>
          <a:xfrm>
            <a:off x="1731579" y="918769"/>
            <a:ext cx="5107229" cy="1340939"/>
          </a:xfrm>
          <a:custGeom>
            <a:avLst/>
            <a:gdLst/>
            <a:ahLst/>
            <a:cxnLst/>
            <a:rect l="l" t="t" r="r" b="b"/>
            <a:pathLst>
              <a:path w="5107229" h="1340939">
                <a:moveTo>
                  <a:pt x="0" y="0"/>
                </a:moveTo>
                <a:lnTo>
                  <a:pt x="5107229" y="0"/>
                </a:lnTo>
                <a:lnTo>
                  <a:pt x="5107229" y="1340940"/>
                </a:lnTo>
                <a:lnTo>
                  <a:pt x="0" y="1340940"/>
                </a:lnTo>
                <a:lnTo>
                  <a:pt x="0" y="0"/>
                </a:lnTo>
                <a:close/>
              </a:path>
            </a:pathLst>
          </a:custGeom>
          <a:blipFill>
            <a:blip r:embed="rId2"/>
            <a:stretch>
              <a:fillRect/>
            </a:stretch>
          </a:blipFill>
        </p:spPr>
        <p:txBody>
          <a:bodyPr/>
          <a:lstStyle/>
          <a:p>
            <a:endParaRPr lang="en-US" dirty="0"/>
          </a:p>
        </p:txBody>
      </p:sp>
      <p:sp>
        <p:nvSpPr>
          <p:cNvPr id="8" name="TextBox 8"/>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23</a:t>
            </a:r>
          </a:p>
        </p:txBody>
      </p:sp>
      <p:sp>
        <p:nvSpPr>
          <p:cNvPr id="9" name="TextBox 9"/>
          <p:cNvSpPr txBox="1"/>
          <p:nvPr/>
        </p:nvSpPr>
        <p:spPr>
          <a:xfrm>
            <a:off x="7404554" y="419100"/>
            <a:ext cx="10292332" cy="2292615"/>
          </a:xfrm>
          <a:prstGeom prst="rect">
            <a:avLst/>
          </a:prstGeom>
        </p:spPr>
        <p:txBody>
          <a:bodyPr lIns="0" tIns="0" rIns="0" bIns="0" rtlCol="0" anchor="t">
            <a:spAutoFit/>
          </a:bodyPr>
          <a:lstStyle/>
          <a:p>
            <a:pPr algn="l">
              <a:lnSpc>
                <a:spcPts val="6188"/>
              </a:lnSpc>
            </a:pPr>
            <a:r>
              <a:rPr lang="es-ES" sz="3600" b="1" dirty="0">
                <a:solidFill>
                  <a:srgbClr val="EA6D29"/>
                </a:solidFill>
                <a:latin typeface="Open Sauce Bold"/>
                <a:ea typeface="Open Sauce Bold"/>
                <a:cs typeface="Open Sauce Bold"/>
                <a:sym typeface="Open Sauce Bold"/>
              </a:rPr>
              <a:t>Instituto Nacional de Alergias y Enfermedades Infecciosas (</a:t>
            </a:r>
            <a:r>
              <a:rPr lang="es-ES" sz="3600" b="1" i="1" dirty="0">
                <a:solidFill>
                  <a:srgbClr val="EA6D29"/>
                </a:solidFill>
                <a:latin typeface="Open Sauce Bold"/>
                <a:ea typeface="Open Sauce Bold"/>
                <a:cs typeface="Open Sauce Bold"/>
                <a:sym typeface="Open Sauce Bold"/>
              </a:rPr>
              <a:t>National Institute of Allergy &amp; Infectious Diseases</a:t>
            </a:r>
            <a:r>
              <a:rPr lang="es-ES" sz="3600" b="1" dirty="0">
                <a:solidFill>
                  <a:srgbClr val="EA6D29"/>
                </a:solidFill>
                <a:latin typeface="Open Sauce Bold"/>
                <a:ea typeface="Open Sauce Bold"/>
                <a:cs typeface="Open Sauce Bold"/>
                <a:sym typeface="Open Sauce Bold"/>
              </a:rPr>
              <a:t>, NIAID)</a:t>
            </a:r>
          </a:p>
        </p:txBody>
      </p:sp>
      <p:sp>
        <p:nvSpPr>
          <p:cNvPr id="10" name="TextBox 10"/>
          <p:cNvSpPr txBox="1"/>
          <p:nvPr/>
        </p:nvSpPr>
        <p:spPr>
          <a:xfrm>
            <a:off x="472660" y="3404763"/>
            <a:ext cx="3812534" cy="5892895"/>
          </a:xfrm>
          <a:prstGeom prst="rect">
            <a:avLst/>
          </a:prstGeom>
        </p:spPr>
        <p:txBody>
          <a:bodyPr lIns="0" tIns="0" rIns="0" bIns="0" rtlCol="0" anchor="t">
            <a:spAutoFit/>
          </a:bodyPr>
          <a:lstStyle/>
          <a:p>
            <a:pPr algn="l">
              <a:lnSpc>
                <a:spcPts val="4349"/>
              </a:lnSpc>
            </a:pPr>
            <a:r>
              <a:rPr lang="es-ES" sz="2400" dirty="0">
                <a:solidFill>
                  <a:srgbClr val="373636"/>
                </a:solidFill>
                <a:latin typeface="Open Sauce"/>
                <a:ea typeface="Open Sauce"/>
                <a:cs typeface="Open Sauce"/>
                <a:sym typeface="Open Sauce"/>
              </a:rPr>
              <a:t>El </a:t>
            </a:r>
            <a:r>
              <a:rPr lang="es-ES" sz="2400" u="sng" dirty="0">
                <a:solidFill>
                  <a:srgbClr val="373636"/>
                </a:solidFill>
                <a:latin typeface="Open Sauce"/>
                <a:ea typeface="Open Sauce"/>
                <a:cs typeface="Open Sauce"/>
                <a:sym typeface="Open Sauce"/>
                <a:hlinkClick r:id="rId3" tooltip="https://www.niaid.nih.gov"/>
              </a:rPr>
              <a:t>NIAID</a:t>
            </a:r>
            <a:r>
              <a:rPr lang="es-ES" sz="2400" dirty="0">
                <a:solidFill>
                  <a:srgbClr val="373636"/>
                </a:solidFill>
                <a:latin typeface="Open Sauce"/>
                <a:ea typeface="Open Sauce"/>
                <a:cs typeface="Open Sauce"/>
                <a:sym typeface="Open Sauce"/>
              </a:rPr>
              <a:t> realiza y</a:t>
            </a:r>
            <a:r>
              <a:rPr lang="es-ES" sz="2400" u="none" dirty="0">
                <a:solidFill>
                  <a:srgbClr val="373636"/>
                </a:solidFill>
                <a:latin typeface="Open Sauce"/>
                <a:ea typeface="Open Sauce"/>
                <a:cs typeface="Open Sauce"/>
                <a:sym typeface="Open Sauce"/>
              </a:rPr>
              <a:t> </a:t>
            </a:r>
            <a:r>
              <a:rPr lang="es-ES" sz="2400" dirty="0">
                <a:solidFill>
                  <a:srgbClr val="373636"/>
                </a:solidFill>
                <a:latin typeface="Open Sauce"/>
                <a:ea typeface="Open Sauce"/>
                <a:cs typeface="Open Sauce"/>
                <a:sym typeface="Open Sauce"/>
              </a:rPr>
              <a:t>resp</a:t>
            </a:r>
            <a:r>
              <a:rPr lang="es-ES" sz="2400" u="none" dirty="0">
                <a:solidFill>
                  <a:srgbClr val="373636"/>
                </a:solidFill>
                <a:latin typeface="Open Sauce"/>
                <a:ea typeface="Open Sauce"/>
                <a:cs typeface="Open Sauce"/>
                <a:sym typeface="Open Sauce"/>
              </a:rPr>
              <a:t>a</a:t>
            </a:r>
            <a:r>
              <a:rPr lang="es-ES" sz="2400" dirty="0">
                <a:solidFill>
                  <a:srgbClr val="373636"/>
                </a:solidFill>
                <a:latin typeface="Open Sauce"/>
                <a:ea typeface="Open Sauce"/>
                <a:cs typeface="Open Sauce"/>
                <a:sym typeface="Open Sauce"/>
              </a:rPr>
              <a:t>l</a:t>
            </a:r>
            <a:r>
              <a:rPr lang="es-ES" sz="2400" u="none" dirty="0">
                <a:solidFill>
                  <a:srgbClr val="373636"/>
                </a:solidFill>
                <a:latin typeface="Open Sauce"/>
                <a:ea typeface="Open Sauce"/>
                <a:cs typeface="Open Sauce"/>
                <a:sym typeface="Open Sauce"/>
              </a:rPr>
              <a:t>d</a:t>
            </a:r>
            <a:r>
              <a:rPr lang="es-ES" sz="2400" dirty="0">
                <a:solidFill>
                  <a:srgbClr val="373636"/>
                </a:solidFill>
                <a:latin typeface="Open Sauce"/>
                <a:ea typeface="Open Sauce"/>
                <a:cs typeface="Open Sauce"/>
                <a:sym typeface="Open Sauce"/>
              </a:rPr>
              <a:t>a</a:t>
            </a:r>
            <a:r>
              <a:rPr lang="es-ES" sz="2400" u="none" dirty="0">
                <a:solidFill>
                  <a:srgbClr val="373636"/>
                </a:solidFill>
                <a:latin typeface="Open Sauce"/>
                <a:ea typeface="Open Sauce"/>
                <a:cs typeface="Open Sauce"/>
                <a:sym typeface="Open Sauce"/>
              </a:rPr>
              <a:t> </a:t>
            </a:r>
            <a:r>
              <a:rPr lang="es-ES" sz="2400" dirty="0">
                <a:solidFill>
                  <a:srgbClr val="373636"/>
                </a:solidFill>
                <a:latin typeface="Open Sauce"/>
                <a:ea typeface="Open Sauce"/>
                <a:cs typeface="Open Sauce"/>
                <a:sym typeface="Open Sauce"/>
              </a:rPr>
              <a:t>l</a:t>
            </a:r>
            <a:r>
              <a:rPr lang="es-ES" sz="2400" u="none" dirty="0">
                <a:solidFill>
                  <a:srgbClr val="373636"/>
                </a:solidFill>
                <a:latin typeface="Open Sauce"/>
                <a:ea typeface="Open Sauce"/>
                <a:cs typeface="Open Sauce"/>
                <a:sym typeface="Open Sauce"/>
              </a:rPr>
              <a:t>a</a:t>
            </a:r>
            <a:r>
              <a:rPr lang="es-ES" sz="2400" dirty="0">
                <a:solidFill>
                  <a:srgbClr val="373636"/>
                </a:solidFill>
                <a:latin typeface="Open Sauce"/>
                <a:ea typeface="Open Sauce"/>
                <a:cs typeface="Open Sauce"/>
                <a:sym typeface="Open Sauce"/>
              </a:rPr>
              <a:t>s</a:t>
            </a:r>
            <a:r>
              <a:rPr lang="es-ES" sz="2400" u="none" dirty="0">
                <a:solidFill>
                  <a:srgbClr val="373636"/>
                </a:solidFill>
                <a:latin typeface="Open Sauce"/>
                <a:ea typeface="Open Sauce"/>
                <a:cs typeface="Open Sauce"/>
                <a:sym typeface="Open Sauce"/>
              </a:rPr>
              <a:t> investigaciones b</a:t>
            </a:r>
            <a:r>
              <a:rPr lang="es-ES" sz="2400" dirty="0">
                <a:solidFill>
                  <a:srgbClr val="373636"/>
                </a:solidFill>
                <a:latin typeface="Open Sauce"/>
                <a:ea typeface="Open Sauce"/>
                <a:cs typeface="Open Sauce"/>
                <a:sym typeface="Open Sauce"/>
              </a:rPr>
              <a:t>á</a:t>
            </a:r>
            <a:r>
              <a:rPr lang="es-ES" sz="2400" u="none" dirty="0">
                <a:solidFill>
                  <a:srgbClr val="373636"/>
                </a:solidFill>
                <a:latin typeface="Open Sauce"/>
                <a:ea typeface="Open Sauce"/>
                <a:cs typeface="Open Sauce"/>
                <a:sym typeface="Open Sauce"/>
              </a:rPr>
              <a:t>s</a:t>
            </a:r>
            <a:r>
              <a:rPr lang="es-ES" sz="2400" dirty="0">
                <a:solidFill>
                  <a:srgbClr val="373636"/>
                </a:solidFill>
                <a:latin typeface="Open Sauce"/>
                <a:ea typeface="Open Sauce"/>
                <a:cs typeface="Open Sauce"/>
                <a:sym typeface="Open Sauce"/>
              </a:rPr>
              <a:t>i</a:t>
            </a:r>
            <a:r>
              <a:rPr lang="es-ES" sz="2400" u="none" dirty="0">
                <a:solidFill>
                  <a:srgbClr val="373636"/>
                </a:solidFill>
                <a:latin typeface="Open Sauce"/>
                <a:ea typeface="Open Sauce"/>
                <a:cs typeface="Open Sauce"/>
                <a:sym typeface="Open Sauce"/>
              </a:rPr>
              <a:t>cas</a:t>
            </a:r>
            <a:r>
              <a:rPr lang="es-ES" sz="2400" dirty="0">
                <a:solidFill>
                  <a:srgbClr val="373636"/>
                </a:solidFill>
                <a:latin typeface="Open Sauce"/>
                <a:ea typeface="Open Sauce"/>
                <a:cs typeface="Open Sauce"/>
                <a:sym typeface="Open Sauce"/>
              </a:rPr>
              <a:t> y aplicadas con el fin de comprender mejor, tratar y, en última instancia, prevenir las enfermedades infecciosas, inmunitarias y alérgicas. </a:t>
            </a:r>
          </a:p>
          <a:p>
            <a:pPr algn="l">
              <a:lnSpc>
                <a:spcPts val="3150"/>
              </a:lnSpc>
            </a:pPr>
            <a:endParaRPr lang="en-US" sz="2400" spc="28" dirty="0">
              <a:solidFill>
                <a:srgbClr val="373636"/>
              </a:solidFill>
              <a:latin typeface="Open Sauce"/>
              <a:ea typeface="Open Sauce"/>
              <a:cs typeface="Open Sauce"/>
              <a:sym typeface="Open Sauce"/>
            </a:endParaRPr>
          </a:p>
        </p:txBody>
      </p:sp>
      <p:sp>
        <p:nvSpPr>
          <p:cNvPr id="11" name="TextBox 11"/>
          <p:cNvSpPr txBox="1"/>
          <p:nvPr/>
        </p:nvSpPr>
        <p:spPr>
          <a:xfrm>
            <a:off x="4883087" y="3343774"/>
            <a:ext cx="4069709" cy="6136552"/>
          </a:xfrm>
          <a:prstGeom prst="rect">
            <a:avLst/>
          </a:prstGeom>
        </p:spPr>
        <p:txBody>
          <a:bodyPr lIns="0" tIns="0" rIns="0" bIns="0" rtlCol="0" anchor="t">
            <a:spAutoFit/>
          </a:bodyPr>
          <a:lstStyle/>
          <a:p>
            <a:pPr algn="l">
              <a:lnSpc>
                <a:spcPts val="4350"/>
              </a:lnSpc>
            </a:pPr>
            <a:r>
              <a:rPr lang="es-ES" sz="2400" dirty="0">
                <a:solidFill>
                  <a:srgbClr val="373636"/>
                </a:solidFill>
                <a:latin typeface="Open Sauce"/>
                <a:ea typeface="Open Sauce"/>
                <a:cs typeface="Open Sauce"/>
                <a:sym typeface="Open Sauce"/>
              </a:rPr>
              <a:t>Durante más de</a:t>
            </a:r>
            <a:r>
              <a:rPr lang="es-ES" sz="2400" u="none" dirty="0">
                <a:solidFill>
                  <a:srgbClr val="373636"/>
                </a:solidFill>
                <a:latin typeface="Open Sauce"/>
                <a:ea typeface="Open Sauce"/>
                <a:cs typeface="Open Sauce"/>
                <a:sym typeface="Open Sauce"/>
              </a:rPr>
              <a:t> </a:t>
            </a:r>
            <a:r>
              <a:rPr lang="es-ES" sz="2400" dirty="0">
                <a:solidFill>
                  <a:srgbClr val="373636"/>
                </a:solidFill>
                <a:latin typeface="Open Sauce"/>
                <a:ea typeface="Open Sauce"/>
                <a:cs typeface="Open Sauce"/>
                <a:sym typeface="Open Sauce"/>
              </a:rPr>
              <a:t>60 a</a:t>
            </a:r>
            <a:r>
              <a:rPr lang="es-ES" sz="2400" u="none" dirty="0">
                <a:solidFill>
                  <a:srgbClr val="373636"/>
                </a:solidFill>
                <a:latin typeface="Open Sauce"/>
                <a:ea typeface="Open Sauce"/>
                <a:cs typeface="Open Sauce"/>
                <a:sym typeface="Open Sauce"/>
              </a:rPr>
              <a:t>ñ</a:t>
            </a:r>
            <a:r>
              <a:rPr lang="es-ES" sz="2400" dirty="0">
                <a:solidFill>
                  <a:srgbClr val="373636"/>
                </a:solidFill>
                <a:latin typeface="Open Sauce"/>
                <a:ea typeface="Open Sauce"/>
                <a:cs typeface="Open Sauce"/>
                <a:sym typeface="Open Sauce"/>
              </a:rPr>
              <a:t>o</a:t>
            </a:r>
            <a:r>
              <a:rPr lang="es-ES" sz="2400" u="none" dirty="0">
                <a:solidFill>
                  <a:srgbClr val="373636"/>
                </a:solidFill>
                <a:latin typeface="Open Sauce"/>
                <a:ea typeface="Open Sauce"/>
                <a:cs typeface="Open Sauce"/>
                <a:sym typeface="Open Sauce"/>
              </a:rPr>
              <a:t>s</a:t>
            </a:r>
            <a:r>
              <a:rPr lang="es-ES" sz="2400" dirty="0">
                <a:solidFill>
                  <a:srgbClr val="373636"/>
                </a:solidFill>
                <a:latin typeface="Open Sauce"/>
                <a:ea typeface="Open Sauce"/>
                <a:cs typeface="Open Sauce"/>
                <a:sym typeface="Open Sauce"/>
              </a:rPr>
              <a:t>,</a:t>
            </a:r>
            <a:r>
              <a:rPr lang="es-ES" sz="2400" u="none" dirty="0">
                <a:solidFill>
                  <a:srgbClr val="373636"/>
                </a:solidFill>
                <a:latin typeface="Open Sauce"/>
                <a:ea typeface="Open Sauce"/>
                <a:cs typeface="Open Sauce"/>
                <a:sym typeface="Open Sauce"/>
              </a:rPr>
              <a:t> </a:t>
            </a:r>
            <a:r>
              <a:rPr lang="es-ES" sz="2400" dirty="0">
                <a:solidFill>
                  <a:srgbClr val="373636"/>
                </a:solidFill>
                <a:latin typeface="Open Sauce"/>
                <a:ea typeface="Open Sauce"/>
                <a:cs typeface="Open Sauce"/>
                <a:sym typeface="Open Sauce"/>
              </a:rPr>
              <a:t>las investigaciones del NIAID</a:t>
            </a:r>
            <a:r>
              <a:rPr lang="es-ES" sz="2400" u="none" dirty="0">
                <a:solidFill>
                  <a:srgbClr val="373636"/>
                </a:solidFill>
                <a:latin typeface="Open Sauce"/>
                <a:ea typeface="Open Sauce"/>
                <a:cs typeface="Open Sauce"/>
                <a:sym typeface="Open Sauce"/>
              </a:rPr>
              <a:t> </a:t>
            </a:r>
            <a:r>
              <a:rPr lang="es-ES" sz="2400" dirty="0">
                <a:solidFill>
                  <a:srgbClr val="373636"/>
                </a:solidFill>
                <a:latin typeface="Open Sauce"/>
                <a:ea typeface="Open Sauce"/>
                <a:cs typeface="Open Sauce"/>
                <a:sym typeface="Open Sauce"/>
              </a:rPr>
              <a:t>h</a:t>
            </a:r>
            <a:r>
              <a:rPr lang="es-ES" sz="2400" u="none" dirty="0">
                <a:solidFill>
                  <a:srgbClr val="373636"/>
                </a:solidFill>
                <a:latin typeface="Open Sauce"/>
                <a:ea typeface="Open Sauce"/>
                <a:cs typeface="Open Sauce"/>
                <a:sym typeface="Open Sauce"/>
              </a:rPr>
              <a:t>a</a:t>
            </a:r>
            <a:r>
              <a:rPr lang="es-ES" sz="2400" dirty="0">
                <a:solidFill>
                  <a:srgbClr val="373636"/>
                </a:solidFill>
                <a:latin typeface="Open Sauce"/>
                <a:ea typeface="Open Sauce"/>
                <a:cs typeface="Open Sauce"/>
                <a:sym typeface="Open Sauce"/>
              </a:rPr>
              <a:t>n</a:t>
            </a:r>
            <a:r>
              <a:rPr lang="es-ES" sz="2400" u="none" dirty="0">
                <a:solidFill>
                  <a:srgbClr val="373636"/>
                </a:solidFill>
                <a:latin typeface="Open Sauce"/>
                <a:ea typeface="Open Sauce"/>
                <a:cs typeface="Open Sauce"/>
                <a:sym typeface="Open Sauce"/>
              </a:rPr>
              <a:t> d</a:t>
            </a:r>
            <a:r>
              <a:rPr lang="es-ES" sz="2400" dirty="0">
                <a:solidFill>
                  <a:srgbClr val="373636"/>
                </a:solidFill>
                <a:latin typeface="Open Sauce"/>
                <a:ea typeface="Open Sauce"/>
                <a:cs typeface="Open Sauce"/>
                <a:sym typeface="Open Sauce"/>
              </a:rPr>
              <a:t>a</a:t>
            </a:r>
            <a:r>
              <a:rPr lang="es-ES" sz="2400" u="none" dirty="0">
                <a:solidFill>
                  <a:srgbClr val="373636"/>
                </a:solidFill>
                <a:latin typeface="Open Sauce"/>
                <a:ea typeface="Open Sauce"/>
                <a:cs typeface="Open Sauce"/>
                <a:sym typeface="Open Sauce"/>
              </a:rPr>
              <a:t>do lugar</a:t>
            </a:r>
            <a:r>
              <a:rPr lang="es-ES" sz="2400" dirty="0">
                <a:solidFill>
                  <a:srgbClr val="373636"/>
                </a:solidFill>
                <a:latin typeface="Open Sauce"/>
                <a:ea typeface="Open Sauce"/>
                <a:cs typeface="Open Sauce"/>
                <a:sym typeface="Open Sauce"/>
              </a:rPr>
              <a:t> </a:t>
            </a:r>
            <a:r>
              <a:rPr lang="es-ES" sz="2400" u="none" dirty="0">
                <a:solidFill>
                  <a:srgbClr val="373636"/>
                </a:solidFill>
                <a:latin typeface="Open Sauce"/>
                <a:ea typeface="Open Sauce"/>
                <a:cs typeface="Open Sauce"/>
                <a:sym typeface="Open Sauce"/>
              </a:rPr>
              <a:t>a</a:t>
            </a:r>
            <a:r>
              <a:rPr lang="es-ES" sz="2400" dirty="0">
                <a:solidFill>
                  <a:srgbClr val="373636"/>
                </a:solidFill>
                <a:latin typeface="Open Sauce"/>
                <a:ea typeface="Open Sauce"/>
                <a:cs typeface="Open Sauce"/>
                <a:sym typeface="Open Sauce"/>
              </a:rPr>
              <a:t> nuevas t</a:t>
            </a:r>
            <a:r>
              <a:rPr lang="es-ES" sz="2400" u="none" dirty="0">
                <a:solidFill>
                  <a:srgbClr val="373636"/>
                </a:solidFill>
                <a:latin typeface="Open Sauce"/>
                <a:ea typeface="Open Sauce"/>
                <a:cs typeface="Open Sauce"/>
                <a:sym typeface="Open Sauce"/>
              </a:rPr>
              <a:t>erap</a:t>
            </a:r>
            <a:r>
              <a:rPr lang="es-ES" sz="2400" dirty="0">
                <a:solidFill>
                  <a:srgbClr val="373636"/>
                </a:solidFill>
                <a:latin typeface="Open Sauce"/>
                <a:ea typeface="Open Sauce"/>
                <a:cs typeface="Open Sauce"/>
                <a:sym typeface="Open Sauce"/>
              </a:rPr>
              <a:t>ias,</a:t>
            </a:r>
            <a:r>
              <a:rPr lang="es-ES" sz="2400" u="none" dirty="0">
                <a:solidFill>
                  <a:srgbClr val="373636"/>
                </a:solidFill>
                <a:latin typeface="Open Sauce"/>
                <a:ea typeface="Open Sauce"/>
                <a:cs typeface="Open Sauce"/>
                <a:sym typeface="Open Sauce"/>
              </a:rPr>
              <a:t> vac</a:t>
            </a:r>
            <a:r>
              <a:rPr lang="es-ES" sz="2400" dirty="0">
                <a:solidFill>
                  <a:srgbClr val="373636"/>
                </a:solidFill>
                <a:latin typeface="Open Sauce"/>
                <a:ea typeface="Open Sauce"/>
                <a:cs typeface="Open Sauce"/>
                <a:sym typeface="Open Sauce"/>
              </a:rPr>
              <a:t>unas,</a:t>
            </a:r>
            <a:r>
              <a:rPr lang="es-ES" sz="2400" u="none" dirty="0">
                <a:solidFill>
                  <a:srgbClr val="373636"/>
                </a:solidFill>
                <a:latin typeface="Open Sauce"/>
                <a:ea typeface="Open Sauce"/>
                <a:cs typeface="Open Sauce"/>
                <a:sym typeface="Open Sauce"/>
              </a:rPr>
              <a:t> </a:t>
            </a:r>
            <a:r>
              <a:rPr lang="es-ES" sz="2400" dirty="0">
                <a:solidFill>
                  <a:srgbClr val="373636"/>
                </a:solidFill>
                <a:latin typeface="Open Sauce"/>
                <a:ea typeface="Open Sauce"/>
                <a:cs typeface="Open Sauce"/>
                <a:sym typeface="Open Sauce"/>
              </a:rPr>
              <a:t>pru</a:t>
            </a:r>
            <a:r>
              <a:rPr lang="es-ES" sz="2400" u="none" dirty="0">
                <a:solidFill>
                  <a:srgbClr val="373636"/>
                </a:solidFill>
                <a:latin typeface="Open Sauce"/>
                <a:ea typeface="Open Sauce"/>
                <a:cs typeface="Open Sauce"/>
                <a:sym typeface="Open Sauce"/>
              </a:rPr>
              <a:t>eb</a:t>
            </a:r>
            <a:r>
              <a:rPr lang="es-ES" sz="2400" dirty="0">
                <a:solidFill>
                  <a:srgbClr val="373636"/>
                </a:solidFill>
                <a:latin typeface="Open Sauce"/>
                <a:ea typeface="Open Sauce"/>
                <a:cs typeface="Open Sauce"/>
                <a:sym typeface="Open Sauce"/>
              </a:rPr>
              <a:t>a</a:t>
            </a:r>
            <a:r>
              <a:rPr lang="es-ES" sz="2400" u="none" dirty="0">
                <a:solidFill>
                  <a:srgbClr val="373636"/>
                </a:solidFill>
                <a:latin typeface="Open Sauce"/>
                <a:ea typeface="Open Sauce"/>
                <a:cs typeface="Open Sauce"/>
                <a:sym typeface="Open Sauce"/>
              </a:rPr>
              <a:t>s de diagnóstico </a:t>
            </a:r>
            <a:r>
              <a:rPr lang="es-ES" sz="2400" dirty="0">
                <a:solidFill>
                  <a:srgbClr val="373636"/>
                </a:solidFill>
                <a:latin typeface="Open Sauce"/>
                <a:ea typeface="Open Sauce"/>
                <a:cs typeface="Open Sauce"/>
                <a:sym typeface="Open Sauce"/>
              </a:rPr>
              <a:t>y otras tecnologías que han mejorado la salud de millones de personas en los Estados Unidos y en todo el mundo.</a:t>
            </a:r>
          </a:p>
          <a:p>
            <a:pPr algn="l">
              <a:lnSpc>
                <a:spcPts val="4350"/>
              </a:lnSpc>
            </a:pPr>
            <a:endParaRPr lang="en-US" sz="2400" spc="29" dirty="0">
              <a:solidFill>
                <a:srgbClr val="373636"/>
              </a:solidFill>
              <a:latin typeface="Open Sauce"/>
              <a:ea typeface="Open Sauce"/>
              <a:cs typeface="Open Sauce"/>
              <a:sym typeface="Open Sauce"/>
            </a:endParaRPr>
          </a:p>
        </p:txBody>
      </p:sp>
      <p:sp>
        <p:nvSpPr>
          <p:cNvPr id="12" name="TextBox 12"/>
          <p:cNvSpPr txBox="1"/>
          <p:nvPr/>
        </p:nvSpPr>
        <p:spPr>
          <a:xfrm>
            <a:off x="9556542" y="3334249"/>
            <a:ext cx="8140344" cy="1613313"/>
          </a:xfrm>
          <a:prstGeom prst="rect">
            <a:avLst/>
          </a:prstGeom>
        </p:spPr>
        <p:txBody>
          <a:bodyPr lIns="0" tIns="0" rIns="0" bIns="0" rtlCol="0" anchor="t">
            <a:spAutoFit/>
          </a:bodyPr>
          <a:lstStyle/>
          <a:p>
            <a:pPr algn="l">
              <a:lnSpc>
                <a:spcPts val="4349"/>
              </a:lnSpc>
            </a:pPr>
            <a:r>
              <a:rPr lang="es-ES" sz="2400" dirty="0">
                <a:solidFill>
                  <a:srgbClr val="373636"/>
                </a:solidFill>
                <a:latin typeface="Open Sauce"/>
                <a:ea typeface="Open Sauce"/>
                <a:cs typeface="Open Sauce"/>
                <a:sym typeface="Open Sauce"/>
              </a:rPr>
              <a:t>El NI</a:t>
            </a:r>
            <a:r>
              <a:rPr lang="es-ES" sz="2400" u="none" dirty="0">
                <a:solidFill>
                  <a:srgbClr val="373636"/>
                </a:solidFill>
                <a:latin typeface="Open Sauce"/>
                <a:ea typeface="Open Sauce"/>
                <a:cs typeface="Open Sauce"/>
                <a:sym typeface="Open Sauce"/>
              </a:rPr>
              <a:t>A</a:t>
            </a:r>
            <a:r>
              <a:rPr lang="es-ES" sz="2400" dirty="0">
                <a:solidFill>
                  <a:srgbClr val="373636"/>
                </a:solidFill>
                <a:latin typeface="Open Sauce"/>
                <a:ea typeface="Open Sauce"/>
                <a:cs typeface="Open Sauce"/>
                <a:sym typeface="Open Sauce"/>
              </a:rPr>
              <a:t>ID consta de varias divisiones, </a:t>
            </a:r>
          </a:p>
          <a:p>
            <a:pPr algn="l">
              <a:lnSpc>
                <a:spcPts val="4349"/>
              </a:lnSpc>
            </a:pPr>
            <a:r>
              <a:rPr lang="es-ES" sz="2400" dirty="0">
                <a:solidFill>
                  <a:srgbClr val="373636"/>
                </a:solidFill>
                <a:latin typeface="Open Sauce"/>
                <a:ea typeface="Open Sauce"/>
                <a:cs typeface="Open Sauce"/>
                <a:sym typeface="Open Sauce"/>
              </a:rPr>
              <a:t>que incluyen las siguientes:</a:t>
            </a:r>
          </a:p>
          <a:p>
            <a:pPr algn="l">
              <a:lnSpc>
                <a:spcPts val="4349"/>
              </a:lnSpc>
            </a:pPr>
            <a:endParaRPr lang="en-US" sz="2400" spc="28" dirty="0">
              <a:solidFill>
                <a:srgbClr val="373636"/>
              </a:solidFill>
              <a:latin typeface="Open Sauce"/>
              <a:ea typeface="Open Sauce"/>
              <a:cs typeface="Open Sauce"/>
              <a:sym typeface="Open Sauce"/>
            </a:endParaRPr>
          </a:p>
        </p:txBody>
      </p:sp>
      <p:sp>
        <p:nvSpPr>
          <p:cNvPr id="13" name="TextBox 13"/>
          <p:cNvSpPr txBox="1"/>
          <p:nvPr/>
        </p:nvSpPr>
        <p:spPr>
          <a:xfrm>
            <a:off x="9562396" y="4620826"/>
            <a:ext cx="8134490" cy="5027274"/>
          </a:xfrm>
          <a:prstGeom prst="rect">
            <a:avLst/>
          </a:prstGeom>
        </p:spPr>
        <p:txBody>
          <a:bodyPr lIns="0" tIns="0" rIns="0" bIns="0" rtlCol="0" anchor="t">
            <a:spAutoFit/>
          </a:bodyPr>
          <a:lstStyle/>
          <a:p>
            <a:pPr marL="626111" lvl="1" indent="-313055" algn="l">
              <a:lnSpc>
                <a:spcPts val="4350"/>
              </a:lnSpc>
              <a:buFont typeface="Arial"/>
              <a:buChar char="•"/>
            </a:pPr>
            <a:r>
              <a:rPr lang="es-ES" sz="2400" b="1" u="sng" dirty="0">
                <a:solidFill>
                  <a:srgbClr val="077AB5"/>
                </a:solidFill>
                <a:latin typeface="Open Sauce Bold"/>
                <a:ea typeface="Open Sauce Bold"/>
                <a:cs typeface="Open Sauce Bold"/>
                <a:sym typeface="Open Sauce Bold"/>
                <a:hlinkClick r:id="rId4" tooltip="https://www.niaid.nih.gov/about/daids"/>
              </a:rPr>
              <a:t>División de SIDA</a:t>
            </a:r>
          </a:p>
          <a:p>
            <a:pPr marL="626111" lvl="1" indent="-313055" algn="l">
              <a:lnSpc>
                <a:spcPts val="4350"/>
              </a:lnSpc>
              <a:buFont typeface="Arial"/>
              <a:buChar char="•"/>
            </a:pPr>
            <a:r>
              <a:rPr lang="es-ES" sz="2400" b="1" u="sng" dirty="0">
                <a:solidFill>
                  <a:srgbClr val="077AB5"/>
                </a:solidFill>
                <a:latin typeface="Open Sauce Bold"/>
                <a:ea typeface="Open Sauce Bold"/>
                <a:cs typeface="Open Sauce Bold"/>
                <a:sym typeface="Open Sauce Bold"/>
                <a:hlinkClick r:id="rId5" tooltip="https://www.niaid.nih.gov/about/dait"/>
              </a:rPr>
              <a:t>División de Alergia, Inmunología y Trasplantes</a:t>
            </a:r>
          </a:p>
          <a:p>
            <a:pPr marL="626111" lvl="1" indent="-313055" algn="l">
              <a:lnSpc>
                <a:spcPts val="4350"/>
              </a:lnSpc>
              <a:buFont typeface="Arial"/>
              <a:buChar char="•"/>
            </a:pPr>
            <a:r>
              <a:rPr lang="es-ES" sz="2400" b="1" u="sng" dirty="0">
                <a:solidFill>
                  <a:srgbClr val="077AB5"/>
                </a:solidFill>
                <a:latin typeface="Open Sauce Bold"/>
                <a:ea typeface="Open Sauce Bold"/>
                <a:cs typeface="Open Sauce Bold"/>
                <a:sym typeface="Open Sauce Bold"/>
                <a:hlinkClick r:id="rId6" tooltip="https://www.niaid.nih.gov/about/dmid"/>
              </a:rPr>
              <a:t>División de Microbiología y Enfermedades Infecciosas</a:t>
            </a:r>
          </a:p>
          <a:p>
            <a:pPr marL="626111" lvl="1" indent="-313055" algn="l">
              <a:lnSpc>
                <a:spcPts val="4350"/>
              </a:lnSpc>
              <a:buFont typeface="Arial"/>
              <a:buChar char="•"/>
            </a:pPr>
            <a:r>
              <a:rPr lang="es-ES" sz="2400" b="1" u="sng" dirty="0">
                <a:solidFill>
                  <a:srgbClr val="077AB5"/>
                </a:solidFill>
                <a:latin typeface="Open Sauce Bold"/>
                <a:ea typeface="Open Sauce Bold"/>
                <a:cs typeface="Open Sauce Bold"/>
                <a:sym typeface="Open Sauce Bold"/>
                <a:hlinkClick r:id="rId7" tooltip="https://www.niaid.nih.gov/about/dea"/>
              </a:rPr>
              <a:t>División de Actividades Extramuros</a:t>
            </a:r>
          </a:p>
          <a:p>
            <a:pPr marL="626111" lvl="1" indent="-313055" algn="l">
              <a:lnSpc>
                <a:spcPts val="4350"/>
              </a:lnSpc>
              <a:buFont typeface="Arial"/>
              <a:buChar char="•"/>
            </a:pPr>
            <a:r>
              <a:rPr lang="es-ES" sz="2400" b="1" u="sng" dirty="0">
                <a:solidFill>
                  <a:srgbClr val="077AB5"/>
                </a:solidFill>
                <a:latin typeface="Open Sauce Bold"/>
                <a:ea typeface="Open Sauce Bold"/>
                <a:cs typeface="Open Sauce Bold"/>
                <a:sym typeface="Open Sauce Bold"/>
                <a:hlinkClick r:id="rId8" tooltip="https://www.niaid.nih.gov/about/dcr"/>
              </a:rPr>
              <a:t>División de Investigación Clínica</a:t>
            </a:r>
          </a:p>
          <a:p>
            <a:pPr marL="626111" lvl="1" indent="-313055" algn="l">
              <a:lnSpc>
                <a:spcPts val="4350"/>
              </a:lnSpc>
              <a:buFont typeface="Arial"/>
              <a:buChar char="•"/>
            </a:pPr>
            <a:r>
              <a:rPr lang="es-ES" sz="2400" b="1" u="sng" dirty="0">
                <a:solidFill>
                  <a:srgbClr val="077AB5"/>
                </a:solidFill>
                <a:latin typeface="Open Sauce Bold"/>
                <a:ea typeface="Open Sauce Bold"/>
                <a:cs typeface="Open Sauce Bold"/>
                <a:sym typeface="Open Sauce Bold"/>
                <a:hlinkClick r:id="rId9" tooltip="https://www.niaid.nih.gov/about/dir"/>
              </a:rPr>
              <a:t>División de Investigación Intramuros</a:t>
            </a:r>
          </a:p>
          <a:p>
            <a:pPr marL="626111" lvl="1" indent="-313055" algn="l">
              <a:lnSpc>
                <a:spcPts val="4350"/>
              </a:lnSpc>
              <a:buFont typeface="Arial"/>
              <a:buChar char="•"/>
            </a:pPr>
            <a:r>
              <a:rPr lang="es-ES" sz="2400" b="1" u="sng" dirty="0">
                <a:solidFill>
                  <a:srgbClr val="077AB5"/>
                </a:solidFill>
                <a:latin typeface="Open Sauce Bold"/>
                <a:ea typeface="Open Sauce Bold"/>
                <a:cs typeface="Open Sauce Bold"/>
                <a:sym typeface="Open Sauce Bold"/>
                <a:hlinkClick r:id="rId10" tooltip="https://www.niaid.nih.gov/about/vrc"/>
              </a:rPr>
              <a:t>Centro de Investigación de Vacunas</a:t>
            </a:r>
          </a:p>
          <a:p>
            <a:pPr algn="l">
              <a:lnSpc>
                <a:spcPts val="4640"/>
              </a:lnSpc>
            </a:pPr>
            <a:endParaRPr lang="en-US" sz="2400" b="1" u="sng" spc="29" dirty="0">
              <a:solidFill>
                <a:srgbClr val="077AB5"/>
              </a:solidFill>
              <a:latin typeface="Open Sauce Bold"/>
              <a:ea typeface="Open Sauce Bold"/>
              <a:cs typeface="Open Sauce Bold"/>
              <a:sym typeface="Open Sauce Bold"/>
              <a:hlinkClick r:id="rId10" tooltip="https://www.niaid.nih.gov/about/vr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4320" y="-352954"/>
            <a:ext cx="9525" cy="2792345"/>
          </a:xfrm>
          <a:prstGeom prst="rect">
            <a:avLst/>
          </a:prstGeom>
          <a:solidFill>
            <a:srgbClr val="373636"/>
          </a:solidFill>
        </p:spPr>
        <p:txBody>
          <a:bodyPr/>
          <a:lstStyle/>
          <a:p>
            <a:endParaRPr lang="en-US" dirty="0"/>
          </a:p>
        </p:txBody>
      </p:sp>
      <p:sp>
        <p:nvSpPr>
          <p:cNvPr id="3" name="AutoShape 3"/>
          <p:cNvSpPr/>
          <p:nvPr/>
        </p:nvSpPr>
        <p:spPr>
          <a:xfrm>
            <a:off x="0" y="2429866"/>
            <a:ext cx="18288000" cy="9525"/>
          </a:xfrm>
          <a:prstGeom prst="rect">
            <a:avLst/>
          </a:prstGeom>
          <a:solidFill>
            <a:srgbClr val="373636"/>
          </a:solidFill>
        </p:spPr>
        <p:txBody>
          <a:bodyPr/>
          <a:lstStyle/>
          <a:p>
            <a:endParaRPr lang="en-US" dirty="0"/>
          </a:p>
        </p:txBody>
      </p:sp>
      <p:sp>
        <p:nvSpPr>
          <p:cNvPr id="4" name="AutoShape 4"/>
          <p:cNvSpPr/>
          <p:nvPr/>
        </p:nvSpPr>
        <p:spPr>
          <a:xfrm rot="5400000">
            <a:off x="9139238" y="900136"/>
            <a:ext cx="9525" cy="18288000"/>
          </a:xfrm>
          <a:prstGeom prst="rect">
            <a:avLst/>
          </a:prstGeom>
          <a:solidFill>
            <a:srgbClr val="373636"/>
          </a:solidFill>
        </p:spPr>
        <p:txBody>
          <a:bodyPr/>
          <a:lstStyle/>
          <a:p>
            <a:endParaRPr lang="en-US" dirty="0"/>
          </a:p>
        </p:txBody>
      </p:sp>
      <p:sp>
        <p:nvSpPr>
          <p:cNvPr id="5" name="AutoShape 5"/>
          <p:cNvSpPr/>
          <p:nvPr/>
        </p:nvSpPr>
        <p:spPr>
          <a:xfrm>
            <a:off x="634814" y="1028700"/>
            <a:ext cx="787772" cy="560539"/>
          </a:xfrm>
          <a:prstGeom prst="rect">
            <a:avLst/>
          </a:prstGeom>
          <a:solidFill>
            <a:srgbClr val="FFFFFF"/>
          </a:solidFill>
        </p:spPr>
        <p:txBody>
          <a:bodyPr/>
          <a:lstStyle/>
          <a:p>
            <a:endParaRPr lang="en-US" dirty="0"/>
          </a:p>
        </p:txBody>
      </p:sp>
      <p:sp>
        <p:nvSpPr>
          <p:cNvPr id="6" name="Freeform 6"/>
          <p:cNvSpPr/>
          <p:nvPr/>
        </p:nvSpPr>
        <p:spPr>
          <a:xfrm>
            <a:off x="1614174" y="641743"/>
            <a:ext cx="5107229" cy="1340939"/>
          </a:xfrm>
          <a:custGeom>
            <a:avLst/>
            <a:gdLst/>
            <a:ahLst/>
            <a:cxnLst/>
            <a:rect l="l" t="t" r="r" b="b"/>
            <a:pathLst>
              <a:path w="5107229" h="1340939">
                <a:moveTo>
                  <a:pt x="0" y="0"/>
                </a:moveTo>
                <a:lnTo>
                  <a:pt x="5107229" y="0"/>
                </a:lnTo>
                <a:lnTo>
                  <a:pt x="5107229" y="1340939"/>
                </a:lnTo>
                <a:lnTo>
                  <a:pt x="0" y="1340939"/>
                </a:lnTo>
                <a:lnTo>
                  <a:pt x="0" y="0"/>
                </a:lnTo>
                <a:close/>
              </a:path>
            </a:pathLst>
          </a:custGeom>
          <a:blipFill>
            <a:blip r:embed="rId2"/>
            <a:stretch>
              <a:fillRect/>
            </a:stretch>
          </a:blipFill>
        </p:spPr>
        <p:txBody>
          <a:bodyPr/>
          <a:lstStyle/>
          <a:p>
            <a:endParaRPr lang="en-US" dirty="0"/>
          </a:p>
        </p:txBody>
      </p:sp>
      <p:sp>
        <p:nvSpPr>
          <p:cNvPr id="7" name="TextBox 7"/>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24</a:t>
            </a:r>
          </a:p>
        </p:txBody>
      </p:sp>
      <p:sp>
        <p:nvSpPr>
          <p:cNvPr id="8" name="TextBox 8"/>
          <p:cNvSpPr txBox="1"/>
          <p:nvPr/>
        </p:nvSpPr>
        <p:spPr>
          <a:xfrm>
            <a:off x="7121811" y="355660"/>
            <a:ext cx="10292332" cy="1791581"/>
          </a:xfrm>
          <a:prstGeom prst="rect">
            <a:avLst/>
          </a:prstGeom>
        </p:spPr>
        <p:txBody>
          <a:bodyPr lIns="0" tIns="0" rIns="0" bIns="0" rtlCol="0" anchor="t">
            <a:spAutoFit/>
          </a:bodyPr>
          <a:lstStyle/>
          <a:p>
            <a:pPr algn="l">
              <a:lnSpc>
                <a:spcPts val="7280"/>
              </a:lnSpc>
            </a:pPr>
            <a:r>
              <a:rPr lang="es-ES" sz="5200" b="1" dirty="0">
                <a:solidFill>
                  <a:srgbClr val="EA6D29"/>
                </a:solidFill>
                <a:latin typeface="Open Sauce Bold"/>
                <a:ea typeface="Open Sauce Bold"/>
                <a:cs typeface="Open Sauce Bold"/>
                <a:sym typeface="Open Sauce Bold"/>
              </a:rPr>
              <a:t>División de SIDA </a:t>
            </a:r>
            <a:br>
              <a:rPr lang="es-ES" sz="5200" b="1" dirty="0">
                <a:solidFill>
                  <a:srgbClr val="EA6D29"/>
                </a:solidFill>
                <a:latin typeface="Open Sauce Bold"/>
                <a:ea typeface="Open Sauce Bold"/>
                <a:cs typeface="Open Sauce Bold"/>
                <a:sym typeface="Open Sauce Bold"/>
              </a:rPr>
            </a:br>
            <a:r>
              <a:rPr lang="es-ES" sz="5200" b="1" dirty="0">
                <a:solidFill>
                  <a:srgbClr val="EA6D29"/>
                </a:solidFill>
                <a:latin typeface="Open Sauce Bold"/>
                <a:ea typeface="Open Sauce Bold"/>
                <a:cs typeface="Open Sauce Bold"/>
                <a:sym typeface="Open Sauce Bold"/>
              </a:rPr>
              <a:t>(</a:t>
            </a:r>
            <a:r>
              <a:rPr lang="es-ES" sz="5200" b="1" i="1" dirty="0">
                <a:solidFill>
                  <a:srgbClr val="EA6D29"/>
                </a:solidFill>
                <a:latin typeface="Open Sauce Bold"/>
                <a:ea typeface="Open Sauce Bold"/>
                <a:cs typeface="Open Sauce Bold"/>
                <a:sym typeface="Open Sauce Bold"/>
              </a:rPr>
              <a:t>Division of AIDS</a:t>
            </a:r>
            <a:r>
              <a:rPr lang="es-ES" sz="5200" b="1" dirty="0">
                <a:solidFill>
                  <a:srgbClr val="EA6D29"/>
                </a:solidFill>
                <a:latin typeface="Open Sauce Bold"/>
                <a:ea typeface="Open Sauce Bold"/>
                <a:cs typeface="Open Sauce Bold"/>
                <a:sym typeface="Open Sauce Bold"/>
              </a:rPr>
              <a:t>, DAIDS)</a:t>
            </a:r>
          </a:p>
        </p:txBody>
      </p:sp>
      <p:sp>
        <p:nvSpPr>
          <p:cNvPr id="9" name="TextBox 9"/>
          <p:cNvSpPr txBox="1"/>
          <p:nvPr/>
        </p:nvSpPr>
        <p:spPr>
          <a:xfrm>
            <a:off x="304800" y="2622813"/>
            <a:ext cx="17442366" cy="2703945"/>
          </a:xfrm>
          <a:prstGeom prst="rect">
            <a:avLst/>
          </a:prstGeom>
        </p:spPr>
        <p:txBody>
          <a:bodyPr wrap="square" lIns="0" tIns="0" rIns="0" bIns="0" rtlCol="0" anchor="t">
            <a:spAutoFit/>
          </a:bodyPr>
          <a:lstStyle/>
          <a:p>
            <a:pPr algn="l">
              <a:lnSpc>
                <a:spcPts val="4200"/>
              </a:lnSpc>
            </a:pPr>
            <a:r>
              <a:rPr lang="es-ES" sz="2000" dirty="0">
                <a:solidFill>
                  <a:srgbClr val="373636"/>
                </a:solidFill>
                <a:latin typeface="Open Sauce"/>
                <a:ea typeface="Open Sauce"/>
                <a:cs typeface="Open Sauce"/>
                <a:sym typeface="Open Sauce"/>
              </a:rPr>
              <a:t>La DAIDS se formó en 1986 para desarrollar e implementar la agenda nacional de investigaciones para hacer frente a la epidemia de VIH/SIDA. Con ese fin, la división respalda un catálogo internacional de investigaciones para fomentar el conocimiento biológico del VIH/SIDA, las infecciones simultáneas relacionadas y las comorbilidades asociadas. </a:t>
            </a:r>
          </a:p>
          <a:p>
            <a:pPr algn="l"/>
            <a:endParaRPr lang="en-US" sz="1000" spc="28" dirty="0">
              <a:solidFill>
                <a:srgbClr val="373636"/>
              </a:solidFill>
              <a:latin typeface="Open Sauce"/>
              <a:ea typeface="Open Sauce"/>
              <a:cs typeface="Open Sauce"/>
              <a:sym typeface="Open Sauce"/>
            </a:endParaRPr>
          </a:p>
          <a:p>
            <a:pPr algn="l">
              <a:lnSpc>
                <a:spcPts val="3920"/>
              </a:lnSpc>
            </a:pPr>
            <a:r>
              <a:rPr lang="es-ES" sz="2000" dirty="0">
                <a:solidFill>
                  <a:srgbClr val="373636"/>
                </a:solidFill>
                <a:latin typeface="Open Sauce"/>
                <a:ea typeface="Open Sauce"/>
                <a:cs typeface="Open Sauce"/>
                <a:sym typeface="Open Sauce"/>
              </a:rPr>
              <a:t>Con el objetivo de crear una “generación libre de SIDA”, la división desarrolla y respalda la infraestructura y las investigaciones biomédicas necesarias para:</a:t>
            </a:r>
          </a:p>
        </p:txBody>
      </p:sp>
      <p:sp>
        <p:nvSpPr>
          <p:cNvPr id="10" name="TextBox 10"/>
          <p:cNvSpPr txBox="1"/>
          <p:nvPr/>
        </p:nvSpPr>
        <p:spPr>
          <a:xfrm>
            <a:off x="2133600" y="5906119"/>
            <a:ext cx="8626369" cy="3285323"/>
          </a:xfrm>
          <a:prstGeom prst="rect">
            <a:avLst/>
          </a:prstGeom>
        </p:spPr>
        <p:txBody>
          <a:bodyPr wrap="square" lIns="0" tIns="0" rIns="0" bIns="0" rtlCol="0" anchor="t">
            <a:spAutoFit/>
          </a:bodyPr>
          <a:lstStyle/>
          <a:p>
            <a:pPr marL="669299" lvl="1" indent="-334650" algn="l">
              <a:lnSpc>
                <a:spcPts val="3720"/>
              </a:lnSpc>
              <a:buAutoNum type="arabicPeriod"/>
            </a:pPr>
            <a:r>
              <a:rPr lang="es-ES" sz="2800" b="1" dirty="0">
                <a:solidFill>
                  <a:srgbClr val="077AB5"/>
                </a:solidFill>
                <a:latin typeface="Open Sauce Bold"/>
                <a:ea typeface="Open Sauce Bold"/>
                <a:cs typeface="Open Sauce Bold"/>
                <a:sym typeface="Open Sauce Bold"/>
              </a:rPr>
              <a:t> Detener la transmisión del VIH mediante el desarrollo de una vacuna eficaz y estrategias de prevención biomédica que sean seguras y deseables.</a:t>
            </a:r>
          </a:p>
          <a:p>
            <a:pPr algn="l">
              <a:lnSpc>
                <a:spcPts val="3720"/>
              </a:lnSpc>
            </a:pPr>
            <a:endParaRPr lang="en-US" sz="2800" b="1" dirty="0">
              <a:solidFill>
                <a:srgbClr val="077AB5"/>
              </a:solidFill>
              <a:latin typeface="Open Sauce Bold"/>
              <a:ea typeface="Open Sauce Bold"/>
              <a:cs typeface="Open Sauce Bold"/>
              <a:sym typeface="Open Sauce Bold"/>
            </a:endParaRPr>
          </a:p>
          <a:p>
            <a:pPr algn="l">
              <a:lnSpc>
                <a:spcPts val="3720"/>
              </a:lnSpc>
            </a:pPr>
            <a:r>
              <a:rPr lang="es-ES" sz="2800" b="1" dirty="0">
                <a:solidFill>
                  <a:srgbClr val="077AB5"/>
                </a:solidFill>
                <a:latin typeface="Open Sauce Bold"/>
                <a:ea typeface="Open Sauce Bold"/>
                <a:cs typeface="Open Sauce Bold"/>
                <a:sym typeface="Open Sauce Bold"/>
              </a:rPr>
              <a:t>   2. Desarrollar enfoques novedosos para el</a:t>
            </a:r>
          </a:p>
          <a:p>
            <a:pPr algn="l">
              <a:lnSpc>
                <a:spcPts val="3720"/>
              </a:lnSpc>
            </a:pPr>
            <a:r>
              <a:rPr lang="es-ES" sz="2800" b="1" dirty="0">
                <a:solidFill>
                  <a:srgbClr val="077AB5"/>
                </a:solidFill>
                <a:latin typeface="Open Sauce Bold"/>
                <a:ea typeface="Open Sauce Bold"/>
                <a:cs typeface="Open Sauce Bold"/>
                <a:sym typeface="Open Sauce Bold"/>
              </a:rPr>
              <a:t>       tratamiento y la cura de la infección por VIH.</a:t>
            </a:r>
          </a:p>
        </p:txBody>
      </p:sp>
      <p:grpSp>
        <p:nvGrpSpPr>
          <p:cNvPr id="11" name="Group 11"/>
          <p:cNvGrpSpPr/>
          <p:nvPr/>
        </p:nvGrpSpPr>
        <p:grpSpPr>
          <a:xfrm>
            <a:off x="851391" y="5915644"/>
            <a:ext cx="1525566" cy="1297840"/>
            <a:chOff x="0" y="0"/>
            <a:chExt cx="2034088" cy="1730454"/>
          </a:xfrm>
        </p:grpSpPr>
        <p:sp>
          <p:nvSpPr>
            <p:cNvPr id="12" name="AutoShape 12"/>
            <p:cNvSpPr/>
            <p:nvPr/>
          </p:nvSpPr>
          <p:spPr>
            <a:xfrm>
              <a:off x="0" y="0"/>
              <a:ext cx="2034088" cy="1730454"/>
            </a:xfrm>
            <a:prstGeom prst="rect">
              <a:avLst/>
            </a:prstGeom>
            <a:solidFill>
              <a:srgbClr val="EA6D29"/>
            </a:solidFill>
          </p:spPr>
          <p:txBody>
            <a:bodyPr/>
            <a:lstStyle/>
            <a:p>
              <a:endParaRPr lang="en-US" dirty="0"/>
            </a:p>
          </p:txBody>
        </p:sp>
        <p:grpSp>
          <p:nvGrpSpPr>
            <p:cNvPr id="13" name="Group 13"/>
            <p:cNvGrpSpPr/>
            <p:nvPr/>
          </p:nvGrpSpPr>
          <p:grpSpPr>
            <a:xfrm>
              <a:off x="579048" y="662027"/>
              <a:ext cx="875992" cy="406400"/>
              <a:chOff x="0" y="0"/>
              <a:chExt cx="1094990" cy="508000"/>
            </a:xfrm>
          </p:grpSpPr>
          <p:sp>
            <p:nvSpPr>
              <p:cNvPr id="14" name="Freeform 14"/>
              <p:cNvSpPr/>
              <p:nvPr/>
            </p:nvSpPr>
            <p:spPr>
              <a:xfrm>
                <a:off x="0" y="215900"/>
                <a:ext cx="799080" cy="76200"/>
              </a:xfrm>
              <a:custGeom>
                <a:avLst/>
                <a:gdLst/>
                <a:ahLst/>
                <a:cxnLst/>
                <a:rect l="l" t="t" r="r" b="b"/>
                <a:pathLst>
                  <a:path w="799080" h="76200">
                    <a:moveTo>
                      <a:pt x="0" y="0"/>
                    </a:moveTo>
                    <a:lnTo>
                      <a:pt x="799080" y="0"/>
                    </a:lnTo>
                    <a:lnTo>
                      <a:pt x="799080" y="76200"/>
                    </a:lnTo>
                    <a:lnTo>
                      <a:pt x="0" y="76200"/>
                    </a:lnTo>
                    <a:close/>
                  </a:path>
                </a:pathLst>
              </a:custGeom>
              <a:solidFill>
                <a:srgbClr val="FFFFFF"/>
              </a:solidFill>
            </p:spPr>
            <p:txBody>
              <a:bodyPr/>
              <a:lstStyle/>
              <a:p>
                <a:endParaRPr lang="en-US" dirty="0"/>
              </a:p>
            </p:txBody>
          </p:sp>
          <p:sp>
            <p:nvSpPr>
              <p:cNvPr id="15" name="Freeform 15"/>
              <p:cNvSpPr/>
              <p:nvPr/>
            </p:nvSpPr>
            <p:spPr>
              <a:xfrm>
                <a:off x="720340"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txBody>
              <a:bodyPr/>
              <a:lstStyle/>
              <a:p>
                <a:endParaRPr lang="en-US" dirty="0"/>
              </a:p>
            </p:txBody>
          </p:sp>
        </p:grpSp>
      </p:grpSp>
      <p:sp>
        <p:nvSpPr>
          <p:cNvPr id="16" name="TextBox 16"/>
          <p:cNvSpPr txBox="1"/>
          <p:nvPr/>
        </p:nvSpPr>
        <p:spPr>
          <a:xfrm>
            <a:off x="10972800" y="5905500"/>
            <a:ext cx="7162800" cy="3461653"/>
          </a:xfrm>
          <a:prstGeom prst="rect">
            <a:avLst/>
          </a:prstGeom>
        </p:spPr>
        <p:txBody>
          <a:bodyPr wrap="square" lIns="0" tIns="0" rIns="0" bIns="0" rtlCol="0" anchor="t">
            <a:spAutoFit/>
          </a:bodyPr>
          <a:lstStyle/>
          <a:p>
            <a:pPr marL="457200" indent="-457200" algn="l">
              <a:lnSpc>
                <a:spcPts val="3409"/>
              </a:lnSpc>
              <a:spcBef>
                <a:spcPct val="0"/>
              </a:spcBef>
            </a:pPr>
            <a:r>
              <a:rPr lang="es-ES" sz="2800" b="1" dirty="0">
                <a:solidFill>
                  <a:srgbClr val="077AB5"/>
                </a:solidFill>
                <a:latin typeface="Open Sauce Bold"/>
                <a:ea typeface="Open Sauce Bold"/>
                <a:cs typeface="Open Sauce Bold"/>
                <a:sym typeface="Open Sauce Bold"/>
              </a:rPr>
              <a:t>3. Tratar y/o prevenir las infecciones simultáneas y las comorbilidades más importantes del VIH.</a:t>
            </a:r>
          </a:p>
          <a:p>
            <a:pPr algn="l">
              <a:lnSpc>
                <a:spcPts val="3409"/>
              </a:lnSpc>
              <a:spcBef>
                <a:spcPct val="0"/>
              </a:spcBef>
            </a:pPr>
            <a:endParaRPr lang="en-US" sz="2800" b="1" dirty="0">
              <a:solidFill>
                <a:srgbClr val="077AB5"/>
              </a:solidFill>
              <a:latin typeface="Open Sauce Bold"/>
              <a:ea typeface="Open Sauce Bold"/>
              <a:cs typeface="Open Sauce Bold"/>
              <a:sym typeface="Open Sauce Bold"/>
            </a:endParaRPr>
          </a:p>
          <a:p>
            <a:pPr algn="l">
              <a:lnSpc>
                <a:spcPts val="3409"/>
              </a:lnSpc>
              <a:spcBef>
                <a:spcPct val="0"/>
              </a:spcBef>
            </a:pPr>
            <a:r>
              <a:rPr lang="es-ES" sz="2800" b="1" dirty="0">
                <a:solidFill>
                  <a:srgbClr val="077AB5"/>
                </a:solidFill>
                <a:latin typeface="Open Sauce Bold"/>
                <a:ea typeface="Open Sauce Bold"/>
                <a:cs typeface="Open Sauce Bold"/>
                <a:sym typeface="Open Sauce Bold"/>
              </a:rPr>
              <a:t>4. Colaborar con científicos </a:t>
            </a:r>
          </a:p>
          <a:p>
            <a:pPr algn="l">
              <a:lnSpc>
                <a:spcPts val="3409"/>
              </a:lnSpc>
              <a:spcBef>
                <a:spcPct val="0"/>
              </a:spcBef>
            </a:pPr>
            <a:r>
              <a:rPr lang="es-ES" sz="2800" b="1" dirty="0">
                <a:solidFill>
                  <a:srgbClr val="077AB5"/>
                </a:solidFill>
                <a:latin typeface="Open Sauce Bold"/>
                <a:ea typeface="Open Sauce Bold"/>
                <a:cs typeface="Open Sauce Bold"/>
                <a:sym typeface="Open Sauce Bold"/>
              </a:rPr>
              <a:t>    y partes interesadas de la comunidad </a:t>
            </a:r>
          </a:p>
          <a:p>
            <a:pPr algn="l">
              <a:lnSpc>
                <a:spcPts val="3409"/>
              </a:lnSpc>
              <a:spcBef>
                <a:spcPct val="0"/>
              </a:spcBef>
            </a:pPr>
            <a:r>
              <a:rPr lang="es-ES" sz="2800" b="1" dirty="0">
                <a:solidFill>
                  <a:srgbClr val="077AB5"/>
                </a:solidFill>
                <a:latin typeface="Open Sauce Bold"/>
                <a:ea typeface="Open Sauce Bold"/>
                <a:cs typeface="Open Sauce Bold"/>
                <a:sym typeface="Open Sauce Bold"/>
              </a:rPr>
              <a:t>    para implementar de modo eficiente  </a:t>
            </a:r>
          </a:p>
          <a:p>
            <a:pPr algn="l">
              <a:lnSpc>
                <a:spcPts val="3409"/>
              </a:lnSpc>
              <a:spcBef>
                <a:spcPct val="0"/>
              </a:spcBef>
            </a:pPr>
            <a:r>
              <a:rPr lang="es-ES" sz="2800" b="1" dirty="0">
                <a:solidFill>
                  <a:srgbClr val="077AB5"/>
                </a:solidFill>
                <a:latin typeface="Open Sauce Bold"/>
                <a:ea typeface="Open Sauce Bold"/>
                <a:cs typeface="Open Sauce Bold"/>
                <a:sym typeface="Open Sauce Bold"/>
              </a:rPr>
              <a:t>    intervenciones eficaces.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4320" y="-352954"/>
            <a:ext cx="9525" cy="2839478"/>
          </a:xfrm>
          <a:prstGeom prst="rect">
            <a:avLst/>
          </a:prstGeom>
          <a:solidFill>
            <a:srgbClr val="373636"/>
          </a:solidFill>
        </p:spPr>
        <p:txBody>
          <a:bodyPr/>
          <a:lstStyle/>
          <a:p>
            <a:endParaRPr lang="en-US" dirty="0"/>
          </a:p>
        </p:txBody>
      </p:sp>
      <p:sp>
        <p:nvSpPr>
          <p:cNvPr id="3" name="AutoShape 3"/>
          <p:cNvSpPr/>
          <p:nvPr/>
        </p:nvSpPr>
        <p:spPr>
          <a:xfrm>
            <a:off x="0" y="2476999"/>
            <a:ext cx="18288000" cy="9525"/>
          </a:xfrm>
          <a:prstGeom prst="rect">
            <a:avLst/>
          </a:prstGeom>
          <a:solidFill>
            <a:srgbClr val="373636"/>
          </a:solidFill>
        </p:spPr>
        <p:txBody>
          <a:bodyPr/>
          <a:lstStyle/>
          <a:p>
            <a:endParaRPr lang="en-US" dirty="0"/>
          </a:p>
        </p:txBody>
      </p:sp>
      <p:sp>
        <p:nvSpPr>
          <p:cNvPr id="4" name="AutoShape 4"/>
          <p:cNvSpPr/>
          <p:nvPr/>
        </p:nvSpPr>
        <p:spPr>
          <a:xfrm>
            <a:off x="5359618" y="6393906"/>
            <a:ext cx="12928382" cy="9525"/>
          </a:xfrm>
          <a:prstGeom prst="rect">
            <a:avLst/>
          </a:prstGeom>
          <a:solidFill>
            <a:srgbClr val="373636"/>
          </a:solidFill>
        </p:spPr>
        <p:txBody>
          <a:bodyPr/>
          <a:lstStyle/>
          <a:p>
            <a:endParaRPr lang="en-US" dirty="0"/>
          </a:p>
        </p:txBody>
      </p:sp>
      <p:sp>
        <p:nvSpPr>
          <p:cNvPr id="5" name="AutoShape 5"/>
          <p:cNvSpPr/>
          <p:nvPr/>
        </p:nvSpPr>
        <p:spPr>
          <a:xfrm>
            <a:off x="5350091" y="2481762"/>
            <a:ext cx="9528" cy="7824288"/>
          </a:xfrm>
          <a:prstGeom prst="rect">
            <a:avLst/>
          </a:prstGeom>
          <a:solidFill>
            <a:srgbClr val="373636"/>
          </a:solidFill>
        </p:spPr>
        <p:txBody>
          <a:bodyPr/>
          <a:lstStyle/>
          <a:p>
            <a:endParaRPr lang="en-US" dirty="0"/>
          </a:p>
        </p:txBody>
      </p:sp>
      <p:sp>
        <p:nvSpPr>
          <p:cNvPr id="6" name="AutoShape 6"/>
          <p:cNvSpPr/>
          <p:nvPr/>
        </p:nvSpPr>
        <p:spPr>
          <a:xfrm>
            <a:off x="11765163" y="2486524"/>
            <a:ext cx="9572" cy="7800476"/>
          </a:xfrm>
          <a:prstGeom prst="rect">
            <a:avLst/>
          </a:prstGeom>
          <a:solidFill>
            <a:srgbClr val="373636"/>
          </a:solidFill>
        </p:spPr>
        <p:txBody>
          <a:bodyPr/>
          <a:lstStyle/>
          <a:p>
            <a:endParaRPr lang="en-US" dirty="0"/>
          </a:p>
        </p:txBody>
      </p:sp>
      <p:sp>
        <p:nvSpPr>
          <p:cNvPr id="7" name="AutoShape 7"/>
          <p:cNvSpPr/>
          <p:nvPr/>
        </p:nvSpPr>
        <p:spPr>
          <a:xfrm>
            <a:off x="634814" y="1028700"/>
            <a:ext cx="787772" cy="560539"/>
          </a:xfrm>
          <a:prstGeom prst="rect">
            <a:avLst/>
          </a:prstGeom>
          <a:solidFill>
            <a:srgbClr val="FFFFFF"/>
          </a:solidFill>
        </p:spPr>
        <p:txBody>
          <a:bodyPr/>
          <a:lstStyle/>
          <a:p>
            <a:endParaRPr lang="en-US" dirty="0"/>
          </a:p>
        </p:txBody>
      </p:sp>
      <p:sp>
        <p:nvSpPr>
          <p:cNvPr id="8" name="TextBox 8"/>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25</a:t>
            </a:r>
          </a:p>
        </p:txBody>
      </p:sp>
      <p:sp>
        <p:nvSpPr>
          <p:cNvPr id="9" name="TextBox 9"/>
          <p:cNvSpPr txBox="1"/>
          <p:nvPr/>
        </p:nvSpPr>
        <p:spPr>
          <a:xfrm>
            <a:off x="3048000" y="500792"/>
            <a:ext cx="12918857" cy="984821"/>
          </a:xfrm>
          <a:prstGeom prst="rect">
            <a:avLst/>
          </a:prstGeom>
        </p:spPr>
        <p:txBody>
          <a:bodyPr wrap="square" lIns="0" tIns="0" rIns="0" bIns="0" rtlCol="0" anchor="t">
            <a:spAutoFit/>
          </a:bodyPr>
          <a:lstStyle/>
          <a:p>
            <a:pPr algn="l">
              <a:lnSpc>
                <a:spcPts val="8400"/>
              </a:lnSpc>
            </a:pPr>
            <a:r>
              <a:rPr lang="es-ES" sz="6000" b="1" dirty="0">
                <a:solidFill>
                  <a:srgbClr val="EA6D29"/>
                </a:solidFill>
                <a:latin typeface="Open Sauce Bold"/>
                <a:ea typeface="Open Sauce Bold"/>
                <a:cs typeface="Open Sauce Bold"/>
                <a:sym typeface="Open Sauce Bold"/>
              </a:rPr>
              <a:t>Descripción general de las redes</a:t>
            </a:r>
          </a:p>
        </p:txBody>
      </p:sp>
      <p:sp>
        <p:nvSpPr>
          <p:cNvPr id="10" name="TextBox 10"/>
          <p:cNvSpPr txBox="1"/>
          <p:nvPr/>
        </p:nvSpPr>
        <p:spPr>
          <a:xfrm>
            <a:off x="368919" y="2838949"/>
            <a:ext cx="4712403" cy="7072705"/>
          </a:xfrm>
          <a:prstGeom prst="rect">
            <a:avLst/>
          </a:prstGeom>
        </p:spPr>
        <p:txBody>
          <a:bodyPr lIns="0" tIns="0" rIns="0" bIns="0" rtlCol="0" anchor="t">
            <a:spAutoFit/>
          </a:bodyPr>
          <a:lstStyle/>
          <a:p>
            <a:pPr algn="l">
              <a:lnSpc>
                <a:spcPts val="3899"/>
              </a:lnSpc>
            </a:pPr>
            <a:r>
              <a:rPr lang="es-ES" sz="2400" dirty="0">
                <a:solidFill>
                  <a:srgbClr val="373636"/>
                </a:solidFill>
                <a:latin typeface="Open Sauce"/>
                <a:ea typeface="Open Sauce"/>
                <a:cs typeface="Open Sauce"/>
                <a:sym typeface="Open Sauce"/>
              </a:rPr>
              <a:t>Existen cuatro redes de ensayos clínicos del VIH/SIDA financiadas por los NIH. </a:t>
            </a:r>
          </a:p>
          <a:p>
            <a:pPr algn="l">
              <a:lnSpc>
                <a:spcPts val="3899"/>
              </a:lnSpc>
            </a:pPr>
            <a:endParaRPr lang="en-US" sz="2400" spc="25" dirty="0">
              <a:solidFill>
                <a:srgbClr val="373636"/>
              </a:solidFill>
              <a:latin typeface="Open Sauce"/>
              <a:ea typeface="Open Sauce"/>
              <a:cs typeface="Open Sauce"/>
              <a:sym typeface="Open Sauce"/>
            </a:endParaRPr>
          </a:p>
          <a:p>
            <a:pPr algn="l">
              <a:lnSpc>
                <a:spcPts val="4049"/>
              </a:lnSpc>
            </a:pPr>
            <a:r>
              <a:rPr lang="es-ES" sz="2400" dirty="0">
                <a:solidFill>
                  <a:srgbClr val="373636"/>
                </a:solidFill>
                <a:latin typeface="Open Sauce"/>
                <a:ea typeface="Open Sauce"/>
                <a:cs typeface="Open Sauce"/>
                <a:sym typeface="Open Sauce"/>
              </a:rPr>
              <a:t>Las redes son un grupo afiliado de instituciones de investigación médica nacionales e internacionales que llevan a cabo investigaciones clínicas sobre el VIH/SIDA con el fin de desarrollar fármacos, estrategias de prevención y vacunas seguros y eficaces.</a:t>
            </a:r>
          </a:p>
        </p:txBody>
      </p:sp>
      <p:sp>
        <p:nvSpPr>
          <p:cNvPr id="11" name="TextBox 11"/>
          <p:cNvSpPr txBox="1"/>
          <p:nvPr/>
        </p:nvSpPr>
        <p:spPr>
          <a:xfrm>
            <a:off x="5975800" y="4735897"/>
            <a:ext cx="5173178" cy="1053317"/>
          </a:xfrm>
          <a:prstGeom prst="rect">
            <a:avLst/>
          </a:prstGeom>
        </p:spPr>
        <p:txBody>
          <a:bodyPr lIns="0" tIns="0" rIns="0" bIns="0" rtlCol="0" anchor="t">
            <a:spAutoFit/>
          </a:bodyPr>
          <a:lstStyle/>
          <a:p>
            <a:pPr algn="ctr">
              <a:lnSpc>
                <a:spcPts val="4319"/>
              </a:lnSpc>
              <a:spcBef>
                <a:spcPct val="0"/>
              </a:spcBef>
            </a:pPr>
            <a:r>
              <a:rPr lang="es-ES" sz="2699" b="1" dirty="0">
                <a:solidFill>
                  <a:srgbClr val="373636"/>
                </a:solidFill>
                <a:latin typeface="Open Sauce Bold"/>
                <a:ea typeface="Open Sauce Bold"/>
                <a:cs typeface="Open Sauce Bold"/>
                <a:sym typeface="Open Sauce Bold"/>
              </a:rPr>
              <a:t>Advancing Clinical Therapeutics Globally (ACTG)</a:t>
            </a:r>
          </a:p>
        </p:txBody>
      </p:sp>
      <p:sp>
        <p:nvSpPr>
          <p:cNvPr id="12" name="TextBox 12"/>
          <p:cNvSpPr txBox="1"/>
          <p:nvPr/>
        </p:nvSpPr>
        <p:spPr>
          <a:xfrm>
            <a:off x="5975802" y="8968037"/>
            <a:ext cx="5173178" cy="1596168"/>
          </a:xfrm>
          <a:prstGeom prst="rect">
            <a:avLst/>
          </a:prstGeom>
        </p:spPr>
        <p:txBody>
          <a:bodyPr lIns="0" tIns="0" rIns="0" bIns="0" rtlCol="0" anchor="t">
            <a:spAutoFit/>
          </a:bodyPr>
          <a:lstStyle/>
          <a:p>
            <a:pPr algn="ctr">
              <a:lnSpc>
                <a:spcPts val="4319"/>
              </a:lnSpc>
              <a:spcBef>
                <a:spcPct val="0"/>
              </a:spcBef>
            </a:pPr>
            <a:r>
              <a:rPr lang="es-ES" sz="2699" b="1" dirty="0">
                <a:solidFill>
                  <a:srgbClr val="373636"/>
                </a:solidFill>
                <a:latin typeface="Open Sauce Bold"/>
                <a:ea typeface="Open Sauce Bold"/>
                <a:cs typeface="Open Sauce Bold"/>
                <a:sym typeface="Open Sauce Bold"/>
              </a:rPr>
              <a:t>Red de Ensayos de Vacunas contra el VIH (HVTN)</a:t>
            </a:r>
          </a:p>
          <a:p>
            <a:pPr algn="ctr">
              <a:lnSpc>
                <a:spcPts val="4319"/>
              </a:lnSpc>
              <a:spcBef>
                <a:spcPct val="0"/>
              </a:spcBef>
            </a:pPr>
            <a:endParaRPr lang="en-US" sz="2699" b="1" dirty="0">
              <a:solidFill>
                <a:srgbClr val="373636"/>
              </a:solidFill>
              <a:latin typeface="Open Sauce Bold"/>
              <a:ea typeface="Open Sauce Bold"/>
              <a:cs typeface="Open Sauce Bold"/>
              <a:sym typeface="Open Sauce Bold"/>
            </a:endParaRPr>
          </a:p>
        </p:txBody>
      </p:sp>
      <p:sp>
        <p:nvSpPr>
          <p:cNvPr id="13" name="TextBox 13"/>
          <p:cNvSpPr txBox="1"/>
          <p:nvPr/>
        </p:nvSpPr>
        <p:spPr>
          <a:xfrm>
            <a:off x="12162845" y="8425187"/>
            <a:ext cx="5635115" cy="2126864"/>
          </a:xfrm>
          <a:prstGeom prst="rect">
            <a:avLst/>
          </a:prstGeom>
        </p:spPr>
        <p:txBody>
          <a:bodyPr lIns="0" tIns="0" rIns="0" bIns="0" rtlCol="0" anchor="t">
            <a:spAutoFit/>
          </a:bodyPr>
          <a:lstStyle/>
          <a:p>
            <a:pPr algn="ctr">
              <a:lnSpc>
                <a:spcPts val="4319"/>
              </a:lnSpc>
              <a:spcBef>
                <a:spcPct val="0"/>
              </a:spcBef>
            </a:pPr>
            <a:r>
              <a:rPr lang="es-ES" sz="2000" b="1" dirty="0">
                <a:solidFill>
                  <a:srgbClr val="373636"/>
                </a:solidFill>
                <a:latin typeface="Open Sauce Bold"/>
                <a:ea typeface="Open Sauce Bold"/>
                <a:cs typeface="Open Sauce Bold"/>
                <a:sym typeface="Open Sauce Bold"/>
              </a:rPr>
              <a:t>Red Internacional de Ensayos Clínicos sobre el SIDA Materno, Pediátrico y de Adolescentes (IMPAACT)</a:t>
            </a:r>
          </a:p>
          <a:p>
            <a:pPr algn="ctr">
              <a:lnSpc>
                <a:spcPts val="4319"/>
              </a:lnSpc>
              <a:spcBef>
                <a:spcPct val="0"/>
              </a:spcBef>
            </a:pPr>
            <a:endParaRPr lang="en-US" sz="2000" b="1" dirty="0">
              <a:solidFill>
                <a:srgbClr val="373636"/>
              </a:solidFill>
              <a:latin typeface="Open Sauce Bold"/>
              <a:ea typeface="Open Sauce Bold"/>
              <a:cs typeface="Open Sauce Bold"/>
              <a:sym typeface="Open Sauce Bold"/>
            </a:endParaRPr>
          </a:p>
        </p:txBody>
      </p:sp>
      <p:sp>
        <p:nvSpPr>
          <p:cNvPr id="14" name="TextBox 14"/>
          <p:cNvSpPr txBox="1"/>
          <p:nvPr/>
        </p:nvSpPr>
        <p:spPr>
          <a:xfrm>
            <a:off x="12393813" y="4735897"/>
            <a:ext cx="5173178" cy="1596168"/>
          </a:xfrm>
          <a:prstGeom prst="rect">
            <a:avLst/>
          </a:prstGeom>
        </p:spPr>
        <p:txBody>
          <a:bodyPr lIns="0" tIns="0" rIns="0" bIns="0" rtlCol="0" anchor="t">
            <a:spAutoFit/>
          </a:bodyPr>
          <a:lstStyle/>
          <a:p>
            <a:pPr algn="ctr">
              <a:lnSpc>
                <a:spcPts val="4319"/>
              </a:lnSpc>
              <a:spcBef>
                <a:spcPct val="0"/>
              </a:spcBef>
            </a:pPr>
            <a:r>
              <a:rPr lang="es-ES" sz="2699" b="1" dirty="0">
                <a:solidFill>
                  <a:srgbClr val="373636"/>
                </a:solidFill>
                <a:latin typeface="Open Sauce Bold"/>
                <a:ea typeface="Open Sauce Bold"/>
                <a:cs typeface="Open Sauce Bold"/>
                <a:sym typeface="Open Sauce Bold"/>
              </a:rPr>
              <a:t>Red de Ensayos para la Prevención del VIH (HPTN)</a:t>
            </a:r>
          </a:p>
          <a:p>
            <a:pPr algn="ctr">
              <a:lnSpc>
                <a:spcPts val="4319"/>
              </a:lnSpc>
              <a:spcBef>
                <a:spcPct val="0"/>
              </a:spcBef>
            </a:pPr>
            <a:endParaRPr lang="en-US" sz="2699" b="1" dirty="0">
              <a:solidFill>
                <a:srgbClr val="373636"/>
              </a:solidFill>
              <a:latin typeface="Open Sauce Bold"/>
              <a:ea typeface="Open Sauce Bold"/>
              <a:cs typeface="Open Sauce Bold"/>
              <a:sym typeface="Open Sauce Bold"/>
            </a:endParaRPr>
          </a:p>
        </p:txBody>
      </p:sp>
      <p:sp>
        <p:nvSpPr>
          <p:cNvPr id="15" name="Freeform 15"/>
          <p:cNvSpPr/>
          <p:nvPr/>
        </p:nvSpPr>
        <p:spPr>
          <a:xfrm>
            <a:off x="6680070" y="2711949"/>
            <a:ext cx="3764639" cy="1787568"/>
          </a:xfrm>
          <a:custGeom>
            <a:avLst/>
            <a:gdLst/>
            <a:ahLst/>
            <a:cxnLst/>
            <a:rect l="l" t="t" r="r" b="b"/>
            <a:pathLst>
              <a:path w="3764639" h="1787568">
                <a:moveTo>
                  <a:pt x="0" y="0"/>
                </a:moveTo>
                <a:lnTo>
                  <a:pt x="3764639" y="0"/>
                </a:lnTo>
                <a:lnTo>
                  <a:pt x="3764639" y="1787568"/>
                </a:lnTo>
                <a:lnTo>
                  <a:pt x="0" y="1787568"/>
                </a:lnTo>
                <a:lnTo>
                  <a:pt x="0" y="0"/>
                </a:lnTo>
                <a:close/>
              </a:path>
            </a:pathLst>
          </a:custGeom>
          <a:blipFill>
            <a:blip r:embed="rId2"/>
            <a:stretch>
              <a:fillRect r="-60280"/>
            </a:stretch>
          </a:blipFill>
        </p:spPr>
        <p:txBody>
          <a:bodyPr/>
          <a:lstStyle/>
          <a:p>
            <a:endParaRPr lang="en-US" dirty="0"/>
          </a:p>
        </p:txBody>
      </p:sp>
      <p:sp>
        <p:nvSpPr>
          <p:cNvPr id="16" name="Freeform 16"/>
          <p:cNvSpPr/>
          <p:nvPr/>
        </p:nvSpPr>
        <p:spPr>
          <a:xfrm>
            <a:off x="12752996" y="2791458"/>
            <a:ext cx="4454814" cy="2049214"/>
          </a:xfrm>
          <a:custGeom>
            <a:avLst/>
            <a:gdLst/>
            <a:ahLst/>
            <a:cxnLst/>
            <a:rect l="l" t="t" r="r" b="b"/>
            <a:pathLst>
              <a:path w="4454814" h="2049214">
                <a:moveTo>
                  <a:pt x="0" y="0"/>
                </a:moveTo>
                <a:lnTo>
                  <a:pt x="4454813" y="0"/>
                </a:lnTo>
                <a:lnTo>
                  <a:pt x="4454813" y="2049214"/>
                </a:lnTo>
                <a:lnTo>
                  <a:pt x="0" y="2049214"/>
                </a:lnTo>
                <a:lnTo>
                  <a:pt x="0" y="0"/>
                </a:lnTo>
                <a:close/>
              </a:path>
            </a:pathLst>
          </a:custGeom>
          <a:blipFill>
            <a:blip r:embed="rId3"/>
            <a:stretch>
              <a:fillRect/>
            </a:stretch>
          </a:blipFill>
        </p:spPr>
        <p:txBody>
          <a:bodyPr/>
          <a:lstStyle/>
          <a:p>
            <a:endParaRPr lang="en-US" dirty="0"/>
          </a:p>
        </p:txBody>
      </p:sp>
      <p:sp>
        <p:nvSpPr>
          <p:cNvPr id="17" name="Freeform 17"/>
          <p:cNvSpPr/>
          <p:nvPr/>
        </p:nvSpPr>
        <p:spPr>
          <a:xfrm>
            <a:off x="6840164" y="6674856"/>
            <a:ext cx="3444455" cy="2126531"/>
          </a:xfrm>
          <a:custGeom>
            <a:avLst/>
            <a:gdLst/>
            <a:ahLst/>
            <a:cxnLst/>
            <a:rect l="l" t="t" r="r" b="b"/>
            <a:pathLst>
              <a:path w="3444455" h="2126531">
                <a:moveTo>
                  <a:pt x="0" y="0"/>
                </a:moveTo>
                <a:lnTo>
                  <a:pt x="3444454" y="0"/>
                </a:lnTo>
                <a:lnTo>
                  <a:pt x="3444454" y="2126531"/>
                </a:lnTo>
                <a:lnTo>
                  <a:pt x="0" y="2126531"/>
                </a:lnTo>
                <a:lnTo>
                  <a:pt x="0" y="0"/>
                </a:lnTo>
                <a:close/>
              </a:path>
            </a:pathLst>
          </a:custGeom>
          <a:blipFill>
            <a:blip r:embed="rId4"/>
            <a:stretch>
              <a:fillRect/>
            </a:stretch>
          </a:blipFill>
        </p:spPr>
        <p:txBody>
          <a:bodyPr/>
          <a:lstStyle/>
          <a:p>
            <a:endParaRPr lang="en-US" dirty="0"/>
          </a:p>
        </p:txBody>
      </p:sp>
      <p:sp>
        <p:nvSpPr>
          <p:cNvPr id="18" name="Freeform 18"/>
          <p:cNvSpPr/>
          <p:nvPr/>
        </p:nvSpPr>
        <p:spPr>
          <a:xfrm>
            <a:off x="12868610" y="6578686"/>
            <a:ext cx="4223584" cy="1776020"/>
          </a:xfrm>
          <a:custGeom>
            <a:avLst/>
            <a:gdLst/>
            <a:ahLst/>
            <a:cxnLst/>
            <a:rect l="l" t="t" r="r" b="b"/>
            <a:pathLst>
              <a:path w="4223584" h="1776020">
                <a:moveTo>
                  <a:pt x="0" y="0"/>
                </a:moveTo>
                <a:lnTo>
                  <a:pt x="4223585" y="0"/>
                </a:lnTo>
                <a:lnTo>
                  <a:pt x="4223585" y="1776020"/>
                </a:lnTo>
                <a:lnTo>
                  <a:pt x="0" y="1776020"/>
                </a:lnTo>
                <a:lnTo>
                  <a:pt x="0" y="0"/>
                </a:lnTo>
                <a:close/>
              </a:path>
            </a:pathLst>
          </a:custGeom>
          <a:blipFill>
            <a:blip r:embed="rId5"/>
            <a:stretch>
              <a:fillRect b="-37318"/>
            </a:stretch>
          </a:blipFill>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26</a:t>
              </a:r>
            </a:p>
          </p:txBody>
        </p:sp>
      </p:grpSp>
      <p:sp>
        <p:nvSpPr>
          <p:cNvPr id="6" name="TextBox 6"/>
          <p:cNvSpPr txBox="1"/>
          <p:nvPr/>
        </p:nvSpPr>
        <p:spPr>
          <a:xfrm>
            <a:off x="9826453" y="3825938"/>
            <a:ext cx="6891117" cy="4310420"/>
          </a:xfrm>
          <a:prstGeom prst="rect">
            <a:avLst/>
          </a:prstGeom>
        </p:spPr>
        <p:txBody>
          <a:bodyPr lIns="0" tIns="0" rIns="0" bIns="0" rtlCol="0" anchor="t">
            <a:spAutoFit/>
          </a:bodyPr>
          <a:lstStyle/>
          <a:p>
            <a:pPr algn="l">
              <a:lnSpc>
                <a:spcPts val="4319"/>
              </a:lnSpc>
            </a:pPr>
            <a:r>
              <a:rPr lang="es-ES" sz="2699" u="sng" dirty="0">
                <a:solidFill>
                  <a:srgbClr val="373636"/>
                </a:solidFill>
                <a:latin typeface="Open Sauce"/>
                <a:ea typeface="Open Sauce"/>
                <a:cs typeface="Open Sauce"/>
                <a:sym typeface="Open Sauce"/>
                <a:hlinkClick r:id="rId2" tooltip="https://actgnetwork.org"/>
              </a:rPr>
              <a:t>ACTG</a:t>
            </a:r>
            <a:r>
              <a:rPr lang="es-ES" sz="2699" dirty="0">
                <a:solidFill>
                  <a:srgbClr val="373636"/>
                </a:solidFill>
                <a:latin typeface="Open Sauce"/>
                <a:ea typeface="Open Sauce"/>
                <a:cs typeface="Open Sauce"/>
                <a:sym typeface="Open Sauce"/>
              </a:rPr>
              <a:t> es una red mundial de ensayos clínicos que realiza investigaciones para mejorar el control del VIH y sus comorbilidades, crear una cura para el VIH e innovar tratamientos para la tuberculosis, la hepatitis B y las enfermedades infecciosas emergentes.</a:t>
            </a:r>
          </a:p>
          <a:p>
            <a:pPr algn="l">
              <a:lnSpc>
                <a:spcPts val="4319"/>
              </a:lnSpc>
            </a:pPr>
            <a:endParaRPr lang="en-US" sz="2699" dirty="0">
              <a:solidFill>
                <a:srgbClr val="373636"/>
              </a:solidFill>
              <a:latin typeface="Open Sauce"/>
              <a:ea typeface="Open Sauce"/>
              <a:cs typeface="Open Sauce"/>
              <a:sym typeface="Open Sauce"/>
            </a:endParaRPr>
          </a:p>
        </p:txBody>
      </p:sp>
      <p:sp>
        <p:nvSpPr>
          <p:cNvPr id="7" name="AutoShape 7"/>
          <p:cNvSpPr/>
          <p:nvPr/>
        </p:nvSpPr>
        <p:spPr>
          <a:xfrm>
            <a:off x="9826453" y="8601090"/>
            <a:ext cx="546310" cy="156239"/>
          </a:xfrm>
          <a:prstGeom prst="rect">
            <a:avLst/>
          </a:prstGeom>
          <a:solidFill>
            <a:srgbClr val="EA6D29"/>
          </a:solidFill>
        </p:spPr>
        <p:txBody>
          <a:bodyPr/>
          <a:lstStyle/>
          <a:p>
            <a:endParaRPr lang="en-US" dirty="0"/>
          </a:p>
        </p:txBody>
      </p:sp>
      <p:sp>
        <p:nvSpPr>
          <p:cNvPr id="8" name="AutoShape 8"/>
          <p:cNvSpPr/>
          <p:nvPr/>
        </p:nvSpPr>
        <p:spPr>
          <a:xfrm>
            <a:off x="9148762" y="2039832"/>
            <a:ext cx="8120062" cy="9525"/>
          </a:xfrm>
          <a:prstGeom prst="rect">
            <a:avLst/>
          </a:prstGeom>
          <a:solidFill>
            <a:srgbClr val="373636"/>
          </a:solidFill>
        </p:spPr>
        <p:txBody>
          <a:bodyPr/>
          <a:lstStyle/>
          <a:p>
            <a:endParaRPr lang="en-US" dirty="0"/>
          </a:p>
        </p:txBody>
      </p:sp>
      <p:sp>
        <p:nvSpPr>
          <p:cNvPr id="9" name="AutoShape 9"/>
          <p:cNvSpPr/>
          <p:nvPr/>
        </p:nvSpPr>
        <p:spPr>
          <a:xfrm>
            <a:off x="1028700" y="8264735"/>
            <a:ext cx="8120062" cy="2022265"/>
          </a:xfrm>
          <a:prstGeom prst="rect">
            <a:avLst/>
          </a:prstGeom>
          <a:solidFill>
            <a:srgbClr val="077AB5"/>
          </a:solidFill>
        </p:spPr>
        <p:txBody>
          <a:bodyPr/>
          <a:lstStyle/>
          <a:p>
            <a:endParaRPr lang="en-US" dirty="0"/>
          </a:p>
        </p:txBody>
      </p:sp>
      <p:sp>
        <p:nvSpPr>
          <p:cNvPr id="10" name="AutoShape 10"/>
          <p:cNvSpPr/>
          <p:nvPr/>
        </p:nvSpPr>
        <p:spPr>
          <a:xfrm>
            <a:off x="9139238" y="-352954"/>
            <a:ext cx="9525" cy="10992908"/>
          </a:xfrm>
          <a:prstGeom prst="rect">
            <a:avLst/>
          </a:prstGeom>
          <a:solidFill>
            <a:srgbClr val="373636"/>
          </a:solidFill>
        </p:spPr>
        <p:txBody>
          <a:bodyPr/>
          <a:lstStyle/>
          <a:p>
            <a:endParaRPr lang="en-US" dirty="0"/>
          </a:p>
        </p:txBody>
      </p:sp>
      <p:sp>
        <p:nvSpPr>
          <p:cNvPr id="11" name="AutoShape 11"/>
          <p:cNvSpPr/>
          <p:nvPr/>
        </p:nvSpPr>
        <p:spPr>
          <a:xfrm>
            <a:off x="17259300" y="-352954"/>
            <a:ext cx="9525" cy="10992908"/>
          </a:xfrm>
          <a:prstGeom prst="rect">
            <a:avLst/>
          </a:prstGeom>
          <a:solidFill>
            <a:srgbClr val="373636"/>
          </a:solidFill>
        </p:spPr>
        <p:txBody>
          <a:bodyPr/>
          <a:lstStyle/>
          <a:p>
            <a:endParaRPr lang="en-US" dirty="0"/>
          </a:p>
        </p:txBody>
      </p:sp>
      <p:sp>
        <p:nvSpPr>
          <p:cNvPr id="12" name="Freeform 12"/>
          <p:cNvSpPr/>
          <p:nvPr/>
        </p:nvSpPr>
        <p:spPr>
          <a:xfrm>
            <a:off x="1265719" y="3771223"/>
            <a:ext cx="7636500" cy="2262313"/>
          </a:xfrm>
          <a:custGeom>
            <a:avLst/>
            <a:gdLst/>
            <a:ahLst/>
            <a:cxnLst/>
            <a:rect l="l" t="t" r="r" b="b"/>
            <a:pathLst>
              <a:path w="7636500" h="2262313">
                <a:moveTo>
                  <a:pt x="0" y="0"/>
                </a:moveTo>
                <a:lnTo>
                  <a:pt x="7636500" y="0"/>
                </a:lnTo>
                <a:lnTo>
                  <a:pt x="7636500" y="2262313"/>
                </a:lnTo>
                <a:lnTo>
                  <a:pt x="0" y="2262313"/>
                </a:lnTo>
                <a:lnTo>
                  <a:pt x="0" y="0"/>
                </a:lnTo>
                <a:close/>
              </a:path>
            </a:pathLst>
          </a:custGeom>
          <a:blipFill>
            <a:blip r:embed="rId3"/>
            <a:stretch>
              <a:fillRect/>
            </a:stretch>
          </a:blipFill>
        </p:spPr>
        <p:txBody>
          <a:bodyPr/>
          <a:lstStyle/>
          <a:p>
            <a:endParaRPr lang="en-US" dirty="0"/>
          </a:p>
        </p:txBody>
      </p:sp>
      <p:sp>
        <p:nvSpPr>
          <p:cNvPr id="13" name="TextBox 13"/>
          <p:cNvSpPr txBox="1"/>
          <p:nvPr/>
        </p:nvSpPr>
        <p:spPr>
          <a:xfrm>
            <a:off x="9826453" y="314362"/>
            <a:ext cx="6656198" cy="1438201"/>
          </a:xfrm>
          <a:prstGeom prst="rect">
            <a:avLst/>
          </a:prstGeom>
        </p:spPr>
        <p:txBody>
          <a:bodyPr lIns="0" tIns="0" rIns="0" bIns="0" rtlCol="0" anchor="t">
            <a:spAutoFit/>
          </a:bodyPr>
          <a:lstStyle/>
          <a:p>
            <a:pPr algn="ctr">
              <a:lnSpc>
                <a:spcPts val="5759"/>
              </a:lnSpc>
            </a:pPr>
            <a:r>
              <a:rPr lang="es-ES" sz="4800" b="1" dirty="0">
                <a:solidFill>
                  <a:srgbClr val="373636"/>
                </a:solidFill>
                <a:latin typeface="Open Sauce Bold"/>
                <a:ea typeface="Open Sauce Bold"/>
                <a:cs typeface="Open Sauce Bold"/>
                <a:sym typeface="Open Sauce Bold"/>
              </a:rPr>
              <a:t>A</a:t>
            </a:r>
            <a:r>
              <a:rPr lang="es-ES" sz="4800" dirty="0">
                <a:solidFill>
                  <a:srgbClr val="373636"/>
                </a:solidFill>
                <a:latin typeface="Open Sauce Light"/>
                <a:ea typeface="Open Sauce Light"/>
                <a:cs typeface="Open Sauce Light"/>
                <a:sym typeface="Open Sauce Light"/>
              </a:rPr>
              <a:t>dvancing </a:t>
            </a:r>
            <a:r>
              <a:rPr lang="es-ES" sz="4800" b="1" dirty="0">
                <a:solidFill>
                  <a:srgbClr val="373636"/>
                </a:solidFill>
                <a:latin typeface="Open Sauce Bold"/>
                <a:ea typeface="Open Sauce Bold"/>
                <a:cs typeface="Open Sauce Bold"/>
                <a:sym typeface="Open Sauce Bold"/>
              </a:rPr>
              <a:t>C</a:t>
            </a:r>
            <a:r>
              <a:rPr lang="es-ES" sz="4800" dirty="0">
                <a:solidFill>
                  <a:srgbClr val="373636"/>
                </a:solidFill>
                <a:latin typeface="Open Sauce Light"/>
                <a:ea typeface="Open Sauce Light"/>
                <a:cs typeface="Open Sauce Light"/>
                <a:sym typeface="Open Sauce Light"/>
              </a:rPr>
              <a:t>linical </a:t>
            </a:r>
            <a:r>
              <a:rPr lang="es-ES" sz="4800" b="1" dirty="0">
                <a:solidFill>
                  <a:srgbClr val="373636"/>
                </a:solidFill>
                <a:latin typeface="Open Sauce Bold"/>
                <a:ea typeface="Open Sauce Bold"/>
                <a:cs typeface="Open Sauce Bold"/>
                <a:sym typeface="Open Sauce Bold"/>
              </a:rPr>
              <a:t>T</a:t>
            </a:r>
            <a:r>
              <a:rPr lang="es-ES" sz="4800" dirty="0">
                <a:solidFill>
                  <a:srgbClr val="373636"/>
                </a:solidFill>
                <a:latin typeface="Open Sauce Light"/>
                <a:ea typeface="Open Sauce Light"/>
                <a:cs typeface="Open Sauce Light"/>
                <a:sym typeface="Open Sauce Light"/>
              </a:rPr>
              <a:t>herapeutics </a:t>
            </a:r>
            <a:r>
              <a:rPr lang="es-ES" sz="4800" b="1" dirty="0">
                <a:solidFill>
                  <a:srgbClr val="373636"/>
                </a:solidFill>
                <a:latin typeface="Open Sauce Bold"/>
                <a:ea typeface="Open Sauce Bold"/>
                <a:cs typeface="Open Sauce Bold"/>
                <a:sym typeface="Open Sauce Bold"/>
              </a:rPr>
              <a:t>G</a:t>
            </a:r>
            <a:r>
              <a:rPr lang="es-ES" sz="4800" dirty="0">
                <a:solidFill>
                  <a:srgbClr val="373636"/>
                </a:solidFill>
                <a:latin typeface="Open Sauce Light"/>
                <a:ea typeface="Open Sauce Light"/>
                <a:cs typeface="Open Sauce Light"/>
                <a:sym typeface="Open Sauce Light"/>
              </a:rPr>
              <a:t>lobally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27</a:t>
              </a:r>
            </a:p>
          </p:txBody>
        </p:sp>
      </p:grpSp>
      <p:sp>
        <p:nvSpPr>
          <p:cNvPr id="6" name="AutoShape 6"/>
          <p:cNvSpPr/>
          <p:nvPr/>
        </p:nvSpPr>
        <p:spPr>
          <a:xfrm>
            <a:off x="9826453" y="8601090"/>
            <a:ext cx="546310" cy="156239"/>
          </a:xfrm>
          <a:prstGeom prst="rect">
            <a:avLst/>
          </a:prstGeom>
          <a:solidFill>
            <a:srgbClr val="EA6D29"/>
          </a:solidFill>
        </p:spPr>
        <p:txBody>
          <a:bodyPr/>
          <a:lstStyle/>
          <a:p>
            <a:endParaRPr lang="en-US" dirty="0"/>
          </a:p>
        </p:txBody>
      </p:sp>
      <p:sp>
        <p:nvSpPr>
          <p:cNvPr id="7" name="AutoShape 7"/>
          <p:cNvSpPr/>
          <p:nvPr/>
        </p:nvSpPr>
        <p:spPr>
          <a:xfrm>
            <a:off x="9148762" y="2039832"/>
            <a:ext cx="8120062" cy="9525"/>
          </a:xfrm>
          <a:prstGeom prst="rect">
            <a:avLst/>
          </a:prstGeom>
          <a:solidFill>
            <a:srgbClr val="373636"/>
          </a:solidFill>
        </p:spPr>
        <p:txBody>
          <a:bodyPr/>
          <a:lstStyle/>
          <a:p>
            <a:endParaRPr lang="en-US" dirty="0"/>
          </a:p>
        </p:txBody>
      </p:sp>
      <p:sp>
        <p:nvSpPr>
          <p:cNvPr id="8" name="AutoShape 8"/>
          <p:cNvSpPr/>
          <p:nvPr/>
        </p:nvSpPr>
        <p:spPr>
          <a:xfrm>
            <a:off x="1028700" y="8264735"/>
            <a:ext cx="8120062" cy="2022265"/>
          </a:xfrm>
          <a:prstGeom prst="rect">
            <a:avLst/>
          </a:prstGeom>
          <a:solidFill>
            <a:srgbClr val="077AB5"/>
          </a:solidFill>
        </p:spPr>
        <p:txBody>
          <a:bodyPr/>
          <a:lstStyle/>
          <a:p>
            <a:endParaRPr lang="en-US" dirty="0"/>
          </a:p>
        </p:txBody>
      </p:sp>
      <p:sp>
        <p:nvSpPr>
          <p:cNvPr id="9" name="AutoShape 9"/>
          <p:cNvSpPr/>
          <p:nvPr/>
        </p:nvSpPr>
        <p:spPr>
          <a:xfrm>
            <a:off x="9139238" y="-352954"/>
            <a:ext cx="9525" cy="10992908"/>
          </a:xfrm>
          <a:prstGeom prst="rect">
            <a:avLst/>
          </a:prstGeom>
          <a:solidFill>
            <a:srgbClr val="373636"/>
          </a:solidFill>
        </p:spPr>
        <p:txBody>
          <a:bodyPr/>
          <a:lstStyle/>
          <a:p>
            <a:endParaRPr lang="en-US" dirty="0"/>
          </a:p>
        </p:txBody>
      </p:sp>
      <p:sp>
        <p:nvSpPr>
          <p:cNvPr id="10" name="AutoShape 10"/>
          <p:cNvSpPr/>
          <p:nvPr/>
        </p:nvSpPr>
        <p:spPr>
          <a:xfrm>
            <a:off x="17259300" y="-352954"/>
            <a:ext cx="9525" cy="10992908"/>
          </a:xfrm>
          <a:prstGeom prst="rect">
            <a:avLst/>
          </a:prstGeom>
          <a:solidFill>
            <a:srgbClr val="373636"/>
          </a:solidFill>
        </p:spPr>
        <p:txBody>
          <a:bodyPr/>
          <a:lstStyle/>
          <a:p>
            <a:endParaRPr lang="en-US" dirty="0"/>
          </a:p>
        </p:txBody>
      </p:sp>
      <p:sp>
        <p:nvSpPr>
          <p:cNvPr id="11" name="Freeform 11"/>
          <p:cNvSpPr/>
          <p:nvPr/>
        </p:nvSpPr>
        <p:spPr>
          <a:xfrm>
            <a:off x="1813029" y="4170164"/>
            <a:ext cx="6541880" cy="3009265"/>
          </a:xfrm>
          <a:custGeom>
            <a:avLst/>
            <a:gdLst/>
            <a:ahLst/>
            <a:cxnLst/>
            <a:rect l="l" t="t" r="r" b="b"/>
            <a:pathLst>
              <a:path w="6541880" h="3009265">
                <a:moveTo>
                  <a:pt x="0" y="0"/>
                </a:moveTo>
                <a:lnTo>
                  <a:pt x="6541880" y="0"/>
                </a:lnTo>
                <a:lnTo>
                  <a:pt x="6541880" y="3009265"/>
                </a:lnTo>
                <a:lnTo>
                  <a:pt x="0" y="3009265"/>
                </a:lnTo>
                <a:lnTo>
                  <a:pt x="0" y="0"/>
                </a:lnTo>
                <a:close/>
              </a:path>
            </a:pathLst>
          </a:custGeom>
          <a:blipFill>
            <a:blip r:embed="rId2"/>
            <a:stretch>
              <a:fillRect/>
            </a:stretch>
          </a:blipFill>
        </p:spPr>
        <p:txBody>
          <a:bodyPr/>
          <a:lstStyle/>
          <a:p>
            <a:endParaRPr lang="en-US" dirty="0"/>
          </a:p>
        </p:txBody>
      </p:sp>
      <p:sp>
        <p:nvSpPr>
          <p:cNvPr id="12" name="TextBox 12"/>
          <p:cNvSpPr txBox="1"/>
          <p:nvPr/>
        </p:nvSpPr>
        <p:spPr>
          <a:xfrm>
            <a:off x="10863262" y="4368789"/>
            <a:ext cx="5854307" cy="3224719"/>
          </a:xfrm>
          <a:prstGeom prst="rect">
            <a:avLst/>
          </a:prstGeom>
        </p:spPr>
        <p:txBody>
          <a:bodyPr lIns="0" tIns="0" rIns="0" bIns="0" rtlCol="0" anchor="t">
            <a:spAutoFit/>
          </a:bodyPr>
          <a:lstStyle/>
          <a:p>
            <a:pPr algn="l">
              <a:lnSpc>
                <a:spcPts val="4319"/>
              </a:lnSpc>
            </a:pPr>
            <a:r>
              <a:rPr lang="es-ES" sz="2699" u="sng" dirty="0">
                <a:solidFill>
                  <a:srgbClr val="373636"/>
                </a:solidFill>
                <a:latin typeface="Open Sauce"/>
                <a:ea typeface="Open Sauce"/>
                <a:cs typeface="Open Sauce"/>
                <a:sym typeface="Open Sauce"/>
                <a:hlinkClick r:id="rId3" tooltip="https://www.hptn.org"/>
              </a:rPr>
              <a:t>HPTN</a:t>
            </a:r>
            <a:r>
              <a:rPr lang="es-ES" sz="2699" dirty="0">
                <a:solidFill>
                  <a:srgbClr val="373636"/>
                </a:solidFill>
                <a:latin typeface="Open Sauce"/>
                <a:ea typeface="Open Sauce"/>
                <a:cs typeface="Open Sauce"/>
                <a:sym typeface="Open Sauce"/>
              </a:rPr>
              <a:t> desarrolla y evalúa intervenciones biomédicas, conductuales y estructurales de vanguardia con el fin de reducir la transmisión del VIH.</a:t>
            </a:r>
          </a:p>
          <a:p>
            <a:pPr algn="l">
              <a:lnSpc>
                <a:spcPts val="4319"/>
              </a:lnSpc>
            </a:pPr>
            <a:endParaRPr lang="en-US" sz="2699" dirty="0">
              <a:solidFill>
                <a:srgbClr val="373636"/>
              </a:solidFill>
              <a:latin typeface="Open Sauce"/>
              <a:ea typeface="Open Sauce"/>
              <a:cs typeface="Open Sauce"/>
              <a:sym typeface="Open Sauce"/>
            </a:endParaRPr>
          </a:p>
        </p:txBody>
      </p:sp>
      <p:sp>
        <p:nvSpPr>
          <p:cNvPr id="13" name="TextBox 13"/>
          <p:cNvSpPr txBox="1"/>
          <p:nvPr/>
        </p:nvSpPr>
        <p:spPr>
          <a:xfrm>
            <a:off x="9635265" y="314362"/>
            <a:ext cx="7204935" cy="1443152"/>
          </a:xfrm>
          <a:prstGeom prst="rect">
            <a:avLst/>
          </a:prstGeom>
        </p:spPr>
        <p:txBody>
          <a:bodyPr wrap="square" lIns="0" tIns="0" rIns="0" bIns="0" rtlCol="0" anchor="t">
            <a:spAutoFit/>
          </a:bodyPr>
          <a:lstStyle/>
          <a:p>
            <a:pPr algn="l">
              <a:lnSpc>
                <a:spcPts val="5759"/>
              </a:lnSpc>
            </a:pPr>
            <a:r>
              <a:rPr lang="es-ES" sz="4800" dirty="0">
                <a:solidFill>
                  <a:srgbClr val="373636"/>
                </a:solidFill>
                <a:latin typeface="Open Sauce"/>
                <a:ea typeface="Open Sauce"/>
                <a:cs typeface="Open Sauce"/>
                <a:sym typeface="Open Sauce"/>
              </a:rPr>
              <a:t>Red de Ensayos para la </a:t>
            </a:r>
          </a:p>
          <a:p>
            <a:pPr algn="l">
              <a:lnSpc>
                <a:spcPts val="5759"/>
              </a:lnSpc>
            </a:pPr>
            <a:r>
              <a:rPr lang="es-ES" sz="4800" dirty="0">
                <a:solidFill>
                  <a:srgbClr val="373636"/>
                </a:solidFill>
                <a:latin typeface="Open Sauce"/>
                <a:ea typeface="Open Sauce"/>
                <a:cs typeface="Open Sauce"/>
                <a:sym typeface="Open Sauce"/>
              </a:rPr>
              <a:t>Prevención del VIH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28</a:t>
              </a:r>
            </a:p>
          </p:txBody>
        </p:sp>
      </p:grpSp>
      <p:sp>
        <p:nvSpPr>
          <p:cNvPr id="6" name="AutoShape 6"/>
          <p:cNvSpPr/>
          <p:nvPr/>
        </p:nvSpPr>
        <p:spPr>
          <a:xfrm>
            <a:off x="9826453" y="8601090"/>
            <a:ext cx="546310" cy="156239"/>
          </a:xfrm>
          <a:prstGeom prst="rect">
            <a:avLst/>
          </a:prstGeom>
          <a:solidFill>
            <a:srgbClr val="EA6D29"/>
          </a:solidFill>
        </p:spPr>
        <p:txBody>
          <a:bodyPr/>
          <a:lstStyle/>
          <a:p>
            <a:endParaRPr lang="en-US" dirty="0"/>
          </a:p>
        </p:txBody>
      </p:sp>
      <p:sp>
        <p:nvSpPr>
          <p:cNvPr id="7" name="AutoShape 7"/>
          <p:cNvSpPr/>
          <p:nvPr/>
        </p:nvSpPr>
        <p:spPr>
          <a:xfrm>
            <a:off x="9148762" y="2039832"/>
            <a:ext cx="8120062" cy="9525"/>
          </a:xfrm>
          <a:prstGeom prst="rect">
            <a:avLst/>
          </a:prstGeom>
          <a:solidFill>
            <a:srgbClr val="373636"/>
          </a:solidFill>
        </p:spPr>
        <p:txBody>
          <a:bodyPr/>
          <a:lstStyle/>
          <a:p>
            <a:endParaRPr lang="en-US" dirty="0"/>
          </a:p>
        </p:txBody>
      </p:sp>
      <p:sp>
        <p:nvSpPr>
          <p:cNvPr id="8" name="AutoShape 8"/>
          <p:cNvSpPr/>
          <p:nvPr/>
        </p:nvSpPr>
        <p:spPr>
          <a:xfrm>
            <a:off x="1028700" y="8264735"/>
            <a:ext cx="8120062" cy="2022265"/>
          </a:xfrm>
          <a:prstGeom prst="rect">
            <a:avLst/>
          </a:prstGeom>
          <a:solidFill>
            <a:srgbClr val="077AB5"/>
          </a:solidFill>
        </p:spPr>
        <p:txBody>
          <a:bodyPr/>
          <a:lstStyle/>
          <a:p>
            <a:endParaRPr lang="en-US" dirty="0"/>
          </a:p>
        </p:txBody>
      </p:sp>
      <p:sp>
        <p:nvSpPr>
          <p:cNvPr id="9" name="AutoShape 9"/>
          <p:cNvSpPr/>
          <p:nvPr/>
        </p:nvSpPr>
        <p:spPr>
          <a:xfrm>
            <a:off x="9139238" y="-352954"/>
            <a:ext cx="9525" cy="10992908"/>
          </a:xfrm>
          <a:prstGeom prst="rect">
            <a:avLst/>
          </a:prstGeom>
          <a:solidFill>
            <a:srgbClr val="373636"/>
          </a:solidFill>
        </p:spPr>
        <p:txBody>
          <a:bodyPr/>
          <a:lstStyle/>
          <a:p>
            <a:endParaRPr lang="en-US" dirty="0"/>
          </a:p>
        </p:txBody>
      </p:sp>
      <p:sp>
        <p:nvSpPr>
          <p:cNvPr id="10" name="AutoShape 10"/>
          <p:cNvSpPr/>
          <p:nvPr/>
        </p:nvSpPr>
        <p:spPr>
          <a:xfrm>
            <a:off x="17259300" y="-352954"/>
            <a:ext cx="9525" cy="10992908"/>
          </a:xfrm>
          <a:prstGeom prst="rect">
            <a:avLst/>
          </a:prstGeom>
          <a:solidFill>
            <a:srgbClr val="373636"/>
          </a:solidFill>
        </p:spPr>
        <p:txBody>
          <a:bodyPr/>
          <a:lstStyle/>
          <a:p>
            <a:endParaRPr lang="en-US" dirty="0"/>
          </a:p>
        </p:txBody>
      </p:sp>
      <p:sp>
        <p:nvSpPr>
          <p:cNvPr id="11" name="Freeform 11"/>
          <p:cNvSpPr/>
          <p:nvPr/>
        </p:nvSpPr>
        <p:spPr>
          <a:xfrm>
            <a:off x="2649878" y="3669553"/>
            <a:ext cx="4774860" cy="2947894"/>
          </a:xfrm>
          <a:custGeom>
            <a:avLst/>
            <a:gdLst/>
            <a:ahLst/>
            <a:cxnLst/>
            <a:rect l="l" t="t" r="r" b="b"/>
            <a:pathLst>
              <a:path w="4774860" h="2947894">
                <a:moveTo>
                  <a:pt x="0" y="0"/>
                </a:moveTo>
                <a:lnTo>
                  <a:pt x="4774860" y="0"/>
                </a:lnTo>
                <a:lnTo>
                  <a:pt x="4774860" y="2947894"/>
                </a:lnTo>
                <a:lnTo>
                  <a:pt x="0" y="2947894"/>
                </a:lnTo>
                <a:lnTo>
                  <a:pt x="0" y="0"/>
                </a:lnTo>
                <a:close/>
              </a:path>
            </a:pathLst>
          </a:custGeom>
          <a:blipFill>
            <a:blip r:embed="rId2"/>
            <a:stretch>
              <a:fillRect/>
            </a:stretch>
          </a:blipFill>
        </p:spPr>
        <p:txBody>
          <a:bodyPr/>
          <a:lstStyle/>
          <a:p>
            <a:endParaRPr lang="en-US" dirty="0"/>
          </a:p>
        </p:txBody>
      </p:sp>
      <p:sp>
        <p:nvSpPr>
          <p:cNvPr id="12" name="TextBox 12"/>
          <p:cNvSpPr txBox="1"/>
          <p:nvPr/>
        </p:nvSpPr>
        <p:spPr>
          <a:xfrm>
            <a:off x="10863262" y="3554513"/>
            <a:ext cx="5854307" cy="4904612"/>
          </a:xfrm>
          <a:prstGeom prst="rect">
            <a:avLst/>
          </a:prstGeom>
        </p:spPr>
        <p:txBody>
          <a:bodyPr lIns="0" tIns="0" rIns="0" bIns="0" rtlCol="0" anchor="t">
            <a:spAutoFit/>
          </a:bodyPr>
          <a:lstStyle/>
          <a:p>
            <a:pPr algn="l">
              <a:lnSpc>
                <a:spcPts val="4319"/>
              </a:lnSpc>
            </a:pPr>
            <a:r>
              <a:rPr lang="es-ES" sz="2699" dirty="0">
                <a:solidFill>
                  <a:srgbClr val="373636"/>
                </a:solidFill>
                <a:latin typeface="Open Sauce"/>
                <a:ea typeface="Open Sauce"/>
                <a:cs typeface="Open Sauce"/>
                <a:sym typeface="Open Sauce"/>
              </a:rPr>
              <a:t>La misión de </a:t>
            </a:r>
            <a:r>
              <a:rPr lang="es-ES" sz="2699" u="sng" dirty="0">
                <a:solidFill>
                  <a:srgbClr val="373636"/>
                </a:solidFill>
                <a:latin typeface="Open Sauce"/>
                <a:ea typeface="Open Sauce"/>
                <a:cs typeface="Open Sauce"/>
                <a:sym typeface="Open Sauce"/>
                <a:hlinkClick r:id="rId3" tooltip="https://www.hvtn.org"/>
              </a:rPr>
              <a:t>HVTN</a:t>
            </a:r>
            <a:r>
              <a:rPr lang="es-ES" sz="2699" dirty="0">
                <a:solidFill>
                  <a:srgbClr val="373636"/>
                </a:solidFill>
                <a:latin typeface="Open Sauce"/>
                <a:ea typeface="Open Sauce"/>
                <a:cs typeface="Open Sauce"/>
                <a:sym typeface="Open Sauce"/>
              </a:rPr>
              <a:t> es caracterizar en su totalidad la seguridad, </a:t>
            </a:r>
            <a:br>
              <a:rPr lang="es-ES" sz="2699" dirty="0">
                <a:solidFill>
                  <a:srgbClr val="373636"/>
                </a:solidFill>
                <a:latin typeface="Open Sauce"/>
                <a:ea typeface="Open Sauce"/>
                <a:cs typeface="Open Sauce"/>
                <a:sym typeface="Open Sauce"/>
              </a:rPr>
            </a:br>
            <a:r>
              <a:rPr lang="es-ES" sz="2699" dirty="0">
                <a:solidFill>
                  <a:srgbClr val="373636"/>
                </a:solidFill>
                <a:latin typeface="Open Sauce"/>
                <a:ea typeface="Open Sauce"/>
                <a:cs typeface="Open Sauce"/>
                <a:sym typeface="Open Sauce"/>
              </a:rPr>
              <a:t>la inmunogenicidad y la eficacia de las vacunas candidatas contra el VIH con el objetivo de desarrollar lo más rápido posible una vacuna segura y eficaz para prevenir el VIH en todo el mundo. </a:t>
            </a:r>
          </a:p>
          <a:p>
            <a:pPr algn="l">
              <a:lnSpc>
                <a:spcPts val="4319"/>
              </a:lnSpc>
            </a:pPr>
            <a:endParaRPr lang="en-US" sz="2699" dirty="0">
              <a:solidFill>
                <a:srgbClr val="373636"/>
              </a:solidFill>
              <a:latin typeface="Open Sauce"/>
              <a:ea typeface="Open Sauce"/>
              <a:cs typeface="Open Sauce"/>
              <a:sym typeface="Open Sauce"/>
            </a:endParaRPr>
          </a:p>
        </p:txBody>
      </p:sp>
      <p:sp>
        <p:nvSpPr>
          <p:cNvPr id="13" name="TextBox 13"/>
          <p:cNvSpPr txBox="1"/>
          <p:nvPr/>
        </p:nvSpPr>
        <p:spPr>
          <a:xfrm>
            <a:off x="9690494" y="314362"/>
            <a:ext cx="7174921" cy="1443152"/>
          </a:xfrm>
          <a:prstGeom prst="rect">
            <a:avLst/>
          </a:prstGeom>
        </p:spPr>
        <p:txBody>
          <a:bodyPr wrap="square" lIns="0" tIns="0" rIns="0" bIns="0" rtlCol="0" anchor="t">
            <a:spAutoFit/>
          </a:bodyPr>
          <a:lstStyle/>
          <a:p>
            <a:pPr algn="ctr">
              <a:lnSpc>
                <a:spcPts val="5759"/>
              </a:lnSpc>
            </a:pPr>
            <a:r>
              <a:rPr lang="es-ES" sz="4800" dirty="0">
                <a:solidFill>
                  <a:srgbClr val="373636"/>
                </a:solidFill>
                <a:latin typeface="Open Sauce"/>
                <a:ea typeface="Open Sauce"/>
                <a:cs typeface="Open Sauce"/>
                <a:sym typeface="Open Sauce"/>
              </a:rPr>
              <a:t>Red de Ensayos de</a:t>
            </a:r>
          </a:p>
          <a:p>
            <a:pPr algn="ctr">
              <a:lnSpc>
                <a:spcPts val="5759"/>
              </a:lnSpc>
            </a:pPr>
            <a:r>
              <a:rPr lang="es-ES" sz="4800" dirty="0">
                <a:solidFill>
                  <a:srgbClr val="373636"/>
                </a:solidFill>
                <a:latin typeface="Open Sauce"/>
                <a:ea typeface="Open Sauce"/>
                <a:cs typeface="Open Sauce"/>
                <a:sym typeface="Open Sauce"/>
              </a:rPr>
              <a:t>Vacunas contra el VIH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29</a:t>
              </a:r>
            </a:p>
          </p:txBody>
        </p:sp>
      </p:grpSp>
      <p:sp>
        <p:nvSpPr>
          <p:cNvPr id="6" name="AutoShape 6"/>
          <p:cNvSpPr/>
          <p:nvPr/>
        </p:nvSpPr>
        <p:spPr>
          <a:xfrm>
            <a:off x="9826453" y="8601090"/>
            <a:ext cx="546310" cy="156239"/>
          </a:xfrm>
          <a:prstGeom prst="rect">
            <a:avLst/>
          </a:prstGeom>
          <a:solidFill>
            <a:srgbClr val="EA6D29"/>
          </a:solidFill>
        </p:spPr>
        <p:txBody>
          <a:bodyPr/>
          <a:lstStyle/>
          <a:p>
            <a:endParaRPr lang="en-US" dirty="0"/>
          </a:p>
        </p:txBody>
      </p:sp>
      <p:sp>
        <p:nvSpPr>
          <p:cNvPr id="7" name="AutoShape 7"/>
          <p:cNvSpPr/>
          <p:nvPr/>
        </p:nvSpPr>
        <p:spPr>
          <a:xfrm>
            <a:off x="9148763" y="2781937"/>
            <a:ext cx="8615362" cy="9525"/>
          </a:xfrm>
          <a:prstGeom prst="rect">
            <a:avLst/>
          </a:prstGeom>
          <a:solidFill>
            <a:srgbClr val="373636"/>
          </a:solidFill>
        </p:spPr>
        <p:txBody>
          <a:bodyPr/>
          <a:lstStyle/>
          <a:p>
            <a:endParaRPr lang="en-US" dirty="0"/>
          </a:p>
        </p:txBody>
      </p:sp>
      <p:sp>
        <p:nvSpPr>
          <p:cNvPr id="8" name="AutoShape 8"/>
          <p:cNvSpPr/>
          <p:nvPr/>
        </p:nvSpPr>
        <p:spPr>
          <a:xfrm>
            <a:off x="1028700" y="8264735"/>
            <a:ext cx="8120062" cy="2022265"/>
          </a:xfrm>
          <a:prstGeom prst="rect">
            <a:avLst/>
          </a:prstGeom>
          <a:solidFill>
            <a:srgbClr val="077AB5"/>
          </a:solidFill>
        </p:spPr>
        <p:txBody>
          <a:bodyPr/>
          <a:lstStyle/>
          <a:p>
            <a:endParaRPr lang="en-US" dirty="0"/>
          </a:p>
        </p:txBody>
      </p:sp>
      <p:sp>
        <p:nvSpPr>
          <p:cNvPr id="9" name="AutoShape 9"/>
          <p:cNvSpPr/>
          <p:nvPr/>
        </p:nvSpPr>
        <p:spPr>
          <a:xfrm>
            <a:off x="9139238" y="-352954"/>
            <a:ext cx="9525" cy="10992908"/>
          </a:xfrm>
          <a:prstGeom prst="rect">
            <a:avLst/>
          </a:prstGeom>
          <a:solidFill>
            <a:srgbClr val="373636"/>
          </a:solidFill>
        </p:spPr>
        <p:txBody>
          <a:bodyPr/>
          <a:lstStyle/>
          <a:p>
            <a:endParaRPr lang="en-US" dirty="0"/>
          </a:p>
        </p:txBody>
      </p:sp>
      <p:sp>
        <p:nvSpPr>
          <p:cNvPr id="10" name="AutoShape 10"/>
          <p:cNvSpPr/>
          <p:nvPr/>
        </p:nvSpPr>
        <p:spPr>
          <a:xfrm>
            <a:off x="17754600" y="-352954"/>
            <a:ext cx="9525" cy="10992908"/>
          </a:xfrm>
          <a:prstGeom prst="rect">
            <a:avLst/>
          </a:prstGeom>
          <a:solidFill>
            <a:srgbClr val="373636"/>
          </a:solidFill>
        </p:spPr>
        <p:txBody>
          <a:bodyPr/>
          <a:lstStyle/>
          <a:p>
            <a:endParaRPr lang="en-US" dirty="0"/>
          </a:p>
        </p:txBody>
      </p:sp>
      <p:sp>
        <p:nvSpPr>
          <p:cNvPr id="11" name="Freeform 11"/>
          <p:cNvSpPr/>
          <p:nvPr/>
        </p:nvSpPr>
        <p:spPr>
          <a:xfrm>
            <a:off x="2707472" y="3387863"/>
            <a:ext cx="4717265" cy="2723862"/>
          </a:xfrm>
          <a:custGeom>
            <a:avLst/>
            <a:gdLst/>
            <a:ahLst/>
            <a:cxnLst/>
            <a:rect l="l" t="t" r="r" b="b"/>
            <a:pathLst>
              <a:path w="4717265" h="2723862">
                <a:moveTo>
                  <a:pt x="0" y="0"/>
                </a:moveTo>
                <a:lnTo>
                  <a:pt x="4717266" y="0"/>
                </a:lnTo>
                <a:lnTo>
                  <a:pt x="4717266" y="2723862"/>
                </a:lnTo>
                <a:lnTo>
                  <a:pt x="0" y="2723862"/>
                </a:lnTo>
                <a:lnTo>
                  <a:pt x="0" y="0"/>
                </a:lnTo>
                <a:close/>
              </a:path>
            </a:pathLst>
          </a:custGeom>
          <a:blipFill>
            <a:blip r:embed="rId2"/>
            <a:stretch>
              <a:fillRect/>
            </a:stretch>
          </a:blipFill>
        </p:spPr>
        <p:txBody>
          <a:bodyPr/>
          <a:lstStyle/>
          <a:p>
            <a:endParaRPr lang="en-US" dirty="0"/>
          </a:p>
        </p:txBody>
      </p:sp>
      <p:sp>
        <p:nvSpPr>
          <p:cNvPr id="12" name="TextBox 12"/>
          <p:cNvSpPr txBox="1"/>
          <p:nvPr/>
        </p:nvSpPr>
        <p:spPr>
          <a:xfrm>
            <a:off x="10863262" y="3283088"/>
            <a:ext cx="5854307" cy="5396121"/>
          </a:xfrm>
          <a:prstGeom prst="rect">
            <a:avLst/>
          </a:prstGeom>
        </p:spPr>
        <p:txBody>
          <a:bodyPr lIns="0" tIns="0" rIns="0" bIns="0" rtlCol="0" anchor="t">
            <a:spAutoFit/>
          </a:bodyPr>
          <a:lstStyle/>
          <a:p>
            <a:pPr algn="l">
              <a:lnSpc>
                <a:spcPts val="4319"/>
              </a:lnSpc>
            </a:pPr>
            <a:r>
              <a:rPr lang="es-ES" sz="2699" dirty="0">
                <a:solidFill>
                  <a:srgbClr val="373636"/>
                </a:solidFill>
                <a:latin typeface="Open Sauce"/>
                <a:ea typeface="Open Sauce"/>
                <a:cs typeface="Open Sauce"/>
                <a:sym typeface="Open Sauce"/>
              </a:rPr>
              <a:t>La misión de </a:t>
            </a:r>
            <a:r>
              <a:rPr lang="es-ES" sz="2699" u="sng" dirty="0">
                <a:solidFill>
                  <a:srgbClr val="373636"/>
                </a:solidFill>
                <a:latin typeface="Open Sauce"/>
                <a:ea typeface="Open Sauce"/>
                <a:cs typeface="Open Sauce"/>
                <a:sym typeface="Open Sauce"/>
                <a:hlinkClick r:id="rId3" tooltip="https://www.impaactnetwork.org"/>
              </a:rPr>
              <a:t>IMPAACT</a:t>
            </a:r>
            <a:r>
              <a:rPr lang="es-ES" sz="2699" dirty="0">
                <a:solidFill>
                  <a:srgbClr val="373636"/>
                </a:solidFill>
                <a:latin typeface="Open Sauce"/>
                <a:ea typeface="Open Sauce"/>
                <a:cs typeface="Open Sauce"/>
                <a:sym typeface="Open Sauce"/>
              </a:rPr>
              <a:t> es mejorar los resultados de salud para bebés, niños, adolescentes y personas embarazadas y en el posparto a quienes afecta el VIH o que tienen este virus mediante la evaluación de tratamientos e intervenciones novedosos para el VIH, la tuberculosis y otras complicaciones relacionadas.</a:t>
            </a:r>
          </a:p>
          <a:p>
            <a:pPr algn="l">
              <a:lnSpc>
                <a:spcPts val="4319"/>
              </a:lnSpc>
            </a:pPr>
            <a:endParaRPr lang="en-US" sz="2699" dirty="0">
              <a:solidFill>
                <a:srgbClr val="373636"/>
              </a:solidFill>
              <a:latin typeface="Open Sauce"/>
              <a:ea typeface="Open Sauce"/>
              <a:cs typeface="Open Sauce"/>
              <a:sym typeface="Open Sauce"/>
            </a:endParaRPr>
          </a:p>
        </p:txBody>
      </p:sp>
      <p:sp>
        <p:nvSpPr>
          <p:cNvPr id="13" name="TextBox 13"/>
          <p:cNvSpPr txBox="1"/>
          <p:nvPr/>
        </p:nvSpPr>
        <p:spPr>
          <a:xfrm>
            <a:off x="9391650" y="323020"/>
            <a:ext cx="8120062" cy="2057551"/>
          </a:xfrm>
          <a:prstGeom prst="rect">
            <a:avLst/>
          </a:prstGeom>
        </p:spPr>
        <p:txBody>
          <a:bodyPr lIns="0" tIns="0" rIns="0" bIns="0" rtlCol="0" anchor="t">
            <a:spAutoFit/>
          </a:bodyPr>
          <a:lstStyle/>
          <a:p>
            <a:pPr algn="ctr">
              <a:lnSpc>
                <a:spcPts val="5520"/>
              </a:lnSpc>
            </a:pPr>
            <a:r>
              <a:rPr lang="es-ES" sz="4000" dirty="0">
                <a:solidFill>
                  <a:srgbClr val="373636"/>
                </a:solidFill>
                <a:latin typeface="Open Sauce"/>
                <a:ea typeface="Open Sauce"/>
                <a:cs typeface="Open Sauce"/>
                <a:sym typeface="Open Sauce"/>
              </a:rPr>
              <a:t>Red Internacional de Ensayos Clínicos sobre el SIDA Materno, </a:t>
            </a:r>
          </a:p>
          <a:p>
            <a:pPr algn="ctr">
              <a:lnSpc>
                <a:spcPts val="5520"/>
              </a:lnSpc>
            </a:pPr>
            <a:r>
              <a:rPr lang="es-ES" sz="4000" dirty="0">
                <a:solidFill>
                  <a:srgbClr val="373636"/>
                </a:solidFill>
                <a:latin typeface="Open Sauce"/>
                <a:ea typeface="Open Sauce"/>
                <a:cs typeface="Open Sauce"/>
                <a:sym typeface="Open Sauce"/>
              </a:rPr>
              <a:t>Pediátrico y de Adolescentes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8415"/>
            <a:chOff x="0" y="0"/>
            <a:chExt cx="1050363" cy="757887"/>
          </a:xfrm>
        </p:grpSpPr>
        <p:sp>
          <p:nvSpPr>
            <p:cNvPr id="4" name="AutoShape 4"/>
            <p:cNvSpPr/>
            <p:nvPr/>
          </p:nvSpPr>
          <p:spPr>
            <a:xfrm>
              <a:off x="0" y="0"/>
              <a:ext cx="1050363" cy="757887"/>
            </a:xfrm>
            <a:prstGeom prst="rect">
              <a:avLst/>
            </a:prstGeom>
            <a:solidFill>
              <a:srgbClr val="FFFFFF"/>
            </a:solidFill>
          </p:spPr>
          <p:txBody>
            <a:bodyPr/>
            <a:lstStyle/>
            <a:p>
              <a:endParaRPr lang="en-US" dirty="0"/>
            </a:p>
          </p:txBody>
        </p:sp>
        <p:sp>
          <p:nvSpPr>
            <p:cNvPr id="5" name="TextBox 5"/>
            <p:cNvSpPr txBox="1"/>
            <p:nvPr/>
          </p:nvSpPr>
          <p:spPr>
            <a:xfrm>
              <a:off x="78125" y="227896"/>
              <a:ext cx="894113" cy="311621"/>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03</a:t>
              </a:r>
            </a:p>
          </p:txBody>
        </p:sp>
      </p:grpSp>
      <p:sp>
        <p:nvSpPr>
          <p:cNvPr id="6" name="AutoShape 6"/>
          <p:cNvSpPr/>
          <p:nvPr/>
        </p:nvSpPr>
        <p:spPr>
          <a:xfrm>
            <a:off x="9511173" y="-352954"/>
            <a:ext cx="9525" cy="10992908"/>
          </a:xfrm>
          <a:prstGeom prst="rect">
            <a:avLst/>
          </a:prstGeom>
          <a:solidFill>
            <a:srgbClr val="373636"/>
          </a:solidFill>
        </p:spPr>
        <p:txBody>
          <a:bodyPr/>
          <a:lstStyle/>
          <a:p>
            <a:endParaRPr lang="en-US" dirty="0"/>
          </a:p>
        </p:txBody>
      </p:sp>
      <p:sp>
        <p:nvSpPr>
          <p:cNvPr id="7" name="AutoShape 7"/>
          <p:cNvSpPr/>
          <p:nvPr/>
        </p:nvSpPr>
        <p:spPr>
          <a:xfrm>
            <a:off x="16456412" y="8710714"/>
            <a:ext cx="1831588" cy="1576286"/>
          </a:xfrm>
          <a:prstGeom prst="rect">
            <a:avLst/>
          </a:prstGeom>
          <a:solidFill>
            <a:srgbClr val="EA6D29"/>
          </a:solidFill>
        </p:spPr>
        <p:txBody>
          <a:bodyPr/>
          <a:lstStyle/>
          <a:p>
            <a:endParaRPr lang="en-US" dirty="0"/>
          </a:p>
        </p:txBody>
      </p:sp>
      <p:sp>
        <p:nvSpPr>
          <p:cNvPr id="8" name="TextBox 8"/>
          <p:cNvSpPr txBox="1"/>
          <p:nvPr/>
        </p:nvSpPr>
        <p:spPr>
          <a:xfrm>
            <a:off x="2599794" y="2769796"/>
            <a:ext cx="6177033" cy="4690259"/>
          </a:xfrm>
          <a:prstGeom prst="rect">
            <a:avLst/>
          </a:prstGeom>
        </p:spPr>
        <p:txBody>
          <a:bodyPr wrap="square" lIns="0" tIns="0" rIns="0" bIns="0" rtlCol="0" anchor="t">
            <a:spAutoFit/>
          </a:bodyPr>
          <a:lstStyle/>
          <a:p>
            <a:pPr algn="l">
              <a:lnSpc>
                <a:spcPts val="9360"/>
              </a:lnSpc>
            </a:pPr>
            <a:r>
              <a:rPr lang="es-ES" sz="7200" b="1" dirty="0">
                <a:solidFill>
                  <a:srgbClr val="373636"/>
                </a:solidFill>
                <a:latin typeface="Open Sauce Heavy"/>
                <a:ea typeface="Open Sauce Heavy"/>
                <a:cs typeface="Open Sauce Heavy"/>
                <a:sym typeface="Open Sauce Heavy"/>
              </a:rPr>
              <a:t>¡Gracias por unirse al </a:t>
            </a:r>
            <a:r>
              <a:rPr lang="es-ES" sz="7200" b="1" dirty="0">
                <a:solidFill>
                  <a:srgbClr val="077AB5"/>
                </a:solidFill>
                <a:latin typeface="Open Sauce Heavy"/>
                <a:ea typeface="Open Sauce Heavy"/>
                <a:cs typeface="Open Sauce Heavy"/>
                <a:sym typeface="Open Sauce Heavy"/>
              </a:rPr>
              <a:t>CAB</a:t>
            </a:r>
            <a:r>
              <a:rPr lang="es-ES" sz="7200" b="1" dirty="0">
                <a:latin typeface="Open Sauce Heavy"/>
                <a:ea typeface="Open Sauce Heavy"/>
                <a:cs typeface="Open Sauce Heavy"/>
                <a:sym typeface="Open Sauce Heavy"/>
              </a:rPr>
              <a:t> de </a:t>
            </a:r>
            <a:br>
              <a:rPr lang="es-ES" sz="7200" b="1" dirty="0">
                <a:latin typeface="Open Sauce Heavy"/>
                <a:ea typeface="Open Sauce Heavy"/>
                <a:cs typeface="Open Sauce Heavy"/>
                <a:sym typeface="Open Sauce Heavy"/>
              </a:rPr>
            </a:br>
            <a:r>
              <a:rPr lang="es-ES" sz="7200" b="1" dirty="0">
                <a:latin typeface="Open Sauce Heavy"/>
                <a:ea typeface="Open Sauce Heavy"/>
                <a:cs typeface="Open Sauce Heavy"/>
                <a:sym typeface="Open Sauce Heavy"/>
              </a:rPr>
              <a:t>su localidad!</a:t>
            </a:r>
            <a:r>
              <a:rPr lang="es-ES" sz="7200" b="1" dirty="0">
                <a:solidFill>
                  <a:srgbClr val="373636"/>
                </a:solidFill>
                <a:latin typeface="Open Sauce Heavy"/>
                <a:ea typeface="Open Sauce Heavy"/>
                <a:cs typeface="Open Sauce Heavy"/>
                <a:sym typeface="Open Sauce Heavy"/>
              </a:rPr>
              <a:t> </a:t>
            </a:r>
          </a:p>
        </p:txBody>
      </p:sp>
      <p:sp>
        <p:nvSpPr>
          <p:cNvPr id="9" name="TextBox 9"/>
          <p:cNvSpPr txBox="1"/>
          <p:nvPr/>
        </p:nvSpPr>
        <p:spPr>
          <a:xfrm>
            <a:off x="9753822" y="664399"/>
            <a:ext cx="6459941" cy="8910578"/>
          </a:xfrm>
          <a:prstGeom prst="rect">
            <a:avLst/>
          </a:prstGeom>
        </p:spPr>
        <p:txBody>
          <a:bodyPr lIns="0" tIns="0" rIns="0" bIns="0" rtlCol="0" anchor="t">
            <a:spAutoFit/>
          </a:bodyPr>
          <a:lstStyle/>
          <a:p>
            <a:pPr marL="453390" lvl="1" indent="-226695" algn="l">
              <a:lnSpc>
                <a:spcPts val="2940"/>
              </a:lnSpc>
              <a:buFont typeface="Arial"/>
              <a:buChar char="•"/>
            </a:pPr>
            <a:r>
              <a:rPr lang="es-ES" sz="2100" b="1" dirty="0">
                <a:solidFill>
                  <a:srgbClr val="077AB5"/>
                </a:solidFill>
                <a:latin typeface="Open Sauce Bold"/>
                <a:ea typeface="Open Sauce Bold"/>
                <a:cs typeface="Open Sauce Bold"/>
                <a:sym typeface="Open Sauce Bold"/>
              </a:rPr>
              <a:t>¿Qué es la participación comunitaria?</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s-ES" sz="2100" b="1" dirty="0">
                <a:solidFill>
                  <a:srgbClr val="077AB5"/>
                </a:solidFill>
                <a:latin typeface="Open Sauce Bold"/>
                <a:ea typeface="Open Sauce Bold"/>
                <a:cs typeface="Open Sauce Bold"/>
                <a:sym typeface="Open Sauce Bold"/>
              </a:rPr>
              <a:t>¿Qué es un CAB?</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s-ES" sz="2100" b="1" dirty="0">
                <a:solidFill>
                  <a:srgbClr val="077AB5"/>
                </a:solidFill>
                <a:latin typeface="Open Sauce Bold"/>
                <a:ea typeface="Open Sauce Bold"/>
                <a:cs typeface="Open Sauce Bold"/>
                <a:sym typeface="Open Sauce Bold"/>
              </a:rPr>
              <a:t>Funciones y responsabilidades de los CAB</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s-ES" sz="2100" b="1" dirty="0">
                <a:solidFill>
                  <a:srgbClr val="077AB5"/>
                </a:solidFill>
                <a:latin typeface="Open Sauce Bold"/>
                <a:ea typeface="Open Sauce Bold"/>
                <a:cs typeface="Open Sauce Bold"/>
                <a:sym typeface="Open Sauce Bold"/>
              </a:rPr>
              <a:t>Operaciones de un CAB</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s-ES" sz="2100" b="1" dirty="0">
                <a:solidFill>
                  <a:srgbClr val="077AB5"/>
                </a:solidFill>
                <a:latin typeface="Open Sauce Bold"/>
                <a:ea typeface="Open Sauce Bold"/>
                <a:cs typeface="Open Sauce Bold"/>
                <a:sym typeface="Open Sauce Bold"/>
              </a:rPr>
              <a:t>Apoyo de la institución para los CAB</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s-ES" sz="2100" b="1" dirty="0">
                <a:solidFill>
                  <a:srgbClr val="077AB5"/>
                </a:solidFill>
                <a:latin typeface="Open Sauce Bold"/>
                <a:ea typeface="Open Sauce Bold"/>
                <a:cs typeface="Open Sauce Bold"/>
                <a:sym typeface="Open Sauce Bold"/>
              </a:rPr>
              <a:t>Beneficios e impacto de los CAB</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s-ES" sz="2100" b="1" dirty="0">
                <a:solidFill>
                  <a:srgbClr val="077AB5"/>
                </a:solidFill>
                <a:latin typeface="Open Sauce Bold"/>
                <a:ea typeface="Open Sauce Bold"/>
                <a:cs typeface="Open Sauce Bold"/>
                <a:sym typeface="Open Sauce Bold"/>
              </a:rPr>
              <a:t>Descripción general del gobierno de los Estados Unidos sobre las agencias sanitarias seleccionadas</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s-ES" sz="2100" b="1" dirty="0">
                <a:solidFill>
                  <a:srgbClr val="077AB5"/>
                </a:solidFill>
                <a:latin typeface="Open Sauce Bold"/>
                <a:ea typeface="Open Sauce Bold"/>
                <a:cs typeface="Open Sauce Bold"/>
                <a:sym typeface="Open Sauce Bold"/>
              </a:rPr>
              <a:t>Descripción general de la red</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s-ES" sz="2100" b="1" dirty="0">
                <a:solidFill>
                  <a:srgbClr val="077AB5"/>
                </a:solidFill>
                <a:latin typeface="Open Sauce Bold"/>
                <a:ea typeface="Open Sauce Bold"/>
                <a:cs typeface="Open Sauce Bold"/>
                <a:sym typeface="Open Sauce Bold"/>
              </a:rPr>
              <a:t>Programas adicionales de investigación del VIH financiados por la DAIDS</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s-ES" sz="2100" b="1" dirty="0">
                <a:solidFill>
                  <a:srgbClr val="077AB5"/>
                </a:solidFill>
                <a:latin typeface="Open Sauce Bold"/>
                <a:ea typeface="Open Sauce Bold"/>
                <a:cs typeface="Open Sauce Bold"/>
                <a:sym typeface="Open Sauce Bold"/>
              </a:rPr>
              <a:t>Organizaciones de colaboración adicionales enfocadas en la comunidad</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s-ES" sz="2100" b="1" dirty="0">
                <a:solidFill>
                  <a:srgbClr val="077AB5"/>
                </a:solidFill>
                <a:latin typeface="Open Sauce Bold"/>
                <a:ea typeface="Open Sauce Bold"/>
                <a:cs typeface="Open Sauce Bold"/>
                <a:sym typeface="Open Sauce Bold"/>
              </a:rPr>
              <a:t>Recursos</a:t>
            </a:r>
          </a:p>
        </p:txBody>
      </p:sp>
      <p:sp>
        <p:nvSpPr>
          <p:cNvPr id="10" name="AutoShape 10"/>
          <p:cNvSpPr/>
          <p:nvPr/>
        </p:nvSpPr>
        <p:spPr>
          <a:xfrm>
            <a:off x="16446887" y="-234552"/>
            <a:ext cx="9525" cy="10992908"/>
          </a:xfrm>
          <a:prstGeom prst="rect">
            <a:avLst/>
          </a:prstGeom>
          <a:solidFill>
            <a:srgbClr val="373636"/>
          </a:solidFill>
        </p:spPr>
        <p:txBody>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591079"/>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30</a:t>
              </a:r>
            </a:p>
          </p:txBody>
        </p:sp>
      </p:grpSp>
      <p:sp>
        <p:nvSpPr>
          <p:cNvPr id="6" name="AutoShape 6"/>
          <p:cNvSpPr/>
          <p:nvPr/>
        </p:nvSpPr>
        <p:spPr>
          <a:xfrm>
            <a:off x="0" y="3745294"/>
            <a:ext cx="18288000" cy="9525"/>
          </a:xfrm>
          <a:prstGeom prst="rect">
            <a:avLst/>
          </a:prstGeom>
          <a:solidFill>
            <a:srgbClr val="373636"/>
          </a:solidFill>
        </p:spPr>
        <p:txBody>
          <a:bodyPr/>
          <a:lstStyle/>
          <a:p>
            <a:endParaRPr lang="en-US" dirty="0"/>
          </a:p>
        </p:txBody>
      </p:sp>
      <p:sp>
        <p:nvSpPr>
          <p:cNvPr id="7" name="AutoShape 7"/>
          <p:cNvSpPr/>
          <p:nvPr/>
        </p:nvSpPr>
        <p:spPr>
          <a:xfrm>
            <a:off x="9533801" y="3754819"/>
            <a:ext cx="9525" cy="6532181"/>
          </a:xfrm>
          <a:prstGeom prst="rect">
            <a:avLst/>
          </a:prstGeom>
          <a:solidFill>
            <a:srgbClr val="373636"/>
          </a:solidFill>
        </p:spPr>
        <p:txBody>
          <a:bodyPr/>
          <a:lstStyle/>
          <a:p>
            <a:endParaRPr lang="en-US" dirty="0"/>
          </a:p>
        </p:txBody>
      </p:sp>
      <p:sp>
        <p:nvSpPr>
          <p:cNvPr id="8" name="AutoShape 8"/>
          <p:cNvSpPr/>
          <p:nvPr/>
        </p:nvSpPr>
        <p:spPr>
          <a:xfrm>
            <a:off x="1019175" y="3754819"/>
            <a:ext cx="235064" cy="269687"/>
          </a:xfrm>
          <a:prstGeom prst="rect">
            <a:avLst/>
          </a:prstGeom>
          <a:solidFill>
            <a:srgbClr val="EA6D29"/>
          </a:solidFill>
        </p:spPr>
        <p:txBody>
          <a:bodyPr/>
          <a:lstStyle/>
          <a:p>
            <a:endParaRPr lang="en-US" dirty="0"/>
          </a:p>
        </p:txBody>
      </p:sp>
      <p:sp>
        <p:nvSpPr>
          <p:cNvPr id="9" name="AutoShape 9"/>
          <p:cNvSpPr/>
          <p:nvPr/>
        </p:nvSpPr>
        <p:spPr>
          <a:xfrm>
            <a:off x="9533801" y="3754819"/>
            <a:ext cx="235064" cy="269687"/>
          </a:xfrm>
          <a:prstGeom prst="rect">
            <a:avLst/>
          </a:prstGeom>
          <a:solidFill>
            <a:srgbClr val="EA6D29"/>
          </a:solidFill>
        </p:spPr>
        <p:txBody>
          <a:bodyPr/>
          <a:lstStyle/>
          <a:p>
            <a:endParaRPr lang="en-US" dirty="0"/>
          </a:p>
        </p:txBody>
      </p:sp>
      <p:sp>
        <p:nvSpPr>
          <p:cNvPr id="10" name="Freeform 10"/>
          <p:cNvSpPr/>
          <p:nvPr/>
        </p:nvSpPr>
        <p:spPr>
          <a:xfrm>
            <a:off x="2954333" y="4187309"/>
            <a:ext cx="4183138" cy="1452386"/>
          </a:xfrm>
          <a:custGeom>
            <a:avLst/>
            <a:gdLst/>
            <a:ahLst/>
            <a:cxnLst/>
            <a:rect l="l" t="t" r="r" b="b"/>
            <a:pathLst>
              <a:path w="4183138" h="1452386">
                <a:moveTo>
                  <a:pt x="0" y="0"/>
                </a:moveTo>
                <a:lnTo>
                  <a:pt x="4183139" y="0"/>
                </a:lnTo>
                <a:lnTo>
                  <a:pt x="4183139" y="1452386"/>
                </a:lnTo>
                <a:lnTo>
                  <a:pt x="0" y="1452386"/>
                </a:lnTo>
                <a:lnTo>
                  <a:pt x="0" y="0"/>
                </a:lnTo>
                <a:close/>
              </a:path>
            </a:pathLst>
          </a:custGeom>
          <a:blipFill>
            <a:blip r:embed="rId2"/>
            <a:stretch>
              <a:fillRect/>
            </a:stretch>
          </a:blipFill>
        </p:spPr>
        <p:txBody>
          <a:bodyPr/>
          <a:lstStyle/>
          <a:p>
            <a:endParaRPr lang="en-US" dirty="0"/>
          </a:p>
        </p:txBody>
      </p:sp>
      <p:sp>
        <p:nvSpPr>
          <p:cNvPr id="11" name="Freeform 11"/>
          <p:cNvSpPr/>
          <p:nvPr/>
        </p:nvSpPr>
        <p:spPr>
          <a:xfrm>
            <a:off x="11467705" y="4061113"/>
            <a:ext cx="4960684" cy="1704778"/>
          </a:xfrm>
          <a:custGeom>
            <a:avLst/>
            <a:gdLst/>
            <a:ahLst/>
            <a:cxnLst/>
            <a:rect l="l" t="t" r="r" b="b"/>
            <a:pathLst>
              <a:path w="4960684" h="1704778">
                <a:moveTo>
                  <a:pt x="0" y="0"/>
                </a:moveTo>
                <a:lnTo>
                  <a:pt x="4960684" y="0"/>
                </a:lnTo>
                <a:lnTo>
                  <a:pt x="4960684" y="1704778"/>
                </a:lnTo>
                <a:lnTo>
                  <a:pt x="0" y="1704778"/>
                </a:lnTo>
                <a:lnTo>
                  <a:pt x="0" y="0"/>
                </a:lnTo>
                <a:close/>
              </a:path>
            </a:pathLst>
          </a:custGeom>
          <a:blipFill>
            <a:blip r:embed="rId3"/>
            <a:stretch>
              <a:fillRect/>
            </a:stretch>
          </a:blipFill>
        </p:spPr>
        <p:txBody>
          <a:bodyPr/>
          <a:lstStyle/>
          <a:p>
            <a:endParaRPr lang="en-US" dirty="0"/>
          </a:p>
        </p:txBody>
      </p:sp>
      <p:sp>
        <p:nvSpPr>
          <p:cNvPr id="12" name="TextBox 12"/>
          <p:cNvSpPr txBox="1"/>
          <p:nvPr/>
        </p:nvSpPr>
        <p:spPr>
          <a:xfrm>
            <a:off x="2036769" y="1356594"/>
            <a:ext cx="14994066" cy="1784836"/>
          </a:xfrm>
          <a:prstGeom prst="rect">
            <a:avLst/>
          </a:prstGeom>
        </p:spPr>
        <p:txBody>
          <a:bodyPr lIns="0" tIns="0" rIns="0" bIns="0" rtlCol="0" anchor="t">
            <a:spAutoFit/>
          </a:bodyPr>
          <a:lstStyle/>
          <a:p>
            <a:pPr algn="ctr">
              <a:lnSpc>
                <a:spcPts val="6930"/>
              </a:lnSpc>
            </a:pPr>
            <a:r>
              <a:rPr lang="es-ES" sz="6300" b="1" dirty="0">
                <a:solidFill>
                  <a:srgbClr val="373636"/>
                </a:solidFill>
                <a:latin typeface="Open Sauce Heavy"/>
                <a:ea typeface="Open Sauce Heavy"/>
                <a:cs typeface="Open Sauce Heavy"/>
                <a:sym typeface="Open Sauce Heavy"/>
              </a:rPr>
              <a:t>Oficina de Coordinación del VIH/SIDA y </a:t>
            </a:r>
            <a:r>
              <a:rPr lang="es-ES" sz="6300" b="1" dirty="0">
                <a:solidFill>
                  <a:srgbClr val="077AB5"/>
                </a:solidFill>
                <a:latin typeface="Open Sauce Heavy"/>
                <a:ea typeface="Open Sauce Heavy"/>
                <a:cs typeface="Open Sauce Heavy"/>
                <a:sym typeface="Open Sauce Heavy"/>
              </a:rPr>
              <a:t>Community Partners</a:t>
            </a:r>
          </a:p>
        </p:txBody>
      </p:sp>
      <p:sp>
        <p:nvSpPr>
          <p:cNvPr id="13" name="TextBox 13"/>
          <p:cNvSpPr txBox="1"/>
          <p:nvPr/>
        </p:nvSpPr>
        <p:spPr>
          <a:xfrm>
            <a:off x="1394011" y="5995984"/>
            <a:ext cx="7749989" cy="2593117"/>
          </a:xfrm>
          <a:prstGeom prst="rect">
            <a:avLst/>
          </a:prstGeom>
        </p:spPr>
        <p:txBody>
          <a:bodyPr lIns="0" tIns="0" rIns="0" bIns="0" rtlCol="0" anchor="t">
            <a:spAutoFit/>
          </a:bodyPr>
          <a:lstStyle/>
          <a:p>
            <a:pPr algn="l">
              <a:lnSpc>
                <a:spcPts val="3520"/>
              </a:lnSpc>
            </a:pPr>
            <a:r>
              <a:rPr lang="es-ES" sz="2200" dirty="0">
                <a:solidFill>
                  <a:srgbClr val="373636"/>
                </a:solidFill>
                <a:latin typeface="Open Sauce"/>
                <a:ea typeface="Open Sauce"/>
                <a:cs typeface="Open Sauce"/>
                <a:sym typeface="Open Sauce"/>
              </a:rPr>
              <a:t>La </a:t>
            </a:r>
            <a:r>
              <a:rPr lang="es-ES" sz="2200" u="sng" dirty="0">
                <a:solidFill>
                  <a:srgbClr val="373636"/>
                </a:solidFill>
                <a:latin typeface="Open Sauce"/>
                <a:ea typeface="Open Sauce"/>
                <a:cs typeface="Open Sauce"/>
                <a:sym typeface="Open Sauce"/>
                <a:hlinkClick r:id="rId4" tooltip="https://www.hanc.info"/>
              </a:rPr>
              <a:t>Oficina de la Coordinación de Redes del VIH/SIDA</a:t>
            </a:r>
            <a:r>
              <a:rPr lang="es-ES" sz="2200" dirty="0">
                <a:solidFill>
                  <a:srgbClr val="373636"/>
                </a:solidFill>
                <a:latin typeface="Open Sauce"/>
                <a:ea typeface="Open Sauce"/>
                <a:cs typeface="Open Sauce"/>
                <a:sym typeface="Open Sauce"/>
              </a:rPr>
              <a:t> (</a:t>
            </a:r>
            <a:r>
              <a:rPr lang="es-ES" sz="2200" i="1" dirty="0">
                <a:solidFill>
                  <a:srgbClr val="373636"/>
                </a:solidFill>
                <a:latin typeface="Open Sauce"/>
                <a:ea typeface="Open Sauce"/>
                <a:cs typeface="Open Sauce"/>
                <a:sym typeface="Open Sauce"/>
              </a:rPr>
              <a:t>HIV/AIDS Network Coordination</a:t>
            </a:r>
            <a:r>
              <a:rPr lang="es-ES" sz="2200" dirty="0">
                <a:solidFill>
                  <a:srgbClr val="373636"/>
                </a:solidFill>
                <a:latin typeface="Open Sauce"/>
                <a:ea typeface="Open Sauce"/>
                <a:cs typeface="Open Sauce"/>
                <a:sym typeface="Open Sauce"/>
              </a:rPr>
              <a:t>, HANC) trabaja con las redes de ensayos clínicos del VIH/SIDA de los Institutos Nacionales de Salud (NIH) de los Estados Unidos con el objetivo de crear una estructura de investigación más integrada, colaborativa y flexible. </a:t>
            </a:r>
          </a:p>
          <a:p>
            <a:pPr algn="l">
              <a:lnSpc>
                <a:spcPts val="3520"/>
              </a:lnSpc>
            </a:pPr>
            <a:endParaRPr lang="en-US" sz="2200" dirty="0">
              <a:solidFill>
                <a:srgbClr val="373636"/>
              </a:solidFill>
              <a:latin typeface="Open Sauce"/>
              <a:ea typeface="Open Sauce"/>
              <a:cs typeface="Open Sauce"/>
              <a:sym typeface="Open Sauce"/>
            </a:endParaRPr>
          </a:p>
        </p:txBody>
      </p:sp>
      <p:sp>
        <p:nvSpPr>
          <p:cNvPr id="14" name="TextBox 14"/>
          <p:cNvSpPr txBox="1"/>
          <p:nvPr/>
        </p:nvSpPr>
        <p:spPr>
          <a:xfrm>
            <a:off x="9910573" y="5753100"/>
            <a:ext cx="8074948" cy="4878130"/>
          </a:xfrm>
          <a:prstGeom prst="rect">
            <a:avLst/>
          </a:prstGeom>
        </p:spPr>
        <p:txBody>
          <a:bodyPr lIns="0" tIns="0" rIns="0" bIns="0" rtlCol="0" anchor="t">
            <a:spAutoFit/>
          </a:bodyPr>
          <a:lstStyle/>
          <a:p>
            <a:pPr algn="l">
              <a:lnSpc>
                <a:spcPts val="3520"/>
              </a:lnSpc>
            </a:pPr>
            <a:r>
              <a:rPr lang="es-ES" dirty="0">
                <a:solidFill>
                  <a:srgbClr val="373636"/>
                </a:solidFill>
                <a:latin typeface="Open Sauce"/>
                <a:ea typeface="Open Sauce"/>
                <a:cs typeface="Open Sauce"/>
                <a:sym typeface="Open Sauce"/>
              </a:rPr>
              <a:t>Community Partners (CP) es un organismo que colabora con las distintas redes y al que la dirección de la red y de la DAIDS le ha asignado la responsabilidad de promover la representación eficaz de las muchas comunidades en las que las cuatro redes de ensayos clínicos del VIH/SIDA realizan investigaciones.</a:t>
            </a:r>
          </a:p>
          <a:p>
            <a:pPr algn="l">
              <a:lnSpc>
                <a:spcPts val="3520"/>
              </a:lnSpc>
            </a:pPr>
            <a:endParaRPr lang="en-US" dirty="0">
              <a:solidFill>
                <a:srgbClr val="373636"/>
              </a:solidFill>
              <a:latin typeface="Open Sauce"/>
              <a:ea typeface="Open Sauce"/>
              <a:cs typeface="Open Sauce"/>
              <a:sym typeface="Open Sauce"/>
            </a:endParaRPr>
          </a:p>
          <a:p>
            <a:pPr algn="l">
              <a:lnSpc>
                <a:spcPts val="3520"/>
              </a:lnSpc>
            </a:pPr>
            <a:r>
              <a:rPr lang="es-ES" dirty="0">
                <a:solidFill>
                  <a:srgbClr val="373636"/>
                </a:solidFill>
                <a:latin typeface="Open Sauce"/>
                <a:ea typeface="Open Sauce"/>
                <a:cs typeface="Open Sauce"/>
                <a:sym typeface="Open Sauce"/>
              </a:rPr>
              <a:t>CP está compuesto de representantes de la comunidad e intermediarios del personal de ACTG, HPTN, HVTN e IMPAACT. El personal de HANC y los representantes de la DAIDS fungen como miembros sin derecho </a:t>
            </a:r>
            <a:br>
              <a:rPr lang="es-ES" dirty="0">
                <a:solidFill>
                  <a:srgbClr val="373636"/>
                </a:solidFill>
                <a:latin typeface="Open Sauce"/>
                <a:ea typeface="Open Sauce"/>
                <a:cs typeface="Open Sauce"/>
                <a:sym typeface="Open Sauce"/>
              </a:rPr>
            </a:br>
            <a:r>
              <a:rPr lang="es-ES" dirty="0">
                <a:solidFill>
                  <a:srgbClr val="373636"/>
                </a:solidFill>
                <a:latin typeface="Open Sauce"/>
                <a:ea typeface="Open Sauce"/>
                <a:cs typeface="Open Sauce"/>
                <a:sym typeface="Open Sauce"/>
              </a:rPr>
              <a:t>a voto. </a:t>
            </a:r>
          </a:p>
          <a:p>
            <a:pPr algn="l">
              <a:lnSpc>
                <a:spcPts val="3520"/>
              </a:lnSpc>
            </a:pPr>
            <a:endParaRPr lang="en-US" dirty="0">
              <a:solidFill>
                <a:srgbClr val="373636"/>
              </a:solidFill>
              <a:latin typeface="Open Sauce"/>
              <a:ea typeface="Open Sauce"/>
              <a:cs typeface="Open Sauce"/>
              <a:sym typeface="Open Sauc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31</a:t>
              </a:r>
            </a:p>
          </p:txBody>
        </p:sp>
      </p:grpSp>
      <p:sp>
        <p:nvSpPr>
          <p:cNvPr id="6" name="AutoShape 6"/>
          <p:cNvSpPr/>
          <p:nvPr/>
        </p:nvSpPr>
        <p:spPr>
          <a:xfrm>
            <a:off x="1019175" y="1579714"/>
            <a:ext cx="16249650" cy="9525"/>
          </a:xfrm>
          <a:prstGeom prst="rect">
            <a:avLst/>
          </a:prstGeom>
          <a:solidFill>
            <a:srgbClr val="373636"/>
          </a:solidFill>
        </p:spPr>
        <p:txBody>
          <a:bodyPr/>
          <a:lstStyle/>
          <a:p>
            <a:endParaRPr lang="en-US" dirty="0"/>
          </a:p>
        </p:txBody>
      </p:sp>
      <p:sp>
        <p:nvSpPr>
          <p:cNvPr id="7" name="AutoShape 7"/>
          <p:cNvSpPr/>
          <p:nvPr/>
        </p:nvSpPr>
        <p:spPr>
          <a:xfrm>
            <a:off x="1028700" y="9851387"/>
            <a:ext cx="8120062" cy="435613"/>
          </a:xfrm>
          <a:prstGeom prst="rect">
            <a:avLst/>
          </a:prstGeom>
          <a:solidFill>
            <a:srgbClr val="077AB5"/>
          </a:solidFill>
        </p:spPr>
        <p:txBody>
          <a:bodyPr/>
          <a:lstStyle/>
          <a:p>
            <a:endParaRPr lang="en-US" dirty="0"/>
          </a:p>
        </p:txBody>
      </p:sp>
      <p:sp>
        <p:nvSpPr>
          <p:cNvPr id="8" name="AutoShape 8"/>
          <p:cNvSpPr/>
          <p:nvPr/>
        </p:nvSpPr>
        <p:spPr>
          <a:xfrm>
            <a:off x="17259300" y="-352954"/>
            <a:ext cx="9525" cy="10992908"/>
          </a:xfrm>
          <a:prstGeom prst="rect">
            <a:avLst/>
          </a:prstGeom>
          <a:solidFill>
            <a:srgbClr val="373636"/>
          </a:solidFill>
        </p:spPr>
        <p:txBody>
          <a:bodyPr/>
          <a:lstStyle/>
          <a:p>
            <a:endParaRPr lang="en-US" dirty="0"/>
          </a:p>
        </p:txBody>
      </p:sp>
      <p:sp>
        <p:nvSpPr>
          <p:cNvPr id="9" name="Freeform 9"/>
          <p:cNvSpPr/>
          <p:nvPr/>
        </p:nvSpPr>
        <p:spPr>
          <a:xfrm>
            <a:off x="3175629" y="1689641"/>
            <a:ext cx="11936741" cy="8161747"/>
          </a:xfrm>
          <a:custGeom>
            <a:avLst/>
            <a:gdLst/>
            <a:ahLst/>
            <a:cxnLst/>
            <a:rect l="l" t="t" r="r" b="b"/>
            <a:pathLst>
              <a:path w="11936741" h="8161747">
                <a:moveTo>
                  <a:pt x="0" y="0"/>
                </a:moveTo>
                <a:lnTo>
                  <a:pt x="11936742" y="0"/>
                </a:lnTo>
                <a:lnTo>
                  <a:pt x="11936742" y="8161746"/>
                </a:lnTo>
                <a:lnTo>
                  <a:pt x="0" y="8161746"/>
                </a:lnTo>
                <a:lnTo>
                  <a:pt x="0" y="0"/>
                </a:lnTo>
                <a:close/>
              </a:path>
            </a:pathLst>
          </a:custGeom>
          <a:blipFill>
            <a:blip r:embed="rId2"/>
            <a:stretch>
              <a:fillRect/>
            </a:stretch>
          </a:blipFill>
        </p:spPr>
        <p:txBody>
          <a:bodyPr/>
          <a:lstStyle/>
          <a:p>
            <a:endParaRPr lang="en-US" dirty="0"/>
          </a:p>
        </p:txBody>
      </p:sp>
      <p:sp>
        <p:nvSpPr>
          <p:cNvPr id="10" name="TextBox 10"/>
          <p:cNvSpPr txBox="1"/>
          <p:nvPr/>
        </p:nvSpPr>
        <p:spPr>
          <a:xfrm>
            <a:off x="1788365" y="270819"/>
            <a:ext cx="9280738" cy="1038151"/>
          </a:xfrm>
          <a:prstGeom prst="rect">
            <a:avLst/>
          </a:prstGeom>
        </p:spPr>
        <p:txBody>
          <a:bodyPr lIns="0" tIns="0" rIns="0" bIns="0" rtlCol="0" anchor="t">
            <a:spAutoFit/>
          </a:bodyPr>
          <a:lstStyle/>
          <a:p>
            <a:pPr algn="l">
              <a:lnSpc>
                <a:spcPts val="8400"/>
              </a:lnSpc>
            </a:pPr>
            <a:r>
              <a:rPr lang="es-ES" sz="6000" b="1" dirty="0">
                <a:solidFill>
                  <a:srgbClr val="EA6D29"/>
                </a:solidFill>
                <a:latin typeface="Open Sauce Bold"/>
                <a:ea typeface="Open Sauce Bold"/>
                <a:cs typeface="Open Sauce Bold"/>
                <a:sym typeface="Open Sauce Bold"/>
              </a:rPr>
              <a:t>HANC y las redes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32</a:t>
              </a:r>
            </a:p>
          </p:txBody>
        </p:sp>
      </p:grpSp>
      <p:sp>
        <p:nvSpPr>
          <p:cNvPr id="6" name="TextBox 6"/>
          <p:cNvSpPr txBox="1"/>
          <p:nvPr/>
        </p:nvSpPr>
        <p:spPr>
          <a:xfrm>
            <a:off x="1887092" y="3135186"/>
            <a:ext cx="5656708" cy="3532314"/>
          </a:xfrm>
          <a:prstGeom prst="rect">
            <a:avLst/>
          </a:prstGeom>
        </p:spPr>
        <p:txBody>
          <a:bodyPr wrap="square" lIns="0" tIns="0" rIns="0" bIns="0" rtlCol="0" anchor="t">
            <a:spAutoFit/>
          </a:bodyPr>
          <a:lstStyle/>
          <a:p>
            <a:pPr algn="l">
              <a:lnSpc>
                <a:spcPts val="7079"/>
              </a:lnSpc>
            </a:pPr>
            <a:r>
              <a:rPr lang="es-ES" sz="4000" dirty="0">
                <a:solidFill>
                  <a:srgbClr val="373636"/>
                </a:solidFill>
                <a:latin typeface="Open Sauce Light"/>
                <a:ea typeface="Open Sauce Light"/>
                <a:cs typeface="Open Sauce Light"/>
                <a:sym typeface="Open Sauce Light"/>
              </a:rPr>
              <a:t>Programas adicionales de investigación del VIH financiados por </a:t>
            </a:r>
            <a:br>
              <a:rPr lang="es-ES" sz="4000" dirty="0">
                <a:solidFill>
                  <a:srgbClr val="373636"/>
                </a:solidFill>
                <a:latin typeface="Open Sauce Light"/>
                <a:ea typeface="Open Sauce Light"/>
                <a:cs typeface="Open Sauce Light"/>
                <a:sym typeface="Open Sauce Light"/>
              </a:rPr>
            </a:br>
            <a:r>
              <a:rPr lang="es-ES" sz="4000" dirty="0">
                <a:solidFill>
                  <a:srgbClr val="373636"/>
                </a:solidFill>
                <a:latin typeface="Open Sauce Light"/>
                <a:ea typeface="Open Sauce Light"/>
                <a:cs typeface="Open Sauce Light"/>
                <a:sym typeface="Open Sauce Light"/>
              </a:rPr>
              <a:t>la DAIDS</a:t>
            </a:r>
          </a:p>
        </p:txBody>
      </p:sp>
      <p:sp>
        <p:nvSpPr>
          <p:cNvPr id="7" name="TextBox 7"/>
          <p:cNvSpPr txBox="1"/>
          <p:nvPr/>
        </p:nvSpPr>
        <p:spPr>
          <a:xfrm>
            <a:off x="8991600" y="278538"/>
            <a:ext cx="9065399" cy="8468857"/>
          </a:xfrm>
          <a:prstGeom prst="rect">
            <a:avLst/>
          </a:prstGeom>
        </p:spPr>
        <p:txBody>
          <a:bodyPr wrap="square" lIns="0" tIns="0" rIns="0" bIns="0" rtlCol="0" anchor="t">
            <a:spAutoFit/>
          </a:bodyPr>
          <a:lstStyle/>
          <a:p>
            <a:pPr algn="l">
              <a:lnSpc>
                <a:spcPts val="3519"/>
              </a:lnSpc>
            </a:pPr>
            <a:r>
              <a:rPr lang="es-ES" dirty="0">
                <a:solidFill>
                  <a:srgbClr val="373636"/>
                </a:solidFill>
                <a:latin typeface="Open Sauce"/>
                <a:ea typeface="Open Sauce"/>
                <a:cs typeface="Open Sauce"/>
                <a:sym typeface="Open Sauce"/>
              </a:rPr>
              <a:t>Programa emblemático de los NIH para las investigaciones sobre la cura del VIH.</a:t>
            </a:r>
          </a:p>
          <a:p>
            <a:pPr algn="l">
              <a:lnSpc>
                <a:spcPts val="3519"/>
              </a:lnSpc>
            </a:pPr>
            <a:endParaRPr lang="en-US" dirty="0">
              <a:solidFill>
                <a:srgbClr val="373636"/>
              </a:solidFill>
              <a:latin typeface="Open Sauce"/>
              <a:ea typeface="Open Sauce"/>
              <a:cs typeface="Open Sauce"/>
              <a:sym typeface="Open Sauce"/>
            </a:endParaRPr>
          </a:p>
          <a:p>
            <a:pPr algn="l">
              <a:lnSpc>
                <a:spcPts val="3519"/>
              </a:lnSpc>
            </a:pPr>
            <a:r>
              <a:rPr lang="es-ES" dirty="0">
                <a:solidFill>
                  <a:srgbClr val="373636"/>
                </a:solidFill>
                <a:latin typeface="Open Sauce"/>
                <a:ea typeface="Open Sauce"/>
                <a:cs typeface="Open Sauce"/>
                <a:sym typeface="Open Sauce"/>
              </a:rPr>
              <a:t>Promueve colaboraciones dinámicas y multidisciplinarias entre investigadores básicos, aplicados y clínicos que estudian la persistencia del VIH y desarrollan posibles estrategias curativas. </a:t>
            </a:r>
          </a:p>
          <a:p>
            <a:pPr algn="l">
              <a:lnSpc>
                <a:spcPts val="3519"/>
              </a:lnSpc>
            </a:pPr>
            <a:endParaRPr lang="en-US" dirty="0">
              <a:solidFill>
                <a:srgbClr val="373636"/>
              </a:solidFill>
              <a:latin typeface="Open Sauce"/>
              <a:ea typeface="Open Sauce"/>
              <a:cs typeface="Open Sauce"/>
              <a:sym typeface="Open Sauce"/>
            </a:endParaRPr>
          </a:p>
          <a:p>
            <a:pPr algn="l">
              <a:lnSpc>
                <a:spcPts val="3519"/>
              </a:lnSpc>
            </a:pPr>
            <a:r>
              <a:rPr lang="es-ES" dirty="0">
                <a:solidFill>
                  <a:srgbClr val="373636"/>
                </a:solidFill>
                <a:latin typeface="Open Sauce"/>
                <a:ea typeface="Open Sauce"/>
                <a:cs typeface="Open Sauce"/>
                <a:sym typeface="Open Sauce"/>
              </a:rPr>
              <a:t>Establece asociaciones entre el mundo académico, la industria, el gobierno y la comunidad con el objetivo de aprovechar los recursos comunes para acelerar el ritmo de las investigaciones sobre la cura del VIH e involucrar a la siguiente generación de investigadores centrados en encontrar una cura para el VIH.</a:t>
            </a:r>
          </a:p>
          <a:p>
            <a:pPr algn="l">
              <a:lnSpc>
                <a:spcPts val="3519"/>
              </a:lnSpc>
            </a:pPr>
            <a:endParaRPr lang="en-US" dirty="0">
              <a:solidFill>
                <a:srgbClr val="373636"/>
              </a:solidFill>
              <a:latin typeface="Open Sauce"/>
              <a:ea typeface="Open Sauce"/>
              <a:cs typeface="Open Sauce"/>
              <a:sym typeface="Open Sauce"/>
            </a:endParaRPr>
          </a:p>
          <a:p>
            <a:pPr algn="l">
              <a:lnSpc>
                <a:spcPts val="3519"/>
              </a:lnSpc>
            </a:pPr>
            <a:r>
              <a:rPr lang="es-ES" dirty="0">
                <a:solidFill>
                  <a:srgbClr val="373636"/>
                </a:solidFill>
                <a:latin typeface="Open Sauce"/>
                <a:ea typeface="Open Sauce"/>
                <a:cs typeface="Open Sauce"/>
                <a:sym typeface="Open Sauce"/>
              </a:rPr>
              <a:t>Inició en julio de 2011 con el financiamiento de tres colaboradores: CARE, DARE y defeatHIV. Se expandió en julio de 2016 para incluir tres colaboradores adicionales (BELIEVE, BEAT-HIV y I4C). En 2021, se expandió de nuevo para incluir 10 colaboradores en total (CARE, DARE, BEAT-HIV, I4C, REACH, ERASE-HIV, CRISPR for Cure, PAVE, RID-HIV y HOPE), uno de los cuales (PAVE) se enfoca específicamente en las investigaciones sobre la cura del VIH en bebés y niños. En conjunto, la red apoya aproximadamente a 300 miembros colaboradores.</a:t>
            </a:r>
          </a:p>
          <a:p>
            <a:pPr algn="l">
              <a:lnSpc>
                <a:spcPts val="3519"/>
              </a:lnSpc>
            </a:pPr>
            <a:endParaRPr lang="en-US" dirty="0">
              <a:solidFill>
                <a:srgbClr val="373636"/>
              </a:solidFill>
              <a:latin typeface="Open Sauce"/>
              <a:ea typeface="Open Sauce"/>
              <a:cs typeface="Open Sauce"/>
              <a:sym typeface="Open Sauce"/>
            </a:endParaRPr>
          </a:p>
        </p:txBody>
      </p:sp>
      <p:sp>
        <p:nvSpPr>
          <p:cNvPr id="8" name="AutoShape 8"/>
          <p:cNvSpPr/>
          <p:nvPr/>
        </p:nvSpPr>
        <p:spPr>
          <a:xfrm>
            <a:off x="8343631" y="453164"/>
            <a:ext cx="546310" cy="156239"/>
          </a:xfrm>
          <a:prstGeom prst="rect">
            <a:avLst/>
          </a:prstGeom>
          <a:solidFill>
            <a:srgbClr val="077AB5"/>
          </a:solidFill>
        </p:spPr>
        <p:txBody>
          <a:bodyPr/>
          <a:lstStyle/>
          <a:p>
            <a:endParaRPr lang="en-US" dirty="0"/>
          </a:p>
        </p:txBody>
      </p:sp>
      <p:sp>
        <p:nvSpPr>
          <p:cNvPr id="9" name="AutoShape 9"/>
          <p:cNvSpPr/>
          <p:nvPr/>
        </p:nvSpPr>
        <p:spPr>
          <a:xfrm>
            <a:off x="8343631" y="1308969"/>
            <a:ext cx="546310" cy="156239"/>
          </a:xfrm>
          <a:prstGeom prst="rect">
            <a:avLst/>
          </a:prstGeom>
          <a:solidFill>
            <a:srgbClr val="077AB5"/>
          </a:solidFill>
        </p:spPr>
        <p:txBody>
          <a:bodyPr/>
          <a:lstStyle/>
          <a:p>
            <a:endParaRPr lang="en-US" dirty="0"/>
          </a:p>
        </p:txBody>
      </p:sp>
      <p:sp>
        <p:nvSpPr>
          <p:cNvPr id="10" name="AutoShape 10"/>
          <p:cNvSpPr/>
          <p:nvPr/>
        </p:nvSpPr>
        <p:spPr>
          <a:xfrm>
            <a:off x="8343631" y="3123047"/>
            <a:ext cx="546310" cy="156239"/>
          </a:xfrm>
          <a:prstGeom prst="rect">
            <a:avLst/>
          </a:prstGeom>
          <a:solidFill>
            <a:srgbClr val="077AB5"/>
          </a:solidFill>
        </p:spPr>
        <p:txBody>
          <a:bodyPr/>
          <a:lstStyle/>
          <a:p>
            <a:endParaRPr lang="en-US" dirty="0"/>
          </a:p>
        </p:txBody>
      </p:sp>
      <p:sp>
        <p:nvSpPr>
          <p:cNvPr id="11" name="AutoShape 11"/>
          <p:cNvSpPr/>
          <p:nvPr/>
        </p:nvSpPr>
        <p:spPr>
          <a:xfrm>
            <a:off x="8343631" y="5689111"/>
            <a:ext cx="546310" cy="156239"/>
          </a:xfrm>
          <a:prstGeom prst="rect">
            <a:avLst/>
          </a:prstGeom>
          <a:solidFill>
            <a:srgbClr val="077AB5"/>
          </a:solidFill>
        </p:spPr>
        <p:txBody>
          <a:bodyPr/>
          <a:lstStyle/>
          <a:p>
            <a:endParaRPr lang="en-US" dirty="0"/>
          </a:p>
        </p:txBody>
      </p:sp>
      <p:sp>
        <p:nvSpPr>
          <p:cNvPr id="12" name="AutoShape 12"/>
          <p:cNvSpPr/>
          <p:nvPr/>
        </p:nvSpPr>
        <p:spPr>
          <a:xfrm>
            <a:off x="15486" y="9568814"/>
            <a:ext cx="18288000" cy="9525"/>
          </a:xfrm>
          <a:prstGeom prst="rect">
            <a:avLst/>
          </a:prstGeom>
          <a:solidFill>
            <a:srgbClr val="373636"/>
          </a:solidFill>
        </p:spPr>
        <p:txBody>
          <a:bodyPr/>
          <a:lstStyle/>
          <a:p>
            <a:endParaRPr lang="en-US" dirty="0"/>
          </a:p>
        </p:txBody>
      </p:sp>
      <p:sp>
        <p:nvSpPr>
          <p:cNvPr id="13" name="AutoShape 13"/>
          <p:cNvSpPr/>
          <p:nvPr/>
        </p:nvSpPr>
        <p:spPr>
          <a:xfrm>
            <a:off x="1887092" y="6712717"/>
            <a:ext cx="5545493" cy="249465"/>
          </a:xfrm>
          <a:prstGeom prst="rect">
            <a:avLst/>
          </a:prstGeom>
          <a:solidFill>
            <a:srgbClr val="EA6D29"/>
          </a:solidFill>
        </p:spPr>
        <p:txBody>
          <a:bodyPr/>
          <a:lstStyle/>
          <a:p>
            <a:endParaRPr lang="en-US" dirty="0"/>
          </a:p>
        </p:txBody>
      </p:sp>
      <p:sp>
        <p:nvSpPr>
          <p:cNvPr id="14" name="TextBox 14"/>
          <p:cNvSpPr txBox="1"/>
          <p:nvPr/>
        </p:nvSpPr>
        <p:spPr>
          <a:xfrm>
            <a:off x="1896617" y="7277648"/>
            <a:ext cx="6447014" cy="1079613"/>
          </a:xfrm>
          <a:prstGeom prst="rect">
            <a:avLst/>
          </a:prstGeom>
        </p:spPr>
        <p:txBody>
          <a:bodyPr wrap="square" lIns="0" tIns="0" rIns="0" bIns="0" rtlCol="0" anchor="t">
            <a:spAutoFit/>
          </a:bodyPr>
          <a:lstStyle/>
          <a:p>
            <a:pPr>
              <a:lnSpc>
                <a:spcPts val="4401"/>
              </a:lnSpc>
              <a:spcBef>
                <a:spcPct val="0"/>
              </a:spcBef>
            </a:pPr>
            <a:r>
              <a:rPr lang="es-ES" sz="3200" b="1" dirty="0">
                <a:solidFill>
                  <a:srgbClr val="077AB5"/>
                </a:solidFill>
                <a:latin typeface="Open Sauce Bold"/>
                <a:ea typeface="Open Sauce Bold"/>
                <a:cs typeface="Open Sauce Bold"/>
                <a:sym typeface="Open Sauce Bold"/>
              </a:rPr>
              <a:t>Martin Delaney Collaboratories (MDC) para la investigación sobre la cura del VIH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33</a:t>
              </a:r>
            </a:p>
          </p:txBody>
        </p:sp>
      </p:grpSp>
      <p:sp>
        <p:nvSpPr>
          <p:cNvPr id="6" name="TextBox 6"/>
          <p:cNvSpPr txBox="1"/>
          <p:nvPr/>
        </p:nvSpPr>
        <p:spPr>
          <a:xfrm>
            <a:off x="1887092" y="2806268"/>
            <a:ext cx="5535968" cy="3532314"/>
          </a:xfrm>
          <a:prstGeom prst="rect">
            <a:avLst/>
          </a:prstGeom>
        </p:spPr>
        <p:txBody>
          <a:bodyPr wrap="square" lIns="0" tIns="0" rIns="0" bIns="0" rtlCol="0" anchor="t">
            <a:spAutoFit/>
          </a:bodyPr>
          <a:lstStyle/>
          <a:p>
            <a:pPr algn="l">
              <a:lnSpc>
                <a:spcPts val="7079"/>
              </a:lnSpc>
            </a:pPr>
            <a:r>
              <a:rPr lang="es-ES" sz="4000" dirty="0">
                <a:solidFill>
                  <a:srgbClr val="373636"/>
                </a:solidFill>
                <a:latin typeface="Open Sauce Light"/>
                <a:ea typeface="Open Sauce Light"/>
                <a:cs typeface="Open Sauce Light"/>
                <a:sym typeface="Open Sauce Light"/>
              </a:rPr>
              <a:t>Programas adicionales de investigación del VIH financiados por </a:t>
            </a:r>
            <a:br>
              <a:rPr lang="es-ES" sz="4000" dirty="0">
                <a:solidFill>
                  <a:srgbClr val="373636"/>
                </a:solidFill>
                <a:latin typeface="Open Sauce Light"/>
                <a:ea typeface="Open Sauce Light"/>
                <a:cs typeface="Open Sauce Light"/>
                <a:sym typeface="Open Sauce Light"/>
              </a:rPr>
            </a:br>
            <a:r>
              <a:rPr lang="es-ES" sz="4000" dirty="0">
                <a:solidFill>
                  <a:srgbClr val="373636"/>
                </a:solidFill>
                <a:latin typeface="Open Sauce Light"/>
                <a:ea typeface="Open Sauce Light"/>
                <a:cs typeface="Open Sauce Light"/>
                <a:sym typeface="Open Sauce Light"/>
              </a:rPr>
              <a:t>la DAIDS</a:t>
            </a:r>
          </a:p>
        </p:txBody>
      </p:sp>
      <p:sp>
        <p:nvSpPr>
          <p:cNvPr id="7" name="TextBox 7"/>
          <p:cNvSpPr txBox="1"/>
          <p:nvPr/>
        </p:nvSpPr>
        <p:spPr>
          <a:xfrm>
            <a:off x="9159486" y="3037322"/>
            <a:ext cx="8515982" cy="3916980"/>
          </a:xfrm>
          <a:prstGeom prst="rect">
            <a:avLst/>
          </a:prstGeom>
        </p:spPr>
        <p:txBody>
          <a:bodyPr lIns="0" tIns="0" rIns="0" bIns="0" rtlCol="0" anchor="t">
            <a:spAutoFit/>
          </a:bodyPr>
          <a:lstStyle/>
          <a:p>
            <a:pPr algn="l">
              <a:lnSpc>
                <a:spcPts val="3519"/>
              </a:lnSpc>
            </a:pPr>
            <a:r>
              <a:rPr lang="es-ES" sz="2199" dirty="0">
                <a:solidFill>
                  <a:srgbClr val="373636"/>
                </a:solidFill>
                <a:latin typeface="Open Sauce"/>
                <a:ea typeface="Open Sauce"/>
                <a:cs typeface="Open Sauce"/>
                <a:sym typeface="Open Sauce"/>
              </a:rPr>
              <a:t>Ofrecen apoyo administrativo y compartido en investigaciones con el fin de mejorar y coordinar de manera sinérgica proyectos de investigación del VIH de alta calidad. </a:t>
            </a:r>
          </a:p>
          <a:p>
            <a:pPr algn="l">
              <a:lnSpc>
                <a:spcPts val="3519"/>
              </a:lnSpc>
            </a:pPr>
            <a:endParaRPr lang="en-US" sz="2199" dirty="0">
              <a:solidFill>
                <a:srgbClr val="373636"/>
              </a:solidFill>
              <a:latin typeface="Open Sauce"/>
              <a:ea typeface="Open Sauce"/>
              <a:cs typeface="Open Sauce"/>
              <a:sym typeface="Open Sauce"/>
            </a:endParaRPr>
          </a:p>
          <a:p>
            <a:pPr algn="l">
              <a:lnSpc>
                <a:spcPts val="3519"/>
              </a:lnSpc>
            </a:pPr>
            <a:r>
              <a:rPr lang="es-ES" sz="2199" dirty="0">
                <a:solidFill>
                  <a:srgbClr val="373636"/>
                </a:solidFill>
                <a:latin typeface="Open Sauce"/>
                <a:ea typeface="Open Sauce"/>
                <a:cs typeface="Open Sauce"/>
                <a:sym typeface="Open Sauce"/>
              </a:rPr>
              <a:t>Los CFAR financian los centros principales en los que se ofrece experiencia, recursos y servicios que de otro modo no estarían al alcance a través de mecanismos de financiamiento más tradicionales.</a:t>
            </a:r>
          </a:p>
          <a:p>
            <a:pPr algn="l">
              <a:lnSpc>
                <a:spcPts val="3519"/>
              </a:lnSpc>
            </a:pPr>
            <a:r>
              <a:rPr lang="es-ES" sz="2199" dirty="0">
                <a:solidFill>
                  <a:srgbClr val="373636"/>
                </a:solidFill>
                <a:latin typeface="Open Sauce"/>
                <a:ea typeface="Open Sauce"/>
                <a:cs typeface="Open Sauce"/>
                <a:sym typeface="Open Sauce"/>
              </a:rPr>
              <a:t>Centros para la Investigación del SIDA (CFAR)</a:t>
            </a:r>
          </a:p>
          <a:p>
            <a:pPr algn="l">
              <a:lnSpc>
                <a:spcPts val="3519"/>
              </a:lnSpc>
            </a:pPr>
            <a:endParaRPr lang="en-US" sz="2199" dirty="0">
              <a:solidFill>
                <a:srgbClr val="373636"/>
              </a:solidFill>
              <a:latin typeface="Open Sauce"/>
              <a:ea typeface="Open Sauce"/>
              <a:cs typeface="Open Sauce"/>
              <a:sym typeface="Open Sauce"/>
            </a:endParaRPr>
          </a:p>
        </p:txBody>
      </p:sp>
      <p:sp>
        <p:nvSpPr>
          <p:cNvPr id="8" name="AutoShape 8"/>
          <p:cNvSpPr/>
          <p:nvPr/>
        </p:nvSpPr>
        <p:spPr>
          <a:xfrm>
            <a:off x="8343631" y="3123047"/>
            <a:ext cx="546310" cy="156239"/>
          </a:xfrm>
          <a:prstGeom prst="rect">
            <a:avLst/>
          </a:prstGeom>
          <a:solidFill>
            <a:srgbClr val="077AB5"/>
          </a:solidFill>
        </p:spPr>
        <p:txBody>
          <a:bodyPr/>
          <a:lstStyle/>
          <a:p>
            <a:endParaRPr lang="en-US" dirty="0"/>
          </a:p>
        </p:txBody>
      </p:sp>
      <p:sp>
        <p:nvSpPr>
          <p:cNvPr id="9" name="AutoShape 9"/>
          <p:cNvSpPr/>
          <p:nvPr/>
        </p:nvSpPr>
        <p:spPr>
          <a:xfrm>
            <a:off x="8343631" y="4960555"/>
            <a:ext cx="546310" cy="156239"/>
          </a:xfrm>
          <a:prstGeom prst="rect">
            <a:avLst/>
          </a:prstGeom>
          <a:solidFill>
            <a:srgbClr val="077AB5"/>
          </a:solidFill>
        </p:spPr>
        <p:txBody>
          <a:bodyPr/>
          <a:lstStyle/>
          <a:p>
            <a:endParaRPr lang="en-US" dirty="0"/>
          </a:p>
        </p:txBody>
      </p:sp>
      <p:sp>
        <p:nvSpPr>
          <p:cNvPr id="10" name="AutoShape 10"/>
          <p:cNvSpPr/>
          <p:nvPr/>
        </p:nvSpPr>
        <p:spPr>
          <a:xfrm>
            <a:off x="15486" y="9568814"/>
            <a:ext cx="18288000" cy="9525"/>
          </a:xfrm>
          <a:prstGeom prst="rect">
            <a:avLst/>
          </a:prstGeom>
          <a:solidFill>
            <a:srgbClr val="373636"/>
          </a:solidFill>
        </p:spPr>
        <p:txBody>
          <a:bodyPr/>
          <a:lstStyle/>
          <a:p>
            <a:endParaRPr lang="en-US" dirty="0"/>
          </a:p>
        </p:txBody>
      </p:sp>
      <p:sp>
        <p:nvSpPr>
          <p:cNvPr id="11" name="AutoShape 11"/>
          <p:cNvSpPr/>
          <p:nvPr/>
        </p:nvSpPr>
        <p:spPr>
          <a:xfrm>
            <a:off x="1887092" y="6712717"/>
            <a:ext cx="5545493" cy="249465"/>
          </a:xfrm>
          <a:prstGeom prst="rect">
            <a:avLst/>
          </a:prstGeom>
          <a:solidFill>
            <a:srgbClr val="EA6D29"/>
          </a:solidFill>
        </p:spPr>
        <p:txBody>
          <a:bodyPr/>
          <a:lstStyle/>
          <a:p>
            <a:endParaRPr lang="en-US" dirty="0"/>
          </a:p>
        </p:txBody>
      </p:sp>
      <p:sp>
        <p:nvSpPr>
          <p:cNvPr id="12" name="TextBox 12"/>
          <p:cNvSpPr txBox="1"/>
          <p:nvPr/>
        </p:nvSpPr>
        <p:spPr>
          <a:xfrm>
            <a:off x="1851968" y="7239457"/>
            <a:ext cx="6456539" cy="1646092"/>
          </a:xfrm>
          <a:prstGeom prst="rect">
            <a:avLst/>
          </a:prstGeom>
        </p:spPr>
        <p:txBody>
          <a:bodyPr wrap="square" lIns="0" tIns="0" rIns="0" bIns="0" rtlCol="0" anchor="t">
            <a:spAutoFit/>
          </a:bodyPr>
          <a:lstStyle/>
          <a:p>
            <a:pPr>
              <a:lnSpc>
                <a:spcPts val="4401"/>
              </a:lnSpc>
              <a:spcBef>
                <a:spcPct val="0"/>
              </a:spcBef>
            </a:pPr>
            <a:r>
              <a:rPr lang="es-ES" sz="3200" b="1" dirty="0">
                <a:solidFill>
                  <a:srgbClr val="077AB5"/>
                </a:solidFill>
                <a:latin typeface="Open Sauce Bold"/>
                <a:ea typeface="Open Sauce Bold"/>
                <a:cs typeface="Open Sauce Bold"/>
                <a:sym typeface="Open Sauce Bold"/>
              </a:rPr>
              <a:t>Centros para la Investigación del SIDA (</a:t>
            </a:r>
            <a:r>
              <a:rPr lang="es-ES" sz="3200" b="1" i="1" dirty="0">
                <a:solidFill>
                  <a:srgbClr val="077AB5"/>
                </a:solidFill>
                <a:latin typeface="Open Sauce Bold"/>
                <a:ea typeface="Open Sauce Bold"/>
                <a:cs typeface="Open Sauce Bold"/>
                <a:sym typeface="Open Sauce Bold"/>
              </a:rPr>
              <a:t>Centers for AIDS Research</a:t>
            </a:r>
            <a:r>
              <a:rPr lang="es-ES" sz="3200" b="1" dirty="0">
                <a:solidFill>
                  <a:srgbClr val="077AB5"/>
                </a:solidFill>
                <a:latin typeface="Open Sauce Bold"/>
                <a:ea typeface="Open Sauce Bold"/>
                <a:cs typeface="Open Sauce Bold"/>
                <a:sym typeface="Open Sauce Bold"/>
              </a:rPr>
              <a:t>, CFAR)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34</a:t>
              </a:r>
            </a:p>
          </p:txBody>
        </p:sp>
      </p:grpSp>
      <p:sp>
        <p:nvSpPr>
          <p:cNvPr id="6" name="TextBox 6"/>
          <p:cNvSpPr txBox="1"/>
          <p:nvPr/>
        </p:nvSpPr>
        <p:spPr>
          <a:xfrm>
            <a:off x="1887092" y="1997036"/>
            <a:ext cx="5780533" cy="4486461"/>
          </a:xfrm>
          <a:prstGeom prst="rect">
            <a:avLst/>
          </a:prstGeom>
        </p:spPr>
        <p:txBody>
          <a:bodyPr wrap="square" lIns="0" tIns="0" rIns="0" bIns="0" rtlCol="0" anchor="t">
            <a:spAutoFit/>
          </a:bodyPr>
          <a:lstStyle/>
          <a:p>
            <a:pPr algn="l">
              <a:lnSpc>
                <a:spcPts val="7079"/>
              </a:lnSpc>
            </a:pPr>
            <a:r>
              <a:rPr lang="es-ES" sz="5899" dirty="0">
                <a:solidFill>
                  <a:srgbClr val="373636"/>
                </a:solidFill>
                <a:latin typeface="Open Sauce Light"/>
                <a:ea typeface="Open Sauce Light"/>
                <a:cs typeface="Open Sauce Light"/>
                <a:sym typeface="Open Sauce Light"/>
              </a:rPr>
              <a:t>Organizaciones de colaboración adicionales enfocadas en </a:t>
            </a:r>
            <a:br>
              <a:rPr lang="es-ES" sz="5899" dirty="0">
                <a:solidFill>
                  <a:srgbClr val="373636"/>
                </a:solidFill>
                <a:latin typeface="Open Sauce Light"/>
                <a:ea typeface="Open Sauce Light"/>
                <a:cs typeface="Open Sauce Light"/>
                <a:sym typeface="Open Sauce Light"/>
              </a:rPr>
            </a:br>
            <a:r>
              <a:rPr lang="es-ES" sz="5899" dirty="0">
                <a:solidFill>
                  <a:srgbClr val="373636"/>
                </a:solidFill>
                <a:latin typeface="Open Sauce Light"/>
                <a:ea typeface="Open Sauce Light"/>
                <a:cs typeface="Open Sauce Light"/>
                <a:sym typeface="Open Sauce Light"/>
              </a:rPr>
              <a:t>la comunidad</a:t>
            </a:r>
          </a:p>
        </p:txBody>
      </p:sp>
      <p:sp>
        <p:nvSpPr>
          <p:cNvPr id="7" name="TextBox 7"/>
          <p:cNvSpPr txBox="1"/>
          <p:nvPr/>
        </p:nvSpPr>
        <p:spPr>
          <a:xfrm>
            <a:off x="9282777" y="1792470"/>
            <a:ext cx="8757571" cy="1747979"/>
          </a:xfrm>
          <a:prstGeom prst="rect">
            <a:avLst/>
          </a:prstGeom>
        </p:spPr>
        <p:txBody>
          <a:bodyPr wrap="square" lIns="0" tIns="0" rIns="0" bIns="0" rtlCol="0" anchor="t">
            <a:spAutoFit/>
          </a:bodyPr>
          <a:lstStyle/>
          <a:p>
            <a:pPr algn="l">
              <a:lnSpc>
                <a:spcPts val="3519"/>
              </a:lnSpc>
            </a:pPr>
            <a:r>
              <a:rPr lang="es-ES" sz="2199" dirty="0">
                <a:solidFill>
                  <a:srgbClr val="373636"/>
                </a:solidFill>
                <a:latin typeface="Open Sauce"/>
                <a:ea typeface="Open Sauce"/>
                <a:cs typeface="Open Sauce"/>
                <a:sym typeface="Open Sauce"/>
              </a:rPr>
              <a:t>Realiza ensayos clínicos encabezados por los CDC con el fin de mejorar el tratamiento de la TB. </a:t>
            </a:r>
            <a:r>
              <a:rPr lang="es-ES" sz="2199" u="sng" dirty="0">
                <a:solidFill>
                  <a:srgbClr val="373636"/>
                </a:solidFill>
                <a:latin typeface="Open Sauce"/>
                <a:ea typeface="Open Sauce"/>
                <a:cs typeface="Open Sauce"/>
                <a:sym typeface="Open Sauce"/>
                <a:hlinkClick r:id="rId2" tooltip="https://www.treatmentactiongroup.org"/>
              </a:rPr>
              <a:t>TAG</a:t>
            </a:r>
            <a:r>
              <a:rPr lang="es-ES" sz="2199" dirty="0">
                <a:solidFill>
                  <a:srgbClr val="373636"/>
                </a:solidFill>
                <a:latin typeface="Open Sauce"/>
                <a:ea typeface="Open Sauce"/>
                <a:cs typeface="Open Sauce"/>
                <a:sym typeface="Open Sauce"/>
              </a:rPr>
              <a:t> (Treatment Action Group) coordina el grupo de asesores de investigaciones comunitarias (</a:t>
            </a:r>
            <a:r>
              <a:rPr lang="es-ES" sz="2199" i="1" dirty="0">
                <a:solidFill>
                  <a:srgbClr val="373636"/>
                </a:solidFill>
                <a:latin typeface="Open Sauce"/>
                <a:ea typeface="Open Sauce"/>
                <a:cs typeface="Open Sauce"/>
                <a:sym typeface="Open Sauce"/>
              </a:rPr>
              <a:t>Community Research Advisors Group</a:t>
            </a:r>
            <a:r>
              <a:rPr lang="es-ES" sz="2199" dirty="0">
                <a:solidFill>
                  <a:srgbClr val="373636"/>
                </a:solidFill>
                <a:latin typeface="Open Sauce"/>
                <a:ea typeface="Open Sauce"/>
                <a:cs typeface="Open Sauce"/>
                <a:sym typeface="Open Sauce"/>
              </a:rPr>
              <a:t>, CRAG) del TBTC.</a:t>
            </a:r>
          </a:p>
        </p:txBody>
      </p:sp>
      <p:sp>
        <p:nvSpPr>
          <p:cNvPr id="8" name="TextBox 8"/>
          <p:cNvSpPr txBox="1"/>
          <p:nvPr/>
        </p:nvSpPr>
        <p:spPr>
          <a:xfrm>
            <a:off x="9282777" y="4517901"/>
            <a:ext cx="8795667" cy="2645661"/>
          </a:xfrm>
          <a:prstGeom prst="rect">
            <a:avLst/>
          </a:prstGeom>
        </p:spPr>
        <p:txBody>
          <a:bodyPr wrap="square" lIns="0" tIns="0" rIns="0" bIns="0" rtlCol="0" anchor="t">
            <a:spAutoFit/>
          </a:bodyPr>
          <a:lstStyle/>
          <a:p>
            <a:pPr algn="l">
              <a:lnSpc>
                <a:spcPts val="3519"/>
              </a:lnSpc>
            </a:pPr>
            <a:r>
              <a:rPr lang="es-ES" sz="2199" dirty="0">
                <a:solidFill>
                  <a:srgbClr val="373636"/>
                </a:solidFill>
                <a:latin typeface="Open Sauce"/>
                <a:ea typeface="Open Sauce"/>
                <a:cs typeface="Open Sauce"/>
                <a:sym typeface="Open Sauce"/>
              </a:rPr>
              <a:t>Organización internacional sin fines de lucro que aprovecha su voz independiente y sus asociaciones mundiales para acelerar el desarrollo ético y la distribución equitativa de opciones eficaces de prevención del VIH como parte de un camino integral e integrado hacia la equidad en salud en todo el mundo. </a:t>
            </a:r>
          </a:p>
          <a:p>
            <a:pPr algn="l">
              <a:lnSpc>
                <a:spcPts val="3519"/>
              </a:lnSpc>
            </a:pPr>
            <a:endParaRPr lang="en-US" sz="2199" dirty="0">
              <a:solidFill>
                <a:srgbClr val="373636"/>
              </a:solidFill>
              <a:latin typeface="Open Sauce"/>
              <a:ea typeface="Open Sauce"/>
              <a:cs typeface="Open Sauce"/>
              <a:sym typeface="Open Sauce"/>
            </a:endParaRPr>
          </a:p>
        </p:txBody>
      </p:sp>
      <p:sp>
        <p:nvSpPr>
          <p:cNvPr id="9" name="TextBox 9"/>
          <p:cNvSpPr txBox="1"/>
          <p:nvPr/>
        </p:nvSpPr>
        <p:spPr>
          <a:xfrm>
            <a:off x="9228981" y="7948472"/>
            <a:ext cx="8515982" cy="1288304"/>
          </a:xfrm>
          <a:prstGeom prst="rect">
            <a:avLst/>
          </a:prstGeom>
        </p:spPr>
        <p:txBody>
          <a:bodyPr lIns="0" tIns="0" rIns="0" bIns="0" rtlCol="0" anchor="t">
            <a:spAutoFit/>
          </a:bodyPr>
          <a:lstStyle/>
          <a:p>
            <a:pPr algn="l">
              <a:lnSpc>
                <a:spcPts val="3519"/>
              </a:lnSpc>
            </a:pPr>
            <a:r>
              <a:rPr lang="es-ES" sz="2199" dirty="0">
                <a:solidFill>
                  <a:srgbClr val="373636"/>
                </a:solidFill>
                <a:latin typeface="Open Sauce"/>
                <a:ea typeface="Open Sauce"/>
                <a:cs typeface="Open Sauce"/>
                <a:sym typeface="Open Sauce"/>
              </a:rPr>
              <a:t>Organización de investigación científica sin fines de lucro que desarrolla vacunas y anticuerpos para el VIH, la tuberculosis y las enfermedades infecciosas emergentes.</a:t>
            </a:r>
          </a:p>
        </p:txBody>
      </p:sp>
      <p:sp>
        <p:nvSpPr>
          <p:cNvPr id="10" name="AutoShape 10"/>
          <p:cNvSpPr/>
          <p:nvPr/>
        </p:nvSpPr>
        <p:spPr>
          <a:xfrm>
            <a:off x="8343631" y="1955097"/>
            <a:ext cx="546310" cy="156239"/>
          </a:xfrm>
          <a:prstGeom prst="rect">
            <a:avLst/>
          </a:prstGeom>
          <a:solidFill>
            <a:srgbClr val="077AB5"/>
          </a:solidFill>
        </p:spPr>
        <p:txBody>
          <a:bodyPr/>
          <a:lstStyle/>
          <a:p>
            <a:endParaRPr lang="en-US" dirty="0"/>
          </a:p>
        </p:txBody>
      </p:sp>
      <p:sp>
        <p:nvSpPr>
          <p:cNvPr id="11" name="AutoShape 11"/>
          <p:cNvSpPr/>
          <p:nvPr/>
        </p:nvSpPr>
        <p:spPr>
          <a:xfrm>
            <a:off x="8343631" y="4685867"/>
            <a:ext cx="546310" cy="156239"/>
          </a:xfrm>
          <a:prstGeom prst="rect">
            <a:avLst/>
          </a:prstGeom>
          <a:solidFill>
            <a:srgbClr val="077AB5"/>
          </a:solidFill>
        </p:spPr>
        <p:txBody>
          <a:bodyPr/>
          <a:lstStyle/>
          <a:p>
            <a:endParaRPr lang="en-US" dirty="0"/>
          </a:p>
        </p:txBody>
      </p:sp>
      <p:sp>
        <p:nvSpPr>
          <p:cNvPr id="12" name="AutoShape 12"/>
          <p:cNvSpPr/>
          <p:nvPr/>
        </p:nvSpPr>
        <p:spPr>
          <a:xfrm>
            <a:off x="8289835" y="8111099"/>
            <a:ext cx="546310" cy="156239"/>
          </a:xfrm>
          <a:prstGeom prst="rect">
            <a:avLst/>
          </a:prstGeom>
          <a:solidFill>
            <a:srgbClr val="077AB5"/>
          </a:solidFill>
        </p:spPr>
        <p:txBody>
          <a:bodyPr/>
          <a:lstStyle/>
          <a:p>
            <a:endParaRPr lang="en-US" dirty="0"/>
          </a:p>
        </p:txBody>
      </p:sp>
      <p:sp>
        <p:nvSpPr>
          <p:cNvPr id="13" name="AutoShape 13"/>
          <p:cNvSpPr/>
          <p:nvPr/>
        </p:nvSpPr>
        <p:spPr>
          <a:xfrm>
            <a:off x="15486" y="9568814"/>
            <a:ext cx="18288000" cy="9525"/>
          </a:xfrm>
          <a:prstGeom prst="rect">
            <a:avLst/>
          </a:prstGeom>
          <a:solidFill>
            <a:srgbClr val="373636"/>
          </a:solidFill>
        </p:spPr>
        <p:txBody>
          <a:bodyPr/>
          <a:lstStyle/>
          <a:p>
            <a:endParaRPr lang="en-US" dirty="0"/>
          </a:p>
        </p:txBody>
      </p:sp>
      <p:sp>
        <p:nvSpPr>
          <p:cNvPr id="14" name="AutoShape 14"/>
          <p:cNvSpPr/>
          <p:nvPr/>
        </p:nvSpPr>
        <p:spPr>
          <a:xfrm>
            <a:off x="1887092" y="6712717"/>
            <a:ext cx="5545493" cy="249465"/>
          </a:xfrm>
          <a:prstGeom prst="rect">
            <a:avLst/>
          </a:prstGeom>
          <a:solidFill>
            <a:srgbClr val="EA6D29"/>
          </a:solidFill>
        </p:spPr>
        <p:txBody>
          <a:bodyPr/>
          <a:lstStyle/>
          <a:p>
            <a:endParaRPr lang="en-US" dirty="0"/>
          </a:p>
        </p:txBody>
      </p:sp>
      <p:sp>
        <p:nvSpPr>
          <p:cNvPr id="15" name="TextBox 15"/>
          <p:cNvSpPr txBox="1"/>
          <p:nvPr/>
        </p:nvSpPr>
        <p:spPr>
          <a:xfrm>
            <a:off x="9282778" y="105596"/>
            <a:ext cx="8515982" cy="1446165"/>
          </a:xfrm>
          <a:prstGeom prst="rect">
            <a:avLst/>
          </a:prstGeom>
        </p:spPr>
        <p:txBody>
          <a:bodyPr wrap="square" lIns="0" tIns="0" rIns="0" bIns="0" rtlCol="0" anchor="t">
            <a:spAutoFit/>
          </a:bodyPr>
          <a:lstStyle/>
          <a:p>
            <a:pPr algn="l">
              <a:lnSpc>
                <a:spcPts val="3921"/>
              </a:lnSpc>
              <a:spcBef>
                <a:spcPct val="0"/>
              </a:spcBef>
            </a:pPr>
            <a:r>
              <a:rPr lang="es-ES" sz="2400" b="1" dirty="0">
                <a:solidFill>
                  <a:srgbClr val="077AB5"/>
                </a:solidFill>
                <a:latin typeface="Open Sauce Bold"/>
                <a:ea typeface="Open Sauce Bold"/>
                <a:cs typeface="Open Sauce Bold"/>
                <a:sym typeface="Open Sauce Bold"/>
              </a:rPr>
              <a:t>Grupo de asesores de investigaciones comunitarias del Consorcio de Ensayos sobre Tuberculosis (</a:t>
            </a:r>
            <a:r>
              <a:rPr lang="es-ES" sz="2400" b="1" i="1" dirty="0">
                <a:solidFill>
                  <a:srgbClr val="077AB5"/>
                </a:solidFill>
                <a:latin typeface="Open Sauce Bold"/>
                <a:ea typeface="Open Sauce Bold"/>
                <a:cs typeface="Open Sauce Bold"/>
                <a:sym typeface="Open Sauce Bold"/>
              </a:rPr>
              <a:t>Tuberculosis Trials Consortium</a:t>
            </a:r>
            <a:r>
              <a:rPr lang="es-ES" sz="2400" b="1" dirty="0">
                <a:solidFill>
                  <a:srgbClr val="077AB5"/>
                </a:solidFill>
                <a:latin typeface="Open Sauce Bold"/>
                <a:ea typeface="Open Sauce Bold"/>
                <a:cs typeface="Open Sauce Bold"/>
                <a:sym typeface="Open Sauce Bold"/>
              </a:rPr>
              <a:t>, TBTC)</a:t>
            </a:r>
          </a:p>
        </p:txBody>
      </p:sp>
      <p:sp>
        <p:nvSpPr>
          <p:cNvPr id="16" name="TextBox 16"/>
          <p:cNvSpPr txBox="1"/>
          <p:nvPr/>
        </p:nvSpPr>
        <p:spPr>
          <a:xfrm>
            <a:off x="9282778" y="3823323"/>
            <a:ext cx="11994891" cy="465979"/>
          </a:xfrm>
          <a:prstGeom prst="rect">
            <a:avLst/>
          </a:prstGeom>
        </p:spPr>
        <p:txBody>
          <a:bodyPr lIns="0" tIns="0" rIns="0" bIns="0" rtlCol="0" anchor="t">
            <a:spAutoFit/>
          </a:bodyPr>
          <a:lstStyle/>
          <a:p>
            <a:pPr algn="l">
              <a:lnSpc>
                <a:spcPts val="3921"/>
              </a:lnSpc>
              <a:spcBef>
                <a:spcPct val="0"/>
              </a:spcBef>
            </a:pPr>
            <a:r>
              <a:rPr lang="es-ES" sz="2800" b="1" dirty="0">
                <a:solidFill>
                  <a:srgbClr val="077AB5"/>
                </a:solidFill>
                <a:latin typeface="Open Sauce Bold"/>
                <a:ea typeface="Open Sauce Bold"/>
                <a:cs typeface="Open Sauce Bold"/>
                <a:sym typeface="Open Sauce Bold"/>
              </a:rPr>
              <a:t>AVAC</a:t>
            </a:r>
          </a:p>
        </p:txBody>
      </p:sp>
      <p:sp>
        <p:nvSpPr>
          <p:cNvPr id="17" name="TextBox 17"/>
          <p:cNvSpPr txBox="1"/>
          <p:nvPr/>
        </p:nvSpPr>
        <p:spPr>
          <a:xfrm>
            <a:off x="9282778" y="7005137"/>
            <a:ext cx="8855021" cy="957763"/>
          </a:xfrm>
          <a:prstGeom prst="rect">
            <a:avLst/>
          </a:prstGeom>
        </p:spPr>
        <p:txBody>
          <a:bodyPr wrap="square" lIns="0" tIns="0" rIns="0" bIns="0" rtlCol="0" anchor="t">
            <a:spAutoFit/>
          </a:bodyPr>
          <a:lstStyle/>
          <a:p>
            <a:pPr algn="l">
              <a:lnSpc>
                <a:spcPts val="3921"/>
              </a:lnSpc>
              <a:spcBef>
                <a:spcPct val="0"/>
              </a:spcBef>
            </a:pPr>
            <a:r>
              <a:rPr lang="es-ES" sz="2800" b="1" dirty="0">
                <a:solidFill>
                  <a:srgbClr val="077AB5"/>
                </a:solidFill>
                <a:latin typeface="Open Sauce Bold"/>
                <a:ea typeface="Open Sauce Bold"/>
                <a:cs typeface="Open Sauce Bold"/>
                <a:sym typeface="Open Sauce Bold"/>
              </a:rPr>
              <a:t>Iniciativa Internacional por una Vacuna contra </a:t>
            </a:r>
            <a:br>
              <a:rPr lang="es-ES" sz="2800" b="1" dirty="0">
                <a:solidFill>
                  <a:srgbClr val="077AB5"/>
                </a:solidFill>
                <a:latin typeface="Open Sauce Bold"/>
                <a:ea typeface="Open Sauce Bold"/>
                <a:cs typeface="Open Sauce Bold"/>
                <a:sym typeface="Open Sauce Bold"/>
              </a:rPr>
            </a:br>
            <a:r>
              <a:rPr lang="es-ES" sz="2800" b="1" dirty="0">
                <a:solidFill>
                  <a:srgbClr val="077AB5"/>
                </a:solidFill>
                <a:latin typeface="Open Sauce Bold"/>
                <a:ea typeface="Open Sauce Bold"/>
                <a:cs typeface="Open Sauce Bold"/>
                <a:sym typeface="Open Sauce Bold"/>
              </a:rPr>
              <a:t>el SIDA (</a:t>
            </a:r>
            <a:r>
              <a:rPr lang="es-ES" sz="2800" b="1" i="1" dirty="0">
                <a:solidFill>
                  <a:srgbClr val="077AB5"/>
                </a:solidFill>
                <a:latin typeface="Open Sauce Bold"/>
                <a:ea typeface="Open Sauce Bold"/>
                <a:cs typeface="Open Sauce Bold"/>
                <a:sym typeface="Open Sauce Bold"/>
              </a:rPr>
              <a:t>International AIDS Vaccine Initiative</a:t>
            </a:r>
            <a:r>
              <a:rPr lang="es-ES" sz="2800" b="1" dirty="0">
                <a:solidFill>
                  <a:srgbClr val="077AB5"/>
                </a:solidFill>
                <a:latin typeface="Open Sauce Bold"/>
                <a:ea typeface="Open Sauce Bold"/>
                <a:cs typeface="Open Sauce Bold"/>
                <a:sym typeface="Open Sauce Bold"/>
              </a:rPr>
              <a:t>, IAVI)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35</a:t>
              </a:r>
            </a:p>
          </p:txBody>
        </p:sp>
      </p:grpSp>
      <p:sp>
        <p:nvSpPr>
          <p:cNvPr id="6" name="AutoShape 6"/>
          <p:cNvSpPr/>
          <p:nvPr/>
        </p:nvSpPr>
        <p:spPr>
          <a:xfrm>
            <a:off x="9878222" y="-352954"/>
            <a:ext cx="9525" cy="10992908"/>
          </a:xfrm>
          <a:prstGeom prst="rect">
            <a:avLst/>
          </a:prstGeom>
          <a:solidFill>
            <a:srgbClr val="373636"/>
          </a:solidFill>
        </p:spPr>
        <p:txBody>
          <a:bodyPr/>
          <a:lstStyle/>
          <a:p>
            <a:endParaRPr lang="en-US" dirty="0"/>
          </a:p>
        </p:txBody>
      </p:sp>
      <p:sp>
        <p:nvSpPr>
          <p:cNvPr id="7" name="AutoShape 7"/>
          <p:cNvSpPr/>
          <p:nvPr/>
        </p:nvSpPr>
        <p:spPr>
          <a:xfrm>
            <a:off x="1818867" y="-352954"/>
            <a:ext cx="9525" cy="10992908"/>
          </a:xfrm>
          <a:prstGeom prst="rect">
            <a:avLst/>
          </a:prstGeom>
          <a:solidFill>
            <a:srgbClr val="373636"/>
          </a:solidFill>
        </p:spPr>
        <p:txBody>
          <a:bodyPr/>
          <a:lstStyle/>
          <a:p>
            <a:endParaRPr lang="en-US" dirty="0"/>
          </a:p>
        </p:txBody>
      </p:sp>
      <p:grpSp>
        <p:nvGrpSpPr>
          <p:cNvPr id="8" name="Group 8"/>
          <p:cNvGrpSpPr/>
          <p:nvPr/>
        </p:nvGrpSpPr>
        <p:grpSpPr>
          <a:xfrm>
            <a:off x="9470685" y="1226738"/>
            <a:ext cx="792562" cy="792562"/>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6D29"/>
            </a:solidFill>
          </p:spPr>
          <p:txBody>
            <a:bodyPr/>
            <a:lstStyle/>
            <a:p>
              <a:endParaRPr lang="en-US" dirty="0"/>
            </a:p>
          </p:txBody>
        </p:sp>
      </p:grpSp>
      <p:grpSp>
        <p:nvGrpSpPr>
          <p:cNvPr id="10" name="Group 10"/>
          <p:cNvGrpSpPr/>
          <p:nvPr/>
        </p:nvGrpSpPr>
        <p:grpSpPr>
          <a:xfrm>
            <a:off x="9491466" y="2247900"/>
            <a:ext cx="792562" cy="797177"/>
            <a:chOff x="0" y="0"/>
            <a:chExt cx="6350000" cy="6386976"/>
          </a:xfrm>
        </p:grpSpPr>
        <p:sp>
          <p:nvSpPr>
            <p:cNvPr id="11" name="Freeform 11"/>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dirty="0"/>
            </a:p>
          </p:txBody>
        </p:sp>
      </p:grpSp>
      <p:grpSp>
        <p:nvGrpSpPr>
          <p:cNvPr id="12" name="Group 12"/>
          <p:cNvGrpSpPr/>
          <p:nvPr/>
        </p:nvGrpSpPr>
        <p:grpSpPr>
          <a:xfrm>
            <a:off x="9491466" y="3308052"/>
            <a:ext cx="792562" cy="797177"/>
            <a:chOff x="0" y="0"/>
            <a:chExt cx="6350000" cy="6386976"/>
          </a:xfrm>
        </p:grpSpPr>
        <p:sp>
          <p:nvSpPr>
            <p:cNvPr id="13" name="Freeform 13"/>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dirty="0"/>
            </a:p>
          </p:txBody>
        </p:sp>
      </p:grpSp>
      <p:grpSp>
        <p:nvGrpSpPr>
          <p:cNvPr id="14" name="Group 14"/>
          <p:cNvGrpSpPr/>
          <p:nvPr/>
        </p:nvGrpSpPr>
        <p:grpSpPr>
          <a:xfrm>
            <a:off x="9491466" y="5489323"/>
            <a:ext cx="792562" cy="797177"/>
            <a:chOff x="0" y="0"/>
            <a:chExt cx="6350000" cy="6386976"/>
          </a:xfrm>
        </p:grpSpPr>
        <p:sp>
          <p:nvSpPr>
            <p:cNvPr id="15" name="Freeform 15"/>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dirty="0"/>
            </a:p>
          </p:txBody>
        </p:sp>
      </p:grpSp>
      <p:grpSp>
        <p:nvGrpSpPr>
          <p:cNvPr id="16" name="Group 16"/>
          <p:cNvGrpSpPr/>
          <p:nvPr/>
        </p:nvGrpSpPr>
        <p:grpSpPr>
          <a:xfrm>
            <a:off x="9481941" y="6819900"/>
            <a:ext cx="792562" cy="797177"/>
            <a:chOff x="0" y="0"/>
            <a:chExt cx="6350000" cy="6386976"/>
          </a:xfrm>
        </p:grpSpPr>
        <p:sp>
          <p:nvSpPr>
            <p:cNvPr id="17" name="Freeform 17"/>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dirty="0"/>
            </a:p>
          </p:txBody>
        </p:sp>
      </p:grpSp>
      <p:grpSp>
        <p:nvGrpSpPr>
          <p:cNvPr id="18" name="Group 18"/>
          <p:cNvGrpSpPr/>
          <p:nvPr/>
        </p:nvGrpSpPr>
        <p:grpSpPr>
          <a:xfrm>
            <a:off x="1422586" y="6584670"/>
            <a:ext cx="792562" cy="797177"/>
            <a:chOff x="0" y="0"/>
            <a:chExt cx="6350000" cy="6386976"/>
          </a:xfrm>
        </p:grpSpPr>
        <p:sp>
          <p:nvSpPr>
            <p:cNvPr id="19" name="Freeform 19"/>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077AB5"/>
            </a:solidFill>
          </p:spPr>
          <p:txBody>
            <a:bodyPr/>
            <a:lstStyle/>
            <a:p>
              <a:endParaRPr lang="en-US" dirty="0"/>
            </a:p>
          </p:txBody>
        </p:sp>
      </p:grpSp>
      <p:grpSp>
        <p:nvGrpSpPr>
          <p:cNvPr id="20" name="Group 20"/>
          <p:cNvGrpSpPr/>
          <p:nvPr/>
        </p:nvGrpSpPr>
        <p:grpSpPr>
          <a:xfrm>
            <a:off x="9491466" y="8115300"/>
            <a:ext cx="792562" cy="792562"/>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6D29"/>
            </a:solidFill>
          </p:spPr>
          <p:txBody>
            <a:bodyPr/>
            <a:lstStyle/>
            <a:p>
              <a:endParaRPr lang="en-US" dirty="0"/>
            </a:p>
          </p:txBody>
        </p:sp>
      </p:grpSp>
      <p:grpSp>
        <p:nvGrpSpPr>
          <p:cNvPr id="22" name="Group 22"/>
          <p:cNvGrpSpPr/>
          <p:nvPr/>
        </p:nvGrpSpPr>
        <p:grpSpPr>
          <a:xfrm>
            <a:off x="1432111" y="7865314"/>
            <a:ext cx="792562" cy="792562"/>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7AB5"/>
            </a:solidFill>
          </p:spPr>
          <p:txBody>
            <a:bodyPr/>
            <a:lstStyle/>
            <a:p>
              <a:endParaRPr lang="en-US" dirty="0"/>
            </a:p>
          </p:txBody>
        </p:sp>
      </p:grpSp>
      <p:grpSp>
        <p:nvGrpSpPr>
          <p:cNvPr id="24" name="Group 24"/>
          <p:cNvGrpSpPr/>
          <p:nvPr/>
        </p:nvGrpSpPr>
        <p:grpSpPr>
          <a:xfrm>
            <a:off x="9470685" y="9334500"/>
            <a:ext cx="792562" cy="792562"/>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6D29"/>
            </a:solidFill>
          </p:spPr>
          <p:txBody>
            <a:bodyPr/>
            <a:lstStyle/>
            <a:p>
              <a:endParaRPr lang="en-US" dirty="0"/>
            </a:p>
          </p:txBody>
        </p:sp>
      </p:grpSp>
      <p:grpSp>
        <p:nvGrpSpPr>
          <p:cNvPr id="26" name="Group 26"/>
          <p:cNvGrpSpPr/>
          <p:nvPr/>
        </p:nvGrpSpPr>
        <p:grpSpPr>
          <a:xfrm>
            <a:off x="1422586" y="9143651"/>
            <a:ext cx="792562" cy="792562"/>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7AB5"/>
            </a:solidFill>
          </p:spPr>
          <p:txBody>
            <a:bodyPr/>
            <a:lstStyle/>
            <a:p>
              <a:endParaRPr lang="en-US" dirty="0"/>
            </a:p>
          </p:txBody>
        </p:sp>
      </p:grpSp>
      <p:sp>
        <p:nvSpPr>
          <p:cNvPr id="28" name="TextBox 28"/>
          <p:cNvSpPr txBox="1"/>
          <p:nvPr/>
        </p:nvSpPr>
        <p:spPr>
          <a:xfrm>
            <a:off x="2196177" y="1967758"/>
            <a:ext cx="5565686" cy="1015365"/>
          </a:xfrm>
          <a:prstGeom prst="rect">
            <a:avLst/>
          </a:prstGeom>
        </p:spPr>
        <p:txBody>
          <a:bodyPr lIns="0" tIns="0" rIns="0" bIns="0" rtlCol="0" anchor="t">
            <a:spAutoFit/>
          </a:bodyPr>
          <a:lstStyle/>
          <a:p>
            <a:pPr algn="l">
              <a:lnSpc>
                <a:spcPts val="7920"/>
              </a:lnSpc>
            </a:pPr>
            <a:r>
              <a:rPr lang="es-ES" sz="7200" b="1" dirty="0">
                <a:solidFill>
                  <a:srgbClr val="077AB5"/>
                </a:solidFill>
                <a:latin typeface="Open Sauce Bold"/>
                <a:ea typeface="Open Sauce Bold"/>
                <a:cs typeface="Open Sauce Bold"/>
                <a:sym typeface="Open Sauce Bold"/>
              </a:rPr>
              <a:t>Recursos</a:t>
            </a:r>
          </a:p>
        </p:txBody>
      </p:sp>
      <p:sp>
        <p:nvSpPr>
          <p:cNvPr id="29" name="TextBox 29"/>
          <p:cNvSpPr txBox="1"/>
          <p:nvPr/>
        </p:nvSpPr>
        <p:spPr>
          <a:xfrm>
            <a:off x="10591799" y="5522726"/>
            <a:ext cx="7448549" cy="1482948"/>
          </a:xfrm>
          <a:prstGeom prst="rect">
            <a:avLst/>
          </a:prstGeom>
        </p:spPr>
        <p:txBody>
          <a:bodyPr wrap="square" lIns="0" tIns="0" rIns="0" bIns="0" rtlCol="0" anchor="t">
            <a:spAutoFit/>
          </a:bodyPr>
          <a:lstStyle/>
          <a:p>
            <a:pPr algn="l">
              <a:lnSpc>
                <a:spcPts val="3999"/>
              </a:lnSpc>
            </a:pPr>
            <a:r>
              <a:rPr lang="es-ES" sz="2000" dirty="0">
                <a:solidFill>
                  <a:srgbClr val="373636"/>
                </a:solidFill>
                <a:latin typeface="Open Sauce"/>
                <a:ea typeface="Open Sauce"/>
                <a:cs typeface="Open Sauce"/>
                <a:sym typeface="Open Sauce"/>
              </a:rPr>
              <a:t>ONUSIDA/AVAC: </a:t>
            </a:r>
            <a:r>
              <a:rPr lang="es-ES" sz="2000" u="sng" dirty="0">
                <a:solidFill>
                  <a:srgbClr val="373636"/>
                </a:solidFill>
                <a:latin typeface="Open Sauce"/>
                <a:ea typeface="Open Sauce"/>
                <a:cs typeface="Open Sauce"/>
                <a:sym typeface="Open Sauce"/>
                <a:hlinkClick r:id="rId3" tooltip="https://avac.org/project/good-participatory-practice/"/>
              </a:rPr>
              <a:t>Pautas de las GPP para los ensayos biomédicos de prevención del VIH</a:t>
            </a:r>
          </a:p>
          <a:p>
            <a:pPr algn="l">
              <a:lnSpc>
                <a:spcPts val="3999"/>
              </a:lnSpc>
            </a:pPr>
            <a:endParaRPr lang="en-US" sz="2000" u="sng" dirty="0">
              <a:solidFill>
                <a:srgbClr val="373636"/>
              </a:solidFill>
              <a:latin typeface="Open Sauce"/>
              <a:ea typeface="Open Sauce"/>
              <a:cs typeface="Open Sauce"/>
              <a:sym typeface="Open Sauce"/>
              <a:hlinkClick r:id="rId3" tooltip="https://avac.org/project/good-participatory-practice/"/>
            </a:endParaRPr>
          </a:p>
        </p:txBody>
      </p:sp>
      <p:sp>
        <p:nvSpPr>
          <p:cNvPr id="30" name="TextBox 30"/>
          <p:cNvSpPr txBox="1"/>
          <p:nvPr/>
        </p:nvSpPr>
        <p:spPr>
          <a:xfrm>
            <a:off x="10544664" y="9399230"/>
            <a:ext cx="7195179" cy="462947"/>
          </a:xfrm>
          <a:prstGeom prst="rect">
            <a:avLst/>
          </a:prstGeom>
        </p:spPr>
        <p:txBody>
          <a:bodyPr wrap="square" lIns="0" tIns="0" rIns="0" bIns="0" rtlCol="0" anchor="t">
            <a:spAutoFit/>
          </a:bodyPr>
          <a:lstStyle/>
          <a:p>
            <a:pPr algn="l">
              <a:lnSpc>
                <a:spcPts val="4159"/>
              </a:lnSpc>
            </a:pPr>
            <a:r>
              <a:rPr lang="es-ES" sz="2000" u="sng" dirty="0">
                <a:solidFill>
                  <a:srgbClr val="373636"/>
                </a:solidFill>
                <a:latin typeface="Open Sauce"/>
                <a:ea typeface="Open Sauce"/>
                <a:cs typeface="Open Sauce"/>
                <a:sym typeface="Open Sauce"/>
                <a:hlinkClick r:id="rId4" tooltip="https://www.hanc.info/resources/acronyms-and-glossaries.html"/>
              </a:rPr>
              <a:t>Acrónimos/glosario de términos relacionados con el VIH</a:t>
            </a:r>
          </a:p>
        </p:txBody>
      </p:sp>
      <p:sp>
        <p:nvSpPr>
          <p:cNvPr id="31" name="TextBox 31"/>
          <p:cNvSpPr txBox="1"/>
          <p:nvPr/>
        </p:nvSpPr>
        <p:spPr>
          <a:xfrm>
            <a:off x="2362200" y="9255733"/>
            <a:ext cx="6430818" cy="473150"/>
          </a:xfrm>
          <a:prstGeom prst="rect">
            <a:avLst/>
          </a:prstGeom>
        </p:spPr>
        <p:txBody>
          <a:bodyPr lIns="0" tIns="0" rIns="0" bIns="0" rtlCol="0" anchor="t">
            <a:spAutoFit/>
          </a:bodyPr>
          <a:lstStyle/>
          <a:p>
            <a:pPr algn="l">
              <a:lnSpc>
                <a:spcPts val="3999"/>
              </a:lnSpc>
            </a:pPr>
            <a:r>
              <a:rPr lang="es-ES" sz="2499" dirty="0">
                <a:solidFill>
                  <a:srgbClr val="373636"/>
                </a:solidFill>
                <a:latin typeface="Open Sauce"/>
                <a:ea typeface="Open Sauce"/>
                <a:cs typeface="Open Sauce"/>
                <a:sym typeface="Open Sauce"/>
              </a:rPr>
              <a:t>Qué es una investigación clínica</a:t>
            </a:r>
          </a:p>
        </p:txBody>
      </p:sp>
      <p:sp>
        <p:nvSpPr>
          <p:cNvPr id="32" name="TextBox 32"/>
          <p:cNvSpPr txBox="1"/>
          <p:nvPr/>
        </p:nvSpPr>
        <p:spPr>
          <a:xfrm>
            <a:off x="2085727" y="4869729"/>
            <a:ext cx="5676136" cy="1484381"/>
          </a:xfrm>
          <a:prstGeom prst="rect">
            <a:avLst/>
          </a:prstGeom>
        </p:spPr>
        <p:txBody>
          <a:bodyPr wrap="square" lIns="0" tIns="0" rIns="0" bIns="0" rtlCol="0" anchor="t">
            <a:spAutoFit/>
          </a:bodyPr>
          <a:lstStyle/>
          <a:p>
            <a:pPr algn="l">
              <a:lnSpc>
                <a:spcPts val="3999"/>
              </a:lnSpc>
            </a:pPr>
            <a:r>
              <a:rPr lang="es-ES" sz="2499" b="1" u="sng" dirty="0">
                <a:solidFill>
                  <a:srgbClr val="000000"/>
                </a:solidFill>
                <a:latin typeface="Open Sauce Bold"/>
                <a:ea typeface="Open Sauce Bold"/>
                <a:cs typeface="Open Sauce Bold"/>
                <a:sym typeface="Open Sauce Bold"/>
                <a:hlinkClick r:id="rId5" tooltip="https://daidslearningportal.niaid.nih.gov"/>
              </a:rPr>
              <a:t>Portal de aprendizaje de la DAIDS</a:t>
            </a:r>
            <a:r>
              <a:rPr lang="es-ES" sz="2499" b="1" dirty="0">
                <a:solidFill>
                  <a:srgbClr val="000000"/>
                </a:solidFill>
                <a:latin typeface="Open Sauce Bold"/>
                <a:ea typeface="Open Sauce Bold"/>
                <a:cs typeface="Open Sauce Bold"/>
                <a:sym typeface="Open Sauce Bold"/>
              </a:rPr>
              <a:t>: </a:t>
            </a:r>
          </a:p>
          <a:p>
            <a:pPr algn="l">
              <a:lnSpc>
                <a:spcPts val="3999"/>
              </a:lnSpc>
              <a:spcBef>
                <a:spcPct val="0"/>
              </a:spcBef>
            </a:pPr>
            <a:r>
              <a:rPr lang="es-ES" sz="2499" b="1" dirty="0">
                <a:solidFill>
                  <a:srgbClr val="000000"/>
                </a:solidFill>
                <a:latin typeface="Open Sauce Bold"/>
                <a:ea typeface="Open Sauce Bold"/>
                <a:cs typeface="Open Sauce Bold"/>
                <a:sym typeface="Open Sauce Bold"/>
              </a:rPr>
              <a:t>Tres módulos de capacitación para la comunidad:</a:t>
            </a:r>
          </a:p>
        </p:txBody>
      </p:sp>
      <p:sp>
        <p:nvSpPr>
          <p:cNvPr id="33" name="TextBox 33"/>
          <p:cNvSpPr txBox="1"/>
          <p:nvPr/>
        </p:nvSpPr>
        <p:spPr>
          <a:xfrm>
            <a:off x="10591800" y="1298195"/>
            <a:ext cx="3870122" cy="462947"/>
          </a:xfrm>
          <a:prstGeom prst="rect">
            <a:avLst/>
          </a:prstGeom>
        </p:spPr>
        <p:txBody>
          <a:bodyPr wrap="square" lIns="0" tIns="0" rIns="0" bIns="0" rtlCol="0" anchor="t">
            <a:spAutoFit/>
          </a:bodyPr>
          <a:lstStyle/>
          <a:p>
            <a:pPr>
              <a:lnSpc>
                <a:spcPts val="4159"/>
              </a:lnSpc>
              <a:spcBef>
                <a:spcPct val="0"/>
              </a:spcBef>
            </a:pPr>
            <a:r>
              <a:rPr lang="es-ES" sz="2000" u="sng" dirty="0">
                <a:solidFill>
                  <a:srgbClr val="000000"/>
                </a:solidFill>
                <a:latin typeface="Open Sauce"/>
                <a:ea typeface="Open Sauce"/>
                <a:cs typeface="Open Sauce"/>
                <a:sym typeface="Open Sauce"/>
                <a:hlinkClick r:id="rId6" tooltip="https://www.hanc.info/resources/sops-guidelines-resources/community.html"/>
              </a:rPr>
              <a:t>Cómo leer un protocolo</a:t>
            </a:r>
          </a:p>
        </p:txBody>
      </p:sp>
      <p:sp>
        <p:nvSpPr>
          <p:cNvPr id="34" name="TextBox 34"/>
          <p:cNvSpPr txBox="1"/>
          <p:nvPr/>
        </p:nvSpPr>
        <p:spPr>
          <a:xfrm>
            <a:off x="10515600" y="2341223"/>
            <a:ext cx="8210551" cy="462947"/>
          </a:xfrm>
          <a:prstGeom prst="rect">
            <a:avLst/>
          </a:prstGeom>
        </p:spPr>
        <p:txBody>
          <a:bodyPr wrap="square" lIns="0" tIns="0" rIns="0" bIns="0" rtlCol="0" anchor="t">
            <a:spAutoFit/>
          </a:bodyPr>
          <a:lstStyle/>
          <a:p>
            <a:pPr>
              <a:lnSpc>
                <a:spcPts val="4159"/>
              </a:lnSpc>
              <a:spcBef>
                <a:spcPct val="0"/>
              </a:spcBef>
            </a:pPr>
            <a:r>
              <a:rPr lang="es-ES" sz="2000" u="sng" dirty="0">
                <a:solidFill>
                  <a:srgbClr val="000000"/>
                </a:solidFill>
                <a:latin typeface="Open Sauce"/>
                <a:ea typeface="Open Sauce"/>
                <a:cs typeface="Open Sauce"/>
                <a:sym typeface="Open Sauce"/>
                <a:hlinkClick r:id="rId7" tooltip="https://www.hanc.info/content/dam/hanc/documents/community/Recommendations-for-Community-Engagement-v3.0-Nov2020-English.pdf"/>
              </a:rPr>
              <a:t>Documento de recomendaciones para la comunidad</a:t>
            </a:r>
          </a:p>
        </p:txBody>
      </p:sp>
      <p:sp>
        <p:nvSpPr>
          <p:cNvPr id="35" name="TextBox 35"/>
          <p:cNvSpPr txBox="1"/>
          <p:nvPr/>
        </p:nvSpPr>
        <p:spPr>
          <a:xfrm>
            <a:off x="10544664" y="3308052"/>
            <a:ext cx="7131744" cy="1982594"/>
          </a:xfrm>
          <a:prstGeom prst="rect">
            <a:avLst/>
          </a:prstGeom>
        </p:spPr>
        <p:txBody>
          <a:bodyPr lIns="0" tIns="0" rIns="0" bIns="0" rtlCol="0" anchor="t">
            <a:spAutoFit/>
          </a:bodyPr>
          <a:lstStyle/>
          <a:p>
            <a:pPr algn="l">
              <a:lnSpc>
                <a:spcPts val="3999"/>
              </a:lnSpc>
              <a:spcBef>
                <a:spcPct val="0"/>
              </a:spcBef>
            </a:pPr>
            <a:r>
              <a:rPr lang="es-ES" sz="2000" u="sng" dirty="0">
                <a:solidFill>
                  <a:srgbClr val="000000"/>
                </a:solidFill>
                <a:latin typeface="Open Sauce"/>
                <a:ea typeface="Open Sauce"/>
                <a:cs typeface="Open Sauce"/>
                <a:sym typeface="Open Sauce"/>
                <a:hlinkClick r:id="rId6" tooltip="https://www.hanc.info/resources/sops-guidelines-resources/community.html"/>
              </a:rPr>
              <a:t>Recursos para la comunidad de HANC</a:t>
            </a:r>
            <a:r>
              <a:rPr lang="es-ES" sz="2000" dirty="0">
                <a:solidFill>
                  <a:srgbClr val="000000"/>
                </a:solidFill>
                <a:latin typeface="Open Sauce"/>
                <a:ea typeface="Open Sauce"/>
                <a:cs typeface="Open Sauce"/>
                <a:sym typeface="Open Sauce"/>
              </a:rPr>
              <a:t>: En esta página se incluye una lista de recursos que cubren los diversos aspectos de la participación comunitaria en las investigaciones clínicas.</a:t>
            </a:r>
          </a:p>
        </p:txBody>
      </p:sp>
      <p:sp>
        <p:nvSpPr>
          <p:cNvPr id="36" name="TextBox 36"/>
          <p:cNvSpPr txBox="1"/>
          <p:nvPr/>
        </p:nvSpPr>
        <p:spPr>
          <a:xfrm>
            <a:off x="10515600" y="6743700"/>
            <a:ext cx="8011281" cy="1982594"/>
          </a:xfrm>
          <a:prstGeom prst="rect">
            <a:avLst/>
          </a:prstGeom>
        </p:spPr>
        <p:txBody>
          <a:bodyPr wrap="square" lIns="0" tIns="0" rIns="0" bIns="0" rtlCol="0" anchor="t">
            <a:spAutoFit/>
          </a:bodyPr>
          <a:lstStyle/>
          <a:p>
            <a:pPr algn="l">
              <a:lnSpc>
                <a:spcPts val="3999"/>
              </a:lnSpc>
              <a:spcBef>
                <a:spcPct val="0"/>
              </a:spcBef>
            </a:pPr>
            <a:r>
              <a:rPr lang="es-ES" u="sng" dirty="0">
                <a:solidFill>
                  <a:srgbClr val="000000"/>
                </a:solidFill>
                <a:latin typeface="Open Sauce"/>
                <a:ea typeface="Open Sauce"/>
                <a:cs typeface="Open Sauce"/>
                <a:sym typeface="Open Sauce"/>
                <a:hlinkClick r:id="rId8" tooltip="https://global.comminit.com/content/good-participatory-practice-guidelines-tb-vaccine-research-gpp-tb-vacc"/>
              </a:rPr>
              <a:t>AERAS: Pautas de las prácticas adecuadas de participación para las investigaciones de vacunas contra la TB (</a:t>
            </a:r>
            <a:r>
              <a:rPr lang="es-ES" i="1" u="sng" dirty="0">
                <a:solidFill>
                  <a:srgbClr val="000000"/>
                </a:solidFill>
                <a:latin typeface="Open Sauce"/>
                <a:ea typeface="Open Sauce"/>
                <a:cs typeface="Open Sauce"/>
                <a:sym typeface="Open Sauce"/>
                <a:hlinkClick r:id="rId8" tooltip="https://global.comminit.com/content/good-participatory-practice-guidelines-tb-vaccine-research-gpp-tb-vacc"/>
              </a:rPr>
              <a:t>Good Participatory Practice Guidelines for TB Vaccine Research</a:t>
            </a:r>
            <a:r>
              <a:rPr lang="es-ES" u="sng" dirty="0">
                <a:solidFill>
                  <a:srgbClr val="000000"/>
                </a:solidFill>
                <a:latin typeface="Open Sauce"/>
                <a:ea typeface="Open Sauce"/>
                <a:cs typeface="Open Sauce"/>
                <a:sym typeface="Open Sauce"/>
                <a:hlinkClick r:id="rId8" tooltip="https://global.comminit.com/content/good-participatory-practice-guidelines-tb-vaccine-research-gpp-tb-vacc"/>
              </a:rPr>
              <a:t>, GPP-TB VACC)</a:t>
            </a:r>
          </a:p>
          <a:p>
            <a:pPr algn="l">
              <a:lnSpc>
                <a:spcPts val="3999"/>
              </a:lnSpc>
              <a:spcBef>
                <a:spcPct val="0"/>
              </a:spcBef>
            </a:pPr>
            <a:endParaRPr lang="en-US" u="sng" dirty="0">
              <a:solidFill>
                <a:srgbClr val="000000"/>
              </a:solidFill>
              <a:latin typeface="Open Sauce"/>
              <a:ea typeface="Open Sauce"/>
              <a:cs typeface="Open Sauce"/>
              <a:sym typeface="Open Sauce"/>
              <a:hlinkClick r:id="rId8" tooltip="https://global.comminit.com/content/good-participatory-practice-guidelines-tb-vaccine-research-gpp-tb-vacc"/>
            </a:endParaRPr>
          </a:p>
        </p:txBody>
      </p:sp>
      <p:sp>
        <p:nvSpPr>
          <p:cNvPr id="37" name="TextBox 37"/>
          <p:cNvSpPr txBox="1"/>
          <p:nvPr/>
        </p:nvSpPr>
        <p:spPr>
          <a:xfrm>
            <a:off x="2209800" y="6743700"/>
            <a:ext cx="7128061" cy="458459"/>
          </a:xfrm>
          <a:prstGeom prst="rect">
            <a:avLst/>
          </a:prstGeom>
        </p:spPr>
        <p:txBody>
          <a:bodyPr wrap="square" lIns="0" tIns="0" rIns="0" bIns="0" rtlCol="0" anchor="t">
            <a:spAutoFit/>
          </a:bodyPr>
          <a:lstStyle/>
          <a:p>
            <a:pPr algn="ctr">
              <a:lnSpc>
                <a:spcPts val="3999"/>
              </a:lnSpc>
              <a:spcBef>
                <a:spcPct val="0"/>
              </a:spcBef>
            </a:pPr>
            <a:r>
              <a:rPr lang="es-ES" sz="2499" dirty="0">
                <a:solidFill>
                  <a:srgbClr val="000000"/>
                </a:solidFill>
                <a:latin typeface="Open Sauce"/>
                <a:ea typeface="Open Sauce"/>
                <a:cs typeface="Open Sauce"/>
                <a:sym typeface="Open Sauce"/>
              </a:rPr>
              <a:t>Comités de asesoramiento comunitario (CAB)</a:t>
            </a:r>
          </a:p>
        </p:txBody>
      </p:sp>
      <p:sp>
        <p:nvSpPr>
          <p:cNvPr id="38" name="TextBox 38"/>
          <p:cNvSpPr txBox="1"/>
          <p:nvPr/>
        </p:nvSpPr>
        <p:spPr>
          <a:xfrm>
            <a:off x="10515600" y="8414353"/>
            <a:ext cx="7524748" cy="462947"/>
          </a:xfrm>
          <a:prstGeom prst="rect">
            <a:avLst/>
          </a:prstGeom>
        </p:spPr>
        <p:txBody>
          <a:bodyPr wrap="square" lIns="0" tIns="0" rIns="0" bIns="0" rtlCol="0" anchor="t">
            <a:spAutoFit/>
          </a:bodyPr>
          <a:lstStyle/>
          <a:p>
            <a:pPr algn="l">
              <a:lnSpc>
                <a:spcPts val="4159"/>
              </a:lnSpc>
              <a:spcBef>
                <a:spcPct val="0"/>
              </a:spcBef>
            </a:pPr>
            <a:r>
              <a:rPr lang="es-ES" sz="2000" u="sng" dirty="0">
                <a:solidFill>
                  <a:srgbClr val="000000"/>
                </a:solidFill>
                <a:latin typeface="Open Sauce"/>
                <a:ea typeface="Open Sauce"/>
                <a:cs typeface="Open Sauce"/>
                <a:sym typeface="Open Sauce"/>
                <a:hlinkClick r:id="rId9" tooltip="https://health.uct.ac.za/sites/default/files/media/documents/health_uct_ac_za/54/NHREC-Guidelines-for-Community-Advisory-Boards-2012.pdf"/>
              </a:rPr>
              <a:t>SAAVI: Pautas para grupos de asesoramiento comunitario</a:t>
            </a:r>
          </a:p>
        </p:txBody>
      </p:sp>
      <p:sp>
        <p:nvSpPr>
          <p:cNvPr id="39" name="TextBox 39"/>
          <p:cNvSpPr txBox="1"/>
          <p:nvPr/>
        </p:nvSpPr>
        <p:spPr>
          <a:xfrm>
            <a:off x="2330264" y="7886700"/>
            <a:ext cx="7118536" cy="1484381"/>
          </a:xfrm>
          <a:prstGeom prst="rect">
            <a:avLst/>
          </a:prstGeom>
        </p:spPr>
        <p:txBody>
          <a:bodyPr wrap="square" lIns="0" tIns="0" rIns="0" bIns="0" rtlCol="0" anchor="t">
            <a:spAutoFit/>
          </a:bodyPr>
          <a:lstStyle/>
          <a:p>
            <a:pPr algn="l">
              <a:lnSpc>
                <a:spcPts val="3999"/>
              </a:lnSpc>
              <a:spcBef>
                <a:spcPct val="0"/>
              </a:spcBef>
            </a:pPr>
            <a:r>
              <a:rPr lang="es-ES" sz="2499" dirty="0">
                <a:solidFill>
                  <a:srgbClr val="000000"/>
                </a:solidFill>
                <a:latin typeface="Open Sauce"/>
                <a:ea typeface="Open Sauce"/>
                <a:cs typeface="Open Sauce"/>
                <a:sym typeface="Open Sauce"/>
              </a:rPr>
              <a:t>Ética de las investigaciones y consentimiento informado en las investigaciones</a:t>
            </a:r>
          </a:p>
          <a:p>
            <a:pPr algn="ctr">
              <a:lnSpc>
                <a:spcPts val="3999"/>
              </a:lnSpc>
              <a:spcBef>
                <a:spcPct val="0"/>
              </a:spcBef>
            </a:pPr>
            <a:endParaRPr lang="en-US" sz="2499" dirty="0">
              <a:solidFill>
                <a:srgbClr val="000000"/>
              </a:solidFill>
              <a:latin typeface="Open Sauce"/>
              <a:ea typeface="Open Sauce"/>
              <a:cs typeface="Open Sauce"/>
              <a:sym typeface="Open Sauce"/>
            </a:endParaRPr>
          </a:p>
        </p:txBody>
      </p:sp>
      <p:grpSp>
        <p:nvGrpSpPr>
          <p:cNvPr id="40" name="Group 8">
            <a:extLst>
              <a:ext uri="{FF2B5EF4-FFF2-40B4-BE49-F238E27FC236}">
                <a16:creationId xmlns:a16="http://schemas.microsoft.com/office/drawing/2014/main" id="{751A01F6-542B-E13C-7EFE-08926C0AE822}"/>
              </a:ext>
            </a:extLst>
          </p:cNvPr>
          <p:cNvGrpSpPr/>
          <p:nvPr/>
        </p:nvGrpSpPr>
        <p:grpSpPr>
          <a:xfrm>
            <a:off x="9470685" y="236138"/>
            <a:ext cx="792562" cy="792562"/>
            <a:chOff x="0" y="0"/>
            <a:chExt cx="6350000" cy="6350000"/>
          </a:xfrm>
        </p:grpSpPr>
        <p:sp>
          <p:nvSpPr>
            <p:cNvPr id="41" name="Freeform 9">
              <a:extLst>
                <a:ext uri="{FF2B5EF4-FFF2-40B4-BE49-F238E27FC236}">
                  <a16:creationId xmlns:a16="http://schemas.microsoft.com/office/drawing/2014/main" id="{22DFC4C8-74B1-21C5-98F7-B500BF6830F3}"/>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6D29"/>
            </a:solidFill>
          </p:spPr>
          <p:txBody>
            <a:bodyPr/>
            <a:lstStyle/>
            <a:p>
              <a:endParaRPr lang="en-US" dirty="0"/>
            </a:p>
          </p:txBody>
        </p:sp>
      </p:grpSp>
      <p:sp>
        <p:nvSpPr>
          <p:cNvPr id="47" name="TextBox 46">
            <a:extLst>
              <a:ext uri="{FF2B5EF4-FFF2-40B4-BE49-F238E27FC236}">
                <a16:creationId xmlns:a16="http://schemas.microsoft.com/office/drawing/2014/main" id="{17499AF8-5C09-05C8-80EE-9A71BFA07E02}"/>
              </a:ext>
            </a:extLst>
          </p:cNvPr>
          <p:cNvSpPr txBox="1"/>
          <p:nvPr/>
        </p:nvSpPr>
        <p:spPr>
          <a:xfrm>
            <a:off x="10515600" y="424823"/>
            <a:ext cx="9144000" cy="400110"/>
          </a:xfrm>
          <a:prstGeom prst="rect">
            <a:avLst/>
          </a:prstGeom>
          <a:noFill/>
        </p:spPr>
        <p:txBody>
          <a:bodyPr wrap="square">
            <a:spAutoFit/>
          </a:bodyPr>
          <a:lstStyle/>
          <a:p>
            <a:r>
              <a:rPr lang="es-ES" sz="2000" dirty="0">
                <a:solidFill>
                  <a:srgbClr val="000000"/>
                </a:solidFill>
                <a:latin typeface="Open Sauce"/>
                <a:ea typeface="Open Sauce"/>
                <a:cs typeface="Open Sauce"/>
                <a:sym typeface="Open Sauce"/>
                <a:hlinkClick r:id="rId10"/>
              </a:rPr>
              <a:t>¿Qué les sucede a las muestras de laboratorio?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69F3B-ACE3-F651-14DF-DE65FEDF484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058AD54-1356-AC34-30CF-E2D268451963}"/>
              </a:ext>
            </a:extLst>
          </p:cNvPr>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a:extLst>
              <a:ext uri="{FF2B5EF4-FFF2-40B4-BE49-F238E27FC236}">
                <a16:creationId xmlns:a16="http://schemas.microsoft.com/office/drawing/2014/main" id="{EA0D6BB2-3F5A-7A90-DAC1-724569A20376}"/>
              </a:ext>
            </a:extLst>
          </p:cNvPr>
          <p:cNvGrpSpPr/>
          <p:nvPr/>
        </p:nvGrpSpPr>
        <p:grpSpPr>
          <a:xfrm>
            <a:off x="634814" y="1028700"/>
            <a:ext cx="787772" cy="560539"/>
            <a:chOff x="0" y="0"/>
            <a:chExt cx="1050363" cy="747385"/>
          </a:xfrm>
        </p:grpSpPr>
        <p:sp>
          <p:nvSpPr>
            <p:cNvPr id="4" name="AutoShape 4">
              <a:extLst>
                <a:ext uri="{FF2B5EF4-FFF2-40B4-BE49-F238E27FC236}">
                  <a16:creationId xmlns:a16="http://schemas.microsoft.com/office/drawing/2014/main" id="{24DDDF13-DFB1-9B8F-5CBF-BFBE0E17DEA1}"/>
                </a:ext>
              </a:extLst>
            </p:cNvPr>
            <p:cNvSpPr/>
            <p:nvPr/>
          </p:nvSpPr>
          <p:spPr>
            <a:xfrm>
              <a:off x="0" y="0"/>
              <a:ext cx="1050363" cy="747385"/>
            </a:xfrm>
            <a:prstGeom prst="rect">
              <a:avLst/>
            </a:prstGeom>
            <a:solidFill>
              <a:srgbClr val="FFFFFF"/>
            </a:solidFill>
          </p:spPr>
          <p:txBody>
            <a:bodyPr/>
            <a:lstStyle/>
            <a:p>
              <a:endParaRPr lang="en-US" dirty="0"/>
            </a:p>
          </p:txBody>
        </p:sp>
        <p:sp>
          <p:nvSpPr>
            <p:cNvPr id="5" name="TextBox 5">
              <a:extLst>
                <a:ext uri="{FF2B5EF4-FFF2-40B4-BE49-F238E27FC236}">
                  <a16:creationId xmlns:a16="http://schemas.microsoft.com/office/drawing/2014/main" id="{60877BDB-90E1-664E-4934-FC7C434E2224}"/>
                </a:ext>
              </a:extLst>
            </p:cNvPr>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36</a:t>
              </a:r>
            </a:p>
          </p:txBody>
        </p:sp>
      </p:grpSp>
      <p:sp>
        <p:nvSpPr>
          <p:cNvPr id="6" name="TextBox 6">
            <a:extLst>
              <a:ext uri="{FF2B5EF4-FFF2-40B4-BE49-F238E27FC236}">
                <a16:creationId xmlns:a16="http://schemas.microsoft.com/office/drawing/2014/main" id="{8634B048-8B96-4216-5F28-9092F8E8108B}"/>
              </a:ext>
            </a:extLst>
          </p:cNvPr>
          <p:cNvSpPr txBox="1"/>
          <p:nvPr/>
        </p:nvSpPr>
        <p:spPr>
          <a:xfrm>
            <a:off x="10229135" y="3084948"/>
            <a:ext cx="6222624" cy="5416868"/>
          </a:xfrm>
          <a:prstGeom prst="rect">
            <a:avLst/>
          </a:prstGeom>
        </p:spPr>
        <p:txBody>
          <a:bodyPr wrap="square" lIns="0" tIns="0" rIns="0" bIns="0" rtlCol="0" anchor="t">
            <a:spAutoFit/>
          </a:bodyPr>
          <a:lstStyle/>
          <a:p>
            <a:r>
              <a:rPr lang="es-ES" sz="3200" dirty="0"/>
              <a:t>En este </a:t>
            </a:r>
            <a:r>
              <a:rPr lang="es-ES" sz="3200" dirty="0">
                <a:hlinkClick r:id="rId3"/>
              </a:rPr>
              <a:t>documento</a:t>
            </a:r>
            <a:r>
              <a:rPr lang="es-ES" sz="3200" dirty="0"/>
              <a:t> se describe el método para involucrar a la comunidad en el proceso de investigación a través de los CAB. </a:t>
            </a:r>
          </a:p>
          <a:p>
            <a:endParaRPr lang="en-US" sz="3200" dirty="0"/>
          </a:p>
          <a:p>
            <a:r>
              <a:rPr lang="es-ES" sz="2800" dirty="0"/>
              <a:t>Estas recomendaciones ayudan al personal de la investigación y a los representantes de la comunidad a ampliar y aumentar las asociaciones existentes, así como a forjar nuevas, con el objetivo de facilitar una participación comunitaria eficaz en todos los aspectos de las investigaciones de ensayos clínicos.</a:t>
            </a:r>
          </a:p>
        </p:txBody>
      </p:sp>
      <p:sp>
        <p:nvSpPr>
          <p:cNvPr id="7" name="AutoShape 7">
            <a:extLst>
              <a:ext uri="{FF2B5EF4-FFF2-40B4-BE49-F238E27FC236}">
                <a16:creationId xmlns:a16="http://schemas.microsoft.com/office/drawing/2014/main" id="{99431796-47B4-2358-A527-5935D3AD0772}"/>
              </a:ext>
            </a:extLst>
          </p:cNvPr>
          <p:cNvSpPr/>
          <p:nvPr/>
        </p:nvSpPr>
        <p:spPr>
          <a:xfrm>
            <a:off x="9812676" y="9109915"/>
            <a:ext cx="546310" cy="156239"/>
          </a:xfrm>
          <a:prstGeom prst="rect">
            <a:avLst/>
          </a:prstGeom>
          <a:solidFill>
            <a:srgbClr val="EA6D29"/>
          </a:solidFill>
        </p:spPr>
        <p:txBody>
          <a:bodyPr/>
          <a:lstStyle/>
          <a:p>
            <a:endParaRPr lang="en-US" dirty="0"/>
          </a:p>
        </p:txBody>
      </p:sp>
      <p:sp>
        <p:nvSpPr>
          <p:cNvPr id="8" name="AutoShape 8">
            <a:extLst>
              <a:ext uri="{FF2B5EF4-FFF2-40B4-BE49-F238E27FC236}">
                <a16:creationId xmlns:a16="http://schemas.microsoft.com/office/drawing/2014/main" id="{C6613A4E-9E7C-56F5-C09D-AC80B7C3115E}"/>
              </a:ext>
            </a:extLst>
          </p:cNvPr>
          <p:cNvSpPr/>
          <p:nvPr/>
        </p:nvSpPr>
        <p:spPr>
          <a:xfrm>
            <a:off x="9094521" y="2776567"/>
            <a:ext cx="8120062" cy="9525"/>
          </a:xfrm>
          <a:prstGeom prst="rect">
            <a:avLst/>
          </a:prstGeom>
          <a:solidFill>
            <a:srgbClr val="373636"/>
          </a:solidFill>
        </p:spPr>
        <p:txBody>
          <a:bodyPr/>
          <a:lstStyle/>
          <a:p>
            <a:endParaRPr lang="en-US" dirty="0"/>
          </a:p>
        </p:txBody>
      </p:sp>
      <p:sp>
        <p:nvSpPr>
          <p:cNvPr id="9" name="AutoShape 9">
            <a:extLst>
              <a:ext uri="{FF2B5EF4-FFF2-40B4-BE49-F238E27FC236}">
                <a16:creationId xmlns:a16="http://schemas.microsoft.com/office/drawing/2014/main" id="{C8602A02-02A4-DD0A-E901-325B8F46F27C}"/>
              </a:ext>
            </a:extLst>
          </p:cNvPr>
          <p:cNvSpPr/>
          <p:nvPr/>
        </p:nvSpPr>
        <p:spPr>
          <a:xfrm>
            <a:off x="1046644" y="9140050"/>
            <a:ext cx="8120062" cy="2022265"/>
          </a:xfrm>
          <a:prstGeom prst="rect">
            <a:avLst/>
          </a:prstGeom>
          <a:solidFill>
            <a:srgbClr val="077AB5"/>
          </a:solidFill>
        </p:spPr>
        <p:txBody>
          <a:bodyPr/>
          <a:lstStyle/>
          <a:p>
            <a:endParaRPr lang="en-US" dirty="0"/>
          </a:p>
        </p:txBody>
      </p:sp>
      <p:sp>
        <p:nvSpPr>
          <p:cNvPr id="10" name="AutoShape 10">
            <a:extLst>
              <a:ext uri="{FF2B5EF4-FFF2-40B4-BE49-F238E27FC236}">
                <a16:creationId xmlns:a16="http://schemas.microsoft.com/office/drawing/2014/main" id="{F62C02F9-1A8D-DE45-3C88-17146E2C39DF}"/>
              </a:ext>
            </a:extLst>
          </p:cNvPr>
          <p:cNvSpPr/>
          <p:nvPr/>
        </p:nvSpPr>
        <p:spPr>
          <a:xfrm>
            <a:off x="9139238" y="-352954"/>
            <a:ext cx="9525" cy="10992908"/>
          </a:xfrm>
          <a:prstGeom prst="rect">
            <a:avLst/>
          </a:prstGeom>
          <a:solidFill>
            <a:srgbClr val="373636"/>
          </a:solidFill>
        </p:spPr>
        <p:txBody>
          <a:bodyPr/>
          <a:lstStyle/>
          <a:p>
            <a:endParaRPr lang="en-US" dirty="0"/>
          </a:p>
        </p:txBody>
      </p:sp>
      <p:sp>
        <p:nvSpPr>
          <p:cNvPr id="11" name="AutoShape 11">
            <a:extLst>
              <a:ext uri="{FF2B5EF4-FFF2-40B4-BE49-F238E27FC236}">
                <a16:creationId xmlns:a16="http://schemas.microsoft.com/office/drawing/2014/main" id="{7AEF7ABB-9978-0FCD-6198-72259597EA5F}"/>
              </a:ext>
            </a:extLst>
          </p:cNvPr>
          <p:cNvSpPr/>
          <p:nvPr/>
        </p:nvSpPr>
        <p:spPr>
          <a:xfrm>
            <a:off x="17259300" y="-352954"/>
            <a:ext cx="9525" cy="10992908"/>
          </a:xfrm>
          <a:prstGeom prst="rect">
            <a:avLst/>
          </a:prstGeom>
          <a:solidFill>
            <a:srgbClr val="373636"/>
          </a:solidFill>
        </p:spPr>
        <p:txBody>
          <a:bodyPr/>
          <a:lstStyle/>
          <a:p>
            <a:endParaRPr lang="en-US" dirty="0"/>
          </a:p>
        </p:txBody>
      </p:sp>
      <p:sp>
        <p:nvSpPr>
          <p:cNvPr id="13" name="TextBox 13">
            <a:extLst>
              <a:ext uri="{FF2B5EF4-FFF2-40B4-BE49-F238E27FC236}">
                <a16:creationId xmlns:a16="http://schemas.microsoft.com/office/drawing/2014/main" id="{1D6216D3-2DA0-53E5-C27B-1D6DEA1D8370}"/>
              </a:ext>
            </a:extLst>
          </p:cNvPr>
          <p:cNvSpPr txBox="1"/>
          <p:nvPr/>
        </p:nvSpPr>
        <p:spPr>
          <a:xfrm>
            <a:off x="9826453" y="-114300"/>
            <a:ext cx="6656198" cy="2883610"/>
          </a:xfrm>
          <a:prstGeom prst="rect">
            <a:avLst/>
          </a:prstGeom>
        </p:spPr>
        <p:txBody>
          <a:bodyPr lIns="0" tIns="0" rIns="0" bIns="0" rtlCol="0" anchor="t">
            <a:spAutoFit/>
          </a:bodyPr>
          <a:lstStyle/>
          <a:p>
            <a:pPr algn="ctr">
              <a:lnSpc>
                <a:spcPts val="5759"/>
              </a:lnSpc>
            </a:pPr>
            <a:r>
              <a:rPr lang="es-ES" sz="4000" b="1" dirty="0">
                <a:solidFill>
                  <a:srgbClr val="373636"/>
                </a:solidFill>
                <a:latin typeface="Open Sauce Bold"/>
                <a:ea typeface="Open Sauce Bold"/>
                <a:cs typeface="Open Sauce Bold"/>
                <a:sym typeface="Open Sauce Bold"/>
              </a:rPr>
              <a:t>Recomendaciones para la participación comunitaria en las investigaciones sobre el VIH/SIDA</a:t>
            </a:r>
          </a:p>
        </p:txBody>
      </p:sp>
      <p:pic>
        <p:nvPicPr>
          <p:cNvPr id="16" name="Picture 15" descr="A close-up of a pink ribbon&#10;&#10;AI-generated content may be incorrect.">
            <a:extLst>
              <a:ext uri="{FF2B5EF4-FFF2-40B4-BE49-F238E27FC236}">
                <a16:creationId xmlns:a16="http://schemas.microsoft.com/office/drawing/2014/main" id="{97458B18-F8B7-9C77-EDB7-795F397E5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2678" y="1004455"/>
            <a:ext cx="5562581" cy="7156601"/>
          </a:xfrm>
          <a:prstGeom prst="rect">
            <a:avLst/>
          </a:prstGeom>
        </p:spPr>
      </p:pic>
    </p:spTree>
    <p:extLst>
      <p:ext uri="{BB962C8B-B14F-4D97-AF65-F5344CB8AC3E}">
        <p14:creationId xmlns:p14="http://schemas.microsoft.com/office/powerpoint/2010/main" val="2323238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4302D-5A8E-9A17-4927-3BF8F2AFF35D}"/>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5D6BAA7-2190-BCB0-829F-9CDB524DCB3F}"/>
              </a:ext>
            </a:extLst>
          </p:cNvPr>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a:extLst>
              <a:ext uri="{FF2B5EF4-FFF2-40B4-BE49-F238E27FC236}">
                <a16:creationId xmlns:a16="http://schemas.microsoft.com/office/drawing/2014/main" id="{5FA16C1B-8327-7F01-A9D4-316F48F9316A}"/>
              </a:ext>
            </a:extLst>
          </p:cNvPr>
          <p:cNvGrpSpPr/>
          <p:nvPr/>
        </p:nvGrpSpPr>
        <p:grpSpPr>
          <a:xfrm>
            <a:off x="634814" y="1028700"/>
            <a:ext cx="787772" cy="560539"/>
            <a:chOff x="0" y="0"/>
            <a:chExt cx="1050363" cy="747385"/>
          </a:xfrm>
        </p:grpSpPr>
        <p:sp>
          <p:nvSpPr>
            <p:cNvPr id="4" name="AutoShape 4">
              <a:extLst>
                <a:ext uri="{FF2B5EF4-FFF2-40B4-BE49-F238E27FC236}">
                  <a16:creationId xmlns:a16="http://schemas.microsoft.com/office/drawing/2014/main" id="{90A24711-5DBF-27A0-2042-F838A6FFDF2B}"/>
                </a:ext>
              </a:extLst>
            </p:cNvPr>
            <p:cNvSpPr/>
            <p:nvPr/>
          </p:nvSpPr>
          <p:spPr>
            <a:xfrm>
              <a:off x="0" y="0"/>
              <a:ext cx="1050363" cy="747385"/>
            </a:xfrm>
            <a:prstGeom prst="rect">
              <a:avLst/>
            </a:prstGeom>
            <a:solidFill>
              <a:srgbClr val="FFFFFF"/>
            </a:solidFill>
          </p:spPr>
          <p:txBody>
            <a:bodyPr/>
            <a:lstStyle/>
            <a:p>
              <a:endParaRPr lang="en-US" dirty="0"/>
            </a:p>
          </p:txBody>
        </p:sp>
        <p:sp>
          <p:nvSpPr>
            <p:cNvPr id="5" name="TextBox 5">
              <a:extLst>
                <a:ext uri="{FF2B5EF4-FFF2-40B4-BE49-F238E27FC236}">
                  <a16:creationId xmlns:a16="http://schemas.microsoft.com/office/drawing/2014/main" id="{C696BBA8-1529-7A67-A516-9B735E310E37}"/>
                </a:ext>
              </a:extLst>
            </p:cNvPr>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37</a:t>
              </a:r>
            </a:p>
          </p:txBody>
        </p:sp>
      </p:grpSp>
      <p:sp>
        <p:nvSpPr>
          <p:cNvPr id="6" name="TextBox 6">
            <a:extLst>
              <a:ext uri="{FF2B5EF4-FFF2-40B4-BE49-F238E27FC236}">
                <a16:creationId xmlns:a16="http://schemas.microsoft.com/office/drawing/2014/main" id="{8DD52D7E-6B84-8A12-AFC6-516503F138CF}"/>
              </a:ext>
            </a:extLst>
          </p:cNvPr>
          <p:cNvSpPr txBox="1"/>
          <p:nvPr/>
        </p:nvSpPr>
        <p:spPr>
          <a:xfrm>
            <a:off x="9412127" y="2584648"/>
            <a:ext cx="7662839" cy="7255966"/>
          </a:xfrm>
          <a:prstGeom prst="rect">
            <a:avLst/>
          </a:prstGeom>
        </p:spPr>
        <p:txBody>
          <a:bodyPr wrap="square" lIns="0" tIns="0" rIns="0" bIns="0" rtlCol="0" anchor="t">
            <a:spAutoFit/>
          </a:bodyPr>
          <a:lstStyle/>
          <a:p>
            <a:pPr>
              <a:lnSpc>
                <a:spcPts val="4319"/>
              </a:lnSpc>
            </a:pPr>
            <a:r>
              <a:rPr lang="es-ES" sz="2800" dirty="0"/>
              <a:t>Las pautas de las GPP se crearon para proporcionar un estándar global uniforme para la participación de las partes interesadas a lo largo del ciclo vital de la iniciativa de investigación, desde el diseño del ensayo hasta la realización de este, la difusión de los resultados de la investigación y, finalmente, el acceso a la intervención comprobada.</a:t>
            </a:r>
          </a:p>
          <a:p>
            <a:pPr>
              <a:lnSpc>
                <a:spcPts val="4319"/>
              </a:lnSpc>
            </a:pPr>
            <a:endParaRPr lang="en-US" sz="2800" dirty="0">
              <a:solidFill>
                <a:srgbClr val="373636"/>
              </a:solidFill>
              <a:latin typeface="Open Sauce"/>
              <a:ea typeface="Open Sauce"/>
              <a:cs typeface="Open Sauce"/>
              <a:sym typeface="Open Sauce"/>
            </a:endParaRPr>
          </a:p>
          <a:p>
            <a:pPr>
              <a:lnSpc>
                <a:spcPts val="4319"/>
              </a:lnSpc>
            </a:pPr>
            <a:r>
              <a:rPr lang="es-ES" sz="2800" dirty="0">
                <a:solidFill>
                  <a:srgbClr val="373636"/>
                </a:solidFill>
                <a:ea typeface="Open Sauce"/>
                <a:cs typeface="Open Sauce"/>
                <a:sym typeface="Open Sauce"/>
              </a:rPr>
              <a:t>Las pautas de las GPP están disponibles en 10 idiomas. En </a:t>
            </a:r>
            <a:r>
              <a:rPr lang="es-ES" sz="2800" dirty="0">
                <a:solidFill>
                  <a:srgbClr val="373636"/>
                </a:solidFill>
                <a:ea typeface="Open Sauce"/>
                <a:cs typeface="Open Sauce"/>
                <a:sym typeface="Open Sauce"/>
                <a:hlinkClick r:id="rId2"/>
              </a:rPr>
              <a:t>https://avac.org/project/good-participatory-practice/</a:t>
            </a:r>
            <a:r>
              <a:rPr lang="es-ES" sz="2800" dirty="0">
                <a:solidFill>
                  <a:srgbClr val="373636"/>
                </a:solidFill>
                <a:ea typeface="Open Sauce"/>
                <a:cs typeface="Open Sauce"/>
                <a:sym typeface="Open Sauce"/>
              </a:rPr>
              <a:t> están disponibles herramientas y materiales de capacitación que respaldan la implementación de las GPP.</a:t>
            </a:r>
          </a:p>
        </p:txBody>
      </p:sp>
      <p:sp>
        <p:nvSpPr>
          <p:cNvPr id="7" name="AutoShape 7">
            <a:extLst>
              <a:ext uri="{FF2B5EF4-FFF2-40B4-BE49-F238E27FC236}">
                <a16:creationId xmlns:a16="http://schemas.microsoft.com/office/drawing/2014/main" id="{605EF871-D21D-3481-DB61-5F8BC242D950}"/>
              </a:ext>
            </a:extLst>
          </p:cNvPr>
          <p:cNvSpPr/>
          <p:nvPr/>
        </p:nvSpPr>
        <p:spPr>
          <a:xfrm>
            <a:off x="9477880" y="9816399"/>
            <a:ext cx="546310" cy="156239"/>
          </a:xfrm>
          <a:prstGeom prst="rect">
            <a:avLst/>
          </a:prstGeom>
          <a:solidFill>
            <a:srgbClr val="EA6D29"/>
          </a:solidFill>
        </p:spPr>
        <p:txBody>
          <a:bodyPr/>
          <a:lstStyle/>
          <a:p>
            <a:endParaRPr lang="en-US" dirty="0"/>
          </a:p>
        </p:txBody>
      </p:sp>
      <p:sp>
        <p:nvSpPr>
          <p:cNvPr id="8" name="AutoShape 8">
            <a:extLst>
              <a:ext uri="{FF2B5EF4-FFF2-40B4-BE49-F238E27FC236}">
                <a16:creationId xmlns:a16="http://schemas.microsoft.com/office/drawing/2014/main" id="{831031D1-A139-2A95-7F9D-4B60104C55A9}"/>
              </a:ext>
            </a:extLst>
          </p:cNvPr>
          <p:cNvSpPr/>
          <p:nvPr/>
        </p:nvSpPr>
        <p:spPr>
          <a:xfrm>
            <a:off x="9217843" y="2503500"/>
            <a:ext cx="8120062" cy="9525"/>
          </a:xfrm>
          <a:prstGeom prst="rect">
            <a:avLst/>
          </a:prstGeom>
          <a:solidFill>
            <a:srgbClr val="373636"/>
          </a:solidFill>
        </p:spPr>
        <p:txBody>
          <a:bodyPr/>
          <a:lstStyle/>
          <a:p>
            <a:endParaRPr lang="en-US" dirty="0"/>
          </a:p>
        </p:txBody>
      </p:sp>
      <p:sp>
        <p:nvSpPr>
          <p:cNvPr id="9" name="AutoShape 9">
            <a:extLst>
              <a:ext uri="{FF2B5EF4-FFF2-40B4-BE49-F238E27FC236}">
                <a16:creationId xmlns:a16="http://schemas.microsoft.com/office/drawing/2014/main" id="{541FD38D-A5BD-BFF5-E96F-0E07C2A7699C}"/>
              </a:ext>
            </a:extLst>
          </p:cNvPr>
          <p:cNvSpPr/>
          <p:nvPr/>
        </p:nvSpPr>
        <p:spPr>
          <a:xfrm>
            <a:off x="997269" y="9333287"/>
            <a:ext cx="8096250" cy="1685910"/>
          </a:xfrm>
          <a:prstGeom prst="rect">
            <a:avLst/>
          </a:prstGeom>
          <a:solidFill>
            <a:srgbClr val="077AB5"/>
          </a:solidFill>
        </p:spPr>
        <p:txBody>
          <a:bodyPr/>
          <a:lstStyle/>
          <a:p>
            <a:endParaRPr lang="en-US" dirty="0"/>
          </a:p>
        </p:txBody>
      </p:sp>
      <p:sp>
        <p:nvSpPr>
          <p:cNvPr id="10" name="AutoShape 10">
            <a:extLst>
              <a:ext uri="{FF2B5EF4-FFF2-40B4-BE49-F238E27FC236}">
                <a16:creationId xmlns:a16="http://schemas.microsoft.com/office/drawing/2014/main" id="{394E81EC-8827-A8EB-9B88-71B4BC929917}"/>
              </a:ext>
            </a:extLst>
          </p:cNvPr>
          <p:cNvSpPr/>
          <p:nvPr/>
        </p:nvSpPr>
        <p:spPr>
          <a:xfrm flipH="1">
            <a:off x="9093519" y="-352954"/>
            <a:ext cx="45719" cy="10639954"/>
          </a:xfrm>
          <a:prstGeom prst="rect">
            <a:avLst/>
          </a:prstGeom>
          <a:solidFill>
            <a:srgbClr val="373636"/>
          </a:solidFill>
        </p:spPr>
        <p:txBody>
          <a:bodyPr/>
          <a:lstStyle/>
          <a:p>
            <a:endParaRPr lang="en-US" dirty="0"/>
          </a:p>
        </p:txBody>
      </p:sp>
      <p:sp>
        <p:nvSpPr>
          <p:cNvPr id="11" name="AutoShape 11">
            <a:extLst>
              <a:ext uri="{FF2B5EF4-FFF2-40B4-BE49-F238E27FC236}">
                <a16:creationId xmlns:a16="http://schemas.microsoft.com/office/drawing/2014/main" id="{540E4FE1-3C08-80BA-5525-8F80F6FA4059}"/>
              </a:ext>
            </a:extLst>
          </p:cNvPr>
          <p:cNvSpPr/>
          <p:nvPr/>
        </p:nvSpPr>
        <p:spPr>
          <a:xfrm>
            <a:off x="17259300" y="-352954"/>
            <a:ext cx="45719" cy="10639954"/>
          </a:xfrm>
          <a:prstGeom prst="rect">
            <a:avLst/>
          </a:prstGeom>
          <a:solidFill>
            <a:srgbClr val="373636"/>
          </a:solidFill>
        </p:spPr>
        <p:txBody>
          <a:bodyPr/>
          <a:lstStyle/>
          <a:p>
            <a:endParaRPr lang="en-US" dirty="0"/>
          </a:p>
        </p:txBody>
      </p:sp>
      <p:sp>
        <p:nvSpPr>
          <p:cNvPr id="13" name="TextBox 13">
            <a:extLst>
              <a:ext uri="{FF2B5EF4-FFF2-40B4-BE49-F238E27FC236}">
                <a16:creationId xmlns:a16="http://schemas.microsoft.com/office/drawing/2014/main" id="{8841D057-0D64-7FF6-58F0-FDF5E31CB4E0}"/>
              </a:ext>
            </a:extLst>
          </p:cNvPr>
          <p:cNvSpPr txBox="1"/>
          <p:nvPr/>
        </p:nvSpPr>
        <p:spPr>
          <a:xfrm>
            <a:off x="8989243" y="314362"/>
            <a:ext cx="8384357" cy="2151551"/>
          </a:xfrm>
          <a:prstGeom prst="rect">
            <a:avLst/>
          </a:prstGeom>
        </p:spPr>
        <p:txBody>
          <a:bodyPr wrap="square" lIns="0" tIns="0" rIns="0" bIns="0" rtlCol="0" anchor="t">
            <a:spAutoFit/>
          </a:bodyPr>
          <a:lstStyle/>
          <a:p>
            <a:pPr algn="ctr">
              <a:lnSpc>
                <a:spcPts val="5759"/>
              </a:lnSpc>
            </a:pPr>
            <a:r>
              <a:rPr lang="es-ES" sz="3400" b="1" dirty="0">
                <a:solidFill>
                  <a:srgbClr val="373636"/>
                </a:solidFill>
                <a:latin typeface="Open Sauce Bold"/>
                <a:ea typeface="Open Sauce Bold"/>
                <a:cs typeface="Open Sauce Bold"/>
                <a:sym typeface="Open Sauce Bold"/>
              </a:rPr>
              <a:t>Pautas de las prácticas adecuadas </a:t>
            </a:r>
            <a:br>
              <a:rPr lang="es-ES" sz="3400" b="1" dirty="0">
                <a:solidFill>
                  <a:srgbClr val="373636"/>
                </a:solidFill>
                <a:latin typeface="Open Sauce Bold"/>
                <a:ea typeface="Open Sauce Bold"/>
                <a:cs typeface="Open Sauce Bold"/>
                <a:sym typeface="Open Sauce Bold"/>
              </a:rPr>
            </a:br>
            <a:r>
              <a:rPr lang="es-ES" sz="3400" b="1" dirty="0">
                <a:solidFill>
                  <a:srgbClr val="373636"/>
                </a:solidFill>
                <a:latin typeface="Open Sauce Bold"/>
                <a:ea typeface="Open Sauce Bold"/>
                <a:cs typeface="Open Sauce Bold"/>
                <a:sym typeface="Open Sauce Bold"/>
              </a:rPr>
              <a:t>de participación (</a:t>
            </a:r>
            <a:r>
              <a:rPr lang="es-ES" sz="3400" b="1" i="1" dirty="0">
                <a:solidFill>
                  <a:srgbClr val="373636"/>
                </a:solidFill>
                <a:latin typeface="Open Sauce Bold"/>
                <a:ea typeface="Open Sauce Bold"/>
                <a:cs typeface="Open Sauce Bold"/>
                <a:sym typeface="Open Sauce Bold"/>
              </a:rPr>
              <a:t>Good Participatory Practice</a:t>
            </a:r>
            <a:r>
              <a:rPr lang="es-ES" sz="3400" b="1" dirty="0">
                <a:solidFill>
                  <a:srgbClr val="373636"/>
                </a:solidFill>
                <a:latin typeface="Open Sauce Bold"/>
                <a:ea typeface="Open Sauce Bold"/>
                <a:cs typeface="Open Sauce Bold"/>
                <a:sym typeface="Open Sauce Bold"/>
              </a:rPr>
              <a:t>, GPP)</a:t>
            </a:r>
          </a:p>
        </p:txBody>
      </p:sp>
      <p:sp>
        <p:nvSpPr>
          <p:cNvPr id="14" name="Freeform 13">
            <a:extLst>
              <a:ext uri="{FF2B5EF4-FFF2-40B4-BE49-F238E27FC236}">
                <a16:creationId xmlns:a16="http://schemas.microsoft.com/office/drawing/2014/main" id="{C439E4C6-C0C1-2885-EF2C-5C8624753517}"/>
              </a:ext>
            </a:extLst>
          </p:cNvPr>
          <p:cNvSpPr/>
          <p:nvPr/>
        </p:nvSpPr>
        <p:spPr>
          <a:xfrm>
            <a:off x="2199235" y="977506"/>
            <a:ext cx="5771204" cy="7979033"/>
          </a:xfrm>
          <a:custGeom>
            <a:avLst/>
            <a:gdLst/>
            <a:ahLst/>
            <a:cxnLst/>
            <a:rect l="l" t="t" r="r" b="b"/>
            <a:pathLst>
              <a:path w="4530017" h="6068513">
                <a:moveTo>
                  <a:pt x="0" y="0"/>
                </a:moveTo>
                <a:lnTo>
                  <a:pt x="4530017" y="0"/>
                </a:lnTo>
                <a:lnTo>
                  <a:pt x="4530017" y="6068513"/>
                </a:lnTo>
                <a:lnTo>
                  <a:pt x="0" y="6068513"/>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3756324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38</a:t>
              </a:r>
            </a:p>
          </p:txBody>
        </p:sp>
      </p:grpSp>
      <p:sp>
        <p:nvSpPr>
          <p:cNvPr id="6" name="AutoShape 6"/>
          <p:cNvSpPr/>
          <p:nvPr/>
        </p:nvSpPr>
        <p:spPr>
          <a:xfrm>
            <a:off x="11713807" y="8572922"/>
            <a:ext cx="5545493" cy="341519"/>
          </a:xfrm>
          <a:prstGeom prst="rect">
            <a:avLst/>
          </a:prstGeom>
          <a:solidFill>
            <a:srgbClr val="EA6D29"/>
          </a:solidFill>
        </p:spPr>
        <p:txBody>
          <a:bodyPr/>
          <a:lstStyle/>
          <a:p>
            <a:endParaRPr lang="en-US" dirty="0"/>
          </a:p>
        </p:txBody>
      </p:sp>
      <p:sp>
        <p:nvSpPr>
          <p:cNvPr id="7" name="AutoShape 7"/>
          <p:cNvSpPr/>
          <p:nvPr/>
        </p:nvSpPr>
        <p:spPr>
          <a:xfrm>
            <a:off x="0" y="8242105"/>
            <a:ext cx="18288000" cy="9525"/>
          </a:xfrm>
          <a:prstGeom prst="rect">
            <a:avLst/>
          </a:prstGeom>
          <a:solidFill>
            <a:srgbClr val="373636"/>
          </a:solidFill>
        </p:spPr>
        <p:txBody>
          <a:bodyPr/>
          <a:lstStyle/>
          <a:p>
            <a:endParaRPr lang="en-US" dirty="0"/>
          </a:p>
        </p:txBody>
      </p:sp>
      <p:sp>
        <p:nvSpPr>
          <p:cNvPr id="8" name="Freeform 8"/>
          <p:cNvSpPr/>
          <p:nvPr/>
        </p:nvSpPr>
        <p:spPr>
          <a:xfrm>
            <a:off x="1539991" y="8572922"/>
            <a:ext cx="4364050" cy="1499740"/>
          </a:xfrm>
          <a:custGeom>
            <a:avLst/>
            <a:gdLst/>
            <a:ahLst/>
            <a:cxnLst/>
            <a:rect l="l" t="t" r="r" b="b"/>
            <a:pathLst>
              <a:path w="4364050" h="1499740">
                <a:moveTo>
                  <a:pt x="0" y="0"/>
                </a:moveTo>
                <a:lnTo>
                  <a:pt x="4364050" y="0"/>
                </a:lnTo>
                <a:lnTo>
                  <a:pt x="4364050" y="1499740"/>
                </a:lnTo>
                <a:lnTo>
                  <a:pt x="0" y="1499740"/>
                </a:lnTo>
                <a:lnTo>
                  <a:pt x="0" y="0"/>
                </a:lnTo>
                <a:close/>
              </a:path>
            </a:pathLst>
          </a:custGeom>
          <a:blipFill>
            <a:blip r:embed="rId2"/>
            <a:stretch>
              <a:fillRect/>
            </a:stretch>
          </a:blipFill>
        </p:spPr>
        <p:txBody>
          <a:bodyPr/>
          <a:lstStyle/>
          <a:p>
            <a:endParaRPr lang="en-US" dirty="0"/>
          </a:p>
        </p:txBody>
      </p:sp>
      <p:sp>
        <p:nvSpPr>
          <p:cNvPr id="9" name="Freeform 9"/>
          <p:cNvSpPr/>
          <p:nvPr/>
        </p:nvSpPr>
        <p:spPr>
          <a:xfrm>
            <a:off x="6284716" y="8572922"/>
            <a:ext cx="3663509" cy="1260858"/>
          </a:xfrm>
          <a:custGeom>
            <a:avLst/>
            <a:gdLst/>
            <a:ahLst/>
            <a:cxnLst/>
            <a:rect l="l" t="t" r="r" b="b"/>
            <a:pathLst>
              <a:path w="3663509" h="1260858">
                <a:moveTo>
                  <a:pt x="0" y="0"/>
                </a:moveTo>
                <a:lnTo>
                  <a:pt x="3663509" y="0"/>
                </a:lnTo>
                <a:lnTo>
                  <a:pt x="3663509" y="1260858"/>
                </a:lnTo>
                <a:lnTo>
                  <a:pt x="0" y="1260858"/>
                </a:lnTo>
                <a:lnTo>
                  <a:pt x="0" y="0"/>
                </a:lnTo>
                <a:close/>
              </a:path>
            </a:pathLst>
          </a:custGeom>
          <a:blipFill>
            <a:blip r:embed="rId3"/>
            <a:stretch>
              <a:fillRect/>
            </a:stretch>
          </a:blipFill>
        </p:spPr>
        <p:txBody>
          <a:bodyPr/>
          <a:lstStyle/>
          <a:p>
            <a:endParaRPr lang="en-US" dirty="0"/>
          </a:p>
        </p:txBody>
      </p:sp>
      <p:sp>
        <p:nvSpPr>
          <p:cNvPr id="10" name="Freeform 10"/>
          <p:cNvSpPr/>
          <p:nvPr/>
        </p:nvSpPr>
        <p:spPr>
          <a:xfrm rot="5400000">
            <a:off x="9189628" y="-846743"/>
            <a:ext cx="11622552" cy="6574193"/>
          </a:xfrm>
          <a:custGeom>
            <a:avLst/>
            <a:gdLst/>
            <a:ahLst/>
            <a:cxnLst/>
            <a:rect l="l" t="t" r="r" b="b"/>
            <a:pathLst>
              <a:path w="11622552" h="6574193">
                <a:moveTo>
                  <a:pt x="0" y="0"/>
                </a:moveTo>
                <a:lnTo>
                  <a:pt x="11622551" y="0"/>
                </a:lnTo>
                <a:lnTo>
                  <a:pt x="11622551" y="6574193"/>
                </a:lnTo>
                <a:lnTo>
                  <a:pt x="0" y="6574193"/>
                </a:lnTo>
                <a:lnTo>
                  <a:pt x="0" y="0"/>
                </a:lnTo>
                <a:close/>
              </a:path>
            </a:pathLst>
          </a:custGeom>
          <a:blipFill>
            <a:blip r:embed="rId4"/>
            <a:stretch>
              <a:fillRect l="-7060" r="-7060" b="-13487"/>
            </a:stretch>
          </a:blipFill>
        </p:spPr>
        <p:txBody>
          <a:bodyPr/>
          <a:lstStyle/>
          <a:p>
            <a:endParaRPr lang="en-US" dirty="0"/>
          </a:p>
        </p:txBody>
      </p:sp>
      <p:sp>
        <p:nvSpPr>
          <p:cNvPr id="11" name="TextBox 11"/>
          <p:cNvSpPr txBox="1"/>
          <p:nvPr/>
        </p:nvSpPr>
        <p:spPr>
          <a:xfrm>
            <a:off x="1539991" y="3403102"/>
            <a:ext cx="7852224" cy="1264322"/>
          </a:xfrm>
          <a:prstGeom prst="rect">
            <a:avLst/>
          </a:prstGeom>
        </p:spPr>
        <p:txBody>
          <a:bodyPr lIns="0" tIns="0" rIns="0" bIns="0" rtlCol="0" anchor="t">
            <a:spAutoFit/>
          </a:bodyPr>
          <a:lstStyle/>
          <a:p>
            <a:pPr algn="l">
              <a:lnSpc>
                <a:spcPts val="9679"/>
              </a:lnSpc>
            </a:pPr>
            <a:r>
              <a:rPr lang="es-ES" sz="8799" b="1" dirty="0">
                <a:solidFill>
                  <a:srgbClr val="077AB5"/>
                </a:solidFill>
                <a:latin typeface="Open Sauce Bold"/>
                <a:ea typeface="Open Sauce Bold"/>
                <a:cs typeface="Open Sauce Bold"/>
                <a:sym typeface="Open Sauce Bold"/>
              </a:rPr>
              <a:t>Gracias</a:t>
            </a:r>
          </a:p>
        </p:txBody>
      </p:sp>
      <p:sp>
        <p:nvSpPr>
          <p:cNvPr id="12" name="TextBox 12"/>
          <p:cNvSpPr txBox="1"/>
          <p:nvPr/>
        </p:nvSpPr>
        <p:spPr>
          <a:xfrm>
            <a:off x="1539991" y="4867448"/>
            <a:ext cx="8666406" cy="2881445"/>
          </a:xfrm>
          <a:prstGeom prst="rect">
            <a:avLst/>
          </a:prstGeom>
        </p:spPr>
        <p:txBody>
          <a:bodyPr lIns="0" tIns="0" rIns="0" bIns="0" rtlCol="0" anchor="t">
            <a:spAutoFit/>
          </a:bodyPr>
          <a:lstStyle/>
          <a:p>
            <a:pPr algn="l">
              <a:lnSpc>
                <a:spcPts val="4639"/>
              </a:lnSpc>
              <a:spcBef>
                <a:spcPct val="0"/>
              </a:spcBef>
            </a:pPr>
            <a:r>
              <a:rPr lang="es-ES" sz="2899" dirty="0">
                <a:solidFill>
                  <a:srgbClr val="000000"/>
                </a:solidFill>
                <a:latin typeface="Open Sauce"/>
                <a:ea typeface="Open Sauce"/>
                <a:cs typeface="Open Sauce"/>
                <a:sym typeface="Open Sauce"/>
              </a:rPr>
              <a:t>La participación comunitaria y los CAB desempeñan una función fundamental para garantizar que las investigaciones sean aceptables y eficaces. Agradecemos su interés, tiempo y compromiso con esta crítica labor. </a:t>
            </a:r>
          </a:p>
          <a:p>
            <a:pPr algn="l">
              <a:lnSpc>
                <a:spcPts val="4639"/>
              </a:lnSpc>
              <a:spcBef>
                <a:spcPct val="0"/>
              </a:spcBef>
            </a:pPr>
            <a:endParaRPr lang="en-US" sz="2899" dirty="0">
              <a:solidFill>
                <a:srgbClr val="000000"/>
              </a:solidFill>
              <a:latin typeface="Open Sauce"/>
              <a:ea typeface="Open Sauce"/>
              <a:cs typeface="Open Sauce"/>
              <a:sym typeface="Open Sauc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39</a:t>
              </a:r>
            </a:p>
          </p:txBody>
        </p:sp>
      </p:grpSp>
      <p:sp>
        <p:nvSpPr>
          <p:cNvPr id="6" name="AutoShape 6"/>
          <p:cNvSpPr/>
          <p:nvPr/>
        </p:nvSpPr>
        <p:spPr>
          <a:xfrm>
            <a:off x="11713807" y="8572922"/>
            <a:ext cx="5545493" cy="341519"/>
          </a:xfrm>
          <a:prstGeom prst="rect">
            <a:avLst/>
          </a:prstGeom>
          <a:solidFill>
            <a:srgbClr val="EA6D29"/>
          </a:solidFill>
        </p:spPr>
        <p:txBody>
          <a:bodyPr/>
          <a:lstStyle/>
          <a:p>
            <a:endParaRPr lang="en-US" dirty="0"/>
          </a:p>
        </p:txBody>
      </p:sp>
      <p:sp>
        <p:nvSpPr>
          <p:cNvPr id="7" name="AutoShape 7"/>
          <p:cNvSpPr/>
          <p:nvPr/>
        </p:nvSpPr>
        <p:spPr>
          <a:xfrm>
            <a:off x="0" y="8242105"/>
            <a:ext cx="18288000" cy="9525"/>
          </a:xfrm>
          <a:prstGeom prst="rect">
            <a:avLst/>
          </a:prstGeom>
          <a:solidFill>
            <a:srgbClr val="373636"/>
          </a:solidFill>
        </p:spPr>
        <p:txBody>
          <a:bodyPr/>
          <a:lstStyle/>
          <a:p>
            <a:endParaRPr lang="en-US" dirty="0"/>
          </a:p>
        </p:txBody>
      </p:sp>
      <p:sp>
        <p:nvSpPr>
          <p:cNvPr id="8" name="TextBox 8"/>
          <p:cNvSpPr txBox="1"/>
          <p:nvPr/>
        </p:nvSpPr>
        <p:spPr>
          <a:xfrm>
            <a:off x="1539991" y="3041563"/>
            <a:ext cx="11505661" cy="1264322"/>
          </a:xfrm>
          <a:prstGeom prst="rect">
            <a:avLst/>
          </a:prstGeom>
        </p:spPr>
        <p:txBody>
          <a:bodyPr lIns="0" tIns="0" rIns="0" bIns="0" rtlCol="0" anchor="t">
            <a:spAutoFit/>
          </a:bodyPr>
          <a:lstStyle/>
          <a:p>
            <a:pPr algn="l">
              <a:lnSpc>
                <a:spcPts val="9679"/>
              </a:lnSpc>
            </a:pPr>
            <a:r>
              <a:rPr lang="es-ES" sz="8799" b="1" dirty="0">
                <a:solidFill>
                  <a:srgbClr val="077AB5"/>
                </a:solidFill>
                <a:latin typeface="Open Sauce Bold"/>
                <a:ea typeface="Open Sauce Bold"/>
                <a:cs typeface="Open Sauce Bold"/>
                <a:sym typeface="Open Sauce Bold"/>
              </a:rPr>
              <a:t>Reconocimientos</a:t>
            </a:r>
          </a:p>
        </p:txBody>
      </p:sp>
      <p:sp>
        <p:nvSpPr>
          <p:cNvPr id="9" name="TextBox 9"/>
          <p:cNvSpPr txBox="1"/>
          <p:nvPr/>
        </p:nvSpPr>
        <p:spPr>
          <a:xfrm>
            <a:off x="1539991" y="4867448"/>
            <a:ext cx="11292314" cy="2881445"/>
          </a:xfrm>
          <a:prstGeom prst="rect">
            <a:avLst/>
          </a:prstGeom>
        </p:spPr>
        <p:txBody>
          <a:bodyPr lIns="0" tIns="0" rIns="0" bIns="0" rtlCol="0" anchor="t">
            <a:spAutoFit/>
          </a:bodyPr>
          <a:lstStyle/>
          <a:p>
            <a:pPr algn="l">
              <a:lnSpc>
                <a:spcPts val="4639"/>
              </a:lnSpc>
              <a:spcBef>
                <a:spcPct val="0"/>
              </a:spcBef>
            </a:pPr>
            <a:r>
              <a:rPr lang="es-ES" sz="2899" dirty="0">
                <a:solidFill>
                  <a:srgbClr val="000000"/>
                </a:solidFill>
                <a:latin typeface="Open Sauce"/>
                <a:ea typeface="Open Sauce"/>
                <a:cs typeface="Open Sauce"/>
                <a:sym typeface="Open Sauce"/>
              </a:rPr>
              <a:t>Al grupo de trabajo del paquete de incorporación del CAB entre redes de HANC le gustaría agradecer a los equipos de participación comunitaria de la red por su labor que contribuyó a esta presentación de incorporación.</a:t>
            </a:r>
          </a:p>
          <a:p>
            <a:pPr algn="l">
              <a:lnSpc>
                <a:spcPts val="4639"/>
              </a:lnSpc>
              <a:spcBef>
                <a:spcPct val="0"/>
              </a:spcBef>
            </a:pPr>
            <a:endParaRPr lang="en-US" sz="2899" dirty="0">
              <a:solidFill>
                <a:srgbClr val="000000"/>
              </a:solidFill>
              <a:latin typeface="Open Sauce"/>
              <a:ea typeface="Open Sauce"/>
              <a:cs typeface="Open Sauce"/>
              <a:sym typeface="Open Sau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04</a:t>
              </a:r>
            </a:p>
          </p:txBody>
        </p:sp>
      </p:grpSp>
      <p:sp>
        <p:nvSpPr>
          <p:cNvPr id="6" name="AutoShape 6"/>
          <p:cNvSpPr/>
          <p:nvPr/>
        </p:nvSpPr>
        <p:spPr>
          <a:xfrm>
            <a:off x="0" y="5138738"/>
            <a:ext cx="10208942" cy="9525"/>
          </a:xfrm>
          <a:prstGeom prst="rect">
            <a:avLst/>
          </a:prstGeom>
          <a:solidFill>
            <a:srgbClr val="373636"/>
          </a:solidFill>
        </p:spPr>
        <p:txBody>
          <a:bodyPr/>
          <a:lstStyle/>
          <a:p>
            <a:endParaRPr lang="en-US" dirty="0"/>
          </a:p>
        </p:txBody>
      </p:sp>
      <p:sp>
        <p:nvSpPr>
          <p:cNvPr id="7" name="AutoShape 7"/>
          <p:cNvSpPr/>
          <p:nvPr/>
        </p:nvSpPr>
        <p:spPr>
          <a:xfrm>
            <a:off x="10208942" y="-352954"/>
            <a:ext cx="9525" cy="10992908"/>
          </a:xfrm>
          <a:prstGeom prst="rect">
            <a:avLst/>
          </a:prstGeom>
          <a:solidFill>
            <a:srgbClr val="373636"/>
          </a:solidFill>
        </p:spPr>
        <p:txBody>
          <a:bodyPr/>
          <a:lstStyle/>
          <a:p>
            <a:endParaRPr lang="en-US" dirty="0"/>
          </a:p>
        </p:txBody>
      </p:sp>
      <p:sp>
        <p:nvSpPr>
          <p:cNvPr id="8" name="AutoShape 8"/>
          <p:cNvSpPr/>
          <p:nvPr/>
        </p:nvSpPr>
        <p:spPr>
          <a:xfrm>
            <a:off x="-682375" y="5143500"/>
            <a:ext cx="1701550" cy="5321681"/>
          </a:xfrm>
          <a:prstGeom prst="rect">
            <a:avLst/>
          </a:prstGeom>
          <a:solidFill>
            <a:srgbClr val="EA6D29"/>
          </a:solidFill>
        </p:spPr>
        <p:txBody>
          <a:bodyPr/>
          <a:lstStyle/>
          <a:p>
            <a:endParaRPr lang="en-US" dirty="0"/>
          </a:p>
        </p:txBody>
      </p:sp>
      <p:sp>
        <p:nvSpPr>
          <p:cNvPr id="9" name="TextBox 9"/>
          <p:cNvSpPr txBox="1"/>
          <p:nvPr/>
        </p:nvSpPr>
        <p:spPr>
          <a:xfrm>
            <a:off x="11456717" y="3757239"/>
            <a:ext cx="6384154" cy="2839197"/>
          </a:xfrm>
          <a:prstGeom prst="rect">
            <a:avLst/>
          </a:prstGeom>
        </p:spPr>
        <p:txBody>
          <a:bodyPr lIns="0" tIns="0" rIns="0" bIns="0" rtlCol="0" anchor="t">
            <a:spAutoFit/>
          </a:bodyPr>
          <a:lstStyle/>
          <a:p>
            <a:pPr algn="l">
              <a:lnSpc>
                <a:spcPts val="7480"/>
              </a:lnSpc>
            </a:pPr>
            <a:r>
              <a:rPr lang="es-ES" sz="6800" b="1" dirty="0">
                <a:latin typeface="Open Sauce Heavy"/>
                <a:ea typeface="Open Sauce Heavy"/>
                <a:cs typeface="Open Sauce Heavy"/>
                <a:sym typeface="Open Sauce Heavy"/>
              </a:rPr>
              <a:t>¿</a:t>
            </a:r>
            <a:r>
              <a:rPr lang="es-ES" sz="6800" b="1" dirty="0">
                <a:solidFill>
                  <a:srgbClr val="373636"/>
                </a:solidFill>
                <a:latin typeface="Open Sauce Heavy"/>
                <a:ea typeface="Open Sauce Heavy"/>
                <a:cs typeface="Open Sauce Heavy"/>
                <a:sym typeface="Open Sauce Heavy"/>
              </a:rPr>
              <a:t>Qué es la </a:t>
            </a:r>
            <a:r>
              <a:rPr lang="es-ES" sz="6800" b="1" dirty="0">
                <a:solidFill>
                  <a:srgbClr val="077AB5"/>
                </a:solidFill>
                <a:latin typeface="Open Sauce Heavy"/>
                <a:ea typeface="Open Sauce Heavy"/>
                <a:cs typeface="Open Sauce Heavy"/>
                <a:sym typeface="Open Sauce Heavy"/>
              </a:rPr>
              <a:t>participación comunitaria</a:t>
            </a:r>
            <a:r>
              <a:rPr lang="es-ES" sz="6800" b="1" dirty="0">
                <a:latin typeface="Open Sauce Heavy"/>
                <a:ea typeface="Open Sauce Heavy"/>
                <a:cs typeface="Open Sauce Heavy"/>
                <a:sym typeface="Open Sauce Heavy"/>
              </a:rPr>
              <a:t>?</a:t>
            </a:r>
          </a:p>
        </p:txBody>
      </p:sp>
      <p:sp>
        <p:nvSpPr>
          <p:cNvPr id="10" name="TextBox 10"/>
          <p:cNvSpPr txBox="1"/>
          <p:nvPr/>
        </p:nvSpPr>
        <p:spPr>
          <a:xfrm>
            <a:off x="3068121" y="1039728"/>
            <a:ext cx="5905723" cy="3596497"/>
          </a:xfrm>
          <a:prstGeom prst="rect">
            <a:avLst/>
          </a:prstGeom>
        </p:spPr>
        <p:txBody>
          <a:bodyPr lIns="0" tIns="0" rIns="0" bIns="0" rtlCol="0" anchor="t">
            <a:spAutoFit/>
          </a:bodyPr>
          <a:lstStyle/>
          <a:p>
            <a:pPr algn="l">
              <a:lnSpc>
                <a:spcPts val="3679"/>
              </a:lnSpc>
            </a:pPr>
            <a:r>
              <a:rPr lang="es-ES" sz="2299" b="1" dirty="0">
                <a:solidFill>
                  <a:srgbClr val="373636"/>
                </a:solidFill>
                <a:latin typeface="Open Sauce Bold"/>
                <a:ea typeface="Open Sauce Bold"/>
                <a:cs typeface="Open Sauce Bold"/>
                <a:sym typeface="Open Sauce Bold"/>
              </a:rPr>
              <a:t>Definición general: </a:t>
            </a:r>
          </a:p>
          <a:p>
            <a:pPr algn="l">
              <a:lnSpc>
                <a:spcPts val="3679"/>
              </a:lnSpc>
            </a:pPr>
            <a:endParaRPr lang="en-US" sz="2299" b="1" dirty="0">
              <a:solidFill>
                <a:srgbClr val="373636"/>
              </a:solidFill>
              <a:latin typeface="Open Sauce Bold"/>
              <a:ea typeface="Open Sauce Bold"/>
              <a:cs typeface="Open Sauce Bold"/>
              <a:sym typeface="Open Sauce Bold"/>
            </a:endParaRPr>
          </a:p>
          <a:p>
            <a:pPr algn="l">
              <a:lnSpc>
                <a:spcPts val="3679"/>
              </a:lnSpc>
            </a:pPr>
            <a:r>
              <a:rPr lang="es-ES" sz="2299" dirty="0">
                <a:solidFill>
                  <a:srgbClr val="373636"/>
                </a:solidFill>
                <a:latin typeface="Open Sauce"/>
                <a:ea typeface="Open Sauce"/>
                <a:cs typeface="Open Sauce"/>
                <a:sym typeface="Open Sauce"/>
              </a:rPr>
              <a:t>Trabajo de cooperación con grupos </a:t>
            </a:r>
            <a:br>
              <a:rPr lang="es-ES" sz="2299" dirty="0">
                <a:solidFill>
                  <a:srgbClr val="373636"/>
                </a:solidFill>
                <a:latin typeface="Open Sauce"/>
                <a:ea typeface="Open Sauce"/>
                <a:cs typeface="Open Sauce"/>
                <a:sym typeface="Open Sauce"/>
              </a:rPr>
            </a:br>
            <a:r>
              <a:rPr lang="es-ES" sz="2299" dirty="0">
                <a:solidFill>
                  <a:srgbClr val="373636"/>
                </a:solidFill>
                <a:latin typeface="Open Sauce"/>
                <a:ea typeface="Open Sauce"/>
                <a:cs typeface="Open Sauce"/>
                <a:sym typeface="Open Sauce"/>
              </a:rPr>
              <a:t>de personas (comunidades) que se relacionan por intereses compartidos, proximidad geográfica o </a:t>
            </a:r>
            <a:br>
              <a:rPr lang="es-ES" sz="2299" dirty="0">
                <a:solidFill>
                  <a:srgbClr val="373636"/>
                </a:solidFill>
                <a:latin typeface="Open Sauce"/>
                <a:ea typeface="Open Sauce"/>
                <a:cs typeface="Open Sauce"/>
                <a:sym typeface="Open Sauce"/>
              </a:rPr>
            </a:br>
            <a:r>
              <a:rPr lang="es-ES" sz="2299" dirty="0">
                <a:solidFill>
                  <a:srgbClr val="373636"/>
                </a:solidFill>
                <a:latin typeface="Open Sauce"/>
                <a:ea typeface="Open Sauce"/>
                <a:cs typeface="Open Sauce"/>
                <a:sym typeface="Open Sauce"/>
              </a:rPr>
              <a:t>circunstancias similares.</a:t>
            </a:r>
          </a:p>
          <a:p>
            <a:pPr algn="l">
              <a:lnSpc>
                <a:spcPts val="2400"/>
              </a:lnSpc>
            </a:pPr>
            <a:r>
              <a:rPr lang="es-ES" sz="1500" i="1" dirty="0">
                <a:solidFill>
                  <a:srgbClr val="373636"/>
                </a:solidFill>
                <a:latin typeface="Open Sauce Italics"/>
                <a:ea typeface="Open Sauce Italics"/>
                <a:cs typeface="Open Sauce Italics"/>
                <a:sym typeface="Open Sauce Italics"/>
              </a:rPr>
              <a:t>(McMacmillan y Chavis, 1986)</a:t>
            </a:r>
          </a:p>
        </p:txBody>
      </p:sp>
      <p:sp>
        <p:nvSpPr>
          <p:cNvPr id="11" name="TextBox 11"/>
          <p:cNvSpPr txBox="1"/>
          <p:nvPr/>
        </p:nvSpPr>
        <p:spPr>
          <a:xfrm>
            <a:off x="3068121" y="5219700"/>
            <a:ext cx="5747976" cy="4978286"/>
          </a:xfrm>
          <a:prstGeom prst="rect">
            <a:avLst/>
          </a:prstGeom>
        </p:spPr>
        <p:txBody>
          <a:bodyPr lIns="0" tIns="0" rIns="0" bIns="0" rtlCol="0" anchor="t">
            <a:spAutoFit/>
          </a:bodyPr>
          <a:lstStyle/>
          <a:p>
            <a:pPr algn="l">
              <a:lnSpc>
                <a:spcPts val="3680"/>
              </a:lnSpc>
            </a:pPr>
            <a:r>
              <a:rPr lang="es-ES" sz="2300" b="1" dirty="0">
                <a:solidFill>
                  <a:srgbClr val="373636"/>
                </a:solidFill>
                <a:latin typeface="Open Sauce Bold"/>
                <a:ea typeface="Open Sauce Bold"/>
                <a:cs typeface="Open Sauce Bold"/>
                <a:sym typeface="Open Sauce Bold"/>
              </a:rPr>
              <a:t>Investigación y desarrollo en materia de salud:</a:t>
            </a:r>
          </a:p>
          <a:p>
            <a:pPr algn="l">
              <a:lnSpc>
                <a:spcPts val="3680"/>
              </a:lnSpc>
            </a:pPr>
            <a:endParaRPr lang="en-US" sz="2300" b="1" dirty="0">
              <a:solidFill>
                <a:srgbClr val="373636"/>
              </a:solidFill>
              <a:latin typeface="Open Sauce Bold"/>
              <a:ea typeface="Open Sauce Bold"/>
              <a:cs typeface="Open Sauce Bold"/>
              <a:sym typeface="Open Sauce Bold"/>
            </a:endParaRPr>
          </a:p>
          <a:p>
            <a:pPr algn="l">
              <a:lnSpc>
                <a:spcPts val="3680"/>
              </a:lnSpc>
            </a:pPr>
            <a:r>
              <a:rPr lang="es-ES" sz="2300" dirty="0">
                <a:solidFill>
                  <a:srgbClr val="373636"/>
                </a:solidFill>
                <a:latin typeface="Open Sauce"/>
                <a:ea typeface="Open Sauce"/>
                <a:cs typeface="Open Sauce"/>
                <a:sym typeface="Open Sauce"/>
              </a:rPr>
              <a:t>Proceso de construcción de relaciones que permite que las partes interesadas colaboren en problemas relacionados con la salud y el bienestar para lograr efectos y desenlaces positivos para </a:t>
            </a:r>
            <a:br>
              <a:rPr lang="es-ES" sz="2300" dirty="0">
                <a:solidFill>
                  <a:srgbClr val="373636"/>
                </a:solidFill>
                <a:latin typeface="Open Sauce"/>
                <a:ea typeface="Open Sauce"/>
                <a:cs typeface="Open Sauce"/>
                <a:sym typeface="Open Sauce"/>
              </a:rPr>
            </a:br>
            <a:r>
              <a:rPr lang="es-ES" sz="2300" dirty="0">
                <a:solidFill>
                  <a:srgbClr val="373636"/>
                </a:solidFill>
                <a:latin typeface="Open Sauce"/>
                <a:ea typeface="Open Sauce"/>
                <a:cs typeface="Open Sauce"/>
                <a:sym typeface="Open Sauce"/>
              </a:rPr>
              <a:t>la salud.</a:t>
            </a:r>
          </a:p>
          <a:p>
            <a:pPr algn="l">
              <a:lnSpc>
                <a:spcPts val="2400"/>
              </a:lnSpc>
            </a:pPr>
            <a:r>
              <a:rPr lang="es-ES" sz="1500" i="1" dirty="0">
                <a:solidFill>
                  <a:srgbClr val="373636"/>
                </a:solidFill>
                <a:latin typeface="Open Sauce Italics"/>
                <a:ea typeface="Open Sauce Italics"/>
                <a:cs typeface="Open Sauce Italics"/>
                <a:sym typeface="Open Sauce Italics"/>
              </a:rPr>
              <a:t>(OMS, 2020)</a:t>
            </a:r>
          </a:p>
          <a:p>
            <a:pPr algn="l">
              <a:lnSpc>
                <a:spcPts val="3680"/>
              </a:lnSpc>
            </a:pPr>
            <a:endParaRPr lang="en-US" sz="1500" i="1" dirty="0">
              <a:solidFill>
                <a:srgbClr val="373636"/>
              </a:solidFill>
              <a:latin typeface="Open Sauce Italics"/>
              <a:ea typeface="Open Sauce Italics"/>
              <a:cs typeface="Open Sauce Italics"/>
              <a:sym typeface="Open Sauce Itali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sp>
        <p:nvSpPr>
          <p:cNvPr id="5" name="TextBox 5"/>
          <p:cNvSpPr txBox="1"/>
          <p:nvPr/>
        </p:nvSpPr>
        <p:spPr>
          <a:xfrm>
            <a:off x="685800" y="1199622"/>
            <a:ext cx="670585" cy="230832"/>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05</a:t>
            </a:r>
          </a:p>
        </p:txBody>
      </p:sp>
      <p:grpSp>
        <p:nvGrpSpPr>
          <p:cNvPr id="8" name="Group 8"/>
          <p:cNvGrpSpPr/>
          <p:nvPr/>
        </p:nvGrpSpPr>
        <p:grpSpPr>
          <a:xfrm>
            <a:off x="1752600" y="2190987"/>
            <a:ext cx="6712047" cy="6320583"/>
            <a:chOff x="0" y="0"/>
            <a:chExt cx="64813407" cy="61033322"/>
          </a:xfrm>
        </p:grpSpPr>
        <p:sp>
          <p:nvSpPr>
            <p:cNvPr id="9" name="Freeform 9"/>
            <p:cNvSpPr/>
            <p:nvPr/>
          </p:nvSpPr>
          <p:spPr>
            <a:xfrm>
              <a:off x="0" y="0"/>
              <a:ext cx="64813408" cy="61033323"/>
            </a:xfrm>
            <a:custGeom>
              <a:avLst/>
              <a:gdLst/>
              <a:ahLst/>
              <a:cxnLst/>
              <a:rect l="l" t="t" r="r" b="b"/>
              <a:pathLst>
                <a:path w="64813408" h="61033323">
                  <a:moveTo>
                    <a:pt x="0" y="0"/>
                  </a:moveTo>
                  <a:lnTo>
                    <a:pt x="0" y="61033323"/>
                  </a:lnTo>
                  <a:lnTo>
                    <a:pt x="64813408" y="61033323"/>
                  </a:lnTo>
                  <a:lnTo>
                    <a:pt x="64813408" y="0"/>
                  </a:lnTo>
                  <a:lnTo>
                    <a:pt x="0" y="0"/>
                  </a:lnTo>
                  <a:close/>
                  <a:moveTo>
                    <a:pt x="64752444" y="60972365"/>
                  </a:moveTo>
                  <a:lnTo>
                    <a:pt x="59690" y="60972365"/>
                  </a:lnTo>
                  <a:lnTo>
                    <a:pt x="59690" y="59690"/>
                  </a:lnTo>
                  <a:lnTo>
                    <a:pt x="64752444" y="59690"/>
                  </a:lnTo>
                  <a:lnTo>
                    <a:pt x="64752444" y="60972365"/>
                  </a:lnTo>
                  <a:close/>
                </a:path>
              </a:pathLst>
            </a:custGeom>
            <a:solidFill>
              <a:srgbClr val="373636"/>
            </a:solidFill>
          </p:spPr>
          <p:txBody>
            <a:bodyPr/>
            <a:lstStyle/>
            <a:p>
              <a:endParaRPr lang="en-US" dirty="0"/>
            </a:p>
          </p:txBody>
        </p:sp>
      </p:grpSp>
      <p:sp>
        <p:nvSpPr>
          <p:cNvPr id="10" name="TextBox 10"/>
          <p:cNvSpPr txBox="1"/>
          <p:nvPr/>
        </p:nvSpPr>
        <p:spPr>
          <a:xfrm>
            <a:off x="2658819" y="2426461"/>
            <a:ext cx="5364802" cy="5828854"/>
          </a:xfrm>
          <a:prstGeom prst="rect">
            <a:avLst/>
          </a:prstGeom>
        </p:spPr>
        <p:txBody>
          <a:bodyPr lIns="0" tIns="0" rIns="0" bIns="0" rtlCol="0" anchor="t">
            <a:spAutoFit/>
          </a:bodyPr>
          <a:lstStyle/>
          <a:p>
            <a:pPr algn="l">
              <a:lnSpc>
                <a:spcPts val="3840"/>
              </a:lnSpc>
            </a:pPr>
            <a:r>
              <a:rPr lang="es-ES" sz="2800" dirty="0">
                <a:solidFill>
                  <a:srgbClr val="373636"/>
                </a:solidFill>
                <a:latin typeface="Open Sauce Light"/>
                <a:ea typeface="Open Sauce Light"/>
                <a:cs typeface="Open Sauce Light"/>
                <a:sym typeface="Open Sauce Light"/>
              </a:rPr>
              <a:t>• Respeto. </a:t>
            </a:r>
          </a:p>
          <a:p>
            <a:pPr algn="l">
              <a:lnSpc>
                <a:spcPts val="3840"/>
              </a:lnSpc>
            </a:pPr>
            <a:endParaRPr lang="en-US" sz="2800" dirty="0">
              <a:solidFill>
                <a:srgbClr val="373636"/>
              </a:solidFill>
              <a:latin typeface="Open Sauce Light"/>
              <a:ea typeface="Open Sauce Light"/>
              <a:cs typeface="Open Sauce Light"/>
              <a:sym typeface="Open Sauce Light"/>
            </a:endParaRPr>
          </a:p>
          <a:p>
            <a:pPr algn="l">
              <a:lnSpc>
                <a:spcPts val="3840"/>
              </a:lnSpc>
            </a:pPr>
            <a:r>
              <a:rPr lang="es-ES" sz="2800" dirty="0">
                <a:solidFill>
                  <a:srgbClr val="373636"/>
                </a:solidFill>
                <a:latin typeface="Open Sauce Light"/>
                <a:ea typeface="Open Sauce Light"/>
                <a:cs typeface="Open Sauce Light"/>
                <a:sym typeface="Open Sauce Light"/>
              </a:rPr>
              <a:t>• Entendimiento mutuo.</a:t>
            </a:r>
          </a:p>
          <a:p>
            <a:pPr algn="l">
              <a:lnSpc>
                <a:spcPts val="3840"/>
              </a:lnSpc>
            </a:pPr>
            <a:r>
              <a:rPr lang="es-ES" sz="2800" dirty="0">
                <a:solidFill>
                  <a:srgbClr val="373636"/>
                </a:solidFill>
                <a:latin typeface="Open Sauce Light"/>
                <a:ea typeface="Open Sauce Light"/>
                <a:cs typeface="Open Sauce Light"/>
                <a:sym typeface="Open Sauce Light"/>
              </a:rPr>
              <a:t> </a:t>
            </a:r>
          </a:p>
          <a:p>
            <a:pPr algn="l">
              <a:lnSpc>
                <a:spcPts val="3840"/>
              </a:lnSpc>
            </a:pPr>
            <a:r>
              <a:rPr lang="es-ES" sz="2800" dirty="0">
                <a:solidFill>
                  <a:srgbClr val="373636"/>
                </a:solidFill>
                <a:latin typeface="Open Sauce Light"/>
                <a:ea typeface="Open Sauce Light"/>
                <a:cs typeface="Open Sauce Light"/>
                <a:sym typeface="Open Sauce Light"/>
              </a:rPr>
              <a:t>• Integridad.</a:t>
            </a:r>
          </a:p>
          <a:p>
            <a:pPr algn="l">
              <a:lnSpc>
                <a:spcPts val="3840"/>
              </a:lnSpc>
            </a:pPr>
            <a:endParaRPr lang="en-US" sz="2800" dirty="0">
              <a:solidFill>
                <a:srgbClr val="373636"/>
              </a:solidFill>
              <a:latin typeface="Open Sauce Light"/>
              <a:ea typeface="Open Sauce Light"/>
              <a:cs typeface="Open Sauce Light"/>
              <a:sym typeface="Open Sauce Light"/>
            </a:endParaRPr>
          </a:p>
          <a:p>
            <a:pPr algn="l">
              <a:lnSpc>
                <a:spcPts val="3840"/>
              </a:lnSpc>
            </a:pPr>
            <a:r>
              <a:rPr lang="es-ES" sz="2800" dirty="0">
                <a:solidFill>
                  <a:srgbClr val="373636"/>
                </a:solidFill>
                <a:latin typeface="Open Sauce Light"/>
                <a:ea typeface="Open Sauce Light"/>
                <a:cs typeface="Open Sauce Light"/>
                <a:sym typeface="Open Sauce Light"/>
              </a:rPr>
              <a:t>• Transparencia. </a:t>
            </a:r>
          </a:p>
          <a:p>
            <a:pPr algn="l">
              <a:lnSpc>
                <a:spcPts val="3840"/>
              </a:lnSpc>
            </a:pPr>
            <a:endParaRPr lang="en-US" sz="2800" dirty="0">
              <a:solidFill>
                <a:srgbClr val="373636"/>
              </a:solidFill>
              <a:latin typeface="Open Sauce Light"/>
              <a:ea typeface="Open Sauce Light"/>
              <a:cs typeface="Open Sauce Light"/>
              <a:sym typeface="Open Sauce Light"/>
            </a:endParaRPr>
          </a:p>
          <a:p>
            <a:pPr algn="l">
              <a:lnSpc>
                <a:spcPts val="3840"/>
              </a:lnSpc>
            </a:pPr>
            <a:r>
              <a:rPr lang="es-ES" sz="2800" dirty="0">
                <a:solidFill>
                  <a:srgbClr val="373636"/>
                </a:solidFill>
                <a:latin typeface="Open Sauce Light"/>
                <a:ea typeface="Open Sauce Light"/>
                <a:cs typeface="Open Sauce Light"/>
                <a:sym typeface="Open Sauce Light"/>
              </a:rPr>
              <a:t>• Rendición de cuentas.</a:t>
            </a:r>
          </a:p>
          <a:p>
            <a:pPr algn="l">
              <a:lnSpc>
                <a:spcPts val="3840"/>
              </a:lnSpc>
            </a:pPr>
            <a:endParaRPr lang="en-US" sz="2800" dirty="0">
              <a:solidFill>
                <a:srgbClr val="373636"/>
              </a:solidFill>
              <a:latin typeface="Open Sauce Light"/>
              <a:ea typeface="Open Sauce Light"/>
              <a:cs typeface="Open Sauce Light"/>
              <a:sym typeface="Open Sauce Light"/>
            </a:endParaRPr>
          </a:p>
          <a:p>
            <a:pPr algn="l">
              <a:lnSpc>
                <a:spcPts val="3840"/>
              </a:lnSpc>
            </a:pPr>
            <a:r>
              <a:rPr lang="es-ES" sz="2800" dirty="0">
                <a:solidFill>
                  <a:srgbClr val="373636"/>
                </a:solidFill>
                <a:latin typeface="Open Sauce Light"/>
                <a:ea typeface="Open Sauce Light"/>
                <a:cs typeface="Open Sauce Light"/>
                <a:sym typeface="Open Sauce Light"/>
              </a:rPr>
              <a:t>• Autonomía de las partes   </a:t>
            </a:r>
          </a:p>
          <a:p>
            <a:pPr algn="l">
              <a:lnSpc>
                <a:spcPts val="3840"/>
              </a:lnSpc>
            </a:pPr>
            <a:r>
              <a:rPr lang="es-ES" sz="2800" dirty="0">
                <a:solidFill>
                  <a:srgbClr val="373636"/>
                </a:solidFill>
                <a:latin typeface="Open Sauce Light"/>
                <a:ea typeface="Open Sauce Light"/>
                <a:cs typeface="Open Sauce Light"/>
                <a:sym typeface="Open Sauce Light"/>
              </a:rPr>
              <a:t>   interesadas de la comunidad.</a:t>
            </a:r>
          </a:p>
        </p:txBody>
      </p:sp>
      <p:sp>
        <p:nvSpPr>
          <p:cNvPr id="11" name="AutoShape 11"/>
          <p:cNvSpPr/>
          <p:nvPr/>
        </p:nvSpPr>
        <p:spPr>
          <a:xfrm>
            <a:off x="10214367" y="8610302"/>
            <a:ext cx="6712047" cy="209141"/>
          </a:xfrm>
          <a:prstGeom prst="rect">
            <a:avLst/>
          </a:prstGeom>
          <a:solidFill>
            <a:srgbClr val="EA6D29"/>
          </a:solidFill>
        </p:spPr>
        <p:txBody>
          <a:bodyPr/>
          <a:lstStyle/>
          <a:p>
            <a:endParaRPr lang="en-US" dirty="0"/>
          </a:p>
        </p:txBody>
      </p:sp>
      <p:sp>
        <p:nvSpPr>
          <p:cNvPr id="12" name="AutoShape 12"/>
          <p:cNvSpPr/>
          <p:nvPr/>
        </p:nvSpPr>
        <p:spPr>
          <a:xfrm>
            <a:off x="0" y="9092536"/>
            <a:ext cx="18288000" cy="9525"/>
          </a:xfrm>
          <a:prstGeom prst="rect">
            <a:avLst/>
          </a:prstGeom>
          <a:solidFill>
            <a:srgbClr val="373636"/>
          </a:solidFill>
        </p:spPr>
        <p:txBody>
          <a:bodyPr/>
          <a:lstStyle/>
          <a:p>
            <a:endParaRPr lang="en-US" dirty="0"/>
          </a:p>
        </p:txBody>
      </p:sp>
      <p:sp>
        <p:nvSpPr>
          <p:cNvPr id="14" name="TextBox 14"/>
          <p:cNvSpPr txBox="1"/>
          <p:nvPr/>
        </p:nvSpPr>
        <p:spPr>
          <a:xfrm>
            <a:off x="1356385" y="663823"/>
            <a:ext cx="16459200" cy="859210"/>
          </a:xfrm>
          <a:prstGeom prst="rect">
            <a:avLst/>
          </a:prstGeom>
        </p:spPr>
        <p:txBody>
          <a:bodyPr wrap="square" lIns="0" tIns="0" rIns="0" bIns="0" rtlCol="0" anchor="t">
            <a:spAutoFit/>
          </a:bodyPr>
          <a:lstStyle/>
          <a:p>
            <a:pPr algn="l">
              <a:lnSpc>
                <a:spcPts val="6710"/>
              </a:lnSpc>
            </a:pPr>
            <a:r>
              <a:rPr lang="es-ES" sz="6000" b="1" dirty="0">
                <a:solidFill>
                  <a:srgbClr val="373636"/>
                </a:solidFill>
                <a:latin typeface="Open Sauce Heavy"/>
                <a:ea typeface="Open Sauce Heavy"/>
                <a:cs typeface="Open Sauce Heavy"/>
                <a:sym typeface="Open Sauce Heavy"/>
              </a:rPr>
              <a:t>Principios de la </a:t>
            </a:r>
            <a:r>
              <a:rPr lang="es-ES" sz="6000" b="1" dirty="0">
                <a:solidFill>
                  <a:srgbClr val="077AB5"/>
                </a:solidFill>
                <a:latin typeface="Open Sauce Heavy"/>
                <a:ea typeface="Open Sauce Heavy"/>
                <a:cs typeface="Open Sauce Heavy"/>
                <a:sym typeface="Open Sauce Heavy"/>
              </a:rPr>
              <a:t>participación comunitaria</a:t>
            </a:r>
          </a:p>
        </p:txBody>
      </p:sp>
      <p:sp>
        <p:nvSpPr>
          <p:cNvPr id="15" name="TextBox 15"/>
          <p:cNvSpPr txBox="1"/>
          <p:nvPr/>
        </p:nvSpPr>
        <p:spPr>
          <a:xfrm>
            <a:off x="1781178" y="8526026"/>
            <a:ext cx="6292456" cy="275075"/>
          </a:xfrm>
          <a:prstGeom prst="rect">
            <a:avLst/>
          </a:prstGeom>
        </p:spPr>
        <p:txBody>
          <a:bodyPr wrap="square" lIns="0" tIns="0" rIns="0" bIns="0" rtlCol="0" anchor="t">
            <a:spAutoFit/>
          </a:bodyPr>
          <a:lstStyle/>
          <a:p>
            <a:pPr algn="ctr">
              <a:lnSpc>
                <a:spcPts val="2400"/>
              </a:lnSpc>
              <a:spcBef>
                <a:spcPct val="0"/>
              </a:spcBef>
            </a:pPr>
            <a:r>
              <a:rPr lang="es-ES" sz="1500" dirty="0">
                <a:solidFill>
                  <a:srgbClr val="000000"/>
                </a:solidFill>
                <a:latin typeface="Open Sauce"/>
                <a:ea typeface="Open Sauce"/>
                <a:cs typeface="Open Sauce"/>
                <a:sym typeface="Open Sauce"/>
              </a:rPr>
              <a:t>Fuente: Pautas de las prácticas adecuadas de participación (GPP).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06</a:t>
              </a:r>
            </a:p>
          </p:txBody>
        </p:sp>
      </p:grpSp>
      <p:sp>
        <p:nvSpPr>
          <p:cNvPr id="6" name="AutoShape 6"/>
          <p:cNvSpPr/>
          <p:nvPr/>
        </p:nvSpPr>
        <p:spPr>
          <a:xfrm>
            <a:off x="0" y="3983419"/>
            <a:ext cx="18288000" cy="9525"/>
          </a:xfrm>
          <a:prstGeom prst="rect">
            <a:avLst/>
          </a:prstGeom>
          <a:solidFill>
            <a:srgbClr val="373636"/>
          </a:solidFill>
        </p:spPr>
        <p:txBody>
          <a:bodyPr/>
          <a:lstStyle/>
          <a:p>
            <a:endParaRPr lang="en-US" dirty="0"/>
          </a:p>
        </p:txBody>
      </p:sp>
      <p:sp>
        <p:nvSpPr>
          <p:cNvPr id="7" name="AutoShape 7"/>
          <p:cNvSpPr/>
          <p:nvPr/>
        </p:nvSpPr>
        <p:spPr>
          <a:xfrm>
            <a:off x="5214086" y="3983419"/>
            <a:ext cx="9525" cy="6294056"/>
          </a:xfrm>
          <a:prstGeom prst="rect">
            <a:avLst/>
          </a:prstGeom>
          <a:solidFill>
            <a:srgbClr val="373636"/>
          </a:solidFill>
        </p:spPr>
        <p:txBody>
          <a:bodyPr/>
          <a:lstStyle/>
          <a:p>
            <a:endParaRPr lang="en-US" dirty="0"/>
          </a:p>
        </p:txBody>
      </p:sp>
      <p:sp>
        <p:nvSpPr>
          <p:cNvPr id="8" name="AutoShape 8"/>
          <p:cNvSpPr/>
          <p:nvPr/>
        </p:nvSpPr>
        <p:spPr>
          <a:xfrm>
            <a:off x="9533801" y="3992944"/>
            <a:ext cx="9525" cy="6294056"/>
          </a:xfrm>
          <a:prstGeom prst="rect">
            <a:avLst/>
          </a:prstGeom>
          <a:solidFill>
            <a:srgbClr val="373636"/>
          </a:solidFill>
        </p:spPr>
        <p:txBody>
          <a:bodyPr/>
          <a:lstStyle/>
          <a:p>
            <a:endParaRPr lang="en-US" dirty="0"/>
          </a:p>
        </p:txBody>
      </p:sp>
      <p:sp>
        <p:nvSpPr>
          <p:cNvPr id="9" name="AutoShape 9"/>
          <p:cNvSpPr/>
          <p:nvPr/>
        </p:nvSpPr>
        <p:spPr>
          <a:xfrm>
            <a:off x="13965098" y="3992944"/>
            <a:ext cx="9525" cy="6294056"/>
          </a:xfrm>
          <a:prstGeom prst="rect">
            <a:avLst/>
          </a:prstGeom>
          <a:solidFill>
            <a:srgbClr val="373636"/>
          </a:solidFill>
        </p:spPr>
        <p:txBody>
          <a:bodyPr/>
          <a:lstStyle/>
          <a:p>
            <a:endParaRPr lang="en-US" dirty="0"/>
          </a:p>
        </p:txBody>
      </p:sp>
      <p:sp>
        <p:nvSpPr>
          <p:cNvPr id="10" name="AutoShape 10"/>
          <p:cNvSpPr/>
          <p:nvPr/>
        </p:nvSpPr>
        <p:spPr>
          <a:xfrm>
            <a:off x="1019175" y="3992944"/>
            <a:ext cx="235064" cy="269687"/>
          </a:xfrm>
          <a:prstGeom prst="rect">
            <a:avLst/>
          </a:prstGeom>
          <a:solidFill>
            <a:srgbClr val="EA6D29"/>
          </a:solidFill>
        </p:spPr>
        <p:txBody>
          <a:bodyPr/>
          <a:lstStyle/>
          <a:p>
            <a:endParaRPr lang="en-US" dirty="0"/>
          </a:p>
        </p:txBody>
      </p:sp>
      <p:sp>
        <p:nvSpPr>
          <p:cNvPr id="11" name="AutoShape 11"/>
          <p:cNvSpPr/>
          <p:nvPr/>
        </p:nvSpPr>
        <p:spPr>
          <a:xfrm>
            <a:off x="5214086" y="3983419"/>
            <a:ext cx="235064" cy="269687"/>
          </a:xfrm>
          <a:prstGeom prst="rect">
            <a:avLst/>
          </a:prstGeom>
          <a:solidFill>
            <a:srgbClr val="EA6D29"/>
          </a:solidFill>
        </p:spPr>
        <p:txBody>
          <a:bodyPr/>
          <a:lstStyle/>
          <a:p>
            <a:endParaRPr lang="en-US" dirty="0"/>
          </a:p>
        </p:txBody>
      </p:sp>
      <p:sp>
        <p:nvSpPr>
          <p:cNvPr id="12" name="AutoShape 12"/>
          <p:cNvSpPr/>
          <p:nvPr/>
        </p:nvSpPr>
        <p:spPr>
          <a:xfrm>
            <a:off x="9533801" y="3992944"/>
            <a:ext cx="235064" cy="269687"/>
          </a:xfrm>
          <a:prstGeom prst="rect">
            <a:avLst/>
          </a:prstGeom>
          <a:solidFill>
            <a:srgbClr val="EA6D29"/>
          </a:solidFill>
        </p:spPr>
        <p:txBody>
          <a:bodyPr/>
          <a:lstStyle/>
          <a:p>
            <a:endParaRPr lang="en-US" dirty="0"/>
          </a:p>
        </p:txBody>
      </p:sp>
      <p:sp>
        <p:nvSpPr>
          <p:cNvPr id="13" name="AutoShape 13"/>
          <p:cNvSpPr/>
          <p:nvPr/>
        </p:nvSpPr>
        <p:spPr>
          <a:xfrm>
            <a:off x="13974623" y="3992944"/>
            <a:ext cx="235064" cy="269687"/>
          </a:xfrm>
          <a:prstGeom prst="rect">
            <a:avLst/>
          </a:prstGeom>
          <a:solidFill>
            <a:srgbClr val="EA6D29"/>
          </a:solidFill>
        </p:spPr>
        <p:txBody>
          <a:bodyPr/>
          <a:lstStyle/>
          <a:p>
            <a:endParaRPr lang="en-US" dirty="0"/>
          </a:p>
        </p:txBody>
      </p:sp>
      <p:sp>
        <p:nvSpPr>
          <p:cNvPr id="14" name="Freeform 14"/>
          <p:cNvSpPr/>
          <p:nvPr/>
        </p:nvSpPr>
        <p:spPr>
          <a:xfrm>
            <a:off x="6326657" y="4694736"/>
            <a:ext cx="2233669" cy="897529"/>
          </a:xfrm>
          <a:custGeom>
            <a:avLst/>
            <a:gdLst/>
            <a:ahLst/>
            <a:cxnLst/>
            <a:rect l="l" t="t" r="r" b="b"/>
            <a:pathLst>
              <a:path w="2233669" h="897529">
                <a:moveTo>
                  <a:pt x="0" y="0"/>
                </a:moveTo>
                <a:lnTo>
                  <a:pt x="2233669" y="0"/>
                </a:lnTo>
                <a:lnTo>
                  <a:pt x="2233669" y="897528"/>
                </a:lnTo>
                <a:lnTo>
                  <a:pt x="0" y="8975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5" name="Freeform 15"/>
          <p:cNvSpPr/>
          <p:nvPr/>
        </p:nvSpPr>
        <p:spPr>
          <a:xfrm>
            <a:off x="1822726" y="4694736"/>
            <a:ext cx="2857309" cy="921482"/>
          </a:xfrm>
          <a:custGeom>
            <a:avLst/>
            <a:gdLst/>
            <a:ahLst/>
            <a:cxnLst/>
            <a:rect l="l" t="t" r="r" b="b"/>
            <a:pathLst>
              <a:path w="2857309" h="921482">
                <a:moveTo>
                  <a:pt x="0" y="0"/>
                </a:moveTo>
                <a:lnTo>
                  <a:pt x="2857309" y="0"/>
                </a:lnTo>
                <a:lnTo>
                  <a:pt x="2857309" y="921482"/>
                </a:lnTo>
                <a:lnTo>
                  <a:pt x="0" y="921482"/>
                </a:lnTo>
                <a:lnTo>
                  <a:pt x="0" y="0"/>
                </a:lnTo>
                <a:close/>
              </a:path>
            </a:pathLst>
          </a:custGeom>
          <a:blipFill>
            <a:blip r:embed="rId4"/>
            <a:stretch>
              <a:fillRect/>
            </a:stretch>
          </a:blipFill>
        </p:spPr>
        <p:txBody>
          <a:bodyPr/>
          <a:lstStyle/>
          <a:p>
            <a:endParaRPr lang="en-US" dirty="0"/>
          </a:p>
        </p:txBody>
      </p:sp>
      <p:sp>
        <p:nvSpPr>
          <p:cNvPr id="16" name="Freeform 16"/>
          <p:cNvSpPr/>
          <p:nvPr/>
        </p:nvSpPr>
        <p:spPr>
          <a:xfrm>
            <a:off x="11009677" y="4615810"/>
            <a:ext cx="1489071" cy="1055379"/>
          </a:xfrm>
          <a:custGeom>
            <a:avLst/>
            <a:gdLst/>
            <a:ahLst/>
            <a:cxnLst/>
            <a:rect l="l" t="t" r="r" b="b"/>
            <a:pathLst>
              <a:path w="1489071" h="1055379">
                <a:moveTo>
                  <a:pt x="0" y="0"/>
                </a:moveTo>
                <a:lnTo>
                  <a:pt x="1489071" y="0"/>
                </a:lnTo>
                <a:lnTo>
                  <a:pt x="1489071" y="1055380"/>
                </a:lnTo>
                <a:lnTo>
                  <a:pt x="0" y="10553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7" name="Freeform 17"/>
          <p:cNvSpPr/>
          <p:nvPr/>
        </p:nvSpPr>
        <p:spPr>
          <a:xfrm>
            <a:off x="15585515" y="4615810"/>
            <a:ext cx="1198926" cy="1205501"/>
          </a:xfrm>
          <a:custGeom>
            <a:avLst/>
            <a:gdLst/>
            <a:ahLst/>
            <a:cxnLst/>
            <a:rect l="l" t="t" r="r" b="b"/>
            <a:pathLst>
              <a:path w="1198926" h="1205501">
                <a:moveTo>
                  <a:pt x="0" y="0"/>
                </a:moveTo>
                <a:lnTo>
                  <a:pt x="1198926" y="0"/>
                </a:lnTo>
                <a:lnTo>
                  <a:pt x="1198926" y="1205502"/>
                </a:lnTo>
                <a:lnTo>
                  <a:pt x="0" y="12055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8" name="TextBox 18"/>
          <p:cNvSpPr txBox="1"/>
          <p:nvPr/>
        </p:nvSpPr>
        <p:spPr>
          <a:xfrm>
            <a:off x="3288391" y="1003326"/>
            <a:ext cx="12509869" cy="2026196"/>
          </a:xfrm>
          <a:prstGeom prst="rect">
            <a:avLst/>
          </a:prstGeom>
        </p:spPr>
        <p:txBody>
          <a:bodyPr wrap="square" lIns="0" tIns="0" rIns="0" bIns="0" rtlCol="0" anchor="t">
            <a:spAutoFit/>
          </a:bodyPr>
          <a:lstStyle/>
          <a:p>
            <a:pPr algn="ctr">
              <a:lnSpc>
                <a:spcPts val="7920"/>
              </a:lnSpc>
            </a:pPr>
            <a:r>
              <a:rPr lang="es-ES" sz="7200" b="1" dirty="0">
                <a:solidFill>
                  <a:srgbClr val="373636"/>
                </a:solidFill>
                <a:latin typeface="Open Sauce Heavy"/>
                <a:ea typeface="Open Sauce Heavy"/>
                <a:cs typeface="Open Sauce Heavy"/>
                <a:sym typeface="Open Sauce Heavy"/>
              </a:rPr>
              <a:t>¿Por qué la </a:t>
            </a:r>
            <a:r>
              <a:rPr lang="es-ES" sz="7200" b="1" dirty="0">
                <a:solidFill>
                  <a:srgbClr val="077AB5"/>
                </a:solidFill>
                <a:latin typeface="Open Sauce Heavy"/>
                <a:ea typeface="Open Sauce Heavy"/>
                <a:cs typeface="Open Sauce Heavy"/>
                <a:sym typeface="Open Sauce Heavy"/>
              </a:rPr>
              <a:t>participación comunitaria</a:t>
            </a:r>
            <a:r>
              <a:rPr lang="es-ES" sz="7200" b="1" dirty="0">
                <a:solidFill>
                  <a:srgbClr val="373636"/>
                </a:solidFill>
                <a:latin typeface="Open Sauce Heavy"/>
                <a:ea typeface="Open Sauce Heavy"/>
                <a:cs typeface="Open Sauce Heavy"/>
                <a:sym typeface="Open Sauce Heavy"/>
              </a:rPr>
              <a:t> es necesaria?</a:t>
            </a:r>
          </a:p>
        </p:txBody>
      </p:sp>
      <p:sp>
        <p:nvSpPr>
          <p:cNvPr id="19" name="TextBox 19"/>
          <p:cNvSpPr txBox="1"/>
          <p:nvPr/>
        </p:nvSpPr>
        <p:spPr>
          <a:xfrm>
            <a:off x="1679200" y="7134455"/>
            <a:ext cx="3144361" cy="3004990"/>
          </a:xfrm>
          <a:prstGeom prst="rect">
            <a:avLst/>
          </a:prstGeom>
        </p:spPr>
        <p:txBody>
          <a:bodyPr lIns="0" tIns="0" rIns="0" bIns="0" rtlCol="0" anchor="t">
            <a:spAutoFit/>
          </a:bodyPr>
          <a:lstStyle/>
          <a:p>
            <a:pPr algn="l">
              <a:lnSpc>
                <a:spcPts val="3360"/>
              </a:lnSpc>
            </a:pPr>
            <a:r>
              <a:rPr lang="es-ES" sz="2100" dirty="0">
                <a:solidFill>
                  <a:srgbClr val="373636"/>
                </a:solidFill>
                <a:latin typeface="Open Sauce"/>
                <a:ea typeface="Open Sauce"/>
                <a:cs typeface="Open Sauce"/>
                <a:sym typeface="Open Sauce"/>
              </a:rPr>
              <a:t>Se reconoce qué aspectos y qué personas son importantes en la investigación y </a:t>
            </a:r>
            <a:br>
              <a:rPr lang="es-ES" sz="2100" dirty="0">
                <a:solidFill>
                  <a:srgbClr val="373636"/>
                </a:solidFill>
                <a:latin typeface="Open Sauce"/>
                <a:ea typeface="Open Sauce"/>
                <a:cs typeface="Open Sauce"/>
                <a:sym typeface="Open Sauce"/>
              </a:rPr>
            </a:br>
            <a:r>
              <a:rPr lang="es-ES" sz="2100" dirty="0">
                <a:solidFill>
                  <a:srgbClr val="373636"/>
                </a:solidFill>
                <a:latin typeface="Open Sauce"/>
                <a:ea typeface="Open Sauce"/>
                <a:cs typeface="Open Sauce"/>
                <a:sym typeface="Open Sauce"/>
              </a:rPr>
              <a:t>el desarrollo.</a:t>
            </a:r>
          </a:p>
          <a:p>
            <a:pPr algn="l">
              <a:lnSpc>
                <a:spcPts val="3360"/>
              </a:lnSpc>
            </a:pPr>
            <a:endParaRPr lang="en-US" sz="2100" dirty="0">
              <a:solidFill>
                <a:srgbClr val="373636"/>
              </a:solidFill>
              <a:latin typeface="Open Sauce"/>
              <a:ea typeface="Open Sauce"/>
              <a:cs typeface="Open Sauce"/>
              <a:sym typeface="Open Sauce"/>
            </a:endParaRPr>
          </a:p>
        </p:txBody>
      </p:sp>
      <p:sp>
        <p:nvSpPr>
          <p:cNvPr id="20" name="TextBox 20"/>
          <p:cNvSpPr txBox="1"/>
          <p:nvPr/>
        </p:nvSpPr>
        <p:spPr>
          <a:xfrm>
            <a:off x="2445539" y="5821311"/>
            <a:ext cx="1593061" cy="388889"/>
          </a:xfrm>
          <a:prstGeom prst="rect">
            <a:avLst/>
          </a:prstGeom>
        </p:spPr>
        <p:txBody>
          <a:bodyPr wrap="square" lIns="0" tIns="0" rIns="0" bIns="0" rtlCol="0" anchor="t">
            <a:spAutoFit/>
          </a:bodyPr>
          <a:lstStyle/>
          <a:p>
            <a:pPr algn="l">
              <a:lnSpc>
                <a:spcPts val="3360"/>
              </a:lnSpc>
            </a:pPr>
            <a:r>
              <a:rPr lang="es-ES" sz="2100" b="1" dirty="0">
                <a:solidFill>
                  <a:srgbClr val="373636"/>
                </a:solidFill>
                <a:latin typeface="Open Sauce Bold"/>
                <a:ea typeface="Open Sauce Bold"/>
                <a:cs typeface="Open Sauce Bold"/>
                <a:sym typeface="Open Sauce Bold"/>
              </a:rPr>
              <a:t>Humanidad</a:t>
            </a:r>
          </a:p>
        </p:txBody>
      </p:sp>
      <p:sp>
        <p:nvSpPr>
          <p:cNvPr id="21" name="TextBox 21"/>
          <p:cNvSpPr txBox="1"/>
          <p:nvPr/>
        </p:nvSpPr>
        <p:spPr>
          <a:xfrm>
            <a:off x="6296576" y="5844462"/>
            <a:ext cx="2293831" cy="817319"/>
          </a:xfrm>
          <a:prstGeom prst="rect">
            <a:avLst/>
          </a:prstGeom>
        </p:spPr>
        <p:txBody>
          <a:bodyPr lIns="0" tIns="0" rIns="0" bIns="0" rtlCol="0" anchor="t">
            <a:spAutoFit/>
          </a:bodyPr>
          <a:lstStyle/>
          <a:p>
            <a:pPr algn="ctr">
              <a:lnSpc>
                <a:spcPts val="3360"/>
              </a:lnSpc>
            </a:pPr>
            <a:r>
              <a:rPr lang="es-ES" sz="2100" b="1" dirty="0">
                <a:solidFill>
                  <a:srgbClr val="373636"/>
                </a:solidFill>
                <a:latin typeface="Open Sauce Bold"/>
                <a:ea typeface="Open Sauce Bold"/>
                <a:cs typeface="Open Sauce Bold"/>
                <a:sym typeface="Open Sauce Bold"/>
              </a:rPr>
              <a:t>Comunidades y su contexto</a:t>
            </a:r>
          </a:p>
        </p:txBody>
      </p:sp>
      <p:sp>
        <p:nvSpPr>
          <p:cNvPr id="22" name="TextBox 22"/>
          <p:cNvSpPr txBox="1"/>
          <p:nvPr/>
        </p:nvSpPr>
        <p:spPr>
          <a:xfrm>
            <a:off x="10619651" y="5791122"/>
            <a:ext cx="2293831" cy="817319"/>
          </a:xfrm>
          <a:prstGeom prst="rect">
            <a:avLst/>
          </a:prstGeom>
        </p:spPr>
        <p:txBody>
          <a:bodyPr lIns="0" tIns="0" rIns="0" bIns="0" rtlCol="0" anchor="t">
            <a:spAutoFit/>
          </a:bodyPr>
          <a:lstStyle/>
          <a:p>
            <a:pPr algn="ctr">
              <a:lnSpc>
                <a:spcPts val="3360"/>
              </a:lnSpc>
            </a:pPr>
            <a:r>
              <a:rPr lang="es-ES" sz="2100" b="1" dirty="0">
                <a:solidFill>
                  <a:srgbClr val="373636"/>
                </a:solidFill>
                <a:latin typeface="Open Sauce Bold"/>
                <a:ea typeface="Open Sauce Bold"/>
                <a:cs typeface="Open Sauce Bold"/>
                <a:sym typeface="Open Sauce Bold"/>
              </a:rPr>
              <a:t>Derechos humanos y dignidad</a:t>
            </a:r>
          </a:p>
        </p:txBody>
      </p:sp>
      <p:sp>
        <p:nvSpPr>
          <p:cNvPr id="23" name="TextBox 23"/>
          <p:cNvSpPr txBox="1"/>
          <p:nvPr/>
        </p:nvSpPr>
        <p:spPr>
          <a:xfrm>
            <a:off x="14676525" y="5844462"/>
            <a:ext cx="3016907" cy="817319"/>
          </a:xfrm>
          <a:prstGeom prst="rect">
            <a:avLst/>
          </a:prstGeom>
        </p:spPr>
        <p:txBody>
          <a:bodyPr lIns="0" tIns="0" rIns="0" bIns="0" rtlCol="0" anchor="t">
            <a:spAutoFit/>
          </a:bodyPr>
          <a:lstStyle/>
          <a:p>
            <a:pPr algn="ctr">
              <a:lnSpc>
                <a:spcPts val="3360"/>
              </a:lnSpc>
            </a:pPr>
            <a:r>
              <a:rPr lang="es-ES" sz="2100" b="1" dirty="0">
                <a:solidFill>
                  <a:srgbClr val="373636"/>
                </a:solidFill>
                <a:latin typeface="Open Sauce Bold"/>
                <a:ea typeface="Open Sauce Bold"/>
                <a:cs typeface="Open Sauce Bold"/>
                <a:sym typeface="Open Sauce Bold"/>
              </a:rPr>
              <a:t>Avances en</a:t>
            </a:r>
          </a:p>
          <a:p>
            <a:pPr algn="ctr">
              <a:lnSpc>
                <a:spcPts val="3360"/>
              </a:lnSpc>
            </a:pPr>
            <a:r>
              <a:rPr lang="es-ES" sz="2100" b="1" dirty="0">
                <a:solidFill>
                  <a:srgbClr val="373636"/>
                </a:solidFill>
                <a:latin typeface="Open Sauce Bold"/>
                <a:ea typeface="Open Sauce Bold"/>
                <a:cs typeface="Open Sauce Bold"/>
                <a:sym typeface="Open Sauce Bold"/>
              </a:rPr>
              <a:t>salud y bienestar</a:t>
            </a:r>
          </a:p>
        </p:txBody>
      </p:sp>
      <p:sp>
        <p:nvSpPr>
          <p:cNvPr id="24" name="TextBox 24"/>
          <p:cNvSpPr txBox="1"/>
          <p:nvPr/>
        </p:nvSpPr>
        <p:spPr>
          <a:xfrm>
            <a:off x="10182032" y="7071356"/>
            <a:ext cx="3144361" cy="2568973"/>
          </a:xfrm>
          <a:prstGeom prst="rect">
            <a:avLst/>
          </a:prstGeom>
        </p:spPr>
        <p:txBody>
          <a:bodyPr lIns="0" tIns="0" rIns="0" bIns="0" rtlCol="0" anchor="t">
            <a:spAutoFit/>
          </a:bodyPr>
          <a:lstStyle/>
          <a:p>
            <a:pPr algn="l">
              <a:lnSpc>
                <a:spcPts val="3360"/>
              </a:lnSpc>
            </a:pPr>
            <a:r>
              <a:rPr lang="es-ES" sz="2100" dirty="0">
                <a:solidFill>
                  <a:srgbClr val="373636"/>
                </a:solidFill>
                <a:latin typeface="Open Sauce"/>
                <a:ea typeface="Open Sauce"/>
                <a:cs typeface="Open Sauce"/>
                <a:sym typeface="Open Sauce"/>
              </a:rPr>
              <a:t>Las perspectivas y las contribuciones se enfocan en informar, orientar y brindar beneficios a partir de </a:t>
            </a:r>
            <a:br>
              <a:rPr lang="es-ES" sz="2100" dirty="0">
                <a:solidFill>
                  <a:srgbClr val="373636"/>
                </a:solidFill>
                <a:latin typeface="Open Sauce"/>
                <a:ea typeface="Open Sauce"/>
                <a:cs typeface="Open Sauce"/>
                <a:sym typeface="Open Sauce"/>
              </a:rPr>
            </a:br>
            <a:r>
              <a:rPr lang="es-ES" sz="2100" dirty="0">
                <a:solidFill>
                  <a:srgbClr val="373636"/>
                </a:solidFill>
                <a:latin typeface="Open Sauce"/>
                <a:ea typeface="Open Sauce"/>
                <a:cs typeface="Open Sauce"/>
                <a:sym typeface="Open Sauce"/>
              </a:rPr>
              <a:t>su naturaleza.</a:t>
            </a:r>
          </a:p>
        </p:txBody>
      </p:sp>
      <p:sp>
        <p:nvSpPr>
          <p:cNvPr id="25" name="TextBox 25"/>
          <p:cNvSpPr txBox="1"/>
          <p:nvPr/>
        </p:nvSpPr>
        <p:spPr>
          <a:xfrm>
            <a:off x="5871311" y="7134455"/>
            <a:ext cx="3272689" cy="2568973"/>
          </a:xfrm>
          <a:prstGeom prst="rect">
            <a:avLst/>
          </a:prstGeom>
        </p:spPr>
        <p:txBody>
          <a:bodyPr lIns="0" tIns="0" rIns="0" bIns="0" rtlCol="0" anchor="t">
            <a:spAutoFit/>
          </a:bodyPr>
          <a:lstStyle/>
          <a:p>
            <a:pPr algn="l">
              <a:lnSpc>
                <a:spcPts val="3360"/>
              </a:lnSpc>
            </a:pPr>
            <a:r>
              <a:rPr lang="es-ES" sz="2100" dirty="0">
                <a:solidFill>
                  <a:srgbClr val="373636"/>
                </a:solidFill>
                <a:latin typeface="Open Sauce"/>
                <a:ea typeface="Open Sauce"/>
                <a:cs typeface="Open Sauce"/>
                <a:sym typeface="Open Sauce"/>
              </a:rPr>
              <a:t>Se reconoce que las personas son expertos en los retos que enfrentan y en </a:t>
            </a:r>
            <a:br>
              <a:rPr lang="es-ES" sz="2100" dirty="0">
                <a:solidFill>
                  <a:srgbClr val="373636"/>
                </a:solidFill>
                <a:latin typeface="Open Sauce"/>
                <a:ea typeface="Open Sauce"/>
                <a:cs typeface="Open Sauce"/>
                <a:sym typeface="Open Sauce"/>
              </a:rPr>
            </a:br>
            <a:r>
              <a:rPr lang="es-ES" sz="2100" dirty="0">
                <a:solidFill>
                  <a:srgbClr val="373636"/>
                </a:solidFill>
                <a:latin typeface="Open Sauce"/>
                <a:ea typeface="Open Sauce"/>
                <a:cs typeface="Open Sauce"/>
                <a:sym typeface="Open Sauce"/>
              </a:rPr>
              <a:t>las soluciones. </a:t>
            </a:r>
          </a:p>
          <a:p>
            <a:pPr algn="l">
              <a:lnSpc>
                <a:spcPts val="3360"/>
              </a:lnSpc>
            </a:pPr>
            <a:endParaRPr lang="en-US" sz="2100" dirty="0">
              <a:solidFill>
                <a:srgbClr val="373636"/>
              </a:solidFill>
              <a:latin typeface="Open Sauce"/>
              <a:ea typeface="Open Sauce"/>
              <a:cs typeface="Open Sauce"/>
              <a:sym typeface="Open Sauce"/>
            </a:endParaRPr>
          </a:p>
        </p:txBody>
      </p:sp>
      <p:sp>
        <p:nvSpPr>
          <p:cNvPr id="26" name="TextBox 26"/>
          <p:cNvSpPr txBox="1"/>
          <p:nvPr/>
        </p:nvSpPr>
        <p:spPr>
          <a:xfrm>
            <a:off x="14612798" y="7071356"/>
            <a:ext cx="3416579" cy="824906"/>
          </a:xfrm>
          <a:prstGeom prst="rect">
            <a:avLst/>
          </a:prstGeom>
        </p:spPr>
        <p:txBody>
          <a:bodyPr wrap="square" lIns="0" tIns="0" rIns="0" bIns="0" rtlCol="0" anchor="t">
            <a:spAutoFit/>
          </a:bodyPr>
          <a:lstStyle/>
          <a:p>
            <a:pPr algn="l">
              <a:lnSpc>
                <a:spcPts val="3360"/>
              </a:lnSpc>
            </a:pPr>
            <a:r>
              <a:rPr lang="es-ES" sz="2100" dirty="0">
                <a:solidFill>
                  <a:srgbClr val="373636"/>
                </a:solidFill>
                <a:latin typeface="Open Sauce"/>
                <a:ea typeface="Open Sauce"/>
                <a:cs typeface="Open Sauce"/>
                <a:sym typeface="Open Sauce"/>
              </a:rPr>
              <a:t>Se garantiza la pertinencia del programa.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07</a:t>
              </a:r>
            </a:p>
          </p:txBody>
        </p:sp>
      </p:grpSp>
      <p:sp>
        <p:nvSpPr>
          <p:cNvPr id="6" name="AutoShape 6"/>
          <p:cNvSpPr/>
          <p:nvPr/>
        </p:nvSpPr>
        <p:spPr>
          <a:xfrm>
            <a:off x="0" y="3983419"/>
            <a:ext cx="18288000" cy="9525"/>
          </a:xfrm>
          <a:prstGeom prst="rect">
            <a:avLst/>
          </a:prstGeom>
          <a:solidFill>
            <a:srgbClr val="373636"/>
          </a:solidFill>
        </p:spPr>
        <p:txBody>
          <a:bodyPr/>
          <a:lstStyle/>
          <a:p>
            <a:endParaRPr lang="en-US" dirty="0"/>
          </a:p>
        </p:txBody>
      </p:sp>
      <p:sp>
        <p:nvSpPr>
          <p:cNvPr id="7" name="AutoShape 7"/>
          <p:cNvSpPr/>
          <p:nvPr/>
        </p:nvSpPr>
        <p:spPr>
          <a:xfrm>
            <a:off x="5214086" y="3983419"/>
            <a:ext cx="9525" cy="6294056"/>
          </a:xfrm>
          <a:prstGeom prst="rect">
            <a:avLst/>
          </a:prstGeom>
          <a:solidFill>
            <a:srgbClr val="373636"/>
          </a:solidFill>
        </p:spPr>
        <p:txBody>
          <a:bodyPr/>
          <a:lstStyle/>
          <a:p>
            <a:endParaRPr lang="en-US" dirty="0"/>
          </a:p>
        </p:txBody>
      </p:sp>
      <p:sp>
        <p:nvSpPr>
          <p:cNvPr id="8" name="AutoShape 8"/>
          <p:cNvSpPr/>
          <p:nvPr/>
        </p:nvSpPr>
        <p:spPr>
          <a:xfrm>
            <a:off x="1019175" y="3992944"/>
            <a:ext cx="235064" cy="269687"/>
          </a:xfrm>
          <a:prstGeom prst="rect">
            <a:avLst/>
          </a:prstGeom>
          <a:solidFill>
            <a:srgbClr val="EA6D29"/>
          </a:solidFill>
        </p:spPr>
        <p:txBody>
          <a:bodyPr/>
          <a:lstStyle/>
          <a:p>
            <a:endParaRPr lang="en-US" dirty="0"/>
          </a:p>
        </p:txBody>
      </p:sp>
      <p:sp>
        <p:nvSpPr>
          <p:cNvPr id="10" name="TextBox 10"/>
          <p:cNvSpPr txBox="1"/>
          <p:nvPr/>
        </p:nvSpPr>
        <p:spPr>
          <a:xfrm>
            <a:off x="3667422" y="358204"/>
            <a:ext cx="11751809" cy="2015490"/>
          </a:xfrm>
          <a:prstGeom prst="rect">
            <a:avLst/>
          </a:prstGeom>
        </p:spPr>
        <p:txBody>
          <a:bodyPr lIns="0" tIns="0" rIns="0" bIns="0" rtlCol="0" anchor="t">
            <a:spAutoFit/>
          </a:bodyPr>
          <a:lstStyle/>
          <a:p>
            <a:pPr algn="ctr">
              <a:lnSpc>
                <a:spcPts val="7920"/>
              </a:lnSpc>
            </a:pPr>
            <a:r>
              <a:rPr lang="es-ES" sz="7200" b="1" dirty="0">
                <a:solidFill>
                  <a:srgbClr val="373636"/>
                </a:solidFill>
                <a:latin typeface="Open Sauce Heavy"/>
                <a:ea typeface="Open Sauce Heavy"/>
                <a:cs typeface="Open Sauce Heavy"/>
                <a:sym typeface="Open Sauce Heavy"/>
              </a:rPr>
              <a:t>El impacto de la </a:t>
            </a:r>
            <a:r>
              <a:rPr lang="es-ES" sz="7200" b="1" dirty="0">
                <a:solidFill>
                  <a:srgbClr val="077AB5"/>
                </a:solidFill>
                <a:latin typeface="Open Sauce Heavy"/>
                <a:ea typeface="Open Sauce Heavy"/>
                <a:cs typeface="Open Sauce Heavy"/>
                <a:sym typeface="Open Sauce Heavy"/>
              </a:rPr>
              <a:t>participación comunitaria</a:t>
            </a:r>
          </a:p>
        </p:txBody>
      </p:sp>
      <p:sp>
        <p:nvSpPr>
          <p:cNvPr id="11" name="TextBox 11"/>
          <p:cNvSpPr txBox="1"/>
          <p:nvPr/>
        </p:nvSpPr>
        <p:spPr>
          <a:xfrm>
            <a:off x="1431550" y="4277506"/>
            <a:ext cx="3144361" cy="6048322"/>
          </a:xfrm>
          <a:prstGeom prst="rect">
            <a:avLst/>
          </a:prstGeom>
        </p:spPr>
        <p:txBody>
          <a:bodyPr lIns="0" tIns="0" rIns="0" bIns="0" rtlCol="0" anchor="t">
            <a:spAutoFit/>
          </a:bodyPr>
          <a:lstStyle/>
          <a:p>
            <a:pPr algn="l">
              <a:lnSpc>
                <a:spcPts val="3360"/>
              </a:lnSpc>
            </a:pPr>
            <a:r>
              <a:rPr lang="es-ES" dirty="0">
                <a:solidFill>
                  <a:srgbClr val="373636"/>
                </a:solidFill>
                <a:latin typeface="Open Sauce"/>
                <a:ea typeface="Open Sauce"/>
                <a:cs typeface="Open Sauce"/>
                <a:sym typeface="Open Sauce"/>
              </a:rPr>
              <a:t>• Empodera a las comunidades en la toma </a:t>
            </a:r>
            <a:br>
              <a:rPr lang="es-ES" dirty="0">
                <a:solidFill>
                  <a:srgbClr val="373636"/>
                </a:solidFill>
                <a:latin typeface="Open Sauce"/>
                <a:ea typeface="Open Sauce"/>
                <a:cs typeface="Open Sauce"/>
                <a:sym typeface="Open Sauce"/>
              </a:rPr>
            </a:br>
            <a:r>
              <a:rPr lang="es-ES" dirty="0">
                <a:solidFill>
                  <a:srgbClr val="373636"/>
                </a:solidFill>
                <a:latin typeface="Open Sauce"/>
                <a:ea typeface="Open Sauce"/>
                <a:cs typeface="Open Sauce"/>
                <a:sym typeface="Open Sauce"/>
              </a:rPr>
              <a:t>de decisiones.</a:t>
            </a:r>
          </a:p>
          <a:p>
            <a:pPr algn="l">
              <a:lnSpc>
                <a:spcPts val="3360"/>
              </a:lnSpc>
            </a:pPr>
            <a:endParaRPr lang="en-US" dirty="0">
              <a:solidFill>
                <a:srgbClr val="373636"/>
              </a:solidFill>
              <a:latin typeface="Open Sauce"/>
              <a:ea typeface="Open Sauce"/>
              <a:cs typeface="Open Sauce"/>
              <a:sym typeface="Open Sauce"/>
            </a:endParaRPr>
          </a:p>
          <a:p>
            <a:pPr algn="l">
              <a:lnSpc>
                <a:spcPts val="3360"/>
              </a:lnSpc>
            </a:pPr>
            <a:r>
              <a:rPr lang="es-ES" dirty="0">
                <a:solidFill>
                  <a:srgbClr val="373636"/>
                </a:solidFill>
                <a:latin typeface="Open Sauce"/>
                <a:ea typeface="Open Sauce"/>
                <a:cs typeface="Open Sauce"/>
                <a:sym typeface="Open Sauce"/>
              </a:rPr>
              <a:t>• Entabla relaciones entre las comunidades y </a:t>
            </a:r>
            <a:br>
              <a:rPr lang="es-ES" dirty="0">
                <a:solidFill>
                  <a:srgbClr val="373636"/>
                </a:solidFill>
                <a:latin typeface="Open Sauce"/>
                <a:ea typeface="Open Sauce"/>
                <a:cs typeface="Open Sauce"/>
                <a:sym typeface="Open Sauce"/>
              </a:rPr>
            </a:br>
            <a:r>
              <a:rPr lang="es-ES" dirty="0">
                <a:solidFill>
                  <a:srgbClr val="373636"/>
                </a:solidFill>
                <a:latin typeface="Open Sauce"/>
                <a:ea typeface="Open Sauce"/>
                <a:cs typeface="Open Sauce"/>
                <a:sym typeface="Open Sauce"/>
              </a:rPr>
              <a:t>los investigadores.</a:t>
            </a:r>
          </a:p>
          <a:p>
            <a:pPr algn="l">
              <a:lnSpc>
                <a:spcPts val="3360"/>
              </a:lnSpc>
            </a:pPr>
            <a:endParaRPr lang="en-US" dirty="0">
              <a:solidFill>
                <a:srgbClr val="373636"/>
              </a:solidFill>
              <a:latin typeface="Open Sauce"/>
              <a:ea typeface="Open Sauce"/>
              <a:cs typeface="Open Sauce"/>
              <a:sym typeface="Open Sauce"/>
            </a:endParaRPr>
          </a:p>
          <a:p>
            <a:pPr algn="l">
              <a:lnSpc>
                <a:spcPts val="3360"/>
              </a:lnSpc>
            </a:pPr>
            <a:r>
              <a:rPr lang="es-ES" dirty="0">
                <a:solidFill>
                  <a:srgbClr val="373636"/>
                </a:solidFill>
                <a:latin typeface="Open Sauce"/>
                <a:ea typeface="Open Sauce"/>
                <a:cs typeface="Open Sauce"/>
                <a:sym typeface="Open Sauce"/>
              </a:rPr>
              <a:t>• Respalda el intercambio de información y conocimiento entre el personal de la investigación y la comunidad.</a:t>
            </a:r>
          </a:p>
          <a:p>
            <a:pPr algn="l">
              <a:lnSpc>
                <a:spcPts val="3360"/>
              </a:lnSpc>
            </a:pPr>
            <a:endParaRPr lang="en-US" dirty="0">
              <a:solidFill>
                <a:srgbClr val="373636"/>
              </a:solidFill>
              <a:latin typeface="Open Sauce"/>
              <a:ea typeface="Open Sauce"/>
              <a:cs typeface="Open Sauce"/>
              <a:sym typeface="Open Sauce"/>
            </a:endParaRPr>
          </a:p>
        </p:txBody>
      </p:sp>
      <p:sp>
        <p:nvSpPr>
          <p:cNvPr id="12" name="TextBox 12"/>
          <p:cNvSpPr txBox="1"/>
          <p:nvPr/>
        </p:nvSpPr>
        <p:spPr>
          <a:xfrm>
            <a:off x="5764930" y="9695117"/>
            <a:ext cx="6808069" cy="275075"/>
          </a:xfrm>
          <a:prstGeom prst="rect">
            <a:avLst/>
          </a:prstGeom>
        </p:spPr>
        <p:txBody>
          <a:bodyPr wrap="square" lIns="0" tIns="0" rIns="0" bIns="0" rtlCol="0" anchor="t">
            <a:spAutoFit/>
          </a:bodyPr>
          <a:lstStyle/>
          <a:p>
            <a:pPr algn="l">
              <a:lnSpc>
                <a:spcPts val="2400"/>
              </a:lnSpc>
            </a:pPr>
            <a:r>
              <a:rPr lang="es-ES" sz="1500" dirty="0">
                <a:solidFill>
                  <a:srgbClr val="373636"/>
                </a:solidFill>
                <a:latin typeface="Open Sauce"/>
                <a:ea typeface="Open Sauce"/>
                <a:cs typeface="Open Sauce"/>
                <a:sym typeface="Open Sauce"/>
              </a:rPr>
              <a:t>Fuente: Pautas de las prácticas adecuadas de participación (GPP).</a:t>
            </a:r>
          </a:p>
        </p:txBody>
      </p:sp>
      <p:pic>
        <p:nvPicPr>
          <p:cNvPr id="13" name="Imagen 12"/>
          <p:cNvPicPr>
            <a:picLocks noChangeAspect="1"/>
          </p:cNvPicPr>
          <p:nvPr/>
        </p:nvPicPr>
        <p:blipFill>
          <a:blip r:embed="rId3">
            <a:clrChange>
              <a:clrFrom>
                <a:srgbClr val="FFFFFF"/>
              </a:clrFrom>
              <a:clrTo>
                <a:srgbClr val="FFFFFF">
                  <a:alpha val="0"/>
                </a:srgbClr>
              </a:clrTo>
            </a:clrChange>
          </a:blip>
          <a:stretch>
            <a:fillRect/>
          </a:stretch>
        </p:blipFill>
        <p:spPr>
          <a:xfrm>
            <a:off x="5516930" y="4767874"/>
            <a:ext cx="12420600" cy="4095750"/>
          </a:xfrm>
          <a:prstGeom prst="rect">
            <a:avLst/>
          </a:prstGeom>
        </p:spPr>
      </p:pic>
      <p:sp>
        <p:nvSpPr>
          <p:cNvPr id="14" name="Cuadro de texto 1"/>
          <p:cNvSpPr txBox="1"/>
          <p:nvPr/>
        </p:nvSpPr>
        <p:spPr>
          <a:xfrm>
            <a:off x="5582094" y="4442455"/>
            <a:ext cx="2031325" cy="623248"/>
          </a:xfrm>
          <a:prstGeom prst="rect">
            <a:avLst/>
          </a:prstGeom>
          <a:noFill/>
          <a:ln w="6350">
            <a:noFill/>
          </a:ln>
          <a:effectLst/>
        </p:spPr>
        <p:txBody>
          <a:bodyPr rot="0" spcFirstLastPara="0" vert="horz" wrap="none" lIns="91440" tIns="45720" rIns="91440" bIns="45720" numCol="1" spcCol="0" rtlCol="0" fromWordArt="0" anchor="ctr" anchorCtr="0" forceAA="0" compatLnSpc="1">
            <a:prstTxWarp prst="textNoShape">
              <a:avLst/>
            </a:prstTxWarp>
            <a:spAutoFit/>
          </a:bodyPr>
          <a:lstStyle/>
          <a:p>
            <a:pPr algn="ctr">
              <a:lnSpc>
                <a:spcPct val="115000"/>
              </a:lnSpc>
              <a:spcAft>
                <a:spcPts val="0"/>
              </a:spcAft>
            </a:pPr>
            <a:r>
              <a:rPr lang="es-MX" sz="3000" b="1" kern="100" dirty="0">
                <a:effectLst/>
                <a:latin typeface="Aptos" panose="02110004020202020204"/>
                <a:ea typeface="Aptos" panose="02110004020202020204"/>
                <a:cs typeface="Cordia New"/>
              </a:rPr>
              <a:t>Informar</a:t>
            </a:r>
            <a:endParaRPr lang="es-MX" sz="3000" kern="100" dirty="0">
              <a:effectLst/>
              <a:latin typeface="Aptos" panose="02110004020202020204"/>
              <a:ea typeface="Aptos" panose="02110004020202020204"/>
              <a:cs typeface="Cordia New"/>
            </a:endParaRPr>
          </a:p>
        </p:txBody>
      </p:sp>
      <p:sp>
        <p:nvSpPr>
          <p:cNvPr id="15" name="Cuadro de texto 2"/>
          <p:cNvSpPr txBox="1"/>
          <p:nvPr/>
        </p:nvSpPr>
        <p:spPr>
          <a:xfrm>
            <a:off x="7841195" y="4432068"/>
            <a:ext cx="2262158" cy="623248"/>
          </a:xfrm>
          <a:prstGeom prst="rect">
            <a:avLst/>
          </a:prstGeom>
          <a:noFill/>
          <a:ln w="6350">
            <a:noFill/>
          </a:ln>
          <a:effectLst/>
        </p:spPr>
        <p:txBody>
          <a:bodyPr rot="0" spcFirstLastPara="0" vert="horz" wrap="none" lIns="91440" tIns="45720" rIns="91440" bIns="45720" numCol="1" spcCol="0" rtlCol="0" fromWordArt="0" anchor="ctr" anchorCtr="0" forceAA="0" compatLnSpc="1">
            <a:prstTxWarp prst="textNoShape">
              <a:avLst/>
            </a:prstTxWarp>
            <a:spAutoFit/>
          </a:bodyPr>
          <a:lstStyle/>
          <a:p>
            <a:pPr algn="ctr">
              <a:lnSpc>
                <a:spcPct val="115000"/>
              </a:lnSpc>
              <a:spcAft>
                <a:spcPts val="0"/>
              </a:spcAft>
            </a:pPr>
            <a:r>
              <a:rPr lang="es-MX" sz="3000" b="1" kern="100" dirty="0">
                <a:effectLst/>
                <a:latin typeface="Aptos" panose="02110004020202020204"/>
                <a:ea typeface="Aptos" panose="02110004020202020204"/>
                <a:cs typeface="Cordia New"/>
              </a:rPr>
              <a:t>Consultar</a:t>
            </a:r>
            <a:endParaRPr lang="es-MX" sz="3000" kern="100" dirty="0">
              <a:effectLst/>
              <a:latin typeface="Aptos" panose="02110004020202020204"/>
              <a:ea typeface="Aptos" panose="02110004020202020204"/>
              <a:cs typeface="Cordia New"/>
            </a:endParaRPr>
          </a:p>
        </p:txBody>
      </p:sp>
      <p:sp>
        <p:nvSpPr>
          <p:cNvPr id="16" name="Cuadro de texto 3"/>
          <p:cNvSpPr txBox="1"/>
          <p:nvPr/>
        </p:nvSpPr>
        <p:spPr>
          <a:xfrm>
            <a:off x="10377615" y="4432068"/>
            <a:ext cx="2492990" cy="623248"/>
          </a:xfrm>
          <a:prstGeom prst="rect">
            <a:avLst/>
          </a:prstGeom>
          <a:noFill/>
          <a:ln w="6350">
            <a:noFill/>
          </a:ln>
          <a:effectLst/>
        </p:spPr>
        <p:txBody>
          <a:bodyPr rot="0" spcFirstLastPara="0" vert="horz" wrap="none" lIns="91440" tIns="45720" rIns="91440" bIns="45720" numCol="1" spcCol="0" rtlCol="0" fromWordArt="0" anchor="ctr" anchorCtr="0" forceAA="0" compatLnSpc="1">
            <a:prstTxWarp prst="textNoShape">
              <a:avLst/>
            </a:prstTxWarp>
            <a:spAutoFit/>
          </a:bodyPr>
          <a:lstStyle/>
          <a:p>
            <a:pPr algn="ctr">
              <a:lnSpc>
                <a:spcPct val="115000"/>
              </a:lnSpc>
              <a:spcAft>
                <a:spcPts val="0"/>
              </a:spcAft>
            </a:pPr>
            <a:r>
              <a:rPr lang="es-MX" sz="3000" b="1" kern="100" dirty="0">
                <a:effectLst/>
                <a:latin typeface="Aptos" panose="02110004020202020204"/>
                <a:ea typeface="Aptos" panose="02110004020202020204"/>
                <a:cs typeface="Cordia New"/>
              </a:rPr>
              <a:t>Involucrar</a:t>
            </a:r>
            <a:endParaRPr lang="es-MX" sz="3000" kern="100" dirty="0">
              <a:effectLst/>
              <a:latin typeface="Aptos" panose="02110004020202020204"/>
              <a:ea typeface="Aptos" panose="02110004020202020204"/>
              <a:cs typeface="Cordia New"/>
            </a:endParaRPr>
          </a:p>
        </p:txBody>
      </p:sp>
      <p:sp>
        <p:nvSpPr>
          <p:cNvPr id="17" name="Cuadro de texto 4"/>
          <p:cNvSpPr txBox="1"/>
          <p:nvPr/>
        </p:nvSpPr>
        <p:spPr>
          <a:xfrm>
            <a:off x="13144868" y="4432068"/>
            <a:ext cx="2262158" cy="623248"/>
          </a:xfrm>
          <a:prstGeom prst="rect">
            <a:avLst/>
          </a:prstGeom>
          <a:noFill/>
          <a:ln w="6350">
            <a:noFill/>
          </a:ln>
          <a:effectLst/>
        </p:spPr>
        <p:txBody>
          <a:bodyPr rot="0" spcFirstLastPara="0" vert="horz" wrap="none" lIns="91440" tIns="45720" rIns="91440" bIns="45720" numCol="1" spcCol="0" rtlCol="0" fromWordArt="0" anchor="ctr" anchorCtr="0" forceAA="0" compatLnSpc="1">
            <a:prstTxWarp prst="textNoShape">
              <a:avLst/>
            </a:prstTxWarp>
            <a:spAutoFit/>
          </a:bodyPr>
          <a:lstStyle/>
          <a:p>
            <a:pPr algn="ctr">
              <a:lnSpc>
                <a:spcPct val="115000"/>
              </a:lnSpc>
              <a:spcAft>
                <a:spcPts val="0"/>
              </a:spcAft>
            </a:pPr>
            <a:r>
              <a:rPr lang="es-MX" sz="3000" b="1" kern="100" dirty="0">
                <a:effectLst/>
                <a:latin typeface="Aptos" panose="02110004020202020204"/>
                <a:ea typeface="Aptos" panose="02110004020202020204"/>
                <a:cs typeface="Cordia New"/>
              </a:rPr>
              <a:t>Colaborar</a:t>
            </a:r>
            <a:endParaRPr lang="es-MX" sz="3000" kern="100" dirty="0">
              <a:effectLst/>
              <a:latin typeface="Aptos" panose="02110004020202020204"/>
              <a:ea typeface="Aptos" panose="02110004020202020204"/>
              <a:cs typeface="Cordia New"/>
            </a:endParaRPr>
          </a:p>
        </p:txBody>
      </p:sp>
      <p:sp>
        <p:nvSpPr>
          <p:cNvPr id="18" name="Cuadro de texto 5"/>
          <p:cNvSpPr txBox="1"/>
          <p:nvPr/>
        </p:nvSpPr>
        <p:spPr>
          <a:xfrm>
            <a:off x="15658044" y="4432068"/>
            <a:ext cx="2262158" cy="623248"/>
          </a:xfrm>
          <a:prstGeom prst="rect">
            <a:avLst/>
          </a:prstGeom>
          <a:noFill/>
          <a:ln w="6350">
            <a:noFill/>
          </a:ln>
          <a:effectLst/>
        </p:spPr>
        <p:txBody>
          <a:bodyPr rot="0" spcFirstLastPara="0" vert="horz" wrap="none" lIns="91440" tIns="45720" rIns="91440" bIns="45720" numCol="1" spcCol="0" rtlCol="0" fromWordArt="0" anchor="ctr" anchorCtr="0" forceAA="0" compatLnSpc="1">
            <a:prstTxWarp prst="textNoShape">
              <a:avLst/>
            </a:prstTxWarp>
            <a:spAutoFit/>
          </a:bodyPr>
          <a:lstStyle/>
          <a:p>
            <a:pPr algn="ctr">
              <a:lnSpc>
                <a:spcPct val="115000"/>
              </a:lnSpc>
              <a:spcAft>
                <a:spcPts val="0"/>
              </a:spcAft>
            </a:pPr>
            <a:r>
              <a:rPr lang="es-MX" sz="3000" b="1" kern="100" dirty="0">
                <a:effectLst/>
                <a:latin typeface="Aptos" panose="02110004020202020204"/>
                <a:ea typeface="Aptos" panose="02110004020202020204"/>
                <a:cs typeface="Cordia New"/>
              </a:rPr>
              <a:t>Empoderar</a:t>
            </a:r>
            <a:endParaRPr lang="es-MX" sz="3000" kern="100" dirty="0">
              <a:effectLst/>
              <a:latin typeface="Aptos" panose="02110004020202020204"/>
              <a:ea typeface="Aptos" panose="02110004020202020204"/>
              <a:cs typeface="Cordia New"/>
            </a:endParaRPr>
          </a:p>
        </p:txBody>
      </p:sp>
      <p:sp>
        <p:nvSpPr>
          <p:cNvPr id="19" name="Cuadro de texto 1"/>
          <p:cNvSpPr txBox="1"/>
          <p:nvPr/>
        </p:nvSpPr>
        <p:spPr>
          <a:xfrm>
            <a:off x="5565248" y="7352324"/>
            <a:ext cx="1903086" cy="587853"/>
          </a:xfrm>
          <a:prstGeom prst="rect">
            <a:avLst/>
          </a:prstGeom>
          <a:noFill/>
          <a:ln w="6350">
            <a:noFill/>
          </a:ln>
          <a:effectLst/>
        </p:spPr>
        <p:txBody>
          <a:bodyPr rot="0" spcFirstLastPara="0" vert="horz" wrap="none" lIns="91440" tIns="45720" rIns="91440" bIns="45720" numCol="1" spcCol="0" rtlCol="0" fromWordArt="0" anchor="ctr" anchorCtr="0" forceAA="0" compatLnSpc="1">
            <a:prstTxWarp prst="textNoShape">
              <a:avLst/>
            </a:prstTxWarp>
            <a:spAutoFit/>
          </a:bodyPr>
          <a:lstStyle/>
          <a:p>
            <a:pPr algn="ctr">
              <a:lnSpc>
                <a:spcPct val="115000"/>
              </a:lnSpc>
              <a:spcAft>
                <a:spcPts val="0"/>
              </a:spcAft>
            </a:pPr>
            <a:r>
              <a:rPr lang="es-MX" sz="2800" b="1" kern="100" dirty="0">
                <a:effectLst/>
                <a:latin typeface="Aptos" panose="02110004020202020204"/>
                <a:ea typeface="Aptos" panose="02110004020202020204"/>
                <a:cs typeface="Cordia New"/>
              </a:rPr>
              <a:t>Informar</a:t>
            </a:r>
            <a:endParaRPr lang="es-MX" sz="1600" kern="100" dirty="0">
              <a:effectLst/>
              <a:latin typeface="Aptos" panose="02110004020202020204"/>
              <a:ea typeface="Aptos" panose="02110004020202020204"/>
              <a:cs typeface="Cordia New"/>
            </a:endParaRPr>
          </a:p>
        </p:txBody>
      </p:sp>
      <p:sp>
        <p:nvSpPr>
          <p:cNvPr id="20" name="Cuadro de texto 2"/>
          <p:cNvSpPr txBox="1"/>
          <p:nvPr/>
        </p:nvSpPr>
        <p:spPr>
          <a:xfrm>
            <a:off x="10696862" y="7352324"/>
            <a:ext cx="2117887" cy="587853"/>
          </a:xfrm>
          <a:prstGeom prst="rect">
            <a:avLst/>
          </a:prstGeom>
          <a:noFill/>
          <a:ln w="6350">
            <a:noFill/>
          </a:ln>
          <a:effectLst/>
        </p:spPr>
        <p:txBody>
          <a:bodyPr rot="0" spcFirstLastPara="0" vert="horz" wrap="none" lIns="91440" tIns="45720" rIns="91440" bIns="45720" numCol="1" spcCol="0" rtlCol="0" fromWordArt="0" anchor="ctr" anchorCtr="0" forceAA="0" compatLnSpc="1">
            <a:prstTxWarp prst="textNoShape">
              <a:avLst/>
            </a:prstTxWarp>
            <a:spAutoFit/>
          </a:bodyPr>
          <a:lstStyle/>
          <a:p>
            <a:pPr algn="ctr">
              <a:lnSpc>
                <a:spcPct val="115000"/>
              </a:lnSpc>
              <a:spcAft>
                <a:spcPts val="0"/>
              </a:spcAft>
            </a:pPr>
            <a:r>
              <a:rPr lang="es-MX" sz="2800" b="1" kern="100" dirty="0">
                <a:effectLst/>
                <a:latin typeface="Aptos" panose="02110004020202020204"/>
                <a:ea typeface="Aptos" panose="02110004020202020204"/>
                <a:cs typeface="Cordia New"/>
              </a:rPr>
              <a:t>Consultar</a:t>
            </a:r>
            <a:endParaRPr lang="es-MX" sz="1600" kern="100" dirty="0">
              <a:effectLst/>
              <a:latin typeface="Aptos" panose="02110004020202020204"/>
              <a:ea typeface="Aptos" panose="02110004020202020204"/>
              <a:cs typeface="Cordia New"/>
            </a:endParaRPr>
          </a:p>
        </p:txBody>
      </p:sp>
      <p:sp>
        <p:nvSpPr>
          <p:cNvPr id="21" name="Cuadro de texto 5"/>
          <p:cNvSpPr txBox="1"/>
          <p:nvPr/>
        </p:nvSpPr>
        <p:spPr>
          <a:xfrm>
            <a:off x="15849600" y="7352324"/>
            <a:ext cx="2117887" cy="587853"/>
          </a:xfrm>
          <a:prstGeom prst="rect">
            <a:avLst/>
          </a:prstGeom>
          <a:noFill/>
          <a:ln w="6350">
            <a:noFill/>
          </a:ln>
          <a:effectLst/>
        </p:spPr>
        <p:txBody>
          <a:bodyPr rot="0" spcFirstLastPara="0" vert="horz" wrap="none" lIns="91440" tIns="45720" rIns="91440" bIns="45720" numCol="1" spcCol="0" rtlCol="0" fromWordArt="0" anchor="ctr" anchorCtr="0" forceAA="0" compatLnSpc="1">
            <a:prstTxWarp prst="textNoShape">
              <a:avLst/>
            </a:prstTxWarp>
            <a:spAutoFit/>
          </a:bodyPr>
          <a:lstStyle/>
          <a:p>
            <a:pPr algn="ctr">
              <a:lnSpc>
                <a:spcPct val="115000"/>
              </a:lnSpc>
              <a:spcAft>
                <a:spcPts val="0"/>
              </a:spcAft>
            </a:pPr>
            <a:r>
              <a:rPr lang="es-MX" sz="2800" b="1" kern="100" dirty="0">
                <a:effectLst/>
                <a:latin typeface="Aptos" panose="02110004020202020204"/>
                <a:ea typeface="Aptos" panose="02110004020202020204"/>
                <a:cs typeface="Cordia New"/>
              </a:rPr>
              <a:t>Empoderar</a:t>
            </a:r>
            <a:endParaRPr lang="es-MX" sz="1600" kern="100" dirty="0">
              <a:effectLst/>
              <a:latin typeface="Aptos" panose="02110004020202020204"/>
              <a:ea typeface="Aptos" panose="02110004020202020204"/>
              <a:cs typeface="Cordia New"/>
            </a:endParaRPr>
          </a:p>
        </p:txBody>
      </p:sp>
      <p:sp>
        <p:nvSpPr>
          <p:cNvPr id="22" name="Cuadro de texto 1"/>
          <p:cNvSpPr txBox="1"/>
          <p:nvPr/>
        </p:nvSpPr>
        <p:spPr>
          <a:xfrm>
            <a:off x="5263262" y="7907666"/>
            <a:ext cx="2596161" cy="882036"/>
          </a:xfrm>
          <a:prstGeom prst="rect">
            <a:avLst/>
          </a:prstGeom>
          <a:noFill/>
          <a:ln w="6350">
            <a:noFill/>
          </a:ln>
          <a:effectLst/>
        </p:spPr>
        <p:txBody>
          <a:bodyPr rot="0" spcFirstLastPara="0" vert="horz" wrap="square" lIns="91440" tIns="45720" rIns="91440" bIns="45720" numCol="1" spcCol="0" rtlCol="0" fromWordArt="0" anchor="ctr" anchorCtr="1" forceAA="0" compatLnSpc="1">
            <a:prstTxWarp prst="textNoShape">
              <a:avLst/>
            </a:prstTxWarp>
            <a:spAutoFit/>
          </a:bodyPr>
          <a:lstStyle/>
          <a:p>
            <a:pPr algn="ctr">
              <a:lnSpc>
                <a:spcPct val="115000"/>
              </a:lnSpc>
              <a:spcAft>
                <a:spcPts val="800"/>
              </a:spcAft>
            </a:pPr>
            <a:r>
              <a:rPr lang="es-MX" sz="2000" b="1" kern="100" dirty="0">
                <a:effectLst/>
                <a:latin typeface="Aptos" panose="02110004020202020204"/>
                <a:ea typeface="Aptos" panose="02110004020202020204"/>
                <a:cs typeface="Cordia New"/>
              </a:rPr>
              <a:t>Nivel bajo de </a:t>
            </a:r>
          </a:p>
          <a:p>
            <a:pPr algn="ctr">
              <a:lnSpc>
                <a:spcPct val="115000"/>
              </a:lnSpc>
              <a:spcAft>
                <a:spcPts val="800"/>
              </a:spcAft>
            </a:pPr>
            <a:r>
              <a:rPr lang="es-MX" sz="2000" b="1" kern="100" dirty="0">
                <a:effectLst/>
                <a:latin typeface="Aptos" panose="02110004020202020204"/>
                <a:ea typeface="Aptos" panose="02110004020202020204"/>
                <a:cs typeface="Cordia New"/>
              </a:rPr>
              <a:t>participación pública</a:t>
            </a:r>
          </a:p>
        </p:txBody>
      </p:sp>
      <p:sp>
        <p:nvSpPr>
          <p:cNvPr id="23" name="Cuadro de texto 6"/>
          <p:cNvSpPr txBox="1"/>
          <p:nvPr/>
        </p:nvSpPr>
        <p:spPr>
          <a:xfrm>
            <a:off x="10234392" y="7865486"/>
            <a:ext cx="2984518" cy="800219"/>
          </a:xfrm>
          <a:prstGeom prst="rect">
            <a:avLst/>
          </a:prstGeom>
          <a:noFill/>
          <a:ln w="6350">
            <a:noFill/>
          </a:ln>
          <a:effectLst/>
        </p:spPr>
        <p:txBody>
          <a:bodyPr rot="0" spcFirstLastPara="0" vert="horz" wrap="square" lIns="91440" tIns="45720" rIns="91440" bIns="45720" numCol="1" spcCol="0" rtlCol="0" fromWordArt="0" anchor="ctr" anchorCtr="1" forceAA="0" compatLnSpc="1">
            <a:prstTxWarp prst="textNoShape">
              <a:avLst/>
            </a:prstTxWarp>
            <a:spAutoFit/>
          </a:bodyPr>
          <a:lstStyle/>
          <a:p>
            <a:pPr algn="ctr">
              <a:lnSpc>
                <a:spcPct val="115000"/>
              </a:lnSpc>
              <a:spcAft>
                <a:spcPts val="800"/>
              </a:spcAft>
            </a:pPr>
            <a:r>
              <a:rPr lang="es-MX" sz="2000" b="1" kern="100" dirty="0">
                <a:effectLst/>
                <a:latin typeface="Aptos" panose="02110004020202020204"/>
                <a:ea typeface="Aptos" panose="02110004020202020204"/>
                <a:cs typeface="Cordia New"/>
              </a:rPr>
              <a:t>Nivel medio de participación pública</a:t>
            </a:r>
          </a:p>
        </p:txBody>
      </p:sp>
      <p:sp>
        <p:nvSpPr>
          <p:cNvPr id="24" name="Cuadro de texto 7"/>
          <p:cNvSpPr txBox="1"/>
          <p:nvPr/>
        </p:nvSpPr>
        <p:spPr>
          <a:xfrm>
            <a:off x="15419231" y="7865486"/>
            <a:ext cx="2686571" cy="800219"/>
          </a:xfrm>
          <a:prstGeom prst="rect">
            <a:avLst/>
          </a:prstGeom>
          <a:noFill/>
          <a:ln w="6350">
            <a:noFill/>
          </a:ln>
          <a:effectLst/>
        </p:spPr>
        <p:txBody>
          <a:bodyPr rot="0" spcFirstLastPara="0" vert="horz" wrap="square" lIns="91440" tIns="45720" rIns="91440" bIns="45720" numCol="1" spcCol="0" rtlCol="0" fromWordArt="0" anchor="ctr" anchorCtr="1" forceAA="0" compatLnSpc="1">
            <a:prstTxWarp prst="textNoShape">
              <a:avLst/>
            </a:prstTxWarp>
            <a:spAutoFit/>
          </a:bodyPr>
          <a:lstStyle/>
          <a:p>
            <a:pPr algn="ctr">
              <a:lnSpc>
                <a:spcPct val="115000"/>
              </a:lnSpc>
              <a:spcAft>
                <a:spcPts val="800"/>
              </a:spcAft>
            </a:pPr>
            <a:r>
              <a:rPr lang="es-MX" sz="2000" b="1" kern="100" dirty="0">
                <a:effectLst/>
                <a:latin typeface="Aptos" panose="02110004020202020204"/>
                <a:ea typeface="Aptos" panose="02110004020202020204"/>
                <a:cs typeface="Cordia New"/>
              </a:rPr>
              <a:t>Nivel alto de participación pública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08</a:t>
              </a:r>
            </a:p>
          </p:txBody>
        </p:sp>
      </p:grpSp>
      <p:sp>
        <p:nvSpPr>
          <p:cNvPr id="6" name="TextBox 6"/>
          <p:cNvSpPr txBox="1"/>
          <p:nvPr/>
        </p:nvSpPr>
        <p:spPr>
          <a:xfrm>
            <a:off x="2569336" y="3355330"/>
            <a:ext cx="5038791" cy="2186945"/>
          </a:xfrm>
          <a:prstGeom prst="rect">
            <a:avLst/>
          </a:prstGeom>
        </p:spPr>
        <p:txBody>
          <a:bodyPr lIns="0" tIns="0" rIns="0" bIns="0" rtlCol="0" anchor="t">
            <a:spAutoFit/>
          </a:bodyPr>
          <a:lstStyle/>
          <a:p>
            <a:pPr algn="l">
              <a:lnSpc>
                <a:spcPts val="5759"/>
              </a:lnSpc>
            </a:pPr>
            <a:r>
              <a:rPr lang="es-ES" sz="4799" dirty="0">
                <a:solidFill>
                  <a:srgbClr val="373636"/>
                </a:solidFill>
                <a:latin typeface="Open Sauce Light"/>
                <a:ea typeface="Open Sauce Light"/>
                <a:cs typeface="Open Sauce Light"/>
                <a:sym typeface="Open Sauce Light"/>
              </a:rPr>
              <a:t>Impacto de </a:t>
            </a:r>
            <a:br>
              <a:rPr lang="es-ES" sz="4799" dirty="0">
                <a:solidFill>
                  <a:srgbClr val="373636"/>
                </a:solidFill>
                <a:latin typeface="Open Sauce Light"/>
                <a:ea typeface="Open Sauce Light"/>
                <a:cs typeface="Open Sauce Light"/>
                <a:sym typeface="Open Sauce Light"/>
              </a:rPr>
            </a:br>
            <a:r>
              <a:rPr lang="es-ES" sz="4799" dirty="0">
                <a:solidFill>
                  <a:srgbClr val="373636"/>
                </a:solidFill>
                <a:latin typeface="Open Sauce Light"/>
                <a:ea typeface="Open Sauce Light"/>
                <a:cs typeface="Open Sauce Light"/>
                <a:sym typeface="Open Sauce Light"/>
              </a:rPr>
              <a:t>la participación comunitaria</a:t>
            </a:r>
          </a:p>
        </p:txBody>
      </p:sp>
      <p:sp>
        <p:nvSpPr>
          <p:cNvPr id="7" name="AutoShape 7"/>
          <p:cNvSpPr/>
          <p:nvPr/>
        </p:nvSpPr>
        <p:spPr>
          <a:xfrm>
            <a:off x="2569336" y="6033536"/>
            <a:ext cx="546310" cy="156239"/>
          </a:xfrm>
          <a:prstGeom prst="rect">
            <a:avLst/>
          </a:prstGeom>
          <a:solidFill>
            <a:srgbClr val="EA6D29"/>
          </a:solidFill>
        </p:spPr>
        <p:txBody>
          <a:bodyPr/>
          <a:lstStyle/>
          <a:p>
            <a:endParaRPr lang="en-US" dirty="0"/>
          </a:p>
        </p:txBody>
      </p:sp>
      <p:sp>
        <p:nvSpPr>
          <p:cNvPr id="8" name="TextBox 8"/>
          <p:cNvSpPr txBox="1"/>
          <p:nvPr/>
        </p:nvSpPr>
        <p:spPr>
          <a:xfrm>
            <a:off x="9826453" y="2933700"/>
            <a:ext cx="6891117" cy="5992794"/>
          </a:xfrm>
          <a:prstGeom prst="rect">
            <a:avLst/>
          </a:prstGeom>
        </p:spPr>
        <p:txBody>
          <a:bodyPr lIns="0" tIns="0" rIns="0" bIns="0" rtlCol="0" anchor="t">
            <a:spAutoFit/>
          </a:bodyPr>
          <a:lstStyle/>
          <a:p>
            <a:pPr algn="l">
              <a:lnSpc>
                <a:spcPts val="4319"/>
              </a:lnSpc>
            </a:pPr>
            <a:r>
              <a:rPr lang="es-ES" sz="2200" dirty="0">
                <a:solidFill>
                  <a:srgbClr val="373636"/>
                </a:solidFill>
                <a:latin typeface="Open Sauce"/>
                <a:ea typeface="Open Sauce"/>
                <a:cs typeface="Open Sauce"/>
                <a:sym typeface="Open Sauce"/>
              </a:rPr>
              <a:t>… construir </a:t>
            </a:r>
            <a:r>
              <a:rPr lang="es-ES" sz="2200" b="1" i="1" dirty="0">
                <a:solidFill>
                  <a:srgbClr val="373636"/>
                </a:solidFill>
                <a:latin typeface="Open Sauce Bold Italics"/>
                <a:ea typeface="Open Sauce Bold Italics"/>
                <a:cs typeface="Open Sauce Bold Italics"/>
                <a:sym typeface="Open Sauce Bold Italics"/>
              </a:rPr>
              <a:t>relaciones sostenibles y mutuamente beneficiosas</a:t>
            </a:r>
            <a:r>
              <a:rPr lang="es-ES" sz="2200" dirty="0">
                <a:solidFill>
                  <a:srgbClr val="373636"/>
                </a:solidFill>
                <a:latin typeface="Open Sauce"/>
                <a:ea typeface="Open Sauce"/>
                <a:cs typeface="Open Sauce"/>
                <a:sym typeface="Open Sauce"/>
              </a:rPr>
              <a:t> entre los financiadores, patrocinadores e implementadores de los ensayos y otras partes interesadas que sean </a:t>
            </a:r>
            <a:r>
              <a:rPr lang="es-ES" sz="2200" b="1" i="1" dirty="0">
                <a:solidFill>
                  <a:srgbClr val="373636"/>
                </a:solidFill>
                <a:latin typeface="Open Sauce Bold Italics"/>
                <a:ea typeface="Open Sauce Bold Italics"/>
                <a:cs typeface="Open Sauce Bold Italics"/>
                <a:sym typeface="Open Sauce Bold Italics"/>
              </a:rPr>
              <a:t>transparentes y respetuosas</a:t>
            </a:r>
            <a:r>
              <a:rPr lang="es-ES" sz="2200" dirty="0">
                <a:solidFill>
                  <a:srgbClr val="373636"/>
                </a:solidFill>
                <a:latin typeface="Open Sauce"/>
                <a:ea typeface="Open Sauce"/>
                <a:cs typeface="Open Sauce"/>
                <a:sym typeface="Open Sauce"/>
              </a:rPr>
              <a:t>, que aborden los intereses de las partes interesadas de </a:t>
            </a:r>
            <a:br>
              <a:rPr lang="es-ES" sz="2200" dirty="0">
                <a:solidFill>
                  <a:srgbClr val="373636"/>
                </a:solidFill>
                <a:latin typeface="Open Sauce"/>
                <a:ea typeface="Open Sauce"/>
                <a:cs typeface="Open Sauce"/>
                <a:sym typeface="Open Sauce"/>
              </a:rPr>
            </a:br>
            <a:r>
              <a:rPr lang="es-ES" sz="2200" dirty="0">
                <a:solidFill>
                  <a:srgbClr val="373636"/>
                </a:solidFill>
                <a:latin typeface="Open Sauce"/>
                <a:ea typeface="Open Sauce"/>
                <a:cs typeface="Open Sauce"/>
                <a:sym typeface="Open Sauce"/>
              </a:rPr>
              <a:t>la comunidad y que respalden la realización de ensayos clínicos biomédicos (prevención del VIH o TB) rigurosos y éticos desde el punto de </a:t>
            </a:r>
          </a:p>
          <a:p>
            <a:pPr algn="l">
              <a:lnSpc>
                <a:spcPts val="4319"/>
              </a:lnSpc>
            </a:pPr>
            <a:r>
              <a:rPr lang="es-ES" sz="2200" dirty="0">
                <a:solidFill>
                  <a:srgbClr val="373636"/>
                </a:solidFill>
                <a:latin typeface="Open Sauce"/>
                <a:ea typeface="Open Sauce"/>
                <a:cs typeface="Open Sauce"/>
                <a:sym typeface="Open Sauce"/>
              </a:rPr>
              <a:t>vista científico.</a:t>
            </a:r>
          </a:p>
          <a:p>
            <a:pPr algn="l">
              <a:lnSpc>
                <a:spcPts val="4319"/>
              </a:lnSpc>
            </a:pPr>
            <a:endParaRPr lang="en-US" sz="2200" dirty="0">
              <a:solidFill>
                <a:srgbClr val="373636"/>
              </a:solidFill>
              <a:latin typeface="Open Sauce"/>
              <a:ea typeface="Open Sauce"/>
              <a:cs typeface="Open Sauce"/>
              <a:sym typeface="Open Sauce"/>
            </a:endParaRPr>
          </a:p>
        </p:txBody>
      </p:sp>
      <p:sp>
        <p:nvSpPr>
          <p:cNvPr id="9" name="AutoShape 9"/>
          <p:cNvSpPr/>
          <p:nvPr/>
        </p:nvSpPr>
        <p:spPr>
          <a:xfrm>
            <a:off x="9826453" y="8601090"/>
            <a:ext cx="546310" cy="156239"/>
          </a:xfrm>
          <a:prstGeom prst="rect">
            <a:avLst/>
          </a:prstGeom>
          <a:solidFill>
            <a:srgbClr val="EA6D29"/>
          </a:solidFill>
        </p:spPr>
        <p:txBody>
          <a:bodyPr/>
          <a:lstStyle/>
          <a:p>
            <a:endParaRPr lang="en-US" dirty="0"/>
          </a:p>
        </p:txBody>
      </p:sp>
      <p:sp>
        <p:nvSpPr>
          <p:cNvPr id="10" name="AutoShape 10"/>
          <p:cNvSpPr/>
          <p:nvPr/>
        </p:nvSpPr>
        <p:spPr>
          <a:xfrm>
            <a:off x="9148762" y="2039832"/>
            <a:ext cx="8120062" cy="9525"/>
          </a:xfrm>
          <a:prstGeom prst="rect">
            <a:avLst/>
          </a:prstGeom>
          <a:solidFill>
            <a:srgbClr val="373636"/>
          </a:solidFill>
        </p:spPr>
        <p:txBody>
          <a:bodyPr/>
          <a:lstStyle/>
          <a:p>
            <a:endParaRPr lang="en-US" dirty="0"/>
          </a:p>
        </p:txBody>
      </p:sp>
      <p:sp>
        <p:nvSpPr>
          <p:cNvPr id="11" name="AutoShape 11"/>
          <p:cNvSpPr/>
          <p:nvPr/>
        </p:nvSpPr>
        <p:spPr>
          <a:xfrm>
            <a:off x="1028700" y="8264735"/>
            <a:ext cx="8120062" cy="2022265"/>
          </a:xfrm>
          <a:prstGeom prst="rect">
            <a:avLst/>
          </a:prstGeom>
          <a:solidFill>
            <a:srgbClr val="077AB5"/>
          </a:solidFill>
        </p:spPr>
        <p:txBody>
          <a:bodyPr/>
          <a:lstStyle/>
          <a:p>
            <a:endParaRPr lang="en-US" dirty="0"/>
          </a:p>
        </p:txBody>
      </p:sp>
      <p:sp>
        <p:nvSpPr>
          <p:cNvPr id="12" name="AutoShape 12"/>
          <p:cNvSpPr/>
          <p:nvPr/>
        </p:nvSpPr>
        <p:spPr>
          <a:xfrm>
            <a:off x="9139238" y="-352954"/>
            <a:ext cx="9525" cy="10992908"/>
          </a:xfrm>
          <a:prstGeom prst="rect">
            <a:avLst/>
          </a:prstGeom>
          <a:solidFill>
            <a:srgbClr val="373636"/>
          </a:solidFill>
        </p:spPr>
        <p:txBody>
          <a:bodyPr/>
          <a:lstStyle/>
          <a:p>
            <a:endParaRPr lang="en-US" dirty="0"/>
          </a:p>
        </p:txBody>
      </p:sp>
      <p:sp>
        <p:nvSpPr>
          <p:cNvPr id="13" name="AutoShape 13"/>
          <p:cNvSpPr/>
          <p:nvPr/>
        </p:nvSpPr>
        <p:spPr>
          <a:xfrm>
            <a:off x="17259300" y="-352954"/>
            <a:ext cx="9525" cy="10992908"/>
          </a:xfrm>
          <a:prstGeom prst="rect">
            <a:avLst/>
          </a:prstGeom>
          <a:solidFill>
            <a:srgbClr val="373636"/>
          </a:solidFill>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5386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s-ES" sz="1599" b="1" dirty="0">
                  <a:solidFill>
                    <a:srgbClr val="373636"/>
                  </a:solidFill>
                  <a:latin typeface="Libre Franklin Bold"/>
                  <a:ea typeface="Libre Franklin Bold"/>
                  <a:cs typeface="Libre Franklin Bold"/>
                  <a:sym typeface="Libre Franklin Bold"/>
                </a:rPr>
                <a:t>09</a:t>
              </a:r>
            </a:p>
          </p:txBody>
        </p:sp>
      </p:grpSp>
      <p:sp>
        <p:nvSpPr>
          <p:cNvPr id="6" name="AutoShape 6"/>
          <p:cNvSpPr/>
          <p:nvPr/>
        </p:nvSpPr>
        <p:spPr>
          <a:xfrm>
            <a:off x="0" y="5366301"/>
            <a:ext cx="18288000" cy="9525"/>
          </a:xfrm>
          <a:prstGeom prst="rect">
            <a:avLst/>
          </a:prstGeom>
          <a:solidFill>
            <a:srgbClr val="373636"/>
          </a:solidFill>
        </p:spPr>
        <p:txBody>
          <a:bodyPr/>
          <a:lstStyle/>
          <a:p>
            <a:endParaRPr lang="en-US" dirty="0"/>
          </a:p>
        </p:txBody>
      </p:sp>
      <p:sp>
        <p:nvSpPr>
          <p:cNvPr id="7" name="AutoShape 7"/>
          <p:cNvSpPr/>
          <p:nvPr/>
        </p:nvSpPr>
        <p:spPr>
          <a:xfrm>
            <a:off x="0" y="2411169"/>
            <a:ext cx="18288000" cy="9525"/>
          </a:xfrm>
          <a:prstGeom prst="rect">
            <a:avLst/>
          </a:prstGeom>
          <a:solidFill>
            <a:srgbClr val="373636"/>
          </a:solidFill>
        </p:spPr>
        <p:txBody>
          <a:bodyPr/>
          <a:lstStyle/>
          <a:p>
            <a:endParaRPr lang="en-US" dirty="0"/>
          </a:p>
        </p:txBody>
      </p:sp>
      <p:sp>
        <p:nvSpPr>
          <p:cNvPr id="8" name="AutoShape 8"/>
          <p:cNvSpPr/>
          <p:nvPr/>
        </p:nvSpPr>
        <p:spPr>
          <a:xfrm>
            <a:off x="7554900" y="2411169"/>
            <a:ext cx="9525" cy="2949481"/>
          </a:xfrm>
          <a:prstGeom prst="rect">
            <a:avLst/>
          </a:prstGeom>
          <a:solidFill>
            <a:srgbClr val="373636"/>
          </a:solidFill>
        </p:spPr>
        <p:txBody>
          <a:bodyPr/>
          <a:lstStyle/>
          <a:p>
            <a:endParaRPr lang="en-US" dirty="0"/>
          </a:p>
        </p:txBody>
      </p:sp>
      <p:sp>
        <p:nvSpPr>
          <p:cNvPr id="9" name="AutoShape 9"/>
          <p:cNvSpPr/>
          <p:nvPr/>
        </p:nvSpPr>
        <p:spPr>
          <a:xfrm>
            <a:off x="4345004" y="2411169"/>
            <a:ext cx="9525" cy="2964657"/>
          </a:xfrm>
          <a:prstGeom prst="rect">
            <a:avLst/>
          </a:prstGeom>
          <a:solidFill>
            <a:srgbClr val="373636"/>
          </a:solidFill>
        </p:spPr>
        <p:txBody>
          <a:bodyPr/>
          <a:lstStyle/>
          <a:p>
            <a:endParaRPr lang="en-US" dirty="0"/>
          </a:p>
        </p:txBody>
      </p:sp>
      <p:sp>
        <p:nvSpPr>
          <p:cNvPr id="10" name="AutoShape 10"/>
          <p:cNvSpPr/>
          <p:nvPr/>
        </p:nvSpPr>
        <p:spPr>
          <a:xfrm>
            <a:off x="11237396" y="2420694"/>
            <a:ext cx="9525" cy="2955132"/>
          </a:xfrm>
          <a:prstGeom prst="rect">
            <a:avLst/>
          </a:prstGeom>
          <a:solidFill>
            <a:srgbClr val="373636"/>
          </a:solidFill>
        </p:spPr>
        <p:txBody>
          <a:bodyPr/>
          <a:lstStyle/>
          <a:p>
            <a:endParaRPr lang="en-US" dirty="0"/>
          </a:p>
        </p:txBody>
      </p:sp>
      <p:sp>
        <p:nvSpPr>
          <p:cNvPr id="11" name="AutoShape 11"/>
          <p:cNvSpPr/>
          <p:nvPr/>
        </p:nvSpPr>
        <p:spPr>
          <a:xfrm>
            <a:off x="14682386" y="2420694"/>
            <a:ext cx="9525" cy="2939956"/>
          </a:xfrm>
          <a:prstGeom prst="rect">
            <a:avLst/>
          </a:prstGeom>
          <a:solidFill>
            <a:srgbClr val="373636"/>
          </a:solidFill>
        </p:spPr>
        <p:txBody>
          <a:bodyPr/>
          <a:lstStyle/>
          <a:p>
            <a:endParaRPr lang="en-US" dirty="0"/>
          </a:p>
        </p:txBody>
      </p:sp>
      <p:sp>
        <p:nvSpPr>
          <p:cNvPr id="12" name="AutoShape 12"/>
          <p:cNvSpPr/>
          <p:nvPr/>
        </p:nvSpPr>
        <p:spPr>
          <a:xfrm>
            <a:off x="1019175" y="5106139"/>
            <a:ext cx="235064" cy="269687"/>
          </a:xfrm>
          <a:prstGeom prst="rect">
            <a:avLst/>
          </a:prstGeom>
          <a:solidFill>
            <a:srgbClr val="EA6D29"/>
          </a:solidFill>
        </p:spPr>
        <p:txBody>
          <a:bodyPr/>
          <a:lstStyle/>
          <a:p>
            <a:endParaRPr lang="en-US" dirty="0"/>
          </a:p>
        </p:txBody>
      </p:sp>
      <p:sp>
        <p:nvSpPr>
          <p:cNvPr id="13" name="AutoShape 13"/>
          <p:cNvSpPr/>
          <p:nvPr/>
        </p:nvSpPr>
        <p:spPr>
          <a:xfrm>
            <a:off x="7554900" y="5106139"/>
            <a:ext cx="235064" cy="269687"/>
          </a:xfrm>
          <a:prstGeom prst="rect">
            <a:avLst/>
          </a:prstGeom>
          <a:solidFill>
            <a:srgbClr val="EA6D29"/>
          </a:solidFill>
        </p:spPr>
        <p:txBody>
          <a:bodyPr/>
          <a:lstStyle/>
          <a:p>
            <a:endParaRPr lang="en-US" dirty="0"/>
          </a:p>
        </p:txBody>
      </p:sp>
      <p:sp>
        <p:nvSpPr>
          <p:cNvPr id="14" name="AutoShape 14"/>
          <p:cNvSpPr/>
          <p:nvPr/>
        </p:nvSpPr>
        <p:spPr>
          <a:xfrm>
            <a:off x="4354529" y="5106139"/>
            <a:ext cx="235064" cy="269687"/>
          </a:xfrm>
          <a:prstGeom prst="rect">
            <a:avLst/>
          </a:prstGeom>
          <a:solidFill>
            <a:srgbClr val="EA6D29"/>
          </a:solidFill>
        </p:spPr>
        <p:txBody>
          <a:bodyPr/>
          <a:lstStyle/>
          <a:p>
            <a:endParaRPr lang="en-US" dirty="0"/>
          </a:p>
        </p:txBody>
      </p:sp>
      <p:sp>
        <p:nvSpPr>
          <p:cNvPr id="15" name="AutoShape 15"/>
          <p:cNvSpPr/>
          <p:nvPr/>
        </p:nvSpPr>
        <p:spPr>
          <a:xfrm>
            <a:off x="11246921" y="5106139"/>
            <a:ext cx="235064" cy="269687"/>
          </a:xfrm>
          <a:prstGeom prst="rect">
            <a:avLst/>
          </a:prstGeom>
          <a:solidFill>
            <a:srgbClr val="EA6D29"/>
          </a:solidFill>
        </p:spPr>
        <p:txBody>
          <a:bodyPr/>
          <a:lstStyle/>
          <a:p>
            <a:endParaRPr lang="en-US" dirty="0"/>
          </a:p>
        </p:txBody>
      </p:sp>
      <p:sp>
        <p:nvSpPr>
          <p:cNvPr id="16" name="AutoShape 16"/>
          <p:cNvSpPr/>
          <p:nvPr/>
        </p:nvSpPr>
        <p:spPr>
          <a:xfrm>
            <a:off x="14691911" y="5119723"/>
            <a:ext cx="235064" cy="240927"/>
          </a:xfrm>
          <a:prstGeom prst="rect">
            <a:avLst/>
          </a:prstGeom>
          <a:solidFill>
            <a:srgbClr val="EA6D29"/>
          </a:solidFill>
        </p:spPr>
        <p:txBody>
          <a:bodyPr/>
          <a:lstStyle/>
          <a:p>
            <a:endParaRPr lang="en-US" dirty="0"/>
          </a:p>
        </p:txBody>
      </p:sp>
      <p:sp>
        <p:nvSpPr>
          <p:cNvPr id="17" name="Freeform 17"/>
          <p:cNvSpPr/>
          <p:nvPr/>
        </p:nvSpPr>
        <p:spPr>
          <a:xfrm>
            <a:off x="4959369" y="2872131"/>
            <a:ext cx="1990691" cy="2027556"/>
          </a:xfrm>
          <a:custGeom>
            <a:avLst/>
            <a:gdLst/>
            <a:ahLst/>
            <a:cxnLst/>
            <a:rect l="l" t="t" r="r" b="b"/>
            <a:pathLst>
              <a:path w="1990691" h="2027556">
                <a:moveTo>
                  <a:pt x="0" y="0"/>
                </a:moveTo>
                <a:lnTo>
                  <a:pt x="1990691" y="0"/>
                </a:lnTo>
                <a:lnTo>
                  <a:pt x="1990691" y="2027556"/>
                </a:lnTo>
                <a:lnTo>
                  <a:pt x="0" y="2027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8" name="Freeform 18"/>
          <p:cNvSpPr/>
          <p:nvPr/>
        </p:nvSpPr>
        <p:spPr>
          <a:xfrm>
            <a:off x="11836444" y="2962188"/>
            <a:ext cx="2256418" cy="1847442"/>
          </a:xfrm>
          <a:custGeom>
            <a:avLst/>
            <a:gdLst/>
            <a:ahLst/>
            <a:cxnLst/>
            <a:rect l="l" t="t" r="r" b="b"/>
            <a:pathLst>
              <a:path w="2256418" h="1847442">
                <a:moveTo>
                  <a:pt x="0" y="0"/>
                </a:moveTo>
                <a:lnTo>
                  <a:pt x="2256419" y="0"/>
                </a:lnTo>
                <a:lnTo>
                  <a:pt x="2256419" y="1847442"/>
                </a:lnTo>
                <a:lnTo>
                  <a:pt x="0" y="18474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9" name="Freeform 19"/>
          <p:cNvSpPr/>
          <p:nvPr/>
        </p:nvSpPr>
        <p:spPr>
          <a:xfrm>
            <a:off x="15400064" y="2905455"/>
            <a:ext cx="2198183" cy="1904176"/>
          </a:xfrm>
          <a:custGeom>
            <a:avLst/>
            <a:gdLst/>
            <a:ahLst/>
            <a:cxnLst/>
            <a:rect l="l" t="t" r="r" b="b"/>
            <a:pathLst>
              <a:path w="2198183" h="1904176">
                <a:moveTo>
                  <a:pt x="0" y="0"/>
                </a:moveTo>
                <a:lnTo>
                  <a:pt x="2198182" y="0"/>
                </a:lnTo>
                <a:lnTo>
                  <a:pt x="2198182" y="1904175"/>
                </a:lnTo>
                <a:lnTo>
                  <a:pt x="0" y="1904175"/>
                </a:lnTo>
                <a:lnTo>
                  <a:pt x="0" y="0"/>
                </a:lnTo>
                <a:close/>
              </a:path>
            </a:pathLst>
          </a:custGeom>
          <a:blipFill>
            <a:blip r:embed="rId6"/>
            <a:stretch>
              <a:fillRect/>
            </a:stretch>
          </a:blipFill>
        </p:spPr>
        <p:txBody>
          <a:bodyPr/>
          <a:lstStyle/>
          <a:p>
            <a:endParaRPr lang="en-US" dirty="0"/>
          </a:p>
        </p:txBody>
      </p:sp>
      <p:sp>
        <p:nvSpPr>
          <p:cNvPr id="20" name="Freeform 20"/>
          <p:cNvSpPr/>
          <p:nvPr/>
        </p:nvSpPr>
        <p:spPr>
          <a:xfrm>
            <a:off x="1588242" y="2643393"/>
            <a:ext cx="2051912" cy="2428298"/>
          </a:xfrm>
          <a:custGeom>
            <a:avLst/>
            <a:gdLst/>
            <a:ahLst/>
            <a:cxnLst/>
            <a:rect l="l" t="t" r="r" b="b"/>
            <a:pathLst>
              <a:path w="2051912" h="2428298">
                <a:moveTo>
                  <a:pt x="0" y="0"/>
                </a:moveTo>
                <a:lnTo>
                  <a:pt x="2051912" y="0"/>
                </a:lnTo>
                <a:lnTo>
                  <a:pt x="2051912" y="2428299"/>
                </a:lnTo>
                <a:lnTo>
                  <a:pt x="0" y="24282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21" name="Freeform 21"/>
          <p:cNvSpPr/>
          <p:nvPr/>
        </p:nvSpPr>
        <p:spPr>
          <a:xfrm>
            <a:off x="8296312" y="2905455"/>
            <a:ext cx="2209199" cy="1847442"/>
          </a:xfrm>
          <a:custGeom>
            <a:avLst/>
            <a:gdLst/>
            <a:ahLst/>
            <a:cxnLst/>
            <a:rect l="l" t="t" r="r" b="b"/>
            <a:pathLst>
              <a:path w="2209199" h="1847442">
                <a:moveTo>
                  <a:pt x="0" y="0"/>
                </a:moveTo>
                <a:lnTo>
                  <a:pt x="2209198" y="0"/>
                </a:lnTo>
                <a:lnTo>
                  <a:pt x="2209198" y="1847442"/>
                </a:lnTo>
                <a:lnTo>
                  <a:pt x="0" y="18474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22" name="TextBox 22"/>
          <p:cNvSpPr txBox="1"/>
          <p:nvPr/>
        </p:nvSpPr>
        <p:spPr>
          <a:xfrm>
            <a:off x="1583079" y="835932"/>
            <a:ext cx="16612085" cy="917495"/>
          </a:xfrm>
          <a:prstGeom prst="rect">
            <a:avLst/>
          </a:prstGeom>
        </p:spPr>
        <p:txBody>
          <a:bodyPr lIns="0" tIns="0" rIns="0" bIns="0" rtlCol="0" anchor="t">
            <a:spAutoFit/>
          </a:bodyPr>
          <a:lstStyle/>
          <a:p>
            <a:pPr algn="l">
              <a:lnSpc>
                <a:spcPts val="7700"/>
              </a:lnSpc>
            </a:pPr>
            <a:r>
              <a:rPr lang="es-ES" sz="6100" b="1" dirty="0">
                <a:solidFill>
                  <a:srgbClr val="373636"/>
                </a:solidFill>
                <a:latin typeface="Open Sauce Heavy"/>
                <a:ea typeface="Open Sauce Heavy"/>
                <a:cs typeface="Open Sauce Heavy"/>
                <a:sym typeface="Open Sauce Heavy"/>
              </a:rPr>
              <a:t>Beneficios de la </a:t>
            </a:r>
            <a:r>
              <a:rPr lang="es-ES" sz="6100" b="1" dirty="0">
                <a:solidFill>
                  <a:srgbClr val="077AB5"/>
                </a:solidFill>
                <a:latin typeface="Open Sauce Heavy"/>
                <a:ea typeface="Open Sauce Heavy"/>
                <a:cs typeface="Open Sauce Heavy"/>
                <a:sym typeface="Open Sauce Heavy"/>
              </a:rPr>
              <a:t>participación comunitaria</a:t>
            </a:r>
          </a:p>
        </p:txBody>
      </p:sp>
      <p:sp>
        <p:nvSpPr>
          <p:cNvPr id="23" name="TextBox 23"/>
          <p:cNvSpPr txBox="1"/>
          <p:nvPr/>
        </p:nvSpPr>
        <p:spPr>
          <a:xfrm>
            <a:off x="1254239" y="5576486"/>
            <a:ext cx="3144361" cy="2265236"/>
          </a:xfrm>
          <a:prstGeom prst="rect">
            <a:avLst/>
          </a:prstGeom>
        </p:spPr>
        <p:txBody>
          <a:bodyPr lIns="0" tIns="0" rIns="0" bIns="0" rtlCol="0" anchor="t">
            <a:spAutoFit/>
          </a:bodyPr>
          <a:lstStyle/>
          <a:p>
            <a:pPr algn="l">
              <a:lnSpc>
                <a:spcPts val="3040"/>
              </a:lnSpc>
            </a:pPr>
            <a:r>
              <a:rPr lang="es-ES" sz="1700" dirty="0">
                <a:solidFill>
                  <a:srgbClr val="373636"/>
                </a:solidFill>
                <a:latin typeface="Open Sauce"/>
                <a:ea typeface="Open Sauce"/>
                <a:cs typeface="Open Sauce"/>
                <a:sym typeface="Open Sauce"/>
              </a:rPr>
              <a:t>Facilita la colaboración entre la comunidad y los investigadores en la búsqueda de soluciones de salud pública.</a:t>
            </a:r>
          </a:p>
          <a:p>
            <a:pPr algn="l">
              <a:lnSpc>
                <a:spcPts val="3040"/>
              </a:lnSpc>
            </a:pPr>
            <a:endParaRPr lang="en-US" sz="1700" dirty="0">
              <a:solidFill>
                <a:srgbClr val="373636"/>
              </a:solidFill>
              <a:latin typeface="Open Sauce"/>
              <a:ea typeface="Open Sauce"/>
              <a:cs typeface="Open Sauce"/>
              <a:sym typeface="Open Sauce"/>
            </a:endParaRPr>
          </a:p>
        </p:txBody>
      </p:sp>
      <p:sp>
        <p:nvSpPr>
          <p:cNvPr id="24" name="TextBox 24"/>
          <p:cNvSpPr txBox="1"/>
          <p:nvPr/>
        </p:nvSpPr>
        <p:spPr>
          <a:xfrm>
            <a:off x="4589593" y="5502693"/>
            <a:ext cx="3144361" cy="4955331"/>
          </a:xfrm>
          <a:prstGeom prst="rect">
            <a:avLst/>
          </a:prstGeom>
        </p:spPr>
        <p:txBody>
          <a:bodyPr lIns="0" tIns="0" rIns="0" bIns="0" rtlCol="0" anchor="t">
            <a:spAutoFit/>
          </a:bodyPr>
          <a:lstStyle/>
          <a:p>
            <a:pPr algn="l">
              <a:lnSpc>
                <a:spcPts val="3040"/>
              </a:lnSpc>
            </a:pPr>
            <a:r>
              <a:rPr lang="es-ES" sz="1700" dirty="0">
                <a:solidFill>
                  <a:srgbClr val="373636"/>
                </a:solidFill>
                <a:latin typeface="Open Sauce"/>
                <a:ea typeface="Open Sauce"/>
                <a:cs typeface="Open Sauce"/>
                <a:sym typeface="Open Sauce"/>
              </a:rPr>
              <a:t>Equilibra la relación de poder entre los investigadores y </a:t>
            </a:r>
          </a:p>
          <a:p>
            <a:pPr algn="l">
              <a:lnSpc>
                <a:spcPts val="3040"/>
              </a:lnSpc>
            </a:pPr>
            <a:r>
              <a:rPr lang="es-ES" sz="1700" dirty="0">
                <a:solidFill>
                  <a:srgbClr val="373636"/>
                </a:solidFill>
                <a:latin typeface="Open Sauce"/>
                <a:ea typeface="Open Sauce"/>
                <a:cs typeface="Open Sauce"/>
                <a:sym typeface="Open Sauce"/>
              </a:rPr>
              <a:t>las comunidades. </a:t>
            </a:r>
          </a:p>
          <a:p>
            <a:pPr marL="188913" lvl="1" indent="-188913" algn="l">
              <a:lnSpc>
                <a:spcPts val="3040"/>
              </a:lnSpc>
              <a:buFont typeface="Arial"/>
              <a:buChar char="•"/>
            </a:pPr>
            <a:r>
              <a:rPr lang="es-ES" sz="1700" dirty="0">
                <a:solidFill>
                  <a:srgbClr val="373636"/>
                </a:solidFill>
                <a:latin typeface="Open Sauce"/>
                <a:ea typeface="Open Sauce"/>
                <a:cs typeface="Open Sauce"/>
                <a:sym typeface="Open Sauce"/>
              </a:rPr>
              <a:t>Requiere rendición </a:t>
            </a:r>
          </a:p>
          <a:p>
            <a:pPr marL="205105" lvl="1" algn="l">
              <a:lnSpc>
                <a:spcPts val="3040"/>
              </a:lnSpc>
            </a:pPr>
            <a:r>
              <a:rPr lang="es-ES" sz="1700" dirty="0">
                <a:solidFill>
                  <a:srgbClr val="373636"/>
                </a:solidFill>
                <a:latin typeface="Open Sauce"/>
                <a:ea typeface="Open Sauce"/>
                <a:cs typeface="Open Sauce"/>
                <a:sym typeface="Open Sauce"/>
              </a:rPr>
              <a:t>de cuentas en </a:t>
            </a:r>
          </a:p>
          <a:p>
            <a:pPr marL="205105" lvl="1" algn="l">
              <a:lnSpc>
                <a:spcPts val="3040"/>
              </a:lnSpc>
            </a:pPr>
            <a:r>
              <a:rPr lang="es-ES" sz="1700" dirty="0">
                <a:solidFill>
                  <a:srgbClr val="373636"/>
                </a:solidFill>
                <a:latin typeface="Open Sauce"/>
                <a:ea typeface="Open Sauce"/>
                <a:cs typeface="Open Sauce"/>
                <a:sym typeface="Open Sauce"/>
              </a:rPr>
              <a:t>ambas direcciones.</a:t>
            </a:r>
          </a:p>
          <a:p>
            <a:pPr marL="268288" lvl="1" indent="-187325" algn="l">
              <a:lnSpc>
                <a:spcPts val="3040"/>
              </a:lnSpc>
              <a:buFont typeface="Arial"/>
              <a:buChar char="•"/>
            </a:pPr>
            <a:r>
              <a:rPr lang="es-ES" sz="1700" dirty="0">
                <a:solidFill>
                  <a:srgbClr val="373636"/>
                </a:solidFill>
                <a:latin typeface="Open Sauce"/>
                <a:ea typeface="Open Sauce"/>
                <a:cs typeface="Open Sauce"/>
                <a:sym typeface="Open Sauce"/>
              </a:rPr>
              <a:t>Fortalece la integridad de las investigaciones. </a:t>
            </a:r>
          </a:p>
          <a:p>
            <a:pPr marL="268288" lvl="1" indent="-187325" algn="l">
              <a:lnSpc>
                <a:spcPts val="3040"/>
              </a:lnSpc>
              <a:buFont typeface="Arial"/>
              <a:buChar char="•"/>
            </a:pPr>
            <a:r>
              <a:rPr lang="es-ES" sz="1700" dirty="0">
                <a:solidFill>
                  <a:srgbClr val="373636"/>
                </a:solidFill>
                <a:latin typeface="Open Sauce"/>
                <a:ea typeface="Open Sauce"/>
                <a:cs typeface="Open Sauce"/>
                <a:sym typeface="Open Sauce"/>
              </a:rPr>
              <a:t>Refuerza la realización ética de las investigaciones y </a:t>
            </a:r>
          </a:p>
          <a:p>
            <a:pPr marL="80963" lvl="1" indent="187325" algn="l">
              <a:lnSpc>
                <a:spcPts val="3040"/>
              </a:lnSpc>
            </a:pPr>
            <a:r>
              <a:rPr lang="es-ES" sz="1700" dirty="0">
                <a:solidFill>
                  <a:srgbClr val="373636"/>
                </a:solidFill>
                <a:latin typeface="Open Sauce"/>
                <a:ea typeface="Open Sauce"/>
                <a:cs typeface="Open Sauce"/>
                <a:sym typeface="Open Sauce"/>
              </a:rPr>
              <a:t>el desarrollo. </a:t>
            </a:r>
          </a:p>
          <a:p>
            <a:pPr algn="l">
              <a:lnSpc>
                <a:spcPts val="3040"/>
              </a:lnSpc>
            </a:pPr>
            <a:endParaRPr lang="en-US" sz="1700" dirty="0">
              <a:solidFill>
                <a:srgbClr val="373636"/>
              </a:solidFill>
              <a:latin typeface="Open Sauce"/>
              <a:ea typeface="Open Sauce"/>
              <a:cs typeface="Open Sauce"/>
              <a:sym typeface="Open Sauce"/>
            </a:endParaRPr>
          </a:p>
        </p:txBody>
      </p:sp>
      <p:sp>
        <p:nvSpPr>
          <p:cNvPr id="25" name="TextBox 25"/>
          <p:cNvSpPr txBox="1"/>
          <p:nvPr/>
        </p:nvSpPr>
        <p:spPr>
          <a:xfrm>
            <a:off x="7789965" y="5502693"/>
            <a:ext cx="3144361" cy="1492845"/>
          </a:xfrm>
          <a:prstGeom prst="rect">
            <a:avLst/>
          </a:prstGeom>
        </p:spPr>
        <p:txBody>
          <a:bodyPr lIns="0" tIns="0" rIns="0" bIns="0" rtlCol="0" anchor="t">
            <a:spAutoFit/>
          </a:bodyPr>
          <a:lstStyle/>
          <a:p>
            <a:pPr algn="l">
              <a:lnSpc>
                <a:spcPts val="3040"/>
              </a:lnSpc>
            </a:pPr>
            <a:r>
              <a:rPr lang="es-ES" sz="1700" dirty="0">
                <a:solidFill>
                  <a:srgbClr val="373636"/>
                </a:solidFill>
                <a:latin typeface="Open Sauce"/>
                <a:ea typeface="Open Sauce"/>
                <a:cs typeface="Open Sauce"/>
                <a:sym typeface="Open Sauce"/>
              </a:rPr>
              <a:t>Fortalece la aceptación de las investigaciones y el uso de los resultados por parte de la comunidad. </a:t>
            </a:r>
          </a:p>
        </p:txBody>
      </p:sp>
      <p:sp>
        <p:nvSpPr>
          <p:cNvPr id="26" name="TextBox 26"/>
          <p:cNvSpPr txBox="1"/>
          <p:nvPr/>
        </p:nvSpPr>
        <p:spPr>
          <a:xfrm>
            <a:off x="11481986" y="5502693"/>
            <a:ext cx="3144361" cy="732155"/>
          </a:xfrm>
          <a:prstGeom prst="rect">
            <a:avLst/>
          </a:prstGeom>
        </p:spPr>
        <p:txBody>
          <a:bodyPr lIns="0" tIns="0" rIns="0" bIns="0" rtlCol="0" anchor="t">
            <a:spAutoFit/>
          </a:bodyPr>
          <a:lstStyle/>
          <a:p>
            <a:pPr algn="l">
              <a:lnSpc>
                <a:spcPts val="3040"/>
              </a:lnSpc>
            </a:pPr>
            <a:r>
              <a:rPr lang="es-ES" sz="1700" dirty="0">
                <a:solidFill>
                  <a:srgbClr val="373636"/>
                </a:solidFill>
                <a:latin typeface="Open Sauce"/>
                <a:ea typeface="Open Sauce"/>
                <a:cs typeface="Open Sauce"/>
                <a:sym typeface="Open Sauce"/>
              </a:rPr>
              <a:t>Empodera a las comunidades a través de la participación. </a:t>
            </a:r>
          </a:p>
        </p:txBody>
      </p:sp>
      <p:sp>
        <p:nvSpPr>
          <p:cNvPr id="27" name="TextBox 27"/>
          <p:cNvSpPr txBox="1"/>
          <p:nvPr/>
        </p:nvSpPr>
        <p:spPr>
          <a:xfrm>
            <a:off x="14926975" y="5502693"/>
            <a:ext cx="3144361" cy="1492845"/>
          </a:xfrm>
          <a:prstGeom prst="rect">
            <a:avLst/>
          </a:prstGeom>
        </p:spPr>
        <p:txBody>
          <a:bodyPr lIns="0" tIns="0" rIns="0" bIns="0" rtlCol="0" anchor="t">
            <a:spAutoFit/>
          </a:bodyPr>
          <a:lstStyle/>
          <a:p>
            <a:pPr algn="l">
              <a:lnSpc>
                <a:spcPts val="3040"/>
              </a:lnSpc>
            </a:pPr>
            <a:r>
              <a:rPr lang="es-ES" sz="1700" dirty="0">
                <a:solidFill>
                  <a:srgbClr val="373636"/>
                </a:solidFill>
                <a:latin typeface="Open Sauce"/>
                <a:ea typeface="Open Sauce"/>
                <a:cs typeface="Open Sauce"/>
                <a:sym typeface="Open Sauce"/>
              </a:rPr>
              <a:t>Fomenta la adquisición de conocimientos sobre las investigaciones en </a:t>
            </a:r>
            <a:br>
              <a:rPr lang="es-ES" sz="1700" dirty="0">
                <a:solidFill>
                  <a:srgbClr val="373636"/>
                </a:solidFill>
                <a:latin typeface="Open Sauce"/>
                <a:ea typeface="Open Sauce"/>
                <a:cs typeface="Open Sauce"/>
                <a:sym typeface="Open Sauce"/>
              </a:rPr>
            </a:br>
            <a:r>
              <a:rPr lang="es-ES" sz="1700" dirty="0">
                <a:solidFill>
                  <a:srgbClr val="373636"/>
                </a:solidFill>
                <a:latin typeface="Open Sauce"/>
                <a:ea typeface="Open Sauce"/>
                <a:cs typeface="Open Sauce"/>
                <a:sym typeface="Open Sauce"/>
              </a:rPr>
              <a:t>la comunidad.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397</TotalTime>
  <Words>4227</Words>
  <Application>Microsoft Office PowerPoint</Application>
  <PresentationFormat>Custom</PresentationFormat>
  <Paragraphs>370</Paragraphs>
  <Slides>39</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Open Sauce Light</vt:lpstr>
      <vt:lpstr>Open Sauce Italics</vt:lpstr>
      <vt:lpstr>Poppins Light</vt:lpstr>
      <vt:lpstr>Libre Franklin Bold</vt:lpstr>
      <vt:lpstr>Calibri</vt:lpstr>
      <vt:lpstr>Open Sauce Heavy</vt:lpstr>
      <vt:lpstr>Open Sauce Bold Italics</vt:lpstr>
      <vt:lpstr>Open Sauce</vt:lpstr>
      <vt:lpstr>Open Sauce Bold</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Minimalist Grid Professional Instructional Keynote Presentation</dc:title>
  <dc:creator>Fuentes, Murph R</dc:creator>
  <cp:lastModifiedBy>Josefina</cp:lastModifiedBy>
  <cp:revision>22</cp:revision>
  <dcterms:created xsi:type="dcterms:W3CDTF">2006-08-16T00:00:00Z</dcterms:created>
  <dcterms:modified xsi:type="dcterms:W3CDTF">2025-09-19T23:29:10Z</dcterms:modified>
  <dc:identifier>DAGvOkCOqF0</dc:identifier>
</cp:coreProperties>
</file>