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9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7" r:id="rId37"/>
    <p:sldId id="300" r:id="rId38"/>
    <p:sldId id="290" r:id="rId39"/>
    <p:sldId id="291" r:id="rId40"/>
  </p:sldIdLst>
  <p:sldSz cx="18288000" cy="10287000"/>
  <p:notesSz cx="6858000" cy="9144000"/>
  <p:embeddedFontLst>
    <p:embeddedFont>
      <p:font typeface="Libre Franklin Bold" pitchFamily="2" charset="77"/>
      <p:regular r:id="rId42"/>
      <p:bold r:id="rId43"/>
    </p:embeddedFont>
    <p:embeddedFont>
      <p:font typeface="Open Sauce" pitchFamily="2" charset="77"/>
      <p:regular r:id="rId44"/>
    </p:embeddedFont>
    <p:embeddedFont>
      <p:font typeface="Open Sauce Bold" pitchFamily="2" charset="77"/>
      <p:regular r:id="rId45"/>
      <p:bold r:id="rId46"/>
    </p:embeddedFont>
    <p:embeddedFont>
      <p:font typeface="Open Sauce Bold Italics" pitchFamily="2" charset="77"/>
      <p:regular r:id="rId47"/>
      <p:bold r:id="rId48"/>
      <p:italic r:id="rId49"/>
      <p:boldItalic r:id="rId50"/>
    </p:embeddedFont>
    <p:embeddedFont>
      <p:font typeface="Open Sauce Heavy" pitchFamily="2" charset="77"/>
      <p:regular r:id="rId51"/>
      <p:bold r:id="rId52"/>
    </p:embeddedFont>
    <p:embeddedFont>
      <p:font typeface="Open Sauce Italics" pitchFamily="2" charset="77"/>
      <p:regular r:id="rId53"/>
      <p:italic r:id="rId54"/>
    </p:embeddedFont>
    <p:embeddedFont>
      <p:font typeface="Open Sauce Light" pitchFamily="2" charset="77"/>
      <p:regular r:id="rId55"/>
    </p:embeddedFont>
    <p:embeddedFont>
      <p:font typeface="Poppins Light" pitchFamily="2" charset="77"/>
      <p:regular r:id="rId56"/>
      <p: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E506B6-8797-D0EE-5E82-FDF8C1323339}" name="Siskind, Rona (NIH/NIAID) [C]" initials="RS" userId="S::rsiskind@nih.gov::59528255-a978-41dd-ad4d-7b8ae14870c2" providerId="AD"/>
  <p188:author id="{7B81F9F4-2884-4BD7-3E5C-C6EA0D59A279}" name="Davis, Greg" initials="GD" userId="S::gpdavis@fredhutch.org::110f526f-74b5-44a5-b078-10a37ff5b3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569" autoAdjust="0"/>
  </p:normalViewPr>
  <p:slideViewPr>
    <p:cSldViewPr>
      <p:cViewPr varScale="1">
        <p:scale>
          <a:sx n="42" d="100"/>
          <a:sy n="42" d="100"/>
        </p:scale>
        <p:origin x="184" y="6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B8F59-DBB6-C143-B0DE-515FAD7E1B32}" type="datetimeFigureOut">
              <a:rPr lang="en-US" smtClean="0"/>
              <a:t>9/16/25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85FE4-8F22-3240-9B6E-AAD606E8F19F}" type="slidenum">
              <a:rPr lang="en-US" smtClean="0"/>
              <a:t>‹#›</a:t>
            </a:fld>
            <a:endParaRPr lang="en-US"/>
          </a:p>
        </p:txBody>
      </p:sp>
    </p:spTree>
    <p:extLst>
      <p:ext uri="{BB962C8B-B14F-4D97-AF65-F5344CB8AC3E}">
        <p14:creationId xmlns:p14="http://schemas.microsoft.com/office/powerpoint/2010/main" val="119158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85FE4-8F22-3240-9B6E-AAD606E8F19F}" type="slidenum">
              <a:rPr lang="en-US" smtClean="0"/>
              <a:t>2</a:t>
            </a:fld>
            <a:endParaRPr lang="en-US"/>
          </a:p>
        </p:txBody>
      </p:sp>
    </p:spTree>
    <p:extLst>
      <p:ext uri="{BB962C8B-B14F-4D97-AF65-F5344CB8AC3E}">
        <p14:creationId xmlns:p14="http://schemas.microsoft.com/office/powerpoint/2010/main" val="217311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Recommendations for Community Engagement that was developed by CP and DAIDS. The Recommendations document would not exist without that tireless efforts of my amazing colleague, Rona Siskind</a:t>
            </a:r>
          </a:p>
          <a:p>
            <a:r>
              <a:rPr lang="en-US" sz="1200" b="0" i="0" u="none" strike="noStrike" kern="1200" dirty="0">
                <a:solidFill>
                  <a:schemeClr val="tx1"/>
                </a:solidFill>
                <a:effectLst/>
                <a:latin typeface="+mn-lt"/>
                <a:ea typeface="+mn-ea"/>
                <a:cs typeface="+mn-cs"/>
              </a:rPr>
              <a:t>This document focuses primarily on CAB development since that’s what our networks and sites rely on but it doesn't exclude other forms of community engagement – in fact encourages them..  And before I continue, please understand that I’m using CAB a bit generically knowing that in some cases they are Community Advisory Group or a Community Working Group. In reality they all function similarly so for ease I’m just using the term CAB</a:t>
            </a:r>
          </a:p>
          <a:p>
            <a:r>
              <a:rPr lang="en-US" sz="1200" b="0" i="0" u="none" strike="noStrike" kern="1200" dirty="0">
                <a:solidFill>
                  <a:schemeClr val="tx1"/>
                </a:solidFill>
                <a:effectLst/>
                <a:latin typeface="+mn-lt"/>
                <a:ea typeface="+mn-ea"/>
                <a:cs typeface="+mn-cs"/>
              </a:rPr>
              <a:t>The goals of this document are to:</a:t>
            </a:r>
          </a:p>
          <a:p>
            <a:r>
              <a:rPr lang="en-US" sz="1200" b="0" i="0" u="none" strike="noStrike" kern="1200" dirty="0">
                <a:solidFill>
                  <a:schemeClr val="tx1"/>
                </a:solidFill>
                <a:effectLst/>
                <a:latin typeface="+mn-lt"/>
                <a:ea typeface="+mn-ea"/>
                <a:cs typeface="+mn-cs"/>
              </a:rPr>
              <a:t>Improve the role of community in NIAID funded research</a:t>
            </a:r>
          </a:p>
          <a:p>
            <a:r>
              <a:rPr lang="en-US" sz="1200" b="0" i="0" u="none" strike="noStrike" kern="1200" dirty="0">
                <a:solidFill>
                  <a:schemeClr val="tx1"/>
                </a:solidFill>
                <a:effectLst/>
                <a:latin typeface="+mn-lt"/>
                <a:ea typeface="+mn-ea"/>
                <a:cs typeface="+mn-cs"/>
              </a:rPr>
              <a:t>Assist staff and community in implementing effective CE</a:t>
            </a:r>
          </a:p>
          <a:p>
            <a:r>
              <a:rPr lang="en-US" sz="1200" b="0" i="0" u="none" strike="noStrike" kern="1200" dirty="0">
                <a:solidFill>
                  <a:schemeClr val="tx1"/>
                </a:solidFill>
                <a:effectLst/>
                <a:latin typeface="+mn-lt"/>
                <a:ea typeface="+mn-ea"/>
                <a:cs typeface="+mn-cs"/>
              </a:rPr>
              <a:t>Foster stronger partnerships between staff and community</a:t>
            </a:r>
          </a:p>
          <a:p>
            <a:r>
              <a:rPr lang="en-US" sz="1200" b="0" i="0" u="none" strike="noStrike" kern="1200">
                <a:solidFill>
                  <a:schemeClr val="tx1"/>
                </a:solidFill>
                <a:effectLst/>
                <a:latin typeface="+mn-lt"/>
                <a:ea typeface="+mn-ea"/>
                <a:cs typeface="+mn-cs"/>
              </a:rPr>
              <a:t>Harmonize community engagement practices across groups (NIAID networks)</a:t>
            </a:r>
          </a:p>
          <a:p>
            <a:endParaRPr lang="en-US"/>
          </a:p>
        </p:txBody>
      </p:sp>
      <p:sp>
        <p:nvSpPr>
          <p:cNvPr id="4" name="Slide Number Placeholder 3"/>
          <p:cNvSpPr>
            <a:spLocks noGrp="1"/>
          </p:cNvSpPr>
          <p:nvPr>
            <p:ph type="sldNum" sz="quarter" idx="5"/>
          </p:nvPr>
        </p:nvSpPr>
        <p:spPr/>
        <p:txBody>
          <a:bodyPr/>
          <a:lstStyle/>
          <a:p>
            <a:fld id="{C6185FE4-8F22-3240-9B6E-AAD606E8F19F}" type="slidenum">
              <a:rPr lang="en-US" smtClean="0"/>
              <a:t>36</a:t>
            </a:fld>
            <a:endParaRPr lang="en-US"/>
          </a:p>
        </p:txBody>
      </p:sp>
    </p:spTree>
    <p:extLst>
      <p:ext uri="{BB962C8B-B14F-4D97-AF65-F5344CB8AC3E}">
        <p14:creationId xmlns:p14="http://schemas.microsoft.com/office/powerpoint/2010/main" val="35687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8" Type="http://schemas.openxmlformats.org/officeDocument/2006/relationships/hyperlink" Target="https://www.fda.gov" TargetMode="External"/><Relationship Id="rId3" Type="http://schemas.openxmlformats.org/officeDocument/2006/relationships/image" Target="../media/image40.png"/><Relationship Id="rId7" Type="http://schemas.openxmlformats.org/officeDocument/2006/relationships/hyperlink" Target="https://www.cdc.gov/index.html" TargetMode="Externa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hyperlink" Target="https://www.hhs.gov/" TargetMode="External"/><Relationship Id="rId5" Type="http://schemas.openxmlformats.org/officeDocument/2006/relationships/image" Target="../media/image42.png"/><Relationship Id="rId10" Type="http://schemas.openxmlformats.org/officeDocument/2006/relationships/hyperlink" Target="https://oma.od.nih.gov/IC_Organization_Chart/NIH%20Organizational%20Chart.pdf" TargetMode="External"/><Relationship Id="rId4" Type="http://schemas.openxmlformats.org/officeDocument/2006/relationships/image" Target="../media/image41.png"/><Relationship Id="rId9" Type="http://schemas.openxmlformats.org/officeDocument/2006/relationships/hyperlink" Target="https://www.nih.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niaid.nih.gov/about/dcr" TargetMode="External"/><Relationship Id="rId3" Type="http://schemas.openxmlformats.org/officeDocument/2006/relationships/hyperlink" Target="https://www.niaid.nih.gov" TargetMode="External"/><Relationship Id="rId7" Type="http://schemas.openxmlformats.org/officeDocument/2006/relationships/hyperlink" Target="https://www.niaid.nih.gov/about/dea" TargetMode="Externa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hyperlink" Target="https://www.niaid.nih.gov/about/dmid" TargetMode="External"/><Relationship Id="rId5" Type="http://schemas.openxmlformats.org/officeDocument/2006/relationships/hyperlink" Target="https://www.niaid.nih.gov/about/dait" TargetMode="External"/><Relationship Id="rId10" Type="http://schemas.openxmlformats.org/officeDocument/2006/relationships/hyperlink" Target="https://www.niaid.nih.gov/about/vrc" TargetMode="External"/><Relationship Id="rId4" Type="http://schemas.openxmlformats.org/officeDocument/2006/relationships/hyperlink" Target="https://www.niaid.nih.gov/about/daids" TargetMode="External"/><Relationship Id="rId9" Type="http://schemas.openxmlformats.org/officeDocument/2006/relationships/hyperlink" Target="https://www.niaid.nih.gov/about/di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ctgnetwork.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hptn.or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hvtn.or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impaactnetwork.org"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hyperlink" Target="https://www.hanc.info"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treatmentactiongroup.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health.uct.ac.za/sites/default/files/media/documents/health_uct_ac_za/54/NHREC-Guidelines-for-Community-Advisory-Boards-2012.pdf" TargetMode="External"/><Relationship Id="rId3" Type="http://schemas.openxmlformats.org/officeDocument/2006/relationships/hyperlink" Target="https://www.hanc.info/resources/acronyms-and-glossaries.html" TargetMode="External"/><Relationship Id="rId7" Type="http://schemas.openxmlformats.org/officeDocument/2006/relationships/hyperlink" Target="https://global.comminit.com/content/good-participatory-practice-guidelines-tb-vaccine-research-gpp-tb-vacc" TargetMode="External"/><Relationship Id="rId2" Type="http://schemas.openxmlformats.org/officeDocument/2006/relationships/hyperlink" Target="https://avac.org/project/good-participatory-practice/" TargetMode="External"/><Relationship Id="rId1" Type="http://schemas.openxmlformats.org/officeDocument/2006/relationships/slideLayout" Target="../slideLayouts/slideLayout7.xml"/><Relationship Id="rId6" Type="http://schemas.openxmlformats.org/officeDocument/2006/relationships/hyperlink" Target="https://www.hanc.info/content/dam/hanc/documents/community/Recommendations-for-Community-Engagement-v3.0-Nov2020-English.pdf" TargetMode="External"/><Relationship Id="rId5" Type="http://schemas.openxmlformats.org/officeDocument/2006/relationships/hyperlink" Target="https://www.hanc.info/resources/sops-guidelines-resources/community.html" TargetMode="External"/><Relationship Id="rId4" Type="http://schemas.openxmlformats.org/officeDocument/2006/relationships/hyperlink" Target="https://daidslearningportal.niaid.nih.gov" TargetMode="External"/><Relationship Id="rId9" Type="http://schemas.openxmlformats.org/officeDocument/2006/relationships/hyperlink" Target="https://www.hanc.info/resources/educational-video-series/what-happens-to-lab-samples.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hanc.info/resources/sops-guidelines-resources/community.html#community-engagemen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avac.org/project/good-participatory-practic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8415"/>
            <a:chOff x="0" y="0"/>
            <a:chExt cx="1050363" cy="757887"/>
          </a:xfrm>
        </p:grpSpPr>
        <p:sp>
          <p:nvSpPr>
            <p:cNvPr id="4" name="AutoShape 4"/>
            <p:cNvSpPr/>
            <p:nvPr/>
          </p:nvSpPr>
          <p:spPr>
            <a:xfrm>
              <a:off x="0" y="0"/>
              <a:ext cx="1050363" cy="757887"/>
            </a:xfrm>
            <a:prstGeom prst="rect">
              <a:avLst/>
            </a:prstGeom>
            <a:solidFill>
              <a:srgbClr val="FFFFFF"/>
            </a:solidFill>
          </p:spPr>
          <p:txBody>
            <a:bodyPr/>
            <a:lstStyle/>
            <a:p>
              <a:endParaRPr lang="en-US"/>
            </a:p>
          </p:txBody>
        </p:sp>
        <p:sp>
          <p:nvSpPr>
            <p:cNvPr id="5" name="TextBox 5"/>
            <p:cNvSpPr txBox="1"/>
            <p:nvPr/>
          </p:nvSpPr>
          <p:spPr>
            <a:xfrm>
              <a:off x="78125" y="227896"/>
              <a:ext cx="894113" cy="311621"/>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01</a:t>
              </a:r>
            </a:p>
          </p:txBody>
        </p:sp>
      </p:grpSp>
      <p:sp>
        <p:nvSpPr>
          <p:cNvPr id="6" name="AutoShape 6"/>
          <p:cNvSpPr/>
          <p:nvPr/>
        </p:nvSpPr>
        <p:spPr>
          <a:xfrm>
            <a:off x="11713807" y="8572922"/>
            <a:ext cx="5545493" cy="341519"/>
          </a:xfrm>
          <a:prstGeom prst="rect">
            <a:avLst/>
          </a:prstGeom>
          <a:solidFill>
            <a:srgbClr val="EA6D29"/>
          </a:solidFill>
        </p:spPr>
        <p:txBody>
          <a:bodyPr/>
          <a:lstStyle/>
          <a:p>
            <a:endParaRPr lang="en-US"/>
          </a:p>
        </p:txBody>
      </p:sp>
      <p:sp>
        <p:nvSpPr>
          <p:cNvPr id="7" name="AutoShape 7"/>
          <p:cNvSpPr/>
          <p:nvPr/>
        </p:nvSpPr>
        <p:spPr>
          <a:xfrm>
            <a:off x="0" y="8242105"/>
            <a:ext cx="18288000" cy="9525"/>
          </a:xfrm>
          <a:prstGeom prst="rect">
            <a:avLst/>
          </a:prstGeom>
          <a:solidFill>
            <a:srgbClr val="373636"/>
          </a:solidFill>
        </p:spPr>
        <p:txBody>
          <a:bodyPr/>
          <a:lstStyle/>
          <a:p>
            <a:endParaRPr lang="en-US"/>
          </a:p>
        </p:txBody>
      </p:sp>
      <p:sp>
        <p:nvSpPr>
          <p:cNvPr id="8" name="Freeform 8"/>
          <p:cNvSpPr/>
          <p:nvPr/>
        </p:nvSpPr>
        <p:spPr>
          <a:xfrm>
            <a:off x="1623478" y="8544326"/>
            <a:ext cx="4364050" cy="1499740"/>
          </a:xfrm>
          <a:custGeom>
            <a:avLst/>
            <a:gdLst/>
            <a:ahLst/>
            <a:cxnLst/>
            <a:rect l="l" t="t" r="r" b="b"/>
            <a:pathLst>
              <a:path w="4364050" h="1499740">
                <a:moveTo>
                  <a:pt x="0" y="0"/>
                </a:moveTo>
                <a:lnTo>
                  <a:pt x="4364050" y="0"/>
                </a:lnTo>
                <a:lnTo>
                  <a:pt x="4364050" y="1499739"/>
                </a:lnTo>
                <a:lnTo>
                  <a:pt x="0" y="1499739"/>
                </a:lnTo>
                <a:lnTo>
                  <a:pt x="0" y="0"/>
                </a:lnTo>
                <a:close/>
              </a:path>
            </a:pathLst>
          </a:custGeom>
          <a:blipFill>
            <a:blip r:embed="rId2"/>
            <a:stretch>
              <a:fillRect/>
            </a:stretch>
          </a:blipFill>
        </p:spPr>
        <p:txBody>
          <a:bodyPr/>
          <a:lstStyle/>
          <a:p>
            <a:endParaRPr lang="en-US"/>
          </a:p>
        </p:txBody>
      </p:sp>
      <p:sp>
        <p:nvSpPr>
          <p:cNvPr id="9" name="Freeform 9"/>
          <p:cNvSpPr/>
          <p:nvPr/>
        </p:nvSpPr>
        <p:spPr>
          <a:xfrm>
            <a:off x="6436943" y="8544326"/>
            <a:ext cx="3663509" cy="1260858"/>
          </a:xfrm>
          <a:custGeom>
            <a:avLst/>
            <a:gdLst/>
            <a:ahLst/>
            <a:cxnLst/>
            <a:rect l="l" t="t" r="r" b="b"/>
            <a:pathLst>
              <a:path w="3663509" h="1260858">
                <a:moveTo>
                  <a:pt x="0" y="0"/>
                </a:moveTo>
                <a:lnTo>
                  <a:pt x="3663509" y="0"/>
                </a:lnTo>
                <a:lnTo>
                  <a:pt x="3663509" y="1260857"/>
                </a:lnTo>
                <a:lnTo>
                  <a:pt x="0" y="1260857"/>
                </a:lnTo>
                <a:lnTo>
                  <a:pt x="0" y="0"/>
                </a:lnTo>
                <a:close/>
              </a:path>
            </a:pathLst>
          </a:custGeom>
          <a:blipFill>
            <a:blip r:embed="rId3"/>
            <a:stretch>
              <a:fillRect/>
            </a:stretch>
          </a:blipFill>
        </p:spPr>
        <p:txBody>
          <a:bodyPr/>
          <a:lstStyle/>
          <a:p>
            <a:endParaRPr lang="en-US"/>
          </a:p>
        </p:txBody>
      </p:sp>
      <p:sp>
        <p:nvSpPr>
          <p:cNvPr id="10" name="Freeform 10"/>
          <p:cNvSpPr/>
          <p:nvPr/>
        </p:nvSpPr>
        <p:spPr>
          <a:xfrm rot="5400000">
            <a:off x="9207882" y="-828489"/>
            <a:ext cx="11622552" cy="6537685"/>
          </a:xfrm>
          <a:custGeom>
            <a:avLst/>
            <a:gdLst/>
            <a:ahLst/>
            <a:cxnLst/>
            <a:rect l="l" t="t" r="r" b="b"/>
            <a:pathLst>
              <a:path w="11622552" h="6537685">
                <a:moveTo>
                  <a:pt x="0" y="0"/>
                </a:moveTo>
                <a:lnTo>
                  <a:pt x="11622551" y="0"/>
                </a:lnTo>
                <a:lnTo>
                  <a:pt x="11622551" y="6537685"/>
                </a:lnTo>
                <a:lnTo>
                  <a:pt x="0" y="6537685"/>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623478" y="1749427"/>
            <a:ext cx="7852224" cy="4950609"/>
          </a:xfrm>
          <a:prstGeom prst="rect">
            <a:avLst/>
          </a:prstGeom>
        </p:spPr>
        <p:txBody>
          <a:bodyPr lIns="0" tIns="0" rIns="0" bIns="0" rtlCol="0" anchor="t">
            <a:spAutoFit/>
          </a:bodyPr>
          <a:lstStyle/>
          <a:p>
            <a:pPr algn="l">
              <a:lnSpc>
                <a:spcPts val="9679"/>
              </a:lnSpc>
            </a:pPr>
            <a:r>
              <a:rPr lang="en-US" sz="8799" b="1" dirty="0">
                <a:solidFill>
                  <a:srgbClr val="373636"/>
                </a:solidFill>
                <a:latin typeface="Open Sauce Heavy"/>
                <a:ea typeface="Open Sauce Heavy"/>
                <a:cs typeface="Open Sauce Heavy"/>
                <a:sym typeface="Open Sauce Heavy"/>
              </a:rPr>
              <a:t>Cross-Network </a:t>
            </a:r>
            <a:r>
              <a:rPr lang="en-US" sz="8799" b="1" dirty="0">
                <a:solidFill>
                  <a:srgbClr val="077AB5"/>
                </a:solidFill>
                <a:latin typeface="Open Sauce Heavy"/>
                <a:ea typeface="Open Sauce Heavy"/>
                <a:cs typeface="Open Sauce Heavy"/>
                <a:sym typeface="Open Sauce Heavy"/>
              </a:rPr>
              <a:t>CAB</a:t>
            </a:r>
            <a:r>
              <a:rPr lang="en-US" sz="8799" b="1" dirty="0">
                <a:solidFill>
                  <a:srgbClr val="373636"/>
                </a:solidFill>
                <a:latin typeface="Open Sauce Heavy"/>
                <a:ea typeface="Open Sauce Heavy"/>
                <a:cs typeface="Open Sauce Heavy"/>
                <a:sym typeface="Open Sauce Heavy"/>
              </a:rPr>
              <a:t> Onboarding</a:t>
            </a:r>
          </a:p>
          <a:p>
            <a:pPr algn="l">
              <a:lnSpc>
                <a:spcPts val="9679"/>
              </a:lnSpc>
            </a:pPr>
            <a:r>
              <a:rPr lang="en-US" sz="8799" b="1" dirty="0">
                <a:solidFill>
                  <a:srgbClr val="373636"/>
                </a:solidFill>
                <a:latin typeface="Open Sauce Heavy"/>
                <a:ea typeface="Open Sauce Heavy"/>
                <a:cs typeface="Open Sauce Heavy"/>
                <a:sym typeface="Open Sauce Heavy"/>
              </a:rPr>
              <a:t>Package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25289"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10</a:t>
              </a:r>
            </a:p>
          </p:txBody>
        </p:sp>
      </p:grpSp>
      <p:sp>
        <p:nvSpPr>
          <p:cNvPr id="6" name="AutoShape 6"/>
          <p:cNvSpPr/>
          <p:nvPr/>
        </p:nvSpPr>
        <p:spPr>
          <a:xfrm>
            <a:off x="0" y="9393643"/>
            <a:ext cx="18288000" cy="9525"/>
          </a:xfrm>
          <a:prstGeom prst="rect">
            <a:avLst/>
          </a:prstGeom>
          <a:solidFill>
            <a:srgbClr val="373636"/>
          </a:solidFill>
        </p:spPr>
        <p:txBody>
          <a:bodyPr/>
          <a:lstStyle/>
          <a:p>
            <a:endParaRPr lang="en-US"/>
          </a:p>
        </p:txBody>
      </p:sp>
      <p:sp>
        <p:nvSpPr>
          <p:cNvPr id="7" name="AutoShape 7"/>
          <p:cNvSpPr/>
          <p:nvPr/>
        </p:nvSpPr>
        <p:spPr>
          <a:xfrm>
            <a:off x="0" y="3159104"/>
            <a:ext cx="18288000" cy="9525"/>
          </a:xfrm>
          <a:prstGeom prst="rect">
            <a:avLst/>
          </a:prstGeom>
          <a:solidFill>
            <a:srgbClr val="373636"/>
          </a:solidFill>
        </p:spPr>
        <p:txBody>
          <a:bodyPr/>
          <a:lstStyle/>
          <a:p>
            <a:endParaRPr lang="en-US"/>
          </a:p>
        </p:txBody>
      </p:sp>
      <p:sp>
        <p:nvSpPr>
          <p:cNvPr id="8" name="AutoShape 8"/>
          <p:cNvSpPr/>
          <p:nvPr/>
        </p:nvSpPr>
        <p:spPr>
          <a:xfrm>
            <a:off x="7573950" y="3159104"/>
            <a:ext cx="9525" cy="6218863"/>
          </a:xfrm>
          <a:prstGeom prst="rect">
            <a:avLst/>
          </a:prstGeom>
          <a:solidFill>
            <a:srgbClr val="373636"/>
          </a:solidFill>
        </p:spPr>
        <p:txBody>
          <a:bodyPr/>
          <a:lstStyle/>
          <a:p>
            <a:endParaRPr lang="en-US"/>
          </a:p>
        </p:txBody>
      </p:sp>
      <p:sp>
        <p:nvSpPr>
          <p:cNvPr id="9" name="AutoShape 9"/>
          <p:cNvSpPr/>
          <p:nvPr/>
        </p:nvSpPr>
        <p:spPr>
          <a:xfrm>
            <a:off x="4398600" y="3168629"/>
            <a:ext cx="9601" cy="6224514"/>
          </a:xfrm>
          <a:prstGeom prst="rect">
            <a:avLst/>
          </a:prstGeom>
          <a:solidFill>
            <a:srgbClr val="373636"/>
          </a:solidFill>
        </p:spPr>
        <p:txBody>
          <a:bodyPr/>
          <a:lstStyle/>
          <a:p>
            <a:endParaRPr lang="en-US"/>
          </a:p>
        </p:txBody>
      </p:sp>
      <p:sp>
        <p:nvSpPr>
          <p:cNvPr id="10" name="AutoShape 10"/>
          <p:cNvSpPr/>
          <p:nvPr/>
        </p:nvSpPr>
        <p:spPr>
          <a:xfrm>
            <a:off x="11265969" y="3159104"/>
            <a:ext cx="9527" cy="6234039"/>
          </a:xfrm>
          <a:prstGeom prst="rect">
            <a:avLst/>
          </a:prstGeom>
          <a:solidFill>
            <a:srgbClr val="373636"/>
          </a:solidFill>
        </p:spPr>
        <p:txBody>
          <a:bodyPr/>
          <a:lstStyle/>
          <a:p>
            <a:endParaRPr lang="en-US"/>
          </a:p>
        </p:txBody>
      </p:sp>
      <p:sp>
        <p:nvSpPr>
          <p:cNvPr id="11" name="AutoShape 11"/>
          <p:cNvSpPr/>
          <p:nvPr/>
        </p:nvSpPr>
        <p:spPr>
          <a:xfrm>
            <a:off x="14710961" y="3159104"/>
            <a:ext cx="9525" cy="6234539"/>
          </a:xfrm>
          <a:prstGeom prst="rect">
            <a:avLst/>
          </a:prstGeom>
          <a:solidFill>
            <a:srgbClr val="373636"/>
          </a:solidFill>
        </p:spPr>
        <p:txBody>
          <a:bodyPr/>
          <a:lstStyle/>
          <a:p>
            <a:endParaRPr lang="en-US"/>
          </a:p>
        </p:txBody>
      </p:sp>
      <p:sp>
        <p:nvSpPr>
          <p:cNvPr id="12" name="AutoShape 12"/>
          <p:cNvSpPr/>
          <p:nvPr/>
        </p:nvSpPr>
        <p:spPr>
          <a:xfrm>
            <a:off x="1047750" y="9123457"/>
            <a:ext cx="235064" cy="269687"/>
          </a:xfrm>
          <a:prstGeom prst="rect">
            <a:avLst/>
          </a:prstGeom>
          <a:solidFill>
            <a:srgbClr val="EA6D29"/>
          </a:solidFill>
        </p:spPr>
        <p:txBody>
          <a:bodyPr/>
          <a:lstStyle/>
          <a:p>
            <a:endParaRPr lang="en-US"/>
          </a:p>
        </p:txBody>
      </p:sp>
      <p:sp>
        <p:nvSpPr>
          <p:cNvPr id="13" name="AutoShape 13"/>
          <p:cNvSpPr/>
          <p:nvPr/>
        </p:nvSpPr>
        <p:spPr>
          <a:xfrm>
            <a:off x="7583475" y="9123457"/>
            <a:ext cx="235064" cy="269687"/>
          </a:xfrm>
          <a:prstGeom prst="rect">
            <a:avLst/>
          </a:prstGeom>
          <a:solidFill>
            <a:srgbClr val="EA6D29"/>
          </a:solidFill>
        </p:spPr>
        <p:txBody>
          <a:bodyPr/>
          <a:lstStyle/>
          <a:p>
            <a:endParaRPr lang="en-US"/>
          </a:p>
        </p:txBody>
      </p:sp>
      <p:sp>
        <p:nvSpPr>
          <p:cNvPr id="14" name="AutoShape 14"/>
          <p:cNvSpPr/>
          <p:nvPr/>
        </p:nvSpPr>
        <p:spPr>
          <a:xfrm>
            <a:off x="4383104" y="9123457"/>
            <a:ext cx="235064" cy="269687"/>
          </a:xfrm>
          <a:prstGeom prst="rect">
            <a:avLst/>
          </a:prstGeom>
          <a:solidFill>
            <a:srgbClr val="EA6D29"/>
          </a:solidFill>
        </p:spPr>
        <p:txBody>
          <a:bodyPr/>
          <a:lstStyle/>
          <a:p>
            <a:endParaRPr lang="en-US"/>
          </a:p>
        </p:txBody>
      </p:sp>
      <p:sp>
        <p:nvSpPr>
          <p:cNvPr id="15" name="AutoShape 15"/>
          <p:cNvSpPr/>
          <p:nvPr/>
        </p:nvSpPr>
        <p:spPr>
          <a:xfrm>
            <a:off x="11275496" y="9123457"/>
            <a:ext cx="235064" cy="269687"/>
          </a:xfrm>
          <a:prstGeom prst="rect">
            <a:avLst/>
          </a:prstGeom>
          <a:solidFill>
            <a:srgbClr val="EA6D29"/>
          </a:solidFill>
        </p:spPr>
        <p:txBody>
          <a:bodyPr/>
          <a:lstStyle/>
          <a:p>
            <a:endParaRPr lang="en-US"/>
          </a:p>
        </p:txBody>
      </p:sp>
      <p:sp>
        <p:nvSpPr>
          <p:cNvPr id="16" name="AutoShape 16"/>
          <p:cNvSpPr/>
          <p:nvPr/>
        </p:nvSpPr>
        <p:spPr>
          <a:xfrm>
            <a:off x="14720486" y="9137041"/>
            <a:ext cx="235064" cy="240927"/>
          </a:xfrm>
          <a:prstGeom prst="rect">
            <a:avLst/>
          </a:prstGeom>
          <a:solidFill>
            <a:srgbClr val="EA6D29"/>
          </a:solidFill>
        </p:spPr>
        <p:txBody>
          <a:bodyPr/>
          <a:lstStyle/>
          <a:p>
            <a:endParaRPr lang="en-US"/>
          </a:p>
        </p:txBody>
      </p:sp>
      <p:sp>
        <p:nvSpPr>
          <p:cNvPr id="17" name="TextBox 17"/>
          <p:cNvSpPr txBox="1"/>
          <p:nvPr/>
        </p:nvSpPr>
        <p:spPr>
          <a:xfrm>
            <a:off x="1583079" y="835932"/>
            <a:ext cx="16612085" cy="1003226"/>
          </a:xfrm>
          <a:prstGeom prst="rect">
            <a:avLst/>
          </a:prstGeom>
        </p:spPr>
        <p:txBody>
          <a:bodyPr lIns="0" tIns="0" rIns="0" bIns="0" rtlCol="0" anchor="t">
            <a:spAutoFit/>
          </a:bodyPr>
          <a:lstStyle/>
          <a:p>
            <a:pPr algn="l">
              <a:lnSpc>
                <a:spcPts val="7700"/>
              </a:lnSpc>
            </a:pPr>
            <a:r>
              <a:rPr lang="en-US" sz="7000" b="1">
                <a:solidFill>
                  <a:srgbClr val="373636"/>
                </a:solidFill>
                <a:latin typeface="Open Sauce Heavy"/>
                <a:ea typeface="Open Sauce Heavy"/>
                <a:cs typeface="Open Sauce Heavy"/>
                <a:sym typeface="Open Sauce Heavy"/>
              </a:rPr>
              <a:t>Benefits of </a:t>
            </a:r>
            <a:r>
              <a:rPr lang="en-US" sz="7000" b="1">
                <a:solidFill>
                  <a:srgbClr val="077AB5"/>
                </a:solidFill>
                <a:latin typeface="Open Sauce Heavy"/>
                <a:ea typeface="Open Sauce Heavy"/>
                <a:cs typeface="Open Sauce Heavy"/>
                <a:sym typeface="Open Sauce Heavy"/>
              </a:rPr>
              <a:t>Community Engagement</a:t>
            </a:r>
          </a:p>
        </p:txBody>
      </p:sp>
      <p:sp>
        <p:nvSpPr>
          <p:cNvPr id="18" name="TextBox 18"/>
          <p:cNvSpPr txBox="1"/>
          <p:nvPr/>
        </p:nvSpPr>
        <p:spPr>
          <a:xfrm>
            <a:off x="4647734" y="2380519"/>
            <a:ext cx="9593003" cy="616660"/>
          </a:xfrm>
          <a:prstGeom prst="rect">
            <a:avLst/>
          </a:prstGeom>
        </p:spPr>
        <p:txBody>
          <a:bodyPr lIns="0" tIns="0" rIns="0" bIns="0" rtlCol="0" anchor="t">
            <a:spAutoFit/>
          </a:bodyPr>
          <a:lstStyle/>
          <a:p>
            <a:pPr algn="l">
              <a:lnSpc>
                <a:spcPts val="4730"/>
              </a:lnSpc>
            </a:pPr>
            <a:r>
              <a:rPr lang="en-US" sz="4300" b="1">
                <a:solidFill>
                  <a:srgbClr val="077AB5"/>
                </a:solidFill>
                <a:latin typeface="Open Sauce Heavy"/>
                <a:ea typeface="Open Sauce Heavy"/>
                <a:cs typeface="Open Sauce Heavy"/>
                <a:sym typeface="Open Sauce Heavy"/>
              </a:rPr>
              <a:t>Community Engagement </a:t>
            </a:r>
            <a:r>
              <a:rPr lang="en-US" sz="4300" b="1">
                <a:solidFill>
                  <a:srgbClr val="373636"/>
                </a:solidFill>
                <a:latin typeface="Open Sauce Heavy"/>
                <a:ea typeface="Open Sauce Heavy"/>
                <a:cs typeface="Open Sauce Heavy"/>
                <a:sym typeface="Open Sauce Heavy"/>
              </a:rPr>
              <a:t>Requires:</a:t>
            </a:r>
          </a:p>
        </p:txBody>
      </p:sp>
      <p:sp>
        <p:nvSpPr>
          <p:cNvPr id="19" name="TextBox 19"/>
          <p:cNvSpPr txBox="1"/>
          <p:nvPr/>
        </p:nvSpPr>
        <p:spPr>
          <a:xfrm>
            <a:off x="1212907" y="4091021"/>
            <a:ext cx="3014243" cy="2256155"/>
          </a:xfrm>
          <a:prstGeom prst="rect">
            <a:avLst/>
          </a:prstGeom>
        </p:spPr>
        <p:txBody>
          <a:bodyPr lIns="0" tIns="0" rIns="0" bIns="0" rtlCol="0" anchor="t">
            <a:spAutoFit/>
          </a:bodyPr>
          <a:lstStyle/>
          <a:p>
            <a:pPr algn="l">
              <a:lnSpc>
                <a:spcPts val="3040"/>
              </a:lnSpc>
            </a:pPr>
            <a:r>
              <a:rPr lang="en-US" sz="1900">
                <a:solidFill>
                  <a:srgbClr val="373636"/>
                </a:solidFill>
                <a:latin typeface="Open Sauce"/>
                <a:ea typeface="Open Sauce"/>
                <a:cs typeface="Open Sauce"/>
                <a:sym typeface="Open Sauce"/>
              </a:rPr>
              <a:t>Engaging communities as early as concept development and planning, through study conduct and conclusion. </a:t>
            </a:r>
          </a:p>
          <a:p>
            <a:pPr algn="l">
              <a:lnSpc>
                <a:spcPts val="3040"/>
              </a:lnSpc>
            </a:pPr>
            <a:endParaRPr lang="en-US" sz="1900">
              <a:solidFill>
                <a:srgbClr val="373636"/>
              </a:solidFill>
              <a:latin typeface="Open Sauce"/>
              <a:ea typeface="Open Sauce"/>
              <a:cs typeface="Open Sauce"/>
              <a:sym typeface="Open Sauce"/>
            </a:endParaRPr>
          </a:p>
        </p:txBody>
      </p:sp>
      <p:sp>
        <p:nvSpPr>
          <p:cNvPr id="20" name="TextBox 20"/>
          <p:cNvSpPr txBox="1"/>
          <p:nvPr/>
        </p:nvSpPr>
        <p:spPr>
          <a:xfrm>
            <a:off x="4526903" y="4091021"/>
            <a:ext cx="3144361" cy="1875155"/>
          </a:xfrm>
          <a:prstGeom prst="rect">
            <a:avLst/>
          </a:prstGeom>
        </p:spPr>
        <p:txBody>
          <a:bodyPr lIns="0" tIns="0" rIns="0" bIns="0" rtlCol="0" anchor="t">
            <a:spAutoFit/>
          </a:bodyPr>
          <a:lstStyle/>
          <a:p>
            <a:pPr algn="l">
              <a:lnSpc>
                <a:spcPts val="3040"/>
              </a:lnSpc>
            </a:pPr>
            <a:r>
              <a:rPr lang="en-US" sz="1900">
                <a:solidFill>
                  <a:srgbClr val="373636"/>
                </a:solidFill>
                <a:latin typeface="Open Sauce"/>
                <a:ea typeface="Open Sauce"/>
                <a:cs typeface="Open Sauce"/>
                <a:sym typeface="Open Sauce"/>
              </a:rPr>
              <a:t>Planning, budgeting, and overall resourcing of a community engagement program </a:t>
            </a:r>
          </a:p>
          <a:p>
            <a:pPr algn="l">
              <a:lnSpc>
                <a:spcPts val="3040"/>
              </a:lnSpc>
            </a:pPr>
            <a:endParaRPr lang="en-US" sz="1900">
              <a:solidFill>
                <a:srgbClr val="373636"/>
              </a:solidFill>
              <a:latin typeface="Open Sauce"/>
              <a:ea typeface="Open Sauce"/>
              <a:cs typeface="Open Sauce"/>
              <a:sym typeface="Open Sauce"/>
            </a:endParaRPr>
          </a:p>
        </p:txBody>
      </p:sp>
      <p:sp>
        <p:nvSpPr>
          <p:cNvPr id="21" name="TextBox 21"/>
          <p:cNvSpPr txBox="1"/>
          <p:nvPr/>
        </p:nvSpPr>
        <p:spPr>
          <a:xfrm>
            <a:off x="7756988" y="4091021"/>
            <a:ext cx="3374495" cy="4542155"/>
          </a:xfrm>
          <a:prstGeom prst="rect">
            <a:avLst/>
          </a:prstGeom>
        </p:spPr>
        <p:txBody>
          <a:bodyPr lIns="0" tIns="0" rIns="0" bIns="0" rtlCol="0" anchor="t">
            <a:spAutoFit/>
          </a:bodyPr>
          <a:lstStyle/>
          <a:p>
            <a:pPr algn="l">
              <a:lnSpc>
                <a:spcPts val="3040"/>
              </a:lnSpc>
            </a:pPr>
            <a:r>
              <a:rPr lang="en-US" sz="1900">
                <a:solidFill>
                  <a:srgbClr val="373636"/>
                </a:solidFill>
                <a:latin typeface="Open Sauce"/>
                <a:ea typeface="Open Sauce"/>
                <a:cs typeface="Open Sauce"/>
                <a:sym typeface="Open Sauce"/>
              </a:rPr>
              <a:t>Developing multiple mechanisms for ongoing participation of community stakeholder representatives (UNAIDS, 2011)</a:t>
            </a:r>
          </a:p>
          <a:p>
            <a:pPr marL="410211" lvl="1" indent="-205106" algn="l">
              <a:lnSpc>
                <a:spcPts val="3040"/>
              </a:lnSpc>
              <a:buFont typeface="Arial"/>
              <a:buChar char="•"/>
            </a:pPr>
            <a:r>
              <a:rPr lang="en-US" sz="1900">
                <a:solidFill>
                  <a:srgbClr val="373636"/>
                </a:solidFill>
                <a:latin typeface="Open Sauce"/>
                <a:ea typeface="Open Sauce"/>
                <a:cs typeface="Open Sauce"/>
                <a:sym typeface="Open Sauce"/>
              </a:rPr>
              <a:t>Advisory mechanisms</a:t>
            </a:r>
          </a:p>
          <a:p>
            <a:pPr marL="410211" lvl="1" indent="-205106" algn="l">
              <a:lnSpc>
                <a:spcPts val="3040"/>
              </a:lnSpc>
              <a:buFont typeface="Arial"/>
              <a:buChar char="•"/>
            </a:pPr>
            <a:r>
              <a:rPr lang="en-US" sz="1900">
                <a:solidFill>
                  <a:srgbClr val="373636"/>
                </a:solidFill>
                <a:latin typeface="Open Sauce"/>
                <a:ea typeface="Open Sauce"/>
                <a:cs typeface="Open Sauce"/>
                <a:sym typeface="Open Sauce"/>
              </a:rPr>
              <a:t>Outreach and education plans</a:t>
            </a:r>
          </a:p>
          <a:p>
            <a:pPr marL="410211" lvl="1" indent="-205106" algn="l">
              <a:lnSpc>
                <a:spcPts val="3040"/>
              </a:lnSpc>
              <a:buFont typeface="Arial"/>
              <a:buChar char="•"/>
            </a:pPr>
            <a:r>
              <a:rPr lang="en-US" sz="1900">
                <a:solidFill>
                  <a:srgbClr val="373636"/>
                </a:solidFill>
                <a:latin typeface="Open Sauce"/>
                <a:ea typeface="Open Sauce"/>
                <a:cs typeface="Open Sauce"/>
                <a:sym typeface="Open Sauce"/>
              </a:rPr>
              <a:t>Consultations and feedback loops with involved communities </a:t>
            </a:r>
          </a:p>
          <a:p>
            <a:pPr algn="l">
              <a:lnSpc>
                <a:spcPts val="3040"/>
              </a:lnSpc>
            </a:pPr>
            <a:endParaRPr lang="en-US" sz="1900">
              <a:solidFill>
                <a:srgbClr val="373636"/>
              </a:solidFill>
              <a:latin typeface="Open Sauce"/>
              <a:ea typeface="Open Sauce"/>
              <a:cs typeface="Open Sauce"/>
              <a:sym typeface="Open Sauce"/>
            </a:endParaRPr>
          </a:p>
        </p:txBody>
      </p:sp>
      <p:sp>
        <p:nvSpPr>
          <p:cNvPr id="22" name="TextBox 22"/>
          <p:cNvSpPr txBox="1"/>
          <p:nvPr/>
        </p:nvSpPr>
        <p:spPr>
          <a:xfrm>
            <a:off x="11635192" y="4091021"/>
            <a:ext cx="2856693" cy="1875155"/>
          </a:xfrm>
          <a:prstGeom prst="rect">
            <a:avLst/>
          </a:prstGeom>
        </p:spPr>
        <p:txBody>
          <a:bodyPr lIns="0" tIns="0" rIns="0" bIns="0" rtlCol="0" anchor="t">
            <a:spAutoFit/>
          </a:bodyPr>
          <a:lstStyle/>
          <a:p>
            <a:pPr algn="l">
              <a:lnSpc>
                <a:spcPts val="3040"/>
              </a:lnSpc>
            </a:pPr>
            <a:r>
              <a:rPr lang="en-US" sz="1900">
                <a:solidFill>
                  <a:srgbClr val="373636"/>
                </a:solidFill>
                <a:latin typeface="Open Sauce"/>
                <a:ea typeface="Open Sauce"/>
                <a:cs typeface="Open Sauce"/>
                <a:sym typeface="Open Sauce"/>
              </a:rPr>
              <a:t>Partnerships with and involvement in other related community programs </a:t>
            </a:r>
          </a:p>
          <a:p>
            <a:pPr algn="l">
              <a:lnSpc>
                <a:spcPts val="3040"/>
              </a:lnSpc>
            </a:pPr>
            <a:endParaRPr lang="en-US" sz="1900">
              <a:solidFill>
                <a:srgbClr val="373636"/>
              </a:solidFill>
              <a:latin typeface="Open Sauce"/>
              <a:ea typeface="Open Sauce"/>
              <a:cs typeface="Open Sauce"/>
              <a:sym typeface="Open Sauce"/>
            </a:endParaRPr>
          </a:p>
        </p:txBody>
      </p:sp>
      <p:sp>
        <p:nvSpPr>
          <p:cNvPr id="23" name="TextBox 23"/>
          <p:cNvSpPr txBox="1"/>
          <p:nvPr/>
        </p:nvSpPr>
        <p:spPr>
          <a:xfrm>
            <a:off x="14939561" y="4091021"/>
            <a:ext cx="3144361" cy="732155"/>
          </a:xfrm>
          <a:prstGeom prst="rect">
            <a:avLst/>
          </a:prstGeom>
        </p:spPr>
        <p:txBody>
          <a:bodyPr lIns="0" tIns="0" rIns="0" bIns="0" rtlCol="0" anchor="t">
            <a:spAutoFit/>
          </a:bodyPr>
          <a:lstStyle/>
          <a:p>
            <a:pPr algn="l">
              <a:lnSpc>
                <a:spcPts val="3040"/>
              </a:lnSpc>
            </a:pPr>
            <a:r>
              <a:rPr lang="en-US" sz="1900">
                <a:solidFill>
                  <a:srgbClr val="373636"/>
                </a:solidFill>
                <a:latin typeface="Open Sauce"/>
                <a:ea typeface="Open Sauce"/>
                <a:cs typeface="Open Sauce"/>
                <a:sym typeface="Open Sauce"/>
              </a:rPr>
              <a:t>Empowerment initiatives of community partners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11</a:t>
              </a:r>
            </a:p>
          </p:txBody>
        </p:sp>
      </p:grpSp>
      <p:sp>
        <p:nvSpPr>
          <p:cNvPr id="6" name="TextBox 6"/>
          <p:cNvSpPr txBox="1"/>
          <p:nvPr/>
        </p:nvSpPr>
        <p:spPr>
          <a:xfrm>
            <a:off x="1887092" y="2806268"/>
            <a:ext cx="5038791" cy="3591074"/>
          </a:xfrm>
          <a:prstGeom prst="rect">
            <a:avLst/>
          </a:prstGeom>
        </p:spPr>
        <p:txBody>
          <a:bodyPr lIns="0" tIns="0" rIns="0" bIns="0" rtlCol="0" anchor="t">
            <a:spAutoFit/>
          </a:bodyPr>
          <a:lstStyle/>
          <a:p>
            <a:pPr algn="l">
              <a:lnSpc>
                <a:spcPts val="7079"/>
              </a:lnSpc>
            </a:pPr>
            <a:r>
              <a:rPr lang="en-US" sz="5899" dirty="0">
                <a:solidFill>
                  <a:srgbClr val="373636"/>
                </a:solidFill>
                <a:latin typeface="Open Sauce Light"/>
                <a:ea typeface="Open Sauce Light"/>
                <a:cs typeface="Open Sauce Light"/>
                <a:sym typeface="Open Sauce Light"/>
              </a:rPr>
              <a:t>What is a Community Advisory Board?</a:t>
            </a:r>
          </a:p>
        </p:txBody>
      </p:sp>
      <p:sp>
        <p:nvSpPr>
          <p:cNvPr id="7" name="TextBox 7"/>
          <p:cNvSpPr txBox="1"/>
          <p:nvPr/>
        </p:nvSpPr>
        <p:spPr>
          <a:xfrm>
            <a:off x="10307691" y="600709"/>
            <a:ext cx="7367778" cy="9174334"/>
          </a:xfrm>
          <a:prstGeom prst="rect">
            <a:avLst/>
          </a:prstGeom>
        </p:spPr>
        <p:txBody>
          <a:bodyPr lIns="0" tIns="0" rIns="0" bIns="0" rtlCol="0" anchor="t">
            <a:spAutoFit/>
          </a:bodyPr>
          <a:lstStyle/>
          <a:p>
            <a:pPr algn="l">
              <a:lnSpc>
                <a:spcPts val="3519"/>
              </a:lnSpc>
            </a:pPr>
            <a:r>
              <a:rPr lang="en-US" sz="2199">
                <a:solidFill>
                  <a:srgbClr val="373636"/>
                </a:solidFill>
                <a:latin typeface="Open Sauce"/>
                <a:ea typeface="Open Sauce"/>
                <a:cs typeface="Open Sauce"/>
                <a:sym typeface="Open Sauce"/>
              </a:rPr>
              <a:t>A formal advisory group that is coordinated by the research site.</a:t>
            </a:r>
          </a:p>
          <a:p>
            <a:pPr algn="l">
              <a:lnSpc>
                <a:spcPts val="3519"/>
              </a:lnSpc>
            </a:pPr>
            <a:endParaRPr lang="en-US" sz="2199">
              <a:solidFill>
                <a:srgbClr val="373636"/>
              </a:solidFill>
              <a:latin typeface="Open Sauce"/>
              <a:ea typeface="Open Sauce"/>
              <a:cs typeface="Open Sauce"/>
              <a:sym typeface="Open Sauce"/>
            </a:endParaRPr>
          </a:p>
          <a:p>
            <a:pPr algn="l">
              <a:lnSpc>
                <a:spcPts val="3519"/>
              </a:lnSpc>
            </a:pPr>
            <a:r>
              <a:rPr lang="en-US" sz="2199">
                <a:solidFill>
                  <a:srgbClr val="373636"/>
                </a:solidFill>
                <a:latin typeface="Open Sauce"/>
                <a:ea typeface="Open Sauce"/>
                <a:cs typeface="Open Sauce"/>
                <a:sym typeface="Open Sauce"/>
              </a:rPr>
              <a:t>Made up of diverse community members affected by and interested in the research.</a:t>
            </a:r>
          </a:p>
          <a:p>
            <a:pPr algn="l">
              <a:lnSpc>
                <a:spcPts val="3519"/>
              </a:lnSpc>
            </a:pPr>
            <a:endParaRPr lang="en-US" sz="2199">
              <a:solidFill>
                <a:srgbClr val="373636"/>
              </a:solidFill>
              <a:latin typeface="Open Sauce"/>
              <a:ea typeface="Open Sauce"/>
              <a:cs typeface="Open Sauce"/>
              <a:sym typeface="Open Sauce"/>
            </a:endParaRPr>
          </a:p>
          <a:p>
            <a:pPr algn="l">
              <a:lnSpc>
                <a:spcPts val="3519"/>
              </a:lnSpc>
            </a:pPr>
            <a:r>
              <a:rPr lang="en-US" sz="2199">
                <a:solidFill>
                  <a:srgbClr val="373636"/>
                </a:solidFill>
                <a:latin typeface="Open Sauce"/>
                <a:ea typeface="Open Sauce"/>
                <a:cs typeface="Open Sauce"/>
                <a:sym typeface="Open Sauce"/>
              </a:rPr>
              <a:t>Members can vary in age, race, gender, education, religion, and sexual orientation to represent all segments of the community.</a:t>
            </a:r>
          </a:p>
          <a:p>
            <a:pPr algn="l">
              <a:lnSpc>
                <a:spcPts val="3519"/>
              </a:lnSpc>
            </a:pPr>
            <a:endParaRPr lang="en-US" sz="2199">
              <a:solidFill>
                <a:srgbClr val="373636"/>
              </a:solidFill>
              <a:latin typeface="Open Sauce"/>
              <a:ea typeface="Open Sauce"/>
              <a:cs typeface="Open Sauce"/>
              <a:sym typeface="Open Sauce"/>
            </a:endParaRPr>
          </a:p>
          <a:p>
            <a:pPr algn="l">
              <a:lnSpc>
                <a:spcPts val="3519"/>
              </a:lnSpc>
            </a:pPr>
            <a:r>
              <a:rPr lang="en-US" sz="2199">
                <a:solidFill>
                  <a:srgbClr val="373636"/>
                </a:solidFill>
                <a:latin typeface="Open Sauce"/>
                <a:ea typeface="Open Sauce"/>
                <a:cs typeface="Open Sauce"/>
                <a:sym typeface="Open Sauce"/>
              </a:rPr>
              <a:t>Meets regularly to provide feedback to the site on their research plans and provide input on specific studies and their relevance to the local community.</a:t>
            </a:r>
          </a:p>
          <a:p>
            <a:pPr algn="l">
              <a:lnSpc>
                <a:spcPts val="3519"/>
              </a:lnSpc>
            </a:pPr>
            <a:endParaRPr lang="en-US" sz="2199">
              <a:solidFill>
                <a:srgbClr val="373636"/>
              </a:solidFill>
              <a:latin typeface="Open Sauce"/>
              <a:ea typeface="Open Sauce"/>
              <a:cs typeface="Open Sauce"/>
              <a:sym typeface="Open Sauce"/>
            </a:endParaRPr>
          </a:p>
          <a:p>
            <a:pPr algn="l">
              <a:lnSpc>
                <a:spcPts val="3519"/>
              </a:lnSpc>
            </a:pPr>
            <a:r>
              <a:rPr lang="en-US" sz="2199">
                <a:solidFill>
                  <a:srgbClr val="373636"/>
                </a:solidFill>
                <a:latin typeface="Open Sauce"/>
                <a:ea typeface="Open Sauce"/>
                <a:cs typeface="Open Sauce"/>
                <a:sym typeface="Open Sauce"/>
              </a:rPr>
              <a:t>Provides 2-way communication between the research staff and the broader community. </a:t>
            </a:r>
          </a:p>
          <a:p>
            <a:pPr marL="474979" lvl="1" indent="-237490" algn="l">
              <a:lnSpc>
                <a:spcPts val="3519"/>
              </a:lnSpc>
              <a:buFont typeface="Arial"/>
              <a:buChar char="•"/>
            </a:pPr>
            <a:r>
              <a:rPr lang="en-US" sz="2199">
                <a:solidFill>
                  <a:srgbClr val="373636"/>
                </a:solidFill>
                <a:latin typeface="Open Sauce"/>
                <a:ea typeface="Open Sauce"/>
                <a:cs typeface="Open Sauce"/>
                <a:sym typeface="Open Sauce"/>
              </a:rPr>
              <a:t>Ensures that the research is: </a:t>
            </a:r>
          </a:p>
          <a:p>
            <a:pPr marL="474979" lvl="1" indent="-237490" algn="l">
              <a:lnSpc>
                <a:spcPts val="3519"/>
              </a:lnSpc>
              <a:buFont typeface="Arial"/>
              <a:buChar char="•"/>
            </a:pPr>
            <a:r>
              <a:rPr lang="en-US" sz="2199">
                <a:solidFill>
                  <a:srgbClr val="373636"/>
                </a:solidFill>
                <a:latin typeface="Open Sauce"/>
                <a:ea typeface="Open Sauce"/>
                <a:cs typeface="Open Sauce"/>
                <a:sym typeface="Open Sauce"/>
              </a:rPr>
              <a:t>culturally sensitive, </a:t>
            </a:r>
          </a:p>
          <a:p>
            <a:pPr marL="474979" lvl="1" indent="-237490" algn="l">
              <a:lnSpc>
                <a:spcPts val="3519"/>
              </a:lnSpc>
              <a:buFont typeface="Arial"/>
              <a:buChar char="•"/>
            </a:pPr>
            <a:r>
              <a:rPr lang="en-US" sz="2199">
                <a:solidFill>
                  <a:srgbClr val="373636"/>
                </a:solidFill>
                <a:latin typeface="Open Sauce"/>
                <a:ea typeface="Open Sauce"/>
                <a:cs typeface="Open Sauce"/>
                <a:sym typeface="Open Sauce"/>
              </a:rPr>
              <a:t>relevant to the community's needs, and conducted in a way that respects their values and concerns</a:t>
            </a:r>
          </a:p>
          <a:p>
            <a:pPr algn="l">
              <a:lnSpc>
                <a:spcPts val="3519"/>
              </a:lnSpc>
            </a:pPr>
            <a:endParaRPr lang="en-US" sz="2199">
              <a:solidFill>
                <a:srgbClr val="373636"/>
              </a:solidFill>
              <a:latin typeface="Open Sauce"/>
              <a:ea typeface="Open Sauce"/>
              <a:cs typeface="Open Sauce"/>
              <a:sym typeface="Open Sauce"/>
            </a:endParaRPr>
          </a:p>
        </p:txBody>
      </p:sp>
      <p:sp>
        <p:nvSpPr>
          <p:cNvPr id="8" name="AutoShape 8"/>
          <p:cNvSpPr/>
          <p:nvPr/>
        </p:nvSpPr>
        <p:spPr>
          <a:xfrm>
            <a:off x="9286060" y="719864"/>
            <a:ext cx="546310" cy="156239"/>
          </a:xfrm>
          <a:prstGeom prst="rect">
            <a:avLst/>
          </a:prstGeom>
          <a:solidFill>
            <a:srgbClr val="077AB5"/>
          </a:solidFill>
        </p:spPr>
        <p:txBody>
          <a:bodyPr/>
          <a:lstStyle/>
          <a:p>
            <a:endParaRPr lang="en-US"/>
          </a:p>
        </p:txBody>
      </p:sp>
      <p:sp>
        <p:nvSpPr>
          <p:cNvPr id="9" name="AutoShape 9"/>
          <p:cNvSpPr/>
          <p:nvPr/>
        </p:nvSpPr>
        <p:spPr>
          <a:xfrm>
            <a:off x="9286060" y="2038153"/>
            <a:ext cx="546310" cy="156239"/>
          </a:xfrm>
          <a:prstGeom prst="rect">
            <a:avLst/>
          </a:prstGeom>
          <a:solidFill>
            <a:srgbClr val="077AB5"/>
          </a:solidFill>
        </p:spPr>
        <p:txBody>
          <a:bodyPr/>
          <a:lstStyle/>
          <a:p>
            <a:endParaRPr lang="en-US"/>
          </a:p>
        </p:txBody>
      </p:sp>
      <p:sp>
        <p:nvSpPr>
          <p:cNvPr id="10" name="AutoShape 10"/>
          <p:cNvSpPr/>
          <p:nvPr/>
        </p:nvSpPr>
        <p:spPr>
          <a:xfrm>
            <a:off x="9286060" y="3375492"/>
            <a:ext cx="546310" cy="156239"/>
          </a:xfrm>
          <a:prstGeom prst="rect">
            <a:avLst/>
          </a:prstGeom>
          <a:solidFill>
            <a:srgbClr val="077AB5"/>
          </a:solidFill>
        </p:spPr>
        <p:txBody>
          <a:bodyPr/>
          <a:lstStyle/>
          <a:p>
            <a:endParaRPr lang="en-US"/>
          </a:p>
        </p:txBody>
      </p:sp>
      <p:sp>
        <p:nvSpPr>
          <p:cNvPr id="11" name="AutoShape 11"/>
          <p:cNvSpPr/>
          <p:nvPr/>
        </p:nvSpPr>
        <p:spPr>
          <a:xfrm>
            <a:off x="9286060" y="5127624"/>
            <a:ext cx="546310" cy="156239"/>
          </a:xfrm>
          <a:prstGeom prst="rect">
            <a:avLst/>
          </a:prstGeom>
          <a:solidFill>
            <a:srgbClr val="077AB5"/>
          </a:solidFill>
        </p:spPr>
        <p:txBody>
          <a:bodyPr/>
          <a:lstStyle/>
          <a:p>
            <a:endParaRPr lang="en-US"/>
          </a:p>
        </p:txBody>
      </p:sp>
      <p:sp>
        <p:nvSpPr>
          <p:cNvPr id="12" name="AutoShape 12"/>
          <p:cNvSpPr/>
          <p:nvPr/>
        </p:nvSpPr>
        <p:spPr>
          <a:xfrm>
            <a:off x="9286060" y="6884063"/>
            <a:ext cx="546310" cy="156239"/>
          </a:xfrm>
          <a:prstGeom prst="rect">
            <a:avLst/>
          </a:prstGeom>
          <a:solidFill>
            <a:srgbClr val="077AB5"/>
          </a:solidFill>
        </p:spPr>
        <p:txBody>
          <a:bodyPr/>
          <a:lstStyle/>
          <a:p>
            <a:endParaRPr lang="en-US"/>
          </a:p>
        </p:txBody>
      </p:sp>
      <p:sp>
        <p:nvSpPr>
          <p:cNvPr id="13" name="AutoShape 13"/>
          <p:cNvSpPr/>
          <p:nvPr/>
        </p:nvSpPr>
        <p:spPr>
          <a:xfrm>
            <a:off x="15486" y="9568814"/>
            <a:ext cx="18288000" cy="9525"/>
          </a:xfrm>
          <a:prstGeom prst="rect">
            <a:avLst/>
          </a:prstGeom>
          <a:solidFill>
            <a:srgbClr val="373636"/>
          </a:solidFill>
        </p:spPr>
        <p:txBody>
          <a:bodyPr/>
          <a:lstStyle/>
          <a:p>
            <a:endParaRPr lang="en-US"/>
          </a:p>
        </p:txBody>
      </p:sp>
      <p:sp>
        <p:nvSpPr>
          <p:cNvPr id="14" name="AutoShape 14"/>
          <p:cNvSpPr/>
          <p:nvPr/>
        </p:nvSpPr>
        <p:spPr>
          <a:xfrm>
            <a:off x="1887092" y="6712717"/>
            <a:ext cx="5545493" cy="249465"/>
          </a:xfrm>
          <a:prstGeom prst="rect">
            <a:avLst/>
          </a:prstGeom>
          <a:solidFill>
            <a:srgbClr val="EA6D29"/>
          </a:solid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12</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a:p>
        </p:txBody>
      </p:sp>
      <p:sp>
        <p:nvSpPr>
          <p:cNvPr id="7" name="AutoShape 7"/>
          <p:cNvSpPr/>
          <p:nvPr/>
        </p:nvSpPr>
        <p:spPr>
          <a:xfrm>
            <a:off x="17259300" y="-352954"/>
            <a:ext cx="9525" cy="2970523"/>
          </a:xfrm>
          <a:prstGeom prst="rect">
            <a:avLst/>
          </a:prstGeom>
          <a:solidFill>
            <a:srgbClr val="373636"/>
          </a:solidFill>
        </p:spPr>
        <p:txBody>
          <a:bodyPr/>
          <a:lstStyle/>
          <a:p>
            <a:endParaRPr lang="en-US"/>
          </a:p>
        </p:txBody>
      </p:sp>
      <p:sp>
        <p:nvSpPr>
          <p:cNvPr id="8" name="AutoShape 8"/>
          <p:cNvSpPr/>
          <p:nvPr/>
        </p:nvSpPr>
        <p:spPr>
          <a:xfrm>
            <a:off x="6516814" y="-321507"/>
            <a:ext cx="9525" cy="10992908"/>
          </a:xfrm>
          <a:prstGeom prst="rect">
            <a:avLst/>
          </a:prstGeom>
          <a:solidFill>
            <a:srgbClr val="373636"/>
          </a:solidFill>
        </p:spPr>
        <p:txBody>
          <a:bodyPr/>
          <a:lstStyle/>
          <a:p>
            <a:endParaRPr lang="en-US"/>
          </a:p>
        </p:txBody>
      </p:sp>
      <p:sp>
        <p:nvSpPr>
          <p:cNvPr id="9" name="AutoShape 9"/>
          <p:cNvSpPr/>
          <p:nvPr/>
        </p:nvSpPr>
        <p:spPr>
          <a:xfrm>
            <a:off x="17259300" y="0"/>
            <a:ext cx="1846538" cy="2617569"/>
          </a:xfrm>
          <a:prstGeom prst="rect">
            <a:avLst/>
          </a:prstGeom>
          <a:solidFill>
            <a:srgbClr val="EA6D29"/>
          </a:solidFill>
        </p:spPr>
        <p:txBody>
          <a:bodyPr/>
          <a:lstStyle/>
          <a:p>
            <a:endParaRPr lang="en-US"/>
          </a:p>
        </p:txBody>
      </p:sp>
      <p:grpSp>
        <p:nvGrpSpPr>
          <p:cNvPr id="10" name="Group 10"/>
          <p:cNvGrpSpPr/>
          <p:nvPr/>
        </p:nvGrpSpPr>
        <p:grpSpPr>
          <a:xfrm>
            <a:off x="10408148" y="3818559"/>
            <a:ext cx="4046909" cy="404690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6D29">
                <a:alpha val="49804"/>
              </a:srgbClr>
            </a:solidFill>
          </p:spPr>
          <p:txBody>
            <a:bodyPr/>
            <a:lstStyle/>
            <a:p>
              <a:endParaRPr lang="en-US"/>
            </a:p>
          </p:txBody>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040"/>
                </a:lnSpc>
              </a:pPr>
              <a:endParaRPr/>
            </a:p>
          </p:txBody>
        </p:sp>
      </p:grpSp>
      <p:grpSp>
        <p:nvGrpSpPr>
          <p:cNvPr id="13" name="Group 13"/>
          <p:cNvGrpSpPr/>
          <p:nvPr/>
        </p:nvGrpSpPr>
        <p:grpSpPr>
          <a:xfrm>
            <a:off x="7347368" y="3818559"/>
            <a:ext cx="4046909" cy="404690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4370">
                <a:alpha val="57647"/>
              </a:srgbClr>
            </a:solidFill>
          </p:spPr>
          <p:txBody>
            <a:bodyPr/>
            <a:lstStyle/>
            <a:p>
              <a:endParaRPr lang="en-US"/>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040"/>
                </a:lnSpc>
              </a:pPr>
              <a:endParaRPr/>
            </a:p>
          </p:txBody>
        </p:sp>
      </p:grpSp>
      <p:grpSp>
        <p:nvGrpSpPr>
          <p:cNvPr id="16" name="Group 16"/>
          <p:cNvGrpSpPr/>
          <p:nvPr/>
        </p:nvGrpSpPr>
        <p:grpSpPr>
          <a:xfrm>
            <a:off x="13468928" y="3818559"/>
            <a:ext cx="4046909" cy="404690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A2D4">
                <a:alpha val="75686"/>
              </a:srgbClr>
            </a:solidFill>
          </p:spPr>
          <p:txBody>
            <a:bodyPr/>
            <a:lstStyle/>
            <a:p>
              <a:endParaRPr lang="en-US"/>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3040"/>
                </a:lnSpc>
              </a:pPr>
              <a:endParaRPr/>
            </a:p>
          </p:txBody>
        </p:sp>
      </p:grpSp>
      <p:sp>
        <p:nvSpPr>
          <p:cNvPr id="19" name="TextBox 19"/>
          <p:cNvSpPr txBox="1"/>
          <p:nvPr/>
        </p:nvSpPr>
        <p:spPr>
          <a:xfrm>
            <a:off x="1250559" y="4086724"/>
            <a:ext cx="5234896" cy="3567728"/>
          </a:xfrm>
          <a:prstGeom prst="rect">
            <a:avLst/>
          </a:prstGeom>
        </p:spPr>
        <p:txBody>
          <a:bodyPr lIns="0" tIns="0" rIns="0" bIns="0" rtlCol="0" anchor="t">
            <a:spAutoFit/>
          </a:bodyPr>
          <a:lstStyle/>
          <a:p>
            <a:pPr algn="l">
              <a:lnSpc>
                <a:spcPts val="7040"/>
              </a:lnSpc>
            </a:pPr>
            <a:r>
              <a:rPr lang="en-US" sz="6400" b="1">
                <a:solidFill>
                  <a:srgbClr val="077AB5"/>
                </a:solidFill>
                <a:latin typeface="Open Sauce Heavy"/>
                <a:ea typeface="Open Sauce Heavy"/>
                <a:cs typeface="Open Sauce Heavy"/>
                <a:sym typeface="Open Sauce Heavy"/>
              </a:rPr>
              <a:t>CABs</a:t>
            </a:r>
            <a:r>
              <a:rPr lang="en-US" sz="6400" b="1">
                <a:solidFill>
                  <a:srgbClr val="373636"/>
                </a:solidFill>
                <a:latin typeface="Open Sauce Heavy"/>
                <a:ea typeface="Open Sauce Heavy"/>
                <a:cs typeface="Open Sauce Heavy"/>
                <a:sym typeface="Open Sauce Heavy"/>
              </a:rPr>
              <a:t> Connect</a:t>
            </a:r>
            <a:r>
              <a:rPr lang="en-US" sz="6400" b="1">
                <a:solidFill>
                  <a:srgbClr val="000000"/>
                </a:solidFill>
                <a:latin typeface="Open Sauce Heavy"/>
                <a:ea typeface="Open Sauce Heavy"/>
                <a:cs typeface="Open Sauce Heavy"/>
                <a:sym typeface="Open Sauce Heavy"/>
              </a:rPr>
              <a:t> </a:t>
            </a:r>
            <a:r>
              <a:rPr lang="en-US" sz="6400" b="1">
                <a:solidFill>
                  <a:srgbClr val="077AB5"/>
                </a:solidFill>
                <a:latin typeface="Open Sauce Heavy"/>
                <a:ea typeface="Open Sauce Heavy"/>
                <a:cs typeface="Open Sauce Heavy"/>
                <a:sym typeface="Open Sauce Heavy"/>
              </a:rPr>
              <a:t>Community</a:t>
            </a:r>
            <a:r>
              <a:rPr lang="en-US" sz="6400" b="1">
                <a:solidFill>
                  <a:srgbClr val="373636"/>
                </a:solidFill>
                <a:latin typeface="Open Sauce Heavy"/>
                <a:ea typeface="Open Sauce Heavy"/>
                <a:cs typeface="Open Sauce Heavy"/>
                <a:sym typeface="Open Sauce Heavy"/>
              </a:rPr>
              <a:t> to Networks</a:t>
            </a:r>
          </a:p>
        </p:txBody>
      </p:sp>
      <p:sp>
        <p:nvSpPr>
          <p:cNvPr id="20" name="TextBox 20"/>
          <p:cNvSpPr txBox="1"/>
          <p:nvPr/>
        </p:nvSpPr>
        <p:spPr>
          <a:xfrm>
            <a:off x="7803830" y="5452197"/>
            <a:ext cx="2466238" cy="808208"/>
          </a:xfrm>
          <a:prstGeom prst="rect">
            <a:avLst/>
          </a:prstGeom>
        </p:spPr>
        <p:txBody>
          <a:bodyPr lIns="0" tIns="0" rIns="0" bIns="0" rtlCol="0" anchor="t">
            <a:spAutoFit/>
          </a:bodyPr>
          <a:lstStyle/>
          <a:p>
            <a:pPr algn="ctr">
              <a:lnSpc>
                <a:spcPts val="3190"/>
              </a:lnSpc>
            </a:pPr>
            <a:r>
              <a:rPr lang="en-US" sz="2900" b="1">
                <a:solidFill>
                  <a:srgbClr val="FFFFFF"/>
                </a:solidFill>
                <a:latin typeface="Open Sauce Bold"/>
                <a:ea typeface="Open Sauce Bold"/>
                <a:cs typeface="Open Sauce Bold"/>
                <a:sym typeface="Open Sauce Bold"/>
              </a:rPr>
              <a:t>Local Communities</a:t>
            </a:r>
          </a:p>
        </p:txBody>
      </p:sp>
      <p:sp>
        <p:nvSpPr>
          <p:cNvPr id="21" name="TextBox 21"/>
          <p:cNvSpPr txBox="1"/>
          <p:nvPr/>
        </p:nvSpPr>
        <p:spPr>
          <a:xfrm>
            <a:off x="11229513" y="5452197"/>
            <a:ext cx="2404179" cy="808208"/>
          </a:xfrm>
          <a:prstGeom prst="rect">
            <a:avLst/>
          </a:prstGeom>
        </p:spPr>
        <p:txBody>
          <a:bodyPr lIns="0" tIns="0" rIns="0" bIns="0" rtlCol="0" anchor="t">
            <a:spAutoFit/>
          </a:bodyPr>
          <a:lstStyle/>
          <a:p>
            <a:pPr algn="ctr">
              <a:lnSpc>
                <a:spcPts val="3190"/>
              </a:lnSpc>
            </a:pPr>
            <a:r>
              <a:rPr lang="en-US" sz="2900" b="1">
                <a:solidFill>
                  <a:srgbClr val="FFFFFF"/>
                </a:solidFill>
                <a:latin typeface="Open Sauce Bold"/>
                <a:ea typeface="Open Sauce Bold"/>
                <a:cs typeface="Open Sauce Bold"/>
                <a:sym typeface="Open Sauce Bold"/>
              </a:rPr>
              <a:t>Local</a:t>
            </a:r>
          </a:p>
          <a:p>
            <a:pPr algn="ctr">
              <a:lnSpc>
                <a:spcPts val="3190"/>
              </a:lnSpc>
            </a:pPr>
            <a:r>
              <a:rPr lang="en-US" sz="2900" b="1">
                <a:solidFill>
                  <a:srgbClr val="FFFFFF"/>
                </a:solidFill>
                <a:latin typeface="Open Sauce Bold"/>
                <a:ea typeface="Open Sauce Bold"/>
                <a:cs typeface="Open Sauce Bold"/>
                <a:sym typeface="Open Sauce Bold"/>
              </a:rPr>
              <a:t>CABS</a:t>
            </a:r>
          </a:p>
        </p:txBody>
      </p:sp>
      <p:sp>
        <p:nvSpPr>
          <p:cNvPr id="22" name="TextBox 22"/>
          <p:cNvSpPr txBox="1"/>
          <p:nvPr/>
        </p:nvSpPr>
        <p:spPr>
          <a:xfrm>
            <a:off x="14655089" y="5452197"/>
            <a:ext cx="2404179" cy="808208"/>
          </a:xfrm>
          <a:prstGeom prst="rect">
            <a:avLst/>
          </a:prstGeom>
        </p:spPr>
        <p:txBody>
          <a:bodyPr lIns="0" tIns="0" rIns="0" bIns="0" rtlCol="0" anchor="t">
            <a:spAutoFit/>
          </a:bodyPr>
          <a:lstStyle/>
          <a:p>
            <a:pPr algn="ctr">
              <a:lnSpc>
                <a:spcPts val="3190"/>
              </a:lnSpc>
            </a:pPr>
            <a:r>
              <a:rPr lang="en-US" sz="2900" b="1">
                <a:solidFill>
                  <a:srgbClr val="FFFFFF"/>
                </a:solidFill>
                <a:latin typeface="Open Sauce Bold"/>
                <a:ea typeface="Open Sauce Bold"/>
                <a:cs typeface="Open Sauce Bold"/>
                <a:sym typeface="Open Sauce Bold"/>
              </a:rPr>
              <a:t>Network</a:t>
            </a:r>
          </a:p>
          <a:p>
            <a:pPr algn="ctr">
              <a:lnSpc>
                <a:spcPts val="3190"/>
              </a:lnSpc>
            </a:pPr>
            <a:r>
              <a:rPr lang="en-US" sz="2900" b="1">
                <a:solidFill>
                  <a:srgbClr val="FFFFFF"/>
                </a:solidFill>
                <a:latin typeface="Open Sauce Bold"/>
                <a:ea typeface="Open Sauce Bold"/>
                <a:cs typeface="Open Sauce Bold"/>
                <a:sym typeface="Open Sauce Bold"/>
              </a:rPr>
              <a:t>Involvement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13</a:t>
              </a:r>
            </a:p>
          </p:txBody>
        </p:sp>
      </p:grpSp>
      <p:grpSp>
        <p:nvGrpSpPr>
          <p:cNvPr id="6" name="Group 6"/>
          <p:cNvGrpSpPr/>
          <p:nvPr/>
        </p:nvGrpSpPr>
        <p:grpSpPr>
          <a:xfrm>
            <a:off x="9144000" y="377789"/>
            <a:ext cx="8717299" cy="6431963"/>
            <a:chOff x="0" y="0"/>
            <a:chExt cx="1101595" cy="812800"/>
          </a:xfrm>
        </p:grpSpPr>
        <p:sp>
          <p:nvSpPr>
            <p:cNvPr id="7" name="Freeform 7"/>
            <p:cNvSpPr/>
            <p:nvPr/>
          </p:nvSpPr>
          <p:spPr>
            <a:xfrm>
              <a:off x="0" y="0"/>
              <a:ext cx="1101595" cy="812800"/>
            </a:xfrm>
            <a:custGeom>
              <a:avLst/>
              <a:gdLst/>
              <a:ahLst/>
              <a:cxnLst/>
              <a:rect l="l" t="t" r="r" b="b"/>
              <a:pathLst>
                <a:path w="1101595" h="812800">
                  <a:moveTo>
                    <a:pt x="0" y="0"/>
                  </a:moveTo>
                  <a:lnTo>
                    <a:pt x="1101595" y="0"/>
                  </a:lnTo>
                  <a:lnTo>
                    <a:pt x="1101595" y="812800"/>
                  </a:lnTo>
                  <a:lnTo>
                    <a:pt x="0" y="812800"/>
                  </a:lnTo>
                  <a:close/>
                </a:path>
              </a:pathLst>
            </a:custGeom>
            <a:blipFill>
              <a:blip r:embed="rId2"/>
              <a:stretch>
                <a:fillRect l="-8451" t="-12241" r="-7120" b="-7125"/>
              </a:stretch>
            </a:blipFill>
          </p:spPr>
          <p:txBody>
            <a:bodyPr/>
            <a:lstStyle/>
            <a:p>
              <a:endParaRPr lang="en-US"/>
            </a:p>
          </p:txBody>
        </p:sp>
      </p:grpSp>
      <p:sp>
        <p:nvSpPr>
          <p:cNvPr id="8" name="TextBox 8"/>
          <p:cNvSpPr txBox="1"/>
          <p:nvPr/>
        </p:nvSpPr>
        <p:spPr>
          <a:xfrm>
            <a:off x="1656701" y="384424"/>
            <a:ext cx="5195320" cy="3015615"/>
          </a:xfrm>
          <a:prstGeom prst="rect">
            <a:avLst/>
          </a:prstGeom>
        </p:spPr>
        <p:txBody>
          <a:bodyPr lIns="0" tIns="0" rIns="0" bIns="0" rtlCol="0" anchor="t">
            <a:spAutoFit/>
          </a:bodyPr>
          <a:lstStyle/>
          <a:p>
            <a:pPr algn="l">
              <a:lnSpc>
                <a:spcPts val="7920"/>
              </a:lnSpc>
            </a:pPr>
            <a:r>
              <a:rPr lang="en-US" sz="7200" b="1">
                <a:solidFill>
                  <a:srgbClr val="373636"/>
                </a:solidFill>
                <a:latin typeface="Open Sauce Heavy"/>
                <a:ea typeface="Open Sauce Heavy"/>
                <a:cs typeface="Open Sauce Heavy"/>
                <a:sym typeface="Open Sauce Heavy"/>
              </a:rPr>
              <a:t>Who Makes Up a </a:t>
            </a:r>
            <a:r>
              <a:rPr lang="en-US" sz="7200" b="1">
                <a:solidFill>
                  <a:srgbClr val="077AB5"/>
                </a:solidFill>
                <a:latin typeface="Open Sauce Heavy"/>
                <a:ea typeface="Open Sauce Heavy"/>
                <a:cs typeface="Open Sauce Heavy"/>
                <a:sym typeface="Open Sauce Heavy"/>
              </a:rPr>
              <a:t>CAB</a:t>
            </a:r>
            <a:r>
              <a:rPr lang="en-US" sz="7200" b="1">
                <a:solidFill>
                  <a:srgbClr val="373636"/>
                </a:solidFill>
                <a:latin typeface="Open Sauce Heavy"/>
                <a:ea typeface="Open Sauce Heavy"/>
                <a:cs typeface="Open Sauce Heavy"/>
                <a:sym typeface="Open Sauce Heavy"/>
              </a:rPr>
              <a:t>?</a:t>
            </a:r>
          </a:p>
        </p:txBody>
      </p:sp>
      <p:sp>
        <p:nvSpPr>
          <p:cNvPr id="9" name="TextBox 9"/>
          <p:cNvSpPr txBox="1"/>
          <p:nvPr/>
        </p:nvSpPr>
        <p:spPr>
          <a:xfrm>
            <a:off x="2397249" y="4028689"/>
            <a:ext cx="6219415" cy="5933601"/>
          </a:xfrm>
          <a:prstGeom prst="rect">
            <a:avLst/>
          </a:prstGeom>
        </p:spPr>
        <p:txBody>
          <a:bodyPr lIns="0" tIns="0" rIns="0" bIns="0" rtlCol="0" anchor="t">
            <a:spAutoFit/>
          </a:bodyPr>
          <a:lstStyle/>
          <a:p>
            <a:pPr algn="l">
              <a:lnSpc>
                <a:spcPts val="3360"/>
              </a:lnSpc>
            </a:pPr>
            <a:r>
              <a:rPr lang="en-US" sz="2100">
                <a:solidFill>
                  <a:srgbClr val="373636"/>
                </a:solidFill>
                <a:latin typeface="Open Sauce"/>
                <a:ea typeface="Open Sauce"/>
                <a:cs typeface="Open Sauce"/>
                <a:sym typeface="Open Sauce"/>
              </a:rPr>
              <a:t>Study participants, or individuals with similar characteristics</a:t>
            </a:r>
          </a:p>
          <a:p>
            <a:pPr algn="l">
              <a:lnSpc>
                <a:spcPts val="3360"/>
              </a:lnSpc>
            </a:pPr>
            <a:endParaRPr lang="en-US" sz="2100">
              <a:solidFill>
                <a:srgbClr val="373636"/>
              </a:solidFill>
              <a:latin typeface="Open Sauce"/>
              <a:ea typeface="Open Sauce"/>
              <a:cs typeface="Open Sauce"/>
              <a:sym typeface="Open Sauce"/>
            </a:endParaRPr>
          </a:p>
          <a:p>
            <a:pPr algn="l">
              <a:lnSpc>
                <a:spcPts val="3360"/>
              </a:lnSpc>
            </a:pPr>
            <a:r>
              <a:rPr lang="en-US" sz="2100">
                <a:solidFill>
                  <a:srgbClr val="373636"/>
                </a:solidFill>
                <a:latin typeface="Open Sauce"/>
                <a:ea typeface="Open Sauce"/>
                <a:cs typeface="Open Sauce"/>
                <a:sym typeface="Open Sauce"/>
              </a:rPr>
              <a:t>Prominent community members &amp; key opinion leaders</a:t>
            </a:r>
          </a:p>
          <a:p>
            <a:pPr algn="l">
              <a:lnSpc>
                <a:spcPts val="3360"/>
              </a:lnSpc>
            </a:pPr>
            <a:endParaRPr lang="en-US" sz="2100">
              <a:solidFill>
                <a:srgbClr val="373636"/>
              </a:solidFill>
              <a:latin typeface="Open Sauce"/>
              <a:ea typeface="Open Sauce"/>
              <a:cs typeface="Open Sauce"/>
              <a:sym typeface="Open Sauce"/>
            </a:endParaRPr>
          </a:p>
          <a:p>
            <a:pPr algn="l">
              <a:lnSpc>
                <a:spcPts val="3360"/>
              </a:lnSpc>
            </a:pPr>
            <a:r>
              <a:rPr lang="en-US" sz="2100">
                <a:solidFill>
                  <a:srgbClr val="373636"/>
                </a:solidFill>
                <a:latin typeface="Open Sauce"/>
                <a:ea typeface="Open Sauce"/>
                <a:cs typeface="Open Sauce"/>
                <a:sym typeface="Open Sauce"/>
              </a:rPr>
              <a:t>Family members of study participants</a:t>
            </a:r>
          </a:p>
          <a:p>
            <a:pPr algn="l">
              <a:lnSpc>
                <a:spcPts val="3360"/>
              </a:lnSpc>
            </a:pPr>
            <a:endParaRPr lang="en-US" sz="2100">
              <a:solidFill>
                <a:srgbClr val="373636"/>
              </a:solidFill>
              <a:latin typeface="Open Sauce"/>
              <a:ea typeface="Open Sauce"/>
              <a:cs typeface="Open Sauce"/>
              <a:sym typeface="Open Sauce"/>
            </a:endParaRPr>
          </a:p>
          <a:p>
            <a:pPr algn="l">
              <a:lnSpc>
                <a:spcPts val="3360"/>
              </a:lnSpc>
            </a:pPr>
            <a:r>
              <a:rPr lang="en-US" sz="2100">
                <a:solidFill>
                  <a:srgbClr val="373636"/>
                </a:solidFill>
                <a:latin typeface="Open Sauce"/>
                <a:ea typeface="Open Sauce"/>
                <a:cs typeface="Open Sauce"/>
                <a:sym typeface="Open Sauce"/>
              </a:rPr>
              <a:t>Representatives of local community-based organizations and/or AIDS service organizations</a:t>
            </a:r>
          </a:p>
          <a:p>
            <a:pPr algn="l">
              <a:lnSpc>
                <a:spcPts val="3360"/>
              </a:lnSpc>
            </a:pPr>
            <a:endParaRPr lang="en-US" sz="2100">
              <a:solidFill>
                <a:srgbClr val="373636"/>
              </a:solidFill>
              <a:latin typeface="Open Sauce"/>
              <a:ea typeface="Open Sauce"/>
              <a:cs typeface="Open Sauce"/>
              <a:sym typeface="Open Sauce"/>
            </a:endParaRPr>
          </a:p>
          <a:p>
            <a:pPr algn="l">
              <a:lnSpc>
                <a:spcPts val="3360"/>
              </a:lnSpc>
            </a:pPr>
            <a:r>
              <a:rPr lang="en-US" sz="2100">
                <a:solidFill>
                  <a:srgbClr val="373636"/>
                </a:solidFill>
                <a:latin typeface="Open Sauce"/>
                <a:ea typeface="Open Sauce"/>
                <a:cs typeface="Open Sauce"/>
                <a:sym typeface="Open Sauce"/>
              </a:rPr>
              <a:t>Religious leaders</a:t>
            </a:r>
          </a:p>
          <a:p>
            <a:pPr algn="l">
              <a:lnSpc>
                <a:spcPts val="3360"/>
              </a:lnSpc>
            </a:pPr>
            <a:endParaRPr lang="en-US" sz="2100">
              <a:solidFill>
                <a:srgbClr val="373636"/>
              </a:solidFill>
              <a:latin typeface="Open Sauce"/>
              <a:ea typeface="Open Sauce"/>
              <a:cs typeface="Open Sauce"/>
              <a:sym typeface="Open Sauce"/>
            </a:endParaRPr>
          </a:p>
          <a:p>
            <a:pPr algn="l">
              <a:lnSpc>
                <a:spcPts val="3360"/>
              </a:lnSpc>
            </a:pPr>
            <a:r>
              <a:rPr lang="en-US" sz="2100">
                <a:solidFill>
                  <a:srgbClr val="373636"/>
                </a:solidFill>
                <a:latin typeface="Open Sauce"/>
                <a:ea typeface="Open Sauce"/>
                <a:cs typeface="Open Sauce"/>
                <a:sym typeface="Open Sauce"/>
              </a:rPr>
              <a:t>Individuals affected by or living with HIV</a:t>
            </a:r>
          </a:p>
        </p:txBody>
      </p:sp>
      <p:sp>
        <p:nvSpPr>
          <p:cNvPr id="10" name="AutoShape 10"/>
          <p:cNvSpPr/>
          <p:nvPr/>
        </p:nvSpPr>
        <p:spPr>
          <a:xfrm>
            <a:off x="1656701" y="4152514"/>
            <a:ext cx="546310" cy="156239"/>
          </a:xfrm>
          <a:prstGeom prst="rect">
            <a:avLst/>
          </a:prstGeom>
          <a:solidFill>
            <a:srgbClr val="EA6D29"/>
          </a:solidFill>
        </p:spPr>
        <p:txBody>
          <a:bodyPr/>
          <a:lstStyle/>
          <a:p>
            <a:endParaRPr lang="en-US"/>
          </a:p>
        </p:txBody>
      </p:sp>
      <p:sp>
        <p:nvSpPr>
          <p:cNvPr id="11" name="AutoShape 11"/>
          <p:cNvSpPr/>
          <p:nvPr/>
        </p:nvSpPr>
        <p:spPr>
          <a:xfrm>
            <a:off x="1656701" y="5464277"/>
            <a:ext cx="546310" cy="156239"/>
          </a:xfrm>
          <a:prstGeom prst="rect">
            <a:avLst/>
          </a:prstGeom>
          <a:solidFill>
            <a:srgbClr val="EA6D29"/>
          </a:solidFill>
        </p:spPr>
        <p:txBody>
          <a:bodyPr/>
          <a:lstStyle/>
          <a:p>
            <a:endParaRPr lang="en-US"/>
          </a:p>
        </p:txBody>
      </p:sp>
      <p:sp>
        <p:nvSpPr>
          <p:cNvPr id="12" name="AutoShape 12"/>
          <p:cNvSpPr/>
          <p:nvPr/>
        </p:nvSpPr>
        <p:spPr>
          <a:xfrm>
            <a:off x="1656701" y="6743118"/>
            <a:ext cx="546310" cy="156239"/>
          </a:xfrm>
          <a:prstGeom prst="rect">
            <a:avLst/>
          </a:prstGeom>
          <a:solidFill>
            <a:srgbClr val="EA6D29"/>
          </a:solidFill>
        </p:spPr>
        <p:txBody>
          <a:bodyPr/>
          <a:lstStyle/>
          <a:p>
            <a:endParaRPr lang="en-US"/>
          </a:p>
        </p:txBody>
      </p:sp>
      <p:sp>
        <p:nvSpPr>
          <p:cNvPr id="13" name="AutoShape 13"/>
          <p:cNvSpPr/>
          <p:nvPr/>
        </p:nvSpPr>
        <p:spPr>
          <a:xfrm>
            <a:off x="1656701" y="7548586"/>
            <a:ext cx="546310" cy="156239"/>
          </a:xfrm>
          <a:prstGeom prst="rect">
            <a:avLst/>
          </a:prstGeom>
          <a:solidFill>
            <a:srgbClr val="EA6D29"/>
          </a:solidFill>
        </p:spPr>
        <p:txBody>
          <a:bodyPr/>
          <a:lstStyle/>
          <a:p>
            <a:endParaRPr lang="en-US"/>
          </a:p>
        </p:txBody>
      </p:sp>
      <p:sp>
        <p:nvSpPr>
          <p:cNvPr id="14" name="AutoShape 14"/>
          <p:cNvSpPr/>
          <p:nvPr/>
        </p:nvSpPr>
        <p:spPr>
          <a:xfrm>
            <a:off x="1656701" y="8857350"/>
            <a:ext cx="546310" cy="156239"/>
          </a:xfrm>
          <a:prstGeom prst="rect">
            <a:avLst/>
          </a:prstGeom>
          <a:solidFill>
            <a:srgbClr val="EA6D29"/>
          </a:solidFill>
        </p:spPr>
        <p:txBody>
          <a:bodyPr/>
          <a:lstStyle/>
          <a:p>
            <a:endParaRPr lang="en-US"/>
          </a:p>
        </p:txBody>
      </p:sp>
      <p:sp>
        <p:nvSpPr>
          <p:cNvPr id="15" name="AutoShape 15"/>
          <p:cNvSpPr/>
          <p:nvPr/>
        </p:nvSpPr>
        <p:spPr>
          <a:xfrm>
            <a:off x="1656701" y="9727964"/>
            <a:ext cx="546310" cy="156239"/>
          </a:xfrm>
          <a:prstGeom prst="rect">
            <a:avLst/>
          </a:prstGeom>
          <a:solidFill>
            <a:srgbClr val="EA6D29"/>
          </a:solid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14</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a:p>
        </p:txBody>
      </p:sp>
      <p:sp>
        <p:nvSpPr>
          <p:cNvPr id="7" name="AutoShape 7"/>
          <p:cNvSpPr/>
          <p:nvPr/>
        </p:nvSpPr>
        <p:spPr>
          <a:xfrm>
            <a:off x="0" y="6520320"/>
            <a:ext cx="18288000" cy="9525"/>
          </a:xfrm>
          <a:prstGeom prst="rect">
            <a:avLst/>
          </a:prstGeom>
          <a:solidFill>
            <a:srgbClr val="373636"/>
          </a:solidFill>
        </p:spPr>
        <p:txBody>
          <a:bodyPr/>
          <a:lstStyle/>
          <a:p>
            <a:endParaRPr lang="en-US"/>
          </a:p>
        </p:txBody>
      </p:sp>
      <p:sp>
        <p:nvSpPr>
          <p:cNvPr id="8" name="AutoShape 8"/>
          <p:cNvSpPr/>
          <p:nvPr/>
        </p:nvSpPr>
        <p:spPr>
          <a:xfrm>
            <a:off x="17259300" y="-352954"/>
            <a:ext cx="9525" cy="10992908"/>
          </a:xfrm>
          <a:prstGeom prst="rect">
            <a:avLst/>
          </a:prstGeom>
          <a:solidFill>
            <a:srgbClr val="373636"/>
          </a:solidFill>
        </p:spPr>
        <p:txBody>
          <a:bodyPr/>
          <a:lstStyle/>
          <a:p>
            <a:endParaRPr lang="en-US"/>
          </a:p>
        </p:txBody>
      </p:sp>
      <p:sp>
        <p:nvSpPr>
          <p:cNvPr id="9" name="AutoShape 9"/>
          <p:cNvSpPr/>
          <p:nvPr/>
        </p:nvSpPr>
        <p:spPr>
          <a:xfrm>
            <a:off x="6367227" y="2608044"/>
            <a:ext cx="9525" cy="8031910"/>
          </a:xfrm>
          <a:prstGeom prst="rect">
            <a:avLst/>
          </a:prstGeom>
          <a:solidFill>
            <a:srgbClr val="373636"/>
          </a:solidFill>
        </p:spPr>
        <p:txBody>
          <a:bodyPr/>
          <a:lstStyle/>
          <a:p>
            <a:endParaRPr lang="en-US"/>
          </a:p>
        </p:txBody>
      </p:sp>
      <p:sp>
        <p:nvSpPr>
          <p:cNvPr id="10" name="AutoShape 10"/>
          <p:cNvSpPr/>
          <p:nvPr/>
        </p:nvSpPr>
        <p:spPr>
          <a:xfrm>
            <a:off x="11885523" y="2617569"/>
            <a:ext cx="9525" cy="8178424"/>
          </a:xfrm>
          <a:prstGeom prst="rect">
            <a:avLst/>
          </a:prstGeom>
          <a:solidFill>
            <a:srgbClr val="373636"/>
          </a:solidFill>
        </p:spPr>
        <p:txBody>
          <a:bodyPr/>
          <a:lstStyle/>
          <a:p>
            <a:endParaRPr lang="en-US"/>
          </a:p>
        </p:txBody>
      </p:sp>
      <p:sp>
        <p:nvSpPr>
          <p:cNvPr id="11" name="AutoShape 11"/>
          <p:cNvSpPr/>
          <p:nvPr/>
        </p:nvSpPr>
        <p:spPr>
          <a:xfrm>
            <a:off x="17259300" y="0"/>
            <a:ext cx="1846538" cy="6520320"/>
          </a:xfrm>
          <a:prstGeom prst="rect">
            <a:avLst/>
          </a:prstGeom>
          <a:solidFill>
            <a:srgbClr val="EA6D29"/>
          </a:solidFill>
        </p:spPr>
        <p:txBody>
          <a:bodyPr/>
          <a:lstStyle/>
          <a:p>
            <a:endParaRPr lang="en-US"/>
          </a:p>
        </p:txBody>
      </p:sp>
      <p:sp>
        <p:nvSpPr>
          <p:cNvPr id="12" name="TextBox 12"/>
          <p:cNvSpPr txBox="1"/>
          <p:nvPr/>
        </p:nvSpPr>
        <p:spPr>
          <a:xfrm>
            <a:off x="1459127" y="439580"/>
            <a:ext cx="10435921" cy="1795929"/>
          </a:xfrm>
          <a:prstGeom prst="rect">
            <a:avLst/>
          </a:prstGeom>
        </p:spPr>
        <p:txBody>
          <a:bodyPr lIns="0" tIns="0" rIns="0" bIns="0" rtlCol="0" anchor="t">
            <a:spAutoFit/>
          </a:bodyPr>
          <a:lstStyle/>
          <a:p>
            <a:pPr algn="l">
              <a:lnSpc>
                <a:spcPts val="7040"/>
              </a:lnSpc>
            </a:pPr>
            <a:r>
              <a:rPr lang="en-US" sz="6400" b="1">
                <a:solidFill>
                  <a:srgbClr val="373636"/>
                </a:solidFill>
                <a:latin typeface="Open Sauce Heavy"/>
                <a:ea typeface="Open Sauce Heavy"/>
                <a:cs typeface="Open Sauce Heavy"/>
                <a:sym typeface="Open Sauce Heavy"/>
              </a:rPr>
              <a:t>Roles and Responsibilities of</a:t>
            </a:r>
            <a:r>
              <a:rPr lang="en-US" sz="6400" b="1">
                <a:solidFill>
                  <a:srgbClr val="077AB5"/>
                </a:solidFill>
                <a:latin typeface="Open Sauce Heavy"/>
                <a:ea typeface="Open Sauce Heavy"/>
                <a:cs typeface="Open Sauce Heavy"/>
                <a:sym typeface="Open Sauce Heavy"/>
              </a:rPr>
              <a:t> </a:t>
            </a:r>
            <a:r>
              <a:rPr lang="en-US" sz="6400" b="1">
                <a:solidFill>
                  <a:srgbClr val="000000"/>
                </a:solidFill>
                <a:latin typeface="Open Sauce Heavy"/>
                <a:ea typeface="Open Sauce Heavy"/>
                <a:cs typeface="Open Sauce Heavy"/>
                <a:sym typeface="Open Sauce Heavy"/>
              </a:rPr>
              <a:t> </a:t>
            </a:r>
            <a:r>
              <a:rPr lang="en-US" sz="6400" b="1">
                <a:solidFill>
                  <a:srgbClr val="077AB5"/>
                </a:solidFill>
                <a:latin typeface="Open Sauce Heavy"/>
                <a:ea typeface="Open Sauce Heavy"/>
                <a:cs typeface="Open Sauce Heavy"/>
                <a:sym typeface="Open Sauce Heavy"/>
              </a:rPr>
              <a:t>CABs</a:t>
            </a:r>
            <a:r>
              <a:rPr lang="en-US" sz="6400" b="1">
                <a:solidFill>
                  <a:srgbClr val="373636"/>
                </a:solidFill>
                <a:latin typeface="Open Sauce Heavy"/>
                <a:ea typeface="Open Sauce Heavy"/>
                <a:cs typeface="Open Sauce Heavy"/>
                <a:sym typeface="Open Sauce Heavy"/>
              </a:rPr>
              <a:t> </a:t>
            </a:r>
          </a:p>
        </p:txBody>
      </p:sp>
      <p:sp>
        <p:nvSpPr>
          <p:cNvPr id="13" name="TextBox 13"/>
          <p:cNvSpPr txBox="1"/>
          <p:nvPr/>
        </p:nvSpPr>
        <p:spPr>
          <a:xfrm>
            <a:off x="1212907" y="3211195"/>
            <a:ext cx="4924354" cy="2300457"/>
          </a:xfrm>
          <a:prstGeom prst="rect">
            <a:avLst/>
          </a:prstGeom>
        </p:spPr>
        <p:txBody>
          <a:bodyPr lIns="0" tIns="0" rIns="0" bIns="0" rtlCol="0" anchor="t">
            <a:spAutoFit/>
          </a:bodyPr>
          <a:lstStyle/>
          <a:p>
            <a:pPr algn="l">
              <a:lnSpc>
                <a:spcPts val="4639"/>
              </a:lnSpc>
            </a:pPr>
            <a:r>
              <a:rPr lang="en-US" sz="2899">
                <a:solidFill>
                  <a:srgbClr val="373636"/>
                </a:solidFill>
                <a:latin typeface="Open Sauce"/>
                <a:ea typeface="Open Sauce"/>
                <a:cs typeface="Open Sauce"/>
                <a:sym typeface="Open Sauce"/>
              </a:rPr>
              <a:t>Provide a conduit for bi-directional communication between research staff and community.</a:t>
            </a:r>
          </a:p>
        </p:txBody>
      </p:sp>
      <p:sp>
        <p:nvSpPr>
          <p:cNvPr id="14" name="TextBox 14"/>
          <p:cNvSpPr txBox="1"/>
          <p:nvPr/>
        </p:nvSpPr>
        <p:spPr>
          <a:xfrm>
            <a:off x="1212907" y="7120395"/>
            <a:ext cx="4924354" cy="2300457"/>
          </a:xfrm>
          <a:prstGeom prst="rect">
            <a:avLst/>
          </a:prstGeom>
        </p:spPr>
        <p:txBody>
          <a:bodyPr lIns="0" tIns="0" rIns="0" bIns="0" rtlCol="0" anchor="t">
            <a:spAutoFit/>
          </a:bodyPr>
          <a:lstStyle/>
          <a:p>
            <a:pPr algn="l">
              <a:lnSpc>
                <a:spcPts val="4639"/>
              </a:lnSpc>
            </a:pPr>
            <a:r>
              <a:rPr lang="en-US" sz="2899">
                <a:solidFill>
                  <a:srgbClr val="373636"/>
                </a:solidFill>
                <a:latin typeface="Open Sauce"/>
                <a:ea typeface="Open Sauce"/>
                <a:cs typeface="Open Sauce"/>
                <a:sym typeface="Open Sauce"/>
              </a:rPr>
              <a:t>Help educate the community about the site’s research activities.</a:t>
            </a:r>
          </a:p>
          <a:p>
            <a:pPr algn="l">
              <a:lnSpc>
                <a:spcPts val="4639"/>
              </a:lnSpc>
            </a:pPr>
            <a:endParaRPr lang="en-US" sz="2899">
              <a:solidFill>
                <a:srgbClr val="373636"/>
              </a:solidFill>
              <a:latin typeface="Open Sauce"/>
              <a:ea typeface="Open Sauce"/>
              <a:cs typeface="Open Sauce"/>
              <a:sym typeface="Open Sauce"/>
            </a:endParaRPr>
          </a:p>
        </p:txBody>
      </p:sp>
      <p:sp>
        <p:nvSpPr>
          <p:cNvPr id="15" name="TextBox 15"/>
          <p:cNvSpPr txBox="1"/>
          <p:nvPr/>
        </p:nvSpPr>
        <p:spPr>
          <a:xfrm>
            <a:off x="6668961" y="7120395"/>
            <a:ext cx="4924354" cy="1719469"/>
          </a:xfrm>
          <a:prstGeom prst="rect">
            <a:avLst/>
          </a:prstGeom>
        </p:spPr>
        <p:txBody>
          <a:bodyPr lIns="0" tIns="0" rIns="0" bIns="0" rtlCol="0" anchor="t">
            <a:spAutoFit/>
          </a:bodyPr>
          <a:lstStyle/>
          <a:p>
            <a:pPr algn="l">
              <a:lnSpc>
                <a:spcPts val="4639"/>
              </a:lnSpc>
            </a:pPr>
            <a:r>
              <a:rPr lang="en-US" sz="2899">
                <a:solidFill>
                  <a:srgbClr val="373636"/>
                </a:solidFill>
                <a:latin typeface="Open Sauce"/>
                <a:ea typeface="Open Sauce"/>
                <a:cs typeface="Open Sauce"/>
                <a:sym typeface="Open Sauce"/>
              </a:rPr>
              <a:t>Help recruit, train, and retain new CAB members.</a:t>
            </a:r>
          </a:p>
          <a:p>
            <a:pPr algn="l">
              <a:lnSpc>
                <a:spcPts val="4639"/>
              </a:lnSpc>
            </a:pPr>
            <a:endParaRPr lang="en-US" sz="2899">
              <a:solidFill>
                <a:srgbClr val="373636"/>
              </a:solidFill>
              <a:latin typeface="Open Sauce"/>
              <a:ea typeface="Open Sauce"/>
              <a:cs typeface="Open Sauce"/>
              <a:sym typeface="Open Sauce"/>
            </a:endParaRPr>
          </a:p>
        </p:txBody>
      </p:sp>
      <p:sp>
        <p:nvSpPr>
          <p:cNvPr id="16" name="TextBox 16"/>
          <p:cNvSpPr txBox="1"/>
          <p:nvPr/>
        </p:nvSpPr>
        <p:spPr>
          <a:xfrm>
            <a:off x="12190323" y="7120395"/>
            <a:ext cx="4924354" cy="2881445"/>
          </a:xfrm>
          <a:prstGeom prst="rect">
            <a:avLst/>
          </a:prstGeom>
        </p:spPr>
        <p:txBody>
          <a:bodyPr lIns="0" tIns="0" rIns="0" bIns="0" rtlCol="0" anchor="t">
            <a:spAutoFit/>
          </a:bodyPr>
          <a:lstStyle/>
          <a:p>
            <a:pPr algn="l">
              <a:lnSpc>
                <a:spcPts val="4639"/>
              </a:lnSpc>
            </a:pPr>
            <a:r>
              <a:rPr lang="en-US" sz="2899">
                <a:solidFill>
                  <a:srgbClr val="373636"/>
                </a:solidFill>
                <a:latin typeface="Open Sauce"/>
                <a:ea typeface="Open Sauce"/>
                <a:cs typeface="Open Sauce"/>
                <a:sym typeface="Open Sauce"/>
              </a:rPr>
              <a:t>Provide insight into the “real lives” of the populations prioritized for trial participation. </a:t>
            </a:r>
          </a:p>
          <a:p>
            <a:pPr algn="l">
              <a:lnSpc>
                <a:spcPts val="4639"/>
              </a:lnSpc>
            </a:pPr>
            <a:endParaRPr lang="en-US" sz="2899">
              <a:solidFill>
                <a:srgbClr val="373636"/>
              </a:solidFill>
              <a:latin typeface="Open Sauce"/>
              <a:ea typeface="Open Sauce"/>
              <a:cs typeface="Open Sauce"/>
              <a:sym typeface="Open Sauce"/>
            </a:endParaRPr>
          </a:p>
        </p:txBody>
      </p:sp>
      <p:sp>
        <p:nvSpPr>
          <p:cNvPr id="17" name="TextBox 17"/>
          <p:cNvSpPr txBox="1"/>
          <p:nvPr/>
        </p:nvSpPr>
        <p:spPr>
          <a:xfrm>
            <a:off x="6732569" y="3211195"/>
            <a:ext cx="4924354" cy="2300457"/>
          </a:xfrm>
          <a:prstGeom prst="rect">
            <a:avLst/>
          </a:prstGeom>
        </p:spPr>
        <p:txBody>
          <a:bodyPr lIns="0" tIns="0" rIns="0" bIns="0" rtlCol="0" anchor="t">
            <a:spAutoFit/>
          </a:bodyPr>
          <a:lstStyle/>
          <a:p>
            <a:pPr algn="l">
              <a:lnSpc>
                <a:spcPts val="4639"/>
              </a:lnSpc>
            </a:pPr>
            <a:r>
              <a:rPr lang="en-US" sz="2899">
                <a:solidFill>
                  <a:srgbClr val="373636"/>
                </a:solidFill>
                <a:latin typeface="Open Sauce"/>
                <a:ea typeface="Open Sauce"/>
                <a:cs typeface="Open Sauce"/>
                <a:sym typeface="Open Sauce"/>
              </a:rPr>
              <a:t>Participate in CAB meetings and activities, including skill building and training opportunities.</a:t>
            </a:r>
          </a:p>
        </p:txBody>
      </p:sp>
      <p:sp>
        <p:nvSpPr>
          <p:cNvPr id="18" name="TextBox 18"/>
          <p:cNvSpPr txBox="1"/>
          <p:nvPr/>
        </p:nvSpPr>
        <p:spPr>
          <a:xfrm>
            <a:off x="12123648" y="3211504"/>
            <a:ext cx="4924354" cy="2881445"/>
          </a:xfrm>
          <a:prstGeom prst="rect">
            <a:avLst/>
          </a:prstGeom>
        </p:spPr>
        <p:txBody>
          <a:bodyPr lIns="0" tIns="0" rIns="0" bIns="0" rtlCol="0" anchor="t">
            <a:spAutoFit/>
          </a:bodyPr>
          <a:lstStyle/>
          <a:p>
            <a:pPr algn="l">
              <a:lnSpc>
                <a:spcPts val="4639"/>
              </a:lnSpc>
            </a:pPr>
            <a:r>
              <a:rPr lang="en-US" sz="2899">
                <a:solidFill>
                  <a:srgbClr val="373636"/>
                </a:solidFill>
                <a:latin typeface="Open Sauce"/>
                <a:ea typeface="Open Sauce"/>
                <a:cs typeface="Open Sauce"/>
                <a:sym typeface="Open Sauce"/>
              </a:rPr>
              <a:t>Help dispel myths about HIV and TB research and provide accurate information to peers. </a:t>
            </a:r>
          </a:p>
          <a:p>
            <a:pPr algn="l">
              <a:lnSpc>
                <a:spcPts val="4639"/>
              </a:lnSpc>
            </a:pPr>
            <a:endParaRPr lang="en-US" sz="2899">
              <a:solidFill>
                <a:srgbClr val="373636"/>
              </a:solidFill>
              <a:latin typeface="Open Sauce"/>
              <a:ea typeface="Open Sauce"/>
              <a:cs typeface="Open Sauce"/>
              <a:sym typeface="Open Sau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15</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a:p>
        </p:txBody>
      </p:sp>
      <p:sp>
        <p:nvSpPr>
          <p:cNvPr id="7" name="AutoShape 7"/>
          <p:cNvSpPr/>
          <p:nvPr/>
        </p:nvSpPr>
        <p:spPr>
          <a:xfrm>
            <a:off x="0" y="6520320"/>
            <a:ext cx="18288000" cy="9525"/>
          </a:xfrm>
          <a:prstGeom prst="rect">
            <a:avLst/>
          </a:prstGeom>
          <a:solidFill>
            <a:srgbClr val="373636"/>
          </a:solidFill>
        </p:spPr>
        <p:txBody>
          <a:bodyPr/>
          <a:lstStyle/>
          <a:p>
            <a:endParaRPr lang="en-US"/>
          </a:p>
        </p:txBody>
      </p:sp>
      <p:sp>
        <p:nvSpPr>
          <p:cNvPr id="8" name="AutoShape 8"/>
          <p:cNvSpPr/>
          <p:nvPr/>
        </p:nvSpPr>
        <p:spPr>
          <a:xfrm>
            <a:off x="17259300" y="-352954"/>
            <a:ext cx="9525" cy="10992908"/>
          </a:xfrm>
          <a:prstGeom prst="rect">
            <a:avLst/>
          </a:prstGeom>
          <a:solidFill>
            <a:srgbClr val="373636"/>
          </a:solidFill>
        </p:spPr>
        <p:txBody>
          <a:bodyPr/>
          <a:lstStyle/>
          <a:p>
            <a:endParaRPr lang="en-US"/>
          </a:p>
        </p:txBody>
      </p:sp>
      <p:sp>
        <p:nvSpPr>
          <p:cNvPr id="9" name="AutoShape 9"/>
          <p:cNvSpPr/>
          <p:nvPr/>
        </p:nvSpPr>
        <p:spPr>
          <a:xfrm>
            <a:off x="6367227" y="2608044"/>
            <a:ext cx="9525" cy="8031910"/>
          </a:xfrm>
          <a:prstGeom prst="rect">
            <a:avLst/>
          </a:prstGeom>
          <a:solidFill>
            <a:srgbClr val="373636"/>
          </a:solidFill>
        </p:spPr>
        <p:txBody>
          <a:bodyPr/>
          <a:lstStyle/>
          <a:p>
            <a:endParaRPr lang="en-US"/>
          </a:p>
        </p:txBody>
      </p:sp>
      <p:sp>
        <p:nvSpPr>
          <p:cNvPr id="10" name="AutoShape 10"/>
          <p:cNvSpPr/>
          <p:nvPr/>
        </p:nvSpPr>
        <p:spPr>
          <a:xfrm>
            <a:off x="11885523" y="0"/>
            <a:ext cx="9525" cy="10795993"/>
          </a:xfrm>
          <a:prstGeom prst="rect">
            <a:avLst/>
          </a:prstGeom>
          <a:solidFill>
            <a:srgbClr val="373636"/>
          </a:solidFill>
        </p:spPr>
        <p:txBody>
          <a:bodyPr/>
          <a:lstStyle/>
          <a:p>
            <a:endParaRPr lang="en-US"/>
          </a:p>
        </p:txBody>
      </p:sp>
      <p:sp>
        <p:nvSpPr>
          <p:cNvPr id="11" name="AutoShape 11"/>
          <p:cNvSpPr/>
          <p:nvPr/>
        </p:nvSpPr>
        <p:spPr>
          <a:xfrm>
            <a:off x="17259300" y="0"/>
            <a:ext cx="1846538" cy="6520320"/>
          </a:xfrm>
          <a:prstGeom prst="rect">
            <a:avLst/>
          </a:prstGeom>
          <a:solidFill>
            <a:srgbClr val="EA6D29"/>
          </a:solidFill>
        </p:spPr>
        <p:txBody>
          <a:bodyPr/>
          <a:lstStyle/>
          <a:p>
            <a:endParaRPr lang="en-US"/>
          </a:p>
        </p:txBody>
      </p:sp>
      <p:sp>
        <p:nvSpPr>
          <p:cNvPr id="12" name="TextBox 12"/>
          <p:cNvSpPr txBox="1"/>
          <p:nvPr/>
        </p:nvSpPr>
        <p:spPr>
          <a:xfrm>
            <a:off x="1346556" y="439580"/>
            <a:ext cx="10435921" cy="1795929"/>
          </a:xfrm>
          <a:prstGeom prst="rect">
            <a:avLst/>
          </a:prstGeom>
        </p:spPr>
        <p:txBody>
          <a:bodyPr lIns="0" tIns="0" rIns="0" bIns="0" rtlCol="0" anchor="t">
            <a:spAutoFit/>
          </a:bodyPr>
          <a:lstStyle/>
          <a:p>
            <a:pPr algn="l">
              <a:lnSpc>
                <a:spcPts val="7040"/>
              </a:lnSpc>
            </a:pPr>
            <a:r>
              <a:rPr lang="en-US" sz="6400" b="1" dirty="0">
                <a:solidFill>
                  <a:srgbClr val="373636"/>
                </a:solidFill>
                <a:latin typeface="Open Sauce Heavy"/>
                <a:ea typeface="Open Sauce Heavy"/>
                <a:cs typeface="Open Sauce Heavy"/>
                <a:sym typeface="Open Sauce Heavy"/>
              </a:rPr>
              <a:t>Roles and Responsibilities of</a:t>
            </a:r>
            <a:r>
              <a:rPr lang="en-US" sz="6400" b="1" dirty="0">
                <a:solidFill>
                  <a:srgbClr val="077AB5"/>
                </a:solidFill>
                <a:latin typeface="Open Sauce Heavy"/>
                <a:ea typeface="Open Sauce Heavy"/>
                <a:cs typeface="Open Sauce Heavy"/>
                <a:sym typeface="Open Sauce Heavy"/>
              </a:rPr>
              <a:t> </a:t>
            </a:r>
            <a:r>
              <a:rPr lang="en-US" sz="6400" b="1" dirty="0">
                <a:solidFill>
                  <a:srgbClr val="000000"/>
                </a:solidFill>
                <a:latin typeface="Open Sauce Heavy"/>
                <a:ea typeface="Open Sauce Heavy"/>
                <a:cs typeface="Open Sauce Heavy"/>
                <a:sym typeface="Open Sauce Heavy"/>
              </a:rPr>
              <a:t> </a:t>
            </a:r>
            <a:r>
              <a:rPr lang="en-US" sz="6400" b="1" dirty="0">
                <a:solidFill>
                  <a:srgbClr val="077AB5"/>
                </a:solidFill>
                <a:latin typeface="Open Sauce Heavy"/>
                <a:ea typeface="Open Sauce Heavy"/>
                <a:cs typeface="Open Sauce Heavy"/>
                <a:sym typeface="Open Sauce Heavy"/>
              </a:rPr>
              <a:t>CABs</a:t>
            </a:r>
            <a:r>
              <a:rPr lang="en-US" sz="6400" b="1" dirty="0">
                <a:solidFill>
                  <a:srgbClr val="373636"/>
                </a:solidFill>
                <a:latin typeface="Open Sauce Heavy"/>
                <a:ea typeface="Open Sauce Heavy"/>
                <a:cs typeface="Open Sauce Heavy"/>
                <a:sym typeface="Open Sauce Heavy"/>
              </a:rPr>
              <a:t> </a:t>
            </a:r>
          </a:p>
        </p:txBody>
      </p:sp>
      <p:sp>
        <p:nvSpPr>
          <p:cNvPr id="13" name="TextBox 13"/>
          <p:cNvSpPr txBox="1"/>
          <p:nvPr/>
        </p:nvSpPr>
        <p:spPr>
          <a:xfrm>
            <a:off x="1276060" y="2632772"/>
            <a:ext cx="4843807" cy="3767570"/>
          </a:xfrm>
          <a:prstGeom prst="rect">
            <a:avLst/>
          </a:prstGeom>
        </p:spPr>
        <p:txBody>
          <a:bodyPr lIns="0" tIns="0" rIns="0" bIns="0" rtlCol="0" anchor="t">
            <a:spAutoFit/>
          </a:bodyPr>
          <a:lstStyle/>
          <a:p>
            <a:pPr algn="l">
              <a:lnSpc>
                <a:spcPts val="4319"/>
              </a:lnSpc>
            </a:pPr>
            <a:r>
              <a:rPr lang="en-US" sz="2699">
                <a:solidFill>
                  <a:srgbClr val="373636"/>
                </a:solidFill>
                <a:latin typeface="Open Sauce"/>
                <a:ea typeface="Open Sauce"/>
                <a:cs typeface="Open Sauce"/>
                <a:sym typeface="Open Sauce"/>
              </a:rPr>
              <a:t>Help ensure community concerns are adequately addressed in informed consent documents &amp; the overall consent process, including language &amp; cultural sensitivity</a:t>
            </a:r>
          </a:p>
        </p:txBody>
      </p:sp>
      <p:sp>
        <p:nvSpPr>
          <p:cNvPr id="14" name="TextBox 14"/>
          <p:cNvSpPr txBox="1"/>
          <p:nvPr/>
        </p:nvSpPr>
        <p:spPr>
          <a:xfrm>
            <a:off x="12422314" y="350065"/>
            <a:ext cx="4613673" cy="1719469"/>
          </a:xfrm>
          <a:prstGeom prst="rect">
            <a:avLst/>
          </a:prstGeom>
        </p:spPr>
        <p:txBody>
          <a:bodyPr lIns="0" tIns="0" rIns="0" bIns="0" rtlCol="0" anchor="t">
            <a:spAutoFit/>
          </a:bodyPr>
          <a:lstStyle/>
          <a:p>
            <a:pPr algn="l">
              <a:lnSpc>
                <a:spcPts val="4639"/>
              </a:lnSpc>
            </a:pPr>
            <a:r>
              <a:rPr lang="en-US" sz="2899">
                <a:solidFill>
                  <a:srgbClr val="373636"/>
                </a:solidFill>
                <a:latin typeface="Open Sauce"/>
                <a:ea typeface="Open Sauce"/>
                <a:cs typeface="Open Sauce"/>
                <a:sym typeface="Open Sauce"/>
              </a:rPr>
              <a:t>Help to identify emerging research needs and identify gaps</a:t>
            </a:r>
          </a:p>
        </p:txBody>
      </p:sp>
      <p:sp>
        <p:nvSpPr>
          <p:cNvPr id="15" name="TextBox 15"/>
          <p:cNvSpPr txBox="1"/>
          <p:nvPr/>
        </p:nvSpPr>
        <p:spPr>
          <a:xfrm>
            <a:off x="1346556" y="6829901"/>
            <a:ext cx="4702816" cy="2881445"/>
          </a:xfrm>
          <a:prstGeom prst="rect">
            <a:avLst/>
          </a:prstGeom>
        </p:spPr>
        <p:txBody>
          <a:bodyPr lIns="0" tIns="0" rIns="0" bIns="0" rtlCol="0" anchor="t">
            <a:spAutoFit/>
          </a:bodyPr>
          <a:lstStyle/>
          <a:p>
            <a:pPr algn="l">
              <a:lnSpc>
                <a:spcPts val="4639"/>
              </a:lnSpc>
            </a:pPr>
            <a:r>
              <a:rPr lang="en-US" sz="2899">
                <a:solidFill>
                  <a:srgbClr val="373636"/>
                </a:solidFill>
                <a:latin typeface="Open Sauce"/>
                <a:ea typeface="Open Sauce"/>
                <a:cs typeface="Open Sauce"/>
                <a:sym typeface="Open Sauce"/>
              </a:rPr>
              <a:t>Represent the diversity of individuals that are living with HIV/affected and the concerns of those communities.</a:t>
            </a:r>
          </a:p>
        </p:txBody>
      </p:sp>
      <p:sp>
        <p:nvSpPr>
          <p:cNvPr id="16" name="TextBox 16"/>
          <p:cNvSpPr txBox="1"/>
          <p:nvPr/>
        </p:nvSpPr>
        <p:spPr>
          <a:xfrm>
            <a:off x="6802643" y="7701383"/>
            <a:ext cx="4682713" cy="1138482"/>
          </a:xfrm>
          <a:prstGeom prst="rect">
            <a:avLst/>
          </a:prstGeom>
        </p:spPr>
        <p:txBody>
          <a:bodyPr lIns="0" tIns="0" rIns="0" bIns="0" rtlCol="0" anchor="t">
            <a:spAutoFit/>
          </a:bodyPr>
          <a:lstStyle/>
          <a:p>
            <a:pPr algn="l">
              <a:lnSpc>
                <a:spcPts val="4639"/>
              </a:lnSpc>
            </a:pPr>
            <a:r>
              <a:rPr lang="en-US" sz="2899">
                <a:solidFill>
                  <a:srgbClr val="373636"/>
                </a:solidFill>
                <a:latin typeface="Open Sauce"/>
                <a:ea typeface="Open Sauce"/>
                <a:cs typeface="Open Sauce"/>
                <a:sym typeface="Open Sauce"/>
              </a:rPr>
              <a:t>Advise on site recruitment and retention activities</a:t>
            </a:r>
          </a:p>
        </p:txBody>
      </p:sp>
      <p:sp>
        <p:nvSpPr>
          <p:cNvPr id="17" name="TextBox 17"/>
          <p:cNvSpPr txBox="1"/>
          <p:nvPr/>
        </p:nvSpPr>
        <p:spPr>
          <a:xfrm>
            <a:off x="12368144" y="7410889"/>
            <a:ext cx="4418059" cy="1719469"/>
          </a:xfrm>
          <a:prstGeom prst="rect">
            <a:avLst/>
          </a:prstGeom>
        </p:spPr>
        <p:txBody>
          <a:bodyPr lIns="0" tIns="0" rIns="0" bIns="0" rtlCol="0" anchor="t">
            <a:spAutoFit/>
          </a:bodyPr>
          <a:lstStyle/>
          <a:p>
            <a:pPr algn="l">
              <a:lnSpc>
                <a:spcPts val="4639"/>
              </a:lnSpc>
            </a:pPr>
            <a:r>
              <a:rPr lang="en-US" sz="2899" b="1">
                <a:solidFill>
                  <a:srgbClr val="077AB5"/>
                </a:solidFill>
                <a:latin typeface="Open Sauce Bold"/>
                <a:ea typeface="Open Sauce Bold"/>
                <a:cs typeface="Open Sauce Bold"/>
                <a:sym typeface="Open Sauce Bold"/>
              </a:rPr>
              <a:t>Ask questions! </a:t>
            </a:r>
          </a:p>
          <a:p>
            <a:pPr algn="l">
              <a:lnSpc>
                <a:spcPts val="4639"/>
              </a:lnSpc>
            </a:pPr>
            <a:r>
              <a:rPr lang="en-US" sz="2899" b="1">
                <a:solidFill>
                  <a:srgbClr val="077AB5"/>
                </a:solidFill>
                <a:latin typeface="Open Sauce Bold"/>
                <a:ea typeface="Open Sauce Bold"/>
                <a:cs typeface="Open Sauce Bold"/>
                <a:sym typeface="Open Sauce Bold"/>
              </a:rPr>
              <a:t>(and respond to questions asked of you)</a:t>
            </a:r>
          </a:p>
        </p:txBody>
      </p:sp>
      <p:sp>
        <p:nvSpPr>
          <p:cNvPr id="18" name="TextBox 18"/>
          <p:cNvSpPr txBox="1"/>
          <p:nvPr/>
        </p:nvSpPr>
        <p:spPr>
          <a:xfrm>
            <a:off x="7157995" y="3501997"/>
            <a:ext cx="3946285" cy="1719469"/>
          </a:xfrm>
          <a:prstGeom prst="rect">
            <a:avLst/>
          </a:prstGeom>
        </p:spPr>
        <p:txBody>
          <a:bodyPr lIns="0" tIns="0" rIns="0" bIns="0" rtlCol="0" anchor="t">
            <a:spAutoFit/>
          </a:bodyPr>
          <a:lstStyle/>
          <a:p>
            <a:pPr algn="l">
              <a:lnSpc>
                <a:spcPts val="4639"/>
              </a:lnSpc>
            </a:pPr>
            <a:r>
              <a:rPr lang="en-US" sz="2899">
                <a:solidFill>
                  <a:srgbClr val="373636"/>
                </a:solidFill>
                <a:latin typeface="Open Sauce"/>
                <a:ea typeface="Open Sauce"/>
                <a:cs typeface="Open Sauce"/>
                <a:sym typeface="Open Sauce"/>
              </a:rPr>
              <a:t>Advise on the site’s community education programs</a:t>
            </a:r>
          </a:p>
        </p:txBody>
      </p:sp>
      <p:sp>
        <p:nvSpPr>
          <p:cNvPr id="19" name="TextBox 19"/>
          <p:cNvSpPr txBox="1"/>
          <p:nvPr/>
        </p:nvSpPr>
        <p:spPr>
          <a:xfrm>
            <a:off x="12114997" y="3211504"/>
            <a:ext cx="4924354" cy="2300457"/>
          </a:xfrm>
          <a:prstGeom prst="rect">
            <a:avLst/>
          </a:prstGeom>
        </p:spPr>
        <p:txBody>
          <a:bodyPr lIns="0" tIns="0" rIns="0" bIns="0" rtlCol="0" anchor="t">
            <a:spAutoFit/>
          </a:bodyPr>
          <a:lstStyle/>
          <a:p>
            <a:pPr algn="l">
              <a:lnSpc>
                <a:spcPts val="4639"/>
              </a:lnSpc>
            </a:pPr>
            <a:r>
              <a:rPr lang="en-US" sz="2899">
                <a:solidFill>
                  <a:srgbClr val="373636"/>
                </a:solidFill>
                <a:latin typeface="Open Sauce"/>
                <a:ea typeface="Open Sauce"/>
                <a:cs typeface="Open Sauce"/>
                <a:sym typeface="Open Sauce"/>
              </a:rPr>
              <a:t>Advise on strategies for dissemination of research results to the community. </a:t>
            </a:r>
          </a:p>
          <a:p>
            <a:pPr algn="l">
              <a:lnSpc>
                <a:spcPts val="4639"/>
              </a:lnSpc>
            </a:pPr>
            <a:endParaRPr lang="en-US" sz="2899">
              <a:solidFill>
                <a:srgbClr val="373636"/>
              </a:solidFill>
              <a:latin typeface="Open Sauce"/>
              <a:ea typeface="Open Sauce"/>
              <a:cs typeface="Open Sauce"/>
              <a:sym typeface="Open Sauc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16</a:t>
              </a:r>
            </a:p>
          </p:txBody>
        </p:sp>
      </p:grpSp>
      <p:sp>
        <p:nvSpPr>
          <p:cNvPr id="6" name="AutoShape 6"/>
          <p:cNvSpPr/>
          <p:nvPr/>
        </p:nvSpPr>
        <p:spPr>
          <a:xfrm>
            <a:off x="0" y="2608044"/>
            <a:ext cx="6526339" cy="9525"/>
          </a:xfrm>
          <a:prstGeom prst="rect">
            <a:avLst/>
          </a:prstGeom>
          <a:solidFill>
            <a:srgbClr val="373636"/>
          </a:solidFill>
        </p:spPr>
        <p:txBody>
          <a:bodyPr/>
          <a:lstStyle/>
          <a:p>
            <a:endParaRPr lang="en-US"/>
          </a:p>
        </p:txBody>
      </p:sp>
      <p:sp>
        <p:nvSpPr>
          <p:cNvPr id="7" name="AutoShape 7"/>
          <p:cNvSpPr/>
          <p:nvPr/>
        </p:nvSpPr>
        <p:spPr>
          <a:xfrm>
            <a:off x="17259300" y="-352954"/>
            <a:ext cx="9525" cy="10992908"/>
          </a:xfrm>
          <a:prstGeom prst="rect">
            <a:avLst/>
          </a:prstGeom>
          <a:solidFill>
            <a:srgbClr val="373636"/>
          </a:solidFill>
        </p:spPr>
        <p:txBody>
          <a:bodyPr/>
          <a:lstStyle/>
          <a:p>
            <a:endParaRPr lang="en-US"/>
          </a:p>
        </p:txBody>
      </p:sp>
      <p:sp>
        <p:nvSpPr>
          <p:cNvPr id="8" name="AutoShape 8"/>
          <p:cNvSpPr/>
          <p:nvPr/>
        </p:nvSpPr>
        <p:spPr>
          <a:xfrm>
            <a:off x="6516814" y="-321507"/>
            <a:ext cx="9525" cy="10992908"/>
          </a:xfrm>
          <a:prstGeom prst="rect">
            <a:avLst/>
          </a:prstGeom>
          <a:solidFill>
            <a:srgbClr val="373636"/>
          </a:solidFill>
        </p:spPr>
        <p:txBody>
          <a:bodyPr/>
          <a:lstStyle/>
          <a:p>
            <a:endParaRPr lang="en-US"/>
          </a:p>
        </p:txBody>
      </p:sp>
      <p:sp>
        <p:nvSpPr>
          <p:cNvPr id="9" name="AutoShape 9"/>
          <p:cNvSpPr/>
          <p:nvPr/>
        </p:nvSpPr>
        <p:spPr>
          <a:xfrm>
            <a:off x="17259300" y="0"/>
            <a:ext cx="1846538" cy="2617569"/>
          </a:xfrm>
          <a:prstGeom prst="rect">
            <a:avLst/>
          </a:prstGeom>
          <a:solidFill>
            <a:srgbClr val="EA6D29"/>
          </a:solidFill>
        </p:spPr>
        <p:txBody>
          <a:bodyPr/>
          <a:lstStyle/>
          <a:p>
            <a:endParaRPr lang="en-US"/>
          </a:p>
        </p:txBody>
      </p:sp>
      <p:sp>
        <p:nvSpPr>
          <p:cNvPr id="10" name="Freeform 10"/>
          <p:cNvSpPr/>
          <p:nvPr/>
        </p:nvSpPr>
        <p:spPr>
          <a:xfrm>
            <a:off x="7036417" y="287097"/>
            <a:ext cx="9712806" cy="9712806"/>
          </a:xfrm>
          <a:custGeom>
            <a:avLst/>
            <a:gdLst/>
            <a:ahLst/>
            <a:cxnLst/>
            <a:rect l="l" t="t" r="r" b="b"/>
            <a:pathLst>
              <a:path w="9712806" h="9712806">
                <a:moveTo>
                  <a:pt x="0" y="0"/>
                </a:moveTo>
                <a:lnTo>
                  <a:pt x="9712806" y="0"/>
                </a:lnTo>
                <a:lnTo>
                  <a:pt x="9712806" y="9712806"/>
                </a:lnTo>
                <a:lnTo>
                  <a:pt x="0" y="9712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250559" y="4515572"/>
            <a:ext cx="5234896" cy="2710032"/>
          </a:xfrm>
          <a:prstGeom prst="rect">
            <a:avLst/>
          </a:prstGeom>
        </p:spPr>
        <p:txBody>
          <a:bodyPr lIns="0" tIns="0" rIns="0" bIns="0" rtlCol="0" anchor="t">
            <a:spAutoFit/>
          </a:bodyPr>
          <a:lstStyle/>
          <a:p>
            <a:pPr algn="l">
              <a:lnSpc>
                <a:spcPts val="5390"/>
              </a:lnSpc>
            </a:pPr>
            <a:r>
              <a:rPr lang="en-US" sz="4900" b="1">
                <a:solidFill>
                  <a:srgbClr val="077AB5"/>
                </a:solidFill>
                <a:latin typeface="Open Sauce Heavy"/>
                <a:ea typeface="Open Sauce Heavy"/>
                <a:cs typeface="Open Sauce Heavy"/>
                <a:sym typeface="Open Sauce Heavy"/>
              </a:rPr>
              <a:t>Community</a:t>
            </a:r>
          </a:p>
          <a:p>
            <a:pPr algn="l">
              <a:lnSpc>
                <a:spcPts val="5390"/>
              </a:lnSpc>
            </a:pPr>
            <a:r>
              <a:rPr lang="en-US" sz="4900" b="1">
                <a:solidFill>
                  <a:srgbClr val="077AB5"/>
                </a:solidFill>
                <a:latin typeface="Open Sauce Heavy"/>
                <a:ea typeface="Open Sauce Heavy"/>
                <a:cs typeface="Open Sauce Heavy"/>
                <a:sym typeface="Open Sauce Heavy"/>
              </a:rPr>
              <a:t>Advisory</a:t>
            </a:r>
          </a:p>
          <a:p>
            <a:pPr algn="l">
              <a:lnSpc>
                <a:spcPts val="5390"/>
              </a:lnSpc>
            </a:pPr>
            <a:r>
              <a:rPr lang="en-US" sz="4900" b="1">
                <a:solidFill>
                  <a:srgbClr val="077AB5"/>
                </a:solidFill>
                <a:latin typeface="Open Sauce Heavy"/>
                <a:ea typeface="Open Sauce Heavy"/>
                <a:cs typeface="Open Sauce Heavy"/>
                <a:sym typeface="Open Sauce Heavy"/>
              </a:rPr>
              <a:t>Board</a:t>
            </a:r>
          </a:p>
          <a:p>
            <a:pPr algn="l">
              <a:lnSpc>
                <a:spcPts val="5390"/>
              </a:lnSpc>
            </a:pPr>
            <a:r>
              <a:rPr lang="en-US" sz="4900" b="1">
                <a:solidFill>
                  <a:srgbClr val="373636"/>
                </a:solidFill>
                <a:latin typeface="Open Sauce Heavy"/>
                <a:ea typeface="Open Sauce Heavy"/>
                <a:cs typeface="Open Sauce Heavy"/>
                <a:sym typeface="Open Sauce Heavy"/>
              </a:rPr>
              <a:t>Responsibilities </a:t>
            </a:r>
          </a:p>
        </p:txBody>
      </p:sp>
      <p:sp>
        <p:nvSpPr>
          <p:cNvPr id="12" name="TextBox 12"/>
          <p:cNvSpPr txBox="1"/>
          <p:nvPr/>
        </p:nvSpPr>
        <p:spPr>
          <a:xfrm>
            <a:off x="10575628" y="4268594"/>
            <a:ext cx="2634384" cy="408232"/>
          </a:xfrm>
          <a:prstGeom prst="rect">
            <a:avLst/>
          </a:prstGeom>
        </p:spPr>
        <p:txBody>
          <a:bodyPr lIns="0" tIns="0" rIns="0" bIns="0" rtlCol="0" anchor="t">
            <a:spAutoFit/>
          </a:bodyPr>
          <a:lstStyle/>
          <a:p>
            <a:pPr algn="l">
              <a:lnSpc>
                <a:spcPts val="3190"/>
              </a:lnSpc>
            </a:pPr>
            <a:r>
              <a:rPr lang="en-US" sz="2900" b="1">
                <a:solidFill>
                  <a:srgbClr val="373636"/>
                </a:solidFill>
                <a:latin typeface="Open Sauce Heavy"/>
                <a:ea typeface="Open Sauce Heavy"/>
                <a:cs typeface="Open Sauce Heavy"/>
                <a:sym typeface="Open Sauce Heavy"/>
              </a:rPr>
              <a:t>Collaboration </a:t>
            </a:r>
          </a:p>
        </p:txBody>
      </p:sp>
      <p:sp>
        <p:nvSpPr>
          <p:cNvPr id="13" name="TextBox 13"/>
          <p:cNvSpPr txBox="1"/>
          <p:nvPr/>
        </p:nvSpPr>
        <p:spPr>
          <a:xfrm>
            <a:off x="7785255" y="825121"/>
            <a:ext cx="1633301" cy="808208"/>
          </a:xfrm>
          <a:prstGeom prst="rect">
            <a:avLst/>
          </a:prstGeom>
        </p:spPr>
        <p:txBody>
          <a:bodyPr lIns="0" tIns="0" rIns="0" bIns="0" rtlCol="0" anchor="t">
            <a:spAutoFit/>
          </a:bodyPr>
          <a:lstStyle/>
          <a:p>
            <a:pPr algn="ctr">
              <a:lnSpc>
                <a:spcPts val="3190"/>
              </a:lnSpc>
            </a:pPr>
            <a:r>
              <a:rPr lang="en-US" sz="2900" b="1">
                <a:solidFill>
                  <a:srgbClr val="373636"/>
                </a:solidFill>
                <a:latin typeface="Open Sauce Bold"/>
                <a:ea typeface="Open Sauce Bold"/>
                <a:cs typeface="Open Sauce Bold"/>
                <a:sym typeface="Open Sauce Bold"/>
              </a:rPr>
              <a:t>Creating Context</a:t>
            </a:r>
          </a:p>
        </p:txBody>
      </p:sp>
      <p:sp>
        <p:nvSpPr>
          <p:cNvPr id="14" name="TextBox 14"/>
          <p:cNvSpPr txBox="1"/>
          <p:nvPr/>
        </p:nvSpPr>
        <p:spPr>
          <a:xfrm>
            <a:off x="13880222" y="1200855"/>
            <a:ext cx="2634384" cy="718969"/>
          </a:xfrm>
          <a:prstGeom prst="rect">
            <a:avLst/>
          </a:prstGeom>
        </p:spPr>
        <p:txBody>
          <a:bodyPr lIns="0" tIns="0" rIns="0" bIns="0" rtlCol="0" anchor="t">
            <a:spAutoFit/>
          </a:bodyPr>
          <a:lstStyle/>
          <a:p>
            <a:pPr algn="ctr">
              <a:lnSpc>
                <a:spcPts val="2860"/>
              </a:lnSpc>
            </a:pPr>
            <a:r>
              <a:rPr lang="en-US" sz="2600" b="1">
                <a:solidFill>
                  <a:srgbClr val="373636"/>
                </a:solidFill>
                <a:latin typeface="Open Sauce Bold"/>
                <a:ea typeface="Open Sauce Bold"/>
                <a:cs typeface="Open Sauce Bold"/>
                <a:sym typeface="Open Sauce Bold"/>
              </a:rPr>
              <a:t>Disseminating</a:t>
            </a:r>
          </a:p>
          <a:p>
            <a:pPr algn="ctr">
              <a:lnSpc>
                <a:spcPts val="2860"/>
              </a:lnSpc>
            </a:pPr>
            <a:r>
              <a:rPr lang="en-US" sz="2600" b="1">
                <a:solidFill>
                  <a:srgbClr val="373636"/>
                </a:solidFill>
                <a:latin typeface="Open Sauce Heavy"/>
                <a:ea typeface="Open Sauce Heavy"/>
                <a:cs typeface="Open Sauce Heavy"/>
                <a:sym typeface="Open Sauce Heavy"/>
              </a:rPr>
              <a:t>Findings</a:t>
            </a:r>
          </a:p>
        </p:txBody>
      </p:sp>
      <p:sp>
        <p:nvSpPr>
          <p:cNvPr id="15" name="TextBox 15"/>
          <p:cNvSpPr txBox="1"/>
          <p:nvPr/>
        </p:nvSpPr>
        <p:spPr>
          <a:xfrm>
            <a:off x="7750735" y="7254179"/>
            <a:ext cx="1702342" cy="808208"/>
          </a:xfrm>
          <a:prstGeom prst="rect">
            <a:avLst/>
          </a:prstGeom>
        </p:spPr>
        <p:txBody>
          <a:bodyPr lIns="0" tIns="0" rIns="0" bIns="0" rtlCol="0" anchor="t">
            <a:spAutoFit/>
          </a:bodyPr>
          <a:lstStyle/>
          <a:p>
            <a:pPr algn="ctr">
              <a:lnSpc>
                <a:spcPts val="3190"/>
              </a:lnSpc>
            </a:pPr>
            <a:r>
              <a:rPr lang="en-US" sz="2900" b="1">
                <a:solidFill>
                  <a:srgbClr val="373636"/>
                </a:solidFill>
                <a:latin typeface="Open Sauce Bold"/>
                <a:ea typeface="Open Sauce Bold"/>
                <a:cs typeface="Open Sauce Bold"/>
                <a:sym typeface="Open Sauce Bold"/>
              </a:rPr>
              <a:t>Setting Priorities</a:t>
            </a:r>
          </a:p>
        </p:txBody>
      </p:sp>
      <p:sp>
        <p:nvSpPr>
          <p:cNvPr id="16" name="TextBox 16"/>
          <p:cNvSpPr txBox="1"/>
          <p:nvPr/>
        </p:nvSpPr>
        <p:spPr>
          <a:xfrm>
            <a:off x="13914742" y="7341828"/>
            <a:ext cx="2599864" cy="808208"/>
          </a:xfrm>
          <a:prstGeom prst="rect">
            <a:avLst/>
          </a:prstGeom>
        </p:spPr>
        <p:txBody>
          <a:bodyPr lIns="0" tIns="0" rIns="0" bIns="0" rtlCol="0" anchor="t">
            <a:spAutoFit/>
          </a:bodyPr>
          <a:lstStyle/>
          <a:p>
            <a:pPr algn="ctr">
              <a:lnSpc>
                <a:spcPts val="3190"/>
              </a:lnSpc>
            </a:pPr>
            <a:r>
              <a:rPr lang="en-US" sz="2900" b="1">
                <a:solidFill>
                  <a:srgbClr val="373636"/>
                </a:solidFill>
                <a:latin typeface="Open Sauce Bold"/>
                <a:ea typeface="Open Sauce Bold"/>
                <a:cs typeface="Open Sauce Bold"/>
                <a:sym typeface="Open Sauce Bold"/>
              </a:rPr>
              <a:t>Informing</a:t>
            </a:r>
          </a:p>
          <a:p>
            <a:pPr algn="ctr">
              <a:lnSpc>
                <a:spcPts val="3190"/>
              </a:lnSpc>
            </a:pPr>
            <a:r>
              <a:rPr lang="en-US" sz="2900" b="1">
                <a:solidFill>
                  <a:srgbClr val="373636"/>
                </a:solidFill>
                <a:latin typeface="Open Sauce Bold"/>
                <a:ea typeface="Open Sauce Bold"/>
                <a:cs typeface="Open Sauce Bold"/>
                <a:sym typeface="Open Sauce Bold"/>
              </a:rPr>
              <a:t>Interventions</a:t>
            </a:r>
          </a:p>
        </p:txBody>
      </p:sp>
      <p:sp>
        <p:nvSpPr>
          <p:cNvPr id="17" name="TextBox 17"/>
          <p:cNvSpPr txBox="1"/>
          <p:nvPr/>
        </p:nvSpPr>
        <p:spPr>
          <a:xfrm>
            <a:off x="10575628" y="4839555"/>
            <a:ext cx="2634384" cy="1445897"/>
          </a:xfrm>
          <a:prstGeom prst="rect">
            <a:avLst/>
          </a:prstGeom>
        </p:spPr>
        <p:txBody>
          <a:bodyPr lIns="0" tIns="0" rIns="0" bIns="0" rtlCol="0" anchor="t">
            <a:spAutoFit/>
          </a:bodyPr>
          <a:lstStyle/>
          <a:p>
            <a:pPr algn="ctr">
              <a:lnSpc>
                <a:spcPts val="2310"/>
              </a:lnSpc>
            </a:pPr>
            <a:r>
              <a:rPr lang="en-US" sz="2100">
                <a:solidFill>
                  <a:srgbClr val="373636"/>
                </a:solidFill>
                <a:latin typeface="Open Sauce"/>
                <a:ea typeface="Open Sauce"/>
                <a:cs typeface="Open Sauce"/>
                <a:sym typeface="Open Sauce"/>
              </a:rPr>
              <a:t>Building mutual trust, enhancing communication, striving for collective impact.</a:t>
            </a:r>
          </a:p>
        </p:txBody>
      </p:sp>
      <p:sp>
        <p:nvSpPr>
          <p:cNvPr id="18" name="TextBox 18"/>
          <p:cNvSpPr txBox="1"/>
          <p:nvPr/>
        </p:nvSpPr>
        <p:spPr>
          <a:xfrm>
            <a:off x="7353754" y="1757153"/>
            <a:ext cx="2634384" cy="1120925"/>
          </a:xfrm>
          <a:prstGeom prst="rect">
            <a:avLst/>
          </a:prstGeom>
        </p:spPr>
        <p:txBody>
          <a:bodyPr lIns="0" tIns="0" rIns="0" bIns="0" rtlCol="0" anchor="t">
            <a:spAutoFit/>
          </a:bodyPr>
          <a:lstStyle/>
          <a:p>
            <a:pPr algn="ctr">
              <a:lnSpc>
                <a:spcPts val="2200"/>
              </a:lnSpc>
            </a:pPr>
            <a:r>
              <a:rPr lang="en-US" sz="2000">
                <a:solidFill>
                  <a:srgbClr val="373636"/>
                </a:solidFill>
                <a:latin typeface="Open Sauce"/>
                <a:ea typeface="Open Sauce"/>
                <a:cs typeface="Open Sauce"/>
                <a:sym typeface="Open Sauce"/>
              </a:rPr>
              <a:t>Defining community, creating consensus, and developing identity.</a:t>
            </a:r>
          </a:p>
        </p:txBody>
      </p:sp>
      <p:sp>
        <p:nvSpPr>
          <p:cNvPr id="19" name="TextBox 19"/>
          <p:cNvSpPr txBox="1"/>
          <p:nvPr/>
        </p:nvSpPr>
        <p:spPr>
          <a:xfrm>
            <a:off x="13851647" y="2019109"/>
            <a:ext cx="2634384" cy="844663"/>
          </a:xfrm>
          <a:prstGeom prst="rect">
            <a:avLst/>
          </a:prstGeom>
        </p:spPr>
        <p:txBody>
          <a:bodyPr lIns="0" tIns="0" rIns="0" bIns="0" rtlCol="0" anchor="t">
            <a:spAutoFit/>
          </a:bodyPr>
          <a:lstStyle/>
          <a:p>
            <a:pPr algn="ctr">
              <a:lnSpc>
                <a:spcPts val="2200"/>
              </a:lnSpc>
            </a:pPr>
            <a:r>
              <a:rPr lang="en-US" sz="2000">
                <a:solidFill>
                  <a:srgbClr val="373636"/>
                </a:solidFill>
                <a:latin typeface="Open Sauce"/>
                <a:ea typeface="Open Sauce"/>
                <a:cs typeface="Open Sauce"/>
                <a:sym typeface="Open Sauce"/>
              </a:rPr>
              <a:t>Sharing findings and outcomes with the community</a:t>
            </a:r>
          </a:p>
        </p:txBody>
      </p:sp>
      <p:sp>
        <p:nvSpPr>
          <p:cNvPr id="20" name="TextBox 20"/>
          <p:cNvSpPr txBox="1"/>
          <p:nvPr/>
        </p:nvSpPr>
        <p:spPr>
          <a:xfrm>
            <a:off x="7284714" y="8188135"/>
            <a:ext cx="2634384" cy="1397188"/>
          </a:xfrm>
          <a:prstGeom prst="rect">
            <a:avLst/>
          </a:prstGeom>
        </p:spPr>
        <p:txBody>
          <a:bodyPr lIns="0" tIns="0" rIns="0" bIns="0" rtlCol="0" anchor="t">
            <a:spAutoFit/>
          </a:bodyPr>
          <a:lstStyle/>
          <a:p>
            <a:pPr algn="ctr">
              <a:lnSpc>
                <a:spcPts val="2200"/>
              </a:lnSpc>
            </a:pPr>
            <a:r>
              <a:rPr lang="en-US" sz="2000">
                <a:solidFill>
                  <a:srgbClr val="373636"/>
                </a:solidFill>
                <a:latin typeface="Open Sauce"/>
                <a:ea typeface="Open Sauce"/>
                <a:cs typeface="Open Sauce"/>
                <a:sym typeface="Open Sauce"/>
              </a:rPr>
              <a:t>Deciding the challenges and opportunities </a:t>
            </a:r>
          </a:p>
          <a:p>
            <a:pPr algn="ctr">
              <a:lnSpc>
                <a:spcPts val="2200"/>
              </a:lnSpc>
            </a:pPr>
            <a:r>
              <a:rPr lang="en-US" sz="2000">
                <a:solidFill>
                  <a:srgbClr val="373636"/>
                </a:solidFill>
                <a:latin typeface="Open Sauce"/>
                <a:ea typeface="Open Sauce"/>
                <a:cs typeface="Open Sauce"/>
                <a:sym typeface="Open Sauce"/>
              </a:rPr>
              <a:t>worth </a:t>
            </a:r>
          </a:p>
          <a:p>
            <a:pPr algn="ctr">
              <a:lnSpc>
                <a:spcPts val="2200"/>
              </a:lnSpc>
            </a:pPr>
            <a:r>
              <a:rPr lang="en-US" sz="2000">
                <a:solidFill>
                  <a:srgbClr val="373636"/>
                </a:solidFill>
                <a:latin typeface="Open Sauce"/>
                <a:ea typeface="Open Sauce"/>
                <a:cs typeface="Open Sauce"/>
                <a:sym typeface="Open Sauce"/>
              </a:rPr>
              <a:t>addressing</a:t>
            </a:r>
          </a:p>
        </p:txBody>
      </p:sp>
      <p:sp>
        <p:nvSpPr>
          <p:cNvPr id="21" name="TextBox 21"/>
          <p:cNvSpPr txBox="1"/>
          <p:nvPr/>
        </p:nvSpPr>
        <p:spPr>
          <a:xfrm>
            <a:off x="13843529" y="8207429"/>
            <a:ext cx="2634384" cy="1072813"/>
          </a:xfrm>
          <a:prstGeom prst="rect">
            <a:avLst/>
          </a:prstGeom>
        </p:spPr>
        <p:txBody>
          <a:bodyPr lIns="0" tIns="0" rIns="0" bIns="0" rtlCol="0" anchor="t">
            <a:spAutoFit/>
          </a:bodyPr>
          <a:lstStyle/>
          <a:p>
            <a:pPr algn="ctr">
              <a:lnSpc>
                <a:spcPts val="2145"/>
              </a:lnSpc>
            </a:pPr>
            <a:r>
              <a:rPr lang="en-US" sz="1950">
                <a:solidFill>
                  <a:srgbClr val="373636"/>
                </a:solidFill>
                <a:latin typeface="Open Sauce"/>
                <a:ea typeface="Open Sauce"/>
                <a:cs typeface="Open Sauce"/>
                <a:sym typeface="Open Sauce"/>
              </a:rPr>
              <a:t>Tailoring intervention design and delivery to unique community needs.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17</a:t>
              </a:r>
            </a:p>
          </p:txBody>
        </p:sp>
      </p:grpSp>
      <p:sp>
        <p:nvSpPr>
          <p:cNvPr id="6" name="AutoShape 6"/>
          <p:cNvSpPr/>
          <p:nvPr/>
        </p:nvSpPr>
        <p:spPr>
          <a:xfrm>
            <a:off x="9878222" y="-352954"/>
            <a:ext cx="9525" cy="10992908"/>
          </a:xfrm>
          <a:prstGeom prst="rect">
            <a:avLst/>
          </a:prstGeom>
          <a:solidFill>
            <a:srgbClr val="373636"/>
          </a:solidFill>
        </p:spPr>
        <p:txBody>
          <a:bodyPr/>
          <a:lstStyle/>
          <a:p>
            <a:endParaRPr lang="en-US"/>
          </a:p>
        </p:txBody>
      </p:sp>
      <p:grpSp>
        <p:nvGrpSpPr>
          <p:cNvPr id="7" name="Group 7"/>
          <p:cNvGrpSpPr/>
          <p:nvPr/>
        </p:nvGrpSpPr>
        <p:grpSpPr>
          <a:xfrm>
            <a:off x="9491466" y="921053"/>
            <a:ext cx="792562" cy="792562"/>
            <a:chOff x="0" y="0"/>
            <a:chExt cx="1056749" cy="1056749"/>
          </a:xfrm>
        </p:grpSpPr>
        <p:grpSp>
          <p:nvGrpSpPr>
            <p:cNvPr id="8" name="Group 8"/>
            <p:cNvGrpSpPr/>
            <p:nvPr/>
          </p:nvGrpSpPr>
          <p:grpSpPr>
            <a:xfrm>
              <a:off x="0" y="0"/>
              <a:ext cx="1056749" cy="105674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a:p>
            </p:txBody>
          </p:sp>
        </p:grpSp>
        <p:sp>
          <p:nvSpPr>
            <p:cNvPr id="10" name="TextBox 10"/>
            <p:cNvSpPr txBox="1"/>
            <p:nvPr/>
          </p:nvSpPr>
          <p:spPr>
            <a:xfrm>
              <a:off x="117769" y="374657"/>
              <a:ext cx="821211" cy="326486"/>
            </a:xfrm>
            <a:prstGeom prst="rect">
              <a:avLst/>
            </a:prstGeom>
          </p:spPr>
          <p:txBody>
            <a:bodyPr lIns="0" tIns="0" rIns="0" bIns="0" rtlCol="0" anchor="t">
              <a:spAutoFit/>
            </a:bodyPr>
            <a:lstStyle/>
            <a:p>
              <a:pPr algn="ctr">
                <a:lnSpc>
                  <a:spcPts val="1980"/>
                </a:lnSpc>
              </a:pPr>
              <a:r>
                <a:rPr lang="en-US" sz="1800" b="1">
                  <a:solidFill>
                    <a:srgbClr val="FFFFFF"/>
                  </a:solidFill>
                  <a:latin typeface="Open Sauce Heavy"/>
                  <a:ea typeface="Open Sauce Heavy"/>
                  <a:cs typeface="Open Sauce Heavy"/>
                  <a:sym typeface="Open Sauce Heavy"/>
                </a:rPr>
                <a:t>1</a:t>
              </a:r>
            </a:p>
          </p:txBody>
        </p:sp>
      </p:grpSp>
      <p:grpSp>
        <p:nvGrpSpPr>
          <p:cNvPr id="11" name="Group 11"/>
          <p:cNvGrpSpPr/>
          <p:nvPr/>
        </p:nvGrpSpPr>
        <p:grpSpPr>
          <a:xfrm>
            <a:off x="9491466" y="2201042"/>
            <a:ext cx="792562" cy="797177"/>
            <a:chOff x="0" y="0"/>
            <a:chExt cx="1056749" cy="1062903"/>
          </a:xfrm>
        </p:grpSpPr>
        <p:grpSp>
          <p:nvGrpSpPr>
            <p:cNvPr id="12" name="Group 12"/>
            <p:cNvGrpSpPr/>
            <p:nvPr/>
          </p:nvGrpSpPr>
          <p:grpSpPr>
            <a:xfrm>
              <a:off x="0" y="0"/>
              <a:ext cx="1056749" cy="1062903"/>
              <a:chOff x="0" y="0"/>
              <a:chExt cx="6350000" cy="6386976"/>
            </a:xfrm>
          </p:grpSpPr>
          <p:sp>
            <p:nvSpPr>
              <p:cNvPr id="13" name="Freeform 13"/>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a:p>
            </p:txBody>
          </p:sp>
        </p:grpSp>
        <p:sp>
          <p:nvSpPr>
            <p:cNvPr id="14" name="TextBox 14"/>
            <p:cNvSpPr txBox="1"/>
            <p:nvPr/>
          </p:nvSpPr>
          <p:spPr>
            <a:xfrm>
              <a:off x="117769" y="374657"/>
              <a:ext cx="821211" cy="332639"/>
            </a:xfrm>
            <a:prstGeom prst="rect">
              <a:avLst/>
            </a:prstGeom>
          </p:spPr>
          <p:txBody>
            <a:bodyPr lIns="0" tIns="0" rIns="0" bIns="0" rtlCol="0" anchor="t">
              <a:spAutoFit/>
            </a:bodyPr>
            <a:lstStyle/>
            <a:p>
              <a:pPr algn="ctr">
                <a:lnSpc>
                  <a:spcPts val="1980"/>
                </a:lnSpc>
              </a:pPr>
              <a:r>
                <a:rPr lang="en-US" sz="1800" b="1">
                  <a:solidFill>
                    <a:srgbClr val="FFFFFF"/>
                  </a:solidFill>
                  <a:latin typeface="Open Sauce Heavy"/>
                  <a:ea typeface="Open Sauce Heavy"/>
                  <a:cs typeface="Open Sauce Heavy"/>
                  <a:sym typeface="Open Sauce Heavy"/>
                </a:rPr>
                <a:t>2</a:t>
              </a:r>
            </a:p>
          </p:txBody>
        </p:sp>
      </p:grpSp>
      <p:grpSp>
        <p:nvGrpSpPr>
          <p:cNvPr id="15" name="Group 15"/>
          <p:cNvGrpSpPr/>
          <p:nvPr/>
        </p:nvGrpSpPr>
        <p:grpSpPr>
          <a:xfrm>
            <a:off x="9491466" y="3479378"/>
            <a:ext cx="792562" cy="797177"/>
            <a:chOff x="0" y="0"/>
            <a:chExt cx="1056749" cy="1062903"/>
          </a:xfrm>
        </p:grpSpPr>
        <p:grpSp>
          <p:nvGrpSpPr>
            <p:cNvPr id="16" name="Group 16"/>
            <p:cNvGrpSpPr/>
            <p:nvPr/>
          </p:nvGrpSpPr>
          <p:grpSpPr>
            <a:xfrm>
              <a:off x="0" y="0"/>
              <a:ext cx="1056749" cy="1062903"/>
              <a:chOff x="0" y="0"/>
              <a:chExt cx="6350000" cy="6386976"/>
            </a:xfrm>
          </p:grpSpPr>
          <p:sp>
            <p:nvSpPr>
              <p:cNvPr id="17" name="Freeform 17"/>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a:p>
            </p:txBody>
          </p:sp>
        </p:grpSp>
        <p:sp>
          <p:nvSpPr>
            <p:cNvPr id="18" name="TextBox 18"/>
            <p:cNvSpPr txBox="1"/>
            <p:nvPr/>
          </p:nvSpPr>
          <p:spPr>
            <a:xfrm>
              <a:off x="117769" y="374657"/>
              <a:ext cx="821211" cy="332639"/>
            </a:xfrm>
            <a:prstGeom prst="rect">
              <a:avLst/>
            </a:prstGeom>
          </p:spPr>
          <p:txBody>
            <a:bodyPr lIns="0" tIns="0" rIns="0" bIns="0" rtlCol="0" anchor="t">
              <a:spAutoFit/>
            </a:bodyPr>
            <a:lstStyle/>
            <a:p>
              <a:pPr algn="ctr">
                <a:lnSpc>
                  <a:spcPts val="1980"/>
                </a:lnSpc>
              </a:pPr>
              <a:r>
                <a:rPr lang="en-US" sz="1800" b="1">
                  <a:solidFill>
                    <a:srgbClr val="FFFFFF"/>
                  </a:solidFill>
                  <a:latin typeface="Open Sauce Heavy"/>
                  <a:ea typeface="Open Sauce Heavy"/>
                  <a:cs typeface="Open Sauce Heavy"/>
                  <a:sym typeface="Open Sauce Heavy"/>
                </a:rPr>
                <a:t>3</a:t>
              </a:r>
            </a:p>
          </p:txBody>
        </p:sp>
      </p:grpSp>
      <p:grpSp>
        <p:nvGrpSpPr>
          <p:cNvPr id="19" name="Group 19"/>
          <p:cNvGrpSpPr/>
          <p:nvPr/>
        </p:nvGrpSpPr>
        <p:grpSpPr>
          <a:xfrm>
            <a:off x="9491466" y="4757715"/>
            <a:ext cx="792562" cy="797177"/>
            <a:chOff x="0" y="0"/>
            <a:chExt cx="1056749" cy="1062903"/>
          </a:xfrm>
        </p:grpSpPr>
        <p:grpSp>
          <p:nvGrpSpPr>
            <p:cNvPr id="20" name="Group 20"/>
            <p:cNvGrpSpPr/>
            <p:nvPr/>
          </p:nvGrpSpPr>
          <p:grpSpPr>
            <a:xfrm>
              <a:off x="0" y="0"/>
              <a:ext cx="1056749" cy="1062903"/>
              <a:chOff x="0" y="0"/>
              <a:chExt cx="6350000" cy="6386976"/>
            </a:xfrm>
          </p:grpSpPr>
          <p:sp>
            <p:nvSpPr>
              <p:cNvPr id="21" name="Freeform 21"/>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a:p>
            </p:txBody>
          </p:sp>
        </p:grpSp>
        <p:sp>
          <p:nvSpPr>
            <p:cNvPr id="22" name="TextBox 22"/>
            <p:cNvSpPr txBox="1"/>
            <p:nvPr/>
          </p:nvSpPr>
          <p:spPr>
            <a:xfrm>
              <a:off x="117769" y="374657"/>
              <a:ext cx="821211" cy="332639"/>
            </a:xfrm>
            <a:prstGeom prst="rect">
              <a:avLst/>
            </a:prstGeom>
          </p:spPr>
          <p:txBody>
            <a:bodyPr lIns="0" tIns="0" rIns="0" bIns="0" rtlCol="0" anchor="t">
              <a:spAutoFit/>
            </a:bodyPr>
            <a:lstStyle/>
            <a:p>
              <a:pPr algn="ctr">
                <a:lnSpc>
                  <a:spcPts val="1980"/>
                </a:lnSpc>
              </a:pPr>
              <a:r>
                <a:rPr lang="en-US" sz="1800" b="1">
                  <a:solidFill>
                    <a:srgbClr val="FFFFFF"/>
                  </a:solidFill>
                  <a:latin typeface="Open Sauce Heavy"/>
                  <a:ea typeface="Open Sauce Heavy"/>
                  <a:cs typeface="Open Sauce Heavy"/>
                  <a:sym typeface="Open Sauce Heavy"/>
                </a:rPr>
                <a:t>4</a:t>
              </a:r>
            </a:p>
          </p:txBody>
        </p:sp>
      </p:grpSp>
      <p:grpSp>
        <p:nvGrpSpPr>
          <p:cNvPr id="23" name="Group 23"/>
          <p:cNvGrpSpPr/>
          <p:nvPr/>
        </p:nvGrpSpPr>
        <p:grpSpPr>
          <a:xfrm>
            <a:off x="9481941" y="6584670"/>
            <a:ext cx="792562" cy="797177"/>
            <a:chOff x="0" y="0"/>
            <a:chExt cx="6350000" cy="6386976"/>
          </a:xfrm>
        </p:grpSpPr>
        <p:sp>
          <p:nvSpPr>
            <p:cNvPr id="24" name="Freeform 24"/>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077AB5"/>
            </a:solidFill>
          </p:spPr>
          <p:txBody>
            <a:bodyPr/>
            <a:lstStyle/>
            <a:p>
              <a:endParaRPr lang="en-US"/>
            </a:p>
          </p:txBody>
        </p:sp>
      </p:grpSp>
      <p:grpSp>
        <p:nvGrpSpPr>
          <p:cNvPr id="25" name="Group 25"/>
          <p:cNvGrpSpPr/>
          <p:nvPr/>
        </p:nvGrpSpPr>
        <p:grpSpPr>
          <a:xfrm>
            <a:off x="9491466" y="7865314"/>
            <a:ext cx="792562" cy="792562"/>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a:p>
          </p:txBody>
        </p:sp>
      </p:grpSp>
      <p:grpSp>
        <p:nvGrpSpPr>
          <p:cNvPr id="27" name="Group 27"/>
          <p:cNvGrpSpPr/>
          <p:nvPr/>
        </p:nvGrpSpPr>
        <p:grpSpPr>
          <a:xfrm>
            <a:off x="9481941" y="9143651"/>
            <a:ext cx="792562" cy="792562"/>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a:p>
          </p:txBody>
        </p:sp>
      </p:grpSp>
      <p:sp>
        <p:nvSpPr>
          <p:cNvPr id="29" name="Freeform 29"/>
          <p:cNvSpPr/>
          <p:nvPr/>
        </p:nvSpPr>
        <p:spPr>
          <a:xfrm>
            <a:off x="2196177" y="5345254"/>
            <a:ext cx="6111046" cy="4657038"/>
          </a:xfrm>
          <a:custGeom>
            <a:avLst/>
            <a:gdLst/>
            <a:ahLst/>
            <a:cxnLst/>
            <a:rect l="l" t="t" r="r" b="b"/>
            <a:pathLst>
              <a:path w="6111046" h="4657038">
                <a:moveTo>
                  <a:pt x="0" y="0"/>
                </a:moveTo>
                <a:lnTo>
                  <a:pt x="6111046" y="0"/>
                </a:lnTo>
                <a:lnTo>
                  <a:pt x="6111046" y="4657038"/>
                </a:lnTo>
                <a:lnTo>
                  <a:pt x="0" y="4657038"/>
                </a:lnTo>
                <a:lnTo>
                  <a:pt x="0" y="0"/>
                </a:lnTo>
                <a:close/>
              </a:path>
            </a:pathLst>
          </a:custGeom>
          <a:blipFill>
            <a:blip r:embed="rId2"/>
            <a:stretch>
              <a:fillRect/>
            </a:stretch>
          </a:blipFill>
        </p:spPr>
        <p:txBody>
          <a:bodyPr/>
          <a:lstStyle/>
          <a:p>
            <a:endParaRPr lang="en-US"/>
          </a:p>
        </p:txBody>
      </p:sp>
      <p:sp>
        <p:nvSpPr>
          <p:cNvPr id="30" name="TextBox 30"/>
          <p:cNvSpPr txBox="1"/>
          <p:nvPr/>
        </p:nvSpPr>
        <p:spPr>
          <a:xfrm>
            <a:off x="2196177" y="467571"/>
            <a:ext cx="5565686" cy="4015740"/>
          </a:xfrm>
          <a:prstGeom prst="rect">
            <a:avLst/>
          </a:prstGeom>
        </p:spPr>
        <p:txBody>
          <a:bodyPr lIns="0" tIns="0" rIns="0" bIns="0" rtlCol="0" anchor="t">
            <a:spAutoFit/>
          </a:bodyPr>
          <a:lstStyle/>
          <a:p>
            <a:pPr algn="l">
              <a:lnSpc>
                <a:spcPts val="7920"/>
              </a:lnSpc>
            </a:pPr>
            <a:r>
              <a:rPr lang="en-US" sz="7200" b="1">
                <a:solidFill>
                  <a:srgbClr val="373636"/>
                </a:solidFill>
                <a:latin typeface="Open Sauce Heavy"/>
                <a:ea typeface="Open Sauce Heavy"/>
                <a:cs typeface="Open Sauce Heavy"/>
                <a:sym typeface="Open Sauce Heavy"/>
              </a:rPr>
              <a:t>When are </a:t>
            </a:r>
            <a:r>
              <a:rPr lang="en-US" sz="7200" b="1">
                <a:solidFill>
                  <a:srgbClr val="077AB5"/>
                </a:solidFill>
                <a:latin typeface="Open Sauce Heavy"/>
                <a:ea typeface="Open Sauce Heavy"/>
                <a:cs typeface="Open Sauce Heavy"/>
                <a:sym typeface="Open Sauce Heavy"/>
              </a:rPr>
              <a:t>CAB Members</a:t>
            </a:r>
            <a:r>
              <a:rPr lang="en-US" sz="7200" b="1">
                <a:solidFill>
                  <a:srgbClr val="373636"/>
                </a:solidFill>
                <a:latin typeface="Open Sauce Heavy"/>
                <a:ea typeface="Open Sauce Heavy"/>
                <a:cs typeface="Open Sauce Heavy"/>
                <a:sym typeface="Open Sauce Heavy"/>
              </a:rPr>
              <a:t> Involved?</a:t>
            </a:r>
          </a:p>
        </p:txBody>
      </p:sp>
      <p:sp>
        <p:nvSpPr>
          <p:cNvPr id="31" name="TextBox 31"/>
          <p:cNvSpPr txBox="1"/>
          <p:nvPr/>
        </p:nvSpPr>
        <p:spPr>
          <a:xfrm>
            <a:off x="10736803" y="4872104"/>
            <a:ext cx="4738116" cy="473150"/>
          </a:xfrm>
          <a:prstGeom prst="rect">
            <a:avLst/>
          </a:prstGeom>
        </p:spPr>
        <p:txBody>
          <a:bodyPr lIns="0" tIns="0" rIns="0" bIns="0" rtlCol="0" anchor="t">
            <a:spAutoFit/>
          </a:bodyPr>
          <a:lstStyle/>
          <a:p>
            <a:pPr algn="l">
              <a:lnSpc>
                <a:spcPts val="3999"/>
              </a:lnSpc>
            </a:pPr>
            <a:r>
              <a:rPr lang="en-US" sz="2499" dirty="0">
                <a:solidFill>
                  <a:srgbClr val="373636"/>
                </a:solidFill>
                <a:latin typeface="Open Sauce"/>
                <a:ea typeface="Open Sauce"/>
                <a:cs typeface="Open Sauce"/>
                <a:sym typeface="Open Sauce"/>
              </a:rPr>
              <a:t>Dissemination of results</a:t>
            </a:r>
          </a:p>
        </p:txBody>
      </p:sp>
      <p:sp>
        <p:nvSpPr>
          <p:cNvPr id="32" name="TextBox 32"/>
          <p:cNvSpPr txBox="1"/>
          <p:nvPr/>
        </p:nvSpPr>
        <p:spPr>
          <a:xfrm>
            <a:off x="10733119" y="9255733"/>
            <a:ext cx="6430818" cy="473150"/>
          </a:xfrm>
          <a:prstGeom prst="rect">
            <a:avLst/>
          </a:prstGeom>
        </p:spPr>
        <p:txBody>
          <a:bodyPr lIns="0" tIns="0" rIns="0" bIns="0" rtlCol="0" anchor="t">
            <a:spAutoFit/>
          </a:bodyPr>
          <a:lstStyle/>
          <a:p>
            <a:pPr algn="l">
              <a:lnSpc>
                <a:spcPts val="3999"/>
              </a:lnSpc>
            </a:pPr>
            <a:r>
              <a:rPr lang="en-US" sz="2499" dirty="0">
                <a:solidFill>
                  <a:srgbClr val="373636"/>
                </a:solidFill>
                <a:latin typeface="Open Sauce"/>
                <a:ea typeface="Open Sauce"/>
                <a:cs typeface="Open Sauce"/>
                <a:sym typeface="Open Sauce"/>
              </a:rPr>
              <a:t>Anticipated concerns by study volunteers</a:t>
            </a:r>
          </a:p>
        </p:txBody>
      </p:sp>
      <p:sp>
        <p:nvSpPr>
          <p:cNvPr id="33" name="TextBox 33"/>
          <p:cNvSpPr txBox="1"/>
          <p:nvPr/>
        </p:nvSpPr>
        <p:spPr>
          <a:xfrm>
            <a:off x="10186177" y="305646"/>
            <a:ext cx="5757694" cy="435647"/>
          </a:xfrm>
          <a:prstGeom prst="rect">
            <a:avLst/>
          </a:prstGeom>
        </p:spPr>
        <p:txBody>
          <a:bodyPr wrap="square" lIns="0" tIns="0" rIns="0" bIns="0" rtlCol="0" anchor="t">
            <a:spAutoFit/>
          </a:bodyPr>
          <a:lstStyle/>
          <a:p>
            <a:pPr algn="ctr">
              <a:lnSpc>
                <a:spcPts val="3679"/>
              </a:lnSpc>
              <a:spcBef>
                <a:spcPct val="0"/>
              </a:spcBef>
            </a:pPr>
            <a:r>
              <a:rPr lang="en-US" sz="2299" b="1" dirty="0">
                <a:solidFill>
                  <a:srgbClr val="000000"/>
                </a:solidFill>
                <a:latin typeface="Open Sauce Bold"/>
                <a:ea typeface="Open Sauce Bold"/>
                <a:cs typeface="Open Sauce Bold"/>
                <a:sym typeface="Open Sauce Bold"/>
              </a:rPr>
              <a:t>ALL stages of the research process:</a:t>
            </a:r>
          </a:p>
        </p:txBody>
      </p:sp>
      <p:sp>
        <p:nvSpPr>
          <p:cNvPr id="34" name="TextBox 34"/>
          <p:cNvSpPr txBox="1"/>
          <p:nvPr/>
        </p:nvSpPr>
        <p:spPr>
          <a:xfrm>
            <a:off x="10733119" y="6078767"/>
            <a:ext cx="2678348" cy="435647"/>
          </a:xfrm>
          <a:prstGeom prst="rect">
            <a:avLst/>
          </a:prstGeom>
        </p:spPr>
        <p:txBody>
          <a:bodyPr lIns="0" tIns="0" rIns="0" bIns="0" rtlCol="0" anchor="t">
            <a:spAutoFit/>
          </a:bodyPr>
          <a:lstStyle/>
          <a:p>
            <a:pPr algn="ctr">
              <a:lnSpc>
                <a:spcPts val="3679"/>
              </a:lnSpc>
              <a:spcBef>
                <a:spcPct val="0"/>
              </a:spcBef>
            </a:pPr>
            <a:r>
              <a:rPr lang="en-US" sz="2299" b="1">
                <a:solidFill>
                  <a:srgbClr val="000000"/>
                </a:solidFill>
                <a:latin typeface="Open Sauce Bold"/>
                <a:ea typeface="Open Sauce Bold"/>
                <a:cs typeface="Open Sauce Bold"/>
                <a:sym typeface="Open Sauce Bold"/>
              </a:rPr>
              <a:t>Providing input on:</a:t>
            </a:r>
          </a:p>
        </p:txBody>
      </p:sp>
      <p:sp>
        <p:nvSpPr>
          <p:cNvPr id="35" name="TextBox 35"/>
          <p:cNvSpPr txBox="1"/>
          <p:nvPr/>
        </p:nvSpPr>
        <p:spPr>
          <a:xfrm>
            <a:off x="10733119" y="1033134"/>
            <a:ext cx="1296107" cy="473150"/>
          </a:xfrm>
          <a:prstGeom prst="rect">
            <a:avLst/>
          </a:prstGeom>
        </p:spPr>
        <p:txBody>
          <a:bodyPr lIns="0" tIns="0" rIns="0" bIns="0" rtlCol="0" anchor="t">
            <a:spAutoFit/>
          </a:bodyPr>
          <a:lstStyle/>
          <a:p>
            <a:pPr algn="ctr">
              <a:lnSpc>
                <a:spcPts val="3999"/>
              </a:lnSpc>
              <a:spcBef>
                <a:spcPct val="0"/>
              </a:spcBef>
            </a:pPr>
            <a:r>
              <a:rPr lang="en-US" sz="2499">
                <a:solidFill>
                  <a:srgbClr val="000000"/>
                </a:solidFill>
                <a:latin typeface="Open Sauce"/>
                <a:ea typeface="Open Sauce"/>
                <a:cs typeface="Open Sauce"/>
                <a:sym typeface="Open Sauce"/>
              </a:rPr>
              <a:t>Planning</a:t>
            </a:r>
          </a:p>
        </p:txBody>
      </p:sp>
      <p:sp>
        <p:nvSpPr>
          <p:cNvPr id="36" name="TextBox 36"/>
          <p:cNvSpPr txBox="1"/>
          <p:nvPr/>
        </p:nvSpPr>
        <p:spPr>
          <a:xfrm>
            <a:off x="10668277" y="2331673"/>
            <a:ext cx="2220881" cy="473150"/>
          </a:xfrm>
          <a:prstGeom prst="rect">
            <a:avLst/>
          </a:prstGeom>
        </p:spPr>
        <p:txBody>
          <a:bodyPr wrap="square" lIns="0" tIns="0" rIns="0" bIns="0" rtlCol="0" anchor="t">
            <a:spAutoFit/>
          </a:bodyPr>
          <a:lstStyle/>
          <a:p>
            <a:pPr algn="ctr">
              <a:lnSpc>
                <a:spcPts val="3999"/>
              </a:lnSpc>
              <a:spcBef>
                <a:spcPct val="0"/>
              </a:spcBef>
            </a:pPr>
            <a:r>
              <a:rPr lang="en-US" sz="2499" dirty="0">
                <a:solidFill>
                  <a:srgbClr val="000000"/>
                </a:solidFill>
                <a:latin typeface="Open Sauce"/>
                <a:ea typeface="Open Sauce"/>
                <a:cs typeface="Open Sauce"/>
                <a:sym typeface="Open Sauce"/>
              </a:rPr>
              <a:t>Development</a:t>
            </a:r>
          </a:p>
        </p:txBody>
      </p:sp>
      <p:sp>
        <p:nvSpPr>
          <p:cNvPr id="37" name="TextBox 37"/>
          <p:cNvSpPr txBox="1"/>
          <p:nvPr/>
        </p:nvSpPr>
        <p:spPr>
          <a:xfrm>
            <a:off x="10628159" y="3584881"/>
            <a:ext cx="2678348" cy="473150"/>
          </a:xfrm>
          <a:prstGeom prst="rect">
            <a:avLst/>
          </a:prstGeom>
        </p:spPr>
        <p:txBody>
          <a:bodyPr wrap="square" lIns="0" tIns="0" rIns="0" bIns="0" rtlCol="0" anchor="t">
            <a:spAutoFit/>
          </a:bodyPr>
          <a:lstStyle/>
          <a:p>
            <a:pPr algn="ctr">
              <a:lnSpc>
                <a:spcPts val="3999"/>
              </a:lnSpc>
              <a:spcBef>
                <a:spcPct val="0"/>
              </a:spcBef>
            </a:pPr>
            <a:r>
              <a:rPr lang="en-US" sz="2499" dirty="0">
                <a:solidFill>
                  <a:srgbClr val="000000"/>
                </a:solidFill>
                <a:latin typeface="Open Sauce"/>
                <a:ea typeface="Open Sauce"/>
                <a:cs typeface="Open Sauce"/>
                <a:sym typeface="Open Sauce"/>
              </a:rPr>
              <a:t>Implementation</a:t>
            </a:r>
          </a:p>
        </p:txBody>
      </p:sp>
      <p:sp>
        <p:nvSpPr>
          <p:cNvPr id="38" name="TextBox 38"/>
          <p:cNvSpPr txBox="1"/>
          <p:nvPr/>
        </p:nvSpPr>
        <p:spPr>
          <a:xfrm>
            <a:off x="10733118" y="6699059"/>
            <a:ext cx="5040281" cy="473150"/>
          </a:xfrm>
          <a:prstGeom prst="rect">
            <a:avLst/>
          </a:prstGeom>
        </p:spPr>
        <p:txBody>
          <a:bodyPr wrap="square" lIns="0" tIns="0" rIns="0" bIns="0" rtlCol="0" anchor="t">
            <a:spAutoFit/>
          </a:bodyPr>
          <a:lstStyle/>
          <a:p>
            <a:pPr algn="ctr">
              <a:lnSpc>
                <a:spcPts val="3999"/>
              </a:lnSpc>
              <a:spcBef>
                <a:spcPct val="0"/>
              </a:spcBef>
            </a:pPr>
            <a:r>
              <a:rPr lang="en-US" sz="2499" dirty="0">
                <a:solidFill>
                  <a:srgbClr val="000000"/>
                </a:solidFill>
                <a:latin typeface="Open Sauce"/>
                <a:ea typeface="Open Sauce"/>
                <a:cs typeface="Open Sauce"/>
                <a:sym typeface="Open Sauce"/>
              </a:rPr>
              <a:t>Local relevance and acceptance</a:t>
            </a:r>
          </a:p>
        </p:txBody>
      </p:sp>
      <p:sp>
        <p:nvSpPr>
          <p:cNvPr id="39" name="TextBox 39"/>
          <p:cNvSpPr txBox="1"/>
          <p:nvPr/>
        </p:nvSpPr>
        <p:spPr>
          <a:xfrm>
            <a:off x="10582457" y="7952267"/>
            <a:ext cx="6370817" cy="473150"/>
          </a:xfrm>
          <a:prstGeom prst="rect">
            <a:avLst/>
          </a:prstGeom>
        </p:spPr>
        <p:txBody>
          <a:bodyPr wrap="square" lIns="0" tIns="0" rIns="0" bIns="0" rtlCol="0" anchor="t">
            <a:spAutoFit/>
          </a:bodyPr>
          <a:lstStyle/>
          <a:p>
            <a:pPr algn="ctr">
              <a:lnSpc>
                <a:spcPts val="3999"/>
              </a:lnSpc>
              <a:spcBef>
                <a:spcPct val="0"/>
              </a:spcBef>
            </a:pPr>
            <a:r>
              <a:rPr lang="en-US" sz="2499" dirty="0">
                <a:solidFill>
                  <a:srgbClr val="000000"/>
                </a:solidFill>
                <a:latin typeface="Open Sauce"/>
                <a:ea typeface="Open Sauce"/>
                <a:cs typeface="Open Sauce"/>
                <a:sym typeface="Open Sauce"/>
              </a:rPr>
              <a:t>Ethical and scientific quality of research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18</a:t>
              </a:r>
            </a:p>
          </p:txBody>
        </p:sp>
      </p:grpSp>
      <p:sp>
        <p:nvSpPr>
          <p:cNvPr id="6" name="AutoShape 6"/>
          <p:cNvSpPr/>
          <p:nvPr/>
        </p:nvSpPr>
        <p:spPr>
          <a:xfrm>
            <a:off x="0" y="2608044"/>
            <a:ext cx="18288000" cy="9525"/>
          </a:xfrm>
          <a:prstGeom prst="rect">
            <a:avLst/>
          </a:prstGeom>
          <a:solidFill>
            <a:srgbClr val="373636"/>
          </a:solidFill>
        </p:spPr>
        <p:txBody>
          <a:bodyPr/>
          <a:lstStyle/>
          <a:p>
            <a:endParaRPr lang="en-US"/>
          </a:p>
        </p:txBody>
      </p:sp>
      <p:sp>
        <p:nvSpPr>
          <p:cNvPr id="7" name="AutoShape 7"/>
          <p:cNvSpPr/>
          <p:nvPr/>
        </p:nvSpPr>
        <p:spPr>
          <a:xfrm>
            <a:off x="0" y="6520320"/>
            <a:ext cx="18288000" cy="9525"/>
          </a:xfrm>
          <a:prstGeom prst="rect">
            <a:avLst/>
          </a:prstGeom>
          <a:solidFill>
            <a:srgbClr val="373636"/>
          </a:solidFill>
        </p:spPr>
        <p:txBody>
          <a:bodyPr/>
          <a:lstStyle/>
          <a:p>
            <a:endParaRPr lang="en-US"/>
          </a:p>
        </p:txBody>
      </p:sp>
      <p:sp>
        <p:nvSpPr>
          <p:cNvPr id="8" name="AutoShape 8"/>
          <p:cNvSpPr/>
          <p:nvPr/>
        </p:nvSpPr>
        <p:spPr>
          <a:xfrm>
            <a:off x="17259300" y="-352954"/>
            <a:ext cx="9525" cy="10992908"/>
          </a:xfrm>
          <a:prstGeom prst="rect">
            <a:avLst/>
          </a:prstGeom>
          <a:solidFill>
            <a:srgbClr val="373636"/>
          </a:solidFill>
        </p:spPr>
        <p:txBody>
          <a:bodyPr/>
          <a:lstStyle/>
          <a:p>
            <a:endParaRPr lang="en-US"/>
          </a:p>
        </p:txBody>
      </p:sp>
      <p:sp>
        <p:nvSpPr>
          <p:cNvPr id="9" name="AutoShape 9"/>
          <p:cNvSpPr/>
          <p:nvPr/>
        </p:nvSpPr>
        <p:spPr>
          <a:xfrm>
            <a:off x="6367227" y="2608044"/>
            <a:ext cx="9525" cy="8031910"/>
          </a:xfrm>
          <a:prstGeom prst="rect">
            <a:avLst/>
          </a:prstGeom>
          <a:solidFill>
            <a:srgbClr val="373636"/>
          </a:solidFill>
        </p:spPr>
        <p:txBody>
          <a:bodyPr/>
          <a:lstStyle/>
          <a:p>
            <a:endParaRPr lang="en-US"/>
          </a:p>
        </p:txBody>
      </p:sp>
      <p:sp>
        <p:nvSpPr>
          <p:cNvPr id="10" name="AutoShape 10"/>
          <p:cNvSpPr/>
          <p:nvPr/>
        </p:nvSpPr>
        <p:spPr>
          <a:xfrm>
            <a:off x="11885523" y="2617569"/>
            <a:ext cx="9525" cy="8178424"/>
          </a:xfrm>
          <a:prstGeom prst="rect">
            <a:avLst/>
          </a:prstGeom>
          <a:solidFill>
            <a:srgbClr val="373636"/>
          </a:solidFill>
        </p:spPr>
        <p:txBody>
          <a:bodyPr/>
          <a:lstStyle/>
          <a:p>
            <a:endParaRPr lang="en-US"/>
          </a:p>
        </p:txBody>
      </p:sp>
      <p:sp>
        <p:nvSpPr>
          <p:cNvPr id="11" name="AutoShape 11"/>
          <p:cNvSpPr/>
          <p:nvPr/>
        </p:nvSpPr>
        <p:spPr>
          <a:xfrm>
            <a:off x="17259300" y="0"/>
            <a:ext cx="1846538" cy="6520320"/>
          </a:xfrm>
          <a:prstGeom prst="rect">
            <a:avLst/>
          </a:prstGeom>
          <a:solidFill>
            <a:srgbClr val="EA6D29"/>
          </a:solidFill>
        </p:spPr>
        <p:txBody>
          <a:bodyPr/>
          <a:lstStyle/>
          <a:p>
            <a:endParaRPr lang="en-US"/>
          </a:p>
        </p:txBody>
      </p:sp>
      <p:sp>
        <p:nvSpPr>
          <p:cNvPr id="12" name="TextBox 12"/>
          <p:cNvSpPr txBox="1"/>
          <p:nvPr/>
        </p:nvSpPr>
        <p:spPr>
          <a:xfrm>
            <a:off x="5855427" y="815922"/>
            <a:ext cx="6706370" cy="910030"/>
          </a:xfrm>
          <a:prstGeom prst="rect">
            <a:avLst/>
          </a:prstGeom>
        </p:spPr>
        <p:txBody>
          <a:bodyPr lIns="0" tIns="0" rIns="0" bIns="0" rtlCol="0" anchor="t">
            <a:spAutoFit/>
          </a:bodyPr>
          <a:lstStyle/>
          <a:p>
            <a:pPr algn="l">
              <a:lnSpc>
                <a:spcPts val="7040"/>
              </a:lnSpc>
            </a:pPr>
            <a:r>
              <a:rPr lang="en-US" sz="6400" b="1">
                <a:solidFill>
                  <a:srgbClr val="077AB5"/>
                </a:solidFill>
                <a:latin typeface="Open Sauce Heavy"/>
                <a:ea typeface="Open Sauce Heavy"/>
                <a:cs typeface="Open Sauce Heavy"/>
                <a:sym typeface="Open Sauce Heavy"/>
              </a:rPr>
              <a:t>CAB </a:t>
            </a:r>
            <a:r>
              <a:rPr lang="en-US" sz="6400" b="1">
                <a:solidFill>
                  <a:srgbClr val="373636"/>
                </a:solidFill>
                <a:latin typeface="Open Sauce Heavy"/>
                <a:ea typeface="Open Sauce Heavy"/>
                <a:cs typeface="Open Sauce Heavy"/>
                <a:sym typeface="Open Sauce Heavy"/>
              </a:rPr>
              <a:t>Operations</a:t>
            </a:r>
          </a:p>
        </p:txBody>
      </p:sp>
      <p:sp>
        <p:nvSpPr>
          <p:cNvPr id="13" name="TextBox 13"/>
          <p:cNvSpPr txBox="1"/>
          <p:nvPr/>
        </p:nvSpPr>
        <p:spPr>
          <a:xfrm>
            <a:off x="2007993" y="3647297"/>
            <a:ext cx="3349585" cy="1719469"/>
          </a:xfrm>
          <a:prstGeom prst="rect">
            <a:avLst/>
          </a:prstGeom>
        </p:spPr>
        <p:txBody>
          <a:bodyPr lIns="0" tIns="0" rIns="0" bIns="0" rtlCol="0" anchor="t">
            <a:spAutoFit/>
          </a:bodyPr>
          <a:lstStyle/>
          <a:p>
            <a:pPr algn="ctr">
              <a:lnSpc>
                <a:spcPts val="4639"/>
              </a:lnSpc>
            </a:pPr>
            <a:r>
              <a:rPr lang="en-US" sz="2899" b="1">
                <a:solidFill>
                  <a:srgbClr val="077AB5"/>
                </a:solidFill>
                <a:latin typeface="Open Sauce Bold"/>
                <a:ea typeface="Open Sauce Bold"/>
                <a:cs typeface="Open Sauce Bold"/>
                <a:sym typeface="Open Sauce Bold"/>
              </a:rPr>
              <a:t>Developing mission statement</a:t>
            </a:r>
          </a:p>
        </p:txBody>
      </p:sp>
      <p:sp>
        <p:nvSpPr>
          <p:cNvPr id="14" name="TextBox 14"/>
          <p:cNvSpPr txBox="1"/>
          <p:nvPr/>
        </p:nvSpPr>
        <p:spPr>
          <a:xfrm>
            <a:off x="6598701" y="1679076"/>
            <a:ext cx="4886656" cy="557494"/>
          </a:xfrm>
          <a:prstGeom prst="rect">
            <a:avLst/>
          </a:prstGeom>
        </p:spPr>
        <p:txBody>
          <a:bodyPr lIns="0" tIns="0" rIns="0" bIns="0" rtlCol="0" anchor="t">
            <a:spAutoFit/>
          </a:bodyPr>
          <a:lstStyle/>
          <a:p>
            <a:pPr algn="l">
              <a:lnSpc>
                <a:spcPts val="4639"/>
              </a:lnSpc>
            </a:pPr>
            <a:r>
              <a:rPr lang="en-US" sz="2899" b="1">
                <a:solidFill>
                  <a:srgbClr val="373636"/>
                </a:solidFill>
                <a:latin typeface="Open Sauce Bold"/>
                <a:ea typeface="Open Sauce Bold"/>
                <a:cs typeface="Open Sauce Bold"/>
                <a:sym typeface="Open Sauce Bold"/>
              </a:rPr>
              <a:t>CABs would benefit from:</a:t>
            </a:r>
          </a:p>
        </p:txBody>
      </p:sp>
      <p:sp>
        <p:nvSpPr>
          <p:cNvPr id="15" name="TextBox 15"/>
          <p:cNvSpPr txBox="1"/>
          <p:nvPr/>
        </p:nvSpPr>
        <p:spPr>
          <a:xfrm>
            <a:off x="1331377" y="7425195"/>
            <a:ext cx="4702816" cy="1719469"/>
          </a:xfrm>
          <a:prstGeom prst="rect">
            <a:avLst/>
          </a:prstGeom>
        </p:spPr>
        <p:txBody>
          <a:bodyPr lIns="0" tIns="0" rIns="0" bIns="0" rtlCol="0" anchor="t">
            <a:spAutoFit/>
          </a:bodyPr>
          <a:lstStyle/>
          <a:p>
            <a:pPr algn="ctr">
              <a:lnSpc>
                <a:spcPts val="4639"/>
              </a:lnSpc>
            </a:pPr>
            <a:r>
              <a:rPr lang="en-US" sz="2899" b="1">
                <a:solidFill>
                  <a:srgbClr val="077AB5"/>
                </a:solidFill>
                <a:latin typeface="Open Sauce Bold"/>
                <a:ea typeface="Open Sauce Bold"/>
                <a:cs typeface="Open Sauce Bold"/>
                <a:sym typeface="Open Sauce Bold"/>
              </a:rPr>
              <a:t>Identifying CAB priorities and regularly</a:t>
            </a:r>
          </a:p>
          <a:p>
            <a:pPr algn="ctr">
              <a:lnSpc>
                <a:spcPts val="4639"/>
              </a:lnSpc>
            </a:pPr>
            <a:r>
              <a:rPr lang="en-US" sz="2899" b="1">
                <a:solidFill>
                  <a:srgbClr val="077AB5"/>
                </a:solidFill>
                <a:latin typeface="Open Sauce Bold"/>
                <a:ea typeface="Open Sauce Bold"/>
                <a:cs typeface="Open Sauce Bold"/>
                <a:sym typeface="Open Sauce Bold"/>
              </a:rPr>
              <a:t>re-evaluating them</a:t>
            </a:r>
          </a:p>
        </p:txBody>
      </p:sp>
      <p:sp>
        <p:nvSpPr>
          <p:cNvPr id="16" name="TextBox 16"/>
          <p:cNvSpPr txBox="1"/>
          <p:nvPr/>
        </p:nvSpPr>
        <p:spPr>
          <a:xfrm>
            <a:off x="6802643" y="7134701"/>
            <a:ext cx="4682713" cy="2300457"/>
          </a:xfrm>
          <a:prstGeom prst="rect">
            <a:avLst/>
          </a:prstGeom>
        </p:spPr>
        <p:txBody>
          <a:bodyPr lIns="0" tIns="0" rIns="0" bIns="0" rtlCol="0" anchor="t">
            <a:spAutoFit/>
          </a:bodyPr>
          <a:lstStyle/>
          <a:p>
            <a:pPr algn="ctr">
              <a:lnSpc>
                <a:spcPts val="4639"/>
              </a:lnSpc>
            </a:pPr>
            <a:r>
              <a:rPr lang="en-US" sz="2899" b="1">
                <a:solidFill>
                  <a:srgbClr val="077AB5"/>
                </a:solidFill>
                <a:latin typeface="Open Sauce Bold"/>
                <a:ea typeface="Open Sauce Bold"/>
                <a:cs typeface="Open Sauce Bold"/>
                <a:sym typeface="Open Sauce Bold"/>
              </a:rPr>
              <a:t>Having an initial CAB orientation for new CAB members and ongoing training</a:t>
            </a:r>
          </a:p>
        </p:txBody>
      </p:sp>
      <p:sp>
        <p:nvSpPr>
          <p:cNvPr id="17" name="TextBox 17"/>
          <p:cNvSpPr txBox="1"/>
          <p:nvPr/>
        </p:nvSpPr>
        <p:spPr>
          <a:xfrm>
            <a:off x="12354399" y="6571019"/>
            <a:ext cx="4418059" cy="3639781"/>
          </a:xfrm>
          <a:prstGeom prst="rect">
            <a:avLst/>
          </a:prstGeom>
        </p:spPr>
        <p:txBody>
          <a:bodyPr lIns="0" tIns="0" rIns="0" bIns="0" rtlCol="0" anchor="t">
            <a:spAutoFit/>
          </a:bodyPr>
          <a:lstStyle/>
          <a:p>
            <a:pPr algn="ctr">
              <a:lnSpc>
                <a:spcPts val="3639"/>
              </a:lnSpc>
            </a:pPr>
            <a:r>
              <a:rPr lang="en-US" sz="2599" b="1">
                <a:solidFill>
                  <a:srgbClr val="077AB5"/>
                </a:solidFill>
                <a:latin typeface="Open Sauce Bold"/>
                <a:ea typeface="Open Sauce Bold"/>
                <a:cs typeface="Open Sauce Bold"/>
                <a:sym typeface="Open Sauce Bold"/>
              </a:rPr>
              <a:t>Establishing operating guidelines to include policies, procedures, and role descriptions to ensure that expectations are clear and help the group operate efficiently, effectively and fairly. </a:t>
            </a:r>
          </a:p>
        </p:txBody>
      </p:sp>
      <p:sp>
        <p:nvSpPr>
          <p:cNvPr id="18" name="TextBox 18"/>
          <p:cNvSpPr txBox="1"/>
          <p:nvPr/>
        </p:nvSpPr>
        <p:spPr>
          <a:xfrm>
            <a:off x="7040677" y="2775816"/>
            <a:ext cx="4219268" cy="3462433"/>
          </a:xfrm>
          <a:prstGeom prst="rect">
            <a:avLst/>
          </a:prstGeom>
        </p:spPr>
        <p:txBody>
          <a:bodyPr lIns="0" tIns="0" rIns="0" bIns="0" rtlCol="0" anchor="t">
            <a:spAutoFit/>
          </a:bodyPr>
          <a:lstStyle/>
          <a:p>
            <a:pPr algn="ctr">
              <a:lnSpc>
                <a:spcPts val="4639"/>
              </a:lnSpc>
            </a:pPr>
            <a:r>
              <a:rPr lang="en-US" sz="2899" b="1">
                <a:solidFill>
                  <a:srgbClr val="077AB5"/>
                </a:solidFill>
                <a:latin typeface="Open Sauce Bold"/>
                <a:ea typeface="Open Sauce Bold"/>
                <a:cs typeface="Open Sauce Bold"/>
                <a:sym typeface="Open Sauce Bold"/>
              </a:rPr>
              <a:t>Meeting regularly (monthly or bi-monthly) with a defined agenda and/or educational component</a:t>
            </a:r>
          </a:p>
        </p:txBody>
      </p:sp>
      <p:sp>
        <p:nvSpPr>
          <p:cNvPr id="19" name="TextBox 19"/>
          <p:cNvSpPr txBox="1"/>
          <p:nvPr/>
        </p:nvSpPr>
        <p:spPr>
          <a:xfrm>
            <a:off x="12561798" y="2777031"/>
            <a:ext cx="4191610" cy="3507626"/>
          </a:xfrm>
          <a:prstGeom prst="rect">
            <a:avLst/>
          </a:prstGeom>
        </p:spPr>
        <p:txBody>
          <a:bodyPr lIns="0" tIns="0" rIns="0" bIns="0" rtlCol="0" anchor="t">
            <a:spAutoFit/>
          </a:bodyPr>
          <a:lstStyle/>
          <a:p>
            <a:pPr algn="ctr">
              <a:lnSpc>
                <a:spcPts val="4049"/>
              </a:lnSpc>
            </a:pPr>
            <a:r>
              <a:rPr lang="en-US" sz="2699" b="1">
                <a:solidFill>
                  <a:srgbClr val="077AB5"/>
                </a:solidFill>
                <a:latin typeface="Open Sauce Bold"/>
                <a:ea typeface="Open Sauce Bold"/>
                <a:cs typeface="Open Sauce Bold"/>
                <a:sym typeface="Open Sauce Bold"/>
              </a:rPr>
              <a:t>Having an elected or appointed Chair and </a:t>
            </a:r>
          </a:p>
          <a:p>
            <a:pPr algn="ctr">
              <a:lnSpc>
                <a:spcPts val="4049"/>
              </a:lnSpc>
            </a:pPr>
            <a:r>
              <a:rPr lang="en-US" sz="2699" b="1">
                <a:solidFill>
                  <a:srgbClr val="077AB5"/>
                </a:solidFill>
                <a:latin typeface="Open Sauce Bold"/>
                <a:ea typeface="Open Sauce Bold"/>
                <a:cs typeface="Open Sauce Bold"/>
                <a:sym typeface="Open Sauce Bold"/>
              </a:rPr>
              <a:t>Co-Chair to help set the agenda and facilitate the meeting; terms could vary but would typically be 1-2 years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sp>
        <p:nvSpPr>
          <p:cNvPr id="3" name="AutoShape 3"/>
          <p:cNvSpPr/>
          <p:nvPr/>
        </p:nvSpPr>
        <p:spPr>
          <a:xfrm>
            <a:off x="634814" y="1028700"/>
            <a:ext cx="787772" cy="560539"/>
          </a:xfrm>
          <a:prstGeom prst="rect">
            <a:avLst/>
          </a:prstGeom>
          <a:solidFill>
            <a:srgbClr val="FFFFFF"/>
          </a:solidFill>
        </p:spPr>
        <p:txBody>
          <a:bodyPr/>
          <a:lstStyle/>
          <a:p>
            <a:endParaRPr lang="en-US"/>
          </a:p>
        </p:txBody>
      </p:sp>
      <p:sp>
        <p:nvSpPr>
          <p:cNvPr id="4" name="TextBox 4"/>
          <p:cNvSpPr txBox="1"/>
          <p:nvPr/>
        </p:nvSpPr>
        <p:spPr>
          <a:xfrm>
            <a:off x="693408" y="1202003"/>
            <a:ext cx="670585" cy="230832"/>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19</a:t>
            </a:r>
          </a:p>
        </p:txBody>
      </p:sp>
      <p:sp>
        <p:nvSpPr>
          <p:cNvPr id="5" name="AutoShape 5"/>
          <p:cNvSpPr/>
          <p:nvPr/>
        </p:nvSpPr>
        <p:spPr>
          <a:xfrm>
            <a:off x="0" y="2608044"/>
            <a:ext cx="18288000" cy="9525"/>
          </a:xfrm>
          <a:prstGeom prst="rect">
            <a:avLst/>
          </a:prstGeom>
          <a:solidFill>
            <a:srgbClr val="373636"/>
          </a:solidFill>
        </p:spPr>
        <p:txBody>
          <a:bodyPr/>
          <a:lstStyle/>
          <a:p>
            <a:endParaRPr lang="en-US"/>
          </a:p>
        </p:txBody>
      </p:sp>
      <p:sp>
        <p:nvSpPr>
          <p:cNvPr id="6" name="AutoShape 6"/>
          <p:cNvSpPr/>
          <p:nvPr/>
        </p:nvSpPr>
        <p:spPr>
          <a:xfrm>
            <a:off x="0" y="6520320"/>
            <a:ext cx="18288000" cy="9525"/>
          </a:xfrm>
          <a:prstGeom prst="rect">
            <a:avLst/>
          </a:prstGeom>
          <a:solidFill>
            <a:srgbClr val="373636"/>
          </a:solidFill>
        </p:spPr>
        <p:txBody>
          <a:bodyPr/>
          <a:lstStyle/>
          <a:p>
            <a:endParaRPr lang="en-US"/>
          </a:p>
        </p:txBody>
      </p:sp>
      <p:sp>
        <p:nvSpPr>
          <p:cNvPr id="7" name="AutoShape 7"/>
          <p:cNvSpPr/>
          <p:nvPr/>
        </p:nvSpPr>
        <p:spPr>
          <a:xfrm>
            <a:off x="17259300" y="-352954"/>
            <a:ext cx="9525" cy="10992908"/>
          </a:xfrm>
          <a:prstGeom prst="rect">
            <a:avLst/>
          </a:prstGeom>
          <a:solidFill>
            <a:srgbClr val="373636"/>
          </a:solidFill>
        </p:spPr>
        <p:txBody>
          <a:bodyPr/>
          <a:lstStyle/>
          <a:p>
            <a:endParaRPr lang="en-US"/>
          </a:p>
        </p:txBody>
      </p:sp>
      <p:sp>
        <p:nvSpPr>
          <p:cNvPr id="8" name="AutoShape 8"/>
          <p:cNvSpPr/>
          <p:nvPr/>
        </p:nvSpPr>
        <p:spPr>
          <a:xfrm>
            <a:off x="17259300" y="0"/>
            <a:ext cx="1846538" cy="6520320"/>
          </a:xfrm>
          <a:prstGeom prst="rect">
            <a:avLst/>
          </a:prstGeom>
          <a:solidFill>
            <a:srgbClr val="EA6D29"/>
          </a:solidFill>
        </p:spPr>
        <p:txBody>
          <a:bodyPr/>
          <a:lstStyle/>
          <a:p>
            <a:endParaRPr lang="en-US"/>
          </a:p>
        </p:txBody>
      </p:sp>
      <p:sp>
        <p:nvSpPr>
          <p:cNvPr id="9" name="TextBox 9"/>
          <p:cNvSpPr txBox="1"/>
          <p:nvPr/>
        </p:nvSpPr>
        <p:spPr>
          <a:xfrm>
            <a:off x="1671731" y="945965"/>
            <a:ext cx="10435921" cy="910030"/>
          </a:xfrm>
          <a:prstGeom prst="rect">
            <a:avLst/>
          </a:prstGeom>
        </p:spPr>
        <p:txBody>
          <a:bodyPr lIns="0" tIns="0" rIns="0" bIns="0" rtlCol="0" anchor="t">
            <a:spAutoFit/>
          </a:bodyPr>
          <a:lstStyle/>
          <a:p>
            <a:pPr algn="l">
              <a:lnSpc>
                <a:spcPts val="7040"/>
              </a:lnSpc>
            </a:pPr>
            <a:r>
              <a:rPr lang="en-US" sz="6400" b="1">
                <a:solidFill>
                  <a:srgbClr val="373636"/>
                </a:solidFill>
                <a:latin typeface="Open Sauce Heavy"/>
                <a:ea typeface="Open Sauce Heavy"/>
                <a:cs typeface="Open Sauce Heavy"/>
                <a:sym typeface="Open Sauce Heavy"/>
              </a:rPr>
              <a:t>Site Support for</a:t>
            </a:r>
            <a:r>
              <a:rPr lang="en-US" sz="6400" b="1">
                <a:solidFill>
                  <a:srgbClr val="077AB5"/>
                </a:solidFill>
                <a:latin typeface="Open Sauce Heavy"/>
                <a:ea typeface="Open Sauce Heavy"/>
                <a:cs typeface="Open Sauce Heavy"/>
                <a:sym typeface="Open Sauce Heavy"/>
              </a:rPr>
              <a:t> CABs </a:t>
            </a:r>
          </a:p>
        </p:txBody>
      </p:sp>
      <p:sp>
        <p:nvSpPr>
          <p:cNvPr id="10" name="TextBox 10"/>
          <p:cNvSpPr txBox="1"/>
          <p:nvPr/>
        </p:nvSpPr>
        <p:spPr>
          <a:xfrm>
            <a:off x="1778648" y="1732169"/>
            <a:ext cx="5295006" cy="557494"/>
          </a:xfrm>
          <a:prstGeom prst="rect">
            <a:avLst/>
          </a:prstGeom>
        </p:spPr>
        <p:txBody>
          <a:bodyPr lIns="0" tIns="0" rIns="0" bIns="0" rtlCol="0" anchor="t">
            <a:spAutoFit/>
          </a:bodyPr>
          <a:lstStyle/>
          <a:p>
            <a:pPr algn="l">
              <a:lnSpc>
                <a:spcPts val="4639"/>
              </a:lnSpc>
            </a:pPr>
            <a:r>
              <a:rPr lang="en-US" sz="2899" b="1">
                <a:solidFill>
                  <a:srgbClr val="373636"/>
                </a:solidFill>
                <a:latin typeface="Open Sauce Bold"/>
                <a:ea typeface="Open Sauce Bold"/>
                <a:cs typeface="Open Sauce Bold"/>
                <a:sym typeface="Open Sauce Bold"/>
              </a:rPr>
              <a:t>CAB support should include:</a:t>
            </a:r>
          </a:p>
        </p:txBody>
      </p:sp>
      <p:sp>
        <p:nvSpPr>
          <p:cNvPr id="11" name="TextBox 11"/>
          <p:cNvSpPr txBox="1"/>
          <p:nvPr/>
        </p:nvSpPr>
        <p:spPr>
          <a:xfrm>
            <a:off x="1778648" y="3136335"/>
            <a:ext cx="14803877" cy="2300457"/>
          </a:xfrm>
          <a:prstGeom prst="rect">
            <a:avLst/>
          </a:prstGeom>
        </p:spPr>
        <p:txBody>
          <a:bodyPr lIns="0" tIns="0" rIns="0" bIns="0" rtlCol="0" anchor="t">
            <a:spAutoFit/>
          </a:bodyPr>
          <a:lstStyle/>
          <a:p>
            <a:pPr algn="l">
              <a:lnSpc>
                <a:spcPts val="4639"/>
              </a:lnSpc>
            </a:pPr>
            <a:r>
              <a:rPr lang="en-US" sz="2899" b="1">
                <a:solidFill>
                  <a:srgbClr val="077AB5"/>
                </a:solidFill>
                <a:latin typeface="Open Sauce Bold"/>
                <a:ea typeface="Open Sauce Bold"/>
                <a:cs typeface="Open Sauce Bold"/>
                <a:sym typeface="Open Sauce Bold"/>
              </a:rPr>
              <a:t>A designated site staff member to work with the CAB chair and co-chair and with the CAB on an ongoing basis. This role would include scheduling and attending meetings, preparing materials, identifying speakers as needed, and providing any other services to facilitate the CAB meeting. </a:t>
            </a:r>
          </a:p>
        </p:txBody>
      </p:sp>
      <p:sp>
        <p:nvSpPr>
          <p:cNvPr id="12" name="TextBox 12"/>
          <p:cNvSpPr txBox="1"/>
          <p:nvPr/>
        </p:nvSpPr>
        <p:spPr>
          <a:xfrm>
            <a:off x="1778648" y="7044195"/>
            <a:ext cx="15494642" cy="2300457"/>
          </a:xfrm>
          <a:prstGeom prst="rect">
            <a:avLst/>
          </a:prstGeom>
        </p:spPr>
        <p:txBody>
          <a:bodyPr lIns="0" tIns="0" rIns="0" bIns="0" rtlCol="0" anchor="t">
            <a:spAutoFit/>
          </a:bodyPr>
          <a:lstStyle/>
          <a:p>
            <a:pPr algn="l">
              <a:lnSpc>
                <a:spcPts val="4639"/>
              </a:lnSpc>
            </a:pPr>
            <a:r>
              <a:rPr lang="en-US" sz="2899" b="1">
                <a:solidFill>
                  <a:srgbClr val="077AB5"/>
                </a:solidFill>
                <a:latin typeface="Open Sauce Bold"/>
                <a:ea typeface="Open Sauce Bold"/>
                <a:cs typeface="Open Sauce Bold"/>
                <a:sym typeface="Open Sauce Bold"/>
              </a:rPr>
              <a:t>A budget for CAB support to cover the costs of CAB member transportation to and from CAB meetings, food (if appropriate for CAB meetings), other CAB support as needed e.g., data packages, laptops, etc., as well as education and training for CAB members; this budget would be separate community engagement outreach.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D21E-CCE9-7173-75A9-5F055B5C300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4D4379A-40D6-CD54-ECB8-FDC2DE599778}"/>
              </a:ext>
            </a:extLst>
          </p:cNvPr>
          <p:cNvSpPr/>
          <p:nvPr/>
        </p:nvSpPr>
        <p:spPr>
          <a:xfrm>
            <a:off x="1054320" y="-352954"/>
            <a:ext cx="9525" cy="2839478"/>
          </a:xfrm>
          <a:prstGeom prst="rect">
            <a:avLst/>
          </a:prstGeom>
          <a:solidFill>
            <a:srgbClr val="373636"/>
          </a:solidFill>
        </p:spPr>
        <p:txBody>
          <a:bodyPr/>
          <a:lstStyle/>
          <a:p>
            <a:endParaRPr lang="en-US"/>
          </a:p>
        </p:txBody>
      </p:sp>
      <p:sp>
        <p:nvSpPr>
          <p:cNvPr id="3" name="AutoShape 3">
            <a:extLst>
              <a:ext uri="{FF2B5EF4-FFF2-40B4-BE49-F238E27FC236}">
                <a16:creationId xmlns:a16="http://schemas.microsoft.com/office/drawing/2014/main" id="{87C54E03-6610-3917-C9AB-26F09DAF1A44}"/>
              </a:ext>
            </a:extLst>
          </p:cNvPr>
          <p:cNvSpPr/>
          <p:nvPr/>
        </p:nvSpPr>
        <p:spPr>
          <a:xfrm>
            <a:off x="0" y="2476999"/>
            <a:ext cx="18288000" cy="9525"/>
          </a:xfrm>
          <a:prstGeom prst="rect">
            <a:avLst/>
          </a:prstGeom>
          <a:solidFill>
            <a:srgbClr val="373636"/>
          </a:solidFill>
        </p:spPr>
        <p:txBody>
          <a:bodyPr/>
          <a:lstStyle/>
          <a:p>
            <a:endParaRPr lang="en-US"/>
          </a:p>
        </p:txBody>
      </p:sp>
      <p:sp>
        <p:nvSpPr>
          <p:cNvPr id="4" name="AutoShape 4">
            <a:extLst>
              <a:ext uri="{FF2B5EF4-FFF2-40B4-BE49-F238E27FC236}">
                <a16:creationId xmlns:a16="http://schemas.microsoft.com/office/drawing/2014/main" id="{61DED054-C10F-0D43-DE95-912836179815}"/>
              </a:ext>
            </a:extLst>
          </p:cNvPr>
          <p:cNvSpPr/>
          <p:nvPr/>
        </p:nvSpPr>
        <p:spPr>
          <a:xfrm>
            <a:off x="6461074" y="6321302"/>
            <a:ext cx="11770953" cy="45719"/>
          </a:xfrm>
          <a:prstGeom prst="rect">
            <a:avLst/>
          </a:prstGeom>
          <a:solidFill>
            <a:srgbClr val="373636"/>
          </a:solidFill>
        </p:spPr>
        <p:txBody>
          <a:bodyPr/>
          <a:lstStyle/>
          <a:p>
            <a:endParaRPr lang="en-US"/>
          </a:p>
        </p:txBody>
      </p:sp>
      <p:sp>
        <p:nvSpPr>
          <p:cNvPr id="5" name="AutoShape 5">
            <a:extLst>
              <a:ext uri="{FF2B5EF4-FFF2-40B4-BE49-F238E27FC236}">
                <a16:creationId xmlns:a16="http://schemas.microsoft.com/office/drawing/2014/main" id="{1618EF33-9CFF-CBDA-4142-66FF7F5DA469}"/>
              </a:ext>
            </a:extLst>
          </p:cNvPr>
          <p:cNvSpPr/>
          <p:nvPr/>
        </p:nvSpPr>
        <p:spPr>
          <a:xfrm flipH="1">
            <a:off x="6461074" y="2484317"/>
            <a:ext cx="45719" cy="7824288"/>
          </a:xfrm>
          <a:prstGeom prst="rect">
            <a:avLst/>
          </a:prstGeom>
          <a:solidFill>
            <a:srgbClr val="373636"/>
          </a:solidFill>
        </p:spPr>
        <p:txBody>
          <a:bodyPr/>
          <a:lstStyle/>
          <a:p>
            <a:endParaRPr lang="en-US"/>
          </a:p>
        </p:txBody>
      </p:sp>
      <p:sp>
        <p:nvSpPr>
          <p:cNvPr id="6" name="AutoShape 6">
            <a:extLst>
              <a:ext uri="{FF2B5EF4-FFF2-40B4-BE49-F238E27FC236}">
                <a16:creationId xmlns:a16="http://schemas.microsoft.com/office/drawing/2014/main" id="{59A497B3-102B-3423-EE51-E51871EEDCAF}"/>
              </a:ext>
            </a:extLst>
          </p:cNvPr>
          <p:cNvSpPr/>
          <p:nvPr/>
        </p:nvSpPr>
        <p:spPr>
          <a:xfrm flipH="1">
            <a:off x="12407720" y="2455527"/>
            <a:ext cx="45719" cy="7824288"/>
          </a:xfrm>
          <a:prstGeom prst="rect">
            <a:avLst/>
          </a:prstGeom>
          <a:solidFill>
            <a:srgbClr val="373636"/>
          </a:solidFill>
        </p:spPr>
        <p:txBody>
          <a:bodyPr/>
          <a:lstStyle/>
          <a:p>
            <a:endParaRPr lang="en-US"/>
          </a:p>
        </p:txBody>
      </p:sp>
      <p:sp>
        <p:nvSpPr>
          <p:cNvPr id="7" name="AutoShape 7">
            <a:extLst>
              <a:ext uri="{FF2B5EF4-FFF2-40B4-BE49-F238E27FC236}">
                <a16:creationId xmlns:a16="http://schemas.microsoft.com/office/drawing/2014/main" id="{0D5EE02E-1999-B025-C31B-BC28935D8FC3}"/>
              </a:ext>
            </a:extLst>
          </p:cNvPr>
          <p:cNvSpPr/>
          <p:nvPr/>
        </p:nvSpPr>
        <p:spPr>
          <a:xfrm>
            <a:off x="634814" y="1028700"/>
            <a:ext cx="787772" cy="560539"/>
          </a:xfrm>
          <a:prstGeom prst="rect">
            <a:avLst/>
          </a:prstGeom>
          <a:solidFill>
            <a:srgbClr val="FFFFFF"/>
          </a:solidFill>
        </p:spPr>
        <p:txBody>
          <a:bodyPr/>
          <a:lstStyle/>
          <a:p>
            <a:endParaRPr lang="en-US"/>
          </a:p>
        </p:txBody>
      </p:sp>
      <p:sp>
        <p:nvSpPr>
          <p:cNvPr id="8" name="TextBox 8">
            <a:extLst>
              <a:ext uri="{FF2B5EF4-FFF2-40B4-BE49-F238E27FC236}">
                <a16:creationId xmlns:a16="http://schemas.microsoft.com/office/drawing/2014/main" id="{A37ADC56-1F51-DE85-6E34-20F00A08CADA}"/>
              </a:ext>
            </a:extLst>
          </p:cNvPr>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02</a:t>
            </a:r>
          </a:p>
        </p:txBody>
      </p:sp>
      <p:sp>
        <p:nvSpPr>
          <p:cNvPr id="9" name="TextBox 9">
            <a:extLst>
              <a:ext uri="{FF2B5EF4-FFF2-40B4-BE49-F238E27FC236}">
                <a16:creationId xmlns:a16="http://schemas.microsoft.com/office/drawing/2014/main" id="{4B2E41D8-E3A7-3EFB-F762-DA8FCA43BAF5}"/>
              </a:ext>
            </a:extLst>
          </p:cNvPr>
          <p:cNvSpPr txBox="1"/>
          <p:nvPr/>
        </p:nvSpPr>
        <p:spPr>
          <a:xfrm>
            <a:off x="1724905" y="751099"/>
            <a:ext cx="15836451" cy="984821"/>
          </a:xfrm>
          <a:prstGeom prst="rect">
            <a:avLst/>
          </a:prstGeom>
        </p:spPr>
        <p:txBody>
          <a:bodyPr wrap="square" lIns="0" tIns="0" rIns="0" bIns="0" rtlCol="0" anchor="t">
            <a:spAutoFit/>
          </a:bodyPr>
          <a:lstStyle/>
          <a:p>
            <a:pPr algn="l">
              <a:lnSpc>
                <a:spcPts val="8400"/>
              </a:lnSpc>
            </a:pPr>
            <a:r>
              <a:rPr lang="en-US" sz="6000" b="1" dirty="0">
                <a:solidFill>
                  <a:srgbClr val="EA6D29"/>
                </a:solidFill>
                <a:latin typeface="Open Sauce Bold"/>
                <a:ea typeface="Open Sauce Bold"/>
                <a:cs typeface="Open Sauce Bold"/>
                <a:sym typeface="Open Sauce Bold"/>
              </a:rPr>
              <a:t>NIH-funded HIV/AIDS Research Networks</a:t>
            </a:r>
          </a:p>
        </p:txBody>
      </p:sp>
      <p:sp>
        <p:nvSpPr>
          <p:cNvPr id="10" name="TextBox 10">
            <a:extLst>
              <a:ext uri="{FF2B5EF4-FFF2-40B4-BE49-F238E27FC236}">
                <a16:creationId xmlns:a16="http://schemas.microsoft.com/office/drawing/2014/main" id="{7826A050-092C-56F1-C791-EA0D3B739EB3}"/>
              </a:ext>
            </a:extLst>
          </p:cNvPr>
          <p:cNvSpPr txBox="1"/>
          <p:nvPr/>
        </p:nvSpPr>
        <p:spPr>
          <a:xfrm>
            <a:off x="207535" y="2777605"/>
            <a:ext cx="6046004" cy="6953507"/>
          </a:xfrm>
          <a:prstGeom prst="rect">
            <a:avLst/>
          </a:prstGeom>
        </p:spPr>
        <p:txBody>
          <a:bodyPr wrap="square" lIns="0" tIns="0" rIns="0" bIns="0" rtlCol="0" anchor="t">
            <a:spAutoFit/>
          </a:bodyPr>
          <a:lstStyle/>
          <a:p>
            <a:pPr>
              <a:lnSpc>
                <a:spcPts val="3899"/>
              </a:lnSpc>
            </a:pPr>
            <a:r>
              <a:rPr lang="en-US" sz="2599" spc="25" dirty="0">
                <a:solidFill>
                  <a:srgbClr val="373636"/>
                </a:solidFill>
                <a:latin typeface="Open Sauce"/>
                <a:ea typeface="Open Sauce"/>
                <a:cs typeface="Open Sauce"/>
                <a:sym typeface="Open Sauce"/>
              </a:rPr>
              <a:t>The Division of AIDS, which is part of the National Institute of Allergy and Infectious Disease at the US National Institutes of Health, is committed to supporting community engagement in all aspects of the research it supports.</a:t>
            </a:r>
          </a:p>
          <a:p>
            <a:pPr>
              <a:lnSpc>
                <a:spcPts val="3899"/>
              </a:lnSpc>
            </a:pPr>
            <a:endParaRPr lang="en-US" sz="2599" spc="25" dirty="0">
              <a:solidFill>
                <a:srgbClr val="373636"/>
              </a:solidFill>
              <a:latin typeface="Open Sauce"/>
              <a:ea typeface="Open Sauce"/>
              <a:cs typeface="Open Sauce"/>
              <a:sym typeface="Open Sauce"/>
            </a:endParaRPr>
          </a:p>
          <a:p>
            <a:pPr>
              <a:lnSpc>
                <a:spcPts val="3899"/>
              </a:lnSpc>
            </a:pPr>
            <a:r>
              <a:rPr lang="en-US" sz="2599" spc="25" dirty="0">
                <a:solidFill>
                  <a:srgbClr val="373636"/>
                </a:solidFill>
                <a:latin typeface="Open Sauce"/>
                <a:ea typeface="Open Sauce"/>
                <a:cs typeface="Open Sauce"/>
                <a:sym typeface="Open Sauce"/>
              </a:rPr>
              <a:t>Community Advisory Boards (CABs) are the cornerstone of community engagement at the NIH-funded HIV/AIDS Clinical Trials Networks.</a:t>
            </a:r>
          </a:p>
          <a:p>
            <a:pPr algn="ctr">
              <a:lnSpc>
                <a:spcPts val="3899"/>
              </a:lnSpc>
            </a:pPr>
            <a:endParaRPr lang="en-US" sz="2599" spc="25" dirty="0">
              <a:solidFill>
                <a:srgbClr val="373636"/>
              </a:solidFill>
              <a:latin typeface="Open Sauce"/>
              <a:ea typeface="Open Sauce"/>
              <a:cs typeface="Open Sauce"/>
              <a:sym typeface="Open Sauce"/>
            </a:endParaRPr>
          </a:p>
          <a:p>
            <a:pPr algn="ctr">
              <a:lnSpc>
                <a:spcPts val="3899"/>
              </a:lnSpc>
            </a:pPr>
            <a:endParaRPr lang="en-US" sz="2599" spc="25" dirty="0">
              <a:solidFill>
                <a:srgbClr val="373636"/>
              </a:solidFill>
              <a:latin typeface="Open Sauce"/>
              <a:ea typeface="Open Sauce"/>
              <a:cs typeface="Open Sauce"/>
              <a:sym typeface="Open Sauce"/>
            </a:endParaRPr>
          </a:p>
        </p:txBody>
      </p:sp>
      <p:sp>
        <p:nvSpPr>
          <p:cNvPr id="11" name="TextBox 11">
            <a:extLst>
              <a:ext uri="{FF2B5EF4-FFF2-40B4-BE49-F238E27FC236}">
                <a16:creationId xmlns:a16="http://schemas.microsoft.com/office/drawing/2014/main" id="{A7170463-9355-5F9D-91BD-59CEFC737202}"/>
              </a:ext>
            </a:extLst>
          </p:cNvPr>
          <p:cNvSpPr txBox="1"/>
          <p:nvPr/>
        </p:nvSpPr>
        <p:spPr>
          <a:xfrm>
            <a:off x="7102262" y="4237790"/>
            <a:ext cx="4616062" cy="1651040"/>
          </a:xfrm>
          <a:prstGeom prst="rect">
            <a:avLst/>
          </a:prstGeom>
        </p:spPr>
        <p:txBody>
          <a:bodyPr wrap="square" lIns="0" tIns="0" rIns="0" bIns="0" rtlCol="0" anchor="t">
            <a:spAutoFit/>
          </a:bodyPr>
          <a:lstStyle/>
          <a:p>
            <a:pPr algn="ctr">
              <a:lnSpc>
                <a:spcPts val="4319"/>
              </a:lnSpc>
              <a:spcBef>
                <a:spcPct val="0"/>
              </a:spcBef>
            </a:pPr>
            <a:r>
              <a:rPr lang="en-US" sz="2699" b="1" dirty="0">
                <a:solidFill>
                  <a:srgbClr val="373636"/>
                </a:solidFill>
                <a:latin typeface="Open Sauce Bold"/>
                <a:ea typeface="Open Sauce Bold"/>
                <a:cs typeface="Open Sauce Bold"/>
                <a:sym typeface="Open Sauce Bold"/>
              </a:rPr>
              <a:t>Advancing Clinical Therapeutics Globally (ACTG)</a:t>
            </a:r>
          </a:p>
        </p:txBody>
      </p:sp>
      <p:sp>
        <p:nvSpPr>
          <p:cNvPr id="12" name="TextBox 12">
            <a:extLst>
              <a:ext uri="{FF2B5EF4-FFF2-40B4-BE49-F238E27FC236}">
                <a16:creationId xmlns:a16="http://schemas.microsoft.com/office/drawing/2014/main" id="{79A68C94-8DCA-A714-C5DC-808D914203A4}"/>
              </a:ext>
            </a:extLst>
          </p:cNvPr>
          <p:cNvSpPr txBox="1"/>
          <p:nvPr/>
        </p:nvSpPr>
        <p:spPr>
          <a:xfrm>
            <a:off x="7056541" y="8829551"/>
            <a:ext cx="5173178" cy="1044581"/>
          </a:xfrm>
          <a:prstGeom prst="rect">
            <a:avLst/>
          </a:prstGeom>
        </p:spPr>
        <p:txBody>
          <a:bodyPr lIns="0" tIns="0" rIns="0" bIns="0" rtlCol="0" anchor="t">
            <a:spAutoFit/>
          </a:bodyPr>
          <a:lstStyle/>
          <a:p>
            <a:pPr algn="ctr">
              <a:lnSpc>
                <a:spcPts val="4319"/>
              </a:lnSpc>
              <a:spcBef>
                <a:spcPct val="0"/>
              </a:spcBef>
            </a:pPr>
            <a:r>
              <a:rPr lang="en-US" sz="2699" b="1" dirty="0">
                <a:solidFill>
                  <a:srgbClr val="373636"/>
                </a:solidFill>
                <a:latin typeface="Open Sauce Bold"/>
                <a:ea typeface="Open Sauce Bold"/>
                <a:cs typeface="Open Sauce Bold"/>
                <a:sym typeface="Open Sauce Bold"/>
              </a:rPr>
              <a:t>HIV Vaccine Trials Network (HVTN)</a:t>
            </a:r>
          </a:p>
        </p:txBody>
      </p:sp>
      <p:sp>
        <p:nvSpPr>
          <p:cNvPr id="13" name="TextBox 13">
            <a:extLst>
              <a:ext uri="{FF2B5EF4-FFF2-40B4-BE49-F238E27FC236}">
                <a16:creationId xmlns:a16="http://schemas.microsoft.com/office/drawing/2014/main" id="{D3252D44-F5BD-0193-D11C-BFE8FCA75C8B}"/>
              </a:ext>
            </a:extLst>
          </p:cNvPr>
          <p:cNvSpPr txBox="1"/>
          <p:nvPr/>
        </p:nvSpPr>
        <p:spPr>
          <a:xfrm>
            <a:off x="12621719" y="7972991"/>
            <a:ext cx="5161455" cy="2147447"/>
          </a:xfrm>
          <a:prstGeom prst="rect">
            <a:avLst/>
          </a:prstGeom>
        </p:spPr>
        <p:txBody>
          <a:bodyPr wrap="square" lIns="0" tIns="0" rIns="0" bIns="0" rtlCol="0" anchor="t">
            <a:spAutoFit/>
          </a:bodyPr>
          <a:lstStyle/>
          <a:p>
            <a:pPr algn="ctr">
              <a:lnSpc>
                <a:spcPts val="4319"/>
              </a:lnSpc>
              <a:spcBef>
                <a:spcPct val="0"/>
              </a:spcBef>
            </a:pPr>
            <a:r>
              <a:rPr lang="en-US" sz="2699" b="1" dirty="0">
                <a:solidFill>
                  <a:srgbClr val="373636"/>
                </a:solidFill>
                <a:latin typeface="Open Sauce Bold"/>
                <a:ea typeface="Open Sauce Bold"/>
                <a:cs typeface="Open Sauce Bold"/>
                <a:sym typeface="Open Sauce Bold"/>
              </a:rPr>
              <a:t>International Maternal Pediatrics Adolescents AIDS Clinical Trials Network (IMPAACT)</a:t>
            </a:r>
          </a:p>
        </p:txBody>
      </p:sp>
      <p:sp>
        <p:nvSpPr>
          <p:cNvPr id="14" name="TextBox 14">
            <a:extLst>
              <a:ext uri="{FF2B5EF4-FFF2-40B4-BE49-F238E27FC236}">
                <a16:creationId xmlns:a16="http://schemas.microsoft.com/office/drawing/2014/main" id="{F989C316-842F-DA94-8A3E-8C186ACBA01C}"/>
              </a:ext>
            </a:extLst>
          </p:cNvPr>
          <p:cNvSpPr txBox="1"/>
          <p:nvPr/>
        </p:nvSpPr>
        <p:spPr>
          <a:xfrm>
            <a:off x="13328181" y="4679588"/>
            <a:ext cx="4660811" cy="1044581"/>
          </a:xfrm>
          <a:prstGeom prst="rect">
            <a:avLst/>
          </a:prstGeom>
        </p:spPr>
        <p:txBody>
          <a:bodyPr wrap="square" lIns="0" tIns="0" rIns="0" bIns="0" rtlCol="0" anchor="t">
            <a:spAutoFit/>
          </a:bodyPr>
          <a:lstStyle/>
          <a:p>
            <a:pPr algn="ctr">
              <a:lnSpc>
                <a:spcPts val="4319"/>
              </a:lnSpc>
              <a:spcBef>
                <a:spcPct val="0"/>
              </a:spcBef>
            </a:pPr>
            <a:r>
              <a:rPr lang="en-US" sz="2699" b="1" dirty="0">
                <a:solidFill>
                  <a:srgbClr val="373636"/>
                </a:solidFill>
                <a:latin typeface="Open Sauce Bold"/>
                <a:ea typeface="Open Sauce Bold"/>
                <a:cs typeface="Open Sauce Bold"/>
                <a:sym typeface="Open Sauce Bold"/>
              </a:rPr>
              <a:t>HIV Prevention Trials Network (HPTN)</a:t>
            </a:r>
          </a:p>
        </p:txBody>
      </p:sp>
      <p:sp>
        <p:nvSpPr>
          <p:cNvPr id="15" name="Freeform 15">
            <a:extLst>
              <a:ext uri="{FF2B5EF4-FFF2-40B4-BE49-F238E27FC236}">
                <a16:creationId xmlns:a16="http://schemas.microsoft.com/office/drawing/2014/main" id="{C8AF6833-D31C-0891-D6CB-631D82FFFE97}"/>
              </a:ext>
            </a:extLst>
          </p:cNvPr>
          <p:cNvSpPr/>
          <p:nvPr/>
        </p:nvSpPr>
        <p:spPr>
          <a:xfrm>
            <a:off x="7693693" y="2668423"/>
            <a:ext cx="3434309" cy="1470569"/>
          </a:xfrm>
          <a:custGeom>
            <a:avLst/>
            <a:gdLst/>
            <a:ahLst/>
            <a:cxnLst/>
            <a:rect l="l" t="t" r="r" b="b"/>
            <a:pathLst>
              <a:path w="3764639" h="1787568">
                <a:moveTo>
                  <a:pt x="0" y="0"/>
                </a:moveTo>
                <a:lnTo>
                  <a:pt x="3764639" y="0"/>
                </a:lnTo>
                <a:lnTo>
                  <a:pt x="3764639" y="1787568"/>
                </a:lnTo>
                <a:lnTo>
                  <a:pt x="0" y="1787568"/>
                </a:lnTo>
                <a:lnTo>
                  <a:pt x="0" y="0"/>
                </a:lnTo>
                <a:close/>
              </a:path>
            </a:pathLst>
          </a:custGeom>
          <a:blipFill>
            <a:blip r:embed="rId3"/>
            <a:stretch>
              <a:fillRect r="-60280"/>
            </a:stretch>
          </a:blipFill>
        </p:spPr>
        <p:txBody>
          <a:bodyPr/>
          <a:lstStyle/>
          <a:p>
            <a:endParaRPr lang="en-US"/>
          </a:p>
        </p:txBody>
      </p:sp>
      <p:sp>
        <p:nvSpPr>
          <p:cNvPr id="16" name="Freeform 16">
            <a:extLst>
              <a:ext uri="{FF2B5EF4-FFF2-40B4-BE49-F238E27FC236}">
                <a16:creationId xmlns:a16="http://schemas.microsoft.com/office/drawing/2014/main" id="{BDD33D34-A464-2959-747D-C8A9596A85CC}"/>
              </a:ext>
            </a:extLst>
          </p:cNvPr>
          <p:cNvSpPr/>
          <p:nvPr/>
        </p:nvSpPr>
        <p:spPr>
          <a:xfrm>
            <a:off x="13051630" y="2757419"/>
            <a:ext cx="4301631" cy="1982675"/>
          </a:xfrm>
          <a:custGeom>
            <a:avLst/>
            <a:gdLst/>
            <a:ahLst/>
            <a:cxnLst/>
            <a:rect l="l" t="t" r="r" b="b"/>
            <a:pathLst>
              <a:path w="4454814" h="2049214">
                <a:moveTo>
                  <a:pt x="0" y="0"/>
                </a:moveTo>
                <a:lnTo>
                  <a:pt x="4454813" y="0"/>
                </a:lnTo>
                <a:lnTo>
                  <a:pt x="4454813" y="2049214"/>
                </a:lnTo>
                <a:lnTo>
                  <a:pt x="0" y="2049214"/>
                </a:lnTo>
                <a:lnTo>
                  <a:pt x="0" y="0"/>
                </a:lnTo>
                <a:close/>
              </a:path>
            </a:pathLst>
          </a:custGeom>
          <a:blipFill>
            <a:blip r:embed="rId4"/>
            <a:stretch>
              <a:fillRect/>
            </a:stretch>
          </a:blipFill>
        </p:spPr>
        <p:txBody>
          <a:bodyPr/>
          <a:lstStyle/>
          <a:p>
            <a:endParaRPr lang="en-US"/>
          </a:p>
        </p:txBody>
      </p:sp>
      <p:sp>
        <p:nvSpPr>
          <p:cNvPr id="17" name="Freeform 17">
            <a:extLst>
              <a:ext uri="{FF2B5EF4-FFF2-40B4-BE49-F238E27FC236}">
                <a16:creationId xmlns:a16="http://schemas.microsoft.com/office/drawing/2014/main" id="{0E120FE7-85C6-6012-4030-76817B9DC088}"/>
              </a:ext>
            </a:extLst>
          </p:cNvPr>
          <p:cNvSpPr/>
          <p:nvPr/>
        </p:nvSpPr>
        <p:spPr>
          <a:xfrm>
            <a:off x="7717752" y="6443500"/>
            <a:ext cx="3292055" cy="2136729"/>
          </a:xfrm>
          <a:custGeom>
            <a:avLst/>
            <a:gdLst/>
            <a:ahLst/>
            <a:cxnLst/>
            <a:rect l="l" t="t" r="r" b="b"/>
            <a:pathLst>
              <a:path w="3444455" h="2126531">
                <a:moveTo>
                  <a:pt x="0" y="0"/>
                </a:moveTo>
                <a:lnTo>
                  <a:pt x="3444454" y="0"/>
                </a:lnTo>
                <a:lnTo>
                  <a:pt x="3444454" y="2126531"/>
                </a:lnTo>
                <a:lnTo>
                  <a:pt x="0" y="2126531"/>
                </a:lnTo>
                <a:lnTo>
                  <a:pt x="0" y="0"/>
                </a:lnTo>
                <a:close/>
              </a:path>
            </a:pathLst>
          </a:custGeom>
          <a:blipFill>
            <a:blip r:embed="rId5"/>
            <a:stretch>
              <a:fillRect/>
            </a:stretch>
          </a:blipFill>
        </p:spPr>
        <p:txBody>
          <a:bodyPr/>
          <a:lstStyle/>
          <a:p>
            <a:endParaRPr lang="en-US"/>
          </a:p>
        </p:txBody>
      </p:sp>
      <p:sp>
        <p:nvSpPr>
          <p:cNvPr id="18" name="Freeform 18">
            <a:extLst>
              <a:ext uri="{FF2B5EF4-FFF2-40B4-BE49-F238E27FC236}">
                <a16:creationId xmlns:a16="http://schemas.microsoft.com/office/drawing/2014/main" id="{2E08D0C5-1B91-2AC4-4199-7780EA7430BE}"/>
              </a:ext>
            </a:extLst>
          </p:cNvPr>
          <p:cNvSpPr/>
          <p:nvPr/>
        </p:nvSpPr>
        <p:spPr>
          <a:xfrm>
            <a:off x="13576177" y="6553117"/>
            <a:ext cx="3462476" cy="1270188"/>
          </a:xfrm>
          <a:custGeom>
            <a:avLst/>
            <a:gdLst/>
            <a:ahLst/>
            <a:cxnLst/>
            <a:rect l="l" t="t" r="r" b="b"/>
            <a:pathLst>
              <a:path w="4223584" h="1776020">
                <a:moveTo>
                  <a:pt x="0" y="0"/>
                </a:moveTo>
                <a:lnTo>
                  <a:pt x="4223585" y="0"/>
                </a:lnTo>
                <a:lnTo>
                  <a:pt x="4223585" y="1776020"/>
                </a:lnTo>
                <a:lnTo>
                  <a:pt x="0" y="1776020"/>
                </a:lnTo>
                <a:lnTo>
                  <a:pt x="0" y="0"/>
                </a:lnTo>
                <a:close/>
              </a:path>
            </a:pathLst>
          </a:custGeom>
          <a:blipFill>
            <a:blip r:embed="rId6"/>
            <a:stretch>
              <a:fillRect b="-37318"/>
            </a:stretch>
          </a:blipFill>
        </p:spPr>
        <p:txBody>
          <a:bodyPr/>
          <a:lstStyle/>
          <a:p>
            <a:endParaRPr lang="en-US"/>
          </a:p>
        </p:txBody>
      </p:sp>
      <p:sp>
        <p:nvSpPr>
          <p:cNvPr id="19" name="AutoShape 5">
            <a:extLst>
              <a:ext uri="{FF2B5EF4-FFF2-40B4-BE49-F238E27FC236}">
                <a16:creationId xmlns:a16="http://schemas.microsoft.com/office/drawing/2014/main" id="{3B5B11DF-8B9F-0325-61A2-456B1B6A0400}"/>
              </a:ext>
            </a:extLst>
          </p:cNvPr>
          <p:cNvSpPr/>
          <p:nvPr/>
        </p:nvSpPr>
        <p:spPr>
          <a:xfrm flipH="1">
            <a:off x="18228003" y="2462712"/>
            <a:ext cx="45719" cy="7824288"/>
          </a:xfrm>
          <a:prstGeom prst="rect">
            <a:avLst/>
          </a:prstGeom>
          <a:solidFill>
            <a:srgbClr val="373636"/>
          </a:solidFill>
        </p:spPr>
        <p:txBody>
          <a:bodyPr/>
          <a:lstStyle/>
          <a:p>
            <a:endParaRPr lang="en-US"/>
          </a:p>
        </p:txBody>
      </p:sp>
    </p:spTree>
    <p:extLst>
      <p:ext uri="{BB962C8B-B14F-4D97-AF65-F5344CB8AC3E}">
        <p14:creationId xmlns:p14="http://schemas.microsoft.com/office/powerpoint/2010/main" val="7788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7AB5"/>
        </a:solidFill>
        <a:effectLst/>
      </p:bgPr>
    </p:bg>
    <p:spTree>
      <p:nvGrpSpPr>
        <p:cNvPr id="1" name=""/>
        <p:cNvGrpSpPr/>
        <p:nvPr/>
      </p:nvGrpSpPr>
      <p:grpSpPr>
        <a:xfrm>
          <a:off x="0" y="0"/>
          <a:ext cx="0" cy="0"/>
          <a:chOff x="0" y="0"/>
          <a:chExt cx="0" cy="0"/>
        </a:xfrm>
      </p:grpSpPr>
      <p:sp>
        <p:nvSpPr>
          <p:cNvPr id="2" name="AutoShape 2"/>
          <p:cNvSpPr/>
          <p:nvPr/>
        </p:nvSpPr>
        <p:spPr>
          <a:xfrm>
            <a:off x="1019174" y="-352954"/>
            <a:ext cx="9526" cy="3977695"/>
          </a:xfrm>
          <a:prstGeom prst="rect">
            <a:avLst/>
          </a:prstGeom>
          <a:solidFill>
            <a:srgbClr val="FFFFFF"/>
          </a:solidFill>
        </p:spPr>
        <p:txBody>
          <a:bodyPr/>
          <a:lstStyle/>
          <a:p>
            <a:endParaRPr lang="en-US"/>
          </a:p>
        </p:txBody>
      </p:sp>
      <p:sp>
        <p:nvSpPr>
          <p:cNvPr id="3" name="AutoShape 3"/>
          <p:cNvSpPr/>
          <p:nvPr/>
        </p:nvSpPr>
        <p:spPr>
          <a:xfrm>
            <a:off x="634814" y="1028700"/>
            <a:ext cx="787772" cy="560539"/>
          </a:xfrm>
          <a:prstGeom prst="rect">
            <a:avLst/>
          </a:prstGeom>
          <a:solidFill>
            <a:srgbClr val="077AB5"/>
          </a:solidFill>
        </p:spPr>
        <p:txBody>
          <a:bodyPr/>
          <a:lstStyle/>
          <a:p>
            <a:endParaRPr lang="en-US"/>
          </a:p>
        </p:txBody>
      </p:sp>
      <p:sp>
        <p:nvSpPr>
          <p:cNvPr id="4" name="TextBox 4"/>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n-US" sz="1599" b="1" dirty="0">
                <a:solidFill>
                  <a:srgbClr val="F2F1EC"/>
                </a:solidFill>
                <a:latin typeface="Libre Franklin Bold"/>
                <a:ea typeface="Libre Franklin Bold"/>
                <a:cs typeface="Libre Franklin Bold"/>
                <a:sym typeface="Libre Franklin Bold"/>
              </a:rPr>
              <a:t>20</a:t>
            </a:r>
          </a:p>
        </p:txBody>
      </p:sp>
      <p:sp>
        <p:nvSpPr>
          <p:cNvPr id="5" name="AutoShape 5"/>
          <p:cNvSpPr/>
          <p:nvPr/>
        </p:nvSpPr>
        <p:spPr>
          <a:xfrm>
            <a:off x="0" y="3619978"/>
            <a:ext cx="18288000" cy="9525"/>
          </a:xfrm>
          <a:prstGeom prst="rect">
            <a:avLst/>
          </a:prstGeom>
          <a:solidFill>
            <a:srgbClr val="FFFFFF"/>
          </a:solidFill>
        </p:spPr>
        <p:txBody>
          <a:bodyPr/>
          <a:lstStyle/>
          <a:p>
            <a:endParaRPr lang="en-US"/>
          </a:p>
        </p:txBody>
      </p:sp>
      <p:sp>
        <p:nvSpPr>
          <p:cNvPr id="6" name="AutoShape 6"/>
          <p:cNvSpPr/>
          <p:nvPr/>
        </p:nvSpPr>
        <p:spPr>
          <a:xfrm>
            <a:off x="3554750" y="3629503"/>
            <a:ext cx="9525" cy="6657497"/>
          </a:xfrm>
          <a:prstGeom prst="rect">
            <a:avLst/>
          </a:prstGeom>
          <a:solidFill>
            <a:srgbClr val="FFFFFF"/>
          </a:solidFill>
        </p:spPr>
        <p:txBody>
          <a:bodyPr/>
          <a:lstStyle/>
          <a:p>
            <a:endParaRPr lang="en-US"/>
          </a:p>
        </p:txBody>
      </p:sp>
      <p:sp>
        <p:nvSpPr>
          <p:cNvPr id="7" name="TextBox 7"/>
          <p:cNvSpPr txBox="1"/>
          <p:nvPr/>
        </p:nvSpPr>
        <p:spPr>
          <a:xfrm>
            <a:off x="1571337" y="1601898"/>
            <a:ext cx="15145325" cy="1038151"/>
          </a:xfrm>
          <a:prstGeom prst="rect">
            <a:avLst/>
          </a:prstGeom>
        </p:spPr>
        <p:txBody>
          <a:bodyPr lIns="0" tIns="0" rIns="0" bIns="0" rtlCol="0" anchor="t">
            <a:spAutoFit/>
          </a:bodyPr>
          <a:lstStyle/>
          <a:p>
            <a:pPr algn="ctr">
              <a:lnSpc>
                <a:spcPts val="8400"/>
              </a:lnSpc>
            </a:pPr>
            <a:r>
              <a:rPr lang="en-US" sz="6000" b="1">
                <a:solidFill>
                  <a:srgbClr val="FFFFFF"/>
                </a:solidFill>
                <a:latin typeface="Open Sauce Bold"/>
                <a:ea typeface="Open Sauce Bold"/>
                <a:cs typeface="Open Sauce Bold"/>
                <a:sym typeface="Open Sauce Bold"/>
              </a:rPr>
              <a:t>Benefits and Impact of CABs</a:t>
            </a:r>
          </a:p>
        </p:txBody>
      </p:sp>
      <p:sp>
        <p:nvSpPr>
          <p:cNvPr id="8" name="TextBox 8"/>
          <p:cNvSpPr txBox="1"/>
          <p:nvPr/>
        </p:nvSpPr>
        <p:spPr>
          <a:xfrm>
            <a:off x="11370909" y="5649358"/>
            <a:ext cx="2610323" cy="4019887"/>
          </a:xfrm>
          <a:prstGeom prst="rect">
            <a:avLst/>
          </a:prstGeom>
        </p:spPr>
        <p:txBody>
          <a:bodyPr lIns="0" tIns="0" rIns="0" bIns="0" rtlCol="0" anchor="t">
            <a:spAutoFit/>
          </a:bodyPr>
          <a:lstStyle/>
          <a:p>
            <a:pPr algn="ctr">
              <a:lnSpc>
                <a:spcPts val="3510"/>
              </a:lnSpc>
            </a:pPr>
            <a:r>
              <a:rPr lang="en-US" sz="2700" spc="108">
                <a:solidFill>
                  <a:srgbClr val="FFFFFF"/>
                </a:solidFill>
                <a:latin typeface="Open Sauce"/>
                <a:ea typeface="Open Sauce"/>
                <a:cs typeface="Open Sauce"/>
                <a:sym typeface="Open Sauce"/>
              </a:rPr>
              <a:t>Being on a CAB is a big commitment and requires additional work outside of the monthly meetings </a:t>
            </a:r>
          </a:p>
          <a:p>
            <a:pPr algn="ctr">
              <a:lnSpc>
                <a:spcPts val="4160"/>
              </a:lnSpc>
            </a:pPr>
            <a:endParaRPr lang="en-US" sz="2700" spc="108">
              <a:solidFill>
                <a:srgbClr val="FFFFFF"/>
              </a:solidFill>
              <a:latin typeface="Open Sauce"/>
              <a:ea typeface="Open Sauce"/>
              <a:cs typeface="Open Sauce"/>
              <a:sym typeface="Open Sauce"/>
            </a:endParaRPr>
          </a:p>
        </p:txBody>
      </p:sp>
      <p:sp>
        <p:nvSpPr>
          <p:cNvPr id="9" name="TextBox 9"/>
          <p:cNvSpPr txBox="1"/>
          <p:nvPr/>
        </p:nvSpPr>
        <p:spPr>
          <a:xfrm>
            <a:off x="7383319" y="5649358"/>
            <a:ext cx="3121913" cy="3955827"/>
          </a:xfrm>
          <a:prstGeom prst="rect">
            <a:avLst/>
          </a:prstGeom>
        </p:spPr>
        <p:txBody>
          <a:bodyPr lIns="0" tIns="0" rIns="0" bIns="0" rtlCol="0" anchor="t">
            <a:spAutoFit/>
          </a:bodyPr>
          <a:lstStyle/>
          <a:p>
            <a:pPr algn="ctr">
              <a:lnSpc>
                <a:spcPts val="3510"/>
              </a:lnSpc>
            </a:pPr>
            <a:r>
              <a:rPr lang="en-US" sz="2700" spc="108">
                <a:solidFill>
                  <a:srgbClr val="FFFFFF"/>
                </a:solidFill>
                <a:latin typeface="Open Sauce"/>
                <a:ea typeface="Open Sauce"/>
                <a:cs typeface="Open Sauce"/>
                <a:sym typeface="Open Sauce"/>
              </a:rPr>
              <a:t>CAB members can propose research ideas and bring research needs or concerns to the attention of the site</a:t>
            </a:r>
          </a:p>
          <a:p>
            <a:pPr algn="ctr">
              <a:lnSpc>
                <a:spcPts val="3640"/>
              </a:lnSpc>
            </a:pPr>
            <a:endParaRPr lang="en-US" sz="2700" spc="108">
              <a:solidFill>
                <a:srgbClr val="FFFFFF"/>
              </a:solidFill>
              <a:latin typeface="Open Sauce"/>
              <a:ea typeface="Open Sauce"/>
              <a:cs typeface="Open Sauce"/>
              <a:sym typeface="Open Sauce"/>
            </a:endParaRPr>
          </a:p>
        </p:txBody>
      </p:sp>
      <p:sp>
        <p:nvSpPr>
          <p:cNvPr id="10" name="TextBox 10"/>
          <p:cNvSpPr txBox="1"/>
          <p:nvPr/>
        </p:nvSpPr>
        <p:spPr>
          <a:xfrm>
            <a:off x="14823434" y="5642008"/>
            <a:ext cx="3278476" cy="4691380"/>
          </a:xfrm>
          <a:prstGeom prst="rect">
            <a:avLst/>
          </a:prstGeom>
        </p:spPr>
        <p:txBody>
          <a:bodyPr lIns="0" tIns="0" rIns="0" bIns="0" rtlCol="0" anchor="t">
            <a:spAutoFit/>
          </a:bodyPr>
          <a:lstStyle/>
          <a:p>
            <a:pPr algn="ctr">
              <a:lnSpc>
                <a:spcPts val="3380"/>
              </a:lnSpc>
            </a:pPr>
            <a:r>
              <a:rPr lang="en-US" sz="2600" spc="104">
                <a:solidFill>
                  <a:srgbClr val="FFFFFF"/>
                </a:solidFill>
                <a:latin typeface="Open Sauce"/>
                <a:ea typeface="Open Sauce"/>
                <a:cs typeface="Open Sauce"/>
                <a:sym typeface="Open Sauce"/>
              </a:rPr>
              <a:t>CAB members can learn a great deal about science, the clinical research process, </a:t>
            </a:r>
          </a:p>
          <a:p>
            <a:pPr algn="ctr">
              <a:lnSpc>
                <a:spcPts val="3380"/>
              </a:lnSpc>
            </a:pPr>
            <a:r>
              <a:rPr lang="en-US" sz="2600" spc="104">
                <a:solidFill>
                  <a:srgbClr val="FFFFFF"/>
                </a:solidFill>
                <a:latin typeface="Open Sauce"/>
                <a:ea typeface="Open Sauce"/>
                <a:cs typeface="Open Sauce"/>
                <a:sym typeface="Open Sauce"/>
              </a:rPr>
              <a:t>HIV, TB, and </a:t>
            </a:r>
          </a:p>
          <a:p>
            <a:pPr algn="ctr">
              <a:lnSpc>
                <a:spcPts val="3380"/>
              </a:lnSpc>
            </a:pPr>
            <a:r>
              <a:rPr lang="en-US" sz="2600" spc="104">
                <a:solidFill>
                  <a:srgbClr val="FFFFFF"/>
                </a:solidFill>
                <a:latin typeface="Open Sauce"/>
                <a:ea typeface="Open Sauce"/>
                <a:cs typeface="Open Sauce"/>
                <a:sym typeface="Open Sauce"/>
              </a:rPr>
              <a:t>related research specifically, and about research advances </a:t>
            </a:r>
          </a:p>
          <a:p>
            <a:pPr algn="ctr">
              <a:lnSpc>
                <a:spcPts val="3380"/>
              </a:lnSpc>
            </a:pPr>
            <a:endParaRPr lang="en-US" sz="2600" spc="104">
              <a:solidFill>
                <a:srgbClr val="FFFFFF"/>
              </a:solidFill>
              <a:latin typeface="Open Sauce"/>
              <a:ea typeface="Open Sauce"/>
              <a:cs typeface="Open Sauce"/>
              <a:sym typeface="Open Sauce"/>
            </a:endParaRPr>
          </a:p>
        </p:txBody>
      </p:sp>
      <p:sp>
        <p:nvSpPr>
          <p:cNvPr id="11" name="TextBox 11"/>
          <p:cNvSpPr txBox="1"/>
          <p:nvPr/>
        </p:nvSpPr>
        <p:spPr>
          <a:xfrm>
            <a:off x="768597" y="5622958"/>
            <a:ext cx="2047668" cy="2622962"/>
          </a:xfrm>
          <a:prstGeom prst="rect">
            <a:avLst/>
          </a:prstGeom>
        </p:spPr>
        <p:txBody>
          <a:bodyPr lIns="0" tIns="0" rIns="0" bIns="0" rtlCol="0" anchor="t">
            <a:spAutoFit/>
          </a:bodyPr>
          <a:lstStyle/>
          <a:p>
            <a:pPr algn="ctr">
              <a:lnSpc>
                <a:spcPts val="3510"/>
              </a:lnSpc>
            </a:pPr>
            <a:r>
              <a:rPr lang="en-US" sz="2700" spc="108">
                <a:solidFill>
                  <a:srgbClr val="FFFFFF"/>
                </a:solidFill>
                <a:latin typeface="Open Sauce"/>
                <a:ea typeface="Open Sauce"/>
                <a:cs typeface="Open Sauce"/>
                <a:sym typeface="Open Sauce"/>
              </a:rPr>
              <a:t>CABs can change the way a protocol is designed/conducted</a:t>
            </a:r>
          </a:p>
        </p:txBody>
      </p:sp>
      <p:sp>
        <p:nvSpPr>
          <p:cNvPr id="12" name="TextBox 12"/>
          <p:cNvSpPr txBox="1"/>
          <p:nvPr/>
        </p:nvSpPr>
        <p:spPr>
          <a:xfrm>
            <a:off x="3794885" y="5649358"/>
            <a:ext cx="3112149" cy="4813526"/>
          </a:xfrm>
          <a:prstGeom prst="rect">
            <a:avLst/>
          </a:prstGeom>
        </p:spPr>
        <p:txBody>
          <a:bodyPr lIns="0" tIns="0" rIns="0" bIns="0" rtlCol="0" anchor="t">
            <a:spAutoFit/>
          </a:bodyPr>
          <a:lstStyle/>
          <a:p>
            <a:pPr algn="ctr">
              <a:lnSpc>
                <a:spcPts val="3510"/>
              </a:lnSpc>
            </a:pPr>
            <a:r>
              <a:rPr lang="en-US" sz="2700" spc="108">
                <a:solidFill>
                  <a:srgbClr val="FFFFFF"/>
                </a:solidFill>
                <a:latin typeface="Open Sauce"/>
                <a:ea typeface="Open Sauce"/>
                <a:cs typeface="Open Sauce"/>
                <a:sym typeface="Open Sauce"/>
              </a:rPr>
              <a:t>They can make sure protocol language, not limited to informed consent is understandable to non-scientists and culturally appropriate</a:t>
            </a:r>
          </a:p>
          <a:p>
            <a:pPr algn="ctr">
              <a:lnSpc>
                <a:spcPts val="3510"/>
              </a:lnSpc>
            </a:pPr>
            <a:endParaRPr lang="en-US" sz="2700" spc="108">
              <a:solidFill>
                <a:srgbClr val="FFFFFF"/>
              </a:solidFill>
              <a:latin typeface="Open Sauce"/>
              <a:ea typeface="Open Sauce"/>
              <a:cs typeface="Open Sauce"/>
              <a:sym typeface="Open Sauce"/>
            </a:endParaRPr>
          </a:p>
        </p:txBody>
      </p:sp>
      <p:sp>
        <p:nvSpPr>
          <p:cNvPr id="13" name="AutoShape 13"/>
          <p:cNvSpPr/>
          <p:nvPr/>
        </p:nvSpPr>
        <p:spPr>
          <a:xfrm>
            <a:off x="7137645" y="3629503"/>
            <a:ext cx="9525" cy="6657497"/>
          </a:xfrm>
          <a:prstGeom prst="rect">
            <a:avLst/>
          </a:prstGeom>
          <a:solidFill>
            <a:srgbClr val="FFFFFF"/>
          </a:solidFill>
        </p:spPr>
        <p:txBody>
          <a:bodyPr/>
          <a:lstStyle/>
          <a:p>
            <a:endParaRPr lang="en-US"/>
          </a:p>
        </p:txBody>
      </p:sp>
      <p:sp>
        <p:nvSpPr>
          <p:cNvPr id="14" name="AutoShape 14"/>
          <p:cNvSpPr/>
          <p:nvPr/>
        </p:nvSpPr>
        <p:spPr>
          <a:xfrm>
            <a:off x="14613884" y="3629503"/>
            <a:ext cx="9525" cy="6657497"/>
          </a:xfrm>
          <a:prstGeom prst="rect">
            <a:avLst/>
          </a:prstGeom>
          <a:solidFill>
            <a:srgbClr val="FFFFFF"/>
          </a:solidFill>
        </p:spPr>
        <p:txBody>
          <a:bodyPr/>
          <a:lstStyle/>
          <a:p>
            <a:endParaRPr lang="en-US"/>
          </a:p>
        </p:txBody>
      </p:sp>
      <p:sp>
        <p:nvSpPr>
          <p:cNvPr id="15" name="AutoShape 15"/>
          <p:cNvSpPr/>
          <p:nvPr/>
        </p:nvSpPr>
        <p:spPr>
          <a:xfrm>
            <a:off x="10728733" y="3619978"/>
            <a:ext cx="9525" cy="6657497"/>
          </a:xfrm>
          <a:prstGeom prst="rect">
            <a:avLst/>
          </a:prstGeom>
          <a:solidFill>
            <a:srgbClr val="FFFFFF"/>
          </a:solidFill>
        </p:spPr>
        <p:txBody>
          <a:bodyPr/>
          <a:lstStyle/>
          <a:p>
            <a:endParaRPr lang="en-US"/>
          </a:p>
        </p:txBody>
      </p:sp>
      <p:sp>
        <p:nvSpPr>
          <p:cNvPr id="16" name="Freeform 16"/>
          <p:cNvSpPr/>
          <p:nvPr/>
        </p:nvSpPr>
        <p:spPr>
          <a:xfrm>
            <a:off x="1183330" y="4031417"/>
            <a:ext cx="1218203" cy="1218203"/>
          </a:xfrm>
          <a:custGeom>
            <a:avLst/>
            <a:gdLst/>
            <a:ahLst/>
            <a:cxnLst/>
            <a:rect l="l" t="t" r="r" b="b"/>
            <a:pathLst>
              <a:path w="1218203" h="1218203">
                <a:moveTo>
                  <a:pt x="0" y="0"/>
                </a:moveTo>
                <a:lnTo>
                  <a:pt x="1218202" y="0"/>
                </a:lnTo>
                <a:lnTo>
                  <a:pt x="1218202" y="1218203"/>
                </a:lnTo>
                <a:lnTo>
                  <a:pt x="0" y="1218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4552579" y="4158722"/>
            <a:ext cx="1596762" cy="989993"/>
          </a:xfrm>
          <a:custGeom>
            <a:avLst/>
            <a:gdLst/>
            <a:ahLst/>
            <a:cxnLst/>
            <a:rect l="l" t="t" r="r" b="b"/>
            <a:pathLst>
              <a:path w="1596762" h="989993">
                <a:moveTo>
                  <a:pt x="0" y="0"/>
                </a:moveTo>
                <a:lnTo>
                  <a:pt x="1596762" y="0"/>
                </a:lnTo>
                <a:lnTo>
                  <a:pt x="1596762" y="989993"/>
                </a:lnTo>
                <a:lnTo>
                  <a:pt x="0" y="9899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8299695" y="4075195"/>
            <a:ext cx="1289161" cy="1073520"/>
          </a:xfrm>
          <a:custGeom>
            <a:avLst/>
            <a:gdLst/>
            <a:ahLst/>
            <a:cxnLst/>
            <a:rect l="l" t="t" r="r" b="b"/>
            <a:pathLst>
              <a:path w="1289161" h="1073520">
                <a:moveTo>
                  <a:pt x="0" y="0"/>
                </a:moveTo>
                <a:lnTo>
                  <a:pt x="1289161" y="0"/>
                </a:lnTo>
                <a:lnTo>
                  <a:pt x="1289161" y="1073520"/>
                </a:lnTo>
                <a:lnTo>
                  <a:pt x="0" y="10735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12077728" y="4075195"/>
            <a:ext cx="1196687" cy="1196687"/>
          </a:xfrm>
          <a:custGeom>
            <a:avLst/>
            <a:gdLst/>
            <a:ahLst/>
            <a:cxnLst/>
            <a:rect l="l" t="t" r="r" b="b"/>
            <a:pathLst>
              <a:path w="1196687" h="1196687">
                <a:moveTo>
                  <a:pt x="0" y="0"/>
                </a:moveTo>
                <a:lnTo>
                  <a:pt x="1196686" y="0"/>
                </a:lnTo>
                <a:lnTo>
                  <a:pt x="1196686" y="1196687"/>
                </a:lnTo>
                <a:lnTo>
                  <a:pt x="0" y="11966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Freeform 20"/>
          <p:cNvSpPr/>
          <p:nvPr/>
        </p:nvSpPr>
        <p:spPr>
          <a:xfrm>
            <a:off x="15962662" y="4031417"/>
            <a:ext cx="1000021" cy="1138740"/>
          </a:xfrm>
          <a:custGeom>
            <a:avLst/>
            <a:gdLst/>
            <a:ahLst/>
            <a:cxnLst/>
            <a:rect l="l" t="t" r="r" b="b"/>
            <a:pathLst>
              <a:path w="1000021" h="1138740">
                <a:moveTo>
                  <a:pt x="0" y="0"/>
                </a:moveTo>
                <a:lnTo>
                  <a:pt x="1000020" y="0"/>
                </a:lnTo>
                <a:lnTo>
                  <a:pt x="1000020" y="1138740"/>
                </a:lnTo>
                <a:lnTo>
                  <a:pt x="0" y="11387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3249053"/>
          </a:xfrm>
          <a:prstGeom prst="rect">
            <a:avLst/>
          </a:prstGeom>
          <a:solidFill>
            <a:srgbClr val="373636"/>
          </a:solidFill>
        </p:spPr>
        <p:txBody>
          <a:bodyPr/>
          <a:lstStyle/>
          <a:p>
            <a:endParaRPr lang="en-US"/>
          </a:p>
        </p:txBody>
      </p:sp>
      <p:sp>
        <p:nvSpPr>
          <p:cNvPr id="3" name="AutoShape 3"/>
          <p:cNvSpPr/>
          <p:nvPr/>
        </p:nvSpPr>
        <p:spPr>
          <a:xfrm>
            <a:off x="0" y="2886574"/>
            <a:ext cx="18288000" cy="9525"/>
          </a:xfrm>
          <a:prstGeom prst="rect">
            <a:avLst/>
          </a:prstGeom>
          <a:solidFill>
            <a:srgbClr val="373636"/>
          </a:solidFill>
        </p:spPr>
        <p:txBody>
          <a:bodyPr/>
          <a:lstStyle/>
          <a:p>
            <a:endParaRPr lang="en-US"/>
          </a:p>
        </p:txBody>
      </p:sp>
      <p:sp>
        <p:nvSpPr>
          <p:cNvPr id="4" name="AutoShape 4"/>
          <p:cNvSpPr/>
          <p:nvPr/>
        </p:nvSpPr>
        <p:spPr>
          <a:xfrm>
            <a:off x="4647144" y="2886574"/>
            <a:ext cx="9525" cy="7400426"/>
          </a:xfrm>
          <a:prstGeom prst="rect">
            <a:avLst/>
          </a:prstGeom>
          <a:solidFill>
            <a:srgbClr val="373636"/>
          </a:solidFill>
        </p:spPr>
        <p:txBody>
          <a:bodyPr/>
          <a:lstStyle/>
          <a:p>
            <a:endParaRPr lang="en-US"/>
          </a:p>
        </p:txBody>
      </p:sp>
      <p:sp>
        <p:nvSpPr>
          <p:cNvPr id="5" name="AutoShape 5"/>
          <p:cNvSpPr/>
          <p:nvPr/>
        </p:nvSpPr>
        <p:spPr>
          <a:xfrm>
            <a:off x="9190921" y="2886574"/>
            <a:ext cx="9525" cy="7400426"/>
          </a:xfrm>
          <a:prstGeom prst="rect">
            <a:avLst/>
          </a:prstGeom>
          <a:solidFill>
            <a:srgbClr val="373636"/>
          </a:solidFill>
        </p:spPr>
        <p:txBody>
          <a:bodyPr/>
          <a:lstStyle/>
          <a:p>
            <a:endParaRPr lang="en-US"/>
          </a:p>
        </p:txBody>
      </p:sp>
      <p:sp>
        <p:nvSpPr>
          <p:cNvPr id="6" name="AutoShape 6"/>
          <p:cNvSpPr/>
          <p:nvPr/>
        </p:nvSpPr>
        <p:spPr>
          <a:xfrm>
            <a:off x="13734698" y="2886574"/>
            <a:ext cx="9525" cy="7400426"/>
          </a:xfrm>
          <a:prstGeom prst="rect">
            <a:avLst/>
          </a:prstGeom>
          <a:solidFill>
            <a:srgbClr val="373636"/>
          </a:solidFill>
        </p:spPr>
        <p:txBody>
          <a:bodyPr/>
          <a:lstStyle/>
          <a:p>
            <a:endParaRPr lang="en-US"/>
          </a:p>
        </p:txBody>
      </p:sp>
      <p:sp>
        <p:nvSpPr>
          <p:cNvPr id="7" name="Freeform 7"/>
          <p:cNvSpPr/>
          <p:nvPr/>
        </p:nvSpPr>
        <p:spPr>
          <a:xfrm>
            <a:off x="1327353" y="3044923"/>
            <a:ext cx="2112673" cy="2112673"/>
          </a:xfrm>
          <a:custGeom>
            <a:avLst/>
            <a:gdLst/>
            <a:ahLst/>
            <a:cxnLst/>
            <a:rect l="l" t="t" r="r" b="b"/>
            <a:pathLst>
              <a:path w="2112673" h="2112673">
                <a:moveTo>
                  <a:pt x="0" y="0"/>
                </a:moveTo>
                <a:lnTo>
                  <a:pt x="2112673" y="0"/>
                </a:lnTo>
                <a:lnTo>
                  <a:pt x="2112673" y="2112673"/>
                </a:lnTo>
                <a:lnTo>
                  <a:pt x="0" y="2112673"/>
                </a:lnTo>
                <a:lnTo>
                  <a:pt x="0" y="0"/>
                </a:lnTo>
                <a:close/>
              </a:path>
            </a:pathLst>
          </a:custGeom>
          <a:blipFill>
            <a:blip r:embed="rId2"/>
            <a:stretch>
              <a:fillRect/>
            </a:stretch>
          </a:blipFill>
        </p:spPr>
        <p:txBody>
          <a:bodyPr/>
          <a:lstStyle/>
          <a:p>
            <a:endParaRPr lang="en-US"/>
          </a:p>
        </p:txBody>
      </p:sp>
      <p:sp>
        <p:nvSpPr>
          <p:cNvPr id="8" name="Freeform 8"/>
          <p:cNvSpPr/>
          <p:nvPr/>
        </p:nvSpPr>
        <p:spPr>
          <a:xfrm>
            <a:off x="5498077" y="3228704"/>
            <a:ext cx="2844093" cy="1716919"/>
          </a:xfrm>
          <a:custGeom>
            <a:avLst/>
            <a:gdLst/>
            <a:ahLst/>
            <a:cxnLst/>
            <a:rect l="l" t="t" r="r" b="b"/>
            <a:pathLst>
              <a:path w="2844093" h="1716919">
                <a:moveTo>
                  <a:pt x="0" y="0"/>
                </a:moveTo>
                <a:lnTo>
                  <a:pt x="2844093" y="0"/>
                </a:lnTo>
                <a:lnTo>
                  <a:pt x="2844093" y="1716919"/>
                </a:lnTo>
                <a:lnTo>
                  <a:pt x="0" y="1716919"/>
                </a:lnTo>
                <a:lnTo>
                  <a:pt x="0" y="0"/>
                </a:lnTo>
                <a:close/>
              </a:path>
            </a:pathLst>
          </a:custGeom>
          <a:blipFill>
            <a:blip r:embed="rId3"/>
            <a:stretch>
              <a:fillRect/>
            </a:stretch>
          </a:blipFill>
        </p:spPr>
        <p:txBody>
          <a:bodyPr/>
          <a:lstStyle/>
          <a:p>
            <a:endParaRPr lang="en-US"/>
          </a:p>
        </p:txBody>
      </p:sp>
      <p:sp>
        <p:nvSpPr>
          <p:cNvPr id="9" name="Freeform 9"/>
          <p:cNvSpPr/>
          <p:nvPr/>
        </p:nvSpPr>
        <p:spPr>
          <a:xfrm>
            <a:off x="10587431" y="3092548"/>
            <a:ext cx="1771989" cy="2122143"/>
          </a:xfrm>
          <a:custGeom>
            <a:avLst/>
            <a:gdLst/>
            <a:ahLst/>
            <a:cxnLst/>
            <a:rect l="l" t="t" r="r" b="b"/>
            <a:pathLst>
              <a:path w="1771989" h="2122143">
                <a:moveTo>
                  <a:pt x="0" y="0"/>
                </a:moveTo>
                <a:lnTo>
                  <a:pt x="1771989" y="0"/>
                </a:lnTo>
                <a:lnTo>
                  <a:pt x="1771989" y="2122143"/>
                </a:lnTo>
                <a:lnTo>
                  <a:pt x="0" y="2122143"/>
                </a:lnTo>
                <a:lnTo>
                  <a:pt x="0" y="0"/>
                </a:lnTo>
                <a:close/>
              </a:path>
            </a:pathLst>
          </a:custGeom>
          <a:blipFill>
            <a:blip r:embed="rId4"/>
            <a:stretch>
              <a:fillRect/>
            </a:stretch>
          </a:blipFill>
        </p:spPr>
        <p:txBody>
          <a:bodyPr/>
          <a:lstStyle/>
          <a:p>
            <a:endParaRPr lang="en-US"/>
          </a:p>
        </p:txBody>
      </p:sp>
      <p:sp>
        <p:nvSpPr>
          <p:cNvPr id="10" name="Freeform 10"/>
          <p:cNvSpPr/>
          <p:nvPr/>
        </p:nvSpPr>
        <p:spPr>
          <a:xfrm>
            <a:off x="14337519" y="2473936"/>
            <a:ext cx="3359367" cy="3359367"/>
          </a:xfrm>
          <a:custGeom>
            <a:avLst/>
            <a:gdLst/>
            <a:ahLst/>
            <a:cxnLst/>
            <a:rect l="l" t="t" r="r" b="b"/>
            <a:pathLst>
              <a:path w="3359367" h="3359367">
                <a:moveTo>
                  <a:pt x="0" y="0"/>
                </a:moveTo>
                <a:lnTo>
                  <a:pt x="3359367" y="0"/>
                </a:lnTo>
                <a:lnTo>
                  <a:pt x="3359367" y="3359367"/>
                </a:lnTo>
                <a:lnTo>
                  <a:pt x="0" y="3359367"/>
                </a:lnTo>
                <a:lnTo>
                  <a:pt x="0" y="0"/>
                </a:lnTo>
                <a:close/>
              </a:path>
            </a:pathLst>
          </a:custGeom>
          <a:blipFill>
            <a:blip r:embed="rId5"/>
            <a:stretch>
              <a:fillRect/>
            </a:stretch>
          </a:blipFill>
        </p:spPr>
        <p:txBody>
          <a:bodyPr/>
          <a:lstStyle/>
          <a:p>
            <a:endParaRPr lang="en-US"/>
          </a:p>
        </p:txBody>
      </p:sp>
      <p:sp>
        <p:nvSpPr>
          <p:cNvPr id="11" name="AutoShape 11"/>
          <p:cNvSpPr/>
          <p:nvPr/>
        </p:nvSpPr>
        <p:spPr>
          <a:xfrm>
            <a:off x="634814" y="1028700"/>
            <a:ext cx="787772" cy="560539"/>
          </a:xfrm>
          <a:prstGeom prst="rect">
            <a:avLst/>
          </a:prstGeom>
          <a:solidFill>
            <a:srgbClr val="FFFFFF"/>
          </a:solidFill>
        </p:spPr>
        <p:txBody>
          <a:bodyPr/>
          <a:lstStyle/>
          <a:p>
            <a:endParaRPr lang="en-US"/>
          </a:p>
        </p:txBody>
      </p:sp>
      <p:sp>
        <p:nvSpPr>
          <p:cNvPr id="12" name="TextBox 12"/>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21</a:t>
            </a:r>
          </a:p>
        </p:txBody>
      </p:sp>
      <p:sp>
        <p:nvSpPr>
          <p:cNvPr id="13" name="TextBox 13"/>
          <p:cNvSpPr txBox="1"/>
          <p:nvPr/>
        </p:nvSpPr>
        <p:spPr>
          <a:xfrm>
            <a:off x="1571337" y="521543"/>
            <a:ext cx="15145325" cy="2104876"/>
          </a:xfrm>
          <a:prstGeom prst="rect">
            <a:avLst/>
          </a:prstGeom>
        </p:spPr>
        <p:txBody>
          <a:bodyPr lIns="0" tIns="0" rIns="0" bIns="0" rtlCol="0" anchor="t">
            <a:spAutoFit/>
          </a:bodyPr>
          <a:lstStyle/>
          <a:p>
            <a:pPr algn="ctr">
              <a:lnSpc>
                <a:spcPts val="8400"/>
              </a:lnSpc>
            </a:pPr>
            <a:r>
              <a:rPr lang="en-US" sz="6000" b="1">
                <a:solidFill>
                  <a:srgbClr val="EA6D29"/>
                </a:solidFill>
                <a:latin typeface="Open Sauce Bold"/>
                <a:ea typeface="Open Sauce Bold"/>
                <a:cs typeface="Open Sauce Bold"/>
                <a:sym typeface="Open Sauce Bold"/>
              </a:rPr>
              <a:t>US Government Overview of Selected Health Agencies</a:t>
            </a:r>
          </a:p>
        </p:txBody>
      </p:sp>
      <p:sp>
        <p:nvSpPr>
          <p:cNvPr id="14" name="TextBox 14"/>
          <p:cNvSpPr txBox="1"/>
          <p:nvPr/>
        </p:nvSpPr>
        <p:spPr>
          <a:xfrm>
            <a:off x="348835" y="5353990"/>
            <a:ext cx="4069709" cy="4492255"/>
          </a:xfrm>
          <a:prstGeom prst="rect">
            <a:avLst/>
          </a:prstGeom>
        </p:spPr>
        <p:txBody>
          <a:bodyPr lIns="0" tIns="0" rIns="0" bIns="0" rtlCol="0" anchor="t">
            <a:spAutoFit/>
          </a:bodyPr>
          <a:lstStyle/>
          <a:p>
            <a:pPr algn="l">
              <a:lnSpc>
                <a:spcPts val="3150"/>
              </a:lnSpc>
            </a:pPr>
            <a:r>
              <a:rPr lang="en-US" sz="2100" spc="21" dirty="0">
                <a:solidFill>
                  <a:srgbClr val="373636"/>
                </a:solidFill>
                <a:latin typeface="Poppins Light"/>
                <a:ea typeface="Poppins Light"/>
                <a:cs typeface="Poppins Light"/>
                <a:sym typeface="Poppins Light"/>
              </a:rPr>
              <a:t>The mission of the </a:t>
            </a:r>
            <a:r>
              <a:rPr lang="en-US" sz="2100" u="sng" spc="21" dirty="0">
                <a:solidFill>
                  <a:srgbClr val="373636"/>
                </a:solidFill>
                <a:latin typeface="Poppins Light"/>
                <a:ea typeface="Poppins Light"/>
                <a:cs typeface="Poppins Light"/>
                <a:sym typeface="Poppins Light"/>
                <a:hlinkClick r:id="rId6" tooltip="https://www.hhs.gov"/>
              </a:rPr>
              <a:t>U.S. Department of Health and Human Services </a:t>
            </a:r>
            <a:r>
              <a:rPr lang="en-US" sz="2100" spc="21" dirty="0">
                <a:solidFill>
                  <a:srgbClr val="373636"/>
                </a:solidFill>
                <a:latin typeface="Poppins Light"/>
                <a:ea typeface="Poppins Light"/>
                <a:cs typeface="Poppins Light"/>
                <a:sym typeface="Poppins Light"/>
              </a:rPr>
              <a:t>(HHS) is to enhance the health and well-being of all Americans, by providing for effective health and human services and by fostering sound, sustained advances in the sciences underlying medicine, public health, and social services.</a:t>
            </a:r>
          </a:p>
        </p:txBody>
      </p:sp>
      <p:sp>
        <p:nvSpPr>
          <p:cNvPr id="15" name="TextBox 15"/>
          <p:cNvSpPr txBox="1"/>
          <p:nvPr/>
        </p:nvSpPr>
        <p:spPr>
          <a:xfrm>
            <a:off x="4885269" y="5353990"/>
            <a:ext cx="4069709" cy="5312993"/>
          </a:xfrm>
          <a:prstGeom prst="rect">
            <a:avLst/>
          </a:prstGeom>
        </p:spPr>
        <p:txBody>
          <a:bodyPr lIns="0" tIns="0" rIns="0" bIns="0" rtlCol="0" anchor="t">
            <a:spAutoFit/>
          </a:bodyPr>
          <a:lstStyle/>
          <a:p>
            <a:pPr algn="l">
              <a:lnSpc>
                <a:spcPts val="3150"/>
              </a:lnSpc>
            </a:pPr>
            <a:r>
              <a:rPr lang="en-US" sz="2100" spc="21" dirty="0">
                <a:solidFill>
                  <a:srgbClr val="373636"/>
                </a:solidFill>
                <a:latin typeface="Poppins Light"/>
                <a:ea typeface="Poppins Light"/>
                <a:cs typeface="Poppins Light"/>
                <a:sym typeface="Poppins Light"/>
              </a:rPr>
              <a:t>The </a:t>
            </a:r>
            <a:r>
              <a:rPr lang="en-US" sz="2100" u="sng" spc="21" dirty="0">
                <a:solidFill>
                  <a:srgbClr val="373636"/>
                </a:solidFill>
                <a:latin typeface="Poppins Light"/>
                <a:ea typeface="Poppins Light"/>
                <a:cs typeface="Poppins Light"/>
                <a:sym typeface="Poppins Light"/>
                <a:hlinkClick r:id="rId7" tooltip="https://www.cdc.gov"/>
              </a:rPr>
              <a:t>US Centers of Disease Control and Prevention </a:t>
            </a:r>
            <a:r>
              <a:rPr lang="en-US" sz="2100" spc="21" dirty="0">
                <a:solidFill>
                  <a:srgbClr val="373636"/>
                </a:solidFill>
                <a:latin typeface="Poppins Light"/>
                <a:ea typeface="Poppins Light"/>
                <a:cs typeface="Poppins Light"/>
                <a:sym typeface="Poppins Light"/>
              </a:rPr>
              <a:t>(CDC) is th</a:t>
            </a:r>
            <a:r>
              <a:rPr lang="en-US" sz="2100" u="none" spc="21" dirty="0">
                <a:solidFill>
                  <a:srgbClr val="373636"/>
                </a:solidFill>
                <a:latin typeface="Poppins Light"/>
                <a:ea typeface="Poppins Light"/>
                <a:cs typeface="Poppins Light"/>
                <a:sym typeface="Poppins Light"/>
              </a:rPr>
              <a:t>e</a:t>
            </a:r>
            <a:r>
              <a:rPr lang="en-US" sz="2100" spc="21" dirty="0">
                <a:solidFill>
                  <a:srgbClr val="373636"/>
                </a:solidFill>
                <a:latin typeface="Poppins Light"/>
                <a:ea typeface="Poppins Light"/>
                <a:cs typeface="Poppins Light"/>
                <a:sym typeface="Poppins Light"/>
              </a:rPr>
              <a:t> n</a:t>
            </a:r>
            <a:r>
              <a:rPr lang="en-US" sz="2100" u="none" spc="21" dirty="0">
                <a:solidFill>
                  <a:srgbClr val="373636"/>
                </a:solidFill>
                <a:latin typeface="Poppins Light"/>
                <a:ea typeface="Poppins Light"/>
                <a:cs typeface="Poppins Light"/>
                <a:sym typeface="Poppins Light"/>
              </a:rPr>
              <a:t>at</a:t>
            </a:r>
            <a:r>
              <a:rPr lang="en-US" sz="2100" spc="21" dirty="0">
                <a:solidFill>
                  <a:srgbClr val="373636"/>
                </a:solidFill>
                <a:latin typeface="Poppins Light"/>
                <a:ea typeface="Poppins Light"/>
                <a:cs typeface="Poppins Light"/>
                <a:sym typeface="Poppins Light"/>
              </a:rPr>
              <a:t>ion's</a:t>
            </a:r>
            <a:r>
              <a:rPr lang="en-US" sz="2100" u="none" spc="21" dirty="0">
                <a:solidFill>
                  <a:srgbClr val="373636"/>
                </a:solidFill>
                <a:latin typeface="Poppins Light"/>
                <a:ea typeface="Poppins Light"/>
                <a:cs typeface="Poppins Light"/>
                <a:sym typeface="Poppins Light"/>
              </a:rPr>
              <a:t> </a:t>
            </a:r>
            <a:r>
              <a:rPr lang="en-US" sz="2100" spc="21" dirty="0">
                <a:solidFill>
                  <a:srgbClr val="373636"/>
                </a:solidFill>
                <a:latin typeface="Poppins Light"/>
                <a:ea typeface="Poppins Light"/>
                <a:cs typeface="Poppins Light"/>
                <a:sym typeface="Poppins Light"/>
              </a:rPr>
              <a:t>le</a:t>
            </a:r>
            <a:r>
              <a:rPr lang="en-US" sz="2100" u="none" spc="21" dirty="0">
                <a:solidFill>
                  <a:srgbClr val="373636"/>
                </a:solidFill>
                <a:latin typeface="Poppins Light"/>
                <a:ea typeface="Poppins Light"/>
                <a:cs typeface="Poppins Light"/>
                <a:sym typeface="Poppins Light"/>
              </a:rPr>
              <a:t>a</a:t>
            </a:r>
            <a:r>
              <a:rPr lang="en-US" sz="2100" spc="21" dirty="0">
                <a:solidFill>
                  <a:srgbClr val="373636"/>
                </a:solidFill>
                <a:latin typeface="Poppins Light"/>
                <a:ea typeface="Poppins Light"/>
                <a:cs typeface="Poppins Light"/>
                <a:sym typeface="Poppins Light"/>
              </a:rPr>
              <a:t>di</a:t>
            </a:r>
            <a:r>
              <a:rPr lang="en-US" sz="2100" u="none" spc="21" dirty="0">
                <a:solidFill>
                  <a:srgbClr val="373636"/>
                </a:solidFill>
                <a:latin typeface="Poppins Light"/>
                <a:ea typeface="Poppins Light"/>
                <a:cs typeface="Poppins Light"/>
                <a:sym typeface="Poppins Light"/>
              </a:rPr>
              <a:t>n</a:t>
            </a:r>
            <a:r>
              <a:rPr lang="en-US" sz="2100" spc="21" dirty="0">
                <a:solidFill>
                  <a:srgbClr val="373636"/>
                </a:solidFill>
                <a:latin typeface="Poppins Light"/>
                <a:ea typeface="Poppins Light"/>
                <a:cs typeface="Poppins Light"/>
                <a:sym typeface="Poppins Light"/>
              </a:rPr>
              <a:t>g science-base</a:t>
            </a:r>
            <a:r>
              <a:rPr lang="en-US" sz="2100" u="none" spc="21" dirty="0">
                <a:solidFill>
                  <a:srgbClr val="373636"/>
                </a:solidFill>
                <a:latin typeface="Poppins Light"/>
                <a:ea typeface="Poppins Light"/>
                <a:cs typeface="Poppins Light"/>
                <a:sym typeface="Poppins Light"/>
              </a:rPr>
              <a:t>d</a:t>
            </a:r>
            <a:r>
              <a:rPr lang="en-US" sz="2100" spc="21" dirty="0">
                <a:solidFill>
                  <a:srgbClr val="373636"/>
                </a:solidFill>
                <a:latin typeface="Poppins Light"/>
                <a:ea typeface="Poppins Light"/>
                <a:cs typeface="Poppins Light"/>
                <a:sym typeface="Poppins Light"/>
              </a:rPr>
              <a:t>,</a:t>
            </a:r>
            <a:r>
              <a:rPr lang="en-US" sz="2100" u="none" spc="21" dirty="0">
                <a:solidFill>
                  <a:srgbClr val="373636"/>
                </a:solidFill>
                <a:latin typeface="Poppins Light"/>
                <a:ea typeface="Poppins Light"/>
                <a:cs typeface="Poppins Light"/>
                <a:sym typeface="Poppins Light"/>
              </a:rPr>
              <a:t> </a:t>
            </a:r>
            <a:r>
              <a:rPr lang="en-US" sz="2100" spc="21" dirty="0">
                <a:solidFill>
                  <a:srgbClr val="373636"/>
                </a:solidFill>
                <a:latin typeface="Poppins Light"/>
                <a:ea typeface="Poppins Light"/>
                <a:cs typeface="Poppins Light"/>
                <a:sym typeface="Poppins Light"/>
              </a:rPr>
              <a:t>dat</a:t>
            </a:r>
            <a:r>
              <a:rPr lang="en-US" sz="2100" u="none" spc="21" dirty="0">
                <a:solidFill>
                  <a:srgbClr val="373636"/>
                </a:solidFill>
                <a:latin typeface="Poppins Light"/>
                <a:ea typeface="Poppins Light"/>
                <a:cs typeface="Poppins Light"/>
                <a:sym typeface="Poppins Light"/>
              </a:rPr>
              <a:t>a</a:t>
            </a:r>
            <a:r>
              <a:rPr lang="en-US" sz="2100" spc="21" dirty="0">
                <a:solidFill>
                  <a:srgbClr val="373636"/>
                </a:solidFill>
                <a:latin typeface="Poppins Light"/>
                <a:ea typeface="Poppins Light"/>
                <a:cs typeface="Poppins Light"/>
                <a:sym typeface="Poppins Light"/>
              </a:rPr>
              <a:t>-drive</a:t>
            </a:r>
            <a:r>
              <a:rPr lang="en-US" sz="2100" u="none" spc="21" dirty="0">
                <a:solidFill>
                  <a:srgbClr val="373636"/>
                </a:solidFill>
                <a:latin typeface="Poppins Light"/>
                <a:ea typeface="Poppins Light"/>
                <a:cs typeface="Poppins Light"/>
                <a:sym typeface="Poppins Light"/>
              </a:rPr>
              <a:t>n</a:t>
            </a:r>
            <a:r>
              <a:rPr lang="en-US" sz="2100" spc="21" dirty="0">
                <a:solidFill>
                  <a:srgbClr val="373636"/>
                </a:solidFill>
                <a:latin typeface="Poppins Light"/>
                <a:ea typeface="Poppins Light"/>
                <a:cs typeface="Poppins Light"/>
                <a:sym typeface="Poppins Light"/>
              </a:rPr>
              <a:t>,</a:t>
            </a:r>
            <a:r>
              <a:rPr lang="en-US" sz="2100" u="none" spc="21" dirty="0">
                <a:solidFill>
                  <a:srgbClr val="373636"/>
                </a:solidFill>
                <a:latin typeface="Poppins Light"/>
                <a:ea typeface="Poppins Light"/>
                <a:cs typeface="Poppins Light"/>
                <a:sym typeface="Poppins Light"/>
              </a:rPr>
              <a:t> </a:t>
            </a:r>
            <a:r>
              <a:rPr lang="en-US" sz="2100" spc="21" dirty="0">
                <a:solidFill>
                  <a:srgbClr val="373636"/>
                </a:solidFill>
                <a:latin typeface="Poppins Light"/>
                <a:ea typeface="Poppins Light"/>
                <a:cs typeface="Poppins Light"/>
                <a:sym typeface="Poppins Light"/>
              </a:rPr>
              <a:t>s</a:t>
            </a:r>
            <a:r>
              <a:rPr lang="en-US" sz="2100" u="none" spc="21" dirty="0">
                <a:solidFill>
                  <a:srgbClr val="373636"/>
                </a:solidFill>
                <a:latin typeface="Poppins Light"/>
                <a:ea typeface="Poppins Light"/>
                <a:cs typeface="Poppins Light"/>
                <a:sym typeface="Poppins Light"/>
              </a:rPr>
              <a:t>ervice </a:t>
            </a:r>
            <a:r>
              <a:rPr lang="en-US" sz="2100" spc="21" dirty="0">
                <a:solidFill>
                  <a:srgbClr val="373636"/>
                </a:solidFill>
                <a:latin typeface="Poppins Light"/>
                <a:ea typeface="Poppins Light"/>
                <a:cs typeface="Poppins Light"/>
                <a:sym typeface="Poppins Light"/>
              </a:rPr>
              <a:t>organization that protects the public's health. The CDC conducts critical science and providing health information that protects our nation against expensive and dangerous health threats and responds when these arise.</a:t>
            </a:r>
          </a:p>
          <a:p>
            <a:pPr algn="l">
              <a:lnSpc>
                <a:spcPts val="3150"/>
              </a:lnSpc>
            </a:pPr>
            <a:endParaRPr lang="en-US" sz="2100" spc="21" dirty="0">
              <a:solidFill>
                <a:srgbClr val="373636"/>
              </a:solidFill>
              <a:latin typeface="Poppins Light"/>
              <a:ea typeface="Poppins Light"/>
              <a:cs typeface="Poppins Light"/>
              <a:sym typeface="Poppins Light"/>
            </a:endParaRPr>
          </a:p>
        </p:txBody>
      </p:sp>
      <p:sp>
        <p:nvSpPr>
          <p:cNvPr id="16" name="TextBox 16"/>
          <p:cNvSpPr txBox="1"/>
          <p:nvPr/>
        </p:nvSpPr>
        <p:spPr>
          <a:xfrm>
            <a:off x="9438571" y="5353990"/>
            <a:ext cx="4069709" cy="5176823"/>
          </a:xfrm>
          <a:prstGeom prst="rect">
            <a:avLst/>
          </a:prstGeom>
        </p:spPr>
        <p:txBody>
          <a:bodyPr lIns="0" tIns="0" rIns="0" bIns="0" rtlCol="0" anchor="t">
            <a:spAutoFit/>
          </a:bodyPr>
          <a:lstStyle/>
          <a:p>
            <a:pPr algn="l">
              <a:lnSpc>
                <a:spcPts val="3150"/>
              </a:lnSpc>
            </a:pPr>
            <a:r>
              <a:rPr lang="en-US" sz="2100" spc="21" dirty="0">
                <a:solidFill>
                  <a:srgbClr val="373636"/>
                </a:solidFill>
                <a:latin typeface="Poppins Light"/>
                <a:ea typeface="Poppins Light"/>
                <a:cs typeface="Poppins Light"/>
                <a:sym typeface="Poppins Light"/>
              </a:rPr>
              <a:t>The </a:t>
            </a:r>
            <a:r>
              <a:rPr lang="en-US" sz="2100" u="sng" spc="21" dirty="0">
                <a:solidFill>
                  <a:srgbClr val="373636"/>
                </a:solidFill>
                <a:latin typeface="Poppins Light"/>
                <a:ea typeface="Poppins Light"/>
                <a:cs typeface="Poppins Light"/>
                <a:sym typeface="Poppins Light"/>
                <a:hlinkClick r:id="rId8" tooltip="https://www.fda.gov"/>
              </a:rPr>
              <a:t>US Food and Drug Administration </a:t>
            </a:r>
            <a:r>
              <a:rPr lang="en-US" sz="2100" spc="21" dirty="0">
                <a:solidFill>
                  <a:srgbClr val="373636"/>
                </a:solidFill>
                <a:latin typeface="Poppins Light"/>
                <a:ea typeface="Poppins Light"/>
                <a:cs typeface="Poppins Light"/>
                <a:sym typeface="Poppins Light"/>
              </a:rPr>
              <a:t>(FDA) works all 50</a:t>
            </a:r>
            <a:r>
              <a:rPr lang="en-US" sz="2100" u="none" spc="21" dirty="0">
                <a:solidFill>
                  <a:srgbClr val="373636"/>
                </a:solidFill>
                <a:latin typeface="Poppins Light"/>
                <a:ea typeface="Poppins Light"/>
                <a:cs typeface="Poppins Light"/>
                <a:sym typeface="Poppins Light"/>
              </a:rPr>
              <a:t> </a:t>
            </a:r>
            <a:r>
              <a:rPr lang="en-US" sz="2100" spc="21" dirty="0">
                <a:solidFill>
                  <a:srgbClr val="373636"/>
                </a:solidFill>
                <a:latin typeface="Poppins Light"/>
                <a:ea typeface="Poppins Light"/>
                <a:cs typeface="Poppins Light"/>
                <a:sym typeface="Poppins Light"/>
              </a:rPr>
              <a:t>st</a:t>
            </a:r>
            <a:r>
              <a:rPr lang="en-US" sz="2100" u="none" spc="21" dirty="0">
                <a:solidFill>
                  <a:srgbClr val="373636"/>
                </a:solidFill>
                <a:latin typeface="Poppins Light"/>
                <a:ea typeface="Poppins Light"/>
                <a:cs typeface="Poppins Light"/>
                <a:sym typeface="Poppins Light"/>
              </a:rPr>
              <a:t>ate</a:t>
            </a:r>
            <a:r>
              <a:rPr lang="en-US" sz="2100" spc="21" dirty="0">
                <a:solidFill>
                  <a:srgbClr val="373636"/>
                </a:solidFill>
                <a:latin typeface="Poppins Light"/>
                <a:ea typeface="Poppins Light"/>
                <a:cs typeface="Poppins Light"/>
                <a:sym typeface="Poppins Light"/>
              </a:rPr>
              <a:t>s i</a:t>
            </a:r>
            <a:r>
              <a:rPr lang="en-US" sz="2100" u="none" spc="21" dirty="0">
                <a:solidFill>
                  <a:srgbClr val="373636"/>
                </a:solidFill>
                <a:latin typeface="Poppins Light"/>
                <a:ea typeface="Poppins Light"/>
                <a:cs typeface="Poppins Light"/>
                <a:sym typeface="Poppins Light"/>
              </a:rPr>
              <a:t>n th</a:t>
            </a:r>
            <a:r>
              <a:rPr lang="en-US" sz="2100" spc="21" dirty="0">
                <a:solidFill>
                  <a:srgbClr val="373636"/>
                </a:solidFill>
                <a:latin typeface="Poppins Light"/>
                <a:ea typeface="Poppins Light"/>
                <a:cs typeface="Poppins Light"/>
                <a:sym typeface="Poppins Light"/>
              </a:rPr>
              <a:t>e US</a:t>
            </a:r>
            <a:r>
              <a:rPr lang="en-US" sz="2100" u="none" spc="21" dirty="0">
                <a:solidFill>
                  <a:srgbClr val="373636"/>
                </a:solidFill>
                <a:latin typeface="Poppins Light"/>
                <a:ea typeface="Poppins Light"/>
                <a:cs typeface="Poppins Light"/>
                <a:sym typeface="Poppins Light"/>
              </a:rPr>
              <a:t> and </a:t>
            </a:r>
            <a:r>
              <a:rPr lang="en-US" sz="2100" spc="21" dirty="0">
                <a:solidFill>
                  <a:srgbClr val="373636"/>
                </a:solidFill>
                <a:latin typeface="Poppins Light"/>
                <a:ea typeface="Poppins Light"/>
                <a:cs typeface="Poppins Light"/>
                <a:sym typeface="Poppins Light"/>
              </a:rPr>
              <a:t>i</a:t>
            </a:r>
            <a:r>
              <a:rPr lang="en-US" sz="2100" u="none" spc="21" dirty="0">
                <a:solidFill>
                  <a:srgbClr val="373636"/>
                </a:solidFill>
                <a:latin typeface="Poppins Light"/>
                <a:ea typeface="Poppins Light"/>
                <a:cs typeface="Poppins Light"/>
                <a:sym typeface="Poppins Light"/>
              </a:rPr>
              <a:t>n</a:t>
            </a:r>
            <a:r>
              <a:rPr lang="en-US" sz="2100" spc="21" dirty="0">
                <a:solidFill>
                  <a:srgbClr val="373636"/>
                </a:solidFill>
                <a:latin typeface="Poppins Light"/>
                <a:ea typeface="Poppins Light"/>
                <a:cs typeface="Poppins Light"/>
                <a:sym typeface="Poppins Light"/>
              </a:rPr>
              <a:t>t</a:t>
            </a:r>
            <a:r>
              <a:rPr lang="en-US" sz="2100" u="none" spc="21" dirty="0">
                <a:solidFill>
                  <a:srgbClr val="373636"/>
                </a:solidFill>
                <a:latin typeface="Poppins Light"/>
                <a:ea typeface="Poppins Light"/>
                <a:cs typeface="Poppins Light"/>
                <a:sym typeface="Poppins Light"/>
              </a:rPr>
              <a:t>er</a:t>
            </a:r>
            <a:r>
              <a:rPr lang="en-US" sz="2100" spc="21" dirty="0">
                <a:solidFill>
                  <a:srgbClr val="373636"/>
                </a:solidFill>
                <a:latin typeface="Poppins Light"/>
                <a:ea typeface="Poppins Light"/>
                <a:cs typeface="Poppins Light"/>
                <a:sym typeface="Poppins Light"/>
              </a:rPr>
              <a:t>nationally to ensure the safety and effectiveness of human and veterinary medicines, biologics, and medical devices; the FDA also regulates the safety of food, cosmetics, devices that emit radiation, and tobacco products.</a:t>
            </a:r>
          </a:p>
          <a:p>
            <a:pPr algn="l">
              <a:lnSpc>
                <a:spcPts val="3150"/>
              </a:lnSpc>
            </a:pPr>
            <a:endParaRPr lang="en-US" sz="2100" spc="21" dirty="0">
              <a:solidFill>
                <a:srgbClr val="373636"/>
              </a:solidFill>
              <a:latin typeface="Poppins Light"/>
              <a:ea typeface="Poppins Light"/>
              <a:cs typeface="Poppins Light"/>
              <a:sym typeface="Poppins Light"/>
            </a:endParaRPr>
          </a:p>
        </p:txBody>
      </p:sp>
      <p:sp>
        <p:nvSpPr>
          <p:cNvPr id="17" name="TextBox 17"/>
          <p:cNvSpPr txBox="1"/>
          <p:nvPr/>
        </p:nvSpPr>
        <p:spPr>
          <a:xfrm>
            <a:off x="13982348" y="5353990"/>
            <a:ext cx="4069709" cy="3576920"/>
          </a:xfrm>
          <a:prstGeom prst="rect">
            <a:avLst/>
          </a:prstGeom>
        </p:spPr>
        <p:txBody>
          <a:bodyPr lIns="0" tIns="0" rIns="0" bIns="0" rtlCol="0" anchor="t">
            <a:spAutoFit/>
          </a:bodyPr>
          <a:lstStyle/>
          <a:p>
            <a:pPr algn="l">
              <a:lnSpc>
                <a:spcPts val="3150"/>
              </a:lnSpc>
            </a:pPr>
            <a:r>
              <a:rPr lang="en-US" sz="2100" u="sng" spc="21" dirty="0">
                <a:solidFill>
                  <a:srgbClr val="373636"/>
                </a:solidFill>
                <a:latin typeface="Poppins Light"/>
                <a:ea typeface="Poppins Light"/>
                <a:cs typeface="Poppins Light"/>
                <a:sym typeface="Poppins Light"/>
                <a:hlinkClick r:id="rId9" tooltip="https://www.nih.gov"/>
              </a:rPr>
              <a:t>The National Institutes of Health </a:t>
            </a:r>
            <a:r>
              <a:rPr lang="en-US" sz="2100" spc="21" dirty="0">
                <a:solidFill>
                  <a:srgbClr val="373636"/>
                </a:solidFill>
                <a:latin typeface="Poppins Light"/>
                <a:ea typeface="Poppins Light"/>
                <a:cs typeface="Poppins Light"/>
                <a:sym typeface="Poppins Light"/>
              </a:rPr>
              <a:t>(NIH), a part of the </a:t>
            </a:r>
            <a:r>
              <a:rPr lang="en-US" sz="2100" u="none" spc="21" dirty="0">
                <a:solidFill>
                  <a:srgbClr val="373636"/>
                </a:solidFill>
                <a:latin typeface="Poppins Light"/>
                <a:ea typeface="Poppins Light"/>
                <a:cs typeface="Poppins Light"/>
                <a:sym typeface="Poppins Light"/>
              </a:rPr>
              <a:t>U.S. Department of Health and Human Services</a:t>
            </a:r>
            <a:r>
              <a:rPr lang="en-US" sz="2100" spc="21" dirty="0">
                <a:solidFill>
                  <a:srgbClr val="373636"/>
                </a:solidFill>
                <a:latin typeface="Poppins Light"/>
                <a:ea typeface="Poppins Light"/>
                <a:cs typeface="Poppins Light"/>
                <a:sym typeface="Poppins Light"/>
              </a:rPr>
              <a:t>, is the nation’s medical research agency — making important discoveries that improve health and save lives. </a:t>
            </a:r>
            <a:r>
              <a:rPr lang="en-US" sz="2100" u="sng" spc="21" dirty="0">
                <a:solidFill>
                  <a:srgbClr val="373636"/>
                </a:solidFill>
                <a:latin typeface="Poppins Light"/>
                <a:ea typeface="Poppins Light"/>
                <a:cs typeface="Poppins Light"/>
                <a:sym typeface="Poppins Light"/>
                <a:hlinkClick r:id="rId10" tooltip="https://oma.od.nih.gov/IC_Organization_Chart/NIH%20Organizational%20Chart.pdf"/>
              </a:rPr>
              <a:t>NIH organizational chart</a:t>
            </a:r>
          </a:p>
          <a:p>
            <a:pPr algn="l">
              <a:lnSpc>
                <a:spcPts val="3150"/>
              </a:lnSpc>
            </a:pPr>
            <a:endParaRPr lang="en-US" sz="2100" u="sng" spc="21" dirty="0">
              <a:solidFill>
                <a:srgbClr val="373636"/>
              </a:solidFill>
              <a:latin typeface="Poppins Light"/>
              <a:ea typeface="Poppins Light"/>
              <a:cs typeface="Poppins Light"/>
              <a:sym typeface="Poppins Light"/>
              <a:hlinkClick r:id="rId10" tooltip="https://oma.od.nih.gov/IC_Organization_Chart/NIH%20Organizational%20Chart.pdf"/>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01" y="-352954"/>
            <a:ext cx="9544" cy="2586098"/>
          </a:xfrm>
          <a:prstGeom prst="rect">
            <a:avLst/>
          </a:prstGeom>
          <a:solidFill>
            <a:srgbClr val="373636"/>
          </a:solidFill>
        </p:spPr>
        <p:txBody>
          <a:bodyPr/>
          <a:lstStyle/>
          <a:p>
            <a:endParaRPr lang="en-US"/>
          </a:p>
        </p:txBody>
      </p:sp>
      <p:sp>
        <p:nvSpPr>
          <p:cNvPr id="3" name="AutoShape 3"/>
          <p:cNvSpPr/>
          <p:nvPr/>
        </p:nvSpPr>
        <p:spPr>
          <a:xfrm>
            <a:off x="0" y="2233144"/>
            <a:ext cx="18288000" cy="9525"/>
          </a:xfrm>
          <a:prstGeom prst="rect">
            <a:avLst/>
          </a:prstGeom>
          <a:solidFill>
            <a:srgbClr val="373636"/>
          </a:solidFill>
        </p:spPr>
        <p:txBody>
          <a:bodyPr/>
          <a:lstStyle/>
          <a:p>
            <a:endParaRPr lang="en-US"/>
          </a:p>
        </p:txBody>
      </p:sp>
      <p:sp>
        <p:nvSpPr>
          <p:cNvPr id="4" name="AutoShape 4"/>
          <p:cNvSpPr/>
          <p:nvPr/>
        </p:nvSpPr>
        <p:spPr>
          <a:xfrm>
            <a:off x="4910888" y="2233144"/>
            <a:ext cx="9525" cy="8053856"/>
          </a:xfrm>
          <a:prstGeom prst="rect">
            <a:avLst/>
          </a:prstGeom>
          <a:solidFill>
            <a:srgbClr val="373636"/>
          </a:solidFill>
        </p:spPr>
        <p:txBody>
          <a:bodyPr/>
          <a:lstStyle/>
          <a:p>
            <a:endParaRPr lang="en-US"/>
          </a:p>
        </p:txBody>
      </p:sp>
      <p:sp>
        <p:nvSpPr>
          <p:cNvPr id="5" name="AutoShape 5"/>
          <p:cNvSpPr/>
          <p:nvPr/>
        </p:nvSpPr>
        <p:spPr>
          <a:xfrm>
            <a:off x="634814" y="1028700"/>
            <a:ext cx="787772" cy="560539"/>
          </a:xfrm>
          <a:prstGeom prst="rect">
            <a:avLst/>
          </a:prstGeom>
          <a:solidFill>
            <a:srgbClr val="FFFFFF"/>
          </a:solidFill>
        </p:spPr>
        <p:txBody>
          <a:bodyPr/>
          <a:lstStyle/>
          <a:p>
            <a:endParaRPr lang="en-US"/>
          </a:p>
        </p:txBody>
      </p:sp>
      <p:sp>
        <p:nvSpPr>
          <p:cNvPr id="6" name="Freeform 6"/>
          <p:cNvSpPr/>
          <p:nvPr/>
        </p:nvSpPr>
        <p:spPr>
          <a:xfrm>
            <a:off x="5253253" y="2936943"/>
            <a:ext cx="12788585" cy="6646258"/>
          </a:xfrm>
          <a:custGeom>
            <a:avLst/>
            <a:gdLst/>
            <a:ahLst/>
            <a:cxnLst/>
            <a:rect l="l" t="t" r="r" b="b"/>
            <a:pathLst>
              <a:path w="12788585" h="6646258">
                <a:moveTo>
                  <a:pt x="0" y="0"/>
                </a:moveTo>
                <a:lnTo>
                  <a:pt x="12788585" y="0"/>
                </a:lnTo>
                <a:lnTo>
                  <a:pt x="12788585" y="6646258"/>
                </a:lnTo>
                <a:lnTo>
                  <a:pt x="0" y="6646258"/>
                </a:lnTo>
                <a:lnTo>
                  <a:pt x="0" y="0"/>
                </a:lnTo>
                <a:close/>
              </a:path>
            </a:pathLst>
          </a:custGeom>
          <a:blipFill>
            <a:blip r:embed="rId2"/>
            <a:stretch>
              <a:fillRect l="-12443" r="-9480"/>
            </a:stretch>
          </a:blipFill>
        </p:spPr>
        <p:txBody>
          <a:bodyPr/>
          <a:lstStyle/>
          <a:p>
            <a:endParaRPr lang="en-US"/>
          </a:p>
        </p:txBody>
      </p:sp>
      <p:sp>
        <p:nvSpPr>
          <p:cNvPr id="7" name="TextBox 7"/>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22</a:t>
            </a:r>
          </a:p>
        </p:txBody>
      </p:sp>
      <p:sp>
        <p:nvSpPr>
          <p:cNvPr id="8" name="TextBox 8"/>
          <p:cNvSpPr txBox="1"/>
          <p:nvPr/>
        </p:nvSpPr>
        <p:spPr>
          <a:xfrm>
            <a:off x="2748735" y="731225"/>
            <a:ext cx="15145325" cy="1038151"/>
          </a:xfrm>
          <a:prstGeom prst="rect">
            <a:avLst/>
          </a:prstGeom>
        </p:spPr>
        <p:txBody>
          <a:bodyPr lIns="0" tIns="0" rIns="0" bIns="0" rtlCol="0" anchor="t">
            <a:spAutoFit/>
          </a:bodyPr>
          <a:lstStyle/>
          <a:p>
            <a:pPr algn="ctr">
              <a:lnSpc>
                <a:spcPts val="8400"/>
              </a:lnSpc>
            </a:pPr>
            <a:r>
              <a:rPr lang="en-US" sz="6000" b="1">
                <a:solidFill>
                  <a:srgbClr val="EA6D29"/>
                </a:solidFill>
                <a:latin typeface="Open Sauce Bold"/>
                <a:ea typeface="Open Sauce Bold"/>
                <a:cs typeface="Open Sauce Bold"/>
                <a:sym typeface="Open Sauce Bold"/>
              </a:rPr>
              <a:t>National Institutes of Health (NIH)</a:t>
            </a:r>
          </a:p>
        </p:txBody>
      </p:sp>
      <p:sp>
        <p:nvSpPr>
          <p:cNvPr id="9" name="TextBox 9"/>
          <p:cNvSpPr txBox="1"/>
          <p:nvPr/>
        </p:nvSpPr>
        <p:spPr>
          <a:xfrm>
            <a:off x="296086" y="2361221"/>
            <a:ext cx="4421368" cy="8122920"/>
          </a:xfrm>
          <a:prstGeom prst="rect">
            <a:avLst/>
          </a:prstGeom>
        </p:spPr>
        <p:txBody>
          <a:bodyPr lIns="0" tIns="0" rIns="0" bIns="0" rtlCol="0" anchor="t">
            <a:spAutoFit/>
          </a:bodyPr>
          <a:lstStyle/>
          <a:p>
            <a:pPr algn="l">
              <a:lnSpc>
                <a:spcPts val="3449"/>
              </a:lnSpc>
            </a:pPr>
            <a:r>
              <a:rPr lang="en-US" sz="2299" spc="22">
                <a:solidFill>
                  <a:srgbClr val="373636"/>
                </a:solidFill>
                <a:latin typeface="Open Sauce"/>
                <a:ea typeface="Open Sauce"/>
                <a:cs typeface="Open Sauce"/>
                <a:sym typeface="Open Sauce"/>
              </a:rPr>
              <a:t>The NIH is comprised of 27 com</a:t>
            </a:r>
            <a:r>
              <a:rPr lang="en-US" sz="2299" u="none" spc="22">
                <a:solidFill>
                  <a:srgbClr val="373636"/>
                </a:solidFill>
                <a:latin typeface="Open Sauce"/>
                <a:ea typeface="Open Sauce"/>
                <a:cs typeface="Open Sauce"/>
                <a:sym typeface="Open Sauce"/>
              </a:rPr>
              <a:t>p</a:t>
            </a:r>
            <a:r>
              <a:rPr lang="en-US" sz="2299" spc="22">
                <a:solidFill>
                  <a:srgbClr val="373636"/>
                </a:solidFill>
                <a:latin typeface="Open Sauce"/>
                <a:ea typeface="Open Sauce"/>
                <a:cs typeface="Open Sauce"/>
                <a:sym typeface="Open Sauce"/>
              </a:rPr>
              <a:t>on</a:t>
            </a:r>
            <a:r>
              <a:rPr lang="en-US" sz="2299" u="none" spc="22">
                <a:solidFill>
                  <a:srgbClr val="373636"/>
                </a:solidFill>
                <a:latin typeface="Open Sauce"/>
                <a:ea typeface="Open Sauce"/>
                <a:cs typeface="Open Sauce"/>
                <a:sym typeface="Open Sauce"/>
              </a:rPr>
              <a:t>ent</a:t>
            </a:r>
            <a:r>
              <a:rPr lang="en-US" sz="2299" spc="22">
                <a:solidFill>
                  <a:srgbClr val="373636"/>
                </a:solidFill>
                <a:latin typeface="Open Sauce"/>
                <a:ea typeface="Open Sauce"/>
                <a:cs typeface="Open Sauce"/>
                <a:sym typeface="Open Sauce"/>
              </a:rPr>
              <a:t>s</a:t>
            </a:r>
            <a:r>
              <a:rPr lang="en-US" sz="2299" u="none" spc="22">
                <a:solidFill>
                  <a:srgbClr val="373636"/>
                </a:solidFill>
                <a:latin typeface="Open Sauce"/>
                <a:ea typeface="Open Sauce"/>
                <a:cs typeface="Open Sauce"/>
                <a:sym typeface="Open Sauce"/>
              </a:rPr>
              <a:t> </a:t>
            </a:r>
            <a:r>
              <a:rPr lang="en-US" sz="2299" spc="22">
                <a:solidFill>
                  <a:srgbClr val="373636"/>
                </a:solidFill>
                <a:latin typeface="Open Sauce"/>
                <a:ea typeface="Open Sauce"/>
                <a:cs typeface="Open Sauce"/>
                <a:sym typeface="Open Sauce"/>
              </a:rPr>
              <a:t>kn</a:t>
            </a:r>
            <a:r>
              <a:rPr lang="en-US" sz="2299" u="none" spc="22">
                <a:solidFill>
                  <a:srgbClr val="373636"/>
                </a:solidFill>
                <a:latin typeface="Open Sauce"/>
                <a:ea typeface="Open Sauce"/>
                <a:cs typeface="Open Sauce"/>
                <a:sym typeface="Open Sauce"/>
              </a:rPr>
              <a:t>o</a:t>
            </a:r>
            <a:r>
              <a:rPr lang="en-US" sz="2299" spc="22">
                <a:solidFill>
                  <a:srgbClr val="373636"/>
                </a:solidFill>
                <a:latin typeface="Open Sauce"/>
                <a:ea typeface="Open Sauce"/>
                <a:cs typeface="Open Sauce"/>
                <a:sym typeface="Open Sauce"/>
              </a:rPr>
              <a:t>wn</a:t>
            </a:r>
            <a:r>
              <a:rPr lang="en-US" sz="2299" u="none" spc="22">
                <a:solidFill>
                  <a:srgbClr val="373636"/>
                </a:solidFill>
                <a:latin typeface="Open Sauce"/>
                <a:ea typeface="Open Sauce"/>
                <a:cs typeface="Open Sauce"/>
                <a:sym typeface="Open Sauce"/>
              </a:rPr>
              <a:t> a</a:t>
            </a:r>
            <a:r>
              <a:rPr lang="en-US" sz="2299" spc="22">
                <a:solidFill>
                  <a:srgbClr val="373636"/>
                </a:solidFill>
                <a:latin typeface="Open Sauce"/>
                <a:ea typeface="Open Sauce"/>
                <a:cs typeface="Open Sauce"/>
                <a:sym typeface="Open Sauce"/>
              </a:rPr>
              <a:t>s Institu</a:t>
            </a:r>
            <a:r>
              <a:rPr lang="en-US" sz="2299" u="none" spc="22">
                <a:solidFill>
                  <a:srgbClr val="373636"/>
                </a:solidFill>
                <a:latin typeface="Open Sauce"/>
                <a:ea typeface="Open Sauce"/>
                <a:cs typeface="Open Sauce"/>
                <a:sym typeface="Open Sauce"/>
              </a:rPr>
              <a:t>t</a:t>
            </a:r>
            <a:r>
              <a:rPr lang="en-US" sz="2299" spc="22">
                <a:solidFill>
                  <a:srgbClr val="373636"/>
                </a:solidFill>
                <a:latin typeface="Open Sauce"/>
                <a:ea typeface="Open Sauce"/>
                <a:cs typeface="Open Sauce"/>
                <a:sym typeface="Open Sauce"/>
              </a:rPr>
              <a:t>es</a:t>
            </a:r>
            <a:r>
              <a:rPr lang="en-US" sz="2299" u="none" spc="22">
                <a:solidFill>
                  <a:srgbClr val="373636"/>
                </a:solidFill>
                <a:latin typeface="Open Sauce"/>
                <a:ea typeface="Open Sauce"/>
                <a:cs typeface="Open Sauce"/>
                <a:sym typeface="Open Sauce"/>
              </a:rPr>
              <a:t> and </a:t>
            </a:r>
            <a:r>
              <a:rPr lang="en-US" sz="2299" spc="22">
                <a:solidFill>
                  <a:srgbClr val="373636"/>
                </a:solidFill>
                <a:latin typeface="Open Sauce"/>
                <a:ea typeface="Open Sauce"/>
                <a:cs typeface="Open Sauce"/>
                <a:sym typeface="Open Sauce"/>
              </a:rPr>
              <a:t>Ce</a:t>
            </a:r>
            <a:r>
              <a:rPr lang="en-US" sz="2299" u="none" spc="22">
                <a:solidFill>
                  <a:srgbClr val="373636"/>
                </a:solidFill>
                <a:latin typeface="Open Sauce"/>
                <a:ea typeface="Open Sauce"/>
                <a:cs typeface="Open Sauce"/>
                <a:sym typeface="Open Sauce"/>
              </a:rPr>
              <a:t>n</a:t>
            </a:r>
            <a:r>
              <a:rPr lang="en-US" sz="2299" spc="22">
                <a:solidFill>
                  <a:srgbClr val="373636"/>
                </a:solidFill>
                <a:latin typeface="Open Sauce"/>
                <a:ea typeface="Open Sauce"/>
                <a:cs typeface="Open Sauce"/>
                <a:sym typeface="Open Sauce"/>
              </a:rPr>
              <a:t>t</a:t>
            </a:r>
            <a:r>
              <a:rPr lang="en-US" sz="2299" u="none" spc="22">
                <a:solidFill>
                  <a:srgbClr val="373636"/>
                </a:solidFill>
                <a:latin typeface="Open Sauce"/>
                <a:ea typeface="Open Sauce"/>
                <a:cs typeface="Open Sauce"/>
                <a:sym typeface="Open Sauce"/>
              </a:rPr>
              <a:t>ers </a:t>
            </a:r>
            <a:r>
              <a:rPr lang="en-US" sz="2299" spc="22">
                <a:solidFill>
                  <a:srgbClr val="373636"/>
                </a:solidFill>
                <a:latin typeface="Open Sauce"/>
                <a:ea typeface="Open Sauce"/>
                <a:cs typeface="Open Sauce"/>
                <a:sym typeface="Open Sauce"/>
              </a:rPr>
              <a:t>(IC), </a:t>
            </a:r>
          </a:p>
          <a:p>
            <a:pPr algn="l">
              <a:lnSpc>
                <a:spcPts val="3449"/>
              </a:lnSpc>
            </a:pPr>
            <a:r>
              <a:rPr lang="en-US" sz="2299" spc="22">
                <a:solidFill>
                  <a:srgbClr val="373636"/>
                </a:solidFill>
                <a:latin typeface="Open Sauce"/>
                <a:ea typeface="Open Sauce"/>
                <a:cs typeface="Open Sauce"/>
                <a:sym typeface="Open Sauce"/>
              </a:rPr>
              <a:t>of which NIAID is one. Each IC has its own research agenda, typically focusing on particular diseases or</a:t>
            </a:r>
          </a:p>
          <a:p>
            <a:pPr algn="l">
              <a:lnSpc>
                <a:spcPts val="3449"/>
              </a:lnSpc>
            </a:pPr>
            <a:r>
              <a:rPr lang="en-US" sz="2299" spc="22">
                <a:solidFill>
                  <a:srgbClr val="373636"/>
                </a:solidFill>
                <a:latin typeface="Open Sauce"/>
                <a:ea typeface="Open Sauce"/>
                <a:cs typeface="Open Sauce"/>
                <a:sym typeface="Open Sauce"/>
              </a:rPr>
              <a:t>body systems. </a:t>
            </a:r>
          </a:p>
          <a:p>
            <a:pPr algn="l">
              <a:lnSpc>
                <a:spcPts val="3449"/>
              </a:lnSpc>
            </a:pPr>
            <a:endParaRPr lang="en-US" sz="2299" spc="22">
              <a:solidFill>
                <a:srgbClr val="373636"/>
              </a:solidFill>
              <a:latin typeface="Open Sauce"/>
              <a:ea typeface="Open Sauce"/>
              <a:cs typeface="Open Sauce"/>
              <a:sym typeface="Open Sauce"/>
            </a:endParaRPr>
          </a:p>
          <a:p>
            <a:pPr algn="l">
              <a:lnSpc>
                <a:spcPts val="3449"/>
              </a:lnSpc>
            </a:pPr>
            <a:r>
              <a:rPr lang="en-US" sz="2299" spc="22">
                <a:solidFill>
                  <a:srgbClr val="373636"/>
                </a:solidFill>
                <a:latin typeface="Open Sauce"/>
                <a:ea typeface="Open Sauce"/>
                <a:cs typeface="Open Sauce"/>
                <a:sym typeface="Open Sauce"/>
              </a:rPr>
              <a:t>This is a photo of the James H. Shannon Building (Building One), which houses the NIH Office of the Director. The Office of the Director sets policy for the NIH and plans, manages, and coordinates the programs and activities of the ICs. </a:t>
            </a:r>
          </a:p>
          <a:p>
            <a:pPr algn="l">
              <a:lnSpc>
                <a:spcPts val="3449"/>
              </a:lnSpc>
            </a:pPr>
            <a:endParaRPr lang="en-US" sz="2299" spc="22">
              <a:solidFill>
                <a:srgbClr val="373636"/>
              </a:solidFill>
              <a:latin typeface="Open Sauce"/>
              <a:ea typeface="Open Sauce"/>
              <a:cs typeface="Open Sauce"/>
              <a:sym typeface="Open Sauce"/>
            </a:endParaRPr>
          </a:p>
        </p:txBody>
      </p:sp>
      <p:sp>
        <p:nvSpPr>
          <p:cNvPr id="10" name="Freeform 10"/>
          <p:cNvSpPr/>
          <p:nvPr/>
        </p:nvSpPr>
        <p:spPr>
          <a:xfrm>
            <a:off x="1682441" y="100557"/>
            <a:ext cx="2132587" cy="2132587"/>
          </a:xfrm>
          <a:custGeom>
            <a:avLst/>
            <a:gdLst/>
            <a:ahLst/>
            <a:cxnLst/>
            <a:rect l="l" t="t" r="r" b="b"/>
            <a:pathLst>
              <a:path w="2132587" h="2132587">
                <a:moveTo>
                  <a:pt x="0" y="0"/>
                </a:moveTo>
                <a:lnTo>
                  <a:pt x="2132587" y="0"/>
                </a:lnTo>
                <a:lnTo>
                  <a:pt x="2132587" y="2132587"/>
                </a:lnTo>
                <a:lnTo>
                  <a:pt x="0" y="213258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3249053"/>
          </a:xfrm>
          <a:prstGeom prst="rect">
            <a:avLst/>
          </a:prstGeom>
          <a:solidFill>
            <a:srgbClr val="373636"/>
          </a:solidFill>
        </p:spPr>
        <p:txBody>
          <a:bodyPr/>
          <a:lstStyle/>
          <a:p>
            <a:endParaRPr lang="en-US"/>
          </a:p>
        </p:txBody>
      </p:sp>
      <p:sp>
        <p:nvSpPr>
          <p:cNvPr id="3" name="AutoShape 3"/>
          <p:cNvSpPr/>
          <p:nvPr/>
        </p:nvSpPr>
        <p:spPr>
          <a:xfrm>
            <a:off x="0" y="2886574"/>
            <a:ext cx="18288000" cy="9525"/>
          </a:xfrm>
          <a:prstGeom prst="rect">
            <a:avLst/>
          </a:prstGeom>
          <a:solidFill>
            <a:srgbClr val="373636"/>
          </a:solidFill>
        </p:spPr>
        <p:txBody>
          <a:bodyPr/>
          <a:lstStyle/>
          <a:p>
            <a:endParaRPr lang="en-US"/>
          </a:p>
        </p:txBody>
      </p:sp>
      <p:sp>
        <p:nvSpPr>
          <p:cNvPr id="4" name="AutoShape 4"/>
          <p:cNvSpPr/>
          <p:nvPr/>
        </p:nvSpPr>
        <p:spPr>
          <a:xfrm>
            <a:off x="4647144" y="2886574"/>
            <a:ext cx="9525" cy="7400426"/>
          </a:xfrm>
          <a:prstGeom prst="rect">
            <a:avLst/>
          </a:prstGeom>
          <a:solidFill>
            <a:srgbClr val="373636"/>
          </a:solidFill>
        </p:spPr>
        <p:txBody>
          <a:bodyPr/>
          <a:lstStyle/>
          <a:p>
            <a:endParaRPr lang="en-US"/>
          </a:p>
        </p:txBody>
      </p:sp>
      <p:sp>
        <p:nvSpPr>
          <p:cNvPr id="5" name="AutoShape 5"/>
          <p:cNvSpPr/>
          <p:nvPr/>
        </p:nvSpPr>
        <p:spPr>
          <a:xfrm>
            <a:off x="9190921" y="2886574"/>
            <a:ext cx="9525" cy="7400426"/>
          </a:xfrm>
          <a:prstGeom prst="rect">
            <a:avLst/>
          </a:prstGeom>
          <a:solidFill>
            <a:srgbClr val="373636"/>
          </a:solidFill>
        </p:spPr>
        <p:txBody>
          <a:bodyPr/>
          <a:lstStyle/>
          <a:p>
            <a:endParaRPr lang="en-US"/>
          </a:p>
        </p:txBody>
      </p:sp>
      <p:sp>
        <p:nvSpPr>
          <p:cNvPr id="6" name="AutoShape 6"/>
          <p:cNvSpPr/>
          <p:nvPr/>
        </p:nvSpPr>
        <p:spPr>
          <a:xfrm>
            <a:off x="634814" y="1028700"/>
            <a:ext cx="787772" cy="560539"/>
          </a:xfrm>
          <a:prstGeom prst="rect">
            <a:avLst/>
          </a:prstGeom>
          <a:solidFill>
            <a:srgbClr val="FFFFFF"/>
          </a:solidFill>
        </p:spPr>
        <p:txBody>
          <a:bodyPr/>
          <a:lstStyle/>
          <a:p>
            <a:endParaRPr lang="en-US"/>
          </a:p>
        </p:txBody>
      </p:sp>
      <p:sp>
        <p:nvSpPr>
          <p:cNvPr id="7" name="Freeform 7"/>
          <p:cNvSpPr/>
          <p:nvPr/>
        </p:nvSpPr>
        <p:spPr>
          <a:xfrm>
            <a:off x="1731579" y="918769"/>
            <a:ext cx="5107229" cy="1340939"/>
          </a:xfrm>
          <a:custGeom>
            <a:avLst/>
            <a:gdLst/>
            <a:ahLst/>
            <a:cxnLst/>
            <a:rect l="l" t="t" r="r" b="b"/>
            <a:pathLst>
              <a:path w="5107229" h="1340939">
                <a:moveTo>
                  <a:pt x="0" y="0"/>
                </a:moveTo>
                <a:lnTo>
                  <a:pt x="5107229" y="0"/>
                </a:lnTo>
                <a:lnTo>
                  <a:pt x="5107229" y="1340940"/>
                </a:lnTo>
                <a:lnTo>
                  <a:pt x="0" y="1340940"/>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23</a:t>
            </a:r>
          </a:p>
        </p:txBody>
      </p:sp>
      <p:sp>
        <p:nvSpPr>
          <p:cNvPr id="9" name="TextBox 9"/>
          <p:cNvSpPr txBox="1"/>
          <p:nvPr/>
        </p:nvSpPr>
        <p:spPr>
          <a:xfrm>
            <a:off x="7404554" y="803669"/>
            <a:ext cx="10292332" cy="1549505"/>
          </a:xfrm>
          <a:prstGeom prst="rect">
            <a:avLst/>
          </a:prstGeom>
        </p:spPr>
        <p:txBody>
          <a:bodyPr lIns="0" tIns="0" rIns="0" bIns="0" rtlCol="0" anchor="t">
            <a:spAutoFit/>
          </a:bodyPr>
          <a:lstStyle/>
          <a:p>
            <a:pPr algn="l">
              <a:lnSpc>
                <a:spcPts val="6188"/>
              </a:lnSpc>
            </a:pPr>
            <a:r>
              <a:rPr lang="en-US" sz="5200" b="1">
                <a:solidFill>
                  <a:srgbClr val="EA6D29"/>
                </a:solidFill>
                <a:latin typeface="Open Sauce Bold"/>
                <a:ea typeface="Open Sauce Bold"/>
                <a:cs typeface="Open Sauce Bold"/>
                <a:sym typeface="Open Sauce Bold"/>
              </a:rPr>
              <a:t>National Institute of Allergy &amp; Infectious Diseases (NIAID)</a:t>
            </a:r>
          </a:p>
        </p:txBody>
      </p:sp>
      <p:sp>
        <p:nvSpPr>
          <p:cNvPr id="10" name="TextBox 10"/>
          <p:cNvSpPr txBox="1"/>
          <p:nvPr/>
        </p:nvSpPr>
        <p:spPr>
          <a:xfrm>
            <a:off x="472660" y="3404763"/>
            <a:ext cx="3812534" cy="4742781"/>
          </a:xfrm>
          <a:prstGeom prst="rect">
            <a:avLst/>
          </a:prstGeom>
        </p:spPr>
        <p:txBody>
          <a:bodyPr lIns="0" tIns="0" rIns="0" bIns="0" rtlCol="0" anchor="t">
            <a:spAutoFit/>
          </a:bodyPr>
          <a:lstStyle/>
          <a:p>
            <a:pPr algn="l">
              <a:lnSpc>
                <a:spcPts val="4349"/>
              </a:lnSpc>
            </a:pPr>
            <a:r>
              <a:rPr lang="en-US" sz="2899" u="sng" spc="28" dirty="0">
                <a:solidFill>
                  <a:srgbClr val="373636"/>
                </a:solidFill>
                <a:latin typeface="Open Sauce"/>
                <a:ea typeface="Open Sauce"/>
                <a:cs typeface="Open Sauce"/>
                <a:sym typeface="Open Sauce"/>
                <a:hlinkClick r:id="rId3" tooltip="https://www.niaid.nih.gov"/>
              </a:rPr>
              <a:t>NIAID</a:t>
            </a:r>
            <a:r>
              <a:rPr lang="en-US" sz="2899" spc="28" dirty="0">
                <a:solidFill>
                  <a:srgbClr val="373636"/>
                </a:solidFill>
                <a:latin typeface="Open Sauce"/>
                <a:ea typeface="Open Sauce"/>
                <a:cs typeface="Open Sauce"/>
                <a:sym typeface="Open Sauce"/>
              </a:rPr>
              <a:t> conducts and</a:t>
            </a:r>
            <a:r>
              <a:rPr lang="en-US" sz="2899" u="none" spc="28" dirty="0">
                <a:solidFill>
                  <a:srgbClr val="373636"/>
                </a:solidFill>
                <a:latin typeface="Open Sauce"/>
                <a:ea typeface="Open Sauce"/>
                <a:cs typeface="Open Sauce"/>
                <a:sym typeface="Open Sauce"/>
              </a:rPr>
              <a:t> </a:t>
            </a:r>
            <a:r>
              <a:rPr lang="en-US" sz="2899" spc="28" dirty="0">
                <a:solidFill>
                  <a:srgbClr val="373636"/>
                </a:solidFill>
                <a:latin typeface="Open Sauce"/>
                <a:ea typeface="Open Sauce"/>
                <a:cs typeface="Open Sauce"/>
                <a:sym typeface="Open Sauce"/>
              </a:rPr>
              <a:t>sup</a:t>
            </a:r>
            <a:r>
              <a:rPr lang="en-US" sz="2899" u="none" spc="28" dirty="0">
                <a:solidFill>
                  <a:srgbClr val="373636"/>
                </a:solidFill>
                <a:latin typeface="Open Sauce"/>
                <a:ea typeface="Open Sauce"/>
                <a:cs typeface="Open Sauce"/>
                <a:sym typeface="Open Sauce"/>
              </a:rPr>
              <a:t>p</a:t>
            </a:r>
            <a:r>
              <a:rPr lang="en-US" sz="2899" spc="28" dirty="0">
                <a:solidFill>
                  <a:srgbClr val="373636"/>
                </a:solidFill>
                <a:latin typeface="Open Sauce"/>
                <a:ea typeface="Open Sauce"/>
                <a:cs typeface="Open Sauce"/>
                <a:sym typeface="Open Sauce"/>
              </a:rPr>
              <a:t>o</a:t>
            </a:r>
            <a:r>
              <a:rPr lang="en-US" sz="2899" u="none" spc="28" dirty="0">
                <a:solidFill>
                  <a:srgbClr val="373636"/>
                </a:solidFill>
                <a:latin typeface="Open Sauce"/>
                <a:ea typeface="Open Sauce"/>
                <a:cs typeface="Open Sauce"/>
                <a:sym typeface="Open Sauce"/>
              </a:rPr>
              <a:t>rt</a:t>
            </a:r>
            <a:r>
              <a:rPr lang="en-US" sz="2899" spc="28" dirty="0">
                <a:solidFill>
                  <a:srgbClr val="373636"/>
                </a:solidFill>
                <a:latin typeface="Open Sauce"/>
                <a:ea typeface="Open Sauce"/>
                <a:cs typeface="Open Sauce"/>
                <a:sym typeface="Open Sauce"/>
              </a:rPr>
              <a:t>s</a:t>
            </a:r>
            <a:r>
              <a:rPr lang="en-US" sz="2899" u="none" spc="28" dirty="0">
                <a:solidFill>
                  <a:srgbClr val="373636"/>
                </a:solidFill>
                <a:latin typeface="Open Sauce"/>
                <a:ea typeface="Open Sauce"/>
                <a:cs typeface="Open Sauce"/>
                <a:sym typeface="Open Sauce"/>
              </a:rPr>
              <a:t> </a:t>
            </a:r>
            <a:r>
              <a:rPr lang="en-US" sz="2899" spc="28" dirty="0">
                <a:solidFill>
                  <a:srgbClr val="373636"/>
                </a:solidFill>
                <a:latin typeface="Open Sauce"/>
                <a:ea typeface="Open Sauce"/>
                <a:cs typeface="Open Sauce"/>
                <a:sym typeface="Open Sauce"/>
              </a:rPr>
              <a:t>b</a:t>
            </a:r>
            <a:r>
              <a:rPr lang="en-US" sz="2899" u="none" spc="28" dirty="0">
                <a:solidFill>
                  <a:srgbClr val="373636"/>
                </a:solidFill>
                <a:latin typeface="Open Sauce"/>
                <a:ea typeface="Open Sauce"/>
                <a:cs typeface="Open Sauce"/>
                <a:sym typeface="Open Sauce"/>
              </a:rPr>
              <a:t>a</a:t>
            </a:r>
            <a:r>
              <a:rPr lang="en-US" sz="2899" spc="28" dirty="0">
                <a:solidFill>
                  <a:srgbClr val="373636"/>
                </a:solidFill>
                <a:latin typeface="Open Sauce"/>
                <a:ea typeface="Open Sauce"/>
                <a:cs typeface="Open Sauce"/>
                <a:sym typeface="Open Sauce"/>
              </a:rPr>
              <a:t>sic</a:t>
            </a:r>
            <a:r>
              <a:rPr lang="en-US" sz="2899" u="none" spc="28" dirty="0">
                <a:solidFill>
                  <a:srgbClr val="373636"/>
                </a:solidFill>
                <a:latin typeface="Open Sauce"/>
                <a:ea typeface="Open Sauce"/>
                <a:cs typeface="Open Sauce"/>
                <a:sym typeface="Open Sauce"/>
              </a:rPr>
              <a:t> and a</a:t>
            </a:r>
            <a:r>
              <a:rPr lang="en-US" sz="2899" spc="28" dirty="0">
                <a:solidFill>
                  <a:srgbClr val="373636"/>
                </a:solidFill>
                <a:latin typeface="Open Sauce"/>
                <a:ea typeface="Open Sauce"/>
                <a:cs typeface="Open Sauce"/>
                <a:sym typeface="Open Sauce"/>
              </a:rPr>
              <a:t>ppli</a:t>
            </a:r>
            <a:r>
              <a:rPr lang="en-US" sz="2899" u="none" spc="28" dirty="0">
                <a:solidFill>
                  <a:srgbClr val="373636"/>
                </a:solidFill>
                <a:latin typeface="Open Sauce"/>
                <a:ea typeface="Open Sauce"/>
                <a:cs typeface="Open Sauce"/>
                <a:sym typeface="Open Sauce"/>
              </a:rPr>
              <a:t>e</a:t>
            </a:r>
            <a:r>
              <a:rPr lang="en-US" sz="2899" spc="28" dirty="0">
                <a:solidFill>
                  <a:srgbClr val="373636"/>
                </a:solidFill>
                <a:latin typeface="Open Sauce"/>
                <a:ea typeface="Open Sauce"/>
                <a:cs typeface="Open Sauce"/>
                <a:sym typeface="Open Sauce"/>
              </a:rPr>
              <a:t>d </a:t>
            </a:r>
            <a:r>
              <a:rPr lang="en-US" sz="2899" u="none" spc="28" dirty="0">
                <a:solidFill>
                  <a:srgbClr val="373636"/>
                </a:solidFill>
                <a:latin typeface="Open Sauce"/>
                <a:ea typeface="Open Sauce"/>
                <a:cs typeface="Open Sauce"/>
                <a:sym typeface="Open Sauce"/>
              </a:rPr>
              <a:t>res</a:t>
            </a:r>
            <a:r>
              <a:rPr lang="en-US" sz="2899" spc="28" dirty="0">
                <a:solidFill>
                  <a:srgbClr val="373636"/>
                </a:solidFill>
                <a:latin typeface="Open Sauce"/>
                <a:ea typeface="Open Sauce"/>
                <a:cs typeface="Open Sauce"/>
                <a:sym typeface="Open Sauce"/>
              </a:rPr>
              <a:t>earch to better understand, treat, and ultimately prevent infectious, immunologic, and allergic diseases. </a:t>
            </a:r>
          </a:p>
          <a:p>
            <a:pPr algn="l">
              <a:lnSpc>
                <a:spcPts val="3150"/>
              </a:lnSpc>
            </a:pPr>
            <a:endParaRPr lang="en-US" sz="2899" spc="28" dirty="0">
              <a:solidFill>
                <a:srgbClr val="373636"/>
              </a:solidFill>
              <a:latin typeface="Open Sauce"/>
              <a:ea typeface="Open Sauce"/>
              <a:cs typeface="Open Sauce"/>
              <a:sym typeface="Open Sauce"/>
            </a:endParaRPr>
          </a:p>
        </p:txBody>
      </p:sp>
      <p:sp>
        <p:nvSpPr>
          <p:cNvPr id="11" name="TextBox 11"/>
          <p:cNvSpPr txBox="1"/>
          <p:nvPr/>
        </p:nvSpPr>
        <p:spPr>
          <a:xfrm>
            <a:off x="4883087" y="3343774"/>
            <a:ext cx="4069709" cy="6053003"/>
          </a:xfrm>
          <a:prstGeom prst="rect">
            <a:avLst/>
          </a:prstGeom>
        </p:spPr>
        <p:txBody>
          <a:bodyPr lIns="0" tIns="0" rIns="0" bIns="0" rtlCol="0" anchor="t">
            <a:spAutoFit/>
          </a:bodyPr>
          <a:lstStyle/>
          <a:p>
            <a:pPr algn="l">
              <a:lnSpc>
                <a:spcPts val="4350"/>
              </a:lnSpc>
            </a:pPr>
            <a:r>
              <a:rPr lang="en-US" sz="2900" spc="29">
                <a:solidFill>
                  <a:srgbClr val="373636"/>
                </a:solidFill>
                <a:latin typeface="Open Sauce"/>
                <a:ea typeface="Open Sauce"/>
                <a:cs typeface="Open Sauce"/>
                <a:sym typeface="Open Sauce"/>
              </a:rPr>
              <a:t>For more than</a:t>
            </a:r>
            <a:r>
              <a:rPr lang="en-US" sz="2900" u="none" spc="29">
                <a:solidFill>
                  <a:srgbClr val="373636"/>
                </a:solidFill>
                <a:latin typeface="Open Sauce"/>
                <a:ea typeface="Open Sauce"/>
                <a:cs typeface="Open Sauce"/>
                <a:sym typeface="Open Sauce"/>
              </a:rPr>
              <a:t> </a:t>
            </a:r>
            <a:r>
              <a:rPr lang="en-US" sz="2900" spc="29">
                <a:solidFill>
                  <a:srgbClr val="373636"/>
                </a:solidFill>
                <a:latin typeface="Open Sauce"/>
                <a:ea typeface="Open Sauce"/>
                <a:cs typeface="Open Sauce"/>
                <a:sym typeface="Open Sauce"/>
              </a:rPr>
              <a:t>60 y</a:t>
            </a:r>
            <a:r>
              <a:rPr lang="en-US" sz="2900" u="none" spc="29">
                <a:solidFill>
                  <a:srgbClr val="373636"/>
                </a:solidFill>
                <a:latin typeface="Open Sauce"/>
                <a:ea typeface="Open Sauce"/>
                <a:cs typeface="Open Sauce"/>
                <a:sym typeface="Open Sauce"/>
              </a:rPr>
              <a:t>e</a:t>
            </a:r>
            <a:r>
              <a:rPr lang="en-US" sz="2900" spc="29">
                <a:solidFill>
                  <a:srgbClr val="373636"/>
                </a:solidFill>
                <a:latin typeface="Open Sauce"/>
                <a:ea typeface="Open Sauce"/>
                <a:cs typeface="Open Sauce"/>
                <a:sym typeface="Open Sauce"/>
              </a:rPr>
              <a:t>a</a:t>
            </a:r>
            <a:r>
              <a:rPr lang="en-US" sz="2900" u="none" spc="29">
                <a:solidFill>
                  <a:srgbClr val="373636"/>
                </a:solidFill>
                <a:latin typeface="Open Sauce"/>
                <a:ea typeface="Open Sauce"/>
                <a:cs typeface="Open Sauce"/>
                <a:sym typeface="Open Sauce"/>
              </a:rPr>
              <a:t>rs</a:t>
            </a:r>
            <a:r>
              <a:rPr lang="en-US" sz="2900" spc="29">
                <a:solidFill>
                  <a:srgbClr val="373636"/>
                </a:solidFill>
                <a:latin typeface="Open Sauce"/>
                <a:ea typeface="Open Sauce"/>
                <a:cs typeface="Open Sauce"/>
                <a:sym typeface="Open Sauce"/>
              </a:rPr>
              <a:t>,</a:t>
            </a:r>
            <a:r>
              <a:rPr lang="en-US" sz="2900" u="none" spc="29">
                <a:solidFill>
                  <a:srgbClr val="373636"/>
                </a:solidFill>
                <a:latin typeface="Open Sauce"/>
                <a:ea typeface="Open Sauce"/>
                <a:cs typeface="Open Sauce"/>
                <a:sym typeface="Open Sauce"/>
              </a:rPr>
              <a:t> </a:t>
            </a:r>
            <a:r>
              <a:rPr lang="en-US" sz="2900" spc="29">
                <a:solidFill>
                  <a:srgbClr val="373636"/>
                </a:solidFill>
                <a:latin typeface="Open Sauce"/>
                <a:ea typeface="Open Sauce"/>
                <a:cs typeface="Open Sauce"/>
                <a:sym typeface="Open Sauce"/>
              </a:rPr>
              <a:t>NIAID</a:t>
            </a:r>
            <a:r>
              <a:rPr lang="en-US" sz="2900" u="none" spc="29">
                <a:solidFill>
                  <a:srgbClr val="373636"/>
                </a:solidFill>
                <a:latin typeface="Open Sauce"/>
                <a:ea typeface="Open Sauce"/>
                <a:cs typeface="Open Sauce"/>
                <a:sym typeface="Open Sauce"/>
              </a:rPr>
              <a:t> </a:t>
            </a:r>
            <a:r>
              <a:rPr lang="en-US" sz="2900" spc="29">
                <a:solidFill>
                  <a:srgbClr val="373636"/>
                </a:solidFill>
                <a:latin typeface="Open Sauce"/>
                <a:ea typeface="Open Sauce"/>
                <a:cs typeface="Open Sauce"/>
                <a:sym typeface="Open Sauce"/>
              </a:rPr>
              <a:t>re</a:t>
            </a:r>
            <a:r>
              <a:rPr lang="en-US" sz="2900" u="none" spc="29">
                <a:solidFill>
                  <a:srgbClr val="373636"/>
                </a:solidFill>
                <a:latin typeface="Open Sauce"/>
                <a:ea typeface="Open Sauce"/>
                <a:cs typeface="Open Sauce"/>
                <a:sym typeface="Open Sauce"/>
              </a:rPr>
              <a:t>sea</a:t>
            </a:r>
            <a:r>
              <a:rPr lang="en-US" sz="2900" spc="29">
                <a:solidFill>
                  <a:srgbClr val="373636"/>
                </a:solidFill>
                <a:latin typeface="Open Sauce"/>
                <a:ea typeface="Open Sauce"/>
                <a:cs typeface="Open Sauce"/>
                <a:sym typeface="Open Sauce"/>
              </a:rPr>
              <a:t>rch ha</a:t>
            </a:r>
            <a:r>
              <a:rPr lang="en-US" sz="2900" u="none" spc="29">
                <a:solidFill>
                  <a:srgbClr val="373636"/>
                </a:solidFill>
                <a:latin typeface="Open Sauce"/>
                <a:ea typeface="Open Sauce"/>
                <a:cs typeface="Open Sauce"/>
                <a:sym typeface="Open Sauce"/>
              </a:rPr>
              <a:t>s l</a:t>
            </a:r>
            <a:r>
              <a:rPr lang="en-US" sz="2900" spc="29">
                <a:solidFill>
                  <a:srgbClr val="373636"/>
                </a:solidFill>
                <a:latin typeface="Open Sauce"/>
                <a:ea typeface="Open Sauce"/>
                <a:cs typeface="Open Sauce"/>
                <a:sym typeface="Open Sauce"/>
              </a:rPr>
              <a:t>e</a:t>
            </a:r>
            <a:r>
              <a:rPr lang="en-US" sz="2900" u="none" spc="29">
                <a:solidFill>
                  <a:srgbClr val="373636"/>
                </a:solidFill>
                <a:latin typeface="Open Sauce"/>
                <a:ea typeface="Open Sauce"/>
                <a:cs typeface="Open Sauce"/>
                <a:sym typeface="Open Sauce"/>
              </a:rPr>
              <a:t>d to</a:t>
            </a:r>
            <a:r>
              <a:rPr lang="en-US" sz="2900" spc="29">
                <a:solidFill>
                  <a:srgbClr val="373636"/>
                </a:solidFill>
                <a:latin typeface="Open Sauce"/>
                <a:ea typeface="Open Sauce"/>
                <a:cs typeface="Open Sauce"/>
                <a:sym typeface="Open Sauce"/>
              </a:rPr>
              <a:t> </a:t>
            </a:r>
            <a:r>
              <a:rPr lang="en-US" sz="2900" u="none" spc="29">
                <a:solidFill>
                  <a:srgbClr val="373636"/>
                </a:solidFill>
                <a:latin typeface="Open Sauce"/>
                <a:ea typeface="Open Sauce"/>
                <a:cs typeface="Open Sauce"/>
                <a:sym typeface="Open Sauce"/>
              </a:rPr>
              <a:t>n</a:t>
            </a:r>
            <a:r>
              <a:rPr lang="en-US" sz="2900" spc="29">
                <a:solidFill>
                  <a:srgbClr val="373636"/>
                </a:solidFill>
                <a:latin typeface="Open Sauce"/>
                <a:ea typeface="Open Sauce"/>
                <a:cs typeface="Open Sauce"/>
                <a:sym typeface="Open Sauce"/>
              </a:rPr>
              <a:t>ew th</a:t>
            </a:r>
            <a:r>
              <a:rPr lang="en-US" sz="2900" u="none" spc="29">
                <a:solidFill>
                  <a:srgbClr val="373636"/>
                </a:solidFill>
                <a:latin typeface="Open Sauce"/>
                <a:ea typeface="Open Sauce"/>
                <a:cs typeface="Open Sauce"/>
                <a:sym typeface="Open Sauce"/>
              </a:rPr>
              <a:t>erap</a:t>
            </a:r>
            <a:r>
              <a:rPr lang="en-US" sz="2900" spc="29">
                <a:solidFill>
                  <a:srgbClr val="373636"/>
                </a:solidFill>
                <a:latin typeface="Open Sauce"/>
                <a:ea typeface="Open Sauce"/>
                <a:cs typeface="Open Sauce"/>
                <a:sym typeface="Open Sauce"/>
              </a:rPr>
              <a:t>ies,</a:t>
            </a:r>
            <a:r>
              <a:rPr lang="en-US" sz="2900" u="none" spc="29">
                <a:solidFill>
                  <a:srgbClr val="373636"/>
                </a:solidFill>
                <a:latin typeface="Open Sauce"/>
                <a:ea typeface="Open Sauce"/>
                <a:cs typeface="Open Sauce"/>
                <a:sym typeface="Open Sauce"/>
              </a:rPr>
              <a:t> vac</a:t>
            </a:r>
            <a:r>
              <a:rPr lang="en-US" sz="2900" spc="29">
                <a:solidFill>
                  <a:srgbClr val="373636"/>
                </a:solidFill>
                <a:latin typeface="Open Sauce"/>
                <a:ea typeface="Open Sauce"/>
                <a:cs typeface="Open Sauce"/>
                <a:sym typeface="Open Sauce"/>
              </a:rPr>
              <a:t>cines,</a:t>
            </a:r>
            <a:r>
              <a:rPr lang="en-US" sz="2900" u="none" spc="29">
                <a:solidFill>
                  <a:srgbClr val="373636"/>
                </a:solidFill>
                <a:latin typeface="Open Sauce"/>
                <a:ea typeface="Open Sauce"/>
                <a:cs typeface="Open Sauce"/>
                <a:sym typeface="Open Sauce"/>
              </a:rPr>
              <a:t> </a:t>
            </a:r>
            <a:r>
              <a:rPr lang="en-US" sz="2900" spc="29">
                <a:solidFill>
                  <a:srgbClr val="373636"/>
                </a:solidFill>
                <a:latin typeface="Open Sauce"/>
                <a:ea typeface="Open Sauce"/>
                <a:cs typeface="Open Sauce"/>
                <a:sym typeface="Open Sauce"/>
              </a:rPr>
              <a:t>di</a:t>
            </a:r>
            <a:r>
              <a:rPr lang="en-US" sz="2900" u="none" spc="29">
                <a:solidFill>
                  <a:srgbClr val="373636"/>
                </a:solidFill>
                <a:latin typeface="Open Sauce"/>
                <a:ea typeface="Open Sauce"/>
                <a:cs typeface="Open Sauce"/>
                <a:sym typeface="Open Sauce"/>
              </a:rPr>
              <a:t>agno</a:t>
            </a:r>
            <a:r>
              <a:rPr lang="en-US" sz="2900" spc="29">
                <a:solidFill>
                  <a:srgbClr val="373636"/>
                </a:solidFill>
                <a:latin typeface="Open Sauce"/>
                <a:ea typeface="Open Sauce"/>
                <a:cs typeface="Open Sauce"/>
                <a:sym typeface="Open Sauce"/>
              </a:rPr>
              <a:t>st</a:t>
            </a:r>
            <a:r>
              <a:rPr lang="en-US" sz="2900" u="none" spc="29">
                <a:solidFill>
                  <a:srgbClr val="373636"/>
                </a:solidFill>
                <a:latin typeface="Open Sauce"/>
                <a:ea typeface="Open Sauce"/>
                <a:cs typeface="Open Sauce"/>
                <a:sym typeface="Open Sauce"/>
              </a:rPr>
              <a:t>ic tests, </a:t>
            </a:r>
            <a:r>
              <a:rPr lang="en-US" sz="2900" spc="29">
                <a:solidFill>
                  <a:srgbClr val="373636"/>
                </a:solidFill>
                <a:latin typeface="Open Sauce"/>
                <a:ea typeface="Open Sauce"/>
                <a:cs typeface="Open Sauce"/>
                <a:sym typeface="Open Sauce"/>
              </a:rPr>
              <a:t>and other technologies that have improved the health of millions of people in the US and around the world.</a:t>
            </a:r>
          </a:p>
          <a:p>
            <a:pPr algn="l">
              <a:lnSpc>
                <a:spcPts val="4350"/>
              </a:lnSpc>
            </a:pPr>
            <a:endParaRPr lang="en-US" sz="2900" spc="29">
              <a:solidFill>
                <a:srgbClr val="373636"/>
              </a:solidFill>
              <a:latin typeface="Open Sauce"/>
              <a:ea typeface="Open Sauce"/>
              <a:cs typeface="Open Sauce"/>
              <a:sym typeface="Open Sauce"/>
            </a:endParaRPr>
          </a:p>
        </p:txBody>
      </p:sp>
      <p:sp>
        <p:nvSpPr>
          <p:cNvPr id="12" name="TextBox 12"/>
          <p:cNvSpPr txBox="1"/>
          <p:nvPr/>
        </p:nvSpPr>
        <p:spPr>
          <a:xfrm>
            <a:off x="9556542" y="3334249"/>
            <a:ext cx="8140344" cy="1613313"/>
          </a:xfrm>
          <a:prstGeom prst="rect">
            <a:avLst/>
          </a:prstGeom>
        </p:spPr>
        <p:txBody>
          <a:bodyPr lIns="0" tIns="0" rIns="0" bIns="0" rtlCol="0" anchor="t">
            <a:spAutoFit/>
          </a:bodyPr>
          <a:lstStyle/>
          <a:p>
            <a:pPr algn="l">
              <a:lnSpc>
                <a:spcPts val="4349"/>
              </a:lnSpc>
            </a:pPr>
            <a:r>
              <a:rPr lang="en-US" sz="2899" spc="28">
                <a:solidFill>
                  <a:srgbClr val="373636"/>
                </a:solidFill>
                <a:latin typeface="Open Sauce"/>
                <a:ea typeface="Open Sauce"/>
                <a:cs typeface="Open Sauce"/>
                <a:sym typeface="Open Sauce"/>
              </a:rPr>
              <a:t>NI</a:t>
            </a:r>
            <a:r>
              <a:rPr lang="en-US" sz="2899" u="none" spc="28">
                <a:solidFill>
                  <a:srgbClr val="373636"/>
                </a:solidFill>
                <a:latin typeface="Open Sauce"/>
                <a:ea typeface="Open Sauce"/>
                <a:cs typeface="Open Sauce"/>
                <a:sym typeface="Open Sauce"/>
              </a:rPr>
              <a:t>A</a:t>
            </a:r>
            <a:r>
              <a:rPr lang="en-US" sz="2899" spc="28">
                <a:solidFill>
                  <a:srgbClr val="373636"/>
                </a:solidFill>
                <a:latin typeface="Open Sauce"/>
                <a:ea typeface="Open Sauce"/>
                <a:cs typeface="Open Sauce"/>
                <a:sym typeface="Open Sauce"/>
              </a:rPr>
              <a:t>ID consists of several Divisions, </a:t>
            </a:r>
          </a:p>
          <a:p>
            <a:pPr algn="l">
              <a:lnSpc>
                <a:spcPts val="4349"/>
              </a:lnSpc>
            </a:pPr>
            <a:r>
              <a:rPr lang="en-US" sz="2899" spc="28">
                <a:solidFill>
                  <a:srgbClr val="373636"/>
                </a:solidFill>
                <a:latin typeface="Open Sauce"/>
                <a:ea typeface="Open Sauce"/>
                <a:cs typeface="Open Sauce"/>
                <a:sym typeface="Open Sauce"/>
              </a:rPr>
              <a:t>including the:</a:t>
            </a:r>
          </a:p>
          <a:p>
            <a:pPr algn="l">
              <a:lnSpc>
                <a:spcPts val="4349"/>
              </a:lnSpc>
            </a:pPr>
            <a:endParaRPr lang="en-US" sz="2899" spc="28">
              <a:solidFill>
                <a:srgbClr val="373636"/>
              </a:solidFill>
              <a:latin typeface="Open Sauce"/>
              <a:ea typeface="Open Sauce"/>
              <a:cs typeface="Open Sauce"/>
              <a:sym typeface="Open Sauce"/>
            </a:endParaRPr>
          </a:p>
        </p:txBody>
      </p:sp>
      <p:sp>
        <p:nvSpPr>
          <p:cNvPr id="13" name="TextBox 13"/>
          <p:cNvSpPr txBox="1"/>
          <p:nvPr/>
        </p:nvSpPr>
        <p:spPr>
          <a:xfrm>
            <a:off x="9562396" y="4620826"/>
            <a:ext cx="8134490" cy="5525251"/>
          </a:xfrm>
          <a:prstGeom prst="rect">
            <a:avLst/>
          </a:prstGeom>
        </p:spPr>
        <p:txBody>
          <a:bodyPr lIns="0" tIns="0" rIns="0" bIns="0" rtlCol="0" anchor="t">
            <a:spAutoFit/>
          </a:bodyPr>
          <a:lstStyle/>
          <a:p>
            <a:pPr marL="626111" lvl="1" indent="-313055" algn="l">
              <a:lnSpc>
                <a:spcPts val="4350"/>
              </a:lnSpc>
              <a:buFont typeface="Arial"/>
              <a:buChar char="•"/>
            </a:pPr>
            <a:r>
              <a:rPr lang="en-US" sz="2900" b="1" u="sng" spc="29" dirty="0">
                <a:solidFill>
                  <a:srgbClr val="077AB5"/>
                </a:solidFill>
                <a:latin typeface="Open Sauce Bold"/>
                <a:ea typeface="Open Sauce Bold"/>
                <a:cs typeface="Open Sauce Bold"/>
                <a:sym typeface="Open Sauce Bold"/>
                <a:hlinkClick r:id="rId4" tooltip="https://www.niaid.nih.gov/about/daids"/>
              </a:rPr>
              <a:t>Division of AIDS</a:t>
            </a:r>
          </a:p>
          <a:p>
            <a:pPr marL="626111" lvl="1" indent="-313055" algn="l">
              <a:lnSpc>
                <a:spcPts val="4350"/>
              </a:lnSpc>
              <a:buFont typeface="Arial"/>
              <a:buChar char="•"/>
            </a:pPr>
            <a:r>
              <a:rPr lang="en-US" sz="2900" b="1" u="sng" spc="29" dirty="0">
                <a:solidFill>
                  <a:srgbClr val="077AB5"/>
                </a:solidFill>
                <a:latin typeface="Open Sauce Bold"/>
                <a:ea typeface="Open Sauce Bold"/>
                <a:cs typeface="Open Sauce Bold"/>
                <a:sym typeface="Open Sauce Bold"/>
                <a:hlinkClick r:id="rId5" tooltip="https://www.niaid.nih.gov/about/dait"/>
              </a:rPr>
              <a:t>Division of Allergy, Immunology, and Transplantation</a:t>
            </a:r>
          </a:p>
          <a:p>
            <a:pPr marL="626111" lvl="1" indent="-313055" algn="l">
              <a:lnSpc>
                <a:spcPts val="4350"/>
              </a:lnSpc>
              <a:buFont typeface="Arial"/>
              <a:buChar char="•"/>
            </a:pPr>
            <a:r>
              <a:rPr lang="en-US" sz="2900" b="1" u="sng" spc="29" dirty="0">
                <a:solidFill>
                  <a:srgbClr val="077AB5"/>
                </a:solidFill>
                <a:latin typeface="Open Sauce Bold"/>
                <a:ea typeface="Open Sauce Bold"/>
                <a:cs typeface="Open Sauce Bold"/>
                <a:sym typeface="Open Sauce Bold"/>
                <a:hlinkClick r:id="rId6" tooltip="https://www.niaid.nih.gov/about/dmid"/>
              </a:rPr>
              <a:t>Division of Microbiology and Infectious Diseases</a:t>
            </a:r>
          </a:p>
          <a:p>
            <a:pPr marL="626111" lvl="1" indent="-313055" algn="l">
              <a:lnSpc>
                <a:spcPts val="4350"/>
              </a:lnSpc>
              <a:buFont typeface="Arial"/>
              <a:buChar char="•"/>
            </a:pPr>
            <a:r>
              <a:rPr lang="en-US" sz="2900" b="1" u="sng" spc="29" dirty="0">
                <a:solidFill>
                  <a:srgbClr val="077AB5"/>
                </a:solidFill>
                <a:latin typeface="Open Sauce Bold"/>
                <a:ea typeface="Open Sauce Bold"/>
                <a:cs typeface="Open Sauce Bold"/>
                <a:sym typeface="Open Sauce Bold"/>
                <a:hlinkClick r:id="rId7" tooltip="https://www.niaid.nih.gov/about/dea"/>
              </a:rPr>
              <a:t>Division of Extramural Activities</a:t>
            </a:r>
          </a:p>
          <a:p>
            <a:pPr marL="626111" lvl="1" indent="-313055" algn="l">
              <a:lnSpc>
                <a:spcPts val="4350"/>
              </a:lnSpc>
              <a:buFont typeface="Arial"/>
              <a:buChar char="•"/>
            </a:pPr>
            <a:r>
              <a:rPr lang="en-US" sz="2900" b="1" u="sng" spc="29" dirty="0">
                <a:solidFill>
                  <a:srgbClr val="077AB5"/>
                </a:solidFill>
                <a:latin typeface="Open Sauce Bold"/>
                <a:ea typeface="Open Sauce Bold"/>
                <a:cs typeface="Open Sauce Bold"/>
                <a:sym typeface="Open Sauce Bold"/>
                <a:hlinkClick r:id="rId8" tooltip="https://www.niaid.nih.gov/about/dcr"/>
              </a:rPr>
              <a:t>Division of Clinical Research</a:t>
            </a:r>
          </a:p>
          <a:p>
            <a:pPr marL="626111" lvl="1" indent="-313055" algn="l">
              <a:lnSpc>
                <a:spcPts val="4350"/>
              </a:lnSpc>
              <a:buFont typeface="Arial"/>
              <a:buChar char="•"/>
            </a:pPr>
            <a:r>
              <a:rPr lang="en-US" sz="2900" b="1" u="sng" spc="29" dirty="0">
                <a:solidFill>
                  <a:srgbClr val="077AB5"/>
                </a:solidFill>
                <a:latin typeface="Open Sauce Bold"/>
                <a:ea typeface="Open Sauce Bold"/>
                <a:cs typeface="Open Sauce Bold"/>
                <a:sym typeface="Open Sauce Bold"/>
                <a:hlinkClick r:id="rId9" tooltip="https://www.niaid.nih.gov/about/dir"/>
              </a:rPr>
              <a:t>Division of Intramural Research</a:t>
            </a:r>
          </a:p>
          <a:p>
            <a:pPr marL="626111" lvl="1" indent="-313055" algn="l">
              <a:lnSpc>
                <a:spcPts val="4350"/>
              </a:lnSpc>
              <a:buFont typeface="Arial"/>
              <a:buChar char="•"/>
            </a:pPr>
            <a:r>
              <a:rPr lang="en-US" sz="2900" b="1" u="sng" spc="29" dirty="0">
                <a:solidFill>
                  <a:srgbClr val="077AB5"/>
                </a:solidFill>
                <a:latin typeface="Open Sauce Bold"/>
                <a:ea typeface="Open Sauce Bold"/>
                <a:cs typeface="Open Sauce Bold"/>
                <a:sym typeface="Open Sauce Bold"/>
                <a:hlinkClick r:id="rId10" tooltip="https://www.niaid.nih.gov/about/vrc"/>
              </a:rPr>
              <a:t>Vaccine Research Center</a:t>
            </a:r>
          </a:p>
          <a:p>
            <a:pPr algn="l">
              <a:lnSpc>
                <a:spcPts val="4640"/>
              </a:lnSpc>
            </a:pPr>
            <a:endParaRPr lang="en-US" sz="2900" b="1" u="sng" spc="29" dirty="0">
              <a:solidFill>
                <a:srgbClr val="077AB5"/>
              </a:solidFill>
              <a:latin typeface="Open Sauce Bold"/>
              <a:ea typeface="Open Sauce Bold"/>
              <a:cs typeface="Open Sauce Bold"/>
              <a:sym typeface="Open Sauce Bold"/>
              <a:hlinkClick r:id="rId10" tooltip="https://www.niaid.nih.gov/about/vr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2792345"/>
          </a:xfrm>
          <a:prstGeom prst="rect">
            <a:avLst/>
          </a:prstGeom>
          <a:solidFill>
            <a:srgbClr val="373636"/>
          </a:solidFill>
        </p:spPr>
        <p:txBody>
          <a:bodyPr/>
          <a:lstStyle/>
          <a:p>
            <a:endParaRPr lang="en-US"/>
          </a:p>
        </p:txBody>
      </p:sp>
      <p:sp>
        <p:nvSpPr>
          <p:cNvPr id="3" name="AutoShape 3"/>
          <p:cNvSpPr/>
          <p:nvPr/>
        </p:nvSpPr>
        <p:spPr>
          <a:xfrm>
            <a:off x="0" y="2429866"/>
            <a:ext cx="18288000" cy="9525"/>
          </a:xfrm>
          <a:prstGeom prst="rect">
            <a:avLst/>
          </a:prstGeom>
          <a:solidFill>
            <a:srgbClr val="373636"/>
          </a:solidFill>
        </p:spPr>
        <p:txBody>
          <a:bodyPr/>
          <a:lstStyle/>
          <a:p>
            <a:endParaRPr lang="en-US"/>
          </a:p>
        </p:txBody>
      </p:sp>
      <p:sp>
        <p:nvSpPr>
          <p:cNvPr id="4" name="AutoShape 4"/>
          <p:cNvSpPr/>
          <p:nvPr/>
        </p:nvSpPr>
        <p:spPr>
          <a:xfrm rot="5400000">
            <a:off x="9139238" y="900136"/>
            <a:ext cx="9525" cy="18288000"/>
          </a:xfrm>
          <a:prstGeom prst="rect">
            <a:avLst/>
          </a:prstGeom>
          <a:solidFill>
            <a:srgbClr val="373636"/>
          </a:solidFill>
        </p:spPr>
        <p:txBody>
          <a:bodyPr/>
          <a:lstStyle/>
          <a:p>
            <a:endParaRPr lang="en-US"/>
          </a:p>
        </p:txBody>
      </p:sp>
      <p:sp>
        <p:nvSpPr>
          <p:cNvPr id="5" name="AutoShape 5"/>
          <p:cNvSpPr/>
          <p:nvPr/>
        </p:nvSpPr>
        <p:spPr>
          <a:xfrm>
            <a:off x="634814" y="1028700"/>
            <a:ext cx="787772" cy="560539"/>
          </a:xfrm>
          <a:prstGeom prst="rect">
            <a:avLst/>
          </a:prstGeom>
          <a:solidFill>
            <a:srgbClr val="FFFFFF"/>
          </a:solidFill>
        </p:spPr>
        <p:txBody>
          <a:bodyPr/>
          <a:lstStyle/>
          <a:p>
            <a:endParaRPr lang="en-US"/>
          </a:p>
        </p:txBody>
      </p:sp>
      <p:sp>
        <p:nvSpPr>
          <p:cNvPr id="6" name="Freeform 6"/>
          <p:cNvSpPr/>
          <p:nvPr/>
        </p:nvSpPr>
        <p:spPr>
          <a:xfrm>
            <a:off x="1614174" y="641743"/>
            <a:ext cx="5107229" cy="1340939"/>
          </a:xfrm>
          <a:custGeom>
            <a:avLst/>
            <a:gdLst/>
            <a:ahLst/>
            <a:cxnLst/>
            <a:rect l="l" t="t" r="r" b="b"/>
            <a:pathLst>
              <a:path w="5107229" h="1340939">
                <a:moveTo>
                  <a:pt x="0" y="0"/>
                </a:moveTo>
                <a:lnTo>
                  <a:pt x="5107229" y="0"/>
                </a:lnTo>
                <a:lnTo>
                  <a:pt x="5107229" y="1340939"/>
                </a:lnTo>
                <a:lnTo>
                  <a:pt x="0" y="1340939"/>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24</a:t>
            </a:r>
          </a:p>
        </p:txBody>
      </p:sp>
      <p:sp>
        <p:nvSpPr>
          <p:cNvPr id="8" name="TextBox 8"/>
          <p:cNvSpPr txBox="1"/>
          <p:nvPr/>
        </p:nvSpPr>
        <p:spPr>
          <a:xfrm>
            <a:off x="7121811" y="1175619"/>
            <a:ext cx="10292332" cy="877495"/>
          </a:xfrm>
          <a:prstGeom prst="rect">
            <a:avLst/>
          </a:prstGeom>
        </p:spPr>
        <p:txBody>
          <a:bodyPr lIns="0" tIns="0" rIns="0" bIns="0" rtlCol="0" anchor="t">
            <a:spAutoFit/>
          </a:bodyPr>
          <a:lstStyle/>
          <a:p>
            <a:pPr algn="l">
              <a:lnSpc>
                <a:spcPts val="7280"/>
              </a:lnSpc>
            </a:pPr>
            <a:r>
              <a:rPr lang="en-US" sz="5200" b="1">
                <a:solidFill>
                  <a:srgbClr val="EA6D29"/>
                </a:solidFill>
                <a:latin typeface="Open Sauce Bold"/>
                <a:ea typeface="Open Sauce Bold"/>
                <a:cs typeface="Open Sauce Bold"/>
                <a:sym typeface="Open Sauce Bold"/>
              </a:rPr>
              <a:t>Division of AIDS (DAIDS)</a:t>
            </a:r>
          </a:p>
        </p:txBody>
      </p:sp>
      <p:sp>
        <p:nvSpPr>
          <p:cNvPr id="9" name="TextBox 9"/>
          <p:cNvSpPr txBox="1"/>
          <p:nvPr/>
        </p:nvSpPr>
        <p:spPr>
          <a:xfrm>
            <a:off x="845634" y="2574950"/>
            <a:ext cx="17050547" cy="3082590"/>
          </a:xfrm>
          <a:prstGeom prst="rect">
            <a:avLst/>
          </a:prstGeom>
        </p:spPr>
        <p:txBody>
          <a:bodyPr lIns="0" tIns="0" rIns="0" bIns="0" rtlCol="0" anchor="t">
            <a:spAutoFit/>
          </a:bodyPr>
          <a:lstStyle/>
          <a:p>
            <a:pPr algn="l">
              <a:lnSpc>
                <a:spcPts val="4200"/>
              </a:lnSpc>
            </a:pPr>
            <a:r>
              <a:rPr lang="en-US" sz="2800" spc="28">
                <a:solidFill>
                  <a:srgbClr val="373636"/>
                </a:solidFill>
                <a:latin typeface="Open Sauce"/>
                <a:ea typeface="Open Sauce"/>
                <a:cs typeface="Open Sauce"/>
                <a:sym typeface="Open Sauce"/>
              </a:rPr>
              <a:t>DAIDS was formed in 1986 to develop and implement the national research agenda to address the HIV/AIDS epidemic. Toward that end, the division supports a global research portfolio to advance biological knowledge of HIV/AIDS, its related co-infections, and co-morbidities. </a:t>
            </a:r>
          </a:p>
          <a:p>
            <a:pPr algn="l">
              <a:lnSpc>
                <a:spcPts val="3920"/>
              </a:lnSpc>
            </a:pPr>
            <a:endParaRPr lang="en-US" sz="2800" spc="28">
              <a:solidFill>
                <a:srgbClr val="373636"/>
              </a:solidFill>
              <a:latin typeface="Open Sauce"/>
              <a:ea typeface="Open Sauce"/>
              <a:cs typeface="Open Sauce"/>
              <a:sym typeface="Open Sauce"/>
            </a:endParaRPr>
          </a:p>
          <a:p>
            <a:pPr algn="l">
              <a:lnSpc>
                <a:spcPts val="3920"/>
              </a:lnSpc>
            </a:pPr>
            <a:r>
              <a:rPr lang="en-US" sz="2800" spc="28">
                <a:solidFill>
                  <a:srgbClr val="373636"/>
                </a:solidFill>
                <a:latin typeface="Open Sauce"/>
                <a:ea typeface="Open Sauce"/>
                <a:cs typeface="Open Sauce"/>
                <a:sym typeface="Open Sauce"/>
              </a:rPr>
              <a:t>With the goal of creating an “AIDS-Free Generation,” the division develops and supports the infrastructure and biomedical research needed to:</a:t>
            </a:r>
          </a:p>
        </p:txBody>
      </p:sp>
      <p:sp>
        <p:nvSpPr>
          <p:cNvPr id="10" name="TextBox 10"/>
          <p:cNvSpPr txBox="1"/>
          <p:nvPr/>
        </p:nvSpPr>
        <p:spPr>
          <a:xfrm>
            <a:off x="2651231" y="5906119"/>
            <a:ext cx="8140344" cy="3276860"/>
          </a:xfrm>
          <a:prstGeom prst="rect">
            <a:avLst/>
          </a:prstGeom>
        </p:spPr>
        <p:txBody>
          <a:bodyPr lIns="0" tIns="0" rIns="0" bIns="0" rtlCol="0" anchor="t">
            <a:spAutoFit/>
          </a:bodyPr>
          <a:lstStyle/>
          <a:p>
            <a:pPr marL="669299" lvl="1" indent="-334650" algn="l">
              <a:lnSpc>
                <a:spcPts val="3720"/>
              </a:lnSpc>
              <a:buAutoNum type="arabicPeriod"/>
            </a:pPr>
            <a:r>
              <a:rPr lang="en-US" sz="3100" b="1">
                <a:solidFill>
                  <a:srgbClr val="077AB5"/>
                </a:solidFill>
                <a:latin typeface="Open Sauce Bold"/>
                <a:ea typeface="Open Sauce Bold"/>
                <a:cs typeface="Open Sauce Bold"/>
                <a:sym typeface="Open Sauce Bold"/>
              </a:rPr>
              <a:t> Halt the spread of HIV through the development of an effective vaccine and biomedical prevention strategies that are safe and desirable</a:t>
            </a:r>
          </a:p>
          <a:p>
            <a:pPr algn="l">
              <a:lnSpc>
                <a:spcPts val="3720"/>
              </a:lnSpc>
            </a:pPr>
            <a:endParaRPr lang="en-US" sz="3100" b="1">
              <a:solidFill>
                <a:srgbClr val="077AB5"/>
              </a:solidFill>
              <a:latin typeface="Open Sauce Bold"/>
              <a:ea typeface="Open Sauce Bold"/>
              <a:cs typeface="Open Sauce Bold"/>
              <a:sym typeface="Open Sauce Bold"/>
            </a:endParaRPr>
          </a:p>
          <a:p>
            <a:pPr algn="l">
              <a:lnSpc>
                <a:spcPts val="3720"/>
              </a:lnSpc>
            </a:pPr>
            <a:r>
              <a:rPr lang="en-US" sz="3100" b="1">
                <a:solidFill>
                  <a:srgbClr val="077AB5"/>
                </a:solidFill>
                <a:latin typeface="Open Sauce Bold"/>
                <a:ea typeface="Open Sauce Bold"/>
                <a:cs typeface="Open Sauce Bold"/>
                <a:sym typeface="Open Sauce Bold"/>
              </a:rPr>
              <a:t>   2. Develop novel approaches for the</a:t>
            </a:r>
          </a:p>
          <a:p>
            <a:pPr algn="l">
              <a:lnSpc>
                <a:spcPts val="3720"/>
              </a:lnSpc>
            </a:pPr>
            <a:r>
              <a:rPr lang="en-US" sz="3100" b="1">
                <a:solidFill>
                  <a:srgbClr val="077AB5"/>
                </a:solidFill>
                <a:latin typeface="Open Sauce Bold"/>
                <a:ea typeface="Open Sauce Bold"/>
                <a:cs typeface="Open Sauce Bold"/>
                <a:sym typeface="Open Sauce Bold"/>
              </a:rPr>
              <a:t>       treatment and cure of HIV infection</a:t>
            </a:r>
          </a:p>
        </p:txBody>
      </p:sp>
      <p:grpSp>
        <p:nvGrpSpPr>
          <p:cNvPr id="11" name="Group 11"/>
          <p:cNvGrpSpPr/>
          <p:nvPr/>
        </p:nvGrpSpPr>
        <p:grpSpPr>
          <a:xfrm>
            <a:off x="851391" y="5915644"/>
            <a:ext cx="1525566" cy="1297840"/>
            <a:chOff x="0" y="0"/>
            <a:chExt cx="2034088" cy="1730454"/>
          </a:xfrm>
        </p:grpSpPr>
        <p:sp>
          <p:nvSpPr>
            <p:cNvPr id="12" name="AutoShape 12"/>
            <p:cNvSpPr/>
            <p:nvPr/>
          </p:nvSpPr>
          <p:spPr>
            <a:xfrm>
              <a:off x="0" y="0"/>
              <a:ext cx="2034088" cy="1730454"/>
            </a:xfrm>
            <a:prstGeom prst="rect">
              <a:avLst/>
            </a:prstGeom>
            <a:solidFill>
              <a:srgbClr val="EA6D29"/>
            </a:solidFill>
          </p:spPr>
          <p:txBody>
            <a:bodyPr/>
            <a:lstStyle/>
            <a:p>
              <a:endParaRPr lang="en-US"/>
            </a:p>
          </p:txBody>
        </p:sp>
        <p:grpSp>
          <p:nvGrpSpPr>
            <p:cNvPr id="13" name="Group 13"/>
            <p:cNvGrpSpPr/>
            <p:nvPr/>
          </p:nvGrpSpPr>
          <p:grpSpPr>
            <a:xfrm>
              <a:off x="579048" y="662027"/>
              <a:ext cx="875992" cy="406400"/>
              <a:chOff x="0" y="0"/>
              <a:chExt cx="1094990" cy="508000"/>
            </a:xfrm>
          </p:grpSpPr>
          <p:sp>
            <p:nvSpPr>
              <p:cNvPr id="14" name="Freeform 14"/>
              <p:cNvSpPr/>
              <p:nvPr/>
            </p:nvSpPr>
            <p:spPr>
              <a:xfrm>
                <a:off x="0" y="215900"/>
                <a:ext cx="799080" cy="76200"/>
              </a:xfrm>
              <a:custGeom>
                <a:avLst/>
                <a:gdLst/>
                <a:ahLst/>
                <a:cxnLst/>
                <a:rect l="l" t="t" r="r" b="b"/>
                <a:pathLst>
                  <a:path w="799080" h="76200">
                    <a:moveTo>
                      <a:pt x="0" y="0"/>
                    </a:moveTo>
                    <a:lnTo>
                      <a:pt x="799080" y="0"/>
                    </a:lnTo>
                    <a:lnTo>
                      <a:pt x="799080" y="76200"/>
                    </a:lnTo>
                    <a:lnTo>
                      <a:pt x="0" y="76200"/>
                    </a:lnTo>
                    <a:close/>
                  </a:path>
                </a:pathLst>
              </a:custGeom>
              <a:solidFill>
                <a:srgbClr val="FFFFFF"/>
              </a:solidFill>
            </p:spPr>
            <p:txBody>
              <a:bodyPr/>
              <a:lstStyle/>
              <a:p>
                <a:endParaRPr lang="en-US"/>
              </a:p>
            </p:txBody>
          </p:sp>
          <p:sp>
            <p:nvSpPr>
              <p:cNvPr id="15" name="Freeform 15"/>
              <p:cNvSpPr/>
              <p:nvPr/>
            </p:nvSpPr>
            <p:spPr>
              <a:xfrm>
                <a:off x="72034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txBody>
              <a:bodyPr/>
              <a:lstStyle/>
              <a:p>
                <a:endParaRPr lang="en-US"/>
              </a:p>
            </p:txBody>
          </p:sp>
        </p:grpSp>
      </p:grpSp>
      <p:sp>
        <p:nvSpPr>
          <p:cNvPr id="16" name="TextBox 16"/>
          <p:cNvSpPr txBox="1"/>
          <p:nvPr/>
        </p:nvSpPr>
        <p:spPr>
          <a:xfrm>
            <a:off x="11494551" y="5934694"/>
            <a:ext cx="5919592" cy="3877944"/>
          </a:xfrm>
          <a:prstGeom prst="rect">
            <a:avLst/>
          </a:prstGeom>
        </p:spPr>
        <p:txBody>
          <a:bodyPr lIns="0" tIns="0" rIns="0" bIns="0" rtlCol="0" anchor="t">
            <a:spAutoFit/>
          </a:bodyPr>
          <a:lstStyle/>
          <a:p>
            <a:pPr algn="l">
              <a:lnSpc>
                <a:spcPts val="3409"/>
              </a:lnSpc>
              <a:spcBef>
                <a:spcPct val="0"/>
              </a:spcBef>
            </a:pPr>
            <a:r>
              <a:rPr lang="en-US" sz="3099" b="1">
                <a:solidFill>
                  <a:srgbClr val="077AB5"/>
                </a:solidFill>
                <a:latin typeface="Open Sauce Bold"/>
                <a:ea typeface="Open Sauce Bold"/>
                <a:cs typeface="Open Sauce Bold"/>
                <a:sym typeface="Open Sauce Bold"/>
              </a:rPr>
              <a:t>3. Treat and/or prevent HIV   </a:t>
            </a:r>
          </a:p>
          <a:p>
            <a:pPr algn="l">
              <a:lnSpc>
                <a:spcPts val="3409"/>
              </a:lnSpc>
              <a:spcBef>
                <a:spcPct val="0"/>
              </a:spcBef>
            </a:pPr>
            <a:r>
              <a:rPr lang="en-US" sz="3099" b="1">
                <a:solidFill>
                  <a:srgbClr val="077AB5"/>
                </a:solidFill>
                <a:latin typeface="Open Sauce Bold"/>
                <a:ea typeface="Open Sauce Bold"/>
                <a:cs typeface="Open Sauce Bold"/>
                <a:sym typeface="Open Sauce Bold"/>
              </a:rPr>
              <a:t>     co-infections and co-</a:t>
            </a:r>
          </a:p>
          <a:p>
            <a:pPr algn="l">
              <a:lnSpc>
                <a:spcPts val="3409"/>
              </a:lnSpc>
              <a:spcBef>
                <a:spcPct val="0"/>
              </a:spcBef>
            </a:pPr>
            <a:r>
              <a:rPr lang="en-US" sz="3099" b="1">
                <a:solidFill>
                  <a:srgbClr val="077AB5"/>
                </a:solidFill>
                <a:latin typeface="Open Sauce Bold"/>
                <a:ea typeface="Open Sauce Bold"/>
                <a:cs typeface="Open Sauce Bold"/>
                <a:sym typeface="Open Sauce Bold"/>
              </a:rPr>
              <a:t>     morbidities of greatest </a:t>
            </a:r>
          </a:p>
          <a:p>
            <a:pPr algn="l">
              <a:lnSpc>
                <a:spcPts val="3409"/>
              </a:lnSpc>
              <a:spcBef>
                <a:spcPct val="0"/>
              </a:spcBef>
            </a:pPr>
            <a:r>
              <a:rPr lang="en-US" sz="3099" b="1">
                <a:solidFill>
                  <a:srgbClr val="077AB5"/>
                </a:solidFill>
                <a:latin typeface="Open Sauce Bold"/>
                <a:ea typeface="Open Sauce Bold"/>
                <a:cs typeface="Open Sauce Bold"/>
                <a:sym typeface="Open Sauce Bold"/>
              </a:rPr>
              <a:t>     significance</a:t>
            </a:r>
          </a:p>
          <a:p>
            <a:pPr algn="l">
              <a:lnSpc>
                <a:spcPts val="3409"/>
              </a:lnSpc>
              <a:spcBef>
                <a:spcPct val="0"/>
              </a:spcBef>
            </a:pPr>
            <a:endParaRPr lang="en-US" sz="3099" b="1">
              <a:solidFill>
                <a:srgbClr val="077AB5"/>
              </a:solidFill>
              <a:latin typeface="Open Sauce Bold"/>
              <a:ea typeface="Open Sauce Bold"/>
              <a:cs typeface="Open Sauce Bold"/>
              <a:sym typeface="Open Sauce Bold"/>
            </a:endParaRPr>
          </a:p>
          <a:p>
            <a:pPr algn="l">
              <a:lnSpc>
                <a:spcPts val="3409"/>
              </a:lnSpc>
              <a:spcBef>
                <a:spcPct val="0"/>
              </a:spcBef>
            </a:pPr>
            <a:r>
              <a:rPr lang="en-US" sz="3099" b="1">
                <a:solidFill>
                  <a:srgbClr val="077AB5"/>
                </a:solidFill>
                <a:latin typeface="Open Sauce Bold"/>
                <a:ea typeface="Open Sauce Bold"/>
                <a:cs typeface="Open Sauce Bold"/>
                <a:sym typeface="Open Sauce Bold"/>
              </a:rPr>
              <a:t>4. Partner with scientific and </a:t>
            </a:r>
          </a:p>
          <a:p>
            <a:pPr algn="l">
              <a:lnSpc>
                <a:spcPts val="3409"/>
              </a:lnSpc>
              <a:spcBef>
                <a:spcPct val="0"/>
              </a:spcBef>
            </a:pPr>
            <a:r>
              <a:rPr lang="en-US" sz="3099" b="1">
                <a:solidFill>
                  <a:srgbClr val="077AB5"/>
                </a:solidFill>
                <a:latin typeface="Open Sauce Bold"/>
                <a:ea typeface="Open Sauce Bold"/>
                <a:cs typeface="Open Sauce Bold"/>
                <a:sym typeface="Open Sauce Bold"/>
              </a:rPr>
              <a:t>    community stakeholders </a:t>
            </a:r>
          </a:p>
          <a:p>
            <a:pPr algn="l">
              <a:lnSpc>
                <a:spcPts val="3409"/>
              </a:lnSpc>
              <a:spcBef>
                <a:spcPct val="0"/>
              </a:spcBef>
            </a:pPr>
            <a:r>
              <a:rPr lang="en-US" sz="3099" b="1">
                <a:solidFill>
                  <a:srgbClr val="077AB5"/>
                </a:solidFill>
                <a:latin typeface="Open Sauce Bold"/>
                <a:ea typeface="Open Sauce Bold"/>
                <a:cs typeface="Open Sauce Bold"/>
                <a:sym typeface="Open Sauce Bold"/>
              </a:rPr>
              <a:t>    to efficiently implement  </a:t>
            </a:r>
          </a:p>
          <a:p>
            <a:pPr algn="l">
              <a:lnSpc>
                <a:spcPts val="3409"/>
              </a:lnSpc>
              <a:spcBef>
                <a:spcPct val="0"/>
              </a:spcBef>
            </a:pPr>
            <a:r>
              <a:rPr lang="en-US" sz="3099" b="1">
                <a:solidFill>
                  <a:srgbClr val="077AB5"/>
                </a:solidFill>
                <a:latin typeface="Open Sauce Bold"/>
                <a:ea typeface="Open Sauce Bold"/>
                <a:cs typeface="Open Sauce Bold"/>
                <a:sym typeface="Open Sauce Bold"/>
              </a:rPr>
              <a:t>    effective interventions.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4320" y="-352954"/>
            <a:ext cx="9525" cy="2839478"/>
          </a:xfrm>
          <a:prstGeom prst="rect">
            <a:avLst/>
          </a:prstGeom>
          <a:solidFill>
            <a:srgbClr val="373636"/>
          </a:solidFill>
        </p:spPr>
        <p:txBody>
          <a:bodyPr/>
          <a:lstStyle/>
          <a:p>
            <a:endParaRPr lang="en-US"/>
          </a:p>
        </p:txBody>
      </p:sp>
      <p:sp>
        <p:nvSpPr>
          <p:cNvPr id="3" name="AutoShape 3"/>
          <p:cNvSpPr/>
          <p:nvPr/>
        </p:nvSpPr>
        <p:spPr>
          <a:xfrm>
            <a:off x="0" y="2476999"/>
            <a:ext cx="18288000" cy="9525"/>
          </a:xfrm>
          <a:prstGeom prst="rect">
            <a:avLst/>
          </a:prstGeom>
          <a:solidFill>
            <a:srgbClr val="373636"/>
          </a:solidFill>
        </p:spPr>
        <p:txBody>
          <a:bodyPr/>
          <a:lstStyle/>
          <a:p>
            <a:endParaRPr lang="en-US"/>
          </a:p>
        </p:txBody>
      </p:sp>
      <p:sp>
        <p:nvSpPr>
          <p:cNvPr id="4" name="AutoShape 4"/>
          <p:cNvSpPr/>
          <p:nvPr/>
        </p:nvSpPr>
        <p:spPr>
          <a:xfrm>
            <a:off x="5359618" y="6393906"/>
            <a:ext cx="12928382" cy="9525"/>
          </a:xfrm>
          <a:prstGeom prst="rect">
            <a:avLst/>
          </a:prstGeom>
          <a:solidFill>
            <a:srgbClr val="373636"/>
          </a:solidFill>
        </p:spPr>
        <p:txBody>
          <a:bodyPr/>
          <a:lstStyle/>
          <a:p>
            <a:endParaRPr lang="en-US"/>
          </a:p>
        </p:txBody>
      </p:sp>
      <p:sp>
        <p:nvSpPr>
          <p:cNvPr id="5" name="AutoShape 5"/>
          <p:cNvSpPr/>
          <p:nvPr/>
        </p:nvSpPr>
        <p:spPr>
          <a:xfrm>
            <a:off x="5350091" y="2481762"/>
            <a:ext cx="9528" cy="7824288"/>
          </a:xfrm>
          <a:prstGeom prst="rect">
            <a:avLst/>
          </a:prstGeom>
          <a:solidFill>
            <a:srgbClr val="373636"/>
          </a:solidFill>
        </p:spPr>
        <p:txBody>
          <a:bodyPr/>
          <a:lstStyle/>
          <a:p>
            <a:endParaRPr lang="en-US"/>
          </a:p>
        </p:txBody>
      </p:sp>
      <p:sp>
        <p:nvSpPr>
          <p:cNvPr id="6" name="AutoShape 6"/>
          <p:cNvSpPr/>
          <p:nvPr/>
        </p:nvSpPr>
        <p:spPr>
          <a:xfrm>
            <a:off x="11765163" y="2486524"/>
            <a:ext cx="9572" cy="7800476"/>
          </a:xfrm>
          <a:prstGeom prst="rect">
            <a:avLst/>
          </a:prstGeom>
          <a:solidFill>
            <a:srgbClr val="373636"/>
          </a:solidFill>
        </p:spPr>
        <p:txBody>
          <a:bodyPr/>
          <a:lstStyle/>
          <a:p>
            <a:endParaRPr lang="en-US"/>
          </a:p>
        </p:txBody>
      </p:sp>
      <p:sp>
        <p:nvSpPr>
          <p:cNvPr id="7" name="AutoShape 7"/>
          <p:cNvSpPr/>
          <p:nvPr/>
        </p:nvSpPr>
        <p:spPr>
          <a:xfrm>
            <a:off x="634814" y="1028700"/>
            <a:ext cx="787772" cy="560539"/>
          </a:xfrm>
          <a:prstGeom prst="rect">
            <a:avLst/>
          </a:prstGeom>
          <a:solidFill>
            <a:srgbClr val="FFFFFF"/>
          </a:solidFill>
        </p:spPr>
        <p:txBody>
          <a:bodyPr/>
          <a:lstStyle/>
          <a:p>
            <a:endParaRPr lang="en-US"/>
          </a:p>
        </p:txBody>
      </p:sp>
      <p:sp>
        <p:nvSpPr>
          <p:cNvPr id="8" name="TextBox 8"/>
          <p:cNvSpPr txBox="1"/>
          <p:nvPr/>
        </p:nvSpPr>
        <p:spPr>
          <a:xfrm>
            <a:off x="693408" y="1202003"/>
            <a:ext cx="670585" cy="229944"/>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25</a:t>
            </a:r>
          </a:p>
        </p:txBody>
      </p:sp>
      <p:sp>
        <p:nvSpPr>
          <p:cNvPr id="9" name="TextBox 9"/>
          <p:cNvSpPr txBox="1"/>
          <p:nvPr/>
        </p:nvSpPr>
        <p:spPr>
          <a:xfrm>
            <a:off x="5738540" y="553024"/>
            <a:ext cx="7130071" cy="1038151"/>
          </a:xfrm>
          <a:prstGeom prst="rect">
            <a:avLst/>
          </a:prstGeom>
        </p:spPr>
        <p:txBody>
          <a:bodyPr lIns="0" tIns="0" rIns="0" bIns="0" rtlCol="0" anchor="t">
            <a:spAutoFit/>
          </a:bodyPr>
          <a:lstStyle/>
          <a:p>
            <a:pPr algn="l">
              <a:lnSpc>
                <a:spcPts val="8400"/>
              </a:lnSpc>
            </a:pPr>
            <a:r>
              <a:rPr lang="en-US" sz="6000" b="1">
                <a:solidFill>
                  <a:srgbClr val="EA6D29"/>
                </a:solidFill>
                <a:latin typeface="Open Sauce Bold"/>
                <a:ea typeface="Open Sauce Bold"/>
                <a:cs typeface="Open Sauce Bold"/>
                <a:sym typeface="Open Sauce Bold"/>
              </a:rPr>
              <a:t>Network Overview</a:t>
            </a:r>
          </a:p>
        </p:txBody>
      </p:sp>
      <p:sp>
        <p:nvSpPr>
          <p:cNvPr id="10" name="TextBox 10"/>
          <p:cNvSpPr txBox="1"/>
          <p:nvPr/>
        </p:nvSpPr>
        <p:spPr>
          <a:xfrm>
            <a:off x="368919" y="2838949"/>
            <a:ext cx="4712403" cy="6452756"/>
          </a:xfrm>
          <a:prstGeom prst="rect">
            <a:avLst/>
          </a:prstGeom>
        </p:spPr>
        <p:txBody>
          <a:bodyPr lIns="0" tIns="0" rIns="0" bIns="0" rtlCol="0" anchor="t">
            <a:spAutoFit/>
          </a:bodyPr>
          <a:lstStyle/>
          <a:p>
            <a:pPr algn="l">
              <a:lnSpc>
                <a:spcPts val="3899"/>
              </a:lnSpc>
            </a:pPr>
            <a:r>
              <a:rPr lang="en-US" sz="2599" spc="25">
                <a:solidFill>
                  <a:srgbClr val="373636"/>
                </a:solidFill>
                <a:latin typeface="Open Sauce"/>
                <a:ea typeface="Open Sauce"/>
                <a:cs typeface="Open Sauce"/>
                <a:sym typeface="Open Sauce"/>
              </a:rPr>
              <a:t>There </a:t>
            </a:r>
            <a:r>
              <a:rPr lang="en-US" sz="2599" u="none" spc="25">
                <a:solidFill>
                  <a:srgbClr val="373636"/>
                </a:solidFill>
                <a:latin typeface="Open Sauce"/>
                <a:ea typeface="Open Sauce"/>
                <a:cs typeface="Open Sauce"/>
                <a:sym typeface="Open Sauce"/>
              </a:rPr>
              <a:t>are </a:t>
            </a:r>
            <a:r>
              <a:rPr lang="en-US" sz="2599" spc="25">
                <a:solidFill>
                  <a:srgbClr val="373636"/>
                </a:solidFill>
                <a:latin typeface="Open Sauce"/>
                <a:ea typeface="Open Sauce"/>
                <a:cs typeface="Open Sauce"/>
                <a:sym typeface="Open Sauce"/>
              </a:rPr>
              <a:t>f</a:t>
            </a:r>
            <a:r>
              <a:rPr lang="en-US" sz="2599" u="none" spc="25">
                <a:solidFill>
                  <a:srgbClr val="373636"/>
                </a:solidFill>
                <a:latin typeface="Open Sauce"/>
                <a:ea typeface="Open Sauce"/>
                <a:cs typeface="Open Sauce"/>
                <a:sym typeface="Open Sauce"/>
              </a:rPr>
              <a:t>o</a:t>
            </a:r>
            <a:r>
              <a:rPr lang="en-US" sz="2599" spc="25">
                <a:solidFill>
                  <a:srgbClr val="373636"/>
                </a:solidFill>
                <a:latin typeface="Open Sauce"/>
                <a:ea typeface="Open Sauce"/>
                <a:cs typeface="Open Sauce"/>
                <a:sym typeface="Open Sauce"/>
              </a:rPr>
              <a:t>ur</a:t>
            </a:r>
            <a:r>
              <a:rPr lang="en-US" sz="2599" u="none" spc="25">
                <a:solidFill>
                  <a:srgbClr val="373636"/>
                </a:solidFill>
                <a:latin typeface="Open Sauce"/>
                <a:ea typeface="Open Sauce"/>
                <a:cs typeface="Open Sauce"/>
                <a:sym typeface="Open Sauce"/>
              </a:rPr>
              <a:t> </a:t>
            </a:r>
            <a:r>
              <a:rPr lang="en-US" sz="2599" spc="25">
                <a:solidFill>
                  <a:srgbClr val="373636"/>
                </a:solidFill>
                <a:latin typeface="Open Sauce"/>
                <a:ea typeface="Open Sauce"/>
                <a:cs typeface="Open Sauce"/>
                <a:sym typeface="Open Sauce"/>
              </a:rPr>
              <a:t>NI</a:t>
            </a:r>
            <a:r>
              <a:rPr lang="en-US" sz="2599" u="none" spc="25">
                <a:solidFill>
                  <a:srgbClr val="373636"/>
                </a:solidFill>
                <a:latin typeface="Open Sauce"/>
                <a:ea typeface="Open Sauce"/>
                <a:cs typeface="Open Sauce"/>
                <a:sym typeface="Open Sauce"/>
              </a:rPr>
              <a:t>H</a:t>
            </a:r>
            <a:r>
              <a:rPr lang="en-US" sz="2599" spc="25">
                <a:solidFill>
                  <a:srgbClr val="373636"/>
                </a:solidFill>
                <a:latin typeface="Open Sauce"/>
                <a:ea typeface="Open Sauce"/>
                <a:cs typeface="Open Sauce"/>
                <a:sym typeface="Open Sauce"/>
              </a:rPr>
              <a:t>-fu</a:t>
            </a:r>
            <a:r>
              <a:rPr lang="en-US" sz="2599" u="none" spc="25">
                <a:solidFill>
                  <a:srgbClr val="373636"/>
                </a:solidFill>
                <a:latin typeface="Open Sauce"/>
                <a:ea typeface="Open Sauce"/>
                <a:cs typeface="Open Sauce"/>
                <a:sym typeface="Open Sauce"/>
              </a:rPr>
              <a:t>nd</a:t>
            </a:r>
            <a:r>
              <a:rPr lang="en-US" sz="2599" spc="25">
                <a:solidFill>
                  <a:srgbClr val="373636"/>
                </a:solidFill>
                <a:latin typeface="Open Sauce"/>
                <a:ea typeface="Open Sauce"/>
                <a:cs typeface="Open Sauce"/>
                <a:sym typeface="Open Sauce"/>
              </a:rPr>
              <a:t>ed</a:t>
            </a:r>
            <a:r>
              <a:rPr lang="en-US" sz="2599" u="none" spc="25">
                <a:solidFill>
                  <a:srgbClr val="373636"/>
                </a:solidFill>
                <a:latin typeface="Open Sauce"/>
                <a:ea typeface="Open Sauce"/>
                <a:cs typeface="Open Sauce"/>
                <a:sym typeface="Open Sauce"/>
              </a:rPr>
              <a:t> H</a:t>
            </a:r>
            <a:r>
              <a:rPr lang="en-US" sz="2599" spc="25">
                <a:solidFill>
                  <a:srgbClr val="373636"/>
                </a:solidFill>
                <a:latin typeface="Open Sauce"/>
                <a:ea typeface="Open Sauce"/>
                <a:cs typeface="Open Sauce"/>
                <a:sym typeface="Open Sauce"/>
              </a:rPr>
              <a:t>IV/AID</a:t>
            </a:r>
            <a:r>
              <a:rPr lang="en-US" sz="2599" u="none" spc="25">
                <a:solidFill>
                  <a:srgbClr val="373636"/>
                </a:solidFill>
                <a:latin typeface="Open Sauce"/>
                <a:ea typeface="Open Sauce"/>
                <a:cs typeface="Open Sauce"/>
                <a:sym typeface="Open Sauce"/>
              </a:rPr>
              <a:t>S</a:t>
            </a:r>
            <a:r>
              <a:rPr lang="en-US" sz="2599" spc="25">
                <a:solidFill>
                  <a:srgbClr val="373636"/>
                </a:solidFill>
                <a:latin typeface="Open Sauce"/>
                <a:ea typeface="Open Sauce"/>
                <a:cs typeface="Open Sauce"/>
                <a:sym typeface="Open Sauce"/>
              </a:rPr>
              <a:t> Clin</a:t>
            </a:r>
            <a:r>
              <a:rPr lang="en-US" sz="2599" u="none" spc="25">
                <a:solidFill>
                  <a:srgbClr val="373636"/>
                </a:solidFill>
                <a:latin typeface="Open Sauce"/>
                <a:ea typeface="Open Sauce"/>
                <a:cs typeface="Open Sauce"/>
                <a:sym typeface="Open Sauce"/>
              </a:rPr>
              <a:t>ic</a:t>
            </a:r>
            <a:r>
              <a:rPr lang="en-US" sz="2599" spc="25">
                <a:solidFill>
                  <a:srgbClr val="373636"/>
                </a:solidFill>
                <a:latin typeface="Open Sauce"/>
                <a:ea typeface="Open Sauce"/>
                <a:cs typeface="Open Sauce"/>
                <a:sym typeface="Open Sauce"/>
              </a:rPr>
              <a:t>al</a:t>
            </a:r>
            <a:r>
              <a:rPr lang="en-US" sz="2599" u="none" spc="25">
                <a:solidFill>
                  <a:srgbClr val="373636"/>
                </a:solidFill>
                <a:latin typeface="Open Sauce"/>
                <a:ea typeface="Open Sauce"/>
                <a:cs typeface="Open Sauce"/>
                <a:sym typeface="Open Sauce"/>
              </a:rPr>
              <a:t> </a:t>
            </a:r>
            <a:r>
              <a:rPr lang="en-US" sz="2599" spc="25">
                <a:solidFill>
                  <a:srgbClr val="373636"/>
                </a:solidFill>
                <a:latin typeface="Open Sauce"/>
                <a:ea typeface="Open Sauce"/>
                <a:cs typeface="Open Sauce"/>
                <a:sym typeface="Open Sauce"/>
              </a:rPr>
              <a:t>Trials Networks. </a:t>
            </a:r>
          </a:p>
          <a:p>
            <a:pPr algn="l">
              <a:lnSpc>
                <a:spcPts val="3899"/>
              </a:lnSpc>
            </a:pPr>
            <a:endParaRPr lang="en-US" sz="2599" spc="25">
              <a:solidFill>
                <a:srgbClr val="373636"/>
              </a:solidFill>
              <a:latin typeface="Open Sauce"/>
              <a:ea typeface="Open Sauce"/>
              <a:cs typeface="Open Sauce"/>
              <a:sym typeface="Open Sauce"/>
            </a:endParaRPr>
          </a:p>
          <a:p>
            <a:pPr algn="l">
              <a:lnSpc>
                <a:spcPts val="4049"/>
              </a:lnSpc>
            </a:pPr>
            <a:r>
              <a:rPr lang="en-US" sz="2699" spc="26">
                <a:solidFill>
                  <a:srgbClr val="373636"/>
                </a:solidFill>
                <a:latin typeface="Open Sauce"/>
                <a:ea typeface="Open Sauce"/>
                <a:cs typeface="Open Sauce"/>
                <a:sym typeface="Open Sauce"/>
              </a:rPr>
              <a:t>The networks are an affiliated group of national and international medical research institutions and investigators that conduct clinical HIV/AIDS research to develop safe and effective drugs, prevention strategies, and vaccines.</a:t>
            </a:r>
          </a:p>
        </p:txBody>
      </p:sp>
      <p:sp>
        <p:nvSpPr>
          <p:cNvPr id="11" name="TextBox 11"/>
          <p:cNvSpPr txBox="1"/>
          <p:nvPr/>
        </p:nvSpPr>
        <p:spPr>
          <a:xfrm>
            <a:off x="5975800" y="4735897"/>
            <a:ext cx="5173178" cy="1053317"/>
          </a:xfrm>
          <a:prstGeom prst="rect">
            <a:avLst/>
          </a:prstGeom>
        </p:spPr>
        <p:txBody>
          <a:bodyPr lIns="0" tIns="0" rIns="0" bIns="0" rtlCol="0" anchor="t">
            <a:spAutoFit/>
          </a:bodyPr>
          <a:lstStyle/>
          <a:p>
            <a:pPr algn="ctr">
              <a:lnSpc>
                <a:spcPts val="4319"/>
              </a:lnSpc>
              <a:spcBef>
                <a:spcPct val="0"/>
              </a:spcBef>
            </a:pPr>
            <a:r>
              <a:rPr lang="en-US" sz="2699" b="1">
                <a:solidFill>
                  <a:srgbClr val="373636"/>
                </a:solidFill>
                <a:latin typeface="Open Sauce Bold"/>
                <a:ea typeface="Open Sauce Bold"/>
                <a:cs typeface="Open Sauce Bold"/>
                <a:sym typeface="Open Sauce Bold"/>
              </a:rPr>
              <a:t>Advancing Clinical Therapeutics Globally (ACTG)</a:t>
            </a:r>
          </a:p>
        </p:txBody>
      </p:sp>
      <p:sp>
        <p:nvSpPr>
          <p:cNvPr id="12" name="TextBox 12"/>
          <p:cNvSpPr txBox="1"/>
          <p:nvPr/>
        </p:nvSpPr>
        <p:spPr>
          <a:xfrm>
            <a:off x="5975802" y="8968037"/>
            <a:ext cx="5173178" cy="1596168"/>
          </a:xfrm>
          <a:prstGeom prst="rect">
            <a:avLst/>
          </a:prstGeom>
        </p:spPr>
        <p:txBody>
          <a:bodyPr lIns="0" tIns="0" rIns="0" bIns="0" rtlCol="0" anchor="t">
            <a:spAutoFit/>
          </a:bodyPr>
          <a:lstStyle/>
          <a:p>
            <a:pPr algn="ctr">
              <a:lnSpc>
                <a:spcPts val="4319"/>
              </a:lnSpc>
              <a:spcBef>
                <a:spcPct val="0"/>
              </a:spcBef>
            </a:pPr>
            <a:r>
              <a:rPr lang="en-US" sz="2699" b="1">
                <a:solidFill>
                  <a:srgbClr val="373636"/>
                </a:solidFill>
                <a:latin typeface="Open Sauce Bold"/>
                <a:ea typeface="Open Sauce Bold"/>
                <a:cs typeface="Open Sauce Bold"/>
                <a:sym typeface="Open Sauce Bold"/>
              </a:rPr>
              <a:t>HIV Vaccine Trials Network (HVTN)</a:t>
            </a:r>
          </a:p>
          <a:p>
            <a:pPr algn="ctr">
              <a:lnSpc>
                <a:spcPts val="4319"/>
              </a:lnSpc>
              <a:spcBef>
                <a:spcPct val="0"/>
              </a:spcBef>
            </a:pPr>
            <a:endParaRPr lang="en-US" sz="2699" b="1">
              <a:solidFill>
                <a:srgbClr val="373636"/>
              </a:solidFill>
              <a:latin typeface="Open Sauce Bold"/>
              <a:ea typeface="Open Sauce Bold"/>
              <a:cs typeface="Open Sauce Bold"/>
              <a:sym typeface="Open Sauce Bold"/>
            </a:endParaRPr>
          </a:p>
        </p:txBody>
      </p:sp>
      <p:sp>
        <p:nvSpPr>
          <p:cNvPr id="13" name="TextBox 13"/>
          <p:cNvSpPr txBox="1"/>
          <p:nvPr/>
        </p:nvSpPr>
        <p:spPr>
          <a:xfrm>
            <a:off x="12162845" y="8425187"/>
            <a:ext cx="5635115" cy="2139018"/>
          </a:xfrm>
          <a:prstGeom prst="rect">
            <a:avLst/>
          </a:prstGeom>
        </p:spPr>
        <p:txBody>
          <a:bodyPr lIns="0" tIns="0" rIns="0" bIns="0" rtlCol="0" anchor="t">
            <a:spAutoFit/>
          </a:bodyPr>
          <a:lstStyle/>
          <a:p>
            <a:pPr algn="ctr">
              <a:lnSpc>
                <a:spcPts val="4319"/>
              </a:lnSpc>
              <a:spcBef>
                <a:spcPct val="0"/>
              </a:spcBef>
            </a:pPr>
            <a:r>
              <a:rPr lang="en-US" sz="2699" b="1">
                <a:solidFill>
                  <a:srgbClr val="373636"/>
                </a:solidFill>
                <a:latin typeface="Open Sauce Bold"/>
                <a:ea typeface="Open Sauce Bold"/>
                <a:cs typeface="Open Sauce Bold"/>
                <a:sym typeface="Open Sauce Bold"/>
              </a:rPr>
              <a:t>International Maternal Pediatrics Adolescents AIDS Clinical Trials Network (IMPAACT)</a:t>
            </a:r>
          </a:p>
          <a:p>
            <a:pPr algn="ctr">
              <a:lnSpc>
                <a:spcPts val="4319"/>
              </a:lnSpc>
              <a:spcBef>
                <a:spcPct val="0"/>
              </a:spcBef>
            </a:pPr>
            <a:endParaRPr lang="en-US" sz="2699" b="1">
              <a:solidFill>
                <a:srgbClr val="373636"/>
              </a:solidFill>
              <a:latin typeface="Open Sauce Bold"/>
              <a:ea typeface="Open Sauce Bold"/>
              <a:cs typeface="Open Sauce Bold"/>
              <a:sym typeface="Open Sauce Bold"/>
            </a:endParaRPr>
          </a:p>
        </p:txBody>
      </p:sp>
      <p:sp>
        <p:nvSpPr>
          <p:cNvPr id="14" name="TextBox 14"/>
          <p:cNvSpPr txBox="1"/>
          <p:nvPr/>
        </p:nvSpPr>
        <p:spPr>
          <a:xfrm>
            <a:off x="12393813" y="4735897"/>
            <a:ext cx="5173178" cy="1596168"/>
          </a:xfrm>
          <a:prstGeom prst="rect">
            <a:avLst/>
          </a:prstGeom>
        </p:spPr>
        <p:txBody>
          <a:bodyPr lIns="0" tIns="0" rIns="0" bIns="0" rtlCol="0" anchor="t">
            <a:spAutoFit/>
          </a:bodyPr>
          <a:lstStyle/>
          <a:p>
            <a:pPr algn="ctr">
              <a:lnSpc>
                <a:spcPts val="4319"/>
              </a:lnSpc>
              <a:spcBef>
                <a:spcPct val="0"/>
              </a:spcBef>
            </a:pPr>
            <a:r>
              <a:rPr lang="en-US" sz="2699" b="1">
                <a:solidFill>
                  <a:srgbClr val="373636"/>
                </a:solidFill>
                <a:latin typeface="Open Sauce Bold"/>
                <a:ea typeface="Open Sauce Bold"/>
                <a:cs typeface="Open Sauce Bold"/>
                <a:sym typeface="Open Sauce Bold"/>
              </a:rPr>
              <a:t>HIV Prevention Trials Network (HPTN)</a:t>
            </a:r>
          </a:p>
          <a:p>
            <a:pPr algn="ctr">
              <a:lnSpc>
                <a:spcPts val="4319"/>
              </a:lnSpc>
              <a:spcBef>
                <a:spcPct val="0"/>
              </a:spcBef>
            </a:pPr>
            <a:endParaRPr lang="en-US" sz="2699" b="1">
              <a:solidFill>
                <a:srgbClr val="373636"/>
              </a:solidFill>
              <a:latin typeface="Open Sauce Bold"/>
              <a:ea typeface="Open Sauce Bold"/>
              <a:cs typeface="Open Sauce Bold"/>
              <a:sym typeface="Open Sauce Bold"/>
            </a:endParaRPr>
          </a:p>
        </p:txBody>
      </p:sp>
      <p:sp>
        <p:nvSpPr>
          <p:cNvPr id="15" name="Freeform 15"/>
          <p:cNvSpPr/>
          <p:nvPr/>
        </p:nvSpPr>
        <p:spPr>
          <a:xfrm>
            <a:off x="6680070" y="2711949"/>
            <a:ext cx="3764639" cy="1787568"/>
          </a:xfrm>
          <a:custGeom>
            <a:avLst/>
            <a:gdLst/>
            <a:ahLst/>
            <a:cxnLst/>
            <a:rect l="l" t="t" r="r" b="b"/>
            <a:pathLst>
              <a:path w="3764639" h="1787568">
                <a:moveTo>
                  <a:pt x="0" y="0"/>
                </a:moveTo>
                <a:lnTo>
                  <a:pt x="3764639" y="0"/>
                </a:lnTo>
                <a:lnTo>
                  <a:pt x="3764639" y="1787568"/>
                </a:lnTo>
                <a:lnTo>
                  <a:pt x="0" y="1787568"/>
                </a:lnTo>
                <a:lnTo>
                  <a:pt x="0" y="0"/>
                </a:lnTo>
                <a:close/>
              </a:path>
            </a:pathLst>
          </a:custGeom>
          <a:blipFill>
            <a:blip r:embed="rId2"/>
            <a:stretch>
              <a:fillRect r="-60280"/>
            </a:stretch>
          </a:blipFill>
        </p:spPr>
        <p:txBody>
          <a:bodyPr/>
          <a:lstStyle/>
          <a:p>
            <a:endParaRPr lang="en-US"/>
          </a:p>
        </p:txBody>
      </p:sp>
      <p:sp>
        <p:nvSpPr>
          <p:cNvPr id="16" name="Freeform 16"/>
          <p:cNvSpPr/>
          <p:nvPr/>
        </p:nvSpPr>
        <p:spPr>
          <a:xfrm>
            <a:off x="12752996" y="2791458"/>
            <a:ext cx="4454814" cy="2049214"/>
          </a:xfrm>
          <a:custGeom>
            <a:avLst/>
            <a:gdLst/>
            <a:ahLst/>
            <a:cxnLst/>
            <a:rect l="l" t="t" r="r" b="b"/>
            <a:pathLst>
              <a:path w="4454814" h="2049214">
                <a:moveTo>
                  <a:pt x="0" y="0"/>
                </a:moveTo>
                <a:lnTo>
                  <a:pt x="4454813" y="0"/>
                </a:lnTo>
                <a:lnTo>
                  <a:pt x="4454813" y="2049214"/>
                </a:lnTo>
                <a:lnTo>
                  <a:pt x="0" y="2049214"/>
                </a:lnTo>
                <a:lnTo>
                  <a:pt x="0" y="0"/>
                </a:lnTo>
                <a:close/>
              </a:path>
            </a:pathLst>
          </a:custGeom>
          <a:blipFill>
            <a:blip r:embed="rId3"/>
            <a:stretch>
              <a:fillRect/>
            </a:stretch>
          </a:blipFill>
        </p:spPr>
        <p:txBody>
          <a:bodyPr/>
          <a:lstStyle/>
          <a:p>
            <a:endParaRPr lang="en-US"/>
          </a:p>
        </p:txBody>
      </p:sp>
      <p:sp>
        <p:nvSpPr>
          <p:cNvPr id="17" name="Freeform 17"/>
          <p:cNvSpPr/>
          <p:nvPr/>
        </p:nvSpPr>
        <p:spPr>
          <a:xfrm>
            <a:off x="6840164" y="6674856"/>
            <a:ext cx="3444455" cy="2126531"/>
          </a:xfrm>
          <a:custGeom>
            <a:avLst/>
            <a:gdLst/>
            <a:ahLst/>
            <a:cxnLst/>
            <a:rect l="l" t="t" r="r" b="b"/>
            <a:pathLst>
              <a:path w="3444455" h="2126531">
                <a:moveTo>
                  <a:pt x="0" y="0"/>
                </a:moveTo>
                <a:lnTo>
                  <a:pt x="3444454" y="0"/>
                </a:lnTo>
                <a:lnTo>
                  <a:pt x="3444454" y="2126531"/>
                </a:lnTo>
                <a:lnTo>
                  <a:pt x="0" y="2126531"/>
                </a:lnTo>
                <a:lnTo>
                  <a:pt x="0" y="0"/>
                </a:lnTo>
                <a:close/>
              </a:path>
            </a:pathLst>
          </a:custGeom>
          <a:blipFill>
            <a:blip r:embed="rId4"/>
            <a:stretch>
              <a:fillRect/>
            </a:stretch>
          </a:blipFill>
        </p:spPr>
        <p:txBody>
          <a:bodyPr/>
          <a:lstStyle/>
          <a:p>
            <a:endParaRPr lang="en-US"/>
          </a:p>
        </p:txBody>
      </p:sp>
      <p:sp>
        <p:nvSpPr>
          <p:cNvPr id="18" name="Freeform 18"/>
          <p:cNvSpPr/>
          <p:nvPr/>
        </p:nvSpPr>
        <p:spPr>
          <a:xfrm>
            <a:off x="12868610" y="6578686"/>
            <a:ext cx="4223584" cy="1776020"/>
          </a:xfrm>
          <a:custGeom>
            <a:avLst/>
            <a:gdLst/>
            <a:ahLst/>
            <a:cxnLst/>
            <a:rect l="l" t="t" r="r" b="b"/>
            <a:pathLst>
              <a:path w="4223584" h="1776020">
                <a:moveTo>
                  <a:pt x="0" y="0"/>
                </a:moveTo>
                <a:lnTo>
                  <a:pt x="4223585" y="0"/>
                </a:lnTo>
                <a:lnTo>
                  <a:pt x="4223585" y="1776020"/>
                </a:lnTo>
                <a:lnTo>
                  <a:pt x="0" y="1776020"/>
                </a:lnTo>
                <a:lnTo>
                  <a:pt x="0" y="0"/>
                </a:lnTo>
                <a:close/>
              </a:path>
            </a:pathLst>
          </a:custGeom>
          <a:blipFill>
            <a:blip r:embed="rId5"/>
            <a:stretch>
              <a:fillRect b="-37318"/>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26</a:t>
              </a:r>
            </a:p>
          </p:txBody>
        </p:sp>
      </p:grpSp>
      <p:sp>
        <p:nvSpPr>
          <p:cNvPr id="6" name="TextBox 6"/>
          <p:cNvSpPr txBox="1"/>
          <p:nvPr/>
        </p:nvSpPr>
        <p:spPr>
          <a:xfrm>
            <a:off x="9826453" y="3825938"/>
            <a:ext cx="6891117" cy="4310420"/>
          </a:xfrm>
          <a:prstGeom prst="rect">
            <a:avLst/>
          </a:prstGeom>
        </p:spPr>
        <p:txBody>
          <a:bodyPr lIns="0" tIns="0" rIns="0" bIns="0" rtlCol="0" anchor="t">
            <a:spAutoFit/>
          </a:bodyPr>
          <a:lstStyle/>
          <a:p>
            <a:pPr algn="l">
              <a:lnSpc>
                <a:spcPts val="4319"/>
              </a:lnSpc>
            </a:pPr>
            <a:r>
              <a:rPr lang="en-US" sz="2699" u="sng" dirty="0">
                <a:solidFill>
                  <a:srgbClr val="373636"/>
                </a:solidFill>
                <a:latin typeface="Open Sauce"/>
                <a:ea typeface="Open Sauce"/>
                <a:cs typeface="Open Sauce"/>
                <a:sym typeface="Open Sauce"/>
                <a:hlinkClick r:id="rId2" tooltip="https://actgnetwork.org"/>
              </a:rPr>
              <a:t>ACTG</a:t>
            </a:r>
            <a:r>
              <a:rPr lang="en-US" sz="2699" dirty="0">
                <a:solidFill>
                  <a:srgbClr val="373636"/>
                </a:solidFill>
                <a:latin typeface="Open Sauce"/>
                <a:ea typeface="Open Sauce"/>
                <a:cs typeface="Open Sauce"/>
                <a:sym typeface="Open Sauce"/>
              </a:rPr>
              <a:t> is a global clinical trials network that conducts research to improve the management of HIV and its comorbidities; develop a cure for HIV; and innovate treatments for tuberculosis, hepatitis B, and emerging infectious diseases.</a:t>
            </a:r>
          </a:p>
          <a:p>
            <a:pPr algn="l">
              <a:lnSpc>
                <a:spcPts val="4319"/>
              </a:lnSpc>
            </a:pPr>
            <a:endParaRPr lang="en-US" sz="2699" dirty="0">
              <a:solidFill>
                <a:srgbClr val="373636"/>
              </a:solidFill>
              <a:latin typeface="Open Sauce"/>
              <a:ea typeface="Open Sauce"/>
              <a:cs typeface="Open Sauce"/>
              <a:sym typeface="Open Sauce"/>
            </a:endParaRPr>
          </a:p>
        </p:txBody>
      </p:sp>
      <p:sp>
        <p:nvSpPr>
          <p:cNvPr id="7" name="AutoShape 7"/>
          <p:cNvSpPr/>
          <p:nvPr/>
        </p:nvSpPr>
        <p:spPr>
          <a:xfrm>
            <a:off x="9826453" y="8601090"/>
            <a:ext cx="546310" cy="156239"/>
          </a:xfrm>
          <a:prstGeom prst="rect">
            <a:avLst/>
          </a:prstGeom>
          <a:solidFill>
            <a:srgbClr val="EA6D29"/>
          </a:solidFill>
        </p:spPr>
        <p:txBody>
          <a:bodyPr/>
          <a:lstStyle/>
          <a:p>
            <a:endParaRPr lang="en-US"/>
          </a:p>
        </p:txBody>
      </p:sp>
      <p:sp>
        <p:nvSpPr>
          <p:cNvPr id="8" name="AutoShape 8"/>
          <p:cNvSpPr/>
          <p:nvPr/>
        </p:nvSpPr>
        <p:spPr>
          <a:xfrm>
            <a:off x="9148762" y="2039832"/>
            <a:ext cx="8120062" cy="9525"/>
          </a:xfrm>
          <a:prstGeom prst="rect">
            <a:avLst/>
          </a:prstGeom>
          <a:solidFill>
            <a:srgbClr val="373636"/>
          </a:solidFill>
        </p:spPr>
        <p:txBody>
          <a:bodyPr/>
          <a:lstStyle/>
          <a:p>
            <a:endParaRPr lang="en-US"/>
          </a:p>
        </p:txBody>
      </p:sp>
      <p:sp>
        <p:nvSpPr>
          <p:cNvPr id="9" name="AutoShape 9"/>
          <p:cNvSpPr/>
          <p:nvPr/>
        </p:nvSpPr>
        <p:spPr>
          <a:xfrm>
            <a:off x="1028700" y="8264735"/>
            <a:ext cx="8120062" cy="2022265"/>
          </a:xfrm>
          <a:prstGeom prst="rect">
            <a:avLst/>
          </a:prstGeom>
          <a:solidFill>
            <a:srgbClr val="077AB5"/>
          </a:solidFill>
        </p:spPr>
        <p:txBody>
          <a:bodyPr/>
          <a:lstStyle/>
          <a:p>
            <a:endParaRPr lang="en-US"/>
          </a:p>
        </p:txBody>
      </p:sp>
      <p:sp>
        <p:nvSpPr>
          <p:cNvPr id="10" name="AutoShape 10"/>
          <p:cNvSpPr/>
          <p:nvPr/>
        </p:nvSpPr>
        <p:spPr>
          <a:xfrm>
            <a:off x="9139238" y="-352954"/>
            <a:ext cx="9525" cy="10992908"/>
          </a:xfrm>
          <a:prstGeom prst="rect">
            <a:avLst/>
          </a:prstGeom>
          <a:solidFill>
            <a:srgbClr val="373636"/>
          </a:solidFill>
        </p:spPr>
        <p:txBody>
          <a:bodyPr/>
          <a:lstStyle/>
          <a:p>
            <a:endParaRPr lang="en-US"/>
          </a:p>
        </p:txBody>
      </p:sp>
      <p:sp>
        <p:nvSpPr>
          <p:cNvPr id="11" name="AutoShape 11"/>
          <p:cNvSpPr/>
          <p:nvPr/>
        </p:nvSpPr>
        <p:spPr>
          <a:xfrm>
            <a:off x="17259300" y="-352954"/>
            <a:ext cx="9525" cy="10992908"/>
          </a:xfrm>
          <a:prstGeom prst="rect">
            <a:avLst/>
          </a:prstGeom>
          <a:solidFill>
            <a:srgbClr val="373636"/>
          </a:solidFill>
        </p:spPr>
        <p:txBody>
          <a:bodyPr/>
          <a:lstStyle/>
          <a:p>
            <a:endParaRPr lang="en-US"/>
          </a:p>
        </p:txBody>
      </p:sp>
      <p:sp>
        <p:nvSpPr>
          <p:cNvPr id="12" name="Freeform 12"/>
          <p:cNvSpPr/>
          <p:nvPr/>
        </p:nvSpPr>
        <p:spPr>
          <a:xfrm>
            <a:off x="1265719" y="3771223"/>
            <a:ext cx="7636500" cy="2262313"/>
          </a:xfrm>
          <a:custGeom>
            <a:avLst/>
            <a:gdLst/>
            <a:ahLst/>
            <a:cxnLst/>
            <a:rect l="l" t="t" r="r" b="b"/>
            <a:pathLst>
              <a:path w="7636500" h="2262313">
                <a:moveTo>
                  <a:pt x="0" y="0"/>
                </a:moveTo>
                <a:lnTo>
                  <a:pt x="7636500" y="0"/>
                </a:lnTo>
                <a:lnTo>
                  <a:pt x="7636500" y="2262313"/>
                </a:lnTo>
                <a:lnTo>
                  <a:pt x="0" y="2262313"/>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9826453" y="314362"/>
            <a:ext cx="6656198" cy="1438201"/>
          </a:xfrm>
          <a:prstGeom prst="rect">
            <a:avLst/>
          </a:prstGeom>
        </p:spPr>
        <p:txBody>
          <a:bodyPr lIns="0" tIns="0" rIns="0" bIns="0" rtlCol="0" anchor="t">
            <a:spAutoFit/>
          </a:bodyPr>
          <a:lstStyle/>
          <a:p>
            <a:pPr algn="ctr">
              <a:lnSpc>
                <a:spcPts val="5759"/>
              </a:lnSpc>
            </a:pPr>
            <a:r>
              <a:rPr lang="en-US" sz="4800" b="1">
                <a:solidFill>
                  <a:srgbClr val="373636"/>
                </a:solidFill>
                <a:latin typeface="Open Sauce Bold"/>
                <a:ea typeface="Open Sauce Bold"/>
                <a:cs typeface="Open Sauce Bold"/>
                <a:sym typeface="Open Sauce Bold"/>
              </a:rPr>
              <a:t>A</a:t>
            </a:r>
            <a:r>
              <a:rPr lang="en-US" sz="4800">
                <a:solidFill>
                  <a:srgbClr val="373636"/>
                </a:solidFill>
                <a:latin typeface="Open Sauce Light"/>
                <a:ea typeface="Open Sauce Light"/>
                <a:cs typeface="Open Sauce Light"/>
                <a:sym typeface="Open Sauce Light"/>
              </a:rPr>
              <a:t>dvancing </a:t>
            </a:r>
            <a:r>
              <a:rPr lang="en-US" sz="4800" b="1">
                <a:solidFill>
                  <a:srgbClr val="373636"/>
                </a:solidFill>
                <a:latin typeface="Open Sauce Bold"/>
                <a:ea typeface="Open Sauce Bold"/>
                <a:cs typeface="Open Sauce Bold"/>
                <a:sym typeface="Open Sauce Bold"/>
              </a:rPr>
              <a:t>C</a:t>
            </a:r>
            <a:r>
              <a:rPr lang="en-US" sz="4800">
                <a:solidFill>
                  <a:srgbClr val="373636"/>
                </a:solidFill>
                <a:latin typeface="Open Sauce Light"/>
                <a:ea typeface="Open Sauce Light"/>
                <a:cs typeface="Open Sauce Light"/>
                <a:sym typeface="Open Sauce Light"/>
              </a:rPr>
              <a:t>linical </a:t>
            </a:r>
            <a:r>
              <a:rPr lang="en-US" sz="4800" b="1">
                <a:solidFill>
                  <a:srgbClr val="373636"/>
                </a:solidFill>
                <a:latin typeface="Open Sauce Bold"/>
                <a:ea typeface="Open Sauce Bold"/>
                <a:cs typeface="Open Sauce Bold"/>
                <a:sym typeface="Open Sauce Bold"/>
              </a:rPr>
              <a:t>T</a:t>
            </a:r>
            <a:r>
              <a:rPr lang="en-US" sz="4800">
                <a:solidFill>
                  <a:srgbClr val="373636"/>
                </a:solidFill>
                <a:latin typeface="Open Sauce Light"/>
                <a:ea typeface="Open Sauce Light"/>
                <a:cs typeface="Open Sauce Light"/>
                <a:sym typeface="Open Sauce Light"/>
              </a:rPr>
              <a:t>herapeutics </a:t>
            </a:r>
            <a:r>
              <a:rPr lang="en-US" sz="4800" b="1">
                <a:solidFill>
                  <a:srgbClr val="373636"/>
                </a:solidFill>
                <a:latin typeface="Open Sauce Bold"/>
                <a:ea typeface="Open Sauce Bold"/>
                <a:cs typeface="Open Sauce Bold"/>
                <a:sym typeface="Open Sauce Bold"/>
              </a:rPr>
              <a:t>G</a:t>
            </a:r>
            <a:r>
              <a:rPr lang="en-US" sz="4800">
                <a:solidFill>
                  <a:srgbClr val="373636"/>
                </a:solidFill>
                <a:latin typeface="Open Sauce Light"/>
                <a:ea typeface="Open Sauce Light"/>
                <a:cs typeface="Open Sauce Light"/>
                <a:sym typeface="Open Sauce Light"/>
              </a:rPr>
              <a:t>lobally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27</a:t>
              </a:r>
            </a:p>
          </p:txBody>
        </p:sp>
      </p:grpSp>
      <p:sp>
        <p:nvSpPr>
          <p:cNvPr id="6" name="AutoShape 6"/>
          <p:cNvSpPr/>
          <p:nvPr/>
        </p:nvSpPr>
        <p:spPr>
          <a:xfrm>
            <a:off x="9826453" y="8601090"/>
            <a:ext cx="546310" cy="156239"/>
          </a:xfrm>
          <a:prstGeom prst="rect">
            <a:avLst/>
          </a:prstGeom>
          <a:solidFill>
            <a:srgbClr val="EA6D29"/>
          </a:solidFill>
        </p:spPr>
        <p:txBody>
          <a:bodyPr/>
          <a:lstStyle/>
          <a:p>
            <a:endParaRPr lang="en-US"/>
          </a:p>
        </p:txBody>
      </p:sp>
      <p:sp>
        <p:nvSpPr>
          <p:cNvPr id="7" name="AutoShape 7"/>
          <p:cNvSpPr/>
          <p:nvPr/>
        </p:nvSpPr>
        <p:spPr>
          <a:xfrm>
            <a:off x="9148762" y="2039832"/>
            <a:ext cx="8120062" cy="9525"/>
          </a:xfrm>
          <a:prstGeom prst="rect">
            <a:avLst/>
          </a:prstGeom>
          <a:solidFill>
            <a:srgbClr val="373636"/>
          </a:solidFill>
        </p:spPr>
        <p:txBody>
          <a:bodyPr/>
          <a:lstStyle/>
          <a:p>
            <a:endParaRPr lang="en-US"/>
          </a:p>
        </p:txBody>
      </p:sp>
      <p:sp>
        <p:nvSpPr>
          <p:cNvPr id="8" name="AutoShape 8"/>
          <p:cNvSpPr/>
          <p:nvPr/>
        </p:nvSpPr>
        <p:spPr>
          <a:xfrm>
            <a:off x="1028700" y="8264735"/>
            <a:ext cx="8120062" cy="2022265"/>
          </a:xfrm>
          <a:prstGeom prst="rect">
            <a:avLst/>
          </a:prstGeom>
          <a:solidFill>
            <a:srgbClr val="077AB5"/>
          </a:solidFill>
        </p:spPr>
        <p:txBody>
          <a:bodyPr/>
          <a:lstStyle/>
          <a:p>
            <a:endParaRPr lang="en-US"/>
          </a:p>
        </p:txBody>
      </p:sp>
      <p:sp>
        <p:nvSpPr>
          <p:cNvPr id="9" name="AutoShape 9"/>
          <p:cNvSpPr/>
          <p:nvPr/>
        </p:nvSpPr>
        <p:spPr>
          <a:xfrm>
            <a:off x="9139238" y="-352954"/>
            <a:ext cx="9525" cy="10992908"/>
          </a:xfrm>
          <a:prstGeom prst="rect">
            <a:avLst/>
          </a:prstGeom>
          <a:solidFill>
            <a:srgbClr val="373636"/>
          </a:solidFill>
        </p:spPr>
        <p:txBody>
          <a:bodyPr/>
          <a:lstStyle/>
          <a:p>
            <a:endParaRPr lang="en-US"/>
          </a:p>
        </p:txBody>
      </p:sp>
      <p:sp>
        <p:nvSpPr>
          <p:cNvPr id="10" name="AutoShape 10"/>
          <p:cNvSpPr/>
          <p:nvPr/>
        </p:nvSpPr>
        <p:spPr>
          <a:xfrm>
            <a:off x="17259300" y="-352954"/>
            <a:ext cx="9525" cy="10992908"/>
          </a:xfrm>
          <a:prstGeom prst="rect">
            <a:avLst/>
          </a:prstGeom>
          <a:solidFill>
            <a:srgbClr val="373636"/>
          </a:solidFill>
        </p:spPr>
        <p:txBody>
          <a:bodyPr/>
          <a:lstStyle/>
          <a:p>
            <a:endParaRPr lang="en-US"/>
          </a:p>
        </p:txBody>
      </p:sp>
      <p:sp>
        <p:nvSpPr>
          <p:cNvPr id="11" name="Freeform 11"/>
          <p:cNvSpPr/>
          <p:nvPr/>
        </p:nvSpPr>
        <p:spPr>
          <a:xfrm>
            <a:off x="1813029" y="4170164"/>
            <a:ext cx="6541880" cy="3009265"/>
          </a:xfrm>
          <a:custGeom>
            <a:avLst/>
            <a:gdLst/>
            <a:ahLst/>
            <a:cxnLst/>
            <a:rect l="l" t="t" r="r" b="b"/>
            <a:pathLst>
              <a:path w="6541880" h="3009265">
                <a:moveTo>
                  <a:pt x="0" y="0"/>
                </a:moveTo>
                <a:lnTo>
                  <a:pt x="6541880" y="0"/>
                </a:lnTo>
                <a:lnTo>
                  <a:pt x="6541880" y="3009265"/>
                </a:lnTo>
                <a:lnTo>
                  <a:pt x="0" y="3009265"/>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10863262" y="4368789"/>
            <a:ext cx="5854307" cy="3224719"/>
          </a:xfrm>
          <a:prstGeom prst="rect">
            <a:avLst/>
          </a:prstGeom>
        </p:spPr>
        <p:txBody>
          <a:bodyPr lIns="0" tIns="0" rIns="0" bIns="0" rtlCol="0" anchor="t">
            <a:spAutoFit/>
          </a:bodyPr>
          <a:lstStyle/>
          <a:p>
            <a:pPr algn="l">
              <a:lnSpc>
                <a:spcPts val="4319"/>
              </a:lnSpc>
            </a:pPr>
            <a:r>
              <a:rPr lang="en-US" sz="2699" dirty="0">
                <a:solidFill>
                  <a:srgbClr val="373636"/>
                </a:solidFill>
                <a:latin typeface="Open Sauce"/>
                <a:ea typeface="Open Sauce"/>
                <a:cs typeface="Open Sauce"/>
                <a:sym typeface="Open Sauce"/>
              </a:rPr>
              <a:t>The </a:t>
            </a:r>
            <a:r>
              <a:rPr lang="en-US" sz="2699" u="sng" dirty="0">
                <a:solidFill>
                  <a:srgbClr val="373636"/>
                </a:solidFill>
                <a:latin typeface="Open Sauce"/>
                <a:ea typeface="Open Sauce"/>
                <a:cs typeface="Open Sauce"/>
                <a:sym typeface="Open Sauce"/>
                <a:hlinkClick r:id="rId3" tooltip="https://www.hptn.org"/>
              </a:rPr>
              <a:t>HPTN</a:t>
            </a:r>
            <a:r>
              <a:rPr lang="en-US" sz="2699" dirty="0">
                <a:solidFill>
                  <a:srgbClr val="373636"/>
                </a:solidFill>
                <a:latin typeface="Open Sauce"/>
                <a:ea typeface="Open Sauce"/>
                <a:cs typeface="Open Sauce"/>
                <a:sym typeface="Open Sauce"/>
              </a:rPr>
              <a:t> develops and evaluates cutting-edge biomedical, behavioral, and structural interventions to reduce the transmission of HIV.</a:t>
            </a:r>
          </a:p>
          <a:p>
            <a:pPr algn="l">
              <a:lnSpc>
                <a:spcPts val="4319"/>
              </a:lnSpc>
            </a:pPr>
            <a:endParaRPr lang="en-US" sz="2699" dirty="0">
              <a:solidFill>
                <a:srgbClr val="373636"/>
              </a:solidFill>
              <a:latin typeface="Open Sauce"/>
              <a:ea typeface="Open Sauce"/>
              <a:cs typeface="Open Sauce"/>
              <a:sym typeface="Open Sauce"/>
            </a:endParaRPr>
          </a:p>
        </p:txBody>
      </p:sp>
      <p:sp>
        <p:nvSpPr>
          <p:cNvPr id="13" name="TextBox 13"/>
          <p:cNvSpPr txBox="1"/>
          <p:nvPr/>
        </p:nvSpPr>
        <p:spPr>
          <a:xfrm>
            <a:off x="10988987" y="314362"/>
            <a:ext cx="4439613" cy="1438201"/>
          </a:xfrm>
          <a:prstGeom prst="rect">
            <a:avLst/>
          </a:prstGeom>
        </p:spPr>
        <p:txBody>
          <a:bodyPr lIns="0" tIns="0" rIns="0" bIns="0" rtlCol="0" anchor="t">
            <a:spAutoFit/>
          </a:bodyPr>
          <a:lstStyle/>
          <a:p>
            <a:pPr algn="l">
              <a:lnSpc>
                <a:spcPts val="5759"/>
              </a:lnSpc>
            </a:pPr>
            <a:r>
              <a:rPr lang="en-US" sz="4800" b="1">
                <a:solidFill>
                  <a:srgbClr val="373636"/>
                </a:solidFill>
                <a:latin typeface="Open Sauce Bold"/>
                <a:ea typeface="Open Sauce Bold"/>
                <a:cs typeface="Open Sauce Bold"/>
                <a:sym typeface="Open Sauce Bold"/>
              </a:rPr>
              <a:t>H</a:t>
            </a:r>
            <a:r>
              <a:rPr lang="en-US" sz="4800">
                <a:solidFill>
                  <a:srgbClr val="373636"/>
                </a:solidFill>
                <a:latin typeface="Open Sauce"/>
                <a:ea typeface="Open Sauce"/>
                <a:cs typeface="Open Sauce"/>
                <a:sym typeface="Open Sauce"/>
              </a:rPr>
              <a:t>IV </a:t>
            </a:r>
            <a:r>
              <a:rPr lang="en-US" sz="4800" b="1">
                <a:solidFill>
                  <a:srgbClr val="373636"/>
                </a:solidFill>
                <a:latin typeface="Open Sauce Bold"/>
                <a:ea typeface="Open Sauce Bold"/>
                <a:cs typeface="Open Sauce Bold"/>
                <a:sym typeface="Open Sauce Bold"/>
              </a:rPr>
              <a:t>P</a:t>
            </a:r>
            <a:r>
              <a:rPr lang="en-US" sz="4800">
                <a:solidFill>
                  <a:srgbClr val="373636"/>
                </a:solidFill>
                <a:latin typeface="Open Sauce"/>
                <a:ea typeface="Open Sauce"/>
                <a:cs typeface="Open Sauce"/>
                <a:sym typeface="Open Sauce"/>
              </a:rPr>
              <a:t>revention </a:t>
            </a:r>
          </a:p>
          <a:p>
            <a:pPr algn="l">
              <a:lnSpc>
                <a:spcPts val="5759"/>
              </a:lnSpc>
            </a:pPr>
            <a:r>
              <a:rPr lang="en-US" sz="4800" b="1">
                <a:solidFill>
                  <a:srgbClr val="373636"/>
                </a:solidFill>
                <a:latin typeface="Open Sauce Bold"/>
                <a:ea typeface="Open Sauce Bold"/>
                <a:cs typeface="Open Sauce Bold"/>
                <a:sym typeface="Open Sauce Bold"/>
              </a:rPr>
              <a:t>T</a:t>
            </a:r>
            <a:r>
              <a:rPr lang="en-US" sz="4800">
                <a:solidFill>
                  <a:srgbClr val="373636"/>
                </a:solidFill>
                <a:latin typeface="Open Sauce"/>
                <a:ea typeface="Open Sauce"/>
                <a:cs typeface="Open Sauce"/>
                <a:sym typeface="Open Sauce"/>
              </a:rPr>
              <a:t>rials </a:t>
            </a:r>
            <a:r>
              <a:rPr lang="en-US" sz="4800" b="1">
                <a:solidFill>
                  <a:srgbClr val="373636"/>
                </a:solidFill>
                <a:latin typeface="Open Sauce Bold"/>
                <a:ea typeface="Open Sauce Bold"/>
                <a:cs typeface="Open Sauce Bold"/>
                <a:sym typeface="Open Sauce Bold"/>
              </a:rPr>
              <a:t>N</a:t>
            </a:r>
            <a:r>
              <a:rPr lang="en-US" sz="4800">
                <a:solidFill>
                  <a:srgbClr val="373636"/>
                </a:solidFill>
                <a:latin typeface="Open Sauce"/>
                <a:ea typeface="Open Sauce"/>
                <a:cs typeface="Open Sauce"/>
                <a:sym typeface="Open Sauce"/>
              </a:rPr>
              <a:t>etwork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28</a:t>
              </a:r>
            </a:p>
          </p:txBody>
        </p:sp>
      </p:grpSp>
      <p:sp>
        <p:nvSpPr>
          <p:cNvPr id="6" name="AutoShape 6"/>
          <p:cNvSpPr/>
          <p:nvPr/>
        </p:nvSpPr>
        <p:spPr>
          <a:xfrm>
            <a:off x="9826453" y="8601090"/>
            <a:ext cx="546310" cy="156239"/>
          </a:xfrm>
          <a:prstGeom prst="rect">
            <a:avLst/>
          </a:prstGeom>
          <a:solidFill>
            <a:srgbClr val="EA6D29"/>
          </a:solidFill>
        </p:spPr>
        <p:txBody>
          <a:bodyPr/>
          <a:lstStyle/>
          <a:p>
            <a:endParaRPr lang="en-US"/>
          </a:p>
        </p:txBody>
      </p:sp>
      <p:sp>
        <p:nvSpPr>
          <p:cNvPr id="7" name="AutoShape 7"/>
          <p:cNvSpPr/>
          <p:nvPr/>
        </p:nvSpPr>
        <p:spPr>
          <a:xfrm>
            <a:off x="9148762" y="2039832"/>
            <a:ext cx="8120062" cy="9525"/>
          </a:xfrm>
          <a:prstGeom prst="rect">
            <a:avLst/>
          </a:prstGeom>
          <a:solidFill>
            <a:srgbClr val="373636"/>
          </a:solidFill>
        </p:spPr>
        <p:txBody>
          <a:bodyPr/>
          <a:lstStyle/>
          <a:p>
            <a:endParaRPr lang="en-US"/>
          </a:p>
        </p:txBody>
      </p:sp>
      <p:sp>
        <p:nvSpPr>
          <p:cNvPr id="8" name="AutoShape 8"/>
          <p:cNvSpPr/>
          <p:nvPr/>
        </p:nvSpPr>
        <p:spPr>
          <a:xfrm>
            <a:off x="1028700" y="8264735"/>
            <a:ext cx="8120062" cy="2022265"/>
          </a:xfrm>
          <a:prstGeom prst="rect">
            <a:avLst/>
          </a:prstGeom>
          <a:solidFill>
            <a:srgbClr val="077AB5"/>
          </a:solidFill>
        </p:spPr>
        <p:txBody>
          <a:bodyPr/>
          <a:lstStyle/>
          <a:p>
            <a:endParaRPr lang="en-US"/>
          </a:p>
        </p:txBody>
      </p:sp>
      <p:sp>
        <p:nvSpPr>
          <p:cNvPr id="9" name="AutoShape 9"/>
          <p:cNvSpPr/>
          <p:nvPr/>
        </p:nvSpPr>
        <p:spPr>
          <a:xfrm>
            <a:off x="9139238" y="-352954"/>
            <a:ext cx="9525" cy="10992908"/>
          </a:xfrm>
          <a:prstGeom prst="rect">
            <a:avLst/>
          </a:prstGeom>
          <a:solidFill>
            <a:srgbClr val="373636"/>
          </a:solidFill>
        </p:spPr>
        <p:txBody>
          <a:bodyPr/>
          <a:lstStyle/>
          <a:p>
            <a:endParaRPr lang="en-US"/>
          </a:p>
        </p:txBody>
      </p:sp>
      <p:sp>
        <p:nvSpPr>
          <p:cNvPr id="10" name="AutoShape 10"/>
          <p:cNvSpPr/>
          <p:nvPr/>
        </p:nvSpPr>
        <p:spPr>
          <a:xfrm>
            <a:off x="17259300" y="-352954"/>
            <a:ext cx="9525" cy="10992908"/>
          </a:xfrm>
          <a:prstGeom prst="rect">
            <a:avLst/>
          </a:prstGeom>
          <a:solidFill>
            <a:srgbClr val="373636"/>
          </a:solidFill>
        </p:spPr>
        <p:txBody>
          <a:bodyPr/>
          <a:lstStyle/>
          <a:p>
            <a:endParaRPr lang="en-US"/>
          </a:p>
        </p:txBody>
      </p:sp>
      <p:sp>
        <p:nvSpPr>
          <p:cNvPr id="11" name="Freeform 11"/>
          <p:cNvSpPr/>
          <p:nvPr/>
        </p:nvSpPr>
        <p:spPr>
          <a:xfrm>
            <a:off x="2649878" y="3669553"/>
            <a:ext cx="4774860" cy="2947894"/>
          </a:xfrm>
          <a:custGeom>
            <a:avLst/>
            <a:gdLst/>
            <a:ahLst/>
            <a:cxnLst/>
            <a:rect l="l" t="t" r="r" b="b"/>
            <a:pathLst>
              <a:path w="4774860" h="2947894">
                <a:moveTo>
                  <a:pt x="0" y="0"/>
                </a:moveTo>
                <a:lnTo>
                  <a:pt x="4774860" y="0"/>
                </a:lnTo>
                <a:lnTo>
                  <a:pt x="4774860" y="2947894"/>
                </a:lnTo>
                <a:lnTo>
                  <a:pt x="0" y="2947894"/>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10863262" y="3554513"/>
            <a:ext cx="5854307" cy="4853271"/>
          </a:xfrm>
          <a:prstGeom prst="rect">
            <a:avLst/>
          </a:prstGeom>
        </p:spPr>
        <p:txBody>
          <a:bodyPr lIns="0" tIns="0" rIns="0" bIns="0" rtlCol="0" anchor="t">
            <a:spAutoFit/>
          </a:bodyPr>
          <a:lstStyle/>
          <a:p>
            <a:pPr algn="l">
              <a:lnSpc>
                <a:spcPts val="4319"/>
              </a:lnSpc>
            </a:pPr>
            <a:r>
              <a:rPr lang="en-US" sz="2699" dirty="0">
                <a:solidFill>
                  <a:srgbClr val="373636"/>
                </a:solidFill>
                <a:latin typeface="Open Sauce"/>
                <a:ea typeface="Open Sauce"/>
                <a:cs typeface="Open Sauce"/>
                <a:sym typeface="Open Sauce"/>
              </a:rPr>
              <a:t>The </a:t>
            </a:r>
            <a:r>
              <a:rPr lang="en-US" sz="2699" u="sng" dirty="0">
                <a:solidFill>
                  <a:srgbClr val="373636"/>
                </a:solidFill>
                <a:latin typeface="Open Sauce"/>
                <a:ea typeface="Open Sauce"/>
                <a:cs typeface="Open Sauce"/>
                <a:sym typeface="Open Sauce"/>
                <a:hlinkClick r:id="rId3" tooltip="https://www.hvtn.org"/>
              </a:rPr>
              <a:t>HVTN’s</a:t>
            </a:r>
            <a:r>
              <a:rPr lang="en-US" sz="2699" dirty="0">
                <a:solidFill>
                  <a:srgbClr val="373636"/>
                </a:solidFill>
                <a:latin typeface="Open Sauce"/>
                <a:ea typeface="Open Sauce"/>
                <a:cs typeface="Open Sauce"/>
                <a:sym typeface="Open Sauce"/>
              </a:rPr>
              <a:t> mission is to fully characterize the safety, immunogenicity, and efficacy of HIV vaccine candidates with the goal of developing a safe, effective vaccine as rapidly as possible for prevention of HIV globally. </a:t>
            </a:r>
          </a:p>
          <a:p>
            <a:pPr algn="l">
              <a:lnSpc>
                <a:spcPts val="4319"/>
              </a:lnSpc>
            </a:pPr>
            <a:endParaRPr lang="en-US" sz="2699" dirty="0">
              <a:solidFill>
                <a:srgbClr val="373636"/>
              </a:solidFill>
              <a:latin typeface="Open Sauce"/>
              <a:ea typeface="Open Sauce"/>
              <a:cs typeface="Open Sauce"/>
              <a:sym typeface="Open Sauce"/>
            </a:endParaRPr>
          </a:p>
        </p:txBody>
      </p:sp>
      <p:sp>
        <p:nvSpPr>
          <p:cNvPr id="13" name="TextBox 13"/>
          <p:cNvSpPr txBox="1"/>
          <p:nvPr/>
        </p:nvSpPr>
        <p:spPr>
          <a:xfrm>
            <a:off x="10689398" y="314362"/>
            <a:ext cx="5038791" cy="1438201"/>
          </a:xfrm>
          <a:prstGeom prst="rect">
            <a:avLst/>
          </a:prstGeom>
        </p:spPr>
        <p:txBody>
          <a:bodyPr lIns="0" tIns="0" rIns="0" bIns="0" rtlCol="0" anchor="t">
            <a:spAutoFit/>
          </a:bodyPr>
          <a:lstStyle/>
          <a:p>
            <a:pPr algn="ctr">
              <a:lnSpc>
                <a:spcPts val="5759"/>
              </a:lnSpc>
            </a:pPr>
            <a:r>
              <a:rPr lang="en-US" sz="4800" b="1">
                <a:solidFill>
                  <a:srgbClr val="373636"/>
                </a:solidFill>
                <a:latin typeface="Open Sauce Bold"/>
                <a:ea typeface="Open Sauce Bold"/>
                <a:cs typeface="Open Sauce Bold"/>
                <a:sym typeface="Open Sauce Bold"/>
              </a:rPr>
              <a:t>H</a:t>
            </a:r>
            <a:r>
              <a:rPr lang="en-US" sz="4800">
                <a:solidFill>
                  <a:srgbClr val="373636"/>
                </a:solidFill>
                <a:latin typeface="Open Sauce"/>
                <a:ea typeface="Open Sauce"/>
                <a:cs typeface="Open Sauce"/>
                <a:sym typeface="Open Sauce"/>
              </a:rPr>
              <a:t>IV </a:t>
            </a:r>
            <a:r>
              <a:rPr lang="en-US" sz="4800" b="1">
                <a:solidFill>
                  <a:srgbClr val="373636"/>
                </a:solidFill>
                <a:latin typeface="Open Sauce Bold"/>
                <a:ea typeface="Open Sauce Bold"/>
                <a:cs typeface="Open Sauce Bold"/>
                <a:sym typeface="Open Sauce Bold"/>
              </a:rPr>
              <a:t>V</a:t>
            </a:r>
            <a:r>
              <a:rPr lang="en-US" sz="4800">
                <a:solidFill>
                  <a:srgbClr val="373636"/>
                </a:solidFill>
                <a:latin typeface="Open Sauce"/>
                <a:ea typeface="Open Sauce"/>
                <a:cs typeface="Open Sauce"/>
                <a:sym typeface="Open Sauce"/>
              </a:rPr>
              <a:t>accine</a:t>
            </a:r>
          </a:p>
          <a:p>
            <a:pPr algn="ctr">
              <a:lnSpc>
                <a:spcPts val="5759"/>
              </a:lnSpc>
            </a:pPr>
            <a:r>
              <a:rPr lang="en-US" sz="4800" b="1">
                <a:solidFill>
                  <a:srgbClr val="373636"/>
                </a:solidFill>
                <a:latin typeface="Open Sauce Bold"/>
                <a:ea typeface="Open Sauce Bold"/>
                <a:cs typeface="Open Sauce Bold"/>
                <a:sym typeface="Open Sauce Bold"/>
              </a:rPr>
              <a:t>T</a:t>
            </a:r>
            <a:r>
              <a:rPr lang="en-US" sz="4800">
                <a:solidFill>
                  <a:srgbClr val="373636"/>
                </a:solidFill>
                <a:latin typeface="Open Sauce"/>
                <a:ea typeface="Open Sauce"/>
                <a:cs typeface="Open Sauce"/>
                <a:sym typeface="Open Sauce"/>
              </a:rPr>
              <a:t>rials </a:t>
            </a:r>
            <a:r>
              <a:rPr lang="en-US" sz="4800" b="1">
                <a:solidFill>
                  <a:srgbClr val="373636"/>
                </a:solidFill>
                <a:latin typeface="Open Sauce Bold"/>
                <a:ea typeface="Open Sauce Bold"/>
                <a:cs typeface="Open Sauce Bold"/>
                <a:sym typeface="Open Sauce Bold"/>
              </a:rPr>
              <a:t>N</a:t>
            </a:r>
            <a:r>
              <a:rPr lang="en-US" sz="4800">
                <a:solidFill>
                  <a:srgbClr val="373636"/>
                </a:solidFill>
                <a:latin typeface="Open Sauce"/>
                <a:ea typeface="Open Sauce"/>
                <a:cs typeface="Open Sauce"/>
                <a:sym typeface="Open Sauce"/>
              </a:rPr>
              <a:t>etwork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29</a:t>
              </a:r>
            </a:p>
          </p:txBody>
        </p:sp>
      </p:grpSp>
      <p:sp>
        <p:nvSpPr>
          <p:cNvPr id="6" name="AutoShape 6"/>
          <p:cNvSpPr/>
          <p:nvPr/>
        </p:nvSpPr>
        <p:spPr>
          <a:xfrm>
            <a:off x="9826453" y="8601090"/>
            <a:ext cx="546310" cy="156239"/>
          </a:xfrm>
          <a:prstGeom prst="rect">
            <a:avLst/>
          </a:prstGeom>
          <a:solidFill>
            <a:srgbClr val="EA6D29"/>
          </a:solidFill>
        </p:spPr>
        <p:txBody>
          <a:bodyPr/>
          <a:lstStyle/>
          <a:p>
            <a:endParaRPr lang="en-US"/>
          </a:p>
        </p:txBody>
      </p:sp>
      <p:sp>
        <p:nvSpPr>
          <p:cNvPr id="7" name="AutoShape 7"/>
          <p:cNvSpPr/>
          <p:nvPr/>
        </p:nvSpPr>
        <p:spPr>
          <a:xfrm>
            <a:off x="9148763" y="2781937"/>
            <a:ext cx="8615362" cy="9525"/>
          </a:xfrm>
          <a:prstGeom prst="rect">
            <a:avLst/>
          </a:prstGeom>
          <a:solidFill>
            <a:srgbClr val="373636"/>
          </a:solidFill>
        </p:spPr>
        <p:txBody>
          <a:bodyPr/>
          <a:lstStyle/>
          <a:p>
            <a:endParaRPr lang="en-US"/>
          </a:p>
        </p:txBody>
      </p:sp>
      <p:sp>
        <p:nvSpPr>
          <p:cNvPr id="8" name="AutoShape 8"/>
          <p:cNvSpPr/>
          <p:nvPr/>
        </p:nvSpPr>
        <p:spPr>
          <a:xfrm>
            <a:off x="1028700" y="8264735"/>
            <a:ext cx="8120062" cy="2022265"/>
          </a:xfrm>
          <a:prstGeom prst="rect">
            <a:avLst/>
          </a:prstGeom>
          <a:solidFill>
            <a:srgbClr val="077AB5"/>
          </a:solidFill>
        </p:spPr>
        <p:txBody>
          <a:bodyPr/>
          <a:lstStyle/>
          <a:p>
            <a:endParaRPr lang="en-US"/>
          </a:p>
        </p:txBody>
      </p:sp>
      <p:sp>
        <p:nvSpPr>
          <p:cNvPr id="9" name="AutoShape 9"/>
          <p:cNvSpPr/>
          <p:nvPr/>
        </p:nvSpPr>
        <p:spPr>
          <a:xfrm>
            <a:off x="9139238" y="-352954"/>
            <a:ext cx="9525" cy="10992908"/>
          </a:xfrm>
          <a:prstGeom prst="rect">
            <a:avLst/>
          </a:prstGeom>
          <a:solidFill>
            <a:srgbClr val="373636"/>
          </a:solidFill>
        </p:spPr>
        <p:txBody>
          <a:bodyPr/>
          <a:lstStyle/>
          <a:p>
            <a:endParaRPr lang="en-US"/>
          </a:p>
        </p:txBody>
      </p:sp>
      <p:sp>
        <p:nvSpPr>
          <p:cNvPr id="10" name="AutoShape 10"/>
          <p:cNvSpPr/>
          <p:nvPr/>
        </p:nvSpPr>
        <p:spPr>
          <a:xfrm>
            <a:off x="17754600" y="-352954"/>
            <a:ext cx="9525" cy="10992908"/>
          </a:xfrm>
          <a:prstGeom prst="rect">
            <a:avLst/>
          </a:prstGeom>
          <a:solidFill>
            <a:srgbClr val="373636"/>
          </a:solidFill>
        </p:spPr>
        <p:txBody>
          <a:bodyPr/>
          <a:lstStyle/>
          <a:p>
            <a:endParaRPr lang="en-US"/>
          </a:p>
        </p:txBody>
      </p:sp>
      <p:sp>
        <p:nvSpPr>
          <p:cNvPr id="11" name="Freeform 11"/>
          <p:cNvSpPr/>
          <p:nvPr/>
        </p:nvSpPr>
        <p:spPr>
          <a:xfrm>
            <a:off x="2707472" y="3387863"/>
            <a:ext cx="4717265" cy="2723862"/>
          </a:xfrm>
          <a:custGeom>
            <a:avLst/>
            <a:gdLst/>
            <a:ahLst/>
            <a:cxnLst/>
            <a:rect l="l" t="t" r="r" b="b"/>
            <a:pathLst>
              <a:path w="4717265" h="2723862">
                <a:moveTo>
                  <a:pt x="0" y="0"/>
                </a:moveTo>
                <a:lnTo>
                  <a:pt x="4717266" y="0"/>
                </a:lnTo>
                <a:lnTo>
                  <a:pt x="4717266" y="2723862"/>
                </a:lnTo>
                <a:lnTo>
                  <a:pt x="0" y="2723862"/>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10863262" y="3283088"/>
            <a:ext cx="5854307" cy="5396121"/>
          </a:xfrm>
          <a:prstGeom prst="rect">
            <a:avLst/>
          </a:prstGeom>
        </p:spPr>
        <p:txBody>
          <a:bodyPr lIns="0" tIns="0" rIns="0" bIns="0" rtlCol="0" anchor="t">
            <a:spAutoFit/>
          </a:bodyPr>
          <a:lstStyle/>
          <a:p>
            <a:pPr algn="l">
              <a:lnSpc>
                <a:spcPts val="4319"/>
              </a:lnSpc>
            </a:pPr>
            <a:r>
              <a:rPr lang="en-US" sz="2699" u="sng" dirty="0">
                <a:solidFill>
                  <a:srgbClr val="373636"/>
                </a:solidFill>
                <a:latin typeface="Open Sauce"/>
                <a:ea typeface="Open Sauce"/>
                <a:cs typeface="Open Sauce"/>
                <a:sym typeface="Open Sauce"/>
                <a:hlinkClick r:id="rId3" tooltip="https://www.impaactnetwork.org"/>
              </a:rPr>
              <a:t>IMPAACT</a:t>
            </a:r>
            <a:r>
              <a:rPr lang="en-US" sz="2699" u="none" dirty="0">
                <a:solidFill>
                  <a:srgbClr val="373636"/>
                </a:solidFill>
                <a:latin typeface="Open Sauce"/>
                <a:ea typeface="Open Sauce"/>
                <a:cs typeface="Open Sauce"/>
                <a:sym typeface="Open Sauce"/>
              </a:rPr>
              <a:t>’s</a:t>
            </a:r>
            <a:r>
              <a:rPr lang="en-US" sz="2699" dirty="0">
                <a:solidFill>
                  <a:srgbClr val="373636"/>
                </a:solidFill>
                <a:latin typeface="Open Sauce"/>
                <a:ea typeface="Open Sauce"/>
                <a:cs typeface="Open Sauce"/>
                <a:sym typeface="Open Sauce"/>
              </a:rPr>
              <a:t> mission is to improve health outcomes in infancy, childhood, adolescence, pregnancy, and postpartum among those who are impacted by or living with HIV by evaluating novel treatments and interventions for HIV, tuberculosis, and other related complications.</a:t>
            </a:r>
          </a:p>
          <a:p>
            <a:pPr algn="l">
              <a:lnSpc>
                <a:spcPts val="4319"/>
              </a:lnSpc>
            </a:pPr>
            <a:endParaRPr lang="en-US" sz="2699" dirty="0">
              <a:solidFill>
                <a:srgbClr val="373636"/>
              </a:solidFill>
              <a:latin typeface="Open Sauce"/>
              <a:ea typeface="Open Sauce"/>
              <a:cs typeface="Open Sauce"/>
              <a:sym typeface="Open Sauce"/>
            </a:endParaRPr>
          </a:p>
        </p:txBody>
      </p:sp>
      <p:sp>
        <p:nvSpPr>
          <p:cNvPr id="13" name="TextBox 13"/>
          <p:cNvSpPr txBox="1"/>
          <p:nvPr/>
        </p:nvSpPr>
        <p:spPr>
          <a:xfrm>
            <a:off x="9391650" y="323020"/>
            <a:ext cx="8120062" cy="2086198"/>
          </a:xfrm>
          <a:prstGeom prst="rect">
            <a:avLst/>
          </a:prstGeom>
        </p:spPr>
        <p:txBody>
          <a:bodyPr lIns="0" tIns="0" rIns="0" bIns="0" rtlCol="0" anchor="t">
            <a:spAutoFit/>
          </a:bodyPr>
          <a:lstStyle/>
          <a:p>
            <a:pPr algn="ctr">
              <a:lnSpc>
                <a:spcPts val="5520"/>
              </a:lnSpc>
            </a:pPr>
            <a:r>
              <a:rPr lang="en-US" sz="4600" b="1">
                <a:solidFill>
                  <a:srgbClr val="373636"/>
                </a:solidFill>
                <a:latin typeface="Open Sauce Bold"/>
                <a:ea typeface="Open Sauce Bold"/>
                <a:cs typeface="Open Sauce Bold"/>
                <a:sym typeface="Open Sauce Bold"/>
              </a:rPr>
              <a:t>I</a:t>
            </a:r>
            <a:r>
              <a:rPr lang="en-US" sz="4600">
                <a:solidFill>
                  <a:srgbClr val="373636"/>
                </a:solidFill>
                <a:latin typeface="Open Sauce"/>
                <a:ea typeface="Open Sauce"/>
                <a:cs typeface="Open Sauce"/>
                <a:sym typeface="Open Sauce"/>
              </a:rPr>
              <a:t>nternational </a:t>
            </a:r>
            <a:r>
              <a:rPr lang="en-US" sz="4600" b="1">
                <a:solidFill>
                  <a:srgbClr val="373636"/>
                </a:solidFill>
                <a:latin typeface="Open Sauce Bold"/>
                <a:ea typeface="Open Sauce Bold"/>
                <a:cs typeface="Open Sauce Bold"/>
                <a:sym typeface="Open Sauce Bold"/>
              </a:rPr>
              <a:t>M</a:t>
            </a:r>
            <a:r>
              <a:rPr lang="en-US" sz="4600">
                <a:solidFill>
                  <a:srgbClr val="373636"/>
                </a:solidFill>
                <a:latin typeface="Open Sauce"/>
                <a:ea typeface="Open Sauce"/>
                <a:cs typeface="Open Sauce"/>
                <a:sym typeface="Open Sauce"/>
              </a:rPr>
              <a:t>aternal </a:t>
            </a:r>
            <a:r>
              <a:rPr lang="en-US" sz="4600" b="1">
                <a:solidFill>
                  <a:srgbClr val="373636"/>
                </a:solidFill>
                <a:latin typeface="Open Sauce Bold"/>
                <a:ea typeface="Open Sauce Bold"/>
                <a:cs typeface="Open Sauce Bold"/>
                <a:sym typeface="Open Sauce Bold"/>
              </a:rPr>
              <a:t>P</a:t>
            </a:r>
            <a:r>
              <a:rPr lang="en-US" sz="4600">
                <a:solidFill>
                  <a:srgbClr val="373636"/>
                </a:solidFill>
                <a:latin typeface="Open Sauce"/>
                <a:ea typeface="Open Sauce"/>
                <a:cs typeface="Open Sauce"/>
                <a:sym typeface="Open Sauce"/>
              </a:rPr>
              <a:t>ediatric </a:t>
            </a:r>
            <a:r>
              <a:rPr lang="en-US" sz="4600" b="1">
                <a:solidFill>
                  <a:srgbClr val="373636"/>
                </a:solidFill>
                <a:latin typeface="Open Sauce Bold"/>
                <a:ea typeface="Open Sauce Bold"/>
                <a:cs typeface="Open Sauce Bold"/>
                <a:sym typeface="Open Sauce Bold"/>
              </a:rPr>
              <a:t>A</a:t>
            </a:r>
            <a:r>
              <a:rPr lang="en-US" sz="4600">
                <a:solidFill>
                  <a:srgbClr val="373636"/>
                </a:solidFill>
                <a:latin typeface="Open Sauce"/>
                <a:ea typeface="Open Sauce"/>
                <a:cs typeface="Open Sauce"/>
                <a:sym typeface="Open Sauce"/>
              </a:rPr>
              <a:t>dolescent </a:t>
            </a:r>
          </a:p>
          <a:p>
            <a:pPr algn="ctr">
              <a:lnSpc>
                <a:spcPts val="5520"/>
              </a:lnSpc>
            </a:pPr>
            <a:r>
              <a:rPr lang="en-US" sz="4600" b="1">
                <a:solidFill>
                  <a:srgbClr val="373636"/>
                </a:solidFill>
                <a:latin typeface="Open Sauce Bold"/>
                <a:ea typeface="Open Sauce Bold"/>
                <a:cs typeface="Open Sauce Bold"/>
                <a:sym typeface="Open Sauce Bold"/>
              </a:rPr>
              <a:t>A</a:t>
            </a:r>
            <a:r>
              <a:rPr lang="en-US" sz="4600">
                <a:solidFill>
                  <a:srgbClr val="373636"/>
                </a:solidFill>
                <a:latin typeface="Open Sauce"/>
                <a:ea typeface="Open Sauce"/>
                <a:cs typeface="Open Sauce"/>
                <a:sym typeface="Open Sauce"/>
              </a:rPr>
              <a:t>IDS </a:t>
            </a:r>
            <a:r>
              <a:rPr lang="en-US" sz="4600" b="1">
                <a:solidFill>
                  <a:srgbClr val="373636"/>
                </a:solidFill>
                <a:latin typeface="Open Sauce Bold"/>
                <a:ea typeface="Open Sauce Bold"/>
                <a:cs typeface="Open Sauce Bold"/>
                <a:sym typeface="Open Sauce Bold"/>
              </a:rPr>
              <a:t>C</a:t>
            </a:r>
            <a:r>
              <a:rPr lang="en-US" sz="4600">
                <a:solidFill>
                  <a:srgbClr val="373636"/>
                </a:solidFill>
                <a:latin typeface="Open Sauce"/>
                <a:ea typeface="Open Sauce"/>
                <a:cs typeface="Open Sauce"/>
                <a:sym typeface="Open Sauce"/>
              </a:rPr>
              <a:t>linical </a:t>
            </a:r>
            <a:r>
              <a:rPr lang="en-US" sz="4600" b="1">
                <a:solidFill>
                  <a:srgbClr val="373636"/>
                </a:solidFill>
                <a:latin typeface="Open Sauce Bold"/>
                <a:ea typeface="Open Sauce Bold"/>
                <a:cs typeface="Open Sauce Bold"/>
                <a:sym typeface="Open Sauce Bold"/>
              </a:rPr>
              <a:t>T</a:t>
            </a:r>
            <a:r>
              <a:rPr lang="en-US" sz="4600">
                <a:solidFill>
                  <a:srgbClr val="373636"/>
                </a:solidFill>
                <a:latin typeface="Open Sauce"/>
                <a:ea typeface="Open Sauce"/>
                <a:cs typeface="Open Sauce"/>
                <a:sym typeface="Open Sauce"/>
              </a:rPr>
              <a:t>rials Network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8415"/>
            <a:chOff x="0" y="0"/>
            <a:chExt cx="1050363" cy="757887"/>
          </a:xfrm>
        </p:grpSpPr>
        <p:sp>
          <p:nvSpPr>
            <p:cNvPr id="4" name="AutoShape 4"/>
            <p:cNvSpPr/>
            <p:nvPr/>
          </p:nvSpPr>
          <p:spPr>
            <a:xfrm>
              <a:off x="0" y="0"/>
              <a:ext cx="1050363" cy="757887"/>
            </a:xfrm>
            <a:prstGeom prst="rect">
              <a:avLst/>
            </a:prstGeom>
            <a:solidFill>
              <a:srgbClr val="FFFFFF"/>
            </a:solidFill>
          </p:spPr>
          <p:txBody>
            <a:bodyPr/>
            <a:lstStyle/>
            <a:p>
              <a:endParaRPr lang="en-US"/>
            </a:p>
          </p:txBody>
        </p:sp>
        <p:sp>
          <p:nvSpPr>
            <p:cNvPr id="5" name="TextBox 5"/>
            <p:cNvSpPr txBox="1"/>
            <p:nvPr/>
          </p:nvSpPr>
          <p:spPr>
            <a:xfrm>
              <a:off x="78125" y="227896"/>
              <a:ext cx="894113" cy="311621"/>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03</a:t>
              </a:r>
            </a:p>
          </p:txBody>
        </p:sp>
      </p:grpSp>
      <p:sp>
        <p:nvSpPr>
          <p:cNvPr id="6" name="AutoShape 6"/>
          <p:cNvSpPr/>
          <p:nvPr/>
        </p:nvSpPr>
        <p:spPr>
          <a:xfrm>
            <a:off x="9511173" y="-352954"/>
            <a:ext cx="9525" cy="10992908"/>
          </a:xfrm>
          <a:prstGeom prst="rect">
            <a:avLst/>
          </a:prstGeom>
          <a:solidFill>
            <a:srgbClr val="373636"/>
          </a:solidFill>
        </p:spPr>
        <p:txBody>
          <a:bodyPr/>
          <a:lstStyle/>
          <a:p>
            <a:endParaRPr lang="en-US"/>
          </a:p>
        </p:txBody>
      </p:sp>
      <p:sp>
        <p:nvSpPr>
          <p:cNvPr id="7" name="AutoShape 7"/>
          <p:cNvSpPr/>
          <p:nvPr/>
        </p:nvSpPr>
        <p:spPr>
          <a:xfrm>
            <a:off x="16456412" y="8710714"/>
            <a:ext cx="1831588" cy="1576286"/>
          </a:xfrm>
          <a:prstGeom prst="rect">
            <a:avLst/>
          </a:prstGeom>
          <a:solidFill>
            <a:srgbClr val="EA6D29"/>
          </a:solidFill>
        </p:spPr>
        <p:txBody>
          <a:bodyPr/>
          <a:lstStyle/>
          <a:p>
            <a:endParaRPr lang="en-US"/>
          </a:p>
        </p:txBody>
      </p:sp>
      <p:sp>
        <p:nvSpPr>
          <p:cNvPr id="8" name="TextBox 8"/>
          <p:cNvSpPr txBox="1"/>
          <p:nvPr/>
        </p:nvSpPr>
        <p:spPr>
          <a:xfrm>
            <a:off x="2599795" y="2769796"/>
            <a:ext cx="5163504" cy="4690259"/>
          </a:xfrm>
          <a:prstGeom prst="rect">
            <a:avLst/>
          </a:prstGeom>
        </p:spPr>
        <p:txBody>
          <a:bodyPr lIns="0" tIns="0" rIns="0" bIns="0" rtlCol="0" anchor="t">
            <a:spAutoFit/>
          </a:bodyPr>
          <a:lstStyle/>
          <a:p>
            <a:pPr algn="l">
              <a:lnSpc>
                <a:spcPts val="9360"/>
              </a:lnSpc>
            </a:pPr>
            <a:r>
              <a:rPr lang="en-US" sz="7200" b="1" dirty="0">
                <a:solidFill>
                  <a:srgbClr val="373636"/>
                </a:solidFill>
                <a:latin typeface="Open Sauce Heavy"/>
                <a:ea typeface="Open Sauce Heavy"/>
                <a:cs typeface="Open Sauce Heavy"/>
                <a:sym typeface="Open Sauce Heavy"/>
              </a:rPr>
              <a:t>Thank you for joining your local </a:t>
            </a:r>
            <a:r>
              <a:rPr lang="en-US" sz="7200" b="1" dirty="0">
                <a:solidFill>
                  <a:srgbClr val="077AB5"/>
                </a:solidFill>
                <a:latin typeface="Open Sauce Heavy"/>
                <a:ea typeface="Open Sauce Heavy"/>
                <a:cs typeface="Open Sauce Heavy"/>
                <a:sym typeface="Open Sauce Heavy"/>
              </a:rPr>
              <a:t>CAB!</a:t>
            </a:r>
            <a:r>
              <a:rPr lang="en-US" sz="7200" b="1" dirty="0">
                <a:solidFill>
                  <a:srgbClr val="373636"/>
                </a:solidFill>
                <a:latin typeface="Open Sauce Heavy"/>
                <a:ea typeface="Open Sauce Heavy"/>
                <a:cs typeface="Open Sauce Heavy"/>
                <a:sym typeface="Open Sauce Heavy"/>
              </a:rPr>
              <a:t> </a:t>
            </a:r>
          </a:p>
        </p:txBody>
      </p:sp>
      <p:sp>
        <p:nvSpPr>
          <p:cNvPr id="9" name="TextBox 9"/>
          <p:cNvSpPr txBox="1"/>
          <p:nvPr/>
        </p:nvSpPr>
        <p:spPr>
          <a:xfrm>
            <a:off x="9753822" y="664399"/>
            <a:ext cx="6459941" cy="8910578"/>
          </a:xfrm>
          <a:prstGeom prst="rect">
            <a:avLst/>
          </a:prstGeom>
        </p:spPr>
        <p:txBody>
          <a:bodyPr lIns="0" tIns="0" rIns="0" bIns="0" rtlCol="0" anchor="t">
            <a:spAutoFit/>
          </a:bodyPr>
          <a:lstStyle/>
          <a:p>
            <a:pPr marL="453390" lvl="1" indent="-226695" algn="l">
              <a:lnSpc>
                <a:spcPts val="2940"/>
              </a:lnSpc>
              <a:buFont typeface="Arial"/>
              <a:buChar char="•"/>
            </a:pPr>
            <a:r>
              <a:rPr lang="en-US" sz="2100" b="1">
                <a:solidFill>
                  <a:srgbClr val="077AB5"/>
                </a:solidFill>
                <a:latin typeface="Open Sauce Bold"/>
                <a:ea typeface="Open Sauce Bold"/>
                <a:cs typeface="Open Sauce Bold"/>
                <a:sym typeface="Open Sauce Bold"/>
              </a:rPr>
              <a:t>What is Community Engagement?</a:t>
            </a:r>
          </a:p>
          <a:p>
            <a:pPr algn="l">
              <a:lnSpc>
                <a:spcPts val="2940"/>
              </a:lnSpc>
            </a:pPr>
            <a:endParaRPr lang="en-US" sz="2100" b="1">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n-US" sz="2100" b="1">
                <a:solidFill>
                  <a:srgbClr val="077AB5"/>
                </a:solidFill>
                <a:latin typeface="Open Sauce Bold"/>
                <a:ea typeface="Open Sauce Bold"/>
                <a:cs typeface="Open Sauce Bold"/>
                <a:sym typeface="Open Sauce Bold"/>
              </a:rPr>
              <a:t>What is a CAB?</a:t>
            </a:r>
          </a:p>
          <a:p>
            <a:pPr algn="l">
              <a:lnSpc>
                <a:spcPts val="2940"/>
              </a:lnSpc>
            </a:pPr>
            <a:endParaRPr lang="en-US" sz="2100" b="1">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n-US" sz="2100" b="1">
                <a:solidFill>
                  <a:srgbClr val="077AB5"/>
                </a:solidFill>
                <a:latin typeface="Open Sauce Bold"/>
                <a:ea typeface="Open Sauce Bold"/>
                <a:cs typeface="Open Sauce Bold"/>
                <a:sym typeface="Open Sauce Bold"/>
              </a:rPr>
              <a:t>Roles and Responsibilities of CABs</a:t>
            </a:r>
          </a:p>
          <a:p>
            <a:pPr algn="l">
              <a:lnSpc>
                <a:spcPts val="2940"/>
              </a:lnSpc>
            </a:pPr>
            <a:endParaRPr lang="en-US" sz="2100" b="1">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n-US" sz="2100" b="1">
                <a:solidFill>
                  <a:srgbClr val="077AB5"/>
                </a:solidFill>
                <a:latin typeface="Open Sauce Bold"/>
                <a:ea typeface="Open Sauce Bold"/>
                <a:cs typeface="Open Sauce Bold"/>
                <a:sym typeface="Open Sauce Bold"/>
              </a:rPr>
              <a:t>CAB Operations</a:t>
            </a:r>
          </a:p>
          <a:p>
            <a:pPr algn="l">
              <a:lnSpc>
                <a:spcPts val="2940"/>
              </a:lnSpc>
            </a:pPr>
            <a:endParaRPr lang="en-US" sz="2100" b="1">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n-US" sz="2100" b="1">
                <a:solidFill>
                  <a:srgbClr val="077AB5"/>
                </a:solidFill>
                <a:latin typeface="Open Sauce Bold"/>
                <a:ea typeface="Open Sauce Bold"/>
                <a:cs typeface="Open Sauce Bold"/>
                <a:sym typeface="Open Sauce Bold"/>
              </a:rPr>
              <a:t>Site Support for CABs</a:t>
            </a:r>
          </a:p>
          <a:p>
            <a:pPr algn="l">
              <a:lnSpc>
                <a:spcPts val="2940"/>
              </a:lnSpc>
            </a:pPr>
            <a:endParaRPr lang="en-US" sz="2100" b="1">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n-US" sz="2100" b="1">
                <a:solidFill>
                  <a:srgbClr val="077AB5"/>
                </a:solidFill>
                <a:latin typeface="Open Sauce Bold"/>
                <a:ea typeface="Open Sauce Bold"/>
                <a:cs typeface="Open Sauce Bold"/>
                <a:sym typeface="Open Sauce Bold"/>
              </a:rPr>
              <a:t>Benefits and Impact of CABs</a:t>
            </a:r>
          </a:p>
          <a:p>
            <a:pPr algn="l">
              <a:lnSpc>
                <a:spcPts val="2940"/>
              </a:lnSpc>
            </a:pPr>
            <a:endParaRPr lang="en-US" sz="2100" b="1">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n-US" sz="2100" b="1">
                <a:solidFill>
                  <a:srgbClr val="077AB5"/>
                </a:solidFill>
                <a:latin typeface="Open Sauce Bold"/>
                <a:ea typeface="Open Sauce Bold"/>
                <a:cs typeface="Open Sauce Bold"/>
                <a:sym typeface="Open Sauce Bold"/>
              </a:rPr>
              <a:t>US Government Overview of Selected Health Agencies</a:t>
            </a:r>
          </a:p>
          <a:p>
            <a:pPr algn="l">
              <a:lnSpc>
                <a:spcPts val="2940"/>
              </a:lnSpc>
            </a:pPr>
            <a:endParaRPr lang="en-US" sz="2100" b="1">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n-US" sz="2100" b="1">
                <a:solidFill>
                  <a:srgbClr val="077AB5"/>
                </a:solidFill>
                <a:latin typeface="Open Sauce Bold"/>
                <a:ea typeface="Open Sauce Bold"/>
                <a:cs typeface="Open Sauce Bold"/>
                <a:sym typeface="Open Sauce Bold"/>
              </a:rPr>
              <a:t>Network Overview</a:t>
            </a:r>
          </a:p>
          <a:p>
            <a:pPr algn="l">
              <a:lnSpc>
                <a:spcPts val="2940"/>
              </a:lnSpc>
            </a:pPr>
            <a:endParaRPr lang="en-US" sz="2100" b="1">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n-US" sz="2100" b="1">
                <a:solidFill>
                  <a:srgbClr val="077AB5"/>
                </a:solidFill>
                <a:latin typeface="Open Sauce Bold"/>
                <a:ea typeface="Open Sauce Bold"/>
                <a:cs typeface="Open Sauce Bold"/>
                <a:sym typeface="Open Sauce Bold"/>
              </a:rPr>
              <a:t>Additional DAIDS-funded HIV Research Programs</a:t>
            </a:r>
          </a:p>
          <a:p>
            <a:pPr algn="l">
              <a:lnSpc>
                <a:spcPts val="2940"/>
              </a:lnSpc>
            </a:pPr>
            <a:endParaRPr lang="en-US" sz="2100" b="1">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n-US" sz="2100" b="1">
                <a:solidFill>
                  <a:srgbClr val="077AB5"/>
                </a:solidFill>
                <a:latin typeface="Open Sauce Bold"/>
                <a:ea typeface="Open Sauce Bold"/>
                <a:cs typeface="Open Sauce Bold"/>
                <a:sym typeface="Open Sauce Bold"/>
              </a:rPr>
              <a:t>Additional Collaborative Community-focused Organizations</a:t>
            </a:r>
          </a:p>
          <a:p>
            <a:pPr algn="l">
              <a:lnSpc>
                <a:spcPts val="2940"/>
              </a:lnSpc>
            </a:pPr>
            <a:endParaRPr lang="en-US" sz="2100" b="1">
              <a:solidFill>
                <a:srgbClr val="077AB5"/>
              </a:solidFill>
              <a:latin typeface="Open Sauce Bold"/>
              <a:ea typeface="Open Sauce Bold"/>
              <a:cs typeface="Open Sauce Bold"/>
              <a:sym typeface="Open Sauce Bold"/>
            </a:endParaRPr>
          </a:p>
          <a:p>
            <a:pPr marL="453390" lvl="1" indent="-226695" algn="l">
              <a:lnSpc>
                <a:spcPts val="2940"/>
              </a:lnSpc>
              <a:buFont typeface="Arial"/>
              <a:buChar char="•"/>
            </a:pPr>
            <a:r>
              <a:rPr lang="en-US" sz="2100" b="1">
                <a:solidFill>
                  <a:srgbClr val="077AB5"/>
                </a:solidFill>
                <a:latin typeface="Open Sauce Bold"/>
                <a:ea typeface="Open Sauce Bold"/>
                <a:cs typeface="Open Sauce Bold"/>
                <a:sym typeface="Open Sauce Bold"/>
              </a:rPr>
              <a:t>Resources</a:t>
            </a:r>
          </a:p>
        </p:txBody>
      </p:sp>
      <p:sp>
        <p:nvSpPr>
          <p:cNvPr id="10" name="AutoShape 10"/>
          <p:cNvSpPr/>
          <p:nvPr/>
        </p:nvSpPr>
        <p:spPr>
          <a:xfrm>
            <a:off x="16446887" y="-234552"/>
            <a:ext cx="9525" cy="10992908"/>
          </a:xfrm>
          <a:prstGeom prst="rect">
            <a:avLst/>
          </a:prstGeom>
          <a:solidFill>
            <a:srgbClr val="373636"/>
          </a:solid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591079"/>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30</a:t>
              </a:r>
            </a:p>
          </p:txBody>
        </p:sp>
      </p:grpSp>
      <p:sp>
        <p:nvSpPr>
          <p:cNvPr id="6" name="AutoShape 6"/>
          <p:cNvSpPr/>
          <p:nvPr/>
        </p:nvSpPr>
        <p:spPr>
          <a:xfrm>
            <a:off x="0" y="3745294"/>
            <a:ext cx="18288000" cy="9525"/>
          </a:xfrm>
          <a:prstGeom prst="rect">
            <a:avLst/>
          </a:prstGeom>
          <a:solidFill>
            <a:srgbClr val="373636"/>
          </a:solidFill>
        </p:spPr>
        <p:txBody>
          <a:bodyPr/>
          <a:lstStyle/>
          <a:p>
            <a:endParaRPr lang="en-US"/>
          </a:p>
        </p:txBody>
      </p:sp>
      <p:sp>
        <p:nvSpPr>
          <p:cNvPr id="7" name="AutoShape 7"/>
          <p:cNvSpPr/>
          <p:nvPr/>
        </p:nvSpPr>
        <p:spPr>
          <a:xfrm>
            <a:off x="9533801" y="3754819"/>
            <a:ext cx="9525" cy="6532181"/>
          </a:xfrm>
          <a:prstGeom prst="rect">
            <a:avLst/>
          </a:prstGeom>
          <a:solidFill>
            <a:srgbClr val="373636"/>
          </a:solidFill>
        </p:spPr>
        <p:txBody>
          <a:bodyPr/>
          <a:lstStyle/>
          <a:p>
            <a:endParaRPr lang="en-US"/>
          </a:p>
        </p:txBody>
      </p:sp>
      <p:sp>
        <p:nvSpPr>
          <p:cNvPr id="8" name="AutoShape 8"/>
          <p:cNvSpPr/>
          <p:nvPr/>
        </p:nvSpPr>
        <p:spPr>
          <a:xfrm>
            <a:off x="1019175" y="3754819"/>
            <a:ext cx="235064" cy="269687"/>
          </a:xfrm>
          <a:prstGeom prst="rect">
            <a:avLst/>
          </a:prstGeom>
          <a:solidFill>
            <a:srgbClr val="EA6D29"/>
          </a:solidFill>
        </p:spPr>
        <p:txBody>
          <a:bodyPr/>
          <a:lstStyle/>
          <a:p>
            <a:endParaRPr lang="en-US"/>
          </a:p>
        </p:txBody>
      </p:sp>
      <p:sp>
        <p:nvSpPr>
          <p:cNvPr id="9" name="AutoShape 9"/>
          <p:cNvSpPr/>
          <p:nvPr/>
        </p:nvSpPr>
        <p:spPr>
          <a:xfrm>
            <a:off x="9533801" y="3754819"/>
            <a:ext cx="235064" cy="269687"/>
          </a:xfrm>
          <a:prstGeom prst="rect">
            <a:avLst/>
          </a:prstGeom>
          <a:solidFill>
            <a:srgbClr val="EA6D29"/>
          </a:solidFill>
        </p:spPr>
        <p:txBody>
          <a:bodyPr/>
          <a:lstStyle/>
          <a:p>
            <a:endParaRPr lang="en-US"/>
          </a:p>
        </p:txBody>
      </p:sp>
      <p:sp>
        <p:nvSpPr>
          <p:cNvPr id="10" name="Freeform 10"/>
          <p:cNvSpPr/>
          <p:nvPr/>
        </p:nvSpPr>
        <p:spPr>
          <a:xfrm>
            <a:off x="2954333" y="4187309"/>
            <a:ext cx="4183138" cy="1452386"/>
          </a:xfrm>
          <a:custGeom>
            <a:avLst/>
            <a:gdLst/>
            <a:ahLst/>
            <a:cxnLst/>
            <a:rect l="l" t="t" r="r" b="b"/>
            <a:pathLst>
              <a:path w="4183138" h="1452386">
                <a:moveTo>
                  <a:pt x="0" y="0"/>
                </a:moveTo>
                <a:lnTo>
                  <a:pt x="4183139" y="0"/>
                </a:lnTo>
                <a:lnTo>
                  <a:pt x="4183139" y="1452386"/>
                </a:lnTo>
                <a:lnTo>
                  <a:pt x="0" y="1452386"/>
                </a:lnTo>
                <a:lnTo>
                  <a:pt x="0" y="0"/>
                </a:lnTo>
                <a:close/>
              </a:path>
            </a:pathLst>
          </a:custGeom>
          <a:blipFill>
            <a:blip r:embed="rId2"/>
            <a:stretch>
              <a:fillRect/>
            </a:stretch>
          </a:blipFill>
        </p:spPr>
        <p:txBody>
          <a:bodyPr/>
          <a:lstStyle/>
          <a:p>
            <a:endParaRPr lang="en-US"/>
          </a:p>
        </p:txBody>
      </p:sp>
      <p:sp>
        <p:nvSpPr>
          <p:cNvPr id="11" name="Freeform 11"/>
          <p:cNvSpPr/>
          <p:nvPr/>
        </p:nvSpPr>
        <p:spPr>
          <a:xfrm>
            <a:off x="11467705" y="4061113"/>
            <a:ext cx="4960684" cy="1704778"/>
          </a:xfrm>
          <a:custGeom>
            <a:avLst/>
            <a:gdLst/>
            <a:ahLst/>
            <a:cxnLst/>
            <a:rect l="l" t="t" r="r" b="b"/>
            <a:pathLst>
              <a:path w="4960684" h="1704778">
                <a:moveTo>
                  <a:pt x="0" y="0"/>
                </a:moveTo>
                <a:lnTo>
                  <a:pt x="4960684" y="0"/>
                </a:lnTo>
                <a:lnTo>
                  <a:pt x="4960684" y="1704778"/>
                </a:lnTo>
                <a:lnTo>
                  <a:pt x="0" y="1704778"/>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2036769" y="1356594"/>
            <a:ext cx="14994066" cy="1784836"/>
          </a:xfrm>
          <a:prstGeom prst="rect">
            <a:avLst/>
          </a:prstGeom>
        </p:spPr>
        <p:txBody>
          <a:bodyPr lIns="0" tIns="0" rIns="0" bIns="0" rtlCol="0" anchor="t">
            <a:spAutoFit/>
          </a:bodyPr>
          <a:lstStyle/>
          <a:p>
            <a:pPr algn="ctr">
              <a:lnSpc>
                <a:spcPts val="6930"/>
              </a:lnSpc>
            </a:pPr>
            <a:r>
              <a:rPr lang="en-US" sz="6300" b="1">
                <a:solidFill>
                  <a:srgbClr val="373636"/>
                </a:solidFill>
                <a:latin typeface="Open Sauce Heavy"/>
                <a:ea typeface="Open Sauce Heavy"/>
                <a:cs typeface="Open Sauce Heavy"/>
                <a:sym typeface="Open Sauce Heavy"/>
              </a:rPr>
              <a:t>The Office of HIV/AIDS Coordination &amp; </a:t>
            </a:r>
            <a:r>
              <a:rPr lang="en-US" sz="6300" b="1">
                <a:solidFill>
                  <a:srgbClr val="077AB5"/>
                </a:solidFill>
                <a:latin typeface="Open Sauce Heavy"/>
                <a:ea typeface="Open Sauce Heavy"/>
                <a:cs typeface="Open Sauce Heavy"/>
                <a:sym typeface="Open Sauce Heavy"/>
              </a:rPr>
              <a:t>Community Partners</a:t>
            </a:r>
          </a:p>
        </p:txBody>
      </p:sp>
      <p:sp>
        <p:nvSpPr>
          <p:cNvPr id="13" name="TextBox 13"/>
          <p:cNvSpPr txBox="1"/>
          <p:nvPr/>
        </p:nvSpPr>
        <p:spPr>
          <a:xfrm>
            <a:off x="1394011" y="5995984"/>
            <a:ext cx="7749989" cy="2593117"/>
          </a:xfrm>
          <a:prstGeom prst="rect">
            <a:avLst/>
          </a:prstGeom>
        </p:spPr>
        <p:txBody>
          <a:bodyPr lIns="0" tIns="0" rIns="0" bIns="0" rtlCol="0" anchor="t">
            <a:spAutoFit/>
          </a:bodyPr>
          <a:lstStyle/>
          <a:p>
            <a:pPr algn="l">
              <a:lnSpc>
                <a:spcPts val="3520"/>
              </a:lnSpc>
            </a:pPr>
            <a:r>
              <a:rPr lang="en-US" sz="2200" dirty="0">
                <a:solidFill>
                  <a:srgbClr val="373636"/>
                </a:solidFill>
                <a:latin typeface="Open Sauce"/>
                <a:ea typeface="Open Sauce"/>
                <a:cs typeface="Open Sauce"/>
                <a:sym typeface="Open Sauce"/>
              </a:rPr>
              <a:t>The </a:t>
            </a:r>
            <a:r>
              <a:rPr lang="en-US" sz="2200" u="sng" dirty="0">
                <a:solidFill>
                  <a:srgbClr val="373636"/>
                </a:solidFill>
                <a:latin typeface="Open Sauce"/>
                <a:ea typeface="Open Sauce"/>
                <a:cs typeface="Open Sauce"/>
                <a:sym typeface="Open Sauce"/>
                <a:hlinkClick r:id="rId4" tooltip="https://www.hanc.info"/>
              </a:rPr>
              <a:t>Office of HIV/AIDS Network Coordination </a:t>
            </a:r>
            <a:r>
              <a:rPr lang="en-US" sz="2200" dirty="0">
                <a:solidFill>
                  <a:srgbClr val="373636"/>
                </a:solidFill>
                <a:latin typeface="Open Sauce"/>
                <a:ea typeface="Open Sauce"/>
                <a:cs typeface="Open Sauce"/>
                <a:sym typeface="Open Sauce"/>
              </a:rPr>
              <a:t>(HANC) works with the HIV/AIDS Clinical Trials Networks of the U.S. National Institutes of Health (NIH) with the intent of creating a more integrated, collaborative and flexible research structure. </a:t>
            </a:r>
          </a:p>
          <a:p>
            <a:pPr algn="l">
              <a:lnSpc>
                <a:spcPts val="3520"/>
              </a:lnSpc>
            </a:pPr>
            <a:endParaRPr lang="en-US" sz="2200" dirty="0">
              <a:solidFill>
                <a:srgbClr val="373636"/>
              </a:solidFill>
              <a:latin typeface="Open Sauce"/>
              <a:ea typeface="Open Sauce"/>
              <a:cs typeface="Open Sauce"/>
              <a:sym typeface="Open Sauce"/>
            </a:endParaRPr>
          </a:p>
        </p:txBody>
      </p:sp>
      <p:sp>
        <p:nvSpPr>
          <p:cNvPr id="14" name="TextBox 14"/>
          <p:cNvSpPr txBox="1"/>
          <p:nvPr/>
        </p:nvSpPr>
        <p:spPr>
          <a:xfrm>
            <a:off x="9910573" y="5995984"/>
            <a:ext cx="8074948" cy="4345568"/>
          </a:xfrm>
          <a:prstGeom prst="rect">
            <a:avLst/>
          </a:prstGeom>
        </p:spPr>
        <p:txBody>
          <a:bodyPr lIns="0" tIns="0" rIns="0" bIns="0" rtlCol="0" anchor="t">
            <a:spAutoFit/>
          </a:bodyPr>
          <a:lstStyle/>
          <a:p>
            <a:pPr algn="l">
              <a:lnSpc>
                <a:spcPts val="3520"/>
              </a:lnSpc>
            </a:pPr>
            <a:r>
              <a:rPr lang="en-US" sz="2200">
                <a:solidFill>
                  <a:srgbClr val="373636"/>
                </a:solidFill>
                <a:latin typeface="Open Sauce"/>
                <a:ea typeface="Open Sauce"/>
                <a:cs typeface="Open Sauce"/>
                <a:sym typeface="Open Sauce"/>
              </a:rPr>
              <a:t>Community Partners (CP) is a cross-network body charged by the Network and DAIDS Leadership to promote effective representation of the many communities within which the four HIV/AIDS Clinical Trials Networks conduct research.</a:t>
            </a:r>
          </a:p>
          <a:p>
            <a:pPr algn="l">
              <a:lnSpc>
                <a:spcPts val="3520"/>
              </a:lnSpc>
            </a:pPr>
            <a:endParaRPr lang="en-US" sz="2200">
              <a:solidFill>
                <a:srgbClr val="373636"/>
              </a:solidFill>
              <a:latin typeface="Open Sauce"/>
              <a:ea typeface="Open Sauce"/>
              <a:cs typeface="Open Sauce"/>
              <a:sym typeface="Open Sauce"/>
            </a:endParaRPr>
          </a:p>
          <a:p>
            <a:pPr algn="l">
              <a:lnSpc>
                <a:spcPts val="3520"/>
              </a:lnSpc>
            </a:pPr>
            <a:r>
              <a:rPr lang="en-US" sz="2200">
                <a:solidFill>
                  <a:srgbClr val="373636"/>
                </a:solidFill>
                <a:latin typeface="Open Sauce"/>
                <a:ea typeface="Open Sauce"/>
                <a:cs typeface="Open Sauce"/>
                <a:sym typeface="Open Sauce"/>
              </a:rPr>
              <a:t>CP is made up of community representatives and staff liaisons from the ACTG, HPTN, HVTN, and IMPAACT. HANC staff and DAIDS representatives serve as non-voting members. </a:t>
            </a:r>
          </a:p>
          <a:p>
            <a:pPr algn="l">
              <a:lnSpc>
                <a:spcPts val="3520"/>
              </a:lnSpc>
            </a:pPr>
            <a:endParaRPr lang="en-US" sz="2200">
              <a:solidFill>
                <a:srgbClr val="373636"/>
              </a:solidFill>
              <a:latin typeface="Open Sauce"/>
              <a:ea typeface="Open Sauce"/>
              <a:cs typeface="Open Sauce"/>
              <a:sym typeface="Open Sauc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31</a:t>
              </a:r>
            </a:p>
          </p:txBody>
        </p:sp>
      </p:grpSp>
      <p:sp>
        <p:nvSpPr>
          <p:cNvPr id="6" name="AutoShape 6"/>
          <p:cNvSpPr/>
          <p:nvPr/>
        </p:nvSpPr>
        <p:spPr>
          <a:xfrm>
            <a:off x="1019175" y="1579714"/>
            <a:ext cx="16249650" cy="9525"/>
          </a:xfrm>
          <a:prstGeom prst="rect">
            <a:avLst/>
          </a:prstGeom>
          <a:solidFill>
            <a:srgbClr val="373636"/>
          </a:solidFill>
        </p:spPr>
        <p:txBody>
          <a:bodyPr/>
          <a:lstStyle/>
          <a:p>
            <a:endParaRPr lang="en-US"/>
          </a:p>
        </p:txBody>
      </p:sp>
      <p:sp>
        <p:nvSpPr>
          <p:cNvPr id="7" name="AutoShape 7"/>
          <p:cNvSpPr/>
          <p:nvPr/>
        </p:nvSpPr>
        <p:spPr>
          <a:xfrm>
            <a:off x="1028700" y="9851387"/>
            <a:ext cx="8120062" cy="435613"/>
          </a:xfrm>
          <a:prstGeom prst="rect">
            <a:avLst/>
          </a:prstGeom>
          <a:solidFill>
            <a:srgbClr val="077AB5"/>
          </a:solidFill>
        </p:spPr>
        <p:txBody>
          <a:bodyPr/>
          <a:lstStyle/>
          <a:p>
            <a:endParaRPr lang="en-US"/>
          </a:p>
        </p:txBody>
      </p:sp>
      <p:sp>
        <p:nvSpPr>
          <p:cNvPr id="8" name="AutoShape 8"/>
          <p:cNvSpPr/>
          <p:nvPr/>
        </p:nvSpPr>
        <p:spPr>
          <a:xfrm>
            <a:off x="17259300" y="-352954"/>
            <a:ext cx="9525" cy="10992908"/>
          </a:xfrm>
          <a:prstGeom prst="rect">
            <a:avLst/>
          </a:prstGeom>
          <a:solidFill>
            <a:srgbClr val="373636"/>
          </a:solidFill>
        </p:spPr>
        <p:txBody>
          <a:bodyPr/>
          <a:lstStyle/>
          <a:p>
            <a:endParaRPr lang="en-US"/>
          </a:p>
        </p:txBody>
      </p:sp>
      <p:sp>
        <p:nvSpPr>
          <p:cNvPr id="9" name="Freeform 9"/>
          <p:cNvSpPr/>
          <p:nvPr/>
        </p:nvSpPr>
        <p:spPr>
          <a:xfrm>
            <a:off x="3175629" y="1689641"/>
            <a:ext cx="11936741" cy="8161747"/>
          </a:xfrm>
          <a:custGeom>
            <a:avLst/>
            <a:gdLst/>
            <a:ahLst/>
            <a:cxnLst/>
            <a:rect l="l" t="t" r="r" b="b"/>
            <a:pathLst>
              <a:path w="11936741" h="8161747">
                <a:moveTo>
                  <a:pt x="0" y="0"/>
                </a:moveTo>
                <a:lnTo>
                  <a:pt x="11936742" y="0"/>
                </a:lnTo>
                <a:lnTo>
                  <a:pt x="11936742" y="8161746"/>
                </a:lnTo>
                <a:lnTo>
                  <a:pt x="0" y="8161746"/>
                </a:lnTo>
                <a:lnTo>
                  <a:pt x="0" y="0"/>
                </a:lnTo>
                <a:close/>
              </a:path>
            </a:pathLst>
          </a:custGeom>
          <a:blipFill>
            <a:blip r:embed="rId2"/>
            <a:stretch>
              <a:fillRect/>
            </a:stretch>
          </a:blipFill>
        </p:spPr>
        <p:txBody>
          <a:bodyPr/>
          <a:lstStyle/>
          <a:p>
            <a:endParaRPr lang="en-US"/>
          </a:p>
        </p:txBody>
      </p:sp>
      <p:sp>
        <p:nvSpPr>
          <p:cNvPr id="10" name="TextBox 10"/>
          <p:cNvSpPr txBox="1"/>
          <p:nvPr/>
        </p:nvSpPr>
        <p:spPr>
          <a:xfrm>
            <a:off x="1788365" y="270819"/>
            <a:ext cx="9280738" cy="1038151"/>
          </a:xfrm>
          <a:prstGeom prst="rect">
            <a:avLst/>
          </a:prstGeom>
        </p:spPr>
        <p:txBody>
          <a:bodyPr lIns="0" tIns="0" rIns="0" bIns="0" rtlCol="0" anchor="t">
            <a:spAutoFit/>
          </a:bodyPr>
          <a:lstStyle/>
          <a:p>
            <a:pPr algn="l">
              <a:lnSpc>
                <a:spcPts val="8400"/>
              </a:lnSpc>
            </a:pPr>
            <a:r>
              <a:rPr lang="en-US" sz="6000" b="1">
                <a:solidFill>
                  <a:srgbClr val="EA6D29"/>
                </a:solidFill>
                <a:latin typeface="Open Sauce Bold"/>
                <a:ea typeface="Open Sauce Bold"/>
                <a:cs typeface="Open Sauce Bold"/>
                <a:sym typeface="Open Sauce Bold"/>
              </a:rPr>
              <a:t>HANC and the Networks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32</a:t>
              </a:r>
            </a:p>
          </p:txBody>
        </p:sp>
      </p:grpSp>
      <p:sp>
        <p:nvSpPr>
          <p:cNvPr id="6" name="TextBox 6"/>
          <p:cNvSpPr txBox="1"/>
          <p:nvPr/>
        </p:nvSpPr>
        <p:spPr>
          <a:xfrm>
            <a:off x="1887092" y="2806268"/>
            <a:ext cx="5038791" cy="3591074"/>
          </a:xfrm>
          <a:prstGeom prst="rect">
            <a:avLst/>
          </a:prstGeom>
        </p:spPr>
        <p:txBody>
          <a:bodyPr lIns="0" tIns="0" rIns="0" bIns="0" rtlCol="0" anchor="t">
            <a:spAutoFit/>
          </a:bodyPr>
          <a:lstStyle/>
          <a:p>
            <a:pPr algn="l">
              <a:lnSpc>
                <a:spcPts val="7079"/>
              </a:lnSpc>
            </a:pPr>
            <a:r>
              <a:rPr lang="en-US" sz="5899" dirty="0">
                <a:solidFill>
                  <a:srgbClr val="373636"/>
                </a:solidFill>
                <a:latin typeface="Open Sauce Light"/>
                <a:ea typeface="Open Sauce Light"/>
                <a:cs typeface="Open Sauce Light"/>
                <a:sym typeface="Open Sauce Light"/>
              </a:rPr>
              <a:t>Additional DAIDS-funded HIV Research Programs</a:t>
            </a:r>
          </a:p>
        </p:txBody>
      </p:sp>
      <p:sp>
        <p:nvSpPr>
          <p:cNvPr id="7" name="TextBox 7"/>
          <p:cNvSpPr txBox="1"/>
          <p:nvPr/>
        </p:nvSpPr>
        <p:spPr>
          <a:xfrm>
            <a:off x="9159486" y="278538"/>
            <a:ext cx="8515982" cy="9827114"/>
          </a:xfrm>
          <a:prstGeom prst="rect">
            <a:avLst/>
          </a:prstGeom>
        </p:spPr>
        <p:txBody>
          <a:bodyPr lIns="0" tIns="0" rIns="0" bIns="0" rtlCol="0" anchor="t">
            <a:spAutoFit/>
          </a:bodyPr>
          <a:lstStyle/>
          <a:p>
            <a:pPr algn="l">
              <a:lnSpc>
                <a:spcPts val="3519"/>
              </a:lnSpc>
            </a:pPr>
            <a:r>
              <a:rPr lang="en-US" sz="2199" dirty="0">
                <a:solidFill>
                  <a:srgbClr val="373636"/>
                </a:solidFill>
                <a:latin typeface="Open Sauce"/>
                <a:ea typeface="Open Sauce"/>
                <a:cs typeface="Open Sauce"/>
                <a:sym typeface="Open Sauce"/>
              </a:rPr>
              <a:t>Flagship NIH program on HIV cure research.</a:t>
            </a:r>
          </a:p>
          <a:p>
            <a:pPr algn="l">
              <a:lnSpc>
                <a:spcPts val="3519"/>
              </a:lnSpc>
            </a:pPr>
            <a:endParaRPr lang="en-US" sz="2199" dirty="0">
              <a:solidFill>
                <a:srgbClr val="373636"/>
              </a:solidFill>
              <a:latin typeface="Open Sauce"/>
              <a:ea typeface="Open Sauce"/>
              <a:cs typeface="Open Sauce"/>
              <a:sym typeface="Open Sauce"/>
            </a:endParaRPr>
          </a:p>
          <a:p>
            <a:pPr algn="l">
              <a:lnSpc>
                <a:spcPts val="3519"/>
              </a:lnSpc>
            </a:pPr>
            <a:r>
              <a:rPr lang="en-US" sz="2199" dirty="0">
                <a:solidFill>
                  <a:srgbClr val="373636"/>
                </a:solidFill>
                <a:latin typeface="Open Sauce"/>
                <a:ea typeface="Open Sauce"/>
                <a:cs typeface="Open Sauce"/>
                <a:sym typeface="Open Sauce"/>
              </a:rPr>
              <a:t>Fosters dynamic, multidisciplinary collaborations between basic, applied, and clinical researchers studying HIV persistence and developing potential curative strategies. </a:t>
            </a:r>
          </a:p>
          <a:p>
            <a:pPr algn="l">
              <a:lnSpc>
                <a:spcPts val="3519"/>
              </a:lnSpc>
            </a:pPr>
            <a:endParaRPr lang="en-US" sz="2199" dirty="0">
              <a:solidFill>
                <a:srgbClr val="373636"/>
              </a:solidFill>
              <a:latin typeface="Open Sauce"/>
              <a:ea typeface="Open Sauce"/>
              <a:cs typeface="Open Sauce"/>
              <a:sym typeface="Open Sauce"/>
            </a:endParaRPr>
          </a:p>
          <a:p>
            <a:pPr algn="l">
              <a:lnSpc>
                <a:spcPts val="3519"/>
              </a:lnSpc>
            </a:pPr>
            <a:r>
              <a:rPr lang="en-US" sz="2199" dirty="0">
                <a:solidFill>
                  <a:srgbClr val="373636"/>
                </a:solidFill>
                <a:latin typeface="Open Sauce"/>
                <a:ea typeface="Open Sauce"/>
                <a:cs typeface="Open Sauce"/>
                <a:sym typeface="Open Sauce"/>
              </a:rPr>
              <a:t>Establishes partnerships across academia, industry, government, and community, with a goal of leveraging common resources to accelerate the pace of HIV cure research and engage the next generation of HIV cure researchers.</a:t>
            </a:r>
          </a:p>
          <a:p>
            <a:pPr algn="l">
              <a:lnSpc>
                <a:spcPts val="3519"/>
              </a:lnSpc>
            </a:pPr>
            <a:endParaRPr lang="en-US" sz="2199" dirty="0">
              <a:solidFill>
                <a:srgbClr val="373636"/>
              </a:solidFill>
              <a:latin typeface="Open Sauce"/>
              <a:ea typeface="Open Sauce"/>
              <a:cs typeface="Open Sauce"/>
              <a:sym typeface="Open Sauce"/>
            </a:endParaRPr>
          </a:p>
          <a:p>
            <a:pPr algn="l">
              <a:lnSpc>
                <a:spcPts val="3519"/>
              </a:lnSpc>
            </a:pPr>
            <a:r>
              <a:rPr lang="en-US" sz="2199" dirty="0">
                <a:solidFill>
                  <a:srgbClr val="373636"/>
                </a:solidFill>
                <a:latin typeface="Open Sauce"/>
                <a:ea typeface="Open Sauce"/>
                <a:cs typeface="Open Sauce"/>
                <a:sym typeface="Open Sauce"/>
              </a:rPr>
              <a:t>Launched in July 2011 with the funding of three </a:t>
            </a:r>
            <a:r>
              <a:rPr lang="en-US" sz="2199" dirty="0" err="1">
                <a:solidFill>
                  <a:srgbClr val="373636"/>
                </a:solidFill>
                <a:latin typeface="Open Sauce"/>
                <a:ea typeface="Open Sauce"/>
                <a:cs typeface="Open Sauce"/>
                <a:sym typeface="Open Sauce"/>
              </a:rPr>
              <a:t>Collaboratories</a:t>
            </a:r>
            <a:r>
              <a:rPr lang="en-US" sz="2199" dirty="0">
                <a:solidFill>
                  <a:srgbClr val="373636"/>
                </a:solidFill>
                <a:latin typeface="Open Sauce"/>
                <a:ea typeface="Open Sauce"/>
                <a:cs typeface="Open Sauce"/>
                <a:sym typeface="Open Sauce"/>
              </a:rPr>
              <a:t>: CARE, DARE, and </a:t>
            </a:r>
            <a:r>
              <a:rPr lang="en-US" sz="2199" dirty="0" err="1">
                <a:solidFill>
                  <a:srgbClr val="373636"/>
                </a:solidFill>
                <a:latin typeface="Open Sauce"/>
                <a:ea typeface="Open Sauce"/>
                <a:cs typeface="Open Sauce"/>
                <a:sym typeface="Open Sauce"/>
              </a:rPr>
              <a:t>defeatHIV</a:t>
            </a:r>
            <a:r>
              <a:rPr lang="en-US" sz="2199" dirty="0">
                <a:solidFill>
                  <a:srgbClr val="373636"/>
                </a:solidFill>
                <a:latin typeface="Open Sauce"/>
                <a:ea typeface="Open Sauce"/>
                <a:cs typeface="Open Sauce"/>
                <a:sym typeface="Open Sauce"/>
              </a:rPr>
              <a:t>. Expanded in July 2016 to include three additional </a:t>
            </a:r>
            <a:r>
              <a:rPr lang="en-US" sz="2199" dirty="0" err="1">
                <a:solidFill>
                  <a:srgbClr val="373636"/>
                </a:solidFill>
                <a:latin typeface="Open Sauce"/>
                <a:ea typeface="Open Sauce"/>
                <a:cs typeface="Open Sauce"/>
                <a:sym typeface="Open Sauce"/>
              </a:rPr>
              <a:t>Collaboratories</a:t>
            </a:r>
            <a:r>
              <a:rPr lang="en-US" sz="2199" dirty="0">
                <a:solidFill>
                  <a:srgbClr val="373636"/>
                </a:solidFill>
                <a:latin typeface="Open Sauce"/>
                <a:ea typeface="Open Sauce"/>
                <a:cs typeface="Open Sauce"/>
                <a:sym typeface="Open Sauce"/>
              </a:rPr>
              <a:t> (BELIEVE, BEAT-HIV, and I4C). Further expanded in 2021 to include a total of 10 </a:t>
            </a:r>
            <a:r>
              <a:rPr lang="en-US" sz="2199" dirty="0" err="1">
                <a:solidFill>
                  <a:srgbClr val="373636"/>
                </a:solidFill>
                <a:latin typeface="Open Sauce"/>
                <a:ea typeface="Open Sauce"/>
                <a:cs typeface="Open Sauce"/>
                <a:sym typeface="Open Sauce"/>
              </a:rPr>
              <a:t>Collaboratories</a:t>
            </a:r>
            <a:r>
              <a:rPr lang="en-US" sz="2199" dirty="0">
                <a:solidFill>
                  <a:srgbClr val="373636"/>
                </a:solidFill>
                <a:latin typeface="Open Sauce"/>
                <a:ea typeface="Open Sauce"/>
                <a:cs typeface="Open Sauce"/>
                <a:sym typeface="Open Sauce"/>
              </a:rPr>
              <a:t> (CARE, DARE, BEAT-HIV, I4C, REACH, ERASE-HIV, CRISPR for Cure, PAVE, RID-HIV, and HOPE), with one (PAVE) focused specifically on HIV cure research in infants and children. Combined the network supports approximately 300 Collaboratory members.</a:t>
            </a:r>
          </a:p>
          <a:p>
            <a:pPr algn="l">
              <a:lnSpc>
                <a:spcPts val="3519"/>
              </a:lnSpc>
            </a:pPr>
            <a:endParaRPr lang="en-US" sz="2199" dirty="0">
              <a:solidFill>
                <a:srgbClr val="373636"/>
              </a:solidFill>
              <a:latin typeface="Open Sauce"/>
              <a:ea typeface="Open Sauce"/>
              <a:cs typeface="Open Sauce"/>
              <a:sym typeface="Open Sauce"/>
            </a:endParaRPr>
          </a:p>
        </p:txBody>
      </p:sp>
      <p:sp>
        <p:nvSpPr>
          <p:cNvPr id="8" name="AutoShape 8"/>
          <p:cNvSpPr/>
          <p:nvPr/>
        </p:nvSpPr>
        <p:spPr>
          <a:xfrm>
            <a:off x="8343631" y="453164"/>
            <a:ext cx="546310" cy="156239"/>
          </a:xfrm>
          <a:prstGeom prst="rect">
            <a:avLst/>
          </a:prstGeom>
          <a:solidFill>
            <a:srgbClr val="077AB5"/>
          </a:solidFill>
        </p:spPr>
        <p:txBody>
          <a:bodyPr/>
          <a:lstStyle/>
          <a:p>
            <a:endParaRPr lang="en-US"/>
          </a:p>
        </p:txBody>
      </p:sp>
      <p:sp>
        <p:nvSpPr>
          <p:cNvPr id="9" name="AutoShape 9"/>
          <p:cNvSpPr/>
          <p:nvPr/>
        </p:nvSpPr>
        <p:spPr>
          <a:xfrm>
            <a:off x="8343631" y="1308969"/>
            <a:ext cx="546310" cy="156239"/>
          </a:xfrm>
          <a:prstGeom prst="rect">
            <a:avLst/>
          </a:prstGeom>
          <a:solidFill>
            <a:srgbClr val="077AB5"/>
          </a:solidFill>
        </p:spPr>
        <p:txBody>
          <a:bodyPr/>
          <a:lstStyle/>
          <a:p>
            <a:endParaRPr lang="en-US"/>
          </a:p>
        </p:txBody>
      </p:sp>
      <p:sp>
        <p:nvSpPr>
          <p:cNvPr id="10" name="AutoShape 10"/>
          <p:cNvSpPr/>
          <p:nvPr/>
        </p:nvSpPr>
        <p:spPr>
          <a:xfrm>
            <a:off x="8343631" y="3123047"/>
            <a:ext cx="546310" cy="156239"/>
          </a:xfrm>
          <a:prstGeom prst="rect">
            <a:avLst/>
          </a:prstGeom>
          <a:solidFill>
            <a:srgbClr val="077AB5"/>
          </a:solidFill>
        </p:spPr>
        <p:txBody>
          <a:bodyPr/>
          <a:lstStyle/>
          <a:p>
            <a:endParaRPr lang="en-US"/>
          </a:p>
        </p:txBody>
      </p:sp>
      <p:sp>
        <p:nvSpPr>
          <p:cNvPr id="11" name="AutoShape 11"/>
          <p:cNvSpPr/>
          <p:nvPr/>
        </p:nvSpPr>
        <p:spPr>
          <a:xfrm>
            <a:off x="8343631" y="5689111"/>
            <a:ext cx="546310" cy="156239"/>
          </a:xfrm>
          <a:prstGeom prst="rect">
            <a:avLst/>
          </a:prstGeom>
          <a:solidFill>
            <a:srgbClr val="077AB5"/>
          </a:solidFill>
        </p:spPr>
        <p:txBody>
          <a:bodyPr/>
          <a:lstStyle/>
          <a:p>
            <a:endParaRPr lang="en-US"/>
          </a:p>
        </p:txBody>
      </p:sp>
      <p:sp>
        <p:nvSpPr>
          <p:cNvPr id="12" name="AutoShape 12"/>
          <p:cNvSpPr/>
          <p:nvPr/>
        </p:nvSpPr>
        <p:spPr>
          <a:xfrm>
            <a:off x="15486" y="9568814"/>
            <a:ext cx="18288000" cy="9525"/>
          </a:xfrm>
          <a:prstGeom prst="rect">
            <a:avLst/>
          </a:prstGeom>
          <a:solidFill>
            <a:srgbClr val="373636"/>
          </a:solidFill>
        </p:spPr>
        <p:txBody>
          <a:bodyPr/>
          <a:lstStyle/>
          <a:p>
            <a:endParaRPr lang="en-US"/>
          </a:p>
        </p:txBody>
      </p:sp>
      <p:sp>
        <p:nvSpPr>
          <p:cNvPr id="13" name="AutoShape 13"/>
          <p:cNvSpPr/>
          <p:nvPr/>
        </p:nvSpPr>
        <p:spPr>
          <a:xfrm>
            <a:off x="1887092" y="6712717"/>
            <a:ext cx="5545493" cy="249465"/>
          </a:xfrm>
          <a:prstGeom prst="rect">
            <a:avLst/>
          </a:prstGeom>
          <a:solidFill>
            <a:srgbClr val="EA6D29"/>
          </a:solidFill>
        </p:spPr>
        <p:txBody>
          <a:bodyPr/>
          <a:lstStyle/>
          <a:p>
            <a:endParaRPr lang="en-US"/>
          </a:p>
        </p:txBody>
      </p:sp>
      <p:sp>
        <p:nvSpPr>
          <p:cNvPr id="14" name="TextBox 14"/>
          <p:cNvSpPr txBox="1"/>
          <p:nvPr/>
        </p:nvSpPr>
        <p:spPr>
          <a:xfrm>
            <a:off x="1896617" y="7277648"/>
            <a:ext cx="6447014" cy="1079613"/>
          </a:xfrm>
          <a:prstGeom prst="rect">
            <a:avLst/>
          </a:prstGeom>
        </p:spPr>
        <p:txBody>
          <a:bodyPr wrap="square" lIns="0" tIns="0" rIns="0" bIns="0" rtlCol="0" anchor="t">
            <a:spAutoFit/>
          </a:bodyPr>
          <a:lstStyle/>
          <a:p>
            <a:pPr>
              <a:lnSpc>
                <a:spcPts val="4401"/>
              </a:lnSpc>
              <a:spcBef>
                <a:spcPct val="0"/>
              </a:spcBef>
            </a:pPr>
            <a:r>
              <a:rPr lang="en-US" sz="3200" b="1" dirty="0">
                <a:solidFill>
                  <a:srgbClr val="077AB5"/>
                </a:solidFill>
                <a:latin typeface="Open Sauce Bold"/>
                <a:ea typeface="Open Sauce Bold"/>
                <a:cs typeface="Open Sauce Bold"/>
                <a:sym typeface="Open Sauce Bold"/>
              </a:rPr>
              <a:t>Martin Delaney </a:t>
            </a:r>
            <a:r>
              <a:rPr lang="en-US" sz="3200" b="1" dirty="0" err="1">
                <a:solidFill>
                  <a:srgbClr val="077AB5"/>
                </a:solidFill>
                <a:latin typeface="Open Sauce Bold"/>
                <a:ea typeface="Open Sauce Bold"/>
                <a:cs typeface="Open Sauce Bold"/>
                <a:sym typeface="Open Sauce Bold"/>
              </a:rPr>
              <a:t>Collaboratories</a:t>
            </a:r>
            <a:r>
              <a:rPr lang="en-US" sz="3200" b="1" dirty="0">
                <a:solidFill>
                  <a:srgbClr val="077AB5"/>
                </a:solidFill>
                <a:latin typeface="Open Sauce Bold"/>
                <a:ea typeface="Open Sauce Bold"/>
                <a:cs typeface="Open Sauce Bold"/>
                <a:sym typeface="Open Sauce Bold"/>
              </a:rPr>
              <a:t> (MDC) for HIV Cure Research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33</a:t>
              </a:r>
            </a:p>
          </p:txBody>
        </p:sp>
      </p:grpSp>
      <p:sp>
        <p:nvSpPr>
          <p:cNvPr id="6" name="TextBox 6"/>
          <p:cNvSpPr txBox="1"/>
          <p:nvPr/>
        </p:nvSpPr>
        <p:spPr>
          <a:xfrm>
            <a:off x="1887092" y="2806268"/>
            <a:ext cx="5038791" cy="3591074"/>
          </a:xfrm>
          <a:prstGeom prst="rect">
            <a:avLst/>
          </a:prstGeom>
        </p:spPr>
        <p:txBody>
          <a:bodyPr lIns="0" tIns="0" rIns="0" bIns="0" rtlCol="0" anchor="t">
            <a:spAutoFit/>
          </a:bodyPr>
          <a:lstStyle/>
          <a:p>
            <a:pPr algn="l">
              <a:lnSpc>
                <a:spcPts val="7079"/>
              </a:lnSpc>
            </a:pPr>
            <a:r>
              <a:rPr lang="en-US" sz="5899" dirty="0">
                <a:solidFill>
                  <a:srgbClr val="373636"/>
                </a:solidFill>
                <a:latin typeface="Open Sauce Light"/>
                <a:ea typeface="Open Sauce Light"/>
                <a:cs typeface="Open Sauce Light"/>
                <a:sym typeface="Open Sauce Light"/>
              </a:rPr>
              <a:t>Additional DAIDS-funded HIV Research Programs</a:t>
            </a:r>
          </a:p>
        </p:txBody>
      </p:sp>
      <p:sp>
        <p:nvSpPr>
          <p:cNvPr id="7" name="TextBox 7"/>
          <p:cNvSpPr txBox="1"/>
          <p:nvPr/>
        </p:nvSpPr>
        <p:spPr>
          <a:xfrm>
            <a:off x="9159486" y="3037322"/>
            <a:ext cx="8515982" cy="3916980"/>
          </a:xfrm>
          <a:prstGeom prst="rect">
            <a:avLst/>
          </a:prstGeom>
        </p:spPr>
        <p:txBody>
          <a:bodyPr lIns="0" tIns="0" rIns="0" bIns="0" rtlCol="0" anchor="t">
            <a:spAutoFit/>
          </a:bodyPr>
          <a:lstStyle/>
          <a:p>
            <a:pPr algn="l">
              <a:lnSpc>
                <a:spcPts val="3519"/>
              </a:lnSpc>
            </a:pPr>
            <a:r>
              <a:rPr lang="en-US" sz="2199" dirty="0">
                <a:solidFill>
                  <a:srgbClr val="373636"/>
                </a:solidFill>
                <a:latin typeface="Open Sauce"/>
                <a:ea typeface="Open Sauce"/>
                <a:cs typeface="Open Sauce"/>
                <a:sym typeface="Open Sauce"/>
              </a:rPr>
              <a:t>Provides administrative and shared research support to synergistically enhance and coordinate high quality HIV research projects. </a:t>
            </a:r>
          </a:p>
          <a:p>
            <a:pPr algn="l">
              <a:lnSpc>
                <a:spcPts val="3519"/>
              </a:lnSpc>
            </a:pPr>
            <a:endParaRPr lang="en-US" sz="2199" dirty="0">
              <a:solidFill>
                <a:srgbClr val="373636"/>
              </a:solidFill>
              <a:latin typeface="Open Sauce"/>
              <a:ea typeface="Open Sauce"/>
              <a:cs typeface="Open Sauce"/>
              <a:sym typeface="Open Sauce"/>
            </a:endParaRPr>
          </a:p>
          <a:p>
            <a:pPr algn="l">
              <a:lnSpc>
                <a:spcPts val="3519"/>
              </a:lnSpc>
            </a:pPr>
            <a:r>
              <a:rPr lang="en-US" sz="2199" dirty="0">
                <a:solidFill>
                  <a:srgbClr val="373636"/>
                </a:solidFill>
                <a:latin typeface="Open Sauce"/>
                <a:ea typeface="Open Sauce"/>
                <a:cs typeface="Open Sauce"/>
                <a:sym typeface="Open Sauce"/>
              </a:rPr>
              <a:t>CFARs funds core facilities that provide expertise, resources, and services not otherwise readily obtained through more traditional funding mechanisms.</a:t>
            </a:r>
          </a:p>
          <a:p>
            <a:pPr algn="l">
              <a:lnSpc>
                <a:spcPts val="3519"/>
              </a:lnSpc>
            </a:pPr>
            <a:r>
              <a:rPr lang="en-US" sz="2199" dirty="0">
                <a:solidFill>
                  <a:srgbClr val="373636"/>
                </a:solidFill>
                <a:latin typeface="Open Sauce"/>
                <a:ea typeface="Open Sauce"/>
                <a:cs typeface="Open Sauce"/>
                <a:sym typeface="Open Sauce"/>
              </a:rPr>
              <a:t>Centers for AIDS Research (CFAR)</a:t>
            </a:r>
          </a:p>
          <a:p>
            <a:pPr algn="l">
              <a:lnSpc>
                <a:spcPts val="3519"/>
              </a:lnSpc>
            </a:pPr>
            <a:endParaRPr lang="en-US" sz="2199" dirty="0">
              <a:solidFill>
                <a:srgbClr val="373636"/>
              </a:solidFill>
              <a:latin typeface="Open Sauce"/>
              <a:ea typeface="Open Sauce"/>
              <a:cs typeface="Open Sauce"/>
              <a:sym typeface="Open Sauce"/>
            </a:endParaRPr>
          </a:p>
        </p:txBody>
      </p:sp>
      <p:sp>
        <p:nvSpPr>
          <p:cNvPr id="8" name="AutoShape 8"/>
          <p:cNvSpPr/>
          <p:nvPr/>
        </p:nvSpPr>
        <p:spPr>
          <a:xfrm>
            <a:off x="8343631" y="3123047"/>
            <a:ext cx="546310" cy="156239"/>
          </a:xfrm>
          <a:prstGeom prst="rect">
            <a:avLst/>
          </a:prstGeom>
          <a:solidFill>
            <a:srgbClr val="077AB5"/>
          </a:solidFill>
        </p:spPr>
        <p:txBody>
          <a:bodyPr/>
          <a:lstStyle/>
          <a:p>
            <a:endParaRPr lang="en-US"/>
          </a:p>
        </p:txBody>
      </p:sp>
      <p:sp>
        <p:nvSpPr>
          <p:cNvPr id="9" name="AutoShape 9"/>
          <p:cNvSpPr/>
          <p:nvPr/>
        </p:nvSpPr>
        <p:spPr>
          <a:xfrm>
            <a:off x="8343631" y="4960555"/>
            <a:ext cx="546310" cy="156239"/>
          </a:xfrm>
          <a:prstGeom prst="rect">
            <a:avLst/>
          </a:prstGeom>
          <a:solidFill>
            <a:srgbClr val="077AB5"/>
          </a:solidFill>
        </p:spPr>
        <p:txBody>
          <a:bodyPr/>
          <a:lstStyle/>
          <a:p>
            <a:endParaRPr lang="en-US"/>
          </a:p>
        </p:txBody>
      </p:sp>
      <p:sp>
        <p:nvSpPr>
          <p:cNvPr id="10" name="AutoShape 10"/>
          <p:cNvSpPr/>
          <p:nvPr/>
        </p:nvSpPr>
        <p:spPr>
          <a:xfrm>
            <a:off x="15486" y="9568814"/>
            <a:ext cx="18288000" cy="9525"/>
          </a:xfrm>
          <a:prstGeom prst="rect">
            <a:avLst/>
          </a:prstGeom>
          <a:solidFill>
            <a:srgbClr val="373636"/>
          </a:solidFill>
        </p:spPr>
        <p:txBody>
          <a:bodyPr/>
          <a:lstStyle/>
          <a:p>
            <a:endParaRPr lang="en-US"/>
          </a:p>
        </p:txBody>
      </p:sp>
      <p:sp>
        <p:nvSpPr>
          <p:cNvPr id="11" name="AutoShape 11"/>
          <p:cNvSpPr/>
          <p:nvPr/>
        </p:nvSpPr>
        <p:spPr>
          <a:xfrm>
            <a:off x="1887092" y="6712717"/>
            <a:ext cx="5545493" cy="249465"/>
          </a:xfrm>
          <a:prstGeom prst="rect">
            <a:avLst/>
          </a:prstGeom>
          <a:solidFill>
            <a:srgbClr val="EA6D29"/>
          </a:solidFill>
        </p:spPr>
        <p:txBody>
          <a:bodyPr/>
          <a:lstStyle/>
          <a:p>
            <a:endParaRPr lang="en-US"/>
          </a:p>
        </p:txBody>
      </p:sp>
      <p:sp>
        <p:nvSpPr>
          <p:cNvPr id="12" name="TextBox 12"/>
          <p:cNvSpPr txBox="1"/>
          <p:nvPr/>
        </p:nvSpPr>
        <p:spPr>
          <a:xfrm>
            <a:off x="1851968" y="7239457"/>
            <a:ext cx="6456539" cy="1081835"/>
          </a:xfrm>
          <a:prstGeom prst="rect">
            <a:avLst/>
          </a:prstGeom>
        </p:spPr>
        <p:txBody>
          <a:bodyPr wrap="square" lIns="0" tIns="0" rIns="0" bIns="0" rtlCol="0" anchor="t">
            <a:spAutoFit/>
          </a:bodyPr>
          <a:lstStyle/>
          <a:p>
            <a:pPr>
              <a:lnSpc>
                <a:spcPts val="4401"/>
              </a:lnSpc>
              <a:spcBef>
                <a:spcPct val="0"/>
              </a:spcBef>
            </a:pPr>
            <a:r>
              <a:rPr lang="en-US" sz="3200" b="1" dirty="0">
                <a:solidFill>
                  <a:srgbClr val="077AB5"/>
                </a:solidFill>
                <a:latin typeface="Open Sauce Bold"/>
                <a:ea typeface="Open Sauce Bold"/>
                <a:cs typeface="Open Sauce Bold"/>
                <a:sym typeface="Open Sauce Bold"/>
              </a:rPr>
              <a:t>Centers for AIDS Research </a:t>
            </a:r>
          </a:p>
          <a:p>
            <a:pPr>
              <a:lnSpc>
                <a:spcPts val="4401"/>
              </a:lnSpc>
              <a:spcBef>
                <a:spcPct val="0"/>
              </a:spcBef>
            </a:pPr>
            <a:r>
              <a:rPr lang="en-US" sz="3200" b="1" dirty="0">
                <a:solidFill>
                  <a:srgbClr val="077AB5"/>
                </a:solidFill>
                <a:latin typeface="Open Sauce Bold"/>
                <a:ea typeface="Open Sauce Bold"/>
                <a:cs typeface="Open Sauce Bold"/>
                <a:sym typeface="Open Sauce Bold"/>
              </a:rPr>
              <a:t>(CFAR)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34</a:t>
              </a:r>
            </a:p>
          </p:txBody>
        </p:sp>
      </p:grpSp>
      <p:sp>
        <p:nvSpPr>
          <p:cNvPr id="6" name="TextBox 6"/>
          <p:cNvSpPr txBox="1"/>
          <p:nvPr/>
        </p:nvSpPr>
        <p:spPr>
          <a:xfrm>
            <a:off x="1887092" y="1997036"/>
            <a:ext cx="5038791" cy="4486461"/>
          </a:xfrm>
          <a:prstGeom prst="rect">
            <a:avLst/>
          </a:prstGeom>
        </p:spPr>
        <p:txBody>
          <a:bodyPr lIns="0" tIns="0" rIns="0" bIns="0" rtlCol="0" anchor="t">
            <a:spAutoFit/>
          </a:bodyPr>
          <a:lstStyle/>
          <a:p>
            <a:pPr algn="l">
              <a:lnSpc>
                <a:spcPts val="7079"/>
              </a:lnSpc>
            </a:pPr>
            <a:r>
              <a:rPr lang="en-US" sz="5899">
                <a:solidFill>
                  <a:srgbClr val="373636"/>
                </a:solidFill>
                <a:latin typeface="Open Sauce Light"/>
                <a:ea typeface="Open Sauce Light"/>
                <a:cs typeface="Open Sauce Light"/>
                <a:sym typeface="Open Sauce Light"/>
              </a:rPr>
              <a:t>Additional Collaborative Community-focused Organizations</a:t>
            </a:r>
          </a:p>
        </p:txBody>
      </p:sp>
      <p:sp>
        <p:nvSpPr>
          <p:cNvPr id="7" name="TextBox 7"/>
          <p:cNvSpPr txBox="1"/>
          <p:nvPr/>
        </p:nvSpPr>
        <p:spPr>
          <a:xfrm>
            <a:off x="9282778" y="1792470"/>
            <a:ext cx="8515982" cy="1288304"/>
          </a:xfrm>
          <a:prstGeom prst="rect">
            <a:avLst/>
          </a:prstGeom>
        </p:spPr>
        <p:txBody>
          <a:bodyPr lIns="0" tIns="0" rIns="0" bIns="0" rtlCol="0" anchor="t">
            <a:spAutoFit/>
          </a:bodyPr>
          <a:lstStyle/>
          <a:p>
            <a:pPr algn="l">
              <a:lnSpc>
                <a:spcPts val="3519"/>
              </a:lnSpc>
            </a:pPr>
            <a:r>
              <a:rPr lang="en-US" sz="2199" dirty="0">
                <a:solidFill>
                  <a:srgbClr val="373636"/>
                </a:solidFill>
                <a:latin typeface="Open Sauce"/>
                <a:ea typeface="Open Sauce"/>
                <a:cs typeface="Open Sauce"/>
                <a:sym typeface="Open Sauce"/>
              </a:rPr>
              <a:t>Conducts CDC-led clinical trials to improve TB treatment. The TBTC Community Research Advisors Group (CRAG) is coordinated by </a:t>
            </a:r>
            <a:r>
              <a:rPr lang="en-US" sz="2199" u="sng" dirty="0">
                <a:solidFill>
                  <a:srgbClr val="373636"/>
                </a:solidFill>
                <a:latin typeface="Open Sauce"/>
                <a:ea typeface="Open Sauce"/>
                <a:cs typeface="Open Sauce"/>
                <a:sym typeface="Open Sauce"/>
                <a:hlinkClick r:id="rId2" tooltip="https://www.treatmentactiongroup.org"/>
              </a:rPr>
              <a:t>TAG</a:t>
            </a:r>
            <a:r>
              <a:rPr lang="en-US" sz="2199" dirty="0">
                <a:solidFill>
                  <a:srgbClr val="373636"/>
                </a:solidFill>
                <a:latin typeface="Open Sauce"/>
                <a:ea typeface="Open Sauce"/>
                <a:cs typeface="Open Sauce"/>
                <a:sym typeface="Open Sauce"/>
              </a:rPr>
              <a:t> (Treatment Action Group).</a:t>
            </a:r>
          </a:p>
        </p:txBody>
      </p:sp>
      <p:sp>
        <p:nvSpPr>
          <p:cNvPr id="8" name="TextBox 8"/>
          <p:cNvSpPr txBox="1"/>
          <p:nvPr/>
        </p:nvSpPr>
        <p:spPr>
          <a:xfrm>
            <a:off x="9282778" y="4517901"/>
            <a:ext cx="8515982" cy="2602642"/>
          </a:xfrm>
          <a:prstGeom prst="rect">
            <a:avLst/>
          </a:prstGeom>
        </p:spPr>
        <p:txBody>
          <a:bodyPr lIns="0" tIns="0" rIns="0" bIns="0" rtlCol="0" anchor="t">
            <a:spAutoFit/>
          </a:bodyPr>
          <a:lstStyle/>
          <a:p>
            <a:pPr algn="l">
              <a:lnSpc>
                <a:spcPts val="3519"/>
              </a:lnSpc>
            </a:pPr>
            <a:r>
              <a:rPr lang="en-US" sz="2199" dirty="0">
                <a:solidFill>
                  <a:srgbClr val="373636"/>
                </a:solidFill>
                <a:latin typeface="Open Sauce"/>
                <a:ea typeface="Open Sauce"/>
                <a:cs typeface="Open Sauce"/>
                <a:sym typeface="Open Sauce"/>
              </a:rPr>
              <a:t>An international non-profit organization that leverages its independent voice and global partnerships to accelerate ethical development and equitable delivery of effective HIV prevention options, as part of a comprehensive and integrated pathway to global health equity. </a:t>
            </a:r>
          </a:p>
          <a:p>
            <a:pPr algn="l">
              <a:lnSpc>
                <a:spcPts val="3519"/>
              </a:lnSpc>
            </a:pPr>
            <a:endParaRPr lang="en-US" sz="2199" dirty="0">
              <a:solidFill>
                <a:srgbClr val="373636"/>
              </a:solidFill>
              <a:latin typeface="Open Sauce"/>
              <a:ea typeface="Open Sauce"/>
              <a:cs typeface="Open Sauce"/>
              <a:sym typeface="Open Sauce"/>
            </a:endParaRPr>
          </a:p>
        </p:txBody>
      </p:sp>
      <p:sp>
        <p:nvSpPr>
          <p:cNvPr id="9" name="TextBox 9"/>
          <p:cNvSpPr txBox="1"/>
          <p:nvPr/>
        </p:nvSpPr>
        <p:spPr>
          <a:xfrm>
            <a:off x="9228981" y="7948472"/>
            <a:ext cx="8515982" cy="1288304"/>
          </a:xfrm>
          <a:prstGeom prst="rect">
            <a:avLst/>
          </a:prstGeom>
        </p:spPr>
        <p:txBody>
          <a:bodyPr lIns="0" tIns="0" rIns="0" bIns="0" rtlCol="0" anchor="t">
            <a:spAutoFit/>
          </a:bodyPr>
          <a:lstStyle/>
          <a:p>
            <a:pPr algn="l">
              <a:lnSpc>
                <a:spcPts val="3519"/>
              </a:lnSpc>
            </a:pPr>
            <a:r>
              <a:rPr lang="en-US" sz="2199">
                <a:solidFill>
                  <a:srgbClr val="373636"/>
                </a:solidFill>
                <a:latin typeface="Open Sauce"/>
                <a:ea typeface="Open Sauce"/>
                <a:cs typeface="Open Sauce"/>
                <a:sym typeface="Open Sauce"/>
              </a:rPr>
              <a:t>A nonprofit scientific research organization that develops vaccines and antibodies for HIV, tuberculosis, and emerging infectious diseases.</a:t>
            </a:r>
          </a:p>
        </p:txBody>
      </p:sp>
      <p:sp>
        <p:nvSpPr>
          <p:cNvPr id="10" name="AutoShape 10"/>
          <p:cNvSpPr/>
          <p:nvPr/>
        </p:nvSpPr>
        <p:spPr>
          <a:xfrm>
            <a:off x="8343631" y="1955097"/>
            <a:ext cx="546310" cy="156239"/>
          </a:xfrm>
          <a:prstGeom prst="rect">
            <a:avLst/>
          </a:prstGeom>
          <a:solidFill>
            <a:srgbClr val="077AB5"/>
          </a:solidFill>
        </p:spPr>
        <p:txBody>
          <a:bodyPr/>
          <a:lstStyle/>
          <a:p>
            <a:endParaRPr lang="en-US"/>
          </a:p>
        </p:txBody>
      </p:sp>
      <p:sp>
        <p:nvSpPr>
          <p:cNvPr id="11" name="AutoShape 11"/>
          <p:cNvSpPr/>
          <p:nvPr/>
        </p:nvSpPr>
        <p:spPr>
          <a:xfrm>
            <a:off x="8343631" y="4685867"/>
            <a:ext cx="546310" cy="156239"/>
          </a:xfrm>
          <a:prstGeom prst="rect">
            <a:avLst/>
          </a:prstGeom>
          <a:solidFill>
            <a:srgbClr val="077AB5"/>
          </a:solidFill>
        </p:spPr>
        <p:txBody>
          <a:bodyPr/>
          <a:lstStyle/>
          <a:p>
            <a:endParaRPr lang="en-US"/>
          </a:p>
        </p:txBody>
      </p:sp>
      <p:sp>
        <p:nvSpPr>
          <p:cNvPr id="12" name="AutoShape 12"/>
          <p:cNvSpPr/>
          <p:nvPr/>
        </p:nvSpPr>
        <p:spPr>
          <a:xfrm>
            <a:off x="8289835" y="8111099"/>
            <a:ext cx="546310" cy="156239"/>
          </a:xfrm>
          <a:prstGeom prst="rect">
            <a:avLst/>
          </a:prstGeom>
          <a:solidFill>
            <a:srgbClr val="077AB5"/>
          </a:solidFill>
        </p:spPr>
        <p:txBody>
          <a:bodyPr/>
          <a:lstStyle/>
          <a:p>
            <a:endParaRPr lang="en-US"/>
          </a:p>
        </p:txBody>
      </p:sp>
      <p:sp>
        <p:nvSpPr>
          <p:cNvPr id="13" name="AutoShape 13"/>
          <p:cNvSpPr/>
          <p:nvPr/>
        </p:nvSpPr>
        <p:spPr>
          <a:xfrm>
            <a:off x="15486" y="9568814"/>
            <a:ext cx="18288000" cy="9525"/>
          </a:xfrm>
          <a:prstGeom prst="rect">
            <a:avLst/>
          </a:prstGeom>
          <a:solidFill>
            <a:srgbClr val="373636"/>
          </a:solidFill>
        </p:spPr>
        <p:txBody>
          <a:bodyPr/>
          <a:lstStyle/>
          <a:p>
            <a:endParaRPr lang="en-US"/>
          </a:p>
        </p:txBody>
      </p:sp>
      <p:sp>
        <p:nvSpPr>
          <p:cNvPr id="14" name="AutoShape 14"/>
          <p:cNvSpPr/>
          <p:nvPr/>
        </p:nvSpPr>
        <p:spPr>
          <a:xfrm>
            <a:off x="1887092" y="6712717"/>
            <a:ext cx="5545493" cy="249465"/>
          </a:xfrm>
          <a:prstGeom prst="rect">
            <a:avLst/>
          </a:prstGeom>
          <a:solidFill>
            <a:srgbClr val="EA6D29"/>
          </a:solidFill>
        </p:spPr>
        <p:txBody>
          <a:bodyPr/>
          <a:lstStyle/>
          <a:p>
            <a:endParaRPr lang="en-US"/>
          </a:p>
        </p:txBody>
      </p:sp>
      <p:sp>
        <p:nvSpPr>
          <p:cNvPr id="15" name="TextBox 15"/>
          <p:cNvSpPr txBox="1"/>
          <p:nvPr/>
        </p:nvSpPr>
        <p:spPr>
          <a:xfrm>
            <a:off x="9282778" y="605248"/>
            <a:ext cx="11994891" cy="961204"/>
          </a:xfrm>
          <a:prstGeom prst="rect">
            <a:avLst/>
          </a:prstGeom>
        </p:spPr>
        <p:txBody>
          <a:bodyPr lIns="0" tIns="0" rIns="0" bIns="0" rtlCol="0" anchor="t">
            <a:spAutoFit/>
          </a:bodyPr>
          <a:lstStyle/>
          <a:p>
            <a:pPr algn="l">
              <a:lnSpc>
                <a:spcPts val="3921"/>
              </a:lnSpc>
              <a:spcBef>
                <a:spcPct val="0"/>
              </a:spcBef>
            </a:pPr>
            <a:r>
              <a:rPr lang="en-US" sz="2800" b="1" dirty="0">
                <a:solidFill>
                  <a:srgbClr val="077AB5"/>
                </a:solidFill>
                <a:latin typeface="Open Sauce Bold"/>
                <a:ea typeface="Open Sauce Bold"/>
                <a:cs typeface="Open Sauce Bold"/>
                <a:sym typeface="Open Sauce Bold"/>
              </a:rPr>
              <a:t>Tuberculosis Trials Consortium Community </a:t>
            </a:r>
          </a:p>
          <a:p>
            <a:pPr algn="l">
              <a:lnSpc>
                <a:spcPts val="3921"/>
              </a:lnSpc>
              <a:spcBef>
                <a:spcPct val="0"/>
              </a:spcBef>
            </a:pPr>
            <a:r>
              <a:rPr lang="en-US" sz="2800" b="1" dirty="0">
                <a:solidFill>
                  <a:srgbClr val="077AB5"/>
                </a:solidFill>
                <a:latin typeface="Open Sauce Bold"/>
                <a:ea typeface="Open Sauce Bold"/>
                <a:cs typeface="Open Sauce Bold"/>
                <a:sym typeface="Open Sauce Bold"/>
              </a:rPr>
              <a:t>Research Advisors Group (TBTC)</a:t>
            </a:r>
          </a:p>
        </p:txBody>
      </p:sp>
      <p:sp>
        <p:nvSpPr>
          <p:cNvPr id="16" name="TextBox 16"/>
          <p:cNvSpPr txBox="1"/>
          <p:nvPr/>
        </p:nvSpPr>
        <p:spPr>
          <a:xfrm>
            <a:off x="9282778" y="3823323"/>
            <a:ext cx="11994891" cy="465979"/>
          </a:xfrm>
          <a:prstGeom prst="rect">
            <a:avLst/>
          </a:prstGeom>
        </p:spPr>
        <p:txBody>
          <a:bodyPr lIns="0" tIns="0" rIns="0" bIns="0" rtlCol="0" anchor="t">
            <a:spAutoFit/>
          </a:bodyPr>
          <a:lstStyle/>
          <a:p>
            <a:pPr algn="l">
              <a:lnSpc>
                <a:spcPts val="3921"/>
              </a:lnSpc>
              <a:spcBef>
                <a:spcPct val="0"/>
              </a:spcBef>
            </a:pPr>
            <a:r>
              <a:rPr lang="en-US" sz="2800" b="1" dirty="0">
                <a:solidFill>
                  <a:srgbClr val="077AB5"/>
                </a:solidFill>
                <a:latin typeface="Open Sauce Bold"/>
                <a:ea typeface="Open Sauce Bold"/>
                <a:cs typeface="Open Sauce Bold"/>
                <a:sym typeface="Open Sauce Bold"/>
              </a:rPr>
              <a:t>AVAC</a:t>
            </a:r>
          </a:p>
        </p:txBody>
      </p:sp>
      <p:sp>
        <p:nvSpPr>
          <p:cNvPr id="17" name="TextBox 17"/>
          <p:cNvSpPr txBox="1"/>
          <p:nvPr/>
        </p:nvSpPr>
        <p:spPr>
          <a:xfrm>
            <a:off x="9282778" y="7234843"/>
            <a:ext cx="11994891" cy="465979"/>
          </a:xfrm>
          <a:prstGeom prst="rect">
            <a:avLst/>
          </a:prstGeom>
        </p:spPr>
        <p:txBody>
          <a:bodyPr lIns="0" tIns="0" rIns="0" bIns="0" rtlCol="0" anchor="t">
            <a:spAutoFit/>
          </a:bodyPr>
          <a:lstStyle/>
          <a:p>
            <a:pPr algn="l">
              <a:lnSpc>
                <a:spcPts val="3921"/>
              </a:lnSpc>
              <a:spcBef>
                <a:spcPct val="0"/>
              </a:spcBef>
            </a:pPr>
            <a:r>
              <a:rPr lang="en-US" sz="2800" b="1" dirty="0">
                <a:solidFill>
                  <a:srgbClr val="077AB5"/>
                </a:solidFill>
                <a:latin typeface="Open Sauce Bold"/>
                <a:ea typeface="Open Sauce Bold"/>
                <a:cs typeface="Open Sauce Bold"/>
                <a:sym typeface="Open Sauce Bold"/>
              </a:rPr>
              <a:t>International AIDS Vaccine Initiative (IAVI)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35</a:t>
              </a:r>
            </a:p>
          </p:txBody>
        </p:sp>
      </p:grpSp>
      <p:sp>
        <p:nvSpPr>
          <p:cNvPr id="6" name="AutoShape 6"/>
          <p:cNvSpPr/>
          <p:nvPr/>
        </p:nvSpPr>
        <p:spPr>
          <a:xfrm>
            <a:off x="9878222" y="-352954"/>
            <a:ext cx="9525" cy="10992908"/>
          </a:xfrm>
          <a:prstGeom prst="rect">
            <a:avLst/>
          </a:prstGeom>
          <a:solidFill>
            <a:srgbClr val="373636"/>
          </a:solidFill>
        </p:spPr>
        <p:txBody>
          <a:bodyPr/>
          <a:lstStyle/>
          <a:p>
            <a:endParaRPr lang="en-US"/>
          </a:p>
        </p:txBody>
      </p:sp>
      <p:sp>
        <p:nvSpPr>
          <p:cNvPr id="7" name="AutoShape 7"/>
          <p:cNvSpPr/>
          <p:nvPr/>
        </p:nvSpPr>
        <p:spPr>
          <a:xfrm>
            <a:off x="1818867" y="-352954"/>
            <a:ext cx="9525" cy="10992908"/>
          </a:xfrm>
          <a:prstGeom prst="rect">
            <a:avLst/>
          </a:prstGeom>
          <a:solidFill>
            <a:srgbClr val="373636"/>
          </a:solidFill>
        </p:spPr>
        <p:txBody>
          <a:bodyPr/>
          <a:lstStyle/>
          <a:p>
            <a:endParaRPr lang="en-US"/>
          </a:p>
        </p:txBody>
      </p:sp>
      <p:grpSp>
        <p:nvGrpSpPr>
          <p:cNvPr id="8" name="Group 8"/>
          <p:cNvGrpSpPr/>
          <p:nvPr/>
        </p:nvGrpSpPr>
        <p:grpSpPr>
          <a:xfrm>
            <a:off x="9470685" y="1226738"/>
            <a:ext cx="792562" cy="79256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a:p>
          </p:txBody>
        </p:sp>
      </p:grpSp>
      <p:grpSp>
        <p:nvGrpSpPr>
          <p:cNvPr id="10" name="Group 10"/>
          <p:cNvGrpSpPr/>
          <p:nvPr/>
        </p:nvGrpSpPr>
        <p:grpSpPr>
          <a:xfrm>
            <a:off x="9491466" y="2247900"/>
            <a:ext cx="792562" cy="797177"/>
            <a:chOff x="0" y="0"/>
            <a:chExt cx="6350000" cy="6386976"/>
          </a:xfrm>
        </p:grpSpPr>
        <p:sp>
          <p:nvSpPr>
            <p:cNvPr id="11" name="Freeform 11"/>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a:p>
          </p:txBody>
        </p:sp>
      </p:grpSp>
      <p:grpSp>
        <p:nvGrpSpPr>
          <p:cNvPr id="12" name="Group 12"/>
          <p:cNvGrpSpPr/>
          <p:nvPr/>
        </p:nvGrpSpPr>
        <p:grpSpPr>
          <a:xfrm>
            <a:off x="9491466" y="3308052"/>
            <a:ext cx="792562" cy="797177"/>
            <a:chOff x="0" y="0"/>
            <a:chExt cx="6350000" cy="6386976"/>
          </a:xfrm>
        </p:grpSpPr>
        <p:sp>
          <p:nvSpPr>
            <p:cNvPr id="13" name="Freeform 13"/>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a:p>
          </p:txBody>
        </p:sp>
      </p:grpSp>
      <p:grpSp>
        <p:nvGrpSpPr>
          <p:cNvPr id="14" name="Group 14"/>
          <p:cNvGrpSpPr/>
          <p:nvPr/>
        </p:nvGrpSpPr>
        <p:grpSpPr>
          <a:xfrm>
            <a:off x="9491466" y="5489323"/>
            <a:ext cx="792562" cy="797177"/>
            <a:chOff x="0" y="0"/>
            <a:chExt cx="6350000" cy="6386976"/>
          </a:xfrm>
        </p:grpSpPr>
        <p:sp>
          <p:nvSpPr>
            <p:cNvPr id="15" name="Freeform 15"/>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a:p>
          </p:txBody>
        </p:sp>
      </p:grpSp>
      <p:grpSp>
        <p:nvGrpSpPr>
          <p:cNvPr id="16" name="Group 16"/>
          <p:cNvGrpSpPr/>
          <p:nvPr/>
        </p:nvGrpSpPr>
        <p:grpSpPr>
          <a:xfrm>
            <a:off x="9481941" y="6819900"/>
            <a:ext cx="792562" cy="797177"/>
            <a:chOff x="0" y="0"/>
            <a:chExt cx="6350000" cy="6386976"/>
          </a:xfrm>
        </p:grpSpPr>
        <p:sp>
          <p:nvSpPr>
            <p:cNvPr id="17" name="Freeform 17"/>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EA6D29"/>
            </a:solidFill>
          </p:spPr>
          <p:txBody>
            <a:bodyPr/>
            <a:lstStyle/>
            <a:p>
              <a:endParaRPr lang="en-US"/>
            </a:p>
          </p:txBody>
        </p:sp>
      </p:grpSp>
      <p:grpSp>
        <p:nvGrpSpPr>
          <p:cNvPr id="18" name="Group 18"/>
          <p:cNvGrpSpPr/>
          <p:nvPr/>
        </p:nvGrpSpPr>
        <p:grpSpPr>
          <a:xfrm>
            <a:off x="1422586" y="6584670"/>
            <a:ext cx="792562" cy="797177"/>
            <a:chOff x="0" y="0"/>
            <a:chExt cx="6350000" cy="6386976"/>
          </a:xfrm>
        </p:grpSpPr>
        <p:sp>
          <p:nvSpPr>
            <p:cNvPr id="19" name="Freeform 19"/>
            <p:cNvSpPr/>
            <p:nvPr/>
          </p:nvSpPr>
          <p:spPr>
            <a:xfrm>
              <a:off x="0" y="0"/>
              <a:ext cx="6350000" cy="6386976"/>
            </a:xfrm>
            <a:custGeom>
              <a:avLst/>
              <a:gdLst/>
              <a:ahLst/>
              <a:cxnLst/>
              <a:rect l="l" t="t" r="r" b="b"/>
              <a:pathLst>
                <a:path w="6350000" h="6386976">
                  <a:moveTo>
                    <a:pt x="3175000" y="0"/>
                  </a:moveTo>
                  <a:cubicBezTo>
                    <a:pt x="1421496" y="0"/>
                    <a:pt x="0" y="1429773"/>
                    <a:pt x="0" y="3193488"/>
                  </a:cubicBezTo>
                  <a:cubicBezTo>
                    <a:pt x="0" y="4957203"/>
                    <a:pt x="1421496" y="6386976"/>
                    <a:pt x="3175000" y="6386976"/>
                  </a:cubicBezTo>
                  <a:cubicBezTo>
                    <a:pt x="4928504" y="6386976"/>
                    <a:pt x="6350000" y="4957203"/>
                    <a:pt x="6350000" y="3193488"/>
                  </a:cubicBezTo>
                  <a:cubicBezTo>
                    <a:pt x="6350000" y="1429773"/>
                    <a:pt x="4928504" y="0"/>
                    <a:pt x="3175000" y="0"/>
                  </a:cubicBezTo>
                  <a:close/>
                </a:path>
              </a:pathLst>
            </a:custGeom>
            <a:solidFill>
              <a:srgbClr val="077AB5"/>
            </a:solidFill>
          </p:spPr>
          <p:txBody>
            <a:bodyPr/>
            <a:lstStyle/>
            <a:p>
              <a:endParaRPr lang="en-US"/>
            </a:p>
          </p:txBody>
        </p:sp>
      </p:grpSp>
      <p:grpSp>
        <p:nvGrpSpPr>
          <p:cNvPr id="20" name="Group 20"/>
          <p:cNvGrpSpPr/>
          <p:nvPr/>
        </p:nvGrpSpPr>
        <p:grpSpPr>
          <a:xfrm>
            <a:off x="9491466" y="8115300"/>
            <a:ext cx="792562" cy="792562"/>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a:p>
          </p:txBody>
        </p:sp>
      </p:grpSp>
      <p:grpSp>
        <p:nvGrpSpPr>
          <p:cNvPr id="22" name="Group 22"/>
          <p:cNvGrpSpPr/>
          <p:nvPr/>
        </p:nvGrpSpPr>
        <p:grpSpPr>
          <a:xfrm>
            <a:off x="1432111" y="7865314"/>
            <a:ext cx="792562" cy="792562"/>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a:p>
          </p:txBody>
        </p:sp>
      </p:grpSp>
      <p:grpSp>
        <p:nvGrpSpPr>
          <p:cNvPr id="24" name="Group 24"/>
          <p:cNvGrpSpPr/>
          <p:nvPr/>
        </p:nvGrpSpPr>
        <p:grpSpPr>
          <a:xfrm>
            <a:off x="9470685" y="9334500"/>
            <a:ext cx="792562" cy="792562"/>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a:p>
          </p:txBody>
        </p:sp>
      </p:grpSp>
      <p:grpSp>
        <p:nvGrpSpPr>
          <p:cNvPr id="26" name="Group 26"/>
          <p:cNvGrpSpPr/>
          <p:nvPr/>
        </p:nvGrpSpPr>
        <p:grpSpPr>
          <a:xfrm>
            <a:off x="1422586" y="9143651"/>
            <a:ext cx="792562" cy="792562"/>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7AB5"/>
            </a:solidFill>
          </p:spPr>
          <p:txBody>
            <a:bodyPr/>
            <a:lstStyle/>
            <a:p>
              <a:endParaRPr lang="en-US"/>
            </a:p>
          </p:txBody>
        </p:sp>
      </p:grpSp>
      <p:sp>
        <p:nvSpPr>
          <p:cNvPr id="28" name="TextBox 28"/>
          <p:cNvSpPr txBox="1"/>
          <p:nvPr/>
        </p:nvSpPr>
        <p:spPr>
          <a:xfrm>
            <a:off x="2196177" y="1967758"/>
            <a:ext cx="5565686" cy="1015365"/>
          </a:xfrm>
          <a:prstGeom prst="rect">
            <a:avLst/>
          </a:prstGeom>
        </p:spPr>
        <p:txBody>
          <a:bodyPr lIns="0" tIns="0" rIns="0" bIns="0" rtlCol="0" anchor="t">
            <a:spAutoFit/>
          </a:bodyPr>
          <a:lstStyle/>
          <a:p>
            <a:pPr algn="l">
              <a:lnSpc>
                <a:spcPts val="7920"/>
              </a:lnSpc>
            </a:pPr>
            <a:r>
              <a:rPr lang="en-US" sz="7200" b="1">
                <a:solidFill>
                  <a:srgbClr val="077AB5"/>
                </a:solidFill>
                <a:latin typeface="Open Sauce Bold"/>
                <a:ea typeface="Open Sauce Bold"/>
                <a:cs typeface="Open Sauce Bold"/>
                <a:sym typeface="Open Sauce Bold"/>
              </a:rPr>
              <a:t>Resources</a:t>
            </a:r>
          </a:p>
        </p:txBody>
      </p:sp>
      <p:sp>
        <p:nvSpPr>
          <p:cNvPr id="29" name="TextBox 29"/>
          <p:cNvSpPr txBox="1"/>
          <p:nvPr/>
        </p:nvSpPr>
        <p:spPr>
          <a:xfrm>
            <a:off x="10733119" y="5489352"/>
            <a:ext cx="7131744" cy="1482948"/>
          </a:xfrm>
          <a:prstGeom prst="rect">
            <a:avLst/>
          </a:prstGeom>
        </p:spPr>
        <p:txBody>
          <a:bodyPr lIns="0" tIns="0" rIns="0" bIns="0" rtlCol="0" anchor="t">
            <a:spAutoFit/>
          </a:bodyPr>
          <a:lstStyle/>
          <a:p>
            <a:pPr algn="l">
              <a:lnSpc>
                <a:spcPts val="3999"/>
              </a:lnSpc>
            </a:pPr>
            <a:r>
              <a:rPr lang="en-US" sz="2499" dirty="0">
                <a:solidFill>
                  <a:srgbClr val="373636"/>
                </a:solidFill>
                <a:latin typeface="Open Sauce"/>
                <a:ea typeface="Open Sauce"/>
                <a:cs typeface="Open Sauce"/>
                <a:sym typeface="Open Sauce"/>
              </a:rPr>
              <a:t>UNAIDS/AVAC: </a:t>
            </a:r>
            <a:r>
              <a:rPr lang="en-US" sz="2499" u="sng" dirty="0">
                <a:solidFill>
                  <a:srgbClr val="373636"/>
                </a:solidFill>
                <a:latin typeface="Open Sauce"/>
                <a:ea typeface="Open Sauce"/>
                <a:cs typeface="Open Sauce"/>
                <a:sym typeface="Open Sauce"/>
                <a:hlinkClick r:id="rId2" tooltip="https://avac.org/project/good-participatory-practice/"/>
              </a:rPr>
              <a:t>GPP guidelines for Guidelines for Biomedical HIV Prevention Trials</a:t>
            </a:r>
          </a:p>
          <a:p>
            <a:pPr algn="l">
              <a:lnSpc>
                <a:spcPts val="3999"/>
              </a:lnSpc>
            </a:pPr>
            <a:endParaRPr lang="en-US" sz="2499" u="sng" dirty="0">
              <a:solidFill>
                <a:srgbClr val="373636"/>
              </a:solidFill>
              <a:latin typeface="Open Sauce"/>
              <a:ea typeface="Open Sauce"/>
              <a:cs typeface="Open Sauce"/>
              <a:sym typeface="Open Sauce"/>
              <a:hlinkClick r:id="rId2" tooltip="https://avac.org/project/good-participatory-practice/"/>
            </a:endParaRPr>
          </a:p>
        </p:txBody>
      </p:sp>
      <p:sp>
        <p:nvSpPr>
          <p:cNvPr id="30" name="TextBox 30"/>
          <p:cNvSpPr txBox="1"/>
          <p:nvPr/>
        </p:nvSpPr>
        <p:spPr>
          <a:xfrm>
            <a:off x="10742398" y="9419558"/>
            <a:ext cx="6949250" cy="487045"/>
          </a:xfrm>
          <a:prstGeom prst="rect">
            <a:avLst/>
          </a:prstGeom>
        </p:spPr>
        <p:txBody>
          <a:bodyPr lIns="0" tIns="0" rIns="0" bIns="0" rtlCol="0" anchor="t">
            <a:spAutoFit/>
          </a:bodyPr>
          <a:lstStyle/>
          <a:p>
            <a:pPr algn="l">
              <a:lnSpc>
                <a:spcPts val="4159"/>
              </a:lnSpc>
            </a:pPr>
            <a:r>
              <a:rPr lang="en-US" sz="2599" u="sng" dirty="0">
                <a:solidFill>
                  <a:srgbClr val="373636"/>
                </a:solidFill>
                <a:latin typeface="Open Sauce"/>
                <a:ea typeface="Open Sauce"/>
                <a:cs typeface="Open Sauce"/>
                <a:sym typeface="Open Sauce"/>
                <a:hlinkClick r:id="rId3" tooltip="https://www.hanc.info/resources/acronyms-and-glossaries.html"/>
              </a:rPr>
              <a:t>Acronyms/Glossary of HIV-related terms</a:t>
            </a:r>
          </a:p>
        </p:txBody>
      </p:sp>
      <p:sp>
        <p:nvSpPr>
          <p:cNvPr id="31" name="TextBox 31"/>
          <p:cNvSpPr txBox="1"/>
          <p:nvPr/>
        </p:nvSpPr>
        <p:spPr>
          <a:xfrm>
            <a:off x="2673764" y="9255733"/>
            <a:ext cx="6430818" cy="473150"/>
          </a:xfrm>
          <a:prstGeom prst="rect">
            <a:avLst/>
          </a:prstGeom>
        </p:spPr>
        <p:txBody>
          <a:bodyPr lIns="0" tIns="0" rIns="0" bIns="0" rtlCol="0" anchor="t">
            <a:spAutoFit/>
          </a:bodyPr>
          <a:lstStyle/>
          <a:p>
            <a:pPr algn="l">
              <a:lnSpc>
                <a:spcPts val="3999"/>
              </a:lnSpc>
            </a:pPr>
            <a:r>
              <a:rPr lang="en-US" sz="2499">
                <a:solidFill>
                  <a:srgbClr val="373636"/>
                </a:solidFill>
                <a:latin typeface="Open Sauce"/>
                <a:ea typeface="Open Sauce"/>
                <a:cs typeface="Open Sauce"/>
                <a:sym typeface="Open Sauce"/>
              </a:rPr>
              <a:t>Understanding Clinical Research</a:t>
            </a:r>
          </a:p>
        </p:txBody>
      </p:sp>
      <p:sp>
        <p:nvSpPr>
          <p:cNvPr id="32" name="TextBox 32"/>
          <p:cNvSpPr txBox="1"/>
          <p:nvPr/>
        </p:nvSpPr>
        <p:spPr>
          <a:xfrm>
            <a:off x="2618967" y="5459642"/>
            <a:ext cx="5790812" cy="978049"/>
          </a:xfrm>
          <a:prstGeom prst="rect">
            <a:avLst/>
          </a:prstGeom>
        </p:spPr>
        <p:txBody>
          <a:bodyPr wrap="square" lIns="0" tIns="0" rIns="0" bIns="0" rtlCol="0" anchor="t">
            <a:spAutoFit/>
          </a:bodyPr>
          <a:lstStyle/>
          <a:p>
            <a:pPr algn="l">
              <a:lnSpc>
                <a:spcPts val="3999"/>
              </a:lnSpc>
            </a:pPr>
            <a:r>
              <a:rPr lang="en-US" sz="2499" b="1" u="sng" dirty="0">
                <a:solidFill>
                  <a:srgbClr val="000000"/>
                </a:solidFill>
                <a:latin typeface="Open Sauce Bold"/>
                <a:ea typeface="Open Sauce Bold"/>
                <a:cs typeface="Open Sauce Bold"/>
                <a:sym typeface="Open Sauce Bold"/>
                <a:hlinkClick r:id="rId4" tooltip="https://daidslearningportal.niaid.nih.gov"/>
              </a:rPr>
              <a:t>DAIDS Learning Portal</a:t>
            </a:r>
            <a:r>
              <a:rPr lang="en-US" sz="2499" b="1" dirty="0">
                <a:solidFill>
                  <a:srgbClr val="000000"/>
                </a:solidFill>
                <a:latin typeface="Open Sauce Bold"/>
                <a:ea typeface="Open Sauce Bold"/>
                <a:cs typeface="Open Sauce Bold"/>
                <a:sym typeface="Open Sauce Bold"/>
              </a:rPr>
              <a:t>: </a:t>
            </a:r>
          </a:p>
          <a:p>
            <a:pPr algn="l">
              <a:lnSpc>
                <a:spcPts val="3999"/>
              </a:lnSpc>
              <a:spcBef>
                <a:spcPct val="0"/>
              </a:spcBef>
            </a:pPr>
            <a:r>
              <a:rPr lang="en-US" sz="2499" b="1" dirty="0">
                <a:solidFill>
                  <a:srgbClr val="000000"/>
                </a:solidFill>
                <a:latin typeface="Open Sauce Bold"/>
                <a:ea typeface="Open Sauce Bold"/>
                <a:cs typeface="Open Sauce Bold"/>
                <a:sym typeface="Open Sauce Bold"/>
              </a:rPr>
              <a:t>Three community training modules:</a:t>
            </a:r>
          </a:p>
        </p:txBody>
      </p:sp>
      <p:sp>
        <p:nvSpPr>
          <p:cNvPr id="33" name="TextBox 33"/>
          <p:cNvSpPr txBox="1"/>
          <p:nvPr/>
        </p:nvSpPr>
        <p:spPr>
          <a:xfrm>
            <a:off x="10591800" y="1298195"/>
            <a:ext cx="3870122" cy="487046"/>
          </a:xfrm>
          <a:prstGeom prst="rect">
            <a:avLst/>
          </a:prstGeom>
        </p:spPr>
        <p:txBody>
          <a:bodyPr wrap="square" lIns="0" tIns="0" rIns="0" bIns="0" rtlCol="0" anchor="t">
            <a:spAutoFit/>
          </a:bodyPr>
          <a:lstStyle/>
          <a:p>
            <a:pPr algn="ctr">
              <a:lnSpc>
                <a:spcPts val="4159"/>
              </a:lnSpc>
              <a:spcBef>
                <a:spcPct val="0"/>
              </a:spcBef>
            </a:pPr>
            <a:r>
              <a:rPr lang="en-US" sz="2599" u="sng" dirty="0">
                <a:solidFill>
                  <a:srgbClr val="000000"/>
                </a:solidFill>
                <a:latin typeface="Open Sauce"/>
                <a:ea typeface="Open Sauce"/>
                <a:cs typeface="Open Sauce"/>
                <a:sym typeface="Open Sauce"/>
                <a:hlinkClick r:id="rId5" tooltip="https://www.hanc.info/resources/sops-guidelines-resources/community.html"/>
              </a:rPr>
              <a:t>How to read a protocol</a:t>
            </a:r>
          </a:p>
        </p:txBody>
      </p:sp>
      <p:sp>
        <p:nvSpPr>
          <p:cNvPr id="34" name="TextBox 34"/>
          <p:cNvSpPr txBox="1"/>
          <p:nvPr/>
        </p:nvSpPr>
        <p:spPr>
          <a:xfrm>
            <a:off x="10591800" y="2348467"/>
            <a:ext cx="6852770" cy="487046"/>
          </a:xfrm>
          <a:prstGeom prst="rect">
            <a:avLst/>
          </a:prstGeom>
        </p:spPr>
        <p:txBody>
          <a:bodyPr wrap="square" lIns="0" tIns="0" rIns="0" bIns="0" rtlCol="0" anchor="t">
            <a:spAutoFit/>
          </a:bodyPr>
          <a:lstStyle/>
          <a:p>
            <a:pPr algn="ctr">
              <a:lnSpc>
                <a:spcPts val="4159"/>
              </a:lnSpc>
              <a:spcBef>
                <a:spcPct val="0"/>
              </a:spcBef>
            </a:pPr>
            <a:r>
              <a:rPr lang="en-US" sz="2599" u="sng" dirty="0">
                <a:solidFill>
                  <a:srgbClr val="000000"/>
                </a:solidFill>
                <a:latin typeface="Open Sauce"/>
                <a:ea typeface="Open Sauce"/>
                <a:cs typeface="Open Sauce"/>
                <a:sym typeface="Open Sauce"/>
                <a:hlinkClick r:id="rId6" tooltip="https://www.hanc.info/content/dam/hanc/documents/community/Recommendations-for-Community-Engagement-v3.0-Nov2020-English.pdf"/>
              </a:rPr>
              <a:t>Community Recommendations document</a:t>
            </a:r>
          </a:p>
        </p:txBody>
      </p:sp>
      <p:sp>
        <p:nvSpPr>
          <p:cNvPr id="35" name="TextBox 35"/>
          <p:cNvSpPr txBox="1"/>
          <p:nvPr/>
        </p:nvSpPr>
        <p:spPr>
          <a:xfrm>
            <a:off x="10733119" y="3308052"/>
            <a:ext cx="7131744" cy="1987848"/>
          </a:xfrm>
          <a:prstGeom prst="rect">
            <a:avLst/>
          </a:prstGeom>
        </p:spPr>
        <p:txBody>
          <a:bodyPr lIns="0" tIns="0" rIns="0" bIns="0" rtlCol="0" anchor="t">
            <a:spAutoFit/>
          </a:bodyPr>
          <a:lstStyle/>
          <a:p>
            <a:pPr algn="l">
              <a:lnSpc>
                <a:spcPts val="3999"/>
              </a:lnSpc>
              <a:spcBef>
                <a:spcPct val="0"/>
              </a:spcBef>
            </a:pPr>
            <a:r>
              <a:rPr lang="en-US" sz="2499" u="sng" dirty="0">
                <a:solidFill>
                  <a:srgbClr val="000000"/>
                </a:solidFill>
                <a:latin typeface="Open Sauce"/>
                <a:ea typeface="Open Sauce"/>
                <a:cs typeface="Open Sauce"/>
                <a:sym typeface="Open Sauce"/>
                <a:hlinkClick r:id="rId5" tooltip="https://www.hanc.info/resources/sops-guidelines-resources/community.html"/>
              </a:rPr>
              <a:t>HANC community resources</a:t>
            </a:r>
            <a:r>
              <a:rPr lang="en-US" sz="2499" dirty="0">
                <a:solidFill>
                  <a:srgbClr val="000000"/>
                </a:solidFill>
                <a:latin typeface="Open Sauce"/>
                <a:ea typeface="Open Sauce"/>
                <a:cs typeface="Open Sauce"/>
                <a:sym typeface="Open Sauce"/>
              </a:rPr>
              <a:t>: Featured on this page are a list of resources covering various aspects of community engagement in clinical research.</a:t>
            </a:r>
          </a:p>
        </p:txBody>
      </p:sp>
      <p:sp>
        <p:nvSpPr>
          <p:cNvPr id="36" name="TextBox 36"/>
          <p:cNvSpPr txBox="1"/>
          <p:nvPr/>
        </p:nvSpPr>
        <p:spPr>
          <a:xfrm>
            <a:off x="10733119" y="6784751"/>
            <a:ext cx="7301265" cy="1482949"/>
          </a:xfrm>
          <a:prstGeom prst="rect">
            <a:avLst/>
          </a:prstGeom>
        </p:spPr>
        <p:txBody>
          <a:bodyPr lIns="0" tIns="0" rIns="0" bIns="0" rtlCol="0" anchor="t">
            <a:spAutoFit/>
          </a:bodyPr>
          <a:lstStyle/>
          <a:p>
            <a:pPr algn="l">
              <a:lnSpc>
                <a:spcPts val="3999"/>
              </a:lnSpc>
              <a:spcBef>
                <a:spcPct val="0"/>
              </a:spcBef>
            </a:pPr>
            <a:r>
              <a:rPr lang="en-US" sz="2499" u="sng" dirty="0">
                <a:solidFill>
                  <a:srgbClr val="000000"/>
                </a:solidFill>
                <a:latin typeface="Open Sauce"/>
                <a:ea typeface="Open Sauce"/>
                <a:cs typeface="Open Sauce"/>
                <a:sym typeface="Open Sauce"/>
                <a:hlinkClick r:id="rId7" tooltip="https://global.comminit.com/content/good-participatory-practice-guidelines-tb-vaccine-research-gpp-tb-vacc"/>
              </a:rPr>
              <a:t>AERAS: Good Participatory Practice Guidelines for TB Vaccine Research (GPP-TB VACC)</a:t>
            </a:r>
          </a:p>
          <a:p>
            <a:pPr algn="l">
              <a:lnSpc>
                <a:spcPts val="3999"/>
              </a:lnSpc>
              <a:spcBef>
                <a:spcPct val="0"/>
              </a:spcBef>
            </a:pPr>
            <a:endParaRPr lang="en-US" sz="2499" u="sng" dirty="0">
              <a:solidFill>
                <a:srgbClr val="000000"/>
              </a:solidFill>
              <a:latin typeface="Open Sauce"/>
              <a:ea typeface="Open Sauce"/>
              <a:cs typeface="Open Sauce"/>
              <a:sym typeface="Open Sauce"/>
              <a:hlinkClick r:id="rId7" tooltip="https://global.comminit.com/content/good-participatory-practice-guidelines-tb-vaccine-research-gpp-tb-vacc"/>
            </a:endParaRPr>
          </a:p>
        </p:txBody>
      </p:sp>
      <p:sp>
        <p:nvSpPr>
          <p:cNvPr id="37" name="TextBox 37"/>
          <p:cNvSpPr txBox="1"/>
          <p:nvPr/>
        </p:nvSpPr>
        <p:spPr>
          <a:xfrm>
            <a:off x="2485111" y="6701035"/>
            <a:ext cx="5565686" cy="473150"/>
          </a:xfrm>
          <a:prstGeom prst="rect">
            <a:avLst/>
          </a:prstGeom>
        </p:spPr>
        <p:txBody>
          <a:bodyPr wrap="square" lIns="0" tIns="0" rIns="0" bIns="0" rtlCol="0" anchor="t">
            <a:spAutoFit/>
          </a:bodyPr>
          <a:lstStyle/>
          <a:p>
            <a:pPr algn="ctr">
              <a:lnSpc>
                <a:spcPts val="3999"/>
              </a:lnSpc>
              <a:spcBef>
                <a:spcPct val="0"/>
              </a:spcBef>
            </a:pPr>
            <a:r>
              <a:rPr lang="en-US" sz="2499" dirty="0">
                <a:solidFill>
                  <a:srgbClr val="000000"/>
                </a:solidFill>
                <a:latin typeface="Open Sauce"/>
                <a:ea typeface="Open Sauce"/>
                <a:cs typeface="Open Sauce"/>
                <a:sym typeface="Open Sauce"/>
              </a:rPr>
              <a:t>Community Advisory Boards (CAB)</a:t>
            </a:r>
          </a:p>
        </p:txBody>
      </p:sp>
      <p:sp>
        <p:nvSpPr>
          <p:cNvPr id="38" name="TextBox 38"/>
          <p:cNvSpPr txBox="1"/>
          <p:nvPr/>
        </p:nvSpPr>
        <p:spPr>
          <a:xfrm>
            <a:off x="10733119" y="8094979"/>
            <a:ext cx="6439634" cy="1010921"/>
          </a:xfrm>
          <a:prstGeom prst="rect">
            <a:avLst/>
          </a:prstGeom>
        </p:spPr>
        <p:txBody>
          <a:bodyPr lIns="0" tIns="0" rIns="0" bIns="0" rtlCol="0" anchor="t">
            <a:spAutoFit/>
          </a:bodyPr>
          <a:lstStyle/>
          <a:p>
            <a:pPr algn="l">
              <a:lnSpc>
                <a:spcPts val="4159"/>
              </a:lnSpc>
              <a:spcBef>
                <a:spcPct val="0"/>
              </a:spcBef>
            </a:pPr>
            <a:r>
              <a:rPr lang="en-US" sz="2599" u="sng" dirty="0">
                <a:solidFill>
                  <a:srgbClr val="000000"/>
                </a:solidFill>
                <a:latin typeface="Open Sauce"/>
                <a:ea typeface="Open Sauce"/>
                <a:cs typeface="Open Sauce"/>
                <a:sym typeface="Open Sauce"/>
                <a:hlinkClick r:id="rId8" tooltip="https://health.uct.ac.za/sites/default/files/media/documents/health_uct_ac_za/54/NHREC-Guidelines-for-Community-Advisory-Boards-2012.pdf"/>
              </a:rPr>
              <a:t>SAAVI: Guidelines for Community Advisory Groups</a:t>
            </a:r>
          </a:p>
        </p:txBody>
      </p:sp>
      <p:sp>
        <p:nvSpPr>
          <p:cNvPr id="39" name="TextBox 39"/>
          <p:cNvSpPr txBox="1"/>
          <p:nvPr/>
        </p:nvSpPr>
        <p:spPr>
          <a:xfrm>
            <a:off x="2624723" y="7868034"/>
            <a:ext cx="6147239" cy="1482949"/>
          </a:xfrm>
          <a:prstGeom prst="rect">
            <a:avLst/>
          </a:prstGeom>
        </p:spPr>
        <p:txBody>
          <a:bodyPr lIns="0" tIns="0" rIns="0" bIns="0" rtlCol="0" anchor="t">
            <a:spAutoFit/>
          </a:bodyPr>
          <a:lstStyle/>
          <a:p>
            <a:pPr algn="l">
              <a:lnSpc>
                <a:spcPts val="3999"/>
              </a:lnSpc>
              <a:spcBef>
                <a:spcPct val="0"/>
              </a:spcBef>
            </a:pPr>
            <a:r>
              <a:rPr lang="en-US" sz="2499" dirty="0">
                <a:solidFill>
                  <a:srgbClr val="000000"/>
                </a:solidFill>
                <a:latin typeface="Open Sauce"/>
                <a:ea typeface="Open Sauce"/>
                <a:cs typeface="Open Sauce"/>
                <a:sym typeface="Open Sauce"/>
              </a:rPr>
              <a:t>Research Ethics and Informed Consent in Research</a:t>
            </a:r>
          </a:p>
          <a:p>
            <a:pPr algn="ctr">
              <a:lnSpc>
                <a:spcPts val="3999"/>
              </a:lnSpc>
              <a:spcBef>
                <a:spcPct val="0"/>
              </a:spcBef>
            </a:pPr>
            <a:endParaRPr lang="en-US" sz="2499" dirty="0">
              <a:solidFill>
                <a:srgbClr val="000000"/>
              </a:solidFill>
              <a:latin typeface="Open Sauce"/>
              <a:ea typeface="Open Sauce"/>
              <a:cs typeface="Open Sauce"/>
              <a:sym typeface="Open Sauce"/>
            </a:endParaRPr>
          </a:p>
        </p:txBody>
      </p:sp>
      <p:grpSp>
        <p:nvGrpSpPr>
          <p:cNvPr id="40" name="Group 8">
            <a:extLst>
              <a:ext uri="{FF2B5EF4-FFF2-40B4-BE49-F238E27FC236}">
                <a16:creationId xmlns:a16="http://schemas.microsoft.com/office/drawing/2014/main" id="{751A01F6-542B-E13C-7EFE-08926C0AE822}"/>
              </a:ext>
            </a:extLst>
          </p:cNvPr>
          <p:cNvGrpSpPr/>
          <p:nvPr/>
        </p:nvGrpSpPr>
        <p:grpSpPr>
          <a:xfrm>
            <a:off x="9470685" y="236138"/>
            <a:ext cx="792562" cy="792562"/>
            <a:chOff x="0" y="0"/>
            <a:chExt cx="6350000" cy="6350000"/>
          </a:xfrm>
        </p:grpSpPr>
        <p:sp>
          <p:nvSpPr>
            <p:cNvPr id="41" name="Freeform 9">
              <a:extLst>
                <a:ext uri="{FF2B5EF4-FFF2-40B4-BE49-F238E27FC236}">
                  <a16:creationId xmlns:a16="http://schemas.microsoft.com/office/drawing/2014/main" id="{22DFC4C8-74B1-21C5-98F7-B500BF6830F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6D29"/>
            </a:solidFill>
          </p:spPr>
          <p:txBody>
            <a:bodyPr/>
            <a:lstStyle/>
            <a:p>
              <a:endParaRPr lang="en-US"/>
            </a:p>
          </p:txBody>
        </p:sp>
      </p:grpSp>
      <p:sp>
        <p:nvSpPr>
          <p:cNvPr id="47" name="TextBox 46">
            <a:extLst>
              <a:ext uri="{FF2B5EF4-FFF2-40B4-BE49-F238E27FC236}">
                <a16:creationId xmlns:a16="http://schemas.microsoft.com/office/drawing/2014/main" id="{17499AF8-5C09-05C8-80EE-9A71BFA07E02}"/>
              </a:ext>
            </a:extLst>
          </p:cNvPr>
          <p:cNvSpPr txBox="1"/>
          <p:nvPr/>
        </p:nvSpPr>
        <p:spPr>
          <a:xfrm>
            <a:off x="10515600" y="424823"/>
            <a:ext cx="9144000" cy="477054"/>
          </a:xfrm>
          <a:prstGeom prst="rect">
            <a:avLst/>
          </a:prstGeom>
          <a:noFill/>
        </p:spPr>
        <p:txBody>
          <a:bodyPr wrap="square">
            <a:spAutoFit/>
          </a:bodyPr>
          <a:lstStyle/>
          <a:p>
            <a:r>
              <a:rPr lang="en-US" sz="2500" dirty="0">
                <a:solidFill>
                  <a:srgbClr val="000000"/>
                </a:solidFill>
                <a:latin typeface="Open Sauce"/>
                <a:ea typeface="Open Sauce"/>
                <a:cs typeface="Open Sauce"/>
                <a:sym typeface="Open Sauce"/>
                <a:hlinkClick r:id="rId9"/>
              </a:rPr>
              <a:t>What Happens to Lab Samples?</a:t>
            </a:r>
            <a:endParaRPr lang="en-US" sz="25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69F3B-ACE3-F651-14DF-DE65FEDF484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058AD54-1356-AC34-30CF-E2D268451963}"/>
              </a:ext>
            </a:extLst>
          </p:cNvPr>
          <p:cNvSpPr/>
          <p:nvPr/>
        </p:nvSpPr>
        <p:spPr>
          <a:xfrm>
            <a:off x="1019175" y="-352954"/>
            <a:ext cx="9525" cy="10992908"/>
          </a:xfrm>
          <a:prstGeom prst="rect">
            <a:avLst/>
          </a:prstGeom>
          <a:solidFill>
            <a:srgbClr val="373636"/>
          </a:solidFill>
        </p:spPr>
        <p:txBody>
          <a:bodyPr/>
          <a:lstStyle/>
          <a:p>
            <a:endParaRPr lang="en-US"/>
          </a:p>
        </p:txBody>
      </p:sp>
      <p:grpSp>
        <p:nvGrpSpPr>
          <p:cNvPr id="3" name="Group 3">
            <a:extLst>
              <a:ext uri="{FF2B5EF4-FFF2-40B4-BE49-F238E27FC236}">
                <a16:creationId xmlns:a16="http://schemas.microsoft.com/office/drawing/2014/main" id="{EA0D6BB2-3F5A-7A90-DAC1-724569A20376}"/>
              </a:ext>
            </a:extLst>
          </p:cNvPr>
          <p:cNvGrpSpPr/>
          <p:nvPr/>
        </p:nvGrpSpPr>
        <p:grpSpPr>
          <a:xfrm>
            <a:off x="634814" y="1028700"/>
            <a:ext cx="787772" cy="560539"/>
            <a:chOff x="0" y="0"/>
            <a:chExt cx="1050363" cy="747385"/>
          </a:xfrm>
        </p:grpSpPr>
        <p:sp>
          <p:nvSpPr>
            <p:cNvPr id="4" name="AutoShape 4">
              <a:extLst>
                <a:ext uri="{FF2B5EF4-FFF2-40B4-BE49-F238E27FC236}">
                  <a16:creationId xmlns:a16="http://schemas.microsoft.com/office/drawing/2014/main" id="{24DDDF13-DFB1-9B8F-5CBF-BFBE0E17DEA1}"/>
                </a:ext>
              </a:extLst>
            </p:cNvPr>
            <p:cNvSpPr/>
            <p:nvPr/>
          </p:nvSpPr>
          <p:spPr>
            <a:xfrm>
              <a:off x="0" y="0"/>
              <a:ext cx="1050363" cy="747385"/>
            </a:xfrm>
            <a:prstGeom prst="rect">
              <a:avLst/>
            </a:prstGeom>
            <a:solidFill>
              <a:srgbClr val="FFFFFF"/>
            </a:solidFill>
          </p:spPr>
          <p:txBody>
            <a:bodyPr/>
            <a:lstStyle/>
            <a:p>
              <a:endParaRPr lang="en-US"/>
            </a:p>
          </p:txBody>
        </p:sp>
        <p:sp>
          <p:nvSpPr>
            <p:cNvPr id="5" name="TextBox 5">
              <a:extLst>
                <a:ext uri="{FF2B5EF4-FFF2-40B4-BE49-F238E27FC236}">
                  <a16:creationId xmlns:a16="http://schemas.microsoft.com/office/drawing/2014/main" id="{60877BDB-90E1-664E-4934-FC7C434E2224}"/>
                </a:ext>
              </a:extLst>
            </p:cNvPr>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36</a:t>
              </a:r>
            </a:p>
          </p:txBody>
        </p:sp>
      </p:grpSp>
      <p:sp>
        <p:nvSpPr>
          <p:cNvPr id="6" name="TextBox 6">
            <a:extLst>
              <a:ext uri="{FF2B5EF4-FFF2-40B4-BE49-F238E27FC236}">
                <a16:creationId xmlns:a16="http://schemas.microsoft.com/office/drawing/2014/main" id="{8634B048-8B96-4216-5F28-9092F8E8108B}"/>
              </a:ext>
            </a:extLst>
          </p:cNvPr>
          <p:cNvSpPr txBox="1"/>
          <p:nvPr/>
        </p:nvSpPr>
        <p:spPr>
          <a:xfrm>
            <a:off x="10229135" y="3084948"/>
            <a:ext cx="6222624" cy="5416868"/>
          </a:xfrm>
          <a:prstGeom prst="rect">
            <a:avLst/>
          </a:prstGeom>
        </p:spPr>
        <p:txBody>
          <a:bodyPr wrap="square" lIns="0" tIns="0" rIns="0" bIns="0" rtlCol="0" anchor="t">
            <a:spAutoFit/>
          </a:bodyPr>
          <a:lstStyle/>
          <a:p>
            <a:r>
              <a:rPr lang="en-US" sz="3200" dirty="0"/>
              <a:t>This </a:t>
            </a:r>
            <a:r>
              <a:rPr lang="en-US" sz="3200" dirty="0">
                <a:hlinkClick r:id="rId3"/>
              </a:rPr>
              <a:t>document</a:t>
            </a:r>
            <a:r>
              <a:rPr lang="en-US" sz="3200" dirty="0"/>
              <a:t> outlines the process for engaging community in the research process through CABs. </a:t>
            </a:r>
          </a:p>
          <a:p>
            <a:endParaRPr lang="en-US" sz="3200" dirty="0"/>
          </a:p>
          <a:p>
            <a:r>
              <a:rPr lang="en-US" sz="3200" dirty="0"/>
              <a:t>These recommendations help research staff and community representatives expand and deepen existing partnerships, and forge new ones, with the goal of facilitating effective community engagement in all aspects of clinical trials research</a:t>
            </a:r>
            <a:r>
              <a:rPr lang="en-US" sz="2800" dirty="0"/>
              <a:t>.</a:t>
            </a:r>
          </a:p>
        </p:txBody>
      </p:sp>
      <p:sp>
        <p:nvSpPr>
          <p:cNvPr id="7" name="AutoShape 7">
            <a:extLst>
              <a:ext uri="{FF2B5EF4-FFF2-40B4-BE49-F238E27FC236}">
                <a16:creationId xmlns:a16="http://schemas.microsoft.com/office/drawing/2014/main" id="{99431796-47B4-2358-A527-5935D3AD0772}"/>
              </a:ext>
            </a:extLst>
          </p:cNvPr>
          <p:cNvSpPr/>
          <p:nvPr/>
        </p:nvSpPr>
        <p:spPr>
          <a:xfrm>
            <a:off x="9812676" y="9109915"/>
            <a:ext cx="546310" cy="156239"/>
          </a:xfrm>
          <a:prstGeom prst="rect">
            <a:avLst/>
          </a:prstGeom>
          <a:solidFill>
            <a:srgbClr val="EA6D29"/>
          </a:solidFill>
        </p:spPr>
        <p:txBody>
          <a:bodyPr/>
          <a:lstStyle/>
          <a:p>
            <a:endParaRPr lang="en-US"/>
          </a:p>
        </p:txBody>
      </p:sp>
      <p:sp>
        <p:nvSpPr>
          <p:cNvPr id="8" name="AutoShape 8">
            <a:extLst>
              <a:ext uri="{FF2B5EF4-FFF2-40B4-BE49-F238E27FC236}">
                <a16:creationId xmlns:a16="http://schemas.microsoft.com/office/drawing/2014/main" id="{C6613A4E-9E7C-56F5-C09D-AC80B7C3115E}"/>
              </a:ext>
            </a:extLst>
          </p:cNvPr>
          <p:cNvSpPr/>
          <p:nvPr/>
        </p:nvSpPr>
        <p:spPr>
          <a:xfrm>
            <a:off x="9094521" y="2776567"/>
            <a:ext cx="8120062" cy="9525"/>
          </a:xfrm>
          <a:prstGeom prst="rect">
            <a:avLst/>
          </a:prstGeom>
          <a:solidFill>
            <a:srgbClr val="373636"/>
          </a:solidFill>
        </p:spPr>
        <p:txBody>
          <a:bodyPr/>
          <a:lstStyle/>
          <a:p>
            <a:endParaRPr lang="en-US"/>
          </a:p>
        </p:txBody>
      </p:sp>
      <p:sp>
        <p:nvSpPr>
          <p:cNvPr id="9" name="AutoShape 9">
            <a:extLst>
              <a:ext uri="{FF2B5EF4-FFF2-40B4-BE49-F238E27FC236}">
                <a16:creationId xmlns:a16="http://schemas.microsoft.com/office/drawing/2014/main" id="{C8602A02-02A4-DD0A-E901-325B8F46F27C}"/>
              </a:ext>
            </a:extLst>
          </p:cNvPr>
          <p:cNvSpPr/>
          <p:nvPr/>
        </p:nvSpPr>
        <p:spPr>
          <a:xfrm>
            <a:off x="1046644" y="9140050"/>
            <a:ext cx="8120062" cy="2022265"/>
          </a:xfrm>
          <a:prstGeom prst="rect">
            <a:avLst/>
          </a:prstGeom>
          <a:solidFill>
            <a:srgbClr val="077AB5"/>
          </a:solidFill>
        </p:spPr>
        <p:txBody>
          <a:bodyPr/>
          <a:lstStyle/>
          <a:p>
            <a:endParaRPr lang="en-US"/>
          </a:p>
        </p:txBody>
      </p:sp>
      <p:sp>
        <p:nvSpPr>
          <p:cNvPr id="10" name="AutoShape 10">
            <a:extLst>
              <a:ext uri="{FF2B5EF4-FFF2-40B4-BE49-F238E27FC236}">
                <a16:creationId xmlns:a16="http://schemas.microsoft.com/office/drawing/2014/main" id="{F62C02F9-1A8D-DE45-3C88-17146E2C39DF}"/>
              </a:ext>
            </a:extLst>
          </p:cNvPr>
          <p:cNvSpPr/>
          <p:nvPr/>
        </p:nvSpPr>
        <p:spPr>
          <a:xfrm>
            <a:off x="9139238" y="-352954"/>
            <a:ext cx="9525" cy="10992908"/>
          </a:xfrm>
          <a:prstGeom prst="rect">
            <a:avLst/>
          </a:prstGeom>
          <a:solidFill>
            <a:srgbClr val="373636"/>
          </a:solidFill>
        </p:spPr>
        <p:txBody>
          <a:bodyPr/>
          <a:lstStyle/>
          <a:p>
            <a:endParaRPr lang="en-US"/>
          </a:p>
        </p:txBody>
      </p:sp>
      <p:sp>
        <p:nvSpPr>
          <p:cNvPr id="11" name="AutoShape 11">
            <a:extLst>
              <a:ext uri="{FF2B5EF4-FFF2-40B4-BE49-F238E27FC236}">
                <a16:creationId xmlns:a16="http://schemas.microsoft.com/office/drawing/2014/main" id="{7AEF7ABB-9978-0FCD-6198-72259597EA5F}"/>
              </a:ext>
            </a:extLst>
          </p:cNvPr>
          <p:cNvSpPr/>
          <p:nvPr/>
        </p:nvSpPr>
        <p:spPr>
          <a:xfrm>
            <a:off x="17259300" y="-352954"/>
            <a:ext cx="9525" cy="10992908"/>
          </a:xfrm>
          <a:prstGeom prst="rect">
            <a:avLst/>
          </a:prstGeom>
          <a:solidFill>
            <a:srgbClr val="373636"/>
          </a:solidFill>
        </p:spPr>
        <p:txBody>
          <a:bodyPr/>
          <a:lstStyle/>
          <a:p>
            <a:endParaRPr lang="en-US"/>
          </a:p>
        </p:txBody>
      </p:sp>
      <p:sp>
        <p:nvSpPr>
          <p:cNvPr id="13" name="TextBox 13">
            <a:extLst>
              <a:ext uri="{FF2B5EF4-FFF2-40B4-BE49-F238E27FC236}">
                <a16:creationId xmlns:a16="http://schemas.microsoft.com/office/drawing/2014/main" id="{1D6216D3-2DA0-53E5-C27B-1D6DEA1D8370}"/>
              </a:ext>
            </a:extLst>
          </p:cNvPr>
          <p:cNvSpPr txBox="1"/>
          <p:nvPr/>
        </p:nvSpPr>
        <p:spPr>
          <a:xfrm>
            <a:off x="9826453" y="314362"/>
            <a:ext cx="6656198" cy="2163349"/>
          </a:xfrm>
          <a:prstGeom prst="rect">
            <a:avLst/>
          </a:prstGeom>
        </p:spPr>
        <p:txBody>
          <a:bodyPr lIns="0" tIns="0" rIns="0" bIns="0" rtlCol="0" anchor="t">
            <a:spAutoFit/>
          </a:bodyPr>
          <a:lstStyle/>
          <a:p>
            <a:pPr algn="ctr">
              <a:lnSpc>
                <a:spcPts val="5759"/>
              </a:lnSpc>
            </a:pPr>
            <a:r>
              <a:rPr lang="en-US" sz="4000" b="1" dirty="0">
                <a:solidFill>
                  <a:srgbClr val="373636"/>
                </a:solidFill>
                <a:latin typeface="Open Sauce Bold"/>
                <a:ea typeface="Open Sauce Bold"/>
                <a:cs typeface="Open Sauce Bold"/>
                <a:sym typeface="Open Sauce Bold"/>
              </a:rPr>
              <a:t>Recommendations for Community Engagement in HIV/AIDS Research</a:t>
            </a:r>
            <a:endParaRPr lang="en-US" sz="4000" dirty="0">
              <a:solidFill>
                <a:srgbClr val="373636"/>
              </a:solidFill>
              <a:latin typeface="Open Sauce Light"/>
              <a:ea typeface="Open Sauce Light"/>
              <a:cs typeface="Open Sauce Light"/>
              <a:sym typeface="Open Sauce Light"/>
            </a:endParaRPr>
          </a:p>
        </p:txBody>
      </p:sp>
      <p:pic>
        <p:nvPicPr>
          <p:cNvPr id="16" name="Picture 15" descr="A close-up of a pink ribbon&#10;&#10;AI-generated content may be incorrect.">
            <a:extLst>
              <a:ext uri="{FF2B5EF4-FFF2-40B4-BE49-F238E27FC236}">
                <a16:creationId xmlns:a16="http://schemas.microsoft.com/office/drawing/2014/main" id="{97458B18-F8B7-9C77-EDB7-795F397E5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678" y="1004455"/>
            <a:ext cx="5562581" cy="7156601"/>
          </a:xfrm>
          <a:prstGeom prst="rect">
            <a:avLst/>
          </a:prstGeom>
        </p:spPr>
      </p:pic>
    </p:spTree>
    <p:extLst>
      <p:ext uri="{BB962C8B-B14F-4D97-AF65-F5344CB8AC3E}">
        <p14:creationId xmlns:p14="http://schemas.microsoft.com/office/powerpoint/2010/main" val="2323238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4302D-5A8E-9A17-4927-3BF8F2AFF35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5D6BAA7-2190-BCB0-829F-9CDB524DCB3F}"/>
              </a:ext>
            </a:extLst>
          </p:cNvPr>
          <p:cNvSpPr/>
          <p:nvPr/>
        </p:nvSpPr>
        <p:spPr>
          <a:xfrm>
            <a:off x="1019175" y="-352954"/>
            <a:ext cx="9525" cy="10992908"/>
          </a:xfrm>
          <a:prstGeom prst="rect">
            <a:avLst/>
          </a:prstGeom>
          <a:solidFill>
            <a:srgbClr val="373636"/>
          </a:solidFill>
        </p:spPr>
        <p:txBody>
          <a:bodyPr/>
          <a:lstStyle/>
          <a:p>
            <a:endParaRPr lang="en-US"/>
          </a:p>
        </p:txBody>
      </p:sp>
      <p:grpSp>
        <p:nvGrpSpPr>
          <p:cNvPr id="3" name="Group 3">
            <a:extLst>
              <a:ext uri="{FF2B5EF4-FFF2-40B4-BE49-F238E27FC236}">
                <a16:creationId xmlns:a16="http://schemas.microsoft.com/office/drawing/2014/main" id="{5FA16C1B-8327-7F01-A9D4-316F48F9316A}"/>
              </a:ext>
            </a:extLst>
          </p:cNvPr>
          <p:cNvGrpSpPr/>
          <p:nvPr/>
        </p:nvGrpSpPr>
        <p:grpSpPr>
          <a:xfrm>
            <a:off x="634814" y="1028700"/>
            <a:ext cx="787772" cy="560539"/>
            <a:chOff x="0" y="0"/>
            <a:chExt cx="1050363" cy="747385"/>
          </a:xfrm>
        </p:grpSpPr>
        <p:sp>
          <p:nvSpPr>
            <p:cNvPr id="4" name="AutoShape 4">
              <a:extLst>
                <a:ext uri="{FF2B5EF4-FFF2-40B4-BE49-F238E27FC236}">
                  <a16:creationId xmlns:a16="http://schemas.microsoft.com/office/drawing/2014/main" id="{90A24711-5DBF-27A0-2042-F838A6FFDF2B}"/>
                </a:ext>
              </a:extLst>
            </p:cNvPr>
            <p:cNvSpPr/>
            <p:nvPr/>
          </p:nvSpPr>
          <p:spPr>
            <a:xfrm>
              <a:off x="0" y="0"/>
              <a:ext cx="1050363" cy="747385"/>
            </a:xfrm>
            <a:prstGeom prst="rect">
              <a:avLst/>
            </a:prstGeom>
            <a:solidFill>
              <a:srgbClr val="FFFFFF"/>
            </a:solidFill>
          </p:spPr>
          <p:txBody>
            <a:bodyPr/>
            <a:lstStyle/>
            <a:p>
              <a:endParaRPr lang="en-US"/>
            </a:p>
          </p:txBody>
        </p:sp>
        <p:sp>
          <p:nvSpPr>
            <p:cNvPr id="5" name="TextBox 5">
              <a:extLst>
                <a:ext uri="{FF2B5EF4-FFF2-40B4-BE49-F238E27FC236}">
                  <a16:creationId xmlns:a16="http://schemas.microsoft.com/office/drawing/2014/main" id="{C696BBA8-1529-7A67-A516-9B735E310E37}"/>
                </a:ext>
              </a:extLst>
            </p:cNvPr>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37</a:t>
              </a:r>
            </a:p>
          </p:txBody>
        </p:sp>
      </p:grpSp>
      <p:sp>
        <p:nvSpPr>
          <p:cNvPr id="6" name="TextBox 6">
            <a:extLst>
              <a:ext uri="{FF2B5EF4-FFF2-40B4-BE49-F238E27FC236}">
                <a16:creationId xmlns:a16="http://schemas.microsoft.com/office/drawing/2014/main" id="{8DD52D7E-6B84-8A12-AFC6-516503F138CF}"/>
              </a:ext>
            </a:extLst>
          </p:cNvPr>
          <p:cNvSpPr txBox="1"/>
          <p:nvPr/>
        </p:nvSpPr>
        <p:spPr>
          <a:xfrm>
            <a:off x="9412127" y="2584648"/>
            <a:ext cx="7662839" cy="7255966"/>
          </a:xfrm>
          <a:prstGeom prst="rect">
            <a:avLst/>
          </a:prstGeom>
        </p:spPr>
        <p:txBody>
          <a:bodyPr wrap="square" lIns="0" tIns="0" rIns="0" bIns="0" rtlCol="0" anchor="t">
            <a:spAutoFit/>
          </a:bodyPr>
          <a:lstStyle/>
          <a:p>
            <a:pPr>
              <a:lnSpc>
                <a:spcPts val="4319"/>
              </a:lnSpc>
            </a:pPr>
            <a:r>
              <a:rPr lang="en-US" sz="3200" dirty="0"/>
              <a:t>GPP guidelines were created to provide a consistent global standard for stakeholder engagement throughout the life-cycle of the research enterprise, from trial design to trial conduct to the dissemination of research results to, finally, access to proven intervention.</a:t>
            </a:r>
          </a:p>
          <a:p>
            <a:pPr>
              <a:lnSpc>
                <a:spcPts val="4319"/>
              </a:lnSpc>
            </a:pPr>
            <a:endParaRPr lang="en-US" sz="3200" dirty="0">
              <a:solidFill>
                <a:srgbClr val="373636"/>
              </a:solidFill>
              <a:latin typeface="Open Sauce"/>
              <a:ea typeface="Open Sauce"/>
              <a:cs typeface="Open Sauce"/>
              <a:sym typeface="Open Sauce"/>
            </a:endParaRPr>
          </a:p>
          <a:p>
            <a:pPr>
              <a:lnSpc>
                <a:spcPts val="4319"/>
              </a:lnSpc>
            </a:pPr>
            <a:r>
              <a:rPr lang="en-US" sz="3200" dirty="0">
                <a:solidFill>
                  <a:srgbClr val="373636"/>
                </a:solidFill>
                <a:ea typeface="Open Sauce"/>
                <a:cs typeface="Open Sauce"/>
                <a:sym typeface="Open Sauce"/>
              </a:rPr>
              <a:t>GPP guidelines are available in 10 languages. Training tools and materials to support implementation of GPP are available at </a:t>
            </a:r>
            <a:r>
              <a:rPr lang="en-US" sz="3200" dirty="0">
                <a:solidFill>
                  <a:srgbClr val="373636"/>
                </a:solidFill>
                <a:ea typeface="Open Sauce"/>
                <a:cs typeface="Open Sauce"/>
                <a:sym typeface="Open Sauce"/>
                <a:hlinkClick r:id="rId2"/>
              </a:rPr>
              <a:t>https://avac.org/project/good-participatory-practice/</a:t>
            </a:r>
            <a:endParaRPr lang="en-US" sz="3200" dirty="0">
              <a:solidFill>
                <a:srgbClr val="373636"/>
              </a:solidFill>
              <a:ea typeface="Open Sauce"/>
              <a:cs typeface="Open Sauce"/>
              <a:sym typeface="Open Sauce"/>
            </a:endParaRPr>
          </a:p>
        </p:txBody>
      </p:sp>
      <p:sp>
        <p:nvSpPr>
          <p:cNvPr id="7" name="AutoShape 7">
            <a:extLst>
              <a:ext uri="{FF2B5EF4-FFF2-40B4-BE49-F238E27FC236}">
                <a16:creationId xmlns:a16="http://schemas.microsoft.com/office/drawing/2014/main" id="{605EF871-D21D-3481-DB61-5F8BC242D950}"/>
              </a:ext>
            </a:extLst>
          </p:cNvPr>
          <p:cNvSpPr/>
          <p:nvPr/>
        </p:nvSpPr>
        <p:spPr>
          <a:xfrm>
            <a:off x="9553298" y="9684375"/>
            <a:ext cx="546310" cy="156239"/>
          </a:xfrm>
          <a:prstGeom prst="rect">
            <a:avLst/>
          </a:prstGeom>
          <a:solidFill>
            <a:srgbClr val="EA6D29"/>
          </a:solidFill>
        </p:spPr>
        <p:txBody>
          <a:bodyPr/>
          <a:lstStyle/>
          <a:p>
            <a:endParaRPr lang="en-US"/>
          </a:p>
        </p:txBody>
      </p:sp>
      <p:sp>
        <p:nvSpPr>
          <p:cNvPr id="8" name="AutoShape 8">
            <a:extLst>
              <a:ext uri="{FF2B5EF4-FFF2-40B4-BE49-F238E27FC236}">
                <a16:creationId xmlns:a16="http://schemas.microsoft.com/office/drawing/2014/main" id="{831031D1-A139-2A95-7F9D-4B60104C55A9}"/>
              </a:ext>
            </a:extLst>
          </p:cNvPr>
          <p:cNvSpPr/>
          <p:nvPr/>
        </p:nvSpPr>
        <p:spPr>
          <a:xfrm>
            <a:off x="9217843" y="2503500"/>
            <a:ext cx="8120062" cy="9525"/>
          </a:xfrm>
          <a:prstGeom prst="rect">
            <a:avLst/>
          </a:prstGeom>
          <a:solidFill>
            <a:srgbClr val="373636"/>
          </a:solidFill>
        </p:spPr>
        <p:txBody>
          <a:bodyPr/>
          <a:lstStyle/>
          <a:p>
            <a:endParaRPr lang="en-US"/>
          </a:p>
        </p:txBody>
      </p:sp>
      <p:sp>
        <p:nvSpPr>
          <p:cNvPr id="9" name="AutoShape 9">
            <a:extLst>
              <a:ext uri="{FF2B5EF4-FFF2-40B4-BE49-F238E27FC236}">
                <a16:creationId xmlns:a16="http://schemas.microsoft.com/office/drawing/2014/main" id="{541FD38D-A5BD-BFF5-E96F-0E07C2A7699C}"/>
              </a:ext>
            </a:extLst>
          </p:cNvPr>
          <p:cNvSpPr/>
          <p:nvPr/>
        </p:nvSpPr>
        <p:spPr>
          <a:xfrm>
            <a:off x="997269" y="9333287"/>
            <a:ext cx="8096250" cy="1685910"/>
          </a:xfrm>
          <a:prstGeom prst="rect">
            <a:avLst/>
          </a:prstGeom>
          <a:solidFill>
            <a:srgbClr val="077AB5"/>
          </a:solidFill>
        </p:spPr>
        <p:txBody>
          <a:bodyPr/>
          <a:lstStyle/>
          <a:p>
            <a:endParaRPr lang="en-US"/>
          </a:p>
        </p:txBody>
      </p:sp>
      <p:sp>
        <p:nvSpPr>
          <p:cNvPr id="10" name="AutoShape 10">
            <a:extLst>
              <a:ext uri="{FF2B5EF4-FFF2-40B4-BE49-F238E27FC236}">
                <a16:creationId xmlns:a16="http://schemas.microsoft.com/office/drawing/2014/main" id="{394E81EC-8827-A8EB-9B88-71B4BC929917}"/>
              </a:ext>
            </a:extLst>
          </p:cNvPr>
          <p:cNvSpPr/>
          <p:nvPr/>
        </p:nvSpPr>
        <p:spPr>
          <a:xfrm flipH="1">
            <a:off x="9093519" y="-352954"/>
            <a:ext cx="45719" cy="10639954"/>
          </a:xfrm>
          <a:prstGeom prst="rect">
            <a:avLst/>
          </a:prstGeom>
          <a:solidFill>
            <a:srgbClr val="373636"/>
          </a:solidFill>
        </p:spPr>
        <p:txBody>
          <a:bodyPr/>
          <a:lstStyle/>
          <a:p>
            <a:endParaRPr lang="en-US"/>
          </a:p>
        </p:txBody>
      </p:sp>
      <p:sp>
        <p:nvSpPr>
          <p:cNvPr id="11" name="AutoShape 11">
            <a:extLst>
              <a:ext uri="{FF2B5EF4-FFF2-40B4-BE49-F238E27FC236}">
                <a16:creationId xmlns:a16="http://schemas.microsoft.com/office/drawing/2014/main" id="{540E4FE1-3C08-80BA-5525-8F80F6FA4059}"/>
              </a:ext>
            </a:extLst>
          </p:cNvPr>
          <p:cNvSpPr/>
          <p:nvPr/>
        </p:nvSpPr>
        <p:spPr>
          <a:xfrm>
            <a:off x="17259300" y="-352954"/>
            <a:ext cx="45719" cy="10639954"/>
          </a:xfrm>
          <a:prstGeom prst="rect">
            <a:avLst/>
          </a:prstGeom>
          <a:solidFill>
            <a:srgbClr val="373636"/>
          </a:solidFill>
        </p:spPr>
        <p:txBody>
          <a:bodyPr/>
          <a:lstStyle/>
          <a:p>
            <a:endParaRPr lang="en-US"/>
          </a:p>
        </p:txBody>
      </p:sp>
      <p:sp>
        <p:nvSpPr>
          <p:cNvPr id="13" name="TextBox 13">
            <a:extLst>
              <a:ext uri="{FF2B5EF4-FFF2-40B4-BE49-F238E27FC236}">
                <a16:creationId xmlns:a16="http://schemas.microsoft.com/office/drawing/2014/main" id="{8841D057-0D64-7FF6-58F0-FDF5E31CB4E0}"/>
              </a:ext>
            </a:extLst>
          </p:cNvPr>
          <p:cNvSpPr txBox="1"/>
          <p:nvPr/>
        </p:nvSpPr>
        <p:spPr>
          <a:xfrm>
            <a:off x="9826453" y="314362"/>
            <a:ext cx="6656198" cy="2186945"/>
          </a:xfrm>
          <a:prstGeom prst="rect">
            <a:avLst/>
          </a:prstGeom>
        </p:spPr>
        <p:txBody>
          <a:bodyPr lIns="0" tIns="0" rIns="0" bIns="0" rtlCol="0" anchor="t">
            <a:spAutoFit/>
          </a:bodyPr>
          <a:lstStyle/>
          <a:p>
            <a:pPr algn="ctr">
              <a:lnSpc>
                <a:spcPts val="5759"/>
              </a:lnSpc>
            </a:pPr>
            <a:r>
              <a:rPr lang="en-US" sz="4800" b="1" dirty="0">
                <a:solidFill>
                  <a:srgbClr val="373636"/>
                </a:solidFill>
                <a:latin typeface="Open Sauce Bold"/>
                <a:ea typeface="Open Sauce Bold"/>
                <a:cs typeface="Open Sauce Bold"/>
                <a:sym typeface="Open Sauce Bold"/>
              </a:rPr>
              <a:t>Good Participatory Practice Guidelines (GPP)</a:t>
            </a:r>
            <a:endParaRPr lang="en-US" sz="4800" dirty="0">
              <a:solidFill>
                <a:srgbClr val="373636"/>
              </a:solidFill>
              <a:latin typeface="Open Sauce Light"/>
              <a:ea typeface="Open Sauce Light"/>
              <a:cs typeface="Open Sauce Light"/>
              <a:sym typeface="Open Sauce Light"/>
            </a:endParaRPr>
          </a:p>
        </p:txBody>
      </p:sp>
      <p:sp>
        <p:nvSpPr>
          <p:cNvPr id="14" name="Freeform 13">
            <a:extLst>
              <a:ext uri="{FF2B5EF4-FFF2-40B4-BE49-F238E27FC236}">
                <a16:creationId xmlns:a16="http://schemas.microsoft.com/office/drawing/2014/main" id="{C439E4C6-C0C1-2885-EF2C-5C8624753517}"/>
              </a:ext>
            </a:extLst>
          </p:cNvPr>
          <p:cNvSpPr/>
          <p:nvPr/>
        </p:nvSpPr>
        <p:spPr>
          <a:xfrm>
            <a:off x="2199235" y="977506"/>
            <a:ext cx="5771204" cy="7979033"/>
          </a:xfrm>
          <a:custGeom>
            <a:avLst/>
            <a:gdLst/>
            <a:ahLst/>
            <a:cxnLst/>
            <a:rect l="l" t="t" r="r" b="b"/>
            <a:pathLst>
              <a:path w="4530017" h="6068513">
                <a:moveTo>
                  <a:pt x="0" y="0"/>
                </a:moveTo>
                <a:lnTo>
                  <a:pt x="4530017" y="0"/>
                </a:lnTo>
                <a:lnTo>
                  <a:pt x="4530017" y="6068513"/>
                </a:lnTo>
                <a:lnTo>
                  <a:pt x="0" y="606851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756324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38</a:t>
              </a:r>
            </a:p>
          </p:txBody>
        </p:sp>
      </p:grpSp>
      <p:sp>
        <p:nvSpPr>
          <p:cNvPr id="6" name="AutoShape 6"/>
          <p:cNvSpPr/>
          <p:nvPr/>
        </p:nvSpPr>
        <p:spPr>
          <a:xfrm>
            <a:off x="11713807" y="8572922"/>
            <a:ext cx="5545493" cy="341519"/>
          </a:xfrm>
          <a:prstGeom prst="rect">
            <a:avLst/>
          </a:prstGeom>
          <a:solidFill>
            <a:srgbClr val="EA6D29"/>
          </a:solidFill>
        </p:spPr>
        <p:txBody>
          <a:bodyPr/>
          <a:lstStyle/>
          <a:p>
            <a:endParaRPr lang="en-US"/>
          </a:p>
        </p:txBody>
      </p:sp>
      <p:sp>
        <p:nvSpPr>
          <p:cNvPr id="7" name="AutoShape 7"/>
          <p:cNvSpPr/>
          <p:nvPr/>
        </p:nvSpPr>
        <p:spPr>
          <a:xfrm>
            <a:off x="0" y="8242105"/>
            <a:ext cx="18288000" cy="9525"/>
          </a:xfrm>
          <a:prstGeom prst="rect">
            <a:avLst/>
          </a:prstGeom>
          <a:solidFill>
            <a:srgbClr val="373636"/>
          </a:solidFill>
        </p:spPr>
        <p:txBody>
          <a:bodyPr/>
          <a:lstStyle/>
          <a:p>
            <a:endParaRPr lang="en-US"/>
          </a:p>
        </p:txBody>
      </p:sp>
      <p:sp>
        <p:nvSpPr>
          <p:cNvPr id="8" name="Freeform 8"/>
          <p:cNvSpPr/>
          <p:nvPr/>
        </p:nvSpPr>
        <p:spPr>
          <a:xfrm>
            <a:off x="1539991" y="8572922"/>
            <a:ext cx="4364050" cy="1499740"/>
          </a:xfrm>
          <a:custGeom>
            <a:avLst/>
            <a:gdLst/>
            <a:ahLst/>
            <a:cxnLst/>
            <a:rect l="l" t="t" r="r" b="b"/>
            <a:pathLst>
              <a:path w="4364050" h="1499740">
                <a:moveTo>
                  <a:pt x="0" y="0"/>
                </a:moveTo>
                <a:lnTo>
                  <a:pt x="4364050" y="0"/>
                </a:lnTo>
                <a:lnTo>
                  <a:pt x="4364050" y="1499740"/>
                </a:lnTo>
                <a:lnTo>
                  <a:pt x="0" y="1499740"/>
                </a:lnTo>
                <a:lnTo>
                  <a:pt x="0" y="0"/>
                </a:lnTo>
                <a:close/>
              </a:path>
            </a:pathLst>
          </a:custGeom>
          <a:blipFill>
            <a:blip r:embed="rId2"/>
            <a:stretch>
              <a:fillRect/>
            </a:stretch>
          </a:blipFill>
        </p:spPr>
        <p:txBody>
          <a:bodyPr/>
          <a:lstStyle/>
          <a:p>
            <a:endParaRPr lang="en-US"/>
          </a:p>
        </p:txBody>
      </p:sp>
      <p:sp>
        <p:nvSpPr>
          <p:cNvPr id="9" name="Freeform 9"/>
          <p:cNvSpPr/>
          <p:nvPr/>
        </p:nvSpPr>
        <p:spPr>
          <a:xfrm>
            <a:off x="6284716" y="8572922"/>
            <a:ext cx="3663509" cy="1260858"/>
          </a:xfrm>
          <a:custGeom>
            <a:avLst/>
            <a:gdLst/>
            <a:ahLst/>
            <a:cxnLst/>
            <a:rect l="l" t="t" r="r" b="b"/>
            <a:pathLst>
              <a:path w="3663509" h="1260858">
                <a:moveTo>
                  <a:pt x="0" y="0"/>
                </a:moveTo>
                <a:lnTo>
                  <a:pt x="3663509" y="0"/>
                </a:lnTo>
                <a:lnTo>
                  <a:pt x="3663509" y="1260858"/>
                </a:lnTo>
                <a:lnTo>
                  <a:pt x="0" y="1260858"/>
                </a:lnTo>
                <a:lnTo>
                  <a:pt x="0" y="0"/>
                </a:lnTo>
                <a:close/>
              </a:path>
            </a:pathLst>
          </a:custGeom>
          <a:blipFill>
            <a:blip r:embed="rId3"/>
            <a:stretch>
              <a:fillRect/>
            </a:stretch>
          </a:blipFill>
        </p:spPr>
        <p:txBody>
          <a:bodyPr/>
          <a:lstStyle/>
          <a:p>
            <a:endParaRPr lang="en-US"/>
          </a:p>
        </p:txBody>
      </p:sp>
      <p:sp>
        <p:nvSpPr>
          <p:cNvPr id="10" name="Freeform 10"/>
          <p:cNvSpPr/>
          <p:nvPr/>
        </p:nvSpPr>
        <p:spPr>
          <a:xfrm rot="5400000">
            <a:off x="9189628" y="-846743"/>
            <a:ext cx="11622552" cy="6574193"/>
          </a:xfrm>
          <a:custGeom>
            <a:avLst/>
            <a:gdLst/>
            <a:ahLst/>
            <a:cxnLst/>
            <a:rect l="l" t="t" r="r" b="b"/>
            <a:pathLst>
              <a:path w="11622552" h="6574193">
                <a:moveTo>
                  <a:pt x="0" y="0"/>
                </a:moveTo>
                <a:lnTo>
                  <a:pt x="11622551" y="0"/>
                </a:lnTo>
                <a:lnTo>
                  <a:pt x="11622551" y="6574193"/>
                </a:lnTo>
                <a:lnTo>
                  <a:pt x="0" y="6574193"/>
                </a:lnTo>
                <a:lnTo>
                  <a:pt x="0" y="0"/>
                </a:lnTo>
                <a:close/>
              </a:path>
            </a:pathLst>
          </a:custGeom>
          <a:blipFill>
            <a:blip r:embed="rId4"/>
            <a:stretch>
              <a:fillRect l="-7060" r="-7060" b="-13487"/>
            </a:stretch>
          </a:blipFill>
        </p:spPr>
        <p:txBody>
          <a:bodyPr/>
          <a:lstStyle/>
          <a:p>
            <a:endParaRPr lang="en-US"/>
          </a:p>
        </p:txBody>
      </p:sp>
      <p:sp>
        <p:nvSpPr>
          <p:cNvPr id="11" name="TextBox 11"/>
          <p:cNvSpPr txBox="1"/>
          <p:nvPr/>
        </p:nvSpPr>
        <p:spPr>
          <a:xfrm>
            <a:off x="1539991" y="3403102"/>
            <a:ext cx="7852224" cy="1264322"/>
          </a:xfrm>
          <a:prstGeom prst="rect">
            <a:avLst/>
          </a:prstGeom>
        </p:spPr>
        <p:txBody>
          <a:bodyPr lIns="0" tIns="0" rIns="0" bIns="0" rtlCol="0" anchor="t">
            <a:spAutoFit/>
          </a:bodyPr>
          <a:lstStyle/>
          <a:p>
            <a:pPr algn="l">
              <a:lnSpc>
                <a:spcPts val="9679"/>
              </a:lnSpc>
            </a:pPr>
            <a:r>
              <a:rPr lang="en-US" sz="8799" b="1">
                <a:solidFill>
                  <a:srgbClr val="373636"/>
                </a:solidFill>
                <a:latin typeface="Open Sauce Bold"/>
                <a:ea typeface="Open Sauce Bold"/>
                <a:cs typeface="Open Sauce Bold"/>
                <a:sym typeface="Open Sauce Bold"/>
              </a:rPr>
              <a:t>Thank </a:t>
            </a:r>
            <a:r>
              <a:rPr lang="en-US" sz="8799" b="1">
                <a:solidFill>
                  <a:srgbClr val="077AB5"/>
                </a:solidFill>
                <a:latin typeface="Open Sauce Bold"/>
                <a:ea typeface="Open Sauce Bold"/>
                <a:cs typeface="Open Sauce Bold"/>
                <a:sym typeface="Open Sauce Bold"/>
              </a:rPr>
              <a:t>You</a:t>
            </a:r>
          </a:p>
        </p:txBody>
      </p:sp>
      <p:sp>
        <p:nvSpPr>
          <p:cNvPr id="12" name="TextBox 12"/>
          <p:cNvSpPr txBox="1"/>
          <p:nvPr/>
        </p:nvSpPr>
        <p:spPr>
          <a:xfrm>
            <a:off x="1539991" y="4867448"/>
            <a:ext cx="8666406" cy="2881445"/>
          </a:xfrm>
          <a:prstGeom prst="rect">
            <a:avLst/>
          </a:prstGeom>
        </p:spPr>
        <p:txBody>
          <a:bodyPr lIns="0" tIns="0" rIns="0" bIns="0" rtlCol="0" anchor="t">
            <a:spAutoFit/>
          </a:bodyPr>
          <a:lstStyle/>
          <a:p>
            <a:pPr algn="l">
              <a:lnSpc>
                <a:spcPts val="4639"/>
              </a:lnSpc>
              <a:spcBef>
                <a:spcPct val="0"/>
              </a:spcBef>
            </a:pPr>
            <a:r>
              <a:rPr lang="en-US" sz="2899">
                <a:solidFill>
                  <a:srgbClr val="000000"/>
                </a:solidFill>
                <a:latin typeface="Open Sauce"/>
                <a:ea typeface="Open Sauce"/>
                <a:cs typeface="Open Sauce"/>
                <a:sym typeface="Open Sauce"/>
              </a:rPr>
              <a:t>Community engagement and CABs play a critical role ensuring research is acceptable and effective. We are grateful for your interest, time, and commitment to this critical work. </a:t>
            </a:r>
          </a:p>
          <a:p>
            <a:pPr algn="l">
              <a:lnSpc>
                <a:spcPts val="4639"/>
              </a:lnSpc>
              <a:spcBef>
                <a:spcPct val="0"/>
              </a:spcBef>
            </a:pPr>
            <a:endParaRPr lang="en-US" sz="2899">
              <a:solidFill>
                <a:srgbClr val="000000"/>
              </a:solidFill>
              <a:latin typeface="Open Sauce"/>
              <a:ea typeface="Open Sauce"/>
              <a:cs typeface="Open Sauce"/>
              <a:sym typeface="Open Sauc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39</a:t>
              </a:r>
            </a:p>
          </p:txBody>
        </p:sp>
      </p:grpSp>
      <p:sp>
        <p:nvSpPr>
          <p:cNvPr id="6" name="AutoShape 6"/>
          <p:cNvSpPr/>
          <p:nvPr/>
        </p:nvSpPr>
        <p:spPr>
          <a:xfrm>
            <a:off x="11713807" y="8572922"/>
            <a:ext cx="5545493" cy="341519"/>
          </a:xfrm>
          <a:prstGeom prst="rect">
            <a:avLst/>
          </a:prstGeom>
          <a:solidFill>
            <a:srgbClr val="EA6D29"/>
          </a:solidFill>
        </p:spPr>
        <p:txBody>
          <a:bodyPr/>
          <a:lstStyle/>
          <a:p>
            <a:endParaRPr lang="en-US"/>
          </a:p>
        </p:txBody>
      </p:sp>
      <p:sp>
        <p:nvSpPr>
          <p:cNvPr id="7" name="AutoShape 7"/>
          <p:cNvSpPr/>
          <p:nvPr/>
        </p:nvSpPr>
        <p:spPr>
          <a:xfrm>
            <a:off x="0" y="8242105"/>
            <a:ext cx="18288000" cy="9525"/>
          </a:xfrm>
          <a:prstGeom prst="rect">
            <a:avLst/>
          </a:prstGeom>
          <a:solidFill>
            <a:srgbClr val="373636"/>
          </a:solidFill>
        </p:spPr>
        <p:txBody>
          <a:bodyPr/>
          <a:lstStyle/>
          <a:p>
            <a:endParaRPr lang="en-US"/>
          </a:p>
        </p:txBody>
      </p:sp>
      <p:sp>
        <p:nvSpPr>
          <p:cNvPr id="8" name="TextBox 8"/>
          <p:cNvSpPr txBox="1"/>
          <p:nvPr/>
        </p:nvSpPr>
        <p:spPr>
          <a:xfrm>
            <a:off x="1539991" y="3041563"/>
            <a:ext cx="11505661" cy="1264322"/>
          </a:xfrm>
          <a:prstGeom prst="rect">
            <a:avLst/>
          </a:prstGeom>
        </p:spPr>
        <p:txBody>
          <a:bodyPr lIns="0" tIns="0" rIns="0" bIns="0" rtlCol="0" anchor="t">
            <a:spAutoFit/>
          </a:bodyPr>
          <a:lstStyle/>
          <a:p>
            <a:pPr algn="l">
              <a:lnSpc>
                <a:spcPts val="9679"/>
              </a:lnSpc>
            </a:pPr>
            <a:r>
              <a:rPr lang="en-US" sz="8799" b="1">
                <a:solidFill>
                  <a:srgbClr val="077AB5"/>
                </a:solidFill>
                <a:latin typeface="Open Sauce Bold"/>
                <a:ea typeface="Open Sauce Bold"/>
                <a:cs typeface="Open Sauce Bold"/>
                <a:sym typeface="Open Sauce Bold"/>
              </a:rPr>
              <a:t>Acknowledgements</a:t>
            </a:r>
          </a:p>
        </p:txBody>
      </p:sp>
      <p:sp>
        <p:nvSpPr>
          <p:cNvPr id="9" name="TextBox 9"/>
          <p:cNvSpPr txBox="1"/>
          <p:nvPr/>
        </p:nvSpPr>
        <p:spPr>
          <a:xfrm>
            <a:off x="1539991" y="4867448"/>
            <a:ext cx="11292314" cy="2881445"/>
          </a:xfrm>
          <a:prstGeom prst="rect">
            <a:avLst/>
          </a:prstGeom>
        </p:spPr>
        <p:txBody>
          <a:bodyPr lIns="0" tIns="0" rIns="0" bIns="0" rtlCol="0" anchor="t">
            <a:spAutoFit/>
          </a:bodyPr>
          <a:lstStyle/>
          <a:p>
            <a:pPr algn="l">
              <a:lnSpc>
                <a:spcPts val="4639"/>
              </a:lnSpc>
              <a:spcBef>
                <a:spcPct val="0"/>
              </a:spcBef>
            </a:pPr>
            <a:r>
              <a:rPr lang="en-US" sz="2899">
                <a:solidFill>
                  <a:srgbClr val="000000"/>
                </a:solidFill>
                <a:latin typeface="Open Sauce"/>
                <a:ea typeface="Open Sauce"/>
                <a:cs typeface="Open Sauce"/>
                <a:sym typeface="Open Sauce"/>
              </a:rPr>
              <a:t>The HANC-facilitated Cross-network CAB Onboarding Package Workgroup would like to thank the Network community engagement teams for their work that contributed to this onboarding presentation.</a:t>
            </a:r>
          </a:p>
          <a:p>
            <a:pPr algn="l">
              <a:lnSpc>
                <a:spcPts val="4639"/>
              </a:lnSpc>
              <a:spcBef>
                <a:spcPct val="0"/>
              </a:spcBef>
            </a:pPr>
            <a:endParaRPr lang="en-US" sz="2899">
              <a:solidFill>
                <a:srgbClr val="000000"/>
              </a:solidFill>
              <a:latin typeface="Open Sauce"/>
              <a:ea typeface="Open Sauce"/>
              <a:cs typeface="Open Sauce"/>
              <a:sym typeface="Open Sau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04</a:t>
              </a:r>
            </a:p>
          </p:txBody>
        </p:sp>
      </p:grpSp>
      <p:sp>
        <p:nvSpPr>
          <p:cNvPr id="6" name="AutoShape 6"/>
          <p:cNvSpPr/>
          <p:nvPr/>
        </p:nvSpPr>
        <p:spPr>
          <a:xfrm>
            <a:off x="0" y="5138738"/>
            <a:ext cx="10208942" cy="9525"/>
          </a:xfrm>
          <a:prstGeom prst="rect">
            <a:avLst/>
          </a:prstGeom>
          <a:solidFill>
            <a:srgbClr val="373636"/>
          </a:solidFill>
        </p:spPr>
        <p:txBody>
          <a:bodyPr/>
          <a:lstStyle/>
          <a:p>
            <a:endParaRPr lang="en-US"/>
          </a:p>
        </p:txBody>
      </p:sp>
      <p:sp>
        <p:nvSpPr>
          <p:cNvPr id="7" name="AutoShape 7"/>
          <p:cNvSpPr/>
          <p:nvPr/>
        </p:nvSpPr>
        <p:spPr>
          <a:xfrm>
            <a:off x="10208942" y="-352954"/>
            <a:ext cx="9525" cy="10992908"/>
          </a:xfrm>
          <a:prstGeom prst="rect">
            <a:avLst/>
          </a:prstGeom>
          <a:solidFill>
            <a:srgbClr val="373636"/>
          </a:solidFill>
        </p:spPr>
        <p:txBody>
          <a:bodyPr/>
          <a:lstStyle/>
          <a:p>
            <a:endParaRPr lang="en-US"/>
          </a:p>
        </p:txBody>
      </p:sp>
      <p:sp>
        <p:nvSpPr>
          <p:cNvPr id="8" name="AutoShape 8"/>
          <p:cNvSpPr/>
          <p:nvPr/>
        </p:nvSpPr>
        <p:spPr>
          <a:xfrm>
            <a:off x="-682375" y="5143500"/>
            <a:ext cx="1701550" cy="5321681"/>
          </a:xfrm>
          <a:prstGeom prst="rect">
            <a:avLst/>
          </a:prstGeom>
          <a:solidFill>
            <a:srgbClr val="EA6D29"/>
          </a:solidFill>
        </p:spPr>
        <p:txBody>
          <a:bodyPr/>
          <a:lstStyle/>
          <a:p>
            <a:endParaRPr lang="en-US"/>
          </a:p>
        </p:txBody>
      </p:sp>
      <p:sp>
        <p:nvSpPr>
          <p:cNvPr id="9" name="TextBox 9"/>
          <p:cNvSpPr txBox="1"/>
          <p:nvPr/>
        </p:nvSpPr>
        <p:spPr>
          <a:xfrm>
            <a:off x="11456717" y="3757239"/>
            <a:ext cx="6384154" cy="2839197"/>
          </a:xfrm>
          <a:prstGeom prst="rect">
            <a:avLst/>
          </a:prstGeom>
        </p:spPr>
        <p:txBody>
          <a:bodyPr lIns="0" tIns="0" rIns="0" bIns="0" rtlCol="0" anchor="t">
            <a:spAutoFit/>
          </a:bodyPr>
          <a:lstStyle/>
          <a:p>
            <a:pPr algn="l">
              <a:lnSpc>
                <a:spcPts val="7480"/>
              </a:lnSpc>
            </a:pPr>
            <a:r>
              <a:rPr lang="en-US" sz="6800" b="1">
                <a:solidFill>
                  <a:srgbClr val="373636"/>
                </a:solidFill>
                <a:latin typeface="Open Sauce Heavy"/>
                <a:ea typeface="Open Sauce Heavy"/>
                <a:cs typeface="Open Sauce Heavy"/>
                <a:sym typeface="Open Sauce Heavy"/>
              </a:rPr>
              <a:t>What is </a:t>
            </a:r>
            <a:r>
              <a:rPr lang="en-US" sz="6800" b="1">
                <a:solidFill>
                  <a:srgbClr val="077AB5"/>
                </a:solidFill>
                <a:latin typeface="Open Sauce Heavy"/>
                <a:ea typeface="Open Sauce Heavy"/>
                <a:cs typeface="Open Sauce Heavy"/>
                <a:sym typeface="Open Sauce Heavy"/>
              </a:rPr>
              <a:t>Community Engagement?</a:t>
            </a:r>
          </a:p>
        </p:txBody>
      </p:sp>
      <p:sp>
        <p:nvSpPr>
          <p:cNvPr id="10" name="TextBox 10"/>
          <p:cNvSpPr txBox="1"/>
          <p:nvPr/>
        </p:nvSpPr>
        <p:spPr>
          <a:xfrm>
            <a:off x="3068121" y="1039728"/>
            <a:ext cx="5905723" cy="3094504"/>
          </a:xfrm>
          <a:prstGeom prst="rect">
            <a:avLst/>
          </a:prstGeom>
        </p:spPr>
        <p:txBody>
          <a:bodyPr lIns="0" tIns="0" rIns="0" bIns="0" rtlCol="0" anchor="t">
            <a:spAutoFit/>
          </a:bodyPr>
          <a:lstStyle/>
          <a:p>
            <a:pPr algn="l">
              <a:lnSpc>
                <a:spcPts val="3679"/>
              </a:lnSpc>
            </a:pPr>
            <a:r>
              <a:rPr lang="en-US" sz="2299" b="1">
                <a:solidFill>
                  <a:srgbClr val="373636"/>
                </a:solidFill>
                <a:latin typeface="Open Sauce Bold"/>
                <a:ea typeface="Open Sauce Bold"/>
                <a:cs typeface="Open Sauce Bold"/>
                <a:sym typeface="Open Sauce Bold"/>
              </a:rPr>
              <a:t>General definition: </a:t>
            </a:r>
          </a:p>
          <a:p>
            <a:pPr algn="l">
              <a:lnSpc>
                <a:spcPts val="3679"/>
              </a:lnSpc>
            </a:pPr>
            <a:endParaRPr lang="en-US" sz="2299" b="1">
              <a:solidFill>
                <a:srgbClr val="373636"/>
              </a:solidFill>
              <a:latin typeface="Open Sauce Bold"/>
              <a:ea typeface="Open Sauce Bold"/>
              <a:cs typeface="Open Sauce Bold"/>
              <a:sym typeface="Open Sauce Bold"/>
            </a:endParaRPr>
          </a:p>
          <a:p>
            <a:pPr algn="l">
              <a:lnSpc>
                <a:spcPts val="3679"/>
              </a:lnSpc>
            </a:pPr>
            <a:r>
              <a:rPr lang="en-US" sz="2299">
                <a:solidFill>
                  <a:srgbClr val="373636"/>
                </a:solidFill>
                <a:latin typeface="Open Sauce"/>
                <a:ea typeface="Open Sauce"/>
                <a:cs typeface="Open Sauce"/>
                <a:sym typeface="Open Sauce"/>
              </a:rPr>
              <a:t>Working cooperatively with groups of people (communities) who are related by shared interests, geographic proximity, or comparable circumstances.</a:t>
            </a:r>
          </a:p>
          <a:p>
            <a:pPr algn="l">
              <a:lnSpc>
                <a:spcPts val="2400"/>
              </a:lnSpc>
            </a:pPr>
            <a:r>
              <a:rPr lang="en-US" sz="1500" i="1">
                <a:solidFill>
                  <a:srgbClr val="373636"/>
                </a:solidFill>
                <a:latin typeface="Open Sauce Italics"/>
                <a:ea typeface="Open Sauce Italics"/>
                <a:cs typeface="Open Sauce Italics"/>
                <a:sym typeface="Open Sauce Italics"/>
              </a:rPr>
              <a:t>(McMacmillan &amp; Chavis, 1986)</a:t>
            </a:r>
          </a:p>
        </p:txBody>
      </p:sp>
      <p:sp>
        <p:nvSpPr>
          <p:cNvPr id="11" name="TextBox 11"/>
          <p:cNvSpPr txBox="1"/>
          <p:nvPr/>
        </p:nvSpPr>
        <p:spPr>
          <a:xfrm>
            <a:off x="3068121" y="5636241"/>
            <a:ext cx="5747976" cy="3998183"/>
          </a:xfrm>
          <a:prstGeom prst="rect">
            <a:avLst/>
          </a:prstGeom>
        </p:spPr>
        <p:txBody>
          <a:bodyPr lIns="0" tIns="0" rIns="0" bIns="0" rtlCol="0" anchor="t">
            <a:spAutoFit/>
          </a:bodyPr>
          <a:lstStyle/>
          <a:p>
            <a:pPr algn="l">
              <a:lnSpc>
                <a:spcPts val="3680"/>
              </a:lnSpc>
            </a:pPr>
            <a:r>
              <a:rPr lang="en-US" sz="2300" b="1">
                <a:solidFill>
                  <a:srgbClr val="373636"/>
                </a:solidFill>
                <a:latin typeface="Open Sauce Bold"/>
                <a:ea typeface="Open Sauce Bold"/>
                <a:cs typeface="Open Sauce Bold"/>
                <a:sym typeface="Open Sauce Bold"/>
              </a:rPr>
              <a:t>In Health Research &amp; Development:</a:t>
            </a:r>
          </a:p>
          <a:p>
            <a:pPr algn="l">
              <a:lnSpc>
                <a:spcPts val="3680"/>
              </a:lnSpc>
            </a:pPr>
            <a:endParaRPr lang="en-US" sz="2300" b="1">
              <a:solidFill>
                <a:srgbClr val="373636"/>
              </a:solidFill>
              <a:latin typeface="Open Sauce Bold"/>
              <a:ea typeface="Open Sauce Bold"/>
              <a:cs typeface="Open Sauce Bold"/>
              <a:sym typeface="Open Sauce Bold"/>
            </a:endParaRPr>
          </a:p>
          <a:p>
            <a:pPr algn="l">
              <a:lnSpc>
                <a:spcPts val="3680"/>
              </a:lnSpc>
            </a:pPr>
            <a:r>
              <a:rPr lang="en-US" sz="2300">
                <a:solidFill>
                  <a:srgbClr val="373636"/>
                </a:solidFill>
                <a:latin typeface="Open Sauce"/>
                <a:ea typeface="Open Sauce"/>
                <a:cs typeface="Open Sauce"/>
                <a:sym typeface="Open Sauce"/>
              </a:rPr>
              <a:t>A process of building relationships that allow stakeholders to collaborate on health-related issues and wellbeing to achieve positive health impacts and outcomes.</a:t>
            </a:r>
          </a:p>
          <a:p>
            <a:pPr algn="l">
              <a:lnSpc>
                <a:spcPts val="2400"/>
              </a:lnSpc>
            </a:pPr>
            <a:r>
              <a:rPr lang="en-US" sz="1500" i="1">
                <a:solidFill>
                  <a:srgbClr val="373636"/>
                </a:solidFill>
                <a:latin typeface="Open Sauce Italics"/>
                <a:ea typeface="Open Sauce Italics"/>
                <a:cs typeface="Open Sauce Italics"/>
                <a:sym typeface="Open Sauce Italics"/>
              </a:rPr>
              <a:t>(WHO, 2020)</a:t>
            </a:r>
          </a:p>
          <a:p>
            <a:pPr algn="l">
              <a:lnSpc>
                <a:spcPts val="3680"/>
              </a:lnSpc>
            </a:pPr>
            <a:endParaRPr lang="en-US" sz="1500" i="1">
              <a:solidFill>
                <a:srgbClr val="373636"/>
              </a:solidFill>
              <a:latin typeface="Open Sauce Italics"/>
              <a:ea typeface="Open Sauce Italics"/>
              <a:cs typeface="Open Sauce Italics"/>
              <a:sym typeface="Open Sauce Itali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sp>
        <p:nvSpPr>
          <p:cNvPr id="5" name="TextBox 5"/>
          <p:cNvSpPr txBox="1"/>
          <p:nvPr/>
        </p:nvSpPr>
        <p:spPr>
          <a:xfrm>
            <a:off x="685800" y="1199622"/>
            <a:ext cx="670585" cy="230832"/>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05</a:t>
            </a:r>
          </a:p>
        </p:txBody>
      </p:sp>
      <p:grpSp>
        <p:nvGrpSpPr>
          <p:cNvPr id="8" name="Group 8"/>
          <p:cNvGrpSpPr/>
          <p:nvPr/>
        </p:nvGrpSpPr>
        <p:grpSpPr>
          <a:xfrm>
            <a:off x="1752600" y="2190987"/>
            <a:ext cx="6712047" cy="6320583"/>
            <a:chOff x="0" y="0"/>
            <a:chExt cx="64813407" cy="61033322"/>
          </a:xfrm>
        </p:grpSpPr>
        <p:sp>
          <p:nvSpPr>
            <p:cNvPr id="9" name="Freeform 9"/>
            <p:cNvSpPr/>
            <p:nvPr/>
          </p:nvSpPr>
          <p:spPr>
            <a:xfrm>
              <a:off x="0" y="0"/>
              <a:ext cx="64813408" cy="61033323"/>
            </a:xfrm>
            <a:custGeom>
              <a:avLst/>
              <a:gdLst/>
              <a:ahLst/>
              <a:cxnLst/>
              <a:rect l="l" t="t" r="r" b="b"/>
              <a:pathLst>
                <a:path w="64813408" h="61033323">
                  <a:moveTo>
                    <a:pt x="0" y="0"/>
                  </a:moveTo>
                  <a:lnTo>
                    <a:pt x="0" y="61033323"/>
                  </a:lnTo>
                  <a:lnTo>
                    <a:pt x="64813408" y="61033323"/>
                  </a:lnTo>
                  <a:lnTo>
                    <a:pt x="64813408" y="0"/>
                  </a:lnTo>
                  <a:lnTo>
                    <a:pt x="0" y="0"/>
                  </a:lnTo>
                  <a:close/>
                  <a:moveTo>
                    <a:pt x="64752444" y="60972365"/>
                  </a:moveTo>
                  <a:lnTo>
                    <a:pt x="59690" y="60972365"/>
                  </a:lnTo>
                  <a:lnTo>
                    <a:pt x="59690" y="59690"/>
                  </a:lnTo>
                  <a:lnTo>
                    <a:pt x="64752444" y="59690"/>
                  </a:lnTo>
                  <a:lnTo>
                    <a:pt x="64752444" y="60972365"/>
                  </a:lnTo>
                  <a:close/>
                </a:path>
              </a:pathLst>
            </a:custGeom>
            <a:solidFill>
              <a:srgbClr val="373636"/>
            </a:solidFill>
          </p:spPr>
          <p:txBody>
            <a:bodyPr/>
            <a:lstStyle/>
            <a:p>
              <a:endParaRPr lang="en-US"/>
            </a:p>
          </p:txBody>
        </p:sp>
      </p:grpSp>
      <p:sp>
        <p:nvSpPr>
          <p:cNvPr id="10" name="TextBox 10"/>
          <p:cNvSpPr txBox="1"/>
          <p:nvPr/>
        </p:nvSpPr>
        <p:spPr>
          <a:xfrm>
            <a:off x="2658819" y="2426461"/>
            <a:ext cx="5364802" cy="5828854"/>
          </a:xfrm>
          <a:prstGeom prst="rect">
            <a:avLst/>
          </a:prstGeom>
        </p:spPr>
        <p:txBody>
          <a:bodyPr lIns="0" tIns="0" rIns="0" bIns="0" rtlCol="0" anchor="t">
            <a:spAutoFit/>
          </a:bodyPr>
          <a:lstStyle/>
          <a:p>
            <a:pPr algn="l">
              <a:lnSpc>
                <a:spcPts val="3840"/>
              </a:lnSpc>
            </a:pPr>
            <a:r>
              <a:rPr lang="en-US" sz="3200" dirty="0">
                <a:solidFill>
                  <a:srgbClr val="373636"/>
                </a:solidFill>
                <a:latin typeface="Open Sauce Light"/>
                <a:ea typeface="Open Sauce Light"/>
                <a:cs typeface="Open Sauce Light"/>
                <a:sym typeface="Open Sauce Light"/>
              </a:rPr>
              <a:t>• Respect </a:t>
            </a:r>
          </a:p>
          <a:p>
            <a:pPr algn="l">
              <a:lnSpc>
                <a:spcPts val="3840"/>
              </a:lnSpc>
            </a:pPr>
            <a:endParaRPr lang="en-US" sz="3200" dirty="0">
              <a:solidFill>
                <a:srgbClr val="373636"/>
              </a:solidFill>
              <a:latin typeface="Open Sauce Light"/>
              <a:ea typeface="Open Sauce Light"/>
              <a:cs typeface="Open Sauce Light"/>
              <a:sym typeface="Open Sauce Light"/>
            </a:endParaRPr>
          </a:p>
          <a:p>
            <a:pPr algn="l">
              <a:lnSpc>
                <a:spcPts val="3840"/>
              </a:lnSpc>
            </a:pPr>
            <a:r>
              <a:rPr lang="en-US" sz="3200" dirty="0">
                <a:solidFill>
                  <a:srgbClr val="373636"/>
                </a:solidFill>
                <a:latin typeface="Open Sauce Light"/>
                <a:ea typeface="Open Sauce Light"/>
                <a:cs typeface="Open Sauce Light"/>
                <a:sym typeface="Open Sauce Light"/>
              </a:rPr>
              <a:t>• Mutual understanding</a:t>
            </a:r>
          </a:p>
          <a:p>
            <a:pPr algn="l">
              <a:lnSpc>
                <a:spcPts val="3840"/>
              </a:lnSpc>
            </a:pPr>
            <a:r>
              <a:rPr lang="en-US" sz="3200" dirty="0">
                <a:solidFill>
                  <a:srgbClr val="373636"/>
                </a:solidFill>
                <a:latin typeface="Open Sauce Light"/>
                <a:ea typeface="Open Sauce Light"/>
                <a:cs typeface="Open Sauce Light"/>
                <a:sym typeface="Open Sauce Light"/>
              </a:rPr>
              <a:t> </a:t>
            </a:r>
          </a:p>
          <a:p>
            <a:pPr algn="l">
              <a:lnSpc>
                <a:spcPts val="3840"/>
              </a:lnSpc>
            </a:pPr>
            <a:r>
              <a:rPr lang="en-US" sz="3200" dirty="0">
                <a:solidFill>
                  <a:srgbClr val="373636"/>
                </a:solidFill>
                <a:latin typeface="Open Sauce Light"/>
                <a:ea typeface="Open Sauce Light"/>
                <a:cs typeface="Open Sauce Light"/>
                <a:sym typeface="Open Sauce Light"/>
              </a:rPr>
              <a:t>• Integrity</a:t>
            </a:r>
          </a:p>
          <a:p>
            <a:pPr algn="l">
              <a:lnSpc>
                <a:spcPts val="3840"/>
              </a:lnSpc>
            </a:pPr>
            <a:endParaRPr lang="en-US" sz="3200" dirty="0">
              <a:solidFill>
                <a:srgbClr val="373636"/>
              </a:solidFill>
              <a:latin typeface="Open Sauce Light"/>
              <a:ea typeface="Open Sauce Light"/>
              <a:cs typeface="Open Sauce Light"/>
              <a:sym typeface="Open Sauce Light"/>
            </a:endParaRPr>
          </a:p>
          <a:p>
            <a:pPr algn="l">
              <a:lnSpc>
                <a:spcPts val="3840"/>
              </a:lnSpc>
            </a:pPr>
            <a:r>
              <a:rPr lang="en-US" sz="3200" dirty="0">
                <a:solidFill>
                  <a:srgbClr val="373636"/>
                </a:solidFill>
                <a:latin typeface="Open Sauce Light"/>
                <a:ea typeface="Open Sauce Light"/>
                <a:cs typeface="Open Sauce Light"/>
                <a:sym typeface="Open Sauce Light"/>
              </a:rPr>
              <a:t>• Transparency </a:t>
            </a:r>
          </a:p>
          <a:p>
            <a:pPr algn="l">
              <a:lnSpc>
                <a:spcPts val="3840"/>
              </a:lnSpc>
            </a:pPr>
            <a:endParaRPr lang="en-US" sz="3200" dirty="0">
              <a:solidFill>
                <a:srgbClr val="373636"/>
              </a:solidFill>
              <a:latin typeface="Open Sauce Light"/>
              <a:ea typeface="Open Sauce Light"/>
              <a:cs typeface="Open Sauce Light"/>
              <a:sym typeface="Open Sauce Light"/>
            </a:endParaRPr>
          </a:p>
          <a:p>
            <a:pPr algn="l">
              <a:lnSpc>
                <a:spcPts val="3840"/>
              </a:lnSpc>
            </a:pPr>
            <a:r>
              <a:rPr lang="en-US" sz="3200" dirty="0">
                <a:solidFill>
                  <a:srgbClr val="373636"/>
                </a:solidFill>
                <a:latin typeface="Open Sauce Light"/>
                <a:ea typeface="Open Sauce Light"/>
                <a:cs typeface="Open Sauce Light"/>
                <a:sym typeface="Open Sauce Light"/>
              </a:rPr>
              <a:t>• Accountability</a:t>
            </a:r>
          </a:p>
          <a:p>
            <a:pPr algn="l">
              <a:lnSpc>
                <a:spcPts val="3840"/>
              </a:lnSpc>
            </a:pPr>
            <a:endParaRPr lang="en-US" sz="3200" dirty="0">
              <a:solidFill>
                <a:srgbClr val="373636"/>
              </a:solidFill>
              <a:latin typeface="Open Sauce Light"/>
              <a:ea typeface="Open Sauce Light"/>
              <a:cs typeface="Open Sauce Light"/>
              <a:sym typeface="Open Sauce Light"/>
            </a:endParaRPr>
          </a:p>
          <a:p>
            <a:pPr algn="l">
              <a:lnSpc>
                <a:spcPts val="3840"/>
              </a:lnSpc>
            </a:pPr>
            <a:r>
              <a:rPr lang="en-US" sz="3200" dirty="0">
                <a:solidFill>
                  <a:srgbClr val="373636"/>
                </a:solidFill>
                <a:latin typeface="Open Sauce Light"/>
                <a:ea typeface="Open Sauce Light"/>
                <a:cs typeface="Open Sauce Light"/>
                <a:sym typeface="Open Sauce Light"/>
              </a:rPr>
              <a:t>• Community Stakeholder   </a:t>
            </a:r>
          </a:p>
          <a:p>
            <a:pPr algn="l">
              <a:lnSpc>
                <a:spcPts val="3840"/>
              </a:lnSpc>
            </a:pPr>
            <a:r>
              <a:rPr lang="en-US" sz="3200" dirty="0">
                <a:solidFill>
                  <a:srgbClr val="373636"/>
                </a:solidFill>
                <a:latin typeface="Open Sauce Light"/>
                <a:ea typeface="Open Sauce Light"/>
                <a:cs typeface="Open Sauce Light"/>
                <a:sym typeface="Open Sauce Light"/>
              </a:rPr>
              <a:t>   Autonomy</a:t>
            </a:r>
          </a:p>
        </p:txBody>
      </p:sp>
      <p:sp>
        <p:nvSpPr>
          <p:cNvPr id="11" name="AutoShape 11"/>
          <p:cNvSpPr/>
          <p:nvPr/>
        </p:nvSpPr>
        <p:spPr>
          <a:xfrm>
            <a:off x="10214367" y="8610302"/>
            <a:ext cx="6712047" cy="209141"/>
          </a:xfrm>
          <a:prstGeom prst="rect">
            <a:avLst/>
          </a:prstGeom>
          <a:solidFill>
            <a:srgbClr val="EA6D29"/>
          </a:solidFill>
        </p:spPr>
        <p:txBody>
          <a:bodyPr/>
          <a:lstStyle/>
          <a:p>
            <a:endParaRPr lang="en-US"/>
          </a:p>
        </p:txBody>
      </p:sp>
      <p:sp>
        <p:nvSpPr>
          <p:cNvPr id="12" name="AutoShape 12"/>
          <p:cNvSpPr/>
          <p:nvPr/>
        </p:nvSpPr>
        <p:spPr>
          <a:xfrm>
            <a:off x="0" y="9092536"/>
            <a:ext cx="18288000" cy="9525"/>
          </a:xfrm>
          <a:prstGeom prst="rect">
            <a:avLst/>
          </a:prstGeom>
          <a:solidFill>
            <a:srgbClr val="373636"/>
          </a:solidFill>
        </p:spPr>
        <p:txBody>
          <a:bodyPr/>
          <a:lstStyle/>
          <a:p>
            <a:endParaRPr lang="en-US"/>
          </a:p>
        </p:txBody>
      </p:sp>
      <p:sp>
        <p:nvSpPr>
          <p:cNvPr id="14" name="TextBox 14"/>
          <p:cNvSpPr txBox="1"/>
          <p:nvPr/>
        </p:nvSpPr>
        <p:spPr>
          <a:xfrm>
            <a:off x="2039448" y="668789"/>
            <a:ext cx="14886966" cy="868083"/>
          </a:xfrm>
          <a:prstGeom prst="rect">
            <a:avLst/>
          </a:prstGeom>
        </p:spPr>
        <p:txBody>
          <a:bodyPr lIns="0" tIns="0" rIns="0" bIns="0" rtlCol="0" anchor="t">
            <a:spAutoFit/>
          </a:bodyPr>
          <a:lstStyle/>
          <a:p>
            <a:pPr algn="l">
              <a:lnSpc>
                <a:spcPts val="6710"/>
              </a:lnSpc>
            </a:pPr>
            <a:r>
              <a:rPr lang="en-US" sz="6100" b="1" dirty="0">
                <a:solidFill>
                  <a:srgbClr val="373636"/>
                </a:solidFill>
                <a:latin typeface="Open Sauce Heavy"/>
                <a:ea typeface="Open Sauce Heavy"/>
                <a:cs typeface="Open Sauce Heavy"/>
                <a:sym typeface="Open Sauce Heavy"/>
              </a:rPr>
              <a:t>Principles of </a:t>
            </a:r>
            <a:r>
              <a:rPr lang="en-US" sz="6100" b="1" dirty="0">
                <a:solidFill>
                  <a:srgbClr val="077AB5"/>
                </a:solidFill>
                <a:latin typeface="Open Sauce Heavy"/>
                <a:ea typeface="Open Sauce Heavy"/>
                <a:cs typeface="Open Sauce Heavy"/>
                <a:sym typeface="Open Sauce Heavy"/>
              </a:rPr>
              <a:t>Community Engagement</a:t>
            </a:r>
          </a:p>
        </p:txBody>
      </p:sp>
      <p:sp>
        <p:nvSpPr>
          <p:cNvPr id="15" name="TextBox 15"/>
          <p:cNvSpPr txBox="1"/>
          <p:nvPr/>
        </p:nvSpPr>
        <p:spPr>
          <a:xfrm>
            <a:off x="2426222" y="8596867"/>
            <a:ext cx="5364801" cy="275075"/>
          </a:xfrm>
          <a:prstGeom prst="rect">
            <a:avLst/>
          </a:prstGeom>
        </p:spPr>
        <p:txBody>
          <a:bodyPr wrap="square" lIns="0" tIns="0" rIns="0" bIns="0" rtlCol="0" anchor="t">
            <a:spAutoFit/>
          </a:bodyPr>
          <a:lstStyle/>
          <a:p>
            <a:pPr algn="ctr">
              <a:lnSpc>
                <a:spcPts val="2400"/>
              </a:lnSpc>
              <a:spcBef>
                <a:spcPct val="0"/>
              </a:spcBef>
            </a:pPr>
            <a:r>
              <a:rPr lang="en-US" sz="1500" dirty="0">
                <a:solidFill>
                  <a:srgbClr val="000000"/>
                </a:solidFill>
                <a:latin typeface="Open Sauce"/>
                <a:ea typeface="Open Sauce"/>
                <a:cs typeface="Open Sauce"/>
                <a:sym typeface="Open Sauce"/>
              </a:rPr>
              <a:t>Source: Good Participatory Practice Guidelines (GPP)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06</a:t>
              </a:r>
            </a:p>
          </p:txBody>
        </p:sp>
      </p:grpSp>
      <p:sp>
        <p:nvSpPr>
          <p:cNvPr id="6" name="AutoShape 6"/>
          <p:cNvSpPr/>
          <p:nvPr/>
        </p:nvSpPr>
        <p:spPr>
          <a:xfrm>
            <a:off x="0" y="3983419"/>
            <a:ext cx="18288000" cy="9525"/>
          </a:xfrm>
          <a:prstGeom prst="rect">
            <a:avLst/>
          </a:prstGeom>
          <a:solidFill>
            <a:srgbClr val="373636"/>
          </a:solidFill>
        </p:spPr>
        <p:txBody>
          <a:bodyPr/>
          <a:lstStyle/>
          <a:p>
            <a:endParaRPr lang="en-US"/>
          </a:p>
        </p:txBody>
      </p:sp>
      <p:sp>
        <p:nvSpPr>
          <p:cNvPr id="7" name="AutoShape 7"/>
          <p:cNvSpPr/>
          <p:nvPr/>
        </p:nvSpPr>
        <p:spPr>
          <a:xfrm>
            <a:off x="5214086" y="3983419"/>
            <a:ext cx="9525" cy="6294056"/>
          </a:xfrm>
          <a:prstGeom prst="rect">
            <a:avLst/>
          </a:prstGeom>
          <a:solidFill>
            <a:srgbClr val="373636"/>
          </a:solidFill>
        </p:spPr>
        <p:txBody>
          <a:bodyPr/>
          <a:lstStyle/>
          <a:p>
            <a:endParaRPr lang="en-US"/>
          </a:p>
        </p:txBody>
      </p:sp>
      <p:sp>
        <p:nvSpPr>
          <p:cNvPr id="8" name="AutoShape 8"/>
          <p:cNvSpPr/>
          <p:nvPr/>
        </p:nvSpPr>
        <p:spPr>
          <a:xfrm>
            <a:off x="9533801" y="3992944"/>
            <a:ext cx="9525" cy="6294056"/>
          </a:xfrm>
          <a:prstGeom prst="rect">
            <a:avLst/>
          </a:prstGeom>
          <a:solidFill>
            <a:srgbClr val="373636"/>
          </a:solidFill>
        </p:spPr>
        <p:txBody>
          <a:bodyPr/>
          <a:lstStyle/>
          <a:p>
            <a:endParaRPr lang="en-US"/>
          </a:p>
        </p:txBody>
      </p:sp>
      <p:sp>
        <p:nvSpPr>
          <p:cNvPr id="9" name="AutoShape 9"/>
          <p:cNvSpPr/>
          <p:nvPr/>
        </p:nvSpPr>
        <p:spPr>
          <a:xfrm>
            <a:off x="13965098" y="3992944"/>
            <a:ext cx="9525" cy="6294056"/>
          </a:xfrm>
          <a:prstGeom prst="rect">
            <a:avLst/>
          </a:prstGeom>
          <a:solidFill>
            <a:srgbClr val="373636"/>
          </a:solidFill>
        </p:spPr>
        <p:txBody>
          <a:bodyPr/>
          <a:lstStyle/>
          <a:p>
            <a:endParaRPr lang="en-US"/>
          </a:p>
        </p:txBody>
      </p:sp>
      <p:sp>
        <p:nvSpPr>
          <p:cNvPr id="10" name="AutoShape 10"/>
          <p:cNvSpPr/>
          <p:nvPr/>
        </p:nvSpPr>
        <p:spPr>
          <a:xfrm>
            <a:off x="1019175" y="3992944"/>
            <a:ext cx="235064" cy="269687"/>
          </a:xfrm>
          <a:prstGeom prst="rect">
            <a:avLst/>
          </a:prstGeom>
          <a:solidFill>
            <a:srgbClr val="EA6D29"/>
          </a:solidFill>
        </p:spPr>
        <p:txBody>
          <a:bodyPr/>
          <a:lstStyle/>
          <a:p>
            <a:endParaRPr lang="en-US"/>
          </a:p>
        </p:txBody>
      </p:sp>
      <p:sp>
        <p:nvSpPr>
          <p:cNvPr id="11" name="AutoShape 11"/>
          <p:cNvSpPr/>
          <p:nvPr/>
        </p:nvSpPr>
        <p:spPr>
          <a:xfrm>
            <a:off x="5214086" y="3983419"/>
            <a:ext cx="235064" cy="269687"/>
          </a:xfrm>
          <a:prstGeom prst="rect">
            <a:avLst/>
          </a:prstGeom>
          <a:solidFill>
            <a:srgbClr val="EA6D29"/>
          </a:solidFill>
        </p:spPr>
        <p:txBody>
          <a:bodyPr/>
          <a:lstStyle/>
          <a:p>
            <a:endParaRPr lang="en-US"/>
          </a:p>
        </p:txBody>
      </p:sp>
      <p:sp>
        <p:nvSpPr>
          <p:cNvPr id="12" name="AutoShape 12"/>
          <p:cNvSpPr/>
          <p:nvPr/>
        </p:nvSpPr>
        <p:spPr>
          <a:xfrm>
            <a:off x="9533801" y="3992944"/>
            <a:ext cx="235064" cy="269687"/>
          </a:xfrm>
          <a:prstGeom prst="rect">
            <a:avLst/>
          </a:prstGeom>
          <a:solidFill>
            <a:srgbClr val="EA6D29"/>
          </a:solidFill>
        </p:spPr>
        <p:txBody>
          <a:bodyPr/>
          <a:lstStyle/>
          <a:p>
            <a:endParaRPr lang="en-US"/>
          </a:p>
        </p:txBody>
      </p:sp>
      <p:sp>
        <p:nvSpPr>
          <p:cNvPr id="13" name="AutoShape 13"/>
          <p:cNvSpPr/>
          <p:nvPr/>
        </p:nvSpPr>
        <p:spPr>
          <a:xfrm>
            <a:off x="13974623" y="3992944"/>
            <a:ext cx="235064" cy="269687"/>
          </a:xfrm>
          <a:prstGeom prst="rect">
            <a:avLst/>
          </a:prstGeom>
          <a:solidFill>
            <a:srgbClr val="EA6D29"/>
          </a:solidFill>
        </p:spPr>
        <p:txBody>
          <a:bodyPr/>
          <a:lstStyle/>
          <a:p>
            <a:endParaRPr lang="en-US"/>
          </a:p>
        </p:txBody>
      </p:sp>
      <p:sp>
        <p:nvSpPr>
          <p:cNvPr id="14" name="Freeform 14"/>
          <p:cNvSpPr/>
          <p:nvPr/>
        </p:nvSpPr>
        <p:spPr>
          <a:xfrm>
            <a:off x="6326657" y="4694736"/>
            <a:ext cx="2233669" cy="897529"/>
          </a:xfrm>
          <a:custGeom>
            <a:avLst/>
            <a:gdLst/>
            <a:ahLst/>
            <a:cxnLst/>
            <a:rect l="l" t="t" r="r" b="b"/>
            <a:pathLst>
              <a:path w="2233669" h="897529">
                <a:moveTo>
                  <a:pt x="0" y="0"/>
                </a:moveTo>
                <a:lnTo>
                  <a:pt x="2233669" y="0"/>
                </a:lnTo>
                <a:lnTo>
                  <a:pt x="2233669" y="897528"/>
                </a:lnTo>
                <a:lnTo>
                  <a:pt x="0" y="8975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822726" y="4694736"/>
            <a:ext cx="2857309" cy="921482"/>
          </a:xfrm>
          <a:custGeom>
            <a:avLst/>
            <a:gdLst/>
            <a:ahLst/>
            <a:cxnLst/>
            <a:rect l="l" t="t" r="r" b="b"/>
            <a:pathLst>
              <a:path w="2857309" h="921482">
                <a:moveTo>
                  <a:pt x="0" y="0"/>
                </a:moveTo>
                <a:lnTo>
                  <a:pt x="2857309" y="0"/>
                </a:lnTo>
                <a:lnTo>
                  <a:pt x="2857309" y="921482"/>
                </a:lnTo>
                <a:lnTo>
                  <a:pt x="0" y="921482"/>
                </a:lnTo>
                <a:lnTo>
                  <a:pt x="0" y="0"/>
                </a:lnTo>
                <a:close/>
              </a:path>
            </a:pathLst>
          </a:custGeom>
          <a:blipFill>
            <a:blip r:embed="rId4"/>
            <a:stretch>
              <a:fillRect/>
            </a:stretch>
          </a:blipFill>
        </p:spPr>
        <p:txBody>
          <a:bodyPr/>
          <a:lstStyle/>
          <a:p>
            <a:endParaRPr lang="en-US"/>
          </a:p>
        </p:txBody>
      </p:sp>
      <p:sp>
        <p:nvSpPr>
          <p:cNvPr id="16" name="Freeform 16"/>
          <p:cNvSpPr/>
          <p:nvPr/>
        </p:nvSpPr>
        <p:spPr>
          <a:xfrm>
            <a:off x="11009677" y="4615810"/>
            <a:ext cx="1489071" cy="1055379"/>
          </a:xfrm>
          <a:custGeom>
            <a:avLst/>
            <a:gdLst/>
            <a:ahLst/>
            <a:cxnLst/>
            <a:rect l="l" t="t" r="r" b="b"/>
            <a:pathLst>
              <a:path w="1489071" h="1055379">
                <a:moveTo>
                  <a:pt x="0" y="0"/>
                </a:moveTo>
                <a:lnTo>
                  <a:pt x="1489071" y="0"/>
                </a:lnTo>
                <a:lnTo>
                  <a:pt x="1489071" y="1055380"/>
                </a:lnTo>
                <a:lnTo>
                  <a:pt x="0" y="1055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15585515" y="4615810"/>
            <a:ext cx="1198926" cy="1205501"/>
          </a:xfrm>
          <a:custGeom>
            <a:avLst/>
            <a:gdLst/>
            <a:ahLst/>
            <a:cxnLst/>
            <a:rect l="l" t="t" r="r" b="b"/>
            <a:pathLst>
              <a:path w="1198926" h="1205501">
                <a:moveTo>
                  <a:pt x="0" y="0"/>
                </a:moveTo>
                <a:lnTo>
                  <a:pt x="1198926" y="0"/>
                </a:lnTo>
                <a:lnTo>
                  <a:pt x="1198926" y="1205502"/>
                </a:lnTo>
                <a:lnTo>
                  <a:pt x="0" y="12055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TextBox 18"/>
          <p:cNvSpPr txBox="1"/>
          <p:nvPr/>
        </p:nvSpPr>
        <p:spPr>
          <a:xfrm>
            <a:off x="3504716" y="885196"/>
            <a:ext cx="11278567" cy="2015490"/>
          </a:xfrm>
          <a:prstGeom prst="rect">
            <a:avLst/>
          </a:prstGeom>
        </p:spPr>
        <p:txBody>
          <a:bodyPr lIns="0" tIns="0" rIns="0" bIns="0" rtlCol="0" anchor="t">
            <a:spAutoFit/>
          </a:bodyPr>
          <a:lstStyle/>
          <a:p>
            <a:pPr algn="ctr">
              <a:lnSpc>
                <a:spcPts val="7920"/>
              </a:lnSpc>
            </a:pPr>
            <a:r>
              <a:rPr lang="en-US" sz="7200" b="1">
                <a:solidFill>
                  <a:srgbClr val="373636"/>
                </a:solidFill>
                <a:latin typeface="Open Sauce Heavy"/>
                <a:ea typeface="Open Sauce Heavy"/>
                <a:cs typeface="Open Sauce Heavy"/>
                <a:sym typeface="Open Sauce Heavy"/>
              </a:rPr>
              <a:t>Why is </a:t>
            </a:r>
            <a:r>
              <a:rPr lang="en-US" sz="7200" b="1">
                <a:solidFill>
                  <a:srgbClr val="077AB5"/>
                </a:solidFill>
                <a:latin typeface="Open Sauce Heavy"/>
                <a:ea typeface="Open Sauce Heavy"/>
                <a:cs typeface="Open Sauce Heavy"/>
                <a:sym typeface="Open Sauce Heavy"/>
              </a:rPr>
              <a:t>Community Engagement</a:t>
            </a:r>
            <a:r>
              <a:rPr lang="en-US" sz="7200" b="1">
                <a:solidFill>
                  <a:srgbClr val="373636"/>
                </a:solidFill>
                <a:latin typeface="Open Sauce Heavy"/>
                <a:ea typeface="Open Sauce Heavy"/>
                <a:cs typeface="Open Sauce Heavy"/>
                <a:sym typeface="Open Sauce Heavy"/>
              </a:rPr>
              <a:t> Needed?</a:t>
            </a:r>
          </a:p>
        </p:txBody>
      </p:sp>
      <p:sp>
        <p:nvSpPr>
          <p:cNvPr id="19" name="TextBox 19"/>
          <p:cNvSpPr txBox="1"/>
          <p:nvPr/>
        </p:nvSpPr>
        <p:spPr>
          <a:xfrm>
            <a:off x="1679200" y="7134455"/>
            <a:ext cx="3144361" cy="1680347"/>
          </a:xfrm>
          <a:prstGeom prst="rect">
            <a:avLst/>
          </a:prstGeom>
        </p:spPr>
        <p:txBody>
          <a:bodyPr lIns="0" tIns="0" rIns="0" bIns="0" rtlCol="0" anchor="t">
            <a:spAutoFit/>
          </a:bodyPr>
          <a:lstStyle/>
          <a:p>
            <a:pPr algn="l">
              <a:lnSpc>
                <a:spcPts val="3360"/>
              </a:lnSpc>
            </a:pPr>
            <a:r>
              <a:rPr lang="en-US" sz="2100">
                <a:solidFill>
                  <a:srgbClr val="373636"/>
                </a:solidFill>
                <a:latin typeface="Open Sauce"/>
                <a:ea typeface="Open Sauce"/>
                <a:cs typeface="Open Sauce"/>
                <a:sym typeface="Open Sauce"/>
              </a:rPr>
              <a:t>Recognizes what and who matters in research and development</a:t>
            </a:r>
          </a:p>
          <a:p>
            <a:pPr algn="l">
              <a:lnSpc>
                <a:spcPts val="3360"/>
              </a:lnSpc>
            </a:pPr>
            <a:endParaRPr lang="en-US" sz="2100">
              <a:solidFill>
                <a:srgbClr val="373636"/>
              </a:solidFill>
              <a:latin typeface="Open Sauce"/>
              <a:ea typeface="Open Sauce"/>
              <a:cs typeface="Open Sauce"/>
              <a:sym typeface="Open Sauce"/>
            </a:endParaRPr>
          </a:p>
        </p:txBody>
      </p:sp>
      <p:sp>
        <p:nvSpPr>
          <p:cNvPr id="20" name="TextBox 20"/>
          <p:cNvSpPr txBox="1"/>
          <p:nvPr/>
        </p:nvSpPr>
        <p:spPr>
          <a:xfrm>
            <a:off x="2604651" y="5844462"/>
            <a:ext cx="1293460" cy="398182"/>
          </a:xfrm>
          <a:prstGeom prst="rect">
            <a:avLst/>
          </a:prstGeom>
        </p:spPr>
        <p:txBody>
          <a:bodyPr lIns="0" tIns="0" rIns="0" bIns="0" rtlCol="0" anchor="t">
            <a:spAutoFit/>
          </a:bodyPr>
          <a:lstStyle/>
          <a:p>
            <a:pPr algn="l">
              <a:lnSpc>
                <a:spcPts val="3360"/>
              </a:lnSpc>
            </a:pPr>
            <a:r>
              <a:rPr lang="en-US" sz="2100" b="1">
                <a:solidFill>
                  <a:srgbClr val="373636"/>
                </a:solidFill>
                <a:latin typeface="Open Sauce Bold"/>
                <a:ea typeface="Open Sauce Bold"/>
                <a:cs typeface="Open Sauce Bold"/>
                <a:sym typeface="Open Sauce Bold"/>
              </a:rPr>
              <a:t>Humanity</a:t>
            </a:r>
          </a:p>
        </p:txBody>
      </p:sp>
      <p:sp>
        <p:nvSpPr>
          <p:cNvPr id="21" name="TextBox 21"/>
          <p:cNvSpPr txBox="1"/>
          <p:nvPr/>
        </p:nvSpPr>
        <p:spPr>
          <a:xfrm>
            <a:off x="6296576" y="5844462"/>
            <a:ext cx="2293831" cy="817319"/>
          </a:xfrm>
          <a:prstGeom prst="rect">
            <a:avLst/>
          </a:prstGeom>
        </p:spPr>
        <p:txBody>
          <a:bodyPr lIns="0" tIns="0" rIns="0" bIns="0" rtlCol="0" anchor="t">
            <a:spAutoFit/>
          </a:bodyPr>
          <a:lstStyle/>
          <a:p>
            <a:pPr algn="ctr">
              <a:lnSpc>
                <a:spcPts val="3360"/>
              </a:lnSpc>
            </a:pPr>
            <a:r>
              <a:rPr lang="en-US" sz="2100" b="1">
                <a:solidFill>
                  <a:srgbClr val="373636"/>
                </a:solidFill>
                <a:latin typeface="Open Sauce Bold"/>
                <a:ea typeface="Open Sauce Bold"/>
                <a:cs typeface="Open Sauce Bold"/>
                <a:sym typeface="Open Sauce Bold"/>
              </a:rPr>
              <a:t>Communities and their context</a:t>
            </a:r>
          </a:p>
        </p:txBody>
      </p:sp>
      <p:sp>
        <p:nvSpPr>
          <p:cNvPr id="22" name="TextBox 22"/>
          <p:cNvSpPr txBox="1"/>
          <p:nvPr/>
        </p:nvSpPr>
        <p:spPr>
          <a:xfrm>
            <a:off x="10619651" y="5791122"/>
            <a:ext cx="2293831" cy="817319"/>
          </a:xfrm>
          <a:prstGeom prst="rect">
            <a:avLst/>
          </a:prstGeom>
        </p:spPr>
        <p:txBody>
          <a:bodyPr lIns="0" tIns="0" rIns="0" bIns="0" rtlCol="0" anchor="t">
            <a:spAutoFit/>
          </a:bodyPr>
          <a:lstStyle/>
          <a:p>
            <a:pPr algn="ctr">
              <a:lnSpc>
                <a:spcPts val="3360"/>
              </a:lnSpc>
            </a:pPr>
            <a:r>
              <a:rPr lang="en-US" sz="2100" b="1">
                <a:solidFill>
                  <a:srgbClr val="373636"/>
                </a:solidFill>
                <a:latin typeface="Open Sauce Bold"/>
                <a:ea typeface="Open Sauce Bold"/>
                <a:cs typeface="Open Sauce Bold"/>
                <a:sym typeface="Open Sauce Bold"/>
              </a:rPr>
              <a:t>Human rights and dignity</a:t>
            </a:r>
          </a:p>
        </p:txBody>
      </p:sp>
      <p:sp>
        <p:nvSpPr>
          <p:cNvPr id="23" name="TextBox 23"/>
          <p:cNvSpPr txBox="1"/>
          <p:nvPr/>
        </p:nvSpPr>
        <p:spPr>
          <a:xfrm>
            <a:off x="14676525" y="5844462"/>
            <a:ext cx="3016907" cy="817319"/>
          </a:xfrm>
          <a:prstGeom prst="rect">
            <a:avLst/>
          </a:prstGeom>
        </p:spPr>
        <p:txBody>
          <a:bodyPr lIns="0" tIns="0" rIns="0" bIns="0" rtlCol="0" anchor="t">
            <a:spAutoFit/>
          </a:bodyPr>
          <a:lstStyle/>
          <a:p>
            <a:pPr algn="ctr">
              <a:lnSpc>
                <a:spcPts val="3360"/>
              </a:lnSpc>
            </a:pPr>
            <a:r>
              <a:rPr lang="en-US" sz="2100" b="1">
                <a:solidFill>
                  <a:srgbClr val="373636"/>
                </a:solidFill>
                <a:latin typeface="Open Sauce Bold"/>
                <a:ea typeface="Open Sauce Bold"/>
                <a:cs typeface="Open Sauce Bold"/>
                <a:sym typeface="Open Sauce Bold"/>
              </a:rPr>
              <a:t>Advancing</a:t>
            </a:r>
          </a:p>
          <a:p>
            <a:pPr algn="ctr">
              <a:lnSpc>
                <a:spcPts val="3360"/>
              </a:lnSpc>
            </a:pPr>
            <a:r>
              <a:rPr lang="en-US" sz="2100" b="1">
                <a:solidFill>
                  <a:srgbClr val="373636"/>
                </a:solidFill>
                <a:latin typeface="Open Sauce Bold"/>
                <a:ea typeface="Open Sauce Bold"/>
                <a:cs typeface="Open Sauce Bold"/>
                <a:sym typeface="Open Sauce Bold"/>
              </a:rPr>
              <a:t>Health and Wellbeing</a:t>
            </a:r>
          </a:p>
        </p:txBody>
      </p:sp>
      <p:sp>
        <p:nvSpPr>
          <p:cNvPr id="24" name="TextBox 24"/>
          <p:cNvSpPr txBox="1"/>
          <p:nvPr/>
        </p:nvSpPr>
        <p:spPr>
          <a:xfrm>
            <a:off x="10182032" y="7071356"/>
            <a:ext cx="3144361" cy="1680347"/>
          </a:xfrm>
          <a:prstGeom prst="rect">
            <a:avLst/>
          </a:prstGeom>
        </p:spPr>
        <p:txBody>
          <a:bodyPr lIns="0" tIns="0" rIns="0" bIns="0" rtlCol="0" anchor="t">
            <a:spAutoFit/>
          </a:bodyPr>
          <a:lstStyle/>
          <a:p>
            <a:pPr algn="l">
              <a:lnSpc>
                <a:spcPts val="3360"/>
              </a:lnSpc>
            </a:pPr>
            <a:r>
              <a:rPr lang="en-US" sz="2100">
                <a:solidFill>
                  <a:srgbClr val="373636"/>
                </a:solidFill>
                <a:latin typeface="Open Sauce"/>
                <a:ea typeface="Open Sauce"/>
                <a:cs typeface="Open Sauce"/>
                <a:sym typeface="Open Sauce"/>
              </a:rPr>
              <a:t>Centers their views and input to inform, guide, and benefit from what is about them</a:t>
            </a:r>
          </a:p>
        </p:txBody>
      </p:sp>
      <p:sp>
        <p:nvSpPr>
          <p:cNvPr id="25" name="TextBox 25"/>
          <p:cNvSpPr txBox="1"/>
          <p:nvPr/>
        </p:nvSpPr>
        <p:spPr>
          <a:xfrm>
            <a:off x="5871311" y="7134455"/>
            <a:ext cx="3272689" cy="1680347"/>
          </a:xfrm>
          <a:prstGeom prst="rect">
            <a:avLst/>
          </a:prstGeom>
        </p:spPr>
        <p:txBody>
          <a:bodyPr lIns="0" tIns="0" rIns="0" bIns="0" rtlCol="0" anchor="t">
            <a:spAutoFit/>
          </a:bodyPr>
          <a:lstStyle/>
          <a:p>
            <a:pPr algn="l">
              <a:lnSpc>
                <a:spcPts val="3360"/>
              </a:lnSpc>
            </a:pPr>
            <a:r>
              <a:rPr lang="en-US" sz="2100">
                <a:solidFill>
                  <a:srgbClr val="373636"/>
                </a:solidFill>
                <a:latin typeface="Open Sauce"/>
                <a:ea typeface="Open Sauce"/>
                <a:cs typeface="Open Sauce"/>
                <a:sym typeface="Open Sauce"/>
              </a:rPr>
              <a:t>Acknowledges people are experts in their challenges and solutions </a:t>
            </a:r>
          </a:p>
          <a:p>
            <a:pPr algn="l">
              <a:lnSpc>
                <a:spcPts val="3360"/>
              </a:lnSpc>
            </a:pPr>
            <a:endParaRPr lang="en-US" sz="2100">
              <a:solidFill>
                <a:srgbClr val="373636"/>
              </a:solidFill>
              <a:latin typeface="Open Sauce"/>
              <a:ea typeface="Open Sauce"/>
              <a:cs typeface="Open Sauce"/>
              <a:sym typeface="Open Sauce"/>
            </a:endParaRPr>
          </a:p>
        </p:txBody>
      </p:sp>
      <p:sp>
        <p:nvSpPr>
          <p:cNvPr id="26" name="TextBox 26"/>
          <p:cNvSpPr txBox="1"/>
          <p:nvPr/>
        </p:nvSpPr>
        <p:spPr>
          <a:xfrm>
            <a:off x="14612798" y="7071356"/>
            <a:ext cx="3144361" cy="829696"/>
          </a:xfrm>
          <a:prstGeom prst="rect">
            <a:avLst/>
          </a:prstGeom>
        </p:spPr>
        <p:txBody>
          <a:bodyPr lIns="0" tIns="0" rIns="0" bIns="0" rtlCol="0" anchor="t">
            <a:spAutoFit/>
          </a:bodyPr>
          <a:lstStyle/>
          <a:p>
            <a:pPr algn="l">
              <a:lnSpc>
                <a:spcPts val="3360"/>
              </a:lnSpc>
            </a:pPr>
            <a:r>
              <a:rPr lang="en-US" sz="2100">
                <a:solidFill>
                  <a:srgbClr val="373636"/>
                </a:solidFill>
                <a:latin typeface="Open Sauce"/>
                <a:ea typeface="Open Sauce"/>
                <a:cs typeface="Open Sauce"/>
                <a:sym typeface="Open Sauce"/>
              </a:rPr>
              <a:t>Guarantees relevance for the program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07</a:t>
              </a:r>
            </a:p>
          </p:txBody>
        </p:sp>
      </p:grpSp>
      <p:sp>
        <p:nvSpPr>
          <p:cNvPr id="6" name="AutoShape 6"/>
          <p:cNvSpPr/>
          <p:nvPr/>
        </p:nvSpPr>
        <p:spPr>
          <a:xfrm>
            <a:off x="0" y="3983419"/>
            <a:ext cx="18288000" cy="9525"/>
          </a:xfrm>
          <a:prstGeom prst="rect">
            <a:avLst/>
          </a:prstGeom>
          <a:solidFill>
            <a:srgbClr val="373636"/>
          </a:solidFill>
        </p:spPr>
        <p:txBody>
          <a:bodyPr/>
          <a:lstStyle/>
          <a:p>
            <a:endParaRPr lang="en-US"/>
          </a:p>
        </p:txBody>
      </p:sp>
      <p:sp>
        <p:nvSpPr>
          <p:cNvPr id="7" name="AutoShape 7"/>
          <p:cNvSpPr/>
          <p:nvPr/>
        </p:nvSpPr>
        <p:spPr>
          <a:xfrm>
            <a:off x="5214086" y="3983419"/>
            <a:ext cx="9525" cy="6294056"/>
          </a:xfrm>
          <a:prstGeom prst="rect">
            <a:avLst/>
          </a:prstGeom>
          <a:solidFill>
            <a:srgbClr val="373636"/>
          </a:solidFill>
        </p:spPr>
        <p:txBody>
          <a:bodyPr/>
          <a:lstStyle/>
          <a:p>
            <a:endParaRPr lang="en-US"/>
          </a:p>
        </p:txBody>
      </p:sp>
      <p:sp>
        <p:nvSpPr>
          <p:cNvPr id="8" name="AutoShape 8"/>
          <p:cNvSpPr/>
          <p:nvPr/>
        </p:nvSpPr>
        <p:spPr>
          <a:xfrm>
            <a:off x="1019175" y="3992944"/>
            <a:ext cx="235064" cy="269687"/>
          </a:xfrm>
          <a:prstGeom prst="rect">
            <a:avLst/>
          </a:prstGeom>
          <a:solidFill>
            <a:srgbClr val="EA6D29"/>
          </a:solidFill>
        </p:spPr>
        <p:txBody>
          <a:bodyPr/>
          <a:lstStyle/>
          <a:p>
            <a:endParaRPr lang="en-US"/>
          </a:p>
        </p:txBody>
      </p:sp>
      <p:sp>
        <p:nvSpPr>
          <p:cNvPr id="9" name="Freeform 9"/>
          <p:cNvSpPr/>
          <p:nvPr/>
        </p:nvSpPr>
        <p:spPr>
          <a:xfrm>
            <a:off x="5518496" y="4363231"/>
            <a:ext cx="12419388" cy="4098398"/>
          </a:xfrm>
          <a:custGeom>
            <a:avLst/>
            <a:gdLst/>
            <a:ahLst/>
            <a:cxnLst/>
            <a:rect l="l" t="t" r="r" b="b"/>
            <a:pathLst>
              <a:path w="12419388" h="4098398">
                <a:moveTo>
                  <a:pt x="0" y="0"/>
                </a:moveTo>
                <a:lnTo>
                  <a:pt x="12419388" y="0"/>
                </a:lnTo>
                <a:lnTo>
                  <a:pt x="12419388" y="4098398"/>
                </a:lnTo>
                <a:lnTo>
                  <a:pt x="0" y="4098398"/>
                </a:lnTo>
                <a:lnTo>
                  <a:pt x="0" y="0"/>
                </a:lnTo>
                <a:close/>
              </a:path>
            </a:pathLst>
          </a:custGeom>
          <a:blipFill>
            <a:blip r:embed="rId2"/>
            <a:stretch>
              <a:fillRect/>
            </a:stretch>
          </a:blipFill>
        </p:spPr>
        <p:txBody>
          <a:bodyPr/>
          <a:lstStyle/>
          <a:p>
            <a:endParaRPr lang="en-US"/>
          </a:p>
        </p:txBody>
      </p:sp>
      <p:sp>
        <p:nvSpPr>
          <p:cNvPr id="10" name="TextBox 10"/>
          <p:cNvSpPr txBox="1"/>
          <p:nvPr/>
        </p:nvSpPr>
        <p:spPr>
          <a:xfrm>
            <a:off x="3667422" y="358204"/>
            <a:ext cx="11751809" cy="2015490"/>
          </a:xfrm>
          <a:prstGeom prst="rect">
            <a:avLst/>
          </a:prstGeom>
        </p:spPr>
        <p:txBody>
          <a:bodyPr lIns="0" tIns="0" rIns="0" bIns="0" rtlCol="0" anchor="t">
            <a:spAutoFit/>
          </a:bodyPr>
          <a:lstStyle/>
          <a:p>
            <a:pPr algn="ctr">
              <a:lnSpc>
                <a:spcPts val="7920"/>
              </a:lnSpc>
            </a:pPr>
            <a:r>
              <a:rPr lang="en-US" sz="7200" b="1">
                <a:solidFill>
                  <a:srgbClr val="373636"/>
                </a:solidFill>
                <a:latin typeface="Open Sauce Heavy"/>
                <a:ea typeface="Open Sauce Heavy"/>
                <a:cs typeface="Open Sauce Heavy"/>
                <a:sym typeface="Open Sauce Heavy"/>
              </a:rPr>
              <a:t>The Impact of </a:t>
            </a:r>
            <a:r>
              <a:rPr lang="en-US" sz="7200" b="1">
                <a:solidFill>
                  <a:srgbClr val="077AB5"/>
                </a:solidFill>
                <a:latin typeface="Open Sauce Heavy"/>
                <a:ea typeface="Open Sauce Heavy"/>
                <a:cs typeface="Open Sauce Heavy"/>
                <a:sym typeface="Open Sauce Heavy"/>
              </a:rPr>
              <a:t>Community Engagement</a:t>
            </a:r>
          </a:p>
        </p:txBody>
      </p:sp>
      <p:sp>
        <p:nvSpPr>
          <p:cNvPr id="11" name="TextBox 11"/>
          <p:cNvSpPr txBox="1"/>
          <p:nvPr/>
        </p:nvSpPr>
        <p:spPr>
          <a:xfrm>
            <a:off x="1431550" y="4277506"/>
            <a:ext cx="3144361" cy="5933601"/>
          </a:xfrm>
          <a:prstGeom prst="rect">
            <a:avLst/>
          </a:prstGeom>
        </p:spPr>
        <p:txBody>
          <a:bodyPr lIns="0" tIns="0" rIns="0" bIns="0" rtlCol="0" anchor="t">
            <a:spAutoFit/>
          </a:bodyPr>
          <a:lstStyle/>
          <a:p>
            <a:pPr algn="l">
              <a:lnSpc>
                <a:spcPts val="3360"/>
              </a:lnSpc>
            </a:pPr>
            <a:r>
              <a:rPr lang="en-US" sz="2100">
                <a:solidFill>
                  <a:srgbClr val="373636"/>
                </a:solidFill>
                <a:latin typeface="Open Sauce"/>
                <a:ea typeface="Open Sauce"/>
                <a:cs typeface="Open Sauce"/>
                <a:sym typeface="Open Sauce"/>
              </a:rPr>
              <a:t>• Empowers communities in decision making</a:t>
            </a:r>
          </a:p>
          <a:p>
            <a:pPr algn="l">
              <a:lnSpc>
                <a:spcPts val="3360"/>
              </a:lnSpc>
            </a:pPr>
            <a:endParaRPr lang="en-US" sz="2100">
              <a:solidFill>
                <a:srgbClr val="373636"/>
              </a:solidFill>
              <a:latin typeface="Open Sauce"/>
              <a:ea typeface="Open Sauce"/>
              <a:cs typeface="Open Sauce"/>
              <a:sym typeface="Open Sauce"/>
            </a:endParaRPr>
          </a:p>
          <a:p>
            <a:pPr algn="l">
              <a:lnSpc>
                <a:spcPts val="3360"/>
              </a:lnSpc>
            </a:pPr>
            <a:r>
              <a:rPr lang="en-US" sz="2100">
                <a:solidFill>
                  <a:srgbClr val="373636"/>
                </a:solidFill>
                <a:latin typeface="Open Sauce"/>
                <a:ea typeface="Open Sauce"/>
                <a:cs typeface="Open Sauce"/>
                <a:sym typeface="Open Sauce"/>
              </a:rPr>
              <a:t>• Builds relationships between communities and researchers</a:t>
            </a:r>
          </a:p>
          <a:p>
            <a:pPr algn="l">
              <a:lnSpc>
                <a:spcPts val="3360"/>
              </a:lnSpc>
            </a:pPr>
            <a:endParaRPr lang="en-US" sz="2100">
              <a:solidFill>
                <a:srgbClr val="373636"/>
              </a:solidFill>
              <a:latin typeface="Open Sauce"/>
              <a:ea typeface="Open Sauce"/>
              <a:cs typeface="Open Sauce"/>
              <a:sym typeface="Open Sauce"/>
            </a:endParaRPr>
          </a:p>
          <a:p>
            <a:pPr algn="l">
              <a:lnSpc>
                <a:spcPts val="3360"/>
              </a:lnSpc>
            </a:pPr>
            <a:r>
              <a:rPr lang="en-US" sz="2100">
                <a:solidFill>
                  <a:srgbClr val="373636"/>
                </a:solidFill>
                <a:latin typeface="Open Sauce"/>
                <a:ea typeface="Open Sauce"/>
                <a:cs typeface="Open Sauce"/>
                <a:sym typeface="Open Sauce"/>
              </a:rPr>
              <a:t>• Supports exchange of information and knowledge between research staff and community</a:t>
            </a:r>
          </a:p>
          <a:p>
            <a:pPr algn="l">
              <a:lnSpc>
                <a:spcPts val="3360"/>
              </a:lnSpc>
            </a:pPr>
            <a:endParaRPr lang="en-US" sz="2100">
              <a:solidFill>
                <a:srgbClr val="373636"/>
              </a:solidFill>
              <a:latin typeface="Open Sauce"/>
              <a:ea typeface="Open Sauce"/>
              <a:cs typeface="Open Sauce"/>
              <a:sym typeface="Open Sauce"/>
            </a:endParaRPr>
          </a:p>
        </p:txBody>
      </p:sp>
      <p:sp>
        <p:nvSpPr>
          <p:cNvPr id="12" name="TextBox 12"/>
          <p:cNvSpPr txBox="1"/>
          <p:nvPr/>
        </p:nvSpPr>
        <p:spPr>
          <a:xfrm>
            <a:off x="5764931" y="9695116"/>
            <a:ext cx="4997392" cy="285675"/>
          </a:xfrm>
          <a:prstGeom prst="rect">
            <a:avLst/>
          </a:prstGeom>
        </p:spPr>
        <p:txBody>
          <a:bodyPr lIns="0" tIns="0" rIns="0" bIns="0" rtlCol="0" anchor="t">
            <a:spAutoFit/>
          </a:bodyPr>
          <a:lstStyle/>
          <a:p>
            <a:pPr algn="l">
              <a:lnSpc>
                <a:spcPts val="2400"/>
              </a:lnSpc>
            </a:pPr>
            <a:r>
              <a:rPr lang="en-US" sz="1500">
                <a:solidFill>
                  <a:srgbClr val="373636"/>
                </a:solidFill>
                <a:latin typeface="Open Sauce"/>
                <a:ea typeface="Open Sauce"/>
                <a:cs typeface="Open Sauce"/>
                <a:sym typeface="Open Sauce"/>
              </a:rPr>
              <a:t>Source: Good Participatory Practice Guidelines (GPP)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3481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08</a:t>
              </a:r>
            </a:p>
          </p:txBody>
        </p:sp>
      </p:grpSp>
      <p:sp>
        <p:nvSpPr>
          <p:cNvPr id="6" name="TextBox 6"/>
          <p:cNvSpPr txBox="1"/>
          <p:nvPr/>
        </p:nvSpPr>
        <p:spPr>
          <a:xfrm>
            <a:off x="2569336" y="3355330"/>
            <a:ext cx="5038791" cy="2159469"/>
          </a:xfrm>
          <a:prstGeom prst="rect">
            <a:avLst/>
          </a:prstGeom>
        </p:spPr>
        <p:txBody>
          <a:bodyPr lIns="0" tIns="0" rIns="0" bIns="0" rtlCol="0" anchor="t">
            <a:spAutoFit/>
          </a:bodyPr>
          <a:lstStyle/>
          <a:p>
            <a:pPr algn="l">
              <a:lnSpc>
                <a:spcPts val="5759"/>
              </a:lnSpc>
            </a:pPr>
            <a:r>
              <a:rPr lang="en-US" sz="4799">
                <a:solidFill>
                  <a:srgbClr val="373636"/>
                </a:solidFill>
                <a:latin typeface="Open Sauce Light"/>
                <a:ea typeface="Open Sauce Light"/>
                <a:cs typeface="Open Sauce Light"/>
                <a:sym typeface="Open Sauce Light"/>
              </a:rPr>
              <a:t>Impact of Community Engagement</a:t>
            </a:r>
          </a:p>
        </p:txBody>
      </p:sp>
      <p:sp>
        <p:nvSpPr>
          <p:cNvPr id="7" name="AutoShape 7"/>
          <p:cNvSpPr/>
          <p:nvPr/>
        </p:nvSpPr>
        <p:spPr>
          <a:xfrm>
            <a:off x="2569336" y="6033536"/>
            <a:ext cx="546310" cy="156239"/>
          </a:xfrm>
          <a:prstGeom prst="rect">
            <a:avLst/>
          </a:prstGeom>
          <a:solidFill>
            <a:srgbClr val="EA6D29"/>
          </a:solidFill>
        </p:spPr>
        <p:txBody>
          <a:bodyPr/>
          <a:lstStyle/>
          <a:p>
            <a:endParaRPr lang="en-US"/>
          </a:p>
        </p:txBody>
      </p:sp>
      <p:sp>
        <p:nvSpPr>
          <p:cNvPr id="8" name="TextBox 8"/>
          <p:cNvSpPr txBox="1"/>
          <p:nvPr/>
        </p:nvSpPr>
        <p:spPr>
          <a:xfrm>
            <a:off x="9826453" y="3283088"/>
            <a:ext cx="6891117" cy="5396121"/>
          </a:xfrm>
          <a:prstGeom prst="rect">
            <a:avLst/>
          </a:prstGeom>
        </p:spPr>
        <p:txBody>
          <a:bodyPr lIns="0" tIns="0" rIns="0" bIns="0" rtlCol="0" anchor="t">
            <a:spAutoFit/>
          </a:bodyPr>
          <a:lstStyle/>
          <a:p>
            <a:pPr algn="l">
              <a:lnSpc>
                <a:spcPts val="4319"/>
              </a:lnSpc>
            </a:pPr>
            <a:r>
              <a:rPr lang="en-US" sz="2699">
                <a:solidFill>
                  <a:srgbClr val="373636"/>
                </a:solidFill>
                <a:latin typeface="Open Sauce"/>
                <a:ea typeface="Open Sauce"/>
                <a:cs typeface="Open Sauce"/>
                <a:sym typeface="Open Sauce"/>
              </a:rPr>
              <a:t>… build </a:t>
            </a:r>
            <a:r>
              <a:rPr lang="en-US" sz="2699" b="1" i="1">
                <a:solidFill>
                  <a:srgbClr val="373636"/>
                </a:solidFill>
                <a:latin typeface="Open Sauce Bold Italics"/>
                <a:ea typeface="Open Sauce Bold Italics"/>
                <a:cs typeface="Open Sauce Bold Italics"/>
                <a:sym typeface="Open Sauce Bold Italics"/>
              </a:rPr>
              <a:t>mutually beneficial, sustained relationships</a:t>
            </a:r>
            <a:r>
              <a:rPr lang="en-US" sz="2699">
                <a:solidFill>
                  <a:srgbClr val="373636"/>
                </a:solidFill>
                <a:latin typeface="Open Sauce"/>
                <a:ea typeface="Open Sauce"/>
                <a:cs typeface="Open Sauce"/>
                <a:sym typeface="Open Sauce"/>
              </a:rPr>
              <a:t> between trial funders, sponsors, and implementers and other stakeholders that are </a:t>
            </a:r>
            <a:r>
              <a:rPr lang="en-US" sz="2699" b="1" i="1">
                <a:solidFill>
                  <a:srgbClr val="373636"/>
                </a:solidFill>
                <a:latin typeface="Open Sauce Bold Italics"/>
                <a:ea typeface="Open Sauce Bold Italics"/>
                <a:cs typeface="Open Sauce Bold Italics"/>
                <a:sym typeface="Open Sauce Bold Italics"/>
              </a:rPr>
              <a:t>transparent and respectful</a:t>
            </a:r>
            <a:r>
              <a:rPr lang="en-US" sz="2699">
                <a:solidFill>
                  <a:srgbClr val="373636"/>
                </a:solidFill>
                <a:latin typeface="Open Sauce"/>
                <a:ea typeface="Open Sauce"/>
                <a:cs typeface="Open Sauce"/>
                <a:sym typeface="Open Sauce"/>
              </a:rPr>
              <a:t>, that address the interests of community stakeholders, and </a:t>
            </a:r>
          </a:p>
          <a:p>
            <a:pPr algn="l">
              <a:lnSpc>
                <a:spcPts val="4319"/>
              </a:lnSpc>
            </a:pPr>
            <a:r>
              <a:rPr lang="en-US" sz="2699">
                <a:solidFill>
                  <a:srgbClr val="373636"/>
                </a:solidFill>
                <a:latin typeface="Open Sauce"/>
                <a:ea typeface="Open Sauce"/>
                <a:cs typeface="Open Sauce"/>
                <a:sym typeface="Open Sauce"/>
              </a:rPr>
              <a:t>that support the conduct of scientifically rigorous and ethical biomedical (HIV prevention or TB) clinical trials.</a:t>
            </a:r>
          </a:p>
          <a:p>
            <a:pPr algn="l">
              <a:lnSpc>
                <a:spcPts val="4319"/>
              </a:lnSpc>
            </a:pPr>
            <a:endParaRPr lang="en-US" sz="2699">
              <a:solidFill>
                <a:srgbClr val="373636"/>
              </a:solidFill>
              <a:latin typeface="Open Sauce"/>
              <a:ea typeface="Open Sauce"/>
              <a:cs typeface="Open Sauce"/>
              <a:sym typeface="Open Sauce"/>
            </a:endParaRPr>
          </a:p>
        </p:txBody>
      </p:sp>
      <p:sp>
        <p:nvSpPr>
          <p:cNvPr id="9" name="AutoShape 9"/>
          <p:cNvSpPr/>
          <p:nvPr/>
        </p:nvSpPr>
        <p:spPr>
          <a:xfrm>
            <a:off x="9826453" y="8601090"/>
            <a:ext cx="546310" cy="156239"/>
          </a:xfrm>
          <a:prstGeom prst="rect">
            <a:avLst/>
          </a:prstGeom>
          <a:solidFill>
            <a:srgbClr val="EA6D29"/>
          </a:solidFill>
        </p:spPr>
        <p:txBody>
          <a:bodyPr/>
          <a:lstStyle/>
          <a:p>
            <a:endParaRPr lang="en-US"/>
          </a:p>
        </p:txBody>
      </p:sp>
      <p:sp>
        <p:nvSpPr>
          <p:cNvPr id="10" name="AutoShape 10"/>
          <p:cNvSpPr/>
          <p:nvPr/>
        </p:nvSpPr>
        <p:spPr>
          <a:xfrm>
            <a:off x="9148762" y="2039832"/>
            <a:ext cx="8120062" cy="9525"/>
          </a:xfrm>
          <a:prstGeom prst="rect">
            <a:avLst/>
          </a:prstGeom>
          <a:solidFill>
            <a:srgbClr val="373636"/>
          </a:solidFill>
        </p:spPr>
        <p:txBody>
          <a:bodyPr/>
          <a:lstStyle/>
          <a:p>
            <a:endParaRPr lang="en-US"/>
          </a:p>
        </p:txBody>
      </p:sp>
      <p:sp>
        <p:nvSpPr>
          <p:cNvPr id="11" name="AutoShape 11"/>
          <p:cNvSpPr/>
          <p:nvPr/>
        </p:nvSpPr>
        <p:spPr>
          <a:xfrm>
            <a:off x="1028700" y="8264735"/>
            <a:ext cx="8120062" cy="2022265"/>
          </a:xfrm>
          <a:prstGeom prst="rect">
            <a:avLst/>
          </a:prstGeom>
          <a:solidFill>
            <a:srgbClr val="077AB5"/>
          </a:solidFill>
        </p:spPr>
        <p:txBody>
          <a:bodyPr/>
          <a:lstStyle/>
          <a:p>
            <a:endParaRPr lang="en-US"/>
          </a:p>
        </p:txBody>
      </p:sp>
      <p:sp>
        <p:nvSpPr>
          <p:cNvPr id="12" name="AutoShape 12"/>
          <p:cNvSpPr/>
          <p:nvPr/>
        </p:nvSpPr>
        <p:spPr>
          <a:xfrm>
            <a:off x="9139238" y="-352954"/>
            <a:ext cx="9525" cy="10992908"/>
          </a:xfrm>
          <a:prstGeom prst="rect">
            <a:avLst/>
          </a:prstGeom>
          <a:solidFill>
            <a:srgbClr val="373636"/>
          </a:solidFill>
        </p:spPr>
        <p:txBody>
          <a:bodyPr/>
          <a:lstStyle/>
          <a:p>
            <a:endParaRPr lang="en-US"/>
          </a:p>
        </p:txBody>
      </p:sp>
      <p:sp>
        <p:nvSpPr>
          <p:cNvPr id="13" name="AutoShape 13"/>
          <p:cNvSpPr/>
          <p:nvPr/>
        </p:nvSpPr>
        <p:spPr>
          <a:xfrm>
            <a:off x="17259300" y="-352954"/>
            <a:ext cx="9525" cy="10992908"/>
          </a:xfrm>
          <a:prstGeom prst="rect">
            <a:avLst/>
          </a:prstGeom>
          <a:solidFill>
            <a:srgbClr val="373636"/>
          </a:solid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175" y="-352954"/>
            <a:ext cx="9525" cy="10992908"/>
          </a:xfrm>
          <a:prstGeom prst="rect">
            <a:avLst/>
          </a:prstGeom>
          <a:solidFill>
            <a:srgbClr val="373636"/>
          </a:solidFill>
        </p:spPr>
        <p:txBody>
          <a:bodyPr/>
          <a:lstStyle/>
          <a:p>
            <a:endParaRPr lang="en-US"/>
          </a:p>
        </p:txBody>
      </p:sp>
      <p:grpSp>
        <p:nvGrpSpPr>
          <p:cNvPr id="3" name="Group 3"/>
          <p:cNvGrpSpPr/>
          <p:nvPr/>
        </p:nvGrpSpPr>
        <p:grpSpPr>
          <a:xfrm>
            <a:off x="653864" y="1028700"/>
            <a:ext cx="787772" cy="560539"/>
            <a:chOff x="0" y="0"/>
            <a:chExt cx="1050363" cy="747385"/>
          </a:xfrm>
        </p:grpSpPr>
        <p:sp>
          <p:nvSpPr>
            <p:cNvPr id="4" name="AutoShape 4"/>
            <p:cNvSpPr/>
            <p:nvPr/>
          </p:nvSpPr>
          <p:spPr>
            <a:xfrm>
              <a:off x="0" y="0"/>
              <a:ext cx="1050363" cy="747385"/>
            </a:xfrm>
            <a:prstGeom prst="rect">
              <a:avLst/>
            </a:prstGeom>
            <a:solidFill>
              <a:srgbClr val="FFFFFF"/>
            </a:solidFill>
          </p:spPr>
          <p:txBody>
            <a:bodyPr/>
            <a:lstStyle/>
            <a:p>
              <a:endParaRPr lang="en-US"/>
            </a:p>
          </p:txBody>
        </p:sp>
        <p:sp>
          <p:nvSpPr>
            <p:cNvPr id="5" name="TextBox 5"/>
            <p:cNvSpPr txBox="1"/>
            <p:nvPr/>
          </p:nvSpPr>
          <p:spPr>
            <a:xfrm>
              <a:off x="78125" y="227896"/>
              <a:ext cx="894114" cy="307776"/>
            </a:xfrm>
            <a:prstGeom prst="rect">
              <a:avLst/>
            </a:prstGeom>
          </p:spPr>
          <p:txBody>
            <a:bodyPr lIns="0" tIns="0" rIns="0" bIns="0" rtlCol="0" anchor="t">
              <a:spAutoFit/>
            </a:bodyPr>
            <a:lstStyle/>
            <a:p>
              <a:pPr algn="ctr">
                <a:lnSpc>
                  <a:spcPts val="1759"/>
                </a:lnSpc>
              </a:pPr>
              <a:r>
                <a:rPr lang="en-US" sz="1599" b="1" dirty="0">
                  <a:solidFill>
                    <a:srgbClr val="373636"/>
                  </a:solidFill>
                  <a:latin typeface="Libre Franklin Bold"/>
                  <a:ea typeface="Libre Franklin Bold"/>
                  <a:cs typeface="Libre Franklin Bold"/>
                  <a:sym typeface="Libre Franklin Bold"/>
                </a:rPr>
                <a:t>09</a:t>
              </a:r>
            </a:p>
          </p:txBody>
        </p:sp>
      </p:grpSp>
      <p:sp>
        <p:nvSpPr>
          <p:cNvPr id="6" name="AutoShape 6"/>
          <p:cNvSpPr/>
          <p:nvPr/>
        </p:nvSpPr>
        <p:spPr>
          <a:xfrm>
            <a:off x="0" y="5366301"/>
            <a:ext cx="18288000" cy="9525"/>
          </a:xfrm>
          <a:prstGeom prst="rect">
            <a:avLst/>
          </a:prstGeom>
          <a:solidFill>
            <a:srgbClr val="373636"/>
          </a:solidFill>
        </p:spPr>
        <p:txBody>
          <a:bodyPr/>
          <a:lstStyle/>
          <a:p>
            <a:endParaRPr lang="en-US"/>
          </a:p>
        </p:txBody>
      </p:sp>
      <p:sp>
        <p:nvSpPr>
          <p:cNvPr id="7" name="AutoShape 7"/>
          <p:cNvSpPr/>
          <p:nvPr/>
        </p:nvSpPr>
        <p:spPr>
          <a:xfrm>
            <a:off x="0" y="2411169"/>
            <a:ext cx="18288000" cy="9525"/>
          </a:xfrm>
          <a:prstGeom prst="rect">
            <a:avLst/>
          </a:prstGeom>
          <a:solidFill>
            <a:srgbClr val="373636"/>
          </a:solidFill>
        </p:spPr>
        <p:txBody>
          <a:bodyPr/>
          <a:lstStyle/>
          <a:p>
            <a:endParaRPr lang="en-US"/>
          </a:p>
        </p:txBody>
      </p:sp>
      <p:sp>
        <p:nvSpPr>
          <p:cNvPr id="8" name="AutoShape 8"/>
          <p:cNvSpPr/>
          <p:nvPr/>
        </p:nvSpPr>
        <p:spPr>
          <a:xfrm>
            <a:off x="7554900" y="2411169"/>
            <a:ext cx="9525" cy="2949481"/>
          </a:xfrm>
          <a:prstGeom prst="rect">
            <a:avLst/>
          </a:prstGeom>
          <a:solidFill>
            <a:srgbClr val="373636"/>
          </a:solidFill>
        </p:spPr>
        <p:txBody>
          <a:bodyPr/>
          <a:lstStyle/>
          <a:p>
            <a:endParaRPr lang="en-US"/>
          </a:p>
        </p:txBody>
      </p:sp>
      <p:sp>
        <p:nvSpPr>
          <p:cNvPr id="9" name="AutoShape 9"/>
          <p:cNvSpPr/>
          <p:nvPr/>
        </p:nvSpPr>
        <p:spPr>
          <a:xfrm>
            <a:off x="4345004" y="2411169"/>
            <a:ext cx="9525" cy="2964657"/>
          </a:xfrm>
          <a:prstGeom prst="rect">
            <a:avLst/>
          </a:prstGeom>
          <a:solidFill>
            <a:srgbClr val="373636"/>
          </a:solidFill>
        </p:spPr>
        <p:txBody>
          <a:bodyPr/>
          <a:lstStyle/>
          <a:p>
            <a:endParaRPr lang="en-US"/>
          </a:p>
        </p:txBody>
      </p:sp>
      <p:sp>
        <p:nvSpPr>
          <p:cNvPr id="10" name="AutoShape 10"/>
          <p:cNvSpPr/>
          <p:nvPr/>
        </p:nvSpPr>
        <p:spPr>
          <a:xfrm>
            <a:off x="11237396" y="2420694"/>
            <a:ext cx="9525" cy="2955132"/>
          </a:xfrm>
          <a:prstGeom prst="rect">
            <a:avLst/>
          </a:prstGeom>
          <a:solidFill>
            <a:srgbClr val="373636"/>
          </a:solidFill>
        </p:spPr>
        <p:txBody>
          <a:bodyPr/>
          <a:lstStyle/>
          <a:p>
            <a:endParaRPr lang="en-US"/>
          </a:p>
        </p:txBody>
      </p:sp>
      <p:sp>
        <p:nvSpPr>
          <p:cNvPr id="11" name="AutoShape 11"/>
          <p:cNvSpPr/>
          <p:nvPr/>
        </p:nvSpPr>
        <p:spPr>
          <a:xfrm>
            <a:off x="14682386" y="2420694"/>
            <a:ext cx="9525" cy="2939956"/>
          </a:xfrm>
          <a:prstGeom prst="rect">
            <a:avLst/>
          </a:prstGeom>
          <a:solidFill>
            <a:srgbClr val="373636"/>
          </a:solidFill>
        </p:spPr>
        <p:txBody>
          <a:bodyPr/>
          <a:lstStyle/>
          <a:p>
            <a:endParaRPr lang="en-US"/>
          </a:p>
        </p:txBody>
      </p:sp>
      <p:sp>
        <p:nvSpPr>
          <p:cNvPr id="12" name="AutoShape 12"/>
          <p:cNvSpPr/>
          <p:nvPr/>
        </p:nvSpPr>
        <p:spPr>
          <a:xfrm>
            <a:off x="1019175" y="5106139"/>
            <a:ext cx="235064" cy="269687"/>
          </a:xfrm>
          <a:prstGeom prst="rect">
            <a:avLst/>
          </a:prstGeom>
          <a:solidFill>
            <a:srgbClr val="EA6D29"/>
          </a:solidFill>
        </p:spPr>
        <p:txBody>
          <a:bodyPr/>
          <a:lstStyle/>
          <a:p>
            <a:endParaRPr lang="en-US"/>
          </a:p>
        </p:txBody>
      </p:sp>
      <p:sp>
        <p:nvSpPr>
          <p:cNvPr id="13" name="AutoShape 13"/>
          <p:cNvSpPr/>
          <p:nvPr/>
        </p:nvSpPr>
        <p:spPr>
          <a:xfrm>
            <a:off x="7554900" y="5106139"/>
            <a:ext cx="235064" cy="269687"/>
          </a:xfrm>
          <a:prstGeom prst="rect">
            <a:avLst/>
          </a:prstGeom>
          <a:solidFill>
            <a:srgbClr val="EA6D29"/>
          </a:solidFill>
        </p:spPr>
        <p:txBody>
          <a:bodyPr/>
          <a:lstStyle/>
          <a:p>
            <a:endParaRPr lang="en-US"/>
          </a:p>
        </p:txBody>
      </p:sp>
      <p:sp>
        <p:nvSpPr>
          <p:cNvPr id="14" name="AutoShape 14"/>
          <p:cNvSpPr/>
          <p:nvPr/>
        </p:nvSpPr>
        <p:spPr>
          <a:xfrm>
            <a:off x="4354529" y="5106139"/>
            <a:ext cx="235064" cy="269687"/>
          </a:xfrm>
          <a:prstGeom prst="rect">
            <a:avLst/>
          </a:prstGeom>
          <a:solidFill>
            <a:srgbClr val="EA6D29"/>
          </a:solidFill>
        </p:spPr>
        <p:txBody>
          <a:bodyPr/>
          <a:lstStyle/>
          <a:p>
            <a:endParaRPr lang="en-US"/>
          </a:p>
        </p:txBody>
      </p:sp>
      <p:sp>
        <p:nvSpPr>
          <p:cNvPr id="15" name="AutoShape 15"/>
          <p:cNvSpPr/>
          <p:nvPr/>
        </p:nvSpPr>
        <p:spPr>
          <a:xfrm>
            <a:off x="11246921" y="5106139"/>
            <a:ext cx="235064" cy="269687"/>
          </a:xfrm>
          <a:prstGeom prst="rect">
            <a:avLst/>
          </a:prstGeom>
          <a:solidFill>
            <a:srgbClr val="EA6D29"/>
          </a:solidFill>
        </p:spPr>
        <p:txBody>
          <a:bodyPr/>
          <a:lstStyle/>
          <a:p>
            <a:endParaRPr lang="en-US"/>
          </a:p>
        </p:txBody>
      </p:sp>
      <p:sp>
        <p:nvSpPr>
          <p:cNvPr id="16" name="AutoShape 16"/>
          <p:cNvSpPr/>
          <p:nvPr/>
        </p:nvSpPr>
        <p:spPr>
          <a:xfrm>
            <a:off x="14691911" y="5119723"/>
            <a:ext cx="235064" cy="240927"/>
          </a:xfrm>
          <a:prstGeom prst="rect">
            <a:avLst/>
          </a:prstGeom>
          <a:solidFill>
            <a:srgbClr val="EA6D29"/>
          </a:solidFill>
        </p:spPr>
        <p:txBody>
          <a:bodyPr/>
          <a:lstStyle/>
          <a:p>
            <a:endParaRPr lang="en-US"/>
          </a:p>
        </p:txBody>
      </p:sp>
      <p:sp>
        <p:nvSpPr>
          <p:cNvPr id="17" name="Freeform 17"/>
          <p:cNvSpPr/>
          <p:nvPr/>
        </p:nvSpPr>
        <p:spPr>
          <a:xfrm>
            <a:off x="4959369" y="2872131"/>
            <a:ext cx="1990691" cy="2027556"/>
          </a:xfrm>
          <a:custGeom>
            <a:avLst/>
            <a:gdLst/>
            <a:ahLst/>
            <a:cxnLst/>
            <a:rect l="l" t="t" r="r" b="b"/>
            <a:pathLst>
              <a:path w="1990691" h="2027556">
                <a:moveTo>
                  <a:pt x="0" y="0"/>
                </a:moveTo>
                <a:lnTo>
                  <a:pt x="1990691" y="0"/>
                </a:lnTo>
                <a:lnTo>
                  <a:pt x="1990691" y="2027556"/>
                </a:lnTo>
                <a:lnTo>
                  <a:pt x="0" y="2027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11836444" y="2962188"/>
            <a:ext cx="2256418" cy="1847442"/>
          </a:xfrm>
          <a:custGeom>
            <a:avLst/>
            <a:gdLst/>
            <a:ahLst/>
            <a:cxnLst/>
            <a:rect l="l" t="t" r="r" b="b"/>
            <a:pathLst>
              <a:path w="2256418" h="1847442">
                <a:moveTo>
                  <a:pt x="0" y="0"/>
                </a:moveTo>
                <a:lnTo>
                  <a:pt x="2256419" y="0"/>
                </a:lnTo>
                <a:lnTo>
                  <a:pt x="2256419" y="1847442"/>
                </a:lnTo>
                <a:lnTo>
                  <a:pt x="0" y="1847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5400064" y="2905455"/>
            <a:ext cx="2198183" cy="1904176"/>
          </a:xfrm>
          <a:custGeom>
            <a:avLst/>
            <a:gdLst/>
            <a:ahLst/>
            <a:cxnLst/>
            <a:rect l="l" t="t" r="r" b="b"/>
            <a:pathLst>
              <a:path w="2198183" h="1904176">
                <a:moveTo>
                  <a:pt x="0" y="0"/>
                </a:moveTo>
                <a:lnTo>
                  <a:pt x="2198182" y="0"/>
                </a:lnTo>
                <a:lnTo>
                  <a:pt x="2198182" y="1904175"/>
                </a:lnTo>
                <a:lnTo>
                  <a:pt x="0" y="1904175"/>
                </a:lnTo>
                <a:lnTo>
                  <a:pt x="0" y="0"/>
                </a:lnTo>
                <a:close/>
              </a:path>
            </a:pathLst>
          </a:custGeom>
          <a:blipFill>
            <a:blip r:embed="rId6"/>
            <a:stretch>
              <a:fillRect/>
            </a:stretch>
          </a:blipFill>
        </p:spPr>
        <p:txBody>
          <a:bodyPr/>
          <a:lstStyle/>
          <a:p>
            <a:endParaRPr lang="en-US"/>
          </a:p>
        </p:txBody>
      </p:sp>
      <p:sp>
        <p:nvSpPr>
          <p:cNvPr id="20" name="Freeform 20"/>
          <p:cNvSpPr/>
          <p:nvPr/>
        </p:nvSpPr>
        <p:spPr>
          <a:xfrm>
            <a:off x="1588242" y="2643393"/>
            <a:ext cx="2051912" cy="2428298"/>
          </a:xfrm>
          <a:custGeom>
            <a:avLst/>
            <a:gdLst/>
            <a:ahLst/>
            <a:cxnLst/>
            <a:rect l="l" t="t" r="r" b="b"/>
            <a:pathLst>
              <a:path w="2051912" h="2428298">
                <a:moveTo>
                  <a:pt x="0" y="0"/>
                </a:moveTo>
                <a:lnTo>
                  <a:pt x="2051912" y="0"/>
                </a:lnTo>
                <a:lnTo>
                  <a:pt x="2051912" y="2428299"/>
                </a:lnTo>
                <a:lnTo>
                  <a:pt x="0" y="24282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8296312" y="2905455"/>
            <a:ext cx="2209199" cy="1847442"/>
          </a:xfrm>
          <a:custGeom>
            <a:avLst/>
            <a:gdLst/>
            <a:ahLst/>
            <a:cxnLst/>
            <a:rect l="l" t="t" r="r" b="b"/>
            <a:pathLst>
              <a:path w="2209199" h="1847442">
                <a:moveTo>
                  <a:pt x="0" y="0"/>
                </a:moveTo>
                <a:lnTo>
                  <a:pt x="2209198" y="0"/>
                </a:lnTo>
                <a:lnTo>
                  <a:pt x="2209198" y="1847442"/>
                </a:lnTo>
                <a:lnTo>
                  <a:pt x="0" y="18474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TextBox 22"/>
          <p:cNvSpPr txBox="1"/>
          <p:nvPr/>
        </p:nvSpPr>
        <p:spPr>
          <a:xfrm>
            <a:off x="1583079" y="835932"/>
            <a:ext cx="16612085" cy="1003226"/>
          </a:xfrm>
          <a:prstGeom prst="rect">
            <a:avLst/>
          </a:prstGeom>
        </p:spPr>
        <p:txBody>
          <a:bodyPr lIns="0" tIns="0" rIns="0" bIns="0" rtlCol="0" anchor="t">
            <a:spAutoFit/>
          </a:bodyPr>
          <a:lstStyle/>
          <a:p>
            <a:pPr algn="l">
              <a:lnSpc>
                <a:spcPts val="7700"/>
              </a:lnSpc>
            </a:pPr>
            <a:r>
              <a:rPr lang="en-US" sz="7000" b="1">
                <a:solidFill>
                  <a:srgbClr val="373636"/>
                </a:solidFill>
                <a:latin typeface="Open Sauce Heavy"/>
                <a:ea typeface="Open Sauce Heavy"/>
                <a:cs typeface="Open Sauce Heavy"/>
                <a:sym typeface="Open Sauce Heavy"/>
              </a:rPr>
              <a:t>Benefits of </a:t>
            </a:r>
            <a:r>
              <a:rPr lang="en-US" sz="7000" b="1">
                <a:solidFill>
                  <a:srgbClr val="077AB5"/>
                </a:solidFill>
                <a:latin typeface="Open Sauce Heavy"/>
                <a:ea typeface="Open Sauce Heavy"/>
                <a:cs typeface="Open Sauce Heavy"/>
                <a:sym typeface="Open Sauce Heavy"/>
              </a:rPr>
              <a:t>Community Engagement</a:t>
            </a:r>
          </a:p>
        </p:txBody>
      </p:sp>
      <p:sp>
        <p:nvSpPr>
          <p:cNvPr id="23" name="TextBox 23"/>
          <p:cNvSpPr txBox="1"/>
          <p:nvPr/>
        </p:nvSpPr>
        <p:spPr>
          <a:xfrm>
            <a:off x="1254239" y="5576486"/>
            <a:ext cx="3144361" cy="1875155"/>
          </a:xfrm>
          <a:prstGeom prst="rect">
            <a:avLst/>
          </a:prstGeom>
        </p:spPr>
        <p:txBody>
          <a:bodyPr lIns="0" tIns="0" rIns="0" bIns="0" rtlCol="0" anchor="t">
            <a:spAutoFit/>
          </a:bodyPr>
          <a:lstStyle/>
          <a:p>
            <a:pPr algn="l">
              <a:lnSpc>
                <a:spcPts val="3040"/>
              </a:lnSpc>
            </a:pPr>
            <a:r>
              <a:rPr lang="en-US" sz="1900">
                <a:solidFill>
                  <a:srgbClr val="373636"/>
                </a:solidFill>
                <a:latin typeface="Open Sauce"/>
                <a:ea typeface="Open Sauce"/>
                <a:cs typeface="Open Sauce"/>
                <a:sym typeface="Open Sauce"/>
              </a:rPr>
              <a:t>Facilitates community-researcher collaboration in finding public health solutions</a:t>
            </a:r>
          </a:p>
          <a:p>
            <a:pPr algn="l">
              <a:lnSpc>
                <a:spcPts val="3040"/>
              </a:lnSpc>
            </a:pPr>
            <a:endParaRPr lang="en-US" sz="1900">
              <a:solidFill>
                <a:srgbClr val="373636"/>
              </a:solidFill>
              <a:latin typeface="Open Sauce"/>
              <a:ea typeface="Open Sauce"/>
              <a:cs typeface="Open Sauce"/>
              <a:sym typeface="Open Sauce"/>
            </a:endParaRPr>
          </a:p>
        </p:txBody>
      </p:sp>
      <p:sp>
        <p:nvSpPr>
          <p:cNvPr id="24" name="TextBox 24"/>
          <p:cNvSpPr txBox="1"/>
          <p:nvPr/>
        </p:nvSpPr>
        <p:spPr>
          <a:xfrm>
            <a:off x="4589593" y="5502693"/>
            <a:ext cx="3144361" cy="4542155"/>
          </a:xfrm>
          <a:prstGeom prst="rect">
            <a:avLst/>
          </a:prstGeom>
        </p:spPr>
        <p:txBody>
          <a:bodyPr lIns="0" tIns="0" rIns="0" bIns="0" rtlCol="0" anchor="t">
            <a:spAutoFit/>
          </a:bodyPr>
          <a:lstStyle/>
          <a:p>
            <a:pPr algn="l">
              <a:lnSpc>
                <a:spcPts val="3040"/>
              </a:lnSpc>
            </a:pPr>
            <a:r>
              <a:rPr lang="en-US" sz="1900">
                <a:solidFill>
                  <a:srgbClr val="373636"/>
                </a:solidFill>
                <a:latin typeface="Open Sauce"/>
                <a:ea typeface="Open Sauce"/>
                <a:cs typeface="Open Sauce"/>
                <a:sym typeface="Open Sauce"/>
              </a:rPr>
              <a:t>Balances power relationship between researchers and communities </a:t>
            </a:r>
          </a:p>
          <a:p>
            <a:pPr marL="410211" lvl="1" indent="-205106" algn="l">
              <a:lnSpc>
                <a:spcPts val="3040"/>
              </a:lnSpc>
              <a:buFont typeface="Arial"/>
              <a:buChar char="•"/>
            </a:pPr>
            <a:r>
              <a:rPr lang="en-US" sz="1900">
                <a:solidFill>
                  <a:srgbClr val="373636"/>
                </a:solidFill>
                <a:latin typeface="Open Sauce"/>
                <a:ea typeface="Open Sauce"/>
                <a:cs typeface="Open Sauce"/>
                <a:sym typeface="Open Sauce"/>
              </a:rPr>
              <a:t>Requires bi-directional accountability,</a:t>
            </a:r>
          </a:p>
          <a:p>
            <a:pPr marL="410211" lvl="1" indent="-205106" algn="l">
              <a:lnSpc>
                <a:spcPts val="3040"/>
              </a:lnSpc>
              <a:buFont typeface="Arial"/>
              <a:buChar char="•"/>
            </a:pPr>
            <a:r>
              <a:rPr lang="en-US" sz="1900">
                <a:solidFill>
                  <a:srgbClr val="373636"/>
                </a:solidFill>
                <a:latin typeface="Open Sauce"/>
                <a:ea typeface="Open Sauce"/>
                <a:cs typeface="Open Sauce"/>
                <a:sym typeface="Open Sauce"/>
              </a:rPr>
              <a:t>Strengthens research integrity, </a:t>
            </a:r>
          </a:p>
          <a:p>
            <a:pPr marL="410211" lvl="1" indent="-205106" algn="l">
              <a:lnSpc>
                <a:spcPts val="3040"/>
              </a:lnSpc>
              <a:buFont typeface="Arial"/>
              <a:buChar char="•"/>
            </a:pPr>
            <a:r>
              <a:rPr lang="en-US" sz="1900">
                <a:solidFill>
                  <a:srgbClr val="373636"/>
                </a:solidFill>
                <a:latin typeface="Open Sauce"/>
                <a:ea typeface="Open Sauce"/>
                <a:cs typeface="Open Sauce"/>
                <a:sym typeface="Open Sauce"/>
              </a:rPr>
              <a:t>Reinforces ethical conduct in research and development </a:t>
            </a:r>
          </a:p>
          <a:p>
            <a:pPr algn="l">
              <a:lnSpc>
                <a:spcPts val="3040"/>
              </a:lnSpc>
            </a:pPr>
            <a:endParaRPr lang="en-US" sz="1900">
              <a:solidFill>
                <a:srgbClr val="373636"/>
              </a:solidFill>
              <a:latin typeface="Open Sauce"/>
              <a:ea typeface="Open Sauce"/>
              <a:cs typeface="Open Sauce"/>
              <a:sym typeface="Open Sauce"/>
            </a:endParaRPr>
          </a:p>
        </p:txBody>
      </p:sp>
      <p:sp>
        <p:nvSpPr>
          <p:cNvPr id="25" name="TextBox 25"/>
          <p:cNvSpPr txBox="1"/>
          <p:nvPr/>
        </p:nvSpPr>
        <p:spPr>
          <a:xfrm>
            <a:off x="7789965" y="5502693"/>
            <a:ext cx="3144361" cy="1113155"/>
          </a:xfrm>
          <a:prstGeom prst="rect">
            <a:avLst/>
          </a:prstGeom>
        </p:spPr>
        <p:txBody>
          <a:bodyPr lIns="0" tIns="0" rIns="0" bIns="0" rtlCol="0" anchor="t">
            <a:spAutoFit/>
          </a:bodyPr>
          <a:lstStyle/>
          <a:p>
            <a:pPr algn="l">
              <a:lnSpc>
                <a:spcPts val="3040"/>
              </a:lnSpc>
            </a:pPr>
            <a:r>
              <a:rPr lang="en-US" sz="1900">
                <a:solidFill>
                  <a:srgbClr val="373636"/>
                </a:solidFill>
                <a:latin typeface="Open Sauce"/>
                <a:ea typeface="Open Sauce"/>
                <a:cs typeface="Open Sauce"/>
                <a:sym typeface="Open Sauce"/>
              </a:rPr>
              <a:t>Strengthens community buy-in and uptake of research and outcomes </a:t>
            </a:r>
          </a:p>
        </p:txBody>
      </p:sp>
      <p:sp>
        <p:nvSpPr>
          <p:cNvPr id="26" name="TextBox 26"/>
          <p:cNvSpPr txBox="1"/>
          <p:nvPr/>
        </p:nvSpPr>
        <p:spPr>
          <a:xfrm>
            <a:off x="11481986" y="5502693"/>
            <a:ext cx="3144361" cy="732155"/>
          </a:xfrm>
          <a:prstGeom prst="rect">
            <a:avLst/>
          </a:prstGeom>
        </p:spPr>
        <p:txBody>
          <a:bodyPr lIns="0" tIns="0" rIns="0" bIns="0" rtlCol="0" anchor="t">
            <a:spAutoFit/>
          </a:bodyPr>
          <a:lstStyle/>
          <a:p>
            <a:pPr algn="l">
              <a:lnSpc>
                <a:spcPts val="3040"/>
              </a:lnSpc>
            </a:pPr>
            <a:r>
              <a:rPr lang="en-US" sz="1900">
                <a:solidFill>
                  <a:srgbClr val="373636"/>
                </a:solidFill>
                <a:latin typeface="Open Sauce"/>
                <a:ea typeface="Open Sauce"/>
                <a:cs typeface="Open Sauce"/>
                <a:sym typeface="Open Sauce"/>
              </a:rPr>
              <a:t>Empowers communities through participation </a:t>
            </a:r>
          </a:p>
        </p:txBody>
      </p:sp>
      <p:sp>
        <p:nvSpPr>
          <p:cNvPr id="27" name="TextBox 27"/>
          <p:cNvSpPr txBox="1"/>
          <p:nvPr/>
        </p:nvSpPr>
        <p:spPr>
          <a:xfrm>
            <a:off x="14926975" y="5502693"/>
            <a:ext cx="3144361" cy="732155"/>
          </a:xfrm>
          <a:prstGeom prst="rect">
            <a:avLst/>
          </a:prstGeom>
        </p:spPr>
        <p:txBody>
          <a:bodyPr lIns="0" tIns="0" rIns="0" bIns="0" rtlCol="0" anchor="t">
            <a:spAutoFit/>
          </a:bodyPr>
          <a:lstStyle/>
          <a:p>
            <a:pPr algn="l">
              <a:lnSpc>
                <a:spcPts val="3040"/>
              </a:lnSpc>
            </a:pPr>
            <a:r>
              <a:rPr lang="en-US" sz="1900">
                <a:solidFill>
                  <a:srgbClr val="373636"/>
                </a:solidFill>
                <a:latin typeface="Open Sauce"/>
                <a:ea typeface="Open Sauce"/>
                <a:cs typeface="Open Sauce"/>
                <a:sym typeface="Open Sauce"/>
              </a:rPr>
              <a:t>Builds research literacy in the community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290</TotalTime>
  <Words>3096</Words>
  <Application>Microsoft Macintosh PowerPoint</Application>
  <PresentationFormat>Custom</PresentationFormat>
  <Paragraphs>358</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Open Sauce Bold</vt:lpstr>
      <vt:lpstr>Calibri</vt:lpstr>
      <vt:lpstr>Open Sauce</vt:lpstr>
      <vt:lpstr>Open Sauce Bold Italics</vt:lpstr>
      <vt:lpstr>Open Sauce Italics</vt:lpstr>
      <vt:lpstr>Poppins Light</vt:lpstr>
      <vt:lpstr>Aptos</vt:lpstr>
      <vt:lpstr>Open Sauce Heavy</vt:lpstr>
      <vt:lpstr>Open Sauce Light</vt:lpstr>
      <vt:lpstr>Arial</vt:lpstr>
      <vt:lpstr>Libre Franklin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Minimalist Grid Professional Instructional Keynote Presentation</dc:title>
  <dc:creator>Fuentes, Murph R</dc:creator>
  <cp:lastModifiedBy>Davis, Greg</cp:lastModifiedBy>
  <cp:revision>16</cp:revision>
  <dcterms:created xsi:type="dcterms:W3CDTF">2006-08-16T00:00:00Z</dcterms:created>
  <dcterms:modified xsi:type="dcterms:W3CDTF">2025-09-16T16:08:59Z</dcterms:modified>
  <dc:identifier>DAGvOkCOqF0</dc:identifier>
</cp:coreProperties>
</file>