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1.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10.xml" ContentType="application/vnd.openxmlformats-officedocument.presentationml.notesSlide+xml"/>
  <Override PartName="/ppt/notesSlides/notesSlide5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52.xml" ContentType="application/vnd.openxmlformats-officedocument.presentationml.notesSlide+xml"/>
  <Override PartName="/ppt/notesSlides/notesSlide27.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2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9.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32.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layout9.xml" ContentType="application/vnd.openxmlformats-officedocument.drawingml.diagramLayout+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1.xml" ContentType="application/vnd.openxmlformats-officedocument.theme+xml"/>
  <Override PartName="/ppt/diagrams/quickStyle9.xml" ContentType="application/vnd.openxmlformats-officedocument.drawingml.diagramStyle+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colors9.xml" ContentType="application/vnd.openxmlformats-officedocument.drawingml.diagramColors+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2.xml" ContentType="application/vnd.openxmlformats-officedocument.theme+xml"/>
  <Override PartName="/ppt/theme/theme3.xml" ContentType="application/vnd.openxmlformats-officedocument.theme+xml"/>
  <Override PartName="/ppt/diagrams/drawing9.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6.xml" ContentType="application/vnd.openxmlformats-officedocument.drawingml.diagram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57"/>
  </p:notesMasterIdLst>
  <p:handoutMasterIdLst>
    <p:handoutMasterId r:id="rId58"/>
  </p:handoutMasterIdLst>
  <p:sldIdLst>
    <p:sldId id="256" r:id="rId2"/>
    <p:sldId id="504" r:id="rId3"/>
    <p:sldId id="414" r:id="rId4"/>
    <p:sldId id="413" r:id="rId5"/>
    <p:sldId id="415" r:id="rId6"/>
    <p:sldId id="493" r:id="rId7"/>
    <p:sldId id="509" r:id="rId8"/>
    <p:sldId id="510" r:id="rId9"/>
    <p:sldId id="511" r:id="rId10"/>
    <p:sldId id="512" r:id="rId11"/>
    <p:sldId id="445" r:id="rId12"/>
    <p:sldId id="502" r:id="rId13"/>
    <p:sldId id="447" r:id="rId14"/>
    <p:sldId id="449" r:id="rId15"/>
    <p:sldId id="452" r:id="rId16"/>
    <p:sldId id="506" r:id="rId17"/>
    <p:sldId id="507" r:id="rId18"/>
    <p:sldId id="453" r:id="rId19"/>
    <p:sldId id="508" r:id="rId20"/>
    <p:sldId id="513" r:id="rId21"/>
    <p:sldId id="514" r:id="rId22"/>
    <p:sldId id="515" r:id="rId23"/>
    <p:sldId id="517" r:id="rId24"/>
    <p:sldId id="518" r:id="rId25"/>
    <p:sldId id="519" r:id="rId26"/>
    <p:sldId id="520" r:id="rId27"/>
    <p:sldId id="522" r:id="rId28"/>
    <p:sldId id="523" r:id="rId29"/>
    <p:sldId id="524" r:id="rId30"/>
    <p:sldId id="525" r:id="rId31"/>
    <p:sldId id="526" r:id="rId32"/>
    <p:sldId id="477" r:id="rId33"/>
    <p:sldId id="527" r:id="rId34"/>
    <p:sldId id="528" r:id="rId35"/>
    <p:sldId id="529" r:id="rId36"/>
    <p:sldId id="530" r:id="rId37"/>
    <p:sldId id="531" r:id="rId38"/>
    <p:sldId id="532" r:id="rId39"/>
    <p:sldId id="521" r:id="rId40"/>
    <p:sldId id="533" r:id="rId41"/>
    <p:sldId id="534" r:id="rId42"/>
    <p:sldId id="535" r:id="rId43"/>
    <p:sldId id="536" r:id="rId44"/>
    <p:sldId id="537" r:id="rId45"/>
    <p:sldId id="538" r:id="rId46"/>
    <p:sldId id="539" r:id="rId47"/>
    <p:sldId id="540" r:id="rId48"/>
    <p:sldId id="541" r:id="rId49"/>
    <p:sldId id="487" r:id="rId50"/>
    <p:sldId id="542" r:id="rId51"/>
    <p:sldId id="494" r:id="rId52"/>
    <p:sldId id="495" r:id="rId53"/>
    <p:sldId id="543" r:id="rId54"/>
    <p:sldId id="503" r:id="rId55"/>
    <p:sldId id="498" r:id="rId5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il" initials="G" lastIdx="7" clrIdx="0"/>
  <p:cmAuthor id="1" name="Denee McCloud" initials="DM" lastIdx="4" clrIdx="1"/>
  <p:cmAuthor id="2" name="Owner" initials="O" lastIdx="8"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025"/>
    <a:srgbClr val="FF0000"/>
    <a:srgbClr val="FF00FF"/>
    <a:srgbClr val="CCCCCC"/>
    <a:srgbClr val="00FF00"/>
    <a:srgbClr val="B048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6" autoAdjust="0"/>
    <p:restoredTop sz="75410" autoAdjust="0"/>
  </p:normalViewPr>
  <p:slideViewPr>
    <p:cSldViewPr snapToGrid="0" snapToObjects="1">
      <p:cViewPr varScale="1">
        <p:scale>
          <a:sx n="68" d="100"/>
          <a:sy n="68" d="100"/>
        </p:scale>
        <p:origin x="1458" y="54"/>
      </p:cViewPr>
      <p:guideLst>
        <p:guide orient="horz" pos="2160"/>
        <p:guide pos="2880"/>
      </p:guideLst>
    </p:cSldViewPr>
  </p:slideViewPr>
  <p:notesTextViewPr>
    <p:cViewPr>
      <p:scale>
        <a:sx n="100" d="100"/>
        <a:sy n="100" d="100"/>
      </p:scale>
      <p:origin x="0" y="-600"/>
    </p:cViewPr>
  </p:notesTextViewPr>
  <p:sorterViewPr>
    <p:cViewPr>
      <p:scale>
        <a:sx n="130" d="100"/>
        <a:sy n="130" d="100"/>
      </p:scale>
      <p:origin x="0" y="0"/>
    </p:cViewPr>
  </p:sorterViewPr>
  <p:notesViewPr>
    <p:cSldViewPr snapToGrid="0" snapToObjects="1">
      <p:cViewPr>
        <p:scale>
          <a:sx n="90" d="100"/>
          <a:sy n="90" d="100"/>
        </p:scale>
        <p:origin x="-3564" y="6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D4EDB-D393-4617-9B00-4CFABF1A0791}"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4070FAC4-7A18-4B04-81A5-C9FE0238275A}">
      <dgm:prSet phldrT="[Text]" custT="1"/>
      <dgm:spPr/>
      <dgm:t>
        <a:bodyPr/>
        <a:lstStyle/>
        <a:p>
          <a:r>
            <a:rPr lang="en-US" sz="1800" b="1" dirty="0">
              <a:solidFill>
                <a:schemeClr val="bg1"/>
              </a:solidFill>
              <a:latin typeface="Times New Roman" pitchFamily="18" charset="0"/>
              <a:cs typeface="Times New Roman" pitchFamily="18" charset="0"/>
            </a:rPr>
            <a:t>Tools and approaches that are “medical” in nature</a:t>
          </a:r>
        </a:p>
      </dgm:t>
    </dgm:pt>
    <dgm:pt modelId="{C45C1F17-7957-4379-BA98-C5BA794ABCB8}" type="parTrans" cxnId="{70E89134-88F9-4BD3-B7A6-DCE7A9BE0D91}">
      <dgm:prSet/>
      <dgm:spPr/>
      <dgm:t>
        <a:bodyPr/>
        <a:lstStyle/>
        <a:p>
          <a:endParaRPr lang="en-US"/>
        </a:p>
      </dgm:t>
    </dgm:pt>
    <dgm:pt modelId="{5A557721-7C8A-4533-9185-624D59CD61DB}" type="sibTrans" cxnId="{70E89134-88F9-4BD3-B7A6-DCE7A9BE0D91}">
      <dgm:prSet/>
      <dgm:spPr/>
      <dgm:t>
        <a:bodyPr/>
        <a:lstStyle/>
        <a:p>
          <a:endParaRPr lang="en-US"/>
        </a:p>
      </dgm:t>
    </dgm:pt>
    <dgm:pt modelId="{33A22D28-9C30-47FD-A0FD-02F0C61451D9}">
      <dgm:prSet phldrT="[Text]" custT="1"/>
      <dgm:spPr/>
      <dgm:t>
        <a:bodyPr/>
        <a:lstStyle/>
        <a:p>
          <a:r>
            <a:rPr lang="en-US" sz="1800" b="1" dirty="0">
              <a:solidFill>
                <a:schemeClr val="bg1"/>
              </a:solidFill>
              <a:latin typeface="Times New Roman" pitchFamily="18" charset="0"/>
              <a:cs typeface="Times New Roman" pitchFamily="18" charset="0"/>
            </a:rPr>
            <a:t>Tools and approaches that are “behavioral” in nature </a:t>
          </a:r>
        </a:p>
      </dgm:t>
    </dgm:pt>
    <dgm:pt modelId="{2C8ED3E3-54F5-4D27-A712-C181FD787452}" type="parTrans" cxnId="{518198E7-C4E6-4647-B89E-A987B0A40169}">
      <dgm:prSet/>
      <dgm:spPr/>
      <dgm:t>
        <a:bodyPr/>
        <a:lstStyle/>
        <a:p>
          <a:endParaRPr lang="en-US"/>
        </a:p>
      </dgm:t>
    </dgm:pt>
    <dgm:pt modelId="{E60628E3-597A-4AAE-A77A-04F94A7E8DB8}" type="sibTrans" cxnId="{518198E7-C4E6-4647-B89E-A987B0A40169}">
      <dgm:prSet/>
      <dgm:spPr/>
      <dgm:t>
        <a:bodyPr/>
        <a:lstStyle/>
        <a:p>
          <a:endParaRPr lang="en-US"/>
        </a:p>
      </dgm:t>
    </dgm:pt>
    <dgm:pt modelId="{0B95F658-D888-4859-995F-5CBD13141D04}" type="pres">
      <dgm:prSet presAssocID="{619D4EDB-D393-4617-9B00-4CFABF1A0791}" presName="diagram" presStyleCnt="0">
        <dgm:presLayoutVars>
          <dgm:dir/>
          <dgm:resizeHandles val="exact"/>
        </dgm:presLayoutVars>
      </dgm:prSet>
      <dgm:spPr/>
    </dgm:pt>
    <dgm:pt modelId="{C3293C0B-027B-4DBF-B589-66882E976693}" type="pres">
      <dgm:prSet presAssocID="{4070FAC4-7A18-4B04-81A5-C9FE0238275A}" presName="arrow" presStyleLbl="node1" presStyleIdx="0" presStyleCnt="2">
        <dgm:presLayoutVars>
          <dgm:bulletEnabled val="1"/>
        </dgm:presLayoutVars>
      </dgm:prSet>
      <dgm:spPr/>
    </dgm:pt>
    <dgm:pt modelId="{12BCC3F6-85E7-427B-BC25-E468D3BE5A48}" type="pres">
      <dgm:prSet presAssocID="{33A22D28-9C30-47FD-A0FD-02F0C61451D9}" presName="arrow" presStyleLbl="node1" presStyleIdx="1" presStyleCnt="2">
        <dgm:presLayoutVars>
          <dgm:bulletEnabled val="1"/>
        </dgm:presLayoutVars>
      </dgm:prSet>
      <dgm:spPr/>
    </dgm:pt>
  </dgm:ptLst>
  <dgm:cxnLst>
    <dgm:cxn modelId="{70E89134-88F9-4BD3-B7A6-DCE7A9BE0D91}" srcId="{619D4EDB-D393-4617-9B00-4CFABF1A0791}" destId="{4070FAC4-7A18-4B04-81A5-C9FE0238275A}" srcOrd="0" destOrd="0" parTransId="{C45C1F17-7957-4379-BA98-C5BA794ABCB8}" sibTransId="{5A557721-7C8A-4533-9185-624D59CD61DB}"/>
    <dgm:cxn modelId="{4886BB69-1179-4CC8-B917-2D2BD6393A76}" type="presOf" srcId="{4070FAC4-7A18-4B04-81A5-C9FE0238275A}" destId="{C3293C0B-027B-4DBF-B589-66882E976693}" srcOrd="0" destOrd="0" presId="urn:microsoft.com/office/officeart/2005/8/layout/arrow5"/>
    <dgm:cxn modelId="{CE2D0885-CA50-4B10-8531-77242EB2900A}" type="presOf" srcId="{619D4EDB-D393-4617-9B00-4CFABF1A0791}" destId="{0B95F658-D888-4859-995F-5CBD13141D04}" srcOrd="0" destOrd="0" presId="urn:microsoft.com/office/officeart/2005/8/layout/arrow5"/>
    <dgm:cxn modelId="{375F1ECE-CC87-4BE8-A0F3-BC655ED16E5B}" type="presOf" srcId="{33A22D28-9C30-47FD-A0FD-02F0C61451D9}" destId="{12BCC3F6-85E7-427B-BC25-E468D3BE5A48}" srcOrd="0" destOrd="0" presId="urn:microsoft.com/office/officeart/2005/8/layout/arrow5"/>
    <dgm:cxn modelId="{518198E7-C4E6-4647-B89E-A987B0A40169}" srcId="{619D4EDB-D393-4617-9B00-4CFABF1A0791}" destId="{33A22D28-9C30-47FD-A0FD-02F0C61451D9}" srcOrd="1" destOrd="0" parTransId="{2C8ED3E3-54F5-4D27-A712-C181FD787452}" sibTransId="{E60628E3-597A-4AAE-A77A-04F94A7E8DB8}"/>
    <dgm:cxn modelId="{1973206A-CF26-4A57-92F5-A9BE541BF613}" type="presParOf" srcId="{0B95F658-D888-4859-995F-5CBD13141D04}" destId="{C3293C0B-027B-4DBF-B589-66882E976693}" srcOrd="0" destOrd="0" presId="urn:microsoft.com/office/officeart/2005/8/layout/arrow5"/>
    <dgm:cxn modelId="{AD3FA9C2-FDC7-429B-97B6-63F1F47B1637}" type="presParOf" srcId="{0B95F658-D888-4859-995F-5CBD13141D04}" destId="{12BCC3F6-85E7-427B-BC25-E468D3BE5A4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1800" b="1" dirty="0">
              <a:latin typeface="Times New Roman" pitchFamily="18" charset="0"/>
              <a:cs typeface="Times New Roman" pitchFamily="18" charset="0"/>
            </a:rPr>
            <a:t>Microbicides and women</a:t>
          </a:r>
        </a:p>
        <a:p>
          <a:r>
            <a:rPr lang="en-US" sz="1800" dirty="0">
              <a:latin typeface="Times New Roman" pitchFamily="18" charset="0"/>
              <a:cs typeface="Times New Roman" pitchFamily="18" charset="0"/>
            </a:rPr>
            <a:t>For trans and cis women around the world, some prevention tools are not practical.</a:t>
          </a:r>
        </a:p>
        <a:p>
          <a:endParaRPr lang="en-US" sz="1800" dirty="0">
            <a:solidFill>
              <a:schemeClr val="tx1"/>
            </a:solidFill>
            <a:latin typeface="Times New Roman" pitchFamily="18" charset="0"/>
            <a:cs typeface="Times New Roman" pitchFamily="18" charset="0"/>
          </a:endParaRPr>
        </a:p>
        <a:p>
          <a:r>
            <a:rPr lang="en-US" sz="1800" dirty="0">
              <a:solidFill>
                <a:schemeClr val="tx1"/>
              </a:solidFill>
              <a:latin typeface="Times New Roman" pitchFamily="18" charset="0"/>
              <a:cs typeface="Times New Roman" pitchFamily="18" charset="0"/>
            </a:rPr>
            <a:t>Because of gender-based violence and other factors, it can be difficult for women to:</a:t>
          </a:r>
        </a:p>
      </dgm:t>
    </dgm:pt>
    <dgm:pt modelId="{8CECDD5E-4E17-492D-80F0-2269C0DDAB88}" type="parTrans" cxnId="{7F158558-716D-436E-998E-4FB24CF9671E}">
      <dgm:prSet/>
      <dgm:spPr/>
      <dgm:t>
        <a:bodyPr/>
        <a:lstStyle/>
        <a:p>
          <a:endParaRPr lang="en-US" sz="1800">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sz="1800">
            <a:latin typeface="Times New Roman" pitchFamily="18" charset="0"/>
            <a:cs typeface="Times New Roman" pitchFamily="18" charset="0"/>
          </a:endParaRPr>
        </a:p>
      </dgm:t>
    </dgm:pt>
    <dgm:pt modelId="{7E328A0B-7965-4970-9D25-0C256631C963}">
      <dgm:prSet phldrT="[Text]" custT="1"/>
      <dgm:spPr/>
      <dgm:t>
        <a:bodyPr/>
        <a:lstStyle/>
        <a:p>
          <a:r>
            <a:rPr lang="en-US" sz="1800" dirty="0">
              <a:latin typeface="Times New Roman" pitchFamily="18" charset="0"/>
              <a:cs typeface="Times New Roman" pitchFamily="18" charset="0"/>
            </a:rPr>
            <a:t>Insist that partners use condoms</a:t>
          </a:r>
        </a:p>
      </dgm:t>
    </dgm:pt>
    <dgm:pt modelId="{18BF7725-E70B-4AD5-A8F1-F5C25400E6D5}" type="parTrans" cxnId="{8687F17D-03B8-4B94-8EB0-7882A0B189DC}">
      <dgm:prSet/>
      <dgm:spPr/>
      <dgm:t>
        <a:bodyPr/>
        <a:lstStyle/>
        <a:p>
          <a:endParaRPr lang="en-US" sz="1800">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sz="1800">
            <a:latin typeface="Times New Roman" pitchFamily="18" charset="0"/>
            <a:cs typeface="Times New Roman" pitchFamily="18" charset="0"/>
          </a:endParaRPr>
        </a:p>
      </dgm:t>
    </dgm:pt>
    <dgm:pt modelId="{2FAB0E50-E476-472F-BBEF-876A909B9381}">
      <dgm:prSet custT="1"/>
      <dgm:spPr/>
      <dgm:t>
        <a:bodyPr/>
        <a:lstStyle/>
        <a:p>
          <a:r>
            <a:rPr lang="en-US" sz="1800" dirty="0">
              <a:solidFill>
                <a:schemeClr val="tx1"/>
              </a:solidFill>
              <a:latin typeface="Times New Roman" pitchFamily="18" charset="0"/>
              <a:cs typeface="Times New Roman" pitchFamily="18" charset="0"/>
            </a:rPr>
            <a:t>Limit their or their partner’s HIV exposure </a:t>
          </a:r>
        </a:p>
      </dgm:t>
    </dgm:pt>
    <dgm:pt modelId="{3798235B-FDD8-4FB4-9BE8-4833FE2C0FCB}" type="parTrans" cxnId="{C7969AA3-84C1-4C00-82A5-EBF46FAC3B5A}">
      <dgm:prSet/>
      <dgm:spPr/>
      <dgm:t>
        <a:bodyPr/>
        <a:lstStyle/>
        <a:p>
          <a:endParaRPr lang="en-US" sz="1800">
            <a:latin typeface="Times New Roman" pitchFamily="18" charset="0"/>
            <a:cs typeface="Times New Roman" pitchFamily="18" charset="0"/>
          </a:endParaRPr>
        </a:p>
      </dgm:t>
    </dgm:pt>
    <dgm:pt modelId="{21D34CF6-9595-4204-B815-546650B4171A}" type="sibTrans" cxnId="{C7969AA3-84C1-4C00-82A5-EBF46FAC3B5A}">
      <dgm:prSet/>
      <dgm:spPr/>
      <dgm:t>
        <a:bodyPr/>
        <a:lstStyle/>
        <a:p>
          <a:endParaRPr lang="en-US" sz="1800">
            <a:latin typeface="Times New Roman" pitchFamily="18" charset="0"/>
            <a:cs typeface="Times New Roman" pitchFamily="18" charset="0"/>
          </a:endParaRPr>
        </a:p>
      </dgm:t>
    </dgm:pt>
    <dgm:pt modelId="{257A72AC-7530-460C-9DE9-169AEE6FD316}">
      <dgm:prSet custT="1"/>
      <dgm:spPr/>
      <dgm:t>
        <a:bodyPr/>
        <a:lstStyle/>
        <a:p>
          <a:r>
            <a:rPr lang="en-US" sz="1800" dirty="0">
              <a:latin typeface="Times New Roman" pitchFamily="18" charset="0"/>
              <a:cs typeface="Times New Roman" pitchFamily="18" charset="0"/>
            </a:rPr>
            <a:t>Test or treat themselves or their partners for sexually transmitted infections (STIs)</a:t>
          </a:r>
        </a:p>
      </dgm:t>
    </dgm:pt>
    <dgm:pt modelId="{DD573FA8-E611-473D-B8CE-2CD77C85CD0F}" type="parTrans" cxnId="{2E3188B1-8170-4186-8CED-36C043BE6CBF}">
      <dgm:prSet/>
      <dgm:spPr/>
      <dgm:t>
        <a:bodyPr/>
        <a:lstStyle/>
        <a:p>
          <a:endParaRPr lang="en-US" sz="1800">
            <a:latin typeface="Times New Roman" pitchFamily="18" charset="0"/>
            <a:cs typeface="Times New Roman" pitchFamily="18" charset="0"/>
          </a:endParaRPr>
        </a:p>
      </dgm:t>
    </dgm:pt>
    <dgm:pt modelId="{8CE502E8-E372-4910-B98A-977AC1FD1ED0}" type="sibTrans" cxnId="{2E3188B1-8170-4186-8CED-36C043BE6CBF}">
      <dgm:prSet/>
      <dgm:spPr/>
      <dgm:t>
        <a:bodyPr/>
        <a:lstStyle/>
        <a:p>
          <a:endParaRPr lang="en-US" sz="1800">
            <a:latin typeface="Times New Roman" pitchFamily="18" charset="0"/>
            <a:cs typeface="Times New Roman" pitchFamily="18" charset="0"/>
          </a:endParaRPr>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4" custScaleX="198878"/>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3"/>
      <dgm:spPr/>
    </dgm:pt>
    <dgm:pt modelId="{FD7218CF-2B89-4EE0-B551-E0A4A005E9CF}" type="pres">
      <dgm:prSet presAssocID="{7E328A0B-7965-4970-9D25-0C256631C963}" presName="vertSpace2b" presStyleCnt="0"/>
      <dgm:spPr/>
    </dgm:pt>
    <dgm:pt modelId="{87DB9323-AD19-4A0F-BA80-0A863ADC254F}" type="pres">
      <dgm:prSet presAssocID="{2FAB0E50-E476-472F-BBEF-876A909B9381}" presName="horz2" presStyleCnt="0"/>
      <dgm:spPr/>
    </dgm:pt>
    <dgm:pt modelId="{CCFC4698-A230-46EA-B516-514B89D8EF55}" type="pres">
      <dgm:prSet presAssocID="{2FAB0E50-E476-472F-BBEF-876A909B9381}" presName="horzSpace2" presStyleCnt="0"/>
      <dgm:spPr/>
    </dgm:pt>
    <dgm:pt modelId="{92A810EB-D005-4B16-A9C7-23C77E7E1EC5}" type="pres">
      <dgm:prSet presAssocID="{2FAB0E50-E476-472F-BBEF-876A909B9381}" presName="tx2" presStyleLbl="revTx" presStyleIdx="2" presStyleCnt="4"/>
      <dgm:spPr/>
    </dgm:pt>
    <dgm:pt modelId="{2A5ADFEC-ED8B-42C5-B045-B5F5F470FAC9}" type="pres">
      <dgm:prSet presAssocID="{2FAB0E50-E476-472F-BBEF-876A909B9381}" presName="vert2" presStyleCnt="0"/>
      <dgm:spPr/>
    </dgm:pt>
    <dgm:pt modelId="{B9487F1B-E852-48D0-BAD7-BDA9F2620646}" type="pres">
      <dgm:prSet presAssocID="{2FAB0E50-E476-472F-BBEF-876A909B9381}" presName="thinLine2b" presStyleLbl="callout" presStyleIdx="1" presStyleCnt="3"/>
      <dgm:spPr/>
    </dgm:pt>
    <dgm:pt modelId="{57A33733-8B6F-49A3-BC4E-FF5C87B84EBC}" type="pres">
      <dgm:prSet presAssocID="{2FAB0E50-E476-472F-BBEF-876A909B9381}" presName="vertSpace2b" presStyleCnt="0"/>
      <dgm:spPr/>
    </dgm:pt>
    <dgm:pt modelId="{AAB49DDD-84B3-40AE-943B-19FB74DB8B1E}" type="pres">
      <dgm:prSet presAssocID="{257A72AC-7530-460C-9DE9-169AEE6FD316}" presName="horz2" presStyleCnt="0"/>
      <dgm:spPr/>
    </dgm:pt>
    <dgm:pt modelId="{AD8ED127-EEEB-43D4-8AD5-4AF3EEB46C9F}" type="pres">
      <dgm:prSet presAssocID="{257A72AC-7530-460C-9DE9-169AEE6FD316}" presName="horzSpace2" presStyleCnt="0"/>
      <dgm:spPr/>
    </dgm:pt>
    <dgm:pt modelId="{A452FCC6-D2A8-4E99-9A8C-FA3979F76FD1}" type="pres">
      <dgm:prSet presAssocID="{257A72AC-7530-460C-9DE9-169AEE6FD316}" presName="tx2" presStyleLbl="revTx" presStyleIdx="3" presStyleCnt="4"/>
      <dgm:spPr/>
    </dgm:pt>
    <dgm:pt modelId="{CB56412F-2E2B-4061-ABB3-AA8D9820993A}" type="pres">
      <dgm:prSet presAssocID="{257A72AC-7530-460C-9DE9-169AEE6FD316}" presName="vert2" presStyleCnt="0"/>
      <dgm:spPr/>
    </dgm:pt>
    <dgm:pt modelId="{6071A13D-7C70-4556-BC2C-EEEE8D83DF3B}" type="pres">
      <dgm:prSet presAssocID="{257A72AC-7530-460C-9DE9-169AEE6FD316}" presName="thinLine2b" presStyleLbl="callout" presStyleIdx="2" presStyleCnt="3"/>
      <dgm:spPr/>
    </dgm:pt>
    <dgm:pt modelId="{E8A39E24-50D2-4405-839D-BA845A1AB184}" type="pres">
      <dgm:prSet presAssocID="{257A72AC-7530-460C-9DE9-169AEE6FD316}" presName="vertSpace2b" presStyleCnt="0"/>
      <dgm:spPr/>
    </dgm:pt>
  </dgm:ptLst>
  <dgm:cxnLst>
    <dgm:cxn modelId="{85558E01-7873-4E6C-905E-929920248F09}" type="presOf" srcId="{2FAB0E50-E476-472F-BBEF-876A909B9381}" destId="{92A810EB-D005-4B16-A9C7-23C77E7E1EC5}" srcOrd="0" destOrd="0" presId="urn:microsoft.com/office/officeart/2008/layout/LinedList"/>
    <dgm:cxn modelId="{4E42E92C-1E72-4E87-9977-CF2EECF84389}" type="presOf" srcId="{257A72AC-7530-460C-9DE9-169AEE6FD316}" destId="{A452FCC6-D2A8-4E99-9A8C-FA3979F76FD1}" srcOrd="0" destOrd="0" presId="urn:microsoft.com/office/officeart/2008/layout/LinedList"/>
    <dgm:cxn modelId="{AB5C9B45-EF28-4EDF-8BF7-0B92D97BBF68}" type="presOf" srcId="{EA88664B-298E-4EB4-9500-463D1154918A}" destId="{39A7F6CF-FC47-45B8-A3E4-3969403FF457}"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C7969AA3-84C1-4C00-82A5-EBF46FAC3B5A}" srcId="{EA88664B-298E-4EB4-9500-463D1154918A}" destId="{2FAB0E50-E476-472F-BBEF-876A909B9381}" srcOrd="1" destOrd="0" parTransId="{3798235B-FDD8-4FB4-9BE8-4833FE2C0FCB}" sibTransId="{21D34CF6-9595-4204-B815-546650B4171A}"/>
    <dgm:cxn modelId="{2E3188B1-8170-4186-8CED-36C043BE6CBF}" srcId="{EA88664B-298E-4EB4-9500-463D1154918A}" destId="{257A72AC-7530-460C-9DE9-169AEE6FD316}" srcOrd="2" destOrd="0" parTransId="{DD573FA8-E611-473D-B8CE-2CD77C85CD0F}" sibTransId="{8CE502E8-E372-4910-B98A-977AC1FD1ED0}"/>
    <dgm:cxn modelId="{37A85EE6-E150-4BAD-9ECE-7928989D37EC}" type="presOf" srcId="{F67321DD-52D8-467F-BE67-A3C515C02731}" destId="{DC4FE325-4A06-494A-A835-DE0E868DE8D9}" srcOrd="0" destOrd="0" presId="urn:microsoft.com/office/officeart/2008/layout/LinedList"/>
    <dgm:cxn modelId="{C98599F0-87A4-4488-BE8E-85A691DCF2D4}" type="presOf" srcId="{7E328A0B-7965-4970-9D25-0C256631C963}" destId="{49464116-27F5-44E2-91AD-00A62F4BC9B0}" srcOrd="0" destOrd="0" presId="urn:microsoft.com/office/officeart/2008/layout/LinedList"/>
    <dgm:cxn modelId="{937B76D5-19E4-4344-94F5-24E141A6C37B}" type="presParOf" srcId="{DC4FE325-4A06-494A-A835-DE0E868DE8D9}" destId="{FA415BEE-066A-46C8-9155-B164BCC04813}" srcOrd="0" destOrd="0" presId="urn:microsoft.com/office/officeart/2008/layout/LinedList"/>
    <dgm:cxn modelId="{37052A59-8B31-416B-8753-A2D1308BBB0A}" type="presParOf" srcId="{DC4FE325-4A06-494A-A835-DE0E868DE8D9}" destId="{F247005D-0B71-4104-B3A8-2E2A7B6994E8}" srcOrd="1" destOrd="0" presId="urn:microsoft.com/office/officeart/2008/layout/LinedList"/>
    <dgm:cxn modelId="{5F557A1E-4D6E-4FAB-A3F0-2E23623267D2}" type="presParOf" srcId="{F247005D-0B71-4104-B3A8-2E2A7B6994E8}" destId="{39A7F6CF-FC47-45B8-A3E4-3969403FF457}" srcOrd="0" destOrd="0" presId="urn:microsoft.com/office/officeart/2008/layout/LinedList"/>
    <dgm:cxn modelId="{68EC4D7B-E491-4536-9409-17116CA346AE}" type="presParOf" srcId="{F247005D-0B71-4104-B3A8-2E2A7B6994E8}" destId="{E912D1C6-6920-4B5C-9801-0B078EB70DDF}" srcOrd="1" destOrd="0" presId="urn:microsoft.com/office/officeart/2008/layout/LinedList"/>
    <dgm:cxn modelId="{340FB536-D1E8-4041-AEF1-07DB7A001C9D}" type="presParOf" srcId="{E912D1C6-6920-4B5C-9801-0B078EB70DDF}" destId="{3B0C3DF8-04B6-449B-BD79-B8DDE2BD67CC}" srcOrd="0" destOrd="0" presId="urn:microsoft.com/office/officeart/2008/layout/LinedList"/>
    <dgm:cxn modelId="{9BB76CBC-4F4C-4B16-AC4D-A975163788E1}" type="presParOf" srcId="{E912D1C6-6920-4B5C-9801-0B078EB70DDF}" destId="{94682073-EF96-44AE-80D4-3EF017F59E1D}" srcOrd="1" destOrd="0" presId="urn:microsoft.com/office/officeart/2008/layout/LinedList"/>
    <dgm:cxn modelId="{33D59C8B-0B1C-4F6C-80A9-0A9C3F688CE6}" type="presParOf" srcId="{94682073-EF96-44AE-80D4-3EF017F59E1D}" destId="{CE62E868-6267-4BEF-AD9E-C4B480524334}" srcOrd="0" destOrd="0" presId="urn:microsoft.com/office/officeart/2008/layout/LinedList"/>
    <dgm:cxn modelId="{CDA6D64F-8611-4B45-97A2-DDD5CAF7DC83}" type="presParOf" srcId="{94682073-EF96-44AE-80D4-3EF017F59E1D}" destId="{49464116-27F5-44E2-91AD-00A62F4BC9B0}" srcOrd="1" destOrd="0" presId="urn:microsoft.com/office/officeart/2008/layout/LinedList"/>
    <dgm:cxn modelId="{9D040032-3946-4E8D-8EA5-FC44D4859E04}" type="presParOf" srcId="{94682073-EF96-44AE-80D4-3EF017F59E1D}" destId="{F5B01B44-30BE-4D54-99F7-D19CA43F4DCA}" srcOrd="2" destOrd="0" presId="urn:microsoft.com/office/officeart/2008/layout/LinedList"/>
    <dgm:cxn modelId="{5328323B-E3C6-4D8C-83D4-B27FBEBCCC09}" type="presParOf" srcId="{E912D1C6-6920-4B5C-9801-0B078EB70DDF}" destId="{A5BA0663-83F8-4171-831B-B585F3FEE73F}" srcOrd="2" destOrd="0" presId="urn:microsoft.com/office/officeart/2008/layout/LinedList"/>
    <dgm:cxn modelId="{F42FFA88-06DC-4164-B3F3-87705140DCB3}" type="presParOf" srcId="{E912D1C6-6920-4B5C-9801-0B078EB70DDF}" destId="{FD7218CF-2B89-4EE0-B551-E0A4A005E9CF}" srcOrd="3" destOrd="0" presId="urn:microsoft.com/office/officeart/2008/layout/LinedList"/>
    <dgm:cxn modelId="{731860F3-EA6F-47EC-A6DD-8CAB44E63D80}" type="presParOf" srcId="{E912D1C6-6920-4B5C-9801-0B078EB70DDF}" destId="{87DB9323-AD19-4A0F-BA80-0A863ADC254F}" srcOrd="4" destOrd="0" presId="urn:microsoft.com/office/officeart/2008/layout/LinedList"/>
    <dgm:cxn modelId="{4871CE29-B30E-4E06-B074-D8F6D079FEA3}" type="presParOf" srcId="{87DB9323-AD19-4A0F-BA80-0A863ADC254F}" destId="{CCFC4698-A230-46EA-B516-514B89D8EF55}" srcOrd="0" destOrd="0" presId="urn:microsoft.com/office/officeart/2008/layout/LinedList"/>
    <dgm:cxn modelId="{199962EC-08BD-48F0-A806-DE997FA17B81}" type="presParOf" srcId="{87DB9323-AD19-4A0F-BA80-0A863ADC254F}" destId="{92A810EB-D005-4B16-A9C7-23C77E7E1EC5}" srcOrd="1" destOrd="0" presId="urn:microsoft.com/office/officeart/2008/layout/LinedList"/>
    <dgm:cxn modelId="{47DBA1C8-2080-4382-B4D6-DAF77F292F8C}" type="presParOf" srcId="{87DB9323-AD19-4A0F-BA80-0A863ADC254F}" destId="{2A5ADFEC-ED8B-42C5-B045-B5F5F470FAC9}" srcOrd="2" destOrd="0" presId="urn:microsoft.com/office/officeart/2008/layout/LinedList"/>
    <dgm:cxn modelId="{AC13FDB3-22A9-4E74-9D27-28E7A7D4B194}" type="presParOf" srcId="{E912D1C6-6920-4B5C-9801-0B078EB70DDF}" destId="{B9487F1B-E852-48D0-BAD7-BDA9F2620646}" srcOrd="5" destOrd="0" presId="urn:microsoft.com/office/officeart/2008/layout/LinedList"/>
    <dgm:cxn modelId="{2F4E46D3-B348-4D55-8827-20AB3C73B23B}" type="presParOf" srcId="{E912D1C6-6920-4B5C-9801-0B078EB70DDF}" destId="{57A33733-8B6F-49A3-BC4E-FF5C87B84EBC}" srcOrd="6" destOrd="0" presId="urn:microsoft.com/office/officeart/2008/layout/LinedList"/>
    <dgm:cxn modelId="{F3C05375-E48F-4B74-B6FC-07ADA260099D}" type="presParOf" srcId="{E912D1C6-6920-4B5C-9801-0B078EB70DDF}" destId="{AAB49DDD-84B3-40AE-943B-19FB74DB8B1E}" srcOrd="7" destOrd="0" presId="urn:microsoft.com/office/officeart/2008/layout/LinedList"/>
    <dgm:cxn modelId="{DDBF510F-055C-46C1-B57C-43404F09CB9C}" type="presParOf" srcId="{AAB49DDD-84B3-40AE-943B-19FB74DB8B1E}" destId="{AD8ED127-EEEB-43D4-8AD5-4AF3EEB46C9F}" srcOrd="0" destOrd="0" presId="urn:microsoft.com/office/officeart/2008/layout/LinedList"/>
    <dgm:cxn modelId="{F3CB75BC-3AB7-43B4-9BA7-AD71BF6B63ED}" type="presParOf" srcId="{AAB49DDD-84B3-40AE-943B-19FB74DB8B1E}" destId="{A452FCC6-D2A8-4E99-9A8C-FA3979F76FD1}" srcOrd="1" destOrd="0" presId="urn:microsoft.com/office/officeart/2008/layout/LinedList"/>
    <dgm:cxn modelId="{12D7BD8A-C7DB-49AD-81FB-11C02CC2F2A6}" type="presParOf" srcId="{AAB49DDD-84B3-40AE-943B-19FB74DB8B1E}" destId="{CB56412F-2E2B-4061-ABB3-AA8D9820993A}" srcOrd="2" destOrd="0" presId="urn:microsoft.com/office/officeart/2008/layout/LinedList"/>
    <dgm:cxn modelId="{FBE47D34-507C-4A8E-AA27-65CBB336A15B}" type="presParOf" srcId="{E912D1C6-6920-4B5C-9801-0B078EB70DDF}" destId="{6071A13D-7C70-4556-BC2C-EEEE8D83DF3B}" srcOrd="8" destOrd="0" presId="urn:microsoft.com/office/officeart/2008/layout/LinedList"/>
    <dgm:cxn modelId="{7EF391EA-93C4-4E83-B813-22E4DF211B23}" type="presParOf" srcId="{E912D1C6-6920-4B5C-9801-0B078EB70DDF}" destId="{E8A39E24-50D2-4405-839D-BA845A1AB18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1800" b="1" dirty="0"/>
            <a:t>Microbicides and men</a:t>
          </a:r>
        </a:p>
        <a:p>
          <a:r>
            <a:rPr lang="en-US" sz="1800" b="0" dirty="0">
              <a:latin typeface="Times New Roman" panose="02020603050405020304" pitchFamily="18" charset="0"/>
              <a:cs typeface="Times New Roman" panose="02020603050405020304" pitchFamily="18" charset="0"/>
            </a:rPr>
            <a:t>Men who have sex with men:</a:t>
          </a:r>
        </a:p>
      </dgm:t>
    </dgm:pt>
    <dgm:pt modelId="{8CECDD5E-4E17-492D-80F0-2269C0DDAB88}" type="parTrans" cxnId="{7F158558-716D-436E-998E-4FB24CF9671E}">
      <dgm:prSet/>
      <dgm:spPr/>
      <dgm:t>
        <a:bodyPr/>
        <a:lstStyle/>
        <a:p>
          <a:endParaRPr lang="en-US" sz="1800">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sz="1800">
            <a:latin typeface="Times New Roman" pitchFamily="18" charset="0"/>
            <a:cs typeface="Times New Roman" pitchFamily="18" charset="0"/>
          </a:endParaRPr>
        </a:p>
      </dgm:t>
    </dgm:pt>
    <dgm:pt modelId="{7E328A0B-7965-4970-9D25-0C256631C963}">
      <dgm:prSet phldrT="[Text]" custT="1"/>
      <dgm:spPr/>
      <dgm:t>
        <a:bodyPr/>
        <a:lstStyle/>
        <a:p>
          <a:r>
            <a:rPr lang="en-US" sz="1800" dirty="0">
              <a:latin typeface="Times New Roman" pitchFamily="18" charset="0"/>
              <a:cs typeface="Times New Roman" pitchFamily="18" charset="0"/>
            </a:rPr>
            <a:t>Make up about 70% of all new cases of HIV in the US</a:t>
          </a:r>
        </a:p>
      </dgm:t>
    </dgm:pt>
    <dgm:pt modelId="{18BF7725-E70B-4AD5-A8F1-F5C25400E6D5}" type="parTrans" cxnId="{8687F17D-03B8-4B94-8EB0-7882A0B189DC}">
      <dgm:prSet/>
      <dgm:spPr/>
      <dgm:t>
        <a:bodyPr/>
        <a:lstStyle/>
        <a:p>
          <a:endParaRPr lang="en-US" sz="1800">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sz="1800">
            <a:latin typeface="Times New Roman" pitchFamily="18" charset="0"/>
            <a:cs typeface="Times New Roman" pitchFamily="18" charset="0"/>
          </a:endParaRPr>
        </a:p>
      </dgm:t>
    </dgm:pt>
    <dgm:pt modelId="{14974114-CB57-4ED3-899D-DC26F698DDE2}">
      <dgm:prSet custT="1"/>
      <dgm:spPr/>
      <dgm:t>
        <a:bodyPr/>
        <a:lstStyle/>
        <a:p>
          <a:r>
            <a:rPr lang="en-US" sz="1800" dirty="0">
              <a:latin typeface="Times New Roman" pitchFamily="18" charset="0"/>
              <a:cs typeface="Times New Roman" pitchFamily="18" charset="0"/>
            </a:rPr>
            <a:t>Represent more than 50% of the people currently living with HIV in the US</a:t>
          </a:r>
        </a:p>
      </dgm:t>
    </dgm:pt>
    <dgm:pt modelId="{00CBE8D7-40B4-47AD-A73F-F2D39BF5DED9}" type="parTrans" cxnId="{BA5E4B48-9723-432A-9742-26FB0CD1701A}">
      <dgm:prSet/>
      <dgm:spPr/>
      <dgm:t>
        <a:bodyPr/>
        <a:lstStyle/>
        <a:p>
          <a:endParaRPr lang="en-US"/>
        </a:p>
      </dgm:t>
    </dgm:pt>
    <dgm:pt modelId="{39D4572D-7357-4D93-B288-B49ED5E2F8FD}" type="sibTrans" cxnId="{BA5E4B48-9723-432A-9742-26FB0CD1701A}">
      <dgm:prSet/>
      <dgm:spPr/>
      <dgm:t>
        <a:bodyPr/>
        <a:lstStyle/>
        <a:p>
          <a:endParaRPr lang="en-US"/>
        </a:p>
      </dgm:t>
    </dgm:pt>
    <dgm:pt modelId="{14D6968E-67D5-4BA4-99F7-55D22D19DCF4}">
      <dgm:prSet custT="1"/>
      <dgm:spPr/>
      <dgm:t>
        <a:bodyPr/>
        <a:lstStyle/>
        <a:p>
          <a:r>
            <a:rPr lang="en-US" sz="1800" dirty="0">
              <a:latin typeface="Times New Roman" pitchFamily="18" charset="0"/>
              <a:cs typeface="Times New Roman" pitchFamily="18" charset="0"/>
            </a:rPr>
            <a:t>Globally, are 19 times more likely to contract HIV than the general population</a:t>
          </a:r>
        </a:p>
      </dgm:t>
    </dgm:pt>
    <dgm:pt modelId="{44C9C6D9-5E6F-48F5-AD28-5BB015DA7752}" type="parTrans" cxnId="{B6940672-F455-4E3B-B6C2-11217585F9D3}">
      <dgm:prSet/>
      <dgm:spPr/>
      <dgm:t>
        <a:bodyPr/>
        <a:lstStyle/>
        <a:p>
          <a:endParaRPr lang="en-US"/>
        </a:p>
      </dgm:t>
    </dgm:pt>
    <dgm:pt modelId="{903A3DB2-1E98-43A0-BAB0-0ED82CEFA498}" type="sibTrans" cxnId="{B6940672-F455-4E3B-B6C2-11217585F9D3}">
      <dgm:prSet/>
      <dgm:spPr/>
      <dgm:t>
        <a:bodyPr/>
        <a:lstStyle/>
        <a:p>
          <a:endParaRPr lang="en-US"/>
        </a:p>
      </dgm:t>
    </dgm:pt>
    <dgm:pt modelId="{3BF17B03-DB10-425B-8920-3C074861F963}">
      <dgm:prSet custT="1"/>
      <dgm:spPr/>
      <dgm:t>
        <a:bodyPr/>
        <a:lstStyle/>
        <a:p>
          <a:r>
            <a:rPr lang="en-US" sz="1800" dirty="0">
              <a:solidFill>
                <a:schemeClr val="tx1"/>
              </a:solidFill>
              <a:latin typeface="Times New Roman" pitchFamily="18" charset="0"/>
              <a:cs typeface="Times New Roman" pitchFamily="18" charset="0"/>
            </a:rPr>
            <a:t>Consistent condom use is a problem for many men. Microbicides may offer an alternative and could be formulated like a lubricants and douches, which many men already use for anal sex</a:t>
          </a:r>
        </a:p>
      </dgm:t>
    </dgm:pt>
    <dgm:pt modelId="{9BD6E861-E675-4C39-B78A-CF04DDB9B509}" type="parTrans" cxnId="{91C2E01A-E011-492C-8C21-8CE190348942}">
      <dgm:prSet/>
      <dgm:spPr/>
      <dgm:t>
        <a:bodyPr/>
        <a:lstStyle/>
        <a:p>
          <a:endParaRPr lang="en-US"/>
        </a:p>
      </dgm:t>
    </dgm:pt>
    <dgm:pt modelId="{9A3BF701-13FA-43A5-AB2A-0A7861BB45C7}" type="sibTrans" cxnId="{91C2E01A-E011-492C-8C21-8CE190348942}">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5"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5"/>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4"/>
      <dgm:spPr/>
    </dgm:pt>
    <dgm:pt modelId="{FD7218CF-2B89-4EE0-B551-E0A4A005E9CF}" type="pres">
      <dgm:prSet presAssocID="{7E328A0B-7965-4970-9D25-0C256631C963}" presName="vertSpace2b" presStyleCnt="0"/>
      <dgm:spPr/>
    </dgm:pt>
    <dgm:pt modelId="{E4674D5C-2F1E-44DC-92B5-9B59365D449F}" type="pres">
      <dgm:prSet presAssocID="{14974114-CB57-4ED3-899D-DC26F698DDE2}" presName="horz2" presStyleCnt="0"/>
      <dgm:spPr/>
    </dgm:pt>
    <dgm:pt modelId="{BDEF625A-9246-4D1F-8A86-8A227989B51E}" type="pres">
      <dgm:prSet presAssocID="{14974114-CB57-4ED3-899D-DC26F698DDE2}" presName="horzSpace2" presStyleCnt="0"/>
      <dgm:spPr/>
    </dgm:pt>
    <dgm:pt modelId="{62F77C3B-9D7A-4CA2-AC4B-9FC4E3516D01}" type="pres">
      <dgm:prSet presAssocID="{14974114-CB57-4ED3-899D-DC26F698DDE2}" presName="tx2" presStyleLbl="revTx" presStyleIdx="2" presStyleCnt="5"/>
      <dgm:spPr/>
    </dgm:pt>
    <dgm:pt modelId="{885340B3-5FB1-4800-9515-931BF74D6AB2}" type="pres">
      <dgm:prSet presAssocID="{14974114-CB57-4ED3-899D-DC26F698DDE2}" presName="vert2" presStyleCnt="0"/>
      <dgm:spPr/>
    </dgm:pt>
    <dgm:pt modelId="{41AD25DF-9A0E-418A-B82A-3CBF168B7EA4}" type="pres">
      <dgm:prSet presAssocID="{14974114-CB57-4ED3-899D-DC26F698DDE2}" presName="thinLine2b" presStyleLbl="callout" presStyleIdx="1" presStyleCnt="4"/>
      <dgm:spPr/>
    </dgm:pt>
    <dgm:pt modelId="{4D6EC621-8D58-4F6D-B407-07E4139A90D1}" type="pres">
      <dgm:prSet presAssocID="{14974114-CB57-4ED3-899D-DC26F698DDE2}" presName="vertSpace2b" presStyleCnt="0"/>
      <dgm:spPr/>
    </dgm:pt>
    <dgm:pt modelId="{5765A9BA-78F5-4318-A7C1-6DF6DBE47615}" type="pres">
      <dgm:prSet presAssocID="{14D6968E-67D5-4BA4-99F7-55D22D19DCF4}" presName="horz2" presStyleCnt="0"/>
      <dgm:spPr/>
    </dgm:pt>
    <dgm:pt modelId="{49CABAA7-1ACA-4035-9F7C-867EB3383F58}" type="pres">
      <dgm:prSet presAssocID="{14D6968E-67D5-4BA4-99F7-55D22D19DCF4}" presName="horzSpace2" presStyleCnt="0"/>
      <dgm:spPr/>
    </dgm:pt>
    <dgm:pt modelId="{94931236-0194-4B59-903F-447189742412}" type="pres">
      <dgm:prSet presAssocID="{14D6968E-67D5-4BA4-99F7-55D22D19DCF4}" presName="tx2" presStyleLbl="revTx" presStyleIdx="3" presStyleCnt="5"/>
      <dgm:spPr/>
    </dgm:pt>
    <dgm:pt modelId="{DC30F9DA-8D6D-4A9D-A6A4-CD4EAEEC33E1}" type="pres">
      <dgm:prSet presAssocID="{14D6968E-67D5-4BA4-99F7-55D22D19DCF4}" presName="vert2" presStyleCnt="0"/>
      <dgm:spPr/>
    </dgm:pt>
    <dgm:pt modelId="{3681A80E-5A85-4F10-A7A7-2344D519B3CB}" type="pres">
      <dgm:prSet presAssocID="{14D6968E-67D5-4BA4-99F7-55D22D19DCF4}" presName="thinLine2b" presStyleLbl="callout" presStyleIdx="2" presStyleCnt="4"/>
      <dgm:spPr/>
    </dgm:pt>
    <dgm:pt modelId="{412DD703-650A-48EC-A8F4-B41779B44131}" type="pres">
      <dgm:prSet presAssocID="{14D6968E-67D5-4BA4-99F7-55D22D19DCF4}" presName="vertSpace2b" presStyleCnt="0"/>
      <dgm:spPr/>
    </dgm:pt>
    <dgm:pt modelId="{B313B842-67A6-41CD-B9E8-BC1602C9C442}" type="pres">
      <dgm:prSet presAssocID="{3BF17B03-DB10-425B-8920-3C074861F963}" presName="horz2" presStyleCnt="0"/>
      <dgm:spPr/>
    </dgm:pt>
    <dgm:pt modelId="{1D7D29BD-5A23-40A5-A1EC-710F94868A01}" type="pres">
      <dgm:prSet presAssocID="{3BF17B03-DB10-425B-8920-3C074861F963}" presName="horzSpace2" presStyleCnt="0"/>
      <dgm:spPr/>
    </dgm:pt>
    <dgm:pt modelId="{EEB4B802-5A82-4440-B6AB-FB849C77D1B1}" type="pres">
      <dgm:prSet presAssocID="{3BF17B03-DB10-425B-8920-3C074861F963}" presName="tx2" presStyleLbl="revTx" presStyleIdx="4" presStyleCnt="5"/>
      <dgm:spPr/>
    </dgm:pt>
    <dgm:pt modelId="{96C074B3-0E2C-418A-847A-0D27544F436A}" type="pres">
      <dgm:prSet presAssocID="{3BF17B03-DB10-425B-8920-3C074861F963}" presName="vert2" presStyleCnt="0"/>
      <dgm:spPr/>
    </dgm:pt>
    <dgm:pt modelId="{F62410D5-1E8D-4CA3-BA0D-400CB807D7E0}" type="pres">
      <dgm:prSet presAssocID="{3BF17B03-DB10-425B-8920-3C074861F963}" presName="thinLine2b" presStyleLbl="callout" presStyleIdx="3" presStyleCnt="4"/>
      <dgm:spPr/>
    </dgm:pt>
    <dgm:pt modelId="{B029BC19-86AD-40DF-8836-C7D91FF3647C}" type="pres">
      <dgm:prSet presAssocID="{3BF17B03-DB10-425B-8920-3C074861F963}" presName="vertSpace2b" presStyleCnt="0"/>
      <dgm:spPr/>
    </dgm:pt>
  </dgm:ptLst>
  <dgm:cxnLst>
    <dgm:cxn modelId="{A7ED8616-B1A9-4495-A10C-B46B72C37007}" type="presOf" srcId="{EA88664B-298E-4EB4-9500-463D1154918A}" destId="{39A7F6CF-FC47-45B8-A3E4-3969403FF457}" srcOrd="0" destOrd="0" presId="urn:microsoft.com/office/officeart/2008/layout/LinedList"/>
    <dgm:cxn modelId="{91C2E01A-E011-492C-8C21-8CE190348942}" srcId="{EA88664B-298E-4EB4-9500-463D1154918A}" destId="{3BF17B03-DB10-425B-8920-3C074861F963}" srcOrd="3" destOrd="0" parTransId="{9BD6E861-E675-4C39-B78A-CF04DDB9B509}" sibTransId="{9A3BF701-13FA-43A5-AB2A-0A7861BB45C7}"/>
    <dgm:cxn modelId="{89796138-ADD4-44D6-AF78-B0E59CD9C89F}" type="presOf" srcId="{3BF17B03-DB10-425B-8920-3C074861F963}" destId="{EEB4B802-5A82-4440-B6AB-FB849C77D1B1}" srcOrd="0" destOrd="0" presId="urn:microsoft.com/office/officeart/2008/layout/LinedList"/>
    <dgm:cxn modelId="{BA5E4B48-9723-432A-9742-26FB0CD1701A}" srcId="{EA88664B-298E-4EB4-9500-463D1154918A}" destId="{14974114-CB57-4ED3-899D-DC26F698DDE2}" srcOrd="1" destOrd="0" parTransId="{00CBE8D7-40B4-47AD-A73F-F2D39BF5DED9}" sibTransId="{39D4572D-7357-4D93-B288-B49ED5E2F8FD}"/>
    <dgm:cxn modelId="{B6940672-F455-4E3B-B6C2-11217585F9D3}" srcId="{EA88664B-298E-4EB4-9500-463D1154918A}" destId="{14D6968E-67D5-4BA4-99F7-55D22D19DCF4}" srcOrd="2" destOrd="0" parTransId="{44C9C6D9-5E6F-48F5-AD28-5BB015DA7752}" sibTransId="{903A3DB2-1E98-43A0-BAB0-0ED82CEFA498}"/>
    <dgm:cxn modelId="{E5A92478-2224-41B7-8625-AABDC3945DDC}"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52F2CA98-DD89-4C84-BCA1-1B42E0F242A5}" type="presOf" srcId="{14974114-CB57-4ED3-899D-DC26F698DDE2}" destId="{62F77C3B-9D7A-4CA2-AC4B-9FC4E3516D01}" srcOrd="0" destOrd="0" presId="urn:microsoft.com/office/officeart/2008/layout/LinedList"/>
    <dgm:cxn modelId="{31155DD7-77D3-4B1E-A164-7BF364C46855}" type="presOf" srcId="{F67321DD-52D8-467F-BE67-A3C515C02731}" destId="{DC4FE325-4A06-494A-A835-DE0E868DE8D9}" srcOrd="0" destOrd="0" presId="urn:microsoft.com/office/officeart/2008/layout/LinedList"/>
    <dgm:cxn modelId="{604324DD-6259-4851-8D4D-36EC43983DBB}" type="presOf" srcId="{14D6968E-67D5-4BA4-99F7-55D22D19DCF4}" destId="{94931236-0194-4B59-903F-447189742412}" srcOrd="0" destOrd="0" presId="urn:microsoft.com/office/officeart/2008/layout/LinedList"/>
    <dgm:cxn modelId="{F50A18C5-D161-4076-AA7E-7828154E8A64}" type="presParOf" srcId="{DC4FE325-4A06-494A-A835-DE0E868DE8D9}" destId="{FA415BEE-066A-46C8-9155-B164BCC04813}" srcOrd="0" destOrd="0" presId="urn:microsoft.com/office/officeart/2008/layout/LinedList"/>
    <dgm:cxn modelId="{F9B598F4-C37B-4940-95AD-63C44CC1F31F}" type="presParOf" srcId="{DC4FE325-4A06-494A-A835-DE0E868DE8D9}" destId="{F247005D-0B71-4104-B3A8-2E2A7B6994E8}" srcOrd="1" destOrd="0" presId="urn:microsoft.com/office/officeart/2008/layout/LinedList"/>
    <dgm:cxn modelId="{8D6D6883-6AA6-4F4B-9E15-9E875E8C89D3}" type="presParOf" srcId="{F247005D-0B71-4104-B3A8-2E2A7B6994E8}" destId="{39A7F6CF-FC47-45B8-A3E4-3969403FF457}" srcOrd="0" destOrd="0" presId="urn:microsoft.com/office/officeart/2008/layout/LinedList"/>
    <dgm:cxn modelId="{7C30E794-7215-4BE7-B412-52B30DD84555}" type="presParOf" srcId="{F247005D-0B71-4104-B3A8-2E2A7B6994E8}" destId="{E912D1C6-6920-4B5C-9801-0B078EB70DDF}" srcOrd="1" destOrd="0" presId="urn:microsoft.com/office/officeart/2008/layout/LinedList"/>
    <dgm:cxn modelId="{F67AF649-7F83-4EC3-9F77-81D960AB2E63}" type="presParOf" srcId="{E912D1C6-6920-4B5C-9801-0B078EB70DDF}" destId="{3B0C3DF8-04B6-449B-BD79-B8DDE2BD67CC}" srcOrd="0" destOrd="0" presId="urn:microsoft.com/office/officeart/2008/layout/LinedList"/>
    <dgm:cxn modelId="{2A210D07-194F-446E-91F4-83C65AD62D8C}" type="presParOf" srcId="{E912D1C6-6920-4B5C-9801-0B078EB70DDF}" destId="{94682073-EF96-44AE-80D4-3EF017F59E1D}" srcOrd="1" destOrd="0" presId="urn:microsoft.com/office/officeart/2008/layout/LinedList"/>
    <dgm:cxn modelId="{C406BC81-D817-408A-AC2B-68F984DC4365}" type="presParOf" srcId="{94682073-EF96-44AE-80D4-3EF017F59E1D}" destId="{CE62E868-6267-4BEF-AD9E-C4B480524334}" srcOrd="0" destOrd="0" presId="urn:microsoft.com/office/officeart/2008/layout/LinedList"/>
    <dgm:cxn modelId="{754CA175-573F-44D8-9C51-3CD13F980D9D}" type="presParOf" srcId="{94682073-EF96-44AE-80D4-3EF017F59E1D}" destId="{49464116-27F5-44E2-91AD-00A62F4BC9B0}" srcOrd="1" destOrd="0" presId="urn:microsoft.com/office/officeart/2008/layout/LinedList"/>
    <dgm:cxn modelId="{7C6F3F47-6083-4C4F-9C5B-75F6F75998D2}" type="presParOf" srcId="{94682073-EF96-44AE-80D4-3EF017F59E1D}" destId="{F5B01B44-30BE-4D54-99F7-D19CA43F4DCA}" srcOrd="2" destOrd="0" presId="urn:microsoft.com/office/officeart/2008/layout/LinedList"/>
    <dgm:cxn modelId="{55ECF5FD-2F1B-4E4B-B58B-11F3743E1D0A}" type="presParOf" srcId="{E912D1C6-6920-4B5C-9801-0B078EB70DDF}" destId="{A5BA0663-83F8-4171-831B-B585F3FEE73F}" srcOrd="2" destOrd="0" presId="urn:microsoft.com/office/officeart/2008/layout/LinedList"/>
    <dgm:cxn modelId="{C3BFD650-1591-4537-A330-AF457BB65943}" type="presParOf" srcId="{E912D1C6-6920-4B5C-9801-0B078EB70DDF}" destId="{FD7218CF-2B89-4EE0-B551-E0A4A005E9CF}" srcOrd="3" destOrd="0" presId="urn:microsoft.com/office/officeart/2008/layout/LinedList"/>
    <dgm:cxn modelId="{9CB63573-DF0A-4166-896D-89918C616304}" type="presParOf" srcId="{E912D1C6-6920-4B5C-9801-0B078EB70DDF}" destId="{E4674D5C-2F1E-44DC-92B5-9B59365D449F}" srcOrd="4" destOrd="0" presId="urn:microsoft.com/office/officeart/2008/layout/LinedList"/>
    <dgm:cxn modelId="{3C936B95-5E7F-47FB-AE54-66772CA70A6A}" type="presParOf" srcId="{E4674D5C-2F1E-44DC-92B5-9B59365D449F}" destId="{BDEF625A-9246-4D1F-8A86-8A227989B51E}" srcOrd="0" destOrd="0" presId="urn:microsoft.com/office/officeart/2008/layout/LinedList"/>
    <dgm:cxn modelId="{1C8495F9-D9EB-450E-90F6-7506CA1B18CB}" type="presParOf" srcId="{E4674D5C-2F1E-44DC-92B5-9B59365D449F}" destId="{62F77C3B-9D7A-4CA2-AC4B-9FC4E3516D01}" srcOrd="1" destOrd="0" presId="urn:microsoft.com/office/officeart/2008/layout/LinedList"/>
    <dgm:cxn modelId="{2C0C0936-B1DB-4271-99B3-921BF3012D3C}" type="presParOf" srcId="{E4674D5C-2F1E-44DC-92B5-9B59365D449F}" destId="{885340B3-5FB1-4800-9515-931BF74D6AB2}" srcOrd="2" destOrd="0" presId="urn:microsoft.com/office/officeart/2008/layout/LinedList"/>
    <dgm:cxn modelId="{0B7E7C3D-6F6F-44FC-92CD-E556E2154FD5}" type="presParOf" srcId="{E912D1C6-6920-4B5C-9801-0B078EB70DDF}" destId="{41AD25DF-9A0E-418A-B82A-3CBF168B7EA4}" srcOrd="5" destOrd="0" presId="urn:microsoft.com/office/officeart/2008/layout/LinedList"/>
    <dgm:cxn modelId="{E98CACE3-60CA-46BF-B7DC-264AECF68770}" type="presParOf" srcId="{E912D1C6-6920-4B5C-9801-0B078EB70DDF}" destId="{4D6EC621-8D58-4F6D-B407-07E4139A90D1}" srcOrd="6" destOrd="0" presId="urn:microsoft.com/office/officeart/2008/layout/LinedList"/>
    <dgm:cxn modelId="{19687661-0BBF-4F91-8CDC-CAFAF900E81D}" type="presParOf" srcId="{E912D1C6-6920-4B5C-9801-0B078EB70DDF}" destId="{5765A9BA-78F5-4318-A7C1-6DF6DBE47615}" srcOrd="7" destOrd="0" presId="urn:microsoft.com/office/officeart/2008/layout/LinedList"/>
    <dgm:cxn modelId="{88C11747-FC2F-4E12-A08D-F3F9C115BE37}" type="presParOf" srcId="{5765A9BA-78F5-4318-A7C1-6DF6DBE47615}" destId="{49CABAA7-1ACA-4035-9F7C-867EB3383F58}" srcOrd="0" destOrd="0" presId="urn:microsoft.com/office/officeart/2008/layout/LinedList"/>
    <dgm:cxn modelId="{A6E904FB-0EBC-4B92-8B08-E2B5E2D6DB80}" type="presParOf" srcId="{5765A9BA-78F5-4318-A7C1-6DF6DBE47615}" destId="{94931236-0194-4B59-903F-447189742412}" srcOrd="1" destOrd="0" presId="urn:microsoft.com/office/officeart/2008/layout/LinedList"/>
    <dgm:cxn modelId="{4C6644D8-73AC-4B6B-9DA3-DA2FE609D6B1}" type="presParOf" srcId="{5765A9BA-78F5-4318-A7C1-6DF6DBE47615}" destId="{DC30F9DA-8D6D-4A9D-A6A4-CD4EAEEC33E1}" srcOrd="2" destOrd="0" presId="urn:microsoft.com/office/officeart/2008/layout/LinedList"/>
    <dgm:cxn modelId="{A4B23EBC-F596-4B70-86BC-7040C12AD838}" type="presParOf" srcId="{E912D1C6-6920-4B5C-9801-0B078EB70DDF}" destId="{3681A80E-5A85-4F10-A7A7-2344D519B3CB}" srcOrd="8" destOrd="0" presId="urn:microsoft.com/office/officeart/2008/layout/LinedList"/>
    <dgm:cxn modelId="{6070861A-0B8C-453B-B94A-B5A4F790DB55}" type="presParOf" srcId="{E912D1C6-6920-4B5C-9801-0B078EB70DDF}" destId="{412DD703-650A-48EC-A8F4-B41779B44131}" srcOrd="9" destOrd="0" presId="urn:microsoft.com/office/officeart/2008/layout/LinedList"/>
    <dgm:cxn modelId="{85125268-1F93-4FF8-9CC7-539245057345}" type="presParOf" srcId="{E912D1C6-6920-4B5C-9801-0B078EB70DDF}" destId="{B313B842-67A6-41CD-B9E8-BC1602C9C442}" srcOrd="10" destOrd="0" presId="urn:microsoft.com/office/officeart/2008/layout/LinedList"/>
    <dgm:cxn modelId="{7106EF0E-F4D0-47A2-AF84-4F92601B7A94}" type="presParOf" srcId="{B313B842-67A6-41CD-B9E8-BC1602C9C442}" destId="{1D7D29BD-5A23-40A5-A1EC-710F94868A01}" srcOrd="0" destOrd="0" presId="urn:microsoft.com/office/officeart/2008/layout/LinedList"/>
    <dgm:cxn modelId="{3A670E1E-D8B9-4710-A82A-16DEB44F9F3B}" type="presParOf" srcId="{B313B842-67A6-41CD-B9E8-BC1602C9C442}" destId="{EEB4B802-5A82-4440-B6AB-FB849C77D1B1}" srcOrd="1" destOrd="0" presId="urn:microsoft.com/office/officeart/2008/layout/LinedList"/>
    <dgm:cxn modelId="{51EA47D5-CD0C-4BF8-8B19-D13934D80559}" type="presParOf" srcId="{B313B842-67A6-41CD-B9E8-BC1602C9C442}" destId="{96C074B3-0E2C-418A-847A-0D27544F436A}" srcOrd="2" destOrd="0" presId="urn:microsoft.com/office/officeart/2008/layout/LinedList"/>
    <dgm:cxn modelId="{12040963-D5DE-47D0-A8D8-E8A160B7D434}" type="presParOf" srcId="{E912D1C6-6920-4B5C-9801-0B078EB70DDF}" destId="{F62410D5-1E8D-4CA3-BA0D-400CB807D7E0}" srcOrd="11" destOrd="0" presId="urn:microsoft.com/office/officeart/2008/layout/LinedList"/>
    <dgm:cxn modelId="{C8BA1086-FE1F-413C-A450-2727DD99C555}" type="presParOf" srcId="{E912D1C6-6920-4B5C-9801-0B078EB70DDF}" destId="{B029BC19-86AD-40DF-8836-C7D91FF3647C}"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21F1F1-FE50-4DB1-9E2A-B5C17F23654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560A176B-16F6-4958-A84B-6F5A97C1846C}">
      <dgm:prSet phldrT="[Text]" custT="1"/>
      <dgm:spPr>
        <a:solidFill>
          <a:srgbClr val="FF0000"/>
        </a:solidFill>
      </dgm:spPr>
      <dgm:t>
        <a:bodyPr/>
        <a:lstStyle/>
        <a:p>
          <a:r>
            <a:rPr lang="en-US" sz="2400" dirty="0">
              <a:solidFill>
                <a:schemeClr val="tx1"/>
              </a:solidFill>
              <a:latin typeface="Times New Roman" pitchFamily="18" charset="0"/>
              <a:cs typeface="Times New Roman" pitchFamily="18" charset="0"/>
            </a:rPr>
            <a:t>Develop products that:</a:t>
          </a:r>
        </a:p>
      </dgm:t>
    </dgm:pt>
    <dgm:pt modelId="{2316B68E-EEFD-4F5F-BB91-10BC05B8A53D}" type="parTrans" cxnId="{F36CFC5F-C26A-4814-81C9-D0D1B706B326}">
      <dgm:prSet/>
      <dgm:spPr/>
      <dgm:t>
        <a:bodyPr/>
        <a:lstStyle/>
        <a:p>
          <a:endParaRPr lang="en-US"/>
        </a:p>
      </dgm:t>
    </dgm:pt>
    <dgm:pt modelId="{E9B8C6B4-62F5-4B35-AAE1-1D8D91042C8E}" type="sibTrans" cxnId="{F36CFC5F-C26A-4814-81C9-D0D1B706B326}">
      <dgm:prSet/>
      <dgm:spPr/>
      <dgm:t>
        <a:bodyPr/>
        <a:lstStyle/>
        <a:p>
          <a:endParaRPr lang="en-US"/>
        </a:p>
      </dgm:t>
    </dgm:pt>
    <dgm:pt modelId="{806C41D8-34FE-4821-A95C-FD2858B7BE75}">
      <dgm:prSet phldrT="[Text]" custT="1"/>
      <dgm:spPr/>
      <dgm:t>
        <a:bodyPr/>
        <a:lstStyle/>
        <a:p>
          <a:r>
            <a:rPr lang="en-US" sz="1700" dirty="0">
              <a:latin typeface="Times New Roman" pitchFamily="18" charset="0"/>
              <a:cs typeface="Times New Roman" pitchFamily="18" charset="0"/>
            </a:rPr>
            <a:t>Are/are not ARV-based</a:t>
          </a:r>
        </a:p>
      </dgm:t>
    </dgm:pt>
    <dgm:pt modelId="{380A95D3-378E-414F-B42A-F8319D0617CD}" type="parTrans" cxnId="{1F8A7737-592E-4963-9434-3D23624731E4}">
      <dgm:prSet/>
      <dgm:spPr/>
      <dgm:t>
        <a:bodyPr/>
        <a:lstStyle/>
        <a:p>
          <a:endParaRPr lang="en-US"/>
        </a:p>
      </dgm:t>
    </dgm:pt>
    <dgm:pt modelId="{4F4E5AA5-F86F-4D89-9513-740B50EB6654}" type="sibTrans" cxnId="{1F8A7737-592E-4963-9434-3D23624731E4}">
      <dgm:prSet/>
      <dgm:spPr/>
      <dgm:t>
        <a:bodyPr/>
        <a:lstStyle/>
        <a:p>
          <a:endParaRPr lang="en-US"/>
        </a:p>
      </dgm:t>
    </dgm:pt>
    <dgm:pt modelId="{4BD23B34-56C3-430F-8609-F0603EB5D24B}">
      <dgm:prSet phldrT="[Text]" custT="1"/>
      <dgm:spPr>
        <a:solidFill>
          <a:srgbClr val="CCCCCC"/>
        </a:solidFill>
      </dgm:spPr>
      <dgm:t>
        <a:bodyPr/>
        <a:lstStyle/>
        <a:p>
          <a:r>
            <a:rPr lang="en-US" sz="2400" dirty="0">
              <a:solidFill>
                <a:schemeClr val="tx1"/>
              </a:solidFill>
              <a:latin typeface="Times New Roman" pitchFamily="18" charset="0"/>
              <a:cs typeface="Times New Roman" pitchFamily="18" charset="0"/>
            </a:rPr>
            <a:t>Conduct more research on:</a:t>
          </a:r>
        </a:p>
      </dgm:t>
    </dgm:pt>
    <dgm:pt modelId="{01B1F054-FE0F-40AF-A8EA-CE00A2E2666F}" type="parTrans" cxnId="{82539719-7194-47EE-9258-570800CF304F}">
      <dgm:prSet/>
      <dgm:spPr/>
      <dgm:t>
        <a:bodyPr/>
        <a:lstStyle/>
        <a:p>
          <a:endParaRPr lang="en-US"/>
        </a:p>
      </dgm:t>
    </dgm:pt>
    <dgm:pt modelId="{CC567753-383C-41E2-A69A-D6F1B6B0BF5C}" type="sibTrans" cxnId="{82539719-7194-47EE-9258-570800CF304F}">
      <dgm:prSet/>
      <dgm:spPr/>
      <dgm:t>
        <a:bodyPr/>
        <a:lstStyle/>
        <a:p>
          <a:endParaRPr lang="en-US"/>
        </a:p>
      </dgm:t>
    </dgm:pt>
    <dgm:pt modelId="{049FA373-2732-43A0-8DFB-B19B9057A07B}">
      <dgm:prSet phldrT="[Text]" custT="1"/>
      <dgm:spPr>
        <a:solidFill>
          <a:srgbClr val="CCCCCC"/>
        </a:solidFill>
      </dgm:spPr>
      <dgm:t>
        <a:bodyPr/>
        <a:lstStyle/>
        <a:p>
          <a:r>
            <a:rPr lang="en-US" sz="1700" dirty="0">
              <a:latin typeface="Times New Roman" pitchFamily="18" charset="0"/>
              <a:cs typeface="Times New Roman" pitchFamily="18" charset="0"/>
            </a:rPr>
            <a:t>Drug resistance</a:t>
          </a:r>
        </a:p>
      </dgm:t>
    </dgm:pt>
    <dgm:pt modelId="{945E4FB5-F9B6-420B-A58B-2BA349BB9C42}" type="parTrans" cxnId="{4D8B69DC-0FFE-4F45-92DA-61B6B478F732}">
      <dgm:prSet/>
      <dgm:spPr/>
      <dgm:t>
        <a:bodyPr/>
        <a:lstStyle/>
        <a:p>
          <a:endParaRPr lang="en-US"/>
        </a:p>
      </dgm:t>
    </dgm:pt>
    <dgm:pt modelId="{E8D87AD7-7924-477A-8995-7921514E699A}" type="sibTrans" cxnId="{4D8B69DC-0FFE-4F45-92DA-61B6B478F732}">
      <dgm:prSet/>
      <dgm:spPr/>
      <dgm:t>
        <a:bodyPr/>
        <a:lstStyle/>
        <a:p>
          <a:endParaRPr lang="en-US"/>
        </a:p>
      </dgm:t>
    </dgm:pt>
    <dgm:pt modelId="{C8D1867F-C1EF-4D3A-8524-917E69253627}">
      <dgm:prSet phldrT="[Text]" custT="1"/>
      <dgm:spPr/>
      <dgm:t>
        <a:bodyPr/>
        <a:lstStyle/>
        <a:p>
          <a:r>
            <a:rPr lang="en-US" sz="2400" dirty="0">
              <a:solidFill>
                <a:schemeClr val="tx1"/>
              </a:solidFill>
              <a:latin typeface="Times New Roman" pitchFamily="18" charset="0"/>
              <a:cs typeface="Times New Roman" pitchFamily="18" charset="0"/>
            </a:rPr>
            <a:t>Understand issues around:</a:t>
          </a:r>
        </a:p>
      </dgm:t>
    </dgm:pt>
    <dgm:pt modelId="{C990F0AF-F6A3-4E80-9C82-71B6C86EEF86}" type="parTrans" cxnId="{3B0C62C6-EE1B-413C-8DE0-33603AB3516A}">
      <dgm:prSet/>
      <dgm:spPr/>
      <dgm:t>
        <a:bodyPr/>
        <a:lstStyle/>
        <a:p>
          <a:endParaRPr lang="en-US"/>
        </a:p>
      </dgm:t>
    </dgm:pt>
    <dgm:pt modelId="{6C94C01A-F0F4-4E5F-9529-FB43F3AB918A}" type="sibTrans" cxnId="{3B0C62C6-EE1B-413C-8DE0-33603AB3516A}">
      <dgm:prSet/>
      <dgm:spPr/>
      <dgm:t>
        <a:bodyPr/>
        <a:lstStyle/>
        <a:p>
          <a:endParaRPr lang="en-US"/>
        </a:p>
      </dgm:t>
    </dgm:pt>
    <dgm:pt modelId="{A856387E-8E85-49C3-BA02-BC51E057C29E}">
      <dgm:prSet custT="1"/>
      <dgm:spPr/>
      <dgm:t>
        <a:bodyPr/>
        <a:lstStyle/>
        <a:p>
          <a:r>
            <a:rPr lang="en-US" sz="1700" dirty="0">
              <a:latin typeface="Times New Roman" pitchFamily="18" charset="0"/>
              <a:cs typeface="Times New Roman" pitchFamily="18" charset="0"/>
            </a:rPr>
            <a:t>Are contraceptive, non-contraceptive, and broad-spectrum against several sexually transmitted diseases</a:t>
          </a:r>
        </a:p>
      </dgm:t>
    </dgm:pt>
    <dgm:pt modelId="{71F03C73-463C-4058-AB46-7EE71CA6481C}" type="parTrans" cxnId="{F0B22142-1E67-4DFA-9893-071365A21871}">
      <dgm:prSet/>
      <dgm:spPr/>
      <dgm:t>
        <a:bodyPr/>
        <a:lstStyle/>
        <a:p>
          <a:endParaRPr lang="en-US"/>
        </a:p>
      </dgm:t>
    </dgm:pt>
    <dgm:pt modelId="{5EF69B44-C3BC-4B33-A977-F67FFC31A437}" type="sibTrans" cxnId="{F0B22142-1E67-4DFA-9893-071365A21871}">
      <dgm:prSet/>
      <dgm:spPr/>
      <dgm:t>
        <a:bodyPr/>
        <a:lstStyle/>
        <a:p>
          <a:endParaRPr lang="en-US"/>
        </a:p>
      </dgm:t>
    </dgm:pt>
    <dgm:pt modelId="{851527EE-E1DD-46BB-B88F-67DF52FD97BC}">
      <dgm:prSet custT="1"/>
      <dgm:spPr/>
      <dgm:t>
        <a:bodyPr/>
        <a:lstStyle/>
        <a:p>
          <a:r>
            <a:rPr lang="en-US" sz="1700" dirty="0">
              <a:latin typeface="Times New Roman" pitchFamily="18" charset="0"/>
              <a:cs typeface="Times New Roman" pitchFamily="18" charset="0"/>
            </a:rPr>
            <a:t>Designed for vaginal and/or rectal use</a:t>
          </a:r>
        </a:p>
      </dgm:t>
    </dgm:pt>
    <dgm:pt modelId="{8432C1D5-FECB-4CAF-A945-E3C5B5678F86}" type="parTrans" cxnId="{F620933C-20BA-41E8-8B98-280C018D8672}">
      <dgm:prSet/>
      <dgm:spPr/>
      <dgm:t>
        <a:bodyPr/>
        <a:lstStyle/>
        <a:p>
          <a:endParaRPr lang="en-US"/>
        </a:p>
      </dgm:t>
    </dgm:pt>
    <dgm:pt modelId="{4636B54C-A372-431F-B6C3-A66756D378C1}" type="sibTrans" cxnId="{F620933C-20BA-41E8-8B98-280C018D8672}">
      <dgm:prSet/>
      <dgm:spPr/>
      <dgm:t>
        <a:bodyPr/>
        <a:lstStyle/>
        <a:p>
          <a:endParaRPr lang="en-US"/>
        </a:p>
      </dgm:t>
    </dgm:pt>
    <dgm:pt modelId="{6C786013-9BC2-4564-B635-4B8A75C7954E}">
      <dgm:prSet phldrT="[Text]" custT="1"/>
      <dgm:spPr>
        <a:solidFill>
          <a:srgbClr val="CCCCCC"/>
        </a:solidFill>
      </dgm:spPr>
      <dgm:t>
        <a:bodyPr/>
        <a:lstStyle/>
        <a:p>
          <a:r>
            <a:rPr lang="en-US" sz="1700" dirty="0">
              <a:latin typeface="Times New Roman" pitchFamily="18" charset="0"/>
              <a:cs typeface="Times New Roman" pitchFamily="18" charset="0"/>
            </a:rPr>
            <a:t>Alternate dosing</a:t>
          </a:r>
        </a:p>
      </dgm:t>
    </dgm:pt>
    <dgm:pt modelId="{37BBDB40-C025-4317-AF6B-DD84BEBA243C}" type="parTrans" cxnId="{4C449F1F-BDF8-4E45-AA42-5CFC47FC7786}">
      <dgm:prSet/>
      <dgm:spPr/>
      <dgm:t>
        <a:bodyPr/>
        <a:lstStyle/>
        <a:p>
          <a:endParaRPr lang="en-US"/>
        </a:p>
      </dgm:t>
    </dgm:pt>
    <dgm:pt modelId="{714CA1FF-4FBD-4AAC-929A-84D5F1146FBB}" type="sibTrans" cxnId="{4C449F1F-BDF8-4E45-AA42-5CFC47FC7786}">
      <dgm:prSet/>
      <dgm:spPr/>
      <dgm:t>
        <a:bodyPr/>
        <a:lstStyle/>
        <a:p>
          <a:endParaRPr lang="en-US"/>
        </a:p>
      </dgm:t>
    </dgm:pt>
    <dgm:pt modelId="{24995F9D-4F20-4E26-920A-A8B2AD93A2DF}">
      <dgm:prSet phldrT="[Text]" custT="1"/>
      <dgm:spPr>
        <a:solidFill>
          <a:srgbClr val="CCCCCC"/>
        </a:solidFill>
      </dgm:spPr>
      <dgm:t>
        <a:bodyPr/>
        <a:lstStyle/>
        <a:p>
          <a:r>
            <a:rPr lang="en-US" sz="1700" dirty="0">
              <a:latin typeface="Times New Roman" pitchFamily="18" charset="0"/>
              <a:cs typeface="Times New Roman" pitchFamily="18" charset="0"/>
            </a:rPr>
            <a:t>Delivery methods (for example, rectal douches)</a:t>
          </a:r>
        </a:p>
      </dgm:t>
    </dgm:pt>
    <dgm:pt modelId="{E3E25541-B53C-4543-B2FB-550A1A4F369B}" type="parTrans" cxnId="{AD2ED3A5-DD04-41F2-9830-836135AB0239}">
      <dgm:prSet/>
      <dgm:spPr/>
      <dgm:t>
        <a:bodyPr/>
        <a:lstStyle/>
        <a:p>
          <a:endParaRPr lang="en-US"/>
        </a:p>
      </dgm:t>
    </dgm:pt>
    <dgm:pt modelId="{ADD1921B-9C3D-4186-A012-2C74E4427653}" type="sibTrans" cxnId="{AD2ED3A5-DD04-41F2-9830-836135AB0239}">
      <dgm:prSet/>
      <dgm:spPr/>
      <dgm:t>
        <a:bodyPr/>
        <a:lstStyle/>
        <a:p>
          <a:endParaRPr lang="en-US"/>
        </a:p>
      </dgm:t>
    </dgm:pt>
    <dgm:pt modelId="{1623C32E-1C03-4D94-A4A2-E25AA800DCDC}">
      <dgm:prSet phldrT="[Text]" custT="1"/>
      <dgm:spPr/>
      <dgm:t>
        <a:bodyPr/>
        <a:lstStyle/>
        <a:p>
          <a:r>
            <a:rPr lang="en-US" sz="1700" dirty="0">
              <a:latin typeface="Times New Roman" pitchFamily="18" charset="0"/>
              <a:cs typeface="Times New Roman" pitchFamily="18" charset="0"/>
            </a:rPr>
            <a:t>Access and availability</a:t>
          </a:r>
        </a:p>
      </dgm:t>
    </dgm:pt>
    <dgm:pt modelId="{218593B1-257E-44EA-B528-F52363E6376C}" type="parTrans" cxnId="{63741729-1868-440B-8138-156473F22B28}">
      <dgm:prSet/>
      <dgm:spPr/>
      <dgm:t>
        <a:bodyPr/>
        <a:lstStyle/>
        <a:p>
          <a:endParaRPr lang="en-US"/>
        </a:p>
      </dgm:t>
    </dgm:pt>
    <dgm:pt modelId="{18C2EFFA-60CC-4BBC-A309-F2FCC769D203}" type="sibTrans" cxnId="{63741729-1868-440B-8138-156473F22B28}">
      <dgm:prSet/>
      <dgm:spPr/>
      <dgm:t>
        <a:bodyPr/>
        <a:lstStyle/>
        <a:p>
          <a:endParaRPr lang="en-US"/>
        </a:p>
      </dgm:t>
    </dgm:pt>
    <dgm:pt modelId="{C48945F2-3049-448E-BAEC-17ADE7537BF0}">
      <dgm:prSet phldrT="[Text]" custT="1"/>
      <dgm:spPr/>
      <dgm:t>
        <a:bodyPr/>
        <a:lstStyle/>
        <a:p>
          <a:r>
            <a:rPr lang="en-US" sz="1700" dirty="0">
              <a:latin typeface="Times New Roman" pitchFamily="18" charset="0"/>
              <a:cs typeface="Times New Roman" pitchFamily="18" charset="0"/>
            </a:rPr>
            <a:t>Cost</a:t>
          </a:r>
        </a:p>
      </dgm:t>
    </dgm:pt>
    <dgm:pt modelId="{C0A72D7F-DDAD-4C73-B078-E6121D7FC6CE}" type="parTrans" cxnId="{5E624ADE-F39F-4DB4-AFA0-D82AC56466DB}">
      <dgm:prSet/>
      <dgm:spPr/>
      <dgm:t>
        <a:bodyPr/>
        <a:lstStyle/>
        <a:p>
          <a:endParaRPr lang="en-US"/>
        </a:p>
      </dgm:t>
    </dgm:pt>
    <dgm:pt modelId="{66753391-F845-43DA-BE93-26E09FB5BE6D}" type="sibTrans" cxnId="{5E624ADE-F39F-4DB4-AFA0-D82AC56466DB}">
      <dgm:prSet/>
      <dgm:spPr/>
      <dgm:t>
        <a:bodyPr/>
        <a:lstStyle/>
        <a:p>
          <a:endParaRPr lang="en-US"/>
        </a:p>
      </dgm:t>
    </dgm:pt>
    <dgm:pt modelId="{814C1467-BFD3-4696-9393-88C12F4B1EDC}">
      <dgm:prSet phldrT="[Text]" custT="1"/>
      <dgm:spPr/>
      <dgm:t>
        <a:bodyPr/>
        <a:lstStyle/>
        <a:p>
          <a:r>
            <a:rPr lang="en-US" sz="1700" dirty="0">
              <a:latin typeface="Times New Roman" pitchFamily="18" charset="0"/>
              <a:cs typeface="Times New Roman" pitchFamily="18" charset="0"/>
            </a:rPr>
            <a:t>Regular HIV testing requirements</a:t>
          </a:r>
        </a:p>
      </dgm:t>
    </dgm:pt>
    <dgm:pt modelId="{C03FB71C-DDD7-43A5-B52B-C42C2D88449F}" type="parTrans" cxnId="{20A12E1E-4DCB-4232-B0AF-5F434C4FC86F}">
      <dgm:prSet/>
      <dgm:spPr/>
      <dgm:t>
        <a:bodyPr/>
        <a:lstStyle/>
        <a:p>
          <a:endParaRPr lang="en-US"/>
        </a:p>
      </dgm:t>
    </dgm:pt>
    <dgm:pt modelId="{71A9FEA8-72E9-46C1-8B2E-EB71834945A3}" type="sibTrans" cxnId="{20A12E1E-4DCB-4232-B0AF-5F434C4FC86F}">
      <dgm:prSet/>
      <dgm:spPr/>
      <dgm:t>
        <a:bodyPr/>
        <a:lstStyle/>
        <a:p>
          <a:endParaRPr lang="en-US"/>
        </a:p>
      </dgm:t>
    </dgm:pt>
    <dgm:pt modelId="{DEF8B8D4-F8DE-4F47-8188-0A2B21144F52}">
      <dgm:prSet phldrT="[Text]" custT="1"/>
      <dgm:spPr/>
      <dgm:t>
        <a:bodyPr/>
        <a:lstStyle/>
        <a:p>
          <a:r>
            <a:rPr lang="en-US" sz="1700" dirty="0">
              <a:latin typeface="Times New Roman" pitchFamily="18" charset="0"/>
              <a:cs typeface="Times New Roman" pitchFamily="18" charset="0"/>
            </a:rPr>
            <a:t>Need for prescriptions for ARV-based microbicides</a:t>
          </a:r>
        </a:p>
      </dgm:t>
    </dgm:pt>
    <dgm:pt modelId="{C3082709-FEBF-4F70-ACFC-02BF37F0D3B2}" type="parTrans" cxnId="{BCA63195-4BF7-4971-8E92-B638D7A71D2C}">
      <dgm:prSet/>
      <dgm:spPr/>
      <dgm:t>
        <a:bodyPr/>
        <a:lstStyle/>
        <a:p>
          <a:endParaRPr lang="en-US"/>
        </a:p>
      </dgm:t>
    </dgm:pt>
    <dgm:pt modelId="{F5FE63FB-3153-479A-A7C9-E8F9A5850278}" type="sibTrans" cxnId="{BCA63195-4BF7-4971-8E92-B638D7A71D2C}">
      <dgm:prSet/>
      <dgm:spPr/>
      <dgm:t>
        <a:bodyPr/>
        <a:lstStyle/>
        <a:p>
          <a:endParaRPr lang="en-US"/>
        </a:p>
      </dgm:t>
    </dgm:pt>
    <dgm:pt modelId="{60E82BC5-DE31-4A3D-AC7B-06FFA7A2D22E}">
      <dgm:prSet phldrT="[Text]" custT="1"/>
      <dgm:spPr>
        <a:solidFill>
          <a:srgbClr val="CCCCCC"/>
        </a:solidFill>
      </dgm:spPr>
      <dgm:t>
        <a:bodyPr/>
        <a:lstStyle/>
        <a:p>
          <a:r>
            <a:rPr lang="en-US" sz="1700" dirty="0">
              <a:latin typeface="Times New Roman" pitchFamily="18" charset="0"/>
              <a:cs typeface="Times New Roman" pitchFamily="18" charset="0"/>
            </a:rPr>
            <a:t>Effects on pregnancy and breastfeeding</a:t>
          </a:r>
        </a:p>
      </dgm:t>
    </dgm:pt>
    <dgm:pt modelId="{01F08E08-F061-4997-A7E0-3AC030E23945}" type="parTrans" cxnId="{892CED67-C3CF-4523-83FA-D3EB83E3D648}">
      <dgm:prSet/>
      <dgm:spPr/>
      <dgm:t>
        <a:bodyPr/>
        <a:lstStyle/>
        <a:p>
          <a:endParaRPr lang="en-US"/>
        </a:p>
      </dgm:t>
    </dgm:pt>
    <dgm:pt modelId="{BCAA75AB-FFD4-4AED-8AB7-70ADD69615D1}" type="sibTrans" cxnId="{892CED67-C3CF-4523-83FA-D3EB83E3D648}">
      <dgm:prSet/>
      <dgm:spPr/>
      <dgm:t>
        <a:bodyPr/>
        <a:lstStyle/>
        <a:p>
          <a:endParaRPr lang="en-US"/>
        </a:p>
      </dgm:t>
    </dgm:pt>
    <dgm:pt modelId="{F4191ECC-2B4C-47BA-95A9-3D9A1476B377}" type="pres">
      <dgm:prSet presAssocID="{B621F1F1-FE50-4DB1-9E2A-B5C17F23654C}" presName="Name0" presStyleCnt="0">
        <dgm:presLayoutVars>
          <dgm:dir/>
          <dgm:animLvl val="lvl"/>
          <dgm:resizeHandles/>
        </dgm:presLayoutVars>
      </dgm:prSet>
      <dgm:spPr/>
    </dgm:pt>
    <dgm:pt modelId="{E645FD00-4548-49A4-BAAA-6CAEFCFBB8DE}" type="pres">
      <dgm:prSet presAssocID="{560A176B-16F6-4958-A84B-6F5A97C1846C}" presName="linNode" presStyleCnt="0"/>
      <dgm:spPr/>
    </dgm:pt>
    <dgm:pt modelId="{5B4553E6-7C5F-4F2A-BECD-E15A3917397E}" type="pres">
      <dgm:prSet presAssocID="{560A176B-16F6-4958-A84B-6F5A97C1846C}" presName="parentShp" presStyleLbl="node1" presStyleIdx="0" presStyleCnt="3" custScaleX="78385" custLinFactNeighborX="-4991">
        <dgm:presLayoutVars>
          <dgm:bulletEnabled val="1"/>
        </dgm:presLayoutVars>
      </dgm:prSet>
      <dgm:spPr/>
    </dgm:pt>
    <dgm:pt modelId="{015CC112-EE07-44E2-B4E5-CF8DB6EB5D65}" type="pres">
      <dgm:prSet presAssocID="{560A176B-16F6-4958-A84B-6F5A97C1846C}" presName="childShp" presStyleLbl="bgAccFollowNode1" presStyleIdx="0" presStyleCnt="3" custScaleX="110850">
        <dgm:presLayoutVars>
          <dgm:bulletEnabled val="1"/>
        </dgm:presLayoutVars>
      </dgm:prSet>
      <dgm:spPr/>
    </dgm:pt>
    <dgm:pt modelId="{154D4776-EC23-443C-81F4-4889CCA8FCFD}" type="pres">
      <dgm:prSet presAssocID="{E9B8C6B4-62F5-4B35-AAE1-1D8D91042C8E}" presName="spacing" presStyleCnt="0"/>
      <dgm:spPr/>
    </dgm:pt>
    <dgm:pt modelId="{5C3E1868-E116-4F8C-AB5C-18203AD70E4B}" type="pres">
      <dgm:prSet presAssocID="{4BD23B34-56C3-430F-8609-F0603EB5D24B}" presName="linNode" presStyleCnt="0"/>
      <dgm:spPr/>
    </dgm:pt>
    <dgm:pt modelId="{B07B1396-8795-4E30-9011-130D52795BAA}" type="pres">
      <dgm:prSet presAssocID="{4BD23B34-56C3-430F-8609-F0603EB5D24B}" presName="parentShp" presStyleLbl="node1" presStyleIdx="1" presStyleCnt="3" custScaleX="78385" custLinFactNeighborX="-4991">
        <dgm:presLayoutVars>
          <dgm:bulletEnabled val="1"/>
        </dgm:presLayoutVars>
      </dgm:prSet>
      <dgm:spPr/>
    </dgm:pt>
    <dgm:pt modelId="{A6352C34-22E5-4C80-88E8-6E4647C4B8C5}" type="pres">
      <dgm:prSet presAssocID="{4BD23B34-56C3-430F-8609-F0603EB5D24B}" presName="childShp" presStyleLbl="bgAccFollowNode1" presStyleIdx="1" presStyleCnt="3" custScaleX="110850">
        <dgm:presLayoutVars>
          <dgm:bulletEnabled val="1"/>
        </dgm:presLayoutVars>
      </dgm:prSet>
      <dgm:spPr/>
    </dgm:pt>
    <dgm:pt modelId="{631E22F8-BB41-4125-9189-31CEA84A3231}" type="pres">
      <dgm:prSet presAssocID="{CC567753-383C-41E2-A69A-D6F1B6B0BF5C}" presName="spacing" presStyleCnt="0"/>
      <dgm:spPr/>
    </dgm:pt>
    <dgm:pt modelId="{2CA4CEEC-33F7-4556-987F-0FA50C28BC0F}" type="pres">
      <dgm:prSet presAssocID="{C8D1867F-C1EF-4D3A-8524-917E69253627}" presName="linNode" presStyleCnt="0"/>
      <dgm:spPr/>
    </dgm:pt>
    <dgm:pt modelId="{861613D3-F19E-4FA7-AD0C-CAE988B933C9}" type="pres">
      <dgm:prSet presAssocID="{C8D1867F-C1EF-4D3A-8524-917E69253627}" presName="parentShp" presStyleLbl="node1" presStyleIdx="2" presStyleCnt="3" custScaleX="78385" custLinFactNeighborX="-4991">
        <dgm:presLayoutVars>
          <dgm:bulletEnabled val="1"/>
        </dgm:presLayoutVars>
      </dgm:prSet>
      <dgm:spPr/>
    </dgm:pt>
    <dgm:pt modelId="{DD38F5D8-8C20-4163-8AE6-91B6F37FB383}" type="pres">
      <dgm:prSet presAssocID="{C8D1867F-C1EF-4D3A-8524-917E69253627}" presName="childShp" presStyleLbl="bgAccFollowNode1" presStyleIdx="2" presStyleCnt="3" custScaleX="110850">
        <dgm:presLayoutVars>
          <dgm:bulletEnabled val="1"/>
        </dgm:presLayoutVars>
      </dgm:prSet>
      <dgm:spPr/>
    </dgm:pt>
  </dgm:ptLst>
  <dgm:cxnLst>
    <dgm:cxn modelId="{056B6D09-C2AA-4CA4-868E-770C38FE80AC}" type="presOf" srcId="{049FA373-2732-43A0-8DFB-B19B9057A07B}" destId="{A6352C34-22E5-4C80-88E8-6E4647C4B8C5}" srcOrd="0" destOrd="0" presId="urn:microsoft.com/office/officeart/2005/8/layout/vList6"/>
    <dgm:cxn modelId="{44291111-4933-4A13-92A9-F55A23F342C0}" type="presOf" srcId="{560A176B-16F6-4958-A84B-6F5A97C1846C}" destId="{5B4553E6-7C5F-4F2A-BECD-E15A3917397E}" srcOrd="0" destOrd="0" presId="urn:microsoft.com/office/officeart/2005/8/layout/vList6"/>
    <dgm:cxn modelId="{BBD2EA11-CCAB-44C5-9F25-217FA561A373}" type="presOf" srcId="{4BD23B34-56C3-430F-8609-F0603EB5D24B}" destId="{B07B1396-8795-4E30-9011-130D52795BAA}" srcOrd="0" destOrd="0" presId="urn:microsoft.com/office/officeart/2005/8/layout/vList6"/>
    <dgm:cxn modelId="{82539719-7194-47EE-9258-570800CF304F}" srcId="{B621F1F1-FE50-4DB1-9E2A-B5C17F23654C}" destId="{4BD23B34-56C3-430F-8609-F0603EB5D24B}" srcOrd="1" destOrd="0" parTransId="{01B1F054-FE0F-40AF-A8EA-CE00A2E2666F}" sibTransId="{CC567753-383C-41E2-A69A-D6F1B6B0BF5C}"/>
    <dgm:cxn modelId="{20A12E1E-4DCB-4232-B0AF-5F434C4FC86F}" srcId="{C8D1867F-C1EF-4D3A-8524-917E69253627}" destId="{814C1467-BFD3-4696-9393-88C12F4B1EDC}" srcOrd="2" destOrd="0" parTransId="{C03FB71C-DDD7-43A5-B52B-C42C2D88449F}" sibTransId="{71A9FEA8-72E9-46C1-8B2E-EB71834945A3}"/>
    <dgm:cxn modelId="{4C449F1F-BDF8-4E45-AA42-5CFC47FC7786}" srcId="{4BD23B34-56C3-430F-8609-F0603EB5D24B}" destId="{6C786013-9BC2-4564-B635-4B8A75C7954E}" srcOrd="1" destOrd="0" parTransId="{37BBDB40-C025-4317-AF6B-DD84BEBA243C}" sibTransId="{714CA1FF-4FBD-4AAC-929A-84D5F1146FBB}"/>
    <dgm:cxn modelId="{63741729-1868-440B-8138-156473F22B28}" srcId="{C8D1867F-C1EF-4D3A-8524-917E69253627}" destId="{1623C32E-1C03-4D94-A4A2-E25AA800DCDC}" srcOrd="0" destOrd="0" parTransId="{218593B1-257E-44EA-B528-F52363E6376C}" sibTransId="{18C2EFFA-60CC-4BBC-A309-F2FCC769D203}"/>
    <dgm:cxn modelId="{1F8A7737-592E-4963-9434-3D23624731E4}" srcId="{560A176B-16F6-4958-A84B-6F5A97C1846C}" destId="{806C41D8-34FE-4821-A95C-FD2858B7BE75}" srcOrd="0" destOrd="0" parTransId="{380A95D3-378E-414F-B42A-F8319D0617CD}" sibTransId="{4F4E5AA5-F86F-4D89-9513-740B50EB6654}"/>
    <dgm:cxn modelId="{F620933C-20BA-41E8-8B98-280C018D8672}" srcId="{560A176B-16F6-4958-A84B-6F5A97C1846C}" destId="{851527EE-E1DD-46BB-B88F-67DF52FD97BC}" srcOrd="2" destOrd="0" parTransId="{8432C1D5-FECB-4CAF-A945-E3C5B5678F86}" sibTransId="{4636B54C-A372-431F-B6C3-A66756D378C1}"/>
    <dgm:cxn modelId="{8CB2643D-1063-43DA-B0B2-898CB2D97519}" type="presOf" srcId="{C48945F2-3049-448E-BAEC-17ADE7537BF0}" destId="{DD38F5D8-8C20-4163-8AE6-91B6F37FB383}" srcOrd="0" destOrd="1" presId="urn:microsoft.com/office/officeart/2005/8/layout/vList6"/>
    <dgm:cxn modelId="{F36CFC5F-C26A-4814-81C9-D0D1B706B326}" srcId="{B621F1F1-FE50-4DB1-9E2A-B5C17F23654C}" destId="{560A176B-16F6-4958-A84B-6F5A97C1846C}" srcOrd="0" destOrd="0" parTransId="{2316B68E-EEFD-4F5F-BB91-10BC05B8A53D}" sibTransId="{E9B8C6B4-62F5-4B35-AAE1-1D8D91042C8E}"/>
    <dgm:cxn modelId="{AD577741-D193-42FE-8542-B20F15BA1071}" type="presOf" srcId="{1623C32E-1C03-4D94-A4A2-E25AA800DCDC}" destId="{DD38F5D8-8C20-4163-8AE6-91B6F37FB383}" srcOrd="0" destOrd="0" presId="urn:microsoft.com/office/officeart/2005/8/layout/vList6"/>
    <dgm:cxn modelId="{F0B22142-1E67-4DFA-9893-071365A21871}" srcId="{560A176B-16F6-4958-A84B-6F5A97C1846C}" destId="{A856387E-8E85-49C3-BA02-BC51E057C29E}" srcOrd="1" destOrd="0" parTransId="{71F03C73-463C-4058-AB46-7EE71CA6481C}" sibTransId="{5EF69B44-C3BC-4B33-A977-F67FFC31A437}"/>
    <dgm:cxn modelId="{892CED67-C3CF-4523-83FA-D3EB83E3D648}" srcId="{4BD23B34-56C3-430F-8609-F0603EB5D24B}" destId="{60E82BC5-DE31-4A3D-AC7B-06FFA7A2D22E}" srcOrd="3" destOrd="0" parTransId="{01F08E08-F061-4997-A7E0-3AC030E23945}" sibTransId="{BCAA75AB-FFD4-4AED-8AB7-70ADD69615D1}"/>
    <dgm:cxn modelId="{15520950-67DB-44B8-841A-FAA7979B26A1}" type="presOf" srcId="{DEF8B8D4-F8DE-4F47-8188-0A2B21144F52}" destId="{DD38F5D8-8C20-4163-8AE6-91B6F37FB383}" srcOrd="0" destOrd="3" presId="urn:microsoft.com/office/officeart/2005/8/layout/vList6"/>
    <dgm:cxn modelId="{2BD22F7B-51D0-440A-AC6A-BA2DCAB18591}" type="presOf" srcId="{6C786013-9BC2-4564-B635-4B8A75C7954E}" destId="{A6352C34-22E5-4C80-88E8-6E4647C4B8C5}" srcOrd="0" destOrd="1" presId="urn:microsoft.com/office/officeart/2005/8/layout/vList6"/>
    <dgm:cxn modelId="{54B47780-8706-4C4F-BF9D-4145DC9DD9B7}" type="presOf" srcId="{24995F9D-4F20-4E26-920A-A8B2AD93A2DF}" destId="{A6352C34-22E5-4C80-88E8-6E4647C4B8C5}" srcOrd="0" destOrd="2" presId="urn:microsoft.com/office/officeart/2005/8/layout/vList6"/>
    <dgm:cxn modelId="{AE398885-8189-42FE-9DEA-D154DEBA8B50}" type="presOf" srcId="{A856387E-8E85-49C3-BA02-BC51E057C29E}" destId="{015CC112-EE07-44E2-B4E5-CF8DB6EB5D65}" srcOrd="0" destOrd="1" presId="urn:microsoft.com/office/officeart/2005/8/layout/vList6"/>
    <dgm:cxn modelId="{BCA63195-4BF7-4971-8E92-B638D7A71D2C}" srcId="{C8D1867F-C1EF-4D3A-8524-917E69253627}" destId="{DEF8B8D4-F8DE-4F47-8188-0A2B21144F52}" srcOrd="3" destOrd="0" parTransId="{C3082709-FEBF-4F70-ACFC-02BF37F0D3B2}" sibTransId="{F5FE63FB-3153-479A-A7C9-E8F9A5850278}"/>
    <dgm:cxn modelId="{1641379E-01ED-4139-AB38-A92809226A1D}" type="presOf" srcId="{806C41D8-34FE-4821-A95C-FD2858B7BE75}" destId="{015CC112-EE07-44E2-B4E5-CF8DB6EB5D65}" srcOrd="0" destOrd="0" presId="urn:microsoft.com/office/officeart/2005/8/layout/vList6"/>
    <dgm:cxn modelId="{AD2ED3A5-DD04-41F2-9830-836135AB0239}" srcId="{4BD23B34-56C3-430F-8609-F0603EB5D24B}" destId="{24995F9D-4F20-4E26-920A-A8B2AD93A2DF}" srcOrd="2" destOrd="0" parTransId="{E3E25541-B53C-4543-B2FB-550A1A4F369B}" sibTransId="{ADD1921B-9C3D-4186-A012-2C74E4427653}"/>
    <dgm:cxn modelId="{EB483DB9-274A-447E-94F3-67426BEE2A4D}" type="presOf" srcId="{C8D1867F-C1EF-4D3A-8524-917E69253627}" destId="{861613D3-F19E-4FA7-AD0C-CAE988B933C9}" srcOrd="0" destOrd="0" presId="urn:microsoft.com/office/officeart/2005/8/layout/vList6"/>
    <dgm:cxn modelId="{AEC08ABD-8705-4B34-A2F3-F3FAB3F8D215}" type="presOf" srcId="{851527EE-E1DD-46BB-B88F-67DF52FD97BC}" destId="{015CC112-EE07-44E2-B4E5-CF8DB6EB5D65}" srcOrd="0" destOrd="2" presId="urn:microsoft.com/office/officeart/2005/8/layout/vList6"/>
    <dgm:cxn modelId="{5A49CCC4-010A-405B-B542-BDBDAAB94A5D}" type="presOf" srcId="{B621F1F1-FE50-4DB1-9E2A-B5C17F23654C}" destId="{F4191ECC-2B4C-47BA-95A9-3D9A1476B377}" srcOrd="0" destOrd="0" presId="urn:microsoft.com/office/officeart/2005/8/layout/vList6"/>
    <dgm:cxn modelId="{FA28E0C4-E331-4B43-9816-2D1E7DCF440C}" type="presOf" srcId="{814C1467-BFD3-4696-9393-88C12F4B1EDC}" destId="{DD38F5D8-8C20-4163-8AE6-91B6F37FB383}" srcOrd="0" destOrd="2" presId="urn:microsoft.com/office/officeart/2005/8/layout/vList6"/>
    <dgm:cxn modelId="{3B0C62C6-EE1B-413C-8DE0-33603AB3516A}" srcId="{B621F1F1-FE50-4DB1-9E2A-B5C17F23654C}" destId="{C8D1867F-C1EF-4D3A-8524-917E69253627}" srcOrd="2" destOrd="0" parTransId="{C990F0AF-F6A3-4E80-9C82-71B6C86EEF86}" sibTransId="{6C94C01A-F0F4-4E5F-9529-FB43F3AB918A}"/>
    <dgm:cxn modelId="{4D8B69DC-0FFE-4F45-92DA-61B6B478F732}" srcId="{4BD23B34-56C3-430F-8609-F0603EB5D24B}" destId="{049FA373-2732-43A0-8DFB-B19B9057A07B}" srcOrd="0" destOrd="0" parTransId="{945E4FB5-F9B6-420B-A58B-2BA349BB9C42}" sibTransId="{E8D87AD7-7924-477A-8995-7921514E699A}"/>
    <dgm:cxn modelId="{17FBA1DD-94A0-4749-96C9-607F4237559F}" type="presOf" srcId="{60E82BC5-DE31-4A3D-AC7B-06FFA7A2D22E}" destId="{A6352C34-22E5-4C80-88E8-6E4647C4B8C5}" srcOrd="0" destOrd="3" presId="urn:microsoft.com/office/officeart/2005/8/layout/vList6"/>
    <dgm:cxn modelId="{5E624ADE-F39F-4DB4-AFA0-D82AC56466DB}" srcId="{C8D1867F-C1EF-4D3A-8524-917E69253627}" destId="{C48945F2-3049-448E-BAEC-17ADE7537BF0}" srcOrd="1" destOrd="0" parTransId="{C0A72D7F-DDAD-4C73-B078-E6121D7FC6CE}" sibTransId="{66753391-F845-43DA-BE93-26E09FB5BE6D}"/>
    <dgm:cxn modelId="{43B5C747-E2A6-433C-93F6-0D7C3227943C}" type="presParOf" srcId="{F4191ECC-2B4C-47BA-95A9-3D9A1476B377}" destId="{E645FD00-4548-49A4-BAAA-6CAEFCFBB8DE}" srcOrd="0" destOrd="0" presId="urn:microsoft.com/office/officeart/2005/8/layout/vList6"/>
    <dgm:cxn modelId="{A0DE878B-54B0-46FC-9156-E94D4922A0F2}" type="presParOf" srcId="{E645FD00-4548-49A4-BAAA-6CAEFCFBB8DE}" destId="{5B4553E6-7C5F-4F2A-BECD-E15A3917397E}" srcOrd="0" destOrd="0" presId="urn:microsoft.com/office/officeart/2005/8/layout/vList6"/>
    <dgm:cxn modelId="{8D52F1AA-FDAB-4B38-8F3C-D7C7B7B19DDC}" type="presParOf" srcId="{E645FD00-4548-49A4-BAAA-6CAEFCFBB8DE}" destId="{015CC112-EE07-44E2-B4E5-CF8DB6EB5D65}" srcOrd="1" destOrd="0" presId="urn:microsoft.com/office/officeart/2005/8/layout/vList6"/>
    <dgm:cxn modelId="{F33B62B2-C31B-4B31-86CF-01F4A0AD56F1}" type="presParOf" srcId="{F4191ECC-2B4C-47BA-95A9-3D9A1476B377}" destId="{154D4776-EC23-443C-81F4-4889CCA8FCFD}" srcOrd="1" destOrd="0" presId="urn:microsoft.com/office/officeart/2005/8/layout/vList6"/>
    <dgm:cxn modelId="{31A3AC73-006B-4F64-A4F9-B3FD7423753E}" type="presParOf" srcId="{F4191ECC-2B4C-47BA-95A9-3D9A1476B377}" destId="{5C3E1868-E116-4F8C-AB5C-18203AD70E4B}" srcOrd="2" destOrd="0" presId="urn:microsoft.com/office/officeart/2005/8/layout/vList6"/>
    <dgm:cxn modelId="{3FF80678-75FB-4E4D-980D-956B2B82ABF0}" type="presParOf" srcId="{5C3E1868-E116-4F8C-AB5C-18203AD70E4B}" destId="{B07B1396-8795-4E30-9011-130D52795BAA}" srcOrd="0" destOrd="0" presId="urn:microsoft.com/office/officeart/2005/8/layout/vList6"/>
    <dgm:cxn modelId="{D1535F65-0B77-49A5-8A63-20AC29625A89}" type="presParOf" srcId="{5C3E1868-E116-4F8C-AB5C-18203AD70E4B}" destId="{A6352C34-22E5-4C80-88E8-6E4647C4B8C5}" srcOrd="1" destOrd="0" presId="urn:microsoft.com/office/officeart/2005/8/layout/vList6"/>
    <dgm:cxn modelId="{0A8256B5-5081-418F-BB76-6E17AEC44C2B}" type="presParOf" srcId="{F4191ECC-2B4C-47BA-95A9-3D9A1476B377}" destId="{631E22F8-BB41-4125-9189-31CEA84A3231}" srcOrd="3" destOrd="0" presId="urn:microsoft.com/office/officeart/2005/8/layout/vList6"/>
    <dgm:cxn modelId="{558A1E86-6965-4218-894F-D97B496340A8}" type="presParOf" srcId="{F4191ECC-2B4C-47BA-95A9-3D9A1476B377}" destId="{2CA4CEEC-33F7-4556-987F-0FA50C28BC0F}" srcOrd="4" destOrd="0" presId="urn:microsoft.com/office/officeart/2005/8/layout/vList6"/>
    <dgm:cxn modelId="{7B49E45A-56FD-4889-BCD5-03ACF38149C6}" type="presParOf" srcId="{2CA4CEEC-33F7-4556-987F-0FA50C28BC0F}" destId="{861613D3-F19E-4FA7-AD0C-CAE988B933C9}" srcOrd="0" destOrd="0" presId="urn:microsoft.com/office/officeart/2005/8/layout/vList6"/>
    <dgm:cxn modelId="{3DF1F084-A583-48B6-83B7-5FF229B161D1}" type="presParOf" srcId="{2CA4CEEC-33F7-4556-987F-0FA50C28BC0F}" destId="{DD38F5D8-8C20-4163-8AE6-91B6F37FB38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C783CEE-93BA-4D73-96F8-3DAA1DD49E94}" type="doc">
      <dgm:prSet loTypeId="urn:microsoft.com/office/officeart/2005/8/layout/pList2" loCatId="list" qsTypeId="urn:microsoft.com/office/officeart/2005/8/quickstyle/simple1" qsCatId="simple" csTypeId="urn:microsoft.com/office/officeart/2005/8/colors/accent1_2" csCatId="accent1" phldr="1"/>
      <dgm:spPr/>
    </dgm:pt>
    <dgm:pt modelId="{E33A952B-4E50-400E-A648-0A1C121B4A89}">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Teach the body to recognize HIV </a:t>
          </a:r>
        </a:p>
      </dgm:t>
    </dgm:pt>
    <dgm:pt modelId="{39821C4F-74DE-418F-84DA-77D4EB45345F}" type="parTrans" cxnId="{D8F6A67C-F3A2-4AA9-BA23-BD5E45BC20F5}">
      <dgm:prSet/>
      <dgm:spPr/>
      <dgm:t>
        <a:bodyPr/>
        <a:lstStyle/>
        <a:p>
          <a:endParaRPr lang="en-US"/>
        </a:p>
      </dgm:t>
    </dgm:pt>
    <dgm:pt modelId="{E8495B80-12B9-4098-BD6C-AAFAA5443C03}" type="sibTrans" cxnId="{D8F6A67C-F3A2-4AA9-BA23-BD5E45BC20F5}">
      <dgm:prSet/>
      <dgm:spPr/>
      <dgm:t>
        <a:bodyPr/>
        <a:lstStyle/>
        <a:p>
          <a:endParaRPr lang="en-US"/>
        </a:p>
      </dgm:t>
    </dgm:pt>
    <dgm:pt modelId="{0634AF5A-F97D-4130-93CC-3EBEC2BE2796}">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Tell the body to sound an alarm</a:t>
          </a:r>
        </a:p>
      </dgm:t>
    </dgm:pt>
    <dgm:pt modelId="{D8C7EFEC-2D3F-490D-9B29-544CA3184F4C}" type="parTrans" cxnId="{4911192B-9DA4-41FB-8515-9D93C7A9F16E}">
      <dgm:prSet/>
      <dgm:spPr/>
      <dgm:t>
        <a:bodyPr/>
        <a:lstStyle/>
        <a:p>
          <a:endParaRPr lang="en-US"/>
        </a:p>
      </dgm:t>
    </dgm:pt>
    <dgm:pt modelId="{3C1778B5-D38D-4EA6-994F-04827844C824}" type="sibTrans" cxnId="{4911192B-9DA4-41FB-8515-9D93C7A9F16E}">
      <dgm:prSet/>
      <dgm:spPr/>
      <dgm:t>
        <a:bodyPr/>
        <a:lstStyle/>
        <a:p>
          <a:endParaRPr lang="en-US"/>
        </a:p>
      </dgm:t>
    </dgm:pt>
    <dgm:pt modelId="{16B71569-6F77-4B54-A8E6-25088F377C01}">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Send fighter cells to go into action</a:t>
          </a:r>
        </a:p>
      </dgm:t>
    </dgm:pt>
    <dgm:pt modelId="{08C5040B-F919-4483-B141-DAC2882599D3}" type="parTrans" cxnId="{8961480C-B04A-4078-B9FB-CDFCC24398DB}">
      <dgm:prSet/>
      <dgm:spPr/>
      <dgm:t>
        <a:bodyPr/>
        <a:lstStyle/>
        <a:p>
          <a:endParaRPr lang="en-US"/>
        </a:p>
      </dgm:t>
    </dgm:pt>
    <dgm:pt modelId="{D52EA9E2-BD8A-445E-8ADE-B02D152FF833}" type="sibTrans" cxnId="{8961480C-B04A-4078-B9FB-CDFCC24398DB}">
      <dgm:prSet/>
      <dgm:spPr/>
      <dgm:t>
        <a:bodyPr/>
        <a:lstStyle/>
        <a:p>
          <a:endParaRPr lang="en-US"/>
        </a:p>
      </dgm:t>
    </dgm:pt>
    <dgm:pt modelId="{E95261C3-4F81-484B-A7D4-C5E64CFCA0CC}">
      <dgm:prSet phldrT="[Text]" custT="1"/>
      <dgm:spPr>
        <a:solidFill>
          <a:srgbClr val="CCCCCC"/>
        </a:solidFill>
      </dgm:spPr>
      <dgm:t>
        <a:bodyPr/>
        <a:lstStyle/>
        <a:p>
          <a:r>
            <a:rPr lang="en-US" sz="2000" b="1" dirty="0">
              <a:solidFill>
                <a:schemeClr val="tx1"/>
              </a:solidFill>
              <a:latin typeface="Times New Roman" pitchFamily="18" charset="0"/>
              <a:cs typeface="Times New Roman" pitchFamily="18" charset="0"/>
            </a:rPr>
            <a:t>Result: HIV is controlled or killed</a:t>
          </a:r>
        </a:p>
      </dgm:t>
    </dgm:pt>
    <dgm:pt modelId="{2EEED190-05A7-489C-8E7D-45FFFDE10A02}" type="parTrans" cxnId="{AE8EE290-1EC9-4F03-AF2B-F256E5EACCB2}">
      <dgm:prSet/>
      <dgm:spPr/>
      <dgm:t>
        <a:bodyPr/>
        <a:lstStyle/>
        <a:p>
          <a:endParaRPr lang="en-US"/>
        </a:p>
      </dgm:t>
    </dgm:pt>
    <dgm:pt modelId="{8BF37BE9-2875-4E39-8C66-A1E5905CCA1F}" type="sibTrans" cxnId="{AE8EE290-1EC9-4F03-AF2B-F256E5EACCB2}">
      <dgm:prSet/>
      <dgm:spPr/>
      <dgm:t>
        <a:bodyPr/>
        <a:lstStyle/>
        <a:p>
          <a:endParaRPr lang="en-US"/>
        </a:p>
      </dgm:t>
    </dgm:pt>
    <dgm:pt modelId="{D1B82620-FCEF-4268-88C7-C14986F79F7B}" type="pres">
      <dgm:prSet presAssocID="{BC783CEE-93BA-4D73-96F8-3DAA1DD49E94}" presName="Name0" presStyleCnt="0">
        <dgm:presLayoutVars>
          <dgm:dir/>
          <dgm:resizeHandles val="exact"/>
        </dgm:presLayoutVars>
      </dgm:prSet>
      <dgm:spPr/>
    </dgm:pt>
    <dgm:pt modelId="{45F35F8A-EA31-49A2-897F-36BC983723E8}" type="pres">
      <dgm:prSet presAssocID="{BC783CEE-93BA-4D73-96F8-3DAA1DD49E94}" presName="bkgdShp" presStyleLbl="alignAccFollowNode1" presStyleIdx="0" presStyleCnt="1" custScaleY="133673"/>
      <dgm:spPr/>
    </dgm:pt>
    <dgm:pt modelId="{291E23F5-6156-4283-B8C2-AB525BAB3016}" type="pres">
      <dgm:prSet presAssocID="{BC783CEE-93BA-4D73-96F8-3DAA1DD49E94}" presName="linComp" presStyleCnt="0"/>
      <dgm:spPr/>
    </dgm:pt>
    <dgm:pt modelId="{6823566E-498D-4ADF-ABC0-637E5E3F5CB9}" type="pres">
      <dgm:prSet presAssocID="{E33A952B-4E50-400E-A648-0A1C121B4A89}" presName="compNode" presStyleCnt="0"/>
      <dgm:spPr/>
    </dgm:pt>
    <dgm:pt modelId="{C1E4F566-9855-4917-A1AA-1FF8FDF8EB53}" type="pres">
      <dgm:prSet presAssocID="{E33A952B-4E50-400E-A648-0A1C121B4A89}" presName="node" presStyleLbl="node1" presStyleIdx="0" presStyleCnt="4" custScaleY="74683">
        <dgm:presLayoutVars>
          <dgm:bulletEnabled val="1"/>
        </dgm:presLayoutVars>
      </dgm:prSet>
      <dgm:spPr/>
    </dgm:pt>
    <dgm:pt modelId="{9F4DB676-FB91-43A2-9447-AB7717C903BF}" type="pres">
      <dgm:prSet presAssocID="{E33A952B-4E50-400E-A648-0A1C121B4A89}" presName="invisiNode" presStyleLbl="node1" presStyleIdx="0" presStyleCnt="4"/>
      <dgm:spPr/>
    </dgm:pt>
    <dgm:pt modelId="{996C3FF6-C4DD-4CC2-8EC7-4FE075FB5507}" type="pres">
      <dgm:prSet presAssocID="{E33A952B-4E50-400E-A648-0A1C121B4A89}" presName="imagNode" presStyleLbl="fgImgPlace1" presStyleIdx="0" presStyleCnt="4" custScaleY="129969"/>
      <dgm:spPr>
        <a:blipFill rotWithShape="1">
          <a:blip xmlns:r="http://schemas.openxmlformats.org/officeDocument/2006/relationships" r:embed="rId1"/>
          <a:stretch>
            <a:fillRect/>
          </a:stretch>
        </a:blipFill>
      </dgm:spPr>
    </dgm:pt>
    <dgm:pt modelId="{70FAB26E-EFD8-4C25-B2F6-BCC765420FA8}" type="pres">
      <dgm:prSet presAssocID="{E8495B80-12B9-4098-BD6C-AAFAA5443C03}" presName="sibTrans" presStyleLbl="sibTrans2D1" presStyleIdx="0" presStyleCnt="0"/>
      <dgm:spPr/>
    </dgm:pt>
    <dgm:pt modelId="{1D0E2277-5276-4E64-89A0-5D5736E9E34E}" type="pres">
      <dgm:prSet presAssocID="{0634AF5A-F97D-4130-93CC-3EBEC2BE2796}" presName="compNode" presStyleCnt="0"/>
      <dgm:spPr/>
    </dgm:pt>
    <dgm:pt modelId="{246A351F-E79B-4AFA-B2E0-4BE620D7E183}" type="pres">
      <dgm:prSet presAssocID="{0634AF5A-F97D-4130-93CC-3EBEC2BE2796}" presName="node" presStyleLbl="node1" presStyleIdx="1" presStyleCnt="4" custScaleY="74683">
        <dgm:presLayoutVars>
          <dgm:bulletEnabled val="1"/>
        </dgm:presLayoutVars>
      </dgm:prSet>
      <dgm:spPr/>
    </dgm:pt>
    <dgm:pt modelId="{C95FA14B-78B5-4732-898A-1CDE78304687}" type="pres">
      <dgm:prSet presAssocID="{0634AF5A-F97D-4130-93CC-3EBEC2BE2796}" presName="invisiNode" presStyleLbl="node1" presStyleIdx="1" presStyleCnt="4"/>
      <dgm:spPr/>
    </dgm:pt>
    <dgm:pt modelId="{394E50FF-A64C-4124-8F6F-CF3938C13E0F}" type="pres">
      <dgm:prSet presAssocID="{0634AF5A-F97D-4130-93CC-3EBEC2BE2796}" presName="imagNode" presStyleLbl="fgImgPlace1" presStyleIdx="1" presStyleCnt="4" custScaleY="137897"/>
      <dgm:spPr>
        <a:blipFill rotWithShape="1">
          <a:blip xmlns:r="http://schemas.openxmlformats.org/officeDocument/2006/relationships" r:embed="rId2"/>
          <a:stretch>
            <a:fillRect/>
          </a:stretch>
        </a:blipFill>
      </dgm:spPr>
    </dgm:pt>
    <dgm:pt modelId="{40B1DE68-19A6-4025-9934-3F6D2B262740}" type="pres">
      <dgm:prSet presAssocID="{3C1778B5-D38D-4EA6-994F-04827844C824}" presName="sibTrans" presStyleLbl="sibTrans2D1" presStyleIdx="0" presStyleCnt="0"/>
      <dgm:spPr/>
    </dgm:pt>
    <dgm:pt modelId="{4B28E7E0-04D8-4903-9A44-7041676EDF50}" type="pres">
      <dgm:prSet presAssocID="{16B71569-6F77-4B54-A8E6-25088F377C01}" presName="compNode" presStyleCnt="0"/>
      <dgm:spPr/>
    </dgm:pt>
    <dgm:pt modelId="{D15240CF-262D-4EC8-93D2-28C02528AB89}" type="pres">
      <dgm:prSet presAssocID="{16B71569-6F77-4B54-A8E6-25088F377C01}" presName="node" presStyleLbl="node1" presStyleIdx="2" presStyleCnt="4" custScaleY="74683">
        <dgm:presLayoutVars>
          <dgm:bulletEnabled val="1"/>
        </dgm:presLayoutVars>
      </dgm:prSet>
      <dgm:spPr/>
    </dgm:pt>
    <dgm:pt modelId="{748B5BF7-DC26-4556-84D4-4A06037798BB}" type="pres">
      <dgm:prSet presAssocID="{16B71569-6F77-4B54-A8E6-25088F377C01}" presName="invisiNode" presStyleLbl="node1" presStyleIdx="2" presStyleCnt="4"/>
      <dgm:spPr/>
    </dgm:pt>
    <dgm:pt modelId="{5293B1A1-9FE1-4AEA-8727-AA9D4122F2A2}" type="pres">
      <dgm:prSet presAssocID="{16B71569-6F77-4B54-A8E6-25088F377C01}" presName="imagNode" presStyleLbl="fgImgPlace1" presStyleIdx="2" presStyleCnt="4" custScaleY="141068"/>
      <dgm:spPr>
        <a:blipFill rotWithShape="1">
          <a:blip xmlns:r="http://schemas.openxmlformats.org/officeDocument/2006/relationships" r:embed="rId3"/>
          <a:stretch>
            <a:fillRect/>
          </a:stretch>
        </a:blipFill>
      </dgm:spPr>
    </dgm:pt>
    <dgm:pt modelId="{46EF2F5C-7D18-4E44-BA4E-0F48E2B3DF6E}" type="pres">
      <dgm:prSet presAssocID="{D52EA9E2-BD8A-445E-8ADE-B02D152FF833}" presName="sibTrans" presStyleLbl="sibTrans2D1" presStyleIdx="0" presStyleCnt="0"/>
      <dgm:spPr/>
    </dgm:pt>
    <dgm:pt modelId="{384D2794-11A6-471C-8CEA-3CD6B28340AD}" type="pres">
      <dgm:prSet presAssocID="{E95261C3-4F81-484B-A7D4-C5E64CFCA0CC}" presName="compNode" presStyleCnt="0"/>
      <dgm:spPr/>
    </dgm:pt>
    <dgm:pt modelId="{1817991C-F034-4F8A-AE26-FF322CED74E6}" type="pres">
      <dgm:prSet presAssocID="{E95261C3-4F81-484B-A7D4-C5E64CFCA0CC}" presName="node" presStyleLbl="node1" presStyleIdx="3" presStyleCnt="4" custScaleY="74683">
        <dgm:presLayoutVars>
          <dgm:bulletEnabled val="1"/>
        </dgm:presLayoutVars>
      </dgm:prSet>
      <dgm:spPr/>
    </dgm:pt>
    <dgm:pt modelId="{B4F0DBA5-38FE-429C-BECF-16849B6913A5}" type="pres">
      <dgm:prSet presAssocID="{E95261C3-4F81-484B-A7D4-C5E64CFCA0CC}" presName="invisiNode" presStyleLbl="node1" presStyleIdx="3" presStyleCnt="4"/>
      <dgm:spPr/>
    </dgm:pt>
    <dgm:pt modelId="{C34ACEB5-1084-4523-B1D2-DF738D3B730A}" type="pres">
      <dgm:prSet presAssocID="{E95261C3-4F81-484B-A7D4-C5E64CFCA0CC}" presName="imagNode" presStyleLbl="fgImgPlace1" presStyleIdx="3" presStyleCnt="4" custScaleY="141396"/>
      <dgm:spPr>
        <a:blipFill rotWithShape="1">
          <a:blip xmlns:r="http://schemas.openxmlformats.org/officeDocument/2006/relationships" r:embed="rId4"/>
          <a:stretch>
            <a:fillRect/>
          </a:stretch>
        </a:blipFill>
      </dgm:spPr>
    </dgm:pt>
  </dgm:ptLst>
  <dgm:cxnLst>
    <dgm:cxn modelId="{8961480C-B04A-4078-B9FB-CDFCC24398DB}" srcId="{BC783CEE-93BA-4D73-96F8-3DAA1DD49E94}" destId="{16B71569-6F77-4B54-A8E6-25088F377C01}" srcOrd="2" destOrd="0" parTransId="{08C5040B-F919-4483-B141-DAC2882599D3}" sibTransId="{D52EA9E2-BD8A-445E-8ADE-B02D152FF833}"/>
    <dgm:cxn modelId="{BDB20422-5C4A-4C27-8177-843260737B11}" type="presOf" srcId="{E33A952B-4E50-400E-A648-0A1C121B4A89}" destId="{C1E4F566-9855-4917-A1AA-1FF8FDF8EB53}" srcOrd="0" destOrd="0" presId="urn:microsoft.com/office/officeart/2005/8/layout/pList2"/>
    <dgm:cxn modelId="{4911192B-9DA4-41FB-8515-9D93C7A9F16E}" srcId="{BC783CEE-93BA-4D73-96F8-3DAA1DD49E94}" destId="{0634AF5A-F97D-4130-93CC-3EBEC2BE2796}" srcOrd="1" destOrd="0" parTransId="{D8C7EFEC-2D3F-490D-9B29-544CA3184F4C}" sibTransId="{3C1778B5-D38D-4EA6-994F-04827844C824}"/>
    <dgm:cxn modelId="{F82B0E4D-669E-4158-9F8D-0DFA5940815F}" type="presOf" srcId="{16B71569-6F77-4B54-A8E6-25088F377C01}" destId="{D15240CF-262D-4EC8-93D2-28C02528AB89}" srcOrd="0" destOrd="0" presId="urn:microsoft.com/office/officeart/2005/8/layout/pList2"/>
    <dgm:cxn modelId="{D8F6A67C-F3A2-4AA9-BA23-BD5E45BC20F5}" srcId="{BC783CEE-93BA-4D73-96F8-3DAA1DD49E94}" destId="{E33A952B-4E50-400E-A648-0A1C121B4A89}" srcOrd="0" destOrd="0" parTransId="{39821C4F-74DE-418F-84DA-77D4EB45345F}" sibTransId="{E8495B80-12B9-4098-BD6C-AAFAA5443C03}"/>
    <dgm:cxn modelId="{AE8EE290-1EC9-4F03-AF2B-F256E5EACCB2}" srcId="{BC783CEE-93BA-4D73-96F8-3DAA1DD49E94}" destId="{E95261C3-4F81-484B-A7D4-C5E64CFCA0CC}" srcOrd="3" destOrd="0" parTransId="{2EEED190-05A7-489C-8E7D-45FFFDE10A02}" sibTransId="{8BF37BE9-2875-4E39-8C66-A1E5905CCA1F}"/>
    <dgm:cxn modelId="{9162199A-E916-4D05-A9B2-88D1CD00A32E}" type="presOf" srcId="{D52EA9E2-BD8A-445E-8ADE-B02D152FF833}" destId="{46EF2F5C-7D18-4E44-BA4E-0F48E2B3DF6E}" srcOrd="0" destOrd="0" presId="urn:microsoft.com/office/officeart/2005/8/layout/pList2"/>
    <dgm:cxn modelId="{79564BA3-178F-459D-A6BF-241D0DD30575}" type="presOf" srcId="{3C1778B5-D38D-4EA6-994F-04827844C824}" destId="{40B1DE68-19A6-4025-9934-3F6D2B262740}" srcOrd="0" destOrd="0" presId="urn:microsoft.com/office/officeart/2005/8/layout/pList2"/>
    <dgm:cxn modelId="{52832FBF-BD0F-4817-84ED-90127652FDBD}" type="presOf" srcId="{E95261C3-4F81-484B-A7D4-C5E64CFCA0CC}" destId="{1817991C-F034-4F8A-AE26-FF322CED74E6}" srcOrd="0" destOrd="0" presId="urn:microsoft.com/office/officeart/2005/8/layout/pList2"/>
    <dgm:cxn modelId="{CF3C6FD0-EAF6-44E4-92EE-E9BF4E53C4EA}" type="presOf" srcId="{0634AF5A-F97D-4130-93CC-3EBEC2BE2796}" destId="{246A351F-E79B-4AFA-B2E0-4BE620D7E183}" srcOrd="0" destOrd="0" presId="urn:microsoft.com/office/officeart/2005/8/layout/pList2"/>
    <dgm:cxn modelId="{BBD115D6-BEAF-435E-BBAD-C8EA4BE5B190}" type="presOf" srcId="{BC783CEE-93BA-4D73-96F8-3DAA1DD49E94}" destId="{D1B82620-FCEF-4268-88C7-C14986F79F7B}" srcOrd="0" destOrd="0" presId="urn:microsoft.com/office/officeart/2005/8/layout/pList2"/>
    <dgm:cxn modelId="{43EEE6EC-C0CB-4F1C-8770-B376CBD20451}" type="presOf" srcId="{E8495B80-12B9-4098-BD6C-AAFAA5443C03}" destId="{70FAB26E-EFD8-4C25-B2F6-BCC765420FA8}" srcOrd="0" destOrd="0" presId="urn:microsoft.com/office/officeart/2005/8/layout/pList2"/>
    <dgm:cxn modelId="{E19964F9-6E47-4A50-B247-63E8577D7397}" type="presParOf" srcId="{D1B82620-FCEF-4268-88C7-C14986F79F7B}" destId="{45F35F8A-EA31-49A2-897F-36BC983723E8}" srcOrd="0" destOrd="0" presId="urn:microsoft.com/office/officeart/2005/8/layout/pList2"/>
    <dgm:cxn modelId="{C0AAE321-1BDB-4624-BE59-30F0094A447B}" type="presParOf" srcId="{D1B82620-FCEF-4268-88C7-C14986F79F7B}" destId="{291E23F5-6156-4283-B8C2-AB525BAB3016}" srcOrd="1" destOrd="0" presId="urn:microsoft.com/office/officeart/2005/8/layout/pList2"/>
    <dgm:cxn modelId="{B169C0B7-1AA0-430D-9EA6-1EA10EFDF9ED}" type="presParOf" srcId="{291E23F5-6156-4283-B8C2-AB525BAB3016}" destId="{6823566E-498D-4ADF-ABC0-637E5E3F5CB9}" srcOrd="0" destOrd="0" presId="urn:microsoft.com/office/officeart/2005/8/layout/pList2"/>
    <dgm:cxn modelId="{3E700725-6F12-415B-AD35-416397ACBC02}" type="presParOf" srcId="{6823566E-498D-4ADF-ABC0-637E5E3F5CB9}" destId="{C1E4F566-9855-4917-A1AA-1FF8FDF8EB53}" srcOrd="0" destOrd="0" presId="urn:microsoft.com/office/officeart/2005/8/layout/pList2"/>
    <dgm:cxn modelId="{846CA64C-2EB1-41DD-95AA-016D0A387DA3}" type="presParOf" srcId="{6823566E-498D-4ADF-ABC0-637E5E3F5CB9}" destId="{9F4DB676-FB91-43A2-9447-AB7717C903BF}" srcOrd="1" destOrd="0" presId="urn:microsoft.com/office/officeart/2005/8/layout/pList2"/>
    <dgm:cxn modelId="{F93D8377-126B-4183-BF9C-153AECE3F4D4}" type="presParOf" srcId="{6823566E-498D-4ADF-ABC0-637E5E3F5CB9}" destId="{996C3FF6-C4DD-4CC2-8EC7-4FE075FB5507}" srcOrd="2" destOrd="0" presId="urn:microsoft.com/office/officeart/2005/8/layout/pList2"/>
    <dgm:cxn modelId="{31625FCF-7ECF-43D1-AF33-67935A8F49DE}" type="presParOf" srcId="{291E23F5-6156-4283-B8C2-AB525BAB3016}" destId="{70FAB26E-EFD8-4C25-B2F6-BCC765420FA8}" srcOrd="1" destOrd="0" presId="urn:microsoft.com/office/officeart/2005/8/layout/pList2"/>
    <dgm:cxn modelId="{16ECB243-253A-4008-98A7-67A3C2E17E19}" type="presParOf" srcId="{291E23F5-6156-4283-B8C2-AB525BAB3016}" destId="{1D0E2277-5276-4E64-89A0-5D5736E9E34E}" srcOrd="2" destOrd="0" presId="urn:microsoft.com/office/officeart/2005/8/layout/pList2"/>
    <dgm:cxn modelId="{1DF37C51-963D-4EDE-A058-3CB51B8DF8F7}" type="presParOf" srcId="{1D0E2277-5276-4E64-89A0-5D5736E9E34E}" destId="{246A351F-E79B-4AFA-B2E0-4BE620D7E183}" srcOrd="0" destOrd="0" presId="urn:microsoft.com/office/officeart/2005/8/layout/pList2"/>
    <dgm:cxn modelId="{E58259E8-3DB1-44C3-ABDE-F91D68CE4A73}" type="presParOf" srcId="{1D0E2277-5276-4E64-89A0-5D5736E9E34E}" destId="{C95FA14B-78B5-4732-898A-1CDE78304687}" srcOrd="1" destOrd="0" presId="urn:microsoft.com/office/officeart/2005/8/layout/pList2"/>
    <dgm:cxn modelId="{BCDC1E8D-DABA-4839-8A34-3F54F5742FB5}" type="presParOf" srcId="{1D0E2277-5276-4E64-89A0-5D5736E9E34E}" destId="{394E50FF-A64C-4124-8F6F-CF3938C13E0F}" srcOrd="2" destOrd="0" presId="urn:microsoft.com/office/officeart/2005/8/layout/pList2"/>
    <dgm:cxn modelId="{71BB7D40-6B11-47CF-B389-0F2F87444855}" type="presParOf" srcId="{291E23F5-6156-4283-B8C2-AB525BAB3016}" destId="{40B1DE68-19A6-4025-9934-3F6D2B262740}" srcOrd="3" destOrd="0" presId="urn:microsoft.com/office/officeart/2005/8/layout/pList2"/>
    <dgm:cxn modelId="{85285A37-2E5B-443F-91D2-504D963EECC5}" type="presParOf" srcId="{291E23F5-6156-4283-B8C2-AB525BAB3016}" destId="{4B28E7E0-04D8-4903-9A44-7041676EDF50}" srcOrd="4" destOrd="0" presId="urn:microsoft.com/office/officeart/2005/8/layout/pList2"/>
    <dgm:cxn modelId="{F87F7D16-4346-4EFE-B39D-7002CBCA2CA2}" type="presParOf" srcId="{4B28E7E0-04D8-4903-9A44-7041676EDF50}" destId="{D15240CF-262D-4EC8-93D2-28C02528AB89}" srcOrd="0" destOrd="0" presId="urn:microsoft.com/office/officeart/2005/8/layout/pList2"/>
    <dgm:cxn modelId="{B566FDC2-76D8-43C8-987D-A0F80E29BCAF}" type="presParOf" srcId="{4B28E7E0-04D8-4903-9A44-7041676EDF50}" destId="{748B5BF7-DC26-4556-84D4-4A06037798BB}" srcOrd="1" destOrd="0" presId="urn:microsoft.com/office/officeart/2005/8/layout/pList2"/>
    <dgm:cxn modelId="{C425229F-D09B-4C81-8788-8EDC06E227F7}" type="presParOf" srcId="{4B28E7E0-04D8-4903-9A44-7041676EDF50}" destId="{5293B1A1-9FE1-4AEA-8727-AA9D4122F2A2}" srcOrd="2" destOrd="0" presId="urn:microsoft.com/office/officeart/2005/8/layout/pList2"/>
    <dgm:cxn modelId="{D7887D85-F30F-405C-8AB8-7F1811EE6722}" type="presParOf" srcId="{291E23F5-6156-4283-B8C2-AB525BAB3016}" destId="{46EF2F5C-7D18-4E44-BA4E-0F48E2B3DF6E}" srcOrd="5" destOrd="0" presId="urn:microsoft.com/office/officeart/2005/8/layout/pList2"/>
    <dgm:cxn modelId="{F7DA6950-9E79-4F78-8BE3-6EF2ECDF200D}" type="presParOf" srcId="{291E23F5-6156-4283-B8C2-AB525BAB3016}" destId="{384D2794-11A6-471C-8CEA-3CD6B28340AD}" srcOrd="6" destOrd="0" presId="urn:microsoft.com/office/officeart/2005/8/layout/pList2"/>
    <dgm:cxn modelId="{E38178BF-8426-4104-9C1B-CB5E1399836A}" type="presParOf" srcId="{384D2794-11A6-471C-8CEA-3CD6B28340AD}" destId="{1817991C-F034-4F8A-AE26-FF322CED74E6}" srcOrd="0" destOrd="0" presId="urn:microsoft.com/office/officeart/2005/8/layout/pList2"/>
    <dgm:cxn modelId="{7FAE8D2A-8951-464A-BA22-26D7CAC80D44}" type="presParOf" srcId="{384D2794-11A6-471C-8CEA-3CD6B28340AD}" destId="{B4F0DBA5-38FE-429C-BECF-16849B6913A5}" srcOrd="1" destOrd="0" presId="urn:microsoft.com/office/officeart/2005/8/layout/pList2"/>
    <dgm:cxn modelId="{5EB23F41-3F3E-49AF-988D-72CCDC543B7F}" type="presParOf" srcId="{384D2794-11A6-471C-8CEA-3CD6B28340AD}" destId="{C34ACEB5-1084-4523-B1D2-DF738D3B730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B7F95C-C396-4C2F-A7F7-FAAB82D735A0}"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US"/>
        </a:p>
      </dgm:t>
    </dgm:pt>
    <dgm:pt modelId="{FF63A1A4-92A9-4E4D-9B60-7C7E3C083A87}">
      <dgm:prSet phldrT="[Text]" custT="1"/>
      <dgm:spPr/>
      <dgm:t>
        <a:bodyPr/>
        <a:lstStyle/>
        <a:p>
          <a:r>
            <a:rPr lang="en-US" sz="2400" b="1" dirty="0">
              <a:latin typeface="Times New Roman" pitchFamily="18" charset="0"/>
              <a:cs typeface="Times New Roman" pitchFamily="18" charset="0"/>
            </a:rPr>
            <a:t>How an HIV vaccine might work</a:t>
          </a:r>
          <a:endParaRPr lang="en-US" sz="2400" dirty="0">
            <a:latin typeface="Times New Roman" pitchFamily="18" charset="0"/>
            <a:cs typeface="Times New Roman" pitchFamily="18" charset="0"/>
          </a:endParaRPr>
        </a:p>
      </dgm:t>
    </dgm:pt>
    <dgm:pt modelId="{D464E9DE-BDFF-4BF4-882D-B0450FF5AEFC}" type="parTrans" cxnId="{E55FA3A8-6682-47D8-A503-23A4200E6A56}">
      <dgm:prSet/>
      <dgm:spPr/>
      <dgm:t>
        <a:bodyPr/>
        <a:lstStyle/>
        <a:p>
          <a:endParaRPr lang="en-US"/>
        </a:p>
      </dgm:t>
    </dgm:pt>
    <dgm:pt modelId="{2A5250DC-E476-46A9-99BB-75674DBBB5CE}" type="sibTrans" cxnId="{E55FA3A8-6682-47D8-A503-23A4200E6A56}">
      <dgm:prSet/>
      <dgm:spPr/>
      <dgm:t>
        <a:bodyPr/>
        <a:lstStyle/>
        <a:p>
          <a:endParaRPr lang="en-US"/>
        </a:p>
      </dgm:t>
    </dgm:pt>
    <dgm:pt modelId="{0F9AEEB6-672A-4C4B-8D42-E72410DF8507}">
      <dgm:prSet phldrT="[Text]" custT="1"/>
      <dgm:spPr>
        <a:solidFill>
          <a:srgbClr val="CCCCCC"/>
        </a:solidFill>
      </dgm:spPr>
      <dgm:t>
        <a:bodyPr anchor="t"/>
        <a:lstStyle/>
        <a:p>
          <a:r>
            <a:rPr lang="en-US" sz="1800" dirty="0">
              <a:solidFill>
                <a:schemeClr val="tx1"/>
              </a:solidFill>
              <a:latin typeface="Times New Roman" pitchFamily="18" charset="0"/>
              <a:cs typeface="Times New Roman" pitchFamily="18" charset="0"/>
            </a:rPr>
            <a:t>Prevent HIV in most people</a:t>
          </a:r>
        </a:p>
      </dgm:t>
    </dgm:pt>
    <dgm:pt modelId="{4DF54110-5A6F-41C4-9E8E-AF9D6C849791}" type="parTrans" cxnId="{52A07595-C968-476A-97B8-AD6DBF7453A7}">
      <dgm:prSet/>
      <dgm:spPr/>
      <dgm:t>
        <a:bodyPr/>
        <a:lstStyle/>
        <a:p>
          <a:endParaRPr lang="en-US"/>
        </a:p>
      </dgm:t>
    </dgm:pt>
    <dgm:pt modelId="{98138FE1-9DF5-4066-80C4-61D4DD8F3260}" type="sibTrans" cxnId="{52A07595-C968-476A-97B8-AD6DBF7453A7}">
      <dgm:prSet/>
      <dgm:spPr/>
      <dgm:t>
        <a:bodyPr/>
        <a:lstStyle/>
        <a:p>
          <a:endParaRPr lang="en-US"/>
        </a:p>
      </dgm:t>
    </dgm:pt>
    <dgm:pt modelId="{EA0C292D-6B44-4C82-9636-35772A330B65}">
      <dgm:prSet phldrT="[Text]" custT="1"/>
      <dgm:spPr/>
      <dgm:t>
        <a:bodyPr/>
        <a:lstStyle/>
        <a:p>
          <a:r>
            <a:rPr lang="en-US" sz="2400" b="1" dirty="0">
              <a:latin typeface="Times New Roman" pitchFamily="18" charset="0"/>
              <a:cs typeface="Times New Roman" pitchFamily="18" charset="0"/>
            </a:rPr>
            <a:t>Possible benefits</a:t>
          </a:r>
          <a:endParaRPr lang="en-US" sz="2400" dirty="0">
            <a:latin typeface="Times New Roman" pitchFamily="18" charset="0"/>
            <a:cs typeface="Times New Roman" pitchFamily="18" charset="0"/>
          </a:endParaRPr>
        </a:p>
      </dgm:t>
    </dgm:pt>
    <dgm:pt modelId="{95B2AB95-747A-493C-970C-9C351487C3B5}" type="parTrans" cxnId="{8E9386E7-8906-4C87-A0B9-557BF0BFA7C7}">
      <dgm:prSet/>
      <dgm:spPr/>
      <dgm:t>
        <a:bodyPr/>
        <a:lstStyle/>
        <a:p>
          <a:endParaRPr lang="en-US"/>
        </a:p>
      </dgm:t>
    </dgm:pt>
    <dgm:pt modelId="{FE727880-3D53-4AC1-9A0D-0E3B5D86C53D}" type="sibTrans" cxnId="{8E9386E7-8906-4C87-A0B9-557BF0BFA7C7}">
      <dgm:prSet/>
      <dgm:spPr/>
      <dgm:t>
        <a:bodyPr/>
        <a:lstStyle/>
        <a:p>
          <a:endParaRPr lang="en-US"/>
        </a:p>
      </dgm:t>
    </dgm:pt>
    <dgm:pt modelId="{300C8893-60C4-4573-AEDD-25121F0EBF41}">
      <dgm:prSet phldrT="[Text]" custT="1"/>
      <dgm:spPr>
        <a:solidFill>
          <a:srgbClr val="CCCCCC"/>
        </a:solidFill>
      </dgm:spPr>
      <dgm:t>
        <a:bodyPr/>
        <a:lstStyle/>
        <a:p>
          <a:r>
            <a:rPr lang="en-US" sz="1800" dirty="0">
              <a:solidFill>
                <a:schemeClr val="tx1"/>
              </a:solidFill>
              <a:latin typeface="Times New Roman" pitchFamily="18" charset="0"/>
              <a:cs typeface="Times New Roman" pitchFamily="18" charset="0"/>
            </a:rPr>
            <a:t>Even if a vaccine only protects some people, it would have a major impact on controlling the HIV/AIDS epidemic</a:t>
          </a:r>
        </a:p>
      </dgm:t>
    </dgm:pt>
    <dgm:pt modelId="{1889952E-9C91-4817-BE3B-66BBDCB99C78}" type="parTrans" cxnId="{F2BF90D6-1319-4A26-910C-F135319096AA}">
      <dgm:prSet/>
      <dgm:spPr/>
      <dgm:t>
        <a:bodyPr/>
        <a:lstStyle/>
        <a:p>
          <a:endParaRPr lang="en-US"/>
        </a:p>
      </dgm:t>
    </dgm:pt>
    <dgm:pt modelId="{AF5E816B-C518-430C-87B5-7D578966BDFC}" type="sibTrans" cxnId="{F2BF90D6-1319-4A26-910C-F135319096AA}">
      <dgm:prSet/>
      <dgm:spPr/>
      <dgm:t>
        <a:bodyPr/>
        <a:lstStyle/>
        <a:p>
          <a:endParaRPr lang="en-US"/>
        </a:p>
      </dgm:t>
    </dgm:pt>
    <dgm:pt modelId="{E481F877-52C4-4481-84B7-823E41023114}">
      <dgm:prSet custT="1"/>
      <dgm:spPr>
        <a:solidFill>
          <a:srgbClr val="CCCCCC"/>
        </a:solidFill>
      </dgm:spPr>
      <dgm:t>
        <a:bodyPr anchor="t"/>
        <a:lstStyle/>
        <a:p>
          <a:r>
            <a:rPr lang="en-US" sz="1800" dirty="0">
              <a:solidFill>
                <a:schemeClr val="tx1"/>
              </a:solidFill>
              <a:latin typeface="Times New Roman" pitchFamily="18" charset="0"/>
              <a:cs typeface="Times New Roman" pitchFamily="18" charset="0"/>
            </a:rPr>
            <a:t>Prevent HIV disease progression after people contract HIV</a:t>
          </a:r>
        </a:p>
      </dgm:t>
    </dgm:pt>
    <dgm:pt modelId="{AEE56812-FC44-47F7-837B-278C9DC8F100}" type="parTrans" cxnId="{78C588C4-CC8C-4981-A0B2-860C26E40261}">
      <dgm:prSet/>
      <dgm:spPr/>
      <dgm:t>
        <a:bodyPr/>
        <a:lstStyle/>
        <a:p>
          <a:endParaRPr lang="en-US"/>
        </a:p>
      </dgm:t>
    </dgm:pt>
    <dgm:pt modelId="{459485AC-D561-4E83-94B0-ED9BE62C55C0}" type="sibTrans" cxnId="{78C588C4-CC8C-4981-A0B2-860C26E40261}">
      <dgm:prSet/>
      <dgm:spPr/>
      <dgm:t>
        <a:bodyPr/>
        <a:lstStyle/>
        <a:p>
          <a:endParaRPr lang="en-US"/>
        </a:p>
      </dgm:t>
    </dgm:pt>
    <dgm:pt modelId="{22DB9054-BD59-48E3-A98E-B48E951E327E}">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A partially effective vaccine could decrease the number of people who contract HIV</a:t>
          </a:r>
        </a:p>
      </dgm:t>
    </dgm:pt>
    <dgm:pt modelId="{F6EFB4F7-B025-4446-9DC1-0A4594B361C7}" type="parTrans" cxnId="{4EFA4AF7-F647-4DBD-BFD2-8733BA57F81E}">
      <dgm:prSet/>
      <dgm:spPr/>
      <dgm:t>
        <a:bodyPr/>
        <a:lstStyle/>
        <a:p>
          <a:endParaRPr lang="en-US"/>
        </a:p>
      </dgm:t>
    </dgm:pt>
    <dgm:pt modelId="{472A83A0-4BF1-4D5F-814C-02118AA86627}" type="sibTrans" cxnId="{4EFA4AF7-F647-4DBD-BFD2-8733BA57F81E}">
      <dgm:prSet/>
      <dgm:spPr/>
      <dgm:t>
        <a:bodyPr/>
        <a:lstStyle/>
        <a:p>
          <a:endParaRPr lang="en-US"/>
        </a:p>
      </dgm:t>
    </dgm:pt>
    <dgm:pt modelId="{8FAFB48D-A75D-4460-9505-374C9AAE02B2}">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There would be fewer people with HIV to pass the virus on to others</a:t>
          </a:r>
        </a:p>
      </dgm:t>
    </dgm:pt>
    <dgm:pt modelId="{8D412397-66DB-44AC-B0B5-623BD3BBE166}" type="parTrans" cxnId="{FD47C455-70FE-4A9F-8D3E-E177E9B8327F}">
      <dgm:prSet/>
      <dgm:spPr/>
      <dgm:t>
        <a:bodyPr/>
        <a:lstStyle/>
        <a:p>
          <a:endParaRPr lang="en-US"/>
        </a:p>
      </dgm:t>
    </dgm:pt>
    <dgm:pt modelId="{79F57ED9-B0A2-4E0D-A9FA-6A8C5E722EB6}" type="sibTrans" cxnId="{FD47C455-70FE-4A9F-8D3E-E177E9B8327F}">
      <dgm:prSet/>
      <dgm:spPr/>
      <dgm:t>
        <a:bodyPr/>
        <a:lstStyle/>
        <a:p>
          <a:endParaRPr lang="en-US"/>
        </a:p>
      </dgm:t>
    </dgm:pt>
    <dgm:pt modelId="{C7ADF058-ACD7-4002-BB59-33B62A1E4392}">
      <dgm:prSet custT="1"/>
      <dgm:spPr>
        <a:solidFill>
          <a:srgbClr val="CCCCCC"/>
        </a:solidFill>
      </dgm:spPr>
      <dgm:t>
        <a:bodyPr/>
        <a:lstStyle/>
        <a:p>
          <a:r>
            <a:rPr lang="en-US" sz="1800" dirty="0">
              <a:solidFill>
                <a:schemeClr val="tx1"/>
              </a:solidFill>
              <a:latin typeface="Times New Roman" pitchFamily="18" charset="0"/>
              <a:cs typeface="Times New Roman" pitchFamily="18" charset="0"/>
            </a:rPr>
            <a:t>One example showed that if a 50% effective vaccine was given to 30% of the population in developing countries between 2015-2030, it could prevent 25% of the new HIV cases that would otherwise occur.</a:t>
          </a:r>
        </a:p>
      </dgm:t>
    </dgm:pt>
    <dgm:pt modelId="{AFADC354-7AC2-4EB5-B60C-85451C7F8CA0}" type="parTrans" cxnId="{5F4577AB-31DB-4680-A03E-C9F10742CF91}">
      <dgm:prSet/>
      <dgm:spPr/>
      <dgm:t>
        <a:bodyPr/>
        <a:lstStyle/>
        <a:p>
          <a:endParaRPr lang="en-US"/>
        </a:p>
      </dgm:t>
    </dgm:pt>
    <dgm:pt modelId="{47688B54-59FA-4D96-B809-55F213DB8AC7}" type="sibTrans" cxnId="{5F4577AB-31DB-4680-A03E-C9F10742CF91}">
      <dgm:prSet/>
      <dgm:spPr/>
      <dgm:t>
        <a:bodyPr/>
        <a:lstStyle/>
        <a:p>
          <a:endParaRPr lang="en-US"/>
        </a:p>
      </dgm:t>
    </dgm:pt>
    <dgm:pt modelId="{EEEB6310-2884-4D9D-A854-11362D58E7BC}" type="pres">
      <dgm:prSet presAssocID="{69B7F95C-C396-4C2F-A7F7-FAAB82D735A0}" presName="Name0" presStyleCnt="0">
        <dgm:presLayoutVars>
          <dgm:dir/>
          <dgm:animLvl val="lvl"/>
          <dgm:resizeHandles val="exact"/>
        </dgm:presLayoutVars>
      </dgm:prSet>
      <dgm:spPr/>
    </dgm:pt>
    <dgm:pt modelId="{AF7CE547-D814-44D3-854A-C25D5B72D64D}" type="pres">
      <dgm:prSet presAssocID="{FF63A1A4-92A9-4E4D-9B60-7C7E3C083A87}" presName="linNode" presStyleCnt="0"/>
      <dgm:spPr/>
    </dgm:pt>
    <dgm:pt modelId="{017A350C-AA35-4CC2-BB76-2E9EBE1B590A}" type="pres">
      <dgm:prSet presAssocID="{FF63A1A4-92A9-4E4D-9B60-7C7E3C083A87}" presName="parTx" presStyleLbl="revTx" presStyleIdx="0" presStyleCnt="2">
        <dgm:presLayoutVars>
          <dgm:chMax val="1"/>
          <dgm:bulletEnabled val="1"/>
        </dgm:presLayoutVars>
      </dgm:prSet>
      <dgm:spPr/>
    </dgm:pt>
    <dgm:pt modelId="{0E9F12A6-6F03-4977-A04B-E2F9819F98B1}" type="pres">
      <dgm:prSet presAssocID="{FF63A1A4-92A9-4E4D-9B60-7C7E3C083A87}" presName="bracket" presStyleLbl="parChTrans1D1" presStyleIdx="0" presStyleCnt="2"/>
      <dgm:spPr>
        <a:ln>
          <a:solidFill>
            <a:srgbClr val="FF0000"/>
          </a:solidFill>
        </a:ln>
      </dgm:spPr>
    </dgm:pt>
    <dgm:pt modelId="{42849303-D9A2-47EC-B1B8-FE4A65CB0C68}" type="pres">
      <dgm:prSet presAssocID="{FF63A1A4-92A9-4E4D-9B60-7C7E3C083A87}" presName="spH" presStyleCnt="0"/>
      <dgm:spPr/>
    </dgm:pt>
    <dgm:pt modelId="{4E5EF018-7D76-483A-81BE-9135D43C9DA8}" type="pres">
      <dgm:prSet presAssocID="{FF63A1A4-92A9-4E4D-9B60-7C7E3C083A87}" presName="desTx" presStyleLbl="node1" presStyleIdx="0" presStyleCnt="2">
        <dgm:presLayoutVars>
          <dgm:bulletEnabled val="1"/>
        </dgm:presLayoutVars>
      </dgm:prSet>
      <dgm:spPr/>
    </dgm:pt>
    <dgm:pt modelId="{7E724201-A833-4D07-9FB8-06315360E6C2}" type="pres">
      <dgm:prSet presAssocID="{2A5250DC-E476-46A9-99BB-75674DBBB5CE}" presName="spV" presStyleCnt="0"/>
      <dgm:spPr/>
    </dgm:pt>
    <dgm:pt modelId="{C0200308-54E3-42A7-8436-9886BF46C8C4}" type="pres">
      <dgm:prSet presAssocID="{EA0C292D-6B44-4C82-9636-35772A330B65}" presName="linNode" presStyleCnt="0"/>
      <dgm:spPr/>
    </dgm:pt>
    <dgm:pt modelId="{E8C186E2-5769-479F-AD1E-C622DE00D427}" type="pres">
      <dgm:prSet presAssocID="{EA0C292D-6B44-4C82-9636-35772A330B65}" presName="parTx" presStyleLbl="revTx" presStyleIdx="1" presStyleCnt="2">
        <dgm:presLayoutVars>
          <dgm:chMax val="1"/>
          <dgm:bulletEnabled val="1"/>
        </dgm:presLayoutVars>
      </dgm:prSet>
      <dgm:spPr/>
    </dgm:pt>
    <dgm:pt modelId="{E14A5130-B616-4BD4-A362-00CE90BC3C7B}" type="pres">
      <dgm:prSet presAssocID="{EA0C292D-6B44-4C82-9636-35772A330B65}" presName="bracket" presStyleLbl="parChTrans1D1" presStyleIdx="1" presStyleCnt="2"/>
      <dgm:spPr>
        <a:ln>
          <a:solidFill>
            <a:srgbClr val="FF0000"/>
          </a:solidFill>
        </a:ln>
      </dgm:spPr>
    </dgm:pt>
    <dgm:pt modelId="{FCACBBC9-EF87-4556-857E-7353744278FF}" type="pres">
      <dgm:prSet presAssocID="{EA0C292D-6B44-4C82-9636-35772A330B65}" presName="spH" presStyleCnt="0"/>
      <dgm:spPr/>
    </dgm:pt>
    <dgm:pt modelId="{2BCA2D3E-CD55-4D07-A590-067EA87103D0}" type="pres">
      <dgm:prSet presAssocID="{EA0C292D-6B44-4C82-9636-35772A330B65}" presName="desTx" presStyleLbl="node1" presStyleIdx="1" presStyleCnt="2" custScaleY="100134">
        <dgm:presLayoutVars>
          <dgm:bulletEnabled val="1"/>
        </dgm:presLayoutVars>
      </dgm:prSet>
      <dgm:spPr/>
    </dgm:pt>
  </dgm:ptLst>
  <dgm:cxnLst>
    <dgm:cxn modelId="{9679B020-F43A-4B5C-9F68-020D3A97374F}" type="presOf" srcId="{22DB9054-BD59-48E3-A98E-B48E951E327E}" destId="{2BCA2D3E-CD55-4D07-A590-067EA87103D0}" srcOrd="0" destOrd="1" presId="urn:diagrams.loki3.com/BracketList+Icon"/>
    <dgm:cxn modelId="{5BC8D52A-6DAD-4AAB-9362-DA7DCDDD967B}" type="presOf" srcId="{C7ADF058-ACD7-4002-BB59-33B62A1E4392}" destId="{2BCA2D3E-CD55-4D07-A590-067EA87103D0}" srcOrd="0" destOrd="3" presId="urn:diagrams.loki3.com/BracketList+Icon"/>
    <dgm:cxn modelId="{96482843-8356-4636-8142-2E3179B31F75}" type="presOf" srcId="{300C8893-60C4-4573-AEDD-25121F0EBF41}" destId="{2BCA2D3E-CD55-4D07-A590-067EA87103D0}" srcOrd="0" destOrd="0" presId="urn:diagrams.loki3.com/BracketList+Icon"/>
    <dgm:cxn modelId="{64D59C43-2798-44CD-AF14-E601C06F11E3}" type="presOf" srcId="{E481F877-52C4-4481-84B7-823E41023114}" destId="{4E5EF018-7D76-483A-81BE-9135D43C9DA8}" srcOrd="0" destOrd="1" presId="urn:diagrams.loki3.com/BracketList+Icon"/>
    <dgm:cxn modelId="{213A806E-7A01-49BB-9F57-51ED4910849B}" type="presOf" srcId="{EA0C292D-6B44-4C82-9636-35772A330B65}" destId="{E8C186E2-5769-479F-AD1E-C622DE00D427}" srcOrd="0" destOrd="0" presId="urn:diagrams.loki3.com/BracketList+Icon"/>
    <dgm:cxn modelId="{FD47C455-70FE-4A9F-8D3E-E177E9B8327F}" srcId="{EA0C292D-6B44-4C82-9636-35772A330B65}" destId="{8FAFB48D-A75D-4460-9505-374C9AAE02B2}" srcOrd="2" destOrd="0" parTransId="{8D412397-66DB-44AC-B0B5-623BD3BBE166}" sibTransId="{79F57ED9-B0A2-4E0D-A9FA-6A8C5E722EB6}"/>
    <dgm:cxn modelId="{C28A1D8D-2D13-492F-95A2-6CDB40B99857}" type="presOf" srcId="{FF63A1A4-92A9-4E4D-9B60-7C7E3C083A87}" destId="{017A350C-AA35-4CC2-BB76-2E9EBE1B590A}" srcOrd="0" destOrd="0" presId="urn:diagrams.loki3.com/BracketList+Icon"/>
    <dgm:cxn modelId="{2A456395-786F-41D5-BFC9-D41C0545549A}" type="presOf" srcId="{8FAFB48D-A75D-4460-9505-374C9AAE02B2}" destId="{2BCA2D3E-CD55-4D07-A590-067EA87103D0}" srcOrd="0" destOrd="2" presId="urn:diagrams.loki3.com/BracketList+Icon"/>
    <dgm:cxn modelId="{52A07595-C968-476A-97B8-AD6DBF7453A7}" srcId="{FF63A1A4-92A9-4E4D-9B60-7C7E3C083A87}" destId="{0F9AEEB6-672A-4C4B-8D42-E72410DF8507}" srcOrd="0" destOrd="0" parTransId="{4DF54110-5A6F-41C4-9E8E-AF9D6C849791}" sibTransId="{98138FE1-9DF5-4066-80C4-61D4DD8F3260}"/>
    <dgm:cxn modelId="{E55FA3A8-6682-47D8-A503-23A4200E6A56}" srcId="{69B7F95C-C396-4C2F-A7F7-FAAB82D735A0}" destId="{FF63A1A4-92A9-4E4D-9B60-7C7E3C083A87}" srcOrd="0" destOrd="0" parTransId="{D464E9DE-BDFF-4BF4-882D-B0450FF5AEFC}" sibTransId="{2A5250DC-E476-46A9-99BB-75674DBBB5CE}"/>
    <dgm:cxn modelId="{5F4577AB-31DB-4680-A03E-C9F10742CF91}" srcId="{EA0C292D-6B44-4C82-9636-35772A330B65}" destId="{C7ADF058-ACD7-4002-BB59-33B62A1E4392}" srcOrd="3" destOrd="0" parTransId="{AFADC354-7AC2-4EB5-B60C-85451C7F8CA0}" sibTransId="{47688B54-59FA-4D96-B809-55F213DB8AC7}"/>
    <dgm:cxn modelId="{78C588C4-CC8C-4981-A0B2-860C26E40261}" srcId="{FF63A1A4-92A9-4E4D-9B60-7C7E3C083A87}" destId="{E481F877-52C4-4481-84B7-823E41023114}" srcOrd="1" destOrd="0" parTransId="{AEE56812-FC44-47F7-837B-278C9DC8F100}" sibTransId="{459485AC-D561-4E83-94B0-ED9BE62C55C0}"/>
    <dgm:cxn modelId="{F2BF90D6-1319-4A26-910C-F135319096AA}" srcId="{EA0C292D-6B44-4C82-9636-35772A330B65}" destId="{300C8893-60C4-4573-AEDD-25121F0EBF41}" srcOrd="0" destOrd="0" parTransId="{1889952E-9C91-4817-BE3B-66BBDCB99C78}" sibTransId="{AF5E816B-C518-430C-87B5-7D578966BDFC}"/>
    <dgm:cxn modelId="{A1C8E7D8-A2D1-417E-85E0-85D5EFCDA7FD}" type="presOf" srcId="{0F9AEEB6-672A-4C4B-8D42-E72410DF8507}" destId="{4E5EF018-7D76-483A-81BE-9135D43C9DA8}" srcOrd="0" destOrd="0" presId="urn:diagrams.loki3.com/BracketList+Icon"/>
    <dgm:cxn modelId="{8E9386E7-8906-4C87-A0B9-557BF0BFA7C7}" srcId="{69B7F95C-C396-4C2F-A7F7-FAAB82D735A0}" destId="{EA0C292D-6B44-4C82-9636-35772A330B65}" srcOrd="1" destOrd="0" parTransId="{95B2AB95-747A-493C-970C-9C351487C3B5}" sibTransId="{FE727880-3D53-4AC1-9A0D-0E3B5D86C53D}"/>
    <dgm:cxn modelId="{4EFA4AF7-F647-4DBD-BFD2-8733BA57F81E}" srcId="{EA0C292D-6B44-4C82-9636-35772A330B65}" destId="{22DB9054-BD59-48E3-A98E-B48E951E327E}" srcOrd="1" destOrd="0" parTransId="{F6EFB4F7-B025-4446-9DC1-0A4594B361C7}" sibTransId="{472A83A0-4BF1-4D5F-814C-02118AA86627}"/>
    <dgm:cxn modelId="{83A5BEFB-B617-4BD2-B194-D774A109A3B7}" type="presOf" srcId="{69B7F95C-C396-4C2F-A7F7-FAAB82D735A0}" destId="{EEEB6310-2884-4D9D-A854-11362D58E7BC}" srcOrd="0" destOrd="0" presId="urn:diagrams.loki3.com/BracketList+Icon"/>
    <dgm:cxn modelId="{FB408BB5-6BF9-4EF2-B833-FB7CD7D5F918}" type="presParOf" srcId="{EEEB6310-2884-4D9D-A854-11362D58E7BC}" destId="{AF7CE547-D814-44D3-854A-C25D5B72D64D}" srcOrd="0" destOrd="0" presId="urn:diagrams.loki3.com/BracketList+Icon"/>
    <dgm:cxn modelId="{07EE69AE-85A2-401B-9AA7-583B7DA1240E}" type="presParOf" srcId="{AF7CE547-D814-44D3-854A-C25D5B72D64D}" destId="{017A350C-AA35-4CC2-BB76-2E9EBE1B590A}" srcOrd="0" destOrd="0" presId="urn:diagrams.loki3.com/BracketList+Icon"/>
    <dgm:cxn modelId="{34A46CEB-1BF4-4EC6-98E7-04B525FA8149}" type="presParOf" srcId="{AF7CE547-D814-44D3-854A-C25D5B72D64D}" destId="{0E9F12A6-6F03-4977-A04B-E2F9819F98B1}" srcOrd="1" destOrd="0" presId="urn:diagrams.loki3.com/BracketList+Icon"/>
    <dgm:cxn modelId="{DFC3E9FE-9511-4A2D-8215-F30646079919}" type="presParOf" srcId="{AF7CE547-D814-44D3-854A-C25D5B72D64D}" destId="{42849303-D9A2-47EC-B1B8-FE4A65CB0C68}" srcOrd="2" destOrd="0" presId="urn:diagrams.loki3.com/BracketList+Icon"/>
    <dgm:cxn modelId="{CD96E03F-D0CF-4508-89A0-C2EA73226382}" type="presParOf" srcId="{AF7CE547-D814-44D3-854A-C25D5B72D64D}" destId="{4E5EF018-7D76-483A-81BE-9135D43C9DA8}" srcOrd="3" destOrd="0" presId="urn:diagrams.loki3.com/BracketList+Icon"/>
    <dgm:cxn modelId="{97FFFB40-E61D-4B86-8F3B-D392260FD40B}" type="presParOf" srcId="{EEEB6310-2884-4D9D-A854-11362D58E7BC}" destId="{7E724201-A833-4D07-9FB8-06315360E6C2}" srcOrd="1" destOrd="0" presId="urn:diagrams.loki3.com/BracketList+Icon"/>
    <dgm:cxn modelId="{E647A121-B51F-484C-9D6B-325AFE80E9FC}" type="presParOf" srcId="{EEEB6310-2884-4D9D-A854-11362D58E7BC}" destId="{C0200308-54E3-42A7-8436-9886BF46C8C4}" srcOrd="2" destOrd="0" presId="urn:diagrams.loki3.com/BracketList+Icon"/>
    <dgm:cxn modelId="{9F80E639-F032-42E5-9798-DFEE80B9CB6D}" type="presParOf" srcId="{C0200308-54E3-42A7-8436-9886BF46C8C4}" destId="{E8C186E2-5769-479F-AD1E-C622DE00D427}" srcOrd="0" destOrd="0" presId="urn:diagrams.loki3.com/BracketList+Icon"/>
    <dgm:cxn modelId="{5B722EAD-9ED7-41DC-9549-AF63A4A28346}" type="presParOf" srcId="{C0200308-54E3-42A7-8436-9886BF46C8C4}" destId="{E14A5130-B616-4BD4-A362-00CE90BC3C7B}" srcOrd="1" destOrd="0" presId="urn:diagrams.loki3.com/BracketList+Icon"/>
    <dgm:cxn modelId="{80CEB1B0-9AE2-4C2B-B7DA-A6519AE6BB3F}" type="presParOf" srcId="{C0200308-54E3-42A7-8436-9886BF46C8C4}" destId="{FCACBBC9-EF87-4556-857E-7353744278FF}" srcOrd="2" destOrd="0" presId="urn:diagrams.loki3.com/BracketList+Icon"/>
    <dgm:cxn modelId="{89805367-9501-47F9-A3BB-AF4FDB63726F}" type="presParOf" srcId="{C0200308-54E3-42A7-8436-9886BF46C8C4}" destId="{2BCA2D3E-CD55-4D07-A590-067EA87103D0}"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900D4E-3A9A-46CF-8138-800ACABC29C7}"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9E9020F-913D-466B-8B39-BE78078A8F98}">
      <dgm:prSet phldrT="[Text]" custT="1"/>
      <dgm:spPr/>
      <dgm:t>
        <a:bodyPr/>
        <a:lstStyle/>
        <a:p>
          <a:r>
            <a:rPr lang="en-US" sz="3200" dirty="0">
              <a:solidFill>
                <a:schemeClr val="bg1"/>
              </a:solidFill>
              <a:latin typeface="Times New Roman" panose="02020603050405020304" pitchFamily="18" charset="0"/>
              <a:cs typeface="Times New Roman" panose="02020603050405020304" pitchFamily="18" charset="0"/>
            </a:rPr>
            <a:t>HIV Exposure</a:t>
          </a:r>
        </a:p>
      </dgm:t>
    </dgm:pt>
    <dgm:pt modelId="{509B4394-2ACA-4F62-95C0-C1ABD9B411BE}" type="parTrans" cxnId="{14B02ED2-337A-4977-9510-E317D1A3BC57}">
      <dgm:prSet/>
      <dgm:spPr/>
      <dgm:t>
        <a:bodyPr/>
        <a:lstStyle/>
        <a:p>
          <a:endParaRPr lang="en-US"/>
        </a:p>
      </dgm:t>
    </dgm:pt>
    <dgm:pt modelId="{9FF68337-50DE-4D09-AC83-061D40C99118}" type="sibTrans" cxnId="{14B02ED2-337A-4977-9510-E317D1A3BC57}">
      <dgm:prSet/>
      <dgm:spPr/>
      <dgm:t>
        <a:bodyPr/>
        <a:lstStyle/>
        <a:p>
          <a:endParaRPr lang="en-US"/>
        </a:p>
      </dgm:t>
    </dgm:pt>
    <dgm:pt modelId="{AD08231E-E889-4166-AE23-4EC282CCFA2A}">
      <dgm:prSet phldrT="[Text]" custT="1"/>
      <dgm:spPr/>
      <dgm:t>
        <a:bodyPr/>
        <a:lstStyle/>
        <a:p>
          <a:r>
            <a:rPr lang="en-US" sz="1400" dirty="0">
              <a:solidFill>
                <a:schemeClr val="bg1"/>
              </a:solidFill>
              <a:latin typeface="Times New Roman" panose="02020603050405020304" pitchFamily="18" charset="0"/>
              <a:cs typeface="Times New Roman" panose="02020603050405020304" pitchFamily="18" charset="0"/>
            </a:rPr>
            <a:t>PrEP: treatment before exposure</a:t>
          </a:r>
        </a:p>
      </dgm:t>
    </dgm:pt>
    <dgm:pt modelId="{77F00F0C-CC94-4B83-A337-EA2D36FB3B87}" type="parTrans" cxnId="{AEBA035E-8A2B-4853-8DCE-7AD22D62AABD}">
      <dgm:prSet/>
      <dgm:spPr/>
      <dgm:t>
        <a:bodyPr/>
        <a:lstStyle/>
        <a:p>
          <a:endParaRPr lang="en-US"/>
        </a:p>
      </dgm:t>
    </dgm:pt>
    <dgm:pt modelId="{2574342B-A01F-4405-A19F-B570A6358CF1}" type="sibTrans" cxnId="{AEBA035E-8A2B-4853-8DCE-7AD22D62AABD}">
      <dgm:prSet/>
      <dgm:spPr/>
      <dgm:t>
        <a:bodyPr/>
        <a:lstStyle/>
        <a:p>
          <a:endParaRPr lang="en-US"/>
        </a:p>
      </dgm:t>
    </dgm:pt>
    <dgm:pt modelId="{E006F005-4215-4E49-9257-4BB5E25D1A6C}">
      <dgm:prSet phldrT="[Text]" custT="1"/>
      <dgm:spPr/>
      <dgm:t>
        <a:bodyPr/>
        <a:lstStyle/>
        <a:p>
          <a:r>
            <a:rPr lang="en-US" sz="1400" dirty="0">
              <a:solidFill>
                <a:schemeClr val="bg1"/>
              </a:solidFill>
              <a:latin typeface="Times New Roman" panose="02020603050405020304" pitchFamily="18" charset="0"/>
              <a:cs typeface="Times New Roman" panose="02020603050405020304" pitchFamily="18" charset="0"/>
            </a:rPr>
            <a:t>PEP: treatment after exposure </a:t>
          </a:r>
        </a:p>
      </dgm:t>
    </dgm:pt>
    <dgm:pt modelId="{D89981D6-3696-4AC3-9C0C-7A5A8E90AB29}" type="parTrans" cxnId="{CBFE678B-629C-4B3C-9C4C-C36D7894E94C}">
      <dgm:prSet/>
      <dgm:spPr/>
      <dgm:t>
        <a:bodyPr/>
        <a:lstStyle/>
        <a:p>
          <a:endParaRPr lang="en-US"/>
        </a:p>
      </dgm:t>
    </dgm:pt>
    <dgm:pt modelId="{0492EDE6-1814-45EB-9062-1653809CAE66}" type="sibTrans" cxnId="{CBFE678B-629C-4B3C-9C4C-C36D7894E94C}">
      <dgm:prSet/>
      <dgm:spPr/>
      <dgm:t>
        <a:bodyPr/>
        <a:lstStyle/>
        <a:p>
          <a:endParaRPr lang="en-US"/>
        </a:p>
      </dgm:t>
    </dgm:pt>
    <dgm:pt modelId="{FBDAD8F4-3116-46BB-8F31-2B40060A63BF}">
      <dgm:prSet phldrT="[Text]"/>
      <dgm:spPr/>
      <dgm:t>
        <a:bodyPr/>
        <a:lstStyle/>
        <a:p>
          <a:endParaRPr lang="en-US" dirty="0"/>
        </a:p>
      </dgm:t>
    </dgm:pt>
    <dgm:pt modelId="{A5D3482F-C6F8-48D1-80BC-9999B06F76B4}" type="parTrans" cxnId="{3B6D34D9-B30B-471A-9E0A-2F3963455697}">
      <dgm:prSet/>
      <dgm:spPr/>
      <dgm:t>
        <a:bodyPr/>
        <a:lstStyle/>
        <a:p>
          <a:endParaRPr lang="en-US"/>
        </a:p>
      </dgm:t>
    </dgm:pt>
    <dgm:pt modelId="{AFCD8324-4CD7-4480-9800-A39A844EBBFC}" type="sibTrans" cxnId="{3B6D34D9-B30B-471A-9E0A-2F3963455697}">
      <dgm:prSet/>
      <dgm:spPr/>
      <dgm:t>
        <a:bodyPr/>
        <a:lstStyle/>
        <a:p>
          <a:endParaRPr lang="en-US"/>
        </a:p>
      </dgm:t>
    </dgm:pt>
    <dgm:pt modelId="{20BDD878-57AC-4846-AF2E-6B993A25662F}" type="pres">
      <dgm:prSet presAssocID="{8D900D4E-3A9A-46CF-8138-800ACABC29C7}" presName="Name0" presStyleCnt="0">
        <dgm:presLayoutVars>
          <dgm:chMax val="1"/>
          <dgm:chPref val="1"/>
          <dgm:dir/>
          <dgm:animOne val="branch"/>
          <dgm:animLvl val="lvl"/>
        </dgm:presLayoutVars>
      </dgm:prSet>
      <dgm:spPr/>
    </dgm:pt>
    <dgm:pt modelId="{1D51BF88-9A82-49BF-B709-E236697C55A0}" type="pres">
      <dgm:prSet presAssocID="{A9E9020F-913D-466B-8B39-BE78078A8F98}" presName="singleCycle" presStyleCnt="0"/>
      <dgm:spPr/>
    </dgm:pt>
    <dgm:pt modelId="{76109D73-A41B-4BD0-8390-33C6F26F880E}" type="pres">
      <dgm:prSet presAssocID="{A9E9020F-913D-466B-8B39-BE78078A8F98}" presName="singleCenter" presStyleLbl="node1" presStyleIdx="0" presStyleCnt="3" custScaleX="207170">
        <dgm:presLayoutVars>
          <dgm:chMax val="7"/>
          <dgm:chPref val="7"/>
        </dgm:presLayoutVars>
      </dgm:prSet>
      <dgm:spPr/>
    </dgm:pt>
    <dgm:pt modelId="{4151B734-605C-4D40-B246-17FD79846EC6}" type="pres">
      <dgm:prSet presAssocID="{77F00F0C-CC94-4B83-A337-EA2D36FB3B87}" presName="Name56" presStyleLbl="parChTrans1D2" presStyleIdx="0" presStyleCnt="2"/>
      <dgm:spPr/>
    </dgm:pt>
    <dgm:pt modelId="{21F8B3DD-982F-4C30-BC84-11E45D882E6B}" type="pres">
      <dgm:prSet presAssocID="{AD08231E-E889-4166-AE23-4EC282CCFA2A}" presName="text0" presStyleLbl="node1" presStyleIdx="1" presStyleCnt="3" custScaleX="306586">
        <dgm:presLayoutVars>
          <dgm:bulletEnabled val="1"/>
        </dgm:presLayoutVars>
      </dgm:prSet>
      <dgm:spPr/>
    </dgm:pt>
    <dgm:pt modelId="{53620028-F639-4D43-B435-E53DEB192A28}" type="pres">
      <dgm:prSet presAssocID="{D89981D6-3696-4AC3-9C0C-7A5A8E90AB29}" presName="Name56" presStyleLbl="parChTrans1D2" presStyleIdx="1" presStyleCnt="2"/>
      <dgm:spPr/>
    </dgm:pt>
    <dgm:pt modelId="{8212074A-F008-4934-BFA9-8709B0A662B4}" type="pres">
      <dgm:prSet presAssocID="{E006F005-4215-4E49-9257-4BB5E25D1A6C}" presName="text0" presStyleLbl="node1" presStyleIdx="2" presStyleCnt="3" custScaleX="303963">
        <dgm:presLayoutVars>
          <dgm:bulletEnabled val="1"/>
        </dgm:presLayoutVars>
      </dgm:prSet>
      <dgm:spPr/>
    </dgm:pt>
  </dgm:ptLst>
  <dgm:cxnLst>
    <dgm:cxn modelId="{AEBA035E-8A2B-4853-8DCE-7AD22D62AABD}" srcId="{A9E9020F-913D-466B-8B39-BE78078A8F98}" destId="{AD08231E-E889-4166-AE23-4EC282CCFA2A}" srcOrd="0" destOrd="0" parTransId="{77F00F0C-CC94-4B83-A337-EA2D36FB3B87}" sibTransId="{2574342B-A01F-4405-A19F-B570A6358CF1}"/>
    <dgm:cxn modelId="{98663249-A918-40A4-80EF-01F45484B203}" type="presOf" srcId="{8D900D4E-3A9A-46CF-8138-800ACABC29C7}" destId="{20BDD878-57AC-4846-AF2E-6B993A25662F}" srcOrd="0" destOrd="0" presId="urn:microsoft.com/office/officeart/2008/layout/RadialCluster"/>
    <dgm:cxn modelId="{36996656-C3B0-4A9F-BA0A-0C124B2928B5}" type="presOf" srcId="{D89981D6-3696-4AC3-9C0C-7A5A8E90AB29}" destId="{53620028-F639-4D43-B435-E53DEB192A28}" srcOrd="0" destOrd="0" presId="urn:microsoft.com/office/officeart/2008/layout/RadialCluster"/>
    <dgm:cxn modelId="{2EF81858-291D-474C-8EAE-2E5598B772BD}" type="presOf" srcId="{77F00F0C-CC94-4B83-A337-EA2D36FB3B87}" destId="{4151B734-605C-4D40-B246-17FD79846EC6}" srcOrd="0" destOrd="0" presId="urn:microsoft.com/office/officeart/2008/layout/RadialCluster"/>
    <dgm:cxn modelId="{CBFE678B-629C-4B3C-9C4C-C36D7894E94C}" srcId="{A9E9020F-913D-466B-8B39-BE78078A8F98}" destId="{E006F005-4215-4E49-9257-4BB5E25D1A6C}" srcOrd="1" destOrd="0" parTransId="{D89981D6-3696-4AC3-9C0C-7A5A8E90AB29}" sibTransId="{0492EDE6-1814-45EB-9062-1653809CAE66}"/>
    <dgm:cxn modelId="{A46124A1-87A7-41FD-ABF3-EBE3E8AB75CE}" type="presOf" srcId="{AD08231E-E889-4166-AE23-4EC282CCFA2A}" destId="{21F8B3DD-982F-4C30-BC84-11E45D882E6B}" srcOrd="0" destOrd="0" presId="urn:microsoft.com/office/officeart/2008/layout/RadialCluster"/>
    <dgm:cxn modelId="{B9E8F0B2-6169-4389-8645-AE2180C04699}" type="presOf" srcId="{A9E9020F-913D-466B-8B39-BE78078A8F98}" destId="{76109D73-A41B-4BD0-8390-33C6F26F880E}" srcOrd="0" destOrd="0" presId="urn:microsoft.com/office/officeart/2008/layout/RadialCluster"/>
    <dgm:cxn modelId="{9076F9B9-83BC-428B-B3B0-54B08C7F279A}" type="presOf" srcId="{E006F005-4215-4E49-9257-4BB5E25D1A6C}" destId="{8212074A-F008-4934-BFA9-8709B0A662B4}" srcOrd="0" destOrd="0" presId="urn:microsoft.com/office/officeart/2008/layout/RadialCluster"/>
    <dgm:cxn modelId="{14B02ED2-337A-4977-9510-E317D1A3BC57}" srcId="{8D900D4E-3A9A-46CF-8138-800ACABC29C7}" destId="{A9E9020F-913D-466B-8B39-BE78078A8F98}" srcOrd="0" destOrd="0" parTransId="{509B4394-2ACA-4F62-95C0-C1ABD9B411BE}" sibTransId="{9FF68337-50DE-4D09-AC83-061D40C99118}"/>
    <dgm:cxn modelId="{3B6D34D9-B30B-471A-9E0A-2F3963455697}" srcId="{8D900D4E-3A9A-46CF-8138-800ACABC29C7}" destId="{FBDAD8F4-3116-46BB-8F31-2B40060A63BF}" srcOrd="1" destOrd="0" parTransId="{A5D3482F-C6F8-48D1-80BC-9999B06F76B4}" sibTransId="{AFCD8324-4CD7-4480-9800-A39A844EBBFC}"/>
    <dgm:cxn modelId="{3AE78D0E-BFF1-46A4-A174-25BCB42F2EEC}" type="presParOf" srcId="{20BDD878-57AC-4846-AF2E-6B993A25662F}" destId="{1D51BF88-9A82-49BF-B709-E236697C55A0}" srcOrd="0" destOrd="0" presId="urn:microsoft.com/office/officeart/2008/layout/RadialCluster"/>
    <dgm:cxn modelId="{AEB28E62-66F4-4973-8962-D1B0BE91DEB4}" type="presParOf" srcId="{1D51BF88-9A82-49BF-B709-E236697C55A0}" destId="{76109D73-A41B-4BD0-8390-33C6F26F880E}" srcOrd="0" destOrd="0" presId="urn:microsoft.com/office/officeart/2008/layout/RadialCluster"/>
    <dgm:cxn modelId="{CE7D2199-50B2-45EC-B291-2749A779A863}" type="presParOf" srcId="{1D51BF88-9A82-49BF-B709-E236697C55A0}" destId="{4151B734-605C-4D40-B246-17FD79846EC6}" srcOrd="1" destOrd="0" presId="urn:microsoft.com/office/officeart/2008/layout/RadialCluster"/>
    <dgm:cxn modelId="{2A2D9919-2F57-4C9A-AA4E-6FCDC63E89E3}" type="presParOf" srcId="{1D51BF88-9A82-49BF-B709-E236697C55A0}" destId="{21F8B3DD-982F-4C30-BC84-11E45D882E6B}" srcOrd="2" destOrd="0" presId="urn:microsoft.com/office/officeart/2008/layout/RadialCluster"/>
    <dgm:cxn modelId="{C15547A0-145B-4C73-9639-85492DADF752}" type="presParOf" srcId="{1D51BF88-9A82-49BF-B709-E236697C55A0}" destId="{53620028-F639-4D43-B435-E53DEB192A28}" srcOrd="3" destOrd="0" presId="urn:microsoft.com/office/officeart/2008/layout/RadialCluster"/>
    <dgm:cxn modelId="{6EA3F510-646F-4579-B58E-8C0938AEED1A}" type="presParOf" srcId="{1D51BF88-9A82-49BF-B709-E236697C55A0}" destId="{8212074A-F008-4934-BFA9-8709B0A662B4}"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How Truvada® as PrEP works</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dirty="0">
              <a:latin typeface="Times New Roman" pitchFamily="18" charset="0"/>
              <a:cs typeface="Times New Roman" pitchFamily="18" charset="0"/>
            </a:rPr>
            <a:t>Truvada® is an oral pill consisting of two antiretroviral medications (ARVs) that protects people who do not have HIV if they are exposed to the virus</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9060E682-0701-4183-94BD-9C2DF3F1CEB4}">
      <dgm:prSet custT="1"/>
      <dgm:spPr/>
      <dgm:t>
        <a:bodyPr/>
        <a:lstStyle/>
        <a:p>
          <a:r>
            <a:rPr lang="en-US" sz="2200" dirty="0">
              <a:latin typeface="Times New Roman" panose="02020603050405020304" pitchFamily="18" charset="0"/>
              <a:cs typeface="Times New Roman" panose="02020603050405020304" pitchFamily="18" charset="0"/>
            </a:rPr>
            <a:t>ARVs block HIV replication in multiple places in the reproductive cycle of the virus</a:t>
          </a:r>
        </a:p>
      </dgm:t>
    </dgm:pt>
    <dgm:pt modelId="{90838A7D-4767-45AF-AC96-CA122C58F190}" type="parTrans" cxnId="{1A27EAE9-B0B6-462B-A3F1-0869AA6787DE}">
      <dgm:prSet/>
      <dgm:spPr/>
      <dgm:t>
        <a:bodyPr/>
        <a:lstStyle/>
        <a:p>
          <a:endParaRPr lang="en-US"/>
        </a:p>
      </dgm:t>
    </dgm:pt>
    <dgm:pt modelId="{3EFBD41C-CCAA-41F4-A75A-137FE3575B22}" type="sibTrans" cxnId="{1A27EAE9-B0B6-462B-A3F1-0869AA6787DE}">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3"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3" custLinFactNeighborX="37" custLinFactNeighborY="113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2"/>
      <dgm:spPr/>
    </dgm:pt>
    <dgm:pt modelId="{FD7218CF-2B89-4EE0-B551-E0A4A005E9CF}" type="pres">
      <dgm:prSet presAssocID="{7E328A0B-7965-4970-9D25-0C256631C963}" presName="vertSpace2b" presStyleCnt="0"/>
      <dgm:spPr/>
    </dgm:pt>
    <dgm:pt modelId="{6BBED420-4B9D-4BF1-A5B1-9A766D428A30}" type="pres">
      <dgm:prSet presAssocID="{9060E682-0701-4183-94BD-9C2DF3F1CEB4}" presName="horz2" presStyleCnt="0"/>
      <dgm:spPr/>
    </dgm:pt>
    <dgm:pt modelId="{4EEB95D6-A449-4D2F-A4FF-422D4D23CB21}" type="pres">
      <dgm:prSet presAssocID="{9060E682-0701-4183-94BD-9C2DF3F1CEB4}" presName="horzSpace2" presStyleCnt="0"/>
      <dgm:spPr/>
    </dgm:pt>
    <dgm:pt modelId="{0FB0AC3A-3D5E-4BD3-A467-9B67E8F99054}" type="pres">
      <dgm:prSet presAssocID="{9060E682-0701-4183-94BD-9C2DF3F1CEB4}" presName="tx2" presStyleLbl="revTx" presStyleIdx="2" presStyleCnt="3"/>
      <dgm:spPr/>
    </dgm:pt>
    <dgm:pt modelId="{6593B478-4645-4543-A6B6-980827D19539}" type="pres">
      <dgm:prSet presAssocID="{9060E682-0701-4183-94BD-9C2DF3F1CEB4}" presName="vert2" presStyleCnt="0"/>
      <dgm:spPr/>
    </dgm:pt>
    <dgm:pt modelId="{AC9E30DA-34A7-4A77-9E2A-A34163C85660}" type="pres">
      <dgm:prSet presAssocID="{9060E682-0701-4183-94BD-9C2DF3F1CEB4}" presName="thinLine2b" presStyleLbl="callout" presStyleIdx="1" presStyleCnt="2"/>
      <dgm:spPr/>
    </dgm:pt>
    <dgm:pt modelId="{0B7B2FCC-DBE0-4124-9510-D2248295143F}" type="pres">
      <dgm:prSet presAssocID="{9060E682-0701-4183-94BD-9C2DF3F1CEB4}" presName="vertSpace2b" presStyleCnt="0"/>
      <dgm:spPr/>
    </dgm:pt>
  </dgm:ptLst>
  <dgm:cxnLst>
    <dgm:cxn modelId="{1253376B-A7EF-4A5E-BBF8-03336F1D85F0}"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3DC7E188-C4F1-4F84-9C56-D4622265540E}" type="presOf" srcId="{F67321DD-52D8-467F-BE67-A3C515C02731}" destId="{DC4FE325-4A06-494A-A835-DE0E868DE8D9}" srcOrd="0" destOrd="0" presId="urn:microsoft.com/office/officeart/2008/layout/LinedList"/>
    <dgm:cxn modelId="{0E0967C4-A9D8-4321-9BEE-85B6D10CED38}" type="presOf" srcId="{9060E682-0701-4183-94BD-9C2DF3F1CEB4}" destId="{0FB0AC3A-3D5E-4BD3-A467-9B67E8F99054}" srcOrd="0" destOrd="0" presId="urn:microsoft.com/office/officeart/2008/layout/LinedList"/>
    <dgm:cxn modelId="{1A27EAE9-B0B6-462B-A3F1-0869AA6787DE}" srcId="{EA88664B-298E-4EB4-9500-463D1154918A}" destId="{9060E682-0701-4183-94BD-9C2DF3F1CEB4}" srcOrd="1" destOrd="0" parTransId="{90838A7D-4767-45AF-AC96-CA122C58F190}" sibTransId="{3EFBD41C-CCAA-41F4-A75A-137FE3575B22}"/>
    <dgm:cxn modelId="{0066EDF8-A4A5-41D8-9AC0-D92CEF64F5C5}" type="presOf" srcId="{EA88664B-298E-4EB4-9500-463D1154918A}" destId="{39A7F6CF-FC47-45B8-A3E4-3969403FF457}" srcOrd="0" destOrd="0" presId="urn:microsoft.com/office/officeart/2008/layout/LinedList"/>
    <dgm:cxn modelId="{B410F023-E95F-40E5-A318-F61163B6774C}" type="presParOf" srcId="{DC4FE325-4A06-494A-A835-DE0E868DE8D9}" destId="{FA415BEE-066A-46C8-9155-B164BCC04813}" srcOrd="0" destOrd="0" presId="urn:microsoft.com/office/officeart/2008/layout/LinedList"/>
    <dgm:cxn modelId="{35E299E5-CD75-432F-BFE0-618D6CC215E8}" type="presParOf" srcId="{DC4FE325-4A06-494A-A835-DE0E868DE8D9}" destId="{F247005D-0B71-4104-B3A8-2E2A7B6994E8}" srcOrd="1" destOrd="0" presId="urn:microsoft.com/office/officeart/2008/layout/LinedList"/>
    <dgm:cxn modelId="{9B895FB5-5729-4174-9155-217024A2985F}" type="presParOf" srcId="{F247005D-0B71-4104-B3A8-2E2A7B6994E8}" destId="{39A7F6CF-FC47-45B8-A3E4-3969403FF457}" srcOrd="0" destOrd="0" presId="urn:microsoft.com/office/officeart/2008/layout/LinedList"/>
    <dgm:cxn modelId="{64CC5A89-AE2E-4562-95B3-9AE9FD73C6E5}" type="presParOf" srcId="{F247005D-0B71-4104-B3A8-2E2A7B6994E8}" destId="{E912D1C6-6920-4B5C-9801-0B078EB70DDF}" srcOrd="1" destOrd="0" presId="urn:microsoft.com/office/officeart/2008/layout/LinedList"/>
    <dgm:cxn modelId="{CDEDA495-23C4-4ACD-BE67-40070CA140E1}" type="presParOf" srcId="{E912D1C6-6920-4B5C-9801-0B078EB70DDF}" destId="{3B0C3DF8-04B6-449B-BD79-B8DDE2BD67CC}" srcOrd="0" destOrd="0" presId="urn:microsoft.com/office/officeart/2008/layout/LinedList"/>
    <dgm:cxn modelId="{7A33CA05-127B-4988-A2B5-BE59420F1251}" type="presParOf" srcId="{E912D1C6-6920-4B5C-9801-0B078EB70DDF}" destId="{94682073-EF96-44AE-80D4-3EF017F59E1D}" srcOrd="1" destOrd="0" presId="urn:microsoft.com/office/officeart/2008/layout/LinedList"/>
    <dgm:cxn modelId="{F89D39CC-4B1D-4F70-8D00-185CC90B3F70}" type="presParOf" srcId="{94682073-EF96-44AE-80D4-3EF017F59E1D}" destId="{CE62E868-6267-4BEF-AD9E-C4B480524334}" srcOrd="0" destOrd="0" presId="urn:microsoft.com/office/officeart/2008/layout/LinedList"/>
    <dgm:cxn modelId="{572F7AE8-9600-4537-A44D-C85BCA5694E1}" type="presParOf" srcId="{94682073-EF96-44AE-80D4-3EF017F59E1D}" destId="{49464116-27F5-44E2-91AD-00A62F4BC9B0}" srcOrd="1" destOrd="0" presId="urn:microsoft.com/office/officeart/2008/layout/LinedList"/>
    <dgm:cxn modelId="{A1A9E905-604E-47AC-9CC1-C1FE04CB90E6}" type="presParOf" srcId="{94682073-EF96-44AE-80D4-3EF017F59E1D}" destId="{F5B01B44-30BE-4D54-99F7-D19CA43F4DCA}" srcOrd="2" destOrd="0" presId="urn:microsoft.com/office/officeart/2008/layout/LinedList"/>
    <dgm:cxn modelId="{7EA60D3D-3750-48FA-A84D-76370D58716E}" type="presParOf" srcId="{E912D1C6-6920-4B5C-9801-0B078EB70DDF}" destId="{A5BA0663-83F8-4171-831B-B585F3FEE73F}" srcOrd="2" destOrd="0" presId="urn:microsoft.com/office/officeart/2008/layout/LinedList"/>
    <dgm:cxn modelId="{2BC30895-C54A-4E3D-8BEA-6A54064810FB}" type="presParOf" srcId="{E912D1C6-6920-4B5C-9801-0B078EB70DDF}" destId="{FD7218CF-2B89-4EE0-B551-E0A4A005E9CF}" srcOrd="3" destOrd="0" presId="urn:microsoft.com/office/officeart/2008/layout/LinedList"/>
    <dgm:cxn modelId="{F3813805-BD75-4EFF-BCFF-EC45ABEE2B7F}" type="presParOf" srcId="{E912D1C6-6920-4B5C-9801-0B078EB70DDF}" destId="{6BBED420-4B9D-4BF1-A5B1-9A766D428A30}" srcOrd="4" destOrd="0" presId="urn:microsoft.com/office/officeart/2008/layout/LinedList"/>
    <dgm:cxn modelId="{4D45EF39-7DD1-432F-908E-FA2A7C513BA7}" type="presParOf" srcId="{6BBED420-4B9D-4BF1-A5B1-9A766D428A30}" destId="{4EEB95D6-A449-4D2F-A4FF-422D4D23CB21}" srcOrd="0" destOrd="0" presId="urn:microsoft.com/office/officeart/2008/layout/LinedList"/>
    <dgm:cxn modelId="{3DA6A36A-F8BF-479F-B5C4-A6F71E2A0FF0}" type="presParOf" srcId="{6BBED420-4B9D-4BF1-A5B1-9A766D428A30}" destId="{0FB0AC3A-3D5E-4BD3-A467-9B67E8F99054}" srcOrd="1" destOrd="0" presId="urn:microsoft.com/office/officeart/2008/layout/LinedList"/>
    <dgm:cxn modelId="{9F340397-3CB5-4690-92EF-64CD378FA777}" type="presParOf" srcId="{6BBED420-4B9D-4BF1-A5B1-9A766D428A30}" destId="{6593B478-4645-4543-A6B6-980827D19539}" srcOrd="2" destOrd="0" presId="urn:microsoft.com/office/officeart/2008/layout/LinedList"/>
    <dgm:cxn modelId="{9A9FED3A-2E7E-4F2D-8540-DEA87D0CF8E0}" type="presParOf" srcId="{E912D1C6-6920-4B5C-9801-0B078EB70DDF}" destId="{AC9E30DA-34A7-4A77-9E2A-A34163C85660}" srcOrd="5" destOrd="0" presId="urn:microsoft.com/office/officeart/2008/layout/LinedList"/>
    <dgm:cxn modelId="{7644714C-E338-4530-9012-D8717838BBC4}" type="presParOf" srcId="{E912D1C6-6920-4B5C-9801-0B078EB70DDF}" destId="{0B7B2FCC-DBE0-4124-9510-D2248295143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Who should use Truvada</a:t>
          </a:r>
          <a:r>
            <a:rPr lang="en-US" sz="2400" b="1" baseline="30000" dirty="0">
              <a:latin typeface="Times New Roman" pitchFamily="18" charset="0"/>
              <a:cs typeface="Times New Roman" pitchFamily="18" charset="0"/>
            </a:rPr>
            <a:t>®</a:t>
          </a:r>
          <a:r>
            <a:rPr lang="en-US" sz="2400" b="1" dirty="0">
              <a:latin typeface="Times New Roman" pitchFamily="18" charset="0"/>
              <a:cs typeface="Times New Roman" pitchFamily="18" charset="0"/>
            </a:rPr>
            <a:t> for HIV prevention?</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b="1" u="sng" dirty="0">
              <a:latin typeface="Times New Roman" pitchFamily="18" charset="0"/>
              <a:cs typeface="Times New Roman" pitchFamily="18" charset="0"/>
            </a:rPr>
            <a:t>Anyone</a:t>
          </a: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who could acquire HIV, including…</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21752984-1B32-4E68-A9DE-255EB03686B5}">
      <dgm:prSet custT="1"/>
      <dgm:spPr/>
      <dgm:t>
        <a:bodyPr/>
        <a:lstStyle/>
        <a:p>
          <a:r>
            <a:rPr lang="en-US" sz="2200" dirty="0">
              <a:latin typeface="Times New Roman" pitchFamily="18" charset="0"/>
              <a:cs typeface="Times New Roman" pitchFamily="18" charset="0"/>
            </a:rPr>
            <a:t>Male-assigned Two-Spirit or Native men who have sex with men </a:t>
          </a:r>
        </a:p>
      </dgm:t>
    </dgm:pt>
    <dgm:pt modelId="{8E4A592A-5287-43F6-ADD8-645F36EDF56B}" type="parTrans" cxnId="{142FEAFC-6D24-4E0D-9D14-15C924B17248}">
      <dgm:prSet/>
      <dgm:spPr/>
      <dgm:t>
        <a:bodyPr/>
        <a:lstStyle/>
        <a:p>
          <a:endParaRPr lang="en-US">
            <a:latin typeface="Times New Roman" pitchFamily="18" charset="0"/>
            <a:cs typeface="Times New Roman" pitchFamily="18" charset="0"/>
          </a:endParaRPr>
        </a:p>
      </dgm:t>
    </dgm:pt>
    <dgm:pt modelId="{D2894D31-BB9E-406D-8C52-254152EDA214}" type="sibTrans" cxnId="{142FEAFC-6D24-4E0D-9D14-15C924B17248}">
      <dgm:prSet/>
      <dgm:spPr/>
      <dgm:t>
        <a:bodyPr/>
        <a:lstStyle/>
        <a:p>
          <a:endParaRPr lang="en-US">
            <a:latin typeface="Times New Roman" pitchFamily="18" charset="0"/>
            <a:cs typeface="Times New Roman" pitchFamily="18" charset="0"/>
          </a:endParaRPr>
        </a:p>
      </dgm:t>
    </dgm:pt>
    <dgm:pt modelId="{EED41CFD-8209-40B1-84E6-80FD9C3E1BA6}">
      <dgm:prSet custT="1"/>
      <dgm:spPr/>
      <dgm:t>
        <a:bodyPr/>
        <a:lstStyle/>
        <a:p>
          <a:r>
            <a:rPr lang="en-US" sz="2200" dirty="0">
              <a:latin typeface="Times New Roman" pitchFamily="18" charset="0"/>
              <a:cs typeface="Times New Roman" pitchFamily="18" charset="0"/>
            </a:rPr>
            <a:t>Transgender women who have sex with cisgender men</a:t>
          </a:r>
        </a:p>
      </dgm:t>
    </dgm:pt>
    <dgm:pt modelId="{FD0902BA-F957-46DB-9A9D-58109CAD3950}" type="parTrans" cxnId="{0EDC21BB-BF31-45C5-800C-6D5E0D1C1F4A}">
      <dgm:prSet/>
      <dgm:spPr/>
      <dgm:t>
        <a:bodyPr/>
        <a:lstStyle/>
        <a:p>
          <a:endParaRPr lang="en-US">
            <a:latin typeface="Times New Roman" pitchFamily="18" charset="0"/>
            <a:cs typeface="Times New Roman" pitchFamily="18" charset="0"/>
          </a:endParaRPr>
        </a:p>
      </dgm:t>
    </dgm:pt>
    <dgm:pt modelId="{F3A5A09F-DB21-451F-9DDB-3A640B11602D}" type="sibTrans" cxnId="{0EDC21BB-BF31-45C5-800C-6D5E0D1C1F4A}">
      <dgm:prSet/>
      <dgm:spPr/>
      <dgm:t>
        <a:bodyPr/>
        <a:lstStyle/>
        <a:p>
          <a:endParaRPr lang="en-US">
            <a:latin typeface="Times New Roman" pitchFamily="18" charset="0"/>
            <a:cs typeface="Times New Roman" pitchFamily="18" charset="0"/>
          </a:endParaRPr>
        </a:p>
      </dgm:t>
    </dgm:pt>
    <dgm:pt modelId="{678643C0-713F-4821-A48F-E35A766C7037}">
      <dgm:prSet custT="1"/>
      <dgm:spPr/>
      <dgm:t>
        <a:bodyPr/>
        <a:lstStyle/>
        <a:p>
          <a:r>
            <a:rPr lang="en-US" sz="2200" dirty="0">
              <a:latin typeface="Times New Roman" pitchFamily="18" charset="0"/>
              <a:cs typeface="Times New Roman" pitchFamily="18" charset="0"/>
            </a:rPr>
            <a:t>Couples where one partner has HIV and the other does not</a:t>
          </a:r>
        </a:p>
      </dgm:t>
    </dgm:pt>
    <dgm:pt modelId="{A073D858-26CE-4284-B3D9-D2CE0F422571}" type="parTrans" cxnId="{D445DF8F-AA22-4895-95BE-7B87C7A4786C}">
      <dgm:prSet/>
      <dgm:spPr/>
      <dgm:t>
        <a:bodyPr/>
        <a:lstStyle/>
        <a:p>
          <a:endParaRPr lang="en-US">
            <a:latin typeface="Times New Roman" pitchFamily="18" charset="0"/>
            <a:cs typeface="Times New Roman" pitchFamily="18" charset="0"/>
          </a:endParaRPr>
        </a:p>
      </dgm:t>
    </dgm:pt>
    <dgm:pt modelId="{E2D12C50-F0D5-47C2-BDB1-A62D9D19C188}" type="sibTrans" cxnId="{D445DF8F-AA22-4895-95BE-7B87C7A4786C}">
      <dgm:prSet/>
      <dgm:spPr/>
      <dgm:t>
        <a:bodyPr/>
        <a:lstStyle/>
        <a:p>
          <a:endParaRPr lang="en-US">
            <a:latin typeface="Times New Roman" pitchFamily="18" charset="0"/>
            <a:cs typeface="Times New Roman" pitchFamily="18" charset="0"/>
          </a:endParaRPr>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5"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5"/>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4" custLinFactY="-500000" custLinFactNeighborX="36" custLinFactNeighborY="-512260"/>
      <dgm:spPr/>
    </dgm:pt>
    <dgm:pt modelId="{FD7218CF-2B89-4EE0-B551-E0A4A005E9CF}" type="pres">
      <dgm:prSet presAssocID="{7E328A0B-7965-4970-9D25-0C256631C963}" presName="vertSpace2b" presStyleCnt="0"/>
      <dgm:spPr/>
    </dgm:pt>
    <dgm:pt modelId="{6A7FB24D-7CD3-4036-996B-4B90F6C705CD}" type="pres">
      <dgm:prSet presAssocID="{21752984-1B32-4E68-A9DE-255EB03686B5}" presName="horz2" presStyleCnt="0"/>
      <dgm:spPr/>
    </dgm:pt>
    <dgm:pt modelId="{DB057719-9D1C-4C92-9277-C3C4163DEC86}" type="pres">
      <dgm:prSet presAssocID="{21752984-1B32-4E68-A9DE-255EB03686B5}" presName="horzSpace2" presStyleCnt="0"/>
      <dgm:spPr/>
    </dgm:pt>
    <dgm:pt modelId="{27EDF5D1-EA55-4142-A0EA-9665E8E78CE8}" type="pres">
      <dgm:prSet presAssocID="{21752984-1B32-4E68-A9DE-255EB03686B5}" presName="tx2" presStyleLbl="revTx" presStyleIdx="2" presStyleCnt="5" custLinFactNeighborX="36" custLinFactNeighborY="-38567"/>
      <dgm:spPr/>
    </dgm:pt>
    <dgm:pt modelId="{24A8B86F-EE10-44BD-8C74-21AC7240DAE9}" type="pres">
      <dgm:prSet presAssocID="{21752984-1B32-4E68-A9DE-255EB03686B5}" presName="vert2" presStyleCnt="0"/>
      <dgm:spPr/>
    </dgm:pt>
    <dgm:pt modelId="{0F790A93-4FCF-49C4-A5A5-BE6D8447F359}" type="pres">
      <dgm:prSet presAssocID="{21752984-1B32-4E68-A9DE-255EB03686B5}" presName="thinLine2b" presStyleLbl="callout" presStyleIdx="1" presStyleCnt="4" custLinFactY="-900000" custLinFactNeighborX="36" custLinFactNeighborY="-907606"/>
      <dgm:spPr/>
    </dgm:pt>
    <dgm:pt modelId="{E4B65551-FFDF-4EDB-B8D1-380F676904B8}" type="pres">
      <dgm:prSet presAssocID="{21752984-1B32-4E68-A9DE-255EB03686B5}" presName="vertSpace2b" presStyleCnt="0"/>
      <dgm:spPr/>
    </dgm:pt>
    <dgm:pt modelId="{D198FCB9-B901-4558-94A6-2B3783E80917}" type="pres">
      <dgm:prSet presAssocID="{EED41CFD-8209-40B1-84E6-80FD9C3E1BA6}" presName="horz2" presStyleCnt="0"/>
      <dgm:spPr/>
    </dgm:pt>
    <dgm:pt modelId="{D0AFDB8F-0053-4352-B2E0-81DF0DEE1926}" type="pres">
      <dgm:prSet presAssocID="{EED41CFD-8209-40B1-84E6-80FD9C3E1BA6}" presName="horzSpace2" presStyleCnt="0"/>
      <dgm:spPr/>
    </dgm:pt>
    <dgm:pt modelId="{3D919465-51EB-4A25-B1A5-3B7F023CDC6B}" type="pres">
      <dgm:prSet presAssocID="{EED41CFD-8209-40B1-84E6-80FD9C3E1BA6}" presName="tx2" presStyleLbl="revTx" presStyleIdx="3" presStyleCnt="5" custScaleY="63284" custLinFactNeighborX="-453" custLinFactNeighborY="-61355"/>
      <dgm:spPr/>
    </dgm:pt>
    <dgm:pt modelId="{B9C7E6E5-F3E5-4E96-9C48-6068D381958B}" type="pres">
      <dgm:prSet presAssocID="{EED41CFD-8209-40B1-84E6-80FD9C3E1BA6}" presName="vert2" presStyleCnt="0"/>
      <dgm:spPr/>
    </dgm:pt>
    <dgm:pt modelId="{0B8F328B-6981-4565-BE3A-F0651990D331}" type="pres">
      <dgm:prSet presAssocID="{EED41CFD-8209-40B1-84E6-80FD9C3E1BA6}" presName="thinLine2b" presStyleLbl="callout" presStyleIdx="2" presStyleCnt="4" custLinFactY="-692338" custLinFactNeighborX="36" custLinFactNeighborY="-700000"/>
      <dgm:spPr/>
    </dgm:pt>
    <dgm:pt modelId="{6E6145D8-A9DD-4858-904D-60B90B666C2E}" type="pres">
      <dgm:prSet presAssocID="{EED41CFD-8209-40B1-84E6-80FD9C3E1BA6}" presName="vertSpace2b" presStyleCnt="0"/>
      <dgm:spPr/>
    </dgm:pt>
    <dgm:pt modelId="{1C423081-61A3-48F7-88EF-A9AA92DCD43D}" type="pres">
      <dgm:prSet presAssocID="{678643C0-713F-4821-A48F-E35A766C7037}" presName="horz2" presStyleCnt="0"/>
      <dgm:spPr/>
    </dgm:pt>
    <dgm:pt modelId="{F5DED4A4-2856-4927-8938-20D409EF6840}" type="pres">
      <dgm:prSet presAssocID="{678643C0-713F-4821-A48F-E35A766C7037}" presName="horzSpace2" presStyleCnt="0"/>
      <dgm:spPr/>
    </dgm:pt>
    <dgm:pt modelId="{A979F877-487C-442C-B9C8-AA6E3F826F46}" type="pres">
      <dgm:prSet presAssocID="{678643C0-713F-4821-A48F-E35A766C7037}" presName="tx2" presStyleLbl="revTx" presStyleIdx="4" presStyleCnt="5" custScaleY="54813" custLinFactNeighborX="37" custLinFactNeighborY="-55536"/>
      <dgm:spPr/>
    </dgm:pt>
    <dgm:pt modelId="{6A7D04CF-C318-4F5B-A7CF-1263AFA5E1F5}" type="pres">
      <dgm:prSet presAssocID="{678643C0-713F-4821-A48F-E35A766C7037}" presName="vert2" presStyleCnt="0"/>
      <dgm:spPr/>
    </dgm:pt>
    <dgm:pt modelId="{C32DEB08-439C-42CD-97B9-93C3EC5447C8}" type="pres">
      <dgm:prSet presAssocID="{678643C0-713F-4821-A48F-E35A766C7037}" presName="thinLine2b" presStyleLbl="callout" presStyleIdx="3" presStyleCnt="4" custLinFactY="-574929" custLinFactNeighborX="36" custLinFactNeighborY="-600000"/>
      <dgm:spPr/>
    </dgm:pt>
    <dgm:pt modelId="{844070BA-AAF4-4D55-8E30-F51C911D5380}" type="pres">
      <dgm:prSet presAssocID="{678643C0-713F-4821-A48F-E35A766C7037}" presName="vertSpace2b" presStyleCnt="0"/>
      <dgm:spPr/>
    </dgm:pt>
  </dgm:ptLst>
  <dgm:cxnLst>
    <dgm:cxn modelId="{EE298C2F-1648-4A4C-A689-27B1050C169D}" type="presOf" srcId="{EED41CFD-8209-40B1-84E6-80FD9C3E1BA6}" destId="{3D919465-51EB-4A25-B1A5-3B7F023CDC6B}" srcOrd="0" destOrd="0" presId="urn:microsoft.com/office/officeart/2008/layout/LinedList"/>
    <dgm:cxn modelId="{71BC8060-CCD1-4F95-AF4B-5B392F08998E}"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8687F17D-03B8-4B94-8EB0-7882A0B189DC}" srcId="{EA88664B-298E-4EB4-9500-463D1154918A}" destId="{7E328A0B-7965-4970-9D25-0C256631C963}" srcOrd="0" destOrd="0" parTransId="{18BF7725-E70B-4AD5-A8F1-F5C25400E6D5}" sibTransId="{FE09B247-85F9-4F55-B2D6-A137EC5E7C3A}"/>
    <dgm:cxn modelId="{D445DF8F-AA22-4895-95BE-7B87C7A4786C}" srcId="{EA88664B-298E-4EB4-9500-463D1154918A}" destId="{678643C0-713F-4821-A48F-E35A766C7037}" srcOrd="3" destOrd="0" parTransId="{A073D858-26CE-4284-B3D9-D2CE0F422571}" sibTransId="{E2D12C50-F0D5-47C2-BDB1-A62D9D19C188}"/>
    <dgm:cxn modelId="{0F9A2790-2FE7-41E4-ABD0-1416040BD863}" type="presOf" srcId="{21752984-1B32-4E68-A9DE-255EB03686B5}" destId="{27EDF5D1-EA55-4142-A0EA-9665E8E78CE8}" srcOrd="0" destOrd="0" presId="urn:microsoft.com/office/officeart/2008/layout/LinedList"/>
    <dgm:cxn modelId="{D75EC299-3AA6-451D-B108-6D89308F7B18}" type="presOf" srcId="{F67321DD-52D8-467F-BE67-A3C515C02731}" destId="{DC4FE325-4A06-494A-A835-DE0E868DE8D9}" srcOrd="0" destOrd="0" presId="urn:microsoft.com/office/officeart/2008/layout/LinedList"/>
    <dgm:cxn modelId="{0EDC21BB-BF31-45C5-800C-6D5E0D1C1F4A}" srcId="{EA88664B-298E-4EB4-9500-463D1154918A}" destId="{EED41CFD-8209-40B1-84E6-80FD9C3E1BA6}" srcOrd="2" destOrd="0" parTransId="{FD0902BA-F957-46DB-9A9D-58109CAD3950}" sibTransId="{F3A5A09F-DB21-451F-9DDB-3A640B11602D}"/>
    <dgm:cxn modelId="{162428D3-4F64-4E25-98EB-A4DAF2AEECB1}" type="presOf" srcId="{EA88664B-298E-4EB4-9500-463D1154918A}" destId="{39A7F6CF-FC47-45B8-A3E4-3969403FF457}" srcOrd="0" destOrd="0" presId="urn:microsoft.com/office/officeart/2008/layout/LinedList"/>
    <dgm:cxn modelId="{69DE2BFA-2274-4DC3-90B6-E4D58E73EAD8}" type="presOf" srcId="{678643C0-713F-4821-A48F-E35A766C7037}" destId="{A979F877-487C-442C-B9C8-AA6E3F826F46}" srcOrd="0" destOrd="0" presId="urn:microsoft.com/office/officeart/2008/layout/LinedList"/>
    <dgm:cxn modelId="{142FEAFC-6D24-4E0D-9D14-15C924B17248}" srcId="{EA88664B-298E-4EB4-9500-463D1154918A}" destId="{21752984-1B32-4E68-A9DE-255EB03686B5}" srcOrd="1" destOrd="0" parTransId="{8E4A592A-5287-43F6-ADD8-645F36EDF56B}" sibTransId="{D2894D31-BB9E-406D-8C52-254152EDA214}"/>
    <dgm:cxn modelId="{814681EC-2B20-4B82-BED5-A6EA226ECF2C}" type="presParOf" srcId="{DC4FE325-4A06-494A-A835-DE0E868DE8D9}" destId="{FA415BEE-066A-46C8-9155-B164BCC04813}" srcOrd="0" destOrd="0" presId="urn:microsoft.com/office/officeart/2008/layout/LinedList"/>
    <dgm:cxn modelId="{1355D0E2-70A6-489F-9B80-2952A4F321F2}" type="presParOf" srcId="{DC4FE325-4A06-494A-A835-DE0E868DE8D9}" destId="{F247005D-0B71-4104-B3A8-2E2A7B6994E8}" srcOrd="1" destOrd="0" presId="urn:microsoft.com/office/officeart/2008/layout/LinedList"/>
    <dgm:cxn modelId="{DBFAC854-0E3C-49FE-BEB2-0359ECCD32E7}" type="presParOf" srcId="{F247005D-0B71-4104-B3A8-2E2A7B6994E8}" destId="{39A7F6CF-FC47-45B8-A3E4-3969403FF457}" srcOrd="0" destOrd="0" presId="urn:microsoft.com/office/officeart/2008/layout/LinedList"/>
    <dgm:cxn modelId="{E0538E91-B48A-4841-AE14-8E297387B316}" type="presParOf" srcId="{F247005D-0B71-4104-B3A8-2E2A7B6994E8}" destId="{E912D1C6-6920-4B5C-9801-0B078EB70DDF}" srcOrd="1" destOrd="0" presId="urn:microsoft.com/office/officeart/2008/layout/LinedList"/>
    <dgm:cxn modelId="{2DD4A53E-2F4C-4DCB-8A48-EE4A1A2166E7}" type="presParOf" srcId="{E912D1C6-6920-4B5C-9801-0B078EB70DDF}" destId="{3B0C3DF8-04B6-449B-BD79-B8DDE2BD67CC}" srcOrd="0" destOrd="0" presId="urn:microsoft.com/office/officeart/2008/layout/LinedList"/>
    <dgm:cxn modelId="{7C68B68A-5768-4A57-958B-B969DC350D32}" type="presParOf" srcId="{E912D1C6-6920-4B5C-9801-0B078EB70DDF}" destId="{94682073-EF96-44AE-80D4-3EF017F59E1D}" srcOrd="1" destOrd="0" presId="urn:microsoft.com/office/officeart/2008/layout/LinedList"/>
    <dgm:cxn modelId="{E7CB06CF-B6A1-41CD-AC9B-A7B847822A9C}" type="presParOf" srcId="{94682073-EF96-44AE-80D4-3EF017F59E1D}" destId="{CE62E868-6267-4BEF-AD9E-C4B480524334}" srcOrd="0" destOrd="0" presId="urn:microsoft.com/office/officeart/2008/layout/LinedList"/>
    <dgm:cxn modelId="{6888DBD8-CD31-4848-8C3B-F9F73E6BE212}" type="presParOf" srcId="{94682073-EF96-44AE-80D4-3EF017F59E1D}" destId="{49464116-27F5-44E2-91AD-00A62F4BC9B0}" srcOrd="1" destOrd="0" presId="urn:microsoft.com/office/officeart/2008/layout/LinedList"/>
    <dgm:cxn modelId="{8FEFCBD8-76B1-416F-8BCC-C28B11295670}" type="presParOf" srcId="{94682073-EF96-44AE-80D4-3EF017F59E1D}" destId="{F5B01B44-30BE-4D54-99F7-D19CA43F4DCA}" srcOrd="2" destOrd="0" presId="urn:microsoft.com/office/officeart/2008/layout/LinedList"/>
    <dgm:cxn modelId="{FEEA6F39-FB06-497D-B8EA-F7D75966B8AC}" type="presParOf" srcId="{E912D1C6-6920-4B5C-9801-0B078EB70DDF}" destId="{A5BA0663-83F8-4171-831B-B585F3FEE73F}" srcOrd="2" destOrd="0" presId="urn:microsoft.com/office/officeart/2008/layout/LinedList"/>
    <dgm:cxn modelId="{4D03BA2B-7E73-4E05-8D30-27AFA170003D}" type="presParOf" srcId="{E912D1C6-6920-4B5C-9801-0B078EB70DDF}" destId="{FD7218CF-2B89-4EE0-B551-E0A4A005E9CF}" srcOrd="3" destOrd="0" presId="urn:microsoft.com/office/officeart/2008/layout/LinedList"/>
    <dgm:cxn modelId="{2252668D-0DFD-4A8C-BC08-F0474E126E53}" type="presParOf" srcId="{E912D1C6-6920-4B5C-9801-0B078EB70DDF}" destId="{6A7FB24D-7CD3-4036-996B-4B90F6C705CD}" srcOrd="4" destOrd="0" presId="urn:microsoft.com/office/officeart/2008/layout/LinedList"/>
    <dgm:cxn modelId="{39506A23-5E4B-4887-BCF8-BAE784DA3AA9}" type="presParOf" srcId="{6A7FB24D-7CD3-4036-996B-4B90F6C705CD}" destId="{DB057719-9D1C-4C92-9277-C3C4163DEC86}" srcOrd="0" destOrd="0" presId="urn:microsoft.com/office/officeart/2008/layout/LinedList"/>
    <dgm:cxn modelId="{EF5D4761-1279-407C-A2F0-B39C0100F22E}" type="presParOf" srcId="{6A7FB24D-7CD3-4036-996B-4B90F6C705CD}" destId="{27EDF5D1-EA55-4142-A0EA-9665E8E78CE8}" srcOrd="1" destOrd="0" presId="urn:microsoft.com/office/officeart/2008/layout/LinedList"/>
    <dgm:cxn modelId="{8D22C4C9-5BB9-4FAD-8C5F-42B89EECA00C}" type="presParOf" srcId="{6A7FB24D-7CD3-4036-996B-4B90F6C705CD}" destId="{24A8B86F-EE10-44BD-8C74-21AC7240DAE9}" srcOrd="2" destOrd="0" presId="urn:microsoft.com/office/officeart/2008/layout/LinedList"/>
    <dgm:cxn modelId="{7C73FD78-3BE9-48D6-9740-F07FFB39F578}" type="presParOf" srcId="{E912D1C6-6920-4B5C-9801-0B078EB70DDF}" destId="{0F790A93-4FCF-49C4-A5A5-BE6D8447F359}" srcOrd="5" destOrd="0" presId="urn:microsoft.com/office/officeart/2008/layout/LinedList"/>
    <dgm:cxn modelId="{91ED5507-D1D9-4BA1-BA2C-8B68DA44DBA9}" type="presParOf" srcId="{E912D1C6-6920-4B5C-9801-0B078EB70DDF}" destId="{E4B65551-FFDF-4EDB-B8D1-380F676904B8}" srcOrd="6" destOrd="0" presId="urn:microsoft.com/office/officeart/2008/layout/LinedList"/>
    <dgm:cxn modelId="{869900AC-ED57-4F22-AF5F-462D8CD1F157}" type="presParOf" srcId="{E912D1C6-6920-4B5C-9801-0B078EB70DDF}" destId="{D198FCB9-B901-4558-94A6-2B3783E80917}" srcOrd="7" destOrd="0" presId="urn:microsoft.com/office/officeart/2008/layout/LinedList"/>
    <dgm:cxn modelId="{4A57E32A-F620-46E1-8C4A-FC53EB1AB7E1}" type="presParOf" srcId="{D198FCB9-B901-4558-94A6-2B3783E80917}" destId="{D0AFDB8F-0053-4352-B2E0-81DF0DEE1926}" srcOrd="0" destOrd="0" presId="urn:microsoft.com/office/officeart/2008/layout/LinedList"/>
    <dgm:cxn modelId="{BDA07AFA-5FC9-411F-8B37-3470D8974D0E}" type="presParOf" srcId="{D198FCB9-B901-4558-94A6-2B3783E80917}" destId="{3D919465-51EB-4A25-B1A5-3B7F023CDC6B}" srcOrd="1" destOrd="0" presId="urn:microsoft.com/office/officeart/2008/layout/LinedList"/>
    <dgm:cxn modelId="{3E7E0ED4-086A-4F73-A3BC-5565F3DD0945}" type="presParOf" srcId="{D198FCB9-B901-4558-94A6-2B3783E80917}" destId="{B9C7E6E5-F3E5-4E96-9C48-6068D381958B}" srcOrd="2" destOrd="0" presId="urn:microsoft.com/office/officeart/2008/layout/LinedList"/>
    <dgm:cxn modelId="{745B774D-3D60-4FDD-9352-695F4E52DCCF}" type="presParOf" srcId="{E912D1C6-6920-4B5C-9801-0B078EB70DDF}" destId="{0B8F328B-6981-4565-BE3A-F0651990D331}" srcOrd="8" destOrd="0" presId="urn:microsoft.com/office/officeart/2008/layout/LinedList"/>
    <dgm:cxn modelId="{F2FFB861-B4AA-4B2D-A026-9F9854C7FD94}" type="presParOf" srcId="{E912D1C6-6920-4B5C-9801-0B078EB70DDF}" destId="{6E6145D8-A9DD-4858-904D-60B90B666C2E}" srcOrd="9" destOrd="0" presId="urn:microsoft.com/office/officeart/2008/layout/LinedList"/>
    <dgm:cxn modelId="{B0C22F5D-CF87-48A6-BD21-F38A642948CE}" type="presParOf" srcId="{E912D1C6-6920-4B5C-9801-0B078EB70DDF}" destId="{1C423081-61A3-48F7-88EF-A9AA92DCD43D}" srcOrd="10" destOrd="0" presId="urn:microsoft.com/office/officeart/2008/layout/LinedList"/>
    <dgm:cxn modelId="{599A1315-D192-4D26-95FB-0BA29E4D3CD7}" type="presParOf" srcId="{1C423081-61A3-48F7-88EF-A9AA92DCD43D}" destId="{F5DED4A4-2856-4927-8938-20D409EF6840}" srcOrd="0" destOrd="0" presId="urn:microsoft.com/office/officeart/2008/layout/LinedList"/>
    <dgm:cxn modelId="{D7A68C0F-74E5-4402-8BB1-AEC04C573589}" type="presParOf" srcId="{1C423081-61A3-48F7-88EF-A9AA92DCD43D}" destId="{A979F877-487C-442C-B9C8-AA6E3F826F46}" srcOrd="1" destOrd="0" presId="urn:microsoft.com/office/officeart/2008/layout/LinedList"/>
    <dgm:cxn modelId="{E0094E66-2763-4571-A0E7-3A68EF318F2B}" type="presParOf" srcId="{1C423081-61A3-48F7-88EF-A9AA92DCD43D}" destId="{6A7D04CF-C318-4F5B-A7CF-1263AFA5E1F5}" srcOrd="2" destOrd="0" presId="urn:microsoft.com/office/officeart/2008/layout/LinedList"/>
    <dgm:cxn modelId="{BB916D44-9D3E-4F38-8DEF-47DED15542E7}" type="presParOf" srcId="{E912D1C6-6920-4B5C-9801-0B078EB70DDF}" destId="{C32DEB08-439C-42CD-97B9-93C3EC5447C8}" srcOrd="11" destOrd="0" presId="urn:microsoft.com/office/officeart/2008/layout/LinedList"/>
    <dgm:cxn modelId="{FE12FBC3-8AF0-4142-92BE-2FC9F8BD3A36}" type="presParOf" srcId="{E912D1C6-6920-4B5C-9801-0B078EB70DDF}" destId="{844070BA-AAF4-4D55-8E30-F51C911D538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7321DD-52D8-467F-BE67-A3C515C027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88664B-298E-4EB4-9500-463D1154918A}">
      <dgm:prSet phldrT="[Text]" custT="1"/>
      <dgm:spPr/>
      <dgm:t>
        <a:bodyPr/>
        <a:lstStyle/>
        <a:p>
          <a:r>
            <a:rPr lang="en-US" sz="2400" b="1" dirty="0">
              <a:latin typeface="Times New Roman" pitchFamily="18" charset="0"/>
              <a:cs typeface="Times New Roman" pitchFamily="18" charset="0"/>
            </a:rPr>
            <a:t>Requirements for use</a:t>
          </a:r>
          <a:endParaRPr lang="en-US" sz="2400" dirty="0">
            <a:latin typeface="Times New Roman" pitchFamily="18" charset="0"/>
            <a:cs typeface="Times New Roman" pitchFamily="18" charset="0"/>
          </a:endParaRPr>
        </a:p>
      </dgm:t>
    </dgm:pt>
    <dgm:pt modelId="{8CECDD5E-4E17-492D-80F0-2269C0DDAB88}" type="parTrans" cxnId="{7F158558-716D-436E-998E-4FB24CF9671E}">
      <dgm:prSet/>
      <dgm:spPr/>
      <dgm:t>
        <a:bodyPr/>
        <a:lstStyle/>
        <a:p>
          <a:endParaRPr lang="en-US">
            <a:latin typeface="Times New Roman" pitchFamily="18" charset="0"/>
            <a:cs typeface="Times New Roman" pitchFamily="18" charset="0"/>
          </a:endParaRPr>
        </a:p>
      </dgm:t>
    </dgm:pt>
    <dgm:pt modelId="{FBD6DBC0-BC95-4C5B-A73C-DCA3306A3966}" type="sibTrans" cxnId="{7F158558-716D-436E-998E-4FB24CF9671E}">
      <dgm:prSet/>
      <dgm:spPr/>
      <dgm:t>
        <a:bodyPr/>
        <a:lstStyle/>
        <a:p>
          <a:endParaRPr lang="en-US">
            <a:latin typeface="Times New Roman" pitchFamily="18" charset="0"/>
            <a:cs typeface="Times New Roman" pitchFamily="18" charset="0"/>
          </a:endParaRPr>
        </a:p>
      </dgm:t>
    </dgm:pt>
    <dgm:pt modelId="{7E328A0B-7965-4970-9D25-0C256631C963}">
      <dgm:prSet phldrT="[Text]" custT="1"/>
      <dgm:spPr/>
      <dgm:t>
        <a:bodyPr/>
        <a:lstStyle/>
        <a:p>
          <a:r>
            <a:rPr lang="en-US" sz="2200" dirty="0">
              <a:latin typeface="Times New Roman" pitchFamily="18" charset="0"/>
              <a:cs typeface="Times New Roman" pitchFamily="18" charset="0"/>
            </a:rPr>
            <a:t>Be HIV-negative</a:t>
          </a:r>
        </a:p>
      </dgm:t>
    </dgm:pt>
    <dgm:pt modelId="{18BF7725-E70B-4AD5-A8F1-F5C25400E6D5}" type="parTrans" cxnId="{8687F17D-03B8-4B94-8EB0-7882A0B189DC}">
      <dgm:prSet/>
      <dgm:spPr/>
      <dgm:t>
        <a:bodyPr/>
        <a:lstStyle/>
        <a:p>
          <a:endParaRPr lang="en-US">
            <a:latin typeface="Times New Roman" pitchFamily="18" charset="0"/>
            <a:cs typeface="Times New Roman" pitchFamily="18" charset="0"/>
          </a:endParaRPr>
        </a:p>
      </dgm:t>
    </dgm:pt>
    <dgm:pt modelId="{FE09B247-85F9-4F55-B2D6-A137EC5E7C3A}" type="sibTrans" cxnId="{8687F17D-03B8-4B94-8EB0-7882A0B189DC}">
      <dgm:prSet/>
      <dgm:spPr/>
      <dgm:t>
        <a:bodyPr/>
        <a:lstStyle/>
        <a:p>
          <a:endParaRPr lang="en-US">
            <a:latin typeface="Times New Roman" pitchFamily="18" charset="0"/>
            <a:cs typeface="Times New Roman" pitchFamily="18" charset="0"/>
          </a:endParaRPr>
        </a:p>
      </dgm:t>
    </dgm:pt>
    <dgm:pt modelId="{C01305AE-5AB3-4289-AA28-49FFE68A92EE}">
      <dgm:prSet custT="1"/>
      <dgm:spPr/>
      <dgm:t>
        <a:bodyPr/>
        <a:lstStyle/>
        <a:p>
          <a:r>
            <a:rPr lang="en-US" sz="2200" dirty="0">
              <a:latin typeface="Times New Roman" pitchFamily="18" charset="0"/>
              <a:cs typeface="Times New Roman" pitchFamily="18" charset="0"/>
            </a:rPr>
            <a:t>Test for HIV at least every three months while taking Truvada®</a:t>
          </a:r>
        </a:p>
      </dgm:t>
    </dgm:pt>
    <dgm:pt modelId="{66003C59-592B-42C7-973D-60E6FA513DD3}" type="parTrans" cxnId="{DD02403A-0253-4C23-B153-99EDC6145968}">
      <dgm:prSet/>
      <dgm:spPr/>
      <dgm:t>
        <a:bodyPr/>
        <a:lstStyle/>
        <a:p>
          <a:endParaRPr lang="en-US"/>
        </a:p>
      </dgm:t>
    </dgm:pt>
    <dgm:pt modelId="{CFCC4228-FDEC-4305-BA96-78C2FCAFB07A}" type="sibTrans" cxnId="{DD02403A-0253-4C23-B153-99EDC6145968}">
      <dgm:prSet/>
      <dgm:spPr/>
      <dgm:t>
        <a:bodyPr/>
        <a:lstStyle/>
        <a:p>
          <a:endParaRPr lang="en-US"/>
        </a:p>
      </dgm:t>
    </dgm:pt>
    <dgm:pt modelId="{D643A900-0BC6-485B-BC4D-A4C36064DC40}">
      <dgm:prSet custT="1"/>
      <dgm:spPr/>
      <dgm:t>
        <a:bodyPr/>
        <a:lstStyle/>
        <a:p>
          <a:r>
            <a:rPr lang="en-US" sz="2200" dirty="0">
              <a:latin typeface="Times New Roman" pitchFamily="18" charset="0"/>
              <a:cs typeface="Times New Roman" pitchFamily="18" charset="0"/>
            </a:rPr>
            <a:t>Take Truvada® as prescribed to achieve the maximum HIV prevention benefit</a:t>
          </a:r>
        </a:p>
      </dgm:t>
    </dgm:pt>
    <dgm:pt modelId="{72AB39B0-4B07-4ABE-AE7B-31549CE8B9A2}" type="parTrans" cxnId="{F7337A2C-0C89-48C7-B8D2-BA9FD529A347}">
      <dgm:prSet/>
      <dgm:spPr/>
      <dgm:t>
        <a:bodyPr/>
        <a:lstStyle/>
        <a:p>
          <a:endParaRPr lang="en-US"/>
        </a:p>
      </dgm:t>
    </dgm:pt>
    <dgm:pt modelId="{7600F1A5-B945-4735-8205-0D7226340F3E}" type="sibTrans" cxnId="{F7337A2C-0C89-48C7-B8D2-BA9FD529A347}">
      <dgm:prSet/>
      <dgm:spPr/>
      <dgm:t>
        <a:bodyPr/>
        <a:lstStyle/>
        <a:p>
          <a:endParaRPr lang="en-US"/>
        </a:p>
      </dgm:t>
    </dgm:pt>
    <dgm:pt modelId="{DC4FE325-4A06-494A-A835-DE0E868DE8D9}" type="pres">
      <dgm:prSet presAssocID="{F67321DD-52D8-467F-BE67-A3C515C02731}" presName="vert0" presStyleCnt="0">
        <dgm:presLayoutVars>
          <dgm:dir/>
          <dgm:animOne val="branch"/>
          <dgm:animLvl val="lvl"/>
        </dgm:presLayoutVars>
      </dgm:prSet>
      <dgm:spPr/>
    </dgm:pt>
    <dgm:pt modelId="{FA415BEE-066A-46C8-9155-B164BCC04813}" type="pres">
      <dgm:prSet presAssocID="{EA88664B-298E-4EB4-9500-463D1154918A}" presName="thickLine" presStyleLbl="alignNode1" presStyleIdx="0" presStyleCnt="1"/>
      <dgm:spPr/>
    </dgm:pt>
    <dgm:pt modelId="{F247005D-0B71-4104-B3A8-2E2A7B6994E8}" type="pres">
      <dgm:prSet presAssocID="{EA88664B-298E-4EB4-9500-463D1154918A}" presName="horz1" presStyleCnt="0"/>
      <dgm:spPr/>
    </dgm:pt>
    <dgm:pt modelId="{39A7F6CF-FC47-45B8-A3E4-3969403FF457}" type="pres">
      <dgm:prSet presAssocID="{EA88664B-298E-4EB4-9500-463D1154918A}" presName="tx1" presStyleLbl="revTx" presStyleIdx="0" presStyleCnt="4" custScaleX="147450"/>
      <dgm:spPr/>
    </dgm:pt>
    <dgm:pt modelId="{E912D1C6-6920-4B5C-9801-0B078EB70DDF}" type="pres">
      <dgm:prSet presAssocID="{EA88664B-298E-4EB4-9500-463D1154918A}" presName="vert1" presStyleCnt="0"/>
      <dgm:spPr/>
    </dgm:pt>
    <dgm:pt modelId="{3B0C3DF8-04B6-449B-BD79-B8DDE2BD67CC}" type="pres">
      <dgm:prSet presAssocID="{7E328A0B-7965-4970-9D25-0C256631C963}" presName="vertSpace2a" presStyleCnt="0"/>
      <dgm:spPr/>
    </dgm:pt>
    <dgm:pt modelId="{94682073-EF96-44AE-80D4-3EF017F59E1D}" type="pres">
      <dgm:prSet presAssocID="{7E328A0B-7965-4970-9D25-0C256631C963}" presName="horz2" presStyleCnt="0"/>
      <dgm:spPr/>
    </dgm:pt>
    <dgm:pt modelId="{CE62E868-6267-4BEF-AD9E-C4B480524334}" type="pres">
      <dgm:prSet presAssocID="{7E328A0B-7965-4970-9D25-0C256631C963}" presName="horzSpace2" presStyleCnt="0"/>
      <dgm:spPr/>
    </dgm:pt>
    <dgm:pt modelId="{49464116-27F5-44E2-91AD-00A62F4BC9B0}" type="pres">
      <dgm:prSet presAssocID="{7E328A0B-7965-4970-9D25-0C256631C963}" presName="tx2" presStyleLbl="revTx" presStyleIdx="1" presStyleCnt="4"/>
      <dgm:spPr/>
    </dgm:pt>
    <dgm:pt modelId="{F5B01B44-30BE-4D54-99F7-D19CA43F4DCA}" type="pres">
      <dgm:prSet presAssocID="{7E328A0B-7965-4970-9D25-0C256631C963}" presName="vert2" presStyleCnt="0"/>
      <dgm:spPr/>
    </dgm:pt>
    <dgm:pt modelId="{A5BA0663-83F8-4171-831B-B585F3FEE73F}" type="pres">
      <dgm:prSet presAssocID="{7E328A0B-7965-4970-9D25-0C256631C963}" presName="thinLine2b" presStyleLbl="callout" presStyleIdx="0" presStyleCnt="3" custLinFactY="-128788" custLinFactNeighborY="-200000"/>
      <dgm:spPr/>
    </dgm:pt>
    <dgm:pt modelId="{FD7218CF-2B89-4EE0-B551-E0A4A005E9CF}" type="pres">
      <dgm:prSet presAssocID="{7E328A0B-7965-4970-9D25-0C256631C963}" presName="vertSpace2b" presStyleCnt="0"/>
      <dgm:spPr/>
    </dgm:pt>
    <dgm:pt modelId="{A1C107B9-71A2-4226-A291-C281A608D61A}" type="pres">
      <dgm:prSet presAssocID="{C01305AE-5AB3-4289-AA28-49FFE68A92EE}" presName="horz2" presStyleCnt="0"/>
      <dgm:spPr/>
    </dgm:pt>
    <dgm:pt modelId="{0B3E46D2-4E61-44E2-824C-8C4D66985876}" type="pres">
      <dgm:prSet presAssocID="{C01305AE-5AB3-4289-AA28-49FFE68A92EE}" presName="horzSpace2" presStyleCnt="0"/>
      <dgm:spPr/>
    </dgm:pt>
    <dgm:pt modelId="{37486139-9DD9-4D79-B247-24665F263944}" type="pres">
      <dgm:prSet presAssocID="{C01305AE-5AB3-4289-AA28-49FFE68A92EE}" presName="tx2" presStyleLbl="revTx" presStyleIdx="2" presStyleCnt="4" custLinFactNeighborY="-19357"/>
      <dgm:spPr/>
    </dgm:pt>
    <dgm:pt modelId="{5417043F-0283-429F-82CD-9FC0F5FB8BC9}" type="pres">
      <dgm:prSet presAssocID="{C01305AE-5AB3-4289-AA28-49FFE68A92EE}" presName="vert2" presStyleCnt="0"/>
      <dgm:spPr/>
    </dgm:pt>
    <dgm:pt modelId="{8F64B1A6-A36A-4068-BF65-0F5F6CFDA3FF}" type="pres">
      <dgm:prSet presAssocID="{C01305AE-5AB3-4289-AA28-49FFE68A92EE}" presName="thinLine2b" presStyleLbl="callout" presStyleIdx="1" presStyleCnt="3" custLinFactY="-300000" custLinFactNeighborY="-367761"/>
      <dgm:spPr/>
    </dgm:pt>
    <dgm:pt modelId="{173C5A31-0EF3-423B-9997-64716BB79A6E}" type="pres">
      <dgm:prSet presAssocID="{C01305AE-5AB3-4289-AA28-49FFE68A92EE}" presName="vertSpace2b" presStyleCnt="0"/>
      <dgm:spPr/>
    </dgm:pt>
    <dgm:pt modelId="{33221416-DB9E-44EF-9184-BFC2E03FDA82}" type="pres">
      <dgm:prSet presAssocID="{D643A900-0BC6-485B-BC4D-A4C36064DC40}" presName="horz2" presStyleCnt="0"/>
      <dgm:spPr/>
    </dgm:pt>
    <dgm:pt modelId="{4D076E11-AC9C-437E-833B-F517E52ED46A}" type="pres">
      <dgm:prSet presAssocID="{D643A900-0BC6-485B-BC4D-A4C36064DC40}" presName="horzSpace2" presStyleCnt="0"/>
      <dgm:spPr/>
    </dgm:pt>
    <dgm:pt modelId="{76393AE6-5D03-4287-8F6D-6A498D4517B6}" type="pres">
      <dgm:prSet presAssocID="{D643A900-0BC6-485B-BC4D-A4C36064DC40}" presName="tx2" presStyleLbl="revTx" presStyleIdx="3" presStyleCnt="4" custLinFactNeighborY="-13401"/>
      <dgm:spPr/>
    </dgm:pt>
    <dgm:pt modelId="{A558638E-8661-4271-BD35-D7F7B6490F89}" type="pres">
      <dgm:prSet presAssocID="{D643A900-0BC6-485B-BC4D-A4C36064DC40}" presName="vert2" presStyleCnt="0"/>
      <dgm:spPr/>
    </dgm:pt>
    <dgm:pt modelId="{4DAA9F7D-3ABF-48D9-8DFF-33D18ABB66B0}" type="pres">
      <dgm:prSet presAssocID="{D643A900-0BC6-485B-BC4D-A4C36064DC40}" presName="thinLine2b" presStyleLbl="callout" presStyleIdx="2" presStyleCnt="3"/>
      <dgm:spPr/>
    </dgm:pt>
    <dgm:pt modelId="{A0A45266-9ECD-4C32-8708-962FD9FC5CC7}" type="pres">
      <dgm:prSet presAssocID="{D643A900-0BC6-485B-BC4D-A4C36064DC40}" presName="vertSpace2b" presStyleCnt="0"/>
      <dgm:spPr/>
    </dgm:pt>
  </dgm:ptLst>
  <dgm:cxnLst>
    <dgm:cxn modelId="{F7337A2C-0C89-48C7-B8D2-BA9FD529A347}" srcId="{EA88664B-298E-4EB4-9500-463D1154918A}" destId="{D643A900-0BC6-485B-BC4D-A4C36064DC40}" srcOrd="2" destOrd="0" parTransId="{72AB39B0-4B07-4ABE-AE7B-31549CE8B9A2}" sibTransId="{7600F1A5-B945-4735-8205-0D7226340F3E}"/>
    <dgm:cxn modelId="{DD02403A-0253-4C23-B153-99EDC6145968}" srcId="{EA88664B-298E-4EB4-9500-463D1154918A}" destId="{C01305AE-5AB3-4289-AA28-49FFE68A92EE}" srcOrd="1" destOrd="0" parTransId="{66003C59-592B-42C7-973D-60E6FA513DD3}" sibTransId="{CFCC4228-FDEC-4305-BA96-78C2FCAFB07A}"/>
    <dgm:cxn modelId="{4F31BA6D-8766-45FE-BC6B-B4FB668E98FC}" type="presOf" srcId="{7E328A0B-7965-4970-9D25-0C256631C963}" destId="{49464116-27F5-44E2-91AD-00A62F4BC9B0}" srcOrd="0" destOrd="0" presId="urn:microsoft.com/office/officeart/2008/layout/LinedList"/>
    <dgm:cxn modelId="{7F158558-716D-436E-998E-4FB24CF9671E}" srcId="{F67321DD-52D8-467F-BE67-A3C515C02731}" destId="{EA88664B-298E-4EB4-9500-463D1154918A}" srcOrd="0" destOrd="0" parTransId="{8CECDD5E-4E17-492D-80F0-2269C0DDAB88}" sibTransId="{FBD6DBC0-BC95-4C5B-A73C-DCA3306A3966}"/>
    <dgm:cxn modelId="{C58C5D7D-321D-4027-85F4-1478081DBA5E}" type="presOf" srcId="{F67321DD-52D8-467F-BE67-A3C515C02731}" destId="{DC4FE325-4A06-494A-A835-DE0E868DE8D9}" srcOrd="0" destOrd="0" presId="urn:microsoft.com/office/officeart/2008/layout/LinedList"/>
    <dgm:cxn modelId="{8687F17D-03B8-4B94-8EB0-7882A0B189DC}" srcId="{EA88664B-298E-4EB4-9500-463D1154918A}" destId="{7E328A0B-7965-4970-9D25-0C256631C963}" srcOrd="0" destOrd="0" parTransId="{18BF7725-E70B-4AD5-A8F1-F5C25400E6D5}" sibTransId="{FE09B247-85F9-4F55-B2D6-A137EC5E7C3A}"/>
    <dgm:cxn modelId="{69A50A94-4048-4D4F-852D-A085CC0574E0}" type="presOf" srcId="{EA88664B-298E-4EB4-9500-463D1154918A}" destId="{39A7F6CF-FC47-45B8-A3E4-3969403FF457}" srcOrd="0" destOrd="0" presId="urn:microsoft.com/office/officeart/2008/layout/LinedList"/>
    <dgm:cxn modelId="{CDA3C398-B232-459D-A15F-68A9B9614CCB}" type="presOf" srcId="{D643A900-0BC6-485B-BC4D-A4C36064DC40}" destId="{76393AE6-5D03-4287-8F6D-6A498D4517B6}" srcOrd="0" destOrd="0" presId="urn:microsoft.com/office/officeart/2008/layout/LinedList"/>
    <dgm:cxn modelId="{7F98B0E5-E2D2-4F1A-84BA-A84A7DBB324B}" type="presOf" srcId="{C01305AE-5AB3-4289-AA28-49FFE68A92EE}" destId="{37486139-9DD9-4D79-B247-24665F263944}" srcOrd="0" destOrd="0" presId="urn:microsoft.com/office/officeart/2008/layout/LinedList"/>
    <dgm:cxn modelId="{3F4D10EE-2E11-4921-AEC0-F9A7C6D6BB29}" type="presParOf" srcId="{DC4FE325-4A06-494A-A835-DE0E868DE8D9}" destId="{FA415BEE-066A-46C8-9155-B164BCC04813}" srcOrd="0" destOrd="0" presId="urn:microsoft.com/office/officeart/2008/layout/LinedList"/>
    <dgm:cxn modelId="{268A5C1A-9C80-4561-855C-38247B4679E8}" type="presParOf" srcId="{DC4FE325-4A06-494A-A835-DE0E868DE8D9}" destId="{F247005D-0B71-4104-B3A8-2E2A7B6994E8}" srcOrd="1" destOrd="0" presId="urn:microsoft.com/office/officeart/2008/layout/LinedList"/>
    <dgm:cxn modelId="{95BC263C-04FF-47E9-A0D9-C5268F75A79F}" type="presParOf" srcId="{F247005D-0B71-4104-B3A8-2E2A7B6994E8}" destId="{39A7F6CF-FC47-45B8-A3E4-3969403FF457}" srcOrd="0" destOrd="0" presId="urn:microsoft.com/office/officeart/2008/layout/LinedList"/>
    <dgm:cxn modelId="{BDC49298-1B0F-450A-86FB-52CF8E9B9AAE}" type="presParOf" srcId="{F247005D-0B71-4104-B3A8-2E2A7B6994E8}" destId="{E912D1C6-6920-4B5C-9801-0B078EB70DDF}" srcOrd="1" destOrd="0" presId="urn:microsoft.com/office/officeart/2008/layout/LinedList"/>
    <dgm:cxn modelId="{E816C544-2868-4671-B987-1EF9BD6D53BF}" type="presParOf" srcId="{E912D1C6-6920-4B5C-9801-0B078EB70DDF}" destId="{3B0C3DF8-04B6-449B-BD79-B8DDE2BD67CC}" srcOrd="0" destOrd="0" presId="urn:microsoft.com/office/officeart/2008/layout/LinedList"/>
    <dgm:cxn modelId="{8B4F3074-FEA6-4831-9227-B728A6673D43}" type="presParOf" srcId="{E912D1C6-6920-4B5C-9801-0B078EB70DDF}" destId="{94682073-EF96-44AE-80D4-3EF017F59E1D}" srcOrd="1" destOrd="0" presId="urn:microsoft.com/office/officeart/2008/layout/LinedList"/>
    <dgm:cxn modelId="{C031C4AD-72D8-4434-90A4-1780175038F7}" type="presParOf" srcId="{94682073-EF96-44AE-80D4-3EF017F59E1D}" destId="{CE62E868-6267-4BEF-AD9E-C4B480524334}" srcOrd="0" destOrd="0" presId="urn:microsoft.com/office/officeart/2008/layout/LinedList"/>
    <dgm:cxn modelId="{FFE030AA-B583-4AE1-8A42-2DDE4D521A36}" type="presParOf" srcId="{94682073-EF96-44AE-80D4-3EF017F59E1D}" destId="{49464116-27F5-44E2-91AD-00A62F4BC9B0}" srcOrd="1" destOrd="0" presId="urn:microsoft.com/office/officeart/2008/layout/LinedList"/>
    <dgm:cxn modelId="{FEDFC0E6-8311-4494-AE32-BACE0F60AC5C}" type="presParOf" srcId="{94682073-EF96-44AE-80D4-3EF017F59E1D}" destId="{F5B01B44-30BE-4D54-99F7-D19CA43F4DCA}" srcOrd="2" destOrd="0" presId="urn:microsoft.com/office/officeart/2008/layout/LinedList"/>
    <dgm:cxn modelId="{6158D489-6144-4C07-AAB9-AA9E1612FD2F}" type="presParOf" srcId="{E912D1C6-6920-4B5C-9801-0B078EB70DDF}" destId="{A5BA0663-83F8-4171-831B-B585F3FEE73F}" srcOrd="2" destOrd="0" presId="urn:microsoft.com/office/officeart/2008/layout/LinedList"/>
    <dgm:cxn modelId="{18646C6F-2F63-4CB0-8A62-631D2B15ACC1}" type="presParOf" srcId="{E912D1C6-6920-4B5C-9801-0B078EB70DDF}" destId="{FD7218CF-2B89-4EE0-B551-E0A4A005E9CF}" srcOrd="3" destOrd="0" presId="urn:microsoft.com/office/officeart/2008/layout/LinedList"/>
    <dgm:cxn modelId="{3D156612-486F-4079-9BAC-3F9D35D52016}" type="presParOf" srcId="{E912D1C6-6920-4B5C-9801-0B078EB70DDF}" destId="{A1C107B9-71A2-4226-A291-C281A608D61A}" srcOrd="4" destOrd="0" presId="urn:microsoft.com/office/officeart/2008/layout/LinedList"/>
    <dgm:cxn modelId="{50409D26-0B5B-4EE0-979F-BAC178B2B572}" type="presParOf" srcId="{A1C107B9-71A2-4226-A291-C281A608D61A}" destId="{0B3E46D2-4E61-44E2-824C-8C4D66985876}" srcOrd="0" destOrd="0" presId="urn:microsoft.com/office/officeart/2008/layout/LinedList"/>
    <dgm:cxn modelId="{02578FC6-5084-466B-84A6-2D14E1FE6C3E}" type="presParOf" srcId="{A1C107B9-71A2-4226-A291-C281A608D61A}" destId="{37486139-9DD9-4D79-B247-24665F263944}" srcOrd="1" destOrd="0" presId="urn:microsoft.com/office/officeart/2008/layout/LinedList"/>
    <dgm:cxn modelId="{57BC87DC-7F6F-4D35-81EB-0FB7701CE9A4}" type="presParOf" srcId="{A1C107B9-71A2-4226-A291-C281A608D61A}" destId="{5417043F-0283-429F-82CD-9FC0F5FB8BC9}" srcOrd="2" destOrd="0" presId="urn:microsoft.com/office/officeart/2008/layout/LinedList"/>
    <dgm:cxn modelId="{702483E0-62FE-4CD0-9725-7857C81FBCB1}" type="presParOf" srcId="{E912D1C6-6920-4B5C-9801-0B078EB70DDF}" destId="{8F64B1A6-A36A-4068-BF65-0F5F6CFDA3FF}" srcOrd="5" destOrd="0" presId="urn:microsoft.com/office/officeart/2008/layout/LinedList"/>
    <dgm:cxn modelId="{FBD05093-D066-4EEE-A84E-896A8D976EFA}" type="presParOf" srcId="{E912D1C6-6920-4B5C-9801-0B078EB70DDF}" destId="{173C5A31-0EF3-423B-9997-64716BB79A6E}" srcOrd="6" destOrd="0" presId="urn:microsoft.com/office/officeart/2008/layout/LinedList"/>
    <dgm:cxn modelId="{F1F2FBE2-24BF-48AC-8AC0-8F7DE24407B5}" type="presParOf" srcId="{E912D1C6-6920-4B5C-9801-0B078EB70DDF}" destId="{33221416-DB9E-44EF-9184-BFC2E03FDA82}" srcOrd="7" destOrd="0" presId="urn:microsoft.com/office/officeart/2008/layout/LinedList"/>
    <dgm:cxn modelId="{4E14D0DD-45D3-4902-B29B-DBF4EA745103}" type="presParOf" srcId="{33221416-DB9E-44EF-9184-BFC2E03FDA82}" destId="{4D076E11-AC9C-437E-833B-F517E52ED46A}" srcOrd="0" destOrd="0" presId="urn:microsoft.com/office/officeart/2008/layout/LinedList"/>
    <dgm:cxn modelId="{CA6BF2A1-C3BD-47DE-B028-6F2E44CDAA13}" type="presParOf" srcId="{33221416-DB9E-44EF-9184-BFC2E03FDA82}" destId="{76393AE6-5D03-4287-8F6D-6A498D4517B6}" srcOrd="1" destOrd="0" presId="urn:microsoft.com/office/officeart/2008/layout/LinedList"/>
    <dgm:cxn modelId="{4991A281-A881-4BE5-918F-6DA5BAC70DDC}" type="presParOf" srcId="{33221416-DB9E-44EF-9184-BFC2E03FDA82}" destId="{A558638E-8661-4271-BD35-D7F7B6490F89}" srcOrd="2" destOrd="0" presId="urn:microsoft.com/office/officeart/2008/layout/LinedList"/>
    <dgm:cxn modelId="{D69CC30C-08C5-4EB5-A442-22A6693F97E4}" type="presParOf" srcId="{E912D1C6-6920-4B5C-9801-0B078EB70DDF}" destId="{4DAA9F7D-3ABF-48D9-8DFF-33D18ABB66B0}" srcOrd="8" destOrd="0" presId="urn:microsoft.com/office/officeart/2008/layout/LinedList"/>
    <dgm:cxn modelId="{6D407793-95D9-4FE1-8053-216DCD2311C4}" type="presParOf" srcId="{E912D1C6-6920-4B5C-9801-0B078EB70DDF}" destId="{A0A45266-9ECD-4C32-8708-962FD9FC5CC7}"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21F1F1-FE50-4DB1-9E2A-B5C17F23654C}" type="doc">
      <dgm:prSet loTypeId="urn:microsoft.com/office/officeart/2005/8/layout/cycle8" loCatId="cycle" qsTypeId="urn:microsoft.com/office/officeart/2005/8/quickstyle/simple1" qsCatId="simple" csTypeId="urn:microsoft.com/office/officeart/2005/8/colors/accent1_2" csCatId="accent1" phldr="1"/>
      <dgm:spPr/>
    </dgm:pt>
    <dgm:pt modelId="{97A42C23-1C5B-4179-8619-A38168444B6D}">
      <dgm:prSet phldrT="[Text]" custT="1"/>
      <dgm:spPr>
        <a:solidFill>
          <a:srgbClr val="CCCCCC"/>
        </a:solidFill>
      </dgm:spPr>
      <dgm:t>
        <a:bodyPr/>
        <a:lstStyle/>
        <a:p>
          <a:r>
            <a:rPr lang="en-US" sz="1400" b="1" dirty="0">
              <a:solidFill>
                <a:schemeClr val="tx1"/>
              </a:solidFill>
              <a:latin typeface="Times New Roman" pitchFamily="18" charset="0"/>
              <a:cs typeface="Times New Roman" pitchFamily="18" charset="0"/>
            </a:rPr>
            <a:t>Research in more countries and populations</a:t>
          </a:r>
          <a:endParaRPr lang="en-US" sz="1400" dirty="0">
            <a:solidFill>
              <a:schemeClr val="tx1"/>
            </a:solidFill>
            <a:latin typeface="Times New Roman" pitchFamily="18" charset="0"/>
            <a:cs typeface="Times New Roman" pitchFamily="18" charset="0"/>
          </a:endParaRPr>
        </a:p>
      </dgm:t>
    </dgm:pt>
    <dgm:pt modelId="{4F3D4A1C-E662-4A5E-868B-6740004EF434}" type="parTrans" cxnId="{67415BE8-318D-450C-B750-E48A90B8A8ED}">
      <dgm:prSet/>
      <dgm:spPr/>
      <dgm:t>
        <a:bodyPr/>
        <a:lstStyle/>
        <a:p>
          <a:endParaRPr lang="en-US"/>
        </a:p>
      </dgm:t>
    </dgm:pt>
    <dgm:pt modelId="{6B9971B5-1C31-4BA1-B3DC-622263130CE8}" type="sibTrans" cxnId="{67415BE8-318D-450C-B750-E48A90B8A8ED}">
      <dgm:prSet/>
      <dgm:spPr/>
      <dgm:t>
        <a:bodyPr/>
        <a:lstStyle/>
        <a:p>
          <a:endParaRPr lang="en-US"/>
        </a:p>
      </dgm:t>
    </dgm:pt>
    <dgm:pt modelId="{0F5DCC1F-AA7C-48AD-BCE1-1ECEC9AEC286}">
      <dgm:prSet custT="1"/>
      <dgm:spPr>
        <a:solidFill>
          <a:srgbClr val="CCCCCC"/>
        </a:solidFill>
      </dgm:spPr>
      <dgm:t>
        <a:bodyPr/>
        <a:lstStyle/>
        <a:p>
          <a:r>
            <a:rPr lang="en-US" sz="1400" b="1" dirty="0">
              <a:solidFill>
                <a:schemeClr val="tx1"/>
              </a:solidFill>
              <a:latin typeface="Times New Roman" pitchFamily="18" charset="0"/>
              <a:cs typeface="Times New Roman" pitchFamily="18" charset="0"/>
            </a:rPr>
            <a:t>Different drugs, delivery methods, and dosing schedules</a:t>
          </a:r>
          <a:endParaRPr lang="en-US" sz="1400" dirty="0">
            <a:solidFill>
              <a:schemeClr val="tx1"/>
            </a:solidFill>
            <a:latin typeface="Times New Roman" pitchFamily="18" charset="0"/>
            <a:cs typeface="Times New Roman" pitchFamily="18" charset="0"/>
          </a:endParaRPr>
        </a:p>
      </dgm:t>
    </dgm:pt>
    <dgm:pt modelId="{2CB98B84-942A-4766-84AE-0BC17DFBBBF5}" type="parTrans" cxnId="{9B7B005D-807F-4ECF-A7F7-714DD6DC166A}">
      <dgm:prSet/>
      <dgm:spPr/>
      <dgm:t>
        <a:bodyPr/>
        <a:lstStyle/>
        <a:p>
          <a:endParaRPr lang="en-US"/>
        </a:p>
      </dgm:t>
    </dgm:pt>
    <dgm:pt modelId="{6EFC314E-8A11-4339-B485-FFAA6AE464E5}" type="sibTrans" cxnId="{9B7B005D-807F-4ECF-A7F7-714DD6DC166A}">
      <dgm:prSet/>
      <dgm:spPr/>
      <dgm:t>
        <a:bodyPr/>
        <a:lstStyle/>
        <a:p>
          <a:endParaRPr lang="en-US"/>
        </a:p>
      </dgm:t>
    </dgm:pt>
    <dgm:pt modelId="{B5F08B73-4963-4D88-B948-C03E41EF7AC8}">
      <dgm:prSet custT="1"/>
      <dgm:spPr>
        <a:solidFill>
          <a:srgbClr val="CCCCCC"/>
        </a:solidFill>
      </dgm:spPr>
      <dgm:t>
        <a:bodyPr/>
        <a:lstStyle/>
        <a:p>
          <a:r>
            <a:rPr lang="en-US" sz="1400" b="1" dirty="0">
              <a:solidFill>
                <a:schemeClr val="tx1"/>
              </a:solidFill>
              <a:latin typeface="Times New Roman" pitchFamily="18" charset="0"/>
              <a:cs typeface="Times New Roman" pitchFamily="18" charset="0"/>
            </a:rPr>
            <a:t>Implementation research to understand PrEP in “real world” settings </a:t>
          </a:r>
          <a:endParaRPr lang="en-US" sz="1400" dirty="0">
            <a:solidFill>
              <a:schemeClr val="tx1"/>
            </a:solidFill>
            <a:latin typeface="Times New Roman" pitchFamily="18" charset="0"/>
            <a:cs typeface="Times New Roman" pitchFamily="18" charset="0"/>
          </a:endParaRPr>
        </a:p>
      </dgm:t>
    </dgm:pt>
    <dgm:pt modelId="{38EB143C-D620-48E5-812A-453D4BCA5FA4}" type="parTrans" cxnId="{4A61EBBC-1FE9-40E8-8EF2-542A8CF74763}">
      <dgm:prSet/>
      <dgm:spPr/>
      <dgm:t>
        <a:bodyPr/>
        <a:lstStyle/>
        <a:p>
          <a:endParaRPr lang="en-US"/>
        </a:p>
      </dgm:t>
    </dgm:pt>
    <dgm:pt modelId="{42D0F76E-E9B8-463D-8F78-CD7C0A92FDF4}" type="sibTrans" cxnId="{4A61EBBC-1FE9-40E8-8EF2-542A8CF74763}">
      <dgm:prSet/>
      <dgm:spPr/>
      <dgm:t>
        <a:bodyPr/>
        <a:lstStyle/>
        <a:p>
          <a:endParaRPr lang="en-US"/>
        </a:p>
      </dgm:t>
    </dgm:pt>
    <dgm:pt modelId="{3BE9A701-3440-4710-8888-F08C818770FD}" type="pres">
      <dgm:prSet presAssocID="{B621F1F1-FE50-4DB1-9E2A-B5C17F23654C}" presName="compositeShape" presStyleCnt="0">
        <dgm:presLayoutVars>
          <dgm:chMax val="7"/>
          <dgm:dir/>
          <dgm:resizeHandles val="exact"/>
        </dgm:presLayoutVars>
      </dgm:prSet>
      <dgm:spPr/>
    </dgm:pt>
    <dgm:pt modelId="{2681132A-3153-4707-8946-8F956E9EBC84}" type="pres">
      <dgm:prSet presAssocID="{B621F1F1-FE50-4DB1-9E2A-B5C17F23654C}" presName="wedge1" presStyleLbl="node1" presStyleIdx="0" presStyleCnt="3"/>
      <dgm:spPr/>
    </dgm:pt>
    <dgm:pt modelId="{87956837-55B2-45DA-B7B3-6BB74E293892}" type="pres">
      <dgm:prSet presAssocID="{B621F1F1-FE50-4DB1-9E2A-B5C17F23654C}" presName="dummy1a" presStyleCnt="0"/>
      <dgm:spPr/>
    </dgm:pt>
    <dgm:pt modelId="{DFFA6C0E-ECF3-4C5F-9BCF-FFF5E90AF824}" type="pres">
      <dgm:prSet presAssocID="{B621F1F1-FE50-4DB1-9E2A-B5C17F23654C}" presName="dummy1b" presStyleCnt="0"/>
      <dgm:spPr/>
    </dgm:pt>
    <dgm:pt modelId="{3C1B44A2-7215-4583-9D08-C502A407841F}" type="pres">
      <dgm:prSet presAssocID="{B621F1F1-FE50-4DB1-9E2A-B5C17F23654C}" presName="wedge1Tx" presStyleLbl="node1" presStyleIdx="0" presStyleCnt="3">
        <dgm:presLayoutVars>
          <dgm:chMax val="0"/>
          <dgm:chPref val="0"/>
          <dgm:bulletEnabled val="1"/>
        </dgm:presLayoutVars>
      </dgm:prSet>
      <dgm:spPr/>
    </dgm:pt>
    <dgm:pt modelId="{663F5283-253C-4B5E-B317-059BC48CEFCE}" type="pres">
      <dgm:prSet presAssocID="{B621F1F1-FE50-4DB1-9E2A-B5C17F23654C}" presName="wedge2" presStyleLbl="node1" presStyleIdx="1" presStyleCnt="3"/>
      <dgm:spPr/>
    </dgm:pt>
    <dgm:pt modelId="{B83A69EA-2607-4420-9230-65D8B2F02224}" type="pres">
      <dgm:prSet presAssocID="{B621F1F1-FE50-4DB1-9E2A-B5C17F23654C}" presName="dummy2a" presStyleCnt="0"/>
      <dgm:spPr/>
    </dgm:pt>
    <dgm:pt modelId="{65FE21C9-BB77-474A-9548-E5949DFBD5BA}" type="pres">
      <dgm:prSet presAssocID="{B621F1F1-FE50-4DB1-9E2A-B5C17F23654C}" presName="dummy2b" presStyleCnt="0"/>
      <dgm:spPr/>
    </dgm:pt>
    <dgm:pt modelId="{81915CF3-5EF4-471E-A398-C4BCFE8E9A42}" type="pres">
      <dgm:prSet presAssocID="{B621F1F1-FE50-4DB1-9E2A-B5C17F23654C}" presName="wedge2Tx" presStyleLbl="node1" presStyleIdx="1" presStyleCnt="3">
        <dgm:presLayoutVars>
          <dgm:chMax val="0"/>
          <dgm:chPref val="0"/>
          <dgm:bulletEnabled val="1"/>
        </dgm:presLayoutVars>
      </dgm:prSet>
      <dgm:spPr/>
    </dgm:pt>
    <dgm:pt modelId="{0090DC7E-722A-450C-A29D-43D0A6C97A72}" type="pres">
      <dgm:prSet presAssocID="{B621F1F1-FE50-4DB1-9E2A-B5C17F23654C}" presName="wedge3" presStyleLbl="node1" presStyleIdx="2" presStyleCnt="3"/>
      <dgm:spPr/>
    </dgm:pt>
    <dgm:pt modelId="{BD0266F1-A9C8-4CE1-9935-AEB83C53CDE2}" type="pres">
      <dgm:prSet presAssocID="{B621F1F1-FE50-4DB1-9E2A-B5C17F23654C}" presName="dummy3a" presStyleCnt="0"/>
      <dgm:spPr/>
    </dgm:pt>
    <dgm:pt modelId="{D939ECBF-F0DB-455D-8845-10A356875B99}" type="pres">
      <dgm:prSet presAssocID="{B621F1F1-FE50-4DB1-9E2A-B5C17F23654C}" presName="dummy3b" presStyleCnt="0"/>
      <dgm:spPr/>
    </dgm:pt>
    <dgm:pt modelId="{5DF58BE8-3FF9-459B-BA0E-81E03100F295}" type="pres">
      <dgm:prSet presAssocID="{B621F1F1-FE50-4DB1-9E2A-B5C17F23654C}" presName="wedge3Tx" presStyleLbl="node1" presStyleIdx="2" presStyleCnt="3">
        <dgm:presLayoutVars>
          <dgm:chMax val="0"/>
          <dgm:chPref val="0"/>
          <dgm:bulletEnabled val="1"/>
        </dgm:presLayoutVars>
      </dgm:prSet>
      <dgm:spPr/>
    </dgm:pt>
    <dgm:pt modelId="{20291E47-7FB8-4FD9-A6CF-B2AA0C352EB9}" type="pres">
      <dgm:prSet presAssocID="{6B9971B5-1C31-4BA1-B3DC-622263130CE8}" presName="arrowWedge1" presStyleLbl="fgSibTrans2D1" presStyleIdx="0" presStyleCnt="3"/>
      <dgm:spPr/>
    </dgm:pt>
    <dgm:pt modelId="{75EB1B41-D8FC-43FD-A74D-A09F6923D8C4}" type="pres">
      <dgm:prSet presAssocID="{6EFC314E-8A11-4339-B485-FFAA6AE464E5}" presName="arrowWedge2" presStyleLbl="fgSibTrans2D1" presStyleIdx="1" presStyleCnt="3"/>
      <dgm:spPr/>
    </dgm:pt>
    <dgm:pt modelId="{456CA11F-7A36-4B72-A9F4-D5A123D82088}" type="pres">
      <dgm:prSet presAssocID="{42D0F76E-E9B8-463D-8F78-CD7C0A92FDF4}" presName="arrowWedge3" presStyleLbl="fgSibTrans2D1" presStyleIdx="2" presStyleCnt="3"/>
      <dgm:spPr/>
    </dgm:pt>
  </dgm:ptLst>
  <dgm:cxnLst>
    <dgm:cxn modelId="{36987904-AE9E-4C7F-96AC-2395A104EE94}" type="presOf" srcId="{97A42C23-1C5B-4179-8619-A38168444B6D}" destId="{3C1B44A2-7215-4583-9D08-C502A407841F}" srcOrd="1" destOrd="0" presId="urn:microsoft.com/office/officeart/2005/8/layout/cycle8"/>
    <dgm:cxn modelId="{BD38615C-A3FB-4963-90CD-A0E19CBC2570}" type="presOf" srcId="{97A42C23-1C5B-4179-8619-A38168444B6D}" destId="{2681132A-3153-4707-8946-8F956E9EBC84}" srcOrd="0" destOrd="0" presId="urn:microsoft.com/office/officeart/2005/8/layout/cycle8"/>
    <dgm:cxn modelId="{9B7B005D-807F-4ECF-A7F7-714DD6DC166A}" srcId="{B621F1F1-FE50-4DB1-9E2A-B5C17F23654C}" destId="{0F5DCC1F-AA7C-48AD-BCE1-1ECEC9AEC286}" srcOrd="1" destOrd="0" parTransId="{2CB98B84-942A-4766-84AE-0BC17DFBBBF5}" sibTransId="{6EFC314E-8A11-4339-B485-FFAA6AE464E5}"/>
    <dgm:cxn modelId="{AE4ED165-A0CC-48DF-A882-7EBA90D7C4C6}" type="presOf" srcId="{B621F1F1-FE50-4DB1-9E2A-B5C17F23654C}" destId="{3BE9A701-3440-4710-8888-F08C818770FD}" srcOrd="0" destOrd="0" presId="urn:microsoft.com/office/officeart/2005/8/layout/cycle8"/>
    <dgm:cxn modelId="{05788B50-A040-44DA-83C2-B1687917D1EF}" type="presOf" srcId="{0F5DCC1F-AA7C-48AD-BCE1-1ECEC9AEC286}" destId="{81915CF3-5EF4-471E-A398-C4BCFE8E9A42}" srcOrd="1" destOrd="0" presId="urn:microsoft.com/office/officeart/2005/8/layout/cycle8"/>
    <dgm:cxn modelId="{E0A66D74-0C13-41AB-A9B0-86483AB56B5D}" type="presOf" srcId="{0F5DCC1F-AA7C-48AD-BCE1-1ECEC9AEC286}" destId="{663F5283-253C-4B5E-B317-059BC48CEFCE}" srcOrd="0" destOrd="0" presId="urn:microsoft.com/office/officeart/2005/8/layout/cycle8"/>
    <dgm:cxn modelId="{BE3E3480-1E22-43D4-882C-E9316E156584}" type="presOf" srcId="{B5F08B73-4963-4D88-B948-C03E41EF7AC8}" destId="{5DF58BE8-3FF9-459B-BA0E-81E03100F295}" srcOrd="1" destOrd="0" presId="urn:microsoft.com/office/officeart/2005/8/layout/cycle8"/>
    <dgm:cxn modelId="{7D715596-4B7A-4016-BD36-75A5DAE595FE}" type="presOf" srcId="{B5F08B73-4963-4D88-B948-C03E41EF7AC8}" destId="{0090DC7E-722A-450C-A29D-43D0A6C97A72}" srcOrd="0" destOrd="0" presId="urn:microsoft.com/office/officeart/2005/8/layout/cycle8"/>
    <dgm:cxn modelId="{4A61EBBC-1FE9-40E8-8EF2-542A8CF74763}" srcId="{B621F1F1-FE50-4DB1-9E2A-B5C17F23654C}" destId="{B5F08B73-4963-4D88-B948-C03E41EF7AC8}" srcOrd="2" destOrd="0" parTransId="{38EB143C-D620-48E5-812A-453D4BCA5FA4}" sibTransId="{42D0F76E-E9B8-463D-8F78-CD7C0A92FDF4}"/>
    <dgm:cxn modelId="{67415BE8-318D-450C-B750-E48A90B8A8ED}" srcId="{B621F1F1-FE50-4DB1-9E2A-B5C17F23654C}" destId="{97A42C23-1C5B-4179-8619-A38168444B6D}" srcOrd="0" destOrd="0" parTransId="{4F3D4A1C-E662-4A5E-868B-6740004EF434}" sibTransId="{6B9971B5-1C31-4BA1-B3DC-622263130CE8}"/>
    <dgm:cxn modelId="{D544F55C-A6AC-4C41-AB35-9D63C7D835FD}" type="presParOf" srcId="{3BE9A701-3440-4710-8888-F08C818770FD}" destId="{2681132A-3153-4707-8946-8F956E9EBC84}" srcOrd="0" destOrd="0" presId="urn:microsoft.com/office/officeart/2005/8/layout/cycle8"/>
    <dgm:cxn modelId="{BD3B9F7A-76AD-47EE-97E7-A0C7E6426A0C}" type="presParOf" srcId="{3BE9A701-3440-4710-8888-F08C818770FD}" destId="{87956837-55B2-45DA-B7B3-6BB74E293892}" srcOrd="1" destOrd="0" presId="urn:microsoft.com/office/officeart/2005/8/layout/cycle8"/>
    <dgm:cxn modelId="{8EA871C3-5B16-4165-B877-0BE8549E2531}" type="presParOf" srcId="{3BE9A701-3440-4710-8888-F08C818770FD}" destId="{DFFA6C0E-ECF3-4C5F-9BCF-FFF5E90AF824}" srcOrd="2" destOrd="0" presId="urn:microsoft.com/office/officeart/2005/8/layout/cycle8"/>
    <dgm:cxn modelId="{49A0AF2C-6CA2-45C4-839C-4C7F6B678F5E}" type="presParOf" srcId="{3BE9A701-3440-4710-8888-F08C818770FD}" destId="{3C1B44A2-7215-4583-9D08-C502A407841F}" srcOrd="3" destOrd="0" presId="urn:microsoft.com/office/officeart/2005/8/layout/cycle8"/>
    <dgm:cxn modelId="{23A2E03B-C40B-41A8-8AC4-FC97BD8E35E4}" type="presParOf" srcId="{3BE9A701-3440-4710-8888-F08C818770FD}" destId="{663F5283-253C-4B5E-B317-059BC48CEFCE}" srcOrd="4" destOrd="0" presId="urn:microsoft.com/office/officeart/2005/8/layout/cycle8"/>
    <dgm:cxn modelId="{A5FE4439-B97B-4F52-832D-DD5D0716DFCD}" type="presParOf" srcId="{3BE9A701-3440-4710-8888-F08C818770FD}" destId="{B83A69EA-2607-4420-9230-65D8B2F02224}" srcOrd="5" destOrd="0" presId="urn:microsoft.com/office/officeart/2005/8/layout/cycle8"/>
    <dgm:cxn modelId="{353511BC-316F-4571-A4C9-2FCFE6F551C2}" type="presParOf" srcId="{3BE9A701-3440-4710-8888-F08C818770FD}" destId="{65FE21C9-BB77-474A-9548-E5949DFBD5BA}" srcOrd="6" destOrd="0" presId="urn:microsoft.com/office/officeart/2005/8/layout/cycle8"/>
    <dgm:cxn modelId="{02E81823-9F91-4ED9-9D1F-48F32C09C1F5}" type="presParOf" srcId="{3BE9A701-3440-4710-8888-F08C818770FD}" destId="{81915CF3-5EF4-471E-A398-C4BCFE8E9A42}" srcOrd="7" destOrd="0" presId="urn:microsoft.com/office/officeart/2005/8/layout/cycle8"/>
    <dgm:cxn modelId="{F62425C1-914B-4E0D-9355-AD88AAC33E03}" type="presParOf" srcId="{3BE9A701-3440-4710-8888-F08C818770FD}" destId="{0090DC7E-722A-450C-A29D-43D0A6C97A72}" srcOrd="8" destOrd="0" presId="urn:microsoft.com/office/officeart/2005/8/layout/cycle8"/>
    <dgm:cxn modelId="{7D5CFA13-C454-4393-B697-B5D0A651BE1F}" type="presParOf" srcId="{3BE9A701-3440-4710-8888-F08C818770FD}" destId="{BD0266F1-A9C8-4CE1-9935-AEB83C53CDE2}" srcOrd="9" destOrd="0" presId="urn:microsoft.com/office/officeart/2005/8/layout/cycle8"/>
    <dgm:cxn modelId="{9B949B37-90EB-40AD-AC19-FDD0B191219F}" type="presParOf" srcId="{3BE9A701-3440-4710-8888-F08C818770FD}" destId="{D939ECBF-F0DB-455D-8845-10A356875B99}" srcOrd="10" destOrd="0" presId="urn:microsoft.com/office/officeart/2005/8/layout/cycle8"/>
    <dgm:cxn modelId="{158C59A7-607A-4A61-AAB7-B9A5F491336F}" type="presParOf" srcId="{3BE9A701-3440-4710-8888-F08C818770FD}" destId="{5DF58BE8-3FF9-459B-BA0E-81E03100F295}" srcOrd="11" destOrd="0" presId="urn:microsoft.com/office/officeart/2005/8/layout/cycle8"/>
    <dgm:cxn modelId="{89F51859-BFA3-4146-A518-BD5D40A7EBA3}" type="presParOf" srcId="{3BE9A701-3440-4710-8888-F08C818770FD}" destId="{20291E47-7FB8-4FD9-A6CF-B2AA0C352EB9}" srcOrd="12" destOrd="0" presId="urn:microsoft.com/office/officeart/2005/8/layout/cycle8"/>
    <dgm:cxn modelId="{50B56313-6719-4484-8592-8C4C473474E4}" type="presParOf" srcId="{3BE9A701-3440-4710-8888-F08C818770FD}" destId="{75EB1B41-D8FC-43FD-A74D-A09F6923D8C4}" srcOrd="13" destOrd="0" presId="urn:microsoft.com/office/officeart/2005/8/layout/cycle8"/>
    <dgm:cxn modelId="{60EF7CB9-00C4-4394-A888-4351815B4871}" type="presParOf" srcId="{3BE9A701-3440-4710-8888-F08C818770FD}" destId="{456CA11F-7A36-4B72-A9F4-D5A123D8208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EC2392-7BA3-48C5-A1AD-FD93903BE08E}" type="doc">
      <dgm:prSet loTypeId="urn:microsoft.com/office/officeart/2005/8/layout/pyramid3" loCatId="pyramid" qsTypeId="urn:microsoft.com/office/officeart/2005/8/quickstyle/simple1" qsCatId="simple" csTypeId="urn:microsoft.com/office/officeart/2005/8/colors/accent1_2" csCatId="accent1" phldr="1"/>
      <dgm:spPr/>
    </dgm:pt>
    <dgm:pt modelId="{FDA7235F-7E32-4AAB-B309-7CE85AE33F33}">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1.1 million people with HIV</a:t>
          </a:r>
        </a:p>
      </dgm:t>
    </dgm:pt>
    <dgm:pt modelId="{BE55E659-0A72-41E1-B901-4755AAA825AE}" type="par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D69E14B-6AD7-48F0-87FE-98E494CCE629}" type="sibTrans" cxnId="{345231B4-79E8-4331-BD1E-F63585C4B3DD}">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27159D66-7213-4B7A-B173-003B2AE2B7C9}">
      <dgm:prSet phldrT="[Text]" custT="1"/>
      <dgm:spPr>
        <a:solidFill>
          <a:schemeClr val="accent2"/>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935,000 (85%) know their status</a:t>
          </a:r>
        </a:p>
      </dgm:t>
    </dgm:pt>
    <dgm:pt modelId="{79F8A3FA-ACCB-49EE-8C3A-81CBA45E3BAD}" type="par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7FB7ABDD-650E-41F8-9798-7EADF9F59115}" type="sibTrans" cxnId="{E72D2ED3-FF6F-4DA6-B7D8-BEC99612DBE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4283654C-5370-49B5-847C-C0339B417F13}">
      <dgm:prSet phldrT="[Text]" custT="1"/>
      <dgm:spPr>
        <a:solidFill>
          <a:srgbClr val="B04848"/>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682,000 (62%) have started HIV medical care</a:t>
          </a:r>
        </a:p>
      </dgm:t>
    </dgm:pt>
    <dgm:pt modelId="{095D3C8E-8E16-4C32-854A-29A9480A96C0}" type="par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92D7951F-455A-4D6D-BDFA-E6E296797F6B}" type="sibTrans" cxnId="{253BE4BF-903D-435A-A22E-7156667DA170}">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BC29A141-897F-45E0-B27B-EA86F404673E}">
      <dgm:prSet phldrT="[Text]" custT="1"/>
      <dgm:spPr/>
      <dgm:t>
        <a:bodyPr/>
        <a:lstStyle/>
        <a:p>
          <a:r>
            <a:rPr lang="en-US" sz="1400" b="1" dirty="0">
              <a:solidFill>
                <a:schemeClr val="tx1"/>
              </a:solidFill>
              <a:latin typeface="Times New Roman" panose="02020603050405020304" pitchFamily="18" charset="0"/>
              <a:cs typeface="Times New Roman" panose="02020603050405020304" pitchFamily="18" charset="0"/>
            </a:rPr>
            <a:t>528,000 (48%) have stayed in HIV medical care</a:t>
          </a:r>
        </a:p>
      </dgm:t>
    </dgm:pt>
    <dgm:pt modelId="{DBFDC72D-6B23-4852-953E-51530ACD264D}" type="par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11BC62F-A124-4DA7-BAF8-422189315533}" type="sibTrans" cxnId="{FECCBB40-AD15-4515-94A2-AA76938CB724}">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FB3DE1CC-9779-4C17-852C-239DD810DAC4}">
      <dgm:prSet phldrT="[Text]" custT="1"/>
      <dgm:spPr>
        <a:solidFill>
          <a:srgbClr val="EF4025"/>
        </a:solidFill>
      </dgm:spPr>
      <dgm:t>
        <a:bodyPr/>
        <a:lstStyle/>
        <a:p>
          <a:r>
            <a:rPr lang="en-US" sz="1400" b="1" dirty="0">
              <a:solidFill>
                <a:schemeClr val="tx1"/>
              </a:solidFill>
              <a:latin typeface="Times New Roman" panose="02020603050405020304" pitchFamily="18" charset="0"/>
              <a:cs typeface="Times New Roman" panose="02020603050405020304" pitchFamily="18" charset="0"/>
            </a:rPr>
            <a:t>539,000      </a:t>
          </a:r>
        </a:p>
        <a:p>
          <a:r>
            <a:rPr lang="en-US" sz="1400" b="1" dirty="0">
              <a:solidFill>
                <a:schemeClr val="tx1"/>
              </a:solidFill>
              <a:latin typeface="Times New Roman" panose="02020603050405020304" pitchFamily="18" charset="0"/>
              <a:cs typeface="Times New Roman" panose="02020603050405020304" pitchFamily="18" charset="0"/>
            </a:rPr>
            <a:t>(49%)</a:t>
          </a:r>
        </a:p>
      </dgm:t>
    </dgm:pt>
    <dgm:pt modelId="{4600F962-D4C1-4D46-B89D-2A286D743D19}" type="par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CF88EFDD-D1F4-4FB1-ABAE-299249D43D97}" type="sibTrans" cxnId="{E4EC970F-6B03-4C7E-B50B-9910F053E98B}">
      <dgm:prSet/>
      <dgm:spPr/>
      <dgm:t>
        <a:bodyPr/>
        <a:lstStyle/>
        <a:p>
          <a:endParaRPr lang="en-US" sz="1400" b="1">
            <a:solidFill>
              <a:schemeClr val="tx1"/>
            </a:solidFill>
            <a:latin typeface="Times New Roman" panose="02020603050405020304" pitchFamily="18" charset="0"/>
            <a:cs typeface="Times New Roman" panose="02020603050405020304" pitchFamily="18" charset="0"/>
          </a:endParaRPr>
        </a:p>
      </dgm:t>
    </dgm:pt>
    <dgm:pt modelId="{08DA986F-3BFB-40B9-AD57-C7FC086DBC69}" type="pres">
      <dgm:prSet presAssocID="{3AEC2392-7BA3-48C5-A1AD-FD93903BE08E}" presName="Name0" presStyleCnt="0">
        <dgm:presLayoutVars>
          <dgm:dir/>
          <dgm:animLvl val="lvl"/>
          <dgm:resizeHandles val="exact"/>
        </dgm:presLayoutVars>
      </dgm:prSet>
      <dgm:spPr/>
    </dgm:pt>
    <dgm:pt modelId="{AC8CF314-6535-4A26-9EA4-BF49BF84557C}" type="pres">
      <dgm:prSet presAssocID="{FDA7235F-7E32-4AAB-B309-7CE85AE33F33}" presName="Name8" presStyleCnt="0"/>
      <dgm:spPr/>
    </dgm:pt>
    <dgm:pt modelId="{38972DDD-4C75-4AAD-A7A3-C6536124EFAE}" type="pres">
      <dgm:prSet presAssocID="{FDA7235F-7E32-4AAB-B309-7CE85AE33F33}" presName="level" presStyleLbl="node1" presStyleIdx="0" presStyleCnt="5">
        <dgm:presLayoutVars>
          <dgm:chMax val="1"/>
          <dgm:bulletEnabled val="1"/>
        </dgm:presLayoutVars>
      </dgm:prSet>
      <dgm:spPr/>
    </dgm:pt>
    <dgm:pt modelId="{E8AE81A6-CA93-41B2-98A6-6464A81DE4A7}" type="pres">
      <dgm:prSet presAssocID="{FDA7235F-7E32-4AAB-B309-7CE85AE33F33}" presName="levelTx" presStyleLbl="revTx" presStyleIdx="0" presStyleCnt="0">
        <dgm:presLayoutVars>
          <dgm:chMax val="1"/>
          <dgm:bulletEnabled val="1"/>
        </dgm:presLayoutVars>
      </dgm:prSet>
      <dgm:spPr/>
    </dgm:pt>
    <dgm:pt modelId="{80D1DE4E-2191-4934-A13D-CA2C592DB72B}" type="pres">
      <dgm:prSet presAssocID="{27159D66-7213-4B7A-B173-003B2AE2B7C9}" presName="Name8" presStyleCnt="0"/>
      <dgm:spPr/>
    </dgm:pt>
    <dgm:pt modelId="{609F17D4-79FB-47FD-80DA-D7D1FC04F803}" type="pres">
      <dgm:prSet presAssocID="{27159D66-7213-4B7A-B173-003B2AE2B7C9}" presName="level" presStyleLbl="node1" presStyleIdx="1" presStyleCnt="5">
        <dgm:presLayoutVars>
          <dgm:chMax val="1"/>
          <dgm:bulletEnabled val="1"/>
        </dgm:presLayoutVars>
      </dgm:prSet>
      <dgm:spPr/>
    </dgm:pt>
    <dgm:pt modelId="{772D2D05-7167-4BF3-BDCA-C8BD9AEC6314}" type="pres">
      <dgm:prSet presAssocID="{27159D66-7213-4B7A-B173-003B2AE2B7C9}" presName="levelTx" presStyleLbl="revTx" presStyleIdx="0" presStyleCnt="0">
        <dgm:presLayoutVars>
          <dgm:chMax val="1"/>
          <dgm:bulletEnabled val="1"/>
        </dgm:presLayoutVars>
      </dgm:prSet>
      <dgm:spPr/>
    </dgm:pt>
    <dgm:pt modelId="{5BDE9701-1687-462A-AA22-19834CBD409D}" type="pres">
      <dgm:prSet presAssocID="{4283654C-5370-49B5-847C-C0339B417F13}" presName="Name8" presStyleCnt="0"/>
      <dgm:spPr/>
    </dgm:pt>
    <dgm:pt modelId="{D406DB0B-664D-4505-9A9A-1AC021DA25B3}" type="pres">
      <dgm:prSet presAssocID="{4283654C-5370-49B5-847C-C0339B417F13}" presName="level" presStyleLbl="node1" presStyleIdx="2" presStyleCnt="5">
        <dgm:presLayoutVars>
          <dgm:chMax val="1"/>
          <dgm:bulletEnabled val="1"/>
        </dgm:presLayoutVars>
      </dgm:prSet>
      <dgm:spPr/>
    </dgm:pt>
    <dgm:pt modelId="{8F0A9E06-8626-47F8-8C2D-7D2BCD6076A3}" type="pres">
      <dgm:prSet presAssocID="{4283654C-5370-49B5-847C-C0339B417F13}" presName="levelTx" presStyleLbl="revTx" presStyleIdx="0" presStyleCnt="0">
        <dgm:presLayoutVars>
          <dgm:chMax val="1"/>
          <dgm:bulletEnabled val="1"/>
        </dgm:presLayoutVars>
      </dgm:prSet>
      <dgm:spPr/>
    </dgm:pt>
    <dgm:pt modelId="{04956A4A-D12F-468B-8FDA-42BBD21E98D4}" type="pres">
      <dgm:prSet presAssocID="{BC29A141-897F-45E0-B27B-EA86F404673E}" presName="Name8" presStyleCnt="0"/>
      <dgm:spPr/>
    </dgm:pt>
    <dgm:pt modelId="{BC7BF8BF-01E2-475F-9C36-308F3999FA75}" type="pres">
      <dgm:prSet presAssocID="{BC29A141-897F-45E0-B27B-EA86F404673E}" presName="level" presStyleLbl="node1" presStyleIdx="3" presStyleCnt="5">
        <dgm:presLayoutVars>
          <dgm:chMax val="1"/>
          <dgm:bulletEnabled val="1"/>
        </dgm:presLayoutVars>
      </dgm:prSet>
      <dgm:spPr/>
    </dgm:pt>
    <dgm:pt modelId="{8BDABD26-7D01-40FC-8FE9-0286D36D4A92}" type="pres">
      <dgm:prSet presAssocID="{BC29A141-897F-45E0-B27B-EA86F404673E}" presName="levelTx" presStyleLbl="revTx" presStyleIdx="0" presStyleCnt="0">
        <dgm:presLayoutVars>
          <dgm:chMax val="1"/>
          <dgm:bulletEnabled val="1"/>
        </dgm:presLayoutVars>
      </dgm:prSet>
      <dgm:spPr/>
    </dgm:pt>
    <dgm:pt modelId="{BEC46C93-7D86-42E8-AA36-EE2BA7959D93}" type="pres">
      <dgm:prSet presAssocID="{FB3DE1CC-9779-4C17-852C-239DD810DAC4}" presName="Name8" presStyleCnt="0"/>
      <dgm:spPr/>
    </dgm:pt>
    <dgm:pt modelId="{B7E6674B-B0AB-48C9-894E-389A89112659}" type="pres">
      <dgm:prSet presAssocID="{FB3DE1CC-9779-4C17-852C-239DD810DAC4}" presName="level" presStyleLbl="node1" presStyleIdx="4" presStyleCnt="5">
        <dgm:presLayoutVars>
          <dgm:chMax val="1"/>
          <dgm:bulletEnabled val="1"/>
        </dgm:presLayoutVars>
      </dgm:prSet>
      <dgm:spPr/>
    </dgm:pt>
    <dgm:pt modelId="{178D17BE-1A69-474F-BB02-076E286A36EB}" type="pres">
      <dgm:prSet presAssocID="{FB3DE1CC-9779-4C17-852C-239DD810DAC4}" presName="levelTx" presStyleLbl="revTx" presStyleIdx="0" presStyleCnt="0">
        <dgm:presLayoutVars>
          <dgm:chMax val="1"/>
          <dgm:bulletEnabled val="1"/>
        </dgm:presLayoutVars>
      </dgm:prSet>
      <dgm:spPr/>
    </dgm:pt>
  </dgm:ptLst>
  <dgm:cxnLst>
    <dgm:cxn modelId="{E4EC970F-6B03-4C7E-B50B-9910F053E98B}" srcId="{3AEC2392-7BA3-48C5-A1AD-FD93903BE08E}" destId="{FB3DE1CC-9779-4C17-852C-239DD810DAC4}" srcOrd="4" destOrd="0" parTransId="{4600F962-D4C1-4D46-B89D-2A286D743D19}" sibTransId="{CF88EFDD-D1F4-4FB1-ABAE-299249D43D97}"/>
    <dgm:cxn modelId="{A7A03823-9BF2-44E5-BB54-58BD7F0B4BF9}" type="presOf" srcId="{FDA7235F-7E32-4AAB-B309-7CE85AE33F33}" destId="{38972DDD-4C75-4AAD-A7A3-C6536124EFAE}" srcOrd="0" destOrd="0" presId="urn:microsoft.com/office/officeart/2005/8/layout/pyramid3"/>
    <dgm:cxn modelId="{FADA6525-AE9E-49B0-B933-07FAA4525382}" type="presOf" srcId="{27159D66-7213-4B7A-B173-003B2AE2B7C9}" destId="{772D2D05-7167-4BF3-BDCA-C8BD9AEC6314}" srcOrd="1" destOrd="0" presId="urn:microsoft.com/office/officeart/2005/8/layout/pyramid3"/>
    <dgm:cxn modelId="{AB0AAC37-3342-499A-97C7-6362DB88C132}" type="presOf" srcId="{FB3DE1CC-9779-4C17-852C-239DD810DAC4}" destId="{B7E6674B-B0AB-48C9-894E-389A89112659}" srcOrd="0" destOrd="0" presId="urn:microsoft.com/office/officeart/2005/8/layout/pyramid3"/>
    <dgm:cxn modelId="{FECCBB40-AD15-4515-94A2-AA76938CB724}" srcId="{3AEC2392-7BA3-48C5-A1AD-FD93903BE08E}" destId="{BC29A141-897F-45E0-B27B-EA86F404673E}" srcOrd="3" destOrd="0" parTransId="{DBFDC72D-6B23-4852-953E-51530ACD264D}" sibTransId="{F11BC62F-A124-4DA7-BAF8-422189315533}"/>
    <dgm:cxn modelId="{FEE3928D-D558-4964-A75C-4C93E25B90B9}" type="presOf" srcId="{BC29A141-897F-45E0-B27B-EA86F404673E}" destId="{8BDABD26-7D01-40FC-8FE9-0286D36D4A92}" srcOrd="1" destOrd="0" presId="urn:microsoft.com/office/officeart/2005/8/layout/pyramid3"/>
    <dgm:cxn modelId="{7D96AB9E-314C-486D-8ACF-1DD366278C21}" type="presOf" srcId="{3AEC2392-7BA3-48C5-A1AD-FD93903BE08E}" destId="{08DA986F-3BFB-40B9-AD57-C7FC086DBC69}" srcOrd="0" destOrd="0" presId="urn:microsoft.com/office/officeart/2005/8/layout/pyramid3"/>
    <dgm:cxn modelId="{AC80F0A8-3AFC-4B0F-96EB-5DC3944459F5}" type="presOf" srcId="{4283654C-5370-49B5-847C-C0339B417F13}" destId="{D406DB0B-664D-4505-9A9A-1AC021DA25B3}" srcOrd="0" destOrd="0" presId="urn:microsoft.com/office/officeart/2005/8/layout/pyramid3"/>
    <dgm:cxn modelId="{345231B4-79E8-4331-BD1E-F63585C4B3DD}" srcId="{3AEC2392-7BA3-48C5-A1AD-FD93903BE08E}" destId="{FDA7235F-7E32-4AAB-B309-7CE85AE33F33}" srcOrd="0" destOrd="0" parTransId="{BE55E659-0A72-41E1-B901-4755AAA825AE}" sibTransId="{2D69E14B-6AD7-48F0-87FE-98E494CCE629}"/>
    <dgm:cxn modelId="{677963B7-25DE-43A7-AF52-01396D456021}" type="presOf" srcId="{BC29A141-897F-45E0-B27B-EA86F404673E}" destId="{BC7BF8BF-01E2-475F-9C36-308F3999FA75}" srcOrd="0" destOrd="0" presId="urn:microsoft.com/office/officeart/2005/8/layout/pyramid3"/>
    <dgm:cxn modelId="{253BE4BF-903D-435A-A22E-7156667DA170}" srcId="{3AEC2392-7BA3-48C5-A1AD-FD93903BE08E}" destId="{4283654C-5370-49B5-847C-C0339B417F13}" srcOrd="2" destOrd="0" parTransId="{095D3C8E-8E16-4C32-854A-29A9480A96C0}" sibTransId="{92D7951F-455A-4D6D-BDFA-E6E296797F6B}"/>
    <dgm:cxn modelId="{AD6B03CF-F3B6-426B-ACE5-34AFAD572CA3}" type="presOf" srcId="{FB3DE1CC-9779-4C17-852C-239DD810DAC4}" destId="{178D17BE-1A69-474F-BB02-076E286A36EB}" srcOrd="1" destOrd="0" presId="urn:microsoft.com/office/officeart/2005/8/layout/pyramid3"/>
    <dgm:cxn modelId="{E72D2ED3-FF6F-4DA6-B7D8-BEC99612DBE0}" srcId="{3AEC2392-7BA3-48C5-A1AD-FD93903BE08E}" destId="{27159D66-7213-4B7A-B173-003B2AE2B7C9}" srcOrd="1" destOrd="0" parTransId="{79F8A3FA-ACCB-49EE-8C3A-81CBA45E3BAD}" sibTransId="{7FB7ABDD-650E-41F8-9798-7EADF9F59115}"/>
    <dgm:cxn modelId="{FABE60D4-9324-467F-8996-3BEEF838509D}" type="presOf" srcId="{FDA7235F-7E32-4AAB-B309-7CE85AE33F33}" destId="{E8AE81A6-CA93-41B2-98A6-6464A81DE4A7}" srcOrd="1" destOrd="0" presId="urn:microsoft.com/office/officeart/2005/8/layout/pyramid3"/>
    <dgm:cxn modelId="{F9B175EF-94F1-4CB0-B11F-9A67365042E6}" type="presOf" srcId="{4283654C-5370-49B5-847C-C0339B417F13}" destId="{8F0A9E06-8626-47F8-8C2D-7D2BCD6076A3}" srcOrd="1" destOrd="0" presId="urn:microsoft.com/office/officeart/2005/8/layout/pyramid3"/>
    <dgm:cxn modelId="{E4F70DF3-F900-401A-8B57-02B9AA307CDE}" type="presOf" srcId="{27159D66-7213-4B7A-B173-003B2AE2B7C9}" destId="{609F17D4-79FB-47FD-80DA-D7D1FC04F803}" srcOrd="0" destOrd="0" presId="urn:microsoft.com/office/officeart/2005/8/layout/pyramid3"/>
    <dgm:cxn modelId="{CA8EC507-C623-446F-883E-3C219C66FF2C}" type="presParOf" srcId="{08DA986F-3BFB-40B9-AD57-C7FC086DBC69}" destId="{AC8CF314-6535-4A26-9EA4-BF49BF84557C}" srcOrd="0" destOrd="0" presId="urn:microsoft.com/office/officeart/2005/8/layout/pyramid3"/>
    <dgm:cxn modelId="{6D71CA79-C8A0-457E-9CCA-346F69CDBF48}" type="presParOf" srcId="{AC8CF314-6535-4A26-9EA4-BF49BF84557C}" destId="{38972DDD-4C75-4AAD-A7A3-C6536124EFAE}" srcOrd="0" destOrd="0" presId="urn:microsoft.com/office/officeart/2005/8/layout/pyramid3"/>
    <dgm:cxn modelId="{ADB4203A-CA06-48B2-A1E6-FC13A96E5278}" type="presParOf" srcId="{AC8CF314-6535-4A26-9EA4-BF49BF84557C}" destId="{E8AE81A6-CA93-41B2-98A6-6464A81DE4A7}" srcOrd="1" destOrd="0" presId="urn:microsoft.com/office/officeart/2005/8/layout/pyramid3"/>
    <dgm:cxn modelId="{23E598A1-B084-484D-8626-396CC3835600}" type="presParOf" srcId="{08DA986F-3BFB-40B9-AD57-C7FC086DBC69}" destId="{80D1DE4E-2191-4934-A13D-CA2C592DB72B}" srcOrd="1" destOrd="0" presId="urn:microsoft.com/office/officeart/2005/8/layout/pyramid3"/>
    <dgm:cxn modelId="{129B746A-CCB9-4CB1-8BCC-932A7A2903CC}" type="presParOf" srcId="{80D1DE4E-2191-4934-A13D-CA2C592DB72B}" destId="{609F17D4-79FB-47FD-80DA-D7D1FC04F803}" srcOrd="0" destOrd="0" presId="urn:microsoft.com/office/officeart/2005/8/layout/pyramid3"/>
    <dgm:cxn modelId="{6D976964-4A2D-4E3E-899E-9C6893347B8E}" type="presParOf" srcId="{80D1DE4E-2191-4934-A13D-CA2C592DB72B}" destId="{772D2D05-7167-4BF3-BDCA-C8BD9AEC6314}" srcOrd="1" destOrd="0" presId="urn:microsoft.com/office/officeart/2005/8/layout/pyramid3"/>
    <dgm:cxn modelId="{23E03CC7-D62B-4710-B243-9AA19E3E6BF1}" type="presParOf" srcId="{08DA986F-3BFB-40B9-AD57-C7FC086DBC69}" destId="{5BDE9701-1687-462A-AA22-19834CBD409D}" srcOrd="2" destOrd="0" presId="urn:microsoft.com/office/officeart/2005/8/layout/pyramid3"/>
    <dgm:cxn modelId="{E24CA4AA-6F93-497D-94AC-FBFDB7F0B6BB}" type="presParOf" srcId="{5BDE9701-1687-462A-AA22-19834CBD409D}" destId="{D406DB0B-664D-4505-9A9A-1AC021DA25B3}" srcOrd="0" destOrd="0" presId="urn:microsoft.com/office/officeart/2005/8/layout/pyramid3"/>
    <dgm:cxn modelId="{4A86CC25-75B8-4CB2-867D-11A3AF19BAB8}" type="presParOf" srcId="{5BDE9701-1687-462A-AA22-19834CBD409D}" destId="{8F0A9E06-8626-47F8-8C2D-7D2BCD6076A3}" srcOrd="1" destOrd="0" presId="urn:microsoft.com/office/officeart/2005/8/layout/pyramid3"/>
    <dgm:cxn modelId="{F22FAD0C-7DBA-4200-95C7-5E76132BF89E}" type="presParOf" srcId="{08DA986F-3BFB-40B9-AD57-C7FC086DBC69}" destId="{04956A4A-D12F-468B-8FDA-42BBD21E98D4}" srcOrd="3" destOrd="0" presId="urn:microsoft.com/office/officeart/2005/8/layout/pyramid3"/>
    <dgm:cxn modelId="{5032682F-15FB-4A30-93E7-ABC0EC164AF5}" type="presParOf" srcId="{04956A4A-D12F-468B-8FDA-42BBD21E98D4}" destId="{BC7BF8BF-01E2-475F-9C36-308F3999FA75}" srcOrd="0" destOrd="0" presId="urn:microsoft.com/office/officeart/2005/8/layout/pyramid3"/>
    <dgm:cxn modelId="{DA012B01-7F83-4E9C-B1D0-9EA35E81ED0E}" type="presParOf" srcId="{04956A4A-D12F-468B-8FDA-42BBD21E98D4}" destId="{8BDABD26-7D01-40FC-8FE9-0286D36D4A92}" srcOrd="1" destOrd="0" presId="urn:microsoft.com/office/officeart/2005/8/layout/pyramid3"/>
    <dgm:cxn modelId="{913C6605-4A9B-4940-9474-E8DFECE31113}" type="presParOf" srcId="{08DA986F-3BFB-40B9-AD57-C7FC086DBC69}" destId="{BEC46C93-7D86-42E8-AA36-EE2BA7959D93}" srcOrd="4" destOrd="0" presId="urn:microsoft.com/office/officeart/2005/8/layout/pyramid3"/>
    <dgm:cxn modelId="{98876863-CE3D-44F7-8C3F-07E8366F387E}" type="presParOf" srcId="{BEC46C93-7D86-42E8-AA36-EE2BA7959D93}" destId="{B7E6674B-B0AB-48C9-894E-389A89112659}" srcOrd="0" destOrd="0" presId="urn:microsoft.com/office/officeart/2005/8/layout/pyramid3"/>
    <dgm:cxn modelId="{489771D7-BA32-4CFF-8FB6-D28E59FA51E6}" type="presParOf" srcId="{BEC46C93-7D86-42E8-AA36-EE2BA7959D93}" destId="{178D17BE-1A69-474F-BB02-076E286A36E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21F1F1-FE50-4DB1-9E2A-B5C17F23654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560A176B-16F6-4958-A84B-6F5A97C1846C}">
      <dgm:prSet phldrT="[Text]" custT="1"/>
      <dgm:spPr>
        <a:solidFill>
          <a:srgbClr val="FF0000"/>
        </a:solidFill>
      </dgm:spPr>
      <dgm:t>
        <a:bodyPr/>
        <a:lstStyle/>
        <a:p>
          <a:r>
            <a:rPr lang="en-US" sz="2400" dirty="0">
              <a:solidFill>
                <a:schemeClr val="tx1"/>
              </a:solidFill>
              <a:latin typeface="Times New Roman" pitchFamily="18" charset="0"/>
              <a:cs typeface="Times New Roman" pitchFamily="18" charset="0"/>
            </a:rPr>
            <a:t>Develop products that:</a:t>
          </a:r>
        </a:p>
      </dgm:t>
    </dgm:pt>
    <dgm:pt modelId="{2316B68E-EEFD-4F5F-BB91-10BC05B8A53D}" type="parTrans" cxnId="{F36CFC5F-C26A-4814-81C9-D0D1B706B326}">
      <dgm:prSet/>
      <dgm:spPr/>
      <dgm:t>
        <a:bodyPr/>
        <a:lstStyle/>
        <a:p>
          <a:endParaRPr lang="en-US"/>
        </a:p>
      </dgm:t>
    </dgm:pt>
    <dgm:pt modelId="{E9B8C6B4-62F5-4B35-AAE1-1D8D91042C8E}" type="sibTrans" cxnId="{F36CFC5F-C26A-4814-81C9-D0D1B706B326}">
      <dgm:prSet/>
      <dgm:spPr/>
      <dgm:t>
        <a:bodyPr/>
        <a:lstStyle/>
        <a:p>
          <a:endParaRPr lang="en-US"/>
        </a:p>
      </dgm:t>
    </dgm:pt>
    <dgm:pt modelId="{806C41D8-34FE-4821-A95C-FD2858B7BE75}">
      <dgm:prSet phldrT="[Text]" custT="1"/>
      <dgm:spPr/>
      <dgm:t>
        <a:bodyPr/>
        <a:lstStyle/>
        <a:p>
          <a:r>
            <a:rPr lang="en-US" sz="1700" dirty="0">
              <a:latin typeface="Times New Roman" pitchFamily="18" charset="0"/>
              <a:cs typeface="Times New Roman" pitchFamily="18" charset="0"/>
            </a:rPr>
            <a:t>Are/are not ARV-based</a:t>
          </a:r>
        </a:p>
      </dgm:t>
    </dgm:pt>
    <dgm:pt modelId="{380A95D3-378E-414F-B42A-F8319D0617CD}" type="parTrans" cxnId="{1F8A7737-592E-4963-9434-3D23624731E4}">
      <dgm:prSet/>
      <dgm:spPr/>
      <dgm:t>
        <a:bodyPr/>
        <a:lstStyle/>
        <a:p>
          <a:endParaRPr lang="en-US"/>
        </a:p>
      </dgm:t>
    </dgm:pt>
    <dgm:pt modelId="{4F4E5AA5-F86F-4D89-9513-740B50EB6654}" type="sibTrans" cxnId="{1F8A7737-592E-4963-9434-3D23624731E4}">
      <dgm:prSet/>
      <dgm:spPr/>
      <dgm:t>
        <a:bodyPr/>
        <a:lstStyle/>
        <a:p>
          <a:endParaRPr lang="en-US"/>
        </a:p>
      </dgm:t>
    </dgm:pt>
    <dgm:pt modelId="{4BD23B34-56C3-430F-8609-F0603EB5D24B}">
      <dgm:prSet phldrT="[Text]" custT="1"/>
      <dgm:spPr>
        <a:solidFill>
          <a:srgbClr val="CCCCCC"/>
        </a:solidFill>
      </dgm:spPr>
      <dgm:t>
        <a:bodyPr/>
        <a:lstStyle/>
        <a:p>
          <a:r>
            <a:rPr lang="en-US" sz="2400" dirty="0">
              <a:solidFill>
                <a:schemeClr val="tx1"/>
              </a:solidFill>
              <a:latin typeface="Times New Roman" pitchFamily="18" charset="0"/>
              <a:cs typeface="Times New Roman" pitchFamily="18" charset="0"/>
            </a:rPr>
            <a:t>Conduct more research on:</a:t>
          </a:r>
        </a:p>
      </dgm:t>
    </dgm:pt>
    <dgm:pt modelId="{01B1F054-FE0F-40AF-A8EA-CE00A2E2666F}" type="parTrans" cxnId="{82539719-7194-47EE-9258-570800CF304F}">
      <dgm:prSet/>
      <dgm:spPr/>
      <dgm:t>
        <a:bodyPr/>
        <a:lstStyle/>
        <a:p>
          <a:endParaRPr lang="en-US"/>
        </a:p>
      </dgm:t>
    </dgm:pt>
    <dgm:pt modelId="{CC567753-383C-41E2-A69A-D6F1B6B0BF5C}" type="sibTrans" cxnId="{82539719-7194-47EE-9258-570800CF304F}">
      <dgm:prSet/>
      <dgm:spPr/>
      <dgm:t>
        <a:bodyPr/>
        <a:lstStyle/>
        <a:p>
          <a:endParaRPr lang="en-US"/>
        </a:p>
      </dgm:t>
    </dgm:pt>
    <dgm:pt modelId="{049FA373-2732-43A0-8DFB-B19B9057A07B}">
      <dgm:prSet phldrT="[Text]" custT="1"/>
      <dgm:spPr>
        <a:solidFill>
          <a:srgbClr val="CCCCCC"/>
        </a:solidFill>
      </dgm:spPr>
      <dgm:t>
        <a:bodyPr/>
        <a:lstStyle/>
        <a:p>
          <a:r>
            <a:rPr lang="en-US" sz="1700" dirty="0">
              <a:latin typeface="Times New Roman" pitchFamily="18" charset="0"/>
              <a:cs typeface="Times New Roman" pitchFamily="18" charset="0"/>
            </a:rPr>
            <a:t>Drug resistance</a:t>
          </a:r>
        </a:p>
      </dgm:t>
    </dgm:pt>
    <dgm:pt modelId="{945E4FB5-F9B6-420B-A58B-2BA349BB9C42}" type="parTrans" cxnId="{4D8B69DC-0FFE-4F45-92DA-61B6B478F732}">
      <dgm:prSet/>
      <dgm:spPr/>
      <dgm:t>
        <a:bodyPr/>
        <a:lstStyle/>
        <a:p>
          <a:endParaRPr lang="en-US"/>
        </a:p>
      </dgm:t>
    </dgm:pt>
    <dgm:pt modelId="{E8D87AD7-7924-477A-8995-7921514E699A}" type="sibTrans" cxnId="{4D8B69DC-0FFE-4F45-92DA-61B6B478F732}">
      <dgm:prSet/>
      <dgm:spPr/>
      <dgm:t>
        <a:bodyPr/>
        <a:lstStyle/>
        <a:p>
          <a:endParaRPr lang="en-US"/>
        </a:p>
      </dgm:t>
    </dgm:pt>
    <dgm:pt modelId="{C8D1867F-C1EF-4D3A-8524-917E69253627}">
      <dgm:prSet phldrT="[Text]" custT="1"/>
      <dgm:spPr/>
      <dgm:t>
        <a:bodyPr/>
        <a:lstStyle/>
        <a:p>
          <a:r>
            <a:rPr lang="en-US" sz="2400" dirty="0">
              <a:solidFill>
                <a:schemeClr val="tx1"/>
              </a:solidFill>
              <a:latin typeface="Times New Roman" pitchFamily="18" charset="0"/>
              <a:cs typeface="Times New Roman" pitchFamily="18" charset="0"/>
            </a:rPr>
            <a:t>Understand issues around:</a:t>
          </a:r>
        </a:p>
      </dgm:t>
    </dgm:pt>
    <dgm:pt modelId="{C990F0AF-F6A3-4E80-9C82-71B6C86EEF86}" type="parTrans" cxnId="{3B0C62C6-EE1B-413C-8DE0-33603AB3516A}">
      <dgm:prSet/>
      <dgm:spPr/>
      <dgm:t>
        <a:bodyPr/>
        <a:lstStyle/>
        <a:p>
          <a:endParaRPr lang="en-US"/>
        </a:p>
      </dgm:t>
    </dgm:pt>
    <dgm:pt modelId="{6C94C01A-F0F4-4E5F-9529-FB43F3AB918A}" type="sibTrans" cxnId="{3B0C62C6-EE1B-413C-8DE0-33603AB3516A}">
      <dgm:prSet/>
      <dgm:spPr/>
      <dgm:t>
        <a:bodyPr/>
        <a:lstStyle/>
        <a:p>
          <a:endParaRPr lang="en-US"/>
        </a:p>
      </dgm:t>
    </dgm:pt>
    <dgm:pt modelId="{A856387E-8E85-49C3-BA02-BC51E057C29E}">
      <dgm:prSet custT="1"/>
      <dgm:spPr/>
      <dgm:t>
        <a:bodyPr/>
        <a:lstStyle/>
        <a:p>
          <a:r>
            <a:rPr lang="en-US" sz="1700" dirty="0">
              <a:latin typeface="Times New Roman" pitchFamily="18" charset="0"/>
              <a:cs typeface="Times New Roman" pitchFamily="18" charset="0"/>
            </a:rPr>
            <a:t>Address adherence issues</a:t>
          </a:r>
        </a:p>
      </dgm:t>
    </dgm:pt>
    <dgm:pt modelId="{71F03C73-463C-4058-AB46-7EE71CA6481C}" type="parTrans" cxnId="{F0B22142-1E67-4DFA-9893-071365A21871}">
      <dgm:prSet/>
      <dgm:spPr/>
      <dgm:t>
        <a:bodyPr/>
        <a:lstStyle/>
        <a:p>
          <a:endParaRPr lang="en-US"/>
        </a:p>
      </dgm:t>
    </dgm:pt>
    <dgm:pt modelId="{5EF69B44-C3BC-4B33-A977-F67FFC31A437}" type="sibTrans" cxnId="{F0B22142-1E67-4DFA-9893-071365A21871}">
      <dgm:prSet/>
      <dgm:spPr/>
      <dgm:t>
        <a:bodyPr/>
        <a:lstStyle/>
        <a:p>
          <a:endParaRPr lang="en-US"/>
        </a:p>
      </dgm:t>
    </dgm:pt>
    <dgm:pt modelId="{851527EE-E1DD-46BB-B88F-67DF52FD97BC}">
      <dgm:prSet custT="1"/>
      <dgm:spPr/>
      <dgm:t>
        <a:bodyPr/>
        <a:lstStyle/>
        <a:p>
          <a:r>
            <a:rPr lang="en-US" sz="1700" dirty="0">
              <a:latin typeface="Times New Roman" pitchFamily="18" charset="0"/>
              <a:cs typeface="Times New Roman" pitchFamily="18" charset="0"/>
            </a:rPr>
            <a:t>Reach the most vulnerable populations</a:t>
          </a:r>
        </a:p>
      </dgm:t>
    </dgm:pt>
    <dgm:pt modelId="{8432C1D5-FECB-4CAF-A945-E3C5B5678F86}" type="parTrans" cxnId="{F620933C-20BA-41E8-8B98-280C018D8672}">
      <dgm:prSet/>
      <dgm:spPr/>
      <dgm:t>
        <a:bodyPr/>
        <a:lstStyle/>
        <a:p>
          <a:endParaRPr lang="en-US"/>
        </a:p>
      </dgm:t>
    </dgm:pt>
    <dgm:pt modelId="{4636B54C-A372-431F-B6C3-A66756D378C1}" type="sibTrans" cxnId="{F620933C-20BA-41E8-8B98-280C018D8672}">
      <dgm:prSet/>
      <dgm:spPr/>
      <dgm:t>
        <a:bodyPr/>
        <a:lstStyle/>
        <a:p>
          <a:endParaRPr lang="en-US"/>
        </a:p>
      </dgm:t>
    </dgm:pt>
    <dgm:pt modelId="{6C786013-9BC2-4564-B635-4B8A75C7954E}">
      <dgm:prSet phldrT="[Text]" custT="1"/>
      <dgm:spPr>
        <a:solidFill>
          <a:srgbClr val="CCCCCC"/>
        </a:solidFill>
      </dgm:spPr>
      <dgm:t>
        <a:bodyPr/>
        <a:lstStyle/>
        <a:p>
          <a:r>
            <a:rPr lang="en-US" sz="1700" dirty="0">
              <a:latin typeface="Times New Roman" pitchFamily="18" charset="0"/>
              <a:cs typeface="Times New Roman" pitchFamily="18" charset="0"/>
            </a:rPr>
            <a:t>Alternate dosing</a:t>
          </a:r>
        </a:p>
      </dgm:t>
    </dgm:pt>
    <dgm:pt modelId="{37BBDB40-C025-4317-AF6B-DD84BEBA243C}" type="parTrans" cxnId="{4C449F1F-BDF8-4E45-AA42-5CFC47FC7786}">
      <dgm:prSet/>
      <dgm:spPr/>
      <dgm:t>
        <a:bodyPr/>
        <a:lstStyle/>
        <a:p>
          <a:endParaRPr lang="en-US"/>
        </a:p>
      </dgm:t>
    </dgm:pt>
    <dgm:pt modelId="{714CA1FF-4FBD-4AAC-929A-84D5F1146FBB}" type="sibTrans" cxnId="{4C449F1F-BDF8-4E45-AA42-5CFC47FC7786}">
      <dgm:prSet/>
      <dgm:spPr/>
      <dgm:t>
        <a:bodyPr/>
        <a:lstStyle/>
        <a:p>
          <a:endParaRPr lang="en-US"/>
        </a:p>
      </dgm:t>
    </dgm:pt>
    <dgm:pt modelId="{24995F9D-4F20-4E26-920A-A8B2AD93A2DF}">
      <dgm:prSet phldrT="[Text]" custT="1"/>
      <dgm:spPr>
        <a:solidFill>
          <a:srgbClr val="CCCCCC"/>
        </a:solidFill>
      </dgm:spPr>
      <dgm:t>
        <a:bodyPr/>
        <a:lstStyle/>
        <a:p>
          <a:r>
            <a:rPr lang="en-US" sz="1700" dirty="0">
              <a:latin typeface="Times New Roman" pitchFamily="18" charset="0"/>
              <a:cs typeface="Times New Roman" pitchFamily="18" charset="0"/>
            </a:rPr>
            <a:t>Delivery methods (for example, injections and implants)</a:t>
          </a:r>
        </a:p>
      </dgm:t>
    </dgm:pt>
    <dgm:pt modelId="{E3E25541-B53C-4543-B2FB-550A1A4F369B}" type="parTrans" cxnId="{AD2ED3A5-DD04-41F2-9830-836135AB0239}">
      <dgm:prSet/>
      <dgm:spPr/>
      <dgm:t>
        <a:bodyPr/>
        <a:lstStyle/>
        <a:p>
          <a:endParaRPr lang="en-US"/>
        </a:p>
      </dgm:t>
    </dgm:pt>
    <dgm:pt modelId="{ADD1921B-9C3D-4186-A012-2C74E4427653}" type="sibTrans" cxnId="{AD2ED3A5-DD04-41F2-9830-836135AB0239}">
      <dgm:prSet/>
      <dgm:spPr/>
      <dgm:t>
        <a:bodyPr/>
        <a:lstStyle/>
        <a:p>
          <a:endParaRPr lang="en-US"/>
        </a:p>
      </dgm:t>
    </dgm:pt>
    <dgm:pt modelId="{1623C32E-1C03-4D94-A4A2-E25AA800DCDC}">
      <dgm:prSet phldrT="[Text]" custT="1"/>
      <dgm:spPr/>
      <dgm:t>
        <a:bodyPr/>
        <a:lstStyle/>
        <a:p>
          <a:r>
            <a:rPr lang="en-US" sz="1700" dirty="0">
              <a:latin typeface="Times New Roman" pitchFamily="18" charset="0"/>
              <a:cs typeface="Times New Roman" pitchFamily="18" charset="0"/>
            </a:rPr>
            <a:t>ART access and availability</a:t>
          </a:r>
        </a:p>
      </dgm:t>
    </dgm:pt>
    <dgm:pt modelId="{218593B1-257E-44EA-B528-F52363E6376C}" type="parTrans" cxnId="{63741729-1868-440B-8138-156473F22B28}">
      <dgm:prSet/>
      <dgm:spPr/>
      <dgm:t>
        <a:bodyPr/>
        <a:lstStyle/>
        <a:p>
          <a:endParaRPr lang="en-US"/>
        </a:p>
      </dgm:t>
    </dgm:pt>
    <dgm:pt modelId="{18C2EFFA-60CC-4BBC-A309-F2FCC769D203}" type="sibTrans" cxnId="{63741729-1868-440B-8138-156473F22B28}">
      <dgm:prSet/>
      <dgm:spPr/>
      <dgm:t>
        <a:bodyPr/>
        <a:lstStyle/>
        <a:p>
          <a:endParaRPr lang="en-US"/>
        </a:p>
      </dgm:t>
    </dgm:pt>
    <dgm:pt modelId="{C48945F2-3049-448E-BAEC-17ADE7537BF0}">
      <dgm:prSet phldrT="[Text]" custT="1"/>
      <dgm:spPr/>
      <dgm:t>
        <a:bodyPr/>
        <a:lstStyle/>
        <a:p>
          <a:r>
            <a:rPr lang="en-US" sz="1700" dirty="0">
              <a:latin typeface="Times New Roman" pitchFamily="18" charset="0"/>
              <a:cs typeface="Times New Roman" pitchFamily="18" charset="0"/>
            </a:rPr>
            <a:t>Cost</a:t>
          </a:r>
        </a:p>
      </dgm:t>
    </dgm:pt>
    <dgm:pt modelId="{C0A72D7F-DDAD-4C73-B078-E6121D7FC6CE}" type="parTrans" cxnId="{5E624ADE-F39F-4DB4-AFA0-D82AC56466DB}">
      <dgm:prSet/>
      <dgm:spPr/>
      <dgm:t>
        <a:bodyPr/>
        <a:lstStyle/>
        <a:p>
          <a:endParaRPr lang="en-US"/>
        </a:p>
      </dgm:t>
    </dgm:pt>
    <dgm:pt modelId="{66753391-F845-43DA-BE93-26E09FB5BE6D}" type="sibTrans" cxnId="{5E624ADE-F39F-4DB4-AFA0-D82AC56466DB}">
      <dgm:prSet/>
      <dgm:spPr/>
      <dgm:t>
        <a:bodyPr/>
        <a:lstStyle/>
        <a:p>
          <a:endParaRPr lang="en-US"/>
        </a:p>
      </dgm:t>
    </dgm:pt>
    <dgm:pt modelId="{814C1467-BFD3-4696-9393-88C12F4B1EDC}">
      <dgm:prSet phldrT="[Text]" custT="1"/>
      <dgm:spPr/>
      <dgm:t>
        <a:bodyPr/>
        <a:lstStyle/>
        <a:p>
          <a:r>
            <a:rPr lang="en-US" sz="1700" dirty="0">
              <a:latin typeface="Times New Roman" pitchFamily="18" charset="0"/>
              <a:cs typeface="Times New Roman" pitchFamily="18" charset="0"/>
            </a:rPr>
            <a:t>Barriers to linkage and retention in HIV medical care</a:t>
          </a:r>
        </a:p>
      </dgm:t>
    </dgm:pt>
    <dgm:pt modelId="{C03FB71C-DDD7-43A5-B52B-C42C2D88449F}" type="parTrans" cxnId="{20A12E1E-4DCB-4232-B0AF-5F434C4FC86F}">
      <dgm:prSet/>
      <dgm:spPr/>
      <dgm:t>
        <a:bodyPr/>
        <a:lstStyle/>
        <a:p>
          <a:endParaRPr lang="en-US"/>
        </a:p>
      </dgm:t>
    </dgm:pt>
    <dgm:pt modelId="{71A9FEA8-72E9-46C1-8B2E-EB71834945A3}" type="sibTrans" cxnId="{20A12E1E-4DCB-4232-B0AF-5F434C4FC86F}">
      <dgm:prSet/>
      <dgm:spPr/>
      <dgm:t>
        <a:bodyPr/>
        <a:lstStyle/>
        <a:p>
          <a:endParaRPr lang="en-US"/>
        </a:p>
      </dgm:t>
    </dgm:pt>
    <dgm:pt modelId="{DEF8B8D4-F8DE-4F47-8188-0A2B21144F52}">
      <dgm:prSet phldrT="[Text]" custT="1"/>
      <dgm:spPr/>
      <dgm:t>
        <a:bodyPr/>
        <a:lstStyle/>
        <a:p>
          <a:r>
            <a:rPr lang="en-US" sz="1700" dirty="0">
              <a:latin typeface="Times New Roman" pitchFamily="18" charset="0"/>
              <a:cs typeface="Times New Roman" pitchFamily="18" charset="0"/>
            </a:rPr>
            <a:t>Stigma</a:t>
          </a:r>
        </a:p>
      </dgm:t>
    </dgm:pt>
    <dgm:pt modelId="{C3082709-FEBF-4F70-ACFC-02BF37F0D3B2}" type="parTrans" cxnId="{BCA63195-4BF7-4971-8E92-B638D7A71D2C}">
      <dgm:prSet/>
      <dgm:spPr/>
      <dgm:t>
        <a:bodyPr/>
        <a:lstStyle/>
        <a:p>
          <a:endParaRPr lang="en-US"/>
        </a:p>
      </dgm:t>
    </dgm:pt>
    <dgm:pt modelId="{F5FE63FB-3153-479A-A7C9-E8F9A5850278}" type="sibTrans" cxnId="{BCA63195-4BF7-4971-8E92-B638D7A71D2C}">
      <dgm:prSet/>
      <dgm:spPr/>
      <dgm:t>
        <a:bodyPr/>
        <a:lstStyle/>
        <a:p>
          <a:endParaRPr lang="en-US"/>
        </a:p>
      </dgm:t>
    </dgm:pt>
    <dgm:pt modelId="{F4191ECC-2B4C-47BA-95A9-3D9A1476B377}" type="pres">
      <dgm:prSet presAssocID="{B621F1F1-FE50-4DB1-9E2A-B5C17F23654C}" presName="Name0" presStyleCnt="0">
        <dgm:presLayoutVars>
          <dgm:dir/>
          <dgm:animLvl val="lvl"/>
          <dgm:resizeHandles/>
        </dgm:presLayoutVars>
      </dgm:prSet>
      <dgm:spPr/>
    </dgm:pt>
    <dgm:pt modelId="{E645FD00-4548-49A4-BAAA-6CAEFCFBB8DE}" type="pres">
      <dgm:prSet presAssocID="{560A176B-16F6-4958-A84B-6F5A97C1846C}" presName="linNode" presStyleCnt="0"/>
      <dgm:spPr/>
    </dgm:pt>
    <dgm:pt modelId="{5B4553E6-7C5F-4F2A-BECD-E15A3917397E}" type="pres">
      <dgm:prSet presAssocID="{560A176B-16F6-4958-A84B-6F5A97C1846C}" presName="parentShp" presStyleLbl="node1" presStyleIdx="0" presStyleCnt="3" custScaleX="78385" custLinFactNeighborX="-4991">
        <dgm:presLayoutVars>
          <dgm:bulletEnabled val="1"/>
        </dgm:presLayoutVars>
      </dgm:prSet>
      <dgm:spPr/>
    </dgm:pt>
    <dgm:pt modelId="{015CC112-EE07-44E2-B4E5-CF8DB6EB5D65}" type="pres">
      <dgm:prSet presAssocID="{560A176B-16F6-4958-A84B-6F5A97C1846C}" presName="childShp" presStyleLbl="bgAccFollowNode1" presStyleIdx="0" presStyleCnt="3" custScaleX="110850">
        <dgm:presLayoutVars>
          <dgm:bulletEnabled val="1"/>
        </dgm:presLayoutVars>
      </dgm:prSet>
      <dgm:spPr/>
    </dgm:pt>
    <dgm:pt modelId="{154D4776-EC23-443C-81F4-4889CCA8FCFD}" type="pres">
      <dgm:prSet presAssocID="{E9B8C6B4-62F5-4B35-AAE1-1D8D91042C8E}" presName="spacing" presStyleCnt="0"/>
      <dgm:spPr/>
    </dgm:pt>
    <dgm:pt modelId="{5C3E1868-E116-4F8C-AB5C-18203AD70E4B}" type="pres">
      <dgm:prSet presAssocID="{4BD23B34-56C3-430F-8609-F0603EB5D24B}" presName="linNode" presStyleCnt="0"/>
      <dgm:spPr/>
    </dgm:pt>
    <dgm:pt modelId="{B07B1396-8795-4E30-9011-130D52795BAA}" type="pres">
      <dgm:prSet presAssocID="{4BD23B34-56C3-430F-8609-F0603EB5D24B}" presName="parentShp" presStyleLbl="node1" presStyleIdx="1" presStyleCnt="3" custScaleX="78385" custLinFactNeighborX="-4991">
        <dgm:presLayoutVars>
          <dgm:bulletEnabled val="1"/>
        </dgm:presLayoutVars>
      </dgm:prSet>
      <dgm:spPr/>
    </dgm:pt>
    <dgm:pt modelId="{A6352C34-22E5-4C80-88E8-6E4647C4B8C5}" type="pres">
      <dgm:prSet presAssocID="{4BD23B34-56C3-430F-8609-F0603EB5D24B}" presName="childShp" presStyleLbl="bgAccFollowNode1" presStyleIdx="1" presStyleCnt="3" custScaleX="110850">
        <dgm:presLayoutVars>
          <dgm:bulletEnabled val="1"/>
        </dgm:presLayoutVars>
      </dgm:prSet>
      <dgm:spPr/>
    </dgm:pt>
    <dgm:pt modelId="{631E22F8-BB41-4125-9189-31CEA84A3231}" type="pres">
      <dgm:prSet presAssocID="{CC567753-383C-41E2-A69A-D6F1B6B0BF5C}" presName="spacing" presStyleCnt="0"/>
      <dgm:spPr/>
    </dgm:pt>
    <dgm:pt modelId="{2CA4CEEC-33F7-4556-987F-0FA50C28BC0F}" type="pres">
      <dgm:prSet presAssocID="{C8D1867F-C1EF-4D3A-8524-917E69253627}" presName="linNode" presStyleCnt="0"/>
      <dgm:spPr/>
    </dgm:pt>
    <dgm:pt modelId="{861613D3-F19E-4FA7-AD0C-CAE988B933C9}" type="pres">
      <dgm:prSet presAssocID="{C8D1867F-C1EF-4D3A-8524-917E69253627}" presName="parentShp" presStyleLbl="node1" presStyleIdx="2" presStyleCnt="3" custScaleX="78385" custLinFactNeighborX="-4991">
        <dgm:presLayoutVars>
          <dgm:bulletEnabled val="1"/>
        </dgm:presLayoutVars>
      </dgm:prSet>
      <dgm:spPr/>
    </dgm:pt>
    <dgm:pt modelId="{DD38F5D8-8C20-4163-8AE6-91B6F37FB383}" type="pres">
      <dgm:prSet presAssocID="{C8D1867F-C1EF-4D3A-8524-917E69253627}" presName="childShp" presStyleLbl="bgAccFollowNode1" presStyleIdx="2" presStyleCnt="3" custScaleX="110850">
        <dgm:presLayoutVars>
          <dgm:bulletEnabled val="1"/>
        </dgm:presLayoutVars>
      </dgm:prSet>
      <dgm:spPr/>
    </dgm:pt>
  </dgm:ptLst>
  <dgm:cxnLst>
    <dgm:cxn modelId="{056B6D09-C2AA-4CA4-868E-770C38FE80AC}" type="presOf" srcId="{049FA373-2732-43A0-8DFB-B19B9057A07B}" destId="{A6352C34-22E5-4C80-88E8-6E4647C4B8C5}" srcOrd="0" destOrd="0" presId="urn:microsoft.com/office/officeart/2005/8/layout/vList6"/>
    <dgm:cxn modelId="{44291111-4933-4A13-92A9-F55A23F342C0}" type="presOf" srcId="{560A176B-16F6-4958-A84B-6F5A97C1846C}" destId="{5B4553E6-7C5F-4F2A-BECD-E15A3917397E}" srcOrd="0" destOrd="0" presId="urn:microsoft.com/office/officeart/2005/8/layout/vList6"/>
    <dgm:cxn modelId="{BBD2EA11-CCAB-44C5-9F25-217FA561A373}" type="presOf" srcId="{4BD23B34-56C3-430F-8609-F0603EB5D24B}" destId="{B07B1396-8795-4E30-9011-130D52795BAA}" srcOrd="0" destOrd="0" presId="urn:microsoft.com/office/officeart/2005/8/layout/vList6"/>
    <dgm:cxn modelId="{82539719-7194-47EE-9258-570800CF304F}" srcId="{B621F1F1-FE50-4DB1-9E2A-B5C17F23654C}" destId="{4BD23B34-56C3-430F-8609-F0603EB5D24B}" srcOrd="1" destOrd="0" parTransId="{01B1F054-FE0F-40AF-A8EA-CE00A2E2666F}" sibTransId="{CC567753-383C-41E2-A69A-D6F1B6B0BF5C}"/>
    <dgm:cxn modelId="{20A12E1E-4DCB-4232-B0AF-5F434C4FC86F}" srcId="{C8D1867F-C1EF-4D3A-8524-917E69253627}" destId="{814C1467-BFD3-4696-9393-88C12F4B1EDC}" srcOrd="2" destOrd="0" parTransId="{C03FB71C-DDD7-43A5-B52B-C42C2D88449F}" sibTransId="{71A9FEA8-72E9-46C1-8B2E-EB71834945A3}"/>
    <dgm:cxn modelId="{4C449F1F-BDF8-4E45-AA42-5CFC47FC7786}" srcId="{4BD23B34-56C3-430F-8609-F0603EB5D24B}" destId="{6C786013-9BC2-4564-B635-4B8A75C7954E}" srcOrd="1" destOrd="0" parTransId="{37BBDB40-C025-4317-AF6B-DD84BEBA243C}" sibTransId="{714CA1FF-4FBD-4AAC-929A-84D5F1146FBB}"/>
    <dgm:cxn modelId="{63741729-1868-440B-8138-156473F22B28}" srcId="{C8D1867F-C1EF-4D3A-8524-917E69253627}" destId="{1623C32E-1C03-4D94-A4A2-E25AA800DCDC}" srcOrd="0" destOrd="0" parTransId="{218593B1-257E-44EA-B528-F52363E6376C}" sibTransId="{18C2EFFA-60CC-4BBC-A309-F2FCC769D203}"/>
    <dgm:cxn modelId="{1F8A7737-592E-4963-9434-3D23624731E4}" srcId="{560A176B-16F6-4958-A84B-6F5A97C1846C}" destId="{806C41D8-34FE-4821-A95C-FD2858B7BE75}" srcOrd="0" destOrd="0" parTransId="{380A95D3-378E-414F-B42A-F8319D0617CD}" sibTransId="{4F4E5AA5-F86F-4D89-9513-740B50EB6654}"/>
    <dgm:cxn modelId="{F620933C-20BA-41E8-8B98-280C018D8672}" srcId="{560A176B-16F6-4958-A84B-6F5A97C1846C}" destId="{851527EE-E1DD-46BB-B88F-67DF52FD97BC}" srcOrd="2" destOrd="0" parTransId="{8432C1D5-FECB-4CAF-A945-E3C5B5678F86}" sibTransId="{4636B54C-A372-431F-B6C3-A66756D378C1}"/>
    <dgm:cxn modelId="{8CB2643D-1063-43DA-B0B2-898CB2D97519}" type="presOf" srcId="{C48945F2-3049-448E-BAEC-17ADE7537BF0}" destId="{DD38F5D8-8C20-4163-8AE6-91B6F37FB383}" srcOrd="0" destOrd="1" presId="urn:microsoft.com/office/officeart/2005/8/layout/vList6"/>
    <dgm:cxn modelId="{F36CFC5F-C26A-4814-81C9-D0D1B706B326}" srcId="{B621F1F1-FE50-4DB1-9E2A-B5C17F23654C}" destId="{560A176B-16F6-4958-A84B-6F5A97C1846C}" srcOrd="0" destOrd="0" parTransId="{2316B68E-EEFD-4F5F-BB91-10BC05B8A53D}" sibTransId="{E9B8C6B4-62F5-4B35-AAE1-1D8D91042C8E}"/>
    <dgm:cxn modelId="{AD577741-D193-42FE-8542-B20F15BA1071}" type="presOf" srcId="{1623C32E-1C03-4D94-A4A2-E25AA800DCDC}" destId="{DD38F5D8-8C20-4163-8AE6-91B6F37FB383}" srcOrd="0" destOrd="0" presId="urn:microsoft.com/office/officeart/2005/8/layout/vList6"/>
    <dgm:cxn modelId="{F0B22142-1E67-4DFA-9893-071365A21871}" srcId="{560A176B-16F6-4958-A84B-6F5A97C1846C}" destId="{A856387E-8E85-49C3-BA02-BC51E057C29E}" srcOrd="1" destOrd="0" parTransId="{71F03C73-463C-4058-AB46-7EE71CA6481C}" sibTransId="{5EF69B44-C3BC-4B33-A977-F67FFC31A437}"/>
    <dgm:cxn modelId="{15520950-67DB-44B8-841A-FAA7979B26A1}" type="presOf" srcId="{DEF8B8D4-F8DE-4F47-8188-0A2B21144F52}" destId="{DD38F5D8-8C20-4163-8AE6-91B6F37FB383}" srcOrd="0" destOrd="3" presId="urn:microsoft.com/office/officeart/2005/8/layout/vList6"/>
    <dgm:cxn modelId="{2BD22F7B-51D0-440A-AC6A-BA2DCAB18591}" type="presOf" srcId="{6C786013-9BC2-4564-B635-4B8A75C7954E}" destId="{A6352C34-22E5-4C80-88E8-6E4647C4B8C5}" srcOrd="0" destOrd="1" presId="urn:microsoft.com/office/officeart/2005/8/layout/vList6"/>
    <dgm:cxn modelId="{54B47780-8706-4C4F-BF9D-4145DC9DD9B7}" type="presOf" srcId="{24995F9D-4F20-4E26-920A-A8B2AD93A2DF}" destId="{A6352C34-22E5-4C80-88E8-6E4647C4B8C5}" srcOrd="0" destOrd="2" presId="urn:microsoft.com/office/officeart/2005/8/layout/vList6"/>
    <dgm:cxn modelId="{AE398885-8189-42FE-9DEA-D154DEBA8B50}" type="presOf" srcId="{A856387E-8E85-49C3-BA02-BC51E057C29E}" destId="{015CC112-EE07-44E2-B4E5-CF8DB6EB5D65}" srcOrd="0" destOrd="1" presId="urn:microsoft.com/office/officeart/2005/8/layout/vList6"/>
    <dgm:cxn modelId="{BCA63195-4BF7-4971-8E92-B638D7A71D2C}" srcId="{C8D1867F-C1EF-4D3A-8524-917E69253627}" destId="{DEF8B8D4-F8DE-4F47-8188-0A2B21144F52}" srcOrd="3" destOrd="0" parTransId="{C3082709-FEBF-4F70-ACFC-02BF37F0D3B2}" sibTransId="{F5FE63FB-3153-479A-A7C9-E8F9A5850278}"/>
    <dgm:cxn modelId="{1641379E-01ED-4139-AB38-A92809226A1D}" type="presOf" srcId="{806C41D8-34FE-4821-A95C-FD2858B7BE75}" destId="{015CC112-EE07-44E2-B4E5-CF8DB6EB5D65}" srcOrd="0" destOrd="0" presId="urn:microsoft.com/office/officeart/2005/8/layout/vList6"/>
    <dgm:cxn modelId="{AD2ED3A5-DD04-41F2-9830-836135AB0239}" srcId="{4BD23B34-56C3-430F-8609-F0603EB5D24B}" destId="{24995F9D-4F20-4E26-920A-A8B2AD93A2DF}" srcOrd="2" destOrd="0" parTransId="{E3E25541-B53C-4543-B2FB-550A1A4F369B}" sibTransId="{ADD1921B-9C3D-4186-A012-2C74E4427653}"/>
    <dgm:cxn modelId="{EB483DB9-274A-447E-94F3-67426BEE2A4D}" type="presOf" srcId="{C8D1867F-C1EF-4D3A-8524-917E69253627}" destId="{861613D3-F19E-4FA7-AD0C-CAE988B933C9}" srcOrd="0" destOrd="0" presId="urn:microsoft.com/office/officeart/2005/8/layout/vList6"/>
    <dgm:cxn modelId="{AEC08ABD-8705-4B34-A2F3-F3FAB3F8D215}" type="presOf" srcId="{851527EE-E1DD-46BB-B88F-67DF52FD97BC}" destId="{015CC112-EE07-44E2-B4E5-CF8DB6EB5D65}" srcOrd="0" destOrd="2" presId="urn:microsoft.com/office/officeart/2005/8/layout/vList6"/>
    <dgm:cxn modelId="{5A49CCC4-010A-405B-B542-BDBDAAB94A5D}" type="presOf" srcId="{B621F1F1-FE50-4DB1-9E2A-B5C17F23654C}" destId="{F4191ECC-2B4C-47BA-95A9-3D9A1476B377}" srcOrd="0" destOrd="0" presId="urn:microsoft.com/office/officeart/2005/8/layout/vList6"/>
    <dgm:cxn modelId="{FA28E0C4-E331-4B43-9816-2D1E7DCF440C}" type="presOf" srcId="{814C1467-BFD3-4696-9393-88C12F4B1EDC}" destId="{DD38F5D8-8C20-4163-8AE6-91B6F37FB383}" srcOrd="0" destOrd="2" presId="urn:microsoft.com/office/officeart/2005/8/layout/vList6"/>
    <dgm:cxn modelId="{3B0C62C6-EE1B-413C-8DE0-33603AB3516A}" srcId="{B621F1F1-FE50-4DB1-9E2A-B5C17F23654C}" destId="{C8D1867F-C1EF-4D3A-8524-917E69253627}" srcOrd="2" destOrd="0" parTransId="{C990F0AF-F6A3-4E80-9C82-71B6C86EEF86}" sibTransId="{6C94C01A-F0F4-4E5F-9529-FB43F3AB918A}"/>
    <dgm:cxn modelId="{4D8B69DC-0FFE-4F45-92DA-61B6B478F732}" srcId="{4BD23B34-56C3-430F-8609-F0603EB5D24B}" destId="{049FA373-2732-43A0-8DFB-B19B9057A07B}" srcOrd="0" destOrd="0" parTransId="{945E4FB5-F9B6-420B-A58B-2BA349BB9C42}" sibTransId="{E8D87AD7-7924-477A-8995-7921514E699A}"/>
    <dgm:cxn modelId="{5E624ADE-F39F-4DB4-AFA0-D82AC56466DB}" srcId="{C8D1867F-C1EF-4D3A-8524-917E69253627}" destId="{C48945F2-3049-448E-BAEC-17ADE7537BF0}" srcOrd="1" destOrd="0" parTransId="{C0A72D7F-DDAD-4C73-B078-E6121D7FC6CE}" sibTransId="{66753391-F845-43DA-BE93-26E09FB5BE6D}"/>
    <dgm:cxn modelId="{43B5C747-E2A6-433C-93F6-0D7C3227943C}" type="presParOf" srcId="{F4191ECC-2B4C-47BA-95A9-3D9A1476B377}" destId="{E645FD00-4548-49A4-BAAA-6CAEFCFBB8DE}" srcOrd="0" destOrd="0" presId="urn:microsoft.com/office/officeart/2005/8/layout/vList6"/>
    <dgm:cxn modelId="{A0DE878B-54B0-46FC-9156-E94D4922A0F2}" type="presParOf" srcId="{E645FD00-4548-49A4-BAAA-6CAEFCFBB8DE}" destId="{5B4553E6-7C5F-4F2A-BECD-E15A3917397E}" srcOrd="0" destOrd="0" presId="urn:microsoft.com/office/officeart/2005/8/layout/vList6"/>
    <dgm:cxn modelId="{8D52F1AA-FDAB-4B38-8F3C-D7C7B7B19DDC}" type="presParOf" srcId="{E645FD00-4548-49A4-BAAA-6CAEFCFBB8DE}" destId="{015CC112-EE07-44E2-B4E5-CF8DB6EB5D65}" srcOrd="1" destOrd="0" presId="urn:microsoft.com/office/officeart/2005/8/layout/vList6"/>
    <dgm:cxn modelId="{F33B62B2-C31B-4B31-86CF-01F4A0AD56F1}" type="presParOf" srcId="{F4191ECC-2B4C-47BA-95A9-3D9A1476B377}" destId="{154D4776-EC23-443C-81F4-4889CCA8FCFD}" srcOrd="1" destOrd="0" presId="urn:microsoft.com/office/officeart/2005/8/layout/vList6"/>
    <dgm:cxn modelId="{31A3AC73-006B-4F64-A4F9-B3FD7423753E}" type="presParOf" srcId="{F4191ECC-2B4C-47BA-95A9-3D9A1476B377}" destId="{5C3E1868-E116-4F8C-AB5C-18203AD70E4B}" srcOrd="2" destOrd="0" presId="urn:microsoft.com/office/officeart/2005/8/layout/vList6"/>
    <dgm:cxn modelId="{3FF80678-75FB-4E4D-980D-956B2B82ABF0}" type="presParOf" srcId="{5C3E1868-E116-4F8C-AB5C-18203AD70E4B}" destId="{B07B1396-8795-4E30-9011-130D52795BAA}" srcOrd="0" destOrd="0" presId="urn:microsoft.com/office/officeart/2005/8/layout/vList6"/>
    <dgm:cxn modelId="{D1535F65-0B77-49A5-8A63-20AC29625A89}" type="presParOf" srcId="{5C3E1868-E116-4F8C-AB5C-18203AD70E4B}" destId="{A6352C34-22E5-4C80-88E8-6E4647C4B8C5}" srcOrd="1" destOrd="0" presId="urn:microsoft.com/office/officeart/2005/8/layout/vList6"/>
    <dgm:cxn modelId="{0A8256B5-5081-418F-BB76-6E17AEC44C2B}" type="presParOf" srcId="{F4191ECC-2B4C-47BA-95A9-3D9A1476B377}" destId="{631E22F8-BB41-4125-9189-31CEA84A3231}" srcOrd="3" destOrd="0" presId="urn:microsoft.com/office/officeart/2005/8/layout/vList6"/>
    <dgm:cxn modelId="{558A1E86-6965-4218-894F-D97B496340A8}" type="presParOf" srcId="{F4191ECC-2B4C-47BA-95A9-3D9A1476B377}" destId="{2CA4CEEC-33F7-4556-987F-0FA50C28BC0F}" srcOrd="4" destOrd="0" presId="urn:microsoft.com/office/officeart/2005/8/layout/vList6"/>
    <dgm:cxn modelId="{7B49E45A-56FD-4889-BCD5-03ACF38149C6}" type="presParOf" srcId="{2CA4CEEC-33F7-4556-987F-0FA50C28BC0F}" destId="{861613D3-F19E-4FA7-AD0C-CAE988B933C9}" srcOrd="0" destOrd="0" presId="urn:microsoft.com/office/officeart/2005/8/layout/vList6"/>
    <dgm:cxn modelId="{3DF1F084-A583-48B6-83B7-5FF229B161D1}" type="presParOf" srcId="{2CA4CEEC-33F7-4556-987F-0FA50C28BC0F}" destId="{DD38F5D8-8C20-4163-8AE6-91B6F37FB38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435C38-DE17-469E-85C9-D4351291575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C3E2E2F2-8747-4B87-87B6-952D8FE4DA23}">
      <dgm:prSet phldrT="[Text]" custT="1"/>
      <dgm:spPr/>
      <dgm:t>
        <a:bodyPr/>
        <a:lstStyle/>
        <a:p>
          <a:r>
            <a:rPr lang="en-US" sz="2800" b="1" dirty="0">
              <a:solidFill>
                <a:schemeClr val="tx1"/>
              </a:solidFill>
              <a:latin typeface="Times New Roman" pitchFamily="18" charset="0"/>
              <a:cs typeface="Times New Roman" pitchFamily="18" charset="0"/>
            </a:rPr>
            <a:t>Vaginal microbicides </a:t>
          </a:r>
        </a:p>
      </dgm:t>
    </dgm:pt>
    <dgm:pt modelId="{EF5D95AC-8073-4CE2-8F66-A0602671EB96}" type="parTrans" cxnId="{95310E37-122A-4627-9311-B798A55458EF}">
      <dgm:prSet/>
      <dgm:spPr/>
      <dgm:t>
        <a:bodyPr/>
        <a:lstStyle/>
        <a:p>
          <a:endParaRPr lang="en-US"/>
        </a:p>
      </dgm:t>
    </dgm:pt>
    <dgm:pt modelId="{CBD7268E-D91E-4AC9-8ACD-4131D9D76ECD}" type="sibTrans" cxnId="{95310E37-122A-4627-9311-B798A55458EF}">
      <dgm:prSet/>
      <dgm:spPr/>
      <dgm:t>
        <a:bodyPr/>
        <a:lstStyle/>
        <a:p>
          <a:endParaRPr lang="en-US"/>
        </a:p>
      </dgm:t>
    </dgm:pt>
    <dgm:pt modelId="{F83898F5-B46C-4A1F-B5A0-0828A93B5169}">
      <dgm:prSet phldrT="[Text]" custT="1"/>
      <dgm:spPr/>
      <dgm:t>
        <a:bodyPr/>
        <a:lstStyle/>
        <a:p>
          <a:r>
            <a:rPr lang="en-US" sz="1800" dirty="0">
              <a:latin typeface="Times New Roman" pitchFamily="18" charset="0"/>
              <a:cs typeface="Times New Roman" pitchFamily="18" charset="0"/>
            </a:rPr>
            <a:t>Designed to prevent HIV acquisition through the vagina</a:t>
          </a:r>
        </a:p>
      </dgm:t>
    </dgm:pt>
    <dgm:pt modelId="{8CE2E9F4-82B2-41F0-91F9-DEE6FE2A14BA}" type="parTrans" cxnId="{17308417-88CE-4870-BE92-8AAC09DFA3B8}">
      <dgm:prSet/>
      <dgm:spPr/>
      <dgm:t>
        <a:bodyPr/>
        <a:lstStyle/>
        <a:p>
          <a:endParaRPr lang="en-US"/>
        </a:p>
      </dgm:t>
    </dgm:pt>
    <dgm:pt modelId="{CDDF273E-F54A-4D69-9AED-4BEFB19BA596}" type="sibTrans" cxnId="{17308417-88CE-4870-BE92-8AAC09DFA3B8}">
      <dgm:prSet/>
      <dgm:spPr/>
      <dgm:t>
        <a:bodyPr/>
        <a:lstStyle/>
        <a:p>
          <a:endParaRPr lang="en-US"/>
        </a:p>
      </dgm:t>
    </dgm:pt>
    <dgm:pt modelId="{A522A0EB-4AD7-477B-A2F0-66DC04C644E6}">
      <dgm:prSet phldrT="[Text]" custT="1"/>
      <dgm:spPr/>
      <dgm:t>
        <a:bodyPr/>
        <a:lstStyle/>
        <a:p>
          <a:endParaRPr lang="en-US" sz="1600" dirty="0">
            <a:latin typeface="Times New Roman" pitchFamily="18" charset="0"/>
            <a:cs typeface="Times New Roman" pitchFamily="18" charset="0"/>
          </a:endParaRPr>
        </a:p>
      </dgm:t>
    </dgm:pt>
    <dgm:pt modelId="{F5C86F08-F425-41D5-99B6-F865D75337EB}" type="parTrans" cxnId="{21636C4F-AD88-49BF-8EB8-6E716A1B50B3}">
      <dgm:prSet/>
      <dgm:spPr/>
      <dgm:t>
        <a:bodyPr/>
        <a:lstStyle/>
        <a:p>
          <a:endParaRPr lang="en-US"/>
        </a:p>
      </dgm:t>
    </dgm:pt>
    <dgm:pt modelId="{4F3B6F11-A34D-4D08-B109-4C193CDF9924}" type="sibTrans" cxnId="{21636C4F-AD88-49BF-8EB8-6E716A1B50B3}">
      <dgm:prSet/>
      <dgm:spPr/>
      <dgm:t>
        <a:bodyPr/>
        <a:lstStyle/>
        <a:p>
          <a:endParaRPr lang="en-US"/>
        </a:p>
      </dgm:t>
    </dgm:pt>
    <dgm:pt modelId="{39C50220-A1C9-45A5-A28D-CBB47B813BE3}">
      <dgm:prSet phldrT="[Text]" custT="1"/>
      <dgm:spPr/>
      <dgm:t>
        <a:bodyPr/>
        <a:lstStyle/>
        <a:p>
          <a:r>
            <a:rPr lang="en-US" sz="2800" b="1" dirty="0">
              <a:solidFill>
                <a:schemeClr val="tx1"/>
              </a:solidFill>
              <a:latin typeface="Times New Roman" pitchFamily="18" charset="0"/>
              <a:cs typeface="Times New Roman" pitchFamily="18" charset="0"/>
            </a:rPr>
            <a:t>Rectal microbicides </a:t>
          </a:r>
        </a:p>
      </dgm:t>
    </dgm:pt>
    <dgm:pt modelId="{04F879F7-9C66-4864-91F0-FFF56051F47A}" type="parTrans" cxnId="{3F3BFDD4-B2FC-4EA9-84BE-7854CEBC21F9}">
      <dgm:prSet/>
      <dgm:spPr/>
      <dgm:t>
        <a:bodyPr/>
        <a:lstStyle/>
        <a:p>
          <a:endParaRPr lang="en-US"/>
        </a:p>
      </dgm:t>
    </dgm:pt>
    <dgm:pt modelId="{66D1CB5B-B5EC-4471-8982-67AF7C73D26C}" type="sibTrans" cxnId="{3F3BFDD4-B2FC-4EA9-84BE-7854CEBC21F9}">
      <dgm:prSet/>
      <dgm:spPr/>
      <dgm:t>
        <a:bodyPr/>
        <a:lstStyle/>
        <a:p>
          <a:endParaRPr lang="en-US"/>
        </a:p>
      </dgm:t>
    </dgm:pt>
    <dgm:pt modelId="{5278595C-7D3F-459F-854E-D77CA3CB5125}">
      <dgm:prSet phldrT="[Text]" custT="1"/>
      <dgm:spPr/>
      <dgm:t>
        <a:bodyPr/>
        <a:lstStyle/>
        <a:p>
          <a:r>
            <a:rPr lang="en-US" sz="1800" dirty="0">
              <a:latin typeface="Times New Roman" pitchFamily="18" charset="0"/>
              <a:cs typeface="Times New Roman" pitchFamily="18" charset="0"/>
            </a:rPr>
            <a:t>Designed to prevent HIV acquisition through the rectum</a:t>
          </a:r>
        </a:p>
      </dgm:t>
    </dgm:pt>
    <dgm:pt modelId="{DD161E52-8714-4E5B-9BBD-FA213A181F06}" type="parTrans" cxnId="{6100F6F3-BF63-4EB1-BA30-2A0E90DC88EA}">
      <dgm:prSet/>
      <dgm:spPr/>
      <dgm:t>
        <a:bodyPr/>
        <a:lstStyle/>
        <a:p>
          <a:endParaRPr lang="en-US"/>
        </a:p>
      </dgm:t>
    </dgm:pt>
    <dgm:pt modelId="{2A1EF3E1-8827-4EA0-9844-F93208527511}" type="sibTrans" cxnId="{6100F6F3-BF63-4EB1-BA30-2A0E90DC88EA}">
      <dgm:prSet/>
      <dgm:spPr/>
      <dgm:t>
        <a:bodyPr/>
        <a:lstStyle/>
        <a:p>
          <a:endParaRPr lang="en-US"/>
        </a:p>
      </dgm:t>
    </dgm:pt>
    <dgm:pt modelId="{EA0EE852-9CBD-4D58-A189-BEA9A2069C50}">
      <dgm:prSet phldrT="[Text]" custT="1"/>
      <dgm:spPr/>
      <dgm:t>
        <a:bodyPr/>
        <a:lstStyle/>
        <a:p>
          <a:endParaRPr lang="en-US" sz="1600" dirty="0">
            <a:latin typeface="Times New Roman" pitchFamily="18" charset="0"/>
            <a:cs typeface="Times New Roman" pitchFamily="18" charset="0"/>
          </a:endParaRPr>
        </a:p>
      </dgm:t>
    </dgm:pt>
    <dgm:pt modelId="{21BBFE3B-56B8-4638-AF66-3DEE6A74771A}" type="parTrans" cxnId="{9F7183A0-4766-4C08-96FB-5608CE4E4D3D}">
      <dgm:prSet/>
      <dgm:spPr/>
      <dgm:t>
        <a:bodyPr/>
        <a:lstStyle/>
        <a:p>
          <a:endParaRPr lang="en-US"/>
        </a:p>
      </dgm:t>
    </dgm:pt>
    <dgm:pt modelId="{792070D1-5910-446B-ADBA-29E2AC466D96}" type="sibTrans" cxnId="{9F7183A0-4766-4C08-96FB-5608CE4E4D3D}">
      <dgm:prSet/>
      <dgm:spPr/>
      <dgm:t>
        <a:bodyPr/>
        <a:lstStyle/>
        <a:p>
          <a:endParaRPr lang="en-US"/>
        </a:p>
      </dgm:t>
    </dgm:pt>
    <dgm:pt modelId="{1538B6A7-6DA4-4B92-9EB0-540433D17D55}" type="pres">
      <dgm:prSet presAssocID="{63435C38-DE17-469E-85C9-D43512915754}" presName="Name0" presStyleCnt="0">
        <dgm:presLayoutVars>
          <dgm:chMax/>
          <dgm:chPref val="3"/>
          <dgm:dir/>
          <dgm:animOne val="branch"/>
          <dgm:animLvl val="lvl"/>
        </dgm:presLayoutVars>
      </dgm:prSet>
      <dgm:spPr/>
    </dgm:pt>
    <dgm:pt modelId="{605A9CF8-4703-4DDA-B416-C44FF9EE78FD}" type="pres">
      <dgm:prSet presAssocID="{C3E2E2F2-8747-4B87-87B6-952D8FE4DA23}" presName="composite" presStyleCnt="0"/>
      <dgm:spPr/>
    </dgm:pt>
    <dgm:pt modelId="{70D91B1E-E128-4EFF-89BD-B366648F1070}" type="pres">
      <dgm:prSet presAssocID="{C3E2E2F2-8747-4B87-87B6-952D8FE4DA23}" presName="FirstChild" presStyleLbl="revTx" presStyleIdx="0" presStyleCnt="4" custScaleX="69057" custScaleY="198255" custLinFactY="22203" custLinFactNeighborX="-3652" custLinFactNeighborY="100000">
        <dgm:presLayoutVars>
          <dgm:chMax val="0"/>
          <dgm:chPref val="0"/>
          <dgm:bulletEnabled val="1"/>
        </dgm:presLayoutVars>
      </dgm:prSet>
      <dgm:spPr/>
    </dgm:pt>
    <dgm:pt modelId="{87B87D8B-9CAB-4A3B-8018-3D8482872E2C}" type="pres">
      <dgm:prSet presAssocID="{C3E2E2F2-8747-4B87-87B6-952D8FE4DA23}" presName="Parent" presStyleLbl="alignNode1" presStyleIdx="0" presStyleCnt="2" custScaleX="139490" custScaleY="196134" custLinFactY="46803" custLinFactNeighborX="6658" custLinFactNeighborY="100000">
        <dgm:presLayoutVars>
          <dgm:chMax val="3"/>
          <dgm:chPref val="3"/>
          <dgm:bulletEnabled val="1"/>
        </dgm:presLayoutVars>
      </dgm:prSet>
      <dgm:spPr/>
    </dgm:pt>
    <dgm:pt modelId="{AE759347-AE95-4657-A88C-09E3498EDCB3}" type="pres">
      <dgm:prSet presAssocID="{C3E2E2F2-8747-4B87-87B6-952D8FE4DA23}" presName="Accent" presStyleLbl="parChTrans1D1" presStyleIdx="0" presStyleCnt="2" custLinFactY="1192325" custLinFactNeighborX="-1731" custLinFactNeighborY="1200000"/>
      <dgm:spPr/>
    </dgm:pt>
    <dgm:pt modelId="{44A53EC2-F6BB-42D3-B43F-B8F15678595A}" type="pres">
      <dgm:prSet presAssocID="{C3E2E2F2-8747-4B87-87B6-952D8FE4DA23}" presName="Child" presStyleLbl="revTx" presStyleIdx="1" presStyleCnt="4" custScaleY="39508">
        <dgm:presLayoutVars>
          <dgm:chMax val="0"/>
          <dgm:chPref val="0"/>
          <dgm:bulletEnabled val="1"/>
        </dgm:presLayoutVars>
      </dgm:prSet>
      <dgm:spPr/>
    </dgm:pt>
    <dgm:pt modelId="{D11E281E-E318-4672-9237-08565F9FB617}" type="pres">
      <dgm:prSet presAssocID="{CBD7268E-D91E-4AC9-8ACD-4131D9D76ECD}" presName="sibTrans" presStyleCnt="0"/>
      <dgm:spPr/>
    </dgm:pt>
    <dgm:pt modelId="{D7AC5059-13E5-4D67-B886-F99FE155231F}" type="pres">
      <dgm:prSet presAssocID="{39C50220-A1C9-45A5-A28D-CBB47B813BE3}" presName="composite" presStyleCnt="0"/>
      <dgm:spPr/>
    </dgm:pt>
    <dgm:pt modelId="{20175BD4-AB55-40FA-9CA7-73CEBE3735B9}" type="pres">
      <dgm:prSet presAssocID="{39C50220-A1C9-45A5-A28D-CBB47B813BE3}" presName="FirstChild" presStyleLbl="revTx" presStyleIdx="2" presStyleCnt="4" custScaleX="77135" custScaleY="170759" custLinFactY="61713" custLinFactNeighborX="819" custLinFactNeighborY="100000">
        <dgm:presLayoutVars>
          <dgm:chMax val="0"/>
          <dgm:chPref val="0"/>
          <dgm:bulletEnabled val="1"/>
        </dgm:presLayoutVars>
      </dgm:prSet>
      <dgm:spPr/>
    </dgm:pt>
    <dgm:pt modelId="{E28D6A1B-83DF-4AC9-863E-2EDA3C1617AB}" type="pres">
      <dgm:prSet presAssocID="{39C50220-A1C9-45A5-A28D-CBB47B813BE3}" presName="Parent" presStyleLbl="alignNode1" presStyleIdx="1" presStyleCnt="2" custScaleX="141408" custScaleY="214871" custLinFactY="60036" custLinFactNeighborX="7322" custLinFactNeighborY="100000">
        <dgm:presLayoutVars>
          <dgm:chMax val="3"/>
          <dgm:chPref val="3"/>
          <dgm:bulletEnabled val="1"/>
        </dgm:presLayoutVars>
      </dgm:prSet>
      <dgm:spPr/>
    </dgm:pt>
    <dgm:pt modelId="{AA67BC0F-C464-4106-A706-B5701BC2DBE8}" type="pres">
      <dgm:prSet presAssocID="{39C50220-A1C9-45A5-A28D-CBB47B813BE3}" presName="Accent" presStyleLbl="parChTrans1D1" presStyleIdx="1" presStyleCnt="2" custLinFactY="1317224" custLinFactNeighborX="-2692" custLinFactNeighborY="1400000"/>
      <dgm:spPr/>
    </dgm:pt>
    <dgm:pt modelId="{82828A16-86CF-436E-885E-AE3F34242CEA}" type="pres">
      <dgm:prSet presAssocID="{39C50220-A1C9-45A5-A28D-CBB47B813BE3}" presName="Child" presStyleLbl="revTx" presStyleIdx="3" presStyleCnt="4" custScaleY="210117" custLinFactNeighborY="-52789">
        <dgm:presLayoutVars>
          <dgm:chMax val="0"/>
          <dgm:chPref val="0"/>
          <dgm:bulletEnabled val="1"/>
        </dgm:presLayoutVars>
      </dgm:prSet>
      <dgm:spPr/>
    </dgm:pt>
  </dgm:ptLst>
  <dgm:cxnLst>
    <dgm:cxn modelId="{17308417-88CE-4870-BE92-8AAC09DFA3B8}" srcId="{C3E2E2F2-8747-4B87-87B6-952D8FE4DA23}" destId="{F83898F5-B46C-4A1F-B5A0-0828A93B5169}" srcOrd="0" destOrd="0" parTransId="{8CE2E9F4-82B2-41F0-91F9-DEE6FE2A14BA}" sibTransId="{CDDF273E-F54A-4D69-9AED-4BEFB19BA596}"/>
    <dgm:cxn modelId="{95310E37-122A-4627-9311-B798A55458EF}" srcId="{63435C38-DE17-469E-85C9-D43512915754}" destId="{C3E2E2F2-8747-4B87-87B6-952D8FE4DA23}" srcOrd="0" destOrd="0" parTransId="{EF5D95AC-8073-4CE2-8F66-A0602671EB96}" sibTransId="{CBD7268E-D91E-4AC9-8ACD-4131D9D76ECD}"/>
    <dgm:cxn modelId="{AF7DB43F-6023-4F13-9A2C-12542263F07D}" type="presOf" srcId="{C3E2E2F2-8747-4B87-87B6-952D8FE4DA23}" destId="{87B87D8B-9CAB-4A3B-8018-3D8482872E2C}" srcOrd="0" destOrd="0" presId="urn:microsoft.com/office/officeart/2011/layout/TabList"/>
    <dgm:cxn modelId="{21636C4F-AD88-49BF-8EB8-6E716A1B50B3}" srcId="{C3E2E2F2-8747-4B87-87B6-952D8FE4DA23}" destId="{A522A0EB-4AD7-477B-A2F0-66DC04C644E6}" srcOrd="1" destOrd="0" parTransId="{F5C86F08-F425-41D5-99B6-F865D75337EB}" sibTransId="{4F3B6F11-A34D-4D08-B109-4C193CDF9924}"/>
    <dgm:cxn modelId="{C8FAC251-0AC3-4190-ADDC-FF411E8D5619}" type="presOf" srcId="{EA0EE852-9CBD-4D58-A189-BEA9A2069C50}" destId="{82828A16-86CF-436E-885E-AE3F34242CEA}" srcOrd="0" destOrd="0" presId="urn:microsoft.com/office/officeart/2011/layout/TabList"/>
    <dgm:cxn modelId="{CAAE6656-9A71-44EB-8AD5-4985D4AA695E}" type="presOf" srcId="{5278595C-7D3F-459F-854E-D77CA3CB5125}" destId="{20175BD4-AB55-40FA-9CA7-73CEBE3735B9}" srcOrd="0" destOrd="0" presId="urn:microsoft.com/office/officeart/2011/layout/TabList"/>
    <dgm:cxn modelId="{50C02759-787C-4C94-BF98-6C5169D7C580}" type="presOf" srcId="{F83898F5-B46C-4A1F-B5A0-0828A93B5169}" destId="{70D91B1E-E128-4EFF-89BD-B366648F1070}" srcOrd="0" destOrd="0" presId="urn:microsoft.com/office/officeart/2011/layout/TabList"/>
    <dgm:cxn modelId="{9F7183A0-4766-4C08-96FB-5608CE4E4D3D}" srcId="{39C50220-A1C9-45A5-A28D-CBB47B813BE3}" destId="{EA0EE852-9CBD-4D58-A189-BEA9A2069C50}" srcOrd="1" destOrd="0" parTransId="{21BBFE3B-56B8-4638-AF66-3DEE6A74771A}" sibTransId="{792070D1-5910-446B-ADBA-29E2AC466D96}"/>
    <dgm:cxn modelId="{1A47CDC8-EE4E-449F-9523-3157B26A65A7}" type="presOf" srcId="{39C50220-A1C9-45A5-A28D-CBB47B813BE3}" destId="{E28D6A1B-83DF-4AC9-863E-2EDA3C1617AB}" srcOrd="0" destOrd="0" presId="urn:microsoft.com/office/officeart/2011/layout/TabList"/>
    <dgm:cxn modelId="{3F3BFDD4-B2FC-4EA9-84BE-7854CEBC21F9}" srcId="{63435C38-DE17-469E-85C9-D43512915754}" destId="{39C50220-A1C9-45A5-A28D-CBB47B813BE3}" srcOrd="1" destOrd="0" parTransId="{04F879F7-9C66-4864-91F0-FFF56051F47A}" sibTransId="{66D1CB5B-B5EC-4471-8982-67AF7C73D26C}"/>
    <dgm:cxn modelId="{EEEA23E9-7AAB-4187-A6DC-5BF474E32E50}" type="presOf" srcId="{A522A0EB-4AD7-477B-A2F0-66DC04C644E6}" destId="{44A53EC2-F6BB-42D3-B43F-B8F15678595A}" srcOrd="0" destOrd="0" presId="urn:microsoft.com/office/officeart/2011/layout/TabList"/>
    <dgm:cxn modelId="{7D0965EA-BB15-4871-8CD4-29753F7679F2}" type="presOf" srcId="{63435C38-DE17-469E-85C9-D43512915754}" destId="{1538B6A7-6DA4-4B92-9EB0-540433D17D55}" srcOrd="0" destOrd="0" presId="urn:microsoft.com/office/officeart/2011/layout/TabList"/>
    <dgm:cxn modelId="{6100F6F3-BF63-4EB1-BA30-2A0E90DC88EA}" srcId="{39C50220-A1C9-45A5-A28D-CBB47B813BE3}" destId="{5278595C-7D3F-459F-854E-D77CA3CB5125}" srcOrd="0" destOrd="0" parTransId="{DD161E52-8714-4E5B-9BBD-FA213A181F06}" sibTransId="{2A1EF3E1-8827-4EA0-9844-F93208527511}"/>
    <dgm:cxn modelId="{70C359F4-3AEA-4DBC-8C62-79C6A03B7B82}" type="presParOf" srcId="{1538B6A7-6DA4-4B92-9EB0-540433D17D55}" destId="{605A9CF8-4703-4DDA-B416-C44FF9EE78FD}" srcOrd="0" destOrd="0" presId="urn:microsoft.com/office/officeart/2011/layout/TabList"/>
    <dgm:cxn modelId="{F3859D7B-6070-4EF3-BFFD-6FDB2E4174B1}" type="presParOf" srcId="{605A9CF8-4703-4DDA-B416-C44FF9EE78FD}" destId="{70D91B1E-E128-4EFF-89BD-B366648F1070}" srcOrd="0" destOrd="0" presId="urn:microsoft.com/office/officeart/2011/layout/TabList"/>
    <dgm:cxn modelId="{4B8F2E21-2354-4C5F-A9D9-AD4A1E4DF9C0}" type="presParOf" srcId="{605A9CF8-4703-4DDA-B416-C44FF9EE78FD}" destId="{87B87D8B-9CAB-4A3B-8018-3D8482872E2C}" srcOrd="1" destOrd="0" presId="urn:microsoft.com/office/officeart/2011/layout/TabList"/>
    <dgm:cxn modelId="{A3BD2A7F-95C9-424B-A39C-1B56F12EEDCA}" type="presParOf" srcId="{605A9CF8-4703-4DDA-B416-C44FF9EE78FD}" destId="{AE759347-AE95-4657-A88C-09E3498EDCB3}" srcOrd="2" destOrd="0" presId="urn:microsoft.com/office/officeart/2011/layout/TabList"/>
    <dgm:cxn modelId="{D0DD5E65-4982-448B-9143-F1F3F2BAE902}" type="presParOf" srcId="{1538B6A7-6DA4-4B92-9EB0-540433D17D55}" destId="{44A53EC2-F6BB-42D3-B43F-B8F15678595A}" srcOrd="1" destOrd="0" presId="urn:microsoft.com/office/officeart/2011/layout/TabList"/>
    <dgm:cxn modelId="{F1508194-F17E-4DCC-9BB2-BF43C982BC23}" type="presParOf" srcId="{1538B6A7-6DA4-4B92-9EB0-540433D17D55}" destId="{D11E281E-E318-4672-9237-08565F9FB617}" srcOrd="2" destOrd="0" presId="urn:microsoft.com/office/officeart/2011/layout/TabList"/>
    <dgm:cxn modelId="{8F4AA49E-67EA-450E-BF10-6EAFD5FB9753}" type="presParOf" srcId="{1538B6A7-6DA4-4B92-9EB0-540433D17D55}" destId="{D7AC5059-13E5-4D67-B886-F99FE155231F}" srcOrd="3" destOrd="0" presId="urn:microsoft.com/office/officeart/2011/layout/TabList"/>
    <dgm:cxn modelId="{5EC6715D-82C5-4646-BC77-5F4299A35B35}" type="presParOf" srcId="{D7AC5059-13E5-4D67-B886-F99FE155231F}" destId="{20175BD4-AB55-40FA-9CA7-73CEBE3735B9}" srcOrd="0" destOrd="0" presId="urn:microsoft.com/office/officeart/2011/layout/TabList"/>
    <dgm:cxn modelId="{A0DE9651-CE4A-4DCC-B33A-A9C529C57641}" type="presParOf" srcId="{D7AC5059-13E5-4D67-B886-F99FE155231F}" destId="{E28D6A1B-83DF-4AC9-863E-2EDA3C1617AB}" srcOrd="1" destOrd="0" presId="urn:microsoft.com/office/officeart/2011/layout/TabList"/>
    <dgm:cxn modelId="{9E2CD7EB-FE59-4672-B2AA-80FCF862C350}" type="presParOf" srcId="{D7AC5059-13E5-4D67-B886-F99FE155231F}" destId="{AA67BC0F-C464-4106-A706-B5701BC2DBE8}" srcOrd="2" destOrd="0" presId="urn:microsoft.com/office/officeart/2011/layout/TabList"/>
    <dgm:cxn modelId="{DFF713E5-E67F-4D9C-B79C-10132C516DBD}" type="presParOf" srcId="{1538B6A7-6DA4-4B92-9EB0-540433D17D55}" destId="{82828A16-86CF-436E-885E-AE3F34242CEA}"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93C0B-027B-4DBF-B589-66882E976693}">
      <dsp:nvSpPr>
        <dsp:cNvPr id="0" name=""/>
        <dsp:cNvSpPr/>
      </dsp:nvSpPr>
      <dsp:spPr>
        <a:xfrm rot="16200000">
          <a:off x="1322"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imes New Roman" pitchFamily="18" charset="0"/>
              <a:cs typeface="Times New Roman" pitchFamily="18" charset="0"/>
            </a:rPr>
            <a:t>Tools and approaches that are “medical” in nature</a:t>
          </a:r>
        </a:p>
      </dsp:txBody>
      <dsp:txXfrm rot="5400000">
        <a:off x="1323" y="1295299"/>
        <a:ext cx="2431107" cy="1473398"/>
      </dsp:txXfrm>
    </dsp:sp>
    <dsp:sp modelId="{12BCC3F6-85E7-427B-BC25-E468D3BE5A48}">
      <dsp:nvSpPr>
        <dsp:cNvPr id="0" name=""/>
        <dsp:cNvSpPr/>
      </dsp:nvSpPr>
      <dsp:spPr>
        <a:xfrm rot="5400000">
          <a:off x="3147880" y="558601"/>
          <a:ext cx="2946796" cy="294679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imes New Roman" pitchFamily="18" charset="0"/>
              <a:cs typeface="Times New Roman" pitchFamily="18" charset="0"/>
            </a:rPr>
            <a:t>Tools and approaches that are “behavioral” in nature </a:t>
          </a:r>
        </a:p>
      </dsp:txBody>
      <dsp:txXfrm rot="-5400000">
        <a:off x="3663570" y="1295300"/>
        <a:ext cx="2431107" cy="14733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0"/>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0"/>
          <a:ext cx="2596183" cy="2906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Times New Roman" pitchFamily="18" charset="0"/>
              <a:cs typeface="Times New Roman" pitchFamily="18" charset="0"/>
            </a:rPr>
            <a:t>Microbicides and women</a:t>
          </a:r>
        </a:p>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For trans and cis women around the world, some prevention tools are not practical.</a:t>
          </a:r>
        </a:p>
        <a:p>
          <a:pPr marL="0" lvl="0" indent="0" algn="l" defTabSz="800100">
            <a:lnSpc>
              <a:spcPct val="90000"/>
            </a:lnSpc>
            <a:spcBef>
              <a:spcPct val="0"/>
            </a:spcBef>
            <a:spcAft>
              <a:spcPct val="35000"/>
            </a:spcAft>
            <a:buNone/>
          </a:pPr>
          <a:endParaRPr lang="en-US" sz="1800" kern="1200" dirty="0">
            <a:solidFill>
              <a:schemeClr val="tx1"/>
            </a:solidFill>
            <a:latin typeface="Times New Roman" pitchFamily="18" charset="0"/>
            <a:cs typeface="Times New Roman" pitchFamily="18" charset="0"/>
          </a:endParaRPr>
        </a:p>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Because of gender-based violence and other factors, it can be difficult for women to:</a:t>
          </a:r>
        </a:p>
      </dsp:txBody>
      <dsp:txXfrm>
        <a:off x="0" y="0"/>
        <a:ext cx="2596183" cy="2906710"/>
      </dsp:txXfrm>
    </dsp:sp>
    <dsp:sp modelId="{49464116-27F5-44E2-91AD-00A62F4BC9B0}">
      <dsp:nvSpPr>
        <dsp:cNvPr id="0" name=""/>
        <dsp:cNvSpPr/>
      </dsp:nvSpPr>
      <dsp:spPr>
        <a:xfrm>
          <a:off x="2694089" y="45417"/>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Insist that partners use condoms</a:t>
          </a:r>
        </a:p>
      </dsp:txBody>
      <dsp:txXfrm>
        <a:off x="2694089" y="45417"/>
        <a:ext cx="5123753" cy="908347"/>
      </dsp:txXfrm>
    </dsp:sp>
    <dsp:sp modelId="{A5BA0663-83F8-4171-831B-B585F3FEE73F}">
      <dsp:nvSpPr>
        <dsp:cNvPr id="0" name=""/>
        <dsp:cNvSpPr/>
      </dsp:nvSpPr>
      <dsp:spPr>
        <a:xfrm>
          <a:off x="2596183" y="953764"/>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A810EB-D005-4B16-A9C7-23C77E7E1EC5}">
      <dsp:nvSpPr>
        <dsp:cNvPr id="0" name=""/>
        <dsp:cNvSpPr/>
      </dsp:nvSpPr>
      <dsp:spPr>
        <a:xfrm>
          <a:off x="2694089" y="999181"/>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Limit their or their partner’s HIV exposure </a:t>
          </a:r>
        </a:p>
      </dsp:txBody>
      <dsp:txXfrm>
        <a:off x="2694089" y="999181"/>
        <a:ext cx="5123753" cy="908347"/>
      </dsp:txXfrm>
    </dsp:sp>
    <dsp:sp modelId="{B9487F1B-E852-48D0-BAD7-BDA9F2620646}">
      <dsp:nvSpPr>
        <dsp:cNvPr id="0" name=""/>
        <dsp:cNvSpPr/>
      </dsp:nvSpPr>
      <dsp:spPr>
        <a:xfrm>
          <a:off x="2596183" y="1907529"/>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52FCC6-D2A8-4E99-9A8C-FA3979F76FD1}">
      <dsp:nvSpPr>
        <dsp:cNvPr id="0" name=""/>
        <dsp:cNvSpPr/>
      </dsp:nvSpPr>
      <dsp:spPr>
        <a:xfrm>
          <a:off x="2694089" y="1952946"/>
          <a:ext cx="5123753" cy="908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Test or treat themselves or their partners for sexually transmitted infections (STIs)</a:t>
          </a:r>
        </a:p>
      </dsp:txBody>
      <dsp:txXfrm>
        <a:off x="2694089" y="1952946"/>
        <a:ext cx="5123753" cy="908347"/>
      </dsp:txXfrm>
    </dsp:sp>
    <dsp:sp modelId="{6071A13D-7C70-4556-BC2C-EEEE8D83DF3B}">
      <dsp:nvSpPr>
        <dsp:cNvPr id="0" name=""/>
        <dsp:cNvSpPr/>
      </dsp:nvSpPr>
      <dsp:spPr>
        <a:xfrm>
          <a:off x="2596183" y="2861293"/>
          <a:ext cx="522165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2139"/>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2139"/>
          <a:ext cx="2107400" cy="4377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Microbicides and men</a:t>
          </a:r>
        </a:p>
        <a:p>
          <a:pPr marL="0" lvl="0" indent="0" algn="l"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Men who have sex with men:</a:t>
          </a:r>
        </a:p>
      </dsp:txBody>
      <dsp:txXfrm>
        <a:off x="0" y="2139"/>
        <a:ext cx="2107400" cy="4377179"/>
      </dsp:txXfrm>
    </dsp:sp>
    <dsp:sp modelId="{49464116-27F5-44E2-91AD-00A62F4BC9B0}">
      <dsp:nvSpPr>
        <dsp:cNvPr id="0" name=""/>
        <dsp:cNvSpPr/>
      </dsp:nvSpPr>
      <dsp:spPr>
        <a:xfrm>
          <a:off x="2214592" y="53594"/>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Make up about 70% of all new cases of HIV in the US</a:t>
          </a:r>
        </a:p>
      </dsp:txBody>
      <dsp:txXfrm>
        <a:off x="2214592" y="53594"/>
        <a:ext cx="5609730" cy="1029107"/>
      </dsp:txXfrm>
    </dsp:sp>
    <dsp:sp modelId="{A5BA0663-83F8-4171-831B-B585F3FEE73F}">
      <dsp:nvSpPr>
        <dsp:cNvPr id="0" name=""/>
        <dsp:cNvSpPr/>
      </dsp:nvSpPr>
      <dsp:spPr>
        <a:xfrm>
          <a:off x="2107400" y="1082702"/>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F77C3B-9D7A-4CA2-AC4B-9FC4E3516D01}">
      <dsp:nvSpPr>
        <dsp:cNvPr id="0" name=""/>
        <dsp:cNvSpPr/>
      </dsp:nvSpPr>
      <dsp:spPr>
        <a:xfrm>
          <a:off x="2214592" y="1134157"/>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Represent more than 50% of the people currently living with HIV in the US</a:t>
          </a:r>
        </a:p>
      </dsp:txBody>
      <dsp:txXfrm>
        <a:off x="2214592" y="1134157"/>
        <a:ext cx="5609730" cy="1029107"/>
      </dsp:txXfrm>
    </dsp:sp>
    <dsp:sp modelId="{41AD25DF-9A0E-418A-B82A-3CBF168B7EA4}">
      <dsp:nvSpPr>
        <dsp:cNvPr id="0" name=""/>
        <dsp:cNvSpPr/>
      </dsp:nvSpPr>
      <dsp:spPr>
        <a:xfrm>
          <a:off x="2107400" y="2163264"/>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931236-0194-4B59-903F-447189742412}">
      <dsp:nvSpPr>
        <dsp:cNvPr id="0" name=""/>
        <dsp:cNvSpPr/>
      </dsp:nvSpPr>
      <dsp:spPr>
        <a:xfrm>
          <a:off x="2214592" y="2214720"/>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Globally, are 19 times more likely to contract HIV than the general population</a:t>
          </a:r>
        </a:p>
      </dsp:txBody>
      <dsp:txXfrm>
        <a:off x="2214592" y="2214720"/>
        <a:ext cx="5609730" cy="1029107"/>
      </dsp:txXfrm>
    </dsp:sp>
    <dsp:sp modelId="{3681A80E-5A85-4F10-A7A7-2344D519B3CB}">
      <dsp:nvSpPr>
        <dsp:cNvPr id="0" name=""/>
        <dsp:cNvSpPr/>
      </dsp:nvSpPr>
      <dsp:spPr>
        <a:xfrm>
          <a:off x="2107400" y="3243827"/>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B4B802-5A82-4440-B6AB-FB849C77D1B1}">
      <dsp:nvSpPr>
        <dsp:cNvPr id="0" name=""/>
        <dsp:cNvSpPr/>
      </dsp:nvSpPr>
      <dsp:spPr>
        <a:xfrm>
          <a:off x="2214592" y="3295282"/>
          <a:ext cx="5609730" cy="102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Times New Roman" pitchFamily="18" charset="0"/>
              <a:cs typeface="Times New Roman" pitchFamily="18" charset="0"/>
            </a:rPr>
            <a:t>Consistent condom use is a problem for many men. Microbicides may offer an alternative and could be formulated like a lubricants and douches, which many men already use for anal sex</a:t>
          </a:r>
        </a:p>
      </dsp:txBody>
      <dsp:txXfrm>
        <a:off x="2214592" y="3295282"/>
        <a:ext cx="5609730" cy="1029107"/>
      </dsp:txXfrm>
    </dsp:sp>
    <dsp:sp modelId="{F62410D5-1E8D-4CA3-BA0D-400CB807D7E0}">
      <dsp:nvSpPr>
        <dsp:cNvPr id="0" name=""/>
        <dsp:cNvSpPr/>
      </dsp:nvSpPr>
      <dsp:spPr>
        <a:xfrm>
          <a:off x="2107400" y="4324390"/>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CC112-EE07-44E2-B4E5-CF8DB6EB5D65}">
      <dsp:nvSpPr>
        <dsp:cNvPr id="0" name=""/>
        <dsp:cNvSpPr/>
      </dsp:nvSpPr>
      <dsp:spPr>
        <a:xfrm>
          <a:off x="2647516" y="0"/>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Are/are not ARV-based</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 contraceptive, non-contraceptive, and broad-spectrum against several sexually transmitted diseases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Designed for vaginal and/or rectal use</a:t>
          </a:r>
        </a:p>
      </dsp:txBody>
      <dsp:txXfrm>
        <a:off x="2647516" y="174856"/>
        <a:ext cx="4906508" cy="1049134"/>
      </dsp:txXfrm>
    </dsp:sp>
    <dsp:sp modelId="{5B4553E6-7C5F-4F2A-BECD-E15A3917397E}">
      <dsp:nvSpPr>
        <dsp:cNvPr id="0" name=""/>
        <dsp:cNvSpPr/>
      </dsp:nvSpPr>
      <dsp:spPr>
        <a:xfrm>
          <a:off x="0" y="0"/>
          <a:ext cx="2560305" cy="139884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Develop products that:</a:t>
          </a:r>
        </a:p>
      </dsp:txBody>
      <dsp:txXfrm>
        <a:off x="68286" y="68286"/>
        <a:ext cx="2423733" cy="1262274"/>
      </dsp:txXfrm>
    </dsp:sp>
    <dsp:sp modelId="{A6352C34-22E5-4C80-88E8-6E4647C4B8C5}">
      <dsp:nvSpPr>
        <dsp:cNvPr id="0" name=""/>
        <dsp:cNvSpPr/>
      </dsp:nvSpPr>
      <dsp:spPr>
        <a:xfrm>
          <a:off x="2647516" y="1538730"/>
          <a:ext cx="5431075" cy="1398846"/>
        </a:xfrm>
        <a:prstGeom prst="rightArrow">
          <a:avLst>
            <a:gd name="adj1" fmla="val 75000"/>
            <a:gd name="adj2" fmla="val 50000"/>
          </a:avLst>
        </a:prstGeom>
        <a:solidFill>
          <a:srgbClr val="CCCCCC"/>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Drug resistance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Alternate dosing</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Delivery methods (for example, rectal douches)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Effects on pregnancy and breastfeeding</a:t>
          </a:r>
        </a:p>
      </dsp:txBody>
      <dsp:txXfrm>
        <a:off x="2647516" y="1713586"/>
        <a:ext cx="4906508" cy="1049134"/>
      </dsp:txXfrm>
    </dsp:sp>
    <dsp:sp modelId="{B07B1396-8795-4E30-9011-130D52795BAA}">
      <dsp:nvSpPr>
        <dsp:cNvPr id="0" name=""/>
        <dsp:cNvSpPr/>
      </dsp:nvSpPr>
      <dsp:spPr>
        <a:xfrm>
          <a:off x="0" y="1538730"/>
          <a:ext cx="2560305" cy="1398846"/>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Conduct more research on:</a:t>
          </a:r>
        </a:p>
      </dsp:txBody>
      <dsp:txXfrm>
        <a:off x="68286" y="1607016"/>
        <a:ext cx="2423733" cy="1262274"/>
      </dsp:txXfrm>
    </dsp:sp>
    <dsp:sp modelId="{DD38F5D8-8C20-4163-8AE6-91B6F37FB383}">
      <dsp:nvSpPr>
        <dsp:cNvPr id="0" name=""/>
        <dsp:cNvSpPr/>
      </dsp:nvSpPr>
      <dsp:spPr>
        <a:xfrm>
          <a:off x="2647516" y="3077461"/>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Access and availability</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Cost</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Regular HIV testing requirements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Need for prescriptions for ARV-based microbicides</a:t>
          </a:r>
        </a:p>
      </dsp:txBody>
      <dsp:txXfrm>
        <a:off x="2647516" y="3252317"/>
        <a:ext cx="4906508" cy="1049134"/>
      </dsp:txXfrm>
    </dsp:sp>
    <dsp:sp modelId="{861613D3-F19E-4FA7-AD0C-CAE988B933C9}">
      <dsp:nvSpPr>
        <dsp:cNvPr id="0" name=""/>
        <dsp:cNvSpPr/>
      </dsp:nvSpPr>
      <dsp:spPr>
        <a:xfrm>
          <a:off x="0" y="3077461"/>
          <a:ext cx="2560305" cy="13988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Understand issues around:</a:t>
          </a:r>
        </a:p>
      </dsp:txBody>
      <dsp:txXfrm>
        <a:off x="68286" y="3145747"/>
        <a:ext cx="2423733" cy="12622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35F8A-EA31-49A2-897F-36BC983723E8}">
      <dsp:nvSpPr>
        <dsp:cNvPr id="0" name=""/>
        <dsp:cNvSpPr/>
      </dsp:nvSpPr>
      <dsp:spPr>
        <a:xfrm>
          <a:off x="0" y="-91653"/>
          <a:ext cx="7814930" cy="244461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6C3FF6-C4DD-4CC2-8EC7-4FE075FB5507}">
      <dsp:nvSpPr>
        <dsp:cNvPr id="0" name=""/>
        <dsp:cNvSpPr/>
      </dsp:nvSpPr>
      <dsp:spPr>
        <a:xfrm>
          <a:off x="236600" y="400603"/>
          <a:ext cx="1707379" cy="174304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E4F566-9855-4917-A1AA-1FF8FDF8EB53}">
      <dsp:nvSpPr>
        <dsp:cNvPr id="0" name=""/>
        <dsp:cNvSpPr/>
      </dsp:nvSpPr>
      <dsp:spPr>
        <a:xfrm rot="10800000">
          <a:off x="236600" y="2469466"/>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Teach the body to recognize HIV </a:t>
          </a:r>
        </a:p>
      </dsp:txBody>
      <dsp:txXfrm rot="10800000">
        <a:off x="287937" y="2469466"/>
        <a:ext cx="1604705" cy="1617977"/>
      </dsp:txXfrm>
    </dsp:sp>
    <dsp:sp modelId="{394E50FF-A64C-4124-8F6F-CF3938C13E0F}">
      <dsp:nvSpPr>
        <dsp:cNvPr id="0" name=""/>
        <dsp:cNvSpPr/>
      </dsp:nvSpPr>
      <dsp:spPr>
        <a:xfrm>
          <a:off x="2114717" y="352582"/>
          <a:ext cx="1707379" cy="184936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6A351F-E79B-4AFA-B2E0-4BE620D7E183}">
      <dsp:nvSpPr>
        <dsp:cNvPr id="0" name=""/>
        <dsp:cNvSpPr/>
      </dsp:nvSpPr>
      <dsp:spPr>
        <a:xfrm rot="10800000">
          <a:off x="2114717" y="2474607"/>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Tell the body to sound an alarm</a:t>
          </a:r>
        </a:p>
      </dsp:txBody>
      <dsp:txXfrm rot="10800000">
        <a:off x="2166054" y="2474607"/>
        <a:ext cx="1604705" cy="1617977"/>
      </dsp:txXfrm>
    </dsp:sp>
    <dsp:sp modelId="{5293B1A1-9FE1-4AEA-8727-AA9D4122F2A2}">
      <dsp:nvSpPr>
        <dsp:cNvPr id="0" name=""/>
        <dsp:cNvSpPr/>
      </dsp:nvSpPr>
      <dsp:spPr>
        <a:xfrm>
          <a:off x="3992833" y="341951"/>
          <a:ext cx="1707379" cy="189189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240CF-262D-4EC8-93D2-28C02528AB89}">
      <dsp:nvSpPr>
        <dsp:cNvPr id="0" name=""/>
        <dsp:cNvSpPr/>
      </dsp:nvSpPr>
      <dsp:spPr>
        <a:xfrm rot="10800000">
          <a:off x="3992833" y="2485239"/>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Send fighter cells to go into action</a:t>
          </a:r>
        </a:p>
      </dsp:txBody>
      <dsp:txXfrm rot="10800000">
        <a:off x="4044170" y="2485239"/>
        <a:ext cx="1604705" cy="1617977"/>
      </dsp:txXfrm>
    </dsp:sp>
    <dsp:sp modelId="{C34ACEB5-1084-4523-B1D2-DF738D3B730A}">
      <dsp:nvSpPr>
        <dsp:cNvPr id="0" name=""/>
        <dsp:cNvSpPr/>
      </dsp:nvSpPr>
      <dsp:spPr>
        <a:xfrm>
          <a:off x="5870950" y="340851"/>
          <a:ext cx="1707379" cy="189629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7991C-F034-4F8A-AE26-FF322CED74E6}">
      <dsp:nvSpPr>
        <dsp:cNvPr id="0" name=""/>
        <dsp:cNvSpPr/>
      </dsp:nvSpPr>
      <dsp:spPr>
        <a:xfrm rot="10800000">
          <a:off x="5870950" y="2486339"/>
          <a:ext cx="1707379" cy="1669314"/>
        </a:xfrm>
        <a:prstGeom prst="round2SameRect">
          <a:avLst>
            <a:gd name="adj1" fmla="val 10500"/>
            <a:gd name="adj2" fmla="val 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Result: HIV is controlled or killed</a:t>
          </a:r>
        </a:p>
      </dsp:txBody>
      <dsp:txXfrm rot="10800000">
        <a:off x="5922287" y="2486339"/>
        <a:ext cx="1604705" cy="16179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A350C-AA35-4CC2-BB76-2E9EBE1B590A}">
      <dsp:nvSpPr>
        <dsp:cNvPr id="0" name=""/>
        <dsp:cNvSpPr/>
      </dsp:nvSpPr>
      <dsp:spPr>
        <a:xfrm>
          <a:off x="0" y="18397"/>
          <a:ext cx="1956593"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Times New Roman" pitchFamily="18" charset="0"/>
              <a:cs typeface="Times New Roman" pitchFamily="18" charset="0"/>
            </a:rPr>
            <a:t>How an HIV vaccine might work</a:t>
          </a:r>
          <a:endParaRPr lang="en-US" sz="2400" kern="1200" dirty="0">
            <a:latin typeface="Times New Roman" pitchFamily="18" charset="0"/>
            <a:cs typeface="Times New Roman" pitchFamily="18" charset="0"/>
          </a:endParaRPr>
        </a:p>
      </dsp:txBody>
      <dsp:txXfrm>
        <a:off x="0" y="18397"/>
        <a:ext cx="1956593" cy="1207800"/>
      </dsp:txXfrm>
    </dsp:sp>
    <dsp:sp modelId="{0E9F12A6-6F03-4977-A04B-E2F9819F98B1}">
      <dsp:nvSpPr>
        <dsp:cNvPr id="0" name=""/>
        <dsp:cNvSpPr/>
      </dsp:nvSpPr>
      <dsp:spPr>
        <a:xfrm>
          <a:off x="1956593" y="18397"/>
          <a:ext cx="391318" cy="1207800"/>
        </a:xfrm>
        <a:prstGeom prst="leftBrace">
          <a:avLst>
            <a:gd name="adj1" fmla="val 35000"/>
            <a:gd name="adj2" fmla="val 50000"/>
          </a:avLst>
        </a:pr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4E5EF018-7D76-483A-81BE-9135D43C9DA8}">
      <dsp:nvSpPr>
        <dsp:cNvPr id="0" name=""/>
        <dsp:cNvSpPr/>
      </dsp:nvSpPr>
      <dsp:spPr>
        <a:xfrm>
          <a:off x="2504439" y="18397"/>
          <a:ext cx="5321935" cy="1207800"/>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Prevent HIV in most people</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Prevent HIV disease progression after people contract HIV</a:t>
          </a:r>
        </a:p>
      </dsp:txBody>
      <dsp:txXfrm>
        <a:off x="2504439" y="18397"/>
        <a:ext cx="5321935" cy="1207800"/>
      </dsp:txXfrm>
    </dsp:sp>
    <dsp:sp modelId="{E8C186E2-5769-479F-AD1E-C622DE00D427}">
      <dsp:nvSpPr>
        <dsp:cNvPr id="0" name=""/>
        <dsp:cNvSpPr/>
      </dsp:nvSpPr>
      <dsp:spPr>
        <a:xfrm>
          <a:off x="0" y="2278081"/>
          <a:ext cx="1956593"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latin typeface="Times New Roman" pitchFamily="18" charset="0"/>
              <a:cs typeface="Times New Roman" pitchFamily="18" charset="0"/>
            </a:rPr>
            <a:t>Possible benefits</a:t>
          </a:r>
          <a:endParaRPr lang="en-US" sz="2400" kern="1200" dirty="0">
            <a:latin typeface="Times New Roman" pitchFamily="18" charset="0"/>
            <a:cs typeface="Times New Roman" pitchFamily="18" charset="0"/>
          </a:endParaRPr>
        </a:p>
      </dsp:txBody>
      <dsp:txXfrm>
        <a:off x="0" y="2278081"/>
        <a:ext cx="1956593" cy="1207800"/>
      </dsp:txXfrm>
    </dsp:sp>
    <dsp:sp modelId="{E14A5130-B616-4BD4-A362-00CE90BC3C7B}">
      <dsp:nvSpPr>
        <dsp:cNvPr id="0" name=""/>
        <dsp:cNvSpPr/>
      </dsp:nvSpPr>
      <dsp:spPr>
        <a:xfrm>
          <a:off x="1956593" y="1447719"/>
          <a:ext cx="391318" cy="2868524"/>
        </a:xfrm>
        <a:prstGeom prst="leftBrace">
          <a:avLst>
            <a:gd name="adj1" fmla="val 35000"/>
            <a:gd name="adj2" fmla="val 50000"/>
          </a:avLst>
        </a:prstGeom>
        <a:noFill/>
        <a:ln w="254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2BCA2D3E-CD55-4D07-A590-067EA87103D0}">
      <dsp:nvSpPr>
        <dsp:cNvPr id="0" name=""/>
        <dsp:cNvSpPr/>
      </dsp:nvSpPr>
      <dsp:spPr>
        <a:xfrm>
          <a:off x="2504439" y="1445797"/>
          <a:ext cx="5321935" cy="2872368"/>
        </a:xfrm>
        <a:prstGeom prst="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Even if a vaccine only protects some people, it would have a major impact on controlling the HIV/AIDS epidemic</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A partially effective vaccine could decrease the number of people who contract HIV</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There would be fewer people with HIV to pass the virus on to others</a:t>
          </a:r>
        </a:p>
        <a:p>
          <a:pPr marL="171450" lvl="1" indent="-171450" algn="l" defTabSz="800100">
            <a:lnSpc>
              <a:spcPct val="90000"/>
            </a:lnSpc>
            <a:spcBef>
              <a:spcPct val="0"/>
            </a:spcBef>
            <a:spcAft>
              <a:spcPct val="15000"/>
            </a:spcAft>
            <a:buChar char="•"/>
          </a:pPr>
          <a:r>
            <a:rPr lang="en-US" sz="1800" kern="1200" dirty="0">
              <a:solidFill>
                <a:schemeClr val="tx1"/>
              </a:solidFill>
              <a:latin typeface="Times New Roman" pitchFamily="18" charset="0"/>
              <a:cs typeface="Times New Roman" pitchFamily="18" charset="0"/>
            </a:rPr>
            <a:t>One example showed that if a 50% effective vaccine was given to 30% of the population in developing countries between 2015-2030, it could prevent 25% of the new HIV cases that would otherwise occur.</a:t>
          </a:r>
        </a:p>
      </dsp:txBody>
      <dsp:txXfrm>
        <a:off x="2504439" y="1445797"/>
        <a:ext cx="5321935" cy="2872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09D73-A41B-4BD0-8390-33C6F26F880E}">
      <dsp:nvSpPr>
        <dsp:cNvPr id="0" name=""/>
        <dsp:cNvSpPr/>
      </dsp:nvSpPr>
      <dsp:spPr>
        <a:xfrm>
          <a:off x="2659652" y="1411842"/>
          <a:ext cx="2507070" cy="12101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Times New Roman" panose="02020603050405020304" pitchFamily="18" charset="0"/>
              <a:cs typeface="Times New Roman" panose="02020603050405020304" pitchFamily="18" charset="0"/>
            </a:rPr>
            <a:t>HIV Exposure</a:t>
          </a:r>
        </a:p>
      </dsp:txBody>
      <dsp:txXfrm>
        <a:off x="2718727" y="1470917"/>
        <a:ext cx="2388920" cy="1092001"/>
      </dsp:txXfrm>
    </dsp:sp>
    <dsp:sp modelId="{4151B734-605C-4D40-B246-17FD79846EC6}">
      <dsp:nvSpPr>
        <dsp:cNvPr id="0" name=""/>
        <dsp:cNvSpPr/>
      </dsp:nvSpPr>
      <dsp:spPr>
        <a:xfrm rot="16200000">
          <a:off x="3612839" y="1111495"/>
          <a:ext cx="600695" cy="0"/>
        </a:xfrm>
        <a:custGeom>
          <a:avLst/>
          <a:gdLst/>
          <a:ahLst/>
          <a:cxnLst/>
          <a:rect l="0" t="0" r="0" b="0"/>
          <a:pathLst>
            <a:path>
              <a:moveTo>
                <a:pt x="0" y="0"/>
              </a:moveTo>
              <a:lnTo>
                <a:pt x="600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F8B3DD-982F-4C30-BC84-11E45D882E6B}">
      <dsp:nvSpPr>
        <dsp:cNvPr id="0" name=""/>
        <dsp:cNvSpPr/>
      </dsp:nvSpPr>
      <dsp:spPr>
        <a:xfrm>
          <a:off x="2670285" y="346"/>
          <a:ext cx="2485803" cy="8108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Times New Roman" panose="02020603050405020304" pitchFamily="18" charset="0"/>
              <a:cs typeface="Times New Roman" panose="02020603050405020304" pitchFamily="18" charset="0"/>
            </a:rPr>
            <a:t>PrEP: treatment before exposure</a:t>
          </a:r>
        </a:p>
      </dsp:txBody>
      <dsp:txXfrm>
        <a:off x="2709865" y="39926"/>
        <a:ext cx="2406643" cy="731641"/>
      </dsp:txXfrm>
    </dsp:sp>
    <dsp:sp modelId="{53620028-F639-4D43-B435-E53DEB192A28}">
      <dsp:nvSpPr>
        <dsp:cNvPr id="0" name=""/>
        <dsp:cNvSpPr/>
      </dsp:nvSpPr>
      <dsp:spPr>
        <a:xfrm rot="5400000">
          <a:off x="3612839" y="2922341"/>
          <a:ext cx="600695" cy="0"/>
        </a:xfrm>
        <a:custGeom>
          <a:avLst/>
          <a:gdLst/>
          <a:ahLst/>
          <a:cxnLst/>
          <a:rect l="0" t="0" r="0" b="0"/>
          <a:pathLst>
            <a:path>
              <a:moveTo>
                <a:pt x="0" y="0"/>
              </a:moveTo>
              <a:lnTo>
                <a:pt x="600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12074A-F008-4934-BFA9-8709B0A662B4}">
      <dsp:nvSpPr>
        <dsp:cNvPr id="0" name=""/>
        <dsp:cNvSpPr/>
      </dsp:nvSpPr>
      <dsp:spPr>
        <a:xfrm>
          <a:off x="2680919" y="3222689"/>
          <a:ext cx="2464535" cy="8108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Times New Roman" panose="02020603050405020304" pitchFamily="18" charset="0"/>
              <a:cs typeface="Times New Roman" panose="02020603050405020304" pitchFamily="18" charset="0"/>
            </a:rPr>
            <a:t>PEP: treatment after exposure </a:t>
          </a:r>
        </a:p>
      </dsp:txBody>
      <dsp:txXfrm>
        <a:off x="2720499" y="3262269"/>
        <a:ext cx="2385375" cy="7316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0"/>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0"/>
          <a:ext cx="2107400" cy="403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How Truvada® as PrEP works</a:t>
          </a:r>
          <a:endParaRPr lang="en-US" sz="2400" kern="1200" dirty="0">
            <a:latin typeface="Times New Roman" pitchFamily="18" charset="0"/>
            <a:cs typeface="Times New Roman" pitchFamily="18" charset="0"/>
          </a:endParaRPr>
        </a:p>
      </dsp:txBody>
      <dsp:txXfrm>
        <a:off x="0" y="0"/>
        <a:ext cx="2107400" cy="4033837"/>
      </dsp:txXfrm>
    </dsp:sp>
    <dsp:sp modelId="{49464116-27F5-44E2-91AD-00A62F4BC9B0}">
      <dsp:nvSpPr>
        <dsp:cNvPr id="0" name=""/>
        <dsp:cNvSpPr/>
      </dsp:nvSpPr>
      <dsp:spPr>
        <a:xfrm>
          <a:off x="2216644" y="115018"/>
          <a:ext cx="5609730" cy="187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Truvada® is an oral pill consisting of two antiretroviral medications (ARVs) that protects people who do not have HIV if they are exposed to the virus</a:t>
          </a:r>
        </a:p>
      </dsp:txBody>
      <dsp:txXfrm>
        <a:off x="2216644" y="115018"/>
        <a:ext cx="5609730" cy="1875103"/>
      </dsp:txXfrm>
    </dsp:sp>
    <dsp:sp modelId="{A5BA0663-83F8-4171-831B-B585F3FEE73F}">
      <dsp:nvSpPr>
        <dsp:cNvPr id="0" name=""/>
        <dsp:cNvSpPr/>
      </dsp:nvSpPr>
      <dsp:spPr>
        <a:xfrm>
          <a:off x="2107400" y="1968859"/>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B0AC3A-3D5E-4BD3-A467-9B67E8F99054}">
      <dsp:nvSpPr>
        <dsp:cNvPr id="0" name=""/>
        <dsp:cNvSpPr/>
      </dsp:nvSpPr>
      <dsp:spPr>
        <a:xfrm>
          <a:off x="2214592" y="2062614"/>
          <a:ext cx="5609730" cy="187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ARVs block HIV replication in multiple places in the reproductive cycle of the virus</a:t>
          </a:r>
        </a:p>
      </dsp:txBody>
      <dsp:txXfrm>
        <a:off x="2214592" y="2062614"/>
        <a:ext cx="5609730" cy="1875103"/>
      </dsp:txXfrm>
    </dsp:sp>
    <dsp:sp modelId="{AC9E30DA-34A7-4A77-9E2A-A34163C85660}">
      <dsp:nvSpPr>
        <dsp:cNvPr id="0" name=""/>
        <dsp:cNvSpPr/>
      </dsp:nvSpPr>
      <dsp:spPr>
        <a:xfrm>
          <a:off x="2107400" y="3937718"/>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1969"/>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1969"/>
          <a:ext cx="2107400" cy="40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Who should use Truvada</a:t>
          </a:r>
          <a:r>
            <a:rPr lang="en-US" sz="2400" b="1" kern="1200" baseline="30000" dirty="0">
              <a:latin typeface="Times New Roman" pitchFamily="18" charset="0"/>
              <a:cs typeface="Times New Roman" pitchFamily="18" charset="0"/>
            </a:rPr>
            <a:t>®</a:t>
          </a:r>
          <a:r>
            <a:rPr lang="en-US" sz="2400" b="1" kern="1200" dirty="0">
              <a:latin typeface="Times New Roman" pitchFamily="18" charset="0"/>
              <a:cs typeface="Times New Roman" pitchFamily="18" charset="0"/>
            </a:rPr>
            <a:t> for HIV prevention?</a:t>
          </a:r>
          <a:endParaRPr lang="en-US" sz="2400" kern="1200" dirty="0">
            <a:latin typeface="Times New Roman" pitchFamily="18" charset="0"/>
            <a:cs typeface="Times New Roman" pitchFamily="18" charset="0"/>
          </a:endParaRPr>
        </a:p>
      </dsp:txBody>
      <dsp:txXfrm>
        <a:off x="0" y="1969"/>
        <a:ext cx="2107400" cy="4029897"/>
      </dsp:txXfrm>
    </dsp:sp>
    <dsp:sp modelId="{49464116-27F5-44E2-91AD-00A62F4BC9B0}">
      <dsp:nvSpPr>
        <dsp:cNvPr id="0" name=""/>
        <dsp:cNvSpPr/>
      </dsp:nvSpPr>
      <dsp:spPr>
        <a:xfrm>
          <a:off x="2214592" y="60607"/>
          <a:ext cx="5609730" cy="1172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u="sng" kern="1200" dirty="0">
              <a:latin typeface="Times New Roman" pitchFamily="18" charset="0"/>
              <a:cs typeface="Times New Roman" pitchFamily="18" charset="0"/>
            </a:rPr>
            <a:t>Anyone</a:t>
          </a:r>
          <a:r>
            <a:rPr lang="en-US" sz="2200" kern="1200" dirty="0">
              <a:latin typeface="Times New Roman" pitchFamily="18" charset="0"/>
              <a:cs typeface="Times New Roman" pitchFamily="18" charset="0"/>
            </a:rPr>
            <a:t> </a:t>
          </a:r>
          <a:r>
            <a:rPr lang="en-US" sz="2200" b="1" kern="1200" dirty="0">
              <a:latin typeface="Times New Roman" pitchFamily="18" charset="0"/>
              <a:cs typeface="Times New Roman" pitchFamily="18" charset="0"/>
            </a:rPr>
            <a:t>who could acquire HIV, including…</a:t>
          </a:r>
        </a:p>
      </dsp:txBody>
      <dsp:txXfrm>
        <a:off x="2214592" y="60607"/>
        <a:ext cx="5609730" cy="1172763"/>
      </dsp:txXfrm>
    </dsp:sp>
    <dsp:sp modelId="{A5BA0663-83F8-4171-831B-B585F3FEE73F}">
      <dsp:nvSpPr>
        <dsp:cNvPr id="0" name=""/>
        <dsp:cNvSpPr/>
      </dsp:nvSpPr>
      <dsp:spPr>
        <a:xfrm>
          <a:off x="2109452" y="752991"/>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DF5D1-EA55-4142-A0EA-9665E8E78CE8}">
      <dsp:nvSpPr>
        <dsp:cNvPr id="0" name=""/>
        <dsp:cNvSpPr/>
      </dsp:nvSpPr>
      <dsp:spPr>
        <a:xfrm>
          <a:off x="2216612" y="839709"/>
          <a:ext cx="5609730" cy="1172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Male-assigned Two-Spirit or Native men who have sex with men </a:t>
          </a:r>
        </a:p>
      </dsp:txBody>
      <dsp:txXfrm>
        <a:off x="2216612" y="839709"/>
        <a:ext cx="5609730" cy="1172763"/>
      </dsp:txXfrm>
    </dsp:sp>
    <dsp:sp modelId="{0F790A93-4FCF-49C4-A5A5-BE6D8447F359}">
      <dsp:nvSpPr>
        <dsp:cNvPr id="0" name=""/>
        <dsp:cNvSpPr/>
      </dsp:nvSpPr>
      <dsp:spPr>
        <a:xfrm>
          <a:off x="2109452" y="1608568"/>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19465-51EB-4A25-B1A5-3B7F023CDC6B}">
      <dsp:nvSpPr>
        <dsp:cNvPr id="0" name=""/>
        <dsp:cNvSpPr/>
      </dsp:nvSpPr>
      <dsp:spPr>
        <a:xfrm>
          <a:off x="2189180" y="1803861"/>
          <a:ext cx="5609730" cy="74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Transgender women who have sex with cisgender men</a:t>
          </a:r>
        </a:p>
      </dsp:txBody>
      <dsp:txXfrm>
        <a:off x="2189180" y="1803861"/>
        <a:ext cx="5609730" cy="742171"/>
      </dsp:txXfrm>
    </dsp:sp>
    <dsp:sp modelId="{0B8F328B-6981-4565-BE3A-F0651990D331}">
      <dsp:nvSpPr>
        <dsp:cNvPr id="0" name=""/>
        <dsp:cNvSpPr/>
      </dsp:nvSpPr>
      <dsp:spPr>
        <a:xfrm>
          <a:off x="2109452" y="2605873"/>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79F877-487C-442C-B9C8-AA6E3F826F46}">
      <dsp:nvSpPr>
        <dsp:cNvPr id="0" name=""/>
        <dsp:cNvSpPr/>
      </dsp:nvSpPr>
      <dsp:spPr>
        <a:xfrm>
          <a:off x="2216644" y="2672914"/>
          <a:ext cx="5609730" cy="64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Couples where one partner has HIV and the other does not</a:t>
          </a:r>
        </a:p>
      </dsp:txBody>
      <dsp:txXfrm>
        <a:off x="2216644" y="2672914"/>
        <a:ext cx="5609730" cy="642826"/>
      </dsp:txXfrm>
    </dsp:sp>
    <dsp:sp modelId="{C32DEB08-439C-42CD-97B9-93C3EC5447C8}">
      <dsp:nvSpPr>
        <dsp:cNvPr id="0" name=""/>
        <dsp:cNvSpPr/>
      </dsp:nvSpPr>
      <dsp:spPr>
        <a:xfrm>
          <a:off x="2109452" y="3408243"/>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15BEE-066A-46C8-9155-B164BCC04813}">
      <dsp:nvSpPr>
        <dsp:cNvPr id="0" name=""/>
        <dsp:cNvSpPr/>
      </dsp:nvSpPr>
      <dsp:spPr>
        <a:xfrm>
          <a:off x="0" y="0"/>
          <a:ext cx="78263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A7F6CF-FC47-45B8-A3E4-3969403FF457}">
      <dsp:nvSpPr>
        <dsp:cNvPr id="0" name=""/>
        <dsp:cNvSpPr/>
      </dsp:nvSpPr>
      <dsp:spPr>
        <a:xfrm>
          <a:off x="0" y="0"/>
          <a:ext cx="2107400" cy="403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Times New Roman" pitchFamily="18" charset="0"/>
              <a:cs typeface="Times New Roman" pitchFamily="18" charset="0"/>
            </a:rPr>
            <a:t>Requirements for use</a:t>
          </a:r>
          <a:endParaRPr lang="en-US" sz="2400" kern="1200" dirty="0">
            <a:latin typeface="Times New Roman" pitchFamily="18" charset="0"/>
            <a:cs typeface="Times New Roman" pitchFamily="18" charset="0"/>
          </a:endParaRPr>
        </a:p>
      </dsp:txBody>
      <dsp:txXfrm>
        <a:off x="0" y="0"/>
        <a:ext cx="2107400" cy="4033837"/>
      </dsp:txXfrm>
    </dsp:sp>
    <dsp:sp modelId="{49464116-27F5-44E2-91AD-00A62F4BC9B0}">
      <dsp:nvSpPr>
        <dsp:cNvPr id="0" name=""/>
        <dsp:cNvSpPr/>
      </dsp:nvSpPr>
      <dsp:spPr>
        <a:xfrm>
          <a:off x="2214592" y="63028"/>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Be HIV-negative</a:t>
          </a:r>
        </a:p>
      </dsp:txBody>
      <dsp:txXfrm>
        <a:off x="2214592" y="63028"/>
        <a:ext cx="5609730" cy="1260574"/>
      </dsp:txXfrm>
    </dsp:sp>
    <dsp:sp modelId="{A5BA0663-83F8-4171-831B-B585F3FEE73F}">
      <dsp:nvSpPr>
        <dsp:cNvPr id="0" name=""/>
        <dsp:cNvSpPr/>
      </dsp:nvSpPr>
      <dsp:spPr>
        <a:xfrm>
          <a:off x="2107400" y="1151181"/>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86139-9DD9-4D79-B247-24665F263944}">
      <dsp:nvSpPr>
        <dsp:cNvPr id="0" name=""/>
        <dsp:cNvSpPr/>
      </dsp:nvSpPr>
      <dsp:spPr>
        <a:xfrm>
          <a:off x="2214592" y="1142622"/>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Test for HIV at least every three months while taking Truvada®</a:t>
          </a:r>
        </a:p>
      </dsp:txBody>
      <dsp:txXfrm>
        <a:off x="2214592" y="1142622"/>
        <a:ext cx="5609730" cy="1260574"/>
      </dsp:txXfrm>
    </dsp:sp>
    <dsp:sp modelId="{8F64B1A6-A36A-4068-BF65-0F5F6CFDA3FF}">
      <dsp:nvSpPr>
        <dsp:cNvPr id="0" name=""/>
        <dsp:cNvSpPr/>
      </dsp:nvSpPr>
      <dsp:spPr>
        <a:xfrm>
          <a:off x="2107400" y="2307410"/>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393AE6-5D03-4287-8F6D-6A498D4517B6}">
      <dsp:nvSpPr>
        <dsp:cNvPr id="0" name=""/>
        <dsp:cNvSpPr/>
      </dsp:nvSpPr>
      <dsp:spPr>
        <a:xfrm>
          <a:off x="2214592" y="2541304"/>
          <a:ext cx="5609730"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itchFamily="18" charset="0"/>
              <a:cs typeface="Times New Roman" pitchFamily="18" charset="0"/>
            </a:rPr>
            <a:t>Take Truvada® as prescribed to achieve the maximum HIV prevention benefit</a:t>
          </a:r>
        </a:p>
      </dsp:txBody>
      <dsp:txXfrm>
        <a:off x="2214592" y="2541304"/>
        <a:ext cx="5609730" cy="1260574"/>
      </dsp:txXfrm>
    </dsp:sp>
    <dsp:sp modelId="{4DAA9F7D-3ABF-48D9-8DFF-33D18ABB66B0}">
      <dsp:nvSpPr>
        <dsp:cNvPr id="0" name=""/>
        <dsp:cNvSpPr/>
      </dsp:nvSpPr>
      <dsp:spPr>
        <a:xfrm>
          <a:off x="2107400" y="3970808"/>
          <a:ext cx="571692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1132A-3153-4707-8946-8F956E9EBC84}">
      <dsp:nvSpPr>
        <dsp:cNvPr id="0" name=""/>
        <dsp:cNvSpPr/>
      </dsp:nvSpPr>
      <dsp:spPr>
        <a:xfrm>
          <a:off x="1267156" y="338647"/>
          <a:ext cx="4376361" cy="4376361"/>
        </a:xfrm>
        <a:prstGeom prst="pie">
          <a:avLst>
            <a:gd name="adj1" fmla="val 16200000"/>
            <a:gd name="adj2" fmla="val 18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Research in more countries and populations</a:t>
          </a:r>
          <a:endParaRPr lang="en-US" sz="1400" kern="1200" dirty="0">
            <a:solidFill>
              <a:schemeClr val="tx1"/>
            </a:solidFill>
            <a:latin typeface="Times New Roman" pitchFamily="18" charset="0"/>
            <a:cs typeface="Times New Roman" pitchFamily="18" charset="0"/>
          </a:endParaRPr>
        </a:p>
      </dsp:txBody>
      <dsp:txXfrm>
        <a:off x="3573602" y="1266018"/>
        <a:ext cx="1562986" cy="1302488"/>
      </dsp:txXfrm>
    </dsp:sp>
    <dsp:sp modelId="{663F5283-253C-4B5E-B317-059BC48CEFCE}">
      <dsp:nvSpPr>
        <dsp:cNvPr id="0" name=""/>
        <dsp:cNvSpPr/>
      </dsp:nvSpPr>
      <dsp:spPr>
        <a:xfrm>
          <a:off x="1177023" y="494945"/>
          <a:ext cx="4376361" cy="4376361"/>
        </a:xfrm>
        <a:prstGeom prst="pie">
          <a:avLst>
            <a:gd name="adj1" fmla="val 1800000"/>
            <a:gd name="adj2" fmla="val 90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Different drugs, delivery methods, and dosing schedules</a:t>
          </a:r>
          <a:endParaRPr lang="en-US" sz="1400" kern="1200" dirty="0">
            <a:solidFill>
              <a:schemeClr val="tx1"/>
            </a:solidFill>
            <a:latin typeface="Times New Roman" pitchFamily="18" charset="0"/>
            <a:cs typeface="Times New Roman" pitchFamily="18" charset="0"/>
          </a:endParaRPr>
        </a:p>
      </dsp:txBody>
      <dsp:txXfrm>
        <a:off x="2219014" y="3334370"/>
        <a:ext cx="2344479" cy="1146189"/>
      </dsp:txXfrm>
    </dsp:sp>
    <dsp:sp modelId="{0090DC7E-722A-450C-A29D-43D0A6C97A72}">
      <dsp:nvSpPr>
        <dsp:cNvPr id="0" name=""/>
        <dsp:cNvSpPr/>
      </dsp:nvSpPr>
      <dsp:spPr>
        <a:xfrm>
          <a:off x="1086891" y="338647"/>
          <a:ext cx="4376361" cy="4376361"/>
        </a:xfrm>
        <a:prstGeom prst="pie">
          <a:avLst>
            <a:gd name="adj1" fmla="val 9000000"/>
            <a:gd name="adj2" fmla="val 16200000"/>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Implementation research to understand PrEP in “real world” settings </a:t>
          </a:r>
          <a:endParaRPr lang="en-US" sz="1400" kern="1200" dirty="0">
            <a:solidFill>
              <a:schemeClr val="tx1"/>
            </a:solidFill>
            <a:latin typeface="Times New Roman" pitchFamily="18" charset="0"/>
            <a:cs typeface="Times New Roman" pitchFamily="18" charset="0"/>
          </a:endParaRPr>
        </a:p>
      </dsp:txBody>
      <dsp:txXfrm>
        <a:off x="1593820" y="1266018"/>
        <a:ext cx="1562986" cy="1302488"/>
      </dsp:txXfrm>
    </dsp:sp>
    <dsp:sp modelId="{20291E47-7FB8-4FD9-A6CF-B2AA0C352EB9}">
      <dsp:nvSpPr>
        <dsp:cNvPr id="0" name=""/>
        <dsp:cNvSpPr/>
      </dsp:nvSpPr>
      <dsp:spPr>
        <a:xfrm>
          <a:off x="996599" y="67729"/>
          <a:ext cx="4918196" cy="491819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1B41-D8FC-43FD-A74D-A09F6923D8C4}">
      <dsp:nvSpPr>
        <dsp:cNvPr id="0" name=""/>
        <dsp:cNvSpPr/>
      </dsp:nvSpPr>
      <dsp:spPr>
        <a:xfrm>
          <a:off x="906106" y="223751"/>
          <a:ext cx="4918196" cy="491819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6CA11F-7A36-4B72-A9F4-D5A123D82088}">
      <dsp:nvSpPr>
        <dsp:cNvPr id="0" name=""/>
        <dsp:cNvSpPr/>
      </dsp:nvSpPr>
      <dsp:spPr>
        <a:xfrm>
          <a:off x="815612" y="67729"/>
          <a:ext cx="4918196" cy="491819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72DDD-4C75-4AAD-A7A3-C6536124EFAE}">
      <dsp:nvSpPr>
        <dsp:cNvPr id="0" name=""/>
        <dsp:cNvSpPr/>
      </dsp:nvSpPr>
      <dsp:spPr>
        <a:xfrm rot="10800000">
          <a:off x="0" y="0"/>
          <a:ext cx="8123275"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1.1 million people with HIV</a:t>
          </a:r>
        </a:p>
      </dsp:txBody>
      <dsp:txXfrm rot="-10800000">
        <a:off x="1421573" y="0"/>
        <a:ext cx="5280128" cy="973942"/>
      </dsp:txXfrm>
    </dsp:sp>
    <dsp:sp modelId="{609F17D4-79FB-47FD-80DA-D7D1FC04F803}">
      <dsp:nvSpPr>
        <dsp:cNvPr id="0" name=""/>
        <dsp:cNvSpPr/>
      </dsp:nvSpPr>
      <dsp:spPr>
        <a:xfrm rot="10800000">
          <a:off x="812327" y="973942"/>
          <a:ext cx="6498620" cy="973942"/>
        </a:xfrm>
        <a:prstGeom prst="trapezoid">
          <a:avLst>
            <a:gd name="adj" fmla="val 8340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935,000 (85%) know their status</a:t>
          </a:r>
        </a:p>
      </dsp:txBody>
      <dsp:txXfrm rot="-10800000">
        <a:off x="1949585" y="973942"/>
        <a:ext cx="4224103" cy="973942"/>
      </dsp:txXfrm>
    </dsp:sp>
    <dsp:sp modelId="{D406DB0B-664D-4505-9A9A-1AC021DA25B3}">
      <dsp:nvSpPr>
        <dsp:cNvPr id="0" name=""/>
        <dsp:cNvSpPr/>
      </dsp:nvSpPr>
      <dsp:spPr>
        <a:xfrm rot="10800000">
          <a:off x="1624655" y="1947884"/>
          <a:ext cx="4873964" cy="973942"/>
        </a:xfrm>
        <a:prstGeom prst="trapezoid">
          <a:avLst>
            <a:gd name="adj" fmla="val 83406"/>
          </a:avLst>
        </a:prstGeom>
        <a:solidFill>
          <a:srgbClr val="B048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682,000 (62%) have started HIV medical care</a:t>
          </a:r>
        </a:p>
      </dsp:txBody>
      <dsp:txXfrm rot="-10800000">
        <a:off x="2477598" y="1947884"/>
        <a:ext cx="3168077" cy="973942"/>
      </dsp:txXfrm>
    </dsp:sp>
    <dsp:sp modelId="{BC7BF8BF-01E2-475F-9C36-308F3999FA75}">
      <dsp:nvSpPr>
        <dsp:cNvPr id="0" name=""/>
        <dsp:cNvSpPr/>
      </dsp:nvSpPr>
      <dsp:spPr>
        <a:xfrm rot="10800000">
          <a:off x="2436982" y="2921827"/>
          <a:ext cx="3249310" cy="973942"/>
        </a:xfrm>
        <a:prstGeom prst="trapezoid">
          <a:avLst>
            <a:gd name="adj" fmla="val 8340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528,000 (48%) have stayed in HIV medical care</a:t>
          </a:r>
        </a:p>
      </dsp:txBody>
      <dsp:txXfrm rot="-10800000">
        <a:off x="3005611" y="2921827"/>
        <a:ext cx="2112051" cy="973942"/>
      </dsp:txXfrm>
    </dsp:sp>
    <dsp:sp modelId="{B7E6674B-B0AB-48C9-894E-389A89112659}">
      <dsp:nvSpPr>
        <dsp:cNvPr id="0" name=""/>
        <dsp:cNvSpPr/>
      </dsp:nvSpPr>
      <dsp:spPr>
        <a:xfrm rot="10800000">
          <a:off x="3249310" y="3895769"/>
          <a:ext cx="1624655" cy="973942"/>
        </a:xfrm>
        <a:prstGeom prst="trapezoid">
          <a:avLst>
            <a:gd name="adj" fmla="val 83406"/>
          </a:avLst>
        </a:prstGeom>
        <a:solidFill>
          <a:srgbClr val="EF40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539,000      </a:t>
          </a:r>
        </a:p>
        <a:p>
          <a:pPr marL="0" lvl="0" indent="0" algn="ctr" defTabSz="622300">
            <a:lnSpc>
              <a:spcPct val="90000"/>
            </a:lnSpc>
            <a:spcBef>
              <a:spcPct val="0"/>
            </a:spcBef>
            <a:spcAft>
              <a:spcPct val="35000"/>
            </a:spcAft>
            <a:buNone/>
          </a:pPr>
          <a:r>
            <a:rPr lang="en-US" sz="1400" b="1" kern="1200" dirty="0">
              <a:solidFill>
                <a:schemeClr val="tx1"/>
              </a:solidFill>
              <a:latin typeface="Times New Roman" panose="02020603050405020304" pitchFamily="18" charset="0"/>
              <a:cs typeface="Times New Roman" panose="02020603050405020304" pitchFamily="18" charset="0"/>
            </a:rPr>
            <a:t>(49%)</a:t>
          </a:r>
        </a:p>
      </dsp:txBody>
      <dsp:txXfrm rot="-10800000">
        <a:off x="3249310" y="3895769"/>
        <a:ext cx="1624655" cy="9739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CC112-EE07-44E2-B4E5-CF8DB6EB5D65}">
      <dsp:nvSpPr>
        <dsp:cNvPr id="0" name=""/>
        <dsp:cNvSpPr/>
      </dsp:nvSpPr>
      <dsp:spPr>
        <a:xfrm>
          <a:off x="2647516" y="0"/>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Are/are not ARV-based</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Address adherence issues</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Reach the most vulnerable populations</a:t>
          </a:r>
        </a:p>
      </dsp:txBody>
      <dsp:txXfrm>
        <a:off x="2647516" y="174856"/>
        <a:ext cx="4906508" cy="1049134"/>
      </dsp:txXfrm>
    </dsp:sp>
    <dsp:sp modelId="{5B4553E6-7C5F-4F2A-BECD-E15A3917397E}">
      <dsp:nvSpPr>
        <dsp:cNvPr id="0" name=""/>
        <dsp:cNvSpPr/>
      </dsp:nvSpPr>
      <dsp:spPr>
        <a:xfrm>
          <a:off x="0" y="0"/>
          <a:ext cx="2560305" cy="1398846"/>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Develop products that:</a:t>
          </a:r>
        </a:p>
      </dsp:txBody>
      <dsp:txXfrm>
        <a:off x="68286" y="68286"/>
        <a:ext cx="2423733" cy="1262274"/>
      </dsp:txXfrm>
    </dsp:sp>
    <dsp:sp modelId="{A6352C34-22E5-4C80-88E8-6E4647C4B8C5}">
      <dsp:nvSpPr>
        <dsp:cNvPr id="0" name=""/>
        <dsp:cNvSpPr/>
      </dsp:nvSpPr>
      <dsp:spPr>
        <a:xfrm>
          <a:off x="2647516" y="1538730"/>
          <a:ext cx="5431075" cy="1398846"/>
        </a:xfrm>
        <a:prstGeom prst="rightArrow">
          <a:avLst>
            <a:gd name="adj1" fmla="val 75000"/>
            <a:gd name="adj2" fmla="val 50000"/>
          </a:avLst>
        </a:prstGeom>
        <a:solidFill>
          <a:srgbClr val="CCCCCC"/>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Drug resistance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Alternate dosing</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Delivery methods (for example, injections and implants)</a:t>
          </a:r>
        </a:p>
      </dsp:txBody>
      <dsp:txXfrm>
        <a:off x="2647516" y="1713586"/>
        <a:ext cx="4906508" cy="1049134"/>
      </dsp:txXfrm>
    </dsp:sp>
    <dsp:sp modelId="{B07B1396-8795-4E30-9011-130D52795BAA}">
      <dsp:nvSpPr>
        <dsp:cNvPr id="0" name=""/>
        <dsp:cNvSpPr/>
      </dsp:nvSpPr>
      <dsp:spPr>
        <a:xfrm>
          <a:off x="0" y="1538730"/>
          <a:ext cx="2560305" cy="1398846"/>
        </a:xfrm>
        <a:prstGeom prst="roundRect">
          <a:avLst/>
        </a:prstGeom>
        <a:solidFill>
          <a:srgbClr val="CC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Conduct more research on:</a:t>
          </a:r>
        </a:p>
      </dsp:txBody>
      <dsp:txXfrm>
        <a:off x="68286" y="1607016"/>
        <a:ext cx="2423733" cy="1262274"/>
      </dsp:txXfrm>
    </dsp:sp>
    <dsp:sp modelId="{DD38F5D8-8C20-4163-8AE6-91B6F37FB383}">
      <dsp:nvSpPr>
        <dsp:cNvPr id="0" name=""/>
        <dsp:cNvSpPr/>
      </dsp:nvSpPr>
      <dsp:spPr>
        <a:xfrm>
          <a:off x="2647516" y="3077461"/>
          <a:ext cx="5431075" cy="13988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ART access and availability</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Cost</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Barriers to linkage and retention in HIV medical care</a:t>
          </a:r>
        </a:p>
        <a:p>
          <a:pPr marL="171450" lvl="1" indent="-171450" algn="l" defTabSz="755650">
            <a:lnSpc>
              <a:spcPct val="90000"/>
            </a:lnSpc>
            <a:spcBef>
              <a:spcPct val="0"/>
            </a:spcBef>
            <a:spcAft>
              <a:spcPct val="15000"/>
            </a:spcAft>
            <a:buChar char="•"/>
          </a:pPr>
          <a:r>
            <a:rPr lang="en-US" sz="1700" kern="1200" dirty="0">
              <a:latin typeface="Times New Roman" pitchFamily="18" charset="0"/>
              <a:cs typeface="Times New Roman" pitchFamily="18" charset="0"/>
            </a:rPr>
            <a:t>Stigma</a:t>
          </a:r>
        </a:p>
      </dsp:txBody>
      <dsp:txXfrm>
        <a:off x="2647516" y="3252317"/>
        <a:ext cx="4906508" cy="1049134"/>
      </dsp:txXfrm>
    </dsp:sp>
    <dsp:sp modelId="{861613D3-F19E-4FA7-AD0C-CAE988B933C9}">
      <dsp:nvSpPr>
        <dsp:cNvPr id="0" name=""/>
        <dsp:cNvSpPr/>
      </dsp:nvSpPr>
      <dsp:spPr>
        <a:xfrm>
          <a:off x="0" y="3077461"/>
          <a:ext cx="2560305" cy="13988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Times New Roman" pitchFamily="18" charset="0"/>
              <a:cs typeface="Times New Roman" pitchFamily="18" charset="0"/>
            </a:rPr>
            <a:t>Understand issues around:</a:t>
          </a:r>
        </a:p>
      </dsp:txBody>
      <dsp:txXfrm>
        <a:off x="68286" y="3145747"/>
        <a:ext cx="2423733" cy="12622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BC0F-C464-4106-A706-B5701BC2DBE8}">
      <dsp:nvSpPr>
        <dsp:cNvPr id="0" name=""/>
        <dsp:cNvSpPr/>
      </dsp:nvSpPr>
      <dsp:spPr>
        <a:xfrm>
          <a:off x="0" y="2911642"/>
          <a:ext cx="78263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759347-AE95-4657-A88C-09E3498EDCB3}">
      <dsp:nvSpPr>
        <dsp:cNvPr id="0" name=""/>
        <dsp:cNvSpPr/>
      </dsp:nvSpPr>
      <dsp:spPr>
        <a:xfrm>
          <a:off x="65416" y="1518440"/>
          <a:ext cx="782637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D91B1E-E128-4EFF-89BD-B366648F1070}">
      <dsp:nvSpPr>
        <dsp:cNvPr id="0" name=""/>
        <dsp:cNvSpPr/>
      </dsp:nvSpPr>
      <dsp:spPr>
        <a:xfrm>
          <a:off x="2920277" y="538954"/>
          <a:ext cx="3999448" cy="870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Designed to prevent HIV acquisition through the vagina</a:t>
          </a:r>
        </a:p>
      </dsp:txBody>
      <dsp:txXfrm>
        <a:off x="2920277" y="538954"/>
        <a:ext cx="3999448" cy="870710"/>
      </dsp:txXfrm>
    </dsp:sp>
    <dsp:sp modelId="{87B87D8B-9CAB-4A3B-8018-3D8482872E2C}">
      <dsp:nvSpPr>
        <dsp:cNvPr id="0" name=""/>
        <dsp:cNvSpPr/>
      </dsp:nvSpPr>
      <dsp:spPr>
        <a:xfrm>
          <a:off x="-65410" y="651652"/>
          <a:ext cx="2838422" cy="86139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itchFamily="18" charset="0"/>
              <a:cs typeface="Times New Roman" pitchFamily="18" charset="0"/>
            </a:rPr>
            <a:t>Vaginal microbicides </a:t>
          </a:r>
        </a:p>
      </dsp:txBody>
      <dsp:txXfrm>
        <a:off x="-23353" y="693709"/>
        <a:ext cx="2754308" cy="819338"/>
      </dsp:txXfrm>
    </dsp:sp>
    <dsp:sp modelId="{44A53EC2-F6BB-42D3-B43F-B8F15678595A}">
      <dsp:nvSpPr>
        <dsp:cNvPr id="0" name=""/>
        <dsp:cNvSpPr/>
      </dsp:nvSpPr>
      <dsp:spPr>
        <a:xfrm>
          <a:off x="0" y="872965"/>
          <a:ext cx="7826375" cy="347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Times New Roman" pitchFamily="18" charset="0"/>
            <a:cs typeface="Times New Roman" pitchFamily="18" charset="0"/>
          </a:endParaRPr>
        </a:p>
      </dsp:txBody>
      <dsp:txXfrm>
        <a:off x="0" y="872965"/>
        <a:ext cx="7826375" cy="347080"/>
      </dsp:txXfrm>
    </dsp:sp>
    <dsp:sp modelId="{20175BD4-AB55-40FA-9CA7-73CEBE3735B9}">
      <dsp:nvSpPr>
        <dsp:cNvPr id="0" name=""/>
        <dsp:cNvSpPr/>
      </dsp:nvSpPr>
      <dsp:spPr>
        <a:xfrm>
          <a:off x="2955053" y="2049095"/>
          <a:ext cx="4467287" cy="749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dirty="0">
              <a:latin typeface="Times New Roman" pitchFamily="18" charset="0"/>
              <a:cs typeface="Times New Roman" pitchFamily="18" charset="0"/>
            </a:rPr>
            <a:t>Designed to prevent HIV acquisition through the rectum</a:t>
          </a:r>
        </a:p>
      </dsp:txBody>
      <dsp:txXfrm>
        <a:off x="2955053" y="2049095"/>
        <a:ext cx="4467287" cy="749951"/>
      </dsp:txXfrm>
    </dsp:sp>
    <dsp:sp modelId="{E28D6A1B-83DF-4AC9-863E-2EDA3C1617AB}">
      <dsp:nvSpPr>
        <dsp:cNvPr id="0" name=""/>
        <dsp:cNvSpPr/>
      </dsp:nvSpPr>
      <dsp:spPr>
        <a:xfrm>
          <a:off x="-61656" y="1944862"/>
          <a:ext cx="2877451" cy="943686"/>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itchFamily="18" charset="0"/>
              <a:cs typeface="Times New Roman" pitchFamily="18" charset="0"/>
            </a:rPr>
            <a:t>Rectal microbicides </a:t>
          </a:r>
        </a:p>
      </dsp:txBody>
      <dsp:txXfrm>
        <a:off x="-15581" y="1990937"/>
        <a:ext cx="2785301" cy="897611"/>
      </dsp:txXfrm>
    </dsp:sp>
    <dsp:sp modelId="{82828A16-86CF-436E-885E-AE3F34242CEA}">
      <dsp:nvSpPr>
        <dsp:cNvPr id="0" name=""/>
        <dsp:cNvSpPr/>
      </dsp:nvSpPr>
      <dsp:spPr>
        <a:xfrm>
          <a:off x="0" y="1687528"/>
          <a:ext cx="7826375" cy="184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Times New Roman" pitchFamily="18" charset="0"/>
            <a:cs typeface="Times New Roman" pitchFamily="18" charset="0"/>
          </a:endParaRPr>
        </a:p>
      </dsp:txBody>
      <dsp:txXfrm>
        <a:off x="0" y="1687528"/>
        <a:ext cx="7826375" cy="1845891"/>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2256" tIns="46127" rIns="92256" bIns="46127" rtlCol="0"/>
          <a:lstStyle>
            <a:lvl1pPr algn="l">
              <a:defRPr sz="1300"/>
            </a:lvl1pPr>
          </a:lstStyle>
          <a:p>
            <a:r>
              <a:rPr lang="en-US" dirty="0"/>
              <a:t>HIV Prevention Research Tools</a:t>
            </a:r>
          </a:p>
        </p:txBody>
      </p:sp>
      <p:sp>
        <p:nvSpPr>
          <p:cNvPr id="3" name="Date Placeholder 2"/>
          <p:cNvSpPr>
            <a:spLocks noGrp="1"/>
          </p:cNvSpPr>
          <p:nvPr>
            <p:ph type="dt" sz="quarter" idx="1"/>
          </p:nvPr>
        </p:nvSpPr>
        <p:spPr>
          <a:xfrm>
            <a:off x="3884613" y="0"/>
            <a:ext cx="2971800" cy="465138"/>
          </a:xfrm>
          <a:prstGeom prst="rect">
            <a:avLst/>
          </a:prstGeom>
        </p:spPr>
        <p:txBody>
          <a:bodyPr vert="horz" lIns="92256" tIns="46127" rIns="92256" bIns="46127" rtlCol="0"/>
          <a:lstStyle>
            <a:lvl1pPr algn="r">
              <a:defRPr sz="1300"/>
            </a:lvl1pPr>
          </a:lstStyle>
          <a:p>
            <a:r>
              <a:rPr lang="en-US"/>
              <a:t>HIV Prevention Research Tools </a:t>
            </a:r>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2256" tIns="46127" rIns="92256" bIns="46127" rtlCol="0" anchor="b"/>
          <a:lstStyle>
            <a:lvl1pPr algn="l">
              <a:defRPr sz="13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2256" tIns="46127" rIns="92256" bIns="46127" rtlCol="0" anchor="b"/>
          <a:lstStyle>
            <a:lvl1pPr algn="r">
              <a:defRPr sz="1300"/>
            </a:lvl1pPr>
          </a:lstStyle>
          <a:p>
            <a:fld id="{88EA5769-13B4-1142-88C6-D3F0D0CBFEE0}" type="slidenum">
              <a:rPr lang="en-US" smtClean="0"/>
              <a:pPr/>
              <a:t>‹#›</a:t>
            </a:fld>
            <a:endParaRPr lang="en-US" dirty="0"/>
          </a:p>
        </p:txBody>
      </p:sp>
    </p:spTree>
    <p:extLst>
      <p:ext uri="{BB962C8B-B14F-4D97-AF65-F5344CB8AC3E}">
        <p14:creationId xmlns:p14="http://schemas.microsoft.com/office/powerpoint/2010/main" val="17643088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256" tIns="46127" rIns="92256" bIns="46127" rtlCol="0"/>
          <a:lstStyle>
            <a:lvl1pPr algn="l">
              <a:defRPr sz="1300">
                <a:latin typeface="Times New Roman" pitchFamily="18" charset="0"/>
                <a:cs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2256" tIns="46127" rIns="92256" bIns="46127" rtlCol="0"/>
          <a:lstStyle>
            <a:lvl1pPr algn="r">
              <a:defRPr sz="1300">
                <a:latin typeface="Times New Roman" pitchFamily="18" charset="0"/>
                <a:cs typeface="Times New Roman" pitchFamily="18" charset="0"/>
              </a:defRPr>
            </a:lvl1pPr>
          </a:lstStyle>
          <a:p>
            <a:r>
              <a:rPr lang="en-US"/>
              <a:t>HIV Prevention Research Tools </a:t>
            </a:r>
            <a:endParaRPr lang="en-US" dirty="0"/>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2256" tIns="46127" rIns="92256" bIns="46127"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256" tIns="46127" rIns="92256" bIns="46127" rtlCol="0"/>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2256" tIns="46127" rIns="92256" bIns="46127" rtlCol="0" anchor="b"/>
          <a:lstStyle>
            <a:lvl1pPr algn="l">
              <a:defRPr sz="1300">
                <a:latin typeface="Times New Roman" pitchFamily="18" charset="0"/>
                <a:cs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2256" tIns="46127" rIns="92256" bIns="46127" rtlCol="0" anchor="b"/>
          <a:lstStyle>
            <a:lvl1pPr algn="r">
              <a:defRPr sz="1300">
                <a:latin typeface="Times New Roman" pitchFamily="18" charset="0"/>
                <a:cs typeface="Times New Roman" pitchFamily="18" charset="0"/>
              </a:defRPr>
            </a:lvl1pPr>
          </a:lstStyle>
          <a:p>
            <a:fld id="{1A2EE40F-ACD0-41B9-BDD6-4FB605B5E874}" type="slidenum">
              <a:rPr lang="en-US" smtClean="0"/>
              <a:pPr/>
              <a:t>‹#›</a:t>
            </a:fld>
            <a:endParaRPr lang="en-US" dirty="0"/>
          </a:p>
        </p:txBody>
      </p:sp>
    </p:spTree>
    <p:extLst>
      <p:ext uri="{BB962C8B-B14F-4D97-AF65-F5344CB8AC3E}">
        <p14:creationId xmlns:p14="http://schemas.microsoft.com/office/powerpoint/2010/main" val="16147908"/>
      </p:ext>
    </p:extLst>
  </p:cSld>
  <p:clrMap bg1="lt1" tx1="dk1" bg2="lt2" tx2="dk2" accent1="accent1" accent2="accent2" accent3="accent3" accent4="accent4" accent5="accent5" accent6="accent6" hlink="hlink" folHlink="folHlink"/>
  <p:hf hdr="0" ftr="0"/>
  <p:notesStyle>
    <a:lvl1pPr marL="0" indent="0" algn="l" defTabSz="914400" rtl="0" eaLnBrk="1" latinLnBrk="0" hangingPunct="1">
      <a:spcBef>
        <a:spcPts val="200"/>
      </a:spcBef>
      <a:spcAft>
        <a:spcPts val="200"/>
      </a:spcAft>
      <a:buFontTx/>
      <a:buNone/>
      <a:defRPr sz="1000" kern="1200" baseline="0">
        <a:solidFill>
          <a:schemeClr val="tx1"/>
        </a:solidFill>
        <a:latin typeface="Times New Roman" pitchFamily="18" charset="0"/>
        <a:ea typeface="+mn-ea"/>
        <a:cs typeface="Times New Roman" pitchFamily="18" charset="0"/>
      </a:defRPr>
    </a:lvl1pPr>
    <a:lvl2pPr marL="171450" indent="-171450" algn="l" defTabSz="914400" rtl="0" eaLnBrk="1" latinLnBrk="0" hangingPunct="1">
      <a:spcBef>
        <a:spcPts val="200"/>
      </a:spcBef>
      <a:spcAft>
        <a:spcPts val="200"/>
      </a:spcAft>
      <a:buFont typeface="Arial"/>
      <a:buChar char="•"/>
      <a:tabLst/>
      <a:defRPr sz="1000" kern="1200">
        <a:solidFill>
          <a:schemeClr val="tx1"/>
        </a:solidFill>
        <a:latin typeface="Times New Roman" pitchFamily="18" charset="0"/>
        <a:ea typeface="+mn-ea"/>
        <a:cs typeface="Times New Roman" pitchFamily="18" charset="0"/>
      </a:defRPr>
    </a:lvl2pPr>
    <a:lvl3pPr marL="354013" indent="-171450" algn="l" defTabSz="914400" rtl="0" eaLnBrk="1" latinLnBrk="0" hangingPunct="1">
      <a:spcBef>
        <a:spcPts val="200"/>
      </a:spcBef>
      <a:spcAft>
        <a:spcPts val="200"/>
      </a:spcAft>
      <a:buFont typeface="Lucida Grande"/>
      <a:buChar char="-"/>
      <a:tabLst/>
      <a:defRPr sz="1000" kern="1200">
        <a:solidFill>
          <a:schemeClr val="tx1"/>
        </a:solidFill>
        <a:latin typeface="Times New Roman" pitchFamily="18" charset="0"/>
        <a:ea typeface="+mn-ea"/>
        <a:cs typeface="Times New Roman" pitchFamily="18" charset="0"/>
      </a:defRPr>
    </a:lvl3pPr>
    <a:lvl4pPr marL="522288" indent="-171450" algn="l" defTabSz="914400" rtl="0" eaLnBrk="1" latinLnBrk="0" hangingPunct="1">
      <a:spcBef>
        <a:spcPts val="200"/>
      </a:spcBef>
      <a:spcAft>
        <a:spcPts val="200"/>
      </a:spcAft>
      <a:buFont typeface="Wingdings" charset="2"/>
      <a:buChar char="§"/>
      <a:defRPr sz="1000" kern="1200">
        <a:solidFill>
          <a:schemeClr val="tx1"/>
        </a:solidFill>
        <a:latin typeface="Times New Roman" pitchFamily="18" charset="0"/>
        <a:ea typeface="+mn-ea"/>
        <a:cs typeface="Times New Roman" pitchFamily="18" charset="0"/>
      </a:defRPr>
    </a:lvl4pPr>
    <a:lvl5pPr marL="1828800" algn="l" defTabSz="914400" rtl="0" eaLnBrk="1" latinLnBrk="0" hangingPunct="1">
      <a:spcBef>
        <a:spcPts val="200"/>
      </a:spcBef>
      <a:spcAft>
        <a:spcPts val="200"/>
      </a:spcAft>
      <a:defRPr sz="12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redhutch.org/en/research/divisions/vaccine-infectious-disease-division/research/immunology-and-vaccine-development/be-the-generation/prep-tasp.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oz.com/article/unaids-reports-continued-progress-tackling-global-hi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A2EE40F-ACD0-41B9-BDD6-4FB605B5E874}" type="slidenum">
              <a:rPr lang="en-US" smtClean="0"/>
              <a:pPr/>
              <a:t>1</a:t>
            </a:fld>
            <a:endParaRPr lang="en-US" dirty="0"/>
          </a:p>
        </p:txBody>
      </p:sp>
      <p:sp>
        <p:nvSpPr>
          <p:cNvPr id="8" name="Date Placeholder 7"/>
          <p:cNvSpPr>
            <a:spLocks noGrp="1"/>
          </p:cNvSpPr>
          <p:nvPr>
            <p:ph type="dt" idx="14"/>
          </p:nvPr>
        </p:nvSpPr>
        <p:spPr/>
        <p:txBody>
          <a:bodyPr/>
          <a:lstStyle/>
          <a:p>
            <a:r>
              <a:rPr lang="en-US"/>
              <a:t>HIV Prevention Research Tools </a:t>
            </a:r>
            <a:endParaRPr lang="en-US" dirty="0"/>
          </a:p>
        </p:txBody>
      </p:sp>
      <p:sp>
        <p:nvSpPr>
          <p:cNvPr id="9" name="Notes Placeholder 8"/>
          <p:cNvSpPr>
            <a:spLocks noGrp="1"/>
          </p:cNvSpPr>
          <p:nvPr>
            <p:ph type="body" sz="quarter" idx="15"/>
          </p:nvPr>
        </p:nvSpPr>
        <p:spPr/>
        <p:txBody>
          <a:bodyPr/>
          <a:lstStyle/>
          <a:p>
            <a:pPr defTabSz="922560">
              <a:defRPr/>
            </a:pPr>
            <a:r>
              <a:rPr lang="en-US" dirty="0"/>
              <a:t>No Participant Guide page.</a:t>
            </a:r>
          </a:p>
          <a:p>
            <a:r>
              <a:rPr lang="en-US" dirty="0"/>
              <a:t>Welcome participants to the course. Tell participants to sit down anywhere they will be comfortable. </a:t>
            </a:r>
          </a:p>
          <a:p>
            <a:r>
              <a:rPr lang="en-US" dirty="0"/>
              <a:t>Thank participants for coming to the workshop. Remind participants that the course will be more interesting and fun if they ask questions and share their experiences. </a:t>
            </a:r>
          </a:p>
          <a:p>
            <a:r>
              <a:rPr lang="en-US" dirty="0"/>
              <a:t>Distribute a copy of the Participant Guide to each attendee. Tell participants they</a:t>
            </a:r>
            <a:r>
              <a:rPr lang="en-US" baseline="0" dirty="0"/>
              <a:t> can</a:t>
            </a:r>
            <a:r>
              <a:rPr lang="en-US" dirty="0"/>
              <a:t> write their names on their copy, that the Participant Guide is a reference for the workshop and includes space for them to take notes during the workshop.</a:t>
            </a:r>
          </a:p>
          <a:p>
            <a:r>
              <a:rPr lang="en-US" dirty="0"/>
              <a:t>Explain that the Participant Guide contains a lot of information. Ask participants to look at the Table of Contents and review with them the topics covered in the course. Then show participants the Glossary at the back of the Participant Guide.</a:t>
            </a:r>
          </a:p>
          <a:p>
            <a:endParaRPr lang="en-US" dirty="0"/>
          </a:p>
        </p:txBody>
      </p:sp>
    </p:spTree>
    <p:extLst>
      <p:ext uri="{BB962C8B-B14F-4D97-AF65-F5344CB8AC3E}">
        <p14:creationId xmlns:p14="http://schemas.microsoft.com/office/powerpoint/2010/main" val="67193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19.</a:t>
            </a:r>
          </a:p>
          <a:p>
            <a:r>
              <a:rPr lang="en-US" dirty="0"/>
              <a:t>Tell participants before reviewing the slide content: We said earlier that education and a combination of prevention approaches improves prevention effectiveness. The HIV combination</a:t>
            </a:r>
            <a:r>
              <a:rPr lang="en-US" baseline="0" dirty="0"/>
              <a:t> </a:t>
            </a:r>
            <a:r>
              <a:rPr lang="en-US" dirty="0"/>
              <a:t>prevention toolbox shows the importance of both medical and behavioral/physical tools. Combining multiple tools may provide the best method for HIV prevention. It is recommended that people who are prescribed </a:t>
            </a:r>
            <a:r>
              <a:rPr lang="en-US" dirty="0" err="1"/>
              <a:t>PrEP</a:t>
            </a:r>
            <a:r>
              <a:rPr lang="en-US" dirty="0"/>
              <a:t> also receive counseling as part of a comprehensive HIV prevention package and consistently use condoms. </a:t>
            </a:r>
          </a:p>
          <a:p>
            <a:endParaRPr lang="en-US" dirty="0"/>
          </a:p>
          <a:p>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19.</a:t>
            </a:r>
          </a:p>
          <a:p>
            <a:pPr defTabSz="956864">
              <a:defRPr/>
            </a:pPr>
            <a:r>
              <a:rPr lang="en-US" dirty="0"/>
              <a:t>Each of the following modalities stand alone in terms of content and can be pulled out, as needed. If presenting a modality outside of the main context of the training, discuss the toolbox graphic as an introduction. There is repetition of the graphic and some text to ensure that each modality stands alone. Repetition of the graphic is designed to remind participants which modality is being discussed and serve as a reminder of the toolbox.</a:t>
            </a:r>
          </a:p>
          <a:p>
            <a:pPr defTabSz="956864">
              <a:defRPr/>
            </a:pPr>
            <a:r>
              <a:rPr lang="en-US" dirty="0"/>
              <a:t>Tell participants after reviewing the last bullet:</a:t>
            </a:r>
          </a:p>
          <a:p>
            <a:pPr marL="179433" indent="-179433" defTabSz="956864">
              <a:buFont typeface="Arial" pitchFamily="34" charset="0"/>
              <a:buChar char="•"/>
              <a:defRPr/>
            </a:pPr>
            <a:r>
              <a:rPr lang="en-US" dirty="0"/>
              <a:t>This approach is only effective if the medication is taken exactly as prescribed on a consistent, daily basis.</a:t>
            </a:r>
          </a:p>
          <a:p>
            <a:pPr marL="179433" indent="-179433" defTabSz="956864">
              <a:buFont typeface="Arial" pitchFamily="34" charset="0"/>
              <a:buChar char="•"/>
              <a:defRPr/>
            </a:pPr>
            <a:r>
              <a:rPr lang="en-US" dirty="0"/>
              <a:t>The idea of PrEP is not new. It is the same idea behind taking birth control pills to prevent pregnancy or taking anti-malarial drugs before traveling to areas where malaria is an issue. People can be healthy but still taking a daily medication to avoid a specific health problem, such as HIV.</a:t>
            </a:r>
          </a:p>
          <a:p>
            <a:pPr marL="179433" indent="-179433" defTabSz="956864">
              <a:buFont typeface="Arial" pitchFamily="34" charset="0"/>
              <a:buChar char="•"/>
              <a:defRPr/>
            </a:pPr>
            <a:r>
              <a:rPr lang="en-US" dirty="0"/>
              <a:t>PrEP is only available by prescription.</a:t>
            </a:r>
          </a:p>
          <a:p>
            <a:r>
              <a:rPr lang="en-US" dirty="0"/>
              <a:t>Information related to the optional quiz (referring to injection drug use (IDU)): Q10: False.</a:t>
            </a:r>
          </a:p>
          <a:p>
            <a:r>
              <a:rPr lang="en-US" dirty="0"/>
              <a:t>Q: PrEP is an HIV prevention method intended for use by people living with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PrEP is an HIV prevention strategy in which HIV‐negative people are prescribed antiretroviral medication to reduce their chances of contracting HIV. However, PrEP is meaningful for people living with HIV too; it has been shown to be an effective HIV prevention method for mixed-status partners to help HIV-negative partners stay negative. Truvada® was the first pill approved by the U.S. Food and Drug Administration as daily oral PrEP in 2012, and </a:t>
            </a:r>
            <a:r>
              <a:rPr lang="en-US" sz="1000" b="0" i="0" kern="1200" baseline="0" dirty="0" err="1">
                <a:solidFill>
                  <a:schemeClr val="tx1"/>
                </a:solidFill>
                <a:effectLst/>
                <a:latin typeface="Times New Roman" pitchFamily="18" charset="0"/>
                <a:ea typeface="+mn-ea"/>
                <a:cs typeface="Times New Roman" pitchFamily="18" charset="0"/>
              </a:rPr>
              <a:t>Descovy</a:t>
            </a:r>
            <a:r>
              <a:rPr lang="en-US" sz="1000" b="0" i="0" kern="1200" baseline="0" dirty="0">
                <a:solidFill>
                  <a:schemeClr val="tx1"/>
                </a:solidFill>
                <a:effectLst/>
                <a:latin typeface="Times New Roman" pitchFamily="18" charset="0"/>
                <a:ea typeface="+mn-ea"/>
                <a:cs typeface="Times New Roman" pitchFamily="18" charset="0"/>
              </a:rPr>
              <a:t>® was the second in 2019. Other medications are being researched as </a:t>
            </a:r>
            <a:r>
              <a:rPr lang="en-US" sz="1000" b="0" i="0" kern="1200" baseline="0" dirty="0" err="1">
                <a:solidFill>
                  <a:schemeClr val="tx1"/>
                </a:solidFill>
                <a:effectLst/>
                <a:latin typeface="Times New Roman" pitchFamily="18" charset="0"/>
                <a:ea typeface="+mn-ea"/>
                <a:cs typeface="Times New Roman" pitchFamily="18" charset="0"/>
              </a:rPr>
              <a:t>PrEP.</a:t>
            </a:r>
            <a:br>
              <a:rPr lang="en-US" dirty="0"/>
            </a:br>
            <a:endParaRPr lang="en-US" dirty="0"/>
          </a:p>
          <a:p>
            <a:r>
              <a:rPr lang="en-US" dirty="0"/>
              <a:t>Information related to the optional quiz included in the Participant Guide (referring to the importance of taking medication exactly as prescribed on a consistent, daily basis): Q8: False.</a:t>
            </a:r>
          </a:p>
          <a:p>
            <a:r>
              <a:rPr lang="en-US" dirty="0"/>
              <a:t>Q: PrEP is a way to prevent HIV by taking HIV treatment medication after exposure to the virus.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Among the many ways to prevent HIV, two strategies sound very similar but are quite different: </a:t>
            </a:r>
            <a:r>
              <a:rPr lang="en-US" sz="1000" b="0" i="1" kern="1200" baseline="0" dirty="0">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versus </a:t>
            </a: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a:t>
            </a:r>
            <a:br>
              <a:rPr lang="en-US" dirty="0"/>
            </a:br>
            <a:r>
              <a:rPr lang="en-US" sz="1000" b="0" i="1" kern="1200" baseline="0" dirty="0">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Pre</a:t>
            </a:r>
            <a:r>
              <a:rPr lang="en-US" sz="1000" b="0" i="0" kern="1200" baseline="0" dirty="0">
                <a:solidFill>
                  <a:schemeClr val="tx1"/>
                </a:solidFill>
                <a:effectLst/>
                <a:latin typeface="Times New Roman" pitchFamily="18" charset="0"/>
                <a:ea typeface="+mn-ea"/>
                <a:cs typeface="Times New Roman" pitchFamily="18" charset="0"/>
              </a:rPr>
              <a:t>‐Exposure Prophylaxis. It involves prescribing anti-HIV medications to people who are HIV-negative </a:t>
            </a:r>
            <a:r>
              <a:rPr lang="en-US" sz="1000" b="0" i="0" u="sng" kern="1200" baseline="0" dirty="0">
                <a:solidFill>
                  <a:schemeClr val="tx1"/>
                </a:solidFill>
                <a:effectLst/>
                <a:latin typeface="Times New Roman" pitchFamily="18" charset="0"/>
                <a:ea typeface="+mn-ea"/>
                <a:cs typeface="Times New Roman" pitchFamily="18" charset="0"/>
              </a:rPr>
              <a:t>before</a:t>
            </a:r>
            <a:r>
              <a:rPr lang="en-US" sz="1000" b="0" i="0" kern="1200" baseline="0" dirty="0">
                <a:solidFill>
                  <a:schemeClr val="tx1"/>
                </a:solidFill>
                <a:effectLst/>
                <a:latin typeface="Times New Roman" pitchFamily="18" charset="0"/>
                <a:ea typeface="+mn-ea"/>
                <a:cs typeface="Times New Roman" pitchFamily="18" charset="0"/>
              </a:rPr>
              <a:t> they are exposed to HIV. People who are vulnerable to contracting HIV who take PrEP every day as prescribed greatly lower their likelihood of contracting HIV. </a:t>
            </a:r>
            <a:br>
              <a:rPr lang="en-US" dirty="0"/>
            </a:b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Post</a:t>
            </a:r>
            <a:r>
              <a:rPr lang="en-US" sz="1000" b="0" i="0" kern="1200" baseline="0" dirty="0">
                <a:solidFill>
                  <a:schemeClr val="tx1"/>
                </a:solidFill>
                <a:effectLst/>
                <a:latin typeface="Times New Roman" pitchFamily="18" charset="0"/>
                <a:ea typeface="+mn-ea"/>
                <a:cs typeface="Times New Roman" pitchFamily="18" charset="0"/>
              </a:rPr>
              <a:t>-exposure prophylaxis. This involves taking antiretroviral medicine </a:t>
            </a:r>
            <a:r>
              <a:rPr lang="en-US" sz="1000" b="0" i="0" u="sng" kern="1200" baseline="0" dirty="0">
                <a:solidFill>
                  <a:schemeClr val="tx1"/>
                </a:solidFill>
                <a:effectLst/>
                <a:latin typeface="Times New Roman" pitchFamily="18" charset="0"/>
                <a:ea typeface="+mn-ea"/>
                <a:cs typeface="Times New Roman" pitchFamily="18" charset="0"/>
              </a:rPr>
              <a:t>after</a:t>
            </a:r>
            <a:r>
              <a:rPr lang="en-US" sz="1000" b="0" i="0" kern="1200" baseline="0" dirty="0">
                <a:solidFill>
                  <a:schemeClr val="tx1"/>
                </a:solidFill>
                <a:effectLst/>
                <a:latin typeface="Times New Roman" pitchFamily="18" charset="0"/>
                <a:ea typeface="+mn-ea"/>
                <a:cs typeface="Times New Roman" pitchFamily="18" charset="0"/>
              </a:rPr>
              <a:t> being potentially exposed to HIV to prevent the virus from establishing itself in the body. PEP must be started within 72 hours after a possible exposure to HIV.</a:t>
            </a:r>
          </a:p>
          <a:p>
            <a:endParaRPr lang="en-US" dirty="0"/>
          </a:p>
          <a:p>
            <a:pPr defTabSz="956864">
              <a:defRPr/>
            </a:pPr>
            <a:r>
              <a:rPr lang="en-US" dirty="0"/>
              <a:t>PrEP</a:t>
            </a:r>
            <a:r>
              <a:rPr lang="en-US" baseline="0" dirty="0"/>
              <a:t> and IDU: a study in Thailand showed a reduction in HIV contraction among PWID. Research in this area has not been extensive, but CDC recommends PrEP for people vulnerable to contracting HIV through IDU.</a:t>
            </a:r>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11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20.</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b="0" i="0" kern="1200" baseline="0" dirty="0">
                <a:solidFill>
                  <a:schemeClr val="tx1"/>
                </a:solidFill>
                <a:effectLst/>
                <a:latin typeface="Times New Roman" pitchFamily="18" charset="0"/>
                <a:ea typeface="+mn-ea"/>
                <a:cs typeface="Times New Roman" pitchFamily="18" charset="0"/>
              </a:rPr>
              <a:t>Among the many ways to prevent HIV, two strategies sound very similar but are quite different: </a:t>
            </a:r>
            <a:r>
              <a:rPr lang="en-US" sz="1000" b="0" i="1" kern="1200" baseline="0" dirty="0">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versus </a:t>
            </a: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a:t>
            </a:r>
            <a:br>
              <a:rPr lang="en-US" dirty="0"/>
            </a:br>
            <a:br>
              <a:rPr lang="en-US" dirty="0"/>
            </a:br>
            <a:r>
              <a:rPr lang="en-US" sz="1000" b="0" i="1" kern="1200" baseline="0" dirty="0">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Pre</a:t>
            </a:r>
            <a:r>
              <a:rPr lang="en-US" sz="1000" b="0" i="0" kern="1200" baseline="0" dirty="0">
                <a:solidFill>
                  <a:schemeClr val="tx1"/>
                </a:solidFill>
                <a:effectLst/>
                <a:latin typeface="Times New Roman" pitchFamily="18" charset="0"/>
                <a:ea typeface="+mn-ea"/>
                <a:cs typeface="Times New Roman" pitchFamily="18" charset="0"/>
              </a:rPr>
              <a:t>‐Exposure Prophylaxis. It involves prescribing anti-HIV medications to people who are HIV-negative </a:t>
            </a:r>
            <a:r>
              <a:rPr lang="en-US" sz="1000" b="0" i="0" u="sng" kern="1200" baseline="0" dirty="0">
                <a:solidFill>
                  <a:schemeClr val="tx1"/>
                </a:solidFill>
                <a:effectLst/>
                <a:latin typeface="Times New Roman" pitchFamily="18" charset="0"/>
                <a:ea typeface="+mn-ea"/>
                <a:cs typeface="Times New Roman" pitchFamily="18" charset="0"/>
              </a:rPr>
              <a:t>before</a:t>
            </a:r>
            <a:r>
              <a:rPr lang="en-US" sz="1000" b="0" i="0" kern="1200" baseline="0" dirty="0">
                <a:solidFill>
                  <a:schemeClr val="tx1"/>
                </a:solidFill>
                <a:effectLst/>
                <a:latin typeface="Times New Roman" pitchFamily="18" charset="0"/>
                <a:ea typeface="+mn-ea"/>
                <a:cs typeface="Times New Roman" pitchFamily="18" charset="0"/>
              </a:rPr>
              <a:t> they are exposed to HIV. People who are vulnerable to contracting HIV who take PrEP every day as prescribed greatly lower their likelihood of contracting HIV. </a:t>
            </a:r>
            <a:br>
              <a:rPr lang="en-US" dirty="0"/>
            </a:br>
            <a:br>
              <a:rPr lang="en-US" dirty="0"/>
            </a:br>
            <a:r>
              <a:rPr lang="en-US" sz="1000" b="0" i="1" kern="1200" baseline="0" dirty="0">
                <a:solidFill>
                  <a:schemeClr val="tx1"/>
                </a:solidFill>
                <a:effectLst/>
                <a:latin typeface="Times New Roman" pitchFamily="18" charset="0"/>
                <a:ea typeface="+mn-ea"/>
                <a:cs typeface="Times New Roman" pitchFamily="18" charset="0"/>
              </a:rPr>
              <a:t>PEP</a:t>
            </a:r>
            <a:r>
              <a:rPr lang="en-US" sz="1000" b="0" i="0" kern="1200" baseline="0" dirty="0">
                <a:solidFill>
                  <a:schemeClr val="tx1"/>
                </a:solidFill>
                <a:effectLst/>
                <a:latin typeface="Times New Roman" pitchFamily="18" charset="0"/>
                <a:ea typeface="+mn-ea"/>
                <a:cs typeface="Times New Roman" pitchFamily="18" charset="0"/>
              </a:rPr>
              <a:t> stands for </a:t>
            </a:r>
            <a:r>
              <a:rPr lang="en-US" sz="1000" b="0" i="0" u="sng" kern="1200" baseline="0" dirty="0">
                <a:solidFill>
                  <a:schemeClr val="tx1"/>
                </a:solidFill>
                <a:effectLst/>
                <a:latin typeface="Times New Roman" pitchFamily="18" charset="0"/>
                <a:ea typeface="+mn-ea"/>
                <a:cs typeface="Times New Roman" pitchFamily="18" charset="0"/>
              </a:rPr>
              <a:t>Post</a:t>
            </a:r>
            <a:r>
              <a:rPr lang="en-US" sz="1000" b="0" i="0" kern="1200" baseline="0" dirty="0">
                <a:solidFill>
                  <a:schemeClr val="tx1"/>
                </a:solidFill>
                <a:effectLst/>
                <a:latin typeface="Times New Roman" pitchFamily="18" charset="0"/>
                <a:ea typeface="+mn-ea"/>
                <a:cs typeface="Times New Roman" pitchFamily="18" charset="0"/>
              </a:rPr>
              <a:t>-exposure prophylaxis. This involves taking antiretroviral medicine </a:t>
            </a:r>
            <a:r>
              <a:rPr lang="en-US" sz="1000" b="0" i="0" u="sng" kern="1200" baseline="0" dirty="0">
                <a:solidFill>
                  <a:schemeClr val="tx1"/>
                </a:solidFill>
                <a:effectLst/>
                <a:latin typeface="Times New Roman" pitchFamily="18" charset="0"/>
                <a:ea typeface="+mn-ea"/>
                <a:cs typeface="Times New Roman" pitchFamily="18" charset="0"/>
              </a:rPr>
              <a:t>after</a:t>
            </a:r>
            <a:r>
              <a:rPr lang="en-US" sz="1000" b="0" i="0" kern="1200" baseline="0" dirty="0">
                <a:solidFill>
                  <a:schemeClr val="tx1"/>
                </a:solidFill>
                <a:effectLst/>
                <a:latin typeface="Times New Roman" pitchFamily="18" charset="0"/>
                <a:ea typeface="+mn-ea"/>
                <a:cs typeface="Times New Roman" pitchFamily="18" charset="0"/>
              </a:rPr>
              <a:t> being potentially exposed to HIV to prevent the virus from establishing itself in the body. PEP must be started within 72 hours after a possible exposure to HIV. </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b="0" i="0" kern="1200" baseline="0" dirty="0">
              <a:solidFill>
                <a:schemeClr val="tx1"/>
              </a:solidFill>
              <a:effectLst/>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b="0" i="0" kern="1200" baseline="0" dirty="0">
                <a:solidFill>
                  <a:schemeClr val="tx1"/>
                </a:solidFill>
                <a:effectLst/>
                <a:latin typeface="Times New Roman" pitchFamily="18" charset="0"/>
                <a:ea typeface="+mn-ea"/>
                <a:cs typeface="Times New Roman" pitchFamily="18" charset="0"/>
              </a:rPr>
              <a:t>For more info and helpful videos explaining the differences between PrEP and PEP, see: </a:t>
            </a:r>
            <a:r>
              <a:rPr lang="en-US" dirty="0">
                <a:hlinkClick r:id="rId3"/>
              </a:rPr>
              <a:t>http://www.fredhutch.org/en/research/divisions/vaccine-infectious-disease-division/research/immunology-and-vaccine-development/be-the-generation/prep-tasp.html</a:t>
            </a:r>
            <a:endParaRPr lang="en-US" dirty="0"/>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12</a:t>
            </a:fld>
            <a:endParaRPr lang="en-US" dirty="0"/>
          </a:p>
        </p:txBody>
      </p:sp>
    </p:spTree>
    <p:extLst>
      <p:ext uri="{BB962C8B-B14F-4D97-AF65-F5344CB8AC3E}">
        <p14:creationId xmlns:p14="http://schemas.microsoft.com/office/powerpoint/2010/main" val="2900375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20.</a:t>
            </a:r>
          </a:p>
          <a:p>
            <a:r>
              <a:rPr lang="en-US" dirty="0"/>
              <a:t>Tell participants before reviewing the slide content: PrEP research focuses on using medications combined with other HIV prevention methods, including consistent use of condoms. </a:t>
            </a:r>
          </a:p>
          <a:p>
            <a:pPr defTabSz="957101">
              <a:defRPr/>
            </a:pPr>
            <a:r>
              <a:rPr lang="en-US" dirty="0"/>
              <a:t>Review the content on the slide.</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In October 2019, the US FDA approved another option for PrEP called </a:t>
            </a:r>
            <a:r>
              <a:rPr lang="en-US" dirty="0" err="1"/>
              <a:t>Descovy</a:t>
            </a:r>
            <a:r>
              <a:rPr lang="en-US" dirty="0"/>
              <a:t>, which contains a slightly different formulation of drugs than Truvada. Both are equally effective at preventing HIV. We will focus on Truvada instead of </a:t>
            </a:r>
            <a:r>
              <a:rPr lang="en-US" dirty="0" err="1"/>
              <a:t>Descovy</a:t>
            </a:r>
            <a:r>
              <a:rPr lang="en-US" dirty="0"/>
              <a:t> because Truvada is approved for anyone vulnerable to HIV acquisition, while </a:t>
            </a:r>
            <a:r>
              <a:rPr lang="en-US" dirty="0" err="1"/>
              <a:t>Descovy</a:t>
            </a:r>
            <a:r>
              <a:rPr lang="en-US" dirty="0"/>
              <a:t> has limited approval (i.e. it is not approved for people vulnerable to HIV acquisition through receptive vaginal sex, and it is not approved for preventing transmission through any routes </a:t>
            </a:r>
            <a:r>
              <a:rPr lang="en-US"/>
              <a:t>except sexually). </a:t>
            </a:r>
            <a:r>
              <a:rPr lang="en-US" dirty="0"/>
              <a:t>There are sure to be more options for PrEP approved in years to come.</a:t>
            </a:r>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13</a:t>
            </a:fld>
            <a:endParaRPr lang="en-US" dirty="0"/>
          </a:p>
        </p:txBody>
      </p:sp>
    </p:spTree>
    <p:extLst>
      <p:ext uri="{BB962C8B-B14F-4D97-AF65-F5344CB8AC3E}">
        <p14:creationId xmlns:p14="http://schemas.microsoft.com/office/powerpoint/2010/main" val="290037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21.</a:t>
            </a:r>
          </a:p>
          <a:p>
            <a:pPr defTabSz="956982">
              <a:defRPr/>
            </a:pPr>
            <a:r>
              <a:rPr lang="en-US" dirty="0"/>
              <a:t>Review the content on the slide.</a:t>
            </a:r>
          </a:p>
          <a:p>
            <a:pPr defTabSz="956982">
              <a:defRPr/>
            </a:pPr>
            <a:r>
              <a:rPr lang="en-US" dirty="0"/>
              <a:t>Add the following information for the bullets:</a:t>
            </a:r>
          </a:p>
          <a:p>
            <a:pPr marL="179433" indent="-179433" defTabSz="956982">
              <a:buFont typeface="Arial" pitchFamily="34" charset="0"/>
              <a:buChar char="•"/>
              <a:defRPr/>
            </a:pPr>
            <a:r>
              <a:rPr lang="en-US" dirty="0"/>
              <a:t>Truvada® (also known as TDF/FTC) is FDA-approved for daily use for HIV prevention: For HIV treatment, Truvada</a:t>
            </a:r>
            <a:r>
              <a:rPr lang="en-US" baseline="30000" dirty="0"/>
              <a:t>® </a:t>
            </a:r>
            <a:r>
              <a:rPr lang="en-US" dirty="0"/>
              <a:t>is approved only in combination with other ARVs.</a:t>
            </a:r>
          </a:p>
          <a:p>
            <a:pPr marL="179433" indent="-179433" defTabSz="956982">
              <a:buFont typeface="Arial" pitchFamily="34" charset="0"/>
              <a:buChar char="•"/>
              <a:defRPr/>
            </a:pPr>
            <a:r>
              <a:rPr lang="en-US" dirty="0"/>
              <a:t>It is recommended that people who are prescribed PrEP continue to use condoms. Like any prevention modality (including condoms),</a:t>
            </a:r>
            <a:r>
              <a:rPr lang="en-US" baseline="0" dirty="0"/>
              <a:t> </a:t>
            </a:r>
            <a:r>
              <a:rPr lang="en-US" dirty="0"/>
              <a:t>PrEP is not 100% effective in preventing HIV, and it does not prevent the transmission of other sexual transmitted infections such as syphilis or gonorrhea.</a:t>
            </a:r>
          </a:p>
          <a:p>
            <a:pPr marL="0" marR="0" lvl="0" indent="0" algn="l" defTabSz="956982" rtl="0" eaLnBrk="1" fontAlgn="auto" latinLnBrk="0" hangingPunct="1">
              <a:lnSpc>
                <a:spcPct val="100000"/>
              </a:lnSpc>
              <a:spcBef>
                <a:spcPts val="200"/>
              </a:spcBef>
              <a:spcAft>
                <a:spcPts val="200"/>
              </a:spcAft>
              <a:buClrTx/>
              <a:buSzTx/>
              <a:buFontTx/>
              <a:buNone/>
              <a:tabLst/>
              <a:defRPr/>
            </a:pPr>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14</a:t>
            </a:fld>
            <a:endParaRPr lang="en-US" dirty="0"/>
          </a:p>
        </p:txBody>
      </p:sp>
    </p:spTree>
    <p:extLst>
      <p:ext uri="{BB962C8B-B14F-4D97-AF65-F5344CB8AC3E}">
        <p14:creationId xmlns:p14="http://schemas.microsoft.com/office/powerpoint/2010/main" val="88846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21.</a:t>
            </a:r>
          </a:p>
          <a:p>
            <a:pPr defTabSz="957101">
              <a:defRPr/>
            </a:pPr>
            <a:r>
              <a:rPr lang="en-US" dirty="0"/>
              <a:t>Tell participants before reviewing the slide content: While the availability of Truvada® as a prescription for use as PrEP is a major breakthrough, there are still limitations, and there are very specific guidelines for use.</a:t>
            </a:r>
          </a:p>
          <a:p>
            <a:pPr defTabSz="957101">
              <a:defRPr/>
            </a:pPr>
            <a:r>
              <a:rPr lang="en-US" dirty="0"/>
              <a:t>Continue reviewing the guidelines for using Truvada</a:t>
            </a:r>
            <a:r>
              <a:rPr lang="en-US" baseline="30000" dirty="0"/>
              <a:t>®</a:t>
            </a:r>
            <a:r>
              <a:rPr lang="en-US" dirty="0"/>
              <a:t>.</a:t>
            </a:r>
            <a:r>
              <a:rPr lang="en-US" baseline="0" dirty="0"/>
              <a:t> </a:t>
            </a:r>
            <a:endParaRPr lang="en-US" baseline="30000" dirty="0"/>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15</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21.</a:t>
            </a:r>
          </a:p>
          <a:p>
            <a:pPr defTabSz="956982">
              <a:defRPr/>
            </a:pPr>
            <a:r>
              <a:rPr lang="en-US" dirty="0"/>
              <a:t>Continue reviewing the guidelines for using Truvada</a:t>
            </a:r>
            <a:r>
              <a:rPr lang="en-US" baseline="30000" dirty="0"/>
              <a:t>®</a:t>
            </a:r>
            <a:r>
              <a:rPr lang="en-US" dirty="0"/>
              <a:t>.</a:t>
            </a:r>
            <a:endParaRPr lang="en-US" baseline="0" dirty="0"/>
          </a:p>
          <a:p>
            <a:pPr defTabSz="956982">
              <a:defRPr/>
            </a:pPr>
            <a:r>
              <a:rPr lang="en-US" dirty="0"/>
              <a:t>Presenters should be prepared to check for updated information and data on the UNAIDS, CDC, NAID, and NIAID websites and provide updates, as needed.</a:t>
            </a:r>
          </a:p>
          <a:p>
            <a:pPr defTabSz="956982">
              <a:defRPr/>
            </a:pP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67301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21.</a:t>
            </a:r>
          </a:p>
          <a:p>
            <a:pPr defTabSz="957101">
              <a:defRPr/>
            </a:pPr>
            <a:r>
              <a:rPr lang="en-US" dirty="0"/>
              <a:t>Continue reviewing the guidelines for using Truvada</a:t>
            </a:r>
            <a:r>
              <a:rPr lang="en-US" baseline="30000" dirty="0"/>
              <a:t>®</a:t>
            </a:r>
            <a:r>
              <a:rPr lang="en-US" dirty="0"/>
              <a:t>.</a:t>
            </a:r>
            <a:endParaRPr lang="en-US" baseline="0" dirty="0"/>
          </a:p>
          <a:p>
            <a:pPr defTabSz="957101">
              <a:defRPr/>
            </a:pPr>
            <a:r>
              <a:rPr lang="en-US" dirty="0"/>
              <a:t>Add the following information:</a:t>
            </a:r>
            <a:r>
              <a:rPr lang="en-US" baseline="0" dirty="0"/>
              <a:t> To get </a:t>
            </a:r>
            <a:r>
              <a:rPr lang="en-US" dirty="0"/>
              <a:t>Truvada</a:t>
            </a:r>
            <a:r>
              <a:rPr lang="en-US" baseline="30000" dirty="0"/>
              <a:t>®</a:t>
            </a:r>
            <a:r>
              <a:rPr lang="en-US" dirty="0"/>
              <a:t>, one must initiate a conversation with their doctor.</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17</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22.</a:t>
            </a:r>
          </a:p>
          <a:p>
            <a:pPr defTabSz="956982">
              <a:defRPr/>
            </a:pPr>
            <a:r>
              <a:rPr lang="en-US" dirty="0"/>
              <a:t>Tell participants before reviewing the slide content: Although PrEP has now been approved in the U.S., ongoing PrEP research is still needed. There is currently research of different oral dosing strategies, long-acting injectables, implants, and other drugs that could be used as </a:t>
            </a:r>
            <a:r>
              <a:rPr lang="en-US" dirty="0" err="1"/>
              <a:t>PrEP.</a:t>
            </a:r>
            <a:endParaRPr lang="en-US" dirty="0"/>
          </a:p>
          <a:p>
            <a:pPr defTabSz="956982">
              <a:defRPr/>
            </a:pPr>
            <a:r>
              <a:rPr lang="en-US" dirty="0"/>
              <a:t>Tell participants after the last section of the Implementation research part of the graphic is revealed: This research will not only continue to examine the effectiveness of PrEP, but will also examine the factors that may impact access to PrEP and decisions to use this HIV prevention tool within various groups of people, such as young men who have sex with men (YMSM).</a:t>
            </a:r>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18</a:t>
            </a:fld>
            <a:endParaRPr lang="en-US" dirty="0"/>
          </a:p>
        </p:txBody>
      </p:sp>
    </p:spTree>
    <p:extLst>
      <p:ext uri="{BB962C8B-B14F-4D97-AF65-F5344CB8AC3E}">
        <p14:creationId xmlns:p14="http://schemas.microsoft.com/office/powerpoint/2010/main" val="319702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24.</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PrEP combined with other behavioral/physical tools. Combining multiple tools may provide the best method for HIV prevention.</a:t>
            </a:r>
          </a:p>
          <a:p>
            <a:pPr defTabSz="956982">
              <a:defRPr/>
            </a:pPr>
            <a:endParaRPr lang="en-US" dirty="0"/>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15.</a:t>
            </a:r>
          </a:p>
          <a:p>
            <a:pPr defTabSz="922560">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2</a:t>
            </a:fld>
            <a:endParaRPr lang="en-US" dirty="0"/>
          </a:p>
        </p:txBody>
      </p:sp>
      <p:sp>
        <p:nvSpPr>
          <p:cNvPr id="8" name="Date Placeholder 7"/>
          <p:cNvSpPr>
            <a:spLocks noGrp="1"/>
          </p:cNvSpPr>
          <p:nvPr>
            <p:ph type="dt" idx="14"/>
          </p:nvPr>
        </p:nvSpPr>
        <p:spPr/>
        <p:txBody>
          <a:bodyPr/>
          <a:lstStyle/>
          <a:p>
            <a:r>
              <a:rPr lang="en-US"/>
              <a:t>HIV Prevention Research Tools </a:t>
            </a:r>
            <a:endParaRPr lang="en-US" dirty="0"/>
          </a:p>
        </p:txBody>
      </p:sp>
    </p:spTree>
    <p:extLst>
      <p:ext uri="{BB962C8B-B14F-4D97-AF65-F5344CB8AC3E}">
        <p14:creationId xmlns:p14="http://schemas.microsoft.com/office/powerpoint/2010/main" val="1940109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 25</a:t>
            </a:r>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20</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286580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r>
              <a:rPr lang="en-US" dirty="0"/>
              <a:t>Tell participants before reviewing the slide content: We just</a:t>
            </a:r>
            <a:r>
              <a:rPr lang="en-US" baseline="0" dirty="0"/>
              <a:t> talked about </a:t>
            </a:r>
            <a:r>
              <a:rPr lang="en-US" baseline="0" dirty="0" err="1"/>
              <a:t>PrEP</a:t>
            </a:r>
            <a:r>
              <a:rPr lang="en-US" dirty="0" err="1"/>
              <a:t>.</a:t>
            </a:r>
            <a:r>
              <a:rPr lang="en-US" dirty="0"/>
              <a:t> Now let’s talk about another</a:t>
            </a:r>
            <a:r>
              <a:rPr lang="en-US" baseline="0" dirty="0"/>
              <a:t> highly effective HIV prevention method: Treatment as Prevention, or “</a:t>
            </a:r>
            <a:r>
              <a:rPr lang="en-US" baseline="0" dirty="0" err="1"/>
              <a:t>TasP</a:t>
            </a:r>
            <a:r>
              <a:rPr lang="en-US" baseline="0" dirty="0"/>
              <a:t>.”</a:t>
            </a:r>
            <a:endParaRPr lang="en-US" b="1" dirty="0"/>
          </a:p>
          <a:p>
            <a:r>
              <a:rPr lang="en-US" dirty="0"/>
              <a:t>Tell participants after reviewing the slide content:</a:t>
            </a:r>
            <a:r>
              <a:rPr lang="en-US" baseline="0" dirty="0"/>
              <a:t> </a:t>
            </a:r>
            <a:r>
              <a:rPr lang="en-US" sz="1000" kern="1200" baseline="0" dirty="0">
                <a:solidFill>
                  <a:schemeClr val="tx1"/>
                </a:solidFill>
                <a:effectLst/>
                <a:latin typeface="Times New Roman" pitchFamily="18" charset="0"/>
                <a:ea typeface="+mn-ea"/>
                <a:cs typeface="Times New Roman" pitchFamily="18" charset="0"/>
              </a:rPr>
              <a:t>While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is only to be used by people who do not have HIV,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an approach for people living with HIV to reduce the likelihood of passing HIV to others.</a:t>
            </a:r>
            <a:endParaRPr lang="en-US" baseline="0" dirty="0"/>
          </a:p>
          <a:p>
            <a:r>
              <a:rPr lang="en-US" baseline="0" dirty="0"/>
              <a:t> </a:t>
            </a: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21</a:t>
            </a:fld>
            <a:endParaRPr lang="en-US" dirty="0"/>
          </a:p>
        </p:txBody>
      </p:sp>
    </p:spTree>
    <p:extLst>
      <p:ext uri="{BB962C8B-B14F-4D97-AF65-F5344CB8AC3E}">
        <p14:creationId xmlns:p14="http://schemas.microsoft.com/office/powerpoint/2010/main" val="1670633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25.</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Both </a:t>
            </a:r>
            <a:r>
              <a:rPr lang="en-US" baseline="0" dirty="0" err="1"/>
              <a:t>PrEP</a:t>
            </a:r>
            <a:r>
              <a:rPr lang="en-US" baseline="0" dirty="0"/>
              <a:t> and </a:t>
            </a:r>
            <a:r>
              <a:rPr lang="en-US" baseline="0" dirty="0" err="1"/>
              <a:t>TasP</a:t>
            </a:r>
            <a:r>
              <a:rPr lang="en-US" baseline="0" dirty="0"/>
              <a:t> involve people taking anti-HIV medications. The difference is that people who are HIV-negative take medications in the </a:t>
            </a:r>
            <a:r>
              <a:rPr lang="en-US" baseline="0" dirty="0" err="1"/>
              <a:t>PrEP</a:t>
            </a:r>
            <a:r>
              <a:rPr lang="en-US" baseline="0" dirty="0"/>
              <a:t> approach to lower their likelihood of getting HIV, while people who are living with HIV take medications to treat their condition, which also results in a reduction in the likelihood of HIV transmission to others. This is why we call it “Treatment as Prevention,” or “</a:t>
            </a:r>
            <a:r>
              <a:rPr lang="en-US" baseline="0" dirty="0" err="1"/>
              <a:t>TasP</a:t>
            </a:r>
            <a:r>
              <a:rPr lang="en-US" baseline="0" dirty="0"/>
              <a:t>.”</a:t>
            </a:r>
            <a:endParaRPr lang="en-US" dirty="0"/>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As discussed previously in the history of HIV, we have had effective combination anti-retroviral therapies for treating HIV since 1996. Today, many people with HIV take only one pill a day to successfully treat HIV and live healthy lives with life expectancy nearly equal to that of people who do not have HIV. There are now many different options for drug regimens prescribed to treat HIV, and the main purpose of anti-retroviral therapy is to control the amount of HIV in the body to keep the immune systems of people with HIV healthy, protecting against opportunistic infections and the development of AIDS. Additionally, we have learned through clinical research that ART is also highly effective in preventing the transmission of HIV to others. By successfully treating HIV in people living with the virus, we are also preventing new transmissions. This is why we call it Treatment as Prevention (</a:t>
            </a:r>
            <a:r>
              <a:rPr lang="en-US" baseline="0" dirty="0" err="1"/>
              <a:t>TasP</a:t>
            </a:r>
            <a:r>
              <a:rPr lang="en-US" baseline="0" dirty="0"/>
              <a:t>).</a:t>
            </a:r>
            <a:endParaRPr lang="en-US" b="1"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22</a:t>
            </a:fld>
            <a:endParaRPr lang="en-US" dirty="0"/>
          </a:p>
        </p:txBody>
      </p:sp>
    </p:spTree>
    <p:extLst>
      <p:ext uri="{BB962C8B-B14F-4D97-AF65-F5344CB8AC3E}">
        <p14:creationId xmlns:p14="http://schemas.microsoft.com/office/powerpoint/2010/main" val="1587730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27.</a:t>
            </a:r>
          </a:p>
          <a:p>
            <a:endParaRPr lang="en-US" dirty="0"/>
          </a:p>
          <a:p>
            <a:r>
              <a:rPr lang="en-US" dirty="0"/>
              <a:t>The research findings about </a:t>
            </a:r>
            <a:r>
              <a:rPr lang="en-US" dirty="0" err="1"/>
              <a:t>TasP</a:t>
            </a:r>
            <a:r>
              <a:rPr lang="en-US" dirty="0"/>
              <a:t> have helped us to</a:t>
            </a:r>
            <a:r>
              <a:rPr lang="en-US" baseline="0" dirty="0"/>
              <a:t> better understand the importance of the treatment cascade. About half of the people living with HIV in the US have a suppressed viral load, which means they cannot transmit HIV to others as long as their viral load stays suppressed. The better we can help more people know their status, link them to HIV care, start ART, and achieve viral suppression, not only will we help people with HIV stay healthy, but we will also drastically reduce rates of new HIV transmissions.</a:t>
            </a:r>
          </a:p>
          <a:p>
            <a:endParaRPr lang="en-US" baseline="0"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baseline="0" dirty="0"/>
              <a:t>Adding </a:t>
            </a:r>
            <a:r>
              <a:rPr lang="en-US" baseline="0" dirty="0" err="1"/>
              <a:t>PrEP</a:t>
            </a:r>
            <a:r>
              <a:rPr lang="en-US" baseline="0" dirty="0"/>
              <a:t> into the landscape for people who do not have HIV but are vulnerable to getting it has the potential to turn around the trajectory of the epidemic. Remember that there is an entire combination HIV prevention toolbox including biomedical and behavioral interventions; using multiple strategies in combination has the best chance of ending the epidemic.</a:t>
            </a:r>
          </a:p>
          <a:p>
            <a:endParaRPr lang="en-US" baseline="0" dirty="0"/>
          </a:p>
          <a:p>
            <a:pPr marL="179433" indent="-179433" defTabSz="956864">
              <a:buFont typeface="Arial" pitchFamily="34" charset="0"/>
              <a:buChar char="•"/>
              <a:defRPr/>
            </a:pPr>
            <a:r>
              <a:rPr lang="en-US" dirty="0"/>
              <a:t>This approach is most effective if the medication is taken exactly as prescribed.</a:t>
            </a:r>
          </a:p>
          <a:p>
            <a:pPr marL="179433" indent="-179433" defTabSz="956864">
              <a:buFont typeface="Arial" pitchFamily="34" charset="0"/>
              <a:buChar char="•"/>
              <a:defRPr/>
            </a:pPr>
            <a:r>
              <a:rPr lang="en-US" dirty="0"/>
              <a:t>The gold standard for effective ART is called “viral suppression,” also referred to as</a:t>
            </a:r>
            <a:r>
              <a:rPr lang="en-US" baseline="0" dirty="0"/>
              <a:t> “undetectable.” This means that the ART is working such that the amount of virus in the body is reduced so low that an average HIV test can no longer detect the virus. Under this condition of viral suppression, HIV cannot be transmitted!</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Biomedical HIV Prevention Research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48814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28.</a:t>
            </a:r>
          </a:p>
          <a:p>
            <a:endParaRPr lang="en-US" dirty="0"/>
          </a:p>
          <a:p>
            <a:r>
              <a:rPr lang="en-US" dirty="0"/>
              <a:t>Research into treatment for people with HIV continues, including research looking specifically at treatment as prevention. We know that only about half of people with HIV in the US have reached viral suppression, so additional strategies are needed to improve treatment. If every person with HIV in the US could reach viral suppression, we could effectively end the sexual transmission of HIV. But that is not the world we currently live in; we need a multitude of products, dosing, delivery methods, and so forth because no single product will be right for everyone.</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58268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29.</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a:t>
            </a:r>
            <a:r>
              <a:rPr lang="en-US" dirty="0" err="1"/>
              <a:t>TasP</a:t>
            </a:r>
            <a:r>
              <a:rPr lang="en-US" dirty="0"/>
              <a:t> combined with other behavioral/physical tools. Combining multiple tools may provide the best method for HIV prevention.</a:t>
            </a:r>
          </a:p>
          <a:p>
            <a:pPr defTabSz="956982">
              <a:defRPr/>
            </a:pPr>
            <a:endParaRPr lang="en-US" dirty="0"/>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0536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29.</a:t>
            </a:r>
          </a:p>
          <a:p>
            <a:pPr defTabSz="956982">
              <a:defRPr/>
            </a:pPr>
            <a:r>
              <a:rPr lang="en-US" dirty="0"/>
              <a:t>Review the content on the slide.</a:t>
            </a:r>
          </a:p>
          <a:p>
            <a:endParaRPr lang="en-US" dirty="0"/>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kern="1200" baseline="0" dirty="0">
                <a:solidFill>
                  <a:schemeClr val="tx1"/>
                </a:solidFill>
                <a:effectLst/>
                <a:latin typeface="Times New Roman" pitchFamily="18" charset="0"/>
                <a:ea typeface="+mn-ea"/>
                <a:cs typeface="Times New Roman" pitchFamily="18" charset="0"/>
              </a:rPr>
              <a:t>Together,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have the potential to end the HIV epidemic as we know it. However, the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approaches we currently have are not reaching those who need them most. Research continues to strive to find improved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and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methods to end the epidemic.</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r>
              <a:rPr lang="en-US" dirty="0"/>
              <a:t>Introduce the next modality:</a:t>
            </a:r>
            <a:r>
              <a:rPr lang="en-US" baseline="0" dirty="0"/>
              <a:t> Microbicides.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27</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1547385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r>
              <a:rPr lang="en-US" dirty="0"/>
              <a:t>Tell participants after reviewing the slide content: Just because we’re only talking about biomedical HIV prevention doesn’t mean you should forget about the other prevention methods. </a:t>
            </a:r>
            <a:endParaRPr lang="en-US" b="1" dirty="0"/>
          </a:p>
          <a:p>
            <a:r>
              <a:rPr lang="en-US" dirty="0"/>
              <a:t>We said earlier that education and a combination of prevention approaches improves effectiveness, which includes combination prevention.</a:t>
            </a:r>
            <a:endParaRPr lang="en-US" b="1" dirty="0"/>
          </a:p>
          <a:p>
            <a:r>
              <a:rPr lang="en-US" dirty="0"/>
              <a:t>Participation in research can lead to intervention and prevention.</a:t>
            </a:r>
          </a:p>
          <a:p>
            <a:pPr defTabSz="956982">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a:t>
            </a:r>
          </a:p>
          <a:p>
            <a:endParaRPr lang="en-US" b="1" dirty="0"/>
          </a:p>
          <a:p>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28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pPr defTabSz="956982">
              <a:defRPr/>
            </a:pPr>
            <a:r>
              <a:rPr lang="en-US" dirty="0"/>
              <a:t>Review the content on the slide.</a:t>
            </a:r>
          </a:p>
          <a:p>
            <a:endParaRPr lang="en-US" dirty="0"/>
          </a:p>
          <a:p>
            <a:r>
              <a:rPr lang="en-US" sz="1000" kern="1200" baseline="0" dirty="0">
                <a:solidFill>
                  <a:schemeClr val="tx1"/>
                </a:solidFill>
                <a:effectLst/>
                <a:latin typeface="Times New Roman" pitchFamily="18" charset="0"/>
                <a:ea typeface="+mn-ea"/>
                <a:cs typeface="Times New Roman" pitchFamily="18" charset="0"/>
              </a:rPr>
              <a:t>Microbicides are products applied inside the vagina or rectum to protect against HIV through sex. They are different from other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products because they only deliver anti-HIV drugs to the sites of potential HIV transmission with very little drug absorbed into the body, whereas pills, injectables, and implants deliver drugs systemically (throughout the entire body). Microbicides could fulfill the need for a non-systemic and/or short-acting method for HIV prevention that could be used around the time of sex.</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000" kern="1200" baseline="0" dirty="0">
              <a:solidFill>
                <a:schemeClr val="tx1"/>
              </a:solidFill>
              <a:effectLst/>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000" kern="1200" baseline="0" dirty="0">
                <a:solidFill>
                  <a:schemeClr val="tx1"/>
                </a:solidFill>
                <a:effectLst/>
                <a:latin typeface="Times New Roman" pitchFamily="18" charset="0"/>
                <a:ea typeface="+mn-ea"/>
                <a:cs typeface="Times New Roman" pitchFamily="18" charset="0"/>
              </a:rPr>
              <a:t>The image featured here is of the </a:t>
            </a:r>
            <a:r>
              <a:rPr lang="en-US" sz="1000" kern="1200" baseline="0" dirty="0" err="1">
                <a:solidFill>
                  <a:schemeClr val="tx1"/>
                </a:solidFill>
                <a:effectLst/>
                <a:latin typeface="Times New Roman" pitchFamily="18" charset="0"/>
                <a:ea typeface="+mn-ea"/>
                <a:cs typeface="Times New Roman" pitchFamily="18" charset="0"/>
              </a:rPr>
              <a:t>dapivirine</a:t>
            </a:r>
            <a:r>
              <a:rPr lang="en-US" sz="1000" kern="1200" baseline="0" dirty="0">
                <a:solidFill>
                  <a:schemeClr val="tx1"/>
                </a:solidFill>
                <a:effectLst/>
                <a:latin typeface="Times New Roman" pitchFamily="18" charset="0"/>
                <a:ea typeface="+mn-ea"/>
                <a:cs typeface="Times New Roman" pitchFamily="18" charset="0"/>
              </a:rPr>
              <a:t> vaginal ring, the study product from the three vaginal ring studies we discussed earlier: ASPIRE, The Ring Study, and HOPE. It’s a flexible silicone monthly ring that slowly releases the drug </a:t>
            </a:r>
            <a:r>
              <a:rPr lang="en-US" sz="1000" kern="1200" baseline="0" dirty="0" err="1">
                <a:solidFill>
                  <a:schemeClr val="tx1"/>
                </a:solidFill>
                <a:effectLst/>
                <a:latin typeface="Times New Roman" pitchFamily="18" charset="0"/>
                <a:ea typeface="+mn-ea"/>
                <a:cs typeface="Times New Roman" pitchFamily="18" charset="0"/>
              </a:rPr>
              <a:t>dapivirine</a:t>
            </a:r>
            <a:r>
              <a:rPr lang="en-US" sz="1000" kern="1200" baseline="0" dirty="0">
                <a:solidFill>
                  <a:schemeClr val="tx1"/>
                </a:solidFill>
                <a:effectLst/>
                <a:latin typeface="Times New Roman" pitchFamily="18" charset="0"/>
                <a:ea typeface="+mn-ea"/>
                <a:cs typeface="Times New Roman" pitchFamily="18" charset="0"/>
              </a:rPr>
              <a:t> inside the vagina. Regulatory approval is currently being sought for the ring based on multiple studies with more than 6,600 cisgender women, finding that the ring has as strong safety profile and reduces HIV transmission—especially when used consistently. </a:t>
            </a:r>
            <a:endParaRPr lang="en-US" dirty="0"/>
          </a:p>
          <a:p>
            <a:r>
              <a:rPr lang="en-US" sz="1000" kern="1200" baseline="0" dirty="0">
                <a:solidFill>
                  <a:schemeClr val="tx1"/>
                </a:solidFill>
                <a:effectLst/>
                <a:latin typeface="Times New Roman" pitchFamily="18" charset="0"/>
                <a:ea typeface="+mn-ea"/>
                <a:cs typeface="Times New Roman" pitchFamily="18" charset="0"/>
              </a:rPr>
              <a:t> </a:t>
            </a: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pPr defTabSz="922560">
              <a:defRPr/>
            </a:pPr>
            <a:r>
              <a:rPr lang="en-US" dirty="0"/>
              <a:t>Review the content on the slide.</a:t>
            </a:r>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3</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31.</a:t>
            </a:r>
          </a:p>
          <a:p>
            <a:pPr defTabSz="956982">
              <a:defRPr/>
            </a:pPr>
            <a:r>
              <a:rPr lang="en-US" dirty="0"/>
              <a:t>Review the content on the slide.</a:t>
            </a:r>
          </a:p>
          <a:p>
            <a:pPr defTabSz="956982">
              <a:defRPr/>
            </a:pPr>
            <a:r>
              <a:rPr lang="en-US" dirty="0"/>
              <a:t>Tell participants after reviewing the second bullet: Tell participants after reviewing the slide content: For example, ARVs are used in Pre-Exposure Prophylaxis, or PrEP.</a:t>
            </a:r>
          </a:p>
          <a:p>
            <a:r>
              <a:rPr lang="en-US" dirty="0"/>
              <a:t>Information related to the optional quiz (see the first bullet): Q13: True.</a:t>
            </a:r>
          </a:p>
          <a:p>
            <a:r>
              <a:rPr lang="en-US" dirty="0"/>
              <a:t>Q: Most microbicides tested today contain HIV antiretroviral drugs which are also used to treat people living with HIV/AIDS.</a:t>
            </a:r>
          </a:p>
          <a:p>
            <a:r>
              <a:rPr lang="en-US" dirty="0"/>
              <a:t>A: Different types of microbicides are being tested in clinical trials, but those that incorporate antiretroviral (ARV) drugs are furthest along in development and testing. The idea behind ARV-based microbicides is that some of the same drugs used to treat HIV may also help prevent people without HIV from contracting it.</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3" y="4560570"/>
            <a:ext cx="6062685" cy="4466472"/>
          </a:xfrm>
        </p:spPr>
        <p:txBody>
          <a:bodyPr/>
          <a:lstStyle/>
          <a:p>
            <a:r>
              <a:rPr lang="en-US" dirty="0"/>
              <a:t>Participant Guide page 32.</a:t>
            </a:r>
          </a:p>
          <a:p>
            <a:pPr defTabSz="956982">
              <a:defRPr/>
            </a:pPr>
            <a:r>
              <a:rPr lang="en-US" dirty="0"/>
              <a:t>Tell participants before reviewing the slide content: Microbicides are not yet available for use outside clinical trials. The microbicides under study are used vaginally and/or rectally to protect the user from HIV transmission during sex.</a:t>
            </a:r>
          </a:p>
          <a:p>
            <a:pPr lvl="0"/>
            <a:r>
              <a:rPr lang="en-US" dirty="0"/>
              <a:t>Tell participants after reviewing the “Vaginal microbicides” content:</a:t>
            </a:r>
            <a:endParaRPr lang="en-US" baseline="0" dirty="0"/>
          </a:p>
          <a:p>
            <a:pPr marL="171384" indent="-171384">
              <a:buFont typeface="Arial" pitchFamily="34" charset="0"/>
              <a:buChar char="•"/>
            </a:pPr>
            <a:r>
              <a:rPr lang="en-US" dirty="0"/>
              <a:t>Cisgender women represent about 20 percent of new HIV cases in the U.S.</a:t>
            </a:r>
          </a:p>
          <a:p>
            <a:pPr marL="171384" indent="-171384">
              <a:buFont typeface="Arial" pitchFamily="34" charset="0"/>
              <a:buChar char="•"/>
            </a:pPr>
            <a:r>
              <a:rPr lang="en-US" dirty="0"/>
              <a:t>Cis women are more likely than cis men to contract HIV through heterosexual sex.</a:t>
            </a:r>
          </a:p>
          <a:p>
            <a:pPr defTabSz="956982">
              <a:defRPr/>
            </a:pPr>
            <a:r>
              <a:rPr lang="en-US" dirty="0"/>
              <a:t>Tell participants after reviewing the “Rectal microbicides” content:</a:t>
            </a:r>
          </a:p>
          <a:p>
            <a:pPr marL="171384" indent="-171384">
              <a:buFont typeface="Arial" pitchFamily="34" charset="0"/>
              <a:buChar char="•"/>
            </a:pPr>
            <a:r>
              <a:rPr lang="en-US" dirty="0"/>
              <a:t>Rectal microbicides are designed to prevent HIV among people of all genders during anal sex. The rectum is the part of the body located inside the bum; it is about the first five inches going up inside the bum.</a:t>
            </a:r>
          </a:p>
          <a:p>
            <a:pPr marL="171384" indent="-171384">
              <a:buFont typeface="Arial" pitchFamily="34" charset="0"/>
              <a:buChar char="•"/>
            </a:pPr>
            <a:r>
              <a:rPr lang="en-US" dirty="0"/>
              <a:t>An estimated 5-10% of the world’s population engages in anal sex.</a:t>
            </a:r>
          </a:p>
          <a:p>
            <a:pPr marL="171384" indent="-171384">
              <a:buFont typeface="Arial" pitchFamily="34" charset="0"/>
              <a:buChar char="•"/>
            </a:pPr>
            <a:r>
              <a:rPr lang="en-US" dirty="0"/>
              <a:t>Because the lining of the wall of the rectum is different from the lining of the vagina, rectal-specific microbicides and formulations are being tested in clinical trials in addition to products for vaginal use. </a:t>
            </a:r>
          </a:p>
          <a:p>
            <a:pPr marL="171384" indent="-171384">
              <a:buFont typeface="Arial" pitchFamily="34" charset="0"/>
              <a:buChar char="•"/>
            </a:pPr>
            <a:r>
              <a:rPr lang="en-US" dirty="0"/>
              <a:t>The likelihood of contracting HIV during anal sex (without condoms or anti-HIV drugs) is 10 to 20 times greater than vaginal sex (without condoms or </a:t>
            </a:r>
            <a:r>
              <a:rPr lang="en-US"/>
              <a:t>anti-HIV drugs). </a:t>
            </a:r>
            <a:r>
              <a:rPr lang="en-US" dirty="0"/>
              <a:t>Because the rectal lining is only one-cell thick, the virus can more easily reach cells.</a:t>
            </a:r>
          </a:p>
          <a:p>
            <a:endParaRPr lang="en-US" dirty="0"/>
          </a:p>
          <a:p>
            <a:r>
              <a:rPr lang="en-US" dirty="0"/>
              <a:t>Information related to the optional quiz Q11: False.</a:t>
            </a:r>
          </a:p>
          <a:p>
            <a:r>
              <a:rPr lang="en-US" dirty="0"/>
              <a:t>Q: Microbicides refer to pills taken orally to prevent people from contracting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Microbicides are being developed to reduce a person’s likelihood of contracting HIV or other sexually transmitted infections when applied topically inside the vagina or rectum. Vaginal microbicides are primarily being tested as rings, while rectal microbicides are being tested as gels, douches, and suppositories. Unlike microbicides, oral pre‐exposure prophylaxis (</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 is an HIV prevention approach that involves the use of an antiretroviral pill by people who are HIV-negative.</a:t>
            </a:r>
            <a:br>
              <a:rPr lang="en-US" dirty="0"/>
            </a:br>
            <a:endParaRPr lang="en-US" dirty="0"/>
          </a:p>
          <a:p>
            <a:r>
              <a:rPr lang="en-US" dirty="0"/>
              <a:t>Information related to the optional quiz (rectal microbicides): Q12: False.</a:t>
            </a:r>
          </a:p>
          <a:p>
            <a:r>
              <a:rPr lang="en-US" dirty="0"/>
              <a:t>Q: Microbicides are only being tested among women</a:t>
            </a:r>
            <a:r>
              <a:rPr lang="en-US" b="1" dirty="0"/>
              <a:t>.</a:t>
            </a:r>
            <a:endParaRPr lang="en-US" dirty="0"/>
          </a:p>
          <a:p>
            <a:r>
              <a:rPr lang="en-US" dirty="0"/>
              <a:t>A: </a:t>
            </a:r>
            <a:r>
              <a:rPr lang="en-US" sz="1000" b="0" i="0" kern="1200" baseline="0" dirty="0">
                <a:solidFill>
                  <a:schemeClr val="tx1"/>
                </a:solidFill>
                <a:effectLst/>
                <a:latin typeface="Times New Roman" pitchFamily="18" charset="0"/>
                <a:ea typeface="+mn-ea"/>
                <a:cs typeface="Times New Roman" pitchFamily="18" charset="0"/>
              </a:rPr>
              <a:t>Microbicides are being tested among women and men--transgender and cisgender alike--and gender non-binary people. Within these populations, microbicides research is being conducted on products for use during vaginal sex as well as anal sex. According to estimates, 5 to 10 percent of the world’s population engages in anal sex, including cisgender and transgender women and men and gender non-binary people.</a:t>
            </a:r>
            <a:br>
              <a:rPr lang="en-US" dirty="0"/>
            </a:b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1280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75">
              <a:defRPr/>
            </a:pPr>
            <a:r>
              <a:rPr lang="en-US" dirty="0"/>
              <a:t>Participant Guide page 32.</a:t>
            </a:r>
          </a:p>
          <a:p>
            <a:pPr defTabSz="922675">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32</a:t>
            </a:fld>
            <a:endParaRPr lang="en-US" dirty="0"/>
          </a:p>
        </p:txBody>
      </p:sp>
    </p:spTree>
    <p:extLst>
      <p:ext uri="{BB962C8B-B14F-4D97-AF65-F5344CB8AC3E}">
        <p14:creationId xmlns:p14="http://schemas.microsoft.com/office/powerpoint/2010/main" val="2779152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32.</a:t>
            </a:r>
          </a:p>
          <a:p>
            <a:r>
              <a:rPr lang="en-US" dirty="0"/>
              <a:t>Review the content on the slide.</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dirty="0"/>
              <a:t>Tell participants</a:t>
            </a:r>
            <a:r>
              <a:rPr lang="en-US" baseline="0" dirty="0"/>
              <a:t> there are many complex societal, economic, and cultural reasons why women specifically need multiple forms of HIV prevention tools.</a:t>
            </a: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33</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32.</a:t>
            </a:r>
          </a:p>
          <a:p>
            <a:r>
              <a:rPr lang="en-US" dirty="0"/>
              <a:t>Review the content on the slide.</a:t>
            </a:r>
          </a:p>
          <a:p>
            <a:endParaRPr lang="en-US" dirty="0"/>
          </a:p>
          <a:p>
            <a:r>
              <a:rPr lang="en-US" dirty="0"/>
              <a:t>Note that there is not adequate data to report on transgender men.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34</a:t>
            </a:fld>
            <a:endParaRPr lang="en-US" dirty="0"/>
          </a:p>
        </p:txBody>
      </p:sp>
    </p:spTree>
    <p:extLst>
      <p:ext uri="{BB962C8B-B14F-4D97-AF65-F5344CB8AC3E}">
        <p14:creationId xmlns:p14="http://schemas.microsoft.com/office/powerpoint/2010/main" val="4267301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33.</a:t>
            </a:r>
          </a:p>
          <a:p>
            <a:pPr defTabSz="956982">
              <a:defRPr/>
            </a:pPr>
            <a:r>
              <a:rPr lang="en-US" dirty="0"/>
              <a:t>Tell participants before reviewing the slide content: HIV prevention in general has challenges, and microbicides are no exception.</a:t>
            </a:r>
          </a:p>
          <a:p>
            <a:pPr defTabSz="956982">
              <a:defRPr/>
            </a:pPr>
            <a:r>
              <a:rPr lang="en-US" dirty="0"/>
              <a:t>Review the content on the slide.</a:t>
            </a:r>
          </a:p>
          <a:p>
            <a:endParaRPr lang="en-US" dirty="0"/>
          </a:p>
          <a:p>
            <a:r>
              <a:rPr lang="en-US" dirty="0"/>
              <a:t>Research is under way to explore issues related to STIs and contraception.</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36609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34.</a:t>
            </a:r>
          </a:p>
          <a:p>
            <a:r>
              <a:rPr lang="en-US" dirty="0"/>
              <a:t>Tell participants before reviewing the slide content: Next steps in vaginal and rectal microbicides research are to…</a:t>
            </a:r>
          </a:p>
          <a:p>
            <a:r>
              <a:rPr lang="en-US" dirty="0"/>
              <a:t>Review the content</a:t>
            </a:r>
            <a:r>
              <a:rPr lang="en-US" baseline="0" dirty="0"/>
              <a:t> on the slide.</a:t>
            </a: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97025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34.</a:t>
            </a:r>
          </a:p>
          <a:p>
            <a:pPr defTabSz="956982">
              <a:defRPr/>
            </a:pPr>
            <a:r>
              <a:rPr lang="en-US" dirty="0"/>
              <a:t>Review the content on the slide.</a:t>
            </a:r>
          </a:p>
          <a:p>
            <a:r>
              <a:rPr lang="en-US" dirty="0"/>
              <a:t>Presenters should be prepared to check for updated information and data on the UNAIDS, CDC, NAID, and NIAID websites and provide updates, as needed.</a:t>
            </a:r>
          </a:p>
          <a:p>
            <a:r>
              <a:rPr lang="en-US" dirty="0"/>
              <a:t>Information related to the optional quiz Q14: True.</a:t>
            </a:r>
          </a:p>
          <a:p>
            <a:r>
              <a:rPr lang="en-US" dirty="0"/>
              <a:t>Q: There are possible health risks associated with participating in biomedical HIV prevention studies.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There are risks involved in participating in any clinical trial. Researchers in the HIV prevention field strive to minimize these risks by incorporating a multi‐tiered safety review process into clinical studies, engaging in the informed consent process to ensure that participants understand the risks associated with the study, and by conducting them under the watchful eye of regulatory and research authorities.</a:t>
            </a: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36.</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microbicides combined with other behavioral/physical tools. Combining multiple tools may provide the best method for HIV prevention.</a:t>
            </a:r>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38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982">
              <a:defRPr/>
            </a:pPr>
            <a:r>
              <a:rPr lang="en-US" dirty="0"/>
              <a:t>Participant Guide page 37.</a:t>
            </a:r>
          </a:p>
          <a:p>
            <a:r>
              <a:rPr lang="en-US" dirty="0"/>
              <a:t>Introduce the next modality:</a:t>
            </a:r>
            <a:r>
              <a:rPr lang="en-US" baseline="0" dirty="0"/>
              <a:t> Vaccines.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39</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302918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pPr defTabSz="956982">
              <a:defRPr/>
            </a:pPr>
            <a:r>
              <a:rPr lang="en-US" dirty="0"/>
              <a:t>Tell participants after reviewing the slide content: Combination prevention incorporates biomedical, behavioral, and other interventions all designed to reduce HIV acquisition. This kind of comprehensive and combination HIV prevention is referred to as “high-impact HIV prevention.”</a:t>
            </a:r>
          </a:p>
          <a:p>
            <a:pPr defTabSz="956864">
              <a:defRPr/>
            </a:pPr>
            <a:r>
              <a:rPr lang="en-US" dirty="0"/>
              <a:t>Review the content on the slide.</a:t>
            </a:r>
          </a:p>
          <a:p>
            <a:pPr defTabSz="956983">
              <a:defRPr/>
            </a:pPr>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4</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37.</a:t>
            </a:r>
          </a:p>
          <a:p>
            <a:r>
              <a:rPr lang="en-US" dirty="0"/>
              <a:t>Tell participants after reviewing the slide content: Just because we’re only talking about biomedical HIV prevention doesn’t mean you should forget about the other prevention methods. </a:t>
            </a:r>
            <a:endParaRPr lang="en-US" b="1" dirty="0"/>
          </a:p>
          <a:p>
            <a:r>
              <a:rPr lang="en-US" dirty="0"/>
              <a:t>We said earlier that education and a combination of prevention approaches improves effectiveness, which includes combination prevention.</a:t>
            </a:r>
            <a:endParaRPr lang="en-US" b="1" dirty="0"/>
          </a:p>
          <a:p>
            <a:r>
              <a:rPr lang="en-US" dirty="0"/>
              <a:t>Participation in research can lead to intervention and prevention.</a:t>
            </a:r>
          </a:p>
          <a:p>
            <a:pPr defTabSz="956982">
              <a:defRPr/>
            </a:pPr>
            <a:r>
              <a:rPr lang="en-US" dirty="0"/>
              <a:t>Tell participants after reviewing the slide content: The HIV combination</a:t>
            </a:r>
            <a:r>
              <a:rPr lang="en-US" baseline="0" dirty="0"/>
              <a:t> </a:t>
            </a:r>
            <a:r>
              <a:rPr lang="en-US" dirty="0"/>
              <a:t>prevention toolbox shows the importance of both medical and behavioral/physical tools. Combining multiple tools may provide the best method for HIV prevention.</a:t>
            </a:r>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40</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37.</a:t>
            </a:r>
          </a:p>
          <a:p>
            <a:pPr defTabSz="956982">
              <a:defRPr/>
            </a:pPr>
            <a:r>
              <a:rPr lang="en-US" dirty="0"/>
              <a:t>Review the content on the slide.</a:t>
            </a:r>
          </a:p>
          <a:p>
            <a:r>
              <a:rPr lang="en-US" dirty="0"/>
              <a:t>Information related to the optional quiz (However, there is currently no…): Q4: False.</a:t>
            </a:r>
          </a:p>
          <a:p>
            <a:r>
              <a:rPr lang="en-US" dirty="0"/>
              <a:t>Q: Scientists have already developed a vaccine that prevents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Currently, there is </a:t>
            </a:r>
            <a:r>
              <a:rPr lang="en-US" sz="1000" b="0" i="0" u="sng" kern="1200" baseline="0" dirty="0">
                <a:solidFill>
                  <a:schemeClr val="tx1"/>
                </a:solidFill>
                <a:effectLst/>
                <a:latin typeface="Times New Roman" pitchFamily="18" charset="0"/>
                <a:ea typeface="+mn-ea"/>
                <a:cs typeface="Times New Roman" pitchFamily="18" charset="0"/>
              </a:rPr>
              <a:t>not </a:t>
            </a:r>
            <a:r>
              <a:rPr lang="en-US" sz="1000" b="0" i="0" kern="1200" baseline="0" dirty="0">
                <a:solidFill>
                  <a:schemeClr val="tx1"/>
                </a:solidFill>
                <a:effectLst/>
                <a:latin typeface="Times New Roman" pitchFamily="18" charset="0"/>
                <a:ea typeface="+mn-ea"/>
                <a:cs typeface="Times New Roman" pitchFamily="18" charset="0"/>
              </a:rPr>
              <a:t>a vaccine to prevent HIV. Some HIV vaccine studies have been conducted that did not produce results needed to effectively prevent HIV. Ongoing research is being conducted to find a safe and effective preventive HIV vaccine. In order to find one, researchers will need thousands of volunteers to participate in clinical trials.</a:t>
            </a:r>
            <a:br>
              <a:rPr lang="en-US" dirty="0"/>
            </a:b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41</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38.</a:t>
            </a:r>
          </a:p>
          <a:p>
            <a:pPr defTabSz="956982">
              <a:defRPr/>
            </a:pPr>
            <a:r>
              <a:rPr lang="en-US" dirty="0"/>
              <a:t>Tell participants before reviewing the slide content: HIV vaccines would work to…</a:t>
            </a:r>
          </a:p>
          <a:p>
            <a:pPr defTabSz="956982">
              <a:defRPr/>
            </a:pPr>
            <a:r>
              <a:rPr lang="en-US" dirty="0"/>
              <a:t>Review the content on the slide as it is revealed.</a:t>
            </a:r>
          </a:p>
          <a:p>
            <a:r>
              <a:rPr lang="en-US" dirty="0"/>
              <a:t>Information related to the optional quiz: Q6: True.</a:t>
            </a:r>
          </a:p>
          <a:p>
            <a:r>
              <a:rPr lang="en-US" dirty="0"/>
              <a:t>Q: HIV vaccines under study would train the body to recognize the HIV virus if a person is exposed to the virus.</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Vaccines would teach the body to recognize the virus, sounding an internal “alarm” which would call fighter cells into action and ultimately help prevent or control an HIV infection.</a:t>
            </a:r>
            <a:br>
              <a:rPr lang="en-US" dirty="0"/>
            </a:br>
            <a:endParaRPr lang="en-US" dirty="0"/>
          </a:p>
          <a:p>
            <a:r>
              <a:rPr lang="en-US" dirty="0"/>
              <a:t>Information related to the optional quiz: Q7: True.</a:t>
            </a:r>
          </a:p>
          <a:p>
            <a:r>
              <a:rPr lang="en-US" dirty="0"/>
              <a:t>Q: HIV vaccines do not contain live human immunodeficiency virus (HIV).</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HIV vaccines do not contain either live or killed forms of the virus. The vaccines are synthetic (lab‐made) compounds designed to look like pieces from real HIV, triggering the body’s immune responses that would help your body recognize and fight the virus should it enter your system. There is no whole virus, real virus, or infected material in the vaccine, so there is no way that it could give a study participant HIV.</a:t>
            </a:r>
            <a:br>
              <a:rPr lang="en-US" dirty="0"/>
            </a:b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068544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39.</a:t>
            </a:r>
          </a:p>
          <a:p>
            <a:pPr defTabSz="956982">
              <a:defRPr/>
            </a:pPr>
            <a:r>
              <a:rPr lang="en-US" dirty="0"/>
              <a:t>Review the content on the slide.</a:t>
            </a:r>
          </a:p>
          <a:p>
            <a:r>
              <a:rPr lang="en-US" dirty="0"/>
              <a:t>Information related to the optional quiz Q5: False.</a:t>
            </a:r>
          </a:p>
          <a:p>
            <a:r>
              <a:rPr lang="en-US" dirty="0"/>
              <a:t>Q: Volunteers for preventive HIV vaccine clinical trials cannot get HIV from the vaccines being tested.</a:t>
            </a:r>
          </a:p>
          <a:p>
            <a:pPr defTabSz="914287">
              <a:defRPr/>
            </a:pPr>
            <a:r>
              <a:rPr lang="en-US" dirty="0"/>
              <a:t>A: </a:t>
            </a:r>
            <a:r>
              <a:rPr lang="en-US" sz="1000" b="0" i="0" kern="1200" baseline="0" dirty="0">
                <a:solidFill>
                  <a:schemeClr val="tx1"/>
                </a:solidFill>
                <a:effectLst/>
                <a:latin typeface="Times New Roman" pitchFamily="18" charset="0"/>
                <a:ea typeface="+mn-ea"/>
                <a:cs typeface="Times New Roman" pitchFamily="18" charset="0"/>
              </a:rPr>
              <a:t>The HIV vaccines used in clinical trials cannot cause people to contact HIV or AIDS, and volunteers are not exposed to HIV through the study. Just like anyone else, however, volunteers in clinical trials can contract HIV from other people through behaviors like </a:t>
            </a:r>
            <a:r>
              <a:rPr lang="en-US" sz="1000" b="0" i="0" kern="1200" baseline="0" dirty="0" err="1">
                <a:solidFill>
                  <a:schemeClr val="tx1"/>
                </a:solidFill>
                <a:effectLst/>
                <a:latin typeface="Times New Roman" pitchFamily="18" charset="0"/>
                <a:ea typeface="+mn-ea"/>
                <a:cs typeface="Times New Roman" pitchFamily="18" charset="0"/>
              </a:rPr>
              <a:t>condomless</a:t>
            </a:r>
            <a:r>
              <a:rPr lang="en-US" sz="1000" b="0" i="0" kern="1200" baseline="0" dirty="0">
                <a:solidFill>
                  <a:schemeClr val="tx1"/>
                </a:solidFill>
                <a:effectLst/>
                <a:latin typeface="Times New Roman" pitchFamily="18" charset="0"/>
                <a:ea typeface="+mn-ea"/>
                <a:cs typeface="Times New Roman" pitchFamily="18" charset="0"/>
              </a:rPr>
              <a:t>/</a:t>
            </a:r>
            <a:r>
              <a:rPr lang="en-US" sz="1000" b="0" i="0" kern="1200" baseline="0" dirty="0" err="1">
                <a:solidFill>
                  <a:schemeClr val="tx1"/>
                </a:solidFill>
                <a:effectLst/>
                <a:latin typeface="Times New Roman" pitchFamily="18" charset="0"/>
                <a:ea typeface="+mn-ea"/>
                <a:cs typeface="Times New Roman" pitchFamily="18" charset="0"/>
              </a:rPr>
              <a:t>PrEP</a:t>
            </a:r>
            <a:r>
              <a:rPr lang="en-US" sz="1000" b="0" i="0" kern="1200" baseline="0" dirty="0">
                <a:solidFill>
                  <a:schemeClr val="tx1"/>
                </a:solidFill>
                <a:effectLst/>
                <a:latin typeface="Times New Roman" pitchFamily="18" charset="0"/>
                <a:ea typeface="+mn-ea"/>
                <a:cs typeface="Times New Roman" pitchFamily="18" charset="0"/>
              </a:rPr>
              <a:t>-less sex or injection drug use.</a:t>
            </a:r>
            <a:br>
              <a:rPr lang="en-US" dirty="0"/>
            </a:br>
            <a:endParaRPr lang="en-US" dirty="0"/>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09082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39.</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73281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40.</a:t>
            </a:r>
          </a:p>
          <a:p>
            <a:pPr defTabSz="956982">
              <a:defRPr/>
            </a:pPr>
            <a:r>
              <a:rPr lang="en-US" dirty="0"/>
              <a:t>Tell participants before reviewing the slide content: Remember,</a:t>
            </a:r>
            <a:r>
              <a:rPr lang="en-US" baseline="0" dirty="0"/>
              <a:t> </a:t>
            </a:r>
            <a:r>
              <a:rPr lang="en-US" dirty="0"/>
              <a:t>there is currently no licensed vaccine against HIV or AIDS. Most vaccines we use today (polio, rubella, mumps) took more than 25 years to develop. Some challenges in developing HIV vaccines are…</a:t>
            </a:r>
          </a:p>
          <a:p>
            <a:pPr defTabSz="956982">
              <a:defRPr/>
            </a:pPr>
            <a:r>
              <a:rPr lang="en-US" dirty="0"/>
              <a:t>Review the content on the slide.</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36609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41.</a:t>
            </a:r>
          </a:p>
          <a:p>
            <a:pPr defTabSz="956982">
              <a:defRPr/>
            </a:pPr>
            <a:r>
              <a:rPr lang="en-US" dirty="0"/>
              <a:t>Review the content on the slide.</a:t>
            </a:r>
          </a:p>
          <a:p>
            <a:r>
              <a:rPr lang="en-US" dirty="0"/>
              <a:t>Tell participants after reviewing the slide content: HVTN clinical research sites are located at leading research institutions throughout the world. The HVTN’s mission is to fully characterize the safety, immunogenicity, and efficacy of HIV vaccine candidates as rapidly as possible for prevention of HIV globally.</a:t>
            </a:r>
          </a:p>
          <a:p>
            <a:r>
              <a:rPr lang="en-US" dirty="0"/>
              <a:t>Presenters should be prepared to check for updated information and data on the UNAIDS, CDC, NAID, and NIAID websites and provide updates, as needed.</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44.</a:t>
            </a:r>
          </a:p>
          <a:p>
            <a:pPr defTabSz="956864">
              <a:defRPr/>
            </a:pPr>
            <a:r>
              <a:rPr lang="en-US" dirty="0"/>
              <a:t>Review the content on the slide.</a:t>
            </a:r>
          </a:p>
          <a:p>
            <a:pPr defTabSz="956982">
              <a:defRPr/>
            </a:pPr>
            <a:r>
              <a:rPr lang="en-US" dirty="0"/>
              <a:t>Tell participants after reviewing the slide content: The HIV combination</a:t>
            </a:r>
            <a:r>
              <a:rPr lang="en-US" baseline="0" dirty="0"/>
              <a:t> </a:t>
            </a:r>
            <a:r>
              <a:rPr lang="en-US" dirty="0"/>
              <a:t>prevention toolbox reinforces the role of vaccines combined with other behavioral/physical tools. Combining multiple tools may provide the best method for HIV prevention.</a:t>
            </a:r>
          </a:p>
          <a:p>
            <a:endParaRPr lang="en-US" dirty="0"/>
          </a:p>
          <a:p>
            <a:pPr defTabSz="956864">
              <a:defRPr/>
            </a:pPr>
            <a:endParaRPr lang="en-US" dirty="0"/>
          </a:p>
          <a:p>
            <a:pPr defTabSz="956864">
              <a:defRPr/>
            </a:pPr>
            <a:endParaRPr lang="en-US" dirty="0"/>
          </a:p>
          <a:p>
            <a:pPr defTabSz="956864">
              <a:defRPr/>
            </a:pPr>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47</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47.</a:t>
            </a:r>
          </a:p>
          <a:p>
            <a:pPr defTabSz="956864">
              <a:defRPr/>
            </a:pPr>
            <a:r>
              <a:rPr lang="en-US" dirty="0"/>
              <a:t>Review the content on the slide.</a:t>
            </a:r>
          </a:p>
          <a:p>
            <a:r>
              <a:rPr lang="en-US" dirty="0"/>
              <a:t>Review the objectives for this section. Tell participants: In this session, you learned about:</a:t>
            </a:r>
          </a:p>
          <a:p>
            <a:pPr marL="179433" indent="-179433">
              <a:buFont typeface="Arial" pitchFamily="34" charset="0"/>
              <a:buChar char="•"/>
            </a:pPr>
            <a:r>
              <a:rPr lang="en-US" dirty="0"/>
              <a:t>Prevention research and HIV prevention research successes</a:t>
            </a:r>
          </a:p>
          <a:p>
            <a:pPr marL="179433" indent="-179433">
              <a:buFont typeface="Arial" pitchFamily="34" charset="0"/>
              <a:buChar char="•"/>
            </a:pPr>
            <a:r>
              <a:rPr lang="en-US" dirty="0"/>
              <a:t>The role of pre-exposure prophylaxis (PrEP) in HIV prevention research</a:t>
            </a:r>
          </a:p>
          <a:p>
            <a:pPr marL="179433" indent="-179433">
              <a:buFont typeface="Arial" pitchFamily="34" charset="0"/>
              <a:buChar char="•"/>
            </a:pPr>
            <a:r>
              <a:rPr lang="en-US" dirty="0"/>
              <a:t>The role of treatment as prevention (</a:t>
            </a:r>
            <a:r>
              <a:rPr lang="en-US" dirty="0" err="1"/>
              <a:t>TasP</a:t>
            </a:r>
            <a:r>
              <a:rPr lang="en-US" dirty="0"/>
              <a:t>) in HIV prevention research</a:t>
            </a:r>
          </a:p>
          <a:p>
            <a:pPr marL="179433" marR="0" lvl="0" indent="-179433" algn="l" defTabSz="914400" rtl="0" eaLnBrk="1" fontAlgn="auto" latinLnBrk="0" hangingPunct="1">
              <a:lnSpc>
                <a:spcPct val="100000"/>
              </a:lnSpc>
              <a:spcBef>
                <a:spcPts val="200"/>
              </a:spcBef>
              <a:spcAft>
                <a:spcPts val="200"/>
              </a:spcAft>
              <a:buClrTx/>
              <a:buSzTx/>
              <a:buFont typeface="Arial" pitchFamily="34" charset="0"/>
              <a:buChar char="•"/>
              <a:tabLst/>
              <a:defRPr/>
            </a:pPr>
            <a:r>
              <a:rPr lang="en-US" dirty="0"/>
              <a:t>The role of microbicides in HIV prevention research</a:t>
            </a:r>
          </a:p>
          <a:p>
            <a:pPr marL="179433" indent="-179433">
              <a:buFont typeface="Arial" pitchFamily="34" charset="0"/>
              <a:buChar char="•"/>
            </a:pPr>
            <a:r>
              <a:rPr lang="en-US" dirty="0"/>
              <a:t>The role of vaccines in HIV prevention research</a:t>
            </a:r>
          </a:p>
          <a:p>
            <a:r>
              <a:rPr lang="en-US" dirty="0"/>
              <a:t>Tell participants where to find the glossary of terms and abbreviations used in this session in case they have questions about them.</a:t>
            </a:r>
          </a:p>
          <a:p>
            <a:r>
              <a:rPr lang="en-US" dirty="0"/>
              <a:t>Review the Frequently Asked Questions (FAQs) and additional resources for more information.</a:t>
            </a:r>
          </a:p>
          <a:p>
            <a:r>
              <a:rPr lang="en-US" dirty="0"/>
              <a:t>Ask participants if they have any additional resources they would like to share. </a:t>
            </a:r>
          </a:p>
          <a:p>
            <a:r>
              <a:rPr lang="en-US" dirty="0"/>
              <a:t>Save and add any additional resources for future use.</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HIV Prevention Research Tools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2EE40F-ACD0-41B9-BDD6-4FB605B5E87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82133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560">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49</a:t>
            </a:fld>
            <a:endParaRPr lang="en-US" dirty="0"/>
          </a:p>
        </p:txBody>
      </p:sp>
      <p:sp>
        <p:nvSpPr>
          <p:cNvPr id="8" name="Date Placeholder 7"/>
          <p:cNvSpPr>
            <a:spLocks noGrp="1"/>
          </p:cNvSpPr>
          <p:nvPr>
            <p:ph type="dt" idx="14"/>
          </p:nvPr>
        </p:nvSpPr>
        <p:spPr/>
        <p:txBody>
          <a:bodyPr/>
          <a:lstStyle/>
          <a:p>
            <a:r>
              <a:rPr lang="en-US"/>
              <a:t>HIV Prevention Research Tools </a:t>
            </a:r>
            <a:endParaRPr lang="en-US" dirty="0"/>
          </a:p>
        </p:txBody>
      </p:sp>
    </p:spTree>
    <p:extLst>
      <p:ext uri="{BB962C8B-B14F-4D97-AF65-F5344CB8AC3E}">
        <p14:creationId xmlns:p14="http://schemas.microsoft.com/office/powerpoint/2010/main" val="194010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4.</a:t>
            </a:r>
          </a:p>
          <a:p>
            <a:r>
              <a:rPr lang="en-US" dirty="0"/>
              <a:t>Read</a:t>
            </a:r>
            <a:r>
              <a:rPr lang="en-US" baseline="0" dirty="0"/>
              <a:t> the content on the slide </a:t>
            </a:r>
            <a:r>
              <a:rPr lang="en-US" dirty="0"/>
              <a:t>as the animated sections are revealed. Add the following information for each of the sections:</a:t>
            </a:r>
          </a:p>
          <a:p>
            <a:pPr marL="179433" indent="-179433">
              <a:buFont typeface="Arial" pitchFamily="34" charset="0"/>
              <a:buChar char="•"/>
            </a:pPr>
            <a:r>
              <a:rPr lang="en-US" dirty="0"/>
              <a:t>Treatment options: HIV vulnerability varies for each person and over time. Therefore, it is important that people have options for HIV prevention so they can choose the approach that is the best fit for them.</a:t>
            </a:r>
          </a:p>
          <a:p>
            <a:pPr marL="179433" indent="-179433">
              <a:buFont typeface="Arial" pitchFamily="34" charset="0"/>
              <a:buChar char="•"/>
            </a:pPr>
            <a:r>
              <a:rPr lang="en-US" dirty="0"/>
              <a:t>Question mark: Choosing the right HIV prevention option may depend on cost, availability, ease of use, or needing the consent of a partner.</a:t>
            </a:r>
          </a:p>
          <a:p>
            <a:pPr marL="179433" indent="-179433">
              <a:buFont typeface="Arial" pitchFamily="34" charset="0"/>
              <a:buChar char="•"/>
            </a:pPr>
            <a:r>
              <a:rPr lang="en-US" dirty="0"/>
              <a:t>Research: Finding clinical research participants who are willing and able to meet the rigorous clinical</a:t>
            </a:r>
            <a:r>
              <a:rPr lang="en-US" baseline="0" dirty="0"/>
              <a:t> trial</a:t>
            </a:r>
            <a:r>
              <a:rPr lang="en-US" dirty="0"/>
              <a:t> requirements is also important, and they must be able to stay in the clinical</a:t>
            </a:r>
            <a:r>
              <a:rPr lang="en-US" baseline="0" dirty="0"/>
              <a:t> trial</a:t>
            </a:r>
            <a:r>
              <a:rPr lang="en-US" dirty="0"/>
              <a:t> for the full duration.</a:t>
            </a:r>
          </a:p>
          <a:p>
            <a:pPr defTabSz="956982">
              <a:defRPr/>
            </a:pPr>
            <a:r>
              <a:rPr lang="en-US" dirty="0"/>
              <a:t>Tell participants after reviewing the slide content: HIV prevention methods also need to be supported by the community at the local, tribal, and national levels.</a:t>
            </a:r>
          </a:p>
          <a:p>
            <a:pPr defTabSz="957101">
              <a:defRPr/>
            </a:pPr>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5</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53.</a:t>
            </a:r>
          </a:p>
          <a:p>
            <a:r>
              <a:rPr lang="en-US" dirty="0"/>
              <a:t>Review the slides for the conclusion. Review the content on the slide.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50</a:t>
            </a:fld>
            <a:endParaRPr lang="en-US" dirty="0"/>
          </a:p>
        </p:txBody>
      </p:sp>
    </p:spTree>
    <p:extLst>
      <p:ext uri="{BB962C8B-B14F-4D97-AF65-F5344CB8AC3E}">
        <p14:creationId xmlns:p14="http://schemas.microsoft.com/office/powerpoint/2010/main" val="30234796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75">
              <a:defRPr/>
            </a:pPr>
            <a:r>
              <a:rPr lang="en-US" dirty="0"/>
              <a:t>Participant Guide page 55.</a:t>
            </a:r>
          </a:p>
          <a:p>
            <a:pPr defTabSz="922675">
              <a:defRPr/>
            </a:pPr>
            <a:r>
              <a:rPr lang="en-US" dirty="0"/>
              <a:t>Tell participants before reviewing the slide content: Comprehensive HIV prevention includes treatment, information, skills, personal responsibility, and access to tools, products, and approaches. </a:t>
            </a:r>
          </a:p>
          <a:p>
            <a:pPr defTabSz="922675">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51</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75">
              <a:defRPr/>
            </a:pPr>
            <a:r>
              <a:rPr lang="en-US" dirty="0"/>
              <a:t>Participant Guide page 55.</a:t>
            </a:r>
          </a:p>
          <a:p>
            <a:pPr defTabSz="922675">
              <a:defRPr/>
            </a:pPr>
            <a:r>
              <a:rPr lang="en-US" dirty="0"/>
              <a:t>Check slide heading format for this slide before presenting. The heading takes up two lines, so the background has been revised to accommodate two lines.</a:t>
            </a:r>
          </a:p>
          <a:p>
            <a:pPr defTabSz="922675">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52</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55.</a:t>
            </a:r>
          </a:p>
          <a:p>
            <a:pPr defTabSz="956982">
              <a:defRPr/>
            </a:pPr>
            <a:r>
              <a:rPr lang="en-US" dirty="0"/>
              <a:t>Check slide heading format for this slide before presenting. The heading takes up two lines, so the background has been revised to accommodate two lines.</a:t>
            </a:r>
          </a:p>
          <a:p>
            <a:pPr defTabSz="956982">
              <a:defRPr/>
            </a:pPr>
            <a:r>
              <a:rPr lang="en-US" dirty="0"/>
              <a:t>Review the content on the slide.</a:t>
            </a:r>
          </a:p>
          <a:p>
            <a:pPr defTabSz="956982">
              <a:defRPr/>
            </a:pPr>
            <a:r>
              <a:rPr lang="en-US" dirty="0"/>
              <a:t>Tell participants while reviewing the graphic:</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The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prevention approach is focused on people who do not have HIV, but may be vulnerable to exposure to HIV through sexual contact and injection drug use (IDU). With </a:t>
            </a:r>
            <a:r>
              <a:rPr lang="en-US" sz="1000" kern="1200" baseline="0" dirty="0" err="1">
                <a:solidFill>
                  <a:schemeClr val="tx1"/>
                </a:solidFill>
                <a:effectLst/>
                <a:latin typeface="Times New Roman" pitchFamily="18" charset="0"/>
                <a:ea typeface="+mn-ea"/>
                <a:cs typeface="Times New Roman" pitchFamily="18" charset="0"/>
              </a:rPr>
              <a:t>PrEP</a:t>
            </a:r>
            <a:r>
              <a:rPr lang="en-US" sz="1000" kern="1200" baseline="0" dirty="0">
                <a:solidFill>
                  <a:schemeClr val="tx1"/>
                </a:solidFill>
                <a:effectLst/>
                <a:latin typeface="Times New Roman" pitchFamily="18" charset="0"/>
                <a:ea typeface="+mn-ea"/>
                <a:cs typeface="Times New Roman" pitchFamily="18" charset="0"/>
              </a:rPr>
              <a:t>, people who do not have HIV receive a prescription to take a medication. The medication may lower their likelihood of contracting HIV.</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Treatment as Prevention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is an approach for people living with HIV to reduce the likelihood of passing HIV to others. With </a:t>
            </a:r>
            <a:r>
              <a:rPr lang="en-US" sz="1000" kern="1200" baseline="0" dirty="0" err="1">
                <a:solidFill>
                  <a:schemeClr val="tx1"/>
                </a:solidFill>
                <a:effectLst/>
                <a:latin typeface="Times New Roman" pitchFamily="18" charset="0"/>
                <a:ea typeface="+mn-ea"/>
                <a:cs typeface="Times New Roman" pitchFamily="18" charset="0"/>
              </a:rPr>
              <a:t>TasP</a:t>
            </a:r>
            <a:r>
              <a:rPr lang="en-US" sz="1000" kern="1200" baseline="0" dirty="0">
                <a:solidFill>
                  <a:schemeClr val="tx1"/>
                </a:solidFill>
                <a:effectLst/>
                <a:latin typeface="Times New Roman" pitchFamily="18" charset="0"/>
                <a:ea typeface="+mn-ea"/>
                <a:cs typeface="Times New Roman" pitchFamily="18" charset="0"/>
              </a:rPr>
              <a:t>, people with HIV take medication. The medication controls the HIV in their bodies and keeps them healthy. The medication also lowers their likelihood of transmitting HIV to others through sex.</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Microbicides are designed to reduce HIV transmission during vaginal and anal sex. Most microbicides being tested today contain antiretroviral (ARV) drugs. These drugs have been shown to help prevent HIV acquisition if someone is exposed to the virus. </a:t>
            </a:r>
          </a:p>
          <a:p>
            <a:pPr marL="171450" lvl="0" indent="-171450">
              <a:buFont typeface="Arial" panose="020B0604020202020204" pitchFamily="34" charset="0"/>
              <a:buChar char="•"/>
            </a:pPr>
            <a:r>
              <a:rPr lang="en-US" sz="1000" kern="1200" baseline="0" dirty="0">
                <a:solidFill>
                  <a:schemeClr val="tx1"/>
                </a:solidFill>
                <a:effectLst/>
                <a:latin typeface="Times New Roman" pitchFamily="18" charset="0"/>
                <a:ea typeface="+mn-ea"/>
                <a:cs typeface="Times New Roman" pitchFamily="18" charset="0"/>
              </a:rPr>
              <a:t>A safe and effective preventive vaccine is believed to be the best way to control the HIV/AIDS epidemic in the long term. A vaccine uses a substance that teaches the body’s immune system to recognize and protect against a disease caused by an infectious agent or virus, often by stimulating the body to produce antibodies and T-cells against that infection. There is a lot of important research going on to find a safe and effective HIV vaccine.</a:t>
            </a:r>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53</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75">
              <a:defRPr/>
            </a:pPr>
            <a:r>
              <a:rPr lang="en-US" dirty="0"/>
              <a:t>Participant Guide page 56.</a:t>
            </a:r>
          </a:p>
          <a:p>
            <a:pPr defTabSz="922675">
              <a:defRPr/>
            </a:pPr>
            <a:r>
              <a:rPr lang="en-US" dirty="0"/>
              <a:t>Review the content on the slide.</a:t>
            </a:r>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54</a:t>
            </a:fld>
            <a:endParaRPr lang="en-US" dirty="0"/>
          </a:p>
        </p:txBody>
      </p:sp>
    </p:spTree>
    <p:extLst>
      <p:ext uri="{BB962C8B-B14F-4D97-AF65-F5344CB8AC3E}">
        <p14:creationId xmlns:p14="http://schemas.microsoft.com/office/powerpoint/2010/main" val="3557099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Participant</a:t>
            </a:r>
            <a:r>
              <a:rPr lang="en-US" baseline="0" dirty="0"/>
              <a:t> Guide page.</a:t>
            </a:r>
          </a:p>
          <a:p>
            <a:r>
              <a:rPr lang="en-US" baseline="0" dirty="0"/>
              <a:t>Distribute the workshop evaluation (if applicable).</a:t>
            </a:r>
          </a:p>
          <a:p>
            <a:r>
              <a:rPr lang="en-US" baseline="0" dirty="0"/>
              <a:t>Ask participants if they have any questions. Answer all questions, if possible. If not, make a note of these questions to prepare for the next training session.</a:t>
            </a:r>
          </a:p>
          <a:p>
            <a:r>
              <a:rPr lang="en-US" baseline="0" dirty="0"/>
              <a:t> </a:t>
            </a:r>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55</a:t>
            </a:fld>
            <a:endParaRPr lang="en-US" dirty="0"/>
          </a:p>
        </p:txBody>
      </p:sp>
    </p:spTree>
    <p:extLst>
      <p:ext uri="{BB962C8B-B14F-4D97-AF65-F5344CB8AC3E}">
        <p14:creationId xmlns:p14="http://schemas.microsoft.com/office/powerpoint/2010/main" val="238981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101">
              <a:defRPr/>
            </a:pPr>
            <a:r>
              <a:rPr lang="en-US" dirty="0"/>
              <a:t>Participant Guide page 6.</a:t>
            </a:r>
          </a:p>
          <a:p>
            <a:pPr defTabSz="957101">
              <a:defRPr/>
            </a:pPr>
            <a:endParaRPr lang="en-US" dirty="0"/>
          </a:p>
          <a:p>
            <a:pPr defTabSz="956982">
              <a:defRPr/>
            </a:pPr>
            <a:r>
              <a:rPr lang="en-US" dirty="0"/>
              <a:t>Note: If applicable (this section may be delivered as a stand-alone section), remind participants that we talked a little bit about medical and behavioral research earlier (in the What Is Clinical Research? Section). Now we’ll talk about specific tools in the toolbox.</a:t>
            </a:r>
          </a:p>
          <a:p>
            <a:pPr defTabSz="956982">
              <a:defRPr/>
            </a:pPr>
            <a:r>
              <a:rPr lang="en-US" dirty="0"/>
              <a:t>Tell participants before reviewing the slide content: We have divided the combinations of interventions that can be used to prevent HIV infection into medical (meaning ones that generally would require a prescription or use of a biological product) and behavioral/physical barriers (meaning ones that are within the direct control of the person and hopefully readily available). It should be emphasized that all of these interventions are generally used in combination and all involve some behavioral activity on the part of the user. Most of the HIV prevention research being conducted by the NIH HIV/AIDS Clinical Trials Networks involves some type of medical intervention in combination with behavioral components. The HIV combination prevention toolbox shows this kind of combination of approaches. The toolbox is organized into two sections…</a:t>
            </a:r>
          </a:p>
          <a:p>
            <a:pPr defTabSz="956982">
              <a:defRPr/>
            </a:pPr>
            <a:r>
              <a:rPr lang="en-US" dirty="0"/>
              <a:t>Add the following to “Tools and approaches that are “medical” in nature”: including medicines, medical devices, and medical procedures.</a:t>
            </a:r>
          </a:p>
          <a:p>
            <a:pPr marL="0" lvl="1" indent="0">
              <a:buNone/>
            </a:pPr>
            <a:r>
              <a:rPr lang="en-US" dirty="0"/>
              <a:t>Add the following to “Tools and approaches that are “behavioral” in nature”: including risk reduction counseling and effective behavioral interventions. </a:t>
            </a:r>
          </a:p>
          <a:p>
            <a:endParaRPr lang="en-US" dirty="0"/>
          </a:p>
        </p:txBody>
      </p:sp>
      <p:sp>
        <p:nvSpPr>
          <p:cNvPr id="4" name="Date Placeholder 3"/>
          <p:cNvSpPr>
            <a:spLocks noGrp="1"/>
          </p:cNvSpPr>
          <p:nvPr>
            <p:ph type="dt" idx="10"/>
          </p:nvPr>
        </p:nvSpPr>
        <p:spPr/>
        <p:txBody>
          <a:bodyPr/>
          <a:lstStyle/>
          <a:p>
            <a:r>
              <a:rPr lang="en-US"/>
              <a:t>HIV Prevention Research Tools </a:t>
            </a:r>
            <a:endParaRPr lang="en-US" dirty="0"/>
          </a:p>
        </p:txBody>
      </p:sp>
      <p:sp>
        <p:nvSpPr>
          <p:cNvPr id="5" name="Slide Number Placeholder 4"/>
          <p:cNvSpPr>
            <a:spLocks noGrp="1"/>
          </p:cNvSpPr>
          <p:nvPr>
            <p:ph type="sldNum" sz="quarter" idx="11"/>
          </p:nvPr>
        </p:nvSpPr>
        <p:spPr/>
        <p:txBody>
          <a:bodyPr/>
          <a:lstStyle/>
          <a:p>
            <a:fld id="{1A2EE40F-ACD0-41B9-BDD6-4FB605B5E874}" type="slidenum">
              <a:rPr lang="en-US" smtClean="0"/>
              <a:pPr/>
              <a:t>6</a:t>
            </a:fld>
            <a:endParaRPr lang="en-US" dirty="0"/>
          </a:p>
        </p:txBody>
      </p:sp>
    </p:spTree>
    <p:extLst>
      <p:ext uri="{BB962C8B-B14F-4D97-AF65-F5344CB8AC3E}">
        <p14:creationId xmlns:p14="http://schemas.microsoft.com/office/powerpoint/2010/main" val="269672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6.</a:t>
            </a:r>
          </a:p>
          <a:p>
            <a:r>
              <a:rPr lang="en-US" dirty="0"/>
              <a:t>Review the toolbox graphic on the slide.</a:t>
            </a:r>
          </a:p>
          <a:p>
            <a:r>
              <a:rPr lang="en-US" dirty="0"/>
              <a:t>Medical HIV prevention tools include: </a:t>
            </a:r>
          </a:p>
          <a:p>
            <a:pPr marL="179433" indent="-179433">
              <a:buFont typeface="Arial" pitchFamily="34" charset="0"/>
              <a:buChar char="•"/>
            </a:pPr>
            <a:r>
              <a:rPr lang="en-US" dirty="0"/>
              <a:t>Post-exposure prophylaxis (PEP): Taking anti-HIV drugs as soon as possible </a:t>
            </a:r>
            <a:r>
              <a:rPr lang="en-US" i="1" dirty="0"/>
              <a:t>after</a:t>
            </a:r>
            <a:r>
              <a:rPr lang="en-US" dirty="0"/>
              <a:t> exposure to HIV.</a:t>
            </a:r>
            <a:endParaRPr lang="en-US" b="1" dirty="0"/>
          </a:p>
          <a:p>
            <a:pPr marL="179433" indent="-179433">
              <a:buFont typeface="Arial" pitchFamily="34" charset="0"/>
              <a:buChar char="•"/>
            </a:pPr>
            <a:r>
              <a:rPr lang="en-US" dirty="0"/>
              <a:t>Pre-exposure prophylaxis (</a:t>
            </a:r>
            <a:r>
              <a:rPr lang="en-US" dirty="0" err="1"/>
              <a:t>PrEP</a:t>
            </a:r>
            <a:r>
              <a:rPr lang="en-US" dirty="0"/>
              <a:t>): </a:t>
            </a:r>
            <a:r>
              <a:rPr lang="en-US" sz="1000" kern="1200" baseline="0" dirty="0">
                <a:solidFill>
                  <a:schemeClr val="tx1"/>
                </a:solidFill>
                <a:effectLst/>
                <a:latin typeface="Times New Roman" pitchFamily="18" charset="0"/>
                <a:ea typeface="+mn-ea"/>
                <a:cs typeface="Times New Roman" pitchFamily="18" charset="0"/>
              </a:rPr>
              <a:t>a biomedical prevention approach for people who do not have HIV; they take medication </a:t>
            </a:r>
            <a:r>
              <a:rPr lang="en-US" sz="1000" i="1" kern="1200" baseline="0" dirty="0">
                <a:solidFill>
                  <a:schemeClr val="tx1"/>
                </a:solidFill>
                <a:effectLst/>
                <a:latin typeface="Times New Roman" pitchFamily="18" charset="0"/>
                <a:ea typeface="+mn-ea"/>
                <a:cs typeface="Times New Roman" pitchFamily="18" charset="0"/>
              </a:rPr>
              <a:t>before</a:t>
            </a:r>
            <a:r>
              <a:rPr lang="en-US" sz="1000" kern="1200" baseline="0" dirty="0">
                <a:solidFill>
                  <a:schemeClr val="tx1"/>
                </a:solidFill>
                <a:effectLst/>
                <a:latin typeface="Times New Roman" pitchFamily="18" charset="0"/>
                <a:ea typeface="+mn-ea"/>
                <a:cs typeface="Times New Roman" pitchFamily="18" charset="0"/>
              </a:rPr>
              <a:t> exposure to HIV to reduce their likelihood of acquiring HIV</a:t>
            </a:r>
            <a:r>
              <a:rPr lang="en-US" dirty="0"/>
              <a:t>.</a:t>
            </a:r>
            <a:endParaRPr lang="en-US" b="1" dirty="0"/>
          </a:p>
          <a:p>
            <a:pPr marL="179433" indent="-179433">
              <a:buFont typeface="Arial" pitchFamily="34" charset="0"/>
              <a:buChar char="•"/>
            </a:pPr>
            <a:r>
              <a:rPr lang="en-US" dirty="0"/>
              <a:t>Prevention of perinatal transmission (PMTCT): Interventions to reduce infant exposure to HIV during pregnancy, labor, and breastfeeding. Note that this is sometimes known as “prevention of mother-to-child transmission,” but many find this term stigmatizing and prefer terms like “perinatal” or “vertical,” which remove the implication of blame. We have left the acronym PMTCT because many are still familiar with it.</a:t>
            </a:r>
            <a:endParaRPr lang="en-US" b="1" dirty="0"/>
          </a:p>
          <a:p>
            <a:pPr marL="179433" indent="-179433">
              <a:buFont typeface="Arial" pitchFamily="34" charset="0"/>
              <a:buChar char="•"/>
            </a:pPr>
            <a:r>
              <a:rPr lang="en-US" dirty="0"/>
              <a:t>Vaccines: A substance that teaches the body’s immune system to recognize and protect against a disease caused by an infectious agent or virus, often by stimulating the body to produce antibodies to that infection.</a:t>
            </a:r>
          </a:p>
          <a:p>
            <a:pPr marL="179433" indent="-179433">
              <a:buFont typeface="Arial" pitchFamily="34" charset="0"/>
              <a:buChar char="•"/>
            </a:pPr>
            <a:r>
              <a:rPr lang="en-US" dirty="0"/>
              <a:t>Treatment as Prevention: </a:t>
            </a:r>
            <a:r>
              <a:rPr lang="en-US" sz="1000" kern="1200" baseline="0" dirty="0">
                <a:solidFill>
                  <a:schemeClr val="tx1"/>
                </a:solidFill>
                <a:effectLst/>
                <a:latin typeface="Times New Roman" pitchFamily="18" charset="0"/>
                <a:ea typeface="+mn-ea"/>
                <a:cs typeface="Times New Roman" pitchFamily="18" charset="0"/>
              </a:rPr>
              <a:t>a medical prevention approach that uses antiretroviral treatment for people with HIV to decrease their chance of transmitting HIV, ideally to zero chance under conditions of viral suppression (undetectable)</a:t>
            </a:r>
          </a:p>
          <a:p>
            <a:pPr marL="171450" indent="-171450">
              <a:buFont typeface="Arial" panose="020B0604020202020204" pitchFamily="34" charset="0"/>
              <a:buChar char="•"/>
            </a:pPr>
            <a:r>
              <a:rPr lang="en-US" dirty="0"/>
              <a:t>Microbicides: </a:t>
            </a:r>
            <a:r>
              <a:rPr lang="en-US" sz="1000" b="0" kern="1200" baseline="0" dirty="0">
                <a:solidFill>
                  <a:schemeClr val="tx1"/>
                </a:solidFill>
                <a:effectLst/>
                <a:latin typeface="Times New Roman" pitchFamily="18" charset="0"/>
                <a:ea typeface="+mn-ea"/>
                <a:cs typeface="Times New Roman" pitchFamily="18" charset="0"/>
              </a:rPr>
              <a:t>Products being developed and tested for use in the vagina or rectum to reduce the likelihood of HIV transmission during vaginal and anal sex</a:t>
            </a:r>
          </a:p>
          <a:p>
            <a:pPr marL="179433" indent="-179433">
              <a:buFont typeface="Arial" pitchFamily="34" charset="0"/>
              <a:buChar char="•"/>
            </a:pPr>
            <a:r>
              <a:rPr lang="en-US" dirty="0"/>
              <a:t>Sexually Transmitted Infections (STIs) Diagnosis and Treatment: having an STI can increase one’s likelihood of contracting HIV, so treatment of STIs is important for HIV prevention.</a:t>
            </a:r>
          </a:p>
          <a:p>
            <a:endParaRPr lang="en-US" dirty="0"/>
          </a:p>
          <a:p>
            <a:r>
              <a:rPr lang="en-US" dirty="0"/>
              <a:t>Tell participants after reviewing the graphic: Some of these prevention tools are approved for use and some are still being tested.</a:t>
            </a:r>
            <a:r>
              <a:rPr lang="en-US" baseline="0" dirty="0"/>
              <a:t> Re</a:t>
            </a:r>
            <a:r>
              <a:rPr lang="en-US" dirty="0"/>
              <a:t>search is under way.</a:t>
            </a:r>
          </a:p>
          <a:p>
            <a:r>
              <a:rPr lang="en-US" dirty="0"/>
              <a:t>Information related to the optional quiz (treatment as prevention): Q15: True.</a:t>
            </a:r>
          </a:p>
          <a:p>
            <a:r>
              <a:rPr lang="en-US" dirty="0"/>
              <a:t>Q: </a:t>
            </a:r>
            <a:r>
              <a:rPr lang="en-US" sz="1000" b="0" i="0" kern="1200" baseline="0" dirty="0">
                <a:solidFill>
                  <a:schemeClr val="tx1"/>
                </a:solidFill>
                <a:effectLst/>
                <a:latin typeface="Times New Roman" pitchFamily="18" charset="0"/>
                <a:ea typeface="+mn-ea"/>
                <a:cs typeface="Times New Roman" pitchFamily="18" charset="0"/>
              </a:rPr>
              <a:t>Many people living with HIV around the world are </a:t>
            </a:r>
            <a:r>
              <a:rPr lang="en-US" sz="1000" b="0" i="1" kern="1200" baseline="0" dirty="0">
                <a:solidFill>
                  <a:schemeClr val="tx1"/>
                </a:solidFill>
                <a:effectLst/>
                <a:latin typeface="Times New Roman" pitchFamily="18" charset="0"/>
                <a:ea typeface="+mn-ea"/>
                <a:cs typeface="Times New Roman" pitchFamily="18" charset="0"/>
              </a:rPr>
              <a:t>virally suppressed</a:t>
            </a:r>
            <a:r>
              <a:rPr lang="en-US" sz="1000" b="0" i="0" kern="1200" baseline="0" dirty="0">
                <a:solidFill>
                  <a:schemeClr val="tx1"/>
                </a:solidFill>
                <a:effectLst/>
                <a:latin typeface="Times New Roman" pitchFamily="18" charset="0"/>
                <a:ea typeface="+mn-ea"/>
                <a:cs typeface="Times New Roman" pitchFamily="18" charset="0"/>
              </a:rPr>
              <a:t>, meaning their medications have succeeded in reducing the amount of HIV in the body to levels such that a regular HIV test can no longer detect the virus. People with </a:t>
            </a:r>
            <a:r>
              <a:rPr lang="en-US" sz="1000" b="0" i="1" kern="1200" baseline="0" dirty="0">
                <a:solidFill>
                  <a:schemeClr val="tx1"/>
                </a:solidFill>
                <a:effectLst/>
                <a:latin typeface="Times New Roman" pitchFamily="18" charset="0"/>
                <a:ea typeface="+mn-ea"/>
                <a:cs typeface="Times New Roman" pitchFamily="18" charset="0"/>
              </a:rPr>
              <a:t>viral suppression</a:t>
            </a:r>
            <a:r>
              <a:rPr lang="en-US" sz="1000" b="0" i="0" kern="1200" baseline="0" dirty="0">
                <a:solidFill>
                  <a:schemeClr val="tx1"/>
                </a:solidFill>
                <a:effectLst/>
                <a:latin typeface="Times New Roman" pitchFamily="18" charset="0"/>
                <a:ea typeface="+mn-ea"/>
                <a:cs typeface="Times New Roman" pitchFamily="18" charset="0"/>
              </a:rPr>
              <a:t> cannot transmit HIV to their sex partners, even if they don't use a condom.</a:t>
            </a:r>
          </a:p>
          <a:p>
            <a:r>
              <a:rPr lang="en-US" dirty="0"/>
              <a:t>A: </a:t>
            </a:r>
            <a:r>
              <a:rPr lang="en-US" sz="1000" b="0" i="0" kern="1200" baseline="0" dirty="0">
                <a:solidFill>
                  <a:schemeClr val="tx1"/>
                </a:solidFill>
                <a:effectLst/>
                <a:latin typeface="Times New Roman" pitchFamily="18" charset="0"/>
                <a:ea typeface="+mn-ea"/>
                <a:cs typeface="Times New Roman" pitchFamily="18" charset="0"/>
              </a:rPr>
              <a:t>When people living with HIV take anti-retroviral medications, they can become </a:t>
            </a:r>
            <a:r>
              <a:rPr lang="en-US" sz="1000" b="0" i="1" kern="1200" baseline="0" dirty="0">
                <a:solidFill>
                  <a:schemeClr val="tx1"/>
                </a:solidFill>
                <a:effectLst/>
                <a:latin typeface="Times New Roman" pitchFamily="18" charset="0"/>
                <a:ea typeface="+mn-ea"/>
                <a:cs typeface="Times New Roman" pitchFamily="18" charset="0"/>
              </a:rPr>
              <a:t>virally suppressed</a:t>
            </a:r>
            <a:r>
              <a:rPr lang="en-US" sz="1000" b="0" i="0" kern="1200" baseline="0" dirty="0">
                <a:solidFill>
                  <a:schemeClr val="tx1"/>
                </a:solidFill>
                <a:effectLst/>
                <a:latin typeface="Times New Roman" pitchFamily="18" charset="0"/>
                <a:ea typeface="+mn-ea"/>
                <a:cs typeface="Times New Roman" pitchFamily="18" charset="0"/>
              </a:rPr>
              <a:t>. Viral suppression means that the medications are working to reduce the amount of HIV in the body to undetectable levels. </a:t>
            </a:r>
            <a:r>
              <a:rPr lang="en-US" sz="1000" b="0" i="0" u="none" strike="noStrike" kern="1200" baseline="0" dirty="0">
                <a:solidFill>
                  <a:schemeClr val="tx1"/>
                </a:solidFill>
                <a:effectLst/>
                <a:latin typeface="Times New Roman" pitchFamily="18" charset="0"/>
                <a:ea typeface="+mn-ea"/>
                <a:cs typeface="Times New Roman" pitchFamily="18" charset="0"/>
                <a:hlinkClick r:id="rId3"/>
              </a:rPr>
              <a:t>Estimates</a:t>
            </a:r>
            <a:r>
              <a:rPr lang="en-US" sz="1000" b="0" i="0" kern="1200" baseline="0" dirty="0">
                <a:solidFill>
                  <a:schemeClr val="tx1"/>
                </a:solidFill>
                <a:effectLst/>
                <a:latin typeface="Times New Roman" pitchFamily="18" charset="0"/>
                <a:ea typeface="+mn-ea"/>
                <a:cs typeface="Times New Roman" pitchFamily="18" charset="0"/>
              </a:rPr>
              <a:t> indicate that more than 40% of the world's people living with HIV are virally suppressed. Studies have shown that people with viral suppression cannot transmit HIV to their sex partners—not even through acts of </a:t>
            </a:r>
            <a:r>
              <a:rPr lang="en-US" sz="1000" b="0" i="0" kern="1200" baseline="0" dirty="0" err="1">
                <a:solidFill>
                  <a:schemeClr val="tx1"/>
                </a:solidFill>
                <a:effectLst/>
                <a:latin typeface="Times New Roman" pitchFamily="18" charset="0"/>
                <a:ea typeface="+mn-ea"/>
                <a:cs typeface="Times New Roman" pitchFamily="18" charset="0"/>
              </a:rPr>
              <a:t>condomless</a:t>
            </a:r>
            <a:r>
              <a:rPr lang="en-US" sz="1000" b="0" i="0" kern="1200" baseline="0" dirty="0">
                <a:solidFill>
                  <a:schemeClr val="tx1"/>
                </a:solidFill>
                <a:effectLst/>
                <a:latin typeface="Times New Roman" pitchFamily="18" charset="0"/>
                <a:ea typeface="+mn-ea"/>
                <a:cs typeface="Times New Roman" pitchFamily="18" charset="0"/>
              </a:rPr>
              <a:t> sex. Because anti-retroviral treatment for people living with HIV can prevent HIV transmission in this way, we call it “Treatment as Prevention” (</a:t>
            </a:r>
            <a:r>
              <a:rPr lang="en-US" sz="1000" b="0" i="0" kern="1200" baseline="0" dirty="0" err="1">
                <a:solidFill>
                  <a:schemeClr val="tx1"/>
                </a:solidFill>
                <a:effectLst/>
                <a:latin typeface="Times New Roman" pitchFamily="18" charset="0"/>
                <a:ea typeface="+mn-ea"/>
                <a:cs typeface="Times New Roman" pitchFamily="18" charset="0"/>
              </a:rPr>
              <a:t>TasP</a:t>
            </a:r>
            <a:r>
              <a:rPr lang="en-US" sz="1000" b="0" i="0" kern="1200" baseline="0" dirty="0">
                <a:solidFill>
                  <a:schemeClr val="tx1"/>
                </a:solidFill>
                <a:effectLst/>
                <a:latin typeface="Times New Roman" pitchFamily="18" charset="0"/>
                <a:ea typeface="+mn-ea"/>
                <a:cs typeface="Times New Roman" pitchFamily="18" charset="0"/>
              </a:rPr>
              <a:t>). Many scientists around the world, including those at the National Institutes of Health and the Centers for Disease Control and Prevention, agree that there is zero chance of HIV transmission through sex under conditions of viral suppression.</a:t>
            </a:r>
            <a:br>
              <a:rPr lang="en-US" dirty="0"/>
            </a:br>
            <a:endParaRPr lang="en-US" dirty="0"/>
          </a:p>
          <a:p>
            <a:pPr defTabSz="956982">
              <a:defRPr/>
            </a:pPr>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7</a:t>
            </a:fld>
            <a:endParaRPr lang="en-US" dirty="0"/>
          </a:p>
        </p:txBody>
      </p:sp>
    </p:spTree>
    <p:extLst>
      <p:ext uri="{BB962C8B-B14F-4D97-AF65-F5344CB8AC3E}">
        <p14:creationId xmlns:p14="http://schemas.microsoft.com/office/powerpoint/2010/main" val="791067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16.</a:t>
            </a:r>
          </a:p>
          <a:p>
            <a:r>
              <a:rPr lang="en-US" dirty="0"/>
              <a:t>Tell participants before reviewing the slide content: We call these medical prevention tools “modalities.”</a:t>
            </a:r>
          </a:p>
          <a:p>
            <a:r>
              <a:rPr lang="en-US" dirty="0"/>
              <a:t>Remind participants that:</a:t>
            </a:r>
          </a:p>
          <a:p>
            <a:pPr marL="179433" indent="-179433">
              <a:buFont typeface="Arial" pitchFamily="34" charset="0"/>
              <a:buChar char="•"/>
            </a:pPr>
            <a:r>
              <a:rPr lang="en-US" dirty="0"/>
              <a:t>They just saw this graphic introduced to all of the prevention techniques. </a:t>
            </a:r>
            <a:endParaRPr lang="en-US" b="1" dirty="0"/>
          </a:p>
          <a:p>
            <a:pPr marL="179433" indent="-179433">
              <a:buFont typeface="Arial" pitchFamily="34" charset="0"/>
              <a:buChar char="•"/>
            </a:pPr>
            <a:r>
              <a:rPr lang="en-US" dirty="0"/>
              <a:t>Just because we’re only talking about </a:t>
            </a:r>
            <a:r>
              <a:rPr lang="en-US" dirty="0" err="1"/>
              <a:t>PrEP</a:t>
            </a:r>
            <a:r>
              <a:rPr lang="en-US" dirty="0"/>
              <a:t> &amp; </a:t>
            </a:r>
            <a:r>
              <a:rPr lang="en-US" dirty="0" err="1"/>
              <a:t>TasP</a:t>
            </a:r>
            <a:r>
              <a:rPr lang="en-US" dirty="0"/>
              <a:t>, vaccines, and microbicides here doesn’t mean they should forget about the other prevention methods. </a:t>
            </a:r>
            <a:endParaRPr lang="en-US" b="1" dirty="0"/>
          </a:p>
          <a:p>
            <a:pPr marL="179433" indent="-179433">
              <a:buFont typeface="Arial" pitchFamily="34" charset="0"/>
              <a:buChar char="•"/>
            </a:pPr>
            <a:r>
              <a:rPr lang="en-US" dirty="0"/>
              <a:t>We said earlier that education and a combination of prevention approaches improves effectiveness.</a:t>
            </a:r>
            <a:endParaRPr lang="en-US" b="1" dirty="0"/>
          </a:p>
          <a:p>
            <a:pPr defTabSz="956982">
              <a:defRPr/>
            </a:pPr>
            <a:r>
              <a:rPr lang="en-US" dirty="0"/>
              <a:t>Tell participants after reviewing the slide content: Participation in research can lead to intervention and prevention.</a:t>
            </a:r>
            <a:endParaRPr lang="en-US" b="1" dirty="0"/>
          </a:p>
          <a:p>
            <a:pPr defTabSz="956864">
              <a:defRPr/>
            </a:pP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dirty="0"/>
              <a:t>HIV Prevention Research Tools </a:t>
            </a:r>
          </a:p>
        </p:txBody>
      </p:sp>
      <p:sp>
        <p:nvSpPr>
          <p:cNvPr id="5" name="Slide Number Placeholder 4"/>
          <p:cNvSpPr>
            <a:spLocks noGrp="1"/>
          </p:cNvSpPr>
          <p:nvPr>
            <p:ph type="sldNum" sz="quarter" idx="11"/>
          </p:nvPr>
        </p:nvSpPr>
        <p:spPr/>
        <p:txBody>
          <a:bodyPr/>
          <a:lstStyle/>
          <a:p>
            <a:fld id="{1A2EE40F-ACD0-41B9-BDD6-4FB605B5E874}" type="slidenum">
              <a:rPr lang="en-US" smtClean="0"/>
              <a:pPr/>
              <a:t>8</a:t>
            </a:fld>
            <a:endParaRPr lang="en-US" dirty="0"/>
          </a:p>
        </p:txBody>
      </p:sp>
    </p:spTree>
    <p:extLst>
      <p:ext uri="{BB962C8B-B14F-4D97-AF65-F5344CB8AC3E}">
        <p14:creationId xmlns:p14="http://schemas.microsoft.com/office/powerpoint/2010/main" val="88213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Guide page 19.</a:t>
            </a:r>
          </a:p>
          <a:p>
            <a:pPr defTabSz="956864">
              <a:defRPr/>
            </a:pPr>
            <a:r>
              <a:rPr lang="en-US" dirty="0"/>
              <a:t>Review the content on the slide.</a:t>
            </a:r>
          </a:p>
          <a:p>
            <a:endParaRPr lang="en-US" dirty="0"/>
          </a:p>
          <a:p>
            <a:endParaRPr lang="en-US" dirty="0"/>
          </a:p>
        </p:txBody>
      </p:sp>
      <p:sp>
        <p:nvSpPr>
          <p:cNvPr id="4" name="Slide Number Placeholder 3"/>
          <p:cNvSpPr>
            <a:spLocks noGrp="1"/>
          </p:cNvSpPr>
          <p:nvPr>
            <p:ph type="sldNum" sz="quarter" idx="10"/>
          </p:nvPr>
        </p:nvSpPr>
        <p:spPr/>
        <p:txBody>
          <a:bodyPr/>
          <a:lstStyle/>
          <a:p>
            <a:fld id="{1A2EE40F-ACD0-41B9-BDD6-4FB605B5E874}" type="slidenum">
              <a:rPr lang="en-US" smtClean="0"/>
              <a:pPr/>
              <a:t>9</a:t>
            </a:fld>
            <a:endParaRPr lang="en-US" dirty="0"/>
          </a:p>
        </p:txBody>
      </p:sp>
      <p:sp>
        <p:nvSpPr>
          <p:cNvPr id="8" name="Date Placeholder 7"/>
          <p:cNvSpPr>
            <a:spLocks noGrp="1"/>
          </p:cNvSpPr>
          <p:nvPr>
            <p:ph type="dt" idx="14"/>
          </p:nvPr>
        </p:nvSpPr>
        <p:spPr/>
        <p:txBody>
          <a:bodyPr/>
          <a:lstStyle/>
          <a:p>
            <a:r>
              <a:rPr lang="en-US" dirty="0"/>
              <a:t>HIV Prevention Research Tools </a:t>
            </a:r>
          </a:p>
        </p:txBody>
      </p:sp>
    </p:spTree>
    <p:extLst>
      <p:ext uri="{BB962C8B-B14F-4D97-AF65-F5344CB8AC3E}">
        <p14:creationId xmlns:p14="http://schemas.microsoft.com/office/powerpoint/2010/main" val="359709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foot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974080"/>
            <a:ext cx="9144000" cy="883920"/>
          </a:xfrm>
          <a:prstGeom prst="rect">
            <a:avLst/>
          </a:prstGeom>
        </p:spPr>
      </p:pic>
      <p:sp>
        <p:nvSpPr>
          <p:cNvPr id="6" name="Rectangle 5"/>
          <p:cNvSpPr/>
          <p:nvPr userDrawn="1"/>
        </p:nvSpPr>
        <p:spPr>
          <a:xfrm>
            <a:off x="0" y="0"/>
            <a:ext cx="9144000" cy="6245814"/>
          </a:xfrm>
          <a:prstGeom prst="rect">
            <a:avLst/>
          </a:prstGeom>
          <a:solidFill>
            <a:srgbClr val="EF4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1129862" y="2130426"/>
            <a:ext cx="7328338" cy="968116"/>
          </a:xfrm>
          <a:prstGeom prst="rect">
            <a:avLst/>
          </a:prstGeom>
        </p:spPr>
        <p:txBody>
          <a:bodyPr/>
          <a:lstStyle>
            <a:lvl1pPr algn="l">
              <a:defRPr sz="4000" b="1">
                <a:solidFill>
                  <a:schemeClr val="bg1"/>
                </a:solidFill>
              </a:defRPr>
            </a:lvl1pPr>
          </a:lstStyle>
          <a:p>
            <a:r>
              <a:rPr lang="en-US" dirty="0"/>
              <a:t>Click to edit Master title style</a:t>
            </a:r>
            <a:br>
              <a:rPr lang="en-US" dirty="0"/>
            </a:br>
            <a:endParaRPr lang="en-US" dirty="0"/>
          </a:p>
        </p:txBody>
      </p:sp>
      <p:sp>
        <p:nvSpPr>
          <p:cNvPr id="8" name="Subtitle 2"/>
          <p:cNvSpPr>
            <a:spLocks noGrp="1"/>
          </p:cNvSpPr>
          <p:nvPr>
            <p:ph type="subTitle" idx="1"/>
          </p:nvPr>
        </p:nvSpPr>
        <p:spPr>
          <a:xfrm>
            <a:off x="1129862" y="3098542"/>
            <a:ext cx="6400800" cy="927761"/>
          </a:xfrm>
          <a:prstGeom prst="rect">
            <a:avLst/>
          </a:prstGeom>
        </p:spPr>
        <p:txBody>
          <a:bodyPr>
            <a:normAutofit/>
          </a:bodyPr>
          <a:lstStyle>
            <a:lvl1pPr marL="0" indent="0" algn="l">
              <a:buNone/>
              <a:defRPr sz="2700" i="1">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Block Arc 2"/>
          <p:cNvSpPr/>
          <p:nvPr userDrawn="1"/>
        </p:nvSpPr>
        <p:spPr>
          <a:xfrm>
            <a:off x="-5716047" y="1156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TextBox 6"/>
          <p:cNvSpPr txBox="1"/>
          <p:nvPr userDrawn="1"/>
        </p:nvSpPr>
        <p:spPr>
          <a:xfrm>
            <a:off x="689292" y="1217171"/>
            <a:ext cx="8367249" cy="369332"/>
          </a:xfrm>
          <a:prstGeom prst="rect">
            <a:avLst/>
          </a:prstGeom>
          <a:noFill/>
        </p:spPr>
        <p:txBody>
          <a:bodyPr wrap="square" rtlCol="0">
            <a:spAutoFit/>
          </a:bodyPr>
          <a:lstStyle/>
          <a:p>
            <a:endParaRPr lang="en-US" dirty="0"/>
          </a:p>
        </p:txBody>
      </p:sp>
      <p:sp>
        <p:nvSpPr>
          <p:cNvPr id="8" name="Freeform 7"/>
          <p:cNvSpPr/>
          <p:nvPr userDrawn="1"/>
        </p:nvSpPr>
        <p:spPr>
          <a:xfrm>
            <a:off x="333427" y="1232112"/>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9" name="Oval 8"/>
          <p:cNvSpPr/>
          <p:nvPr userDrawn="1"/>
        </p:nvSpPr>
        <p:spPr>
          <a:xfrm>
            <a:off x="47123" y="11599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userDrawn="1"/>
        </p:nvSpPr>
        <p:spPr>
          <a:xfrm>
            <a:off x="748264" y="1919645"/>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1" name="Oval 10"/>
          <p:cNvSpPr/>
          <p:nvPr userDrawn="1"/>
        </p:nvSpPr>
        <p:spPr>
          <a:xfrm>
            <a:off x="461961" y="18474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userDrawn="1"/>
        </p:nvSpPr>
        <p:spPr>
          <a:xfrm>
            <a:off x="975594" y="2606673"/>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latin typeface="Times New Roman" pitchFamily="18" charset="0"/>
              <a:cs typeface="Times New Roman" pitchFamily="18" charset="0"/>
            </a:endParaRPr>
          </a:p>
        </p:txBody>
      </p:sp>
      <p:sp>
        <p:nvSpPr>
          <p:cNvPr id="13" name="Oval 12"/>
          <p:cNvSpPr/>
          <p:nvPr userDrawn="1"/>
        </p:nvSpPr>
        <p:spPr>
          <a:xfrm>
            <a:off x="689290" y="25344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userDrawn="1"/>
        </p:nvSpPr>
        <p:spPr>
          <a:xfrm>
            <a:off x="1048178" y="3294205"/>
            <a:ext cx="8008361"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5" name="Oval 14"/>
          <p:cNvSpPr/>
          <p:nvPr userDrawn="1"/>
        </p:nvSpPr>
        <p:spPr>
          <a:xfrm>
            <a:off x="761874" y="32220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userDrawn="1"/>
        </p:nvSpPr>
        <p:spPr>
          <a:xfrm>
            <a:off x="975594" y="3981738"/>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latin typeface="Times New Roman" pitchFamily="18" charset="0"/>
              <a:cs typeface="Times New Roman" pitchFamily="18" charset="0"/>
            </a:endParaRPr>
          </a:p>
        </p:txBody>
      </p:sp>
      <p:sp>
        <p:nvSpPr>
          <p:cNvPr id="17" name="Oval 16"/>
          <p:cNvSpPr/>
          <p:nvPr userDrawn="1"/>
        </p:nvSpPr>
        <p:spPr>
          <a:xfrm>
            <a:off x="689290" y="39095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userDrawn="1"/>
        </p:nvSpPr>
        <p:spPr>
          <a:xfrm>
            <a:off x="748265" y="4668766"/>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latin typeface="Times New Roman" pitchFamily="18" charset="0"/>
              <a:cs typeface="Times New Roman" pitchFamily="18" charset="0"/>
            </a:endParaRPr>
          </a:p>
        </p:txBody>
      </p:sp>
      <p:sp>
        <p:nvSpPr>
          <p:cNvPr id="19" name="Oval 18"/>
          <p:cNvSpPr/>
          <p:nvPr userDrawn="1"/>
        </p:nvSpPr>
        <p:spPr>
          <a:xfrm>
            <a:off x="461961" y="4596564"/>
            <a:ext cx="572607" cy="572607"/>
          </a:xfrm>
          <a:prstGeom prst="ellipse">
            <a:avLst/>
          </a:prstGeom>
          <a:ln>
            <a:solidFill>
              <a:schemeClr val="accent4"/>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userDrawn="1"/>
        </p:nvSpPr>
        <p:spPr>
          <a:xfrm>
            <a:off x="333427" y="5356299"/>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1"/>
          </a:solidFill>
          <a:effectLst/>
          <a:scene3d>
            <a:camera prst="orthographicFront"/>
            <a:lightRig rig="threePt" dir="t"/>
          </a:scene3d>
          <a:sp3d>
            <a:bevelT/>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p>
        </p:txBody>
      </p:sp>
      <p:sp>
        <p:nvSpPr>
          <p:cNvPr id="21" name="Oval 20"/>
          <p:cNvSpPr/>
          <p:nvPr userDrawn="1"/>
        </p:nvSpPr>
        <p:spPr>
          <a:xfrm>
            <a:off x="47123" y="5284097"/>
            <a:ext cx="572607" cy="572607"/>
          </a:xfrm>
          <a:prstGeom prst="ellipse">
            <a:avLst/>
          </a:prstGeom>
          <a:ln>
            <a:solidFill>
              <a:schemeClr val="accent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 Placeholder 82"/>
          <p:cNvSpPr>
            <a:spLocks noGrp="1"/>
          </p:cNvSpPr>
          <p:nvPr>
            <p:ph type="body" sz="quarter" idx="13"/>
          </p:nvPr>
        </p:nvSpPr>
        <p:spPr>
          <a:xfrm>
            <a:off x="619732" y="1217298"/>
            <a:ext cx="8436956" cy="457200"/>
          </a:xfrm>
          <a:prstGeom prst="rect">
            <a:avLst/>
          </a:prstGeom>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Click to edit Master text styles</a:t>
            </a:r>
          </a:p>
        </p:txBody>
      </p:sp>
      <p:sp>
        <p:nvSpPr>
          <p:cNvPr id="23" name="Text Placeholder 82"/>
          <p:cNvSpPr>
            <a:spLocks noGrp="1"/>
          </p:cNvSpPr>
          <p:nvPr>
            <p:ph type="body" sz="quarter" idx="14"/>
          </p:nvPr>
        </p:nvSpPr>
        <p:spPr>
          <a:xfrm>
            <a:off x="1034570" y="1905590"/>
            <a:ext cx="8021970" cy="457200"/>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4" name="Text Placeholder 82"/>
          <p:cNvSpPr>
            <a:spLocks noGrp="1"/>
          </p:cNvSpPr>
          <p:nvPr>
            <p:ph type="body" sz="quarter" idx="15"/>
          </p:nvPr>
        </p:nvSpPr>
        <p:spPr>
          <a:xfrm>
            <a:off x="1259047" y="2601931"/>
            <a:ext cx="7794789" cy="457200"/>
          </a:xfrm>
          <a:prstGeom prst="rect">
            <a:avLst/>
          </a:prstGeom>
          <a:noFill/>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5" name="Text Placeholder 82"/>
          <p:cNvSpPr>
            <a:spLocks noGrp="1"/>
          </p:cNvSpPr>
          <p:nvPr>
            <p:ph type="body" sz="quarter" idx="16"/>
          </p:nvPr>
        </p:nvSpPr>
        <p:spPr>
          <a:xfrm>
            <a:off x="1334631" y="3303675"/>
            <a:ext cx="7722057"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6" name="Text Placeholder 82"/>
          <p:cNvSpPr>
            <a:spLocks noGrp="1"/>
          </p:cNvSpPr>
          <p:nvPr>
            <p:ph type="body" sz="quarter" idx="17"/>
          </p:nvPr>
        </p:nvSpPr>
        <p:spPr>
          <a:xfrm>
            <a:off x="1261899" y="3966660"/>
            <a:ext cx="7794641" cy="457200"/>
          </a:xfrm>
          <a:prstGeom prst="rect">
            <a:avLst/>
          </a:prstGeom>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7" name="Text Placeholder 82"/>
          <p:cNvSpPr>
            <a:spLocks noGrp="1"/>
          </p:cNvSpPr>
          <p:nvPr>
            <p:ph type="body" sz="quarter" idx="18"/>
          </p:nvPr>
        </p:nvSpPr>
        <p:spPr>
          <a:xfrm>
            <a:off x="1034570" y="4680429"/>
            <a:ext cx="8021970" cy="431482"/>
          </a:xfrm>
          <a:prstGeom prst="rect">
            <a:avLst/>
          </a:prstGeom>
        </p:spPr>
        <p:txBody>
          <a:bodyPr>
            <a:normAutofit/>
          </a:bodyPr>
          <a:lstStyle>
            <a:lvl1pPr marL="0" indent="0">
              <a:buNone/>
              <a:defRPr sz="2000">
                <a:solidFill>
                  <a:schemeClr val="tx1"/>
                </a:solidFill>
              </a:defRPr>
            </a:lvl1pPr>
          </a:lstStyle>
          <a:p>
            <a:pPr lvl="0"/>
            <a:r>
              <a:rPr lang="en-US" dirty="0"/>
              <a:t>Click to edit Master text styles</a:t>
            </a:r>
          </a:p>
        </p:txBody>
      </p:sp>
      <p:sp>
        <p:nvSpPr>
          <p:cNvPr id="28" name="Text Placeholder 82"/>
          <p:cNvSpPr>
            <a:spLocks noGrp="1"/>
          </p:cNvSpPr>
          <p:nvPr>
            <p:ph type="body" sz="quarter" idx="19"/>
          </p:nvPr>
        </p:nvSpPr>
        <p:spPr>
          <a:xfrm>
            <a:off x="617028" y="5368143"/>
            <a:ext cx="8436808"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30" name="Straight Connector 2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200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Block Arc 2"/>
          <p:cNvSpPr/>
          <p:nvPr userDrawn="1"/>
        </p:nvSpPr>
        <p:spPr>
          <a:xfrm>
            <a:off x="-5550394" y="115652"/>
            <a:ext cx="6785312" cy="6785312"/>
          </a:xfrm>
          <a:prstGeom prst="blockArc">
            <a:avLst>
              <a:gd name="adj1" fmla="val 18900000"/>
              <a:gd name="adj2" fmla="val 2700000"/>
              <a:gd name="adj3" fmla="val 318"/>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TextBox 6"/>
          <p:cNvSpPr txBox="1"/>
          <p:nvPr userDrawn="1"/>
        </p:nvSpPr>
        <p:spPr>
          <a:xfrm>
            <a:off x="689292" y="1217171"/>
            <a:ext cx="8367249" cy="369332"/>
          </a:xfrm>
          <a:prstGeom prst="rect">
            <a:avLst/>
          </a:prstGeom>
          <a:noFill/>
        </p:spPr>
        <p:txBody>
          <a:bodyPr wrap="square" rtlCol="0">
            <a:spAutoFit/>
          </a:bodyPr>
          <a:lstStyle/>
          <a:p>
            <a:endParaRPr lang="en-US" dirty="0"/>
          </a:p>
        </p:txBody>
      </p:sp>
      <p:sp>
        <p:nvSpPr>
          <p:cNvPr id="8" name="Freeform 7"/>
          <p:cNvSpPr/>
          <p:nvPr userDrawn="1"/>
        </p:nvSpPr>
        <p:spPr>
          <a:xfrm>
            <a:off x="333427" y="1232112"/>
            <a:ext cx="8723113" cy="458086"/>
          </a:xfrm>
          <a:custGeom>
            <a:avLst/>
            <a:gdLst>
              <a:gd name="connsiteX0" fmla="*/ 0 w 8723113"/>
              <a:gd name="connsiteY0" fmla="*/ 0 h 458086"/>
              <a:gd name="connsiteX1" fmla="*/ 8723113 w 8723113"/>
              <a:gd name="connsiteY1" fmla="*/ 0 h 458086"/>
              <a:gd name="connsiteX2" fmla="*/ 8723113 w 8723113"/>
              <a:gd name="connsiteY2" fmla="*/ 458086 h 458086"/>
              <a:gd name="connsiteX3" fmla="*/ 0 w 8723113"/>
              <a:gd name="connsiteY3" fmla="*/ 458086 h 458086"/>
              <a:gd name="connsiteX4" fmla="*/ 0 w 8723113"/>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113" h="458086">
                <a:moveTo>
                  <a:pt x="0" y="0"/>
                </a:moveTo>
                <a:lnTo>
                  <a:pt x="8723113" y="0"/>
                </a:lnTo>
                <a:lnTo>
                  <a:pt x="8723113" y="458086"/>
                </a:lnTo>
                <a:lnTo>
                  <a:pt x="0" y="458086"/>
                </a:lnTo>
                <a:lnTo>
                  <a:pt x="0" y="0"/>
                </a:lnTo>
                <a:close/>
              </a:path>
            </a:pathLst>
          </a:custGeom>
          <a:solidFill>
            <a:schemeClr val="accent3"/>
          </a:solidFill>
          <a:effectLst/>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9" name="Oval 8"/>
          <p:cNvSpPr/>
          <p:nvPr userDrawn="1"/>
        </p:nvSpPr>
        <p:spPr>
          <a:xfrm>
            <a:off x="47123" y="1159911"/>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userDrawn="1"/>
        </p:nvSpPr>
        <p:spPr>
          <a:xfrm>
            <a:off x="748264" y="1919645"/>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1" name="Oval 10"/>
          <p:cNvSpPr/>
          <p:nvPr userDrawn="1"/>
        </p:nvSpPr>
        <p:spPr>
          <a:xfrm>
            <a:off x="461961" y="1847443"/>
            <a:ext cx="572607" cy="572607"/>
          </a:xfrm>
          <a:prstGeom prst="ellipse">
            <a:avLst/>
          </a:pr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userDrawn="1"/>
        </p:nvSpPr>
        <p:spPr>
          <a:xfrm>
            <a:off x="975594" y="2606673"/>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accent1"/>
          </a:solidFill>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13" name="Oval 12"/>
          <p:cNvSpPr/>
          <p:nvPr userDrawn="1"/>
        </p:nvSpPr>
        <p:spPr>
          <a:xfrm>
            <a:off x="689290" y="2534471"/>
            <a:ext cx="572607" cy="572607"/>
          </a:xfrm>
          <a:prstGeom prst="ellipse">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userDrawn="1"/>
        </p:nvSpPr>
        <p:spPr>
          <a:xfrm>
            <a:off x="1048178" y="3294205"/>
            <a:ext cx="8008361" cy="458086"/>
          </a:xfrm>
          <a:custGeom>
            <a:avLst/>
            <a:gdLst>
              <a:gd name="connsiteX0" fmla="*/ 0 w 8008361"/>
              <a:gd name="connsiteY0" fmla="*/ 0 h 458086"/>
              <a:gd name="connsiteX1" fmla="*/ 8008361 w 8008361"/>
              <a:gd name="connsiteY1" fmla="*/ 0 h 458086"/>
              <a:gd name="connsiteX2" fmla="*/ 8008361 w 8008361"/>
              <a:gd name="connsiteY2" fmla="*/ 458086 h 458086"/>
              <a:gd name="connsiteX3" fmla="*/ 0 w 8008361"/>
              <a:gd name="connsiteY3" fmla="*/ 458086 h 458086"/>
              <a:gd name="connsiteX4" fmla="*/ 0 w 8008361"/>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361" h="458086">
                <a:moveTo>
                  <a:pt x="0" y="0"/>
                </a:moveTo>
                <a:lnTo>
                  <a:pt x="8008361" y="0"/>
                </a:lnTo>
                <a:lnTo>
                  <a:pt x="8008361" y="458086"/>
                </a:lnTo>
                <a:lnTo>
                  <a:pt x="0" y="458086"/>
                </a:lnTo>
                <a:lnTo>
                  <a:pt x="0" y="0"/>
                </a:lnTo>
                <a:close/>
              </a:path>
            </a:pathLst>
          </a:custGeom>
          <a:solidFill>
            <a:schemeClr val="accent2"/>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kern="1200" dirty="0"/>
          </a:p>
        </p:txBody>
      </p:sp>
      <p:sp>
        <p:nvSpPr>
          <p:cNvPr id="15" name="Oval 14"/>
          <p:cNvSpPr/>
          <p:nvPr userDrawn="1"/>
        </p:nvSpPr>
        <p:spPr>
          <a:xfrm>
            <a:off x="761874" y="3222004"/>
            <a:ext cx="572607" cy="572607"/>
          </a:xfrm>
          <a:prstGeom prst="ellipse">
            <a:avLst/>
          </a:prstGeom>
          <a:ln>
            <a:solidFill>
              <a:schemeClr val="accent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userDrawn="1"/>
        </p:nvSpPr>
        <p:spPr>
          <a:xfrm>
            <a:off x="975594" y="3981738"/>
            <a:ext cx="8080945" cy="458086"/>
          </a:xfrm>
          <a:custGeom>
            <a:avLst/>
            <a:gdLst>
              <a:gd name="connsiteX0" fmla="*/ 0 w 8080945"/>
              <a:gd name="connsiteY0" fmla="*/ 0 h 458086"/>
              <a:gd name="connsiteX1" fmla="*/ 8080945 w 8080945"/>
              <a:gd name="connsiteY1" fmla="*/ 0 h 458086"/>
              <a:gd name="connsiteX2" fmla="*/ 8080945 w 8080945"/>
              <a:gd name="connsiteY2" fmla="*/ 458086 h 458086"/>
              <a:gd name="connsiteX3" fmla="*/ 0 w 8080945"/>
              <a:gd name="connsiteY3" fmla="*/ 458086 h 458086"/>
              <a:gd name="connsiteX4" fmla="*/ 0 w 808094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945" h="458086">
                <a:moveTo>
                  <a:pt x="0" y="0"/>
                </a:moveTo>
                <a:lnTo>
                  <a:pt x="8080945" y="0"/>
                </a:lnTo>
                <a:lnTo>
                  <a:pt x="8080945" y="458086"/>
                </a:lnTo>
                <a:lnTo>
                  <a:pt x="0" y="458086"/>
                </a:lnTo>
                <a:lnTo>
                  <a:pt x="0" y="0"/>
                </a:lnTo>
                <a:close/>
              </a:path>
            </a:pathLst>
          </a:custGeom>
          <a:solidFill>
            <a:schemeClr val="tx1"/>
          </a:solidFill>
          <a:ln>
            <a:noFill/>
          </a:ln>
          <a:effectLst/>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spcFirstLastPara="0" vert="horz" wrap="square" lIns="363606" tIns="45720" rIns="45720" bIns="45720" numCol="1" spcCol="1270" anchor="ctr" anchorCtr="0">
            <a:noAutofit/>
          </a:bodyPr>
          <a:lstStyle/>
          <a:p>
            <a:pPr lvl="0" algn="l" defTabSz="800100" rtl="0">
              <a:lnSpc>
                <a:spcPct val="90000"/>
              </a:lnSpc>
              <a:spcBef>
                <a:spcPct val="0"/>
              </a:spcBef>
              <a:spcAft>
                <a:spcPct val="35000"/>
              </a:spcAft>
            </a:pPr>
            <a:endParaRPr lang="en-ZA" sz="1800" b="1" kern="1200" dirty="0"/>
          </a:p>
        </p:txBody>
      </p:sp>
      <p:sp>
        <p:nvSpPr>
          <p:cNvPr id="17" name="Oval 16"/>
          <p:cNvSpPr/>
          <p:nvPr userDrawn="1"/>
        </p:nvSpPr>
        <p:spPr>
          <a:xfrm>
            <a:off x="689290" y="3909536"/>
            <a:ext cx="572607" cy="572607"/>
          </a:xfrm>
          <a:prstGeom prst="ellipse">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userDrawn="1"/>
        </p:nvSpPr>
        <p:spPr>
          <a:xfrm>
            <a:off x="748265" y="4668766"/>
            <a:ext cx="8308275" cy="458086"/>
          </a:xfrm>
          <a:custGeom>
            <a:avLst/>
            <a:gdLst>
              <a:gd name="connsiteX0" fmla="*/ 0 w 8308275"/>
              <a:gd name="connsiteY0" fmla="*/ 0 h 458086"/>
              <a:gd name="connsiteX1" fmla="*/ 8308275 w 8308275"/>
              <a:gd name="connsiteY1" fmla="*/ 0 h 458086"/>
              <a:gd name="connsiteX2" fmla="*/ 8308275 w 8308275"/>
              <a:gd name="connsiteY2" fmla="*/ 458086 h 458086"/>
              <a:gd name="connsiteX3" fmla="*/ 0 w 8308275"/>
              <a:gd name="connsiteY3" fmla="*/ 458086 h 458086"/>
              <a:gd name="connsiteX4" fmla="*/ 0 w 8308275"/>
              <a:gd name="connsiteY4" fmla="*/ 0 h 458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8275" h="458086">
                <a:moveTo>
                  <a:pt x="0" y="0"/>
                </a:moveTo>
                <a:lnTo>
                  <a:pt x="8308275" y="0"/>
                </a:lnTo>
                <a:lnTo>
                  <a:pt x="8308275" y="458086"/>
                </a:lnTo>
                <a:lnTo>
                  <a:pt x="0" y="458086"/>
                </a:lnTo>
                <a:lnTo>
                  <a:pt x="0" y="0"/>
                </a:lnTo>
                <a:close/>
              </a:path>
            </a:pathLst>
          </a:custGeom>
          <a:solidFill>
            <a:schemeClr val="accent4"/>
          </a:solidFill>
          <a:effectLst/>
          <a:scene3d>
            <a:camera prst="orthographicFront"/>
            <a:lightRig rig="threePt" dir="t"/>
          </a:scene3d>
          <a:sp3d>
            <a:bevelT/>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p>
        </p:txBody>
      </p:sp>
      <p:sp>
        <p:nvSpPr>
          <p:cNvPr id="19" name="Oval 18"/>
          <p:cNvSpPr/>
          <p:nvPr userDrawn="1"/>
        </p:nvSpPr>
        <p:spPr>
          <a:xfrm>
            <a:off x="461961" y="4596564"/>
            <a:ext cx="572607" cy="572607"/>
          </a:xfrm>
          <a:prstGeom prst="ellipse">
            <a:avLst/>
          </a:prstGeom>
          <a:ln>
            <a:solidFill>
              <a:schemeClr val="accent4"/>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 Placeholder 82"/>
          <p:cNvSpPr>
            <a:spLocks noGrp="1"/>
          </p:cNvSpPr>
          <p:nvPr>
            <p:ph type="body" sz="quarter" idx="13"/>
          </p:nvPr>
        </p:nvSpPr>
        <p:spPr>
          <a:xfrm>
            <a:off x="619732" y="1217298"/>
            <a:ext cx="8436956" cy="457200"/>
          </a:xfrm>
          <a:prstGeom prst="rect">
            <a:avLst/>
          </a:prstGeom>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Click to edit Master text styles</a:t>
            </a:r>
          </a:p>
        </p:txBody>
      </p:sp>
      <p:sp>
        <p:nvSpPr>
          <p:cNvPr id="23" name="Text Placeholder 82"/>
          <p:cNvSpPr>
            <a:spLocks noGrp="1"/>
          </p:cNvSpPr>
          <p:nvPr>
            <p:ph type="body" sz="quarter" idx="14"/>
          </p:nvPr>
        </p:nvSpPr>
        <p:spPr>
          <a:xfrm>
            <a:off x="1034570" y="1905590"/>
            <a:ext cx="8021970" cy="457200"/>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4" name="Text Placeholder 82"/>
          <p:cNvSpPr>
            <a:spLocks noGrp="1"/>
          </p:cNvSpPr>
          <p:nvPr>
            <p:ph type="body" sz="quarter" idx="15"/>
          </p:nvPr>
        </p:nvSpPr>
        <p:spPr>
          <a:xfrm>
            <a:off x="1259047" y="2601931"/>
            <a:ext cx="7794789"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5" name="Text Placeholder 82"/>
          <p:cNvSpPr>
            <a:spLocks noGrp="1"/>
          </p:cNvSpPr>
          <p:nvPr>
            <p:ph type="body" sz="quarter" idx="16"/>
          </p:nvPr>
        </p:nvSpPr>
        <p:spPr>
          <a:xfrm>
            <a:off x="1334631" y="3303675"/>
            <a:ext cx="7722057" cy="457200"/>
          </a:xfrm>
          <a:prstGeom prst="rect">
            <a:avLst/>
          </a:prstGeom>
          <a:noFill/>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6" name="Text Placeholder 82"/>
          <p:cNvSpPr>
            <a:spLocks noGrp="1"/>
          </p:cNvSpPr>
          <p:nvPr>
            <p:ph type="body" sz="quarter" idx="17"/>
          </p:nvPr>
        </p:nvSpPr>
        <p:spPr>
          <a:xfrm>
            <a:off x="1261899" y="3966660"/>
            <a:ext cx="7794641" cy="457200"/>
          </a:xfrm>
          <a:prstGeom prst="rect">
            <a:avLst/>
          </a:prstGeom>
        </p:spPr>
        <p:txBody>
          <a:bodyPr>
            <a:normAutofit/>
          </a:bodyPr>
          <a:lstStyle>
            <a:lvl1pPr marL="0" indent="0">
              <a:buNone/>
              <a:defRPr sz="2000">
                <a:solidFill>
                  <a:schemeClr val="bg1"/>
                </a:solidFill>
                <a:latin typeface="Times New Roman" pitchFamily="18" charset="0"/>
                <a:cs typeface="Times New Roman" pitchFamily="18" charset="0"/>
              </a:defRPr>
            </a:lvl1pPr>
          </a:lstStyle>
          <a:p>
            <a:pPr lvl="0"/>
            <a:r>
              <a:rPr lang="en-US" dirty="0"/>
              <a:t>Click to edit Master text styles</a:t>
            </a:r>
          </a:p>
        </p:txBody>
      </p:sp>
      <p:sp>
        <p:nvSpPr>
          <p:cNvPr id="27" name="Text Placeholder 82"/>
          <p:cNvSpPr>
            <a:spLocks noGrp="1"/>
          </p:cNvSpPr>
          <p:nvPr>
            <p:ph type="body" sz="quarter" idx="18"/>
          </p:nvPr>
        </p:nvSpPr>
        <p:spPr>
          <a:xfrm>
            <a:off x="1034570" y="4680429"/>
            <a:ext cx="8021970" cy="431482"/>
          </a:xfrm>
          <a:prstGeom prst="rect">
            <a:avLst/>
          </a:prstGeom>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Click to edit Master text styles</a:t>
            </a:r>
          </a:p>
        </p:txBody>
      </p:sp>
      <p:sp>
        <p:nvSpPr>
          <p:cNvPr id="2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30" name="Straight Connector 2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385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926" y="1617998"/>
            <a:ext cx="7826963" cy="4033502"/>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7856" y="1600201"/>
            <a:ext cx="2466520" cy="4051300"/>
          </a:xfrm>
          <a:prstGeom prst="rect">
            <a:avLst/>
          </a:prstGeom>
          <a:solidFill>
            <a:schemeClr val="bg1">
              <a:lumMod val="85000"/>
            </a:schemeClr>
          </a:solidFill>
        </p:spPr>
        <p:txBody>
          <a:bodyPr>
            <a:normAutofit/>
          </a:bodyPr>
          <a:lstStyle>
            <a:lvl1pPr>
              <a:buClr>
                <a:srgbClr val="EF4025"/>
              </a:buClr>
              <a:buFont typeface="Lucida Grande"/>
              <a:buNone/>
              <a:defRPr sz="1400" baseline="0"/>
            </a:lvl1pPr>
            <a:lvl2pPr>
              <a:buFont typeface="Arial"/>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3305322" y="1600200"/>
            <a:ext cx="5291408" cy="4051301"/>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7856" y="1331905"/>
            <a:ext cx="3919532" cy="639762"/>
          </a:xfrm>
          <a:prstGeom prst="rect">
            <a:avLst/>
          </a:prstGeom>
        </p:spPr>
        <p:txBody>
          <a:bodyPr anchor="b">
            <a:normAutofit/>
          </a:bodyPr>
          <a:lstStyle>
            <a:lvl1pPr marL="0" indent="0">
              <a:buNone/>
              <a:defRPr sz="2400" b="0">
                <a:solidFill>
                  <a:srgbClr val="595959"/>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7856" y="1971667"/>
            <a:ext cx="3919532" cy="3732750"/>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331905"/>
            <a:ext cx="3951705" cy="639762"/>
          </a:xfrm>
          <a:prstGeom prst="rect">
            <a:avLst/>
          </a:prstGeom>
        </p:spPr>
        <p:txBody>
          <a:bodyPr anchor="b"/>
          <a:lstStyle>
            <a:lvl1pPr marL="0" indent="0">
              <a:buNone/>
              <a:defRPr sz="2400" b="0">
                <a:solidFill>
                  <a:schemeClr val="tx1">
                    <a:lumMod val="65000"/>
                    <a:lumOff val="35000"/>
                  </a:schemeClr>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71667"/>
            <a:ext cx="3951705" cy="3732750"/>
          </a:xfrm>
          <a:prstGeom prst="rect">
            <a:avLst/>
          </a:prstGeom>
        </p:spPr>
        <p:txBody>
          <a:bodyPr/>
          <a:lstStyle>
            <a:lvl1pPr>
              <a:buClr>
                <a:srgbClr val="EF4025"/>
              </a:buClr>
              <a:buFont typeface="Lucida Grande"/>
              <a:buChar char="■"/>
              <a:defRPr sz="2200">
                <a:latin typeface="Times New Roman" pitchFamily="18" charset="0"/>
                <a:cs typeface="Times New Roman" pitchFamily="18" charset="0"/>
              </a:defRPr>
            </a:lvl1pPr>
            <a:lvl2pPr>
              <a:buFont typeface="Arial"/>
              <a:buChar char="•"/>
              <a:defRPr sz="20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6" name="Straight Connector 5"/>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159" y="1435100"/>
            <a:ext cx="2778354" cy="739626"/>
          </a:xfrm>
          <a:prstGeom prst="rect">
            <a:avLst/>
          </a:prstGeom>
        </p:spPr>
        <p:txBody>
          <a:bodyPr anchor="b"/>
          <a:lstStyle>
            <a:lvl1pPr algn="l">
              <a:defRPr sz="2000" b="1">
                <a:solidFill>
                  <a:srgbClr val="EF4025"/>
                </a:solidFill>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a:xfrm>
            <a:off x="3575050" y="1435100"/>
            <a:ext cx="5111750" cy="4205817"/>
          </a:xfrm>
          <a:prstGeom prst="rect">
            <a:avLst/>
          </a:prstGeom>
        </p:spPr>
        <p:txBody>
          <a:bodyPr/>
          <a:lstStyle>
            <a:lvl1pPr>
              <a:buClr>
                <a:srgbClr val="EF4025"/>
              </a:buClr>
              <a:buFont typeface="Lucida Grande"/>
              <a:buChar char="■"/>
              <a:defRPr sz="2800">
                <a:latin typeface="Times New Roman" pitchFamily="18" charset="0"/>
                <a:cs typeface="Times New Roman" pitchFamily="18" charset="0"/>
              </a:defRPr>
            </a:lvl1pPr>
            <a:lvl2pPr>
              <a:buFont typeface="Arial"/>
              <a:buChar char="•"/>
              <a:defRPr sz="23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7159" y="2296512"/>
            <a:ext cx="2778354" cy="3344405"/>
          </a:xfrm>
          <a:prstGeom prst="rect">
            <a:avLst/>
          </a:prstGeom>
        </p:spPr>
        <p:txBody>
          <a:bodyPr/>
          <a:lstStyle>
            <a:lvl1pPr marL="0" indent="0">
              <a:buNone/>
              <a:defRPr sz="2000">
                <a:solidFill>
                  <a:schemeClr val="tx1">
                    <a:lumMod val="75000"/>
                    <a:lumOff val="25000"/>
                  </a:schemeClr>
                </a:solidFill>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8" name="Straight Connector 7"/>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userDrawn="1"/>
        </p:nvSpPr>
        <p:spPr>
          <a:xfrm>
            <a:off x="577856" y="403158"/>
            <a:ext cx="8018874" cy="866884"/>
          </a:xfrm>
          <a:prstGeom prst="rect">
            <a:avLst/>
          </a:prstGeom>
        </p:spPr>
        <p:txBody>
          <a:bodyPr/>
          <a:lstStyle>
            <a:lvl1pPr algn="l">
              <a:defRPr sz="3800" b="1">
                <a:solidFill>
                  <a:srgbClr val="EF4025"/>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EF4025"/>
                </a:solidFill>
                <a:effectLst/>
                <a:uLnTx/>
                <a:uFillTx/>
                <a:latin typeface="+mj-lt"/>
                <a:ea typeface="+mj-ea"/>
                <a:cs typeface="+mj-cs"/>
              </a:rPr>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0" i="1">
                <a:solidFill>
                  <a:schemeClr val="tx1">
                    <a:lumMod val="65000"/>
                    <a:lumOff val="35000"/>
                  </a:schemeClr>
                </a:solidFill>
                <a:latin typeface="Times New Roman" pitchFamily="18" charset="0"/>
                <a:cs typeface="Times New Roman" pitchFamily="18"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17"/>
          <p:cNvSpPr>
            <a:spLocks noGrp="1"/>
          </p:cNvSpPr>
          <p:nvPr>
            <p:ph type="body" sz="quarter" idx="12"/>
          </p:nvPr>
        </p:nvSpPr>
        <p:spPr>
          <a:xfrm>
            <a:off x="504236" y="1529652"/>
            <a:ext cx="8141954" cy="909637"/>
          </a:xfrm>
          <a:prstGeom prst="rect">
            <a:avLst/>
          </a:prstGeom>
        </p:spPr>
        <p:txBody>
          <a:bodyPr/>
          <a:lstStyle>
            <a:lvl1pPr marL="0" indent="0">
              <a:buNone/>
              <a:defRPr sz="2200">
                <a:latin typeface="Times New Roman" pitchFamily="18" charset="0"/>
                <a:cs typeface="Times New Roman" pitchFamily="18" charset="0"/>
              </a:defRPr>
            </a:lvl1pPr>
          </a:lstStyle>
          <a:p>
            <a:pPr lvl="0"/>
            <a:endParaRPr lang="en-US" dirty="0"/>
          </a:p>
        </p:txBody>
      </p:sp>
      <p:sp>
        <p:nvSpPr>
          <p:cNvPr id="5" name="Rounded Rectangle 4"/>
          <p:cNvSpPr/>
          <p:nvPr userDrawn="1"/>
        </p:nvSpPr>
        <p:spPr>
          <a:xfrm>
            <a:off x="504236" y="2616096"/>
            <a:ext cx="8141954" cy="715266"/>
          </a:xfrm>
          <a:prstGeom prst="roundRect">
            <a:avLst>
              <a:gd name="adj" fmla="val 10000"/>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5"/>
          <p:cNvSpPr/>
          <p:nvPr userDrawn="1"/>
        </p:nvSpPr>
        <p:spPr>
          <a:xfrm>
            <a:off x="504236" y="3441404"/>
            <a:ext cx="8141954" cy="715266"/>
          </a:xfrm>
          <a:prstGeom prst="roundRect">
            <a:avLst>
              <a:gd name="adj" fmla="val 10000"/>
            </a:avLst>
          </a:prstGeom>
          <a:solidFill>
            <a:schemeClr val="accent4"/>
          </a:solidFill>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Rounded Rectangle 6"/>
          <p:cNvSpPr/>
          <p:nvPr userDrawn="1"/>
        </p:nvSpPr>
        <p:spPr>
          <a:xfrm>
            <a:off x="504236" y="4287420"/>
            <a:ext cx="8141954" cy="715266"/>
          </a:xfrm>
          <a:prstGeom prst="roundRect">
            <a:avLst>
              <a:gd name="adj" fmla="val 10000"/>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Rounded Rectangle 7"/>
          <p:cNvSpPr/>
          <p:nvPr userDrawn="1"/>
        </p:nvSpPr>
        <p:spPr>
          <a:xfrm>
            <a:off x="504236" y="5112729"/>
            <a:ext cx="8141954" cy="715266"/>
          </a:xfrm>
          <a:prstGeom prst="roundRect">
            <a:avLst>
              <a:gd name="adj" fmla="val 10000"/>
            </a:avLst>
          </a:prstGeom>
          <a:solidFill>
            <a:schemeClr val="accent2"/>
          </a:solidFill>
          <a:scene3d>
            <a:camera prst="orthographicFront"/>
            <a:lightRig rig="threePt" dir="t"/>
          </a:scene3d>
          <a:sp3d>
            <a:bevel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 name="Text Placeholder 32"/>
          <p:cNvSpPr>
            <a:spLocks noGrp="1"/>
          </p:cNvSpPr>
          <p:nvPr>
            <p:ph type="body" sz="quarter" idx="13" hasCustomPrompt="1"/>
          </p:nvPr>
        </p:nvSpPr>
        <p:spPr>
          <a:xfrm>
            <a:off x="504236" y="2632415"/>
            <a:ext cx="8141954" cy="704471"/>
          </a:xfrm>
          <a:prstGeom prst="rect">
            <a:avLst/>
          </a:prstGeom>
          <a:scene3d>
            <a:camera prst="orthographicFront"/>
            <a:lightRig rig="threePt" dir="t"/>
          </a:scene3d>
          <a:sp3d>
            <a:bevelT/>
          </a:sp3d>
        </p:spPr>
        <p:txBody>
          <a:bodyPr>
            <a:normAutofit/>
          </a:bodyPr>
          <a:lstStyle>
            <a:lvl1pPr marL="0" indent="0">
              <a:buNone/>
              <a:defRPr sz="2000" baseline="0">
                <a:solidFill>
                  <a:srgbClr val="FFFFFF"/>
                </a:solidFill>
                <a:latin typeface="Times New Roman" pitchFamily="18" charset="0"/>
                <a:cs typeface="Times New Roman" pitchFamily="18" charset="0"/>
              </a:defRPr>
            </a:lvl1pPr>
          </a:lstStyle>
          <a:p>
            <a:pPr lvl="0"/>
            <a:r>
              <a:rPr lang="en-US" dirty="0"/>
              <a:t>A. Click to edit Question</a:t>
            </a:r>
          </a:p>
        </p:txBody>
      </p:sp>
      <p:sp>
        <p:nvSpPr>
          <p:cNvPr id="10" name="Text Placeholder 32"/>
          <p:cNvSpPr>
            <a:spLocks noGrp="1"/>
          </p:cNvSpPr>
          <p:nvPr>
            <p:ph type="body" sz="quarter" idx="14" hasCustomPrompt="1"/>
          </p:nvPr>
        </p:nvSpPr>
        <p:spPr>
          <a:xfrm>
            <a:off x="504236" y="3449874"/>
            <a:ext cx="8141954" cy="704471"/>
          </a:xfrm>
          <a:prstGeom prst="rect">
            <a:avLst/>
          </a:prstGeom>
          <a:effectLst/>
        </p:spPr>
        <p:txBody>
          <a:bodyPr>
            <a:normAutofit/>
          </a:bodyPr>
          <a:lstStyle>
            <a:lvl1pPr marL="0" indent="0">
              <a:buNone/>
              <a:defRPr sz="2000">
                <a:solidFill>
                  <a:srgbClr val="FFFFFF"/>
                </a:solidFill>
                <a:latin typeface="Times New Roman" pitchFamily="18" charset="0"/>
                <a:cs typeface="Times New Roman" pitchFamily="18" charset="0"/>
              </a:defRPr>
            </a:lvl1pPr>
          </a:lstStyle>
          <a:p>
            <a:pPr lvl="0"/>
            <a:r>
              <a:rPr lang="en-US" dirty="0"/>
              <a:t>B. Click to edit Question</a:t>
            </a:r>
          </a:p>
        </p:txBody>
      </p:sp>
      <p:sp>
        <p:nvSpPr>
          <p:cNvPr id="11" name="Text Placeholder 32"/>
          <p:cNvSpPr>
            <a:spLocks noGrp="1"/>
          </p:cNvSpPr>
          <p:nvPr>
            <p:ph type="body" sz="quarter" idx="15" hasCustomPrompt="1"/>
          </p:nvPr>
        </p:nvSpPr>
        <p:spPr>
          <a:xfrm>
            <a:off x="504236" y="4298215"/>
            <a:ext cx="8141954" cy="704471"/>
          </a:xfrm>
          <a:prstGeom prst="rect">
            <a:avLst/>
          </a:prstGeom>
          <a:scene3d>
            <a:camera prst="orthographicFront"/>
            <a:lightRig rig="threePt" dir="t"/>
          </a:scene3d>
          <a:sp3d>
            <a:bevelT/>
          </a:sp3d>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C. Click to edit Question</a:t>
            </a:r>
          </a:p>
        </p:txBody>
      </p:sp>
      <p:sp>
        <p:nvSpPr>
          <p:cNvPr id="12" name="Text Placeholder 32"/>
          <p:cNvSpPr>
            <a:spLocks noGrp="1"/>
          </p:cNvSpPr>
          <p:nvPr>
            <p:ph type="body" sz="quarter" idx="16" hasCustomPrompt="1"/>
          </p:nvPr>
        </p:nvSpPr>
        <p:spPr>
          <a:xfrm>
            <a:off x="504236" y="5123524"/>
            <a:ext cx="8141954" cy="704471"/>
          </a:xfrm>
          <a:prstGeom prst="rect">
            <a:avLst/>
          </a:prstGeom>
          <a:effectLst/>
          <a:scene3d>
            <a:camera prst="orthographicFront"/>
            <a:lightRig rig="threePt" dir="t"/>
          </a:scene3d>
          <a:sp3d>
            <a:bevelT/>
          </a:sp3d>
        </p:spPr>
        <p:txBody>
          <a:bodyPr>
            <a:normAutofit/>
          </a:bodyPr>
          <a:lstStyle>
            <a:lvl1pPr marL="0" indent="0">
              <a:buNone/>
              <a:defRPr sz="2000">
                <a:solidFill>
                  <a:schemeClr val="tx1"/>
                </a:solidFill>
                <a:latin typeface="Times New Roman" pitchFamily="18" charset="0"/>
                <a:cs typeface="Times New Roman" pitchFamily="18" charset="0"/>
              </a:defRPr>
            </a:lvl1pPr>
          </a:lstStyle>
          <a:p>
            <a:pPr lvl="0"/>
            <a:r>
              <a:rPr lang="en-US" dirty="0"/>
              <a:t>D. Click to edit Question</a:t>
            </a:r>
          </a:p>
        </p:txBody>
      </p:sp>
      <p:sp>
        <p:nvSpPr>
          <p:cNvPr id="14" name="Title 1"/>
          <p:cNvSpPr>
            <a:spLocks noGrp="1"/>
          </p:cNvSpPr>
          <p:nvPr>
            <p:ph type="title"/>
          </p:nvPr>
        </p:nvSpPr>
        <p:spPr>
          <a:xfrm>
            <a:off x="577856" y="403158"/>
            <a:ext cx="8018874" cy="866884"/>
          </a:xfrm>
          <a:prstGeom prst="rect">
            <a:avLst/>
          </a:prstGeom>
        </p:spPr>
        <p:txBody>
          <a:bodyPr/>
          <a:lstStyle>
            <a:lvl1pPr algn="l">
              <a:defRPr sz="3000" b="1">
                <a:solidFill>
                  <a:srgbClr val="EF4025"/>
                </a:solidFill>
              </a:defRPr>
            </a:lvl1pPr>
          </a:lstStyle>
          <a:p>
            <a:r>
              <a:rPr lang="en-US" dirty="0"/>
              <a:t>Click to edit Master title style</a:t>
            </a:r>
          </a:p>
        </p:txBody>
      </p:sp>
      <p:cxnSp>
        <p:nvCxnSpPr>
          <p:cNvPr id="15" name="Straight Connector 14"/>
          <p:cNvCxnSpPr/>
          <p:nvPr userDrawn="1"/>
        </p:nvCxnSpPr>
        <p:spPr>
          <a:xfrm>
            <a:off x="667926" y="1063037"/>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37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0" y="5946927"/>
            <a:ext cx="9144000" cy="911073"/>
            <a:chOff x="0" y="5946927"/>
            <a:chExt cx="9144000" cy="911073"/>
          </a:xfrm>
        </p:grpSpPr>
        <p:pic>
          <p:nvPicPr>
            <p:cNvPr id="7" name="Picture 6" descr="footer.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5974080"/>
              <a:ext cx="9144000" cy="883920"/>
            </a:xfrm>
            <a:prstGeom prst="rect">
              <a:avLst/>
            </a:prstGeom>
          </p:spPr>
        </p:pic>
        <p:pic>
          <p:nvPicPr>
            <p:cNvPr id="4" name="Picture 3" descr="bottom1.jp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flipH="1">
              <a:off x="0" y="5974080"/>
              <a:ext cx="639369" cy="883920"/>
            </a:xfrm>
            <a:prstGeom prst="rect">
              <a:avLst/>
            </a:prstGeom>
          </p:spPr>
        </p:pic>
        <p:pic>
          <p:nvPicPr>
            <p:cNvPr id="5" name="Picture 4" descr="bottom2.jp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28786" y="5946927"/>
              <a:ext cx="753532" cy="911072"/>
            </a:xfrm>
            <a:prstGeom prst="rect">
              <a:avLst/>
            </a:prstGeom>
          </p:spPr>
        </p:pic>
        <p:pic>
          <p:nvPicPr>
            <p:cNvPr id="6" name="Picture 5" descr="bottom4.jp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371735" y="5956960"/>
              <a:ext cx="734348" cy="901040"/>
            </a:xfrm>
            <a:prstGeom prst="rect">
              <a:avLst/>
            </a:prstGeom>
          </p:spPr>
        </p:pic>
        <p:pic>
          <p:nvPicPr>
            <p:cNvPr id="10" name="Picture 9" descr="bottom3.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095500" y="5974080"/>
              <a:ext cx="607695" cy="883920"/>
            </a:xfrm>
            <a:prstGeom prst="rect">
              <a:avLst/>
            </a:prstGeom>
          </p:spPr>
        </p:pic>
      </p:grpSp>
      <p:sp>
        <p:nvSpPr>
          <p:cNvPr id="11" name="Rectangle 10"/>
          <p:cNvSpPr/>
          <p:nvPr userDrawn="1"/>
        </p:nvSpPr>
        <p:spPr>
          <a:xfrm>
            <a:off x="2682029" y="6126165"/>
            <a:ext cx="45719" cy="7318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EF4025"/>
        </a:buClr>
        <a:buFont typeface="Lucida Grande"/>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1">
            <a:lumMod val="65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65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wmf"/><Relationship Id="rId18" Type="http://schemas.openxmlformats.org/officeDocument/2006/relationships/image" Target="../media/image24.png"/><Relationship Id="rId26" Type="http://schemas.openxmlformats.org/officeDocument/2006/relationships/image" Target="../media/image29.png"/><Relationship Id="rId3" Type="http://schemas.openxmlformats.org/officeDocument/2006/relationships/image" Target="../media/image16.png"/><Relationship Id="rId21" Type="http://schemas.microsoft.com/office/2007/relationships/hdphoto" Target="../media/hdphoto9.wdp"/><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8.wmf"/><Relationship Id="rId2" Type="http://schemas.openxmlformats.org/officeDocument/2006/relationships/notesSlide" Target="../notesSlides/notesSlide10.xm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10.wdp"/><Relationship Id="rId32" Type="http://schemas.openxmlformats.org/officeDocument/2006/relationships/image" Target="../media/image8.png"/><Relationship Id="rId5" Type="http://schemas.openxmlformats.org/officeDocument/2006/relationships/image" Target="../media/image17.png"/><Relationship Id="rId15" Type="http://schemas.microsoft.com/office/2007/relationships/hdphoto" Target="../media/hdphoto6.wdp"/><Relationship Id="rId23" Type="http://schemas.openxmlformats.org/officeDocument/2006/relationships/image" Target="../media/image27.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wmf"/><Relationship Id="rId27" Type="http://schemas.microsoft.com/office/2007/relationships/hdphoto" Target="../media/hdphoto11.wdp"/><Relationship Id="rId30"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1.jpe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1.png"/><Relationship Id="rId5" Type="http://schemas.openxmlformats.org/officeDocument/2006/relationships/diagramQuickStyle" Target="../diagrams/quickStyle2.xml"/><Relationship Id="rId10" Type="http://schemas.openxmlformats.org/officeDocument/2006/relationships/image" Target="../media/image9.png"/><Relationship Id="rId4" Type="http://schemas.openxmlformats.org/officeDocument/2006/relationships/diagramLayout" Target="../diagrams/layout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1.png"/><Relationship Id="rId5" Type="http://schemas.openxmlformats.org/officeDocument/2006/relationships/diagramQuickStyle" Target="../diagrams/quickStyle3.xml"/><Relationship Id="rId10" Type="http://schemas.openxmlformats.org/officeDocument/2006/relationships/image" Target="../media/image9.png"/><Relationship Id="rId4" Type="http://schemas.openxmlformats.org/officeDocument/2006/relationships/diagramLayout" Target="../diagrams/layout3.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8.png"/><Relationship Id="rId5" Type="http://schemas.openxmlformats.org/officeDocument/2006/relationships/diagramQuickStyle" Target="../diagrams/quickStyle4.xml"/><Relationship Id="rId10" Type="http://schemas.openxmlformats.org/officeDocument/2006/relationships/image" Target="../media/image9.png"/><Relationship Id="rId4" Type="http://schemas.openxmlformats.org/officeDocument/2006/relationships/diagramLayout" Target="../diagrams/layout4.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8.png"/><Relationship Id="rId5" Type="http://schemas.openxmlformats.org/officeDocument/2006/relationships/diagramQuickStyle" Target="../diagrams/quickStyle5.xml"/><Relationship Id="rId10" Type="http://schemas.openxmlformats.org/officeDocument/2006/relationships/image" Target="../media/image9.png"/><Relationship Id="rId4" Type="http://schemas.openxmlformats.org/officeDocument/2006/relationships/diagramLayout" Target="../diagrams/layout5.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1.png"/><Relationship Id="rId5" Type="http://schemas.openxmlformats.org/officeDocument/2006/relationships/diagramQuickStyle" Target="../diagrams/quickStyle6.xml"/><Relationship Id="rId10" Type="http://schemas.openxmlformats.org/officeDocument/2006/relationships/image" Target="../media/image9.png"/><Relationship Id="rId4" Type="http://schemas.openxmlformats.org/officeDocument/2006/relationships/diagramLayout" Target="../diagrams/layout6.xml"/><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wmf"/><Relationship Id="rId18" Type="http://schemas.openxmlformats.org/officeDocument/2006/relationships/image" Target="../media/image24.png"/><Relationship Id="rId26" Type="http://schemas.openxmlformats.org/officeDocument/2006/relationships/image" Target="../media/image29.png"/><Relationship Id="rId3" Type="http://schemas.openxmlformats.org/officeDocument/2006/relationships/image" Target="../media/image16.png"/><Relationship Id="rId21" Type="http://schemas.microsoft.com/office/2007/relationships/hdphoto" Target="../media/hdphoto9.wdp"/><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8.wmf"/><Relationship Id="rId2" Type="http://schemas.openxmlformats.org/officeDocument/2006/relationships/notesSlide" Target="../notesSlides/notesSlide21.xm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10.wdp"/><Relationship Id="rId32" Type="http://schemas.openxmlformats.org/officeDocument/2006/relationships/image" Target="../media/image8.png"/><Relationship Id="rId5" Type="http://schemas.openxmlformats.org/officeDocument/2006/relationships/image" Target="../media/image17.png"/><Relationship Id="rId15" Type="http://schemas.microsoft.com/office/2007/relationships/hdphoto" Target="../media/hdphoto6.wdp"/><Relationship Id="rId23" Type="http://schemas.openxmlformats.org/officeDocument/2006/relationships/image" Target="../media/image27.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wmf"/><Relationship Id="rId27" Type="http://schemas.microsoft.com/office/2007/relationships/hdphoto" Target="../media/hdphoto11.wdp"/><Relationship Id="rId30"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jpe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8.png"/><Relationship Id="rId5" Type="http://schemas.openxmlformats.org/officeDocument/2006/relationships/diagramQuickStyle" Target="../diagrams/quickStyle7.xml"/><Relationship Id="rId10" Type="http://schemas.openxmlformats.org/officeDocument/2006/relationships/image" Target="../media/image9.png"/><Relationship Id="rId4" Type="http://schemas.openxmlformats.org/officeDocument/2006/relationships/diagramLayout" Target="../diagrams/layout7.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1.png"/><Relationship Id="rId5" Type="http://schemas.openxmlformats.org/officeDocument/2006/relationships/diagramQuickStyle" Target="../diagrams/quickStyle8.xml"/><Relationship Id="rId10" Type="http://schemas.openxmlformats.org/officeDocument/2006/relationships/image" Target="../media/image7.png"/><Relationship Id="rId4" Type="http://schemas.openxmlformats.org/officeDocument/2006/relationships/diagramLayout" Target="../diagrams/layout8.xml"/><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25.png"/><Relationship Id="rId26" Type="http://schemas.microsoft.com/office/2007/relationships/hdphoto" Target="../media/hdphoto12.wdp"/><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png"/><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28.xml"/><Relationship Id="rId16" Type="http://schemas.openxmlformats.org/officeDocument/2006/relationships/image" Target="../media/image24.png"/><Relationship Id="rId20" Type="http://schemas.openxmlformats.org/officeDocument/2006/relationships/image" Target="../media/image26.wmf"/><Relationship Id="rId29"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1.wmf"/><Relationship Id="rId24" Type="http://schemas.openxmlformats.org/officeDocument/2006/relationships/image" Target="../media/image29.png"/><Relationship Id="rId5" Type="http://schemas.openxmlformats.org/officeDocument/2006/relationships/image" Target="../media/image18.png"/><Relationship Id="rId15" Type="http://schemas.microsoft.com/office/2007/relationships/hdphoto" Target="../media/hdphoto7.wdp"/><Relationship Id="rId23" Type="http://schemas.openxmlformats.org/officeDocument/2006/relationships/image" Target="../media/image28.wmf"/><Relationship Id="rId28" Type="http://schemas.openxmlformats.org/officeDocument/2006/relationships/image" Target="../media/image9.png"/><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20.png"/><Relationship Id="rId14" Type="http://schemas.openxmlformats.org/officeDocument/2006/relationships/image" Target="../media/image23.png"/><Relationship Id="rId22" Type="http://schemas.microsoft.com/office/2007/relationships/hdphoto" Target="../media/hdphoto10.wdp"/><Relationship Id="rId27" Type="http://schemas.openxmlformats.org/officeDocument/2006/relationships/image" Target="../media/image8.png"/><Relationship Id="rId30"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3.jp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8.png"/><Relationship Id="rId5" Type="http://schemas.openxmlformats.org/officeDocument/2006/relationships/diagramQuickStyle" Target="../diagrams/quickStyle9.xml"/><Relationship Id="rId10" Type="http://schemas.openxmlformats.org/officeDocument/2006/relationships/image" Target="../media/image9.png"/><Relationship Id="rId4" Type="http://schemas.openxmlformats.org/officeDocument/2006/relationships/diagramLayout" Target="../diagrams/layout9.xml"/><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11.png"/><Relationship Id="rId5" Type="http://schemas.openxmlformats.org/officeDocument/2006/relationships/diagramQuickStyle" Target="../diagrams/quickStyle10.xml"/><Relationship Id="rId10" Type="http://schemas.openxmlformats.org/officeDocument/2006/relationships/image" Target="../media/image7.png"/><Relationship Id="rId4" Type="http://schemas.openxmlformats.org/officeDocument/2006/relationships/diagramLayout" Target="../diagrams/layout10.xm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8.png"/><Relationship Id="rId5" Type="http://schemas.openxmlformats.org/officeDocument/2006/relationships/diagramQuickStyle" Target="../diagrams/quickStyle11.xml"/><Relationship Id="rId10" Type="http://schemas.openxmlformats.org/officeDocument/2006/relationships/image" Target="../media/image9.png"/><Relationship Id="rId4" Type="http://schemas.openxmlformats.org/officeDocument/2006/relationships/diagramLayout" Target="../diagrams/layout11.xml"/><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8.png"/><Relationship Id="rId5" Type="http://schemas.openxmlformats.org/officeDocument/2006/relationships/diagramQuickStyle" Target="../diagrams/quickStyle12.xml"/><Relationship Id="rId10" Type="http://schemas.openxmlformats.org/officeDocument/2006/relationships/image" Target="../media/image9.png"/><Relationship Id="rId4" Type="http://schemas.openxmlformats.org/officeDocument/2006/relationships/diagramLayout" Target="../diagrams/layout12.xml"/><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25.png"/><Relationship Id="rId26" Type="http://schemas.microsoft.com/office/2007/relationships/hdphoto" Target="../media/hdphoto12.wdp"/><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png"/><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40.xml"/><Relationship Id="rId16" Type="http://schemas.openxmlformats.org/officeDocument/2006/relationships/image" Target="../media/image24.png"/><Relationship Id="rId20" Type="http://schemas.openxmlformats.org/officeDocument/2006/relationships/image" Target="../media/image26.wmf"/><Relationship Id="rId29"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1.wmf"/><Relationship Id="rId24" Type="http://schemas.openxmlformats.org/officeDocument/2006/relationships/image" Target="../media/image29.png"/><Relationship Id="rId5" Type="http://schemas.openxmlformats.org/officeDocument/2006/relationships/image" Target="../media/image18.png"/><Relationship Id="rId15" Type="http://schemas.microsoft.com/office/2007/relationships/hdphoto" Target="../media/hdphoto7.wdp"/><Relationship Id="rId23" Type="http://schemas.openxmlformats.org/officeDocument/2006/relationships/image" Target="../media/image28.wmf"/><Relationship Id="rId28" Type="http://schemas.openxmlformats.org/officeDocument/2006/relationships/image" Target="../media/image9.png"/><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20.png"/><Relationship Id="rId14" Type="http://schemas.openxmlformats.org/officeDocument/2006/relationships/image" Target="../media/image23.png"/><Relationship Id="rId22" Type="http://schemas.microsoft.com/office/2007/relationships/hdphoto" Target="../media/hdphoto10.wdp"/><Relationship Id="rId27" Type="http://schemas.openxmlformats.org/officeDocument/2006/relationships/image" Target="../media/image8.png"/><Relationship Id="rId30"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image" Target="../media/image11.png"/><Relationship Id="rId5" Type="http://schemas.openxmlformats.org/officeDocument/2006/relationships/diagramQuickStyle" Target="../diagrams/quickStyle13.xml"/><Relationship Id="rId10" Type="http://schemas.openxmlformats.org/officeDocument/2006/relationships/image" Target="../media/image7.png"/><Relationship Id="rId4" Type="http://schemas.openxmlformats.org/officeDocument/2006/relationships/diagramLayout" Target="../diagrams/layout13.xml"/><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image" Target="../media/image11.png"/><Relationship Id="rId5" Type="http://schemas.openxmlformats.org/officeDocument/2006/relationships/diagramQuickStyle" Target="../diagrams/quickStyle14.xml"/><Relationship Id="rId10" Type="http://schemas.openxmlformats.org/officeDocument/2006/relationships/image" Target="../media/image7.png"/><Relationship Id="rId4" Type="http://schemas.openxmlformats.org/officeDocument/2006/relationships/diagramLayout" Target="../diagrams/layout14.xml"/><Relationship Id="rId9"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9.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0.png"/><Relationship Id="rId7"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lagirlsweetea.blogspot.com/2013_10_01_archive.html" TargetMode="External"/><Relationship Id="rId11" Type="http://schemas.openxmlformats.org/officeDocument/2006/relationships/image" Target="../media/image11.png"/><Relationship Id="rId5" Type="http://schemas.microsoft.com/office/2007/relationships/hdphoto" Target="../media/hdphoto13.wdp"/><Relationship Id="rId10" Type="http://schemas.openxmlformats.org/officeDocument/2006/relationships/image" Target="../media/image7.png"/><Relationship Id="rId4" Type="http://schemas.openxmlformats.org/officeDocument/2006/relationships/image" Target="../media/image61.png"/><Relationship Id="rId9" Type="http://schemas.openxmlformats.org/officeDocument/2006/relationships/image" Target="../media/image9.png"/></Relationships>
</file>

<file path=ppt/slides/_rels/slide54.xml.rels><?xml version="1.0" encoding="UTF-8" standalone="yes"?>
<Relationships xmlns="http://schemas.openxmlformats.org/package/2006/relationships"><Relationship Id="rId8" Type="http://schemas.openxmlformats.org/officeDocument/2006/relationships/hyperlink" Target="http://www.mtnstopshiv.org/" TargetMode="External"/><Relationship Id="rId13" Type="http://schemas.openxmlformats.org/officeDocument/2006/relationships/image" Target="../media/image11.png"/><Relationship Id="rId3" Type="http://schemas.openxmlformats.org/officeDocument/2006/relationships/hyperlink" Target="http://www.avac.org/" TargetMode="External"/><Relationship Id="rId7" Type="http://schemas.openxmlformats.org/officeDocument/2006/relationships/hyperlink" Target="http://www.hvtn.org/" TargetMode="External"/><Relationship Id="rId12"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hptn.org/" TargetMode="External"/><Relationship Id="rId11" Type="http://schemas.openxmlformats.org/officeDocument/2006/relationships/image" Target="../media/image8.png"/><Relationship Id="rId5" Type="http://schemas.openxmlformats.org/officeDocument/2006/relationships/hyperlink" Target="https://www.hanc.info/" TargetMode="External"/><Relationship Id="rId10" Type="http://schemas.openxmlformats.org/officeDocument/2006/relationships/image" Target="../media/image7.png"/><Relationship Id="rId4" Type="http://schemas.openxmlformats.org/officeDocument/2006/relationships/hyperlink" Target="http://www.bethegeneration.org/" TargetMode="External"/><Relationship Id="rId9" Type="http://schemas.openxmlformats.org/officeDocument/2006/relationships/hyperlink" Target="http://ne2ss.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wmf"/><Relationship Id="rId18" Type="http://schemas.openxmlformats.org/officeDocument/2006/relationships/image" Target="../media/image24.png"/><Relationship Id="rId26" Type="http://schemas.openxmlformats.org/officeDocument/2006/relationships/image" Target="../media/image29.png"/><Relationship Id="rId3" Type="http://schemas.openxmlformats.org/officeDocument/2006/relationships/image" Target="../media/image16.png"/><Relationship Id="rId21" Type="http://schemas.microsoft.com/office/2007/relationships/hdphoto" Target="../media/hdphoto9.wdp"/><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8.wmf"/><Relationship Id="rId2" Type="http://schemas.openxmlformats.org/officeDocument/2006/relationships/notesSlide" Target="../notesSlides/notesSlide7.xm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10.wdp"/><Relationship Id="rId32" Type="http://schemas.openxmlformats.org/officeDocument/2006/relationships/image" Target="../media/image8.png"/><Relationship Id="rId5" Type="http://schemas.openxmlformats.org/officeDocument/2006/relationships/image" Target="../media/image17.png"/><Relationship Id="rId15" Type="http://schemas.microsoft.com/office/2007/relationships/hdphoto" Target="../media/hdphoto6.wdp"/><Relationship Id="rId23" Type="http://schemas.openxmlformats.org/officeDocument/2006/relationships/image" Target="../media/image27.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wmf"/><Relationship Id="rId27" Type="http://schemas.microsoft.com/office/2007/relationships/hdphoto" Target="../media/hdphoto11.wdp"/><Relationship Id="rId30"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wmf"/><Relationship Id="rId18" Type="http://schemas.openxmlformats.org/officeDocument/2006/relationships/image" Target="../media/image24.png"/><Relationship Id="rId26" Type="http://schemas.openxmlformats.org/officeDocument/2006/relationships/image" Target="../media/image29.png"/><Relationship Id="rId3" Type="http://schemas.openxmlformats.org/officeDocument/2006/relationships/image" Target="../media/image16.png"/><Relationship Id="rId21" Type="http://schemas.microsoft.com/office/2007/relationships/hdphoto" Target="../media/hdphoto9.wdp"/><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8.wmf"/><Relationship Id="rId2" Type="http://schemas.openxmlformats.org/officeDocument/2006/relationships/notesSlide" Target="../notesSlides/notesSlide8.xm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24" Type="http://schemas.microsoft.com/office/2007/relationships/hdphoto" Target="../media/hdphoto10.wdp"/><Relationship Id="rId32" Type="http://schemas.openxmlformats.org/officeDocument/2006/relationships/image" Target="../media/image8.png"/><Relationship Id="rId5" Type="http://schemas.openxmlformats.org/officeDocument/2006/relationships/image" Target="../media/image17.png"/><Relationship Id="rId15" Type="http://schemas.microsoft.com/office/2007/relationships/hdphoto" Target="../media/hdphoto6.wdp"/><Relationship Id="rId23" Type="http://schemas.openxmlformats.org/officeDocument/2006/relationships/image" Target="../media/image27.png"/><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wmf"/><Relationship Id="rId27" Type="http://schemas.microsoft.com/office/2007/relationships/hdphoto" Target="../media/hdphoto11.wdp"/><Relationship Id="rId30"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a:srcRect/>
          <a:stretch>
            <a:fillRect/>
          </a:stretch>
        </p:blipFill>
        <p:spPr bwMode="auto">
          <a:xfrm>
            <a:off x="0" y="328613"/>
            <a:ext cx="9144000" cy="6411403"/>
          </a:xfrm>
          <a:prstGeom prst="rect">
            <a:avLst/>
          </a:prstGeom>
          <a:noFill/>
          <a:ln w="9525">
            <a:noFill/>
            <a:miter lim="800000"/>
            <a:headEnd/>
            <a:tailEnd/>
          </a:ln>
        </p:spPr>
      </p:pic>
      <p:sp>
        <p:nvSpPr>
          <p:cNvPr id="11" name="TextBox 10"/>
          <p:cNvSpPr txBox="1"/>
          <p:nvPr/>
        </p:nvSpPr>
        <p:spPr>
          <a:xfrm>
            <a:off x="4156473" y="4068192"/>
            <a:ext cx="4256960" cy="446276"/>
          </a:xfrm>
          <a:prstGeom prst="rect">
            <a:avLst/>
          </a:prstGeom>
          <a:noFill/>
        </p:spPr>
        <p:txBody>
          <a:bodyPr wrap="square" rtlCol="0">
            <a:spAutoFit/>
          </a:bodyPr>
          <a:lstStyle/>
          <a:p>
            <a:pPr algn="r"/>
            <a:r>
              <a:rPr lang="en-US" sz="2300" i="1" dirty="0">
                <a:solidFill>
                  <a:srgbClr val="000000"/>
                </a:solidFill>
              </a:rPr>
              <a:t>Subtitle will go here</a:t>
            </a:r>
          </a:p>
        </p:txBody>
      </p:sp>
      <p:sp>
        <p:nvSpPr>
          <p:cNvPr id="7" name="TextBox 6"/>
          <p:cNvSpPr txBox="1"/>
          <p:nvPr/>
        </p:nvSpPr>
        <p:spPr>
          <a:xfrm>
            <a:off x="4386773" y="2447513"/>
            <a:ext cx="4578120" cy="3170099"/>
          </a:xfrm>
          <a:prstGeom prst="rect">
            <a:avLst/>
          </a:prstGeom>
          <a:solidFill>
            <a:srgbClr val="EF4025"/>
          </a:solidFill>
        </p:spPr>
        <p:txBody>
          <a:bodyPr wrap="square" rtlCol="0" anchor="ctr">
            <a:spAutoFit/>
          </a:bodyPr>
          <a:lstStyle/>
          <a:p>
            <a:pPr algn="r">
              <a:spcAft>
                <a:spcPts val="600"/>
              </a:spcAft>
            </a:pPr>
            <a:r>
              <a:rPr lang="en-US" sz="4300" b="1" dirty="0">
                <a:solidFill>
                  <a:srgbClr val="FFFFFF"/>
                </a:solidFill>
              </a:rPr>
              <a:t>HIV Prevention Research Tools</a:t>
            </a:r>
          </a:p>
          <a:p>
            <a:pPr>
              <a:spcAft>
                <a:spcPts val="600"/>
              </a:spcAft>
            </a:pPr>
            <a:endParaRPr lang="en-US" sz="800" b="1" dirty="0">
              <a:solidFill>
                <a:srgbClr val="FFFFFF"/>
              </a:solidFill>
            </a:endParaRPr>
          </a:p>
          <a:p>
            <a:pPr marL="1554480" indent="-1608138"/>
            <a:r>
              <a:rPr lang="en-US" sz="2400" b="1" dirty="0">
                <a:solidFill>
                  <a:srgbClr val="FFFFFF"/>
                </a:solidFill>
                <a:latin typeface="Times New Roman" pitchFamily="18" charset="0"/>
                <a:cs typeface="Times New Roman" pitchFamily="18" charset="0"/>
              </a:rPr>
              <a:t>Presenters: </a:t>
            </a:r>
          </a:p>
          <a:p>
            <a:pPr marL="801688"/>
            <a:r>
              <a:rPr lang="en-US" sz="2400" b="1" dirty="0">
                <a:solidFill>
                  <a:srgbClr val="FFFFFF"/>
                </a:solidFill>
                <a:latin typeface="Times New Roman" pitchFamily="18" charset="0"/>
                <a:cs typeface="Times New Roman" pitchFamily="18" charset="0"/>
              </a:rPr>
              <a:t>  </a:t>
            </a:r>
          </a:p>
          <a:p>
            <a:pPr marL="801688"/>
            <a:endParaRPr lang="en-US" sz="2400" b="1" dirty="0">
              <a:solidFill>
                <a:srgbClr val="FFFFFF"/>
              </a:solidFill>
              <a:latin typeface="Times New Roman" pitchFamily="18" charset="0"/>
              <a:cs typeface="Times New Roman" pitchFamily="18" charset="0"/>
            </a:endParaRPr>
          </a:p>
          <a:p>
            <a:pPr marL="801688"/>
            <a:endParaRPr lang="en-US" sz="2400" b="1" dirty="0">
              <a:solidFill>
                <a:srgbClr val="FFFFFF"/>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srcRect/>
          <a:stretch>
            <a:fillRect/>
          </a:stretch>
        </p:blipFill>
        <p:spPr bwMode="auto">
          <a:xfrm>
            <a:off x="5552457" y="6046498"/>
            <a:ext cx="1290614" cy="501784"/>
          </a:xfrm>
          <a:prstGeom prst="rect">
            <a:avLst/>
          </a:prstGeom>
          <a:noFill/>
          <a:ln w="9525">
            <a:noFill/>
            <a:miter lim="800000"/>
            <a:headEnd/>
            <a:tailEnd/>
          </a:ln>
        </p:spPr>
      </p:pic>
      <p:pic>
        <p:nvPicPr>
          <p:cNvPr id="8" name="Picture 3"/>
          <p:cNvPicPr>
            <a:picLocks noChangeAspect="1" noChangeArrowheads="1"/>
          </p:cNvPicPr>
          <p:nvPr/>
        </p:nvPicPr>
        <p:blipFill>
          <a:blip r:embed="rId5"/>
          <a:srcRect/>
          <a:stretch>
            <a:fillRect/>
          </a:stretch>
        </p:blipFill>
        <p:spPr bwMode="auto">
          <a:xfrm>
            <a:off x="2182761" y="398579"/>
            <a:ext cx="1327345" cy="1582096"/>
          </a:xfrm>
          <a:prstGeom prst="rect">
            <a:avLst/>
          </a:prstGeom>
          <a:noFill/>
          <a:ln w="9525">
            <a:noFill/>
            <a:miter lim="800000"/>
            <a:headEnd/>
            <a:tailEnd/>
          </a:ln>
        </p:spPr>
      </p:pic>
      <p:pic>
        <p:nvPicPr>
          <p:cNvPr id="9" name="Picture 4"/>
          <p:cNvPicPr>
            <a:picLocks noChangeAspect="1" noChangeArrowheads="1"/>
          </p:cNvPicPr>
          <p:nvPr/>
        </p:nvPicPr>
        <p:blipFill>
          <a:blip r:embed="rId6"/>
          <a:srcRect/>
          <a:stretch>
            <a:fillRect/>
          </a:stretch>
        </p:blipFill>
        <p:spPr bwMode="auto">
          <a:xfrm>
            <a:off x="6553383" y="389246"/>
            <a:ext cx="1327617" cy="1582096"/>
          </a:xfrm>
          <a:prstGeom prst="rect">
            <a:avLst/>
          </a:prstGeom>
          <a:noFill/>
          <a:ln w="9525">
            <a:noFill/>
            <a:miter lim="800000"/>
            <a:headEnd/>
            <a:tailEnd/>
          </a:ln>
        </p:spPr>
      </p:pic>
      <p:pic>
        <p:nvPicPr>
          <p:cNvPr id="1032" name="Picture 8"/>
          <p:cNvPicPr>
            <a:picLocks noChangeAspect="1" noChangeArrowheads="1"/>
          </p:cNvPicPr>
          <p:nvPr/>
        </p:nvPicPr>
        <p:blipFill>
          <a:blip r:embed="rId7"/>
          <a:srcRect/>
          <a:stretch>
            <a:fillRect/>
          </a:stretch>
        </p:blipFill>
        <p:spPr bwMode="auto">
          <a:xfrm>
            <a:off x="196953" y="2433709"/>
            <a:ext cx="3959520" cy="2954219"/>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8" name="Group 57"/>
          <p:cNvGrpSpPr/>
          <p:nvPr/>
        </p:nvGrpSpPr>
        <p:grpSpPr>
          <a:xfrm>
            <a:off x="186499" y="1079957"/>
            <a:ext cx="8658881" cy="4790770"/>
            <a:chOff x="186499" y="1079957"/>
            <a:chExt cx="8658881" cy="4790770"/>
          </a:xfrm>
        </p:grpSpPr>
        <p:sp>
          <p:nvSpPr>
            <p:cNvPr id="2" name="Oval 1"/>
            <p:cNvSpPr/>
            <p:nvPr/>
          </p:nvSpPr>
          <p:spPr>
            <a:xfrm>
              <a:off x="831740" y="1973722"/>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p:grpSpPr>
          <p:sp>
            <p:nvSpPr>
              <p:cNvPr id="38" name="Round Same Side Corner Rectangle 37"/>
              <p:cNvSpPr/>
              <p:nvPr/>
            </p:nvSpPr>
            <p:spPr>
              <a:xfrm rot="10800000">
                <a:off x="2133600" y="4952999"/>
                <a:ext cx="4724400" cy="1188791"/>
              </a:xfrm>
              <a:prstGeom prst="round2Same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r>
                <a:rPr lang="en-US" sz="1200" b="1" dirty="0">
                  <a:solidFill>
                    <a:schemeClr val="bg1">
                      <a:lumMod val="75000"/>
                    </a:schemeClr>
                  </a:solidFill>
                  <a:latin typeface="Times New Roman" pitchFamily="18" charset="0"/>
                  <a:cs typeface="Times New Roman" pitchFamily="18" charset="0"/>
                </a:rPr>
                <a:t>)</a:t>
              </a:r>
            </a:p>
          </p:txBody>
        </p:sp>
        <p:sp>
          <p:nvSpPr>
            <p:cNvPr id="48" name="Rectangle 47"/>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9" name="TextBox 48"/>
            <p:cNvSpPr txBox="1"/>
            <p:nvPr/>
          </p:nvSpPr>
          <p:spPr>
            <a:xfrm>
              <a:off x="683699" y="2673358"/>
              <a:ext cx="1905000"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3" name="TextBox 52"/>
            <p:cNvSpPr txBox="1"/>
            <p:nvPr/>
          </p:nvSpPr>
          <p:spPr>
            <a:xfrm>
              <a:off x="3970049" y="1079957"/>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9" name="Picture 3">
            <a:extLst>
              <a:ext uri="{FF2B5EF4-FFF2-40B4-BE49-F238E27FC236}">
                <a16:creationId xmlns:a16="http://schemas.microsoft.com/office/drawing/2014/main" id="{7DFC0049-B26E-4ED9-A61F-0A4E5EA223F5}"/>
              </a:ext>
            </a:extLst>
          </p:cNvPr>
          <p:cNvPicPr>
            <a:picLocks noChangeAspect="1" noChangeArrowheads="1"/>
          </p:cNvPicPr>
          <p:nvPr/>
        </p:nvPicPr>
        <p:blipFill>
          <a:blip r:embed="rId29"/>
          <a:srcRect/>
          <a:stretch>
            <a:fillRect/>
          </a:stretch>
        </p:blipFill>
        <p:spPr bwMode="auto">
          <a:xfrm>
            <a:off x="4513403" y="6252970"/>
            <a:ext cx="1859264" cy="563546"/>
          </a:xfrm>
          <a:prstGeom prst="rect">
            <a:avLst/>
          </a:prstGeom>
          <a:noFill/>
          <a:ln w="9525">
            <a:noFill/>
            <a:miter lim="800000"/>
            <a:headEnd/>
            <a:tailEnd/>
          </a:ln>
        </p:spPr>
      </p:pic>
      <p:pic>
        <p:nvPicPr>
          <p:cNvPr id="60" name="Picture 2">
            <a:extLst>
              <a:ext uri="{FF2B5EF4-FFF2-40B4-BE49-F238E27FC236}">
                <a16:creationId xmlns:a16="http://schemas.microsoft.com/office/drawing/2014/main" id="{D0081135-AB07-4434-8735-BC4AB65397ED}"/>
              </a:ext>
            </a:extLst>
          </p:cNvPr>
          <p:cNvPicPr>
            <a:picLocks noChangeAspect="1" noChangeArrowheads="1"/>
          </p:cNvPicPr>
          <p:nvPr/>
        </p:nvPicPr>
        <p:blipFill>
          <a:blip r:embed="rId30"/>
          <a:srcRect/>
          <a:stretch>
            <a:fillRect/>
          </a:stretch>
        </p:blipFill>
        <p:spPr bwMode="auto">
          <a:xfrm>
            <a:off x="3021729" y="6252970"/>
            <a:ext cx="1449469" cy="563546"/>
          </a:xfrm>
          <a:prstGeom prst="rect">
            <a:avLst/>
          </a:prstGeom>
          <a:noFill/>
          <a:ln w="9525">
            <a:noFill/>
            <a:miter lim="800000"/>
            <a:headEnd/>
            <a:tailEnd/>
          </a:ln>
        </p:spPr>
      </p:pic>
      <p:pic>
        <p:nvPicPr>
          <p:cNvPr id="61" name="Picture 4">
            <a:extLst>
              <a:ext uri="{FF2B5EF4-FFF2-40B4-BE49-F238E27FC236}">
                <a16:creationId xmlns:a16="http://schemas.microsoft.com/office/drawing/2014/main" id="{9350BE63-5350-4EDD-A240-CFCEFAD653F1}"/>
              </a:ext>
            </a:extLst>
          </p:cNvPr>
          <p:cNvPicPr>
            <a:picLocks noChangeAspect="1" noChangeArrowheads="1"/>
          </p:cNvPicPr>
          <p:nvPr/>
        </p:nvPicPr>
        <p:blipFill>
          <a:blip r:embed="rId31"/>
          <a:srcRect/>
          <a:stretch>
            <a:fillRect/>
          </a:stretch>
        </p:blipFill>
        <p:spPr bwMode="auto">
          <a:xfrm>
            <a:off x="1342434" y="5862211"/>
            <a:ext cx="725518" cy="998510"/>
          </a:xfrm>
          <a:prstGeom prst="rect">
            <a:avLst/>
          </a:prstGeom>
          <a:noFill/>
          <a:ln w="9525">
            <a:noFill/>
            <a:miter lim="800000"/>
            <a:headEnd/>
            <a:tailEnd/>
          </a:ln>
        </p:spPr>
      </p:pic>
      <p:pic>
        <p:nvPicPr>
          <p:cNvPr id="62" name="Picture 3">
            <a:extLst>
              <a:ext uri="{FF2B5EF4-FFF2-40B4-BE49-F238E27FC236}">
                <a16:creationId xmlns:a16="http://schemas.microsoft.com/office/drawing/2014/main" id="{48A71C78-B9E3-4113-BACC-9B0E820868C5}"/>
              </a:ext>
            </a:extLst>
          </p:cNvPr>
          <p:cNvPicPr>
            <a:picLocks noChangeAspect="1" noChangeArrowheads="1"/>
          </p:cNvPicPr>
          <p:nvPr/>
        </p:nvPicPr>
        <p:blipFill>
          <a:blip r:embed="rId32"/>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58731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25288" y="82060"/>
            <a:ext cx="1928861" cy="1919317"/>
          </a:xfrm>
          <a:prstGeom prst="rect">
            <a:avLst/>
          </a:prstGeom>
          <a:noFill/>
          <a:ln>
            <a:noFill/>
          </a:ln>
          <a:effectLst>
            <a:outerShdw dist="35921" dir="2700000" algn="ctr" rotWithShape="0">
              <a:schemeClr val="bg2"/>
            </a:outerShdw>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5288" y="3739660"/>
            <a:ext cx="1798423" cy="259771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667926" y="1617997"/>
            <a:ext cx="5860465" cy="3825873"/>
          </a:xfrm>
        </p:spPr>
        <p:txBody>
          <a:bodyPr/>
          <a:lstStyle/>
          <a:p>
            <a:pPr marL="0" indent="0">
              <a:buNone/>
            </a:pPr>
            <a:r>
              <a:rPr lang="en-US" sz="2400" dirty="0"/>
              <a:t>The PrEP prevention approach is focused on people who do not have HIV, but may acquire HIV through sexual contact and/or injection drug use (IDU).</a:t>
            </a:r>
          </a:p>
          <a:p>
            <a:r>
              <a:rPr lang="en-US" dirty="0"/>
              <a:t>With PrEP, people who do not have HIV take a medication. </a:t>
            </a:r>
          </a:p>
          <a:p>
            <a:r>
              <a:rPr lang="en-US" dirty="0"/>
              <a:t>The medication lowers their likelihood of contracting HIV through sexual contact as well as IDU. .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2"/>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13" name="Picture 3"/>
          <p:cNvPicPr>
            <a:picLocks noChangeAspect="1" noChangeArrowheads="1"/>
          </p:cNvPicPr>
          <p:nvPr/>
        </p:nvPicPr>
        <p:blipFill>
          <a:blip r:embed="rId6"/>
          <a:srcRect/>
          <a:stretch>
            <a:fillRect/>
          </a:stretch>
        </p:blipFill>
        <p:spPr bwMode="auto">
          <a:xfrm>
            <a:off x="0" y="5862211"/>
            <a:ext cx="667894" cy="998510"/>
          </a:xfrm>
          <a:prstGeom prst="rect">
            <a:avLst/>
          </a:prstGeom>
          <a:noFill/>
          <a:ln w="9525">
            <a:noFill/>
            <a:miter lim="800000"/>
            <a:headEnd/>
            <a:tailEnd/>
          </a:ln>
        </p:spPr>
      </p:pic>
      <p:pic>
        <p:nvPicPr>
          <p:cNvPr id="15" name="Picture 4"/>
          <p:cNvPicPr>
            <a:picLocks noChangeAspect="1" noChangeArrowheads="1"/>
          </p:cNvPicPr>
          <p:nvPr/>
        </p:nvPicPr>
        <p:blipFill>
          <a:blip r:embed="rId7"/>
          <a:srcRect/>
          <a:stretch>
            <a:fillRect/>
          </a:stretch>
        </p:blipFill>
        <p:spPr bwMode="auto">
          <a:xfrm>
            <a:off x="1342434" y="5862211"/>
            <a:ext cx="725518" cy="998510"/>
          </a:xfrm>
          <a:prstGeom prst="rect">
            <a:avLst/>
          </a:prstGeom>
          <a:noFill/>
          <a:ln w="9525">
            <a:noFill/>
            <a:miter lim="800000"/>
            <a:headEnd/>
            <a:tailEnd/>
          </a:ln>
        </p:spPr>
      </p:pic>
      <p:pic>
        <p:nvPicPr>
          <p:cNvPr id="17" name="Picture 3"/>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1318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PEP vs. PrEP</a:t>
            </a:r>
          </a:p>
        </p:txBody>
      </p:sp>
      <p:sp>
        <p:nvSpPr>
          <p:cNvPr id="4" name="AutoShape 2" descr="data:image/jpeg;base64,/9j/4AAQSkZJRgABAQAAAQABAAD/2wCEAAkGBhQSEBIQEhIQFA8QDxUQEBQQEA8UEA8PFRAVFRQQFRQXHCYeFxkjGRQUHy8gIycpLCwsFR4xNTAqNyYtLCkBCQoKDgwOGg8PGikkHyQpKSksKSksLCwsLCksKSwqKSwsLCksLCwsKSkpKSwpLCwpLCksLCksLCwsLCksKSwsLP/AABEIAKgBLAMBIgACEQEDEQH/xAAbAAABBQEBAAAAAAAAAAAAAAAFAQIDBAYAB//EAEIQAAIBAgQEBAMFBQcCBwEAAAECAAMRBAUSIQYTMUEiUWFxI4GRBxQyUrEkQmKh0RUzcoKyweGi8ENTdIOEkvEW/8QAGgEAAgMBAQAAAAAAAAAAAAAAAAECAwQFBv/EACwRAAICAQQBAgUDBQAAAAAAAAABAhEDBBIhMUEiURMyM3GxFGFyBSM0YpH/2gAMAwEAAhEDEQA/AMniX3tH4On3PaRBbmXUp9B8zMMfc5t27LFBZPG0xtHzNJ2zLJ2zrTp06RInWiWixYANtEIj50YEdo0pJLRLR2BC1ONsRJ7RCsLJWRfeD33kVWx7bywacjalHuHuKbUYzxL0JltqcjZJKwOpZmw67wjhc58mIPvBTJIXow2oe1eDcYLiVh13ENYXPkfqbGeWpiHXoZbo51b8Qk4znEujmyQ/c9XSsD0IMkDTzzBZ6R+F/kTD2D4o7OPnL46hPvg0w1UX83BqAY5RKGFzWm/Rh85cDy9ST6NSkn0PvFBkRMUGMkSho/VIQZ14AK0jMcTGExgcY0iLFjAaBFjoggA20iIk5jCkAPIsOnfylvDp3841aYCgdzuZYpic/I6VHHm6VEgnThFmYoOizhFgISLadEgB0SLedABJ0dadpgFjbRLR9p0BWMtOKx8SAWRFJG1KT2jY0STKr0ZE1OXiIwpJWTTB7JIXoQi9GQPRkkySYNamR0vJaWZunqJOySCpSkrT7JcMI4bPx3uph3AcSsOjXHqZiKmHkQ1L0JENtcpgk4/K6PWsJxQrbNtC9DGq42YTxejnLr13ELYLiYDuVPvLFknHvk0R1E4/Nyes8ycGmHwXFTeYYQtQ4oU9RLVni+zRHUwffBo9USCUz6me8nGc0rfiliyR9y34kPcvRbwa2e0h+9K9XiVOwvB5YLyReaC8hm8SZxeJGLAWFrzQ0muAfMRwyKfQ4ZIz6HXiXjgIumTLDyqkLm8sCR0lkonKk7ZwpO3YoixBFEgRHTp0VVvsICEklHDM5soJ9oeybhRqlmbZZtMvyCnSAsBeaYYG+Wa8WllLmXBhsDwjUfc7CG8NwIv7xvNgqgdIt5pWGK8G2Onxx8Gfp8G0h2kh4QpeUO6p2qT2L2LdkfYzNfgqmekE4zgdh+EzeXnXkXii/BCWDHLtHkuMyWpT6qZQKz2PEYJXFiBMxnPB4ILJsZnnp/MTFk0dcwMFGkS3jMC1MkMJVMytNcMxcp0xhEaRHkxsYxpjSI8xjRkiNqchfDy3QplzYS3VysgXvL4afJNborgkrAFTDSs9CF3XtIjSlXKJJgZ6MgajDNTDSlXo2k0yaZTUsOhIlinmlRe94cyzhvWoZz1nYvhT8pm79Hkcd1D4BiZ+46gSUcQt5SvXymonVbj0kS0/SZJ4tj9SFtRdOfuegEac0qN3tIVoekL5Wypuaeo+tv8AeQpDUUJkbk1VLEneerUvwj2H6Tz6njw1RSyhVB2Am5y7FB0BHaXYXy0bNO+0W7TomqJqmk1HmAjgY0Qlw/ln3jEU6X7pN3/wDc/0+c5cYuTpHASt0ifK+Ga1ddaLZOxba/t5w1T+zuobXqKPPY7fznomHwiooVQAFFgB2AgqjnLtjThlVRTW+olTq2W9wb9LkdpvWngjpR0sEuTKn7PGuBzCb9To2A+sJ5dwItJtRfUfVf8AmbYJ/wB2jgsksUFykWR08Iu0gLRoOGKhQEAFmI6nyG8tLhm7/pLQf4hU33UMvlYbMPl4T/mli0sLwHWp1Q6ra+tuoXZEA6sfM9JZq0Qg1O2le5NgI7OM5XDIKjo7IW0jl2JB0k+K5AAsp3vBfFOM5uD1U9YvUsdSVEddKsSCpGq9xbp1jEFaWE1C4Jseh/pcTqmVEg2cgkWBO9vXa28mwBC0E6nRSAIW7m6qAV6XJ2t0vftBbcYLbw4TMW/+DWX/AF6YAEP7JHdm6joSOnaSHBKNyQB69P1lfhnMnxGEoV6qCnVq0g7ot7IT2F5ZzJb0mG29uvuJVmm8eOU0uk2SjFNpCU8Ip3FiPTpJPuK+UZli2pKPfp7mW4YZvJjjN+UmEopNoC5lw1SqghkB/kfrMLmX2fVQ55JDJ/EbEenrPUXESmISxxn2UZMEJ9nneZfZtZKXJb4hHxNZ8JNuosNt5Gfs3bkC7AV9didyhXttPSrRKo2h8GHsR/TY76PKsV9m9ZKbVOYh0qTYBrn0mQagxFwDPes5ps2HqqpsxpsFNgbG2208hVrC1refvLsWjhkfsZ82GMa2gbJatiwOzXhctB+MGmorDbVsZbpttOrjgscVFEEqBOZU7P7yqGhHNU2BgvVODrMe3KytrkeTIauBd91W4k+Cw5qN/CJoqICi0v0mj3rfLocUUcvx+kBG8LDse8JLWBgPilPhFh+IbgjrM9l/ErrYNf5zqyyxg9rLdto3zUwe0oYzJkNyBYyjg+JFbqZffNlIsDcnykntmueRUAHXS2nvC+BwRIudpPg8tF+Yw3PS/aELTHj0EU25/wDAsF4rAkbiFOHMz0nSeh85QzLHqim5gnBYp2a6+cx6vFDHJOA1LY7PUlMfaZfBZ1U8KdTNKp2HtKoTUujoQyKfR5lebn7LcJerWqflRUH+Ykn/AEiYQmel/ZPT+DWbzrAfSmP6zPp16zladXkRvQszHDqscVVqMgAs1mtubuLb38hNKalpjOCWNSrWLklQo0qTsLsdyO5/T+c3pnWNmcUv5h8jf9I374vmf/q9vraP5gHcDt1A38o6KwK9aoHHw2QupuNwd/ynyBG3zk9OpcX/AJHqD3BmU4fwlV69T7wldqaoyoMRpZUPMWy70xzGKrfUrMBY73a5v5rowxVwuJ01GIZcMK72IW/M0JcDYb3G+3ewLVAVuOsTaki8zl/EDF25qoVCP4Najqfy3uRe28g4idVwtFGrKlqz0w7CoQ5RKoF7MDq2Bub+IDvvBPFeMNTB0awrV1V8RUUK5Kv4OaNuXTD6rITbqN7bi4v/AGgBKWEogEogrHcVCp3pVGY3KsWY7m53ub3vC+Ao1dQFaD66ughHPMso5S7kN4rjwi2566bmefZZm61MVhuTmuZYlTWAqI+D04aqpBH96mHVQt/M2PmOs2y5YowdShppU6bU6y2GpqSo+vxMGIJ2N2FxvffvMHw/mtRa+GwlDM8TjqVJ6dKoMLl1D7tTpLZbVcUTsoHdSx2iA9NoUFRFRFVUUAKqKFVR5ADYCZ7KcVzKVfUajWZb63YkEn8KA7aBYWYXDb2JtNJ2mcy+oxpV1dgxTSoslBdCb6UApsTptuAwFtR3aZ9W/wCxP+L/AATx/MvuG8uty1tsN+pv3MtSllJ+EPc/qZdi0cr08H/qvwGRVN/ca05I2oYlJpovkj4JIj9DEcxX6H2jER1z4D7Tx/MRavWXsteoB7Co09crN8Jj/Aehsenn29547mr/ALRWG4+M/Xr+M9Zq0svUyjOuAXnbWTV+UgyXDVwVB8xeRZqt6Lj+EwJw/hcQafiACjpc72m6+aM1cB7MGGgwFTBdgojs0aquzCy+fnI8ixg1NfrOdlisudRfgi4+TR4aiEUASVqlhGLXBEFYnGh6vJB3t4rdhOlwuENIq5pjuY2kdBB7YEHqJqqOQU7d7yQ5EnrObm0uWct1oL9jB4rBadwbTW8L4BRTDndj3MlxXC6OLXIkJwzYVNm1KPPrLtNhnidzG3aD5MEZtnS0gd9+wgPF8YgrZL3MgyrLmrNzatyt9h5x59XGC4F0rZNh8K+IbmVCRTvsPOavK8pLWCiyiTZRlWqxYWQdBNNRUAWAsBOP6sz3SLMeF5PVLoiwGXLT6C7ecv3jFMfeXpJdG5JJUjy4meofZUf2Wp/6hv8AQk8sM9O+ymp+z1B5Yj9aaf0mXB8z+xy9N9RGzrG5C9up9h0H1t9Jk+A3+LX/AMC/6zNSzeI/SY3gltOJri/7h/lUH9Zrs6xdfKkrZm5d6Qq0jTqoBhabPyl5ZOuqyXD3CaSp8Kkjc3I2d5lKWDq/2m1fQVomhyy5ZGD7L4Qoe4NwDdl2sQOt5o+bFYqMlwNWH3jEBk+KQPiKuLIekK1azM9UAbtqAte+g7mT/aVS1UKJtcrX2stcnU1Goo/uiDbex9CRYkgSrwsQuPxakgMzvUUUzV0Paqyvr30OykrubEEkWO9iHG+DNbDBFpc08z8PL5hGqlUTUF1oAQWHiJst79QCD2AoZvQD4SnVbE1kbnVCzpgcwTmHRU2OHpMtRRb969mA3vtaDGY+k2Cp898W/wC01LVMLTqK4rNTq1ACjEVE06tQVgBsuxWT8dLfLafN0kq1LXq5KKX5TKQVqh1G56G9j32vH8T0DiMuohKbOX5L6USnUZQ1E3axRgdmtew6g3ElYUak4qnUoM+1Si1Ik28QdNJ1C3ckX2nl2Q4ygjUq1FMzy9DVwdVMOuKSrhcRhMViBTSrymYhVLGzKtiuoHebTBUOYlNlw1bDVvCjvU0JVCKF1FjTb4pO6jUOoJIHfzfJsFRpcnNBlhOXpXXk1KuYV6uJpocRy0xH3djoPxDfR1B39YCPcNUyuT4Z0XGaqZQFtj8IBiNRuFQXBsQT2JYkWBmjL2mZy6mFrYwBCAVe7FWGtuYx7sb9TYncg3AAmfULdimv2f4LIfMg9klT4X+Y/rCGuBMjrfDPo/8AsIR5sz/0+V6XH/FE86rJL7ktd9pHhn3kFWtIqVbxTbZVQRxL2Ajg8p4yr4AfeKlbp8o75FQjtek6+asvUjqCOo3HXrPBcxzYJiaiNZWBG3iAF1Bt4t/rvPcFrbN6XngPEOTFsU6i5tYX87XF/wCUsxTcXaRVm6HY7iFdkBBZiBYQ3hauw8piMZkb0mVyvhDDcdt5sMG1wPadLDOUr3KjHJKuBc5p6qR/lB2WcMjZ2YhiOg7Qvi/wH2iYN7qD6Sfw4uW99kQTnFOpRF0N1P1Ey+X5k1GsztuW7+U9Bx9DVTYekCZTw4lTxVBffYSnJDI8i29E4ySXI6jxaLfiEt0+Jr9x9DLtPh2iv/hr9Jbp5VSH7i/QTSlLyyFoHDP/AEEFZzxArIV2uRbaao4Gnb8I+gmD4sytUqKyC2o7iVZ24wbQ1VlLJsp1uL9Opm9y3BAkADwrBGSYPTTH5m/Sa7B4fSoHfvPO/Ul+wY4/Fnz0i7RawAHSWqbSmolqmZqR06LayS0gptJQYwPLCZ6D9lmI2xCfxI31BH+wnnl5rPs4xenFMn/mUj9VYH9LzJhdSOPgdZEeoYip4j9ZicgqaMyrL5mqP+oMP5CazEVP0mHrvy81U9ndf+unp/Wal2dlnoIqxwqSgK0cKsQxcLlyU6r1g1QvUvfXVdkUFtWlVOwGrUR3GtuxsLnNlPnROdEBS4xf9kcmpygj0n1hmXRasgvcK3n+UynjMWWypH5jKeVQLVBVqk2FRFZtdNkZ9r91B9jLmcoalCpTW+pksLGxB6gjxL3HmIKpUHXAVaLLUXTTqEEsNbnUziwpl7dune9l6RiDnC+K1YPDNe96K3JZ33Gx8TksRcHckzyuvQwq/eGxFHFikKmLrUFbNmHMxGGqlqqvSUDk1G3dOt9vMGbrg/H1Gw6hwCi6lV+ZrYkOfA2wGwIsVutrC+0mbhTBGqaxwmGNVnNRnakrMahbUXN+9947piCmQ5TRwtIpQ5gp1G5vxKtWoxZlUXvUJI2UbSUUyKlRuXSAdSNYa9Vr22I0CwJBJ8R3A+VHLDWUNz6iOS3hKi1h3vsOvlLnOkJK00SXBDkVfwsPUfp/xChrTN5PXs1Rf+9iRChrzB/TP8aK9r/LL9T9VlmpWldMR4pWrV5V+9bzoGcOYqv8P6yOlidlPt/tKNXEXpfM/pKtHGeAewjFYRqV7M4955dmbfGY2sST3v8AvHv395v8Zi7O3znnWNqa6zn+I/qZq0q9RTnfpHuupCDuCJXwI2t5bS1TXaZ854KVZ6T7WN1PaxnSckuzFV9GjxKeA/4T+kGcPYnXTHmpKn5GRnMWqoRRBY2tfsPnKnDeFq0HanVUgMdSnteLd6kOuDU9oNp5gqVDTJseov3EJBpk+KMFzKiaL6+m0lOe2NoSVs0xzFfzD6zhmYPQ39oAyrhJtmrOx/hvt85qMPhUQAKABHG2rfAnS6BGN4kSnsxIPtM398OLxC/kUzS8VYBKlBrgalFwfIwFwpgtKmoep2E5uvyOCrwwbSjfk1mV0Lt6LDimUMup2X1MvJObiVRNunhtgiZZMpkKmSKZcaCxTMsAyrTlpYwPKrwhkWP5OIpVeyuNX+E+Fv5EwcYoMxRdOzhJ1ye01qm1+0y3EWWVKlalVpAEoBe7Abq2pevuYzhjiQVKQpOfiILC/wC8o6GFDjBNid8o7MMinGy5Xx2hdVifQNTHa9rswEjTOqekFnpoSLlWq0tSnyOliL+xME5xSWvRakxIBsQQxUgg3G43nn+Z5EEqEK40H8PMq1i3r++O94Etx61QzWm5ISojEC5CspsPPaTc6eWcMr93xC1NSWIKNpWrcg27lj3Am9++GDDcFudGPWuCPMTOVeJaYJBZrg2Nkc2P0kR4nTsKp9qTwCwnw/gXoKyOyW1FgKenSxZU1MfACDdT3N9Rv2sV58yx4k8qdc/+3/UxP7ebtQr/ADCD/eOmFmp+8+sT7z6zMf2pVa/w2S1jd9JuL7iwOxjsRm1uh+t4qCw+Kig3AAJ62HWOOKgGljdS3JHXt0kvNPrEo1wkDk32EMRjIKr5jY+Z7WiVKZbqSJGMEB2k0iNlxM4HJa5tpa/Xtb/iZcce01FrVDbbYCM4nxAVNA6tMgcM3kYrd+lGeeRp0jcZ1xqgVKieIugbSCLrt0PkYGyzMBWZnAIu17HtfeZ98MbfhP0jsmzLkOQ4IVu9uhl+nm1P1cEHJyRtQNpieKaA5t/MCaKrxBTC31rb33kFPIfvXxHJVSPCB1t5zdmi5x2xIRe12FMjoqlFAoFtI+cvV6QYWP8A+ShgsI2HAQtqQbAnqPQwirTSuFRBmVzDMa1KqtIrcObI/b5zRYHBBRqO7nqYuOwgcC/Ubg+RlMZsqnQzAMOx7+sS45YPkKswlTFY4ILk2tK1XEO63prfyJNhMTn1auH01brfp5GV5suxWOMbYSzniA1jyafRjYmH8swmkJTHYb+8y/DGDu2v8ov85uMqpblpwNRleaaQtu+aggqg2tJUkIkymTOoSiPUyMR6wGT0jLSmU6bSwpkgPMWEZJbRtphRwREcg3BsR0I6iFcDnL6gHYkesF2i2klKmSjNxdo9BwKo63tv7mSvgEPVV+kzGQZvYhSf+ZsaLBhcTZFqStHVxyU1aKRwS/lX6TjThHkxpw8kWFFaUa1GX+RF5MB0DeVFFKEvu4nciFgDeTEOEB6iE+TF5MLAB/2MApUEi5vJaeEdEO+ojoIY5UcqR2KgNhsVc6WBDSXHuKaF22AEv4gKo1NYW7zA8TZ7zm0L/dj+chOe1FWSagihTrfeKzue2yj085aOFEzuFxjUXLAXU9RCtPiGkepsfWbtLkhsryY+XyEBQEd9xRuqqfcCV6eZ0z0dfrJ0xi9iPrNnDGBc64aS6ugAIYXA6EXmpw4soA7C0DVczU1UpAgsx6DsB3hoRwUU20KTZSz2rai576SR7wZwvxAKyBGNqiix9fWXOIKlqTeotM/gOEq1xVRgh6i99x6yuc5KaSVjVVybUVBAGa5WtavSP5CS3qOwlHM85r0PDUpgk7BlPhML5FSYpzH/ABuL+w7CWpqT2iprkK0RYADtAnGCqaNzbUDtDRMyHEGJNbEJQHQG7SGomowdkUW8jw2mkvm+/wAprcFT0qB8zA2Co3YDsP0EOoZ5zGrbkX6SN3MmWSrIlMepmg3kkeojFkqCMCSmssrIUlgCSoDy8GLIwY8Gc84I60QzgYsBDQ1jcdZpci4gtZWO8zLTgZKM3Hosx5HB2j1fD4gMLyfTPNsuz96Vh1WarL+KkewJsfIzVHIpHSx54zD+iJokVLHK3QiSioJYXiaJ2iO1RNcQztMQiIasqYnMkQXZgPnATdFomVcZmC01LMQAJncz4zUXFMaj59pk8dmb1Td2J9O0qllS6M2TURXEeQjxDxM1Y6VNqfT/ABQdSy4kXbvBtV7OpPQMCZqAwIBHQiatJijkuU+TJbk7YHqZNfuZTrcOnsR8xNLO0zc9LjfglZja2SOu9tvSVhSt3P1M3b09pk8fTAqMB0vMeow/CVxY7GcMJ+037gHrN0J57hmalVFRfn7TRf8A9Mmm9yD5TRpMsdlN8g+QhjKHMdF7atTewhMmwgrIsSaqtVtYE2W/cDvCbtOgqq0QYKz2irqqt+dbe94SpJYAeQmW4lxb8yklMFmD6yB5CFqmZGnTDurKLb7XtIqStkmuCfNccKdNmPYfzmX4dpl3qV26k2HzlXOc8+8MET8P6w/luF0U0QdbXPuZx9fmv0ohk4Ve4cyunsT5wisgoU7KB5CTAzLCO1UdLFDZBImEkSRoZMkmWkqrJkEiSTLJICZBJZEslEkB5SDHgzp055whwMWdOiENMbOnQAdFvEnRAWaGZVE/Cxl+lxRVHcGdOklJryTWSS6ZOnF9QdhEqcY1OwE6dH8SXuS+Pk9yjiOJazfvW9oNrYlmN2Yn3M6dI232QcnLtkVp1p06AiKsmqMpYmogsDt5GdOlmPJKDuLLEyZc9cfiUGX8FmjVB4abH17Tp06ukzzyT2tlngZmGaugsabj1I2+ogPWWOo9TOnSGtm923wD6JQJWxa9vOdOmCPYo9m4yuiEooo7KI+s9gZ06emXCSH5BeVUdVR6x7nSnsIXxKqUYMBbSb3nTpLpCfZg8Nlq/erL+EeI+k12X07vfsJ06ea1H1qHH1ZVYZWOEWdJnVJEMsLOnRoCamJMgizpICVTHgzp0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hQSEBQUEhQUFRUUFBQUFBQUFRQUFRQUFBQVFBQUFBQXHCYeFxkkGRQUHy8gIycpLCwsFR4xNTAqNSYsLCkBCQoKDgwOGA8PFykcHBwpLCwsKSksKSksLCksKSkpKSwpKSwsLCkpLCwpKSkpKSksLCwpLCksKSwpKSkpKSkpKf/AABEIARIAuAMBIgACEQEDEQH/xAAcAAABBQEBAQAAAAAAAAAAAAABAAIDBAUGBwj/xABCEAACAQIDBQQHAwkIAwAAAAABAgADEQQSIQUGMUFRE2FxkQciMlKBobFCwdEUFiNTYnKS4fAVJDNDgqKywheT8f/EABkBAQEBAQEBAAAAAAAAAAAAAAABAwIEBf/EACoRAQACAgEEAQIFBQAAAAAAAAABAhESAwQTITFRFEEiMmJxgSNCUlNh/9oADAMBAAIRAxEAPwDVvFeNJgvNXJ94rxl4rwh14bxl4s0KdeK8ZmivAdeK8beC8B94Lxt4Lyh14Lxt4ryB14M0beImAbwXjbxXgEmC8BMF4BJjSYCYLwCTFG3igW7xZozNBmgPvFmkeaHNAfeLNGZoM0B94rxmaLNAfeC8Zmmxu9iAhY5QToNRy7omcKjw272IcXWk1upso+cuUty8QfcHi/4Xm/S3g6r5Mfvk6bfX3T5j8JnuurCTcKtzemP4j90kHo/qc6qfwtN8bxJ0b5R/5wJ0b5Sbmrnx6PW/XL/Afxh/8et+uX+A/jN/+3k6N8oTt1PdPyjc1c43o9flVX+E/jIX3BqjhUTyYTqDt5fdPnIm270TzMbyauRr7l4hRpkbwb8RMbFYN6Zs6lfEcfA856DU203JVHwnP7zYtnom/vL9ZYvkw5W8V428BM0ciTDGXigWbwEwXilBvFeCC8A3hvBBAdeC8EV5FG809jnRvEfSZV5p7H+18Pvkt6I9tdY+RqI7LMmiT+vrHgyID+vOOCSCUR4MiVf6+EeEgSAxZhGqn9eUPZwEzTK2836E+K/WahSZu3ad6Jt1X6iWPaS5aCTLhGPIyRdmOeU2ZqkU0qexHMUZMKkUtJs2oeUnTYVQxlWbeITbo7sseMtJurGTDmrxCdYm6oky7sr0k2gw42LKek7hN3U6SQbCQcpNoMOFFI9DNTYykXuONp1a7JQcpKuzkHKSbLhkqB3/AFjwg6ny/nKe1dqKlTKgGmjE3OvQeErjbw90fAzh1DWFIdflHikOvyMyl2+vu/P+UcNvr0+f8pFa4oj3vkZIKS+98pjf2+vu/wC7+Ud+cQ90eZ/CBtCivU+Q/GEov7XyExDvQOSj5/ykNTek9F/r4wjee3JfMn7pVyF2CkaG9wB3c5kYDeVu0HaC6nTgBl7x1nXqBbS3wiBSTZSjlJBgF6SzDadZcoVwyjlFJbRQIlwyjlJBTHSSERGFMi+UcISYDSsQjjBaAgYBDlhySAESHFVcqMegJHjyk8ixo/Rt4QOTfDq3EXldtlIeomj2dpKoESrDbYo5EyZt0atsw1HVSD9DNpVElR7cNPCRXKNsWoDa5hqbDqrx+RB+k6qwPGPVRIOSpbEc8Wt8Cb+Umo7AY8TOqAWLMITLCw+wwupnT7NN6a92nlKT6y7s/wBj4mUlZtFAIbQhRQRQHxWitCBKAILQxBoUoIiYoyCFhAjYpMh1pXxzAU2J4W++TSttH/Be1/ZNrcfhGRissiXELcjMLg2IuOMdh8QrqGUgg8x15juPdKOJ2CrsWzMCTfkRczHmtyRH9OIl3SKz+acNIQic9idnCkRmrqtwSM11uFIB4dMy+cdSoub5a6G1r2qHS+gv015TzfU80e+Kf4mGvbpPq7oQY8Tnezq/r0/9vW4H0PkYHpOAC2IQAjMD2p1W9rjqL85PquX/AFSdqv8AnDpZHUxaL7TKPiPpOep4FWBJxAYC18uZ/aYqPmD5TUpbtIPaZj4WEd7qbfl44j95NOKPds/tDSw9RXXMpuNflpNHBWy2HI/cDKOHw6ooVRYDxPGX8Euh8fuE9lNsRt7++GE4z49JrQiGGaOTSIobxQAXjc0WWELCgDEY60BEKQihUQ5YDVWOtCBDlhAtK20F/RVP3G525deUtyHFpdGHVT3jhA5DZVYeslyWU3IZcrWOgJ97hx56S1isbTpANUdKYJCguwUEm9hc89D5RuCoFV1Gt277C50B42/GR7bw6vhqwZVYdlUNmAIuEax15yh9fCUcQovlqAcCrXtex0KnuEa2wqRVl9bKzZyM5Pr3uXuftHmfjx1nJbIapRp7NpYMUaX5VQ7SszU73anRpMX9Ui7EFh8b8pfwm91ZqWFbLTzV8ZVwzaNZVQ1QpAvx9Rb+JhG7U3dosbkNfuNuLFjY8Rcm1xrYAXtoZKG79FctlPqgAXY2IBJFxwPFh0sxHCc7s/fh6nZKUpI4TEvi8xYJQGHOTjxsXtxvpeU//I1ZEr56aMVo0qtFglaijdrVFEFlq+sUBYHMLXAMmFdth8BRW6KFuACVJzNluSCbkm1ydZZfGIKi0ywzuCVXmQOJnnlfaFbD4zFmtWU1TQwdJHoU0T1qlZ8q2qsyKdT6zaAWNuU6PcaqcRQ7asRUq06teiKt1YlEqED1kAVtD7QAv8ZMDqLSXZwsHH7ZPmqk/MyO0lwI9v8Af/6JEIt2givFeUKKK8UodaC0dBIpWitFBeA8CIRoMN4BEN42KEGMrC6kdQY+8ZW9k+B+kDmMXUNOmx4lV593MyhR3nwz6GoBfiKgKaEX1zC1rSYbWQkLUIUtoL+y9yR6p5+HfK+19l4Zab1KlNRZTcpdGa/qhbpqSSQPjKLVEUGNJgqXQOtEhbZBYq2W2iqQlhyNhaUhu1glrmpkVaqVUqn13AWrUJCkLmygueQGptM6hsnCVhmFTIWcuUL0WIe7E8Qfdvlvy4DWTYbdIKQyYqoScuoINwKnaAHKRdeIgbCbsYcPiH7MXxQy17kkOLEEWv6t7m9rdZBT3SwdBKjNTupomnUNV6tW9FPWynOx0GXS3C2kq7P2V2NTsziqjOaLqisKlluCS4OfKSL3110FiOdbD7rrVo5jjKpSomW7AqGUhVBK1DqLLcfvXgbeH3dwVJGUUaCqyqHzhSGUEuucve9jc6x9feLD0WVFKWOYns9QtgpHqoDcnMOmgJ5TP2jsnBNUNStWW7AXGenbSmmoFi18tNTcHrbQm82yaOC7RUo0wxBYFmVzlK3YWLi3GmTp1B+1OVamx9sDEZyqkKpWxIsSGFxpc8rH/Vwmrgvt/v8A/VY1Viwh9v8AfP8AxWIRZvDeMiBnQfeKNvDAlgMMBkUBFaK8UoIivBAYQ7NFmkd4M8CXNGs+hkRqRrPoYGA2z0Bb1bhiCQdRcXNwOR15SSvh1dSrqGVtCrC4PPWVsNiQGNI3Di5APNf2DzH0lu8ox8Xuhh3VsqBWKkBruQCbsLrm1GazW6gSpiN08PRpGowqHIA7lMhJyXZjYjhcsxHl0PSFoyvRFRGRvZdWVrEi6sCCLjhoTA5jA4fC0GpkVKl+yqhUfsdFRdVYAD1yKgIHMQ4fd7AWQGt7S07IXpAi1Naa3AW4a1QXHVppvufhixYqxJ43qOb2Knhfqin/AEiWqG6mGW1qZsDcAvUI9pX4ZtfWRW8YkHD7mYZbjIWBUIQ1RyCoAFrXtbSauE2XSpm9OminXVVAOpubnidSfM9ZOpkgnAIEFNbX7yT9PwkWLxiUlLVGCqOZNu/Tqe4RmFxYqLmHAk28BEC1mgLSO8V50JM8UYIoF0vBmkGeE1IE2aImQdrB2sCfNBeQ54jVkDzGEwM8iapKhxeRl9DInqyF6+kCuouFJ1I5kC/SPBlWnRdWGoKEcOate+ndqflLAlUCZhbQ2PiHrM9KrkVsllz1BqquM9gLaFlOXUNkFyJt2jlM6Rh7R2djWZ1p1VFNmqEXazBWA7NVIp3XKR1PPjwjv7ExrZr4kLnzE5SQc3Zoq+sEFgCuuXLzIGtpbwG8lKqGN8gS2YuVCjMWUAsCQGuvA66qeYmhhds0XfIlVGbkFYG9s17dbZTfpacyqzsrDOiEVHzsXdgddFZrqtzxsNOA8OugJDTMnWcSOF9JvHDeNX/gZ0+x0tRW/efOVdrbAfEYiizFclKo7WI+yUCgAc/Wubma7U7GwjKjaECACSqkqGAQywqiKMioWjTUkZMYTOhJ2kXayK0WWBL2sRqSLLCB8YRIXgvOfx29tNGK0xnI0JvZQel+cfsjebtanZuoUkHKQdCRraxm3ZvrthzvGcNWqh5SjWuJsZRK+KwtxpMnSADQTm9sbyVsPWYHDs9H1bOtwdQL3NiON+k6DDYgH1T7S8R3dZPlhXI0fSHhifW7RD3rceaky7T3ywh/zlHiGH1E1cVselU9ulTbxRT87TOq7l4Q/wCQg8Mw+hlFLttmnXPR1XIRna2XNnAtf3tfEnrLGF2ts2k4ZHoqyhgCuY+0LHQDp9YRuNhP1X++p+MsYfcjBg37EHxZz9TJIe/pBwi8GZv3Ub6taV038q1jbC4So/7T8PJdP9038Fu9h09ijSHfkW/mZrU6YHDynEirshqpooa4AqkHOBaw1NgLHpaTldZJVrBRcmDC0y2vC/KRRVI8U++TCgBHZfhCIckUly9YoGS1L+usRSWckwtu7zLQbIqhn4m/BQeF+p7ppWk2nEJM49tQU9Y7spx1PfWrfVaZHSxHzvL+H34X7dMjvVr/ACNpvPTckfZx3KuhCCchvxvN2YNCkbOw/SMPsKfsg+8fkPGaO1t9aa4d2ohmq2silban7R5EDjaeN4/bBBJckuxJObjc8SZ1xcUxOb+MFrZjw1BtQU+89PxjsFt2o1ZAhCnMCCBoLG9zz0nJHGFj6oZj3An6SzszaJpvYqQT7wINu689e8ess9X0TgdoUqv+G6senBv4TrLgFp41s/Gc72Pz8+U6zZm+NWno5FRejcfg3HzvPNfpJ/tl1HJ8usxexlc5hdW95dNZnHD4qmdUWovVGCt8Vaw8jN3Zm0krURVXRdQc1hYjQgnhIa28uGU2NVb/ALIZgPiBaeXS2cRDXaGYNoge2rJ1zKRb4jT5x1PadJuDofBhOhwuIp1RmQq6+8tjr38xOF9JWOWlWpIFQBkzlsi5icxXV7Xtp85aUm1tfRMxEZdAKi9R5iSflCrxIHiQJ5emOU/aHnJe2BtPXPSfqZd3/j0cbfo3sKiseiHtD5Jcx1HaFarfsaD/AL1YNRTyIzH4CcHg9s1aX+HUZL+7p8pv7N36rIR2pFROdwAw7wRb5zG3SXj1MOo5YdPg933JD4l8zjgqXFNfAc/EzbAAFoztIM08bQ81JGTEYT3Shhihv1MUKq1KqrxtPLN+MV/fGZeBVPMDKfpPUMVhM/O1u6cvt/canX1zFX5FDY+RuDPRxX0tlxaMw87TaHUSZdoDr5y1j9xMQjHs3DDpUXKfNdD5TGxOzMTSNnw7nvpkVB5aGe6vUV+WM8ctBtpoo1YTBr4JMZiFsPUp6ueGa/BfDSRYliTlCVM3u9m2bytLuxa5o0yKiMjMxJDDW3AXE73rf8KazXy2aWBVQAqgAcLASlvFSX8nfMAbKSt+Ia2hB5Syu106/IyFk/KHWmNATz+enhO7zEVc1icuY2TjahsEN+gOv14TqsNhKhH6Sp/pQAebcfKDau61LCIKtI2csFYD2SDc8PESCjtJugmfDbaMy7vGJbVNsqBATlBJC3JFzxNjz75BWxqrxPwEzauKZuflpM6tjkDZblmPBVGY3+HCaTaIcRGXc7j7Yb8qYC4BptpxuQVIJHnG+kOhUqFKmVmCAr6ovoTfhxljcHYNVT21RQlxZVJu1jbXThO02hWp0qZd7WA58+gA6z59755M1bxXEYl4Xg/0r5EvccQQRbxuNJs09hDm5v3aTXxmJ7R2cALfkoAsOXjI5761nH4mEz8MTFYJ6eocletyCPESXAEs6re5JAFz+M2MFs9MTUFKoLo176kcBcajvE7TY+42DokMlJc3U5mI+LGefl5tPENK1z5l0eHrm2ouOR/GWM3SQoQOEkN+M+bLc4NHZx/9jCdOMHzkDie6KNbvMEigbxhGscBG3M0Qxk14ThNu7zuarU0soUldALm07SvjQt+c8g25U/vFQ8CXJ8zPT08Rt5hnfOPDU/tJ73zfSUcbhVqm78eo0matdhzjxjWn0MV+GHlIuwlHBjNfYGy6ef13seCnl8ZkptA9BJKeOJZdOY+s5vWtq4WJmJdftjdM1qeUaHkw1HlOZb0d44ewaJHVs6/KerYaoCq200Hx0lnsjxM+ZHJavqXoxEvMMJ6KWYD8qxBPVKPqr8SdTOy2Ruph8MoWnSGn2iASfEkazeNMc4jpa2gnM3mfa4VymmmgHK1pye/mNvh7Dk6zssRTLDQzmtubuGspW9ieY++WlsTEkxmHmlPaDDkJMuLLcZfrej3Gq3qmky9SSDN3YHo9dSHxDBrcEUWX4nnPbbqa4YxxyO6OyjftG0v7I5kdTO6QWAF7xuHwaKOHkJYyjlpPBa205bRGByjl9JILdZEBHqoHK8zUmIhhB7hFmhTR3xQhooEQa3fHZoBBrOsor1sGpnObX3Eo4g3YEN1GhnWKBA46TrI8ux3ondQexrsD0bUTC/MraCm1lbvtPbsnWMNETuOW0fdNYeJtu7jlOuHv3qZs7ubpYio4aqopqpvY6kz1BaYj0QdJ1PNaYxlNYV8NRK26WlqEqYbTHLoCdYhS74YXvIE1PTU6TH2zt6nQ0Ju3Sa1Q6XPKeQ7w7QL4moSeBsPhN+Dji9vLi84h1/599E+kI35B4pPPhi4Ri57uxx/DHez0ilvynNTLuF3wosbHTxnlgxckTGTmem45Xez2mniAwBGokoWcduFtIuGQm4HCdiD3T53JTS2G9ZzGR+EQaNvCUmbo6GMJijAY/dGMDDnAMLm8ojt1jwwEay2hBEB17xop2h1jlgNFuUIPdDGgmA7NrAacRTviDwDE0JiuIGZjscQDYXnkW3tKzHhc3nstfCA6zKx26tKr7Sgzbj5NJc2jLxztRF2k9Jb0b0L8D5yGr6MqR4Eien6iPhn23npqRyVJ249GS+8ZNR9GKAgl28JfqYO2d6P1Khm6zvab31mbsvZCUVCqOHWaY0nivbactIjEJhETIxrCvfM3RHWKEGKBHlgY2hCw2lA4xMtoGPSP8YDAYrXjmGkYsCRRCZGIbQEFhKiAQhIDS1o7NETGtKHNGgwAx1+kACnEVhvBIGkwgRxigLJDwhCwESBK0NoILwDFIq+LVLZ2C3Nhc2uYIExkZiigFOMe/GKKWAeUAiigNMcIooCjhFFCon4yQRRSAQJFFKgmNPGKKRRMIiihDowwxShscIopFlBiKKsVJUEg6EgEjw6cBBFF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091900824"/>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a:srcRect/>
          <a:stretch>
            <a:fillRect/>
          </a:stretch>
        </p:blipFill>
        <p:spPr bwMode="auto">
          <a:xfrm>
            <a:off x="3021729" y="6252970"/>
            <a:ext cx="1449469" cy="563546"/>
          </a:xfrm>
          <a:prstGeom prst="rect">
            <a:avLst/>
          </a:prstGeom>
          <a:noFill/>
          <a:ln w="9525">
            <a:noFill/>
            <a:miter lim="800000"/>
            <a:headEnd/>
            <a:tailEnd/>
          </a:ln>
        </p:spPr>
      </p:pic>
      <p:pic>
        <p:nvPicPr>
          <p:cNvPr id="11" name="Picture 3"/>
          <p:cNvPicPr>
            <a:picLocks noChangeAspect="1" noChangeArrowheads="1"/>
          </p:cNvPicPr>
          <p:nvPr/>
        </p:nvPicPr>
        <p:blipFill>
          <a:blip r:embed="rId9"/>
          <a:srcRect/>
          <a:stretch>
            <a:fillRect/>
          </a:stretch>
        </p:blipFill>
        <p:spPr bwMode="auto">
          <a:xfrm>
            <a:off x="0" y="5862211"/>
            <a:ext cx="667894" cy="998510"/>
          </a:xfrm>
          <a:prstGeom prst="rect">
            <a:avLst/>
          </a:prstGeom>
          <a:noFill/>
          <a:ln w="9525">
            <a:noFill/>
            <a:miter lim="800000"/>
            <a:headEnd/>
            <a:tailEnd/>
          </a:ln>
        </p:spPr>
      </p:pic>
      <p:pic>
        <p:nvPicPr>
          <p:cNvPr id="12" name="Picture 4"/>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10" name="Picture 3"/>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4211610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8"/>
            <a:ext cx="5467060" cy="4033502"/>
          </a:xfrm>
        </p:spPr>
        <p:txBody>
          <a:bodyPr/>
          <a:lstStyle/>
          <a:p>
            <a:pPr marL="0" indent="0">
              <a:buNone/>
            </a:pPr>
            <a:r>
              <a:rPr lang="en-US" dirty="0"/>
              <a:t>One major milestone in HIV prevention was the first approval of daily oral PrEP in the United States. This happened for the first time in 2012, marketed under the brand name Truvada</a:t>
            </a:r>
            <a:r>
              <a:rPr lang="en-US" baseline="30000" dirty="0"/>
              <a:t>®</a:t>
            </a:r>
            <a:r>
              <a:rPr lang="en-US" dirty="0"/>
              <a:t>. Truvada</a:t>
            </a:r>
            <a:r>
              <a:rPr lang="en-US" baseline="30000" dirty="0"/>
              <a:t>®</a:t>
            </a:r>
            <a:r>
              <a:rPr lang="en-US" dirty="0"/>
              <a:t> is a combination of two antiretroviral drugs:</a:t>
            </a:r>
          </a:p>
          <a:p>
            <a:pPr lvl="0"/>
            <a:r>
              <a:rPr lang="en-US" dirty="0"/>
              <a:t>Tenofovir disoproxil fumarate (also called TDF)</a:t>
            </a:r>
          </a:p>
          <a:p>
            <a:pPr lvl="0"/>
            <a:r>
              <a:rPr lang="en-US" dirty="0"/>
              <a:t>Emtricitabine (also called FTC)</a:t>
            </a:r>
          </a:p>
        </p:txBody>
      </p:sp>
      <p:sp>
        <p:nvSpPr>
          <p:cNvPr id="3" name="Title 2"/>
          <p:cNvSpPr>
            <a:spLocks noGrp="1"/>
          </p:cNvSpPr>
          <p:nvPr>
            <p:ph type="title"/>
          </p:nvPr>
        </p:nvSpPr>
        <p:spPr/>
        <p:txBody>
          <a:bodyPr/>
          <a:lstStyle/>
          <a:p>
            <a:r>
              <a:rPr lang="en-US" i="1" dirty="0"/>
              <a:t>PrEP Progress</a:t>
            </a:r>
          </a:p>
        </p:txBody>
      </p:sp>
      <p:sp>
        <p:nvSpPr>
          <p:cNvPr id="4" name="AutoShape 2" descr="data:image/jpeg;base64,/9j/4AAQSkZJRgABAQAAAQABAAD/2wCEAAkGBhQSEBIQEhIQFA8QDxUQEBQQEA8UEA8PFRAVFRQQFRQXHCYeFxkjGRQUHy8gIycpLCwsFR4xNTAqNyYtLCkBCQoKDgwOGg8PGikkHyQpKSksKSksLCwsLCksKSwqKSwsLCksLCwsKSkpKSwpLCwpLCksLCksLCwsLCksKSwsLP/AABEIAKgBLAMBIgACEQEDEQH/xAAbAAABBQEBAAAAAAAAAAAAAAAFAQIDBAYAB//EAEIQAAIBAgQEBAMFBQcCBwEAAAECAAMRBAUSIQYTMUEiUWFxI4GRBxQyUrEkQmKh0RUzcoKyweGi8ENTdIOEkvEW/8QAGgEAAgMBAQAAAAAAAAAAAAAAAAECAwQFBv/EACwRAAICAQQBAgUDBQAAAAAAAAABAhEDBBIhMUEiURMyM3GxFGFyBSM0YpH/2gAMAwEAAhEDEQA/AMniX3tH4On3PaRBbmXUp9B8zMMfc5t27LFBZPG0xtHzNJ2zLJ2zrTp06RInWiWixYANtEIj50YEdo0pJLRLR2BC1ONsRJ7RCsLJWRfeD33kVWx7bywacjalHuHuKbUYzxL0JltqcjZJKwOpZmw67wjhc58mIPvBTJIXow2oe1eDcYLiVh13ENYXPkfqbGeWpiHXoZbo51b8Qk4znEujmyQ/c9XSsD0IMkDTzzBZ6R+F/kTD2D4o7OPnL46hPvg0w1UX83BqAY5RKGFzWm/Rh85cDy9ST6NSkn0PvFBkRMUGMkSho/VIQZ14AK0jMcTGExgcY0iLFjAaBFjoggA20iIk5jCkAPIsOnfylvDp3841aYCgdzuZYpic/I6VHHm6VEgnThFmYoOizhFgISLadEgB0SLedABJ0dadpgFjbRLR9p0BWMtOKx8SAWRFJG1KT2jY0STKr0ZE1OXiIwpJWTTB7JIXoQi9GQPRkkySYNamR0vJaWZunqJOySCpSkrT7JcMI4bPx3uph3AcSsOjXHqZiKmHkQ1L0JENtcpgk4/K6PWsJxQrbNtC9DGq42YTxejnLr13ELYLiYDuVPvLFknHvk0R1E4/Nyes8ycGmHwXFTeYYQtQ4oU9RLVni+zRHUwffBo9USCUz6me8nGc0rfiliyR9y34kPcvRbwa2e0h+9K9XiVOwvB5YLyReaC8hm8SZxeJGLAWFrzQ0muAfMRwyKfQ4ZIz6HXiXjgIumTLDyqkLm8sCR0lkonKk7ZwpO3YoixBFEgRHTp0VVvsICEklHDM5soJ9oeybhRqlmbZZtMvyCnSAsBeaYYG+Wa8WllLmXBhsDwjUfc7CG8NwIv7xvNgqgdIt5pWGK8G2Onxx8Gfp8G0h2kh4QpeUO6p2qT2L2LdkfYzNfgqmekE4zgdh+EzeXnXkXii/BCWDHLtHkuMyWpT6qZQKz2PEYJXFiBMxnPB4ILJsZnnp/MTFk0dcwMFGkS3jMC1MkMJVMytNcMxcp0xhEaRHkxsYxpjSI8xjRkiNqchfDy3QplzYS3VysgXvL4afJNborgkrAFTDSs9CF3XtIjSlXKJJgZ6MgajDNTDSlXo2k0yaZTUsOhIlinmlRe94cyzhvWoZz1nYvhT8pm79Hkcd1D4BiZ+46gSUcQt5SvXymonVbj0kS0/SZJ4tj9SFtRdOfuegEac0qN3tIVoekL5Wypuaeo+tv8AeQpDUUJkbk1VLEneerUvwj2H6Tz6njw1RSyhVB2Am5y7FB0BHaXYXy0bNO+0W7TomqJqmk1HmAjgY0Qlw/ln3jEU6X7pN3/wDc/0+c5cYuTpHASt0ifK+Ga1ddaLZOxba/t5w1T+zuobXqKPPY7fznomHwiooVQAFFgB2AgqjnLtjThlVRTW+olTq2W9wb9LkdpvWngjpR0sEuTKn7PGuBzCb9To2A+sJ5dwItJtRfUfVf8AmbYJ/wB2jgsksUFykWR08Iu0gLRoOGKhQEAFmI6nyG8tLhm7/pLQf4hU33UMvlYbMPl4T/mli0sLwHWp1Q6ra+tuoXZEA6sfM9JZq0Qg1O2le5NgI7OM5XDIKjo7IW0jl2JB0k+K5AAsp3vBfFOM5uD1U9YvUsdSVEddKsSCpGq9xbp1jEFaWE1C4Jseh/pcTqmVEg2cgkWBO9vXa28mwBC0E6nRSAIW7m6qAV6XJ2t0vftBbcYLbw4TMW/+DWX/AF6YAEP7JHdm6joSOnaSHBKNyQB69P1lfhnMnxGEoV6qCnVq0g7ot7IT2F5ZzJb0mG29uvuJVmm8eOU0uk2SjFNpCU8Ip3FiPTpJPuK+UZli2pKPfp7mW4YZvJjjN+UmEopNoC5lw1SqghkB/kfrMLmX2fVQ55JDJ/EbEenrPUXESmISxxn2UZMEJ9nneZfZtZKXJb4hHxNZ8JNuosNt5Gfs3bkC7AV9didyhXttPSrRKo2h8GHsR/TY76PKsV9m9ZKbVOYh0qTYBrn0mQagxFwDPes5ps2HqqpsxpsFNgbG2208hVrC1refvLsWjhkfsZ82GMa2gbJatiwOzXhctB+MGmorDbVsZbpttOrjgscVFEEqBOZU7P7yqGhHNU2BgvVODrMe3KytrkeTIauBd91W4k+Cw5qN/CJoqICi0v0mj3rfLocUUcvx+kBG8LDse8JLWBgPilPhFh+IbgjrM9l/ErrYNf5zqyyxg9rLdto3zUwe0oYzJkNyBYyjg+JFbqZffNlIsDcnykntmueRUAHXS2nvC+BwRIudpPg8tF+Yw3PS/aELTHj0EU25/wDAsF4rAkbiFOHMz0nSeh85QzLHqim5gnBYp2a6+cx6vFDHJOA1LY7PUlMfaZfBZ1U8KdTNKp2HtKoTUujoQyKfR5lebn7LcJerWqflRUH+Ykn/AEiYQmel/ZPT+DWbzrAfSmP6zPp16zladXkRvQszHDqscVVqMgAs1mtubuLb38hNKalpjOCWNSrWLklQo0qTsLsdyO5/T+c3pnWNmcUv5h8jf9I374vmf/q9vraP5gHcDt1A38o6KwK9aoHHw2QupuNwd/ynyBG3zk9OpcX/AJHqD3BmU4fwlV69T7wldqaoyoMRpZUPMWy70xzGKrfUrMBY73a5v5rowxVwuJ01GIZcMK72IW/M0JcDYb3G+3ewLVAVuOsTaki8zl/EDF25qoVCP4Najqfy3uRe28g4idVwtFGrKlqz0w7CoQ5RKoF7MDq2Bub+IDvvBPFeMNTB0awrV1V8RUUK5Kv4OaNuXTD6rITbqN7bi4v/AGgBKWEogEogrHcVCp3pVGY3KsWY7m53ub3vC+Ao1dQFaD66ughHPMso5S7kN4rjwi2566bmefZZm61MVhuTmuZYlTWAqI+D04aqpBH96mHVQt/M2PmOs2y5YowdShppU6bU6y2GpqSo+vxMGIJ2N2FxvffvMHw/mtRa+GwlDM8TjqVJ6dKoMLl1D7tTpLZbVcUTsoHdSx2iA9NoUFRFRFVUUAKqKFVR5ADYCZ7KcVzKVfUajWZb63YkEn8KA7aBYWYXDb2JtNJ2mcy+oxpV1dgxTSoslBdCb6UApsTptuAwFtR3aZ9W/wCxP+L/AATx/MvuG8uty1tsN+pv3MtSllJ+EPc/qZdi0cr08H/qvwGRVN/ca05I2oYlJpovkj4JIj9DEcxX6H2jER1z4D7Tx/MRavWXsteoB7Co09crN8Jj/Aehsenn29547mr/ALRWG4+M/Xr+M9Zq0svUyjOuAXnbWTV+UgyXDVwVB8xeRZqt6Lj+EwJw/hcQafiACjpc72m6+aM1cB7MGGgwFTBdgojs0aquzCy+fnI8ixg1NfrOdlisudRfgi4+TR4aiEUASVqlhGLXBEFYnGh6vJB3t4rdhOlwuENIq5pjuY2kdBB7YEHqJqqOQU7d7yQ5EnrObm0uWct1oL9jB4rBadwbTW8L4BRTDndj3MlxXC6OLXIkJwzYVNm1KPPrLtNhnidzG3aD5MEZtnS0gd9+wgPF8YgrZL3MgyrLmrNzatyt9h5x59XGC4F0rZNh8K+IbmVCRTvsPOavK8pLWCiyiTZRlWqxYWQdBNNRUAWAsBOP6sz3SLMeF5PVLoiwGXLT6C7ecv3jFMfeXpJdG5JJUjy4meofZUf2Wp/6hv8AQk8sM9O+ymp+z1B5Yj9aaf0mXB8z+xy9N9RGzrG5C9up9h0H1t9Jk+A3+LX/AMC/6zNSzeI/SY3gltOJri/7h/lUH9Zrs6xdfKkrZm5d6Qq0jTqoBhabPyl5ZOuqyXD3CaSp8Kkjc3I2d5lKWDq/2m1fQVomhyy5ZGD7L4Qoe4NwDdl2sQOt5o+bFYqMlwNWH3jEBk+KQPiKuLIekK1azM9UAbtqAte+g7mT/aVS1UKJtcrX2stcnU1Goo/uiDbex9CRYkgSrwsQuPxakgMzvUUUzV0Paqyvr30OykrubEEkWO9iHG+DNbDBFpc08z8PL5hGqlUTUF1oAQWHiJst79QCD2AoZvQD4SnVbE1kbnVCzpgcwTmHRU2OHpMtRRb969mA3vtaDGY+k2Cp898W/wC01LVMLTqK4rNTq1ACjEVE06tQVgBsuxWT8dLfLafN0kq1LXq5KKX5TKQVqh1G56G9j32vH8T0DiMuohKbOX5L6USnUZQ1E3axRgdmtew6g3ElYUak4qnUoM+1Si1Ik28QdNJ1C3ckX2nl2Q4ygjUq1FMzy9DVwdVMOuKSrhcRhMViBTSrymYhVLGzKtiuoHebTBUOYlNlw1bDVvCjvU0JVCKF1FjTb4pO6jUOoJIHfzfJsFRpcnNBlhOXpXXk1KuYV6uJpocRy0xH3djoPxDfR1B39YCPcNUyuT4Z0XGaqZQFtj8IBiNRuFQXBsQT2JYkWBmjL2mZy6mFrYwBCAVe7FWGtuYx7sb9TYncg3AAmfULdimv2f4LIfMg9klT4X+Y/rCGuBMjrfDPo/8AsIR5sz/0+V6XH/FE86rJL7ktd9pHhn3kFWtIqVbxTbZVQRxL2Ajg8p4yr4AfeKlbp8o75FQjtek6+asvUjqCOo3HXrPBcxzYJiaiNZWBG3iAF1Bt4t/rvPcFrbN6XngPEOTFsU6i5tYX87XF/wCUsxTcXaRVm6HY7iFdkBBZiBYQ3hauw8piMZkb0mVyvhDDcdt5sMG1wPadLDOUr3KjHJKuBc5p6qR/lB2WcMjZ2YhiOg7Qvi/wH2iYN7qD6Sfw4uW99kQTnFOpRF0N1P1Ey+X5k1GsztuW7+U9Bx9DVTYekCZTw4lTxVBffYSnJDI8i29E4ySXI6jxaLfiEt0+Jr9x9DLtPh2iv/hr9Jbp5VSH7i/QTSlLyyFoHDP/AEEFZzxArIV2uRbaao4Gnb8I+gmD4sytUqKyC2o7iVZ24wbQ1VlLJsp1uL9Opm9y3BAkADwrBGSYPTTH5m/Sa7B4fSoHfvPO/Ul+wY4/Fnz0i7RawAHSWqbSmolqmZqR06LayS0gptJQYwPLCZ6D9lmI2xCfxI31BH+wnnl5rPs4xenFMn/mUj9VYH9LzJhdSOPgdZEeoYip4j9ZicgqaMyrL5mqP+oMP5CazEVP0mHrvy81U9ndf+unp/Wal2dlnoIqxwqSgK0cKsQxcLlyU6r1g1QvUvfXVdkUFtWlVOwGrUR3GtuxsLnNlPnROdEBS4xf9kcmpygj0n1hmXRasgvcK3n+UynjMWWypH5jKeVQLVBVqk2FRFZtdNkZ9r91B9jLmcoalCpTW+pksLGxB6gjxL3HmIKpUHXAVaLLUXTTqEEsNbnUziwpl7dune9l6RiDnC+K1YPDNe96K3JZ33Gx8TksRcHckzyuvQwq/eGxFHFikKmLrUFbNmHMxGGqlqqvSUDk1G3dOt9vMGbrg/H1Gw6hwCi6lV+ZrYkOfA2wGwIsVutrC+0mbhTBGqaxwmGNVnNRnakrMahbUXN+9947piCmQ5TRwtIpQ5gp1G5vxKtWoxZlUXvUJI2UbSUUyKlRuXSAdSNYa9Vr22I0CwJBJ8R3A+VHLDWUNz6iOS3hKi1h3vsOvlLnOkJK00SXBDkVfwsPUfp/xChrTN5PXs1Rf+9iRChrzB/TP8aK9r/LL9T9VlmpWldMR4pWrV5V+9bzoGcOYqv8P6yOlidlPt/tKNXEXpfM/pKtHGeAewjFYRqV7M4955dmbfGY2sST3v8AvHv395v8Zi7O3znnWNqa6zn+I/qZq0q9RTnfpHuupCDuCJXwI2t5bS1TXaZ854KVZ6T7WN1PaxnSckuzFV9GjxKeA/4T+kGcPYnXTHmpKn5GRnMWqoRRBY2tfsPnKnDeFq0HanVUgMdSnteLd6kOuDU9oNp5gqVDTJseov3EJBpk+KMFzKiaL6+m0lOe2NoSVs0xzFfzD6zhmYPQ39oAyrhJtmrOx/hvt85qMPhUQAKABHG2rfAnS6BGN4kSnsxIPtM398OLxC/kUzS8VYBKlBrgalFwfIwFwpgtKmoep2E5uvyOCrwwbSjfk1mV0Lt6LDimUMup2X1MvJObiVRNunhtgiZZMpkKmSKZcaCxTMsAyrTlpYwPKrwhkWP5OIpVeyuNX+E+Fv5EwcYoMxRdOzhJ1ye01qm1+0y3EWWVKlalVpAEoBe7Abq2pevuYzhjiQVKQpOfiILC/wC8o6GFDjBNid8o7MMinGy5Xx2hdVifQNTHa9rswEjTOqekFnpoSLlWq0tSnyOliL+xME5xSWvRakxIBsQQxUgg3G43nn+Z5EEqEK40H8PMq1i3r++O94Etx61QzWm5ISojEC5CspsPPaTc6eWcMr93xC1NSWIKNpWrcg27lj3Am9++GDDcFudGPWuCPMTOVeJaYJBZrg2Nkc2P0kR4nTsKp9qTwCwnw/gXoKyOyW1FgKenSxZU1MfACDdT3N9Rv2sV58yx4k8qdc/+3/UxP7ebtQr/ADCD/eOmFmp+8+sT7z6zMf2pVa/w2S1jd9JuL7iwOxjsRm1uh+t4qCw+Kig3AAJ62HWOOKgGljdS3JHXt0kvNPrEo1wkDk32EMRjIKr5jY+Z7WiVKZbqSJGMEB2k0iNlxM4HJa5tpa/Xtb/iZcce01FrVDbbYCM4nxAVNA6tMgcM3kYrd+lGeeRp0jcZ1xqgVKieIugbSCLrt0PkYGyzMBWZnAIu17HtfeZ98MbfhP0jsmzLkOQ4IVu9uhl+nm1P1cEHJyRtQNpieKaA5t/MCaKrxBTC31rb33kFPIfvXxHJVSPCB1t5zdmi5x2xIRe12FMjoqlFAoFtI+cvV6QYWP8A+ShgsI2HAQtqQbAnqPQwirTSuFRBmVzDMa1KqtIrcObI/b5zRYHBBRqO7nqYuOwgcC/Ubg+RlMZsqnQzAMOx7+sS45YPkKswlTFY4ILk2tK1XEO63prfyJNhMTn1auH01brfp5GV5suxWOMbYSzniA1jyafRjYmH8swmkJTHYb+8y/DGDu2v8ov85uMqpblpwNRleaaQtu+aggqg2tJUkIkymTOoSiPUyMR6wGT0jLSmU6bSwpkgPMWEZJbRtphRwREcg3BsR0I6iFcDnL6gHYkesF2i2klKmSjNxdo9BwKo63tv7mSvgEPVV+kzGQZvYhSf+ZsaLBhcTZFqStHVxyU1aKRwS/lX6TjThHkxpw8kWFFaUa1GX+RF5MB0DeVFFKEvu4nciFgDeTEOEB6iE+TF5MLAB/2MApUEi5vJaeEdEO+ojoIY5UcqR2KgNhsVc6WBDSXHuKaF22AEv4gKo1NYW7zA8TZ7zm0L/dj+chOe1FWSagihTrfeKzue2yj085aOFEzuFxjUXLAXU9RCtPiGkepsfWbtLkhsryY+XyEBQEd9xRuqqfcCV6eZ0z0dfrJ0xi9iPrNnDGBc64aS6ugAIYXA6EXmpw4soA7C0DVczU1UpAgsx6DsB3hoRwUU20KTZSz2rai576SR7wZwvxAKyBGNqiix9fWXOIKlqTeotM/gOEq1xVRgh6i99x6yuc5KaSVjVVybUVBAGa5WtavSP5CS3qOwlHM85r0PDUpgk7BlPhML5FSYpzH/ABuL+w7CWpqT2iprkK0RYADtAnGCqaNzbUDtDRMyHEGJNbEJQHQG7SGomowdkUW8jw2mkvm+/wAprcFT0qB8zA2Co3YDsP0EOoZ5zGrbkX6SN3MmWSrIlMepmg3kkeojFkqCMCSmssrIUlgCSoDy8GLIwY8Gc84I60QzgYsBDQ1jcdZpci4gtZWO8zLTgZKM3Hosx5HB2j1fD4gMLyfTPNsuz96Vh1WarL+KkewJsfIzVHIpHSx54zD+iJokVLHK3QiSioJYXiaJ2iO1RNcQztMQiIasqYnMkQXZgPnATdFomVcZmC01LMQAJncz4zUXFMaj59pk8dmb1Td2J9O0qllS6M2TURXEeQjxDxM1Y6VNqfT/ABQdSy4kXbvBtV7OpPQMCZqAwIBHQiatJijkuU+TJbk7YHqZNfuZTrcOnsR8xNLO0zc9LjfglZja2SOu9tvSVhSt3P1M3b09pk8fTAqMB0vMeow/CVxY7GcMJ+037gHrN0J57hmalVFRfn7TRf8A9Mmm9yD5TRpMsdlN8g+QhjKHMdF7atTewhMmwgrIsSaqtVtYE2W/cDvCbtOgqq0QYKz2irqqt+dbe94SpJYAeQmW4lxb8yklMFmD6yB5CFqmZGnTDurKLb7XtIqStkmuCfNccKdNmPYfzmX4dpl3qV26k2HzlXOc8+8MET8P6w/luF0U0QdbXPuZx9fmv0ohk4Ve4cyunsT5wisgoU7KB5CTAzLCO1UdLFDZBImEkSRoZMkmWkqrJkEiSTLJICZBJZEslEkB5SDHgzp055whwMWdOiENMbOnQAdFvEnRAWaGZVE/Cxl+lxRVHcGdOklJryTWSS6ZOnF9QdhEqcY1OwE6dH8SXuS+Pk9yjiOJazfvW9oNrYlmN2Yn3M6dI232QcnLtkVp1p06AiKsmqMpYmogsDt5GdOlmPJKDuLLEyZc9cfiUGX8FmjVB4abH17Tp06ukzzyT2tlngZmGaugsabj1I2+ogPWWOo9TOnSGtm923wD6JQJWxa9vOdOmCPYo9m4yuiEooo7KI+s9gZ06emXCSH5BeVUdVR6x7nSnsIXxKqUYMBbSb3nTpLpCfZg8Nlq/erL+EeI+k12X07vfsJ06ea1H1qHH1ZVYZWOEWdJnVJEMsLOnRoCamJMgizpICVTHgzp0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hQSEBQUEhQUFRUUFBQUFBQUFRQUFRQUFBQVFBQUFBQXHCYeFxkkGRQUHy8gIycpLCwsFR4xNTAqNSYsLCkBCQoKDgwOGA8PFykcHBwpLCwsKSksKSksLCksKSkpKSwpKSwsLCkpLCwpKSkpKSksLCwpLCksKSwpKSkpKSkpKf/AABEIARIAuAMBIgACEQEDEQH/xAAcAAABBQEBAQAAAAAAAAAAAAABAAIDBAUGBwj/xABCEAACAQIDBQQHAwkIAwAAAAABAgADEQQSIQUGMUFRE2FxkQciMlKBobFCwdEUFiNTYnKS4fAVJDNDgqKywheT8f/EABkBAQEBAQEBAAAAAAAAAAAAAAABAwIEBf/EACoRAQACAgEEAQIFBQAAAAAAAAABAhESAwQTITFRFEEiMmJxgSNCUlNh/9oADAMBAAIRAxEAPwDVvFeNJgvNXJ94rxl4rwh14bxl4s0KdeK8ZmivAdeK8beC8B94Lxt4Lyh14Lxt4ryB14M0beImAbwXjbxXgEmC8BMF4BJjSYCYLwCTFG3igW7xZozNBmgPvFmkeaHNAfeLNGZoM0B94rxmaLNAfeC8Zmmxu9iAhY5QToNRy7omcKjw272IcXWk1upso+cuUty8QfcHi/4Xm/S3g6r5Mfvk6bfX3T5j8JnuurCTcKtzemP4j90kHo/qc6qfwtN8bxJ0b5R/5wJ0b5Sbmrnx6PW/XL/Afxh/8et+uX+A/jN/+3k6N8oTt1PdPyjc1c43o9flVX+E/jIX3BqjhUTyYTqDt5fdPnIm270TzMbyauRr7l4hRpkbwb8RMbFYN6Zs6lfEcfA856DU203JVHwnP7zYtnom/vL9ZYvkw5W8V428BM0ciTDGXigWbwEwXilBvFeCC8A3hvBBAdeC8EV5FG809jnRvEfSZV5p7H+18Pvkt6I9tdY+RqI7LMmiT+vrHgyID+vOOCSCUR4MiVf6+EeEgSAxZhGqn9eUPZwEzTK2836E+K/WahSZu3ad6Jt1X6iWPaS5aCTLhGPIyRdmOeU2ZqkU0qexHMUZMKkUtJs2oeUnTYVQxlWbeITbo7sseMtJurGTDmrxCdYm6oky7sr0k2gw42LKek7hN3U6SQbCQcpNoMOFFI9DNTYykXuONp1a7JQcpKuzkHKSbLhkqB3/AFjwg6ny/nKe1dqKlTKgGmjE3OvQeErjbw90fAzh1DWFIdflHikOvyMyl2+vu/P+UcNvr0+f8pFa4oj3vkZIKS+98pjf2+vu/wC7+Ud+cQ90eZ/CBtCivU+Q/GEov7XyExDvQOSj5/ykNTek9F/r4wjee3JfMn7pVyF2CkaG9wB3c5kYDeVu0HaC6nTgBl7x1nXqBbS3wiBSTZSjlJBgF6SzDadZcoVwyjlFJbRQIlwyjlJBTHSSERGFMi+UcISYDSsQjjBaAgYBDlhySAESHFVcqMegJHjyk8ixo/Rt4QOTfDq3EXldtlIeomj2dpKoESrDbYo5EyZt0atsw1HVSD9DNpVElR7cNPCRXKNsWoDa5hqbDqrx+RB+k6qwPGPVRIOSpbEc8Wt8Cb+Umo7AY8TOqAWLMITLCw+wwupnT7NN6a92nlKT6y7s/wBj4mUlZtFAIbQhRQRQHxWitCBKAILQxBoUoIiYoyCFhAjYpMh1pXxzAU2J4W++TSttH/Be1/ZNrcfhGRissiXELcjMLg2IuOMdh8QrqGUgg8x15juPdKOJ2CrsWzMCTfkRczHmtyRH9OIl3SKz+acNIQic9idnCkRmrqtwSM11uFIB4dMy+cdSoub5a6G1r2qHS+gv015TzfU80e+Kf4mGvbpPq7oQY8Tnezq/r0/9vW4H0PkYHpOAC2IQAjMD2p1W9rjqL85PquX/AFSdqv8AnDpZHUxaL7TKPiPpOep4FWBJxAYC18uZ/aYqPmD5TUpbtIPaZj4WEd7qbfl44j95NOKPds/tDSw9RXXMpuNflpNHBWy2HI/cDKOHw6ooVRYDxPGX8Euh8fuE9lNsRt7++GE4z49JrQiGGaOTSIobxQAXjc0WWELCgDEY60BEKQihUQ5YDVWOtCBDlhAtK20F/RVP3G525deUtyHFpdGHVT3jhA5DZVYeslyWU3IZcrWOgJ97hx56S1isbTpANUdKYJCguwUEm9hc89D5RuCoFV1Gt277C50B42/GR7bw6vhqwZVYdlUNmAIuEax15yh9fCUcQovlqAcCrXtex0KnuEa2wqRVl9bKzZyM5Pr3uXuftHmfjx1nJbIapRp7NpYMUaX5VQ7SszU73anRpMX9Ui7EFh8b8pfwm91ZqWFbLTzV8ZVwzaNZVQ1QpAvx9Rb+JhG7U3dosbkNfuNuLFjY8Rcm1xrYAXtoZKG79FctlPqgAXY2IBJFxwPFh0sxHCc7s/fh6nZKUpI4TEvi8xYJQGHOTjxsXtxvpeU//I1ZEr56aMVo0qtFglaijdrVFEFlq+sUBYHMLXAMmFdth8BRW6KFuACVJzNluSCbkm1ydZZfGIKi0ywzuCVXmQOJnnlfaFbD4zFmtWU1TQwdJHoU0T1qlZ8q2qsyKdT6zaAWNuU6PcaqcRQ7asRUq06teiKt1YlEqED1kAVtD7QAv8ZMDqLSXZwsHH7ZPmqk/MyO0lwI9v8Af/6JEIt2givFeUKKK8UodaC0dBIpWitFBeA8CIRoMN4BEN42KEGMrC6kdQY+8ZW9k+B+kDmMXUNOmx4lV593MyhR3nwz6GoBfiKgKaEX1zC1rSYbWQkLUIUtoL+y9yR6p5+HfK+19l4Zab1KlNRZTcpdGa/qhbpqSSQPjKLVEUGNJgqXQOtEhbZBYq2W2iqQlhyNhaUhu1glrmpkVaqVUqn13AWrUJCkLmygueQGptM6hsnCVhmFTIWcuUL0WIe7E8Qfdvlvy4DWTYbdIKQyYqoScuoINwKnaAHKRdeIgbCbsYcPiH7MXxQy17kkOLEEWv6t7m9rdZBT3SwdBKjNTupomnUNV6tW9FPWynOx0GXS3C2kq7P2V2NTsziqjOaLqisKlluCS4OfKSL3110FiOdbD7rrVo5jjKpSomW7AqGUhVBK1DqLLcfvXgbeH3dwVJGUUaCqyqHzhSGUEuucve9jc6x9feLD0WVFKWOYns9QtgpHqoDcnMOmgJ5TP2jsnBNUNStWW7AXGenbSmmoFi18tNTcHrbQm82yaOC7RUo0wxBYFmVzlK3YWLi3GmTp1B+1OVamx9sDEZyqkKpWxIsSGFxpc8rH/Vwmrgvt/v8A/VY1Viwh9v8AfP8AxWIRZvDeMiBnQfeKNvDAlgMMBkUBFaK8UoIivBAYQ7NFmkd4M8CXNGs+hkRqRrPoYGA2z0Bb1bhiCQdRcXNwOR15SSvh1dSrqGVtCrC4PPWVsNiQGNI3Di5APNf2DzH0lu8ox8Xuhh3VsqBWKkBruQCbsLrm1GazW6gSpiN08PRpGowqHIA7lMhJyXZjYjhcsxHl0PSFoyvRFRGRvZdWVrEi6sCCLjhoTA5jA4fC0GpkVKl+yqhUfsdFRdVYAD1yKgIHMQ4fd7AWQGt7S07IXpAi1Naa3AW4a1QXHVppvufhixYqxJ43qOb2Knhfqin/AEiWqG6mGW1qZsDcAvUI9pX4ZtfWRW8YkHD7mYZbjIWBUIQ1RyCoAFrXtbSauE2XSpm9OminXVVAOpubnidSfM9ZOpkgnAIEFNbX7yT9PwkWLxiUlLVGCqOZNu/Tqe4RmFxYqLmHAk28BEC1mgLSO8V50JM8UYIoF0vBmkGeE1IE2aImQdrB2sCfNBeQ54jVkDzGEwM8iapKhxeRl9DInqyF6+kCuouFJ1I5kC/SPBlWnRdWGoKEcOate+ndqflLAlUCZhbQ2PiHrM9KrkVsllz1BqquM9gLaFlOXUNkFyJt2jlM6Rh7R2djWZ1p1VFNmqEXazBWA7NVIp3XKR1PPjwjv7ExrZr4kLnzE5SQc3Zoq+sEFgCuuXLzIGtpbwG8lKqGN8gS2YuVCjMWUAsCQGuvA66qeYmhhds0XfIlVGbkFYG9s17dbZTfpacyqzsrDOiEVHzsXdgddFZrqtzxsNOA8OugJDTMnWcSOF9JvHDeNX/gZ0+x0tRW/efOVdrbAfEYiizFclKo7WI+yUCgAc/Wubma7U7GwjKjaECACSqkqGAQywqiKMioWjTUkZMYTOhJ2kXayK0WWBL2sRqSLLCB8YRIXgvOfx29tNGK0xnI0JvZQel+cfsjebtanZuoUkHKQdCRraxm3ZvrthzvGcNWqh5SjWuJsZRK+KwtxpMnSADQTm9sbyVsPWYHDs9H1bOtwdQL3NiON+k6DDYgH1T7S8R3dZPlhXI0fSHhifW7RD3rceaky7T3ywh/zlHiGH1E1cVselU9ulTbxRT87TOq7l4Q/wCQg8Mw+hlFLttmnXPR1XIRna2XNnAtf3tfEnrLGF2ts2k4ZHoqyhgCuY+0LHQDp9YRuNhP1X++p+MsYfcjBg37EHxZz9TJIe/pBwi8GZv3Ub6taV038q1jbC4So/7T8PJdP9038Fu9h09ijSHfkW/mZrU6YHDynEirshqpooa4AqkHOBaw1NgLHpaTldZJVrBRcmDC0y2vC/KRRVI8U++TCgBHZfhCIckUly9YoGS1L+usRSWckwtu7zLQbIqhn4m/BQeF+p7ppWk2nEJM49tQU9Y7spx1PfWrfVaZHSxHzvL+H34X7dMjvVr/ACNpvPTckfZx3KuhCCchvxvN2YNCkbOw/SMPsKfsg+8fkPGaO1t9aa4d2ohmq2silban7R5EDjaeN4/bBBJckuxJObjc8SZ1xcUxOb+MFrZjw1BtQU+89PxjsFt2o1ZAhCnMCCBoLG9zz0nJHGFj6oZj3An6SzszaJpvYqQT7wINu689e8ess9X0TgdoUqv+G6senBv4TrLgFp41s/Gc72Pz8+U6zZm+NWno5FRejcfg3HzvPNfpJ/tl1HJ8usxexlc5hdW95dNZnHD4qmdUWovVGCt8Vaw8jN3Zm0krURVXRdQc1hYjQgnhIa28uGU2NVb/ALIZgPiBaeXS2cRDXaGYNoge2rJ1zKRb4jT5x1PadJuDofBhOhwuIp1RmQq6+8tjr38xOF9JWOWlWpIFQBkzlsi5icxXV7Xtp85aUm1tfRMxEZdAKi9R5iSflCrxIHiQJ5emOU/aHnJe2BtPXPSfqZd3/j0cbfo3sKiseiHtD5Jcx1HaFarfsaD/AL1YNRTyIzH4CcHg9s1aX+HUZL+7p8pv7N36rIR2pFROdwAw7wRb5zG3SXj1MOo5YdPg933JD4l8zjgqXFNfAc/EzbAAFoztIM08bQ81JGTEYT3Shhihv1MUKq1KqrxtPLN+MV/fGZeBVPMDKfpPUMVhM/O1u6cvt/canX1zFX5FDY+RuDPRxX0tlxaMw87TaHUSZdoDr5y1j9xMQjHs3DDpUXKfNdD5TGxOzMTSNnw7nvpkVB5aGe6vUV+WM8ctBtpoo1YTBr4JMZiFsPUp6ueGa/BfDSRYliTlCVM3u9m2bytLuxa5o0yKiMjMxJDDW3AXE73rf8KazXy2aWBVQAqgAcLASlvFSX8nfMAbKSt+Ia2hB5Syu106/IyFk/KHWmNATz+enhO7zEVc1icuY2TjahsEN+gOv14TqsNhKhH6Sp/pQAebcfKDau61LCIKtI2csFYD2SDc8PESCjtJugmfDbaMy7vGJbVNsqBATlBJC3JFzxNjz75BWxqrxPwEzauKZuflpM6tjkDZblmPBVGY3+HCaTaIcRGXc7j7Yb8qYC4BptpxuQVIJHnG+kOhUqFKmVmCAr6ovoTfhxljcHYNVT21RQlxZVJu1jbXThO02hWp0qZd7WA58+gA6z59755M1bxXEYl4Xg/0r5EvccQQRbxuNJs09hDm5v3aTXxmJ7R2cALfkoAsOXjI5761nH4mEz8MTFYJ6eocletyCPESXAEs6re5JAFz+M2MFs9MTUFKoLo176kcBcajvE7TY+42DokMlJc3U5mI+LGefl5tPENK1z5l0eHrm2ouOR/GWM3SQoQOEkN+M+bLc4NHZx/9jCdOMHzkDie6KNbvMEigbxhGscBG3M0Qxk14ThNu7zuarU0soUldALm07SvjQt+c8g25U/vFQ8CXJ8zPT08Rt5hnfOPDU/tJ73zfSUcbhVqm78eo0matdhzjxjWn0MV+GHlIuwlHBjNfYGy6ef13seCnl8ZkptA9BJKeOJZdOY+s5vWtq4WJmJdftjdM1qeUaHkw1HlOZb0d44ewaJHVs6/KerYaoCq200Hx0lnsjxM+ZHJavqXoxEvMMJ6KWYD8qxBPVKPqr8SdTOy2Ruph8MoWnSGn2iASfEkazeNMc4jpa2gnM3mfa4VymmmgHK1pye/mNvh7Dk6zssRTLDQzmtubuGspW9ieY++WlsTEkxmHmlPaDDkJMuLLcZfrej3Gq3qmky9SSDN3YHo9dSHxDBrcEUWX4nnPbbqa4YxxyO6OyjftG0v7I5kdTO6QWAF7xuHwaKOHkJYyjlpPBa205bRGByjl9JILdZEBHqoHK8zUmIhhB7hFmhTR3xQhooEQa3fHZoBBrOsor1sGpnObX3Eo4g3YEN1GhnWKBA46TrI8ux3ondQexrsD0bUTC/MraCm1lbvtPbsnWMNETuOW0fdNYeJtu7jlOuHv3qZs7ubpYio4aqopqpvY6kz1BaYj0QdJ1PNaYxlNYV8NRK26WlqEqYbTHLoCdYhS74YXvIE1PTU6TH2zt6nQ0Ju3Sa1Q6XPKeQ7w7QL4moSeBsPhN+Dji9vLi84h1/599E+kI35B4pPPhi4Ri57uxx/DHez0ilvynNTLuF3wosbHTxnlgxckTGTmem45Xez2mniAwBGokoWcduFtIuGQm4HCdiD3T53JTS2G9ZzGR+EQaNvCUmbo6GMJijAY/dGMDDnAMLm8ojt1jwwEay2hBEB17xop2h1jlgNFuUIPdDGgmA7NrAacRTviDwDE0JiuIGZjscQDYXnkW3tKzHhc3nstfCA6zKx26tKr7Sgzbj5NJc2jLxztRF2k9Jb0b0L8D5yGr6MqR4Eien6iPhn23npqRyVJ249GS+8ZNR9GKAgl28JfqYO2d6P1Khm6zvab31mbsvZCUVCqOHWaY0nivbactIjEJhETIxrCvfM3RHWKEGKBHlgY2hCw2lA4xMtoGPSP8YDAYrXjmGkYsCRRCZGIbQEFhKiAQhIDS1o7NETGtKHNGgwAx1+kACnEVhvBIGkwgRxigLJDwhCwESBK0NoILwDFIq+LVLZ2C3Nhc2uYIExkZiigFOMe/GKKWAeUAiigNMcIooCjhFFCon4yQRRSAQJFFKgmNPGKKRRMIiihDowwxShscIopFlBiKKsVJUEg6EgEjw6cBBFF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3" name="Picture 5"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360" y="1417009"/>
            <a:ext cx="2295942" cy="3418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srcRect/>
          <a:stretch>
            <a:fillRect/>
          </a:stretch>
        </p:blipFill>
        <p:spPr bwMode="auto">
          <a:xfrm>
            <a:off x="3021729" y="6252970"/>
            <a:ext cx="1449469" cy="563546"/>
          </a:xfrm>
          <a:prstGeom prst="rect">
            <a:avLst/>
          </a:prstGeom>
          <a:noFill/>
          <a:ln w="9525">
            <a:noFill/>
            <a:miter lim="800000"/>
            <a:headEnd/>
            <a:tailEnd/>
          </a:ln>
        </p:spPr>
      </p:pic>
      <p:pic>
        <p:nvPicPr>
          <p:cNvPr id="11" name="Picture 3"/>
          <p:cNvPicPr>
            <a:picLocks noChangeAspect="1" noChangeArrowheads="1"/>
          </p:cNvPicPr>
          <p:nvPr/>
        </p:nvPicPr>
        <p:blipFill>
          <a:blip r:embed="rId5"/>
          <a:srcRect/>
          <a:stretch>
            <a:fillRect/>
          </a:stretch>
        </p:blipFill>
        <p:spPr bwMode="auto">
          <a:xfrm>
            <a:off x="0" y="5862211"/>
            <a:ext cx="667894" cy="998510"/>
          </a:xfrm>
          <a:prstGeom prst="rect">
            <a:avLst/>
          </a:prstGeom>
          <a:noFill/>
          <a:ln w="9525">
            <a:noFill/>
            <a:miter lim="800000"/>
            <a:headEnd/>
            <a:tailEnd/>
          </a:ln>
        </p:spPr>
      </p:pic>
      <p:pic>
        <p:nvPicPr>
          <p:cNvPr id="12" name="Picture 4"/>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10" name="Picture 3"/>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53675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Truvada® (also known as TDF/FTC) is FDA-approved for daily use for HIV prevention.</a:t>
            </a:r>
          </a:p>
          <a:p>
            <a:r>
              <a:rPr lang="en-US" dirty="0"/>
              <a:t>Truvada® should be taken as prescribed to be effective as </a:t>
            </a:r>
            <a:r>
              <a:rPr lang="en-US" dirty="0" err="1"/>
              <a:t>PrEP.</a:t>
            </a:r>
            <a:endParaRPr lang="en-US" dirty="0"/>
          </a:p>
          <a:p>
            <a:r>
              <a:rPr lang="en-US" dirty="0"/>
              <a:t>It is recommended that people who are prescribed PrEP continue to use condoms to prevent other STIs.</a:t>
            </a:r>
          </a:p>
        </p:txBody>
      </p:sp>
      <p:sp>
        <p:nvSpPr>
          <p:cNvPr id="3" name="Title 2"/>
          <p:cNvSpPr>
            <a:spLocks noGrp="1"/>
          </p:cNvSpPr>
          <p:nvPr>
            <p:ph type="title"/>
          </p:nvPr>
        </p:nvSpPr>
        <p:spPr/>
        <p:txBody>
          <a:bodyPr/>
          <a:lstStyle/>
          <a:p>
            <a:r>
              <a:rPr lang="en-US" dirty="0"/>
              <a:t>HIV Prevention Using Oral PrEP</a:t>
            </a:r>
            <a:br>
              <a:rPr lang="en-US" i="1" dirty="0"/>
            </a:br>
            <a:r>
              <a:rPr lang="en-US" dirty="0"/>
              <a:t> </a:t>
            </a:r>
          </a:p>
        </p:txBody>
      </p:sp>
      <p:pic>
        <p:nvPicPr>
          <p:cNvPr id="4" name="Picture 2"/>
          <p:cNvPicPr>
            <a:picLocks noChangeAspect="1" noChangeArrowheads="1"/>
          </p:cNvPicPr>
          <p:nvPr/>
        </p:nvPicPr>
        <p:blipFill>
          <a:blip r:embed="rId3"/>
          <a:srcRect/>
          <a:stretch>
            <a:fillRect/>
          </a:stretch>
        </p:blipFill>
        <p:spPr bwMode="auto">
          <a:xfrm>
            <a:off x="3021729" y="6252970"/>
            <a:ext cx="1449469" cy="563546"/>
          </a:xfrm>
          <a:prstGeom prst="rect">
            <a:avLst/>
          </a:prstGeom>
          <a:noFill/>
          <a:ln w="9525">
            <a:noFill/>
            <a:miter lim="800000"/>
            <a:headEnd/>
            <a:tailEnd/>
          </a:ln>
        </p:spPr>
      </p:pic>
      <p:pic>
        <p:nvPicPr>
          <p:cNvPr id="8" name="Picture 3"/>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9" name="Picture 4"/>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7" name="Picture 3"/>
          <p:cNvPicPr>
            <a:picLocks noChangeAspect="1" noChangeArrowheads="1"/>
          </p:cNvPicPr>
          <p:nvPr/>
        </p:nvPicPr>
        <p:blipFill>
          <a:blip r:embed="rId6"/>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67039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84165157"/>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Oral PrEP</a:t>
            </a:r>
          </a:p>
        </p:txBody>
      </p:sp>
      <p:pic>
        <p:nvPicPr>
          <p:cNvPr id="5" name="Picture 2"/>
          <p:cNvPicPr>
            <a:picLocks noChangeAspect="1" noChangeArrowheads="1"/>
          </p:cNvPicPr>
          <p:nvPr/>
        </p:nvPicPr>
        <p:blipFill>
          <a:blip r:embed="rId8"/>
          <a:srcRect/>
          <a:stretch>
            <a:fillRect/>
          </a:stretch>
        </p:blipFill>
        <p:spPr bwMode="auto">
          <a:xfrm>
            <a:off x="3021729" y="6252970"/>
            <a:ext cx="1449469" cy="563546"/>
          </a:xfrm>
          <a:prstGeom prst="rect">
            <a:avLst/>
          </a:prstGeom>
          <a:noFill/>
          <a:ln w="9525">
            <a:noFill/>
            <a:miter lim="800000"/>
            <a:headEnd/>
            <a:tailEnd/>
          </a:ln>
        </p:spPr>
      </p:pic>
      <p:pic>
        <p:nvPicPr>
          <p:cNvPr id="9" name="Picture 3"/>
          <p:cNvPicPr>
            <a:picLocks noChangeAspect="1" noChangeArrowheads="1"/>
          </p:cNvPicPr>
          <p:nvPr/>
        </p:nvPicPr>
        <p:blipFill>
          <a:blip r:embed="rId9"/>
          <a:srcRect/>
          <a:stretch>
            <a:fillRect/>
          </a:stretch>
        </p:blipFill>
        <p:spPr bwMode="auto">
          <a:xfrm>
            <a:off x="0" y="5862211"/>
            <a:ext cx="667894" cy="998510"/>
          </a:xfrm>
          <a:prstGeom prst="rect">
            <a:avLst/>
          </a:prstGeom>
          <a:noFill/>
          <a:ln w="9525">
            <a:noFill/>
            <a:miter lim="800000"/>
            <a:headEnd/>
            <a:tailEnd/>
          </a:ln>
        </p:spPr>
      </p:pic>
      <p:pic>
        <p:nvPicPr>
          <p:cNvPr id="10" name="Picture 4"/>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7" name="Picture 3"/>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4566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AC9E30DA-34A7-4A77-9E2A-A34163C8566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0FB0AC3A-3D5E-4BD3-A467-9B67E8F9905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15604024"/>
              </p:ext>
            </p:extLst>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Oral </a:t>
            </a:r>
            <a:r>
              <a:rPr lang="en-US" dirty="0" err="1"/>
              <a:t>PrEP</a:t>
            </a:r>
            <a:endParaRPr lang="en-US" dirty="0"/>
          </a:p>
        </p:txBody>
      </p:sp>
      <p:sp>
        <p:nvSpPr>
          <p:cNvPr id="2" name="TextBox 1"/>
          <p:cNvSpPr txBox="1"/>
          <p:nvPr/>
        </p:nvSpPr>
        <p:spPr>
          <a:xfrm>
            <a:off x="2857500" y="5220613"/>
            <a:ext cx="521208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People who use injection drugs</a:t>
            </a:r>
          </a:p>
        </p:txBody>
      </p:sp>
      <p:pic>
        <p:nvPicPr>
          <p:cNvPr id="5" name="Picture 3">
            <a:extLst>
              <a:ext uri="{FF2B5EF4-FFF2-40B4-BE49-F238E27FC236}">
                <a16:creationId xmlns:a16="http://schemas.microsoft.com/office/drawing/2014/main" id="{5A8E9B9D-A277-4FF9-A72B-6C91CF471BA5}"/>
              </a:ext>
            </a:extLst>
          </p:cNvPr>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pic>
        <p:nvPicPr>
          <p:cNvPr id="6" name="Picture 2">
            <a:extLst>
              <a:ext uri="{FF2B5EF4-FFF2-40B4-BE49-F238E27FC236}">
                <a16:creationId xmlns:a16="http://schemas.microsoft.com/office/drawing/2014/main" id="{DD9306DE-C9E7-45E0-BD30-EB949FBE50F4}"/>
              </a:ext>
            </a:extLst>
          </p:cNvPr>
          <p:cNvPicPr>
            <a:picLocks noChangeAspect="1" noChangeArrowheads="1"/>
          </p:cNvPicPr>
          <p:nvPr/>
        </p:nvPicPr>
        <p:blipFill>
          <a:blip r:embed="rId9"/>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CD9D3F75-5A4F-4589-AE74-C8CA2B0586E5}"/>
              </a:ext>
            </a:extLst>
          </p:cNvPr>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8" name="Picture 3">
            <a:extLst>
              <a:ext uri="{FF2B5EF4-FFF2-40B4-BE49-F238E27FC236}">
                <a16:creationId xmlns:a16="http://schemas.microsoft.com/office/drawing/2014/main" id="{E090767F-E2CC-4F52-875C-C634C784D685}"/>
              </a:ext>
            </a:extLst>
          </p:cNvPr>
          <p:cNvPicPr>
            <a:picLocks noChangeAspect="1" noChangeArrowheads="1"/>
          </p:cNvPicPr>
          <p:nvPr/>
        </p:nvPicPr>
        <p:blipFill>
          <a:blip r:embed="rId11"/>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10031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0F790A93-4FCF-49C4-A5A5-BE6D8447F35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27EDF5D1-EA55-4142-A0EA-9665E8E78CE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0B8F328B-6981-4565-BE3A-F0651990D33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3D919465-51EB-4A25-B1A5-3B7F023CDC6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C32DEB08-439C-42CD-97B9-93C3EC5447C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A979F877-487C-442C-B9C8-AA6E3F826F46}"/>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8338" y="1617663"/>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Prevention Using Truvada®</a:t>
            </a:r>
          </a:p>
        </p:txBody>
      </p:sp>
      <p:pic>
        <p:nvPicPr>
          <p:cNvPr id="5" name="Picture 3">
            <a:extLst>
              <a:ext uri="{FF2B5EF4-FFF2-40B4-BE49-F238E27FC236}">
                <a16:creationId xmlns:a16="http://schemas.microsoft.com/office/drawing/2014/main" id="{991BFB41-9A61-4B24-B72E-7C7AE0EF3ABF}"/>
              </a:ext>
            </a:extLst>
          </p:cNvPr>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pic>
        <p:nvPicPr>
          <p:cNvPr id="6" name="Picture 2">
            <a:extLst>
              <a:ext uri="{FF2B5EF4-FFF2-40B4-BE49-F238E27FC236}">
                <a16:creationId xmlns:a16="http://schemas.microsoft.com/office/drawing/2014/main" id="{C4316B43-778C-4071-BA9C-F569994B7299}"/>
              </a:ext>
            </a:extLst>
          </p:cNvPr>
          <p:cNvPicPr>
            <a:picLocks noChangeAspect="1" noChangeArrowheads="1"/>
          </p:cNvPicPr>
          <p:nvPr/>
        </p:nvPicPr>
        <p:blipFill>
          <a:blip r:embed="rId9"/>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9519BCA6-1239-424A-8C1B-26E6149D194D}"/>
              </a:ext>
            </a:extLst>
          </p:cNvPr>
          <p:cNvPicPr>
            <a:picLocks noChangeAspect="1" noChangeArrowheads="1"/>
          </p:cNvPicPr>
          <p:nvPr/>
        </p:nvPicPr>
        <p:blipFill>
          <a:blip r:embed="rId10"/>
          <a:srcRect/>
          <a:stretch>
            <a:fillRect/>
          </a:stretch>
        </p:blipFill>
        <p:spPr bwMode="auto">
          <a:xfrm>
            <a:off x="1370570" y="5862211"/>
            <a:ext cx="725518" cy="998510"/>
          </a:xfrm>
          <a:prstGeom prst="rect">
            <a:avLst/>
          </a:prstGeom>
          <a:noFill/>
          <a:ln w="9525">
            <a:noFill/>
            <a:miter lim="800000"/>
            <a:headEnd/>
            <a:tailEnd/>
          </a:ln>
        </p:spPr>
      </p:pic>
      <p:pic>
        <p:nvPicPr>
          <p:cNvPr id="8" name="Picture 3">
            <a:extLst>
              <a:ext uri="{FF2B5EF4-FFF2-40B4-BE49-F238E27FC236}">
                <a16:creationId xmlns:a16="http://schemas.microsoft.com/office/drawing/2014/main" id="{A265046C-A976-4A35-BBFE-8529C68DCC3E}"/>
              </a:ext>
            </a:extLst>
          </p:cNvPr>
          <p:cNvPicPr>
            <a:picLocks noChangeAspect="1" noChangeArrowheads="1"/>
          </p:cNvPicPr>
          <p:nvPr/>
        </p:nvPicPr>
        <p:blipFill>
          <a:blip r:embed="rId11"/>
          <a:srcRect/>
          <a:stretch>
            <a:fillRect/>
          </a:stretch>
        </p:blipFill>
        <p:spPr bwMode="auto">
          <a:xfrm>
            <a:off x="0" y="5859490"/>
            <a:ext cx="722000" cy="998510"/>
          </a:xfrm>
          <a:prstGeom prst="rect">
            <a:avLst/>
          </a:prstGeom>
          <a:noFill/>
          <a:ln w="9525">
            <a:noFill/>
            <a:miter lim="800000"/>
            <a:headEnd/>
            <a:tailEnd/>
          </a:ln>
        </p:spPr>
      </p:pic>
    </p:spTree>
    <p:extLst>
      <p:ext uri="{BB962C8B-B14F-4D97-AF65-F5344CB8AC3E}">
        <p14:creationId xmlns:p14="http://schemas.microsoft.com/office/powerpoint/2010/main" val="100555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F64B1A6-A36A-4068-BF65-0F5F6CFDA3F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7486139-9DD9-4D79-B247-24665F26394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4DAA9F7D-3ABF-48D9-8DFF-33D18ABB66B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76393AE6-5D03-4287-8F6D-6A498D4517B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2170967" cy="1869482"/>
          </a:xfrm>
        </p:spPr>
        <p:txBody>
          <a:bodyPr/>
          <a:lstStyle/>
          <a:p>
            <a:pPr marL="0" indent="0">
              <a:buNone/>
            </a:pPr>
            <a:r>
              <a:rPr lang="en-US" dirty="0"/>
              <a:t>Some of the goals of ongoing PrEP research include:</a:t>
            </a:r>
          </a:p>
        </p:txBody>
      </p:sp>
      <p:sp>
        <p:nvSpPr>
          <p:cNvPr id="3" name="Title 2"/>
          <p:cNvSpPr>
            <a:spLocks noGrp="1"/>
          </p:cNvSpPr>
          <p:nvPr>
            <p:ph type="title"/>
          </p:nvPr>
        </p:nvSpPr>
        <p:spPr/>
        <p:txBody>
          <a:bodyPr/>
          <a:lstStyle/>
          <a:p>
            <a:r>
              <a:rPr lang="en-US" i="1" dirty="0"/>
              <a:t>PrEP Continuing Research</a:t>
            </a:r>
          </a:p>
        </p:txBody>
      </p:sp>
      <p:graphicFrame>
        <p:nvGraphicFramePr>
          <p:cNvPr id="5" name="Diagram 4"/>
          <p:cNvGraphicFramePr/>
          <p:nvPr>
            <p:extLst>
              <p:ext uri="{D42A27DB-BD31-4B8C-83A1-F6EECF244321}">
                <p14:modId xmlns:p14="http://schemas.microsoft.com/office/powerpoint/2010/main" val="2818761617"/>
              </p:ext>
            </p:extLst>
          </p:nvPr>
        </p:nvGraphicFramePr>
        <p:xfrm>
          <a:off x="2115878" y="1148316"/>
          <a:ext cx="6730409" cy="5209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a:srcRect/>
          <a:stretch>
            <a:fillRect/>
          </a:stretch>
        </p:blipFill>
        <p:spPr bwMode="auto">
          <a:xfrm>
            <a:off x="3021729" y="6252970"/>
            <a:ext cx="1449469" cy="563546"/>
          </a:xfrm>
          <a:prstGeom prst="rect">
            <a:avLst/>
          </a:prstGeom>
          <a:noFill/>
          <a:ln w="9525">
            <a:noFill/>
            <a:miter lim="800000"/>
            <a:headEnd/>
            <a:tailEnd/>
          </a:ln>
        </p:spPr>
      </p:pic>
      <p:pic>
        <p:nvPicPr>
          <p:cNvPr id="10" name="Picture 3"/>
          <p:cNvPicPr>
            <a:picLocks noChangeAspect="1" noChangeArrowheads="1"/>
          </p:cNvPicPr>
          <p:nvPr/>
        </p:nvPicPr>
        <p:blipFill>
          <a:blip r:embed="rId9"/>
          <a:srcRect/>
          <a:stretch>
            <a:fillRect/>
          </a:stretch>
        </p:blipFill>
        <p:spPr bwMode="auto">
          <a:xfrm>
            <a:off x="0" y="5862211"/>
            <a:ext cx="667894" cy="998510"/>
          </a:xfrm>
          <a:prstGeom prst="rect">
            <a:avLst/>
          </a:prstGeom>
          <a:noFill/>
          <a:ln w="9525">
            <a:noFill/>
            <a:miter lim="800000"/>
            <a:headEnd/>
            <a:tailEnd/>
          </a:ln>
        </p:spPr>
      </p:pic>
      <p:pic>
        <p:nvPicPr>
          <p:cNvPr id="11" name="Picture 4"/>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8" name="Picture 3"/>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19474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681132A-3153-4707-8946-8F956E9EBC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0291E47-7FB8-4FD9-A6CF-B2AA0C352EB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63F5283-253C-4B5E-B317-059BC48CEFC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75EB1B41-D8FC-43FD-A74D-A09F6923D8C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090DC7E-722A-450C-A29D-43D0A6C97A7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56CA11F-7A36-4B72-A9F4-D5A123D8208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1192" y="1270041"/>
            <a:ext cx="3255487" cy="4704731"/>
          </a:xfrm>
        </p:spPr>
        <p:txBody>
          <a:bodyPr>
            <a:normAutofit fontScale="85000" lnSpcReduction="10000"/>
          </a:bodyPr>
          <a:lstStyle/>
          <a:p>
            <a:r>
              <a:rPr lang="en-US" dirty="0"/>
              <a:t>PrEP is a medical HIV prevention approach for people who don’t have HIV but are vulnerable to HIV.</a:t>
            </a:r>
          </a:p>
          <a:p>
            <a:r>
              <a:rPr lang="en-US" dirty="0"/>
              <a:t>Oral Truvada</a:t>
            </a:r>
            <a:r>
              <a:rPr lang="en-US" baseline="30000" dirty="0"/>
              <a:t>®</a:t>
            </a:r>
            <a:r>
              <a:rPr lang="en-US" dirty="0"/>
              <a:t> was the first drug approved for </a:t>
            </a:r>
            <a:r>
              <a:rPr lang="en-US" dirty="0" err="1"/>
              <a:t>PrEP</a:t>
            </a:r>
            <a:r>
              <a:rPr lang="en-US" dirty="0"/>
              <a:t> and involves taking medication on a daily basis to reduce the likelihood of contracting HIV through sex or injection drug use.</a:t>
            </a:r>
          </a:p>
          <a:p>
            <a:r>
              <a:rPr lang="en-US" dirty="0"/>
              <a:t>Researchers are studying new </a:t>
            </a:r>
            <a:r>
              <a:rPr lang="en-US" dirty="0" err="1"/>
              <a:t>PrEP</a:t>
            </a:r>
            <a:r>
              <a:rPr lang="en-US" dirty="0"/>
              <a:t> approaches like injectables and implants that would last much longer than daily-dose pills.</a:t>
            </a:r>
          </a:p>
        </p:txBody>
      </p:sp>
      <p:sp>
        <p:nvSpPr>
          <p:cNvPr id="3" name="Title 2"/>
          <p:cNvSpPr>
            <a:spLocks noGrp="1"/>
          </p:cNvSpPr>
          <p:nvPr>
            <p:ph type="title"/>
          </p:nvPr>
        </p:nvSpPr>
        <p:spPr/>
        <p:txBody>
          <a:bodyPr/>
          <a:lstStyle/>
          <a:p>
            <a:r>
              <a:rPr lang="en-US" dirty="0"/>
              <a:t>PrEP Summary</a:t>
            </a:r>
          </a:p>
        </p:txBody>
      </p:sp>
      <p:pic>
        <p:nvPicPr>
          <p:cNvPr id="57" name="Picture 56">
            <a:extLst>
              <a:ext uri="{FF2B5EF4-FFF2-40B4-BE49-F238E27FC236}">
                <a16:creationId xmlns:a16="http://schemas.microsoft.com/office/drawing/2014/main" id="{6F6A64D2-E12D-4A17-A1A6-A28F784E77D2}"/>
              </a:ext>
            </a:extLst>
          </p:cNvPr>
          <p:cNvPicPr>
            <a:picLocks noChangeAspect="1"/>
          </p:cNvPicPr>
          <p:nvPr/>
        </p:nvPicPr>
        <p:blipFill>
          <a:blip r:embed="rId3"/>
          <a:stretch>
            <a:fillRect/>
          </a:stretch>
        </p:blipFill>
        <p:spPr>
          <a:xfrm>
            <a:off x="577856" y="1270042"/>
            <a:ext cx="4589758" cy="2525649"/>
          </a:xfrm>
          <a:prstGeom prst="rect">
            <a:avLst/>
          </a:prstGeom>
        </p:spPr>
      </p:pic>
      <p:pic>
        <p:nvPicPr>
          <p:cNvPr id="5" name="Picture 3">
            <a:extLst>
              <a:ext uri="{FF2B5EF4-FFF2-40B4-BE49-F238E27FC236}">
                <a16:creationId xmlns:a16="http://schemas.microsoft.com/office/drawing/2014/main" id="{C297C2AC-C98A-4AD5-BD4D-75AA3EC27FCD}"/>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6" name="Picture 2">
            <a:extLst>
              <a:ext uri="{FF2B5EF4-FFF2-40B4-BE49-F238E27FC236}">
                <a16:creationId xmlns:a16="http://schemas.microsoft.com/office/drawing/2014/main" id="{DA10264F-83BC-4B3E-9B35-9DECC46BD312}"/>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D4490F42-20DB-493A-8B34-838EB0670533}"/>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8" name="Picture 3">
            <a:extLst>
              <a:ext uri="{FF2B5EF4-FFF2-40B4-BE49-F238E27FC236}">
                <a16:creationId xmlns:a16="http://schemas.microsoft.com/office/drawing/2014/main" id="{16C5925D-C448-4106-9014-461EF93D46E8}"/>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9557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r>
              <a:rPr lang="en-US" cap="all" dirty="0"/>
              <a:t>HIV Prevention Tools and How They ARE Used in HIV Prevention Research</a:t>
            </a:r>
          </a:p>
        </p:txBody>
      </p:sp>
      <p:sp>
        <p:nvSpPr>
          <p:cNvPr id="3" name="Subtitle 2"/>
          <p:cNvSpPr>
            <a:spLocks noGrp="1"/>
          </p:cNvSpPr>
          <p:nvPr>
            <p:ph type="subTitle" idx="4294967295"/>
          </p:nvPr>
        </p:nvSpPr>
        <p:spPr>
          <a:xfrm>
            <a:off x="1129861" y="5129222"/>
            <a:ext cx="7847883" cy="927761"/>
          </a:xfrm>
          <a:prstGeom prst="rect">
            <a:avLst/>
          </a:prstGeom>
        </p:spPr>
        <p:txBody>
          <a:bodyPr>
            <a:normAutofit fontScale="55000" lnSpcReduction="20000"/>
          </a:bodyPr>
          <a:lstStyle/>
          <a:p>
            <a:pPr marL="0" indent="0">
              <a:buNone/>
            </a:pPr>
            <a:r>
              <a:rPr lang="en-US" i="1" dirty="0">
                <a:latin typeface="Times New Roman" pitchFamily="18" charset="0"/>
                <a:cs typeface="Times New Roman" pitchFamily="18" charset="0"/>
              </a:rPr>
              <a:t>This project was supported through Federal funds from the Division of AIDS (DAIDS), National Institute of Allergy and Infectious Diseases, National Institutes of Health, Department of Health and Human Services Grant # UM01 AI068614: “Leadership Group for a Global HIV Vaccine Clinical Trials (Office of HIV/AIDS Network Coordination) and the </a:t>
            </a:r>
            <a:r>
              <a:rPr lang="en-US" i="1" dirty="0" err="1">
                <a:latin typeface="Times New Roman" pitchFamily="18" charset="0"/>
                <a:cs typeface="Times New Roman" pitchFamily="18" charset="0"/>
              </a:rPr>
              <a:t>NorthEast</a:t>
            </a:r>
            <a:r>
              <a:rPr lang="en-US" i="1" dirty="0">
                <a:latin typeface="Times New Roman" pitchFamily="18" charset="0"/>
                <a:cs typeface="Times New Roman" pitchFamily="18" charset="0"/>
              </a:rPr>
              <a:t> Two-Spirit Society.”</a:t>
            </a:r>
            <a:endParaRPr lang="en-US" dirty="0">
              <a:latin typeface="Times New Roman" pitchFamily="18" charset="0"/>
              <a:cs typeface="Times New Roman" pitchFamily="18" charset="0"/>
            </a:endParaRPr>
          </a:p>
          <a:p>
            <a:endParaRPr lang="en-US" dirty="0"/>
          </a:p>
        </p:txBody>
      </p:sp>
      <p:pic>
        <p:nvPicPr>
          <p:cNvPr id="6" name="Picture 2"/>
          <p:cNvPicPr>
            <a:picLocks noChangeAspect="1" noChangeArrowheads="1"/>
          </p:cNvPicPr>
          <p:nvPr/>
        </p:nvPicPr>
        <p:blipFill>
          <a:blip r:embed="rId3"/>
          <a:srcRect/>
          <a:stretch>
            <a:fillRect/>
          </a:stretch>
        </p:blipFill>
        <p:spPr bwMode="auto">
          <a:xfrm>
            <a:off x="250716" y="6282466"/>
            <a:ext cx="1449469" cy="563546"/>
          </a:xfrm>
          <a:prstGeom prst="rect">
            <a:avLst/>
          </a:prstGeom>
          <a:noFill/>
          <a:ln w="9525">
            <a:noFill/>
            <a:miter lim="800000"/>
            <a:headEnd/>
            <a:tailEnd/>
          </a:ln>
        </p:spPr>
      </p:pic>
      <p:pic>
        <p:nvPicPr>
          <p:cNvPr id="5122" name="Picture 2"/>
          <p:cNvPicPr>
            <a:picLocks noChangeAspect="1" noChangeArrowheads="1"/>
          </p:cNvPicPr>
          <p:nvPr/>
        </p:nvPicPr>
        <p:blipFill>
          <a:blip r:embed="rId4"/>
          <a:srcRect/>
          <a:stretch>
            <a:fillRect/>
          </a:stretch>
        </p:blipFill>
        <p:spPr bwMode="auto">
          <a:xfrm>
            <a:off x="1700186" y="6282466"/>
            <a:ext cx="4841292" cy="575534"/>
          </a:xfrm>
          <a:prstGeom prst="rect">
            <a:avLst/>
          </a:prstGeom>
          <a:noFill/>
          <a:ln w="9525">
            <a:noFill/>
            <a:miter lim="800000"/>
            <a:headEnd/>
            <a:tailEnd/>
          </a:ln>
        </p:spPr>
      </p:pic>
    </p:spTree>
    <p:extLst>
      <p:ext uri="{BB962C8B-B14F-4D97-AF65-F5344CB8AC3E}">
        <p14:creationId xmlns:p14="http://schemas.microsoft.com/office/powerpoint/2010/main" val="357946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Treatment as Prevention</a:t>
            </a:r>
            <a:br>
              <a:rPr lang="en-US" dirty="0">
                <a:solidFill>
                  <a:srgbClr val="FFFFFF"/>
                </a:solidFill>
              </a:rPr>
            </a:br>
            <a:r>
              <a:rPr lang="en-US" dirty="0">
                <a:solidFill>
                  <a:srgbClr val="FFFFFF"/>
                </a:solidFill>
              </a:rPr>
              <a:t>(</a:t>
            </a:r>
            <a:r>
              <a:rPr lang="en-US" dirty="0" err="1">
                <a:solidFill>
                  <a:srgbClr val="FFFFFF"/>
                </a:solidFill>
              </a:rPr>
              <a:t>TasP</a:t>
            </a:r>
            <a:r>
              <a:rPr lang="en-US" dirty="0">
                <a:solidFill>
                  <a:srgbClr val="FFFFFF"/>
                </a:solidFill>
              </a:rPr>
              <a:t>)</a:t>
            </a:r>
            <a:endParaRPr lang="en-US" sz="2000" dirty="0">
              <a:solidFill>
                <a:srgbClr val="FFFFFF"/>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276" y="3045267"/>
            <a:ext cx="3083510" cy="320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127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8" name="Group 57"/>
          <p:cNvGrpSpPr/>
          <p:nvPr/>
        </p:nvGrpSpPr>
        <p:grpSpPr>
          <a:xfrm>
            <a:off x="186499" y="1051116"/>
            <a:ext cx="8658881" cy="4819611"/>
            <a:chOff x="186499" y="1051116"/>
            <a:chExt cx="8658881" cy="4819611"/>
          </a:xfrm>
        </p:grpSpPr>
        <p:sp>
          <p:nvSpPr>
            <p:cNvPr id="2" name="Oval 1"/>
            <p:cNvSpPr/>
            <p:nvPr/>
          </p:nvSpPr>
          <p:spPr>
            <a:xfrm>
              <a:off x="6179192" y="1141068"/>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p:grpSpPr>
          <p:sp>
            <p:nvSpPr>
              <p:cNvPr id="38" name="Round Same Side Corner Rectangle 37"/>
              <p:cNvSpPr/>
              <p:nvPr/>
            </p:nvSpPr>
            <p:spPr>
              <a:xfrm rot="10800000">
                <a:off x="2133600" y="4952999"/>
                <a:ext cx="4724400" cy="1188791"/>
              </a:xfrm>
              <a:prstGeom prst="round2Same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r>
                <a:rPr lang="en-US" sz="1200" b="1" dirty="0">
                  <a:solidFill>
                    <a:schemeClr val="bg1">
                      <a:lumMod val="75000"/>
                    </a:schemeClr>
                  </a:solidFill>
                  <a:latin typeface="Times New Roman" pitchFamily="18" charset="0"/>
                  <a:cs typeface="Times New Roman" pitchFamily="18" charset="0"/>
                </a:rPr>
                <a:t>)</a:t>
              </a:r>
            </a:p>
          </p:txBody>
        </p:sp>
        <p:sp>
          <p:nvSpPr>
            <p:cNvPr id="48" name="Rectangle 47"/>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9" name="TextBox 48"/>
            <p:cNvSpPr txBox="1"/>
            <p:nvPr/>
          </p:nvSpPr>
          <p:spPr>
            <a:xfrm>
              <a:off x="683699" y="2673358"/>
              <a:ext cx="1905000"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3" name="TextBox 52"/>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9" name="Picture 3">
            <a:extLst>
              <a:ext uri="{FF2B5EF4-FFF2-40B4-BE49-F238E27FC236}">
                <a16:creationId xmlns:a16="http://schemas.microsoft.com/office/drawing/2014/main" id="{9402CDB7-A4A6-4210-8447-97D79DBCE52D}"/>
              </a:ext>
            </a:extLst>
          </p:cNvPr>
          <p:cNvPicPr>
            <a:picLocks noChangeAspect="1" noChangeArrowheads="1"/>
          </p:cNvPicPr>
          <p:nvPr/>
        </p:nvPicPr>
        <p:blipFill>
          <a:blip r:embed="rId29"/>
          <a:srcRect/>
          <a:stretch>
            <a:fillRect/>
          </a:stretch>
        </p:blipFill>
        <p:spPr bwMode="auto">
          <a:xfrm>
            <a:off x="4513403" y="6252970"/>
            <a:ext cx="1859264" cy="563546"/>
          </a:xfrm>
          <a:prstGeom prst="rect">
            <a:avLst/>
          </a:prstGeom>
          <a:noFill/>
          <a:ln w="9525">
            <a:noFill/>
            <a:miter lim="800000"/>
            <a:headEnd/>
            <a:tailEnd/>
          </a:ln>
        </p:spPr>
      </p:pic>
      <p:pic>
        <p:nvPicPr>
          <p:cNvPr id="60" name="Picture 2">
            <a:extLst>
              <a:ext uri="{FF2B5EF4-FFF2-40B4-BE49-F238E27FC236}">
                <a16:creationId xmlns:a16="http://schemas.microsoft.com/office/drawing/2014/main" id="{C5659266-FA85-4BDD-A8BC-18090F1C95ED}"/>
              </a:ext>
            </a:extLst>
          </p:cNvPr>
          <p:cNvPicPr>
            <a:picLocks noChangeAspect="1" noChangeArrowheads="1"/>
          </p:cNvPicPr>
          <p:nvPr/>
        </p:nvPicPr>
        <p:blipFill>
          <a:blip r:embed="rId30"/>
          <a:srcRect/>
          <a:stretch>
            <a:fillRect/>
          </a:stretch>
        </p:blipFill>
        <p:spPr bwMode="auto">
          <a:xfrm>
            <a:off x="3021729" y="6252970"/>
            <a:ext cx="1449469" cy="563546"/>
          </a:xfrm>
          <a:prstGeom prst="rect">
            <a:avLst/>
          </a:prstGeom>
          <a:noFill/>
          <a:ln w="9525">
            <a:noFill/>
            <a:miter lim="800000"/>
            <a:headEnd/>
            <a:tailEnd/>
          </a:ln>
        </p:spPr>
      </p:pic>
      <p:pic>
        <p:nvPicPr>
          <p:cNvPr id="61" name="Picture 4">
            <a:extLst>
              <a:ext uri="{FF2B5EF4-FFF2-40B4-BE49-F238E27FC236}">
                <a16:creationId xmlns:a16="http://schemas.microsoft.com/office/drawing/2014/main" id="{1D6E53B0-78EC-4F85-9B66-C8A37E260E2E}"/>
              </a:ext>
            </a:extLst>
          </p:cNvPr>
          <p:cNvPicPr>
            <a:picLocks noChangeAspect="1" noChangeArrowheads="1"/>
          </p:cNvPicPr>
          <p:nvPr/>
        </p:nvPicPr>
        <p:blipFill>
          <a:blip r:embed="rId31"/>
          <a:srcRect/>
          <a:stretch>
            <a:fillRect/>
          </a:stretch>
        </p:blipFill>
        <p:spPr bwMode="auto">
          <a:xfrm>
            <a:off x="1342434" y="5862211"/>
            <a:ext cx="725518" cy="998510"/>
          </a:xfrm>
          <a:prstGeom prst="rect">
            <a:avLst/>
          </a:prstGeom>
          <a:noFill/>
          <a:ln w="9525">
            <a:noFill/>
            <a:miter lim="800000"/>
            <a:headEnd/>
            <a:tailEnd/>
          </a:ln>
        </p:spPr>
      </p:pic>
      <p:pic>
        <p:nvPicPr>
          <p:cNvPr id="62" name="Picture 3">
            <a:extLst>
              <a:ext uri="{FF2B5EF4-FFF2-40B4-BE49-F238E27FC236}">
                <a16:creationId xmlns:a16="http://schemas.microsoft.com/office/drawing/2014/main" id="{EFAFB0E0-CEA1-473F-9158-15EFB58A357D}"/>
              </a:ext>
            </a:extLst>
          </p:cNvPr>
          <p:cNvPicPr>
            <a:picLocks noChangeAspect="1" noChangeArrowheads="1"/>
          </p:cNvPicPr>
          <p:nvPr/>
        </p:nvPicPr>
        <p:blipFill>
          <a:blip r:embed="rId32"/>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35279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7"/>
            <a:ext cx="5860465" cy="3825873"/>
          </a:xfrm>
        </p:spPr>
        <p:txBody>
          <a:bodyPr/>
          <a:lstStyle/>
          <a:p>
            <a:pPr marL="0" indent="0">
              <a:buNone/>
            </a:pPr>
            <a:r>
              <a:rPr lang="en-US" sz="2400" dirty="0"/>
              <a:t>The </a:t>
            </a:r>
            <a:r>
              <a:rPr lang="en-US" sz="2400" dirty="0" err="1"/>
              <a:t>TasP</a:t>
            </a:r>
            <a:r>
              <a:rPr lang="en-US" sz="2400" dirty="0"/>
              <a:t> prevention approach is focused on people living with HIV.</a:t>
            </a:r>
          </a:p>
          <a:p>
            <a:r>
              <a:rPr lang="en-US" dirty="0"/>
              <a:t>With </a:t>
            </a:r>
            <a:r>
              <a:rPr lang="en-US" dirty="0" err="1"/>
              <a:t>TasP</a:t>
            </a:r>
            <a:r>
              <a:rPr lang="en-US" dirty="0"/>
              <a:t>, people with HIV take medication.</a:t>
            </a:r>
          </a:p>
          <a:p>
            <a:r>
              <a:rPr lang="en-US" dirty="0"/>
              <a:t>The medication controls the HIV in their bodies and keeps them healthy. </a:t>
            </a:r>
          </a:p>
          <a:p>
            <a:r>
              <a:rPr lang="en-US" dirty="0"/>
              <a:t>The medication also lowers their likelihood of transmitting HIV to others.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986" y="4070422"/>
            <a:ext cx="1752524" cy="17525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il\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81" y="1143079"/>
            <a:ext cx="1762229" cy="11748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6B4B987-663F-4098-9A86-E4B685244234}"/>
              </a:ext>
            </a:extLst>
          </p:cNvPr>
          <p:cNvPicPr>
            <a:picLocks noChangeAspect="1"/>
          </p:cNvPicPr>
          <p:nvPr/>
        </p:nvPicPr>
        <p:blipFill>
          <a:blip r:embed="rId5"/>
          <a:stretch>
            <a:fillRect/>
          </a:stretch>
        </p:blipFill>
        <p:spPr>
          <a:xfrm>
            <a:off x="6773133" y="2317898"/>
            <a:ext cx="1752524" cy="1752524"/>
          </a:xfrm>
          <a:prstGeom prst="rect">
            <a:avLst/>
          </a:prstGeom>
        </p:spPr>
      </p:pic>
      <p:pic>
        <p:nvPicPr>
          <p:cNvPr id="9" name="Picture 3">
            <a:extLst>
              <a:ext uri="{FF2B5EF4-FFF2-40B4-BE49-F238E27FC236}">
                <a16:creationId xmlns:a16="http://schemas.microsoft.com/office/drawing/2014/main" id="{9C3A1128-0EBA-40D0-A090-D465517BD56A}"/>
              </a:ext>
            </a:extLst>
          </p:cNvPr>
          <p:cNvPicPr>
            <a:picLocks noChangeAspect="1" noChangeArrowheads="1"/>
          </p:cNvPicPr>
          <p:nvPr/>
        </p:nvPicPr>
        <p:blipFill>
          <a:blip r:embed="rId6"/>
          <a:srcRect/>
          <a:stretch>
            <a:fillRect/>
          </a:stretch>
        </p:blipFill>
        <p:spPr bwMode="auto">
          <a:xfrm>
            <a:off x="0" y="5862211"/>
            <a:ext cx="667894" cy="998510"/>
          </a:xfrm>
          <a:prstGeom prst="rect">
            <a:avLst/>
          </a:prstGeom>
          <a:noFill/>
          <a:ln w="9525">
            <a:noFill/>
            <a:miter lim="800000"/>
            <a:headEnd/>
            <a:tailEnd/>
          </a:ln>
        </p:spPr>
      </p:pic>
      <p:pic>
        <p:nvPicPr>
          <p:cNvPr id="10" name="Picture 4">
            <a:extLst>
              <a:ext uri="{FF2B5EF4-FFF2-40B4-BE49-F238E27FC236}">
                <a16:creationId xmlns:a16="http://schemas.microsoft.com/office/drawing/2014/main" id="{EE3E0392-6FCB-490F-AE42-C0AB1A5A2790}"/>
              </a:ext>
            </a:extLst>
          </p:cNvPr>
          <p:cNvPicPr>
            <a:picLocks noChangeAspect="1" noChangeArrowheads="1"/>
          </p:cNvPicPr>
          <p:nvPr/>
        </p:nvPicPr>
        <p:blipFill>
          <a:blip r:embed="rId7"/>
          <a:srcRect/>
          <a:stretch>
            <a:fillRect/>
          </a:stretch>
        </p:blipFill>
        <p:spPr bwMode="auto">
          <a:xfrm>
            <a:off x="1342434" y="5862211"/>
            <a:ext cx="725518" cy="998510"/>
          </a:xfrm>
          <a:prstGeom prst="rect">
            <a:avLst/>
          </a:prstGeom>
          <a:noFill/>
          <a:ln w="9525">
            <a:noFill/>
            <a:miter lim="800000"/>
            <a:headEnd/>
            <a:tailEnd/>
          </a:ln>
        </p:spPr>
      </p:pic>
      <p:pic>
        <p:nvPicPr>
          <p:cNvPr id="11" name="Picture 2">
            <a:extLst>
              <a:ext uri="{FF2B5EF4-FFF2-40B4-BE49-F238E27FC236}">
                <a16:creationId xmlns:a16="http://schemas.microsoft.com/office/drawing/2014/main" id="{6D3D77BB-7455-4A7B-A6E2-39B82AE52625}"/>
              </a:ext>
            </a:extLst>
          </p:cNvPr>
          <p:cNvPicPr>
            <a:picLocks noChangeAspect="1" noChangeArrowheads="1"/>
          </p:cNvPicPr>
          <p:nvPr/>
        </p:nvPicPr>
        <p:blipFill>
          <a:blip r:embed="rId8"/>
          <a:srcRect/>
          <a:stretch>
            <a:fillRect/>
          </a:stretch>
        </p:blipFill>
        <p:spPr bwMode="auto">
          <a:xfrm>
            <a:off x="3021729" y="6252970"/>
            <a:ext cx="1449469" cy="563546"/>
          </a:xfrm>
          <a:prstGeom prst="rect">
            <a:avLst/>
          </a:prstGeom>
          <a:noFill/>
          <a:ln w="9525">
            <a:noFill/>
            <a:miter lim="800000"/>
            <a:headEnd/>
            <a:tailEnd/>
          </a:ln>
        </p:spPr>
      </p:pic>
      <p:pic>
        <p:nvPicPr>
          <p:cNvPr id="12" name="Picture 3">
            <a:extLst>
              <a:ext uri="{FF2B5EF4-FFF2-40B4-BE49-F238E27FC236}">
                <a16:creationId xmlns:a16="http://schemas.microsoft.com/office/drawing/2014/main" id="{C6172654-B7BF-4110-83B7-22EB2A23C2CD}"/>
              </a:ext>
            </a:extLst>
          </p:cNvPr>
          <p:cNvPicPr>
            <a:picLocks noChangeAspect="1" noChangeArrowheads="1"/>
          </p:cNvPicPr>
          <p:nvPr/>
        </p:nvPicPr>
        <p:blipFill>
          <a:blip r:embed="rId9"/>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23054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The Treatment Cascade in the U.S.</a:t>
            </a:r>
          </a:p>
        </p:txBody>
      </p:sp>
      <p:sp>
        <p:nvSpPr>
          <p:cNvPr id="4" name="AutoShape 2" descr="data:image/jpeg;base64,/9j/4AAQSkZJRgABAQAAAQABAAD/2wCEAAkGBhIQEBAQDxIQEBIPEBAPDxAQEBAQFBAQFRAVFBQQFBQXHCYeFxkjGRQVHy8gIycpLCwsFR4xNTAqNSYrLCkBCQoKDgwOGg8PGiokHyUsNDQyKiwqKiwpLCosLC4qLSwtLC0uLCksLCwpLSwsLCksLCwsLSkqLSwsLCwsKSksKf/AABEIAKUBMgMBIgACEQEDEQH/xAAcAAABBQEBAQAAAAAAAAAAAAAAAQIFBgcEAwj/xABFEAACAQICBQgHBgMHBAMAAAABAgADEQQFBhIhMXEHE0FRYYGRsSIyQlJyocEUI2KCktFDorIVJDNjwuHwRFNzgxYXNP/EABoBAQACAwEAAAAAAAAAAAAAAAADBAECBQb/xAA0EQACAgEBBgIJBAIDAQAAAAAAAQIDEQQFEiExQVETYSIycYGRobHB4RRC0fAj8SQzUnL/2gAMAwEAAhEDEQA/ANxhCEAIQhACEIQAhCEAIQhACEIQAlc0+x3NYGr0Gpq0h3nb8gZY5nfKrjv8CiPxVW/pH1kdrxBl/Z1XiamC88/DiZ6TLHoVkFPFvV54MUpqttVtX0mPXwErZmicn+GKYOpUuFNV3sW3DVXVBPZeUqY70uJ6vadzq07cXhvCX99hQ8wRVq1Vp31FqOqXNzqhiBt7p43lnfk7xO9Xo1O0Mwv4ieDaB4wEAopBIBK1FNhfaZh1z7G8NdpsY8RfEbmWirUMLTxLVFPOCn93qkEFxe192yQd5eeUesFpYakPeZrdiqFH9Uol5m2KjLCMaC2d1Ksn1b+GS18nI/vyH8FT+gzWplXJon97B6qdQ/0geZmqS1p/VPObaf8AyPcvuLCEJOcYIQhACEIQAhCEAIQhACEIQAhCEAIQhACEIQAhCEAIQhACEIQAhCEAIQhACJFiQBCZjmnmO53HVbbqdqY/KNvzvNcxeIFNHc7kVmPcLzB8XXLu7ne7Mx4k3lXUPgkeh2FVmcrOyx8f9HgZoGc/3fJ6dPcai0k72PON5WlAvJfPdKqmLSnTdEQUyWGprbdlgLHqleElFM7eqondZXj1U8v3ciJSsw3Mw4MRJ7RPG13xdCnztbV1rsvONYqoJIIvu3Su3k1onm1PDYjna2sQKbKNUXsWtt8JrB+kibVwzTLEcvDwSfKNidbFIn/bpDxZiT8gJVp36RZkuIxVWsl9VioS4sdUKBu7pHXmZvMmzGjrdVEIPnj5l75Mh98//hJ/nH7iaUGmccnS6tRj/luluBon6maEjy7R6h5Pa7zqX7j3ixgMdJjlCwhCAEIQgBCEIAQhCAEIQgBCEIAQhCAEIQgBCEIAQhEJgFZ0u0vOCaklNFqM4LMGJFlvYbukm/hIalyqe/h/01foVlX0pzT7Ri61S/ohtRPgXYPqe+RBMoyulvPDPY6fZVHgx8SOZY48WaVS5UqHtUqy8NRvqJ20uUfBHe1RPipMfK8yaKKTEXCsRuuFJF+Mwr5mZbG0r7r3/wA5Nkpaa4Jt2Ipj4tZfMTtoZ9hn9SvRbhUX95hRMaRNv1L7EMthVftk/l+D6CTEK3qsp4MDFJnz4tQr6pK8CR5Sa0U0jqUMZh9eq5p1H5p1Z2K2bYDYnoJE3jqMvDRVu2G4Rcozzhcsfk03TF2GBxRTeKTNbrUbWHheYac0SwNm28DNS5RM+qUebo0n1S6uatgDdD6Oqb98y58upkW1bcGIkd7TlgvbGqnCjeeMN58+wz+1KfWRxX9ooxtM7nXvuPOeFTJaZ6XHAj6ieLZCOiow4qD5WlfgdjMuxIrWU7mU8GEeD394kOcjfoqKeKkfvGf2RWG4oeDEeYjA331ROeMVNpA6yBIMYXEL0HucH6zpw1SuGGsKgFxckbN/XMGykmaVorUtVFtlqSE/nAP+kTQMNUuJn2h6b2PSKY7ggl9wm6dOr1UeD2hLOokSCGegnihnqJIUR8IgiwAhCEAIQhACEIQAhCEAIQhACEIQAhCEAIQhACQ2l2afZ8JWcGzFebT4m2Dw2nukzM15Uc21qlLDA7KY51/ibYoPAX/VI7ZbsWy9s+jx9RGPTm/Yik3iExLz1w2Hao606YLM5CqB0kzmnvW0llnTkuUPiqy0qey+126ETpYzTspr0aTtgqH/AE9NWf4mNiD1t0njILFVUyjCCmlmxNYXLdvS/wAK7gOkyI5O8STjKlzcvRckk3JIZTc+MtQxXJR6s85rN7WVTt5Qj6vm+r9nYgM5pamIrr7taoBw1zb5Tik1ppR1cdiPxMrDvRfreQZlafBs7unlv1Rl3S+ghkVmOKK1EsbW3djbwfLwkoxldxbc44tvLi3jaIrLMXz3Y8C755nRxdRaxuL0qQsesIAT3m5kYY5hbZ1bPDZGGG8vLJK4KuKhHkhrToy7LauIYpRQuyrrEAgWG6+2cxl55MsN/wDoq9qUx3XY+Ym1cd6WCDW6h6emVi5r+Sl4nDPSdqdRSrobMp3g2vPO86c3xXO4itU9+q5HDWNvlacl5o+fAswbcU5c8DrxecsCe7x2Rl55YqpYL2uo+sIxN4i2Wd6xXAKQSNZrbDa4ANvISJpZlVX1atVeFRx9Z35k2rhcOn4ST8rfWQ15La8SwUNnxUqXJrnJv5kxR0sxi+riavewPmJ3UeULHL/FDfFTQ/Scmi+joxr1FLmnzaq1woa5Jtb5SZfk3bbqYmmbdBQg99mmYqxrK+ppfboYTcLVHP8A8/gWhyo4tfWWi/5WXyM7aPKy/t4dD8NQjzBkNiOT3FKLqaVTsVyCf1C3zlexWGekxSorIy71YWMy52R5mtem0Go9RRfsZo9HlYpH16FRfhdW/ad1HlOwbb+eTjTB8jMmvFBhXzEtj6V8k17/AOcm/wCCxqVqaVaZ1kqKGU2IuD2Gcv8A8hwusVOIohlNiDUUEHq2mV+jnH2TJUre0MOFp9tRvRUeJ+Uyys9zc7b2JPWbbTJ53bqRxdJsyN8pptpReEb9TxtNvVqI3B1M9Q0+ehOilj6i+rUqL8NRx5GafqfIty2D/wCbPl+TfoXmHUNJ8Wnq4isOLlvO87aOnmOX+NrfGiH6Tb9RHsV5bCuXKS+ZskJlNHlLxg9YUX4oV8jO2lyqVfboUz8LsPO82V8CCWx9UuST9/8AODSYSo5Bygriq6UDRamX1rNrhhcC9rWluksZKXFHPv09lEt2xYYQhCbEAQhCAMq1AoLMbBQST1AC5MwjOcyOIxFWsf4jkjsXco8LTUuUPNeYwTqDZq5FJeB2sfAHxmPiUtTLionq9hUYhK59eC9i/P0HiaDkOWpluGbGYofestkTpUHdTH4j09QlIyjHihWWqaa1tTaqMxA1uhtm+07dItJKmNdWYaiILJTBJAJ3sT0kyKElFZ6nR1dVt8lUuEP3Pv5dyb/+x2b/ABcLRccSdneDJHR/SrD1sQlNMKtGo+sBUXm/dLEbADttM8kho/jFo4qhUc6qq/pHqUggn5zaNssrLIb9m0eHLcjh4eMN88dskvyjUbYsN79FD3gkftKoZbdP8xo4hqD0Ki1LK6tq32ekCL3EqRmlvrvBY2fvfpoKSw8fTgc+Nq6qMewyJyXDFqiMdwLMe4bJ1Z5Wslus+UNG09Av1gKBwJv9Ij6rYvbldCC9pLtGGOaMM0Lo0zRNF/7vlb1txZa1YHr2EL5TOmmiaTH7PlSUtxZKFLvNnbyMmp4Zl2Rydqen4dP/AKkvgv8AZnAMW8ZeLeQHYHXnNjDd6KjaWc7B4T3vOV8RqYrDsdyFSfG8krWZIo6+fh0SZYs8NubX3UUHjt+hEirzrzXGCq+uNxGzu9H6TivFjzJmdBHd00F5L58S/wDJjT2Yl+s0l8NY/WU/NK18RXbrrVNo+My78nCauFrP71Vj+mmBM8qVdYk+8SfE3m8/+uKKmk9LWXy9i+X4JDAZ7iKLBqdVxb2SxZT2FTsl7xNJM1wAqhQtZA1rezUXayfCfqJmYM0bkzvzFbq54W/Rt+kzS8vdfI02rXGqtaiHCUWuP2M+vFvFxJHOPbdrtbhrGNBkB2VxRNaZZ3fCZdhFOxKCV6o/EwIQH8tz+YSGJ3cB5SFzDEkuxJvb0BfoAFgO4SYB3cB5SSx5wc/QxUXNLv8AdjgZKZBkVTGVCiWUKLu53IOjiT1SJvL5yZ4lbYincByyuOsra2zgfOK4qUkmSa+6dFErIc0FbRXL6J1K2KYON4LqCD2qAbd88qmgtOqpbBYlKtvZYqe667u8SvZ5k1ehVqGsrEF2YVbEq9ze+t19hnHgca9F1qUiVZTcEdPYesdk2co5w4lWui6UFOu5t+xOP4PTG4KpQc06qlGXeD0jrB6R2zxlr0uzzDYujSam33yMLqVIOqw9Jb7iAbSpAyOaSfBl3TWztrUrI7r6omdE6mrjsKf81R4gibXMHyqtqV6De7Vpn+cTdxLenfBnndux/wAkH5f36iwhCWTz4RDFiQDM+VBKz16ShCaaUyUN/Wcn0vCwlIbCuN6P4Tc83y1MRTNN+Kt0o3QRM4xmEajUanUFmU9xHQw7DKN1bUsnsNk6yMqlUlhx+fn/ACVCxG8EdxhrS1g9cDh0O9V8BIN06/i+RVRAyy1MrpH2B3TwfJqfURwMbrCtiyAMaZNPkq9DMJzVco32b5TGDfeRS8/rXa3UJNZJR1aCfiu5793ytK/miHnCG36xlrYhERr+gVXVbotbZN3wiinX6V8n24A0YYn2lD7S+ML33EHvE0LoU2AZSRcBgSN1wDe0ndLNLhjadNFptT1HLtdgwOywtbq2yBZT1Hwng0ypNJpEU6ITnGyS4x5e8S8LxBCak4t5D5pV++P4SB4ASYQXI4iV3FvrVX7WP7SehekcbbMsafC6ssVM2Sn8CnxF/rFvFqixt1ADwEbIW8s61cd2Cj2RpuiQKZWxUEsVxDgDaSdtgBM6fBVF9anUX4qbjzElcs0zxOHprSpmmUTYoZL9N94IMk6XKZX9ulRfhrr5kydyhJJN4wciurVaeyyUYKSk888fYreCwFSswSkjOxNrAHZxO4DjNHYrleXapINQhgLe1WcdHYP9PbIJ+U17HUw9NSekuSPAAX8ZWc0zmrin16zax3KBsVR1KOiFKMF6LyzNlOo1coq6KjBPOM5b+BzXjlM8wY8GVzsFdx7fe26NYn5yxE+Q8hKzjj98e/8AqMsrfQeQktnQ52h47/tHAzpwj1aZFalzilTsqKGsLb9u6cgl85PczRqdTB1DtJZkB9pWFnUdvTMVx3pYyTay501OajvLqvI8Mu5R6gGriKa1RuLL6DEdqnYflO+nVyrGmxUUKjdnMm/YR6JlSzvR6rhHKupKXOpVAJVl6LnoPYZGBpv4klwlx9pUWhosXiUNxz1i+Hw+3As+kuhzYUc7TY1KN9pIsyX3a3WO2VyaVk1N/wCymGIB/wAGtYPv5ux1L3/5umaKZi2KWGupvs/UTsU4WPLi8Z7noj2IPukHwN5vuHfWRW61U+IvMAm65FW18Nh296jTP8okumfFnO29H0YS9v2O+ESEuHlxYhixDAPJ5B6RZOMQmywqJco3X1qewydYTnqLMNJrDJKrJVTU4PijLDdSVYEFTYg7weqPVpY9KskLg1qQu6+so9tf3Epoxtth2HtFpQlBxZ7LTa2vUQUs4fVEmrx1pwpjB1ie6VxNSxw6D2WeFRZ0c4DPOpGDKkU7P8jL1lZbAMCSeogR1DCkYc0HIbfqML7OkA9/nJrNG2Ad8jjNW2uBvGmEnv8AUgKmVVQtth4MJyNgq6+w/dtlnaebTGTd0p8mysc/WXoqDuaKM5qDezd/+8sTMes+M8mPA8QDM5XY18GfSZDpnr9Oqfyie6Z1feq/MfWdjYZDvSmfyieZy+l7gHAsPIzHA2UbV1TPTDY5WPqkb/a6bSBobaov74v+qTtLAILldYaovvuOEg6C/efnHnJqOpydrv8A60+5bXwVySHXab7biMOXv0ap4MJ0LHgSA7eTiOCqD2T3bYw0WG9WHdJIRdc9ZmDYiooMlOdPTt4gRpYdKr4AQZI8GPXeOI851lEPsjuJEZUWmoLHWGqL7+rugw+HMqWJF6x4/Uyyvv8ADyEgqVIvX2DaxAA4yy1MHtNmHgZLZzOfoF6Dl3ZzCelKoVIZSVINwQbEHrBjvsbdanvh9mbq8LGRHQLRl/KJWQatZErjdc+gx4mxB8J3rygYcbRhLN/6/O0oxpnqPgYkmV011OfPZmmk87uPY2voWTPtNq2KU0wq0qbesqksWHUzdXYBK8I28cJHKTk8stU010x3a1hDwZtGhVbWwGGPVT1f0kj6TFRNd5Oat8Ag92pVX+e/1k+nfpHI25HOnT7S+zLTFjYS8eQHRIsSAMM8nWe5EYRAOKtSuJBYzJFY7VHhLMyTwajAKdV0Zp+6PCcr6Lp0AjgTLs2Hnm2GmMI2U5R5Moz6OEeqzjvvOepk9UbmvxUfSXx8LOWvhwASdwBJ4AXmHCPYmjqblyk/iZfmAIcq1iV2G05CJ0Yqrruze8xPiZ4Gcx8We/qi4wSfPBZ9DtH8Pi0rc8H16brYq5X0WXZs3bwZWs3wfM161IXtTqMgvvsDsv3S08m9e1esnv0g3erD6MZFad0NTHVfxhH8VF/nJZJeGmc6m2a106pN4xlL4Fcae+V5TUxNTmqIBaxY3NgAOkn/AJvng00fRPLVwWEfE1vRaovOuTvWmB6KcTv7xNK4b78ixrtV+mqzHjJ8EvMoGbZLVwrBKwUFhrAK6tsva+zd3zhnZm+Ztiaz1n3udg91RsVRwE4ppLGeBaq39xeJ63XHI9UHoN2lR85A4ejZ0PXUH9UsC07oAOlxt6twHzMmG0RUp6Jsy2IPaJa06ymcDbdiU6l7/mcaz1Ajxk9YeyD3/wC0d9grD2D3ESN1S7F2G0qH+5DAsCI40nG9H/SZ5s9t4I4gzRwa6FuGqqlykviBEYRA1RGmpNMFhWICJFZxitq0hvb0m4DcPHyko1SQLUGbEXYbW3cOj5SWqGcyfQ520NTuxjVHnJ/Lr/B35XhNUtVO82VP0jWb6Tu5yISAABuAsP3jSZFJ5eTo1QUIKKPTnIoeeMAZqS5OkVO2P5wzlDR4aZB77DvA8BDm190fOMDT1w9JnZUQFmY2VRtJMGHhLLCngwzBVDFmNlVSSSeoCa1oZkj4TDc3UPpO5qFfcuANW/Sdk49E9FFwoFSpZq7DfvFMe6vb1mWlZfpq3fSfM8ftTaKv/wAVfqrr3/A6EISwcIdCEIAkTVjokAYRGlZ62iWgHiUjDTnQRGlYByvTkHpXiOawlZukgIvFjb95YmWUflIxdko0h7TM54KLD5mR2PEWy5oKvF1EI+f04lBMYY8xhnNPfExoXiNTHUfx61PjrKbfO07+UuhavRf36RXvVj9CJXcuxHN16NT3KqN/MJdOU3D3p4dxttVZBbp11BA/lk8eNTRyL/Q19Uu6a+v4Ktojkf2rEDWF6dK1Sr27fRTvPyBktyjZ7cjCUzsWz1re97Kd2/wk1hUXKsAXYA1W9Jh71Zh6KcAPIzMcRWZ2Z3JZnJZiekk3JiX+OG71ZihfrNS736kOEfN9/wC+XY8ohixJXO4d6L90lt5qU/Mn6S/5chZReUrBUrtSXqq0z4UmM0XLKGwS9p16J47bks3KPZDkwA6p6jLR1SRpUZ0LRlk4RDHKh1RjZMp6PlLAKEOYgFVq6N0zvRT+UTkq6H0T7A7riXQ0I04eYwmbRnKPJtFKw+hVENrapNtwJNvCeWb6Fo9mS6MLi427D0Wl7GHjXw0xurGDfxrN5T3nldTK6uhlUbnB4qZyVNFcQN2oe8j6TV2wQ6p5NgB1TR0wfQuR2nqY/u+SMkfJMQv8O/AgzwfB1V306g/KT5TXmy0dU8myodU0eniWY7a1C5pP++0yFmI3gjiCIgria02SqeieLaL0m301PFRNXpl3LEduy/dD5mZ4RGqOqUwWZjZVHTNT0U0YXCrrNZqzD0n90e4v79M6so0do0CWp00VjsLBRe3VeTdOnN66VF5ZV1u1J6mO5FYXXz/A+mJ7LGqI8Sc44sItoQBYQhACEIQAtEiwgCRpjohgHk0yzTzGa+MZeikqp32ufP5TUqrAAk7AASeAF5iWY4k1atSod7uzeJlbUPgkd7YdWbZT7L6/6OUxjRxM82lI9YMYzX8PSTE0cM7jWsKVZfjCWB8SZkBnTRzrEU11ErVVUDVCh21QOoDoktdihnJztfopalR3Hhr7knpxnv2ivqIb0qBKr1M/tP8AKw4SsNHtGNI5Scnll6imNNarjyQyKguQOsgRJ64QXdew38Ns1JixZJhSa2sVIBcshIIDAKVuD07xNDwFLYJU8pzMYmoiqtkwtGnRUnexNizEdG1ZdMGmwTpVJKPA8HtKcp6iTksPsdtJJ0qkZSWdCrJTnDQkdqR4EcBAPI04nNz21YasA8Obgac97RLQDmNKIaM6dWJqQDlNGJzM69SJqQDk5mOFGdOpF1YB5JTnqFjtWKBAACKBC0WAEIQgCwhCAEIQgBCEIAkaYQgHDm1MtQrKDqlqTi9r29EzHKmCsPW/l/3hCVdQuKPTbDb3ZrzRx1FtPJjCEpnpEMM8zCEGRjRhhCYNhpnvgh6RPUrH5W+sIQYLboLT2VD/AJlvBR+80PCLshCdOr1EeB2g/wDk2e0kKYnusWEkKI4R0IQAhCEAIWhCAFoloQgBaJaEIAWi2iQgCxbQhACEIQBYQh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621965" y="5243247"/>
            <a:ext cx="35220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-CDC,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(https://www.cdc.gov/nchhstp/newsroom/2017/HIV-Continuum-of-Care.html)</a:t>
            </a:r>
          </a:p>
        </p:txBody>
      </p:sp>
      <p:graphicFrame>
        <p:nvGraphicFramePr>
          <p:cNvPr id="6" name="Diagram 5"/>
          <p:cNvGraphicFramePr/>
          <p:nvPr/>
        </p:nvGraphicFramePr>
        <p:xfrm>
          <a:off x="669851" y="1148316"/>
          <a:ext cx="8123275" cy="4869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041991" y="5397136"/>
            <a:ext cx="2647507" cy="523220"/>
          </a:xfrm>
          <a:prstGeom prst="rect">
            <a:avLst/>
          </a:prstGeom>
          <a:solidFill>
            <a:srgbClr val="EF402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…have a suppressed viral load (&lt;200 copies/ml)</a:t>
            </a:r>
          </a:p>
        </p:txBody>
      </p:sp>
      <p:cxnSp>
        <p:nvCxnSpPr>
          <p:cNvPr id="9" name="Straight Connector 8"/>
          <p:cNvCxnSpPr/>
          <p:nvPr/>
        </p:nvCxnSpPr>
        <p:spPr>
          <a:xfrm>
            <a:off x="3689498" y="5658746"/>
            <a:ext cx="733646"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8" name="Picture 3">
            <a:extLst>
              <a:ext uri="{FF2B5EF4-FFF2-40B4-BE49-F238E27FC236}">
                <a16:creationId xmlns:a16="http://schemas.microsoft.com/office/drawing/2014/main" id="{E9A92D3C-F2E5-479F-B59F-1BE1A0A407B6}"/>
              </a:ext>
            </a:extLst>
          </p:cNvPr>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pic>
        <p:nvPicPr>
          <p:cNvPr id="10" name="Picture 2">
            <a:extLst>
              <a:ext uri="{FF2B5EF4-FFF2-40B4-BE49-F238E27FC236}">
                <a16:creationId xmlns:a16="http://schemas.microsoft.com/office/drawing/2014/main" id="{30FB2D4B-8250-426D-843E-0CFCDE305773}"/>
              </a:ext>
            </a:extLst>
          </p:cNvPr>
          <p:cNvPicPr>
            <a:picLocks noChangeAspect="1" noChangeArrowheads="1"/>
          </p:cNvPicPr>
          <p:nvPr/>
        </p:nvPicPr>
        <p:blipFill>
          <a:blip r:embed="rId9"/>
          <a:srcRect/>
          <a:stretch>
            <a:fillRect/>
          </a:stretch>
        </p:blipFill>
        <p:spPr bwMode="auto">
          <a:xfrm>
            <a:off x="3021729" y="6252970"/>
            <a:ext cx="1449469" cy="563546"/>
          </a:xfrm>
          <a:prstGeom prst="rect">
            <a:avLst/>
          </a:prstGeom>
          <a:noFill/>
          <a:ln w="9525">
            <a:noFill/>
            <a:miter lim="800000"/>
            <a:headEnd/>
            <a:tailEnd/>
          </a:ln>
        </p:spPr>
      </p:pic>
      <p:pic>
        <p:nvPicPr>
          <p:cNvPr id="11" name="Picture 4">
            <a:extLst>
              <a:ext uri="{FF2B5EF4-FFF2-40B4-BE49-F238E27FC236}">
                <a16:creationId xmlns:a16="http://schemas.microsoft.com/office/drawing/2014/main" id="{ABA047CB-2478-4463-813E-EF7E1104B412}"/>
              </a:ext>
            </a:extLst>
          </p:cNvPr>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12" name="Picture 3">
            <a:extLst>
              <a:ext uri="{FF2B5EF4-FFF2-40B4-BE49-F238E27FC236}">
                <a16:creationId xmlns:a16="http://schemas.microsoft.com/office/drawing/2014/main" id="{9D821282-8557-44F7-96D5-B702A031D131}"/>
              </a:ext>
            </a:extLst>
          </p:cNvPr>
          <p:cNvPicPr>
            <a:picLocks noChangeAspect="1" noChangeArrowheads="1"/>
          </p:cNvPicPr>
          <p:nvPr/>
        </p:nvPicPr>
        <p:blipFill>
          <a:blip r:embed="rId11"/>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309348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8972DDD-4C75-4AAD-A7A3-C6536124EF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09F17D4-79FB-47FD-80DA-D7D1FC04F8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406DB0B-664D-4505-9A9A-1AC021DA25B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BC7BF8BF-01E2-475F-9C36-308F3999FA7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B7E6674B-B0AB-48C9-894E-389A8911265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Continuing Research: Treatment as Prevention</a:t>
            </a:r>
          </a:p>
        </p:txBody>
      </p:sp>
      <p:graphicFrame>
        <p:nvGraphicFramePr>
          <p:cNvPr id="5" name="Diagram 4"/>
          <p:cNvGraphicFramePr/>
          <p:nvPr/>
        </p:nvGraphicFramePr>
        <p:xfrm>
          <a:off x="680484" y="1360967"/>
          <a:ext cx="8165803" cy="447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B10F384-7218-4016-B9BB-93989B0E1DCE}"/>
              </a:ext>
            </a:extLst>
          </p:cNvPr>
          <p:cNvPicPr>
            <a:picLocks noChangeAspect="1" noChangeArrowheads="1"/>
          </p:cNvPicPr>
          <p:nvPr/>
        </p:nvPicPr>
        <p:blipFill>
          <a:blip r:embed="rId8"/>
          <a:srcRect/>
          <a:stretch>
            <a:fillRect/>
          </a:stretch>
        </p:blipFill>
        <p:spPr bwMode="auto">
          <a:xfrm>
            <a:off x="0" y="5862211"/>
            <a:ext cx="667894" cy="998510"/>
          </a:xfrm>
          <a:prstGeom prst="rect">
            <a:avLst/>
          </a:prstGeom>
          <a:noFill/>
          <a:ln w="9525">
            <a:noFill/>
            <a:miter lim="800000"/>
            <a:headEnd/>
            <a:tailEnd/>
          </a:ln>
        </p:spPr>
      </p:pic>
      <p:pic>
        <p:nvPicPr>
          <p:cNvPr id="6" name="Picture 4">
            <a:extLst>
              <a:ext uri="{FF2B5EF4-FFF2-40B4-BE49-F238E27FC236}">
                <a16:creationId xmlns:a16="http://schemas.microsoft.com/office/drawing/2014/main" id="{2F7B17DD-C5BE-452C-8427-17DB797920AB}"/>
              </a:ext>
            </a:extLst>
          </p:cNvPr>
          <p:cNvPicPr>
            <a:picLocks noChangeAspect="1" noChangeArrowheads="1"/>
          </p:cNvPicPr>
          <p:nvPr/>
        </p:nvPicPr>
        <p:blipFill>
          <a:blip r:embed="rId9"/>
          <a:srcRect/>
          <a:stretch>
            <a:fillRect/>
          </a:stretch>
        </p:blipFill>
        <p:spPr bwMode="auto">
          <a:xfrm>
            <a:off x="1342434" y="5862211"/>
            <a:ext cx="725518" cy="998510"/>
          </a:xfrm>
          <a:prstGeom prst="rect">
            <a:avLst/>
          </a:prstGeom>
          <a:noFill/>
          <a:ln w="9525">
            <a:noFill/>
            <a:miter lim="800000"/>
            <a:headEnd/>
            <a:tailEnd/>
          </a:ln>
        </p:spPr>
      </p:pic>
      <p:pic>
        <p:nvPicPr>
          <p:cNvPr id="7" name="Picture 2">
            <a:extLst>
              <a:ext uri="{FF2B5EF4-FFF2-40B4-BE49-F238E27FC236}">
                <a16:creationId xmlns:a16="http://schemas.microsoft.com/office/drawing/2014/main" id="{CB6CEA98-215C-4DC4-82F1-F2E77DCC0D97}"/>
              </a:ext>
            </a:extLst>
          </p:cNvPr>
          <p:cNvPicPr>
            <a:picLocks noChangeAspect="1" noChangeArrowheads="1"/>
          </p:cNvPicPr>
          <p:nvPr/>
        </p:nvPicPr>
        <p:blipFill>
          <a:blip r:embed="rId10"/>
          <a:srcRect/>
          <a:stretch>
            <a:fillRect/>
          </a:stretch>
        </p:blipFill>
        <p:spPr bwMode="auto">
          <a:xfrm>
            <a:off x="3021729" y="6252970"/>
            <a:ext cx="1449469" cy="563546"/>
          </a:xfrm>
          <a:prstGeom prst="rect">
            <a:avLst/>
          </a:prstGeom>
          <a:noFill/>
          <a:ln w="9525">
            <a:noFill/>
            <a:miter lim="800000"/>
            <a:headEnd/>
            <a:tailEnd/>
          </a:ln>
        </p:spPr>
      </p:pic>
      <p:pic>
        <p:nvPicPr>
          <p:cNvPr id="8" name="Picture 3">
            <a:extLst>
              <a:ext uri="{FF2B5EF4-FFF2-40B4-BE49-F238E27FC236}">
                <a16:creationId xmlns:a16="http://schemas.microsoft.com/office/drawing/2014/main" id="{2BF7FCB1-D3C6-43ED-A4C7-2A9091220F32}"/>
              </a:ext>
            </a:extLst>
          </p:cNvPr>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6528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B4553E6-7C5F-4F2A-BECD-E15A3917397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15CC112-EE07-44E2-B4E5-CF8DB6EB5D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07B1396-8795-4E30-9011-130D52795B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6352C34-22E5-4C80-88E8-6E4647C4B8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61613D3-F19E-4FA7-AD0C-CAE988B933C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D38F5D8-8C20-4163-8AE6-91B6F37FB3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1192" y="1270042"/>
            <a:ext cx="3255487" cy="4540102"/>
          </a:xfrm>
        </p:spPr>
        <p:txBody>
          <a:bodyPr>
            <a:normAutofit fontScale="92500"/>
          </a:bodyPr>
          <a:lstStyle/>
          <a:p>
            <a:r>
              <a:rPr lang="en-US" dirty="0" err="1"/>
              <a:t>TasP</a:t>
            </a:r>
            <a:r>
              <a:rPr lang="en-US" dirty="0"/>
              <a:t> is a medical HIV prevention approach for people with HIV to reduce the likelihood of transmission to others.</a:t>
            </a:r>
          </a:p>
          <a:p>
            <a:r>
              <a:rPr lang="en-US" dirty="0"/>
              <a:t>Many treatment options are available for </a:t>
            </a:r>
            <a:r>
              <a:rPr lang="en-US" dirty="0" err="1"/>
              <a:t>TasP</a:t>
            </a:r>
            <a:r>
              <a:rPr lang="en-US" dirty="0"/>
              <a:t>, but gaps persist in the HIV treatment cascade.</a:t>
            </a:r>
          </a:p>
          <a:p>
            <a:r>
              <a:rPr lang="en-US" dirty="0"/>
              <a:t>Researchers are studying new treatment approaches to address these gaps like injectable ART and ART implants.</a:t>
            </a:r>
          </a:p>
        </p:txBody>
      </p:sp>
      <p:sp>
        <p:nvSpPr>
          <p:cNvPr id="3" name="Title 2"/>
          <p:cNvSpPr>
            <a:spLocks noGrp="1"/>
          </p:cNvSpPr>
          <p:nvPr>
            <p:ph type="title"/>
          </p:nvPr>
        </p:nvSpPr>
        <p:spPr/>
        <p:txBody>
          <a:bodyPr/>
          <a:lstStyle/>
          <a:p>
            <a:r>
              <a:rPr lang="en-US" dirty="0" err="1"/>
              <a:t>TasP</a:t>
            </a:r>
            <a:r>
              <a:rPr lang="en-US" dirty="0"/>
              <a:t> Summary</a:t>
            </a:r>
          </a:p>
        </p:txBody>
      </p:sp>
      <p:pic>
        <p:nvPicPr>
          <p:cNvPr id="4" name="Picture 3">
            <a:extLst>
              <a:ext uri="{FF2B5EF4-FFF2-40B4-BE49-F238E27FC236}">
                <a16:creationId xmlns:a16="http://schemas.microsoft.com/office/drawing/2014/main" id="{AFBAA1B0-C37C-4AD3-86F7-4F6BE7BE34EF}"/>
              </a:ext>
            </a:extLst>
          </p:cNvPr>
          <p:cNvPicPr>
            <a:picLocks noChangeAspect="1"/>
          </p:cNvPicPr>
          <p:nvPr/>
        </p:nvPicPr>
        <p:blipFill>
          <a:blip r:embed="rId3"/>
          <a:stretch>
            <a:fillRect/>
          </a:stretch>
        </p:blipFill>
        <p:spPr>
          <a:xfrm>
            <a:off x="150384" y="1381022"/>
            <a:ext cx="5110808" cy="2825360"/>
          </a:xfrm>
          <a:prstGeom prst="rect">
            <a:avLst/>
          </a:prstGeom>
        </p:spPr>
      </p:pic>
      <p:pic>
        <p:nvPicPr>
          <p:cNvPr id="5" name="Picture 3">
            <a:extLst>
              <a:ext uri="{FF2B5EF4-FFF2-40B4-BE49-F238E27FC236}">
                <a16:creationId xmlns:a16="http://schemas.microsoft.com/office/drawing/2014/main" id="{AA830CA1-950B-4FA8-95F6-C6A751F07AAC}"/>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6" name="Picture 2">
            <a:extLst>
              <a:ext uri="{FF2B5EF4-FFF2-40B4-BE49-F238E27FC236}">
                <a16:creationId xmlns:a16="http://schemas.microsoft.com/office/drawing/2014/main" id="{A2B90AE8-1C20-4E27-B748-4B79B56BF0EB}"/>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0E1F37C3-CD1D-4141-8AE8-173BBC21D816}"/>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8" name="Picture 7">
            <a:extLst>
              <a:ext uri="{FF2B5EF4-FFF2-40B4-BE49-F238E27FC236}">
                <a16:creationId xmlns:a16="http://schemas.microsoft.com/office/drawing/2014/main" id="{F82D05D2-4930-4541-BD8C-4B74CCFB6E94}"/>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39684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319524"/>
            <a:ext cx="7928804" cy="4043397"/>
          </a:xfrm>
        </p:spPr>
        <p:txBody>
          <a:bodyPr/>
          <a:lstStyle/>
          <a:p>
            <a:pPr marL="0" indent="0">
              <a:buNone/>
            </a:pPr>
            <a:r>
              <a:rPr lang="en-US" sz="2400" dirty="0"/>
              <a:t>A number of public and private organizations, in partnership and individually, are working together to find solutions that can help prevent HIV.</a:t>
            </a:r>
          </a:p>
          <a:p>
            <a:pPr marL="0" indent="0">
              <a:buNone/>
            </a:pPr>
            <a:endParaRPr lang="en-US" sz="1400" dirty="0"/>
          </a:p>
          <a:p>
            <a:pPr marL="0" indent="0">
              <a:buNone/>
            </a:pPr>
            <a:r>
              <a:rPr lang="en-US" sz="2400" dirty="0"/>
              <a:t>The HIV Prevention Trials Network (HPTN), funded by the National Institute of Allergy and Infectious Diseases (NIAID), National Institute of Mental Health (NIMH), and the National Institute of Drug Abuse (NIDA) is dedicated to discover and develop new and innovative research strategies to reduce the acquisition and transmission of HIV. </a:t>
            </a:r>
          </a:p>
          <a:p>
            <a:pPr marL="0" indent="0">
              <a:buNone/>
            </a:pPr>
            <a:endParaRPr lang="en-US" sz="3200" dirty="0"/>
          </a:p>
          <a:p>
            <a:pPr marL="0" indent="0">
              <a:buNone/>
            </a:pPr>
            <a:endParaRPr lang="en-US" sz="2400" dirty="0"/>
          </a:p>
        </p:txBody>
      </p:sp>
      <p:sp>
        <p:nvSpPr>
          <p:cNvPr id="3" name="Title 2"/>
          <p:cNvSpPr>
            <a:spLocks noGrp="1"/>
          </p:cNvSpPr>
          <p:nvPr>
            <p:ph type="title"/>
          </p:nvPr>
        </p:nvSpPr>
        <p:spPr>
          <a:xfrm>
            <a:off x="577856" y="403158"/>
            <a:ext cx="8150508" cy="866884"/>
          </a:xfrm>
        </p:spPr>
        <p:txBody>
          <a:bodyPr/>
          <a:lstStyle/>
          <a:p>
            <a:r>
              <a:rPr lang="en-US" dirty="0"/>
              <a:t>Continuing Research: PrEP &amp; Integrated Strategies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882" y="4726384"/>
            <a:ext cx="3203848" cy="1287770"/>
          </a:xfrm>
          <a:prstGeom prst="rect">
            <a:avLst/>
          </a:prstGeom>
        </p:spPr>
      </p:pic>
      <p:pic>
        <p:nvPicPr>
          <p:cNvPr id="8" name="Picture 7">
            <a:extLst>
              <a:ext uri="{FF2B5EF4-FFF2-40B4-BE49-F238E27FC236}">
                <a16:creationId xmlns:a16="http://schemas.microsoft.com/office/drawing/2014/main" id="{52B956AE-A2AE-4089-83D3-8F561F6C795B}"/>
              </a:ext>
            </a:extLst>
          </p:cNvPr>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9" name="Picture 4">
            <a:extLst>
              <a:ext uri="{FF2B5EF4-FFF2-40B4-BE49-F238E27FC236}">
                <a16:creationId xmlns:a16="http://schemas.microsoft.com/office/drawing/2014/main" id="{2DCA4422-ECCC-4629-94BE-1D927F8E9C5B}"/>
              </a:ext>
            </a:extLst>
          </p:cNvPr>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10" name="Picture 2">
            <a:extLst>
              <a:ext uri="{FF2B5EF4-FFF2-40B4-BE49-F238E27FC236}">
                <a16:creationId xmlns:a16="http://schemas.microsoft.com/office/drawing/2014/main" id="{0C210AC4-3E04-41C0-B951-33A0F633CF79}"/>
              </a:ext>
            </a:extLst>
          </p:cNvPr>
          <p:cNvPicPr>
            <a:picLocks noChangeAspect="1" noChangeArrowheads="1"/>
          </p:cNvPicPr>
          <p:nvPr/>
        </p:nvPicPr>
        <p:blipFill>
          <a:blip r:embed="rId6"/>
          <a:srcRect/>
          <a:stretch>
            <a:fillRect/>
          </a:stretch>
        </p:blipFill>
        <p:spPr bwMode="auto">
          <a:xfrm>
            <a:off x="3021729" y="6252970"/>
            <a:ext cx="1449469" cy="563546"/>
          </a:xfrm>
          <a:prstGeom prst="rect">
            <a:avLst/>
          </a:prstGeom>
          <a:noFill/>
          <a:ln w="9525">
            <a:noFill/>
            <a:miter lim="800000"/>
            <a:headEnd/>
            <a:tailEnd/>
          </a:ln>
        </p:spPr>
      </p:pic>
      <p:pic>
        <p:nvPicPr>
          <p:cNvPr id="11" name="Picture 3">
            <a:extLst>
              <a:ext uri="{FF2B5EF4-FFF2-40B4-BE49-F238E27FC236}">
                <a16:creationId xmlns:a16="http://schemas.microsoft.com/office/drawing/2014/main" id="{A4CF1DBC-CEA2-4AB6-B530-0A72D18D508B}"/>
              </a:ext>
            </a:extLst>
          </p:cNvPr>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4290002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Microbicides</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5" name="Picture 4" descr="A picture containing indoor, table, bottle, sitting&#10;&#10;Description automatically generated">
            <a:extLst>
              <a:ext uri="{FF2B5EF4-FFF2-40B4-BE49-F238E27FC236}">
                <a16:creationId xmlns:a16="http://schemas.microsoft.com/office/drawing/2014/main" id="{0D4A4B1A-C426-42FB-AF2C-3282B6B8716D}"/>
              </a:ext>
            </a:extLst>
          </p:cNvPr>
          <p:cNvPicPr>
            <a:picLocks noChangeAspect="1"/>
          </p:cNvPicPr>
          <p:nvPr/>
        </p:nvPicPr>
        <p:blipFill>
          <a:blip r:embed="rId3"/>
          <a:stretch>
            <a:fillRect/>
          </a:stretch>
        </p:blipFill>
        <p:spPr>
          <a:xfrm>
            <a:off x="5008099" y="2204593"/>
            <a:ext cx="2316037" cy="3207285"/>
          </a:xfrm>
          <a:prstGeom prst="rect">
            <a:avLst/>
          </a:prstGeom>
        </p:spPr>
      </p:pic>
    </p:spTree>
    <p:extLst>
      <p:ext uri="{BB962C8B-B14F-4D97-AF65-F5344CB8AC3E}">
        <p14:creationId xmlns:p14="http://schemas.microsoft.com/office/powerpoint/2010/main" val="3286377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6723697" y="1850011"/>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4021861" y="1412778"/>
            <a:ext cx="1342769" cy="639454"/>
            <a:chOff x="4800599" y="2438401"/>
            <a:chExt cx="1981200" cy="1215989"/>
          </a:xfrm>
        </p:grpSpPr>
        <p:sp>
          <p:nvSpPr>
            <p:cNvPr id="8" name="Rounded Rectangle 7"/>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ound Same Side Corner Rectangle 9"/>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542379" y="2148954"/>
            <a:ext cx="295911" cy="376616"/>
            <a:chOff x="4343400" y="1905000"/>
            <a:chExt cx="598713" cy="762000"/>
          </a:xfrm>
        </p:grpSpPr>
        <p:sp>
          <p:nvSpPr>
            <p:cNvPr id="13" name="Rounded Rectangle 12"/>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4477739" y="2068287"/>
              <a:ext cx="326571" cy="598713"/>
              <a:chOff x="1905000" y="5257800"/>
              <a:chExt cx="457200" cy="838200"/>
            </a:xfrm>
          </p:grpSpPr>
          <p:sp>
            <p:nvSpPr>
              <p:cNvPr id="15" name="Round Same Side Corner Rectangle 14"/>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7" name="Picture 16" descr="MB900234256.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8" name="Picture 17" descr="TN_mallet-tool-gray.jpg"/>
          <p:cNvPicPr>
            <a:picLocks noChangeAspect="1"/>
          </p:cNvPicPr>
          <p:nvPr/>
        </p:nvPicPr>
        <p:blipFill>
          <a:blip r:embed="rId5">
            <a:extLst>
              <a:ext uri="{BEBA8EAE-BF5A-486C-A8C5-ECC9F3942E4B}">
                <a14:imgProps xmlns:a14="http://schemas.microsoft.com/office/drawing/2010/main">
                  <a14:imgLayer r:embed="rId6">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9" name="Picture 18" descr="tool2.gif"/>
          <p:cNvPicPr>
            <a:picLocks noChangeAspect="1"/>
          </p:cNvPicPr>
          <p:nvPr/>
        </p:nvPicPr>
        <p:blipFill>
          <a:blip r:embed="rId7">
            <a:graysc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0" name="Picture 19" descr="MB900016925.jpg"/>
          <p:cNvPicPr>
            <a:picLocks noChangeAspect="1"/>
          </p:cNvPicPr>
          <p:nvPr/>
        </p:nvPicPr>
        <p:blipFill>
          <a:blip r:embed="rId9">
            <a:grayscl/>
            <a:extLst>
              <a:ext uri="{BEBA8EAE-BF5A-486C-A8C5-ECC9F3942E4B}">
                <a14:imgProps xmlns:a14="http://schemas.microsoft.com/office/drawing/2010/main">
                  <a14:imgLayer r:embed="rId10">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1" name="Picture 4" descr="C:\Users\Gail\AppData\Local\Microsoft\Windows\Temporary Internet Files\Content.IE5\7CJKZ16U\MC900391182[1].wmf"/>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MB900391186.jpg"/>
          <p:cNvPicPr>
            <a:picLocks noChangeAspect="1"/>
          </p:cNvPicPr>
          <p:nvPr/>
        </p:nvPicPr>
        <p:blipFill>
          <a:blip r:embed="rId12">
            <a:graysc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4" name="Picture 23" descr="method_adjustable_wrench_icon_style_clip_art_thumb.jpg"/>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5" name="Picture 24" descr="MH900441292.jpg"/>
          <p:cNvPicPr>
            <a:picLocks noChangeAspect="1"/>
          </p:cNvPicPr>
          <p:nvPr/>
        </p:nvPicPr>
        <p:blipFill rotWithShape="1">
          <a:blip r:embed="rId16">
            <a:grayscl/>
            <a:extLst>
              <a:ext uri="{BEBA8EAE-BF5A-486C-A8C5-ECC9F3942E4B}">
                <a14:imgProps xmlns:a14="http://schemas.microsoft.com/office/drawing/2010/main">
                  <a14:imgLayer r:embed="rId17">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6" name="Picture 25" descr="god-is-my-ruler-md.png"/>
          <p:cNvPicPr>
            <a:picLocks noChangeAspect="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7" name="Group 26"/>
          <p:cNvGrpSpPr/>
          <p:nvPr/>
        </p:nvGrpSpPr>
        <p:grpSpPr>
          <a:xfrm>
            <a:off x="3358930" y="2230728"/>
            <a:ext cx="2802494" cy="1599889"/>
            <a:chOff x="2590800" y="1286645"/>
            <a:chExt cx="3886200" cy="2218555"/>
          </a:xfrm>
        </p:grpSpPr>
        <p:sp>
          <p:nvSpPr>
            <p:cNvPr id="28" name="Round Same Side Corner Rectangle 27"/>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Diagonal Stripe 28"/>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0" name="Picture 7" descr="C:\Users\Gail\AppData\Local\Microsoft\Windows\Temporary Internet Files\Content.IE5\2N6GVCUY\MC900250779[1].wmf"/>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ools 2.jpg"/>
          <p:cNvPicPr>
            <a:picLocks noChangeAspect="1"/>
          </p:cNvPicPr>
          <p:nvPr/>
        </p:nvPicPr>
        <p:blipFill>
          <a:blip r:embed="rId21">
            <a:grayscl/>
            <a:extLst>
              <a:ext uri="{BEBA8EAE-BF5A-486C-A8C5-ECC9F3942E4B}">
                <a14:imgProps xmlns:a14="http://schemas.microsoft.com/office/drawing/2010/main">
                  <a14:imgLayer r:embed="rId22">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2" name="Picture 6" descr="C:\Users\Gail\AppData\Local\Microsoft\Windows\Temporary Internet Files\Content.IE5\7CJKZ16U\MC900391184[1].wmf"/>
          <p:cNvPicPr>
            <a:picLocks noChangeAspect="1" noChangeArrowheads="1"/>
          </p:cNvPicPr>
          <p:nvPr/>
        </p:nvPicPr>
        <p:blipFill>
          <a:blip r:embed="rId23"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Gail\AppData\Local\Microsoft\Windows\Temporary Internet Files\Content.IE5\7CJKZ16U\MC900441282[1].png"/>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B900234256.jpg"/>
          <p:cNvPicPr>
            <a:picLocks noChangeAspect="1"/>
          </p:cNvPicPr>
          <p:nvPr/>
        </p:nvPicPr>
        <p:blipFill>
          <a:blip r:embed="rId3">
            <a:grayscl/>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5" name="Picture 34" descr="MB900016925.jpg"/>
          <p:cNvPicPr>
            <a:picLocks noChangeAspect="1"/>
          </p:cNvPicPr>
          <p:nvPr/>
        </p:nvPicPr>
        <p:blipFill>
          <a:blip r:embed="rId9">
            <a:grayscl/>
            <a:extLst>
              <a:ext uri="{BEBA8EAE-BF5A-486C-A8C5-ECC9F3942E4B}">
                <a14:imgProps xmlns:a14="http://schemas.microsoft.com/office/drawing/2010/main">
                  <a14:imgLayer r:embed="rId26">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6" name="Group 35"/>
          <p:cNvGrpSpPr/>
          <p:nvPr/>
        </p:nvGrpSpPr>
        <p:grpSpPr>
          <a:xfrm>
            <a:off x="3029224" y="3907495"/>
            <a:ext cx="3406953" cy="1963232"/>
            <a:chOff x="2133600" y="3611809"/>
            <a:chExt cx="4724400" cy="2722401"/>
          </a:xfrm>
          <a:solidFill>
            <a:schemeClr val="bg1">
              <a:lumMod val="50000"/>
            </a:schemeClr>
          </a:solidFill>
        </p:grpSpPr>
        <p:sp>
          <p:nvSpPr>
            <p:cNvPr id="37" name="Round Same Side Corner Rectangle 36"/>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iagonal Stripe 37"/>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9" name="TextBox 38"/>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0" name="TextBox 39"/>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1" name="TextBox 40"/>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2" name="Rectangle 41"/>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3" name="Rectangle 42"/>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4" name="Rectangle 43"/>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5" name="Rectangle 44"/>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6" name="Rectangle 45"/>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7" name="Rectangle 46"/>
          <p:cNvSpPr/>
          <p:nvPr/>
        </p:nvSpPr>
        <p:spPr>
          <a:xfrm>
            <a:off x="7246908" y="4382238"/>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8" name="TextBox 47"/>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9" name="TextBox 48"/>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0" name="TextBox 49"/>
          <p:cNvSpPr txBox="1"/>
          <p:nvPr/>
        </p:nvSpPr>
        <p:spPr>
          <a:xfrm>
            <a:off x="880577" y="2039112"/>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1" name="TextBox 50"/>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2" name="TextBox 51"/>
          <p:cNvSpPr txBox="1"/>
          <p:nvPr/>
        </p:nvSpPr>
        <p:spPr>
          <a:xfrm>
            <a:off x="3970049" y="1051116"/>
            <a:ext cx="13716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Vaccines</a:t>
            </a:r>
          </a:p>
        </p:txBody>
      </p:sp>
      <p:sp>
        <p:nvSpPr>
          <p:cNvPr id="53" name="TextBox 52"/>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4" name="TextBox 53"/>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5" name="Straight Connector 54"/>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8" name="Picture 3">
            <a:extLst>
              <a:ext uri="{FF2B5EF4-FFF2-40B4-BE49-F238E27FC236}">
                <a16:creationId xmlns:a16="http://schemas.microsoft.com/office/drawing/2014/main" id="{FCC5EB97-A5CD-455E-A5E7-0878A3D17F42}"/>
              </a:ext>
            </a:extLst>
          </p:cNvPr>
          <p:cNvPicPr>
            <a:picLocks noChangeAspect="1" noChangeArrowheads="1"/>
          </p:cNvPicPr>
          <p:nvPr/>
        </p:nvPicPr>
        <p:blipFill>
          <a:blip r:embed="rId27"/>
          <a:srcRect/>
          <a:stretch>
            <a:fillRect/>
          </a:stretch>
        </p:blipFill>
        <p:spPr bwMode="auto">
          <a:xfrm>
            <a:off x="0" y="5862211"/>
            <a:ext cx="667894" cy="998510"/>
          </a:xfrm>
          <a:prstGeom prst="rect">
            <a:avLst/>
          </a:prstGeom>
          <a:noFill/>
          <a:ln w="9525">
            <a:noFill/>
            <a:miter lim="800000"/>
            <a:headEnd/>
            <a:tailEnd/>
          </a:ln>
        </p:spPr>
      </p:pic>
      <p:pic>
        <p:nvPicPr>
          <p:cNvPr id="59" name="Picture 4">
            <a:extLst>
              <a:ext uri="{FF2B5EF4-FFF2-40B4-BE49-F238E27FC236}">
                <a16:creationId xmlns:a16="http://schemas.microsoft.com/office/drawing/2014/main" id="{CD760732-960B-42CB-B309-39D64AA37D7A}"/>
              </a:ext>
            </a:extLst>
          </p:cNvPr>
          <p:cNvPicPr>
            <a:picLocks noChangeAspect="1" noChangeArrowheads="1"/>
          </p:cNvPicPr>
          <p:nvPr/>
        </p:nvPicPr>
        <p:blipFill>
          <a:blip r:embed="rId28"/>
          <a:srcRect/>
          <a:stretch>
            <a:fillRect/>
          </a:stretch>
        </p:blipFill>
        <p:spPr bwMode="auto">
          <a:xfrm>
            <a:off x="1342434" y="5862211"/>
            <a:ext cx="725518" cy="998510"/>
          </a:xfrm>
          <a:prstGeom prst="rect">
            <a:avLst/>
          </a:prstGeom>
          <a:noFill/>
          <a:ln w="9525">
            <a:noFill/>
            <a:miter lim="800000"/>
            <a:headEnd/>
            <a:tailEnd/>
          </a:ln>
        </p:spPr>
      </p:pic>
      <p:pic>
        <p:nvPicPr>
          <p:cNvPr id="60" name="Picture 2">
            <a:extLst>
              <a:ext uri="{FF2B5EF4-FFF2-40B4-BE49-F238E27FC236}">
                <a16:creationId xmlns:a16="http://schemas.microsoft.com/office/drawing/2014/main" id="{BFD5CBDA-997F-41FD-A598-3CFF4C7D81F3}"/>
              </a:ext>
            </a:extLst>
          </p:cNvPr>
          <p:cNvPicPr>
            <a:picLocks noChangeAspect="1" noChangeArrowheads="1"/>
          </p:cNvPicPr>
          <p:nvPr/>
        </p:nvPicPr>
        <p:blipFill>
          <a:blip r:embed="rId29"/>
          <a:srcRect/>
          <a:stretch>
            <a:fillRect/>
          </a:stretch>
        </p:blipFill>
        <p:spPr bwMode="auto">
          <a:xfrm>
            <a:off x="3021729" y="6252970"/>
            <a:ext cx="1449469" cy="563546"/>
          </a:xfrm>
          <a:prstGeom prst="rect">
            <a:avLst/>
          </a:prstGeom>
          <a:noFill/>
          <a:ln w="9525">
            <a:noFill/>
            <a:miter lim="800000"/>
            <a:headEnd/>
            <a:tailEnd/>
          </a:ln>
        </p:spPr>
      </p:pic>
      <p:pic>
        <p:nvPicPr>
          <p:cNvPr id="61" name="Picture 3">
            <a:extLst>
              <a:ext uri="{FF2B5EF4-FFF2-40B4-BE49-F238E27FC236}">
                <a16:creationId xmlns:a16="http://schemas.microsoft.com/office/drawing/2014/main" id="{7A8AB7FC-2EA0-4619-9250-9F7E9C9FA98B}"/>
              </a:ext>
            </a:extLst>
          </p:cNvPr>
          <p:cNvPicPr>
            <a:picLocks noChangeAspect="1" noChangeArrowheads="1"/>
          </p:cNvPicPr>
          <p:nvPr/>
        </p:nvPicPr>
        <p:blipFill>
          <a:blip r:embed="rId30"/>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495074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0912" y="1357202"/>
            <a:ext cx="5411971" cy="3825873"/>
          </a:xfrm>
        </p:spPr>
        <p:txBody>
          <a:bodyPr/>
          <a:lstStyle/>
          <a:p>
            <a:pPr marL="0" indent="0">
              <a:buNone/>
            </a:pPr>
            <a:r>
              <a:rPr lang="en-US" sz="2400" dirty="0"/>
              <a:t>Microbicides are products applied inside the vagina or rectum to reduce the likelihood of HIV transmission during vaginal and anal sex. Microbicides can include:</a:t>
            </a:r>
          </a:p>
          <a:p>
            <a:r>
              <a:rPr lang="en-US" dirty="0"/>
              <a:t>Films, gels, douches, fast-dissolving inserts, and suppositories</a:t>
            </a:r>
          </a:p>
          <a:p>
            <a:r>
              <a:rPr lang="en-US" dirty="0"/>
              <a:t>Vaginal rings, which are furthest along in development and may be licensed soon</a:t>
            </a:r>
          </a:p>
          <a:p>
            <a:pPr marL="0" indent="0">
              <a:buNone/>
            </a:pP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A close up of a hand&#10;&#10;Description automatically generated">
            <a:extLst>
              <a:ext uri="{FF2B5EF4-FFF2-40B4-BE49-F238E27FC236}">
                <a16:creationId xmlns:a16="http://schemas.microsoft.com/office/drawing/2014/main" id="{D2ED3CF1-E8F0-4942-B2AD-8DCC1BCCD22A}"/>
              </a:ext>
            </a:extLst>
          </p:cNvPr>
          <p:cNvPicPr>
            <a:picLocks noChangeAspect="1"/>
          </p:cNvPicPr>
          <p:nvPr/>
        </p:nvPicPr>
        <p:blipFill rotWithShape="1">
          <a:blip r:embed="rId3"/>
          <a:srcRect t="26261"/>
          <a:stretch/>
        </p:blipFill>
        <p:spPr>
          <a:xfrm>
            <a:off x="612775" y="1735015"/>
            <a:ext cx="2286000" cy="2344616"/>
          </a:xfrm>
          <a:prstGeom prst="rect">
            <a:avLst/>
          </a:prstGeom>
        </p:spPr>
      </p:pic>
      <p:pic>
        <p:nvPicPr>
          <p:cNvPr id="10" name="Picture 3">
            <a:extLst>
              <a:ext uri="{FF2B5EF4-FFF2-40B4-BE49-F238E27FC236}">
                <a16:creationId xmlns:a16="http://schemas.microsoft.com/office/drawing/2014/main" id="{37BFA68A-BE01-410A-8A38-3B996B7F4724}"/>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11" name="Picture 2">
            <a:extLst>
              <a:ext uri="{FF2B5EF4-FFF2-40B4-BE49-F238E27FC236}">
                <a16:creationId xmlns:a16="http://schemas.microsoft.com/office/drawing/2014/main" id="{E65B77A4-09AB-46E1-AF8F-8F1B84EBFAFB}"/>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12" name="Picture 4">
            <a:extLst>
              <a:ext uri="{FF2B5EF4-FFF2-40B4-BE49-F238E27FC236}">
                <a16:creationId xmlns:a16="http://schemas.microsoft.com/office/drawing/2014/main" id="{BC16330D-28D1-4BD1-804F-C0EC3534F48A}"/>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13" name="Picture 3">
            <a:extLst>
              <a:ext uri="{FF2B5EF4-FFF2-40B4-BE49-F238E27FC236}">
                <a16:creationId xmlns:a16="http://schemas.microsoft.com/office/drawing/2014/main" id="{1AC05C20-83BB-44C4-AB15-510182378722}"/>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38233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6" y="1357704"/>
            <a:ext cx="7903904" cy="827690"/>
          </a:xfrm>
        </p:spPr>
        <p:txBody>
          <a:bodyPr/>
          <a:lstStyle/>
          <a:p>
            <a:pPr marL="0" indent="0">
              <a:buNone/>
            </a:pPr>
            <a:r>
              <a:rPr lang="en-US" dirty="0"/>
              <a:t>HIV prevention includes: medicines, medical devices, medical procedures, physical barriers, and behavioral approaches. </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6" name="Picture 2"/>
          <p:cNvPicPr>
            <a:picLocks noChangeAspect="1" noChangeArrowheads="1"/>
          </p:cNvPicPr>
          <p:nvPr/>
        </p:nvPicPr>
        <p:blipFill>
          <a:blip r:embed="rId3"/>
          <a:srcRect/>
          <a:stretch>
            <a:fillRect/>
          </a:stretch>
        </p:blipFill>
        <p:spPr bwMode="auto">
          <a:xfrm>
            <a:off x="3021729" y="6252970"/>
            <a:ext cx="1449469" cy="563546"/>
          </a:xfrm>
          <a:prstGeom prst="rect">
            <a:avLst/>
          </a:prstGeom>
          <a:noFill/>
          <a:ln w="9525">
            <a:noFill/>
            <a:miter lim="800000"/>
            <a:headEnd/>
            <a:tailEnd/>
          </a:ln>
        </p:spPr>
      </p:pic>
      <p:pic>
        <p:nvPicPr>
          <p:cNvPr id="122883" name="Picture 3"/>
          <p:cNvPicPr>
            <a:picLocks noChangeAspect="1" noChangeArrowheads="1"/>
          </p:cNvPicPr>
          <p:nvPr/>
        </p:nvPicPr>
        <p:blipFill>
          <a:blip r:embed="rId4"/>
          <a:srcRect/>
          <a:stretch>
            <a:fillRect/>
          </a:stretch>
        </p:blipFill>
        <p:spPr bwMode="auto">
          <a:xfrm>
            <a:off x="56272" y="5859490"/>
            <a:ext cx="667894" cy="998510"/>
          </a:xfrm>
          <a:prstGeom prst="rect">
            <a:avLst/>
          </a:prstGeom>
          <a:noFill/>
          <a:ln w="9525">
            <a:noFill/>
            <a:miter lim="800000"/>
            <a:headEnd/>
            <a:tailEnd/>
          </a:ln>
        </p:spPr>
      </p:pic>
      <p:pic>
        <p:nvPicPr>
          <p:cNvPr id="122884" name="Picture 4"/>
          <p:cNvPicPr>
            <a:picLocks noChangeAspect="1" noChangeArrowheads="1"/>
          </p:cNvPicPr>
          <p:nvPr/>
        </p:nvPicPr>
        <p:blipFill>
          <a:blip r:embed="rId5"/>
          <a:srcRect/>
          <a:stretch>
            <a:fillRect/>
          </a:stretch>
        </p:blipFill>
        <p:spPr bwMode="auto">
          <a:xfrm>
            <a:off x="1398706" y="5859490"/>
            <a:ext cx="725518" cy="998510"/>
          </a:xfrm>
          <a:prstGeom prst="rect">
            <a:avLst/>
          </a:prstGeom>
          <a:noFill/>
          <a:ln w="9525">
            <a:noFill/>
            <a:miter lim="800000"/>
            <a:headEnd/>
            <a:tailEnd/>
          </a:ln>
        </p:spPr>
      </p:pic>
      <p:pic>
        <p:nvPicPr>
          <p:cNvPr id="1026" name="Picture 2"/>
          <p:cNvPicPr>
            <a:picLocks noChangeAspect="1" noChangeArrowheads="1"/>
          </p:cNvPicPr>
          <p:nvPr/>
        </p:nvPicPr>
        <p:blipFill>
          <a:blip r:embed="rId6"/>
          <a:srcRect/>
          <a:stretch>
            <a:fillRect/>
          </a:stretch>
        </p:blipFill>
        <p:spPr bwMode="auto">
          <a:xfrm>
            <a:off x="845863" y="2157259"/>
            <a:ext cx="7254377" cy="3674096"/>
          </a:xfrm>
          <a:prstGeom prst="rect">
            <a:avLst/>
          </a:prstGeom>
          <a:noFill/>
          <a:ln w="9525">
            <a:noFill/>
            <a:miter lim="800000"/>
            <a:headEnd/>
            <a:tailEnd/>
          </a:ln>
        </p:spPr>
      </p:pic>
      <p:pic>
        <p:nvPicPr>
          <p:cNvPr id="1027" name="Picture 3"/>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4131630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0912" y="1357202"/>
            <a:ext cx="5411971" cy="4373747"/>
          </a:xfrm>
        </p:spPr>
        <p:txBody>
          <a:bodyPr/>
          <a:lstStyle/>
          <a:p>
            <a:r>
              <a:rPr lang="en-US" dirty="0"/>
              <a:t>Most microbicides being tested today contain antiretroviral (ARV) drugs.</a:t>
            </a:r>
          </a:p>
          <a:p>
            <a:r>
              <a:rPr lang="en-US" dirty="0"/>
              <a:t>ARVs block HIV replication in multiple places in the reproductive cycle of the virus.</a:t>
            </a:r>
          </a:p>
          <a:p>
            <a:r>
              <a:rPr lang="en-US" dirty="0"/>
              <a:t>These drugs have been shown to protect people who do not have HIV if they are exposed to the virus by disrupting HIV’s life cycle, thus preventing HIV from taking hold in the body.</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utoShape 2" descr="data:image/jpeg;base64,/9j/4AAQSkZJRgABAQAAAQABAAD/2wCEAAkGBhQSEBQUEhQWFBUUFRQUFRYUFBQWFRAUFBAVFRYUFBUXHCceFxojGRQVHy8gIycpLCwsFR4xNTEqNSYrLSkBCQoKDgwOGg8PGiwkHyUtKSksLCwsKiopLCksKSkpNSw1KiwpKS80KiksLCkqLCosKSoqMCksLCopKSkqLCksKf/AABEIAJAAwAMBIgACEQEDEQH/xAAcAAABBQEBAQAAAAAAAAAAAAAEAQIDBQYHAAj/xABDEAACAQIDBQUFBQUFCQEAAAABAgMAEQQSIQUGMUFREyJhcYEHMkKRsRQjUmKhQ3KCwdEzRJPC4QgXJFNjg5Ki8BX/xAAZAQADAQEBAAAAAAAAAAAAAAABAgMEAAX/xAAsEQADAAIBAgQEBwEBAAAAAAAAAQIDERIhMQQTQVFxgZHwFCIyYaHR4VIF/9oADAMBAAIRAxEAPwDktJSmmmmSKniaSvV6qqQbEvSUpptUUg2LelBplKDTJHNj68TXr0lMpF2SI1KNaZEKlVa5wHY4LTgKeq0uWp8CiGilFLkpyrQ4DaGivEVK62pgNFQHQirUgWmipAKDxnNDSlNMdEpHXmjqLWhAMpTbUQ61CwoBA6W1XWA3RnkXMwES9ZLgnyUa/SrTDbmRg9+RnHRQEHzNzVZnZNmRy0jCujQ7r4X/AJV/N3v9aXEbi4aQdzPGfytmHyarKGIc2tSFa0G29z5sMC2kkY+JRqv768R56iqTNT6FbIMtetTyaSnUbByFFNNPFedarMCquokbUYgoWCOjkjtTuB+RJHFTxFU0CXqSwFTeMtLBWipBHRBYVEzUyxlkMcVBz0qfjTFjp/KKpCqKIihpIo6NgjpKx9ANDUjpGgo/sLVDIledc9TOyqljqApR8sVDOLUjRxrcVtIu2vDkOlJHNegyQaKwjLHYte7GyXDEZuQJA0oTkA0WcXdte5J4KOfrwHmaucHhCQL6HoDe3rWX2Mkk+IazFY0e8hBP3jj4b/hBFgOg8a3uFAqnmk9CwbJB41XyeyXBSMWKOtzeySFQPIcq0cDCjYpaPms7RjD7DsE3B8QvlIh+qVG/sDwx93EzjzWJv5CrWbaLY3EPGrmPCYc/fSK2UzyDXsw4Isg5n/SppN5pMQQmFdYIL5PtElg0rD4MMrcT+Y3/AK25V7kOc+3+/fuZ1/8AZ+X4ca38UCn6OKGl/wBn6T4cZGfOFx9GNb/d/wC0LdsRP2nJUUhlUD4mewLMfQVdjHUHmyLoqHSVLetHIT7CMUPdngP+Kv8AlNDSexTHjgYG8pSPqtdpGNpRja78Rk/YPBHEf9020V/ZI37syfztQk3s12kP7qx/deM/5q7jjt4oYReaRI+mZhc+S8T8qqD7TsDe3anzEb2+lVWfK1+lP5MV5Ih9a18zjzbi45eODm9Fv9DQk26mLHHDTj/syf0r6E2ZvJDiFLQyLIBxtxXzB1FGjGCu/FWujkvOT1R8yS7IlX3o5B5xuPqKhEBHEW89K+ovtY60jSqeIB8wD9ab8a/+f5/wosrPmSOKjMOmtfRL4KBveijPnGh/lQ77AwjccND/AISD6Cg/Fp95D5pw1k0oeSCu6Nungj/d4/QEfQ0PJuLgG/YgeTuP51mrIn6Ccjg+Ijqtlrv03sv2e3wOPKV/51Xy+xjAHg86+Uin6rSckcmjmZgN6MfDOWjVCgKgyd8ZtfdXS4PXUVY/ZRfhRgwI7ZTpdoiB71+64J/Lz868+Q0OwqZRoAOegsLniasoJ7UMILVIoptg0WcWKoTeXbhhwsjKe+bInXM+gI8hc+lRhqy2/mIYjDxrxaQkW5sAAv6tVcb3SRLM+MNoO2dB2qDChsuFw4zYpwbdvL7zpm/CDx8vKh8XtHNE+MtlVf8Ah8DHbSO9wZAPxAA28fIV7bC9hg4sLH70zBCfxEkF29Tb0qHenGpE+EiteOFS+X8RXRQfMr+prTOTb+/vqYrjin+2vr6fTv8AHqXke0fsGGiw0K58VKL5eNnfizeA4Afl6VEu0sXETBEXmnIzySSX7KO/KINpb83yFAbOxQw8TY3E96ab3RzAbUKvS418ABUOK3wxvZmQQrHHpZmUnidPeOvyplTb9H8fc5tJdW17Jei/theyN6scMYsErZjnCupVe6LXJBXhYa1Z7e31kaT7NgxeQnKzjXKeYW+mnNjoKyuExLQ4aTFMfvsQSkbHiFOruPHQ/IVebjbPEcXan35eH5UvoB5nX5U9VK/Nr9vmJj8yvyJvr136pf2yx2ZuRF7+Kdp5Dq12IW/n7zeZNBb57sRJEhw0TZy9rR52BXKbkjW2tvnUeP8AaAI5mQR51U2zBrEsONha1r6VZbF3yjxDhEWRWIJ1AsAOZINcsmWfzPsM48PaeNa3/P1IvZzsqSHtZZFZMwCKrAqSAcxax9APWtwMRXONv79NnMWF1a+UyWvc8LRjn5/KqXaOycaIzNKXIGrXkuyjqVB0pmnkfKnrYJyzhnhjTrXc7F9op3b1y7cXb8pm7F3Z0ZWIzEkoVF9CdbeHlWr3g3iGFhL8XPdRerW4nwHE/wCtSqHNcTRjzzePzOyH72b7DCrkSzTMLgHhGD8TePQULuhvNjMU2ZxGIV0Z8hBY/hSxtfqeArBbG2dJjcT3mJuc8rniBfU+Z4Af0rrGFiWNFRAFVRZQOQ/rVsnHHPHuzPgrJnvm3qfRe4VtLaUiRlo1DkakNII1CjUsWNUmzt+pZlLLhJWUErmR0YEjpe1/SqvamLbG4g4WIkQx2OIdedj/AGYPn+oPSrba2048Fh7hQAoCRxj4mtoB4cyaRaSS1tss7bbpVqV8P6DcfvpFAqGfMjOLhLBnUdWCnSj8Ft5JYhKpIQgkFhl0B1JvwFco2zHlZPtLffTkSTG1zDFfuxqOR4m3go60btvHSPGgZSiPZcNhR7zqNFkmty4WXmfAE1Xyk0tEV4qk62u3p6/P779C8OC8KkfB91Wsbxkmw4lSLMB1019K59udv8cOBDiAXhGisNXhHQD4k8OI5dK6tsnGQzrngkWQflNyPBl4r6ivKctHp72AmGomhq+lwfShJMLStBTKkpQgEchUkAsneXMNUOYrcdNVPyq2lw3SsltHtYJWIuoZyqk6qVKhrlLakFnPEe6etBI6nosMZsoSTxSlj91msuljfmfHh8qp9s7EebGxMR90FAY3HwkkqRx1uB60VhNu6kOrcSSyEsoIBGVV465DYC/Hxon/APXTjrlMiRqbXzF0Vl05e9amVVJNzFrr8Sh30xNpsPm1QXYjrZxmHyA+dDbwbwjFNHFFfKWGpFszHQadBc1pMXhocQlmAdQTYg8CDY2I8rUFJu7H2kTocnZWsoGjAMTrzvrxp4yStb7ojkw3Ten0eiu32YKMPGuiojAemUfQfrWv2VKpgiynTs0t/wCIH1rO707MM0QKC7RkkAfEp4geOgPpWUwW354VyI5A6EA2PO1+FUS8yEk+xOq8nK210ejRb37NghVOzWzuSdGJGUcTY+JH60PBKcNgi40kxJKg81iXifU/UVSQiXEygXZ2PEnXKOp6AVcb6tlliQe6kKhR4XI/kKunrUN7MldeWWVr0XzIN3tsphpC7R5zay96xTqRpxtpWh2tvtFLhpEQOHcZbMBYAnU3B6Ufgtj4eTDxZolb7tNbWY3UEm4143qubdLDS3MMjLYkGxDhSDwI4j50nnY6rdbLLDmiOMtaZF7PsN97JKeCLlHm2p+QH61V7zbbOJnJHuL3UHgOfqdflV3tJRgsB2atd5CVzAWvm9428FFqo90dn9tiASO7H3z0uDZR8/pVpyJt5H8iFw1M4F37s3262yxh4AD7796TztovoP1vV2s1VfaHnT1xFY3bp7Z60wolSvQsle3ADXjYcfOh8VgIpXR5EzNGboSTZTe/DgdfoKhXEVIJ65XoLlPuDS7twviftD5nbQ5WIKAgWGluVuHCkwm71sW+Jlk7Rj/ZjLYRcupvYaDzJo0SCnBqp5te/wCxPyo3vXrv5nz2BU0EjKwZWKkc1JUj1GtRLT1ooZl3HvfjALDFTer3/U07Cb2YtZA/2iRm6OxZSOhQ6WqmtU8SVoiV7Eq2dR2Fv7HMAs4ET/iGsbevFPW48a0c2EV16hhxB0II4g1xiOS1XGx96JsObRtdeaNqh8h8J8Rap14Xl+k5Z+P6jVzbohUIViG/EBlGhJAsvDQ20qlxezpIcOcy3KSrIMpJBCJfnrxW2tarY+9sGIsrfdSH4XOhP5H4HyNjVpiMDesdzUPVIuuNLaOa7MxhiyqkYdiNdbEjNK72PM6aDqatotsRM2XNlbMUAbTMwOoW/H/UVZ7T3cDXKXjfk6gXB11sdD7x+dZzamymiRjlMndmUZRdlZ5BIjW5d4WJHCleqOXKEWkWLDBiDYKzKSdBdDYnyqOfZsTm7xox621PmRxrPHElFfXN2jYhXRjdQwkB93loxv1vVgNuXR9OyGVuydu8CEfISQNRYkadKXi12OVp9KLnDoqCyKFHRQAP0qk3v2a0irIguUBDAcSt73HWxv8AOrKXaaoBc5jnSMhbEh201F9OtFi1CacvY1xOSXJgMPvDOkXZLIQmotpdQeIB4irTc/ZrtKJbsiLzBI7Q/h8R1rRS7LiY5mjRj1Ki58+tFK1tALAdOA9KtWdNaS7maPCNUnVb12Mrvvjs06pfSNf/AGbU/par3cfDhMOXPGRif4V7o/mfWsxtzYk7SySBc4Zie6bkDkCOPCtts8BIkQfCqr8hr+tG7SxqULixt5qukWokr2YUKHp4lrPs26J7dDXrmohJTw/jTcgaJBNUiz1Bm6ivXFHkDRw9KlWo1qVK1IRkyCpFeoRUyJWmSTJgL0ZBQ8IohWqqrRCkTCr3Yu900FlP3sf4WOq/utxHlqKoM2lqQk1omZtapbI7cvaOrbN23BiRZDZ+aNo48vxDyp+J2deuVK1gLGx4gjiPI8q1Gw9+JEAWcdqv4v2i+vBvXXxrFm/89rrj+hrx+J30oN2lu3G+YlbMVK5ho1rg/UVQbT2RMqSIuVoveUAHPczKxHSw71dDwmLixC5omDdRwZfMcRQ+K2bXmtOXpmrU0crmRYyhFu1WaYuvNsod1LDmOFj41ZbF2szNldxISge4GUob2ZGHqCDWlx2xVLBigLDgbajQjj0sTpVNBsho3vmDKFyoCozIL8M/EjlXNprqKocvaBX2tO8jiBUKRnKc/GRrXIHSrXZ+0hLGr2tfQg/CwNiPnVErmNpowyo7SdrGX911a1x8xah8Pth27NY+yiaTOzE+4xDEaX5kiuc7XQCvi+v31Ndoa9as3jNqu8UWXuSPMI2y8VKmzDxHCtDeptaKqlXYkElqlWeoL163SlGDFmFPDUBmNPWWicHB/GniT1oITVIstcA48KkQ1EDUkdbUyTCololFFDK1SqarLJsnQ609mqFG1pzvT7IUPD0rYiolaljiua2YtknoMRu7epY7kUyLhalRyNK2bJMPgnZCGQlWHAg2IrS7L3/tZcSL/wDUUaj95OfmPlWSll0qvlkqN4Yy9KQ05ah9DssfZzJnjZXU81Nx5eB8DVfitmVyzAbZlgcNC5Q87cG/eU6N61tti+06FyI8UBE3DtBcxk/m5p+o8q8rN4Ko6z1X8m7H4hV36Htp7EWQWkUMPEcPI1RY7YAUL2aKcmYZG911bUrc8DfUGukPhVdQyEMpFwQQQw6gjQ1VYrZ3hWHqjRpM51BhikuGBTs+/JIVzZgDYAWPpwrWRy1LiNn0E8ZWkvbGiVIcLGlyUEk9Exz1F7RboPMdNKVMjCn2ruR3EFtShqnaOo2j/wDjTKhHJyMVItRinqa2pkGERmiENCq1ERGnTJUSoL05U1pqCpVp1RGhVjpyaGnLwrwrXjyEaRIDqDTi4PA2oN57GnJKG1HGtyJ6C2bTXWg5ZB0qVhQGKmtTyzuJ5pfSq7ENrxpJpaGd6SqRWYLnd/evE4NvuX7hN2jbvRt/DyPiLGuobve0fC4uyS2glOlnPcc/kkP0a3rXFAacFrHlwxk7lppyfROJ2d0qqxGB8K5hu57QsTg7LftYh+zkJ7o/I/FPLUeFdQ2BvlhMcAqNkl5xSWD/AMJ4P6a+FebkwVHwNM5EysmwPTShHjK1r8TszpVZPgLVmcoqqKRMQaIjxVPm2f00oOTDkcam4HVh6z3p2eqvMRT0xJpOI/I//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5" descr="data:image/jpeg;base64,/9j/4AAQSkZJRgABAQAAAQABAAD/2wCEAAkGBxISEhUUEhQUFRUUFBQUFRUVFRQXFBQUFBQWFhQVFBQYHCggGBolHBQUITEiJSktLi4uFx8zODMsNygtLisBCgoKDg0MFxAQFywcHBwsLCwsLCwsLCwsLCwsLCwsLCwsLCwsLCwsLCwsOCwsLCssLCw3LywsLCssLCw4NywrLP/AABEIAJQA8AMBIgACEQEDEQH/xAAcAAABBAMBAAAAAAAAAAAAAAAAAQMFBgIEBwj/xAA9EAABAgMFBAcGBAUFAAAAAAABAAIDBBEFEiExQQZRYYEHEyJCcZGhMlJiscHRFCNDcjOC4fDxFSRTkqL/xAAZAQEBAQEBAQAAAAAAAAAAAAAAAQIDBQT/xAAfEQEBAQABBAMBAAAAAAAAAAAAARECAxIhMRMiUUH/2gAMAwEAAhEDEQA/AOLXTvPmk6s0rUrbEFL1IRcR5YjqypEQQl6pNXEd1aBCKkeqSiGmnajupKUS5UjcS3VNXtR34crL8Mt+6lupp2tASyUSy3hDJ0SXVfOaZGmJZZCWC27qLqzq41eoCXqQtmiSiGGOoCBCCfoghDDIhhAYnaIoi4buoupyiKIYbuoup26pGVsCZiQXR2QnuhMzeBhhmRvA4KIibqdlpV8RwZDa57nYBrQS4ngAp6xtjpuYoWw7jT34nZHIZnyV+2W2clrMiddFj34t0toAAAHZ0bia8SU0chjQHMcWuBa5poWuFCCNCDkmiF0rpWZBjthzkEFvaMKIDSrtWuPqOa5tVUIiiWqCg2gEFZhqUBUN0RROEIoimqJVndQAgwARdTl1FEU2AlpRZEIIQWKFJQBAYeso91bzaZEangapqV2dfGithtob9aEYigzOHiFEwpgigOK6F0VTMPr3hzhfuAMBOYJJdTfp5L0eXW4Xo/X+Pi+PlOflC2v0eTMEVhkRRuAuvHLIqoxYJaSHAgjMEEEeIXp4ta7NQ1t7LwJkfmMDtzu8PBwxXl219U5POxCKLoNu9GsWHV0u6+33HYOHg7Iqjzcq+E4tiMcxw0cCCkrTWupCFmkIVVjRJRT1jbKTczjDhG6e+/ss5E58ld7J6MoTO1NRS8+5DF1vNxxPKimxHLYMFznBrQXOOTWglx8AMVcLG6OJqMA6KWwGn3gXPp+wEU5ldLlWS0q2kGGyH+0Cp8TmVHz20LR/milprXszYyRl8S3rn74lDjwYMApt1sMYLuAFKBuGXgMlRLV2rDRi4Abgbo88yqfaG15OEMV9B9yk2pV4ti27hcHRxDh1NKGjiPmVUZza+E3CBDLzq9+A5NzPNVedjujPvuzoB5cVixis4yCYtTaWJMQRCc2nbvk1wwyAGihgE4Qii0SMaJaLJFEVvIolKkbPsSYjfw4T3DfSjf8AscFpEbRF1XST6PJh3tvhwxzefSg9VNDo6gtY6sR7nU7LzRoad90Z+ampa5iQkAWxNwDDe5jvaaSDy3cEyjRKIuresyzjGrjda2l40rnWgA5Fbto2IIbL7XE7waa7iF249Dny490nhz5dbhOXbb5QlEhSlStm2dXtRMtG7+JXF0tMwbIiPh3wPBveI3haANDuIPMEK3tiUWnaUg2NiOy/fof3fdGZybtgdIczL0bE/PZ8Ro8Dg/Xmum7PbYSs3QQ33Xn9N9A/kMjyXBY0BzHXXCh04/t3qz2J0fz0xR3V9S3MPi1bzDfa+SytkdzNDmFHWpYUKO2kRjXDiMvA6LVsSzXSkK5Fmnx3YULgAG00GbiPEp+DbkO9dc4NOlcj4Ke2PSiWn0Xs6wOhxHNZ3m3Q4/ymo9VM2Rs5JS2LYYc8d6L2neRFByCu4iByYmpBrxiAVmytdyvzdtNbqq3ae1AFcfVSG0uxkR7SZeLcdueC5p8jUeq4/tBYU3Ad/umupo7OGfAjDzUk1U5au2gxDSXHh91WZq2o8XW6OGJ80w2CAswxdJJBrGCSauJJ3lZthAJ8NQQqYwDUtFlRCKxokIWaQhFYpFkgoLTsnazJWYD4jQ6GRdfgC4NNO0yuoz4rukOSa9jXw3h7HC81wxBB1C851V86NNsfwr+ojH/bxDgT+k8979p181a52OmmWITEyMFYI0DyUfMyyxYkcV6RbKLHiM0YO7L+B7p+ipzXruG0NmiIxzHCocCD91w+flXQYjob82mld40I8VeNdFo2ZngyDEGGL64j4RRaM3aDnmhOGgGS0LIc4E0HZNKnTD5rOKw1wH9gr0+n1uPwyPh6nSvy2klwA6px3DQfdSTZmqj4Uua1KkIEoa4+Wq8/nndcfXPU08yNVXfZbYx0eGI0dxZDPsNbS88b690fNQ1nWN1mDQRgak5ZK8WbbQdLhrKBzQAW1oa0phvyWLcG5LS0rLfw4bQ4d44v/wCxxWpP7QgaqmW/tAYft1B93MqmTluxoh7AujecT5aLn5q4vFs7VAA1NOaolpbV3jRtXfLzUVOSTnC+9xJ4418FrslwF0kFksHpAnZc5h7P+N9f/LswuqbNdIsrM0a49TE9x5ABPwuyK4WIaUs3phj1M2KHJmakWRAQQHA5gioPiFwGwNsJuUoGPvsH6b6keAOYXT9m+kSWmKNeepie684E/C/I+iliZYj7f6MoETtQHdSdwF5h/lrhyXObd2WmZTGIyrP+RtSzmdOa9E9YCmo0u1wNRnnx8Qp5izk8wpF2u3ujaBHq6H+Q7O80VYfFlR6Lk1vWV+GiXOsbEFCQ5oLa40yJKutRGIQUEqqEiEKhKoRRCCQCUIShaZdh6KdsesaJSOe20fkuJ9to7h4jTh4LoUxDoF5hgRXNcHNJa5pBaRgQRkQV2fZjbZk3CDYhDY7RRwyv/E3x3aKMWJG0yKrlPSZICjIwwINx3EHFp5EHzXYxI3xVcv6WpR7YTDTARRe5ggetFzsytcaoEhPluDsR6j7qYFDl5qssW/IzZZgcW7t3gumlmrDJtaHgkYKyPMIUcAO1icMfBViC8EVBqNFtw5x4bSuWVcaeClFvk7UDITnABoyBfQD+qi4U3LNHaJedzQRXmVXosRzz23E0y3DwCRjNykhWVqP611SKDQaAblGx7sPPPRuvPcE7OTwbgyhOp0HhvKijXXMqkhIri41P9B4LC6nEI0buLEtTqSiBrqjuPkU26Gd3opRpFcMtQdfBOGWrXA/38kG5YG203KUAd1sMdyITgPhfmPVdR2a28lZqjb3VRD3IhGJ+F2RXGokFac3Dqcd31RMlejdqrREKCGAhrolQDw1+fqqZH2RhTIpGYQ6lBEZg8buDh4hcynrdmIsFkKI8uawFrSfauHuk6jBb+z2283KUaHdbDH6cUk0Hwvzb6rGfbTPDet/o5m5erodJhgxqwUeBxh1PoSqd9MDwO4jQruuzfSDKTNGl3UxPcikUJ+CJkfRSVv7Kyk5jFhgP0iN7MQfza81o39eeFiVfNoejGagVdAP4hgxoBdigcW1o7l5KnylnRYryxjCXNBLgeyWhuZdX2eaLrTQhFVVSKVFELTLJpWVdywCzQXPYXbyLKxGw5hxiQHGhLjV0KveBzI3grqO1liQ5mC5pAc17dMcDkQfVeeqLrfRPtR1jPwUY4tFYDjq0ZwzxGnDwWbNS/rjVp2c+XiuhPzYc/eGjuabYuudLGy19nXwx24QJNO8zMjxGfmuQwipK03JWOWGo5jQqblo7XioOOo1H9FX2pxjiDUGhG5UqwgjMmgGZOijJufvVDMG6nV32C1I8dz/aNdw0HJOyMtfNTkM+J3BEkNwoRdl56BPwpOuFSTuaCVtTkZsLs0DnDTus8d54eajos5Edm4gbm9lvkEVu/wClO3PHEtWbrBjUq0XvDP7KKYaZEjiHEKXsm34sJwvHrG5FrsyODvuiIl7SCQQQRmDmEjSrdbsgyO0PZi67fhu95usN3hoqhBxPI/JTVZOBABOuX+ENjOBqCcOKxIxQTvQbkObB9vA7x9UzPNF4ftH1TcOIQa/TNZTQIdQ4ENApuTRrOCzlpN0QmmAGZOS2ZORL8Tg3fv4BTEOGAKAYDJVLVYmJYtNHD7HiN6ndn9s5yTo1j78MfpxKlo4NObeS3Hww4UcARx/vBRE7ZZbizEbtR90N117ZfpHlJijIh6iJh2Yh7BPwxMvOijOl63GQ/wAuGGhxaOseALztWNLhiQM1yRjBUVFRUVG8VxC2NpbUdNRnRCLrSTdbuGg5AAKWGZdRl5LVYBiyoqqWQkCFpC0SpCiqgzqnZeZcxzXsJa5hDmuGYcMiFr1WVUV6B2dtllpyl/ARG9mKzc+mdNxzC4ftzYBk5kgCkOJVzNwPeb61HBb2xm0TpGYEUVLDRsVg7zPuMx/VdS29saDOSt5rm0e2/CfoDTsn6c1izPLPpwNhTgWuyoJBwIJBHEYFPgrTRVPSnYhVGbWX/wCZ2X08lAhWiXhdZAaW5OZ1TvhePZr44KUVdxqUIewgkEUINCDoRmEAKgQEJUE7Y847qgK/w4gu+DsaeYPmoi1YVyNEaMAHupwxr9VPWXKiE2sTCn5j+AGTfH6lVycjmI9zzm4lx5mqgwDzvPmVl1h3nma/NNpyDCc40aCTwFUAIh4eQW5KyZeb78vV32CflrKLcYnIfc/RbtFUtJROQoTnGjQXHcASfILEBda2BsdsKWbE78YXnHW73WjhqjLm0xYUyxl90JwHmeYzCi3V1wXZZqaFaEUPoqFt5LON2I1oo2oeQMSMKEnVZnJcVCYlGxM8D7w+o1UNOST2Zio3jLnuUsI6chxVolVpIrDM2Wx+Lew7h7J8R9lBTUu6G4tdSo3GqNSt1KFjeQqjJIlSFFCVIEVQZtKkW2/MNgCA1/5YJIBFbt7OnBRaVBrMlqZmvFOBqcKSqgSikrEtYwHHC8x+D2nXiOKjUILpMSkvONaQ6jmihe0drgHg58/NQE1s/EZ3muG/EeijYcVzTeaS0jUEg+YW6bbjauDv3NHzFFIhr/T3alo51W5KyzYfbrQDvuwAPwjf6rSfaUU5Fo4tYPrVakVznGrnFx3k18tyDdtO0r4uMqGDHHN53ncNwUcAgJUUhCclo7mOq00Pz4EahNgJCgtUhaLIuB7Lvd3/ALU5Eg7lUSpSRtdw7MSrhv7w+6JYlCF2fZ61ob4EOh9loblSt0AVAK440tcKtNRvCegRXDUimI0oqzY6faTwCSTgq5OWg13Z0yVRm7TjFt3rHUHn5qObEfQi8aHOuP8AhZ7VlMzkqYb3NJBxOIWAWdxNzMUQxU4k5N1PE7gqMo891Ta5uPsj6ngq+4kkkmpOJOpO9ORYhcbxNSf7osCq1I30AIolVQJClSIpEtEIQKkQhAFCVFVAiSiUFJVAIQUIESJUigEiVJVALEhZBIgxokSkpKop6VmnwzVp8RofEKdkrQbEwHZduJ+R1Vbqgqpi2PgHcsPwxOig5S14sPCt4e67EcjmFnaFtxIgo38tuoBxPi5ExtWhNNhYVDn+6Mh+4/RQUSKXGrjUnVYXUURSpEIJQSCQIQtVClYoQoDRFUiEUqChCBQUVQhQIiqRCBSkJQhAiCUIUGKChCDFCEKgqkSIUAVjVKhAiKoQqrErEoQgWixKEIj/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descr="A close up of a device&#10;&#10;Description automatically generated">
            <a:extLst>
              <a:ext uri="{FF2B5EF4-FFF2-40B4-BE49-F238E27FC236}">
                <a16:creationId xmlns:a16="http://schemas.microsoft.com/office/drawing/2014/main" id="{77FD7837-07D1-4D86-A9F2-B82D9ACC229B}"/>
              </a:ext>
            </a:extLst>
          </p:cNvPr>
          <p:cNvPicPr>
            <a:picLocks noChangeAspect="1"/>
          </p:cNvPicPr>
          <p:nvPr/>
        </p:nvPicPr>
        <p:blipFill rotWithShape="1">
          <a:blip r:embed="rId3"/>
          <a:srcRect b="16627"/>
          <a:stretch/>
        </p:blipFill>
        <p:spPr>
          <a:xfrm>
            <a:off x="460375" y="3544075"/>
            <a:ext cx="2491084" cy="1898080"/>
          </a:xfrm>
          <a:prstGeom prst="rect">
            <a:avLst/>
          </a:prstGeom>
        </p:spPr>
      </p:pic>
      <p:pic>
        <p:nvPicPr>
          <p:cNvPr id="16" name="Picture 15" descr="A close up of a hand&#10;&#10;Description automatically generated">
            <a:extLst>
              <a:ext uri="{FF2B5EF4-FFF2-40B4-BE49-F238E27FC236}">
                <a16:creationId xmlns:a16="http://schemas.microsoft.com/office/drawing/2014/main" id="{0C52F98C-93A9-44F6-93D3-310C0E07D6CA}"/>
              </a:ext>
            </a:extLst>
          </p:cNvPr>
          <p:cNvPicPr>
            <a:picLocks noChangeAspect="1"/>
          </p:cNvPicPr>
          <p:nvPr/>
        </p:nvPicPr>
        <p:blipFill>
          <a:blip r:embed="rId4"/>
          <a:stretch>
            <a:fillRect/>
          </a:stretch>
        </p:blipFill>
        <p:spPr>
          <a:xfrm>
            <a:off x="460376" y="1645995"/>
            <a:ext cx="2491083" cy="1898080"/>
          </a:xfrm>
          <a:prstGeom prst="rect">
            <a:avLst/>
          </a:prstGeom>
        </p:spPr>
      </p:pic>
      <p:pic>
        <p:nvPicPr>
          <p:cNvPr id="11" name="Picture 3">
            <a:extLst>
              <a:ext uri="{FF2B5EF4-FFF2-40B4-BE49-F238E27FC236}">
                <a16:creationId xmlns:a16="http://schemas.microsoft.com/office/drawing/2014/main" id="{CD9C0D40-65AC-41CA-A3A5-397C76293610}"/>
              </a:ext>
            </a:extLst>
          </p:cNvPr>
          <p:cNvPicPr>
            <a:picLocks noChangeAspect="1" noChangeArrowheads="1"/>
          </p:cNvPicPr>
          <p:nvPr/>
        </p:nvPicPr>
        <p:blipFill>
          <a:blip r:embed="rId5"/>
          <a:srcRect/>
          <a:stretch>
            <a:fillRect/>
          </a:stretch>
        </p:blipFill>
        <p:spPr bwMode="auto">
          <a:xfrm>
            <a:off x="0" y="5862211"/>
            <a:ext cx="667894" cy="998510"/>
          </a:xfrm>
          <a:prstGeom prst="rect">
            <a:avLst/>
          </a:prstGeom>
          <a:noFill/>
          <a:ln w="9525">
            <a:noFill/>
            <a:miter lim="800000"/>
            <a:headEnd/>
            <a:tailEnd/>
          </a:ln>
        </p:spPr>
      </p:pic>
      <p:pic>
        <p:nvPicPr>
          <p:cNvPr id="12" name="Picture 4">
            <a:extLst>
              <a:ext uri="{FF2B5EF4-FFF2-40B4-BE49-F238E27FC236}">
                <a16:creationId xmlns:a16="http://schemas.microsoft.com/office/drawing/2014/main" id="{4D323F95-1C04-4580-83AD-C123534E3C0A}"/>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13" name="Picture 2">
            <a:extLst>
              <a:ext uri="{FF2B5EF4-FFF2-40B4-BE49-F238E27FC236}">
                <a16:creationId xmlns:a16="http://schemas.microsoft.com/office/drawing/2014/main" id="{3787968F-DD5C-4DEE-B785-FF687EBD8C47}"/>
              </a:ext>
            </a:extLst>
          </p:cNvPr>
          <p:cNvPicPr>
            <a:picLocks noChangeAspect="1" noChangeArrowheads="1"/>
          </p:cNvPicPr>
          <p:nvPr/>
        </p:nvPicPr>
        <p:blipFill>
          <a:blip r:embed="rId7"/>
          <a:srcRect/>
          <a:stretch>
            <a:fillRect/>
          </a:stretch>
        </p:blipFill>
        <p:spPr bwMode="auto">
          <a:xfrm>
            <a:off x="3021729" y="6252970"/>
            <a:ext cx="1449469" cy="563546"/>
          </a:xfrm>
          <a:prstGeom prst="rect">
            <a:avLst/>
          </a:prstGeom>
          <a:noFill/>
          <a:ln w="9525">
            <a:noFill/>
            <a:miter lim="800000"/>
            <a:headEnd/>
            <a:tailEnd/>
          </a:ln>
        </p:spPr>
      </p:pic>
      <p:pic>
        <p:nvPicPr>
          <p:cNvPr id="15" name="Picture 3">
            <a:extLst>
              <a:ext uri="{FF2B5EF4-FFF2-40B4-BE49-F238E27FC236}">
                <a16:creationId xmlns:a16="http://schemas.microsoft.com/office/drawing/2014/main" id="{8833D938-E171-40DE-A36E-C950908D4515}"/>
              </a:ext>
            </a:extLst>
          </p:cNvPr>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167213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Are Microbicides Important?</a:t>
            </a:r>
          </a:p>
        </p:txBody>
      </p:sp>
      <p:graphicFrame>
        <p:nvGraphicFramePr>
          <p:cNvPr id="6" name="Content Placeholder 5"/>
          <p:cNvGraphicFramePr>
            <a:graphicFrameLocks noGrp="1"/>
          </p:cNvGraphicFramePr>
          <p:nvPr>
            <p:ph idx="1"/>
          </p:nvPr>
        </p:nvGraphicFramePr>
        <p:xfrm>
          <a:off x="577856" y="1324719"/>
          <a:ext cx="7826375"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D8115E5-477F-48E0-BD48-677C5A6AC1BA}"/>
              </a:ext>
            </a:extLst>
          </p:cNvPr>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pic>
        <p:nvPicPr>
          <p:cNvPr id="5" name="Picture 2">
            <a:extLst>
              <a:ext uri="{FF2B5EF4-FFF2-40B4-BE49-F238E27FC236}">
                <a16:creationId xmlns:a16="http://schemas.microsoft.com/office/drawing/2014/main" id="{F0A7048A-2D88-447E-BA28-FF7BDBD35C75}"/>
              </a:ext>
            </a:extLst>
          </p:cNvPr>
          <p:cNvPicPr>
            <a:picLocks noChangeAspect="1" noChangeArrowheads="1"/>
          </p:cNvPicPr>
          <p:nvPr/>
        </p:nvPicPr>
        <p:blipFill>
          <a:blip r:embed="rId9"/>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1A6FD5C9-4D86-4C38-99AB-DAE3ED1BC289}"/>
              </a:ext>
            </a:extLst>
          </p:cNvPr>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8" name="Picture 3">
            <a:extLst>
              <a:ext uri="{FF2B5EF4-FFF2-40B4-BE49-F238E27FC236}">
                <a16:creationId xmlns:a16="http://schemas.microsoft.com/office/drawing/2014/main" id="{9E63DF03-83C6-4CC5-96BE-492EFC91C53F}"/>
              </a:ext>
            </a:extLst>
          </p:cNvPr>
          <p:cNvPicPr>
            <a:picLocks noChangeAspect="1" noChangeArrowheads="1"/>
          </p:cNvPicPr>
          <p:nvPr/>
        </p:nvPicPr>
        <p:blipFill>
          <a:blip r:embed="rId11"/>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6809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E759347-AE95-4657-A88C-09E3498EDCB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87B87D8B-9CAB-4A3B-8018-3D8482872E2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70D91B1E-E128-4EFF-89BD-B366648F107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44A53EC2-F6BB-42D3-B43F-B8F15678595A}"/>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AA67BC0F-C464-4106-A706-B5701BC2DBE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E28D6A1B-83DF-4AC9-863E-2EDA3C1617A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0175BD4-AB55-40FA-9CA7-73CEBE3735B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82828A16-86CF-436E-885E-AE3F34242CE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3200" i="1" dirty="0"/>
              <a:t>“If proven effective…microbicides could protect against HIV in people who are unable or reluctant to use condoms. Unlike condoms, they could provide an alternative way to reduce risk that is not controlled by one’s sexual partner and possibly enhance sexual pleasure, helping to motivate consistent use.”</a:t>
            </a:r>
          </a:p>
          <a:p>
            <a:pPr marL="0" indent="0" algn="r">
              <a:buNone/>
            </a:pPr>
            <a:r>
              <a:rPr lang="en-US" sz="3200" i="1" dirty="0"/>
              <a:t>-MTN Rectal Microbicide Fact Sheet</a:t>
            </a:r>
          </a:p>
        </p:txBody>
      </p:sp>
      <p:sp>
        <p:nvSpPr>
          <p:cNvPr id="3" name="Title 2"/>
          <p:cNvSpPr>
            <a:spLocks noGrp="1"/>
          </p:cNvSpPr>
          <p:nvPr>
            <p:ph type="title"/>
          </p:nvPr>
        </p:nvSpPr>
        <p:spPr/>
        <p:txBody>
          <a:bodyPr/>
          <a:lstStyle/>
          <a:p>
            <a:r>
              <a:rPr lang="en-US" i="1" dirty="0"/>
              <a:t>Why Are Microbicides Important? continued</a:t>
            </a:r>
            <a:endParaRPr lang="en-US" dirty="0"/>
          </a:p>
        </p:txBody>
      </p:sp>
      <p:pic>
        <p:nvPicPr>
          <p:cNvPr id="4" name="Picture 2"/>
          <p:cNvPicPr>
            <a:picLocks noChangeAspect="1" noChangeArrowheads="1"/>
          </p:cNvPicPr>
          <p:nvPr/>
        </p:nvPicPr>
        <p:blipFill>
          <a:blip r:embed="rId3"/>
          <a:srcRect/>
          <a:stretch>
            <a:fillRect/>
          </a:stretch>
        </p:blipFill>
        <p:spPr bwMode="auto">
          <a:xfrm>
            <a:off x="3021729" y="6252970"/>
            <a:ext cx="1449469" cy="563546"/>
          </a:xfrm>
          <a:prstGeom prst="rect">
            <a:avLst/>
          </a:prstGeom>
          <a:noFill/>
          <a:ln w="9525">
            <a:noFill/>
            <a:miter lim="800000"/>
            <a:headEnd/>
            <a:tailEnd/>
          </a:ln>
        </p:spPr>
      </p:pic>
      <p:pic>
        <p:nvPicPr>
          <p:cNvPr id="8" name="Picture 3"/>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9" name="Picture 4"/>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7" name="Picture 3"/>
          <p:cNvPicPr>
            <a:picLocks noChangeAspect="1" noChangeArrowheads="1"/>
          </p:cNvPicPr>
          <p:nvPr/>
        </p:nvPicPr>
        <p:blipFill>
          <a:blip r:embed="rId6"/>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259571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8338" y="1617664"/>
          <a:ext cx="7826375" cy="2906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i="1" dirty="0"/>
              <a:t>Why Are Microbicides Important? continued</a:t>
            </a:r>
            <a:endParaRPr lang="en-US" dirty="0"/>
          </a:p>
        </p:txBody>
      </p:sp>
      <p:pic>
        <p:nvPicPr>
          <p:cNvPr id="5" name="Picture 3">
            <a:extLst>
              <a:ext uri="{FF2B5EF4-FFF2-40B4-BE49-F238E27FC236}">
                <a16:creationId xmlns:a16="http://schemas.microsoft.com/office/drawing/2014/main" id="{119D8AD9-842B-4BD4-BAFB-B711C174BDB2}"/>
              </a:ext>
            </a:extLst>
          </p:cNvPr>
          <p:cNvPicPr>
            <a:picLocks noChangeAspect="1" noChangeArrowheads="1"/>
          </p:cNvPicPr>
          <p:nvPr/>
        </p:nvPicPr>
        <p:blipFill>
          <a:blip r:embed="rId8"/>
          <a:srcRect/>
          <a:stretch>
            <a:fillRect/>
          </a:stretch>
        </p:blipFill>
        <p:spPr bwMode="auto">
          <a:xfrm>
            <a:off x="0" y="5862211"/>
            <a:ext cx="667894" cy="998510"/>
          </a:xfrm>
          <a:prstGeom prst="rect">
            <a:avLst/>
          </a:prstGeom>
          <a:noFill/>
          <a:ln w="9525">
            <a:noFill/>
            <a:miter lim="800000"/>
            <a:headEnd/>
            <a:tailEnd/>
          </a:ln>
        </p:spPr>
      </p:pic>
      <p:pic>
        <p:nvPicPr>
          <p:cNvPr id="6" name="Picture 4">
            <a:extLst>
              <a:ext uri="{FF2B5EF4-FFF2-40B4-BE49-F238E27FC236}">
                <a16:creationId xmlns:a16="http://schemas.microsoft.com/office/drawing/2014/main" id="{9763AB67-5B5E-4ADF-9978-4031C7D2B2C7}"/>
              </a:ext>
            </a:extLst>
          </p:cNvPr>
          <p:cNvPicPr>
            <a:picLocks noChangeAspect="1" noChangeArrowheads="1"/>
          </p:cNvPicPr>
          <p:nvPr/>
        </p:nvPicPr>
        <p:blipFill>
          <a:blip r:embed="rId9"/>
          <a:srcRect/>
          <a:stretch>
            <a:fillRect/>
          </a:stretch>
        </p:blipFill>
        <p:spPr bwMode="auto">
          <a:xfrm>
            <a:off x="1342434" y="5862211"/>
            <a:ext cx="725518" cy="998510"/>
          </a:xfrm>
          <a:prstGeom prst="rect">
            <a:avLst/>
          </a:prstGeom>
          <a:noFill/>
          <a:ln w="9525">
            <a:noFill/>
            <a:miter lim="800000"/>
            <a:headEnd/>
            <a:tailEnd/>
          </a:ln>
        </p:spPr>
      </p:pic>
      <p:pic>
        <p:nvPicPr>
          <p:cNvPr id="7" name="Picture 2">
            <a:extLst>
              <a:ext uri="{FF2B5EF4-FFF2-40B4-BE49-F238E27FC236}">
                <a16:creationId xmlns:a16="http://schemas.microsoft.com/office/drawing/2014/main" id="{4D2C0C88-4C49-45ED-9546-2E5BE84CCC39}"/>
              </a:ext>
            </a:extLst>
          </p:cNvPr>
          <p:cNvPicPr>
            <a:picLocks noChangeAspect="1" noChangeArrowheads="1"/>
          </p:cNvPicPr>
          <p:nvPr/>
        </p:nvPicPr>
        <p:blipFill>
          <a:blip r:embed="rId10"/>
          <a:srcRect/>
          <a:stretch>
            <a:fillRect/>
          </a:stretch>
        </p:blipFill>
        <p:spPr bwMode="auto">
          <a:xfrm>
            <a:off x="3021729" y="6252970"/>
            <a:ext cx="1449469" cy="563546"/>
          </a:xfrm>
          <a:prstGeom prst="rect">
            <a:avLst/>
          </a:prstGeom>
          <a:noFill/>
          <a:ln w="9525">
            <a:noFill/>
            <a:miter lim="800000"/>
            <a:headEnd/>
            <a:tailEnd/>
          </a:ln>
        </p:spPr>
      </p:pic>
      <p:pic>
        <p:nvPicPr>
          <p:cNvPr id="8" name="Picture 3">
            <a:extLst>
              <a:ext uri="{FF2B5EF4-FFF2-40B4-BE49-F238E27FC236}">
                <a16:creationId xmlns:a16="http://schemas.microsoft.com/office/drawing/2014/main" id="{25F8A7E7-9AE4-4118-884A-BCAF75119C32}"/>
              </a:ext>
            </a:extLst>
          </p:cNvPr>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103167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9487F1B-E852-48D0-BAD7-BDA9F262064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92A810EB-D005-4B16-A9C7-23C77E7E1EC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6071A13D-7C70-4556-BC2C-EEEE8D83DF3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A452FCC6-D2A8-4E99-9A8C-FA3979F76FD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8338" y="1270043"/>
          <a:ext cx="7826375" cy="438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Why Are Microbicides Important? </a:t>
            </a:r>
          </a:p>
        </p:txBody>
      </p:sp>
      <p:pic>
        <p:nvPicPr>
          <p:cNvPr id="5" name="Picture 3">
            <a:extLst>
              <a:ext uri="{FF2B5EF4-FFF2-40B4-BE49-F238E27FC236}">
                <a16:creationId xmlns:a16="http://schemas.microsoft.com/office/drawing/2014/main" id="{36442ED9-A54B-4F56-BB93-86BC3B7C18DA}"/>
              </a:ext>
            </a:extLst>
          </p:cNvPr>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pic>
        <p:nvPicPr>
          <p:cNvPr id="6" name="Picture 2">
            <a:extLst>
              <a:ext uri="{FF2B5EF4-FFF2-40B4-BE49-F238E27FC236}">
                <a16:creationId xmlns:a16="http://schemas.microsoft.com/office/drawing/2014/main" id="{0C8E7F7F-24D2-4818-8B87-94E33E204BD5}"/>
              </a:ext>
            </a:extLst>
          </p:cNvPr>
          <p:cNvPicPr>
            <a:picLocks noChangeAspect="1" noChangeArrowheads="1"/>
          </p:cNvPicPr>
          <p:nvPr/>
        </p:nvPicPr>
        <p:blipFill>
          <a:blip r:embed="rId9"/>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06FDA28A-B1D4-4928-9D3F-B36302A25182}"/>
              </a:ext>
            </a:extLst>
          </p:cNvPr>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8" name="Picture 3">
            <a:extLst>
              <a:ext uri="{FF2B5EF4-FFF2-40B4-BE49-F238E27FC236}">
                <a16:creationId xmlns:a16="http://schemas.microsoft.com/office/drawing/2014/main" id="{C742186F-4324-4BD2-BAEA-77D8E2CF72F0}"/>
              </a:ext>
            </a:extLst>
          </p:cNvPr>
          <p:cNvPicPr>
            <a:picLocks noChangeAspect="1" noChangeArrowheads="1"/>
          </p:cNvPicPr>
          <p:nvPr/>
        </p:nvPicPr>
        <p:blipFill>
          <a:blip r:embed="rId11"/>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0790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A415BEE-066A-46C8-9155-B164BCC0481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9A7F6CF-FC47-45B8-A3E4-3969403FF4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5BA0663-83F8-4171-831B-B585F3FEE73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9464116-27F5-44E2-91AD-00A62F4BC9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41AD25DF-9A0E-418A-B82A-3CBF168B7EA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62F77C3B-9D7A-4CA2-AC4B-9FC4E3516D0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3681A80E-5A85-4F10-A7A7-2344D519B3C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94931236-0194-4B59-903F-44718974241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F62410D5-1E8D-4CA3-BA0D-400CB807D7E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EEB4B802-5A82-4440-B6AB-FB849C77D1B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55581" y="1282523"/>
            <a:ext cx="5284382" cy="4490955"/>
          </a:xfrm>
        </p:spPr>
        <p:txBody>
          <a:bodyPr/>
          <a:lstStyle/>
          <a:p>
            <a:pPr lvl="0"/>
            <a:r>
              <a:rPr lang="en-US" dirty="0"/>
              <a:t>Dependence on human behavior requiring regular application</a:t>
            </a:r>
          </a:p>
          <a:p>
            <a:pPr lvl="0"/>
            <a:r>
              <a:rPr lang="en-US" dirty="0"/>
              <a:t>Cultural and regional preferences</a:t>
            </a:r>
          </a:p>
          <a:p>
            <a:r>
              <a:rPr lang="en-US" dirty="0"/>
              <a:t>Rectal microbicides research is in the early phase of clinical development due in part to scientific challenges related to the biology of the rectum and cultural reluctance to address anal sex. </a:t>
            </a:r>
          </a:p>
          <a:p>
            <a:pPr lvl="0"/>
            <a:endParaRPr lang="en-US" dirty="0"/>
          </a:p>
        </p:txBody>
      </p:sp>
      <p:sp>
        <p:nvSpPr>
          <p:cNvPr id="3" name="Title 2"/>
          <p:cNvSpPr>
            <a:spLocks noGrp="1"/>
          </p:cNvSpPr>
          <p:nvPr>
            <p:ph type="title"/>
          </p:nvPr>
        </p:nvSpPr>
        <p:spPr/>
        <p:txBody>
          <a:bodyPr/>
          <a:lstStyle/>
          <a:p>
            <a:r>
              <a:rPr lang="en-US" dirty="0"/>
              <a:t>Challenges with Microbicides</a:t>
            </a:r>
            <a:br>
              <a:rPr lang="en-US" i="1" dirty="0"/>
            </a:br>
            <a:endParaRPr lang="en-US" dirty="0"/>
          </a:p>
        </p:txBody>
      </p:sp>
      <p:pic>
        <p:nvPicPr>
          <p:cNvPr id="6" name="Picture 5" descr="A picture containing indoor, table, bottle, sitting&#10;&#10;Description automatically generated">
            <a:extLst>
              <a:ext uri="{FF2B5EF4-FFF2-40B4-BE49-F238E27FC236}">
                <a16:creationId xmlns:a16="http://schemas.microsoft.com/office/drawing/2014/main" id="{3E096E80-86C1-4DC7-A61E-23293C2E523E}"/>
              </a:ext>
            </a:extLst>
          </p:cNvPr>
          <p:cNvPicPr>
            <a:picLocks noChangeAspect="1"/>
          </p:cNvPicPr>
          <p:nvPr/>
        </p:nvPicPr>
        <p:blipFill>
          <a:blip r:embed="rId3"/>
          <a:stretch>
            <a:fillRect/>
          </a:stretch>
        </p:blipFill>
        <p:spPr>
          <a:xfrm>
            <a:off x="577857" y="1392701"/>
            <a:ext cx="2629578" cy="4051495"/>
          </a:xfrm>
          <a:prstGeom prst="rect">
            <a:avLst/>
          </a:prstGeom>
        </p:spPr>
      </p:pic>
      <p:pic>
        <p:nvPicPr>
          <p:cNvPr id="5" name="Picture 3">
            <a:extLst>
              <a:ext uri="{FF2B5EF4-FFF2-40B4-BE49-F238E27FC236}">
                <a16:creationId xmlns:a16="http://schemas.microsoft.com/office/drawing/2014/main" id="{BBFF5A70-E71E-47A1-96FF-18E9FC5F3DB5}"/>
              </a:ext>
            </a:extLst>
          </p:cNvPr>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7" name="Picture 4">
            <a:extLst>
              <a:ext uri="{FF2B5EF4-FFF2-40B4-BE49-F238E27FC236}">
                <a16:creationId xmlns:a16="http://schemas.microsoft.com/office/drawing/2014/main" id="{3912035D-561F-4D2B-A88D-7439222681F5}"/>
              </a:ext>
            </a:extLst>
          </p:cNvPr>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8" name="Picture 2">
            <a:extLst>
              <a:ext uri="{FF2B5EF4-FFF2-40B4-BE49-F238E27FC236}">
                <a16:creationId xmlns:a16="http://schemas.microsoft.com/office/drawing/2014/main" id="{99018E3C-EADE-4541-BAE3-24DD05115E94}"/>
              </a:ext>
            </a:extLst>
          </p:cNvPr>
          <p:cNvPicPr>
            <a:picLocks noChangeAspect="1" noChangeArrowheads="1"/>
          </p:cNvPicPr>
          <p:nvPr/>
        </p:nvPicPr>
        <p:blipFill>
          <a:blip r:embed="rId6"/>
          <a:srcRect/>
          <a:stretch>
            <a:fillRect/>
          </a:stretch>
        </p:blipFill>
        <p:spPr bwMode="auto">
          <a:xfrm>
            <a:off x="3021729" y="6252970"/>
            <a:ext cx="1449469" cy="563546"/>
          </a:xfrm>
          <a:prstGeom prst="rect">
            <a:avLst/>
          </a:prstGeom>
          <a:noFill/>
          <a:ln w="9525">
            <a:noFill/>
            <a:miter lim="800000"/>
            <a:headEnd/>
            <a:tailEnd/>
          </a:ln>
        </p:spPr>
      </p:pic>
      <p:pic>
        <p:nvPicPr>
          <p:cNvPr id="9" name="Picture 3">
            <a:extLst>
              <a:ext uri="{FF2B5EF4-FFF2-40B4-BE49-F238E27FC236}">
                <a16:creationId xmlns:a16="http://schemas.microsoft.com/office/drawing/2014/main" id="{533BE631-FEFB-4800-9D24-A0788BA4DC8E}"/>
              </a:ext>
            </a:extLst>
          </p:cNvPr>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1482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Continuing Research: Microbicides</a:t>
            </a:r>
          </a:p>
        </p:txBody>
      </p:sp>
      <p:graphicFrame>
        <p:nvGraphicFramePr>
          <p:cNvPr id="5" name="Diagram 4"/>
          <p:cNvGraphicFramePr/>
          <p:nvPr/>
        </p:nvGraphicFramePr>
        <p:xfrm>
          <a:off x="680484" y="1360967"/>
          <a:ext cx="8165803" cy="447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5D98ED9-BDA9-4375-8E6B-099ED2A82201}"/>
              </a:ext>
            </a:extLst>
          </p:cNvPr>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pic>
        <p:nvPicPr>
          <p:cNvPr id="6" name="Picture 2">
            <a:extLst>
              <a:ext uri="{FF2B5EF4-FFF2-40B4-BE49-F238E27FC236}">
                <a16:creationId xmlns:a16="http://schemas.microsoft.com/office/drawing/2014/main" id="{69DE4833-3AB6-47A6-AEF5-4688EFD621A0}"/>
              </a:ext>
            </a:extLst>
          </p:cNvPr>
          <p:cNvPicPr>
            <a:picLocks noChangeAspect="1" noChangeArrowheads="1"/>
          </p:cNvPicPr>
          <p:nvPr/>
        </p:nvPicPr>
        <p:blipFill>
          <a:blip r:embed="rId9"/>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9A5D977D-4357-4742-B9E5-70A5E1CD0310}"/>
              </a:ext>
            </a:extLst>
          </p:cNvPr>
          <p:cNvPicPr>
            <a:picLocks noChangeAspect="1" noChangeArrowheads="1"/>
          </p:cNvPicPr>
          <p:nvPr/>
        </p:nvPicPr>
        <p:blipFill>
          <a:blip r:embed="rId10"/>
          <a:srcRect/>
          <a:stretch>
            <a:fillRect/>
          </a:stretch>
        </p:blipFill>
        <p:spPr bwMode="auto">
          <a:xfrm>
            <a:off x="1342434" y="5862211"/>
            <a:ext cx="725518" cy="998510"/>
          </a:xfrm>
          <a:prstGeom prst="rect">
            <a:avLst/>
          </a:prstGeom>
          <a:noFill/>
          <a:ln w="9525">
            <a:noFill/>
            <a:miter lim="800000"/>
            <a:headEnd/>
            <a:tailEnd/>
          </a:ln>
        </p:spPr>
      </p:pic>
      <p:pic>
        <p:nvPicPr>
          <p:cNvPr id="8" name="Picture 3">
            <a:extLst>
              <a:ext uri="{FF2B5EF4-FFF2-40B4-BE49-F238E27FC236}">
                <a16:creationId xmlns:a16="http://schemas.microsoft.com/office/drawing/2014/main" id="{DCACAA64-9A83-45C1-9EED-4E8FFC6E7A4C}"/>
              </a:ext>
            </a:extLst>
          </p:cNvPr>
          <p:cNvPicPr>
            <a:picLocks noChangeAspect="1" noChangeArrowheads="1"/>
          </p:cNvPicPr>
          <p:nvPr/>
        </p:nvPicPr>
        <p:blipFill>
          <a:blip r:embed="rId11"/>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599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B4553E6-7C5F-4F2A-BECD-E15A3917397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15CC112-EE07-44E2-B4E5-CF8DB6EB5D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07B1396-8795-4E30-9011-130D52795B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6352C34-22E5-4C80-88E8-6E4647C4B8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61613D3-F19E-4FA7-AD0C-CAE988B933C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D38F5D8-8C20-4163-8AE6-91B6F37FB3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7855" y="1362816"/>
            <a:ext cx="8018875" cy="3028432"/>
          </a:xfrm>
        </p:spPr>
        <p:txBody>
          <a:bodyPr/>
          <a:lstStyle/>
          <a:p>
            <a:pPr marL="0" indent="0">
              <a:buNone/>
            </a:pPr>
            <a:r>
              <a:rPr lang="en-US" dirty="0"/>
              <a:t>A number of public and private organizations, in partnership and individually, are working together to find microbicides that can help prevent HIV.</a:t>
            </a:r>
          </a:p>
          <a:p>
            <a:endParaRPr lang="en-US" sz="2400" dirty="0"/>
          </a:p>
        </p:txBody>
      </p:sp>
      <p:sp>
        <p:nvSpPr>
          <p:cNvPr id="3" name="Title 2"/>
          <p:cNvSpPr>
            <a:spLocks noGrp="1"/>
          </p:cNvSpPr>
          <p:nvPr>
            <p:ph type="title"/>
          </p:nvPr>
        </p:nvSpPr>
        <p:spPr/>
        <p:txBody>
          <a:bodyPr/>
          <a:lstStyle/>
          <a:p>
            <a:r>
              <a:rPr lang="en-US" dirty="0"/>
              <a:t>Continuing Research: Microbicides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144" y="4757769"/>
            <a:ext cx="2110586" cy="1329328"/>
          </a:xfrm>
          <a:prstGeom prst="rect">
            <a:avLst/>
          </a:prstGeom>
        </p:spPr>
      </p:pic>
      <p:sp>
        <p:nvSpPr>
          <p:cNvPr id="7" name="Content Placeholder 1"/>
          <p:cNvSpPr txBox="1">
            <a:spLocks/>
          </p:cNvSpPr>
          <p:nvPr/>
        </p:nvSpPr>
        <p:spPr>
          <a:xfrm>
            <a:off x="612775" y="2509070"/>
            <a:ext cx="7882638" cy="1589570"/>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EF4025"/>
              </a:buClr>
              <a:buSzTx/>
              <a:buFont typeface="Lucida Grande"/>
              <a:buNone/>
              <a:tabLst/>
              <a:defRPr/>
            </a:pP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Microbicide Trials Network (MTN), funded by the National Institute of Allergy and Infectious Diseases (NIAID), brings together international investigators, community stakeholders, and industry partners who focus on developing and evaluating microbicides. The MTN is focused on evaluating non-systemic and multi-purpose products with studies designed to support potential regulatory approval of products.</a:t>
            </a:r>
          </a:p>
          <a:p>
            <a:pPr marL="0" marR="0" lvl="0" indent="0" algn="l" defTabSz="457200" rtl="0" eaLnBrk="1" fontAlgn="auto" latinLnBrk="0" hangingPunct="1">
              <a:lnSpc>
                <a:spcPct val="100000"/>
              </a:lnSpc>
              <a:spcBef>
                <a:spcPct val="20000"/>
              </a:spcBef>
              <a:spcAft>
                <a:spcPts val="0"/>
              </a:spcAft>
              <a:buClr>
                <a:srgbClr val="EF4025"/>
              </a:buClr>
              <a:buSzTx/>
              <a:buFont typeface="Lucida Grande"/>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8" name="Picture 3">
            <a:extLst>
              <a:ext uri="{FF2B5EF4-FFF2-40B4-BE49-F238E27FC236}">
                <a16:creationId xmlns:a16="http://schemas.microsoft.com/office/drawing/2014/main" id="{6A8797B8-2157-49CD-A929-DFA7759ABDF9}"/>
              </a:ext>
            </a:extLst>
          </p:cNvPr>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9" name="Picture 4">
            <a:extLst>
              <a:ext uri="{FF2B5EF4-FFF2-40B4-BE49-F238E27FC236}">
                <a16:creationId xmlns:a16="http://schemas.microsoft.com/office/drawing/2014/main" id="{355F354E-EDBA-4340-944A-DEDF9E6F87BB}"/>
              </a:ext>
            </a:extLst>
          </p:cNvPr>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10" name="Picture 2">
            <a:extLst>
              <a:ext uri="{FF2B5EF4-FFF2-40B4-BE49-F238E27FC236}">
                <a16:creationId xmlns:a16="http://schemas.microsoft.com/office/drawing/2014/main" id="{AAAE220B-7AC9-4699-A450-DB0A139B26EB}"/>
              </a:ext>
            </a:extLst>
          </p:cNvPr>
          <p:cNvPicPr>
            <a:picLocks noChangeAspect="1" noChangeArrowheads="1"/>
          </p:cNvPicPr>
          <p:nvPr/>
        </p:nvPicPr>
        <p:blipFill>
          <a:blip r:embed="rId6"/>
          <a:srcRect/>
          <a:stretch>
            <a:fillRect/>
          </a:stretch>
        </p:blipFill>
        <p:spPr bwMode="auto">
          <a:xfrm>
            <a:off x="3021729" y="6252970"/>
            <a:ext cx="1449469" cy="563546"/>
          </a:xfrm>
          <a:prstGeom prst="rect">
            <a:avLst/>
          </a:prstGeom>
          <a:noFill/>
          <a:ln w="9525">
            <a:noFill/>
            <a:miter lim="800000"/>
            <a:headEnd/>
            <a:tailEnd/>
          </a:ln>
        </p:spPr>
      </p:pic>
      <p:pic>
        <p:nvPicPr>
          <p:cNvPr id="11" name="Picture 10">
            <a:extLst>
              <a:ext uri="{FF2B5EF4-FFF2-40B4-BE49-F238E27FC236}">
                <a16:creationId xmlns:a16="http://schemas.microsoft.com/office/drawing/2014/main" id="{2B2199D6-F3A4-4224-9D83-9176B48D7EF2}"/>
              </a:ext>
            </a:extLst>
          </p:cNvPr>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16189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5135" y="1403498"/>
            <a:ext cx="3019646" cy="4540102"/>
          </a:xfrm>
        </p:spPr>
        <p:txBody>
          <a:bodyPr/>
          <a:lstStyle/>
          <a:p>
            <a:pPr marL="0" indent="0">
              <a:buNone/>
            </a:pPr>
            <a:r>
              <a:rPr lang="en-US" dirty="0"/>
              <a:t>Microbicides are products being developed and tested for use in the vagina and rectum to reduce the likelihood of HIV transmission during vaginal and anal sex.</a:t>
            </a:r>
          </a:p>
        </p:txBody>
      </p:sp>
      <p:sp>
        <p:nvSpPr>
          <p:cNvPr id="3" name="Title 2"/>
          <p:cNvSpPr>
            <a:spLocks noGrp="1"/>
          </p:cNvSpPr>
          <p:nvPr>
            <p:ph type="title"/>
          </p:nvPr>
        </p:nvSpPr>
        <p:spPr/>
        <p:txBody>
          <a:bodyPr/>
          <a:lstStyle/>
          <a:p>
            <a:r>
              <a:rPr lang="en-US" dirty="0"/>
              <a:t>Microbicides Summary</a:t>
            </a:r>
          </a:p>
        </p:txBody>
      </p:sp>
      <p:pic>
        <p:nvPicPr>
          <p:cNvPr id="5" name="Picture 4">
            <a:extLst>
              <a:ext uri="{FF2B5EF4-FFF2-40B4-BE49-F238E27FC236}">
                <a16:creationId xmlns:a16="http://schemas.microsoft.com/office/drawing/2014/main" id="{35BFB9EA-8FEA-41F5-9231-9AC02D7F8CF3}"/>
              </a:ext>
            </a:extLst>
          </p:cNvPr>
          <p:cNvPicPr>
            <a:picLocks noChangeAspect="1"/>
          </p:cNvPicPr>
          <p:nvPr/>
        </p:nvPicPr>
        <p:blipFill>
          <a:blip r:embed="rId3"/>
          <a:stretch>
            <a:fillRect/>
          </a:stretch>
        </p:blipFill>
        <p:spPr>
          <a:xfrm>
            <a:off x="356359" y="1270042"/>
            <a:ext cx="5052128" cy="2824010"/>
          </a:xfrm>
          <a:prstGeom prst="rect">
            <a:avLst/>
          </a:prstGeom>
        </p:spPr>
      </p:pic>
      <p:pic>
        <p:nvPicPr>
          <p:cNvPr id="6" name="Picture 5">
            <a:extLst>
              <a:ext uri="{FF2B5EF4-FFF2-40B4-BE49-F238E27FC236}">
                <a16:creationId xmlns:a16="http://schemas.microsoft.com/office/drawing/2014/main" id="{52C2F44B-20A3-4B21-A5E7-55B241E60225}"/>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7" name="Picture 2">
            <a:extLst>
              <a:ext uri="{FF2B5EF4-FFF2-40B4-BE49-F238E27FC236}">
                <a16:creationId xmlns:a16="http://schemas.microsoft.com/office/drawing/2014/main" id="{B3BEC3CB-84F4-4E50-8BB0-5BE67F2E1A96}"/>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8" name="Picture 4">
            <a:extLst>
              <a:ext uri="{FF2B5EF4-FFF2-40B4-BE49-F238E27FC236}">
                <a16:creationId xmlns:a16="http://schemas.microsoft.com/office/drawing/2014/main" id="{10E1B96A-A22F-43CD-A255-EE03AECBD0C8}"/>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9" name="Picture 3">
            <a:extLst>
              <a:ext uri="{FF2B5EF4-FFF2-40B4-BE49-F238E27FC236}">
                <a16:creationId xmlns:a16="http://schemas.microsoft.com/office/drawing/2014/main" id="{3B80C10D-057E-43A1-ACDB-105956A81D97}"/>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324082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Vaccines</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6" name="Picture 5">
            <a:extLst>
              <a:ext uri="{FF2B5EF4-FFF2-40B4-BE49-F238E27FC236}">
                <a16:creationId xmlns:a16="http://schemas.microsoft.com/office/drawing/2014/main" id="{0B6E1F3D-A7E2-4A80-A3DC-567A2FE35833}"/>
              </a:ext>
            </a:extLst>
          </p:cNvPr>
          <p:cNvPicPr>
            <a:picLocks noChangeAspect="1"/>
          </p:cNvPicPr>
          <p:nvPr/>
        </p:nvPicPr>
        <p:blipFill>
          <a:blip r:embed="rId3"/>
          <a:stretch>
            <a:fillRect/>
          </a:stretch>
        </p:blipFill>
        <p:spPr>
          <a:xfrm>
            <a:off x="4534258" y="1284182"/>
            <a:ext cx="2499502" cy="3856946"/>
          </a:xfrm>
          <a:prstGeom prst="rect">
            <a:avLst/>
          </a:prstGeom>
          <a:ln w="76200">
            <a:noFill/>
          </a:ln>
        </p:spPr>
      </p:pic>
    </p:spTree>
    <p:extLst>
      <p:ext uri="{BB962C8B-B14F-4D97-AF65-F5344CB8AC3E}">
        <p14:creationId xmlns:p14="http://schemas.microsoft.com/office/powerpoint/2010/main" val="869807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2957775" cy="3134756"/>
          </a:xfrm>
        </p:spPr>
        <p:txBody>
          <a:bodyPr/>
          <a:lstStyle/>
          <a:p>
            <a:pPr marL="0" indent="0">
              <a:buNone/>
            </a:pPr>
            <a:r>
              <a:rPr lang="en-US" dirty="0"/>
              <a:t>Comprehensive HIV prevention includes multiple approaches instead of just one or two approaches. </a:t>
            </a:r>
          </a:p>
        </p:txBody>
      </p:sp>
      <p:sp>
        <p:nvSpPr>
          <p:cNvPr id="3" name="Title 2"/>
          <p:cNvSpPr>
            <a:spLocks noGrp="1"/>
          </p:cNvSpPr>
          <p:nvPr>
            <p:ph type="title"/>
          </p:nvPr>
        </p:nvSpPr>
        <p:spPr/>
        <p:txBody>
          <a:bodyPr/>
          <a:lstStyle/>
          <a:p>
            <a:r>
              <a:rPr lang="en-US" i="1" dirty="0"/>
              <a:t>Introduction, continued</a:t>
            </a:r>
            <a:endParaRPr lang="en-US" dirty="0"/>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2"/>
          <p:cNvPicPr>
            <a:picLocks noChangeAspect="1" noChangeArrowheads="1"/>
          </p:cNvPicPr>
          <p:nvPr/>
        </p:nvPicPr>
        <p:blipFill>
          <a:blip r:embed="rId3"/>
          <a:srcRect/>
          <a:stretch>
            <a:fillRect/>
          </a:stretch>
        </p:blipFill>
        <p:spPr bwMode="auto">
          <a:xfrm>
            <a:off x="3021729" y="6252970"/>
            <a:ext cx="1449469" cy="563546"/>
          </a:xfrm>
          <a:prstGeom prst="rect">
            <a:avLst/>
          </a:prstGeom>
          <a:noFill/>
          <a:ln w="9525">
            <a:noFill/>
            <a:miter lim="800000"/>
            <a:headEnd/>
            <a:tailEnd/>
          </a:ln>
        </p:spPr>
      </p:pic>
      <p:pic>
        <p:nvPicPr>
          <p:cNvPr id="15" name="Picture 3"/>
          <p:cNvPicPr>
            <a:picLocks noChangeAspect="1" noChangeArrowheads="1"/>
          </p:cNvPicPr>
          <p:nvPr/>
        </p:nvPicPr>
        <p:blipFill>
          <a:blip r:embed="rId4"/>
          <a:srcRect/>
          <a:stretch>
            <a:fillRect/>
          </a:stretch>
        </p:blipFill>
        <p:spPr bwMode="auto">
          <a:xfrm>
            <a:off x="0" y="5859490"/>
            <a:ext cx="722000" cy="998510"/>
          </a:xfrm>
          <a:prstGeom prst="rect">
            <a:avLst/>
          </a:prstGeom>
          <a:noFill/>
          <a:ln w="9525">
            <a:noFill/>
            <a:miter lim="800000"/>
            <a:headEnd/>
            <a:tailEnd/>
          </a:ln>
        </p:spPr>
      </p:pic>
      <p:pic>
        <p:nvPicPr>
          <p:cNvPr id="14" name="Picture 3"/>
          <p:cNvPicPr>
            <a:picLocks noChangeAspect="1" noChangeArrowheads="1"/>
          </p:cNvPicPr>
          <p:nvPr/>
        </p:nvPicPr>
        <p:blipFill>
          <a:blip r:embed="rId4"/>
          <a:srcRect/>
          <a:stretch>
            <a:fillRect/>
          </a:stretch>
        </p:blipFill>
        <p:spPr bwMode="auto">
          <a:xfrm>
            <a:off x="56272" y="5859490"/>
            <a:ext cx="667894" cy="998510"/>
          </a:xfrm>
          <a:prstGeom prst="rect">
            <a:avLst/>
          </a:prstGeom>
          <a:noFill/>
          <a:ln w="9525">
            <a:noFill/>
            <a:miter lim="800000"/>
            <a:headEnd/>
            <a:tailEnd/>
          </a:ln>
        </p:spPr>
      </p:pic>
      <p:pic>
        <p:nvPicPr>
          <p:cNvPr id="18" name="Picture 4"/>
          <p:cNvPicPr>
            <a:picLocks noChangeAspect="1" noChangeArrowheads="1"/>
          </p:cNvPicPr>
          <p:nvPr/>
        </p:nvPicPr>
        <p:blipFill>
          <a:blip r:embed="rId5"/>
          <a:srcRect/>
          <a:stretch>
            <a:fillRect/>
          </a:stretch>
        </p:blipFill>
        <p:spPr bwMode="auto">
          <a:xfrm>
            <a:off x="1370570" y="5862211"/>
            <a:ext cx="725518" cy="998510"/>
          </a:xfrm>
          <a:prstGeom prst="rect">
            <a:avLst/>
          </a:prstGeom>
          <a:noFill/>
          <a:ln w="9525">
            <a:noFill/>
            <a:miter lim="800000"/>
            <a:headEnd/>
            <a:tailEnd/>
          </a:ln>
        </p:spPr>
      </p:pic>
      <p:pic>
        <p:nvPicPr>
          <p:cNvPr id="2050" name="Picture 2"/>
          <p:cNvPicPr>
            <a:picLocks noChangeAspect="1" noChangeArrowheads="1"/>
          </p:cNvPicPr>
          <p:nvPr/>
        </p:nvPicPr>
        <p:blipFill>
          <a:blip r:embed="rId6"/>
          <a:srcRect/>
          <a:stretch>
            <a:fillRect/>
          </a:stretch>
        </p:blipFill>
        <p:spPr bwMode="auto">
          <a:xfrm>
            <a:off x="4004371" y="1547657"/>
            <a:ext cx="4005067" cy="4116423"/>
          </a:xfrm>
          <a:prstGeom prst="rect">
            <a:avLst/>
          </a:prstGeom>
          <a:noFill/>
          <a:ln w="9525">
            <a:noFill/>
            <a:miter lim="800000"/>
            <a:headEnd/>
            <a:tailEnd/>
          </a:ln>
        </p:spPr>
      </p:pic>
      <p:pic>
        <p:nvPicPr>
          <p:cNvPr id="16" name="Picture 3"/>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5126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3622179" y="1083626"/>
            <a:ext cx="1956948" cy="69963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4021861" y="1412778"/>
            <a:ext cx="1342769" cy="639454"/>
            <a:chOff x="4800599" y="2438401"/>
            <a:chExt cx="1981200" cy="1215989"/>
          </a:xfrm>
        </p:grpSpPr>
        <p:sp>
          <p:nvSpPr>
            <p:cNvPr id="8" name="Rounded Rectangle 7"/>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ound Same Side Corner Rectangle 9"/>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542379" y="2148954"/>
            <a:ext cx="295911" cy="376616"/>
            <a:chOff x="4343400" y="1905000"/>
            <a:chExt cx="598713" cy="762000"/>
          </a:xfrm>
        </p:grpSpPr>
        <p:sp>
          <p:nvSpPr>
            <p:cNvPr id="13" name="Rounded Rectangle 12"/>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4477739" y="2068287"/>
              <a:ext cx="326571" cy="598713"/>
              <a:chOff x="1905000" y="5257800"/>
              <a:chExt cx="457200" cy="838200"/>
            </a:xfrm>
          </p:grpSpPr>
          <p:sp>
            <p:nvSpPr>
              <p:cNvPr id="15" name="Round Same Side Corner Rectangle 14"/>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7" name="Picture 16" descr="MB900234256.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8" name="Picture 17" descr="TN_mallet-tool-gray.jpg"/>
          <p:cNvPicPr>
            <a:picLocks noChangeAspect="1"/>
          </p:cNvPicPr>
          <p:nvPr/>
        </p:nvPicPr>
        <p:blipFill>
          <a:blip r:embed="rId5">
            <a:extLst>
              <a:ext uri="{BEBA8EAE-BF5A-486C-A8C5-ECC9F3942E4B}">
                <a14:imgProps xmlns:a14="http://schemas.microsoft.com/office/drawing/2010/main">
                  <a14:imgLayer r:embed="rId6">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9" name="Picture 18" descr="tool2.gif"/>
          <p:cNvPicPr>
            <a:picLocks noChangeAspect="1"/>
          </p:cNvPicPr>
          <p:nvPr/>
        </p:nvPicPr>
        <p:blipFill>
          <a:blip r:embed="rId7">
            <a:graysc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0" name="Picture 19" descr="MB900016925.jpg"/>
          <p:cNvPicPr>
            <a:picLocks noChangeAspect="1"/>
          </p:cNvPicPr>
          <p:nvPr/>
        </p:nvPicPr>
        <p:blipFill>
          <a:blip r:embed="rId9">
            <a:grayscl/>
            <a:extLst>
              <a:ext uri="{BEBA8EAE-BF5A-486C-A8C5-ECC9F3942E4B}">
                <a14:imgProps xmlns:a14="http://schemas.microsoft.com/office/drawing/2010/main">
                  <a14:imgLayer r:embed="rId10">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1" name="Picture 4" descr="C:\Users\Gail\AppData\Local\Microsoft\Windows\Temporary Internet Files\Content.IE5\7CJKZ16U\MC900391182[1].wmf"/>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MB900391186.jpg"/>
          <p:cNvPicPr>
            <a:picLocks noChangeAspect="1"/>
          </p:cNvPicPr>
          <p:nvPr/>
        </p:nvPicPr>
        <p:blipFill>
          <a:blip r:embed="rId12">
            <a:graysc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4" name="Picture 23" descr="method_adjustable_wrench_icon_style_clip_art_thumb.jpg"/>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5" name="Picture 24" descr="MH900441292.jpg"/>
          <p:cNvPicPr>
            <a:picLocks noChangeAspect="1"/>
          </p:cNvPicPr>
          <p:nvPr/>
        </p:nvPicPr>
        <p:blipFill rotWithShape="1">
          <a:blip r:embed="rId16">
            <a:grayscl/>
            <a:extLst>
              <a:ext uri="{BEBA8EAE-BF5A-486C-A8C5-ECC9F3942E4B}">
                <a14:imgProps xmlns:a14="http://schemas.microsoft.com/office/drawing/2010/main">
                  <a14:imgLayer r:embed="rId17">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6" name="Picture 25" descr="god-is-my-ruler-md.png"/>
          <p:cNvPicPr>
            <a:picLocks noChangeAspect="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7" name="Group 26"/>
          <p:cNvGrpSpPr/>
          <p:nvPr/>
        </p:nvGrpSpPr>
        <p:grpSpPr>
          <a:xfrm>
            <a:off x="3358930" y="2230728"/>
            <a:ext cx="2802494" cy="1599889"/>
            <a:chOff x="2590800" y="1286645"/>
            <a:chExt cx="3886200" cy="2218555"/>
          </a:xfrm>
        </p:grpSpPr>
        <p:sp>
          <p:nvSpPr>
            <p:cNvPr id="28" name="Round Same Side Corner Rectangle 27"/>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Diagonal Stripe 28"/>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0" name="Picture 7" descr="C:\Users\Gail\AppData\Local\Microsoft\Windows\Temporary Internet Files\Content.IE5\2N6GVCUY\MC900250779[1].wmf"/>
          <p:cNvPicPr>
            <a:picLocks noChangeAspect="1" noChangeArrowheads="1"/>
          </p:cNvPicPr>
          <p:nvPr/>
        </p:nvPicPr>
        <p:blipFill>
          <a:blip r:embed="rId20"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ools 2.jpg"/>
          <p:cNvPicPr>
            <a:picLocks noChangeAspect="1"/>
          </p:cNvPicPr>
          <p:nvPr/>
        </p:nvPicPr>
        <p:blipFill>
          <a:blip r:embed="rId21">
            <a:grayscl/>
            <a:extLst>
              <a:ext uri="{BEBA8EAE-BF5A-486C-A8C5-ECC9F3942E4B}">
                <a14:imgProps xmlns:a14="http://schemas.microsoft.com/office/drawing/2010/main">
                  <a14:imgLayer r:embed="rId22">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2" name="Picture 6" descr="C:\Users\Gail\AppData\Local\Microsoft\Windows\Temporary Internet Files\Content.IE5\7CJKZ16U\MC900391184[1].wmf"/>
          <p:cNvPicPr>
            <a:picLocks noChangeAspect="1" noChangeArrowheads="1"/>
          </p:cNvPicPr>
          <p:nvPr/>
        </p:nvPicPr>
        <p:blipFill>
          <a:blip r:embed="rId23"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Gail\AppData\Local\Microsoft\Windows\Temporary Internet Files\Content.IE5\7CJKZ16U\MC900441282[1].png"/>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B900234256.jpg"/>
          <p:cNvPicPr>
            <a:picLocks noChangeAspect="1"/>
          </p:cNvPicPr>
          <p:nvPr/>
        </p:nvPicPr>
        <p:blipFill>
          <a:blip r:embed="rId3">
            <a:grayscl/>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5" name="Picture 34" descr="MB900016925.jpg"/>
          <p:cNvPicPr>
            <a:picLocks noChangeAspect="1"/>
          </p:cNvPicPr>
          <p:nvPr/>
        </p:nvPicPr>
        <p:blipFill>
          <a:blip r:embed="rId9">
            <a:grayscl/>
            <a:extLst>
              <a:ext uri="{BEBA8EAE-BF5A-486C-A8C5-ECC9F3942E4B}">
                <a14:imgProps xmlns:a14="http://schemas.microsoft.com/office/drawing/2010/main">
                  <a14:imgLayer r:embed="rId26">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6" name="Group 35"/>
          <p:cNvGrpSpPr/>
          <p:nvPr/>
        </p:nvGrpSpPr>
        <p:grpSpPr>
          <a:xfrm>
            <a:off x="3029224" y="3907495"/>
            <a:ext cx="3406953" cy="1963232"/>
            <a:chOff x="2133600" y="3611809"/>
            <a:chExt cx="4724400" cy="2722401"/>
          </a:xfrm>
          <a:solidFill>
            <a:schemeClr val="bg1">
              <a:lumMod val="50000"/>
            </a:schemeClr>
          </a:solidFill>
        </p:grpSpPr>
        <p:sp>
          <p:nvSpPr>
            <p:cNvPr id="37" name="Round Same Side Corner Rectangle 36"/>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Diagonal Stripe 37"/>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9" name="TextBox 38"/>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0" name="TextBox 39"/>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1" name="TextBox 40"/>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2" name="Rectangle 41"/>
          <p:cNvSpPr/>
          <p:nvPr/>
        </p:nvSpPr>
        <p:spPr>
          <a:xfrm>
            <a:off x="683699" y="3888955"/>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3" name="Rectangle 42"/>
          <p:cNvSpPr/>
          <p:nvPr/>
        </p:nvSpPr>
        <p:spPr>
          <a:xfrm>
            <a:off x="6944027" y="3888955"/>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4" name="Rectangle 43"/>
          <p:cNvSpPr/>
          <p:nvPr/>
        </p:nvSpPr>
        <p:spPr>
          <a:xfrm>
            <a:off x="6826064" y="4942081"/>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5" name="Rectangle 44"/>
          <p:cNvSpPr/>
          <p:nvPr/>
        </p:nvSpPr>
        <p:spPr>
          <a:xfrm>
            <a:off x="495300" y="5071082"/>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6" name="Rectangle 45"/>
          <p:cNvSpPr/>
          <p:nvPr/>
        </p:nvSpPr>
        <p:spPr>
          <a:xfrm>
            <a:off x="186499" y="4331016"/>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7" name="Rectangle 46"/>
          <p:cNvSpPr/>
          <p:nvPr/>
        </p:nvSpPr>
        <p:spPr>
          <a:xfrm>
            <a:off x="7246908" y="4331016"/>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8" name="TextBox 47"/>
          <p:cNvSpPr txBox="1"/>
          <p:nvPr/>
        </p:nvSpPr>
        <p:spPr>
          <a:xfrm>
            <a:off x="683699" y="2622136"/>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49" name="TextBox 48"/>
          <p:cNvSpPr txBox="1"/>
          <p:nvPr/>
        </p:nvSpPr>
        <p:spPr>
          <a:xfrm>
            <a:off x="831740" y="1283802"/>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0" name="TextBox 49"/>
          <p:cNvSpPr txBox="1"/>
          <p:nvPr/>
        </p:nvSpPr>
        <p:spPr>
          <a:xfrm>
            <a:off x="880577" y="1987890"/>
            <a:ext cx="1676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Pre-Exposure Prophylaxis (PrEP)</a:t>
            </a:r>
          </a:p>
        </p:txBody>
      </p:sp>
      <p:sp>
        <p:nvSpPr>
          <p:cNvPr id="51" name="TextBox 50"/>
          <p:cNvSpPr txBox="1"/>
          <p:nvPr/>
        </p:nvSpPr>
        <p:spPr>
          <a:xfrm>
            <a:off x="6133942" y="1332250"/>
            <a:ext cx="2058981"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Treatment as Prevention (TasP)</a:t>
            </a:r>
          </a:p>
        </p:txBody>
      </p:sp>
      <p:sp>
        <p:nvSpPr>
          <p:cNvPr id="52" name="TextBox 51"/>
          <p:cNvSpPr txBox="1"/>
          <p:nvPr/>
        </p:nvSpPr>
        <p:spPr>
          <a:xfrm>
            <a:off x="3901493" y="1073187"/>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3" name="TextBox 52"/>
          <p:cNvSpPr txBox="1"/>
          <p:nvPr/>
        </p:nvSpPr>
        <p:spPr>
          <a:xfrm>
            <a:off x="6996530" y="2035248"/>
            <a:ext cx="1600200" cy="30777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Microbicides</a:t>
            </a:r>
          </a:p>
        </p:txBody>
      </p:sp>
      <p:sp>
        <p:nvSpPr>
          <p:cNvPr id="54" name="TextBox 53"/>
          <p:cNvSpPr txBox="1"/>
          <p:nvPr/>
        </p:nvSpPr>
        <p:spPr>
          <a:xfrm>
            <a:off x="6880652" y="2474349"/>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5" name="Straight Connector 54"/>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8" name="Picture 3">
            <a:extLst>
              <a:ext uri="{FF2B5EF4-FFF2-40B4-BE49-F238E27FC236}">
                <a16:creationId xmlns:a16="http://schemas.microsoft.com/office/drawing/2014/main" id="{97E812C5-3497-43F4-815F-8B72B8FA27E4}"/>
              </a:ext>
            </a:extLst>
          </p:cNvPr>
          <p:cNvPicPr>
            <a:picLocks noChangeAspect="1" noChangeArrowheads="1"/>
          </p:cNvPicPr>
          <p:nvPr/>
        </p:nvPicPr>
        <p:blipFill>
          <a:blip r:embed="rId27"/>
          <a:srcRect/>
          <a:stretch>
            <a:fillRect/>
          </a:stretch>
        </p:blipFill>
        <p:spPr bwMode="auto">
          <a:xfrm>
            <a:off x="0" y="5859490"/>
            <a:ext cx="722000" cy="998510"/>
          </a:xfrm>
          <a:prstGeom prst="rect">
            <a:avLst/>
          </a:prstGeom>
          <a:noFill/>
          <a:ln w="9525">
            <a:noFill/>
            <a:miter lim="800000"/>
            <a:headEnd/>
            <a:tailEnd/>
          </a:ln>
        </p:spPr>
      </p:pic>
      <p:pic>
        <p:nvPicPr>
          <p:cNvPr id="59" name="Picture 4">
            <a:extLst>
              <a:ext uri="{FF2B5EF4-FFF2-40B4-BE49-F238E27FC236}">
                <a16:creationId xmlns:a16="http://schemas.microsoft.com/office/drawing/2014/main" id="{F0C727E4-B693-4122-953D-619462C4EE91}"/>
              </a:ext>
            </a:extLst>
          </p:cNvPr>
          <p:cNvPicPr>
            <a:picLocks noChangeAspect="1" noChangeArrowheads="1"/>
          </p:cNvPicPr>
          <p:nvPr/>
        </p:nvPicPr>
        <p:blipFill>
          <a:blip r:embed="rId28"/>
          <a:srcRect/>
          <a:stretch>
            <a:fillRect/>
          </a:stretch>
        </p:blipFill>
        <p:spPr bwMode="auto">
          <a:xfrm>
            <a:off x="1370570" y="5862211"/>
            <a:ext cx="725518" cy="998510"/>
          </a:xfrm>
          <a:prstGeom prst="rect">
            <a:avLst/>
          </a:prstGeom>
          <a:noFill/>
          <a:ln w="9525">
            <a:noFill/>
            <a:miter lim="800000"/>
            <a:headEnd/>
            <a:tailEnd/>
          </a:ln>
        </p:spPr>
      </p:pic>
      <p:pic>
        <p:nvPicPr>
          <p:cNvPr id="60" name="Picture 2">
            <a:extLst>
              <a:ext uri="{FF2B5EF4-FFF2-40B4-BE49-F238E27FC236}">
                <a16:creationId xmlns:a16="http://schemas.microsoft.com/office/drawing/2014/main" id="{4255E210-04F3-4BD8-9D02-F2E944AC4794}"/>
              </a:ext>
            </a:extLst>
          </p:cNvPr>
          <p:cNvPicPr>
            <a:picLocks noChangeAspect="1" noChangeArrowheads="1"/>
          </p:cNvPicPr>
          <p:nvPr/>
        </p:nvPicPr>
        <p:blipFill>
          <a:blip r:embed="rId29"/>
          <a:srcRect/>
          <a:stretch>
            <a:fillRect/>
          </a:stretch>
        </p:blipFill>
        <p:spPr bwMode="auto">
          <a:xfrm>
            <a:off x="3021729" y="6252970"/>
            <a:ext cx="1449469" cy="563546"/>
          </a:xfrm>
          <a:prstGeom prst="rect">
            <a:avLst/>
          </a:prstGeom>
          <a:noFill/>
          <a:ln w="9525">
            <a:noFill/>
            <a:miter lim="800000"/>
            <a:headEnd/>
            <a:tailEnd/>
          </a:ln>
        </p:spPr>
      </p:pic>
      <p:pic>
        <p:nvPicPr>
          <p:cNvPr id="61" name="Picture 3">
            <a:extLst>
              <a:ext uri="{FF2B5EF4-FFF2-40B4-BE49-F238E27FC236}">
                <a16:creationId xmlns:a16="http://schemas.microsoft.com/office/drawing/2014/main" id="{703615B3-E22C-4D79-940E-D8838311F397}"/>
              </a:ext>
            </a:extLst>
          </p:cNvPr>
          <p:cNvPicPr>
            <a:picLocks noChangeAspect="1" noChangeArrowheads="1"/>
          </p:cNvPicPr>
          <p:nvPr/>
        </p:nvPicPr>
        <p:blipFill>
          <a:blip r:embed="rId30"/>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916935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1758" y="1357202"/>
            <a:ext cx="4221125" cy="2587477"/>
          </a:xfrm>
        </p:spPr>
        <p:txBody>
          <a:bodyPr/>
          <a:lstStyle/>
          <a:p>
            <a:pPr marL="0" indent="0">
              <a:buNone/>
            </a:pPr>
            <a:r>
              <a:rPr lang="en-US" dirty="0"/>
              <a:t>A vaccine is a substance that teaches the body’s immune system to recognize and protect against a disease caused by an infectious agent or virus, often by stimulating the body to produce antibodies and T-cells against that infection.</a:t>
            </a:r>
          </a:p>
        </p:txBody>
      </p:sp>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2" descr="data:image/jpeg;base64,/9j/4AAQSkZJRgABAQAAAQABAAD/2wCEAAkGBhAPEBAPDw8QDw8PDxQPDxANEA4PDQ8NFBAVFBQQFBQXGyYeFxkjGRIUHy8gIycpLCwsFR4xNTAqNSYrLCkBCQoKDgwOGg8PGiwlHBwsLCkqKiw1LCksLSopLCwpKSosLywsKSwsKS0sKSwpKSktKSkpLCwpLSwsLCwsLCksLP/AABEIALEBHAMBIgACEQEDEQH/xAAcAAACAgMBAQAAAAAAAAAAAAACAwABBAUGBwj/xABAEAACAQIDBQYDBgMFCQAAAAABAgADEQQFIQYSMVFxBxMiQWGRgbHBFCMyQlKhcoLwCDRikuEVFjNDVGOD0fH/xAAaAQACAwEBAAAAAAAAAAAAAAACAwABBAUG/8QALxEAAgIBAwMCBAQHAAAAAAAAAAECAxEEITESIkEyUSNhcbETFBWBBTORocHh8P/aAAwDAQACEQMRAD8A9e1vxPGMW/P94IGvxjAJoZjhEIE85d5UJRANKRfxl3klymGS8l5JJRCXkliS0oHJJUK0lpCAyXlmVIWmUTB1hyiJZYF/6vBN+ZhkSoQDQs/H3i2B/oxxEEiEmZ5RMdr8z7xZvzPuZkMsBljEzPKJjtfmfcxTX5n3MyGWLYRqYlxMZr8z7mLa/M+5mSyxTLGpgNGM1+Z9zFsDzPuZkMsBljUwTGYHmfcxRB5n3MymWKKxqYZjsDzPuYtr8z7mZJWYtbEIuhYX5X1jY7kwCwPM+8U3X94FTF3/AAzX5hmNOkC9WoFAF9THxgysDMVWA5ma8VGN+s5rMu0SmQRh6bVCPzEELNTR2sxbgtu7uvC0cpxiMVMmfS4HHrDWDz6w1E8ozoQRcIShClMeiCXJJBLJLlCXKBZYEuSXKIirSWlySiyoJEOCRLTKYMksypZaZUoiFKhIsCCRDIlSwGhZEArGkQSIaYiURDLFssyGEWyw0zPKJjMsWyzIYRbLGpimjGZYtlj6rBQSxAA4kkATktp9rTTpsuEHe1POpb7tBzBOhM01QlY8RF9J0FVgouSAPWYNbMVH4fF68BPAc/2hxtSoWqYitccB3hsOgFhCw3aHjadPuw4Plvst394yUq6Z9Nn+jTHTtrKPXs9z9aNNnqNYAaKpAJ9J47m+1tZ6paizUV8grE39bmajG5pVrHeq1Gcn9RJmGTF362Kj01miujp3ZvaO2uNS9qxPq1iRMzL6v2vxYiq1R78CeHp0nKxtHEMhupsZmo1s4y73lDZVrGx3P3FAaWWYj5/TBIGvScxWqs/iJv5S0p3F51lqM+lCfw/c+yecIQefWGJ58bAtYUFYQgscXJJJKIWJYgwhKBLEsSCWIJZJJJJCEMoiS8UcXTvul03uW8L+0tJkDMEw4JEiK4KlS5IQQNpREK0qWimBBIhmURCAaAMWwjSIDCEmIlEw8ZiUpIXqMFQcSeHScxmO2IFxSUW/U9iT0UTH27IqVkpuRuIgIDm1MO5N3PMhVAHWcrmFaggC4YOxH42Nwp6AztaTSRlFSlvn+hjk98GwrZo2JYqWLHj941lHReE0WZ1SA28SQNL8F6iY9dCw3hcMJrMwxpqU2R/IceA6zqqKjxwWluchnKKGJD79zf0E1JmRXYAkA3Ex2E81r5Kc9vB0q1hFSSSTmjCSSS5CGXhaJZWt5ax+GpeH4zY7O4Aup0Pi00nUYPYtyui+fnPRaen4aMs7EmfRXPrCEGEJww4BLCEFYQgseXJJJKISEJUsSgUFLMqWYJYFSsqi7MFHNiAJzec9oOEwwPjFRh5LovvPNO3rHYhMRRNOqypTpjwo1t1mJO8R62/aeUvndSqPGxv851NPpanh2PlZwIlKT9J6ztF2xVHutI7g4WXT9+M5Fdsa9Rw2+b3vxnFGtGUsUROrBwhtFYEODe7PpLYHbX7Qq0qzXbgjE63/AEn6TuTPmDZXPu6cEmwJF9eB5z6G2XzsYqiCSC6gBvUeTTl67TKPxIcPkZVPfof7G3IklkSpzDUiSpcqWWURBisZjqVFS9aolNBxaowUfvxnDbTbcrXpPRwQrHe0bEgGmirfUITqSeF9Jpo09lzxFfv4E22RgtztMVj6dP8AEwv+kat7Tm8+2pqKh7kBTzYbxt6eQnMbPVKlRlWorDjYknxW5zf5vgF3N206cdJXTYoz3+xzpXyn8jlawqYgb9WoXZvXec/+ohWRPAy7pPAnzmXl+JWliKtEaiwK38r8RMTaCjvqbWBGo5zsJ79PjwLSMOtRVT/hPtNJmmHUm4Gh0M3zpegL8QAZqcegZRbn5c4WMsamcRn2T9yQwHhbh5zTbpnpuNyt2ok2G9bwhtZw+Kyeql2qDdnJ1OiU31I2V27YZqJYQxj0tbDnaes7L7B4daVN6lM1ahAJ39QD6LOZVo3KbjLhDZ2qCyeVUsvqMLqjEcwptNllGy9avVFMqUFxvFhawnumH2dFgAqoBw0GnwmZgsgo0SWAu54seM2/lqI/NmV6lmhyXZpKCKqUwLDiRrN/h8s01Pn9Jm7vpGURoev0jpWvGxle/J0/nDWLHH4w1nCZ0YBrCinqBQWYhVHEsQAOpnKZ52nYHC3AfvnHlTtu3/ihQqnY8RWRrmo8nYyTyF+2epUa1NFQeWlz7mbbK+05yR3qqyk620Imr9PuxnYV+Yjk9JhTDy7MaeIQVKZuD7g8jMlqgUEsQANSSbATBKLTw+Rqae4yDVrKoLMwUDiWIAnP47a5QdygpqN+s6IOnmZym232mpgcVW7xg9Oiai2/KqkFt0eXhB1mmvSSe89kKlelsjku2nOsG1cvSqLVqvQTD1KYBBXcqO61Q1+Pjta3Azx1jY3HCXiarMxLEsTxJNyYCnyhysw/w1wuPqMjHyxm9K34F7Qby3qmvqX0mTSxJU3BnqXZVt4adVaVRvTU/iTzHUcZ5JG4bEtTdXQ2ZTcEc5cNa/TP0sCdSfHJ9rpUDAMDcEXBHC0hnCdku2Ix2ECMR3lIWIvru/6H5id5MlkOiWAoyygZyu1u0NeiRRw+4jVDu96fG6qACzBeA421v56RnaPtJ/s/LcRXVwlUr3dA38RrObDd5kC7fyzxOv2jYirTVkpK1VtGc771C/A311/1m7QURsnmXjwJ1EppYidxiKFNT3uJqNXcXJqYlywH8p0E53Otv8NS8KffMPyppTHxmhpbNZjjjv4lzSpnW1TQgeiDh8bTosv2HwmGG/UAqMPz1rbo6DhPQpJf9/g57UU+55N5s1navTDk23iK1MnQ68V+k3OK2kpudwLvN5bvG/nOXqY9CrBPElMWLinemnIX4CdVs7g6dRFelR32Ki7gaX68Ii+EI/EkgFl7I56tlLJUau/5zp6CVXVOOrT0BtnTVFqzAL+lNT7mOGzWHVNymm4eIqKb1A3O5+UzfqUFzz/YaqpnlmJwlZjuhTTG7vePweH0BmI2XFgBYkA+VrXneZlsrjKrBd/DlB/zfvBVI5Ea6/GZmA2Pp0wO8YseQ4R/5+tLOd/kTpZw+HwDsQApc8hwhZp2f4nEqLLTpjkxsZ6bSwiUxZFCj0EsiZJa6T9KJlo80yPsip06i1cSwYpqtNPw35k+c7ylhEQWVQAJlsItoh2SnyDKTfIphFsI1othLRSYphDojQ9fpAMZQ4Hr9IT4CRu8XmFKgpetUWmovq5A9uc4PaHtmw9G6YVDWcfmbRB6gcTPKsRjMdmNQtUd3ufMmw1/adBkuwyqQ1Xxty/LDq0MFvLf7GhzwY2M2jzLNGsWcJyF1pgfKbDLdgl41mLnkLhf9Z12BytUAAUAcgLCbahg5qc4wWEKcmzmKWylFeFNRb0BMOpkij8o9hOuGEiamD9IC1IPJz+R5tUwNQ8TTZSCPW2hlPicTj6xd8QwpUaqk0FWwK2uuoPC4Pl+UzJzfLN+mwHGxsRNTszj+6qoXNh/wK9/NPyuehsfgecKUYyTsiu4tNpYO8wGVrYECbUYBWRkdQyupRlPBkYEFT6EEwsHTt4eXDpM0LOFba5M1U1Z3Z8k9oGzBy3H18LqaYO/QY8WoPqnxHA+qmc3Pf8A+0Fsv3uGo5hTW74Zu5rEf9O5urH0V9P/ACTwAxFjz3e5sQR5wISmURJPddRCpJJIos6/s02rbL8bTe57t2Cuo8wdJ69iNus6zJmpZPl3cUgd043HW3eqA+H23+k+dFaxuPKfUHY7tN9sy9EY3qUPuzz3fy/K3wmpNSq43j9hT2ln3NTT7Ezir1s4zHE43EEad025Spei7wNx0Cj0h7Ndj5wFWsUrJWpMPuWqoRWpk3DXA0va3iv8J6fBgV2yg8xLlBTWGef1tisWX3aNbdTgWxFMDd/hsxLewHrNrgOzzDKQ+IZ8XU/7p3aV/RB9SZ1kozRLXXSWOrH02Fw09cd8CKeEpondrTRadrbiqoS3LdtaEiBQAAABwAAAHQRhgzLka0gSIJhNBMJCpIW0UwjmEWwhozSQgiLaOIi2EchLEsIphHGLYRqAYlothHMItoxAeRJEKiND1+kow6HA9foIb4DOPwOUKmiqAB5DhNxh8KBG06OvxmZSpTXZaWSjQmbSoyUqcy6aTBZMnJS0YNTDzLRYTJM3XuM6TS1sPOI2iy/uKoqAeB9G5cePv9Z6NWpTS55l4q0mW2tpv092GAbbZPMu/oLcgvStTb1AHhPt8jN9PHNntuMPllUri6wVT926gM76aq26tz/9g5v/AGgDUbucrwL1ajGyPiAWZjzWhT1P+ac/V1KFrS4Z0aH2nrOcYKlXw9ajiLdxVpNTqliFARlsTvHQW439J8fZ3gFw+IrUVq06606jItWiwenUUHR1I0Nxaer/AO4e0WeEPmVc4Whe4p1vCB6rhk8/4rGYvaN2MU8uwKYnC1K1dqT2xRqboHdtYK6qo8IDaHU/iHKISz2ryNbxueSQm11gkQk5QYc9L8lgSSyJUUWSen9hm0HcYw0WNkqixHlfn72nmE3OyWKNLF0nBt4rTTpVmzp99hdnpPsUSphZLjhXoU6g/Mov/ENDM0xUo9LafguLzuSUZckoMGCYcEwimCYJhwJaFSAaLaNaLaGjNISwi2jXinjUIYoiLYRrRZjULYpoto1opo1ACmh0eB6/SC0Kjw+P0hvgIx1TU9T85lU1i1Gp6n5x6CSTCHU1mUgiEEekyyYUR6iVXrpTUvUZaaLqz1GVEUcyx0EtZoM07P8ABYwhsWMRiSDcCtiq5pjogIUfACJ2zuaYrY5vabtmy/D3TD72Oq8AKHhob3rVI1/lDTi8RmG0WcHdpUXweGfQ7oOGp7v+Ko/jcW5e09lyzZHA4T+74ShSI/MtNTU/ztdv3mZXpwlJZ2I2obpHhD9mKYPc+0t9oZmBqFd5aY9BqCeuk9l2FwOEpYZThMPRoG27V7pAHZh5s34jfjqZg7RZaKtJtNRNVsDmhpVjQc6P4Nf1j8J+Y+M3WUxs0+YreINdsuvc9KEVjcGlam9GqoanVRqbqfzIwsR+8Om0MzjcM3Hx7ths6+X4yvhHuTSeysRbfpnVH+KkGaMT3/t+2S72jTzKmvjoWo17DjRYncc9GNv5/SeAsJou7krF55+pUfYKoPPnFx9MXUjlrAVZJV9bTXktMFVm2yWh94p5EGYNKleb3KaViJ09Lp1B5E2T2PoXs2zDfoNTJ/DZh0Oh/edjPLey/F2rKv6kK+2v0nqcxa+HTc/nuVQ8x+hUkkkxGkqC0KC0shUEwoJhIWwTFtGGLaGjNJCmimEc8U0YjOxTxbCMaLaOQtimi2jXimjEAxTQ6HA9fpBaXROh6/SG+CyKNT1Pzj0iRxPU/OOSCyzIpx6THSPWZ5DImQkaIlDGrEM0wCiaqR0FhKQUllGrxCcROBzTDmhiN5dN43BHkwNwZ6JiUnLbU4LeplhxXWdXSTw8PyYnsdfk2Y9/Rp1fMizjk40M2N5wOxGZ7p7pj4K4unpVX8S/ED9p2lDFA3BOonP1NDrsaXBvqtTSyDmeBp4ilVw9Yb1OvTamw8yrLY29fMdJ8lbW7OVMvxVbC1NTRcqGtYPTI3kcdVIM+scfiwEJB8S+Jf4hqB9Jye1WxNDOxSqFXpugA71QoLU+Pdtca2JNuVzzkqXa1P0v7lu1Z2PmXCmzC/A6Qilmt6z3nPuxKlRwyPg6f2ivRqipUpuwRq9IA3RG4BhcHXQ2tPGM5y5qOIemVIIe1ra8ZqohFx7XnDLct9wMNR9Ju8uwpJFhN3stsHiMWRuUzbzY6KOpM9a2c7LsPh7NW+9cflGiA/MzbO6uhdz39vIjDnwajszyaoKgqlSEQHU8CSLAfvPTTKpUVRQqKFUaAKAABCM4movd8+o0Qh0LAMkhkiRxRlNLMppZAYJhQTCQpgmA0NoDQkIkKaKMc0SY1GZi2i2jGi2jULYoxbRjRTRqAYtpdEafH6SmhUOB6/SMfBZAdT1PzjVMxwdT1PzjkMFoIyEMepmMrRyNESRaMpTGqZjK8arRLQ6Mh4MsxYaXvReB/UY+IWabMEupB8xN3WOk0uYnSa6OTLPk5TB4Jgai0z41cVqOnBweHxtOlwGDxWJdawvh0t4u8Bub+QHna/Ga3KntiQf64z0FTNOtudbWFyuQ6a1PnwYWGyWmurXqNzqaj4DhNgBKlzjSk5cm6MVHglpocy2Dy7E1hiK2FRqoNy12UMebAGxm+vLkjKUeGW0mBQwy01CIqooFgqgBR8IyVJBCIZRlwTIimUZJDJCLRRlNLMppaLBgmFBMJCmCYDQzFtCQiQDRJjWijGozsW0U0YxgNGoUxTRTRrRTRyAFNCocD1gtCo8D1+kN8BIVvanqfnGo8xN/U9YxXhNFmajRqtMNasatSKcSGYrxgeYQqwvtEU4FpmeKkhrTXNjAPOY9XMwPOUqWwutmyrYiaHNMYJiZhtAqg3Ye85r7Ricwqd1hEZtfFUt92nrfhN9On6O6eyB3bN1krGpikVdTvew856YJodl9l1wa7zHfrMPE/kPQTfTna2+Ns+3hG+ipwWX5LvJeVeXMJoLkvKvJeQrAUkqSQouVJKvIQhklS5YZRlNLMFpaIVBMKAYSFMExZhsYtjDRmkA8U0Y5i3MahDFtFNGMYtjGoUxbRTQ2MW0agMi2hUToev0gsZVJtD1+kN8BE8z1+sYsuSUwhiQxLkimRlmAZJJSIjHrTUY/gZJJto5KZxW0XD4j5z1bYH+5p8JJIf8AE/5KNGn9SOkEuSSecOkQySSSFFS5JJCypckkhCpZlSSFFySSSFklSSSEJAMuSQFizAMqSMRmmA0BpUkNGaRUU8kkYhLFNFNJJGxFini6fn1kkjVwG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411" name="Picture 3" descr="C:\Users\Gail\Deskto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357202"/>
            <a:ext cx="3230410" cy="201331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descr="data:image/jpeg;base64,/9j/4AAQSkZJRgABAQAAAQABAAD/2wCEAAkGBhQSEBMUEBQWERMVEBgVGBUWERQVFRAWGBQYFRQVFBYYGyYeGBsjGRUUHy8gIycpLC0sFh4xNTAqNSYrLSkBCQoKDgwOGg8PFykcHBwpKSkpKSkpKSkpKSwpKSkpKSkpLCkpKSwqKSwpKSwpLCkpKSkpKSkpKSkpLCk1NSkuKf/AABEIAMkA+wMBIgACEQEDEQH/xAAcAAEAAgMBAQEAAAAAAAAAAAAABAUBBgcDAgj/xAA8EAACAQIEBAQDBQYFBQAAAAABAgADEQQSITEFBkFREyJhcTKBkRQjobHwB0JScsHRFjND4fFTYoKS0v/EABkBAQADAQEAAAAAAAAAAAAAAAABAgMEBf/EACARAQEAAgICAgMAAAAAAAAAAAABAhEDIRIxIkEEE1H/2gAMAwEAAhEDEQA/AO4xEQEREBERAREQEREBERAREQEREBERAREQEREBERAREQEREBERAREQEREBERAREQERF4CIiAiIgIiICIiAiIgIiICIiAiIgIiICIiAiIgIiICIiAiIgIiICaRzLzViKDcRWkjuKOEp1KbqtErQZkqEtUzuGYXUGwDbTd5CxHB6T+Lnpq3jIEqXH+aqghVbuLMw+cDUK3N9aiGq1LPS+043DBQoB8Wm5ODUEa+YU3p+pZJunD6brSpiqweoEUOwFgzhRmIHQE3niOD0cpXw1ymv49raeL4nieJb+LOA1+8miBmIiAiIgIiICIiAiIgIiICIiAiIgIiICIiAiIgIiICInnWrBVJbQD9aDrA9JXcV4ytCwPmZr2W4G25JOgHrKb/GLHFpRVBZjqLnOg7v2PpJ3MeDwrhftWpG1j5vwk+vaddoXBudDXxPg+GNb+ZWzAW7m20mcz4iuqKaKsy3ObwyA/pYkHSavgONrhi64emqgm4J1a3qfpMV+aq7fv2HoAJW54y9NZw5VL5Y4li6lcH7xqV7N4moA9DYazZuPca+zqpABzNa7EhV/mIBmhYXj9akCEcgFibb6n3kxuc6jIyVVSoCLar+rx+zG1N4smxcH50SrUFOoMjk2BBzI/s02SaJyxhsESjfBVBvlZjlvfS3TtL3mHj7YcoFC+YEgvcBiP3ARsTL9W9MbO19EquA8wJikuvlYfEh3U/1EtZVBERAREQKPH80JRxD0qoOVaVBlKqzs716tWmqBFBO9Lf/ALuk8aXPmGYXBqi+XKDhqwNQmqKNkBW7EVSENtiR01kvHctU6tfxmZwwNDQFcv3FSpUTdSdTVYHXYC1pEXkiiDSOep902ZdU1P2pcV5vL/GgGltPXWB9UOd8M2t6ii2mehVTN98uHYLmXUrVdVbsTPvG85YekWDM5KGpny0aj5BR8M1nbKpsqitTJPrpe08a3I9Fky56gstUBgUupq4pMWW+G11q01t0toQZgcj07Vc9Wq5rU8QjsTTBIxIpCoRlQAECgmXSwub36BNw3NFB6/gq5L5nQHIwR3pi9REe2VmWxuB/C3Y2xX5poI1UMzZaIPiVPCqGlTKqGKFwLZrEaC+ptvpPPhXKVLD1nqUyfMztlNOicrVGzOwqeH4mpLGxYjzEbWA+MVyfTfx1NSoKOILM9H7vJnYC7qxQuDdQ1s1r626QI9bnZSwFJSTkrl1dWpvTajSSqqlSP3lqKb9iJfcMxfi0aVQixekj2ve2ZQ1r/OU9LkymBTBdjk8W+VKFMVFq0/DdWWlTUWsFIIAa6720lvwzAeDRp0gzOKdNUDNlzMFAUFsoAvYDYCBKiIgIiICIiAiIgYZranQSJiqQrJZHy63DqQcpH/MoueOO/Z1pDUhmLED9/LbKvsTa8r+E8banQc1bitWfxLWy2BFhl+ht2AvJvU2tMbfT5xeDXBtmoOXra52azF772v131lPiKzOczEm/f111ki5diT36dOwAnoyAe/5frvOTPkuVejx8PjFf4B6z5akPWS3WR6yGVjbxiHVA9ZEqMelj6T2xFxvINWaSMso+hX17H8Zb0+OeKiUcUxalmG2rKO9/6TXaj/xfXqJ8rU6Hfof4h395pOvTnym/brPLHK64dzVWr4isllNreU63J6zY6OIVhdGDD0IP5TlXL3MzJRq4dySj0mCkb02Km3sJ98rcaanjKdgVWowp1afTNawcDprb6zaTym3LcdOrRESqpERATF5rfN3OP2LIPCNUuDbzZRp02Jmg47njFVXN6ppDcJT8oA6C+595MlHROPc7YbCErUYvUAvkQAsP5tbCUOC/a9h3vmpVlA2Nla/fY6fOc6xWHuQxJOe5bXzHoL+5uZCrMwVioy66dj30lvFaY7db4b+1fB1SA/iUbm2Z0unoSyk2HvabjSqhgGUhlIuCDcEHYgifnWkrBfL1Fva8zRxVdRkFWoEGoUVGAH8oB0jxRp+jLxOb/s65+qVqgwuKYO+QlKmzOV3RrbnL5r+hnSJRBERAREQEREBMGZkDjtUrhqzLuKZt9IBjQrk3yVTTNzexyH9CaJxvH+NWYnVdgOwG1pH4FxR7Ymoi+UUkpdraW+uh+shrUv0I1mfN106vx8e7VnRqWH5f1P66QGvI2efdN9R7zlk7eit6OF8tzudh2kDiFLKP1YSS2LsQL2lbxDGliUB2F79idp1YYws1FdVMg1qUmB9SCLEDveGp33m1w3FNbVjUp5NQ6fMHsZPanrMNSuJizuKEtU2AvoDe3r3Pf5zqPAvs1aimLqogqoLO50sy6XP4fWcxenZvfX0lngOJulCpTUB0zpVbfyhHF73FiDdZfDbj5MXYcPiVqKGpsHU7EG4M9Zon7M8SScSn7mZaijoue9wPpN7lrNVzk+XYAXOgGs+pqP7SeI1KWGp+HUNIPWCOQNSpVidRqBp0ka2Oe8f462LrtUqEhc2VFU5gqdCvqdz8pX1KXmBBBAIGuhIN9QDr0mXVSgUpdgTZg1iNiPcQtKxXe9raa/nNdLzX28se3lYDoO3TuPwlTjyEFs1xvcG5PWTuJEFitwAWOt7DQXGsrOI0WICkKM7HQFdDsCT0Ehea8VjwHiOamx08ul+g031npjsQD4bJYtky6LYW6G/U7yiwldqSsBcIDrlIOtj12MsKFcVKRZdbE62F/nG1NPiizCotRSUqrqrLcEMNiCOuv4Tv3JnGWxWCo1alhUKlXA6OpKt7Xte3S84TSpMzZ75LDQ+wsJ0b9jXEkYYlMw8VnWoVv8QC5GYD+awP/jK2K10yIiVQREQEREBPmooIIO1tbz6ldzBf7LWy7+GbW9oFZx7DUqeDcUQqrmB8trX+U5+Klre8m8Px1SquJSmBkyrUK/w20NpUPV795ny49uvgupYnNX1n0taQi8+laZzF2zJZ1a+vyH95BxFQBrg2LMOun6tAqf2nxVNwdL+h6zqx9LXuFUkMCpvnba3puD7SSEkHBqrKEa+Ya2NwRc9PSWWCwpVRc3Pf56S+qtx9vXC8INTXYdZaUuXEtqCfW5kngNPQ+39TLhKNzOfOfJXkymN057xvhJpMbG4Bt667Sw5BpBsUyuAVai4IOxHl3llxth4Z0F3qaey/72mvrUqU1dwAqlRTZwdVDuBodNbKR85Xj7rj546fwfhVCgpGHVVUtc2N9e15YzRf2ct95isgtSuhVeikg3H0tN6m1mq4qTWuemUYdC5A++Wx7XBvp10myys47wdMQgDnLkJYNYELpqSDE9occxpF75SO/prc62sTYz5rVPKGBBtsWQAnTY5dyO8sMZRolsrE2uGBVhkb1ZbjKSLH16a3E+sZw+misSjMo2y5rLdbsSRsPxmm1lTjsFTqsLKyhh5jp5zbdRte/aUuL4Oiq3mJsCbWGnv9JtuL8OqigOmcZRZi2Q+in6nucs8cThUU3yq9zcMAAPa0G+mmVRmoX8qLsoZrXFwSQLXbcyJwmoRWVdAjmxBvY9z3vLfiAYsBSenYnY7jXQX6HpI1LhdWh5qjWFPULoQ2boGt6mVW3Fs+Po3AscosRcMSxHYaAa97y95Cq5McMS18vgMMtrEZyAoP/qTNWrcTpsQcpzjYADQnrpvrNr5Orsy1PEAA8Tym2p0sb99r/OFK6lR5mpncEfKTKXFKbDRh85qlCkCJ4YtLbSfFVvS1wdiJ6Tm2Hxzow1NvebxwnGl0F/rKWJWMREgJhluCDsZmIFPhOX8PQNTIAprXBud730F/ect4vgzRrPTboxHuOhm7ftEuopuRenZkJF/u2JBRx9JqZw1avh3rk52pMEY28xTKCrA9raHrGWO5trhlpVU309tP7SVTkAG2o/5kyhU/XaZO7jy3EkLPNjPZRPVKGYgdzb8ZfHLTePjD3veWVAX0H16SdhOXh1P4f7y8wPDETYXPr/abTki2WeODPCMFkS53P5dJIxdTKunxNoB/X5T2rVgou306n0E1/i/FMt7f5hFgP+kv/wBTn5MnHu53yqq4rXDVLL8KDKPU/vH6zYeC8Bp1MGyVv9Y5rXswA+C35/OaonCzUDspKhKZdmBNsoF7Edz0jgdVq+MwxDM1XNnduiIB8CrsqgWHqTJ4sOtsebK3p0bg/BqeGpinSFhe5JNyx7k9ZPiJdyk861PMpU7FSPqLT0mIHOOOcqfZ0Ysq1aTEAsBZl0suZbbDYEHr0lNXwedCo8pWxKACzC1j5TuAQL3P5zrtaiHUqwDKwsQRcEHcGaLzFyk1MGpSbyjUefK6a/CthYi2mvQa3l5UytKbDISt1AsygEmxYnYmxtf5Ez54nhWc5QVygaoHFxroSo1+W0sMXhswtVzLZ9HsO2h+Hf1B0karSSwGRamuoNjcjrfcG3UmSmVRrTp0zqCxW+uXKt+tu9tdelpmpiEqm5K2AOhuT2BAuOkkYnEjO6vTGQgi1y2x2LC30t0mKPD3JHhUyVLeWyGx16sdre8CLhsIwqIFUgODa1hftpvtqbzbuFYTIoUDbtsNbyVg+FKii4u+UXJ11629LyfRo97fKRpFTMOumpnliTPrpPGoe8uqh1BLngXFQpCsZT1JacuUFLeZSfWRUt0w9YMLies+KaADTSfcyCIiB44rCJUQpUUOrCxBFwZVjDYfA0DlTKjNbKLsXZtABfeXUhcY4UuIotTe4B2I3UjUMPUGByrjGGotVLYYsU1LU8pD0yDqtvXv0+UqVNjcaTbsFypjKWNRrZ7OL1gRZ0/ezrvciWfNnLGFHnNRcM7X0PwsfbpGWM+m2Oemk0cX3k+hiwCD2N5BThzupNNTUVWN2TzDfTUegv8AORypG4IPtMrLHVjzOi4PidNlBBJv0sb37SVV4kFHRB3c/ku5nOsJi2VhZmAv0JHT0lm1Co6MyhmsLlrE2truekj5b0m542bq4xnHLk+Hcsf326fyL0lHUxBV/vTZWPxm9lvvnP495acvYehXKh66Kx/0w3nOtrX2G3vLPmzgtYGgMJSFRKdzk0sH6O4PxW9ZbDj7+THPmnqJvLXFMLUDYekGJyktnQqaoOhaWvCeXqGGv4FMIW3O5Ppc9JW8qcsNQLVa7B67ixtsg3IHc33M2Sa3r05b7IiJCCYmZiAnhjMElUWcZh+XtPeIGoYvluopIUeLT6bZgOxB3lA/C6fm8hudwSw/rOnSFjuEU6tyws1rZgTpLTL+jng4LSuDksfRm/HWS0phQAosB0HSXjcrVBsyH6iR/wDDmIv8KW/nltxKsnosktwSuDqhPtYiTMFy1UY3qEIvYasZO4hVu+naeaIXOVRmM3BOXKI3Ut7kyXh8BTT4FC/KR5DWsHykWF6hy+k2Dh/C1pCw1+UmxKbCZmJmQEREBERATXuaOXHxGV6DinVVSvmUMjqdcrA/nNhiJ0Of8p8rYuhig7qtJNc+VwVqC2gy979Zac8Y5qKplUIjXD1RRFRk7ADpfuZtkwyA7i/vLb73U7cs5O4k4xC06YFemz+bNSAZB/Fe2k3HnHhVatSRcOFYB7tTLZRUHQHuPSbAlFV+EAewAn3FvezbROEcm16lZauLFOkEYFadIAbbDTQCb1MxIttLdkREhBERATEzEDETMQMRMxAxEzEDETMQMRMxAxEzEDEzEQEREBERAREQEREBERAREQEREBERAREQEREBERAREQEREBERAREQEREBERAREQEREBERAREQEREBERAREQEREBERAREQEREBESNX4lSQkPURSLXBcAi+1x0hFukmJV4zmKjTxNDDs33lcMUtqPKuazHoWAbL3yN2kjG8Yo0WC1qtOmzKWCs6qzKLBmAJuQLjX1EJTIkajxKk1LxVqI1LKW8QOpTKNzmBtYWNz6T0q4lFALsqgsFBLAAljZQCepJAA6wPWJ51sSqAF2VAWCgswALMbKov1J0A6z0gIiICIiAiIgIiICIiAiIgIiICIiAiIgIiICIiAiIgJotXleu/EHqm6olRSj5zdlJu9rG9wGYWsB5VGo33qfDQy5OKcmt/XbQ63K9XE4SrVQ+DWdhWw6PTIqYc0GJwSkk+QWuShXTxnE9MDxzxeIYfEPRxFEDhdRKgbCYkClVqVcNU8K/h+YjK+ov8Jm7t/WfSw0k1053SwFSvi8YiUXp0MRWpValOtRqU6VSnTpKGJOW2avUKBl3yUGzgFrT6GEephF4bi6dVjTxKUvEFKqUq4dSrU6or5MoZUZRcm+akx6ToP9oEJc8xWHxVanRbGU2L4TGYamMtNm8dkxSGtjVVQTlNILY28uesJv8AhsQHRXAYBlDAMhRgCLgMjAMp7gi4npPo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612773" y="3944679"/>
            <a:ext cx="7983955" cy="1497846"/>
          </a:xfrm>
          <a:prstGeom prst="rect">
            <a:avLst/>
          </a:prstGeom>
        </p:spPr>
        <p:txBody>
          <a:bodyPr wrap="square">
            <a:spAutoFit/>
          </a:bodyPr>
          <a:lstStyle/>
          <a:p>
            <a:pPr defTabSz="914400">
              <a:spcBef>
                <a:spcPts val="200"/>
              </a:spcBef>
              <a:spcAft>
                <a:spcPts val="200"/>
              </a:spcAft>
              <a:defRPr/>
            </a:pPr>
            <a:r>
              <a:rPr lang="en-US" sz="2200" dirty="0">
                <a:latin typeface="Times New Roman" pitchFamily="18" charset="0"/>
                <a:cs typeface="Times New Roman" pitchFamily="18" charset="0"/>
              </a:rPr>
              <a:t>A safe and effective preventive vaccine is believed to be the best way to control the HIV/AIDS epidemic in the long term. There is a lot of important research going on to find a safe and effective HIV vaccine.</a:t>
            </a:r>
          </a:p>
          <a:p>
            <a:pPr defTabSz="914400">
              <a:spcBef>
                <a:spcPts val="200"/>
              </a:spcBef>
              <a:spcAft>
                <a:spcPts val="200"/>
              </a:spcAft>
              <a:defRPr/>
            </a:pPr>
            <a:r>
              <a:rPr lang="en-US" sz="2200" dirty="0">
                <a:latin typeface="Times New Roman" pitchFamily="18" charset="0"/>
                <a:cs typeface="Times New Roman" pitchFamily="18" charset="0"/>
              </a:rPr>
              <a:t>However, there is currently no licensed vaccine against HIV.</a:t>
            </a:r>
          </a:p>
        </p:txBody>
      </p:sp>
      <p:pic>
        <p:nvPicPr>
          <p:cNvPr id="10" name="Picture 3">
            <a:extLst>
              <a:ext uri="{FF2B5EF4-FFF2-40B4-BE49-F238E27FC236}">
                <a16:creationId xmlns:a16="http://schemas.microsoft.com/office/drawing/2014/main" id="{146C1F48-BFB0-4D09-8F02-CAFE459865FF}"/>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11" name="Picture 2">
            <a:extLst>
              <a:ext uri="{FF2B5EF4-FFF2-40B4-BE49-F238E27FC236}">
                <a16:creationId xmlns:a16="http://schemas.microsoft.com/office/drawing/2014/main" id="{072A53A6-57D8-4BE7-8B87-2F36EF32E3F6}"/>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12" name="Picture 4">
            <a:extLst>
              <a:ext uri="{FF2B5EF4-FFF2-40B4-BE49-F238E27FC236}">
                <a16:creationId xmlns:a16="http://schemas.microsoft.com/office/drawing/2014/main" id="{C32AC244-FA87-4CD5-87CC-E68C5A261AAB}"/>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13" name="Picture 3">
            <a:extLst>
              <a:ext uri="{FF2B5EF4-FFF2-40B4-BE49-F238E27FC236}">
                <a16:creationId xmlns:a16="http://schemas.microsoft.com/office/drawing/2014/main" id="{03DFE5F0-7989-433F-ABA4-24937970299F}"/>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24742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Would a Vaccine Work?</a:t>
            </a:r>
            <a:br>
              <a:rPr lang="en-US" i="1" dirty="0"/>
            </a:br>
            <a:endParaRPr lang="en-US" dirty="0"/>
          </a:p>
        </p:txBody>
      </p:sp>
      <p:graphicFrame>
        <p:nvGraphicFramePr>
          <p:cNvPr id="11" name="Diagram 10"/>
          <p:cNvGraphicFramePr/>
          <p:nvPr/>
        </p:nvGraphicFramePr>
        <p:xfrm>
          <a:off x="680484" y="1397000"/>
          <a:ext cx="781493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318346E-5D2C-416B-B33D-76FD3F4FD20D}"/>
              </a:ext>
            </a:extLst>
          </p:cNvPr>
          <p:cNvPicPr>
            <a:picLocks noChangeAspect="1" noChangeArrowheads="1"/>
          </p:cNvPicPr>
          <p:nvPr/>
        </p:nvPicPr>
        <p:blipFill>
          <a:blip r:embed="rId8"/>
          <a:srcRect/>
          <a:stretch>
            <a:fillRect/>
          </a:stretch>
        </p:blipFill>
        <p:spPr bwMode="auto">
          <a:xfrm>
            <a:off x="0" y="5862211"/>
            <a:ext cx="667894" cy="998510"/>
          </a:xfrm>
          <a:prstGeom prst="rect">
            <a:avLst/>
          </a:prstGeom>
          <a:noFill/>
          <a:ln w="9525">
            <a:noFill/>
            <a:miter lim="800000"/>
            <a:headEnd/>
            <a:tailEnd/>
          </a:ln>
        </p:spPr>
      </p:pic>
      <p:pic>
        <p:nvPicPr>
          <p:cNvPr id="5" name="Picture 4">
            <a:extLst>
              <a:ext uri="{FF2B5EF4-FFF2-40B4-BE49-F238E27FC236}">
                <a16:creationId xmlns:a16="http://schemas.microsoft.com/office/drawing/2014/main" id="{965D3A82-FE1E-40AD-87A9-31DDDA1F0BC2}"/>
              </a:ext>
            </a:extLst>
          </p:cNvPr>
          <p:cNvPicPr>
            <a:picLocks noChangeAspect="1" noChangeArrowheads="1"/>
          </p:cNvPicPr>
          <p:nvPr/>
        </p:nvPicPr>
        <p:blipFill>
          <a:blip r:embed="rId9"/>
          <a:srcRect/>
          <a:stretch>
            <a:fillRect/>
          </a:stretch>
        </p:blipFill>
        <p:spPr bwMode="auto">
          <a:xfrm>
            <a:off x="1370570" y="5862211"/>
            <a:ext cx="725518" cy="998510"/>
          </a:xfrm>
          <a:prstGeom prst="rect">
            <a:avLst/>
          </a:prstGeom>
          <a:noFill/>
          <a:ln w="9525">
            <a:noFill/>
            <a:miter lim="800000"/>
            <a:headEnd/>
            <a:tailEnd/>
          </a:ln>
        </p:spPr>
      </p:pic>
      <p:pic>
        <p:nvPicPr>
          <p:cNvPr id="6" name="Picture 2">
            <a:extLst>
              <a:ext uri="{FF2B5EF4-FFF2-40B4-BE49-F238E27FC236}">
                <a16:creationId xmlns:a16="http://schemas.microsoft.com/office/drawing/2014/main" id="{9E7B0EA5-8A6E-42BE-B615-FC5FE3399D5E}"/>
              </a:ext>
            </a:extLst>
          </p:cNvPr>
          <p:cNvPicPr>
            <a:picLocks noChangeAspect="1" noChangeArrowheads="1"/>
          </p:cNvPicPr>
          <p:nvPr/>
        </p:nvPicPr>
        <p:blipFill>
          <a:blip r:embed="rId10"/>
          <a:srcRect/>
          <a:stretch>
            <a:fillRect/>
          </a:stretch>
        </p:blipFill>
        <p:spPr bwMode="auto">
          <a:xfrm>
            <a:off x="3021729" y="6252970"/>
            <a:ext cx="1449469" cy="563546"/>
          </a:xfrm>
          <a:prstGeom prst="rect">
            <a:avLst/>
          </a:prstGeom>
          <a:noFill/>
          <a:ln w="9525">
            <a:noFill/>
            <a:miter lim="800000"/>
            <a:headEnd/>
            <a:tailEnd/>
          </a:ln>
        </p:spPr>
      </p:pic>
      <p:pic>
        <p:nvPicPr>
          <p:cNvPr id="7" name="Picture 3">
            <a:extLst>
              <a:ext uri="{FF2B5EF4-FFF2-40B4-BE49-F238E27FC236}">
                <a16:creationId xmlns:a16="http://schemas.microsoft.com/office/drawing/2014/main" id="{827651A6-C178-467B-9813-F10D6218AAAF}"/>
              </a:ext>
            </a:extLst>
          </p:cNvPr>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96375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45F35F8A-EA31-49A2-897F-36BC983723E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996C3FF6-C4DD-4CC2-8EC7-4FE075FB550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graphicEl>
                                              <a:dgm id="{C1E4F566-9855-4917-A1AA-1FF8FDF8EB5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graphicEl>
                                              <a:dgm id="{394E50FF-A64C-4124-8F6F-CF3938C13E0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graphicEl>
                                              <a:dgm id="{246A351F-E79B-4AFA-B2E0-4BE620D7E1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5293B1A1-9FE1-4AEA-8727-AA9D4122F2A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D15240CF-262D-4EC8-93D2-28C02528AB8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graphicEl>
                                              <a:dgm id="{C34ACEB5-1084-4523-B1D2-DF738D3B730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graphicEl>
                                              <a:dgm id="{1817991C-F034-4F8A-AE26-FF322CED74E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833" y="1374794"/>
            <a:ext cx="5413897" cy="4033502"/>
          </a:xfrm>
        </p:spPr>
        <p:txBody>
          <a:bodyPr/>
          <a:lstStyle/>
          <a:p>
            <a:r>
              <a:rPr lang="en-US" dirty="0"/>
              <a:t>Vaccines are important to control the spread of HIV. </a:t>
            </a:r>
          </a:p>
          <a:p>
            <a:r>
              <a:rPr lang="en-US" dirty="0"/>
              <a:t>Preventive vaccines are tested with people who do not have HIV.</a:t>
            </a:r>
          </a:p>
          <a:p>
            <a:r>
              <a:rPr lang="en-US" dirty="0"/>
              <a:t>HIV vaccines may one day be able to prevent or delay AIDS in people with HIV too.</a:t>
            </a:r>
          </a:p>
          <a:p>
            <a:pPr marL="0" indent="0">
              <a:buNone/>
            </a:pPr>
            <a:endParaRPr lang="en-US" dirty="0"/>
          </a:p>
        </p:txBody>
      </p:sp>
      <p:sp>
        <p:nvSpPr>
          <p:cNvPr id="3" name="Title 2"/>
          <p:cNvSpPr>
            <a:spLocks noGrp="1"/>
          </p:cNvSpPr>
          <p:nvPr>
            <p:ph type="title"/>
          </p:nvPr>
        </p:nvSpPr>
        <p:spPr/>
        <p:txBody>
          <a:bodyPr/>
          <a:lstStyle/>
          <a:p>
            <a:r>
              <a:rPr lang="en-US" dirty="0"/>
              <a:t>HIV Vaccines—the Future</a:t>
            </a:r>
            <a:r>
              <a:rPr lang="en-US" b="0" dirty="0"/>
              <a:t> </a:t>
            </a:r>
            <a:br>
              <a:rPr lang="en-US" i="1" dirty="0"/>
            </a:br>
            <a:r>
              <a:rPr lang="en-US" dirty="0"/>
              <a:t> </a:t>
            </a:r>
            <a:br>
              <a:rPr lang="en-US" dirty="0"/>
            </a:br>
            <a:endParaRPr lang="en-US" dirty="0"/>
          </a:p>
        </p:txBody>
      </p:sp>
      <p:pic>
        <p:nvPicPr>
          <p:cNvPr id="4" name="Picture 3" descr="Vial"/>
          <p:cNvPicPr/>
          <p:nvPr/>
        </p:nvPicPr>
        <p:blipFill>
          <a:blip r:embed="rId3">
            <a:extLst>
              <a:ext uri="{28A0092B-C50C-407E-A947-70E740481C1C}">
                <a14:useLocalDpi xmlns:a14="http://schemas.microsoft.com/office/drawing/2010/main" val="0"/>
              </a:ext>
            </a:extLst>
          </a:blip>
          <a:srcRect/>
          <a:stretch>
            <a:fillRect/>
          </a:stretch>
        </p:blipFill>
        <p:spPr bwMode="auto">
          <a:xfrm>
            <a:off x="659219" y="1293156"/>
            <a:ext cx="2423559" cy="3762076"/>
          </a:xfrm>
          <a:prstGeom prst="rect">
            <a:avLst/>
          </a:prstGeom>
          <a:noFill/>
          <a:ln>
            <a:noFill/>
          </a:ln>
        </p:spPr>
      </p:pic>
      <p:pic>
        <p:nvPicPr>
          <p:cNvPr id="5" name="Picture 3">
            <a:extLst>
              <a:ext uri="{FF2B5EF4-FFF2-40B4-BE49-F238E27FC236}">
                <a16:creationId xmlns:a16="http://schemas.microsoft.com/office/drawing/2014/main" id="{4B154EA9-B49C-4C7C-AF33-3DDBE9D3AF6F}"/>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6" name="Picture 2">
            <a:extLst>
              <a:ext uri="{FF2B5EF4-FFF2-40B4-BE49-F238E27FC236}">
                <a16:creationId xmlns:a16="http://schemas.microsoft.com/office/drawing/2014/main" id="{AEB83841-85E3-4F94-9EE0-62BBF060E1B2}"/>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7" name="Picture 4">
            <a:extLst>
              <a:ext uri="{FF2B5EF4-FFF2-40B4-BE49-F238E27FC236}">
                <a16:creationId xmlns:a16="http://schemas.microsoft.com/office/drawing/2014/main" id="{0692AC3B-2817-4591-92DF-60EE83AA4A60}"/>
              </a:ext>
            </a:extLst>
          </p:cNvPr>
          <p:cNvPicPr>
            <a:picLocks noChangeAspect="1" noChangeArrowheads="1"/>
          </p:cNvPicPr>
          <p:nvPr/>
        </p:nvPicPr>
        <p:blipFill>
          <a:blip r:embed="rId6"/>
          <a:srcRect/>
          <a:stretch>
            <a:fillRect/>
          </a:stretch>
        </p:blipFill>
        <p:spPr bwMode="auto">
          <a:xfrm>
            <a:off x="1370570" y="5862211"/>
            <a:ext cx="725518" cy="998510"/>
          </a:xfrm>
          <a:prstGeom prst="rect">
            <a:avLst/>
          </a:prstGeom>
          <a:noFill/>
          <a:ln w="9525">
            <a:noFill/>
            <a:miter lim="800000"/>
            <a:headEnd/>
            <a:tailEnd/>
          </a:ln>
        </p:spPr>
      </p:pic>
      <p:pic>
        <p:nvPicPr>
          <p:cNvPr id="8" name="Picture 3">
            <a:extLst>
              <a:ext uri="{FF2B5EF4-FFF2-40B4-BE49-F238E27FC236}">
                <a16:creationId xmlns:a16="http://schemas.microsoft.com/office/drawing/2014/main" id="{B3ECCFA9-DEDD-4E76-A2D6-CE0C67C650A9}"/>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8374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8338" y="1421440"/>
          <a:ext cx="7826375" cy="433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HIV Vaccines—the Future</a:t>
            </a:r>
          </a:p>
        </p:txBody>
      </p:sp>
      <p:pic>
        <p:nvPicPr>
          <p:cNvPr id="5" name="Picture 3">
            <a:extLst>
              <a:ext uri="{FF2B5EF4-FFF2-40B4-BE49-F238E27FC236}">
                <a16:creationId xmlns:a16="http://schemas.microsoft.com/office/drawing/2014/main" id="{03F71BA3-F9CB-4B66-84F2-2DB1744E5722}"/>
              </a:ext>
            </a:extLst>
          </p:cNvPr>
          <p:cNvPicPr>
            <a:picLocks noChangeAspect="1" noChangeArrowheads="1"/>
          </p:cNvPicPr>
          <p:nvPr/>
        </p:nvPicPr>
        <p:blipFill>
          <a:blip r:embed="rId8"/>
          <a:srcRect/>
          <a:stretch>
            <a:fillRect/>
          </a:stretch>
        </p:blipFill>
        <p:spPr bwMode="auto">
          <a:xfrm>
            <a:off x="0" y="5862211"/>
            <a:ext cx="667894" cy="998510"/>
          </a:xfrm>
          <a:prstGeom prst="rect">
            <a:avLst/>
          </a:prstGeom>
          <a:noFill/>
          <a:ln w="9525">
            <a:noFill/>
            <a:miter lim="800000"/>
            <a:headEnd/>
            <a:tailEnd/>
          </a:ln>
        </p:spPr>
      </p:pic>
      <p:pic>
        <p:nvPicPr>
          <p:cNvPr id="6" name="Picture 4">
            <a:extLst>
              <a:ext uri="{FF2B5EF4-FFF2-40B4-BE49-F238E27FC236}">
                <a16:creationId xmlns:a16="http://schemas.microsoft.com/office/drawing/2014/main" id="{76467B88-C646-4EF0-A0EE-5167B4EA7234}"/>
              </a:ext>
            </a:extLst>
          </p:cNvPr>
          <p:cNvPicPr>
            <a:picLocks noChangeAspect="1" noChangeArrowheads="1"/>
          </p:cNvPicPr>
          <p:nvPr/>
        </p:nvPicPr>
        <p:blipFill>
          <a:blip r:embed="rId9"/>
          <a:srcRect/>
          <a:stretch>
            <a:fillRect/>
          </a:stretch>
        </p:blipFill>
        <p:spPr bwMode="auto">
          <a:xfrm>
            <a:off x="1384638" y="5859490"/>
            <a:ext cx="725518" cy="998510"/>
          </a:xfrm>
          <a:prstGeom prst="rect">
            <a:avLst/>
          </a:prstGeom>
          <a:noFill/>
          <a:ln w="9525">
            <a:noFill/>
            <a:miter lim="800000"/>
            <a:headEnd/>
            <a:tailEnd/>
          </a:ln>
        </p:spPr>
      </p:pic>
      <p:pic>
        <p:nvPicPr>
          <p:cNvPr id="7" name="Picture 2">
            <a:extLst>
              <a:ext uri="{FF2B5EF4-FFF2-40B4-BE49-F238E27FC236}">
                <a16:creationId xmlns:a16="http://schemas.microsoft.com/office/drawing/2014/main" id="{5EEC706C-BF0E-474E-B99C-019D7C41855E}"/>
              </a:ext>
            </a:extLst>
          </p:cNvPr>
          <p:cNvPicPr>
            <a:picLocks noChangeAspect="1" noChangeArrowheads="1"/>
          </p:cNvPicPr>
          <p:nvPr/>
        </p:nvPicPr>
        <p:blipFill>
          <a:blip r:embed="rId10"/>
          <a:srcRect/>
          <a:stretch>
            <a:fillRect/>
          </a:stretch>
        </p:blipFill>
        <p:spPr bwMode="auto">
          <a:xfrm>
            <a:off x="3021729" y="6252970"/>
            <a:ext cx="1449469" cy="563546"/>
          </a:xfrm>
          <a:prstGeom prst="rect">
            <a:avLst/>
          </a:prstGeom>
          <a:noFill/>
          <a:ln w="9525">
            <a:noFill/>
            <a:miter lim="800000"/>
            <a:headEnd/>
            <a:tailEnd/>
          </a:ln>
        </p:spPr>
      </p:pic>
      <p:pic>
        <p:nvPicPr>
          <p:cNvPr id="8" name="Picture 3">
            <a:extLst>
              <a:ext uri="{FF2B5EF4-FFF2-40B4-BE49-F238E27FC236}">
                <a16:creationId xmlns:a16="http://schemas.microsoft.com/office/drawing/2014/main" id="{51C5C487-24FD-428F-9158-BE2FDBC347B8}"/>
              </a:ext>
            </a:extLst>
          </p:cNvPr>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408337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E9F12A6-6F03-4977-A04B-E2F9819F98B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017A350C-AA35-4CC2-BB76-2E9EBE1B590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4E5EF018-7D76-483A-81BE-9135D43C9DA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E14A5130-B616-4BD4-A362-00CE90BC3C7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E8C186E2-5769-479F-AD1E-C622DE00D42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2BCA2D3E-CD55-4D07-A590-067EA87103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282523"/>
            <a:ext cx="8072037" cy="4490955"/>
          </a:xfrm>
        </p:spPr>
        <p:txBody>
          <a:bodyPr/>
          <a:lstStyle/>
          <a:p>
            <a:pPr lvl="0"/>
            <a:r>
              <a:rPr lang="en-US" dirty="0"/>
              <a:t>HIV can “hide” from the immune system that protects the body.</a:t>
            </a:r>
          </a:p>
          <a:p>
            <a:pPr lvl="0"/>
            <a:r>
              <a:rPr lang="en-US" dirty="0"/>
              <a:t>HIV attacks the same immune cells that the body uses to defend itself against infections.</a:t>
            </a:r>
          </a:p>
          <a:p>
            <a:pPr lvl="0"/>
            <a:r>
              <a:rPr lang="en-US" dirty="0"/>
              <a:t>There are many different varieties of HIV.</a:t>
            </a:r>
          </a:p>
          <a:p>
            <a:pPr lvl="0"/>
            <a:r>
              <a:rPr lang="en-US" dirty="0"/>
              <a:t>HIV changes rapidly, even in a single person.</a:t>
            </a:r>
          </a:p>
          <a:p>
            <a:pPr lvl="0"/>
            <a:r>
              <a:rPr lang="en-US" dirty="0"/>
              <a:t>There is no perfect model for testing HIV vaccines in animals, because HIV impacts people in ways that are different from the animal versions.</a:t>
            </a:r>
          </a:p>
          <a:p>
            <a:pPr lvl="0"/>
            <a:r>
              <a:rPr lang="en-US" dirty="0"/>
              <a:t>The human immune system is not designed to clear HIV, so we are not sure what the immune response is that would be needed for protection; we have to do better than “mother nature.”</a:t>
            </a:r>
          </a:p>
          <a:p>
            <a:endParaRPr lang="en-US" dirty="0"/>
          </a:p>
        </p:txBody>
      </p:sp>
      <p:sp>
        <p:nvSpPr>
          <p:cNvPr id="3" name="Title 2"/>
          <p:cNvSpPr>
            <a:spLocks noGrp="1"/>
          </p:cNvSpPr>
          <p:nvPr>
            <p:ph type="title"/>
          </p:nvPr>
        </p:nvSpPr>
        <p:spPr/>
        <p:txBody>
          <a:bodyPr/>
          <a:lstStyle/>
          <a:p>
            <a:r>
              <a:rPr lang="en-US" dirty="0"/>
              <a:t>Challenges in Developing an HIV Vaccine</a:t>
            </a:r>
            <a:br>
              <a:rPr lang="en-US" i="1" dirty="0"/>
            </a:br>
            <a:endParaRPr lang="en-US" dirty="0"/>
          </a:p>
        </p:txBody>
      </p:sp>
      <p:pic>
        <p:nvPicPr>
          <p:cNvPr id="4" name="Picture 3">
            <a:extLst>
              <a:ext uri="{FF2B5EF4-FFF2-40B4-BE49-F238E27FC236}">
                <a16:creationId xmlns:a16="http://schemas.microsoft.com/office/drawing/2014/main" id="{0166CB58-C5C5-45B7-9A43-1F9B894F67BE}"/>
              </a:ext>
            </a:extLst>
          </p:cNvPr>
          <p:cNvPicPr>
            <a:picLocks noChangeAspect="1" noChangeArrowheads="1"/>
          </p:cNvPicPr>
          <p:nvPr/>
        </p:nvPicPr>
        <p:blipFill>
          <a:blip r:embed="rId3"/>
          <a:srcRect/>
          <a:stretch>
            <a:fillRect/>
          </a:stretch>
        </p:blipFill>
        <p:spPr bwMode="auto">
          <a:xfrm>
            <a:off x="4513403" y="6252970"/>
            <a:ext cx="1859264" cy="563546"/>
          </a:xfrm>
          <a:prstGeom prst="rect">
            <a:avLst/>
          </a:prstGeom>
          <a:noFill/>
          <a:ln w="9525">
            <a:noFill/>
            <a:miter lim="800000"/>
            <a:headEnd/>
            <a:tailEnd/>
          </a:ln>
        </p:spPr>
      </p:pic>
      <p:pic>
        <p:nvPicPr>
          <p:cNvPr id="5" name="Picture 2">
            <a:extLst>
              <a:ext uri="{FF2B5EF4-FFF2-40B4-BE49-F238E27FC236}">
                <a16:creationId xmlns:a16="http://schemas.microsoft.com/office/drawing/2014/main" id="{50798221-B896-4B42-A14C-0AA98D9DD741}"/>
              </a:ext>
            </a:extLst>
          </p:cNvPr>
          <p:cNvPicPr>
            <a:picLocks noChangeAspect="1" noChangeArrowheads="1"/>
          </p:cNvPicPr>
          <p:nvPr/>
        </p:nvPicPr>
        <p:blipFill>
          <a:blip r:embed="rId4"/>
          <a:srcRect/>
          <a:stretch>
            <a:fillRect/>
          </a:stretch>
        </p:blipFill>
        <p:spPr bwMode="auto">
          <a:xfrm>
            <a:off x="3021729" y="6252970"/>
            <a:ext cx="1449469" cy="563546"/>
          </a:xfrm>
          <a:prstGeom prst="rect">
            <a:avLst/>
          </a:prstGeom>
          <a:noFill/>
          <a:ln w="9525">
            <a:noFill/>
            <a:miter lim="800000"/>
            <a:headEnd/>
            <a:tailEnd/>
          </a:ln>
        </p:spPr>
      </p:pic>
      <p:pic>
        <p:nvPicPr>
          <p:cNvPr id="6" name="Picture 4">
            <a:extLst>
              <a:ext uri="{FF2B5EF4-FFF2-40B4-BE49-F238E27FC236}">
                <a16:creationId xmlns:a16="http://schemas.microsoft.com/office/drawing/2014/main" id="{300057FD-39F0-402A-828B-DFD9A7E4256C}"/>
              </a:ext>
            </a:extLst>
          </p:cNvPr>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7" name="Picture 3">
            <a:extLst>
              <a:ext uri="{FF2B5EF4-FFF2-40B4-BE49-F238E27FC236}">
                <a16:creationId xmlns:a16="http://schemas.microsoft.com/office/drawing/2014/main" id="{6688B169-D440-47A0-9867-B0D657F5B2A0}"/>
              </a:ext>
            </a:extLst>
          </p:cNvPr>
          <p:cNvPicPr>
            <a:picLocks noChangeAspect="1" noChangeArrowheads="1"/>
          </p:cNvPicPr>
          <p:nvPr/>
        </p:nvPicPr>
        <p:blipFill>
          <a:blip r:embed="rId6"/>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0019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414428"/>
            <a:ext cx="7928804" cy="1243691"/>
          </a:xfrm>
        </p:spPr>
        <p:txBody>
          <a:bodyPr/>
          <a:lstStyle/>
          <a:p>
            <a:pPr marL="0" indent="0">
              <a:buNone/>
            </a:pPr>
            <a:r>
              <a:rPr lang="en-US" sz="2400" dirty="0"/>
              <a:t>A number of public and private organizations, in partnership and individually, are working together to find a vaccine that could end the epidemic. </a:t>
            </a:r>
          </a:p>
        </p:txBody>
      </p:sp>
      <p:sp>
        <p:nvSpPr>
          <p:cNvPr id="3" name="Title 2"/>
          <p:cNvSpPr>
            <a:spLocks noGrp="1"/>
          </p:cNvSpPr>
          <p:nvPr>
            <p:ph type="title"/>
          </p:nvPr>
        </p:nvSpPr>
        <p:spPr/>
        <p:txBody>
          <a:bodyPr/>
          <a:lstStyle/>
          <a:p>
            <a:r>
              <a:rPr lang="en-US" dirty="0"/>
              <a:t>Continuing Research: Vaccines</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ontent Placeholder 1"/>
          <p:cNvSpPr txBox="1">
            <a:spLocks/>
          </p:cNvSpPr>
          <p:nvPr/>
        </p:nvSpPr>
        <p:spPr>
          <a:xfrm>
            <a:off x="677451" y="2853811"/>
            <a:ext cx="7501397" cy="1632021"/>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EF4025"/>
              </a:buClr>
              <a:buSzTx/>
              <a:buFont typeface="Lucida Grande"/>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HIV Vaccine Trials Network (HVTN), funded by the National Institute of Allergy and Infectious Diseases (NIAID), is an international collaboration that conducts all phases of clinical trials to test HIV vaccines.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230" y="4681524"/>
            <a:ext cx="2095500" cy="1333500"/>
          </a:xfrm>
          <a:prstGeom prst="rect">
            <a:avLst/>
          </a:prstGeom>
        </p:spPr>
      </p:pic>
      <p:pic>
        <p:nvPicPr>
          <p:cNvPr id="8" name="Picture 3">
            <a:extLst>
              <a:ext uri="{FF2B5EF4-FFF2-40B4-BE49-F238E27FC236}">
                <a16:creationId xmlns:a16="http://schemas.microsoft.com/office/drawing/2014/main" id="{1B8171D8-25E3-41A3-82BA-859DE50117B8}"/>
              </a:ext>
            </a:extLst>
          </p:cNvPr>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9" name="Picture 4">
            <a:extLst>
              <a:ext uri="{FF2B5EF4-FFF2-40B4-BE49-F238E27FC236}">
                <a16:creationId xmlns:a16="http://schemas.microsoft.com/office/drawing/2014/main" id="{5C0E7EA8-6A1F-4BC6-8D4D-CFBCCCAB34EF}"/>
              </a:ext>
            </a:extLst>
          </p:cNvPr>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11" name="Picture 2">
            <a:extLst>
              <a:ext uri="{FF2B5EF4-FFF2-40B4-BE49-F238E27FC236}">
                <a16:creationId xmlns:a16="http://schemas.microsoft.com/office/drawing/2014/main" id="{10B332C6-C3B7-44A6-A21B-1B6D72EBF033}"/>
              </a:ext>
            </a:extLst>
          </p:cNvPr>
          <p:cNvPicPr>
            <a:picLocks noChangeAspect="1" noChangeArrowheads="1"/>
          </p:cNvPicPr>
          <p:nvPr/>
        </p:nvPicPr>
        <p:blipFill>
          <a:blip r:embed="rId6"/>
          <a:srcRect/>
          <a:stretch>
            <a:fillRect/>
          </a:stretch>
        </p:blipFill>
        <p:spPr bwMode="auto">
          <a:xfrm>
            <a:off x="3021729" y="6252970"/>
            <a:ext cx="1449469" cy="563546"/>
          </a:xfrm>
          <a:prstGeom prst="rect">
            <a:avLst/>
          </a:prstGeom>
          <a:noFill/>
          <a:ln w="9525">
            <a:noFill/>
            <a:miter lim="800000"/>
            <a:headEnd/>
            <a:tailEnd/>
          </a:ln>
        </p:spPr>
      </p:pic>
      <p:pic>
        <p:nvPicPr>
          <p:cNvPr id="12" name="Picture 3">
            <a:extLst>
              <a:ext uri="{FF2B5EF4-FFF2-40B4-BE49-F238E27FC236}">
                <a16:creationId xmlns:a16="http://schemas.microsoft.com/office/drawing/2014/main" id="{5CA7E897-0351-4071-9F87-29961B1CC071}"/>
              </a:ext>
            </a:extLst>
          </p:cNvPr>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15642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9593" y="1270042"/>
            <a:ext cx="2855820" cy="4540102"/>
          </a:xfrm>
        </p:spPr>
        <p:txBody>
          <a:bodyPr/>
          <a:lstStyle/>
          <a:p>
            <a:pPr marL="0" indent="0">
              <a:buNone/>
            </a:pPr>
            <a:r>
              <a:rPr lang="en-US" dirty="0"/>
              <a:t>A vaccine teaches the body’s immune system to recognize and protect against a disease caused by an infectious agent or virus, often by stimulating the body to produce antibodies and T-cells against that infection.</a:t>
            </a:r>
          </a:p>
        </p:txBody>
      </p:sp>
      <p:sp>
        <p:nvSpPr>
          <p:cNvPr id="3" name="Title 2"/>
          <p:cNvSpPr>
            <a:spLocks noGrp="1"/>
          </p:cNvSpPr>
          <p:nvPr>
            <p:ph type="title"/>
          </p:nvPr>
        </p:nvSpPr>
        <p:spPr/>
        <p:txBody>
          <a:bodyPr/>
          <a:lstStyle/>
          <a:p>
            <a:r>
              <a:rPr lang="en-US" dirty="0"/>
              <a:t>Vaccines Summary</a:t>
            </a:r>
          </a:p>
        </p:txBody>
      </p:sp>
      <p:pic>
        <p:nvPicPr>
          <p:cNvPr id="5" name="Picture 4">
            <a:extLst>
              <a:ext uri="{FF2B5EF4-FFF2-40B4-BE49-F238E27FC236}">
                <a16:creationId xmlns:a16="http://schemas.microsoft.com/office/drawing/2014/main" id="{AEF9F85A-FBD2-4AE1-9AA7-F9438142B2C7}"/>
              </a:ext>
            </a:extLst>
          </p:cNvPr>
          <p:cNvPicPr>
            <a:picLocks noChangeAspect="1"/>
          </p:cNvPicPr>
          <p:nvPr/>
        </p:nvPicPr>
        <p:blipFill>
          <a:blip r:embed="rId3"/>
          <a:stretch>
            <a:fillRect/>
          </a:stretch>
        </p:blipFill>
        <p:spPr>
          <a:xfrm>
            <a:off x="577856" y="1270042"/>
            <a:ext cx="4751872" cy="2661048"/>
          </a:xfrm>
          <a:prstGeom prst="rect">
            <a:avLst/>
          </a:prstGeom>
        </p:spPr>
      </p:pic>
      <p:pic>
        <p:nvPicPr>
          <p:cNvPr id="6" name="Picture 3">
            <a:extLst>
              <a:ext uri="{FF2B5EF4-FFF2-40B4-BE49-F238E27FC236}">
                <a16:creationId xmlns:a16="http://schemas.microsoft.com/office/drawing/2014/main" id="{1E51209E-D622-4CC1-ABCC-AB76E36C1818}"/>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7" name="Picture 2">
            <a:extLst>
              <a:ext uri="{FF2B5EF4-FFF2-40B4-BE49-F238E27FC236}">
                <a16:creationId xmlns:a16="http://schemas.microsoft.com/office/drawing/2014/main" id="{8AFB3299-BA12-45ED-9D89-75475DC3BADF}"/>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8" name="Picture 4">
            <a:extLst>
              <a:ext uri="{FF2B5EF4-FFF2-40B4-BE49-F238E27FC236}">
                <a16:creationId xmlns:a16="http://schemas.microsoft.com/office/drawing/2014/main" id="{6A25D9F3-540D-4423-B982-2A9774C1ED6D}"/>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9" name="Picture 3">
            <a:extLst>
              <a:ext uri="{FF2B5EF4-FFF2-40B4-BE49-F238E27FC236}">
                <a16:creationId xmlns:a16="http://schemas.microsoft.com/office/drawing/2014/main" id="{705B9F72-E677-45FB-91FF-8E4654AFFBCD}"/>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19066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51876" y="1403498"/>
            <a:ext cx="3244854" cy="4540102"/>
          </a:xfrm>
        </p:spPr>
        <p:txBody>
          <a:bodyPr/>
          <a:lstStyle/>
          <a:p>
            <a:pPr marL="0" indent="0">
              <a:buNone/>
            </a:pPr>
            <a:r>
              <a:rPr lang="en-US" sz="2400" dirty="0"/>
              <a:t>HIV prevention research is important to find safe and effective approaches to prevent the spread of HIV. These approaches can include:</a:t>
            </a:r>
          </a:p>
          <a:p>
            <a:pPr lvl="0"/>
            <a:r>
              <a:rPr lang="en-US" dirty="0"/>
              <a:t>Promoting awareness, understanding, and dialogue</a:t>
            </a:r>
          </a:p>
          <a:p>
            <a:pPr lvl="0"/>
            <a:r>
              <a:rPr lang="en-US" dirty="0"/>
              <a:t>Supporting research</a:t>
            </a:r>
          </a:p>
          <a:p>
            <a:pPr lvl="0"/>
            <a:r>
              <a:rPr lang="en-US" dirty="0"/>
              <a:t>Developing new prevention technologies</a:t>
            </a:r>
          </a:p>
        </p:txBody>
      </p:sp>
      <p:sp>
        <p:nvSpPr>
          <p:cNvPr id="3" name="Title 2"/>
          <p:cNvSpPr>
            <a:spLocks noGrp="1"/>
          </p:cNvSpPr>
          <p:nvPr>
            <p:ph type="title"/>
          </p:nvPr>
        </p:nvSpPr>
        <p:spPr/>
        <p:txBody>
          <a:bodyPr/>
          <a:lstStyle/>
          <a:p>
            <a:r>
              <a:rPr lang="en-US" dirty="0"/>
              <a:t>Summary</a:t>
            </a:r>
          </a:p>
        </p:txBody>
      </p:sp>
      <p:pic>
        <p:nvPicPr>
          <p:cNvPr id="4" name="Picture 3">
            <a:extLst>
              <a:ext uri="{FF2B5EF4-FFF2-40B4-BE49-F238E27FC236}">
                <a16:creationId xmlns:a16="http://schemas.microsoft.com/office/drawing/2014/main" id="{B7C89562-71D8-4EB6-84E9-8C02CB3407C6}"/>
              </a:ext>
            </a:extLst>
          </p:cNvPr>
          <p:cNvPicPr>
            <a:picLocks noChangeAspect="1"/>
          </p:cNvPicPr>
          <p:nvPr/>
        </p:nvPicPr>
        <p:blipFill>
          <a:blip r:embed="rId3"/>
          <a:stretch>
            <a:fillRect/>
          </a:stretch>
        </p:blipFill>
        <p:spPr>
          <a:xfrm>
            <a:off x="577856" y="1445415"/>
            <a:ext cx="4300986" cy="2390907"/>
          </a:xfrm>
          <a:prstGeom prst="rect">
            <a:avLst/>
          </a:prstGeom>
        </p:spPr>
      </p:pic>
      <p:pic>
        <p:nvPicPr>
          <p:cNvPr id="5" name="Picture 3">
            <a:extLst>
              <a:ext uri="{FF2B5EF4-FFF2-40B4-BE49-F238E27FC236}">
                <a16:creationId xmlns:a16="http://schemas.microsoft.com/office/drawing/2014/main" id="{4E578079-D173-4BF2-A320-A830EF1243CD}"/>
              </a:ext>
            </a:extLst>
          </p:cNvPr>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6" name="Picture 4">
            <a:extLst>
              <a:ext uri="{FF2B5EF4-FFF2-40B4-BE49-F238E27FC236}">
                <a16:creationId xmlns:a16="http://schemas.microsoft.com/office/drawing/2014/main" id="{AD6205F3-C972-4A63-B2FF-9A7890295539}"/>
              </a:ext>
            </a:extLst>
          </p:cNvPr>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7" name="Picture 2">
            <a:extLst>
              <a:ext uri="{FF2B5EF4-FFF2-40B4-BE49-F238E27FC236}">
                <a16:creationId xmlns:a16="http://schemas.microsoft.com/office/drawing/2014/main" id="{891731E0-2F62-4037-BAE1-EECC4A90331E}"/>
              </a:ext>
            </a:extLst>
          </p:cNvPr>
          <p:cNvPicPr>
            <a:picLocks noChangeAspect="1" noChangeArrowheads="1"/>
          </p:cNvPicPr>
          <p:nvPr/>
        </p:nvPicPr>
        <p:blipFill>
          <a:blip r:embed="rId6"/>
          <a:srcRect/>
          <a:stretch>
            <a:fillRect/>
          </a:stretch>
        </p:blipFill>
        <p:spPr bwMode="auto">
          <a:xfrm>
            <a:off x="3021729" y="6252970"/>
            <a:ext cx="1449469" cy="563546"/>
          </a:xfrm>
          <a:prstGeom prst="rect">
            <a:avLst/>
          </a:prstGeom>
          <a:noFill/>
          <a:ln w="9525">
            <a:noFill/>
            <a:miter lim="800000"/>
            <a:headEnd/>
            <a:tailEnd/>
          </a:ln>
        </p:spPr>
      </p:pic>
      <p:pic>
        <p:nvPicPr>
          <p:cNvPr id="8" name="Picture 3">
            <a:extLst>
              <a:ext uri="{FF2B5EF4-FFF2-40B4-BE49-F238E27FC236}">
                <a16:creationId xmlns:a16="http://schemas.microsoft.com/office/drawing/2014/main" id="{5B713557-07FE-419D-A347-5FA56364ABE7}"/>
              </a:ext>
            </a:extLst>
          </p:cNvPr>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3200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r>
              <a:rPr lang="en-US" cap="all" dirty="0"/>
              <a:t>Conclusion</a:t>
            </a:r>
          </a:p>
        </p:txBody>
      </p:sp>
      <p:sp>
        <p:nvSpPr>
          <p:cNvPr id="3" name="Subtitle 2"/>
          <p:cNvSpPr>
            <a:spLocks noGrp="1"/>
          </p:cNvSpPr>
          <p:nvPr>
            <p:ph type="subTitle" idx="4294967295"/>
          </p:nvPr>
        </p:nvSpPr>
        <p:spPr>
          <a:xfrm>
            <a:off x="1129861" y="5129222"/>
            <a:ext cx="7847883" cy="927761"/>
          </a:xfrm>
          <a:prstGeom prst="rect">
            <a:avLst/>
          </a:prstGeom>
        </p:spPr>
        <p:txBody>
          <a:bodyPr>
            <a:normAutofit fontScale="55000" lnSpcReduction="20000"/>
          </a:bodyPr>
          <a:lstStyle/>
          <a:p>
            <a:pPr marL="0" indent="0">
              <a:buNone/>
            </a:pPr>
            <a:r>
              <a:rPr lang="en-US" i="1" dirty="0">
                <a:latin typeface="Times New Roman" pitchFamily="18" charset="0"/>
                <a:cs typeface="Times New Roman" pitchFamily="18" charset="0"/>
              </a:rPr>
              <a:t>This project was supported through Federal funds from the Division of AIDS (DAIDS), National Institute of Allergy and Infectious Diseases, National Institutes of Health, Department of Health and Human Services Grant # UM01 AI068614: “Leadership Group for a Global HIV Vaccine Clinical Trials (Office of HIV/AIDS Network Coordination) and the </a:t>
            </a:r>
            <a:r>
              <a:rPr lang="en-US" i="1" dirty="0" err="1">
                <a:latin typeface="Times New Roman" pitchFamily="18" charset="0"/>
                <a:cs typeface="Times New Roman" pitchFamily="18" charset="0"/>
              </a:rPr>
              <a:t>NorthEast</a:t>
            </a:r>
            <a:r>
              <a:rPr lang="en-US" i="1" dirty="0">
                <a:latin typeface="Times New Roman" pitchFamily="18" charset="0"/>
                <a:cs typeface="Times New Roman" pitchFamily="18" charset="0"/>
              </a:rPr>
              <a:t> Two-Spirit Society.”</a:t>
            </a:r>
            <a:endParaRPr lang="en-US" dirty="0">
              <a:latin typeface="Times New Roman" pitchFamily="18" charset="0"/>
              <a:cs typeface="Times New Roman" pitchFamily="18" charset="0"/>
            </a:endParaRPr>
          </a:p>
          <a:p>
            <a:endParaRPr lang="en-US" dirty="0"/>
          </a:p>
        </p:txBody>
      </p:sp>
      <p:pic>
        <p:nvPicPr>
          <p:cNvPr id="4" name="Picture 2"/>
          <p:cNvPicPr>
            <a:picLocks noChangeAspect="1" noChangeArrowheads="1"/>
          </p:cNvPicPr>
          <p:nvPr/>
        </p:nvPicPr>
        <p:blipFill>
          <a:blip r:embed="rId3"/>
          <a:srcRect/>
          <a:stretch>
            <a:fillRect/>
          </a:stretch>
        </p:blipFill>
        <p:spPr bwMode="auto">
          <a:xfrm>
            <a:off x="250716" y="6282466"/>
            <a:ext cx="1449469" cy="563546"/>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1700186" y="6282466"/>
            <a:ext cx="4841292" cy="575534"/>
          </a:xfrm>
          <a:prstGeom prst="rect">
            <a:avLst/>
          </a:prstGeom>
          <a:noFill/>
          <a:ln w="9525">
            <a:noFill/>
            <a:miter lim="800000"/>
            <a:headEnd/>
            <a:tailEnd/>
          </a:ln>
        </p:spPr>
      </p:pic>
    </p:spTree>
    <p:extLst>
      <p:ext uri="{BB962C8B-B14F-4D97-AF65-F5344CB8AC3E}">
        <p14:creationId xmlns:p14="http://schemas.microsoft.com/office/powerpoint/2010/main" val="234591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5" y="1270042"/>
            <a:ext cx="1906034" cy="1882036"/>
          </a:xfrm>
        </p:spPr>
        <p:txBody>
          <a:bodyPr/>
          <a:lstStyle/>
          <a:p>
            <a:pPr marL="0" indent="0" algn="r">
              <a:buNone/>
            </a:pPr>
            <a:r>
              <a:rPr lang="en-US" dirty="0"/>
              <a:t>No one HIV prevention approach will be acceptable to all people. </a:t>
            </a:r>
          </a:p>
        </p:txBody>
      </p:sp>
      <p:sp>
        <p:nvSpPr>
          <p:cNvPr id="3" name="Title 2"/>
          <p:cNvSpPr>
            <a:spLocks noGrp="1"/>
          </p:cNvSpPr>
          <p:nvPr>
            <p:ph type="title"/>
          </p:nvPr>
        </p:nvSpPr>
        <p:spPr/>
        <p:txBody>
          <a:bodyPr/>
          <a:lstStyle/>
          <a:p>
            <a:r>
              <a:rPr lang="en-US" i="1" dirty="0"/>
              <a:t>Introduction, continued</a:t>
            </a:r>
            <a:endParaRPr lang="en-US" dirty="0"/>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hQSEBQUExQVFBQWFh4YFRcXGRcYGBoYGh0XFRoZHxUcHCYeGxwkGRkaHy8hIycpLSwsFiAxNTAqNSYrLCkBCQoKDgwOGg8PGiwlHyUsNTUtNS8sLCwsKSwuLCwvLzQsLywpLCksLDAsKSkuLCwsLCksLCwsLCopLCwpLCwsLP/AABEIAQcAvwMBIgACEQEDEQH/xAAcAAEAAgIDAQAAAAAAAAAAAAAABgcEBQEDCAL/xABDEAABBAAEAwYEAwUECQUAAAABAAIDEQQFEiEGMUEHE1FhcYEikaGxMsHwFEJSctEVI2KSFhczQ4KisuHxCFNUk9L/xAAbAQEAAgMBAQAAAAAAAAAAAAAABAUCAwYBB//EADERAAICAgEDAgQFAwUBAAAAAAABAgMEETEFEiETQRQiUbFhcYGR8KHh8SMyQsHRFf/aAAwDAQACEQMRAD8AvFERAERcFAcr5K0WYccYSCTu5JQ03pJ0uLQfAvAoHx8OtLd2HN2NgjYjwPUFeKSfBnKucEnJNbIzje0jBxS6HufWrT3gaTHY2PxdQDsSBSk7HAgEbg8l5g4lwUrMTJAPiAkLAb2surfw3V/4vHjLcsa5/wDeGCFjNv3nANYN+gJ6+C01TlJNyJ3UMerH7exvj3OONeL24COM/DrldpbrJDBQsudQJobbDxWn7Pe0r+0JZIJGNZKxutpZelzLAOx3BBI6nmqm7QePZccxjHiI6HamOYHNIsbt3cbH9FJv/T3gWXi8QTcjA2MDwabeT7loHsrKPovH3r5iohPve1wW/nmZjD4aWYi+7YXV41yHzVU4DtenGLiDy2SKRzWvZoDS3UQDpINmievPyUU4m7TcROJP717Q/UHRgju9B2DdFeHMndYXZtFGczg7/dgJcL5amtLmf8wCq7JPaafgten2VWV2KUNv+cHp0LlQXNOM3Nbra8A/w0CP+6lGSZr+04WOZorW268DuD7WFrxc6vJbUN+DRdjTpScvc7JM9gbKInTRCU8mF7Q6zyGm7tZwXkrNM1mfMYXWZRK4H+LvC6nbjcnUvS2ScQRBkOHlxEZxIja2RuoajIGgOH813spSl9SJV3z38vBv0XFpazMzlERAEREAREQBcWuViZpMWwvc3mGrCyfZFy+h7FdzSMkPC5Kp3NeMnMmZ3F95qAFdTYFHxvl7qzc+4gjwkJfI4A0dDernVyAG/v0UPEy/iIOco9pMuw51SjBeWzz1xnHNFipoTbqkd1sbm79SrhyjO24XIoXiRsrmQtYHNOod4f3fVt1XkqS4j4hkL3S3vIXB58STqI+VfJZHCzJ3YWZ3xdw+VrR4GRrSTXnpcPWx4L2L7IOSJkrLcjNWPcl2xf76OnOM5cS4O3txdZG51db5nkrIk4ihl4abHNLrmfA4NaLc62PIZdcgKaLNXSimd9nbhF3pkaHabDOYFdNV8/ZQeHHPjDmNJaDs4Xzo3RHXf7Ld0n0Mqbj3G3rNjlFa434NbqN7qS8OZ2cJG90UkkcrwBqY7SKF3Y69K8N1HMSd1k4UVzPRdHhKuEp162kcw0dOINyEk3qNu9zZVscPZPhY8KyRzQ+UgO1Hp1oeFKpZjanuW4aSLBst1ktuudXvXyXHdaXc9Rfb54LrpU2u6OvB0Zvi3FxonReyy8x45eGgRPliYyhCGvIDWDkCBzcTuXHmSVg46QGNvkN/XqtLiJYjCRpd3mom7GnTtVDnfPe+q3dLwZ5Kah41yW2RlQxUpTjtvg1/7YW4kTWS4u1k3vqJsm/G91tznEkrmMadwQGnlRJu9XqbsrQ4WMOfufhbufyH68FsWZmIw4AN352ATzvY9Ftsh8/a+UVVeTbjY87a4rUpcfv/AEPWWGkqJri4OpgJcNwaG5B+ajmYccCIayGlnUb6q9eVqK9imPLssxHfPAiD3aASLDdI11/hv62oJlr3TYyCLESaYXyAajsC0mgbO1Hlaj5frylBVS19SNjToUW7uXwejoZg5ocOTgCPQ7hfdqte1PjN+CdBh4nOja5hc5zKDqHwta0kGtxZ60ujsd43nxck0MzjK1jQ9kjvxCzpLSeviPQqwUvOiD6q7+zRaSIizNoREQGNmE5ZE9w5gWq3zzi98Rtj3F3IgmwfEEclZGPmDYnF3Kvuqgx2WvkmDms1Na4F3Qc/Nc51WfbdD5teOC76XVCak5I1T8T3GYRTObbWSteR1q9/cDf2Wf2t5618kM0EzZIzGWWx104G3AjmLDhzWl4ixzo5C4cxt89vsoZPIXl1+C24TcqUmXttMY2Rti/m1owsY7vNz4qUZXm8uGy8wAt0vxDZ+duBjAtpb4Ehpv8AwqNS4J4j16Tpur6Xz/XqviKUvdTlbypnGOpLSZxOZdb8Q5xfuWAziF08Zc69IbqodQq/klt5fXM3891Om4VscbGN/ho+d8/uoVj8N3crmeB29DuFh0D0VZNRX5fl/NFn1FzdcW/1/Mw3tLng+O5WSGWs7LMs75+gOolpIvkSNwFlu4ZxLDXdON9W04fMFdhUq4KXnyyhfJqMHhNUo22B3/L7Ke6/7gArjI+yzGvPed1pBqgS0Ajxu1vcXwfiWNLe4kPo3V9Ra4brUHK/cVtF5gThGHl+Su8zlIYR0Lq+dn8lrsVMDGB1ApSHiThiaDS+WN7NROnUKuqs/UKM4mJdF0nDcMZ2vlkfPyfVlGC4R1YWi5rfFwv7KU5hLCIGxtjAcPxHY6vDptzrzWFlvCjn4D9r20ibursXfP8ADz5brjHzE7fXqqPJj2Wa2dD02xTok3Hx/PBIspxTTlcjWOpzGvY4dB+83e97BpQk4t0rmNs70B5eS3HA2SzYt8sLHBkZoyOPTmB7n8ln51wp+wYiGVr+9aJG2KoiiPOj4e6ifERhdKEpbk+F+hzdlHr6moaS5/cmHa/gJcZBhHxMvuYyZLNPJcGWADzrT8ytt2Fvgjy6eSw17ZD3zjzDQ0Ft+X4vqovnvFz3Ex7gDn6LW8GZn3UeYRyWxuIgc4Daw4W5pr3o+q24FuRbCU7Y/sbsrFrpshFPnktmLtWwxmYxzJGMeQGSOqjZoEtu2i1NgV5h4Wyx+OxcUN0HO38gPid9AV6dY2lMplKS3I29RoppmlTvjyfSIi3lYR/ivEUxrfHcqH4nHObF8PWwfUbqZ8SZY+QBzN6G46qD5rDojocxufU8/wCi4nqkJfFt2Lw+Doun9jqSXJXvEcpJdfM81EzJV+ak/EbKN+JUTeLdSvsCDlFRiWOXZGFcZL6eTYOxD3sDA46L2aeQJ8vYfJa+amn4Ty6rJ/adPIcljSx/Hv13HoV2HU+91xT9jgpeXtEpyTFF7WhxsgV7dPotg3hiHFTa5HyMH4ToDTy67r47P3Ran97D3rRt+Jzfq08/6q2MBjMA2g3DFo8wHfcrncbHlVc7UWc8pWUqD5Ivw7wbl8LwS/EE8tTgzl7XXyU8PBMJose4A+jvqszCcP4V4D2Mtp3G7q+VrctbQrop8rZN8kRIxcty1sLNDSSLvfxWVS5RamZEJ7SuD5cbEwwkF8d/ATWoGuR5A7dVTWO7P8eLb+yTk+TCR8xY+q9NJSm1ZtlcPT8aMHBb2eaIuHcRhItE7XR6vjDD8rrx2WoxbbK9B8a8FnGAOY8NkaKp34SOfTkVWGbdm+LhY+R8TSxjS5zg9pFDc7c/oqTIhOdjn9TssHOxoYka5SSa5NL2ezvZJigB8GhrifB1kAe4J+S2mFxLZJi+a3CPdrQCSSN7rwFX8lpcPxKcLEGt0Oa74pG6ade4rV1NV5LnNMaY2iSIkAjmNjTh/QkKoux3K5uS1vhrnx9iP0/Ix8hSUH4T+n1OniXFMc8yxmt7IIojw29VozmTpZDI82dyT4krrxmK1A3zP/f9eykXBfAbsZE6Rz+7jB2OxLiOdC6rddJVesHp+pv5WV+TGFmcnD2Nh2cYRzsYJWSd2ItyaskusV6Vdq6sm4o7yfuH0SWktcOunmCPTdUxhMllwcsgjfqZQs8j12pTLg3M4oZDNNrc6iG0Aauruz4LnqLbZ5MfTl8v0/Qm9QhW4OyS8lsotTlfEsM50tJDugcKv06LbLojmzHxsmmNx8lWOdO5q05Yw4EHkRRUTzTgYvNskAHg4H7hUHVcO6+cJQW0i0wMiurff42VLnuXd40NBDSTsTdfRR/P+EzhGxSGeKTvCRpYXam1ROoOaK50rnb2YPc4F8zaHIBpXOc9ksc8Yb3m43BqiD4iunkVa9JqePp2fUxzsv1Plg/BQb4VLOBMDgpZqxbXODfAuGx5XRBq7Ux/1Cu/+WP/AKj/APtbvI+xuKDczOeTzIaAT9TQXSZWXVbDtTKZQZusryjK4qETYR4Akn6Era/6M4YmxGPYmvutOeAQD8Mu3m3f6FSTLcCIYwwEurqf1sqd/gzajvhhaxoa0AAcgF9oixMgiIgC4JQqse1/OHxOhYb7ktLnCyA510LrnXOvNa7J9kdkrEx3k2qtPWyzg4HktVxBM0xPicL7xjm15EEEqrexvPpXY2SAEmF0ZeWncNcC0Bw8LuvP2W+7T897qVjYyC8N+JvkbIP68QoeVdZ8O5Vf7iUsDWV6Deyn+KOFHYfFMYXh0cjgLGxFnkQs3MJW33Z/C2tvTb9ei1HE2dvlcNXO79KTCTsle3vX6Gk/E6rrx26rXjY1+T2Rf+4sMW3HwXatca/wM4mjeTobpHTrVb8+q2vD+ezw4RgGzC52k+9n6larAZW2bECFr6DuR8huR6kAqScY4kQfs7Yw0Mj5NoEW2tNjr15+al3427odPt5b3+CWv+zVPKVvdlwXhLX5v+xvcA8d04uNudV+I8NlteAYI5cS6ORuprmmuexG9ivK1XOTYiR87nnkWnV4eQry6KVZVmUmHlY+PZ+/S9jsdlX5GB8BnKEZb3o1/EfE4rbWi5sBw3BE4OY06hyJJNLaKCYXtBkLRqiaT1IJF+3RSfJM9biAaaWubzB35+BV09lGjaUiIvD0IiIAiIgCIiAIi1mZcSYfDuDZZWtcQXBu5dpFku0gE1sd/JepNvSBsiq3467TJMNO+CDu2mNoLnSAuLnGjpaBsKBuyp/l+Yxzxtkie2SN34XNNgqhe2rCNOYnuiS9zW6wN/ioD7V81i4yk+2PJou7u35XotHs449/tKKQPaGzQkB4belwdelwvcciCN+Xmot2sZvFPMzDkgCMOLnVfxfwj5V7rX9lGZ4fARYmOVxbjHjVpcKBDA7SwH+Ky4kGjv1pQnifEOcWuJOpznX6bG/81/VaMpTr1XLwzoei0p7vn57fu/8Awn/YrmUMc2Ig009ze8D+fws2LP8Am1fPwUa4+zx37fOdWzyP8oAoe1LS8JZ2cLie8HIscw+YcP6gfJTrhGOBwfPK1rpHOIs0dI8rVPl5TpitraX3LqFTqsnkxXOkv5+hUWZRlw1+dfP9BbTC5A6VgDSG6G24mt+Xnvv91NuIsRBFiGT90xzG6g9pAAdbHdPEGiD6KB4bHOcPCyVNxb7J1Rvr8aZGrhRO6atW+5fZ/wCDpindh5Wnq03fiR+vqvrOMyM8hcdhdr4zVnLezduPt/RYMO5XRYWP6tiybudeCizLo1qVFXGywuznN42Oe10TJbAsPF7eXgVaWFzbAggjCNb4nSwqnezySJmOh76u7JIdd1yPh5q/hw9hJQHsAo8ix1A/I0sM2qMbu7XJXwnJx0ZWGZh8QwOaxjmjbdoseXks3D4RkYpjWtHkAF8YLAsibpY3SP1vayFDMgiIgCIiAIiIAiLqxeIEcbnnk1pcfQAk/ZAdlrzx2o4+fD5jiQTTZSK2BtgALQD0AHh5rPzftfxd95FMGHUf7nu2FgaOQLiNTiRzII8lDOMuLn5hJ3rwGkgDS3kKFUOvRXeNjXY022lwaXKM0WL2OZhJh8txuIffdax3QPIyAEOryJLAfQqu82zF75JnOJLydZJ57E3/ANX0WxyzjI/2fBhiBpgke4j914eTI2x1olw91oMzxneWRsDzr2NKp9ecc1ePf7lp/wDLjZjLIc+OEZPD8D8TiNTnENia6aV53pjBqJ8ydmjxLgsZ+PMr3OPU7DwHQfJa/D4h7A8McW626XV1aSCW/MBbTB9yIXB195tpO1dbvrfKvdTMjEtzbmvHhHuFmLEht7a3wT3gLLMMIO+la18jiQNVHSBsKB+drtxMTDK8wgNbVmthfjXj5qK5C15h1Amg+j4chupdhHtER8evp+vsvn2dROi+alLb3r8EX9dytXdHhkZz6PW6QPcdJi/uvAP1t1AiurbWin0gANrZSHiPaLV4O+6iMZtWuNNzpjH2Ruqddak+XLn8EjJhwRmewUaP4iOlAi1lO4JxDPwBsg6EEA/IqQ9nWdMw+IdribKHN5Orbcbiwd1cP+k2Cka0Oj2rkYxt5f8AhdJj5M4wS+hyWdBK6Wim+Fuz7FTTN+EN0fFWoX8+QVks4GxLGii13kHcvnQU3yvuSy4A0NPPSK+fVZyxtulN7ZFUSP8ADGX4iKxKfgrZpOo35eCkCItLezJLQREXh6EREAREQBdWKDdDtf4aOr0rf6LsUe4pzoRlkN/FIHH2bRr33/yrXbN11ymlvS3+xnXHvko/U868Y5BJC8vEUjYiTTiNqvaz091qYYA5wb+6BZ/XqrO4y4ja5jmUNxR8KVb4HK5HQOnbXdtf3RNi7cC4DTdn4QT7KT0zqtuXRZO1dr14/n1M8/EWOkov+x9ZnFFHtE7UCBuRR6EiiehWJHhnPLWCrc4Ae50/muh0Tg8awR6rLjB1NrY2KPh5+yh+rKE1PfkkdNplZRJSe0WcezzBRwCy58n7z9RBseAuqvpSr/iOjjpSxgjY51tYOQBAuvImz7qSf2lLbRM7Y8jyBrb291DsxxRlmc47Emq8ANgPkF50H4p3Td021r+aN/UqYUwiktMnuWuY3CMDa33d/NyK+og6raCfIKN5PiyGhnj9+X9FJ8sxDxI3QSCOZB5e/iqjLxJRy5wb3t/cl1ZC9CMl7I5dkz8QAzu3ub+9TXfKx1XTiOystonvowehbf1VgYfifFNaAXehc0WfcjdSbh7PHzEte0WBeocvQjxVtj40aodvJV2ZdknteCCcE9nEWpxeJCK/HtufDlVeimkvA0P7rnt9wfupJSKUm1wRJNye2YGU5OzDtIaSbNkn+nRZ6IvDwIiIAiIgCIiAIiIDgqDcW5YXY5kztmRxfB5vOoH2AN+4U5UL4rxVvd5bfJVvUsueNQ+zmXj9+f6EzCpVtqT9inuLYC57xyUayyUwxl1/EHB1HcbGro7c1Ic5zEjW1zQTrJ1V8XhV+Hko1XwPf1ILW/mvMNyhV6b4J3X8WuMIz7vzMfHZh3hJ28T/AOFl4CbRTyOlj7X91rGYF5bqDTQ6rKimIa1rvCh/LZI+pKmX0yjFNpkLpFnoz1A3ePzt09A7kN0jly/Na/NsJ3co/wATQ735H6hd+DiiYxxLnd5tprl1uze1bKT8H4tk280EU5YdI7xt2OfNZ4U3TYmuPc9zOpwzN1pa0/H0MPgeRwlc4AFoAokAi/cVyVrYLiNzaqKAV4RgX8l95dnOGjrRg4mD/DV/9KleEbBiW6+7aehtosHwUq2ffPuaK9eFo+cnzEYlh1MFt2N7jfwtbOOIN5AD0AC4hgawU1oaPACl2LSZBERAEREAREQBERAEREAREQHBUI4wy1zA+T9zmT4eqm5UB7WMyLIGRA/iJcfQbD6lQM7HhdX8/twWPTO55EYx9+fyKZ4nxmtxIA8vZaHFYg6GiiAAt9DEDIbF00kDzFf1v2XVm2Ka8UGAbVQs++61VWdulo6HqXTIZMd92tcGFLmTwzuwbjPxgdNxV/LZaaT8W2+yyZ3CwOjRQ/NSDgrKWDEQTSUYzI5tH/3GNDxt4btPrsuk6rlS9Dua8Jb/AKHIY0VG3WzUPyTEtaHuhkEZ5uLTXz8FbfZd+wsh0TtHeF2oOdegggbGjV3fNZedZuHN0NG9VsozwZlLsRiZ4odJ7sucN6FWAQD6nZcx03Nlk77o6N+XiLHalvktmPK8DI74HNvwa+vp/Rb7B4NkTdLBQ/XVV5FwxiQa7p3rtXztT7KIHshY2Q28Dfe/QX1obK5aIiMxERYnoREQBERAEREAREQBERAEREBwVA+0/huadjZIml+gU5o/FXOwOvsp6uFhOCmtM34+RLHsVkeUeZcPgnMm1vBaI7sOBBJIIDaP19Fq8ZIPi0iip/2o5qZcW9v7sfwD25/VVy9tuVcn2z0vY7SS9ShTl4bX3NRz3Uk4IyN+JmuyIoqc7zeNmj18T4DzWqhyOeUu7qGSQc7Yxzh9B4qecCEwxOicNLty4EUQ7kQft7Kd1rMaxe6HMjk8XF3e4y/4s2OI2tl0SCA7wJBAPsd/ZRHg/HTYfFnu3OY5oLXafUbHx3ClOOOpyk3A3D+Hlle57WGxqrVTi+6JoGyKH2VL0eflxZv6pXvtkjYYTj+bSNTGE9TuL9gaCkuQ8SjEHSW6XgXXMEeRX1Pwnhnf7sN/kJb9FlZdksUF923c8yTZ+a6JtFP5M9ERYmQREQBERAEREAREQBERAEREAXBXKICguP8AKpIcVJ3jTTnFzXdHAm9j+Shrm1uvVGKwjJG6Xta9p5hwDh8itW3g3BB2oYWAHxEbR+Si/D+dpl9HrDcFGUfKRTnBjZomAtLmGyW1YNFfXcPilc59nU4nV0Nm+fQq88NgY4/wMY3+VoH2XEmWRONujYf+ELzIxY3Q7SthlyjY565KSmkHOwu7JMBMXW1r7uxpBsfLkrpbgIxyjYP+Fv8ARdzWAcgB6LViYSx33b2MjKdy1rRWceaYhrt5ZAfNzvsVO+H8bJLCHSCnXV1WoeNLYOiB3IB9QF9qxbIKWgiIvDIIiIAiIgCIiAIiIAiIgCIiAL5c4AWTQX0qh7X+ISzFRwSBzsOI9TmB2nW52oAk9QKG3qpGNQ77OxGMpdq2W1FM1wtpDh4ggj5hRDtG4rfhI42RnS+Un46vS0VZAO17/RVL2YcSvhzWJkZPdYh+iSP93e6dXK2ne/CwrB7bmx/ssbi6pWu+EeLTzHzpas2iVG4Jk3p3ZK+Hetoi2SdpWIgxbA+Z08Lnhrw/c0TWodWkc65flelrzN2cZU3F5nCyQ01p7wj+LR8Qb7n6WvRHET3jB4gxX3gheWVz1aSRXnai077fJJ6rKv1d1x14NZju0TAwymN+IbqBp1Nc5rTy3eAQPmpDBO17Q5rg5rhbSCCCDyII5heTp87LmBmxAJI2F2auzzPLqr47FmyDKm95dd4/u76M25eWrUs4y2UVVspv5lonqIi2EkIiIAiIgCIiAIiIAiIgCIiAIiIDhU1205nBJK2MUZYwQ53rR0+35q189zHuMPLL/AwkevIfWl5cz7FOkkc9xJLiST4k7q06fQ5N2b4Ndj14JR2JOgGaOMtaxE4wXy1D8Xv3er6r5454h/a8Y4k/Dqpo8GjYD5fdffA/Z9razFSyOYfxxNYdJobai7z32HT1Wr4s4d7mYGNxcHePMHnz8FzmZn03ZDpjLyv22dL0qv0t2SXl8HEk0cbBotkgPMbUBVUed897VhZP2quiycyTHvMQJDDDfN/whwc7x0g7nr8PUqoMylIdRO9C/XqF1ve8tF3pbekebtya86H+UeCUpx9zzruTBwS1p+xsOFuEJsbO7TQa02958T0AHM89l6LyHOo2NiwxAYWtDGV+Eloqh4E1yVK9n/ErYYpGHY69V+oA/JSfAY4z4uElwYxsjSXE0NiDzVbLLyll9iXy/cg4+JW8b1JPzoudFwHXyXK6ErQiIgCIiAIiIAiIgCIiAIiIAiIgIx2jxOdl0ugE1RdX8IO5XnHHN5r1o5t81BeJOyzAyapdL4TzIjcA0n+Ugge1Kwx86OPVKM+OdmDg5SWiFZBmb3ZfA4AjS0x+ug6b9CK+RUczjEFzyXG6/QU2zxjWxtYwBrWCmgcgAq8zgkFx8ea4GmdV18rK1rbZ2eN/p9in7Gne+5AvrMs0Dmhoa1paK+EUSfE+awh8UiyC5urpf3XRVx0jlesuNuXvfBLckyVv7C11U95LievgFm4OQUWb3zHqP/K+/wBva6JmjZukUPDyWJhpNLtR8VQVWz9Vzf1Lx1x9FVr6EpgnlaA0ukbXIW4V7dFLuEM4mdJ3biXto7nctrlv9K813ZLxbhcW0CQNa8D/AHgaQa6hx+xW+weLg/DE6L0YW/YLre7aOb7dMzkRFiZBERAEREAREQBERAEREAREQHBWm4mnqMDxK3SwM3y3vmUDThyP5KHm1zsolCHLN2PKMbE5cFV50+7UIz6P4N1Y2ccMYkH/AGTnebRqH0Uex/AuKn+EQSNHUkV91zuFj2Rkk4s6C7Ir7NqRWmFhrWQSRdNJ6jxWNJu4Lf5nkkuFJimaWPbzB+hvqPMLUmPddMkcS5OVkpM2mW4t4GkWRe3v0W/w+ElcNIY4k+R2WLwTG6nuo0XbH0ViRZ7iKH97JsKG5/R91qeDGcu4uKsyUa1E1uWcKYgssRPoDqKv0B3PssqHAyA1pdfhRtTHhbiGSV/dyfFsSHcjt40pSp++3wRdd3k1+QtkEDBLerz510vzpbFEWJkEREAREQBERAEREAREQBERAEREAREQGsznhzD4tunERNkA5E7EejhRHsVG/wDU7l133b/TvHV8kReaMe1P2N5gODcJCBohbtyuz9DssjE8OQPNmMA+Lfh+2yIvdnukd+ByqOH/AGbQL5nmfmVmIiHoREQBERAEREAREQ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descr="C:\Users\Gail\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587" y="3276107"/>
            <a:ext cx="1819275" cy="250507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7" descr="data:image/jpeg;base64,/9j/4AAQSkZJRgABAQAAAQABAAD/2wCEAAkGBxQTEhUUExQWFRUXGBcXGBgYFxQYFxcYFRcXFxgYFxcYHCggHB0lHBcUITEhJSksLi4uFx8zODMsNygtLisBCgoKDg0OGxAQGywkICQsLDQsLy0sLCwvLDQsLCw0LCw0LCwsLCwsLCwsLCwsLCwsLCwsLCwsLCwsLCwsLCwsLP/AABEIAMsA+QMBIgACEQEDEQH/xAAcAAACAwEBAQEAAAAAAAAAAAAFBgMEBwIBAAj/xABGEAABAgQDBQUDCQYFAwUAAAABAhEAAwQhBRIxBkFRYXETIjKBkaGx0RRCUmJyosHh8AcjM1OS0hYkgrLxFUPCF1Rkc4P/xAAbAQACAwEBAQAAAAAAAAAAAAADBAECBQAGB//EADIRAAEEAQIDBwMDBAMAAAAAAAEAAgMRIQQSMUFRBRNhgaHB0RRx8BWRsSIjMlJCwvH/2gAMAwEAAhEDEQA/AMwqadSbODFdUhTWMbjh+xlHMAUpAIMGJWyFIjwyUt0/GNp2uYMUUkyN9cl+eadCyWVEVbICS2+Nt2nqKWmlKTLkJzHewF+Z1jFa2YVqKrQJ2rcW4CsG07ivqSeUEEXYvDpU49IXJFwJjXbdCLKmgEHVo9XMzKdmeFWTF5AcbRXsrITZs4pK5oKgSlJzKO4JFyTwEGsTxEVM8zEpyo8KB9UbzzOvsgRQ1vZUZkoF5ygqaoa5EeBHQqJUegiWimblBvd6wnrpaOwck9oYbG8php0boJSUmBFEuDdLJEZoWicKpjVWJcpSlGyQ8I1HOVMKVqDasPtFyTzNvIDhBbbOrzzEU4NvEvoNBEMiUIk4H3UtFlFKEtBRNz+EBknKxJYbufQRZlzyq2g4bz1ioYpc7oiSllVgq/HUJ+yN55mJqSlTKHaKuXZIN8ytSTxA18xEUhGUZjHAmrnLBCSEJDJfhvPUm/pDDTWUu/OFcSsKL7953kxYTOyiKVQCmwtaK0yaQI61cAUqW1+IkICQbqPsH6EJk2ZFrHqztJpL2Fh+PtihKvrHodHFsiBPNYerl3yEBS06zvEXZIcflHFHSKWoJQkqUbBKQST0Ag0cGmy5glrlqSuzJZyX0YDWCvcEuAUR2HokdvmWHyDMOGZwB6Rpfagwn4BsvUIVnUUyxwNyR0EN0uSlIbX2RmTu3P4ppgpqozZwWJjGyQoH7WXTyhVpa9EvM9+6hgNSb8esNNThKJSFCQMqCFqUCpRYlO53JfrGdhTsekczgVz+SmxKcZhdYYODlD7iFDXmBBzYmQj5SJpAQhByhmFyi+m7ve2AsyXm8IdPIgnzgfU41kROkKSr94UupKgFALCWIB37ngdscdwViHsBaVuBxeX2jdoMrO5UAOkUdo6+WZKgmalRJRbMk/OB/CMvwunRLQl0KUJiUqBKlZkglgQQdSxNw2jCKm1WGKkhlLYLylJCjYKUAMzb2MQKv7KjgQATzVrFaejTOUFGpzqUomyQN57tnI/5iv2tDxrf6U/CHPFQ80KQypiZSkIUfpFCyoAjc5R7oE9rXfTp/v8A9sSZKRBFaSsI2qmy8qVqJQPUQ2J2tXOZEiY9nLvYc4y14cNkKMtmbU68W08heNPtLu4493M8Evo43Pft5JmqMAFXL/eLWFkag7+YNjGW7Q4JMpJplzL70qGi08RwPEbvbG40QYQrftKohMpStu9KOcHlooel/KMKKRxcA48VqywtoloyFkWWLdLSqVoNYqA3hnwJ1AFQtu6DfGsGM00Zkdx5JBrXzPDBw5pjwimSlADaQbl0QIsAPK3mIoUSOEHKdFhHn3OLjZW21oaKCHy8Hyl2I+zcekSicUOFQaSBFKsmoB7wex3PHbeijvOqRpGGLnTZk+zKLIG/KLA+esEkykSjfvr3Jd0p5njBqTThYOTup3hjYDg14hk4fLCyAXPGxBPIjdFzGRkqBJeAg+TMp1d5W8jQcoJ0coCL0ynLEJAMUp7SkuQ254grrUtUvOUytz5l9BoPM+6CKFtYQCwwKupViouRw3AQQE5jHXhdWUV1iCbs9NnfwgzhsxskefweO8NqUlaQQ44bif0YbpVY4HD9fl6weJl5KWmlLcBIqP2T905qoBfAS3S/UqBPpCTX7OT5E/sFodeYBOUEpW+hSY3STMPWIJ1MszTMKbAAJ0PFzbTWNFuqeOOVnmJpQzYvZxNHLdTGcod9XD6qTw98FK2sT2iEkAqOYp4hgHbqDHq6oJIB8TO2+zOfaI8TN1yhn1O+AFxcbKsBQoKfcMxaF3a/GU0qEquoKJAYbxuPD8jB0UmbxGM3/aeJiFolG8ojOlQ3m4I6h/vCLRt3OpQ40EUG2ksynZZK0m1mBIYgl9x5QrUt1Jlk5SQWcagB7QJpcOJ4nW126xNXrmrZpqrAMBkAe76JuGbWJkcyLBPFcGueMBEF1EhBzqW2ViCCxsb7r23R3s0mVUVXaSs5QHOdaU3LlOUe/laB+ystMpc1dWETcwSEApEzKxJJGaw3aQwzsSpie6CjgybA8Ql23D1PmBs8YN7gid08iqTDVolS0lS7no5towAeE3aitRUrGYujKkOos5SSQHBveC6KCfUAqlkqlkWznIFlL6gPb2awAm7A4hMmiZNMgpBskTFskC4AGTi14IH2LCG5nJM9Ri1NMm9uZqEqQlaQG7wdLZXUwBBGnFRi78uR/wC8k/1SvhEU/Z9KpmabLkkA3AASkixL2ueZj7/D1N/IR7fjEUFOVmGEYfnIKvD740PCpQAAFoWsHpywaGmhS2vlCuo1T9Q/c7y8Fpw6dsLaCPSVWgNtbLelnjjKX/tMEJUzR26xWxtIVImjcULHqkwK8g+KJSw2mlZlBI3+7fDxQoSlIbg0LWDSgkZ1anTkIMSsVSmG+0dR3km0cB/KHodMWs3HiU00IA84LU81mEKVHiyeMGKbEUxm7k06MphmTrQInhK+8SSN7Hgfyiti2KiXKUrgPbAfYuu/7az4nP8AUXJHRV+hVwgrHZtCMeEw9oFFLOGAYku5vd4I01GmYbFjvbdzED6RIlzeyX3b9w7grh0NvUQYqX8aAErSzpGh5/nB+OUE4wFxWyFSfFcblDfCjiNWqbOCb5UXPXcPxjRcNq5dTLKFs+ik70niOT+h5GFerws08xSFCxJUlX0h8RpFHtxY4KY35o8VRuALGI+2ctoedoPUmDKn+Hujeo6eXGIdqtkpkuQZiFCZl8TBi3FnOkQGEi1YytBq1DsvTGfOSAWSkuo8uHnDPtRNXI7JMhKVKmqyB3sqxFhu19Io/s9oTKpwpXiXc9Dp7G9INYrOSFylqvkKgORWACfQEf6jDDG02klI8F/2VujlFKUhRzK3nRzvbcOQi8lVmJ19YpJq05Sp7M8Q4VUdo6zZzboNPxgqAquIbLhU5FRKmrTNSWVmOZKkFwoBO48N0XJtQiWLkADUk+8xcq6kIlrWdEpUon7IJPujDarH505W8k71EkDoIuGudwUEgLR8Q2rQkHIR9o6eQ3wq7QY18oyFVkIdn8SlFnLbhYQuTpoQM0w5lcCbDrw6QuYliiphNyE6cH+A5esNQ6ck2hueieI4/cS5bAEhyOvHf7usEDMhMlm46j3wymbCPbEYaWAePsnNEcO8lbMyC2H4Y7FZYnRP93wiLZ+lSU9qverIjqxJI5sD6Qx0lKlQcEhycr8BvjKbGnSUZwLEykmUshTJcFkhg4DFmG+1txglNqklJvu4jTj0jC8TxJZmrOcvmOhIHdJAilLqVh8qiMwYsSHHA8oeZLQylnRWbC1hWJy1zFIMxiSFAH5zhItzyj2wU+Vnl6iMTBJ1ju8d3/gpMV80/wCAy8yAAwVufQ9YKrmlBZaSk+zyOkQYdIAAax/W+DoLgJWMw4GFgE5aAT8TA374pYzjBEhY+kMo6qtH20+CiUDNlE5B4kv4frDlxEKlPV9qsEnup05neYoNwN9EcNaW4RjBUhIYJHpDFJUk6oSR0ECKJaeUFkCwIiuSbtQ8qZOEUi9ZCAeQyn2NEydlqc3llaDyVmHop/fFMzmMXqaqi4zgoZc4cCUvbVbKVK0NKKVpBch8qi2jA29sLZo5shQJSUkMbi3rvjTZtYwfdFGoq0KGVQBGl44kDAV2OJ4oZKmipkOnxoDjiUDUc1IJPVJBgxgeJdsnKS01Fuv1T13Hi/EQMoKBEteaSvKXcDUAjQ/geRiHaClVIIqpCbA99A3byno1weA+rBWOvIQJGgY/ZGKpKpcwVEkd5LhaOKTqG36enSDuITRUU6JiBmHiF+8G1S+8j2jnFDBsQl1CAt2zC/lvbiGL9PMzE/JJgSf4E02I0Qs6Nwvp6bxDDR+yUe7PiEbw2tRMlpVLYJZmtZtRFPaTHUU8klV83dSn6RO4CKFLRrlVJMthKmeMGwCvpJ6/rSDVZgVNPtOlhZ0BL5h0INvKCC6S7gAVSwqrJswAb2xUlYXNUD205LlaiMrqABNk3Z2gfhGCzpVRUISmYZKSMiiDlNnsTqbgW4QfpaOYs/RTx/LfuixAtQuhQo7NgtVtbC7coo4LjSPC4cEhuN7xb2gKaWX2ilWJbTe35Rl8qnXMmrWlwlRKi5YDmXsIs1tqtrSNssVBp1SknvzGDDUJd1E9QG84y+urUSAwYrP6t8YixjHkywZck5lfOX8IVZ0wqLkueMaOn0xq3cEB8mcLqsqlTC6vIcPz5xVMdKjw++Hw0DAQwvEajqIOZ3LC54C59BAanS60htVJB9RGrUuFol6JSIxO1xZZ5+y0NGaBS1hxnjIkpaWCWdgxWwJ4nf6wzz6lZQoS2zNkQdwI1PkX9BH2KUpOUiwBvccLe2F/5cqTcnMkO4F2vfrGUBhOXao/4Pm/OWgf1GO6nY2ehOZJTM3kJsryB1gtL2rlEXL8uPJo9G0kiaQjMqSo27zpHwGu+Oorko9kxYggjUGxHUR7lhn2tkPLTMJSpQUBmS10KFgW4FvUwrZ4G4EFWWsU8sAhvdBALHTpuipTjuju3ieWoaXB84m1arUGKgGTMBuClQPQgwgUWzIyd0rduTQ57QVWWSveSGAG8qLQMwqQtnWpuQv7YEXG6CYZhtpPmTlSV5VOOtvSDuH4rmENU/DJU5OSYl+vvBhEx/AplErMl1SSbK+jyVw6xfar72vweKYUqeLkqVZxC7h1dmEMGHzt0VtULSFLNX3X3QNWC7RerQUv9E68jFGSXvwaI5qRgWrNLSkmxg3TlhkmDMlQYj6Q1DfWSbjpFDC3UoJAcnQQxYjgE3siQUqIDsklw28OLwaMHiAl5HNva4pGqJCqGc6S8lZzBQ0SdygOG4jlyTDfRz01Mrs1hKk2dPBw9jw0IgJKqkTkGTNbmW8JPz2+ifnDz4MGw+qXQz+zmP2bsFPoHfKToRdwdz8FFjMcPJBlYTjmFpM0BSO6GKWBSOWhHKJMKrs7oPiTx3j4iBdfiCEpRMQe8nxJ+mjeOrEEdYDV+Ls02QqzuNNW8Kt4cHTlBy6koGE4WgJqALAx4ZyUa6nQCMpkbUz3ItnzEFwfYNIt4tteEIuTna/F/wAIs0gqhaQmDbDFkKlKQtQCXBWo7spcJTxU4EZTje0BmDs5QySh6q5qMDsSxaZPV3yWGidwijmjR0DWvcTyH8oOotoA5lfExwY9MRqU0ab3taLKWAtff8iPPxjntfZHpVAfqYv9kTY5SUxZaPtJf+oRpWJbRy5b3vw1MZiDE4mDneM7tAd6W93nimdO5rb3GkwYjtTNmBh3B6n8oAGqUCWUb631j545Mp4TboZz/wACmPqI+qlOJKO5PVrxPLCZxTmUlJUSkkvo1lExR+TmOkyCIv8Ap+o5MKkaqPqi0t00xYhlLAUOGUEhvSKXaRGkR1aBns7U/wChVjqov9ltiCwA0aOpsw7hAUVBJf2/AbovSphyuNeB3xn8U5wQnaClnzSgSwyXdZcDdYN+PSO5NDPlpcJCm3JVf2gPByVOB6+2J2ivdq/emqpAqLFsxYpIO8EFxBVaUzEFCg4UGIO8GOKlIPiDfWH4x9ISNynjsqDXELOcSw1VHPylzLJdCuXA8xDHhU8Kg/jOHpnSylQcbuXMQi1EubSqyK8J8KhoofGKkZtGDt48U/4RRyqlRQsnKliWLEubB/IxZ2i2UlyZRmySoBLZkkvbRwdfIwrfswrSaiaCdb/7fzjT8al5qWenjKX6hJIhtkTXR8MrPmleyWrxhZzsxOzVBH0Ue9QHxjTKVbb4yv8AZ6oKnTlcpY9So/hGolbIUXdkk+ggkApiFq8y0skxGUrtCtGrk26xNPmidKAUgEgEb3HAcwC7Hdp1I2AAgXWryLBG+xhRppPO/qwh2HVMz+EblDFL/QdiOYD+nSCGGUKkzVAkFMwBJ+qtPgUB1t/qMc0dVLC75UqzPmNrMxS+hS246RXxLaKVKIKVBRzh0guWDubeUMtNjKVc03hVcdrUyDlT/EIvy3D3QtEFRJUXMXcarUzpudDtlSHIYkh3LecQCwirnE4UhgGVQqAAW3xE8eLW5J43Ecv7ffHptJF3UQbz5rImdveSvX+BiFUSv7bRGoR2qFsVG4Kh3mOo8OsexjVlNXhdCJUx52Tbx7fhHQEOQSMb/kUJ8bjwClQIlSiIkzAP+YlFUOHtjXZrdK0Zf6H4QDBLyCkCI8yR1IqQogNrz5R5OqAnp+t0OMnheze12EFzXtdtIyuckeZYqKxDW0R/LzwhV3aWmHP0KKIZOi06gqc0GUJO4vC5Qq0aGOhO+PDtXpCpkr5X/DlFtE3T9foxHMlg3iIBv1+riLqt2rkzncRQXRMXQW5RYkTdx/5jopa8DcLV2urC6p1HQhiBAbFqHtZa5Z3Ox3gjQwdlh+UUpgPaK5sfZFDilYHokrYCpMmtWldjp7w/tTG2yKtC0G4Ygg9CLxi+1+CzELFRKBChq3D8Yt4BV1M1DLWyeAs/U6tDLZg0IM0HeHeCl3D8ZVRzVpuUlg417pOUj1MOdLtsZqDLQFFwxUQwAOrcTEdXszLnC4vAg4OunJYZk+0QPvCG0EXu43mzxRgKzb4G4wuxitIr7tH1dUhQaBNRHCiqFMMxYxHU4UDZot4em8F5kq0EQyk40xQWMQ18xksN/u3wexiT3X4QrVUx1ctIe0EPeyi+AyktW/ZH91CR7LjpHx5HmI8FvL3R9fq1x0j0yyF8octffHMegcN9xHxgUwtq5QTN3WPY8ni0exjPFPKZblqI0dIJs6UgkgLJBIZ9CbODDgjYunDOqaeq0ActEiFfDQ06lVxmSx/UQn8Y01aXSr/6AsfaufeExeEMo7hZSuvkkY8bTVhBJ2xlKmUpeWYWTm/iFrdICLwymH/YJ01nTN4HCNBr0kS0MbKsRuI7KYdDbUJ9IWUmYUEgaJc91PA8ukL6x+xwDSB5A/ykO9mcaDj+6z2RM7MvwKvxEVKmeVl/ZEtellEcz7zFYJMWMzgzu7xdrc2gndzpcx9Hqo5eBKyeqIqG89YP0GIqSwVC7hylDUH2waQkHcYQpalptp5+YPEin19YXsOmkFrwclTCbHyMXuwq1S9Wkbtd0eiYd8dG9mvxiNIO+KlWCsS+dojCf3hvwjpKzv8A+IqBZzOIG7iFZqI1IBDG8CxQ9n4LJO7gYuhRN49WkkNujiLXA1hQ5yBpHyJoNiNY5lrLMXcWjhdjEhQheKbPomHMjuK5b+ohbrKRcqyhbjuh3E2IpoSqxi+3ou7w80pYaRBhUwER9UYQA5Rbluin2v6+MRdLjnKHYzNZC+lvOFED2++D2OTXYPc39IDLDx6LsuKot/U/wsbXSXJt6KLr0Mc6eXuiRh0f3x4fyMaSTtclPm1xHhj0e73RDMF4BqJO7aDVojW7l9NFjHCdBEqEkxyZCki4893rGZLk7gEVmMIyju08qb9Cag/0rPwh4VtlRjRRPdKBY6cC5ELmzS5KqXJOUjxnurLWsQfbFmcmkSwSae5uQQcoYly/MAecBbIWk0EzNo2Tta4ngEXXt7SsxSpQSQw7mjFP0+BMDJ23FLlKUSVgEZX7gHsUTpE2emErOES3yh0gCymuH6wKTXUtyS6+Us5U8kgj2x3eOeaoHyVB2dCyiXIJNpc5K0h0kkvuuTFZVEeOkaTsTgvyhfaomS5ktKiVIfvodJABQ3G76QF2kpEmdMKLJCiA2ndOU26gmBzRGNm48b4JzSui1EzoWi9rQSR96r780jz5bfCI8w5QYmU/EcT+cQfJBy9kAEgRpNE4Owv0rLnJV4VJPQgxJGYU+aXcKKS24tBShxuoRd8w4Kg9LPT5HkKsratXz5Y8j8YJUm0khZyk5VcFW9sRS5GI+iNE5J0UD5x2I5cvXjyK9dWolJK1qZI3wGTtfIuVEoSNSphrobE2jl1YtJ+Pk/K59z4zvPKOJL8T6mJMSmCZPmrTcKWSIr1NfLkh1k9ALx6APayJpd0H8LCLXOkdXU/yiMoHifUxclyn1vCivbaWnwy1HqQPwMWKDbQrLdjbqfhC7tTH1RhC9N8unHAekWEU/KJaNlpSoaKAPrEtdmRKWtIdSUuB+uGvlEOeKtWDTwUQkR4aYcIzvFNqqxJLLy9Aj4QJ/wAaVr/xj6J+EB78dETuitVXTDgPQRXmUw4D0EDNicZnVDiaQe64PdBdxa3WKON7Z9mpSUSnYkOSd3IRcTirVDEUXm044D0EUpsgcB6QoTtvKgmyED/SfjBDA9oZ05YSuWGO8AiCN1TVV2nciM6SOAhBxmX/AJiZ9of7RGlT5cJOKyh28xxvHuEdrngRj7+xRezoTJKQOnuEIkSCdA5g0heUM125H1EdUMrOcg1ILdWJFurDzivJlLmzUSpbBUwhAcsFFRsCfZGb9S7gFs/RMbk5VappApClIAcWswu9+XpFPDcPUteQJLkF91uN4PjCpctX74qzBwU3Sx3gjXWDkh8hTIQhGlyLczbUwfui4Au5JSg15AQjMJCVSpqCFgutBUoFyH3BgCGOrQMpZssomzPk+ZKCly5ZOcslIddzYnR7GNNOHfugajvHIy0kMMqQWJJfKACSBqOVoFYphcooTLkyQulmd4LSD3jpnCk3BDMCd3FzCkpEWU/CHTjaKx1Sls/iEmTPlqlzFoWFAZiSLEgHM1svEG3GNP2s2Wk5DPkNkUGVlJUCVKGQpZ7OW5CMrx7ZWfTqKghapNiJjbiAbjiNDFKgxqdTn9zNXKJ1AJAPVJsfMQ2yNuojJe77WkXSzaeYOjxXEDgR4+x5K/VSSgkaG8UnMXa3HETTmKVAnUBiH3sSREPb0/8A8j0lf3Rms0kh6fuPlegl7S0wo2fIE+y0JIBjzO55aDnzijUifJKUTpZQVPlsC7fZJEcDEU6PcQalh2EUyiCfyBDNl8/fC6ivFjzEG0YiFA5XLcLs97xwBRGEJW2smqRMySiUBIckEglRvqNwDesQ4VtNXqTllzCQNTlS/qRHe0MiaqYpYBWlZ0SlTpZIuToQWVzingOcPkAI6t6c+UBeXNJRQ1jiEamSZipks1k5SwojKFKADneAGGrRxjdOAoS1pzd4Kc69y6er6eUC8bolzkImSj3pSsw4t84AbunKCU+pUuYFKYgBKQRfXfz3Bh6xMI3PBUTf0MI/CpaYPcaF/fEO0FGOzC2SbXfUFzu6NFqlA3aX9/6+A0i/V0ktUg9qvJmcIZJUVKA0YcyB5xtastEAJPRefgvvjXis9pMGmT82QWAJ3Ab7B9T0jvZicQtgpQe1rW5wxYDhijNZco5WWl8ujsQb6F3vraOMJ2fmyl5pknPluySwLcDv8o82Nc0SOa9wrFflrW+mdtDmg87WmUdPlSlOrAB+LDWLU2iTMSUKDpVYiIsHqUzpaVpsDu4R7tJWqkU6lp8RISDwdy/oDGwJ2Oj3jhSUZE4v281hW0KT2qkgaFoCKkF7w44nKXPTmKglyToXPUwKk4Jdyu+5r+rwn9UxoynjpX3haD+yqjSada8rKCsr8mBhb/aFSdnOUkE3Ls72N7k3OusEtjsQmSKgJK/3RbMNAynD5eIN4YNpMKl1Rzq7hA8QuWHEG0MwvErbCVnjMbqKxJaC+hh22CSCouDYPrZ90fT9lZ+c5JaijcVGWknmz2ht2Zw1MlOWZKZZDkkpUSNO6oaNa3MQUNyLQC4kKOeiM32hrMtRNSAScw/2iNQrZbEjgYzbF6UKqahiHScxF3PdTYNyvBdef7QPj7FF7Ja4zlrTWPcIbh1RN7VCiSlIUNGDNv421i4KvslpmJIK0KStO+6SFB+VorSQz9D7Q0fLp+6FA2NvYD+PsjH3WvRnTEYu+eVrc6TJxGUKqSn9+gAzpJ/iNvIG8hrEajnFTCVoM+VlTbOix0PeEKWz9fMkLlTELIUVEHgLWB9mvHnGibR4QkgVMghlALmITql9VgagO4PAj0fim3ikpqoA04NrQq3Z2nmylS1IZKxlU2rHxB+YcPzhZ2o2bVJQFU6imWgAZHypSBoRdgBHGC7eskJnoKiA2dLOpvpJLX5v5RS2q2rFSgS0IIQ4USohyRoGFgIGYi7BSkZex1hXsJny1SVSZqgpanyqLZLgDKDx1tv9YoYvsmipWuSEoQZctICihJK1KJUAskaa6aPCrVV6UJOa9vDx8o62P/aHlnZKk5ElkiYS4AT4QstuFnibEZDbTl77J5qrL/ZuCT4z3imxCU21YXIDhol/9JR/OX7I0vCKyXOClSlBScylOCDqeW43MXezixdagwx8KWfbK1i6iozrUpYlpLZmLKVYt5P6Q3VFHLX4kJV1SDCt+zqnaQpZ+cph5P8AiTDe8ACQKFTNnaU6yJfkAPdHc+rp6WWASmWkWA3+Q1JittJjAkILa/ph5loTFlU0AkZpqvnHcH0A4CKSP2osURemCr2zkkMZUzsyWchLdWzOPSAtXRpSTNk+FXebcp7uOZ9vW8DKyR2ammkzFbgBw4AW8zEE/GpklASqTKUhaiO86lJcO3BrEvuMUbIDhyK6Isyxdy5ipc7tEEmROIBTrlXx9BfpEk+TkWRuVdh4cqgC/m5sNWZjA5FUSUMAApRUwDNkLP1L68oYDQ5pZVfioDUgOWHm0EhcGv8AuolaXxmuR/8AV5RJYM73N9d5374IT/FSngpY8z/zFGm5/DpbdaLdapkSlfRnD25fgYf7VZu0ZHh/1I91jaJ1ajz90wGPkiI80ehcfLKK9sCF1sQWExH0VqHoo/EQQ25T/lP/ANE+5UCNlJjVM9PFRPqlJ+MGNtT/AJNX2kfjHvNE7doj5+ufdeccNupHl8LLE+AefvMQoETIPcHn/uMQPCL73FabeAV2k/iD7P4mHSf4f1vhIpj3x0/GHOavueUbehP9tY+u/wAldVrEFUe9LPNQ9Q//AIxItd4grFfw/t/+CodJSIVbEfEfL3CMx2g7tXNI3s/9IBjTcRPePl7hGd7Q0w7Za1kkEhkp6DxKOmkRrcwt+/sm+yge/cRyHuECSq7QfwDCDMITMSQnxD/S9uIdx6RXoqxiyJQA8381Q2YfPSnKs6EhPFiePDrGQQAOK9IHE5UlDL7JQDDKNUkWbg0OFNIIpxNlgkgmwupKTqB9JO/LqHIDgsE/GalOcsbPx4+yI6jbGZIk5JJD+FzcDeWHGE4i4PNK00Ze0bONq/WSQEmckNLz5D9VTBQHQg26EQHxHExLsfH9AeIfbPzOni5DWFqZjU5YIWtSklWYgktmYh24tHOVvf63jUE7nCkrJpS3PJWZk5UxQf00H65m8GaDBUm6yDyHxgHKU0MGCypiiEgF1EBI4k2ERShopP2xEkS0TShLDupB6OT7x6wa+UfX9sUkyewlplAuwDn6Sjcnp8Io55n0E/1flBQKFLuOV5gsjs6aUnk56m8FDVZUFROkCanGJKBlBzNYBLnTpC3tHjc5SAJUvKj5yiXI6j8dIocZWSM4CH41iBn1GUGybn7R0HkPfBbDJWW48TMOQgDhlPk8Tubk7yTxhikps+ghF7tzrWnGzYyl7X07pJQxWxufZ5Rn+MBeZKlqf6vBxdQ6fjD3NnKJCEan1biYS9s8NMqdqSVsOgCUkt5vBGsJBKHJIAQOam2akFZzHoOQjQqaSAhoUNlZBCRDbNnAIjhkq22ggQspQ5n3xYrb06vqqQr3iB0ieFEqGhJ95gh4pM1P1X/pUI3tS29LXgPZeZjdWpNdT7owhbgHlHQVA2iqQZab3yj3RMJ3I+kfLHREEheya8ValwdeWtV9YJPqCPwg5tYt6RfVP+4QsU0z/NJXdmSD/UYYcfddPMSASWFhrZQMew7JBOlcPz/ELF1LgNQ0+Pus2Qe75q/3GIYuycOmlwEK8R+aTrfhziUYBUH/ALa/6TAzG48k+JGgcVUpld9PQw3qV+7/ANP4QvU+Cz+0H7tWnBhcwa+a3kddRujV0TSGUVl6whzsFElLvEFWuyPt/wDiqIULJAdgeZaOJ7kpAuxKi12YEX9fZDhISIava9V/Ie6ELGZqjPmJSnMdAAH3Avy01h1q5r+ggQwzmz7y2ptrbfE6wXA385J/sVxGpeBzHuEMrcPVKljKnOmzrTe+/MNUnkYHoxjKlSW8QIbqGhtwhQnk9mpyLZy4UoH5k1GhtoWhe2gwFSVZkjy3eRjCIs2V6x0Qq2IJNxBSt8WqWuQZYlKGhJfmQdYp/wDS5xGYSllLs4Dh+EViCCxBBG42MMNjFWFlmd7HZRKRhkwnwuONm9YJSMHJutTch8YD0mJLRoXHAxfTjqt6RF2tpXfOHikbkUqE6JD8Tc+2LKVcIAJxr6vthp2SlJngqVY3COGZLEkjf+Ri4FqthOFWvtkJsRYEcRaB/wAkV9M+pibEMRyht48TceUBP+qHnBlyKS6EDpEqadLaCFVOOz28f3UfCOTjs/6f3UfCG/0ubqPX4WB9UzoUfx2kp5MqWpASgqCgUvoZeW4B0sRy0inQyJ08AJTkR9JWp+yn8TC3NrFrniYouoJSASEsACo+Fm13tBdO0NQNJn3Jf9sU/R5LskevwiDtH+naLTdTUMunQValnJNyTGZYrUGqqidUoJHVR8XowHkYJYtjs9aCFTLX+agbuQgJQLKB3be33xZ/ZU5bQLfX4URauPfbr/PNOeFyQlIihtNiWVBSk3VYfH0genE5oFlexPwgVWzitTqLliPUMYHH2PMDkt/c/CYl7Qj24B9PlFcNGVCU8AILU832hvIwpirWND7BHacSmj53sT8I3PpSWbTXBedyHlw6p3oVJRogeZU3o7QTTVvbKkeT+94zkYxOHz/up+ESJx2f/M+6j4Qr+lRA2GtR+/kPFxWjylB3YPx3+sW0TozD/ENR/M+6j+2OhtLU/wAz7kv+2L/ROHCvzyXbitR7aPjNjMf8S1P837kv+2PFbTVX837kv+2K/RP8PzyU71pa58VJig7sH4sH9Yz07S1P837kv+2OTtDUfzPuo/ti30bvBQXFaBMxCYNJix/qV8YHVVWpXiUo9STCavHZ/wDM+6j4RGcYnH5/3UfCLt0hHRUNlMk+ZAuZNZTiA68Um/S9ifhH3ypZuT7BA9Vo3yMABHH85J3s2UQSlzunL7hM1BiuVWYi51UAHIvrx1g0mvlTe67ksADreM9+UK4+6LWHV8xExKkqYguLJNxyIjMPZEp5j1+F6FvbDOYPp8rWKiRKp5LqIyIHAPxN+Zc+cBqjCZNR+8myU95lBxdiOeloTsSxyfMZK5jju2yoA8T7hFyftJUk/wATh8yX/bB/06TqPX4QDrozxB9PlGFbL0ynZCQMpNgAbB+DQFwTBZE8TAtISkADOkMpKlqZJffvLG1ohGP1H8z7qN/+mB1HiU1MuYEqYKUkmybtpqI79Ok6j1+FT62LofT5Xqtl1on9nMWkICu8oEvkBuQG1b3w1S6gSquSgBKUAlACfD3pasrdSfN4VarFJq1gqU5bgnehQO6KU2umEJdXhytYWyHu7tzCOHZsg5j1+FH1sY5H880/Y0LlTsQNYWf+rp+mfSKmJ4tOWkhS3BsbJFvIQJ7Q/oCJ/T5eo9fhSddH0P55r//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Content Placeholder 1"/>
          <p:cNvSpPr txBox="1">
            <a:spLocks/>
          </p:cNvSpPr>
          <p:nvPr/>
        </p:nvSpPr>
        <p:spPr>
          <a:xfrm>
            <a:off x="3566862" y="3587626"/>
            <a:ext cx="1906034" cy="188203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best option for one person may not be the best for others. </a:t>
            </a:r>
          </a:p>
        </p:txBody>
      </p:sp>
      <p:sp>
        <p:nvSpPr>
          <p:cNvPr id="18" name="Content Placeholder 1"/>
          <p:cNvSpPr txBox="1">
            <a:spLocks/>
          </p:cNvSpPr>
          <p:nvPr/>
        </p:nvSpPr>
        <p:spPr>
          <a:xfrm>
            <a:off x="5661542" y="1497193"/>
            <a:ext cx="2817628" cy="1882036"/>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Research is critical to develop and test new prevention options that offer people more choices. </a:t>
            </a:r>
          </a:p>
        </p:txBody>
      </p:sp>
      <p:pic>
        <p:nvPicPr>
          <p:cNvPr id="13" name="Picture 2"/>
          <p:cNvPicPr>
            <a:picLocks noChangeAspect="1" noChangeArrowheads="1"/>
          </p:cNvPicPr>
          <p:nvPr/>
        </p:nvPicPr>
        <p:blipFill>
          <a:blip r:embed="rId4"/>
          <a:srcRect/>
          <a:stretch>
            <a:fillRect/>
          </a:stretch>
        </p:blipFill>
        <p:spPr bwMode="auto">
          <a:xfrm>
            <a:off x="3021729" y="6252970"/>
            <a:ext cx="1449469" cy="563546"/>
          </a:xfrm>
          <a:prstGeom prst="rect">
            <a:avLst/>
          </a:prstGeom>
          <a:noFill/>
          <a:ln w="9525">
            <a:noFill/>
            <a:miter lim="800000"/>
            <a:headEnd/>
            <a:tailEnd/>
          </a:ln>
        </p:spPr>
      </p:pic>
      <p:pic>
        <p:nvPicPr>
          <p:cNvPr id="19" name="Picture 3"/>
          <p:cNvPicPr>
            <a:picLocks noChangeAspect="1" noChangeArrowheads="1"/>
          </p:cNvPicPr>
          <p:nvPr/>
        </p:nvPicPr>
        <p:blipFill>
          <a:blip r:embed="rId5"/>
          <a:srcRect/>
          <a:stretch>
            <a:fillRect/>
          </a:stretch>
        </p:blipFill>
        <p:spPr bwMode="auto">
          <a:xfrm>
            <a:off x="0" y="5846142"/>
            <a:ext cx="667894" cy="998510"/>
          </a:xfrm>
          <a:prstGeom prst="rect">
            <a:avLst/>
          </a:prstGeom>
          <a:noFill/>
          <a:ln w="9525">
            <a:noFill/>
            <a:miter lim="800000"/>
            <a:headEnd/>
            <a:tailEnd/>
          </a:ln>
        </p:spPr>
      </p:pic>
      <p:pic>
        <p:nvPicPr>
          <p:cNvPr id="20" name="Picture 4"/>
          <p:cNvPicPr>
            <a:picLocks noChangeAspect="1" noChangeArrowheads="1"/>
          </p:cNvPicPr>
          <p:nvPr/>
        </p:nvPicPr>
        <p:blipFill>
          <a:blip r:embed="rId6"/>
          <a:srcRect/>
          <a:stretch>
            <a:fillRect/>
          </a:stretch>
        </p:blipFill>
        <p:spPr bwMode="auto">
          <a:xfrm>
            <a:off x="1395703" y="5865590"/>
            <a:ext cx="725518" cy="998510"/>
          </a:xfrm>
          <a:prstGeom prst="rect">
            <a:avLst/>
          </a:prstGeom>
          <a:noFill/>
          <a:ln w="9525">
            <a:noFill/>
            <a:miter lim="800000"/>
            <a:headEnd/>
            <a:tailEnd/>
          </a:ln>
        </p:spPr>
      </p:pic>
      <p:pic>
        <p:nvPicPr>
          <p:cNvPr id="17" name="Picture 2"/>
          <p:cNvPicPr>
            <a:picLocks noChangeAspect="1" noChangeArrowheads="1"/>
          </p:cNvPicPr>
          <p:nvPr/>
        </p:nvPicPr>
        <p:blipFill>
          <a:blip r:embed="rId7"/>
          <a:srcRect/>
          <a:stretch>
            <a:fillRect/>
          </a:stretch>
        </p:blipFill>
        <p:spPr bwMode="auto">
          <a:xfrm>
            <a:off x="2518808" y="1270042"/>
            <a:ext cx="1617093" cy="1662055"/>
          </a:xfrm>
          <a:prstGeom prst="rect">
            <a:avLst/>
          </a:prstGeom>
          <a:noFill/>
          <a:ln w="9525">
            <a:noFill/>
            <a:miter lim="800000"/>
            <a:headEnd/>
            <a:tailEnd/>
          </a:ln>
        </p:spPr>
      </p:pic>
      <p:pic>
        <p:nvPicPr>
          <p:cNvPr id="4098" name="Picture 2"/>
          <p:cNvPicPr>
            <a:picLocks noChangeAspect="1" noChangeArrowheads="1"/>
          </p:cNvPicPr>
          <p:nvPr/>
        </p:nvPicPr>
        <p:blipFill>
          <a:blip r:embed="rId8"/>
          <a:srcRect/>
          <a:stretch>
            <a:fillRect/>
          </a:stretch>
        </p:blipFill>
        <p:spPr bwMode="auto">
          <a:xfrm>
            <a:off x="5947452" y="3266685"/>
            <a:ext cx="2268080" cy="2757308"/>
          </a:xfrm>
          <a:prstGeom prst="rect">
            <a:avLst/>
          </a:prstGeom>
          <a:noFill/>
          <a:ln w="9525">
            <a:noFill/>
            <a:miter lim="800000"/>
            <a:headEnd/>
            <a:tailEnd/>
          </a:ln>
        </p:spPr>
      </p:pic>
      <p:pic>
        <p:nvPicPr>
          <p:cNvPr id="21" name="Picture 3"/>
          <p:cNvPicPr>
            <a:picLocks noChangeAspect="1" noChangeArrowheads="1"/>
          </p:cNvPicPr>
          <p:nvPr/>
        </p:nvPicPr>
        <p:blipFill>
          <a:blip r:embed="rId9"/>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032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4744046" cy="4081053"/>
          </a:xfrm>
        </p:spPr>
        <p:txBody>
          <a:bodyPr/>
          <a:lstStyle/>
          <a:p>
            <a:r>
              <a:rPr lang="en-US" dirty="0"/>
              <a:t>You have now completed the workshop about HIV Prevention Research. </a:t>
            </a:r>
          </a:p>
          <a:p>
            <a:r>
              <a:rPr lang="en-US" dirty="0"/>
              <a:t>This vital research is designed to find safe and effective methods to prevent HIV and AIDS.</a:t>
            </a:r>
          </a:p>
          <a:p>
            <a:r>
              <a:rPr lang="en-US" dirty="0"/>
              <a:t>Preventing HIV is our best hope for ending the HIV/AIDS epidemic.</a:t>
            </a:r>
          </a:p>
        </p:txBody>
      </p:sp>
      <p:sp>
        <p:nvSpPr>
          <p:cNvPr id="3" name="Title 2"/>
          <p:cNvSpPr>
            <a:spLocks noGrp="1"/>
          </p:cNvSpPr>
          <p:nvPr>
            <p:ph type="title"/>
          </p:nvPr>
        </p:nvSpPr>
        <p:spPr/>
        <p:txBody>
          <a:bodyPr/>
          <a:lstStyle/>
          <a:p>
            <a:r>
              <a:rPr lang="en-US" dirty="0"/>
              <a:t>Conclusion</a:t>
            </a:r>
          </a:p>
        </p:txBody>
      </p:sp>
      <p:pic>
        <p:nvPicPr>
          <p:cNvPr id="5" name="Picture 4" descr="http://www.scottcamazine.com/photos/AIDS/images/03AIDSVirus_jpg.jpg"/>
          <p:cNvPicPr/>
          <p:nvPr/>
        </p:nvPicPr>
        <p:blipFill>
          <a:blip r:embed="rId3">
            <a:extLst>
              <a:ext uri="{28A0092B-C50C-407E-A947-70E740481C1C}">
                <a14:useLocalDpi xmlns:a14="http://schemas.microsoft.com/office/drawing/2010/main" val="0"/>
              </a:ext>
            </a:extLst>
          </a:blip>
          <a:srcRect/>
          <a:stretch>
            <a:fillRect/>
          </a:stretch>
        </p:blipFill>
        <p:spPr bwMode="auto">
          <a:xfrm>
            <a:off x="5559525" y="1776447"/>
            <a:ext cx="3037205" cy="2992755"/>
          </a:xfrm>
          <a:prstGeom prst="rect">
            <a:avLst/>
          </a:prstGeom>
          <a:noFill/>
          <a:ln>
            <a:noFill/>
          </a:ln>
        </p:spPr>
      </p:pic>
      <p:pic>
        <p:nvPicPr>
          <p:cNvPr id="6" name="Picture 3">
            <a:extLst>
              <a:ext uri="{FF2B5EF4-FFF2-40B4-BE49-F238E27FC236}">
                <a16:creationId xmlns:a16="http://schemas.microsoft.com/office/drawing/2014/main" id="{D84DD299-256C-443D-A67C-185D3D186AC1}"/>
              </a:ext>
            </a:extLst>
          </p:cNvPr>
          <p:cNvPicPr>
            <a:picLocks noChangeAspect="1" noChangeArrowheads="1"/>
          </p:cNvPicPr>
          <p:nvPr/>
        </p:nvPicPr>
        <p:blipFill>
          <a:blip r:embed="rId4"/>
          <a:srcRect/>
          <a:stretch>
            <a:fillRect/>
          </a:stretch>
        </p:blipFill>
        <p:spPr bwMode="auto">
          <a:xfrm>
            <a:off x="4513403" y="6252970"/>
            <a:ext cx="1859264" cy="563546"/>
          </a:xfrm>
          <a:prstGeom prst="rect">
            <a:avLst/>
          </a:prstGeom>
          <a:noFill/>
          <a:ln w="9525">
            <a:noFill/>
            <a:miter lim="800000"/>
            <a:headEnd/>
            <a:tailEnd/>
          </a:ln>
        </p:spPr>
      </p:pic>
      <p:pic>
        <p:nvPicPr>
          <p:cNvPr id="7" name="Picture 2">
            <a:extLst>
              <a:ext uri="{FF2B5EF4-FFF2-40B4-BE49-F238E27FC236}">
                <a16:creationId xmlns:a16="http://schemas.microsoft.com/office/drawing/2014/main" id="{2F331EA2-DB99-4FDC-A0B4-9447E2F00FE2}"/>
              </a:ext>
            </a:extLst>
          </p:cNvPr>
          <p:cNvPicPr>
            <a:picLocks noChangeAspect="1" noChangeArrowheads="1"/>
          </p:cNvPicPr>
          <p:nvPr/>
        </p:nvPicPr>
        <p:blipFill>
          <a:blip r:embed="rId5"/>
          <a:srcRect/>
          <a:stretch>
            <a:fillRect/>
          </a:stretch>
        </p:blipFill>
        <p:spPr bwMode="auto">
          <a:xfrm>
            <a:off x="3021729" y="6252970"/>
            <a:ext cx="1449469" cy="563546"/>
          </a:xfrm>
          <a:prstGeom prst="rect">
            <a:avLst/>
          </a:prstGeom>
          <a:noFill/>
          <a:ln w="9525">
            <a:noFill/>
            <a:miter lim="800000"/>
            <a:headEnd/>
            <a:tailEnd/>
          </a:ln>
        </p:spPr>
      </p:pic>
      <p:pic>
        <p:nvPicPr>
          <p:cNvPr id="8" name="Picture 4">
            <a:extLst>
              <a:ext uri="{FF2B5EF4-FFF2-40B4-BE49-F238E27FC236}">
                <a16:creationId xmlns:a16="http://schemas.microsoft.com/office/drawing/2014/main" id="{AA6D8450-9E90-4D58-ABA3-8E46465DDDF5}"/>
              </a:ext>
            </a:extLst>
          </p:cNvPr>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9" name="Picture 3">
            <a:extLst>
              <a:ext uri="{FF2B5EF4-FFF2-40B4-BE49-F238E27FC236}">
                <a16:creationId xmlns:a16="http://schemas.microsoft.com/office/drawing/2014/main" id="{84BB058B-3365-4BE0-80B6-A01B9FC7AAD1}"/>
              </a:ext>
            </a:extLst>
          </p:cNvPr>
          <p:cNvPicPr>
            <a:picLocks noChangeAspect="1" noChangeArrowheads="1"/>
          </p:cNvPicPr>
          <p:nvPr/>
        </p:nvPicPr>
        <p:blipFill>
          <a:blip r:embed="rId7"/>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22035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378842"/>
            <a:ext cx="8006305" cy="1880114"/>
          </a:xfrm>
        </p:spPr>
        <p:txBody>
          <a:bodyPr/>
          <a:lstStyle/>
          <a:p>
            <a:pPr marL="0" indent="0">
              <a:buNone/>
            </a:pPr>
            <a:r>
              <a:rPr lang="en-US" sz="2400" dirty="0"/>
              <a:t>Different HIV prevention approaches need to be tested to find out what works best. Identifying and offering more options will allow people to determine which options fit their lives, their needs, and the needs of their family and friends. Ongoing HIV prevention research supports:</a:t>
            </a:r>
          </a:p>
        </p:txBody>
      </p:sp>
      <p:sp>
        <p:nvSpPr>
          <p:cNvPr id="3" name="Title 2"/>
          <p:cNvSpPr>
            <a:spLocks noGrp="1"/>
          </p:cNvSpPr>
          <p:nvPr>
            <p:ph type="title"/>
          </p:nvPr>
        </p:nvSpPr>
        <p:spPr>
          <a:xfrm>
            <a:off x="577855" y="191386"/>
            <a:ext cx="8353493" cy="1078656"/>
          </a:xfrm>
        </p:spPr>
        <p:txBody>
          <a:bodyPr/>
          <a:lstStyle/>
          <a:p>
            <a:r>
              <a:rPr lang="en-US" sz="2800" dirty="0"/>
              <a:t>What Is HIV Prevention and the HIV Combination Prevention Toolbox?</a:t>
            </a:r>
            <a:br>
              <a:rPr lang="en-US" dirty="0"/>
            </a:br>
            <a:r>
              <a:rPr lang="en-US" dirty="0"/>
              <a:t> </a:t>
            </a:r>
          </a:p>
        </p:txBody>
      </p:sp>
      <p:sp>
        <p:nvSpPr>
          <p:cNvPr id="11" name="Content Placeholder 1"/>
          <p:cNvSpPr txBox="1">
            <a:spLocks/>
          </p:cNvSpPr>
          <p:nvPr/>
        </p:nvSpPr>
        <p:spPr>
          <a:xfrm>
            <a:off x="667926" y="3363027"/>
            <a:ext cx="4425068" cy="2258494"/>
          </a:xfrm>
          <a:prstGeom prst="rect">
            <a:avLst/>
          </a:prstGeom>
        </p:spPr>
        <p:txBody>
          <a:bodyPr/>
          <a:lstStyle>
            <a:lvl1pPr marL="342900" indent="-342900" algn="l" defTabSz="457200" rtl="0" eaLnBrk="1" latinLnBrk="0" hangingPunct="1">
              <a:spcBef>
                <a:spcPct val="20000"/>
              </a:spcBef>
              <a:buClr>
                <a:srgbClr val="EF4025"/>
              </a:buClr>
              <a:buFont typeface="Lucida Grande"/>
              <a:buChar char="■"/>
              <a:defRPr sz="2200" kern="1200">
                <a:solidFill>
                  <a:schemeClr val="tx1"/>
                </a:solidFill>
                <a:latin typeface="Times New Roman" pitchFamily="18" charset="0"/>
                <a:ea typeface="+mn-ea"/>
                <a:cs typeface="Times New Roman" pitchFamily="18" charset="0"/>
              </a:defRPr>
            </a:lvl1pPr>
            <a:lvl2pPr marL="742950" indent="-28575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2pPr>
            <a:lvl3pPr marL="11430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3pPr>
            <a:lvl4pPr marL="16002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457200" rtl="0" eaLnBrk="1" latinLnBrk="0" hangingPunct="1">
              <a:spcBef>
                <a:spcPct val="20000"/>
              </a:spcBef>
              <a:buClr>
                <a:schemeClr val="bg1">
                  <a:lumMod val="6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More HIV prevention options</a:t>
            </a:r>
          </a:p>
          <a:p>
            <a:r>
              <a:rPr lang="en-US" dirty="0"/>
              <a:t>More combination HIV prevention options</a:t>
            </a:r>
          </a:p>
          <a:p>
            <a:r>
              <a:rPr lang="en-US" dirty="0"/>
              <a:t>More diverse research participants to enlarge the understanding of what works </a:t>
            </a:r>
          </a:p>
        </p:txBody>
      </p:sp>
      <p:pic>
        <p:nvPicPr>
          <p:cNvPr id="12" name="Picture 2"/>
          <p:cNvPicPr>
            <a:picLocks noChangeAspect="1" noChangeArrowheads="1"/>
          </p:cNvPicPr>
          <p:nvPr/>
        </p:nvPicPr>
        <p:blipFill>
          <a:blip r:embed="rId3"/>
          <a:srcRect/>
          <a:stretch>
            <a:fillRect/>
          </a:stretch>
        </p:blipFill>
        <p:spPr bwMode="auto">
          <a:xfrm>
            <a:off x="3021729" y="6252970"/>
            <a:ext cx="1449469" cy="563546"/>
          </a:xfrm>
          <a:prstGeom prst="rect">
            <a:avLst/>
          </a:prstGeom>
          <a:noFill/>
          <a:ln w="9525">
            <a:noFill/>
            <a:miter lim="800000"/>
            <a:headEnd/>
            <a:tailEnd/>
          </a:ln>
        </p:spPr>
      </p:pic>
      <p:pic>
        <p:nvPicPr>
          <p:cNvPr id="13" name="Picture 3"/>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14" name="Picture 4"/>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3074" name="Picture 2"/>
          <p:cNvPicPr>
            <a:picLocks noChangeAspect="1" noChangeArrowheads="1"/>
          </p:cNvPicPr>
          <p:nvPr/>
        </p:nvPicPr>
        <p:blipFill>
          <a:blip r:embed="rId6"/>
          <a:srcRect/>
          <a:stretch>
            <a:fillRect/>
          </a:stretch>
        </p:blipFill>
        <p:spPr bwMode="auto">
          <a:xfrm>
            <a:off x="5293679" y="2897554"/>
            <a:ext cx="3091156" cy="3177102"/>
          </a:xfrm>
          <a:prstGeom prst="rect">
            <a:avLst/>
          </a:prstGeom>
          <a:noFill/>
          <a:ln w="9525">
            <a:noFill/>
            <a:miter lim="800000"/>
            <a:headEnd/>
            <a:tailEnd/>
          </a:ln>
        </p:spPr>
      </p:pic>
      <p:pic>
        <p:nvPicPr>
          <p:cNvPr id="15" name="Picture 3"/>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1844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P spid="11"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617997"/>
            <a:ext cx="5849832" cy="2709453"/>
          </a:xfrm>
        </p:spPr>
        <p:txBody>
          <a:bodyPr/>
          <a:lstStyle/>
          <a:p>
            <a:pPr marL="0" indent="0">
              <a:buNone/>
            </a:pPr>
            <a:r>
              <a:rPr lang="en-US" sz="2400" dirty="0"/>
              <a:t>HIV prevention research is important to find safe and effective approaches to prevent the spread of HIV. These approaches can include:</a:t>
            </a:r>
          </a:p>
          <a:p>
            <a:pPr lvl="0"/>
            <a:r>
              <a:rPr lang="en-US" dirty="0"/>
              <a:t>Promoting awareness, understanding, and dialogue</a:t>
            </a:r>
          </a:p>
          <a:p>
            <a:pPr lvl="0"/>
            <a:r>
              <a:rPr lang="en-US" dirty="0"/>
              <a:t>Supporting research</a:t>
            </a:r>
          </a:p>
          <a:p>
            <a:pPr lvl="0"/>
            <a:r>
              <a:rPr lang="en-US" dirty="0"/>
              <a:t>Developing new prevention technologies</a:t>
            </a:r>
          </a:p>
        </p:txBody>
      </p:sp>
      <p:sp>
        <p:nvSpPr>
          <p:cNvPr id="3" name="Title 2"/>
          <p:cNvSpPr>
            <a:spLocks noGrp="1"/>
          </p:cNvSpPr>
          <p:nvPr>
            <p:ph type="title"/>
          </p:nvPr>
        </p:nvSpPr>
        <p:spPr>
          <a:solidFill>
            <a:schemeClr val="bg1"/>
          </a:solidFill>
        </p:spPr>
        <p:txBody>
          <a:bodyPr/>
          <a:lstStyle/>
          <a:p>
            <a:r>
              <a:rPr lang="en-US" sz="2800" dirty="0"/>
              <a:t>What Are HIV Prevention Tools and How Are They Used in HIV Prevention Research?</a:t>
            </a:r>
            <a:br>
              <a:rPr lang="en-US" sz="2800" dirty="0"/>
            </a:br>
            <a:r>
              <a:rPr lang="en-US" dirty="0"/>
              <a:t> </a:t>
            </a:r>
          </a:p>
        </p:txBody>
      </p:sp>
      <p:cxnSp>
        <p:nvCxnSpPr>
          <p:cNvPr id="12" name="Straight Connector 11"/>
          <p:cNvCxnSpPr/>
          <p:nvPr/>
        </p:nvCxnSpPr>
        <p:spPr>
          <a:xfrm>
            <a:off x="667926" y="1382014"/>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p:nvPicPr>
        <p:blipFill>
          <a:blip r:embed="rId3"/>
          <a:srcRect/>
          <a:stretch>
            <a:fillRect/>
          </a:stretch>
        </p:blipFill>
        <p:spPr bwMode="auto">
          <a:xfrm>
            <a:off x="3021729" y="6252970"/>
            <a:ext cx="1449469" cy="563546"/>
          </a:xfrm>
          <a:prstGeom prst="rect">
            <a:avLst/>
          </a:prstGeom>
          <a:noFill/>
          <a:ln w="9525">
            <a:noFill/>
            <a:miter lim="800000"/>
            <a:headEnd/>
            <a:tailEnd/>
          </a:ln>
        </p:spPr>
      </p:pic>
      <p:pic>
        <p:nvPicPr>
          <p:cNvPr id="10" name="Picture 3"/>
          <p:cNvPicPr>
            <a:picLocks noChangeAspect="1" noChangeArrowheads="1"/>
          </p:cNvPicPr>
          <p:nvPr/>
        </p:nvPicPr>
        <p:blipFill>
          <a:blip r:embed="rId4"/>
          <a:srcRect/>
          <a:stretch>
            <a:fillRect/>
          </a:stretch>
        </p:blipFill>
        <p:spPr bwMode="auto">
          <a:xfrm>
            <a:off x="0" y="5862211"/>
            <a:ext cx="667894" cy="998510"/>
          </a:xfrm>
          <a:prstGeom prst="rect">
            <a:avLst/>
          </a:prstGeom>
          <a:noFill/>
          <a:ln w="9525">
            <a:noFill/>
            <a:miter lim="800000"/>
            <a:headEnd/>
            <a:tailEnd/>
          </a:ln>
        </p:spPr>
      </p:pic>
      <p:pic>
        <p:nvPicPr>
          <p:cNvPr id="11" name="Picture 4"/>
          <p:cNvPicPr>
            <a:picLocks noChangeAspect="1" noChangeArrowheads="1"/>
          </p:cNvPicPr>
          <p:nvPr/>
        </p:nvPicPr>
        <p:blipFill>
          <a:blip r:embed="rId5"/>
          <a:srcRect/>
          <a:stretch>
            <a:fillRect/>
          </a:stretch>
        </p:blipFill>
        <p:spPr bwMode="auto">
          <a:xfrm>
            <a:off x="1342434" y="5862211"/>
            <a:ext cx="725518" cy="998510"/>
          </a:xfrm>
          <a:prstGeom prst="rect">
            <a:avLst/>
          </a:prstGeom>
          <a:noFill/>
          <a:ln w="9525">
            <a:noFill/>
            <a:miter lim="800000"/>
            <a:headEnd/>
            <a:tailEnd/>
          </a:ln>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105264" y="1479100"/>
            <a:ext cx="1454956" cy="1241771"/>
          </a:xfrm>
          <a:prstGeom prst="rect">
            <a:avLst/>
          </a:prstGeom>
          <a:noFill/>
          <a:ln>
            <a:noFill/>
          </a:ln>
          <a:effectLst>
            <a:outerShdw dist="35921" dir="2700000" algn="ctr" rotWithShape="0">
              <a:schemeClr val="bg2"/>
            </a:outerShdw>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Man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4185" y="3933274"/>
            <a:ext cx="1461045" cy="218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8"/>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947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bg1"/>
          </a:solidFill>
        </p:spPr>
        <p:txBody>
          <a:bodyPr/>
          <a:lstStyle/>
          <a:p>
            <a:r>
              <a:rPr lang="en-US" sz="2800" dirty="0"/>
              <a:t>What Are HIV Prevention Tools and How Are They Used in HIV Prevention Research? </a:t>
            </a:r>
            <a:br>
              <a:rPr lang="en-US" sz="2800" dirty="0"/>
            </a:br>
            <a:r>
              <a:rPr lang="en-US" dirty="0"/>
              <a:t> </a:t>
            </a:r>
          </a:p>
        </p:txBody>
      </p:sp>
      <p:cxnSp>
        <p:nvCxnSpPr>
          <p:cNvPr id="12" name="Straight Connector 11"/>
          <p:cNvCxnSpPr/>
          <p:nvPr/>
        </p:nvCxnSpPr>
        <p:spPr>
          <a:xfrm>
            <a:off x="667926" y="1382014"/>
            <a:ext cx="7826963"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2625" y="2053933"/>
            <a:ext cx="2304422" cy="646331"/>
          </a:xfrm>
          <a:prstGeom prst="rect">
            <a:avLst/>
          </a:prstGeom>
          <a:noFill/>
        </p:spPr>
        <p:txBody>
          <a:bodyPr wrap="square" rtlCol="0">
            <a:spAutoFit/>
          </a:bodyPr>
          <a:lstStyle/>
          <a:p>
            <a:pPr algn="ctr"/>
            <a:r>
              <a:rPr lang="en-US" b="1" u="sng" dirty="0" err="1"/>
              <a:t>PrEP</a:t>
            </a:r>
            <a:r>
              <a:rPr lang="en-US" b="1" u="sng" dirty="0"/>
              <a:t> &amp; Integrated Strategies </a:t>
            </a:r>
          </a:p>
        </p:txBody>
      </p:sp>
      <p:sp>
        <p:nvSpPr>
          <p:cNvPr id="11" name="TextBox 10"/>
          <p:cNvSpPr txBox="1"/>
          <p:nvPr/>
        </p:nvSpPr>
        <p:spPr>
          <a:xfrm>
            <a:off x="655286" y="4737600"/>
            <a:ext cx="2268214" cy="1200329"/>
          </a:xfrm>
          <a:prstGeom prst="rect">
            <a:avLst/>
          </a:prstGeom>
          <a:noFill/>
        </p:spPr>
        <p:txBody>
          <a:bodyPr wrap="square" rtlCol="0">
            <a:spAutoFit/>
          </a:bodyPr>
          <a:lstStyle/>
          <a:p>
            <a:pPr algn="ctr"/>
            <a:r>
              <a:rPr lang="en-US" dirty="0"/>
              <a:t>New formulations and delivery methods to reduce the likelihood of transmission.</a:t>
            </a:r>
          </a:p>
        </p:txBody>
      </p:sp>
      <p:sp>
        <p:nvSpPr>
          <p:cNvPr id="14" name="TextBox 13"/>
          <p:cNvSpPr txBox="1"/>
          <p:nvPr/>
        </p:nvSpPr>
        <p:spPr>
          <a:xfrm>
            <a:off x="3356827" y="2309716"/>
            <a:ext cx="2494865" cy="369332"/>
          </a:xfrm>
          <a:prstGeom prst="rect">
            <a:avLst/>
          </a:prstGeom>
          <a:noFill/>
        </p:spPr>
        <p:txBody>
          <a:bodyPr wrap="square" rtlCol="0">
            <a:spAutoFit/>
          </a:bodyPr>
          <a:lstStyle/>
          <a:p>
            <a:pPr algn="ctr"/>
            <a:r>
              <a:rPr lang="en-US" b="1" u="sng" dirty="0"/>
              <a:t>Microbicides </a:t>
            </a:r>
          </a:p>
        </p:txBody>
      </p:sp>
      <p:sp>
        <p:nvSpPr>
          <p:cNvPr id="15" name="TextBox 14"/>
          <p:cNvSpPr txBox="1"/>
          <p:nvPr/>
        </p:nvSpPr>
        <p:spPr>
          <a:xfrm>
            <a:off x="3358791" y="4737600"/>
            <a:ext cx="2297430" cy="1200329"/>
          </a:xfrm>
          <a:prstGeom prst="rect">
            <a:avLst/>
          </a:prstGeom>
          <a:noFill/>
        </p:spPr>
        <p:txBody>
          <a:bodyPr wrap="square" rtlCol="0">
            <a:spAutoFit/>
          </a:bodyPr>
          <a:lstStyle/>
          <a:p>
            <a:pPr algn="ctr"/>
            <a:r>
              <a:rPr lang="en-US" dirty="0"/>
              <a:t>Products applied vaginally and rectally that may prevent HIV transmission. </a:t>
            </a:r>
          </a:p>
        </p:txBody>
      </p:sp>
      <p:sp>
        <p:nvSpPr>
          <p:cNvPr id="17" name="TextBox 16"/>
          <p:cNvSpPr txBox="1"/>
          <p:nvPr/>
        </p:nvSpPr>
        <p:spPr>
          <a:xfrm>
            <a:off x="6271472" y="2323872"/>
            <a:ext cx="2296362" cy="379134"/>
          </a:xfrm>
          <a:prstGeom prst="rect">
            <a:avLst/>
          </a:prstGeom>
          <a:noFill/>
        </p:spPr>
        <p:txBody>
          <a:bodyPr wrap="square" rtlCol="0">
            <a:spAutoFit/>
          </a:bodyPr>
          <a:lstStyle/>
          <a:p>
            <a:pPr algn="ctr"/>
            <a:r>
              <a:rPr lang="en-US" b="1" u="sng" dirty="0"/>
              <a:t>Vaccines</a:t>
            </a:r>
          </a:p>
        </p:txBody>
      </p:sp>
      <p:sp>
        <p:nvSpPr>
          <p:cNvPr id="18" name="TextBox 17"/>
          <p:cNvSpPr txBox="1"/>
          <p:nvPr/>
        </p:nvSpPr>
        <p:spPr>
          <a:xfrm>
            <a:off x="6308245" y="4737600"/>
            <a:ext cx="2296362" cy="1200329"/>
          </a:xfrm>
          <a:prstGeom prst="rect">
            <a:avLst/>
          </a:prstGeom>
          <a:noFill/>
        </p:spPr>
        <p:txBody>
          <a:bodyPr wrap="square" rtlCol="0">
            <a:spAutoFit/>
          </a:bodyPr>
          <a:lstStyle/>
          <a:p>
            <a:pPr algn="ctr"/>
            <a:r>
              <a:rPr lang="en-US" dirty="0"/>
              <a:t>Harnessing the immune system to help prevent a person from contracting HIV.</a:t>
            </a:r>
          </a:p>
        </p:txBody>
      </p:sp>
      <p:pic>
        <p:nvPicPr>
          <p:cNvPr id="4" name="Picture 3">
            <a:extLst>
              <a:ext uri="{FF2B5EF4-FFF2-40B4-BE49-F238E27FC236}">
                <a16:creationId xmlns:a16="http://schemas.microsoft.com/office/drawing/2014/main" id="{E167A906-4686-4E93-843B-11E795B48AAF}"/>
              </a:ext>
            </a:extLst>
          </p:cNvPr>
          <p:cNvPicPr>
            <a:picLocks noChangeAspect="1"/>
          </p:cNvPicPr>
          <p:nvPr/>
        </p:nvPicPr>
        <p:blipFill>
          <a:blip r:embed="rId3"/>
          <a:stretch>
            <a:fillRect/>
          </a:stretch>
        </p:blipFill>
        <p:spPr>
          <a:xfrm>
            <a:off x="3405003" y="2700710"/>
            <a:ext cx="2426418" cy="1993565"/>
          </a:xfrm>
          <a:prstGeom prst="rect">
            <a:avLst/>
          </a:prstGeom>
        </p:spPr>
      </p:pic>
      <p:pic>
        <p:nvPicPr>
          <p:cNvPr id="20" name="Picture 19" descr="A picture containing person, woman, tennis, racket&#10;&#10;Description automatically generated">
            <a:extLst>
              <a:ext uri="{FF2B5EF4-FFF2-40B4-BE49-F238E27FC236}">
                <a16:creationId xmlns:a16="http://schemas.microsoft.com/office/drawing/2014/main" id="{2F188C94-01FE-49A7-803A-9716C55BC0D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43217" y="2700264"/>
            <a:ext cx="2426418" cy="1991270"/>
          </a:xfrm>
          <a:prstGeom prst="rect">
            <a:avLst/>
          </a:prstGeom>
        </p:spPr>
      </p:pic>
      <p:pic>
        <p:nvPicPr>
          <p:cNvPr id="13" name="Picture 12"/>
          <p:cNvPicPr>
            <a:picLocks noChangeAspect="1"/>
          </p:cNvPicPr>
          <p:nvPr/>
        </p:nvPicPr>
        <p:blipFill>
          <a:blip r:embed="rId7"/>
          <a:stretch>
            <a:fillRect/>
          </a:stretch>
        </p:blipFill>
        <p:spPr>
          <a:xfrm>
            <a:off x="574013" y="2703006"/>
            <a:ext cx="2430760" cy="1991269"/>
          </a:xfrm>
          <a:prstGeom prst="rect">
            <a:avLst/>
          </a:prstGeom>
        </p:spPr>
      </p:pic>
      <p:sp>
        <p:nvSpPr>
          <p:cNvPr id="16" name="TextBox 15">
            <a:extLst>
              <a:ext uri="{FF2B5EF4-FFF2-40B4-BE49-F238E27FC236}">
                <a16:creationId xmlns:a16="http://schemas.microsoft.com/office/drawing/2014/main" id="{0AE43FB7-875D-4F51-AEF8-65330E48EAF7}"/>
              </a:ext>
            </a:extLst>
          </p:cNvPr>
          <p:cNvSpPr txBox="1"/>
          <p:nvPr/>
        </p:nvSpPr>
        <p:spPr>
          <a:xfrm>
            <a:off x="1281616" y="1478708"/>
            <a:ext cx="659958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Three Important Areas of Biomedical Prevention</a:t>
            </a:r>
          </a:p>
        </p:txBody>
      </p:sp>
      <p:pic>
        <p:nvPicPr>
          <p:cNvPr id="19" name="Picture 3">
            <a:extLst>
              <a:ext uri="{FF2B5EF4-FFF2-40B4-BE49-F238E27FC236}">
                <a16:creationId xmlns:a16="http://schemas.microsoft.com/office/drawing/2014/main" id="{B9FDFDA9-7C30-4243-B8B4-DD13DF3BCE8C}"/>
              </a:ext>
            </a:extLst>
          </p:cNvPr>
          <p:cNvPicPr>
            <a:picLocks noChangeAspect="1" noChangeArrowheads="1"/>
          </p:cNvPicPr>
          <p:nvPr/>
        </p:nvPicPr>
        <p:blipFill>
          <a:blip r:embed="rId8"/>
          <a:srcRect/>
          <a:stretch>
            <a:fillRect/>
          </a:stretch>
        </p:blipFill>
        <p:spPr bwMode="auto">
          <a:xfrm>
            <a:off x="0" y="5862211"/>
            <a:ext cx="667894" cy="998510"/>
          </a:xfrm>
          <a:prstGeom prst="rect">
            <a:avLst/>
          </a:prstGeom>
          <a:noFill/>
          <a:ln w="9525">
            <a:noFill/>
            <a:miter lim="800000"/>
            <a:headEnd/>
            <a:tailEnd/>
          </a:ln>
        </p:spPr>
      </p:pic>
      <p:pic>
        <p:nvPicPr>
          <p:cNvPr id="21" name="Picture 4">
            <a:extLst>
              <a:ext uri="{FF2B5EF4-FFF2-40B4-BE49-F238E27FC236}">
                <a16:creationId xmlns:a16="http://schemas.microsoft.com/office/drawing/2014/main" id="{299FE0C8-9747-48C0-AABC-F37B838F71D7}"/>
              </a:ext>
            </a:extLst>
          </p:cNvPr>
          <p:cNvPicPr>
            <a:picLocks noChangeAspect="1" noChangeArrowheads="1"/>
          </p:cNvPicPr>
          <p:nvPr/>
        </p:nvPicPr>
        <p:blipFill>
          <a:blip r:embed="rId9"/>
          <a:srcRect/>
          <a:stretch>
            <a:fillRect/>
          </a:stretch>
        </p:blipFill>
        <p:spPr bwMode="auto">
          <a:xfrm>
            <a:off x="1342434" y="5862211"/>
            <a:ext cx="725518" cy="998510"/>
          </a:xfrm>
          <a:prstGeom prst="rect">
            <a:avLst/>
          </a:prstGeom>
          <a:noFill/>
          <a:ln w="9525">
            <a:noFill/>
            <a:miter lim="800000"/>
            <a:headEnd/>
            <a:tailEnd/>
          </a:ln>
        </p:spPr>
      </p:pic>
      <p:pic>
        <p:nvPicPr>
          <p:cNvPr id="22" name="Picture 2">
            <a:extLst>
              <a:ext uri="{FF2B5EF4-FFF2-40B4-BE49-F238E27FC236}">
                <a16:creationId xmlns:a16="http://schemas.microsoft.com/office/drawing/2014/main" id="{1A1FE8DE-550E-45B6-BB26-BC7EB9498528}"/>
              </a:ext>
            </a:extLst>
          </p:cNvPr>
          <p:cNvPicPr>
            <a:picLocks noChangeAspect="1" noChangeArrowheads="1"/>
          </p:cNvPicPr>
          <p:nvPr/>
        </p:nvPicPr>
        <p:blipFill>
          <a:blip r:embed="rId10"/>
          <a:srcRect/>
          <a:stretch>
            <a:fillRect/>
          </a:stretch>
        </p:blipFill>
        <p:spPr bwMode="auto">
          <a:xfrm>
            <a:off x="3021729" y="6252970"/>
            <a:ext cx="1449469" cy="563546"/>
          </a:xfrm>
          <a:prstGeom prst="rect">
            <a:avLst/>
          </a:prstGeom>
          <a:noFill/>
          <a:ln w="9525">
            <a:noFill/>
            <a:miter lim="800000"/>
            <a:headEnd/>
            <a:tailEnd/>
          </a:ln>
        </p:spPr>
      </p:pic>
      <p:pic>
        <p:nvPicPr>
          <p:cNvPr id="23" name="Picture 3">
            <a:extLst>
              <a:ext uri="{FF2B5EF4-FFF2-40B4-BE49-F238E27FC236}">
                <a16:creationId xmlns:a16="http://schemas.microsoft.com/office/drawing/2014/main" id="{374E18C5-6196-493E-B62D-F5D39E38E7A3}"/>
              </a:ext>
            </a:extLst>
          </p:cNvPr>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40055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7" grpId="0"/>
      <p:bldP spid="18"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7" y="1286541"/>
            <a:ext cx="7827487" cy="3040910"/>
          </a:xfrm>
        </p:spPr>
        <p:txBody>
          <a:bodyPr/>
          <a:lstStyle/>
          <a:p>
            <a:pPr marL="0" indent="0">
              <a:buNone/>
            </a:pPr>
            <a:r>
              <a:rPr lang="en-US" sz="2400" dirty="0"/>
              <a:t>For more information on HIV prevention research, visit:</a:t>
            </a:r>
          </a:p>
          <a:p>
            <a:pPr marL="0" indent="0">
              <a:buNone/>
            </a:pPr>
            <a:endParaRPr lang="en-US" sz="2400" dirty="0"/>
          </a:p>
          <a:p>
            <a:r>
              <a:rPr lang="en-US" sz="2400" dirty="0"/>
              <a:t>AVAC </a:t>
            </a:r>
            <a:r>
              <a:rPr lang="en-US" sz="2400" u="sng" dirty="0">
                <a:hlinkClick r:id="rId3"/>
              </a:rPr>
              <a:t>http://www.avac.org/</a:t>
            </a:r>
            <a:endParaRPr lang="en-US" sz="2400" dirty="0"/>
          </a:p>
          <a:p>
            <a:r>
              <a:rPr lang="en-US" sz="2400" dirty="0"/>
              <a:t>Be The Generation </a:t>
            </a:r>
            <a:r>
              <a:rPr lang="en-US" sz="2400" u="sng" dirty="0">
                <a:hlinkClick r:id="rId4"/>
              </a:rPr>
              <a:t>http://www.bethegeneration.org/</a:t>
            </a:r>
            <a:endParaRPr lang="en-US" sz="2400" dirty="0"/>
          </a:p>
          <a:p>
            <a:r>
              <a:rPr lang="en-US" sz="2400" dirty="0"/>
              <a:t>HANC/Legacy </a:t>
            </a:r>
            <a:r>
              <a:rPr lang="en-US" sz="2400" u="sng" dirty="0">
                <a:hlinkClick r:id="rId5"/>
              </a:rPr>
              <a:t>https://www.hanc.info</a:t>
            </a:r>
            <a:endParaRPr lang="en-US" sz="2400" dirty="0"/>
          </a:p>
          <a:p>
            <a:r>
              <a:rPr lang="en-US" sz="2400" dirty="0"/>
              <a:t>HIV Prevention Trials Network </a:t>
            </a:r>
            <a:r>
              <a:rPr lang="en-US" sz="2400" u="sng" dirty="0">
                <a:hlinkClick r:id="rId6"/>
              </a:rPr>
              <a:t>http://www.hptn.org/</a:t>
            </a:r>
            <a:endParaRPr lang="en-US" sz="2400" dirty="0"/>
          </a:p>
          <a:p>
            <a:r>
              <a:rPr lang="en-US" sz="2400" dirty="0"/>
              <a:t>HIV Vaccines Trials Network </a:t>
            </a:r>
            <a:r>
              <a:rPr lang="en-US" sz="2400" u="sng" dirty="0">
                <a:hlinkClick r:id="rId7"/>
              </a:rPr>
              <a:t>http://www.hvtn.org/</a:t>
            </a:r>
            <a:endParaRPr lang="en-US" sz="2400" dirty="0"/>
          </a:p>
          <a:p>
            <a:r>
              <a:rPr lang="en-US" sz="2400" dirty="0"/>
              <a:t>Microbicides Trials Network </a:t>
            </a:r>
            <a:r>
              <a:rPr lang="en-US" sz="2400" u="sng" dirty="0">
                <a:hlinkClick r:id="rId8"/>
              </a:rPr>
              <a:t>http://www.mtnstopshiv.org/</a:t>
            </a:r>
            <a:endParaRPr lang="en-US" sz="2400" u="sng" dirty="0"/>
          </a:p>
          <a:p>
            <a:r>
              <a:rPr lang="en-US" sz="2400" dirty="0" err="1"/>
              <a:t>NorthEast</a:t>
            </a:r>
            <a:r>
              <a:rPr lang="en-US" sz="2400" dirty="0"/>
              <a:t> Two-Spirit Society </a:t>
            </a:r>
            <a:r>
              <a:rPr lang="en-US" sz="2400" dirty="0">
                <a:hlinkClick r:id="rId9"/>
              </a:rPr>
              <a:t>http://ne2ss.org</a:t>
            </a:r>
            <a:endParaRPr lang="en-US" sz="2400" dirty="0"/>
          </a:p>
          <a:p>
            <a:pPr>
              <a:buNone/>
            </a:pPr>
            <a:endParaRPr lang="en-US" sz="2400" dirty="0"/>
          </a:p>
        </p:txBody>
      </p:sp>
      <p:sp>
        <p:nvSpPr>
          <p:cNvPr id="3" name="Title 2"/>
          <p:cNvSpPr>
            <a:spLocks noGrp="1"/>
          </p:cNvSpPr>
          <p:nvPr>
            <p:ph type="title"/>
          </p:nvPr>
        </p:nvSpPr>
        <p:spPr>
          <a:xfrm>
            <a:off x="577856" y="403158"/>
            <a:ext cx="8018874" cy="543140"/>
          </a:xfrm>
          <a:solidFill>
            <a:schemeClr val="bg1"/>
          </a:solidFill>
        </p:spPr>
        <p:txBody>
          <a:bodyPr/>
          <a:lstStyle/>
          <a:p>
            <a:r>
              <a:rPr lang="en-US" sz="2800" dirty="0"/>
              <a:t>For More Information</a:t>
            </a:r>
            <a:endParaRPr lang="en-US" dirty="0"/>
          </a:p>
        </p:txBody>
      </p:sp>
      <p:pic>
        <p:nvPicPr>
          <p:cNvPr id="4" name="Picture 2"/>
          <p:cNvPicPr>
            <a:picLocks noChangeAspect="1" noChangeArrowheads="1"/>
          </p:cNvPicPr>
          <p:nvPr/>
        </p:nvPicPr>
        <p:blipFill>
          <a:blip r:embed="rId10"/>
          <a:srcRect/>
          <a:stretch>
            <a:fillRect/>
          </a:stretch>
        </p:blipFill>
        <p:spPr bwMode="auto">
          <a:xfrm>
            <a:off x="3021729" y="6252970"/>
            <a:ext cx="1449469" cy="563546"/>
          </a:xfrm>
          <a:prstGeom prst="rect">
            <a:avLst/>
          </a:prstGeom>
          <a:noFill/>
          <a:ln w="9525">
            <a:noFill/>
            <a:miter lim="800000"/>
            <a:headEnd/>
            <a:tailEnd/>
          </a:ln>
        </p:spPr>
      </p:pic>
      <p:pic>
        <p:nvPicPr>
          <p:cNvPr id="5" name="Picture 3"/>
          <p:cNvPicPr>
            <a:picLocks noChangeAspect="1" noChangeArrowheads="1"/>
          </p:cNvPicPr>
          <p:nvPr/>
        </p:nvPicPr>
        <p:blipFill>
          <a:blip r:embed="rId11"/>
          <a:srcRect/>
          <a:stretch>
            <a:fillRect/>
          </a:stretch>
        </p:blipFill>
        <p:spPr bwMode="auto">
          <a:xfrm>
            <a:off x="0" y="5862211"/>
            <a:ext cx="667894" cy="998510"/>
          </a:xfrm>
          <a:prstGeom prst="rect">
            <a:avLst/>
          </a:prstGeom>
          <a:noFill/>
          <a:ln w="9525">
            <a:noFill/>
            <a:miter lim="800000"/>
            <a:headEnd/>
            <a:tailEnd/>
          </a:ln>
        </p:spPr>
      </p:pic>
      <p:pic>
        <p:nvPicPr>
          <p:cNvPr id="6" name="Picture 4"/>
          <p:cNvPicPr>
            <a:picLocks noChangeAspect="1" noChangeArrowheads="1"/>
          </p:cNvPicPr>
          <p:nvPr/>
        </p:nvPicPr>
        <p:blipFill>
          <a:blip r:embed="rId12"/>
          <a:srcRect/>
          <a:stretch>
            <a:fillRect/>
          </a:stretch>
        </p:blipFill>
        <p:spPr bwMode="auto">
          <a:xfrm>
            <a:off x="1342434" y="5862211"/>
            <a:ext cx="725518" cy="998510"/>
          </a:xfrm>
          <a:prstGeom prst="rect">
            <a:avLst/>
          </a:prstGeom>
          <a:noFill/>
          <a:ln w="9525">
            <a:noFill/>
            <a:miter lim="800000"/>
            <a:headEnd/>
            <a:tailEnd/>
          </a:ln>
        </p:spPr>
      </p:pic>
      <p:pic>
        <p:nvPicPr>
          <p:cNvPr id="7" name="Picture 3"/>
          <p:cNvPicPr>
            <a:picLocks noChangeAspect="1" noChangeArrowheads="1"/>
          </p:cNvPicPr>
          <p:nvPr/>
        </p:nvPicPr>
        <p:blipFill>
          <a:blip r:embed="rId13"/>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966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3176" y="3466523"/>
            <a:ext cx="7975336" cy="1938992"/>
          </a:xfrm>
          <a:prstGeom prst="rect">
            <a:avLst/>
          </a:prstGeom>
          <a:noFill/>
        </p:spPr>
        <p:txBody>
          <a:bodyPr wrap="square" rtlCol="0">
            <a:spAutoFit/>
          </a:bodyPr>
          <a:lstStyle/>
          <a:p>
            <a:r>
              <a:rPr lang="en-US" sz="6000" b="1" dirty="0">
                <a:solidFill>
                  <a:srgbClr val="EF4025"/>
                </a:solidFill>
                <a:latin typeface="+mj-lt"/>
              </a:rPr>
              <a:t>Questions?...and</a:t>
            </a:r>
          </a:p>
          <a:p>
            <a:r>
              <a:rPr lang="en-US" sz="6000" b="1" dirty="0">
                <a:solidFill>
                  <a:srgbClr val="EF4025"/>
                </a:solidFill>
                <a:latin typeface="+mj-lt"/>
              </a:rPr>
              <a:t>Thank You!</a:t>
            </a:r>
          </a:p>
        </p:txBody>
      </p:sp>
      <p:cxnSp>
        <p:nvCxnSpPr>
          <p:cNvPr id="5" name="Straight Connector 4"/>
          <p:cNvCxnSpPr/>
          <p:nvPr/>
        </p:nvCxnSpPr>
        <p:spPr>
          <a:xfrm>
            <a:off x="922387" y="3500860"/>
            <a:ext cx="3370674" cy="1588"/>
          </a:xfrm>
          <a:prstGeom prst="line">
            <a:avLst/>
          </a:prstGeom>
          <a:ln w="63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6" name="Picture 2"/>
          <p:cNvPicPr>
            <a:picLocks noChangeAspect="1" noChangeArrowheads="1"/>
          </p:cNvPicPr>
          <p:nvPr/>
        </p:nvPicPr>
        <p:blipFill>
          <a:blip r:embed="rId3"/>
          <a:srcRect/>
          <a:stretch>
            <a:fillRect/>
          </a:stretch>
        </p:blipFill>
        <p:spPr bwMode="auto">
          <a:xfrm>
            <a:off x="3021729" y="6252970"/>
            <a:ext cx="1449469" cy="563546"/>
          </a:xfrm>
          <a:prstGeom prst="rect">
            <a:avLst/>
          </a:prstGeom>
          <a:noFill/>
          <a:ln w="9525">
            <a:noFill/>
            <a:miter lim="800000"/>
            <a:headEnd/>
            <a:tailEnd/>
          </a:ln>
        </p:spPr>
      </p:pic>
      <p:sp>
        <p:nvSpPr>
          <p:cNvPr id="6146" name="AutoShape 2" descr="https://indiancountrytodaymedianetwork.com/sites/default/files/styles/article_header_image/public/article_media/two-spirit_imag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8" name="Picture 4" descr="https://indiancountrytodaymedianetwork.com/sites/default/files/styles/article_header_image/public/article_media/two-spirit_image.jpg"/>
          <p:cNvPicPr>
            <a:picLocks noChangeAspect="1" noChangeArrowheads="1"/>
          </p:cNvPicPr>
          <p:nvPr/>
        </p:nvPicPr>
        <p:blipFill>
          <a:blip r:embed="rId4"/>
          <a:srcRect/>
          <a:stretch>
            <a:fillRect/>
          </a:stretch>
        </p:blipFill>
        <p:spPr bwMode="auto">
          <a:xfrm>
            <a:off x="4928512" y="160338"/>
            <a:ext cx="3810000" cy="3048001"/>
          </a:xfrm>
          <a:prstGeom prst="rect">
            <a:avLst/>
          </a:prstGeom>
          <a:noFill/>
        </p:spPr>
      </p:pic>
      <p:pic>
        <p:nvPicPr>
          <p:cNvPr id="7" name="Picture 3"/>
          <p:cNvPicPr>
            <a:picLocks noChangeAspect="1" noChangeArrowheads="1"/>
          </p:cNvPicPr>
          <p:nvPr/>
        </p:nvPicPr>
        <p:blipFill>
          <a:blip r:embed="rId5"/>
          <a:srcRect/>
          <a:stretch>
            <a:fillRect/>
          </a:stretch>
        </p:blipFill>
        <p:spPr bwMode="auto">
          <a:xfrm>
            <a:off x="0" y="5862211"/>
            <a:ext cx="667894" cy="998510"/>
          </a:xfrm>
          <a:prstGeom prst="rect">
            <a:avLst/>
          </a:prstGeom>
          <a:noFill/>
          <a:ln w="9525">
            <a:noFill/>
            <a:miter lim="800000"/>
            <a:headEnd/>
            <a:tailEnd/>
          </a:ln>
        </p:spPr>
      </p:pic>
      <p:pic>
        <p:nvPicPr>
          <p:cNvPr id="8" name="Picture 4"/>
          <p:cNvPicPr>
            <a:picLocks noChangeAspect="1" noChangeArrowheads="1"/>
          </p:cNvPicPr>
          <p:nvPr/>
        </p:nvPicPr>
        <p:blipFill>
          <a:blip r:embed="rId6"/>
          <a:srcRect/>
          <a:stretch>
            <a:fillRect/>
          </a:stretch>
        </p:blipFill>
        <p:spPr bwMode="auto">
          <a:xfrm>
            <a:off x="1342434" y="5862211"/>
            <a:ext cx="725518" cy="998510"/>
          </a:xfrm>
          <a:prstGeom prst="rect">
            <a:avLst/>
          </a:prstGeom>
          <a:noFill/>
          <a:ln w="9525">
            <a:noFill/>
            <a:miter lim="800000"/>
            <a:headEnd/>
            <a:tailEnd/>
          </a:ln>
        </p:spPr>
      </p:pic>
      <p:pic>
        <p:nvPicPr>
          <p:cNvPr id="9" name="Picture 3"/>
          <p:cNvPicPr>
            <a:picLocks noChangeAspect="1" noChangeArrowheads="1"/>
          </p:cNvPicPr>
          <p:nvPr/>
        </p:nvPicPr>
        <p:blipFill>
          <a:blip r:embed="rId7"/>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311530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926" y="1617998"/>
            <a:ext cx="7826963" cy="540411"/>
          </a:xfrm>
        </p:spPr>
        <p:txBody>
          <a:bodyPr/>
          <a:lstStyle/>
          <a:p>
            <a:pPr marL="0" indent="0">
              <a:buNone/>
            </a:pPr>
            <a:r>
              <a:rPr lang="en-US" dirty="0"/>
              <a:t>The toolbox is organized into two sections:</a:t>
            </a:r>
          </a:p>
        </p:txBody>
      </p:sp>
      <p:sp>
        <p:nvSpPr>
          <p:cNvPr id="3" name="Title 2"/>
          <p:cNvSpPr>
            <a:spLocks noGrp="1"/>
          </p:cNvSpPr>
          <p:nvPr>
            <p:ph type="title"/>
          </p:nvPr>
        </p:nvSpPr>
        <p:spPr/>
        <p:txBody>
          <a:bodyPr/>
          <a:lstStyle/>
          <a:p>
            <a:r>
              <a:rPr lang="en-US" dirty="0"/>
              <a:t>The HIV Combination Prevention Toolbox</a:t>
            </a:r>
          </a:p>
        </p:txBody>
      </p:sp>
      <p:graphicFrame>
        <p:nvGraphicFramePr>
          <p:cNvPr id="4" name="Diagram 3"/>
          <p:cNvGraphicFramePr/>
          <p:nvPr>
            <p:extLst>
              <p:ext uri="{D42A27DB-BD31-4B8C-83A1-F6EECF244321}">
                <p14:modId xmlns:p14="http://schemas.microsoft.com/office/powerpoint/2010/main" val="729875890"/>
              </p:ext>
            </p:extLst>
          </p:nvPr>
        </p:nvGraphicFramePr>
        <p:xfrm>
          <a:off x="1524000" y="18010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a:blip r:embed="rId8"/>
          <a:srcRect/>
          <a:stretch>
            <a:fillRect/>
          </a:stretch>
        </p:blipFill>
        <p:spPr bwMode="auto">
          <a:xfrm>
            <a:off x="3021729" y="6252970"/>
            <a:ext cx="1449469" cy="563546"/>
          </a:xfrm>
          <a:prstGeom prst="rect">
            <a:avLst/>
          </a:prstGeom>
          <a:noFill/>
          <a:ln w="9525">
            <a:noFill/>
            <a:miter lim="800000"/>
            <a:headEnd/>
            <a:tailEnd/>
          </a:ln>
        </p:spPr>
      </p:pic>
      <p:pic>
        <p:nvPicPr>
          <p:cNvPr id="9" name="Picture 3"/>
          <p:cNvPicPr>
            <a:picLocks noChangeAspect="1" noChangeArrowheads="1"/>
          </p:cNvPicPr>
          <p:nvPr/>
        </p:nvPicPr>
        <p:blipFill>
          <a:blip r:embed="rId9"/>
          <a:srcRect/>
          <a:stretch>
            <a:fillRect/>
          </a:stretch>
        </p:blipFill>
        <p:spPr bwMode="auto">
          <a:xfrm>
            <a:off x="56272" y="5859490"/>
            <a:ext cx="667894" cy="998510"/>
          </a:xfrm>
          <a:prstGeom prst="rect">
            <a:avLst/>
          </a:prstGeom>
          <a:noFill/>
          <a:ln w="9525">
            <a:noFill/>
            <a:miter lim="800000"/>
            <a:headEnd/>
            <a:tailEnd/>
          </a:ln>
        </p:spPr>
      </p:pic>
      <p:pic>
        <p:nvPicPr>
          <p:cNvPr id="10" name="Picture 4"/>
          <p:cNvPicPr>
            <a:picLocks noChangeAspect="1" noChangeArrowheads="1"/>
          </p:cNvPicPr>
          <p:nvPr/>
        </p:nvPicPr>
        <p:blipFill>
          <a:blip r:embed="rId10"/>
          <a:srcRect/>
          <a:stretch>
            <a:fillRect/>
          </a:stretch>
        </p:blipFill>
        <p:spPr bwMode="auto">
          <a:xfrm>
            <a:off x="1398706" y="5859490"/>
            <a:ext cx="725518" cy="998510"/>
          </a:xfrm>
          <a:prstGeom prst="rect">
            <a:avLst/>
          </a:prstGeom>
          <a:noFill/>
          <a:ln w="9525">
            <a:noFill/>
            <a:miter lim="800000"/>
            <a:headEnd/>
            <a:tailEnd/>
          </a:ln>
        </p:spPr>
      </p:pic>
      <p:pic>
        <p:nvPicPr>
          <p:cNvPr id="8" name="Picture 3"/>
          <p:cNvPicPr>
            <a:picLocks noChangeAspect="1" noChangeArrowheads="1"/>
          </p:cNvPicPr>
          <p:nvPr/>
        </p:nvPicPr>
        <p:blipFill>
          <a:blip r:embed="rId11"/>
          <a:srcRect/>
          <a:stretch>
            <a:fillRect/>
          </a:stretch>
        </p:blipFill>
        <p:spPr bwMode="auto">
          <a:xfrm>
            <a:off x="4513403" y="6252970"/>
            <a:ext cx="1859264" cy="563546"/>
          </a:xfrm>
          <a:prstGeom prst="rect">
            <a:avLst/>
          </a:prstGeom>
          <a:noFill/>
          <a:ln w="9525">
            <a:noFill/>
            <a:miter lim="800000"/>
            <a:headEnd/>
            <a:tailEnd/>
          </a:ln>
        </p:spPr>
      </p:pic>
    </p:spTree>
    <p:extLst>
      <p:ext uri="{BB962C8B-B14F-4D97-AF65-F5344CB8AC3E}">
        <p14:creationId xmlns:p14="http://schemas.microsoft.com/office/powerpoint/2010/main" val="21668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C3293C0B-027B-4DBF-B589-66882E976693}"/>
                                            </p:graphicEl>
                                          </p:spTgt>
                                        </p:tgtEl>
                                        <p:attrNameLst>
                                          <p:attrName>style.visibility</p:attrName>
                                        </p:attrNameLst>
                                      </p:cBhvr>
                                      <p:to>
                                        <p:strVal val="visible"/>
                                      </p:to>
                                    </p:set>
                                    <p:anim calcmode="lin" valueType="num">
                                      <p:cBhvr additive="base">
                                        <p:cTn id="7" dur="500" fill="hold"/>
                                        <p:tgtEl>
                                          <p:spTgt spid="4">
                                            <p:graphicEl>
                                              <a:dgm id="{C3293C0B-027B-4DBF-B589-66882E97669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C3293C0B-027B-4DBF-B589-66882E97669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12BCC3F6-85E7-427B-BC25-E468D3BE5A48}"/>
                                            </p:graphicEl>
                                          </p:spTgt>
                                        </p:tgtEl>
                                        <p:attrNameLst>
                                          <p:attrName>style.visibility</p:attrName>
                                        </p:attrNameLst>
                                      </p:cBhvr>
                                      <p:to>
                                        <p:strVal val="visible"/>
                                      </p:to>
                                    </p:set>
                                    <p:anim calcmode="lin" valueType="num">
                                      <p:cBhvr additive="base">
                                        <p:cTn id="13" dur="500" fill="hold"/>
                                        <p:tgtEl>
                                          <p:spTgt spid="4">
                                            <p:graphicEl>
                                              <a:dgm id="{12BCC3F6-85E7-427B-BC25-E468D3BE5A4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12BCC3F6-85E7-427B-BC25-E468D3BE5A4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The HIV Combination Prevention Toolbox</a:t>
            </a:r>
            <a:br>
              <a:rPr lang="en-US" dirty="0"/>
            </a:br>
            <a:endParaRPr lang="en-US" dirty="0"/>
          </a:p>
        </p:txBody>
      </p:sp>
      <p:pic>
        <p:nvPicPr>
          <p:cNvPr id="4" name="Picture 3"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5" name="Group 4"/>
          <p:cNvGrpSpPr/>
          <p:nvPr/>
        </p:nvGrpSpPr>
        <p:grpSpPr>
          <a:xfrm>
            <a:off x="4021861" y="1412778"/>
            <a:ext cx="1342769" cy="639454"/>
            <a:chOff x="4800599" y="2438401"/>
            <a:chExt cx="1981200" cy="1215989"/>
          </a:xfrm>
        </p:grpSpPr>
        <p:sp>
          <p:nvSpPr>
            <p:cNvPr id="6" name="Rounded Rectangle 5"/>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Round Same Side Corner Rectangle 7"/>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4542379" y="2148954"/>
            <a:ext cx="295911" cy="376616"/>
            <a:chOff x="4343400" y="1905000"/>
            <a:chExt cx="598713" cy="762000"/>
          </a:xfrm>
        </p:grpSpPr>
        <p:sp>
          <p:nvSpPr>
            <p:cNvPr id="11" name="Rounded Rectangle 10"/>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4477739" y="2068287"/>
              <a:ext cx="326571" cy="598713"/>
              <a:chOff x="1905000" y="5257800"/>
              <a:chExt cx="457200" cy="838200"/>
            </a:xfrm>
          </p:grpSpPr>
          <p:sp>
            <p:nvSpPr>
              <p:cNvPr id="13" name="Round Same Side Corner Rectangle 12"/>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 Same Side Corner Rectangle 13"/>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5" name="Picture 14"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6" name="Picture 15"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17" name="Picture 16"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18" name="Picture 17"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19"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45498" y="2343683"/>
            <a:ext cx="769312" cy="769312"/>
          </a:xfrm>
          <a:prstGeom prst="rect">
            <a:avLst/>
          </a:prstGeom>
        </p:spPr>
      </p:pic>
      <p:pic>
        <p:nvPicPr>
          <p:cNvPr id="22" name="Picture 21"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3" name="Picture 22"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4" name="Picture 23"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5" name="Group 24"/>
          <p:cNvGrpSpPr/>
          <p:nvPr/>
        </p:nvGrpSpPr>
        <p:grpSpPr>
          <a:xfrm>
            <a:off x="3358930" y="2230728"/>
            <a:ext cx="2802494" cy="1599889"/>
            <a:chOff x="2590800" y="1286645"/>
            <a:chExt cx="3886200" cy="2218555"/>
          </a:xfrm>
        </p:grpSpPr>
        <p:sp>
          <p:nvSpPr>
            <p:cNvPr id="26" name="Round Same Side Corner Rectangle 25"/>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Diagonal Stripe 26"/>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28"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0"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3" name="Picture 32"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4" name="Group 33"/>
          <p:cNvGrpSpPr/>
          <p:nvPr/>
        </p:nvGrpSpPr>
        <p:grpSpPr>
          <a:xfrm>
            <a:off x="3029224" y="3907495"/>
            <a:ext cx="3406953" cy="1963232"/>
            <a:chOff x="2133600" y="3611809"/>
            <a:chExt cx="4724400" cy="2722401"/>
          </a:xfrm>
          <a:solidFill>
            <a:schemeClr val="bg1">
              <a:lumMod val="50000"/>
            </a:schemeClr>
          </a:solidFill>
        </p:grpSpPr>
        <p:sp>
          <p:nvSpPr>
            <p:cNvPr id="35" name="Round Same Side Corner Rectangle 34"/>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Diagonal Stripe 35"/>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37" name="TextBox 36"/>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38" name="TextBox 37"/>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39" name="TextBox 38"/>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0" name="Rectangle 39"/>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1" name="Rectangle 40"/>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2" name="Rectangle 41"/>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3" name="Rectangle 42"/>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4" name="Rectangle 43"/>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5" name="Rectangle 44"/>
          <p:cNvSpPr/>
          <p:nvPr/>
        </p:nvSpPr>
        <p:spPr>
          <a:xfrm>
            <a:off x="7254765" y="4366849"/>
            <a:ext cx="1493796"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 programs</a:t>
            </a:r>
          </a:p>
        </p:txBody>
      </p:sp>
      <p:sp>
        <p:nvSpPr>
          <p:cNvPr id="46" name="TextBox 45"/>
          <p:cNvSpPr txBox="1"/>
          <p:nvPr/>
        </p:nvSpPr>
        <p:spPr>
          <a:xfrm>
            <a:off x="683699" y="2673358"/>
            <a:ext cx="1905000" cy="738664"/>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Prevention of perinatal transmission (PMTCT)</a:t>
            </a:r>
          </a:p>
        </p:txBody>
      </p:sp>
      <p:sp>
        <p:nvSpPr>
          <p:cNvPr id="47" name="TextBox 46"/>
          <p:cNvSpPr txBox="1"/>
          <p:nvPr/>
        </p:nvSpPr>
        <p:spPr>
          <a:xfrm>
            <a:off x="831740" y="1335024"/>
            <a:ext cx="2438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Post-Exposure Prophylaxis (PEP)</a:t>
            </a:r>
          </a:p>
        </p:txBody>
      </p:sp>
      <p:sp>
        <p:nvSpPr>
          <p:cNvPr id="48" name="TextBox 47"/>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49" name="TextBox 48"/>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0" name="TextBox 49"/>
          <p:cNvSpPr txBox="1"/>
          <p:nvPr/>
        </p:nvSpPr>
        <p:spPr>
          <a:xfrm>
            <a:off x="3970049" y="1051116"/>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1" name="TextBox 50"/>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2" name="TextBox 51"/>
          <p:cNvSpPr txBox="1"/>
          <p:nvPr/>
        </p:nvSpPr>
        <p:spPr>
          <a:xfrm>
            <a:off x="6880652" y="2525571"/>
            <a:ext cx="1964728" cy="95410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Diagnosis and treatment of sexually transmitted infections (STIs) </a:t>
            </a:r>
          </a:p>
        </p:txBody>
      </p:sp>
      <p:cxnSp>
        <p:nvCxnSpPr>
          <p:cNvPr id="53" name="Straight Connector 52"/>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5" name="Picture 3">
            <a:extLst>
              <a:ext uri="{FF2B5EF4-FFF2-40B4-BE49-F238E27FC236}">
                <a16:creationId xmlns:a16="http://schemas.microsoft.com/office/drawing/2014/main" id="{00B50B09-BB0E-490E-A77E-0987F2D4AD80}"/>
              </a:ext>
            </a:extLst>
          </p:cNvPr>
          <p:cNvPicPr>
            <a:picLocks noChangeAspect="1" noChangeArrowheads="1"/>
          </p:cNvPicPr>
          <p:nvPr/>
        </p:nvPicPr>
        <p:blipFill>
          <a:blip r:embed="rId29"/>
          <a:srcRect/>
          <a:stretch>
            <a:fillRect/>
          </a:stretch>
        </p:blipFill>
        <p:spPr bwMode="auto">
          <a:xfrm>
            <a:off x="4513403" y="6252970"/>
            <a:ext cx="1859264" cy="563546"/>
          </a:xfrm>
          <a:prstGeom prst="rect">
            <a:avLst/>
          </a:prstGeom>
          <a:noFill/>
          <a:ln w="9525">
            <a:noFill/>
            <a:miter lim="800000"/>
            <a:headEnd/>
            <a:tailEnd/>
          </a:ln>
        </p:spPr>
      </p:pic>
      <p:pic>
        <p:nvPicPr>
          <p:cNvPr id="56" name="Picture 2">
            <a:extLst>
              <a:ext uri="{FF2B5EF4-FFF2-40B4-BE49-F238E27FC236}">
                <a16:creationId xmlns:a16="http://schemas.microsoft.com/office/drawing/2014/main" id="{4E5CD301-4352-4055-9703-3C3043825782}"/>
              </a:ext>
            </a:extLst>
          </p:cNvPr>
          <p:cNvPicPr>
            <a:picLocks noChangeAspect="1" noChangeArrowheads="1"/>
          </p:cNvPicPr>
          <p:nvPr/>
        </p:nvPicPr>
        <p:blipFill>
          <a:blip r:embed="rId30"/>
          <a:srcRect/>
          <a:stretch>
            <a:fillRect/>
          </a:stretch>
        </p:blipFill>
        <p:spPr bwMode="auto">
          <a:xfrm>
            <a:off x="3021729" y="6252970"/>
            <a:ext cx="1449469" cy="563546"/>
          </a:xfrm>
          <a:prstGeom prst="rect">
            <a:avLst/>
          </a:prstGeom>
          <a:noFill/>
          <a:ln w="9525">
            <a:noFill/>
            <a:miter lim="800000"/>
            <a:headEnd/>
            <a:tailEnd/>
          </a:ln>
        </p:spPr>
      </p:pic>
      <p:pic>
        <p:nvPicPr>
          <p:cNvPr id="57" name="Picture 4">
            <a:extLst>
              <a:ext uri="{FF2B5EF4-FFF2-40B4-BE49-F238E27FC236}">
                <a16:creationId xmlns:a16="http://schemas.microsoft.com/office/drawing/2014/main" id="{7A894630-6C78-4EB3-B401-0C4EF8CFBE12}"/>
              </a:ext>
            </a:extLst>
          </p:cNvPr>
          <p:cNvPicPr>
            <a:picLocks noChangeAspect="1" noChangeArrowheads="1"/>
          </p:cNvPicPr>
          <p:nvPr/>
        </p:nvPicPr>
        <p:blipFill>
          <a:blip r:embed="rId31"/>
          <a:srcRect/>
          <a:stretch>
            <a:fillRect/>
          </a:stretch>
        </p:blipFill>
        <p:spPr bwMode="auto">
          <a:xfrm>
            <a:off x="1395703" y="5865590"/>
            <a:ext cx="725518" cy="998510"/>
          </a:xfrm>
          <a:prstGeom prst="rect">
            <a:avLst/>
          </a:prstGeom>
          <a:noFill/>
          <a:ln w="9525">
            <a:noFill/>
            <a:miter lim="800000"/>
            <a:headEnd/>
            <a:tailEnd/>
          </a:ln>
        </p:spPr>
      </p:pic>
      <p:pic>
        <p:nvPicPr>
          <p:cNvPr id="58" name="Picture 3">
            <a:extLst>
              <a:ext uri="{FF2B5EF4-FFF2-40B4-BE49-F238E27FC236}">
                <a16:creationId xmlns:a16="http://schemas.microsoft.com/office/drawing/2014/main" id="{18AD8C76-98AB-4EF2-9B13-452E9B421D0D}"/>
              </a:ext>
            </a:extLst>
          </p:cNvPr>
          <p:cNvPicPr>
            <a:picLocks noChangeAspect="1" noChangeArrowheads="1"/>
          </p:cNvPicPr>
          <p:nvPr/>
        </p:nvPicPr>
        <p:blipFill>
          <a:blip r:embed="rId32"/>
          <a:srcRect/>
          <a:stretch>
            <a:fillRect/>
          </a:stretch>
        </p:blipFill>
        <p:spPr bwMode="auto">
          <a:xfrm>
            <a:off x="0" y="5859490"/>
            <a:ext cx="722000" cy="998510"/>
          </a:xfrm>
          <a:prstGeom prst="rect">
            <a:avLst/>
          </a:prstGeom>
          <a:noFill/>
          <a:ln w="9525">
            <a:noFill/>
            <a:miter lim="800000"/>
            <a:headEnd/>
            <a:tailEnd/>
          </a:ln>
        </p:spPr>
      </p:pic>
    </p:spTree>
    <p:extLst>
      <p:ext uri="{BB962C8B-B14F-4D97-AF65-F5344CB8AC3E}">
        <p14:creationId xmlns:p14="http://schemas.microsoft.com/office/powerpoint/2010/main" val="4052310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a:t>
            </a:r>
          </a:p>
        </p:txBody>
      </p:sp>
      <p:sp>
        <p:nvSpPr>
          <p:cNvPr id="5" name="AutoShape 4" descr="data:image/jpeg;base64,/9j/4AAQSkZJRgABAQAAAQABAAD/2wCEAAkGBhIREBEQERQUEBASExUVFBMQExIWGBMYFhYVFxgXFBgXGyceFxojHRIVHy8gLyc1LCwsFSAxNjAqNSYvLCkBCQoKDgwOGg8PGjUkHyQsLDQqLC4pLCo1LC0sLC0sLC4sKSwvLCwsLSwsLCwsLCkpLCwsLCksLCksLCwsLCwvLP/AABEIAMUA/wMBIgACEQEDEQH/xAAbAAEAAgMBAQAAAAAAAAAAAAAABQYDBAcCAf/EAD8QAAICAQMCBAQDBAgFBQEAAAECAAMRBBIhBTEGEyJBMlFhcQcUgSNCkaEVJDNScpKx0VNigqLBJTRDwuEW/8QAGgEBAAMBAQEAAAAAAAAAAAAAAAEDBAIFBv/EAC0RAQACAgAEBAQHAQEAAAAAAAABAgMRBBIhMSJBUdEFseHwEzJhcYGRocEj/9oADAMBAAIRAxEAPwDuEREgIiICIiAiIgIiICIiAiIgfGUEEHkHgg+8x6XSJUgrrRa0XslahVHvwBwO8yxAREQEREBERAREQEREBERAREQEREBERAREQEREBESueMPE9+hre9NL+Y09dZeywX11lcE5AVlJbjB/WBY4lXbxk9LUDXULohfZau59TUyItdLW72YAAAlduJMWeIdKtC6ltRQunb4bjbWK27jh87T2Pv7QJCJj02pSxFsrZbK2AKujBlYHsVI4ImgPE2jK2ONTpylIU2sL6sVh/gLndhd3tnvAk4kdZ4j0i0LqW1FC6djhbjdWK2PPAfO0ng8Z9jPup8Q6WupL7NRRXRZjZa91ao+eRtcnDdj2MCQiaGt69pqa0tuvpqqfGx7La1V8jI2sThuOeJ8u8QaVBWzaihRaFNZa6sCwMcKUyfUCTxiBIRIvUeJtMpurW6my+lHd6FtrNg2LkgoDkfw95j8PeKdPrErNdlZuamu16FtRrKg6q2HUHIxuA7QJiJo9R65ptP8A+4vpo4B/bW1pwTgH1Ee4I/Sfb+uaZGrR76Ua3Z5atbWDZvyE2AnLbtpxjvg4gbsTR0vXdNba9FV9Nl1ed9ddtbOmDg7lByMHifNH17TXPZXVfTbZVnzErtrZq8HB3hTleeOYG/E0ND4g0t62PTqKbkq/tGqtrcV8E+sqcLwCeflPGn8S6Syp769Tp3pr/tLUuqKV/wCNg2F/WBJRNbp/U6dQnmUW131kkb6XV1yO4ypIzNmAiIgIiICIiAiIgIiICIiAle/EHRWXdL1tVSmyx6GVUUZLE+wEsMQK34k6W12t6W3l+ZXTde7kqCqf1ewIzZ7esrg/PEpuq8N6lLBeK9StNOu6idujTTtaq3tUara671ZWT0OOBuHmccZnVogV3wL0xqNJtZbqy91toTUtQbFDuW9QpVa688tsHwliMynp4VvTpPSgtVqPprPN1FVCUefyl43qtylHdWtDYIzySOcTqUSRyt+gWrSNQKeohzrHuWwfkTqK92nWo2nSrWKyr42lPi43e5E8HomtVdDqLatRWtdWqr2dP0+hFtZsvDpY9Dh60NiD17OQ3c4JnV4kDl1nSdVp6tAten1CKqanL106LVamlrrt4q9QWmpGU5JCkLgLkAZOx4D8OXV3aI6ihk8nR61D5iofLsbXhlGVG3JTJBXjHbidJnnePmP4iRNojuOcdK6fbXpqtC/T3bU0LqN+rYVbMvXcDdTYCWse0uo24B9Z3YxN7onQHqfoRWk1+TorUvKoBsZqaPTZj3Lh/wBQZd/PXcF3LuPYZGT9hMkmJ84FC8Q6kV9aSw6WzWY6cw20pW7puvxkK7Dg/CSO2eeCSNfwj4SvpvXzq9jL0takfhhQ7arU2CpG9zWr1Dj+4MS+HQVeb+YKjztnlb/fYW3bftu5mzHkOY6Dol9lXTtGmks0V+hVhbqmWoJk6W2k+S6sWt8yyxXPHtk8zy/R779ANBV09tNqKdA9Dai3yUUNtQGuhlLeatpVsscAA5PJxOoRA5dp/D1l41TNp9fYPyNmn2attBpi+5kYVVCioZxsJDk7R2AIY48U9K1VtOr8zT6q6rOlat7KdHptduptLenZlLxUMMA4G4kgfOdUiBVPw/q1Ir1B1CFVe7dW91FNF9w2KGa9KTtyCNobgkLyBxLXEQEREBERAREQEREBERAREQEREBEwNrawxQuoYDJBI4Hf/Q5mTz17blznGMjv2x94HuYNdcUqsZdu5UYrvOF3YO0E5GBnHvNfqXWq6E3MQSfhAI5Pbv2A4/lKnfrrdXYFHqPtWh4GOCf09yZh4rjK4fDEbt6NvDcJbN4pnVfVKU+IrnYpQhvC49dibDg7ucAjttC4wCd2ew5zHqusDH+r5BUYHOFbzCCGYZ3DZ6twGPTwOcTP0ToBpPmM3rwRtXtz8z79hJqX8PbJam8salRnrjrfWOdwrNnUtawx+WweCN32GTw3HORtznnPtib/AE1bnVjagrYOwAycEDGCM8nvjsOQccYJl4lebg8eW3Nburi0wgNf4Y86zzC7IdoX0HttFwBx8/25+20fMyO1HT6a32NrHRhkEZPB2LySSSD2ABOMEgDkmXCR+p6DRYzO9YZmIJOWGSAADwe4AAB7iW4cNcNeWqJnaG0nh+lkOL/OWtx5mfVgo1bhR6vSMIB78EfeTvTNQhrRVcuVVQS/xHAAy31M8p0apUdKx5YsO5tpPfj5+3A4kPq+mvUdw5A7Mvt9/lPO+I8ZxHC2i9MfNTXi9fo0YcVMkamdT5LNEiOmdYLEI/c8BgO/3/3kvNnCcXi4vH+Jjn6fuqyY7Y51Zo9a6NVq6LNNeC1VgAYBip4IYYI5HKiU9vwo8n1aDX6zRvnODb5tZ/xVnGf4/pL9E9Cma9I1WeitzlPGmv6Y6p1ipbdMSFXX6RSVGf8AjIBx3HYD6Bp0DSatLUW2plsrcZV0IKsD7gjvPWo06WI1diq6MCrK4BDA9wQeCJzS6t/D2pV03P0TUPh0OXOisb95c8+WeP5jvjdbEVzdo1b/ACfafmh0+J5rsDAMpDKQCCDkEHkEEdxPUypIiICIiAiIgIiICIiAiIgQHXn01ZIusevzSH2KMh3QLhsbDkgVoMHjleMkSHq0ugddw82laWOQyjNgsVa8A4Pc2IM53DPcZzLX1UKKnsNa2tWjFVYA57HGcEjJUe3sJWaPEhbeg0J5LDaFBD+oZJATtjn3ztlV8+Olopa2pntHq6ilpjcQ1bdN03aUza+SCWC/CM8NuKDHLHkc5z9TJPwr0nRKxbSl2ZNhLsDz6XVBnaM+lj/Innv6o1rFm/qIQbsFmRueQQcLUS3Oe2ecHtkiW6EWNQZ6VosONyou0E7Q2RkA92I+4Ms5Y3za6o5p1rySMRElBERAREQExapWNbhPjKsF++Dj+cyxAq35DWJZ5lKooIUbbCh2+kbjwfds9j8OexmcnqIfPoZFVeB5Y3k43Z547cduSe4kh1XpT2kFLnpwMYTdg89yAwB9v4fIkGL1/R7KwbW1lqgAgcE85Pl8BvVgbVI7NhicFuKq0x4azyxFY6z6O/Fedd5SHSvze/8ArHl7NmfRj4sjjv7ev9NvvmS0hPC2t3Vmtnex0J9VhyzKSdpPPcDAP2z7ybnWPJXJXmpO4L47Y7cto1JNXqfTa9RTZRcoeq1SrKfcH5fI+4PsQDNqJZE66w4UL8NNfZQ+o6NqW3XaIg0uf/l0zY2Ef4cgfQMo9pfZz78Qx+T1/TOqjhVt/K6g881W52k/RSXP3InQZfn8Wskefz8/f+QiImcIiICIiAiIgIiICJr67WeUoYqz5ZVwm3OXYKPiIHdh/GaVXifTNgb8MeNjK+7J7ALjkn2x8WOMwPnX9VhRWP3uT9h2/n/pHQdJhTYe7cD7f/p/0kT1TqdDvvW5WyOAFfsCVyDjBGVbntwZM1dc04NVStkuF2Daw3KTtDDIGV+vuORxPAw8Lly/EL581dRXpX3+c/vLZfJWuGKVnv3ScRE99jIiICIiAiIgIiICY9TpxYjI3KsMGZJpdS6qtGCyuQQxygU4CKWORkE8A9gZExExqUxMxO4VLS2tptR6v3G2tj3U9/5YP8JeQZT+taii6zelyABf2m4P6cHGSAv12nPYgA4PEltH4h06KlRt3so2kitxypC4Ixndn047kqR3BE83gcWTDe+OY8O+kvQ4zLTNWl4nxecJuJpabrNVlhqRtzqGLDBG3aVBBzjB9Y/gflN2em85V/xN6b5/SdanutJsH3qIs/8Apj9ZJeEuonUaDSXk5azT1Mx/5tg3f92Z58YVXtoNUul2m81NtVwSG49SgAj1FcgfUiVn8FDqD0us3ECoErp1C4IRWbLMe5JYsPsg+c1RG8G99p+cfQX6IiZQiIgIiICIiAiIgQvW+rtWxQUG4CtbAedu4PhRwp5DbW+gBPOMSLbqdJbnRYy4QEgAsdtjAIAvLAUkY9iRzzmTXXK9Sy7dMQuUcFjjIYgbTyD7bv8Aq254zNTWUa0WWtWytXlNi2bDhdrbyvGd2cAZOOTniN6Ebb1OsDnQcBVyNv8AeHmBRhPmSece/wBp703UE3gjRYsFgVDtIxlvSc7OAvG4/u5UDPtIW2a0sPLarGOfTnB2JyASCRuNnGfZPbMw2J1FipyiBV52lG3EkdwQM4H298H3nNb1vG6zsT+lv31o+Cu9Vba3BXIBwfqMzLMOjL+WnmYFm0bsEHnHPIA/0madBERAREQEREBERAjer9Tek17a/MVt24+r042gdgcDLZJ+S9vlG3deLYNmkcp6viBLKCQpyu3jh+eewbvjmX6qL9o/LlQ+TnfjkbHwP8+z9MyLJ6l7eUeB3wOdo4wCePi5z8RHG0HIRdnVK+caHOfVzWQCMgcjbyTuz8iR7HmbtWqqsLE6I42s2dmSWKs5VQVHq/ZlTzw5xz8U+6i3XJUXuda1UqWasJ6VVqskjBySBZwM8nHaYdB17U6lmWhkylaFtyYXcU/dzyR5gIP0xjmcTkpForM9Z8lkY7zWbxHSO8slOuNe62rSorG4VAjeCwZSzPuCcoWAxx75PPEl+j9XN+/NT1bQv9p77geP0xn7Mp98CLNXUssQy435AYp8G0AAYGN3cnPG7GOJJdLXVhz55RlIbhABtOU27ffHL9/kJYrSk811hQAoCgdgAAB+gnqJAREQEREBERARE+O2ATycD25P6QPsTl/4ZeI9dd1LqdepqdazYLCrFQdMxGK0K5zhq0AyM81j5kzqEty4pxW5ZCeXHB+xnqYLtdWjBXdVYqXwxA9KlQTz7ZdR+spmNxoYtIfV+k3JHU3ru4ZTg4PqX/f5czZ/pGrIHmJk4x615z29/fPHznn/AA6LRjmto83d+7YieKrlYZUhhkjKkHkdxxPc9FwREQEREBERAREQERNUdUq5y4UKxUl/SMqSCAWwGIKnOO2IGh4wt26K72yFX+LqP95A/hzX6tQ3tisfzc/+Jv8Aja020LXURZ+09QVlJ9IPpAzknJ7DniePAYSuk7iA9thwuRkhVOOP+iw/oZ5F62vx9Z10iPf3e1jvWnw60b62t7ey1xET13ikREBERAREQEREBERAoXSGNHiTX1HhdZpKL1+pqxUcf95l9nPvxJP5TWdM6t2Sm46e88/2VwIyfovrP3YToImjN1it/WNf10+WglXbqOi1FqPYLFt31hN6uCcHK4xkbc2c/UjPtN/XdauR2VdM1ignDgtggKrZ+DjliP0798R7dUYEbenn4ztJTGCM7WOKzjJ5z7bvnkTONZ9J0wHYd7eWXGALiq7MBs7RjHoIz75fk5Mf+mjj18BmJK2ji5UQlvTxuVkx/jGJIV6ly750a7SrHhDuLkWlgSyANkVoM5xlxywPFZ1X4h6HTNXpjp695dqSq4IrVWUBrC6AqC2eDyNuSPeN67uq1tafDG1r6Dqqa2OlRnezBsbepXaBsUDkDsAB7/CcydlV03U7Efcuh25XGa62B4/d3eXyCRgdh2JwOZK9M6rbY+yyhqRsDbiWIz6fTkovPq/ip+UlylYiJAREQEREBMWp1K1oXbO1e+ASflwByTzMs1upW7anbAbAHDDIHI9TD5DuftA0D4s0uM+Zx7HY/OcY28cn1A4HsZHLdoHZsF3Y2FsLW/xs3nHkKCc7SwyTgKe0xt1bJZfyG5gFJGzkBy2Sc1dgUIPuTyAR6pG9e8Y1aQ1pbo0TziWIKA/CSAWGwc9ueffv3kTMRG5WY8dsluWkbn0hvUaLp61JY/mlXVgN4syq7uVYKOADcFz77u5mWvUaCq03BrHtq3L2c8hChXsBnCYx8/qTnH/TIuqFi6IXVD1VlNzAtwTtxV91PzKkYI5PpNeyoc6AEjnatLrnBIXaPLIPAPvxkfPjru4mJidSlx4p0/Hqbkkf2dh7HB7L7EgH5EgSR0mqW1FsQ5VhkH+X/iVqnXOAf6gu7AzitlBwoP8AwjwDlQO+fbHMsHS3zUMKEAZwAowMLYygge2QM/rIQ24iICIiAiIgIiICIiBGeJehprdJfpLOFuQrn+63dW/Rgp/SV/8ADDxA9umbRaj063QHyLlJySF9KWD5ggYz7lc+4lzlD8c9AuovTrOgXdqaVxqaRkfmqBjI4HLgAY4zwO5UA6MUxas458+37/X2F8iRPhjxPR1DTrqNO2VPDKcbq290cexH8CMEZBktKbVms6kJxn8Y/ABVm6jp1yjc6hFHwn/igD2P73yPPucdmnmysMCrAMrAgggEEHggg9xK7Vi0aaOHz2wX5oco/CX8SAwTp+rbDjC6exj8Y9qmJ/eHAX5jjvjPWZyXq34JJ+bNtTf1PDu1Pq3hgMipCM5Vj79wMjk4Mu39PXptQadnA2gOtdyrt9OfThiCMOvfuFPYznHza1K3jJw2tF8Xn3j0WSJqdL1jW1LY6GpiWBRs5G1mUHkDggAjjsRNuWMRERAREg+odY1FVrBaGtqBABVTzlUOdwJ7Fm/dxhDznAITkSvnxLdkj8pbxnn1Y+nOz7Z+WffnHn/+i1BVWGlYEgsVbzd2B5vHFeA37NeD/fUe+QG94i8RVaKk3Wn6Ig+J2+S/+T7Ti9Vep6xrueXc8nB2U1j/AEUew9yfmZdPxE6HbrbR5dL+ZXtRXxZtZSWzvO3A9iNuffOOBNrwrjQqunr07NdYU3vYWVrMjlsBDitDuH6++SZiy4r5b6n8sf6+m4DjuF+H8LOTH1zW6dY/L9PnK5dI6VXpqa6KhhEGBnuT3LH6kkn9ZuTHp7SyKxBUsoJVu65GcH6iZJtiNdIfN3vN7Ta07me5ERDkiIgIiICIiAiIgIiICIiBRev/AIfWJqDr+k2ro9Wf7Sph+w1H0dQPST88d+eD6ph0/wCKv5cirq2lu6fb28wIbKG+qumT79hnHznQJ5esMCCAQe4IyD9xNEZotGskb/XtP9+6ER0TxlotY23Taiu58FtinDYGMkqQCB6h7e8mZo6ToWmqfzaqKarNu3fXVWrbTg43KM44HH0m9Kr8u/D2/VKN61XqmC/lWRDzuNn6Y/dP/N+uPriN1Gm6iG3LYjKhYqvAL9wgfCgc7vV8sAj5SyROBzf8QfEWv6fSrLau6yzajBEJ2qSzFgU2qcFR9c+3tE9F/HNhhdXQG+b6c4P+Rjg/5h9p1u+hXUo6h0bgqwBB+4PBlQ6v+E3TrySK207H307bR/kIKj9AJTeuTe6y9Thc3CRj/Dz0/mPuP+tvoH4j6HWOtVTuLmBIrsrYE7VLHkZXgA+82l8YU4XcHV22EJgMcOgdeQcD0k+/7p+mah0X8Pv6M1v5iovqVFZChq24LnafUgb4VHbAJ3jHYye0urt4V9AoAJwRVgIrHaeFVicDvjvngYBnePmmPEy8VGCL/wDhMzGvP1TN3ifTJpzqncrQG2lij5znbjaBnvKp1P8AGTSoCKK7L29i2K1/ict/2zN1um/VaOzRjTeTvKEMiOFUhkdmC7e2QV75Oc9sma/TPwc0qhWusttOASvprH2IAJ/nKsv4u9U7N/AR8OjHNuKmZtvtHp9/qrWj/ErXanW11grVVd+yCIOFLZAckgtkErkjHHynRqtJ1Ak7rawu9cbQpITnf3r+Ltj7nMkOleHtNpRiilKuMblHqP3Y+o/xkjO8VbVjxTtl47Nw+XJvh6csff33lWnp6iq53o7FiCE2cZC7SC6dt27d9MAY7yd0KMK03/HjnPJ+gJ9zjGfrNiJawEREBERAREQEREBE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QSEhQUExQUFRUXFxUYFRcXFBQUFRUYFRgWFxUUFhQYHSggGBolHRQUITEhJSkrLi4uFx8zODMsNygtLisBCgoKBQUFDgUFDisZExkrKysrKysrKysrKysrKysrKysrKysrKysrKysrKysrKysrKysrKysrKysrKysrKysrK//AABEIAOEA4QMBIgACEQEDEQH/xAAcAAABBQEBAQAAAAAAAAAAAAAGAAMEBQcCAQj/xABOEAABAwIDBAcFBAgADAUFAAABAAIDBBEFEiEGMUFREyJhcYGRoQcUMrHBFVLR8CNCYnKCkrLhCBYkMzVTY3Ois8LxQ0S00uI0ZHWDhP/EABQBAQAAAAAAAAAAAAAAAAAAAAD/xAAUEQEAAAAAAAAAAAAAAAAAAAAA/9oADAMBAAIRAxEAPwA6Zi2Xfr2pl+KWN94VXV07xrY/nvVfKXW3FAZfbjXNtfzT9DjDRoVnnSPHAr0Vj28wg0SesDzouqiEOYgzD8SdcXH0RVT4qLa+unqgpKine0mwJHr/AHUN8hG7y3Hy/BX1TORqwX7CqnE66Mt6zcp/PFBEIzd/53r2Alrrn8f+6rhiBB+8OfHz4+K7GLAi2/s4oCmnLX67j6H8+asaIRkOa4DtHLtQfDiwaNDp+dO1cV20NwMjSHfeP4cfFAYmKxvvA81HxLFaYXc6RjHjQi/WI5Fo1WfVuJzSDryOtyvlb5DTzQ9VYvBHoZATybd39KDRH7U0jb3D3306rP8A3EKDLtrABYRSkDdfIPqs0n2mj/VY89pygfO6gybRnhF5v/8Aig1F23EF7mCTdbew6JuXbSlc3Llmac2a5a0gaEcHfRZW7Hz/AKsfzn8Fx9tg72HwIP4INkpdpaSTP+laHOuLOuzRzf2u26uomNcWuBDmtFwRYjfz8FgP2jG7iR3hO0uISRHNDI9nax5F+8A6+KDfGVJsO0k+ev19FeYLJfrEdyw/CPaTNEQKiNszd2ZtmSAf0u9O9aJs1trTVWkT8rvuO6r2ju3HvBIQaM2paujUhC8GIXLjfTh29qafidjlBu4nXk0figMonA7l3kHIIZjxQRjUkngL6ntPILsY3pcnU8BuHYEBIWgpBoQwceAPWd3AbynW44DbW3ZxKAhyDkkqX7WHJ3okgjSYRJb+6hHAX8Wjzt8kSGrPIKJU4pl4IKQ7OE8LeS8/xZPYpztoLFcnaIdiCJHs1bgPDRS2YIQLadx1C8/xlb2Jxm0bDxHmgaGCvG46cj9CoOK0gylsjPHf6hXkOMsdxUl8bZBe4t3oMgrMIcHEwut2JiBjtRI0acb/AIIl2gr43PLYQLDe/i793s7eKD8bx1lP1R15ODBw7XngPUoJlQ9sbcz3BrRxJshnEdqt4gbf9twIHg3f52VPUSy1LwZCXHg0Dqjsa3giLBtjnyWLhYcv7oBaoklmPXe53Zw8GjT0TtNgr3aBvmtWwvYkN3D0RDFsg3TSx5hBip2XeN/yXTNlnEX1W8DZhttdfBct2Ua0afJBgdRsu4C4BNt44qFNs66wIvqNNPML6El2Ube40NtdN6iz7HNIAtuJN7c0Hzq7BpbkBtyN43H1UCaF8Z1DmntBHqvpiHYpouSLk9ipsZ2Ia4Hq+iDABUHjqvRLYggkEbiDYjuKNsf2CLLmO47OH9kE1lG+I2e0g+h7igM9n/aLNGOjmOcaAS2u9g5uA+P5960ugmBja6Jwkz6h4Oa/b2ns4cV89Ig2P2smw+XMzrRn/ORnc4cwf1XdvndBtbxI0XebE8N5PfzPYFCkll4dUczq7wHD5oiwDFaWtiE8L9Nzg4DOx3FjhwPdoe1TXUsO9zrdpsD4X+iAJa6S+mnabkn6q2wuGTML+u/yV/FTwk3FyOYFr+J1UuKrgj3Edw1KBn3Z/wC1/Kkp/wBsR9vokgt5KIHj6KrxDCCdxV+uJLIAeTAH30cfNMv2el5/JG5c1cmZqADOzsvK6bOz0n3fmtA6Zq9zNQAlPgcgPwu81BxfE3EGFhOUaPP3j93u+aJdssaETOijP6R46xH6rfxO7uv2LKdpcY93ZlZ/nXjq/sj75+nagj7SY/0X6KLWX9Y7xHf5u7OCG8Lwt8z9Lkk3c46795J4ldYNhbpn21JJu4nXfvJ5lbFspsy1jRogrNl9jg0AkXPErQaDB2sA0VjR0QaNylEIGYqdo4J4NCQC9sgQaF7kSCWZAg0L2y8zr3MgWUJmWmBT6SAexPA2vB0WX7cbKDI4ht/BbVUPsChHGKqKZpa2SO/7wPyKD5gxLDjETxHyUBa/j+yzXFxMjdeAsB6rOcbwYwuuLFvZwQcbO49LRy54nEA6PbfR7eXYeR4ea2HCq/3iMSxPu13E9Z1+IN9xCw50el0Q7C7Qe7TBj3FsMjgHngwnQSWPAcezuQbA4OIGaQ27d3koFRLlI6zj3A2VuMLbv94b4kfimarCM3/mG+AH4oKv3p37XkPxSUn/ABf/APuB6fikg2S64kbdRWyOXpkKD11OmHURTnSOUuEoIDaErjEHCGN0jz1Wi/fyHeTYK2QH7RsT1ZTtO7rv79zB8z5IA3FsTsJJ5Tzcfk1o9AFnLXPqZi92rnnQcAODR2AK12zxDM9sDTo2zn/vEdUeAN/EK32CwfO4PI7vxQF+xWzgY0aa8VplDShoUHBqQNaFctQcuCacO/zUiy8LUEcfnVdXThYvOjQNZu31TMj+0+ZUkxLh1OOSCsqZiOJ8HFQm4q5jhe5aSNb6i6t5aVvJMDD2ZgbC43cbdqC2hkuF05yjNfYKHLUFBS7Y4/HTC77uvo1rQSL9p3AIIwzCKaVpdE1ljqQLXv3IsxaVrnlkjQWOtvGncqWHZ4RvLobgHhw8EFOzBGbixt7n9UKox3ZxmVxDB5BH8dGR8S6qsN6Rh7UHzvPTFji3yUCqhym/Ao+2wwMsJIG5CskGdpHPd3oCzYOsjnhdHIAZI7WJ3uYdx8N3kienwdjr2aFj2E1roJWvBIsbO/dPxD88lo1NWvbfrm3YSgIfsSP7rUlTfaj/APWv8x+CSD6FyBLIvOkCXSBB7kC9AXPSBekoPXOAFzuG9YljeKdJJNO46Eud3NHwjyAWn7XVpipJnbiW5B3vOX6lYPtjV5KYtG+RwZ4fEfRtvFAMUrnTSlx+J7iT2XO7w+i3HYrDcrW6LH9iabPMDy+q+hdmacBoQXtNHYKRZIBe3QJIr268JQcEpNK9JXmYIPSUgUg8L3OEDErVy1hUm4XmYIIxiKakpbqw0SuEFVNhYdvC6iwsBWJkC96QIIhoha1k0cMbw0VjnXmcIM92wwUFp0WJ1tJ0crm+I+v57V9L45CHMKwvbWjySh3bY+OiDOsap8r78HC/jx/PatG2Ic2opWZwCWXjP8Pw+hCD9oae8Wb7p9Dofoi32EZZZqmmcL5o2yt7Mjsrrdp6Rv8AKgIvsNn3QktA/wAVGftea9QXrgU24FWWUJsuCCAA5T6fdqlmC6EgQB3tSny08TPvSX8Gtd9SFgm3c/WhZyDnH0A+R81tHtbl1pR2TH/lAfVYPtnJeoHZG35u/sgnbO176dnStYHAusbm1uAWtYTtZUQTU8dRDGyOYhoe15dYmwt5lvgVkdOLUIP7cfq9aHt/A50FOGbwZX6XvaOJzza3GzSg0nHcZmh6Po42vD3Bhu4ghzjZoty7U1Fj83vAgdGwE63zH4OLh5FUFNjQqaSilvq6opg794PyvHmCpG0k/Q1tDJwe58Tv4gMv9R8kBFiuLyxyxsYxrhJoCTbUau8hqqWbaiq6WSJlO17mWzAP3Bwu06niFLllz1zG8IoHvP70r2tb6MeqbBp74piDeTaf1jaUFi3a9zaOaomjyOic5hjBOrhlDW37S4Krwra2s96ipqqFsbpA57XNNwWNaSW2uesDlv8ALcqzbqcfZ0tRECc1RHKQSCOo9kXAfCeja7xKu8NmZXGjqobOa0yZjcXYHxkOaRzzhgI7EAvXe02uZYijbkfK6KJxe4dI4Oc1oHacp7FJHtCrxT1ErqRjZKdzOkjc9wIjc3NnB48N3C689oOGiCPC4wbhtdTtud5+K5KttucMDKKvlB1fT2I4Dow+x/4/RBNwvbGQUBrKtjIhlMgaxxfdhaCzfueSbW7kJVftAxWKF1XJSRCBzT0YDiZIi4fonyi/WaSRcWB7lD2klz0OE0vCokpGPHNgDLjzc3yWk4xg7ailmh0HSRvYOQLmkNPgbHwQX0dZ1boZwba81FFLUjKSw1VgL2tE+To797AwnvKe2irfd6KaQ744XHT7zWaW8UA+ymiIhr6CR1ix7m3G8Nmjy5gD3X8UDTvadiWaFvuDQ6cF0IzuBeAMxIv2a6qXWe0qtipBUmljGWV8UzS9wMbmkBum831v4KXtRTBuLYS0brVI8owo3tZw0Q4bUEEnpKiOQ9hORpA7OpfxKAnxfbCSlomSzxN95eQxkLHZg6V5ORgdytqSq7Z/bGsZUtpcRijjfM1zoHxElji3V0TtT1gOP4hVmNu6bGcOhOrYmyzEcLkENPeCz5p72vt6KClqG6OhqonX/ZIfceJDUEyLbec4g6hqYWRhzXuge15d0gGrewXaHX7WoG9o1VMJhGI2ljwS12Y36ou648U97UHvZVwVMf8A5eNkh7Wumy+RLgP4l7tfO2V9M9pu17JXA9hY0j5oB2vizwv7WEjyuE37G8R6DFYDweJI3dzmOI/4mtU+mjvG0c22+iFNi5+jr6Vx3CZl/E2+qD6w+128wkhfpoeYSQHDqkc1BlqBfehSXFzfX1KhVWOcgT6BAZGs5J5tSOfl+KB4cSLviNuz+ys6PENQN3z8uCCn9q7+vTH9mX5x/isN2uP+UfwN+q2/2oax0z9dHSN/mDCP6CsR2vb+laebLeRP4oLCN3+QD9+L+oLYq1oM+Hg6gvnB7f8AJpFiMNSBRWJHxs9HfgtidicXvOG3kZq+Y/E3cad7QfMgd6AZwOY0tS/D3HRldSyw34sc8Xt3Do/G6NPawCKITN+KCWKUeByn+oHwVRt3gJGJYZVNGhqIoZO/NmjPrIPAI22ywsz0NRHxdE+3eGkt9QEFfsrU9PUVkw3XhiYf2WRCQ2/imPkgyo2eFdi+IsM00WQUxvE4AnPCwWdcG409UU+yWjdHhkDnb5M8h1vo5xy6/uhqHcN2gp4cZxN0k0TGuFMGuc8AOLI2hwB3EgoCjAcIZ9mR00/wlr4XB3VLuu9ul+JtcIB2KbNhOK+5SEuhqL5HcHEAlkg5O0LSO7sVxjO1wkimq2PLoIaykYwgktc2ItfM5o5npSL8QAn8bqoqvEcLEL2yOa6WZzmODg2MNaQXW3Zi0W7kE32puucN/wDyFP8A9SufaH/oyr/3L/kh32q1LGuw4Oc0EVsDyCQCGtvdxHAa71de0WrYMMqSXNAdE4NOYWcXaNDed7jcgA8ZNjgDuHSQDz6DVE3tghPuBmZJLG+Ety9HIWB3SPYxweBv03clRbSUZmwalnhIc+mbBKLWNsjQHg93xEfsp/2gbSwVWDucyRl5eiszMM+YPY5zMu+4sfJBM2vnZSYTFG90j2ufTscXHPI8FwkkFzvJa16qtgtoo58ZqHRBzWTwNJDgAc8WQc91s3miKoqmPrcOgc5oLGSTFpIBzdEI422PE9I88+qq3bioZS4nhsznNbrLG+5Fw14DQ4jg0F7tSgstqzfGcI//AKv+WEvbZ/ox/wDvIv6lC2mr2fbGF3ezq+8ZusNM7LNvyvwT/ttqGjDS0kBzpI8ouLmxubDigjS6bQ0xO40jgO8OlJCm+2zXDSOJliA77n8Coe2zhDUYfiLSHRRSFkrm9YBkwyh9xwHW8SF3tpUsr6ihoonNk/TColLSHBsUQPxEHTNmIHggcxbDBNUvhdufh5aey8tr94Ovgsxw+rdligk+OndUxkXubAC3kcw8Atemqo/tUszsze52tmF79PfLbnbWyzLbDDuhxJ0g+GWNzv4gMrh8j/EgkYe39GzuQRsmy9bSj/bxf1i6PGjJBc/qx38m3Qr7MaXpcUo2f7W57mNc8+jUH0B9mx8kle/ZQ/JXqDMap5BublQpahx7PU/2RBi9ILaen1QufisOseQ3DvKCypJy38/MqfRVl3C39v7qr91JGpv2DRg7+a7o/i59u5o7hxQXW256SiJ4sex3hq0/1eixbapl2sdyJHmL/wDSttkh6WGSPfnYW3PMjT1ssbxeIuje0ixGtuILeHzCBnYyCKV2SVjX2Ol+3/stvwDY6hlDC6midlADbg9UXLrDXmSfFfP2zlX0c7TwOn4L6J2JxDM0aoDSpwuOUND2hwa9kjex8bg5jtORAUp0AIsu4nXCcQV1DhUcMTIY25Y42NYwXJs1osBc6nQbyhqT2bYeTf3SHyP4o2XlkAtFsXSti6FsDBFnz5LdQu5lp37hoeS52d2GpKJ7308IY5+jjdzja98rcxOUXtoOQ5IpcU2ZUA/jOx1JVPEk9PHI8ANDnAk5QSQO7U+a6r9lKWaKOGSFj4o7dGwg5WZRlFu4aK66VNPqNe5BW4Xs5BTMdHBEyNhJcWtGhJABJ8GgeCoqf2bYfHN0zaZgeDcauLAeYjJyjy0RZFPcXTM1Ra3aUFfJslSvnFQ+BjpgWkSEHMC34Te/CwXGMbH0lU/PPBHI8ANzOBJyi5A37tT5q36XRM+99chBUVGwNDI7PJTRPdZouQSbNaGtG/gGgeCm4xsnS1WU1ELJSwENzAnKDvA8grJtTonI6lBXt2bgEHu4iZ0Ni3o7XbYm5Fj2lQ9m9iKShze7RBhf8TsznuIHDM4kgdiIBOn2uQCeI7KUjZTU9BH0983SWObNa1735LMduWh8jRbXNYHlm0PotZ2lrMrSseqJOmqSeDAT4nQfXyQQNp5ejpZTzblH8XV+RXP+D/h3S4mXkaQwyPvyc7LGPGz3eRVX7QquzY4hxJe7uGjfUu8lpf8Ag44PkpaipcNZpAxv7sQNyO9zyP4UGt9CEk6kgzGooHyDraD7rfqVWnB8p3eA+pR+aXloOfFc+6N5fiUAUcMcR1t33Ru8V7BhBcez0Rp9ngfFu5finGwDcB3BBQ01DlCyvb/CzTVbtLNlHSN035j1x/NfzC+goKJo1Op9AhH2tbN+9URkjF5ae8jQN7mW/SM8gHd7Ag+YquPo5Dbgbj5haz7PMcu1uqzLEWZ25hrb1Cf2XxQwyAX0J9UH1nhNWHNGqtAsz2QxvMBqtDpJswQSU2+QBOFQK0oPJqhRZJ0y6S+pXUjN3M6oPXT2CiVE/UvxcU7O4AW4myZq2jO0cG280HTJ7BR6yo6zB4qwaGvabKsy5p+4IJbqrTy+agT1NpyObVMnA4KHUMzTg8m6+qCbTzEg/n8715FMbrvDdS4W4Lt7AGlwGg3oHXSnepUdXZuqjue0sB4EeoQ/jeLCIW5oKfbjGAA7VCGFQFrMztHPOY9l9w8vqvKuc1U9j8DDd3aeDfzwVfttivQwFjT15LtHY39Z308UARjlUaqqdkBdmcGRAak65WgDtOvivrTZHBRRUdPTC36ONocRoHPOsjvFxcfFYL7Bdlveaw1Tx+iprEXGjpnXyAc8ou7sOXmvpJAkkkkFI5x1XMA8+a6q4MqajYbXQOak2v4pDqGw80yzeuohd2qCQ+Yr0TlS20oIXXugQfOHtU2WNBVFzBannLnxG2jHb3w9libjsPYVnUzLHRfYe1WzcVfSvp5Ro7Vrh8Ubx8Mje0eoJHFfKO02CTUVRJTzts9h3/qvafhkYeLSPw3hAR7E7SlpDXHUevaty2bx0PA1XypG8tIINiNxR9sltaQQCbEIPpuGYOC4qIboDwLakOAF0WwYmCAglGkBI5BKaIA3XElXYXQ3j+NljDY9nmgkSTB0hdfQHTw3J507TG53HU/QLPmY0TfXsUiTFyIna79EB5gFnQg87ptgGedw/U08m3VXhNUWwN14KrpcUtHUG/xPf6ABAS4XI1zA7mT817UBuZ7hwYPmR9UJYVWu6NtjxP1UiTECGza/+GfRAV4XK3K13ZqkagNEreBaSPVA+D4wTDv4FRcUx0tLdd4Pqgv5MdDYLX1B+qAtoMWdUOEcerr6cgOZ7Ah+XEpZZDHHdxJPcBzJ4BEOGUDadhLiC613vOm75NCBwdHSwkuNmtF3OO9x4nvJsAO5ZlWTy11UMou+RwZG37ov1R3DeT3lTNrdojUvyMuIWnT9sj9c9nIIy9nGACFjppB+me39GD/4bT8nO9BpzQa1sRRRYdSx07CCLXe7dnkNs7j6W7ABwRRHWgm1xruWQ0uOG5Y42t+boiwjFtcjzp+q7lyKDQOmPJJUPvEvNvmkgt5qcuC4ZSEKySQVgol0yj1urFJBywWXSSSBIR9ouw0WKQZTZk7Aehlt8J+47mw8Rw3hFySD4tx3B5qSZ0FQwskbvB3EcHNO4tPAhQGPINwbFfXe3OxNPikQZMC2Rt+imbbPGTw/aaeLT6GxXzNtpsXU4ZJlnbdhJEcrbmOTuPB1v1Tr80D+A7TlhAcbdvD+y07BNqQ4C5WDhWWH1z47ZTpy/Dkg+kI8dDxv3BDm0FYHWF+ZKzai2leBbX89qefj5cbuKC7juPVSq15/RM52J+aoIcUBsL7ypM2LNdODfRo0QaEKsNitfgB5qjDj0BPMvPm4qiq8dGW1/wAhe/bTega2/wCqguMHxMNjZc8Sm67Gm5pBfe0hAzsT6rQ03NzoN67go6iUk5coPF+npvQT8Mx3I0gnmu/0tXly9Vg3vO7+EfrfJd4Zs5HH1pD0ju3Rg7m8fG6exXaeGnFgc7xuY0jT947moLCnpoaWNxuGje97jq7vP0CBNqNp3VBLI7thB7i/tdyHIfkQcSxSeskANzr1I2g2HcOJ7SibAtlOhLJJrOfe4bvaw8L8z6fNBXYLs65jGzyjtYw7xyc4fIIwoMR0Guo08FcPwvO0jmLhDApSx9vBBMxV/WErfFTaTErsAvqNW93JMRUZILTx/IKrWRGNxafBBf8A2+/mfNJU3SdhSQfSKSSSBJJJIEkkkgSSS5c6yBSHRUOIsZM10UrGyRu0c1wDmnvBVy+YWVXMy5QY3tf7G7l0mHu7egkPpHIfk7zWU4jh81LIY5o3xPG9rhbxHAjtC+uXDLqqDaHDI6iMiVjXjgHAHXmL7ig+ZYK0frDy/BWMFSw7nDuOnzRhjXs7iueiLozy+NvkdfVDtV7Patt8gZIB912U+TrD1QeRxNPAfnuTrKBl76/zFUsmz1ZHr0EwG67WucPNt0wTUt/1w78/1QFDcLYd+b+YqZFhsY/Vv3klBfvFSf1pvDP9E8zDqyXdHUvH7shHiTogNPeIYRqY2dnVHoE5TY5ATbN4nqj8fRCFNsdVvsejyA7i5wHoLn0VfU0r6eZ0b/iYbG2o7COwix8UBftpjEYYYY3yGQ5TdoyMynX4ibuuOWiAkQ42zpIIphvZ1Hdx1afO48UPuGqDa9gMJg9ybJEwZnt67jq/MNHNLuQIOiunYcDHu3IT9heKB3T0jj/tY/Rsg/oPmtPbSWuEFbQQ3jB4hUmMYT18wGh1RTRw5cze1dzU2ZpBG5AO0VBnaDbUaFRcWwAv64Go3oswulyu7CrRkAB1Gh0d9Cgy37Od91erVPsdnIJICNJJJAkkkkCSSSQJRqwG2ibq6ixATRqLg9u5BXFzrp03snpWjM0L2ewdbkgr6i9lCmaTp+e1WLNXnkLqEG6SO5XAQVj6XPcn82XoobM71dUVHdje0+imVFCLAeCCjZQgRtFt+qlOwoWHgrOam69huFgpRi1Hn+fJAPQ4bdz+8BSGYYMkvcfkrKji0J5u+ieey0UncfkgFTgYLY9OCyf217O9BLFUNGj/ANG/94C7fMZv5VvccfUj7gqH2j7Pe+0lREB18gfH+/H1mjxsW/xFB88YG4SsfCdz2kDsdvafMBD0jCNDoQbEcvzqpmFzljxwsVK2lgAmzj4ZWhw5Ztzh5i/igWxmM+51sE5vlY8dJa+sbuq/Qb9CT3gL61ZRNNiLEGxB4EHcV8Yr6h9j+0XvWGRZjeSD9C/n1AOjJ72ZfEFARy4eGyg8CFMNAE5NICBzC6E6CBNRZHAhSXQ3PfoU5O8EJGcWQN+5nmku/fAkgnpJJIEkvCU2ZxzQOpqolyhQ6nE2s3lUVftEw8UEisqOt815HUbz5IZqcZaTvXQxhp0BQE8c+oKj1VXZyop8baCBdQanGQ541QFNLPYE87pp5tGRxJ+apaXFGl1r6KbS1geSgLaCPqM7ApZZct7NU3hovGFLAQRuj6xTmT6p0tSAQRoY7Cy6mb1HDmnsq9yoIrI7NHZZdPZcnuCfyL0tQfJ/tRwL3LE5mAWZIemj/dkuSB3Ozt8FBqG9NSH70RzD906O+h8Fsf8AhD7P9JSR1bR1oH5Xn/ZykD0fk/mKxfZypAdldq112uHMO0I9UFE/5rR/YZjnQ1rqdx6lQyw/3kd3M829IO8hAFfSmJ74zvYT4jgfEWK8w2tdBLHKw2fG9r297SCPkg+vW3T0lyNE5glXHVU8M7PhljY8dmYA2PaN3gpwhCCBENO1cxDmrEQhLoAggdAElYdEF4gdSSSQcS7lSzbykkgGdodxQVVpJIIb96epN5SSQNVXxJmL40kkFhQ/EUQbPbykkg03Cv8ANhTEkkCSSSQJJJJAkkkkAt7UP9E13+5d9F8qYX8Q70kkEzan/wCod+4z+kKlCSSD6p9iX+haT/8Af/6iZHKSSBJJJIEkkk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img_1219777824163_361.jpg"/>
          <p:cNvPicPr>
            <a:picLocks noChangeAspect="1"/>
          </p:cNvPicPr>
          <p:nvPr/>
        </p:nvPicPr>
        <p:blipFill>
          <a:blip r:embed="rId3">
            <a:graysc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237058">
            <a:off x="3889193" y="4141399"/>
            <a:ext cx="1878116" cy="1659674"/>
          </a:xfrm>
          <a:prstGeom prst="rect">
            <a:avLst/>
          </a:prstGeom>
        </p:spPr>
      </p:pic>
      <p:grpSp>
        <p:nvGrpSpPr>
          <p:cNvPr id="8" name="Group 7"/>
          <p:cNvGrpSpPr/>
          <p:nvPr/>
        </p:nvGrpSpPr>
        <p:grpSpPr>
          <a:xfrm>
            <a:off x="4021861" y="1412778"/>
            <a:ext cx="1342769" cy="639454"/>
            <a:chOff x="4800599" y="2438401"/>
            <a:chExt cx="1981200" cy="1215989"/>
          </a:xfrm>
        </p:grpSpPr>
        <p:sp>
          <p:nvSpPr>
            <p:cNvPr id="9" name="Rounded Rectangle 8"/>
            <p:cNvSpPr/>
            <p:nvPr/>
          </p:nvSpPr>
          <p:spPr>
            <a:xfrm>
              <a:off x="4800599" y="2438401"/>
              <a:ext cx="1981200" cy="1080797"/>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5105400" y="2743199"/>
              <a:ext cx="1371600" cy="911191"/>
            </a:xfrm>
            <a:prstGeom prst="roundRect">
              <a:avLst/>
            </a:prstGeom>
            <a:solidFill>
              <a:schemeClr val="bg1"/>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ound Same Side Corner Rectangle 10"/>
          <p:cNvSpPr/>
          <p:nvPr/>
        </p:nvSpPr>
        <p:spPr>
          <a:xfrm>
            <a:off x="3350476" y="1813492"/>
            <a:ext cx="2737184" cy="560999"/>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139126" y="2346942"/>
            <a:ext cx="3195603" cy="1648329"/>
          </a:xfrm>
          <a:prstGeom prst="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4542379" y="2148954"/>
            <a:ext cx="295911" cy="376616"/>
            <a:chOff x="4343400" y="1905000"/>
            <a:chExt cx="598713" cy="762000"/>
          </a:xfrm>
        </p:grpSpPr>
        <p:sp>
          <p:nvSpPr>
            <p:cNvPr id="14" name="Rounded Rectangle 13"/>
            <p:cNvSpPr/>
            <p:nvPr/>
          </p:nvSpPr>
          <p:spPr>
            <a:xfrm>
              <a:off x="4343400" y="1905000"/>
              <a:ext cx="598713" cy="598713"/>
            </a:xfrm>
            <a:prstGeom prst="roundRect">
              <a:avLst/>
            </a:prstGeom>
            <a:solidFill>
              <a:schemeClr val="bg1">
                <a:lumMod val="65000"/>
              </a:scheme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4477739" y="2068287"/>
              <a:ext cx="326571" cy="598713"/>
              <a:chOff x="1905000" y="5257800"/>
              <a:chExt cx="457200" cy="838200"/>
            </a:xfrm>
          </p:grpSpPr>
          <p:sp>
            <p:nvSpPr>
              <p:cNvPr id="16" name="Round Same Side Corner Rectangle 15"/>
              <p:cNvSpPr/>
              <p:nvPr/>
            </p:nvSpPr>
            <p:spPr>
              <a:xfrm>
                <a:off x="1905000" y="5257800"/>
                <a:ext cx="457200" cy="3048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0800000">
                <a:off x="1905000" y="5562600"/>
                <a:ext cx="457200" cy="533400"/>
              </a:xfrm>
              <a:prstGeom prst="round2SameRect">
                <a:avLst>
                  <a:gd name="adj1" fmla="val 41379"/>
                  <a:gd name="adj2" fmla="val 0"/>
                </a:avLst>
              </a:prstGeom>
              <a:solidFill>
                <a:schemeClr val="bg1">
                  <a:lumMod val="6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18" name="Picture 17" descr="MB900234256.jpg"/>
          <p:cNvPicPr>
            <a:picLocks noChangeAspect="1"/>
          </p:cNvPicPr>
          <p:nvPr/>
        </p:nvPicPr>
        <p:blipFill>
          <a:blip r:embed="rId5">
            <a:graysc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038765" flipH="1">
            <a:off x="2922854" y="4000555"/>
            <a:ext cx="1401531" cy="1317856"/>
          </a:xfrm>
          <a:prstGeom prst="rect">
            <a:avLst/>
          </a:prstGeom>
        </p:spPr>
      </p:pic>
      <p:pic>
        <p:nvPicPr>
          <p:cNvPr id="19" name="Picture 18" descr="TN_mallet-tool-gray.jpg"/>
          <p:cNvPicPr>
            <a:picLocks noChangeAspect="1"/>
          </p:cNvPicPr>
          <p:nvPr/>
        </p:nvPicPr>
        <p:blipFill>
          <a:blip r:embed="rId7">
            <a:extLst>
              <a:ext uri="{BEBA8EAE-BF5A-486C-A8C5-ECC9F3942E4B}">
                <a14:imgProps xmlns:a14="http://schemas.microsoft.com/office/drawing/2010/main">
                  <a14:imgLayer r:embed="rId8">
                    <a14:imgEffect>
                      <a14:backgroundRemoval t="0" b="100000" l="0" r="99359"/>
                    </a14:imgEffect>
                  </a14:imgLayer>
                </a14:imgProps>
              </a:ext>
              <a:ext uri="{28A0092B-C50C-407E-A947-70E740481C1C}">
                <a14:useLocalDpi xmlns:a14="http://schemas.microsoft.com/office/drawing/2010/main" val="0"/>
              </a:ext>
            </a:extLst>
          </a:blip>
          <a:stretch>
            <a:fillRect/>
          </a:stretch>
        </p:blipFill>
        <p:spPr>
          <a:xfrm rot="265761" flipH="1">
            <a:off x="5670203" y="2313047"/>
            <a:ext cx="969434" cy="1056434"/>
          </a:xfrm>
          <a:prstGeom prst="rect">
            <a:avLst/>
          </a:prstGeom>
        </p:spPr>
      </p:pic>
      <p:pic>
        <p:nvPicPr>
          <p:cNvPr id="20" name="Picture 19" descr="tool2.gif"/>
          <p:cNvPicPr>
            <a:picLocks noChangeAspect="1"/>
          </p:cNvPicPr>
          <p:nvPr/>
        </p:nvPicPr>
        <p:blipFill>
          <a:blip r:embed="rId9">
            <a:graysc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38838">
            <a:off x="3526926" y="2381123"/>
            <a:ext cx="1111008" cy="1002175"/>
          </a:xfrm>
          <a:prstGeom prst="rect">
            <a:avLst/>
          </a:prstGeom>
        </p:spPr>
      </p:pic>
      <p:pic>
        <p:nvPicPr>
          <p:cNvPr id="21" name="Picture 20" descr="MB900016925.jpg"/>
          <p:cNvPicPr>
            <a:picLocks noChangeAspect="1"/>
          </p:cNvPicPr>
          <p:nvPr/>
        </p:nvPicPr>
        <p:blipFill>
          <a:blip r:embed="rId11">
            <a:grayscl/>
            <a:extLst>
              <a:ext uri="{BEBA8EAE-BF5A-486C-A8C5-ECC9F3942E4B}">
                <a14:imgProps xmlns:a14="http://schemas.microsoft.com/office/drawing/2010/main">
                  <a14:imgLayer r:embed="rId12">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7035260">
            <a:off x="5535937" y="4194244"/>
            <a:ext cx="1145938" cy="1145938"/>
          </a:xfrm>
          <a:prstGeom prst="rect">
            <a:avLst/>
          </a:prstGeom>
        </p:spPr>
      </p:pic>
      <p:pic>
        <p:nvPicPr>
          <p:cNvPr id="22" name="Picture 4" descr="C:\Users\Gail\AppData\Local\Microsoft\Windows\Temporary Internet Files\Content.IE5\7CJKZ16U\MC900391182[1].wmf"/>
          <p:cNvPicPr>
            <a:picLocks noChangeAspect="1" noChangeArrowheads="1"/>
          </p:cNvPicPr>
          <p:nvPr/>
        </p:nvPicPr>
        <p:blipFill>
          <a:blip r:embed="rId13" cstate="print">
            <a:grayscl/>
            <a:extLst>
              <a:ext uri="{28A0092B-C50C-407E-A947-70E740481C1C}">
                <a14:useLocalDpi xmlns:a14="http://schemas.microsoft.com/office/drawing/2010/main" val="0"/>
              </a:ext>
            </a:extLst>
          </a:blip>
          <a:srcRect/>
          <a:stretch>
            <a:fillRect/>
          </a:stretch>
        </p:blipFill>
        <p:spPr bwMode="auto">
          <a:xfrm rot="13619190">
            <a:off x="4606550" y="2292999"/>
            <a:ext cx="667086" cy="8367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88688" y="3993882"/>
            <a:ext cx="3846561" cy="1868329"/>
          </a:xfrm>
          <a:prstGeom prst="rect">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MB900391186.jpg"/>
          <p:cNvPicPr>
            <a:picLocks noChangeAspect="1"/>
          </p:cNvPicPr>
          <p:nvPr/>
        </p:nvPicPr>
        <p:blipFill>
          <a:blip r:embed="rId14">
            <a:graysc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6186" y="2343683"/>
            <a:ext cx="769312" cy="769312"/>
          </a:xfrm>
          <a:prstGeom prst="rect">
            <a:avLst/>
          </a:prstGeom>
        </p:spPr>
      </p:pic>
      <p:pic>
        <p:nvPicPr>
          <p:cNvPr id="25" name="Picture 24" descr="method_adjustable_wrench_icon_style_clip_art_thumb.jpg"/>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21092">
            <a:off x="5452054" y="2147340"/>
            <a:ext cx="618495" cy="1189138"/>
          </a:xfrm>
          <a:prstGeom prst="rect">
            <a:avLst/>
          </a:prstGeom>
        </p:spPr>
      </p:pic>
      <p:pic>
        <p:nvPicPr>
          <p:cNvPr id="26" name="Picture 25" descr="MH900441292.jpg"/>
          <p:cNvPicPr>
            <a:picLocks noChangeAspect="1"/>
          </p:cNvPicPr>
          <p:nvPr/>
        </p:nvPicPr>
        <p:blipFill rotWithShape="1">
          <a:blip r:embed="rId18">
            <a:grayscl/>
            <a:extLst>
              <a:ext uri="{BEBA8EAE-BF5A-486C-A8C5-ECC9F3942E4B}">
                <a14:imgProps xmlns:a14="http://schemas.microsoft.com/office/drawing/2010/main">
                  <a14:imgLayer r:embed="rId19">
                    <a14:imgEffect>
                      <a14:backgroundRemoval t="36615" b="64615" l="9538" r="89231"/>
                    </a14:imgEffect>
                    <a14:imgEffect>
                      <a14:saturation sat="0"/>
                    </a14:imgEffect>
                  </a14:imgLayer>
                </a14:imgProps>
              </a:ext>
              <a:ext uri="{28A0092B-C50C-407E-A947-70E740481C1C}">
                <a14:useLocalDpi xmlns:a14="http://schemas.microsoft.com/office/drawing/2010/main" val="0"/>
              </a:ext>
            </a:extLst>
          </a:blip>
          <a:srcRect l="9412" t="35835" r="9220" b="35005"/>
          <a:stretch/>
        </p:blipFill>
        <p:spPr>
          <a:xfrm rot="3774657">
            <a:off x="2830127" y="2623800"/>
            <a:ext cx="1504694" cy="454346"/>
          </a:xfrm>
          <a:prstGeom prst="rect">
            <a:avLst/>
          </a:prstGeom>
        </p:spPr>
      </p:pic>
      <p:pic>
        <p:nvPicPr>
          <p:cNvPr id="27" name="Picture 26" descr="god-is-my-ruler-md.png"/>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445" t="16426" r="-445" b="3178"/>
          <a:stretch/>
        </p:blipFill>
        <p:spPr>
          <a:xfrm rot="3781511">
            <a:off x="3841677" y="2823652"/>
            <a:ext cx="1445821" cy="613300"/>
          </a:xfrm>
          <a:prstGeom prst="rect">
            <a:avLst/>
          </a:prstGeom>
        </p:spPr>
      </p:pic>
      <p:grpSp>
        <p:nvGrpSpPr>
          <p:cNvPr id="28" name="Group 27"/>
          <p:cNvGrpSpPr/>
          <p:nvPr/>
        </p:nvGrpSpPr>
        <p:grpSpPr>
          <a:xfrm>
            <a:off x="3358930" y="2230728"/>
            <a:ext cx="2802494" cy="1599889"/>
            <a:chOff x="2590800" y="1286645"/>
            <a:chExt cx="3886200" cy="2218555"/>
          </a:xfrm>
        </p:grpSpPr>
        <p:sp>
          <p:nvSpPr>
            <p:cNvPr id="29" name="Round Same Side Corner Rectangle 28"/>
            <p:cNvSpPr/>
            <p:nvPr/>
          </p:nvSpPr>
          <p:spPr>
            <a:xfrm rot="10800000">
              <a:off x="2590800" y="2286000"/>
              <a:ext cx="3886200" cy="1219200"/>
            </a:xfrm>
            <a:prstGeom prst="round2SameRect">
              <a:avLst/>
            </a:prstGeom>
            <a:solidFill>
              <a:srgbClr val="B20202"/>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Diagonal Stripe 29"/>
            <p:cNvSpPr/>
            <p:nvPr/>
          </p:nvSpPr>
          <p:spPr>
            <a:xfrm rot="14125266">
              <a:off x="3501536" y="763171"/>
              <a:ext cx="2064728" cy="3111675"/>
            </a:xfrm>
            <a:prstGeom prst="diagStripe">
              <a:avLst>
                <a:gd name="adj" fmla="val 84276"/>
              </a:avLst>
            </a:prstGeom>
            <a:solidFill>
              <a:schemeClr val="bg1">
                <a:lumMod val="50000"/>
              </a:schemeClr>
            </a:solid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1" name="Picture 7" descr="C:\Users\Gail\AppData\Local\Microsoft\Windows\Temporary Internet Files\Content.IE5\2N6GVCUY\MC900250779[1].wmf"/>
          <p:cNvPicPr>
            <a:picLocks noChangeAspect="1" noChangeArrowheads="1"/>
          </p:cNvPicPr>
          <p:nvPr/>
        </p:nvPicPr>
        <p:blipFill>
          <a:blip r:embed="rId22" cstate="print">
            <a:grayscl/>
            <a:extLst>
              <a:ext uri="{28A0092B-C50C-407E-A947-70E740481C1C}">
                <a14:useLocalDpi xmlns:a14="http://schemas.microsoft.com/office/drawing/2010/main" val="0"/>
              </a:ext>
            </a:extLst>
          </a:blip>
          <a:srcRect/>
          <a:stretch>
            <a:fillRect/>
          </a:stretch>
        </p:blipFill>
        <p:spPr bwMode="auto">
          <a:xfrm rot="497137">
            <a:off x="5868344" y="4156258"/>
            <a:ext cx="1274064" cy="15425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Tools 2.jpg"/>
          <p:cNvPicPr>
            <a:picLocks noChangeAspect="1"/>
          </p:cNvPicPr>
          <p:nvPr/>
        </p:nvPicPr>
        <p:blipFill>
          <a:blip r:embed="rId23">
            <a:grayscl/>
            <a:extLst>
              <a:ext uri="{BEBA8EAE-BF5A-486C-A8C5-ECC9F3942E4B}">
                <a14:imgProps xmlns:a14="http://schemas.microsoft.com/office/drawing/2010/main">
                  <a14:imgLayer r:embed="rId24">
                    <a14:imgEffect>
                      <a14:backgroundRemoval t="1231" b="98462" l="923" r="99077">
                        <a14:foregroundMark x1="66769" y1="67692" x2="66769" y2="67692"/>
                        <a14:foregroundMark x1="50769" y1="58154" x2="50769" y2="58154"/>
                        <a14:foregroundMark x1="71077" y1="55077" x2="71077" y2="55077"/>
                        <a14:foregroundMark x1="64308" y1="60923" x2="64308" y2="60923"/>
                        <a14:foregroundMark x1="63077" y1="76923" x2="63077" y2="76923"/>
                        <a14:foregroundMark x1="58462" y1="70462" x2="58462" y2="70462"/>
                        <a14:foregroundMark x1="76308" y1="89231" x2="76308" y2="89231"/>
                        <a14:foregroundMark x1="45538" y1="55077" x2="45538" y2="55077"/>
                        <a14:foregroundMark x1="78154" y1="92000" x2="78154" y2="92000"/>
                        <a14:foregroundMark x1="92308" y1="94154" x2="92308" y2="94154"/>
                        <a14:foregroundMark x1="88615" y1="72923" x2="88615" y2="72923"/>
                        <a14:foregroundMark x1="77538" y1="60923" x2="77538" y2="60923"/>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rot="665281">
            <a:off x="2554721" y="4112963"/>
            <a:ext cx="1240530" cy="1321953"/>
          </a:xfrm>
          <a:prstGeom prst="rect">
            <a:avLst/>
          </a:prstGeom>
        </p:spPr>
      </p:pic>
      <p:pic>
        <p:nvPicPr>
          <p:cNvPr id="33" name="Picture 6" descr="C:\Users\Gail\AppData\Local\Microsoft\Windows\Temporary Internet Files\Content.IE5\7CJKZ16U\MC900391184[1].wmf"/>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rot="14344168" flipH="1">
            <a:off x="4956669" y="3961534"/>
            <a:ext cx="1382103" cy="10513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Gail\AppData\Local\Microsoft\Windows\Temporary Internet Files\Content.IE5\7CJKZ16U\MC900441282[1].png"/>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rot="1822450">
            <a:off x="4075218" y="3847195"/>
            <a:ext cx="1067113" cy="1268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B900234256.jpg"/>
          <p:cNvPicPr>
            <a:picLocks noChangeAspect="1"/>
          </p:cNvPicPr>
          <p:nvPr/>
        </p:nvPicPr>
        <p:blipFill>
          <a:blip r:embed="rId5">
            <a:grayscl/>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498022" flipH="1">
            <a:off x="4406581" y="3720598"/>
            <a:ext cx="1467776" cy="1380145"/>
          </a:xfrm>
          <a:prstGeom prst="rect">
            <a:avLst/>
          </a:prstGeom>
        </p:spPr>
      </p:pic>
      <p:pic>
        <p:nvPicPr>
          <p:cNvPr id="36" name="Picture 35" descr="MB900016925.jpg"/>
          <p:cNvPicPr>
            <a:picLocks noChangeAspect="1"/>
          </p:cNvPicPr>
          <p:nvPr/>
        </p:nvPicPr>
        <p:blipFill>
          <a:blip r:embed="rId11">
            <a:grayscl/>
            <a:extLst>
              <a:ext uri="{BEBA8EAE-BF5A-486C-A8C5-ECC9F3942E4B}">
                <a14:imgProps xmlns:a14="http://schemas.microsoft.com/office/drawing/2010/main">
                  <a14:imgLayer r:embed="rId28">
                    <a14:imgEffect>
                      <a14:backgroundRemoval t="4688" b="91146" l="0" r="100000"/>
                    </a14:imgEffect>
                  </a14:imgLayer>
                </a14:imgProps>
              </a:ext>
              <a:ext uri="{28A0092B-C50C-407E-A947-70E740481C1C}">
                <a14:useLocalDpi xmlns:a14="http://schemas.microsoft.com/office/drawing/2010/main" val="0"/>
              </a:ext>
            </a:extLst>
          </a:blip>
          <a:stretch>
            <a:fillRect/>
          </a:stretch>
        </p:blipFill>
        <p:spPr>
          <a:xfrm rot="5775564">
            <a:off x="3135067" y="3655557"/>
            <a:ext cx="1420913" cy="1420913"/>
          </a:xfrm>
          <a:prstGeom prst="rect">
            <a:avLst/>
          </a:prstGeom>
        </p:spPr>
      </p:pic>
      <p:grpSp>
        <p:nvGrpSpPr>
          <p:cNvPr id="37" name="Group 36"/>
          <p:cNvGrpSpPr/>
          <p:nvPr/>
        </p:nvGrpSpPr>
        <p:grpSpPr>
          <a:xfrm>
            <a:off x="3029224" y="3907495"/>
            <a:ext cx="3406953" cy="1963232"/>
            <a:chOff x="2133600" y="3611809"/>
            <a:chExt cx="4724400" cy="2722401"/>
          </a:xfrm>
          <a:solidFill>
            <a:schemeClr val="bg1">
              <a:lumMod val="50000"/>
            </a:schemeClr>
          </a:solidFill>
        </p:grpSpPr>
        <p:sp>
          <p:nvSpPr>
            <p:cNvPr id="38" name="Round Same Side Corner Rectangle 37"/>
            <p:cNvSpPr/>
            <p:nvPr/>
          </p:nvSpPr>
          <p:spPr>
            <a:xfrm rot="10800000">
              <a:off x="2133600" y="4952999"/>
              <a:ext cx="4724400" cy="1188791"/>
            </a:xfrm>
            <a:prstGeom prst="round2SameRect">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Diagonal Stripe 38"/>
            <p:cNvSpPr/>
            <p:nvPr/>
          </p:nvSpPr>
          <p:spPr>
            <a:xfrm rot="14068015">
              <a:off x="3134689" y="3042273"/>
              <a:ext cx="2722401" cy="3861473"/>
            </a:xfrm>
            <a:prstGeom prst="diagStripe">
              <a:avLst>
                <a:gd name="adj" fmla="val 88217"/>
              </a:avLst>
            </a:prstGeom>
            <a:grpFill/>
            <a:ln w="1016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40" name="TextBox 39"/>
          <p:cNvSpPr txBox="1"/>
          <p:nvPr/>
        </p:nvSpPr>
        <p:spPr>
          <a:xfrm>
            <a:off x="3073332" y="5199784"/>
            <a:ext cx="3324661"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Behavioral/Physical Barriers</a:t>
            </a:r>
          </a:p>
        </p:txBody>
      </p:sp>
      <p:sp>
        <p:nvSpPr>
          <p:cNvPr id="41" name="TextBox 40"/>
          <p:cNvSpPr txBox="1"/>
          <p:nvPr/>
        </p:nvSpPr>
        <p:spPr>
          <a:xfrm>
            <a:off x="3413880" y="3272429"/>
            <a:ext cx="2682430"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Medical</a:t>
            </a:r>
          </a:p>
        </p:txBody>
      </p:sp>
      <p:sp>
        <p:nvSpPr>
          <p:cNvPr id="42" name="TextBox 41"/>
          <p:cNvSpPr txBox="1"/>
          <p:nvPr/>
        </p:nvSpPr>
        <p:spPr>
          <a:xfrm>
            <a:off x="3413880" y="1789056"/>
            <a:ext cx="2638617" cy="369332"/>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HIV Prevention Toolbox</a:t>
            </a:r>
          </a:p>
        </p:txBody>
      </p:sp>
      <p:sp>
        <p:nvSpPr>
          <p:cNvPr id="43" name="Rectangle 42"/>
          <p:cNvSpPr/>
          <p:nvPr/>
        </p:nvSpPr>
        <p:spPr>
          <a:xfrm>
            <a:off x="683699" y="3940177"/>
            <a:ext cx="151754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Harm reduction</a:t>
            </a:r>
          </a:p>
        </p:txBody>
      </p:sp>
      <p:sp>
        <p:nvSpPr>
          <p:cNvPr id="44" name="Rectangle 43"/>
          <p:cNvSpPr/>
          <p:nvPr/>
        </p:nvSpPr>
        <p:spPr>
          <a:xfrm>
            <a:off x="6944027" y="3940177"/>
            <a:ext cx="1524000" cy="307777"/>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Education</a:t>
            </a:r>
          </a:p>
        </p:txBody>
      </p:sp>
      <p:sp>
        <p:nvSpPr>
          <p:cNvPr id="45" name="Rectangle 44"/>
          <p:cNvSpPr/>
          <p:nvPr/>
        </p:nvSpPr>
        <p:spPr>
          <a:xfrm>
            <a:off x="6826064" y="4993303"/>
            <a:ext cx="1770666" cy="738664"/>
          </a:xfrm>
          <a:prstGeom prst="rect">
            <a:avLst/>
          </a:prstGeom>
          <a:noFill/>
        </p:spPr>
        <p:txBody>
          <a:bodyPr wrap="square" lIns="91440" tIns="45720" rIns="91440" bIns="45720">
            <a:spAutoFit/>
          </a:bodyPr>
          <a:lstStyle/>
          <a:p>
            <a:pPr algn="ctr"/>
            <a:r>
              <a:rPr lang="en-US" sz="1400" b="1" cap="none" spc="0" dirty="0">
                <a:ln w="12700">
                  <a:noFill/>
                  <a:prstDash val="solid"/>
                </a:ln>
                <a:solidFill>
                  <a:schemeClr val="bg1">
                    <a:lumMod val="75000"/>
                  </a:schemeClr>
                </a:solidFill>
                <a:latin typeface="Times New Roman" pitchFamily="18" charset="0"/>
                <a:cs typeface="Times New Roman" pitchFamily="18" charset="0"/>
              </a:rPr>
              <a:t>Treatment/</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prevention of drug/</a:t>
            </a:r>
            <a:br>
              <a:rPr lang="en-US" sz="1400" b="1" cap="none" spc="0" dirty="0">
                <a:ln w="12700">
                  <a:noFill/>
                  <a:prstDash val="solid"/>
                </a:ln>
                <a:solidFill>
                  <a:schemeClr val="bg1">
                    <a:lumMod val="75000"/>
                  </a:schemeClr>
                </a:solidFill>
                <a:latin typeface="Times New Roman" pitchFamily="18" charset="0"/>
                <a:cs typeface="Times New Roman" pitchFamily="18" charset="0"/>
              </a:rPr>
            </a:br>
            <a:r>
              <a:rPr lang="en-US" sz="1400" b="1" cap="none" spc="0" dirty="0">
                <a:ln w="12700">
                  <a:noFill/>
                  <a:prstDash val="solid"/>
                </a:ln>
                <a:solidFill>
                  <a:schemeClr val="bg1">
                    <a:lumMod val="75000"/>
                  </a:schemeClr>
                </a:solidFill>
                <a:latin typeface="Times New Roman" pitchFamily="18" charset="0"/>
                <a:cs typeface="Times New Roman" pitchFamily="18" charset="0"/>
              </a:rPr>
              <a:t>alcohol </a:t>
            </a:r>
            <a:r>
              <a:rPr lang="en-US" sz="1400" b="1" dirty="0">
                <a:ln w="12700">
                  <a:noFill/>
                  <a:prstDash val="solid"/>
                </a:ln>
                <a:solidFill>
                  <a:schemeClr val="bg1">
                    <a:lumMod val="75000"/>
                  </a:schemeClr>
                </a:solidFill>
                <a:latin typeface="Times New Roman" pitchFamily="18" charset="0"/>
                <a:cs typeface="Times New Roman" pitchFamily="18" charset="0"/>
              </a:rPr>
              <a:t>a</a:t>
            </a:r>
            <a:r>
              <a:rPr lang="en-US" sz="1400" b="1" cap="none" spc="0" dirty="0">
                <a:ln w="12700">
                  <a:noFill/>
                  <a:prstDash val="solid"/>
                </a:ln>
                <a:solidFill>
                  <a:schemeClr val="bg1">
                    <a:lumMod val="75000"/>
                  </a:schemeClr>
                </a:solidFill>
                <a:latin typeface="Times New Roman" pitchFamily="18" charset="0"/>
                <a:cs typeface="Times New Roman" pitchFamily="18" charset="0"/>
              </a:rPr>
              <a:t>buse</a:t>
            </a:r>
          </a:p>
        </p:txBody>
      </p:sp>
      <p:sp>
        <p:nvSpPr>
          <p:cNvPr id="46" name="Rectangle 45"/>
          <p:cNvSpPr/>
          <p:nvPr/>
        </p:nvSpPr>
        <p:spPr>
          <a:xfrm>
            <a:off x="495300" y="5122304"/>
            <a:ext cx="1849258"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Condoms and other barrier methods</a:t>
            </a:r>
          </a:p>
        </p:txBody>
      </p:sp>
      <p:sp>
        <p:nvSpPr>
          <p:cNvPr id="47" name="Rectangle 46"/>
          <p:cNvSpPr/>
          <p:nvPr/>
        </p:nvSpPr>
        <p:spPr>
          <a:xfrm>
            <a:off x="186499" y="4382238"/>
            <a:ext cx="2252683" cy="523220"/>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Voluntary Medical Penile Circumcision (VMMC)</a:t>
            </a:r>
            <a:endParaRPr lang="en-US" sz="1200" b="1" dirty="0">
              <a:solidFill>
                <a:schemeClr val="bg1">
                  <a:lumMod val="75000"/>
                </a:schemeClr>
              </a:solidFill>
              <a:latin typeface="Times New Roman" pitchFamily="18" charset="0"/>
              <a:cs typeface="Times New Roman" pitchFamily="18" charset="0"/>
            </a:endParaRPr>
          </a:p>
        </p:txBody>
      </p:sp>
      <p:sp>
        <p:nvSpPr>
          <p:cNvPr id="48" name="Rectangle 47"/>
          <p:cNvSpPr/>
          <p:nvPr/>
        </p:nvSpPr>
        <p:spPr>
          <a:xfrm>
            <a:off x="7246908" y="4382238"/>
            <a:ext cx="1493796" cy="307777"/>
          </a:xfrm>
          <a:prstGeom prst="rect">
            <a:avLst/>
          </a:prstGeom>
          <a:noFill/>
        </p:spPr>
        <p:txBody>
          <a:bodyPr wrap="square" lIns="91440" tIns="45720" rIns="91440" bIns="45720">
            <a:spAutoFit/>
          </a:bodyPr>
          <a:lstStyle/>
          <a:p>
            <a:pPr algn="ctr"/>
            <a:r>
              <a:rPr lang="en-US" sz="1400" b="1" dirty="0">
                <a:solidFill>
                  <a:schemeClr val="bg1">
                    <a:lumMod val="75000"/>
                  </a:schemeClr>
                </a:solidFill>
                <a:latin typeface="Times New Roman" pitchFamily="18" charset="0"/>
                <a:cs typeface="Times New Roman" pitchFamily="18" charset="0"/>
              </a:rPr>
              <a:t>Needle exchange</a:t>
            </a:r>
          </a:p>
        </p:txBody>
      </p:sp>
      <p:sp>
        <p:nvSpPr>
          <p:cNvPr id="49" name="TextBox 48"/>
          <p:cNvSpPr txBox="1"/>
          <p:nvPr/>
        </p:nvSpPr>
        <p:spPr>
          <a:xfrm>
            <a:off x="683699" y="2673358"/>
            <a:ext cx="1905000" cy="738664"/>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Prevention of perinatal transmission (PMTCT)</a:t>
            </a:r>
          </a:p>
        </p:txBody>
      </p:sp>
      <p:sp>
        <p:nvSpPr>
          <p:cNvPr id="50" name="TextBox 49"/>
          <p:cNvSpPr txBox="1"/>
          <p:nvPr/>
        </p:nvSpPr>
        <p:spPr>
          <a:xfrm>
            <a:off x="831740" y="1335024"/>
            <a:ext cx="2438400" cy="523220"/>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Post-Exposure Prophylaxis (PEP)</a:t>
            </a:r>
          </a:p>
        </p:txBody>
      </p:sp>
      <p:sp>
        <p:nvSpPr>
          <p:cNvPr id="51" name="TextBox 50"/>
          <p:cNvSpPr txBox="1"/>
          <p:nvPr/>
        </p:nvSpPr>
        <p:spPr>
          <a:xfrm>
            <a:off x="880577" y="2039112"/>
            <a:ext cx="167640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Pre-Exposure Prophylaxis (PrEP)</a:t>
            </a:r>
          </a:p>
        </p:txBody>
      </p:sp>
      <p:sp>
        <p:nvSpPr>
          <p:cNvPr id="52" name="TextBox 51"/>
          <p:cNvSpPr txBox="1"/>
          <p:nvPr/>
        </p:nvSpPr>
        <p:spPr>
          <a:xfrm>
            <a:off x="6133942" y="1332250"/>
            <a:ext cx="2058981"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Treatment as Prevention (TasP)</a:t>
            </a:r>
          </a:p>
        </p:txBody>
      </p:sp>
      <p:sp>
        <p:nvSpPr>
          <p:cNvPr id="53" name="TextBox 52"/>
          <p:cNvSpPr txBox="1"/>
          <p:nvPr/>
        </p:nvSpPr>
        <p:spPr>
          <a:xfrm>
            <a:off x="3926473" y="1079957"/>
            <a:ext cx="13716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Vaccines</a:t>
            </a:r>
          </a:p>
        </p:txBody>
      </p:sp>
      <p:sp>
        <p:nvSpPr>
          <p:cNvPr id="54" name="TextBox 53"/>
          <p:cNvSpPr txBox="1"/>
          <p:nvPr/>
        </p:nvSpPr>
        <p:spPr>
          <a:xfrm>
            <a:off x="6996530" y="2035248"/>
            <a:ext cx="1600200" cy="307777"/>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Microbicides</a:t>
            </a:r>
          </a:p>
        </p:txBody>
      </p:sp>
      <p:sp>
        <p:nvSpPr>
          <p:cNvPr id="55" name="TextBox 54"/>
          <p:cNvSpPr txBox="1"/>
          <p:nvPr/>
        </p:nvSpPr>
        <p:spPr>
          <a:xfrm>
            <a:off x="6880652" y="2525571"/>
            <a:ext cx="1964728" cy="954107"/>
          </a:xfrm>
          <a:prstGeom prst="rect">
            <a:avLst/>
          </a:prstGeom>
          <a:noFill/>
        </p:spPr>
        <p:txBody>
          <a:bodyPr wrap="square" rtlCol="0">
            <a:spAutoFit/>
          </a:bodyPr>
          <a:lstStyle/>
          <a:p>
            <a:pPr algn="ctr"/>
            <a:r>
              <a:rPr lang="en-US" sz="1400" b="1" dirty="0">
                <a:solidFill>
                  <a:schemeClr val="bg1">
                    <a:lumMod val="75000"/>
                  </a:schemeClr>
                </a:solidFill>
                <a:latin typeface="Times New Roman" pitchFamily="18" charset="0"/>
                <a:cs typeface="Times New Roman" pitchFamily="18" charset="0"/>
              </a:rPr>
              <a:t>Diagnosis and treatment of sexually transmitted infections (STIs) </a:t>
            </a:r>
          </a:p>
        </p:txBody>
      </p:sp>
      <p:cxnSp>
        <p:nvCxnSpPr>
          <p:cNvPr id="56" name="Straight Connector 55"/>
          <p:cNvCxnSpPr/>
          <p:nvPr/>
        </p:nvCxnSpPr>
        <p:spPr>
          <a:xfrm>
            <a:off x="6822958"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32770" y="3730752"/>
            <a:ext cx="1917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8" name="Picture 3">
            <a:extLst>
              <a:ext uri="{FF2B5EF4-FFF2-40B4-BE49-F238E27FC236}">
                <a16:creationId xmlns:a16="http://schemas.microsoft.com/office/drawing/2014/main" id="{4C2F7A57-162F-4CEB-881F-C98263CC99C3}"/>
              </a:ext>
            </a:extLst>
          </p:cNvPr>
          <p:cNvPicPr>
            <a:picLocks noChangeAspect="1" noChangeArrowheads="1"/>
          </p:cNvPicPr>
          <p:nvPr/>
        </p:nvPicPr>
        <p:blipFill>
          <a:blip r:embed="rId29"/>
          <a:srcRect/>
          <a:stretch>
            <a:fillRect/>
          </a:stretch>
        </p:blipFill>
        <p:spPr bwMode="auto">
          <a:xfrm>
            <a:off x="4513403" y="6252970"/>
            <a:ext cx="1859264" cy="563546"/>
          </a:xfrm>
          <a:prstGeom prst="rect">
            <a:avLst/>
          </a:prstGeom>
          <a:noFill/>
          <a:ln w="9525">
            <a:noFill/>
            <a:miter lim="800000"/>
            <a:headEnd/>
            <a:tailEnd/>
          </a:ln>
        </p:spPr>
      </p:pic>
      <p:pic>
        <p:nvPicPr>
          <p:cNvPr id="59" name="Picture 2">
            <a:extLst>
              <a:ext uri="{FF2B5EF4-FFF2-40B4-BE49-F238E27FC236}">
                <a16:creationId xmlns:a16="http://schemas.microsoft.com/office/drawing/2014/main" id="{2B82DAB0-3F76-4148-8DA1-C8DDC31F8475}"/>
              </a:ext>
            </a:extLst>
          </p:cNvPr>
          <p:cNvPicPr>
            <a:picLocks noChangeAspect="1" noChangeArrowheads="1"/>
          </p:cNvPicPr>
          <p:nvPr/>
        </p:nvPicPr>
        <p:blipFill>
          <a:blip r:embed="rId30"/>
          <a:srcRect/>
          <a:stretch>
            <a:fillRect/>
          </a:stretch>
        </p:blipFill>
        <p:spPr bwMode="auto">
          <a:xfrm>
            <a:off x="3021729" y="6252970"/>
            <a:ext cx="1449469" cy="563546"/>
          </a:xfrm>
          <a:prstGeom prst="rect">
            <a:avLst/>
          </a:prstGeom>
          <a:noFill/>
          <a:ln w="9525">
            <a:noFill/>
            <a:miter lim="800000"/>
            <a:headEnd/>
            <a:tailEnd/>
          </a:ln>
        </p:spPr>
      </p:pic>
      <p:pic>
        <p:nvPicPr>
          <p:cNvPr id="60" name="Picture 4">
            <a:extLst>
              <a:ext uri="{FF2B5EF4-FFF2-40B4-BE49-F238E27FC236}">
                <a16:creationId xmlns:a16="http://schemas.microsoft.com/office/drawing/2014/main" id="{EEEB98BC-98FA-4CFF-ADAB-A39E5524EFC4}"/>
              </a:ext>
            </a:extLst>
          </p:cNvPr>
          <p:cNvPicPr>
            <a:picLocks noChangeAspect="1" noChangeArrowheads="1"/>
          </p:cNvPicPr>
          <p:nvPr/>
        </p:nvPicPr>
        <p:blipFill>
          <a:blip r:embed="rId31"/>
          <a:srcRect/>
          <a:stretch>
            <a:fillRect/>
          </a:stretch>
        </p:blipFill>
        <p:spPr bwMode="auto">
          <a:xfrm>
            <a:off x="1342434" y="5862211"/>
            <a:ext cx="725518" cy="998510"/>
          </a:xfrm>
          <a:prstGeom prst="rect">
            <a:avLst/>
          </a:prstGeom>
          <a:noFill/>
          <a:ln w="9525">
            <a:noFill/>
            <a:miter lim="800000"/>
            <a:headEnd/>
            <a:tailEnd/>
          </a:ln>
        </p:spPr>
      </p:pic>
      <p:pic>
        <p:nvPicPr>
          <p:cNvPr id="61" name="Picture 3">
            <a:extLst>
              <a:ext uri="{FF2B5EF4-FFF2-40B4-BE49-F238E27FC236}">
                <a16:creationId xmlns:a16="http://schemas.microsoft.com/office/drawing/2014/main" id="{5739F91E-4868-4F17-8085-325137D6D105}"/>
              </a:ext>
            </a:extLst>
          </p:cNvPr>
          <p:cNvPicPr>
            <a:picLocks noChangeAspect="1" noChangeArrowheads="1"/>
          </p:cNvPicPr>
          <p:nvPr/>
        </p:nvPicPr>
        <p:blipFill>
          <a:blip r:embed="rId32"/>
          <a:srcRect/>
          <a:stretch>
            <a:fillRect/>
          </a:stretch>
        </p:blipFill>
        <p:spPr bwMode="auto">
          <a:xfrm>
            <a:off x="0" y="5862211"/>
            <a:ext cx="667894" cy="998510"/>
          </a:xfrm>
          <a:prstGeom prst="rect">
            <a:avLst/>
          </a:prstGeom>
          <a:noFill/>
          <a:ln w="9525">
            <a:noFill/>
            <a:miter lim="800000"/>
            <a:headEnd/>
            <a:tailEnd/>
          </a:ln>
        </p:spPr>
      </p:pic>
    </p:spTree>
    <p:extLst>
      <p:ext uri="{BB962C8B-B14F-4D97-AF65-F5344CB8AC3E}">
        <p14:creationId xmlns:p14="http://schemas.microsoft.com/office/powerpoint/2010/main" val="358298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862" y="2130425"/>
            <a:ext cx="7328338" cy="2090701"/>
          </a:xfrm>
          <a:prstGeom prst="rect">
            <a:avLst/>
          </a:prstGeom>
        </p:spPr>
        <p:txBody>
          <a:bodyPr/>
          <a:lstStyle/>
          <a:p>
            <a:pPr>
              <a:spcAft>
                <a:spcPts val="600"/>
              </a:spcAft>
            </a:pPr>
            <a:r>
              <a:rPr lang="en-US" dirty="0">
                <a:solidFill>
                  <a:srgbClr val="FFFFFF"/>
                </a:solidFill>
              </a:rPr>
              <a:t>Pre-Exposure Prophylaxis </a:t>
            </a:r>
            <a:br>
              <a:rPr lang="en-US" dirty="0">
                <a:solidFill>
                  <a:srgbClr val="FFFFFF"/>
                </a:solidFill>
              </a:rPr>
            </a:br>
            <a:r>
              <a:rPr lang="en-US" dirty="0">
                <a:solidFill>
                  <a:srgbClr val="FFFFFF"/>
                </a:solidFill>
              </a:rPr>
              <a:t>(</a:t>
            </a:r>
            <a:r>
              <a:rPr lang="en-US" dirty="0" err="1">
                <a:solidFill>
                  <a:srgbClr val="FFFFFF"/>
                </a:solidFill>
              </a:rPr>
              <a:t>PrEP</a:t>
            </a:r>
            <a:r>
              <a:rPr lang="en-US" dirty="0">
                <a:solidFill>
                  <a:srgbClr val="FFFFFF"/>
                </a:solidFill>
              </a:rPr>
              <a:t>)</a:t>
            </a:r>
            <a:endParaRPr lang="en-US" sz="2000" dirty="0">
              <a:solidFill>
                <a:srgbClr val="FFFFFF"/>
              </a:solidFill>
            </a:endParaRPr>
          </a:p>
        </p:txBody>
      </p:sp>
      <p:sp>
        <p:nvSpPr>
          <p:cNvPr id="3" name="Subtitle 2"/>
          <p:cNvSpPr>
            <a:spLocks noGrp="1"/>
          </p:cNvSpPr>
          <p:nvPr>
            <p:ph type="subTitle" idx="4294967295"/>
          </p:nvPr>
        </p:nvSpPr>
        <p:spPr>
          <a:xfrm>
            <a:off x="610317" y="4947998"/>
            <a:ext cx="7847883" cy="927761"/>
          </a:xfrm>
          <a:prstGeom prst="rect">
            <a:avLst/>
          </a:prstGeom>
        </p:spPr>
        <p:txBody>
          <a:bodyPr>
            <a:normAutofit fontScale="55000" lnSpcReduction="20000"/>
          </a:bodyPr>
          <a:lstStyle/>
          <a:p>
            <a:pPr marL="0" indent="0" algn="r">
              <a:buNone/>
            </a:pPr>
            <a:endParaRPr lang="en-US" sz="3200" dirty="0">
              <a:solidFill>
                <a:schemeClr val="bg1"/>
              </a:solidFill>
              <a:latin typeface="Times New Roman" pitchFamily="18" charset="0"/>
              <a:cs typeface="Times New Roman" pitchFamily="18" charset="0"/>
            </a:endParaRPr>
          </a:p>
          <a:p>
            <a:pPr marL="0" indent="0" algn="r">
              <a:buNone/>
            </a:pPr>
            <a:endParaRPr lang="en-US" sz="3200" dirty="0">
              <a:solidFill>
                <a:schemeClr val="bg1"/>
              </a:solidFill>
              <a:latin typeface="Times New Roman" pitchFamily="18" charset="0"/>
              <a:cs typeface="Times New Roman" pitchFamily="18" charset="0"/>
            </a:endParaRPr>
          </a:p>
          <a:p>
            <a:pPr marL="0" indent="0" algn="r">
              <a:buNone/>
            </a:pPr>
            <a:r>
              <a:rPr lang="en-US" sz="3200" dirty="0">
                <a:solidFill>
                  <a:schemeClr val="bg1"/>
                </a:solidFill>
                <a:latin typeface="Times New Roman" pitchFamily="18" charset="0"/>
                <a:cs typeface="Times New Roman" pitchFamily="18" charset="0"/>
              </a:rPr>
              <a:t>www.bethegeneration.org</a:t>
            </a:r>
          </a:p>
          <a:p>
            <a:endParaRPr lang="en-US" dirty="0"/>
          </a:p>
        </p:txBody>
      </p:sp>
      <p:pic>
        <p:nvPicPr>
          <p:cNvPr id="4" name="Picture 3"/>
          <p:cNvPicPr>
            <a:picLocks noChangeAspect="1"/>
          </p:cNvPicPr>
          <p:nvPr/>
        </p:nvPicPr>
        <p:blipFill>
          <a:blip r:embed="rId3"/>
          <a:stretch>
            <a:fillRect/>
          </a:stretch>
        </p:blipFill>
        <p:spPr>
          <a:xfrm>
            <a:off x="4174279" y="3196215"/>
            <a:ext cx="3702902" cy="2049821"/>
          </a:xfrm>
          <a:prstGeom prst="rect">
            <a:avLst/>
          </a:prstGeom>
        </p:spPr>
      </p:pic>
    </p:spTree>
    <p:extLst>
      <p:ext uri="{BB962C8B-B14F-4D97-AF65-F5344CB8AC3E}">
        <p14:creationId xmlns:p14="http://schemas.microsoft.com/office/powerpoint/2010/main" val="2971613837"/>
      </p:ext>
    </p:extLst>
  </p:cSld>
  <p:clrMapOvr>
    <a:masterClrMapping/>
  </p:clrMapOvr>
</p:sld>
</file>

<file path=ppt/theme/theme1.xml><?xml version="1.0" encoding="utf-8"?>
<a:theme xmlns:a="http://schemas.openxmlformats.org/drawingml/2006/main" name="Office Theme">
  <a:themeElements>
    <a:clrScheme name="BHPR colors">
      <a:dk1>
        <a:sysClr val="windowText" lastClr="000000"/>
      </a:dk1>
      <a:lt1>
        <a:sysClr val="window" lastClr="FFFFFF"/>
      </a:lt1>
      <a:dk2>
        <a:srgbClr val="1F497D"/>
      </a:dk2>
      <a:lt2>
        <a:srgbClr val="EEECE1"/>
      </a:lt2>
      <a:accent1>
        <a:srgbClr val="FF0000"/>
      </a:accent1>
      <a:accent2>
        <a:srgbClr val="CCCCCC"/>
      </a:accent2>
      <a:accent3>
        <a:srgbClr val="000000"/>
      </a:accent3>
      <a:accent4>
        <a:srgbClr val="B04848"/>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C768C5F5C9D74B96D4726FCA072863" ma:contentTypeVersion="1" ma:contentTypeDescription="Create a new document." ma:contentTypeScope="" ma:versionID="89a0d5567e4fc813eeb0d8f10fea5d1a">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70B0924-376B-4A4C-943E-A5457B40E933}"/>
</file>

<file path=customXml/itemProps2.xml><?xml version="1.0" encoding="utf-8"?>
<ds:datastoreItem xmlns:ds="http://schemas.openxmlformats.org/officeDocument/2006/customXml" ds:itemID="{88D2F5DF-60DA-473D-931B-4B0ACB87C634}"/>
</file>

<file path=customXml/itemProps3.xml><?xml version="1.0" encoding="utf-8"?>
<ds:datastoreItem xmlns:ds="http://schemas.openxmlformats.org/officeDocument/2006/customXml" ds:itemID="{846A43E4-1659-4962-A56B-7B465D17F0E0}"/>
</file>

<file path=docProps/app.xml><?xml version="1.0" encoding="utf-8"?>
<Properties xmlns="http://schemas.openxmlformats.org/officeDocument/2006/extended-properties" xmlns:vt="http://schemas.openxmlformats.org/officeDocument/2006/docPropsVTypes">
  <TotalTime>7258</TotalTime>
  <Words>8220</Words>
  <Application>Microsoft Office PowerPoint</Application>
  <PresentationFormat>On-screen Show (4:3)</PresentationFormat>
  <Paragraphs>725</Paragraphs>
  <Slides>55</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Lucida Grande</vt:lpstr>
      <vt:lpstr>Times New Roman</vt:lpstr>
      <vt:lpstr>Wingdings</vt:lpstr>
      <vt:lpstr>Office Theme</vt:lpstr>
      <vt:lpstr>PowerPoint Presentation</vt:lpstr>
      <vt:lpstr>HIV Prevention Tools and How They ARE Used in HIV Prevention Research</vt:lpstr>
      <vt:lpstr>Introduction</vt:lpstr>
      <vt:lpstr>Introduction, continued</vt:lpstr>
      <vt:lpstr>Introduction, continued</vt:lpstr>
      <vt:lpstr>The HIV Combination Prevention Toolbox</vt:lpstr>
      <vt:lpstr>The HIV Combination Prevention Toolbox </vt:lpstr>
      <vt:lpstr>Introduction</vt:lpstr>
      <vt:lpstr>Pre-Exposure Prophylaxis  (PrEP)</vt:lpstr>
      <vt:lpstr>Introduction</vt:lpstr>
      <vt:lpstr>Introduction</vt:lpstr>
      <vt:lpstr>PEP vs. PrEP</vt:lpstr>
      <vt:lpstr>PrEP Progress</vt:lpstr>
      <vt:lpstr>HIV Prevention Using Oral PrEP  </vt:lpstr>
      <vt:lpstr>HIV Prevention Using Oral PrEP</vt:lpstr>
      <vt:lpstr>HIV Prevention Using Oral PrEP</vt:lpstr>
      <vt:lpstr>HIV Prevention Using Truvada®</vt:lpstr>
      <vt:lpstr>PrEP Continuing Research</vt:lpstr>
      <vt:lpstr>PrEP Summary</vt:lpstr>
      <vt:lpstr>Treatment as Prevention (TasP)</vt:lpstr>
      <vt:lpstr>Introduction</vt:lpstr>
      <vt:lpstr>Introduction</vt:lpstr>
      <vt:lpstr>The Treatment Cascade in the U.S.</vt:lpstr>
      <vt:lpstr>Continuing Research: Treatment as Prevention</vt:lpstr>
      <vt:lpstr>TasP Summary</vt:lpstr>
      <vt:lpstr>Continuing Research: PrEP &amp; Integrated Strategies</vt:lpstr>
      <vt:lpstr>Microbicides</vt:lpstr>
      <vt:lpstr>Introduction</vt:lpstr>
      <vt:lpstr>Introduction</vt:lpstr>
      <vt:lpstr>Introduction</vt:lpstr>
      <vt:lpstr>Why Are Microbicides Important?</vt:lpstr>
      <vt:lpstr>Why Are Microbicides Important? continued</vt:lpstr>
      <vt:lpstr>Why Are Microbicides Important? continued</vt:lpstr>
      <vt:lpstr>Why Are Microbicides Important? </vt:lpstr>
      <vt:lpstr>Challenges with Microbicides </vt:lpstr>
      <vt:lpstr>Continuing Research: Microbicides</vt:lpstr>
      <vt:lpstr>Continuing Research: Microbicides</vt:lpstr>
      <vt:lpstr>Microbicides Summary</vt:lpstr>
      <vt:lpstr>Vaccines</vt:lpstr>
      <vt:lpstr>Introduction</vt:lpstr>
      <vt:lpstr>Introduction</vt:lpstr>
      <vt:lpstr>How Would a Vaccine Work? </vt:lpstr>
      <vt:lpstr>HIV Vaccines—the Future    </vt:lpstr>
      <vt:lpstr>HIV Vaccines—the Future</vt:lpstr>
      <vt:lpstr>Challenges in Developing an HIV Vaccine </vt:lpstr>
      <vt:lpstr>Continuing Research: Vaccines</vt:lpstr>
      <vt:lpstr>Vaccines Summary</vt:lpstr>
      <vt:lpstr>Summary</vt:lpstr>
      <vt:lpstr>Conclusion</vt:lpstr>
      <vt:lpstr>Conclusion</vt:lpstr>
      <vt:lpstr>What Is HIV Prevention and the HIV Combination Prevention Toolbox?  </vt:lpstr>
      <vt:lpstr>What Are HIV Prevention Tools and How Are They Used in HIV Prevention Research?  </vt:lpstr>
      <vt:lpstr>What Are HIV Prevention Tools and How Are They Used in HIV Prevention Research?   </vt:lpstr>
      <vt:lpstr>For More Information</vt:lpstr>
      <vt:lpstr>PowerPoint Presentation</vt:lpstr>
    </vt:vector>
  </TitlesOfParts>
  <Company>AED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Shannon Smith</dc:creator>
  <cp:lastModifiedBy>Minalga, Brian</cp:lastModifiedBy>
  <cp:revision>1263</cp:revision>
  <cp:lastPrinted>2013-10-28T13:08:32Z</cp:lastPrinted>
  <dcterms:created xsi:type="dcterms:W3CDTF">2011-12-27T15:14:35Z</dcterms:created>
  <dcterms:modified xsi:type="dcterms:W3CDTF">2020-04-07T18:10:22Z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0x010100D0C768C5F5C9D74B96D4726FCA072863</vt:lpwstr>
  </property>
</Properties>
</file>