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2.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3.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4.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ags/tag5.xml" ContentType="application/vnd.openxmlformats-officedocument.presentationml.tag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ags/tag6.xml" ContentType="application/vnd.openxmlformats-officedocument.presentationml.tags+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microsoft.com/office/2006/relationships/ui/userCustomization" Target="userCustomization/customUI.xml"/><Relationship Id="rId1" Type="http://schemas.openxmlformats.org/officeDocument/2006/relationships/officeDocument" Target="ppt/presentation.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105"/>
  </p:notesMasterIdLst>
  <p:handoutMasterIdLst>
    <p:handoutMasterId r:id="rId106"/>
  </p:handoutMasterIdLst>
  <p:sldIdLst>
    <p:sldId id="256" r:id="rId2"/>
    <p:sldId id="617" r:id="rId3"/>
    <p:sldId id="290" r:id="rId4"/>
    <p:sldId id="291" r:id="rId5"/>
    <p:sldId id="618" r:id="rId6"/>
    <p:sldId id="293" r:id="rId7"/>
    <p:sldId id="411" r:id="rId8"/>
    <p:sldId id="416" r:id="rId9"/>
    <p:sldId id="414" r:id="rId10"/>
    <p:sldId id="413" r:id="rId11"/>
    <p:sldId id="415" r:id="rId12"/>
    <p:sldId id="417" r:id="rId13"/>
    <p:sldId id="418" r:id="rId14"/>
    <p:sldId id="419" r:id="rId15"/>
    <p:sldId id="493" r:id="rId16"/>
    <p:sldId id="511" r:id="rId17"/>
    <p:sldId id="512" r:id="rId18"/>
    <p:sldId id="423" r:id="rId19"/>
    <p:sldId id="424" r:id="rId20"/>
    <p:sldId id="425" r:id="rId21"/>
    <p:sldId id="426" r:id="rId22"/>
    <p:sldId id="427" r:id="rId23"/>
    <p:sldId id="501" r:id="rId24"/>
    <p:sldId id="429" r:id="rId25"/>
    <p:sldId id="430" r:id="rId26"/>
    <p:sldId id="521" r:id="rId27"/>
    <p:sldId id="435" r:id="rId28"/>
    <p:sldId id="432" r:id="rId29"/>
    <p:sldId id="523" r:id="rId30"/>
    <p:sldId id="524" r:id="rId31"/>
    <p:sldId id="436" r:id="rId32"/>
    <p:sldId id="437" r:id="rId33"/>
    <p:sldId id="438" r:id="rId34"/>
    <p:sldId id="439" r:id="rId35"/>
    <p:sldId id="440" r:id="rId36"/>
    <p:sldId id="441" r:id="rId37"/>
    <p:sldId id="619" r:id="rId38"/>
    <p:sldId id="632" r:id="rId39"/>
    <p:sldId id="603" r:id="rId40"/>
    <p:sldId id="535" r:id="rId41"/>
    <p:sldId id="445" r:id="rId42"/>
    <p:sldId id="502" r:id="rId43"/>
    <p:sldId id="447" r:id="rId44"/>
    <p:sldId id="448" r:id="rId45"/>
    <p:sldId id="539" r:id="rId46"/>
    <p:sldId id="452" r:id="rId47"/>
    <p:sldId id="620" r:id="rId48"/>
    <p:sldId id="451" r:id="rId49"/>
    <p:sldId id="453" r:id="rId50"/>
    <p:sldId id="455" r:id="rId51"/>
    <p:sldId id="621" r:id="rId52"/>
    <p:sldId id="456" r:id="rId53"/>
    <p:sldId id="611" r:id="rId54"/>
    <p:sldId id="612" r:id="rId55"/>
    <p:sldId id="613" r:id="rId56"/>
    <p:sldId id="622" r:id="rId57"/>
    <p:sldId id="623" r:id="rId58"/>
    <p:sldId id="624" r:id="rId59"/>
    <p:sldId id="625" r:id="rId60"/>
    <p:sldId id="626" r:id="rId61"/>
    <p:sldId id="627" r:id="rId62"/>
    <p:sldId id="610" r:id="rId63"/>
    <p:sldId id="606" r:id="rId64"/>
    <p:sldId id="564" r:id="rId65"/>
    <p:sldId id="562" r:id="rId66"/>
    <p:sldId id="593" r:id="rId67"/>
    <p:sldId id="565" r:id="rId68"/>
    <p:sldId id="477" r:id="rId69"/>
    <p:sldId id="476" r:id="rId70"/>
    <p:sldId id="478" r:id="rId71"/>
    <p:sldId id="569" r:id="rId72"/>
    <p:sldId id="570" r:id="rId73"/>
    <p:sldId id="571" r:id="rId74"/>
    <p:sldId id="572" r:id="rId75"/>
    <p:sldId id="573" r:id="rId76"/>
    <p:sldId id="484" r:id="rId77"/>
    <p:sldId id="604" r:id="rId78"/>
    <p:sldId id="550" r:id="rId79"/>
    <p:sldId id="459" r:id="rId80"/>
    <p:sldId id="591" r:id="rId81"/>
    <p:sldId id="628" r:id="rId82"/>
    <p:sldId id="553" r:id="rId83"/>
    <p:sldId id="554" r:id="rId84"/>
    <p:sldId id="555" r:id="rId85"/>
    <p:sldId id="629" r:id="rId86"/>
    <p:sldId id="592" r:id="rId87"/>
    <p:sldId id="558" r:id="rId88"/>
    <p:sldId id="559" r:id="rId89"/>
    <p:sldId id="470" r:id="rId90"/>
    <p:sldId id="575" r:id="rId91"/>
    <p:sldId id="500" r:id="rId92"/>
    <p:sldId id="630" r:id="rId93"/>
    <p:sldId id="487" r:id="rId94"/>
    <p:sldId id="488" r:id="rId95"/>
    <p:sldId id="489" r:id="rId96"/>
    <p:sldId id="631" r:id="rId97"/>
    <p:sldId id="492" r:id="rId98"/>
    <p:sldId id="579" r:id="rId99"/>
    <p:sldId id="597" r:id="rId100"/>
    <p:sldId id="580" r:id="rId101"/>
    <p:sldId id="503" r:id="rId102"/>
    <p:sldId id="497" r:id="rId103"/>
    <p:sldId id="498" r:id="rId10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ail" initials="G" lastIdx="36" clrIdx="0"/>
  <p:cmAuthor id="1" name="Denee McCloud" initials="DM" lastIdx="4" clrIdx="1"/>
  <p:cmAuthor id="2" name="Owner" initials="O" lastIdx="8" clrIdx="2"/>
  <p:cmAuthor id="3" name="Siskind, Rona (NIH/NIAID) [E]" initials="" lastIdx="21" clrIdx="3"/>
  <p:cmAuthor id="4" name="Johnson, Bertram G" initials="BGJ" lastIdx="18" clrIdx="4"/>
  <p:cmAuthor id="5" name="Minalga, Brian" initials="MB [2]" lastIdx="8" clrIdx="5">
    <p:extLst>
      <p:ext uri="{19B8F6BF-5375-455C-9EA6-DF929625EA0E}">
        <p15:presenceInfo xmlns:p15="http://schemas.microsoft.com/office/powerpoint/2012/main" userId="S::bminalga@fredhutch.org::c991bb11-0c24-4ebb-af7d-9186b97e86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4848"/>
    <a:srgbClr val="F8F8F8"/>
    <a:srgbClr val="FF00FF"/>
    <a:srgbClr val="CCCCCC"/>
    <a:srgbClr val="FF0000"/>
    <a:srgbClr val="00FF00"/>
    <a:srgbClr val="EF40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15" autoAdjust="0"/>
    <p:restoredTop sz="72727" autoAdjust="0"/>
  </p:normalViewPr>
  <p:slideViewPr>
    <p:cSldViewPr snapToGrid="0" snapToObjects="1">
      <p:cViewPr varScale="1">
        <p:scale>
          <a:sx n="65" d="100"/>
          <a:sy n="65" d="100"/>
        </p:scale>
        <p:origin x="1884" y="72"/>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32460"/>
    </p:cViewPr>
  </p:sorterViewPr>
  <p:notesViewPr>
    <p:cSldViewPr snapToGrid="0" snapToObjects="1">
      <p:cViewPr>
        <p:scale>
          <a:sx n="90" d="100"/>
          <a:sy n="90" d="100"/>
        </p:scale>
        <p:origin x="-3564" y="6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commentAuthors" Target="commentAuthor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_rels/data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4" Type="http://schemas.openxmlformats.org/officeDocument/2006/relationships/image" Target="../media/image53.png"/></Relationships>
</file>

<file path=ppt/diagrams/_rels/drawing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4"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9D4EDB-D393-4617-9B00-4CFABF1A0791}"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4070FAC4-7A18-4B04-81A5-C9FE0238275A}">
      <dgm:prSet phldrT="[Text]" custT="1"/>
      <dgm:spPr/>
      <dgm:t>
        <a:bodyPr/>
        <a:lstStyle/>
        <a:p>
          <a:r>
            <a:rPr lang="en-US" sz="1800" b="1" dirty="0">
              <a:solidFill>
                <a:schemeClr val="tx1"/>
              </a:solidFill>
              <a:latin typeface="Times New Roman" pitchFamily="18" charset="0"/>
              <a:cs typeface="Times New Roman" pitchFamily="18" charset="0"/>
            </a:rPr>
            <a:t>Tools and approaches that are “medical” in nature</a:t>
          </a:r>
        </a:p>
      </dgm:t>
    </dgm:pt>
    <dgm:pt modelId="{C45C1F17-7957-4379-BA98-C5BA794ABCB8}" type="parTrans" cxnId="{70E89134-88F9-4BD3-B7A6-DCE7A9BE0D91}">
      <dgm:prSet/>
      <dgm:spPr/>
      <dgm:t>
        <a:bodyPr/>
        <a:lstStyle/>
        <a:p>
          <a:endParaRPr lang="en-US"/>
        </a:p>
      </dgm:t>
    </dgm:pt>
    <dgm:pt modelId="{5A557721-7C8A-4533-9185-624D59CD61DB}" type="sibTrans" cxnId="{70E89134-88F9-4BD3-B7A6-DCE7A9BE0D91}">
      <dgm:prSet/>
      <dgm:spPr/>
      <dgm:t>
        <a:bodyPr/>
        <a:lstStyle/>
        <a:p>
          <a:endParaRPr lang="en-US"/>
        </a:p>
      </dgm:t>
    </dgm:pt>
    <dgm:pt modelId="{33A22D28-9C30-47FD-A0FD-02F0C61451D9}">
      <dgm:prSet phldrT="[Text]" custT="1"/>
      <dgm:spPr/>
      <dgm:t>
        <a:bodyPr/>
        <a:lstStyle/>
        <a:p>
          <a:r>
            <a:rPr lang="en-US" sz="1800" b="1" dirty="0">
              <a:solidFill>
                <a:schemeClr val="tx1"/>
              </a:solidFill>
              <a:latin typeface="Times New Roman" pitchFamily="18" charset="0"/>
              <a:cs typeface="Times New Roman" pitchFamily="18" charset="0"/>
            </a:rPr>
            <a:t>Tools and approaches that are “behavioral” in nature </a:t>
          </a:r>
        </a:p>
      </dgm:t>
    </dgm:pt>
    <dgm:pt modelId="{2C8ED3E3-54F5-4D27-A712-C181FD787452}" type="parTrans" cxnId="{518198E7-C4E6-4647-B89E-A987B0A40169}">
      <dgm:prSet/>
      <dgm:spPr/>
      <dgm:t>
        <a:bodyPr/>
        <a:lstStyle/>
        <a:p>
          <a:endParaRPr lang="en-US"/>
        </a:p>
      </dgm:t>
    </dgm:pt>
    <dgm:pt modelId="{E60628E3-597A-4AAE-A77A-04F94A7E8DB8}" type="sibTrans" cxnId="{518198E7-C4E6-4647-B89E-A987B0A40169}">
      <dgm:prSet/>
      <dgm:spPr/>
      <dgm:t>
        <a:bodyPr/>
        <a:lstStyle/>
        <a:p>
          <a:endParaRPr lang="en-US"/>
        </a:p>
      </dgm:t>
    </dgm:pt>
    <dgm:pt modelId="{0B95F658-D888-4859-995F-5CBD13141D04}" type="pres">
      <dgm:prSet presAssocID="{619D4EDB-D393-4617-9B00-4CFABF1A0791}" presName="diagram" presStyleCnt="0">
        <dgm:presLayoutVars>
          <dgm:dir/>
          <dgm:resizeHandles val="exact"/>
        </dgm:presLayoutVars>
      </dgm:prSet>
      <dgm:spPr/>
    </dgm:pt>
    <dgm:pt modelId="{C3293C0B-027B-4DBF-B589-66882E976693}" type="pres">
      <dgm:prSet presAssocID="{4070FAC4-7A18-4B04-81A5-C9FE0238275A}" presName="arrow" presStyleLbl="node1" presStyleIdx="0" presStyleCnt="2">
        <dgm:presLayoutVars>
          <dgm:bulletEnabled val="1"/>
        </dgm:presLayoutVars>
      </dgm:prSet>
      <dgm:spPr/>
    </dgm:pt>
    <dgm:pt modelId="{12BCC3F6-85E7-427B-BC25-E468D3BE5A48}" type="pres">
      <dgm:prSet presAssocID="{33A22D28-9C30-47FD-A0FD-02F0C61451D9}" presName="arrow" presStyleLbl="node1" presStyleIdx="1" presStyleCnt="2">
        <dgm:presLayoutVars>
          <dgm:bulletEnabled val="1"/>
        </dgm:presLayoutVars>
      </dgm:prSet>
      <dgm:spPr/>
    </dgm:pt>
  </dgm:ptLst>
  <dgm:cxnLst>
    <dgm:cxn modelId="{70E89134-88F9-4BD3-B7A6-DCE7A9BE0D91}" srcId="{619D4EDB-D393-4617-9B00-4CFABF1A0791}" destId="{4070FAC4-7A18-4B04-81A5-C9FE0238275A}" srcOrd="0" destOrd="0" parTransId="{C45C1F17-7957-4379-BA98-C5BA794ABCB8}" sibTransId="{5A557721-7C8A-4533-9185-624D59CD61DB}"/>
    <dgm:cxn modelId="{4886BB69-1179-4CC8-B917-2D2BD6393A76}" type="presOf" srcId="{4070FAC4-7A18-4B04-81A5-C9FE0238275A}" destId="{C3293C0B-027B-4DBF-B589-66882E976693}" srcOrd="0" destOrd="0" presId="urn:microsoft.com/office/officeart/2005/8/layout/arrow5"/>
    <dgm:cxn modelId="{CE2D0885-CA50-4B10-8531-77242EB2900A}" type="presOf" srcId="{619D4EDB-D393-4617-9B00-4CFABF1A0791}" destId="{0B95F658-D888-4859-995F-5CBD13141D04}" srcOrd="0" destOrd="0" presId="urn:microsoft.com/office/officeart/2005/8/layout/arrow5"/>
    <dgm:cxn modelId="{375F1ECE-CC87-4BE8-A0F3-BC655ED16E5B}" type="presOf" srcId="{33A22D28-9C30-47FD-A0FD-02F0C61451D9}" destId="{12BCC3F6-85E7-427B-BC25-E468D3BE5A48}" srcOrd="0" destOrd="0" presId="urn:microsoft.com/office/officeart/2005/8/layout/arrow5"/>
    <dgm:cxn modelId="{518198E7-C4E6-4647-B89E-A987B0A40169}" srcId="{619D4EDB-D393-4617-9B00-4CFABF1A0791}" destId="{33A22D28-9C30-47FD-A0FD-02F0C61451D9}" srcOrd="1" destOrd="0" parTransId="{2C8ED3E3-54F5-4D27-A712-C181FD787452}" sibTransId="{E60628E3-597A-4AAE-A77A-04F94A7E8DB8}"/>
    <dgm:cxn modelId="{1973206A-CF26-4A57-92F5-A9BE541BF613}" type="presParOf" srcId="{0B95F658-D888-4859-995F-5CBD13141D04}" destId="{C3293C0B-027B-4DBF-B589-66882E976693}" srcOrd="0" destOrd="0" presId="urn:microsoft.com/office/officeart/2005/8/layout/arrow5"/>
    <dgm:cxn modelId="{AD3FA9C2-FDC7-429B-97B6-63F1F47B1637}" type="presParOf" srcId="{0B95F658-D888-4859-995F-5CBD13141D04}" destId="{12BCC3F6-85E7-427B-BC25-E468D3BE5A48}"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67321DD-52D8-467F-BE67-A3C515C0273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A88664B-298E-4EB4-9500-463D1154918A}">
      <dgm:prSet phldrT="[Text]" custT="1"/>
      <dgm:spPr/>
      <dgm:t>
        <a:bodyPr/>
        <a:lstStyle/>
        <a:p>
          <a:r>
            <a:rPr lang="en-US" sz="2400" b="1" dirty="0">
              <a:latin typeface="Times New Roman" pitchFamily="18" charset="0"/>
              <a:cs typeface="Times New Roman" pitchFamily="18" charset="0"/>
            </a:rPr>
            <a:t>Requirements for use</a:t>
          </a:r>
          <a:endParaRPr lang="en-US" sz="2400" dirty="0">
            <a:latin typeface="Times New Roman" pitchFamily="18" charset="0"/>
            <a:cs typeface="Times New Roman" pitchFamily="18" charset="0"/>
          </a:endParaRPr>
        </a:p>
      </dgm:t>
    </dgm:pt>
    <dgm:pt modelId="{8CECDD5E-4E17-492D-80F0-2269C0DDAB88}" type="parTrans" cxnId="{7F158558-716D-436E-998E-4FB24CF9671E}">
      <dgm:prSet/>
      <dgm:spPr/>
      <dgm:t>
        <a:bodyPr/>
        <a:lstStyle/>
        <a:p>
          <a:endParaRPr lang="en-US">
            <a:latin typeface="Times New Roman" pitchFamily="18" charset="0"/>
            <a:cs typeface="Times New Roman" pitchFamily="18" charset="0"/>
          </a:endParaRPr>
        </a:p>
      </dgm:t>
    </dgm:pt>
    <dgm:pt modelId="{FBD6DBC0-BC95-4C5B-A73C-DCA3306A3966}" type="sibTrans" cxnId="{7F158558-716D-436E-998E-4FB24CF9671E}">
      <dgm:prSet/>
      <dgm:spPr/>
      <dgm:t>
        <a:bodyPr/>
        <a:lstStyle/>
        <a:p>
          <a:endParaRPr lang="en-US">
            <a:latin typeface="Times New Roman" pitchFamily="18" charset="0"/>
            <a:cs typeface="Times New Roman" pitchFamily="18" charset="0"/>
          </a:endParaRPr>
        </a:p>
      </dgm:t>
    </dgm:pt>
    <dgm:pt modelId="{7E328A0B-7965-4970-9D25-0C256631C963}">
      <dgm:prSet phldrT="[Text]" custT="1"/>
      <dgm:spPr/>
      <dgm:t>
        <a:bodyPr/>
        <a:lstStyle/>
        <a:p>
          <a:r>
            <a:rPr lang="en-US" sz="2200" dirty="0">
              <a:latin typeface="Times New Roman" pitchFamily="18" charset="0"/>
              <a:cs typeface="Times New Roman" pitchFamily="18" charset="0"/>
            </a:rPr>
            <a:t>Be HIV-negative</a:t>
          </a:r>
        </a:p>
      </dgm:t>
    </dgm:pt>
    <dgm:pt modelId="{18BF7725-E70B-4AD5-A8F1-F5C25400E6D5}" type="parTrans" cxnId="{8687F17D-03B8-4B94-8EB0-7882A0B189DC}">
      <dgm:prSet/>
      <dgm:spPr/>
      <dgm:t>
        <a:bodyPr/>
        <a:lstStyle/>
        <a:p>
          <a:endParaRPr lang="en-US">
            <a:latin typeface="Times New Roman" pitchFamily="18" charset="0"/>
            <a:cs typeface="Times New Roman" pitchFamily="18" charset="0"/>
          </a:endParaRPr>
        </a:p>
      </dgm:t>
    </dgm:pt>
    <dgm:pt modelId="{FE09B247-85F9-4F55-B2D6-A137EC5E7C3A}" type="sibTrans" cxnId="{8687F17D-03B8-4B94-8EB0-7882A0B189DC}">
      <dgm:prSet/>
      <dgm:spPr/>
      <dgm:t>
        <a:bodyPr/>
        <a:lstStyle/>
        <a:p>
          <a:endParaRPr lang="en-US">
            <a:latin typeface="Times New Roman" pitchFamily="18" charset="0"/>
            <a:cs typeface="Times New Roman" pitchFamily="18" charset="0"/>
          </a:endParaRPr>
        </a:p>
      </dgm:t>
    </dgm:pt>
    <dgm:pt modelId="{C01305AE-5AB3-4289-AA28-49FFE68A92EE}">
      <dgm:prSet custT="1"/>
      <dgm:spPr/>
      <dgm:t>
        <a:bodyPr/>
        <a:lstStyle/>
        <a:p>
          <a:r>
            <a:rPr lang="en-US" sz="2200" dirty="0">
              <a:latin typeface="Times New Roman" pitchFamily="18" charset="0"/>
              <a:cs typeface="Times New Roman" pitchFamily="18" charset="0"/>
            </a:rPr>
            <a:t>Test for HIV at least every three months while taking Truvada®</a:t>
          </a:r>
        </a:p>
      </dgm:t>
    </dgm:pt>
    <dgm:pt modelId="{66003C59-592B-42C7-973D-60E6FA513DD3}" type="parTrans" cxnId="{DD02403A-0253-4C23-B153-99EDC6145968}">
      <dgm:prSet/>
      <dgm:spPr/>
      <dgm:t>
        <a:bodyPr/>
        <a:lstStyle/>
        <a:p>
          <a:endParaRPr lang="en-US"/>
        </a:p>
      </dgm:t>
    </dgm:pt>
    <dgm:pt modelId="{CFCC4228-FDEC-4305-BA96-78C2FCAFB07A}" type="sibTrans" cxnId="{DD02403A-0253-4C23-B153-99EDC6145968}">
      <dgm:prSet/>
      <dgm:spPr/>
      <dgm:t>
        <a:bodyPr/>
        <a:lstStyle/>
        <a:p>
          <a:endParaRPr lang="en-US"/>
        </a:p>
      </dgm:t>
    </dgm:pt>
    <dgm:pt modelId="{D643A900-0BC6-485B-BC4D-A4C36064DC40}">
      <dgm:prSet custT="1"/>
      <dgm:spPr/>
      <dgm:t>
        <a:bodyPr/>
        <a:lstStyle/>
        <a:p>
          <a:r>
            <a:rPr lang="en-US" sz="2200" dirty="0">
              <a:latin typeface="Times New Roman" pitchFamily="18" charset="0"/>
              <a:cs typeface="Times New Roman" pitchFamily="18" charset="0"/>
            </a:rPr>
            <a:t>Take Truvada® as prescribed to achieve the maximum HIV prevention benefit</a:t>
          </a:r>
        </a:p>
      </dgm:t>
    </dgm:pt>
    <dgm:pt modelId="{72AB39B0-4B07-4ABE-AE7B-31549CE8B9A2}" type="parTrans" cxnId="{F7337A2C-0C89-48C7-B8D2-BA9FD529A347}">
      <dgm:prSet/>
      <dgm:spPr/>
      <dgm:t>
        <a:bodyPr/>
        <a:lstStyle/>
        <a:p>
          <a:endParaRPr lang="en-US"/>
        </a:p>
      </dgm:t>
    </dgm:pt>
    <dgm:pt modelId="{7600F1A5-B945-4735-8205-0D7226340F3E}" type="sibTrans" cxnId="{F7337A2C-0C89-48C7-B8D2-BA9FD529A347}">
      <dgm:prSet/>
      <dgm:spPr/>
      <dgm:t>
        <a:bodyPr/>
        <a:lstStyle/>
        <a:p>
          <a:endParaRPr lang="en-US"/>
        </a:p>
      </dgm:t>
    </dgm:pt>
    <dgm:pt modelId="{DC4FE325-4A06-494A-A835-DE0E868DE8D9}" type="pres">
      <dgm:prSet presAssocID="{F67321DD-52D8-467F-BE67-A3C515C02731}" presName="vert0" presStyleCnt="0">
        <dgm:presLayoutVars>
          <dgm:dir/>
          <dgm:animOne val="branch"/>
          <dgm:animLvl val="lvl"/>
        </dgm:presLayoutVars>
      </dgm:prSet>
      <dgm:spPr/>
    </dgm:pt>
    <dgm:pt modelId="{FA415BEE-066A-46C8-9155-B164BCC04813}" type="pres">
      <dgm:prSet presAssocID="{EA88664B-298E-4EB4-9500-463D1154918A}" presName="thickLine" presStyleLbl="alignNode1" presStyleIdx="0" presStyleCnt="1"/>
      <dgm:spPr/>
    </dgm:pt>
    <dgm:pt modelId="{F247005D-0B71-4104-B3A8-2E2A7B6994E8}" type="pres">
      <dgm:prSet presAssocID="{EA88664B-298E-4EB4-9500-463D1154918A}" presName="horz1" presStyleCnt="0"/>
      <dgm:spPr/>
    </dgm:pt>
    <dgm:pt modelId="{39A7F6CF-FC47-45B8-A3E4-3969403FF457}" type="pres">
      <dgm:prSet presAssocID="{EA88664B-298E-4EB4-9500-463D1154918A}" presName="tx1" presStyleLbl="revTx" presStyleIdx="0" presStyleCnt="4" custScaleX="147450"/>
      <dgm:spPr/>
    </dgm:pt>
    <dgm:pt modelId="{E912D1C6-6920-4B5C-9801-0B078EB70DDF}" type="pres">
      <dgm:prSet presAssocID="{EA88664B-298E-4EB4-9500-463D1154918A}" presName="vert1" presStyleCnt="0"/>
      <dgm:spPr/>
    </dgm:pt>
    <dgm:pt modelId="{3B0C3DF8-04B6-449B-BD79-B8DDE2BD67CC}" type="pres">
      <dgm:prSet presAssocID="{7E328A0B-7965-4970-9D25-0C256631C963}" presName="vertSpace2a" presStyleCnt="0"/>
      <dgm:spPr/>
    </dgm:pt>
    <dgm:pt modelId="{94682073-EF96-44AE-80D4-3EF017F59E1D}" type="pres">
      <dgm:prSet presAssocID="{7E328A0B-7965-4970-9D25-0C256631C963}" presName="horz2" presStyleCnt="0"/>
      <dgm:spPr/>
    </dgm:pt>
    <dgm:pt modelId="{CE62E868-6267-4BEF-AD9E-C4B480524334}" type="pres">
      <dgm:prSet presAssocID="{7E328A0B-7965-4970-9D25-0C256631C963}" presName="horzSpace2" presStyleCnt="0"/>
      <dgm:spPr/>
    </dgm:pt>
    <dgm:pt modelId="{49464116-27F5-44E2-91AD-00A62F4BC9B0}" type="pres">
      <dgm:prSet presAssocID="{7E328A0B-7965-4970-9D25-0C256631C963}" presName="tx2" presStyleLbl="revTx" presStyleIdx="1" presStyleCnt="4"/>
      <dgm:spPr/>
    </dgm:pt>
    <dgm:pt modelId="{F5B01B44-30BE-4D54-99F7-D19CA43F4DCA}" type="pres">
      <dgm:prSet presAssocID="{7E328A0B-7965-4970-9D25-0C256631C963}" presName="vert2" presStyleCnt="0"/>
      <dgm:spPr/>
    </dgm:pt>
    <dgm:pt modelId="{A5BA0663-83F8-4171-831B-B585F3FEE73F}" type="pres">
      <dgm:prSet presAssocID="{7E328A0B-7965-4970-9D25-0C256631C963}" presName="thinLine2b" presStyleLbl="callout" presStyleIdx="0" presStyleCnt="3" custLinFactY="-128788" custLinFactNeighborY="-200000"/>
      <dgm:spPr/>
    </dgm:pt>
    <dgm:pt modelId="{FD7218CF-2B89-4EE0-B551-E0A4A005E9CF}" type="pres">
      <dgm:prSet presAssocID="{7E328A0B-7965-4970-9D25-0C256631C963}" presName="vertSpace2b" presStyleCnt="0"/>
      <dgm:spPr/>
    </dgm:pt>
    <dgm:pt modelId="{A1C107B9-71A2-4226-A291-C281A608D61A}" type="pres">
      <dgm:prSet presAssocID="{C01305AE-5AB3-4289-AA28-49FFE68A92EE}" presName="horz2" presStyleCnt="0"/>
      <dgm:spPr/>
    </dgm:pt>
    <dgm:pt modelId="{0B3E46D2-4E61-44E2-824C-8C4D66985876}" type="pres">
      <dgm:prSet presAssocID="{C01305AE-5AB3-4289-AA28-49FFE68A92EE}" presName="horzSpace2" presStyleCnt="0"/>
      <dgm:spPr/>
    </dgm:pt>
    <dgm:pt modelId="{37486139-9DD9-4D79-B247-24665F263944}" type="pres">
      <dgm:prSet presAssocID="{C01305AE-5AB3-4289-AA28-49FFE68A92EE}" presName="tx2" presStyleLbl="revTx" presStyleIdx="2" presStyleCnt="4" custLinFactNeighborY="-19357"/>
      <dgm:spPr/>
    </dgm:pt>
    <dgm:pt modelId="{5417043F-0283-429F-82CD-9FC0F5FB8BC9}" type="pres">
      <dgm:prSet presAssocID="{C01305AE-5AB3-4289-AA28-49FFE68A92EE}" presName="vert2" presStyleCnt="0"/>
      <dgm:spPr/>
    </dgm:pt>
    <dgm:pt modelId="{8F64B1A6-A36A-4068-BF65-0F5F6CFDA3FF}" type="pres">
      <dgm:prSet presAssocID="{C01305AE-5AB3-4289-AA28-49FFE68A92EE}" presName="thinLine2b" presStyleLbl="callout" presStyleIdx="1" presStyleCnt="3" custLinFactY="-300000" custLinFactNeighborY="-367761"/>
      <dgm:spPr/>
    </dgm:pt>
    <dgm:pt modelId="{173C5A31-0EF3-423B-9997-64716BB79A6E}" type="pres">
      <dgm:prSet presAssocID="{C01305AE-5AB3-4289-AA28-49FFE68A92EE}" presName="vertSpace2b" presStyleCnt="0"/>
      <dgm:spPr/>
    </dgm:pt>
    <dgm:pt modelId="{33221416-DB9E-44EF-9184-BFC2E03FDA82}" type="pres">
      <dgm:prSet presAssocID="{D643A900-0BC6-485B-BC4D-A4C36064DC40}" presName="horz2" presStyleCnt="0"/>
      <dgm:spPr/>
    </dgm:pt>
    <dgm:pt modelId="{4D076E11-AC9C-437E-833B-F517E52ED46A}" type="pres">
      <dgm:prSet presAssocID="{D643A900-0BC6-485B-BC4D-A4C36064DC40}" presName="horzSpace2" presStyleCnt="0"/>
      <dgm:spPr/>
    </dgm:pt>
    <dgm:pt modelId="{76393AE6-5D03-4287-8F6D-6A498D4517B6}" type="pres">
      <dgm:prSet presAssocID="{D643A900-0BC6-485B-BC4D-A4C36064DC40}" presName="tx2" presStyleLbl="revTx" presStyleIdx="3" presStyleCnt="4" custLinFactNeighborY="-13401"/>
      <dgm:spPr/>
    </dgm:pt>
    <dgm:pt modelId="{A558638E-8661-4271-BD35-D7F7B6490F89}" type="pres">
      <dgm:prSet presAssocID="{D643A900-0BC6-485B-BC4D-A4C36064DC40}" presName="vert2" presStyleCnt="0"/>
      <dgm:spPr/>
    </dgm:pt>
    <dgm:pt modelId="{4DAA9F7D-3ABF-48D9-8DFF-33D18ABB66B0}" type="pres">
      <dgm:prSet presAssocID="{D643A900-0BC6-485B-BC4D-A4C36064DC40}" presName="thinLine2b" presStyleLbl="callout" presStyleIdx="2" presStyleCnt="3"/>
      <dgm:spPr/>
    </dgm:pt>
    <dgm:pt modelId="{A0A45266-9ECD-4C32-8708-962FD9FC5CC7}" type="pres">
      <dgm:prSet presAssocID="{D643A900-0BC6-485B-BC4D-A4C36064DC40}" presName="vertSpace2b" presStyleCnt="0"/>
      <dgm:spPr/>
    </dgm:pt>
  </dgm:ptLst>
  <dgm:cxnLst>
    <dgm:cxn modelId="{F7337A2C-0C89-48C7-B8D2-BA9FD529A347}" srcId="{EA88664B-298E-4EB4-9500-463D1154918A}" destId="{D643A900-0BC6-485B-BC4D-A4C36064DC40}" srcOrd="2" destOrd="0" parTransId="{72AB39B0-4B07-4ABE-AE7B-31549CE8B9A2}" sibTransId="{7600F1A5-B945-4735-8205-0D7226340F3E}"/>
    <dgm:cxn modelId="{DD02403A-0253-4C23-B153-99EDC6145968}" srcId="{EA88664B-298E-4EB4-9500-463D1154918A}" destId="{C01305AE-5AB3-4289-AA28-49FFE68A92EE}" srcOrd="1" destOrd="0" parTransId="{66003C59-592B-42C7-973D-60E6FA513DD3}" sibTransId="{CFCC4228-FDEC-4305-BA96-78C2FCAFB07A}"/>
    <dgm:cxn modelId="{4F31BA6D-8766-45FE-BC6B-B4FB668E98FC}" type="presOf" srcId="{7E328A0B-7965-4970-9D25-0C256631C963}" destId="{49464116-27F5-44E2-91AD-00A62F4BC9B0}" srcOrd="0" destOrd="0" presId="urn:microsoft.com/office/officeart/2008/layout/LinedList"/>
    <dgm:cxn modelId="{7F158558-716D-436E-998E-4FB24CF9671E}" srcId="{F67321DD-52D8-467F-BE67-A3C515C02731}" destId="{EA88664B-298E-4EB4-9500-463D1154918A}" srcOrd="0" destOrd="0" parTransId="{8CECDD5E-4E17-492D-80F0-2269C0DDAB88}" sibTransId="{FBD6DBC0-BC95-4C5B-A73C-DCA3306A3966}"/>
    <dgm:cxn modelId="{C58C5D7D-321D-4027-85F4-1478081DBA5E}" type="presOf" srcId="{F67321DD-52D8-467F-BE67-A3C515C02731}" destId="{DC4FE325-4A06-494A-A835-DE0E868DE8D9}" srcOrd="0" destOrd="0" presId="urn:microsoft.com/office/officeart/2008/layout/LinedList"/>
    <dgm:cxn modelId="{8687F17D-03B8-4B94-8EB0-7882A0B189DC}" srcId="{EA88664B-298E-4EB4-9500-463D1154918A}" destId="{7E328A0B-7965-4970-9D25-0C256631C963}" srcOrd="0" destOrd="0" parTransId="{18BF7725-E70B-4AD5-A8F1-F5C25400E6D5}" sibTransId="{FE09B247-85F9-4F55-B2D6-A137EC5E7C3A}"/>
    <dgm:cxn modelId="{69A50A94-4048-4D4F-852D-A085CC0574E0}" type="presOf" srcId="{EA88664B-298E-4EB4-9500-463D1154918A}" destId="{39A7F6CF-FC47-45B8-A3E4-3969403FF457}" srcOrd="0" destOrd="0" presId="urn:microsoft.com/office/officeart/2008/layout/LinedList"/>
    <dgm:cxn modelId="{CDA3C398-B232-459D-A15F-68A9B9614CCB}" type="presOf" srcId="{D643A900-0BC6-485B-BC4D-A4C36064DC40}" destId="{76393AE6-5D03-4287-8F6D-6A498D4517B6}" srcOrd="0" destOrd="0" presId="urn:microsoft.com/office/officeart/2008/layout/LinedList"/>
    <dgm:cxn modelId="{7F98B0E5-E2D2-4F1A-84BA-A84A7DBB324B}" type="presOf" srcId="{C01305AE-5AB3-4289-AA28-49FFE68A92EE}" destId="{37486139-9DD9-4D79-B247-24665F263944}" srcOrd="0" destOrd="0" presId="urn:microsoft.com/office/officeart/2008/layout/LinedList"/>
    <dgm:cxn modelId="{3F4D10EE-2E11-4921-AEC0-F9A7C6D6BB29}" type="presParOf" srcId="{DC4FE325-4A06-494A-A835-DE0E868DE8D9}" destId="{FA415BEE-066A-46C8-9155-B164BCC04813}" srcOrd="0" destOrd="0" presId="urn:microsoft.com/office/officeart/2008/layout/LinedList"/>
    <dgm:cxn modelId="{268A5C1A-9C80-4561-855C-38247B4679E8}" type="presParOf" srcId="{DC4FE325-4A06-494A-A835-DE0E868DE8D9}" destId="{F247005D-0B71-4104-B3A8-2E2A7B6994E8}" srcOrd="1" destOrd="0" presId="urn:microsoft.com/office/officeart/2008/layout/LinedList"/>
    <dgm:cxn modelId="{95BC263C-04FF-47E9-A0D9-C5268F75A79F}" type="presParOf" srcId="{F247005D-0B71-4104-B3A8-2E2A7B6994E8}" destId="{39A7F6CF-FC47-45B8-A3E4-3969403FF457}" srcOrd="0" destOrd="0" presId="urn:microsoft.com/office/officeart/2008/layout/LinedList"/>
    <dgm:cxn modelId="{BDC49298-1B0F-450A-86FB-52CF8E9B9AAE}" type="presParOf" srcId="{F247005D-0B71-4104-B3A8-2E2A7B6994E8}" destId="{E912D1C6-6920-4B5C-9801-0B078EB70DDF}" srcOrd="1" destOrd="0" presId="urn:microsoft.com/office/officeart/2008/layout/LinedList"/>
    <dgm:cxn modelId="{E816C544-2868-4671-B987-1EF9BD6D53BF}" type="presParOf" srcId="{E912D1C6-6920-4B5C-9801-0B078EB70DDF}" destId="{3B0C3DF8-04B6-449B-BD79-B8DDE2BD67CC}" srcOrd="0" destOrd="0" presId="urn:microsoft.com/office/officeart/2008/layout/LinedList"/>
    <dgm:cxn modelId="{8B4F3074-FEA6-4831-9227-B728A6673D43}" type="presParOf" srcId="{E912D1C6-6920-4B5C-9801-0B078EB70DDF}" destId="{94682073-EF96-44AE-80D4-3EF017F59E1D}" srcOrd="1" destOrd="0" presId="urn:microsoft.com/office/officeart/2008/layout/LinedList"/>
    <dgm:cxn modelId="{C031C4AD-72D8-4434-90A4-1780175038F7}" type="presParOf" srcId="{94682073-EF96-44AE-80D4-3EF017F59E1D}" destId="{CE62E868-6267-4BEF-AD9E-C4B480524334}" srcOrd="0" destOrd="0" presId="urn:microsoft.com/office/officeart/2008/layout/LinedList"/>
    <dgm:cxn modelId="{FFE030AA-B583-4AE1-8A42-2DDE4D521A36}" type="presParOf" srcId="{94682073-EF96-44AE-80D4-3EF017F59E1D}" destId="{49464116-27F5-44E2-91AD-00A62F4BC9B0}" srcOrd="1" destOrd="0" presId="urn:microsoft.com/office/officeart/2008/layout/LinedList"/>
    <dgm:cxn modelId="{FEDFC0E6-8311-4494-AE32-BACE0F60AC5C}" type="presParOf" srcId="{94682073-EF96-44AE-80D4-3EF017F59E1D}" destId="{F5B01B44-30BE-4D54-99F7-D19CA43F4DCA}" srcOrd="2" destOrd="0" presId="urn:microsoft.com/office/officeart/2008/layout/LinedList"/>
    <dgm:cxn modelId="{6158D489-6144-4C07-AAB9-AA9E1612FD2F}" type="presParOf" srcId="{E912D1C6-6920-4B5C-9801-0B078EB70DDF}" destId="{A5BA0663-83F8-4171-831B-B585F3FEE73F}" srcOrd="2" destOrd="0" presId="urn:microsoft.com/office/officeart/2008/layout/LinedList"/>
    <dgm:cxn modelId="{18646C6F-2F63-4CB0-8A62-631D2B15ACC1}" type="presParOf" srcId="{E912D1C6-6920-4B5C-9801-0B078EB70DDF}" destId="{FD7218CF-2B89-4EE0-B551-E0A4A005E9CF}" srcOrd="3" destOrd="0" presId="urn:microsoft.com/office/officeart/2008/layout/LinedList"/>
    <dgm:cxn modelId="{3D156612-486F-4079-9BAC-3F9D35D52016}" type="presParOf" srcId="{E912D1C6-6920-4B5C-9801-0B078EB70DDF}" destId="{A1C107B9-71A2-4226-A291-C281A608D61A}" srcOrd="4" destOrd="0" presId="urn:microsoft.com/office/officeart/2008/layout/LinedList"/>
    <dgm:cxn modelId="{50409D26-0B5B-4EE0-979F-BAC178B2B572}" type="presParOf" srcId="{A1C107B9-71A2-4226-A291-C281A608D61A}" destId="{0B3E46D2-4E61-44E2-824C-8C4D66985876}" srcOrd="0" destOrd="0" presId="urn:microsoft.com/office/officeart/2008/layout/LinedList"/>
    <dgm:cxn modelId="{02578FC6-5084-466B-84A6-2D14E1FE6C3E}" type="presParOf" srcId="{A1C107B9-71A2-4226-A291-C281A608D61A}" destId="{37486139-9DD9-4D79-B247-24665F263944}" srcOrd="1" destOrd="0" presId="urn:microsoft.com/office/officeart/2008/layout/LinedList"/>
    <dgm:cxn modelId="{57BC87DC-7F6F-4D35-81EB-0FB7701CE9A4}" type="presParOf" srcId="{A1C107B9-71A2-4226-A291-C281A608D61A}" destId="{5417043F-0283-429F-82CD-9FC0F5FB8BC9}" srcOrd="2" destOrd="0" presId="urn:microsoft.com/office/officeart/2008/layout/LinedList"/>
    <dgm:cxn modelId="{702483E0-62FE-4CD0-9725-7857C81FBCB1}" type="presParOf" srcId="{E912D1C6-6920-4B5C-9801-0B078EB70DDF}" destId="{8F64B1A6-A36A-4068-BF65-0F5F6CFDA3FF}" srcOrd="5" destOrd="0" presId="urn:microsoft.com/office/officeart/2008/layout/LinedList"/>
    <dgm:cxn modelId="{FBD05093-D066-4EEE-A84E-896A8D976EFA}" type="presParOf" srcId="{E912D1C6-6920-4B5C-9801-0B078EB70DDF}" destId="{173C5A31-0EF3-423B-9997-64716BB79A6E}" srcOrd="6" destOrd="0" presId="urn:microsoft.com/office/officeart/2008/layout/LinedList"/>
    <dgm:cxn modelId="{F1F2FBE2-24BF-48AC-8AC0-8F7DE24407B5}" type="presParOf" srcId="{E912D1C6-6920-4B5C-9801-0B078EB70DDF}" destId="{33221416-DB9E-44EF-9184-BFC2E03FDA82}" srcOrd="7" destOrd="0" presId="urn:microsoft.com/office/officeart/2008/layout/LinedList"/>
    <dgm:cxn modelId="{4E14D0DD-45D3-4902-B29B-DBF4EA745103}" type="presParOf" srcId="{33221416-DB9E-44EF-9184-BFC2E03FDA82}" destId="{4D076E11-AC9C-437E-833B-F517E52ED46A}" srcOrd="0" destOrd="0" presId="urn:microsoft.com/office/officeart/2008/layout/LinedList"/>
    <dgm:cxn modelId="{CA6BF2A1-C3BD-47DE-B028-6F2E44CDAA13}" type="presParOf" srcId="{33221416-DB9E-44EF-9184-BFC2E03FDA82}" destId="{76393AE6-5D03-4287-8F6D-6A498D4517B6}" srcOrd="1" destOrd="0" presId="urn:microsoft.com/office/officeart/2008/layout/LinedList"/>
    <dgm:cxn modelId="{4991A281-A881-4BE5-918F-6DA5BAC70DDC}" type="presParOf" srcId="{33221416-DB9E-44EF-9184-BFC2E03FDA82}" destId="{A558638E-8661-4271-BD35-D7F7B6490F89}" srcOrd="2" destOrd="0" presId="urn:microsoft.com/office/officeart/2008/layout/LinedList"/>
    <dgm:cxn modelId="{D69CC30C-08C5-4EB5-A442-22A6693F97E4}" type="presParOf" srcId="{E912D1C6-6920-4B5C-9801-0B078EB70DDF}" destId="{4DAA9F7D-3ABF-48D9-8DFF-33D18ABB66B0}" srcOrd="8" destOrd="0" presId="urn:microsoft.com/office/officeart/2008/layout/LinedList"/>
    <dgm:cxn modelId="{6D407793-95D9-4FE1-8053-216DCD2311C4}" type="presParOf" srcId="{E912D1C6-6920-4B5C-9801-0B078EB70DDF}" destId="{A0A45266-9ECD-4C32-8708-962FD9FC5CC7}"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621F1F1-FE50-4DB1-9E2A-B5C17F23654C}" type="doc">
      <dgm:prSet loTypeId="urn:microsoft.com/office/officeart/2005/8/layout/cycle8" loCatId="cycle" qsTypeId="urn:microsoft.com/office/officeart/2005/8/quickstyle/simple1" qsCatId="simple" csTypeId="urn:microsoft.com/office/officeart/2005/8/colors/accent1_2" csCatId="accent1" phldr="1"/>
      <dgm:spPr/>
    </dgm:pt>
    <dgm:pt modelId="{97A42C23-1C5B-4179-8619-A38168444B6D}">
      <dgm:prSet phldrT="[Text]" custT="1"/>
      <dgm:spPr>
        <a:solidFill>
          <a:srgbClr val="CCCCCC"/>
        </a:solidFill>
      </dgm:spPr>
      <dgm:t>
        <a:bodyPr/>
        <a:lstStyle/>
        <a:p>
          <a:r>
            <a:rPr lang="en-US" sz="1700" b="1" dirty="0">
              <a:solidFill>
                <a:schemeClr val="tx1"/>
              </a:solidFill>
              <a:latin typeface="Times New Roman" pitchFamily="18" charset="0"/>
              <a:cs typeface="Times New Roman" pitchFamily="18" charset="0"/>
            </a:rPr>
            <a:t>Research in more countries and populations</a:t>
          </a:r>
        </a:p>
      </dgm:t>
    </dgm:pt>
    <dgm:pt modelId="{4F3D4A1C-E662-4A5E-868B-6740004EF434}" type="parTrans" cxnId="{67415BE8-318D-450C-B750-E48A90B8A8ED}">
      <dgm:prSet/>
      <dgm:spPr/>
      <dgm:t>
        <a:bodyPr/>
        <a:lstStyle/>
        <a:p>
          <a:endParaRPr lang="en-US"/>
        </a:p>
      </dgm:t>
    </dgm:pt>
    <dgm:pt modelId="{6B9971B5-1C31-4BA1-B3DC-622263130CE8}" type="sibTrans" cxnId="{67415BE8-318D-450C-B750-E48A90B8A8ED}">
      <dgm:prSet/>
      <dgm:spPr/>
      <dgm:t>
        <a:bodyPr/>
        <a:lstStyle/>
        <a:p>
          <a:endParaRPr lang="en-US"/>
        </a:p>
      </dgm:t>
    </dgm:pt>
    <dgm:pt modelId="{0F5DCC1F-AA7C-48AD-BCE1-1ECEC9AEC286}">
      <dgm:prSet custT="1"/>
      <dgm:spPr>
        <a:solidFill>
          <a:srgbClr val="CCCCCC"/>
        </a:solidFill>
      </dgm:spPr>
      <dgm:t>
        <a:bodyPr/>
        <a:lstStyle/>
        <a:p>
          <a:r>
            <a:rPr lang="en-US" sz="1700" b="1" dirty="0">
              <a:solidFill>
                <a:schemeClr val="tx1"/>
              </a:solidFill>
              <a:latin typeface="Times New Roman" pitchFamily="18" charset="0"/>
              <a:cs typeface="Times New Roman" pitchFamily="18" charset="0"/>
            </a:rPr>
            <a:t>Different drugs, delivery methods, and dosing schedules</a:t>
          </a:r>
        </a:p>
      </dgm:t>
    </dgm:pt>
    <dgm:pt modelId="{2CB98B84-942A-4766-84AE-0BC17DFBBBF5}" type="parTrans" cxnId="{9B7B005D-807F-4ECF-A7F7-714DD6DC166A}">
      <dgm:prSet/>
      <dgm:spPr/>
      <dgm:t>
        <a:bodyPr/>
        <a:lstStyle/>
        <a:p>
          <a:endParaRPr lang="en-US"/>
        </a:p>
      </dgm:t>
    </dgm:pt>
    <dgm:pt modelId="{6EFC314E-8A11-4339-B485-FFAA6AE464E5}" type="sibTrans" cxnId="{9B7B005D-807F-4ECF-A7F7-714DD6DC166A}">
      <dgm:prSet/>
      <dgm:spPr/>
      <dgm:t>
        <a:bodyPr/>
        <a:lstStyle/>
        <a:p>
          <a:endParaRPr lang="en-US"/>
        </a:p>
      </dgm:t>
    </dgm:pt>
    <dgm:pt modelId="{B5F08B73-4963-4D88-B948-C03E41EF7AC8}">
      <dgm:prSet custT="1"/>
      <dgm:spPr>
        <a:solidFill>
          <a:srgbClr val="CCCCCC"/>
        </a:solidFill>
      </dgm:spPr>
      <dgm:t>
        <a:bodyPr/>
        <a:lstStyle/>
        <a:p>
          <a:r>
            <a:rPr lang="en-US" sz="1700" b="1" dirty="0">
              <a:solidFill>
                <a:schemeClr val="tx1"/>
              </a:solidFill>
              <a:latin typeface="Times New Roman" pitchFamily="18" charset="0"/>
              <a:cs typeface="Times New Roman" pitchFamily="18" charset="0"/>
            </a:rPr>
            <a:t>Implementation research to understand PrEP in “real world” settings</a:t>
          </a:r>
          <a:r>
            <a:rPr lang="en-US" sz="1800" b="1" dirty="0">
              <a:solidFill>
                <a:schemeClr val="tx1"/>
              </a:solidFill>
              <a:latin typeface="Times New Roman" pitchFamily="18" charset="0"/>
              <a:cs typeface="Times New Roman" pitchFamily="18" charset="0"/>
            </a:rPr>
            <a:t> </a:t>
          </a:r>
        </a:p>
      </dgm:t>
    </dgm:pt>
    <dgm:pt modelId="{38EB143C-D620-48E5-812A-453D4BCA5FA4}" type="parTrans" cxnId="{4A61EBBC-1FE9-40E8-8EF2-542A8CF74763}">
      <dgm:prSet/>
      <dgm:spPr/>
      <dgm:t>
        <a:bodyPr/>
        <a:lstStyle/>
        <a:p>
          <a:endParaRPr lang="en-US"/>
        </a:p>
      </dgm:t>
    </dgm:pt>
    <dgm:pt modelId="{42D0F76E-E9B8-463D-8F78-CD7C0A92FDF4}" type="sibTrans" cxnId="{4A61EBBC-1FE9-40E8-8EF2-542A8CF74763}">
      <dgm:prSet/>
      <dgm:spPr/>
      <dgm:t>
        <a:bodyPr/>
        <a:lstStyle/>
        <a:p>
          <a:endParaRPr lang="en-US"/>
        </a:p>
      </dgm:t>
    </dgm:pt>
    <dgm:pt modelId="{3BE9A701-3440-4710-8888-F08C818770FD}" type="pres">
      <dgm:prSet presAssocID="{B621F1F1-FE50-4DB1-9E2A-B5C17F23654C}" presName="compositeShape" presStyleCnt="0">
        <dgm:presLayoutVars>
          <dgm:chMax val="7"/>
          <dgm:dir/>
          <dgm:resizeHandles val="exact"/>
        </dgm:presLayoutVars>
      </dgm:prSet>
      <dgm:spPr/>
    </dgm:pt>
    <dgm:pt modelId="{2681132A-3153-4707-8946-8F956E9EBC84}" type="pres">
      <dgm:prSet presAssocID="{B621F1F1-FE50-4DB1-9E2A-B5C17F23654C}" presName="wedge1" presStyleLbl="node1" presStyleIdx="0" presStyleCnt="3"/>
      <dgm:spPr/>
    </dgm:pt>
    <dgm:pt modelId="{87956837-55B2-45DA-B7B3-6BB74E293892}" type="pres">
      <dgm:prSet presAssocID="{B621F1F1-FE50-4DB1-9E2A-B5C17F23654C}" presName="dummy1a" presStyleCnt="0"/>
      <dgm:spPr/>
    </dgm:pt>
    <dgm:pt modelId="{DFFA6C0E-ECF3-4C5F-9BCF-FFF5E90AF824}" type="pres">
      <dgm:prSet presAssocID="{B621F1F1-FE50-4DB1-9E2A-B5C17F23654C}" presName="dummy1b" presStyleCnt="0"/>
      <dgm:spPr/>
    </dgm:pt>
    <dgm:pt modelId="{3C1B44A2-7215-4583-9D08-C502A407841F}" type="pres">
      <dgm:prSet presAssocID="{B621F1F1-FE50-4DB1-9E2A-B5C17F23654C}" presName="wedge1Tx" presStyleLbl="node1" presStyleIdx="0" presStyleCnt="3">
        <dgm:presLayoutVars>
          <dgm:chMax val="0"/>
          <dgm:chPref val="0"/>
          <dgm:bulletEnabled val="1"/>
        </dgm:presLayoutVars>
      </dgm:prSet>
      <dgm:spPr/>
    </dgm:pt>
    <dgm:pt modelId="{663F5283-253C-4B5E-B317-059BC48CEFCE}" type="pres">
      <dgm:prSet presAssocID="{B621F1F1-FE50-4DB1-9E2A-B5C17F23654C}" presName="wedge2" presStyleLbl="node1" presStyleIdx="1" presStyleCnt="3"/>
      <dgm:spPr/>
    </dgm:pt>
    <dgm:pt modelId="{B83A69EA-2607-4420-9230-65D8B2F02224}" type="pres">
      <dgm:prSet presAssocID="{B621F1F1-FE50-4DB1-9E2A-B5C17F23654C}" presName="dummy2a" presStyleCnt="0"/>
      <dgm:spPr/>
    </dgm:pt>
    <dgm:pt modelId="{65FE21C9-BB77-474A-9548-E5949DFBD5BA}" type="pres">
      <dgm:prSet presAssocID="{B621F1F1-FE50-4DB1-9E2A-B5C17F23654C}" presName="dummy2b" presStyleCnt="0"/>
      <dgm:spPr/>
    </dgm:pt>
    <dgm:pt modelId="{81915CF3-5EF4-471E-A398-C4BCFE8E9A42}" type="pres">
      <dgm:prSet presAssocID="{B621F1F1-FE50-4DB1-9E2A-B5C17F23654C}" presName="wedge2Tx" presStyleLbl="node1" presStyleIdx="1" presStyleCnt="3">
        <dgm:presLayoutVars>
          <dgm:chMax val="0"/>
          <dgm:chPref val="0"/>
          <dgm:bulletEnabled val="1"/>
        </dgm:presLayoutVars>
      </dgm:prSet>
      <dgm:spPr/>
    </dgm:pt>
    <dgm:pt modelId="{0090DC7E-722A-450C-A29D-43D0A6C97A72}" type="pres">
      <dgm:prSet presAssocID="{B621F1F1-FE50-4DB1-9E2A-B5C17F23654C}" presName="wedge3" presStyleLbl="node1" presStyleIdx="2" presStyleCnt="3"/>
      <dgm:spPr/>
    </dgm:pt>
    <dgm:pt modelId="{BD0266F1-A9C8-4CE1-9935-AEB83C53CDE2}" type="pres">
      <dgm:prSet presAssocID="{B621F1F1-FE50-4DB1-9E2A-B5C17F23654C}" presName="dummy3a" presStyleCnt="0"/>
      <dgm:spPr/>
    </dgm:pt>
    <dgm:pt modelId="{D939ECBF-F0DB-455D-8845-10A356875B99}" type="pres">
      <dgm:prSet presAssocID="{B621F1F1-FE50-4DB1-9E2A-B5C17F23654C}" presName="dummy3b" presStyleCnt="0"/>
      <dgm:spPr/>
    </dgm:pt>
    <dgm:pt modelId="{5DF58BE8-3FF9-459B-BA0E-81E03100F295}" type="pres">
      <dgm:prSet presAssocID="{B621F1F1-FE50-4DB1-9E2A-B5C17F23654C}" presName="wedge3Tx" presStyleLbl="node1" presStyleIdx="2" presStyleCnt="3">
        <dgm:presLayoutVars>
          <dgm:chMax val="0"/>
          <dgm:chPref val="0"/>
          <dgm:bulletEnabled val="1"/>
        </dgm:presLayoutVars>
      </dgm:prSet>
      <dgm:spPr/>
    </dgm:pt>
    <dgm:pt modelId="{20291E47-7FB8-4FD9-A6CF-B2AA0C352EB9}" type="pres">
      <dgm:prSet presAssocID="{6B9971B5-1C31-4BA1-B3DC-622263130CE8}" presName="arrowWedge1" presStyleLbl="fgSibTrans2D1" presStyleIdx="0" presStyleCnt="3"/>
      <dgm:spPr/>
    </dgm:pt>
    <dgm:pt modelId="{75EB1B41-D8FC-43FD-A74D-A09F6923D8C4}" type="pres">
      <dgm:prSet presAssocID="{6EFC314E-8A11-4339-B485-FFAA6AE464E5}" presName="arrowWedge2" presStyleLbl="fgSibTrans2D1" presStyleIdx="1" presStyleCnt="3"/>
      <dgm:spPr/>
    </dgm:pt>
    <dgm:pt modelId="{456CA11F-7A36-4B72-A9F4-D5A123D82088}" type="pres">
      <dgm:prSet presAssocID="{42D0F76E-E9B8-463D-8F78-CD7C0A92FDF4}" presName="arrowWedge3" presStyleLbl="fgSibTrans2D1" presStyleIdx="2" presStyleCnt="3"/>
      <dgm:spPr/>
    </dgm:pt>
  </dgm:ptLst>
  <dgm:cxnLst>
    <dgm:cxn modelId="{36987904-AE9E-4C7F-96AC-2395A104EE94}" type="presOf" srcId="{97A42C23-1C5B-4179-8619-A38168444B6D}" destId="{3C1B44A2-7215-4583-9D08-C502A407841F}" srcOrd="1" destOrd="0" presId="urn:microsoft.com/office/officeart/2005/8/layout/cycle8"/>
    <dgm:cxn modelId="{BD38615C-A3FB-4963-90CD-A0E19CBC2570}" type="presOf" srcId="{97A42C23-1C5B-4179-8619-A38168444B6D}" destId="{2681132A-3153-4707-8946-8F956E9EBC84}" srcOrd="0" destOrd="0" presId="urn:microsoft.com/office/officeart/2005/8/layout/cycle8"/>
    <dgm:cxn modelId="{9B7B005D-807F-4ECF-A7F7-714DD6DC166A}" srcId="{B621F1F1-FE50-4DB1-9E2A-B5C17F23654C}" destId="{0F5DCC1F-AA7C-48AD-BCE1-1ECEC9AEC286}" srcOrd="1" destOrd="0" parTransId="{2CB98B84-942A-4766-84AE-0BC17DFBBBF5}" sibTransId="{6EFC314E-8A11-4339-B485-FFAA6AE464E5}"/>
    <dgm:cxn modelId="{AE4ED165-A0CC-48DF-A882-7EBA90D7C4C6}" type="presOf" srcId="{B621F1F1-FE50-4DB1-9E2A-B5C17F23654C}" destId="{3BE9A701-3440-4710-8888-F08C818770FD}" srcOrd="0" destOrd="0" presId="urn:microsoft.com/office/officeart/2005/8/layout/cycle8"/>
    <dgm:cxn modelId="{05788B50-A040-44DA-83C2-B1687917D1EF}" type="presOf" srcId="{0F5DCC1F-AA7C-48AD-BCE1-1ECEC9AEC286}" destId="{81915CF3-5EF4-471E-A398-C4BCFE8E9A42}" srcOrd="1" destOrd="0" presId="urn:microsoft.com/office/officeart/2005/8/layout/cycle8"/>
    <dgm:cxn modelId="{E0A66D74-0C13-41AB-A9B0-86483AB56B5D}" type="presOf" srcId="{0F5DCC1F-AA7C-48AD-BCE1-1ECEC9AEC286}" destId="{663F5283-253C-4B5E-B317-059BC48CEFCE}" srcOrd="0" destOrd="0" presId="urn:microsoft.com/office/officeart/2005/8/layout/cycle8"/>
    <dgm:cxn modelId="{BE3E3480-1E22-43D4-882C-E9316E156584}" type="presOf" srcId="{B5F08B73-4963-4D88-B948-C03E41EF7AC8}" destId="{5DF58BE8-3FF9-459B-BA0E-81E03100F295}" srcOrd="1" destOrd="0" presId="urn:microsoft.com/office/officeart/2005/8/layout/cycle8"/>
    <dgm:cxn modelId="{7D715596-4B7A-4016-BD36-75A5DAE595FE}" type="presOf" srcId="{B5F08B73-4963-4D88-B948-C03E41EF7AC8}" destId="{0090DC7E-722A-450C-A29D-43D0A6C97A72}" srcOrd="0" destOrd="0" presId="urn:microsoft.com/office/officeart/2005/8/layout/cycle8"/>
    <dgm:cxn modelId="{4A61EBBC-1FE9-40E8-8EF2-542A8CF74763}" srcId="{B621F1F1-FE50-4DB1-9E2A-B5C17F23654C}" destId="{B5F08B73-4963-4D88-B948-C03E41EF7AC8}" srcOrd="2" destOrd="0" parTransId="{38EB143C-D620-48E5-812A-453D4BCA5FA4}" sibTransId="{42D0F76E-E9B8-463D-8F78-CD7C0A92FDF4}"/>
    <dgm:cxn modelId="{67415BE8-318D-450C-B750-E48A90B8A8ED}" srcId="{B621F1F1-FE50-4DB1-9E2A-B5C17F23654C}" destId="{97A42C23-1C5B-4179-8619-A38168444B6D}" srcOrd="0" destOrd="0" parTransId="{4F3D4A1C-E662-4A5E-868B-6740004EF434}" sibTransId="{6B9971B5-1C31-4BA1-B3DC-622263130CE8}"/>
    <dgm:cxn modelId="{D544F55C-A6AC-4C41-AB35-9D63C7D835FD}" type="presParOf" srcId="{3BE9A701-3440-4710-8888-F08C818770FD}" destId="{2681132A-3153-4707-8946-8F956E9EBC84}" srcOrd="0" destOrd="0" presId="urn:microsoft.com/office/officeart/2005/8/layout/cycle8"/>
    <dgm:cxn modelId="{BD3B9F7A-76AD-47EE-97E7-A0C7E6426A0C}" type="presParOf" srcId="{3BE9A701-3440-4710-8888-F08C818770FD}" destId="{87956837-55B2-45DA-B7B3-6BB74E293892}" srcOrd="1" destOrd="0" presId="urn:microsoft.com/office/officeart/2005/8/layout/cycle8"/>
    <dgm:cxn modelId="{8EA871C3-5B16-4165-B877-0BE8549E2531}" type="presParOf" srcId="{3BE9A701-3440-4710-8888-F08C818770FD}" destId="{DFFA6C0E-ECF3-4C5F-9BCF-FFF5E90AF824}" srcOrd="2" destOrd="0" presId="urn:microsoft.com/office/officeart/2005/8/layout/cycle8"/>
    <dgm:cxn modelId="{49A0AF2C-6CA2-45C4-839C-4C7F6B678F5E}" type="presParOf" srcId="{3BE9A701-3440-4710-8888-F08C818770FD}" destId="{3C1B44A2-7215-4583-9D08-C502A407841F}" srcOrd="3" destOrd="0" presId="urn:microsoft.com/office/officeart/2005/8/layout/cycle8"/>
    <dgm:cxn modelId="{23A2E03B-C40B-41A8-8AC4-FC97BD8E35E4}" type="presParOf" srcId="{3BE9A701-3440-4710-8888-F08C818770FD}" destId="{663F5283-253C-4B5E-B317-059BC48CEFCE}" srcOrd="4" destOrd="0" presId="urn:microsoft.com/office/officeart/2005/8/layout/cycle8"/>
    <dgm:cxn modelId="{A5FE4439-B97B-4F52-832D-DD5D0716DFCD}" type="presParOf" srcId="{3BE9A701-3440-4710-8888-F08C818770FD}" destId="{B83A69EA-2607-4420-9230-65D8B2F02224}" srcOrd="5" destOrd="0" presId="urn:microsoft.com/office/officeart/2005/8/layout/cycle8"/>
    <dgm:cxn modelId="{353511BC-316F-4571-A4C9-2FCFE6F551C2}" type="presParOf" srcId="{3BE9A701-3440-4710-8888-F08C818770FD}" destId="{65FE21C9-BB77-474A-9548-E5949DFBD5BA}" srcOrd="6" destOrd="0" presId="urn:microsoft.com/office/officeart/2005/8/layout/cycle8"/>
    <dgm:cxn modelId="{02E81823-9F91-4ED9-9D1F-48F32C09C1F5}" type="presParOf" srcId="{3BE9A701-3440-4710-8888-F08C818770FD}" destId="{81915CF3-5EF4-471E-A398-C4BCFE8E9A42}" srcOrd="7" destOrd="0" presId="urn:microsoft.com/office/officeart/2005/8/layout/cycle8"/>
    <dgm:cxn modelId="{F62425C1-914B-4E0D-9355-AD88AAC33E03}" type="presParOf" srcId="{3BE9A701-3440-4710-8888-F08C818770FD}" destId="{0090DC7E-722A-450C-A29D-43D0A6C97A72}" srcOrd="8" destOrd="0" presId="urn:microsoft.com/office/officeart/2005/8/layout/cycle8"/>
    <dgm:cxn modelId="{7D5CFA13-C454-4393-B697-B5D0A651BE1F}" type="presParOf" srcId="{3BE9A701-3440-4710-8888-F08C818770FD}" destId="{BD0266F1-A9C8-4CE1-9935-AEB83C53CDE2}" srcOrd="9" destOrd="0" presId="urn:microsoft.com/office/officeart/2005/8/layout/cycle8"/>
    <dgm:cxn modelId="{9B949B37-90EB-40AD-AC19-FDD0B191219F}" type="presParOf" srcId="{3BE9A701-3440-4710-8888-F08C818770FD}" destId="{D939ECBF-F0DB-455D-8845-10A356875B99}" srcOrd="10" destOrd="0" presId="urn:microsoft.com/office/officeart/2005/8/layout/cycle8"/>
    <dgm:cxn modelId="{158C59A7-607A-4A61-AAB7-B9A5F491336F}" type="presParOf" srcId="{3BE9A701-3440-4710-8888-F08C818770FD}" destId="{5DF58BE8-3FF9-459B-BA0E-81E03100F295}" srcOrd="11" destOrd="0" presId="urn:microsoft.com/office/officeart/2005/8/layout/cycle8"/>
    <dgm:cxn modelId="{89F51859-BFA3-4146-A518-BD5D40A7EBA3}" type="presParOf" srcId="{3BE9A701-3440-4710-8888-F08C818770FD}" destId="{20291E47-7FB8-4FD9-A6CF-B2AA0C352EB9}" srcOrd="12" destOrd="0" presId="urn:microsoft.com/office/officeart/2005/8/layout/cycle8"/>
    <dgm:cxn modelId="{50B56313-6719-4484-8592-8C4C473474E4}" type="presParOf" srcId="{3BE9A701-3440-4710-8888-F08C818770FD}" destId="{75EB1B41-D8FC-43FD-A74D-A09F6923D8C4}" srcOrd="13" destOrd="0" presId="urn:microsoft.com/office/officeart/2005/8/layout/cycle8"/>
    <dgm:cxn modelId="{60EF7CB9-00C4-4394-A888-4351815B4871}" type="presParOf" srcId="{3BE9A701-3440-4710-8888-F08C818770FD}" destId="{456CA11F-7A36-4B72-A9F4-D5A123D82088}"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2A1D6F9-7BA5-466E-9F43-6F67465A302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6EBDF19-91F2-4B76-B098-08DF75AA0AE8}">
      <dgm:prSet phldrT="[Text]" custT="1"/>
      <dgm:spPr>
        <a:solidFill>
          <a:srgbClr val="FF0000"/>
        </a:solidFill>
      </dgm:spPr>
      <dgm:t>
        <a:bodyPr/>
        <a:lstStyle/>
        <a:p>
          <a:r>
            <a:rPr lang="en-US" sz="1600" b="1" dirty="0">
              <a:solidFill>
                <a:schemeClr val="tx1"/>
              </a:solidFill>
              <a:latin typeface="Times New Roman" pitchFamily="18" charset="0"/>
              <a:cs typeface="Times New Roman" pitchFamily="18" charset="0"/>
            </a:rPr>
            <a:t>2011</a:t>
          </a:r>
        </a:p>
      </dgm:t>
    </dgm:pt>
    <dgm:pt modelId="{3E2F262E-A00E-46B6-BC0C-DF425228350F}" type="parTrans" cxnId="{AC534C18-C5F1-4006-867F-01F1B989E772}">
      <dgm:prSet/>
      <dgm:spPr/>
      <dgm:t>
        <a:bodyPr/>
        <a:lstStyle/>
        <a:p>
          <a:endParaRPr lang="en-US"/>
        </a:p>
      </dgm:t>
    </dgm:pt>
    <dgm:pt modelId="{65F64C46-444B-4678-9C0F-06C3D98F21EE}" type="sibTrans" cxnId="{AC534C18-C5F1-4006-867F-01F1B989E772}">
      <dgm:prSet/>
      <dgm:spPr/>
      <dgm:t>
        <a:bodyPr/>
        <a:lstStyle/>
        <a:p>
          <a:endParaRPr lang="en-US"/>
        </a:p>
      </dgm:t>
    </dgm:pt>
    <dgm:pt modelId="{0F566592-BE42-4F3C-8909-3688D7C9C3A4}">
      <dgm:prSet phldrT="[Text]" custT="1"/>
      <dgm:spPr/>
      <dgm:t>
        <a:bodyPr/>
        <a:lstStyle/>
        <a:p>
          <a:r>
            <a:rPr lang="en-US" sz="1400" dirty="0">
              <a:latin typeface="Times New Roman" pitchFamily="18" charset="0"/>
              <a:cs typeface="Times New Roman" pitchFamily="18" charset="0"/>
            </a:rPr>
            <a:t>HPTN</a:t>
          </a:r>
          <a:r>
            <a:rPr lang="en-US" sz="1400" baseline="0" dirty="0">
              <a:latin typeface="Times New Roman" pitchFamily="18" charset="0"/>
              <a:cs typeface="Times New Roman" pitchFamily="18" charset="0"/>
            </a:rPr>
            <a:t> 052 becomes the first randomized clinical trial to show that early ART improves health outcomes for people with HIV </a:t>
          </a:r>
          <a:r>
            <a:rPr lang="en-US" sz="1400" i="1" baseline="0" dirty="0">
              <a:latin typeface="Times New Roman" pitchFamily="18" charset="0"/>
              <a:cs typeface="Times New Roman" pitchFamily="18" charset="0"/>
            </a:rPr>
            <a:t>and</a:t>
          </a:r>
          <a:r>
            <a:rPr lang="en-US" sz="1400" i="0" baseline="0" dirty="0">
              <a:latin typeface="Times New Roman" pitchFamily="18" charset="0"/>
              <a:cs typeface="Times New Roman" pitchFamily="18" charset="0"/>
            </a:rPr>
            <a:t> helps prevent transmission to HIV-negative partners</a:t>
          </a:r>
          <a:r>
            <a:rPr lang="en-US" sz="1400" baseline="0" dirty="0">
              <a:latin typeface="Times New Roman" pitchFamily="18" charset="0"/>
              <a:cs typeface="Times New Roman" pitchFamily="18" charset="0"/>
            </a:rPr>
            <a:t>.</a:t>
          </a:r>
          <a:endParaRPr lang="en-US" sz="1400" dirty="0">
            <a:latin typeface="Times New Roman" pitchFamily="18" charset="0"/>
            <a:cs typeface="Times New Roman" pitchFamily="18" charset="0"/>
          </a:endParaRPr>
        </a:p>
      </dgm:t>
    </dgm:pt>
    <dgm:pt modelId="{CF6574DB-5D4E-4E34-AA43-860C35BF0586}" type="parTrans" cxnId="{D8BCA938-C3FC-489C-8A33-B5DB6B9C5629}">
      <dgm:prSet/>
      <dgm:spPr/>
      <dgm:t>
        <a:bodyPr/>
        <a:lstStyle/>
        <a:p>
          <a:endParaRPr lang="en-US"/>
        </a:p>
      </dgm:t>
    </dgm:pt>
    <dgm:pt modelId="{4BE50E68-700D-4883-9E0B-B0E5293389C3}" type="sibTrans" cxnId="{D8BCA938-C3FC-489C-8A33-B5DB6B9C5629}">
      <dgm:prSet/>
      <dgm:spPr/>
      <dgm:t>
        <a:bodyPr/>
        <a:lstStyle/>
        <a:p>
          <a:endParaRPr lang="en-US"/>
        </a:p>
      </dgm:t>
    </dgm:pt>
    <dgm:pt modelId="{37A9E0AF-CC71-45F9-8BDA-329EC45639EE}">
      <dgm:prSet phldrT="[Text]" custT="1"/>
      <dgm:spPr>
        <a:solidFill>
          <a:srgbClr val="CCCCCC"/>
        </a:solidFill>
      </dgm:spPr>
      <dgm:t>
        <a:bodyPr/>
        <a:lstStyle/>
        <a:p>
          <a:r>
            <a:rPr lang="en-US" sz="1600" b="1" dirty="0">
              <a:solidFill>
                <a:schemeClr val="tx1"/>
              </a:solidFill>
              <a:latin typeface="Times New Roman" pitchFamily="18" charset="0"/>
              <a:cs typeface="Times New Roman" pitchFamily="18" charset="0"/>
            </a:rPr>
            <a:t>2016</a:t>
          </a:r>
        </a:p>
      </dgm:t>
    </dgm:pt>
    <dgm:pt modelId="{1E220616-C0C5-4457-91DA-3786BDA6C0BE}" type="parTrans" cxnId="{A9919B99-6D21-42BF-99EC-554FC82545A8}">
      <dgm:prSet/>
      <dgm:spPr/>
      <dgm:t>
        <a:bodyPr/>
        <a:lstStyle/>
        <a:p>
          <a:endParaRPr lang="en-US"/>
        </a:p>
      </dgm:t>
    </dgm:pt>
    <dgm:pt modelId="{AB56FEC6-967D-47E0-9258-FB4117567F17}" type="sibTrans" cxnId="{A9919B99-6D21-42BF-99EC-554FC82545A8}">
      <dgm:prSet/>
      <dgm:spPr/>
      <dgm:t>
        <a:bodyPr/>
        <a:lstStyle/>
        <a:p>
          <a:endParaRPr lang="en-US"/>
        </a:p>
      </dgm:t>
    </dgm:pt>
    <dgm:pt modelId="{48F56543-6513-461B-8407-B4B4407CBC12}">
      <dgm:prSet phldrT="[Text]" custT="1"/>
      <dgm:spPr>
        <a:solidFill>
          <a:srgbClr val="CCCCCC">
            <a:alpha val="90000"/>
          </a:srgbClr>
        </a:solidFill>
      </dgm:spPr>
      <dgm:t>
        <a:bodyPr/>
        <a:lstStyle/>
        <a:p>
          <a:r>
            <a:rPr lang="en-US" sz="1400" dirty="0">
              <a:latin typeface="Times New Roman" pitchFamily="18" charset="0"/>
              <a:cs typeface="Times New Roman" pitchFamily="18" charset="0"/>
            </a:rPr>
            <a:t>PARTNER study results reveal zero transmissions under conditions of viral suppression after at least 58,000 distinct acts of penetrative sex without condoms.</a:t>
          </a:r>
        </a:p>
      </dgm:t>
    </dgm:pt>
    <dgm:pt modelId="{D0685AE6-3274-4BB3-8B6C-CA22676A6E21}" type="parTrans" cxnId="{CEF5541E-D462-4A30-BCC7-6AC8202FC019}">
      <dgm:prSet/>
      <dgm:spPr/>
      <dgm:t>
        <a:bodyPr/>
        <a:lstStyle/>
        <a:p>
          <a:endParaRPr lang="en-US"/>
        </a:p>
      </dgm:t>
    </dgm:pt>
    <dgm:pt modelId="{4C8C9C2A-B6D3-4E12-BD05-76EBE4170B20}" type="sibTrans" cxnId="{CEF5541E-D462-4A30-BCC7-6AC8202FC019}">
      <dgm:prSet/>
      <dgm:spPr/>
      <dgm:t>
        <a:bodyPr/>
        <a:lstStyle/>
        <a:p>
          <a:endParaRPr lang="en-US"/>
        </a:p>
      </dgm:t>
    </dgm:pt>
    <dgm:pt modelId="{3A4D0E89-E460-4E2C-8ACA-00B52C77E13B}">
      <dgm:prSet phldrT="[Text]" custT="1"/>
      <dgm:spPr>
        <a:solidFill>
          <a:srgbClr val="FF0000"/>
        </a:solidFill>
      </dgm:spPr>
      <dgm:t>
        <a:bodyPr/>
        <a:lstStyle/>
        <a:p>
          <a:r>
            <a:rPr lang="en-US" sz="1600" b="1" dirty="0">
              <a:solidFill>
                <a:schemeClr val="tx1"/>
              </a:solidFill>
              <a:latin typeface="Times New Roman" pitchFamily="18" charset="0"/>
              <a:cs typeface="Times New Roman" pitchFamily="18" charset="0"/>
            </a:rPr>
            <a:t>2016-beyond</a:t>
          </a:r>
        </a:p>
      </dgm:t>
    </dgm:pt>
    <dgm:pt modelId="{46DDCF72-EAB1-4E50-A2AA-2FE6C642F00C}" type="parTrans" cxnId="{6B169C89-04F9-463A-AA9D-70ED744EFDB7}">
      <dgm:prSet/>
      <dgm:spPr/>
      <dgm:t>
        <a:bodyPr/>
        <a:lstStyle/>
        <a:p>
          <a:endParaRPr lang="en-US"/>
        </a:p>
      </dgm:t>
    </dgm:pt>
    <dgm:pt modelId="{F4531C43-D95E-47AE-BAB1-8544A5198FD4}" type="sibTrans" cxnId="{6B169C89-04F9-463A-AA9D-70ED744EFDB7}">
      <dgm:prSet/>
      <dgm:spPr/>
      <dgm:t>
        <a:bodyPr/>
        <a:lstStyle/>
        <a:p>
          <a:endParaRPr lang="en-US"/>
        </a:p>
      </dgm:t>
    </dgm:pt>
    <dgm:pt modelId="{C2E621EE-DA97-47FD-A836-294981E30C60}">
      <dgm:prSet phldrT="[Text]" custT="1"/>
      <dgm:spPr/>
      <dgm:t>
        <a:bodyPr/>
        <a:lstStyle/>
        <a:p>
          <a:r>
            <a:rPr lang="en-US" sz="1400" dirty="0">
              <a:latin typeface="Times New Roman" pitchFamily="18" charset="0"/>
              <a:cs typeface="Times New Roman" pitchFamily="18" charset="0"/>
            </a:rPr>
            <a:t>NIH, CDC, US state and local health departments, and organizations around the world support the science behind the global U=U campaign (Undetectable = </a:t>
          </a:r>
          <a:r>
            <a:rPr lang="en-US" sz="1400" dirty="0" err="1">
              <a:latin typeface="Times New Roman" pitchFamily="18" charset="0"/>
              <a:cs typeface="Times New Roman" pitchFamily="18" charset="0"/>
            </a:rPr>
            <a:t>Untransmittable</a:t>
          </a:r>
          <a:r>
            <a:rPr lang="en-US" sz="1400" dirty="0">
              <a:latin typeface="Times New Roman" pitchFamily="18" charset="0"/>
              <a:cs typeface="Times New Roman" pitchFamily="18" charset="0"/>
            </a:rPr>
            <a:t>).</a:t>
          </a:r>
        </a:p>
      </dgm:t>
    </dgm:pt>
    <dgm:pt modelId="{ADEFCA2D-A8E1-4AEE-9188-3426150F373A}" type="parTrans" cxnId="{EE4733CC-C5E4-4EAC-AA91-C2997C75AD6B}">
      <dgm:prSet/>
      <dgm:spPr/>
      <dgm:t>
        <a:bodyPr/>
        <a:lstStyle/>
        <a:p>
          <a:endParaRPr lang="en-US"/>
        </a:p>
      </dgm:t>
    </dgm:pt>
    <dgm:pt modelId="{5CC932D4-0EF2-46C7-81EC-02D4EAE27A1C}" type="sibTrans" cxnId="{EE4733CC-C5E4-4EAC-AA91-C2997C75AD6B}">
      <dgm:prSet/>
      <dgm:spPr/>
      <dgm:t>
        <a:bodyPr/>
        <a:lstStyle/>
        <a:p>
          <a:endParaRPr lang="en-US"/>
        </a:p>
      </dgm:t>
    </dgm:pt>
    <dgm:pt modelId="{3C4062C0-DF3B-46B3-AB0F-5E6D832DC20A}">
      <dgm:prSet phldrT="[Text]" custT="1"/>
      <dgm:spPr>
        <a:solidFill>
          <a:srgbClr val="CCCCCC"/>
        </a:solidFill>
      </dgm:spPr>
      <dgm:t>
        <a:bodyPr/>
        <a:lstStyle/>
        <a:p>
          <a:r>
            <a:rPr lang="en-US" sz="1600" b="1" dirty="0">
              <a:solidFill>
                <a:schemeClr val="tx1"/>
              </a:solidFill>
              <a:latin typeface="Times New Roman" pitchFamily="18" charset="0"/>
              <a:cs typeface="Times New Roman" pitchFamily="18" charset="0"/>
            </a:rPr>
            <a:t>2017-beyond</a:t>
          </a:r>
        </a:p>
      </dgm:t>
    </dgm:pt>
    <dgm:pt modelId="{5E87EBC3-AE95-4260-A0D9-B652FFCC9D18}" type="parTrans" cxnId="{808A26ED-154A-49FB-9EB9-13344B4E2422}">
      <dgm:prSet/>
      <dgm:spPr/>
      <dgm:t>
        <a:bodyPr/>
        <a:lstStyle/>
        <a:p>
          <a:endParaRPr lang="en-US"/>
        </a:p>
      </dgm:t>
    </dgm:pt>
    <dgm:pt modelId="{2810703B-8441-4AA8-AD7C-E591347AB5F4}" type="sibTrans" cxnId="{808A26ED-154A-49FB-9EB9-13344B4E2422}">
      <dgm:prSet/>
      <dgm:spPr/>
      <dgm:t>
        <a:bodyPr/>
        <a:lstStyle/>
        <a:p>
          <a:endParaRPr lang="en-US"/>
        </a:p>
      </dgm:t>
    </dgm:pt>
    <dgm:pt modelId="{69F5350B-81FD-41B7-A873-BB6CEFE174A4}">
      <dgm:prSet phldrT="[Text]" custT="1"/>
      <dgm:spPr>
        <a:solidFill>
          <a:srgbClr val="CCCCCC">
            <a:alpha val="90000"/>
          </a:srgbClr>
        </a:solidFill>
      </dgm:spPr>
      <dgm:t>
        <a:bodyPr/>
        <a:lstStyle/>
        <a:p>
          <a:r>
            <a:rPr lang="en-US" sz="1400" dirty="0">
              <a:latin typeface="Times New Roman" pitchFamily="18" charset="0"/>
              <a:cs typeface="Times New Roman" pitchFamily="18" charset="0"/>
            </a:rPr>
            <a:t>Opposites Attract study results reveal zero transmissions under viral suppression among mixed-status cis gay couples after 16,889 acts of </a:t>
          </a:r>
          <a:r>
            <a:rPr lang="en-US" sz="1400" dirty="0" err="1">
              <a:latin typeface="Times New Roman" pitchFamily="18" charset="0"/>
              <a:cs typeface="Times New Roman" pitchFamily="18" charset="0"/>
            </a:rPr>
            <a:t>condomless</a:t>
          </a:r>
          <a:r>
            <a:rPr lang="en-US" sz="1400" dirty="0">
              <a:latin typeface="Times New Roman" pitchFamily="18" charset="0"/>
              <a:cs typeface="Times New Roman" pitchFamily="18" charset="0"/>
            </a:rPr>
            <a:t> anal sex without </a:t>
          </a:r>
          <a:r>
            <a:rPr lang="en-US" sz="1400" dirty="0" err="1">
              <a:latin typeface="Times New Roman" pitchFamily="18" charset="0"/>
              <a:cs typeface="Times New Roman" pitchFamily="18" charset="0"/>
            </a:rPr>
            <a:t>PrEP.</a:t>
          </a:r>
          <a:r>
            <a:rPr lang="en-US" sz="1400" dirty="0">
              <a:latin typeface="Times New Roman" pitchFamily="18" charset="0"/>
              <a:cs typeface="Times New Roman" pitchFamily="18" charset="0"/>
            </a:rPr>
            <a:t> </a:t>
          </a:r>
        </a:p>
      </dgm:t>
    </dgm:pt>
    <dgm:pt modelId="{BE4848B2-5062-46C8-A5F5-3E03BD4B87A4}" type="parTrans" cxnId="{2590B4CE-2896-4B7E-B43F-A5295069A308}">
      <dgm:prSet/>
      <dgm:spPr/>
      <dgm:t>
        <a:bodyPr/>
        <a:lstStyle/>
        <a:p>
          <a:endParaRPr lang="en-US"/>
        </a:p>
      </dgm:t>
    </dgm:pt>
    <dgm:pt modelId="{EE7D73BA-8C23-4908-9FF9-471B5070A4B6}" type="sibTrans" cxnId="{2590B4CE-2896-4B7E-B43F-A5295069A308}">
      <dgm:prSet/>
      <dgm:spPr/>
      <dgm:t>
        <a:bodyPr/>
        <a:lstStyle/>
        <a:p>
          <a:endParaRPr lang="en-US"/>
        </a:p>
      </dgm:t>
    </dgm:pt>
    <dgm:pt modelId="{A44572D0-13D7-4506-A659-10564A339085}">
      <dgm:prSet phldrT="[Text]"/>
      <dgm:spPr>
        <a:solidFill>
          <a:srgbClr val="CCCCCC">
            <a:alpha val="90000"/>
          </a:srgbClr>
        </a:solidFill>
      </dgm:spPr>
      <dgm:t>
        <a:bodyPr/>
        <a:lstStyle/>
        <a:p>
          <a:endParaRPr lang="en-US" sz="1200" dirty="0">
            <a:latin typeface="Times New Roman" pitchFamily="18" charset="0"/>
            <a:cs typeface="Times New Roman" pitchFamily="18" charset="0"/>
          </a:endParaRPr>
        </a:p>
      </dgm:t>
    </dgm:pt>
    <dgm:pt modelId="{ED4D0FFE-43DD-404C-AA1C-9D964198E032}" type="parTrans" cxnId="{D7A4660F-6D5B-4A87-B757-859B060445BE}">
      <dgm:prSet/>
      <dgm:spPr/>
      <dgm:t>
        <a:bodyPr/>
        <a:lstStyle/>
        <a:p>
          <a:endParaRPr lang="en-US"/>
        </a:p>
      </dgm:t>
    </dgm:pt>
    <dgm:pt modelId="{14AF0305-58CA-4898-B287-7B3F52E3E988}" type="sibTrans" cxnId="{D7A4660F-6D5B-4A87-B757-859B060445BE}">
      <dgm:prSet/>
      <dgm:spPr/>
      <dgm:t>
        <a:bodyPr/>
        <a:lstStyle/>
        <a:p>
          <a:endParaRPr lang="en-US"/>
        </a:p>
      </dgm:t>
    </dgm:pt>
    <dgm:pt modelId="{8AE8E815-8F0B-4DDD-A7D8-5E8F0CF6D0E3}">
      <dgm:prSet phldrT="[Text]"/>
      <dgm:spPr>
        <a:solidFill>
          <a:srgbClr val="CCCCCC">
            <a:alpha val="90000"/>
          </a:srgbClr>
        </a:solidFill>
      </dgm:spPr>
      <dgm:t>
        <a:bodyPr/>
        <a:lstStyle/>
        <a:p>
          <a:endParaRPr lang="en-US" sz="1200" dirty="0">
            <a:latin typeface="Times New Roman" pitchFamily="18" charset="0"/>
            <a:cs typeface="Times New Roman" pitchFamily="18" charset="0"/>
          </a:endParaRPr>
        </a:p>
      </dgm:t>
    </dgm:pt>
    <dgm:pt modelId="{1CDE6232-61B6-46E8-848F-2AC91919ABB6}" type="parTrans" cxnId="{708819C5-F6F8-4AB0-AAF8-44CCCD26F996}">
      <dgm:prSet/>
      <dgm:spPr/>
      <dgm:t>
        <a:bodyPr/>
        <a:lstStyle/>
        <a:p>
          <a:endParaRPr lang="en-US"/>
        </a:p>
      </dgm:t>
    </dgm:pt>
    <dgm:pt modelId="{615DC915-3722-4A3A-8ED5-D7D96F2DF88A}" type="sibTrans" cxnId="{708819C5-F6F8-4AB0-AAF8-44CCCD26F996}">
      <dgm:prSet/>
      <dgm:spPr/>
      <dgm:t>
        <a:bodyPr/>
        <a:lstStyle/>
        <a:p>
          <a:endParaRPr lang="en-US"/>
        </a:p>
      </dgm:t>
    </dgm:pt>
    <dgm:pt modelId="{A63CB599-E6C3-4E09-AE18-22C31C42BC6F}">
      <dgm:prSet phldrT="[Text]"/>
      <dgm:spPr>
        <a:solidFill>
          <a:srgbClr val="CCCCCC">
            <a:alpha val="90000"/>
          </a:srgbClr>
        </a:solidFill>
      </dgm:spPr>
      <dgm:t>
        <a:bodyPr/>
        <a:lstStyle/>
        <a:p>
          <a:endParaRPr lang="en-US" sz="1200" dirty="0">
            <a:latin typeface="Times New Roman" pitchFamily="18" charset="0"/>
            <a:cs typeface="Times New Roman" pitchFamily="18" charset="0"/>
          </a:endParaRPr>
        </a:p>
      </dgm:t>
    </dgm:pt>
    <dgm:pt modelId="{635DB86F-1718-4A52-97FE-AE00A5AEE21D}" type="parTrans" cxnId="{2753141C-A800-4526-9856-777E2863FAAC}">
      <dgm:prSet/>
      <dgm:spPr/>
      <dgm:t>
        <a:bodyPr/>
        <a:lstStyle/>
        <a:p>
          <a:endParaRPr lang="en-US"/>
        </a:p>
      </dgm:t>
    </dgm:pt>
    <dgm:pt modelId="{62214D6A-698D-4977-9305-B7D38E82090A}" type="sibTrans" cxnId="{2753141C-A800-4526-9856-777E2863FAAC}">
      <dgm:prSet/>
      <dgm:spPr/>
      <dgm:t>
        <a:bodyPr/>
        <a:lstStyle/>
        <a:p>
          <a:endParaRPr lang="en-US"/>
        </a:p>
      </dgm:t>
    </dgm:pt>
    <dgm:pt modelId="{45D44F7F-0B00-4B01-82FA-E2A989962D17}">
      <dgm:prSet phldrT="[Text]"/>
      <dgm:spPr>
        <a:solidFill>
          <a:srgbClr val="CCCCCC">
            <a:alpha val="90000"/>
          </a:srgbClr>
        </a:solidFill>
      </dgm:spPr>
      <dgm:t>
        <a:bodyPr/>
        <a:lstStyle/>
        <a:p>
          <a:endParaRPr lang="en-US" sz="1200" dirty="0">
            <a:latin typeface="Times New Roman" pitchFamily="18" charset="0"/>
            <a:cs typeface="Times New Roman" pitchFamily="18" charset="0"/>
          </a:endParaRPr>
        </a:p>
      </dgm:t>
    </dgm:pt>
    <dgm:pt modelId="{0C5FAAF3-3062-4E00-8C1B-EEF2868F908E}" type="parTrans" cxnId="{E1159860-5CAC-4383-AE0D-2EEE963F32CF}">
      <dgm:prSet/>
      <dgm:spPr/>
      <dgm:t>
        <a:bodyPr/>
        <a:lstStyle/>
        <a:p>
          <a:endParaRPr lang="en-US"/>
        </a:p>
      </dgm:t>
    </dgm:pt>
    <dgm:pt modelId="{17A8E70B-FF22-4C25-BC11-307F3118616B}" type="sibTrans" cxnId="{E1159860-5CAC-4383-AE0D-2EEE963F32CF}">
      <dgm:prSet/>
      <dgm:spPr/>
      <dgm:t>
        <a:bodyPr/>
        <a:lstStyle/>
        <a:p>
          <a:endParaRPr lang="en-US"/>
        </a:p>
      </dgm:t>
    </dgm:pt>
    <dgm:pt modelId="{A9DE77A8-B568-4B78-BFFC-379D28BD4962}">
      <dgm:prSet phldrT="[Text]"/>
      <dgm:spPr>
        <a:solidFill>
          <a:srgbClr val="CCCCCC">
            <a:alpha val="90000"/>
          </a:srgbClr>
        </a:solidFill>
      </dgm:spPr>
      <dgm:t>
        <a:bodyPr/>
        <a:lstStyle/>
        <a:p>
          <a:endParaRPr lang="en-US" sz="1200" dirty="0">
            <a:latin typeface="Times New Roman" pitchFamily="18" charset="0"/>
            <a:cs typeface="Times New Roman" pitchFamily="18" charset="0"/>
          </a:endParaRPr>
        </a:p>
      </dgm:t>
    </dgm:pt>
    <dgm:pt modelId="{23E1A266-BA94-4911-8BD7-4015B1341B31}" type="parTrans" cxnId="{E49493D7-4311-4A90-876B-2F44216F23CE}">
      <dgm:prSet/>
      <dgm:spPr/>
      <dgm:t>
        <a:bodyPr/>
        <a:lstStyle/>
        <a:p>
          <a:endParaRPr lang="en-US"/>
        </a:p>
      </dgm:t>
    </dgm:pt>
    <dgm:pt modelId="{18BBA78B-4D35-40B7-9DFC-173838612FAC}" type="sibTrans" cxnId="{E49493D7-4311-4A90-876B-2F44216F23CE}">
      <dgm:prSet/>
      <dgm:spPr/>
      <dgm:t>
        <a:bodyPr/>
        <a:lstStyle/>
        <a:p>
          <a:endParaRPr lang="en-US"/>
        </a:p>
      </dgm:t>
    </dgm:pt>
    <dgm:pt modelId="{96DA87BB-98BA-4157-969B-2FFFBA34FB77}">
      <dgm:prSet phldrT="[Text]"/>
      <dgm:spPr>
        <a:solidFill>
          <a:srgbClr val="CCCCCC">
            <a:alpha val="90000"/>
          </a:srgbClr>
        </a:solidFill>
      </dgm:spPr>
      <dgm:t>
        <a:bodyPr/>
        <a:lstStyle/>
        <a:p>
          <a:endParaRPr lang="en-US" sz="1200" dirty="0">
            <a:latin typeface="Times New Roman" pitchFamily="18" charset="0"/>
            <a:cs typeface="Times New Roman" pitchFamily="18" charset="0"/>
          </a:endParaRPr>
        </a:p>
      </dgm:t>
    </dgm:pt>
    <dgm:pt modelId="{9AF299BB-6859-47A3-B5FB-B77D52763286}" type="parTrans" cxnId="{E0E1A1C2-5078-4D56-9E8C-D4BB0F1634BE}">
      <dgm:prSet/>
      <dgm:spPr/>
      <dgm:t>
        <a:bodyPr/>
        <a:lstStyle/>
        <a:p>
          <a:endParaRPr lang="en-US"/>
        </a:p>
      </dgm:t>
    </dgm:pt>
    <dgm:pt modelId="{177B4D99-799F-4241-9EF6-C603C69A88AD}" type="sibTrans" cxnId="{E0E1A1C2-5078-4D56-9E8C-D4BB0F1634BE}">
      <dgm:prSet/>
      <dgm:spPr/>
      <dgm:t>
        <a:bodyPr/>
        <a:lstStyle/>
        <a:p>
          <a:endParaRPr lang="en-US"/>
        </a:p>
      </dgm:t>
    </dgm:pt>
    <dgm:pt modelId="{D5F511C6-B6CE-455C-9387-069B1D2C07BB}">
      <dgm:prSet phldrT="[Text]" custT="1"/>
      <dgm:spPr>
        <a:solidFill>
          <a:srgbClr val="CCCCCC">
            <a:alpha val="90000"/>
          </a:srgbClr>
        </a:solidFill>
      </dgm:spPr>
      <dgm:t>
        <a:bodyPr/>
        <a:lstStyle/>
        <a:p>
          <a:r>
            <a:rPr lang="en-US" sz="1400" dirty="0">
              <a:latin typeface="Times New Roman" pitchFamily="18" charset="0"/>
              <a:cs typeface="Times New Roman" pitchFamily="18" charset="0"/>
            </a:rPr>
            <a:t>The PARTNER 2 study followed, showing zero transmissions after 77,000 such acts. Undetectable really does equal </a:t>
          </a:r>
          <a:r>
            <a:rPr lang="en-US" sz="1400" dirty="0" err="1">
              <a:latin typeface="Times New Roman" pitchFamily="18" charset="0"/>
              <a:cs typeface="Times New Roman" pitchFamily="18" charset="0"/>
            </a:rPr>
            <a:t>untransmittable</a:t>
          </a:r>
          <a:r>
            <a:rPr lang="en-US" sz="1400" dirty="0">
              <a:latin typeface="Times New Roman" pitchFamily="18" charset="0"/>
              <a:cs typeface="Times New Roman" pitchFamily="18" charset="0"/>
            </a:rPr>
            <a:t>.</a:t>
          </a:r>
        </a:p>
      </dgm:t>
    </dgm:pt>
    <dgm:pt modelId="{979E11EB-60D2-4CDC-A372-738A568C0A32}" type="parTrans" cxnId="{A79FC703-17E1-4693-9B6A-E342F8664FC9}">
      <dgm:prSet/>
      <dgm:spPr/>
      <dgm:t>
        <a:bodyPr/>
        <a:lstStyle/>
        <a:p>
          <a:endParaRPr lang="en-US"/>
        </a:p>
      </dgm:t>
    </dgm:pt>
    <dgm:pt modelId="{F32E1283-8F96-4781-826B-63D212D3A558}" type="sibTrans" cxnId="{A79FC703-17E1-4693-9B6A-E342F8664FC9}">
      <dgm:prSet/>
      <dgm:spPr/>
      <dgm:t>
        <a:bodyPr/>
        <a:lstStyle/>
        <a:p>
          <a:endParaRPr lang="en-US"/>
        </a:p>
      </dgm:t>
    </dgm:pt>
    <dgm:pt modelId="{6AD2A83D-9D45-45AA-95A7-6927054A6114}" type="pres">
      <dgm:prSet presAssocID="{12A1D6F9-7BA5-466E-9F43-6F67465A302F}" presName="Name0" presStyleCnt="0">
        <dgm:presLayoutVars>
          <dgm:dir/>
          <dgm:animLvl val="lvl"/>
          <dgm:resizeHandles val="exact"/>
        </dgm:presLayoutVars>
      </dgm:prSet>
      <dgm:spPr/>
    </dgm:pt>
    <dgm:pt modelId="{29F73062-8BCB-4C75-B513-A556365789AB}" type="pres">
      <dgm:prSet presAssocID="{46EBDF19-91F2-4B76-B098-08DF75AA0AE8}" presName="composite" presStyleCnt="0"/>
      <dgm:spPr/>
    </dgm:pt>
    <dgm:pt modelId="{4F6E771A-0598-48AF-82F4-E185A1657EF5}" type="pres">
      <dgm:prSet presAssocID="{46EBDF19-91F2-4B76-B098-08DF75AA0AE8}" presName="parTx" presStyleLbl="alignNode1" presStyleIdx="0" presStyleCnt="4">
        <dgm:presLayoutVars>
          <dgm:chMax val="0"/>
          <dgm:chPref val="0"/>
          <dgm:bulletEnabled val="1"/>
        </dgm:presLayoutVars>
      </dgm:prSet>
      <dgm:spPr/>
    </dgm:pt>
    <dgm:pt modelId="{A4198D77-0091-411B-90EB-D1B936037339}" type="pres">
      <dgm:prSet presAssocID="{46EBDF19-91F2-4B76-B098-08DF75AA0AE8}" presName="desTx" presStyleLbl="alignAccFollowNode1" presStyleIdx="0" presStyleCnt="4">
        <dgm:presLayoutVars>
          <dgm:bulletEnabled val="1"/>
        </dgm:presLayoutVars>
      </dgm:prSet>
      <dgm:spPr/>
    </dgm:pt>
    <dgm:pt modelId="{FBA92CE9-A235-46C6-8859-64BB535E5DC0}" type="pres">
      <dgm:prSet presAssocID="{65F64C46-444B-4678-9C0F-06C3D98F21EE}" presName="space" presStyleCnt="0"/>
      <dgm:spPr/>
    </dgm:pt>
    <dgm:pt modelId="{C725D59A-B919-43AC-8F63-5227238F6039}" type="pres">
      <dgm:prSet presAssocID="{37A9E0AF-CC71-45F9-8BDA-329EC45639EE}" presName="composite" presStyleCnt="0"/>
      <dgm:spPr/>
    </dgm:pt>
    <dgm:pt modelId="{577FF8FA-8F36-46E0-9133-66224CF63208}" type="pres">
      <dgm:prSet presAssocID="{37A9E0AF-CC71-45F9-8BDA-329EC45639EE}" presName="parTx" presStyleLbl="alignNode1" presStyleIdx="1" presStyleCnt="4">
        <dgm:presLayoutVars>
          <dgm:chMax val="0"/>
          <dgm:chPref val="0"/>
          <dgm:bulletEnabled val="1"/>
        </dgm:presLayoutVars>
      </dgm:prSet>
      <dgm:spPr/>
    </dgm:pt>
    <dgm:pt modelId="{C7F11177-9C2C-47A4-9C0C-16840335F43D}" type="pres">
      <dgm:prSet presAssocID="{37A9E0AF-CC71-45F9-8BDA-329EC45639EE}" presName="desTx" presStyleLbl="alignAccFollowNode1" presStyleIdx="1" presStyleCnt="4">
        <dgm:presLayoutVars>
          <dgm:bulletEnabled val="1"/>
        </dgm:presLayoutVars>
      </dgm:prSet>
      <dgm:spPr/>
    </dgm:pt>
    <dgm:pt modelId="{934FF262-4A31-44E8-B26A-F90F57553602}" type="pres">
      <dgm:prSet presAssocID="{AB56FEC6-967D-47E0-9258-FB4117567F17}" presName="space" presStyleCnt="0"/>
      <dgm:spPr/>
    </dgm:pt>
    <dgm:pt modelId="{E18FD3E5-DD72-4EBD-96FD-77FC0D30B2E8}" type="pres">
      <dgm:prSet presAssocID="{3A4D0E89-E460-4E2C-8ACA-00B52C77E13B}" presName="composite" presStyleCnt="0"/>
      <dgm:spPr/>
    </dgm:pt>
    <dgm:pt modelId="{8294AC8D-5A45-4D77-AF84-BEFDEE9AB896}" type="pres">
      <dgm:prSet presAssocID="{3A4D0E89-E460-4E2C-8ACA-00B52C77E13B}" presName="parTx" presStyleLbl="alignNode1" presStyleIdx="2" presStyleCnt="4">
        <dgm:presLayoutVars>
          <dgm:chMax val="0"/>
          <dgm:chPref val="0"/>
          <dgm:bulletEnabled val="1"/>
        </dgm:presLayoutVars>
      </dgm:prSet>
      <dgm:spPr/>
    </dgm:pt>
    <dgm:pt modelId="{34FF6AEF-5C65-48C1-B72B-8BB3D222CC9A}" type="pres">
      <dgm:prSet presAssocID="{3A4D0E89-E460-4E2C-8ACA-00B52C77E13B}" presName="desTx" presStyleLbl="alignAccFollowNode1" presStyleIdx="2" presStyleCnt="4">
        <dgm:presLayoutVars>
          <dgm:bulletEnabled val="1"/>
        </dgm:presLayoutVars>
      </dgm:prSet>
      <dgm:spPr/>
    </dgm:pt>
    <dgm:pt modelId="{518FE5EF-CAC1-47E1-B853-CA8AF9EB4F69}" type="pres">
      <dgm:prSet presAssocID="{F4531C43-D95E-47AE-BAB1-8544A5198FD4}" presName="space" presStyleCnt="0"/>
      <dgm:spPr/>
    </dgm:pt>
    <dgm:pt modelId="{D7D10F5D-C762-47AC-BFC3-334B25818AA7}" type="pres">
      <dgm:prSet presAssocID="{3C4062C0-DF3B-46B3-AB0F-5E6D832DC20A}" presName="composite" presStyleCnt="0"/>
      <dgm:spPr/>
    </dgm:pt>
    <dgm:pt modelId="{85310109-E1AC-43E0-AB88-7824C767A4BE}" type="pres">
      <dgm:prSet presAssocID="{3C4062C0-DF3B-46B3-AB0F-5E6D832DC20A}" presName="parTx" presStyleLbl="alignNode1" presStyleIdx="3" presStyleCnt="4">
        <dgm:presLayoutVars>
          <dgm:chMax val="0"/>
          <dgm:chPref val="0"/>
          <dgm:bulletEnabled val="1"/>
        </dgm:presLayoutVars>
      </dgm:prSet>
      <dgm:spPr/>
    </dgm:pt>
    <dgm:pt modelId="{901A661C-191E-422A-8174-817890B88D93}" type="pres">
      <dgm:prSet presAssocID="{3C4062C0-DF3B-46B3-AB0F-5E6D832DC20A}" presName="desTx" presStyleLbl="alignAccFollowNode1" presStyleIdx="3" presStyleCnt="4">
        <dgm:presLayoutVars>
          <dgm:bulletEnabled val="1"/>
        </dgm:presLayoutVars>
      </dgm:prSet>
      <dgm:spPr/>
    </dgm:pt>
  </dgm:ptLst>
  <dgm:cxnLst>
    <dgm:cxn modelId="{A79FC703-17E1-4693-9B6A-E342F8664FC9}" srcId="{3C4062C0-DF3B-46B3-AB0F-5E6D832DC20A}" destId="{D5F511C6-B6CE-455C-9387-069B1D2C07BB}" srcOrd="1" destOrd="0" parTransId="{979E11EB-60D2-4CDC-A372-738A568C0A32}" sibTransId="{F32E1283-8F96-4781-826B-63D212D3A558}"/>
    <dgm:cxn modelId="{D7A4660F-6D5B-4A87-B757-859B060445BE}" srcId="{3C4062C0-DF3B-46B3-AB0F-5E6D832DC20A}" destId="{A44572D0-13D7-4506-A659-10564A339085}" srcOrd="7" destOrd="0" parTransId="{ED4D0FFE-43DD-404C-AA1C-9D964198E032}" sibTransId="{14AF0305-58CA-4898-B287-7B3F52E3E988}"/>
    <dgm:cxn modelId="{D52B1615-0020-435E-97DA-95609044BF0C}" type="presOf" srcId="{A9DE77A8-B568-4B78-BFFC-379D28BD4962}" destId="{901A661C-191E-422A-8174-817890B88D93}" srcOrd="0" destOrd="5" presId="urn:microsoft.com/office/officeart/2005/8/layout/hList1"/>
    <dgm:cxn modelId="{726D5F16-57BE-4AE4-954E-C3B747A2499C}" type="presOf" srcId="{46EBDF19-91F2-4B76-B098-08DF75AA0AE8}" destId="{4F6E771A-0598-48AF-82F4-E185A1657EF5}" srcOrd="0" destOrd="0" presId="urn:microsoft.com/office/officeart/2005/8/layout/hList1"/>
    <dgm:cxn modelId="{AC534C18-C5F1-4006-867F-01F1B989E772}" srcId="{12A1D6F9-7BA5-466E-9F43-6F67465A302F}" destId="{46EBDF19-91F2-4B76-B098-08DF75AA0AE8}" srcOrd="0" destOrd="0" parTransId="{3E2F262E-A00E-46B6-BC0C-DF425228350F}" sibTransId="{65F64C46-444B-4678-9C0F-06C3D98F21EE}"/>
    <dgm:cxn modelId="{2753141C-A800-4526-9856-777E2863FAAC}" srcId="{3C4062C0-DF3B-46B3-AB0F-5E6D832DC20A}" destId="{A63CB599-E6C3-4E09-AE18-22C31C42BC6F}" srcOrd="3" destOrd="0" parTransId="{635DB86F-1718-4A52-97FE-AE00A5AEE21D}" sibTransId="{62214D6A-698D-4977-9305-B7D38E82090A}"/>
    <dgm:cxn modelId="{CEF5541E-D462-4A30-BCC7-6AC8202FC019}" srcId="{37A9E0AF-CC71-45F9-8BDA-329EC45639EE}" destId="{48F56543-6513-461B-8407-B4B4407CBC12}" srcOrd="0" destOrd="0" parTransId="{D0685AE6-3274-4BB3-8B6C-CA22676A6E21}" sibTransId="{4C8C9C2A-B6D3-4E12-BD05-76EBE4170B20}"/>
    <dgm:cxn modelId="{399AF72C-F9C8-401B-BA6E-9CAE98A0D331}" type="presOf" srcId="{3C4062C0-DF3B-46B3-AB0F-5E6D832DC20A}" destId="{85310109-E1AC-43E0-AB88-7824C767A4BE}" srcOrd="0" destOrd="0" presId="urn:microsoft.com/office/officeart/2005/8/layout/hList1"/>
    <dgm:cxn modelId="{714B2A30-F310-4078-A991-642A3A02169C}" type="presOf" srcId="{12A1D6F9-7BA5-466E-9F43-6F67465A302F}" destId="{6AD2A83D-9D45-45AA-95A7-6927054A6114}" srcOrd="0" destOrd="0" presId="urn:microsoft.com/office/officeart/2005/8/layout/hList1"/>
    <dgm:cxn modelId="{A8FDCD33-7BA9-48F0-A489-3F7E65D24BA6}" type="presOf" srcId="{45D44F7F-0B00-4B01-82FA-E2A989962D17}" destId="{901A661C-191E-422A-8174-817890B88D93}" srcOrd="0" destOrd="4" presId="urn:microsoft.com/office/officeart/2005/8/layout/hList1"/>
    <dgm:cxn modelId="{854B3534-0EB5-485E-BAD7-DAEF00BAAC88}" type="presOf" srcId="{69F5350B-81FD-41B7-A873-BB6CEFE174A4}" destId="{901A661C-191E-422A-8174-817890B88D93}" srcOrd="0" destOrd="0" presId="urn:microsoft.com/office/officeart/2005/8/layout/hList1"/>
    <dgm:cxn modelId="{B367BF34-E12E-499E-8C82-5CA02763A97A}" type="presOf" srcId="{0F566592-BE42-4F3C-8909-3688D7C9C3A4}" destId="{A4198D77-0091-411B-90EB-D1B936037339}" srcOrd="0" destOrd="0" presId="urn:microsoft.com/office/officeart/2005/8/layout/hList1"/>
    <dgm:cxn modelId="{D8BCA938-C3FC-489C-8A33-B5DB6B9C5629}" srcId="{46EBDF19-91F2-4B76-B098-08DF75AA0AE8}" destId="{0F566592-BE42-4F3C-8909-3688D7C9C3A4}" srcOrd="0" destOrd="0" parTransId="{CF6574DB-5D4E-4E34-AA43-860C35BF0586}" sibTransId="{4BE50E68-700D-4883-9E0B-B0E5293389C3}"/>
    <dgm:cxn modelId="{E72E9B3A-3409-4D4C-9D6A-2A3B27D59269}" type="presOf" srcId="{D5F511C6-B6CE-455C-9387-069B1D2C07BB}" destId="{901A661C-191E-422A-8174-817890B88D93}" srcOrd="0" destOrd="1" presId="urn:microsoft.com/office/officeart/2005/8/layout/hList1"/>
    <dgm:cxn modelId="{8997F85E-56E4-49ED-9FAE-CABA03E214E2}" type="presOf" srcId="{3A4D0E89-E460-4E2C-8ACA-00B52C77E13B}" destId="{8294AC8D-5A45-4D77-AF84-BEFDEE9AB896}" srcOrd="0" destOrd="0" presId="urn:microsoft.com/office/officeart/2005/8/layout/hList1"/>
    <dgm:cxn modelId="{E1159860-5CAC-4383-AE0D-2EEE963F32CF}" srcId="{3C4062C0-DF3B-46B3-AB0F-5E6D832DC20A}" destId="{45D44F7F-0B00-4B01-82FA-E2A989962D17}" srcOrd="4" destOrd="0" parTransId="{0C5FAAF3-3062-4E00-8C1B-EEF2868F908E}" sibTransId="{17A8E70B-FF22-4C25-BC11-307F3118616B}"/>
    <dgm:cxn modelId="{C578E045-9DF3-4081-967D-1EE1DDB7FEA7}" type="presOf" srcId="{8AE8E815-8F0B-4DDD-A7D8-5E8F0CF6D0E3}" destId="{901A661C-191E-422A-8174-817890B88D93}" srcOrd="0" destOrd="2" presId="urn:microsoft.com/office/officeart/2005/8/layout/hList1"/>
    <dgm:cxn modelId="{A7CADF4A-E304-4E81-838C-280A65818799}" type="presOf" srcId="{37A9E0AF-CC71-45F9-8BDA-329EC45639EE}" destId="{577FF8FA-8F36-46E0-9133-66224CF63208}" srcOrd="0" destOrd="0" presId="urn:microsoft.com/office/officeart/2005/8/layout/hList1"/>
    <dgm:cxn modelId="{4A08957F-4934-4BCA-8043-6C8FF4526780}" type="presOf" srcId="{A44572D0-13D7-4506-A659-10564A339085}" destId="{901A661C-191E-422A-8174-817890B88D93}" srcOrd="0" destOrd="7" presId="urn:microsoft.com/office/officeart/2005/8/layout/hList1"/>
    <dgm:cxn modelId="{6B169C89-04F9-463A-AA9D-70ED744EFDB7}" srcId="{12A1D6F9-7BA5-466E-9F43-6F67465A302F}" destId="{3A4D0E89-E460-4E2C-8ACA-00B52C77E13B}" srcOrd="2" destOrd="0" parTransId="{46DDCF72-EAB1-4E50-A2AA-2FE6C642F00C}" sibTransId="{F4531C43-D95E-47AE-BAB1-8544A5198FD4}"/>
    <dgm:cxn modelId="{A9919B99-6D21-42BF-99EC-554FC82545A8}" srcId="{12A1D6F9-7BA5-466E-9F43-6F67465A302F}" destId="{37A9E0AF-CC71-45F9-8BDA-329EC45639EE}" srcOrd="1" destOrd="0" parTransId="{1E220616-C0C5-4457-91DA-3786BDA6C0BE}" sibTransId="{AB56FEC6-967D-47E0-9258-FB4117567F17}"/>
    <dgm:cxn modelId="{7B5F6A9A-1CA9-42E4-B969-D8D8D78D448D}" type="presOf" srcId="{48F56543-6513-461B-8407-B4B4407CBC12}" destId="{C7F11177-9C2C-47A4-9C0C-16840335F43D}" srcOrd="0" destOrd="0" presId="urn:microsoft.com/office/officeart/2005/8/layout/hList1"/>
    <dgm:cxn modelId="{42BEA8BD-2F3C-48C2-920D-0D386607FCB4}" type="presOf" srcId="{96DA87BB-98BA-4157-969B-2FFFBA34FB77}" destId="{901A661C-191E-422A-8174-817890B88D93}" srcOrd="0" destOrd="6" presId="urn:microsoft.com/office/officeart/2005/8/layout/hList1"/>
    <dgm:cxn modelId="{0356B4BD-A2EA-48F9-91B6-A7CF2D8E6E31}" type="presOf" srcId="{C2E621EE-DA97-47FD-A836-294981E30C60}" destId="{34FF6AEF-5C65-48C1-B72B-8BB3D222CC9A}" srcOrd="0" destOrd="0" presId="urn:microsoft.com/office/officeart/2005/8/layout/hList1"/>
    <dgm:cxn modelId="{E0E1A1C2-5078-4D56-9E8C-D4BB0F1634BE}" srcId="{3C4062C0-DF3B-46B3-AB0F-5E6D832DC20A}" destId="{96DA87BB-98BA-4157-969B-2FFFBA34FB77}" srcOrd="6" destOrd="0" parTransId="{9AF299BB-6859-47A3-B5FB-B77D52763286}" sibTransId="{177B4D99-799F-4241-9EF6-C603C69A88AD}"/>
    <dgm:cxn modelId="{708819C5-F6F8-4AB0-AAF8-44CCCD26F996}" srcId="{3C4062C0-DF3B-46B3-AB0F-5E6D832DC20A}" destId="{8AE8E815-8F0B-4DDD-A7D8-5E8F0CF6D0E3}" srcOrd="2" destOrd="0" parTransId="{1CDE6232-61B6-46E8-848F-2AC91919ABB6}" sibTransId="{615DC915-3722-4A3A-8ED5-D7D96F2DF88A}"/>
    <dgm:cxn modelId="{EE4733CC-C5E4-4EAC-AA91-C2997C75AD6B}" srcId="{3A4D0E89-E460-4E2C-8ACA-00B52C77E13B}" destId="{C2E621EE-DA97-47FD-A836-294981E30C60}" srcOrd="0" destOrd="0" parTransId="{ADEFCA2D-A8E1-4AEE-9188-3426150F373A}" sibTransId="{5CC932D4-0EF2-46C7-81EC-02D4EAE27A1C}"/>
    <dgm:cxn modelId="{2590B4CE-2896-4B7E-B43F-A5295069A308}" srcId="{3C4062C0-DF3B-46B3-AB0F-5E6D832DC20A}" destId="{69F5350B-81FD-41B7-A873-BB6CEFE174A4}" srcOrd="0" destOrd="0" parTransId="{BE4848B2-5062-46C8-A5F5-3E03BD4B87A4}" sibTransId="{EE7D73BA-8C23-4908-9FF9-471B5070A4B6}"/>
    <dgm:cxn modelId="{E49493D7-4311-4A90-876B-2F44216F23CE}" srcId="{3C4062C0-DF3B-46B3-AB0F-5E6D832DC20A}" destId="{A9DE77A8-B568-4B78-BFFC-379D28BD4962}" srcOrd="5" destOrd="0" parTransId="{23E1A266-BA94-4911-8BD7-4015B1341B31}" sibTransId="{18BBA78B-4D35-40B7-9DFC-173838612FAC}"/>
    <dgm:cxn modelId="{F0D73BE1-A197-4DE9-9529-A25ECD0FB35E}" type="presOf" srcId="{A63CB599-E6C3-4E09-AE18-22C31C42BC6F}" destId="{901A661C-191E-422A-8174-817890B88D93}" srcOrd="0" destOrd="3" presId="urn:microsoft.com/office/officeart/2005/8/layout/hList1"/>
    <dgm:cxn modelId="{808A26ED-154A-49FB-9EB9-13344B4E2422}" srcId="{12A1D6F9-7BA5-466E-9F43-6F67465A302F}" destId="{3C4062C0-DF3B-46B3-AB0F-5E6D832DC20A}" srcOrd="3" destOrd="0" parTransId="{5E87EBC3-AE95-4260-A0D9-B652FFCC9D18}" sibTransId="{2810703B-8441-4AA8-AD7C-E591347AB5F4}"/>
    <dgm:cxn modelId="{CE1235C8-0314-4990-9221-2675C58F2A43}" type="presParOf" srcId="{6AD2A83D-9D45-45AA-95A7-6927054A6114}" destId="{29F73062-8BCB-4C75-B513-A556365789AB}" srcOrd="0" destOrd="0" presId="urn:microsoft.com/office/officeart/2005/8/layout/hList1"/>
    <dgm:cxn modelId="{1D3F798A-8AC8-4DD4-B4F6-0BF597059493}" type="presParOf" srcId="{29F73062-8BCB-4C75-B513-A556365789AB}" destId="{4F6E771A-0598-48AF-82F4-E185A1657EF5}" srcOrd="0" destOrd="0" presId="urn:microsoft.com/office/officeart/2005/8/layout/hList1"/>
    <dgm:cxn modelId="{FD549E88-A044-44ED-A7D1-EDCE61838FEB}" type="presParOf" srcId="{29F73062-8BCB-4C75-B513-A556365789AB}" destId="{A4198D77-0091-411B-90EB-D1B936037339}" srcOrd="1" destOrd="0" presId="urn:microsoft.com/office/officeart/2005/8/layout/hList1"/>
    <dgm:cxn modelId="{3BF69EB1-A00B-4438-8A47-D950252E0156}" type="presParOf" srcId="{6AD2A83D-9D45-45AA-95A7-6927054A6114}" destId="{FBA92CE9-A235-46C6-8859-64BB535E5DC0}" srcOrd="1" destOrd="0" presId="urn:microsoft.com/office/officeart/2005/8/layout/hList1"/>
    <dgm:cxn modelId="{69A08726-765E-42F1-AF64-3EACAF4611F7}" type="presParOf" srcId="{6AD2A83D-9D45-45AA-95A7-6927054A6114}" destId="{C725D59A-B919-43AC-8F63-5227238F6039}" srcOrd="2" destOrd="0" presId="urn:microsoft.com/office/officeart/2005/8/layout/hList1"/>
    <dgm:cxn modelId="{DB4CDF38-1B21-412E-825C-2D564DF33EBE}" type="presParOf" srcId="{C725D59A-B919-43AC-8F63-5227238F6039}" destId="{577FF8FA-8F36-46E0-9133-66224CF63208}" srcOrd="0" destOrd="0" presId="urn:microsoft.com/office/officeart/2005/8/layout/hList1"/>
    <dgm:cxn modelId="{ED336217-0D77-49BE-A5AA-5146014A4F50}" type="presParOf" srcId="{C725D59A-B919-43AC-8F63-5227238F6039}" destId="{C7F11177-9C2C-47A4-9C0C-16840335F43D}" srcOrd="1" destOrd="0" presId="urn:microsoft.com/office/officeart/2005/8/layout/hList1"/>
    <dgm:cxn modelId="{278BD0C5-D1F8-46F3-99C8-30969E15C5EE}" type="presParOf" srcId="{6AD2A83D-9D45-45AA-95A7-6927054A6114}" destId="{934FF262-4A31-44E8-B26A-F90F57553602}" srcOrd="3" destOrd="0" presId="urn:microsoft.com/office/officeart/2005/8/layout/hList1"/>
    <dgm:cxn modelId="{3E38A259-B8A7-4E74-BA11-6919DF978681}" type="presParOf" srcId="{6AD2A83D-9D45-45AA-95A7-6927054A6114}" destId="{E18FD3E5-DD72-4EBD-96FD-77FC0D30B2E8}" srcOrd="4" destOrd="0" presId="urn:microsoft.com/office/officeart/2005/8/layout/hList1"/>
    <dgm:cxn modelId="{64F16307-DF2F-4231-A731-DE81AE591AE4}" type="presParOf" srcId="{E18FD3E5-DD72-4EBD-96FD-77FC0D30B2E8}" destId="{8294AC8D-5A45-4D77-AF84-BEFDEE9AB896}" srcOrd="0" destOrd="0" presId="urn:microsoft.com/office/officeart/2005/8/layout/hList1"/>
    <dgm:cxn modelId="{209078DF-D7CA-4F32-AB10-135BFD3C3BA8}" type="presParOf" srcId="{E18FD3E5-DD72-4EBD-96FD-77FC0D30B2E8}" destId="{34FF6AEF-5C65-48C1-B72B-8BB3D222CC9A}" srcOrd="1" destOrd="0" presId="urn:microsoft.com/office/officeart/2005/8/layout/hList1"/>
    <dgm:cxn modelId="{E272ABA9-971E-4C9D-BE5B-59081EE1C93F}" type="presParOf" srcId="{6AD2A83D-9D45-45AA-95A7-6927054A6114}" destId="{518FE5EF-CAC1-47E1-B853-CA8AF9EB4F69}" srcOrd="5" destOrd="0" presId="urn:microsoft.com/office/officeart/2005/8/layout/hList1"/>
    <dgm:cxn modelId="{EEAE763A-8B45-43B6-9485-60A21E34EEAE}" type="presParOf" srcId="{6AD2A83D-9D45-45AA-95A7-6927054A6114}" destId="{D7D10F5D-C762-47AC-BFC3-334B25818AA7}" srcOrd="6" destOrd="0" presId="urn:microsoft.com/office/officeart/2005/8/layout/hList1"/>
    <dgm:cxn modelId="{648D3233-E2B2-444C-B978-7910DED2E698}" type="presParOf" srcId="{D7D10F5D-C762-47AC-BFC3-334B25818AA7}" destId="{85310109-E1AC-43E0-AB88-7824C767A4BE}" srcOrd="0" destOrd="0" presId="urn:microsoft.com/office/officeart/2005/8/layout/hList1"/>
    <dgm:cxn modelId="{0EA27D8D-DDA8-4D30-B432-42587082B3F8}" type="presParOf" srcId="{D7D10F5D-C762-47AC-BFC3-334B25818AA7}" destId="{901A661C-191E-422A-8174-817890B88D9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AEC2392-7BA3-48C5-A1AD-FD93903BE08E}" type="doc">
      <dgm:prSet loTypeId="urn:microsoft.com/office/officeart/2005/8/layout/pyramid3" loCatId="pyramid" qsTypeId="urn:microsoft.com/office/officeart/2005/8/quickstyle/simple1" qsCatId="simple" csTypeId="urn:microsoft.com/office/officeart/2005/8/colors/accent1_2" csCatId="accent1" phldr="1"/>
      <dgm:spPr/>
    </dgm:pt>
    <dgm:pt modelId="{FDA7235F-7E32-4AAB-B309-7CE85AE33F33}">
      <dgm:prSet phldrT="[Text]" custT="1"/>
      <dgm:spPr/>
      <dgm:t>
        <a:bodyPr/>
        <a:lstStyle/>
        <a:p>
          <a:r>
            <a:rPr lang="en-US" sz="1400" b="1" dirty="0">
              <a:solidFill>
                <a:schemeClr val="tx1"/>
              </a:solidFill>
              <a:latin typeface="Times New Roman" panose="02020603050405020304" pitchFamily="18" charset="0"/>
              <a:cs typeface="Times New Roman" panose="02020603050405020304" pitchFamily="18" charset="0"/>
            </a:rPr>
            <a:t>1.1 million people with HIV</a:t>
          </a:r>
        </a:p>
      </dgm:t>
    </dgm:pt>
    <dgm:pt modelId="{BE55E659-0A72-41E1-B901-4755AAA825AE}" type="parTrans" cxnId="{345231B4-79E8-4331-BD1E-F63585C4B3DD}">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2D69E14B-6AD7-48F0-87FE-98E494CCE629}" type="sibTrans" cxnId="{345231B4-79E8-4331-BD1E-F63585C4B3DD}">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27159D66-7213-4B7A-B173-003B2AE2B7C9}">
      <dgm:prSet phldrT="[Text]" custT="1"/>
      <dgm:spPr>
        <a:solidFill>
          <a:schemeClr val="accent2"/>
        </a:solidFill>
      </dgm:spPr>
      <dgm:t>
        <a:bodyPr/>
        <a:lstStyle/>
        <a:p>
          <a:r>
            <a:rPr lang="en-US" sz="1400" b="1" dirty="0">
              <a:solidFill>
                <a:schemeClr val="tx1"/>
              </a:solidFill>
              <a:latin typeface="Times New Roman" panose="02020603050405020304" pitchFamily="18" charset="0"/>
              <a:cs typeface="Times New Roman" panose="02020603050405020304" pitchFamily="18" charset="0"/>
            </a:rPr>
            <a:t>935,000 (85%) know their status</a:t>
          </a:r>
        </a:p>
      </dgm:t>
    </dgm:pt>
    <dgm:pt modelId="{79F8A3FA-ACCB-49EE-8C3A-81CBA45E3BAD}" type="parTrans" cxnId="{E72D2ED3-FF6F-4DA6-B7D8-BEC99612DBE0}">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7FB7ABDD-650E-41F8-9798-7EADF9F59115}" type="sibTrans" cxnId="{E72D2ED3-FF6F-4DA6-B7D8-BEC99612DBE0}">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4283654C-5370-49B5-847C-C0339B417F13}">
      <dgm:prSet phldrT="[Text]" custT="1"/>
      <dgm:spPr>
        <a:solidFill>
          <a:srgbClr val="B04848"/>
        </a:solidFill>
      </dgm:spPr>
      <dgm:t>
        <a:bodyPr/>
        <a:lstStyle/>
        <a:p>
          <a:r>
            <a:rPr lang="en-US" sz="1400" b="1" dirty="0">
              <a:solidFill>
                <a:schemeClr val="tx1"/>
              </a:solidFill>
              <a:latin typeface="Times New Roman" panose="02020603050405020304" pitchFamily="18" charset="0"/>
              <a:cs typeface="Times New Roman" panose="02020603050405020304" pitchFamily="18" charset="0"/>
            </a:rPr>
            <a:t>682,000 (62%) have started HIV medical care</a:t>
          </a:r>
        </a:p>
      </dgm:t>
    </dgm:pt>
    <dgm:pt modelId="{095D3C8E-8E16-4C32-854A-29A9480A96C0}" type="parTrans" cxnId="{253BE4BF-903D-435A-A22E-7156667DA170}">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92D7951F-455A-4D6D-BDFA-E6E296797F6B}" type="sibTrans" cxnId="{253BE4BF-903D-435A-A22E-7156667DA170}">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BC29A141-897F-45E0-B27B-EA86F404673E}">
      <dgm:prSet phldrT="[Text]" custT="1"/>
      <dgm:spPr/>
      <dgm:t>
        <a:bodyPr/>
        <a:lstStyle/>
        <a:p>
          <a:r>
            <a:rPr lang="en-US" sz="1400" b="1" dirty="0">
              <a:solidFill>
                <a:schemeClr val="tx1"/>
              </a:solidFill>
              <a:latin typeface="Times New Roman" panose="02020603050405020304" pitchFamily="18" charset="0"/>
              <a:cs typeface="Times New Roman" panose="02020603050405020304" pitchFamily="18" charset="0"/>
            </a:rPr>
            <a:t>528,000 (48%) have stayed in HIV medical care</a:t>
          </a:r>
        </a:p>
      </dgm:t>
    </dgm:pt>
    <dgm:pt modelId="{DBFDC72D-6B23-4852-953E-51530ACD264D}" type="parTrans" cxnId="{FECCBB40-AD15-4515-94A2-AA76938CB724}">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F11BC62F-A124-4DA7-BAF8-422189315533}" type="sibTrans" cxnId="{FECCBB40-AD15-4515-94A2-AA76938CB724}">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FB3DE1CC-9779-4C17-852C-239DD810DAC4}">
      <dgm:prSet phldrT="[Text]" custT="1"/>
      <dgm:spPr>
        <a:solidFill>
          <a:srgbClr val="EF4025"/>
        </a:solidFill>
      </dgm:spPr>
      <dgm:t>
        <a:bodyPr/>
        <a:lstStyle/>
        <a:p>
          <a:r>
            <a:rPr lang="en-US" sz="1400" b="1" dirty="0">
              <a:solidFill>
                <a:schemeClr val="tx1"/>
              </a:solidFill>
              <a:latin typeface="Times New Roman" panose="02020603050405020304" pitchFamily="18" charset="0"/>
              <a:cs typeface="Times New Roman" panose="02020603050405020304" pitchFamily="18" charset="0"/>
            </a:rPr>
            <a:t>539,000      </a:t>
          </a:r>
        </a:p>
        <a:p>
          <a:r>
            <a:rPr lang="en-US" sz="1400" b="1" dirty="0">
              <a:solidFill>
                <a:schemeClr val="tx1"/>
              </a:solidFill>
              <a:latin typeface="Times New Roman" panose="02020603050405020304" pitchFamily="18" charset="0"/>
              <a:cs typeface="Times New Roman" panose="02020603050405020304" pitchFamily="18" charset="0"/>
            </a:rPr>
            <a:t>(49%)</a:t>
          </a:r>
        </a:p>
      </dgm:t>
    </dgm:pt>
    <dgm:pt modelId="{4600F962-D4C1-4D46-B89D-2A286D743D19}" type="parTrans" cxnId="{E4EC970F-6B03-4C7E-B50B-9910F053E98B}">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CF88EFDD-D1F4-4FB1-ABAE-299249D43D97}" type="sibTrans" cxnId="{E4EC970F-6B03-4C7E-B50B-9910F053E98B}">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08DA986F-3BFB-40B9-AD57-C7FC086DBC69}" type="pres">
      <dgm:prSet presAssocID="{3AEC2392-7BA3-48C5-A1AD-FD93903BE08E}" presName="Name0" presStyleCnt="0">
        <dgm:presLayoutVars>
          <dgm:dir/>
          <dgm:animLvl val="lvl"/>
          <dgm:resizeHandles val="exact"/>
        </dgm:presLayoutVars>
      </dgm:prSet>
      <dgm:spPr/>
    </dgm:pt>
    <dgm:pt modelId="{AC8CF314-6535-4A26-9EA4-BF49BF84557C}" type="pres">
      <dgm:prSet presAssocID="{FDA7235F-7E32-4AAB-B309-7CE85AE33F33}" presName="Name8" presStyleCnt="0"/>
      <dgm:spPr/>
    </dgm:pt>
    <dgm:pt modelId="{38972DDD-4C75-4AAD-A7A3-C6536124EFAE}" type="pres">
      <dgm:prSet presAssocID="{FDA7235F-7E32-4AAB-B309-7CE85AE33F33}" presName="level" presStyleLbl="node1" presStyleIdx="0" presStyleCnt="5">
        <dgm:presLayoutVars>
          <dgm:chMax val="1"/>
          <dgm:bulletEnabled val="1"/>
        </dgm:presLayoutVars>
      </dgm:prSet>
      <dgm:spPr/>
    </dgm:pt>
    <dgm:pt modelId="{E8AE81A6-CA93-41B2-98A6-6464A81DE4A7}" type="pres">
      <dgm:prSet presAssocID="{FDA7235F-7E32-4AAB-B309-7CE85AE33F33}" presName="levelTx" presStyleLbl="revTx" presStyleIdx="0" presStyleCnt="0">
        <dgm:presLayoutVars>
          <dgm:chMax val="1"/>
          <dgm:bulletEnabled val="1"/>
        </dgm:presLayoutVars>
      </dgm:prSet>
      <dgm:spPr/>
    </dgm:pt>
    <dgm:pt modelId="{80D1DE4E-2191-4934-A13D-CA2C592DB72B}" type="pres">
      <dgm:prSet presAssocID="{27159D66-7213-4B7A-B173-003B2AE2B7C9}" presName="Name8" presStyleCnt="0"/>
      <dgm:spPr/>
    </dgm:pt>
    <dgm:pt modelId="{609F17D4-79FB-47FD-80DA-D7D1FC04F803}" type="pres">
      <dgm:prSet presAssocID="{27159D66-7213-4B7A-B173-003B2AE2B7C9}" presName="level" presStyleLbl="node1" presStyleIdx="1" presStyleCnt="5">
        <dgm:presLayoutVars>
          <dgm:chMax val="1"/>
          <dgm:bulletEnabled val="1"/>
        </dgm:presLayoutVars>
      </dgm:prSet>
      <dgm:spPr/>
    </dgm:pt>
    <dgm:pt modelId="{772D2D05-7167-4BF3-BDCA-C8BD9AEC6314}" type="pres">
      <dgm:prSet presAssocID="{27159D66-7213-4B7A-B173-003B2AE2B7C9}" presName="levelTx" presStyleLbl="revTx" presStyleIdx="0" presStyleCnt="0">
        <dgm:presLayoutVars>
          <dgm:chMax val="1"/>
          <dgm:bulletEnabled val="1"/>
        </dgm:presLayoutVars>
      </dgm:prSet>
      <dgm:spPr/>
    </dgm:pt>
    <dgm:pt modelId="{5BDE9701-1687-462A-AA22-19834CBD409D}" type="pres">
      <dgm:prSet presAssocID="{4283654C-5370-49B5-847C-C0339B417F13}" presName="Name8" presStyleCnt="0"/>
      <dgm:spPr/>
    </dgm:pt>
    <dgm:pt modelId="{D406DB0B-664D-4505-9A9A-1AC021DA25B3}" type="pres">
      <dgm:prSet presAssocID="{4283654C-5370-49B5-847C-C0339B417F13}" presName="level" presStyleLbl="node1" presStyleIdx="2" presStyleCnt="5">
        <dgm:presLayoutVars>
          <dgm:chMax val="1"/>
          <dgm:bulletEnabled val="1"/>
        </dgm:presLayoutVars>
      </dgm:prSet>
      <dgm:spPr/>
    </dgm:pt>
    <dgm:pt modelId="{8F0A9E06-8626-47F8-8C2D-7D2BCD6076A3}" type="pres">
      <dgm:prSet presAssocID="{4283654C-5370-49B5-847C-C0339B417F13}" presName="levelTx" presStyleLbl="revTx" presStyleIdx="0" presStyleCnt="0">
        <dgm:presLayoutVars>
          <dgm:chMax val="1"/>
          <dgm:bulletEnabled val="1"/>
        </dgm:presLayoutVars>
      </dgm:prSet>
      <dgm:spPr/>
    </dgm:pt>
    <dgm:pt modelId="{04956A4A-D12F-468B-8FDA-42BBD21E98D4}" type="pres">
      <dgm:prSet presAssocID="{BC29A141-897F-45E0-B27B-EA86F404673E}" presName="Name8" presStyleCnt="0"/>
      <dgm:spPr/>
    </dgm:pt>
    <dgm:pt modelId="{BC7BF8BF-01E2-475F-9C36-308F3999FA75}" type="pres">
      <dgm:prSet presAssocID="{BC29A141-897F-45E0-B27B-EA86F404673E}" presName="level" presStyleLbl="node1" presStyleIdx="3" presStyleCnt="5">
        <dgm:presLayoutVars>
          <dgm:chMax val="1"/>
          <dgm:bulletEnabled val="1"/>
        </dgm:presLayoutVars>
      </dgm:prSet>
      <dgm:spPr/>
    </dgm:pt>
    <dgm:pt modelId="{8BDABD26-7D01-40FC-8FE9-0286D36D4A92}" type="pres">
      <dgm:prSet presAssocID="{BC29A141-897F-45E0-B27B-EA86F404673E}" presName="levelTx" presStyleLbl="revTx" presStyleIdx="0" presStyleCnt="0">
        <dgm:presLayoutVars>
          <dgm:chMax val="1"/>
          <dgm:bulletEnabled val="1"/>
        </dgm:presLayoutVars>
      </dgm:prSet>
      <dgm:spPr/>
    </dgm:pt>
    <dgm:pt modelId="{BEC46C93-7D86-42E8-AA36-EE2BA7959D93}" type="pres">
      <dgm:prSet presAssocID="{FB3DE1CC-9779-4C17-852C-239DD810DAC4}" presName="Name8" presStyleCnt="0"/>
      <dgm:spPr/>
    </dgm:pt>
    <dgm:pt modelId="{B7E6674B-B0AB-48C9-894E-389A89112659}" type="pres">
      <dgm:prSet presAssocID="{FB3DE1CC-9779-4C17-852C-239DD810DAC4}" presName="level" presStyleLbl="node1" presStyleIdx="4" presStyleCnt="5">
        <dgm:presLayoutVars>
          <dgm:chMax val="1"/>
          <dgm:bulletEnabled val="1"/>
        </dgm:presLayoutVars>
      </dgm:prSet>
      <dgm:spPr/>
    </dgm:pt>
    <dgm:pt modelId="{178D17BE-1A69-474F-BB02-076E286A36EB}" type="pres">
      <dgm:prSet presAssocID="{FB3DE1CC-9779-4C17-852C-239DD810DAC4}" presName="levelTx" presStyleLbl="revTx" presStyleIdx="0" presStyleCnt="0">
        <dgm:presLayoutVars>
          <dgm:chMax val="1"/>
          <dgm:bulletEnabled val="1"/>
        </dgm:presLayoutVars>
      </dgm:prSet>
      <dgm:spPr/>
    </dgm:pt>
  </dgm:ptLst>
  <dgm:cxnLst>
    <dgm:cxn modelId="{E4EC970F-6B03-4C7E-B50B-9910F053E98B}" srcId="{3AEC2392-7BA3-48C5-A1AD-FD93903BE08E}" destId="{FB3DE1CC-9779-4C17-852C-239DD810DAC4}" srcOrd="4" destOrd="0" parTransId="{4600F962-D4C1-4D46-B89D-2A286D743D19}" sibTransId="{CF88EFDD-D1F4-4FB1-ABAE-299249D43D97}"/>
    <dgm:cxn modelId="{A7A03823-9BF2-44E5-BB54-58BD7F0B4BF9}" type="presOf" srcId="{FDA7235F-7E32-4AAB-B309-7CE85AE33F33}" destId="{38972DDD-4C75-4AAD-A7A3-C6536124EFAE}" srcOrd="0" destOrd="0" presId="urn:microsoft.com/office/officeart/2005/8/layout/pyramid3"/>
    <dgm:cxn modelId="{FADA6525-AE9E-49B0-B933-07FAA4525382}" type="presOf" srcId="{27159D66-7213-4B7A-B173-003B2AE2B7C9}" destId="{772D2D05-7167-4BF3-BDCA-C8BD9AEC6314}" srcOrd="1" destOrd="0" presId="urn:microsoft.com/office/officeart/2005/8/layout/pyramid3"/>
    <dgm:cxn modelId="{AB0AAC37-3342-499A-97C7-6362DB88C132}" type="presOf" srcId="{FB3DE1CC-9779-4C17-852C-239DD810DAC4}" destId="{B7E6674B-B0AB-48C9-894E-389A89112659}" srcOrd="0" destOrd="0" presId="urn:microsoft.com/office/officeart/2005/8/layout/pyramid3"/>
    <dgm:cxn modelId="{FECCBB40-AD15-4515-94A2-AA76938CB724}" srcId="{3AEC2392-7BA3-48C5-A1AD-FD93903BE08E}" destId="{BC29A141-897F-45E0-B27B-EA86F404673E}" srcOrd="3" destOrd="0" parTransId="{DBFDC72D-6B23-4852-953E-51530ACD264D}" sibTransId="{F11BC62F-A124-4DA7-BAF8-422189315533}"/>
    <dgm:cxn modelId="{FEE3928D-D558-4964-A75C-4C93E25B90B9}" type="presOf" srcId="{BC29A141-897F-45E0-B27B-EA86F404673E}" destId="{8BDABD26-7D01-40FC-8FE9-0286D36D4A92}" srcOrd="1" destOrd="0" presId="urn:microsoft.com/office/officeart/2005/8/layout/pyramid3"/>
    <dgm:cxn modelId="{7D96AB9E-314C-486D-8ACF-1DD366278C21}" type="presOf" srcId="{3AEC2392-7BA3-48C5-A1AD-FD93903BE08E}" destId="{08DA986F-3BFB-40B9-AD57-C7FC086DBC69}" srcOrd="0" destOrd="0" presId="urn:microsoft.com/office/officeart/2005/8/layout/pyramid3"/>
    <dgm:cxn modelId="{AC80F0A8-3AFC-4B0F-96EB-5DC3944459F5}" type="presOf" srcId="{4283654C-5370-49B5-847C-C0339B417F13}" destId="{D406DB0B-664D-4505-9A9A-1AC021DA25B3}" srcOrd="0" destOrd="0" presId="urn:microsoft.com/office/officeart/2005/8/layout/pyramid3"/>
    <dgm:cxn modelId="{345231B4-79E8-4331-BD1E-F63585C4B3DD}" srcId="{3AEC2392-7BA3-48C5-A1AD-FD93903BE08E}" destId="{FDA7235F-7E32-4AAB-B309-7CE85AE33F33}" srcOrd="0" destOrd="0" parTransId="{BE55E659-0A72-41E1-B901-4755AAA825AE}" sibTransId="{2D69E14B-6AD7-48F0-87FE-98E494CCE629}"/>
    <dgm:cxn modelId="{677963B7-25DE-43A7-AF52-01396D456021}" type="presOf" srcId="{BC29A141-897F-45E0-B27B-EA86F404673E}" destId="{BC7BF8BF-01E2-475F-9C36-308F3999FA75}" srcOrd="0" destOrd="0" presId="urn:microsoft.com/office/officeart/2005/8/layout/pyramid3"/>
    <dgm:cxn modelId="{253BE4BF-903D-435A-A22E-7156667DA170}" srcId="{3AEC2392-7BA3-48C5-A1AD-FD93903BE08E}" destId="{4283654C-5370-49B5-847C-C0339B417F13}" srcOrd="2" destOrd="0" parTransId="{095D3C8E-8E16-4C32-854A-29A9480A96C0}" sibTransId="{92D7951F-455A-4D6D-BDFA-E6E296797F6B}"/>
    <dgm:cxn modelId="{AD6B03CF-F3B6-426B-ACE5-34AFAD572CA3}" type="presOf" srcId="{FB3DE1CC-9779-4C17-852C-239DD810DAC4}" destId="{178D17BE-1A69-474F-BB02-076E286A36EB}" srcOrd="1" destOrd="0" presId="urn:microsoft.com/office/officeart/2005/8/layout/pyramid3"/>
    <dgm:cxn modelId="{E72D2ED3-FF6F-4DA6-B7D8-BEC99612DBE0}" srcId="{3AEC2392-7BA3-48C5-A1AD-FD93903BE08E}" destId="{27159D66-7213-4B7A-B173-003B2AE2B7C9}" srcOrd="1" destOrd="0" parTransId="{79F8A3FA-ACCB-49EE-8C3A-81CBA45E3BAD}" sibTransId="{7FB7ABDD-650E-41F8-9798-7EADF9F59115}"/>
    <dgm:cxn modelId="{FABE60D4-9324-467F-8996-3BEEF838509D}" type="presOf" srcId="{FDA7235F-7E32-4AAB-B309-7CE85AE33F33}" destId="{E8AE81A6-CA93-41B2-98A6-6464A81DE4A7}" srcOrd="1" destOrd="0" presId="urn:microsoft.com/office/officeart/2005/8/layout/pyramid3"/>
    <dgm:cxn modelId="{F9B175EF-94F1-4CB0-B11F-9A67365042E6}" type="presOf" srcId="{4283654C-5370-49B5-847C-C0339B417F13}" destId="{8F0A9E06-8626-47F8-8C2D-7D2BCD6076A3}" srcOrd="1" destOrd="0" presId="urn:microsoft.com/office/officeart/2005/8/layout/pyramid3"/>
    <dgm:cxn modelId="{E4F70DF3-F900-401A-8B57-02B9AA307CDE}" type="presOf" srcId="{27159D66-7213-4B7A-B173-003B2AE2B7C9}" destId="{609F17D4-79FB-47FD-80DA-D7D1FC04F803}" srcOrd="0" destOrd="0" presId="urn:microsoft.com/office/officeart/2005/8/layout/pyramid3"/>
    <dgm:cxn modelId="{CA8EC507-C623-446F-883E-3C219C66FF2C}" type="presParOf" srcId="{08DA986F-3BFB-40B9-AD57-C7FC086DBC69}" destId="{AC8CF314-6535-4A26-9EA4-BF49BF84557C}" srcOrd="0" destOrd="0" presId="urn:microsoft.com/office/officeart/2005/8/layout/pyramid3"/>
    <dgm:cxn modelId="{6D71CA79-C8A0-457E-9CCA-346F69CDBF48}" type="presParOf" srcId="{AC8CF314-6535-4A26-9EA4-BF49BF84557C}" destId="{38972DDD-4C75-4AAD-A7A3-C6536124EFAE}" srcOrd="0" destOrd="0" presId="urn:microsoft.com/office/officeart/2005/8/layout/pyramid3"/>
    <dgm:cxn modelId="{ADB4203A-CA06-48B2-A1E6-FC13A96E5278}" type="presParOf" srcId="{AC8CF314-6535-4A26-9EA4-BF49BF84557C}" destId="{E8AE81A6-CA93-41B2-98A6-6464A81DE4A7}" srcOrd="1" destOrd="0" presId="urn:microsoft.com/office/officeart/2005/8/layout/pyramid3"/>
    <dgm:cxn modelId="{23E598A1-B084-484D-8626-396CC3835600}" type="presParOf" srcId="{08DA986F-3BFB-40B9-AD57-C7FC086DBC69}" destId="{80D1DE4E-2191-4934-A13D-CA2C592DB72B}" srcOrd="1" destOrd="0" presId="urn:microsoft.com/office/officeart/2005/8/layout/pyramid3"/>
    <dgm:cxn modelId="{129B746A-CCB9-4CB1-8BCC-932A7A2903CC}" type="presParOf" srcId="{80D1DE4E-2191-4934-A13D-CA2C592DB72B}" destId="{609F17D4-79FB-47FD-80DA-D7D1FC04F803}" srcOrd="0" destOrd="0" presId="urn:microsoft.com/office/officeart/2005/8/layout/pyramid3"/>
    <dgm:cxn modelId="{6D976964-4A2D-4E3E-899E-9C6893347B8E}" type="presParOf" srcId="{80D1DE4E-2191-4934-A13D-CA2C592DB72B}" destId="{772D2D05-7167-4BF3-BDCA-C8BD9AEC6314}" srcOrd="1" destOrd="0" presId="urn:microsoft.com/office/officeart/2005/8/layout/pyramid3"/>
    <dgm:cxn modelId="{23E03CC7-D62B-4710-B243-9AA19E3E6BF1}" type="presParOf" srcId="{08DA986F-3BFB-40B9-AD57-C7FC086DBC69}" destId="{5BDE9701-1687-462A-AA22-19834CBD409D}" srcOrd="2" destOrd="0" presId="urn:microsoft.com/office/officeart/2005/8/layout/pyramid3"/>
    <dgm:cxn modelId="{E24CA4AA-6F93-497D-94AC-FBFDB7F0B6BB}" type="presParOf" srcId="{5BDE9701-1687-462A-AA22-19834CBD409D}" destId="{D406DB0B-664D-4505-9A9A-1AC021DA25B3}" srcOrd="0" destOrd="0" presId="urn:microsoft.com/office/officeart/2005/8/layout/pyramid3"/>
    <dgm:cxn modelId="{4A86CC25-75B8-4CB2-867D-11A3AF19BAB8}" type="presParOf" srcId="{5BDE9701-1687-462A-AA22-19834CBD409D}" destId="{8F0A9E06-8626-47F8-8C2D-7D2BCD6076A3}" srcOrd="1" destOrd="0" presId="urn:microsoft.com/office/officeart/2005/8/layout/pyramid3"/>
    <dgm:cxn modelId="{F22FAD0C-7DBA-4200-95C7-5E76132BF89E}" type="presParOf" srcId="{08DA986F-3BFB-40B9-AD57-C7FC086DBC69}" destId="{04956A4A-D12F-468B-8FDA-42BBD21E98D4}" srcOrd="3" destOrd="0" presId="urn:microsoft.com/office/officeart/2005/8/layout/pyramid3"/>
    <dgm:cxn modelId="{5032682F-15FB-4A30-93E7-ABC0EC164AF5}" type="presParOf" srcId="{04956A4A-D12F-468B-8FDA-42BBD21E98D4}" destId="{BC7BF8BF-01E2-475F-9C36-308F3999FA75}" srcOrd="0" destOrd="0" presId="urn:microsoft.com/office/officeart/2005/8/layout/pyramid3"/>
    <dgm:cxn modelId="{DA012B01-7F83-4E9C-B1D0-9EA35E81ED0E}" type="presParOf" srcId="{04956A4A-D12F-468B-8FDA-42BBD21E98D4}" destId="{8BDABD26-7D01-40FC-8FE9-0286D36D4A92}" srcOrd="1" destOrd="0" presId="urn:microsoft.com/office/officeart/2005/8/layout/pyramid3"/>
    <dgm:cxn modelId="{913C6605-4A9B-4940-9474-E8DFECE31113}" type="presParOf" srcId="{08DA986F-3BFB-40B9-AD57-C7FC086DBC69}" destId="{BEC46C93-7D86-42E8-AA36-EE2BA7959D93}" srcOrd="4" destOrd="0" presId="urn:microsoft.com/office/officeart/2005/8/layout/pyramid3"/>
    <dgm:cxn modelId="{98876863-CE3D-44F7-8C3F-07E8366F387E}" type="presParOf" srcId="{BEC46C93-7D86-42E8-AA36-EE2BA7959D93}" destId="{B7E6674B-B0AB-48C9-894E-389A89112659}" srcOrd="0" destOrd="0" presId="urn:microsoft.com/office/officeart/2005/8/layout/pyramid3"/>
    <dgm:cxn modelId="{489771D7-BA32-4CFF-8FB6-D28E59FA51E6}" type="presParOf" srcId="{BEC46C93-7D86-42E8-AA36-EE2BA7959D93}" destId="{178D17BE-1A69-474F-BB02-076E286A36EB}"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621F1F1-FE50-4DB1-9E2A-B5C17F23654C}"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560A176B-16F6-4958-A84B-6F5A97C1846C}">
      <dgm:prSet phldrT="[Text]" custT="1"/>
      <dgm:spPr>
        <a:solidFill>
          <a:srgbClr val="FF0000"/>
        </a:solidFill>
      </dgm:spPr>
      <dgm:t>
        <a:bodyPr/>
        <a:lstStyle/>
        <a:p>
          <a:r>
            <a:rPr lang="en-US" sz="2400" dirty="0">
              <a:solidFill>
                <a:schemeClr val="tx1"/>
              </a:solidFill>
              <a:latin typeface="Times New Roman" pitchFamily="18" charset="0"/>
              <a:cs typeface="Times New Roman" pitchFamily="18" charset="0"/>
            </a:rPr>
            <a:t>Develop products that:</a:t>
          </a:r>
        </a:p>
      </dgm:t>
    </dgm:pt>
    <dgm:pt modelId="{2316B68E-EEFD-4F5F-BB91-10BC05B8A53D}" type="parTrans" cxnId="{F36CFC5F-C26A-4814-81C9-D0D1B706B326}">
      <dgm:prSet/>
      <dgm:spPr/>
      <dgm:t>
        <a:bodyPr/>
        <a:lstStyle/>
        <a:p>
          <a:endParaRPr lang="en-US"/>
        </a:p>
      </dgm:t>
    </dgm:pt>
    <dgm:pt modelId="{E9B8C6B4-62F5-4B35-AAE1-1D8D91042C8E}" type="sibTrans" cxnId="{F36CFC5F-C26A-4814-81C9-D0D1B706B326}">
      <dgm:prSet/>
      <dgm:spPr/>
      <dgm:t>
        <a:bodyPr/>
        <a:lstStyle/>
        <a:p>
          <a:endParaRPr lang="en-US"/>
        </a:p>
      </dgm:t>
    </dgm:pt>
    <dgm:pt modelId="{806C41D8-34FE-4821-A95C-FD2858B7BE75}">
      <dgm:prSet phldrT="[Text]" custT="1"/>
      <dgm:spPr/>
      <dgm:t>
        <a:bodyPr/>
        <a:lstStyle/>
        <a:p>
          <a:r>
            <a:rPr lang="en-US" sz="1700" dirty="0">
              <a:latin typeface="Times New Roman" pitchFamily="18" charset="0"/>
              <a:cs typeface="Times New Roman" pitchFamily="18" charset="0"/>
            </a:rPr>
            <a:t>Are/are not ARV-based</a:t>
          </a:r>
        </a:p>
      </dgm:t>
    </dgm:pt>
    <dgm:pt modelId="{380A95D3-378E-414F-B42A-F8319D0617CD}" type="parTrans" cxnId="{1F8A7737-592E-4963-9434-3D23624731E4}">
      <dgm:prSet/>
      <dgm:spPr/>
      <dgm:t>
        <a:bodyPr/>
        <a:lstStyle/>
        <a:p>
          <a:endParaRPr lang="en-US"/>
        </a:p>
      </dgm:t>
    </dgm:pt>
    <dgm:pt modelId="{4F4E5AA5-F86F-4D89-9513-740B50EB6654}" type="sibTrans" cxnId="{1F8A7737-592E-4963-9434-3D23624731E4}">
      <dgm:prSet/>
      <dgm:spPr/>
      <dgm:t>
        <a:bodyPr/>
        <a:lstStyle/>
        <a:p>
          <a:endParaRPr lang="en-US"/>
        </a:p>
      </dgm:t>
    </dgm:pt>
    <dgm:pt modelId="{4BD23B34-56C3-430F-8609-F0603EB5D24B}">
      <dgm:prSet phldrT="[Text]" custT="1"/>
      <dgm:spPr>
        <a:solidFill>
          <a:srgbClr val="CCCCCC"/>
        </a:solidFill>
      </dgm:spPr>
      <dgm:t>
        <a:bodyPr/>
        <a:lstStyle/>
        <a:p>
          <a:r>
            <a:rPr lang="en-US" sz="2400" dirty="0">
              <a:solidFill>
                <a:schemeClr val="tx1"/>
              </a:solidFill>
              <a:latin typeface="Times New Roman" pitchFamily="18" charset="0"/>
              <a:cs typeface="Times New Roman" pitchFamily="18" charset="0"/>
            </a:rPr>
            <a:t>Conduct more research on:</a:t>
          </a:r>
        </a:p>
      </dgm:t>
    </dgm:pt>
    <dgm:pt modelId="{01B1F054-FE0F-40AF-A8EA-CE00A2E2666F}" type="parTrans" cxnId="{82539719-7194-47EE-9258-570800CF304F}">
      <dgm:prSet/>
      <dgm:spPr/>
      <dgm:t>
        <a:bodyPr/>
        <a:lstStyle/>
        <a:p>
          <a:endParaRPr lang="en-US"/>
        </a:p>
      </dgm:t>
    </dgm:pt>
    <dgm:pt modelId="{CC567753-383C-41E2-A69A-D6F1B6B0BF5C}" type="sibTrans" cxnId="{82539719-7194-47EE-9258-570800CF304F}">
      <dgm:prSet/>
      <dgm:spPr/>
      <dgm:t>
        <a:bodyPr/>
        <a:lstStyle/>
        <a:p>
          <a:endParaRPr lang="en-US"/>
        </a:p>
      </dgm:t>
    </dgm:pt>
    <dgm:pt modelId="{049FA373-2732-43A0-8DFB-B19B9057A07B}">
      <dgm:prSet phldrT="[Text]" custT="1"/>
      <dgm:spPr>
        <a:solidFill>
          <a:srgbClr val="CCCCCC"/>
        </a:solidFill>
      </dgm:spPr>
      <dgm:t>
        <a:bodyPr/>
        <a:lstStyle/>
        <a:p>
          <a:r>
            <a:rPr lang="en-US" sz="1700" dirty="0">
              <a:latin typeface="Times New Roman" pitchFamily="18" charset="0"/>
              <a:cs typeface="Times New Roman" pitchFamily="18" charset="0"/>
            </a:rPr>
            <a:t>Drug resistance</a:t>
          </a:r>
        </a:p>
      </dgm:t>
    </dgm:pt>
    <dgm:pt modelId="{945E4FB5-F9B6-420B-A58B-2BA349BB9C42}" type="parTrans" cxnId="{4D8B69DC-0FFE-4F45-92DA-61B6B478F732}">
      <dgm:prSet/>
      <dgm:spPr/>
      <dgm:t>
        <a:bodyPr/>
        <a:lstStyle/>
        <a:p>
          <a:endParaRPr lang="en-US"/>
        </a:p>
      </dgm:t>
    </dgm:pt>
    <dgm:pt modelId="{E8D87AD7-7924-477A-8995-7921514E699A}" type="sibTrans" cxnId="{4D8B69DC-0FFE-4F45-92DA-61B6B478F732}">
      <dgm:prSet/>
      <dgm:spPr/>
      <dgm:t>
        <a:bodyPr/>
        <a:lstStyle/>
        <a:p>
          <a:endParaRPr lang="en-US"/>
        </a:p>
      </dgm:t>
    </dgm:pt>
    <dgm:pt modelId="{C8D1867F-C1EF-4D3A-8524-917E69253627}">
      <dgm:prSet phldrT="[Text]" custT="1"/>
      <dgm:spPr/>
      <dgm:t>
        <a:bodyPr/>
        <a:lstStyle/>
        <a:p>
          <a:r>
            <a:rPr lang="en-US" sz="2400" dirty="0">
              <a:solidFill>
                <a:schemeClr val="tx1"/>
              </a:solidFill>
              <a:latin typeface="Times New Roman" pitchFamily="18" charset="0"/>
              <a:cs typeface="Times New Roman" pitchFamily="18" charset="0"/>
            </a:rPr>
            <a:t>Understand issues around:</a:t>
          </a:r>
        </a:p>
      </dgm:t>
    </dgm:pt>
    <dgm:pt modelId="{C990F0AF-F6A3-4E80-9C82-71B6C86EEF86}" type="parTrans" cxnId="{3B0C62C6-EE1B-413C-8DE0-33603AB3516A}">
      <dgm:prSet/>
      <dgm:spPr/>
      <dgm:t>
        <a:bodyPr/>
        <a:lstStyle/>
        <a:p>
          <a:endParaRPr lang="en-US"/>
        </a:p>
      </dgm:t>
    </dgm:pt>
    <dgm:pt modelId="{6C94C01A-F0F4-4E5F-9529-FB43F3AB918A}" type="sibTrans" cxnId="{3B0C62C6-EE1B-413C-8DE0-33603AB3516A}">
      <dgm:prSet/>
      <dgm:spPr/>
      <dgm:t>
        <a:bodyPr/>
        <a:lstStyle/>
        <a:p>
          <a:endParaRPr lang="en-US"/>
        </a:p>
      </dgm:t>
    </dgm:pt>
    <dgm:pt modelId="{A856387E-8E85-49C3-BA02-BC51E057C29E}">
      <dgm:prSet custT="1"/>
      <dgm:spPr/>
      <dgm:t>
        <a:bodyPr/>
        <a:lstStyle/>
        <a:p>
          <a:r>
            <a:rPr lang="en-US" sz="1700" dirty="0">
              <a:latin typeface="Times New Roman" pitchFamily="18" charset="0"/>
              <a:cs typeface="Times New Roman" pitchFamily="18" charset="0"/>
            </a:rPr>
            <a:t>Address adherence issues</a:t>
          </a:r>
        </a:p>
      </dgm:t>
    </dgm:pt>
    <dgm:pt modelId="{71F03C73-463C-4058-AB46-7EE71CA6481C}" type="parTrans" cxnId="{F0B22142-1E67-4DFA-9893-071365A21871}">
      <dgm:prSet/>
      <dgm:spPr/>
      <dgm:t>
        <a:bodyPr/>
        <a:lstStyle/>
        <a:p>
          <a:endParaRPr lang="en-US"/>
        </a:p>
      </dgm:t>
    </dgm:pt>
    <dgm:pt modelId="{5EF69B44-C3BC-4B33-A977-F67FFC31A437}" type="sibTrans" cxnId="{F0B22142-1E67-4DFA-9893-071365A21871}">
      <dgm:prSet/>
      <dgm:spPr/>
      <dgm:t>
        <a:bodyPr/>
        <a:lstStyle/>
        <a:p>
          <a:endParaRPr lang="en-US"/>
        </a:p>
      </dgm:t>
    </dgm:pt>
    <dgm:pt modelId="{851527EE-E1DD-46BB-B88F-67DF52FD97BC}">
      <dgm:prSet custT="1"/>
      <dgm:spPr/>
      <dgm:t>
        <a:bodyPr/>
        <a:lstStyle/>
        <a:p>
          <a:r>
            <a:rPr lang="en-US" sz="1700" dirty="0">
              <a:latin typeface="Times New Roman" pitchFamily="18" charset="0"/>
              <a:cs typeface="Times New Roman" pitchFamily="18" charset="0"/>
            </a:rPr>
            <a:t>Reach the most vulnerable populations</a:t>
          </a:r>
        </a:p>
      </dgm:t>
    </dgm:pt>
    <dgm:pt modelId="{8432C1D5-FECB-4CAF-A945-E3C5B5678F86}" type="parTrans" cxnId="{F620933C-20BA-41E8-8B98-280C018D8672}">
      <dgm:prSet/>
      <dgm:spPr/>
      <dgm:t>
        <a:bodyPr/>
        <a:lstStyle/>
        <a:p>
          <a:endParaRPr lang="en-US"/>
        </a:p>
      </dgm:t>
    </dgm:pt>
    <dgm:pt modelId="{4636B54C-A372-431F-B6C3-A66756D378C1}" type="sibTrans" cxnId="{F620933C-20BA-41E8-8B98-280C018D8672}">
      <dgm:prSet/>
      <dgm:spPr/>
      <dgm:t>
        <a:bodyPr/>
        <a:lstStyle/>
        <a:p>
          <a:endParaRPr lang="en-US"/>
        </a:p>
      </dgm:t>
    </dgm:pt>
    <dgm:pt modelId="{6C786013-9BC2-4564-B635-4B8A75C7954E}">
      <dgm:prSet phldrT="[Text]" custT="1"/>
      <dgm:spPr>
        <a:solidFill>
          <a:srgbClr val="CCCCCC"/>
        </a:solidFill>
      </dgm:spPr>
      <dgm:t>
        <a:bodyPr/>
        <a:lstStyle/>
        <a:p>
          <a:r>
            <a:rPr lang="en-US" sz="1700" dirty="0">
              <a:latin typeface="Times New Roman" pitchFamily="18" charset="0"/>
              <a:cs typeface="Times New Roman" pitchFamily="18" charset="0"/>
            </a:rPr>
            <a:t>Alternate dosing</a:t>
          </a:r>
        </a:p>
      </dgm:t>
    </dgm:pt>
    <dgm:pt modelId="{37BBDB40-C025-4317-AF6B-DD84BEBA243C}" type="parTrans" cxnId="{4C449F1F-BDF8-4E45-AA42-5CFC47FC7786}">
      <dgm:prSet/>
      <dgm:spPr/>
      <dgm:t>
        <a:bodyPr/>
        <a:lstStyle/>
        <a:p>
          <a:endParaRPr lang="en-US"/>
        </a:p>
      </dgm:t>
    </dgm:pt>
    <dgm:pt modelId="{714CA1FF-4FBD-4AAC-929A-84D5F1146FBB}" type="sibTrans" cxnId="{4C449F1F-BDF8-4E45-AA42-5CFC47FC7786}">
      <dgm:prSet/>
      <dgm:spPr/>
      <dgm:t>
        <a:bodyPr/>
        <a:lstStyle/>
        <a:p>
          <a:endParaRPr lang="en-US"/>
        </a:p>
      </dgm:t>
    </dgm:pt>
    <dgm:pt modelId="{24995F9D-4F20-4E26-920A-A8B2AD93A2DF}">
      <dgm:prSet phldrT="[Text]" custT="1"/>
      <dgm:spPr>
        <a:solidFill>
          <a:srgbClr val="CCCCCC"/>
        </a:solidFill>
      </dgm:spPr>
      <dgm:t>
        <a:bodyPr/>
        <a:lstStyle/>
        <a:p>
          <a:r>
            <a:rPr lang="en-US" sz="1700" dirty="0">
              <a:latin typeface="Times New Roman" pitchFamily="18" charset="0"/>
              <a:cs typeface="Times New Roman" pitchFamily="18" charset="0"/>
            </a:rPr>
            <a:t>Delivery methods (for example, injections and implants)</a:t>
          </a:r>
        </a:p>
      </dgm:t>
    </dgm:pt>
    <dgm:pt modelId="{E3E25541-B53C-4543-B2FB-550A1A4F369B}" type="parTrans" cxnId="{AD2ED3A5-DD04-41F2-9830-836135AB0239}">
      <dgm:prSet/>
      <dgm:spPr/>
      <dgm:t>
        <a:bodyPr/>
        <a:lstStyle/>
        <a:p>
          <a:endParaRPr lang="en-US"/>
        </a:p>
      </dgm:t>
    </dgm:pt>
    <dgm:pt modelId="{ADD1921B-9C3D-4186-A012-2C74E4427653}" type="sibTrans" cxnId="{AD2ED3A5-DD04-41F2-9830-836135AB0239}">
      <dgm:prSet/>
      <dgm:spPr/>
      <dgm:t>
        <a:bodyPr/>
        <a:lstStyle/>
        <a:p>
          <a:endParaRPr lang="en-US"/>
        </a:p>
      </dgm:t>
    </dgm:pt>
    <dgm:pt modelId="{1623C32E-1C03-4D94-A4A2-E25AA800DCDC}">
      <dgm:prSet phldrT="[Text]" custT="1"/>
      <dgm:spPr/>
      <dgm:t>
        <a:bodyPr/>
        <a:lstStyle/>
        <a:p>
          <a:r>
            <a:rPr lang="en-US" sz="1700" dirty="0">
              <a:latin typeface="Times New Roman" pitchFamily="18" charset="0"/>
              <a:cs typeface="Times New Roman" pitchFamily="18" charset="0"/>
            </a:rPr>
            <a:t>ART access and availability</a:t>
          </a:r>
        </a:p>
      </dgm:t>
    </dgm:pt>
    <dgm:pt modelId="{218593B1-257E-44EA-B528-F52363E6376C}" type="parTrans" cxnId="{63741729-1868-440B-8138-156473F22B28}">
      <dgm:prSet/>
      <dgm:spPr/>
      <dgm:t>
        <a:bodyPr/>
        <a:lstStyle/>
        <a:p>
          <a:endParaRPr lang="en-US"/>
        </a:p>
      </dgm:t>
    </dgm:pt>
    <dgm:pt modelId="{18C2EFFA-60CC-4BBC-A309-F2FCC769D203}" type="sibTrans" cxnId="{63741729-1868-440B-8138-156473F22B28}">
      <dgm:prSet/>
      <dgm:spPr/>
      <dgm:t>
        <a:bodyPr/>
        <a:lstStyle/>
        <a:p>
          <a:endParaRPr lang="en-US"/>
        </a:p>
      </dgm:t>
    </dgm:pt>
    <dgm:pt modelId="{C48945F2-3049-448E-BAEC-17ADE7537BF0}">
      <dgm:prSet phldrT="[Text]" custT="1"/>
      <dgm:spPr/>
      <dgm:t>
        <a:bodyPr/>
        <a:lstStyle/>
        <a:p>
          <a:r>
            <a:rPr lang="en-US" sz="1700" dirty="0">
              <a:latin typeface="Times New Roman" pitchFamily="18" charset="0"/>
              <a:cs typeface="Times New Roman" pitchFamily="18" charset="0"/>
            </a:rPr>
            <a:t>Cost</a:t>
          </a:r>
        </a:p>
      </dgm:t>
    </dgm:pt>
    <dgm:pt modelId="{C0A72D7F-DDAD-4C73-B078-E6121D7FC6CE}" type="parTrans" cxnId="{5E624ADE-F39F-4DB4-AFA0-D82AC56466DB}">
      <dgm:prSet/>
      <dgm:spPr/>
      <dgm:t>
        <a:bodyPr/>
        <a:lstStyle/>
        <a:p>
          <a:endParaRPr lang="en-US"/>
        </a:p>
      </dgm:t>
    </dgm:pt>
    <dgm:pt modelId="{66753391-F845-43DA-BE93-26E09FB5BE6D}" type="sibTrans" cxnId="{5E624ADE-F39F-4DB4-AFA0-D82AC56466DB}">
      <dgm:prSet/>
      <dgm:spPr/>
      <dgm:t>
        <a:bodyPr/>
        <a:lstStyle/>
        <a:p>
          <a:endParaRPr lang="en-US"/>
        </a:p>
      </dgm:t>
    </dgm:pt>
    <dgm:pt modelId="{814C1467-BFD3-4696-9393-88C12F4B1EDC}">
      <dgm:prSet phldrT="[Text]" custT="1"/>
      <dgm:spPr/>
      <dgm:t>
        <a:bodyPr/>
        <a:lstStyle/>
        <a:p>
          <a:r>
            <a:rPr lang="en-US" sz="1700" dirty="0">
              <a:latin typeface="Times New Roman" pitchFamily="18" charset="0"/>
              <a:cs typeface="Times New Roman" pitchFamily="18" charset="0"/>
            </a:rPr>
            <a:t>Barriers to linkage and retention in HIV medical care</a:t>
          </a:r>
        </a:p>
      </dgm:t>
    </dgm:pt>
    <dgm:pt modelId="{C03FB71C-DDD7-43A5-B52B-C42C2D88449F}" type="parTrans" cxnId="{20A12E1E-4DCB-4232-B0AF-5F434C4FC86F}">
      <dgm:prSet/>
      <dgm:spPr/>
      <dgm:t>
        <a:bodyPr/>
        <a:lstStyle/>
        <a:p>
          <a:endParaRPr lang="en-US"/>
        </a:p>
      </dgm:t>
    </dgm:pt>
    <dgm:pt modelId="{71A9FEA8-72E9-46C1-8B2E-EB71834945A3}" type="sibTrans" cxnId="{20A12E1E-4DCB-4232-B0AF-5F434C4FC86F}">
      <dgm:prSet/>
      <dgm:spPr/>
      <dgm:t>
        <a:bodyPr/>
        <a:lstStyle/>
        <a:p>
          <a:endParaRPr lang="en-US"/>
        </a:p>
      </dgm:t>
    </dgm:pt>
    <dgm:pt modelId="{DEF8B8D4-F8DE-4F47-8188-0A2B21144F52}">
      <dgm:prSet phldrT="[Text]" custT="1"/>
      <dgm:spPr/>
      <dgm:t>
        <a:bodyPr/>
        <a:lstStyle/>
        <a:p>
          <a:r>
            <a:rPr lang="en-US" sz="1700" dirty="0">
              <a:latin typeface="Times New Roman" pitchFamily="18" charset="0"/>
              <a:cs typeface="Times New Roman" pitchFamily="18" charset="0"/>
            </a:rPr>
            <a:t>Stigma</a:t>
          </a:r>
        </a:p>
      </dgm:t>
    </dgm:pt>
    <dgm:pt modelId="{C3082709-FEBF-4F70-ACFC-02BF37F0D3B2}" type="parTrans" cxnId="{BCA63195-4BF7-4971-8E92-B638D7A71D2C}">
      <dgm:prSet/>
      <dgm:spPr/>
      <dgm:t>
        <a:bodyPr/>
        <a:lstStyle/>
        <a:p>
          <a:endParaRPr lang="en-US"/>
        </a:p>
      </dgm:t>
    </dgm:pt>
    <dgm:pt modelId="{F5FE63FB-3153-479A-A7C9-E8F9A5850278}" type="sibTrans" cxnId="{BCA63195-4BF7-4971-8E92-B638D7A71D2C}">
      <dgm:prSet/>
      <dgm:spPr/>
      <dgm:t>
        <a:bodyPr/>
        <a:lstStyle/>
        <a:p>
          <a:endParaRPr lang="en-US"/>
        </a:p>
      </dgm:t>
    </dgm:pt>
    <dgm:pt modelId="{F4191ECC-2B4C-47BA-95A9-3D9A1476B377}" type="pres">
      <dgm:prSet presAssocID="{B621F1F1-FE50-4DB1-9E2A-B5C17F23654C}" presName="Name0" presStyleCnt="0">
        <dgm:presLayoutVars>
          <dgm:dir/>
          <dgm:animLvl val="lvl"/>
          <dgm:resizeHandles/>
        </dgm:presLayoutVars>
      </dgm:prSet>
      <dgm:spPr/>
    </dgm:pt>
    <dgm:pt modelId="{E645FD00-4548-49A4-BAAA-6CAEFCFBB8DE}" type="pres">
      <dgm:prSet presAssocID="{560A176B-16F6-4958-A84B-6F5A97C1846C}" presName="linNode" presStyleCnt="0"/>
      <dgm:spPr/>
    </dgm:pt>
    <dgm:pt modelId="{5B4553E6-7C5F-4F2A-BECD-E15A3917397E}" type="pres">
      <dgm:prSet presAssocID="{560A176B-16F6-4958-A84B-6F5A97C1846C}" presName="parentShp" presStyleLbl="node1" presStyleIdx="0" presStyleCnt="3" custScaleX="78385" custLinFactNeighborX="-4991">
        <dgm:presLayoutVars>
          <dgm:bulletEnabled val="1"/>
        </dgm:presLayoutVars>
      </dgm:prSet>
      <dgm:spPr/>
    </dgm:pt>
    <dgm:pt modelId="{015CC112-EE07-44E2-B4E5-CF8DB6EB5D65}" type="pres">
      <dgm:prSet presAssocID="{560A176B-16F6-4958-A84B-6F5A97C1846C}" presName="childShp" presStyleLbl="bgAccFollowNode1" presStyleIdx="0" presStyleCnt="3" custScaleX="110850">
        <dgm:presLayoutVars>
          <dgm:bulletEnabled val="1"/>
        </dgm:presLayoutVars>
      </dgm:prSet>
      <dgm:spPr/>
    </dgm:pt>
    <dgm:pt modelId="{154D4776-EC23-443C-81F4-4889CCA8FCFD}" type="pres">
      <dgm:prSet presAssocID="{E9B8C6B4-62F5-4B35-AAE1-1D8D91042C8E}" presName="spacing" presStyleCnt="0"/>
      <dgm:spPr/>
    </dgm:pt>
    <dgm:pt modelId="{5C3E1868-E116-4F8C-AB5C-18203AD70E4B}" type="pres">
      <dgm:prSet presAssocID="{4BD23B34-56C3-430F-8609-F0603EB5D24B}" presName="linNode" presStyleCnt="0"/>
      <dgm:spPr/>
    </dgm:pt>
    <dgm:pt modelId="{B07B1396-8795-4E30-9011-130D52795BAA}" type="pres">
      <dgm:prSet presAssocID="{4BD23B34-56C3-430F-8609-F0603EB5D24B}" presName="parentShp" presStyleLbl="node1" presStyleIdx="1" presStyleCnt="3" custScaleX="78385" custLinFactNeighborX="-4991">
        <dgm:presLayoutVars>
          <dgm:bulletEnabled val="1"/>
        </dgm:presLayoutVars>
      </dgm:prSet>
      <dgm:spPr/>
    </dgm:pt>
    <dgm:pt modelId="{A6352C34-22E5-4C80-88E8-6E4647C4B8C5}" type="pres">
      <dgm:prSet presAssocID="{4BD23B34-56C3-430F-8609-F0603EB5D24B}" presName="childShp" presStyleLbl="bgAccFollowNode1" presStyleIdx="1" presStyleCnt="3" custScaleX="110850">
        <dgm:presLayoutVars>
          <dgm:bulletEnabled val="1"/>
        </dgm:presLayoutVars>
      </dgm:prSet>
      <dgm:spPr/>
    </dgm:pt>
    <dgm:pt modelId="{631E22F8-BB41-4125-9189-31CEA84A3231}" type="pres">
      <dgm:prSet presAssocID="{CC567753-383C-41E2-A69A-D6F1B6B0BF5C}" presName="spacing" presStyleCnt="0"/>
      <dgm:spPr/>
    </dgm:pt>
    <dgm:pt modelId="{2CA4CEEC-33F7-4556-987F-0FA50C28BC0F}" type="pres">
      <dgm:prSet presAssocID="{C8D1867F-C1EF-4D3A-8524-917E69253627}" presName="linNode" presStyleCnt="0"/>
      <dgm:spPr/>
    </dgm:pt>
    <dgm:pt modelId="{861613D3-F19E-4FA7-AD0C-CAE988B933C9}" type="pres">
      <dgm:prSet presAssocID="{C8D1867F-C1EF-4D3A-8524-917E69253627}" presName="parentShp" presStyleLbl="node1" presStyleIdx="2" presStyleCnt="3" custScaleX="78385" custLinFactNeighborX="-4991">
        <dgm:presLayoutVars>
          <dgm:bulletEnabled val="1"/>
        </dgm:presLayoutVars>
      </dgm:prSet>
      <dgm:spPr/>
    </dgm:pt>
    <dgm:pt modelId="{DD38F5D8-8C20-4163-8AE6-91B6F37FB383}" type="pres">
      <dgm:prSet presAssocID="{C8D1867F-C1EF-4D3A-8524-917E69253627}" presName="childShp" presStyleLbl="bgAccFollowNode1" presStyleIdx="2" presStyleCnt="3" custScaleX="110850">
        <dgm:presLayoutVars>
          <dgm:bulletEnabled val="1"/>
        </dgm:presLayoutVars>
      </dgm:prSet>
      <dgm:spPr/>
    </dgm:pt>
  </dgm:ptLst>
  <dgm:cxnLst>
    <dgm:cxn modelId="{056B6D09-C2AA-4CA4-868E-770C38FE80AC}" type="presOf" srcId="{049FA373-2732-43A0-8DFB-B19B9057A07B}" destId="{A6352C34-22E5-4C80-88E8-6E4647C4B8C5}" srcOrd="0" destOrd="0" presId="urn:microsoft.com/office/officeart/2005/8/layout/vList6"/>
    <dgm:cxn modelId="{44291111-4933-4A13-92A9-F55A23F342C0}" type="presOf" srcId="{560A176B-16F6-4958-A84B-6F5A97C1846C}" destId="{5B4553E6-7C5F-4F2A-BECD-E15A3917397E}" srcOrd="0" destOrd="0" presId="urn:microsoft.com/office/officeart/2005/8/layout/vList6"/>
    <dgm:cxn modelId="{BBD2EA11-CCAB-44C5-9F25-217FA561A373}" type="presOf" srcId="{4BD23B34-56C3-430F-8609-F0603EB5D24B}" destId="{B07B1396-8795-4E30-9011-130D52795BAA}" srcOrd="0" destOrd="0" presId="urn:microsoft.com/office/officeart/2005/8/layout/vList6"/>
    <dgm:cxn modelId="{82539719-7194-47EE-9258-570800CF304F}" srcId="{B621F1F1-FE50-4DB1-9E2A-B5C17F23654C}" destId="{4BD23B34-56C3-430F-8609-F0603EB5D24B}" srcOrd="1" destOrd="0" parTransId="{01B1F054-FE0F-40AF-A8EA-CE00A2E2666F}" sibTransId="{CC567753-383C-41E2-A69A-D6F1B6B0BF5C}"/>
    <dgm:cxn modelId="{20A12E1E-4DCB-4232-B0AF-5F434C4FC86F}" srcId="{C8D1867F-C1EF-4D3A-8524-917E69253627}" destId="{814C1467-BFD3-4696-9393-88C12F4B1EDC}" srcOrd="2" destOrd="0" parTransId="{C03FB71C-DDD7-43A5-B52B-C42C2D88449F}" sibTransId="{71A9FEA8-72E9-46C1-8B2E-EB71834945A3}"/>
    <dgm:cxn modelId="{4C449F1F-BDF8-4E45-AA42-5CFC47FC7786}" srcId="{4BD23B34-56C3-430F-8609-F0603EB5D24B}" destId="{6C786013-9BC2-4564-B635-4B8A75C7954E}" srcOrd="1" destOrd="0" parTransId="{37BBDB40-C025-4317-AF6B-DD84BEBA243C}" sibTransId="{714CA1FF-4FBD-4AAC-929A-84D5F1146FBB}"/>
    <dgm:cxn modelId="{63741729-1868-440B-8138-156473F22B28}" srcId="{C8D1867F-C1EF-4D3A-8524-917E69253627}" destId="{1623C32E-1C03-4D94-A4A2-E25AA800DCDC}" srcOrd="0" destOrd="0" parTransId="{218593B1-257E-44EA-B528-F52363E6376C}" sibTransId="{18C2EFFA-60CC-4BBC-A309-F2FCC769D203}"/>
    <dgm:cxn modelId="{1F8A7737-592E-4963-9434-3D23624731E4}" srcId="{560A176B-16F6-4958-A84B-6F5A97C1846C}" destId="{806C41D8-34FE-4821-A95C-FD2858B7BE75}" srcOrd="0" destOrd="0" parTransId="{380A95D3-378E-414F-B42A-F8319D0617CD}" sibTransId="{4F4E5AA5-F86F-4D89-9513-740B50EB6654}"/>
    <dgm:cxn modelId="{F620933C-20BA-41E8-8B98-280C018D8672}" srcId="{560A176B-16F6-4958-A84B-6F5A97C1846C}" destId="{851527EE-E1DD-46BB-B88F-67DF52FD97BC}" srcOrd="2" destOrd="0" parTransId="{8432C1D5-FECB-4CAF-A945-E3C5B5678F86}" sibTransId="{4636B54C-A372-431F-B6C3-A66756D378C1}"/>
    <dgm:cxn modelId="{8CB2643D-1063-43DA-B0B2-898CB2D97519}" type="presOf" srcId="{C48945F2-3049-448E-BAEC-17ADE7537BF0}" destId="{DD38F5D8-8C20-4163-8AE6-91B6F37FB383}" srcOrd="0" destOrd="1" presId="urn:microsoft.com/office/officeart/2005/8/layout/vList6"/>
    <dgm:cxn modelId="{F36CFC5F-C26A-4814-81C9-D0D1B706B326}" srcId="{B621F1F1-FE50-4DB1-9E2A-B5C17F23654C}" destId="{560A176B-16F6-4958-A84B-6F5A97C1846C}" srcOrd="0" destOrd="0" parTransId="{2316B68E-EEFD-4F5F-BB91-10BC05B8A53D}" sibTransId="{E9B8C6B4-62F5-4B35-AAE1-1D8D91042C8E}"/>
    <dgm:cxn modelId="{AD577741-D193-42FE-8542-B20F15BA1071}" type="presOf" srcId="{1623C32E-1C03-4D94-A4A2-E25AA800DCDC}" destId="{DD38F5D8-8C20-4163-8AE6-91B6F37FB383}" srcOrd="0" destOrd="0" presId="urn:microsoft.com/office/officeart/2005/8/layout/vList6"/>
    <dgm:cxn modelId="{F0B22142-1E67-4DFA-9893-071365A21871}" srcId="{560A176B-16F6-4958-A84B-6F5A97C1846C}" destId="{A856387E-8E85-49C3-BA02-BC51E057C29E}" srcOrd="1" destOrd="0" parTransId="{71F03C73-463C-4058-AB46-7EE71CA6481C}" sibTransId="{5EF69B44-C3BC-4B33-A977-F67FFC31A437}"/>
    <dgm:cxn modelId="{15520950-67DB-44B8-841A-FAA7979B26A1}" type="presOf" srcId="{DEF8B8D4-F8DE-4F47-8188-0A2B21144F52}" destId="{DD38F5D8-8C20-4163-8AE6-91B6F37FB383}" srcOrd="0" destOrd="3" presId="urn:microsoft.com/office/officeart/2005/8/layout/vList6"/>
    <dgm:cxn modelId="{2BD22F7B-51D0-440A-AC6A-BA2DCAB18591}" type="presOf" srcId="{6C786013-9BC2-4564-B635-4B8A75C7954E}" destId="{A6352C34-22E5-4C80-88E8-6E4647C4B8C5}" srcOrd="0" destOrd="1" presId="urn:microsoft.com/office/officeart/2005/8/layout/vList6"/>
    <dgm:cxn modelId="{54B47780-8706-4C4F-BF9D-4145DC9DD9B7}" type="presOf" srcId="{24995F9D-4F20-4E26-920A-A8B2AD93A2DF}" destId="{A6352C34-22E5-4C80-88E8-6E4647C4B8C5}" srcOrd="0" destOrd="2" presId="urn:microsoft.com/office/officeart/2005/8/layout/vList6"/>
    <dgm:cxn modelId="{AE398885-8189-42FE-9DEA-D154DEBA8B50}" type="presOf" srcId="{A856387E-8E85-49C3-BA02-BC51E057C29E}" destId="{015CC112-EE07-44E2-B4E5-CF8DB6EB5D65}" srcOrd="0" destOrd="1" presId="urn:microsoft.com/office/officeart/2005/8/layout/vList6"/>
    <dgm:cxn modelId="{BCA63195-4BF7-4971-8E92-B638D7A71D2C}" srcId="{C8D1867F-C1EF-4D3A-8524-917E69253627}" destId="{DEF8B8D4-F8DE-4F47-8188-0A2B21144F52}" srcOrd="3" destOrd="0" parTransId="{C3082709-FEBF-4F70-ACFC-02BF37F0D3B2}" sibTransId="{F5FE63FB-3153-479A-A7C9-E8F9A5850278}"/>
    <dgm:cxn modelId="{1641379E-01ED-4139-AB38-A92809226A1D}" type="presOf" srcId="{806C41D8-34FE-4821-A95C-FD2858B7BE75}" destId="{015CC112-EE07-44E2-B4E5-CF8DB6EB5D65}" srcOrd="0" destOrd="0" presId="urn:microsoft.com/office/officeart/2005/8/layout/vList6"/>
    <dgm:cxn modelId="{AD2ED3A5-DD04-41F2-9830-836135AB0239}" srcId="{4BD23B34-56C3-430F-8609-F0603EB5D24B}" destId="{24995F9D-4F20-4E26-920A-A8B2AD93A2DF}" srcOrd="2" destOrd="0" parTransId="{E3E25541-B53C-4543-B2FB-550A1A4F369B}" sibTransId="{ADD1921B-9C3D-4186-A012-2C74E4427653}"/>
    <dgm:cxn modelId="{EB483DB9-274A-447E-94F3-67426BEE2A4D}" type="presOf" srcId="{C8D1867F-C1EF-4D3A-8524-917E69253627}" destId="{861613D3-F19E-4FA7-AD0C-CAE988B933C9}" srcOrd="0" destOrd="0" presId="urn:microsoft.com/office/officeart/2005/8/layout/vList6"/>
    <dgm:cxn modelId="{AEC08ABD-8705-4B34-A2F3-F3FAB3F8D215}" type="presOf" srcId="{851527EE-E1DD-46BB-B88F-67DF52FD97BC}" destId="{015CC112-EE07-44E2-B4E5-CF8DB6EB5D65}" srcOrd="0" destOrd="2" presId="urn:microsoft.com/office/officeart/2005/8/layout/vList6"/>
    <dgm:cxn modelId="{5A49CCC4-010A-405B-B542-BDBDAAB94A5D}" type="presOf" srcId="{B621F1F1-FE50-4DB1-9E2A-B5C17F23654C}" destId="{F4191ECC-2B4C-47BA-95A9-3D9A1476B377}" srcOrd="0" destOrd="0" presId="urn:microsoft.com/office/officeart/2005/8/layout/vList6"/>
    <dgm:cxn modelId="{FA28E0C4-E331-4B43-9816-2D1E7DCF440C}" type="presOf" srcId="{814C1467-BFD3-4696-9393-88C12F4B1EDC}" destId="{DD38F5D8-8C20-4163-8AE6-91B6F37FB383}" srcOrd="0" destOrd="2" presId="urn:microsoft.com/office/officeart/2005/8/layout/vList6"/>
    <dgm:cxn modelId="{3B0C62C6-EE1B-413C-8DE0-33603AB3516A}" srcId="{B621F1F1-FE50-4DB1-9E2A-B5C17F23654C}" destId="{C8D1867F-C1EF-4D3A-8524-917E69253627}" srcOrd="2" destOrd="0" parTransId="{C990F0AF-F6A3-4E80-9C82-71B6C86EEF86}" sibTransId="{6C94C01A-F0F4-4E5F-9529-FB43F3AB918A}"/>
    <dgm:cxn modelId="{4D8B69DC-0FFE-4F45-92DA-61B6B478F732}" srcId="{4BD23B34-56C3-430F-8609-F0603EB5D24B}" destId="{049FA373-2732-43A0-8DFB-B19B9057A07B}" srcOrd="0" destOrd="0" parTransId="{945E4FB5-F9B6-420B-A58B-2BA349BB9C42}" sibTransId="{E8D87AD7-7924-477A-8995-7921514E699A}"/>
    <dgm:cxn modelId="{5E624ADE-F39F-4DB4-AFA0-D82AC56466DB}" srcId="{C8D1867F-C1EF-4D3A-8524-917E69253627}" destId="{C48945F2-3049-448E-BAEC-17ADE7537BF0}" srcOrd="1" destOrd="0" parTransId="{C0A72D7F-DDAD-4C73-B078-E6121D7FC6CE}" sibTransId="{66753391-F845-43DA-BE93-26E09FB5BE6D}"/>
    <dgm:cxn modelId="{43B5C747-E2A6-433C-93F6-0D7C3227943C}" type="presParOf" srcId="{F4191ECC-2B4C-47BA-95A9-3D9A1476B377}" destId="{E645FD00-4548-49A4-BAAA-6CAEFCFBB8DE}" srcOrd="0" destOrd="0" presId="urn:microsoft.com/office/officeart/2005/8/layout/vList6"/>
    <dgm:cxn modelId="{A0DE878B-54B0-46FC-9156-E94D4922A0F2}" type="presParOf" srcId="{E645FD00-4548-49A4-BAAA-6CAEFCFBB8DE}" destId="{5B4553E6-7C5F-4F2A-BECD-E15A3917397E}" srcOrd="0" destOrd="0" presId="urn:microsoft.com/office/officeart/2005/8/layout/vList6"/>
    <dgm:cxn modelId="{8D52F1AA-FDAB-4B38-8F3C-D7C7B7B19DDC}" type="presParOf" srcId="{E645FD00-4548-49A4-BAAA-6CAEFCFBB8DE}" destId="{015CC112-EE07-44E2-B4E5-CF8DB6EB5D65}" srcOrd="1" destOrd="0" presId="urn:microsoft.com/office/officeart/2005/8/layout/vList6"/>
    <dgm:cxn modelId="{F33B62B2-C31B-4B31-86CF-01F4A0AD56F1}" type="presParOf" srcId="{F4191ECC-2B4C-47BA-95A9-3D9A1476B377}" destId="{154D4776-EC23-443C-81F4-4889CCA8FCFD}" srcOrd="1" destOrd="0" presId="urn:microsoft.com/office/officeart/2005/8/layout/vList6"/>
    <dgm:cxn modelId="{31A3AC73-006B-4F64-A4F9-B3FD7423753E}" type="presParOf" srcId="{F4191ECC-2B4C-47BA-95A9-3D9A1476B377}" destId="{5C3E1868-E116-4F8C-AB5C-18203AD70E4B}" srcOrd="2" destOrd="0" presId="urn:microsoft.com/office/officeart/2005/8/layout/vList6"/>
    <dgm:cxn modelId="{3FF80678-75FB-4E4D-980D-956B2B82ABF0}" type="presParOf" srcId="{5C3E1868-E116-4F8C-AB5C-18203AD70E4B}" destId="{B07B1396-8795-4E30-9011-130D52795BAA}" srcOrd="0" destOrd="0" presId="urn:microsoft.com/office/officeart/2005/8/layout/vList6"/>
    <dgm:cxn modelId="{D1535F65-0B77-49A5-8A63-20AC29625A89}" type="presParOf" srcId="{5C3E1868-E116-4F8C-AB5C-18203AD70E4B}" destId="{A6352C34-22E5-4C80-88E8-6E4647C4B8C5}" srcOrd="1" destOrd="0" presId="urn:microsoft.com/office/officeart/2005/8/layout/vList6"/>
    <dgm:cxn modelId="{0A8256B5-5081-418F-BB76-6E17AEC44C2B}" type="presParOf" srcId="{F4191ECC-2B4C-47BA-95A9-3D9A1476B377}" destId="{631E22F8-BB41-4125-9189-31CEA84A3231}" srcOrd="3" destOrd="0" presId="urn:microsoft.com/office/officeart/2005/8/layout/vList6"/>
    <dgm:cxn modelId="{558A1E86-6965-4218-894F-D97B496340A8}" type="presParOf" srcId="{F4191ECC-2B4C-47BA-95A9-3D9A1476B377}" destId="{2CA4CEEC-33F7-4556-987F-0FA50C28BC0F}" srcOrd="4" destOrd="0" presId="urn:microsoft.com/office/officeart/2005/8/layout/vList6"/>
    <dgm:cxn modelId="{7B49E45A-56FD-4889-BCD5-03ACF38149C6}" type="presParOf" srcId="{2CA4CEEC-33F7-4556-987F-0FA50C28BC0F}" destId="{861613D3-F19E-4FA7-AD0C-CAE988B933C9}" srcOrd="0" destOrd="0" presId="urn:microsoft.com/office/officeart/2005/8/layout/vList6"/>
    <dgm:cxn modelId="{3DF1F084-A583-48B6-83B7-5FF229B161D1}" type="presParOf" srcId="{2CA4CEEC-33F7-4556-987F-0FA50C28BC0F}" destId="{DD38F5D8-8C20-4163-8AE6-91B6F37FB383}"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3435C38-DE17-469E-85C9-D43512915754}"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C3E2E2F2-8747-4B87-87B6-952D8FE4DA23}">
      <dgm:prSet phldrT="[Text]" custT="1"/>
      <dgm:spPr/>
      <dgm:t>
        <a:bodyPr/>
        <a:lstStyle/>
        <a:p>
          <a:r>
            <a:rPr lang="en-US" sz="2800" b="1" dirty="0">
              <a:solidFill>
                <a:schemeClr val="tx1"/>
              </a:solidFill>
              <a:latin typeface="Times New Roman" pitchFamily="18" charset="0"/>
              <a:cs typeface="Times New Roman" pitchFamily="18" charset="0"/>
            </a:rPr>
            <a:t>Vaginal microbicides </a:t>
          </a:r>
        </a:p>
      </dgm:t>
    </dgm:pt>
    <dgm:pt modelId="{EF5D95AC-8073-4CE2-8F66-A0602671EB96}" type="parTrans" cxnId="{95310E37-122A-4627-9311-B798A55458EF}">
      <dgm:prSet/>
      <dgm:spPr/>
      <dgm:t>
        <a:bodyPr/>
        <a:lstStyle/>
        <a:p>
          <a:endParaRPr lang="en-US"/>
        </a:p>
      </dgm:t>
    </dgm:pt>
    <dgm:pt modelId="{CBD7268E-D91E-4AC9-8ACD-4131D9D76ECD}" type="sibTrans" cxnId="{95310E37-122A-4627-9311-B798A55458EF}">
      <dgm:prSet/>
      <dgm:spPr/>
      <dgm:t>
        <a:bodyPr/>
        <a:lstStyle/>
        <a:p>
          <a:endParaRPr lang="en-US"/>
        </a:p>
      </dgm:t>
    </dgm:pt>
    <dgm:pt modelId="{F83898F5-B46C-4A1F-B5A0-0828A93B5169}">
      <dgm:prSet phldrT="[Text]" custT="1"/>
      <dgm:spPr/>
      <dgm:t>
        <a:bodyPr/>
        <a:lstStyle/>
        <a:p>
          <a:r>
            <a:rPr lang="en-US" sz="1800" dirty="0">
              <a:latin typeface="Times New Roman" pitchFamily="18" charset="0"/>
              <a:cs typeface="Times New Roman" pitchFamily="18" charset="0"/>
            </a:rPr>
            <a:t>Designed to prevent HIV acquisition through the vagina</a:t>
          </a:r>
        </a:p>
      </dgm:t>
    </dgm:pt>
    <dgm:pt modelId="{8CE2E9F4-82B2-41F0-91F9-DEE6FE2A14BA}" type="parTrans" cxnId="{17308417-88CE-4870-BE92-8AAC09DFA3B8}">
      <dgm:prSet/>
      <dgm:spPr/>
      <dgm:t>
        <a:bodyPr/>
        <a:lstStyle/>
        <a:p>
          <a:endParaRPr lang="en-US"/>
        </a:p>
      </dgm:t>
    </dgm:pt>
    <dgm:pt modelId="{CDDF273E-F54A-4D69-9AED-4BEFB19BA596}" type="sibTrans" cxnId="{17308417-88CE-4870-BE92-8AAC09DFA3B8}">
      <dgm:prSet/>
      <dgm:spPr/>
      <dgm:t>
        <a:bodyPr/>
        <a:lstStyle/>
        <a:p>
          <a:endParaRPr lang="en-US"/>
        </a:p>
      </dgm:t>
    </dgm:pt>
    <dgm:pt modelId="{A522A0EB-4AD7-477B-A2F0-66DC04C644E6}">
      <dgm:prSet phldrT="[Text]" custT="1"/>
      <dgm:spPr/>
      <dgm:t>
        <a:bodyPr/>
        <a:lstStyle/>
        <a:p>
          <a:endParaRPr lang="en-US" sz="1600" dirty="0">
            <a:latin typeface="Times New Roman" pitchFamily="18" charset="0"/>
            <a:cs typeface="Times New Roman" pitchFamily="18" charset="0"/>
          </a:endParaRPr>
        </a:p>
      </dgm:t>
    </dgm:pt>
    <dgm:pt modelId="{F5C86F08-F425-41D5-99B6-F865D75337EB}" type="parTrans" cxnId="{21636C4F-AD88-49BF-8EB8-6E716A1B50B3}">
      <dgm:prSet/>
      <dgm:spPr/>
      <dgm:t>
        <a:bodyPr/>
        <a:lstStyle/>
        <a:p>
          <a:endParaRPr lang="en-US"/>
        </a:p>
      </dgm:t>
    </dgm:pt>
    <dgm:pt modelId="{4F3B6F11-A34D-4D08-B109-4C193CDF9924}" type="sibTrans" cxnId="{21636C4F-AD88-49BF-8EB8-6E716A1B50B3}">
      <dgm:prSet/>
      <dgm:spPr/>
      <dgm:t>
        <a:bodyPr/>
        <a:lstStyle/>
        <a:p>
          <a:endParaRPr lang="en-US"/>
        </a:p>
      </dgm:t>
    </dgm:pt>
    <dgm:pt modelId="{39C50220-A1C9-45A5-A28D-CBB47B813BE3}">
      <dgm:prSet phldrT="[Text]" custT="1"/>
      <dgm:spPr/>
      <dgm:t>
        <a:bodyPr/>
        <a:lstStyle/>
        <a:p>
          <a:r>
            <a:rPr lang="en-US" sz="2800" b="1" dirty="0">
              <a:solidFill>
                <a:schemeClr val="tx1"/>
              </a:solidFill>
              <a:latin typeface="Times New Roman" pitchFamily="18" charset="0"/>
              <a:cs typeface="Times New Roman" pitchFamily="18" charset="0"/>
            </a:rPr>
            <a:t>Rectal microbicides </a:t>
          </a:r>
        </a:p>
      </dgm:t>
    </dgm:pt>
    <dgm:pt modelId="{04F879F7-9C66-4864-91F0-FFF56051F47A}" type="parTrans" cxnId="{3F3BFDD4-B2FC-4EA9-84BE-7854CEBC21F9}">
      <dgm:prSet/>
      <dgm:spPr/>
      <dgm:t>
        <a:bodyPr/>
        <a:lstStyle/>
        <a:p>
          <a:endParaRPr lang="en-US"/>
        </a:p>
      </dgm:t>
    </dgm:pt>
    <dgm:pt modelId="{66D1CB5B-B5EC-4471-8982-67AF7C73D26C}" type="sibTrans" cxnId="{3F3BFDD4-B2FC-4EA9-84BE-7854CEBC21F9}">
      <dgm:prSet/>
      <dgm:spPr/>
      <dgm:t>
        <a:bodyPr/>
        <a:lstStyle/>
        <a:p>
          <a:endParaRPr lang="en-US"/>
        </a:p>
      </dgm:t>
    </dgm:pt>
    <dgm:pt modelId="{5278595C-7D3F-459F-854E-D77CA3CB5125}">
      <dgm:prSet phldrT="[Text]" custT="1"/>
      <dgm:spPr/>
      <dgm:t>
        <a:bodyPr/>
        <a:lstStyle/>
        <a:p>
          <a:r>
            <a:rPr lang="en-US" sz="1800" dirty="0">
              <a:latin typeface="Times New Roman" pitchFamily="18" charset="0"/>
              <a:cs typeface="Times New Roman" pitchFamily="18" charset="0"/>
            </a:rPr>
            <a:t>Designed to prevent HIV acquisition through the rectum</a:t>
          </a:r>
        </a:p>
      </dgm:t>
    </dgm:pt>
    <dgm:pt modelId="{DD161E52-8714-4E5B-9BBD-FA213A181F06}" type="parTrans" cxnId="{6100F6F3-BF63-4EB1-BA30-2A0E90DC88EA}">
      <dgm:prSet/>
      <dgm:spPr/>
      <dgm:t>
        <a:bodyPr/>
        <a:lstStyle/>
        <a:p>
          <a:endParaRPr lang="en-US"/>
        </a:p>
      </dgm:t>
    </dgm:pt>
    <dgm:pt modelId="{2A1EF3E1-8827-4EA0-9844-F93208527511}" type="sibTrans" cxnId="{6100F6F3-BF63-4EB1-BA30-2A0E90DC88EA}">
      <dgm:prSet/>
      <dgm:spPr/>
      <dgm:t>
        <a:bodyPr/>
        <a:lstStyle/>
        <a:p>
          <a:endParaRPr lang="en-US"/>
        </a:p>
      </dgm:t>
    </dgm:pt>
    <dgm:pt modelId="{EA0EE852-9CBD-4D58-A189-BEA9A2069C50}">
      <dgm:prSet phldrT="[Text]" custT="1"/>
      <dgm:spPr/>
      <dgm:t>
        <a:bodyPr/>
        <a:lstStyle/>
        <a:p>
          <a:endParaRPr lang="en-US" sz="1600" dirty="0">
            <a:latin typeface="Times New Roman" pitchFamily="18" charset="0"/>
            <a:cs typeface="Times New Roman" pitchFamily="18" charset="0"/>
          </a:endParaRPr>
        </a:p>
      </dgm:t>
    </dgm:pt>
    <dgm:pt modelId="{21BBFE3B-56B8-4638-AF66-3DEE6A74771A}" type="parTrans" cxnId="{9F7183A0-4766-4C08-96FB-5608CE4E4D3D}">
      <dgm:prSet/>
      <dgm:spPr/>
      <dgm:t>
        <a:bodyPr/>
        <a:lstStyle/>
        <a:p>
          <a:endParaRPr lang="en-US"/>
        </a:p>
      </dgm:t>
    </dgm:pt>
    <dgm:pt modelId="{792070D1-5910-446B-ADBA-29E2AC466D96}" type="sibTrans" cxnId="{9F7183A0-4766-4C08-96FB-5608CE4E4D3D}">
      <dgm:prSet/>
      <dgm:spPr/>
      <dgm:t>
        <a:bodyPr/>
        <a:lstStyle/>
        <a:p>
          <a:endParaRPr lang="en-US"/>
        </a:p>
      </dgm:t>
    </dgm:pt>
    <dgm:pt modelId="{1538B6A7-6DA4-4B92-9EB0-540433D17D55}" type="pres">
      <dgm:prSet presAssocID="{63435C38-DE17-469E-85C9-D43512915754}" presName="Name0" presStyleCnt="0">
        <dgm:presLayoutVars>
          <dgm:chMax/>
          <dgm:chPref val="3"/>
          <dgm:dir/>
          <dgm:animOne val="branch"/>
          <dgm:animLvl val="lvl"/>
        </dgm:presLayoutVars>
      </dgm:prSet>
      <dgm:spPr/>
    </dgm:pt>
    <dgm:pt modelId="{605A9CF8-4703-4DDA-B416-C44FF9EE78FD}" type="pres">
      <dgm:prSet presAssocID="{C3E2E2F2-8747-4B87-87B6-952D8FE4DA23}" presName="composite" presStyleCnt="0"/>
      <dgm:spPr/>
    </dgm:pt>
    <dgm:pt modelId="{70D91B1E-E128-4EFF-89BD-B366648F1070}" type="pres">
      <dgm:prSet presAssocID="{C3E2E2F2-8747-4B87-87B6-952D8FE4DA23}" presName="FirstChild" presStyleLbl="revTx" presStyleIdx="0" presStyleCnt="4" custScaleX="69057" custScaleY="198255" custLinFactY="22203" custLinFactNeighborX="-3652" custLinFactNeighborY="100000">
        <dgm:presLayoutVars>
          <dgm:chMax val="0"/>
          <dgm:chPref val="0"/>
          <dgm:bulletEnabled val="1"/>
        </dgm:presLayoutVars>
      </dgm:prSet>
      <dgm:spPr/>
    </dgm:pt>
    <dgm:pt modelId="{87B87D8B-9CAB-4A3B-8018-3D8482872E2C}" type="pres">
      <dgm:prSet presAssocID="{C3E2E2F2-8747-4B87-87B6-952D8FE4DA23}" presName="Parent" presStyleLbl="alignNode1" presStyleIdx="0" presStyleCnt="2" custScaleX="139490" custScaleY="196134" custLinFactY="46803" custLinFactNeighborX="6658" custLinFactNeighborY="100000">
        <dgm:presLayoutVars>
          <dgm:chMax val="3"/>
          <dgm:chPref val="3"/>
          <dgm:bulletEnabled val="1"/>
        </dgm:presLayoutVars>
      </dgm:prSet>
      <dgm:spPr/>
    </dgm:pt>
    <dgm:pt modelId="{AE759347-AE95-4657-A88C-09E3498EDCB3}" type="pres">
      <dgm:prSet presAssocID="{C3E2E2F2-8747-4B87-87B6-952D8FE4DA23}" presName="Accent" presStyleLbl="parChTrans1D1" presStyleIdx="0" presStyleCnt="2" custLinFactY="1192325" custLinFactNeighborX="-1731" custLinFactNeighborY="1200000"/>
      <dgm:spPr/>
    </dgm:pt>
    <dgm:pt modelId="{44A53EC2-F6BB-42D3-B43F-B8F15678595A}" type="pres">
      <dgm:prSet presAssocID="{C3E2E2F2-8747-4B87-87B6-952D8FE4DA23}" presName="Child" presStyleLbl="revTx" presStyleIdx="1" presStyleCnt="4" custScaleY="39508">
        <dgm:presLayoutVars>
          <dgm:chMax val="0"/>
          <dgm:chPref val="0"/>
          <dgm:bulletEnabled val="1"/>
        </dgm:presLayoutVars>
      </dgm:prSet>
      <dgm:spPr/>
    </dgm:pt>
    <dgm:pt modelId="{D11E281E-E318-4672-9237-08565F9FB617}" type="pres">
      <dgm:prSet presAssocID="{CBD7268E-D91E-4AC9-8ACD-4131D9D76ECD}" presName="sibTrans" presStyleCnt="0"/>
      <dgm:spPr/>
    </dgm:pt>
    <dgm:pt modelId="{D7AC5059-13E5-4D67-B886-F99FE155231F}" type="pres">
      <dgm:prSet presAssocID="{39C50220-A1C9-45A5-A28D-CBB47B813BE3}" presName="composite" presStyleCnt="0"/>
      <dgm:spPr/>
    </dgm:pt>
    <dgm:pt modelId="{20175BD4-AB55-40FA-9CA7-73CEBE3735B9}" type="pres">
      <dgm:prSet presAssocID="{39C50220-A1C9-45A5-A28D-CBB47B813BE3}" presName="FirstChild" presStyleLbl="revTx" presStyleIdx="2" presStyleCnt="4" custScaleX="77135" custScaleY="170759" custLinFactY="61713" custLinFactNeighborX="819" custLinFactNeighborY="100000">
        <dgm:presLayoutVars>
          <dgm:chMax val="0"/>
          <dgm:chPref val="0"/>
          <dgm:bulletEnabled val="1"/>
        </dgm:presLayoutVars>
      </dgm:prSet>
      <dgm:spPr/>
    </dgm:pt>
    <dgm:pt modelId="{E28D6A1B-83DF-4AC9-863E-2EDA3C1617AB}" type="pres">
      <dgm:prSet presAssocID="{39C50220-A1C9-45A5-A28D-CBB47B813BE3}" presName="Parent" presStyleLbl="alignNode1" presStyleIdx="1" presStyleCnt="2" custScaleX="141408" custScaleY="214871" custLinFactY="60036" custLinFactNeighborX="7322" custLinFactNeighborY="100000">
        <dgm:presLayoutVars>
          <dgm:chMax val="3"/>
          <dgm:chPref val="3"/>
          <dgm:bulletEnabled val="1"/>
        </dgm:presLayoutVars>
      </dgm:prSet>
      <dgm:spPr/>
    </dgm:pt>
    <dgm:pt modelId="{AA67BC0F-C464-4106-A706-B5701BC2DBE8}" type="pres">
      <dgm:prSet presAssocID="{39C50220-A1C9-45A5-A28D-CBB47B813BE3}" presName="Accent" presStyleLbl="parChTrans1D1" presStyleIdx="1" presStyleCnt="2" custLinFactY="1317224" custLinFactNeighborX="-2692" custLinFactNeighborY="1400000"/>
      <dgm:spPr/>
    </dgm:pt>
    <dgm:pt modelId="{82828A16-86CF-436E-885E-AE3F34242CEA}" type="pres">
      <dgm:prSet presAssocID="{39C50220-A1C9-45A5-A28D-CBB47B813BE3}" presName="Child" presStyleLbl="revTx" presStyleIdx="3" presStyleCnt="4" custScaleY="210117" custLinFactNeighborY="-52789">
        <dgm:presLayoutVars>
          <dgm:chMax val="0"/>
          <dgm:chPref val="0"/>
          <dgm:bulletEnabled val="1"/>
        </dgm:presLayoutVars>
      </dgm:prSet>
      <dgm:spPr/>
    </dgm:pt>
  </dgm:ptLst>
  <dgm:cxnLst>
    <dgm:cxn modelId="{17308417-88CE-4870-BE92-8AAC09DFA3B8}" srcId="{C3E2E2F2-8747-4B87-87B6-952D8FE4DA23}" destId="{F83898F5-B46C-4A1F-B5A0-0828A93B5169}" srcOrd="0" destOrd="0" parTransId="{8CE2E9F4-82B2-41F0-91F9-DEE6FE2A14BA}" sibTransId="{CDDF273E-F54A-4D69-9AED-4BEFB19BA596}"/>
    <dgm:cxn modelId="{95310E37-122A-4627-9311-B798A55458EF}" srcId="{63435C38-DE17-469E-85C9-D43512915754}" destId="{C3E2E2F2-8747-4B87-87B6-952D8FE4DA23}" srcOrd="0" destOrd="0" parTransId="{EF5D95AC-8073-4CE2-8F66-A0602671EB96}" sibTransId="{CBD7268E-D91E-4AC9-8ACD-4131D9D76ECD}"/>
    <dgm:cxn modelId="{AF7DB43F-6023-4F13-9A2C-12542263F07D}" type="presOf" srcId="{C3E2E2F2-8747-4B87-87B6-952D8FE4DA23}" destId="{87B87D8B-9CAB-4A3B-8018-3D8482872E2C}" srcOrd="0" destOrd="0" presId="urn:microsoft.com/office/officeart/2011/layout/TabList"/>
    <dgm:cxn modelId="{21636C4F-AD88-49BF-8EB8-6E716A1B50B3}" srcId="{C3E2E2F2-8747-4B87-87B6-952D8FE4DA23}" destId="{A522A0EB-4AD7-477B-A2F0-66DC04C644E6}" srcOrd="1" destOrd="0" parTransId="{F5C86F08-F425-41D5-99B6-F865D75337EB}" sibTransId="{4F3B6F11-A34D-4D08-B109-4C193CDF9924}"/>
    <dgm:cxn modelId="{C8FAC251-0AC3-4190-ADDC-FF411E8D5619}" type="presOf" srcId="{EA0EE852-9CBD-4D58-A189-BEA9A2069C50}" destId="{82828A16-86CF-436E-885E-AE3F34242CEA}" srcOrd="0" destOrd="0" presId="urn:microsoft.com/office/officeart/2011/layout/TabList"/>
    <dgm:cxn modelId="{CAAE6656-9A71-44EB-8AD5-4985D4AA695E}" type="presOf" srcId="{5278595C-7D3F-459F-854E-D77CA3CB5125}" destId="{20175BD4-AB55-40FA-9CA7-73CEBE3735B9}" srcOrd="0" destOrd="0" presId="urn:microsoft.com/office/officeart/2011/layout/TabList"/>
    <dgm:cxn modelId="{50C02759-787C-4C94-BF98-6C5169D7C580}" type="presOf" srcId="{F83898F5-B46C-4A1F-B5A0-0828A93B5169}" destId="{70D91B1E-E128-4EFF-89BD-B366648F1070}" srcOrd="0" destOrd="0" presId="urn:microsoft.com/office/officeart/2011/layout/TabList"/>
    <dgm:cxn modelId="{9F7183A0-4766-4C08-96FB-5608CE4E4D3D}" srcId="{39C50220-A1C9-45A5-A28D-CBB47B813BE3}" destId="{EA0EE852-9CBD-4D58-A189-BEA9A2069C50}" srcOrd="1" destOrd="0" parTransId="{21BBFE3B-56B8-4638-AF66-3DEE6A74771A}" sibTransId="{792070D1-5910-446B-ADBA-29E2AC466D96}"/>
    <dgm:cxn modelId="{1A47CDC8-EE4E-449F-9523-3157B26A65A7}" type="presOf" srcId="{39C50220-A1C9-45A5-A28D-CBB47B813BE3}" destId="{E28D6A1B-83DF-4AC9-863E-2EDA3C1617AB}" srcOrd="0" destOrd="0" presId="urn:microsoft.com/office/officeart/2011/layout/TabList"/>
    <dgm:cxn modelId="{3F3BFDD4-B2FC-4EA9-84BE-7854CEBC21F9}" srcId="{63435C38-DE17-469E-85C9-D43512915754}" destId="{39C50220-A1C9-45A5-A28D-CBB47B813BE3}" srcOrd="1" destOrd="0" parTransId="{04F879F7-9C66-4864-91F0-FFF56051F47A}" sibTransId="{66D1CB5B-B5EC-4471-8982-67AF7C73D26C}"/>
    <dgm:cxn modelId="{EEEA23E9-7AAB-4187-A6DC-5BF474E32E50}" type="presOf" srcId="{A522A0EB-4AD7-477B-A2F0-66DC04C644E6}" destId="{44A53EC2-F6BB-42D3-B43F-B8F15678595A}" srcOrd="0" destOrd="0" presId="urn:microsoft.com/office/officeart/2011/layout/TabList"/>
    <dgm:cxn modelId="{7D0965EA-BB15-4871-8CD4-29753F7679F2}" type="presOf" srcId="{63435C38-DE17-469E-85C9-D43512915754}" destId="{1538B6A7-6DA4-4B92-9EB0-540433D17D55}" srcOrd="0" destOrd="0" presId="urn:microsoft.com/office/officeart/2011/layout/TabList"/>
    <dgm:cxn modelId="{6100F6F3-BF63-4EB1-BA30-2A0E90DC88EA}" srcId="{39C50220-A1C9-45A5-A28D-CBB47B813BE3}" destId="{5278595C-7D3F-459F-854E-D77CA3CB5125}" srcOrd="0" destOrd="0" parTransId="{DD161E52-8714-4E5B-9BBD-FA213A181F06}" sibTransId="{2A1EF3E1-8827-4EA0-9844-F93208527511}"/>
    <dgm:cxn modelId="{70C359F4-3AEA-4DBC-8C62-79C6A03B7B82}" type="presParOf" srcId="{1538B6A7-6DA4-4B92-9EB0-540433D17D55}" destId="{605A9CF8-4703-4DDA-B416-C44FF9EE78FD}" srcOrd="0" destOrd="0" presId="urn:microsoft.com/office/officeart/2011/layout/TabList"/>
    <dgm:cxn modelId="{F3859D7B-6070-4EF3-BFFD-6FDB2E4174B1}" type="presParOf" srcId="{605A9CF8-4703-4DDA-B416-C44FF9EE78FD}" destId="{70D91B1E-E128-4EFF-89BD-B366648F1070}" srcOrd="0" destOrd="0" presId="urn:microsoft.com/office/officeart/2011/layout/TabList"/>
    <dgm:cxn modelId="{4B8F2E21-2354-4C5F-A9D9-AD4A1E4DF9C0}" type="presParOf" srcId="{605A9CF8-4703-4DDA-B416-C44FF9EE78FD}" destId="{87B87D8B-9CAB-4A3B-8018-3D8482872E2C}" srcOrd="1" destOrd="0" presId="urn:microsoft.com/office/officeart/2011/layout/TabList"/>
    <dgm:cxn modelId="{A3BD2A7F-95C9-424B-A39C-1B56F12EEDCA}" type="presParOf" srcId="{605A9CF8-4703-4DDA-B416-C44FF9EE78FD}" destId="{AE759347-AE95-4657-A88C-09E3498EDCB3}" srcOrd="2" destOrd="0" presId="urn:microsoft.com/office/officeart/2011/layout/TabList"/>
    <dgm:cxn modelId="{D0DD5E65-4982-448B-9143-F1F3F2BAE902}" type="presParOf" srcId="{1538B6A7-6DA4-4B92-9EB0-540433D17D55}" destId="{44A53EC2-F6BB-42D3-B43F-B8F15678595A}" srcOrd="1" destOrd="0" presId="urn:microsoft.com/office/officeart/2011/layout/TabList"/>
    <dgm:cxn modelId="{F1508194-F17E-4DCC-9BB2-BF43C982BC23}" type="presParOf" srcId="{1538B6A7-6DA4-4B92-9EB0-540433D17D55}" destId="{D11E281E-E318-4672-9237-08565F9FB617}" srcOrd="2" destOrd="0" presId="urn:microsoft.com/office/officeart/2011/layout/TabList"/>
    <dgm:cxn modelId="{8F4AA49E-67EA-450E-BF10-6EAFD5FB9753}" type="presParOf" srcId="{1538B6A7-6DA4-4B92-9EB0-540433D17D55}" destId="{D7AC5059-13E5-4D67-B886-F99FE155231F}" srcOrd="3" destOrd="0" presId="urn:microsoft.com/office/officeart/2011/layout/TabList"/>
    <dgm:cxn modelId="{5EC6715D-82C5-4646-BC77-5F4299A35B35}" type="presParOf" srcId="{D7AC5059-13E5-4D67-B886-F99FE155231F}" destId="{20175BD4-AB55-40FA-9CA7-73CEBE3735B9}" srcOrd="0" destOrd="0" presId="urn:microsoft.com/office/officeart/2011/layout/TabList"/>
    <dgm:cxn modelId="{A0DE9651-CE4A-4DCC-B33A-A9C529C57641}" type="presParOf" srcId="{D7AC5059-13E5-4D67-B886-F99FE155231F}" destId="{E28D6A1B-83DF-4AC9-863E-2EDA3C1617AB}" srcOrd="1" destOrd="0" presId="urn:microsoft.com/office/officeart/2011/layout/TabList"/>
    <dgm:cxn modelId="{9E2CD7EB-FE59-4672-B2AA-80FCF862C350}" type="presParOf" srcId="{D7AC5059-13E5-4D67-B886-F99FE155231F}" destId="{AA67BC0F-C464-4106-A706-B5701BC2DBE8}" srcOrd="2" destOrd="0" presId="urn:microsoft.com/office/officeart/2011/layout/TabList"/>
    <dgm:cxn modelId="{DFF713E5-E67F-4D9C-B79C-10132C516DBD}" type="presParOf" srcId="{1538B6A7-6DA4-4B92-9EB0-540433D17D55}" destId="{82828A16-86CF-436E-885E-AE3F34242CEA}" srcOrd="4"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67321DD-52D8-467F-BE67-A3C515C0273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A88664B-298E-4EB4-9500-463D1154918A}">
      <dgm:prSet phldrT="[Text]" custT="1"/>
      <dgm:spPr/>
      <dgm:t>
        <a:bodyPr/>
        <a:lstStyle/>
        <a:p>
          <a:r>
            <a:rPr lang="en-US" sz="1800" b="1" dirty="0">
              <a:latin typeface="Times New Roman" pitchFamily="18" charset="0"/>
              <a:cs typeface="Times New Roman" pitchFamily="18" charset="0"/>
            </a:rPr>
            <a:t>Microbicides and women</a:t>
          </a:r>
        </a:p>
        <a:p>
          <a:r>
            <a:rPr lang="en-US" sz="1800" dirty="0">
              <a:latin typeface="Times New Roman" pitchFamily="18" charset="0"/>
              <a:cs typeface="Times New Roman" pitchFamily="18" charset="0"/>
            </a:rPr>
            <a:t>For trans and cis women around the world, some prevention tools are not practical.</a:t>
          </a:r>
        </a:p>
        <a:p>
          <a:endParaRPr lang="en-US" sz="1800" dirty="0">
            <a:solidFill>
              <a:schemeClr val="tx1"/>
            </a:solidFill>
            <a:latin typeface="Times New Roman" pitchFamily="18" charset="0"/>
            <a:cs typeface="Times New Roman" pitchFamily="18" charset="0"/>
          </a:endParaRPr>
        </a:p>
        <a:p>
          <a:r>
            <a:rPr lang="en-US" sz="1800" dirty="0">
              <a:solidFill>
                <a:schemeClr val="tx1"/>
              </a:solidFill>
              <a:latin typeface="Times New Roman" pitchFamily="18" charset="0"/>
              <a:cs typeface="Times New Roman" pitchFamily="18" charset="0"/>
            </a:rPr>
            <a:t>Because of gender-based violence and other factors, it can be difficult for women to:</a:t>
          </a:r>
        </a:p>
      </dgm:t>
    </dgm:pt>
    <dgm:pt modelId="{8CECDD5E-4E17-492D-80F0-2269C0DDAB88}" type="parTrans" cxnId="{7F158558-716D-436E-998E-4FB24CF9671E}">
      <dgm:prSet/>
      <dgm:spPr/>
      <dgm:t>
        <a:bodyPr/>
        <a:lstStyle/>
        <a:p>
          <a:endParaRPr lang="en-US" sz="1800">
            <a:latin typeface="Times New Roman" pitchFamily="18" charset="0"/>
            <a:cs typeface="Times New Roman" pitchFamily="18" charset="0"/>
          </a:endParaRPr>
        </a:p>
      </dgm:t>
    </dgm:pt>
    <dgm:pt modelId="{FBD6DBC0-BC95-4C5B-A73C-DCA3306A3966}" type="sibTrans" cxnId="{7F158558-716D-436E-998E-4FB24CF9671E}">
      <dgm:prSet/>
      <dgm:spPr/>
      <dgm:t>
        <a:bodyPr/>
        <a:lstStyle/>
        <a:p>
          <a:endParaRPr lang="en-US" sz="1800">
            <a:latin typeface="Times New Roman" pitchFamily="18" charset="0"/>
            <a:cs typeface="Times New Roman" pitchFamily="18" charset="0"/>
          </a:endParaRPr>
        </a:p>
      </dgm:t>
    </dgm:pt>
    <dgm:pt modelId="{7E328A0B-7965-4970-9D25-0C256631C963}">
      <dgm:prSet phldrT="[Text]" custT="1"/>
      <dgm:spPr/>
      <dgm:t>
        <a:bodyPr/>
        <a:lstStyle/>
        <a:p>
          <a:r>
            <a:rPr lang="en-US" sz="1800" dirty="0">
              <a:latin typeface="Times New Roman" pitchFamily="18" charset="0"/>
              <a:cs typeface="Times New Roman" pitchFamily="18" charset="0"/>
            </a:rPr>
            <a:t>Insist that partners use condoms</a:t>
          </a:r>
        </a:p>
      </dgm:t>
    </dgm:pt>
    <dgm:pt modelId="{18BF7725-E70B-4AD5-A8F1-F5C25400E6D5}" type="parTrans" cxnId="{8687F17D-03B8-4B94-8EB0-7882A0B189DC}">
      <dgm:prSet/>
      <dgm:spPr/>
      <dgm:t>
        <a:bodyPr/>
        <a:lstStyle/>
        <a:p>
          <a:endParaRPr lang="en-US" sz="1800">
            <a:latin typeface="Times New Roman" pitchFamily="18" charset="0"/>
            <a:cs typeface="Times New Roman" pitchFamily="18" charset="0"/>
          </a:endParaRPr>
        </a:p>
      </dgm:t>
    </dgm:pt>
    <dgm:pt modelId="{FE09B247-85F9-4F55-B2D6-A137EC5E7C3A}" type="sibTrans" cxnId="{8687F17D-03B8-4B94-8EB0-7882A0B189DC}">
      <dgm:prSet/>
      <dgm:spPr/>
      <dgm:t>
        <a:bodyPr/>
        <a:lstStyle/>
        <a:p>
          <a:endParaRPr lang="en-US" sz="1800">
            <a:latin typeface="Times New Roman" pitchFamily="18" charset="0"/>
            <a:cs typeface="Times New Roman" pitchFamily="18" charset="0"/>
          </a:endParaRPr>
        </a:p>
      </dgm:t>
    </dgm:pt>
    <dgm:pt modelId="{2FAB0E50-E476-472F-BBEF-876A909B9381}">
      <dgm:prSet custT="1"/>
      <dgm:spPr/>
      <dgm:t>
        <a:bodyPr/>
        <a:lstStyle/>
        <a:p>
          <a:r>
            <a:rPr lang="en-US" sz="1800" dirty="0">
              <a:solidFill>
                <a:schemeClr val="tx1"/>
              </a:solidFill>
              <a:latin typeface="Times New Roman" pitchFamily="18" charset="0"/>
              <a:cs typeface="Times New Roman" pitchFamily="18" charset="0"/>
            </a:rPr>
            <a:t>Limit their or their partner’s HIV exposure </a:t>
          </a:r>
        </a:p>
      </dgm:t>
    </dgm:pt>
    <dgm:pt modelId="{3798235B-FDD8-4FB4-9BE8-4833FE2C0FCB}" type="parTrans" cxnId="{C7969AA3-84C1-4C00-82A5-EBF46FAC3B5A}">
      <dgm:prSet/>
      <dgm:spPr/>
      <dgm:t>
        <a:bodyPr/>
        <a:lstStyle/>
        <a:p>
          <a:endParaRPr lang="en-US" sz="1800">
            <a:latin typeface="Times New Roman" pitchFamily="18" charset="0"/>
            <a:cs typeface="Times New Roman" pitchFamily="18" charset="0"/>
          </a:endParaRPr>
        </a:p>
      </dgm:t>
    </dgm:pt>
    <dgm:pt modelId="{21D34CF6-9595-4204-B815-546650B4171A}" type="sibTrans" cxnId="{C7969AA3-84C1-4C00-82A5-EBF46FAC3B5A}">
      <dgm:prSet/>
      <dgm:spPr/>
      <dgm:t>
        <a:bodyPr/>
        <a:lstStyle/>
        <a:p>
          <a:endParaRPr lang="en-US" sz="1800">
            <a:latin typeface="Times New Roman" pitchFamily="18" charset="0"/>
            <a:cs typeface="Times New Roman" pitchFamily="18" charset="0"/>
          </a:endParaRPr>
        </a:p>
      </dgm:t>
    </dgm:pt>
    <dgm:pt modelId="{257A72AC-7530-460C-9DE9-169AEE6FD316}">
      <dgm:prSet custT="1"/>
      <dgm:spPr/>
      <dgm:t>
        <a:bodyPr/>
        <a:lstStyle/>
        <a:p>
          <a:r>
            <a:rPr lang="en-US" sz="1800" dirty="0">
              <a:latin typeface="Times New Roman" pitchFamily="18" charset="0"/>
              <a:cs typeface="Times New Roman" pitchFamily="18" charset="0"/>
            </a:rPr>
            <a:t>Test or treat themselves or their partners for sexually transmitted infections (STIs)</a:t>
          </a:r>
        </a:p>
      </dgm:t>
    </dgm:pt>
    <dgm:pt modelId="{DD573FA8-E611-473D-B8CE-2CD77C85CD0F}" type="parTrans" cxnId="{2E3188B1-8170-4186-8CED-36C043BE6CBF}">
      <dgm:prSet/>
      <dgm:spPr/>
      <dgm:t>
        <a:bodyPr/>
        <a:lstStyle/>
        <a:p>
          <a:endParaRPr lang="en-US" sz="1800">
            <a:latin typeface="Times New Roman" pitchFamily="18" charset="0"/>
            <a:cs typeface="Times New Roman" pitchFamily="18" charset="0"/>
          </a:endParaRPr>
        </a:p>
      </dgm:t>
    </dgm:pt>
    <dgm:pt modelId="{8CE502E8-E372-4910-B98A-977AC1FD1ED0}" type="sibTrans" cxnId="{2E3188B1-8170-4186-8CED-36C043BE6CBF}">
      <dgm:prSet/>
      <dgm:spPr/>
      <dgm:t>
        <a:bodyPr/>
        <a:lstStyle/>
        <a:p>
          <a:endParaRPr lang="en-US" sz="1800">
            <a:latin typeface="Times New Roman" pitchFamily="18" charset="0"/>
            <a:cs typeface="Times New Roman" pitchFamily="18" charset="0"/>
          </a:endParaRPr>
        </a:p>
      </dgm:t>
    </dgm:pt>
    <dgm:pt modelId="{DC4FE325-4A06-494A-A835-DE0E868DE8D9}" type="pres">
      <dgm:prSet presAssocID="{F67321DD-52D8-467F-BE67-A3C515C02731}" presName="vert0" presStyleCnt="0">
        <dgm:presLayoutVars>
          <dgm:dir/>
          <dgm:animOne val="branch"/>
          <dgm:animLvl val="lvl"/>
        </dgm:presLayoutVars>
      </dgm:prSet>
      <dgm:spPr/>
    </dgm:pt>
    <dgm:pt modelId="{FA415BEE-066A-46C8-9155-B164BCC04813}" type="pres">
      <dgm:prSet presAssocID="{EA88664B-298E-4EB4-9500-463D1154918A}" presName="thickLine" presStyleLbl="alignNode1" presStyleIdx="0" presStyleCnt="1"/>
      <dgm:spPr/>
    </dgm:pt>
    <dgm:pt modelId="{F247005D-0B71-4104-B3A8-2E2A7B6994E8}" type="pres">
      <dgm:prSet presAssocID="{EA88664B-298E-4EB4-9500-463D1154918A}" presName="horz1" presStyleCnt="0"/>
      <dgm:spPr/>
    </dgm:pt>
    <dgm:pt modelId="{39A7F6CF-FC47-45B8-A3E4-3969403FF457}" type="pres">
      <dgm:prSet presAssocID="{EA88664B-298E-4EB4-9500-463D1154918A}" presName="tx1" presStyleLbl="revTx" presStyleIdx="0" presStyleCnt="4" custScaleX="198878"/>
      <dgm:spPr/>
    </dgm:pt>
    <dgm:pt modelId="{E912D1C6-6920-4B5C-9801-0B078EB70DDF}" type="pres">
      <dgm:prSet presAssocID="{EA88664B-298E-4EB4-9500-463D1154918A}" presName="vert1" presStyleCnt="0"/>
      <dgm:spPr/>
    </dgm:pt>
    <dgm:pt modelId="{3B0C3DF8-04B6-449B-BD79-B8DDE2BD67CC}" type="pres">
      <dgm:prSet presAssocID="{7E328A0B-7965-4970-9D25-0C256631C963}" presName="vertSpace2a" presStyleCnt="0"/>
      <dgm:spPr/>
    </dgm:pt>
    <dgm:pt modelId="{94682073-EF96-44AE-80D4-3EF017F59E1D}" type="pres">
      <dgm:prSet presAssocID="{7E328A0B-7965-4970-9D25-0C256631C963}" presName="horz2" presStyleCnt="0"/>
      <dgm:spPr/>
    </dgm:pt>
    <dgm:pt modelId="{CE62E868-6267-4BEF-AD9E-C4B480524334}" type="pres">
      <dgm:prSet presAssocID="{7E328A0B-7965-4970-9D25-0C256631C963}" presName="horzSpace2" presStyleCnt="0"/>
      <dgm:spPr/>
    </dgm:pt>
    <dgm:pt modelId="{49464116-27F5-44E2-91AD-00A62F4BC9B0}" type="pres">
      <dgm:prSet presAssocID="{7E328A0B-7965-4970-9D25-0C256631C963}" presName="tx2" presStyleLbl="revTx" presStyleIdx="1" presStyleCnt="4"/>
      <dgm:spPr/>
    </dgm:pt>
    <dgm:pt modelId="{F5B01B44-30BE-4D54-99F7-D19CA43F4DCA}" type="pres">
      <dgm:prSet presAssocID="{7E328A0B-7965-4970-9D25-0C256631C963}" presName="vert2" presStyleCnt="0"/>
      <dgm:spPr/>
    </dgm:pt>
    <dgm:pt modelId="{A5BA0663-83F8-4171-831B-B585F3FEE73F}" type="pres">
      <dgm:prSet presAssocID="{7E328A0B-7965-4970-9D25-0C256631C963}" presName="thinLine2b" presStyleLbl="callout" presStyleIdx="0" presStyleCnt="3"/>
      <dgm:spPr/>
    </dgm:pt>
    <dgm:pt modelId="{FD7218CF-2B89-4EE0-B551-E0A4A005E9CF}" type="pres">
      <dgm:prSet presAssocID="{7E328A0B-7965-4970-9D25-0C256631C963}" presName="vertSpace2b" presStyleCnt="0"/>
      <dgm:spPr/>
    </dgm:pt>
    <dgm:pt modelId="{87DB9323-AD19-4A0F-BA80-0A863ADC254F}" type="pres">
      <dgm:prSet presAssocID="{2FAB0E50-E476-472F-BBEF-876A909B9381}" presName="horz2" presStyleCnt="0"/>
      <dgm:spPr/>
    </dgm:pt>
    <dgm:pt modelId="{CCFC4698-A230-46EA-B516-514B89D8EF55}" type="pres">
      <dgm:prSet presAssocID="{2FAB0E50-E476-472F-BBEF-876A909B9381}" presName="horzSpace2" presStyleCnt="0"/>
      <dgm:spPr/>
    </dgm:pt>
    <dgm:pt modelId="{92A810EB-D005-4B16-A9C7-23C77E7E1EC5}" type="pres">
      <dgm:prSet presAssocID="{2FAB0E50-E476-472F-BBEF-876A909B9381}" presName="tx2" presStyleLbl="revTx" presStyleIdx="2" presStyleCnt="4"/>
      <dgm:spPr/>
    </dgm:pt>
    <dgm:pt modelId="{2A5ADFEC-ED8B-42C5-B045-B5F5F470FAC9}" type="pres">
      <dgm:prSet presAssocID="{2FAB0E50-E476-472F-BBEF-876A909B9381}" presName="vert2" presStyleCnt="0"/>
      <dgm:spPr/>
    </dgm:pt>
    <dgm:pt modelId="{B9487F1B-E852-48D0-BAD7-BDA9F2620646}" type="pres">
      <dgm:prSet presAssocID="{2FAB0E50-E476-472F-BBEF-876A909B9381}" presName="thinLine2b" presStyleLbl="callout" presStyleIdx="1" presStyleCnt="3"/>
      <dgm:spPr/>
    </dgm:pt>
    <dgm:pt modelId="{57A33733-8B6F-49A3-BC4E-FF5C87B84EBC}" type="pres">
      <dgm:prSet presAssocID="{2FAB0E50-E476-472F-BBEF-876A909B9381}" presName="vertSpace2b" presStyleCnt="0"/>
      <dgm:spPr/>
    </dgm:pt>
    <dgm:pt modelId="{AAB49DDD-84B3-40AE-943B-19FB74DB8B1E}" type="pres">
      <dgm:prSet presAssocID="{257A72AC-7530-460C-9DE9-169AEE6FD316}" presName="horz2" presStyleCnt="0"/>
      <dgm:spPr/>
    </dgm:pt>
    <dgm:pt modelId="{AD8ED127-EEEB-43D4-8AD5-4AF3EEB46C9F}" type="pres">
      <dgm:prSet presAssocID="{257A72AC-7530-460C-9DE9-169AEE6FD316}" presName="horzSpace2" presStyleCnt="0"/>
      <dgm:spPr/>
    </dgm:pt>
    <dgm:pt modelId="{A452FCC6-D2A8-4E99-9A8C-FA3979F76FD1}" type="pres">
      <dgm:prSet presAssocID="{257A72AC-7530-460C-9DE9-169AEE6FD316}" presName="tx2" presStyleLbl="revTx" presStyleIdx="3" presStyleCnt="4"/>
      <dgm:spPr/>
    </dgm:pt>
    <dgm:pt modelId="{CB56412F-2E2B-4061-ABB3-AA8D9820993A}" type="pres">
      <dgm:prSet presAssocID="{257A72AC-7530-460C-9DE9-169AEE6FD316}" presName="vert2" presStyleCnt="0"/>
      <dgm:spPr/>
    </dgm:pt>
    <dgm:pt modelId="{6071A13D-7C70-4556-BC2C-EEEE8D83DF3B}" type="pres">
      <dgm:prSet presAssocID="{257A72AC-7530-460C-9DE9-169AEE6FD316}" presName="thinLine2b" presStyleLbl="callout" presStyleIdx="2" presStyleCnt="3"/>
      <dgm:spPr/>
    </dgm:pt>
    <dgm:pt modelId="{E8A39E24-50D2-4405-839D-BA845A1AB184}" type="pres">
      <dgm:prSet presAssocID="{257A72AC-7530-460C-9DE9-169AEE6FD316}" presName="vertSpace2b" presStyleCnt="0"/>
      <dgm:spPr/>
    </dgm:pt>
  </dgm:ptLst>
  <dgm:cxnLst>
    <dgm:cxn modelId="{85558E01-7873-4E6C-905E-929920248F09}" type="presOf" srcId="{2FAB0E50-E476-472F-BBEF-876A909B9381}" destId="{92A810EB-D005-4B16-A9C7-23C77E7E1EC5}" srcOrd="0" destOrd="0" presId="urn:microsoft.com/office/officeart/2008/layout/LinedList"/>
    <dgm:cxn modelId="{4E42E92C-1E72-4E87-9977-CF2EECF84389}" type="presOf" srcId="{257A72AC-7530-460C-9DE9-169AEE6FD316}" destId="{A452FCC6-D2A8-4E99-9A8C-FA3979F76FD1}" srcOrd="0" destOrd="0" presId="urn:microsoft.com/office/officeart/2008/layout/LinedList"/>
    <dgm:cxn modelId="{AB5C9B45-EF28-4EDF-8BF7-0B92D97BBF68}" type="presOf" srcId="{EA88664B-298E-4EB4-9500-463D1154918A}" destId="{39A7F6CF-FC47-45B8-A3E4-3969403FF457}" srcOrd="0" destOrd="0" presId="urn:microsoft.com/office/officeart/2008/layout/LinedList"/>
    <dgm:cxn modelId="{7F158558-716D-436E-998E-4FB24CF9671E}" srcId="{F67321DD-52D8-467F-BE67-A3C515C02731}" destId="{EA88664B-298E-4EB4-9500-463D1154918A}" srcOrd="0" destOrd="0" parTransId="{8CECDD5E-4E17-492D-80F0-2269C0DDAB88}" sibTransId="{FBD6DBC0-BC95-4C5B-A73C-DCA3306A3966}"/>
    <dgm:cxn modelId="{8687F17D-03B8-4B94-8EB0-7882A0B189DC}" srcId="{EA88664B-298E-4EB4-9500-463D1154918A}" destId="{7E328A0B-7965-4970-9D25-0C256631C963}" srcOrd="0" destOrd="0" parTransId="{18BF7725-E70B-4AD5-A8F1-F5C25400E6D5}" sibTransId="{FE09B247-85F9-4F55-B2D6-A137EC5E7C3A}"/>
    <dgm:cxn modelId="{C7969AA3-84C1-4C00-82A5-EBF46FAC3B5A}" srcId="{EA88664B-298E-4EB4-9500-463D1154918A}" destId="{2FAB0E50-E476-472F-BBEF-876A909B9381}" srcOrd="1" destOrd="0" parTransId="{3798235B-FDD8-4FB4-9BE8-4833FE2C0FCB}" sibTransId="{21D34CF6-9595-4204-B815-546650B4171A}"/>
    <dgm:cxn modelId="{2E3188B1-8170-4186-8CED-36C043BE6CBF}" srcId="{EA88664B-298E-4EB4-9500-463D1154918A}" destId="{257A72AC-7530-460C-9DE9-169AEE6FD316}" srcOrd="2" destOrd="0" parTransId="{DD573FA8-E611-473D-B8CE-2CD77C85CD0F}" sibTransId="{8CE502E8-E372-4910-B98A-977AC1FD1ED0}"/>
    <dgm:cxn modelId="{37A85EE6-E150-4BAD-9ECE-7928989D37EC}" type="presOf" srcId="{F67321DD-52D8-467F-BE67-A3C515C02731}" destId="{DC4FE325-4A06-494A-A835-DE0E868DE8D9}" srcOrd="0" destOrd="0" presId="urn:microsoft.com/office/officeart/2008/layout/LinedList"/>
    <dgm:cxn modelId="{C98599F0-87A4-4488-BE8E-85A691DCF2D4}" type="presOf" srcId="{7E328A0B-7965-4970-9D25-0C256631C963}" destId="{49464116-27F5-44E2-91AD-00A62F4BC9B0}" srcOrd="0" destOrd="0" presId="urn:microsoft.com/office/officeart/2008/layout/LinedList"/>
    <dgm:cxn modelId="{937B76D5-19E4-4344-94F5-24E141A6C37B}" type="presParOf" srcId="{DC4FE325-4A06-494A-A835-DE0E868DE8D9}" destId="{FA415BEE-066A-46C8-9155-B164BCC04813}" srcOrd="0" destOrd="0" presId="urn:microsoft.com/office/officeart/2008/layout/LinedList"/>
    <dgm:cxn modelId="{37052A59-8B31-416B-8753-A2D1308BBB0A}" type="presParOf" srcId="{DC4FE325-4A06-494A-A835-DE0E868DE8D9}" destId="{F247005D-0B71-4104-B3A8-2E2A7B6994E8}" srcOrd="1" destOrd="0" presId="urn:microsoft.com/office/officeart/2008/layout/LinedList"/>
    <dgm:cxn modelId="{5F557A1E-4D6E-4FAB-A3F0-2E23623267D2}" type="presParOf" srcId="{F247005D-0B71-4104-B3A8-2E2A7B6994E8}" destId="{39A7F6CF-FC47-45B8-A3E4-3969403FF457}" srcOrd="0" destOrd="0" presId="urn:microsoft.com/office/officeart/2008/layout/LinedList"/>
    <dgm:cxn modelId="{68EC4D7B-E491-4536-9409-17116CA346AE}" type="presParOf" srcId="{F247005D-0B71-4104-B3A8-2E2A7B6994E8}" destId="{E912D1C6-6920-4B5C-9801-0B078EB70DDF}" srcOrd="1" destOrd="0" presId="urn:microsoft.com/office/officeart/2008/layout/LinedList"/>
    <dgm:cxn modelId="{340FB536-D1E8-4041-AEF1-07DB7A001C9D}" type="presParOf" srcId="{E912D1C6-6920-4B5C-9801-0B078EB70DDF}" destId="{3B0C3DF8-04B6-449B-BD79-B8DDE2BD67CC}" srcOrd="0" destOrd="0" presId="urn:microsoft.com/office/officeart/2008/layout/LinedList"/>
    <dgm:cxn modelId="{9BB76CBC-4F4C-4B16-AC4D-A975163788E1}" type="presParOf" srcId="{E912D1C6-6920-4B5C-9801-0B078EB70DDF}" destId="{94682073-EF96-44AE-80D4-3EF017F59E1D}" srcOrd="1" destOrd="0" presId="urn:microsoft.com/office/officeart/2008/layout/LinedList"/>
    <dgm:cxn modelId="{33D59C8B-0B1C-4F6C-80A9-0A9C3F688CE6}" type="presParOf" srcId="{94682073-EF96-44AE-80D4-3EF017F59E1D}" destId="{CE62E868-6267-4BEF-AD9E-C4B480524334}" srcOrd="0" destOrd="0" presId="urn:microsoft.com/office/officeart/2008/layout/LinedList"/>
    <dgm:cxn modelId="{CDA6D64F-8611-4B45-97A2-DDD5CAF7DC83}" type="presParOf" srcId="{94682073-EF96-44AE-80D4-3EF017F59E1D}" destId="{49464116-27F5-44E2-91AD-00A62F4BC9B0}" srcOrd="1" destOrd="0" presId="urn:microsoft.com/office/officeart/2008/layout/LinedList"/>
    <dgm:cxn modelId="{9D040032-3946-4E8D-8EA5-FC44D4859E04}" type="presParOf" srcId="{94682073-EF96-44AE-80D4-3EF017F59E1D}" destId="{F5B01B44-30BE-4D54-99F7-D19CA43F4DCA}" srcOrd="2" destOrd="0" presId="urn:microsoft.com/office/officeart/2008/layout/LinedList"/>
    <dgm:cxn modelId="{5328323B-E3C6-4D8C-83D4-B27FBEBCCC09}" type="presParOf" srcId="{E912D1C6-6920-4B5C-9801-0B078EB70DDF}" destId="{A5BA0663-83F8-4171-831B-B585F3FEE73F}" srcOrd="2" destOrd="0" presId="urn:microsoft.com/office/officeart/2008/layout/LinedList"/>
    <dgm:cxn modelId="{F42FFA88-06DC-4164-B3F3-87705140DCB3}" type="presParOf" srcId="{E912D1C6-6920-4B5C-9801-0B078EB70DDF}" destId="{FD7218CF-2B89-4EE0-B551-E0A4A005E9CF}" srcOrd="3" destOrd="0" presId="urn:microsoft.com/office/officeart/2008/layout/LinedList"/>
    <dgm:cxn modelId="{731860F3-EA6F-47EC-A6DD-8CAB44E63D80}" type="presParOf" srcId="{E912D1C6-6920-4B5C-9801-0B078EB70DDF}" destId="{87DB9323-AD19-4A0F-BA80-0A863ADC254F}" srcOrd="4" destOrd="0" presId="urn:microsoft.com/office/officeart/2008/layout/LinedList"/>
    <dgm:cxn modelId="{4871CE29-B30E-4E06-B074-D8F6D079FEA3}" type="presParOf" srcId="{87DB9323-AD19-4A0F-BA80-0A863ADC254F}" destId="{CCFC4698-A230-46EA-B516-514B89D8EF55}" srcOrd="0" destOrd="0" presId="urn:microsoft.com/office/officeart/2008/layout/LinedList"/>
    <dgm:cxn modelId="{199962EC-08BD-48F0-A806-DE997FA17B81}" type="presParOf" srcId="{87DB9323-AD19-4A0F-BA80-0A863ADC254F}" destId="{92A810EB-D005-4B16-A9C7-23C77E7E1EC5}" srcOrd="1" destOrd="0" presId="urn:microsoft.com/office/officeart/2008/layout/LinedList"/>
    <dgm:cxn modelId="{47DBA1C8-2080-4382-B4D6-DAF77F292F8C}" type="presParOf" srcId="{87DB9323-AD19-4A0F-BA80-0A863ADC254F}" destId="{2A5ADFEC-ED8B-42C5-B045-B5F5F470FAC9}" srcOrd="2" destOrd="0" presId="urn:microsoft.com/office/officeart/2008/layout/LinedList"/>
    <dgm:cxn modelId="{AC13FDB3-22A9-4E74-9D27-28E7A7D4B194}" type="presParOf" srcId="{E912D1C6-6920-4B5C-9801-0B078EB70DDF}" destId="{B9487F1B-E852-48D0-BAD7-BDA9F2620646}" srcOrd="5" destOrd="0" presId="urn:microsoft.com/office/officeart/2008/layout/LinedList"/>
    <dgm:cxn modelId="{2F4E46D3-B348-4D55-8827-20AB3C73B23B}" type="presParOf" srcId="{E912D1C6-6920-4B5C-9801-0B078EB70DDF}" destId="{57A33733-8B6F-49A3-BC4E-FF5C87B84EBC}" srcOrd="6" destOrd="0" presId="urn:microsoft.com/office/officeart/2008/layout/LinedList"/>
    <dgm:cxn modelId="{F3C05375-E48F-4B74-B6FC-07ADA260099D}" type="presParOf" srcId="{E912D1C6-6920-4B5C-9801-0B078EB70DDF}" destId="{AAB49DDD-84B3-40AE-943B-19FB74DB8B1E}" srcOrd="7" destOrd="0" presId="urn:microsoft.com/office/officeart/2008/layout/LinedList"/>
    <dgm:cxn modelId="{DDBF510F-055C-46C1-B57C-43404F09CB9C}" type="presParOf" srcId="{AAB49DDD-84B3-40AE-943B-19FB74DB8B1E}" destId="{AD8ED127-EEEB-43D4-8AD5-4AF3EEB46C9F}" srcOrd="0" destOrd="0" presId="urn:microsoft.com/office/officeart/2008/layout/LinedList"/>
    <dgm:cxn modelId="{F3CB75BC-3AB7-43B4-9BA7-AD71BF6B63ED}" type="presParOf" srcId="{AAB49DDD-84B3-40AE-943B-19FB74DB8B1E}" destId="{A452FCC6-D2A8-4E99-9A8C-FA3979F76FD1}" srcOrd="1" destOrd="0" presId="urn:microsoft.com/office/officeart/2008/layout/LinedList"/>
    <dgm:cxn modelId="{12D7BD8A-C7DB-49AD-81FB-11C02CC2F2A6}" type="presParOf" srcId="{AAB49DDD-84B3-40AE-943B-19FB74DB8B1E}" destId="{CB56412F-2E2B-4061-ABB3-AA8D9820993A}" srcOrd="2" destOrd="0" presId="urn:microsoft.com/office/officeart/2008/layout/LinedList"/>
    <dgm:cxn modelId="{FBE47D34-507C-4A8E-AA27-65CBB336A15B}" type="presParOf" srcId="{E912D1C6-6920-4B5C-9801-0B078EB70DDF}" destId="{6071A13D-7C70-4556-BC2C-EEEE8D83DF3B}" srcOrd="8" destOrd="0" presId="urn:microsoft.com/office/officeart/2008/layout/LinedList"/>
    <dgm:cxn modelId="{7EF391EA-93C4-4E83-B813-22E4DF211B23}" type="presParOf" srcId="{E912D1C6-6920-4B5C-9801-0B078EB70DDF}" destId="{E8A39E24-50D2-4405-839D-BA845A1AB184}"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67321DD-52D8-467F-BE67-A3C515C0273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A88664B-298E-4EB4-9500-463D1154918A}">
      <dgm:prSet phldrT="[Text]" custT="1"/>
      <dgm:spPr/>
      <dgm:t>
        <a:bodyPr/>
        <a:lstStyle/>
        <a:p>
          <a:r>
            <a:rPr lang="en-US" sz="1800" b="1" dirty="0"/>
            <a:t>Microbicides and men</a:t>
          </a:r>
        </a:p>
        <a:p>
          <a:r>
            <a:rPr lang="en-US" sz="1800" b="0" dirty="0">
              <a:latin typeface="Times New Roman" panose="02020603050405020304" pitchFamily="18" charset="0"/>
              <a:cs typeface="Times New Roman" panose="02020603050405020304" pitchFamily="18" charset="0"/>
            </a:rPr>
            <a:t>Men who have sex with men:</a:t>
          </a:r>
        </a:p>
      </dgm:t>
    </dgm:pt>
    <dgm:pt modelId="{8CECDD5E-4E17-492D-80F0-2269C0DDAB88}" type="parTrans" cxnId="{7F158558-716D-436E-998E-4FB24CF9671E}">
      <dgm:prSet/>
      <dgm:spPr/>
      <dgm:t>
        <a:bodyPr/>
        <a:lstStyle/>
        <a:p>
          <a:endParaRPr lang="en-US" sz="1800">
            <a:latin typeface="Times New Roman" pitchFamily="18" charset="0"/>
            <a:cs typeface="Times New Roman" pitchFamily="18" charset="0"/>
          </a:endParaRPr>
        </a:p>
      </dgm:t>
    </dgm:pt>
    <dgm:pt modelId="{FBD6DBC0-BC95-4C5B-A73C-DCA3306A3966}" type="sibTrans" cxnId="{7F158558-716D-436E-998E-4FB24CF9671E}">
      <dgm:prSet/>
      <dgm:spPr/>
      <dgm:t>
        <a:bodyPr/>
        <a:lstStyle/>
        <a:p>
          <a:endParaRPr lang="en-US" sz="1800">
            <a:latin typeface="Times New Roman" pitchFamily="18" charset="0"/>
            <a:cs typeface="Times New Roman" pitchFamily="18" charset="0"/>
          </a:endParaRPr>
        </a:p>
      </dgm:t>
    </dgm:pt>
    <dgm:pt modelId="{7E328A0B-7965-4970-9D25-0C256631C963}">
      <dgm:prSet phldrT="[Text]" custT="1"/>
      <dgm:spPr/>
      <dgm:t>
        <a:bodyPr/>
        <a:lstStyle/>
        <a:p>
          <a:r>
            <a:rPr lang="en-US" sz="1800" dirty="0">
              <a:latin typeface="Times New Roman" pitchFamily="18" charset="0"/>
              <a:cs typeface="Times New Roman" pitchFamily="18" charset="0"/>
            </a:rPr>
            <a:t>Make up about 70% of all new cases of HIV in the US</a:t>
          </a:r>
        </a:p>
      </dgm:t>
    </dgm:pt>
    <dgm:pt modelId="{18BF7725-E70B-4AD5-A8F1-F5C25400E6D5}" type="parTrans" cxnId="{8687F17D-03B8-4B94-8EB0-7882A0B189DC}">
      <dgm:prSet/>
      <dgm:spPr/>
      <dgm:t>
        <a:bodyPr/>
        <a:lstStyle/>
        <a:p>
          <a:endParaRPr lang="en-US" sz="1800">
            <a:latin typeface="Times New Roman" pitchFamily="18" charset="0"/>
            <a:cs typeface="Times New Roman" pitchFamily="18" charset="0"/>
          </a:endParaRPr>
        </a:p>
      </dgm:t>
    </dgm:pt>
    <dgm:pt modelId="{FE09B247-85F9-4F55-B2D6-A137EC5E7C3A}" type="sibTrans" cxnId="{8687F17D-03B8-4B94-8EB0-7882A0B189DC}">
      <dgm:prSet/>
      <dgm:spPr/>
      <dgm:t>
        <a:bodyPr/>
        <a:lstStyle/>
        <a:p>
          <a:endParaRPr lang="en-US" sz="1800">
            <a:latin typeface="Times New Roman" pitchFamily="18" charset="0"/>
            <a:cs typeface="Times New Roman" pitchFamily="18" charset="0"/>
          </a:endParaRPr>
        </a:p>
      </dgm:t>
    </dgm:pt>
    <dgm:pt modelId="{14974114-CB57-4ED3-899D-DC26F698DDE2}">
      <dgm:prSet custT="1"/>
      <dgm:spPr/>
      <dgm:t>
        <a:bodyPr/>
        <a:lstStyle/>
        <a:p>
          <a:r>
            <a:rPr lang="en-US" sz="1800" dirty="0">
              <a:latin typeface="Times New Roman" pitchFamily="18" charset="0"/>
              <a:cs typeface="Times New Roman" pitchFamily="18" charset="0"/>
            </a:rPr>
            <a:t>Represent more than 50% of the people currently living with HIV in the US</a:t>
          </a:r>
        </a:p>
      </dgm:t>
    </dgm:pt>
    <dgm:pt modelId="{00CBE8D7-40B4-47AD-A73F-F2D39BF5DED9}" type="parTrans" cxnId="{BA5E4B48-9723-432A-9742-26FB0CD1701A}">
      <dgm:prSet/>
      <dgm:spPr/>
      <dgm:t>
        <a:bodyPr/>
        <a:lstStyle/>
        <a:p>
          <a:endParaRPr lang="en-US"/>
        </a:p>
      </dgm:t>
    </dgm:pt>
    <dgm:pt modelId="{39D4572D-7357-4D93-B288-B49ED5E2F8FD}" type="sibTrans" cxnId="{BA5E4B48-9723-432A-9742-26FB0CD1701A}">
      <dgm:prSet/>
      <dgm:spPr/>
      <dgm:t>
        <a:bodyPr/>
        <a:lstStyle/>
        <a:p>
          <a:endParaRPr lang="en-US"/>
        </a:p>
      </dgm:t>
    </dgm:pt>
    <dgm:pt modelId="{14D6968E-67D5-4BA4-99F7-55D22D19DCF4}">
      <dgm:prSet custT="1"/>
      <dgm:spPr/>
      <dgm:t>
        <a:bodyPr/>
        <a:lstStyle/>
        <a:p>
          <a:r>
            <a:rPr lang="en-US" sz="1800" dirty="0">
              <a:latin typeface="Times New Roman" pitchFamily="18" charset="0"/>
              <a:cs typeface="Times New Roman" pitchFamily="18" charset="0"/>
            </a:rPr>
            <a:t>Globally, are 19 times more likely to contract HIV than the general population</a:t>
          </a:r>
        </a:p>
      </dgm:t>
    </dgm:pt>
    <dgm:pt modelId="{44C9C6D9-5E6F-48F5-AD28-5BB015DA7752}" type="parTrans" cxnId="{B6940672-F455-4E3B-B6C2-11217585F9D3}">
      <dgm:prSet/>
      <dgm:spPr/>
      <dgm:t>
        <a:bodyPr/>
        <a:lstStyle/>
        <a:p>
          <a:endParaRPr lang="en-US"/>
        </a:p>
      </dgm:t>
    </dgm:pt>
    <dgm:pt modelId="{903A3DB2-1E98-43A0-BAB0-0ED82CEFA498}" type="sibTrans" cxnId="{B6940672-F455-4E3B-B6C2-11217585F9D3}">
      <dgm:prSet/>
      <dgm:spPr/>
      <dgm:t>
        <a:bodyPr/>
        <a:lstStyle/>
        <a:p>
          <a:endParaRPr lang="en-US"/>
        </a:p>
      </dgm:t>
    </dgm:pt>
    <dgm:pt modelId="{3BF17B03-DB10-425B-8920-3C074861F963}">
      <dgm:prSet custT="1"/>
      <dgm:spPr/>
      <dgm:t>
        <a:bodyPr/>
        <a:lstStyle/>
        <a:p>
          <a:r>
            <a:rPr lang="en-US" sz="1800" dirty="0">
              <a:solidFill>
                <a:schemeClr val="tx1"/>
              </a:solidFill>
              <a:latin typeface="Times New Roman" pitchFamily="18" charset="0"/>
              <a:cs typeface="Times New Roman" pitchFamily="18" charset="0"/>
            </a:rPr>
            <a:t>Consistent condom use is a problem for many men. Microbicides may offer an alternative and could be formulated like a lubricants and douches, which many men already use for anal sex</a:t>
          </a:r>
        </a:p>
      </dgm:t>
    </dgm:pt>
    <dgm:pt modelId="{9BD6E861-E675-4C39-B78A-CF04DDB9B509}" type="parTrans" cxnId="{91C2E01A-E011-492C-8C21-8CE190348942}">
      <dgm:prSet/>
      <dgm:spPr/>
      <dgm:t>
        <a:bodyPr/>
        <a:lstStyle/>
        <a:p>
          <a:endParaRPr lang="en-US"/>
        </a:p>
      </dgm:t>
    </dgm:pt>
    <dgm:pt modelId="{9A3BF701-13FA-43A5-AB2A-0A7861BB45C7}" type="sibTrans" cxnId="{91C2E01A-E011-492C-8C21-8CE190348942}">
      <dgm:prSet/>
      <dgm:spPr/>
      <dgm:t>
        <a:bodyPr/>
        <a:lstStyle/>
        <a:p>
          <a:endParaRPr lang="en-US"/>
        </a:p>
      </dgm:t>
    </dgm:pt>
    <dgm:pt modelId="{DC4FE325-4A06-494A-A835-DE0E868DE8D9}" type="pres">
      <dgm:prSet presAssocID="{F67321DD-52D8-467F-BE67-A3C515C02731}" presName="vert0" presStyleCnt="0">
        <dgm:presLayoutVars>
          <dgm:dir/>
          <dgm:animOne val="branch"/>
          <dgm:animLvl val="lvl"/>
        </dgm:presLayoutVars>
      </dgm:prSet>
      <dgm:spPr/>
    </dgm:pt>
    <dgm:pt modelId="{FA415BEE-066A-46C8-9155-B164BCC04813}" type="pres">
      <dgm:prSet presAssocID="{EA88664B-298E-4EB4-9500-463D1154918A}" presName="thickLine" presStyleLbl="alignNode1" presStyleIdx="0" presStyleCnt="1"/>
      <dgm:spPr/>
    </dgm:pt>
    <dgm:pt modelId="{F247005D-0B71-4104-B3A8-2E2A7B6994E8}" type="pres">
      <dgm:prSet presAssocID="{EA88664B-298E-4EB4-9500-463D1154918A}" presName="horz1" presStyleCnt="0"/>
      <dgm:spPr/>
    </dgm:pt>
    <dgm:pt modelId="{39A7F6CF-FC47-45B8-A3E4-3969403FF457}" type="pres">
      <dgm:prSet presAssocID="{EA88664B-298E-4EB4-9500-463D1154918A}" presName="tx1" presStyleLbl="revTx" presStyleIdx="0" presStyleCnt="5" custScaleX="147450"/>
      <dgm:spPr/>
    </dgm:pt>
    <dgm:pt modelId="{E912D1C6-6920-4B5C-9801-0B078EB70DDF}" type="pres">
      <dgm:prSet presAssocID="{EA88664B-298E-4EB4-9500-463D1154918A}" presName="vert1" presStyleCnt="0"/>
      <dgm:spPr/>
    </dgm:pt>
    <dgm:pt modelId="{3B0C3DF8-04B6-449B-BD79-B8DDE2BD67CC}" type="pres">
      <dgm:prSet presAssocID="{7E328A0B-7965-4970-9D25-0C256631C963}" presName="vertSpace2a" presStyleCnt="0"/>
      <dgm:spPr/>
    </dgm:pt>
    <dgm:pt modelId="{94682073-EF96-44AE-80D4-3EF017F59E1D}" type="pres">
      <dgm:prSet presAssocID="{7E328A0B-7965-4970-9D25-0C256631C963}" presName="horz2" presStyleCnt="0"/>
      <dgm:spPr/>
    </dgm:pt>
    <dgm:pt modelId="{CE62E868-6267-4BEF-AD9E-C4B480524334}" type="pres">
      <dgm:prSet presAssocID="{7E328A0B-7965-4970-9D25-0C256631C963}" presName="horzSpace2" presStyleCnt="0"/>
      <dgm:spPr/>
    </dgm:pt>
    <dgm:pt modelId="{49464116-27F5-44E2-91AD-00A62F4BC9B0}" type="pres">
      <dgm:prSet presAssocID="{7E328A0B-7965-4970-9D25-0C256631C963}" presName="tx2" presStyleLbl="revTx" presStyleIdx="1" presStyleCnt="5"/>
      <dgm:spPr/>
    </dgm:pt>
    <dgm:pt modelId="{F5B01B44-30BE-4D54-99F7-D19CA43F4DCA}" type="pres">
      <dgm:prSet presAssocID="{7E328A0B-7965-4970-9D25-0C256631C963}" presName="vert2" presStyleCnt="0"/>
      <dgm:spPr/>
    </dgm:pt>
    <dgm:pt modelId="{A5BA0663-83F8-4171-831B-B585F3FEE73F}" type="pres">
      <dgm:prSet presAssocID="{7E328A0B-7965-4970-9D25-0C256631C963}" presName="thinLine2b" presStyleLbl="callout" presStyleIdx="0" presStyleCnt="4"/>
      <dgm:spPr/>
    </dgm:pt>
    <dgm:pt modelId="{FD7218CF-2B89-4EE0-B551-E0A4A005E9CF}" type="pres">
      <dgm:prSet presAssocID="{7E328A0B-7965-4970-9D25-0C256631C963}" presName="vertSpace2b" presStyleCnt="0"/>
      <dgm:spPr/>
    </dgm:pt>
    <dgm:pt modelId="{E4674D5C-2F1E-44DC-92B5-9B59365D449F}" type="pres">
      <dgm:prSet presAssocID="{14974114-CB57-4ED3-899D-DC26F698DDE2}" presName="horz2" presStyleCnt="0"/>
      <dgm:spPr/>
    </dgm:pt>
    <dgm:pt modelId="{BDEF625A-9246-4D1F-8A86-8A227989B51E}" type="pres">
      <dgm:prSet presAssocID="{14974114-CB57-4ED3-899D-DC26F698DDE2}" presName="horzSpace2" presStyleCnt="0"/>
      <dgm:spPr/>
    </dgm:pt>
    <dgm:pt modelId="{62F77C3B-9D7A-4CA2-AC4B-9FC4E3516D01}" type="pres">
      <dgm:prSet presAssocID="{14974114-CB57-4ED3-899D-DC26F698DDE2}" presName="tx2" presStyleLbl="revTx" presStyleIdx="2" presStyleCnt="5"/>
      <dgm:spPr/>
    </dgm:pt>
    <dgm:pt modelId="{885340B3-5FB1-4800-9515-931BF74D6AB2}" type="pres">
      <dgm:prSet presAssocID="{14974114-CB57-4ED3-899D-DC26F698DDE2}" presName="vert2" presStyleCnt="0"/>
      <dgm:spPr/>
    </dgm:pt>
    <dgm:pt modelId="{41AD25DF-9A0E-418A-B82A-3CBF168B7EA4}" type="pres">
      <dgm:prSet presAssocID="{14974114-CB57-4ED3-899D-DC26F698DDE2}" presName="thinLine2b" presStyleLbl="callout" presStyleIdx="1" presStyleCnt="4"/>
      <dgm:spPr/>
    </dgm:pt>
    <dgm:pt modelId="{4D6EC621-8D58-4F6D-B407-07E4139A90D1}" type="pres">
      <dgm:prSet presAssocID="{14974114-CB57-4ED3-899D-DC26F698DDE2}" presName="vertSpace2b" presStyleCnt="0"/>
      <dgm:spPr/>
    </dgm:pt>
    <dgm:pt modelId="{5765A9BA-78F5-4318-A7C1-6DF6DBE47615}" type="pres">
      <dgm:prSet presAssocID="{14D6968E-67D5-4BA4-99F7-55D22D19DCF4}" presName="horz2" presStyleCnt="0"/>
      <dgm:spPr/>
    </dgm:pt>
    <dgm:pt modelId="{49CABAA7-1ACA-4035-9F7C-867EB3383F58}" type="pres">
      <dgm:prSet presAssocID="{14D6968E-67D5-4BA4-99F7-55D22D19DCF4}" presName="horzSpace2" presStyleCnt="0"/>
      <dgm:spPr/>
    </dgm:pt>
    <dgm:pt modelId="{94931236-0194-4B59-903F-447189742412}" type="pres">
      <dgm:prSet presAssocID="{14D6968E-67D5-4BA4-99F7-55D22D19DCF4}" presName="tx2" presStyleLbl="revTx" presStyleIdx="3" presStyleCnt="5"/>
      <dgm:spPr/>
    </dgm:pt>
    <dgm:pt modelId="{DC30F9DA-8D6D-4A9D-A6A4-CD4EAEEC33E1}" type="pres">
      <dgm:prSet presAssocID="{14D6968E-67D5-4BA4-99F7-55D22D19DCF4}" presName="vert2" presStyleCnt="0"/>
      <dgm:spPr/>
    </dgm:pt>
    <dgm:pt modelId="{3681A80E-5A85-4F10-A7A7-2344D519B3CB}" type="pres">
      <dgm:prSet presAssocID="{14D6968E-67D5-4BA4-99F7-55D22D19DCF4}" presName="thinLine2b" presStyleLbl="callout" presStyleIdx="2" presStyleCnt="4"/>
      <dgm:spPr/>
    </dgm:pt>
    <dgm:pt modelId="{412DD703-650A-48EC-A8F4-B41779B44131}" type="pres">
      <dgm:prSet presAssocID="{14D6968E-67D5-4BA4-99F7-55D22D19DCF4}" presName="vertSpace2b" presStyleCnt="0"/>
      <dgm:spPr/>
    </dgm:pt>
    <dgm:pt modelId="{B313B842-67A6-41CD-B9E8-BC1602C9C442}" type="pres">
      <dgm:prSet presAssocID="{3BF17B03-DB10-425B-8920-3C074861F963}" presName="horz2" presStyleCnt="0"/>
      <dgm:spPr/>
    </dgm:pt>
    <dgm:pt modelId="{1D7D29BD-5A23-40A5-A1EC-710F94868A01}" type="pres">
      <dgm:prSet presAssocID="{3BF17B03-DB10-425B-8920-3C074861F963}" presName="horzSpace2" presStyleCnt="0"/>
      <dgm:spPr/>
    </dgm:pt>
    <dgm:pt modelId="{EEB4B802-5A82-4440-B6AB-FB849C77D1B1}" type="pres">
      <dgm:prSet presAssocID="{3BF17B03-DB10-425B-8920-3C074861F963}" presName="tx2" presStyleLbl="revTx" presStyleIdx="4" presStyleCnt="5"/>
      <dgm:spPr/>
    </dgm:pt>
    <dgm:pt modelId="{96C074B3-0E2C-418A-847A-0D27544F436A}" type="pres">
      <dgm:prSet presAssocID="{3BF17B03-DB10-425B-8920-3C074861F963}" presName="vert2" presStyleCnt="0"/>
      <dgm:spPr/>
    </dgm:pt>
    <dgm:pt modelId="{F62410D5-1E8D-4CA3-BA0D-400CB807D7E0}" type="pres">
      <dgm:prSet presAssocID="{3BF17B03-DB10-425B-8920-3C074861F963}" presName="thinLine2b" presStyleLbl="callout" presStyleIdx="3" presStyleCnt="4"/>
      <dgm:spPr/>
    </dgm:pt>
    <dgm:pt modelId="{B029BC19-86AD-40DF-8836-C7D91FF3647C}" type="pres">
      <dgm:prSet presAssocID="{3BF17B03-DB10-425B-8920-3C074861F963}" presName="vertSpace2b" presStyleCnt="0"/>
      <dgm:spPr/>
    </dgm:pt>
  </dgm:ptLst>
  <dgm:cxnLst>
    <dgm:cxn modelId="{A7ED8616-B1A9-4495-A10C-B46B72C37007}" type="presOf" srcId="{EA88664B-298E-4EB4-9500-463D1154918A}" destId="{39A7F6CF-FC47-45B8-A3E4-3969403FF457}" srcOrd="0" destOrd="0" presId="urn:microsoft.com/office/officeart/2008/layout/LinedList"/>
    <dgm:cxn modelId="{91C2E01A-E011-492C-8C21-8CE190348942}" srcId="{EA88664B-298E-4EB4-9500-463D1154918A}" destId="{3BF17B03-DB10-425B-8920-3C074861F963}" srcOrd="3" destOrd="0" parTransId="{9BD6E861-E675-4C39-B78A-CF04DDB9B509}" sibTransId="{9A3BF701-13FA-43A5-AB2A-0A7861BB45C7}"/>
    <dgm:cxn modelId="{89796138-ADD4-44D6-AF78-B0E59CD9C89F}" type="presOf" srcId="{3BF17B03-DB10-425B-8920-3C074861F963}" destId="{EEB4B802-5A82-4440-B6AB-FB849C77D1B1}" srcOrd="0" destOrd="0" presId="urn:microsoft.com/office/officeart/2008/layout/LinedList"/>
    <dgm:cxn modelId="{BA5E4B48-9723-432A-9742-26FB0CD1701A}" srcId="{EA88664B-298E-4EB4-9500-463D1154918A}" destId="{14974114-CB57-4ED3-899D-DC26F698DDE2}" srcOrd="1" destOrd="0" parTransId="{00CBE8D7-40B4-47AD-A73F-F2D39BF5DED9}" sibTransId="{39D4572D-7357-4D93-B288-B49ED5E2F8FD}"/>
    <dgm:cxn modelId="{B6940672-F455-4E3B-B6C2-11217585F9D3}" srcId="{EA88664B-298E-4EB4-9500-463D1154918A}" destId="{14D6968E-67D5-4BA4-99F7-55D22D19DCF4}" srcOrd="2" destOrd="0" parTransId="{44C9C6D9-5E6F-48F5-AD28-5BB015DA7752}" sibTransId="{903A3DB2-1E98-43A0-BAB0-0ED82CEFA498}"/>
    <dgm:cxn modelId="{E5A92478-2224-41B7-8625-AABDC3945DDC}" type="presOf" srcId="{7E328A0B-7965-4970-9D25-0C256631C963}" destId="{49464116-27F5-44E2-91AD-00A62F4BC9B0}" srcOrd="0" destOrd="0" presId="urn:microsoft.com/office/officeart/2008/layout/LinedList"/>
    <dgm:cxn modelId="{7F158558-716D-436E-998E-4FB24CF9671E}" srcId="{F67321DD-52D8-467F-BE67-A3C515C02731}" destId="{EA88664B-298E-4EB4-9500-463D1154918A}" srcOrd="0" destOrd="0" parTransId="{8CECDD5E-4E17-492D-80F0-2269C0DDAB88}" sibTransId="{FBD6DBC0-BC95-4C5B-A73C-DCA3306A3966}"/>
    <dgm:cxn modelId="{8687F17D-03B8-4B94-8EB0-7882A0B189DC}" srcId="{EA88664B-298E-4EB4-9500-463D1154918A}" destId="{7E328A0B-7965-4970-9D25-0C256631C963}" srcOrd="0" destOrd="0" parTransId="{18BF7725-E70B-4AD5-A8F1-F5C25400E6D5}" sibTransId="{FE09B247-85F9-4F55-B2D6-A137EC5E7C3A}"/>
    <dgm:cxn modelId="{52F2CA98-DD89-4C84-BCA1-1B42E0F242A5}" type="presOf" srcId="{14974114-CB57-4ED3-899D-DC26F698DDE2}" destId="{62F77C3B-9D7A-4CA2-AC4B-9FC4E3516D01}" srcOrd="0" destOrd="0" presId="urn:microsoft.com/office/officeart/2008/layout/LinedList"/>
    <dgm:cxn modelId="{31155DD7-77D3-4B1E-A164-7BF364C46855}" type="presOf" srcId="{F67321DD-52D8-467F-BE67-A3C515C02731}" destId="{DC4FE325-4A06-494A-A835-DE0E868DE8D9}" srcOrd="0" destOrd="0" presId="urn:microsoft.com/office/officeart/2008/layout/LinedList"/>
    <dgm:cxn modelId="{604324DD-6259-4851-8D4D-36EC43983DBB}" type="presOf" srcId="{14D6968E-67D5-4BA4-99F7-55D22D19DCF4}" destId="{94931236-0194-4B59-903F-447189742412}" srcOrd="0" destOrd="0" presId="urn:microsoft.com/office/officeart/2008/layout/LinedList"/>
    <dgm:cxn modelId="{F50A18C5-D161-4076-AA7E-7828154E8A64}" type="presParOf" srcId="{DC4FE325-4A06-494A-A835-DE0E868DE8D9}" destId="{FA415BEE-066A-46C8-9155-B164BCC04813}" srcOrd="0" destOrd="0" presId="urn:microsoft.com/office/officeart/2008/layout/LinedList"/>
    <dgm:cxn modelId="{F9B598F4-C37B-4940-95AD-63C44CC1F31F}" type="presParOf" srcId="{DC4FE325-4A06-494A-A835-DE0E868DE8D9}" destId="{F247005D-0B71-4104-B3A8-2E2A7B6994E8}" srcOrd="1" destOrd="0" presId="urn:microsoft.com/office/officeart/2008/layout/LinedList"/>
    <dgm:cxn modelId="{8D6D6883-6AA6-4F4B-9E15-9E875E8C89D3}" type="presParOf" srcId="{F247005D-0B71-4104-B3A8-2E2A7B6994E8}" destId="{39A7F6CF-FC47-45B8-A3E4-3969403FF457}" srcOrd="0" destOrd="0" presId="urn:microsoft.com/office/officeart/2008/layout/LinedList"/>
    <dgm:cxn modelId="{7C30E794-7215-4BE7-B412-52B30DD84555}" type="presParOf" srcId="{F247005D-0B71-4104-B3A8-2E2A7B6994E8}" destId="{E912D1C6-6920-4B5C-9801-0B078EB70DDF}" srcOrd="1" destOrd="0" presId="urn:microsoft.com/office/officeart/2008/layout/LinedList"/>
    <dgm:cxn modelId="{F67AF649-7F83-4EC3-9F77-81D960AB2E63}" type="presParOf" srcId="{E912D1C6-6920-4B5C-9801-0B078EB70DDF}" destId="{3B0C3DF8-04B6-449B-BD79-B8DDE2BD67CC}" srcOrd="0" destOrd="0" presId="urn:microsoft.com/office/officeart/2008/layout/LinedList"/>
    <dgm:cxn modelId="{2A210D07-194F-446E-91F4-83C65AD62D8C}" type="presParOf" srcId="{E912D1C6-6920-4B5C-9801-0B078EB70DDF}" destId="{94682073-EF96-44AE-80D4-3EF017F59E1D}" srcOrd="1" destOrd="0" presId="urn:microsoft.com/office/officeart/2008/layout/LinedList"/>
    <dgm:cxn modelId="{C406BC81-D817-408A-AC2B-68F984DC4365}" type="presParOf" srcId="{94682073-EF96-44AE-80D4-3EF017F59E1D}" destId="{CE62E868-6267-4BEF-AD9E-C4B480524334}" srcOrd="0" destOrd="0" presId="urn:microsoft.com/office/officeart/2008/layout/LinedList"/>
    <dgm:cxn modelId="{754CA175-573F-44D8-9C51-3CD13F980D9D}" type="presParOf" srcId="{94682073-EF96-44AE-80D4-3EF017F59E1D}" destId="{49464116-27F5-44E2-91AD-00A62F4BC9B0}" srcOrd="1" destOrd="0" presId="urn:microsoft.com/office/officeart/2008/layout/LinedList"/>
    <dgm:cxn modelId="{7C6F3F47-6083-4C4F-9C5B-75F6F75998D2}" type="presParOf" srcId="{94682073-EF96-44AE-80D4-3EF017F59E1D}" destId="{F5B01B44-30BE-4D54-99F7-D19CA43F4DCA}" srcOrd="2" destOrd="0" presId="urn:microsoft.com/office/officeart/2008/layout/LinedList"/>
    <dgm:cxn modelId="{55ECF5FD-2F1B-4E4B-B58B-11F3743E1D0A}" type="presParOf" srcId="{E912D1C6-6920-4B5C-9801-0B078EB70DDF}" destId="{A5BA0663-83F8-4171-831B-B585F3FEE73F}" srcOrd="2" destOrd="0" presId="urn:microsoft.com/office/officeart/2008/layout/LinedList"/>
    <dgm:cxn modelId="{C3BFD650-1591-4537-A330-AF457BB65943}" type="presParOf" srcId="{E912D1C6-6920-4B5C-9801-0B078EB70DDF}" destId="{FD7218CF-2B89-4EE0-B551-E0A4A005E9CF}" srcOrd="3" destOrd="0" presId="urn:microsoft.com/office/officeart/2008/layout/LinedList"/>
    <dgm:cxn modelId="{9CB63573-DF0A-4166-896D-89918C616304}" type="presParOf" srcId="{E912D1C6-6920-4B5C-9801-0B078EB70DDF}" destId="{E4674D5C-2F1E-44DC-92B5-9B59365D449F}" srcOrd="4" destOrd="0" presId="urn:microsoft.com/office/officeart/2008/layout/LinedList"/>
    <dgm:cxn modelId="{3C936B95-5E7F-47FB-AE54-66772CA70A6A}" type="presParOf" srcId="{E4674D5C-2F1E-44DC-92B5-9B59365D449F}" destId="{BDEF625A-9246-4D1F-8A86-8A227989B51E}" srcOrd="0" destOrd="0" presId="urn:microsoft.com/office/officeart/2008/layout/LinedList"/>
    <dgm:cxn modelId="{1C8495F9-D9EB-450E-90F6-7506CA1B18CB}" type="presParOf" srcId="{E4674D5C-2F1E-44DC-92B5-9B59365D449F}" destId="{62F77C3B-9D7A-4CA2-AC4B-9FC4E3516D01}" srcOrd="1" destOrd="0" presId="urn:microsoft.com/office/officeart/2008/layout/LinedList"/>
    <dgm:cxn modelId="{2C0C0936-B1DB-4271-99B3-921BF3012D3C}" type="presParOf" srcId="{E4674D5C-2F1E-44DC-92B5-9B59365D449F}" destId="{885340B3-5FB1-4800-9515-931BF74D6AB2}" srcOrd="2" destOrd="0" presId="urn:microsoft.com/office/officeart/2008/layout/LinedList"/>
    <dgm:cxn modelId="{0B7E7C3D-6F6F-44FC-92CD-E556E2154FD5}" type="presParOf" srcId="{E912D1C6-6920-4B5C-9801-0B078EB70DDF}" destId="{41AD25DF-9A0E-418A-B82A-3CBF168B7EA4}" srcOrd="5" destOrd="0" presId="urn:microsoft.com/office/officeart/2008/layout/LinedList"/>
    <dgm:cxn modelId="{E98CACE3-60CA-46BF-B7DC-264AECF68770}" type="presParOf" srcId="{E912D1C6-6920-4B5C-9801-0B078EB70DDF}" destId="{4D6EC621-8D58-4F6D-B407-07E4139A90D1}" srcOrd="6" destOrd="0" presId="urn:microsoft.com/office/officeart/2008/layout/LinedList"/>
    <dgm:cxn modelId="{19687661-0BBF-4F91-8CDC-CAFAF900E81D}" type="presParOf" srcId="{E912D1C6-6920-4B5C-9801-0B078EB70DDF}" destId="{5765A9BA-78F5-4318-A7C1-6DF6DBE47615}" srcOrd="7" destOrd="0" presId="urn:microsoft.com/office/officeart/2008/layout/LinedList"/>
    <dgm:cxn modelId="{88C11747-FC2F-4E12-A08D-F3F9C115BE37}" type="presParOf" srcId="{5765A9BA-78F5-4318-A7C1-6DF6DBE47615}" destId="{49CABAA7-1ACA-4035-9F7C-867EB3383F58}" srcOrd="0" destOrd="0" presId="urn:microsoft.com/office/officeart/2008/layout/LinedList"/>
    <dgm:cxn modelId="{A6E904FB-0EBC-4B92-8B08-E2B5E2D6DB80}" type="presParOf" srcId="{5765A9BA-78F5-4318-A7C1-6DF6DBE47615}" destId="{94931236-0194-4B59-903F-447189742412}" srcOrd="1" destOrd="0" presId="urn:microsoft.com/office/officeart/2008/layout/LinedList"/>
    <dgm:cxn modelId="{4C6644D8-73AC-4B6B-9DA3-DA2FE609D6B1}" type="presParOf" srcId="{5765A9BA-78F5-4318-A7C1-6DF6DBE47615}" destId="{DC30F9DA-8D6D-4A9D-A6A4-CD4EAEEC33E1}" srcOrd="2" destOrd="0" presId="urn:microsoft.com/office/officeart/2008/layout/LinedList"/>
    <dgm:cxn modelId="{A4B23EBC-F596-4B70-86BC-7040C12AD838}" type="presParOf" srcId="{E912D1C6-6920-4B5C-9801-0B078EB70DDF}" destId="{3681A80E-5A85-4F10-A7A7-2344D519B3CB}" srcOrd="8" destOrd="0" presId="urn:microsoft.com/office/officeart/2008/layout/LinedList"/>
    <dgm:cxn modelId="{6070861A-0B8C-453B-B94A-B5A4F790DB55}" type="presParOf" srcId="{E912D1C6-6920-4B5C-9801-0B078EB70DDF}" destId="{412DD703-650A-48EC-A8F4-B41779B44131}" srcOrd="9" destOrd="0" presId="urn:microsoft.com/office/officeart/2008/layout/LinedList"/>
    <dgm:cxn modelId="{85125268-1F93-4FF8-9CC7-539245057345}" type="presParOf" srcId="{E912D1C6-6920-4B5C-9801-0B078EB70DDF}" destId="{B313B842-67A6-41CD-B9E8-BC1602C9C442}" srcOrd="10" destOrd="0" presId="urn:microsoft.com/office/officeart/2008/layout/LinedList"/>
    <dgm:cxn modelId="{7106EF0E-F4D0-47A2-AF84-4F92601B7A94}" type="presParOf" srcId="{B313B842-67A6-41CD-B9E8-BC1602C9C442}" destId="{1D7D29BD-5A23-40A5-A1EC-710F94868A01}" srcOrd="0" destOrd="0" presId="urn:microsoft.com/office/officeart/2008/layout/LinedList"/>
    <dgm:cxn modelId="{3A670E1E-D8B9-4710-A82A-16DEB44F9F3B}" type="presParOf" srcId="{B313B842-67A6-41CD-B9E8-BC1602C9C442}" destId="{EEB4B802-5A82-4440-B6AB-FB849C77D1B1}" srcOrd="1" destOrd="0" presId="urn:microsoft.com/office/officeart/2008/layout/LinedList"/>
    <dgm:cxn modelId="{51EA47D5-CD0C-4BF8-8B19-D13934D80559}" type="presParOf" srcId="{B313B842-67A6-41CD-B9E8-BC1602C9C442}" destId="{96C074B3-0E2C-418A-847A-0D27544F436A}" srcOrd="2" destOrd="0" presId="urn:microsoft.com/office/officeart/2008/layout/LinedList"/>
    <dgm:cxn modelId="{12040963-D5DE-47D0-A8D8-E8A160B7D434}" type="presParOf" srcId="{E912D1C6-6920-4B5C-9801-0B078EB70DDF}" destId="{F62410D5-1E8D-4CA3-BA0D-400CB807D7E0}" srcOrd="11" destOrd="0" presId="urn:microsoft.com/office/officeart/2008/layout/LinedList"/>
    <dgm:cxn modelId="{C8BA1086-FE1F-413C-A450-2727DD99C555}" type="presParOf" srcId="{E912D1C6-6920-4B5C-9801-0B078EB70DDF}" destId="{B029BC19-86AD-40DF-8836-C7D91FF3647C}"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621F1F1-FE50-4DB1-9E2A-B5C17F23654C}"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560A176B-16F6-4958-A84B-6F5A97C1846C}">
      <dgm:prSet phldrT="[Text]" custT="1"/>
      <dgm:spPr>
        <a:solidFill>
          <a:srgbClr val="FF0000"/>
        </a:solidFill>
      </dgm:spPr>
      <dgm:t>
        <a:bodyPr/>
        <a:lstStyle/>
        <a:p>
          <a:r>
            <a:rPr lang="en-US" sz="2400" dirty="0">
              <a:solidFill>
                <a:schemeClr val="tx1"/>
              </a:solidFill>
              <a:latin typeface="Times New Roman" pitchFamily="18" charset="0"/>
              <a:cs typeface="Times New Roman" pitchFamily="18" charset="0"/>
            </a:rPr>
            <a:t>Develop products that:</a:t>
          </a:r>
        </a:p>
      </dgm:t>
    </dgm:pt>
    <dgm:pt modelId="{2316B68E-EEFD-4F5F-BB91-10BC05B8A53D}" type="parTrans" cxnId="{F36CFC5F-C26A-4814-81C9-D0D1B706B326}">
      <dgm:prSet/>
      <dgm:spPr/>
      <dgm:t>
        <a:bodyPr/>
        <a:lstStyle/>
        <a:p>
          <a:endParaRPr lang="en-US"/>
        </a:p>
      </dgm:t>
    </dgm:pt>
    <dgm:pt modelId="{E9B8C6B4-62F5-4B35-AAE1-1D8D91042C8E}" type="sibTrans" cxnId="{F36CFC5F-C26A-4814-81C9-D0D1B706B326}">
      <dgm:prSet/>
      <dgm:spPr/>
      <dgm:t>
        <a:bodyPr/>
        <a:lstStyle/>
        <a:p>
          <a:endParaRPr lang="en-US"/>
        </a:p>
      </dgm:t>
    </dgm:pt>
    <dgm:pt modelId="{806C41D8-34FE-4821-A95C-FD2858B7BE75}">
      <dgm:prSet phldrT="[Text]" custT="1"/>
      <dgm:spPr/>
      <dgm:t>
        <a:bodyPr/>
        <a:lstStyle/>
        <a:p>
          <a:r>
            <a:rPr lang="en-US" sz="1700" dirty="0">
              <a:latin typeface="Times New Roman" pitchFamily="18" charset="0"/>
              <a:cs typeface="Times New Roman" pitchFamily="18" charset="0"/>
            </a:rPr>
            <a:t>Are/are not ARV-based</a:t>
          </a:r>
        </a:p>
      </dgm:t>
    </dgm:pt>
    <dgm:pt modelId="{380A95D3-378E-414F-B42A-F8319D0617CD}" type="parTrans" cxnId="{1F8A7737-592E-4963-9434-3D23624731E4}">
      <dgm:prSet/>
      <dgm:spPr/>
      <dgm:t>
        <a:bodyPr/>
        <a:lstStyle/>
        <a:p>
          <a:endParaRPr lang="en-US"/>
        </a:p>
      </dgm:t>
    </dgm:pt>
    <dgm:pt modelId="{4F4E5AA5-F86F-4D89-9513-740B50EB6654}" type="sibTrans" cxnId="{1F8A7737-592E-4963-9434-3D23624731E4}">
      <dgm:prSet/>
      <dgm:spPr/>
      <dgm:t>
        <a:bodyPr/>
        <a:lstStyle/>
        <a:p>
          <a:endParaRPr lang="en-US"/>
        </a:p>
      </dgm:t>
    </dgm:pt>
    <dgm:pt modelId="{4BD23B34-56C3-430F-8609-F0603EB5D24B}">
      <dgm:prSet phldrT="[Text]" custT="1"/>
      <dgm:spPr>
        <a:solidFill>
          <a:srgbClr val="CCCCCC"/>
        </a:solidFill>
      </dgm:spPr>
      <dgm:t>
        <a:bodyPr/>
        <a:lstStyle/>
        <a:p>
          <a:r>
            <a:rPr lang="en-US" sz="2400" dirty="0">
              <a:solidFill>
                <a:schemeClr val="tx1"/>
              </a:solidFill>
              <a:latin typeface="Times New Roman" pitchFamily="18" charset="0"/>
              <a:cs typeface="Times New Roman" pitchFamily="18" charset="0"/>
            </a:rPr>
            <a:t>Conduct more research on:</a:t>
          </a:r>
        </a:p>
      </dgm:t>
    </dgm:pt>
    <dgm:pt modelId="{01B1F054-FE0F-40AF-A8EA-CE00A2E2666F}" type="parTrans" cxnId="{82539719-7194-47EE-9258-570800CF304F}">
      <dgm:prSet/>
      <dgm:spPr/>
      <dgm:t>
        <a:bodyPr/>
        <a:lstStyle/>
        <a:p>
          <a:endParaRPr lang="en-US"/>
        </a:p>
      </dgm:t>
    </dgm:pt>
    <dgm:pt modelId="{CC567753-383C-41E2-A69A-D6F1B6B0BF5C}" type="sibTrans" cxnId="{82539719-7194-47EE-9258-570800CF304F}">
      <dgm:prSet/>
      <dgm:spPr/>
      <dgm:t>
        <a:bodyPr/>
        <a:lstStyle/>
        <a:p>
          <a:endParaRPr lang="en-US"/>
        </a:p>
      </dgm:t>
    </dgm:pt>
    <dgm:pt modelId="{049FA373-2732-43A0-8DFB-B19B9057A07B}">
      <dgm:prSet phldrT="[Text]" custT="1"/>
      <dgm:spPr>
        <a:solidFill>
          <a:srgbClr val="CCCCCC"/>
        </a:solidFill>
      </dgm:spPr>
      <dgm:t>
        <a:bodyPr/>
        <a:lstStyle/>
        <a:p>
          <a:r>
            <a:rPr lang="en-US" sz="1700" dirty="0">
              <a:latin typeface="Times New Roman" pitchFamily="18" charset="0"/>
              <a:cs typeface="Times New Roman" pitchFamily="18" charset="0"/>
            </a:rPr>
            <a:t>Drug resistance</a:t>
          </a:r>
        </a:p>
      </dgm:t>
    </dgm:pt>
    <dgm:pt modelId="{945E4FB5-F9B6-420B-A58B-2BA349BB9C42}" type="parTrans" cxnId="{4D8B69DC-0FFE-4F45-92DA-61B6B478F732}">
      <dgm:prSet/>
      <dgm:spPr/>
      <dgm:t>
        <a:bodyPr/>
        <a:lstStyle/>
        <a:p>
          <a:endParaRPr lang="en-US"/>
        </a:p>
      </dgm:t>
    </dgm:pt>
    <dgm:pt modelId="{E8D87AD7-7924-477A-8995-7921514E699A}" type="sibTrans" cxnId="{4D8B69DC-0FFE-4F45-92DA-61B6B478F732}">
      <dgm:prSet/>
      <dgm:spPr/>
      <dgm:t>
        <a:bodyPr/>
        <a:lstStyle/>
        <a:p>
          <a:endParaRPr lang="en-US"/>
        </a:p>
      </dgm:t>
    </dgm:pt>
    <dgm:pt modelId="{C8D1867F-C1EF-4D3A-8524-917E69253627}">
      <dgm:prSet phldrT="[Text]" custT="1"/>
      <dgm:spPr/>
      <dgm:t>
        <a:bodyPr/>
        <a:lstStyle/>
        <a:p>
          <a:r>
            <a:rPr lang="en-US" sz="2400" dirty="0">
              <a:solidFill>
                <a:schemeClr val="tx1"/>
              </a:solidFill>
              <a:latin typeface="Times New Roman" pitchFamily="18" charset="0"/>
              <a:cs typeface="Times New Roman" pitchFamily="18" charset="0"/>
            </a:rPr>
            <a:t>Understand issues around:</a:t>
          </a:r>
        </a:p>
      </dgm:t>
    </dgm:pt>
    <dgm:pt modelId="{C990F0AF-F6A3-4E80-9C82-71B6C86EEF86}" type="parTrans" cxnId="{3B0C62C6-EE1B-413C-8DE0-33603AB3516A}">
      <dgm:prSet/>
      <dgm:spPr/>
      <dgm:t>
        <a:bodyPr/>
        <a:lstStyle/>
        <a:p>
          <a:endParaRPr lang="en-US"/>
        </a:p>
      </dgm:t>
    </dgm:pt>
    <dgm:pt modelId="{6C94C01A-F0F4-4E5F-9529-FB43F3AB918A}" type="sibTrans" cxnId="{3B0C62C6-EE1B-413C-8DE0-33603AB3516A}">
      <dgm:prSet/>
      <dgm:spPr/>
      <dgm:t>
        <a:bodyPr/>
        <a:lstStyle/>
        <a:p>
          <a:endParaRPr lang="en-US"/>
        </a:p>
      </dgm:t>
    </dgm:pt>
    <dgm:pt modelId="{A856387E-8E85-49C3-BA02-BC51E057C29E}">
      <dgm:prSet custT="1"/>
      <dgm:spPr/>
      <dgm:t>
        <a:bodyPr/>
        <a:lstStyle/>
        <a:p>
          <a:r>
            <a:rPr lang="en-US" sz="1700" dirty="0">
              <a:latin typeface="Times New Roman" pitchFamily="18" charset="0"/>
              <a:cs typeface="Times New Roman" pitchFamily="18" charset="0"/>
            </a:rPr>
            <a:t>Are contraceptive, non-contraceptive, and broad-spectrum against several sexually transmitted diseases</a:t>
          </a:r>
        </a:p>
      </dgm:t>
    </dgm:pt>
    <dgm:pt modelId="{71F03C73-463C-4058-AB46-7EE71CA6481C}" type="parTrans" cxnId="{F0B22142-1E67-4DFA-9893-071365A21871}">
      <dgm:prSet/>
      <dgm:spPr/>
      <dgm:t>
        <a:bodyPr/>
        <a:lstStyle/>
        <a:p>
          <a:endParaRPr lang="en-US"/>
        </a:p>
      </dgm:t>
    </dgm:pt>
    <dgm:pt modelId="{5EF69B44-C3BC-4B33-A977-F67FFC31A437}" type="sibTrans" cxnId="{F0B22142-1E67-4DFA-9893-071365A21871}">
      <dgm:prSet/>
      <dgm:spPr/>
      <dgm:t>
        <a:bodyPr/>
        <a:lstStyle/>
        <a:p>
          <a:endParaRPr lang="en-US"/>
        </a:p>
      </dgm:t>
    </dgm:pt>
    <dgm:pt modelId="{851527EE-E1DD-46BB-B88F-67DF52FD97BC}">
      <dgm:prSet custT="1"/>
      <dgm:spPr/>
      <dgm:t>
        <a:bodyPr/>
        <a:lstStyle/>
        <a:p>
          <a:r>
            <a:rPr lang="en-US" sz="1700" dirty="0">
              <a:latin typeface="Times New Roman" pitchFamily="18" charset="0"/>
              <a:cs typeface="Times New Roman" pitchFamily="18" charset="0"/>
            </a:rPr>
            <a:t>Designed for vaginal and/or rectal use</a:t>
          </a:r>
        </a:p>
      </dgm:t>
    </dgm:pt>
    <dgm:pt modelId="{8432C1D5-FECB-4CAF-A945-E3C5B5678F86}" type="parTrans" cxnId="{F620933C-20BA-41E8-8B98-280C018D8672}">
      <dgm:prSet/>
      <dgm:spPr/>
      <dgm:t>
        <a:bodyPr/>
        <a:lstStyle/>
        <a:p>
          <a:endParaRPr lang="en-US"/>
        </a:p>
      </dgm:t>
    </dgm:pt>
    <dgm:pt modelId="{4636B54C-A372-431F-B6C3-A66756D378C1}" type="sibTrans" cxnId="{F620933C-20BA-41E8-8B98-280C018D8672}">
      <dgm:prSet/>
      <dgm:spPr/>
      <dgm:t>
        <a:bodyPr/>
        <a:lstStyle/>
        <a:p>
          <a:endParaRPr lang="en-US"/>
        </a:p>
      </dgm:t>
    </dgm:pt>
    <dgm:pt modelId="{6C786013-9BC2-4564-B635-4B8A75C7954E}">
      <dgm:prSet phldrT="[Text]" custT="1"/>
      <dgm:spPr>
        <a:solidFill>
          <a:srgbClr val="CCCCCC"/>
        </a:solidFill>
      </dgm:spPr>
      <dgm:t>
        <a:bodyPr/>
        <a:lstStyle/>
        <a:p>
          <a:r>
            <a:rPr lang="en-US" sz="1700" dirty="0">
              <a:latin typeface="Times New Roman" pitchFamily="18" charset="0"/>
              <a:cs typeface="Times New Roman" pitchFamily="18" charset="0"/>
            </a:rPr>
            <a:t>Alternate dosing</a:t>
          </a:r>
        </a:p>
      </dgm:t>
    </dgm:pt>
    <dgm:pt modelId="{37BBDB40-C025-4317-AF6B-DD84BEBA243C}" type="parTrans" cxnId="{4C449F1F-BDF8-4E45-AA42-5CFC47FC7786}">
      <dgm:prSet/>
      <dgm:spPr/>
      <dgm:t>
        <a:bodyPr/>
        <a:lstStyle/>
        <a:p>
          <a:endParaRPr lang="en-US"/>
        </a:p>
      </dgm:t>
    </dgm:pt>
    <dgm:pt modelId="{714CA1FF-4FBD-4AAC-929A-84D5F1146FBB}" type="sibTrans" cxnId="{4C449F1F-BDF8-4E45-AA42-5CFC47FC7786}">
      <dgm:prSet/>
      <dgm:spPr/>
      <dgm:t>
        <a:bodyPr/>
        <a:lstStyle/>
        <a:p>
          <a:endParaRPr lang="en-US"/>
        </a:p>
      </dgm:t>
    </dgm:pt>
    <dgm:pt modelId="{24995F9D-4F20-4E26-920A-A8B2AD93A2DF}">
      <dgm:prSet phldrT="[Text]" custT="1"/>
      <dgm:spPr>
        <a:solidFill>
          <a:srgbClr val="CCCCCC"/>
        </a:solidFill>
      </dgm:spPr>
      <dgm:t>
        <a:bodyPr/>
        <a:lstStyle/>
        <a:p>
          <a:r>
            <a:rPr lang="en-US" sz="1700" dirty="0">
              <a:latin typeface="Times New Roman" pitchFamily="18" charset="0"/>
              <a:cs typeface="Times New Roman" pitchFamily="18" charset="0"/>
            </a:rPr>
            <a:t>Delivery methods (for example, rectal douches)</a:t>
          </a:r>
        </a:p>
      </dgm:t>
    </dgm:pt>
    <dgm:pt modelId="{E3E25541-B53C-4543-B2FB-550A1A4F369B}" type="parTrans" cxnId="{AD2ED3A5-DD04-41F2-9830-836135AB0239}">
      <dgm:prSet/>
      <dgm:spPr/>
      <dgm:t>
        <a:bodyPr/>
        <a:lstStyle/>
        <a:p>
          <a:endParaRPr lang="en-US"/>
        </a:p>
      </dgm:t>
    </dgm:pt>
    <dgm:pt modelId="{ADD1921B-9C3D-4186-A012-2C74E4427653}" type="sibTrans" cxnId="{AD2ED3A5-DD04-41F2-9830-836135AB0239}">
      <dgm:prSet/>
      <dgm:spPr/>
      <dgm:t>
        <a:bodyPr/>
        <a:lstStyle/>
        <a:p>
          <a:endParaRPr lang="en-US"/>
        </a:p>
      </dgm:t>
    </dgm:pt>
    <dgm:pt modelId="{1623C32E-1C03-4D94-A4A2-E25AA800DCDC}">
      <dgm:prSet phldrT="[Text]" custT="1"/>
      <dgm:spPr/>
      <dgm:t>
        <a:bodyPr/>
        <a:lstStyle/>
        <a:p>
          <a:r>
            <a:rPr lang="en-US" sz="1700" dirty="0">
              <a:latin typeface="Times New Roman" pitchFamily="18" charset="0"/>
              <a:cs typeface="Times New Roman" pitchFamily="18" charset="0"/>
            </a:rPr>
            <a:t>Access and availability</a:t>
          </a:r>
        </a:p>
      </dgm:t>
    </dgm:pt>
    <dgm:pt modelId="{218593B1-257E-44EA-B528-F52363E6376C}" type="parTrans" cxnId="{63741729-1868-440B-8138-156473F22B28}">
      <dgm:prSet/>
      <dgm:spPr/>
      <dgm:t>
        <a:bodyPr/>
        <a:lstStyle/>
        <a:p>
          <a:endParaRPr lang="en-US"/>
        </a:p>
      </dgm:t>
    </dgm:pt>
    <dgm:pt modelId="{18C2EFFA-60CC-4BBC-A309-F2FCC769D203}" type="sibTrans" cxnId="{63741729-1868-440B-8138-156473F22B28}">
      <dgm:prSet/>
      <dgm:spPr/>
      <dgm:t>
        <a:bodyPr/>
        <a:lstStyle/>
        <a:p>
          <a:endParaRPr lang="en-US"/>
        </a:p>
      </dgm:t>
    </dgm:pt>
    <dgm:pt modelId="{C48945F2-3049-448E-BAEC-17ADE7537BF0}">
      <dgm:prSet phldrT="[Text]" custT="1"/>
      <dgm:spPr/>
      <dgm:t>
        <a:bodyPr/>
        <a:lstStyle/>
        <a:p>
          <a:r>
            <a:rPr lang="en-US" sz="1700" dirty="0">
              <a:latin typeface="Times New Roman" pitchFamily="18" charset="0"/>
              <a:cs typeface="Times New Roman" pitchFamily="18" charset="0"/>
            </a:rPr>
            <a:t>Cost</a:t>
          </a:r>
        </a:p>
      </dgm:t>
    </dgm:pt>
    <dgm:pt modelId="{C0A72D7F-DDAD-4C73-B078-E6121D7FC6CE}" type="parTrans" cxnId="{5E624ADE-F39F-4DB4-AFA0-D82AC56466DB}">
      <dgm:prSet/>
      <dgm:spPr/>
      <dgm:t>
        <a:bodyPr/>
        <a:lstStyle/>
        <a:p>
          <a:endParaRPr lang="en-US"/>
        </a:p>
      </dgm:t>
    </dgm:pt>
    <dgm:pt modelId="{66753391-F845-43DA-BE93-26E09FB5BE6D}" type="sibTrans" cxnId="{5E624ADE-F39F-4DB4-AFA0-D82AC56466DB}">
      <dgm:prSet/>
      <dgm:spPr/>
      <dgm:t>
        <a:bodyPr/>
        <a:lstStyle/>
        <a:p>
          <a:endParaRPr lang="en-US"/>
        </a:p>
      </dgm:t>
    </dgm:pt>
    <dgm:pt modelId="{814C1467-BFD3-4696-9393-88C12F4B1EDC}">
      <dgm:prSet phldrT="[Text]" custT="1"/>
      <dgm:spPr/>
      <dgm:t>
        <a:bodyPr/>
        <a:lstStyle/>
        <a:p>
          <a:r>
            <a:rPr lang="en-US" sz="1700" dirty="0">
              <a:latin typeface="Times New Roman" pitchFamily="18" charset="0"/>
              <a:cs typeface="Times New Roman" pitchFamily="18" charset="0"/>
            </a:rPr>
            <a:t>Regular HIV testing requirements</a:t>
          </a:r>
        </a:p>
      </dgm:t>
    </dgm:pt>
    <dgm:pt modelId="{C03FB71C-DDD7-43A5-B52B-C42C2D88449F}" type="parTrans" cxnId="{20A12E1E-4DCB-4232-B0AF-5F434C4FC86F}">
      <dgm:prSet/>
      <dgm:spPr/>
      <dgm:t>
        <a:bodyPr/>
        <a:lstStyle/>
        <a:p>
          <a:endParaRPr lang="en-US"/>
        </a:p>
      </dgm:t>
    </dgm:pt>
    <dgm:pt modelId="{71A9FEA8-72E9-46C1-8B2E-EB71834945A3}" type="sibTrans" cxnId="{20A12E1E-4DCB-4232-B0AF-5F434C4FC86F}">
      <dgm:prSet/>
      <dgm:spPr/>
      <dgm:t>
        <a:bodyPr/>
        <a:lstStyle/>
        <a:p>
          <a:endParaRPr lang="en-US"/>
        </a:p>
      </dgm:t>
    </dgm:pt>
    <dgm:pt modelId="{DEF8B8D4-F8DE-4F47-8188-0A2B21144F52}">
      <dgm:prSet phldrT="[Text]" custT="1"/>
      <dgm:spPr/>
      <dgm:t>
        <a:bodyPr/>
        <a:lstStyle/>
        <a:p>
          <a:r>
            <a:rPr lang="en-US" sz="1700" dirty="0">
              <a:latin typeface="Times New Roman" pitchFamily="18" charset="0"/>
              <a:cs typeface="Times New Roman" pitchFamily="18" charset="0"/>
            </a:rPr>
            <a:t>Need for prescriptions for ARV-based microbicides</a:t>
          </a:r>
        </a:p>
      </dgm:t>
    </dgm:pt>
    <dgm:pt modelId="{C3082709-FEBF-4F70-ACFC-02BF37F0D3B2}" type="parTrans" cxnId="{BCA63195-4BF7-4971-8E92-B638D7A71D2C}">
      <dgm:prSet/>
      <dgm:spPr/>
      <dgm:t>
        <a:bodyPr/>
        <a:lstStyle/>
        <a:p>
          <a:endParaRPr lang="en-US"/>
        </a:p>
      </dgm:t>
    </dgm:pt>
    <dgm:pt modelId="{F5FE63FB-3153-479A-A7C9-E8F9A5850278}" type="sibTrans" cxnId="{BCA63195-4BF7-4971-8E92-B638D7A71D2C}">
      <dgm:prSet/>
      <dgm:spPr/>
      <dgm:t>
        <a:bodyPr/>
        <a:lstStyle/>
        <a:p>
          <a:endParaRPr lang="en-US"/>
        </a:p>
      </dgm:t>
    </dgm:pt>
    <dgm:pt modelId="{60E82BC5-DE31-4A3D-AC7B-06FFA7A2D22E}">
      <dgm:prSet phldrT="[Text]" custT="1"/>
      <dgm:spPr>
        <a:solidFill>
          <a:srgbClr val="CCCCCC"/>
        </a:solidFill>
      </dgm:spPr>
      <dgm:t>
        <a:bodyPr/>
        <a:lstStyle/>
        <a:p>
          <a:r>
            <a:rPr lang="en-US" sz="1700" dirty="0">
              <a:latin typeface="Times New Roman" pitchFamily="18" charset="0"/>
              <a:cs typeface="Times New Roman" pitchFamily="18" charset="0"/>
            </a:rPr>
            <a:t>Effects on pregnancy and breastfeeding</a:t>
          </a:r>
        </a:p>
      </dgm:t>
    </dgm:pt>
    <dgm:pt modelId="{01F08E08-F061-4997-A7E0-3AC030E23945}" type="parTrans" cxnId="{892CED67-C3CF-4523-83FA-D3EB83E3D648}">
      <dgm:prSet/>
      <dgm:spPr/>
      <dgm:t>
        <a:bodyPr/>
        <a:lstStyle/>
        <a:p>
          <a:endParaRPr lang="en-US"/>
        </a:p>
      </dgm:t>
    </dgm:pt>
    <dgm:pt modelId="{BCAA75AB-FFD4-4AED-8AB7-70ADD69615D1}" type="sibTrans" cxnId="{892CED67-C3CF-4523-83FA-D3EB83E3D648}">
      <dgm:prSet/>
      <dgm:spPr/>
      <dgm:t>
        <a:bodyPr/>
        <a:lstStyle/>
        <a:p>
          <a:endParaRPr lang="en-US"/>
        </a:p>
      </dgm:t>
    </dgm:pt>
    <dgm:pt modelId="{F4191ECC-2B4C-47BA-95A9-3D9A1476B377}" type="pres">
      <dgm:prSet presAssocID="{B621F1F1-FE50-4DB1-9E2A-B5C17F23654C}" presName="Name0" presStyleCnt="0">
        <dgm:presLayoutVars>
          <dgm:dir/>
          <dgm:animLvl val="lvl"/>
          <dgm:resizeHandles/>
        </dgm:presLayoutVars>
      </dgm:prSet>
      <dgm:spPr/>
    </dgm:pt>
    <dgm:pt modelId="{E645FD00-4548-49A4-BAAA-6CAEFCFBB8DE}" type="pres">
      <dgm:prSet presAssocID="{560A176B-16F6-4958-A84B-6F5A97C1846C}" presName="linNode" presStyleCnt="0"/>
      <dgm:spPr/>
    </dgm:pt>
    <dgm:pt modelId="{5B4553E6-7C5F-4F2A-BECD-E15A3917397E}" type="pres">
      <dgm:prSet presAssocID="{560A176B-16F6-4958-A84B-6F5A97C1846C}" presName="parentShp" presStyleLbl="node1" presStyleIdx="0" presStyleCnt="3" custScaleX="78385" custLinFactNeighborX="-4991">
        <dgm:presLayoutVars>
          <dgm:bulletEnabled val="1"/>
        </dgm:presLayoutVars>
      </dgm:prSet>
      <dgm:spPr/>
    </dgm:pt>
    <dgm:pt modelId="{015CC112-EE07-44E2-B4E5-CF8DB6EB5D65}" type="pres">
      <dgm:prSet presAssocID="{560A176B-16F6-4958-A84B-6F5A97C1846C}" presName="childShp" presStyleLbl="bgAccFollowNode1" presStyleIdx="0" presStyleCnt="3" custScaleX="110850">
        <dgm:presLayoutVars>
          <dgm:bulletEnabled val="1"/>
        </dgm:presLayoutVars>
      </dgm:prSet>
      <dgm:spPr/>
    </dgm:pt>
    <dgm:pt modelId="{154D4776-EC23-443C-81F4-4889CCA8FCFD}" type="pres">
      <dgm:prSet presAssocID="{E9B8C6B4-62F5-4B35-AAE1-1D8D91042C8E}" presName="spacing" presStyleCnt="0"/>
      <dgm:spPr/>
    </dgm:pt>
    <dgm:pt modelId="{5C3E1868-E116-4F8C-AB5C-18203AD70E4B}" type="pres">
      <dgm:prSet presAssocID="{4BD23B34-56C3-430F-8609-F0603EB5D24B}" presName="linNode" presStyleCnt="0"/>
      <dgm:spPr/>
    </dgm:pt>
    <dgm:pt modelId="{B07B1396-8795-4E30-9011-130D52795BAA}" type="pres">
      <dgm:prSet presAssocID="{4BD23B34-56C3-430F-8609-F0603EB5D24B}" presName="parentShp" presStyleLbl="node1" presStyleIdx="1" presStyleCnt="3" custScaleX="78385" custLinFactNeighborX="-4991">
        <dgm:presLayoutVars>
          <dgm:bulletEnabled val="1"/>
        </dgm:presLayoutVars>
      </dgm:prSet>
      <dgm:spPr/>
    </dgm:pt>
    <dgm:pt modelId="{A6352C34-22E5-4C80-88E8-6E4647C4B8C5}" type="pres">
      <dgm:prSet presAssocID="{4BD23B34-56C3-430F-8609-F0603EB5D24B}" presName="childShp" presStyleLbl="bgAccFollowNode1" presStyleIdx="1" presStyleCnt="3" custScaleX="110850">
        <dgm:presLayoutVars>
          <dgm:bulletEnabled val="1"/>
        </dgm:presLayoutVars>
      </dgm:prSet>
      <dgm:spPr/>
    </dgm:pt>
    <dgm:pt modelId="{631E22F8-BB41-4125-9189-31CEA84A3231}" type="pres">
      <dgm:prSet presAssocID="{CC567753-383C-41E2-A69A-D6F1B6B0BF5C}" presName="spacing" presStyleCnt="0"/>
      <dgm:spPr/>
    </dgm:pt>
    <dgm:pt modelId="{2CA4CEEC-33F7-4556-987F-0FA50C28BC0F}" type="pres">
      <dgm:prSet presAssocID="{C8D1867F-C1EF-4D3A-8524-917E69253627}" presName="linNode" presStyleCnt="0"/>
      <dgm:spPr/>
    </dgm:pt>
    <dgm:pt modelId="{861613D3-F19E-4FA7-AD0C-CAE988B933C9}" type="pres">
      <dgm:prSet presAssocID="{C8D1867F-C1EF-4D3A-8524-917E69253627}" presName="parentShp" presStyleLbl="node1" presStyleIdx="2" presStyleCnt="3" custScaleX="78385" custLinFactNeighborX="-4991">
        <dgm:presLayoutVars>
          <dgm:bulletEnabled val="1"/>
        </dgm:presLayoutVars>
      </dgm:prSet>
      <dgm:spPr/>
    </dgm:pt>
    <dgm:pt modelId="{DD38F5D8-8C20-4163-8AE6-91B6F37FB383}" type="pres">
      <dgm:prSet presAssocID="{C8D1867F-C1EF-4D3A-8524-917E69253627}" presName="childShp" presStyleLbl="bgAccFollowNode1" presStyleIdx="2" presStyleCnt="3" custScaleX="110850">
        <dgm:presLayoutVars>
          <dgm:bulletEnabled val="1"/>
        </dgm:presLayoutVars>
      </dgm:prSet>
      <dgm:spPr/>
    </dgm:pt>
  </dgm:ptLst>
  <dgm:cxnLst>
    <dgm:cxn modelId="{056B6D09-C2AA-4CA4-868E-770C38FE80AC}" type="presOf" srcId="{049FA373-2732-43A0-8DFB-B19B9057A07B}" destId="{A6352C34-22E5-4C80-88E8-6E4647C4B8C5}" srcOrd="0" destOrd="0" presId="urn:microsoft.com/office/officeart/2005/8/layout/vList6"/>
    <dgm:cxn modelId="{44291111-4933-4A13-92A9-F55A23F342C0}" type="presOf" srcId="{560A176B-16F6-4958-A84B-6F5A97C1846C}" destId="{5B4553E6-7C5F-4F2A-BECD-E15A3917397E}" srcOrd="0" destOrd="0" presId="urn:microsoft.com/office/officeart/2005/8/layout/vList6"/>
    <dgm:cxn modelId="{BBD2EA11-CCAB-44C5-9F25-217FA561A373}" type="presOf" srcId="{4BD23B34-56C3-430F-8609-F0603EB5D24B}" destId="{B07B1396-8795-4E30-9011-130D52795BAA}" srcOrd="0" destOrd="0" presId="urn:microsoft.com/office/officeart/2005/8/layout/vList6"/>
    <dgm:cxn modelId="{82539719-7194-47EE-9258-570800CF304F}" srcId="{B621F1F1-FE50-4DB1-9E2A-B5C17F23654C}" destId="{4BD23B34-56C3-430F-8609-F0603EB5D24B}" srcOrd="1" destOrd="0" parTransId="{01B1F054-FE0F-40AF-A8EA-CE00A2E2666F}" sibTransId="{CC567753-383C-41E2-A69A-D6F1B6B0BF5C}"/>
    <dgm:cxn modelId="{20A12E1E-4DCB-4232-B0AF-5F434C4FC86F}" srcId="{C8D1867F-C1EF-4D3A-8524-917E69253627}" destId="{814C1467-BFD3-4696-9393-88C12F4B1EDC}" srcOrd="2" destOrd="0" parTransId="{C03FB71C-DDD7-43A5-B52B-C42C2D88449F}" sibTransId="{71A9FEA8-72E9-46C1-8B2E-EB71834945A3}"/>
    <dgm:cxn modelId="{4C449F1F-BDF8-4E45-AA42-5CFC47FC7786}" srcId="{4BD23B34-56C3-430F-8609-F0603EB5D24B}" destId="{6C786013-9BC2-4564-B635-4B8A75C7954E}" srcOrd="1" destOrd="0" parTransId="{37BBDB40-C025-4317-AF6B-DD84BEBA243C}" sibTransId="{714CA1FF-4FBD-4AAC-929A-84D5F1146FBB}"/>
    <dgm:cxn modelId="{63741729-1868-440B-8138-156473F22B28}" srcId="{C8D1867F-C1EF-4D3A-8524-917E69253627}" destId="{1623C32E-1C03-4D94-A4A2-E25AA800DCDC}" srcOrd="0" destOrd="0" parTransId="{218593B1-257E-44EA-B528-F52363E6376C}" sibTransId="{18C2EFFA-60CC-4BBC-A309-F2FCC769D203}"/>
    <dgm:cxn modelId="{1F8A7737-592E-4963-9434-3D23624731E4}" srcId="{560A176B-16F6-4958-A84B-6F5A97C1846C}" destId="{806C41D8-34FE-4821-A95C-FD2858B7BE75}" srcOrd="0" destOrd="0" parTransId="{380A95D3-378E-414F-B42A-F8319D0617CD}" sibTransId="{4F4E5AA5-F86F-4D89-9513-740B50EB6654}"/>
    <dgm:cxn modelId="{F620933C-20BA-41E8-8B98-280C018D8672}" srcId="{560A176B-16F6-4958-A84B-6F5A97C1846C}" destId="{851527EE-E1DD-46BB-B88F-67DF52FD97BC}" srcOrd="2" destOrd="0" parTransId="{8432C1D5-FECB-4CAF-A945-E3C5B5678F86}" sibTransId="{4636B54C-A372-431F-B6C3-A66756D378C1}"/>
    <dgm:cxn modelId="{8CB2643D-1063-43DA-B0B2-898CB2D97519}" type="presOf" srcId="{C48945F2-3049-448E-BAEC-17ADE7537BF0}" destId="{DD38F5D8-8C20-4163-8AE6-91B6F37FB383}" srcOrd="0" destOrd="1" presId="urn:microsoft.com/office/officeart/2005/8/layout/vList6"/>
    <dgm:cxn modelId="{F36CFC5F-C26A-4814-81C9-D0D1B706B326}" srcId="{B621F1F1-FE50-4DB1-9E2A-B5C17F23654C}" destId="{560A176B-16F6-4958-A84B-6F5A97C1846C}" srcOrd="0" destOrd="0" parTransId="{2316B68E-EEFD-4F5F-BB91-10BC05B8A53D}" sibTransId="{E9B8C6B4-62F5-4B35-AAE1-1D8D91042C8E}"/>
    <dgm:cxn modelId="{AD577741-D193-42FE-8542-B20F15BA1071}" type="presOf" srcId="{1623C32E-1C03-4D94-A4A2-E25AA800DCDC}" destId="{DD38F5D8-8C20-4163-8AE6-91B6F37FB383}" srcOrd="0" destOrd="0" presId="urn:microsoft.com/office/officeart/2005/8/layout/vList6"/>
    <dgm:cxn modelId="{F0B22142-1E67-4DFA-9893-071365A21871}" srcId="{560A176B-16F6-4958-A84B-6F5A97C1846C}" destId="{A856387E-8E85-49C3-BA02-BC51E057C29E}" srcOrd="1" destOrd="0" parTransId="{71F03C73-463C-4058-AB46-7EE71CA6481C}" sibTransId="{5EF69B44-C3BC-4B33-A977-F67FFC31A437}"/>
    <dgm:cxn modelId="{892CED67-C3CF-4523-83FA-D3EB83E3D648}" srcId="{4BD23B34-56C3-430F-8609-F0603EB5D24B}" destId="{60E82BC5-DE31-4A3D-AC7B-06FFA7A2D22E}" srcOrd="3" destOrd="0" parTransId="{01F08E08-F061-4997-A7E0-3AC030E23945}" sibTransId="{BCAA75AB-FFD4-4AED-8AB7-70ADD69615D1}"/>
    <dgm:cxn modelId="{15520950-67DB-44B8-841A-FAA7979B26A1}" type="presOf" srcId="{DEF8B8D4-F8DE-4F47-8188-0A2B21144F52}" destId="{DD38F5D8-8C20-4163-8AE6-91B6F37FB383}" srcOrd="0" destOrd="3" presId="urn:microsoft.com/office/officeart/2005/8/layout/vList6"/>
    <dgm:cxn modelId="{2BD22F7B-51D0-440A-AC6A-BA2DCAB18591}" type="presOf" srcId="{6C786013-9BC2-4564-B635-4B8A75C7954E}" destId="{A6352C34-22E5-4C80-88E8-6E4647C4B8C5}" srcOrd="0" destOrd="1" presId="urn:microsoft.com/office/officeart/2005/8/layout/vList6"/>
    <dgm:cxn modelId="{54B47780-8706-4C4F-BF9D-4145DC9DD9B7}" type="presOf" srcId="{24995F9D-4F20-4E26-920A-A8B2AD93A2DF}" destId="{A6352C34-22E5-4C80-88E8-6E4647C4B8C5}" srcOrd="0" destOrd="2" presId="urn:microsoft.com/office/officeart/2005/8/layout/vList6"/>
    <dgm:cxn modelId="{AE398885-8189-42FE-9DEA-D154DEBA8B50}" type="presOf" srcId="{A856387E-8E85-49C3-BA02-BC51E057C29E}" destId="{015CC112-EE07-44E2-B4E5-CF8DB6EB5D65}" srcOrd="0" destOrd="1" presId="urn:microsoft.com/office/officeart/2005/8/layout/vList6"/>
    <dgm:cxn modelId="{BCA63195-4BF7-4971-8E92-B638D7A71D2C}" srcId="{C8D1867F-C1EF-4D3A-8524-917E69253627}" destId="{DEF8B8D4-F8DE-4F47-8188-0A2B21144F52}" srcOrd="3" destOrd="0" parTransId="{C3082709-FEBF-4F70-ACFC-02BF37F0D3B2}" sibTransId="{F5FE63FB-3153-479A-A7C9-E8F9A5850278}"/>
    <dgm:cxn modelId="{1641379E-01ED-4139-AB38-A92809226A1D}" type="presOf" srcId="{806C41D8-34FE-4821-A95C-FD2858B7BE75}" destId="{015CC112-EE07-44E2-B4E5-CF8DB6EB5D65}" srcOrd="0" destOrd="0" presId="urn:microsoft.com/office/officeart/2005/8/layout/vList6"/>
    <dgm:cxn modelId="{AD2ED3A5-DD04-41F2-9830-836135AB0239}" srcId="{4BD23B34-56C3-430F-8609-F0603EB5D24B}" destId="{24995F9D-4F20-4E26-920A-A8B2AD93A2DF}" srcOrd="2" destOrd="0" parTransId="{E3E25541-B53C-4543-B2FB-550A1A4F369B}" sibTransId="{ADD1921B-9C3D-4186-A012-2C74E4427653}"/>
    <dgm:cxn modelId="{EB483DB9-274A-447E-94F3-67426BEE2A4D}" type="presOf" srcId="{C8D1867F-C1EF-4D3A-8524-917E69253627}" destId="{861613D3-F19E-4FA7-AD0C-CAE988B933C9}" srcOrd="0" destOrd="0" presId="urn:microsoft.com/office/officeart/2005/8/layout/vList6"/>
    <dgm:cxn modelId="{AEC08ABD-8705-4B34-A2F3-F3FAB3F8D215}" type="presOf" srcId="{851527EE-E1DD-46BB-B88F-67DF52FD97BC}" destId="{015CC112-EE07-44E2-B4E5-CF8DB6EB5D65}" srcOrd="0" destOrd="2" presId="urn:microsoft.com/office/officeart/2005/8/layout/vList6"/>
    <dgm:cxn modelId="{5A49CCC4-010A-405B-B542-BDBDAAB94A5D}" type="presOf" srcId="{B621F1F1-FE50-4DB1-9E2A-B5C17F23654C}" destId="{F4191ECC-2B4C-47BA-95A9-3D9A1476B377}" srcOrd="0" destOrd="0" presId="urn:microsoft.com/office/officeart/2005/8/layout/vList6"/>
    <dgm:cxn modelId="{FA28E0C4-E331-4B43-9816-2D1E7DCF440C}" type="presOf" srcId="{814C1467-BFD3-4696-9393-88C12F4B1EDC}" destId="{DD38F5D8-8C20-4163-8AE6-91B6F37FB383}" srcOrd="0" destOrd="2" presId="urn:microsoft.com/office/officeart/2005/8/layout/vList6"/>
    <dgm:cxn modelId="{3B0C62C6-EE1B-413C-8DE0-33603AB3516A}" srcId="{B621F1F1-FE50-4DB1-9E2A-B5C17F23654C}" destId="{C8D1867F-C1EF-4D3A-8524-917E69253627}" srcOrd="2" destOrd="0" parTransId="{C990F0AF-F6A3-4E80-9C82-71B6C86EEF86}" sibTransId="{6C94C01A-F0F4-4E5F-9529-FB43F3AB918A}"/>
    <dgm:cxn modelId="{4D8B69DC-0FFE-4F45-92DA-61B6B478F732}" srcId="{4BD23B34-56C3-430F-8609-F0603EB5D24B}" destId="{049FA373-2732-43A0-8DFB-B19B9057A07B}" srcOrd="0" destOrd="0" parTransId="{945E4FB5-F9B6-420B-A58B-2BA349BB9C42}" sibTransId="{E8D87AD7-7924-477A-8995-7921514E699A}"/>
    <dgm:cxn modelId="{17FBA1DD-94A0-4749-96C9-607F4237559F}" type="presOf" srcId="{60E82BC5-DE31-4A3D-AC7B-06FFA7A2D22E}" destId="{A6352C34-22E5-4C80-88E8-6E4647C4B8C5}" srcOrd="0" destOrd="3" presId="urn:microsoft.com/office/officeart/2005/8/layout/vList6"/>
    <dgm:cxn modelId="{5E624ADE-F39F-4DB4-AFA0-D82AC56466DB}" srcId="{C8D1867F-C1EF-4D3A-8524-917E69253627}" destId="{C48945F2-3049-448E-BAEC-17ADE7537BF0}" srcOrd="1" destOrd="0" parTransId="{C0A72D7F-DDAD-4C73-B078-E6121D7FC6CE}" sibTransId="{66753391-F845-43DA-BE93-26E09FB5BE6D}"/>
    <dgm:cxn modelId="{43B5C747-E2A6-433C-93F6-0D7C3227943C}" type="presParOf" srcId="{F4191ECC-2B4C-47BA-95A9-3D9A1476B377}" destId="{E645FD00-4548-49A4-BAAA-6CAEFCFBB8DE}" srcOrd="0" destOrd="0" presId="urn:microsoft.com/office/officeart/2005/8/layout/vList6"/>
    <dgm:cxn modelId="{A0DE878B-54B0-46FC-9156-E94D4922A0F2}" type="presParOf" srcId="{E645FD00-4548-49A4-BAAA-6CAEFCFBB8DE}" destId="{5B4553E6-7C5F-4F2A-BECD-E15A3917397E}" srcOrd="0" destOrd="0" presId="urn:microsoft.com/office/officeart/2005/8/layout/vList6"/>
    <dgm:cxn modelId="{8D52F1AA-FDAB-4B38-8F3C-D7C7B7B19DDC}" type="presParOf" srcId="{E645FD00-4548-49A4-BAAA-6CAEFCFBB8DE}" destId="{015CC112-EE07-44E2-B4E5-CF8DB6EB5D65}" srcOrd="1" destOrd="0" presId="urn:microsoft.com/office/officeart/2005/8/layout/vList6"/>
    <dgm:cxn modelId="{F33B62B2-C31B-4B31-86CF-01F4A0AD56F1}" type="presParOf" srcId="{F4191ECC-2B4C-47BA-95A9-3D9A1476B377}" destId="{154D4776-EC23-443C-81F4-4889CCA8FCFD}" srcOrd="1" destOrd="0" presId="urn:microsoft.com/office/officeart/2005/8/layout/vList6"/>
    <dgm:cxn modelId="{31A3AC73-006B-4F64-A4F9-B3FD7423753E}" type="presParOf" srcId="{F4191ECC-2B4C-47BA-95A9-3D9A1476B377}" destId="{5C3E1868-E116-4F8C-AB5C-18203AD70E4B}" srcOrd="2" destOrd="0" presId="urn:microsoft.com/office/officeart/2005/8/layout/vList6"/>
    <dgm:cxn modelId="{3FF80678-75FB-4E4D-980D-956B2B82ABF0}" type="presParOf" srcId="{5C3E1868-E116-4F8C-AB5C-18203AD70E4B}" destId="{B07B1396-8795-4E30-9011-130D52795BAA}" srcOrd="0" destOrd="0" presId="urn:microsoft.com/office/officeart/2005/8/layout/vList6"/>
    <dgm:cxn modelId="{D1535F65-0B77-49A5-8A63-20AC29625A89}" type="presParOf" srcId="{5C3E1868-E116-4F8C-AB5C-18203AD70E4B}" destId="{A6352C34-22E5-4C80-88E8-6E4647C4B8C5}" srcOrd="1" destOrd="0" presId="urn:microsoft.com/office/officeart/2005/8/layout/vList6"/>
    <dgm:cxn modelId="{0A8256B5-5081-418F-BB76-6E17AEC44C2B}" type="presParOf" srcId="{F4191ECC-2B4C-47BA-95A9-3D9A1476B377}" destId="{631E22F8-BB41-4125-9189-31CEA84A3231}" srcOrd="3" destOrd="0" presId="urn:microsoft.com/office/officeart/2005/8/layout/vList6"/>
    <dgm:cxn modelId="{558A1E86-6965-4218-894F-D97B496340A8}" type="presParOf" srcId="{F4191ECC-2B4C-47BA-95A9-3D9A1476B377}" destId="{2CA4CEEC-33F7-4556-987F-0FA50C28BC0F}" srcOrd="4" destOrd="0" presId="urn:microsoft.com/office/officeart/2005/8/layout/vList6"/>
    <dgm:cxn modelId="{7B49E45A-56FD-4889-BCD5-03ACF38149C6}" type="presParOf" srcId="{2CA4CEEC-33F7-4556-987F-0FA50C28BC0F}" destId="{861613D3-F19E-4FA7-AD0C-CAE988B933C9}" srcOrd="0" destOrd="0" presId="urn:microsoft.com/office/officeart/2005/8/layout/vList6"/>
    <dgm:cxn modelId="{3DF1F084-A583-48B6-83B7-5FF229B161D1}" type="presParOf" srcId="{2CA4CEEC-33F7-4556-987F-0FA50C28BC0F}" destId="{DD38F5D8-8C20-4163-8AE6-91B6F37FB383}"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C783CEE-93BA-4D73-96F8-3DAA1DD49E94}" type="doc">
      <dgm:prSet loTypeId="urn:microsoft.com/office/officeart/2005/8/layout/pList2" loCatId="list" qsTypeId="urn:microsoft.com/office/officeart/2005/8/quickstyle/simple1" qsCatId="simple" csTypeId="urn:microsoft.com/office/officeart/2005/8/colors/accent1_2" csCatId="accent1" phldr="1"/>
      <dgm:spPr/>
    </dgm:pt>
    <dgm:pt modelId="{E33A952B-4E50-400E-A648-0A1C121B4A89}">
      <dgm:prSet phldrT="[Text]" custT="1"/>
      <dgm:spPr>
        <a:solidFill>
          <a:srgbClr val="CCCCCC"/>
        </a:solidFill>
      </dgm:spPr>
      <dgm:t>
        <a:bodyPr/>
        <a:lstStyle/>
        <a:p>
          <a:r>
            <a:rPr lang="en-US" sz="2000" b="1" dirty="0">
              <a:solidFill>
                <a:schemeClr val="tx1"/>
              </a:solidFill>
              <a:latin typeface="Times New Roman" pitchFamily="18" charset="0"/>
              <a:cs typeface="Times New Roman" pitchFamily="18" charset="0"/>
            </a:rPr>
            <a:t>Teach the body to recognize HIV </a:t>
          </a:r>
        </a:p>
      </dgm:t>
    </dgm:pt>
    <dgm:pt modelId="{39821C4F-74DE-418F-84DA-77D4EB45345F}" type="parTrans" cxnId="{D8F6A67C-F3A2-4AA9-BA23-BD5E45BC20F5}">
      <dgm:prSet/>
      <dgm:spPr/>
      <dgm:t>
        <a:bodyPr/>
        <a:lstStyle/>
        <a:p>
          <a:endParaRPr lang="en-US"/>
        </a:p>
      </dgm:t>
    </dgm:pt>
    <dgm:pt modelId="{E8495B80-12B9-4098-BD6C-AAFAA5443C03}" type="sibTrans" cxnId="{D8F6A67C-F3A2-4AA9-BA23-BD5E45BC20F5}">
      <dgm:prSet/>
      <dgm:spPr/>
      <dgm:t>
        <a:bodyPr/>
        <a:lstStyle/>
        <a:p>
          <a:endParaRPr lang="en-US"/>
        </a:p>
      </dgm:t>
    </dgm:pt>
    <dgm:pt modelId="{0634AF5A-F97D-4130-93CC-3EBEC2BE2796}">
      <dgm:prSet phldrT="[Text]" custT="1"/>
      <dgm:spPr>
        <a:solidFill>
          <a:srgbClr val="CCCCCC"/>
        </a:solidFill>
      </dgm:spPr>
      <dgm:t>
        <a:bodyPr/>
        <a:lstStyle/>
        <a:p>
          <a:r>
            <a:rPr lang="en-US" sz="2000" b="1" dirty="0">
              <a:solidFill>
                <a:schemeClr val="tx1"/>
              </a:solidFill>
              <a:latin typeface="Times New Roman" pitchFamily="18" charset="0"/>
              <a:cs typeface="Times New Roman" pitchFamily="18" charset="0"/>
            </a:rPr>
            <a:t>Tell the body to sound an alarm</a:t>
          </a:r>
        </a:p>
      </dgm:t>
    </dgm:pt>
    <dgm:pt modelId="{D8C7EFEC-2D3F-490D-9B29-544CA3184F4C}" type="parTrans" cxnId="{4911192B-9DA4-41FB-8515-9D93C7A9F16E}">
      <dgm:prSet/>
      <dgm:spPr/>
      <dgm:t>
        <a:bodyPr/>
        <a:lstStyle/>
        <a:p>
          <a:endParaRPr lang="en-US"/>
        </a:p>
      </dgm:t>
    </dgm:pt>
    <dgm:pt modelId="{3C1778B5-D38D-4EA6-994F-04827844C824}" type="sibTrans" cxnId="{4911192B-9DA4-41FB-8515-9D93C7A9F16E}">
      <dgm:prSet/>
      <dgm:spPr/>
      <dgm:t>
        <a:bodyPr/>
        <a:lstStyle/>
        <a:p>
          <a:endParaRPr lang="en-US"/>
        </a:p>
      </dgm:t>
    </dgm:pt>
    <dgm:pt modelId="{16B71569-6F77-4B54-A8E6-25088F377C01}">
      <dgm:prSet phldrT="[Text]" custT="1"/>
      <dgm:spPr>
        <a:solidFill>
          <a:srgbClr val="CCCCCC"/>
        </a:solidFill>
      </dgm:spPr>
      <dgm:t>
        <a:bodyPr/>
        <a:lstStyle/>
        <a:p>
          <a:r>
            <a:rPr lang="en-US" sz="2000" b="1" dirty="0">
              <a:solidFill>
                <a:schemeClr val="tx1"/>
              </a:solidFill>
              <a:latin typeface="Times New Roman" pitchFamily="18" charset="0"/>
              <a:cs typeface="Times New Roman" pitchFamily="18" charset="0"/>
            </a:rPr>
            <a:t>Send fighter cells to go into action</a:t>
          </a:r>
        </a:p>
      </dgm:t>
    </dgm:pt>
    <dgm:pt modelId="{08C5040B-F919-4483-B141-DAC2882599D3}" type="parTrans" cxnId="{8961480C-B04A-4078-B9FB-CDFCC24398DB}">
      <dgm:prSet/>
      <dgm:spPr/>
      <dgm:t>
        <a:bodyPr/>
        <a:lstStyle/>
        <a:p>
          <a:endParaRPr lang="en-US"/>
        </a:p>
      </dgm:t>
    </dgm:pt>
    <dgm:pt modelId="{D52EA9E2-BD8A-445E-8ADE-B02D152FF833}" type="sibTrans" cxnId="{8961480C-B04A-4078-B9FB-CDFCC24398DB}">
      <dgm:prSet/>
      <dgm:spPr/>
      <dgm:t>
        <a:bodyPr/>
        <a:lstStyle/>
        <a:p>
          <a:endParaRPr lang="en-US"/>
        </a:p>
      </dgm:t>
    </dgm:pt>
    <dgm:pt modelId="{E95261C3-4F81-484B-A7D4-C5E64CFCA0CC}">
      <dgm:prSet phldrT="[Text]" custT="1"/>
      <dgm:spPr>
        <a:solidFill>
          <a:srgbClr val="CCCCCC"/>
        </a:solidFill>
      </dgm:spPr>
      <dgm:t>
        <a:bodyPr/>
        <a:lstStyle/>
        <a:p>
          <a:r>
            <a:rPr lang="en-US" sz="2000" b="1" dirty="0">
              <a:solidFill>
                <a:schemeClr val="tx1"/>
              </a:solidFill>
              <a:latin typeface="Times New Roman" pitchFamily="18" charset="0"/>
              <a:cs typeface="Times New Roman" pitchFamily="18" charset="0"/>
            </a:rPr>
            <a:t>Result: HIV is controlled or killed</a:t>
          </a:r>
        </a:p>
      </dgm:t>
    </dgm:pt>
    <dgm:pt modelId="{2EEED190-05A7-489C-8E7D-45FFFDE10A02}" type="parTrans" cxnId="{AE8EE290-1EC9-4F03-AF2B-F256E5EACCB2}">
      <dgm:prSet/>
      <dgm:spPr/>
      <dgm:t>
        <a:bodyPr/>
        <a:lstStyle/>
        <a:p>
          <a:endParaRPr lang="en-US"/>
        </a:p>
      </dgm:t>
    </dgm:pt>
    <dgm:pt modelId="{8BF37BE9-2875-4E39-8C66-A1E5905CCA1F}" type="sibTrans" cxnId="{AE8EE290-1EC9-4F03-AF2B-F256E5EACCB2}">
      <dgm:prSet/>
      <dgm:spPr/>
      <dgm:t>
        <a:bodyPr/>
        <a:lstStyle/>
        <a:p>
          <a:endParaRPr lang="en-US"/>
        </a:p>
      </dgm:t>
    </dgm:pt>
    <dgm:pt modelId="{D1B82620-FCEF-4268-88C7-C14986F79F7B}" type="pres">
      <dgm:prSet presAssocID="{BC783CEE-93BA-4D73-96F8-3DAA1DD49E94}" presName="Name0" presStyleCnt="0">
        <dgm:presLayoutVars>
          <dgm:dir/>
          <dgm:resizeHandles val="exact"/>
        </dgm:presLayoutVars>
      </dgm:prSet>
      <dgm:spPr/>
    </dgm:pt>
    <dgm:pt modelId="{45F35F8A-EA31-49A2-897F-36BC983723E8}" type="pres">
      <dgm:prSet presAssocID="{BC783CEE-93BA-4D73-96F8-3DAA1DD49E94}" presName="bkgdShp" presStyleLbl="alignAccFollowNode1" presStyleIdx="0" presStyleCnt="1" custScaleY="133673"/>
      <dgm:spPr/>
    </dgm:pt>
    <dgm:pt modelId="{291E23F5-6156-4283-B8C2-AB525BAB3016}" type="pres">
      <dgm:prSet presAssocID="{BC783CEE-93BA-4D73-96F8-3DAA1DD49E94}" presName="linComp" presStyleCnt="0"/>
      <dgm:spPr/>
    </dgm:pt>
    <dgm:pt modelId="{6823566E-498D-4ADF-ABC0-637E5E3F5CB9}" type="pres">
      <dgm:prSet presAssocID="{E33A952B-4E50-400E-A648-0A1C121B4A89}" presName="compNode" presStyleCnt="0"/>
      <dgm:spPr/>
    </dgm:pt>
    <dgm:pt modelId="{C1E4F566-9855-4917-A1AA-1FF8FDF8EB53}" type="pres">
      <dgm:prSet presAssocID="{E33A952B-4E50-400E-A648-0A1C121B4A89}" presName="node" presStyleLbl="node1" presStyleIdx="0" presStyleCnt="4" custScaleY="74683">
        <dgm:presLayoutVars>
          <dgm:bulletEnabled val="1"/>
        </dgm:presLayoutVars>
      </dgm:prSet>
      <dgm:spPr/>
    </dgm:pt>
    <dgm:pt modelId="{9F4DB676-FB91-43A2-9447-AB7717C903BF}" type="pres">
      <dgm:prSet presAssocID="{E33A952B-4E50-400E-A648-0A1C121B4A89}" presName="invisiNode" presStyleLbl="node1" presStyleIdx="0" presStyleCnt="4"/>
      <dgm:spPr/>
    </dgm:pt>
    <dgm:pt modelId="{996C3FF6-C4DD-4CC2-8EC7-4FE075FB5507}" type="pres">
      <dgm:prSet presAssocID="{E33A952B-4E50-400E-A648-0A1C121B4A89}" presName="imagNode" presStyleLbl="fgImgPlace1" presStyleIdx="0" presStyleCnt="4" custScaleY="129969"/>
      <dgm:spPr>
        <a:blipFill rotWithShape="1">
          <a:blip xmlns:r="http://schemas.openxmlformats.org/officeDocument/2006/relationships" r:embed="rId1"/>
          <a:stretch>
            <a:fillRect/>
          </a:stretch>
        </a:blipFill>
      </dgm:spPr>
    </dgm:pt>
    <dgm:pt modelId="{70FAB26E-EFD8-4C25-B2F6-BCC765420FA8}" type="pres">
      <dgm:prSet presAssocID="{E8495B80-12B9-4098-BD6C-AAFAA5443C03}" presName="sibTrans" presStyleLbl="sibTrans2D1" presStyleIdx="0" presStyleCnt="0"/>
      <dgm:spPr/>
    </dgm:pt>
    <dgm:pt modelId="{1D0E2277-5276-4E64-89A0-5D5736E9E34E}" type="pres">
      <dgm:prSet presAssocID="{0634AF5A-F97D-4130-93CC-3EBEC2BE2796}" presName="compNode" presStyleCnt="0"/>
      <dgm:spPr/>
    </dgm:pt>
    <dgm:pt modelId="{246A351F-E79B-4AFA-B2E0-4BE620D7E183}" type="pres">
      <dgm:prSet presAssocID="{0634AF5A-F97D-4130-93CC-3EBEC2BE2796}" presName="node" presStyleLbl="node1" presStyleIdx="1" presStyleCnt="4" custScaleY="74683">
        <dgm:presLayoutVars>
          <dgm:bulletEnabled val="1"/>
        </dgm:presLayoutVars>
      </dgm:prSet>
      <dgm:spPr/>
    </dgm:pt>
    <dgm:pt modelId="{C95FA14B-78B5-4732-898A-1CDE78304687}" type="pres">
      <dgm:prSet presAssocID="{0634AF5A-F97D-4130-93CC-3EBEC2BE2796}" presName="invisiNode" presStyleLbl="node1" presStyleIdx="1" presStyleCnt="4"/>
      <dgm:spPr/>
    </dgm:pt>
    <dgm:pt modelId="{394E50FF-A64C-4124-8F6F-CF3938C13E0F}" type="pres">
      <dgm:prSet presAssocID="{0634AF5A-F97D-4130-93CC-3EBEC2BE2796}" presName="imagNode" presStyleLbl="fgImgPlace1" presStyleIdx="1" presStyleCnt="4" custScaleY="137897"/>
      <dgm:spPr>
        <a:blipFill rotWithShape="1">
          <a:blip xmlns:r="http://schemas.openxmlformats.org/officeDocument/2006/relationships" r:embed="rId2"/>
          <a:stretch>
            <a:fillRect/>
          </a:stretch>
        </a:blipFill>
      </dgm:spPr>
    </dgm:pt>
    <dgm:pt modelId="{40B1DE68-19A6-4025-9934-3F6D2B262740}" type="pres">
      <dgm:prSet presAssocID="{3C1778B5-D38D-4EA6-994F-04827844C824}" presName="sibTrans" presStyleLbl="sibTrans2D1" presStyleIdx="0" presStyleCnt="0"/>
      <dgm:spPr/>
    </dgm:pt>
    <dgm:pt modelId="{4B28E7E0-04D8-4903-9A44-7041676EDF50}" type="pres">
      <dgm:prSet presAssocID="{16B71569-6F77-4B54-A8E6-25088F377C01}" presName="compNode" presStyleCnt="0"/>
      <dgm:spPr/>
    </dgm:pt>
    <dgm:pt modelId="{D15240CF-262D-4EC8-93D2-28C02528AB89}" type="pres">
      <dgm:prSet presAssocID="{16B71569-6F77-4B54-A8E6-25088F377C01}" presName="node" presStyleLbl="node1" presStyleIdx="2" presStyleCnt="4" custScaleY="74683">
        <dgm:presLayoutVars>
          <dgm:bulletEnabled val="1"/>
        </dgm:presLayoutVars>
      </dgm:prSet>
      <dgm:spPr/>
    </dgm:pt>
    <dgm:pt modelId="{748B5BF7-DC26-4556-84D4-4A06037798BB}" type="pres">
      <dgm:prSet presAssocID="{16B71569-6F77-4B54-A8E6-25088F377C01}" presName="invisiNode" presStyleLbl="node1" presStyleIdx="2" presStyleCnt="4"/>
      <dgm:spPr/>
    </dgm:pt>
    <dgm:pt modelId="{5293B1A1-9FE1-4AEA-8727-AA9D4122F2A2}" type="pres">
      <dgm:prSet presAssocID="{16B71569-6F77-4B54-A8E6-25088F377C01}" presName="imagNode" presStyleLbl="fgImgPlace1" presStyleIdx="2" presStyleCnt="4" custScaleY="141068"/>
      <dgm:spPr>
        <a:blipFill rotWithShape="1">
          <a:blip xmlns:r="http://schemas.openxmlformats.org/officeDocument/2006/relationships" r:embed="rId3"/>
          <a:stretch>
            <a:fillRect/>
          </a:stretch>
        </a:blipFill>
      </dgm:spPr>
    </dgm:pt>
    <dgm:pt modelId="{46EF2F5C-7D18-4E44-BA4E-0F48E2B3DF6E}" type="pres">
      <dgm:prSet presAssocID="{D52EA9E2-BD8A-445E-8ADE-B02D152FF833}" presName="sibTrans" presStyleLbl="sibTrans2D1" presStyleIdx="0" presStyleCnt="0"/>
      <dgm:spPr/>
    </dgm:pt>
    <dgm:pt modelId="{384D2794-11A6-471C-8CEA-3CD6B28340AD}" type="pres">
      <dgm:prSet presAssocID="{E95261C3-4F81-484B-A7D4-C5E64CFCA0CC}" presName="compNode" presStyleCnt="0"/>
      <dgm:spPr/>
    </dgm:pt>
    <dgm:pt modelId="{1817991C-F034-4F8A-AE26-FF322CED74E6}" type="pres">
      <dgm:prSet presAssocID="{E95261C3-4F81-484B-A7D4-C5E64CFCA0CC}" presName="node" presStyleLbl="node1" presStyleIdx="3" presStyleCnt="4" custScaleY="74683">
        <dgm:presLayoutVars>
          <dgm:bulletEnabled val="1"/>
        </dgm:presLayoutVars>
      </dgm:prSet>
      <dgm:spPr/>
    </dgm:pt>
    <dgm:pt modelId="{B4F0DBA5-38FE-429C-BECF-16849B6913A5}" type="pres">
      <dgm:prSet presAssocID="{E95261C3-4F81-484B-A7D4-C5E64CFCA0CC}" presName="invisiNode" presStyleLbl="node1" presStyleIdx="3" presStyleCnt="4"/>
      <dgm:spPr/>
    </dgm:pt>
    <dgm:pt modelId="{C34ACEB5-1084-4523-B1D2-DF738D3B730A}" type="pres">
      <dgm:prSet presAssocID="{E95261C3-4F81-484B-A7D4-C5E64CFCA0CC}" presName="imagNode" presStyleLbl="fgImgPlace1" presStyleIdx="3" presStyleCnt="4" custScaleY="141396"/>
      <dgm:spPr>
        <a:blipFill rotWithShape="1">
          <a:blip xmlns:r="http://schemas.openxmlformats.org/officeDocument/2006/relationships" r:embed="rId4"/>
          <a:stretch>
            <a:fillRect/>
          </a:stretch>
        </a:blipFill>
      </dgm:spPr>
    </dgm:pt>
  </dgm:ptLst>
  <dgm:cxnLst>
    <dgm:cxn modelId="{8961480C-B04A-4078-B9FB-CDFCC24398DB}" srcId="{BC783CEE-93BA-4D73-96F8-3DAA1DD49E94}" destId="{16B71569-6F77-4B54-A8E6-25088F377C01}" srcOrd="2" destOrd="0" parTransId="{08C5040B-F919-4483-B141-DAC2882599D3}" sibTransId="{D52EA9E2-BD8A-445E-8ADE-B02D152FF833}"/>
    <dgm:cxn modelId="{BDB20422-5C4A-4C27-8177-843260737B11}" type="presOf" srcId="{E33A952B-4E50-400E-A648-0A1C121B4A89}" destId="{C1E4F566-9855-4917-A1AA-1FF8FDF8EB53}" srcOrd="0" destOrd="0" presId="urn:microsoft.com/office/officeart/2005/8/layout/pList2"/>
    <dgm:cxn modelId="{4911192B-9DA4-41FB-8515-9D93C7A9F16E}" srcId="{BC783CEE-93BA-4D73-96F8-3DAA1DD49E94}" destId="{0634AF5A-F97D-4130-93CC-3EBEC2BE2796}" srcOrd="1" destOrd="0" parTransId="{D8C7EFEC-2D3F-490D-9B29-544CA3184F4C}" sibTransId="{3C1778B5-D38D-4EA6-994F-04827844C824}"/>
    <dgm:cxn modelId="{F82B0E4D-669E-4158-9F8D-0DFA5940815F}" type="presOf" srcId="{16B71569-6F77-4B54-A8E6-25088F377C01}" destId="{D15240CF-262D-4EC8-93D2-28C02528AB89}" srcOrd="0" destOrd="0" presId="urn:microsoft.com/office/officeart/2005/8/layout/pList2"/>
    <dgm:cxn modelId="{D8F6A67C-F3A2-4AA9-BA23-BD5E45BC20F5}" srcId="{BC783CEE-93BA-4D73-96F8-3DAA1DD49E94}" destId="{E33A952B-4E50-400E-A648-0A1C121B4A89}" srcOrd="0" destOrd="0" parTransId="{39821C4F-74DE-418F-84DA-77D4EB45345F}" sibTransId="{E8495B80-12B9-4098-BD6C-AAFAA5443C03}"/>
    <dgm:cxn modelId="{AE8EE290-1EC9-4F03-AF2B-F256E5EACCB2}" srcId="{BC783CEE-93BA-4D73-96F8-3DAA1DD49E94}" destId="{E95261C3-4F81-484B-A7D4-C5E64CFCA0CC}" srcOrd="3" destOrd="0" parTransId="{2EEED190-05A7-489C-8E7D-45FFFDE10A02}" sibTransId="{8BF37BE9-2875-4E39-8C66-A1E5905CCA1F}"/>
    <dgm:cxn modelId="{9162199A-E916-4D05-A9B2-88D1CD00A32E}" type="presOf" srcId="{D52EA9E2-BD8A-445E-8ADE-B02D152FF833}" destId="{46EF2F5C-7D18-4E44-BA4E-0F48E2B3DF6E}" srcOrd="0" destOrd="0" presId="urn:microsoft.com/office/officeart/2005/8/layout/pList2"/>
    <dgm:cxn modelId="{79564BA3-178F-459D-A6BF-241D0DD30575}" type="presOf" srcId="{3C1778B5-D38D-4EA6-994F-04827844C824}" destId="{40B1DE68-19A6-4025-9934-3F6D2B262740}" srcOrd="0" destOrd="0" presId="urn:microsoft.com/office/officeart/2005/8/layout/pList2"/>
    <dgm:cxn modelId="{52832FBF-BD0F-4817-84ED-90127652FDBD}" type="presOf" srcId="{E95261C3-4F81-484B-A7D4-C5E64CFCA0CC}" destId="{1817991C-F034-4F8A-AE26-FF322CED74E6}" srcOrd="0" destOrd="0" presId="urn:microsoft.com/office/officeart/2005/8/layout/pList2"/>
    <dgm:cxn modelId="{CF3C6FD0-EAF6-44E4-92EE-E9BF4E53C4EA}" type="presOf" srcId="{0634AF5A-F97D-4130-93CC-3EBEC2BE2796}" destId="{246A351F-E79B-4AFA-B2E0-4BE620D7E183}" srcOrd="0" destOrd="0" presId="urn:microsoft.com/office/officeart/2005/8/layout/pList2"/>
    <dgm:cxn modelId="{BBD115D6-BEAF-435E-BBAD-C8EA4BE5B190}" type="presOf" srcId="{BC783CEE-93BA-4D73-96F8-3DAA1DD49E94}" destId="{D1B82620-FCEF-4268-88C7-C14986F79F7B}" srcOrd="0" destOrd="0" presId="urn:microsoft.com/office/officeart/2005/8/layout/pList2"/>
    <dgm:cxn modelId="{43EEE6EC-C0CB-4F1C-8770-B376CBD20451}" type="presOf" srcId="{E8495B80-12B9-4098-BD6C-AAFAA5443C03}" destId="{70FAB26E-EFD8-4C25-B2F6-BCC765420FA8}" srcOrd="0" destOrd="0" presId="urn:microsoft.com/office/officeart/2005/8/layout/pList2"/>
    <dgm:cxn modelId="{E19964F9-6E47-4A50-B247-63E8577D7397}" type="presParOf" srcId="{D1B82620-FCEF-4268-88C7-C14986F79F7B}" destId="{45F35F8A-EA31-49A2-897F-36BC983723E8}" srcOrd="0" destOrd="0" presId="urn:microsoft.com/office/officeart/2005/8/layout/pList2"/>
    <dgm:cxn modelId="{C0AAE321-1BDB-4624-BE59-30F0094A447B}" type="presParOf" srcId="{D1B82620-FCEF-4268-88C7-C14986F79F7B}" destId="{291E23F5-6156-4283-B8C2-AB525BAB3016}" srcOrd="1" destOrd="0" presId="urn:microsoft.com/office/officeart/2005/8/layout/pList2"/>
    <dgm:cxn modelId="{B169C0B7-1AA0-430D-9EA6-1EA10EFDF9ED}" type="presParOf" srcId="{291E23F5-6156-4283-B8C2-AB525BAB3016}" destId="{6823566E-498D-4ADF-ABC0-637E5E3F5CB9}" srcOrd="0" destOrd="0" presId="urn:microsoft.com/office/officeart/2005/8/layout/pList2"/>
    <dgm:cxn modelId="{3E700725-6F12-415B-AD35-416397ACBC02}" type="presParOf" srcId="{6823566E-498D-4ADF-ABC0-637E5E3F5CB9}" destId="{C1E4F566-9855-4917-A1AA-1FF8FDF8EB53}" srcOrd="0" destOrd="0" presId="urn:microsoft.com/office/officeart/2005/8/layout/pList2"/>
    <dgm:cxn modelId="{846CA64C-2EB1-41DD-95AA-016D0A387DA3}" type="presParOf" srcId="{6823566E-498D-4ADF-ABC0-637E5E3F5CB9}" destId="{9F4DB676-FB91-43A2-9447-AB7717C903BF}" srcOrd="1" destOrd="0" presId="urn:microsoft.com/office/officeart/2005/8/layout/pList2"/>
    <dgm:cxn modelId="{F93D8377-126B-4183-BF9C-153AECE3F4D4}" type="presParOf" srcId="{6823566E-498D-4ADF-ABC0-637E5E3F5CB9}" destId="{996C3FF6-C4DD-4CC2-8EC7-4FE075FB5507}" srcOrd="2" destOrd="0" presId="urn:microsoft.com/office/officeart/2005/8/layout/pList2"/>
    <dgm:cxn modelId="{31625FCF-7ECF-43D1-AF33-67935A8F49DE}" type="presParOf" srcId="{291E23F5-6156-4283-B8C2-AB525BAB3016}" destId="{70FAB26E-EFD8-4C25-B2F6-BCC765420FA8}" srcOrd="1" destOrd="0" presId="urn:microsoft.com/office/officeart/2005/8/layout/pList2"/>
    <dgm:cxn modelId="{16ECB243-253A-4008-98A7-67A3C2E17E19}" type="presParOf" srcId="{291E23F5-6156-4283-B8C2-AB525BAB3016}" destId="{1D0E2277-5276-4E64-89A0-5D5736E9E34E}" srcOrd="2" destOrd="0" presId="urn:microsoft.com/office/officeart/2005/8/layout/pList2"/>
    <dgm:cxn modelId="{1DF37C51-963D-4EDE-A058-3CB51B8DF8F7}" type="presParOf" srcId="{1D0E2277-5276-4E64-89A0-5D5736E9E34E}" destId="{246A351F-E79B-4AFA-B2E0-4BE620D7E183}" srcOrd="0" destOrd="0" presId="urn:microsoft.com/office/officeart/2005/8/layout/pList2"/>
    <dgm:cxn modelId="{E58259E8-3DB1-44C3-ABDE-F91D68CE4A73}" type="presParOf" srcId="{1D0E2277-5276-4E64-89A0-5D5736E9E34E}" destId="{C95FA14B-78B5-4732-898A-1CDE78304687}" srcOrd="1" destOrd="0" presId="urn:microsoft.com/office/officeart/2005/8/layout/pList2"/>
    <dgm:cxn modelId="{BCDC1E8D-DABA-4839-8A34-3F54F5742FB5}" type="presParOf" srcId="{1D0E2277-5276-4E64-89A0-5D5736E9E34E}" destId="{394E50FF-A64C-4124-8F6F-CF3938C13E0F}" srcOrd="2" destOrd="0" presId="urn:microsoft.com/office/officeart/2005/8/layout/pList2"/>
    <dgm:cxn modelId="{71BB7D40-6B11-47CF-B389-0F2F87444855}" type="presParOf" srcId="{291E23F5-6156-4283-B8C2-AB525BAB3016}" destId="{40B1DE68-19A6-4025-9934-3F6D2B262740}" srcOrd="3" destOrd="0" presId="urn:microsoft.com/office/officeart/2005/8/layout/pList2"/>
    <dgm:cxn modelId="{85285A37-2E5B-443F-91D2-504D963EECC5}" type="presParOf" srcId="{291E23F5-6156-4283-B8C2-AB525BAB3016}" destId="{4B28E7E0-04D8-4903-9A44-7041676EDF50}" srcOrd="4" destOrd="0" presId="urn:microsoft.com/office/officeart/2005/8/layout/pList2"/>
    <dgm:cxn modelId="{F87F7D16-4346-4EFE-B39D-7002CBCA2CA2}" type="presParOf" srcId="{4B28E7E0-04D8-4903-9A44-7041676EDF50}" destId="{D15240CF-262D-4EC8-93D2-28C02528AB89}" srcOrd="0" destOrd="0" presId="urn:microsoft.com/office/officeart/2005/8/layout/pList2"/>
    <dgm:cxn modelId="{B566FDC2-76D8-43C8-987D-A0F80E29BCAF}" type="presParOf" srcId="{4B28E7E0-04D8-4903-9A44-7041676EDF50}" destId="{748B5BF7-DC26-4556-84D4-4A06037798BB}" srcOrd="1" destOrd="0" presId="urn:microsoft.com/office/officeart/2005/8/layout/pList2"/>
    <dgm:cxn modelId="{C425229F-D09B-4C81-8788-8EDC06E227F7}" type="presParOf" srcId="{4B28E7E0-04D8-4903-9A44-7041676EDF50}" destId="{5293B1A1-9FE1-4AEA-8727-AA9D4122F2A2}" srcOrd="2" destOrd="0" presId="urn:microsoft.com/office/officeart/2005/8/layout/pList2"/>
    <dgm:cxn modelId="{D7887D85-F30F-405C-8AB8-7F1811EE6722}" type="presParOf" srcId="{291E23F5-6156-4283-B8C2-AB525BAB3016}" destId="{46EF2F5C-7D18-4E44-BA4E-0F48E2B3DF6E}" srcOrd="5" destOrd="0" presId="urn:microsoft.com/office/officeart/2005/8/layout/pList2"/>
    <dgm:cxn modelId="{F7DA6950-9E79-4F78-8BE3-6EF2ECDF200D}" type="presParOf" srcId="{291E23F5-6156-4283-B8C2-AB525BAB3016}" destId="{384D2794-11A6-471C-8CEA-3CD6B28340AD}" srcOrd="6" destOrd="0" presId="urn:microsoft.com/office/officeart/2005/8/layout/pList2"/>
    <dgm:cxn modelId="{E38178BF-8426-4104-9C1B-CB5E1399836A}" type="presParOf" srcId="{384D2794-11A6-471C-8CEA-3CD6B28340AD}" destId="{1817991C-F034-4F8A-AE26-FF322CED74E6}" srcOrd="0" destOrd="0" presId="urn:microsoft.com/office/officeart/2005/8/layout/pList2"/>
    <dgm:cxn modelId="{7FAE8D2A-8951-464A-BA22-26D7CAC80D44}" type="presParOf" srcId="{384D2794-11A6-471C-8CEA-3CD6B28340AD}" destId="{B4F0DBA5-38FE-429C-BECF-16849B6913A5}" srcOrd="1" destOrd="0" presId="urn:microsoft.com/office/officeart/2005/8/layout/pList2"/>
    <dgm:cxn modelId="{5EB23F41-3F3E-49AF-988D-72CCDC543B7F}" type="presParOf" srcId="{384D2794-11A6-471C-8CEA-3CD6B28340AD}" destId="{C34ACEB5-1084-4523-B1D2-DF738D3B730A}"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30CE21-671E-453E-B574-C0BEC568F2EA}"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79936D51-E7BB-4A0E-87FC-DBCDFB46CAA7}">
      <dgm:prSet phldrT="[Text]" custT="1"/>
      <dgm:spPr>
        <a:solidFill>
          <a:srgbClr val="FF0000"/>
        </a:solidFill>
      </dgm:spPr>
      <dgm:t>
        <a:bodyPr/>
        <a:lstStyle/>
        <a:p>
          <a:r>
            <a:rPr lang="en-US" sz="1400" dirty="0">
              <a:solidFill>
                <a:schemeClr val="tx1"/>
              </a:solidFill>
              <a:latin typeface="Times New Roman" pitchFamily="18" charset="0"/>
              <a:cs typeface="Times New Roman" pitchFamily="18" charset="0"/>
            </a:rPr>
            <a:t>An effective community planning process</a:t>
          </a:r>
        </a:p>
      </dgm:t>
    </dgm:pt>
    <dgm:pt modelId="{DA037D25-8122-4238-B2D6-14F17BF42D1E}" type="parTrans" cxnId="{9FA372F9-CD38-416D-8D7D-2AAFE95C3B9C}">
      <dgm:prSet/>
      <dgm:spPr/>
      <dgm:t>
        <a:bodyPr/>
        <a:lstStyle/>
        <a:p>
          <a:endParaRPr lang="en-US"/>
        </a:p>
      </dgm:t>
    </dgm:pt>
    <dgm:pt modelId="{EEE784ED-CAAF-40B5-842F-CD106224A083}" type="sibTrans" cxnId="{9FA372F9-CD38-416D-8D7D-2AAFE95C3B9C}">
      <dgm:prSet/>
      <dgm:spPr/>
      <dgm:t>
        <a:bodyPr/>
        <a:lstStyle/>
        <a:p>
          <a:endParaRPr lang="en-US"/>
        </a:p>
      </dgm:t>
    </dgm:pt>
    <dgm:pt modelId="{3F1C52ED-E5B8-4925-A005-2E504E8B0A67}">
      <dgm:prSet custT="1"/>
      <dgm:spPr>
        <a:solidFill>
          <a:srgbClr val="CCCCCC"/>
        </a:solidFill>
      </dgm:spPr>
      <dgm:t>
        <a:bodyPr/>
        <a:lstStyle/>
        <a:p>
          <a:r>
            <a:rPr lang="en-US" sz="1400" dirty="0">
              <a:solidFill>
                <a:schemeClr val="tx1"/>
              </a:solidFill>
              <a:latin typeface="Times New Roman" pitchFamily="18" charset="0"/>
              <a:cs typeface="Times New Roman" pitchFamily="18" charset="0"/>
            </a:rPr>
            <a:t>Collection of data about HIV vulnerabilities, incidence, or prevalence</a:t>
          </a:r>
        </a:p>
      </dgm:t>
    </dgm:pt>
    <dgm:pt modelId="{AE885005-9C60-41C8-97CB-B78EEB082D5D}" type="parTrans" cxnId="{7CEEEF10-5E68-4A53-AB19-3E4980547792}">
      <dgm:prSet/>
      <dgm:spPr/>
      <dgm:t>
        <a:bodyPr/>
        <a:lstStyle/>
        <a:p>
          <a:endParaRPr lang="en-US"/>
        </a:p>
      </dgm:t>
    </dgm:pt>
    <dgm:pt modelId="{56982F88-DBA2-4FE0-AA10-69F69974DF0D}" type="sibTrans" cxnId="{7CEEEF10-5E68-4A53-AB19-3E4980547792}">
      <dgm:prSet/>
      <dgm:spPr/>
      <dgm:t>
        <a:bodyPr/>
        <a:lstStyle/>
        <a:p>
          <a:endParaRPr lang="en-US"/>
        </a:p>
      </dgm:t>
    </dgm:pt>
    <dgm:pt modelId="{5184FC68-3960-4F8B-A528-D802D4C9D19C}">
      <dgm:prSet custT="1"/>
      <dgm:spPr>
        <a:solidFill>
          <a:srgbClr val="CCCCCC"/>
        </a:solidFill>
      </dgm:spPr>
      <dgm:t>
        <a:bodyPr/>
        <a:lstStyle/>
        <a:p>
          <a:r>
            <a:rPr lang="en-US" sz="1400" dirty="0">
              <a:solidFill>
                <a:schemeClr val="tx1"/>
              </a:solidFill>
              <a:latin typeface="Times New Roman" pitchFamily="18" charset="0"/>
              <a:cs typeface="Times New Roman" pitchFamily="18" charset="0"/>
            </a:rPr>
            <a:t>HIV counseling, testing, and referral; partner counseling and referral; linkage to medical care, intervention, and prevention services</a:t>
          </a:r>
        </a:p>
      </dgm:t>
    </dgm:pt>
    <dgm:pt modelId="{D2B046F3-A13D-4FDD-AEE0-AD0C2B7C4976}" type="parTrans" cxnId="{99A31251-1763-48A7-A6E1-C989E46B4FAB}">
      <dgm:prSet/>
      <dgm:spPr/>
      <dgm:t>
        <a:bodyPr/>
        <a:lstStyle/>
        <a:p>
          <a:endParaRPr lang="en-US"/>
        </a:p>
      </dgm:t>
    </dgm:pt>
    <dgm:pt modelId="{CD0A5184-57D5-4C55-92C1-4492747A08CC}" type="sibTrans" cxnId="{99A31251-1763-48A7-A6E1-C989E46B4FAB}">
      <dgm:prSet/>
      <dgm:spPr/>
      <dgm:t>
        <a:bodyPr/>
        <a:lstStyle/>
        <a:p>
          <a:endParaRPr lang="en-US"/>
        </a:p>
      </dgm:t>
    </dgm:pt>
    <dgm:pt modelId="{325DD1A6-61EC-4669-8C0E-FDD470F029A9}">
      <dgm:prSet custT="1"/>
      <dgm:spPr>
        <a:solidFill>
          <a:srgbClr val="FF0000"/>
        </a:solidFill>
      </dgm:spPr>
      <dgm:t>
        <a:bodyPr/>
        <a:lstStyle/>
        <a:p>
          <a:r>
            <a:rPr lang="en-US" sz="1400" dirty="0">
              <a:solidFill>
                <a:schemeClr val="tx1"/>
              </a:solidFill>
              <a:latin typeface="Times New Roman" pitchFamily="18" charset="0"/>
              <a:cs typeface="Times New Roman" pitchFamily="18" charset="0"/>
            </a:rPr>
            <a:t>Health education and risk reduction activities, including individual-, group-, and community-level interventions </a:t>
          </a:r>
        </a:p>
      </dgm:t>
    </dgm:pt>
    <dgm:pt modelId="{2464C8F8-AE08-4A4E-A06C-F967A2FF6EC7}" type="parTrans" cxnId="{91553F9F-8D22-4C17-AA95-72AE35F60CD4}">
      <dgm:prSet/>
      <dgm:spPr/>
      <dgm:t>
        <a:bodyPr/>
        <a:lstStyle/>
        <a:p>
          <a:endParaRPr lang="en-US"/>
        </a:p>
      </dgm:t>
    </dgm:pt>
    <dgm:pt modelId="{3A081B26-455A-4836-A493-A66547237338}" type="sibTrans" cxnId="{91553F9F-8D22-4C17-AA95-72AE35F60CD4}">
      <dgm:prSet/>
      <dgm:spPr/>
      <dgm:t>
        <a:bodyPr/>
        <a:lstStyle/>
        <a:p>
          <a:endParaRPr lang="en-US"/>
        </a:p>
      </dgm:t>
    </dgm:pt>
    <dgm:pt modelId="{735DCC7E-5A22-4D3B-A630-1B62C18191BC}" type="pres">
      <dgm:prSet presAssocID="{3F30CE21-671E-453E-B574-C0BEC568F2EA}" presName="matrix" presStyleCnt="0">
        <dgm:presLayoutVars>
          <dgm:chMax val="1"/>
          <dgm:dir/>
          <dgm:resizeHandles val="exact"/>
        </dgm:presLayoutVars>
      </dgm:prSet>
      <dgm:spPr/>
    </dgm:pt>
    <dgm:pt modelId="{53D0F63C-2A71-411E-A406-AC33FC3C4E35}" type="pres">
      <dgm:prSet presAssocID="{3F30CE21-671E-453E-B574-C0BEC568F2EA}" presName="diamond" presStyleLbl="bgShp" presStyleIdx="0" presStyleCnt="1" custScaleX="134738"/>
      <dgm:spPr/>
    </dgm:pt>
    <dgm:pt modelId="{687EB2D6-A55E-424A-9A6C-6179E2CDFFF1}" type="pres">
      <dgm:prSet presAssocID="{3F30CE21-671E-453E-B574-C0BEC568F2EA}" presName="quad1" presStyleLbl="node1" presStyleIdx="0" presStyleCnt="4" custScaleX="134478" custLinFactNeighborX="-14762">
        <dgm:presLayoutVars>
          <dgm:chMax val="0"/>
          <dgm:chPref val="0"/>
          <dgm:bulletEnabled val="1"/>
        </dgm:presLayoutVars>
      </dgm:prSet>
      <dgm:spPr/>
    </dgm:pt>
    <dgm:pt modelId="{38FF6A0C-3C78-4610-90F1-76D25C004259}" type="pres">
      <dgm:prSet presAssocID="{3F30CE21-671E-453E-B574-C0BEC568F2EA}" presName="quad2" presStyleLbl="node1" presStyleIdx="1" presStyleCnt="4" custScaleX="134481" custLinFactNeighborX="19459">
        <dgm:presLayoutVars>
          <dgm:chMax val="0"/>
          <dgm:chPref val="0"/>
          <dgm:bulletEnabled val="1"/>
        </dgm:presLayoutVars>
      </dgm:prSet>
      <dgm:spPr/>
    </dgm:pt>
    <dgm:pt modelId="{9CFC21DC-2C1E-41EE-8BC2-460A081902FA}" type="pres">
      <dgm:prSet presAssocID="{3F30CE21-671E-453E-B574-C0BEC568F2EA}" presName="quad3" presStyleLbl="node1" presStyleIdx="2" presStyleCnt="4" custScaleX="134480" custLinFactNeighborX="-11407">
        <dgm:presLayoutVars>
          <dgm:chMax val="0"/>
          <dgm:chPref val="0"/>
          <dgm:bulletEnabled val="1"/>
        </dgm:presLayoutVars>
      </dgm:prSet>
      <dgm:spPr/>
    </dgm:pt>
    <dgm:pt modelId="{C316DDC5-288E-4EB5-8C2E-8C44D481EF0E}" type="pres">
      <dgm:prSet presAssocID="{3F30CE21-671E-453E-B574-C0BEC568F2EA}" presName="quad4" presStyleLbl="node1" presStyleIdx="3" presStyleCnt="4" custScaleX="129104" custLinFactNeighborX="21472">
        <dgm:presLayoutVars>
          <dgm:chMax val="0"/>
          <dgm:chPref val="0"/>
          <dgm:bulletEnabled val="1"/>
        </dgm:presLayoutVars>
      </dgm:prSet>
      <dgm:spPr/>
    </dgm:pt>
  </dgm:ptLst>
  <dgm:cxnLst>
    <dgm:cxn modelId="{7CEEEF10-5E68-4A53-AB19-3E4980547792}" srcId="{3F30CE21-671E-453E-B574-C0BEC568F2EA}" destId="{3F1C52ED-E5B8-4925-A005-2E504E8B0A67}" srcOrd="1" destOrd="0" parTransId="{AE885005-9C60-41C8-97CB-B78EEB082D5D}" sibTransId="{56982F88-DBA2-4FE0-AA10-69F69974DF0D}"/>
    <dgm:cxn modelId="{465AE52B-AF29-4315-B071-7F78448143B9}" type="presOf" srcId="{79936D51-E7BB-4A0E-87FC-DBCDFB46CAA7}" destId="{687EB2D6-A55E-424A-9A6C-6179E2CDFFF1}" srcOrd="0" destOrd="0" presId="urn:microsoft.com/office/officeart/2005/8/layout/matrix3"/>
    <dgm:cxn modelId="{BCA9164A-4385-4E7E-9B2D-895DC0BD1809}" type="presOf" srcId="{3F30CE21-671E-453E-B574-C0BEC568F2EA}" destId="{735DCC7E-5A22-4D3B-A630-1B62C18191BC}" srcOrd="0" destOrd="0" presId="urn:microsoft.com/office/officeart/2005/8/layout/matrix3"/>
    <dgm:cxn modelId="{99A31251-1763-48A7-A6E1-C989E46B4FAB}" srcId="{3F30CE21-671E-453E-B574-C0BEC568F2EA}" destId="{5184FC68-3960-4F8B-A528-D802D4C9D19C}" srcOrd="2" destOrd="0" parTransId="{D2B046F3-A13D-4FDD-AEE0-AD0C2B7C4976}" sibTransId="{CD0A5184-57D5-4C55-92C1-4492747A08CC}"/>
    <dgm:cxn modelId="{D1322472-DC68-4CFA-8A3C-D941B9B5D82C}" type="presOf" srcId="{3F1C52ED-E5B8-4925-A005-2E504E8B0A67}" destId="{38FF6A0C-3C78-4610-90F1-76D25C004259}" srcOrd="0" destOrd="0" presId="urn:microsoft.com/office/officeart/2005/8/layout/matrix3"/>
    <dgm:cxn modelId="{91553F9F-8D22-4C17-AA95-72AE35F60CD4}" srcId="{3F30CE21-671E-453E-B574-C0BEC568F2EA}" destId="{325DD1A6-61EC-4669-8C0E-FDD470F029A9}" srcOrd="3" destOrd="0" parTransId="{2464C8F8-AE08-4A4E-A06C-F967A2FF6EC7}" sibTransId="{3A081B26-455A-4836-A493-A66547237338}"/>
    <dgm:cxn modelId="{2F6088A3-670B-4044-83DA-7AB3B3A05197}" type="presOf" srcId="{5184FC68-3960-4F8B-A528-D802D4C9D19C}" destId="{9CFC21DC-2C1E-41EE-8BC2-460A081902FA}" srcOrd="0" destOrd="0" presId="urn:microsoft.com/office/officeart/2005/8/layout/matrix3"/>
    <dgm:cxn modelId="{6CA1B1E0-0107-4858-9912-23E0D9E0A7DB}" type="presOf" srcId="{325DD1A6-61EC-4669-8C0E-FDD470F029A9}" destId="{C316DDC5-288E-4EB5-8C2E-8C44D481EF0E}" srcOrd="0" destOrd="0" presId="urn:microsoft.com/office/officeart/2005/8/layout/matrix3"/>
    <dgm:cxn modelId="{9FA372F9-CD38-416D-8D7D-2AAFE95C3B9C}" srcId="{3F30CE21-671E-453E-B574-C0BEC568F2EA}" destId="{79936D51-E7BB-4A0E-87FC-DBCDFB46CAA7}" srcOrd="0" destOrd="0" parTransId="{DA037D25-8122-4238-B2D6-14F17BF42D1E}" sibTransId="{EEE784ED-CAAF-40B5-842F-CD106224A083}"/>
    <dgm:cxn modelId="{996085D5-B9F5-4BA7-A3F5-66E41AEB305A}" type="presParOf" srcId="{735DCC7E-5A22-4D3B-A630-1B62C18191BC}" destId="{53D0F63C-2A71-411E-A406-AC33FC3C4E35}" srcOrd="0" destOrd="0" presId="urn:microsoft.com/office/officeart/2005/8/layout/matrix3"/>
    <dgm:cxn modelId="{49BDB268-B663-4042-8F79-61C4C7A453DF}" type="presParOf" srcId="{735DCC7E-5A22-4D3B-A630-1B62C18191BC}" destId="{687EB2D6-A55E-424A-9A6C-6179E2CDFFF1}" srcOrd="1" destOrd="0" presId="urn:microsoft.com/office/officeart/2005/8/layout/matrix3"/>
    <dgm:cxn modelId="{631030B4-AA92-434D-8FBB-CA46AC26FECB}" type="presParOf" srcId="{735DCC7E-5A22-4D3B-A630-1B62C18191BC}" destId="{38FF6A0C-3C78-4610-90F1-76D25C004259}" srcOrd="2" destOrd="0" presId="urn:microsoft.com/office/officeart/2005/8/layout/matrix3"/>
    <dgm:cxn modelId="{F7662D3A-C9A0-4526-99A1-89DCDAB490FE}" type="presParOf" srcId="{735DCC7E-5A22-4D3B-A630-1B62C18191BC}" destId="{9CFC21DC-2C1E-41EE-8BC2-460A081902FA}" srcOrd="3" destOrd="0" presId="urn:microsoft.com/office/officeart/2005/8/layout/matrix3"/>
    <dgm:cxn modelId="{75AD72C4-927E-4562-AEE6-ABD9AA11CD3F}" type="presParOf" srcId="{735DCC7E-5A22-4D3B-A630-1B62C18191BC}" destId="{C316DDC5-288E-4EB5-8C2E-8C44D481EF0E}"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9B7F95C-C396-4C2F-A7F7-FAAB82D735A0}" type="doc">
      <dgm:prSet loTypeId="urn:diagrams.loki3.com/BracketList+Icon" loCatId="list" qsTypeId="urn:microsoft.com/office/officeart/2005/8/quickstyle/simple1" qsCatId="simple" csTypeId="urn:microsoft.com/office/officeart/2005/8/colors/accent1_2" csCatId="accent1" phldr="1"/>
      <dgm:spPr/>
      <dgm:t>
        <a:bodyPr/>
        <a:lstStyle/>
        <a:p>
          <a:endParaRPr lang="en-US"/>
        </a:p>
      </dgm:t>
    </dgm:pt>
    <dgm:pt modelId="{FF63A1A4-92A9-4E4D-9B60-7C7E3C083A87}">
      <dgm:prSet phldrT="[Text]" custT="1"/>
      <dgm:spPr/>
      <dgm:t>
        <a:bodyPr/>
        <a:lstStyle/>
        <a:p>
          <a:r>
            <a:rPr lang="en-US" sz="2400" b="1" dirty="0">
              <a:latin typeface="Times New Roman" pitchFamily="18" charset="0"/>
              <a:cs typeface="Times New Roman" pitchFamily="18" charset="0"/>
            </a:rPr>
            <a:t>How an HIV vaccine might work</a:t>
          </a:r>
          <a:endParaRPr lang="en-US" sz="2400" dirty="0">
            <a:latin typeface="Times New Roman" pitchFamily="18" charset="0"/>
            <a:cs typeface="Times New Roman" pitchFamily="18" charset="0"/>
          </a:endParaRPr>
        </a:p>
      </dgm:t>
    </dgm:pt>
    <dgm:pt modelId="{D464E9DE-BDFF-4BF4-882D-B0450FF5AEFC}" type="parTrans" cxnId="{E55FA3A8-6682-47D8-A503-23A4200E6A56}">
      <dgm:prSet/>
      <dgm:spPr/>
      <dgm:t>
        <a:bodyPr/>
        <a:lstStyle/>
        <a:p>
          <a:endParaRPr lang="en-US"/>
        </a:p>
      </dgm:t>
    </dgm:pt>
    <dgm:pt modelId="{2A5250DC-E476-46A9-99BB-75674DBBB5CE}" type="sibTrans" cxnId="{E55FA3A8-6682-47D8-A503-23A4200E6A56}">
      <dgm:prSet/>
      <dgm:spPr/>
      <dgm:t>
        <a:bodyPr/>
        <a:lstStyle/>
        <a:p>
          <a:endParaRPr lang="en-US"/>
        </a:p>
      </dgm:t>
    </dgm:pt>
    <dgm:pt modelId="{0F9AEEB6-672A-4C4B-8D42-E72410DF8507}">
      <dgm:prSet phldrT="[Text]" custT="1"/>
      <dgm:spPr>
        <a:solidFill>
          <a:srgbClr val="CCCCCC"/>
        </a:solidFill>
      </dgm:spPr>
      <dgm:t>
        <a:bodyPr anchor="t"/>
        <a:lstStyle/>
        <a:p>
          <a:r>
            <a:rPr lang="en-US" sz="1800" dirty="0">
              <a:solidFill>
                <a:schemeClr val="tx1"/>
              </a:solidFill>
              <a:latin typeface="Times New Roman" pitchFamily="18" charset="0"/>
              <a:cs typeface="Times New Roman" pitchFamily="18" charset="0"/>
            </a:rPr>
            <a:t>Prevent HIV in most people</a:t>
          </a:r>
        </a:p>
      </dgm:t>
    </dgm:pt>
    <dgm:pt modelId="{4DF54110-5A6F-41C4-9E8E-AF9D6C849791}" type="parTrans" cxnId="{52A07595-C968-476A-97B8-AD6DBF7453A7}">
      <dgm:prSet/>
      <dgm:spPr/>
      <dgm:t>
        <a:bodyPr/>
        <a:lstStyle/>
        <a:p>
          <a:endParaRPr lang="en-US"/>
        </a:p>
      </dgm:t>
    </dgm:pt>
    <dgm:pt modelId="{98138FE1-9DF5-4066-80C4-61D4DD8F3260}" type="sibTrans" cxnId="{52A07595-C968-476A-97B8-AD6DBF7453A7}">
      <dgm:prSet/>
      <dgm:spPr/>
      <dgm:t>
        <a:bodyPr/>
        <a:lstStyle/>
        <a:p>
          <a:endParaRPr lang="en-US"/>
        </a:p>
      </dgm:t>
    </dgm:pt>
    <dgm:pt modelId="{EA0C292D-6B44-4C82-9636-35772A330B65}">
      <dgm:prSet phldrT="[Text]" custT="1"/>
      <dgm:spPr/>
      <dgm:t>
        <a:bodyPr/>
        <a:lstStyle/>
        <a:p>
          <a:r>
            <a:rPr lang="en-US" sz="2400" b="1" dirty="0">
              <a:latin typeface="Times New Roman" pitchFamily="18" charset="0"/>
              <a:cs typeface="Times New Roman" pitchFamily="18" charset="0"/>
            </a:rPr>
            <a:t>Possible benefits</a:t>
          </a:r>
          <a:endParaRPr lang="en-US" sz="2400" dirty="0">
            <a:latin typeface="Times New Roman" pitchFamily="18" charset="0"/>
            <a:cs typeface="Times New Roman" pitchFamily="18" charset="0"/>
          </a:endParaRPr>
        </a:p>
      </dgm:t>
    </dgm:pt>
    <dgm:pt modelId="{95B2AB95-747A-493C-970C-9C351487C3B5}" type="parTrans" cxnId="{8E9386E7-8906-4C87-A0B9-557BF0BFA7C7}">
      <dgm:prSet/>
      <dgm:spPr/>
      <dgm:t>
        <a:bodyPr/>
        <a:lstStyle/>
        <a:p>
          <a:endParaRPr lang="en-US"/>
        </a:p>
      </dgm:t>
    </dgm:pt>
    <dgm:pt modelId="{FE727880-3D53-4AC1-9A0D-0E3B5D86C53D}" type="sibTrans" cxnId="{8E9386E7-8906-4C87-A0B9-557BF0BFA7C7}">
      <dgm:prSet/>
      <dgm:spPr/>
      <dgm:t>
        <a:bodyPr/>
        <a:lstStyle/>
        <a:p>
          <a:endParaRPr lang="en-US"/>
        </a:p>
      </dgm:t>
    </dgm:pt>
    <dgm:pt modelId="{300C8893-60C4-4573-AEDD-25121F0EBF41}">
      <dgm:prSet phldrT="[Text]" custT="1"/>
      <dgm:spPr>
        <a:solidFill>
          <a:srgbClr val="CCCCCC"/>
        </a:solidFill>
      </dgm:spPr>
      <dgm:t>
        <a:bodyPr/>
        <a:lstStyle/>
        <a:p>
          <a:r>
            <a:rPr lang="en-US" sz="1800" dirty="0">
              <a:solidFill>
                <a:schemeClr val="tx1"/>
              </a:solidFill>
              <a:latin typeface="Times New Roman" pitchFamily="18" charset="0"/>
              <a:cs typeface="Times New Roman" pitchFamily="18" charset="0"/>
            </a:rPr>
            <a:t>Even if a vaccine only protects some people, it would have a major impact on controlling the HIV/AIDS epidemic</a:t>
          </a:r>
        </a:p>
      </dgm:t>
    </dgm:pt>
    <dgm:pt modelId="{1889952E-9C91-4817-BE3B-66BBDCB99C78}" type="parTrans" cxnId="{F2BF90D6-1319-4A26-910C-F135319096AA}">
      <dgm:prSet/>
      <dgm:spPr/>
      <dgm:t>
        <a:bodyPr/>
        <a:lstStyle/>
        <a:p>
          <a:endParaRPr lang="en-US"/>
        </a:p>
      </dgm:t>
    </dgm:pt>
    <dgm:pt modelId="{AF5E816B-C518-430C-87B5-7D578966BDFC}" type="sibTrans" cxnId="{F2BF90D6-1319-4A26-910C-F135319096AA}">
      <dgm:prSet/>
      <dgm:spPr/>
      <dgm:t>
        <a:bodyPr/>
        <a:lstStyle/>
        <a:p>
          <a:endParaRPr lang="en-US"/>
        </a:p>
      </dgm:t>
    </dgm:pt>
    <dgm:pt modelId="{E481F877-52C4-4481-84B7-823E41023114}">
      <dgm:prSet custT="1"/>
      <dgm:spPr>
        <a:solidFill>
          <a:srgbClr val="CCCCCC"/>
        </a:solidFill>
      </dgm:spPr>
      <dgm:t>
        <a:bodyPr anchor="t"/>
        <a:lstStyle/>
        <a:p>
          <a:r>
            <a:rPr lang="en-US" sz="1800" dirty="0">
              <a:solidFill>
                <a:schemeClr val="tx1"/>
              </a:solidFill>
              <a:latin typeface="Times New Roman" pitchFamily="18" charset="0"/>
              <a:cs typeface="Times New Roman" pitchFamily="18" charset="0"/>
            </a:rPr>
            <a:t>Prevent HIV disease progression after people contract HIV</a:t>
          </a:r>
        </a:p>
      </dgm:t>
    </dgm:pt>
    <dgm:pt modelId="{AEE56812-FC44-47F7-837B-278C9DC8F100}" type="parTrans" cxnId="{78C588C4-CC8C-4981-A0B2-860C26E40261}">
      <dgm:prSet/>
      <dgm:spPr/>
      <dgm:t>
        <a:bodyPr/>
        <a:lstStyle/>
        <a:p>
          <a:endParaRPr lang="en-US"/>
        </a:p>
      </dgm:t>
    </dgm:pt>
    <dgm:pt modelId="{459485AC-D561-4E83-94B0-ED9BE62C55C0}" type="sibTrans" cxnId="{78C588C4-CC8C-4981-A0B2-860C26E40261}">
      <dgm:prSet/>
      <dgm:spPr/>
      <dgm:t>
        <a:bodyPr/>
        <a:lstStyle/>
        <a:p>
          <a:endParaRPr lang="en-US"/>
        </a:p>
      </dgm:t>
    </dgm:pt>
    <dgm:pt modelId="{22DB9054-BD59-48E3-A98E-B48E951E327E}">
      <dgm:prSet custT="1"/>
      <dgm:spPr>
        <a:solidFill>
          <a:srgbClr val="CCCCCC"/>
        </a:solidFill>
      </dgm:spPr>
      <dgm:t>
        <a:bodyPr/>
        <a:lstStyle/>
        <a:p>
          <a:r>
            <a:rPr lang="en-US" sz="1800" dirty="0">
              <a:solidFill>
                <a:schemeClr val="tx1"/>
              </a:solidFill>
              <a:latin typeface="Times New Roman" pitchFamily="18" charset="0"/>
              <a:cs typeface="Times New Roman" pitchFamily="18" charset="0"/>
            </a:rPr>
            <a:t>A partially effective vaccine could decrease the number of people who contract HIV</a:t>
          </a:r>
        </a:p>
      </dgm:t>
    </dgm:pt>
    <dgm:pt modelId="{F6EFB4F7-B025-4446-9DC1-0A4594B361C7}" type="parTrans" cxnId="{4EFA4AF7-F647-4DBD-BFD2-8733BA57F81E}">
      <dgm:prSet/>
      <dgm:spPr/>
      <dgm:t>
        <a:bodyPr/>
        <a:lstStyle/>
        <a:p>
          <a:endParaRPr lang="en-US"/>
        </a:p>
      </dgm:t>
    </dgm:pt>
    <dgm:pt modelId="{472A83A0-4BF1-4D5F-814C-02118AA86627}" type="sibTrans" cxnId="{4EFA4AF7-F647-4DBD-BFD2-8733BA57F81E}">
      <dgm:prSet/>
      <dgm:spPr/>
      <dgm:t>
        <a:bodyPr/>
        <a:lstStyle/>
        <a:p>
          <a:endParaRPr lang="en-US"/>
        </a:p>
      </dgm:t>
    </dgm:pt>
    <dgm:pt modelId="{8FAFB48D-A75D-4460-9505-374C9AAE02B2}">
      <dgm:prSet custT="1"/>
      <dgm:spPr>
        <a:solidFill>
          <a:srgbClr val="CCCCCC"/>
        </a:solidFill>
      </dgm:spPr>
      <dgm:t>
        <a:bodyPr/>
        <a:lstStyle/>
        <a:p>
          <a:r>
            <a:rPr lang="en-US" sz="1800" dirty="0">
              <a:solidFill>
                <a:schemeClr val="tx1"/>
              </a:solidFill>
              <a:latin typeface="Times New Roman" pitchFamily="18" charset="0"/>
              <a:cs typeface="Times New Roman" pitchFamily="18" charset="0"/>
            </a:rPr>
            <a:t>There would be fewer people with HIV to pass the virus on to others</a:t>
          </a:r>
        </a:p>
      </dgm:t>
    </dgm:pt>
    <dgm:pt modelId="{8D412397-66DB-44AC-B0B5-623BD3BBE166}" type="parTrans" cxnId="{FD47C455-70FE-4A9F-8D3E-E177E9B8327F}">
      <dgm:prSet/>
      <dgm:spPr/>
      <dgm:t>
        <a:bodyPr/>
        <a:lstStyle/>
        <a:p>
          <a:endParaRPr lang="en-US"/>
        </a:p>
      </dgm:t>
    </dgm:pt>
    <dgm:pt modelId="{79F57ED9-B0A2-4E0D-A9FA-6A8C5E722EB6}" type="sibTrans" cxnId="{FD47C455-70FE-4A9F-8D3E-E177E9B8327F}">
      <dgm:prSet/>
      <dgm:spPr/>
      <dgm:t>
        <a:bodyPr/>
        <a:lstStyle/>
        <a:p>
          <a:endParaRPr lang="en-US"/>
        </a:p>
      </dgm:t>
    </dgm:pt>
    <dgm:pt modelId="{C7ADF058-ACD7-4002-BB59-33B62A1E4392}">
      <dgm:prSet custT="1"/>
      <dgm:spPr>
        <a:solidFill>
          <a:srgbClr val="CCCCCC"/>
        </a:solidFill>
      </dgm:spPr>
      <dgm:t>
        <a:bodyPr/>
        <a:lstStyle/>
        <a:p>
          <a:r>
            <a:rPr lang="en-US" sz="1800" dirty="0">
              <a:solidFill>
                <a:schemeClr val="tx1"/>
              </a:solidFill>
              <a:latin typeface="Times New Roman" pitchFamily="18" charset="0"/>
              <a:cs typeface="Times New Roman" pitchFamily="18" charset="0"/>
            </a:rPr>
            <a:t>One example showed that if a 50% effective vaccine was given to 30% of the population in developing countries between 2015-2030, it could prevent 25% of the new HIV cases that would otherwise occur.</a:t>
          </a:r>
        </a:p>
      </dgm:t>
    </dgm:pt>
    <dgm:pt modelId="{AFADC354-7AC2-4EB5-B60C-85451C7F8CA0}" type="parTrans" cxnId="{5F4577AB-31DB-4680-A03E-C9F10742CF91}">
      <dgm:prSet/>
      <dgm:spPr/>
      <dgm:t>
        <a:bodyPr/>
        <a:lstStyle/>
        <a:p>
          <a:endParaRPr lang="en-US"/>
        </a:p>
      </dgm:t>
    </dgm:pt>
    <dgm:pt modelId="{47688B54-59FA-4D96-B809-55F213DB8AC7}" type="sibTrans" cxnId="{5F4577AB-31DB-4680-A03E-C9F10742CF91}">
      <dgm:prSet/>
      <dgm:spPr/>
      <dgm:t>
        <a:bodyPr/>
        <a:lstStyle/>
        <a:p>
          <a:endParaRPr lang="en-US"/>
        </a:p>
      </dgm:t>
    </dgm:pt>
    <dgm:pt modelId="{EEEB6310-2884-4D9D-A854-11362D58E7BC}" type="pres">
      <dgm:prSet presAssocID="{69B7F95C-C396-4C2F-A7F7-FAAB82D735A0}" presName="Name0" presStyleCnt="0">
        <dgm:presLayoutVars>
          <dgm:dir/>
          <dgm:animLvl val="lvl"/>
          <dgm:resizeHandles val="exact"/>
        </dgm:presLayoutVars>
      </dgm:prSet>
      <dgm:spPr/>
    </dgm:pt>
    <dgm:pt modelId="{AF7CE547-D814-44D3-854A-C25D5B72D64D}" type="pres">
      <dgm:prSet presAssocID="{FF63A1A4-92A9-4E4D-9B60-7C7E3C083A87}" presName="linNode" presStyleCnt="0"/>
      <dgm:spPr/>
    </dgm:pt>
    <dgm:pt modelId="{017A350C-AA35-4CC2-BB76-2E9EBE1B590A}" type="pres">
      <dgm:prSet presAssocID="{FF63A1A4-92A9-4E4D-9B60-7C7E3C083A87}" presName="parTx" presStyleLbl="revTx" presStyleIdx="0" presStyleCnt="2">
        <dgm:presLayoutVars>
          <dgm:chMax val="1"/>
          <dgm:bulletEnabled val="1"/>
        </dgm:presLayoutVars>
      </dgm:prSet>
      <dgm:spPr/>
    </dgm:pt>
    <dgm:pt modelId="{0E9F12A6-6F03-4977-A04B-E2F9819F98B1}" type="pres">
      <dgm:prSet presAssocID="{FF63A1A4-92A9-4E4D-9B60-7C7E3C083A87}" presName="bracket" presStyleLbl="parChTrans1D1" presStyleIdx="0" presStyleCnt="2"/>
      <dgm:spPr>
        <a:ln>
          <a:solidFill>
            <a:srgbClr val="FF0000"/>
          </a:solidFill>
        </a:ln>
      </dgm:spPr>
    </dgm:pt>
    <dgm:pt modelId="{42849303-D9A2-47EC-B1B8-FE4A65CB0C68}" type="pres">
      <dgm:prSet presAssocID="{FF63A1A4-92A9-4E4D-9B60-7C7E3C083A87}" presName="spH" presStyleCnt="0"/>
      <dgm:spPr/>
    </dgm:pt>
    <dgm:pt modelId="{4E5EF018-7D76-483A-81BE-9135D43C9DA8}" type="pres">
      <dgm:prSet presAssocID="{FF63A1A4-92A9-4E4D-9B60-7C7E3C083A87}" presName="desTx" presStyleLbl="node1" presStyleIdx="0" presStyleCnt="2">
        <dgm:presLayoutVars>
          <dgm:bulletEnabled val="1"/>
        </dgm:presLayoutVars>
      </dgm:prSet>
      <dgm:spPr/>
    </dgm:pt>
    <dgm:pt modelId="{7E724201-A833-4D07-9FB8-06315360E6C2}" type="pres">
      <dgm:prSet presAssocID="{2A5250DC-E476-46A9-99BB-75674DBBB5CE}" presName="spV" presStyleCnt="0"/>
      <dgm:spPr/>
    </dgm:pt>
    <dgm:pt modelId="{C0200308-54E3-42A7-8436-9886BF46C8C4}" type="pres">
      <dgm:prSet presAssocID="{EA0C292D-6B44-4C82-9636-35772A330B65}" presName="linNode" presStyleCnt="0"/>
      <dgm:spPr/>
    </dgm:pt>
    <dgm:pt modelId="{E8C186E2-5769-479F-AD1E-C622DE00D427}" type="pres">
      <dgm:prSet presAssocID="{EA0C292D-6B44-4C82-9636-35772A330B65}" presName="parTx" presStyleLbl="revTx" presStyleIdx="1" presStyleCnt="2">
        <dgm:presLayoutVars>
          <dgm:chMax val="1"/>
          <dgm:bulletEnabled val="1"/>
        </dgm:presLayoutVars>
      </dgm:prSet>
      <dgm:spPr/>
    </dgm:pt>
    <dgm:pt modelId="{E14A5130-B616-4BD4-A362-00CE90BC3C7B}" type="pres">
      <dgm:prSet presAssocID="{EA0C292D-6B44-4C82-9636-35772A330B65}" presName="bracket" presStyleLbl="parChTrans1D1" presStyleIdx="1" presStyleCnt="2"/>
      <dgm:spPr>
        <a:ln>
          <a:solidFill>
            <a:srgbClr val="FF0000"/>
          </a:solidFill>
        </a:ln>
      </dgm:spPr>
    </dgm:pt>
    <dgm:pt modelId="{FCACBBC9-EF87-4556-857E-7353744278FF}" type="pres">
      <dgm:prSet presAssocID="{EA0C292D-6B44-4C82-9636-35772A330B65}" presName="spH" presStyleCnt="0"/>
      <dgm:spPr/>
    </dgm:pt>
    <dgm:pt modelId="{2BCA2D3E-CD55-4D07-A590-067EA87103D0}" type="pres">
      <dgm:prSet presAssocID="{EA0C292D-6B44-4C82-9636-35772A330B65}" presName="desTx" presStyleLbl="node1" presStyleIdx="1" presStyleCnt="2" custScaleY="100134">
        <dgm:presLayoutVars>
          <dgm:bulletEnabled val="1"/>
        </dgm:presLayoutVars>
      </dgm:prSet>
      <dgm:spPr/>
    </dgm:pt>
  </dgm:ptLst>
  <dgm:cxnLst>
    <dgm:cxn modelId="{9679B020-F43A-4B5C-9F68-020D3A97374F}" type="presOf" srcId="{22DB9054-BD59-48E3-A98E-B48E951E327E}" destId="{2BCA2D3E-CD55-4D07-A590-067EA87103D0}" srcOrd="0" destOrd="1" presId="urn:diagrams.loki3.com/BracketList+Icon"/>
    <dgm:cxn modelId="{5BC8D52A-6DAD-4AAB-9362-DA7DCDDD967B}" type="presOf" srcId="{C7ADF058-ACD7-4002-BB59-33B62A1E4392}" destId="{2BCA2D3E-CD55-4D07-A590-067EA87103D0}" srcOrd="0" destOrd="3" presId="urn:diagrams.loki3.com/BracketList+Icon"/>
    <dgm:cxn modelId="{96482843-8356-4636-8142-2E3179B31F75}" type="presOf" srcId="{300C8893-60C4-4573-AEDD-25121F0EBF41}" destId="{2BCA2D3E-CD55-4D07-A590-067EA87103D0}" srcOrd="0" destOrd="0" presId="urn:diagrams.loki3.com/BracketList+Icon"/>
    <dgm:cxn modelId="{64D59C43-2798-44CD-AF14-E601C06F11E3}" type="presOf" srcId="{E481F877-52C4-4481-84B7-823E41023114}" destId="{4E5EF018-7D76-483A-81BE-9135D43C9DA8}" srcOrd="0" destOrd="1" presId="urn:diagrams.loki3.com/BracketList+Icon"/>
    <dgm:cxn modelId="{213A806E-7A01-49BB-9F57-51ED4910849B}" type="presOf" srcId="{EA0C292D-6B44-4C82-9636-35772A330B65}" destId="{E8C186E2-5769-479F-AD1E-C622DE00D427}" srcOrd="0" destOrd="0" presId="urn:diagrams.loki3.com/BracketList+Icon"/>
    <dgm:cxn modelId="{FD47C455-70FE-4A9F-8D3E-E177E9B8327F}" srcId="{EA0C292D-6B44-4C82-9636-35772A330B65}" destId="{8FAFB48D-A75D-4460-9505-374C9AAE02B2}" srcOrd="2" destOrd="0" parTransId="{8D412397-66DB-44AC-B0B5-623BD3BBE166}" sibTransId="{79F57ED9-B0A2-4E0D-A9FA-6A8C5E722EB6}"/>
    <dgm:cxn modelId="{C28A1D8D-2D13-492F-95A2-6CDB40B99857}" type="presOf" srcId="{FF63A1A4-92A9-4E4D-9B60-7C7E3C083A87}" destId="{017A350C-AA35-4CC2-BB76-2E9EBE1B590A}" srcOrd="0" destOrd="0" presId="urn:diagrams.loki3.com/BracketList+Icon"/>
    <dgm:cxn modelId="{2A456395-786F-41D5-BFC9-D41C0545549A}" type="presOf" srcId="{8FAFB48D-A75D-4460-9505-374C9AAE02B2}" destId="{2BCA2D3E-CD55-4D07-A590-067EA87103D0}" srcOrd="0" destOrd="2" presId="urn:diagrams.loki3.com/BracketList+Icon"/>
    <dgm:cxn modelId="{52A07595-C968-476A-97B8-AD6DBF7453A7}" srcId="{FF63A1A4-92A9-4E4D-9B60-7C7E3C083A87}" destId="{0F9AEEB6-672A-4C4B-8D42-E72410DF8507}" srcOrd="0" destOrd="0" parTransId="{4DF54110-5A6F-41C4-9E8E-AF9D6C849791}" sibTransId="{98138FE1-9DF5-4066-80C4-61D4DD8F3260}"/>
    <dgm:cxn modelId="{E55FA3A8-6682-47D8-A503-23A4200E6A56}" srcId="{69B7F95C-C396-4C2F-A7F7-FAAB82D735A0}" destId="{FF63A1A4-92A9-4E4D-9B60-7C7E3C083A87}" srcOrd="0" destOrd="0" parTransId="{D464E9DE-BDFF-4BF4-882D-B0450FF5AEFC}" sibTransId="{2A5250DC-E476-46A9-99BB-75674DBBB5CE}"/>
    <dgm:cxn modelId="{5F4577AB-31DB-4680-A03E-C9F10742CF91}" srcId="{EA0C292D-6B44-4C82-9636-35772A330B65}" destId="{C7ADF058-ACD7-4002-BB59-33B62A1E4392}" srcOrd="3" destOrd="0" parTransId="{AFADC354-7AC2-4EB5-B60C-85451C7F8CA0}" sibTransId="{47688B54-59FA-4D96-B809-55F213DB8AC7}"/>
    <dgm:cxn modelId="{78C588C4-CC8C-4981-A0B2-860C26E40261}" srcId="{FF63A1A4-92A9-4E4D-9B60-7C7E3C083A87}" destId="{E481F877-52C4-4481-84B7-823E41023114}" srcOrd="1" destOrd="0" parTransId="{AEE56812-FC44-47F7-837B-278C9DC8F100}" sibTransId="{459485AC-D561-4E83-94B0-ED9BE62C55C0}"/>
    <dgm:cxn modelId="{F2BF90D6-1319-4A26-910C-F135319096AA}" srcId="{EA0C292D-6B44-4C82-9636-35772A330B65}" destId="{300C8893-60C4-4573-AEDD-25121F0EBF41}" srcOrd="0" destOrd="0" parTransId="{1889952E-9C91-4817-BE3B-66BBDCB99C78}" sibTransId="{AF5E816B-C518-430C-87B5-7D578966BDFC}"/>
    <dgm:cxn modelId="{A1C8E7D8-A2D1-417E-85E0-85D5EFCDA7FD}" type="presOf" srcId="{0F9AEEB6-672A-4C4B-8D42-E72410DF8507}" destId="{4E5EF018-7D76-483A-81BE-9135D43C9DA8}" srcOrd="0" destOrd="0" presId="urn:diagrams.loki3.com/BracketList+Icon"/>
    <dgm:cxn modelId="{8E9386E7-8906-4C87-A0B9-557BF0BFA7C7}" srcId="{69B7F95C-C396-4C2F-A7F7-FAAB82D735A0}" destId="{EA0C292D-6B44-4C82-9636-35772A330B65}" srcOrd="1" destOrd="0" parTransId="{95B2AB95-747A-493C-970C-9C351487C3B5}" sibTransId="{FE727880-3D53-4AC1-9A0D-0E3B5D86C53D}"/>
    <dgm:cxn modelId="{4EFA4AF7-F647-4DBD-BFD2-8733BA57F81E}" srcId="{EA0C292D-6B44-4C82-9636-35772A330B65}" destId="{22DB9054-BD59-48E3-A98E-B48E951E327E}" srcOrd="1" destOrd="0" parTransId="{F6EFB4F7-B025-4446-9DC1-0A4594B361C7}" sibTransId="{472A83A0-4BF1-4D5F-814C-02118AA86627}"/>
    <dgm:cxn modelId="{83A5BEFB-B617-4BD2-B194-D774A109A3B7}" type="presOf" srcId="{69B7F95C-C396-4C2F-A7F7-FAAB82D735A0}" destId="{EEEB6310-2884-4D9D-A854-11362D58E7BC}" srcOrd="0" destOrd="0" presId="urn:diagrams.loki3.com/BracketList+Icon"/>
    <dgm:cxn modelId="{FB408BB5-6BF9-4EF2-B833-FB7CD7D5F918}" type="presParOf" srcId="{EEEB6310-2884-4D9D-A854-11362D58E7BC}" destId="{AF7CE547-D814-44D3-854A-C25D5B72D64D}" srcOrd="0" destOrd="0" presId="urn:diagrams.loki3.com/BracketList+Icon"/>
    <dgm:cxn modelId="{07EE69AE-85A2-401B-9AA7-583B7DA1240E}" type="presParOf" srcId="{AF7CE547-D814-44D3-854A-C25D5B72D64D}" destId="{017A350C-AA35-4CC2-BB76-2E9EBE1B590A}" srcOrd="0" destOrd="0" presId="urn:diagrams.loki3.com/BracketList+Icon"/>
    <dgm:cxn modelId="{34A46CEB-1BF4-4EC6-98E7-04B525FA8149}" type="presParOf" srcId="{AF7CE547-D814-44D3-854A-C25D5B72D64D}" destId="{0E9F12A6-6F03-4977-A04B-E2F9819F98B1}" srcOrd="1" destOrd="0" presId="urn:diagrams.loki3.com/BracketList+Icon"/>
    <dgm:cxn modelId="{DFC3E9FE-9511-4A2D-8215-F30646079919}" type="presParOf" srcId="{AF7CE547-D814-44D3-854A-C25D5B72D64D}" destId="{42849303-D9A2-47EC-B1B8-FE4A65CB0C68}" srcOrd="2" destOrd="0" presId="urn:diagrams.loki3.com/BracketList+Icon"/>
    <dgm:cxn modelId="{CD96E03F-D0CF-4508-89A0-C2EA73226382}" type="presParOf" srcId="{AF7CE547-D814-44D3-854A-C25D5B72D64D}" destId="{4E5EF018-7D76-483A-81BE-9135D43C9DA8}" srcOrd="3" destOrd="0" presId="urn:diagrams.loki3.com/BracketList+Icon"/>
    <dgm:cxn modelId="{97FFFB40-E61D-4B86-8F3B-D392260FD40B}" type="presParOf" srcId="{EEEB6310-2884-4D9D-A854-11362D58E7BC}" destId="{7E724201-A833-4D07-9FB8-06315360E6C2}" srcOrd="1" destOrd="0" presId="urn:diagrams.loki3.com/BracketList+Icon"/>
    <dgm:cxn modelId="{E647A121-B51F-484C-9D6B-325AFE80E9FC}" type="presParOf" srcId="{EEEB6310-2884-4D9D-A854-11362D58E7BC}" destId="{C0200308-54E3-42A7-8436-9886BF46C8C4}" srcOrd="2" destOrd="0" presId="urn:diagrams.loki3.com/BracketList+Icon"/>
    <dgm:cxn modelId="{9F80E639-F032-42E5-9798-DFEE80B9CB6D}" type="presParOf" srcId="{C0200308-54E3-42A7-8436-9886BF46C8C4}" destId="{E8C186E2-5769-479F-AD1E-C622DE00D427}" srcOrd="0" destOrd="0" presId="urn:diagrams.loki3.com/BracketList+Icon"/>
    <dgm:cxn modelId="{5B722EAD-9ED7-41DC-9549-AF63A4A28346}" type="presParOf" srcId="{C0200308-54E3-42A7-8436-9886BF46C8C4}" destId="{E14A5130-B616-4BD4-A362-00CE90BC3C7B}" srcOrd="1" destOrd="0" presId="urn:diagrams.loki3.com/BracketList+Icon"/>
    <dgm:cxn modelId="{80CEB1B0-9AE2-4C2B-B7DA-A6519AE6BB3F}" type="presParOf" srcId="{C0200308-54E3-42A7-8436-9886BF46C8C4}" destId="{FCACBBC9-EF87-4556-857E-7353744278FF}" srcOrd="2" destOrd="0" presId="urn:diagrams.loki3.com/BracketList+Icon"/>
    <dgm:cxn modelId="{89805367-9501-47F9-A3BB-AF4FDB63726F}" type="presParOf" srcId="{C0200308-54E3-42A7-8436-9886BF46C8C4}" destId="{2BCA2D3E-CD55-4D07-A590-067EA87103D0}"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621F1F1-FE50-4DB1-9E2A-B5C17F23654C}" type="doc">
      <dgm:prSet loTypeId="urn:microsoft.com/office/officeart/2005/8/layout/cycle8" loCatId="cycle" qsTypeId="urn:microsoft.com/office/officeart/2005/8/quickstyle/simple1" qsCatId="simple" csTypeId="urn:microsoft.com/office/officeart/2005/8/colors/accent1_2" csCatId="accent1" phldr="1"/>
      <dgm:spPr/>
    </dgm:pt>
    <dgm:pt modelId="{97A42C23-1C5B-4179-8619-A38168444B6D}">
      <dgm:prSet phldrT="[Text]" custT="1"/>
      <dgm:spPr>
        <a:solidFill>
          <a:srgbClr val="CCCCCC"/>
        </a:solidFill>
      </dgm:spPr>
      <dgm:t>
        <a:bodyPr/>
        <a:lstStyle/>
        <a:p>
          <a:r>
            <a:rPr lang="en-US" sz="1700" b="1" dirty="0">
              <a:solidFill>
                <a:schemeClr val="tx1"/>
              </a:solidFill>
              <a:latin typeface="Times New Roman" pitchFamily="18" charset="0"/>
              <a:cs typeface="Times New Roman" pitchFamily="18" charset="0"/>
            </a:rPr>
            <a:t>Adapt the RV144 regimen for better protection</a:t>
          </a:r>
        </a:p>
      </dgm:t>
    </dgm:pt>
    <dgm:pt modelId="{4F3D4A1C-E662-4A5E-868B-6740004EF434}" type="parTrans" cxnId="{67415BE8-318D-450C-B750-E48A90B8A8ED}">
      <dgm:prSet/>
      <dgm:spPr/>
      <dgm:t>
        <a:bodyPr/>
        <a:lstStyle/>
        <a:p>
          <a:endParaRPr lang="en-US"/>
        </a:p>
      </dgm:t>
    </dgm:pt>
    <dgm:pt modelId="{6B9971B5-1C31-4BA1-B3DC-622263130CE8}" type="sibTrans" cxnId="{67415BE8-318D-450C-B750-E48A90B8A8ED}">
      <dgm:prSet/>
      <dgm:spPr/>
      <dgm:t>
        <a:bodyPr/>
        <a:lstStyle/>
        <a:p>
          <a:endParaRPr lang="en-US"/>
        </a:p>
      </dgm:t>
    </dgm:pt>
    <dgm:pt modelId="{0F5DCC1F-AA7C-48AD-BCE1-1ECEC9AEC286}">
      <dgm:prSet custT="1"/>
      <dgm:spPr>
        <a:solidFill>
          <a:srgbClr val="CCCCCC"/>
        </a:solidFill>
      </dgm:spPr>
      <dgm:t>
        <a:bodyPr/>
        <a:lstStyle/>
        <a:p>
          <a:r>
            <a:rPr lang="en-US" sz="1700" b="1" dirty="0">
              <a:solidFill>
                <a:schemeClr val="tx1"/>
              </a:solidFill>
              <a:latin typeface="Times New Roman" pitchFamily="18" charset="0"/>
              <a:cs typeface="Times New Roman" pitchFamily="18" charset="0"/>
            </a:rPr>
            <a:t>Study “mosaic” vaccine candidates to cover a variety of global HIV strains</a:t>
          </a:r>
        </a:p>
      </dgm:t>
    </dgm:pt>
    <dgm:pt modelId="{2CB98B84-942A-4766-84AE-0BC17DFBBBF5}" type="parTrans" cxnId="{9B7B005D-807F-4ECF-A7F7-714DD6DC166A}">
      <dgm:prSet/>
      <dgm:spPr/>
      <dgm:t>
        <a:bodyPr/>
        <a:lstStyle/>
        <a:p>
          <a:endParaRPr lang="en-US"/>
        </a:p>
      </dgm:t>
    </dgm:pt>
    <dgm:pt modelId="{6EFC314E-8A11-4339-B485-FFAA6AE464E5}" type="sibTrans" cxnId="{9B7B005D-807F-4ECF-A7F7-714DD6DC166A}">
      <dgm:prSet/>
      <dgm:spPr/>
      <dgm:t>
        <a:bodyPr/>
        <a:lstStyle/>
        <a:p>
          <a:endParaRPr lang="en-US"/>
        </a:p>
      </dgm:t>
    </dgm:pt>
    <dgm:pt modelId="{B5F08B73-4963-4D88-B948-C03E41EF7AC8}">
      <dgm:prSet custT="1"/>
      <dgm:spPr>
        <a:solidFill>
          <a:srgbClr val="CCCCCC"/>
        </a:solidFill>
      </dgm:spPr>
      <dgm:t>
        <a:bodyPr/>
        <a:lstStyle/>
        <a:p>
          <a:r>
            <a:rPr lang="en-US" sz="1700" b="1" dirty="0">
              <a:solidFill>
                <a:schemeClr val="tx1"/>
              </a:solidFill>
              <a:latin typeface="Times New Roman" pitchFamily="18" charset="0"/>
              <a:cs typeface="Times New Roman" pitchFamily="18" charset="0"/>
            </a:rPr>
            <a:t>Inform future prevention strategies via antibody-mediated prevention studies (AMP) </a:t>
          </a:r>
        </a:p>
      </dgm:t>
    </dgm:pt>
    <dgm:pt modelId="{38EB143C-D620-48E5-812A-453D4BCA5FA4}" type="parTrans" cxnId="{4A61EBBC-1FE9-40E8-8EF2-542A8CF74763}">
      <dgm:prSet/>
      <dgm:spPr/>
      <dgm:t>
        <a:bodyPr/>
        <a:lstStyle/>
        <a:p>
          <a:endParaRPr lang="en-US"/>
        </a:p>
      </dgm:t>
    </dgm:pt>
    <dgm:pt modelId="{42D0F76E-E9B8-463D-8F78-CD7C0A92FDF4}" type="sibTrans" cxnId="{4A61EBBC-1FE9-40E8-8EF2-542A8CF74763}">
      <dgm:prSet/>
      <dgm:spPr/>
      <dgm:t>
        <a:bodyPr/>
        <a:lstStyle/>
        <a:p>
          <a:endParaRPr lang="en-US"/>
        </a:p>
      </dgm:t>
    </dgm:pt>
    <dgm:pt modelId="{3BE9A701-3440-4710-8888-F08C818770FD}" type="pres">
      <dgm:prSet presAssocID="{B621F1F1-FE50-4DB1-9E2A-B5C17F23654C}" presName="compositeShape" presStyleCnt="0">
        <dgm:presLayoutVars>
          <dgm:chMax val="7"/>
          <dgm:dir/>
          <dgm:resizeHandles val="exact"/>
        </dgm:presLayoutVars>
      </dgm:prSet>
      <dgm:spPr/>
    </dgm:pt>
    <dgm:pt modelId="{2681132A-3153-4707-8946-8F956E9EBC84}" type="pres">
      <dgm:prSet presAssocID="{B621F1F1-FE50-4DB1-9E2A-B5C17F23654C}" presName="wedge1" presStyleLbl="node1" presStyleIdx="0" presStyleCnt="3"/>
      <dgm:spPr/>
    </dgm:pt>
    <dgm:pt modelId="{87956837-55B2-45DA-B7B3-6BB74E293892}" type="pres">
      <dgm:prSet presAssocID="{B621F1F1-FE50-4DB1-9E2A-B5C17F23654C}" presName="dummy1a" presStyleCnt="0"/>
      <dgm:spPr/>
    </dgm:pt>
    <dgm:pt modelId="{DFFA6C0E-ECF3-4C5F-9BCF-FFF5E90AF824}" type="pres">
      <dgm:prSet presAssocID="{B621F1F1-FE50-4DB1-9E2A-B5C17F23654C}" presName="dummy1b" presStyleCnt="0"/>
      <dgm:spPr/>
    </dgm:pt>
    <dgm:pt modelId="{3C1B44A2-7215-4583-9D08-C502A407841F}" type="pres">
      <dgm:prSet presAssocID="{B621F1F1-FE50-4DB1-9E2A-B5C17F23654C}" presName="wedge1Tx" presStyleLbl="node1" presStyleIdx="0" presStyleCnt="3">
        <dgm:presLayoutVars>
          <dgm:chMax val="0"/>
          <dgm:chPref val="0"/>
          <dgm:bulletEnabled val="1"/>
        </dgm:presLayoutVars>
      </dgm:prSet>
      <dgm:spPr/>
    </dgm:pt>
    <dgm:pt modelId="{663F5283-253C-4B5E-B317-059BC48CEFCE}" type="pres">
      <dgm:prSet presAssocID="{B621F1F1-FE50-4DB1-9E2A-B5C17F23654C}" presName="wedge2" presStyleLbl="node1" presStyleIdx="1" presStyleCnt="3"/>
      <dgm:spPr/>
    </dgm:pt>
    <dgm:pt modelId="{B83A69EA-2607-4420-9230-65D8B2F02224}" type="pres">
      <dgm:prSet presAssocID="{B621F1F1-FE50-4DB1-9E2A-B5C17F23654C}" presName="dummy2a" presStyleCnt="0"/>
      <dgm:spPr/>
    </dgm:pt>
    <dgm:pt modelId="{65FE21C9-BB77-474A-9548-E5949DFBD5BA}" type="pres">
      <dgm:prSet presAssocID="{B621F1F1-FE50-4DB1-9E2A-B5C17F23654C}" presName="dummy2b" presStyleCnt="0"/>
      <dgm:spPr/>
    </dgm:pt>
    <dgm:pt modelId="{81915CF3-5EF4-471E-A398-C4BCFE8E9A42}" type="pres">
      <dgm:prSet presAssocID="{B621F1F1-FE50-4DB1-9E2A-B5C17F23654C}" presName="wedge2Tx" presStyleLbl="node1" presStyleIdx="1" presStyleCnt="3">
        <dgm:presLayoutVars>
          <dgm:chMax val="0"/>
          <dgm:chPref val="0"/>
          <dgm:bulletEnabled val="1"/>
        </dgm:presLayoutVars>
      </dgm:prSet>
      <dgm:spPr/>
    </dgm:pt>
    <dgm:pt modelId="{0090DC7E-722A-450C-A29D-43D0A6C97A72}" type="pres">
      <dgm:prSet presAssocID="{B621F1F1-FE50-4DB1-9E2A-B5C17F23654C}" presName="wedge3" presStyleLbl="node1" presStyleIdx="2" presStyleCnt="3"/>
      <dgm:spPr/>
    </dgm:pt>
    <dgm:pt modelId="{BD0266F1-A9C8-4CE1-9935-AEB83C53CDE2}" type="pres">
      <dgm:prSet presAssocID="{B621F1F1-FE50-4DB1-9E2A-B5C17F23654C}" presName="dummy3a" presStyleCnt="0"/>
      <dgm:spPr/>
    </dgm:pt>
    <dgm:pt modelId="{D939ECBF-F0DB-455D-8845-10A356875B99}" type="pres">
      <dgm:prSet presAssocID="{B621F1F1-FE50-4DB1-9E2A-B5C17F23654C}" presName="dummy3b" presStyleCnt="0"/>
      <dgm:spPr/>
    </dgm:pt>
    <dgm:pt modelId="{5DF58BE8-3FF9-459B-BA0E-81E03100F295}" type="pres">
      <dgm:prSet presAssocID="{B621F1F1-FE50-4DB1-9E2A-B5C17F23654C}" presName="wedge3Tx" presStyleLbl="node1" presStyleIdx="2" presStyleCnt="3">
        <dgm:presLayoutVars>
          <dgm:chMax val="0"/>
          <dgm:chPref val="0"/>
          <dgm:bulletEnabled val="1"/>
        </dgm:presLayoutVars>
      </dgm:prSet>
      <dgm:spPr/>
    </dgm:pt>
    <dgm:pt modelId="{20291E47-7FB8-4FD9-A6CF-B2AA0C352EB9}" type="pres">
      <dgm:prSet presAssocID="{6B9971B5-1C31-4BA1-B3DC-622263130CE8}" presName="arrowWedge1" presStyleLbl="fgSibTrans2D1" presStyleIdx="0" presStyleCnt="3"/>
      <dgm:spPr/>
    </dgm:pt>
    <dgm:pt modelId="{75EB1B41-D8FC-43FD-A74D-A09F6923D8C4}" type="pres">
      <dgm:prSet presAssocID="{6EFC314E-8A11-4339-B485-FFAA6AE464E5}" presName="arrowWedge2" presStyleLbl="fgSibTrans2D1" presStyleIdx="1" presStyleCnt="3"/>
      <dgm:spPr/>
    </dgm:pt>
    <dgm:pt modelId="{456CA11F-7A36-4B72-A9F4-D5A123D82088}" type="pres">
      <dgm:prSet presAssocID="{42D0F76E-E9B8-463D-8F78-CD7C0A92FDF4}" presName="arrowWedge3" presStyleLbl="fgSibTrans2D1" presStyleIdx="2" presStyleCnt="3"/>
      <dgm:spPr/>
    </dgm:pt>
  </dgm:ptLst>
  <dgm:cxnLst>
    <dgm:cxn modelId="{9316001E-A09D-4E8C-A9C6-69DC443AB098}" type="presOf" srcId="{97A42C23-1C5B-4179-8619-A38168444B6D}" destId="{3C1B44A2-7215-4583-9D08-C502A407841F}" srcOrd="1" destOrd="0" presId="urn:microsoft.com/office/officeart/2005/8/layout/cycle8"/>
    <dgm:cxn modelId="{48097021-EB31-45EB-A877-942478961F42}" type="presOf" srcId="{0F5DCC1F-AA7C-48AD-BCE1-1ECEC9AEC286}" destId="{81915CF3-5EF4-471E-A398-C4BCFE8E9A42}" srcOrd="1" destOrd="0" presId="urn:microsoft.com/office/officeart/2005/8/layout/cycle8"/>
    <dgm:cxn modelId="{9B7B005D-807F-4ECF-A7F7-714DD6DC166A}" srcId="{B621F1F1-FE50-4DB1-9E2A-B5C17F23654C}" destId="{0F5DCC1F-AA7C-48AD-BCE1-1ECEC9AEC286}" srcOrd="1" destOrd="0" parTransId="{2CB98B84-942A-4766-84AE-0BC17DFBBBF5}" sibTransId="{6EFC314E-8A11-4339-B485-FFAA6AE464E5}"/>
    <dgm:cxn modelId="{41E58157-EDCB-4E3F-8AC0-97B965081DE3}" type="presOf" srcId="{B621F1F1-FE50-4DB1-9E2A-B5C17F23654C}" destId="{3BE9A701-3440-4710-8888-F08C818770FD}" srcOrd="0" destOrd="0" presId="urn:microsoft.com/office/officeart/2005/8/layout/cycle8"/>
    <dgm:cxn modelId="{A84BAA86-398F-4D6F-BFF3-6149A1C98994}" type="presOf" srcId="{0F5DCC1F-AA7C-48AD-BCE1-1ECEC9AEC286}" destId="{663F5283-253C-4B5E-B317-059BC48CEFCE}" srcOrd="0" destOrd="0" presId="urn:microsoft.com/office/officeart/2005/8/layout/cycle8"/>
    <dgm:cxn modelId="{EA983C98-0979-4A76-A3F9-AA2B48B835C5}" type="presOf" srcId="{B5F08B73-4963-4D88-B948-C03E41EF7AC8}" destId="{0090DC7E-722A-450C-A29D-43D0A6C97A72}" srcOrd="0" destOrd="0" presId="urn:microsoft.com/office/officeart/2005/8/layout/cycle8"/>
    <dgm:cxn modelId="{4A61EBBC-1FE9-40E8-8EF2-542A8CF74763}" srcId="{B621F1F1-FE50-4DB1-9E2A-B5C17F23654C}" destId="{B5F08B73-4963-4D88-B948-C03E41EF7AC8}" srcOrd="2" destOrd="0" parTransId="{38EB143C-D620-48E5-812A-453D4BCA5FA4}" sibTransId="{42D0F76E-E9B8-463D-8F78-CD7C0A92FDF4}"/>
    <dgm:cxn modelId="{67415BE8-318D-450C-B750-E48A90B8A8ED}" srcId="{B621F1F1-FE50-4DB1-9E2A-B5C17F23654C}" destId="{97A42C23-1C5B-4179-8619-A38168444B6D}" srcOrd="0" destOrd="0" parTransId="{4F3D4A1C-E662-4A5E-868B-6740004EF434}" sibTransId="{6B9971B5-1C31-4BA1-B3DC-622263130CE8}"/>
    <dgm:cxn modelId="{A9C846F6-5AC2-409B-83F9-04B67283FEB1}" type="presOf" srcId="{B5F08B73-4963-4D88-B948-C03E41EF7AC8}" destId="{5DF58BE8-3FF9-459B-BA0E-81E03100F295}" srcOrd="1" destOrd="0" presId="urn:microsoft.com/office/officeart/2005/8/layout/cycle8"/>
    <dgm:cxn modelId="{3B23EAF7-540A-4DD3-A2E6-497C6D4E1FC5}" type="presOf" srcId="{97A42C23-1C5B-4179-8619-A38168444B6D}" destId="{2681132A-3153-4707-8946-8F956E9EBC84}" srcOrd="0" destOrd="0" presId="urn:microsoft.com/office/officeart/2005/8/layout/cycle8"/>
    <dgm:cxn modelId="{ABACD48D-4730-4C37-A289-924177F9CF1F}" type="presParOf" srcId="{3BE9A701-3440-4710-8888-F08C818770FD}" destId="{2681132A-3153-4707-8946-8F956E9EBC84}" srcOrd="0" destOrd="0" presId="urn:microsoft.com/office/officeart/2005/8/layout/cycle8"/>
    <dgm:cxn modelId="{C701DC67-EC8D-46C5-B797-691EF9F35D90}" type="presParOf" srcId="{3BE9A701-3440-4710-8888-F08C818770FD}" destId="{87956837-55B2-45DA-B7B3-6BB74E293892}" srcOrd="1" destOrd="0" presId="urn:microsoft.com/office/officeart/2005/8/layout/cycle8"/>
    <dgm:cxn modelId="{1E104266-C102-4FFE-8950-8A24539DE0C2}" type="presParOf" srcId="{3BE9A701-3440-4710-8888-F08C818770FD}" destId="{DFFA6C0E-ECF3-4C5F-9BCF-FFF5E90AF824}" srcOrd="2" destOrd="0" presId="urn:microsoft.com/office/officeart/2005/8/layout/cycle8"/>
    <dgm:cxn modelId="{BD565CAE-28D1-48CF-B076-62AF206E247A}" type="presParOf" srcId="{3BE9A701-3440-4710-8888-F08C818770FD}" destId="{3C1B44A2-7215-4583-9D08-C502A407841F}" srcOrd="3" destOrd="0" presId="urn:microsoft.com/office/officeart/2005/8/layout/cycle8"/>
    <dgm:cxn modelId="{0B65B5D0-B7EB-4CBF-9F70-D16B85461F7F}" type="presParOf" srcId="{3BE9A701-3440-4710-8888-F08C818770FD}" destId="{663F5283-253C-4B5E-B317-059BC48CEFCE}" srcOrd="4" destOrd="0" presId="urn:microsoft.com/office/officeart/2005/8/layout/cycle8"/>
    <dgm:cxn modelId="{251DA5D5-E13D-4A11-8E63-7FFF9973169F}" type="presParOf" srcId="{3BE9A701-3440-4710-8888-F08C818770FD}" destId="{B83A69EA-2607-4420-9230-65D8B2F02224}" srcOrd="5" destOrd="0" presId="urn:microsoft.com/office/officeart/2005/8/layout/cycle8"/>
    <dgm:cxn modelId="{66EA082A-26AF-44AD-AF52-904481A2CB82}" type="presParOf" srcId="{3BE9A701-3440-4710-8888-F08C818770FD}" destId="{65FE21C9-BB77-474A-9548-E5949DFBD5BA}" srcOrd="6" destOrd="0" presId="urn:microsoft.com/office/officeart/2005/8/layout/cycle8"/>
    <dgm:cxn modelId="{C290643C-19F6-4FFE-8BC0-7B02D3B87849}" type="presParOf" srcId="{3BE9A701-3440-4710-8888-F08C818770FD}" destId="{81915CF3-5EF4-471E-A398-C4BCFE8E9A42}" srcOrd="7" destOrd="0" presId="urn:microsoft.com/office/officeart/2005/8/layout/cycle8"/>
    <dgm:cxn modelId="{37516E8B-AFCD-48D4-88B4-0DB7BB940A9A}" type="presParOf" srcId="{3BE9A701-3440-4710-8888-F08C818770FD}" destId="{0090DC7E-722A-450C-A29D-43D0A6C97A72}" srcOrd="8" destOrd="0" presId="urn:microsoft.com/office/officeart/2005/8/layout/cycle8"/>
    <dgm:cxn modelId="{502DC708-8D1D-491F-B48D-86BB459F95E7}" type="presParOf" srcId="{3BE9A701-3440-4710-8888-F08C818770FD}" destId="{BD0266F1-A9C8-4CE1-9935-AEB83C53CDE2}" srcOrd="9" destOrd="0" presId="urn:microsoft.com/office/officeart/2005/8/layout/cycle8"/>
    <dgm:cxn modelId="{51150046-560A-445E-AA3B-2FE4D02DEC4C}" type="presParOf" srcId="{3BE9A701-3440-4710-8888-F08C818770FD}" destId="{D939ECBF-F0DB-455D-8845-10A356875B99}" srcOrd="10" destOrd="0" presId="urn:microsoft.com/office/officeart/2005/8/layout/cycle8"/>
    <dgm:cxn modelId="{8D312AE5-0549-4133-8B67-2CFC7D3D00C5}" type="presParOf" srcId="{3BE9A701-3440-4710-8888-F08C818770FD}" destId="{5DF58BE8-3FF9-459B-BA0E-81E03100F295}" srcOrd="11" destOrd="0" presId="urn:microsoft.com/office/officeart/2005/8/layout/cycle8"/>
    <dgm:cxn modelId="{790D043A-2C87-4D62-8220-66EAE55AA5B1}" type="presParOf" srcId="{3BE9A701-3440-4710-8888-F08C818770FD}" destId="{20291E47-7FB8-4FD9-A6CF-B2AA0C352EB9}" srcOrd="12" destOrd="0" presId="urn:microsoft.com/office/officeart/2005/8/layout/cycle8"/>
    <dgm:cxn modelId="{7EA27028-D372-4AE2-A310-79DFBE67A451}" type="presParOf" srcId="{3BE9A701-3440-4710-8888-F08C818770FD}" destId="{75EB1B41-D8FC-43FD-A74D-A09F6923D8C4}" srcOrd="13" destOrd="0" presId="urn:microsoft.com/office/officeart/2005/8/layout/cycle8"/>
    <dgm:cxn modelId="{5F601291-179E-4BAE-8A16-D4DC8C5FA89E}" type="presParOf" srcId="{3BE9A701-3440-4710-8888-F08C818770FD}" destId="{456CA11F-7A36-4B72-A9F4-D5A123D82088}"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30CE21-671E-453E-B574-C0BEC568F2EA}"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79936D51-E7BB-4A0E-87FC-DBCDFB46CAA7}">
      <dgm:prSet phldrT="[Text]" custT="1"/>
      <dgm:spPr>
        <a:solidFill>
          <a:srgbClr val="CCCCCC"/>
        </a:solidFill>
      </dgm:spPr>
      <dgm:t>
        <a:bodyPr/>
        <a:lstStyle/>
        <a:p>
          <a:r>
            <a:rPr lang="en-US" sz="1400" dirty="0">
              <a:solidFill>
                <a:schemeClr val="tx1"/>
              </a:solidFill>
              <a:latin typeface="Times New Roman" pitchFamily="18" charset="0"/>
              <a:cs typeface="Times New Roman" pitchFamily="18" charset="0"/>
            </a:rPr>
            <a:t>Accessible services for diagnosis and treatment of other STIs </a:t>
          </a:r>
        </a:p>
      </dgm:t>
    </dgm:pt>
    <dgm:pt modelId="{DA037D25-8122-4238-B2D6-14F17BF42D1E}" type="parTrans" cxnId="{9FA372F9-CD38-416D-8D7D-2AAFE95C3B9C}">
      <dgm:prSet/>
      <dgm:spPr/>
      <dgm:t>
        <a:bodyPr/>
        <a:lstStyle/>
        <a:p>
          <a:endParaRPr lang="en-US"/>
        </a:p>
      </dgm:t>
    </dgm:pt>
    <dgm:pt modelId="{EEE784ED-CAAF-40B5-842F-CD106224A083}" type="sibTrans" cxnId="{9FA372F9-CD38-416D-8D7D-2AAFE95C3B9C}">
      <dgm:prSet/>
      <dgm:spPr/>
      <dgm:t>
        <a:bodyPr/>
        <a:lstStyle/>
        <a:p>
          <a:endParaRPr lang="en-US"/>
        </a:p>
      </dgm:t>
    </dgm:pt>
    <dgm:pt modelId="{3F1C52ED-E5B8-4925-A005-2E504E8B0A67}">
      <dgm:prSet custT="1"/>
      <dgm:spPr>
        <a:solidFill>
          <a:srgbClr val="CCCCCC"/>
        </a:solidFill>
      </dgm:spPr>
      <dgm:t>
        <a:bodyPr/>
        <a:lstStyle/>
        <a:p>
          <a:r>
            <a:rPr lang="en-US" sz="1400" dirty="0">
              <a:solidFill>
                <a:schemeClr val="tx1"/>
              </a:solidFill>
              <a:latin typeface="Times New Roman" pitchFamily="18" charset="0"/>
              <a:cs typeface="Times New Roman" pitchFamily="18" charset="0"/>
            </a:rPr>
            <a:t>Public information and education programs</a:t>
          </a:r>
        </a:p>
      </dgm:t>
    </dgm:pt>
    <dgm:pt modelId="{AE885005-9C60-41C8-97CB-B78EEB082D5D}" type="parTrans" cxnId="{7CEEEF10-5E68-4A53-AB19-3E4980547792}">
      <dgm:prSet/>
      <dgm:spPr/>
      <dgm:t>
        <a:bodyPr/>
        <a:lstStyle/>
        <a:p>
          <a:endParaRPr lang="en-US"/>
        </a:p>
      </dgm:t>
    </dgm:pt>
    <dgm:pt modelId="{56982F88-DBA2-4FE0-AA10-69F69974DF0D}" type="sibTrans" cxnId="{7CEEEF10-5E68-4A53-AB19-3E4980547792}">
      <dgm:prSet/>
      <dgm:spPr/>
      <dgm:t>
        <a:bodyPr/>
        <a:lstStyle/>
        <a:p>
          <a:endParaRPr lang="en-US"/>
        </a:p>
      </dgm:t>
    </dgm:pt>
    <dgm:pt modelId="{5184FC68-3960-4F8B-A528-D802D4C9D19C}">
      <dgm:prSet custT="1"/>
      <dgm:spPr>
        <a:solidFill>
          <a:srgbClr val="CCCCCC"/>
        </a:solidFill>
      </dgm:spPr>
      <dgm:t>
        <a:bodyPr/>
        <a:lstStyle/>
        <a:p>
          <a:r>
            <a:rPr lang="en-US" sz="1400" dirty="0">
              <a:solidFill>
                <a:schemeClr val="tx1"/>
              </a:solidFill>
              <a:latin typeface="Times New Roman" pitchFamily="18" charset="0"/>
              <a:cs typeface="Times New Roman" pitchFamily="18" charset="0"/>
            </a:rPr>
            <a:t>Comprehensive school health programs </a:t>
          </a:r>
        </a:p>
      </dgm:t>
    </dgm:pt>
    <dgm:pt modelId="{D2B046F3-A13D-4FDD-AEE0-AD0C2B7C4976}" type="parTrans" cxnId="{99A31251-1763-48A7-A6E1-C989E46B4FAB}">
      <dgm:prSet/>
      <dgm:spPr/>
      <dgm:t>
        <a:bodyPr/>
        <a:lstStyle/>
        <a:p>
          <a:endParaRPr lang="en-US"/>
        </a:p>
      </dgm:t>
    </dgm:pt>
    <dgm:pt modelId="{CD0A5184-57D5-4C55-92C1-4492747A08CC}" type="sibTrans" cxnId="{99A31251-1763-48A7-A6E1-C989E46B4FAB}">
      <dgm:prSet/>
      <dgm:spPr/>
      <dgm:t>
        <a:bodyPr/>
        <a:lstStyle/>
        <a:p>
          <a:endParaRPr lang="en-US"/>
        </a:p>
      </dgm:t>
    </dgm:pt>
    <dgm:pt modelId="{325DD1A6-61EC-4669-8C0E-FDD470F029A9}">
      <dgm:prSet custT="1"/>
      <dgm:spPr>
        <a:solidFill>
          <a:srgbClr val="CCCCCC"/>
        </a:solidFill>
      </dgm:spPr>
      <dgm:t>
        <a:bodyPr/>
        <a:lstStyle/>
        <a:p>
          <a:r>
            <a:rPr lang="en-US" sz="1400" dirty="0">
              <a:solidFill>
                <a:schemeClr val="tx1"/>
              </a:solidFill>
              <a:latin typeface="Times New Roman" pitchFamily="18" charset="0"/>
              <a:cs typeface="Times New Roman" pitchFamily="18" charset="0"/>
            </a:rPr>
            <a:t>Training and quality assurance</a:t>
          </a:r>
        </a:p>
      </dgm:t>
    </dgm:pt>
    <dgm:pt modelId="{2464C8F8-AE08-4A4E-A06C-F967A2FF6EC7}" type="parTrans" cxnId="{91553F9F-8D22-4C17-AA95-72AE35F60CD4}">
      <dgm:prSet/>
      <dgm:spPr/>
      <dgm:t>
        <a:bodyPr/>
        <a:lstStyle/>
        <a:p>
          <a:endParaRPr lang="en-US"/>
        </a:p>
      </dgm:t>
    </dgm:pt>
    <dgm:pt modelId="{3A081B26-455A-4836-A493-A66547237338}" type="sibTrans" cxnId="{91553F9F-8D22-4C17-AA95-72AE35F60CD4}">
      <dgm:prSet/>
      <dgm:spPr/>
      <dgm:t>
        <a:bodyPr/>
        <a:lstStyle/>
        <a:p>
          <a:endParaRPr lang="en-US"/>
        </a:p>
      </dgm:t>
    </dgm:pt>
    <dgm:pt modelId="{735DCC7E-5A22-4D3B-A630-1B62C18191BC}" type="pres">
      <dgm:prSet presAssocID="{3F30CE21-671E-453E-B574-C0BEC568F2EA}" presName="matrix" presStyleCnt="0">
        <dgm:presLayoutVars>
          <dgm:chMax val="1"/>
          <dgm:dir/>
          <dgm:resizeHandles val="exact"/>
        </dgm:presLayoutVars>
      </dgm:prSet>
      <dgm:spPr/>
    </dgm:pt>
    <dgm:pt modelId="{53D0F63C-2A71-411E-A406-AC33FC3C4E35}" type="pres">
      <dgm:prSet presAssocID="{3F30CE21-671E-453E-B574-C0BEC568F2EA}" presName="diamond" presStyleLbl="bgShp" presStyleIdx="0" presStyleCnt="1" custScaleX="134738"/>
      <dgm:spPr>
        <a:solidFill>
          <a:srgbClr val="EF4025"/>
        </a:solidFill>
      </dgm:spPr>
    </dgm:pt>
    <dgm:pt modelId="{687EB2D6-A55E-424A-9A6C-6179E2CDFFF1}" type="pres">
      <dgm:prSet presAssocID="{3F30CE21-671E-453E-B574-C0BEC568F2EA}" presName="quad1" presStyleLbl="node1" presStyleIdx="0" presStyleCnt="4" custScaleX="134478" custLinFactNeighborX="-14762">
        <dgm:presLayoutVars>
          <dgm:chMax val="0"/>
          <dgm:chPref val="0"/>
          <dgm:bulletEnabled val="1"/>
        </dgm:presLayoutVars>
      </dgm:prSet>
      <dgm:spPr/>
    </dgm:pt>
    <dgm:pt modelId="{38FF6A0C-3C78-4610-90F1-76D25C004259}" type="pres">
      <dgm:prSet presAssocID="{3F30CE21-671E-453E-B574-C0BEC568F2EA}" presName="quad2" presStyleLbl="node1" presStyleIdx="1" presStyleCnt="4" custScaleX="134481" custLinFactNeighborX="19459">
        <dgm:presLayoutVars>
          <dgm:chMax val="0"/>
          <dgm:chPref val="0"/>
          <dgm:bulletEnabled val="1"/>
        </dgm:presLayoutVars>
      </dgm:prSet>
      <dgm:spPr/>
    </dgm:pt>
    <dgm:pt modelId="{9CFC21DC-2C1E-41EE-8BC2-460A081902FA}" type="pres">
      <dgm:prSet presAssocID="{3F30CE21-671E-453E-B574-C0BEC568F2EA}" presName="quad3" presStyleLbl="node1" presStyleIdx="2" presStyleCnt="4" custScaleX="134480" custLinFactNeighborX="-11407">
        <dgm:presLayoutVars>
          <dgm:chMax val="0"/>
          <dgm:chPref val="0"/>
          <dgm:bulletEnabled val="1"/>
        </dgm:presLayoutVars>
      </dgm:prSet>
      <dgm:spPr/>
    </dgm:pt>
    <dgm:pt modelId="{C316DDC5-288E-4EB5-8C2E-8C44D481EF0E}" type="pres">
      <dgm:prSet presAssocID="{3F30CE21-671E-453E-B574-C0BEC568F2EA}" presName="quad4" presStyleLbl="node1" presStyleIdx="3" presStyleCnt="4" custScaleX="129104" custLinFactNeighborX="21472">
        <dgm:presLayoutVars>
          <dgm:chMax val="0"/>
          <dgm:chPref val="0"/>
          <dgm:bulletEnabled val="1"/>
        </dgm:presLayoutVars>
      </dgm:prSet>
      <dgm:spPr/>
    </dgm:pt>
  </dgm:ptLst>
  <dgm:cxnLst>
    <dgm:cxn modelId="{7CEEEF10-5E68-4A53-AB19-3E4980547792}" srcId="{3F30CE21-671E-453E-B574-C0BEC568F2EA}" destId="{3F1C52ED-E5B8-4925-A005-2E504E8B0A67}" srcOrd="1" destOrd="0" parTransId="{AE885005-9C60-41C8-97CB-B78EEB082D5D}" sibTransId="{56982F88-DBA2-4FE0-AA10-69F69974DF0D}"/>
    <dgm:cxn modelId="{EDDFE92F-987E-4BF9-99F3-705C0B4AF13A}" type="presOf" srcId="{79936D51-E7BB-4A0E-87FC-DBCDFB46CAA7}" destId="{687EB2D6-A55E-424A-9A6C-6179E2CDFFF1}" srcOrd="0" destOrd="0" presId="urn:microsoft.com/office/officeart/2005/8/layout/matrix3"/>
    <dgm:cxn modelId="{99A31251-1763-48A7-A6E1-C989E46B4FAB}" srcId="{3F30CE21-671E-453E-B574-C0BEC568F2EA}" destId="{5184FC68-3960-4F8B-A528-D802D4C9D19C}" srcOrd="2" destOrd="0" parTransId="{D2B046F3-A13D-4FDD-AEE0-AD0C2B7C4976}" sibTransId="{CD0A5184-57D5-4C55-92C1-4492747A08CC}"/>
    <dgm:cxn modelId="{A0282973-785F-461C-8AC6-4C3F9D32382B}" type="presOf" srcId="{325DD1A6-61EC-4669-8C0E-FDD470F029A9}" destId="{C316DDC5-288E-4EB5-8C2E-8C44D481EF0E}" srcOrd="0" destOrd="0" presId="urn:microsoft.com/office/officeart/2005/8/layout/matrix3"/>
    <dgm:cxn modelId="{C2A8789B-A0D2-469A-9BA5-135B4B3A4B23}" type="presOf" srcId="{5184FC68-3960-4F8B-A528-D802D4C9D19C}" destId="{9CFC21DC-2C1E-41EE-8BC2-460A081902FA}" srcOrd="0" destOrd="0" presId="urn:microsoft.com/office/officeart/2005/8/layout/matrix3"/>
    <dgm:cxn modelId="{91553F9F-8D22-4C17-AA95-72AE35F60CD4}" srcId="{3F30CE21-671E-453E-B574-C0BEC568F2EA}" destId="{325DD1A6-61EC-4669-8C0E-FDD470F029A9}" srcOrd="3" destOrd="0" parTransId="{2464C8F8-AE08-4A4E-A06C-F967A2FF6EC7}" sibTransId="{3A081B26-455A-4836-A493-A66547237338}"/>
    <dgm:cxn modelId="{A3D3A6A4-7AF7-45FC-B5D9-18942A1135DA}" type="presOf" srcId="{3F30CE21-671E-453E-B574-C0BEC568F2EA}" destId="{735DCC7E-5A22-4D3B-A630-1B62C18191BC}" srcOrd="0" destOrd="0" presId="urn:microsoft.com/office/officeart/2005/8/layout/matrix3"/>
    <dgm:cxn modelId="{9FA372F9-CD38-416D-8D7D-2AAFE95C3B9C}" srcId="{3F30CE21-671E-453E-B574-C0BEC568F2EA}" destId="{79936D51-E7BB-4A0E-87FC-DBCDFB46CAA7}" srcOrd="0" destOrd="0" parTransId="{DA037D25-8122-4238-B2D6-14F17BF42D1E}" sibTransId="{EEE784ED-CAAF-40B5-842F-CD106224A083}"/>
    <dgm:cxn modelId="{5230BEFF-69AA-4359-BADB-57D91FCF3F36}" type="presOf" srcId="{3F1C52ED-E5B8-4925-A005-2E504E8B0A67}" destId="{38FF6A0C-3C78-4610-90F1-76D25C004259}" srcOrd="0" destOrd="0" presId="urn:microsoft.com/office/officeart/2005/8/layout/matrix3"/>
    <dgm:cxn modelId="{E7C2970D-11E1-40A5-A2BB-8D028F6738C0}" type="presParOf" srcId="{735DCC7E-5A22-4D3B-A630-1B62C18191BC}" destId="{53D0F63C-2A71-411E-A406-AC33FC3C4E35}" srcOrd="0" destOrd="0" presId="urn:microsoft.com/office/officeart/2005/8/layout/matrix3"/>
    <dgm:cxn modelId="{B80E83CB-031A-4F4E-A144-BE19FD06AD6C}" type="presParOf" srcId="{735DCC7E-5A22-4D3B-A630-1B62C18191BC}" destId="{687EB2D6-A55E-424A-9A6C-6179E2CDFFF1}" srcOrd="1" destOrd="0" presId="urn:microsoft.com/office/officeart/2005/8/layout/matrix3"/>
    <dgm:cxn modelId="{B0354936-BCBF-4677-A515-55EEF4D7DDB4}" type="presParOf" srcId="{735DCC7E-5A22-4D3B-A630-1B62C18191BC}" destId="{38FF6A0C-3C78-4610-90F1-76D25C004259}" srcOrd="2" destOrd="0" presId="urn:microsoft.com/office/officeart/2005/8/layout/matrix3"/>
    <dgm:cxn modelId="{BE353740-6280-4E89-9EDB-AF97C7CD518B}" type="presParOf" srcId="{735DCC7E-5A22-4D3B-A630-1B62C18191BC}" destId="{9CFC21DC-2C1E-41EE-8BC2-460A081902FA}" srcOrd="3" destOrd="0" presId="urn:microsoft.com/office/officeart/2005/8/layout/matrix3"/>
    <dgm:cxn modelId="{F4040317-BFCC-43A6-8BBC-E103D9DB2EB1}" type="presParOf" srcId="{735DCC7E-5A22-4D3B-A630-1B62C18191BC}" destId="{C316DDC5-288E-4EB5-8C2E-8C44D481EF0E}"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30CE21-671E-453E-B574-C0BEC568F2EA}"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79936D51-E7BB-4A0E-87FC-DBCDFB46CAA7}">
      <dgm:prSet phldrT="[Text]" custT="1"/>
      <dgm:spPr>
        <a:solidFill>
          <a:srgbClr val="FF0000"/>
        </a:solidFill>
      </dgm:spPr>
      <dgm:t>
        <a:bodyPr/>
        <a:lstStyle/>
        <a:p>
          <a:r>
            <a:rPr lang="en-US" sz="1400" dirty="0">
              <a:solidFill>
                <a:schemeClr val="tx1"/>
              </a:solidFill>
              <a:latin typeface="Times New Roman" pitchFamily="18" charset="0"/>
              <a:cs typeface="Times New Roman" pitchFamily="18" charset="0"/>
            </a:rPr>
            <a:t>An HIV prevention technical assistance assessment and plan</a:t>
          </a:r>
        </a:p>
      </dgm:t>
    </dgm:pt>
    <dgm:pt modelId="{DA037D25-8122-4238-B2D6-14F17BF42D1E}" type="parTrans" cxnId="{9FA372F9-CD38-416D-8D7D-2AAFE95C3B9C}">
      <dgm:prSet/>
      <dgm:spPr/>
      <dgm:t>
        <a:bodyPr/>
        <a:lstStyle/>
        <a:p>
          <a:endParaRPr lang="en-US"/>
        </a:p>
      </dgm:t>
    </dgm:pt>
    <dgm:pt modelId="{EEE784ED-CAAF-40B5-842F-CD106224A083}" type="sibTrans" cxnId="{9FA372F9-CD38-416D-8D7D-2AAFE95C3B9C}">
      <dgm:prSet/>
      <dgm:spPr/>
      <dgm:t>
        <a:bodyPr/>
        <a:lstStyle/>
        <a:p>
          <a:endParaRPr lang="en-US"/>
        </a:p>
      </dgm:t>
    </dgm:pt>
    <dgm:pt modelId="{3F1C52ED-E5B8-4925-A005-2E504E8B0A67}">
      <dgm:prSet custT="1"/>
      <dgm:spPr>
        <a:solidFill>
          <a:srgbClr val="EF4025"/>
        </a:solidFill>
      </dgm:spPr>
      <dgm:t>
        <a:bodyPr/>
        <a:lstStyle/>
        <a:p>
          <a:r>
            <a:rPr lang="en-US" sz="1400" dirty="0">
              <a:solidFill>
                <a:schemeClr val="tx1"/>
              </a:solidFill>
              <a:latin typeface="Times New Roman" pitchFamily="18" charset="0"/>
              <a:cs typeface="Times New Roman" pitchFamily="18" charset="0"/>
            </a:rPr>
            <a:t>Evaluation of major program activities, interventions, and services</a:t>
          </a:r>
        </a:p>
      </dgm:t>
    </dgm:pt>
    <dgm:pt modelId="{AE885005-9C60-41C8-97CB-B78EEB082D5D}" type="parTrans" cxnId="{7CEEEF10-5E68-4A53-AB19-3E4980547792}">
      <dgm:prSet/>
      <dgm:spPr/>
      <dgm:t>
        <a:bodyPr/>
        <a:lstStyle/>
        <a:p>
          <a:endParaRPr lang="en-US"/>
        </a:p>
      </dgm:t>
    </dgm:pt>
    <dgm:pt modelId="{56982F88-DBA2-4FE0-AA10-69F69974DF0D}" type="sibTrans" cxnId="{7CEEEF10-5E68-4A53-AB19-3E4980547792}">
      <dgm:prSet/>
      <dgm:spPr/>
      <dgm:t>
        <a:bodyPr/>
        <a:lstStyle/>
        <a:p>
          <a:endParaRPr lang="en-US"/>
        </a:p>
      </dgm:t>
    </dgm:pt>
    <dgm:pt modelId="{5184FC68-3960-4F8B-A528-D802D4C9D19C}">
      <dgm:prSet custT="1"/>
      <dgm:spPr>
        <a:solidFill>
          <a:srgbClr val="EF4025"/>
        </a:solidFill>
      </dgm:spPr>
      <dgm:t>
        <a:bodyPr/>
        <a:lstStyle/>
        <a:p>
          <a:r>
            <a:rPr lang="en-US" sz="1400" dirty="0">
              <a:solidFill>
                <a:schemeClr val="tx1"/>
              </a:solidFill>
              <a:latin typeface="Times New Roman" pitchFamily="18" charset="0"/>
              <a:cs typeface="Times New Roman" pitchFamily="18" charset="0"/>
            </a:rPr>
            <a:t>Knowledge about HIV prevention research</a:t>
          </a:r>
        </a:p>
      </dgm:t>
    </dgm:pt>
    <dgm:pt modelId="{D2B046F3-A13D-4FDD-AEE0-AD0C2B7C4976}" type="parTrans" cxnId="{99A31251-1763-48A7-A6E1-C989E46B4FAB}">
      <dgm:prSet/>
      <dgm:spPr/>
      <dgm:t>
        <a:bodyPr/>
        <a:lstStyle/>
        <a:p>
          <a:endParaRPr lang="en-US"/>
        </a:p>
      </dgm:t>
    </dgm:pt>
    <dgm:pt modelId="{CD0A5184-57D5-4C55-92C1-4492747A08CC}" type="sibTrans" cxnId="{99A31251-1763-48A7-A6E1-C989E46B4FAB}">
      <dgm:prSet/>
      <dgm:spPr/>
      <dgm:t>
        <a:bodyPr/>
        <a:lstStyle/>
        <a:p>
          <a:endParaRPr lang="en-US"/>
        </a:p>
      </dgm:t>
    </dgm:pt>
    <dgm:pt modelId="{325DD1A6-61EC-4669-8C0E-FDD470F029A9}">
      <dgm:prSet custT="1"/>
      <dgm:spPr>
        <a:solidFill>
          <a:srgbClr val="FF0000"/>
        </a:solidFill>
      </dgm:spPr>
      <dgm:t>
        <a:bodyPr/>
        <a:lstStyle/>
        <a:p>
          <a:r>
            <a:rPr lang="en-US" sz="1400" dirty="0">
              <a:solidFill>
                <a:schemeClr val="tx1"/>
              </a:solidFill>
              <a:latin typeface="Times New Roman" pitchFamily="18" charset="0"/>
              <a:cs typeface="Times New Roman" pitchFamily="18" charset="0"/>
            </a:rPr>
            <a:t>Knowledge about research outcomes in communities most impacted by HIV</a:t>
          </a:r>
        </a:p>
      </dgm:t>
    </dgm:pt>
    <dgm:pt modelId="{2464C8F8-AE08-4A4E-A06C-F967A2FF6EC7}" type="parTrans" cxnId="{91553F9F-8D22-4C17-AA95-72AE35F60CD4}">
      <dgm:prSet/>
      <dgm:spPr/>
      <dgm:t>
        <a:bodyPr/>
        <a:lstStyle/>
        <a:p>
          <a:endParaRPr lang="en-US"/>
        </a:p>
      </dgm:t>
    </dgm:pt>
    <dgm:pt modelId="{3A081B26-455A-4836-A493-A66547237338}" type="sibTrans" cxnId="{91553F9F-8D22-4C17-AA95-72AE35F60CD4}">
      <dgm:prSet/>
      <dgm:spPr/>
      <dgm:t>
        <a:bodyPr/>
        <a:lstStyle/>
        <a:p>
          <a:endParaRPr lang="en-US"/>
        </a:p>
      </dgm:t>
    </dgm:pt>
    <dgm:pt modelId="{735DCC7E-5A22-4D3B-A630-1B62C18191BC}" type="pres">
      <dgm:prSet presAssocID="{3F30CE21-671E-453E-B574-C0BEC568F2EA}" presName="matrix" presStyleCnt="0">
        <dgm:presLayoutVars>
          <dgm:chMax val="1"/>
          <dgm:dir/>
          <dgm:resizeHandles val="exact"/>
        </dgm:presLayoutVars>
      </dgm:prSet>
      <dgm:spPr/>
    </dgm:pt>
    <dgm:pt modelId="{53D0F63C-2A71-411E-A406-AC33FC3C4E35}" type="pres">
      <dgm:prSet presAssocID="{3F30CE21-671E-453E-B574-C0BEC568F2EA}" presName="diamond" presStyleLbl="bgShp" presStyleIdx="0" presStyleCnt="1" custScaleX="134738"/>
      <dgm:spPr>
        <a:solidFill>
          <a:srgbClr val="CCCCCC"/>
        </a:solidFill>
      </dgm:spPr>
    </dgm:pt>
    <dgm:pt modelId="{687EB2D6-A55E-424A-9A6C-6179E2CDFFF1}" type="pres">
      <dgm:prSet presAssocID="{3F30CE21-671E-453E-B574-C0BEC568F2EA}" presName="quad1" presStyleLbl="node1" presStyleIdx="0" presStyleCnt="4" custScaleX="134478" custLinFactNeighborX="-14762">
        <dgm:presLayoutVars>
          <dgm:chMax val="0"/>
          <dgm:chPref val="0"/>
          <dgm:bulletEnabled val="1"/>
        </dgm:presLayoutVars>
      </dgm:prSet>
      <dgm:spPr/>
    </dgm:pt>
    <dgm:pt modelId="{38FF6A0C-3C78-4610-90F1-76D25C004259}" type="pres">
      <dgm:prSet presAssocID="{3F30CE21-671E-453E-B574-C0BEC568F2EA}" presName="quad2" presStyleLbl="node1" presStyleIdx="1" presStyleCnt="4" custScaleX="134481" custLinFactNeighborX="19459">
        <dgm:presLayoutVars>
          <dgm:chMax val="0"/>
          <dgm:chPref val="0"/>
          <dgm:bulletEnabled val="1"/>
        </dgm:presLayoutVars>
      </dgm:prSet>
      <dgm:spPr/>
    </dgm:pt>
    <dgm:pt modelId="{9CFC21DC-2C1E-41EE-8BC2-460A081902FA}" type="pres">
      <dgm:prSet presAssocID="{3F30CE21-671E-453E-B574-C0BEC568F2EA}" presName="quad3" presStyleLbl="node1" presStyleIdx="2" presStyleCnt="4" custScaleX="134480" custLinFactNeighborX="-8724" custLinFactNeighborY="-2683">
        <dgm:presLayoutVars>
          <dgm:chMax val="0"/>
          <dgm:chPref val="0"/>
          <dgm:bulletEnabled val="1"/>
        </dgm:presLayoutVars>
      </dgm:prSet>
      <dgm:spPr/>
    </dgm:pt>
    <dgm:pt modelId="{C316DDC5-288E-4EB5-8C2E-8C44D481EF0E}" type="pres">
      <dgm:prSet presAssocID="{3F30CE21-671E-453E-B574-C0BEC568F2EA}" presName="quad4" presStyleLbl="node1" presStyleIdx="3" presStyleCnt="4" custScaleX="129104" custLinFactNeighborX="21472">
        <dgm:presLayoutVars>
          <dgm:chMax val="0"/>
          <dgm:chPref val="0"/>
          <dgm:bulletEnabled val="1"/>
        </dgm:presLayoutVars>
      </dgm:prSet>
      <dgm:spPr/>
    </dgm:pt>
  </dgm:ptLst>
  <dgm:cxnLst>
    <dgm:cxn modelId="{A55C4800-14F2-4E53-A5D7-EC00D7880D20}" type="presOf" srcId="{325DD1A6-61EC-4669-8C0E-FDD470F029A9}" destId="{C316DDC5-288E-4EB5-8C2E-8C44D481EF0E}" srcOrd="0" destOrd="0" presId="urn:microsoft.com/office/officeart/2005/8/layout/matrix3"/>
    <dgm:cxn modelId="{F835EA02-B9A6-48A6-AC80-DA29C507FCB8}" type="presOf" srcId="{3F30CE21-671E-453E-B574-C0BEC568F2EA}" destId="{735DCC7E-5A22-4D3B-A630-1B62C18191BC}" srcOrd="0" destOrd="0" presId="urn:microsoft.com/office/officeart/2005/8/layout/matrix3"/>
    <dgm:cxn modelId="{D799930C-90D9-4B26-97EA-0E888F973B5C}" type="presOf" srcId="{79936D51-E7BB-4A0E-87FC-DBCDFB46CAA7}" destId="{687EB2D6-A55E-424A-9A6C-6179E2CDFFF1}" srcOrd="0" destOrd="0" presId="urn:microsoft.com/office/officeart/2005/8/layout/matrix3"/>
    <dgm:cxn modelId="{7CEEEF10-5E68-4A53-AB19-3E4980547792}" srcId="{3F30CE21-671E-453E-B574-C0BEC568F2EA}" destId="{3F1C52ED-E5B8-4925-A005-2E504E8B0A67}" srcOrd="1" destOrd="0" parTransId="{AE885005-9C60-41C8-97CB-B78EEB082D5D}" sibTransId="{56982F88-DBA2-4FE0-AA10-69F69974DF0D}"/>
    <dgm:cxn modelId="{99A31251-1763-48A7-A6E1-C989E46B4FAB}" srcId="{3F30CE21-671E-453E-B574-C0BEC568F2EA}" destId="{5184FC68-3960-4F8B-A528-D802D4C9D19C}" srcOrd="2" destOrd="0" parTransId="{D2B046F3-A13D-4FDD-AEE0-AD0C2B7C4976}" sibTransId="{CD0A5184-57D5-4C55-92C1-4492747A08CC}"/>
    <dgm:cxn modelId="{09401D84-80C8-45FA-8897-5E7CF8A75360}" type="presOf" srcId="{3F1C52ED-E5B8-4925-A005-2E504E8B0A67}" destId="{38FF6A0C-3C78-4610-90F1-76D25C004259}" srcOrd="0" destOrd="0" presId="urn:microsoft.com/office/officeart/2005/8/layout/matrix3"/>
    <dgm:cxn modelId="{91553F9F-8D22-4C17-AA95-72AE35F60CD4}" srcId="{3F30CE21-671E-453E-B574-C0BEC568F2EA}" destId="{325DD1A6-61EC-4669-8C0E-FDD470F029A9}" srcOrd="3" destOrd="0" parTransId="{2464C8F8-AE08-4A4E-A06C-F967A2FF6EC7}" sibTransId="{3A081B26-455A-4836-A493-A66547237338}"/>
    <dgm:cxn modelId="{F8623EC3-FD55-4827-9F66-3C08800F4A82}" type="presOf" srcId="{5184FC68-3960-4F8B-A528-D802D4C9D19C}" destId="{9CFC21DC-2C1E-41EE-8BC2-460A081902FA}" srcOrd="0" destOrd="0" presId="urn:microsoft.com/office/officeart/2005/8/layout/matrix3"/>
    <dgm:cxn modelId="{9FA372F9-CD38-416D-8D7D-2AAFE95C3B9C}" srcId="{3F30CE21-671E-453E-B574-C0BEC568F2EA}" destId="{79936D51-E7BB-4A0E-87FC-DBCDFB46CAA7}" srcOrd="0" destOrd="0" parTransId="{DA037D25-8122-4238-B2D6-14F17BF42D1E}" sibTransId="{EEE784ED-CAAF-40B5-842F-CD106224A083}"/>
    <dgm:cxn modelId="{8EFD7E6E-BCAB-4B44-B0D2-8EFBA0A6F66A}" type="presParOf" srcId="{735DCC7E-5A22-4D3B-A630-1B62C18191BC}" destId="{53D0F63C-2A71-411E-A406-AC33FC3C4E35}" srcOrd="0" destOrd="0" presId="urn:microsoft.com/office/officeart/2005/8/layout/matrix3"/>
    <dgm:cxn modelId="{9617EB7D-77CD-4C0A-87DA-A2F53E95876F}" type="presParOf" srcId="{735DCC7E-5A22-4D3B-A630-1B62C18191BC}" destId="{687EB2D6-A55E-424A-9A6C-6179E2CDFFF1}" srcOrd="1" destOrd="0" presId="urn:microsoft.com/office/officeart/2005/8/layout/matrix3"/>
    <dgm:cxn modelId="{E968A56F-041E-46B7-92AA-A090BB8BCE34}" type="presParOf" srcId="{735DCC7E-5A22-4D3B-A630-1B62C18191BC}" destId="{38FF6A0C-3C78-4610-90F1-76D25C004259}" srcOrd="2" destOrd="0" presId="urn:microsoft.com/office/officeart/2005/8/layout/matrix3"/>
    <dgm:cxn modelId="{16D75A3E-4341-4A81-939C-188A9BEE630B}" type="presParOf" srcId="{735DCC7E-5A22-4D3B-A630-1B62C18191BC}" destId="{9CFC21DC-2C1E-41EE-8BC2-460A081902FA}" srcOrd="3" destOrd="0" presId="urn:microsoft.com/office/officeart/2005/8/layout/matrix3"/>
    <dgm:cxn modelId="{193D7405-E9B6-46CC-86E1-CDBD38DE1FBE}" type="presParOf" srcId="{735DCC7E-5A22-4D3B-A630-1B62C18191BC}" destId="{C316DDC5-288E-4EB5-8C2E-8C44D481EF0E}"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5AEF8C-EA85-46F0-A471-E26E17BDDE37}" type="doc">
      <dgm:prSet loTypeId="urn:microsoft.com/office/officeart/2005/8/layout/rings+Icon" loCatId="relationship" qsTypeId="urn:microsoft.com/office/officeart/2005/8/quickstyle/simple1" qsCatId="simple" csTypeId="urn:microsoft.com/office/officeart/2005/8/colors/accent1_2" csCatId="accent1" phldr="1"/>
      <dgm:spPr/>
      <dgm:t>
        <a:bodyPr/>
        <a:lstStyle/>
        <a:p>
          <a:endParaRPr lang="en-US"/>
        </a:p>
      </dgm:t>
    </dgm:pt>
    <dgm:pt modelId="{2696B279-46BA-456A-91C0-FFDC790FA945}">
      <dgm:prSet phldrT="[Text]" custT="1"/>
      <dgm:spPr>
        <a:solidFill>
          <a:srgbClr val="FF0000">
            <a:alpha val="50000"/>
          </a:srgbClr>
        </a:solidFill>
      </dgm:spPr>
      <dgm:t>
        <a:bodyPr/>
        <a:lstStyle/>
        <a:p>
          <a:r>
            <a:rPr lang="en-US" sz="1700" b="1" dirty="0">
              <a:latin typeface="Times New Roman" pitchFamily="18" charset="0"/>
              <a:cs typeface="Times New Roman" pitchFamily="18" charset="0"/>
            </a:rPr>
            <a:t>Prevention of Perinatal Transmission (PMTCT)</a:t>
          </a:r>
        </a:p>
      </dgm:t>
    </dgm:pt>
    <dgm:pt modelId="{0B205797-6701-439D-B2A8-DA09A546811B}" type="parTrans" cxnId="{69F4BB5D-A477-4733-AA93-3093669F152D}">
      <dgm:prSet/>
      <dgm:spPr/>
      <dgm:t>
        <a:bodyPr/>
        <a:lstStyle/>
        <a:p>
          <a:endParaRPr lang="en-US" sz="1700" b="1">
            <a:latin typeface="Times New Roman" pitchFamily="18" charset="0"/>
            <a:cs typeface="Times New Roman" pitchFamily="18" charset="0"/>
          </a:endParaRPr>
        </a:p>
      </dgm:t>
    </dgm:pt>
    <dgm:pt modelId="{7938E70D-65DE-4238-B0DA-C10401371613}" type="sibTrans" cxnId="{69F4BB5D-A477-4733-AA93-3093669F152D}">
      <dgm:prSet/>
      <dgm:spPr/>
      <dgm:t>
        <a:bodyPr/>
        <a:lstStyle/>
        <a:p>
          <a:endParaRPr lang="en-US" sz="1700" b="1">
            <a:latin typeface="Times New Roman" pitchFamily="18" charset="0"/>
            <a:cs typeface="Times New Roman" pitchFamily="18" charset="0"/>
          </a:endParaRPr>
        </a:p>
      </dgm:t>
    </dgm:pt>
    <dgm:pt modelId="{F6406668-A6D1-441E-9ED0-CA5CC03CD7C5}">
      <dgm:prSet phldrT="[Text]" custT="1"/>
      <dgm:spPr>
        <a:solidFill>
          <a:srgbClr val="EF4025">
            <a:alpha val="50000"/>
          </a:srgbClr>
        </a:solidFill>
      </dgm:spPr>
      <dgm:t>
        <a:bodyPr/>
        <a:lstStyle/>
        <a:p>
          <a:r>
            <a:rPr lang="en-US" sz="1700" b="1" dirty="0">
              <a:latin typeface="Times New Roman" pitchFamily="18" charset="0"/>
              <a:cs typeface="Times New Roman" pitchFamily="18" charset="0"/>
            </a:rPr>
            <a:t>The Thai HIV Vaccine Trial (RV144)</a:t>
          </a:r>
        </a:p>
      </dgm:t>
    </dgm:pt>
    <dgm:pt modelId="{C75CE754-685E-48D3-917E-90B158E86D50}" type="parTrans" cxnId="{9DC7B7A9-6F64-48E6-B246-596D2EB7072C}">
      <dgm:prSet/>
      <dgm:spPr/>
      <dgm:t>
        <a:bodyPr/>
        <a:lstStyle/>
        <a:p>
          <a:endParaRPr lang="en-US" sz="1700" b="1">
            <a:latin typeface="Times New Roman" pitchFamily="18" charset="0"/>
            <a:cs typeface="Times New Roman" pitchFamily="18" charset="0"/>
          </a:endParaRPr>
        </a:p>
      </dgm:t>
    </dgm:pt>
    <dgm:pt modelId="{0D14A9E2-6E8E-445F-9DE7-A9A61618770F}" type="sibTrans" cxnId="{9DC7B7A9-6F64-48E6-B246-596D2EB7072C}">
      <dgm:prSet/>
      <dgm:spPr/>
      <dgm:t>
        <a:bodyPr/>
        <a:lstStyle/>
        <a:p>
          <a:endParaRPr lang="en-US" sz="1700" b="1">
            <a:latin typeface="Times New Roman" pitchFamily="18" charset="0"/>
            <a:cs typeface="Times New Roman" pitchFamily="18" charset="0"/>
          </a:endParaRPr>
        </a:p>
      </dgm:t>
    </dgm:pt>
    <dgm:pt modelId="{10CAF0CF-634F-4E39-A77F-153EC576F43A}">
      <dgm:prSet phldrT="[Text]" custT="1"/>
      <dgm:spPr>
        <a:solidFill>
          <a:srgbClr val="CCCCCC">
            <a:alpha val="50000"/>
          </a:srgbClr>
        </a:solidFill>
      </dgm:spPr>
      <dgm:t>
        <a:bodyPr/>
        <a:lstStyle/>
        <a:p>
          <a:r>
            <a:rPr lang="en-US" sz="1700" b="1" dirty="0">
              <a:latin typeface="Times New Roman" pitchFamily="18" charset="0"/>
              <a:cs typeface="Times New Roman" pitchFamily="18" charset="0"/>
            </a:rPr>
            <a:t>CAPRISA 004 Microbicide</a:t>
          </a:r>
        </a:p>
      </dgm:t>
    </dgm:pt>
    <dgm:pt modelId="{A7F0C7FB-E6CA-4981-B2A9-27F4DE425F66}" type="parTrans" cxnId="{DD983846-4D99-4BA9-9ED6-763BA0940AE8}">
      <dgm:prSet/>
      <dgm:spPr/>
      <dgm:t>
        <a:bodyPr/>
        <a:lstStyle/>
        <a:p>
          <a:endParaRPr lang="en-US" sz="1700" b="1">
            <a:latin typeface="Times New Roman" pitchFamily="18" charset="0"/>
            <a:cs typeface="Times New Roman" pitchFamily="18" charset="0"/>
          </a:endParaRPr>
        </a:p>
      </dgm:t>
    </dgm:pt>
    <dgm:pt modelId="{046F5FE3-23F5-46AC-BADC-173DE680C51F}" type="sibTrans" cxnId="{DD983846-4D99-4BA9-9ED6-763BA0940AE8}">
      <dgm:prSet/>
      <dgm:spPr/>
      <dgm:t>
        <a:bodyPr/>
        <a:lstStyle/>
        <a:p>
          <a:endParaRPr lang="en-US" sz="1700" b="1">
            <a:latin typeface="Times New Roman" pitchFamily="18" charset="0"/>
            <a:cs typeface="Times New Roman" pitchFamily="18" charset="0"/>
          </a:endParaRPr>
        </a:p>
      </dgm:t>
    </dgm:pt>
    <dgm:pt modelId="{FCE07B81-C9F3-4696-97A2-2E03BAEFB478}">
      <dgm:prSet phldrT="[Text]" custT="1"/>
      <dgm:spPr>
        <a:solidFill>
          <a:srgbClr val="FF0000">
            <a:alpha val="50000"/>
          </a:srgbClr>
        </a:solidFill>
      </dgm:spPr>
      <dgm:t>
        <a:bodyPr/>
        <a:lstStyle/>
        <a:p>
          <a:r>
            <a:rPr lang="en-US" sz="1700" b="1" dirty="0" err="1">
              <a:latin typeface="Times New Roman" pitchFamily="18" charset="0"/>
              <a:cs typeface="Times New Roman" pitchFamily="18" charset="0"/>
            </a:rPr>
            <a:t>iPrEx</a:t>
          </a:r>
          <a:r>
            <a:rPr lang="en-US" sz="1700" b="1" dirty="0">
              <a:latin typeface="Times New Roman" pitchFamily="18" charset="0"/>
              <a:cs typeface="Times New Roman" pitchFamily="18" charset="0"/>
            </a:rPr>
            <a:t> &amp; Partners PrEP</a:t>
          </a:r>
        </a:p>
      </dgm:t>
    </dgm:pt>
    <dgm:pt modelId="{38185E1C-8E72-44A6-969F-A60C721102BD}" type="parTrans" cxnId="{7F11A28F-8A42-43F9-99AE-9E12EE26E0B3}">
      <dgm:prSet/>
      <dgm:spPr/>
      <dgm:t>
        <a:bodyPr/>
        <a:lstStyle/>
        <a:p>
          <a:endParaRPr lang="en-US" sz="1700" b="1">
            <a:latin typeface="Times New Roman" pitchFamily="18" charset="0"/>
            <a:cs typeface="Times New Roman" pitchFamily="18" charset="0"/>
          </a:endParaRPr>
        </a:p>
      </dgm:t>
    </dgm:pt>
    <dgm:pt modelId="{5A9FC003-71B3-44D7-B2AF-0D2AEAB71819}" type="sibTrans" cxnId="{7F11A28F-8A42-43F9-99AE-9E12EE26E0B3}">
      <dgm:prSet/>
      <dgm:spPr/>
      <dgm:t>
        <a:bodyPr/>
        <a:lstStyle/>
        <a:p>
          <a:endParaRPr lang="en-US" sz="1700" b="1">
            <a:latin typeface="Times New Roman" pitchFamily="18" charset="0"/>
            <a:cs typeface="Times New Roman" pitchFamily="18" charset="0"/>
          </a:endParaRPr>
        </a:p>
      </dgm:t>
    </dgm:pt>
    <dgm:pt modelId="{1ADAC4EF-E27B-4F58-B43D-D3236D9B1AFC}">
      <dgm:prSet phldrT="[Text]" custT="1"/>
      <dgm:spPr>
        <a:solidFill>
          <a:srgbClr val="EF4025">
            <a:alpha val="50000"/>
          </a:srgbClr>
        </a:solidFill>
      </dgm:spPr>
      <dgm:t>
        <a:bodyPr/>
        <a:lstStyle/>
        <a:p>
          <a:r>
            <a:rPr lang="en-US" sz="1700" b="1" dirty="0">
              <a:latin typeface="Times New Roman" pitchFamily="18" charset="0"/>
              <a:cs typeface="Times New Roman" pitchFamily="18" charset="0"/>
            </a:rPr>
            <a:t>HPTN 052 (Treatment as Prevention)</a:t>
          </a:r>
        </a:p>
      </dgm:t>
    </dgm:pt>
    <dgm:pt modelId="{80425AEB-35F1-4A8C-9EA8-F041BA8C9314}" type="parTrans" cxnId="{2BE82CA2-6CBD-42E3-AF67-2AA7FC9D4DF9}">
      <dgm:prSet/>
      <dgm:spPr/>
      <dgm:t>
        <a:bodyPr/>
        <a:lstStyle/>
        <a:p>
          <a:endParaRPr lang="en-US" sz="1700" b="1">
            <a:latin typeface="Times New Roman" pitchFamily="18" charset="0"/>
            <a:cs typeface="Times New Roman" pitchFamily="18" charset="0"/>
          </a:endParaRPr>
        </a:p>
      </dgm:t>
    </dgm:pt>
    <dgm:pt modelId="{4FD6840D-A55B-443F-B5C8-3CF9CB991656}" type="sibTrans" cxnId="{2BE82CA2-6CBD-42E3-AF67-2AA7FC9D4DF9}">
      <dgm:prSet/>
      <dgm:spPr/>
      <dgm:t>
        <a:bodyPr/>
        <a:lstStyle/>
        <a:p>
          <a:endParaRPr lang="en-US" sz="1700" b="1">
            <a:latin typeface="Times New Roman" pitchFamily="18" charset="0"/>
            <a:cs typeface="Times New Roman" pitchFamily="18" charset="0"/>
          </a:endParaRPr>
        </a:p>
      </dgm:t>
    </dgm:pt>
    <dgm:pt modelId="{43B726BF-B70E-4962-92F3-F3A1A953A709}">
      <dgm:prSet phldrT="[Text]" custT="1"/>
      <dgm:spPr>
        <a:solidFill>
          <a:srgbClr val="CCCCCC">
            <a:alpha val="50000"/>
          </a:srgbClr>
        </a:solidFill>
      </dgm:spPr>
      <dgm:t>
        <a:bodyPr/>
        <a:lstStyle/>
        <a:p>
          <a:r>
            <a:rPr lang="en-US" sz="1700" b="1" dirty="0">
              <a:latin typeface="Times New Roman" pitchFamily="18" charset="0"/>
              <a:cs typeface="Times New Roman" pitchFamily="18" charset="0"/>
            </a:rPr>
            <a:t>ASPIRE, The Ring Study &amp; HOPE</a:t>
          </a:r>
        </a:p>
      </dgm:t>
    </dgm:pt>
    <dgm:pt modelId="{AFD17F61-38A1-4C4F-963C-325DB758ABEA}" type="parTrans" cxnId="{6FD9E3D3-0A7F-44BC-8606-FBE81EBB170E}">
      <dgm:prSet/>
      <dgm:spPr/>
      <dgm:t>
        <a:bodyPr/>
        <a:lstStyle/>
        <a:p>
          <a:endParaRPr lang="en-US" sz="1700" b="1">
            <a:latin typeface="Times New Roman" pitchFamily="18" charset="0"/>
            <a:cs typeface="Times New Roman" pitchFamily="18" charset="0"/>
          </a:endParaRPr>
        </a:p>
      </dgm:t>
    </dgm:pt>
    <dgm:pt modelId="{1450F8F6-137F-450C-A46E-80EBA5158992}" type="sibTrans" cxnId="{6FD9E3D3-0A7F-44BC-8606-FBE81EBB170E}">
      <dgm:prSet/>
      <dgm:spPr/>
      <dgm:t>
        <a:bodyPr/>
        <a:lstStyle/>
        <a:p>
          <a:endParaRPr lang="en-US" sz="1700" b="1">
            <a:latin typeface="Times New Roman" pitchFamily="18" charset="0"/>
            <a:cs typeface="Times New Roman" pitchFamily="18" charset="0"/>
          </a:endParaRPr>
        </a:p>
      </dgm:t>
    </dgm:pt>
    <dgm:pt modelId="{EAB2C961-D051-4C7F-9481-8F434262A348}">
      <dgm:prSet phldrT="[Text]" custT="1"/>
      <dgm:spPr>
        <a:solidFill>
          <a:srgbClr val="FF0000">
            <a:alpha val="50000"/>
          </a:srgbClr>
        </a:solidFill>
      </dgm:spPr>
      <dgm:t>
        <a:bodyPr/>
        <a:lstStyle/>
        <a:p>
          <a:r>
            <a:rPr lang="en-US" sz="1700" b="1" dirty="0">
              <a:latin typeface="Times New Roman" pitchFamily="18" charset="0"/>
              <a:cs typeface="Times New Roman" pitchFamily="18" charset="0"/>
            </a:rPr>
            <a:t>HPTN 083 &amp; HPTN 084 (Injectable PrEP)</a:t>
          </a:r>
        </a:p>
      </dgm:t>
    </dgm:pt>
    <dgm:pt modelId="{C7E16654-65F2-4268-82AF-BAF5365F9017}" type="parTrans" cxnId="{5EB40476-8A03-4A0F-AF64-722AEF205870}">
      <dgm:prSet/>
      <dgm:spPr/>
      <dgm:t>
        <a:bodyPr/>
        <a:lstStyle/>
        <a:p>
          <a:endParaRPr lang="en-US"/>
        </a:p>
      </dgm:t>
    </dgm:pt>
    <dgm:pt modelId="{5E53B32B-3170-499E-B7E4-55464C1046A0}" type="sibTrans" cxnId="{5EB40476-8A03-4A0F-AF64-722AEF205870}">
      <dgm:prSet/>
      <dgm:spPr/>
      <dgm:t>
        <a:bodyPr/>
        <a:lstStyle/>
        <a:p>
          <a:endParaRPr lang="en-US"/>
        </a:p>
      </dgm:t>
    </dgm:pt>
    <dgm:pt modelId="{04F5E3A9-17A5-471C-A3FB-58DB2A2ECB94}" type="pres">
      <dgm:prSet presAssocID="{6C5AEF8C-EA85-46F0-A471-E26E17BDDE37}" presName="Name0" presStyleCnt="0">
        <dgm:presLayoutVars>
          <dgm:chMax val="7"/>
          <dgm:dir/>
          <dgm:resizeHandles val="exact"/>
        </dgm:presLayoutVars>
      </dgm:prSet>
      <dgm:spPr/>
    </dgm:pt>
    <dgm:pt modelId="{91726CD5-CFD1-41CF-915A-41F8FD33EDE5}" type="pres">
      <dgm:prSet presAssocID="{6C5AEF8C-EA85-46F0-A471-E26E17BDDE37}" presName="ellipse1" presStyleLbl="vennNode1" presStyleIdx="0" presStyleCnt="7">
        <dgm:presLayoutVars>
          <dgm:bulletEnabled val="1"/>
        </dgm:presLayoutVars>
      </dgm:prSet>
      <dgm:spPr/>
    </dgm:pt>
    <dgm:pt modelId="{DE50A0BA-D62A-4570-ACE3-6B4F130D9C42}" type="pres">
      <dgm:prSet presAssocID="{6C5AEF8C-EA85-46F0-A471-E26E17BDDE37}" presName="ellipse2" presStyleLbl="vennNode1" presStyleIdx="1" presStyleCnt="7">
        <dgm:presLayoutVars>
          <dgm:bulletEnabled val="1"/>
        </dgm:presLayoutVars>
      </dgm:prSet>
      <dgm:spPr/>
    </dgm:pt>
    <dgm:pt modelId="{69CF37E7-6968-475B-9EAA-5A88CC065652}" type="pres">
      <dgm:prSet presAssocID="{6C5AEF8C-EA85-46F0-A471-E26E17BDDE37}" presName="ellipse3" presStyleLbl="vennNode1" presStyleIdx="2" presStyleCnt="7">
        <dgm:presLayoutVars>
          <dgm:bulletEnabled val="1"/>
        </dgm:presLayoutVars>
      </dgm:prSet>
      <dgm:spPr/>
    </dgm:pt>
    <dgm:pt modelId="{81CBED83-7735-4C67-8F09-E81890DCBA69}" type="pres">
      <dgm:prSet presAssocID="{6C5AEF8C-EA85-46F0-A471-E26E17BDDE37}" presName="ellipse4" presStyleLbl="vennNode1" presStyleIdx="3" presStyleCnt="7">
        <dgm:presLayoutVars>
          <dgm:bulletEnabled val="1"/>
        </dgm:presLayoutVars>
      </dgm:prSet>
      <dgm:spPr/>
    </dgm:pt>
    <dgm:pt modelId="{6BB2932C-5A54-4D0A-BF69-8546106D8767}" type="pres">
      <dgm:prSet presAssocID="{6C5AEF8C-EA85-46F0-A471-E26E17BDDE37}" presName="ellipse5" presStyleLbl="vennNode1" presStyleIdx="4" presStyleCnt="7">
        <dgm:presLayoutVars>
          <dgm:bulletEnabled val="1"/>
        </dgm:presLayoutVars>
      </dgm:prSet>
      <dgm:spPr/>
    </dgm:pt>
    <dgm:pt modelId="{625E2AD3-C1F0-4E0C-835D-8B0B521A480D}" type="pres">
      <dgm:prSet presAssocID="{6C5AEF8C-EA85-46F0-A471-E26E17BDDE37}" presName="ellipse6" presStyleLbl="vennNode1" presStyleIdx="5" presStyleCnt="7">
        <dgm:presLayoutVars>
          <dgm:bulletEnabled val="1"/>
        </dgm:presLayoutVars>
      </dgm:prSet>
      <dgm:spPr/>
    </dgm:pt>
    <dgm:pt modelId="{0A76D823-9839-42F2-8721-6C953650DEB4}" type="pres">
      <dgm:prSet presAssocID="{6C5AEF8C-EA85-46F0-A471-E26E17BDDE37}" presName="ellipse7" presStyleLbl="vennNode1" presStyleIdx="6" presStyleCnt="7">
        <dgm:presLayoutVars>
          <dgm:bulletEnabled val="1"/>
        </dgm:presLayoutVars>
      </dgm:prSet>
      <dgm:spPr/>
    </dgm:pt>
  </dgm:ptLst>
  <dgm:cxnLst>
    <dgm:cxn modelId="{D092E41D-BC2A-4FA3-A9B1-EA3525A22EB6}" type="presOf" srcId="{10CAF0CF-634F-4E39-A77F-153EC576F43A}" destId="{69CF37E7-6968-475B-9EAA-5A88CC065652}" srcOrd="0" destOrd="0" presId="urn:microsoft.com/office/officeart/2005/8/layout/rings+Icon"/>
    <dgm:cxn modelId="{10BCE925-B2BD-44F8-9680-211A90C6C1DC}" type="presOf" srcId="{EAB2C961-D051-4C7F-9481-8F434262A348}" destId="{0A76D823-9839-42F2-8721-6C953650DEB4}" srcOrd="0" destOrd="0" presId="urn:microsoft.com/office/officeart/2005/8/layout/rings+Icon"/>
    <dgm:cxn modelId="{69F4BB5D-A477-4733-AA93-3093669F152D}" srcId="{6C5AEF8C-EA85-46F0-A471-E26E17BDDE37}" destId="{2696B279-46BA-456A-91C0-FFDC790FA945}" srcOrd="0" destOrd="0" parTransId="{0B205797-6701-439D-B2A8-DA09A546811B}" sibTransId="{7938E70D-65DE-4238-B0DA-C10401371613}"/>
    <dgm:cxn modelId="{DD983846-4D99-4BA9-9ED6-763BA0940AE8}" srcId="{6C5AEF8C-EA85-46F0-A471-E26E17BDDE37}" destId="{10CAF0CF-634F-4E39-A77F-153EC576F43A}" srcOrd="2" destOrd="0" parTransId="{A7F0C7FB-E6CA-4981-B2A9-27F4DE425F66}" sibTransId="{046F5FE3-23F5-46AC-BADC-173DE680C51F}"/>
    <dgm:cxn modelId="{1C000849-3AD4-4293-8C77-0E0EDB2B92FC}" type="presOf" srcId="{FCE07B81-C9F3-4696-97A2-2E03BAEFB478}" destId="{81CBED83-7735-4C67-8F09-E81890DCBA69}" srcOrd="0" destOrd="0" presId="urn:microsoft.com/office/officeart/2005/8/layout/rings+Icon"/>
    <dgm:cxn modelId="{34D9EE49-3BE2-4114-B24E-177433117888}" type="presOf" srcId="{1ADAC4EF-E27B-4F58-B43D-D3236D9B1AFC}" destId="{6BB2932C-5A54-4D0A-BF69-8546106D8767}" srcOrd="0" destOrd="0" presId="urn:microsoft.com/office/officeart/2005/8/layout/rings+Icon"/>
    <dgm:cxn modelId="{5EB40476-8A03-4A0F-AF64-722AEF205870}" srcId="{6C5AEF8C-EA85-46F0-A471-E26E17BDDE37}" destId="{EAB2C961-D051-4C7F-9481-8F434262A348}" srcOrd="6" destOrd="0" parTransId="{C7E16654-65F2-4268-82AF-BAF5365F9017}" sibTransId="{5E53B32B-3170-499E-B7E4-55464C1046A0}"/>
    <dgm:cxn modelId="{6DB13E58-D939-48C2-910A-3B65BA592D17}" type="presOf" srcId="{F6406668-A6D1-441E-9ED0-CA5CC03CD7C5}" destId="{DE50A0BA-D62A-4570-ACE3-6B4F130D9C42}" srcOrd="0" destOrd="0" presId="urn:microsoft.com/office/officeart/2005/8/layout/rings+Icon"/>
    <dgm:cxn modelId="{7F11A28F-8A42-43F9-99AE-9E12EE26E0B3}" srcId="{6C5AEF8C-EA85-46F0-A471-E26E17BDDE37}" destId="{FCE07B81-C9F3-4696-97A2-2E03BAEFB478}" srcOrd="3" destOrd="0" parTransId="{38185E1C-8E72-44A6-969F-A60C721102BD}" sibTransId="{5A9FC003-71B3-44D7-B2AF-0D2AEAB71819}"/>
    <dgm:cxn modelId="{2BE82CA2-6CBD-42E3-AF67-2AA7FC9D4DF9}" srcId="{6C5AEF8C-EA85-46F0-A471-E26E17BDDE37}" destId="{1ADAC4EF-E27B-4F58-B43D-D3236D9B1AFC}" srcOrd="4" destOrd="0" parTransId="{80425AEB-35F1-4A8C-9EA8-F041BA8C9314}" sibTransId="{4FD6840D-A55B-443F-B5C8-3CF9CB991656}"/>
    <dgm:cxn modelId="{9DC7B7A9-6F64-48E6-B246-596D2EB7072C}" srcId="{6C5AEF8C-EA85-46F0-A471-E26E17BDDE37}" destId="{F6406668-A6D1-441E-9ED0-CA5CC03CD7C5}" srcOrd="1" destOrd="0" parTransId="{C75CE754-685E-48D3-917E-90B158E86D50}" sibTransId="{0D14A9E2-6E8E-445F-9DE7-A9A61618770F}"/>
    <dgm:cxn modelId="{9F0B6BC2-F6CC-4856-ADFD-CEA4C31E71E2}" type="presOf" srcId="{6C5AEF8C-EA85-46F0-A471-E26E17BDDE37}" destId="{04F5E3A9-17A5-471C-A3FB-58DB2A2ECB94}" srcOrd="0" destOrd="0" presId="urn:microsoft.com/office/officeart/2005/8/layout/rings+Icon"/>
    <dgm:cxn modelId="{6FD9E3D3-0A7F-44BC-8606-FBE81EBB170E}" srcId="{6C5AEF8C-EA85-46F0-A471-E26E17BDDE37}" destId="{43B726BF-B70E-4962-92F3-F3A1A953A709}" srcOrd="5" destOrd="0" parTransId="{AFD17F61-38A1-4C4F-963C-325DB758ABEA}" sibTransId="{1450F8F6-137F-450C-A46E-80EBA5158992}"/>
    <dgm:cxn modelId="{663B09E1-0021-48C8-928E-1D760D907849}" type="presOf" srcId="{2696B279-46BA-456A-91C0-FFDC790FA945}" destId="{91726CD5-CFD1-41CF-915A-41F8FD33EDE5}" srcOrd="0" destOrd="0" presId="urn:microsoft.com/office/officeart/2005/8/layout/rings+Icon"/>
    <dgm:cxn modelId="{0C6275FC-985A-45C0-88D5-496F2F141EC0}" type="presOf" srcId="{43B726BF-B70E-4962-92F3-F3A1A953A709}" destId="{625E2AD3-C1F0-4E0C-835D-8B0B521A480D}" srcOrd="0" destOrd="0" presId="urn:microsoft.com/office/officeart/2005/8/layout/rings+Icon"/>
    <dgm:cxn modelId="{F1C32B7C-29CD-4B9C-9A82-F85DD1532D4F}" type="presParOf" srcId="{04F5E3A9-17A5-471C-A3FB-58DB2A2ECB94}" destId="{91726CD5-CFD1-41CF-915A-41F8FD33EDE5}" srcOrd="0" destOrd="0" presId="urn:microsoft.com/office/officeart/2005/8/layout/rings+Icon"/>
    <dgm:cxn modelId="{88A36277-16C5-43B0-ADB5-C0B9AC11257B}" type="presParOf" srcId="{04F5E3A9-17A5-471C-A3FB-58DB2A2ECB94}" destId="{DE50A0BA-D62A-4570-ACE3-6B4F130D9C42}" srcOrd="1" destOrd="0" presId="urn:microsoft.com/office/officeart/2005/8/layout/rings+Icon"/>
    <dgm:cxn modelId="{F07B124D-F1FB-4EC3-B375-4A0A84294C92}" type="presParOf" srcId="{04F5E3A9-17A5-471C-A3FB-58DB2A2ECB94}" destId="{69CF37E7-6968-475B-9EAA-5A88CC065652}" srcOrd="2" destOrd="0" presId="urn:microsoft.com/office/officeart/2005/8/layout/rings+Icon"/>
    <dgm:cxn modelId="{85B6E485-8539-4A96-AC8B-AAC33D4FFE31}" type="presParOf" srcId="{04F5E3A9-17A5-471C-A3FB-58DB2A2ECB94}" destId="{81CBED83-7735-4C67-8F09-E81890DCBA69}" srcOrd="3" destOrd="0" presId="urn:microsoft.com/office/officeart/2005/8/layout/rings+Icon"/>
    <dgm:cxn modelId="{68FE638C-620E-4DDE-9F14-435141F34BB7}" type="presParOf" srcId="{04F5E3A9-17A5-471C-A3FB-58DB2A2ECB94}" destId="{6BB2932C-5A54-4D0A-BF69-8546106D8767}" srcOrd="4" destOrd="0" presId="urn:microsoft.com/office/officeart/2005/8/layout/rings+Icon"/>
    <dgm:cxn modelId="{8CC75F91-0CF0-444E-A00A-BDC9B4133EDA}" type="presParOf" srcId="{04F5E3A9-17A5-471C-A3FB-58DB2A2ECB94}" destId="{625E2AD3-C1F0-4E0C-835D-8B0B521A480D}" srcOrd="5" destOrd="0" presId="urn:microsoft.com/office/officeart/2005/8/layout/rings+Icon"/>
    <dgm:cxn modelId="{DCBDAB04-FA2D-4F40-89DF-9C7A3736E09D}" type="presParOf" srcId="{04F5E3A9-17A5-471C-A3FB-58DB2A2ECB94}" destId="{0A76D823-9839-42F2-8721-6C953650DEB4}" srcOrd="6"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900D4E-3A9A-46CF-8138-800ACABC29C7}"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A9E9020F-913D-466B-8B39-BE78078A8F98}">
      <dgm:prSet phldrT="[Text]" custT="1"/>
      <dgm:spPr/>
      <dgm:t>
        <a:bodyPr/>
        <a:lstStyle/>
        <a:p>
          <a:r>
            <a:rPr lang="en-US" sz="3200" dirty="0">
              <a:solidFill>
                <a:schemeClr val="tx1"/>
              </a:solidFill>
              <a:latin typeface="Times New Roman" panose="02020603050405020304" pitchFamily="18" charset="0"/>
              <a:cs typeface="Times New Roman" panose="02020603050405020304" pitchFamily="18" charset="0"/>
            </a:rPr>
            <a:t>HIV Exposure</a:t>
          </a:r>
        </a:p>
      </dgm:t>
    </dgm:pt>
    <dgm:pt modelId="{509B4394-2ACA-4F62-95C0-C1ABD9B411BE}" type="parTrans" cxnId="{14B02ED2-337A-4977-9510-E317D1A3BC57}">
      <dgm:prSet/>
      <dgm:spPr/>
      <dgm:t>
        <a:bodyPr/>
        <a:lstStyle/>
        <a:p>
          <a:endParaRPr lang="en-US"/>
        </a:p>
      </dgm:t>
    </dgm:pt>
    <dgm:pt modelId="{9FF68337-50DE-4D09-AC83-061D40C99118}" type="sibTrans" cxnId="{14B02ED2-337A-4977-9510-E317D1A3BC57}">
      <dgm:prSet/>
      <dgm:spPr/>
      <dgm:t>
        <a:bodyPr/>
        <a:lstStyle/>
        <a:p>
          <a:endParaRPr lang="en-US"/>
        </a:p>
      </dgm:t>
    </dgm:pt>
    <dgm:pt modelId="{AD08231E-E889-4166-AE23-4EC282CCFA2A}">
      <dgm:prSet phldrT="[Text]" custT="1"/>
      <dgm:spPr>
        <a:solidFill>
          <a:srgbClr val="CCCCCC"/>
        </a:solidFill>
      </dgm:spPr>
      <dgm:t>
        <a:bodyPr/>
        <a:lstStyle/>
        <a:p>
          <a:r>
            <a:rPr lang="en-US" sz="2400" dirty="0">
              <a:solidFill>
                <a:schemeClr val="tx1"/>
              </a:solidFill>
              <a:latin typeface="Times New Roman" panose="02020603050405020304" pitchFamily="18" charset="0"/>
              <a:cs typeface="Times New Roman" panose="02020603050405020304" pitchFamily="18" charset="0"/>
            </a:rPr>
            <a:t>PrEP is treatment </a:t>
          </a:r>
          <a:r>
            <a:rPr lang="en-US" sz="2400" b="1" i="1" dirty="0">
              <a:solidFill>
                <a:schemeClr val="tx1"/>
              </a:solidFill>
              <a:latin typeface="Times New Roman" panose="02020603050405020304" pitchFamily="18" charset="0"/>
              <a:cs typeface="Times New Roman" panose="02020603050405020304" pitchFamily="18" charset="0"/>
            </a:rPr>
            <a:t>before </a:t>
          </a:r>
          <a:r>
            <a:rPr lang="en-US" sz="2400" b="0" i="0" dirty="0">
              <a:solidFill>
                <a:schemeClr val="tx1"/>
              </a:solidFill>
              <a:latin typeface="Times New Roman" panose="02020603050405020304" pitchFamily="18" charset="0"/>
              <a:cs typeface="Times New Roman" panose="02020603050405020304" pitchFamily="18" charset="0"/>
            </a:rPr>
            <a:t>e</a:t>
          </a:r>
          <a:r>
            <a:rPr lang="en-US" sz="2400" b="0" dirty="0">
              <a:solidFill>
                <a:schemeClr val="tx1"/>
              </a:solidFill>
              <a:latin typeface="Times New Roman" panose="02020603050405020304" pitchFamily="18" charset="0"/>
              <a:cs typeface="Times New Roman" panose="02020603050405020304" pitchFamily="18" charset="0"/>
            </a:rPr>
            <a:t>xposure</a:t>
          </a:r>
        </a:p>
      </dgm:t>
    </dgm:pt>
    <dgm:pt modelId="{77F00F0C-CC94-4B83-A337-EA2D36FB3B87}" type="parTrans" cxnId="{AEBA035E-8A2B-4853-8DCE-7AD22D62AABD}">
      <dgm:prSet/>
      <dgm:spPr/>
      <dgm:t>
        <a:bodyPr/>
        <a:lstStyle/>
        <a:p>
          <a:endParaRPr lang="en-US"/>
        </a:p>
      </dgm:t>
    </dgm:pt>
    <dgm:pt modelId="{2574342B-A01F-4405-A19F-B570A6358CF1}" type="sibTrans" cxnId="{AEBA035E-8A2B-4853-8DCE-7AD22D62AABD}">
      <dgm:prSet/>
      <dgm:spPr/>
      <dgm:t>
        <a:bodyPr/>
        <a:lstStyle/>
        <a:p>
          <a:endParaRPr lang="en-US"/>
        </a:p>
      </dgm:t>
    </dgm:pt>
    <dgm:pt modelId="{E006F005-4215-4E49-9257-4BB5E25D1A6C}">
      <dgm:prSet phldrT="[Text]" custT="1"/>
      <dgm:spPr>
        <a:solidFill>
          <a:srgbClr val="CCCCCC"/>
        </a:solidFill>
      </dgm:spPr>
      <dgm:t>
        <a:bodyPr/>
        <a:lstStyle/>
        <a:p>
          <a:r>
            <a:rPr lang="en-US" sz="2400" dirty="0">
              <a:solidFill>
                <a:schemeClr val="tx1"/>
              </a:solidFill>
              <a:latin typeface="Times New Roman" panose="02020603050405020304" pitchFamily="18" charset="0"/>
              <a:cs typeface="Times New Roman" panose="02020603050405020304" pitchFamily="18" charset="0"/>
            </a:rPr>
            <a:t>PEP is treatment </a:t>
          </a:r>
          <a:r>
            <a:rPr lang="en-US" sz="2400" b="1" i="1" dirty="0">
              <a:solidFill>
                <a:schemeClr val="tx1"/>
              </a:solidFill>
              <a:latin typeface="Times New Roman" panose="02020603050405020304" pitchFamily="18" charset="0"/>
              <a:cs typeface="Times New Roman" panose="02020603050405020304" pitchFamily="18" charset="0"/>
            </a:rPr>
            <a:t>after </a:t>
          </a:r>
          <a:r>
            <a:rPr lang="en-US" sz="2400" dirty="0">
              <a:solidFill>
                <a:schemeClr val="tx1"/>
              </a:solidFill>
              <a:latin typeface="Times New Roman" panose="02020603050405020304" pitchFamily="18" charset="0"/>
              <a:cs typeface="Times New Roman" panose="02020603050405020304" pitchFamily="18" charset="0"/>
            </a:rPr>
            <a:t>exposure </a:t>
          </a:r>
        </a:p>
      </dgm:t>
    </dgm:pt>
    <dgm:pt modelId="{D89981D6-3696-4AC3-9C0C-7A5A8E90AB29}" type="parTrans" cxnId="{CBFE678B-629C-4B3C-9C4C-C36D7894E94C}">
      <dgm:prSet/>
      <dgm:spPr/>
      <dgm:t>
        <a:bodyPr/>
        <a:lstStyle/>
        <a:p>
          <a:endParaRPr lang="en-US"/>
        </a:p>
      </dgm:t>
    </dgm:pt>
    <dgm:pt modelId="{0492EDE6-1814-45EB-9062-1653809CAE66}" type="sibTrans" cxnId="{CBFE678B-629C-4B3C-9C4C-C36D7894E94C}">
      <dgm:prSet/>
      <dgm:spPr/>
      <dgm:t>
        <a:bodyPr/>
        <a:lstStyle/>
        <a:p>
          <a:endParaRPr lang="en-US"/>
        </a:p>
      </dgm:t>
    </dgm:pt>
    <dgm:pt modelId="{FBDAD8F4-3116-46BB-8F31-2B40060A63BF}">
      <dgm:prSet phldrT="[Text]"/>
      <dgm:spPr/>
      <dgm:t>
        <a:bodyPr/>
        <a:lstStyle/>
        <a:p>
          <a:endParaRPr lang="en-US" dirty="0"/>
        </a:p>
      </dgm:t>
    </dgm:pt>
    <dgm:pt modelId="{A5D3482F-C6F8-48D1-80BC-9999B06F76B4}" type="parTrans" cxnId="{3B6D34D9-B30B-471A-9E0A-2F3963455697}">
      <dgm:prSet/>
      <dgm:spPr/>
      <dgm:t>
        <a:bodyPr/>
        <a:lstStyle/>
        <a:p>
          <a:endParaRPr lang="en-US"/>
        </a:p>
      </dgm:t>
    </dgm:pt>
    <dgm:pt modelId="{AFCD8324-4CD7-4480-9800-A39A844EBBFC}" type="sibTrans" cxnId="{3B6D34D9-B30B-471A-9E0A-2F3963455697}">
      <dgm:prSet/>
      <dgm:spPr/>
      <dgm:t>
        <a:bodyPr/>
        <a:lstStyle/>
        <a:p>
          <a:endParaRPr lang="en-US"/>
        </a:p>
      </dgm:t>
    </dgm:pt>
    <dgm:pt modelId="{20BDD878-57AC-4846-AF2E-6B993A25662F}" type="pres">
      <dgm:prSet presAssocID="{8D900D4E-3A9A-46CF-8138-800ACABC29C7}" presName="Name0" presStyleCnt="0">
        <dgm:presLayoutVars>
          <dgm:chMax val="1"/>
          <dgm:chPref val="1"/>
          <dgm:dir/>
          <dgm:animOne val="branch"/>
          <dgm:animLvl val="lvl"/>
        </dgm:presLayoutVars>
      </dgm:prSet>
      <dgm:spPr/>
    </dgm:pt>
    <dgm:pt modelId="{1D51BF88-9A82-49BF-B709-E236697C55A0}" type="pres">
      <dgm:prSet presAssocID="{A9E9020F-913D-466B-8B39-BE78078A8F98}" presName="singleCycle" presStyleCnt="0"/>
      <dgm:spPr/>
    </dgm:pt>
    <dgm:pt modelId="{76109D73-A41B-4BD0-8390-33C6F26F880E}" type="pres">
      <dgm:prSet presAssocID="{A9E9020F-913D-466B-8B39-BE78078A8F98}" presName="singleCenter" presStyleLbl="node1" presStyleIdx="0" presStyleCnt="3" custScaleX="207170">
        <dgm:presLayoutVars>
          <dgm:chMax val="7"/>
          <dgm:chPref val="7"/>
        </dgm:presLayoutVars>
      </dgm:prSet>
      <dgm:spPr/>
    </dgm:pt>
    <dgm:pt modelId="{4151B734-605C-4D40-B246-17FD79846EC6}" type="pres">
      <dgm:prSet presAssocID="{77F00F0C-CC94-4B83-A337-EA2D36FB3B87}" presName="Name56" presStyleLbl="parChTrans1D2" presStyleIdx="0" presStyleCnt="2"/>
      <dgm:spPr/>
    </dgm:pt>
    <dgm:pt modelId="{21F8B3DD-982F-4C30-BC84-11E45D882E6B}" type="pres">
      <dgm:prSet presAssocID="{AD08231E-E889-4166-AE23-4EC282CCFA2A}" presName="text0" presStyleLbl="node1" presStyleIdx="1" presStyleCnt="3" custScaleX="545090">
        <dgm:presLayoutVars>
          <dgm:bulletEnabled val="1"/>
        </dgm:presLayoutVars>
      </dgm:prSet>
      <dgm:spPr/>
    </dgm:pt>
    <dgm:pt modelId="{53620028-F639-4D43-B435-E53DEB192A28}" type="pres">
      <dgm:prSet presAssocID="{D89981D6-3696-4AC3-9C0C-7A5A8E90AB29}" presName="Name56" presStyleLbl="parChTrans1D2" presStyleIdx="1" presStyleCnt="2"/>
      <dgm:spPr/>
    </dgm:pt>
    <dgm:pt modelId="{8212074A-F008-4934-BFA9-8709B0A662B4}" type="pres">
      <dgm:prSet presAssocID="{E006F005-4215-4E49-9257-4BB5E25D1A6C}" presName="text0" presStyleLbl="node1" presStyleIdx="2" presStyleCnt="3" custScaleX="559187">
        <dgm:presLayoutVars>
          <dgm:bulletEnabled val="1"/>
        </dgm:presLayoutVars>
      </dgm:prSet>
      <dgm:spPr/>
    </dgm:pt>
  </dgm:ptLst>
  <dgm:cxnLst>
    <dgm:cxn modelId="{AEBA035E-8A2B-4853-8DCE-7AD22D62AABD}" srcId="{A9E9020F-913D-466B-8B39-BE78078A8F98}" destId="{AD08231E-E889-4166-AE23-4EC282CCFA2A}" srcOrd="0" destOrd="0" parTransId="{77F00F0C-CC94-4B83-A337-EA2D36FB3B87}" sibTransId="{2574342B-A01F-4405-A19F-B570A6358CF1}"/>
    <dgm:cxn modelId="{98663249-A918-40A4-80EF-01F45484B203}" type="presOf" srcId="{8D900D4E-3A9A-46CF-8138-800ACABC29C7}" destId="{20BDD878-57AC-4846-AF2E-6B993A25662F}" srcOrd="0" destOrd="0" presId="urn:microsoft.com/office/officeart/2008/layout/RadialCluster"/>
    <dgm:cxn modelId="{36996656-C3B0-4A9F-BA0A-0C124B2928B5}" type="presOf" srcId="{D89981D6-3696-4AC3-9C0C-7A5A8E90AB29}" destId="{53620028-F639-4D43-B435-E53DEB192A28}" srcOrd="0" destOrd="0" presId="urn:microsoft.com/office/officeart/2008/layout/RadialCluster"/>
    <dgm:cxn modelId="{2EF81858-291D-474C-8EAE-2E5598B772BD}" type="presOf" srcId="{77F00F0C-CC94-4B83-A337-EA2D36FB3B87}" destId="{4151B734-605C-4D40-B246-17FD79846EC6}" srcOrd="0" destOrd="0" presId="urn:microsoft.com/office/officeart/2008/layout/RadialCluster"/>
    <dgm:cxn modelId="{CBFE678B-629C-4B3C-9C4C-C36D7894E94C}" srcId="{A9E9020F-913D-466B-8B39-BE78078A8F98}" destId="{E006F005-4215-4E49-9257-4BB5E25D1A6C}" srcOrd="1" destOrd="0" parTransId="{D89981D6-3696-4AC3-9C0C-7A5A8E90AB29}" sibTransId="{0492EDE6-1814-45EB-9062-1653809CAE66}"/>
    <dgm:cxn modelId="{A46124A1-87A7-41FD-ABF3-EBE3E8AB75CE}" type="presOf" srcId="{AD08231E-E889-4166-AE23-4EC282CCFA2A}" destId="{21F8B3DD-982F-4C30-BC84-11E45D882E6B}" srcOrd="0" destOrd="0" presId="urn:microsoft.com/office/officeart/2008/layout/RadialCluster"/>
    <dgm:cxn modelId="{B9E8F0B2-6169-4389-8645-AE2180C04699}" type="presOf" srcId="{A9E9020F-913D-466B-8B39-BE78078A8F98}" destId="{76109D73-A41B-4BD0-8390-33C6F26F880E}" srcOrd="0" destOrd="0" presId="urn:microsoft.com/office/officeart/2008/layout/RadialCluster"/>
    <dgm:cxn modelId="{9076F9B9-83BC-428B-B3B0-54B08C7F279A}" type="presOf" srcId="{E006F005-4215-4E49-9257-4BB5E25D1A6C}" destId="{8212074A-F008-4934-BFA9-8709B0A662B4}" srcOrd="0" destOrd="0" presId="urn:microsoft.com/office/officeart/2008/layout/RadialCluster"/>
    <dgm:cxn modelId="{14B02ED2-337A-4977-9510-E317D1A3BC57}" srcId="{8D900D4E-3A9A-46CF-8138-800ACABC29C7}" destId="{A9E9020F-913D-466B-8B39-BE78078A8F98}" srcOrd="0" destOrd="0" parTransId="{509B4394-2ACA-4F62-95C0-C1ABD9B411BE}" sibTransId="{9FF68337-50DE-4D09-AC83-061D40C99118}"/>
    <dgm:cxn modelId="{3B6D34D9-B30B-471A-9E0A-2F3963455697}" srcId="{8D900D4E-3A9A-46CF-8138-800ACABC29C7}" destId="{FBDAD8F4-3116-46BB-8F31-2B40060A63BF}" srcOrd="1" destOrd="0" parTransId="{A5D3482F-C6F8-48D1-80BC-9999B06F76B4}" sibTransId="{AFCD8324-4CD7-4480-9800-A39A844EBBFC}"/>
    <dgm:cxn modelId="{3AE78D0E-BFF1-46A4-A174-25BCB42F2EEC}" type="presParOf" srcId="{20BDD878-57AC-4846-AF2E-6B993A25662F}" destId="{1D51BF88-9A82-49BF-B709-E236697C55A0}" srcOrd="0" destOrd="0" presId="urn:microsoft.com/office/officeart/2008/layout/RadialCluster"/>
    <dgm:cxn modelId="{AEB28E62-66F4-4973-8962-D1B0BE91DEB4}" type="presParOf" srcId="{1D51BF88-9A82-49BF-B709-E236697C55A0}" destId="{76109D73-A41B-4BD0-8390-33C6F26F880E}" srcOrd="0" destOrd="0" presId="urn:microsoft.com/office/officeart/2008/layout/RadialCluster"/>
    <dgm:cxn modelId="{CE7D2199-50B2-45EC-B291-2749A779A863}" type="presParOf" srcId="{1D51BF88-9A82-49BF-B709-E236697C55A0}" destId="{4151B734-605C-4D40-B246-17FD79846EC6}" srcOrd="1" destOrd="0" presId="urn:microsoft.com/office/officeart/2008/layout/RadialCluster"/>
    <dgm:cxn modelId="{2A2D9919-2F57-4C9A-AA4E-6FCDC63E89E3}" type="presParOf" srcId="{1D51BF88-9A82-49BF-B709-E236697C55A0}" destId="{21F8B3DD-982F-4C30-BC84-11E45D882E6B}" srcOrd="2" destOrd="0" presId="urn:microsoft.com/office/officeart/2008/layout/RadialCluster"/>
    <dgm:cxn modelId="{C15547A0-145B-4C73-9639-85492DADF752}" type="presParOf" srcId="{1D51BF88-9A82-49BF-B709-E236697C55A0}" destId="{53620028-F639-4D43-B435-E53DEB192A28}" srcOrd="3" destOrd="0" presId="urn:microsoft.com/office/officeart/2008/layout/RadialCluster"/>
    <dgm:cxn modelId="{6EA3F510-646F-4579-B58E-8C0938AEED1A}" type="presParOf" srcId="{1D51BF88-9A82-49BF-B709-E236697C55A0}" destId="{8212074A-F008-4934-BFA9-8709B0A662B4}" srcOrd="4"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2A1D6F9-7BA5-466E-9F43-6F67465A302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6EBDF19-91F2-4B76-B098-08DF75AA0AE8}">
      <dgm:prSet phldrT="[Text]"/>
      <dgm:spPr>
        <a:solidFill>
          <a:srgbClr val="FF0000"/>
        </a:solidFill>
      </dgm:spPr>
      <dgm:t>
        <a:bodyPr/>
        <a:lstStyle/>
        <a:p>
          <a:r>
            <a:rPr lang="en-US" b="1" dirty="0">
              <a:solidFill>
                <a:schemeClr val="tx1"/>
              </a:solidFill>
              <a:latin typeface="Times New Roman" pitchFamily="18" charset="0"/>
              <a:cs typeface="Times New Roman" pitchFamily="18" charset="0"/>
            </a:rPr>
            <a:t>January 2011</a:t>
          </a:r>
        </a:p>
      </dgm:t>
    </dgm:pt>
    <dgm:pt modelId="{3E2F262E-A00E-46B6-BC0C-DF425228350F}" type="parTrans" cxnId="{AC534C18-C5F1-4006-867F-01F1B989E772}">
      <dgm:prSet/>
      <dgm:spPr/>
      <dgm:t>
        <a:bodyPr/>
        <a:lstStyle/>
        <a:p>
          <a:endParaRPr lang="en-US"/>
        </a:p>
      </dgm:t>
    </dgm:pt>
    <dgm:pt modelId="{65F64C46-444B-4678-9C0F-06C3D98F21EE}" type="sibTrans" cxnId="{AC534C18-C5F1-4006-867F-01F1B989E772}">
      <dgm:prSet/>
      <dgm:spPr/>
      <dgm:t>
        <a:bodyPr/>
        <a:lstStyle/>
        <a:p>
          <a:endParaRPr lang="en-US"/>
        </a:p>
      </dgm:t>
    </dgm:pt>
    <dgm:pt modelId="{0F566592-BE42-4F3C-8909-3688D7C9C3A4}">
      <dgm:prSet phldrT="[Text]"/>
      <dgm:spPr/>
      <dgm:t>
        <a:bodyPr/>
        <a:lstStyle/>
        <a:p>
          <a:r>
            <a:rPr lang="en-US" dirty="0">
              <a:latin typeface="Times New Roman" pitchFamily="18" charset="0"/>
              <a:cs typeface="Times New Roman" pitchFamily="18" charset="0"/>
            </a:rPr>
            <a:t>Interim guidance issues by the US Centers for Disease Control and Prevention (CDC) for men who have sex with men and transgender women who are vulnerable to HIV</a:t>
          </a:r>
        </a:p>
      </dgm:t>
    </dgm:pt>
    <dgm:pt modelId="{CF6574DB-5D4E-4E34-AA43-860C35BF0586}" type="parTrans" cxnId="{D8BCA938-C3FC-489C-8A33-B5DB6B9C5629}">
      <dgm:prSet/>
      <dgm:spPr/>
      <dgm:t>
        <a:bodyPr/>
        <a:lstStyle/>
        <a:p>
          <a:endParaRPr lang="en-US"/>
        </a:p>
      </dgm:t>
    </dgm:pt>
    <dgm:pt modelId="{4BE50E68-700D-4883-9E0B-B0E5293389C3}" type="sibTrans" cxnId="{D8BCA938-C3FC-489C-8A33-B5DB6B9C5629}">
      <dgm:prSet/>
      <dgm:spPr/>
      <dgm:t>
        <a:bodyPr/>
        <a:lstStyle/>
        <a:p>
          <a:endParaRPr lang="en-US"/>
        </a:p>
      </dgm:t>
    </dgm:pt>
    <dgm:pt modelId="{37A9E0AF-CC71-45F9-8BDA-329EC45639EE}">
      <dgm:prSet phldrT="[Text]"/>
      <dgm:spPr>
        <a:solidFill>
          <a:srgbClr val="CCCCCC"/>
        </a:solidFill>
      </dgm:spPr>
      <dgm:t>
        <a:bodyPr/>
        <a:lstStyle/>
        <a:p>
          <a:r>
            <a:rPr lang="en-US" b="1" dirty="0">
              <a:solidFill>
                <a:schemeClr val="tx1"/>
              </a:solidFill>
              <a:latin typeface="Times New Roman" pitchFamily="18" charset="0"/>
              <a:cs typeface="Times New Roman" pitchFamily="18" charset="0"/>
            </a:rPr>
            <a:t>July 2012</a:t>
          </a:r>
        </a:p>
      </dgm:t>
    </dgm:pt>
    <dgm:pt modelId="{1E220616-C0C5-4457-91DA-3786BDA6C0BE}" type="parTrans" cxnId="{A9919B99-6D21-42BF-99EC-554FC82545A8}">
      <dgm:prSet/>
      <dgm:spPr/>
      <dgm:t>
        <a:bodyPr/>
        <a:lstStyle/>
        <a:p>
          <a:endParaRPr lang="en-US"/>
        </a:p>
      </dgm:t>
    </dgm:pt>
    <dgm:pt modelId="{AB56FEC6-967D-47E0-9258-FB4117567F17}" type="sibTrans" cxnId="{A9919B99-6D21-42BF-99EC-554FC82545A8}">
      <dgm:prSet/>
      <dgm:spPr/>
      <dgm:t>
        <a:bodyPr/>
        <a:lstStyle/>
        <a:p>
          <a:endParaRPr lang="en-US"/>
        </a:p>
      </dgm:t>
    </dgm:pt>
    <dgm:pt modelId="{48F56543-6513-461B-8407-B4B4407CBC12}">
      <dgm:prSet phldrT="[Text]"/>
      <dgm:spPr>
        <a:solidFill>
          <a:srgbClr val="CCCCCC">
            <a:alpha val="90000"/>
          </a:srgbClr>
        </a:solidFill>
      </dgm:spPr>
      <dgm:t>
        <a:bodyPr/>
        <a:lstStyle/>
        <a:p>
          <a:r>
            <a:rPr lang="en-US" dirty="0">
              <a:latin typeface="Times New Roman" pitchFamily="18" charset="0"/>
              <a:cs typeface="Times New Roman" pitchFamily="18" charset="0"/>
            </a:rPr>
            <a:t>Approved by the US Food and Drug Administration (FDA) for daily use</a:t>
          </a:r>
        </a:p>
      </dgm:t>
    </dgm:pt>
    <dgm:pt modelId="{D0685AE6-3274-4BB3-8B6C-CA22676A6E21}" type="parTrans" cxnId="{CEF5541E-D462-4A30-BCC7-6AC8202FC019}">
      <dgm:prSet/>
      <dgm:spPr/>
      <dgm:t>
        <a:bodyPr/>
        <a:lstStyle/>
        <a:p>
          <a:endParaRPr lang="en-US"/>
        </a:p>
      </dgm:t>
    </dgm:pt>
    <dgm:pt modelId="{4C8C9C2A-B6D3-4E12-BD05-76EBE4170B20}" type="sibTrans" cxnId="{CEF5541E-D462-4A30-BCC7-6AC8202FC019}">
      <dgm:prSet/>
      <dgm:spPr/>
      <dgm:t>
        <a:bodyPr/>
        <a:lstStyle/>
        <a:p>
          <a:endParaRPr lang="en-US"/>
        </a:p>
      </dgm:t>
    </dgm:pt>
    <dgm:pt modelId="{3A4D0E89-E460-4E2C-8ACA-00B52C77E13B}">
      <dgm:prSet phldrT="[Text]"/>
      <dgm:spPr>
        <a:solidFill>
          <a:srgbClr val="FF0000"/>
        </a:solidFill>
      </dgm:spPr>
      <dgm:t>
        <a:bodyPr/>
        <a:lstStyle/>
        <a:p>
          <a:r>
            <a:rPr lang="en-US" b="1" dirty="0">
              <a:solidFill>
                <a:schemeClr val="tx1"/>
              </a:solidFill>
              <a:latin typeface="Times New Roman" pitchFamily="18" charset="0"/>
              <a:cs typeface="Times New Roman" pitchFamily="18" charset="0"/>
            </a:rPr>
            <a:t>August 2012</a:t>
          </a:r>
        </a:p>
      </dgm:t>
    </dgm:pt>
    <dgm:pt modelId="{46DDCF72-EAB1-4E50-A2AA-2FE6C642F00C}" type="parTrans" cxnId="{6B169C89-04F9-463A-AA9D-70ED744EFDB7}">
      <dgm:prSet/>
      <dgm:spPr/>
      <dgm:t>
        <a:bodyPr/>
        <a:lstStyle/>
        <a:p>
          <a:endParaRPr lang="en-US"/>
        </a:p>
      </dgm:t>
    </dgm:pt>
    <dgm:pt modelId="{F4531C43-D95E-47AE-BAB1-8544A5198FD4}" type="sibTrans" cxnId="{6B169C89-04F9-463A-AA9D-70ED744EFDB7}">
      <dgm:prSet/>
      <dgm:spPr/>
      <dgm:t>
        <a:bodyPr/>
        <a:lstStyle/>
        <a:p>
          <a:endParaRPr lang="en-US"/>
        </a:p>
      </dgm:t>
    </dgm:pt>
    <dgm:pt modelId="{C2E621EE-DA97-47FD-A836-294981E30C60}">
      <dgm:prSet phldrT="[Text]"/>
      <dgm:spPr/>
      <dgm:t>
        <a:bodyPr/>
        <a:lstStyle/>
        <a:p>
          <a:r>
            <a:rPr lang="en-US" dirty="0">
              <a:latin typeface="Times New Roman" pitchFamily="18" charset="0"/>
              <a:cs typeface="Times New Roman" pitchFamily="18" charset="0"/>
            </a:rPr>
            <a:t>Interim guidance issues by the CDC for heterosexual men and women vulnerable to HIV, such as those in relationships where one person has HIV and the other does not</a:t>
          </a:r>
        </a:p>
      </dgm:t>
    </dgm:pt>
    <dgm:pt modelId="{ADEFCA2D-A8E1-4AEE-9188-3426150F373A}" type="parTrans" cxnId="{EE4733CC-C5E4-4EAC-AA91-C2997C75AD6B}">
      <dgm:prSet/>
      <dgm:spPr/>
      <dgm:t>
        <a:bodyPr/>
        <a:lstStyle/>
        <a:p>
          <a:endParaRPr lang="en-US"/>
        </a:p>
      </dgm:t>
    </dgm:pt>
    <dgm:pt modelId="{5CC932D4-0EF2-46C7-81EC-02D4EAE27A1C}" type="sibTrans" cxnId="{EE4733CC-C5E4-4EAC-AA91-C2997C75AD6B}">
      <dgm:prSet/>
      <dgm:spPr/>
      <dgm:t>
        <a:bodyPr/>
        <a:lstStyle/>
        <a:p>
          <a:endParaRPr lang="en-US"/>
        </a:p>
      </dgm:t>
    </dgm:pt>
    <dgm:pt modelId="{BDA39770-F5A2-46F3-A4E7-0D18CA18245D}">
      <dgm:prSet/>
      <dgm:spPr>
        <a:solidFill>
          <a:srgbClr val="CCCCCC">
            <a:alpha val="90000"/>
          </a:srgbClr>
        </a:solidFill>
      </dgm:spPr>
      <dgm:t>
        <a:bodyPr/>
        <a:lstStyle/>
        <a:p>
          <a:r>
            <a:rPr lang="en-US" dirty="0">
              <a:latin typeface="Times New Roman" pitchFamily="18" charset="0"/>
              <a:cs typeface="Times New Roman" pitchFamily="18" charset="0"/>
            </a:rPr>
            <a:t>World Health Organization issued guidance on PrEP use</a:t>
          </a:r>
        </a:p>
      </dgm:t>
    </dgm:pt>
    <dgm:pt modelId="{E9A74D77-E078-419D-87F1-1F57D03ACB8D}" type="parTrans" cxnId="{DDA86235-A296-49DA-A7D4-363915012AC5}">
      <dgm:prSet/>
      <dgm:spPr/>
      <dgm:t>
        <a:bodyPr/>
        <a:lstStyle/>
        <a:p>
          <a:endParaRPr lang="en-US"/>
        </a:p>
      </dgm:t>
    </dgm:pt>
    <dgm:pt modelId="{4C4DAE9E-3F52-428E-AC71-248620B62406}" type="sibTrans" cxnId="{DDA86235-A296-49DA-A7D4-363915012AC5}">
      <dgm:prSet/>
      <dgm:spPr/>
      <dgm:t>
        <a:bodyPr/>
        <a:lstStyle/>
        <a:p>
          <a:endParaRPr lang="en-US"/>
        </a:p>
      </dgm:t>
    </dgm:pt>
    <dgm:pt modelId="{3C4062C0-DF3B-46B3-AB0F-5E6D832DC20A}">
      <dgm:prSet phldrT="[Text]"/>
      <dgm:spPr>
        <a:solidFill>
          <a:srgbClr val="CCCCCC"/>
        </a:solidFill>
      </dgm:spPr>
      <dgm:t>
        <a:bodyPr/>
        <a:lstStyle/>
        <a:p>
          <a:r>
            <a:rPr lang="en-US" b="1" dirty="0">
              <a:solidFill>
                <a:schemeClr val="tx1"/>
              </a:solidFill>
              <a:latin typeface="Times New Roman" pitchFamily="18" charset="0"/>
              <a:cs typeface="Times New Roman" pitchFamily="18" charset="0"/>
            </a:rPr>
            <a:t>June 2013</a:t>
          </a:r>
        </a:p>
      </dgm:t>
    </dgm:pt>
    <dgm:pt modelId="{5E87EBC3-AE95-4260-A0D9-B652FFCC9D18}" type="parTrans" cxnId="{808A26ED-154A-49FB-9EB9-13344B4E2422}">
      <dgm:prSet/>
      <dgm:spPr/>
      <dgm:t>
        <a:bodyPr/>
        <a:lstStyle/>
        <a:p>
          <a:endParaRPr lang="en-US"/>
        </a:p>
      </dgm:t>
    </dgm:pt>
    <dgm:pt modelId="{2810703B-8441-4AA8-AD7C-E591347AB5F4}" type="sibTrans" cxnId="{808A26ED-154A-49FB-9EB9-13344B4E2422}">
      <dgm:prSet/>
      <dgm:spPr/>
      <dgm:t>
        <a:bodyPr/>
        <a:lstStyle/>
        <a:p>
          <a:endParaRPr lang="en-US"/>
        </a:p>
      </dgm:t>
    </dgm:pt>
    <dgm:pt modelId="{69F5350B-81FD-41B7-A873-BB6CEFE174A4}">
      <dgm:prSet phldrT="[Text]"/>
      <dgm:spPr>
        <a:solidFill>
          <a:srgbClr val="CCCCCC">
            <a:alpha val="90000"/>
          </a:srgbClr>
        </a:solidFill>
      </dgm:spPr>
      <dgm:t>
        <a:bodyPr/>
        <a:lstStyle/>
        <a:p>
          <a:r>
            <a:rPr lang="en-US" dirty="0">
              <a:latin typeface="Times New Roman" pitchFamily="18" charset="0"/>
              <a:cs typeface="Times New Roman" pitchFamily="18" charset="0"/>
            </a:rPr>
            <a:t>CDC adds  injection drug use to the interim guidance on PrEP use based on the results of the Bangkok Tenofovir Study</a:t>
          </a:r>
        </a:p>
      </dgm:t>
    </dgm:pt>
    <dgm:pt modelId="{BE4848B2-5062-46C8-A5F5-3E03BD4B87A4}" type="parTrans" cxnId="{2590B4CE-2896-4B7E-B43F-A5295069A308}">
      <dgm:prSet/>
      <dgm:spPr/>
      <dgm:t>
        <a:bodyPr/>
        <a:lstStyle/>
        <a:p>
          <a:endParaRPr lang="en-US"/>
        </a:p>
      </dgm:t>
    </dgm:pt>
    <dgm:pt modelId="{EE7D73BA-8C23-4908-9FF9-471B5070A4B6}" type="sibTrans" cxnId="{2590B4CE-2896-4B7E-B43F-A5295069A308}">
      <dgm:prSet/>
      <dgm:spPr/>
      <dgm:t>
        <a:bodyPr/>
        <a:lstStyle/>
        <a:p>
          <a:endParaRPr lang="en-US"/>
        </a:p>
      </dgm:t>
    </dgm:pt>
    <dgm:pt modelId="{6AD2A83D-9D45-45AA-95A7-6927054A6114}" type="pres">
      <dgm:prSet presAssocID="{12A1D6F9-7BA5-466E-9F43-6F67465A302F}" presName="Name0" presStyleCnt="0">
        <dgm:presLayoutVars>
          <dgm:dir/>
          <dgm:animLvl val="lvl"/>
          <dgm:resizeHandles val="exact"/>
        </dgm:presLayoutVars>
      </dgm:prSet>
      <dgm:spPr/>
    </dgm:pt>
    <dgm:pt modelId="{29F73062-8BCB-4C75-B513-A556365789AB}" type="pres">
      <dgm:prSet presAssocID="{46EBDF19-91F2-4B76-B098-08DF75AA0AE8}" presName="composite" presStyleCnt="0"/>
      <dgm:spPr/>
    </dgm:pt>
    <dgm:pt modelId="{4F6E771A-0598-48AF-82F4-E185A1657EF5}" type="pres">
      <dgm:prSet presAssocID="{46EBDF19-91F2-4B76-B098-08DF75AA0AE8}" presName="parTx" presStyleLbl="alignNode1" presStyleIdx="0" presStyleCnt="4">
        <dgm:presLayoutVars>
          <dgm:chMax val="0"/>
          <dgm:chPref val="0"/>
          <dgm:bulletEnabled val="1"/>
        </dgm:presLayoutVars>
      </dgm:prSet>
      <dgm:spPr/>
    </dgm:pt>
    <dgm:pt modelId="{A4198D77-0091-411B-90EB-D1B936037339}" type="pres">
      <dgm:prSet presAssocID="{46EBDF19-91F2-4B76-B098-08DF75AA0AE8}" presName="desTx" presStyleLbl="alignAccFollowNode1" presStyleIdx="0" presStyleCnt="4">
        <dgm:presLayoutVars>
          <dgm:bulletEnabled val="1"/>
        </dgm:presLayoutVars>
      </dgm:prSet>
      <dgm:spPr/>
    </dgm:pt>
    <dgm:pt modelId="{FBA92CE9-A235-46C6-8859-64BB535E5DC0}" type="pres">
      <dgm:prSet presAssocID="{65F64C46-444B-4678-9C0F-06C3D98F21EE}" presName="space" presStyleCnt="0"/>
      <dgm:spPr/>
    </dgm:pt>
    <dgm:pt modelId="{C725D59A-B919-43AC-8F63-5227238F6039}" type="pres">
      <dgm:prSet presAssocID="{37A9E0AF-CC71-45F9-8BDA-329EC45639EE}" presName="composite" presStyleCnt="0"/>
      <dgm:spPr/>
    </dgm:pt>
    <dgm:pt modelId="{577FF8FA-8F36-46E0-9133-66224CF63208}" type="pres">
      <dgm:prSet presAssocID="{37A9E0AF-CC71-45F9-8BDA-329EC45639EE}" presName="parTx" presStyleLbl="alignNode1" presStyleIdx="1" presStyleCnt="4">
        <dgm:presLayoutVars>
          <dgm:chMax val="0"/>
          <dgm:chPref val="0"/>
          <dgm:bulletEnabled val="1"/>
        </dgm:presLayoutVars>
      </dgm:prSet>
      <dgm:spPr/>
    </dgm:pt>
    <dgm:pt modelId="{C7F11177-9C2C-47A4-9C0C-16840335F43D}" type="pres">
      <dgm:prSet presAssocID="{37A9E0AF-CC71-45F9-8BDA-329EC45639EE}" presName="desTx" presStyleLbl="alignAccFollowNode1" presStyleIdx="1" presStyleCnt="4">
        <dgm:presLayoutVars>
          <dgm:bulletEnabled val="1"/>
        </dgm:presLayoutVars>
      </dgm:prSet>
      <dgm:spPr/>
    </dgm:pt>
    <dgm:pt modelId="{934FF262-4A31-44E8-B26A-F90F57553602}" type="pres">
      <dgm:prSet presAssocID="{AB56FEC6-967D-47E0-9258-FB4117567F17}" presName="space" presStyleCnt="0"/>
      <dgm:spPr/>
    </dgm:pt>
    <dgm:pt modelId="{E18FD3E5-DD72-4EBD-96FD-77FC0D30B2E8}" type="pres">
      <dgm:prSet presAssocID="{3A4D0E89-E460-4E2C-8ACA-00B52C77E13B}" presName="composite" presStyleCnt="0"/>
      <dgm:spPr/>
    </dgm:pt>
    <dgm:pt modelId="{8294AC8D-5A45-4D77-AF84-BEFDEE9AB896}" type="pres">
      <dgm:prSet presAssocID="{3A4D0E89-E460-4E2C-8ACA-00B52C77E13B}" presName="parTx" presStyleLbl="alignNode1" presStyleIdx="2" presStyleCnt="4">
        <dgm:presLayoutVars>
          <dgm:chMax val="0"/>
          <dgm:chPref val="0"/>
          <dgm:bulletEnabled val="1"/>
        </dgm:presLayoutVars>
      </dgm:prSet>
      <dgm:spPr/>
    </dgm:pt>
    <dgm:pt modelId="{34FF6AEF-5C65-48C1-B72B-8BB3D222CC9A}" type="pres">
      <dgm:prSet presAssocID="{3A4D0E89-E460-4E2C-8ACA-00B52C77E13B}" presName="desTx" presStyleLbl="alignAccFollowNode1" presStyleIdx="2" presStyleCnt="4">
        <dgm:presLayoutVars>
          <dgm:bulletEnabled val="1"/>
        </dgm:presLayoutVars>
      </dgm:prSet>
      <dgm:spPr/>
    </dgm:pt>
    <dgm:pt modelId="{518FE5EF-CAC1-47E1-B853-CA8AF9EB4F69}" type="pres">
      <dgm:prSet presAssocID="{F4531C43-D95E-47AE-BAB1-8544A5198FD4}" presName="space" presStyleCnt="0"/>
      <dgm:spPr/>
    </dgm:pt>
    <dgm:pt modelId="{D7D10F5D-C762-47AC-BFC3-334B25818AA7}" type="pres">
      <dgm:prSet presAssocID="{3C4062C0-DF3B-46B3-AB0F-5E6D832DC20A}" presName="composite" presStyleCnt="0"/>
      <dgm:spPr/>
    </dgm:pt>
    <dgm:pt modelId="{85310109-E1AC-43E0-AB88-7824C767A4BE}" type="pres">
      <dgm:prSet presAssocID="{3C4062C0-DF3B-46B3-AB0F-5E6D832DC20A}" presName="parTx" presStyleLbl="alignNode1" presStyleIdx="3" presStyleCnt="4">
        <dgm:presLayoutVars>
          <dgm:chMax val="0"/>
          <dgm:chPref val="0"/>
          <dgm:bulletEnabled val="1"/>
        </dgm:presLayoutVars>
      </dgm:prSet>
      <dgm:spPr/>
    </dgm:pt>
    <dgm:pt modelId="{901A661C-191E-422A-8174-817890B88D93}" type="pres">
      <dgm:prSet presAssocID="{3C4062C0-DF3B-46B3-AB0F-5E6D832DC20A}" presName="desTx" presStyleLbl="alignAccFollowNode1" presStyleIdx="3" presStyleCnt="4">
        <dgm:presLayoutVars>
          <dgm:bulletEnabled val="1"/>
        </dgm:presLayoutVars>
      </dgm:prSet>
      <dgm:spPr/>
    </dgm:pt>
  </dgm:ptLst>
  <dgm:cxnLst>
    <dgm:cxn modelId="{AC534C18-C5F1-4006-867F-01F1B989E772}" srcId="{12A1D6F9-7BA5-466E-9F43-6F67465A302F}" destId="{46EBDF19-91F2-4B76-B098-08DF75AA0AE8}" srcOrd="0" destOrd="0" parTransId="{3E2F262E-A00E-46B6-BC0C-DF425228350F}" sibTransId="{65F64C46-444B-4678-9C0F-06C3D98F21EE}"/>
    <dgm:cxn modelId="{CEF5541E-D462-4A30-BCC7-6AC8202FC019}" srcId="{37A9E0AF-CC71-45F9-8BDA-329EC45639EE}" destId="{48F56543-6513-461B-8407-B4B4407CBC12}" srcOrd="0" destOrd="0" parTransId="{D0685AE6-3274-4BB3-8B6C-CA22676A6E21}" sibTransId="{4C8C9C2A-B6D3-4E12-BD05-76EBE4170B20}"/>
    <dgm:cxn modelId="{D196C225-2F52-405B-9C26-05441891C408}" type="presOf" srcId="{3C4062C0-DF3B-46B3-AB0F-5E6D832DC20A}" destId="{85310109-E1AC-43E0-AB88-7824C767A4BE}" srcOrd="0" destOrd="0" presId="urn:microsoft.com/office/officeart/2005/8/layout/hList1"/>
    <dgm:cxn modelId="{DDA86235-A296-49DA-A7D4-363915012AC5}" srcId="{37A9E0AF-CC71-45F9-8BDA-329EC45639EE}" destId="{BDA39770-F5A2-46F3-A4E7-0D18CA18245D}" srcOrd="1" destOrd="0" parTransId="{E9A74D77-E078-419D-87F1-1F57D03ACB8D}" sibTransId="{4C4DAE9E-3F52-428E-AC71-248620B62406}"/>
    <dgm:cxn modelId="{D8BCA938-C3FC-489C-8A33-B5DB6B9C5629}" srcId="{46EBDF19-91F2-4B76-B098-08DF75AA0AE8}" destId="{0F566592-BE42-4F3C-8909-3688D7C9C3A4}" srcOrd="0" destOrd="0" parTransId="{CF6574DB-5D4E-4E34-AA43-860C35BF0586}" sibTransId="{4BE50E68-700D-4883-9E0B-B0E5293389C3}"/>
    <dgm:cxn modelId="{F7AE9F3E-9D53-4617-A324-B356F9384B1E}" type="presOf" srcId="{C2E621EE-DA97-47FD-A836-294981E30C60}" destId="{34FF6AEF-5C65-48C1-B72B-8BB3D222CC9A}" srcOrd="0" destOrd="0" presId="urn:microsoft.com/office/officeart/2005/8/layout/hList1"/>
    <dgm:cxn modelId="{607AD96C-19B6-4D57-81EA-AB4EC130A1C2}" type="presOf" srcId="{BDA39770-F5A2-46F3-A4E7-0D18CA18245D}" destId="{C7F11177-9C2C-47A4-9C0C-16840335F43D}" srcOrd="0" destOrd="1" presId="urn:microsoft.com/office/officeart/2005/8/layout/hList1"/>
    <dgm:cxn modelId="{41293D6D-3A12-4D9C-86D0-E709C71F21FD}" type="presOf" srcId="{37A9E0AF-CC71-45F9-8BDA-329EC45639EE}" destId="{577FF8FA-8F36-46E0-9133-66224CF63208}" srcOrd="0" destOrd="0" presId="urn:microsoft.com/office/officeart/2005/8/layout/hList1"/>
    <dgm:cxn modelId="{1C49F054-7B6C-4E3A-B3A4-BBD22CA1040A}" type="presOf" srcId="{3A4D0E89-E460-4E2C-8ACA-00B52C77E13B}" destId="{8294AC8D-5A45-4D77-AF84-BEFDEE9AB896}" srcOrd="0" destOrd="0" presId="urn:microsoft.com/office/officeart/2005/8/layout/hList1"/>
    <dgm:cxn modelId="{6B169C89-04F9-463A-AA9D-70ED744EFDB7}" srcId="{12A1D6F9-7BA5-466E-9F43-6F67465A302F}" destId="{3A4D0E89-E460-4E2C-8ACA-00B52C77E13B}" srcOrd="2" destOrd="0" parTransId="{46DDCF72-EAB1-4E50-A2AA-2FE6C642F00C}" sibTransId="{F4531C43-D95E-47AE-BAB1-8544A5198FD4}"/>
    <dgm:cxn modelId="{972F8F99-56BB-4F76-8D8F-C5903E8CFB6B}" type="presOf" srcId="{48F56543-6513-461B-8407-B4B4407CBC12}" destId="{C7F11177-9C2C-47A4-9C0C-16840335F43D}" srcOrd="0" destOrd="0" presId="urn:microsoft.com/office/officeart/2005/8/layout/hList1"/>
    <dgm:cxn modelId="{A9919B99-6D21-42BF-99EC-554FC82545A8}" srcId="{12A1D6F9-7BA5-466E-9F43-6F67465A302F}" destId="{37A9E0AF-CC71-45F9-8BDA-329EC45639EE}" srcOrd="1" destOrd="0" parTransId="{1E220616-C0C5-4457-91DA-3786BDA6C0BE}" sibTransId="{AB56FEC6-967D-47E0-9258-FB4117567F17}"/>
    <dgm:cxn modelId="{658DF1A3-673A-474B-97BD-411362D30BE6}" type="presOf" srcId="{12A1D6F9-7BA5-466E-9F43-6F67465A302F}" destId="{6AD2A83D-9D45-45AA-95A7-6927054A6114}" srcOrd="0" destOrd="0" presId="urn:microsoft.com/office/officeart/2005/8/layout/hList1"/>
    <dgm:cxn modelId="{498071B4-8F65-4BC7-A8CB-FB3AC9882894}" type="presOf" srcId="{69F5350B-81FD-41B7-A873-BB6CEFE174A4}" destId="{901A661C-191E-422A-8174-817890B88D93}" srcOrd="0" destOrd="0" presId="urn:microsoft.com/office/officeart/2005/8/layout/hList1"/>
    <dgm:cxn modelId="{7642F6C9-AF88-4C4D-9EC4-03E5852E4E56}" type="presOf" srcId="{46EBDF19-91F2-4B76-B098-08DF75AA0AE8}" destId="{4F6E771A-0598-48AF-82F4-E185A1657EF5}" srcOrd="0" destOrd="0" presId="urn:microsoft.com/office/officeart/2005/8/layout/hList1"/>
    <dgm:cxn modelId="{EE4733CC-C5E4-4EAC-AA91-C2997C75AD6B}" srcId="{3A4D0E89-E460-4E2C-8ACA-00B52C77E13B}" destId="{C2E621EE-DA97-47FD-A836-294981E30C60}" srcOrd="0" destOrd="0" parTransId="{ADEFCA2D-A8E1-4AEE-9188-3426150F373A}" sibTransId="{5CC932D4-0EF2-46C7-81EC-02D4EAE27A1C}"/>
    <dgm:cxn modelId="{2590B4CE-2896-4B7E-B43F-A5295069A308}" srcId="{3C4062C0-DF3B-46B3-AB0F-5E6D832DC20A}" destId="{69F5350B-81FD-41B7-A873-BB6CEFE174A4}" srcOrd="0" destOrd="0" parTransId="{BE4848B2-5062-46C8-A5F5-3E03BD4B87A4}" sibTransId="{EE7D73BA-8C23-4908-9FF9-471B5070A4B6}"/>
    <dgm:cxn modelId="{3D1341E7-ADC7-41D5-A504-62C0C5BA8211}" type="presOf" srcId="{0F566592-BE42-4F3C-8909-3688D7C9C3A4}" destId="{A4198D77-0091-411B-90EB-D1B936037339}" srcOrd="0" destOrd="0" presId="urn:microsoft.com/office/officeart/2005/8/layout/hList1"/>
    <dgm:cxn modelId="{808A26ED-154A-49FB-9EB9-13344B4E2422}" srcId="{12A1D6F9-7BA5-466E-9F43-6F67465A302F}" destId="{3C4062C0-DF3B-46B3-AB0F-5E6D832DC20A}" srcOrd="3" destOrd="0" parTransId="{5E87EBC3-AE95-4260-A0D9-B652FFCC9D18}" sibTransId="{2810703B-8441-4AA8-AD7C-E591347AB5F4}"/>
    <dgm:cxn modelId="{2B2FF468-0B1E-47E3-864B-7DE9A5BDE882}" type="presParOf" srcId="{6AD2A83D-9D45-45AA-95A7-6927054A6114}" destId="{29F73062-8BCB-4C75-B513-A556365789AB}" srcOrd="0" destOrd="0" presId="urn:microsoft.com/office/officeart/2005/8/layout/hList1"/>
    <dgm:cxn modelId="{CE5FCE98-7F25-4E44-B756-A537095B7BC2}" type="presParOf" srcId="{29F73062-8BCB-4C75-B513-A556365789AB}" destId="{4F6E771A-0598-48AF-82F4-E185A1657EF5}" srcOrd="0" destOrd="0" presId="urn:microsoft.com/office/officeart/2005/8/layout/hList1"/>
    <dgm:cxn modelId="{67C04606-9DF3-497C-B95E-0120CA460BCC}" type="presParOf" srcId="{29F73062-8BCB-4C75-B513-A556365789AB}" destId="{A4198D77-0091-411B-90EB-D1B936037339}" srcOrd="1" destOrd="0" presId="urn:microsoft.com/office/officeart/2005/8/layout/hList1"/>
    <dgm:cxn modelId="{BCE2E841-F50F-445E-BCFF-2269EFDC2215}" type="presParOf" srcId="{6AD2A83D-9D45-45AA-95A7-6927054A6114}" destId="{FBA92CE9-A235-46C6-8859-64BB535E5DC0}" srcOrd="1" destOrd="0" presId="urn:microsoft.com/office/officeart/2005/8/layout/hList1"/>
    <dgm:cxn modelId="{C4B10A1E-2F49-4844-A94C-187873743EDF}" type="presParOf" srcId="{6AD2A83D-9D45-45AA-95A7-6927054A6114}" destId="{C725D59A-B919-43AC-8F63-5227238F6039}" srcOrd="2" destOrd="0" presId="urn:microsoft.com/office/officeart/2005/8/layout/hList1"/>
    <dgm:cxn modelId="{D40B9F63-17E7-409D-855D-7D84D4876DD9}" type="presParOf" srcId="{C725D59A-B919-43AC-8F63-5227238F6039}" destId="{577FF8FA-8F36-46E0-9133-66224CF63208}" srcOrd="0" destOrd="0" presId="urn:microsoft.com/office/officeart/2005/8/layout/hList1"/>
    <dgm:cxn modelId="{1F02A642-CDF4-42F8-AA92-7C871EA55EA0}" type="presParOf" srcId="{C725D59A-B919-43AC-8F63-5227238F6039}" destId="{C7F11177-9C2C-47A4-9C0C-16840335F43D}" srcOrd="1" destOrd="0" presId="urn:microsoft.com/office/officeart/2005/8/layout/hList1"/>
    <dgm:cxn modelId="{65781F68-D3AE-4F9D-A9CC-E14B2E4D809E}" type="presParOf" srcId="{6AD2A83D-9D45-45AA-95A7-6927054A6114}" destId="{934FF262-4A31-44E8-B26A-F90F57553602}" srcOrd="3" destOrd="0" presId="urn:microsoft.com/office/officeart/2005/8/layout/hList1"/>
    <dgm:cxn modelId="{544C5A6E-254A-4223-BBD8-6481C4C86E09}" type="presParOf" srcId="{6AD2A83D-9D45-45AA-95A7-6927054A6114}" destId="{E18FD3E5-DD72-4EBD-96FD-77FC0D30B2E8}" srcOrd="4" destOrd="0" presId="urn:microsoft.com/office/officeart/2005/8/layout/hList1"/>
    <dgm:cxn modelId="{7B557802-1252-4430-8E9E-487225D0C3F3}" type="presParOf" srcId="{E18FD3E5-DD72-4EBD-96FD-77FC0D30B2E8}" destId="{8294AC8D-5A45-4D77-AF84-BEFDEE9AB896}" srcOrd="0" destOrd="0" presId="urn:microsoft.com/office/officeart/2005/8/layout/hList1"/>
    <dgm:cxn modelId="{7F637977-7506-4849-8EBB-4DFD33EB4198}" type="presParOf" srcId="{E18FD3E5-DD72-4EBD-96FD-77FC0D30B2E8}" destId="{34FF6AEF-5C65-48C1-B72B-8BB3D222CC9A}" srcOrd="1" destOrd="0" presId="urn:microsoft.com/office/officeart/2005/8/layout/hList1"/>
    <dgm:cxn modelId="{764DF6F6-D0B2-4A6B-8417-AC60A485CD7F}" type="presParOf" srcId="{6AD2A83D-9D45-45AA-95A7-6927054A6114}" destId="{518FE5EF-CAC1-47E1-B853-CA8AF9EB4F69}" srcOrd="5" destOrd="0" presId="urn:microsoft.com/office/officeart/2005/8/layout/hList1"/>
    <dgm:cxn modelId="{CA065065-FDA2-4D58-8E3B-CB559EA7DA6D}" type="presParOf" srcId="{6AD2A83D-9D45-45AA-95A7-6927054A6114}" destId="{D7D10F5D-C762-47AC-BFC3-334B25818AA7}" srcOrd="6" destOrd="0" presId="urn:microsoft.com/office/officeart/2005/8/layout/hList1"/>
    <dgm:cxn modelId="{DB08374C-74E4-4564-A965-F2B056D433C8}" type="presParOf" srcId="{D7D10F5D-C762-47AC-BFC3-334B25818AA7}" destId="{85310109-E1AC-43E0-AB88-7824C767A4BE}" srcOrd="0" destOrd="0" presId="urn:microsoft.com/office/officeart/2005/8/layout/hList1"/>
    <dgm:cxn modelId="{D4342466-811D-4B43-807A-C2F6BA6EF649}" type="presParOf" srcId="{D7D10F5D-C762-47AC-BFC3-334B25818AA7}" destId="{901A661C-191E-422A-8174-817890B88D9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7321DD-52D8-467F-BE67-A3C515C0273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A88664B-298E-4EB4-9500-463D1154918A}">
      <dgm:prSet phldrT="[Text]" custT="1"/>
      <dgm:spPr/>
      <dgm:t>
        <a:bodyPr/>
        <a:lstStyle/>
        <a:p>
          <a:r>
            <a:rPr lang="en-US" sz="2400" b="1" dirty="0">
              <a:latin typeface="Times New Roman" pitchFamily="18" charset="0"/>
              <a:cs typeface="Times New Roman" pitchFamily="18" charset="0"/>
            </a:rPr>
            <a:t>How Truvada® as PrEP works</a:t>
          </a:r>
          <a:endParaRPr lang="en-US" sz="2400" dirty="0">
            <a:latin typeface="Times New Roman" pitchFamily="18" charset="0"/>
            <a:cs typeface="Times New Roman" pitchFamily="18" charset="0"/>
          </a:endParaRPr>
        </a:p>
      </dgm:t>
    </dgm:pt>
    <dgm:pt modelId="{8CECDD5E-4E17-492D-80F0-2269C0DDAB88}" type="parTrans" cxnId="{7F158558-716D-436E-998E-4FB24CF9671E}">
      <dgm:prSet/>
      <dgm:spPr/>
      <dgm:t>
        <a:bodyPr/>
        <a:lstStyle/>
        <a:p>
          <a:endParaRPr lang="en-US">
            <a:latin typeface="Times New Roman" pitchFamily="18" charset="0"/>
            <a:cs typeface="Times New Roman" pitchFamily="18" charset="0"/>
          </a:endParaRPr>
        </a:p>
      </dgm:t>
    </dgm:pt>
    <dgm:pt modelId="{FBD6DBC0-BC95-4C5B-A73C-DCA3306A3966}" type="sibTrans" cxnId="{7F158558-716D-436E-998E-4FB24CF9671E}">
      <dgm:prSet/>
      <dgm:spPr/>
      <dgm:t>
        <a:bodyPr/>
        <a:lstStyle/>
        <a:p>
          <a:endParaRPr lang="en-US">
            <a:latin typeface="Times New Roman" pitchFamily="18" charset="0"/>
            <a:cs typeface="Times New Roman" pitchFamily="18" charset="0"/>
          </a:endParaRPr>
        </a:p>
      </dgm:t>
    </dgm:pt>
    <dgm:pt modelId="{7E328A0B-7965-4970-9D25-0C256631C963}">
      <dgm:prSet phldrT="[Text]" custT="1"/>
      <dgm:spPr/>
      <dgm:t>
        <a:bodyPr/>
        <a:lstStyle/>
        <a:p>
          <a:r>
            <a:rPr lang="en-US" sz="2200" dirty="0">
              <a:latin typeface="Times New Roman" pitchFamily="18" charset="0"/>
              <a:cs typeface="Times New Roman" pitchFamily="18" charset="0"/>
            </a:rPr>
            <a:t>Truvada® is an oral pill consisting of two antiretroviral medications (ARVs) that protects people who do not have HIV if they are exposed to the virus</a:t>
          </a:r>
        </a:p>
      </dgm:t>
    </dgm:pt>
    <dgm:pt modelId="{18BF7725-E70B-4AD5-A8F1-F5C25400E6D5}" type="parTrans" cxnId="{8687F17D-03B8-4B94-8EB0-7882A0B189DC}">
      <dgm:prSet/>
      <dgm:spPr/>
      <dgm:t>
        <a:bodyPr/>
        <a:lstStyle/>
        <a:p>
          <a:endParaRPr lang="en-US">
            <a:latin typeface="Times New Roman" pitchFamily="18" charset="0"/>
            <a:cs typeface="Times New Roman" pitchFamily="18" charset="0"/>
          </a:endParaRPr>
        </a:p>
      </dgm:t>
    </dgm:pt>
    <dgm:pt modelId="{FE09B247-85F9-4F55-B2D6-A137EC5E7C3A}" type="sibTrans" cxnId="{8687F17D-03B8-4B94-8EB0-7882A0B189DC}">
      <dgm:prSet/>
      <dgm:spPr/>
      <dgm:t>
        <a:bodyPr/>
        <a:lstStyle/>
        <a:p>
          <a:endParaRPr lang="en-US">
            <a:latin typeface="Times New Roman" pitchFamily="18" charset="0"/>
            <a:cs typeface="Times New Roman" pitchFamily="18" charset="0"/>
          </a:endParaRPr>
        </a:p>
      </dgm:t>
    </dgm:pt>
    <dgm:pt modelId="{9060E682-0701-4183-94BD-9C2DF3F1CEB4}">
      <dgm:prSet custT="1"/>
      <dgm:spPr/>
      <dgm:t>
        <a:bodyPr/>
        <a:lstStyle/>
        <a:p>
          <a:r>
            <a:rPr lang="en-US" sz="2200" dirty="0">
              <a:latin typeface="Times New Roman" panose="02020603050405020304" pitchFamily="18" charset="0"/>
              <a:cs typeface="Times New Roman" panose="02020603050405020304" pitchFamily="18" charset="0"/>
            </a:rPr>
            <a:t>ARVs block HIV replication in multiple places in the reproductive cycle of the virus</a:t>
          </a:r>
        </a:p>
      </dgm:t>
    </dgm:pt>
    <dgm:pt modelId="{90838A7D-4767-45AF-AC96-CA122C58F190}" type="parTrans" cxnId="{1A27EAE9-B0B6-462B-A3F1-0869AA6787DE}">
      <dgm:prSet/>
      <dgm:spPr/>
      <dgm:t>
        <a:bodyPr/>
        <a:lstStyle/>
        <a:p>
          <a:endParaRPr lang="en-US"/>
        </a:p>
      </dgm:t>
    </dgm:pt>
    <dgm:pt modelId="{3EFBD41C-CCAA-41F4-A75A-137FE3575B22}" type="sibTrans" cxnId="{1A27EAE9-B0B6-462B-A3F1-0869AA6787DE}">
      <dgm:prSet/>
      <dgm:spPr/>
      <dgm:t>
        <a:bodyPr/>
        <a:lstStyle/>
        <a:p>
          <a:endParaRPr lang="en-US"/>
        </a:p>
      </dgm:t>
    </dgm:pt>
    <dgm:pt modelId="{DC4FE325-4A06-494A-A835-DE0E868DE8D9}" type="pres">
      <dgm:prSet presAssocID="{F67321DD-52D8-467F-BE67-A3C515C02731}" presName="vert0" presStyleCnt="0">
        <dgm:presLayoutVars>
          <dgm:dir/>
          <dgm:animOne val="branch"/>
          <dgm:animLvl val="lvl"/>
        </dgm:presLayoutVars>
      </dgm:prSet>
      <dgm:spPr/>
    </dgm:pt>
    <dgm:pt modelId="{FA415BEE-066A-46C8-9155-B164BCC04813}" type="pres">
      <dgm:prSet presAssocID="{EA88664B-298E-4EB4-9500-463D1154918A}" presName="thickLine" presStyleLbl="alignNode1" presStyleIdx="0" presStyleCnt="1"/>
      <dgm:spPr/>
    </dgm:pt>
    <dgm:pt modelId="{F247005D-0B71-4104-B3A8-2E2A7B6994E8}" type="pres">
      <dgm:prSet presAssocID="{EA88664B-298E-4EB4-9500-463D1154918A}" presName="horz1" presStyleCnt="0"/>
      <dgm:spPr/>
    </dgm:pt>
    <dgm:pt modelId="{39A7F6CF-FC47-45B8-A3E4-3969403FF457}" type="pres">
      <dgm:prSet presAssocID="{EA88664B-298E-4EB4-9500-463D1154918A}" presName="tx1" presStyleLbl="revTx" presStyleIdx="0" presStyleCnt="3" custScaleX="147450"/>
      <dgm:spPr/>
    </dgm:pt>
    <dgm:pt modelId="{E912D1C6-6920-4B5C-9801-0B078EB70DDF}" type="pres">
      <dgm:prSet presAssocID="{EA88664B-298E-4EB4-9500-463D1154918A}" presName="vert1" presStyleCnt="0"/>
      <dgm:spPr/>
    </dgm:pt>
    <dgm:pt modelId="{3B0C3DF8-04B6-449B-BD79-B8DDE2BD67CC}" type="pres">
      <dgm:prSet presAssocID="{7E328A0B-7965-4970-9D25-0C256631C963}" presName="vertSpace2a" presStyleCnt="0"/>
      <dgm:spPr/>
    </dgm:pt>
    <dgm:pt modelId="{94682073-EF96-44AE-80D4-3EF017F59E1D}" type="pres">
      <dgm:prSet presAssocID="{7E328A0B-7965-4970-9D25-0C256631C963}" presName="horz2" presStyleCnt="0"/>
      <dgm:spPr/>
    </dgm:pt>
    <dgm:pt modelId="{CE62E868-6267-4BEF-AD9E-C4B480524334}" type="pres">
      <dgm:prSet presAssocID="{7E328A0B-7965-4970-9D25-0C256631C963}" presName="horzSpace2" presStyleCnt="0"/>
      <dgm:spPr/>
    </dgm:pt>
    <dgm:pt modelId="{49464116-27F5-44E2-91AD-00A62F4BC9B0}" type="pres">
      <dgm:prSet presAssocID="{7E328A0B-7965-4970-9D25-0C256631C963}" presName="tx2" presStyleLbl="revTx" presStyleIdx="1" presStyleCnt="3" custLinFactNeighborX="37" custLinFactNeighborY="1134"/>
      <dgm:spPr/>
    </dgm:pt>
    <dgm:pt modelId="{F5B01B44-30BE-4D54-99F7-D19CA43F4DCA}" type="pres">
      <dgm:prSet presAssocID="{7E328A0B-7965-4970-9D25-0C256631C963}" presName="vert2" presStyleCnt="0"/>
      <dgm:spPr/>
    </dgm:pt>
    <dgm:pt modelId="{A5BA0663-83F8-4171-831B-B585F3FEE73F}" type="pres">
      <dgm:prSet presAssocID="{7E328A0B-7965-4970-9D25-0C256631C963}" presName="thinLine2b" presStyleLbl="callout" presStyleIdx="0" presStyleCnt="2"/>
      <dgm:spPr/>
    </dgm:pt>
    <dgm:pt modelId="{FD7218CF-2B89-4EE0-B551-E0A4A005E9CF}" type="pres">
      <dgm:prSet presAssocID="{7E328A0B-7965-4970-9D25-0C256631C963}" presName="vertSpace2b" presStyleCnt="0"/>
      <dgm:spPr/>
    </dgm:pt>
    <dgm:pt modelId="{6BBED420-4B9D-4BF1-A5B1-9A766D428A30}" type="pres">
      <dgm:prSet presAssocID="{9060E682-0701-4183-94BD-9C2DF3F1CEB4}" presName="horz2" presStyleCnt="0"/>
      <dgm:spPr/>
    </dgm:pt>
    <dgm:pt modelId="{4EEB95D6-A449-4D2F-A4FF-422D4D23CB21}" type="pres">
      <dgm:prSet presAssocID="{9060E682-0701-4183-94BD-9C2DF3F1CEB4}" presName="horzSpace2" presStyleCnt="0"/>
      <dgm:spPr/>
    </dgm:pt>
    <dgm:pt modelId="{0FB0AC3A-3D5E-4BD3-A467-9B67E8F99054}" type="pres">
      <dgm:prSet presAssocID="{9060E682-0701-4183-94BD-9C2DF3F1CEB4}" presName="tx2" presStyleLbl="revTx" presStyleIdx="2" presStyleCnt="3"/>
      <dgm:spPr/>
    </dgm:pt>
    <dgm:pt modelId="{6593B478-4645-4543-A6B6-980827D19539}" type="pres">
      <dgm:prSet presAssocID="{9060E682-0701-4183-94BD-9C2DF3F1CEB4}" presName="vert2" presStyleCnt="0"/>
      <dgm:spPr/>
    </dgm:pt>
    <dgm:pt modelId="{AC9E30DA-34A7-4A77-9E2A-A34163C85660}" type="pres">
      <dgm:prSet presAssocID="{9060E682-0701-4183-94BD-9C2DF3F1CEB4}" presName="thinLine2b" presStyleLbl="callout" presStyleIdx="1" presStyleCnt="2"/>
      <dgm:spPr/>
    </dgm:pt>
    <dgm:pt modelId="{0B7B2FCC-DBE0-4124-9510-D2248295143F}" type="pres">
      <dgm:prSet presAssocID="{9060E682-0701-4183-94BD-9C2DF3F1CEB4}" presName="vertSpace2b" presStyleCnt="0"/>
      <dgm:spPr/>
    </dgm:pt>
  </dgm:ptLst>
  <dgm:cxnLst>
    <dgm:cxn modelId="{1253376B-A7EF-4A5E-BBF8-03336F1D85F0}" type="presOf" srcId="{7E328A0B-7965-4970-9D25-0C256631C963}" destId="{49464116-27F5-44E2-91AD-00A62F4BC9B0}" srcOrd="0" destOrd="0" presId="urn:microsoft.com/office/officeart/2008/layout/LinedList"/>
    <dgm:cxn modelId="{7F158558-716D-436E-998E-4FB24CF9671E}" srcId="{F67321DD-52D8-467F-BE67-A3C515C02731}" destId="{EA88664B-298E-4EB4-9500-463D1154918A}" srcOrd="0" destOrd="0" parTransId="{8CECDD5E-4E17-492D-80F0-2269C0DDAB88}" sibTransId="{FBD6DBC0-BC95-4C5B-A73C-DCA3306A3966}"/>
    <dgm:cxn modelId="{8687F17D-03B8-4B94-8EB0-7882A0B189DC}" srcId="{EA88664B-298E-4EB4-9500-463D1154918A}" destId="{7E328A0B-7965-4970-9D25-0C256631C963}" srcOrd="0" destOrd="0" parTransId="{18BF7725-E70B-4AD5-A8F1-F5C25400E6D5}" sibTransId="{FE09B247-85F9-4F55-B2D6-A137EC5E7C3A}"/>
    <dgm:cxn modelId="{3DC7E188-C4F1-4F84-9C56-D4622265540E}" type="presOf" srcId="{F67321DD-52D8-467F-BE67-A3C515C02731}" destId="{DC4FE325-4A06-494A-A835-DE0E868DE8D9}" srcOrd="0" destOrd="0" presId="urn:microsoft.com/office/officeart/2008/layout/LinedList"/>
    <dgm:cxn modelId="{0E0967C4-A9D8-4321-9BEE-85B6D10CED38}" type="presOf" srcId="{9060E682-0701-4183-94BD-9C2DF3F1CEB4}" destId="{0FB0AC3A-3D5E-4BD3-A467-9B67E8F99054}" srcOrd="0" destOrd="0" presId="urn:microsoft.com/office/officeart/2008/layout/LinedList"/>
    <dgm:cxn modelId="{1A27EAE9-B0B6-462B-A3F1-0869AA6787DE}" srcId="{EA88664B-298E-4EB4-9500-463D1154918A}" destId="{9060E682-0701-4183-94BD-9C2DF3F1CEB4}" srcOrd="1" destOrd="0" parTransId="{90838A7D-4767-45AF-AC96-CA122C58F190}" sibTransId="{3EFBD41C-CCAA-41F4-A75A-137FE3575B22}"/>
    <dgm:cxn modelId="{0066EDF8-A4A5-41D8-9AC0-D92CEF64F5C5}" type="presOf" srcId="{EA88664B-298E-4EB4-9500-463D1154918A}" destId="{39A7F6CF-FC47-45B8-A3E4-3969403FF457}" srcOrd="0" destOrd="0" presId="urn:microsoft.com/office/officeart/2008/layout/LinedList"/>
    <dgm:cxn modelId="{B410F023-E95F-40E5-A318-F61163B6774C}" type="presParOf" srcId="{DC4FE325-4A06-494A-A835-DE0E868DE8D9}" destId="{FA415BEE-066A-46C8-9155-B164BCC04813}" srcOrd="0" destOrd="0" presId="urn:microsoft.com/office/officeart/2008/layout/LinedList"/>
    <dgm:cxn modelId="{35E299E5-CD75-432F-BFE0-618D6CC215E8}" type="presParOf" srcId="{DC4FE325-4A06-494A-A835-DE0E868DE8D9}" destId="{F247005D-0B71-4104-B3A8-2E2A7B6994E8}" srcOrd="1" destOrd="0" presId="urn:microsoft.com/office/officeart/2008/layout/LinedList"/>
    <dgm:cxn modelId="{9B895FB5-5729-4174-9155-217024A2985F}" type="presParOf" srcId="{F247005D-0B71-4104-B3A8-2E2A7B6994E8}" destId="{39A7F6CF-FC47-45B8-A3E4-3969403FF457}" srcOrd="0" destOrd="0" presId="urn:microsoft.com/office/officeart/2008/layout/LinedList"/>
    <dgm:cxn modelId="{64CC5A89-AE2E-4562-95B3-9AE9FD73C6E5}" type="presParOf" srcId="{F247005D-0B71-4104-B3A8-2E2A7B6994E8}" destId="{E912D1C6-6920-4B5C-9801-0B078EB70DDF}" srcOrd="1" destOrd="0" presId="urn:microsoft.com/office/officeart/2008/layout/LinedList"/>
    <dgm:cxn modelId="{CDEDA495-23C4-4ACD-BE67-40070CA140E1}" type="presParOf" srcId="{E912D1C6-6920-4B5C-9801-0B078EB70DDF}" destId="{3B0C3DF8-04B6-449B-BD79-B8DDE2BD67CC}" srcOrd="0" destOrd="0" presId="urn:microsoft.com/office/officeart/2008/layout/LinedList"/>
    <dgm:cxn modelId="{7A33CA05-127B-4988-A2B5-BE59420F1251}" type="presParOf" srcId="{E912D1C6-6920-4B5C-9801-0B078EB70DDF}" destId="{94682073-EF96-44AE-80D4-3EF017F59E1D}" srcOrd="1" destOrd="0" presId="urn:microsoft.com/office/officeart/2008/layout/LinedList"/>
    <dgm:cxn modelId="{F89D39CC-4B1D-4F70-8D00-185CC90B3F70}" type="presParOf" srcId="{94682073-EF96-44AE-80D4-3EF017F59E1D}" destId="{CE62E868-6267-4BEF-AD9E-C4B480524334}" srcOrd="0" destOrd="0" presId="urn:microsoft.com/office/officeart/2008/layout/LinedList"/>
    <dgm:cxn modelId="{572F7AE8-9600-4537-A44D-C85BCA5694E1}" type="presParOf" srcId="{94682073-EF96-44AE-80D4-3EF017F59E1D}" destId="{49464116-27F5-44E2-91AD-00A62F4BC9B0}" srcOrd="1" destOrd="0" presId="urn:microsoft.com/office/officeart/2008/layout/LinedList"/>
    <dgm:cxn modelId="{A1A9E905-604E-47AC-9CC1-C1FE04CB90E6}" type="presParOf" srcId="{94682073-EF96-44AE-80D4-3EF017F59E1D}" destId="{F5B01B44-30BE-4D54-99F7-D19CA43F4DCA}" srcOrd="2" destOrd="0" presId="urn:microsoft.com/office/officeart/2008/layout/LinedList"/>
    <dgm:cxn modelId="{7EA60D3D-3750-48FA-A84D-76370D58716E}" type="presParOf" srcId="{E912D1C6-6920-4B5C-9801-0B078EB70DDF}" destId="{A5BA0663-83F8-4171-831B-B585F3FEE73F}" srcOrd="2" destOrd="0" presId="urn:microsoft.com/office/officeart/2008/layout/LinedList"/>
    <dgm:cxn modelId="{2BC30895-C54A-4E3D-8BEA-6A54064810FB}" type="presParOf" srcId="{E912D1C6-6920-4B5C-9801-0B078EB70DDF}" destId="{FD7218CF-2B89-4EE0-B551-E0A4A005E9CF}" srcOrd="3" destOrd="0" presId="urn:microsoft.com/office/officeart/2008/layout/LinedList"/>
    <dgm:cxn modelId="{F3813805-BD75-4EFF-BCFF-EC45ABEE2B7F}" type="presParOf" srcId="{E912D1C6-6920-4B5C-9801-0B078EB70DDF}" destId="{6BBED420-4B9D-4BF1-A5B1-9A766D428A30}" srcOrd="4" destOrd="0" presId="urn:microsoft.com/office/officeart/2008/layout/LinedList"/>
    <dgm:cxn modelId="{4D45EF39-7DD1-432F-908E-FA2A7C513BA7}" type="presParOf" srcId="{6BBED420-4B9D-4BF1-A5B1-9A766D428A30}" destId="{4EEB95D6-A449-4D2F-A4FF-422D4D23CB21}" srcOrd="0" destOrd="0" presId="urn:microsoft.com/office/officeart/2008/layout/LinedList"/>
    <dgm:cxn modelId="{3DA6A36A-F8BF-479F-B5C4-A6F71E2A0FF0}" type="presParOf" srcId="{6BBED420-4B9D-4BF1-A5B1-9A766D428A30}" destId="{0FB0AC3A-3D5E-4BD3-A467-9B67E8F99054}" srcOrd="1" destOrd="0" presId="urn:microsoft.com/office/officeart/2008/layout/LinedList"/>
    <dgm:cxn modelId="{9F340397-3CB5-4690-92EF-64CD378FA777}" type="presParOf" srcId="{6BBED420-4B9D-4BF1-A5B1-9A766D428A30}" destId="{6593B478-4645-4543-A6B6-980827D19539}" srcOrd="2" destOrd="0" presId="urn:microsoft.com/office/officeart/2008/layout/LinedList"/>
    <dgm:cxn modelId="{9A9FED3A-2E7E-4F2D-8540-DEA87D0CF8E0}" type="presParOf" srcId="{E912D1C6-6920-4B5C-9801-0B078EB70DDF}" destId="{AC9E30DA-34A7-4A77-9E2A-A34163C85660}" srcOrd="5" destOrd="0" presId="urn:microsoft.com/office/officeart/2008/layout/LinedList"/>
    <dgm:cxn modelId="{7644714C-E338-4530-9012-D8717838BBC4}" type="presParOf" srcId="{E912D1C6-6920-4B5C-9801-0B078EB70DDF}" destId="{0B7B2FCC-DBE0-4124-9510-D2248295143F}"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67321DD-52D8-467F-BE67-A3C515C0273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A88664B-298E-4EB4-9500-463D1154918A}">
      <dgm:prSet phldrT="[Text]" custT="1"/>
      <dgm:spPr/>
      <dgm:t>
        <a:bodyPr/>
        <a:lstStyle/>
        <a:p>
          <a:r>
            <a:rPr lang="en-US" sz="2400" b="1" dirty="0">
              <a:latin typeface="Times New Roman" pitchFamily="18" charset="0"/>
              <a:cs typeface="Times New Roman" pitchFamily="18" charset="0"/>
            </a:rPr>
            <a:t>Who should use Truvada</a:t>
          </a:r>
          <a:r>
            <a:rPr lang="en-US" sz="2400" b="1" baseline="30000" dirty="0">
              <a:latin typeface="Times New Roman" pitchFamily="18" charset="0"/>
              <a:cs typeface="Times New Roman" pitchFamily="18" charset="0"/>
            </a:rPr>
            <a:t>®</a:t>
          </a:r>
          <a:r>
            <a:rPr lang="en-US" sz="2400" b="1" dirty="0">
              <a:latin typeface="Times New Roman" pitchFamily="18" charset="0"/>
              <a:cs typeface="Times New Roman" pitchFamily="18" charset="0"/>
            </a:rPr>
            <a:t> for HIV prevention?</a:t>
          </a:r>
          <a:endParaRPr lang="en-US" sz="2400" dirty="0">
            <a:latin typeface="Times New Roman" pitchFamily="18" charset="0"/>
            <a:cs typeface="Times New Roman" pitchFamily="18" charset="0"/>
          </a:endParaRPr>
        </a:p>
      </dgm:t>
    </dgm:pt>
    <dgm:pt modelId="{8CECDD5E-4E17-492D-80F0-2269C0DDAB88}" type="parTrans" cxnId="{7F158558-716D-436E-998E-4FB24CF9671E}">
      <dgm:prSet/>
      <dgm:spPr/>
      <dgm:t>
        <a:bodyPr/>
        <a:lstStyle/>
        <a:p>
          <a:endParaRPr lang="en-US">
            <a:latin typeface="Times New Roman" pitchFamily="18" charset="0"/>
            <a:cs typeface="Times New Roman" pitchFamily="18" charset="0"/>
          </a:endParaRPr>
        </a:p>
      </dgm:t>
    </dgm:pt>
    <dgm:pt modelId="{FBD6DBC0-BC95-4C5B-A73C-DCA3306A3966}" type="sibTrans" cxnId="{7F158558-716D-436E-998E-4FB24CF9671E}">
      <dgm:prSet/>
      <dgm:spPr/>
      <dgm:t>
        <a:bodyPr/>
        <a:lstStyle/>
        <a:p>
          <a:endParaRPr lang="en-US">
            <a:latin typeface="Times New Roman" pitchFamily="18" charset="0"/>
            <a:cs typeface="Times New Roman" pitchFamily="18" charset="0"/>
          </a:endParaRPr>
        </a:p>
      </dgm:t>
    </dgm:pt>
    <dgm:pt modelId="{7E328A0B-7965-4970-9D25-0C256631C963}">
      <dgm:prSet phldrT="[Text]" custT="1"/>
      <dgm:spPr/>
      <dgm:t>
        <a:bodyPr/>
        <a:lstStyle/>
        <a:p>
          <a:r>
            <a:rPr lang="en-US" sz="2200" b="1" u="sng" dirty="0">
              <a:latin typeface="Times New Roman" pitchFamily="18" charset="0"/>
              <a:cs typeface="Times New Roman" pitchFamily="18" charset="0"/>
            </a:rPr>
            <a:t>Anyone</a:t>
          </a:r>
          <a:r>
            <a:rPr lang="en-US" sz="2200" dirty="0">
              <a:latin typeface="Times New Roman" pitchFamily="18" charset="0"/>
              <a:cs typeface="Times New Roman" pitchFamily="18" charset="0"/>
            </a:rPr>
            <a:t> </a:t>
          </a:r>
          <a:r>
            <a:rPr lang="en-US" sz="2200" b="1" dirty="0">
              <a:latin typeface="Times New Roman" pitchFamily="18" charset="0"/>
              <a:cs typeface="Times New Roman" pitchFamily="18" charset="0"/>
            </a:rPr>
            <a:t>who is vulnerable to contracting HIV, including…</a:t>
          </a:r>
        </a:p>
      </dgm:t>
    </dgm:pt>
    <dgm:pt modelId="{18BF7725-E70B-4AD5-A8F1-F5C25400E6D5}" type="parTrans" cxnId="{8687F17D-03B8-4B94-8EB0-7882A0B189DC}">
      <dgm:prSet/>
      <dgm:spPr/>
      <dgm:t>
        <a:bodyPr/>
        <a:lstStyle/>
        <a:p>
          <a:endParaRPr lang="en-US">
            <a:latin typeface="Times New Roman" pitchFamily="18" charset="0"/>
            <a:cs typeface="Times New Roman" pitchFamily="18" charset="0"/>
          </a:endParaRPr>
        </a:p>
      </dgm:t>
    </dgm:pt>
    <dgm:pt modelId="{FE09B247-85F9-4F55-B2D6-A137EC5E7C3A}" type="sibTrans" cxnId="{8687F17D-03B8-4B94-8EB0-7882A0B189DC}">
      <dgm:prSet/>
      <dgm:spPr/>
      <dgm:t>
        <a:bodyPr/>
        <a:lstStyle/>
        <a:p>
          <a:endParaRPr lang="en-US">
            <a:latin typeface="Times New Roman" pitchFamily="18" charset="0"/>
            <a:cs typeface="Times New Roman" pitchFamily="18" charset="0"/>
          </a:endParaRPr>
        </a:p>
      </dgm:t>
    </dgm:pt>
    <dgm:pt modelId="{21752984-1B32-4E68-A9DE-255EB03686B5}">
      <dgm:prSet custT="1"/>
      <dgm:spPr/>
      <dgm:t>
        <a:bodyPr/>
        <a:lstStyle/>
        <a:p>
          <a:r>
            <a:rPr lang="en-US" sz="2200" dirty="0">
              <a:latin typeface="Times New Roman" pitchFamily="18" charset="0"/>
              <a:cs typeface="Times New Roman" pitchFamily="18" charset="0"/>
            </a:rPr>
            <a:t>Men who have sex with men</a:t>
          </a:r>
        </a:p>
      </dgm:t>
    </dgm:pt>
    <dgm:pt modelId="{8E4A592A-5287-43F6-ADD8-645F36EDF56B}" type="parTrans" cxnId="{142FEAFC-6D24-4E0D-9D14-15C924B17248}">
      <dgm:prSet/>
      <dgm:spPr/>
      <dgm:t>
        <a:bodyPr/>
        <a:lstStyle/>
        <a:p>
          <a:endParaRPr lang="en-US">
            <a:latin typeface="Times New Roman" pitchFamily="18" charset="0"/>
            <a:cs typeface="Times New Roman" pitchFamily="18" charset="0"/>
          </a:endParaRPr>
        </a:p>
      </dgm:t>
    </dgm:pt>
    <dgm:pt modelId="{D2894D31-BB9E-406D-8C52-254152EDA214}" type="sibTrans" cxnId="{142FEAFC-6D24-4E0D-9D14-15C924B17248}">
      <dgm:prSet/>
      <dgm:spPr/>
      <dgm:t>
        <a:bodyPr/>
        <a:lstStyle/>
        <a:p>
          <a:endParaRPr lang="en-US">
            <a:latin typeface="Times New Roman" pitchFamily="18" charset="0"/>
            <a:cs typeface="Times New Roman" pitchFamily="18" charset="0"/>
          </a:endParaRPr>
        </a:p>
      </dgm:t>
    </dgm:pt>
    <dgm:pt modelId="{EED41CFD-8209-40B1-84E6-80FD9C3E1BA6}">
      <dgm:prSet custT="1"/>
      <dgm:spPr/>
      <dgm:t>
        <a:bodyPr/>
        <a:lstStyle/>
        <a:p>
          <a:r>
            <a:rPr lang="en-US" sz="2200" dirty="0">
              <a:latin typeface="Times New Roman" pitchFamily="18" charset="0"/>
              <a:cs typeface="Times New Roman" pitchFamily="18" charset="0"/>
            </a:rPr>
            <a:t>Transgender women who have sex with cisgender men</a:t>
          </a:r>
        </a:p>
      </dgm:t>
    </dgm:pt>
    <dgm:pt modelId="{FD0902BA-F957-46DB-9A9D-58109CAD3950}" type="parTrans" cxnId="{0EDC21BB-BF31-45C5-800C-6D5E0D1C1F4A}">
      <dgm:prSet/>
      <dgm:spPr/>
      <dgm:t>
        <a:bodyPr/>
        <a:lstStyle/>
        <a:p>
          <a:endParaRPr lang="en-US">
            <a:latin typeface="Times New Roman" pitchFamily="18" charset="0"/>
            <a:cs typeface="Times New Roman" pitchFamily="18" charset="0"/>
          </a:endParaRPr>
        </a:p>
      </dgm:t>
    </dgm:pt>
    <dgm:pt modelId="{F3A5A09F-DB21-451F-9DDB-3A640B11602D}" type="sibTrans" cxnId="{0EDC21BB-BF31-45C5-800C-6D5E0D1C1F4A}">
      <dgm:prSet/>
      <dgm:spPr/>
      <dgm:t>
        <a:bodyPr/>
        <a:lstStyle/>
        <a:p>
          <a:endParaRPr lang="en-US">
            <a:latin typeface="Times New Roman" pitchFamily="18" charset="0"/>
            <a:cs typeface="Times New Roman" pitchFamily="18" charset="0"/>
          </a:endParaRPr>
        </a:p>
      </dgm:t>
    </dgm:pt>
    <dgm:pt modelId="{678643C0-713F-4821-A48F-E35A766C7037}">
      <dgm:prSet custT="1"/>
      <dgm:spPr/>
      <dgm:t>
        <a:bodyPr/>
        <a:lstStyle/>
        <a:p>
          <a:r>
            <a:rPr lang="en-US" sz="2200" dirty="0">
              <a:latin typeface="Times New Roman" pitchFamily="18" charset="0"/>
              <a:cs typeface="Times New Roman" pitchFamily="18" charset="0"/>
            </a:rPr>
            <a:t>Couples where one partner has HIV and the other does not</a:t>
          </a:r>
        </a:p>
      </dgm:t>
    </dgm:pt>
    <dgm:pt modelId="{A073D858-26CE-4284-B3D9-D2CE0F422571}" type="parTrans" cxnId="{D445DF8F-AA22-4895-95BE-7B87C7A4786C}">
      <dgm:prSet/>
      <dgm:spPr/>
      <dgm:t>
        <a:bodyPr/>
        <a:lstStyle/>
        <a:p>
          <a:endParaRPr lang="en-US">
            <a:latin typeface="Times New Roman" pitchFamily="18" charset="0"/>
            <a:cs typeface="Times New Roman" pitchFamily="18" charset="0"/>
          </a:endParaRPr>
        </a:p>
      </dgm:t>
    </dgm:pt>
    <dgm:pt modelId="{E2D12C50-F0D5-47C2-BDB1-A62D9D19C188}" type="sibTrans" cxnId="{D445DF8F-AA22-4895-95BE-7B87C7A4786C}">
      <dgm:prSet/>
      <dgm:spPr/>
      <dgm:t>
        <a:bodyPr/>
        <a:lstStyle/>
        <a:p>
          <a:endParaRPr lang="en-US">
            <a:latin typeface="Times New Roman" pitchFamily="18" charset="0"/>
            <a:cs typeface="Times New Roman" pitchFamily="18" charset="0"/>
          </a:endParaRPr>
        </a:p>
      </dgm:t>
    </dgm:pt>
    <dgm:pt modelId="{DC4FE325-4A06-494A-A835-DE0E868DE8D9}" type="pres">
      <dgm:prSet presAssocID="{F67321DD-52D8-467F-BE67-A3C515C02731}" presName="vert0" presStyleCnt="0">
        <dgm:presLayoutVars>
          <dgm:dir/>
          <dgm:animOne val="branch"/>
          <dgm:animLvl val="lvl"/>
        </dgm:presLayoutVars>
      </dgm:prSet>
      <dgm:spPr/>
    </dgm:pt>
    <dgm:pt modelId="{FA415BEE-066A-46C8-9155-B164BCC04813}" type="pres">
      <dgm:prSet presAssocID="{EA88664B-298E-4EB4-9500-463D1154918A}" presName="thickLine" presStyleLbl="alignNode1" presStyleIdx="0" presStyleCnt="1"/>
      <dgm:spPr/>
    </dgm:pt>
    <dgm:pt modelId="{F247005D-0B71-4104-B3A8-2E2A7B6994E8}" type="pres">
      <dgm:prSet presAssocID="{EA88664B-298E-4EB4-9500-463D1154918A}" presName="horz1" presStyleCnt="0"/>
      <dgm:spPr/>
    </dgm:pt>
    <dgm:pt modelId="{39A7F6CF-FC47-45B8-A3E4-3969403FF457}" type="pres">
      <dgm:prSet presAssocID="{EA88664B-298E-4EB4-9500-463D1154918A}" presName="tx1" presStyleLbl="revTx" presStyleIdx="0" presStyleCnt="5" custScaleX="147450"/>
      <dgm:spPr/>
    </dgm:pt>
    <dgm:pt modelId="{E912D1C6-6920-4B5C-9801-0B078EB70DDF}" type="pres">
      <dgm:prSet presAssocID="{EA88664B-298E-4EB4-9500-463D1154918A}" presName="vert1" presStyleCnt="0"/>
      <dgm:spPr/>
    </dgm:pt>
    <dgm:pt modelId="{3B0C3DF8-04B6-449B-BD79-B8DDE2BD67CC}" type="pres">
      <dgm:prSet presAssocID="{7E328A0B-7965-4970-9D25-0C256631C963}" presName="vertSpace2a" presStyleCnt="0"/>
      <dgm:spPr/>
    </dgm:pt>
    <dgm:pt modelId="{94682073-EF96-44AE-80D4-3EF017F59E1D}" type="pres">
      <dgm:prSet presAssocID="{7E328A0B-7965-4970-9D25-0C256631C963}" presName="horz2" presStyleCnt="0"/>
      <dgm:spPr/>
    </dgm:pt>
    <dgm:pt modelId="{CE62E868-6267-4BEF-AD9E-C4B480524334}" type="pres">
      <dgm:prSet presAssocID="{7E328A0B-7965-4970-9D25-0C256631C963}" presName="horzSpace2" presStyleCnt="0"/>
      <dgm:spPr/>
    </dgm:pt>
    <dgm:pt modelId="{49464116-27F5-44E2-91AD-00A62F4BC9B0}" type="pres">
      <dgm:prSet presAssocID="{7E328A0B-7965-4970-9D25-0C256631C963}" presName="tx2" presStyleLbl="revTx" presStyleIdx="1" presStyleCnt="5"/>
      <dgm:spPr/>
    </dgm:pt>
    <dgm:pt modelId="{F5B01B44-30BE-4D54-99F7-D19CA43F4DCA}" type="pres">
      <dgm:prSet presAssocID="{7E328A0B-7965-4970-9D25-0C256631C963}" presName="vert2" presStyleCnt="0"/>
      <dgm:spPr/>
    </dgm:pt>
    <dgm:pt modelId="{A5BA0663-83F8-4171-831B-B585F3FEE73F}" type="pres">
      <dgm:prSet presAssocID="{7E328A0B-7965-4970-9D25-0C256631C963}" presName="thinLine2b" presStyleLbl="callout" presStyleIdx="0" presStyleCnt="4" custLinFactY="-500000" custLinFactNeighborX="36" custLinFactNeighborY="-512260"/>
      <dgm:spPr/>
    </dgm:pt>
    <dgm:pt modelId="{FD7218CF-2B89-4EE0-B551-E0A4A005E9CF}" type="pres">
      <dgm:prSet presAssocID="{7E328A0B-7965-4970-9D25-0C256631C963}" presName="vertSpace2b" presStyleCnt="0"/>
      <dgm:spPr/>
    </dgm:pt>
    <dgm:pt modelId="{6A7FB24D-7CD3-4036-996B-4B90F6C705CD}" type="pres">
      <dgm:prSet presAssocID="{21752984-1B32-4E68-A9DE-255EB03686B5}" presName="horz2" presStyleCnt="0"/>
      <dgm:spPr/>
    </dgm:pt>
    <dgm:pt modelId="{DB057719-9D1C-4C92-9277-C3C4163DEC86}" type="pres">
      <dgm:prSet presAssocID="{21752984-1B32-4E68-A9DE-255EB03686B5}" presName="horzSpace2" presStyleCnt="0"/>
      <dgm:spPr/>
    </dgm:pt>
    <dgm:pt modelId="{27EDF5D1-EA55-4142-A0EA-9665E8E78CE8}" type="pres">
      <dgm:prSet presAssocID="{21752984-1B32-4E68-A9DE-255EB03686B5}" presName="tx2" presStyleLbl="revTx" presStyleIdx="2" presStyleCnt="5" custLinFactNeighborX="36" custLinFactNeighborY="-38567"/>
      <dgm:spPr/>
    </dgm:pt>
    <dgm:pt modelId="{24A8B86F-EE10-44BD-8C74-21AC7240DAE9}" type="pres">
      <dgm:prSet presAssocID="{21752984-1B32-4E68-A9DE-255EB03686B5}" presName="vert2" presStyleCnt="0"/>
      <dgm:spPr/>
    </dgm:pt>
    <dgm:pt modelId="{0F790A93-4FCF-49C4-A5A5-BE6D8447F359}" type="pres">
      <dgm:prSet presAssocID="{21752984-1B32-4E68-A9DE-255EB03686B5}" presName="thinLine2b" presStyleLbl="callout" presStyleIdx="1" presStyleCnt="4" custLinFactY="-900000" custLinFactNeighborX="36" custLinFactNeighborY="-907606"/>
      <dgm:spPr/>
    </dgm:pt>
    <dgm:pt modelId="{E4B65551-FFDF-4EDB-B8D1-380F676904B8}" type="pres">
      <dgm:prSet presAssocID="{21752984-1B32-4E68-A9DE-255EB03686B5}" presName="vertSpace2b" presStyleCnt="0"/>
      <dgm:spPr/>
    </dgm:pt>
    <dgm:pt modelId="{D198FCB9-B901-4558-94A6-2B3783E80917}" type="pres">
      <dgm:prSet presAssocID="{EED41CFD-8209-40B1-84E6-80FD9C3E1BA6}" presName="horz2" presStyleCnt="0"/>
      <dgm:spPr/>
    </dgm:pt>
    <dgm:pt modelId="{D0AFDB8F-0053-4352-B2E0-81DF0DEE1926}" type="pres">
      <dgm:prSet presAssocID="{EED41CFD-8209-40B1-84E6-80FD9C3E1BA6}" presName="horzSpace2" presStyleCnt="0"/>
      <dgm:spPr/>
    </dgm:pt>
    <dgm:pt modelId="{3D919465-51EB-4A25-B1A5-3B7F023CDC6B}" type="pres">
      <dgm:prSet presAssocID="{EED41CFD-8209-40B1-84E6-80FD9C3E1BA6}" presName="tx2" presStyleLbl="revTx" presStyleIdx="3" presStyleCnt="5" custScaleY="63284" custLinFactNeighborX="-453" custLinFactNeighborY="-61355"/>
      <dgm:spPr/>
    </dgm:pt>
    <dgm:pt modelId="{B9C7E6E5-F3E5-4E96-9C48-6068D381958B}" type="pres">
      <dgm:prSet presAssocID="{EED41CFD-8209-40B1-84E6-80FD9C3E1BA6}" presName="vert2" presStyleCnt="0"/>
      <dgm:spPr/>
    </dgm:pt>
    <dgm:pt modelId="{0B8F328B-6981-4565-BE3A-F0651990D331}" type="pres">
      <dgm:prSet presAssocID="{EED41CFD-8209-40B1-84E6-80FD9C3E1BA6}" presName="thinLine2b" presStyleLbl="callout" presStyleIdx="2" presStyleCnt="4" custLinFactY="-692338" custLinFactNeighborX="36" custLinFactNeighborY="-700000"/>
      <dgm:spPr/>
    </dgm:pt>
    <dgm:pt modelId="{6E6145D8-A9DD-4858-904D-60B90B666C2E}" type="pres">
      <dgm:prSet presAssocID="{EED41CFD-8209-40B1-84E6-80FD9C3E1BA6}" presName="vertSpace2b" presStyleCnt="0"/>
      <dgm:spPr/>
    </dgm:pt>
    <dgm:pt modelId="{1C423081-61A3-48F7-88EF-A9AA92DCD43D}" type="pres">
      <dgm:prSet presAssocID="{678643C0-713F-4821-A48F-E35A766C7037}" presName="horz2" presStyleCnt="0"/>
      <dgm:spPr/>
    </dgm:pt>
    <dgm:pt modelId="{F5DED4A4-2856-4927-8938-20D409EF6840}" type="pres">
      <dgm:prSet presAssocID="{678643C0-713F-4821-A48F-E35A766C7037}" presName="horzSpace2" presStyleCnt="0"/>
      <dgm:spPr/>
    </dgm:pt>
    <dgm:pt modelId="{A979F877-487C-442C-B9C8-AA6E3F826F46}" type="pres">
      <dgm:prSet presAssocID="{678643C0-713F-4821-A48F-E35A766C7037}" presName="tx2" presStyleLbl="revTx" presStyleIdx="4" presStyleCnt="5" custScaleY="54813" custLinFactNeighborX="37" custLinFactNeighborY="-55536"/>
      <dgm:spPr/>
    </dgm:pt>
    <dgm:pt modelId="{6A7D04CF-C318-4F5B-A7CF-1263AFA5E1F5}" type="pres">
      <dgm:prSet presAssocID="{678643C0-713F-4821-A48F-E35A766C7037}" presName="vert2" presStyleCnt="0"/>
      <dgm:spPr/>
    </dgm:pt>
    <dgm:pt modelId="{C32DEB08-439C-42CD-97B9-93C3EC5447C8}" type="pres">
      <dgm:prSet presAssocID="{678643C0-713F-4821-A48F-E35A766C7037}" presName="thinLine2b" presStyleLbl="callout" presStyleIdx="3" presStyleCnt="4" custLinFactY="-574929" custLinFactNeighborX="36" custLinFactNeighborY="-600000"/>
      <dgm:spPr/>
    </dgm:pt>
    <dgm:pt modelId="{844070BA-AAF4-4D55-8E30-F51C911D5380}" type="pres">
      <dgm:prSet presAssocID="{678643C0-713F-4821-A48F-E35A766C7037}" presName="vertSpace2b" presStyleCnt="0"/>
      <dgm:spPr/>
    </dgm:pt>
  </dgm:ptLst>
  <dgm:cxnLst>
    <dgm:cxn modelId="{EE298C2F-1648-4A4C-A689-27B1050C169D}" type="presOf" srcId="{EED41CFD-8209-40B1-84E6-80FD9C3E1BA6}" destId="{3D919465-51EB-4A25-B1A5-3B7F023CDC6B}" srcOrd="0" destOrd="0" presId="urn:microsoft.com/office/officeart/2008/layout/LinedList"/>
    <dgm:cxn modelId="{71BC8060-CCD1-4F95-AF4B-5B392F08998E}" type="presOf" srcId="{7E328A0B-7965-4970-9D25-0C256631C963}" destId="{49464116-27F5-44E2-91AD-00A62F4BC9B0}" srcOrd="0" destOrd="0" presId="urn:microsoft.com/office/officeart/2008/layout/LinedList"/>
    <dgm:cxn modelId="{7F158558-716D-436E-998E-4FB24CF9671E}" srcId="{F67321DD-52D8-467F-BE67-A3C515C02731}" destId="{EA88664B-298E-4EB4-9500-463D1154918A}" srcOrd="0" destOrd="0" parTransId="{8CECDD5E-4E17-492D-80F0-2269C0DDAB88}" sibTransId="{FBD6DBC0-BC95-4C5B-A73C-DCA3306A3966}"/>
    <dgm:cxn modelId="{8687F17D-03B8-4B94-8EB0-7882A0B189DC}" srcId="{EA88664B-298E-4EB4-9500-463D1154918A}" destId="{7E328A0B-7965-4970-9D25-0C256631C963}" srcOrd="0" destOrd="0" parTransId="{18BF7725-E70B-4AD5-A8F1-F5C25400E6D5}" sibTransId="{FE09B247-85F9-4F55-B2D6-A137EC5E7C3A}"/>
    <dgm:cxn modelId="{D445DF8F-AA22-4895-95BE-7B87C7A4786C}" srcId="{EA88664B-298E-4EB4-9500-463D1154918A}" destId="{678643C0-713F-4821-A48F-E35A766C7037}" srcOrd="3" destOrd="0" parTransId="{A073D858-26CE-4284-B3D9-D2CE0F422571}" sibTransId="{E2D12C50-F0D5-47C2-BDB1-A62D9D19C188}"/>
    <dgm:cxn modelId="{0F9A2790-2FE7-41E4-ABD0-1416040BD863}" type="presOf" srcId="{21752984-1B32-4E68-A9DE-255EB03686B5}" destId="{27EDF5D1-EA55-4142-A0EA-9665E8E78CE8}" srcOrd="0" destOrd="0" presId="urn:microsoft.com/office/officeart/2008/layout/LinedList"/>
    <dgm:cxn modelId="{D75EC299-3AA6-451D-B108-6D89308F7B18}" type="presOf" srcId="{F67321DD-52D8-467F-BE67-A3C515C02731}" destId="{DC4FE325-4A06-494A-A835-DE0E868DE8D9}" srcOrd="0" destOrd="0" presId="urn:microsoft.com/office/officeart/2008/layout/LinedList"/>
    <dgm:cxn modelId="{0EDC21BB-BF31-45C5-800C-6D5E0D1C1F4A}" srcId="{EA88664B-298E-4EB4-9500-463D1154918A}" destId="{EED41CFD-8209-40B1-84E6-80FD9C3E1BA6}" srcOrd="2" destOrd="0" parTransId="{FD0902BA-F957-46DB-9A9D-58109CAD3950}" sibTransId="{F3A5A09F-DB21-451F-9DDB-3A640B11602D}"/>
    <dgm:cxn modelId="{162428D3-4F64-4E25-98EB-A4DAF2AEECB1}" type="presOf" srcId="{EA88664B-298E-4EB4-9500-463D1154918A}" destId="{39A7F6CF-FC47-45B8-A3E4-3969403FF457}" srcOrd="0" destOrd="0" presId="urn:microsoft.com/office/officeart/2008/layout/LinedList"/>
    <dgm:cxn modelId="{69DE2BFA-2274-4DC3-90B6-E4D58E73EAD8}" type="presOf" srcId="{678643C0-713F-4821-A48F-E35A766C7037}" destId="{A979F877-487C-442C-B9C8-AA6E3F826F46}" srcOrd="0" destOrd="0" presId="urn:microsoft.com/office/officeart/2008/layout/LinedList"/>
    <dgm:cxn modelId="{142FEAFC-6D24-4E0D-9D14-15C924B17248}" srcId="{EA88664B-298E-4EB4-9500-463D1154918A}" destId="{21752984-1B32-4E68-A9DE-255EB03686B5}" srcOrd="1" destOrd="0" parTransId="{8E4A592A-5287-43F6-ADD8-645F36EDF56B}" sibTransId="{D2894D31-BB9E-406D-8C52-254152EDA214}"/>
    <dgm:cxn modelId="{814681EC-2B20-4B82-BED5-A6EA226ECF2C}" type="presParOf" srcId="{DC4FE325-4A06-494A-A835-DE0E868DE8D9}" destId="{FA415BEE-066A-46C8-9155-B164BCC04813}" srcOrd="0" destOrd="0" presId="urn:microsoft.com/office/officeart/2008/layout/LinedList"/>
    <dgm:cxn modelId="{1355D0E2-70A6-489F-9B80-2952A4F321F2}" type="presParOf" srcId="{DC4FE325-4A06-494A-A835-DE0E868DE8D9}" destId="{F247005D-0B71-4104-B3A8-2E2A7B6994E8}" srcOrd="1" destOrd="0" presId="urn:microsoft.com/office/officeart/2008/layout/LinedList"/>
    <dgm:cxn modelId="{DBFAC854-0E3C-49FE-BEB2-0359ECCD32E7}" type="presParOf" srcId="{F247005D-0B71-4104-B3A8-2E2A7B6994E8}" destId="{39A7F6CF-FC47-45B8-A3E4-3969403FF457}" srcOrd="0" destOrd="0" presId="urn:microsoft.com/office/officeart/2008/layout/LinedList"/>
    <dgm:cxn modelId="{E0538E91-B48A-4841-AE14-8E297387B316}" type="presParOf" srcId="{F247005D-0B71-4104-B3A8-2E2A7B6994E8}" destId="{E912D1C6-6920-4B5C-9801-0B078EB70DDF}" srcOrd="1" destOrd="0" presId="urn:microsoft.com/office/officeart/2008/layout/LinedList"/>
    <dgm:cxn modelId="{2DD4A53E-2F4C-4DCB-8A48-EE4A1A2166E7}" type="presParOf" srcId="{E912D1C6-6920-4B5C-9801-0B078EB70DDF}" destId="{3B0C3DF8-04B6-449B-BD79-B8DDE2BD67CC}" srcOrd="0" destOrd="0" presId="urn:microsoft.com/office/officeart/2008/layout/LinedList"/>
    <dgm:cxn modelId="{7C68B68A-5768-4A57-958B-B969DC350D32}" type="presParOf" srcId="{E912D1C6-6920-4B5C-9801-0B078EB70DDF}" destId="{94682073-EF96-44AE-80D4-3EF017F59E1D}" srcOrd="1" destOrd="0" presId="urn:microsoft.com/office/officeart/2008/layout/LinedList"/>
    <dgm:cxn modelId="{E7CB06CF-B6A1-41CD-AC9B-A7B847822A9C}" type="presParOf" srcId="{94682073-EF96-44AE-80D4-3EF017F59E1D}" destId="{CE62E868-6267-4BEF-AD9E-C4B480524334}" srcOrd="0" destOrd="0" presId="urn:microsoft.com/office/officeart/2008/layout/LinedList"/>
    <dgm:cxn modelId="{6888DBD8-CD31-4848-8C3B-F9F73E6BE212}" type="presParOf" srcId="{94682073-EF96-44AE-80D4-3EF017F59E1D}" destId="{49464116-27F5-44E2-91AD-00A62F4BC9B0}" srcOrd="1" destOrd="0" presId="urn:microsoft.com/office/officeart/2008/layout/LinedList"/>
    <dgm:cxn modelId="{8FEFCBD8-76B1-416F-8BCC-C28B11295670}" type="presParOf" srcId="{94682073-EF96-44AE-80D4-3EF017F59E1D}" destId="{F5B01B44-30BE-4D54-99F7-D19CA43F4DCA}" srcOrd="2" destOrd="0" presId="urn:microsoft.com/office/officeart/2008/layout/LinedList"/>
    <dgm:cxn modelId="{FEEA6F39-FB06-497D-B8EA-F7D75966B8AC}" type="presParOf" srcId="{E912D1C6-6920-4B5C-9801-0B078EB70DDF}" destId="{A5BA0663-83F8-4171-831B-B585F3FEE73F}" srcOrd="2" destOrd="0" presId="urn:microsoft.com/office/officeart/2008/layout/LinedList"/>
    <dgm:cxn modelId="{4D03BA2B-7E73-4E05-8D30-27AFA170003D}" type="presParOf" srcId="{E912D1C6-6920-4B5C-9801-0B078EB70DDF}" destId="{FD7218CF-2B89-4EE0-B551-E0A4A005E9CF}" srcOrd="3" destOrd="0" presId="urn:microsoft.com/office/officeart/2008/layout/LinedList"/>
    <dgm:cxn modelId="{2252668D-0DFD-4A8C-BC08-F0474E126E53}" type="presParOf" srcId="{E912D1C6-6920-4B5C-9801-0B078EB70DDF}" destId="{6A7FB24D-7CD3-4036-996B-4B90F6C705CD}" srcOrd="4" destOrd="0" presId="urn:microsoft.com/office/officeart/2008/layout/LinedList"/>
    <dgm:cxn modelId="{39506A23-5E4B-4887-BCF8-BAE784DA3AA9}" type="presParOf" srcId="{6A7FB24D-7CD3-4036-996B-4B90F6C705CD}" destId="{DB057719-9D1C-4C92-9277-C3C4163DEC86}" srcOrd="0" destOrd="0" presId="urn:microsoft.com/office/officeart/2008/layout/LinedList"/>
    <dgm:cxn modelId="{EF5D4761-1279-407C-A2F0-B39C0100F22E}" type="presParOf" srcId="{6A7FB24D-7CD3-4036-996B-4B90F6C705CD}" destId="{27EDF5D1-EA55-4142-A0EA-9665E8E78CE8}" srcOrd="1" destOrd="0" presId="urn:microsoft.com/office/officeart/2008/layout/LinedList"/>
    <dgm:cxn modelId="{8D22C4C9-5BB9-4FAD-8C5F-42B89EECA00C}" type="presParOf" srcId="{6A7FB24D-7CD3-4036-996B-4B90F6C705CD}" destId="{24A8B86F-EE10-44BD-8C74-21AC7240DAE9}" srcOrd="2" destOrd="0" presId="urn:microsoft.com/office/officeart/2008/layout/LinedList"/>
    <dgm:cxn modelId="{7C73FD78-3BE9-48D6-9740-F07FFB39F578}" type="presParOf" srcId="{E912D1C6-6920-4B5C-9801-0B078EB70DDF}" destId="{0F790A93-4FCF-49C4-A5A5-BE6D8447F359}" srcOrd="5" destOrd="0" presId="urn:microsoft.com/office/officeart/2008/layout/LinedList"/>
    <dgm:cxn modelId="{91ED5507-D1D9-4BA1-BA2C-8B68DA44DBA9}" type="presParOf" srcId="{E912D1C6-6920-4B5C-9801-0B078EB70DDF}" destId="{E4B65551-FFDF-4EDB-B8D1-380F676904B8}" srcOrd="6" destOrd="0" presId="urn:microsoft.com/office/officeart/2008/layout/LinedList"/>
    <dgm:cxn modelId="{869900AC-ED57-4F22-AF5F-462D8CD1F157}" type="presParOf" srcId="{E912D1C6-6920-4B5C-9801-0B078EB70DDF}" destId="{D198FCB9-B901-4558-94A6-2B3783E80917}" srcOrd="7" destOrd="0" presId="urn:microsoft.com/office/officeart/2008/layout/LinedList"/>
    <dgm:cxn modelId="{4A57E32A-F620-46E1-8C4A-FC53EB1AB7E1}" type="presParOf" srcId="{D198FCB9-B901-4558-94A6-2B3783E80917}" destId="{D0AFDB8F-0053-4352-B2E0-81DF0DEE1926}" srcOrd="0" destOrd="0" presId="urn:microsoft.com/office/officeart/2008/layout/LinedList"/>
    <dgm:cxn modelId="{BDA07AFA-5FC9-411F-8B37-3470D8974D0E}" type="presParOf" srcId="{D198FCB9-B901-4558-94A6-2B3783E80917}" destId="{3D919465-51EB-4A25-B1A5-3B7F023CDC6B}" srcOrd="1" destOrd="0" presId="urn:microsoft.com/office/officeart/2008/layout/LinedList"/>
    <dgm:cxn modelId="{3E7E0ED4-086A-4F73-A3BC-5565F3DD0945}" type="presParOf" srcId="{D198FCB9-B901-4558-94A6-2B3783E80917}" destId="{B9C7E6E5-F3E5-4E96-9C48-6068D381958B}" srcOrd="2" destOrd="0" presId="urn:microsoft.com/office/officeart/2008/layout/LinedList"/>
    <dgm:cxn modelId="{745B774D-3D60-4FDD-9352-695F4E52DCCF}" type="presParOf" srcId="{E912D1C6-6920-4B5C-9801-0B078EB70DDF}" destId="{0B8F328B-6981-4565-BE3A-F0651990D331}" srcOrd="8" destOrd="0" presId="urn:microsoft.com/office/officeart/2008/layout/LinedList"/>
    <dgm:cxn modelId="{F2FFB861-B4AA-4B2D-A026-9F9854C7FD94}" type="presParOf" srcId="{E912D1C6-6920-4B5C-9801-0B078EB70DDF}" destId="{6E6145D8-A9DD-4858-904D-60B90B666C2E}" srcOrd="9" destOrd="0" presId="urn:microsoft.com/office/officeart/2008/layout/LinedList"/>
    <dgm:cxn modelId="{B0C22F5D-CF87-48A6-BD21-F38A642948CE}" type="presParOf" srcId="{E912D1C6-6920-4B5C-9801-0B078EB70DDF}" destId="{1C423081-61A3-48F7-88EF-A9AA92DCD43D}" srcOrd="10" destOrd="0" presId="urn:microsoft.com/office/officeart/2008/layout/LinedList"/>
    <dgm:cxn modelId="{599A1315-D192-4D26-95FB-0BA29E4D3CD7}" type="presParOf" srcId="{1C423081-61A3-48F7-88EF-A9AA92DCD43D}" destId="{F5DED4A4-2856-4927-8938-20D409EF6840}" srcOrd="0" destOrd="0" presId="urn:microsoft.com/office/officeart/2008/layout/LinedList"/>
    <dgm:cxn modelId="{D7A68C0F-74E5-4402-8BB1-AEC04C573589}" type="presParOf" srcId="{1C423081-61A3-48F7-88EF-A9AA92DCD43D}" destId="{A979F877-487C-442C-B9C8-AA6E3F826F46}" srcOrd="1" destOrd="0" presId="urn:microsoft.com/office/officeart/2008/layout/LinedList"/>
    <dgm:cxn modelId="{E0094E66-2763-4571-A0E7-3A68EF318F2B}" type="presParOf" srcId="{1C423081-61A3-48F7-88EF-A9AA92DCD43D}" destId="{6A7D04CF-C318-4F5B-A7CF-1263AFA5E1F5}" srcOrd="2" destOrd="0" presId="urn:microsoft.com/office/officeart/2008/layout/LinedList"/>
    <dgm:cxn modelId="{BB916D44-9D3E-4F38-8DEF-47DED15542E7}" type="presParOf" srcId="{E912D1C6-6920-4B5C-9801-0B078EB70DDF}" destId="{C32DEB08-439C-42CD-97B9-93C3EC5447C8}" srcOrd="11" destOrd="0" presId="urn:microsoft.com/office/officeart/2008/layout/LinedList"/>
    <dgm:cxn modelId="{FE12FBC3-8AF0-4142-92BE-2FC9F8BD3A36}" type="presParOf" srcId="{E912D1C6-6920-4B5C-9801-0B078EB70DDF}" destId="{844070BA-AAF4-4D55-8E30-F51C911D5380}"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293C0B-027B-4DBF-B589-66882E976693}">
      <dsp:nvSpPr>
        <dsp:cNvPr id="0" name=""/>
        <dsp:cNvSpPr/>
      </dsp:nvSpPr>
      <dsp:spPr>
        <a:xfrm rot="16200000">
          <a:off x="1322" y="558601"/>
          <a:ext cx="2946796" cy="2946796"/>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Times New Roman" pitchFamily="18" charset="0"/>
              <a:cs typeface="Times New Roman" pitchFamily="18" charset="0"/>
            </a:rPr>
            <a:t>Tools and approaches that are “medical” in nature</a:t>
          </a:r>
        </a:p>
      </dsp:txBody>
      <dsp:txXfrm rot="5400000">
        <a:off x="1323" y="1295299"/>
        <a:ext cx="2431107" cy="1473398"/>
      </dsp:txXfrm>
    </dsp:sp>
    <dsp:sp modelId="{12BCC3F6-85E7-427B-BC25-E468D3BE5A48}">
      <dsp:nvSpPr>
        <dsp:cNvPr id="0" name=""/>
        <dsp:cNvSpPr/>
      </dsp:nvSpPr>
      <dsp:spPr>
        <a:xfrm rot="5400000">
          <a:off x="3147880" y="558601"/>
          <a:ext cx="2946796" cy="2946796"/>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Times New Roman" pitchFamily="18" charset="0"/>
              <a:cs typeface="Times New Roman" pitchFamily="18" charset="0"/>
            </a:rPr>
            <a:t>Tools and approaches that are “behavioral” in nature </a:t>
          </a:r>
        </a:p>
      </dsp:txBody>
      <dsp:txXfrm rot="-5400000">
        <a:off x="3663570" y="1295300"/>
        <a:ext cx="2431107" cy="147339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15BEE-066A-46C8-9155-B164BCC04813}">
      <dsp:nvSpPr>
        <dsp:cNvPr id="0" name=""/>
        <dsp:cNvSpPr/>
      </dsp:nvSpPr>
      <dsp:spPr>
        <a:xfrm>
          <a:off x="0" y="0"/>
          <a:ext cx="782637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A7F6CF-FC47-45B8-A3E4-3969403FF457}">
      <dsp:nvSpPr>
        <dsp:cNvPr id="0" name=""/>
        <dsp:cNvSpPr/>
      </dsp:nvSpPr>
      <dsp:spPr>
        <a:xfrm>
          <a:off x="0" y="0"/>
          <a:ext cx="2107400" cy="4033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Times New Roman" pitchFamily="18" charset="0"/>
              <a:cs typeface="Times New Roman" pitchFamily="18" charset="0"/>
            </a:rPr>
            <a:t>Requirements for use</a:t>
          </a:r>
          <a:endParaRPr lang="en-US" sz="2400" kern="1200" dirty="0">
            <a:latin typeface="Times New Roman" pitchFamily="18" charset="0"/>
            <a:cs typeface="Times New Roman" pitchFamily="18" charset="0"/>
          </a:endParaRPr>
        </a:p>
      </dsp:txBody>
      <dsp:txXfrm>
        <a:off x="0" y="0"/>
        <a:ext cx="2107400" cy="4033837"/>
      </dsp:txXfrm>
    </dsp:sp>
    <dsp:sp modelId="{49464116-27F5-44E2-91AD-00A62F4BC9B0}">
      <dsp:nvSpPr>
        <dsp:cNvPr id="0" name=""/>
        <dsp:cNvSpPr/>
      </dsp:nvSpPr>
      <dsp:spPr>
        <a:xfrm>
          <a:off x="2214592" y="63028"/>
          <a:ext cx="5609730" cy="126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itchFamily="18" charset="0"/>
              <a:cs typeface="Times New Roman" pitchFamily="18" charset="0"/>
            </a:rPr>
            <a:t>Be HIV-negative</a:t>
          </a:r>
        </a:p>
      </dsp:txBody>
      <dsp:txXfrm>
        <a:off x="2214592" y="63028"/>
        <a:ext cx="5609730" cy="1260574"/>
      </dsp:txXfrm>
    </dsp:sp>
    <dsp:sp modelId="{A5BA0663-83F8-4171-831B-B585F3FEE73F}">
      <dsp:nvSpPr>
        <dsp:cNvPr id="0" name=""/>
        <dsp:cNvSpPr/>
      </dsp:nvSpPr>
      <dsp:spPr>
        <a:xfrm>
          <a:off x="2107400" y="1151181"/>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486139-9DD9-4D79-B247-24665F263944}">
      <dsp:nvSpPr>
        <dsp:cNvPr id="0" name=""/>
        <dsp:cNvSpPr/>
      </dsp:nvSpPr>
      <dsp:spPr>
        <a:xfrm>
          <a:off x="2214592" y="1142622"/>
          <a:ext cx="5609730" cy="126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itchFamily="18" charset="0"/>
              <a:cs typeface="Times New Roman" pitchFamily="18" charset="0"/>
            </a:rPr>
            <a:t>Test for HIV at least every three months while taking Truvada®</a:t>
          </a:r>
        </a:p>
      </dsp:txBody>
      <dsp:txXfrm>
        <a:off x="2214592" y="1142622"/>
        <a:ext cx="5609730" cy="1260574"/>
      </dsp:txXfrm>
    </dsp:sp>
    <dsp:sp modelId="{8F64B1A6-A36A-4068-BF65-0F5F6CFDA3FF}">
      <dsp:nvSpPr>
        <dsp:cNvPr id="0" name=""/>
        <dsp:cNvSpPr/>
      </dsp:nvSpPr>
      <dsp:spPr>
        <a:xfrm>
          <a:off x="2107400" y="2307410"/>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393AE6-5D03-4287-8F6D-6A498D4517B6}">
      <dsp:nvSpPr>
        <dsp:cNvPr id="0" name=""/>
        <dsp:cNvSpPr/>
      </dsp:nvSpPr>
      <dsp:spPr>
        <a:xfrm>
          <a:off x="2214592" y="2541304"/>
          <a:ext cx="5609730" cy="126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itchFamily="18" charset="0"/>
              <a:cs typeface="Times New Roman" pitchFamily="18" charset="0"/>
            </a:rPr>
            <a:t>Take Truvada® as prescribed to achieve the maximum HIV prevention benefit</a:t>
          </a:r>
        </a:p>
      </dsp:txBody>
      <dsp:txXfrm>
        <a:off x="2214592" y="2541304"/>
        <a:ext cx="5609730" cy="1260574"/>
      </dsp:txXfrm>
    </dsp:sp>
    <dsp:sp modelId="{4DAA9F7D-3ABF-48D9-8DFF-33D18ABB66B0}">
      <dsp:nvSpPr>
        <dsp:cNvPr id="0" name=""/>
        <dsp:cNvSpPr/>
      </dsp:nvSpPr>
      <dsp:spPr>
        <a:xfrm>
          <a:off x="2107400" y="3970808"/>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81132A-3153-4707-8946-8F956E9EBC84}">
      <dsp:nvSpPr>
        <dsp:cNvPr id="0" name=""/>
        <dsp:cNvSpPr/>
      </dsp:nvSpPr>
      <dsp:spPr>
        <a:xfrm>
          <a:off x="1267156" y="338647"/>
          <a:ext cx="4376361" cy="4376361"/>
        </a:xfrm>
        <a:prstGeom prst="pie">
          <a:avLst>
            <a:gd name="adj1" fmla="val 16200000"/>
            <a:gd name="adj2" fmla="val 180000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latin typeface="Times New Roman" pitchFamily="18" charset="0"/>
              <a:cs typeface="Times New Roman" pitchFamily="18" charset="0"/>
            </a:rPr>
            <a:t>Research in more countries and populations</a:t>
          </a:r>
        </a:p>
      </dsp:txBody>
      <dsp:txXfrm>
        <a:off x="3573602" y="1266018"/>
        <a:ext cx="1562986" cy="1302488"/>
      </dsp:txXfrm>
    </dsp:sp>
    <dsp:sp modelId="{663F5283-253C-4B5E-B317-059BC48CEFCE}">
      <dsp:nvSpPr>
        <dsp:cNvPr id="0" name=""/>
        <dsp:cNvSpPr/>
      </dsp:nvSpPr>
      <dsp:spPr>
        <a:xfrm>
          <a:off x="1177023" y="494945"/>
          <a:ext cx="4376361" cy="4376361"/>
        </a:xfrm>
        <a:prstGeom prst="pie">
          <a:avLst>
            <a:gd name="adj1" fmla="val 1800000"/>
            <a:gd name="adj2" fmla="val 900000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latin typeface="Times New Roman" pitchFamily="18" charset="0"/>
              <a:cs typeface="Times New Roman" pitchFamily="18" charset="0"/>
            </a:rPr>
            <a:t>Different drugs, delivery methods, and dosing schedules</a:t>
          </a:r>
        </a:p>
      </dsp:txBody>
      <dsp:txXfrm>
        <a:off x="2219014" y="3334370"/>
        <a:ext cx="2344479" cy="1146189"/>
      </dsp:txXfrm>
    </dsp:sp>
    <dsp:sp modelId="{0090DC7E-722A-450C-A29D-43D0A6C97A72}">
      <dsp:nvSpPr>
        <dsp:cNvPr id="0" name=""/>
        <dsp:cNvSpPr/>
      </dsp:nvSpPr>
      <dsp:spPr>
        <a:xfrm>
          <a:off x="1086891" y="338647"/>
          <a:ext cx="4376361" cy="4376361"/>
        </a:xfrm>
        <a:prstGeom prst="pie">
          <a:avLst>
            <a:gd name="adj1" fmla="val 9000000"/>
            <a:gd name="adj2" fmla="val 1620000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latin typeface="Times New Roman" pitchFamily="18" charset="0"/>
              <a:cs typeface="Times New Roman" pitchFamily="18" charset="0"/>
            </a:rPr>
            <a:t>Implementation research to understand PrEP in “real world” settings</a:t>
          </a:r>
          <a:r>
            <a:rPr lang="en-US" sz="1800" b="1" kern="1200" dirty="0">
              <a:solidFill>
                <a:schemeClr val="tx1"/>
              </a:solidFill>
              <a:latin typeface="Times New Roman" pitchFamily="18" charset="0"/>
              <a:cs typeface="Times New Roman" pitchFamily="18" charset="0"/>
            </a:rPr>
            <a:t> </a:t>
          </a:r>
        </a:p>
      </dsp:txBody>
      <dsp:txXfrm>
        <a:off x="1593820" y="1266018"/>
        <a:ext cx="1562986" cy="1302488"/>
      </dsp:txXfrm>
    </dsp:sp>
    <dsp:sp modelId="{20291E47-7FB8-4FD9-A6CF-B2AA0C352EB9}">
      <dsp:nvSpPr>
        <dsp:cNvPr id="0" name=""/>
        <dsp:cNvSpPr/>
      </dsp:nvSpPr>
      <dsp:spPr>
        <a:xfrm>
          <a:off x="996599" y="67729"/>
          <a:ext cx="4918196" cy="4918196"/>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EB1B41-D8FC-43FD-A74D-A09F6923D8C4}">
      <dsp:nvSpPr>
        <dsp:cNvPr id="0" name=""/>
        <dsp:cNvSpPr/>
      </dsp:nvSpPr>
      <dsp:spPr>
        <a:xfrm>
          <a:off x="906106" y="223751"/>
          <a:ext cx="4918196" cy="4918196"/>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56CA11F-7A36-4B72-A9F4-D5A123D82088}">
      <dsp:nvSpPr>
        <dsp:cNvPr id="0" name=""/>
        <dsp:cNvSpPr/>
      </dsp:nvSpPr>
      <dsp:spPr>
        <a:xfrm>
          <a:off x="815612" y="67729"/>
          <a:ext cx="4918196" cy="4918196"/>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E771A-0598-48AF-82F4-E185A1657EF5}">
      <dsp:nvSpPr>
        <dsp:cNvPr id="0" name=""/>
        <dsp:cNvSpPr/>
      </dsp:nvSpPr>
      <dsp:spPr>
        <a:xfrm>
          <a:off x="10576" y="0"/>
          <a:ext cx="1765887" cy="355401"/>
        </a:xfrm>
        <a:prstGeom prst="rect">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Times New Roman" pitchFamily="18" charset="0"/>
              <a:cs typeface="Times New Roman" pitchFamily="18" charset="0"/>
            </a:rPr>
            <a:t>2011</a:t>
          </a:r>
        </a:p>
      </dsp:txBody>
      <dsp:txXfrm>
        <a:off x="10576" y="0"/>
        <a:ext cx="1765887" cy="355401"/>
      </dsp:txXfrm>
    </dsp:sp>
    <dsp:sp modelId="{A4198D77-0091-411B-90EB-D1B936037339}">
      <dsp:nvSpPr>
        <dsp:cNvPr id="0" name=""/>
        <dsp:cNvSpPr/>
      </dsp:nvSpPr>
      <dsp:spPr>
        <a:xfrm>
          <a:off x="10576" y="355401"/>
          <a:ext cx="1765887" cy="367843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Times New Roman" pitchFamily="18" charset="0"/>
              <a:cs typeface="Times New Roman" pitchFamily="18" charset="0"/>
            </a:rPr>
            <a:t>HPTN</a:t>
          </a:r>
          <a:r>
            <a:rPr lang="en-US" sz="1400" kern="1200" baseline="0" dirty="0">
              <a:latin typeface="Times New Roman" pitchFamily="18" charset="0"/>
              <a:cs typeface="Times New Roman" pitchFamily="18" charset="0"/>
            </a:rPr>
            <a:t> 052 becomes the first randomized clinical trial to show that early ART improves health outcomes for people with HIV </a:t>
          </a:r>
          <a:r>
            <a:rPr lang="en-US" sz="1400" i="1" kern="1200" baseline="0" dirty="0">
              <a:latin typeface="Times New Roman" pitchFamily="18" charset="0"/>
              <a:cs typeface="Times New Roman" pitchFamily="18" charset="0"/>
            </a:rPr>
            <a:t>and</a:t>
          </a:r>
          <a:r>
            <a:rPr lang="en-US" sz="1400" i="0" kern="1200" baseline="0" dirty="0">
              <a:latin typeface="Times New Roman" pitchFamily="18" charset="0"/>
              <a:cs typeface="Times New Roman" pitchFamily="18" charset="0"/>
            </a:rPr>
            <a:t> helps prevent transmission to HIV-negative partners</a:t>
          </a:r>
          <a:r>
            <a:rPr lang="en-US" sz="1400" kern="1200" baseline="0" dirty="0">
              <a:latin typeface="Times New Roman" pitchFamily="18" charset="0"/>
              <a:cs typeface="Times New Roman" pitchFamily="18" charset="0"/>
            </a:rPr>
            <a:t>.</a:t>
          </a:r>
          <a:endParaRPr lang="en-US" sz="1400" kern="1200" dirty="0">
            <a:latin typeface="Times New Roman" pitchFamily="18" charset="0"/>
            <a:cs typeface="Times New Roman" pitchFamily="18" charset="0"/>
          </a:endParaRPr>
        </a:p>
      </dsp:txBody>
      <dsp:txXfrm>
        <a:off x="10576" y="355401"/>
        <a:ext cx="1765887" cy="3678435"/>
      </dsp:txXfrm>
    </dsp:sp>
    <dsp:sp modelId="{577FF8FA-8F36-46E0-9133-66224CF63208}">
      <dsp:nvSpPr>
        <dsp:cNvPr id="0" name=""/>
        <dsp:cNvSpPr/>
      </dsp:nvSpPr>
      <dsp:spPr>
        <a:xfrm>
          <a:off x="2023687" y="0"/>
          <a:ext cx="1765887" cy="355401"/>
        </a:xfrm>
        <a:prstGeom prst="rect">
          <a:avLst/>
        </a:prstGeom>
        <a:solidFill>
          <a:srgbClr val="CCCCCC"/>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Times New Roman" pitchFamily="18" charset="0"/>
              <a:cs typeface="Times New Roman" pitchFamily="18" charset="0"/>
            </a:rPr>
            <a:t>2016</a:t>
          </a:r>
        </a:p>
      </dsp:txBody>
      <dsp:txXfrm>
        <a:off x="2023687" y="0"/>
        <a:ext cx="1765887" cy="355401"/>
      </dsp:txXfrm>
    </dsp:sp>
    <dsp:sp modelId="{C7F11177-9C2C-47A4-9C0C-16840335F43D}">
      <dsp:nvSpPr>
        <dsp:cNvPr id="0" name=""/>
        <dsp:cNvSpPr/>
      </dsp:nvSpPr>
      <dsp:spPr>
        <a:xfrm>
          <a:off x="2023687" y="355401"/>
          <a:ext cx="1765887" cy="3678435"/>
        </a:xfrm>
        <a:prstGeom prst="rect">
          <a:avLst/>
        </a:prstGeom>
        <a:solidFill>
          <a:srgbClr val="CCCCCC">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Times New Roman" pitchFamily="18" charset="0"/>
              <a:cs typeface="Times New Roman" pitchFamily="18" charset="0"/>
            </a:rPr>
            <a:t>PARTNER study results reveal zero transmissions under conditions of viral suppression after at least 58,000 distinct acts of penetrative sex without condoms.</a:t>
          </a:r>
        </a:p>
      </dsp:txBody>
      <dsp:txXfrm>
        <a:off x="2023687" y="355401"/>
        <a:ext cx="1765887" cy="3678435"/>
      </dsp:txXfrm>
    </dsp:sp>
    <dsp:sp modelId="{8294AC8D-5A45-4D77-AF84-BEFDEE9AB896}">
      <dsp:nvSpPr>
        <dsp:cNvPr id="0" name=""/>
        <dsp:cNvSpPr/>
      </dsp:nvSpPr>
      <dsp:spPr>
        <a:xfrm>
          <a:off x="4036799" y="0"/>
          <a:ext cx="1765887" cy="355401"/>
        </a:xfrm>
        <a:prstGeom prst="rect">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Times New Roman" pitchFamily="18" charset="0"/>
              <a:cs typeface="Times New Roman" pitchFamily="18" charset="0"/>
            </a:rPr>
            <a:t>2016-beyond</a:t>
          </a:r>
        </a:p>
      </dsp:txBody>
      <dsp:txXfrm>
        <a:off x="4036799" y="0"/>
        <a:ext cx="1765887" cy="355401"/>
      </dsp:txXfrm>
    </dsp:sp>
    <dsp:sp modelId="{34FF6AEF-5C65-48C1-B72B-8BB3D222CC9A}">
      <dsp:nvSpPr>
        <dsp:cNvPr id="0" name=""/>
        <dsp:cNvSpPr/>
      </dsp:nvSpPr>
      <dsp:spPr>
        <a:xfrm>
          <a:off x="4036799" y="355401"/>
          <a:ext cx="1765887" cy="367843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Times New Roman" pitchFamily="18" charset="0"/>
              <a:cs typeface="Times New Roman" pitchFamily="18" charset="0"/>
            </a:rPr>
            <a:t>NIH, CDC, US state and local health departments, and organizations around the world support the science behind the global U=U campaign (Undetectable = </a:t>
          </a:r>
          <a:r>
            <a:rPr lang="en-US" sz="1400" kern="1200" dirty="0" err="1">
              <a:latin typeface="Times New Roman" pitchFamily="18" charset="0"/>
              <a:cs typeface="Times New Roman" pitchFamily="18" charset="0"/>
            </a:rPr>
            <a:t>Untransmittable</a:t>
          </a:r>
          <a:r>
            <a:rPr lang="en-US" sz="1400" kern="1200" dirty="0">
              <a:latin typeface="Times New Roman" pitchFamily="18" charset="0"/>
              <a:cs typeface="Times New Roman" pitchFamily="18" charset="0"/>
            </a:rPr>
            <a:t>).</a:t>
          </a:r>
        </a:p>
      </dsp:txBody>
      <dsp:txXfrm>
        <a:off x="4036799" y="355401"/>
        <a:ext cx="1765887" cy="3678435"/>
      </dsp:txXfrm>
    </dsp:sp>
    <dsp:sp modelId="{85310109-E1AC-43E0-AB88-7824C767A4BE}">
      <dsp:nvSpPr>
        <dsp:cNvPr id="0" name=""/>
        <dsp:cNvSpPr/>
      </dsp:nvSpPr>
      <dsp:spPr>
        <a:xfrm>
          <a:off x="6049911" y="0"/>
          <a:ext cx="1765887" cy="355401"/>
        </a:xfrm>
        <a:prstGeom prst="rect">
          <a:avLst/>
        </a:prstGeom>
        <a:solidFill>
          <a:srgbClr val="CCCCCC"/>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Times New Roman" pitchFamily="18" charset="0"/>
              <a:cs typeface="Times New Roman" pitchFamily="18" charset="0"/>
            </a:rPr>
            <a:t>2017-beyond</a:t>
          </a:r>
        </a:p>
      </dsp:txBody>
      <dsp:txXfrm>
        <a:off x="6049911" y="0"/>
        <a:ext cx="1765887" cy="355401"/>
      </dsp:txXfrm>
    </dsp:sp>
    <dsp:sp modelId="{901A661C-191E-422A-8174-817890B88D93}">
      <dsp:nvSpPr>
        <dsp:cNvPr id="0" name=""/>
        <dsp:cNvSpPr/>
      </dsp:nvSpPr>
      <dsp:spPr>
        <a:xfrm>
          <a:off x="6049911" y="355401"/>
          <a:ext cx="1765887" cy="3678435"/>
        </a:xfrm>
        <a:prstGeom prst="rect">
          <a:avLst/>
        </a:prstGeom>
        <a:solidFill>
          <a:srgbClr val="CCCCCC">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Times New Roman" pitchFamily="18" charset="0"/>
              <a:cs typeface="Times New Roman" pitchFamily="18" charset="0"/>
            </a:rPr>
            <a:t>Opposites Attract study results reveal zero transmissions under viral suppression among mixed-status cis gay couples after 16,889 acts of </a:t>
          </a:r>
          <a:r>
            <a:rPr lang="en-US" sz="1400" kern="1200" dirty="0" err="1">
              <a:latin typeface="Times New Roman" pitchFamily="18" charset="0"/>
              <a:cs typeface="Times New Roman" pitchFamily="18" charset="0"/>
            </a:rPr>
            <a:t>condomless</a:t>
          </a:r>
          <a:r>
            <a:rPr lang="en-US" sz="1400" kern="1200" dirty="0">
              <a:latin typeface="Times New Roman" pitchFamily="18" charset="0"/>
              <a:cs typeface="Times New Roman" pitchFamily="18" charset="0"/>
            </a:rPr>
            <a:t> anal sex without </a:t>
          </a:r>
          <a:r>
            <a:rPr lang="en-US" sz="1400" kern="1200" dirty="0" err="1">
              <a:latin typeface="Times New Roman" pitchFamily="18" charset="0"/>
              <a:cs typeface="Times New Roman" pitchFamily="18" charset="0"/>
            </a:rPr>
            <a:t>PrEP.</a:t>
          </a:r>
          <a:r>
            <a:rPr lang="en-US" sz="1400" kern="1200" dirty="0">
              <a:latin typeface="Times New Roman" pitchFamily="18" charset="0"/>
              <a:cs typeface="Times New Roman" pitchFamily="18" charset="0"/>
            </a:rPr>
            <a:t> </a:t>
          </a:r>
        </a:p>
        <a:p>
          <a:pPr marL="114300" lvl="1" indent="-114300" algn="l" defTabSz="622300">
            <a:lnSpc>
              <a:spcPct val="90000"/>
            </a:lnSpc>
            <a:spcBef>
              <a:spcPct val="0"/>
            </a:spcBef>
            <a:spcAft>
              <a:spcPct val="15000"/>
            </a:spcAft>
            <a:buChar char="•"/>
          </a:pPr>
          <a:r>
            <a:rPr lang="en-US" sz="1400" kern="1200" dirty="0">
              <a:latin typeface="Times New Roman" pitchFamily="18" charset="0"/>
              <a:cs typeface="Times New Roman" pitchFamily="18" charset="0"/>
            </a:rPr>
            <a:t>The PARTNER 2 study followed, showing zero transmissions after 77,000 such acts. Undetectable really does equal </a:t>
          </a:r>
          <a:r>
            <a:rPr lang="en-US" sz="1400" kern="1200" dirty="0" err="1">
              <a:latin typeface="Times New Roman" pitchFamily="18" charset="0"/>
              <a:cs typeface="Times New Roman" pitchFamily="18" charset="0"/>
            </a:rPr>
            <a:t>untransmittable</a:t>
          </a:r>
          <a:r>
            <a:rPr lang="en-US" sz="1400" kern="1200" dirty="0">
              <a:latin typeface="Times New Roman" pitchFamily="18" charset="0"/>
              <a:cs typeface="Times New Roman" pitchFamily="18" charset="0"/>
            </a:rPr>
            <a:t>.</a:t>
          </a:r>
        </a:p>
        <a:p>
          <a:pPr marL="114300" lvl="1" indent="-114300" algn="l" defTabSz="533400">
            <a:lnSpc>
              <a:spcPct val="90000"/>
            </a:lnSpc>
            <a:spcBef>
              <a:spcPct val="0"/>
            </a:spcBef>
            <a:spcAft>
              <a:spcPct val="15000"/>
            </a:spcAft>
            <a:buChar char="•"/>
          </a:pPr>
          <a:endParaRPr lang="en-US" sz="1200" kern="1200" dirty="0">
            <a:latin typeface="Times New Roman" pitchFamily="18" charset="0"/>
            <a:cs typeface="Times New Roman" pitchFamily="18" charset="0"/>
          </a:endParaRPr>
        </a:p>
        <a:p>
          <a:pPr marL="114300" lvl="1" indent="-114300" algn="l" defTabSz="533400">
            <a:lnSpc>
              <a:spcPct val="90000"/>
            </a:lnSpc>
            <a:spcBef>
              <a:spcPct val="0"/>
            </a:spcBef>
            <a:spcAft>
              <a:spcPct val="15000"/>
            </a:spcAft>
            <a:buChar char="•"/>
          </a:pPr>
          <a:endParaRPr lang="en-US" sz="1200" kern="1200" dirty="0">
            <a:latin typeface="Times New Roman" pitchFamily="18" charset="0"/>
            <a:cs typeface="Times New Roman" pitchFamily="18" charset="0"/>
          </a:endParaRPr>
        </a:p>
        <a:p>
          <a:pPr marL="114300" lvl="1" indent="-114300" algn="l" defTabSz="533400">
            <a:lnSpc>
              <a:spcPct val="90000"/>
            </a:lnSpc>
            <a:spcBef>
              <a:spcPct val="0"/>
            </a:spcBef>
            <a:spcAft>
              <a:spcPct val="15000"/>
            </a:spcAft>
            <a:buChar char="•"/>
          </a:pPr>
          <a:endParaRPr lang="en-US" sz="1200" kern="1200" dirty="0">
            <a:latin typeface="Times New Roman" pitchFamily="18" charset="0"/>
            <a:cs typeface="Times New Roman" pitchFamily="18" charset="0"/>
          </a:endParaRPr>
        </a:p>
        <a:p>
          <a:pPr marL="114300" lvl="1" indent="-114300" algn="l" defTabSz="533400">
            <a:lnSpc>
              <a:spcPct val="90000"/>
            </a:lnSpc>
            <a:spcBef>
              <a:spcPct val="0"/>
            </a:spcBef>
            <a:spcAft>
              <a:spcPct val="15000"/>
            </a:spcAft>
            <a:buChar char="•"/>
          </a:pPr>
          <a:endParaRPr lang="en-US" sz="1200" kern="1200" dirty="0">
            <a:latin typeface="Times New Roman" pitchFamily="18" charset="0"/>
            <a:cs typeface="Times New Roman" pitchFamily="18" charset="0"/>
          </a:endParaRPr>
        </a:p>
        <a:p>
          <a:pPr marL="114300" lvl="1" indent="-114300" algn="l" defTabSz="533400">
            <a:lnSpc>
              <a:spcPct val="90000"/>
            </a:lnSpc>
            <a:spcBef>
              <a:spcPct val="0"/>
            </a:spcBef>
            <a:spcAft>
              <a:spcPct val="15000"/>
            </a:spcAft>
            <a:buChar char="•"/>
          </a:pPr>
          <a:endParaRPr lang="en-US" sz="1200" kern="1200" dirty="0">
            <a:latin typeface="Times New Roman" pitchFamily="18" charset="0"/>
            <a:cs typeface="Times New Roman" pitchFamily="18" charset="0"/>
          </a:endParaRPr>
        </a:p>
        <a:p>
          <a:pPr marL="114300" lvl="1" indent="-114300" algn="l" defTabSz="533400">
            <a:lnSpc>
              <a:spcPct val="90000"/>
            </a:lnSpc>
            <a:spcBef>
              <a:spcPct val="0"/>
            </a:spcBef>
            <a:spcAft>
              <a:spcPct val="15000"/>
            </a:spcAft>
            <a:buChar char="•"/>
          </a:pPr>
          <a:endParaRPr lang="en-US" sz="1200" kern="1200" dirty="0">
            <a:latin typeface="Times New Roman" pitchFamily="18" charset="0"/>
            <a:cs typeface="Times New Roman" pitchFamily="18" charset="0"/>
          </a:endParaRPr>
        </a:p>
      </dsp:txBody>
      <dsp:txXfrm>
        <a:off x="6049911" y="355401"/>
        <a:ext cx="1765887" cy="367843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72DDD-4C75-4AAD-A7A3-C6536124EFAE}">
      <dsp:nvSpPr>
        <dsp:cNvPr id="0" name=""/>
        <dsp:cNvSpPr/>
      </dsp:nvSpPr>
      <dsp:spPr>
        <a:xfrm rot="10800000">
          <a:off x="0" y="0"/>
          <a:ext cx="8123275" cy="973942"/>
        </a:xfrm>
        <a:prstGeom prst="trapezoid">
          <a:avLst>
            <a:gd name="adj" fmla="val 8340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New Roman" panose="02020603050405020304" pitchFamily="18" charset="0"/>
              <a:cs typeface="Times New Roman" panose="02020603050405020304" pitchFamily="18" charset="0"/>
            </a:rPr>
            <a:t>1.1 million people with HIV</a:t>
          </a:r>
        </a:p>
      </dsp:txBody>
      <dsp:txXfrm rot="-10800000">
        <a:off x="1421573" y="0"/>
        <a:ext cx="5280128" cy="973942"/>
      </dsp:txXfrm>
    </dsp:sp>
    <dsp:sp modelId="{609F17D4-79FB-47FD-80DA-D7D1FC04F803}">
      <dsp:nvSpPr>
        <dsp:cNvPr id="0" name=""/>
        <dsp:cNvSpPr/>
      </dsp:nvSpPr>
      <dsp:spPr>
        <a:xfrm rot="10800000">
          <a:off x="812327" y="973942"/>
          <a:ext cx="6498620" cy="973942"/>
        </a:xfrm>
        <a:prstGeom prst="trapezoid">
          <a:avLst>
            <a:gd name="adj" fmla="val 83406"/>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New Roman" panose="02020603050405020304" pitchFamily="18" charset="0"/>
              <a:cs typeface="Times New Roman" panose="02020603050405020304" pitchFamily="18" charset="0"/>
            </a:rPr>
            <a:t>935,000 (85%) know their status</a:t>
          </a:r>
        </a:p>
      </dsp:txBody>
      <dsp:txXfrm rot="-10800000">
        <a:off x="1949585" y="973942"/>
        <a:ext cx="4224103" cy="973942"/>
      </dsp:txXfrm>
    </dsp:sp>
    <dsp:sp modelId="{D406DB0B-664D-4505-9A9A-1AC021DA25B3}">
      <dsp:nvSpPr>
        <dsp:cNvPr id="0" name=""/>
        <dsp:cNvSpPr/>
      </dsp:nvSpPr>
      <dsp:spPr>
        <a:xfrm rot="10800000">
          <a:off x="1624655" y="1947884"/>
          <a:ext cx="4873964" cy="973942"/>
        </a:xfrm>
        <a:prstGeom prst="trapezoid">
          <a:avLst>
            <a:gd name="adj" fmla="val 83406"/>
          </a:avLst>
        </a:prstGeom>
        <a:solidFill>
          <a:srgbClr val="B0484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New Roman" panose="02020603050405020304" pitchFamily="18" charset="0"/>
              <a:cs typeface="Times New Roman" panose="02020603050405020304" pitchFamily="18" charset="0"/>
            </a:rPr>
            <a:t>682,000 (62%) have started HIV medical care</a:t>
          </a:r>
        </a:p>
      </dsp:txBody>
      <dsp:txXfrm rot="-10800000">
        <a:off x="2477598" y="1947884"/>
        <a:ext cx="3168077" cy="973942"/>
      </dsp:txXfrm>
    </dsp:sp>
    <dsp:sp modelId="{BC7BF8BF-01E2-475F-9C36-308F3999FA75}">
      <dsp:nvSpPr>
        <dsp:cNvPr id="0" name=""/>
        <dsp:cNvSpPr/>
      </dsp:nvSpPr>
      <dsp:spPr>
        <a:xfrm rot="10800000">
          <a:off x="2436982" y="2921827"/>
          <a:ext cx="3249310" cy="973942"/>
        </a:xfrm>
        <a:prstGeom prst="trapezoid">
          <a:avLst>
            <a:gd name="adj" fmla="val 8340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New Roman" panose="02020603050405020304" pitchFamily="18" charset="0"/>
              <a:cs typeface="Times New Roman" panose="02020603050405020304" pitchFamily="18" charset="0"/>
            </a:rPr>
            <a:t>528,000 (48%) have stayed in HIV medical care</a:t>
          </a:r>
        </a:p>
      </dsp:txBody>
      <dsp:txXfrm rot="-10800000">
        <a:off x="3005611" y="2921827"/>
        <a:ext cx="2112051" cy="973942"/>
      </dsp:txXfrm>
    </dsp:sp>
    <dsp:sp modelId="{B7E6674B-B0AB-48C9-894E-389A89112659}">
      <dsp:nvSpPr>
        <dsp:cNvPr id="0" name=""/>
        <dsp:cNvSpPr/>
      </dsp:nvSpPr>
      <dsp:spPr>
        <a:xfrm rot="10800000">
          <a:off x="3249310" y="3895769"/>
          <a:ext cx="1624655" cy="973942"/>
        </a:xfrm>
        <a:prstGeom prst="trapezoid">
          <a:avLst>
            <a:gd name="adj" fmla="val 83406"/>
          </a:avLst>
        </a:prstGeom>
        <a:solidFill>
          <a:srgbClr val="EF402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New Roman" panose="02020603050405020304" pitchFamily="18" charset="0"/>
              <a:cs typeface="Times New Roman" panose="02020603050405020304" pitchFamily="18" charset="0"/>
            </a:rPr>
            <a:t>539,000      </a:t>
          </a:r>
        </a:p>
        <a:p>
          <a:pPr marL="0" lvl="0" indent="0" algn="ctr" defTabSz="622300">
            <a:lnSpc>
              <a:spcPct val="90000"/>
            </a:lnSpc>
            <a:spcBef>
              <a:spcPct val="0"/>
            </a:spcBef>
            <a:spcAft>
              <a:spcPct val="35000"/>
            </a:spcAft>
            <a:buNone/>
          </a:pPr>
          <a:r>
            <a:rPr lang="en-US" sz="1400" b="1" kern="1200" dirty="0">
              <a:solidFill>
                <a:schemeClr val="tx1"/>
              </a:solidFill>
              <a:latin typeface="Times New Roman" panose="02020603050405020304" pitchFamily="18" charset="0"/>
              <a:cs typeface="Times New Roman" panose="02020603050405020304" pitchFamily="18" charset="0"/>
            </a:rPr>
            <a:t>(49%)</a:t>
          </a:r>
        </a:p>
      </dsp:txBody>
      <dsp:txXfrm rot="-10800000">
        <a:off x="3249310" y="3895769"/>
        <a:ext cx="1624655" cy="97394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CC112-EE07-44E2-B4E5-CF8DB6EB5D65}">
      <dsp:nvSpPr>
        <dsp:cNvPr id="0" name=""/>
        <dsp:cNvSpPr/>
      </dsp:nvSpPr>
      <dsp:spPr>
        <a:xfrm>
          <a:off x="2647516" y="0"/>
          <a:ext cx="5431075" cy="139884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Are/are not ARV-based</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Address adherence issues</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Reach the most vulnerable populations</a:t>
          </a:r>
        </a:p>
      </dsp:txBody>
      <dsp:txXfrm>
        <a:off x="2647516" y="174856"/>
        <a:ext cx="4906508" cy="1049134"/>
      </dsp:txXfrm>
    </dsp:sp>
    <dsp:sp modelId="{5B4553E6-7C5F-4F2A-BECD-E15A3917397E}">
      <dsp:nvSpPr>
        <dsp:cNvPr id="0" name=""/>
        <dsp:cNvSpPr/>
      </dsp:nvSpPr>
      <dsp:spPr>
        <a:xfrm>
          <a:off x="0" y="0"/>
          <a:ext cx="2560305" cy="1398846"/>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Times New Roman" pitchFamily="18" charset="0"/>
              <a:cs typeface="Times New Roman" pitchFamily="18" charset="0"/>
            </a:rPr>
            <a:t>Develop products that:</a:t>
          </a:r>
        </a:p>
      </dsp:txBody>
      <dsp:txXfrm>
        <a:off x="68286" y="68286"/>
        <a:ext cx="2423733" cy="1262274"/>
      </dsp:txXfrm>
    </dsp:sp>
    <dsp:sp modelId="{A6352C34-22E5-4C80-88E8-6E4647C4B8C5}">
      <dsp:nvSpPr>
        <dsp:cNvPr id="0" name=""/>
        <dsp:cNvSpPr/>
      </dsp:nvSpPr>
      <dsp:spPr>
        <a:xfrm>
          <a:off x="2647516" y="1538730"/>
          <a:ext cx="5431075" cy="1398846"/>
        </a:xfrm>
        <a:prstGeom prst="rightArrow">
          <a:avLst>
            <a:gd name="adj1" fmla="val 75000"/>
            <a:gd name="adj2" fmla="val 50000"/>
          </a:avLst>
        </a:prstGeom>
        <a:solidFill>
          <a:srgbClr val="CCCCCC"/>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Drug resistance</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Alternate dosing</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Delivery methods (for example, injections and implants)</a:t>
          </a:r>
        </a:p>
      </dsp:txBody>
      <dsp:txXfrm>
        <a:off x="2647516" y="1713586"/>
        <a:ext cx="4906508" cy="1049134"/>
      </dsp:txXfrm>
    </dsp:sp>
    <dsp:sp modelId="{B07B1396-8795-4E30-9011-130D52795BAA}">
      <dsp:nvSpPr>
        <dsp:cNvPr id="0" name=""/>
        <dsp:cNvSpPr/>
      </dsp:nvSpPr>
      <dsp:spPr>
        <a:xfrm>
          <a:off x="0" y="1538730"/>
          <a:ext cx="2560305" cy="1398846"/>
        </a:xfrm>
        <a:prstGeom prst="round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Times New Roman" pitchFamily="18" charset="0"/>
              <a:cs typeface="Times New Roman" pitchFamily="18" charset="0"/>
            </a:rPr>
            <a:t>Conduct more research on:</a:t>
          </a:r>
        </a:p>
      </dsp:txBody>
      <dsp:txXfrm>
        <a:off x="68286" y="1607016"/>
        <a:ext cx="2423733" cy="1262274"/>
      </dsp:txXfrm>
    </dsp:sp>
    <dsp:sp modelId="{DD38F5D8-8C20-4163-8AE6-91B6F37FB383}">
      <dsp:nvSpPr>
        <dsp:cNvPr id="0" name=""/>
        <dsp:cNvSpPr/>
      </dsp:nvSpPr>
      <dsp:spPr>
        <a:xfrm>
          <a:off x="2647516" y="3077461"/>
          <a:ext cx="5431075" cy="139884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ART access and availability</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Cost</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Barriers to linkage and retention in HIV medical care</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Stigma</a:t>
          </a:r>
        </a:p>
      </dsp:txBody>
      <dsp:txXfrm>
        <a:off x="2647516" y="3252317"/>
        <a:ext cx="4906508" cy="1049134"/>
      </dsp:txXfrm>
    </dsp:sp>
    <dsp:sp modelId="{861613D3-F19E-4FA7-AD0C-CAE988B933C9}">
      <dsp:nvSpPr>
        <dsp:cNvPr id="0" name=""/>
        <dsp:cNvSpPr/>
      </dsp:nvSpPr>
      <dsp:spPr>
        <a:xfrm>
          <a:off x="0" y="3077461"/>
          <a:ext cx="2560305" cy="13988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Times New Roman" pitchFamily="18" charset="0"/>
              <a:cs typeface="Times New Roman" pitchFamily="18" charset="0"/>
            </a:rPr>
            <a:t>Understand issues around:</a:t>
          </a:r>
        </a:p>
      </dsp:txBody>
      <dsp:txXfrm>
        <a:off x="68286" y="3145747"/>
        <a:ext cx="2423733" cy="126227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7BC0F-C464-4106-A706-B5701BC2DBE8}">
      <dsp:nvSpPr>
        <dsp:cNvPr id="0" name=""/>
        <dsp:cNvSpPr/>
      </dsp:nvSpPr>
      <dsp:spPr>
        <a:xfrm>
          <a:off x="0" y="2911642"/>
          <a:ext cx="782637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759347-AE95-4657-A88C-09E3498EDCB3}">
      <dsp:nvSpPr>
        <dsp:cNvPr id="0" name=""/>
        <dsp:cNvSpPr/>
      </dsp:nvSpPr>
      <dsp:spPr>
        <a:xfrm>
          <a:off x="65416" y="1518440"/>
          <a:ext cx="782637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D91B1E-E128-4EFF-89BD-B366648F1070}">
      <dsp:nvSpPr>
        <dsp:cNvPr id="0" name=""/>
        <dsp:cNvSpPr/>
      </dsp:nvSpPr>
      <dsp:spPr>
        <a:xfrm>
          <a:off x="2920277" y="538954"/>
          <a:ext cx="3999448" cy="870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Designed to prevent HIV acquisition through the vagina</a:t>
          </a:r>
        </a:p>
      </dsp:txBody>
      <dsp:txXfrm>
        <a:off x="2920277" y="538954"/>
        <a:ext cx="3999448" cy="870710"/>
      </dsp:txXfrm>
    </dsp:sp>
    <dsp:sp modelId="{87B87D8B-9CAB-4A3B-8018-3D8482872E2C}">
      <dsp:nvSpPr>
        <dsp:cNvPr id="0" name=""/>
        <dsp:cNvSpPr/>
      </dsp:nvSpPr>
      <dsp:spPr>
        <a:xfrm>
          <a:off x="-65410" y="651652"/>
          <a:ext cx="2838422" cy="861395"/>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Times New Roman" pitchFamily="18" charset="0"/>
              <a:cs typeface="Times New Roman" pitchFamily="18" charset="0"/>
            </a:rPr>
            <a:t>Vaginal microbicides </a:t>
          </a:r>
        </a:p>
      </dsp:txBody>
      <dsp:txXfrm>
        <a:off x="-23353" y="693709"/>
        <a:ext cx="2754308" cy="819338"/>
      </dsp:txXfrm>
    </dsp:sp>
    <dsp:sp modelId="{44A53EC2-F6BB-42D3-B43F-B8F15678595A}">
      <dsp:nvSpPr>
        <dsp:cNvPr id="0" name=""/>
        <dsp:cNvSpPr/>
      </dsp:nvSpPr>
      <dsp:spPr>
        <a:xfrm>
          <a:off x="0" y="872965"/>
          <a:ext cx="7826375" cy="347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latin typeface="Times New Roman" pitchFamily="18" charset="0"/>
            <a:cs typeface="Times New Roman" pitchFamily="18" charset="0"/>
          </a:endParaRPr>
        </a:p>
      </dsp:txBody>
      <dsp:txXfrm>
        <a:off x="0" y="872965"/>
        <a:ext cx="7826375" cy="347080"/>
      </dsp:txXfrm>
    </dsp:sp>
    <dsp:sp modelId="{20175BD4-AB55-40FA-9CA7-73CEBE3735B9}">
      <dsp:nvSpPr>
        <dsp:cNvPr id="0" name=""/>
        <dsp:cNvSpPr/>
      </dsp:nvSpPr>
      <dsp:spPr>
        <a:xfrm>
          <a:off x="2955053" y="2049095"/>
          <a:ext cx="4467287" cy="749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Designed to prevent HIV acquisition through the rectum</a:t>
          </a:r>
        </a:p>
      </dsp:txBody>
      <dsp:txXfrm>
        <a:off x="2955053" y="2049095"/>
        <a:ext cx="4467287" cy="749951"/>
      </dsp:txXfrm>
    </dsp:sp>
    <dsp:sp modelId="{E28D6A1B-83DF-4AC9-863E-2EDA3C1617AB}">
      <dsp:nvSpPr>
        <dsp:cNvPr id="0" name=""/>
        <dsp:cNvSpPr/>
      </dsp:nvSpPr>
      <dsp:spPr>
        <a:xfrm>
          <a:off x="-61656" y="1944862"/>
          <a:ext cx="2877451" cy="943686"/>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Times New Roman" pitchFamily="18" charset="0"/>
              <a:cs typeface="Times New Roman" pitchFamily="18" charset="0"/>
            </a:rPr>
            <a:t>Rectal microbicides </a:t>
          </a:r>
        </a:p>
      </dsp:txBody>
      <dsp:txXfrm>
        <a:off x="-15581" y="1990937"/>
        <a:ext cx="2785301" cy="897611"/>
      </dsp:txXfrm>
    </dsp:sp>
    <dsp:sp modelId="{82828A16-86CF-436E-885E-AE3F34242CEA}">
      <dsp:nvSpPr>
        <dsp:cNvPr id="0" name=""/>
        <dsp:cNvSpPr/>
      </dsp:nvSpPr>
      <dsp:spPr>
        <a:xfrm>
          <a:off x="0" y="1687528"/>
          <a:ext cx="7826375" cy="1845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latin typeface="Times New Roman" pitchFamily="18" charset="0"/>
            <a:cs typeface="Times New Roman" pitchFamily="18" charset="0"/>
          </a:endParaRPr>
        </a:p>
      </dsp:txBody>
      <dsp:txXfrm>
        <a:off x="0" y="1687528"/>
        <a:ext cx="7826375" cy="184589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15BEE-066A-46C8-9155-B164BCC04813}">
      <dsp:nvSpPr>
        <dsp:cNvPr id="0" name=""/>
        <dsp:cNvSpPr/>
      </dsp:nvSpPr>
      <dsp:spPr>
        <a:xfrm>
          <a:off x="0" y="0"/>
          <a:ext cx="782637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A7F6CF-FC47-45B8-A3E4-3969403FF457}">
      <dsp:nvSpPr>
        <dsp:cNvPr id="0" name=""/>
        <dsp:cNvSpPr/>
      </dsp:nvSpPr>
      <dsp:spPr>
        <a:xfrm>
          <a:off x="0" y="0"/>
          <a:ext cx="2596183" cy="2906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Times New Roman" pitchFamily="18" charset="0"/>
              <a:cs typeface="Times New Roman" pitchFamily="18" charset="0"/>
            </a:rPr>
            <a:t>Microbicides and women</a:t>
          </a:r>
        </a:p>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For trans and cis women around the world, some prevention tools are not practical.</a:t>
          </a:r>
        </a:p>
        <a:p>
          <a:pPr marL="0" lvl="0" indent="0" algn="l" defTabSz="800100">
            <a:lnSpc>
              <a:spcPct val="90000"/>
            </a:lnSpc>
            <a:spcBef>
              <a:spcPct val="0"/>
            </a:spcBef>
            <a:spcAft>
              <a:spcPct val="35000"/>
            </a:spcAft>
            <a:buNone/>
          </a:pPr>
          <a:endParaRPr lang="en-US" sz="1800" kern="1200" dirty="0">
            <a:solidFill>
              <a:schemeClr val="tx1"/>
            </a:solidFill>
            <a:latin typeface="Times New Roman" pitchFamily="18" charset="0"/>
            <a:cs typeface="Times New Roman" pitchFamily="18" charset="0"/>
          </a:endParaRPr>
        </a:p>
        <a:p>
          <a:pPr marL="0" lvl="0" indent="0" algn="l" defTabSz="800100">
            <a:lnSpc>
              <a:spcPct val="90000"/>
            </a:lnSpc>
            <a:spcBef>
              <a:spcPct val="0"/>
            </a:spcBef>
            <a:spcAft>
              <a:spcPct val="35000"/>
            </a:spcAft>
            <a:buNone/>
          </a:pPr>
          <a:r>
            <a:rPr lang="en-US" sz="1800" kern="1200" dirty="0">
              <a:solidFill>
                <a:schemeClr val="tx1"/>
              </a:solidFill>
              <a:latin typeface="Times New Roman" pitchFamily="18" charset="0"/>
              <a:cs typeface="Times New Roman" pitchFamily="18" charset="0"/>
            </a:rPr>
            <a:t>Because of gender-based violence and other factors, it can be difficult for women to:</a:t>
          </a:r>
        </a:p>
      </dsp:txBody>
      <dsp:txXfrm>
        <a:off x="0" y="0"/>
        <a:ext cx="2596183" cy="2906710"/>
      </dsp:txXfrm>
    </dsp:sp>
    <dsp:sp modelId="{49464116-27F5-44E2-91AD-00A62F4BC9B0}">
      <dsp:nvSpPr>
        <dsp:cNvPr id="0" name=""/>
        <dsp:cNvSpPr/>
      </dsp:nvSpPr>
      <dsp:spPr>
        <a:xfrm>
          <a:off x="2694089" y="45417"/>
          <a:ext cx="5123753" cy="908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Insist that partners use condoms</a:t>
          </a:r>
        </a:p>
      </dsp:txBody>
      <dsp:txXfrm>
        <a:off x="2694089" y="45417"/>
        <a:ext cx="5123753" cy="908347"/>
      </dsp:txXfrm>
    </dsp:sp>
    <dsp:sp modelId="{A5BA0663-83F8-4171-831B-B585F3FEE73F}">
      <dsp:nvSpPr>
        <dsp:cNvPr id="0" name=""/>
        <dsp:cNvSpPr/>
      </dsp:nvSpPr>
      <dsp:spPr>
        <a:xfrm>
          <a:off x="2596183" y="953764"/>
          <a:ext cx="522165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A810EB-D005-4B16-A9C7-23C77E7E1EC5}">
      <dsp:nvSpPr>
        <dsp:cNvPr id="0" name=""/>
        <dsp:cNvSpPr/>
      </dsp:nvSpPr>
      <dsp:spPr>
        <a:xfrm>
          <a:off x="2694089" y="999181"/>
          <a:ext cx="5123753" cy="908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Times New Roman" pitchFamily="18" charset="0"/>
              <a:cs typeface="Times New Roman" pitchFamily="18" charset="0"/>
            </a:rPr>
            <a:t>Limit their or their partner’s HIV exposure </a:t>
          </a:r>
        </a:p>
      </dsp:txBody>
      <dsp:txXfrm>
        <a:off x="2694089" y="999181"/>
        <a:ext cx="5123753" cy="908347"/>
      </dsp:txXfrm>
    </dsp:sp>
    <dsp:sp modelId="{B9487F1B-E852-48D0-BAD7-BDA9F2620646}">
      <dsp:nvSpPr>
        <dsp:cNvPr id="0" name=""/>
        <dsp:cNvSpPr/>
      </dsp:nvSpPr>
      <dsp:spPr>
        <a:xfrm>
          <a:off x="2596183" y="1907529"/>
          <a:ext cx="522165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52FCC6-D2A8-4E99-9A8C-FA3979F76FD1}">
      <dsp:nvSpPr>
        <dsp:cNvPr id="0" name=""/>
        <dsp:cNvSpPr/>
      </dsp:nvSpPr>
      <dsp:spPr>
        <a:xfrm>
          <a:off x="2694089" y="1952946"/>
          <a:ext cx="5123753" cy="908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Test or treat themselves or their partners for sexually transmitted infections (STIs)</a:t>
          </a:r>
        </a:p>
      </dsp:txBody>
      <dsp:txXfrm>
        <a:off x="2694089" y="1952946"/>
        <a:ext cx="5123753" cy="908347"/>
      </dsp:txXfrm>
    </dsp:sp>
    <dsp:sp modelId="{6071A13D-7C70-4556-BC2C-EEEE8D83DF3B}">
      <dsp:nvSpPr>
        <dsp:cNvPr id="0" name=""/>
        <dsp:cNvSpPr/>
      </dsp:nvSpPr>
      <dsp:spPr>
        <a:xfrm>
          <a:off x="2596183" y="2861293"/>
          <a:ext cx="522165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15BEE-066A-46C8-9155-B164BCC04813}">
      <dsp:nvSpPr>
        <dsp:cNvPr id="0" name=""/>
        <dsp:cNvSpPr/>
      </dsp:nvSpPr>
      <dsp:spPr>
        <a:xfrm>
          <a:off x="0" y="2139"/>
          <a:ext cx="782637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A7F6CF-FC47-45B8-A3E4-3969403FF457}">
      <dsp:nvSpPr>
        <dsp:cNvPr id="0" name=""/>
        <dsp:cNvSpPr/>
      </dsp:nvSpPr>
      <dsp:spPr>
        <a:xfrm>
          <a:off x="0" y="2139"/>
          <a:ext cx="2107400" cy="4377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Microbicides and men</a:t>
          </a:r>
        </a:p>
        <a:p>
          <a:pPr marL="0" lvl="0" indent="0" algn="l" defTabSz="800100">
            <a:lnSpc>
              <a:spcPct val="90000"/>
            </a:lnSpc>
            <a:spcBef>
              <a:spcPct val="0"/>
            </a:spcBef>
            <a:spcAft>
              <a:spcPct val="35000"/>
            </a:spcAft>
            <a:buNone/>
          </a:pPr>
          <a:r>
            <a:rPr lang="en-US" sz="1800" b="0" kern="1200" dirty="0">
              <a:latin typeface="Times New Roman" panose="02020603050405020304" pitchFamily="18" charset="0"/>
              <a:cs typeface="Times New Roman" panose="02020603050405020304" pitchFamily="18" charset="0"/>
            </a:rPr>
            <a:t>Men who have sex with men:</a:t>
          </a:r>
        </a:p>
      </dsp:txBody>
      <dsp:txXfrm>
        <a:off x="0" y="2139"/>
        <a:ext cx="2107400" cy="4377179"/>
      </dsp:txXfrm>
    </dsp:sp>
    <dsp:sp modelId="{49464116-27F5-44E2-91AD-00A62F4BC9B0}">
      <dsp:nvSpPr>
        <dsp:cNvPr id="0" name=""/>
        <dsp:cNvSpPr/>
      </dsp:nvSpPr>
      <dsp:spPr>
        <a:xfrm>
          <a:off x="2214592" y="53594"/>
          <a:ext cx="5609730" cy="1029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Make up about 70% of all new cases of HIV in the US</a:t>
          </a:r>
        </a:p>
      </dsp:txBody>
      <dsp:txXfrm>
        <a:off x="2214592" y="53594"/>
        <a:ext cx="5609730" cy="1029107"/>
      </dsp:txXfrm>
    </dsp:sp>
    <dsp:sp modelId="{A5BA0663-83F8-4171-831B-B585F3FEE73F}">
      <dsp:nvSpPr>
        <dsp:cNvPr id="0" name=""/>
        <dsp:cNvSpPr/>
      </dsp:nvSpPr>
      <dsp:spPr>
        <a:xfrm>
          <a:off x="2107400" y="1082702"/>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F77C3B-9D7A-4CA2-AC4B-9FC4E3516D01}">
      <dsp:nvSpPr>
        <dsp:cNvPr id="0" name=""/>
        <dsp:cNvSpPr/>
      </dsp:nvSpPr>
      <dsp:spPr>
        <a:xfrm>
          <a:off x="2214592" y="1134157"/>
          <a:ext cx="5609730" cy="1029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Represent more than 50% of the people currently living with HIV in the US</a:t>
          </a:r>
        </a:p>
      </dsp:txBody>
      <dsp:txXfrm>
        <a:off x="2214592" y="1134157"/>
        <a:ext cx="5609730" cy="1029107"/>
      </dsp:txXfrm>
    </dsp:sp>
    <dsp:sp modelId="{41AD25DF-9A0E-418A-B82A-3CBF168B7EA4}">
      <dsp:nvSpPr>
        <dsp:cNvPr id="0" name=""/>
        <dsp:cNvSpPr/>
      </dsp:nvSpPr>
      <dsp:spPr>
        <a:xfrm>
          <a:off x="2107400" y="2163264"/>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931236-0194-4B59-903F-447189742412}">
      <dsp:nvSpPr>
        <dsp:cNvPr id="0" name=""/>
        <dsp:cNvSpPr/>
      </dsp:nvSpPr>
      <dsp:spPr>
        <a:xfrm>
          <a:off x="2214592" y="2214720"/>
          <a:ext cx="5609730" cy="1029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Globally, are 19 times more likely to contract HIV than the general population</a:t>
          </a:r>
        </a:p>
      </dsp:txBody>
      <dsp:txXfrm>
        <a:off x="2214592" y="2214720"/>
        <a:ext cx="5609730" cy="1029107"/>
      </dsp:txXfrm>
    </dsp:sp>
    <dsp:sp modelId="{3681A80E-5A85-4F10-A7A7-2344D519B3CB}">
      <dsp:nvSpPr>
        <dsp:cNvPr id="0" name=""/>
        <dsp:cNvSpPr/>
      </dsp:nvSpPr>
      <dsp:spPr>
        <a:xfrm>
          <a:off x="2107400" y="3243827"/>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B4B802-5A82-4440-B6AB-FB849C77D1B1}">
      <dsp:nvSpPr>
        <dsp:cNvPr id="0" name=""/>
        <dsp:cNvSpPr/>
      </dsp:nvSpPr>
      <dsp:spPr>
        <a:xfrm>
          <a:off x="2214592" y="3295282"/>
          <a:ext cx="5609730" cy="1029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Times New Roman" pitchFamily="18" charset="0"/>
              <a:cs typeface="Times New Roman" pitchFamily="18" charset="0"/>
            </a:rPr>
            <a:t>Consistent condom use is a problem for many men. Microbicides may offer an alternative and could be formulated like a lubricants and douches, which many men already use for anal sex</a:t>
          </a:r>
        </a:p>
      </dsp:txBody>
      <dsp:txXfrm>
        <a:off x="2214592" y="3295282"/>
        <a:ext cx="5609730" cy="1029107"/>
      </dsp:txXfrm>
    </dsp:sp>
    <dsp:sp modelId="{F62410D5-1E8D-4CA3-BA0D-400CB807D7E0}">
      <dsp:nvSpPr>
        <dsp:cNvPr id="0" name=""/>
        <dsp:cNvSpPr/>
      </dsp:nvSpPr>
      <dsp:spPr>
        <a:xfrm>
          <a:off x="2107400" y="4324390"/>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CC112-EE07-44E2-B4E5-CF8DB6EB5D65}">
      <dsp:nvSpPr>
        <dsp:cNvPr id="0" name=""/>
        <dsp:cNvSpPr/>
      </dsp:nvSpPr>
      <dsp:spPr>
        <a:xfrm>
          <a:off x="2647516" y="0"/>
          <a:ext cx="5431075" cy="139884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Are/are not ARV-based</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Are contraceptive, non-contraceptive, and broad-spectrum against several sexually transmitted diseases</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Designed for vaginal and/or rectal use</a:t>
          </a:r>
        </a:p>
      </dsp:txBody>
      <dsp:txXfrm>
        <a:off x="2647516" y="174856"/>
        <a:ext cx="4906508" cy="1049134"/>
      </dsp:txXfrm>
    </dsp:sp>
    <dsp:sp modelId="{5B4553E6-7C5F-4F2A-BECD-E15A3917397E}">
      <dsp:nvSpPr>
        <dsp:cNvPr id="0" name=""/>
        <dsp:cNvSpPr/>
      </dsp:nvSpPr>
      <dsp:spPr>
        <a:xfrm>
          <a:off x="0" y="0"/>
          <a:ext cx="2560305" cy="1398846"/>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Times New Roman" pitchFamily="18" charset="0"/>
              <a:cs typeface="Times New Roman" pitchFamily="18" charset="0"/>
            </a:rPr>
            <a:t>Develop products that:</a:t>
          </a:r>
        </a:p>
      </dsp:txBody>
      <dsp:txXfrm>
        <a:off x="68286" y="68286"/>
        <a:ext cx="2423733" cy="1262274"/>
      </dsp:txXfrm>
    </dsp:sp>
    <dsp:sp modelId="{A6352C34-22E5-4C80-88E8-6E4647C4B8C5}">
      <dsp:nvSpPr>
        <dsp:cNvPr id="0" name=""/>
        <dsp:cNvSpPr/>
      </dsp:nvSpPr>
      <dsp:spPr>
        <a:xfrm>
          <a:off x="2647516" y="1538730"/>
          <a:ext cx="5431075" cy="1398846"/>
        </a:xfrm>
        <a:prstGeom prst="rightArrow">
          <a:avLst>
            <a:gd name="adj1" fmla="val 75000"/>
            <a:gd name="adj2" fmla="val 50000"/>
          </a:avLst>
        </a:prstGeom>
        <a:solidFill>
          <a:srgbClr val="CCCCCC"/>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Drug resistance</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Alternate dosing</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Delivery methods (for example, rectal douches)</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Effects on pregnancy and breastfeeding</a:t>
          </a:r>
        </a:p>
      </dsp:txBody>
      <dsp:txXfrm>
        <a:off x="2647516" y="1713586"/>
        <a:ext cx="4906508" cy="1049134"/>
      </dsp:txXfrm>
    </dsp:sp>
    <dsp:sp modelId="{B07B1396-8795-4E30-9011-130D52795BAA}">
      <dsp:nvSpPr>
        <dsp:cNvPr id="0" name=""/>
        <dsp:cNvSpPr/>
      </dsp:nvSpPr>
      <dsp:spPr>
        <a:xfrm>
          <a:off x="0" y="1538730"/>
          <a:ext cx="2560305" cy="1398846"/>
        </a:xfrm>
        <a:prstGeom prst="round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Times New Roman" pitchFamily="18" charset="0"/>
              <a:cs typeface="Times New Roman" pitchFamily="18" charset="0"/>
            </a:rPr>
            <a:t>Conduct more research on:</a:t>
          </a:r>
        </a:p>
      </dsp:txBody>
      <dsp:txXfrm>
        <a:off x="68286" y="1607016"/>
        <a:ext cx="2423733" cy="1262274"/>
      </dsp:txXfrm>
    </dsp:sp>
    <dsp:sp modelId="{DD38F5D8-8C20-4163-8AE6-91B6F37FB383}">
      <dsp:nvSpPr>
        <dsp:cNvPr id="0" name=""/>
        <dsp:cNvSpPr/>
      </dsp:nvSpPr>
      <dsp:spPr>
        <a:xfrm>
          <a:off x="2647516" y="3077461"/>
          <a:ext cx="5431075" cy="139884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Access and availability</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Cost</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Regular HIV testing requirements</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Need for prescriptions for ARV-based microbicides</a:t>
          </a:r>
        </a:p>
      </dsp:txBody>
      <dsp:txXfrm>
        <a:off x="2647516" y="3252317"/>
        <a:ext cx="4906508" cy="1049134"/>
      </dsp:txXfrm>
    </dsp:sp>
    <dsp:sp modelId="{861613D3-F19E-4FA7-AD0C-CAE988B933C9}">
      <dsp:nvSpPr>
        <dsp:cNvPr id="0" name=""/>
        <dsp:cNvSpPr/>
      </dsp:nvSpPr>
      <dsp:spPr>
        <a:xfrm>
          <a:off x="0" y="3077461"/>
          <a:ext cx="2560305" cy="13988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Times New Roman" pitchFamily="18" charset="0"/>
              <a:cs typeface="Times New Roman" pitchFamily="18" charset="0"/>
            </a:rPr>
            <a:t>Understand issues around:</a:t>
          </a:r>
        </a:p>
      </dsp:txBody>
      <dsp:txXfrm>
        <a:off x="68286" y="3145747"/>
        <a:ext cx="2423733" cy="126227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F35F8A-EA31-49A2-897F-36BC983723E8}">
      <dsp:nvSpPr>
        <dsp:cNvPr id="0" name=""/>
        <dsp:cNvSpPr/>
      </dsp:nvSpPr>
      <dsp:spPr>
        <a:xfrm>
          <a:off x="0" y="-91653"/>
          <a:ext cx="7814930" cy="2444611"/>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6C3FF6-C4DD-4CC2-8EC7-4FE075FB5507}">
      <dsp:nvSpPr>
        <dsp:cNvPr id="0" name=""/>
        <dsp:cNvSpPr/>
      </dsp:nvSpPr>
      <dsp:spPr>
        <a:xfrm>
          <a:off x="236600" y="400603"/>
          <a:ext cx="1707379" cy="1743040"/>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E4F566-9855-4917-A1AA-1FF8FDF8EB53}">
      <dsp:nvSpPr>
        <dsp:cNvPr id="0" name=""/>
        <dsp:cNvSpPr/>
      </dsp:nvSpPr>
      <dsp:spPr>
        <a:xfrm rot="10800000">
          <a:off x="236600" y="2469466"/>
          <a:ext cx="1707379" cy="1669314"/>
        </a:xfrm>
        <a:prstGeom prst="round2SameRect">
          <a:avLst>
            <a:gd name="adj1" fmla="val 10500"/>
            <a:gd name="adj2" fmla="val 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Times New Roman" pitchFamily="18" charset="0"/>
              <a:cs typeface="Times New Roman" pitchFamily="18" charset="0"/>
            </a:rPr>
            <a:t>Teach the body to recognize HIV </a:t>
          </a:r>
        </a:p>
      </dsp:txBody>
      <dsp:txXfrm rot="10800000">
        <a:off x="287937" y="2469466"/>
        <a:ext cx="1604705" cy="1617977"/>
      </dsp:txXfrm>
    </dsp:sp>
    <dsp:sp modelId="{394E50FF-A64C-4124-8F6F-CF3938C13E0F}">
      <dsp:nvSpPr>
        <dsp:cNvPr id="0" name=""/>
        <dsp:cNvSpPr/>
      </dsp:nvSpPr>
      <dsp:spPr>
        <a:xfrm>
          <a:off x="2114717" y="352582"/>
          <a:ext cx="1707379" cy="1849364"/>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6A351F-E79B-4AFA-B2E0-4BE620D7E183}">
      <dsp:nvSpPr>
        <dsp:cNvPr id="0" name=""/>
        <dsp:cNvSpPr/>
      </dsp:nvSpPr>
      <dsp:spPr>
        <a:xfrm rot="10800000">
          <a:off x="2114717" y="2474607"/>
          <a:ext cx="1707379" cy="1669314"/>
        </a:xfrm>
        <a:prstGeom prst="round2SameRect">
          <a:avLst>
            <a:gd name="adj1" fmla="val 10500"/>
            <a:gd name="adj2" fmla="val 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Times New Roman" pitchFamily="18" charset="0"/>
              <a:cs typeface="Times New Roman" pitchFamily="18" charset="0"/>
            </a:rPr>
            <a:t>Tell the body to sound an alarm</a:t>
          </a:r>
        </a:p>
      </dsp:txBody>
      <dsp:txXfrm rot="10800000">
        <a:off x="2166054" y="2474607"/>
        <a:ext cx="1604705" cy="1617977"/>
      </dsp:txXfrm>
    </dsp:sp>
    <dsp:sp modelId="{5293B1A1-9FE1-4AEA-8727-AA9D4122F2A2}">
      <dsp:nvSpPr>
        <dsp:cNvPr id="0" name=""/>
        <dsp:cNvSpPr/>
      </dsp:nvSpPr>
      <dsp:spPr>
        <a:xfrm>
          <a:off x="3992833" y="341951"/>
          <a:ext cx="1707379" cy="1891891"/>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5240CF-262D-4EC8-93D2-28C02528AB89}">
      <dsp:nvSpPr>
        <dsp:cNvPr id="0" name=""/>
        <dsp:cNvSpPr/>
      </dsp:nvSpPr>
      <dsp:spPr>
        <a:xfrm rot="10800000">
          <a:off x="3992833" y="2485239"/>
          <a:ext cx="1707379" cy="1669314"/>
        </a:xfrm>
        <a:prstGeom prst="round2SameRect">
          <a:avLst>
            <a:gd name="adj1" fmla="val 10500"/>
            <a:gd name="adj2" fmla="val 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Times New Roman" pitchFamily="18" charset="0"/>
              <a:cs typeface="Times New Roman" pitchFamily="18" charset="0"/>
            </a:rPr>
            <a:t>Send fighter cells to go into action</a:t>
          </a:r>
        </a:p>
      </dsp:txBody>
      <dsp:txXfrm rot="10800000">
        <a:off x="4044170" y="2485239"/>
        <a:ext cx="1604705" cy="1617977"/>
      </dsp:txXfrm>
    </dsp:sp>
    <dsp:sp modelId="{C34ACEB5-1084-4523-B1D2-DF738D3B730A}">
      <dsp:nvSpPr>
        <dsp:cNvPr id="0" name=""/>
        <dsp:cNvSpPr/>
      </dsp:nvSpPr>
      <dsp:spPr>
        <a:xfrm>
          <a:off x="5870950" y="340851"/>
          <a:ext cx="1707379" cy="1896290"/>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17991C-F034-4F8A-AE26-FF322CED74E6}">
      <dsp:nvSpPr>
        <dsp:cNvPr id="0" name=""/>
        <dsp:cNvSpPr/>
      </dsp:nvSpPr>
      <dsp:spPr>
        <a:xfrm rot="10800000">
          <a:off x="5870950" y="2486339"/>
          <a:ext cx="1707379" cy="1669314"/>
        </a:xfrm>
        <a:prstGeom prst="round2SameRect">
          <a:avLst>
            <a:gd name="adj1" fmla="val 10500"/>
            <a:gd name="adj2" fmla="val 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Times New Roman" pitchFamily="18" charset="0"/>
              <a:cs typeface="Times New Roman" pitchFamily="18" charset="0"/>
            </a:rPr>
            <a:t>Result: HIV is controlled or killed</a:t>
          </a:r>
        </a:p>
      </dsp:txBody>
      <dsp:txXfrm rot="10800000">
        <a:off x="5922287" y="2486339"/>
        <a:ext cx="1604705" cy="16179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0F63C-2A71-411E-A406-AC33FC3C4E35}">
      <dsp:nvSpPr>
        <dsp:cNvPr id="0" name=""/>
        <dsp:cNvSpPr/>
      </dsp:nvSpPr>
      <dsp:spPr>
        <a:xfrm>
          <a:off x="1116425" y="0"/>
          <a:ext cx="5475752" cy="40640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7EB2D6-A55E-424A-9A6C-6179E2CDFFF1}">
      <dsp:nvSpPr>
        <dsp:cNvPr id="0" name=""/>
        <dsp:cNvSpPr/>
      </dsp:nvSpPr>
      <dsp:spPr>
        <a:xfrm>
          <a:off x="1701178" y="386080"/>
          <a:ext cx="2131422" cy="158496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An effective community planning process</a:t>
          </a:r>
        </a:p>
      </dsp:txBody>
      <dsp:txXfrm>
        <a:off x="1778549" y="463451"/>
        <a:ext cx="1976680" cy="1430218"/>
      </dsp:txXfrm>
    </dsp:sp>
    <dsp:sp modelId="{38FF6A0C-3C78-4610-90F1-76D25C004259}">
      <dsp:nvSpPr>
        <dsp:cNvPr id="0" name=""/>
        <dsp:cNvSpPr/>
      </dsp:nvSpPr>
      <dsp:spPr>
        <a:xfrm>
          <a:off x="3950424" y="386080"/>
          <a:ext cx="2131470" cy="1584960"/>
        </a:xfrm>
        <a:prstGeom prst="round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Collection of data about HIV vulnerabilities, incidence, or prevalence</a:t>
          </a:r>
        </a:p>
      </dsp:txBody>
      <dsp:txXfrm>
        <a:off x="4027795" y="463451"/>
        <a:ext cx="1976728" cy="1430218"/>
      </dsp:txXfrm>
    </dsp:sp>
    <dsp:sp modelId="{9CFC21DC-2C1E-41EE-8BC2-460A081902FA}">
      <dsp:nvSpPr>
        <dsp:cNvPr id="0" name=""/>
        <dsp:cNvSpPr/>
      </dsp:nvSpPr>
      <dsp:spPr>
        <a:xfrm>
          <a:off x="1754338" y="2092960"/>
          <a:ext cx="2131454" cy="1584960"/>
        </a:xfrm>
        <a:prstGeom prst="round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HIV counseling, testing, and referral; partner counseling and referral; linkage to medical care, intervention, and prevention services</a:t>
          </a:r>
        </a:p>
      </dsp:txBody>
      <dsp:txXfrm>
        <a:off x="1831709" y="2170331"/>
        <a:ext cx="1976712" cy="1430218"/>
      </dsp:txXfrm>
    </dsp:sp>
    <dsp:sp modelId="{C316DDC5-288E-4EB5-8C2E-8C44D481EF0E}">
      <dsp:nvSpPr>
        <dsp:cNvPr id="0" name=""/>
        <dsp:cNvSpPr/>
      </dsp:nvSpPr>
      <dsp:spPr>
        <a:xfrm>
          <a:off x="4024941" y="2092960"/>
          <a:ext cx="2046246" cy="158496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Health education and risk reduction activities, including individual-, group-, and community-level interventions </a:t>
          </a:r>
        </a:p>
      </dsp:txBody>
      <dsp:txXfrm>
        <a:off x="4102312" y="2170331"/>
        <a:ext cx="1891504" cy="143021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7A350C-AA35-4CC2-BB76-2E9EBE1B590A}">
      <dsp:nvSpPr>
        <dsp:cNvPr id="0" name=""/>
        <dsp:cNvSpPr/>
      </dsp:nvSpPr>
      <dsp:spPr>
        <a:xfrm>
          <a:off x="0" y="18397"/>
          <a:ext cx="1956593" cy="120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b="1" kern="1200" dirty="0">
              <a:latin typeface="Times New Roman" pitchFamily="18" charset="0"/>
              <a:cs typeface="Times New Roman" pitchFamily="18" charset="0"/>
            </a:rPr>
            <a:t>How an HIV vaccine might work</a:t>
          </a:r>
          <a:endParaRPr lang="en-US" sz="2400" kern="1200" dirty="0">
            <a:latin typeface="Times New Roman" pitchFamily="18" charset="0"/>
            <a:cs typeface="Times New Roman" pitchFamily="18" charset="0"/>
          </a:endParaRPr>
        </a:p>
      </dsp:txBody>
      <dsp:txXfrm>
        <a:off x="0" y="18397"/>
        <a:ext cx="1956593" cy="1207800"/>
      </dsp:txXfrm>
    </dsp:sp>
    <dsp:sp modelId="{0E9F12A6-6F03-4977-A04B-E2F9819F98B1}">
      <dsp:nvSpPr>
        <dsp:cNvPr id="0" name=""/>
        <dsp:cNvSpPr/>
      </dsp:nvSpPr>
      <dsp:spPr>
        <a:xfrm>
          <a:off x="1956593" y="18397"/>
          <a:ext cx="391318" cy="1207800"/>
        </a:xfrm>
        <a:prstGeom prst="leftBrace">
          <a:avLst>
            <a:gd name="adj1" fmla="val 35000"/>
            <a:gd name="adj2" fmla="val 50000"/>
          </a:avLst>
        </a:prstGeom>
        <a:noFill/>
        <a:ln w="254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4E5EF018-7D76-483A-81BE-9135D43C9DA8}">
      <dsp:nvSpPr>
        <dsp:cNvPr id="0" name=""/>
        <dsp:cNvSpPr/>
      </dsp:nvSpPr>
      <dsp:spPr>
        <a:xfrm>
          <a:off x="2504439" y="18397"/>
          <a:ext cx="5321935" cy="1207800"/>
        </a:xfrm>
        <a:prstGeom prst="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latin typeface="Times New Roman" pitchFamily="18" charset="0"/>
              <a:cs typeface="Times New Roman" pitchFamily="18" charset="0"/>
            </a:rPr>
            <a:t>Prevent HIV in most people</a:t>
          </a:r>
        </a:p>
        <a:p>
          <a:pPr marL="171450" lvl="1" indent="-171450" algn="l" defTabSz="800100">
            <a:lnSpc>
              <a:spcPct val="90000"/>
            </a:lnSpc>
            <a:spcBef>
              <a:spcPct val="0"/>
            </a:spcBef>
            <a:spcAft>
              <a:spcPct val="15000"/>
            </a:spcAft>
            <a:buChar char="•"/>
          </a:pPr>
          <a:r>
            <a:rPr lang="en-US" sz="1800" kern="1200" dirty="0">
              <a:solidFill>
                <a:schemeClr val="tx1"/>
              </a:solidFill>
              <a:latin typeface="Times New Roman" pitchFamily="18" charset="0"/>
              <a:cs typeface="Times New Roman" pitchFamily="18" charset="0"/>
            </a:rPr>
            <a:t>Prevent HIV disease progression after people contract HIV</a:t>
          </a:r>
        </a:p>
      </dsp:txBody>
      <dsp:txXfrm>
        <a:off x="2504439" y="18397"/>
        <a:ext cx="5321935" cy="1207800"/>
      </dsp:txXfrm>
    </dsp:sp>
    <dsp:sp modelId="{E8C186E2-5769-479F-AD1E-C622DE00D427}">
      <dsp:nvSpPr>
        <dsp:cNvPr id="0" name=""/>
        <dsp:cNvSpPr/>
      </dsp:nvSpPr>
      <dsp:spPr>
        <a:xfrm>
          <a:off x="0" y="2278081"/>
          <a:ext cx="1956593" cy="120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b="1" kern="1200" dirty="0">
              <a:latin typeface="Times New Roman" pitchFamily="18" charset="0"/>
              <a:cs typeface="Times New Roman" pitchFamily="18" charset="0"/>
            </a:rPr>
            <a:t>Possible benefits</a:t>
          </a:r>
          <a:endParaRPr lang="en-US" sz="2400" kern="1200" dirty="0">
            <a:latin typeface="Times New Roman" pitchFamily="18" charset="0"/>
            <a:cs typeface="Times New Roman" pitchFamily="18" charset="0"/>
          </a:endParaRPr>
        </a:p>
      </dsp:txBody>
      <dsp:txXfrm>
        <a:off x="0" y="2278081"/>
        <a:ext cx="1956593" cy="1207800"/>
      </dsp:txXfrm>
    </dsp:sp>
    <dsp:sp modelId="{E14A5130-B616-4BD4-A362-00CE90BC3C7B}">
      <dsp:nvSpPr>
        <dsp:cNvPr id="0" name=""/>
        <dsp:cNvSpPr/>
      </dsp:nvSpPr>
      <dsp:spPr>
        <a:xfrm>
          <a:off x="1956593" y="1447719"/>
          <a:ext cx="391318" cy="2868524"/>
        </a:xfrm>
        <a:prstGeom prst="leftBrace">
          <a:avLst>
            <a:gd name="adj1" fmla="val 35000"/>
            <a:gd name="adj2" fmla="val 50000"/>
          </a:avLst>
        </a:prstGeom>
        <a:noFill/>
        <a:ln w="254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2BCA2D3E-CD55-4D07-A590-067EA87103D0}">
      <dsp:nvSpPr>
        <dsp:cNvPr id="0" name=""/>
        <dsp:cNvSpPr/>
      </dsp:nvSpPr>
      <dsp:spPr>
        <a:xfrm>
          <a:off x="2504439" y="1445797"/>
          <a:ext cx="5321935" cy="2872368"/>
        </a:xfrm>
        <a:prstGeom prst="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latin typeface="Times New Roman" pitchFamily="18" charset="0"/>
              <a:cs typeface="Times New Roman" pitchFamily="18" charset="0"/>
            </a:rPr>
            <a:t>Even if a vaccine only protects some people, it would have a major impact on controlling the HIV/AIDS epidemic</a:t>
          </a:r>
        </a:p>
        <a:p>
          <a:pPr marL="171450" lvl="1" indent="-171450" algn="l" defTabSz="800100">
            <a:lnSpc>
              <a:spcPct val="90000"/>
            </a:lnSpc>
            <a:spcBef>
              <a:spcPct val="0"/>
            </a:spcBef>
            <a:spcAft>
              <a:spcPct val="15000"/>
            </a:spcAft>
            <a:buChar char="•"/>
          </a:pPr>
          <a:r>
            <a:rPr lang="en-US" sz="1800" kern="1200" dirty="0">
              <a:solidFill>
                <a:schemeClr val="tx1"/>
              </a:solidFill>
              <a:latin typeface="Times New Roman" pitchFamily="18" charset="0"/>
              <a:cs typeface="Times New Roman" pitchFamily="18" charset="0"/>
            </a:rPr>
            <a:t>A partially effective vaccine could decrease the number of people who contract HIV</a:t>
          </a:r>
        </a:p>
        <a:p>
          <a:pPr marL="171450" lvl="1" indent="-171450" algn="l" defTabSz="800100">
            <a:lnSpc>
              <a:spcPct val="90000"/>
            </a:lnSpc>
            <a:spcBef>
              <a:spcPct val="0"/>
            </a:spcBef>
            <a:spcAft>
              <a:spcPct val="15000"/>
            </a:spcAft>
            <a:buChar char="•"/>
          </a:pPr>
          <a:r>
            <a:rPr lang="en-US" sz="1800" kern="1200" dirty="0">
              <a:solidFill>
                <a:schemeClr val="tx1"/>
              </a:solidFill>
              <a:latin typeface="Times New Roman" pitchFamily="18" charset="0"/>
              <a:cs typeface="Times New Roman" pitchFamily="18" charset="0"/>
            </a:rPr>
            <a:t>There would be fewer people with HIV to pass the virus on to others</a:t>
          </a:r>
        </a:p>
        <a:p>
          <a:pPr marL="171450" lvl="1" indent="-171450" algn="l" defTabSz="800100">
            <a:lnSpc>
              <a:spcPct val="90000"/>
            </a:lnSpc>
            <a:spcBef>
              <a:spcPct val="0"/>
            </a:spcBef>
            <a:spcAft>
              <a:spcPct val="15000"/>
            </a:spcAft>
            <a:buChar char="•"/>
          </a:pPr>
          <a:r>
            <a:rPr lang="en-US" sz="1800" kern="1200" dirty="0">
              <a:solidFill>
                <a:schemeClr val="tx1"/>
              </a:solidFill>
              <a:latin typeface="Times New Roman" pitchFamily="18" charset="0"/>
              <a:cs typeface="Times New Roman" pitchFamily="18" charset="0"/>
            </a:rPr>
            <a:t>One example showed that if a 50% effective vaccine was given to 30% of the population in developing countries between 2015-2030, it could prevent 25% of the new HIV cases that would otherwise occur.</a:t>
          </a:r>
        </a:p>
      </dsp:txBody>
      <dsp:txXfrm>
        <a:off x="2504439" y="1445797"/>
        <a:ext cx="5321935" cy="287236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81132A-3153-4707-8946-8F956E9EBC84}">
      <dsp:nvSpPr>
        <dsp:cNvPr id="0" name=""/>
        <dsp:cNvSpPr/>
      </dsp:nvSpPr>
      <dsp:spPr>
        <a:xfrm>
          <a:off x="1267156" y="338647"/>
          <a:ext cx="4376361" cy="4376361"/>
        </a:xfrm>
        <a:prstGeom prst="pie">
          <a:avLst>
            <a:gd name="adj1" fmla="val 16200000"/>
            <a:gd name="adj2" fmla="val 180000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latin typeface="Times New Roman" pitchFamily="18" charset="0"/>
              <a:cs typeface="Times New Roman" pitchFamily="18" charset="0"/>
            </a:rPr>
            <a:t>Adapt the RV144 regimen for better protection</a:t>
          </a:r>
        </a:p>
      </dsp:txBody>
      <dsp:txXfrm>
        <a:off x="3573602" y="1266018"/>
        <a:ext cx="1562986" cy="1302488"/>
      </dsp:txXfrm>
    </dsp:sp>
    <dsp:sp modelId="{663F5283-253C-4B5E-B317-059BC48CEFCE}">
      <dsp:nvSpPr>
        <dsp:cNvPr id="0" name=""/>
        <dsp:cNvSpPr/>
      </dsp:nvSpPr>
      <dsp:spPr>
        <a:xfrm>
          <a:off x="1177023" y="494945"/>
          <a:ext cx="4376361" cy="4376361"/>
        </a:xfrm>
        <a:prstGeom prst="pie">
          <a:avLst>
            <a:gd name="adj1" fmla="val 1800000"/>
            <a:gd name="adj2" fmla="val 900000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latin typeface="Times New Roman" pitchFamily="18" charset="0"/>
              <a:cs typeface="Times New Roman" pitchFamily="18" charset="0"/>
            </a:rPr>
            <a:t>Study “mosaic” vaccine candidates to cover a variety of global HIV strains</a:t>
          </a:r>
        </a:p>
      </dsp:txBody>
      <dsp:txXfrm>
        <a:off x="2219014" y="3334370"/>
        <a:ext cx="2344479" cy="1146189"/>
      </dsp:txXfrm>
    </dsp:sp>
    <dsp:sp modelId="{0090DC7E-722A-450C-A29D-43D0A6C97A72}">
      <dsp:nvSpPr>
        <dsp:cNvPr id="0" name=""/>
        <dsp:cNvSpPr/>
      </dsp:nvSpPr>
      <dsp:spPr>
        <a:xfrm>
          <a:off x="1086891" y="338647"/>
          <a:ext cx="4376361" cy="4376361"/>
        </a:xfrm>
        <a:prstGeom prst="pie">
          <a:avLst>
            <a:gd name="adj1" fmla="val 9000000"/>
            <a:gd name="adj2" fmla="val 1620000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latin typeface="Times New Roman" pitchFamily="18" charset="0"/>
              <a:cs typeface="Times New Roman" pitchFamily="18" charset="0"/>
            </a:rPr>
            <a:t>Inform future prevention strategies via antibody-mediated prevention studies (AMP) </a:t>
          </a:r>
        </a:p>
      </dsp:txBody>
      <dsp:txXfrm>
        <a:off x="1593820" y="1266018"/>
        <a:ext cx="1562986" cy="1302488"/>
      </dsp:txXfrm>
    </dsp:sp>
    <dsp:sp modelId="{20291E47-7FB8-4FD9-A6CF-B2AA0C352EB9}">
      <dsp:nvSpPr>
        <dsp:cNvPr id="0" name=""/>
        <dsp:cNvSpPr/>
      </dsp:nvSpPr>
      <dsp:spPr>
        <a:xfrm>
          <a:off x="996599" y="67729"/>
          <a:ext cx="4918196" cy="4918196"/>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EB1B41-D8FC-43FD-A74D-A09F6923D8C4}">
      <dsp:nvSpPr>
        <dsp:cNvPr id="0" name=""/>
        <dsp:cNvSpPr/>
      </dsp:nvSpPr>
      <dsp:spPr>
        <a:xfrm>
          <a:off x="906106" y="223751"/>
          <a:ext cx="4918196" cy="4918196"/>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56CA11F-7A36-4B72-A9F4-D5A123D82088}">
      <dsp:nvSpPr>
        <dsp:cNvPr id="0" name=""/>
        <dsp:cNvSpPr/>
      </dsp:nvSpPr>
      <dsp:spPr>
        <a:xfrm>
          <a:off x="815612" y="67729"/>
          <a:ext cx="4918196" cy="4918196"/>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0F63C-2A71-411E-A406-AC33FC3C4E35}">
      <dsp:nvSpPr>
        <dsp:cNvPr id="0" name=""/>
        <dsp:cNvSpPr/>
      </dsp:nvSpPr>
      <dsp:spPr>
        <a:xfrm>
          <a:off x="1116425" y="0"/>
          <a:ext cx="5475752" cy="4064000"/>
        </a:xfrm>
        <a:prstGeom prst="diamond">
          <a:avLst/>
        </a:prstGeom>
        <a:solidFill>
          <a:srgbClr val="EF4025"/>
        </a:solidFill>
        <a:ln>
          <a:noFill/>
        </a:ln>
        <a:effectLst/>
      </dsp:spPr>
      <dsp:style>
        <a:lnRef idx="0">
          <a:scrgbClr r="0" g="0" b="0"/>
        </a:lnRef>
        <a:fillRef idx="1">
          <a:scrgbClr r="0" g="0" b="0"/>
        </a:fillRef>
        <a:effectRef idx="0">
          <a:scrgbClr r="0" g="0" b="0"/>
        </a:effectRef>
        <a:fontRef idx="minor"/>
      </dsp:style>
    </dsp:sp>
    <dsp:sp modelId="{687EB2D6-A55E-424A-9A6C-6179E2CDFFF1}">
      <dsp:nvSpPr>
        <dsp:cNvPr id="0" name=""/>
        <dsp:cNvSpPr/>
      </dsp:nvSpPr>
      <dsp:spPr>
        <a:xfrm>
          <a:off x="1701178" y="386080"/>
          <a:ext cx="2131422" cy="1584960"/>
        </a:xfrm>
        <a:prstGeom prst="round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Accessible services for diagnosis and treatment of other STIs </a:t>
          </a:r>
        </a:p>
      </dsp:txBody>
      <dsp:txXfrm>
        <a:off x="1778549" y="463451"/>
        <a:ext cx="1976680" cy="1430218"/>
      </dsp:txXfrm>
    </dsp:sp>
    <dsp:sp modelId="{38FF6A0C-3C78-4610-90F1-76D25C004259}">
      <dsp:nvSpPr>
        <dsp:cNvPr id="0" name=""/>
        <dsp:cNvSpPr/>
      </dsp:nvSpPr>
      <dsp:spPr>
        <a:xfrm>
          <a:off x="3950424" y="386080"/>
          <a:ext cx="2131470" cy="1584960"/>
        </a:xfrm>
        <a:prstGeom prst="round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Public information and education programs</a:t>
          </a:r>
        </a:p>
      </dsp:txBody>
      <dsp:txXfrm>
        <a:off x="4027795" y="463451"/>
        <a:ext cx="1976728" cy="1430218"/>
      </dsp:txXfrm>
    </dsp:sp>
    <dsp:sp modelId="{9CFC21DC-2C1E-41EE-8BC2-460A081902FA}">
      <dsp:nvSpPr>
        <dsp:cNvPr id="0" name=""/>
        <dsp:cNvSpPr/>
      </dsp:nvSpPr>
      <dsp:spPr>
        <a:xfrm>
          <a:off x="1754338" y="2092960"/>
          <a:ext cx="2131454" cy="1584960"/>
        </a:xfrm>
        <a:prstGeom prst="round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Comprehensive school health programs </a:t>
          </a:r>
        </a:p>
      </dsp:txBody>
      <dsp:txXfrm>
        <a:off x="1831709" y="2170331"/>
        <a:ext cx="1976712" cy="1430218"/>
      </dsp:txXfrm>
    </dsp:sp>
    <dsp:sp modelId="{C316DDC5-288E-4EB5-8C2E-8C44D481EF0E}">
      <dsp:nvSpPr>
        <dsp:cNvPr id="0" name=""/>
        <dsp:cNvSpPr/>
      </dsp:nvSpPr>
      <dsp:spPr>
        <a:xfrm>
          <a:off x="4024941" y="2092960"/>
          <a:ext cx="2046246" cy="1584960"/>
        </a:xfrm>
        <a:prstGeom prst="round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Training and quality assurance</a:t>
          </a:r>
        </a:p>
      </dsp:txBody>
      <dsp:txXfrm>
        <a:off x="4102312" y="2170331"/>
        <a:ext cx="1891504" cy="14302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0F63C-2A71-411E-A406-AC33FC3C4E35}">
      <dsp:nvSpPr>
        <dsp:cNvPr id="0" name=""/>
        <dsp:cNvSpPr/>
      </dsp:nvSpPr>
      <dsp:spPr>
        <a:xfrm>
          <a:off x="1116425" y="0"/>
          <a:ext cx="5475752" cy="4064000"/>
        </a:xfrm>
        <a:prstGeom prst="diamond">
          <a:avLst/>
        </a:prstGeom>
        <a:solidFill>
          <a:srgbClr val="CCCCCC"/>
        </a:solidFill>
        <a:ln>
          <a:noFill/>
        </a:ln>
        <a:effectLst/>
      </dsp:spPr>
      <dsp:style>
        <a:lnRef idx="0">
          <a:scrgbClr r="0" g="0" b="0"/>
        </a:lnRef>
        <a:fillRef idx="1">
          <a:scrgbClr r="0" g="0" b="0"/>
        </a:fillRef>
        <a:effectRef idx="0">
          <a:scrgbClr r="0" g="0" b="0"/>
        </a:effectRef>
        <a:fontRef idx="minor"/>
      </dsp:style>
    </dsp:sp>
    <dsp:sp modelId="{687EB2D6-A55E-424A-9A6C-6179E2CDFFF1}">
      <dsp:nvSpPr>
        <dsp:cNvPr id="0" name=""/>
        <dsp:cNvSpPr/>
      </dsp:nvSpPr>
      <dsp:spPr>
        <a:xfrm>
          <a:off x="1701178" y="386080"/>
          <a:ext cx="2131422" cy="158496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An HIV prevention technical assistance assessment and plan</a:t>
          </a:r>
        </a:p>
      </dsp:txBody>
      <dsp:txXfrm>
        <a:off x="1778549" y="463451"/>
        <a:ext cx="1976680" cy="1430218"/>
      </dsp:txXfrm>
    </dsp:sp>
    <dsp:sp modelId="{38FF6A0C-3C78-4610-90F1-76D25C004259}">
      <dsp:nvSpPr>
        <dsp:cNvPr id="0" name=""/>
        <dsp:cNvSpPr/>
      </dsp:nvSpPr>
      <dsp:spPr>
        <a:xfrm>
          <a:off x="3950424" y="386080"/>
          <a:ext cx="2131470" cy="1584960"/>
        </a:xfrm>
        <a:prstGeom prst="roundRect">
          <a:avLst/>
        </a:prstGeom>
        <a:solidFill>
          <a:srgbClr val="EF402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Evaluation of major program activities, interventions, and services</a:t>
          </a:r>
        </a:p>
      </dsp:txBody>
      <dsp:txXfrm>
        <a:off x="4027795" y="463451"/>
        <a:ext cx="1976728" cy="1430218"/>
      </dsp:txXfrm>
    </dsp:sp>
    <dsp:sp modelId="{9CFC21DC-2C1E-41EE-8BC2-460A081902FA}">
      <dsp:nvSpPr>
        <dsp:cNvPr id="0" name=""/>
        <dsp:cNvSpPr/>
      </dsp:nvSpPr>
      <dsp:spPr>
        <a:xfrm>
          <a:off x="1796862" y="2050435"/>
          <a:ext cx="2131454" cy="1584960"/>
        </a:xfrm>
        <a:prstGeom prst="roundRect">
          <a:avLst/>
        </a:prstGeom>
        <a:solidFill>
          <a:srgbClr val="EF402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Knowledge about HIV prevention research</a:t>
          </a:r>
        </a:p>
      </dsp:txBody>
      <dsp:txXfrm>
        <a:off x="1874233" y="2127806"/>
        <a:ext cx="1976712" cy="1430218"/>
      </dsp:txXfrm>
    </dsp:sp>
    <dsp:sp modelId="{C316DDC5-288E-4EB5-8C2E-8C44D481EF0E}">
      <dsp:nvSpPr>
        <dsp:cNvPr id="0" name=""/>
        <dsp:cNvSpPr/>
      </dsp:nvSpPr>
      <dsp:spPr>
        <a:xfrm>
          <a:off x="4024941" y="2092960"/>
          <a:ext cx="2046246" cy="158496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Knowledge about research outcomes in communities most impacted by HIV</a:t>
          </a:r>
        </a:p>
      </dsp:txBody>
      <dsp:txXfrm>
        <a:off x="4102312" y="2170331"/>
        <a:ext cx="1891504" cy="14302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726CD5-CFD1-41CF-915A-41F8FD33EDE5}">
      <dsp:nvSpPr>
        <dsp:cNvPr id="0" name=""/>
        <dsp:cNvSpPr/>
      </dsp:nvSpPr>
      <dsp:spPr>
        <a:xfrm>
          <a:off x="0" y="456402"/>
          <a:ext cx="1921375" cy="1921407"/>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Times New Roman" pitchFamily="18" charset="0"/>
              <a:cs typeface="Times New Roman" pitchFamily="18" charset="0"/>
            </a:rPr>
            <a:t>Prevention of Perinatal Transmission (PMTCT)</a:t>
          </a:r>
        </a:p>
      </dsp:txBody>
      <dsp:txXfrm>
        <a:off x="281379" y="737786"/>
        <a:ext cx="1358617" cy="1358639"/>
      </dsp:txXfrm>
    </dsp:sp>
    <dsp:sp modelId="{DE50A0BA-D62A-4570-ACE3-6B4F130D9C42}">
      <dsp:nvSpPr>
        <dsp:cNvPr id="0" name=""/>
        <dsp:cNvSpPr/>
      </dsp:nvSpPr>
      <dsp:spPr>
        <a:xfrm>
          <a:off x="983775" y="1870192"/>
          <a:ext cx="1921375" cy="1921407"/>
        </a:xfrm>
        <a:prstGeom prst="ellipse">
          <a:avLst/>
        </a:prstGeom>
        <a:solidFill>
          <a:srgbClr val="EF4025">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Times New Roman" pitchFamily="18" charset="0"/>
              <a:cs typeface="Times New Roman" pitchFamily="18" charset="0"/>
            </a:rPr>
            <a:t>The Thai HIV Vaccine Trial (RV144)</a:t>
          </a:r>
        </a:p>
      </dsp:txBody>
      <dsp:txXfrm>
        <a:off x="1265154" y="2151576"/>
        <a:ext cx="1358617" cy="1358639"/>
      </dsp:txXfrm>
    </dsp:sp>
    <dsp:sp modelId="{69CF37E7-6968-475B-9EAA-5A88CC065652}">
      <dsp:nvSpPr>
        <dsp:cNvPr id="0" name=""/>
        <dsp:cNvSpPr/>
      </dsp:nvSpPr>
      <dsp:spPr>
        <a:xfrm>
          <a:off x="1968333" y="456402"/>
          <a:ext cx="1921375" cy="1921407"/>
        </a:xfrm>
        <a:prstGeom prst="ellipse">
          <a:avLst/>
        </a:prstGeom>
        <a:solidFill>
          <a:srgbClr val="CCCCCC">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Times New Roman" pitchFamily="18" charset="0"/>
              <a:cs typeface="Times New Roman" pitchFamily="18" charset="0"/>
            </a:rPr>
            <a:t>CAPRISA 004 Microbicide</a:t>
          </a:r>
        </a:p>
      </dsp:txBody>
      <dsp:txXfrm>
        <a:off x="2249712" y="737786"/>
        <a:ext cx="1358617" cy="1358639"/>
      </dsp:txXfrm>
    </dsp:sp>
    <dsp:sp modelId="{81CBED83-7735-4C67-8F09-E81890DCBA69}">
      <dsp:nvSpPr>
        <dsp:cNvPr id="0" name=""/>
        <dsp:cNvSpPr/>
      </dsp:nvSpPr>
      <dsp:spPr>
        <a:xfrm>
          <a:off x="2952108" y="1870192"/>
          <a:ext cx="1921375" cy="1921407"/>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err="1">
              <a:latin typeface="Times New Roman" pitchFamily="18" charset="0"/>
              <a:cs typeface="Times New Roman" pitchFamily="18" charset="0"/>
            </a:rPr>
            <a:t>iPrEx</a:t>
          </a:r>
          <a:r>
            <a:rPr lang="en-US" sz="1700" b="1" kern="1200" dirty="0">
              <a:latin typeface="Times New Roman" pitchFamily="18" charset="0"/>
              <a:cs typeface="Times New Roman" pitchFamily="18" charset="0"/>
            </a:rPr>
            <a:t> &amp; Partners PrEP</a:t>
          </a:r>
        </a:p>
      </dsp:txBody>
      <dsp:txXfrm>
        <a:off x="3233487" y="2151576"/>
        <a:ext cx="1358617" cy="1358639"/>
      </dsp:txXfrm>
    </dsp:sp>
    <dsp:sp modelId="{6BB2932C-5A54-4D0A-BF69-8546106D8767}">
      <dsp:nvSpPr>
        <dsp:cNvPr id="0" name=""/>
        <dsp:cNvSpPr/>
      </dsp:nvSpPr>
      <dsp:spPr>
        <a:xfrm>
          <a:off x="3936666" y="456402"/>
          <a:ext cx="1921375" cy="1921407"/>
        </a:xfrm>
        <a:prstGeom prst="ellipse">
          <a:avLst/>
        </a:prstGeom>
        <a:solidFill>
          <a:srgbClr val="EF4025">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Times New Roman" pitchFamily="18" charset="0"/>
              <a:cs typeface="Times New Roman" pitchFamily="18" charset="0"/>
            </a:rPr>
            <a:t>HPTN 052 (Treatment as Prevention)</a:t>
          </a:r>
        </a:p>
      </dsp:txBody>
      <dsp:txXfrm>
        <a:off x="4218045" y="737786"/>
        <a:ext cx="1358617" cy="1358639"/>
      </dsp:txXfrm>
    </dsp:sp>
    <dsp:sp modelId="{625E2AD3-C1F0-4E0C-835D-8B0B521A480D}">
      <dsp:nvSpPr>
        <dsp:cNvPr id="0" name=""/>
        <dsp:cNvSpPr/>
      </dsp:nvSpPr>
      <dsp:spPr>
        <a:xfrm>
          <a:off x="4920441" y="1870192"/>
          <a:ext cx="1921375" cy="1921407"/>
        </a:xfrm>
        <a:prstGeom prst="ellipse">
          <a:avLst/>
        </a:prstGeom>
        <a:solidFill>
          <a:srgbClr val="CCCCCC">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Times New Roman" pitchFamily="18" charset="0"/>
              <a:cs typeface="Times New Roman" pitchFamily="18" charset="0"/>
            </a:rPr>
            <a:t>ASPIRE, The Ring Study &amp; HOPE</a:t>
          </a:r>
        </a:p>
      </dsp:txBody>
      <dsp:txXfrm>
        <a:off x="5201820" y="2151576"/>
        <a:ext cx="1358617" cy="1358639"/>
      </dsp:txXfrm>
    </dsp:sp>
    <dsp:sp modelId="{0A76D823-9839-42F2-8721-6C953650DEB4}">
      <dsp:nvSpPr>
        <dsp:cNvPr id="0" name=""/>
        <dsp:cNvSpPr/>
      </dsp:nvSpPr>
      <dsp:spPr>
        <a:xfrm>
          <a:off x="5904999" y="456402"/>
          <a:ext cx="1921375" cy="1921407"/>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Times New Roman" pitchFamily="18" charset="0"/>
              <a:cs typeface="Times New Roman" pitchFamily="18" charset="0"/>
            </a:rPr>
            <a:t>HPTN 083 &amp; HPTN 084 (Injectable PrEP)</a:t>
          </a:r>
        </a:p>
      </dsp:txBody>
      <dsp:txXfrm>
        <a:off x="6186378" y="737786"/>
        <a:ext cx="1358617" cy="13586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09D73-A41B-4BD0-8390-33C6F26F880E}">
      <dsp:nvSpPr>
        <dsp:cNvPr id="0" name=""/>
        <dsp:cNvSpPr/>
      </dsp:nvSpPr>
      <dsp:spPr>
        <a:xfrm>
          <a:off x="2659652" y="1411842"/>
          <a:ext cx="2507070" cy="121015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latin typeface="Times New Roman" panose="02020603050405020304" pitchFamily="18" charset="0"/>
              <a:cs typeface="Times New Roman" panose="02020603050405020304" pitchFamily="18" charset="0"/>
            </a:rPr>
            <a:t>HIV Exposure</a:t>
          </a:r>
        </a:p>
      </dsp:txBody>
      <dsp:txXfrm>
        <a:off x="2718727" y="1470917"/>
        <a:ext cx="2388920" cy="1092001"/>
      </dsp:txXfrm>
    </dsp:sp>
    <dsp:sp modelId="{4151B734-605C-4D40-B246-17FD79846EC6}">
      <dsp:nvSpPr>
        <dsp:cNvPr id="0" name=""/>
        <dsp:cNvSpPr/>
      </dsp:nvSpPr>
      <dsp:spPr>
        <a:xfrm rot="16200000">
          <a:off x="3612839" y="1111495"/>
          <a:ext cx="600695" cy="0"/>
        </a:xfrm>
        <a:custGeom>
          <a:avLst/>
          <a:gdLst/>
          <a:ahLst/>
          <a:cxnLst/>
          <a:rect l="0" t="0" r="0" b="0"/>
          <a:pathLst>
            <a:path>
              <a:moveTo>
                <a:pt x="0" y="0"/>
              </a:moveTo>
              <a:lnTo>
                <a:pt x="60069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F8B3DD-982F-4C30-BC84-11E45D882E6B}">
      <dsp:nvSpPr>
        <dsp:cNvPr id="0" name=""/>
        <dsp:cNvSpPr/>
      </dsp:nvSpPr>
      <dsp:spPr>
        <a:xfrm>
          <a:off x="1703389" y="346"/>
          <a:ext cx="4419596" cy="810801"/>
        </a:xfrm>
        <a:prstGeom prst="round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Times New Roman" panose="02020603050405020304" pitchFamily="18" charset="0"/>
              <a:cs typeface="Times New Roman" panose="02020603050405020304" pitchFamily="18" charset="0"/>
            </a:rPr>
            <a:t>PrEP is treatment </a:t>
          </a:r>
          <a:r>
            <a:rPr lang="en-US" sz="2400" b="1" i="1" kern="1200" dirty="0">
              <a:solidFill>
                <a:schemeClr val="tx1"/>
              </a:solidFill>
              <a:latin typeface="Times New Roman" panose="02020603050405020304" pitchFamily="18" charset="0"/>
              <a:cs typeface="Times New Roman" panose="02020603050405020304" pitchFamily="18" charset="0"/>
            </a:rPr>
            <a:t>before </a:t>
          </a:r>
          <a:r>
            <a:rPr lang="en-US" sz="2400" b="0" i="0" kern="1200" dirty="0">
              <a:solidFill>
                <a:schemeClr val="tx1"/>
              </a:solidFill>
              <a:latin typeface="Times New Roman" panose="02020603050405020304" pitchFamily="18" charset="0"/>
              <a:cs typeface="Times New Roman" panose="02020603050405020304" pitchFamily="18" charset="0"/>
            </a:rPr>
            <a:t>e</a:t>
          </a:r>
          <a:r>
            <a:rPr lang="en-US" sz="2400" b="0" kern="1200" dirty="0">
              <a:solidFill>
                <a:schemeClr val="tx1"/>
              </a:solidFill>
              <a:latin typeface="Times New Roman" panose="02020603050405020304" pitchFamily="18" charset="0"/>
              <a:cs typeface="Times New Roman" panose="02020603050405020304" pitchFamily="18" charset="0"/>
            </a:rPr>
            <a:t>xposure</a:t>
          </a:r>
        </a:p>
      </dsp:txBody>
      <dsp:txXfrm>
        <a:off x="1742969" y="39926"/>
        <a:ext cx="4340436" cy="731641"/>
      </dsp:txXfrm>
    </dsp:sp>
    <dsp:sp modelId="{53620028-F639-4D43-B435-E53DEB192A28}">
      <dsp:nvSpPr>
        <dsp:cNvPr id="0" name=""/>
        <dsp:cNvSpPr/>
      </dsp:nvSpPr>
      <dsp:spPr>
        <a:xfrm rot="5400000">
          <a:off x="3612839" y="2922341"/>
          <a:ext cx="600695" cy="0"/>
        </a:xfrm>
        <a:custGeom>
          <a:avLst/>
          <a:gdLst/>
          <a:ahLst/>
          <a:cxnLst/>
          <a:rect l="0" t="0" r="0" b="0"/>
          <a:pathLst>
            <a:path>
              <a:moveTo>
                <a:pt x="0" y="0"/>
              </a:moveTo>
              <a:lnTo>
                <a:pt x="60069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12074A-F008-4934-BFA9-8709B0A662B4}">
      <dsp:nvSpPr>
        <dsp:cNvPr id="0" name=""/>
        <dsp:cNvSpPr/>
      </dsp:nvSpPr>
      <dsp:spPr>
        <a:xfrm>
          <a:off x="1646239" y="3222689"/>
          <a:ext cx="4533895" cy="810801"/>
        </a:xfrm>
        <a:prstGeom prst="round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Times New Roman" panose="02020603050405020304" pitchFamily="18" charset="0"/>
              <a:cs typeface="Times New Roman" panose="02020603050405020304" pitchFamily="18" charset="0"/>
            </a:rPr>
            <a:t>PEP is treatment </a:t>
          </a:r>
          <a:r>
            <a:rPr lang="en-US" sz="2400" b="1" i="1" kern="1200" dirty="0">
              <a:solidFill>
                <a:schemeClr val="tx1"/>
              </a:solidFill>
              <a:latin typeface="Times New Roman" panose="02020603050405020304" pitchFamily="18" charset="0"/>
              <a:cs typeface="Times New Roman" panose="02020603050405020304" pitchFamily="18" charset="0"/>
            </a:rPr>
            <a:t>after </a:t>
          </a:r>
          <a:r>
            <a:rPr lang="en-US" sz="2400" kern="1200" dirty="0">
              <a:solidFill>
                <a:schemeClr val="tx1"/>
              </a:solidFill>
              <a:latin typeface="Times New Roman" panose="02020603050405020304" pitchFamily="18" charset="0"/>
              <a:cs typeface="Times New Roman" panose="02020603050405020304" pitchFamily="18" charset="0"/>
            </a:rPr>
            <a:t>exposure </a:t>
          </a:r>
        </a:p>
      </dsp:txBody>
      <dsp:txXfrm>
        <a:off x="1685819" y="3262269"/>
        <a:ext cx="4454735" cy="7316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E771A-0598-48AF-82F4-E185A1657EF5}">
      <dsp:nvSpPr>
        <dsp:cNvPr id="0" name=""/>
        <dsp:cNvSpPr/>
      </dsp:nvSpPr>
      <dsp:spPr>
        <a:xfrm>
          <a:off x="2942" y="86345"/>
          <a:ext cx="1769341" cy="489600"/>
        </a:xfrm>
        <a:prstGeom prst="rect">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latin typeface="Times New Roman" pitchFamily="18" charset="0"/>
              <a:cs typeface="Times New Roman" pitchFamily="18" charset="0"/>
            </a:rPr>
            <a:t>January 2011</a:t>
          </a:r>
        </a:p>
      </dsp:txBody>
      <dsp:txXfrm>
        <a:off x="2942" y="86345"/>
        <a:ext cx="1769341" cy="489600"/>
      </dsp:txXfrm>
    </dsp:sp>
    <dsp:sp modelId="{A4198D77-0091-411B-90EB-D1B936037339}">
      <dsp:nvSpPr>
        <dsp:cNvPr id="0" name=""/>
        <dsp:cNvSpPr/>
      </dsp:nvSpPr>
      <dsp:spPr>
        <a:xfrm>
          <a:off x="2942" y="575945"/>
          <a:ext cx="1769341" cy="337154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Interim guidance issues by the US Centers for Disease Control and Prevention (CDC) for men who have sex with men and transgender women who are vulnerable to HIV</a:t>
          </a:r>
        </a:p>
      </dsp:txBody>
      <dsp:txXfrm>
        <a:off x="2942" y="575945"/>
        <a:ext cx="1769341" cy="3371546"/>
      </dsp:txXfrm>
    </dsp:sp>
    <dsp:sp modelId="{577FF8FA-8F36-46E0-9133-66224CF63208}">
      <dsp:nvSpPr>
        <dsp:cNvPr id="0" name=""/>
        <dsp:cNvSpPr/>
      </dsp:nvSpPr>
      <dsp:spPr>
        <a:xfrm>
          <a:off x="2019991" y="86345"/>
          <a:ext cx="1769341" cy="489600"/>
        </a:xfrm>
        <a:prstGeom prst="rect">
          <a:avLst/>
        </a:prstGeom>
        <a:solidFill>
          <a:srgbClr val="CCCCCC"/>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latin typeface="Times New Roman" pitchFamily="18" charset="0"/>
              <a:cs typeface="Times New Roman" pitchFamily="18" charset="0"/>
            </a:rPr>
            <a:t>July 2012</a:t>
          </a:r>
        </a:p>
      </dsp:txBody>
      <dsp:txXfrm>
        <a:off x="2019991" y="86345"/>
        <a:ext cx="1769341" cy="489600"/>
      </dsp:txXfrm>
    </dsp:sp>
    <dsp:sp modelId="{C7F11177-9C2C-47A4-9C0C-16840335F43D}">
      <dsp:nvSpPr>
        <dsp:cNvPr id="0" name=""/>
        <dsp:cNvSpPr/>
      </dsp:nvSpPr>
      <dsp:spPr>
        <a:xfrm>
          <a:off x="2019991" y="575945"/>
          <a:ext cx="1769341" cy="3371546"/>
        </a:xfrm>
        <a:prstGeom prst="rect">
          <a:avLst/>
        </a:prstGeom>
        <a:solidFill>
          <a:srgbClr val="CCCCCC">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Approved by the US Food and Drug Administration (FDA) for daily use</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World Health Organization issued guidance on PrEP use</a:t>
          </a:r>
        </a:p>
      </dsp:txBody>
      <dsp:txXfrm>
        <a:off x="2019991" y="575945"/>
        <a:ext cx="1769341" cy="3371546"/>
      </dsp:txXfrm>
    </dsp:sp>
    <dsp:sp modelId="{8294AC8D-5A45-4D77-AF84-BEFDEE9AB896}">
      <dsp:nvSpPr>
        <dsp:cNvPr id="0" name=""/>
        <dsp:cNvSpPr/>
      </dsp:nvSpPr>
      <dsp:spPr>
        <a:xfrm>
          <a:off x="4037041" y="86345"/>
          <a:ext cx="1769341" cy="489600"/>
        </a:xfrm>
        <a:prstGeom prst="rect">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latin typeface="Times New Roman" pitchFamily="18" charset="0"/>
              <a:cs typeface="Times New Roman" pitchFamily="18" charset="0"/>
            </a:rPr>
            <a:t>August 2012</a:t>
          </a:r>
        </a:p>
      </dsp:txBody>
      <dsp:txXfrm>
        <a:off x="4037041" y="86345"/>
        <a:ext cx="1769341" cy="489600"/>
      </dsp:txXfrm>
    </dsp:sp>
    <dsp:sp modelId="{34FF6AEF-5C65-48C1-B72B-8BB3D222CC9A}">
      <dsp:nvSpPr>
        <dsp:cNvPr id="0" name=""/>
        <dsp:cNvSpPr/>
      </dsp:nvSpPr>
      <dsp:spPr>
        <a:xfrm>
          <a:off x="4037041" y="575945"/>
          <a:ext cx="1769341" cy="337154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Interim guidance issues by the CDC for heterosexual men and women vulnerable to HIV, such as those in relationships where one person has HIV and the other does not</a:t>
          </a:r>
        </a:p>
      </dsp:txBody>
      <dsp:txXfrm>
        <a:off x="4037041" y="575945"/>
        <a:ext cx="1769341" cy="3371546"/>
      </dsp:txXfrm>
    </dsp:sp>
    <dsp:sp modelId="{85310109-E1AC-43E0-AB88-7824C767A4BE}">
      <dsp:nvSpPr>
        <dsp:cNvPr id="0" name=""/>
        <dsp:cNvSpPr/>
      </dsp:nvSpPr>
      <dsp:spPr>
        <a:xfrm>
          <a:off x="6054090" y="86345"/>
          <a:ext cx="1769341" cy="489600"/>
        </a:xfrm>
        <a:prstGeom prst="rect">
          <a:avLst/>
        </a:prstGeom>
        <a:solidFill>
          <a:srgbClr val="CCCCCC"/>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latin typeface="Times New Roman" pitchFamily="18" charset="0"/>
              <a:cs typeface="Times New Roman" pitchFamily="18" charset="0"/>
            </a:rPr>
            <a:t>June 2013</a:t>
          </a:r>
        </a:p>
      </dsp:txBody>
      <dsp:txXfrm>
        <a:off x="6054090" y="86345"/>
        <a:ext cx="1769341" cy="489600"/>
      </dsp:txXfrm>
    </dsp:sp>
    <dsp:sp modelId="{901A661C-191E-422A-8174-817890B88D93}">
      <dsp:nvSpPr>
        <dsp:cNvPr id="0" name=""/>
        <dsp:cNvSpPr/>
      </dsp:nvSpPr>
      <dsp:spPr>
        <a:xfrm>
          <a:off x="6054090" y="575945"/>
          <a:ext cx="1769341" cy="3371546"/>
        </a:xfrm>
        <a:prstGeom prst="rect">
          <a:avLst/>
        </a:prstGeom>
        <a:solidFill>
          <a:srgbClr val="CCCCCC">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CDC adds  injection drug use to the interim guidance on PrEP use based on the results of the Bangkok Tenofovir Study</a:t>
          </a:r>
        </a:p>
      </dsp:txBody>
      <dsp:txXfrm>
        <a:off x="6054090" y="575945"/>
        <a:ext cx="1769341" cy="33715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15BEE-066A-46C8-9155-B164BCC04813}">
      <dsp:nvSpPr>
        <dsp:cNvPr id="0" name=""/>
        <dsp:cNvSpPr/>
      </dsp:nvSpPr>
      <dsp:spPr>
        <a:xfrm>
          <a:off x="0" y="1386"/>
          <a:ext cx="782637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A7F6CF-FC47-45B8-A3E4-3969403FF457}">
      <dsp:nvSpPr>
        <dsp:cNvPr id="0" name=""/>
        <dsp:cNvSpPr/>
      </dsp:nvSpPr>
      <dsp:spPr>
        <a:xfrm>
          <a:off x="0" y="1386"/>
          <a:ext cx="2107400" cy="2837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Times New Roman" pitchFamily="18" charset="0"/>
              <a:cs typeface="Times New Roman" pitchFamily="18" charset="0"/>
            </a:rPr>
            <a:t>How Truvada® as PrEP works</a:t>
          </a:r>
          <a:endParaRPr lang="en-US" sz="2400" kern="1200" dirty="0">
            <a:latin typeface="Times New Roman" pitchFamily="18" charset="0"/>
            <a:cs typeface="Times New Roman" pitchFamily="18" charset="0"/>
          </a:endParaRPr>
        </a:p>
      </dsp:txBody>
      <dsp:txXfrm>
        <a:off x="0" y="1386"/>
        <a:ext cx="2107400" cy="2837262"/>
      </dsp:txXfrm>
    </dsp:sp>
    <dsp:sp modelId="{49464116-27F5-44E2-91AD-00A62F4BC9B0}">
      <dsp:nvSpPr>
        <dsp:cNvPr id="0" name=""/>
        <dsp:cNvSpPr/>
      </dsp:nvSpPr>
      <dsp:spPr>
        <a:xfrm>
          <a:off x="2216644" y="82287"/>
          <a:ext cx="5609730" cy="1318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itchFamily="18" charset="0"/>
              <a:cs typeface="Times New Roman" pitchFamily="18" charset="0"/>
            </a:rPr>
            <a:t>Truvada® is an oral pill consisting of two antiretroviral medications (ARVs) that protects people who do not have HIV if they are exposed to the virus</a:t>
          </a:r>
        </a:p>
      </dsp:txBody>
      <dsp:txXfrm>
        <a:off x="2216644" y="82287"/>
        <a:ext cx="5609730" cy="1318883"/>
      </dsp:txXfrm>
    </dsp:sp>
    <dsp:sp modelId="{A5BA0663-83F8-4171-831B-B585F3FEE73F}">
      <dsp:nvSpPr>
        <dsp:cNvPr id="0" name=""/>
        <dsp:cNvSpPr/>
      </dsp:nvSpPr>
      <dsp:spPr>
        <a:xfrm>
          <a:off x="2107400" y="1386214"/>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B0AC3A-3D5E-4BD3-A467-9B67E8F99054}">
      <dsp:nvSpPr>
        <dsp:cNvPr id="0" name=""/>
        <dsp:cNvSpPr/>
      </dsp:nvSpPr>
      <dsp:spPr>
        <a:xfrm>
          <a:off x="2214592" y="1452158"/>
          <a:ext cx="5609730" cy="1318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ARVs block HIV replication in multiple places in the reproductive cycle of the virus</a:t>
          </a:r>
        </a:p>
      </dsp:txBody>
      <dsp:txXfrm>
        <a:off x="2214592" y="1452158"/>
        <a:ext cx="5609730" cy="1318883"/>
      </dsp:txXfrm>
    </dsp:sp>
    <dsp:sp modelId="{AC9E30DA-34A7-4A77-9E2A-A34163C85660}">
      <dsp:nvSpPr>
        <dsp:cNvPr id="0" name=""/>
        <dsp:cNvSpPr/>
      </dsp:nvSpPr>
      <dsp:spPr>
        <a:xfrm>
          <a:off x="2107400" y="2771042"/>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15BEE-066A-46C8-9155-B164BCC04813}">
      <dsp:nvSpPr>
        <dsp:cNvPr id="0" name=""/>
        <dsp:cNvSpPr/>
      </dsp:nvSpPr>
      <dsp:spPr>
        <a:xfrm>
          <a:off x="0" y="1969"/>
          <a:ext cx="782637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A7F6CF-FC47-45B8-A3E4-3969403FF457}">
      <dsp:nvSpPr>
        <dsp:cNvPr id="0" name=""/>
        <dsp:cNvSpPr/>
      </dsp:nvSpPr>
      <dsp:spPr>
        <a:xfrm>
          <a:off x="0" y="1969"/>
          <a:ext cx="2107400" cy="4029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Times New Roman" pitchFamily="18" charset="0"/>
              <a:cs typeface="Times New Roman" pitchFamily="18" charset="0"/>
            </a:rPr>
            <a:t>Who should use Truvada</a:t>
          </a:r>
          <a:r>
            <a:rPr lang="en-US" sz="2400" b="1" kern="1200" baseline="30000" dirty="0">
              <a:latin typeface="Times New Roman" pitchFamily="18" charset="0"/>
              <a:cs typeface="Times New Roman" pitchFamily="18" charset="0"/>
            </a:rPr>
            <a:t>®</a:t>
          </a:r>
          <a:r>
            <a:rPr lang="en-US" sz="2400" b="1" kern="1200" dirty="0">
              <a:latin typeface="Times New Roman" pitchFamily="18" charset="0"/>
              <a:cs typeface="Times New Roman" pitchFamily="18" charset="0"/>
            </a:rPr>
            <a:t> for HIV prevention?</a:t>
          </a:r>
          <a:endParaRPr lang="en-US" sz="2400" kern="1200" dirty="0">
            <a:latin typeface="Times New Roman" pitchFamily="18" charset="0"/>
            <a:cs typeface="Times New Roman" pitchFamily="18" charset="0"/>
          </a:endParaRPr>
        </a:p>
      </dsp:txBody>
      <dsp:txXfrm>
        <a:off x="0" y="1969"/>
        <a:ext cx="2107400" cy="4029897"/>
      </dsp:txXfrm>
    </dsp:sp>
    <dsp:sp modelId="{49464116-27F5-44E2-91AD-00A62F4BC9B0}">
      <dsp:nvSpPr>
        <dsp:cNvPr id="0" name=""/>
        <dsp:cNvSpPr/>
      </dsp:nvSpPr>
      <dsp:spPr>
        <a:xfrm>
          <a:off x="2214592" y="60607"/>
          <a:ext cx="5609730" cy="1172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u="sng" kern="1200" dirty="0">
              <a:latin typeface="Times New Roman" pitchFamily="18" charset="0"/>
              <a:cs typeface="Times New Roman" pitchFamily="18" charset="0"/>
            </a:rPr>
            <a:t>Anyone</a:t>
          </a:r>
          <a:r>
            <a:rPr lang="en-US" sz="2200" kern="1200" dirty="0">
              <a:latin typeface="Times New Roman" pitchFamily="18" charset="0"/>
              <a:cs typeface="Times New Roman" pitchFamily="18" charset="0"/>
            </a:rPr>
            <a:t> </a:t>
          </a:r>
          <a:r>
            <a:rPr lang="en-US" sz="2200" b="1" kern="1200" dirty="0">
              <a:latin typeface="Times New Roman" pitchFamily="18" charset="0"/>
              <a:cs typeface="Times New Roman" pitchFamily="18" charset="0"/>
            </a:rPr>
            <a:t>who is vulnerable to contracting HIV, including…</a:t>
          </a:r>
        </a:p>
      </dsp:txBody>
      <dsp:txXfrm>
        <a:off x="2214592" y="60607"/>
        <a:ext cx="5609730" cy="1172763"/>
      </dsp:txXfrm>
    </dsp:sp>
    <dsp:sp modelId="{A5BA0663-83F8-4171-831B-B585F3FEE73F}">
      <dsp:nvSpPr>
        <dsp:cNvPr id="0" name=""/>
        <dsp:cNvSpPr/>
      </dsp:nvSpPr>
      <dsp:spPr>
        <a:xfrm>
          <a:off x="2109452" y="752991"/>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EDF5D1-EA55-4142-A0EA-9665E8E78CE8}">
      <dsp:nvSpPr>
        <dsp:cNvPr id="0" name=""/>
        <dsp:cNvSpPr/>
      </dsp:nvSpPr>
      <dsp:spPr>
        <a:xfrm>
          <a:off x="2216612" y="839709"/>
          <a:ext cx="5609730" cy="1172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itchFamily="18" charset="0"/>
              <a:cs typeface="Times New Roman" pitchFamily="18" charset="0"/>
            </a:rPr>
            <a:t>Men who have sex with men</a:t>
          </a:r>
        </a:p>
      </dsp:txBody>
      <dsp:txXfrm>
        <a:off x="2216612" y="839709"/>
        <a:ext cx="5609730" cy="1172763"/>
      </dsp:txXfrm>
    </dsp:sp>
    <dsp:sp modelId="{0F790A93-4FCF-49C4-A5A5-BE6D8447F359}">
      <dsp:nvSpPr>
        <dsp:cNvPr id="0" name=""/>
        <dsp:cNvSpPr/>
      </dsp:nvSpPr>
      <dsp:spPr>
        <a:xfrm>
          <a:off x="2109452" y="1608568"/>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919465-51EB-4A25-B1A5-3B7F023CDC6B}">
      <dsp:nvSpPr>
        <dsp:cNvPr id="0" name=""/>
        <dsp:cNvSpPr/>
      </dsp:nvSpPr>
      <dsp:spPr>
        <a:xfrm>
          <a:off x="2189180" y="1803861"/>
          <a:ext cx="5609730" cy="742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itchFamily="18" charset="0"/>
              <a:cs typeface="Times New Roman" pitchFamily="18" charset="0"/>
            </a:rPr>
            <a:t>Transgender women who have sex with cisgender men</a:t>
          </a:r>
        </a:p>
      </dsp:txBody>
      <dsp:txXfrm>
        <a:off x="2189180" y="1803861"/>
        <a:ext cx="5609730" cy="742171"/>
      </dsp:txXfrm>
    </dsp:sp>
    <dsp:sp modelId="{0B8F328B-6981-4565-BE3A-F0651990D331}">
      <dsp:nvSpPr>
        <dsp:cNvPr id="0" name=""/>
        <dsp:cNvSpPr/>
      </dsp:nvSpPr>
      <dsp:spPr>
        <a:xfrm>
          <a:off x="2109452" y="2605873"/>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79F877-487C-442C-B9C8-AA6E3F826F46}">
      <dsp:nvSpPr>
        <dsp:cNvPr id="0" name=""/>
        <dsp:cNvSpPr/>
      </dsp:nvSpPr>
      <dsp:spPr>
        <a:xfrm>
          <a:off x="2216644" y="2672914"/>
          <a:ext cx="5609730" cy="642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itchFamily="18" charset="0"/>
              <a:cs typeface="Times New Roman" pitchFamily="18" charset="0"/>
            </a:rPr>
            <a:t>Couples where one partner has HIV and the other does not</a:t>
          </a:r>
        </a:p>
      </dsp:txBody>
      <dsp:txXfrm>
        <a:off x="2216644" y="2672914"/>
        <a:ext cx="5609730" cy="642826"/>
      </dsp:txXfrm>
    </dsp:sp>
    <dsp:sp modelId="{C32DEB08-439C-42CD-97B9-93C3EC5447C8}">
      <dsp:nvSpPr>
        <dsp:cNvPr id="0" name=""/>
        <dsp:cNvSpPr/>
      </dsp:nvSpPr>
      <dsp:spPr>
        <a:xfrm>
          <a:off x="2109452" y="3408243"/>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0.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388"/>
          </a:xfrm>
          <a:prstGeom prst="rect">
            <a:avLst/>
          </a:prstGeom>
        </p:spPr>
        <p:txBody>
          <a:bodyPr vert="horz" lIns="95698" tIns="47848" rIns="95698" bIns="47848" rtlCol="0"/>
          <a:lstStyle>
            <a:lvl1pPr algn="l">
              <a:defRPr sz="1200"/>
            </a:lvl1pPr>
          </a:lstStyle>
          <a:p>
            <a:r>
              <a:rPr lang="en-US" dirty="0"/>
              <a:t>HIV Prevention Research Tools</a:t>
            </a:r>
          </a:p>
        </p:txBody>
      </p:sp>
      <p:sp>
        <p:nvSpPr>
          <p:cNvPr id="3" name="Date Placeholder 2"/>
          <p:cNvSpPr>
            <a:spLocks noGrp="1"/>
          </p:cNvSpPr>
          <p:nvPr>
            <p:ph type="dt" sz="quarter" idx="1"/>
          </p:nvPr>
        </p:nvSpPr>
        <p:spPr>
          <a:xfrm>
            <a:off x="4143587" y="0"/>
            <a:ext cx="3169920" cy="480388"/>
          </a:xfrm>
          <a:prstGeom prst="rect">
            <a:avLst/>
          </a:prstGeom>
        </p:spPr>
        <p:txBody>
          <a:bodyPr vert="horz" lIns="95698" tIns="47848" rIns="95698" bIns="47848" rtlCol="0"/>
          <a:lstStyle>
            <a:lvl1pPr algn="r">
              <a:defRPr sz="1200"/>
            </a:lvl1pPr>
          </a:lstStyle>
          <a:p>
            <a:r>
              <a:rPr lang="en-US" dirty="0"/>
              <a:t>HIV Prevention Research Tools </a:t>
            </a:r>
          </a:p>
        </p:txBody>
      </p:sp>
      <p:sp>
        <p:nvSpPr>
          <p:cNvPr id="4" name="Footer Placeholder 3"/>
          <p:cNvSpPr>
            <a:spLocks noGrp="1"/>
          </p:cNvSpPr>
          <p:nvPr>
            <p:ph type="ftr" sz="quarter" idx="2"/>
          </p:nvPr>
        </p:nvSpPr>
        <p:spPr>
          <a:xfrm>
            <a:off x="0" y="9119173"/>
            <a:ext cx="3169920" cy="480388"/>
          </a:xfrm>
          <a:prstGeom prst="rect">
            <a:avLst/>
          </a:prstGeom>
        </p:spPr>
        <p:txBody>
          <a:bodyPr vert="horz" lIns="95698" tIns="47848" rIns="95698" bIns="47848"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173"/>
            <a:ext cx="3169920" cy="480388"/>
          </a:xfrm>
          <a:prstGeom prst="rect">
            <a:avLst/>
          </a:prstGeom>
        </p:spPr>
        <p:txBody>
          <a:bodyPr vert="horz" lIns="95698" tIns="47848" rIns="95698" bIns="47848" rtlCol="0" anchor="b"/>
          <a:lstStyle>
            <a:lvl1pPr algn="r">
              <a:defRPr sz="1200"/>
            </a:lvl1pPr>
          </a:lstStyle>
          <a:p>
            <a:fld id="{88EA5769-13B4-1142-88C6-D3F0D0CBFEE0}" type="slidenum">
              <a:rPr lang="en-US" smtClean="0"/>
              <a:pPr/>
              <a:t>‹#›</a:t>
            </a:fld>
            <a:endParaRPr lang="en-US" dirty="0"/>
          </a:p>
        </p:txBody>
      </p:sp>
    </p:spTree>
    <p:extLst>
      <p:ext uri="{BB962C8B-B14F-4D97-AF65-F5344CB8AC3E}">
        <p14:creationId xmlns:p14="http://schemas.microsoft.com/office/powerpoint/2010/main" val="176430885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698" tIns="47848" rIns="95698" bIns="47848" rtlCol="0"/>
          <a:lstStyle>
            <a:lvl1pPr algn="l">
              <a:defRPr sz="1200">
                <a:latin typeface="Times New Roman" pitchFamily="18" charset="0"/>
                <a:cs typeface="Times New Roman" pitchFamily="18" charset="0"/>
              </a:defRPr>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5698" tIns="47848" rIns="95698" bIns="47848" rtlCol="0"/>
          <a:lstStyle>
            <a:lvl1pPr algn="r">
              <a:defRPr sz="1200">
                <a:latin typeface="Times New Roman" pitchFamily="18" charset="0"/>
                <a:cs typeface="Times New Roman" pitchFamily="18" charset="0"/>
              </a:defRPr>
            </a:lvl1pPr>
          </a:lstStyle>
          <a:p>
            <a:r>
              <a:rPr lang="en-US" dirty="0"/>
              <a:t>HIV Prevention Research Tools </a:t>
            </a:r>
          </a:p>
        </p:txBody>
      </p:sp>
      <p:sp>
        <p:nvSpPr>
          <p:cNvPr id="4" name="Slide Image Placeholder 3"/>
          <p:cNvSpPr>
            <a:spLocks noGrp="1" noRot="1" noChangeAspect="1"/>
          </p:cNvSpPr>
          <p:nvPr>
            <p:ph type="sldImg" idx="2"/>
          </p:nvPr>
        </p:nvSpPr>
        <p:spPr>
          <a:xfrm>
            <a:off x="1257300" y="719138"/>
            <a:ext cx="4802188" cy="3600450"/>
          </a:xfrm>
          <a:prstGeom prst="rect">
            <a:avLst/>
          </a:prstGeom>
          <a:noFill/>
          <a:ln w="12700">
            <a:solidFill>
              <a:prstClr val="black"/>
            </a:solidFill>
          </a:ln>
        </p:spPr>
        <p:txBody>
          <a:bodyPr vert="horz" lIns="95698" tIns="47848" rIns="95698" bIns="47848" rtlCol="0" anchor="ctr"/>
          <a:lstStyle/>
          <a:p>
            <a:endParaRPr lang="en-US" dirty="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5698" tIns="47848" rIns="95698" bIns="47848" rtlCol="0"/>
          <a:lstStyle/>
          <a:p>
            <a:pPr lvl="0"/>
            <a:r>
              <a:rPr lang="en-US" dirty="0"/>
              <a:t>Click to edit Master text styles</a:t>
            </a:r>
          </a:p>
          <a:p>
            <a:pPr lvl="1"/>
            <a:r>
              <a:rPr lang="en-US" dirty="0"/>
              <a:t>First level</a:t>
            </a:r>
          </a:p>
          <a:p>
            <a:pPr lvl="2"/>
            <a:r>
              <a:rPr lang="en-US" dirty="0"/>
              <a:t>Second level</a:t>
            </a:r>
          </a:p>
          <a:p>
            <a:pPr lvl="3"/>
            <a:r>
              <a:rPr lang="en-US" dirty="0"/>
              <a:t>Third level</a:t>
            </a:r>
          </a:p>
        </p:txBody>
      </p:sp>
      <p:sp>
        <p:nvSpPr>
          <p:cNvPr id="6" name="Footer Placeholder 5"/>
          <p:cNvSpPr>
            <a:spLocks noGrp="1"/>
          </p:cNvSpPr>
          <p:nvPr>
            <p:ph type="ftr" sz="quarter" idx="4"/>
          </p:nvPr>
        </p:nvSpPr>
        <p:spPr>
          <a:xfrm>
            <a:off x="0" y="9119473"/>
            <a:ext cx="3169920" cy="480060"/>
          </a:xfrm>
          <a:prstGeom prst="rect">
            <a:avLst/>
          </a:prstGeom>
        </p:spPr>
        <p:txBody>
          <a:bodyPr vert="horz" lIns="95698" tIns="47848" rIns="95698" bIns="47848" rtlCol="0" anchor="b"/>
          <a:lstStyle>
            <a:lvl1pPr algn="l">
              <a:defRPr sz="1200">
                <a:latin typeface="Times New Roman" pitchFamily="18" charset="0"/>
                <a:cs typeface="Times New Roman" pitchFamily="18" charset="0"/>
              </a:defRPr>
            </a:lvl1pPr>
          </a:lstStyle>
          <a:p>
            <a:endParaRPr lang="en-US" dirty="0"/>
          </a:p>
        </p:txBody>
      </p:sp>
      <p:sp>
        <p:nvSpPr>
          <p:cNvPr id="7" name="Slide Number Placeholder 6"/>
          <p:cNvSpPr>
            <a:spLocks noGrp="1"/>
          </p:cNvSpPr>
          <p:nvPr>
            <p:ph type="sldNum" sz="quarter" idx="5"/>
          </p:nvPr>
        </p:nvSpPr>
        <p:spPr>
          <a:xfrm>
            <a:off x="4143587" y="9119473"/>
            <a:ext cx="3169920" cy="480060"/>
          </a:xfrm>
          <a:prstGeom prst="rect">
            <a:avLst/>
          </a:prstGeom>
        </p:spPr>
        <p:txBody>
          <a:bodyPr vert="horz" lIns="95698" tIns="47848" rIns="95698" bIns="47848" rtlCol="0" anchor="b"/>
          <a:lstStyle>
            <a:lvl1pPr algn="r">
              <a:defRPr sz="1200">
                <a:latin typeface="Times New Roman" pitchFamily="18" charset="0"/>
                <a:cs typeface="Times New Roman" pitchFamily="18" charset="0"/>
              </a:defRPr>
            </a:lvl1pPr>
          </a:lstStyle>
          <a:p>
            <a:fld id="{1A2EE40F-ACD0-41B9-BDD6-4FB605B5E874}" type="slidenum">
              <a:rPr lang="en-US" smtClean="0"/>
              <a:pPr/>
              <a:t>‹#›</a:t>
            </a:fld>
            <a:endParaRPr lang="en-US" dirty="0"/>
          </a:p>
        </p:txBody>
      </p:sp>
    </p:spTree>
    <p:extLst>
      <p:ext uri="{BB962C8B-B14F-4D97-AF65-F5344CB8AC3E}">
        <p14:creationId xmlns:p14="http://schemas.microsoft.com/office/powerpoint/2010/main" val="16147908"/>
      </p:ext>
    </p:extLst>
  </p:cSld>
  <p:clrMap bg1="lt1" tx1="dk1" bg2="lt2" tx2="dk2" accent1="accent1" accent2="accent2" accent3="accent3" accent4="accent4" accent5="accent5" accent6="accent6" hlink="hlink" folHlink="folHlink"/>
  <p:hf hdr="0" ftr="0"/>
  <p:notesStyle>
    <a:lvl1pPr marL="0" indent="0" algn="l" defTabSz="914400" rtl="0" eaLnBrk="1" latinLnBrk="0" hangingPunct="1">
      <a:spcBef>
        <a:spcPts val="200"/>
      </a:spcBef>
      <a:spcAft>
        <a:spcPts val="200"/>
      </a:spcAft>
      <a:buFontTx/>
      <a:buNone/>
      <a:defRPr sz="1000" kern="1200" baseline="0">
        <a:solidFill>
          <a:schemeClr val="tx1"/>
        </a:solidFill>
        <a:latin typeface="Times New Roman" pitchFamily="18" charset="0"/>
        <a:ea typeface="+mn-ea"/>
        <a:cs typeface="Times New Roman" pitchFamily="18" charset="0"/>
      </a:defRPr>
    </a:lvl1pPr>
    <a:lvl2pPr marL="171450" indent="-171450" algn="l" defTabSz="914400" rtl="0" eaLnBrk="1" latinLnBrk="0" hangingPunct="1">
      <a:spcBef>
        <a:spcPts val="200"/>
      </a:spcBef>
      <a:spcAft>
        <a:spcPts val="200"/>
      </a:spcAft>
      <a:buFont typeface="Arial"/>
      <a:buChar char="•"/>
      <a:tabLst/>
      <a:defRPr sz="1000" kern="1200">
        <a:solidFill>
          <a:schemeClr val="tx1"/>
        </a:solidFill>
        <a:latin typeface="Times New Roman" pitchFamily="18" charset="0"/>
        <a:ea typeface="+mn-ea"/>
        <a:cs typeface="Times New Roman" pitchFamily="18" charset="0"/>
      </a:defRPr>
    </a:lvl2pPr>
    <a:lvl3pPr marL="354013" indent="-171450" algn="l" defTabSz="914400" rtl="0" eaLnBrk="1" latinLnBrk="0" hangingPunct="1">
      <a:spcBef>
        <a:spcPts val="200"/>
      </a:spcBef>
      <a:spcAft>
        <a:spcPts val="200"/>
      </a:spcAft>
      <a:buFont typeface="Lucida Grande"/>
      <a:buChar char="-"/>
      <a:tabLst/>
      <a:defRPr sz="1000" kern="1200">
        <a:solidFill>
          <a:schemeClr val="tx1"/>
        </a:solidFill>
        <a:latin typeface="Times New Roman" pitchFamily="18" charset="0"/>
        <a:ea typeface="+mn-ea"/>
        <a:cs typeface="Times New Roman" pitchFamily="18" charset="0"/>
      </a:defRPr>
    </a:lvl3pPr>
    <a:lvl4pPr marL="522288" indent="-171450" algn="l" defTabSz="914400" rtl="0" eaLnBrk="1" latinLnBrk="0" hangingPunct="1">
      <a:spcBef>
        <a:spcPts val="200"/>
      </a:spcBef>
      <a:spcAft>
        <a:spcPts val="200"/>
      </a:spcAft>
      <a:buFont typeface="Wingdings" charset="2"/>
      <a:buChar char="§"/>
      <a:defRPr sz="1000" kern="1200">
        <a:solidFill>
          <a:schemeClr val="tx1"/>
        </a:solidFill>
        <a:latin typeface="Times New Roman" pitchFamily="18" charset="0"/>
        <a:ea typeface="+mn-ea"/>
        <a:cs typeface="Times New Roman" pitchFamily="18" charset="0"/>
      </a:defRPr>
    </a:lvl4pPr>
    <a:lvl5pPr marL="1828800" algn="l" defTabSz="914400" rtl="0" eaLnBrk="1" latinLnBrk="0" hangingPunct="1">
      <a:spcBef>
        <a:spcPts val="200"/>
      </a:spcBef>
      <a:spcAft>
        <a:spcPts val="200"/>
      </a:spcAft>
      <a:defRPr sz="1200" kern="1200" baseline="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poz.com/article/unaids-reports-continued-progress-tackling-global-hiv"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fredhutch.org/en/research/divisions/vaccine-infectious-disease-division/research/immunology-and-vaccine-development/be-the-generation/prep-tasp.html"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A2EE40F-ACD0-41B9-BDD6-4FB605B5E874}" type="slidenum">
              <a:rPr lang="en-US" smtClean="0"/>
              <a:pPr/>
              <a:t>1</a:t>
            </a:fld>
            <a:endParaRPr lang="en-US" dirty="0"/>
          </a:p>
        </p:txBody>
      </p:sp>
      <p:sp>
        <p:nvSpPr>
          <p:cNvPr id="8" name="Date Placeholder 7"/>
          <p:cNvSpPr>
            <a:spLocks noGrp="1"/>
          </p:cNvSpPr>
          <p:nvPr>
            <p:ph type="dt" idx="14"/>
          </p:nvPr>
        </p:nvSpPr>
        <p:spPr/>
        <p:txBody>
          <a:bodyPr/>
          <a:lstStyle/>
          <a:p>
            <a:r>
              <a:rPr lang="en-US" dirty="0"/>
              <a:t>HIV Prevention Research Tools </a:t>
            </a:r>
          </a:p>
        </p:txBody>
      </p:sp>
      <p:sp>
        <p:nvSpPr>
          <p:cNvPr id="9" name="Notes Placeholder 8"/>
          <p:cNvSpPr>
            <a:spLocks noGrp="1"/>
          </p:cNvSpPr>
          <p:nvPr>
            <p:ph type="body" sz="quarter" idx="15"/>
          </p:nvPr>
        </p:nvSpPr>
        <p:spPr/>
        <p:txBody>
          <a:bodyPr/>
          <a:lstStyle/>
          <a:p>
            <a:pPr defTabSz="956983">
              <a:defRPr/>
            </a:pPr>
            <a:r>
              <a:rPr lang="en-US" dirty="0"/>
              <a:t>No Participant Guide page.</a:t>
            </a:r>
          </a:p>
          <a:p>
            <a:r>
              <a:rPr lang="en-US" dirty="0"/>
              <a:t>Welcome participants to the course: Welcome to this workshop about HIV (Human Immunodeficiency Virus) prevention research. </a:t>
            </a:r>
          </a:p>
          <a:p>
            <a:r>
              <a:rPr lang="en-US" dirty="0"/>
              <a:t>Tell participants to make themselves comfortable. </a:t>
            </a:r>
          </a:p>
          <a:p>
            <a:r>
              <a:rPr lang="en-US" dirty="0"/>
              <a:t>Thank participants for coming to the workshop. Remind participants that the course will be more interesting and fun if they ask questions and share their experiences. </a:t>
            </a:r>
          </a:p>
          <a:p>
            <a:r>
              <a:rPr lang="en-US" dirty="0"/>
              <a:t>Distribute a copy of the Participant Guide to each attendee. Tell participants they</a:t>
            </a:r>
            <a:r>
              <a:rPr lang="en-US" baseline="0" dirty="0"/>
              <a:t> can</a:t>
            </a:r>
            <a:r>
              <a:rPr lang="en-US" dirty="0"/>
              <a:t> write their names on their copy, that the Participant Guide is a reference for the workshop and includes space for them to take notes during the workshop.</a:t>
            </a:r>
          </a:p>
          <a:p>
            <a:r>
              <a:rPr lang="en-US" dirty="0"/>
              <a:t>Explain that the Participant Guide contains a lot of information. Ask participants to look at the Table of Contents and review with them the topics covered in the course. Then show participants the Glossary at the back of the Participant Guide.</a:t>
            </a:r>
          </a:p>
          <a:p>
            <a:endParaRPr lang="en-US" dirty="0"/>
          </a:p>
        </p:txBody>
      </p:sp>
    </p:spTree>
    <p:extLst>
      <p:ext uri="{BB962C8B-B14F-4D97-AF65-F5344CB8AC3E}">
        <p14:creationId xmlns:p14="http://schemas.microsoft.com/office/powerpoint/2010/main" val="671933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a:t>
            </a:r>
          </a:p>
          <a:p>
            <a:pPr defTabSz="956982">
              <a:defRPr/>
            </a:pPr>
            <a:r>
              <a:rPr lang="en-US" dirty="0"/>
              <a:t>Tell participants after reviewing the slide content: Combination prevention incorporates biomedical, behavioral, and other interventions all designed to reduce HIV infection. This kind of comprehensive and combination HIV prevention is referred to as “high-impact HIV prevention.”</a:t>
            </a:r>
          </a:p>
          <a:p>
            <a:pPr defTabSz="956864">
              <a:defRPr/>
            </a:pPr>
            <a:r>
              <a:rPr lang="en-US" dirty="0"/>
              <a:t>Review the content on the slide.</a:t>
            </a:r>
          </a:p>
          <a:p>
            <a:pPr defTabSz="956983">
              <a:defRPr/>
            </a:pP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10</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55.</a:t>
            </a:r>
          </a:p>
          <a:p>
            <a:pPr defTabSz="956982">
              <a:defRPr/>
            </a:pPr>
            <a:r>
              <a:rPr lang="en-US" dirty="0"/>
              <a:t>Check slide heading format for this slide before presenting. The heading takes up two lines, so the background has been revised to accommodate two lines.</a:t>
            </a:r>
          </a:p>
          <a:p>
            <a:pPr defTabSz="956982">
              <a:defRPr/>
            </a:pPr>
            <a:r>
              <a:rPr lang="en-US" dirty="0"/>
              <a:t>Review the content on the slide.</a:t>
            </a:r>
          </a:p>
          <a:p>
            <a:pPr defTabSz="956982">
              <a:defRPr/>
            </a:pPr>
            <a:r>
              <a:rPr lang="en-US" dirty="0"/>
              <a:t>Tell participants while reviewing the graphic:</a:t>
            </a:r>
          </a:p>
          <a:p>
            <a:pPr marL="171450" lvl="0" indent="-171450">
              <a:buFont typeface="Arial" panose="020B0604020202020204" pitchFamily="34" charset="0"/>
              <a:buChar char="•"/>
            </a:pPr>
            <a:r>
              <a:rPr lang="en-US" sz="1000" kern="1200" baseline="0" dirty="0">
                <a:solidFill>
                  <a:schemeClr val="tx1"/>
                </a:solidFill>
                <a:effectLst/>
                <a:latin typeface="Times New Roman" pitchFamily="18" charset="0"/>
                <a:ea typeface="+mn-ea"/>
                <a:cs typeface="Times New Roman" pitchFamily="18" charset="0"/>
              </a:rPr>
              <a:t>The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prevention approach is focused on people who do not have HIV, but may be vulnerable to exposure to HIV through sexual contact and injection drug use (IDU). With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people who do not have HIV receive a prescription to take a medication. The medication may lower their likelihood of contracting HIV.</a:t>
            </a:r>
          </a:p>
          <a:p>
            <a:pPr marL="171450" lvl="0" indent="-171450">
              <a:buFont typeface="Arial" panose="020B0604020202020204" pitchFamily="34" charset="0"/>
              <a:buChar char="•"/>
            </a:pPr>
            <a:r>
              <a:rPr lang="en-US" sz="1000" kern="1200" baseline="0" dirty="0">
                <a:solidFill>
                  <a:schemeClr val="tx1"/>
                </a:solidFill>
                <a:effectLst/>
                <a:latin typeface="Times New Roman" pitchFamily="18" charset="0"/>
                <a:ea typeface="+mn-ea"/>
                <a:cs typeface="Times New Roman" pitchFamily="18" charset="0"/>
              </a:rPr>
              <a:t>Treatment as Prevention (</a:t>
            </a:r>
            <a:r>
              <a:rPr lang="en-US" sz="1000" kern="1200" baseline="0" dirty="0" err="1">
                <a:solidFill>
                  <a:schemeClr val="tx1"/>
                </a:solidFill>
                <a:effectLst/>
                <a:latin typeface="Times New Roman" pitchFamily="18" charset="0"/>
                <a:ea typeface="+mn-ea"/>
                <a:cs typeface="Times New Roman" pitchFamily="18" charset="0"/>
              </a:rPr>
              <a:t>TasP</a:t>
            </a:r>
            <a:r>
              <a:rPr lang="en-US" sz="1000" kern="1200" baseline="0" dirty="0">
                <a:solidFill>
                  <a:schemeClr val="tx1"/>
                </a:solidFill>
                <a:effectLst/>
                <a:latin typeface="Times New Roman" pitchFamily="18" charset="0"/>
                <a:ea typeface="+mn-ea"/>
                <a:cs typeface="Times New Roman" pitchFamily="18" charset="0"/>
              </a:rPr>
              <a:t>) is an approach for people living with HIV to reduce the likelihood of passing HIV to others. With </a:t>
            </a:r>
            <a:r>
              <a:rPr lang="en-US" sz="1000" kern="1200" baseline="0" dirty="0" err="1">
                <a:solidFill>
                  <a:schemeClr val="tx1"/>
                </a:solidFill>
                <a:effectLst/>
                <a:latin typeface="Times New Roman" pitchFamily="18" charset="0"/>
                <a:ea typeface="+mn-ea"/>
                <a:cs typeface="Times New Roman" pitchFamily="18" charset="0"/>
              </a:rPr>
              <a:t>TasP</a:t>
            </a:r>
            <a:r>
              <a:rPr lang="en-US" sz="1000" kern="1200" baseline="0" dirty="0">
                <a:solidFill>
                  <a:schemeClr val="tx1"/>
                </a:solidFill>
                <a:effectLst/>
                <a:latin typeface="Times New Roman" pitchFamily="18" charset="0"/>
                <a:ea typeface="+mn-ea"/>
                <a:cs typeface="Times New Roman" pitchFamily="18" charset="0"/>
              </a:rPr>
              <a:t>, people with HIV take medication. The medication controls the HIV in their bodies and keeps them healthy. The medication also lowers their likelihood of transmitting HIV to others through sex.</a:t>
            </a:r>
          </a:p>
          <a:p>
            <a:pPr marL="171450" lvl="0" indent="-171450">
              <a:buFont typeface="Arial" panose="020B0604020202020204" pitchFamily="34" charset="0"/>
              <a:buChar char="•"/>
            </a:pPr>
            <a:r>
              <a:rPr lang="en-US" sz="1000" kern="1200" baseline="0" dirty="0">
                <a:solidFill>
                  <a:schemeClr val="tx1"/>
                </a:solidFill>
                <a:effectLst/>
                <a:latin typeface="Times New Roman" pitchFamily="18" charset="0"/>
                <a:ea typeface="+mn-ea"/>
                <a:cs typeface="Times New Roman" pitchFamily="18" charset="0"/>
              </a:rPr>
              <a:t>Microbicides are designed to reduce HIV transmission during vaginal and anal sex. Most microbicides being tested today contain antiretroviral (ARV) drugs. These drugs have been shown to help prevent HIV acquisition if someone is exposed to the virus. </a:t>
            </a:r>
          </a:p>
          <a:p>
            <a:pPr marL="171450" lvl="0" indent="-171450">
              <a:buFont typeface="Arial" panose="020B0604020202020204" pitchFamily="34" charset="0"/>
              <a:buChar char="•"/>
            </a:pPr>
            <a:r>
              <a:rPr lang="en-US" sz="1000" kern="1200" baseline="0" dirty="0">
                <a:solidFill>
                  <a:schemeClr val="tx1"/>
                </a:solidFill>
                <a:effectLst/>
                <a:latin typeface="Times New Roman" pitchFamily="18" charset="0"/>
                <a:ea typeface="+mn-ea"/>
                <a:cs typeface="Times New Roman" pitchFamily="18" charset="0"/>
              </a:rPr>
              <a:t>A safe and effective preventive vaccine is believed to be the best way to control the HIV/AIDS epidemic in the long term. A vaccine uses a substance that teaches the body’s immune system to recognize and protect against a disease caused by an infectious agent or virus, often by stimulating the body to produce antibodies and T-cells against that infection. There is a lot of important research going on to find a safe and effective HIV vaccine.</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100</a:t>
            </a:fld>
            <a:endParaRPr lang="en-US" dirty="0"/>
          </a:p>
        </p:txBody>
      </p:sp>
    </p:spTree>
    <p:extLst>
      <p:ext uri="{BB962C8B-B14F-4D97-AF65-F5344CB8AC3E}">
        <p14:creationId xmlns:p14="http://schemas.microsoft.com/office/powerpoint/2010/main" val="35570996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56.</a:t>
            </a:r>
          </a:p>
          <a:p>
            <a:pPr defTabSz="957101">
              <a:defRPr/>
            </a:pPr>
            <a:r>
              <a:rPr lang="en-US" dirty="0"/>
              <a:t>Review the content on the slide.</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101</a:t>
            </a:fld>
            <a:endParaRPr lang="en-US" dirty="0"/>
          </a:p>
        </p:txBody>
      </p:sp>
    </p:spTree>
    <p:extLst>
      <p:ext uri="{BB962C8B-B14F-4D97-AF65-F5344CB8AC3E}">
        <p14:creationId xmlns:p14="http://schemas.microsoft.com/office/powerpoint/2010/main" val="35570996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optional quiz can be used again here (see quiz handout). There are 15 questions.</a:t>
            </a:r>
          </a:p>
          <a:p>
            <a:r>
              <a:rPr lang="en-US" dirty="0"/>
              <a:t>Allow approximately 15 mins for participants to complete the quiz and review the answers as a group.</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102</a:t>
            </a:fld>
            <a:endParaRPr lang="en-US" dirty="0"/>
          </a:p>
        </p:txBody>
      </p:sp>
    </p:spTree>
    <p:extLst>
      <p:ext uri="{BB962C8B-B14F-4D97-AF65-F5344CB8AC3E}">
        <p14:creationId xmlns:p14="http://schemas.microsoft.com/office/powerpoint/2010/main" val="308829564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Participant</a:t>
            </a:r>
            <a:r>
              <a:rPr lang="en-US" baseline="0" dirty="0"/>
              <a:t> Guide page.</a:t>
            </a:r>
          </a:p>
          <a:p>
            <a:r>
              <a:rPr lang="en-US" baseline="0" dirty="0"/>
              <a:t>Distribute the workshop evaluation (if applicable).</a:t>
            </a:r>
          </a:p>
          <a:p>
            <a:r>
              <a:rPr lang="en-US" baseline="0" dirty="0"/>
              <a:t>Ask participants if they have any questions. Answer all questions, if possible. If not, make a note of these questions to prepare for the next training session.</a:t>
            </a:r>
          </a:p>
          <a:p>
            <a:r>
              <a:rPr lang="en-US" baseline="0" dirty="0"/>
              <a:t> </a:t>
            </a: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103</a:t>
            </a:fld>
            <a:endParaRPr lang="en-US" dirty="0"/>
          </a:p>
        </p:txBody>
      </p:sp>
    </p:spTree>
    <p:extLst>
      <p:ext uri="{BB962C8B-B14F-4D97-AF65-F5344CB8AC3E}">
        <p14:creationId xmlns:p14="http://schemas.microsoft.com/office/powerpoint/2010/main" val="2389813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a:t>
            </a:r>
          </a:p>
          <a:p>
            <a:r>
              <a:rPr lang="en-US" dirty="0"/>
              <a:t>Read</a:t>
            </a:r>
            <a:r>
              <a:rPr lang="en-US" baseline="0" dirty="0"/>
              <a:t> the content on the slide </a:t>
            </a:r>
            <a:r>
              <a:rPr lang="en-US" dirty="0"/>
              <a:t>as the animated sections are revealed. Add the following information for each of the sections:</a:t>
            </a:r>
          </a:p>
          <a:p>
            <a:pPr marL="179433" indent="-179433">
              <a:buFont typeface="Arial" pitchFamily="34" charset="0"/>
              <a:buChar char="•"/>
            </a:pPr>
            <a:r>
              <a:rPr lang="en-US" dirty="0"/>
              <a:t>Treatment options: HIV vulnerability varies for each person and over time. Therefore, it is important that people have options for HIV prevention so they can choose the approach that is the best fit for them.</a:t>
            </a:r>
          </a:p>
          <a:p>
            <a:pPr marL="179433" indent="-179433">
              <a:buFont typeface="Arial" pitchFamily="34" charset="0"/>
              <a:buChar char="•"/>
            </a:pPr>
            <a:r>
              <a:rPr lang="en-US" dirty="0"/>
              <a:t>Question mark: Choosing the right HIV prevention option may depend on cost, availability, ease of use, or needing the consent of a partner.</a:t>
            </a:r>
          </a:p>
          <a:p>
            <a:pPr marL="179433" indent="-179433">
              <a:buFont typeface="Arial" pitchFamily="34" charset="0"/>
              <a:buChar char="•"/>
            </a:pPr>
            <a:r>
              <a:rPr lang="en-US" dirty="0"/>
              <a:t>Research: Finding clinical research participants who are willing and able to meet the rigorous clinical</a:t>
            </a:r>
            <a:r>
              <a:rPr lang="en-US" baseline="0" dirty="0"/>
              <a:t> trial</a:t>
            </a:r>
            <a:r>
              <a:rPr lang="en-US" dirty="0"/>
              <a:t> requirements is also important, and they must be able to stay in the clinical</a:t>
            </a:r>
            <a:r>
              <a:rPr lang="en-US" baseline="0" dirty="0"/>
              <a:t> trial</a:t>
            </a:r>
            <a:r>
              <a:rPr lang="en-US" dirty="0"/>
              <a:t> for the full duration.</a:t>
            </a:r>
          </a:p>
          <a:p>
            <a:pPr defTabSz="956982">
              <a:defRPr/>
            </a:pPr>
            <a:r>
              <a:rPr lang="en-US" dirty="0"/>
              <a:t>Tell participants after reviewing the slide content: HIV prevention methods also need to be supported by the community at the local and national levels.</a:t>
            </a:r>
          </a:p>
          <a:p>
            <a:pPr defTabSz="957101">
              <a:defRPr/>
            </a:pP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11</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5.</a:t>
            </a:r>
          </a:p>
          <a:p>
            <a:pPr defTabSz="957101">
              <a:defRPr/>
            </a:pPr>
            <a:r>
              <a:rPr lang="en-US" dirty="0"/>
              <a:t>Review the content on the slide.</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12</a:t>
            </a:fld>
            <a:endParaRPr lang="en-US" dirty="0"/>
          </a:p>
        </p:txBody>
      </p:sp>
    </p:spTree>
    <p:extLst>
      <p:ext uri="{BB962C8B-B14F-4D97-AF65-F5344CB8AC3E}">
        <p14:creationId xmlns:p14="http://schemas.microsoft.com/office/powerpoint/2010/main" val="1777344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5.</a:t>
            </a:r>
          </a:p>
          <a:p>
            <a:pPr defTabSz="957101">
              <a:defRPr/>
            </a:pPr>
            <a:r>
              <a:rPr lang="en-US" dirty="0"/>
              <a:t>Tell participants before reviewing the slide content: To make high-impact prevention work, the CDC is working to implement, evaluate, strengthen, and further develop effective HIV prevention efforts nationwide and globally. The CDC is also giving financial and technical support for…</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13</a:t>
            </a:fld>
            <a:endParaRPr lang="en-US" dirty="0"/>
          </a:p>
        </p:txBody>
      </p:sp>
    </p:spTree>
    <p:extLst>
      <p:ext uri="{BB962C8B-B14F-4D97-AF65-F5344CB8AC3E}">
        <p14:creationId xmlns:p14="http://schemas.microsoft.com/office/powerpoint/2010/main" val="1038668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5.</a:t>
            </a:r>
          </a:p>
          <a:p>
            <a:pPr defTabSz="957101">
              <a:defRPr/>
            </a:pPr>
            <a:r>
              <a:rPr lang="en-US" dirty="0"/>
              <a:t>Tell participants before reviewing the slide content: The CDC also gives financial and technical support for…</a:t>
            </a:r>
          </a:p>
          <a:p>
            <a:pPr defTabSz="957101">
              <a:defRPr/>
            </a:pPr>
            <a:r>
              <a:rPr lang="en-US" dirty="0"/>
              <a:t>Add the following information for the technology transfer systems bullet: Technology transfer systems make scientific and technological developments accessible to a variety of users.</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14</a:t>
            </a:fld>
            <a:endParaRPr lang="en-US" dirty="0"/>
          </a:p>
        </p:txBody>
      </p:sp>
    </p:spTree>
    <p:extLst>
      <p:ext uri="{BB962C8B-B14F-4D97-AF65-F5344CB8AC3E}">
        <p14:creationId xmlns:p14="http://schemas.microsoft.com/office/powerpoint/2010/main" val="1038668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6.</a:t>
            </a:r>
          </a:p>
          <a:p>
            <a:pPr defTabSz="957101">
              <a:defRPr/>
            </a:pPr>
            <a:endParaRPr lang="en-US" dirty="0"/>
          </a:p>
          <a:p>
            <a:pPr defTabSz="956982">
              <a:defRPr/>
            </a:pPr>
            <a:r>
              <a:rPr lang="en-US" dirty="0"/>
              <a:t>Note: If applicable (this section may be delivered as a stand-alone section), remind participants that we talked a little bit about medical and behavioral research earlier (in the What Is Clinical Research? Section). Now we’ll talk about specific tools in the toolbox.</a:t>
            </a:r>
          </a:p>
          <a:p>
            <a:pPr defTabSz="956982">
              <a:defRPr/>
            </a:pPr>
            <a:r>
              <a:rPr lang="en-US" dirty="0"/>
              <a:t>Tell participants before reviewing the slide content: We have divided the combinations of interventions that can be used to prevent HIV infection into medical (meaning ones that generally would require a prescription or use of a biological product) and behavioral/physical barriers (meaning ones that are within the direct control of the person and hopefully readily available). It should be emphasized that all of these interventions are generally used in combination and all involve some behavioral activity on the part of the user. Most of the HIV prevention research being conducted by the NIH HIV/AIDS Clinical Trials Networks involves some type of medical intervention in combination with behavioral components. The HIV combination prevention toolbox shows this kind of combination of approaches. The toolbox is organized into two sections…</a:t>
            </a:r>
          </a:p>
          <a:p>
            <a:pPr defTabSz="956982">
              <a:defRPr/>
            </a:pPr>
            <a:r>
              <a:rPr lang="en-US" dirty="0"/>
              <a:t>Add the following to “Tools and approaches that are “medical” in nature”: including medicines, medical devices, and medical procedures.</a:t>
            </a:r>
          </a:p>
          <a:p>
            <a:pPr marL="0" lvl="1" indent="0">
              <a:buNone/>
            </a:pPr>
            <a:r>
              <a:rPr lang="en-US" dirty="0"/>
              <a:t>Add the following to “Tools and approaches that are “behavioral” in nature”: including risk reduction counseling and effective behavioral interventions. </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15</a:t>
            </a:fld>
            <a:endParaRPr lang="en-US" dirty="0"/>
          </a:p>
        </p:txBody>
      </p:sp>
    </p:spTree>
    <p:extLst>
      <p:ext uri="{BB962C8B-B14F-4D97-AF65-F5344CB8AC3E}">
        <p14:creationId xmlns:p14="http://schemas.microsoft.com/office/powerpoint/2010/main" val="2696720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6.</a:t>
            </a:r>
          </a:p>
          <a:p>
            <a:r>
              <a:rPr lang="en-US" dirty="0"/>
              <a:t>Review the toolbox graphic on the slide.</a:t>
            </a:r>
          </a:p>
          <a:p>
            <a:r>
              <a:rPr lang="en-US" dirty="0"/>
              <a:t>Medical HIV prevention tools include: </a:t>
            </a:r>
          </a:p>
          <a:p>
            <a:pPr marL="179433" indent="-179433">
              <a:buFont typeface="Arial" pitchFamily="34" charset="0"/>
              <a:buChar char="•"/>
            </a:pPr>
            <a:r>
              <a:rPr lang="en-US" dirty="0"/>
              <a:t>Post-exposure prophylaxis (PEP): Taking anti-HIV drugs as soon as possible </a:t>
            </a:r>
            <a:r>
              <a:rPr lang="en-US" i="1" dirty="0"/>
              <a:t>after</a:t>
            </a:r>
            <a:r>
              <a:rPr lang="en-US" dirty="0"/>
              <a:t> exposure to HIV.</a:t>
            </a:r>
            <a:endParaRPr lang="en-US" b="1" dirty="0"/>
          </a:p>
          <a:p>
            <a:pPr marL="179433" indent="-179433">
              <a:buFont typeface="Arial" pitchFamily="34" charset="0"/>
              <a:buChar char="•"/>
            </a:pPr>
            <a:r>
              <a:rPr lang="en-US" dirty="0"/>
              <a:t>Pre-exposure prophylaxis (</a:t>
            </a:r>
            <a:r>
              <a:rPr lang="en-US" dirty="0" err="1"/>
              <a:t>PrEP</a:t>
            </a:r>
            <a:r>
              <a:rPr lang="en-US" dirty="0"/>
              <a:t>): </a:t>
            </a:r>
            <a:r>
              <a:rPr lang="en-US" sz="1000" kern="1200" baseline="0" dirty="0">
                <a:solidFill>
                  <a:schemeClr val="tx1"/>
                </a:solidFill>
                <a:effectLst/>
                <a:latin typeface="Times New Roman" pitchFamily="18" charset="0"/>
                <a:ea typeface="+mn-ea"/>
                <a:cs typeface="Times New Roman" pitchFamily="18" charset="0"/>
              </a:rPr>
              <a:t>a biomedical prevention approach for people who do not have HIV; they take medication </a:t>
            </a:r>
            <a:r>
              <a:rPr lang="en-US" sz="1000" i="1" kern="1200" baseline="0" dirty="0">
                <a:solidFill>
                  <a:schemeClr val="tx1"/>
                </a:solidFill>
                <a:effectLst/>
                <a:latin typeface="Times New Roman" pitchFamily="18" charset="0"/>
                <a:ea typeface="+mn-ea"/>
                <a:cs typeface="Times New Roman" pitchFamily="18" charset="0"/>
              </a:rPr>
              <a:t>before</a:t>
            </a:r>
            <a:r>
              <a:rPr lang="en-US" sz="1000" kern="1200" baseline="0" dirty="0">
                <a:solidFill>
                  <a:schemeClr val="tx1"/>
                </a:solidFill>
                <a:effectLst/>
                <a:latin typeface="Times New Roman" pitchFamily="18" charset="0"/>
                <a:ea typeface="+mn-ea"/>
                <a:cs typeface="Times New Roman" pitchFamily="18" charset="0"/>
              </a:rPr>
              <a:t> exposure to HIV to reduce their likelihood of acquiring HIV</a:t>
            </a:r>
            <a:r>
              <a:rPr lang="en-US" dirty="0"/>
              <a:t>.</a:t>
            </a:r>
            <a:endParaRPr lang="en-US" b="1" dirty="0"/>
          </a:p>
          <a:p>
            <a:pPr marL="179433" indent="-179433">
              <a:buFont typeface="Arial" pitchFamily="34" charset="0"/>
              <a:buChar char="•"/>
            </a:pPr>
            <a:r>
              <a:rPr lang="en-US" dirty="0"/>
              <a:t>Prevention of perinatal transmission (PMTCT): Interventions to reduce infant exposure to HIV during pregnancy, labor, and breastfeeding. Note that this is sometimes known as “prevention of mother-to-child transmission,” but many find this term stigmatizing and prefer terms like “perinatal” or “vertical,” which remove the implication of blame. We have left the acronym PMTCT because many are still familiar with it.</a:t>
            </a:r>
            <a:endParaRPr lang="en-US" b="1" dirty="0"/>
          </a:p>
          <a:p>
            <a:pPr marL="179433" indent="-179433">
              <a:buFont typeface="Arial" pitchFamily="34" charset="0"/>
              <a:buChar char="•"/>
            </a:pPr>
            <a:r>
              <a:rPr lang="en-US" dirty="0"/>
              <a:t>Vaccines: A substance that teaches the body’s immune system to recognize and protect against a disease caused by an infectious agent or virus, often by stimulating the body to produce antibodies to that infection.</a:t>
            </a:r>
          </a:p>
          <a:p>
            <a:pPr marL="179433" indent="-179433">
              <a:buFont typeface="Arial" pitchFamily="34" charset="0"/>
              <a:buChar char="•"/>
            </a:pPr>
            <a:r>
              <a:rPr lang="en-US" dirty="0"/>
              <a:t>Treatment as Prevention: </a:t>
            </a:r>
            <a:r>
              <a:rPr lang="en-US" sz="1000" kern="1200" baseline="0" dirty="0">
                <a:solidFill>
                  <a:schemeClr val="tx1"/>
                </a:solidFill>
                <a:effectLst/>
                <a:latin typeface="Times New Roman" pitchFamily="18" charset="0"/>
                <a:ea typeface="+mn-ea"/>
                <a:cs typeface="Times New Roman" pitchFamily="18" charset="0"/>
              </a:rPr>
              <a:t>a medical prevention approach that uses antiretroviral treatment for people with HIV to decrease their chance of transmitting HIV, ideally to zero chance under conditions of viral suppression (undetectable)</a:t>
            </a:r>
          </a:p>
          <a:p>
            <a:pPr marL="171450" indent="-171450">
              <a:buFont typeface="Arial" panose="020B0604020202020204" pitchFamily="34" charset="0"/>
              <a:buChar char="•"/>
            </a:pPr>
            <a:r>
              <a:rPr lang="en-US" dirty="0"/>
              <a:t>Microbicides: </a:t>
            </a:r>
            <a:r>
              <a:rPr lang="en-US" sz="1000" b="0" kern="1200" baseline="0" dirty="0">
                <a:solidFill>
                  <a:schemeClr val="tx1"/>
                </a:solidFill>
                <a:effectLst/>
                <a:latin typeface="Times New Roman" pitchFamily="18" charset="0"/>
                <a:ea typeface="+mn-ea"/>
                <a:cs typeface="Times New Roman" pitchFamily="18" charset="0"/>
              </a:rPr>
              <a:t>Products being developed and tested for use in the vagina or rectum to reduce the likelihood of HIV transmission during vaginal and anal sex</a:t>
            </a:r>
          </a:p>
          <a:p>
            <a:pPr marL="179433" indent="-179433">
              <a:buFont typeface="Arial" pitchFamily="34" charset="0"/>
              <a:buChar char="•"/>
            </a:pPr>
            <a:r>
              <a:rPr lang="en-US" dirty="0"/>
              <a:t>Sexually Transmitted Infections (STIs) Diagnosis and Treatment: having an STI can increase one’s likelihood of contracting HIV, so treatment of STIs is important for HIV prevention.</a:t>
            </a:r>
          </a:p>
          <a:p>
            <a:endParaRPr lang="en-US" dirty="0"/>
          </a:p>
          <a:p>
            <a:r>
              <a:rPr lang="en-US" dirty="0"/>
              <a:t>Tell participants after reviewing the graphic: Some of these prevention tools are approved for use and some are still being tested.</a:t>
            </a:r>
            <a:r>
              <a:rPr lang="en-US" baseline="0" dirty="0"/>
              <a:t> Re</a:t>
            </a:r>
            <a:r>
              <a:rPr lang="en-US" dirty="0"/>
              <a:t>search is under way.</a:t>
            </a:r>
          </a:p>
          <a:p>
            <a:r>
              <a:rPr lang="en-US" dirty="0"/>
              <a:t>Information related to the optional quiz (treatment as prevention): Q15: True.</a:t>
            </a:r>
          </a:p>
          <a:p>
            <a:r>
              <a:rPr lang="en-US" dirty="0"/>
              <a:t>Q: </a:t>
            </a:r>
            <a:r>
              <a:rPr lang="en-US" sz="1000" b="0" i="0" kern="1200" baseline="0" dirty="0">
                <a:solidFill>
                  <a:schemeClr val="tx1"/>
                </a:solidFill>
                <a:effectLst/>
                <a:latin typeface="Times New Roman" pitchFamily="18" charset="0"/>
                <a:ea typeface="+mn-ea"/>
                <a:cs typeface="Times New Roman" pitchFamily="18" charset="0"/>
              </a:rPr>
              <a:t>Many people living with HIV around the world are </a:t>
            </a:r>
            <a:r>
              <a:rPr lang="en-US" sz="1000" b="0" i="1" kern="1200" baseline="0" dirty="0">
                <a:solidFill>
                  <a:schemeClr val="tx1"/>
                </a:solidFill>
                <a:effectLst/>
                <a:latin typeface="Times New Roman" pitchFamily="18" charset="0"/>
                <a:ea typeface="+mn-ea"/>
                <a:cs typeface="Times New Roman" pitchFamily="18" charset="0"/>
              </a:rPr>
              <a:t>virally suppressed</a:t>
            </a:r>
            <a:r>
              <a:rPr lang="en-US" sz="1000" b="0" i="0" kern="1200" baseline="0" dirty="0">
                <a:solidFill>
                  <a:schemeClr val="tx1"/>
                </a:solidFill>
                <a:effectLst/>
                <a:latin typeface="Times New Roman" pitchFamily="18" charset="0"/>
                <a:ea typeface="+mn-ea"/>
                <a:cs typeface="Times New Roman" pitchFamily="18" charset="0"/>
              </a:rPr>
              <a:t>, meaning their medications have succeeded in reducing the amount of HIV in the body to levels such that a regular HIV test can no longer detect the virus. People with </a:t>
            </a:r>
            <a:r>
              <a:rPr lang="en-US" sz="1000" b="0" i="1" kern="1200" baseline="0" dirty="0">
                <a:solidFill>
                  <a:schemeClr val="tx1"/>
                </a:solidFill>
                <a:effectLst/>
                <a:latin typeface="Times New Roman" pitchFamily="18" charset="0"/>
                <a:ea typeface="+mn-ea"/>
                <a:cs typeface="Times New Roman" pitchFamily="18" charset="0"/>
              </a:rPr>
              <a:t>viral suppression</a:t>
            </a:r>
            <a:r>
              <a:rPr lang="en-US" sz="1000" b="0" i="0" kern="1200" baseline="0" dirty="0">
                <a:solidFill>
                  <a:schemeClr val="tx1"/>
                </a:solidFill>
                <a:effectLst/>
                <a:latin typeface="Times New Roman" pitchFamily="18" charset="0"/>
                <a:ea typeface="+mn-ea"/>
                <a:cs typeface="Times New Roman" pitchFamily="18" charset="0"/>
              </a:rPr>
              <a:t> cannot transmit HIV to their sex partners, even if they don't use a condom.</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When people living with HIV take anti-retroviral medications, they can become </a:t>
            </a:r>
            <a:r>
              <a:rPr lang="en-US" sz="1000" b="0" i="1" kern="1200" baseline="0" dirty="0">
                <a:solidFill>
                  <a:schemeClr val="tx1"/>
                </a:solidFill>
                <a:effectLst/>
                <a:latin typeface="Times New Roman" pitchFamily="18" charset="0"/>
                <a:ea typeface="+mn-ea"/>
                <a:cs typeface="Times New Roman" pitchFamily="18" charset="0"/>
              </a:rPr>
              <a:t>virally suppressed</a:t>
            </a:r>
            <a:r>
              <a:rPr lang="en-US" sz="1000" b="0" i="0" kern="1200" baseline="0" dirty="0">
                <a:solidFill>
                  <a:schemeClr val="tx1"/>
                </a:solidFill>
                <a:effectLst/>
                <a:latin typeface="Times New Roman" pitchFamily="18" charset="0"/>
                <a:ea typeface="+mn-ea"/>
                <a:cs typeface="Times New Roman" pitchFamily="18" charset="0"/>
              </a:rPr>
              <a:t>. Viral suppression means that the medications are working to reduce the amount of HIV in the body to undetectable levels. </a:t>
            </a:r>
            <a:r>
              <a:rPr lang="en-US" sz="1000" b="0" i="0" u="none" strike="noStrike" kern="1200" baseline="0" dirty="0">
                <a:solidFill>
                  <a:schemeClr val="tx1"/>
                </a:solidFill>
                <a:effectLst/>
                <a:latin typeface="Times New Roman" pitchFamily="18" charset="0"/>
                <a:ea typeface="+mn-ea"/>
                <a:cs typeface="Times New Roman" pitchFamily="18" charset="0"/>
                <a:hlinkClick r:id="rId3"/>
              </a:rPr>
              <a:t>Estimates</a:t>
            </a:r>
            <a:r>
              <a:rPr lang="en-US" sz="1000" b="0" i="0" kern="1200" baseline="0" dirty="0">
                <a:solidFill>
                  <a:schemeClr val="tx1"/>
                </a:solidFill>
                <a:effectLst/>
                <a:latin typeface="Times New Roman" pitchFamily="18" charset="0"/>
                <a:ea typeface="+mn-ea"/>
                <a:cs typeface="Times New Roman" pitchFamily="18" charset="0"/>
              </a:rPr>
              <a:t> indicate that more than 40% of the world's people living with HIV are virally suppressed. Studies have shown that people with viral suppression cannot transmit HIV to their sex partners—not even through acts of </a:t>
            </a:r>
            <a:r>
              <a:rPr lang="en-US" sz="1000" b="0" i="0" kern="1200" baseline="0" dirty="0" err="1">
                <a:solidFill>
                  <a:schemeClr val="tx1"/>
                </a:solidFill>
                <a:effectLst/>
                <a:latin typeface="Times New Roman" pitchFamily="18" charset="0"/>
                <a:ea typeface="+mn-ea"/>
                <a:cs typeface="Times New Roman" pitchFamily="18" charset="0"/>
              </a:rPr>
              <a:t>condomless</a:t>
            </a:r>
            <a:r>
              <a:rPr lang="en-US" sz="1000" b="0" i="0" kern="1200" baseline="0" dirty="0">
                <a:solidFill>
                  <a:schemeClr val="tx1"/>
                </a:solidFill>
                <a:effectLst/>
                <a:latin typeface="Times New Roman" pitchFamily="18" charset="0"/>
                <a:ea typeface="+mn-ea"/>
                <a:cs typeface="Times New Roman" pitchFamily="18" charset="0"/>
              </a:rPr>
              <a:t> sex. Because anti-retroviral treatment for people living with HIV can prevent HIV transmission in this way, we call it “Treatment as Prevention” (</a:t>
            </a:r>
            <a:r>
              <a:rPr lang="en-US" sz="1000" b="0" i="0" kern="1200" baseline="0" dirty="0" err="1">
                <a:solidFill>
                  <a:schemeClr val="tx1"/>
                </a:solidFill>
                <a:effectLst/>
                <a:latin typeface="Times New Roman" pitchFamily="18" charset="0"/>
                <a:ea typeface="+mn-ea"/>
                <a:cs typeface="Times New Roman" pitchFamily="18" charset="0"/>
              </a:rPr>
              <a:t>TasP</a:t>
            </a:r>
            <a:r>
              <a:rPr lang="en-US" sz="1000" b="0" i="0" kern="1200" baseline="0" dirty="0">
                <a:solidFill>
                  <a:schemeClr val="tx1"/>
                </a:solidFill>
                <a:effectLst/>
                <a:latin typeface="Times New Roman" pitchFamily="18" charset="0"/>
                <a:ea typeface="+mn-ea"/>
                <a:cs typeface="Times New Roman" pitchFamily="18" charset="0"/>
              </a:rPr>
              <a:t>). Many scientists around the world, including those at the National Institutes of Health and the Centers for Disease Control and Prevention, agree that there is zero chance of HIV transmission through sex under conditions of viral suppression.</a:t>
            </a:r>
            <a:br>
              <a:rPr lang="en-US" dirty="0"/>
            </a:br>
            <a:endParaRPr lang="en-US" dirty="0"/>
          </a:p>
          <a:p>
            <a:pPr defTabSz="956982">
              <a:defRPr/>
            </a:pPr>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16</a:t>
            </a:fld>
            <a:endParaRPr lang="en-US" dirty="0"/>
          </a:p>
        </p:txBody>
      </p:sp>
    </p:spTree>
    <p:extLst>
      <p:ext uri="{BB962C8B-B14F-4D97-AF65-F5344CB8AC3E}">
        <p14:creationId xmlns:p14="http://schemas.microsoft.com/office/powerpoint/2010/main" val="791067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6.</a:t>
            </a:r>
          </a:p>
          <a:p>
            <a:r>
              <a:rPr lang="en-US" dirty="0"/>
              <a:t>Tell participants before reviewing the slide content: Behavioral and physical barrier prevention tools include:</a:t>
            </a:r>
          </a:p>
          <a:p>
            <a:pPr marL="179433" indent="-179433">
              <a:buFont typeface="Arial" pitchFamily="34" charset="0"/>
              <a:buChar char="•"/>
            </a:pPr>
            <a:r>
              <a:rPr lang="en-US" dirty="0"/>
              <a:t>Harm Reduction: A way of dealing with behavior that damages the health of a person (and sometimes the health of their community). Harm reduction can include education about drug use, sex, and HIV.</a:t>
            </a:r>
          </a:p>
          <a:p>
            <a:pPr marL="179433" indent="-179433">
              <a:buFont typeface="Arial" pitchFamily="34" charset="0"/>
              <a:buChar char="•"/>
            </a:pPr>
            <a:r>
              <a:rPr lang="en-US" dirty="0"/>
              <a:t>Clean Syringes (Needle Exchange Programs): Provides clean needles to reduce the likelihood of HIV transmission through injected drugs. Needle exchange programs provide a safe way for people to turn in their used syringes for appropriate disposal and received new sterile syringes in return; some programs also provide information on how to clean syringes using bleach and water.</a:t>
            </a:r>
          </a:p>
          <a:p>
            <a:pPr marL="179433" indent="-179433">
              <a:buFont typeface="Arial" pitchFamily="34" charset="0"/>
              <a:buChar char="•"/>
            </a:pPr>
            <a:r>
              <a:rPr lang="en-US" dirty="0"/>
              <a:t>Condoms and Other Barrier Methods: Any method that prevents passage of blood, semen, or vaginal fluids from passing from one person to another. Condoms can be used externally (typically over a penis) or internally (typically inside a vagina or rectum).</a:t>
            </a:r>
          </a:p>
          <a:p>
            <a:pPr marL="179433" indent="-179433">
              <a:buFont typeface="Arial" pitchFamily="34" charset="0"/>
              <a:buChar char="•"/>
            </a:pPr>
            <a:r>
              <a:rPr lang="en-US" dirty="0"/>
              <a:t>Treatment/Prevention of Drug/Alcohol Abuse: Includes injection drug use, behavior while under the influence, and effects of drug use and addiction on a person’s overall health.</a:t>
            </a:r>
          </a:p>
          <a:p>
            <a:pPr marL="179433" indent="-179433">
              <a:buFont typeface="Arial" pitchFamily="34" charset="0"/>
              <a:buChar char="•"/>
            </a:pPr>
            <a:r>
              <a:rPr lang="en-US" dirty="0"/>
              <a:t>Voluntary Medical Penile Circumcision: </a:t>
            </a:r>
            <a:r>
              <a:rPr lang="en-US" sz="1000" kern="1200" baseline="0" dirty="0">
                <a:solidFill>
                  <a:schemeClr val="tx1"/>
                </a:solidFill>
                <a:effectLst/>
                <a:latin typeface="Times New Roman" pitchFamily="18" charset="0"/>
                <a:ea typeface="+mn-ea"/>
                <a:cs typeface="Times New Roman" pitchFamily="18" charset="0"/>
              </a:rPr>
              <a:t>A surgical procedure to remove the penis’s foreskin; reduces the likelihood of the </a:t>
            </a:r>
            <a:r>
              <a:rPr lang="en-US" sz="1000" kern="1200" baseline="0" dirty="0" err="1">
                <a:solidFill>
                  <a:schemeClr val="tx1"/>
                </a:solidFill>
                <a:effectLst/>
                <a:latin typeface="Times New Roman" pitchFamily="18" charset="0"/>
                <a:ea typeface="+mn-ea"/>
                <a:cs typeface="Times New Roman" pitchFamily="18" charset="0"/>
              </a:rPr>
              <a:t>insertive</a:t>
            </a:r>
            <a:r>
              <a:rPr lang="en-US" sz="1000" kern="1200" baseline="0" dirty="0">
                <a:solidFill>
                  <a:schemeClr val="tx1"/>
                </a:solidFill>
                <a:effectLst/>
                <a:latin typeface="Times New Roman" pitchFamily="18" charset="0"/>
                <a:ea typeface="+mn-ea"/>
                <a:cs typeface="Times New Roman" pitchFamily="18" charset="0"/>
              </a:rPr>
              <a:t> partner acquiring HIV through the penis during vaginal sex by approximately 60%. “Voluntary medical” means the surgery is performed on adults who consent to the procedure for this medical purpose. </a:t>
            </a:r>
          </a:p>
          <a:p>
            <a:pPr marL="179433" indent="-179433">
              <a:buFont typeface="Arial" pitchFamily="34" charset="0"/>
              <a:buChar char="•"/>
            </a:pPr>
            <a:r>
              <a:rPr lang="en-US" dirty="0"/>
              <a:t>Education: Education includes knowing your status, encouraging testing, and knowing how the disease is transmitted.</a:t>
            </a:r>
          </a:p>
          <a:p>
            <a:pPr lvl="0"/>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17</a:t>
            </a:fld>
            <a:endParaRPr lang="en-US" dirty="0"/>
          </a:p>
        </p:txBody>
      </p:sp>
    </p:spTree>
    <p:extLst>
      <p:ext uri="{BB962C8B-B14F-4D97-AF65-F5344CB8AC3E}">
        <p14:creationId xmlns:p14="http://schemas.microsoft.com/office/powerpoint/2010/main" val="1032224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en-US" dirty="0"/>
              <a:t>Tell participants after reviewing the slide content: The HIV combination</a:t>
            </a:r>
            <a:r>
              <a:rPr lang="en-US" baseline="0" dirty="0"/>
              <a:t> </a:t>
            </a:r>
            <a:r>
              <a:rPr lang="en-US" dirty="0"/>
              <a:t>prevention toolbox shows the importance of both medical and behavioral/physical tools. Combining multiple tools may provide the best method for HIV prevention. Some of these tools have both a medical and behavioral component. For example, </a:t>
            </a:r>
            <a:r>
              <a:rPr lang="en-US" dirty="0" err="1"/>
              <a:t>PrEP</a:t>
            </a:r>
            <a:r>
              <a:rPr lang="en-US" dirty="0"/>
              <a:t> is a medical tool because it </a:t>
            </a:r>
            <a:r>
              <a:rPr lang="en-US" sz="1000" kern="1200" baseline="0" dirty="0">
                <a:solidFill>
                  <a:schemeClr val="tx1"/>
                </a:solidFill>
                <a:effectLst/>
                <a:latin typeface="Times New Roman" pitchFamily="18" charset="0"/>
                <a:ea typeface="+mn-ea"/>
                <a:cs typeface="Times New Roman" pitchFamily="18" charset="0"/>
              </a:rPr>
              <a:t>involves antiretroviral medications, but there is also a behavioral component because people have to follow the prescribed plan and take the medication.</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18</a:t>
            </a:fld>
            <a:endParaRPr lang="en-US" dirty="0"/>
          </a:p>
        </p:txBody>
      </p:sp>
    </p:spTree>
    <p:extLst>
      <p:ext uri="{BB962C8B-B14F-4D97-AF65-F5344CB8AC3E}">
        <p14:creationId xmlns:p14="http://schemas.microsoft.com/office/powerpoint/2010/main" val="3088295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7.</a:t>
            </a:r>
          </a:p>
          <a:p>
            <a:r>
              <a:rPr lang="en-US" dirty="0"/>
              <a:t>Tell participants before reviewing the slide content: Effective HIV prevention programs are comprehensive and science-based. When we talk about HIV prevention strategies and tools, we are looking at things that we already know are working, things that are being researched right now, and things that might work and that may be researched in the future. They include…</a:t>
            </a:r>
          </a:p>
          <a:p>
            <a:r>
              <a:rPr lang="en-US" dirty="0"/>
              <a:t>Review the animated graphic (this graphic is continued on the next slide).</a:t>
            </a:r>
          </a:p>
          <a:p>
            <a:r>
              <a:rPr lang="en-US" dirty="0"/>
              <a:t> </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19</a:t>
            </a:fld>
            <a:endParaRPr lang="en-US" dirty="0"/>
          </a:p>
        </p:txBody>
      </p:sp>
    </p:spTree>
    <p:extLst>
      <p:ext uri="{BB962C8B-B14F-4D97-AF65-F5344CB8AC3E}">
        <p14:creationId xmlns:p14="http://schemas.microsoft.com/office/powerpoint/2010/main" val="1038668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a:t>
            </a:r>
          </a:p>
          <a:p>
            <a:pPr defTabSz="957112">
              <a:defRPr/>
            </a:pPr>
            <a:r>
              <a:rPr lang="en-US" dirty="0"/>
              <a:t>Review the content on the slide.</a:t>
            </a:r>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2</a:t>
            </a:fld>
            <a:endParaRPr lang="en-US" dirty="0"/>
          </a:p>
        </p:txBody>
      </p:sp>
      <p:sp>
        <p:nvSpPr>
          <p:cNvPr id="8" name="Date Placeholder 7"/>
          <p:cNvSpPr>
            <a:spLocks noGrp="1"/>
          </p:cNvSpPr>
          <p:nvPr>
            <p:ph type="dt" idx="14"/>
          </p:nvPr>
        </p:nvSpPr>
        <p:spPr/>
        <p:txBody>
          <a:bodyPr/>
          <a:lstStyle/>
          <a:p>
            <a:r>
              <a:rPr lang="en-US" dirty="0"/>
              <a:t>Biomedical HIV Prevention Research </a:t>
            </a:r>
          </a:p>
        </p:txBody>
      </p:sp>
    </p:spTree>
    <p:extLst>
      <p:ext uri="{BB962C8B-B14F-4D97-AF65-F5344CB8AC3E}">
        <p14:creationId xmlns:p14="http://schemas.microsoft.com/office/powerpoint/2010/main" val="1940109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7.</a:t>
            </a:r>
          </a:p>
          <a:p>
            <a:r>
              <a:rPr lang="en-US" dirty="0"/>
              <a:t>Tell participants before reviewing the slide content: Effective HIV prevention programs also include…</a:t>
            </a:r>
          </a:p>
          <a:p>
            <a:r>
              <a:rPr lang="en-US" dirty="0"/>
              <a:t>Continue reviewing the animated graphic (this graphic is continued on the next slide).</a:t>
            </a:r>
          </a:p>
          <a:p>
            <a:r>
              <a:rPr lang="en-US" dirty="0"/>
              <a:t> </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20</a:t>
            </a:fld>
            <a:endParaRPr lang="en-US" dirty="0"/>
          </a:p>
        </p:txBody>
      </p:sp>
    </p:spTree>
    <p:extLst>
      <p:ext uri="{BB962C8B-B14F-4D97-AF65-F5344CB8AC3E}">
        <p14:creationId xmlns:p14="http://schemas.microsoft.com/office/powerpoint/2010/main" val="1038668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7. </a:t>
            </a:r>
          </a:p>
          <a:p>
            <a:pPr defTabSz="957101">
              <a:defRPr/>
            </a:pPr>
            <a:r>
              <a:rPr lang="en-US" dirty="0"/>
              <a:t>Continue reviewing the animated graphic (this graphic is continued on the next slide).</a:t>
            </a:r>
          </a:p>
          <a:p>
            <a:r>
              <a:rPr lang="en-US" dirty="0"/>
              <a:t>Tell participants before reviewing the slide content: Effective HIV prevention programs also include…</a:t>
            </a:r>
          </a:p>
          <a:p>
            <a:r>
              <a:rPr lang="en-US" dirty="0"/>
              <a:t>Add examples for two of the sections:</a:t>
            </a:r>
          </a:p>
          <a:p>
            <a:pPr marL="179433" indent="-179433">
              <a:buFont typeface="Arial" pitchFamily="34" charset="0"/>
              <a:buChar char="•"/>
            </a:pPr>
            <a:r>
              <a:rPr lang="en-US" dirty="0"/>
              <a:t>An HIV prevention technical assistance assessment and plan: For example, technical assistance is provided to help communities in reporting, tracking, and quality assurance of to ensure data quality.</a:t>
            </a:r>
          </a:p>
          <a:p>
            <a:pPr marL="179433" indent="-179433">
              <a:buFont typeface="Arial" pitchFamily="34" charset="0"/>
              <a:buChar char="•"/>
            </a:pPr>
            <a:r>
              <a:rPr lang="en-US" dirty="0"/>
              <a:t>Evaluation of major program activities, interventions, and services: For example, review and analyze information from several resources, including trends in HIV diagnoses, behavioral surveillance data, risk behavior, etc. </a:t>
            </a:r>
          </a:p>
          <a:p>
            <a:endParaRPr lang="en-US" dirty="0"/>
          </a:p>
          <a:p>
            <a:r>
              <a:rPr lang="en-US" dirty="0"/>
              <a:t> </a:t>
            </a:r>
          </a:p>
          <a:p>
            <a:endParaRPr lang="en-US" dirty="0"/>
          </a:p>
          <a:p>
            <a:r>
              <a:rPr lang="en-US" dirty="0"/>
              <a:t> </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21</a:t>
            </a:fld>
            <a:endParaRPr lang="en-US" dirty="0"/>
          </a:p>
        </p:txBody>
      </p:sp>
    </p:spTree>
    <p:extLst>
      <p:ext uri="{BB962C8B-B14F-4D97-AF65-F5344CB8AC3E}">
        <p14:creationId xmlns:p14="http://schemas.microsoft.com/office/powerpoint/2010/main" val="1038668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7.</a:t>
            </a:r>
          </a:p>
          <a:p>
            <a:r>
              <a:rPr lang="en-US" dirty="0"/>
              <a:t>Continue reviewing the animated graphic.</a:t>
            </a:r>
          </a:p>
          <a:p>
            <a:r>
              <a:rPr lang="en-US" dirty="0"/>
              <a:t>Tell participants before reviewing the slide content: Effective HIV prevention programs also include…</a:t>
            </a:r>
          </a:p>
          <a:p>
            <a:endParaRPr lang="en-US" dirty="0"/>
          </a:p>
          <a:p>
            <a:r>
              <a:rPr lang="en-US" dirty="0"/>
              <a:t> </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22</a:t>
            </a:fld>
            <a:endParaRPr lang="en-US" dirty="0"/>
          </a:p>
        </p:txBody>
      </p:sp>
    </p:spTree>
    <p:extLst>
      <p:ext uri="{BB962C8B-B14F-4D97-AF65-F5344CB8AC3E}">
        <p14:creationId xmlns:p14="http://schemas.microsoft.com/office/powerpoint/2010/main" val="1038668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983">
              <a:defRPr/>
            </a:pPr>
            <a:r>
              <a:rPr lang="en-US" dirty="0"/>
              <a:t>Participant Guide pages 8-9.</a:t>
            </a:r>
          </a:p>
          <a:p>
            <a:r>
              <a:rPr lang="en-US" dirty="0"/>
              <a:t>Introduce a small group activity.</a:t>
            </a:r>
          </a:p>
          <a:p>
            <a:pPr marL="179456" indent="-179456">
              <a:buFont typeface="Arial" pitchFamily="34" charset="0"/>
              <a:buChar char="•"/>
            </a:pPr>
            <a:r>
              <a:rPr lang="en-US" dirty="0"/>
              <a:t>Divide the whole group into 4 smaller groups.</a:t>
            </a:r>
          </a:p>
          <a:p>
            <a:pPr marL="179456" indent="-179456">
              <a:buFont typeface="Arial" pitchFamily="34" charset="0"/>
              <a:buChar char="•"/>
            </a:pPr>
            <a:r>
              <a:rPr lang="en-US" dirty="0"/>
              <a:t>Assign one of the questions in the boxes to each group.</a:t>
            </a:r>
          </a:p>
          <a:p>
            <a:pPr marL="179456" indent="-179456">
              <a:buFont typeface="Arial" pitchFamily="34" charset="0"/>
              <a:buChar char="•"/>
            </a:pPr>
            <a:r>
              <a:rPr lang="en-US" dirty="0"/>
              <a:t>Allow approximately 5 mins for the groups to brainstorm their answers.</a:t>
            </a:r>
          </a:p>
          <a:p>
            <a:pPr marL="179456" indent="-179456">
              <a:buFont typeface="Arial" pitchFamily="34" charset="0"/>
              <a:buChar char="•"/>
            </a:pPr>
            <a:r>
              <a:rPr lang="en-US" dirty="0"/>
              <a:t>Encourage participants to write their brainstorm on a flip chart, white board, and/or in their Participant Guides (each question has been reproduced in the Participant Guide with space to write).</a:t>
            </a:r>
          </a:p>
          <a:p>
            <a:pPr marL="179456" indent="-179456">
              <a:buFont typeface="Arial" pitchFamily="34" charset="0"/>
              <a:buChar char="•"/>
            </a:pPr>
            <a:r>
              <a:rPr lang="en-US" dirty="0"/>
              <a:t>Ask someone from each group to share some/all of their answers.</a:t>
            </a:r>
          </a:p>
          <a:p>
            <a:pPr marL="179456" indent="-179456">
              <a:buFont typeface="Arial" pitchFamily="34" charset="0"/>
              <a:buChar char="•"/>
            </a:pPr>
            <a:r>
              <a:rPr lang="en-US" dirty="0"/>
              <a:t>Encourage the other groups to write these answers in the provided space in their Participant Guides.</a:t>
            </a:r>
          </a:p>
          <a:p>
            <a:r>
              <a:rPr lang="en-US" dirty="0"/>
              <a:t>Possible answers include:</a:t>
            </a:r>
          </a:p>
          <a:p>
            <a:r>
              <a:rPr lang="en-GB" dirty="0"/>
              <a:t>Question</a:t>
            </a:r>
            <a:r>
              <a:rPr lang="en-US" dirty="0"/>
              <a:t> </a:t>
            </a:r>
            <a:r>
              <a:rPr lang="en-GB" dirty="0"/>
              <a:t>1: How can you use what you have learned about HIV prevention in your daily life? Understand the importance of testing; understand the tools available for HIV prevention.</a:t>
            </a:r>
            <a:endParaRPr lang="en-US" dirty="0"/>
          </a:p>
          <a:p>
            <a:r>
              <a:rPr lang="en-GB" dirty="0"/>
              <a:t>Question 2: If someone you know wants more information about HIV prevention, what would you tell them? Research the various HIV/AIDS websites; talk to doctors and other health care professionals.</a:t>
            </a:r>
            <a:endParaRPr lang="en-US" dirty="0"/>
          </a:p>
          <a:p>
            <a:r>
              <a:rPr lang="en-GB" dirty="0"/>
              <a:t>Question 3: If you were concerned about someone close to you becoming HIV positive, what would you do? Talk to them about condoms and </a:t>
            </a:r>
            <a:r>
              <a:rPr lang="en-GB" dirty="0" err="1"/>
              <a:t>PrEP</a:t>
            </a:r>
            <a:r>
              <a:rPr lang="en-GB" dirty="0"/>
              <a:t>; know how HIV is prevented and transmitted.</a:t>
            </a:r>
            <a:endParaRPr lang="en-US" dirty="0"/>
          </a:p>
          <a:p>
            <a:r>
              <a:rPr lang="en-GB" dirty="0"/>
              <a:t>Question 4: In what ways has this information about HIV prevention impacted YOU? More aware of prevention options; more aware of the importance of taking responsibility for my actions in preventing HIV.</a:t>
            </a:r>
            <a:endParaRPr lang="en-US" dirty="0"/>
          </a:p>
          <a:p>
            <a:r>
              <a:rPr lang="en-US" dirty="0"/>
              <a:t>Activity timing: 15 mins (5 mins to brainstorm their answers; 10 mins for the whole group sharing). Total time for this activity: 15 mins</a:t>
            </a:r>
          </a:p>
          <a:p>
            <a:r>
              <a:rPr lang="en-GB" dirty="0"/>
              <a:t>Allow for questions before ending the activity and going to the summary.</a:t>
            </a:r>
            <a:endParaRPr lang="en-US" dirty="0"/>
          </a:p>
          <a:p>
            <a:pPr defTabSz="956983">
              <a:defRPr/>
            </a:pP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23</a:t>
            </a:fld>
            <a:endParaRPr lang="en-US" dirty="0"/>
          </a:p>
        </p:txBody>
      </p:sp>
    </p:spTree>
    <p:extLst>
      <p:ext uri="{BB962C8B-B14F-4D97-AF65-F5344CB8AC3E}">
        <p14:creationId xmlns:p14="http://schemas.microsoft.com/office/powerpoint/2010/main" val="4132406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10.</a:t>
            </a:r>
          </a:p>
          <a:p>
            <a:pPr defTabSz="956983">
              <a:defRPr/>
            </a:pPr>
            <a:r>
              <a:rPr lang="en-US" dirty="0"/>
              <a:t>Review the content on the slide.</a:t>
            </a:r>
          </a:p>
          <a:p>
            <a:r>
              <a:rPr lang="en-US" dirty="0"/>
              <a:t>Review the objectives for this section. Tell participants: In this session, you learned about:</a:t>
            </a:r>
          </a:p>
          <a:p>
            <a:pPr marL="179455" indent="-179455">
              <a:buFont typeface="Arial" pitchFamily="34" charset="0"/>
              <a:buChar char="•"/>
            </a:pPr>
            <a:r>
              <a:rPr lang="en-US" dirty="0"/>
              <a:t>The qualities of high-impact HIV prevention</a:t>
            </a:r>
          </a:p>
          <a:p>
            <a:pPr marL="179455" indent="-179455">
              <a:buFont typeface="Arial" pitchFamily="34" charset="0"/>
              <a:buChar char="•"/>
            </a:pPr>
            <a:r>
              <a:rPr lang="en-US" dirty="0"/>
              <a:t>The HIV combination</a:t>
            </a:r>
            <a:r>
              <a:rPr lang="en-US" baseline="0" dirty="0"/>
              <a:t> </a:t>
            </a:r>
            <a:r>
              <a:rPr lang="en-US" dirty="0"/>
              <a:t>prevention toolbox and what it contains</a:t>
            </a:r>
          </a:p>
          <a:p>
            <a:r>
              <a:rPr lang="en-US" dirty="0"/>
              <a:t>Tell participants where to find the glossary of terms and abbreviations used in this session in case they have questions about them.</a:t>
            </a:r>
          </a:p>
          <a:p>
            <a:r>
              <a:rPr lang="en-US" dirty="0"/>
              <a:t>Review the Frequently Asked Questions (FAQs) and additional resources for more information.</a:t>
            </a:r>
          </a:p>
          <a:p>
            <a:r>
              <a:rPr lang="en-US" dirty="0"/>
              <a:t>Ask participants if they have any additional resources they would like to share. </a:t>
            </a:r>
          </a:p>
          <a:p>
            <a:r>
              <a:rPr lang="en-US" dirty="0"/>
              <a:t>Save and add any additional resources for future use.</a:t>
            </a:r>
          </a:p>
          <a:p>
            <a:endParaRPr lang="en-US" dirty="0"/>
          </a:p>
          <a:p>
            <a:pPr defTabSz="956983">
              <a:defRPr/>
            </a:pPr>
            <a:endParaRPr lang="en-US" dirty="0"/>
          </a:p>
          <a:p>
            <a:pPr defTabSz="956983">
              <a:defRPr/>
            </a:pPr>
            <a:endParaRPr lang="en-US" dirty="0"/>
          </a:p>
          <a:p>
            <a:pPr defTabSz="956983">
              <a:defRPr/>
            </a:pP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24</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Participant</a:t>
            </a:r>
            <a:r>
              <a:rPr lang="en-US" baseline="0" dirty="0"/>
              <a:t> Guide page.</a:t>
            </a:r>
          </a:p>
          <a:p>
            <a:r>
              <a:rPr lang="en-US" baseline="0" dirty="0"/>
              <a:t>Ask participants if they have any questions. Answer all questions, if possible. If not, make a note of these questions to prepare for the next training session.</a:t>
            </a: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25</a:t>
            </a:fld>
            <a:endParaRPr lang="en-US" dirty="0"/>
          </a:p>
        </p:txBody>
      </p:sp>
    </p:spTree>
    <p:extLst>
      <p:ext uri="{BB962C8B-B14F-4D97-AF65-F5344CB8AC3E}">
        <p14:creationId xmlns:p14="http://schemas.microsoft.com/office/powerpoint/2010/main" val="2389813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15.</a:t>
            </a:r>
          </a:p>
          <a:p>
            <a:pPr defTabSz="956864">
              <a:defRPr/>
            </a:pPr>
            <a:r>
              <a:rPr lang="en-US" dirty="0"/>
              <a:t>Review the content on the slide.</a:t>
            </a:r>
          </a:p>
          <a:p>
            <a:endParaRPr lang="en-US" dirty="0"/>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26</a:t>
            </a:fld>
            <a:endParaRPr lang="en-US" dirty="0"/>
          </a:p>
        </p:txBody>
      </p:sp>
      <p:sp>
        <p:nvSpPr>
          <p:cNvPr id="8" name="Date Placeholder 7"/>
          <p:cNvSpPr>
            <a:spLocks noGrp="1"/>
          </p:cNvSpPr>
          <p:nvPr>
            <p:ph type="dt" idx="14"/>
          </p:nvPr>
        </p:nvSpPr>
        <p:spPr/>
        <p:txBody>
          <a:bodyPr/>
          <a:lstStyle/>
          <a:p>
            <a:r>
              <a:rPr lang="en-US" dirty="0"/>
              <a:t>HIV Prevention Research Tools </a:t>
            </a:r>
          </a:p>
        </p:txBody>
      </p:sp>
    </p:spTree>
    <p:extLst>
      <p:ext uri="{BB962C8B-B14F-4D97-AF65-F5344CB8AC3E}">
        <p14:creationId xmlns:p14="http://schemas.microsoft.com/office/powerpoint/2010/main" val="1940109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983">
              <a:defRPr/>
            </a:pPr>
            <a:r>
              <a:rPr lang="en-US" dirty="0"/>
              <a:t>Participant Guide page 15.</a:t>
            </a:r>
          </a:p>
          <a:p>
            <a:pPr defTabSz="956983">
              <a:defRPr/>
            </a:pPr>
            <a:r>
              <a:rPr lang="en-US" dirty="0"/>
              <a:t>Tell participants before reviewing the slide content: In this session (What Are HIV Prevention Tools and How Are They Used in Prevention Research?), you will learn about…</a:t>
            </a:r>
          </a:p>
          <a:p>
            <a:pPr defTabSz="956983">
              <a:defRPr/>
            </a:pPr>
            <a:r>
              <a:rPr lang="en-US" dirty="0"/>
              <a:t>Review the objectives on the slide.</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27</a:t>
            </a:fld>
            <a:endParaRPr lang="en-US" dirty="0"/>
          </a:p>
        </p:txBody>
      </p:sp>
    </p:spTree>
    <p:extLst>
      <p:ext uri="{BB962C8B-B14F-4D97-AF65-F5344CB8AC3E}">
        <p14:creationId xmlns:p14="http://schemas.microsoft.com/office/powerpoint/2010/main" val="541419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15.</a:t>
            </a:r>
          </a:p>
          <a:p>
            <a:pPr defTabSz="956864">
              <a:defRPr/>
            </a:pPr>
            <a:r>
              <a:rPr lang="en-US" dirty="0"/>
              <a:t>This section of the course is aimed at awareness level only. Specific trials/research are not discussed because it is too much information for this the</a:t>
            </a:r>
            <a:r>
              <a:rPr lang="en-US" baseline="0" dirty="0"/>
              <a:t> </a:t>
            </a:r>
            <a:r>
              <a:rPr lang="en-US" dirty="0"/>
              <a:t>time available. This section is also at the end of the day, so participants will likely be tired. This content is condensed from the content in the Introduction to remind participants that everything we’ve already talked about brings us to this point. For sessions where the course has been abbreviated and includes ONLY the content about the HIV prevention tools, additional presenter instructions will be required to ensure continuity. Any references to previous sections of the course should be omitted.</a:t>
            </a:r>
          </a:p>
          <a:p>
            <a:pPr defTabSz="956864">
              <a:defRPr/>
            </a:pPr>
            <a:r>
              <a:rPr lang="en-US" dirty="0"/>
              <a:t>Tell participants before reviewing the slide content: Research is looking at a number of ways to prevent the spread of HIV. It includes…</a:t>
            </a:r>
          </a:p>
          <a:p>
            <a:pPr defTabSz="956864">
              <a:defRPr/>
            </a:pPr>
            <a:r>
              <a:rPr lang="en-US" dirty="0"/>
              <a:t>Review the content on the slide.</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28</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15-16.</a:t>
            </a:r>
          </a:p>
          <a:p>
            <a:r>
              <a:rPr lang="en-US" dirty="0"/>
              <a:t>Tell participants before reviewing the slide content: One of our goals today is to increase awareness of and knowledge about HIV prevention research. During this section of the course, we will focus on three important areas of biomedical prevention. When we talk about HIV prevention strategies and tools, we are looking at things that we already know are working, things that are being researched right now, and things that might work and that may be researched in the future.</a:t>
            </a:r>
          </a:p>
          <a:p>
            <a:pPr defTabSz="956864">
              <a:defRPr/>
            </a:pPr>
            <a:r>
              <a:rPr lang="en-US" dirty="0"/>
              <a:t>Review the animated graphic on the slide. Add the</a:t>
            </a:r>
            <a:r>
              <a:rPr lang="en-US" baseline="0" dirty="0"/>
              <a:t> following information as each section is revealed:</a:t>
            </a:r>
          </a:p>
          <a:p>
            <a:pPr lvl="0"/>
            <a:r>
              <a:rPr lang="en-US" dirty="0"/>
              <a:t>Provide definitions as each modality is revealed. Tell participants:</a:t>
            </a:r>
          </a:p>
          <a:p>
            <a:pPr marL="171405" marR="0" lvl="0" indent="-171405"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000" kern="1200" baseline="0" dirty="0">
                <a:solidFill>
                  <a:schemeClr val="tx1"/>
                </a:solidFill>
                <a:effectLst/>
                <a:latin typeface="Times New Roman" pitchFamily="18" charset="0"/>
                <a:ea typeface="+mn-ea"/>
                <a:cs typeface="Times New Roman" pitchFamily="18" charset="0"/>
              </a:rPr>
              <a:t>Pre-exposure prophylaxis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a:t>
            </a:r>
            <a:r>
              <a:rPr lang="en-US" sz="1000" kern="1200" baseline="0" dirty="0" err="1">
                <a:solidFill>
                  <a:schemeClr val="tx1"/>
                </a:solidFill>
                <a:effectLst/>
                <a:latin typeface="Times New Roman" pitchFamily="18" charset="0"/>
                <a:ea typeface="+mn-ea"/>
                <a:cs typeface="Times New Roman" pitchFamily="18" charset="0"/>
              </a:rPr>
              <a:t>TasP</a:t>
            </a:r>
            <a:r>
              <a:rPr lang="en-US" sz="1000" kern="1200" baseline="0" dirty="0">
                <a:solidFill>
                  <a:schemeClr val="tx1"/>
                </a:solidFill>
                <a:effectLst/>
                <a:latin typeface="Times New Roman" pitchFamily="18" charset="0"/>
                <a:ea typeface="+mn-ea"/>
                <a:cs typeface="Times New Roman" pitchFamily="18" charset="0"/>
              </a:rPr>
              <a:t>, &amp; Integrated Strategies: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is an HIV prevention approach for HIV negative individuals to stay HIV-negative by taking anti-HIV medicines. There are two FDA approved medications for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One is called Truvada® and</a:t>
            </a:r>
            <a:r>
              <a:rPr lang="en-US" baseline="0" dirty="0"/>
              <a:t> the other is called </a:t>
            </a:r>
            <a:r>
              <a:rPr lang="en-US" sz="1000" kern="1200" baseline="0" dirty="0" err="1">
                <a:solidFill>
                  <a:schemeClr val="tx1"/>
                </a:solidFill>
                <a:effectLst/>
                <a:latin typeface="Times New Roman" pitchFamily="18" charset="0"/>
                <a:ea typeface="+mn-ea"/>
                <a:cs typeface="Times New Roman" pitchFamily="18" charset="0"/>
              </a:rPr>
              <a:t>Descovy</a:t>
            </a:r>
            <a:r>
              <a:rPr lang="en-US" sz="1000" kern="1200" baseline="0" dirty="0">
                <a:solidFill>
                  <a:schemeClr val="tx1"/>
                </a:solidFill>
                <a:effectLst/>
                <a:latin typeface="Times New Roman" pitchFamily="18" charset="0"/>
                <a:ea typeface="+mn-ea"/>
                <a:cs typeface="Times New Roman" pitchFamily="18" charset="0"/>
              </a:rPr>
              <a:t> ®.  Each is a pill approved for daily use in the US. </a:t>
            </a:r>
            <a:r>
              <a:rPr lang="en-US" sz="1000" kern="1200" baseline="0" dirty="0" err="1">
                <a:solidFill>
                  <a:schemeClr val="tx1"/>
                </a:solidFill>
                <a:effectLst/>
                <a:latin typeface="Times New Roman" pitchFamily="18" charset="0"/>
                <a:ea typeface="+mn-ea"/>
                <a:cs typeface="Times New Roman" pitchFamily="18" charset="0"/>
              </a:rPr>
              <a:t>TasP</a:t>
            </a:r>
            <a:r>
              <a:rPr lang="en-US" sz="1000" kern="1200" baseline="0" dirty="0">
                <a:solidFill>
                  <a:schemeClr val="tx1"/>
                </a:solidFill>
                <a:effectLst/>
                <a:latin typeface="Times New Roman" pitchFamily="18" charset="0"/>
                <a:ea typeface="+mn-ea"/>
                <a:cs typeface="Times New Roman" pitchFamily="18" charset="0"/>
              </a:rPr>
              <a:t> is the use of anti-HIV medicines among people with HIV to reduce the likelihood of transmission to others.</a:t>
            </a:r>
            <a:r>
              <a:rPr lang="en-US" dirty="0"/>
              <a:t> “Integrated strategies” refers to other ways</a:t>
            </a:r>
            <a:r>
              <a:rPr lang="en-US" baseline="0" dirty="0"/>
              <a:t> of administering </a:t>
            </a:r>
            <a:r>
              <a:rPr lang="en-US" baseline="0" dirty="0" err="1"/>
              <a:t>PrEP</a:t>
            </a:r>
            <a:r>
              <a:rPr lang="en-US" baseline="0" dirty="0"/>
              <a:t> that are currently under research, like injections. More on those later. </a:t>
            </a:r>
            <a:endParaRPr lang="en-US" sz="1000" kern="1200" baseline="0" dirty="0">
              <a:solidFill>
                <a:schemeClr val="tx1"/>
              </a:solidFill>
              <a:effectLst/>
              <a:latin typeface="Times New Roman" pitchFamily="18" charset="0"/>
              <a:ea typeface="+mn-ea"/>
              <a:cs typeface="Times New Roman" pitchFamily="18" charset="0"/>
            </a:endParaRPr>
          </a:p>
          <a:p>
            <a:pPr marL="171405" marR="0" lvl="0" indent="-171405"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000" kern="1200" baseline="0" dirty="0">
                <a:solidFill>
                  <a:schemeClr val="tx1"/>
                </a:solidFill>
                <a:effectLst/>
                <a:latin typeface="Times New Roman" pitchFamily="18" charset="0"/>
                <a:ea typeface="+mn-ea"/>
                <a:cs typeface="Times New Roman" pitchFamily="18" charset="0"/>
              </a:rPr>
              <a:t>Microbicides: Microbicides are products being developed and tested in different forms like vaginal rings, rectal inserts, suppositories, douches, and gels that release drugs in the body over time. They are designed for people of all genders to be applied in the vagina or rectum to help prevent HIV during sex.</a:t>
            </a:r>
          </a:p>
          <a:p>
            <a:pPr marL="171405" indent="-171405">
              <a:buFont typeface="Arial" panose="020B0604020202020204" pitchFamily="34" charset="0"/>
              <a:buChar char="•"/>
            </a:pPr>
            <a:r>
              <a:rPr lang="en-US" dirty="0"/>
              <a:t>An HIV vaccine would teach the body to recognize the virus and activate protective cells to prevent infection or control disease. There is no HIV vaccine right now. But some clinical trials have given hope that an effective vaccine could be developed, and newer trials are ongoing to find out.</a:t>
            </a:r>
          </a:p>
          <a:p>
            <a:pPr defTabSz="956864">
              <a:defRPr/>
            </a:pPr>
            <a:endParaRPr lang="en-US" dirty="0"/>
          </a:p>
          <a:p>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29</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983">
              <a:defRPr/>
            </a:pPr>
            <a:r>
              <a:rPr lang="en-US" dirty="0"/>
              <a:t>Participant Guide page 3.</a:t>
            </a:r>
          </a:p>
          <a:p>
            <a:pPr defTabSz="956983">
              <a:defRPr/>
            </a:pPr>
            <a:r>
              <a:rPr lang="en-US" dirty="0"/>
              <a:t>Tell participants before reviewing the slide content: In this workshop, we will provide basic information about HIV prevention research tools in simple terms. We will present important information and you will be able to ask questions. We will also do activities together to help you remember what you hear… </a:t>
            </a:r>
          </a:p>
          <a:p>
            <a:pPr defTabSz="956983">
              <a:defRPr/>
            </a:pPr>
            <a:r>
              <a:rPr lang="en-US" dirty="0"/>
              <a:t>Review the objective on the slide.</a:t>
            </a:r>
          </a:p>
          <a:p>
            <a:pPr defTabSz="956983">
              <a:defRPr/>
            </a:pPr>
            <a:r>
              <a:rPr lang="en-US" dirty="0"/>
              <a:t>Tell participants: This workshop is designed to give you an opportunity to:</a:t>
            </a:r>
          </a:p>
          <a:p>
            <a:pPr marL="179432" indent="-179432">
              <a:buFont typeface="Arial" pitchFamily="34" charset="0"/>
              <a:buChar char="•"/>
            </a:pPr>
            <a:r>
              <a:rPr lang="en-US" dirty="0"/>
              <a:t>Apply the information you learn in activities and discussions.</a:t>
            </a:r>
          </a:p>
          <a:p>
            <a:pPr marL="179432" indent="-179432">
              <a:buFont typeface="Arial" pitchFamily="34" charset="0"/>
              <a:buChar char="•"/>
            </a:pPr>
            <a:r>
              <a:rPr lang="en-US" dirty="0"/>
              <a:t>Ask questions about information you do not understand.</a:t>
            </a:r>
          </a:p>
          <a:p>
            <a:pPr marL="179432" indent="-179432">
              <a:buFont typeface="Arial" pitchFamily="34" charset="0"/>
              <a:buChar char="•"/>
            </a:pPr>
            <a:r>
              <a:rPr lang="en-US" dirty="0"/>
              <a:t>Practice what you learn. </a:t>
            </a:r>
          </a:p>
          <a:p>
            <a:r>
              <a:rPr lang="en-US" dirty="0"/>
              <a:t>This Participant Guide includes information, facts, and space to write your own notes, and a glossary. The glossary includes many words, abbreviations, and definitions that may not be familiar to you.</a:t>
            </a:r>
          </a:p>
          <a:p>
            <a:r>
              <a:rPr lang="en-US" dirty="0"/>
              <a:t>Presenter notes: The optional quiz can be used here (see quiz handout) or when participants arrive. The quiz can be given at</a:t>
            </a:r>
            <a:r>
              <a:rPr lang="en-US" baseline="0" dirty="0"/>
              <a:t> the beginning of the presentation and at the end of the presentation. </a:t>
            </a:r>
            <a:r>
              <a:rPr lang="en-US" dirty="0"/>
              <a:t>There are 16 questions. Allow approximately 15 mins for participants to complete the quiz. The quiz answers will</a:t>
            </a:r>
            <a:r>
              <a:rPr lang="en-US" baseline="0" dirty="0"/>
              <a:t> be reviewed at the end of the presentation.</a:t>
            </a:r>
            <a:endParaRPr lang="en-US" dirty="0"/>
          </a:p>
          <a:p>
            <a:pPr defTabSz="956983"/>
            <a:r>
              <a:rPr lang="en-US" dirty="0"/>
              <a:t>Notes have been inserted in the PPT that provide the content needed to answer each of the questions in the quiz. These notes are titled: “Information related to the optional quiz.” Presenters should add the answers to the presentation if the optional quiz is included.</a:t>
            </a:r>
          </a:p>
          <a:p>
            <a:endParaRPr lang="en-US" dirty="0"/>
          </a:p>
          <a:p>
            <a:pPr defTabSz="956983">
              <a:defRPr/>
            </a:pPr>
            <a:endParaRPr lang="en-US" dirty="0"/>
          </a:p>
          <a:p>
            <a:pPr defTabSz="956983">
              <a:defRPr/>
            </a:pPr>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3</a:t>
            </a:fld>
            <a:endParaRPr lang="en-US" dirty="0"/>
          </a:p>
        </p:txBody>
      </p:sp>
    </p:spTree>
    <p:extLst>
      <p:ext uri="{BB962C8B-B14F-4D97-AF65-F5344CB8AC3E}">
        <p14:creationId xmlns:p14="http://schemas.microsoft.com/office/powerpoint/2010/main" val="1751098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16.</a:t>
            </a:r>
          </a:p>
          <a:p>
            <a:r>
              <a:rPr lang="en-US" dirty="0"/>
              <a:t>Tell participants before reviewing the slide content: We call these medical prevention tools “modalities.”</a:t>
            </a:r>
          </a:p>
          <a:p>
            <a:r>
              <a:rPr lang="en-US" dirty="0"/>
              <a:t>Remind participants that:</a:t>
            </a:r>
          </a:p>
          <a:p>
            <a:pPr marL="179433" indent="-179433">
              <a:buFont typeface="Arial" pitchFamily="34" charset="0"/>
              <a:buChar char="•"/>
            </a:pPr>
            <a:r>
              <a:rPr lang="en-US" dirty="0"/>
              <a:t>They just saw this graphic introduced to all of the prevention techniques. </a:t>
            </a:r>
            <a:endParaRPr lang="en-US" b="1" dirty="0"/>
          </a:p>
          <a:p>
            <a:pPr marL="179433" indent="-179433">
              <a:buFont typeface="Arial" pitchFamily="34" charset="0"/>
              <a:buChar char="•"/>
            </a:pPr>
            <a:r>
              <a:rPr lang="en-US" dirty="0"/>
              <a:t>Just because we’re only talking about </a:t>
            </a:r>
            <a:r>
              <a:rPr lang="en-US" dirty="0" err="1"/>
              <a:t>PrEP</a:t>
            </a:r>
            <a:r>
              <a:rPr lang="en-US" dirty="0"/>
              <a:t> &amp; </a:t>
            </a:r>
            <a:r>
              <a:rPr lang="en-US" dirty="0" err="1"/>
              <a:t>TasP</a:t>
            </a:r>
            <a:r>
              <a:rPr lang="en-US" dirty="0"/>
              <a:t>, vaccines, and microbicides here doesn’t mean they should forget about the other prevention methods. </a:t>
            </a:r>
            <a:endParaRPr lang="en-US" b="1" dirty="0"/>
          </a:p>
          <a:p>
            <a:pPr marL="179433" indent="-179433">
              <a:buFont typeface="Arial" pitchFamily="34" charset="0"/>
              <a:buChar char="•"/>
            </a:pPr>
            <a:r>
              <a:rPr lang="en-US" dirty="0"/>
              <a:t>We said earlier that education and a combination of prevention approaches improves effectiveness.</a:t>
            </a:r>
            <a:endParaRPr lang="en-US" b="1" dirty="0"/>
          </a:p>
          <a:p>
            <a:pPr defTabSz="956982">
              <a:defRPr/>
            </a:pPr>
            <a:r>
              <a:rPr lang="en-US" dirty="0"/>
              <a:t>Tell participants after reviewing the slide content: Participation in research can lead to intervention and prevention.</a:t>
            </a:r>
            <a:endParaRPr lang="en-US" b="1" dirty="0"/>
          </a:p>
          <a:p>
            <a:pPr defTabSz="956864">
              <a:defRPr/>
            </a:pPr>
            <a:endParaRPr lang="en-US" dirty="0"/>
          </a:p>
          <a:p>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30</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pages 17-18.</a:t>
            </a:r>
          </a:p>
          <a:p>
            <a:r>
              <a:rPr lang="en-US" dirty="0"/>
              <a:t>Tell participants before reviewing the slide content: A variety of HIV prevention research successes are creating a great deal of hope that we will soon be able to prevent the spread of HIV. Even when an approach or tool being tested does not work, researchers learn a great deal and can redirect their future efforts accordingly. </a:t>
            </a:r>
          </a:p>
          <a:p>
            <a:pPr defTabSz="956982">
              <a:defRPr/>
            </a:pPr>
            <a:r>
              <a:rPr lang="en-US" dirty="0"/>
              <a:t>Presenters should be prepared to check for updated information and data on the UNAIDS, CDC, NAID, and NIAID websites and provide updates, as needed.</a:t>
            </a:r>
          </a:p>
          <a:p>
            <a:pPr defTabSz="956982">
              <a:defRPr/>
            </a:pPr>
            <a:r>
              <a:rPr lang="en-US" dirty="0"/>
              <a:t>Introduce the overview graphic on the PPT slide. Each of the sections of the graphic will be described in detail on the following slides. </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31</a:t>
            </a:fld>
            <a:endParaRPr lang="en-US" dirty="0"/>
          </a:p>
        </p:txBody>
      </p:sp>
    </p:spTree>
    <p:extLst>
      <p:ext uri="{BB962C8B-B14F-4D97-AF65-F5344CB8AC3E}">
        <p14:creationId xmlns:p14="http://schemas.microsoft.com/office/powerpoint/2010/main" val="791653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pages 17-18.</a:t>
            </a:r>
          </a:p>
          <a:p>
            <a:pPr defTabSz="957101">
              <a:defRPr/>
            </a:pPr>
            <a:r>
              <a:rPr lang="en-US" dirty="0"/>
              <a:t>This slide is the first piece of the overview graphic. </a:t>
            </a:r>
          </a:p>
          <a:p>
            <a:r>
              <a:rPr lang="en-US" dirty="0"/>
              <a:t>Review the content on the slide as it is revealed by the animation.</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32</a:t>
            </a:fld>
            <a:endParaRPr lang="en-US" dirty="0"/>
          </a:p>
        </p:txBody>
      </p:sp>
    </p:spTree>
    <p:extLst>
      <p:ext uri="{BB962C8B-B14F-4D97-AF65-F5344CB8AC3E}">
        <p14:creationId xmlns:p14="http://schemas.microsoft.com/office/powerpoint/2010/main" val="791653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pages 17-18.</a:t>
            </a:r>
          </a:p>
          <a:p>
            <a:pPr defTabSz="957101">
              <a:defRPr/>
            </a:pPr>
            <a:r>
              <a:rPr lang="en-US" dirty="0"/>
              <a:t>Continue reviewing the overview graphic.</a:t>
            </a:r>
          </a:p>
          <a:p>
            <a:r>
              <a:rPr lang="en-US" dirty="0"/>
              <a:t>Review the content on the slide as it is revealed by the animation.</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33</a:t>
            </a:fld>
            <a:endParaRPr lang="en-US" dirty="0"/>
          </a:p>
        </p:txBody>
      </p:sp>
    </p:spTree>
    <p:extLst>
      <p:ext uri="{BB962C8B-B14F-4D97-AF65-F5344CB8AC3E}">
        <p14:creationId xmlns:p14="http://schemas.microsoft.com/office/powerpoint/2010/main" val="791653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pages 17-18.</a:t>
            </a:r>
          </a:p>
          <a:p>
            <a:pPr defTabSz="957101">
              <a:defRPr/>
            </a:pPr>
            <a:r>
              <a:rPr lang="en-US" dirty="0"/>
              <a:t>Continue reviewing the overview graphic.</a:t>
            </a:r>
          </a:p>
          <a:p>
            <a:r>
              <a:rPr lang="en-US" dirty="0"/>
              <a:t>Review the content on the slide as it is revealed by the animation.</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34</a:t>
            </a:fld>
            <a:endParaRPr lang="en-US" dirty="0"/>
          </a:p>
        </p:txBody>
      </p:sp>
    </p:spTree>
    <p:extLst>
      <p:ext uri="{BB962C8B-B14F-4D97-AF65-F5344CB8AC3E}">
        <p14:creationId xmlns:p14="http://schemas.microsoft.com/office/powerpoint/2010/main" val="7916532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pages 17-18.</a:t>
            </a:r>
          </a:p>
          <a:p>
            <a:pPr defTabSz="957101">
              <a:defRPr/>
            </a:pPr>
            <a:r>
              <a:rPr lang="en-US" dirty="0"/>
              <a:t>Continue reviewing the overview graphic. </a:t>
            </a:r>
            <a:r>
              <a:rPr lang="en-US" dirty="0" err="1"/>
              <a:t>iPrEx</a:t>
            </a:r>
            <a:r>
              <a:rPr lang="en-US" dirty="0"/>
              <a:t> stands for “Pre-Exposure Prophylaxis Initiative”</a:t>
            </a:r>
          </a:p>
          <a:p>
            <a:r>
              <a:rPr lang="en-US" dirty="0"/>
              <a:t>Review the content on the slide as it is revealed by the animation.</a:t>
            </a:r>
          </a:p>
          <a:p>
            <a:r>
              <a:rPr lang="en-US" dirty="0"/>
              <a:t>Tell participants after reviewing the first bullet:</a:t>
            </a:r>
            <a:r>
              <a:rPr lang="en-US" baseline="0" dirty="0"/>
              <a:t> A</a:t>
            </a:r>
            <a:r>
              <a:rPr lang="en-US" dirty="0"/>
              <a:t>long with other clinical trials, these two studies helped pave the way for the approval by the FDA for use of Truvada® as PrEP.</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35</a:t>
            </a:fld>
            <a:endParaRPr lang="en-US" dirty="0"/>
          </a:p>
        </p:txBody>
      </p:sp>
    </p:spTree>
    <p:extLst>
      <p:ext uri="{BB962C8B-B14F-4D97-AF65-F5344CB8AC3E}">
        <p14:creationId xmlns:p14="http://schemas.microsoft.com/office/powerpoint/2010/main" val="7916532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pages 17-18.</a:t>
            </a:r>
          </a:p>
          <a:p>
            <a:pPr defTabSz="957101">
              <a:defRPr/>
            </a:pPr>
            <a:r>
              <a:rPr lang="en-US" dirty="0"/>
              <a:t>Continue reviewing the overview graphic.</a:t>
            </a:r>
          </a:p>
          <a:p>
            <a:pPr defTabSz="957101">
              <a:defRPr/>
            </a:pPr>
            <a:r>
              <a:rPr lang="en-US" dirty="0"/>
              <a:t>Review the content on the slide as it is revealed by the animation.</a:t>
            </a:r>
          </a:p>
          <a:p>
            <a:r>
              <a:rPr lang="en-US" dirty="0"/>
              <a:t>After reviewing the slide content, stop for questions. The next three subsections are modality specific.</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36</a:t>
            </a:fld>
            <a:endParaRPr lang="en-US" dirty="0"/>
          </a:p>
        </p:txBody>
      </p:sp>
    </p:spTree>
    <p:extLst>
      <p:ext uri="{BB962C8B-B14F-4D97-AF65-F5344CB8AC3E}">
        <p14:creationId xmlns:p14="http://schemas.microsoft.com/office/powerpoint/2010/main" val="7916532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982">
              <a:defRPr/>
            </a:pPr>
            <a:r>
              <a:rPr lang="en-US" dirty="0"/>
              <a:t>Participant Guide page 17-18.</a:t>
            </a:r>
          </a:p>
          <a:p>
            <a:pPr defTabSz="956982">
              <a:defRPr/>
            </a:pPr>
            <a:r>
              <a:rPr lang="en-US" dirty="0"/>
              <a:t>This slide is the first piece of the overview graphic. </a:t>
            </a:r>
          </a:p>
          <a:p>
            <a:r>
              <a:rPr lang="en-US" dirty="0"/>
              <a:t>Review the content on the slide as it is revealed by the animation.</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1366329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982">
              <a:defRPr/>
            </a:pPr>
            <a:r>
              <a:rPr lang="en-US" dirty="0"/>
              <a:t>Participant Guide page 18.</a:t>
            </a:r>
          </a:p>
          <a:p>
            <a:pPr defTabSz="956982">
              <a:defRPr/>
            </a:pPr>
            <a:r>
              <a:rPr lang="en-US" dirty="0"/>
              <a:t>This slide is the first piece of the overview graphic. </a:t>
            </a:r>
          </a:p>
          <a:p>
            <a:r>
              <a:rPr lang="en-US" dirty="0"/>
              <a:t>Review the content on the slide as it is revealed by the animation.</a:t>
            </a:r>
          </a:p>
          <a:p>
            <a:endParaRPr lang="en-US" dirty="0"/>
          </a:p>
          <a:p>
            <a:r>
              <a:rPr lang="en-US" dirty="0"/>
              <a:t>The HPTN 083 enrollment goal for Black MSM was 50% enrollment of this population at US sites (which was met). The enrollment goal for transgender women was 10% globally (which was exceeded at 12%). These goals were set, met, and exceeded only because of the advocacy of community members working in partnership with researchers.</a:t>
            </a:r>
          </a:p>
          <a:p>
            <a:pPr defTabSz="957101">
              <a:defRPr/>
            </a:pP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38</a:t>
            </a:fld>
            <a:endParaRPr lang="en-US" dirty="0"/>
          </a:p>
        </p:txBody>
      </p:sp>
    </p:spTree>
    <p:extLst>
      <p:ext uri="{BB962C8B-B14F-4D97-AF65-F5344CB8AC3E}">
        <p14:creationId xmlns:p14="http://schemas.microsoft.com/office/powerpoint/2010/main" val="6951223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19.</a:t>
            </a:r>
          </a:p>
          <a:p>
            <a:pPr defTabSz="956864">
              <a:defRPr/>
            </a:pPr>
            <a:r>
              <a:rPr lang="en-US" dirty="0"/>
              <a:t>Review the content on the slide.</a:t>
            </a:r>
          </a:p>
          <a:p>
            <a:endParaRPr lang="en-US" dirty="0"/>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39</a:t>
            </a:fld>
            <a:endParaRPr lang="en-US" dirty="0"/>
          </a:p>
        </p:txBody>
      </p:sp>
      <p:sp>
        <p:nvSpPr>
          <p:cNvPr id="8" name="Date Placeholder 7"/>
          <p:cNvSpPr>
            <a:spLocks noGrp="1"/>
          </p:cNvSpPr>
          <p:nvPr>
            <p:ph type="dt" idx="14"/>
          </p:nvPr>
        </p:nvSpPr>
        <p:spPr/>
        <p:txBody>
          <a:bodyPr/>
          <a:lstStyle/>
          <a:p>
            <a:r>
              <a:rPr lang="en-US" dirty="0"/>
              <a:t>HIV Prevention Research Tools </a:t>
            </a:r>
          </a:p>
        </p:txBody>
      </p:sp>
    </p:spTree>
    <p:extLst>
      <p:ext uri="{BB962C8B-B14F-4D97-AF65-F5344CB8AC3E}">
        <p14:creationId xmlns:p14="http://schemas.microsoft.com/office/powerpoint/2010/main" val="3597095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Participant Guide page for this slide.</a:t>
            </a:r>
          </a:p>
          <a:p>
            <a:r>
              <a:rPr lang="en-US" dirty="0"/>
              <a:t>Review the high-level agenda for the workshop. Be prepared to change this slide if the workshop is given with a different time structure.</a:t>
            </a:r>
          </a:p>
          <a:p>
            <a:r>
              <a:rPr lang="en-US" dirty="0"/>
              <a:t>Review the logistics of breaks and lunch, depending on the location.</a:t>
            </a:r>
          </a:p>
          <a:p>
            <a:endParaRPr lang="en-US" dirty="0"/>
          </a:p>
        </p:txBody>
      </p:sp>
      <p:sp>
        <p:nvSpPr>
          <p:cNvPr id="5" name="Slide Number Placeholder 4"/>
          <p:cNvSpPr>
            <a:spLocks noGrp="1"/>
          </p:cNvSpPr>
          <p:nvPr>
            <p:ph type="sldNum" sz="quarter" idx="11"/>
          </p:nvPr>
        </p:nvSpPr>
        <p:spPr/>
        <p:txBody>
          <a:bodyPr/>
          <a:lstStyle/>
          <a:p>
            <a:fld id="{E0FBA801-77F0-5C45-9E8C-8BB8B933F180}" type="slidenum">
              <a:rPr lang="en-US" smtClean="0"/>
              <a:pPr/>
              <a:t>4</a:t>
            </a:fld>
            <a:endParaRPr lang="en-US" dirty="0"/>
          </a:p>
        </p:txBody>
      </p:sp>
    </p:spTree>
    <p:extLst>
      <p:ext uri="{BB962C8B-B14F-4D97-AF65-F5344CB8AC3E}">
        <p14:creationId xmlns:p14="http://schemas.microsoft.com/office/powerpoint/2010/main" val="36696459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19.</a:t>
            </a:r>
          </a:p>
          <a:p>
            <a:r>
              <a:rPr lang="en-US" dirty="0"/>
              <a:t>Tell participants before reviewing the slide content: We said earlier that education and a combination of prevention approaches improves prevention effectiveness. The HIV combination</a:t>
            </a:r>
            <a:r>
              <a:rPr lang="en-US" baseline="0" dirty="0"/>
              <a:t> </a:t>
            </a:r>
            <a:r>
              <a:rPr lang="en-US" dirty="0"/>
              <a:t>prevention toolbox shows the importance of both medical and behavioral/physical tools. Combining multiple tools may provide the best method for HIV prevention. It is recommended that people who are prescribed </a:t>
            </a:r>
            <a:r>
              <a:rPr lang="en-US" dirty="0" err="1"/>
              <a:t>PrEP</a:t>
            </a:r>
            <a:r>
              <a:rPr lang="en-US" dirty="0"/>
              <a:t> also receive counseling as part of a comprehensive HIV prevention package and consistently use condoms. </a:t>
            </a:r>
          </a:p>
          <a:p>
            <a:endParaRPr lang="en-US" dirty="0"/>
          </a:p>
          <a:p>
            <a:endParaRPr lang="en-US" dirty="0"/>
          </a:p>
          <a:p>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40</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19.</a:t>
            </a:r>
          </a:p>
          <a:p>
            <a:pPr defTabSz="956864">
              <a:defRPr/>
            </a:pPr>
            <a:r>
              <a:rPr lang="en-US" dirty="0"/>
              <a:t>Each of the following modalities stand alone in terms of content and can be pulled out, as needed. If presenting a modality outside of the main context of the training, discuss the toolbox graphic as an introduction. There is repetition of the graphic and some text to ensure that each modality stands alone. Repetition of the graphic is designed to remind participants which modality is being discussed and serve as a reminder of the toolbox.</a:t>
            </a:r>
          </a:p>
          <a:p>
            <a:pPr defTabSz="956864">
              <a:defRPr/>
            </a:pPr>
            <a:r>
              <a:rPr lang="en-US" dirty="0"/>
              <a:t>Tell participants after reviewing the last bullet:</a:t>
            </a:r>
          </a:p>
          <a:p>
            <a:pPr marL="179433" indent="-179433" defTabSz="956864">
              <a:buFont typeface="Arial" pitchFamily="34" charset="0"/>
              <a:buChar char="•"/>
              <a:defRPr/>
            </a:pPr>
            <a:r>
              <a:rPr lang="en-US" dirty="0"/>
              <a:t>This approach is only effective if the medication is taken exactly as prescribed on a consistent, daily basis.</a:t>
            </a:r>
          </a:p>
          <a:p>
            <a:pPr marL="179433" indent="-179433" defTabSz="956864">
              <a:buFont typeface="Arial" pitchFamily="34" charset="0"/>
              <a:buChar char="•"/>
              <a:defRPr/>
            </a:pPr>
            <a:r>
              <a:rPr lang="en-US" dirty="0"/>
              <a:t>The idea of </a:t>
            </a:r>
            <a:r>
              <a:rPr lang="en-US" dirty="0" err="1"/>
              <a:t>PrEP</a:t>
            </a:r>
            <a:r>
              <a:rPr lang="en-US" dirty="0"/>
              <a:t> is not new. It is the same idea behind taking birth control pills to prevent pregnancy or taking anti-malarial drugs before traveling to areas where malaria is an issue. People can be healthy but still taking a daily medication to avoid a specific health problem, such as HIV.</a:t>
            </a:r>
          </a:p>
          <a:p>
            <a:pPr marL="179433" indent="-179433" defTabSz="956864">
              <a:buFont typeface="Arial" pitchFamily="34" charset="0"/>
              <a:buChar char="•"/>
              <a:defRPr/>
            </a:pPr>
            <a:r>
              <a:rPr lang="en-US" dirty="0" err="1"/>
              <a:t>PrEP</a:t>
            </a:r>
            <a:r>
              <a:rPr lang="en-US" dirty="0"/>
              <a:t> is only available by prescription.</a:t>
            </a:r>
          </a:p>
          <a:p>
            <a:r>
              <a:rPr lang="en-US" dirty="0"/>
              <a:t>Information related to the optional quiz (referring to injection drug use (IDU)): Q10: False.</a:t>
            </a:r>
          </a:p>
          <a:p>
            <a:r>
              <a:rPr lang="en-US" dirty="0"/>
              <a:t>Q: </a:t>
            </a:r>
            <a:r>
              <a:rPr lang="en-US" dirty="0" err="1"/>
              <a:t>PrEP</a:t>
            </a:r>
            <a:r>
              <a:rPr lang="en-US" dirty="0"/>
              <a:t> is an HIV prevention method intended for use by people living with HIV.</a:t>
            </a:r>
          </a:p>
          <a:p>
            <a:r>
              <a:rPr lang="en-US" dirty="0"/>
              <a:t>A: </a:t>
            </a:r>
            <a:r>
              <a:rPr lang="en-US" sz="1000" b="0" i="0"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is an HIV prevention strategy in which HIV‐negative people are prescribed antiretroviral medication to reduce their chances of contracting HIV. However, </a:t>
            </a:r>
            <a:r>
              <a:rPr lang="en-US" sz="1000" b="0" i="0"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is meaningful for people living with HIV too; it has been shown to be an effective HIV prevention method for mixed-status partners to help HIV-negative partners stay negative. Truvada® was the first pill approved by the U.S. Food and Drug Administration as daily oral </a:t>
            </a:r>
            <a:r>
              <a:rPr lang="en-US" sz="1000" b="0" i="0"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in 2012, and </a:t>
            </a:r>
            <a:r>
              <a:rPr lang="en-US" sz="1000" b="0" i="0" kern="1200" baseline="0" dirty="0" err="1">
                <a:solidFill>
                  <a:schemeClr val="tx1"/>
                </a:solidFill>
                <a:effectLst/>
                <a:latin typeface="Times New Roman" pitchFamily="18" charset="0"/>
                <a:ea typeface="+mn-ea"/>
                <a:cs typeface="Times New Roman" pitchFamily="18" charset="0"/>
              </a:rPr>
              <a:t>Descovy</a:t>
            </a:r>
            <a:r>
              <a:rPr lang="en-US" sz="1000" b="0" i="0" kern="1200" baseline="0" dirty="0">
                <a:solidFill>
                  <a:schemeClr val="tx1"/>
                </a:solidFill>
                <a:effectLst/>
                <a:latin typeface="Times New Roman" pitchFamily="18" charset="0"/>
                <a:ea typeface="+mn-ea"/>
                <a:cs typeface="Times New Roman" pitchFamily="18" charset="0"/>
              </a:rPr>
              <a:t>® was the second in 2019. Other medications are being researched as </a:t>
            </a:r>
            <a:r>
              <a:rPr lang="en-US" sz="1000" b="0" i="0" kern="1200" baseline="0" dirty="0" err="1">
                <a:solidFill>
                  <a:schemeClr val="tx1"/>
                </a:solidFill>
                <a:effectLst/>
                <a:latin typeface="Times New Roman" pitchFamily="18" charset="0"/>
                <a:ea typeface="+mn-ea"/>
                <a:cs typeface="Times New Roman" pitchFamily="18" charset="0"/>
              </a:rPr>
              <a:t>PrEP.</a:t>
            </a:r>
            <a:br>
              <a:rPr lang="en-US" dirty="0"/>
            </a:br>
            <a:endParaRPr lang="en-US" dirty="0"/>
          </a:p>
          <a:p>
            <a:r>
              <a:rPr lang="en-US" dirty="0"/>
              <a:t>Information related to the optional quiz included in the Participant Guide (referring to the importance of taking medication exactly as prescribed on a consistent, daily basis): Q8: False.</a:t>
            </a:r>
          </a:p>
          <a:p>
            <a:r>
              <a:rPr lang="en-US" dirty="0"/>
              <a:t>Q: </a:t>
            </a:r>
            <a:r>
              <a:rPr lang="en-US" dirty="0" err="1"/>
              <a:t>PrEP</a:t>
            </a:r>
            <a:r>
              <a:rPr lang="en-US" dirty="0"/>
              <a:t> is a way to prevent HIV by taking HIV treatment medication after exposure to the virus.</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Among the many ways to prevent HIV, two strategies sound very similar but are quite different: </a:t>
            </a:r>
            <a:r>
              <a:rPr lang="en-US" sz="1000" b="0" i="1"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versus </a:t>
            </a:r>
            <a:r>
              <a:rPr lang="en-US" sz="1000" b="0" i="1" kern="1200" baseline="0" dirty="0">
                <a:solidFill>
                  <a:schemeClr val="tx1"/>
                </a:solidFill>
                <a:effectLst/>
                <a:latin typeface="Times New Roman" pitchFamily="18" charset="0"/>
                <a:ea typeface="+mn-ea"/>
                <a:cs typeface="Times New Roman" pitchFamily="18" charset="0"/>
              </a:rPr>
              <a:t>PEP</a:t>
            </a:r>
            <a:r>
              <a:rPr lang="en-US" sz="1000" b="0" i="0" kern="1200" baseline="0" dirty="0">
                <a:solidFill>
                  <a:schemeClr val="tx1"/>
                </a:solidFill>
                <a:effectLst/>
                <a:latin typeface="Times New Roman" pitchFamily="18" charset="0"/>
                <a:ea typeface="+mn-ea"/>
                <a:cs typeface="Times New Roman" pitchFamily="18" charset="0"/>
              </a:rPr>
              <a:t>. </a:t>
            </a:r>
            <a:br>
              <a:rPr lang="en-US" dirty="0"/>
            </a:br>
            <a:r>
              <a:rPr lang="en-US" sz="1000" b="0" i="1"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stands for </a:t>
            </a:r>
            <a:r>
              <a:rPr lang="en-US" sz="1000" b="0" i="0" u="sng" kern="1200" baseline="0" dirty="0">
                <a:solidFill>
                  <a:schemeClr val="tx1"/>
                </a:solidFill>
                <a:effectLst/>
                <a:latin typeface="Times New Roman" pitchFamily="18" charset="0"/>
                <a:ea typeface="+mn-ea"/>
                <a:cs typeface="Times New Roman" pitchFamily="18" charset="0"/>
              </a:rPr>
              <a:t>Pre</a:t>
            </a:r>
            <a:r>
              <a:rPr lang="en-US" sz="1000" b="0" i="0" kern="1200" baseline="0" dirty="0">
                <a:solidFill>
                  <a:schemeClr val="tx1"/>
                </a:solidFill>
                <a:effectLst/>
                <a:latin typeface="Times New Roman" pitchFamily="18" charset="0"/>
                <a:ea typeface="+mn-ea"/>
                <a:cs typeface="Times New Roman" pitchFamily="18" charset="0"/>
              </a:rPr>
              <a:t>‐Exposure Prophylaxis. It involves prescribing anti-HIV medications to people who are HIV-negative </a:t>
            </a:r>
            <a:r>
              <a:rPr lang="en-US" sz="1000" b="0" i="0" u="sng" kern="1200" baseline="0" dirty="0">
                <a:solidFill>
                  <a:schemeClr val="tx1"/>
                </a:solidFill>
                <a:effectLst/>
                <a:latin typeface="Times New Roman" pitchFamily="18" charset="0"/>
                <a:ea typeface="+mn-ea"/>
                <a:cs typeface="Times New Roman" pitchFamily="18" charset="0"/>
              </a:rPr>
              <a:t>before</a:t>
            </a:r>
            <a:r>
              <a:rPr lang="en-US" sz="1000" b="0" i="0" kern="1200" baseline="0" dirty="0">
                <a:solidFill>
                  <a:schemeClr val="tx1"/>
                </a:solidFill>
                <a:effectLst/>
                <a:latin typeface="Times New Roman" pitchFamily="18" charset="0"/>
                <a:ea typeface="+mn-ea"/>
                <a:cs typeface="Times New Roman" pitchFamily="18" charset="0"/>
              </a:rPr>
              <a:t> they are exposed to HIV. People who are vulnerable to contracting HIV who take </a:t>
            </a:r>
            <a:r>
              <a:rPr lang="en-US" sz="1000" b="0" i="0"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every day as prescribed greatly lower their likelihood of contracting HIV. </a:t>
            </a:r>
            <a:br>
              <a:rPr lang="en-US" dirty="0"/>
            </a:br>
            <a:r>
              <a:rPr lang="en-US" sz="1000" b="0" i="1" kern="1200" baseline="0" dirty="0">
                <a:solidFill>
                  <a:schemeClr val="tx1"/>
                </a:solidFill>
                <a:effectLst/>
                <a:latin typeface="Times New Roman" pitchFamily="18" charset="0"/>
                <a:ea typeface="+mn-ea"/>
                <a:cs typeface="Times New Roman" pitchFamily="18" charset="0"/>
              </a:rPr>
              <a:t>PEP</a:t>
            </a:r>
            <a:r>
              <a:rPr lang="en-US" sz="1000" b="0" i="0" kern="1200" baseline="0" dirty="0">
                <a:solidFill>
                  <a:schemeClr val="tx1"/>
                </a:solidFill>
                <a:effectLst/>
                <a:latin typeface="Times New Roman" pitchFamily="18" charset="0"/>
                <a:ea typeface="+mn-ea"/>
                <a:cs typeface="Times New Roman" pitchFamily="18" charset="0"/>
              </a:rPr>
              <a:t> stands for </a:t>
            </a:r>
            <a:r>
              <a:rPr lang="en-US" sz="1000" b="0" i="0" u="sng" kern="1200" baseline="0" dirty="0">
                <a:solidFill>
                  <a:schemeClr val="tx1"/>
                </a:solidFill>
                <a:effectLst/>
                <a:latin typeface="Times New Roman" pitchFamily="18" charset="0"/>
                <a:ea typeface="+mn-ea"/>
                <a:cs typeface="Times New Roman" pitchFamily="18" charset="0"/>
              </a:rPr>
              <a:t>Post</a:t>
            </a:r>
            <a:r>
              <a:rPr lang="en-US" sz="1000" b="0" i="0" kern="1200" baseline="0" dirty="0">
                <a:solidFill>
                  <a:schemeClr val="tx1"/>
                </a:solidFill>
                <a:effectLst/>
                <a:latin typeface="Times New Roman" pitchFamily="18" charset="0"/>
                <a:ea typeface="+mn-ea"/>
                <a:cs typeface="Times New Roman" pitchFamily="18" charset="0"/>
              </a:rPr>
              <a:t>-exposure prophylaxis. This involves taking antiretroviral medicine </a:t>
            </a:r>
            <a:r>
              <a:rPr lang="en-US" sz="1000" b="0" i="0" u="sng" kern="1200" baseline="0" dirty="0">
                <a:solidFill>
                  <a:schemeClr val="tx1"/>
                </a:solidFill>
                <a:effectLst/>
                <a:latin typeface="Times New Roman" pitchFamily="18" charset="0"/>
                <a:ea typeface="+mn-ea"/>
                <a:cs typeface="Times New Roman" pitchFamily="18" charset="0"/>
              </a:rPr>
              <a:t>after</a:t>
            </a:r>
            <a:r>
              <a:rPr lang="en-US" sz="1000" b="0" i="0" kern="1200" baseline="0" dirty="0">
                <a:solidFill>
                  <a:schemeClr val="tx1"/>
                </a:solidFill>
                <a:effectLst/>
                <a:latin typeface="Times New Roman" pitchFamily="18" charset="0"/>
                <a:ea typeface="+mn-ea"/>
                <a:cs typeface="Times New Roman" pitchFamily="18" charset="0"/>
              </a:rPr>
              <a:t> being potentially exposed to HIV to prevent the virus from establishing itself in the body. PEP must be started within 72 hours after a possible exposure to HIV.</a:t>
            </a:r>
          </a:p>
          <a:p>
            <a:endParaRPr lang="en-US" dirty="0"/>
          </a:p>
          <a:p>
            <a:pPr defTabSz="956864">
              <a:defRPr/>
            </a:pPr>
            <a:r>
              <a:rPr lang="en-US" dirty="0" err="1"/>
              <a:t>PrEP</a:t>
            </a:r>
            <a:r>
              <a:rPr lang="en-US" baseline="0" dirty="0"/>
              <a:t> and IDU: a study in Thailand showed a reduction in HIV contraction among PWID. Research in this area has not been extensive, but CDC recommends </a:t>
            </a:r>
            <a:r>
              <a:rPr lang="en-US" baseline="0" dirty="0" err="1"/>
              <a:t>PrEP</a:t>
            </a:r>
            <a:r>
              <a:rPr lang="en-US" baseline="0" dirty="0"/>
              <a:t> for people vulnerable to contracting HIV through IDU.</a:t>
            </a:r>
            <a:endParaRPr lang="en-US" dirty="0"/>
          </a:p>
          <a:p>
            <a:pPr defTabSz="956983">
              <a:defRPr/>
            </a:pP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41</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20.</a:t>
            </a:r>
          </a:p>
          <a:p>
            <a:endParaRPr lang="en-US" dirty="0"/>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1000" b="0" i="0" kern="1200" baseline="0" dirty="0">
                <a:solidFill>
                  <a:schemeClr val="tx1"/>
                </a:solidFill>
                <a:effectLst/>
                <a:latin typeface="Times New Roman" pitchFamily="18" charset="0"/>
                <a:ea typeface="+mn-ea"/>
                <a:cs typeface="Times New Roman" pitchFamily="18" charset="0"/>
              </a:rPr>
              <a:t>Among the many ways to prevent HIV, two strategies sound very similar but are quite different: </a:t>
            </a:r>
            <a:r>
              <a:rPr lang="en-US" sz="1000" b="0" i="1"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versus </a:t>
            </a:r>
            <a:r>
              <a:rPr lang="en-US" sz="1000" b="0" i="1" kern="1200" baseline="0" dirty="0">
                <a:solidFill>
                  <a:schemeClr val="tx1"/>
                </a:solidFill>
                <a:effectLst/>
                <a:latin typeface="Times New Roman" pitchFamily="18" charset="0"/>
                <a:ea typeface="+mn-ea"/>
                <a:cs typeface="Times New Roman" pitchFamily="18" charset="0"/>
              </a:rPr>
              <a:t>PEP</a:t>
            </a:r>
            <a:r>
              <a:rPr lang="en-US" sz="1000" b="0" i="0" kern="1200" baseline="0" dirty="0">
                <a:solidFill>
                  <a:schemeClr val="tx1"/>
                </a:solidFill>
                <a:effectLst/>
                <a:latin typeface="Times New Roman" pitchFamily="18" charset="0"/>
                <a:ea typeface="+mn-ea"/>
                <a:cs typeface="Times New Roman" pitchFamily="18" charset="0"/>
              </a:rPr>
              <a:t>. </a:t>
            </a:r>
            <a:br>
              <a:rPr lang="en-US" dirty="0"/>
            </a:br>
            <a:br>
              <a:rPr lang="en-US" dirty="0"/>
            </a:br>
            <a:r>
              <a:rPr lang="en-US" sz="1000" b="0" i="1"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stands for </a:t>
            </a:r>
            <a:r>
              <a:rPr lang="en-US" sz="1000" b="0" i="0" u="sng" kern="1200" baseline="0" dirty="0">
                <a:solidFill>
                  <a:schemeClr val="tx1"/>
                </a:solidFill>
                <a:effectLst/>
                <a:latin typeface="Times New Roman" pitchFamily="18" charset="0"/>
                <a:ea typeface="+mn-ea"/>
                <a:cs typeface="Times New Roman" pitchFamily="18" charset="0"/>
              </a:rPr>
              <a:t>Pre</a:t>
            </a:r>
            <a:r>
              <a:rPr lang="en-US" sz="1000" b="0" i="0" kern="1200" baseline="0" dirty="0">
                <a:solidFill>
                  <a:schemeClr val="tx1"/>
                </a:solidFill>
                <a:effectLst/>
                <a:latin typeface="Times New Roman" pitchFamily="18" charset="0"/>
                <a:ea typeface="+mn-ea"/>
                <a:cs typeface="Times New Roman" pitchFamily="18" charset="0"/>
              </a:rPr>
              <a:t>‐Exposure Prophylaxis. It involves prescribing anti-HIV medications to people who are HIV-negative </a:t>
            </a:r>
            <a:r>
              <a:rPr lang="en-US" sz="1000" b="0" i="0" u="sng" kern="1200" baseline="0" dirty="0">
                <a:solidFill>
                  <a:schemeClr val="tx1"/>
                </a:solidFill>
                <a:effectLst/>
                <a:latin typeface="Times New Roman" pitchFamily="18" charset="0"/>
                <a:ea typeface="+mn-ea"/>
                <a:cs typeface="Times New Roman" pitchFamily="18" charset="0"/>
              </a:rPr>
              <a:t>before</a:t>
            </a:r>
            <a:r>
              <a:rPr lang="en-US" sz="1000" b="0" i="0" kern="1200" baseline="0" dirty="0">
                <a:solidFill>
                  <a:schemeClr val="tx1"/>
                </a:solidFill>
                <a:effectLst/>
                <a:latin typeface="Times New Roman" pitchFamily="18" charset="0"/>
                <a:ea typeface="+mn-ea"/>
                <a:cs typeface="Times New Roman" pitchFamily="18" charset="0"/>
              </a:rPr>
              <a:t> they are exposed to HIV. People who are vulnerable to contracting HIV who take </a:t>
            </a:r>
            <a:r>
              <a:rPr lang="en-US" sz="1000" b="0" i="0"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every day as prescribed greatly lower their likelihood of contracting HIV. </a:t>
            </a:r>
            <a:br>
              <a:rPr lang="en-US" dirty="0"/>
            </a:br>
            <a:br>
              <a:rPr lang="en-US" dirty="0"/>
            </a:br>
            <a:r>
              <a:rPr lang="en-US" sz="1000" b="0" i="1" kern="1200" baseline="0" dirty="0">
                <a:solidFill>
                  <a:schemeClr val="tx1"/>
                </a:solidFill>
                <a:effectLst/>
                <a:latin typeface="Times New Roman" pitchFamily="18" charset="0"/>
                <a:ea typeface="+mn-ea"/>
                <a:cs typeface="Times New Roman" pitchFamily="18" charset="0"/>
              </a:rPr>
              <a:t>PEP</a:t>
            </a:r>
            <a:r>
              <a:rPr lang="en-US" sz="1000" b="0" i="0" kern="1200" baseline="0" dirty="0">
                <a:solidFill>
                  <a:schemeClr val="tx1"/>
                </a:solidFill>
                <a:effectLst/>
                <a:latin typeface="Times New Roman" pitchFamily="18" charset="0"/>
                <a:ea typeface="+mn-ea"/>
                <a:cs typeface="Times New Roman" pitchFamily="18" charset="0"/>
              </a:rPr>
              <a:t> stands for </a:t>
            </a:r>
            <a:r>
              <a:rPr lang="en-US" sz="1000" b="0" i="0" u="sng" kern="1200" baseline="0" dirty="0">
                <a:solidFill>
                  <a:schemeClr val="tx1"/>
                </a:solidFill>
                <a:effectLst/>
                <a:latin typeface="Times New Roman" pitchFamily="18" charset="0"/>
                <a:ea typeface="+mn-ea"/>
                <a:cs typeface="Times New Roman" pitchFamily="18" charset="0"/>
              </a:rPr>
              <a:t>Post</a:t>
            </a:r>
            <a:r>
              <a:rPr lang="en-US" sz="1000" b="0" i="0" kern="1200" baseline="0" dirty="0">
                <a:solidFill>
                  <a:schemeClr val="tx1"/>
                </a:solidFill>
                <a:effectLst/>
                <a:latin typeface="Times New Roman" pitchFamily="18" charset="0"/>
                <a:ea typeface="+mn-ea"/>
                <a:cs typeface="Times New Roman" pitchFamily="18" charset="0"/>
              </a:rPr>
              <a:t>-exposure prophylaxis. This involves taking antiretroviral medicine </a:t>
            </a:r>
            <a:r>
              <a:rPr lang="en-US" sz="1000" b="0" i="0" u="sng" kern="1200" baseline="0" dirty="0">
                <a:solidFill>
                  <a:schemeClr val="tx1"/>
                </a:solidFill>
                <a:effectLst/>
                <a:latin typeface="Times New Roman" pitchFamily="18" charset="0"/>
                <a:ea typeface="+mn-ea"/>
                <a:cs typeface="Times New Roman" pitchFamily="18" charset="0"/>
              </a:rPr>
              <a:t>after</a:t>
            </a:r>
            <a:r>
              <a:rPr lang="en-US" sz="1000" b="0" i="0" kern="1200" baseline="0" dirty="0">
                <a:solidFill>
                  <a:schemeClr val="tx1"/>
                </a:solidFill>
                <a:effectLst/>
                <a:latin typeface="Times New Roman" pitchFamily="18" charset="0"/>
                <a:ea typeface="+mn-ea"/>
                <a:cs typeface="Times New Roman" pitchFamily="18" charset="0"/>
              </a:rPr>
              <a:t> being potentially exposed to HIV to prevent the virus from establishing itself in the body. PEP must be started within 72 hours after a possible exposure to HIV. </a:t>
            </a:r>
          </a:p>
          <a:p>
            <a:pPr marL="0" marR="0" lvl="0" indent="0" algn="l" defTabSz="914400" rtl="0" eaLnBrk="1" fontAlgn="auto" latinLnBrk="0" hangingPunct="1">
              <a:lnSpc>
                <a:spcPct val="100000"/>
              </a:lnSpc>
              <a:spcBef>
                <a:spcPts val="200"/>
              </a:spcBef>
              <a:spcAft>
                <a:spcPts val="200"/>
              </a:spcAft>
              <a:buClrTx/>
              <a:buSzTx/>
              <a:buFontTx/>
              <a:buNone/>
              <a:tabLst/>
              <a:defRPr/>
            </a:pPr>
            <a:endParaRPr lang="en-US" sz="1000" b="0" i="0" kern="1200" baseline="0" dirty="0">
              <a:solidFill>
                <a:schemeClr val="tx1"/>
              </a:solidFill>
              <a:effectLst/>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1000" b="0" i="0" kern="1200" baseline="0" dirty="0">
                <a:solidFill>
                  <a:schemeClr val="tx1"/>
                </a:solidFill>
                <a:effectLst/>
                <a:latin typeface="Times New Roman" pitchFamily="18" charset="0"/>
                <a:ea typeface="+mn-ea"/>
                <a:cs typeface="Times New Roman" pitchFamily="18" charset="0"/>
              </a:rPr>
              <a:t>For more info and helpful videos explaining the differences between </a:t>
            </a:r>
            <a:r>
              <a:rPr lang="en-US" sz="1000" b="0" i="0"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and PEP, see: </a:t>
            </a:r>
            <a:r>
              <a:rPr lang="en-US" dirty="0">
                <a:hlinkClick r:id="rId3"/>
              </a:rPr>
              <a:t>http://www.fredhutch.org/en/research/divisions/vaccine-infectious-disease-division/research/immunology-and-vaccine-development/be-the-generation/prep-tasp.html</a:t>
            </a:r>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42</a:t>
            </a:fld>
            <a:endParaRPr lang="en-US" dirty="0"/>
          </a:p>
        </p:txBody>
      </p:sp>
    </p:spTree>
    <p:extLst>
      <p:ext uri="{BB962C8B-B14F-4D97-AF65-F5344CB8AC3E}">
        <p14:creationId xmlns:p14="http://schemas.microsoft.com/office/powerpoint/2010/main" val="29003751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20.</a:t>
            </a:r>
          </a:p>
          <a:p>
            <a:r>
              <a:rPr lang="en-US" dirty="0"/>
              <a:t>Tell participants before reviewing the slide content: PrEP research focuses on using medications combined with other HIV prevention methods, including consistent use of condoms. </a:t>
            </a:r>
          </a:p>
          <a:p>
            <a:pPr defTabSz="957101">
              <a:defRPr/>
            </a:pPr>
            <a:r>
              <a:rPr lang="en-US" dirty="0"/>
              <a:t>Review the content on the slide.</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43</a:t>
            </a:fld>
            <a:endParaRPr lang="en-US" dirty="0"/>
          </a:p>
        </p:txBody>
      </p:sp>
    </p:spTree>
    <p:extLst>
      <p:ext uri="{BB962C8B-B14F-4D97-AF65-F5344CB8AC3E}">
        <p14:creationId xmlns:p14="http://schemas.microsoft.com/office/powerpoint/2010/main" val="29003751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20.</a:t>
            </a:r>
          </a:p>
          <a:p>
            <a:pPr defTabSz="956982">
              <a:defRPr/>
            </a:pPr>
            <a:r>
              <a:rPr lang="en-US" dirty="0"/>
              <a:t>Tell participants before reviewing the slide content: Oral </a:t>
            </a:r>
            <a:r>
              <a:rPr lang="en-US" dirty="0" err="1"/>
              <a:t>PrEP</a:t>
            </a:r>
            <a:r>
              <a:rPr lang="en-US" dirty="0"/>
              <a:t> milestones are…</a:t>
            </a:r>
          </a:p>
          <a:p>
            <a:pPr defTabSz="956982">
              <a:defRPr/>
            </a:pPr>
            <a:r>
              <a:rPr lang="en-US" dirty="0"/>
              <a:t>Review the animated content on the slide.</a:t>
            </a:r>
          </a:p>
          <a:p>
            <a:pPr defTabSz="956982">
              <a:defRPr/>
            </a:pPr>
            <a:r>
              <a:rPr lang="en-US" dirty="0"/>
              <a:t>We can also add to this list the FDA approval of </a:t>
            </a:r>
            <a:r>
              <a:rPr lang="en-US" dirty="0" err="1"/>
              <a:t>Descovy</a:t>
            </a:r>
            <a:r>
              <a:rPr lang="en-US" dirty="0"/>
              <a:t> as </a:t>
            </a:r>
            <a:r>
              <a:rPr lang="en-US" dirty="0" err="1"/>
              <a:t>PrEP</a:t>
            </a:r>
            <a:r>
              <a:rPr lang="en-US" dirty="0"/>
              <a:t> in October 2019, and there are sure to be more options for </a:t>
            </a:r>
            <a:r>
              <a:rPr lang="en-US" dirty="0" err="1"/>
              <a:t>PrEP</a:t>
            </a:r>
            <a:r>
              <a:rPr lang="en-US" dirty="0"/>
              <a:t> approved in years to come.</a:t>
            </a:r>
          </a:p>
          <a:p>
            <a:r>
              <a:rPr lang="en-US" dirty="0"/>
              <a:t>Information related to the optional quiz (end of bullet under January 2011): Q9: True.</a:t>
            </a:r>
          </a:p>
          <a:p>
            <a:r>
              <a:rPr lang="en-US" dirty="0"/>
              <a:t>Q: Daily oral </a:t>
            </a:r>
            <a:r>
              <a:rPr lang="en-US" dirty="0" err="1"/>
              <a:t>PrEP</a:t>
            </a:r>
            <a:r>
              <a:rPr lang="en-US" dirty="0"/>
              <a:t> has been shown to reduce people’s chances of contracting HIV among gay men, transgender women, and inf couples where one person has HIV and the other does not.</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Daily oral </a:t>
            </a:r>
            <a:r>
              <a:rPr lang="en-US" sz="1000" b="0" i="0"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has been shown to help reduce the likelihood of contracting HIV in multiple studies, including in gay men and other men who have sex with men, transgender women, and couples where partners have different HIV statuses. Oral </a:t>
            </a:r>
            <a:r>
              <a:rPr lang="en-US" sz="1000" b="0" i="0"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is highly effective with daily use, with some studies demonstrating a more than 90 percent reduction in HIV acquisition.</a:t>
            </a: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44</a:t>
            </a:fld>
            <a:endParaRPr lang="en-US" dirty="0"/>
          </a:p>
        </p:txBody>
      </p:sp>
    </p:spTree>
    <p:extLst>
      <p:ext uri="{BB962C8B-B14F-4D97-AF65-F5344CB8AC3E}">
        <p14:creationId xmlns:p14="http://schemas.microsoft.com/office/powerpoint/2010/main" val="8370658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focus on Truvada instead of </a:t>
            </a:r>
            <a:r>
              <a:rPr lang="en-US" dirty="0" err="1"/>
              <a:t>Descovy</a:t>
            </a:r>
            <a:r>
              <a:rPr lang="en-US" dirty="0"/>
              <a:t> because Truvada is approved for anyone vulnerable to HIV acquisition, while </a:t>
            </a:r>
            <a:r>
              <a:rPr lang="en-US" dirty="0" err="1"/>
              <a:t>Descovy</a:t>
            </a:r>
            <a:r>
              <a:rPr lang="en-US" dirty="0"/>
              <a:t> has limited approval.</a:t>
            </a:r>
          </a:p>
          <a:p>
            <a:endParaRPr lang="en-US" dirty="0"/>
          </a:p>
          <a:p>
            <a:r>
              <a:rPr lang="en-US" dirty="0"/>
              <a:t>Participant Guide page 21.</a:t>
            </a:r>
          </a:p>
          <a:p>
            <a:pPr defTabSz="956982">
              <a:defRPr/>
            </a:pPr>
            <a:r>
              <a:rPr lang="en-US" dirty="0"/>
              <a:t>Review the content on the slide.</a:t>
            </a:r>
          </a:p>
          <a:p>
            <a:pPr defTabSz="956982">
              <a:defRPr/>
            </a:pPr>
            <a:r>
              <a:rPr lang="en-US" dirty="0"/>
              <a:t>Add the following information for the bullets:</a:t>
            </a:r>
          </a:p>
          <a:p>
            <a:pPr marL="179433" indent="-179433" defTabSz="956982">
              <a:buFont typeface="Arial" pitchFamily="34" charset="0"/>
              <a:buChar char="•"/>
              <a:defRPr/>
            </a:pPr>
            <a:r>
              <a:rPr lang="en-US" dirty="0"/>
              <a:t>Truvada® (also known as TDF/FTC) is FDA-approved for daily use for HIV prevention: For HIV treatment, Truvada</a:t>
            </a:r>
            <a:r>
              <a:rPr lang="en-US" baseline="30000" dirty="0"/>
              <a:t>® </a:t>
            </a:r>
            <a:r>
              <a:rPr lang="en-US" dirty="0"/>
              <a:t>is approved only in combination with other ARVs.</a:t>
            </a:r>
          </a:p>
          <a:p>
            <a:pPr marL="179433" indent="-179433" defTabSz="956982">
              <a:buFont typeface="Arial" pitchFamily="34" charset="0"/>
              <a:buChar char="•"/>
              <a:defRPr/>
            </a:pPr>
            <a:r>
              <a:rPr lang="en-US" dirty="0"/>
              <a:t>It is recommended that people who are prescribed PrEP continue to use condoms. Like any prevention modality (including condoms),</a:t>
            </a:r>
            <a:r>
              <a:rPr lang="en-US" baseline="0" dirty="0"/>
              <a:t> </a:t>
            </a:r>
            <a:r>
              <a:rPr lang="en-US" dirty="0"/>
              <a:t>PrEP is not 100% effective in preventing HIV, and it does not prevent the transmission of other sexual transmitted infections such as syphilis or gonorrhea.</a:t>
            </a:r>
          </a:p>
          <a:p>
            <a:pPr marL="179433" indent="-179433" defTabSz="956982">
              <a:buFont typeface="Arial" pitchFamily="34" charset="0"/>
              <a:buChar char="•"/>
              <a:defRPr/>
            </a:pPr>
            <a:endParaRPr lang="en-US" dirty="0"/>
          </a:p>
          <a:p>
            <a:pPr defTabSz="956982">
              <a:defRPr/>
            </a:pPr>
            <a:endParaRPr lang="en-US" dirty="0"/>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884653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21.</a:t>
            </a:r>
          </a:p>
          <a:p>
            <a:pPr defTabSz="957101">
              <a:defRPr/>
            </a:pPr>
            <a:r>
              <a:rPr lang="en-US" dirty="0"/>
              <a:t>Tell participants before reviewing the slide content: While the availability of Truvada® as a prescription for use as PrEP is a major breakthrough, there are still limitations, and there are very specific guidelines for use.</a:t>
            </a:r>
          </a:p>
          <a:p>
            <a:pPr defTabSz="957101">
              <a:defRPr/>
            </a:pPr>
            <a:r>
              <a:rPr lang="en-US" dirty="0"/>
              <a:t>Continue reviewing the guidelines for using Truvada</a:t>
            </a:r>
            <a:r>
              <a:rPr lang="en-US" baseline="30000" dirty="0"/>
              <a:t>®</a:t>
            </a:r>
            <a:r>
              <a:rPr lang="en-US" dirty="0"/>
              <a:t>.</a:t>
            </a:r>
            <a:r>
              <a:rPr lang="en-US" baseline="0" dirty="0"/>
              <a:t> </a:t>
            </a:r>
            <a:endParaRPr lang="en-US" baseline="30000"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46</a:t>
            </a:fld>
            <a:endParaRPr lang="en-US" dirty="0"/>
          </a:p>
        </p:txBody>
      </p:sp>
    </p:spTree>
    <p:extLst>
      <p:ext uri="{BB962C8B-B14F-4D97-AF65-F5344CB8AC3E}">
        <p14:creationId xmlns:p14="http://schemas.microsoft.com/office/powerpoint/2010/main" val="42673014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21.</a:t>
            </a:r>
          </a:p>
          <a:p>
            <a:pPr defTabSz="956982">
              <a:defRPr/>
            </a:pPr>
            <a:r>
              <a:rPr lang="en-US" dirty="0"/>
              <a:t>Continue reviewing the guidelines for using Truvada</a:t>
            </a:r>
            <a:r>
              <a:rPr lang="en-US" baseline="30000" dirty="0"/>
              <a:t>®</a:t>
            </a:r>
            <a:r>
              <a:rPr lang="en-US" dirty="0"/>
              <a:t>.</a:t>
            </a:r>
            <a:endParaRPr lang="en-US" baseline="0" dirty="0"/>
          </a:p>
          <a:p>
            <a:pPr defTabSz="956982">
              <a:defRPr/>
            </a:pPr>
            <a:r>
              <a:rPr lang="en-US" dirty="0"/>
              <a:t>Presenters should be prepared to check for updated information and data on the UNAIDS, CDC, NAID, and NIAID websites and provide updates, as needed.</a:t>
            </a:r>
          </a:p>
          <a:p>
            <a:pPr defTabSz="956982">
              <a:defRPr/>
            </a:pPr>
            <a:endParaRPr lang="en-US" dirty="0"/>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2673014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21.</a:t>
            </a:r>
          </a:p>
          <a:p>
            <a:pPr defTabSz="957101">
              <a:defRPr/>
            </a:pPr>
            <a:r>
              <a:rPr lang="en-US" dirty="0"/>
              <a:t>Continue reviewing the guidelines for using Truvada</a:t>
            </a:r>
            <a:r>
              <a:rPr lang="en-US" baseline="30000" dirty="0"/>
              <a:t>®</a:t>
            </a:r>
            <a:r>
              <a:rPr lang="en-US" dirty="0"/>
              <a:t>.</a:t>
            </a:r>
            <a:endParaRPr lang="en-US" baseline="0" dirty="0"/>
          </a:p>
          <a:p>
            <a:pPr defTabSz="957101">
              <a:defRPr/>
            </a:pPr>
            <a:r>
              <a:rPr lang="en-US" dirty="0"/>
              <a:t>Add the following information:</a:t>
            </a:r>
            <a:r>
              <a:rPr lang="en-US" baseline="0" dirty="0"/>
              <a:t> To get </a:t>
            </a:r>
            <a:r>
              <a:rPr lang="en-US" dirty="0"/>
              <a:t>Truvada</a:t>
            </a:r>
            <a:r>
              <a:rPr lang="en-US" baseline="30000" dirty="0"/>
              <a:t>®</a:t>
            </a:r>
            <a:r>
              <a:rPr lang="en-US" dirty="0"/>
              <a:t>, one must initiate a conversation with their doctor.</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48</a:t>
            </a:fld>
            <a:endParaRPr lang="en-US" dirty="0"/>
          </a:p>
        </p:txBody>
      </p:sp>
    </p:spTree>
    <p:extLst>
      <p:ext uri="{BB962C8B-B14F-4D97-AF65-F5344CB8AC3E}">
        <p14:creationId xmlns:p14="http://schemas.microsoft.com/office/powerpoint/2010/main" val="42673014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22.</a:t>
            </a:r>
          </a:p>
          <a:p>
            <a:pPr defTabSz="956982">
              <a:defRPr/>
            </a:pPr>
            <a:r>
              <a:rPr lang="en-US" dirty="0"/>
              <a:t>Tell participants before reviewing the slide content: Although </a:t>
            </a:r>
            <a:r>
              <a:rPr lang="en-US" dirty="0" err="1"/>
              <a:t>PrEP</a:t>
            </a:r>
            <a:r>
              <a:rPr lang="en-US" dirty="0"/>
              <a:t> has now been approved in the U.S., ongoing </a:t>
            </a:r>
            <a:r>
              <a:rPr lang="en-US" dirty="0" err="1"/>
              <a:t>PrEP</a:t>
            </a:r>
            <a:r>
              <a:rPr lang="en-US" dirty="0"/>
              <a:t> research is still needed. There is currently research of different oral dosing strategies, long-acting injectables, implants, and other drugs that could be used as </a:t>
            </a:r>
            <a:r>
              <a:rPr lang="en-US" dirty="0" err="1"/>
              <a:t>PrEP.</a:t>
            </a:r>
            <a:endParaRPr lang="en-US" dirty="0"/>
          </a:p>
          <a:p>
            <a:pPr defTabSz="956982">
              <a:defRPr/>
            </a:pPr>
            <a:r>
              <a:rPr lang="en-US" dirty="0"/>
              <a:t>Tell participants after the last section of the Implementation research part of the graphic is revealed: This research will not only continue to examine the effectiveness of </a:t>
            </a:r>
            <a:r>
              <a:rPr lang="en-US" dirty="0" err="1"/>
              <a:t>PrEP</a:t>
            </a:r>
            <a:r>
              <a:rPr lang="en-US" dirty="0"/>
              <a:t>, but will also examine the factors that may impact access to </a:t>
            </a:r>
            <a:r>
              <a:rPr lang="en-US" dirty="0" err="1"/>
              <a:t>PrEP</a:t>
            </a:r>
            <a:r>
              <a:rPr lang="en-US" dirty="0"/>
              <a:t> and decisions to use this HIV prevention tool within various groups of people, such as young men who have sex with men (YMSM).</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49</a:t>
            </a:fld>
            <a:endParaRPr lang="en-US" dirty="0"/>
          </a:p>
        </p:txBody>
      </p:sp>
    </p:spTree>
    <p:extLst>
      <p:ext uri="{BB962C8B-B14F-4D97-AF65-F5344CB8AC3E}">
        <p14:creationId xmlns:p14="http://schemas.microsoft.com/office/powerpoint/2010/main" val="3197025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Participant Guide page.</a:t>
            </a:r>
          </a:p>
          <a:p>
            <a:pPr defTabSz="957112">
              <a:defRPr/>
            </a:pPr>
            <a:r>
              <a:rPr lang="en-US" dirty="0"/>
              <a:t>Review the content on the slide.</a:t>
            </a:r>
          </a:p>
          <a:p>
            <a:pPr defTabSz="957112">
              <a:defRPr/>
            </a:pPr>
            <a:r>
              <a:rPr lang="en-US" dirty="0"/>
              <a:t>Provide</a:t>
            </a:r>
            <a:r>
              <a:rPr lang="en-US" baseline="0" dirty="0"/>
              <a:t> information depending on the location.</a:t>
            </a:r>
          </a:p>
          <a:p>
            <a:pPr defTabSz="957112">
              <a:defRPr/>
            </a:pPr>
            <a:endParaRPr lang="en-US" baseline="0" dirty="0"/>
          </a:p>
          <a:p>
            <a:pPr defTabSz="957112">
              <a:defRPr/>
            </a:pPr>
            <a:r>
              <a:rPr lang="en-US" baseline="0" dirty="0"/>
              <a:t>Parking Lot:  this is for questions that come up during the training that you may not have time to answer during a particular section but can return to later. Typically this is done by putting up a flip chart paper and having people write their questions on the paper or a post-it.</a:t>
            </a:r>
            <a:endParaRPr lang="en-US" dirty="0"/>
          </a:p>
          <a:p>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5</a:t>
            </a:fld>
            <a:endParaRPr lang="en-US" dirty="0"/>
          </a:p>
        </p:txBody>
      </p:sp>
    </p:spTree>
    <p:extLst>
      <p:ext uri="{BB962C8B-B14F-4D97-AF65-F5344CB8AC3E}">
        <p14:creationId xmlns:p14="http://schemas.microsoft.com/office/powerpoint/2010/main" val="787470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983">
              <a:defRPr/>
            </a:pPr>
            <a:r>
              <a:rPr lang="en-US" dirty="0"/>
              <a:t>Participant Guide page 23.</a:t>
            </a:r>
          </a:p>
          <a:p>
            <a:r>
              <a:rPr lang="en-US" dirty="0"/>
              <a:t>Introduce a small group activity. Divide the class into two groups. Assign the questions to the groups (one question per small group).</a:t>
            </a:r>
          </a:p>
          <a:p>
            <a:pPr marL="179456" indent="-179456">
              <a:buFont typeface="Arial" pitchFamily="34" charset="0"/>
              <a:buChar char="•"/>
            </a:pPr>
            <a:r>
              <a:rPr lang="en-US" dirty="0"/>
              <a:t>Assign one of the questions in the boxes to each group.</a:t>
            </a:r>
          </a:p>
          <a:p>
            <a:pPr marL="179456" indent="-179456">
              <a:buFont typeface="Arial" pitchFamily="34" charset="0"/>
              <a:buChar char="•"/>
            </a:pPr>
            <a:r>
              <a:rPr lang="en-US" dirty="0"/>
              <a:t>Allow approximately 5 mins for the groups to brainstorm their answers.</a:t>
            </a:r>
          </a:p>
          <a:p>
            <a:pPr marL="179456" indent="-179456">
              <a:buFont typeface="Arial" pitchFamily="34" charset="0"/>
              <a:buChar char="•"/>
            </a:pPr>
            <a:r>
              <a:rPr lang="en-US" dirty="0"/>
              <a:t>Encourage participants to write their brainstorm on a flip chart, white board, and/or in their Participant Guides (each question has been reproduced in the Participant Guide with space to write).</a:t>
            </a:r>
          </a:p>
          <a:p>
            <a:pPr marL="179456" indent="-179456">
              <a:buFont typeface="Arial" pitchFamily="34" charset="0"/>
              <a:buChar char="•"/>
            </a:pPr>
            <a:r>
              <a:rPr lang="en-US" dirty="0"/>
              <a:t>Ask someone from each group to share some/all of their answers.</a:t>
            </a:r>
          </a:p>
          <a:p>
            <a:pPr marL="179456" indent="-179456">
              <a:buFont typeface="Arial" pitchFamily="34" charset="0"/>
              <a:buChar char="•"/>
            </a:pPr>
            <a:r>
              <a:rPr lang="en-US" dirty="0"/>
              <a:t>Encourage the other groups to write these answers in the provided space in their Participant Guides.</a:t>
            </a:r>
          </a:p>
          <a:p>
            <a:r>
              <a:rPr lang="en-US" dirty="0"/>
              <a:t>Note: This is a shortened activity using only 2 questions. There will be one larger activity at the end of the three modalities.</a:t>
            </a:r>
          </a:p>
          <a:p>
            <a:r>
              <a:rPr lang="en-US" dirty="0"/>
              <a:t>Possible answers include: </a:t>
            </a:r>
          </a:p>
          <a:p>
            <a:r>
              <a:rPr lang="en-US" dirty="0"/>
              <a:t>Question 1: What thoughts, questions and concerns came to your mind about </a:t>
            </a:r>
            <a:r>
              <a:rPr lang="en-US" dirty="0" err="1"/>
              <a:t>PrEP</a:t>
            </a:r>
            <a:r>
              <a:rPr lang="en-US" dirty="0"/>
              <a:t> as you heard/read information about this HIV prevention modality? The importance of getting tested; cost of the medications; importance of regular medication use.</a:t>
            </a:r>
          </a:p>
          <a:p>
            <a:r>
              <a:rPr lang="en-GB" dirty="0"/>
              <a:t>Question 2: </a:t>
            </a:r>
            <a:r>
              <a:rPr lang="en-US" dirty="0"/>
              <a:t>If you were asked to speak to an audience about </a:t>
            </a:r>
            <a:r>
              <a:rPr lang="en-US" dirty="0" err="1"/>
              <a:t>PrEP</a:t>
            </a:r>
            <a:r>
              <a:rPr lang="en-US" dirty="0"/>
              <a:t>, what would be the three most important messages you would want to convey? It is nearly 100% effective if taken correctly; Get tested; take the recommended medication dose as directed consistently.</a:t>
            </a:r>
          </a:p>
          <a:p>
            <a:r>
              <a:rPr lang="en-US" dirty="0"/>
              <a:t>Allow approximately 5 min for each person to answer the question. Ask for volunteers to share their answers. Allow approximately 5 mins to share answers.</a:t>
            </a:r>
          </a:p>
          <a:p>
            <a:r>
              <a:rPr lang="en-US" dirty="0"/>
              <a:t>Total time for this activity: 10 mins</a:t>
            </a:r>
          </a:p>
          <a:p>
            <a:pPr defTabSz="956983">
              <a:defRPr/>
            </a:pP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50</a:t>
            </a:fld>
            <a:endParaRPr lang="en-US" dirty="0"/>
          </a:p>
        </p:txBody>
      </p:sp>
    </p:spTree>
    <p:extLst>
      <p:ext uri="{BB962C8B-B14F-4D97-AF65-F5344CB8AC3E}">
        <p14:creationId xmlns:p14="http://schemas.microsoft.com/office/powerpoint/2010/main" val="41324067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24.</a:t>
            </a:r>
          </a:p>
          <a:p>
            <a:pPr defTabSz="956864">
              <a:defRPr/>
            </a:pPr>
            <a:r>
              <a:rPr lang="en-US" dirty="0"/>
              <a:t>Review the content on the slide.</a:t>
            </a:r>
          </a:p>
          <a:p>
            <a:pPr defTabSz="956982">
              <a:defRPr/>
            </a:pPr>
            <a:r>
              <a:rPr lang="en-US" dirty="0"/>
              <a:t>Tell participants after reviewing the slide content: The HIV combination</a:t>
            </a:r>
            <a:r>
              <a:rPr lang="en-US" baseline="0" dirty="0"/>
              <a:t> </a:t>
            </a:r>
            <a:r>
              <a:rPr lang="en-US" dirty="0"/>
              <a:t>prevention toolbox reinforces the role of PrEP combined with other behavioral/physical tools. Combining multiple tools may provide the best method for HIV prevention.</a:t>
            </a:r>
          </a:p>
          <a:p>
            <a:pPr defTabSz="956982">
              <a:defRPr/>
            </a:pPr>
            <a:endParaRPr lang="en-US" dirty="0"/>
          </a:p>
          <a:p>
            <a:endParaRPr lang="en-US" dirty="0"/>
          </a:p>
          <a:p>
            <a:pPr defTabSz="956864">
              <a:defRPr/>
            </a:pPr>
            <a:endParaRPr lang="en-US" dirty="0"/>
          </a:p>
          <a:p>
            <a:pPr defTabSz="956864">
              <a:defRPr/>
            </a:pPr>
            <a:endParaRPr lang="en-US" dirty="0"/>
          </a:p>
          <a:p>
            <a:pPr defTabSz="956864">
              <a:defRPr/>
            </a:pPr>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821331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Participant</a:t>
            </a:r>
            <a:r>
              <a:rPr lang="en-US" baseline="0" dirty="0"/>
              <a:t> Guide page.</a:t>
            </a:r>
          </a:p>
          <a:p>
            <a:pPr defTabSz="957101">
              <a:defRPr/>
            </a:pPr>
            <a:r>
              <a:rPr lang="en-US" dirty="0"/>
              <a:t>Stop to ask/answer questions before moving to the next modality.</a:t>
            </a:r>
          </a:p>
          <a:p>
            <a:r>
              <a:rPr lang="en-US" baseline="0" dirty="0"/>
              <a:t>Ask participants if they have any questions. Answer all questions, if possible. If not, make a note of these questions to prepare for the next training session.</a:t>
            </a: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52</a:t>
            </a:fld>
            <a:endParaRPr lang="en-US" dirty="0"/>
          </a:p>
        </p:txBody>
      </p:sp>
    </p:spTree>
    <p:extLst>
      <p:ext uri="{BB962C8B-B14F-4D97-AF65-F5344CB8AC3E}">
        <p14:creationId xmlns:p14="http://schemas.microsoft.com/office/powerpoint/2010/main" val="23898136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 25</a:t>
            </a:r>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53</a:t>
            </a:fld>
            <a:endParaRPr lang="en-US" dirty="0"/>
          </a:p>
        </p:txBody>
      </p:sp>
      <p:sp>
        <p:nvSpPr>
          <p:cNvPr id="8" name="Date Placeholder 7"/>
          <p:cNvSpPr>
            <a:spLocks noGrp="1"/>
          </p:cNvSpPr>
          <p:nvPr>
            <p:ph type="dt" idx="14"/>
          </p:nvPr>
        </p:nvSpPr>
        <p:spPr/>
        <p:txBody>
          <a:bodyPr/>
          <a:lstStyle/>
          <a:p>
            <a:r>
              <a:rPr lang="en-US" dirty="0"/>
              <a:t>HIV Prevention Research Tools </a:t>
            </a:r>
          </a:p>
        </p:txBody>
      </p:sp>
    </p:spTree>
    <p:extLst>
      <p:ext uri="{BB962C8B-B14F-4D97-AF65-F5344CB8AC3E}">
        <p14:creationId xmlns:p14="http://schemas.microsoft.com/office/powerpoint/2010/main" val="2865802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25.</a:t>
            </a:r>
          </a:p>
          <a:p>
            <a:r>
              <a:rPr lang="en-US" dirty="0"/>
              <a:t>Tell participants before reviewing the slide content: We just</a:t>
            </a:r>
            <a:r>
              <a:rPr lang="en-US" baseline="0" dirty="0"/>
              <a:t> talked about </a:t>
            </a:r>
            <a:r>
              <a:rPr lang="en-US" baseline="0" dirty="0" err="1"/>
              <a:t>PrEP</a:t>
            </a:r>
            <a:r>
              <a:rPr lang="en-US" dirty="0" err="1"/>
              <a:t>.</a:t>
            </a:r>
            <a:r>
              <a:rPr lang="en-US" dirty="0"/>
              <a:t> Now let’s talk about another</a:t>
            </a:r>
            <a:r>
              <a:rPr lang="en-US" baseline="0" dirty="0"/>
              <a:t> highly effective HIV prevention method: Treatment as Prevention, or “</a:t>
            </a:r>
            <a:r>
              <a:rPr lang="en-US" baseline="0" dirty="0" err="1"/>
              <a:t>TasP</a:t>
            </a:r>
            <a:r>
              <a:rPr lang="en-US" baseline="0" dirty="0"/>
              <a:t>.”</a:t>
            </a:r>
            <a:endParaRPr lang="en-US" b="1" dirty="0"/>
          </a:p>
          <a:p>
            <a:r>
              <a:rPr lang="en-US" dirty="0"/>
              <a:t>Tell participants after reviewing the slide content:</a:t>
            </a:r>
            <a:r>
              <a:rPr lang="en-US" baseline="0" dirty="0"/>
              <a:t> </a:t>
            </a:r>
            <a:r>
              <a:rPr lang="en-US" sz="1000" kern="1200" baseline="0" dirty="0">
                <a:solidFill>
                  <a:schemeClr val="tx1"/>
                </a:solidFill>
                <a:effectLst/>
                <a:latin typeface="Times New Roman" pitchFamily="18" charset="0"/>
                <a:ea typeface="+mn-ea"/>
                <a:cs typeface="Times New Roman" pitchFamily="18" charset="0"/>
              </a:rPr>
              <a:t>While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is only to be used by people who do not have HIV, </a:t>
            </a:r>
            <a:r>
              <a:rPr lang="en-US" sz="1000" kern="1200" baseline="0" dirty="0" err="1">
                <a:solidFill>
                  <a:schemeClr val="tx1"/>
                </a:solidFill>
                <a:effectLst/>
                <a:latin typeface="Times New Roman" pitchFamily="18" charset="0"/>
                <a:ea typeface="+mn-ea"/>
                <a:cs typeface="Times New Roman" pitchFamily="18" charset="0"/>
              </a:rPr>
              <a:t>TasP</a:t>
            </a:r>
            <a:r>
              <a:rPr lang="en-US" sz="1000" kern="1200" baseline="0" dirty="0">
                <a:solidFill>
                  <a:schemeClr val="tx1"/>
                </a:solidFill>
                <a:effectLst/>
                <a:latin typeface="Times New Roman" pitchFamily="18" charset="0"/>
                <a:ea typeface="+mn-ea"/>
                <a:cs typeface="Times New Roman" pitchFamily="18" charset="0"/>
              </a:rPr>
              <a:t> is an approach for people living with HIV to reduce the likelihood of passing HIV to others.</a:t>
            </a:r>
            <a:endParaRPr lang="en-US" baseline="0" dirty="0"/>
          </a:p>
          <a:p>
            <a:r>
              <a:rPr lang="en-US" baseline="0" dirty="0"/>
              <a:t> </a:t>
            </a:r>
            <a:endParaRPr lang="en-US" dirty="0"/>
          </a:p>
          <a:p>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54</a:t>
            </a:fld>
            <a:endParaRPr lang="en-US" dirty="0"/>
          </a:p>
        </p:txBody>
      </p:sp>
    </p:spTree>
    <p:extLst>
      <p:ext uri="{BB962C8B-B14F-4D97-AF65-F5344CB8AC3E}">
        <p14:creationId xmlns:p14="http://schemas.microsoft.com/office/powerpoint/2010/main" val="16706339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25.</a:t>
            </a:r>
          </a:p>
          <a:p>
            <a:endParaRPr lang="en-US" dirty="0"/>
          </a:p>
          <a:p>
            <a:pPr marL="0" marR="0" lvl="0" indent="0" algn="l" defTabSz="914400" rtl="0" eaLnBrk="1" fontAlgn="auto" latinLnBrk="0" hangingPunct="1">
              <a:lnSpc>
                <a:spcPct val="100000"/>
              </a:lnSpc>
              <a:spcBef>
                <a:spcPts val="200"/>
              </a:spcBef>
              <a:spcAft>
                <a:spcPts val="200"/>
              </a:spcAft>
              <a:buClrTx/>
              <a:buSzTx/>
              <a:buFontTx/>
              <a:buNone/>
              <a:tabLst/>
              <a:defRPr/>
            </a:pPr>
            <a:r>
              <a:rPr lang="en-US" baseline="0" dirty="0"/>
              <a:t>Both </a:t>
            </a:r>
            <a:r>
              <a:rPr lang="en-US" baseline="0" dirty="0" err="1"/>
              <a:t>PrEP</a:t>
            </a:r>
            <a:r>
              <a:rPr lang="en-US" baseline="0" dirty="0"/>
              <a:t> and </a:t>
            </a:r>
            <a:r>
              <a:rPr lang="en-US" baseline="0" dirty="0" err="1"/>
              <a:t>TasP</a:t>
            </a:r>
            <a:r>
              <a:rPr lang="en-US" baseline="0" dirty="0"/>
              <a:t> involve people taking anti-HIV medications. The difference is that people who are HIV-negative take medications in the </a:t>
            </a:r>
            <a:r>
              <a:rPr lang="en-US" baseline="0" dirty="0" err="1"/>
              <a:t>PrEP</a:t>
            </a:r>
            <a:r>
              <a:rPr lang="en-US" baseline="0" dirty="0"/>
              <a:t> approach to lower their likelihood of getting HIV, while people who are living with HIV take medications to treat their condition, which also results in a reduction in the likelihood of HIV transmission to others. This is why we call it “Treatment as Prevention,” or “</a:t>
            </a:r>
            <a:r>
              <a:rPr lang="en-US" baseline="0" dirty="0" err="1"/>
              <a:t>TasP</a:t>
            </a:r>
            <a:r>
              <a:rPr lang="en-US" baseline="0" dirty="0"/>
              <a:t>.”</a:t>
            </a:r>
            <a:endParaRPr lang="en-US" dirty="0"/>
          </a:p>
          <a:p>
            <a:endParaRPr lang="en-US" dirty="0"/>
          </a:p>
          <a:p>
            <a:pPr marL="0" marR="0" lvl="0" indent="0" algn="l" defTabSz="914400" rtl="0" eaLnBrk="1" fontAlgn="auto" latinLnBrk="0" hangingPunct="1">
              <a:lnSpc>
                <a:spcPct val="100000"/>
              </a:lnSpc>
              <a:spcBef>
                <a:spcPts val="200"/>
              </a:spcBef>
              <a:spcAft>
                <a:spcPts val="200"/>
              </a:spcAft>
              <a:buClrTx/>
              <a:buSzTx/>
              <a:buFontTx/>
              <a:buNone/>
              <a:tabLst/>
              <a:defRPr/>
            </a:pPr>
            <a:r>
              <a:rPr lang="en-US" baseline="0" dirty="0"/>
              <a:t>As discussed previously in the history of HIV, we have had effective combination anti-retroviral therapies for treating HIV since 1996. Today, many people with HIV take only one pill a day to successfully treat HIV and live healthy lives with life expectancy nearly equal to that of people who do not have HIV. There are now many different options for drug regimens prescribed to treat HIV, and the main purpose of anti-retroviral therapy is to control the amount of HIV in the body to keep the immune systems of people with HIV healthy, protecting against opportunistic infections and the development of AIDS. Additionally, we have learned through clinical research that ART is also highly effective in preventing the transmission of HIV to others. By successfully treating HIV in people living with the virus, we are also preventing new transmissions. This is why we call it Treatment as Prevention (</a:t>
            </a:r>
            <a:r>
              <a:rPr lang="en-US" baseline="0" dirty="0" err="1"/>
              <a:t>TasP</a:t>
            </a:r>
            <a:r>
              <a:rPr lang="en-US" baseline="0" dirty="0"/>
              <a:t>).</a:t>
            </a:r>
            <a:endParaRPr lang="en-US" b="1"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55</a:t>
            </a:fld>
            <a:endParaRPr lang="en-US" dirty="0"/>
          </a:p>
        </p:txBody>
      </p:sp>
    </p:spTree>
    <p:extLst>
      <p:ext uri="{BB962C8B-B14F-4D97-AF65-F5344CB8AC3E}">
        <p14:creationId xmlns:p14="http://schemas.microsoft.com/office/powerpoint/2010/main" val="15877305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26.</a:t>
            </a:r>
          </a:p>
          <a:p>
            <a:pPr defTabSz="956982">
              <a:defRPr/>
            </a:pPr>
            <a:r>
              <a:rPr lang="en-US" dirty="0"/>
              <a:t>Review the animated content on the slide.</a:t>
            </a:r>
          </a:p>
          <a:p>
            <a:endParaRPr lang="en-US" dirty="0"/>
          </a:p>
          <a:p>
            <a:endParaRPr lang="en-US" dirty="0"/>
          </a:p>
          <a:p>
            <a:pPr lvl="0"/>
            <a:r>
              <a:rPr lang="en-US" dirty="0"/>
              <a:t>HPTN 502: </a:t>
            </a:r>
            <a:r>
              <a:rPr lang="en-US" sz="1000" kern="1200" baseline="0" dirty="0">
                <a:solidFill>
                  <a:schemeClr val="tx1"/>
                </a:solidFill>
                <a:effectLst/>
                <a:latin typeface="Times New Roman" pitchFamily="18" charset="0"/>
                <a:ea typeface="+mn-ea"/>
                <a:cs typeface="Times New Roman" pitchFamily="18" charset="0"/>
              </a:rPr>
              <a:t>In 2011, the HPTN 052 study became the first randomized clinical trial to show that early ART improves health outcomes for people with HIV</a:t>
            </a:r>
          </a:p>
          <a:p>
            <a:pPr lvl="1"/>
            <a:r>
              <a:rPr lang="en-US" sz="1000" kern="1200" dirty="0">
                <a:solidFill>
                  <a:schemeClr val="tx1"/>
                </a:solidFill>
                <a:effectLst/>
                <a:latin typeface="Times New Roman" pitchFamily="18" charset="0"/>
                <a:ea typeface="+mn-ea"/>
                <a:cs typeface="Times New Roman" pitchFamily="18" charset="0"/>
              </a:rPr>
              <a:t>It also showed that ART helps prevent transmission to HIV-negative sex partners. In the study, ART reduced HIV transmission by 96% overall. Stunningly, it also reduced HIV transmission by 100% when study participants taking ART had achieved viral suppression, meaning the ART was working such that the amount of HIV in the body had durably dropped below 200 copies per mm</a:t>
            </a:r>
            <a:r>
              <a:rPr lang="en-US" sz="1000" kern="1200" baseline="30000" dirty="0">
                <a:solidFill>
                  <a:schemeClr val="tx1"/>
                </a:solidFill>
                <a:effectLst/>
                <a:latin typeface="Times New Roman" pitchFamily="18" charset="0"/>
                <a:ea typeface="+mn-ea"/>
                <a:cs typeface="Times New Roman" pitchFamily="18" charset="0"/>
              </a:rPr>
              <a:t>3</a:t>
            </a:r>
            <a:r>
              <a:rPr lang="en-US" sz="1000" kern="1200" dirty="0">
                <a:solidFill>
                  <a:schemeClr val="tx1"/>
                </a:solidFill>
                <a:effectLst/>
                <a:latin typeface="Times New Roman" pitchFamily="18" charset="0"/>
                <a:ea typeface="+mn-ea"/>
                <a:cs typeface="Times New Roman" pitchFamily="18" charset="0"/>
              </a:rPr>
              <a:t>. This is also known as “undetectable.”</a:t>
            </a:r>
          </a:p>
          <a:p>
            <a:pPr lvl="1"/>
            <a:r>
              <a:rPr lang="en-US" sz="1000" kern="1200" dirty="0">
                <a:solidFill>
                  <a:schemeClr val="tx1"/>
                </a:solidFill>
                <a:effectLst/>
                <a:latin typeface="Times New Roman" pitchFamily="18" charset="0"/>
                <a:ea typeface="+mn-ea"/>
                <a:cs typeface="Times New Roman" pitchFamily="18" charset="0"/>
              </a:rPr>
              <a:t>This study paved the way for a massive global campaign called U=U, which means “undetectable equals </a:t>
            </a:r>
            <a:r>
              <a:rPr lang="en-US" sz="1000" kern="1200" dirty="0" err="1">
                <a:solidFill>
                  <a:schemeClr val="tx1"/>
                </a:solidFill>
                <a:effectLst/>
                <a:latin typeface="Times New Roman" pitchFamily="18" charset="0"/>
                <a:ea typeface="+mn-ea"/>
                <a:cs typeface="Times New Roman" pitchFamily="18" charset="0"/>
              </a:rPr>
              <a:t>untransmittable</a:t>
            </a:r>
            <a:r>
              <a:rPr lang="en-US" sz="1000" kern="1200" dirty="0">
                <a:solidFill>
                  <a:schemeClr val="tx1"/>
                </a:solidFill>
                <a:effectLst/>
                <a:latin typeface="Times New Roman" pitchFamily="18" charset="0"/>
                <a:ea typeface="+mn-ea"/>
                <a:cs typeface="Times New Roman" pitchFamily="18" charset="0"/>
              </a:rPr>
              <a:t>.” In other words, people with HIV who have an undetectable viral load cannot transmit HIV to their sex partners. The U=U concept applies only to sexual transmission of HIV; having an undetectable viral load is not 100% protective against HIV transmission by other means (e.g. injection drug use or breastfeeding).</a:t>
            </a:r>
          </a:p>
          <a:p>
            <a:endParaRPr lang="en-US" dirty="0"/>
          </a:p>
          <a:p>
            <a:pPr marL="0" marR="0" lvl="0" indent="0" algn="l" defTabSz="914400" rtl="0" eaLnBrk="1" fontAlgn="auto" latinLnBrk="0" hangingPunct="1">
              <a:lnSpc>
                <a:spcPct val="100000"/>
              </a:lnSpc>
              <a:spcBef>
                <a:spcPts val="200"/>
              </a:spcBef>
              <a:spcAft>
                <a:spcPts val="200"/>
              </a:spcAft>
              <a:buClrTx/>
              <a:buSzTx/>
              <a:buFontTx/>
              <a:buNone/>
              <a:tabLst/>
              <a:defRPr/>
            </a:pPr>
            <a:r>
              <a:rPr lang="en-US" dirty="0"/>
              <a:t>PARTNER: </a:t>
            </a:r>
            <a:r>
              <a:rPr lang="en-US" sz="1000" kern="1200" baseline="0" dirty="0">
                <a:solidFill>
                  <a:schemeClr val="tx1"/>
                </a:solidFill>
                <a:effectLst/>
                <a:latin typeface="Times New Roman" pitchFamily="18" charset="0"/>
                <a:ea typeface="+mn-ea"/>
                <a:cs typeface="Times New Roman" pitchFamily="18" charset="0"/>
              </a:rPr>
              <a:t>In 2016, the PARTNER study showed zero HIV transmissions under conditions of viral suppression after at least 58,000 distinct acts of penetrative sex without condoms. This study reinforced what we learned from HPTN 052 about </a:t>
            </a:r>
            <a:r>
              <a:rPr lang="en-US" sz="1000" kern="1200" baseline="0" dirty="0" err="1">
                <a:solidFill>
                  <a:schemeClr val="tx1"/>
                </a:solidFill>
                <a:effectLst/>
                <a:latin typeface="Times New Roman" pitchFamily="18" charset="0"/>
                <a:ea typeface="+mn-ea"/>
                <a:cs typeface="Times New Roman" pitchFamily="18" charset="0"/>
              </a:rPr>
              <a:t>TasP</a:t>
            </a:r>
            <a:r>
              <a:rPr lang="en-US" sz="1000" kern="1200" baseline="0" dirty="0">
                <a:solidFill>
                  <a:schemeClr val="tx1"/>
                </a:solidFill>
                <a:effectLst/>
                <a:latin typeface="Times New Roman" pitchFamily="18" charset="0"/>
                <a:ea typeface="+mn-ea"/>
                <a:cs typeface="Times New Roman" pitchFamily="18" charset="0"/>
              </a:rPr>
              <a:t> and U=U.</a:t>
            </a:r>
          </a:p>
          <a:p>
            <a:endParaRPr lang="en-US" dirty="0"/>
          </a:p>
          <a:p>
            <a:pPr marL="0" marR="0" lvl="0" indent="0" algn="l" defTabSz="914400" rtl="0" eaLnBrk="1" fontAlgn="auto" latinLnBrk="0" hangingPunct="1">
              <a:lnSpc>
                <a:spcPct val="100000"/>
              </a:lnSpc>
              <a:spcBef>
                <a:spcPts val="200"/>
              </a:spcBef>
              <a:spcAft>
                <a:spcPts val="200"/>
              </a:spcAft>
              <a:buClrTx/>
              <a:buSzTx/>
              <a:buFontTx/>
              <a:buNone/>
              <a:tabLst/>
              <a:defRPr/>
            </a:pPr>
            <a:r>
              <a:rPr lang="en-US" dirty="0"/>
              <a:t>PARTNER 2: </a:t>
            </a:r>
            <a:r>
              <a:rPr lang="en-US" sz="1000" kern="1200" baseline="0" dirty="0">
                <a:solidFill>
                  <a:schemeClr val="tx1"/>
                </a:solidFill>
                <a:effectLst/>
                <a:latin typeface="Times New Roman" pitchFamily="18" charset="0"/>
                <a:ea typeface="+mn-ea"/>
                <a:cs typeface="Times New Roman" pitchFamily="18" charset="0"/>
              </a:rPr>
              <a:t>In 2017 and beyond, more studies with mixed HIV status couples continued to confirm that undetectable really does equal </a:t>
            </a:r>
            <a:r>
              <a:rPr lang="en-US" sz="1000" kern="1200" baseline="0" dirty="0" err="1">
                <a:solidFill>
                  <a:schemeClr val="tx1"/>
                </a:solidFill>
                <a:effectLst/>
                <a:latin typeface="Times New Roman" pitchFamily="18" charset="0"/>
                <a:ea typeface="+mn-ea"/>
                <a:cs typeface="Times New Roman" pitchFamily="18" charset="0"/>
              </a:rPr>
              <a:t>untransmittable</a:t>
            </a:r>
            <a:r>
              <a:rPr lang="en-US" sz="1000" kern="1200" baseline="0" dirty="0">
                <a:solidFill>
                  <a:schemeClr val="tx1"/>
                </a:solidFill>
                <a:effectLst/>
                <a:latin typeface="Times New Roman" pitchFamily="18" charset="0"/>
                <a:ea typeface="+mn-ea"/>
                <a:cs typeface="Times New Roman" pitchFamily="18" charset="0"/>
              </a:rPr>
              <a:t>. The earlier studies had enrolled mostly heterosexual couples, but the U=U message was shown to be true for cisgender gay male couples too in studies like Opposites Attract and PARTNER 2. Combined, these studies showed zero transmissions under conditions of viral suppression after nearly 100,000 acts of </a:t>
            </a:r>
            <a:r>
              <a:rPr lang="en-US" sz="1000" kern="1200" baseline="0" dirty="0" err="1">
                <a:solidFill>
                  <a:schemeClr val="tx1"/>
                </a:solidFill>
                <a:effectLst/>
                <a:latin typeface="Times New Roman" pitchFamily="18" charset="0"/>
                <a:ea typeface="+mn-ea"/>
                <a:cs typeface="Times New Roman" pitchFamily="18" charset="0"/>
              </a:rPr>
              <a:t>condomless</a:t>
            </a:r>
            <a:r>
              <a:rPr lang="en-US" sz="1000" kern="1200" baseline="0" dirty="0">
                <a:solidFill>
                  <a:schemeClr val="tx1"/>
                </a:solidFill>
                <a:effectLst/>
                <a:latin typeface="Times New Roman" pitchFamily="18" charset="0"/>
                <a:ea typeface="+mn-ea"/>
                <a:cs typeface="Times New Roman" pitchFamily="18" charset="0"/>
              </a:rPr>
              <a:t> anal sex without </a:t>
            </a:r>
            <a:r>
              <a:rPr lang="en-US" sz="1000" kern="1200" baseline="0" dirty="0" err="1">
                <a:solidFill>
                  <a:schemeClr val="tx1"/>
                </a:solidFill>
                <a:effectLst/>
                <a:latin typeface="Times New Roman" pitchFamily="18" charset="0"/>
                <a:ea typeface="+mn-ea"/>
                <a:cs typeface="Times New Roman" pitchFamily="18" charset="0"/>
              </a:rPr>
              <a:t>PrEP.</a:t>
            </a:r>
            <a:endParaRPr lang="en-US" sz="1000" kern="1200" baseline="0" dirty="0">
              <a:solidFill>
                <a:schemeClr val="tx1"/>
              </a:solidFill>
              <a:effectLst/>
              <a:latin typeface="Times New Roman" pitchFamily="18" charset="0"/>
              <a:ea typeface="+mn-ea"/>
              <a:cs typeface="Times New Roman" pitchFamily="18" charset="0"/>
            </a:endParaRPr>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9087794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27.</a:t>
            </a:r>
          </a:p>
          <a:p>
            <a:endParaRPr lang="en-US" dirty="0"/>
          </a:p>
          <a:p>
            <a:r>
              <a:rPr lang="en-US" dirty="0"/>
              <a:t>The research findings about </a:t>
            </a:r>
            <a:r>
              <a:rPr lang="en-US" dirty="0" err="1"/>
              <a:t>TasP</a:t>
            </a:r>
            <a:r>
              <a:rPr lang="en-US" dirty="0"/>
              <a:t> have helped us to</a:t>
            </a:r>
            <a:r>
              <a:rPr lang="en-US" baseline="0" dirty="0"/>
              <a:t> better understand the importance of the treatment cascade. About half of the people living with HIV in the US have a suppressed viral load, which means they cannot transmit HIV to others as long as their viral load stays suppressed. The better we can help more people know their status, link them to HIV care, start ART, and achieve viral suppression, not only will we help people with HIV stay healthy, but we will also drastically reduce rates of new HIV transmissions.</a:t>
            </a:r>
          </a:p>
          <a:p>
            <a:endParaRPr lang="en-US" baseline="0" dirty="0"/>
          </a:p>
          <a:p>
            <a:pPr marL="0" marR="0" lvl="0" indent="0" algn="l" defTabSz="914400" rtl="0" eaLnBrk="1" fontAlgn="auto" latinLnBrk="0" hangingPunct="1">
              <a:lnSpc>
                <a:spcPct val="100000"/>
              </a:lnSpc>
              <a:spcBef>
                <a:spcPts val="200"/>
              </a:spcBef>
              <a:spcAft>
                <a:spcPts val="200"/>
              </a:spcAft>
              <a:buClrTx/>
              <a:buSzTx/>
              <a:buFontTx/>
              <a:buNone/>
              <a:tabLst/>
              <a:defRPr/>
            </a:pPr>
            <a:r>
              <a:rPr lang="en-US" baseline="0" dirty="0"/>
              <a:t>Adding </a:t>
            </a:r>
            <a:r>
              <a:rPr lang="en-US" baseline="0" dirty="0" err="1"/>
              <a:t>PrEP</a:t>
            </a:r>
            <a:r>
              <a:rPr lang="en-US" baseline="0" dirty="0"/>
              <a:t> into the landscape for people who do not have HIV but are vulnerable to getting it has the potential to turn around the trajectory of the epidemic. Remember that there is an entire combination HIV prevention toolbox including biomedical and behavioral interventions; using multiple strategies in combination has the best chance of ending the epidemic.</a:t>
            </a:r>
          </a:p>
          <a:p>
            <a:endParaRPr lang="en-US" baseline="0" dirty="0"/>
          </a:p>
          <a:p>
            <a:pPr marL="179433" indent="-179433" defTabSz="956864">
              <a:buFont typeface="Arial" pitchFamily="34" charset="0"/>
              <a:buChar char="•"/>
              <a:defRPr/>
            </a:pPr>
            <a:r>
              <a:rPr lang="en-US" dirty="0"/>
              <a:t>This approach is most effective if the medication is taken exactly as prescribed.</a:t>
            </a:r>
          </a:p>
          <a:p>
            <a:pPr marL="179433" indent="-179433" defTabSz="956864">
              <a:buFont typeface="Arial" pitchFamily="34" charset="0"/>
              <a:buChar char="•"/>
              <a:defRPr/>
            </a:pPr>
            <a:r>
              <a:rPr lang="en-US" dirty="0"/>
              <a:t>The gold standard for effective ART is called “viral suppression,” also referred to as</a:t>
            </a:r>
            <a:r>
              <a:rPr lang="en-US" baseline="0" dirty="0"/>
              <a:t> “undetectable.” This means that the ART is working such that the amount of virus in the body is reduced so low that an average HIV test can no longer detect the virus. Under this condition of viral suppression, HIV cannot be transmitted!</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Biomedical HIV Prevention Research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7488141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28.</a:t>
            </a:r>
          </a:p>
          <a:p>
            <a:endParaRPr lang="en-US" dirty="0"/>
          </a:p>
          <a:p>
            <a:r>
              <a:rPr lang="en-US" dirty="0"/>
              <a:t>Research into treatment for people with HIV continues, including research looking specifically at treatment as prevention. We know that only about half of people with HIV in the US have reached viral suppression, so additional strategies are needed to improve treatment. If every person with HIV in the US could reach viral suppression, we could effectively end the sexual transmission of HIV. But that is not the world we currently live in; we need a multitude of products, dosing, delivery methods, and so forth because no single product will be right for everyone.</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1582683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29.</a:t>
            </a:r>
          </a:p>
          <a:p>
            <a:pPr defTabSz="956864">
              <a:defRPr/>
            </a:pPr>
            <a:r>
              <a:rPr lang="en-US" dirty="0"/>
              <a:t>Review the content on the slide.</a:t>
            </a:r>
          </a:p>
          <a:p>
            <a:pPr defTabSz="956982">
              <a:defRPr/>
            </a:pPr>
            <a:r>
              <a:rPr lang="en-US" dirty="0"/>
              <a:t>Tell participants after reviewing the slide content: The HIV combination</a:t>
            </a:r>
            <a:r>
              <a:rPr lang="en-US" baseline="0" dirty="0"/>
              <a:t> </a:t>
            </a:r>
            <a:r>
              <a:rPr lang="en-US" dirty="0"/>
              <a:t>prevention toolbox reinforces the role of </a:t>
            </a:r>
            <a:r>
              <a:rPr lang="en-US" dirty="0" err="1"/>
              <a:t>TasP</a:t>
            </a:r>
            <a:r>
              <a:rPr lang="en-US" dirty="0"/>
              <a:t> combined with other behavioral/physical tools. Combining multiple tools may provide the best method for HIV prevention.</a:t>
            </a:r>
          </a:p>
          <a:p>
            <a:pPr defTabSz="956982">
              <a:defRPr/>
            </a:pPr>
            <a:endParaRPr lang="en-US" dirty="0"/>
          </a:p>
          <a:p>
            <a:endParaRPr lang="en-US" dirty="0"/>
          </a:p>
          <a:p>
            <a:pPr defTabSz="956864">
              <a:defRPr/>
            </a:pPr>
            <a:endParaRPr lang="en-US" dirty="0"/>
          </a:p>
          <a:p>
            <a:pPr defTabSz="956864">
              <a:defRPr/>
            </a:pPr>
            <a:endParaRPr lang="en-US" dirty="0"/>
          </a:p>
          <a:p>
            <a:pPr defTabSz="956864">
              <a:defRPr/>
            </a:pPr>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05360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983">
              <a:defRPr/>
            </a:pPr>
            <a:r>
              <a:rPr lang="en-US" dirty="0"/>
              <a:t>There is no Participant Guide page.</a:t>
            </a:r>
          </a:p>
          <a:p>
            <a:r>
              <a:rPr lang="en-US" dirty="0"/>
              <a:t>After everyone is settled, set up a whole group activity to introduce participants to each other (take approximately 5 mins). Go around the room and ask each person to stand up and state his/her name, what they do, and something special about him/herself. Begin with yourself to provide an example. Or, feel free to use a different introductions activity or “ice breaker,” if desired.</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6</a:t>
            </a:fld>
            <a:endParaRPr lang="en-US" dirty="0"/>
          </a:p>
        </p:txBody>
      </p:sp>
    </p:spTree>
    <p:extLst>
      <p:ext uri="{BB962C8B-B14F-4D97-AF65-F5344CB8AC3E}">
        <p14:creationId xmlns:p14="http://schemas.microsoft.com/office/powerpoint/2010/main" val="32762917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29.</a:t>
            </a:r>
          </a:p>
          <a:p>
            <a:pPr defTabSz="956982">
              <a:defRPr/>
            </a:pPr>
            <a:r>
              <a:rPr lang="en-US" dirty="0"/>
              <a:t>Review the content on the slide.</a:t>
            </a:r>
          </a:p>
          <a:p>
            <a:endParaRPr lang="en-US" dirty="0"/>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1000" kern="1200" baseline="0" dirty="0">
                <a:solidFill>
                  <a:schemeClr val="tx1"/>
                </a:solidFill>
                <a:effectLst/>
                <a:latin typeface="Times New Roman" pitchFamily="18" charset="0"/>
                <a:ea typeface="+mn-ea"/>
                <a:cs typeface="Times New Roman" pitchFamily="18" charset="0"/>
              </a:rPr>
              <a:t>Together,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and </a:t>
            </a:r>
            <a:r>
              <a:rPr lang="en-US" sz="1000" kern="1200" baseline="0" dirty="0" err="1">
                <a:solidFill>
                  <a:schemeClr val="tx1"/>
                </a:solidFill>
                <a:effectLst/>
                <a:latin typeface="Times New Roman" pitchFamily="18" charset="0"/>
                <a:ea typeface="+mn-ea"/>
                <a:cs typeface="Times New Roman" pitchFamily="18" charset="0"/>
              </a:rPr>
              <a:t>TasP</a:t>
            </a:r>
            <a:r>
              <a:rPr lang="en-US" sz="1000" kern="1200" baseline="0" dirty="0">
                <a:solidFill>
                  <a:schemeClr val="tx1"/>
                </a:solidFill>
                <a:effectLst/>
                <a:latin typeface="Times New Roman" pitchFamily="18" charset="0"/>
                <a:ea typeface="+mn-ea"/>
                <a:cs typeface="Times New Roman" pitchFamily="18" charset="0"/>
              </a:rPr>
              <a:t> have the potential to end the HIV epidemic as we know it. However, the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and </a:t>
            </a:r>
            <a:r>
              <a:rPr lang="en-US" sz="1000" kern="1200" baseline="0" dirty="0" err="1">
                <a:solidFill>
                  <a:schemeClr val="tx1"/>
                </a:solidFill>
                <a:effectLst/>
                <a:latin typeface="Times New Roman" pitchFamily="18" charset="0"/>
                <a:ea typeface="+mn-ea"/>
                <a:cs typeface="Times New Roman" pitchFamily="18" charset="0"/>
              </a:rPr>
              <a:t>TasP</a:t>
            </a:r>
            <a:r>
              <a:rPr lang="en-US" sz="1000" kern="1200" baseline="0" dirty="0">
                <a:solidFill>
                  <a:schemeClr val="tx1"/>
                </a:solidFill>
                <a:effectLst/>
                <a:latin typeface="Times New Roman" pitchFamily="18" charset="0"/>
                <a:ea typeface="+mn-ea"/>
                <a:cs typeface="Times New Roman" pitchFamily="18" charset="0"/>
              </a:rPr>
              <a:t> approaches we currently have are not reaching those who need them most. Research continues to strive to find improved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and </a:t>
            </a:r>
            <a:r>
              <a:rPr lang="en-US" sz="1000" kern="1200" baseline="0" dirty="0" err="1">
                <a:solidFill>
                  <a:schemeClr val="tx1"/>
                </a:solidFill>
                <a:effectLst/>
                <a:latin typeface="Times New Roman" pitchFamily="18" charset="0"/>
                <a:ea typeface="+mn-ea"/>
                <a:cs typeface="Times New Roman" pitchFamily="18" charset="0"/>
              </a:rPr>
              <a:t>TasP</a:t>
            </a:r>
            <a:r>
              <a:rPr lang="en-US" sz="1000" kern="1200" baseline="0" dirty="0">
                <a:solidFill>
                  <a:schemeClr val="tx1"/>
                </a:solidFill>
                <a:effectLst/>
                <a:latin typeface="Times New Roman" pitchFamily="18" charset="0"/>
                <a:ea typeface="+mn-ea"/>
                <a:cs typeface="Times New Roman" pitchFamily="18" charset="0"/>
              </a:rPr>
              <a:t> methods to end the epidemic.</a:t>
            </a:r>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821331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30.</a:t>
            </a:r>
          </a:p>
          <a:p>
            <a:endParaRPr lang="en-US" dirty="0"/>
          </a:p>
          <a:p>
            <a:endParaRPr lang="en-US" dirty="0"/>
          </a:p>
          <a:p>
            <a:r>
              <a:rPr lang="en-US" dirty="0"/>
              <a:t>Introduce a small group activity. Divide the class into two groups. Assign the questions to the groups (one question per small group).</a:t>
            </a:r>
          </a:p>
          <a:p>
            <a:pPr marL="179456" indent="-179456">
              <a:buFont typeface="Arial" pitchFamily="34" charset="0"/>
              <a:buChar char="•"/>
            </a:pPr>
            <a:r>
              <a:rPr lang="en-US" dirty="0"/>
              <a:t>Assign one of the questions in the boxes to each group.</a:t>
            </a:r>
          </a:p>
          <a:p>
            <a:pPr marL="179456" indent="-179456">
              <a:buFont typeface="Arial" pitchFamily="34" charset="0"/>
              <a:buChar char="•"/>
            </a:pPr>
            <a:r>
              <a:rPr lang="en-US" dirty="0"/>
              <a:t>Allow approximately 5 mins for the groups to brainstorm their answers.</a:t>
            </a:r>
          </a:p>
          <a:p>
            <a:pPr marL="179456" indent="-179456">
              <a:buFont typeface="Arial" pitchFamily="34" charset="0"/>
              <a:buChar char="•"/>
            </a:pPr>
            <a:r>
              <a:rPr lang="en-US" dirty="0"/>
              <a:t>Encourage participants to write their brainstorm on a flip chart, white board, and/or in their Participant Guides (each question has been reproduced in the Participant Guide with space to write).</a:t>
            </a:r>
          </a:p>
          <a:p>
            <a:pPr marL="179456" indent="-179456">
              <a:buFont typeface="Arial" pitchFamily="34" charset="0"/>
              <a:buChar char="•"/>
            </a:pPr>
            <a:r>
              <a:rPr lang="en-US" dirty="0"/>
              <a:t>Ask someone from each group to share some/all of their answers.</a:t>
            </a:r>
          </a:p>
          <a:p>
            <a:pPr marL="179456" indent="-179456">
              <a:buFont typeface="Arial" pitchFamily="34" charset="0"/>
              <a:buChar char="•"/>
            </a:pPr>
            <a:r>
              <a:rPr lang="en-US" dirty="0"/>
              <a:t>Encourage the other groups to write these answers in the provided space in their Participant Guides.</a:t>
            </a:r>
          </a:p>
          <a:p>
            <a:r>
              <a:rPr lang="en-US" dirty="0"/>
              <a:t>Note: This is a shortened activity using only 2 questions. There will be one larger activity at the end of the modalities.</a:t>
            </a:r>
          </a:p>
          <a:p>
            <a:r>
              <a:rPr lang="en-US" dirty="0"/>
              <a:t>Possible answers include: </a:t>
            </a:r>
          </a:p>
          <a:p>
            <a:r>
              <a:rPr lang="en-US" dirty="0"/>
              <a:t>Question 1: What thoughts, questions and concerns came to your mind about </a:t>
            </a:r>
            <a:r>
              <a:rPr lang="en-US" dirty="0" err="1"/>
              <a:t>TasP</a:t>
            </a:r>
            <a:r>
              <a:rPr lang="en-US" dirty="0"/>
              <a:t> as you heard/read information about this HIV prevention modality? The importance of getting tested; cost of the medications; importance of regular medication use.</a:t>
            </a:r>
          </a:p>
          <a:p>
            <a:r>
              <a:rPr lang="en-GB" dirty="0"/>
              <a:t>Question 2: </a:t>
            </a:r>
            <a:r>
              <a:rPr lang="en-US" dirty="0"/>
              <a:t>If you were asked to speak to an audience about </a:t>
            </a:r>
            <a:r>
              <a:rPr lang="en-US" dirty="0" err="1"/>
              <a:t>TasP</a:t>
            </a:r>
            <a:r>
              <a:rPr lang="en-US" dirty="0"/>
              <a:t>, what would be the three most important messages you would want to convey? Get tested; take the recommended medication dose as directed consistently, U=U.</a:t>
            </a:r>
          </a:p>
          <a:p>
            <a:r>
              <a:rPr lang="en-US" dirty="0"/>
              <a:t>Allow approximately 5 min for each person to answer the question. Ask for volunteers to share their answers. Allow approximately 5 mins to share answers.</a:t>
            </a:r>
          </a:p>
          <a:p>
            <a:r>
              <a:rPr lang="en-US" dirty="0"/>
              <a:t>Total time for this activity: 10 mins</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886414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Participant</a:t>
            </a:r>
            <a:r>
              <a:rPr lang="en-US" baseline="0" dirty="0"/>
              <a:t> Guide page.</a:t>
            </a:r>
          </a:p>
          <a:p>
            <a:pPr defTabSz="956982">
              <a:defRPr/>
            </a:pPr>
            <a:r>
              <a:rPr lang="en-US" dirty="0"/>
              <a:t>Stop to ask/answer questions before moving to the next modality.</a:t>
            </a:r>
          </a:p>
          <a:p>
            <a:r>
              <a:rPr lang="en-US" baseline="0" dirty="0"/>
              <a:t>Ask participants if they have any questions. Answer all questions, if possible. If not, make a note of these questions to prepare for the next training session.</a:t>
            </a: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62</a:t>
            </a:fld>
            <a:endParaRPr lang="en-US" dirty="0"/>
          </a:p>
        </p:txBody>
      </p:sp>
    </p:spTree>
    <p:extLst>
      <p:ext uri="{BB962C8B-B14F-4D97-AF65-F5344CB8AC3E}">
        <p14:creationId xmlns:p14="http://schemas.microsoft.com/office/powerpoint/2010/main" val="22670776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31.</a:t>
            </a:r>
          </a:p>
          <a:p>
            <a:r>
              <a:rPr lang="en-US" dirty="0"/>
              <a:t>Introduce the next modality:</a:t>
            </a:r>
            <a:r>
              <a:rPr lang="en-US" baseline="0" dirty="0"/>
              <a:t> Microbicides.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63</a:t>
            </a:fld>
            <a:endParaRPr lang="en-US" dirty="0"/>
          </a:p>
        </p:txBody>
      </p:sp>
      <p:sp>
        <p:nvSpPr>
          <p:cNvPr id="8" name="Date Placeholder 7"/>
          <p:cNvSpPr>
            <a:spLocks noGrp="1"/>
          </p:cNvSpPr>
          <p:nvPr>
            <p:ph type="dt" idx="14"/>
          </p:nvPr>
        </p:nvSpPr>
        <p:spPr/>
        <p:txBody>
          <a:bodyPr/>
          <a:lstStyle/>
          <a:p>
            <a:r>
              <a:rPr lang="en-US" dirty="0"/>
              <a:t>HIV Prevention Research Tools </a:t>
            </a:r>
          </a:p>
        </p:txBody>
      </p:sp>
    </p:spTree>
    <p:extLst>
      <p:ext uri="{BB962C8B-B14F-4D97-AF65-F5344CB8AC3E}">
        <p14:creationId xmlns:p14="http://schemas.microsoft.com/office/powerpoint/2010/main" val="1547385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31.</a:t>
            </a:r>
          </a:p>
          <a:p>
            <a:r>
              <a:rPr lang="en-US" dirty="0"/>
              <a:t>Tell participants after reviewing the slide content: Just because we’re only talking about biomedical HIV prevention doesn’t mean you should forget about the other prevention methods. </a:t>
            </a:r>
            <a:endParaRPr lang="en-US" b="1" dirty="0"/>
          </a:p>
          <a:p>
            <a:r>
              <a:rPr lang="en-US" dirty="0"/>
              <a:t>We said earlier that education and a combination of prevention approaches improves effectiveness, which includes combination prevention.</a:t>
            </a:r>
            <a:endParaRPr lang="en-US" b="1" dirty="0"/>
          </a:p>
          <a:p>
            <a:r>
              <a:rPr lang="en-US" dirty="0"/>
              <a:t>Participation in research can lead to intervention and prevention.</a:t>
            </a:r>
          </a:p>
          <a:p>
            <a:pPr defTabSz="956982">
              <a:defRPr/>
            </a:pPr>
            <a:r>
              <a:rPr lang="en-US" dirty="0"/>
              <a:t>Tell participants after reviewing the slide content: The HIV combination</a:t>
            </a:r>
            <a:r>
              <a:rPr lang="en-US" baseline="0" dirty="0"/>
              <a:t> </a:t>
            </a:r>
            <a:r>
              <a:rPr lang="en-US" dirty="0"/>
              <a:t>prevention toolbox shows the importance of both medical and behavioral/physical tools. Combining multiple tools may provide the best method for HIV prevention.</a:t>
            </a:r>
          </a:p>
          <a:p>
            <a:endParaRPr lang="en-US" b="1" dirty="0"/>
          </a:p>
          <a:p>
            <a:endParaRPr lang="en-US" dirty="0"/>
          </a:p>
          <a:p>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64</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31.</a:t>
            </a:r>
          </a:p>
          <a:p>
            <a:pPr defTabSz="956982">
              <a:defRPr/>
            </a:pPr>
            <a:r>
              <a:rPr lang="en-US" dirty="0"/>
              <a:t>Review the content on the slide.</a:t>
            </a:r>
          </a:p>
          <a:p>
            <a:endParaRPr lang="en-US" dirty="0"/>
          </a:p>
          <a:p>
            <a:r>
              <a:rPr lang="en-US" sz="1000" kern="1200" baseline="0" dirty="0">
                <a:solidFill>
                  <a:schemeClr val="tx1"/>
                </a:solidFill>
                <a:effectLst/>
                <a:latin typeface="Times New Roman" pitchFamily="18" charset="0"/>
                <a:ea typeface="+mn-ea"/>
                <a:cs typeface="Times New Roman" pitchFamily="18" charset="0"/>
              </a:rPr>
              <a:t>Microbicides are products applied inside the vagina or rectum to protect against HIV through sex. They are different from other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products because they only deliver anti-HIV drugs to the sites of potential HIV transmission with very little drug absorbed into the body, whereas pills, injectables, and implants deliver drugs systemically (throughout the entire body). Microbicides could fulfill the need for a non-systemic and/or short-acting method for HIV prevention that could be used around the time of sex.</a:t>
            </a:r>
          </a:p>
          <a:p>
            <a:pPr marL="0" marR="0" lvl="0" indent="0" algn="l" defTabSz="914400" rtl="0" eaLnBrk="1" fontAlgn="auto" latinLnBrk="0" hangingPunct="1">
              <a:lnSpc>
                <a:spcPct val="100000"/>
              </a:lnSpc>
              <a:spcBef>
                <a:spcPts val="200"/>
              </a:spcBef>
              <a:spcAft>
                <a:spcPts val="200"/>
              </a:spcAft>
              <a:buClrTx/>
              <a:buSzTx/>
              <a:buFontTx/>
              <a:buNone/>
              <a:tabLst/>
              <a:defRPr/>
            </a:pPr>
            <a:endParaRPr lang="en-US" sz="1000" kern="1200" baseline="0" dirty="0">
              <a:solidFill>
                <a:schemeClr val="tx1"/>
              </a:solidFill>
              <a:effectLst/>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1000" kern="1200" baseline="0" dirty="0">
                <a:solidFill>
                  <a:schemeClr val="tx1"/>
                </a:solidFill>
                <a:effectLst/>
                <a:latin typeface="Times New Roman" pitchFamily="18" charset="0"/>
                <a:ea typeface="+mn-ea"/>
                <a:cs typeface="Times New Roman" pitchFamily="18" charset="0"/>
              </a:rPr>
              <a:t>The image featured here is of the </a:t>
            </a:r>
            <a:r>
              <a:rPr lang="en-US" sz="1000" kern="1200" baseline="0" dirty="0" err="1">
                <a:solidFill>
                  <a:schemeClr val="tx1"/>
                </a:solidFill>
                <a:effectLst/>
                <a:latin typeface="Times New Roman" pitchFamily="18" charset="0"/>
                <a:ea typeface="+mn-ea"/>
                <a:cs typeface="Times New Roman" pitchFamily="18" charset="0"/>
              </a:rPr>
              <a:t>dapivirine</a:t>
            </a:r>
            <a:r>
              <a:rPr lang="en-US" sz="1000" kern="1200" baseline="0" dirty="0">
                <a:solidFill>
                  <a:schemeClr val="tx1"/>
                </a:solidFill>
                <a:effectLst/>
                <a:latin typeface="Times New Roman" pitchFamily="18" charset="0"/>
                <a:ea typeface="+mn-ea"/>
                <a:cs typeface="Times New Roman" pitchFamily="18" charset="0"/>
              </a:rPr>
              <a:t> vaginal ring, the study product from the three vaginal ring studies we discussed earlier: ASPIRE, The Ring Study, and HOPE. It’s a flexible silicone monthly ring that slowly releases the drug </a:t>
            </a:r>
            <a:r>
              <a:rPr lang="en-US" sz="1000" kern="1200" baseline="0" dirty="0" err="1">
                <a:solidFill>
                  <a:schemeClr val="tx1"/>
                </a:solidFill>
                <a:effectLst/>
                <a:latin typeface="Times New Roman" pitchFamily="18" charset="0"/>
                <a:ea typeface="+mn-ea"/>
                <a:cs typeface="Times New Roman" pitchFamily="18" charset="0"/>
              </a:rPr>
              <a:t>dapivirine</a:t>
            </a:r>
            <a:r>
              <a:rPr lang="en-US" sz="1000" kern="1200" baseline="0" dirty="0">
                <a:solidFill>
                  <a:schemeClr val="tx1"/>
                </a:solidFill>
                <a:effectLst/>
                <a:latin typeface="Times New Roman" pitchFamily="18" charset="0"/>
                <a:ea typeface="+mn-ea"/>
                <a:cs typeface="Times New Roman" pitchFamily="18" charset="0"/>
              </a:rPr>
              <a:t> inside the vagina. Regulatory approval is currently being sought for the ring based on multiple studies with more than 6,600 cisgender women, finding that the ring has as strong safety profile and reduces HIV transmission—especially when used consistently. </a:t>
            </a:r>
            <a:endParaRPr lang="en-US" dirty="0"/>
          </a:p>
          <a:p>
            <a:r>
              <a:rPr lang="en-US" sz="1000" kern="1200" baseline="0" dirty="0">
                <a:solidFill>
                  <a:schemeClr val="tx1"/>
                </a:solidFill>
                <a:effectLst/>
                <a:latin typeface="Times New Roman" pitchFamily="18" charset="0"/>
                <a:ea typeface="+mn-ea"/>
                <a:cs typeface="Times New Roman" pitchFamily="18" charset="0"/>
              </a:rPr>
              <a:t> </a:t>
            </a:r>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821331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31.</a:t>
            </a:r>
          </a:p>
          <a:p>
            <a:pPr defTabSz="956982">
              <a:defRPr/>
            </a:pPr>
            <a:r>
              <a:rPr lang="en-US" dirty="0"/>
              <a:t>Review the content on the slide.</a:t>
            </a:r>
          </a:p>
          <a:p>
            <a:pPr defTabSz="956982">
              <a:defRPr/>
            </a:pPr>
            <a:r>
              <a:rPr lang="en-US" dirty="0"/>
              <a:t>Tell participants after reviewing the second bullet: Tell participants after reviewing the slide content: For example, ARVs are used in Pre-Exposure Prophylaxis, or PrEP.</a:t>
            </a:r>
          </a:p>
          <a:p>
            <a:r>
              <a:rPr lang="en-US" dirty="0"/>
              <a:t>Information related to the optional quiz (see the first bullet): Q13: True.</a:t>
            </a:r>
          </a:p>
          <a:p>
            <a:r>
              <a:rPr lang="en-US" dirty="0"/>
              <a:t>Q: Most microbicides tested today contain HIV antiretroviral drugs which are also used to treat people living with HIV/AIDS.</a:t>
            </a:r>
          </a:p>
          <a:p>
            <a:r>
              <a:rPr lang="en-US" dirty="0"/>
              <a:t>A: Different types of microbicides are being tested in clinical trials, but those that incorporate antiretroviral (ARV) drugs are furthest along in development and testing. The idea behind ARV-based microbicides is that some of the same drugs used to treat HIV may also help prevent people without HIV from contracting it.</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821331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3" y="4560570"/>
            <a:ext cx="6062685" cy="4466472"/>
          </a:xfrm>
        </p:spPr>
        <p:txBody>
          <a:bodyPr/>
          <a:lstStyle/>
          <a:p>
            <a:r>
              <a:rPr lang="en-US" dirty="0"/>
              <a:t>Participant Guide page 32.</a:t>
            </a:r>
          </a:p>
          <a:p>
            <a:pPr defTabSz="956982">
              <a:defRPr/>
            </a:pPr>
            <a:r>
              <a:rPr lang="en-US" dirty="0"/>
              <a:t>Tell participants before reviewing the slide content: Microbicides are not yet available for use outside clinical trials. The microbicides under study are used vaginally and/or rectally to protect the user from HIV transmission during sex.</a:t>
            </a:r>
          </a:p>
          <a:p>
            <a:pPr lvl="0"/>
            <a:r>
              <a:rPr lang="en-US" dirty="0"/>
              <a:t>Tell participants after reviewing the “Vaginal microbicides” content:</a:t>
            </a:r>
            <a:endParaRPr lang="en-US" baseline="0" dirty="0"/>
          </a:p>
          <a:p>
            <a:pPr marL="171384" indent="-171384">
              <a:buFont typeface="Arial" pitchFamily="34" charset="0"/>
              <a:buChar char="•"/>
            </a:pPr>
            <a:r>
              <a:rPr lang="en-US" dirty="0"/>
              <a:t>Cisgender women represent about 20 percent of new HIV cases in the U.S.</a:t>
            </a:r>
          </a:p>
          <a:p>
            <a:pPr marL="171384" indent="-171384">
              <a:buFont typeface="Arial" pitchFamily="34" charset="0"/>
              <a:buChar char="•"/>
            </a:pPr>
            <a:r>
              <a:rPr lang="en-US" dirty="0"/>
              <a:t>Cis women are more likely than cis men to contract HIV through heterosexual sex.</a:t>
            </a:r>
          </a:p>
          <a:p>
            <a:pPr defTabSz="956982">
              <a:defRPr/>
            </a:pPr>
            <a:r>
              <a:rPr lang="en-US" dirty="0"/>
              <a:t>Tell participants after reviewing the “Rectal microbicides” content:</a:t>
            </a:r>
          </a:p>
          <a:p>
            <a:pPr marL="171384" indent="-171384">
              <a:buFont typeface="Arial" pitchFamily="34" charset="0"/>
              <a:buChar char="•"/>
            </a:pPr>
            <a:r>
              <a:rPr lang="en-US" dirty="0"/>
              <a:t>Rectal microbicides are designed to prevent HIV among people of all genders during anal sex.</a:t>
            </a:r>
          </a:p>
          <a:p>
            <a:pPr marL="171384" indent="-171384">
              <a:buFont typeface="Arial" pitchFamily="34" charset="0"/>
              <a:buChar char="•"/>
            </a:pPr>
            <a:r>
              <a:rPr lang="en-US" dirty="0"/>
              <a:t>An estimated 5-10% of the world’s population engages in anal sex.</a:t>
            </a:r>
          </a:p>
          <a:p>
            <a:pPr marL="171384" indent="-171384">
              <a:buFont typeface="Arial" pitchFamily="34" charset="0"/>
              <a:buChar char="•"/>
            </a:pPr>
            <a:r>
              <a:rPr lang="en-US" dirty="0"/>
              <a:t>Because the lining of the wall of the rectum is different from the lining of the vagina, rectal-specific microbicides and formulations are being tested in clinical trials in addition to products for vaginal use. </a:t>
            </a:r>
          </a:p>
          <a:p>
            <a:pPr marL="171384" indent="-171384">
              <a:buFont typeface="Arial" pitchFamily="34" charset="0"/>
              <a:buChar char="•"/>
            </a:pPr>
            <a:r>
              <a:rPr lang="en-US" dirty="0"/>
              <a:t>The likelihood of contracting HIV during </a:t>
            </a:r>
            <a:r>
              <a:rPr lang="en-US" dirty="0" err="1"/>
              <a:t>condomless</a:t>
            </a:r>
            <a:r>
              <a:rPr lang="en-US" dirty="0"/>
              <a:t>/</a:t>
            </a:r>
            <a:r>
              <a:rPr lang="en-US" dirty="0" err="1"/>
              <a:t>PrEPless</a:t>
            </a:r>
            <a:r>
              <a:rPr lang="en-US" dirty="0"/>
              <a:t> anal sex is 10 to 20 times greater than </a:t>
            </a:r>
            <a:r>
              <a:rPr lang="en-US" dirty="0" err="1"/>
              <a:t>condomless</a:t>
            </a:r>
            <a:r>
              <a:rPr lang="en-US" dirty="0"/>
              <a:t>/</a:t>
            </a:r>
            <a:r>
              <a:rPr lang="en-US" dirty="0" err="1"/>
              <a:t>PrEPless</a:t>
            </a:r>
            <a:r>
              <a:rPr lang="en-US" dirty="0"/>
              <a:t> vaginal sex. Because the rectal lining is only one-cell thick, the virus can more easily reach cells.</a:t>
            </a:r>
          </a:p>
          <a:p>
            <a:endParaRPr lang="en-US" dirty="0"/>
          </a:p>
          <a:p>
            <a:r>
              <a:rPr lang="en-US" dirty="0"/>
              <a:t>Information related to the optional quiz Q11: False.</a:t>
            </a:r>
          </a:p>
          <a:p>
            <a:r>
              <a:rPr lang="en-US" dirty="0"/>
              <a:t>Q: Microbicides refer to pills taken orally to prevent people from contracting HIV.</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Microbicides are being developed to reduce a person’s likelihood of contracting HIV or other sexually transmitted infections when applied topically inside the vagina or rectum. Vaginal microbicides are primarily being tested as rings, while rectal microbicides are being tested as gels, douches, and suppositories. Unlike microbicides, oral pre‐exposure prophylaxis (</a:t>
            </a:r>
            <a:r>
              <a:rPr lang="en-US" sz="1000" b="0" i="0"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is an HIV prevention approach that involves the use of an antiretroviral pill by people who are HIV-negative.</a:t>
            </a:r>
            <a:br>
              <a:rPr lang="en-US" dirty="0"/>
            </a:br>
            <a:endParaRPr lang="en-US" dirty="0"/>
          </a:p>
          <a:p>
            <a:r>
              <a:rPr lang="en-US" dirty="0"/>
              <a:t>Information related to the optional quiz (rectal microbicides): Q12: False.</a:t>
            </a:r>
          </a:p>
          <a:p>
            <a:r>
              <a:rPr lang="en-US" dirty="0"/>
              <a:t>Q: Microbicides are only being tested among women</a:t>
            </a:r>
            <a:r>
              <a:rPr lang="en-US" b="1" dirty="0"/>
              <a:t>.</a:t>
            </a:r>
            <a:endParaRPr lang="en-US" dirty="0"/>
          </a:p>
          <a:p>
            <a:r>
              <a:rPr lang="en-US" dirty="0"/>
              <a:t>A: </a:t>
            </a:r>
            <a:r>
              <a:rPr lang="en-US" sz="1000" b="0" i="0" kern="1200" baseline="0" dirty="0">
                <a:solidFill>
                  <a:schemeClr val="tx1"/>
                </a:solidFill>
                <a:effectLst/>
                <a:latin typeface="Times New Roman" pitchFamily="18" charset="0"/>
                <a:ea typeface="+mn-ea"/>
                <a:cs typeface="Times New Roman" pitchFamily="18" charset="0"/>
              </a:rPr>
              <a:t>Microbicides are being tested among women and men--transgender and cisgender alike--and gender non-binary people. Within these populations, microbicides research is being conducted on products for use during vaginal sex as well as anal sex. According to estimates, 5 to 10 percent of the world’s population engages in anal sex, including cisgender and transgender women and men and gender non-binary people.</a:t>
            </a:r>
            <a:br>
              <a:rPr lang="en-US" dirty="0"/>
            </a:br>
            <a:endParaRPr lang="en-US" dirty="0"/>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912805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32.</a:t>
            </a:r>
          </a:p>
          <a:p>
            <a:pPr defTabSz="957101">
              <a:defRPr/>
            </a:pPr>
            <a:r>
              <a:rPr lang="en-US" dirty="0"/>
              <a:t>Review the content on the slide.</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68</a:t>
            </a:fld>
            <a:endParaRPr lang="en-US" dirty="0"/>
          </a:p>
        </p:txBody>
      </p:sp>
    </p:spTree>
    <p:extLst>
      <p:ext uri="{BB962C8B-B14F-4D97-AF65-F5344CB8AC3E}">
        <p14:creationId xmlns:p14="http://schemas.microsoft.com/office/powerpoint/2010/main" val="27791529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32.</a:t>
            </a:r>
          </a:p>
          <a:p>
            <a:r>
              <a:rPr lang="en-US" dirty="0"/>
              <a:t>Review the content on the slide.</a:t>
            </a:r>
          </a:p>
          <a:p>
            <a:pPr marL="0" marR="0" lvl="0" indent="0" algn="l" defTabSz="914400" rtl="0" eaLnBrk="1" fontAlgn="auto" latinLnBrk="0" hangingPunct="1">
              <a:lnSpc>
                <a:spcPct val="100000"/>
              </a:lnSpc>
              <a:spcBef>
                <a:spcPts val="200"/>
              </a:spcBef>
              <a:spcAft>
                <a:spcPts val="200"/>
              </a:spcAft>
              <a:buClrTx/>
              <a:buSzTx/>
              <a:buFontTx/>
              <a:buNone/>
              <a:tabLst/>
              <a:defRPr/>
            </a:pPr>
            <a:r>
              <a:rPr lang="en-US" dirty="0"/>
              <a:t>Tell participants</a:t>
            </a:r>
            <a:r>
              <a:rPr lang="en-US" baseline="0" dirty="0"/>
              <a:t> there are many complex societal, economic, and cultural reasons why women specifically need multiple forms of HIV prevention tools.</a:t>
            </a:r>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69</a:t>
            </a:fld>
            <a:endParaRPr lang="en-US" dirty="0"/>
          </a:p>
        </p:txBody>
      </p:sp>
    </p:spTree>
    <p:extLst>
      <p:ext uri="{BB962C8B-B14F-4D97-AF65-F5344CB8AC3E}">
        <p14:creationId xmlns:p14="http://schemas.microsoft.com/office/powerpoint/2010/main" val="4267301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a:t>
            </a:r>
          </a:p>
          <a:p>
            <a:pPr defTabSz="956983">
              <a:defRPr/>
            </a:pPr>
            <a:r>
              <a:rPr lang="en-US" dirty="0"/>
              <a:t>Review the content on the slide.</a:t>
            </a:r>
          </a:p>
          <a:p>
            <a:endParaRPr lang="en-US" dirty="0"/>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7</a:t>
            </a:fld>
            <a:endParaRPr lang="en-US" dirty="0"/>
          </a:p>
        </p:txBody>
      </p:sp>
      <p:sp>
        <p:nvSpPr>
          <p:cNvPr id="8" name="Date Placeholder 7"/>
          <p:cNvSpPr>
            <a:spLocks noGrp="1"/>
          </p:cNvSpPr>
          <p:nvPr>
            <p:ph type="dt" idx="14"/>
          </p:nvPr>
        </p:nvSpPr>
        <p:spPr/>
        <p:txBody>
          <a:bodyPr/>
          <a:lstStyle/>
          <a:p>
            <a:r>
              <a:rPr lang="en-US" dirty="0"/>
              <a:t>HIV Prevention Research Tools </a:t>
            </a:r>
          </a:p>
        </p:txBody>
      </p:sp>
    </p:spTree>
    <p:extLst>
      <p:ext uri="{BB962C8B-B14F-4D97-AF65-F5344CB8AC3E}">
        <p14:creationId xmlns:p14="http://schemas.microsoft.com/office/powerpoint/2010/main" val="19401097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32.</a:t>
            </a:r>
          </a:p>
          <a:p>
            <a:r>
              <a:rPr lang="en-US" dirty="0"/>
              <a:t>Review the content on the slide.</a:t>
            </a:r>
          </a:p>
          <a:p>
            <a:endParaRPr lang="en-US" dirty="0"/>
          </a:p>
          <a:p>
            <a:r>
              <a:rPr lang="en-US" dirty="0"/>
              <a:t>Note that there is not adequate data to report on transgender men.</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70</a:t>
            </a:fld>
            <a:endParaRPr lang="en-US" dirty="0"/>
          </a:p>
        </p:txBody>
      </p:sp>
    </p:spTree>
    <p:extLst>
      <p:ext uri="{BB962C8B-B14F-4D97-AF65-F5344CB8AC3E}">
        <p14:creationId xmlns:p14="http://schemas.microsoft.com/office/powerpoint/2010/main" val="42673014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33.</a:t>
            </a:r>
          </a:p>
          <a:p>
            <a:pPr defTabSz="956982">
              <a:defRPr/>
            </a:pPr>
            <a:r>
              <a:rPr lang="en-US" dirty="0"/>
              <a:t>Tell participants before reviewing the slide content: HIV prevention in general has challenges, and microbicides are no exception.</a:t>
            </a:r>
          </a:p>
          <a:p>
            <a:pPr defTabSz="956982">
              <a:defRPr/>
            </a:pPr>
            <a:r>
              <a:rPr lang="en-US" dirty="0"/>
              <a:t>Review the content on the slide.</a:t>
            </a:r>
          </a:p>
          <a:p>
            <a:endParaRPr lang="en-US" dirty="0"/>
          </a:p>
          <a:p>
            <a:r>
              <a:rPr lang="en-US" dirty="0"/>
              <a:t>Research is under way to explore issues related to STIs and contraception.</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2366098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34.</a:t>
            </a:r>
          </a:p>
          <a:p>
            <a:r>
              <a:rPr lang="en-US" dirty="0"/>
              <a:t>Tell participants before reviewing the slide content: Next steps in vaginal and rectal microbicides research are to…</a:t>
            </a:r>
          </a:p>
          <a:p>
            <a:r>
              <a:rPr lang="en-US" dirty="0"/>
              <a:t>Review the content</a:t>
            </a:r>
            <a:r>
              <a:rPr lang="en-US" baseline="0" dirty="0"/>
              <a:t> on the slide.</a:t>
            </a:r>
            <a:endParaRPr lang="en-US" dirty="0"/>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1970258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34.</a:t>
            </a:r>
          </a:p>
          <a:p>
            <a:pPr defTabSz="956982">
              <a:defRPr/>
            </a:pPr>
            <a:r>
              <a:rPr lang="en-US" dirty="0"/>
              <a:t>Review the content on the slide.</a:t>
            </a:r>
          </a:p>
          <a:p>
            <a:r>
              <a:rPr lang="en-US" dirty="0"/>
              <a:t>Presenters should be prepared to check for updated information and data on the UNAIDS, CDC, NAID, and NIAID websites and provide updates, as needed.</a:t>
            </a:r>
          </a:p>
          <a:p>
            <a:r>
              <a:rPr lang="en-US" dirty="0"/>
              <a:t>Information related to the optional quiz Q14: True.</a:t>
            </a:r>
          </a:p>
          <a:p>
            <a:r>
              <a:rPr lang="en-US" dirty="0"/>
              <a:t>Q: There are possible health risks associated with participating in biomedical HIV prevention studies.</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There are risks involved in participating in any clinical trial. Researchers in the HIV prevention field strive to minimize these risks by incorporating a multi‐tiered safety review process into clinical studies, engaging in the informed consent process to ensure that participants understand the risks associated with the study, and by conducting them under the watchful eye of regulatory and research authorities.</a:t>
            </a:r>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821331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2" y="4486140"/>
            <a:ext cx="6062685" cy="4558904"/>
          </a:xfrm>
        </p:spPr>
        <p:txBody>
          <a:bodyPr/>
          <a:lstStyle/>
          <a:p>
            <a:r>
              <a:rPr lang="en-US" dirty="0"/>
              <a:t>Participant Guide page 35.</a:t>
            </a:r>
          </a:p>
          <a:p>
            <a:r>
              <a:rPr lang="en-US" dirty="0"/>
              <a:t>Presenter notes: Introduce a small group activity. </a:t>
            </a:r>
          </a:p>
          <a:p>
            <a:r>
              <a:rPr lang="en-US" dirty="0"/>
              <a:t>Divide the class into two groups. Assign the questions to the groups (one question per small group).</a:t>
            </a:r>
          </a:p>
          <a:p>
            <a:pPr marL="179456" indent="-179456">
              <a:buFont typeface="Arial" pitchFamily="34" charset="0"/>
              <a:buChar char="•"/>
            </a:pPr>
            <a:r>
              <a:rPr lang="en-US" dirty="0"/>
              <a:t>Assign one of the questions in the boxes to each group.</a:t>
            </a:r>
          </a:p>
          <a:p>
            <a:pPr marL="179456" indent="-179456">
              <a:buFont typeface="Arial" pitchFamily="34" charset="0"/>
              <a:buChar char="•"/>
            </a:pPr>
            <a:r>
              <a:rPr lang="en-US" dirty="0"/>
              <a:t>Allow approximately 5 mins for the groups to brainstorm their answers.</a:t>
            </a:r>
          </a:p>
          <a:p>
            <a:pPr marL="179456" indent="-179456">
              <a:buFont typeface="Arial" pitchFamily="34" charset="0"/>
              <a:buChar char="•"/>
            </a:pPr>
            <a:r>
              <a:rPr lang="en-US" dirty="0"/>
              <a:t>Encourage participants to write their brainstorm on a flip chart, white board, and/or in their Participant Guides (each question has been reproduced in the Participant Guide with space to write).</a:t>
            </a:r>
          </a:p>
          <a:p>
            <a:pPr marL="179456" indent="-179456">
              <a:buFont typeface="Arial" pitchFamily="34" charset="0"/>
              <a:buChar char="•"/>
            </a:pPr>
            <a:r>
              <a:rPr lang="en-US" dirty="0"/>
              <a:t>Ask someone from each group to share some/all of their answers.</a:t>
            </a:r>
          </a:p>
          <a:p>
            <a:pPr marL="179456" indent="-179456">
              <a:buFont typeface="Arial" pitchFamily="34" charset="0"/>
              <a:buChar char="•"/>
            </a:pPr>
            <a:r>
              <a:rPr lang="en-US" dirty="0"/>
              <a:t>Encourage the other groups to write these answers in the provided space in their Participant Guides.</a:t>
            </a:r>
          </a:p>
          <a:p>
            <a:r>
              <a:rPr lang="en-US" dirty="0"/>
              <a:t>Note: This is a shortened activity using only 2 questions. There will be one larger activity at the end of the modalities.</a:t>
            </a:r>
          </a:p>
          <a:p>
            <a:r>
              <a:rPr lang="en-US" dirty="0"/>
              <a:t>Possible answers include: </a:t>
            </a:r>
          </a:p>
          <a:p>
            <a:r>
              <a:rPr lang="en-US" dirty="0"/>
              <a:t>Question 1: What thoughts, questions and concerns came to your mind about microbicides as you heard/read information about this HIV prevention modality? The importance of testing, research, and using combination prevention methods.</a:t>
            </a:r>
          </a:p>
          <a:p>
            <a:r>
              <a:rPr lang="en-GB" dirty="0"/>
              <a:t>Question 2: </a:t>
            </a:r>
            <a:r>
              <a:rPr lang="en-US" dirty="0"/>
              <a:t>If you were asked to speak to an audience about microbicides what would be the three most important messages you would want to convey? The importance of testing, research, and using combination prevention methods; length of time to develop effective microbicides; the need to develop effective vaginal AND anal microbicides.</a:t>
            </a:r>
          </a:p>
          <a:p>
            <a:r>
              <a:rPr lang="en-US" dirty="0"/>
              <a:t>Allow approximately 5 min for each person to answer the question. Ask for volunteers to share their answers. Allow approximately 5 mins to share answers.</a:t>
            </a:r>
          </a:p>
          <a:p>
            <a:r>
              <a:rPr lang="en-US" dirty="0"/>
              <a:t>Total time for this activity: 10 mins</a:t>
            </a:r>
          </a:p>
          <a:p>
            <a:r>
              <a:rPr lang="en-US" dirty="0"/>
              <a:t>After this activity, stop to ask/answer questions before moving to the final activity for this section.</a:t>
            </a:r>
          </a:p>
          <a:p>
            <a:pPr defTabSz="956864">
              <a:defRPr/>
            </a:pPr>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1324067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36.</a:t>
            </a:r>
          </a:p>
          <a:p>
            <a:pPr defTabSz="956864">
              <a:defRPr/>
            </a:pPr>
            <a:r>
              <a:rPr lang="en-US" dirty="0"/>
              <a:t>Review the content on the slide.</a:t>
            </a:r>
          </a:p>
          <a:p>
            <a:pPr defTabSz="956982">
              <a:defRPr/>
            </a:pPr>
            <a:r>
              <a:rPr lang="en-US" dirty="0"/>
              <a:t>Tell participants after reviewing the slide content: The HIV combination</a:t>
            </a:r>
            <a:r>
              <a:rPr lang="en-US" baseline="0" dirty="0"/>
              <a:t> </a:t>
            </a:r>
            <a:r>
              <a:rPr lang="en-US" dirty="0"/>
              <a:t>prevention toolbox reinforces the role of microbicides combined with other behavioral/physical tools. Combining multiple tools may provide the best method for HIV prevention.</a:t>
            </a:r>
          </a:p>
          <a:p>
            <a:endParaRPr lang="en-US" dirty="0"/>
          </a:p>
          <a:p>
            <a:pPr defTabSz="956864">
              <a:defRPr/>
            </a:pPr>
            <a:endParaRPr lang="en-US" dirty="0"/>
          </a:p>
          <a:p>
            <a:pPr defTabSz="956864">
              <a:defRPr/>
            </a:pPr>
            <a:endParaRPr lang="en-US" dirty="0"/>
          </a:p>
          <a:p>
            <a:pPr defTabSz="956864">
              <a:defRPr/>
            </a:pP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75</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Participant</a:t>
            </a:r>
            <a:r>
              <a:rPr lang="en-US" baseline="0" dirty="0"/>
              <a:t> Guide page.</a:t>
            </a:r>
          </a:p>
          <a:p>
            <a:pPr defTabSz="957101">
              <a:defRPr/>
            </a:pPr>
            <a:r>
              <a:rPr lang="en-US" dirty="0"/>
              <a:t>Stop to ask/answer questions before moving to the activity.</a:t>
            </a:r>
          </a:p>
          <a:p>
            <a:r>
              <a:rPr lang="en-US" baseline="0" dirty="0"/>
              <a:t>Ask participants if they have any questions. Answer all questions, if possible. If not, make a note of these questions to prepare for the next training session.</a:t>
            </a: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76</a:t>
            </a:fld>
            <a:endParaRPr lang="en-US" dirty="0"/>
          </a:p>
        </p:txBody>
      </p:sp>
    </p:spTree>
    <p:extLst>
      <p:ext uri="{BB962C8B-B14F-4D97-AF65-F5344CB8AC3E}">
        <p14:creationId xmlns:p14="http://schemas.microsoft.com/office/powerpoint/2010/main" val="23898136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982">
              <a:defRPr/>
            </a:pPr>
            <a:r>
              <a:rPr lang="en-US" dirty="0"/>
              <a:t>Participant Guide page 37.</a:t>
            </a:r>
          </a:p>
          <a:p>
            <a:r>
              <a:rPr lang="en-US" dirty="0"/>
              <a:t>Introduce </a:t>
            </a:r>
            <a:r>
              <a:rPr lang="en-US"/>
              <a:t>the next </a:t>
            </a:r>
            <a:r>
              <a:rPr lang="en-US" dirty="0"/>
              <a:t>modality:</a:t>
            </a:r>
            <a:r>
              <a:rPr lang="en-US" baseline="0" dirty="0"/>
              <a:t> Vaccines.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77</a:t>
            </a:fld>
            <a:endParaRPr lang="en-US" dirty="0"/>
          </a:p>
        </p:txBody>
      </p:sp>
      <p:sp>
        <p:nvSpPr>
          <p:cNvPr id="8" name="Date Placeholder 7"/>
          <p:cNvSpPr>
            <a:spLocks noGrp="1"/>
          </p:cNvSpPr>
          <p:nvPr>
            <p:ph type="dt" idx="14"/>
          </p:nvPr>
        </p:nvSpPr>
        <p:spPr/>
        <p:txBody>
          <a:bodyPr/>
          <a:lstStyle/>
          <a:p>
            <a:r>
              <a:rPr lang="en-US" dirty="0"/>
              <a:t>HIV Prevention Research Tools </a:t>
            </a:r>
          </a:p>
        </p:txBody>
      </p:sp>
    </p:spTree>
    <p:extLst>
      <p:ext uri="{BB962C8B-B14F-4D97-AF65-F5344CB8AC3E}">
        <p14:creationId xmlns:p14="http://schemas.microsoft.com/office/powerpoint/2010/main" val="30291802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37.</a:t>
            </a:r>
          </a:p>
          <a:p>
            <a:r>
              <a:rPr lang="en-US" dirty="0"/>
              <a:t>Tell participants after reviewing the slide content: Just because we’re only talking about biomedical HIV prevention doesn’t mean you should forget about the other prevention methods. </a:t>
            </a:r>
            <a:endParaRPr lang="en-US" b="1" dirty="0"/>
          </a:p>
          <a:p>
            <a:r>
              <a:rPr lang="en-US" dirty="0"/>
              <a:t>We said earlier that education and a combination of prevention approaches improves effectiveness, which includes combination prevention.</a:t>
            </a:r>
            <a:endParaRPr lang="en-US" b="1" dirty="0"/>
          </a:p>
          <a:p>
            <a:r>
              <a:rPr lang="en-US" dirty="0"/>
              <a:t>Participation in research can lead to intervention and prevention.</a:t>
            </a:r>
          </a:p>
          <a:p>
            <a:pPr defTabSz="956982">
              <a:defRPr/>
            </a:pPr>
            <a:r>
              <a:rPr lang="en-US" dirty="0"/>
              <a:t>Tell participants after reviewing the slide content: The HIV combination</a:t>
            </a:r>
            <a:r>
              <a:rPr lang="en-US" baseline="0" dirty="0"/>
              <a:t> </a:t>
            </a:r>
            <a:r>
              <a:rPr lang="en-US" dirty="0"/>
              <a:t>prevention toolbox shows the importance of both medical and behavioral/physical tools. Combining multiple tools may provide the best method for HIV prevention.</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78</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37.</a:t>
            </a:r>
          </a:p>
          <a:p>
            <a:pPr defTabSz="956982">
              <a:defRPr/>
            </a:pPr>
            <a:r>
              <a:rPr lang="en-US" dirty="0"/>
              <a:t>Review the content on the slide.</a:t>
            </a:r>
          </a:p>
          <a:p>
            <a:r>
              <a:rPr lang="en-US" dirty="0"/>
              <a:t>Information related to the optional quiz (However, there is currently no…): Q4: False.</a:t>
            </a:r>
          </a:p>
          <a:p>
            <a:r>
              <a:rPr lang="en-US" dirty="0"/>
              <a:t>Q: Scientists have already developed a vaccine that prevents HIV.</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Currently, there is </a:t>
            </a:r>
            <a:r>
              <a:rPr lang="en-US" sz="1000" b="0" i="0" u="sng" kern="1200" baseline="0" dirty="0">
                <a:solidFill>
                  <a:schemeClr val="tx1"/>
                </a:solidFill>
                <a:effectLst/>
                <a:latin typeface="Times New Roman" pitchFamily="18" charset="0"/>
                <a:ea typeface="+mn-ea"/>
                <a:cs typeface="Times New Roman" pitchFamily="18" charset="0"/>
              </a:rPr>
              <a:t>not </a:t>
            </a:r>
            <a:r>
              <a:rPr lang="en-US" sz="1000" b="0" i="0" kern="1200" baseline="0" dirty="0">
                <a:solidFill>
                  <a:schemeClr val="tx1"/>
                </a:solidFill>
                <a:effectLst/>
                <a:latin typeface="Times New Roman" pitchFamily="18" charset="0"/>
                <a:ea typeface="+mn-ea"/>
                <a:cs typeface="Times New Roman" pitchFamily="18" charset="0"/>
              </a:rPr>
              <a:t>a vaccine to prevent HIV. Some HIV vaccine studies have been conducted that did not produce results needed to effectively prevent HIV. Ongoing research is being conducted to find a safe and effective preventive HIV vaccine. In order to find one, researchers will need thousands of volunteers to participate in clinical trials.</a:t>
            </a:r>
            <a:br>
              <a:rPr lang="en-US" dirty="0"/>
            </a:br>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79</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983">
              <a:defRPr/>
            </a:pPr>
            <a:r>
              <a:rPr lang="en-US" dirty="0"/>
              <a:t>Participant Guide page 4.</a:t>
            </a:r>
          </a:p>
          <a:p>
            <a:pPr defTabSz="956864">
              <a:defRPr/>
            </a:pPr>
            <a:r>
              <a:rPr lang="en-US" dirty="0"/>
              <a:t>Tell participants before reviewing the slide content: In this session (What Is HIV Prevention and the HIV Combination Prevention Toolbox?), you will learn about…</a:t>
            </a:r>
          </a:p>
          <a:p>
            <a:pPr defTabSz="956864">
              <a:defRPr/>
            </a:pPr>
            <a:r>
              <a:rPr lang="en-US" dirty="0"/>
              <a:t>Review the objectives on the slide.</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8</a:t>
            </a:fld>
            <a:endParaRPr lang="en-US" dirty="0"/>
          </a:p>
        </p:txBody>
      </p:sp>
    </p:spTree>
    <p:extLst>
      <p:ext uri="{BB962C8B-B14F-4D97-AF65-F5344CB8AC3E}">
        <p14:creationId xmlns:p14="http://schemas.microsoft.com/office/powerpoint/2010/main" val="5414194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38.</a:t>
            </a:r>
          </a:p>
          <a:p>
            <a:pPr defTabSz="956982">
              <a:defRPr/>
            </a:pPr>
            <a:r>
              <a:rPr lang="en-US" dirty="0"/>
              <a:t>Tell participants before reviewing the slide content: HIV vaccines would work to…</a:t>
            </a:r>
          </a:p>
          <a:p>
            <a:pPr defTabSz="956982">
              <a:defRPr/>
            </a:pPr>
            <a:r>
              <a:rPr lang="en-US" dirty="0"/>
              <a:t>Review the content on the slide as it is revealed.</a:t>
            </a:r>
          </a:p>
          <a:p>
            <a:r>
              <a:rPr lang="en-US" dirty="0"/>
              <a:t>Information related to the optional quiz: Q6: True.</a:t>
            </a:r>
          </a:p>
          <a:p>
            <a:r>
              <a:rPr lang="en-US" dirty="0"/>
              <a:t>Q: HIV vaccines under study would train the body to recognize the HIV virus if a person is exposed to the virus.</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Vaccines would teach the body to recognize the virus, sounding an internal “alarm” which would call fighter cells into action and ultimately help prevent or control an HIV infection.</a:t>
            </a:r>
            <a:br>
              <a:rPr lang="en-US" dirty="0"/>
            </a:br>
            <a:endParaRPr lang="en-US" dirty="0"/>
          </a:p>
          <a:p>
            <a:r>
              <a:rPr lang="en-US" dirty="0"/>
              <a:t>Information related to the optional quiz: Q7: True.</a:t>
            </a:r>
          </a:p>
          <a:p>
            <a:r>
              <a:rPr lang="en-US" dirty="0"/>
              <a:t>Q: HIV vaccines do not contain live human immunodeficiency virus (HIV).</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HIV vaccines do not contain either live or killed forms of the virus. The vaccines are synthetic (lab‐made) compounds designed to look like pieces from real HIV, triggering the body’s immune responses that would help your body recognize and fight the virus should it enter your system. There is no whole virus, real virus, or infected material in the vaccine, so there is no way that it could give a study participant HIV.</a:t>
            </a:r>
            <a:br>
              <a:rPr lang="en-US" dirty="0"/>
            </a:br>
            <a:endParaRPr lang="en-US" dirty="0"/>
          </a:p>
          <a:p>
            <a:pPr defTabSz="956982">
              <a:defRPr/>
            </a:pPr>
            <a:endParaRPr lang="en-US" dirty="0"/>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0685449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38.</a:t>
            </a:r>
          </a:p>
          <a:p>
            <a:pPr defTabSz="956982">
              <a:defRPr/>
            </a:pPr>
            <a:r>
              <a:rPr lang="en-US" dirty="0"/>
              <a:t>Review the content on the slide.</a:t>
            </a:r>
          </a:p>
          <a:p>
            <a:r>
              <a:rPr lang="en-US" dirty="0"/>
              <a:t>An HIV vaccine</a:t>
            </a:r>
            <a:r>
              <a:rPr lang="en-US" baseline="0" dirty="0"/>
              <a:t> is the best long-term hope for controlling and/or ending the HIV epidemic.</a:t>
            </a:r>
            <a:endParaRPr lang="en-US" dirty="0"/>
          </a:p>
          <a:p>
            <a:pPr defTabSz="956982">
              <a:defRPr/>
            </a:pPr>
            <a:endParaRPr lang="en-US" dirty="0"/>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1504900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39.</a:t>
            </a:r>
          </a:p>
          <a:p>
            <a:pPr defTabSz="956982">
              <a:defRPr/>
            </a:pPr>
            <a:r>
              <a:rPr lang="en-US" dirty="0"/>
              <a:t>Review the content on the slide.</a:t>
            </a:r>
          </a:p>
          <a:p>
            <a:r>
              <a:rPr lang="en-US" dirty="0"/>
              <a:t>Information related to the optional quiz Q5: False.</a:t>
            </a:r>
          </a:p>
          <a:p>
            <a:r>
              <a:rPr lang="en-US" dirty="0"/>
              <a:t>Q: Volunteers for preventive HIV vaccine clinical trials cannot get HIV from the vaccines being tested.</a:t>
            </a:r>
          </a:p>
          <a:p>
            <a:pPr defTabSz="914287">
              <a:defRPr/>
            </a:pPr>
            <a:r>
              <a:rPr lang="en-US" dirty="0"/>
              <a:t>A: </a:t>
            </a:r>
            <a:r>
              <a:rPr lang="en-US" sz="1000" b="0" i="0" kern="1200" baseline="0" dirty="0">
                <a:solidFill>
                  <a:schemeClr val="tx1"/>
                </a:solidFill>
                <a:effectLst/>
                <a:latin typeface="Times New Roman" pitchFamily="18" charset="0"/>
                <a:ea typeface="+mn-ea"/>
                <a:cs typeface="Times New Roman" pitchFamily="18" charset="0"/>
              </a:rPr>
              <a:t>The HIV vaccines used in clinical trials cannot cause people to contact HIV or AIDS, and volunteers are not exposed to HIV through the study. Just like anyone else, however, volunteers in clinical trials can contract HIV from other people through behaviors like </a:t>
            </a:r>
            <a:r>
              <a:rPr lang="en-US" sz="1000" b="0" i="0" kern="1200" baseline="0" dirty="0" err="1">
                <a:solidFill>
                  <a:schemeClr val="tx1"/>
                </a:solidFill>
                <a:effectLst/>
                <a:latin typeface="Times New Roman" pitchFamily="18" charset="0"/>
                <a:ea typeface="+mn-ea"/>
                <a:cs typeface="Times New Roman" pitchFamily="18" charset="0"/>
              </a:rPr>
              <a:t>condomless</a:t>
            </a:r>
            <a:r>
              <a:rPr lang="en-US" sz="1000" b="0" i="0" kern="1200" baseline="0" dirty="0">
                <a:solidFill>
                  <a:schemeClr val="tx1"/>
                </a:solidFill>
                <a:effectLst/>
                <a:latin typeface="Times New Roman" pitchFamily="18" charset="0"/>
                <a:ea typeface="+mn-ea"/>
                <a:cs typeface="Times New Roman" pitchFamily="18" charset="0"/>
              </a:rPr>
              <a:t>/</a:t>
            </a:r>
            <a:r>
              <a:rPr lang="en-US" sz="1000" b="0" i="0"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-less sex or injection drug use.</a:t>
            </a:r>
            <a:br>
              <a:rPr lang="en-US" dirty="0"/>
            </a:br>
            <a:endParaRPr lang="en-US" dirty="0"/>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6090829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39.</a:t>
            </a:r>
          </a:p>
          <a:p>
            <a:pPr defTabSz="956982">
              <a:defRPr/>
            </a:pPr>
            <a:r>
              <a:rPr lang="en-US" dirty="0"/>
              <a:t>Review the content on the slide.</a:t>
            </a:r>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4732815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40.</a:t>
            </a:r>
          </a:p>
          <a:p>
            <a:pPr defTabSz="956982">
              <a:defRPr/>
            </a:pPr>
            <a:r>
              <a:rPr lang="en-US" dirty="0"/>
              <a:t>Tell participants before reviewing the slide content: Remember,</a:t>
            </a:r>
            <a:r>
              <a:rPr lang="en-US" baseline="0" dirty="0"/>
              <a:t> </a:t>
            </a:r>
            <a:r>
              <a:rPr lang="en-US" dirty="0"/>
              <a:t>there is currently no licensed vaccine against HIV or AIDS. Most vaccines we use today (polio, rubella, mumps) took more than 25 years to develop. Some challenges in developing HIV vaccines are…</a:t>
            </a:r>
          </a:p>
          <a:p>
            <a:pPr defTabSz="956982">
              <a:defRPr/>
            </a:pPr>
            <a:r>
              <a:rPr lang="en-US" dirty="0"/>
              <a:t>Review the content on the slide.</a:t>
            </a:r>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2366098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982">
              <a:defRPr/>
            </a:pPr>
            <a:r>
              <a:rPr lang="en-US" dirty="0"/>
              <a:t>Participant Guide page 41.</a:t>
            </a:r>
          </a:p>
          <a:p>
            <a:pPr defTabSz="956982">
              <a:defRPr/>
            </a:pPr>
            <a:r>
              <a:rPr lang="en-US" dirty="0"/>
              <a:t>Review the content on the slide.</a:t>
            </a:r>
          </a:p>
          <a:p>
            <a:endParaRPr lang="en-US" dirty="0"/>
          </a:p>
          <a:p>
            <a:pPr marL="0" marR="0" lvl="0" indent="0" algn="l" defTabSz="914400" rtl="0" eaLnBrk="1" fontAlgn="auto" latinLnBrk="0" hangingPunct="1">
              <a:lnSpc>
                <a:spcPct val="100000"/>
              </a:lnSpc>
              <a:spcBef>
                <a:spcPts val="200"/>
              </a:spcBef>
              <a:spcAft>
                <a:spcPts val="200"/>
              </a:spcAft>
              <a:buClrTx/>
              <a:buSzTx/>
              <a:buFontTx/>
              <a:buNone/>
              <a:tabLst/>
              <a:defRPr/>
            </a:pPr>
            <a:r>
              <a:rPr lang="en-US" baseline="0" dirty="0"/>
              <a:t>Adapt RV144 regimen: HVTN 702 was a clinical trial based on the Thai Trial (RV 144). The goal was to have greater and more sustained protection than that which was found in the Thai Trial. Researchers adapted this experimental vaccine to the HIV subtype that predominates in southern Africa, where it was tested. The research team had hoped for better results, but unfortunately, it was announced in January 2020 that the experimental vaccine being studied in HVTN 702 did not work to prevent HIV. While these results are disappointing, we can still learn from them. We now know that this particular vaccine design did not work in this particular context. </a:t>
            </a:r>
          </a:p>
          <a:p>
            <a:r>
              <a:rPr lang="en-US" baseline="0" dirty="0"/>
              <a:t>We learned that the vaccine was highly safe and well-tolerated. The researchers will continue to analyze the data to learn more about what is needed for an HIV vaccine to work. </a:t>
            </a:r>
          </a:p>
          <a:p>
            <a:endParaRPr lang="en-US" baseline="0" dirty="0"/>
          </a:p>
          <a:p>
            <a:endParaRPr lang="en-US" baseline="0" dirty="0"/>
          </a:p>
          <a:p>
            <a:r>
              <a:rPr lang="en-US" baseline="0" dirty="0"/>
              <a:t>Global HIV strains: HVTN 705 is a clinical trial studying a “mosaic” vaccine to see if it will be safe and effective for protection against a variety of HIV strains, or “clades.” It is also being tested in southern Africa.</a:t>
            </a:r>
          </a:p>
          <a:p>
            <a:pPr marL="0" marR="0" lvl="0" indent="0" algn="l" defTabSz="914400" rtl="0" eaLnBrk="1" fontAlgn="auto" latinLnBrk="0" hangingPunct="1">
              <a:lnSpc>
                <a:spcPct val="100000"/>
              </a:lnSpc>
              <a:spcBef>
                <a:spcPts val="200"/>
              </a:spcBef>
              <a:spcAft>
                <a:spcPts val="200"/>
              </a:spcAft>
              <a:buClrTx/>
              <a:buSzTx/>
              <a:buFontTx/>
              <a:buNone/>
              <a:tabLst/>
              <a:defRPr/>
            </a:pPr>
            <a:r>
              <a:rPr lang="en-US" baseline="0" dirty="0"/>
              <a:t>HVTN 706, known as “</a:t>
            </a:r>
            <a:r>
              <a:rPr lang="en-US" baseline="0" dirty="0" err="1"/>
              <a:t>Mosaico</a:t>
            </a:r>
            <a:r>
              <a:rPr lang="en-US" baseline="0" dirty="0"/>
              <a:t>,” is another study testing a “mosaic” vaccine. This study is taking place in the US, Latin America, and Europe.</a:t>
            </a:r>
          </a:p>
          <a:p>
            <a:endParaRPr lang="en-US" dirty="0"/>
          </a:p>
          <a:p>
            <a:r>
              <a:rPr lang="en-US" dirty="0"/>
              <a:t>Antibody-mediated</a:t>
            </a:r>
            <a:r>
              <a:rPr lang="en-US" baseline="0" dirty="0"/>
              <a:t> prevention (AMP): About 20% of people with HIV can develop broadly-neutralizing antibodies after several years living with the virus (https://www.hiv.gov/hiv-basics/hiv-prevention/potential-future-options/hiv-vaccines). Broadly neutralizing antibodies, or “</a:t>
            </a:r>
            <a:r>
              <a:rPr lang="en-US" baseline="0" dirty="0" err="1"/>
              <a:t>bNAbs</a:t>
            </a:r>
            <a:r>
              <a:rPr lang="en-US" baseline="0" dirty="0"/>
              <a:t>,” are produced by the immune system to attack or “neutralize” active HIV in the body. </a:t>
            </a:r>
            <a:r>
              <a:rPr lang="en-US" baseline="0" dirty="0" err="1"/>
              <a:t>bNAbs</a:t>
            </a:r>
            <a:r>
              <a:rPr lang="en-US" baseline="0" dirty="0"/>
              <a:t> cannot reach latent HIV, also known as the “reservoir” of HIV in a person’s body. The idea with AMP is to take some of these antibodies and manufacture more of them in labs so they can be given via IV infusion to HIV-negative people and observe how they do or do not protect against HIV taking hold in people who receive them. These studies may provide a proof-of-concept for future vaccine and other prevention strategies, showing how vaccines or other strategies might work if we can induce a preventive antibody response. Some </a:t>
            </a:r>
            <a:r>
              <a:rPr lang="en-US" baseline="0" dirty="0" err="1"/>
              <a:t>bNAbs</a:t>
            </a:r>
            <a:r>
              <a:rPr lang="en-US" baseline="0" dirty="0"/>
              <a:t> are also being studied for treatment to see if they can be used alongside ARVs to achieve viral suppression in people living with HIV. </a:t>
            </a:r>
          </a:p>
          <a:p>
            <a:endParaRPr lang="en-US" baseline="0" dirty="0"/>
          </a:p>
          <a:p>
            <a:endParaRPr lang="en-US" dirty="0"/>
          </a:p>
          <a:p>
            <a:endParaRPr lang="en-US" dirty="0"/>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683766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41.</a:t>
            </a:r>
          </a:p>
          <a:p>
            <a:pPr defTabSz="956982">
              <a:defRPr/>
            </a:pPr>
            <a:r>
              <a:rPr lang="en-US" dirty="0"/>
              <a:t>Review the content on the slide.</a:t>
            </a:r>
          </a:p>
          <a:p>
            <a:r>
              <a:rPr lang="en-US" dirty="0"/>
              <a:t>Tell participants after reviewing the slide content: HVTN clinical research sites are located at leading research institutions throughout the world. The HVTN’s mission is to fully characterize the safety, immunogenicity, and efficacy of HIV vaccine candidates as rapidly as possible for prevention of HIV globally.</a:t>
            </a:r>
          </a:p>
          <a:p>
            <a:r>
              <a:rPr lang="en-US" dirty="0"/>
              <a:t>Presenters should be prepared to check for updated information and data on the UNAIDS, CDC, NAID, and NIAID websites and provide updates, as needed.</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821331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864">
              <a:defRPr/>
            </a:pPr>
            <a:r>
              <a:rPr lang="en-US" dirty="0"/>
              <a:t>Participant Guide page 43.</a:t>
            </a:r>
          </a:p>
          <a:p>
            <a:r>
              <a:rPr lang="en-US" dirty="0"/>
              <a:t>Presenter notes: Introduce a small group activity. </a:t>
            </a:r>
          </a:p>
          <a:p>
            <a:r>
              <a:rPr lang="en-US" dirty="0"/>
              <a:t>Divide the class into two groups. Assign the questions to the groups (one question per small group).</a:t>
            </a:r>
          </a:p>
          <a:p>
            <a:pPr marL="179456" indent="-179456">
              <a:buFont typeface="Arial" pitchFamily="34" charset="0"/>
              <a:buChar char="•"/>
            </a:pPr>
            <a:r>
              <a:rPr lang="en-US" dirty="0"/>
              <a:t>Assign one of the questions in the boxes to each group.</a:t>
            </a:r>
          </a:p>
          <a:p>
            <a:pPr marL="179456" indent="-179456">
              <a:buFont typeface="Arial" pitchFamily="34" charset="0"/>
              <a:buChar char="•"/>
            </a:pPr>
            <a:r>
              <a:rPr lang="en-US" dirty="0"/>
              <a:t>Allow approximately 5 mins for the groups to brainstorm their answers.</a:t>
            </a:r>
          </a:p>
          <a:p>
            <a:pPr marL="179456" indent="-179456">
              <a:buFont typeface="Arial" pitchFamily="34" charset="0"/>
              <a:buChar char="•"/>
            </a:pPr>
            <a:r>
              <a:rPr lang="en-US" dirty="0"/>
              <a:t>Encourage participants to write their brainstorm on a flip chart, white board, and/or in their Participant Guides (each question has been reproduced in the Participant Guide with space to write).</a:t>
            </a:r>
          </a:p>
          <a:p>
            <a:pPr marL="179456" indent="-179456">
              <a:buFont typeface="Arial" pitchFamily="34" charset="0"/>
              <a:buChar char="•"/>
            </a:pPr>
            <a:r>
              <a:rPr lang="en-US" dirty="0"/>
              <a:t>Ask someone from each group to share some/all of their answers.</a:t>
            </a:r>
          </a:p>
          <a:p>
            <a:pPr marL="179456" indent="-179456">
              <a:buFont typeface="Arial" pitchFamily="34" charset="0"/>
              <a:buChar char="•"/>
            </a:pPr>
            <a:r>
              <a:rPr lang="en-US" dirty="0"/>
              <a:t>Encourage the other groups to write these answers in the provided space in their Participant Guides.</a:t>
            </a:r>
          </a:p>
          <a:p>
            <a:r>
              <a:rPr lang="en-US" dirty="0"/>
              <a:t>Note: This is a shortened activity using only 2 questions. There will be one larger activity at the end of the three modalities.</a:t>
            </a:r>
          </a:p>
          <a:p>
            <a:r>
              <a:rPr lang="en-US" dirty="0"/>
              <a:t>Possible answers include: </a:t>
            </a:r>
          </a:p>
          <a:p>
            <a:r>
              <a:rPr lang="en-US" dirty="0"/>
              <a:t>Question 1: What thoughts, questions and concerns came to your mind about vaccines as you heard/read information about this HIV prevention modality? How long it might take to develop an effective vaccine; the importance of supporting and participating in research that will result in an effective vaccine. </a:t>
            </a:r>
          </a:p>
          <a:p>
            <a:r>
              <a:rPr lang="en-GB" dirty="0"/>
              <a:t>Question 2: </a:t>
            </a:r>
            <a:r>
              <a:rPr lang="en-US" dirty="0"/>
              <a:t>If you were asked to speak to an audience about vaccines what would be the three most important messages you would want to convey? The importance of using other prevention tools until a vaccine is available; the importance of participating and supporting vaccine research, the different strategies being researched (antibodies, mosaic, </a:t>
            </a:r>
            <a:r>
              <a:rPr lang="en-US" dirty="0" err="1"/>
              <a:t>etc</a:t>
            </a:r>
            <a:r>
              <a:rPr lang="en-US" dirty="0"/>
              <a:t>).</a:t>
            </a:r>
          </a:p>
          <a:p>
            <a:r>
              <a:rPr lang="en-US" dirty="0"/>
              <a:t>Allow approximately 5 min for each person to answer the question. Ask for volunteers to share their answers. Allow approximately 5 mins to share answers.</a:t>
            </a:r>
          </a:p>
          <a:p>
            <a:r>
              <a:rPr lang="en-US" dirty="0"/>
              <a:t>Total time for this activity: 10 mins</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13240676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44.</a:t>
            </a:r>
          </a:p>
          <a:p>
            <a:pPr defTabSz="956864">
              <a:defRPr/>
            </a:pPr>
            <a:r>
              <a:rPr lang="en-US" dirty="0"/>
              <a:t>Review the content on the slide.</a:t>
            </a:r>
          </a:p>
          <a:p>
            <a:pPr defTabSz="956982">
              <a:defRPr/>
            </a:pPr>
            <a:r>
              <a:rPr lang="en-US" dirty="0"/>
              <a:t>Tell participants after reviewing the slide content: The HIV combination</a:t>
            </a:r>
            <a:r>
              <a:rPr lang="en-US" baseline="0" dirty="0"/>
              <a:t> </a:t>
            </a:r>
            <a:r>
              <a:rPr lang="en-US" dirty="0"/>
              <a:t>prevention toolbox reinforces the role of vaccines combined with other behavioral/physical tools. Combining multiple tools may provide the best method for HIV prevention.</a:t>
            </a:r>
          </a:p>
          <a:p>
            <a:endParaRPr lang="en-US" dirty="0"/>
          </a:p>
          <a:p>
            <a:pPr defTabSz="956864">
              <a:defRPr/>
            </a:pPr>
            <a:endParaRPr lang="en-US" dirty="0"/>
          </a:p>
          <a:p>
            <a:pPr defTabSz="956864">
              <a:defRPr/>
            </a:pPr>
            <a:endParaRPr lang="en-US" dirty="0"/>
          </a:p>
          <a:p>
            <a:pPr defTabSz="956864">
              <a:defRPr/>
            </a:pP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88</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Participant</a:t>
            </a:r>
            <a:r>
              <a:rPr lang="en-US" baseline="0" dirty="0"/>
              <a:t> Guide page.</a:t>
            </a:r>
          </a:p>
          <a:p>
            <a:pPr defTabSz="957101">
              <a:defRPr/>
            </a:pPr>
            <a:r>
              <a:rPr lang="en-US" dirty="0"/>
              <a:t>Stop to ask/answer questions before moving to the next modality.</a:t>
            </a:r>
          </a:p>
          <a:p>
            <a:r>
              <a:rPr lang="en-US" baseline="0" dirty="0"/>
              <a:t>Ask participants if they have any questions. Answer all questions, if possible. If not, make a note of these questions to prepare for the next training session.</a:t>
            </a: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89</a:t>
            </a:fld>
            <a:endParaRPr lang="en-US" dirty="0"/>
          </a:p>
        </p:txBody>
      </p:sp>
    </p:spTree>
    <p:extLst>
      <p:ext uri="{BB962C8B-B14F-4D97-AF65-F5344CB8AC3E}">
        <p14:creationId xmlns:p14="http://schemas.microsoft.com/office/powerpoint/2010/main" val="2389813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a:t>
            </a:r>
          </a:p>
          <a:p>
            <a:pPr defTabSz="956983">
              <a:defRPr/>
            </a:pPr>
            <a:r>
              <a:rPr lang="en-US" dirty="0"/>
              <a:t>Review the content on the slide.</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9</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864">
              <a:defRPr/>
            </a:pPr>
            <a:r>
              <a:rPr lang="en-US" dirty="0"/>
              <a:t>Participant Guide pages 45-46.</a:t>
            </a:r>
          </a:p>
          <a:p>
            <a:pPr defTabSz="956864">
              <a:defRPr/>
            </a:pPr>
            <a:r>
              <a:rPr lang="en-US" dirty="0"/>
              <a:t>Introduce a whole group activity.</a:t>
            </a:r>
          </a:p>
          <a:p>
            <a:r>
              <a:rPr lang="en-US" dirty="0"/>
              <a:t>Review the activity instructions on the slide.</a:t>
            </a:r>
          </a:p>
          <a:p>
            <a:r>
              <a:rPr lang="en-US" dirty="0"/>
              <a:t>This activity is the final activity of the course. It is dependent on the information learned in “What Is HIV Prevention?” Use this activity ONLY for participants who have seen “What Is HIV Prevention?” AND What Are HIV Prevention Tools and How Are They Used in HIV Prevention Research?” (this section).</a:t>
            </a:r>
          </a:p>
          <a:p>
            <a:r>
              <a:rPr lang="en-US" dirty="0"/>
              <a:t>This activity requires one set of cards (HIV Combination</a:t>
            </a:r>
            <a:r>
              <a:rPr lang="en-US" baseline="0" dirty="0"/>
              <a:t> </a:t>
            </a:r>
            <a:r>
              <a:rPr lang="en-US" dirty="0"/>
              <a:t>Prevention Toolbox Activity Cards, copied black and white on paper or card stock, single sided, and cut). There are 13 cards total.</a:t>
            </a:r>
          </a:p>
          <a:p>
            <a:r>
              <a:rPr lang="en-US" dirty="0"/>
              <a:t>Have people seated and distribute one card HIV Combination</a:t>
            </a:r>
            <a:r>
              <a:rPr lang="en-US" baseline="0" dirty="0"/>
              <a:t> </a:t>
            </a:r>
            <a:r>
              <a:rPr lang="en-US" dirty="0"/>
              <a:t>Prevention Toolbox Activity Card to each person. There are 13 cards. Use as many or few as needed. If there are more than 13 people in the class, put 2 people together to do the activity.</a:t>
            </a:r>
          </a:p>
          <a:p>
            <a:pPr marL="179433" indent="-179433">
              <a:buFont typeface="Arial" pitchFamily="34" charset="0"/>
              <a:buChar char="•"/>
            </a:pPr>
            <a:r>
              <a:rPr lang="en-US" dirty="0"/>
              <a:t>Tell people to answer the first two questions in their Participant Guides and the “Why do you think so?” question. Thinking of the prevention technique as “both” was not discussed in the training, so answers can vary. </a:t>
            </a:r>
          </a:p>
          <a:p>
            <a:pPr marL="179433" indent="-179433">
              <a:buFont typeface="Arial" pitchFamily="34" charset="0"/>
              <a:buChar char="•"/>
            </a:pPr>
            <a:r>
              <a:rPr lang="en-US" dirty="0"/>
              <a:t>Stop and ask for volunteers to share their answers if they selected “both.” </a:t>
            </a:r>
          </a:p>
          <a:p>
            <a:pPr marL="179433" indent="-179433">
              <a:buFont typeface="Arial" pitchFamily="34" charset="0"/>
              <a:buChar char="•"/>
            </a:pPr>
            <a:r>
              <a:rPr lang="en-US" dirty="0"/>
              <a:t>This part of the activity should take approximately 5 mins.</a:t>
            </a:r>
          </a:p>
          <a:p>
            <a:r>
              <a:rPr lang="en-US" dirty="0"/>
              <a:t> Then review the next set of instructions (items 3-5 in the Participant Guide). </a:t>
            </a:r>
          </a:p>
          <a:p>
            <a:pPr marL="179433" indent="-179433">
              <a:buFont typeface="Arial" pitchFamily="34" charset="0"/>
              <a:buChar char="•"/>
            </a:pPr>
            <a:r>
              <a:rPr lang="en-US" dirty="0"/>
              <a:t> Be sure to walk around the room to answer questions.</a:t>
            </a:r>
          </a:p>
          <a:p>
            <a:pPr marL="179433" indent="-179433">
              <a:buFont typeface="Arial" pitchFamily="34" charset="0"/>
              <a:buChar char="•"/>
            </a:pPr>
            <a:r>
              <a:rPr lang="en-US" dirty="0"/>
              <a:t> Tell participants they can ask their neighbors questions, if needed.</a:t>
            </a:r>
          </a:p>
          <a:p>
            <a:pPr marL="179433" indent="-179433">
              <a:buFont typeface="Arial" pitchFamily="34" charset="0"/>
              <a:buChar char="•"/>
            </a:pPr>
            <a:r>
              <a:rPr lang="en-US" dirty="0"/>
              <a:t> Allow approximately 10 mins for this part of the activity.</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1324067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ask each person to:</a:t>
            </a:r>
          </a:p>
          <a:p>
            <a:pPr marL="179433" indent="-179433">
              <a:buFont typeface="Arial" pitchFamily="34" charset="0"/>
              <a:buChar char="•"/>
            </a:pPr>
            <a:r>
              <a:rPr lang="en-US" dirty="0"/>
              <a:t>Tell everyone what prevention tool they had.</a:t>
            </a:r>
          </a:p>
          <a:p>
            <a:pPr marL="179433" indent="-179433">
              <a:buFont typeface="Arial" pitchFamily="34" charset="0"/>
              <a:buChar char="•"/>
            </a:pPr>
            <a:r>
              <a:rPr lang="en-US" dirty="0"/>
              <a:t>Tell which words ARE related to the tool.</a:t>
            </a:r>
          </a:p>
          <a:p>
            <a:pPr marL="179433" indent="-179433">
              <a:buFont typeface="Arial" pitchFamily="34" charset="0"/>
              <a:buChar char="•"/>
            </a:pPr>
            <a:r>
              <a:rPr lang="en-US" dirty="0"/>
              <a:t>Share all words they marked with a question mark.</a:t>
            </a:r>
          </a:p>
          <a:p>
            <a:pPr marL="179433" indent="-179433">
              <a:buFont typeface="Arial" pitchFamily="34" charset="0"/>
              <a:buChar char="•"/>
            </a:pPr>
            <a:r>
              <a:rPr lang="en-US" dirty="0"/>
              <a:t>For each of the question mark words, they should ask the whole class for help in deciding if the word is an example or not.</a:t>
            </a:r>
          </a:p>
          <a:p>
            <a:r>
              <a:rPr lang="en-US" dirty="0"/>
              <a:t>Note: Use the Prevention Tools Activity Answer Sheet for recommended answers. </a:t>
            </a:r>
          </a:p>
          <a:p>
            <a:pPr marL="179433" indent="-179433">
              <a:buFont typeface="Arial" pitchFamily="34" charset="0"/>
              <a:buChar char="•"/>
            </a:pPr>
            <a:r>
              <a:rPr lang="en-US" dirty="0"/>
              <a:t>Be prepared for answers that are only slightly related to the prevention tools. For example, “education” should be related to every tool. STIs could be related to every tool in some way.</a:t>
            </a:r>
          </a:p>
          <a:p>
            <a:pPr marL="179433" indent="-179433">
              <a:buFont typeface="Arial" pitchFamily="34" charset="0"/>
              <a:buChar char="•"/>
            </a:pPr>
            <a:r>
              <a:rPr lang="en-US" dirty="0"/>
              <a:t>This part of the activity should take about 20 mins.</a:t>
            </a:r>
          </a:p>
          <a:p>
            <a:r>
              <a:rPr lang="en-US" dirty="0"/>
              <a:t>Total activity timing: 35 mins.</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91</a:t>
            </a:fld>
            <a:endParaRPr lang="en-US" dirty="0"/>
          </a:p>
        </p:txBody>
      </p:sp>
    </p:spTree>
    <p:extLst>
      <p:ext uri="{BB962C8B-B14F-4D97-AF65-F5344CB8AC3E}">
        <p14:creationId xmlns:p14="http://schemas.microsoft.com/office/powerpoint/2010/main" val="308829564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47.</a:t>
            </a:r>
          </a:p>
          <a:p>
            <a:pPr defTabSz="956864">
              <a:defRPr/>
            </a:pPr>
            <a:r>
              <a:rPr lang="en-US" dirty="0"/>
              <a:t>Review the content on the slide.</a:t>
            </a:r>
          </a:p>
          <a:p>
            <a:r>
              <a:rPr lang="en-US" dirty="0"/>
              <a:t>Review the objectives for this section. Tell participants: In this session, you learned about:</a:t>
            </a:r>
          </a:p>
          <a:p>
            <a:pPr marL="179433" indent="-179433">
              <a:buFont typeface="Arial" pitchFamily="34" charset="0"/>
              <a:buChar char="•"/>
            </a:pPr>
            <a:r>
              <a:rPr lang="en-US" dirty="0"/>
              <a:t>Prevention research and HIV prevention research successes</a:t>
            </a:r>
          </a:p>
          <a:p>
            <a:pPr marL="179433" indent="-179433">
              <a:buFont typeface="Arial" pitchFamily="34" charset="0"/>
              <a:buChar char="•"/>
            </a:pPr>
            <a:r>
              <a:rPr lang="en-US" dirty="0"/>
              <a:t>The role of pre-exposure prophylaxis (PrEP) in HIV prevention research</a:t>
            </a:r>
          </a:p>
          <a:p>
            <a:pPr marL="179433" indent="-179433">
              <a:buFont typeface="Arial" pitchFamily="34" charset="0"/>
              <a:buChar char="•"/>
            </a:pPr>
            <a:r>
              <a:rPr lang="en-US" dirty="0"/>
              <a:t>The role of treatment as prevention (</a:t>
            </a:r>
            <a:r>
              <a:rPr lang="en-US" dirty="0" err="1"/>
              <a:t>TasP</a:t>
            </a:r>
            <a:r>
              <a:rPr lang="en-US" dirty="0"/>
              <a:t>) in HIV prevention research</a:t>
            </a:r>
          </a:p>
          <a:p>
            <a:pPr marL="179433" marR="0" lvl="0" indent="-179433" algn="l" defTabSz="914400" rtl="0" eaLnBrk="1" fontAlgn="auto" latinLnBrk="0" hangingPunct="1">
              <a:lnSpc>
                <a:spcPct val="100000"/>
              </a:lnSpc>
              <a:spcBef>
                <a:spcPts val="200"/>
              </a:spcBef>
              <a:spcAft>
                <a:spcPts val="200"/>
              </a:spcAft>
              <a:buClrTx/>
              <a:buSzTx/>
              <a:buFont typeface="Arial" pitchFamily="34" charset="0"/>
              <a:buChar char="•"/>
              <a:tabLst/>
              <a:defRPr/>
            </a:pPr>
            <a:r>
              <a:rPr lang="en-US" dirty="0"/>
              <a:t>The role of microbicides in HIV prevention research</a:t>
            </a:r>
          </a:p>
          <a:p>
            <a:pPr marL="179433" indent="-179433">
              <a:buFont typeface="Arial" pitchFamily="34" charset="0"/>
              <a:buChar char="•"/>
            </a:pPr>
            <a:r>
              <a:rPr lang="en-US" dirty="0"/>
              <a:t>The role of vaccines in HIV prevention research</a:t>
            </a:r>
          </a:p>
          <a:p>
            <a:r>
              <a:rPr lang="en-US" dirty="0"/>
              <a:t>Tell participants where to find the glossary of terms and abbreviations used in this session in case they have questions about them.</a:t>
            </a:r>
          </a:p>
          <a:p>
            <a:r>
              <a:rPr lang="en-US" dirty="0"/>
              <a:t>Review the Frequently Asked Questions (FAQs) and additional resources for more information.</a:t>
            </a:r>
          </a:p>
          <a:p>
            <a:r>
              <a:rPr lang="en-US" dirty="0"/>
              <a:t>Ask participants if they have any additional resources they would like to share. </a:t>
            </a:r>
          </a:p>
          <a:p>
            <a:r>
              <a:rPr lang="en-US" dirty="0"/>
              <a:t>Save and add any additional resources for future use.</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821331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53.</a:t>
            </a:r>
          </a:p>
          <a:p>
            <a:pPr defTabSz="957112">
              <a:defRPr/>
            </a:pPr>
            <a:r>
              <a:rPr lang="en-US" dirty="0"/>
              <a:t>Review the content on the slide.</a:t>
            </a:r>
          </a:p>
          <a:p>
            <a:endParaRPr lang="en-US" dirty="0"/>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93</a:t>
            </a:fld>
            <a:endParaRPr lang="en-US" dirty="0"/>
          </a:p>
        </p:txBody>
      </p:sp>
      <p:sp>
        <p:nvSpPr>
          <p:cNvPr id="8" name="Date Placeholder 7"/>
          <p:cNvSpPr>
            <a:spLocks noGrp="1"/>
          </p:cNvSpPr>
          <p:nvPr>
            <p:ph type="dt" idx="14"/>
          </p:nvPr>
        </p:nvSpPr>
        <p:spPr/>
        <p:txBody>
          <a:bodyPr/>
          <a:lstStyle/>
          <a:p>
            <a:r>
              <a:rPr lang="en-US" dirty="0"/>
              <a:t>Biomedical HIV Prevention Research </a:t>
            </a:r>
          </a:p>
        </p:txBody>
      </p:sp>
    </p:spTree>
    <p:extLst>
      <p:ext uri="{BB962C8B-B14F-4D97-AF65-F5344CB8AC3E}">
        <p14:creationId xmlns:p14="http://schemas.microsoft.com/office/powerpoint/2010/main" val="194010978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53.</a:t>
            </a:r>
          </a:p>
          <a:p>
            <a:r>
              <a:rPr lang="en-US" dirty="0"/>
              <a:t>Review the slides for the conclusion. Review the content on the slide.</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94</a:t>
            </a:fld>
            <a:endParaRPr lang="en-US" dirty="0"/>
          </a:p>
        </p:txBody>
      </p:sp>
    </p:spTree>
    <p:extLst>
      <p:ext uri="{BB962C8B-B14F-4D97-AF65-F5344CB8AC3E}">
        <p14:creationId xmlns:p14="http://schemas.microsoft.com/office/powerpoint/2010/main" val="30234796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53.</a:t>
            </a:r>
          </a:p>
          <a:p>
            <a:r>
              <a:rPr lang="en-US" dirty="0"/>
              <a:t>Tell participants before reviewing the slide content: It is also important to promote awareness and understanding of this research and to build public support for this work. Researchers often partner with a variety of individuals and groups in the community for this awareness, understanding, and support. </a:t>
            </a:r>
          </a:p>
          <a:p>
            <a:pPr defTabSz="957231">
              <a:defRPr/>
            </a:pPr>
            <a:r>
              <a:rPr lang="en-US" dirty="0"/>
              <a:t>Review the content on the slide.</a:t>
            </a:r>
          </a:p>
          <a:p>
            <a:endParaRPr lang="en-US" dirty="0"/>
          </a:p>
        </p:txBody>
      </p:sp>
      <p:sp>
        <p:nvSpPr>
          <p:cNvPr id="4" name="Date Placeholder 3"/>
          <p:cNvSpPr>
            <a:spLocks noGrp="1"/>
          </p:cNvSpPr>
          <p:nvPr>
            <p:ph type="dt" idx="10"/>
          </p:nvPr>
        </p:nvSpPr>
        <p:spPr/>
        <p:txBody>
          <a:bodyPr/>
          <a:lstStyle/>
          <a:p>
            <a:r>
              <a:rPr lang="en-US" dirty="0"/>
              <a:t>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95</a:t>
            </a:fld>
            <a:endParaRPr lang="en-US" dirty="0"/>
          </a:p>
        </p:txBody>
      </p:sp>
    </p:spTree>
    <p:extLst>
      <p:ext uri="{BB962C8B-B14F-4D97-AF65-F5344CB8AC3E}">
        <p14:creationId xmlns:p14="http://schemas.microsoft.com/office/powerpoint/2010/main" val="302347965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231">
              <a:defRPr/>
            </a:pPr>
            <a:r>
              <a:rPr lang="en-US" dirty="0"/>
              <a:t>Participant Guide page 54.</a:t>
            </a:r>
          </a:p>
          <a:p>
            <a:pPr defTabSz="957231">
              <a:defRPr/>
            </a:pPr>
            <a:r>
              <a:rPr lang="en-US" dirty="0"/>
              <a:t>Tell participants before reviewing the slide content: Research is a systematic investigation to establish facts. Clinical research refers to clinical trials in people and helps develop solutions to improve the health of people all over the world. Clinical research includes…</a:t>
            </a:r>
          </a:p>
          <a:p>
            <a:pPr defTabSz="957231">
              <a:defRPr/>
            </a:pPr>
            <a:r>
              <a:rPr lang="en-US" dirty="0"/>
              <a:t>Review the content on the slide.</a:t>
            </a:r>
          </a:p>
          <a:p>
            <a:r>
              <a:rPr lang="en-US" dirty="0"/>
              <a:t>Tell participants after reviewing the slide content: Clinical research over the past 100 years has improved the health and lives of people around the world. Clinical research provides the means to make sure HIV research is conducted safely and effectively. Clinical research is an important step in finding ways to prevent and treat HIV/AIDS.</a:t>
            </a:r>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55709968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231">
              <a:defRPr/>
            </a:pPr>
            <a:r>
              <a:rPr lang="en-US" dirty="0"/>
              <a:t>Participant Guide page 54.</a:t>
            </a:r>
          </a:p>
          <a:p>
            <a:pPr defTabSz="957231">
              <a:defRPr/>
            </a:pPr>
            <a:r>
              <a:rPr lang="en-US" dirty="0"/>
              <a:t>Tell participants before reviewing the slide content: Community engagement focuses on reaching and involving everyone from all walks of life and perspectives. Community engagement is especially important during clinical trials. During HIV/AIDS outreach activities, community engagement brings together those people affected and impacted by HIV/AIDS. </a:t>
            </a:r>
          </a:p>
          <a:p>
            <a:pPr defTabSz="957231">
              <a:defRPr/>
            </a:pPr>
            <a:r>
              <a:rPr lang="en-US" dirty="0"/>
              <a:t>Review the content on the slide.</a:t>
            </a:r>
          </a:p>
          <a:p>
            <a:endParaRPr lang="en-US" dirty="0"/>
          </a:p>
        </p:txBody>
      </p:sp>
      <p:sp>
        <p:nvSpPr>
          <p:cNvPr id="4" name="Date Placeholder 3"/>
          <p:cNvSpPr>
            <a:spLocks noGrp="1"/>
          </p:cNvSpPr>
          <p:nvPr>
            <p:ph type="dt" idx="10"/>
          </p:nvPr>
        </p:nvSpPr>
        <p:spPr/>
        <p:txBody>
          <a:bodyPr/>
          <a:lstStyle/>
          <a:p>
            <a:r>
              <a:rPr lang="en-US" dirty="0"/>
              <a:t>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97</a:t>
            </a:fld>
            <a:endParaRPr lang="en-US" dirty="0"/>
          </a:p>
        </p:txBody>
      </p:sp>
    </p:spTree>
    <p:extLst>
      <p:ext uri="{BB962C8B-B14F-4D97-AF65-F5344CB8AC3E}">
        <p14:creationId xmlns:p14="http://schemas.microsoft.com/office/powerpoint/2010/main" val="355709968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55.</a:t>
            </a:r>
          </a:p>
          <a:p>
            <a:pPr defTabSz="956982">
              <a:defRPr/>
            </a:pPr>
            <a:r>
              <a:rPr lang="en-US" dirty="0"/>
              <a:t>Tell participants before reviewing the slide content: Comprehensive HIV prevention includes treatment, information, skills, personal responsibility, and access to tools, products, and approaches. </a:t>
            </a:r>
          </a:p>
          <a:p>
            <a:pPr defTabSz="956982">
              <a:defRPr/>
            </a:pPr>
            <a:r>
              <a:rPr lang="en-US" dirty="0"/>
              <a:t>Review the content on the slide.</a:t>
            </a:r>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5570996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982">
              <a:defRPr/>
            </a:pPr>
            <a:r>
              <a:rPr lang="en-US" dirty="0"/>
              <a:t>Participant Guide page 55.</a:t>
            </a:r>
          </a:p>
          <a:p>
            <a:pPr defTabSz="956982">
              <a:defRPr/>
            </a:pPr>
            <a:r>
              <a:rPr lang="en-US" dirty="0"/>
              <a:t>Check slide heading format for this slide before presenting. The heading takes up two lines, so the background has been revised to accommodate two lines.</a:t>
            </a:r>
          </a:p>
          <a:p>
            <a:pPr defTabSz="956982">
              <a:defRPr/>
            </a:pPr>
            <a:r>
              <a:rPr lang="en-US" dirty="0"/>
              <a:t>Review the content on the slide.</a:t>
            </a:r>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5570996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footer.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5974080"/>
            <a:ext cx="9144000" cy="883920"/>
          </a:xfrm>
          <a:prstGeom prst="rect">
            <a:avLst/>
          </a:prstGeom>
        </p:spPr>
      </p:pic>
      <p:sp>
        <p:nvSpPr>
          <p:cNvPr id="6" name="Rectangle 5"/>
          <p:cNvSpPr/>
          <p:nvPr userDrawn="1"/>
        </p:nvSpPr>
        <p:spPr>
          <a:xfrm>
            <a:off x="0" y="0"/>
            <a:ext cx="9144000" cy="6245814"/>
          </a:xfrm>
          <a:prstGeom prst="rect">
            <a:avLst/>
          </a:prstGeom>
          <a:solidFill>
            <a:srgbClr val="EF40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1129862" y="2130426"/>
            <a:ext cx="7328338" cy="968116"/>
          </a:xfrm>
          <a:prstGeom prst="rect">
            <a:avLst/>
          </a:prstGeom>
        </p:spPr>
        <p:txBody>
          <a:bodyPr/>
          <a:lstStyle>
            <a:lvl1pPr algn="l">
              <a:defRPr sz="4000" b="1">
                <a:solidFill>
                  <a:schemeClr val="bg1"/>
                </a:solidFill>
              </a:defRPr>
            </a:lvl1pPr>
          </a:lstStyle>
          <a:p>
            <a:r>
              <a:rPr lang="en-US" dirty="0"/>
              <a:t>Click to edit Master title style</a:t>
            </a:r>
            <a:br>
              <a:rPr lang="en-US" dirty="0"/>
            </a:br>
            <a:endParaRPr lang="en-US" dirty="0"/>
          </a:p>
        </p:txBody>
      </p:sp>
      <p:sp>
        <p:nvSpPr>
          <p:cNvPr id="8" name="Subtitle 2"/>
          <p:cNvSpPr>
            <a:spLocks noGrp="1"/>
          </p:cNvSpPr>
          <p:nvPr>
            <p:ph type="subTitle" idx="1"/>
          </p:nvPr>
        </p:nvSpPr>
        <p:spPr>
          <a:xfrm>
            <a:off x="1129862" y="3098542"/>
            <a:ext cx="6400800" cy="927761"/>
          </a:xfrm>
          <a:prstGeom prst="rect">
            <a:avLst/>
          </a:prstGeom>
        </p:spPr>
        <p:txBody>
          <a:bodyPr>
            <a:normAutofit/>
          </a:bodyPr>
          <a:lstStyle>
            <a:lvl1pPr marL="0" indent="0" algn="l">
              <a:buNone/>
              <a:defRPr sz="2700" i="1">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Block Arc 2"/>
          <p:cNvSpPr/>
          <p:nvPr userDrawn="1"/>
        </p:nvSpPr>
        <p:spPr>
          <a:xfrm>
            <a:off x="-5716047" y="115652"/>
            <a:ext cx="6785312" cy="6785312"/>
          </a:xfrm>
          <a:prstGeom prst="blockArc">
            <a:avLst>
              <a:gd name="adj1" fmla="val 18900000"/>
              <a:gd name="adj2" fmla="val 2700000"/>
              <a:gd name="adj3" fmla="val 318"/>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7" name="TextBox 6"/>
          <p:cNvSpPr txBox="1"/>
          <p:nvPr userDrawn="1"/>
        </p:nvSpPr>
        <p:spPr>
          <a:xfrm>
            <a:off x="689292" y="1217171"/>
            <a:ext cx="8367249" cy="369332"/>
          </a:xfrm>
          <a:prstGeom prst="rect">
            <a:avLst/>
          </a:prstGeom>
          <a:noFill/>
        </p:spPr>
        <p:txBody>
          <a:bodyPr wrap="square" rtlCol="0">
            <a:spAutoFit/>
          </a:bodyPr>
          <a:lstStyle/>
          <a:p>
            <a:endParaRPr lang="en-US" dirty="0"/>
          </a:p>
        </p:txBody>
      </p:sp>
      <p:sp>
        <p:nvSpPr>
          <p:cNvPr id="8" name="Freeform 7"/>
          <p:cNvSpPr/>
          <p:nvPr userDrawn="1"/>
        </p:nvSpPr>
        <p:spPr>
          <a:xfrm>
            <a:off x="333427" y="1232112"/>
            <a:ext cx="8723113" cy="458086"/>
          </a:xfrm>
          <a:custGeom>
            <a:avLst/>
            <a:gdLst>
              <a:gd name="connsiteX0" fmla="*/ 0 w 8723113"/>
              <a:gd name="connsiteY0" fmla="*/ 0 h 458086"/>
              <a:gd name="connsiteX1" fmla="*/ 8723113 w 8723113"/>
              <a:gd name="connsiteY1" fmla="*/ 0 h 458086"/>
              <a:gd name="connsiteX2" fmla="*/ 8723113 w 8723113"/>
              <a:gd name="connsiteY2" fmla="*/ 458086 h 458086"/>
              <a:gd name="connsiteX3" fmla="*/ 0 w 8723113"/>
              <a:gd name="connsiteY3" fmla="*/ 458086 h 458086"/>
              <a:gd name="connsiteX4" fmla="*/ 0 w 8723113"/>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113" h="458086">
                <a:moveTo>
                  <a:pt x="0" y="0"/>
                </a:moveTo>
                <a:lnTo>
                  <a:pt x="8723113" y="0"/>
                </a:lnTo>
                <a:lnTo>
                  <a:pt x="8723113" y="458086"/>
                </a:lnTo>
                <a:lnTo>
                  <a:pt x="0" y="458086"/>
                </a:lnTo>
                <a:lnTo>
                  <a:pt x="0" y="0"/>
                </a:lnTo>
                <a:close/>
              </a:path>
            </a:pathLst>
          </a:custGeom>
          <a:solidFill>
            <a:schemeClr val="accent3"/>
          </a:solidFill>
          <a:effectLst/>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9" name="Oval 8"/>
          <p:cNvSpPr/>
          <p:nvPr userDrawn="1"/>
        </p:nvSpPr>
        <p:spPr>
          <a:xfrm>
            <a:off x="47123" y="1159911"/>
            <a:ext cx="572607" cy="572607"/>
          </a:xfrm>
          <a:prstGeom prst="ellipse">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Freeform 9"/>
          <p:cNvSpPr/>
          <p:nvPr userDrawn="1"/>
        </p:nvSpPr>
        <p:spPr>
          <a:xfrm>
            <a:off x="748264" y="1919645"/>
            <a:ext cx="8308275" cy="458086"/>
          </a:xfrm>
          <a:custGeom>
            <a:avLst/>
            <a:gdLst>
              <a:gd name="connsiteX0" fmla="*/ 0 w 8308275"/>
              <a:gd name="connsiteY0" fmla="*/ 0 h 458086"/>
              <a:gd name="connsiteX1" fmla="*/ 8308275 w 8308275"/>
              <a:gd name="connsiteY1" fmla="*/ 0 h 458086"/>
              <a:gd name="connsiteX2" fmla="*/ 8308275 w 8308275"/>
              <a:gd name="connsiteY2" fmla="*/ 458086 h 458086"/>
              <a:gd name="connsiteX3" fmla="*/ 0 w 8308275"/>
              <a:gd name="connsiteY3" fmla="*/ 458086 h 458086"/>
              <a:gd name="connsiteX4" fmla="*/ 0 w 830827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8275" h="458086">
                <a:moveTo>
                  <a:pt x="0" y="0"/>
                </a:moveTo>
                <a:lnTo>
                  <a:pt x="8308275" y="0"/>
                </a:lnTo>
                <a:lnTo>
                  <a:pt x="8308275" y="458086"/>
                </a:lnTo>
                <a:lnTo>
                  <a:pt x="0" y="458086"/>
                </a:lnTo>
                <a:lnTo>
                  <a:pt x="0" y="0"/>
                </a:lnTo>
                <a:close/>
              </a:path>
            </a:pathLst>
          </a:custGeom>
          <a:solidFill>
            <a:schemeClr val="accent4"/>
          </a:solidFill>
          <a:effectLst/>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11" name="Oval 10"/>
          <p:cNvSpPr/>
          <p:nvPr userDrawn="1"/>
        </p:nvSpPr>
        <p:spPr>
          <a:xfrm>
            <a:off x="461961" y="1847443"/>
            <a:ext cx="572607" cy="572607"/>
          </a:xfrm>
          <a:prstGeom prst="ellipse">
            <a:avLst/>
          </a:pr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p:cNvSpPr/>
          <p:nvPr userDrawn="1"/>
        </p:nvSpPr>
        <p:spPr>
          <a:xfrm>
            <a:off x="975594" y="2606673"/>
            <a:ext cx="8080945" cy="458086"/>
          </a:xfrm>
          <a:custGeom>
            <a:avLst/>
            <a:gdLst>
              <a:gd name="connsiteX0" fmla="*/ 0 w 8080945"/>
              <a:gd name="connsiteY0" fmla="*/ 0 h 458086"/>
              <a:gd name="connsiteX1" fmla="*/ 8080945 w 8080945"/>
              <a:gd name="connsiteY1" fmla="*/ 0 h 458086"/>
              <a:gd name="connsiteX2" fmla="*/ 8080945 w 8080945"/>
              <a:gd name="connsiteY2" fmla="*/ 458086 h 458086"/>
              <a:gd name="connsiteX3" fmla="*/ 0 w 8080945"/>
              <a:gd name="connsiteY3" fmla="*/ 458086 h 458086"/>
              <a:gd name="connsiteX4" fmla="*/ 0 w 808094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945" h="458086">
                <a:moveTo>
                  <a:pt x="0" y="0"/>
                </a:moveTo>
                <a:lnTo>
                  <a:pt x="8080945" y="0"/>
                </a:lnTo>
                <a:lnTo>
                  <a:pt x="8080945" y="458086"/>
                </a:lnTo>
                <a:lnTo>
                  <a:pt x="0" y="458086"/>
                </a:lnTo>
                <a:lnTo>
                  <a:pt x="0" y="0"/>
                </a:lnTo>
                <a:close/>
              </a:path>
            </a:pathLst>
          </a:custGeom>
          <a:solidFill>
            <a:schemeClr val="accent1"/>
          </a:solidFill>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b="1" kern="1200" dirty="0">
              <a:latin typeface="Times New Roman" pitchFamily="18" charset="0"/>
              <a:cs typeface="Times New Roman" pitchFamily="18" charset="0"/>
            </a:endParaRPr>
          </a:p>
        </p:txBody>
      </p:sp>
      <p:sp>
        <p:nvSpPr>
          <p:cNvPr id="13" name="Oval 12"/>
          <p:cNvSpPr/>
          <p:nvPr userDrawn="1"/>
        </p:nvSpPr>
        <p:spPr>
          <a:xfrm>
            <a:off x="689290" y="2534471"/>
            <a:ext cx="572607" cy="572607"/>
          </a:xfrm>
          <a:prstGeom prst="ellipse">
            <a:avLst/>
          </a:prstGeom>
          <a:ln>
            <a:solidFill>
              <a:schemeClr val="accent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Freeform 13"/>
          <p:cNvSpPr/>
          <p:nvPr userDrawn="1"/>
        </p:nvSpPr>
        <p:spPr>
          <a:xfrm>
            <a:off x="1048178" y="3294205"/>
            <a:ext cx="8008361" cy="458086"/>
          </a:xfrm>
          <a:custGeom>
            <a:avLst/>
            <a:gdLst>
              <a:gd name="connsiteX0" fmla="*/ 0 w 8008361"/>
              <a:gd name="connsiteY0" fmla="*/ 0 h 458086"/>
              <a:gd name="connsiteX1" fmla="*/ 8008361 w 8008361"/>
              <a:gd name="connsiteY1" fmla="*/ 0 h 458086"/>
              <a:gd name="connsiteX2" fmla="*/ 8008361 w 8008361"/>
              <a:gd name="connsiteY2" fmla="*/ 458086 h 458086"/>
              <a:gd name="connsiteX3" fmla="*/ 0 w 8008361"/>
              <a:gd name="connsiteY3" fmla="*/ 458086 h 458086"/>
              <a:gd name="connsiteX4" fmla="*/ 0 w 8008361"/>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8361" h="458086">
                <a:moveTo>
                  <a:pt x="0" y="0"/>
                </a:moveTo>
                <a:lnTo>
                  <a:pt x="8008361" y="0"/>
                </a:lnTo>
                <a:lnTo>
                  <a:pt x="8008361" y="458086"/>
                </a:lnTo>
                <a:lnTo>
                  <a:pt x="0" y="458086"/>
                </a:lnTo>
                <a:lnTo>
                  <a:pt x="0" y="0"/>
                </a:lnTo>
                <a:close/>
              </a:path>
            </a:pathLst>
          </a:custGeom>
          <a:solidFill>
            <a:schemeClr val="accent2"/>
          </a:solidFill>
          <a:ln>
            <a:noFill/>
          </a:ln>
          <a:effectLst/>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15" name="Oval 14"/>
          <p:cNvSpPr/>
          <p:nvPr userDrawn="1"/>
        </p:nvSpPr>
        <p:spPr>
          <a:xfrm>
            <a:off x="761874" y="3222004"/>
            <a:ext cx="572607" cy="572607"/>
          </a:xfrm>
          <a:prstGeom prst="ellipse">
            <a:avLst/>
          </a:prstGeom>
          <a:ln>
            <a:solidFill>
              <a:schemeClr val="accent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15"/>
          <p:cNvSpPr/>
          <p:nvPr userDrawn="1"/>
        </p:nvSpPr>
        <p:spPr>
          <a:xfrm>
            <a:off x="975594" y="3981738"/>
            <a:ext cx="8080945" cy="458086"/>
          </a:xfrm>
          <a:custGeom>
            <a:avLst/>
            <a:gdLst>
              <a:gd name="connsiteX0" fmla="*/ 0 w 8080945"/>
              <a:gd name="connsiteY0" fmla="*/ 0 h 458086"/>
              <a:gd name="connsiteX1" fmla="*/ 8080945 w 8080945"/>
              <a:gd name="connsiteY1" fmla="*/ 0 h 458086"/>
              <a:gd name="connsiteX2" fmla="*/ 8080945 w 8080945"/>
              <a:gd name="connsiteY2" fmla="*/ 458086 h 458086"/>
              <a:gd name="connsiteX3" fmla="*/ 0 w 8080945"/>
              <a:gd name="connsiteY3" fmla="*/ 458086 h 458086"/>
              <a:gd name="connsiteX4" fmla="*/ 0 w 808094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945" h="458086">
                <a:moveTo>
                  <a:pt x="0" y="0"/>
                </a:moveTo>
                <a:lnTo>
                  <a:pt x="8080945" y="0"/>
                </a:lnTo>
                <a:lnTo>
                  <a:pt x="8080945" y="458086"/>
                </a:lnTo>
                <a:lnTo>
                  <a:pt x="0" y="458086"/>
                </a:lnTo>
                <a:lnTo>
                  <a:pt x="0" y="0"/>
                </a:lnTo>
                <a:close/>
              </a:path>
            </a:pathLst>
          </a:custGeom>
          <a:solidFill>
            <a:schemeClr val="tx1"/>
          </a:solidFill>
          <a:ln>
            <a:noFill/>
          </a:ln>
          <a:effectLst/>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b="1" kern="1200" dirty="0">
              <a:latin typeface="Times New Roman" pitchFamily="18" charset="0"/>
              <a:cs typeface="Times New Roman" pitchFamily="18" charset="0"/>
            </a:endParaRPr>
          </a:p>
        </p:txBody>
      </p:sp>
      <p:sp>
        <p:nvSpPr>
          <p:cNvPr id="17" name="Oval 16"/>
          <p:cNvSpPr/>
          <p:nvPr userDrawn="1"/>
        </p:nvSpPr>
        <p:spPr>
          <a:xfrm>
            <a:off x="689290" y="3909536"/>
            <a:ext cx="572607" cy="572607"/>
          </a:xfrm>
          <a:prstGeom prst="ellipse">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Freeform 17"/>
          <p:cNvSpPr/>
          <p:nvPr userDrawn="1"/>
        </p:nvSpPr>
        <p:spPr>
          <a:xfrm>
            <a:off x="748265" y="4668766"/>
            <a:ext cx="8308275" cy="458086"/>
          </a:xfrm>
          <a:custGeom>
            <a:avLst/>
            <a:gdLst>
              <a:gd name="connsiteX0" fmla="*/ 0 w 8308275"/>
              <a:gd name="connsiteY0" fmla="*/ 0 h 458086"/>
              <a:gd name="connsiteX1" fmla="*/ 8308275 w 8308275"/>
              <a:gd name="connsiteY1" fmla="*/ 0 h 458086"/>
              <a:gd name="connsiteX2" fmla="*/ 8308275 w 8308275"/>
              <a:gd name="connsiteY2" fmla="*/ 458086 h 458086"/>
              <a:gd name="connsiteX3" fmla="*/ 0 w 8308275"/>
              <a:gd name="connsiteY3" fmla="*/ 458086 h 458086"/>
              <a:gd name="connsiteX4" fmla="*/ 0 w 830827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8275" h="458086">
                <a:moveTo>
                  <a:pt x="0" y="0"/>
                </a:moveTo>
                <a:lnTo>
                  <a:pt x="8308275" y="0"/>
                </a:lnTo>
                <a:lnTo>
                  <a:pt x="8308275" y="458086"/>
                </a:lnTo>
                <a:lnTo>
                  <a:pt x="0" y="458086"/>
                </a:lnTo>
                <a:lnTo>
                  <a:pt x="0" y="0"/>
                </a:lnTo>
                <a:close/>
              </a:path>
            </a:pathLst>
          </a:custGeom>
          <a:solidFill>
            <a:schemeClr val="accent4"/>
          </a:solidFill>
          <a:effectLst/>
          <a:scene3d>
            <a:camera prst="orthographicFront"/>
            <a:lightRig rig="threePt" dir="t"/>
          </a:scene3d>
          <a:sp3d>
            <a:bevelT/>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63606" tIns="45720" rIns="45720" bIns="45720" numCol="1" spcCol="1270" anchor="ctr" anchorCtr="0">
            <a:noAutofit/>
          </a:bodyPr>
          <a:lstStyle/>
          <a:p>
            <a:pPr lvl="0" algn="l" defTabSz="800100">
              <a:lnSpc>
                <a:spcPct val="90000"/>
              </a:lnSpc>
              <a:spcBef>
                <a:spcPct val="0"/>
              </a:spcBef>
              <a:spcAft>
                <a:spcPct val="35000"/>
              </a:spcAft>
            </a:pPr>
            <a:endParaRPr lang="en-US" sz="1800" b="1" kern="1200" dirty="0">
              <a:latin typeface="Times New Roman" pitchFamily="18" charset="0"/>
              <a:cs typeface="Times New Roman" pitchFamily="18" charset="0"/>
            </a:endParaRPr>
          </a:p>
        </p:txBody>
      </p:sp>
      <p:sp>
        <p:nvSpPr>
          <p:cNvPr id="19" name="Oval 18"/>
          <p:cNvSpPr/>
          <p:nvPr userDrawn="1"/>
        </p:nvSpPr>
        <p:spPr>
          <a:xfrm>
            <a:off x="461961" y="4596564"/>
            <a:ext cx="572607" cy="572607"/>
          </a:xfrm>
          <a:prstGeom prst="ellipse">
            <a:avLst/>
          </a:prstGeom>
          <a:ln>
            <a:solidFill>
              <a:schemeClr val="accent4"/>
            </a:solidFill>
          </a:ln>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Freeform 19"/>
          <p:cNvSpPr/>
          <p:nvPr userDrawn="1"/>
        </p:nvSpPr>
        <p:spPr>
          <a:xfrm>
            <a:off x="333427" y="5356299"/>
            <a:ext cx="8723113" cy="458086"/>
          </a:xfrm>
          <a:custGeom>
            <a:avLst/>
            <a:gdLst>
              <a:gd name="connsiteX0" fmla="*/ 0 w 8723113"/>
              <a:gd name="connsiteY0" fmla="*/ 0 h 458086"/>
              <a:gd name="connsiteX1" fmla="*/ 8723113 w 8723113"/>
              <a:gd name="connsiteY1" fmla="*/ 0 h 458086"/>
              <a:gd name="connsiteX2" fmla="*/ 8723113 w 8723113"/>
              <a:gd name="connsiteY2" fmla="*/ 458086 h 458086"/>
              <a:gd name="connsiteX3" fmla="*/ 0 w 8723113"/>
              <a:gd name="connsiteY3" fmla="*/ 458086 h 458086"/>
              <a:gd name="connsiteX4" fmla="*/ 0 w 8723113"/>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113" h="458086">
                <a:moveTo>
                  <a:pt x="0" y="0"/>
                </a:moveTo>
                <a:lnTo>
                  <a:pt x="8723113" y="0"/>
                </a:lnTo>
                <a:lnTo>
                  <a:pt x="8723113" y="458086"/>
                </a:lnTo>
                <a:lnTo>
                  <a:pt x="0" y="458086"/>
                </a:lnTo>
                <a:lnTo>
                  <a:pt x="0" y="0"/>
                </a:lnTo>
                <a:close/>
              </a:path>
            </a:pathLst>
          </a:custGeom>
          <a:solidFill>
            <a:schemeClr val="accent1"/>
          </a:solidFill>
          <a:effectLst/>
          <a:scene3d>
            <a:camera prst="orthographicFront"/>
            <a:lightRig rig="threePt" dir="t"/>
          </a:scene3d>
          <a:sp3d>
            <a:bevelT/>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63606" tIns="45720" rIns="45720" bIns="45720" numCol="1" spcCol="1270" anchor="ctr" anchorCtr="0">
            <a:noAutofit/>
          </a:bodyPr>
          <a:lstStyle/>
          <a:p>
            <a:pPr lvl="0" algn="l" defTabSz="800100">
              <a:lnSpc>
                <a:spcPct val="90000"/>
              </a:lnSpc>
              <a:spcBef>
                <a:spcPct val="0"/>
              </a:spcBef>
              <a:spcAft>
                <a:spcPct val="35000"/>
              </a:spcAft>
            </a:pPr>
            <a:endParaRPr lang="en-US" sz="1800" b="1" kern="1200" dirty="0"/>
          </a:p>
        </p:txBody>
      </p:sp>
      <p:sp>
        <p:nvSpPr>
          <p:cNvPr id="21" name="Oval 20"/>
          <p:cNvSpPr/>
          <p:nvPr userDrawn="1"/>
        </p:nvSpPr>
        <p:spPr>
          <a:xfrm>
            <a:off x="47123" y="5284097"/>
            <a:ext cx="572607" cy="572607"/>
          </a:xfrm>
          <a:prstGeom prst="ellipse">
            <a:avLst/>
          </a:prstGeom>
          <a:ln>
            <a:solidFill>
              <a:schemeClr val="accent1"/>
            </a:solidFill>
          </a:ln>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Text Placeholder 82"/>
          <p:cNvSpPr>
            <a:spLocks noGrp="1"/>
          </p:cNvSpPr>
          <p:nvPr>
            <p:ph type="body" sz="quarter" idx="13"/>
          </p:nvPr>
        </p:nvSpPr>
        <p:spPr>
          <a:xfrm>
            <a:off x="619732" y="1217298"/>
            <a:ext cx="8436956" cy="457200"/>
          </a:xfrm>
          <a:prstGeom prst="rect">
            <a:avLst/>
          </a:prstGeom>
        </p:spPr>
        <p:txBody>
          <a:bodyPr>
            <a:normAutofit/>
          </a:bodyPr>
          <a:lstStyle>
            <a:lvl1pPr marL="0" indent="0">
              <a:buNone/>
              <a:defRPr sz="2000">
                <a:solidFill>
                  <a:srgbClr val="FFFFFF"/>
                </a:solidFill>
                <a:latin typeface="Times New Roman" pitchFamily="18" charset="0"/>
                <a:cs typeface="Times New Roman" pitchFamily="18" charset="0"/>
              </a:defRPr>
            </a:lvl1pPr>
          </a:lstStyle>
          <a:p>
            <a:pPr lvl="0"/>
            <a:r>
              <a:rPr lang="en-US" dirty="0"/>
              <a:t>Click to edit Master text styles</a:t>
            </a:r>
          </a:p>
        </p:txBody>
      </p:sp>
      <p:sp>
        <p:nvSpPr>
          <p:cNvPr id="23" name="Text Placeholder 82"/>
          <p:cNvSpPr>
            <a:spLocks noGrp="1"/>
          </p:cNvSpPr>
          <p:nvPr>
            <p:ph type="body" sz="quarter" idx="14"/>
          </p:nvPr>
        </p:nvSpPr>
        <p:spPr>
          <a:xfrm>
            <a:off x="1034570" y="1905590"/>
            <a:ext cx="8021970" cy="457200"/>
          </a:xfrm>
          <a:prstGeom prst="rect">
            <a:avLst/>
          </a:prstGeom>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Click to edit Master text styles</a:t>
            </a:r>
          </a:p>
        </p:txBody>
      </p:sp>
      <p:sp>
        <p:nvSpPr>
          <p:cNvPr id="24" name="Text Placeholder 82"/>
          <p:cNvSpPr>
            <a:spLocks noGrp="1"/>
          </p:cNvSpPr>
          <p:nvPr>
            <p:ph type="body" sz="quarter" idx="15"/>
          </p:nvPr>
        </p:nvSpPr>
        <p:spPr>
          <a:xfrm>
            <a:off x="1259047" y="2601931"/>
            <a:ext cx="7794789" cy="457200"/>
          </a:xfrm>
          <a:prstGeom prst="rect">
            <a:avLst/>
          </a:prstGeom>
          <a:noFill/>
        </p:spPr>
        <p:txBody>
          <a:bodyPr>
            <a:normAutofit/>
          </a:bodyPr>
          <a:lstStyle>
            <a:lvl1pPr marL="0" indent="0">
              <a:buNone/>
              <a:defRPr sz="2000">
                <a:solidFill>
                  <a:schemeClr val="tx1"/>
                </a:solidFill>
              </a:defRPr>
            </a:lvl1pPr>
          </a:lstStyle>
          <a:p>
            <a:pPr lvl="0"/>
            <a:r>
              <a:rPr lang="en-US" dirty="0"/>
              <a:t>Click to edit Master text styles</a:t>
            </a:r>
          </a:p>
        </p:txBody>
      </p:sp>
      <p:sp>
        <p:nvSpPr>
          <p:cNvPr id="25" name="Text Placeholder 82"/>
          <p:cNvSpPr>
            <a:spLocks noGrp="1"/>
          </p:cNvSpPr>
          <p:nvPr>
            <p:ph type="body" sz="quarter" idx="16"/>
          </p:nvPr>
        </p:nvSpPr>
        <p:spPr>
          <a:xfrm>
            <a:off x="1334631" y="3303675"/>
            <a:ext cx="7722057" cy="457200"/>
          </a:xfrm>
          <a:prstGeom prst="rect">
            <a:avLst/>
          </a:prstGeom>
          <a:noFill/>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Click to edit Master text styles</a:t>
            </a:r>
          </a:p>
        </p:txBody>
      </p:sp>
      <p:sp>
        <p:nvSpPr>
          <p:cNvPr id="26" name="Text Placeholder 82"/>
          <p:cNvSpPr>
            <a:spLocks noGrp="1"/>
          </p:cNvSpPr>
          <p:nvPr>
            <p:ph type="body" sz="quarter" idx="17"/>
          </p:nvPr>
        </p:nvSpPr>
        <p:spPr>
          <a:xfrm>
            <a:off x="1261899" y="3966660"/>
            <a:ext cx="7794641" cy="457200"/>
          </a:xfrm>
          <a:prstGeom prst="rect">
            <a:avLst/>
          </a:prstGeom>
        </p:spPr>
        <p:txBody>
          <a:bodyPr>
            <a:normAutofit/>
          </a:bodyPr>
          <a:lstStyle>
            <a:lvl1pPr marL="0" indent="0">
              <a:buNone/>
              <a:defRPr sz="2000">
                <a:solidFill>
                  <a:schemeClr val="tx1"/>
                </a:solidFill>
              </a:defRPr>
            </a:lvl1pPr>
          </a:lstStyle>
          <a:p>
            <a:pPr lvl="0"/>
            <a:r>
              <a:rPr lang="en-US" dirty="0"/>
              <a:t>Click to edit Master text styles</a:t>
            </a:r>
          </a:p>
        </p:txBody>
      </p:sp>
      <p:sp>
        <p:nvSpPr>
          <p:cNvPr id="27" name="Text Placeholder 82"/>
          <p:cNvSpPr>
            <a:spLocks noGrp="1"/>
          </p:cNvSpPr>
          <p:nvPr>
            <p:ph type="body" sz="quarter" idx="18"/>
          </p:nvPr>
        </p:nvSpPr>
        <p:spPr>
          <a:xfrm>
            <a:off x="1034570" y="4680429"/>
            <a:ext cx="8021970" cy="431482"/>
          </a:xfrm>
          <a:prstGeom prst="rect">
            <a:avLst/>
          </a:prstGeom>
        </p:spPr>
        <p:txBody>
          <a:bodyPr>
            <a:normAutofit/>
          </a:bodyPr>
          <a:lstStyle>
            <a:lvl1pPr marL="0" indent="0">
              <a:buNone/>
              <a:defRPr sz="2000">
                <a:solidFill>
                  <a:schemeClr val="tx1"/>
                </a:solidFill>
              </a:defRPr>
            </a:lvl1pPr>
          </a:lstStyle>
          <a:p>
            <a:pPr lvl="0"/>
            <a:r>
              <a:rPr lang="en-US" dirty="0"/>
              <a:t>Click to edit Master text styles</a:t>
            </a:r>
          </a:p>
        </p:txBody>
      </p:sp>
      <p:sp>
        <p:nvSpPr>
          <p:cNvPr id="28" name="Text Placeholder 82"/>
          <p:cNvSpPr>
            <a:spLocks noGrp="1"/>
          </p:cNvSpPr>
          <p:nvPr>
            <p:ph type="body" sz="quarter" idx="19"/>
          </p:nvPr>
        </p:nvSpPr>
        <p:spPr>
          <a:xfrm>
            <a:off x="617028" y="5368143"/>
            <a:ext cx="8436808" cy="457200"/>
          </a:xfrm>
          <a:prstGeom prst="rect">
            <a:avLst/>
          </a:prstGeom>
          <a:noFill/>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Click to edit Master text styles</a:t>
            </a:r>
          </a:p>
        </p:txBody>
      </p:sp>
      <p:sp>
        <p:nvSpPr>
          <p:cNvPr id="29" name="Title 1"/>
          <p:cNvSpPr>
            <a:spLocks noGrp="1"/>
          </p:cNvSpPr>
          <p:nvPr>
            <p:ph type="title"/>
          </p:nvPr>
        </p:nvSpPr>
        <p:spPr>
          <a:xfrm>
            <a:off x="577856" y="403158"/>
            <a:ext cx="8018874" cy="866884"/>
          </a:xfrm>
          <a:prstGeom prst="rect">
            <a:avLst/>
          </a:prstGeom>
        </p:spPr>
        <p:txBody>
          <a:bodyPr/>
          <a:lstStyle>
            <a:lvl1pPr algn="l">
              <a:defRPr sz="3000" b="1">
                <a:solidFill>
                  <a:srgbClr val="EF4025"/>
                </a:solidFill>
              </a:defRPr>
            </a:lvl1pPr>
          </a:lstStyle>
          <a:p>
            <a:r>
              <a:rPr lang="en-US" dirty="0"/>
              <a:t>Click to edit Master title style</a:t>
            </a:r>
          </a:p>
        </p:txBody>
      </p:sp>
      <p:cxnSp>
        <p:nvCxnSpPr>
          <p:cNvPr id="30" name="Straight Connector 29"/>
          <p:cNvCxnSpPr/>
          <p:nvPr userDrawn="1"/>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2004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Block Arc 2"/>
          <p:cNvSpPr/>
          <p:nvPr userDrawn="1"/>
        </p:nvSpPr>
        <p:spPr>
          <a:xfrm>
            <a:off x="-5550394" y="115652"/>
            <a:ext cx="6785312" cy="6785312"/>
          </a:xfrm>
          <a:prstGeom prst="blockArc">
            <a:avLst>
              <a:gd name="adj1" fmla="val 18900000"/>
              <a:gd name="adj2" fmla="val 2700000"/>
              <a:gd name="adj3" fmla="val 318"/>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7" name="TextBox 6"/>
          <p:cNvSpPr txBox="1"/>
          <p:nvPr userDrawn="1"/>
        </p:nvSpPr>
        <p:spPr>
          <a:xfrm>
            <a:off x="689292" y="1217171"/>
            <a:ext cx="8367249" cy="369332"/>
          </a:xfrm>
          <a:prstGeom prst="rect">
            <a:avLst/>
          </a:prstGeom>
          <a:noFill/>
        </p:spPr>
        <p:txBody>
          <a:bodyPr wrap="square" rtlCol="0">
            <a:spAutoFit/>
          </a:bodyPr>
          <a:lstStyle/>
          <a:p>
            <a:endParaRPr lang="en-US" dirty="0"/>
          </a:p>
        </p:txBody>
      </p:sp>
      <p:sp>
        <p:nvSpPr>
          <p:cNvPr id="8" name="Freeform 7"/>
          <p:cNvSpPr/>
          <p:nvPr userDrawn="1"/>
        </p:nvSpPr>
        <p:spPr>
          <a:xfrm>
            <a:off x="333427" y="1232112"/>
            <a:ext cx="8723113" cy="458086"/>
          </a:xfrm>
          <a:custGeom>
            <a:avLst/>
            <a:gdLst>
              <a:gd name="connsiteX0" fmla="*/ 0 w 8723113"/>
              <a:gd name="connsiteY0" fmla="*/ 0 h 458086"/>
              <a:gd name="connsiteX1" fmla="*/ 8723113 w 8723113"/>
              <a:gd name="connsiteY1" fmla="*/ 0 h 458086"/>
              <a:gd name="connsiteX2" fmla="*/ 8723113 w 8723113"/>
              <a:gd name="connsiteY2" fmla="*/ 458086 h 458086"/>
              <a:gd name="connsiteX3" fmla="*/ 0 w 8723113"/>
              <a:gd name="connsiteY3" fmla="*/ 458086 h 458086"/>
              <a:gd name="connsiteX4" fmla="*/ 0 w 8723113"/>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113" h="458086">
                <a:moveTo>
                  <a:pt x="0" y="0"/>
                </a:moveTo>
                <a:lnTo>
                  <a:pt x="8723113" y="0"/>
                </a:lnTo>
                <a:lnTo>
                  <a:pt x="8723113" y="458086"/>
                </a:lnTo>
                <a:lnTo>
                  <a:pt x="0" y="458086"/>
                </a:lnTo>
                <a:lnTo>
                  <a:pt x="0" y="0"/>
                </a:lnTo>
                <a:close/>
              </a:path>
            </a:pathLst>
          </a:custGeom>
          <a:solidFill>
            <a:schemeClr val="accent3"/>
          </a:solidFill>
          <a:effectLst/>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9" name="Oval 8"/>
          <p:cNvSpPr/>
          <p:nvPr userDrawn="1"/>
        </p:nvSpPr>
        <p:spPr>
          <a:xfrm>
            <a:off x="47123" y="1159911"/>
            <a:ext cx="572607" cy="572607"/>
          </a:xfrm>
          <a:prstGeom prst="ellipse">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Freeform 9"/>
          <p:cNvSpPr/>
          <p:nvPr userDrawn="1"/>
        </p:nvSpPr>
        <p:spPr>
          <a:xfrm>
            <a:off x="748264" y="1919645"/>
            <a:ext cx="8308275" cy="458086"/>
          </a:xfrm>
          <a:custGeom>
            <a:avLst/>
            <a:gdLst>
              <a:gd name="connsiteX0" fmla="*/ 0 w 8308275"/>
              <a:gd name="connsiteY0" fmla="*/ 0 h 458086"/>
              <a:gd name="connsiteX1" fmla="*/ 8308275 w 8308275"/>
              <a:gd name="connsiteY1" fmla="*/ 0 h 458086"/>
              <a:gd name="connsiteX2" fmla="*/ 8308275 w 8308275"/>
              <a:gd name="connsiteY2" fmla="*/ 458086 h 458086"/>
              <a:gd name="connsiteX3" fmla="*/ 0 w 8308275"/>
              <a:gd name="connsiteY3" fmla="*/ 458086 h 458086"/>
              <a:gd name="connsiteX4" fmla="*/ 0 w 830827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8275" h="458086">
                <a:moveTo>
                  <a:pt x="0" y="0"/>
                </a:moveTo>
                <a:lnTo>
                  <a:pt x="8308275" y="0"/>
                </a:lnTo>
                <a:lnTo>
                  <a:pt x="8308275" y="458086"/>
                </a:lnTo>
                <a:lnTo>
                  <a:pt x="0" y="458086"/>
                </a:lnTo>
                <a:lnTo>
                  <a:pt x="0" y="0"/>
                </a:lnTo>
                <a:close/>
              </a:path>
            </a:pathLst>
          </a:custGeom>
          <a:solidFill>
            <a:schemeClr val="accent4"/>
          </a:solidFill>
          <a:effectLst/>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11" name="Oval 10"/>
          <p:cNvSpPr/>
          <p:nvPr userDrawn="1"/>
        </p:nvSpPr>
        <p:spPr>
          <a:xfrm>
            <a:off x="461961" y="1847443"/>
            <a:ext cx="572607" cy="572607"/>
          </a:xfrm>
          <a:prstGeom prst="ellipse">
            <a:avLst/>
          </a:pr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p:cNvSpPr/>
          <p:nvPr userDrawn="1"/>
        </p:nvSpPr>
        <p:spPr>
          <a:xfrm>
            <a:off x="975594" y="2606673"/>
            <a:ext cx="8080945" cy="458086"/>
          </a:xfrm>
          <a:custGeom>
            <a:avLst/>
            <a:gdLst>
              <a:gd name="connsiteX0" fmla="*/ 0 w 8080945"/>
              <a:gd name="connsiteY0" fmla="*/ 0 h 458086"/>
              <a:gd name="connsiteX1" fmla="*/ 8080945 w 8080945"/>
              <a:gd name="connsiteY1" fmla="*/ 0 h 458086"/>
              <a:gd name="connsiteX2" fmla="*/ 8080945 w 8080945"/>
              <a:gd name="connsiteY2" fmla="*/ 458086 h 458086"/>
              <a:gd name="connsiteX3" fmla="*/ 0 w 8080945"/>
              <a:gd name="connsiteY3" fmla="*/ 458086 h 458086"/>
              <a:gd name="connsiteX4" fmla="*/ 0 w 808094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945" h="458086">
                <a:moveTo>
                  <a:pt x="0" y="0"/>
                </a:moveTo>
                <a:lnTo>
                  <a:pt x="8080945" y="0"/>
                </a:lnTo>
                <a:lnTo>
                  <a:pt x="8080945" y="458086"/>
                </a:lnTo>
                <a:lnTo>
                  <a:pt x="0" y="458086"/>
                </a:lnTo>
                <a:lnTo>
                  <a:pt x="0" y="0"/>
                </a:lnTo>
                <a:close/>
              </a:path>
            </a:pathLst>
          </a:custGeom>
          <a:solidFill>
            <a:schemeClr val="accent1"/>
          </a:solidFill>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b="1" kern="1200" dirty="0"/>
          </a:p>
        </p:txBody>
      </p:sp>
      <p:sp>
        <p:nvSpPr>
          <p:cNvPr id="13" name="Oval 12"/>
          <p:cNvSpPr/>
          <p:nvPr userDrawn="1"/>
        </p:nvSpPr>
        <p:spPr>
          <a:xfrm>
            <a:off x="689290" y="2534471"/>
            <a:ext cx="572607" cy="572607"/>
          </a:xfrm>
          <a:prstGeom prst="ellipse">
            <a:avLst/>
          </a:prstGeom>
          <a:ln>
            <a:solidFill>
              <a:schemeClr val="accent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Freeform 13"/>
          <p:cNvSpPr/>
          <p:nvPr userDrawn="1"/>
        </p:nvSpPr>
        <p:spPr>
          <a:xfrm>
            <a:off x="1048178" y="3294205"/>
            <a:ext cx="8008361" cy="458086"/>
          </a:xfrm>
          <a:custGeom>
            <a:avLst/>
            <a:gdLst>
              <a:gd name="connsiteX0" fmla="*/ 0 w 8008361"/>
              <a:gd name="connsiteY0" fmla="*/ 0 h 458086"/>
              <a:gd name="connsiteX1" fmla="*/ 8008361 w 8008361"/>
              <a:gd name="connsiteY1" fmla="*/ 0 h 458086"/>
              <a:gd name="connsiteX2" fmla="*/ 8008361 w 8008361"/>
              <a:gd name="connsiteY2" fmla="*/ 458086 h 458086"/>
              <a:gd name="connsiteX3" fmla="*/ 0 w 8008361"/>
              <a:gd name="connsiteY3" fmla="*/ 458086 h 458086"/>
              <a:gd name="connsiteX4" fmla="*/ 0 w 8008361"/>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8361" h="458086">
                <a:moveTo>
                  <a:pt x="0" y="0"/>
                </a:moveTo>
                <a:lnTo>
                  <a:pt x="8008361" y="0"/>
                </a:lnTo>
                <a:lnTo>
                  <a:pt x="8008361" y="458086"/>
                </a:lnTo>
                <a:lnTo>
                  <a:pt x="0" y="458086"/>
                </a:lnTo>
                <a:lnTo>
                  <a:pt x="0" y="0"/>
                </a:lnTo>
                <a:close/>
              </a:path>
            </a:pathLst>
          </a:custGeom>
          <a:solidFill>
            <a:schemeClr val="accent2"/>
          </a:solidFill>
          <a:ln>
            <a:noFill/>
          </a:ln>
          <a:effectLst/>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15" name="Oval 14"/>
          <p:cNvSpPr/>
          <p:nvPr userDrawn="1"/>
        </p:nvSpPr>
        <p:spPr>
          <a:xfrm>
            <a:off x="761874" y="3222004"/>
            <a:ext cx="572607" cy="572607"/>
          </a:xfrm>
          <a:prstGeom prst="ellipse">
            <a:avLst/>
          </a:prstGeom>
          <a:ln>
            <a:solidFill>
              <a:schemeClr val="accent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15"/>
          <p:cNvSpPr/>
          <p:nvPr userDrawn="1"/>
        </p:nvSpPr>
        <p:spPr>
          <a:xfrm>
            <a:off x="975594" y="3981738"/>
            <a:ext cx="8080945" cy="458086"/>
          </a:xfrm>
          <a:custGeom>
            <a:avLst/>
            <a:gdLst>
              <a:gd name="connsiteX0" fmla="*/ 0 w 8080945"/>
              <a:gd name="connsiteY0" fmla="*/ 0 h 458086"/>
              <a:gd name="connsiteX1" fmla="*/ 8080945 w 8080945"/>
              <a:gd name="connsiteY1" fmla="*/ 0 h 458086"/>
              <a:gd name="connsiteX2" fmla="*/ 8080945 w 8080945"/>
              <a:gd name="connsiteY2" fmla="*/ 458086 h 458086"/>
              <a:gd name="connsiteX3" fmla="*/ 0 w 8080945"/>
              <a:gd name="connsiteY3" fmla="*/ 458086 h 458086"/>
              <a:gd name="connsiteX4" fmla="*/ 0 w 808094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945" h="458086">
                <a:moveTo>
                  <a:pt x="0" y="0"/>
                </a:moveTo>
                <a:lnTo>
                  <a:pt x="8080945" y="0"/>
                </a:lnTo>
                <a:lnTo>
                  <a:pt x="8080945" y="458086"/>
                </a:lnTo>
                <a:lnTo>
                  <a:pt x="0" y="458086"/>
                </a:lnTo>
                <a:lnTo>
                  <a:pt x="0" y="0"/>
                </a:lnTo>
                <a:close/>
              </a:path>
            </a:pathLst>
          </a:custGeom>
          <a:solidFill>
            <a:schemeClr val="tx1"/>
          </a:solidFill>
          <a:ln>
            <a:noFill/>
          </a:ln>
          <a:effectLst/>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b="1" kern="1200" dirty="0"/>
          </a:p>
        </p:txBody>
      </p:sp>
      <p:sp>
        <p:nvSpPr>
          <p:cNvPr id="17" name="Oval 16"/>
          <p:cNvSpPr/>
          <p:nvPr userDrawn="1"/>
        </p:nvSpPr>
        <p:spPr>
          <a:xfrm>
            <a:off x="689290" y="3909536"/>
            <a:ext cx="572607" cy="572607"/>
          </a:xfrm>
          <a:prstGeom prst="ellipse">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Freeform 17"/>
          <p:cNvSpPr/>
          <p:nvPr userDrawn="1"/>
        </p:nvSpPr>
        <p:spPr>
          <a:xfrm>
            <a:off x="748265" y="4668766"/>
            <a:ext cx="8308275" cy="458086"/>
          </a:xfrm>
          <a:custGeom>
            <a:avLst/>
            <a:gdLst>
              <a:gd name="connsiteX0" fmla="*/ 0 w 8308275"/>
              <a:gd name="connsiteY0" fmla="*/ 0 h 458086"/>
              <a:gd name="connsiteX1" fmla="*/ 8308275 w 8308275"/>
              <a:gd name="connsiteY1" fmla="*/ 0 h 458086"/>
              <a:gd name="connsiteX2" fmla="*/ 8308275 w 8308275"/>
              <a:gd name="connsiteY2" fmla="*/ 458086 h 458086"/>
              <a:gd name="connsiteX3" fmla="*/ 0 w 8308275"/>
              <a:gd name="connsiteY3" fmla="*/ 458086 h 458086"/>
              <a:gd name="connsiteX4" fmla="*/ 0 w 830827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8275" h="458086">
                <a:moveTo>
                  <a:pt x="0" y="0"/>
                </a:moveTo>
                <a:lnTo>
                  <a:pt x="8308275" y="0"/>
                </a:lnTo>
                <a:lnTo>
                  <a:pt x="8308275" y="458086"/>
                </a:lnTo>
                <a:lnTo>
                  <a:pt x="0" y="458086"/>
                </a:lnTo>
                <a:lnTo>
                  <a:pt x="0" y="0"/>
                </a:lnTo>
                <a:close/>
              </a:path>
            </a:pathLst>
          </a:custGeom>
          <a:solidFill>
            <a:schemeClr val="accent4"/>
          </a:solidFill>
          <a:effectLst/>
          <a:scene3d>
            <a:camera prst="orthographicFront"/>
            <a:lightRig rig="threePt" dir="t"/>
          </a:scene3d>
          <a:sp3d>
            <a:bevelT/>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63606" tIns="45720" rIns="45720" bIns="45720" numCol="1" spcCol="1270" anchor="ctr" anchorCtr="0">
            <a:noAutofit/>
          </a:bodyPr>
          <a:lstStyle/>
          <a:p>
            <a:pPr lvl="0" algn="l" defTabSz="800100">
              <a:lnSpc>
                <a:spcPct val="90000"/>
              </a:lnSpc>
              <a:spcBef>
                <a:spcPct val="0"/>
              </a:spcBef>
              <a:spcAft>
                <a:spcPct val="35000"/>
              </a:spcAft>
            </a:pPr>
            <a:endParaRPr lang="en-US" sz="1800" b="1" kern="1200" dirty="0"/>
          </a:p>
        </p:txBody>
      </p:sp>
      <p:sp>
        <p:nvSpPr>
          <p:cNvPr id="19" name="Oval 18"/>
          <p:cNvSpPr/>
          <p:nvPr userDrawn="1"/>
        </p:nvSpPr>
        <p:spPr>
          <a:xfrm>
            <a:off x="461961" y="4596564"/>
            <a:ext cx="572607" cy="572607"/>
          </a:xfrm>
          <a:prstGeom prst="ellipse">
            <a:avLst/>
          </a:prstGeom>
          <a:ln>
            <a:solidFill>
              <a:schemeClr val="accent4"/>
            </a:solidFill>
          </a:ln>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Text Placeholder 82"/>
          <p:cNvSpPr>
            <a:spLocks noGrp="1"/>
          </p:cNvSpPr>
          <p:nvPr>
            <p:ph type="body" sz="quarter" idx="13"/>
          </p:nvPr>
        </p:nvSpPr>
        <p:spPr>
          <a:xfrm>
            <a:off x="619732" y="1217298"/>
            <a:ext cx="8436956" cy="457200"/>
          </a:xfrm>
          <a:prstGeom prst="rect">
            <a:avLst/>
          </a:prstGeom>
        </p:spPr>
        <p:txBody>
          <a:bodyPr>
            <a:normAutofit/>
          </a:bodyPr>
          <a:lstStyle>
            <a:lvl1pPr marL="0" indent="0">
              <a:buNone/>
              <a:defRPr sz="2000">
                <a:solidFill>
                  <a:srgbClr val="FFFFFF"/>
                </a:solidFill>
                <a:latin typeface="Times New Roman" pitchFamily="18" charset="0"/>
                <a:cs typeface="Times New Roman" pitchFamily="18" charset="0"/>
              </a:defRPr>
            </a:lvl1pPr>
          </a:lstStyle>
          <a:p>
            <a:pPr lvl="0"/>
            <a:r>
              <a:rPr lang="en-US" dirty="0"/>
              <a:t>Click to edit Master text styles</a:t>
            </a:r>
          </a:p>
        </p:txBody>
      </p:sp>
      <p:sp>
        <p:nvSpPr>
          <p:cNvPr id="23" name="Text Placeholder 82"/>
          <p:cNvSpPr>
            <a:spLocks noGrp="1"/>
          </p:cNvSpPr>
          <p:nvPr>
            <p:ph type="body" sz="quarter" idx="14"/>
          </p:nvPr>
        </p:nvSpPr>
        <p:spPr>
          <a:xfrm>
            <a:off x="1034570" y="1905590"/>
            <a:ext cx="8021970" cy="457200"/>
          </a:xfrm>
          <a:prstGeom prst="rect">
            <a:avLst/>
          </a:prstGeom>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Click to edit Master text styles</a:t>
            </a:r>
          </a:p>
        </p:txBody>
      </p:sp>
      <p:sp>
        <p:nvSpPr>
          <p:cNvPr id="24" name="Text Placeholder 82"/>
          <p:cNvSpPr>
            <a:spLocks noGrp="1"/>
          </p:cNvSpPr>
          <p:nvPr>
            <p:ph type="body" sz="quarter" idx="15"/>
          </p:nvPr>
        </p:nvSpPr>
        <p:spPr>
          <a:xfrm>
            <a:off x="1259047" y="2601931"/>
            <a:ext cx="7794789" cy="457200"/>
          </a:xfrm>
          <a:prstGeom prst="rect">
            <a:avLst/>
          </a:prstGeom>
          <a:noFill/>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Click to edit Master text styles</a:t>
            </a:r>
          </a:p>
        </p:txBody>
      </p:sp>
      <p:sp>
        <p:nvSpPr>
          <p:cNvPr id="25" name="Text Placeholder 82"/>
          <p:cNvSpPr>
            <a:spLocks noGrp="1"/>
          </p:cNvSpPr>
          <p:nvPr>
            <p:ph type="body" sz="quarter" idx="16"/>
          </p:nvPr>
        </p:nvSpPr>
        <p:spPr>
          <a:xfrm>
            <a:off x="1334631" y="3303675"/>
            <a:ext cx="7722057" cy="457200"/>
          </a:xfrm>
          <a:prstGeom prst="rect">
            <a:avLst/>
          </a:prstGeom>
          <a:noFill/>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Click to edit Master text styles</a:t>
            </a:r>
          </a:p>
        </p:txBody>
      </p:sp>
      <p:sp>
        <p:nvSpPr>
          <p:cNvPr id="26" name="Text Placeholder 82"/>
          <p:cNvSpPr>
            <a:spLocks noGrp="1"/>
          </p:cNvSpPr>
          <p:nvPr>
            <p:ph type="body" sz="quarter" idx="17"/>
          </p:nvPr>
        </p:nvSpPr>
        <p:spPr>
          <a:xfrm>
            <a:off x="1261899" y="3966660"/>
            <a:ext cx="7794641" cy="457200"/>
          </a:xfrm>
          <a:prstGeom prst="rect">
            <a:avLst/>
          </a:prstGeom>
        </p:spPr>
        <p:txBody>
          <a:bodyPr>
            <a:normAutofit/>
          </a:bodyPr>
          <a:lstStyle>
            <a:lvl1pPr marL="0" indent="0">
              <a:buNone/>
              <a:defRPr sz="2000">
                <a:solidFill>
                  <a:schemeClr val="bg1"/>
                </a:solidFill>
                <a:latin typeface="Times New Roman" pitchFamily="18" charset="0"/>
                <a:cs typeface="Times New Roman" pitchFamily="18" charset="0"/>
              </a:defRPr>
            </a:lvl1pPr>
          </a:lstStyle>
          <a:p>
            <a:pPr lvl="0"/>
            <a:r>
              <a:rPr lang="en-US" dirty="0"/>
              <a:t>Click to edit Master text styles</a:t>
            </a:r>
          </a:p>
        </p:txBody>
      </p:sp>
      <p:sp>
        <p:nvSpPr>
          <p:cNvPr id="27" name="Text Placeholder 82"/>
          <p:cNvSpPr>
            <a:spLocks noGrp="1"/>
          </p:cNvSpPr>
          <p:nvPr>
            <p:ph type="body" sz="quarter" idx="18"/>
          </p:nvPr>
        </p:nvSpPr>
        <p:spPr>
          <a:xfrm>
            <a:off x="1034570" y="4680429"/>
            <a:ext cx="8021970" cy="431482"/>
          </a:xfrm>
          <a:prstGeom prst="rect">
            <a:avLst/>
          </a:prstGeom>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Click to edit Master text styles</a:t>
            </a:r>
          </a:p>
        </p:txBody>
      </p:sp>
      <p:sp>
        <p:nvSpPr>
          <p:cNvPr id="29" name="Title 1"/>
          <p:cNvSpPr>
            <a:spLocks noGrp="1"/>
          </p:cNvSpPr>
          <p:nvPr>
            <p:ph type="title"/>
          </p:nvPr>
        </p:nvSpPr>
        <p:spPr>
          <a:xfrm>
            <a:off x="577856" y="403158"/>
            <a:ext cx="8018874" cy="866884"/>
          </a:xfrm>
          <a:prstGeom prst="rect">
            <a:avLst/>
          </a:prstGeom>
        </p:spPr>
        <p:txBody>
          <a:bodyPr/>
          <a:lstStyle>
            <a:lvl1pPr algn="l">
              <a:defRPr sz="3000" b="1">
                <a:solidFill>
                  <a:srgbClr val="EF4025"/>
                </a:solidFill>
              </a:defRPr>
            </a:lvl1pPr>
          </a:lstStyle>
          <a:p>
            <a:r>
              <a:rPr lang="en-US" dirty="0"/>
              <a:t>Click to edit Master title style</a:t>
            </a:r>
          </a:p>
        </p:txBody>
      </p:sp>
      <p:cxnSp>
        <p:nvCxnSpPr>
          <p:cNvPr id="30" name="Straight Connector 29"/>
          <p:cNvCxnSpPr/>
          <p:nvPr userDrawn="1"/>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3851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67926" y="1617998"/>
            <a:ext cx="7826963" cy="4033502"/>
          </a:xfrm>
          <a:prstGeom prst="rect">
            <a:avLst/>
          </a:prstGeom>
        </p:spPr>
        <p:txBody>
          <a:bodyPr/>
          <a:lstStyle>
            <a:lvl1pPr>
              <a:buClr>
                <a:srgbClr val="EF4025"/>
              </a:buClr>
              <a:buFont typeface="Lucida Grande"/>
              <a:buChar char="■"/>
              <a:defRPr sz="2200">
                <a:latin typeface="Times New Roman" pitchFamily="18" charset="0"/>
                <a:cs typeface="Times New Roman" pitchFamily="18" charset="0"/>
              </a:defRPr>
            </a:lvl1pPr>
            <a:lvl2pPr>
              <a:buFont typeface="Arial"/>
              <a:buChar char="•"/>
              <a:defRPr sz="2000">
                <a:latin typeface="Times New Roman" pitchFamily="18" charset="0"/>
                <a:cs typeface="Times New Roman" pitchFamily="18" charset="0"/>
              </a:defRPr>
            </a:lvl2pPr>
            <a:lvl3pPr>
              <a:defRPr sz="2000">
                <a:latin typeface="Times New Roman" pitchFamily="18" charset="0"/>
                <a:cs typeface="Times New Roman" pitchFamily="18" charset="0"/>
              </a:defRPr>
            </a:lvl3pPr>
            <a:lvl4pPr>
              <a:defRPr sz="2000">
                <a:latin typeface="Times New Roman" pitchFamily="18" charset="0"/>
                <a:cs typeface="Times New Roman" pitchFamily="18" charset="0"/>
              </a:defRPr>
            </a:lvl4pPr>
            <a:lvl5pPr>
              <a:defRPr sz="2000">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577856" y="403158"/>
            <a:ext cx="8018874" cy="866884"/>
          </a:xfrm>
          <a:prstGeom prst="rect">
            <a:avLst/>
          </a:prstGeom>
        </p:spPr>
        <p:txBody>
          <a:bodyPr/>
          <a:lstStyle>
            <a:lvl1pPr algn="l">
              <a:defRPr sz="3000" b="1">
                <a:solidFill>
                  <a:srgbClr val="EF4025"/>
                </a:solidFill>
              </a:defRPr>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7856" y="1600201"/>
            <a:ext cx="2466520" cy="4051300"/>
          </a:xfrm>
          <a:prstGeom prst="rect">
            <a:avLst/>
          </a:prstGeom>
          <a:solidFill>
            <a:schemeClr val="bg1">
              <a:lumMod val="85000"/>
            </a:schemeClr>
          </a:solidFill>
        </p:spPr>
        <p:txBody>
          <a:bodyPr>
            <a:normAutofit/>
          </a:bodyPr>
          <a:lstStyle>
            <a:lvl1pPr>
              <a:buClr>
                <a:srgbClr val="EF4025"/>
              </a:buClr>
              <a:buFont typeface="Lucida Grande"/>
              <a:buNone/>
              <a:defRPr sz="1400" baseline="0"/>
            </a:lvl1pPr>
            <a:lvl2pPr>
              <a:buFont typeface="Arial"/>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4" name="Content Placeholder 3"/>
          <p:cNvSpPr>
            <a:spLocks noGrp="1"/>
          </p:cNvSpPr>
          <p:nvPr>
            <p:ph sz="half" idx="2"/>
          </p:nvPr>
        </p:nvSpPr>
        <p:spPr>
          <a:xfrm>
            <a:off x="3305322" y="1600200"/>
            <a:ext cx="5291408" cy="4051301"/>
          </a:xfrm>
          <a:prstGeom prst="rect">
            <a:avLst/>
          </a:prstGeom>
        </p:spPr>
        <p:txBody>
          <a:bodyPr/>
          <a:lstStyle>
            <a:lvl1pPr>
              <a:buClr>
                <a:srgbClr val="EF4025"/>
              </a:buClr>
              <a:buFont typeface="Lucida Grande"/>
              <a:buChar char="■"/>
              <a:defRPr sz="2200">
                <a:latin typeface="Times New Roman" pitchFamily="18" charset="0"/>
                <a:cs typeface="Times New Roman" pitchFamily="18" charset="0"/>
              </a:defRPr>
            </a:lvl1pPr>
            <a:lvl2pPr>
              <a:buFont typeface="Arial"/>
              <a:buChar char="•"/>
              <a:defRPr sz="2000">
                <a:latin typeface="Times New Roman" pitchFamily="18" charset="0"/>
                <a:cs typeface="Times New Roman" pitchFamily="18" charset="0"/>
              </a:defRPr>
            </a:lvl2pPr>
            <a:lvl3pPr>
              <a:defRPr sz="2000">
                <a:latin typeface="Times New Roman" pitchFamily="18" charset="0"/>
                <a:cs typeface="Times New Roman" pitchFamily="18" charset="0"/>
              </a:defRPr>
            </a:lvl3pPr>
            <a:lvl4pPr>
              <a:defRPr sz="2000">
                <a:latin typeface="Times New Roman" pitchFamily="18" charset="0"/>
                <a:cs typeface="Times New Roman" pitchFamily="18" charset="0"/>
              </a:defRPr>
            </a:lvl4pPr>
            <a:lvl5pPr>
              <a:defRPr sz="2000">
                <a:latin typeface="Times New Roman" pitchFamily="18" charset="0"/>
                <a:cs typeface="Times New Roman"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577856" y="403158"/>
            <a:ext cx="8018874" cy="866884"/>
          </a:xfrm>
          <a:prstGeom prst="rect">
            <a:avLst/>
          </a:prstGeom>
        </p:spPr>
        <p:txBody>
          <a:bodyPr/>
          <a:lstStyle>
            <a:lvl1pPr algn="l">
              <a:defRPr sz="3000" b="1">
                <a:solidFill>
                  <a:srgbClr val="EF4025"/>
                </a:solidFill>
              </a:defRPr>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7856" y="1331905"/>
            <a:ext cx="3919532" cy="639762"/>
          </a:xfrm>
          <a:prstGeom prst="rect">
            <a:avLst/>
          </a:prstGeom>
        </p:spPr>
        <p:txBody>
          <a:bodyPr anchor="b">
            <a:normAutofit/>
          </a:bodyPr>
          <a:lstStyle>
            <a:lvl1pPr marL="0" indent="0">
              <a:buNone/>
              <a:defRPr sz="2400" b="0">
                <a:solidFill>
                  <a:srgbClr val="595959"/>
                </a:solidFill>
                <a:latin typeface="Times New Roman" pitchFamily="18" charset="0"/>
                <a:cs typeface="Times New Roman"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77856" y="1971667"/>
            <a:ext cx="3919532" cy="3732750"/>
          </a:xfrm>
          <a:prstGeom prst="rect">
            <a:avLst/>
          </a:prstGeom>
        </p:spPr>
        <p:txBody>
          <a:bodyPr/>
          <a:lstStyle>
            <a:lvl1pPr>
              <a:buClr>
                <a:srgbClr val="EF4025"/>
              </a:buClr>
              <a:buFont typeface="Lucida Grande"/>
              <a:buChar char="■"/>
              <a:defRPr sz="2200">
                <a:latin typeface="Times New Roman" pitchFamily="18" charset="0"/>
                <a:cs typeface="Times New Roman" pitchFamily="18" charset="0"/>
              </a:defRPr>
            </a:lvl1pPr>
            <a:lvl2pPr>
              <a:buFont typeface="Arial"/>
              <a:buChar char="•"/>
              <a:defRPr sz="2000">
                <a:latin typeface="Times New Roman" pitchFamily="18" charset="0"/>
                <a:cs typeface="Times New Roman" pitchFamily="18" charset="0"/>
              </a:defRPr>
            </a:lvl2pPr>
            <a:lvl3pPr>
              <a:defRPr sz="2000">
                <a:latin typeface="Times New Roman" pitchFamily="18" charset="0"/>
                <a:cs typeface="Times New Roman" pitchFamily="18" charset="0"/>
              </a:defRPr>
            </a:lvl3pPr>
            <a:lvl4pPr>
              <a:defRPr sz="2000">
                <a:latin typeface="Times New Roman" pitchFamily="18" charset="0"/>
                <a:cs typeface="Times New Roman" pitchFamily="18" charset="0"/>
              </a:defRPr>
            </a:lvl4pPr>
            <a:lvl5pPr>
              <a:defRPr sz="2000">
                <a:latin typeface="Times New Roman" pitchFamily="18" charset="0"/>
                <a:cs typeface="Times New Roman" pitchFamily="18"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331905"/>
            <a:ext cx="3951705" cy="639762"/>
          </a:xfrm>
          <a:prstGeom prst="rect">
            <a:avLst/>
          </a:prstGeom>
        </p:spPr>
        <p:txBody>
          <a:bodyPr anchor="b"/>
          <a:lstStyle>
            <a:lvl1pPr marL="0" indent="0">
              <a:buNone/>
              <a:defRPr sz="2400" b="0">
                <a:solidFill>
                  <a:schemeClr val="tx1">
                    <a:lumMod val="65000"/>
                    <a:lumOff val="35000"/>
                  </a:schemeClr>
                </a:solidFill>
                <a:latin typeface="Times New Roman" pitchFamily="18" charset="0"/>
                <a:cs typeface="Times New Roman"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71667"/>
            <a:ext cx="3951705" cy="3732750"/>
          </a:xfrm>
          <a:prstGeom prst="rect">
            <a:avLst/>
          </a:prstGeom>
        </p:spPr>
        <p:txBody>
          <a:bodyPr/>
          <a:lstStyle>
            <a:lvl1pPr>
              <a:buClr>
                <a:srgbClr val="EF4025"/>
              </a:buClr>
              <a:buFont typeface="Lucida Grande"/>
              <a:buChar char="■"/>
              <a:defRPr sz="2200">
                <a:latin typeface="Times New Roman" pitchFamily="18" charset="0"/>
                <a:cs typeface="Times New Roman" pitchFamily="18" charset="0"/>
              </a:defRPr>
            </a:lvl1pPr>
            <a:lvl2pPr>
              <a:buFont typeface="Arial"/>
              <a:buChar char="•"/>
              <a:defRPr sz="2000">
                <a:latin typeface="Times New Roman" pitchFamily="18" charset="0"/>
                <a:cs typeface="Times New Roman" pitchFamily="18" charset="0"/>
              </a:defRPr>
            </a:lvl2pPr>
            <a:lvl3pPr>
              <a:defRPr sz="2000">
                <a:latin typeface="Times New Roman" pitchFamily="18" charset="0"/>
                <a:cs typeface="Times New Roman" pitchFamily="18" charset="0"/>
              </a:defRPr>
            </a:lvl3pPr>
            <a:lvl4pPr>
              <a:defRPr sz="2000">
                <a:latin typeface="Times New Roman" pitchFamily="18" charset="0"/>
                <a:cs typeface="Times New Roman" pitchFamily="18" charset="0"/>
              </a:defRPr>
            </a:lvl4pPr>
            <a:lvl5pPr>
              <a:defRPr sz="2000">
                <a:latin typeface="Times New Roman" pitchFamily="18" charset="0"/>
                <a:cs typeface="Times New Roman" pitchFamily="18"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577856" y="403158"/>
            <a:ext cx="8018874" cy="866884"/>
          </a:xfrm>
          <a:prstGeom prst="rect">
            <a:avLst/>
          </a:prstGeom>
        </p:spPr>
        <p:txBody>
          <a:bodyPr/>
          <a:lstStyle>
            <a:lvl1pPr algn="l">
              <a:defRPr sz="3000" b="1">
                <a:solidFill>
                  <a:srgbClr val="EF4025"/>
                </a:solidFill>
              </a:defRPr>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6" name="Straight Connector 5"/>
          <p:cNvCxnSpPr/>
          <p:nvPr userDrawn="1"/>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577856" y="403158"/>
            <a:ext cx="8018874" cy="866884"/>
          </a:xfrm>
          <a:prstGeom prst="rect">
            <a:avLst/>
          </a:prstGeom>
        </p:spPr>
        <p:txBody>
          <a:bodyPr/>
          <a:lstStyle>
            <a:lvl1pPr algn="l">
              <a:defRPr sz="3000" b="1">
                <a:solidFill>
                  <a:srgbClr val="EF4025"/>
                </a:solidFill>
              </a:defRPr>
            </a:lvl1p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159" y="1435100"/>
            <a:ext cx="2778354" cy="739626"/>
          </a:xfrm>
          <a:prstGeom prst="rect">
            <a:avLst/>
          </a:prstGeom>
        </p:spPr>
        <p:txBody>
          <a:bodyPr anchor="b"/>
          <a:lstStyle>
            <a:lvl1pPr algn="l">
              <a:defRPr sz="2000" b="1">
                <a:solidFill>
                  <a:srgbClr val="EF4025"/>
                </a:solidFill>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a:xfrm>
            <a:off x="3575050" y="1435100"/>
            <a:ext cx="5111750" cy="4205817"/>
          </a:xfrm>
          <a:prstGeom prst="rect">
            <a:avLst/>
          </a:prstGeom>
        </p:spPr>
        <p:txBody>
          <a:bodyPr/>
          <a:lstStyle>
            <a:lvl1pPr>
              <a:buClr>
                <a:srgbClr val="EF4025"/>
              </a:buClr>
              <a:buFont typeface="Lucida Grande"/>
              <a:buChar char="■"/>
              <a:defRPr sz="2800">
                <a:latin typeface="Times New Roman" pitchFamily="18" charset="0"/>
                <a:cs typeface="Times New Roman" pitchFamily="18" charset="0"/>
              </a:defRPr>
            </a:lvl1pPr>
            <a:lvl2pPr>
              <a:buFont typeface="Arial"/>
              <a:buChar char="•"/>
              <a:defRPr sz="2300">
                <a:latin typeface="Times New Roman" pitchFamily="18" charset="0"/>
                <a:cs typeface="Times New Roman" pitchFamily="18" charset="0"/>
              </a:defRPr>
            </a:lvl2pPr>
            <a:lvl3pPr>
              <a:defRPr sz="2000">
                <a:latin typeface="Times New Roman" pitchFamily="18" charset="0"/>
                <a:cs typeface="Times New Roman" pitchFamily="18" charset="0"/>
              </a:defRPr>
            </a:lvl3pPr>
            <a:lvl4pPr>
              <a:defRPr sz="1800">
                <a:latin typeface="Times New Roman" pitchFamily="18" charset="0"/>
                <a:cs typeface="Times New Roman" pitchFamily="18" charset="0"/>
              </a:defRPr>
            </a:lvl4pPr>
            <a:lvl5pPr>
              <a:defRPr sz="1800">
                <a:latin typeface="Times New Roman" pitchFamily="18" charset="0"/>
                <a:cs typeface="Times New Roman" pitchFamily="18"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7159" y="2296512"/>
            <a:ext cx="2778354" cy="3344405"/>
          </a:xfrm>
          <a:prstGeom prst="rect">
            <a:avLst/>
          </a:prstGeom>
        </p:spPr>
        <p:txBody>
          <a:bodyPr/>
          <a:lstStyle>
            <a:lvl1pPr marL="0" indent="0">
              <a:buNone/>
              <a:defRPr sz="2000">
                <a:solidFill>
                  <a:schemeClr val="tx1">
                    <a:lumMod val="75000"/>
                    <a:lumOff val="25000"/>
                  </a:schemeClr>
                </a:solidFill>
                <a:latin typeface="Times New Roman" pitchFamily="18" charset="0"/>
                <a:cs typeface="Times New Roman"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8" name="Straight Connector 7"/>
          <p:cNvCxnSpPr/>
          <p:nvPr userDrawn="1"/>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userDrawn="1"/>
        </p:nvSpPr>
        <p:spPr>
          <a:xfrm>
            <a:off x="577856" y="403158"/>
            <a:ext cx="8018874" cy="866884"/>
          </a:xfrm>
          <a:prstGeom prst="rect">
            <a:avLst/>
          </a:prstGeom>
        </p:spPr>
        <p:txBody>
          <a:bodyPr/>
          <a:lstStyle>
            <a:lvl1pPr algn="l">
              <a:defRPr sz="3800" b="1">
                <a:solidFill>
                  <a:srgbClr val="EF4025"/>
                </a:solidFil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EF4025"/>
                </a:solidFill>
                <a:effectLst/>
                <a:uLnTx/>
                <a:uFillTx/>
                <a:latin typeface="+mj-lt"/>
                <a:ea typeface="+mj-ea"/>
                <a:cs typeface="+mj-cs"/>
              </a:rPr>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0" i="1">
                <a:solidFill>
                  <a:schemeClr val="tx1">
                    <a:lumMod val="65000"/>
                    <a:lumOff val="35000"/>
                  </a:schemeClr>
                </a:solidFill>
                <a:latin typeface="Times New Roman" pitchFamily="18" charset="0"/>
                <a:cs typeface="Times New Roman" pitchFamily="18"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17"/>
          <p:cNvSpPr>
            <a:spLocks noGrp="1"/>
          </p:cNvSpPr>
          <p:nvPr>
            <p:ph type="body" sz="quarter" idx="12"/>
          </p:nvPr>
        </p:nvSpPr>
        <p:spPr>
          <a:xfrm>
            <a:off x="504236" y="1529652"/>
            <a:ext cx="8141954" cy="909637"/>
          </a:xfrm>
          <a:prstGeom prst="rect">
            <a:avLst/>
          </a:prstGeom>
        </p:spPr>
        <p:txBody>
          <a:bodyPr/>
          <a:lstStyle>
            <a:lvl1pPr marL="0" indent="0">
              <a:buNone/>
              <a:defRPr sz="2200">
                <a:latin typeface="Times New Roman" pitchFamily="18" charset="0"/>
                <a:cs typeface="Times New Roman" pitchFamily="18" charset="0"/>
              </a:defRPr>
            </a:lvl1pPr>
          </a:lstStyle>
          <a:p>
            <a:pPr lvl="0"/>
            <a:endParaRPr lang="en-US" dirty="0"/>
          </a:p>
        </p:txBody>
      </p:sp>
      <p:sp>
        <p:nvSpPr>
          <p:cNvPr id="5" name="Rounded Rectangle 4"/>
          <p:cNvSpPr/>
          <p:nvPr userDrawn="1"/>
        </p:nvSpPr>
        <p:spPr>
          <a:xfrm>
            <a:off x="504236" y="2616096"/>
            <a:ext cx="8141954" cy="715266"/>
          </a:xfrm>
          <a:prstGeom prst="roundRect">
            <a:avLst>
              <a:gd name="adj" fmla="val 10000"/>
            </a:avLst>
          </a:prstGeom>
          <a:solidFill>
            <a:schemeClr val="accent3"/>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5"/>
          <p:cNvSpPr/>
          <p:nvPr userDrawn="1"/>
        </p:nvSpPr>
        <p:spPr>
          <a:xfrm>
            <a:off x="504236" y="3441404"/>
            <a:ext cx="8141954" cy="715266"/>
          </a:xfrm>
          <a:prstGeom prst="roundRect">
            <a:avLst>
              <a:gd name="adj" fmla="val 10000"/>
            </a:avLst>
          </a:prstGeom>
          <a:solidFill>
            <a:schemeClr val="accent4"/>
          </a:solidFill>
          <a:scene3d>
            <a:camera prst="orthographicFront"/>
            <a:lightRig rig="threePt" dir="t"/>
          </a:scene3d>
          <a:sp3d>
            <a:bevel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7" name="Rounded Rectangle 6"/>
          <p:cNvSpPr/>
          <p:nvPr userDrawn="1"/>
        </p:nvSpPr>
        <p:spPr>
          <a:xfrm>
            <a:off x="504236" y="4287420"/>
            <a:ext cx="8141954" cy="715266"/>
          </a:xfrm>
          <a:prstGeom prst="roundRect">
            <a:avLst>
              <a:gd name="adj" fmla="val 10000"/>
            </a:avLst>
          </a:prstGeom>
          <a:solidFill>
            <a:schemeClr val="accent1"/>
          </a:solidFill>
          <a:effectLst/>
          <a:scene3d>
            <a:camera prst="orthographicFront"/>
            <a:lightRig rig="threePt" dir="t"/>
          </a:scene3d>
          <a:sp3d>
            <a:bevel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8" name="Rounded Rectangle 7"/>
          <p:cNvSpPr/>
          <p:nvPr userDrawn="1"/>
        </p:nvSpPr>
        <p:spPr>
          <a:xfrm>
            <a:off x="504236" y="5112729"/>
            <a:ext cx="8141954" cy="715266"/>
          </a:xfrm>
          <a:prstGeom prst="roundRect">
            <a:avLst>
              <a:gd name="adj" fmla="val 10000"/>
            </a:avLst>
          </a:prstGeom>
          <a:solidFill>
            <a:schemeClr val="accent2"/>
          </a:solidFill>
          <a:scene3d>
            <a:camera prst="orthographicFront"/>
            <a:lightRig rig="threePt" dir="t"/>
          </a:scene3d>
          <a:sp3d>
            <a:bevel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9" name="Text Placeholder 32"/>
          <p:cNvSpPr>
            <a:spLocks noGrp="1"/>
          </p:cNvSpPr>
          <p:nvPr>
            <p:ph type="body" sz="quarter" idx="13" hasCustomPrompt="1"/>
          </p:nvPr>
        </p:nvSpPr>
        <p:spPr>
          <a:xfrm>
            <a:off x="504236" y="2632415"/>
            <a:ext cx="8141954" cy="704471"/>
          </a:xfrm>
          <a:prstGeom prst="rect">
            <a:avLst/>
          </a:prstGeom>
          <a:scene3d>
            <a:camera prst="orthographicFront"/>
            <a:lightRig rig="threePt" dir="t"/>
          </a:scene3d>
          <a:sp3d>
            <a:bevelT/>
          </a:sp3d>
        </p:spPr>
        <p:txBody>
          <a:bodyPr>
            <a:normAutofit/>
          </a:bodyPr>
          <a:lstStyle>
            <a:lvl1pPr marL="0" indent="0">
              <a:buNone/>
              <a:defRPr sz="2000" baseline="0">
                <a:solidFill>
                  <a:srgbClr val="FFFFFF"/>
                </a:solidFill>
                <a:latin typeface="Times New Roman" pitchFamily="18" charset="0"/>
                <a:cs typeface="Times New Roman" pitchFamily="18" charset="0"/>
              </a:defRPr>
            </a:lvl1pPr>
          </a:lstStyle>
          <a:p>
            <a:pPr lvl="0"/>
            <a:r>
              <a:rPr lang="en-US" dirty="0"/>
              <a:t>A. Click to edit Question</a:t>
            </a:r>
          </a:p>
        </p:txBody>
      </p:sp>
      <p:sp>
        <p:nvSpPr>
          <p:cNvPr id="10" name="Text Placeholder 32"/>
          <p:cNvSpPr>
            <a:spLocks noGrp="1"/>
          </p:cNvSpPr>
          <p:nvPr>
            <p:ph type="body" sz="quarter" idx="14" hasCustomPrompt="1"/>
          </p:nvPr>
        </p:nvSpPr>
        <p:spPr>
          <a:xfrm>
            <a:off x="504236" y="3449874"/>
            <a:ext cx="8141954" cy="704471"/>
          </a:xfrm>
          <a:prstGeom prst="rect">
            <a:avLst/>
          </a:prstGeom>
          <a:effectLst/>
        </p:spPr>
        <p:txBody>
          <a:bodyPr>
            <a:normAutofit/>
          </a:bodyPr>
          <a:lstStyle>
            <a:lvl1pPr marL="0" indent="0">
              <a:buNone/>
              <a:defRPr sz="2000">
                <a:solidFill>
                  <a:srgbClr val="FFFFFF"/>
                </a:solidFill>
                <a:latin typeface="Times New Roman" pitchFamily="18" charset="0"/>
                <a:cs typeface="Times New Roman" pitchFamily="18" charset="0"/>
              </a:defRPr>
            </a:lvl1pPr>
          </a:lstStyle>
          <a:p>
            <a:pPr lvl="0"/>
            <a:r>
              <a:rPr lang="en-US" dirty="0"/>
              <a:t>B. Click to edit Question</a:t>
            </a:r>
          </a:p>
        </p:txBody>
      </p:sp>
      <p:sp>
        <p:nvSpPr>
          <p:cNvPr id="11" name="Text Placeholder 32"/>
          <p:cNvSpPr>
            <a:spLocks noGrp="1"/>
          </p:cNvSpPr>
          <p:nvPr>
            <p:ph type="body" sz="quarter" idx="15" hasCustomPrompt="1"/>
          </p:nvPr>
        </p:nvSpPr>
        <p:spPr>
          <a:xfrm>
            <a:off x="504236" y="4298215"/>
            <a:ext cx="8141954" cy="704471"/>
          </a:xfrm>
          <a:prstGeom prst="rect">
            <a:avLst/>
          </a:prstGeom>
          <a:scene3d>
            <a:camera prst="orthographicFront"/>
            <a:lightRig rig="threePt" dir="t"/>
          </a:scene3d>
          <a:sp3d>
            <a:bevelT/>
          </a:sp3d>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C. Click to edit Question</a:t>
            </a:r>
          </a:p>
        </p:txBody>
      </p:sp>
      <p:sp>
        <p:nvSpPr>
          <p:cNvPr id="12" name="Text Placeholder 32"/>
          <p:cNvSpPr>
            <a:spLocks noGrp="1"/>
          </p:cNvSpPr>
          <p:nvPr>
            <p:ph type="body" sz="quarter" idx="16" hasCustomPrompt="1"/>
          </p:nvPr>
        </p:nvSpPr>
        <p:spPr>
          <a:xfrm>
            <a:off x="504236" y="5123524"/>
            <a:ext cx="8141954" cy="704471"/>
          </a:xfrm>
          <a:prstGeom prst="rect">
            <a:avLst/>
          </a:prstGeom>
          <a:effectLst/>
          <a:scene3d>
            <a:camera prst="orthographicFront"/>
            <a:lightRig rig="threePt" dir="t"/>
          </a:scene3d>
          <a:sp3d>
            <a:bevelT/>
          </a:sp3d>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D. Click to edit Question</a:t>
            </a:r>
          </a:p>
        </p:txBody>
      </p:sp>
      <p:sp>
        <p:nvSpPr>
          <p:cNvPr id="14" name="Title 1"/>
          <p:cNvSpPr>
            <a:spLocks noGrp="1"/>
          </p:cNvSpPr>
          <p:nvPr>
            <p:ph type="title"/>
          </p:nvPr>
        </p:nvSpPr>
        <p:spPr>
          <a:xfrm>
            <a:off x="577856" y="403158"/>
            <a:ext cx="8018874" cy="866884"/>
          </a:xfrm>
          <a:prstGeom prst="rect">
            <a:avLst/>
          </a:prstGeom>
        </p:spPr>
        <p:txBody>
          <a:bodyPr/>
          <a:lstStyle>
            <a:lvl1pPr algn="l">
              <a:defRPr sz="3000" b="1">
                <a:solidFill>
                  <a:srgbClr val="EF4025"/>
                </a:solidFill>
              </a:defRPr>
            </a:lvl1pPr>
          </a:lstStyle>
          <a:p>
            <a:r>
              <a:rPr lang="en-US" dirty="0"/>
              <a:t>Click to edit Master title style</a:t>
            </a:r>
          </a:p>
        </p:txBody>
      </p:sp>
      <p:cxnSp>
        <p:nvCxnSpPr>
          <p:cNvPr id="15" name="Straight Connector 14"/>
          <p:cNvCxnSpPr/>
          <p:nvPr userDrawn="1"/>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9373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userDrawn="1"/>
        </p:nvGrpSpPr>
        <p:grpSpPr>
          <a:xfrm>
            <a:off x="0" y="5946927"/>
            <a:ext cx="9144000" cy="911073"/>
            <a:chOff x="0" y="5946927"/>
            <a:chExt cx="9144000" cy="911073"/>
          </a:xfrm>
        </p:grpSpPr>
        <p:pic>
          <p:nvPicPr>
            <p:cNvPr id="7" name="Picture 6" descr="footer.jp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5974080"/>
              <a:ext cx="9144000" cy="883920"/>
            </a:xfrm>
            <a:prstGeom prst="rect">
              <a:avLst/>
            </a:prstGeom>
          </p:spPr>
        </p:pic>
        <p:pic>
          <p:nvPicPr>
            <p:cNvPr id="4" name="Picture 3" descr="bottom1.jp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flipH="1">
              <a:off x="0" y="5974080"/>
              <a:ext cx="639369" cy="883920"/>
            </a:xfrm>
            <a:prstGeom prst="rect">
              <a:avLst/>
            </a:prstGeom>
          </p:spPr>
        </p:pic>
        <p:pic>
          <p:nvPicPr>
            <p:cNvPr id="5" name="Picture 4" descr="bottom2.jp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628786" y="5946927"/>
              <a:ext cx="753532" cy="911072"/>
            </a:xfrm>
            <a:prstGeom prst="rect">
              <a:avLst/>
            </a:prstGeom>
          </p:spPr>
        </p:pic>
        <p:pic>
          <p:nvPicPr>
            <p:cNvPr id="6" name="Picture 5" descr="bottom4.jpg"/>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371735" y="5956960"/>
              <a:ext cx="734348" cy="901040"/>
            </a:xfrm>
            <a:prstGeom prst="rect">
              <a:avLst/>
            </a:prstGeom>
          </p:spPr>
        </p:pic>
        <p:pic>
          <p:nvPicPr>
            <p:cNvPr id="10" name="Picture 9" descr="bottom3.jpg"/>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2095500" y="5974080"/>
              <a:ext cx="607695" cy="883920"/>
            </a:xfrm>
            <a:prstGeom prst="rect">
              <a:avLst/>
            </a:prstGeom>
          </p:spPr>
        </p:pic>
      </p:grpSp>
      <p:sp>
        <p:nvSpPr>
          <p:cNvPr id="11" name="Rectangle 10"/>
          <p:cNvSpPr/>
          <p:nvPr userDrawn="1"/>
        </p:nvSpPr>
        <p:spPr>
          <a:xfrm>
            <a:off x="2682029" y="6126165"/>
            <a:ext cx="45719" cy="73183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9" r:id="rId9"/>
    <p:sldLayoutId id="2147483660" r:id="rId10"/>
    <p:sldLayoutId id="2147483662"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EF4025"/>
        </a:buClr>
        <a:buFont typeface="Lucida Grande"/>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bg1">
            <a:lumMod val="65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36.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hyperlink" Target="http://lagirlsweetea.blogspot.com/2013_10_01_archive.html" TargetMode="External"/><Relationship Id="rId5" Type="http://schemas.microsoft.com/office/2007/relationships/hdphoto" Target="../media/hdphoto13.wdp"/><Relationship Id="rId4" Type="http://schemas.openxmlformats.org/officeDocument/2006/relationships/image" Target="../media/image35.png"/></Relationships>
</file>

<file path=ppt/slides/_rels/slide101.xml.rels><?xml version="1.0" encoding="UTF-8" standalone="yes"?>
<Relationships xmlns="http://schemas.openxmlformats.org/package/2006/relationships"><Relationship Id="rId8" Type="http://schemas.openxmlformats.org/officeDocument/2006/relationships/hyperlink" Target="http://www.mtnstopshiv.org/" TargetMode="External"/><Relationship Id="rId3" Type="http://schemas.openxmlformats.org/officeDocument/2006/relationships/hyperlink" Target="http://www.bethegeneration.org/" TargetMode="External"/><Relationship Id="rId7" Type="http://schemas.openxmlformats.org/officeDocument/2006/relationships/hyperlink" Target="http://www.hvtn.org/"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hyperlink" Target="http://www.hptn.org/" TargetMode="External"/><Relationship Id="rId5" Type="http://schemas.openxmlformats.org/officeDocument/2006/relationships/hyperlink" Target="http://www.hanc.info/" TargetMode="External"/><Relationship Id="rId4" Type="http://schemas.openxmlformats.org/officeDocument/2006/relationships/hyperlink" Target="http://www.facebook.com/HANCLegacyProject" TargetMode="External"/><Relationship Id="rId9" Type="http://schemas.openxmlformats.org/officeDocument/2006/relationships/hyperlink" Target="http://www.avac.org/"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wmf"/><Relationship Id="rId18" Type="http://schemas.openxmlformats.org/officeDocument/2006/relationships/image" Target="../media/image23.png"/><Relationship Id="rId26" Type="http://schemas.openxmlformats.org/officeDocument/2006/relationships/image" Target="../media/image28.png"/><Relationship Id="rId3" Type="http://schemas.openxmlformats.org/officeDocument/2006/relationships/image" Target="../media/image15.png"/><Relationship Id="rId21" Type="http://schemas.microsoft.com/office/2007/relationships/hdphoto" Target="../media/hdphoto9.wdp"/><Relationship Id="rId7" Type="http://schemas.openxmlformats.org/officeDocument/2006/relationships/image" Target="../media/image17.png"/><Relationship Id="rId12" Type="http://schemas.microsoft.com/office/2007/relationships/hdphoto" Target="../media/hdphoto5.wdp"/><Relationship Id="rId17" Type="http://schemas.microsoft.com/office/2007/relationships/hdphoto" Target="../media/hdphoto7.wdp"/><Relationship Id="rId25" Type="http://schemas.openxmlformats.org/officeDocument/2006/relationships/image" Target="../media/image27.wmf"/><Relationship Id="rId2" Type="http://schemas.openxmlformats.org/officeDocument/2006/relationships/notesSlide" Target="../notesSlides/notesSlide16.xml"/><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9.png"/><Relationship Id="rId24" Type="http://schemas.microsoft.com/office/2007/relationships/hdphoto" Target="../media/hdphoto10.wdp"/><Relationship Id="rId5" Type="http://schemas.openxmlformats.org/officeDocument/2006/relationships/image" Target="../media/image16.png"/><Relationship Id="rId15" Type="http://schemas.microsoft.com/office/2007/relationships/hdphoto" Target="../media/hdphoto6.wdp"/><Relationship Id="rId23" Type="http://schemas.openxmlformats.org/officeDocument/2006/relationships/image" Target="../media/image26.png"/><Relationship Id="rId28" Type="http://schemas.microsoft.com/office/2007/relationships/hdphoto" Target="../media/hdphoto12.wdp"/><Relationship Id="rId10" Type="http://schemas.microsoft.com/office/2007/relationships/hdphoto" Target="../media/hdphoto4.wdp"/><Relationship Id="rId19"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18.png"/><Relationship Id="rId14" Type="http://schemas.openxmlformats.org/officeDocument/2006/relationships/image" Target="../media/image21.png"/><Relationship Id="rId22" Type="http://schemas.openxmlformats.org/officeDocument/2006/relationships/image" Target="../media/image25.wmf"/><Relationship Id="rId27" Type="http://schemas.microsoft.com/office/2007/relationships/hdphoto" Target="../media/hdphoto11.wdp"/></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wmf"/><Relationship Id="rId18" Type="http://schemas.openxmlformats.org/officeDocument/2006/relationships/image" Target="../media/image23.png"/><Relationship Id="rId26" Type="http://schemas.openxmlformats.org/officeDocument/2006/relationships/image" Target="../media/image28.png"/><Relationship Id="rId3" Type="http://schemas.openxmlformats.org/officeDocument/2006/relationships/image" Target="../media/image15.png"/><Relationship Id="rId21" Type="http://schemas.microsoft.com/office/2007/relationships/hdphoto" Target="../media/hdphoto9.wdp"/><Relationship Id="rId7" Type="http://schemas.openxmlformats.org/officeDocument/2006/relationships/image" Target="../media/image17.png"/><Relationship Id="rId12" Type="http://schemas.microsoft.com/office/2007/relationships/hdphoto" Target="../media/hdphoto5.wdp"/><Relationship Id="rId17" Type="http://schemas.microsoft.com/office/2007/relationships/hdphoto" Target="../media/hdphoto7.wdp"/><Relationship Id="rId25" Type="http://schemas.openxmlformats.org/officeDocument/2006/relationships/image" Target="../media/image27.wmf"/><Relationship Id="rId2" Type="http://schemas.openxmlformats.org/officeDocument/2006/relationships/notesSlide" Target="../notesSlides/notesSlide17.xml"/><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9.png"/><Relationship Id="rId24" Type="http://schemas.microsoft.com/office/2007/relationships/hdphoto" Target="../media/hdphoto10.wdp"/><Relationship Id="rId5" Type="http://schemas.openxmlformats.org/officeDocument/2006/relationships/image" Target="../media/image16.png"/><Relationship Id="rId15" Type="http://schemas.microsoft.com/office/2007/relationships/hdphoto" Target="../media/hdphoto6.wdp"/><Relationship Id="rId23" Type="http://schemas.openxmlformats.org/officeDocument/2006/relationships/image" Target="../media/image26.png"/><Relationship Id="rId28" Type="http://schemas.microsoft.com/office/2007/relationships/hdphoto" Target="../media/hdphoto12.wdp"/><Relationship Id="rId10" Type="http://schemas.microsoft.com/office/2007/relationships/hdphoto" Target="../media/hdphoto4.wdp"/><Relationship Id="rId19"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18.png"/><Relationship Id="rId14" Type="http://schemas.openxmlformats.org/officeDocument/2006/relationships/image" Target="../media/image21.png"/><Relationship Id="rId22" Type="http://schemas.openxmlformats.org/officeDocument/2006/relationships/image" Target="../media/image25.wmf"/><Relationship Id="rId27" Type="http://schemas.microsoft.com/office/2007/relationships/hdphoto" Target="../media/hdphoto1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lagirlsweetea.blogspot.com/2013_10_01_archive.html" TargetMode="External"/><Relationship Id="rId5" Type="http://schemas.microsoft.com/office/2007/relationships/hdphoto" Target="../media/hdphoto13.wdp"/><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wmf"/><Relationship Id="rId18" Type="http://schemas.openxmlformats.org/officeDocument/2006/relationships/image" Target="../media/image23.png"/><Relationship Id="rId26" Type="http://schemas.openxmlformats.org/officeDocument/2006/relationships/image" Target="../media/image28.png"/><Relationship Id="rId3" Type="http://schemas.openxmlformats.org/officeDocument/2006/relationships/image" Target="../media/image15.png"/><Relationship Id="rId21" Type="http://schemas.microsoft.com/office/2007/relationships/hdphoto" Target="../media/hdphoto9.wdp"/><Relationship Id="rId7" Type="http://schemas.openxmlformats.org/officeDocument/2006/relationships/image" Target="../media/image17.png"/><Relationship Id="rId12" Type="http://schemas.microsoft.com/office/2007/relationships/hdphoto" Target="../media/hdphoto5.wdp"/><Relationship Id="rId17" Type="http://schemas.microsoft.com/office/2007/relationships/hdphoto" Target="../media/hdphoto7.wdp"/><Relationship Id="rId25" Type="http://schemas.openxmlformats.org/officeDocument/2006/relationships/image" Target="../media/image27.wmf"/><Relationship Id="rId2" Type="http://schemas.openxmlformats.org/officeDocument/2006/relationships/notesSlide" Target="../notesSlides/notesSlide30.xml"/><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9.png"/><Relationship Id="rId24" Type="http://schemas.microsoft.com/office/2007/relationships/hdphoto" Target="../media/hdphoto10.wdp"/><Relationship Id="rId5" Type="http://schemas.openxmlformats.org/officeDocument/2006/relationships/image" Target="../media/image16.png"/><Relationship Id="rId15" Type="http://schemas.microsoft.com/office/2007/relationships/hdphoto" Target="../media/hdphoto6.wdp"/><Relationship Id="rId23" Type="http://schemas.openxmlformats.org/officeDocument/2006/relationships/image" Target="../media/image26.png"/><Relationship Id="rId28" Type="http://schemas.microsoft.com/office/2007/relationships/hdphoto" Target="../media/hdphoto12.wdp"/><Relationship Id="rId10" Type="http://schemas.microsoft.com/office/2007/relationships/hdphoto" Target="../media/hdphoto4.wdp"/><Relationship Id="rId19"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18.png"/><Relationship Id="rId14" Type="http://schemas.openxmlformats.org/officeDocument/2006/relationships/image" Target="../media/image21.png"/><Relationship Id="rId22" Type="http://schemas.openxmlformats.org/officeDocument/2006/relationships/image" Target="../media/image25.wmf"/><Relationship Id="rId27" Type="http://schemas.microsoft.com/office/2007/relationships/hdphoto" Target="../media/hdphoto11.wdp"/></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wmf"/><Relationship Id="rId18" Type="http://schemas.openxmlformats.org/officeDocument/2006/relationships/image" Target="../media/image23.png"/><Relationship Id="rId26" Type="http://schemas.openxmlformats.org/officeDocument/2006/relationships/image" Target="../media/image28.png"/><Relationship Id="rId3" Type="http://schemas.openxmlformats.org/officeDocument/2006/relationships/image" Target="../media/image15.png"/><Relationship Id="rId21" Type="http://schemas.microsoft.com/office/2007/relationships/hdphoto" Target="../media/hdphoto9.wdp"/><Relationship Id="rId7" Type="http://schemas.openxmlformats.org/officeDocument/2006/relationships/image" Target="../media/image17.png"/><Relationship Id="rId12" Type="http://schemas.microsoft.com/office/2007/relationships/hdphoto" Target="../media/hdphoto5.wdp"/><Relationship Id="rId17" Type="http://schemas.microsoft.com/office/2007/relationships/hdphoto" Target="../media/hdphoto7.wdp"/><Relationship Id="rId25" Type="http://schemas.openxmlformats.org/officeDocument/2006/relationships/image" Target="../media/image27.wmf"/><Relationship Id="rId2" Type="http://schemas.openxmlformats.org/officeDocument/2006/relationships/notesSlide" Target="../notesSlides/notesSlide40.xml"/><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9.png"/><Relationship Id="rId24" Type="http://schemas.microsoft.com/office/2007/relationships/hdphoto" Target="../media/hdphoto10.wdp"/><Relationship Id="rId5" Type="http://schemas.openxmlformats.org/officeDocument/2006/relationships/image" Target="../media/image16.png"/><Relationship Id="rId15" Type="http://schemas.microsoft.com/office/2007/relationships/hdphoto" Target="../media/hdphoto6.wdp"/><Relationship Id="rId23" Type="http://schemas.openxmlformats.org/officeDocument/2006/relationships/image" Target="../media/image26.png"/><Relationship Id="rId28" Type="http://schemas.microsoft.com/office/2007/relationships/hdphoto" Target="../media/hdphoto12.wdp"/><Relationship Id="rId10" Type="http://schemas.microsoft.com/office/2007/relationships/hdphoto" Target="../media/hdphoto4.wdp"/><Relationship Id="rId19"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18.png"/><Relationship Id="rId14" Type="http://schemas.openxmlformats.org/officeDocument/2006/relationships/image" Target="../media/image21.png"/><Relationship Id="rId22" Type="http://schemas.openxmlformats.org/officeDocument/2006/relationships/image" Target="../media/image25.wmf"/><Relationship Id="rId27" Type="http://schemas.microsoft.com/office/2007/relationships/hdphoto" Target="../media/hdphoto11.wdp"/></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13.jpe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wmf"/><Relationship Id="rId18" Type="http://schemas.openxmlformats.org/officeDocument/2006/relationships/image" Target="../media/image23.png"/><Relationship Id="rId26" Type="http://schemas.openxmlformats.org/officeDocument/2006/relationships/image" Target="../media/image28.png"/><Relationship Id="rId3" Type="http://schemas.openxmlformats.org/officeDocument/2006/relationships/image" Target="../media/image15.png"/><Relationship Id="rId21" Type="http://schemas.microsoft.com/office/2007/relationships/hdphoto" Target="../media/hdphoto9.wdp"/><Relationship Id="rId7" Type="http://schemas.openxmlformats.org/officeDocument/2006/relationships/image" Target="../media/image17.png"/><Relationship Id="rId12" Type="http://schemas.microsoft.com/office/2007/relationships/hdphoto" Target="../media/hdphoto5.wdp"/><Relationship Id="rId17" Type="http://schemas.microsoft.com/office/2007/relationships/hdphoto" Target="../media/hdphoto7.wdp"/><Relationship Id="rId25" Type="http://schemas.openxmlformats.org/officeDocument/2006/relationships/image" Target="../media/image27.wmf"/><Relationship Id="rId2" Type="http://schemas.openxmlformats.org/officeDocument/2006/relationships/notesSlide" Target="../notesSlides/notesSlide54.xml"/><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9.png"/><Relationship Id="rId24" Type="http://schemas.microsoft.com/office/2007/relationships/hdphoto" Target="../media/hdphoto10.wdp"/><Relationship Id="rId5" Type="http://schemas.openxmlformats.org/officeDocument/2006/relationships/image" Target="../media/image16.png"/><Relationship Id="rId15" Type="http://schemas.microsoft.com/office/2007/relationships/hdphoto" Target="../media/hdphoto6.wdp"/><Relationship Id="rId23" Type="http://schemas.openxmlformats.org/officeDocument/2006/relationships/image" Target="../media/image26.png"/><Relationship Id="rId28" Type="http://schemas.microsoft.com/office/2007/relationships/hdphoto" Target="../media/hdphoto12.wdp"/><Relationship Id="rId10" Type="http://schemas.microsoft.com/office/2007/relationships/hdphoto" Target="../media/hdphoto4.wdp"/><Relationship Id="rId19"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18.png"/><Relationship Id="rId14" Type="http://schemas.openxmlformats.org/officeDocument/2006/relationships/image" Target="../media/image21.png"/><Relationship Id="rId22" Type="http://schemas.openxmlformats.org/officeDocument/2006/relationships/image" Target="../media/image25.wmf"/><Relationship Id="rId27" Type="http://schemas.microsoft.com/office/2007/relationships/hdphoto" Target="../media/hdphoto11.wdp"/></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3.jpeg"/></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18" Type="http://schemas.openxmlformats.org/officeDocument/2006/relationships/image" Target="../media/image24.png"/><Relationship Id="rId26" Type="http://schemas.microsoft.com/office/2007/relationships/hdphoto" Target="../media/hdphoto12.wdp"/><Relationship Id="rId3" Type="http://schemas.openxmlformats.org/officeDocument/2006/relationships/image" Target="../media/image16.png"/><Relationship Id="rId21" Type="http://schemas.openxmlformats.org/officeDocument/2006/relationships/image" Target="../media/image26.png"/><Relationship Id="rId7" Type="http://schemas.openxmlformats.org/officeDocument/2006/relationships/image" Target="../media/image18.png"/><Relationship Id="rId12" Type="http://schemas.openxmlformats.org/officeDocument/2006/relationships/image" Target="../media/image21.png"/><Relationship Id="rId17" Type="http://schemas.microsoft.com/office/2007/relationships/hdphoto" Target="../media/hdphoto8.wdp"/><Relationship Id="rId25" Type="http://schemas.microsoft.com/office/2007/relationships/hdphoto" Target="../media/hdphoto11.wdp"/><Relationship Id="rId2" Type="http://schemas.openxmlformats.org/officeDocument/2006/relationships/notesSlide" Target="../notesSlides/notesSlide64.xml"/><Relationship Id="rId16" Type="http://schemas.openxmlformats.org/officeDocument/2006/relationships/image" Target="../media/image23.png"/><Relationship Id="rId20" Type="http://schemas.openxmlformats.org/officeDocument/2006/relationships/image" Target="../media/image25.wmf"/><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20.wmf"/><Relationship Id="rId24" Type="http://schemas.openxmlformats.org/officeDocument/2006/relationships/image" Target="../media/image28.png"/><Relationship Id="rId5" Type="http://schemas.openxmlformats.org/officeDocument/2006/relationships/image" Target="../media/image17.png"/><Relationship Id="rId15" Type="http://schemas.microsoft.com/office/2007/relationships/hdphoto" Target="../media/hdphoto7.wdp"/><Relationship Id="rId23" Type="http://schemas.openxmlformats.org/officeDocument/2006/relationships/image" Target="../media/image27.wmf"/><Relationship Id="rId10" Type="http://schemas.microsoft.com/office/2007/relationships/hdphoto" Target="../media/hdphoto5.wdp"/><Relationship Id="rId19" Type="http://schemas.microsoft.com/office/2007/relationships/hdphoto" Target="../media/hdphoto9.wdp"/><Relationship Id="rId4" Type="http://schemas.microsoft.com/office/2007/relationships/hdphoto" Target="../media/hdphoto2.wdp"/><Relationship Id="rId9" Type="http://schemas.openxmlformats.org/officeDocument/2006/relationships/image" Target="../media/image19.png"/><Relationship Id="rId14" Type="http://schemas.openxmlformats.org/officeDocument/2006/relationships/image" Target="../media/image22.png"/><Relationship Id="rId22" Type="http://schemas.microsoft.com/office/2007/relationships/hdphoto" Target="../media/hdphoto10.wdp"/></Relationships>
</file>

<file path=ppt/slides/_rels/slide6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31.png"/></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18" Type="http://schemas.openxmlformats.org/officeDocument/2006/relationships/image" Target="../media/image24.png"/><Relationship Id="rId26" Type="http://schemas.microsoft.com/office/2007/relationships/hdphoto" Target="../media/hdphoto12.wdp"/><Relationship Id="rId3" Type="http://schemas.openxmlformats.org/officeDocument/2006/relationships/image" Target="../media/image16.png"/><Relationship Id="rId21" Type="http://schemas.openxmlformats.org/officeDocument/2006/relationships/image" Target="../media/image26.png"/><Relationship Id="rId7" Type="http://schemas.openxmlformats.org/officeDocument/2006/relationships/image" Target="../media/image18.png"/><Relationship Id="rId12" Type="http://schemas.openxmlformats.org/officeDocument/2006/relationships/image" Target="../media/image21.png"/><Relationship Id="rId17" Type="http://schemas.microsoft.com/office/2007/relationships/hdphoto" Target="../media/hdphoto8.wdp"/><Relationship Id="rId25" Type="http://schemas.microsoft.com/office/2007/relationships/hdphoto" Target="../media/hdphoto11.wdp"/><Relationship Id="rId2" Type="http://schemas.openxmlformats.org/officeDocument/2006/relationships/notesSlide" Target="../notesSlides/notesSlide78.xml"/><Relationship Id="rId16" Type="http://schemas.openxmlformats.org/officeDocument/2006/relationships/image" Target="../media/image23.png"/><Relationship Id="rId20" Type="http://schemas.openxmlformats.org/officeDocument/2006/relationships/image" Target="../media/image25.wmf"/><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20.wmf"/><Relationship Id="rId24" Type="http://schemas.openxmlformats.org/officeDocument/2006/relationships/image" Target="../media/image28.png"/><Relationship Id="rId5" Type="http://schemas.openxmlformats.org/officeDocument/2006/relationships/image" Target="../media/image17.png"/><Relationship Id="rId15" Type="http://schemas.microsoft.com/office/2007/relationships/hdphoto" Target="../media/hdphoto7.wdp"/><Relationship Id="rId23" Type="http://schemas.openxmlformats.org/officeDocument/2006/relationships/image" Target="../media/image27.wmf"/><Relationship Id="rId10" Type="http://schemas.microsoft.com/office/2007/relationships/hdphoto" Target="../media/hdphoto5.wdp"/><Relationship Id="rId19" Type="http://schemas.microsoft.com/office/2007/relationships/hdphoto" Target="../media/hdphoto9.wdp"/><Relationship Id="rId4" Type="http://schemas.microsoft.com/office/2007/relationships/hdphoto" Target="../media/hdphoto2.wdp"/><Relationship Id="rId9" Type="http://schemas.openxmlformats.org/officeDocument/2006/relationships/image" Target="../media/image19.png"/><Relationship Id="rId14" Type="http://schemas.openxmlformats.org/officeDocument/2006/relationships/image" Target="../media/image22.png"/><Relationship Id="rId22" Type="http://schemas.microsoft.com/office/2007/relationships/hdphoto" Target="../media/hdphoto10.wdp"/></Relationships>
</file>

<file path=ppt/slides/_rels/slide7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8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8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9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9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156473" y="4068192"/>
            <a:ext cx="4256960" cy="446276"/>
          </a:xfrm>
          <a:prstGeom prst="rect">
            <a:avLst/>
          </a:prstGeom>
          <a:noFill/>
        </p:spPr>
        <p:txBody>
          <a:bodyPr wrap="square" rtlCol="0">
            <a:spAutoFit/>
          </a:bodyPr>
          <a:lstStyle/>
          <a:p>
            <a:pPr algn="r"/>
            <a:r>
              <a:rPr lang="en-US" sz="2300" i="1" dirty="0">
                <a:solidFill>
                  <a:srgbClr val="000000"/>
                </a:solidFill>
              </a:rPr>
              <a:t>Subtitle will go here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8612"/>
            <a:ext cx="9144000" cy="6529388"/>
          </a:xfrm>
          <a:prstGeom prst="rect">
            <a:avLst/>
          </a:prstGeom>
        </p:spPr>
      </p:pic>
      <p:sp>
        <p:nvSpPr>
          <p:cNvPr id="8" name="TextBox 7"/>
          <p:cNvSpPr txBox="1"/>
          <p:nvPr/>
        </p:nvSpPr>
        <p:spPr>
          <a:xfrm>
            <a:off x="4041021" y="2490232"/>
            <a:ext cx="4628444" cy="2754600"/>
          </a:xfrm>
          <a:prstGeom prst="rect">
            <a:avLst/>
          </a:prstGeom>
          <a:noFill/>
        </p:spPr>
        <p:txBody>
          <a:bodyPr wrap="square" rtlCol="0" anchor="ctr">
            <a:spAutoFit/>
          </a:bodyPr>
          <a:lstStyle/>
          <a:p>
            <a:pPr algn="r">
              <a:spcAft>
                <a:spcPts val="600"/>
              </a:spcAft>
            </a:pPr>
            <a:r>
              <a:rPr lang="en-US" sz="4300" b="1" dirty="0">
                <a:solidFill>
                  <a:srgbClr val="FFFFFF"/>
                </a:solidFill>
              </a:rPr>
              <a:t>HIV Prevention Research Tools</a:t>
            </a:r>
          </a:p>
          <a:p>
            <a:pPr>
              <a:spcAft>
                <a:spcPts val="600"/>
              </a:spcAft>
            </a:pPr>
            <a:endParaRPr lang="en-US" sz="2400" b="1" dirty="0">
              <a:solidFill>
                <a:srgbClr val="FFFFFF"/>
              </a:solidFill>
            </a:endParaRPr>
          </a:p>
          <a:p>
            <a:pPr>
              <a:spcAft>
                <a:spcPts val="600"/>
              </a:spcAft>
            </a:pPr>
            <a:endParaRPr lang="en-US" sz="2400" b="1" dirty="0">
              <a:solidFill>
                <a:srgbClr val="FFFFFF"/>
              </a:solidFill>
            </a:endParaRPr>
          </a:p>
          <a:p>
            <a:pPr>
              <a:spcAft>
                <a:spcPts val="600"/>
              </a:spcAft>
            </a:pPr>
            <a:r>
              <a:rPr lang="en-US" sz="2400" b="1" dirty="0">
                <a:solidFill>
                  <a:srgbClr val="FFFFFF"/>
                </a:solidFill>
                <a:latin typeface="Times New Roman" pitchFamily="18" charset="0"/>
                <a:cs typeface="Times New Roman" pitchFamily="18" charset="0"/>
              </a:rPr>
              <a:t>Presenter: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617997"/>
            <a:ext cx="2957775" cy="3134756"/>
          </a:xfrm>
        </p:spPr>
        <p:txBody>
          <a:bodyPr/>
          <a:lstStyle/>
          <a:p>
            <a:pPr marL="0" indent="0">
              <a:buNone/>
            </a:pPr>
            <a:r>
              <a:rPr lang="en-US" dirty="0"/>
              <a:t>Comprehensive HIV prevention includes multiple approaches instead of just one or two approaches. </a:t>
            </a:r>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7" name="Group 6"/>
          <p:cNvGrpSpPr/>
          <p:nvPr/>
        </p:nvGrpSpPr>
        <p:grpSpPr>
          <a:xfrm>
            <a:off x="3764380" y="1777465"/>
            <a:ext cx="4845050" cy="3071813"/>
            <a:chOff x="3751680" y="1551246"/>
            <a:chExt cx="4845050" cy="3071813"/>
          </a:xfrm>
        </p:grpSpPr>
        <p:pic>
          <p:nvPicPr>
            <p:cNvPr id="9" name="Picture 15" descr="https://encrypted-tbn1.gstatic.com/images?q=tbn:ANd9GcQrlK7_bgMxqfyPRGjHQdAyJEtGV5YQ69HlHuoUgVjIuWSr9qa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905" y="2727583"/>
              <a:ext cx="2409825" cy="18954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https://encrypted-tbn1.gstatic.com/images?q=tbn:ANd9GcRkERCi8uIP0lXhldzkjwRwvVflYEOanq9gr-cFCaYRdZAYERSfJs7Ca5M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680" y="1551246"/>
              <a:ext cx="2600325" cy="17621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https://encrypted-tbn0.gstatic.com/images?q=tbn:ANd9GcQZP62JE72eNU7zpbOgpUL2zHKnUyTSZKAIsW_HXWvpCunhomE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9505" y="2908558"/>
              <a:ext cx="2286000" cy="15335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https://encrypted-tbn2.gstatic.com/images?q=tbn:ANd9GcTp3SBXsp432tp_ETn-VjF_O7oFrSpeodwfItgOu05SHgeQM7r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0705" y="1665547"/>
              <a:ext cx="1924050" cy="16478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1268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bg1"/>
          </a:solidFill>
        </p:spPr>
        <p:txBody>
          <a:bodyPr/>
          <a:lstStyle/>
          <a:p>
            <a:r>
              <a:rPr lang="en-US" sz="2800" dirty="0"/>
              <a:t>What Are HIV Prevention Tools and How Are They Used in HIV Prevention Research? </a:t>
            </a:r>
            <a:br>
              <a:rPr lang="en-US" sz="2800" dirty="0"/>
            </a:br>
            <a:r>
              <a:rPr lang="en-US" dirty="0"/>
              <a:t> </a:t>
            </a:r>
          </a:p>
        </p:txBody>
      </p:sp>
      <p:cxnSp>
        <p:nvCxnSpPr>
          <p:cNvPr id="12" name="Straight Connector 11"/>
          <p:cNvCxnSpPr/>
          <p:nvPr/>
        </p:nvCxnSpPr>
        <p:spPr>
          <a:xfrm>
            <a:off x="667926" y="1382014"/>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32625" y="2053933"/>
            <a:ext cx="2304422" cy="646331"/>
          </a:xfrm>
          <a:prstGeom prst="rect">
            <a:avLst/>
          </a:prstGeom>
          <a:noFill/>
        </p:spPr>
        <p:txBody>
          <a:bodyPr wrap="square" rtlCol="0">
            <a:spAutoFit/>
          </a:bodyPr>
          <a:lstStyle/>
          <a:p>
            <a:pPr algn="ctr"/>
            <a:r>
              <a:rPr lang="en-US" b="1" u="sng" dirty="0" err="1"/>
              <a:t>PrEP</a:t>
            </a:r>
            <a:r>
              <a:rPr lang="en-US" b="1" u="sng" dirty="0"/>
              <a:t> &amp; Integrated Strategies </a:t>
            </a:r>
          </a:p>
        </p:txBody>
      </p:sp>
      <p:sp>
        <p:nvSpPr>
          <p:cNvPr id="11" name="TextBox 10"/>
          <p:cNvSpPr txBox="1"/>
          <p:nvPr/>
        </p:nvSpPr>
        <p:spPr>
          <a:xfrm>
            <a:off x="655286" y="4737600"/>
            <a:ext cx="2268214" cy="1200329"/>
          </a:xfrm>
          <a:prstGeom prst="rect">
            <a:avLst/>
          </a:prstGeom>
          <a:noFill/>
        </p:spPr>
        <p:txBody>
          <a:bodyPr wrap="square" rtlCol="0">
            <a:spAutoFit/>
          </a:bodyPr>
          <a:lstStyle/>
          <a:p>
            <a:pPr algn="ctr"/>
            <a:r>
              <a:rPr lang="en-US" dirty="0"/>
              <a:t>New formulations and delivery methods to reduce the likelihood of transmission.</a:t>
            </a:r>
          </a:p>
        </p:txBody>
      </p:sp>
      <p:sp>
        <p:nvSpPr>
          <p:cNvPr id="14" name="TextBox 13"/>
          <p:cNvSpPr txBox="1"/>
          <p:nvPr/>
        </p:nvSpPr>
        <p:spPr>
          <a:xfrm>
            <a:off x="3356827" y="2309716"/>
            <a:ext cx="2494865" cy="369332"/>
          </a:xfrm>
          <a:prstGeom prst="rect">
            <a:avLst/>
          </a:prstGeom>
          <a:noFill/>
        </p:spPr>
        <p:txBody>
          <a:bodyPr wrap="square" rtlCol="0">
            <a:spAutoFit/>
          </a:bodyPr>
          <a:lstStyle/>
          <a:p>
            <a:pPr algn="ctr"/>
            <a:r>
              <a:rPr lang="en-US" b="1" u="sng" dirty="0"/>
              <a:t>Microbicides </a:t>
            </a:r>
          </a:p>
        </p:txBody>
      </p:sp>
      <p:sp>
        <p:nvSpPr>
          <p:cNvPr id="15" name="TextBox 14"/>
          <p:cNvSpPr txBox="1"/>
          <p:nvPr/>
        </p:nvSpPr>
        <p:spPr>
          <a:xfrm>
            <a:off x="3358791" y="4737600"/>
            <a:ext cx="2297430" cy="1200329"/>
          </a:xfrm>
          <a:prstGeom prst="rect">
            <a:avLst/>
          </a:prstGeom>
          <a:noFill/>
        </p:spPr>
        <p:txBody>
          <a:bodyPr wrap="square" rtlCol="0">
            <a:spAutoFit/>
          </a:bodyPr>
          <a:lstStyle/>
          <a:p>
            <a:pPr algn="ctr"/>
            <a:r>
              <a:rPr lang="en-US" dirty="0"/>
              <a:t>Products applied vaginally and rectally that may prevent HIV transmission. </a:t>
            </a:r>
          </a:p>
        </p:txBody>
      </p:sp>
      <p:sp>
        <p:nvSpPr>
          <p:cNvPr id="17" name="TextBox 16"/>
          <p:cNvSpPr txBox="1"/>
          <p:nvPr/>
        </p:nvSpPr>
        <p:spPr>
          <a:xfrm>
            <a:off x="6271472" y="2323872"/>
            <a:ext cx="2296362" cy="379134"/>
          </a:xfrm>
          <a:prstGeom prst="rect">
            <a:avLst/>
          </a:prstGeom>
          <a:noFill/>
        </p:spPr>
        <p:txBody>
          <a:bodyPr wrap="square" rtlCol="0">
            <a:spAutoFit/>
          </a:bodyPr>
          <a:lstStyle/>
          <a:p>
            <a:pPr algn="ctr"/>
            <a:r>
              <a:rPr lang="en-US" b="1" u="sng" dirty="0"/>
              <a:t>Vaccines</a:t>
            </a:r>
          </a:p>
        </p:txBody>
      </p:sp>
      <p:sp>
        <p:nvSpPr>
          <p:cNvPr id="18" name="TextBox 17"/>
          <p:cNvSpPr txBox="1"/>
          <p:nvPr/>
        </p:nvSpPr>
        <p:spPr>
          <a:xfrm>
            <a:off x="6308245" y="4737600"/>
            <a:ext cx="2296362" cy="1200329"/>
          </a:xfrm>
          <a:prstGeom prst="rect">
            <a:avLst/>
          </a:prstGeom>
          <a:noFill/>
        </p:spPr>
        <p:txBody>
          <a:bodyPr wrap="square" rtlCol="0">
            <a:spAutoFit/>
          </a:bodyPr>
          <a:lstStyle/>
          <a:p>
            <a:pPr algn="ctr"/>
            <a:r>
              <a:rPr lang="en-US" dirty="0"/>
              <a:t>Harnessing the immune system to help prevent a person from contracting HIV.</a:t>
            </a:r>
          </a:p>
        </p:txBody>
      </p:sp>
      <p:pic>
        <p:nvPicPr>
          <p:cNvPr id="4" name="Picture 3">
            <a:extLst>
              <a:ext uri="{FF2B5EF4-FFF2-40B4-BE49-F238E27FC236}">
                <a16:creationId xmlns:a16="http://schemas.microsoft.com/office/drawing/2014/main" id="{E167A906-4686-4E93-843B-11E795B48AAF}"/>
              </a:ext>
            </a:extLst>
          </p:cNvPr>
          <p:cNvPicPr>
            <a:picLocks noChangeAspect="1"/>
          </p:cNvPicPr>
          <p:nvPr/>
        </p:nvPicPr>
        <p:blipFill>
          <a:blip r:embed="rId3"/>
          <a:stretch>
            <a:fillRect/>
          </a:stretch>
        </p:blipFill>
        <p:spPr>
          <a:xfrm>
            <a:off x="3405003" y="2700710"/>
            <a:ext cx="2426418" cy="1993565"/>
          </a:xfrm>
          <a:prstGeom prst="rect">
            <a:avLst/>
          </a:prstGeom>
        </p:spPr>
      </p:pic>
      <p:pic>
        <p:nvPicPr>
          <p:cNvPr id="20" name="Picture 19" descr="A picture containing person, woman, tennis, racket&#10;&#10;Description automatically generated">
            <a:extLst>
              <a:ext uri="{FF2B5EF4-FFF2-40B4-BE49-F238E27FC236}">
                <a16:creationId xmlns:a16="http://schemas.microsoft.com/office/drawing/2014/main" id="{2F188C94-01FE-49A7-803A-9716C55BC0D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59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43217" y="2700264"/>
            <a:ext cx="2426418" cy="1991270"/>
          </a:xfrm>
          <a:prstGeom prst="rect">
            <a:avLst/>
          </a:prstGeom>
        </p:spPr>
      </p:pic>
      <p:pic>
        <p:nvPicPr>
          <p:cNvPr id="13" name="Picture 12"/>
          <p:cNvPicPr>
            <a:picLocks noChangeAspect="1"/>
          </p:cNvPicPr>
          <p:nvPr/>
        </p:nvPicPr>
        <p:blipFill>
          <a:blip r:embed="rId7"/>
          <a:stretch>
            <a:fillRect/>
          </a:stretch>
        </p:blipFill>
        <p:spPr>
          <a:xfrm>
            <a:off x="574013" y="2703006"/>
            <a:ext cx="2430760" cy="1991269"/>
          </a:xfrm>
          <a:prstGeom prst="rect">
            <a:avLst/>
          </a:prstGeom>
        </p:spPr>
      </p:pic>
      <p:sp>
        <p:nvSpPr>
          <p:cNvPr id="16" name="TextBox 15">
            <a:extLst>
              <a:ext uri="{FF2B5EF4-FFF2-40B4-BE49-F238E27FC236}">
                <a16:creationId xmlns:a16="http://schemas.microsoft.com/office/drawing/2014/main" id="{0AE43FB7-875D-4F51-AEF8-65330E48EAF7}"/>
              </a:ext>
            </a:extLst>
          </p:cNvPr>
          <p:cNvSpPr txBox="1"/>
          <p:nvPr/>
        </p:nvSpPr>
        <p:spPr>
          <a:xfrm>
            <a:off x="1281616" y="1478708"/>
            <a:ext cx="6599582"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Three Important Areas of Biomedical Prevention</a:t>
            </a:r>
          </a:p>
        </p:txBody>
      </p:sp>
    </p:spTree>
    <p:extLst>
      <p:ext uri="{BB962C8B-B14F-4D97-AF65-F5344CB8AC3E}">
        <p14:creationId xmlns:p14="http://schemas.microsoft.com/office/powerpoint/2010/main" val="240055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5" grpId="0"/>
      <p:bldP spid="17" grpId="0"/>
      <p:bldP spid="18" grpId="0"/>
      <p:bldP spid="1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286541"/>
            <a:ext cx="7827487" cy="3801826"/>
          </a:xfrm>
        </p:spPr>
        <p:txBody>
          <a:bodyPr/>
          <a:lstStyle/>
          <a:p>
            <a:pPr marL="0" indent="0">
              <a:buNone/>
            </a:pPr>
            <a:r>
              <a:rPr lang="en-US" sz="2400" dirty="0"/>
              <a:t>For more information on HIV prevention research, visit:</a:t>
            </a:r>
          </a:p>
          <a:p>
            <a:r>
              <a:rPr lang="en-US" sz="2400" dirty="0"/>
              <a:t>Be The Generation </a:t>
            </a:r>
            <a:r>
              <a:rPr lang="en-US" sz="2400" dirty="0">
                <a:hlinkClick r:id="rId3"/>
              </a:rPr>
              <a:t>www.bethegeneration.org</a:t>
            </a:r>
            <a:endParaRPr lang="en-US" sz="2400" dirty="0"/>
          </a:p>
          <a:p>
            <a:r>
              <a:rPr lang="en-US" sz="2400" dirty="0"/>
              <a:t>Legacy Project </a:t>
            </a:r>
            <a:r>
              <a:rPr lang="en-US" sz="2400" dirty="0">
                <a:hlinkClick r:id="rId4"/>
              </a:rPr>
              <a:t>www.facebook.com/HANCLegacyProject</a:t>
            </a:r>
            <a:r>
              <a:rPr lang="en-US" sz="2400" dirty="0"/>
              <a:t> </a:t>
            </a:r>
          </a:p>
          <a:p>
            <a:r>
              <a:rPr lang="en-US" sz="2400" dirty="0"/>
              <a:t>Office of HIV/AIDS Network Coordination </a:t>
            </a:r>
            <a:r>
              <a:rPr lang="en-US" sz="2400" dirty="0">
                <a:hlinkClick r:id="rId5"/>
              </a:rPr>
              <a:t>www.hanc.info</a:t>
            </a:r>
            <a:endParaRPr lang="en-US" sz="2400" dirty="0"/>
          </a:p>
          <a:p>
            <a:r>
              <a:rPr lang="en-US" sz="2400" dirty="0"/>
              <a:t>HIV Prevention Trials Network </a:t>
            </a:r>
            <a:r>
              <a:rPr lang="en-US" sz="2400" u="sng" dirty="0">
                <a:hlinkClick r:id="rId6"/>
              </a:rPr>
              <a:t>www.hptn.org</a:t>
            </a:r>
            <a:r>
              <a:rPr lang="en-US" sz="2400" u="sng" dirty="0"/>
              <a:t> </a:t>
            </a:r>
            <a:endParaRPr lang="en-US" sz="2400" dirty="0"/>
          </a:p>
          <a:p>
            <a:r>
              <a:rPr lang="en-US" sz="2400" dirty="0"/>
              <a:t>HIV Vaccines Trials Network </a:t>
            </a:r>
            <a:r>
              <a:rPr lang="en-US" sz="2400" u="sng" dirty="0">
                <a:hlinkClick r:id="rId7"/>
              </a:rPr>
              <a:t>www.hvtn.org</a:t>
            </a:r>
            <a:r>
              <a:rPr lang="en-US" sz="2400" u="sng" dirty="0"/>
              <a:t> </a:t>
            </a:r>
            <a:endParaRPr lang="en-US" sz="2400" dirty="0"/>
          </a:p>
          <a:p>
            <a:r>
              <a:rPr lang="en-US" sz="2400" dirty="0"/>
              <a:t>Microbicide Trials Network </a:t>
            </a:r>
            <a:r>
              <a:rPr lang="en-US" sz="2400" u="sng" dirty="0">
                <a:hlinkClick r:id="rId8"/>
              </a:rPr>
              <a:t>www.mtnstopshiv.org</a:t>
            </a:r>
            <a:r>
              <a:rPr lang="en-US" sz="2400" u="sng" dirty="0"/>
              <a:t> </a:t>
            </a:r>
          </a:p>
          <a:p>
            <a:r>
              <a:rPr lang="en-US" sz="2400" dirty="0"/>
              <a:t>AVAC </a:t>
            </a:r>
            <a:r>
              <a:rPr lang="en-US" sz="2400" dirty="0">
                <a:hlinkClick r:id="rId9"/>
              </a:rPr>
              <a:t>www.avac.org</a:t>
            </a:r>
            <a:r>
              <a:rPr lang="en-US" sz="2400" dirty="0"/>
              <a:t> </a:t>
            </a:r>
          </a:p>
        </p:txBody>
      </p:sp>
      <p:sp>
        <p:nvSpPr>
          <p:cNvPr id="3" name="Title 2"/>
          <p:cNvSpPr>
            <a:spLocks noGrp="1"/>
          </p:cNvSpPr>
          <p:nvPr>
            <p:ph type="title"/>
          </p:nvPr>
        </p:nvSpPr>
        <p:spPr>
          <a:xfrm>
            <a:off x="577856" y="403158"/>
            <a:ext cx="8018874" cy="543140"/>
          </a:xfrm>
          <a:solidFill>
            <a:schemeClr val="bg1"/>
          </a:solidFill>
        </p:spPr>
        <p:txBody>
          <a:bodyPr/>
          <a:lstStyle/>
          <a:p>
            <a:r>
              <a:rPr lang="en-US" sz="2800" dirty="0"/>
              <a:t>For More Information</a:t>
            </a:r>
            <a:endParaRPr lang="en-US" dirty="0"/>
          </a:p>
        </p:txBody>
      </p:sp>
    </p:spTree>
    <p:extLst>
      <p:ext uri="{BB962C8B-B14F-4D97-AF65-F5344CB8AC3E}">
        <p14:creationId xmlns:p14="http://schemas.microsoft.com/office/powerpoint/2010/main" val="39668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77856" y="2680856"/>
            <a:ext cx="8018874" cy="1178626"/>
          </a:xfrm>
        </p:spPr>
        <p:txBody>
          <a:bodyPr/>
          <a:lstStyle/>
          <a:p>
            <a:pPr marL="0" indent="0" algn="ctr">
              <a:buNone/>
            </a:pPr>
            <a:r>
              <a:rPr lang="en-US" sz="6000" dirty="0"/>
              <a:t>Hidden slide</a:t>
            </a:r>
          </a:p>
        </p:txBody>
      </p:sp>
      <p:sp>
        <p:nvSpPr>
          <p:cNvPr id="4" name="Title 3"/>
          <p:cNvSpPr>
            <a:spLocks noGrp="1"/>
          </p:cNvSpPr>
          <p:nvPr>
            <p:ph type="title"/>
          </p:nvPr>
        </p:nvSpPr>
        <p:spPr/>
        <p:txBody>
          <a:bodyPr/>
          <a:lstStyle/>
          <a:p>
            <a:endParaRPr lang="en-US" dirty="0"/>
          </a:p>
        </p:txBody>
      </p:sp>
    </p:spTree>
    <p:extLst>
      <p:ext uri="{BB962C8B-B14F-4D97-AF65-F5344CB8AC3E}">
        <p14:creationId xmlns:p14="http://schemas.microsoft.com/office/powerpoint/2010/main" val="13281196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ock-photo-exited-indian-woman-holding-her-hand-out-85467592.jpg"/>
          <p:cNvPicPr>
            <a:picLocks noChangeAspect="1"/>
          </p:cNvPicPr>
          <p:nvPr>
            <p:custDataLst>
              <p:tags r:id="rId1"/>
            </p:custDataLst>
          </p:nvPr>
        </p:nvPicPr>
        <p:blipFill>
          <a:blip r:embed="rId4" cstate="print"/>
          <a:stretch>
            <a:fillRect/>
          </a:stretch>
        </p:blipFill>
        <p:spPr>
          <a:xfrm>
            <a:off x="4632072" y="318621"/>
            <a:ext cx="4106440" cy="2743102"/>
          </a:xfrm>
          <a:prstGeom prst="rect">
            <a:avLst/>
          </a:prstGeom>
        </p:spPr>
      </p:pic>
      <p:sp>
        <p:nvSpPr>
          <p:cNvPr id="4" name="TextBox 3"/>
          <p:cNvSpPr txBox="1"/>
          <p:nvPr/>
        </p:nvSpPr>
        <p:spPr>
          <a:xfrm>
            <a:off x="763176" y="3466523"/>
            <a:ext cx="7975336" cy="1938992"/>
          </a:xfrm>
          <a:prstGeom prst="rect">
            <a:avLst/>
          </a:prstGeom>
          <a:noFill/>
        </p:spPr>
        <p:txBody>
          <a:bodyPr wrap="square" rtlCol="0">
            <a:spAutoFit/>
          </a:bodyPr>
          <a:lstStyle/>
          <a:p>
            <a:r>
              <a:rPr lang="en-US" sz="6000" b="1" dirty="0">
                <a:solidFill>
                  <a:srgbClr val="EF4025"/>
                </a:solidFill>
                <a:latin typeface="+mj-lt"/>
              </a:rPr>
              <a:t>Questions?...and</a:t>
            </a:r>
          </a:p>
          <a:p>
            <a:r>
              <a:rPr lang="en-US" sz="6000" b="1" dirty="0">
                <a:solidFill>
                  <a:srgbClr val="EF4025"/>
                </a:solidFill>
                <a:latin typeface="+mj-lt"/>
              </a:rPr>
              <a:t>Thank You!</a:t>
            </a:r>
          </a:p>
        </p:txBody>
      </p:sp>
      <p:cxnSp>
        <p:nvCxnSpPr>
          <p:cNvPr id="5" name="Straight Connector 4"/>
          <p:cNvCxnSpPr/>
          <p:nvPr/>
        </p:nvCxnSpPr>
        <p:spPr>
          <a:xfrm>
            <a:off x="922387" y="3500860"/>
            <a:ext cx="3370674"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5301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2775" y="1270042"/>
            <a:ext cx="1906034" cy="1882036"/>
          </a:xfrm>
        </p:spPr>
        <p:txBody>
          <a:bodyPr/>
          <a:lstStyle/>
          <a:p>
            <a:pPr marL="0" indent="0" algn="r">
              <a:buNone/>
            </a:pPr>
            <a:r>
              <a:rPr lang="en-US" dirty="0"/>
              <a:t>No one HIV prevention approach will be acceptable to all people. </a:t>
            </a:r>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data:image/jpeg;base64,/9j/4AAQSkZJRgABAQAAAQABAAD/2wCEAAkGBhQSEBQUExQVFBQWFh4YFRcXGRcYGBoYGh0XFRoZHxUcHCYeGxwkGRkaHy8hIycpLSwsFiAxNTAqNSYrLCkBCQoKDgwOGg8PGiwlHyUsNTUtNS8sLCwsKSwuLCwvLzQsLywpLCksLDAsKSkuLCwsLCksLCwsLCopLCwpLCwsLP/AABEIAQcAvwMBIgACEQEDEQH/xAAcAAEAAgIDAQAAAAAAAAAAAAAABgcEBQEDCAL/xABDEAABBAAEAwYEAwUECQUAAAABAAIDEQQFEiEGMUEHE1FhcYEikaGxMsHwFEJSctEVI2KSFhczQ4KisuHxCFNUk9L/xAAbAQEAAgMBAQAAAAAAAAAAAAAABAUCAwYBB//EADERAAICAgEDAgQFAwUBAAAAAAABAgMEETEFEiETQRQiUbFhcYGR8KHh8SMyQsHRFf/aAAwDAQACEQMRAD8AvFERAERcFAcr5K0WYccYSCTu5JQ03pJ0uLQfAvAoHx8OtLd2HN2NgjYjwPUFeKSfBnKucEnJNbIzje0jBxS6HufWrT3gaTHY2PxdQDsSBSk7HAgEbg8l5g4lwUrMTJAPiAkLAb2surfw3V/4vHjLcsa5/wDeGCFjNv3nANYN+gJ6+C01TlJNyJ3UMerH7exvj3OONeL24COM/DrldpbrJDBQsudQJobbDxWn7Pe0r+0JZIJGNZKxutpZelzLAOx3BBI6nmqm7QePZccxjHiI6HamOYHNIsbt3cbH9FJv/T3gWXi8QTcjA2MDwabeT7loHsrKPovH3r5iohPve1wW/nmZjD4aWYi+7YXV41yHzVU4DtenGLiDy2SKRzWvZoDS3UQDpINmievPyUU4m7TcROJP717Q/UHRgju9B2DdFeHMndYXZtFGczg7/dgJcL5amtLmf8wCq7JPaafgten2VWV2KUNv+cHp0LlQXNOM3Nbra8A/w0CP+6lGSZr+04WOZorW268DuD7WFrxc6vJbUN+DRdjTpScvc7JM9gbKInTRCU8mF7Q6zyGm7tZwXkrNM1mfMYXWZRK4H+LvC6nbjcnUvS2ScQRBkOHlxEZxIja2RuoajIGgOH813spSl9SJV3z38vBv0XFpazMzlERAEREAREQBcWuViZpMWwvc3mGrCyfZFy+h7FdzSMkPC5Kp3NeMnMmZ3F95qAFdTYFHxvl7qzc+4gjwkJfI4A0dDernVyAG/v0UPEy/iIOco9pMuw51SjBeWzz1xnHNFipoTbqkd1sbm79SrhyjO24XIoXiRsrmQtYHNOod4f3fVt1XkqS4j4hkL3S3vIXB58STqI+VfJZHCzJ3YWZ3xdw+VrR4GRrSTXnpcPWx4L2L7IOSJkrLcjNWPcl2xf76OnOM5cS4O3txdZG51db5nkrIk4ihl4abHNLrmfA4NaLc62PIZdcgKaLNXSimd9nbhF3pkaHabDOYFdNV8/ZQeHHPjDmNJaDs4Xzo3RHXf7Ld0n0Mqbj3G3rNjlFa434NbqN7qS8OZ2cJG90UkkcrwBqY7SKF3Y69K8N1HMSd1k4UVzPRdHhKuEp162kcw0dOINyEk3qNu9zZVscPZPhY8KyRzQ+UgO1Hp1oeFKpZjanuW4aSLBst1ktuudXvXyXHdaXc9Rfb54LrpU2u6OvB0Zvi3FxonReyy8x45eGgRPliYyhCGvIDWDkCBzcTuXHmSVg46QGNvkN/XqtLiJYjCRpd3mom7GnTtVDnfPe+q3dLwZ5Kah41yW2RlQxUpTjtvg1/7YW4kTWS4u1k3vqJsm/G91tznEkrmMadwQGnlRJu9XqbsrQ4WMOfufhbufyH68FsWZmIw4AN352ATzvY9Ftsh8/a+UVVeTbjY87a4rUpcfv/AEPWWGkqJri4OpgJcNwaG5B+ajmYccCIayGlnUb6q9eVqK9imPLssxHfPAiD3aASLDdI11/hv62oJlr3TYyCLESaYXyAajsC0mgbO1Hlaj5frylBVS19SNjToUW7uXwejoZg5ocOTgCPQ7hfdqte1PjN+CdBh4nOja5hc5zKDqHwta0kGtxZ60ujsd43nxck0MzjK1jQ9kjvxCzpLSeviPQqwUvOiD6q7+zRaSIizNoREQGNmE5ZE9w5gWq3zzi98Rtj3F3IgmwfEEclZGPmDYnF3Kvuqgx2WvkmDms1Na4F3Qc/Nc51WfbdD5teOC76XVCak5I1T8T3GYRTObbWSteR1q9/cDf2Wf2t5618kM0EzZIzGWWx104G3AjmLDhzWl4ixzo5C4cxt89vsoZPIXl1+C24TcqUmXttMY2Rti/m1owsY7vNz4qUZXm8uGy8wAt0vxDZ+duBjAtpb4Ehpv8AwqNS4J4j16Tpur6Xz/XqviKUvdTlbypnGOpLSZxOZdb8Q5xfuWAziF08Zc69IbqodQq/klt5fXM3891Om4VscbGN/ho+d8/uoVj8N3crmeB29DuFh0D0VZNRX5fl/NFn1FzdcW/1/Mw3tLng+O5WSGWs7LMs75+gOolpIvkSNwFlu4ZxLDXdON9W04fMFdhUq4KXnyyhfJqMHhNUo22B3/L7Ke6/7gArjI+yzGvPed1pBqgS0Ajxu1vcXwfiWNLe4kPo3V9Ra4brUHK/cVtF5gThGHl+Su8zlIYR0Lq+dn8lrsVMDGB1ApSHiThiaDS+WN7NROnUKuqs/UKM4mJdF0nDcMZ2vlkfPyfVlGC4R1YWi5rfFwv7KU5hLCIGxtjAcPxHY6vDptzrzWFlvCjn4D9r20ibursXfP8ADz5brjHzE7fXqqPJj2Wa2dD02xTok3Hx/PBIspxTTlcjWOpzGvY4dB+83e97BpQk4t0rmNs70B5eS3HA2SzYt8sLHBkZoyOPTmB7n8ln51wp+wYiGVr+9aJG2KoiiPOj4e6ifERhdKEpbk+F+hzdlHr6moaS5/cmHa/gJcZBhHxMvuYyZLNPJcGWADzrT8ytt2Fvgjy6eSw17ZD3zjzDQ0Ft+X4vqovnvFz3Ex7gDn6LW8GZn3UeYRyWxuIgc4Daw4W5pr3o+q24FuRbCU7Y/sbsrFrpshFPnktmLtWwxmYxzJGMeQGSOqjZoEtu2i1NgV5h4Wyx+OxcUN0HO38gPid9AV6dY2lMplKS3I29RoppmlTvjyfSIi3lYR/ivEUxrfHcqH4nHObF8PWwfUbqZ8SZY+QBzN6G46qD5rDojocxufU8/wCi4nqkJfFt2Lw+Doun9jqSXJXvEcpJdfM81EzJV+ak/EbKN+JUTeLdSvsCDlFRiWOXZGFcZL6eTYOxD3sDA46L2aeQJ8vYfJa+amn4Ty6rJ/adPIcljSx/Hv13HoV2HU+91xT9jgpeXtEpyTFF7WhxsgV7dPotg3hiHFTa5HyMH4ToDTy67r47P3Ran97D3rRt+Jzfq08/6q2MBjMA2g3DFo8wHfcrncbHlVc7UWc8pWUqD5Ivw7wbl8LwS/EE8tTgzl7XXyU8PBMJose4A+jvqszCcP4V4D2Mtp3G7q+VrctbQrop8rZN8kRIxcty1sLNDSSLvfxWVS5RamZEJ7SuD5cbEwwkF8d/ATWoGuR5A7dVTWO7P8eLb+yTk+TCR8xY+q9NJSm1ZtlcPT8aMHBb2eaIuHcRhItE7XR6vjDD8rrx2WoxbbK9B8a8FnGAOY8NkaKp34SOfTkVWGbdm+LhY+R8TSxjS5zg9pFDc7c/oqTIhOdjn9TssHOxoYka5SSa5NL2ezvZJigB8GhrifB1kAe4J+S2mFxLZJi+a3CPdrQCSSN7rwFX8lpcPxKcLEGt0Oa74pG6ade4rV1NV5LnNMaY2iSIkAjmNjTh/QkKoux3K5uS1vhrnx9iP0/Ix8hSUH4T+n1OniXFMc8yxmt7IIojw29VozmTpZDI82dyT4krrxmK1A3zP/f9eykXBfAbsZE6Rz+7jB2OxLiOdC6rddJVesHp+pv5WV+TGFmcnD2Nh2cYRzsYJWSd2ItyaskusV6Vdq6sm4o7yfuH0SWktcOunmCPTdUxhMllwcsgjfqZQs8j12pTLg3M4oZDNNrc6iG0Aauruz4LnqLbZ5MfTl8v0/Qm9QhW4OyS8lsotTlfEsM50tJDugcKv06LbLojmzHxsmmNx8lWOdO5q05Yw4EHkRRUTzTgYvNskAHg4H7hUHVcO6+cJQW0i0wMiurff42VLnuXd40NBDSTsTdfRR/P+EzhGxSGeKTvCRpYXam1ROoOaK50rnb2YPc4F8zaHIBpXOc9ksc8Yb3m43BqiD4iunkVa9JqePp2fUxzsv1Plg/BQb4VLOBMDgpZqxbXODfAuGx5XRBq7Ux/1Cu/+WP/AKj/APtbvI+xuKDczOeTzIaAT9TQXSZWXVbDtTKZQZusryjK4qETYR4Akn6Era/6M4YmxGPYmvutOeAQD8Mu3m3f6FSTLcCIYwwEurqf1sqd/gzajvhhaxoa0AAcgF9oixMgiIgC4JQqse1/OHxOhYb7ktLnCyA510LrnXOvNa7J9kdkrEx3k2qtPWyzg4HktVxBM0xPicL7xjm15EEEqrexvPpXY2SAEmF0ZeWncNcC0Bw8LuvP2W+7T897qVjYyC8N+JvkbIP68QoeVdZ8O5Vf7iUsDWV6Deyn+KOFHYfFMYXh0cjgLGxFnkQs3MJW33Z/C2tvTb9ei1HE2dvlcNXO79KTCTsle3vX6Gk/E6rrx26rXjY1+T2Rf+4sMW3HwXatca/wM4mjeTobpHTrVb8+q2vD+ezw4RgGzC52k+9n6larAZW2bECFr6DuR8huR6kAqScY4kQfs7Yw0Mj5NoEW2tNjr15+al3427odPt5b3+CWv+zVPKVvdlwXhLX5v+xvcA8d04uNudV+I8NlteAYI5cS6ORuprmmuexG9ivK1XOTYiR87nnkWnV4eQry6KVZVmUmHlY+PZ+/S9jsdlX5GB8BnKEZb3o1/EfE4rbWi5sBw3BE4OY06hyJJNLaKCYXtBkLRqiaT1IJF+3RSfJM9biAaaWubzB35+BV09lGjaUiIvD0IiIAiIgCIiAIi1mZcSYfDuDZZWtcQXBu5dpFku0gE1sd/JepNvSBsiq3467TJMNO+CDu2mNoLnSAuLnGjpaBsKBuyp/l+Yxzxtkie2SN34XNNgqhe2rCNOYnuiS9zW6wN/ioD7V81i4yk+2PJou7u35XotHs449/tKKQPaGzQkB4belwdelwvcciCN+Xmot2sZvFPMzDkgCMOLnVfxfwj5V7rX9lGZ4fARYmOVxbjHjVpcKBDA7SwH+Ky4kGjv1pQnifEOcWuJOpznX6bG/81/VaMpTr1XLwzoei0p7vn57fu/8Awn/YrmUMc2Ig009ze8D+fws2LP8Am1fPwUa4+zx37fOdWzyP8oAoe1LS8JZ2cLie8HIscw+YcP6gfJTrhGOBwfPK1rpHOIs0dI8rVPl5TpitraX3LqFTqsnkxXOkv5+hUWZRlw1+dfP9BbTC5A6VgDSG6G24mt+Xnvv91NuIsRBFiGT90xzG6g9pAAdbHdPEGiD6KB4bHOcPCyVNxb7J1Rvr8aZGrhRO6atW+5fZ/wCDpindh5Wnq03fiR+vqvrOMyM8hcdhdr4zVnLezduPt/RYMO5XRYWP6tiybudeCizLo1qVFXGywuznN42Oe10TJbAsPF7eXgVaWFzbAggjCNb4nSwqnezySJmOh76u7JIdd1yPh5q/hw9hJQHsAo8ix1A/I0sM2qMbu7XJXwnJx0ZWGZh8QwOaxjmjbdoseXks3D4RkYpjWtHkAF8YLAsibpY3SP1vayFDMgiIgCIiAIiIAiLqxeIEcbnnk1pcfQAk/ZAdlrzx2o4+fD5jiQTTZSK2BtgALQD0AHh5rPzftfxd95FMGHUf7nu2FgaOQLiNTiRzII8lDOMuLn5hJ3rwGkgDS3kKFUOvRXeNjXY022lwaXKM0WL2OZhJh8txuIffdax3QPIyAEOryJLAfQqu82zF75JnOJLydZJ57E3/ANX0WxyzjI/2fBhiBpgke4j914eTI2x1olw91oMzxneWRsDzr2NKp9ecc1ePf7lp/wDLjZjLIc+OEZPD8D8TiNTnENia6aV53pjBqJ8ydmjxLgsZ+PMr3OPU7DwHQfJa/D4h7A8McW626XV1aSCW/MBbTB9yIXB195tpO1dbvrfKvdTMjEtzbmvHhHuFmLEht7a3wT3gLLMMIO+la18jiQNVHSBsKB+drtxMTDK8wgNbVmthfjXj5qK5C15h1Amg+j4chupdhHtER8evp+vsvn2dROi+alLb3r8EX9dytXdHhkZz6PW6QPcdJi/uvAP1t1AiurbWin0gANrZSHiPaLV4O+6iMZtWuNNzpjH2Ruqddak+XLn8EjJhwRmewUaP4iOlAi1lO4JxDPwBsg6EEA/IqQ9nWdMw+IdribKHN5Orbcbiwd1cP+k2Cka0Oj2rkYxt5f8AhdJj5M4wS+hyWdBK6Wim+Fuz7FTTN+EN0fFWoX8+QVks4GxLGii13kHcvnQU3yvuSy4A0NPPSK+fVZyxtulN7ZFUSP8ADGX4iKxKfgrZpOo35eCkCItLezJLQREXh6EREAREQBdWKDdDtf4aOr0rf6LsUe4pzoRlkN/FIHH2bRr33/yrXbN11ymlvS3+xnXHvko/U868Y5BJC8vEUjYiTTiNqvaz091qYYA5wb+6BZ/XqrO4y4ja5jmUNxR8KVb4HK5HQOnbXdtf3RNi7cC4DTdn4QT7KT0zqtuXRZO1dr14/n1M8/EWOkov+x9ZnFFHtE7UCBuRR6EiiehWJHhnPLWCrc4Ae50/muh0Tg8awR6rLjB1NrY2KPh5+yh+rKE1PfkkdNplZRJSe0WcezzBRwCy58n7z9RBseAuqvpSr/iOjjpSxgjY51tYOQBAuvImz7qSf2lLbRM7Y8jyBrb291DsxxRlmc47Emq8ANgPkF50H4p3Td021r+aN/UqYUwiktMnuWuY3CMDa33d/NyK+og6raCfIKN5PiyGhnj9+X9FJ8sxDxI3QSCOZB5e/iqjLxJRy5wb3t/cl1ZC9CMl7I5dkz8QAzu3ub+9TXfKx1XTiOystonvowehbf1VgYfifFNaAXehc0WfcjdSbh7PHzEte0WBeocvQjxVtj40aodvJV2ZdknteCCcE9nEWpxeJCK/HtufDlVeimkvA0P7rnt9wfupJSKUm1wRJNye2YGU5OzDtIaSbNkn+nRZ6IvDwIiIAiIgCIiAIiIDgqDcW5YXY5kztmRxfB5vOoH2AN+4U5UL4rxVvd5bfJVvUsueNQ+zmXj9+f6EzCpVtqT9inuLYC57xyUayyUwxl1/EHB1HcbGro7c1Ic5zEjW1zQTrJ1V8XhV+Hko1XwPf1ILW/mvMNyhV6b4J3X8WuMIz7vzMfHZh3hJ28T/AOFl4CbRTyOlj7X91rGYF5bqDTQ6rKimIa1rvCh/LZI+pKmX0yjFNpkLpFnoz1A3ePzt09A7kN0jly/Na/NsJ3co/wATQ735H6hd+DiiYxxLnd5tprl1uze1bKT8H4tk280EU5YdI7xt2OfNZ4U3TYmuPc9zOpwzN1pa0/H0MPgeRwlc4AFoAokAi/cVyVrYLiNzaqKAV4RgX8l95dnOGjrRg4mD/DV/9KleEbBiW6+7aehtosHwUq2ffPuaK9eFo+cnzEYlh1MFt2N7jfwtbOOIN5AD0AC4hgawU1oaPACl2LSZBERAEREAREQBERAEREAREQHBUI4wy1zA+T9zmT4eqm5UB7WMyLIGRA/iJcfQbD6lQM7HhdX8/twWPTO55EYx9+fyKZ4nxmtxIA8vZaHFYg6GiiAAt9DEDIbF00kDzFf1v2XVm2Ka8UGAbVQs++61VWdulo6HqXTIZMd92tcGFLmTwzuwbjPxgdNxV/LZaaT8W2+yyZ3CwOjRQ/NSDgrKWDEQTSUYzI5tH/3GNDxt4btPrsuk6rlS9Dua8Jb/AKHIY0VG3WzUPyTEtaHuhkEZ5uLTXz8FbfZd+wsh0TtHeF2oOdegggbGjV3fNZedZuHN0NG9VsozwZlLsRiZ4odJ7sucN6FWAQD6nZcx03Nlk77o6N+XiLHalvktmPK8DI74HNvwa+vp/Rb7B4NkTdLBQ/XVV5FwxiQa7p3rtXztT7KIHshY2Q28Dfe/QX1obK5aIiMxERYnoREQBERAEREAREQBERAEREBwVA+0/huadjZIml+gU5o/FXOwOvsp6uFhOCmtM34+RLHsVkeUeZcPgnMm1vBaI7sOBBJIIDaP19Fq8ZIPi0iip/2o5qZcW9v7sfwD25/VVy9tuVcn2z0vY7SS9ShTl4bX3NRz3Uk4IyN+JmuyIoqc7zeNmj18T4DzWqhyOeUu7qGSQc7Yxzh9B4qecCEwxOicNLty4EUQ7kQft7Kd1rMaxe6HMjk8XF3e4y/4s2OI2tl0SCA7wJBAPsd/ZRHg/HTYfFnu3OY5oLXafUbHx3ClOOOpyk3A3D+Hlle57WGxqrVTi+6JoGyKH2VL0eflxZv6pXvtkjYYTj+bSNTGE9TuL9gaCkuQ8SjEHSW6XgXXMEeRX1Pwnhnf7sN/kJb9FlZdksUF923c8yTZ+a6JtFP5M9ERYmQREQBERAEREAREQBERAEREAXBXKICguP8AKpIcVJ3jTTnFzXdHAm9j+Shrm1uvVGKwjJG6Xta9p5hwDh8itW3g3BB2oYWAHxEbR+Si/D+dpl9HrDcFGUfKRTnBjZomAtLmGyW1YNFfXcPilc59nU4nV0Nm+fQq88NgY4/wMY3+VoH2XEmWRONujYf+ELzIxY3Q7SthlyjY565KSmkHOwu7JMBMXW1r7uxpBsfLkrpbgIxyjYP+Fv8ARdzWAcgB6LViYSx33b2MjKdy1rRWceaYhrt5ZAfNzvsVO+H8bJLCHSCnXV1WoeNLYOiB3IB9QF9qxbIKWgiIvDIIiIAiIgCIiAIiIAiIgCIiAL5c4AWTQX0qh7X+ISzFRwSBzsOI9TmB2nW52oAk9QKG3qpGNQ77OxGMpdq2W1FM1wtpDh4ggj5hRDtG4rfhI42RnS+Un46vS0VZAO17/RVL2YcSvhzWJkZPdYh+iSP93e6dXK2ne/CwrB7bmx/ssbi6pWu+EeLTzHzpas2iVG4Jk3p3ZK+Hetoi2SdpWIgxbA+Z08Lnhrw/c0TWodWkc65flelrzN2cZU3F5nCyQ01p7wj+LR8Qb7n6WvRHET3jB4gxX3gheWVz1aSRXnai077fJJ6rKv1d1x14NZju0TAwymN+IbqBp1Nc5rTy3eAQPmpDBO17Q5rg5rhbSCCCDyII5heTp87LmBmxAJI2F2auzzPLqr47FmyDKm95dd4/u76M25eWrUs4y2UVVspv5lonqIi2EkIiIAiIgCIiAIiIAiIgCIiAIiIDhU1205nBJK2MUZYwQ53rR0+35q189zHuMPLL/AwkevIfWl5cz7FOkkc9xJLiST4k7q06fQ5N2b4Ndj14JR2JOgGaOMtaxE4wXy1D8Xv3er6r5454h/a8Y4k/Dqpo8GjYD5fdffA/Z9razFSyOYfxxNYdJobai7z32HT1Wr4s4d7mYGNxcHePMHnz8FzmZn03ZDpjLyv22dL0qv0t2SXl8HEk0cbBotkgPMbUBVUed897VhZP2quiycyTHvMQJDDDfN/whwc7x0g7nr8PUqoMylIdRO9C/XqF1ve8tF3pbekebtya86H+UeCUpx9zzruTBwS1p+xsOFuEJsbO7TQa02958T0AHM89l6LyHOo2NiwxAYWtDGV+Eloqh4E1yVK9n/ErYYpGHY69V+oA/JSfAY4z4uElwYxsjSXE0NiDzVbLLyll9iXy/cg4+JW8b1JPzoudFwHXyXK6ErQiIgCIiAIiIAiIgCIiAIiIAiIgIx2jxOdl0ugE1RdX8IO5XnHHN5r1o5t81BeJOyzAyapdL4TzIjcA0n+Ugge1Kwx86OPVKM+OdmDg5SWiFZBmb3ZfA4AjS0x+ug6b9CK+RUczjEFzyXG6/QU2zxjWxtYwBrWCmgcgAq8zgkFx8ea4GmdV18rK1rbZ2eN/p9in7Gne+5AvrMs0Dmhoa1paK+EUSfE+awh8UiyC5urpf3XRVx0jlesuNuXvfBLckyVv7C11U95LievgFm4OQUWb3zHqP/K+/wBva6JmjZukUPDyWJhpNLtR8VQVWz9Vzf1Lx1x9FVr6EpgnlaA0ukbXIW4V7dFLuEM4mdJ3biXto7nctrlv9K813ZLxbhcW0CQNa8D/AHgaQa6hx+xW+weLg/DE6L0YW/YLre7aOb7dMzkRFiZBERAEREAREQBERAEREAREQHBWm4mnqMDxK3SwM3y3vmUDThyP5KHm1zsolCHLN2PKMbE5cFV50+7UIz6P4N1Y2ccMYkH/AGTnebRqH0Uex/AuKn+EQSNHUkV91zuFj2Rkk4s6C7Ir7NqRWmFhrWQSRdNJ6jxWNJu4Lf5nkkuFJimaWPbzB+hvqPMLUmPddMkcS5OVkpM2mW4t4GkWRe3v0W/w+ElcNIY4k+R2WLwTG6nuo0XbH0ViRZ7iKH97JsKG5/R91qeDGcu4uKsyUa1E1uWcKYgssRPoDqKv0B3PssqHAyA1pdfhRtTHhbiGSV/dyfFsSHcjt40pSp++3wRdd3k1+QtkEDBLerz510vzpbFEWJkEREAREQBERAEREAREQBERAEREAREQGsznhzD4tunERNkA5E7EejhRHsVG/wDU7l133b/TvHV8kReaMe1P2N5gODcJCBohbtyuz9DssjE8OQPNmMA+Lfh+2yIvdnukd+ByqOH/AGbQL5nmfmVmIiHoREQBERAEREAREQH/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descr="C:\Users\Gail\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75" y="3360515"/>
            <a:ext cx="1819275" cy="2505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Gail\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8809" y="1370649"/>
            <a:ext cx="1924050"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7" descr="data:image/jpeg;base64,/9j/4AAQSkZJRgABAQAAAQABAAD/2wCEAAkGBxQTEhUUExQWFRUXGBcXGBgYFxQYFxcYFRcXFxgYFxcYHCggHB0lHBcUITEhJSksLi4uFx8zODMsNygtLisBCgoKDg0OGxAQGywkICQsLDQsLy0sLCwvLDQsLCw0LCw0LCwsLCwsLCwsLCwsLCwsLCwsLCwsLCwsLCwsLCwsLP/AABEIAMsA+QMBIgACEQEDEQH/xAAcAAACAwEBAQEAAAAAAAAAAAAFBgMEBwIBAAj/xABGEAABAgQDBQUDCQYFAwUAAAABAhEAAwQhBRIxBkFRYXETIjKBkaGx0RRCUmJyosHh8AcjM1OS0hYkgrLxFUPCF1Rkc4P/xAAbAQACAwEBAQAAAAAAAAAAAAADBAECBQAGB//EADIRAAEEAQIDBwMDBAMAAAAAAAEAAgMRIQQSMUFRBRNhgaHB0RRx8BWRsSIjMlJCwvH/2gAMAwEAAhEDEQA/AMwqadSbODFdUhTWMbjh+xlHMAUpAIMGJWyFIjwyUt0/GNp2uYMUUkyN9cl+eadCyWVEVbICS2+Nt2nqKWmlKTLkJzHewF+Z1jFa2YVqKrQJ2rcW4CsG07ivqSeUEEXYvDpU49IXJFwJjXbdCLKmgEHVo9XMzKdmeFWTF5AcbRXsrITZs4pK5oKgSlJzKO4JFyTwEGsTxEVM8zEpyo8KB9UbzzOvsgRQ1vZUZkoF5ygqaoa5EeBHQqJUegiWimblBvd6wnrpaOwck9oYbG8php0boJSUmBFEuDdLJEZoWicKpjVWJcpSlGyQ8I1HOVMKVqDasPtFyTzNvIDhBbbOrzzEU4NvEvoNBEMiUIk4H3UtFlFKEtBRNz+EBknKxJYbufQRZlzyq2g4bz1ioYpc7oiSllVgq/HUJ+yN55mJqSlTKHaKuXZIN8ytSTxA18xEUhGUZjHAmrnLBCSEJDJfhvPUm/pDDTWUu/OFcSsKL7953kxYTOyiKVQCmwtaK0yaQI61cAUqW1+IkICQbqPsH6EJk2ZFrHqztJpL2Fh+PtihKvrHodHFsiBPNYerl3yEBS06zvEXZIcflHFHSKWoJQkqUbBKQST0Ag0cGmy5glrlqSuzJZyX0YDWCvcEuAUR2HokdvmWHyDMOGZwB6Rpfagwn4BsvUIVnUUyxwNyR0EN0uSlIbX2RmTu3P4ppgpqozZwWJjGyQoH7WXTyhVpa9EvM9+6hgNSb8esNNThKJSFCQMqCFqUCpRYlO53JfrGdhTsekczgVz+SmxKcZhdYYODlD7iFDXmBBzYmQj5SJpAQhByhmFyi+m7ve2AsyXm8IdPIgnzgfU41kROkKSr94UupKgFALCWIB37ngdscdwViHsBaVuBxeX2jdoMrO5UAOkUdo6+WZKgmalRJRbMk/OB/CMvwunRLQl0KUJiUqBKlZkglgQQdSxNw2jCKm1WGKkhlLYLylJCjYKUAMzb2MQKv7KjgQATzVrFaejTOUFGpzqUomyQN57tnI/5iv2tDxrf6U/CHPFQ80KQypiZSkIUfpFCyoAjc5R7oE9rXfTp/v8A9sSZKRBFaSsI2qmy8qVqJQPUQ2J2tXOZEiY9nLvYc4y14cNkKMtmbU68W08heNPtLu4493M8Evo43Pft5JmqMAFXL/eLWFkag7+YNjGW7Q4JMpJplzL70qGi08RwPEbvbG40QYQrftKohMpStu9KOcHlooel/KMKKRxcA48VqywtoloyFkWWLdLSqVoNYqA3hnwJ1AFQtu6DfGsGM00Zkdx5JBrXzPDBw5pjwimSlADaQbl0QIsAPK3mIoUSOEHKdFhHn3OLjZW21oaKCHy8Hyl2I+zcekSicUOFQaSBFKsmoB7wex3PHbeijvOqRpGGLnTZk+zKLIG/KLA+esEkykSjfvr3Jd0p5njBqTThYOTup3hjYDg14hk4fLCyAXPGxBPIjdFzGRkqBJeAg+TMp1d5W8jQcoJ0coCL0ynLEJAMUp7SkuQ254grrUtUvOUytz5l9BoPM+6CKFtYQCwwKupViouRw3AQQE5jHXhdWUV1iCbs9NnfwgzhsxskefweO8NqUlaQQ44bif0YbpVY4HD9fl6weJl5KWmlLcBIqP2T905qoBfAS3S/UqBPpCTX7OT5E/sFodeYBOUEpW+hSY3STMPWIJ1MszTMKbAAJ0PFzbTWNFuqeOOVnmJpQzYvZxNHLdTGcod9XD6qTw98FK2sT2iEkAqOYp4hgHbqDHq6oJIB8TO2+zOfaI8TN1yhn1O+AFxcbKsBQoKfcMxaF3a/GU0qEquoKJAYbxuPD8jB0UmbxGM3/aeJiFolG8ojOlQ3m4I6h/vCLRt3OpQ40EUG2ksynZZK0m1mBIYgl9x5QrUt1Jlk5SQWcagB7QJpcOJ4nW126xNXrmrZpqrAMBkAe76JuGbWJkcyLBPFcGueMBEF1EhBzqW2ViCCxsb7r23R3s0mVUVXaSs5QHOdaU3LlOUe/laB+ystMpc1dWETcwSEApEzKxJJGaw3aQwzsSpie6CjgybA8Ql23D1PmBs8YN7gid08iqTDVolS0lS7no5towAeE3aitRUrGYujKkOos5SSQHBveC6KCfUAqlkqlkWznIFlL6gPb2awAm7A4hMmiZNMgpBskTFskC4AGTi14IH2LCG5nJM9Ri1NMm9uZqEqQlaQG7wdLZXUwBBGnFRi78uR/wC8k/1SvhEU/Z9KpmabLkkA3AASkixL2ueZj7/D1N/IR7fjEUFOVmGEYfnIKvD740PCpQAAFoWsHpywaGmhS2vlCuo1T9Q/c7y8Fpw6dsLaCPSVWgNtbLelnjjKX/tMEJUzR26xWxtIVImjcULHqkwK8g+KJSw2mlZlBI3+7fDxQoSlIbg0LWDSgkZ1anTkIMSsVSmG+0dR3km0cB/KHodMWs3HiU00IA84LU81mEKVHiyeMGKbEUxm7k06MphmTrQInhK+8SSN7Hgfyiti2KiXKUrgPbAfYuu/7az4nP8AUXJHRV+hVwgrHZtCMeEw9oFFLOGAYku5vd4I01GmYbFjvbdzED6RIlzeyX3b9w7grh0NvUQYqX8aAErSzpGh5/nB+OUE4wFxWyFSfFcblDfCjiNWqbOCb5UXPXcPxjRcNq5dTLKFs+ik70niOT+h5GFerws08xSFCxJUlX0h8RpFHtxY4KY35o8VRuALGI+2ctoedoPUmDKn+Hujeo6eXGIdqtkpkuQZiFCZl8TBi3FnOkQGEi1YytBq1DsvTGfOSAWSkuo8uHnDPtRNXI7JMhKVKmqyB3sqxFhu19Io/s9oTKpwpXiXc9Dp7G9INYrOSFylqvkKgORWACfQEf6jDDG02klI8F/2VujlFKUhRzK3nRzvbcOQi8lVmJ19YpJq05Sp7M8Q4VUdo6zZzboNPxgqAquIbLhU5FRKmrTNSWVmOZKkFwoBO48N0XJtQiWLkADUk+8xcq6kIlrWdEpUon7IJPujDarH505W8k71EkDoIuGudwUEgLR8Q2rQkHIR9o6eQ3wq7QY18oyFVkIdn8SlFnLbhYQuTpoQM0w5lcCbDrw6QuYliiphNyE6cH+A5esNQ6ck2hueieI4/cS5bAEhyOvHf7usEDMhMlm46j3wymbCPbEYaWAePsnNEcO8lbMyC2H4Y7FZYnRP93wiLZ+lSU9qverIjqxJI5sD6Qx0lKlQcEhycr8BvjKbGnSUZwLEykmUshTJcFkhg4DFmG+1txglNqklJvu4jTj0jC8TxJZmrOcvmOhIHdJAilLqVh8qiMwYsSHHA8oeZLQylnRWbC1hWJy1zFIMxiSFAH5zhItzyj2wU+Vnl6iMTBJ1ju8d3/gpMV80/wCAy8yAAwVufQ9YKrmlBZaSk+zyOkQYdIAAax/W+DoLgJWMw4GFgE5aAT8TA374pYzjBEhY+kMo6qtH20+CiUDNlE5B4kv4frDlxEKlPV9qsEnup05neYoNwN9EcNaW4RjBUhIYJHpDFJUk6oSR0ECKJaeUFkCwIiuSbtQ8qZOEUi9ZCAeQyn2NEydlqc3llaDyVmHop/fFMzmMXqaqi4zgoZc4cCUvbVbKVK0NKKVpBch8qi2jA29sLZo5shQJSUkMbi3rvjTZtYwfdFGoq0KGVQBGl44kDAV2OJ4oZKmipkOnxoDjiUDUc1IJPVJBgxgeJdsnKS01Fuv1T13Hi/EQMoKBEteaSvKXcDUAjQ/geRiHaClVIIqpCbA99A3byno1weA+rBWOvIQJGgY/ZGKpKpcwVEkd5LhaOKTqG36enSDuITRUU6JiBmHiF+8G1S+8j2jnFDBsQl1CAt2zC/lvbiGL9PMzE/JJgSf4E02I0Qs6Nwvp6bxDDR+yUe7PiEbw2tRMlpVLYJZmtZtRFPaTHUU8klV83dSn6RO4CKFLRrlVJMthKmeMGwCvpJ6/rSDVZgVNPtOlhZ0BL5h0INvKCC6S7gAVSwqrJswAb2xUlYXNUD205LlaiMrqABNk3Z2gfhGCzpVRUISmYZKSMiiDlNnsTqbgW4QfpaOYs/RTx/LfuixAtQuhQo7NgtVtbC7coo4LjSPC4cEhuN7xb2gKaWX2ilWJbTe35Rl8qnXMmrWlwlRKi5YDmXsIs1tqtrSNssVBp1SknvzGDDUJd1E9QG84y+urUSAwYrP6t8YixjHkywZck5lfOX8IVZ0wqLkueMaOn0xq3cEB8mcLqsqlTC6vIcPz5xVMdKjw++Hw0DAQwvEajqIOZ3LC54C59BAanS60htVJB9RGrUuFol6JSIxO1xZZ5+y0NGaBS1hxnjIkpaWCWdgxWwJ4nf6wzz6lZQoS2zNkQdwI1PkX9BH2KUpOUiwBvccLe2F/5cqTcnMkO4F2vfrGUBhOXao/4Pm/OWgf1GO6nY2ehOZJTM3kJsryB1gtL2rlEXL8uPJo9G0kiaQjMqSo27zpHwGu+Oorko9kxYggjUGxHUR7lhn2tkPLTMJSpQUBmS10KFgW4FvUwrZ4G4EFWWsU8sAhvdBALHTpuipTjuju3ieWoaXB84m1arUGKgGTMBuClQPQgwgUWzIyd0rduTQ57QVWWSveSGAG8qLQMwqQtnWpuQv7YEXG6CYZhtpPmTlSV5VOOtvSDuH4rmENU/DJU5OSYl+vvBhEx/AplErMl1SSbK+jyVw6xfar72vweKYUqeLkqVZxC7h1dmEMGHzt0VtULSFLNX3X3QNWC7RerQUv9E68jFGSXvwaI5qRgWrNLSkmxg3TlhkmDMlQYj6Q1DfWSbjpFDC3UoJAcnQQxYjgE3siQUqIDsklw28OLwaMHiAl5HNva4pGqJCqGc6S8lZzBQ0SdygOG4jlyTDfRz01Mrs1hKk2dPBw9jw0IgJKqkTkGTNbmW8JPz2+ifnDz4MGw+qXQz+zmP2bsFPoHfKToRdwdz8FFjMcPJBlYTjmFpM0BSO6GKWBSOWhHKJMKrs7oPiTx3j4iBdfiCEpRMQe8nxJ+mjeOrEEdYDV+Ls02QqzuNNW8Kt4cHTlBy6koGE4WgJqALAx4ZyUa6nQCMpkbUz3ItnzEFwfYNIt4tteEIuTna/F/wAIs0gqhaQmDbDFkKlKQtQCXBWo7spcJTxU4EZTje0BmDs5QySh6q5qMDsSxaZPV3yWGidwijmjR0DWvcTyH8oOotoA5lfExwY9MRqU0ab3taLKWAtff8iPPxjntfZHpVAfqYv9kTY5SUxZaPtJf+oRpWJbRy5b3vw1MZiDE4mDneM7tAd6W93nimdO5rb3GkwYjtTNmBh3B6n8oAGqUCWUb631j545Mp4TboZz/wACmPqI+qlOJKO5PVrxPLCZxTmUlJUSkkvo1lExR+TmOkyCIv8Ap+o5MKkaqPqi0t00xYhlLAUOGUEhvSKXaRGkR1aBns7U/wChVjqov9ltiCwA0aOpsw7hAUVBJf2/AbovSphyuNeB3xn8U5wQnaClnzSgSwyXdZcDdYN+PSO5NDPlpcJCm3JVf2gPByVOB6+2J2ivdq/emqpAqLFsxYpIO8EFxBVaUzEFCg4UGIO8GOKlIPiDfWH4x9ISNynjsqDXELOcSw1VHPylzLJdCuXA8xDHhU8Kg/jOHpnSylQcbuXMQi1EubSqyK8J8KhoofGKkZtGDt48U/4RRyqlRQsnKliWLEubB/IxZ2i2UlyZRmySoBLZkkvbRwdfIwrfswrSaiaCdb/7fzjT8al5qWenjKX6hJIhtkTXR8MrPmleyWrxhZzsxOzVBH0Ue9QHxjTKVbb4yv8AZ6oKnTlcpY9So/hGolbIUXdkk+ggkApiFq8y0skxGUrtCtGrk26xNPmidKAUgEgEb3HAcwC7Hdp1I2AAgXWryLBG+xhRppPO/qwh2HVMz+EblDFL/QdiOYD+nSCGGUKkzVAkFMwBJ+qtPgUB1t/qMc0dVLC75UqzPmNrMxS+hS246RXxLaKVKIKVBRzh0guWDubeUMtNjKVc03hVcdrUyDlT/EIvy3D3QtEFRJUXMXcarUzpudDtlSHIYkh3LecQCwirnE4UhgGVQqAAW3xE8eLW5J43Ecv7ffHptJF3UQbz5rImdveSvX+BiFUSv7bRGoR2qFsVG4Kh3mOo8OsexjVlNXhdCJUx52Tbx7fhHQEOQSMb/kUJ8bjwClQIlSiIkzAP+YlFUOHtjXZrdK0Zf6H4QDBLyCkCI8yR1IqQogNrz5R5OqAnp+t0OMnheze12EFzXtdtIyuckeZYqKxDW0R/LzwhV3aWmHP0KKIZOi06gqc0GUJO4vC5Qq0aGOhO+PDtXpCpkr5X/DlFtE3T9foxHMlg3iIBv1+riLqt2rkzncRQXRMXQW5RYkTdx/5jopa8DcLV2urC6p1HQhiBAbFqHtZa5Z3Ox3gjQwdlh+UUpgPaK5sfZFDilYHokrYCpMmtWldjp7w/tTG2yKtC0G4Ygg9CLxi+1+CzELFRKBChq3D8Yt4BV1M1DLWyeAs/U6tDLZg0IM0HeHeCl3D8ZVRzVpuUlg417pOUj1MOdLtsZqDLQFFwxUQwAOrcTEdXszLnC4vAg4OunJYZk+0QPvCG0EXu43mzxRgKzb4G4wuxitIr7tH1dUhQaBNRHCiqFMMxYxHU4UDZot4em8F5kq0EQyk40xQWMQ18xksN/u3wexiT3X4QrVUx1ctIe0EPeyi+AyktW/ZH91CR7LjpHx5HmI8FvL3R9fq1x0j0yyF8octffHMegcN9xHxgUwtq5QTN3WPY8ni0exjPFPKZblqI0dIJs6UgkgLJBIZ9CbODDgjYunDOqaeq0ActEiFfDQ06lVxmSx/UQn8Y01aXSr/6AsfaufeExeEMo7hZSuvkkY8bTVhBJ2xlKmUpeWYWTm/iFrdICLwymH/YJ01nTN4HCNBr0kS0MbKsRuI7KYdDbUJ9IWUmYUEgaJc91PA8ukL6x+xwDSB5A/ykO9mcaDj+6z2RM7MvwKvxEVKmeVl/ZEtellEcz7zFYJMWMzgzu7xdrc2gndzpcx9Hqo5eBKyeqIqG89YP0GIqSwVC7hylDUH2waQkHcYQpalptp5+YPEin19YXsOmkFrwclTCbHyMXuwq1S9Wkbtd0eiYd8dG9mvxiNIO+KlWCsS+dojCf3hvwjpKzv8A+IqBZzOIG7iFZqI1IBDG8CxQ9n4LJO7gYuhRN49WkkNujiLXA1hQ5yBpHyJoNiNY5lrLMXcWjhdjEhQheKbPomHMjuK5b+ohbrKRcqyhbjuh3E2IpoSqxi+3ou7w80pYaRBhUwER9UYQA5Rbluin2v6+MRdLjnKHYzNZC+lvOFED2++D2OTXYPc39IDLDx6LsuKot/U/wsbXSXJt6KLr0Mc6eXuiRh0f3x4fyMaSTtclPm1xHhj0e73RDMF4BqJO7aDVojW7l9NFjHCdBEqEkxyZCki4893rGZLk7gEVmMIyju08qb9Cag/0rPwh4VtlRjRRPdKBY6cC5ELmzS5KqXJOUjxnurLWsQfbFmcmkSwSae5uQQcoYly/MAecBbIWk0EzNo2Tta4ngEXXt7SsxSpQSQw7mjFP0+BMDJ23FLlKUSVgEZX7gHsUTpE2emErOES3yh0gCymuH6wKTXUtyS6+Us5U8kgj2x3eOeaoHyVB2dCyiXIJNpc5K0h0kkvuuTFZVEeOkaTsTgvyhfaomS5ktKiVIfvodJABQ3G76QF2kpEmdMKLJCiA2ndOU26gmBzRGNm48b4JzSui1EzoWi9rQSR96r780jz5bfCI8w5QYmU/EcT+cQfJBy9kAEgRpNE4Owv0rLnJV4VJPQgxJGYU+aXcKKS24tBShxuoRd8w4Kg9LPT5HkKsratXz5Y8j8YJUm0khZyk5VcFW9sRS5GI+iNE5J0UD5x2I5cvXjyK9dWolJK1qZI3wGTtfIuVEoSNSphrobE2jl1YtJ+Pk/K59z4zvPKOJL8T6mJMSmCZPmrTcKWSIr1NfLkh1k9ALx6APayJpd0H8LCLXOkdXU/yiMoHifUxclyn1vCivbaWnwy1HqQPwMWKDbQrLdjbqfhC7tTH1RhC9N8unHAekWEU/KJaNlpSoaKAPrEtdmRKWtIdSUuB+uGvlEOeKtWDTwUQkR4aYcIzvFNqqxJLLy9Aj4QJ/wAaVr/xj6J+EB78dETuitVXTDgPQRXmUw4D0EDNicZnVDiaQe64PdBdxa3WKON7Z9mpSUSnYkOSd3IRcTirVDEUXm044D0EUpsgcB6QoTtvKgmyED/SfjBDA9oZ05YSuWGO8AiCN1TVV2nciM6SOAhBxmX/AJiZ9of7RGlT5cJOKyh28xxvHuEdrngRj7+xRezoTJKQOnuEIkSCdA5g0heUM125H1EdUMrOcg1ILdWJFurDzivJlLmzUSpbBUwhAcsFFRsCfZGb9S7gFs/RMbk5VappApClIAcWswu9+XpFPDcPUteQJLkF91uN4PjCpctX74qzBwU3Sx3gjXWDkh8hTIQhGlyLczbUwfui4Au5JSg15AQjMJCVSpqCFgutBUoFyH3BgCGOrQMpZssomzPk+ZKCly5ZOcslIddzYnR7GNNOHfugajvHIy0kMMqQWJJfKACSBqOVoFYphcooTLkyQulmd4LSD3jpnCk3BDMCd3FzCkpEWU/CHTjaKx1Sls/iEmTPlqlzFoWFAZiSLEgHM1svEG3GNP2s2Wk5DPkNkUGVlJUCVKGQpZ7OW5CMrx7ZWfTqKghapNiJjbiAbjiNDFKgxqdTn9zNXKJ1AJAPVJsfMQ2yNuojJe77WkXSzaeYOjxXEDgR4+x5K/VSSgkaG8UnMXa3HETTmKVAnUBiH3sSREPb0/8A8j0lf3Rms0kh6fuPlegl7S0wo2fIE+y0JIBjzO55aDnzijUifJKUTpZQVPlsC7fZJEcDEU6PcQalh2EUyiCfyBDNl8/fC6ivFjzEG0YiFA5XLcLs97xwBRGEJW2smqRMySiUBIckEglRvqNwDesQ4VtNXqTllzCQNTlS/qRHe0MiaqYpYBWlZ0SlTpZIuToQWVzingOcPkAI6t6c+UBeXNJRQ1jiEamSZipks1k5SwojKFKADneAGGrRxjdOAoS1pzd4Kc69y6er6eUC8bolzkImSj3pSsw4t84AbunKCU+pUuYFKYgBKQRfXfz3Bh6xMI3PBUTf0MI/CpaYPcaF/fEO0FGOzC2SbXfUFzu6NFqlA3aX9/6+A0i/V0ktUg9qvJmcIZJUVKA0YcyB5xtastEAJPRefgvvjXis9pMGmT82QWAJ3Ab7B9T0jvZicQtgpQe1rW5wxYDhijNZco5WWl8ujsQb6F3vraOMJ2fmyl5pknPluySwLcDv8o82Nc0SOa9wrFflrW+mdtDmg87WmUdPlSlOrAB+LDWLU2iTMSUKDpVYiIsHqUzpaVpsDu4R7tJWqkU6lp8RISDwdy/oDGwJ2Oj3jhSUZE4v281hW0KT2qkgaFoCKkF7w44nKXPTmKglyToXPUwKk4Jdyu+5r+rwn9UxoynjpX3haD+yqjSada8rKCsr8mBhb/aFSdnOUkE3Ls72N7k3OusEtjsQmSKgJK/3RbMNAynD5eIN4YNpMKl1Rzq7hA8QuWHEG0MwvErbCVnjMbqKxJaC+hh22CSCouDYPrZ90fT9lZ+c5JaijcVGWknmz2ht2Zw1MlOWZKZZDkkpUSNO6oaNa3MQUNyLQC4kKOeiM32hrMtRNSAScw/2iNQrZbEjgYzbF6UKqahiHScxF3PdTYNyvBdef7QPj7FF7Ja4zlrTWPcIbh1RN7VCiSlIUNGDNv421i4KvslpmJIK0KStO+6SFB+VorSQz9D7Q0fLp+6FA2NvYD+PsjH3WvRnTEYu+eVrc6TJxGUKqSn9+gAzpJ/iNvIG8hrEajnFTCVoM+VlTbOix0PeEKWz9fMkLlTELIUVEHgLWB9mvHnGibR4QkgVMghlALmITql9VgagO4PAj0fim3ikpqoA04NrQq3Z2nmylS1IZKxlU2rHxB+YcPzhZ2o2bVJQFU6imWgAZHypSBoRdgBHGC7eskJnoKiA2dLOpvpJLX5v5RS2q2rFSgS0IIQ4USohyRoGFgIGYi7BSkZex1hXsJny1SVSZqgpanyqLZLgDKDx1tv9YoYvsmipWuSEoQZctICihJK1KJUAskaa6aPCrVV6UJOa9vDx8o62P/aHlnZKk5ElkiYS4AT4QstuFnibEZDbTl77J5qrL/ZuCT4z3imxCU21YXIDhol/9JR/OX7I0vCKyXOClSlBScylOCDqeW43MXezixdagwx8KWfbK1i6iozrUpYlpLZmLKVYt5P6Q3VFHLX4kJV1SDCt+zqnaQpZ+cph5P8AiTDe8ACQKFTNnaU6yJfkAPdHc+rp6WWASmWkWA3+Q1JittJjAkILa/ph5loTFlU0AkZpqvnHcH0A4CKSP2osURemCr2zkkMZUzsyWchLdWzOPSAtXRpSTNk+FXebcp7uOZ9vW8DKyR2ammkzFbgBw4AW8zEE/GpklASqTKUhaiO86lJcO3BrEvuMUbIDhyK6Isyxdy5ipc7tEEmROIBTrlXx9BfpEk+TkWRuVdh4cqgC/m5sNWZjA5FUSUMAApRUwDNkLP1L68oYDQ5pZVfioDUgOWHm0EhcGv8AuolaXxmuR/8AV5RJYM73N9d5374IT/FSngpY8z/zFGm5/DpbdaLdapkSlfRnD25fgYf7VZu0ZHh/1I91jaJ1ajz90wGPkiI80ehcfLKK9sCF1sQWExH0VqHoo/EQQ25T/lP/ANE+5UCNlJjVM9PFRPqlJ+MGNtT/AJNX2kfjHvNE7doj5+ufdeccNupHl8LLE+AefvMQoETIPcHn/uMQPCL73FabeAV2k/iD7P4mHSf4f1vhIpj3x0/GHOavueUbehP9tY+u/wAldVrEFUe9LPNQ9Q//AIxItd4grFfw/t/+CodJSIVbEfEfL3CMx2g7tXNI3s/9IBjTcRPePl7hGd7Q0w7Za1kkEhkp6DxKOmkRrcwt+/sm+yge/cRyHuECSq7QfwDCDMITMSQnxD/S9uIdx6RXoqxiyJQA8381Q2YfPSnKs6EhPFiePDrGQQAOK9IHE5UlDL7JQDDKNUkWbg0OFNIIpxNlgkgmwupKTqB9JO/LqHIDgsE/GalOcsbPx4+yI6jbGZIk5JJD+FzcDeWHGE4i4PNK00Ze0bONq/WSQEmckNLz5D9VTBQHQg26EQHxHExLsfH9AeIfbPzOni5DWFqZjU5YIWtSklWYgktmYh24tHOVvf63jUE7nCkrJpS3PJWZk5UxQf00H65m8GaDBUm6yDyHxgHKU0MGCypiiEgF1EBI4k2ERShopP2xEkS0TShLDupB6OT7x6wa+UfX9sUkyewlplAuwDn6Sjcnp8Io55n0E/1flBQKFLuOV5gsjs6aUnk56m8FDVZUFROkCanGJKBlBzNYBLnTpC3tHjc5SAJUvKj5yiXI6j8dIocZWSM4CH41iBn1GUGybn7R0HkPfBbDJWW48TMOQgDhlPk8Tubk7yTxhikps+ghF7tzrWnGzYyl7X07pJQxWxufZ5Rn+MBeZKlqf6vBxdQ6fjD3NnKJCEan1biYS9s8NMqdqSVsOgCUkt5vBGsJBKHJIAQOam2akFZzHoOQjQqaSAhoUNlZBCRDbNnAIjhkq22ggQspQ5n3xYrb06vqqQr3iB0ieFEqGhJ95gh4pM1P1X/pUI3tS29LXgPZeZjdWpNdT7owhbgHlHQVA2iqQZab3yj3RMJ3I+kfLHREEheya8ValwdeWtV9YJPqCPwg5tYt6RfVP+4QsU0z/NJXdmSD/UYYcfddPMSASWFhrZQMew7JBOlcPz/ELF1LgNQ0+Pus2Qe75q/3GIYuycOmlwEK8R+aTrfhziUYBUH/ALa/6TAzG48k+JGgcVUpld9PQw3qV+7/ANP4QvU+Cz+0H7tWnBhcwa+a3kddRujV0TSGUVl6whzsFElLvEFWuyPt/wDiqIULJAdgeZaOJ7kpAuxKi12YEX9fZDhISIava9V/Ie6ELGZqjPmJSnMdAAH3Avy01h1q5r+ggQwzmz7y2ptrbfE6wXA385J/sVxGpeBzHuEMrcPVKljKnOmzrTe+/MNUnkYHoxjKlSW8QIbqGhtwhQnk9mpyLZy4UoH5k1GhtoWhe2gwFSVZkjy3eRjCIs2V6x0Qq2IJNxBSt8WqWuQZYlKGhJfmQdYp/wDS5xGYSllLs4Dh+EViCCxBBG42MMNjFWFlmd7HZRKRhkwnwuONm9YJSMHJutTch8YD0mJLRoXHAxfTjqt6RF2tpXfOHikbkUqE6JD8Tc+2LKVcIAJxr6vthp2SlJngqVY3COGZLEkjf+Ri4FqthOFWvtkJsRYEcRaB/wAkV9M+pibEMRyht48TceUBP+qHnBlyKS6EDpEqadLaCFVOOz28f3UfCOTjs/6f3UfCG/0ubqPX4WB9UzoUfx2kp5MqWpASgqCgUvoZeW4B0sRy0inQyJ08AJTkR9JWp+yn8TC3NrFrniYouoJSASEsACo+Fm13tBdO0NQNJn3Jf9sU/R5LskevwiDtH+naLTdTUMunQValnJNyTGZYrUGqqidUoJHVR8XowHkYJYtjs9aCFTLX+agbuQgJQLKB3be33xZ/ZU5bQLfX4URauPfbr/PNOeFyQlIihtNiWVBSk3VYfH0genE5oFlexPwgVWzitTqLliPUMYHH2PMDkt/c/CYl7Qj24B9PlFcNGVCU8AILU832hvIwpirWND7BHacSmj53sT8I3PpSWbTXBedyHlw6p3oVJRogeZU3o7QTTVvbKkeT+94zkYxOHz/up+ESJx2f/M+6j4Qr+lRA2GtR+/kPFxWjylB3YPx3+sW0TozD/ENR/M+6j+2OhtLU/wAz7kv+2L/ROHCvzyXbitR7aPjNjMf8S1P837kv+2PFbTVX837kv+2K/RP8PzyU71pa58VJig7sH4sH9Yz07S1P837kv+2OTtDUfzPuo/ti30bvBQXFaBMxCYNJix/qV8YHVVWpXiUo9STCavHZ/wDM+6j4RGcYnH5/3UfCLt0hHRUNlMk+ZAuZNZTiA68Um/S9ifhH3ypZuT7BA9Vo3yMABHH85J3s2UQSlzunL7hM1BiuVWYi51UAHIvrx1g0mvlTe67ksADreM9+UK4+6LWHV8xExKkqYguLJNxyIjMPZEp5j1+F6FvbDOYPp8rWKiRKp5LqIyIHAPxN+Zc+cBqjCZNR+8myU95lBxdiOeloTsSxyfMZK5jju2yoA8T7hFyftJUk/wATh8yX/bB/06TqPX4QDrozxB9PlGFbL0ynZCQMpNgAbB+DQFwTBZE8TAtISkADOkMpKlqZJffvLG1ohGP1H8z7qN/+mB1HiU1MuYEqYKUkmybtpqI79Ok6j1+FT62LofT5Xqtl1on9nMWkICu8oEvkBuQG1b3w1S6gSquSgBKUAlACfD3pasrdSfN4VarFJq1gqU5bgnehQO6KU2umEJdXhytYWyHu7tzCOHZsg5j1+FH1sY5H880/Y0LlTsQNYWf+rp+mfSKmJ4tOWkhS3BsbJFvIQJ7Q/oCJ/T5eo9fhSddH0P55r//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2" name="Picture 8" descr="C:\Users\Gail\Desktop\downloa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4494" y="3932015"/>
            <a:ext cx="2371725" cy="1933575"/>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1"/>
          <p:cNvSpPr txBox="1">
            <a:spLocks/>
          </p:cNvSpPr>
          <p:nvPr/>
        </p:nvSpPr>
        <p:spPr>
          <a:xfrm>
            <a:off x="2736850" y="3672034"/>
            <a:ext cx="1906034" cy="1882036"/>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The best option for one person may not be the best for others. </a:t>
            </a:r>
          </a:p>
        </p:txBody>
      </p:sp>
      <p:sp>
        <p:nvSpPr>
          <p:cNvPr id="18" name="Content Placeholder 1"/>
          <p:cNvSpPr txBox="1">
            <a:spLocks/>
          </p:cNvSpPr>
          <p:nvPr/>
        </p:nvSpPr>
        <p:spPr>
          <a:xfrm>
            <a:off x="5661542" y="2073981"/>
            <a:ext cx="2817628" cy="1882036"/>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Research is critical to develop and test new prevention options that offer people more choices. </a:t>
            </a:r>
          </a:p>
        </p:txBody>
      </p:sp>
    </p:spTree>
    <p:extLst>
      <p:ext uri="{BB962C8B-B14F-4D97-AF65-F5344CB8AC3E}">
        <p14:creationId xmlns:p14="http://schemas.microsoft.com/office/powerpoint/2010/main" val="30325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617998"/>
            <a:ext cx="5009859" cy="1242160"/>
          </a:xfrm>
        </p:spPr>
        <p:txBody>
          <a:bodyPr/>
          <a:lstStyle/>
          <a:p>
            <a:pPr marL="0" indent="0">
              <a:buNone/>
            </a:pPr>
            <a:r>
              <a:rPr lang="en-US" dirty="0"/>
              <a:t>The U.S. Centers for Disease Control and Prevention (CDC) is using what they call high-impact prevention.</a:t>
            </a:r>
          </a:p>
        </p:txBody>
      </p:sp>
      <p:sp>
        <p:nvSpPr>
          <p:cNvPr id="3" name="Title 2"/>
          <p:cNvSpPr>
            <a:spLocks noGrp="1"/>
          </p:cNvSpPr>
          <p:nvPr>
            <p:ph type="title"/>
          </p:nvPr>
        </p:nvSpPr>
        <p:spPr/>
        <p:txBody>
          <a:bodyPr/>
          <a:lstStyle/>
          <a:p>
            <a:r>
              <a:rPr lang="en-US" dirty="0"/>
              <a:t>High-Impact Prevention</a:t>
            </a:r>
            <a:br>
              <a:rPr lang="en-US" dirty="0"/>
            </a:br>
            <a:endParaRPr lang="en-US" dirty="0"/>
          </a:p>
        </p:txBody>
      </p:sp>
      <p:sp>
        <p:nvSpPr>
          <p:cNvPr id="4" name="AutoShape 2" descr="data:image/jpeg;base64,/9j/4AAQSkZJRgABAQAAAQABAAD/2wCEAAkGBxQQEhUUEhQVFhQWFRgWFBcXFxwWFxUXGBYXFxcVFRcYHSggGBwnHBcVITEhJSksLi4uFx81ODMsNygtLiwBCgoKDg0OGxAQGywkICYsLCwsNCwsLCwsNDQsLCwsLCwsLCwsLCwsLCwsLCwsLCwsLCwsLCwsLCwsLCwsLCwsLP/AABEIAK4BIQMBEQACEQEDEQH/xAAcAAACAgMBAQAAAAAAAAAAAAAABgUHAQQIAwL/xABOEAACAQICBgUGCAsGBgMBAAABAgMABAURBhIhMUFRBxNhcYEUIjJCUpEjM2JykqGxwRUkNENTY4KTorLRJTVUc8LwF0S00uHxVYOjFv/EABoBAAMBAQEBAAAAAAAAAAAAAAADBAIBBQb/xAA0EQACAgEDAQYEBgEFAQEAAAAAAQIDEQQSMSETIkFRYYEjMnGxBRQzQpGh8DRSYsHR8eH/2gAMAwEAAhEDEQA/AK/r6dLoeOFdwcGzQQaqYhJ7NhKv0yB91R6rmC9R1PEn6CmBVgkKMANUfweCvznvwvekcOtn9MZVJ82p+iH8VfVirVeBAUYAbLw9Rg0CbmurmSU9qQjUH8Wqajit2ob8lge+lSXmKdWYEhRg4NPR1AvlTXEg+DtIXuG71GSDvJOY+bUurfc2rlvA6ld7c/AW7mcyu8jek7M7d7EsfrJqiMVFJCm8vJ5VrBwk9G8JN5dRQDPJ284j1UG1z2eaD9VKumq4ORuuO6SRs6a4sLu8kdPilyihA3COMaq5dhyLftVnTV7K1nnlnbZ7pEHT8CwowdG/Q9RZwTYi4GsgMFoD607ja45hVz/i5VHqPiTVS+r+g6ruxc/4FF2LEknMkkkneSdpJqtJITkxXcHAowdCjBw3MIwyS7mSCIZu5yHIcSzcgBmT3Viyca4uTNRi5PCJ3TTEo1CWNqc7a2zBb9NMfTlPPIkgePDKp9NW3myfL+wy2S+SPCFaq8CQowdCjBw28Lw6S6lSGFdaRzko4dpJ4ADaT2Vic4wjukajFyeEMelGIx2sX4OtGzRTndTDfcTDYV+YuQ2dnZtmorc5drP2XkNskorZH3FGrMCAowdCjABRg4FGAHDBcMisYVvb5dZm22lsdhlI3SyDhGDkf65gGOybtl2dfux8YqC3S9jY/wCK1/yt/wB2f+6l/ka/U7+Zn6CPXoLgQFBwbNEjq2OKN+ojT6chFSahZsrXqOreIy+gp1WJCgBs0j+Dw3DYvaE05/afIfUakp7105fRD59K4r3FOqxAE0ANvSJ8E9ra/wCGtI1b/Mca7/6ak0neUp+bH39MR8kKVViAoAbofxXB3bc97OEHPqYc9b3vmPGo339Rj/avuP8Alq+oo1YICgBv0bPkdhdXm6SX8UtjyLDWlcdwG/mpqO74lsa/BdWPh3YOXshQqwQFAGxh9k9xKkUYzeRgqjtPE9g3+FZnNQi5M1FNvCGHTy8QPHZwHOCzXq8/bm/OyHmc9ngedT6WDw7Jcv7DLZLKiuEK1VCQoAKACgB0i/smy1917eJ5ntW9sfW7Gb/e6on8ezH7Y/2yj9OGfFiWBVpOFABQB9IpJAAJJIAA2kk7AAOJobx1Z36DreMMGtzChH4QnQde4P5NEdoiQjc7DeR/21DFPUT3P5Vx6j38KOPFiQKuJwoAKACgAoAcMFwiKyhW9v11tbbaWx3zHeJJBwjGw7d/uBjsslZLs6/dj4xUFul7IXcZxeW8laadtZ2+ioG5UHqqOX31RXXGuO2IuUnJ5ZoV0wZra4OhQcGrBfNwnEW9qS1QeEhY/Uaks66iH0Y+H6UhVqsQBNADX0iL1ctrDwgsYEPzsmZj45j3VJpOqlLzbH39Gl6C/ZYZNP8AEwyyfMjZx71GQqiVkI8tIUot8IZ8A0AvWnhMtuyRdahkLFRkgYFtmee7PZlU1urq2NJ9RsKJ7llG5pdodiFzd3Ey25KvIdTJ0zKDzUORb2QD41ijU0wrUWzVlVjk3gV73Rm8g+MtZ1HPq2ZR+0oI+uqo6iuXEkJdc14EWqFjqqCWJ1QvEsTkFy550zKSyZ9Bq6RZFSaK0Q5pZwJF2GQgPIfHNc+0VLpFmLm/Fjr3hqPkKqIWOSgkncAMye4Cq20urErqbEWGzMwVYpCzEKPMbeTkOFLdsEuV/J1Ql5DRp7C0Zgsokdo7SIKzKhIeZ/OlbMDLl451LppRebJNZb/odamsRS4FXyGX9FJ9Bv6VX2sP9y/kTtl5B5DL+ik+g39KO1h5r+Q2y8ht0Ttnsbae/ZG60fAWilTn1jg68uRG5V/1CpL5q2arT6csdXFwTm19BKJ27Tt4578+2rkThQAUAFADNoXhUbF7u5/JbXJmH6WXYY4Vz35nLMdoHGpdRY1iuPLHVRXzPhERjmLSXk7zy+k5zy4KvqoOwDIU6qtVxUUYlNyeWaFMMBQAUAOmCQLhcAvp1BuZQfIYmHogj8pccuXeOeyKyTvn2ceFy/8AooiuzW98+An3Nw0jM8jFnYlmY72JO0mrFFRWEIbz1ZvWOAXU+XVW07g8RG2r9IjL66XK6uPMkaVcnwiWj6PcRI/JmHe6D/VSvztPmb7CzyMS9H2Ir/yzHuZD/qoWspfic7CzyIe+wS5g+Nt5kA4tGwXwbLI++nRurlw1/JlwkuUMGB4THZxLfXy557bS2Oxp3G0O44Rg5Ht9wM9lsrJdnX7sZGKit0vZC9jWLS3kzTTNrO3gFXgijgo/3tqiuuNcdsRcpOTyzRphkxWDhmtrgAoAa7bzcEmPt36L4LED9tSS66mP0Hr9F/UVKrEDTofoRcYgVdRqQZ7ZW3HI7Qg3udh7O2pdRqoVrHLHVUym8+BdUmiFo87XEkKySNq/GeeqhVCgKh80buWdeN+YsUdqfQv7KOctE2iBRkAAOQ2ClZybNG4xy3jEhaaP4FdeUBtYou7NgMyN1bVc3jpyZ3rzIuDT3DnOQu4x87WQe9gBTHpbl+1mVdDzJ+2uUlUNGyup3FSGHvFIaaeGMTT4NS7wO3mdZJIY2kRgyuVGsCDmPO37+FbVk0sJmXCLeWjm3Hpi9zOzHMmaQn6Zr6KpYgkvI8ub7zJrow/vW1+dL/08tI1v6L9vuNo+dHRFeCeiFcAK6AUABFAGpeYXDMMpYYnHJ0Vh9YrSnJcM44p8oV8X6MrCfasZhbnEch9A5r9VUw1tsfHP1FS08H6FcaTdGl1aAvH+MRDaSgydR8qPPb+zn3V6FOuhPpLoyWenlHquoqYRh0l1NHDCM3kbVXkOJJ7AASe6qrLFCLkxMYuTwie0zxKNQljanO2tiQzfp5/XlbLfkcwPHhlSNNBvNs+X9hlsku4uEK1VCQoAKAGjRPCIwjX14PxWE5KvG4l9WJeYz38Pccpb7W32cOX/AEOrikt8uEMmH6E3eLzG6vSYI3y1Vy8/q/VSNT6CjPe23ectudTS1NdEdlfVjVVKx7pdCxMD0LsrPLqoVLj8441379Zt3hlUFmpss5ZTCqEeET7MFGZIAA2k7ABSeRhAXmm1hCcnuos+IUl8u/UByp0dNbLiLFu2C8TNnprYTHJLqLM7gx1Ce7XAolprYrLizqtg+GToIYbMiCO8EH7aSbE/pK0ft5rSed4x10ULGNwSCNUEgHLeOw1VpLZxsUU+jYm+EXFtlA17x5oUAYrAGa2uDoUHBsuvNwSH5d7IfoxkfdUkeupfoh7/AEl9Sb6Nuj/yoC5u1PU74ozs635TfI5Dj3b06vV7e5Dk3RRu70uC50QKAAAABkANgAG4AV5DZceN/epBG0srBUQFmY7gB9/ZXYxcnhHG0lllFaZ9IM98zJEWit9wUHJpBzkYbf2Rs27c69vT6ONazLqyC29y6Lg18N/F8HuXyyNzcx26/NjXrGPd6Q767PvaiK8lk4ulTfmxUqsSbuEYtNaP1lvI0bcctzZcGU7GHfWLK42LEkajJx6ov3QXSY31tHJMqxyMzoADslMeWs8YO3Lfs25ZGvC1FPZzaXB6NVm6OWc/4t8fN/myfztXvV/IvoebPlk90Yf3ra/Ol/6eWp9b+i/b7jaPnR0RXgHohQBS/TooN1b5gfEn+c16/wCG/LL6keqfVEZozM1hYz3pZhJLnb2i5nLWIzkmy3HVAyB5qedMuSttVa4XV/8AguD2Qcv4I/DNPL+3I1bhnA9WQCQHxPnDwIps9JVLwMq+a8Sx9E+lKK4YR3SiCQ7FcHOJjyJO1D35jtrz79DKCzHqimvUqTxIsQGvPKQoAVNJdG9VLmewjRLyWPUL7s1zzfV4ByOPEgZ1VVd1jGx91Cp19G48nPbLq7CCCNhBGRBGwgg7jXvrr1PMZigAoAnNE9HjfSkMdSCMa88vsLyXm53AUjUXKuPq+Btde9+hdmD6NozRyyxhVhGVpbn0bdfbYetK2wkn0dw25k+LO59Unzy/P/8AC+MPF+w0VOMIjSjSGLD4DLKc+CIPSkb2V+0ngKbTTK2W1GJzUFllB6UaWXOIMTM+UeeaxLsjXls9Y9p+qvdp08Kl058zz7LZTfUgqeKG/A8GitYRe365odtrbHY1ww2hmHCP7e7IGO22Vkuzr935D4QUVul7Hnb9IN6ly04kzDHbCfitUbkC+rkOI288669HW4bce/iCvmpZLLv9J4sRwi7ki2MIHEkZPnRtqnfzB4Hj7xXnRolVfFPzKnYp1toomvcPOCg6YrBwzW1wdCg4Wrolox5fZYcrj4BZbmaX5WrLqLH47fAHsryr7+ztnjnoi2uvdCOeC2kUKAAAABkANgAG4AV5jKzNcApnpl0jMkws4z5kWTS5etIRmFPYqkHvbsr1/wAPpwu0fsRamzL2orWvSJBs0sPU2WHW+49S1y47Zm83xyDVJR3rZz9h9nSEYinVYgyATsAzJ2AczwFDeFk6OWml21nLZ28LarWUKEsv6eTz5D9nfmQai08FYpSl+5/0Pse3CXgKFxKXdnOWbMWOW7NiScuzbVqWFgQ+cjR0WRFsUtyBmF6xm7F6mRcz4so8ak1z+Cx2n+c6ErwT0QoAqXpZw17vEbOCP0pIyo7Brksx7AAT4V6mimoVTkyTURcpxSE7TrEkknWCD8ntUEEQ4Er6cnaS3HjkOdWaWDUd0uX1EWyy8LhC1VIkKDpbnRFpeznyKdsyATbsTmSACWiJO/IbR2AjhXk67TY+JH3LNPbnustSvMKwoAp7pl0ZEbreRDJXISYDcHy81/HLI9oHOvW0F+fhv2ItTXjvIrCvTJDewXC5LuZIYRm7nwUes7cgBtrFlka4uTNQi5PCLs0HwqIKEg220Dka/wDirldkkx5opGS8Mxn6qmvE1E5N5ly/6XkehVFYwuB2qQcFAHOvSBpGb+7ZgfgYyY4Rw1QfOfvYjPu1eVfQaWlV1+rPNunvkLNUiRtwDB4raIX18ucf/LW59K5bmQd0YzB7e7YZLbXOXZ1+78h8IJLdL2ILHcZlvZjNM2bHYAPRReCIOAFPqqjXHERc5OTyyPphg2rK/eHXCNkJI2ikHBkbeCPrHLKsygpYz4GlJrg1a0ZCg6YrBwzW1wdA0HDpHQKwa3w+2jYZMI9YjkXYyEfxV87qZ7rZNHq1LbBIn6QbPK7uBEjyN6KKzN3KCT9ldSy8A3hZOW768aeR5X9KR2du9iT99fTQioxUV4Hkyll5MWdsZZEjXfI6oO9mCj7aJy2xbORWXgYeki6D4hKq+jCEgXujUA/xFqn0ccVJ+fUbe++LFVCRh0BsBPfRa/xcWdxITuCxedt7NbVHjU+qntreOX0G0xzIisYvzczyzNvkkZ+4E+aPAZDwptUNkFHyMSlubZp1syWp0RQLbBJXHwl5K0EP+XFG8sj9xZMvAV5Wvk5PauFz7lumjjr5luV5ZWFACF0m3iWam5B/GJITbW/NAzFpZB3Lq+OXOrdJB2Pb4csRfJRWfHgowCvcPOCgAoAk9GY5mu4BbD4brFKcswcyW+TkDn2Z0q9xVb3cG687lg6bjkDAFSCCMwRtBHMGvnGeqfVcAjdI8MF3azQH85GwB5NlmreDZHwplU9k1IzOO6LRzKkDFtQKS+tqhQMyWzy1QBvOdfSbljd4HlYfA8zRfg9Fw+3YG/uiiXUi7eqVyAIEPcc2PLbyygz2rdsvlXHr6lGNi2Lll0YTh6W0McMYySNAg8Blme07/GvJnNzk5MuisLBt1g6LnSHiZtcPndTkxXq0PJpDqZjuzJ8Ko0sN9qQu6W2DZzkK+hPLG3AMGit4RfX4zjP5Nb+tcsNoYjhGOfHuyBkttlOXZ1+78h8IJLfL2IPH8alvZjLMcydiqNiovBEHAD66fVVGuOELnNyeWR1MMBQAUAFABQBisAZra4Okho/Yi4uoITtEkqKfmlvO+rOl3S21t+hqCzJI6gAr5s9UK4AtdI911WG3Lc0CfvGVP9VUaVZuiKueIM50r6E8wZuje3D4hEzehEHmc8ljQkH6RWptW8VNLx6DqVmaF+8uTNI8jb5HZz3sS330+EdsUhUnls8a0cG3BPxbC7u4Pp3LCzi7VI1piOzLMd61Hb374w8urHw7tbfn0FKrBB7WVq00iRJteR1Re9iAPtrM5KMXJ+B2KbeCy7G7X8OWVrEc4bNXgXtdbeXrWPaW2H5teZKL/Lym+Zdf7K0/iqK4Rb9eWWBQBTPTm34zbjh1LbO99v2D3V6/4b8siLV8orWvSJAoADQA6wj8E2WvuvbxMo/at7fPa/Yz/wBORqF/Hsx+2P8AbKP0458WWh0W3XWYZb/IDR+COQPqyrztZHFzK6HmCGupRoUAU5jlrHgs1xcnVe6mlkNmm8QxuSWmYc/OKgdnfl61cpaiKh+1c+pFNKtuXj4ET0TWpuMTEjksY0kmZmOZLHJQSeebk+FN1zUKdqMadZnll814h6AUAVr05XGVrBH7U+se3URhl72B8K9H8OXxG/Qm1XyoRdH8EigiF9fj4H/l4PWunHZwjGzM8e7fZbbKUuzr58X5E8IJLfPj7kJj+NS3sxllIz3Io2LGg3Ig4AfXVFVUa44Quc3J5ZHUwwFABQAUAFABQB9dS3st7jS9yO4Z80xcAxp6MI9bFLbPgZD7oZMvry91S6x4pl/niNo/UR0PXgHpBQAl9L75YZIOckQ//RT91WaH9ZCdR8hQde6eaNmibdTZYjcceqjt4z8qZyHy7hqnxqS/vWwh7j6+kJSFOqxAGgBu06/F47OyH5iHrJR+um85s+4fzVHpe/KVnm+nsPt6JRFGrBA26BIIBcX7gatrGREDuaeTzYx4Zn6QqTVPc41Lx+w+rpmfkfHRo5bFrZmObF5STzJgmJPvo1ixQ19Ao/UydDV4J6IUAUz05flVv/kn+c16/wCG/LL6kWr5RWtekSBQAy6GYUjF7q5/Jbbz3/WybCkK8yTlmO7nU2psaxCPLHVRXzS4RE47i0l5O88p85zu4Ko9FB2AU2qtVxUUYlJyeS5ehd88PI5TyAfwn768j8QXxfYt03yD5UJQFAHP/SyD+E5s/Zjy7tQbq97Q/oo87UfqE/0Fx/DXLco4x72Y/dSPxJ92KGaTllw15BaFACP0mRWyiCe8OtHDr6kA9KeVtXVU/IGRJ/2DZpHN5jDl+PkIvUejkUzj+Ny30xlmO3cqjYsaDciDgPtr2aqo1xwiGc3J5ZG0wwFABQAUAFB0+4YmdgqKzMxyVVBZmPIAbSa42kssEvAc4sOgwgCS7Cz3uWtHbA5pDxV7gjedx1ft3iNzne8Q6R8/P6D1GNfWXV+Rj/iniHtQ/uh/Ws/ka/UPzEhKq9cCBq6LnyxS2z4mQf8A4yVLrV8GX+eI2j9RHQ1eAekFACf0tR62Fz5cGiPumTP6s6r0TxchOo/TZz/XvHmjZiJ6jB7WPc1zcSzt8yLKNc+/MEVJDvaiT8lgfLpUl5inVYgndCMNF1fQRsPMDdZJyCRguc+w5AeNI1M9lbaGVR3TSNPSHE/K7qaf9JIWX5u5B9ELW6YbIKJyct0myOJphgb9LB5HZ2tjucjyq559Y+yNT81cx4Co6PiWSs9kPs7sVH3Z4dGH962vzpP+nlrWt/Rf+eIaf50dEV4B6IUAUz05flVv/kn+c16/4b8svqiLV8orWvSJDbwnDpLqZIYhm8jao7OJY9gAJPdWLLFCLkzUYuTwif00xCNAlhbHO3tj57fpp9zynnltA8eGVI00G82z5f2GWyXyLhCrVQovXoYjyw7P2ppD7sl+6vD17+L7F+mXcHuoigKAOe+lOXWxOfs1F90a/wBa97RLFKPO1HWxjJ0FP8LdLzSM+5nH31P+JcR9xmk5ZcFeSWhQBVfTtH5lq3ypF+pT91en+GvvNEmrXRFR16xEFABQAUAFAG/gmDzXkoigTWbeTuVF4s7HcB/6zpdlsa1mRuEHJ4QzTYrBhStFYkTXZGrLdkZrH7SW4P8AN9vCZVzv71nSPgv/AEa5Rr6R58xMkkLEsxLMTmWYksTzJO0mrEklhCG8nxWThmtrgCW0TueqvbZxwnj/AImCn6jSdRHdVJegyt4mmdNV84eoFAELppZ9dYXKDaTC5Heo1h9Yp1EttkX6mLFmDRzRny8K+jPKG7pHPVzQWw3WtrFGfnsuu32rUmjWYyn5sff0aj5IUqrEDdoznbWF7d+s4W0hPa5zlI7lyPhUd3ftjD3Y+vuwcvYUasEDBoLha3N4nWfExAzTk7hHGM9vedUeJqfVWbK3jl9ENpjul1I7HsUa8uJbht8jlgDwXYEXwUKPCmVV9nBRMzluk2TPRh/etr86X/p5aTrf0X/nib0/zo6IrwD0goApjpy/Krf/ACT/ADmvX/Dfll9URavlFbV6RIOtv/ZNl1m69vEyjHG3t89r9jPw8ORqJ/Hsx+2P9soXw458WJQFWiAoOHRPRrZ9ThtsCMiyGQ//AGMXH1EV8/q5brZM9OmOIIZ6mGgTQBzFpNe+UXlxLvDzSFfmhiE/hC19JRHbXFeh5VjzJsZuhy96vENQnZLE6ftDJx9St76m/EI5qz5MbpniZe9eIegFAFf9NVnr2KuPzU6sfmsrIfrZfdV34fLFuPNE+pWYZKPr2zzwoAKACg6T2jmjL3QMsjiC1T42d9i8tWPP03zyGXbz2Ge69Q7q6y8hkK3Lq+iNrG9JkERtLBDDa+ux+NudmRaVuR9n/wBVmuh532dX/SOysWNseiFeqhIUAYrAGa2uDpLaJxa97arznj/nB+6lah4qk/Q1WszR0VguKrdIzLvSWSJhyaN2Q+/IHxr56cHB4Z6cZbkSFYNGCM9hroHPVpo6Y8YS0I2LcjLtiB6wH6Ar3ZXZ0+/0POVeLdvqRWlV/wCUXlxLwaV9X5oOqv8ACBTtPDbXFeguyWZNkUTTTA3aYjya1sbPcyxm5mH6yY+aD2gaw8aj0/fnKz2XsPt7sVH3FGrBA3w/iWEs26a/fUXmLeI+ce5mzHaGFRv4l+PCP3Hru1+rFCrBA19FkRbFLYgEhesZuwdTIuZ8WUeNSa1/BfsP0676Oha8E9EKAKY6cvyq3/yT/Oa9f8N+WXsRavlC5oXhEbl7q5/JLYa0n62TZqQgcczln4c6o1NjWIQ5YqqCfelwiIx3FnvJ3nk9JzsHBFGxUHYB9/OnVVquKijE5uTyzQphg38Bwtry4igTfI4BPJd7t4KCfCl22KuDkahHdJI6ehiCKqqMlUBQOQAyFfNt5eT1sYPuuALnSDjQsrGVwcncGKLnruCAR3DNv2ao01XaWJC7p7YNnOQr6E8scdD8PW0C4ldlkijbO3RfjLmTaMlHsb8zx7qj1E3P4UOr8fQorjt78i+bK6WaNJEOaOodTzVhmD7jXiSi4vDPQTysntWQIvSfC/K7SeDi8ZC9jDah+kBTaZ7JqRmcd0WjmRlIJBGRByI5EbCDX0ieeqPJMUAFADbhejcdvGt1iRKRnbDbj464O8Zj1E7Tlv4bM5J3ym9lXPn4IfGtJbp/wRmkekcl6VBAjgj2QwJsjjHDZ6zdv2U2miNfXl+LMTscvoQtOFhQAUHTFYOGa2uDrGHo+j1sStB+tz+irN91T6v9GQyn9RDBoBpcLW/mWU5QXMzkk7kkLtqv2A55E9x4VPqdPvqTXKQ2q3bNp+Jd9eMXBQAq6VYSkbviIB62C0mXIDPXOqSh7xmwz+V2VTTY2lV4NoVOKT3+hzyK+gPMJfRPDPKryCL1WkBflqL5z5/sgjxFJ1E9lbYyuO6SQaW4n5XeTzeq0hCfMXzE/hUHxo09eytILJbpNmnhNg1zPHCnpSOqDLhmdrdwGZ8K3ZNQi5PwMxjueCZ0+xBZboxxfE2yi3iHDKPYx8Wz28chSdLBxhl8vqMulmWPBC3VIktboviWy8mLqDPfs4TmlvFE7637TqveCOVeTrJOxvHEfuW6dbcebLarzCsKAKj6XcOkur+0hiGbyRFRyHnnNjyAGZPdXqaGahXKTJNTFylFIVNM8QjQJYWxzt7c+e36e42h5TlvA2gePZVeng3m2XL+wi2SXcXCFaqhJ9IhYgKCSTkABmSTuAA2k9lDaXVnS8+jDQs2KGacDyiQZZfok36nzjsJ7gOG3xNZqe0e2PCPQoq2LL5HuoR5hmAGZOQG0k7gOZroHP8A0laVfhC4yjOdvFmsfJyfSk8dw7B217mjo7KGXyzzr7N8unB56O4DEkXlt/mLYH4KLc90/BVB9TmezlXbbZSl2dfPj6BCCS3S4InSLHpb6XrJcgANWONfQiTgiDwGZ4+4B1VMa44Ridjk+pY/Q5pSCvkUrecM2tyeI3tF3jaR2Z8q87X6fD7Re5TprP2stSvMKwoAo7pb0XNtcG5jU9TOc2yGyOXiDyDbx263ZXtaG9SjsfKINRXte5eIi21s8rqkas7sclVRmSewCrpSUVlk6WXhDkltb4OA0wS4v96xA60NseBlI9J9ueX2b6jbnqOkekfPzHpRr56sU8UxKW6laWZy8jbyeXAAbgByFVQrjBbYiZScnlmpWzIUAFABQdMVg4Zra4Aa+i9f7Shb2Flf3QuPvqXWfpNfT7jqPnQqA5+NUpdBRcvRbpYxtZBduBFA0caStv8AP2Kjns2eceB27s68jWUJTWxdWXUWd3vFlA57Ru4V5xSBGe+ugVTpt0Wlmaawy25loCQoz/VMdg+afA8K9PT67C22fySW6bxiLmj1jLh0F9czo8UixeTQhxqnrJiM2XPfkANo7afdONsoQi8rOX7C4RcIykxIDCriYfOjbCJurubuGMvKkZhtRsAMsmwvm2QyUZbc8tpqDV2xzGDfTllNEHhyS+gyaJdFQRhLfMJGG0QrtXP9Yx9PuGzvqe7X5W2voNr02OshaxLQnLFzbAatux6/W3Bbfe/dkc0HhVENV8Dd48e4p04s2+B76PYz5Zj1vIuyJTJHAo3LEkEwQAcM9/jWbauz0zXjyzsJ7rS768cuCgBN6QI5kUyWkMkl1JGYFdVz6mPW1pGB4McwB3Z8DVWmcc4m8LkTdnHdXUqSDQLEX9G0kHzmRP5mFet+bpX7iPsLPIYML6I7uTLr5IoRxAzkb3DIfXSJ/iMF8qyMjpZPksfRfQe1w/zkUvL+lkyLD5o3J4be2vPu1VlvPBVCmMOBmqYYeVzcJEjPIwVFGbMxyAHMk11Jt4QNpdWUv0h9IZuwbe1JWDc77Q03YBvVPrPYN/saXR7O9Pkhuv3dI8ELo5gMaxeW32a2qn4OMendONyIPZ2bT38MzTbrpOXZ18+PoLhBJbpcfci9IsdkvpeskyCgasUa7EiQbkUd2WZ45dwDqalXHCMTm5PLIqmmD7hlZGDIxVlIKsDkQRuINcaTWGdTwXnoB0gJehYZyEuQMuSzdqcm5r7uzxNVpHX3o8F9V6l0fI9VEUGviFlHcRtFKoeNxkyncR9x7a1GTi8o40msMrrGtFpsMgP4KhLu+sJZywaeNDuSJSBkN20ZnZu4i+u+N0vjPp5eBNKpwXcRUFyjIxEgZXzzYOCGzO8trbc69aLi13SJ5XJ5awrXBwnsF0PvLwjqoH1T67/BoBzzbf4A0izU1w5Y2FU5cItDAOiuCGJxcN10roya2WSRawy1owfWHtHlsyrzLdfOUlt6IrhpopdSmsRsmt5ZIpBk8bsjd6nLMdh3+NexCanFSXiQSW14Zrk1o4enkr+w/wBE/wBKVvj5ndr8jzpq4Bjb0Z7LqVvYtJ2/hA++o9b8iXqh1HzP6Ciu4VYIGxT1eCHnPfgd6Rw55/TGVSc6n6IfxV9WfOiunl1h4CKRLCPzTnYo+Q29frHZXbtJC3rwzld8oFxrptar1K3EggklgjnCybAqyZ5Bny1Qdh2GvI/LWPO1Zw8F3ax6ZJ61u45QGjdHU7QUYMD4g0lxa5QxNPg9JIwwyYAjkRmPrribQGsuGQg5iGLPnqL/AEru+Xmc2ryNiSRUGbEKBxJAA99c6s7wKePdI9jag6sgnf2YSGGfa/oj359lVVaO2b4x9RM74R9RN0x0pmaxDShUmvQQka74bQZZgsdpLnLaeB2AZGqtPRHtenVR+4m2x7OvL+wq9G8yx4nbM7BVDSZsxAAzglG0nYNpFV6xN0tL/OomhpTWS/Pw3bf4iD96n9a8Psp+T/g9DfHzPVcThKFxNEUU5MwddUHkWzyB2j31zZLOMHdy5yeX4btv8RB+9T+td7Kfk/4Ob4+Yfhu2/wARB+9T+tHZT8n/AAG+PmegxSDUMnXRdWpyZ9ddVTyLZ5DeK5slnGOp3csZyRN5pvh8Q867hOXBGEh9yZ0yOmtf7WYdsF4injXS/EoItYXkbg0nmJ3gDNj3HKq6/wAOk/neBMtUl8qK00i0mub9s7iQsoOaoPNjXuUce05mvRqohUu6iWdkp8kho5gcSx+W3+a2qnKOPc90/sR/J5nv5Ehd1sm+zr5+xqEFjdLgjNI8ekvpeskyVVGrFGvoRJwVB4DM8fcA2mmNSwvczObm8siqaLCgAoAzQdLa6PdKrtYWkvGXyKMZdfKSshPBIjl8N/vbwrydVRXuxX83kiymyWMy4G3COkCwucsp1jY+rN8Ee7Nth8CalnpLYcr+B0boS8RmjkDDNSCOYOY+qp8NDT5nt0fY6qw+UAftrqbXAYR5RYfEhzWKNTzCKD7wKN0vM5hH1d3scKlpZEjUby7BQPFjQoyl0SOtpciPpH0p2sAK234xJwI2RA9r+t+z7xVlWhsl1l0RPPUxXHUq5La7xm5eRU13Y5u+WpFGANms25QAO0ntr03KvTwS/wDpIlKyWSUF1ZYX8Tq3t2Pzp220J/Vj84Rz+sbqVttv+bux/s3mFfHV/wBHh/xLxL9OP3Sf9tH5KryOfmJilVq4EjXoIdVMQf2cPly7yVAqTVcwXqOp/d9BUFViRt0m+Dw3DYvaWac/tuMvtqSjrdOXsOs6QivcWsPtTNLHEN8kiIP2mC/fVNktsWxUVl4J3pFuxLiE4X0YisK9gjUKR9LWpGkjtqXr1GXPM2R2i9k093DCjMpkkUMVJU6o85zmPkhq3e1GtyaM15ckkTGlmltw95OYbiZIg5SNUldVCp5mYUHLbkT40qjTQ7Nbksm7LZbnhm9oJitzNc9ZPdXBt7ZGnnBmfIhQdVSNbbm2WziAaXqa64wxGKy+iNVSk5Zb6IUsWxSS6keSVmJdi2qWJVczmFAOzIbvCq664wSSEyk5PLN3RDBRe3KxtshUGSdtwWJBm23hnsXx7KxqLezhlc+B2uG6WD40qxo3ty825NixLu1Il2IoHDZt7ya7RV2cEvHxCye6WSIpws2sKw17mZIYlzeRgo7ObHsAzJ7qxZNQi5M1GO54QwaZ4hGipYWxzt7Y/CMPz9xtEkh5gHMDx4ZVPpoNt2z5f2G2yWNkeEKmQqsQSmjmBPfTiKPIDLWkc+jFGPSdv97TSrrVXHLNwg5vBI6W43HIEtbTzbODYnOZ/WmfmSc8s+efHYuilrvz+Zm7Jp92PCFuqRIUANGjmAxiLy2+zW1U+Yg9O6cbo0Hs7Nrd/aRLdc2+zr5+w6EFjfLgjdJMekvpdd8lRRqwxLsSJBuVRuzyyzPHLuFMppVccLnxMzm5PJE04WFABQAUAOFho9DZRrc4nmNbbBaDZJNlxl/Rpu3+PIxzulY9lXux6rUFun/BC6Q6Qy3zgyZLGuyKJNkcS8Aq88tme/w2U+qmNa6c+ZidjkRNNFntb3ckfxcjp8xyv8prLhF8o6pNeJvppLeDYLu5/fSH7WrH5er/AGo12k/MxLpFdtsa7uSOXXSZeI1ttCorXEUHaS8zQZnlYAl5HJyUHN2JPAbyTW8RivIz1Y1waLxWaiXFHKZjNLWMgzyctcg5Rqf9kHZUr1ErHtpXv4DlWo9Z/wAGhjulklwnUxKtvaj0YItgI5yMNsh79nZTKtMovdLq/MzO1tYXRC9VAsxWDhmtrgBq0T82yxRuUEKfvJSPuqS/9Steo+v5JfQVCarEDZ0jL1c1tD+gsbeP9rJiT45ipNG8xlLzbH39Gl6Hx0awBr9Hb0IEknfsEaHI/SK13WPFWPPocoXf+gt3NwZXaRt7sznvYkn7apjHakhTeXkatBT5PHeXp3wQ9XEf1051Fy7QPqapdT3pRrXi/sOq6JzFEDKqxA33Y8iwpI90t+/WvzEER+DB72Ofiajj8S9vwj9x77lePFihVggcbr+z8MWPdcX4Dyc0tlPmKeWtt8C3Koo/Guz4R+5Q+5XjxYnVaThQA62w/BNl1h2Xt4hEYPpQW/rP2M2zLw5Gon8ezH7Y/wBsoXw458WJQFWk572No88iRRKWd2Cqo4k/dxJ4AGszkoptnUm3hDVpFeJYQHD7Zgzk530y/nHGwwKfYXcfdzqWmLtl2s/Zf9jptQWyPuJ1WCAoAZ9GsAjMZvL4lLRD5q7nuX4RxDiM957+0iW6557Ov5vsOhBY3S4I7STH5L6XXkAVVGrFEvoRJwVR4DM8fcKZTSq44XuYnNyeWRNOMBQAUHT3sbOSeRY4kZ5GOSqozJ/oOZOwVmc1FZkwSb6IcB5Pg2/UucR5elDaHt9uQfV2cY+/qPSP9sf3avVihf3slxI0szs8jbWZt5/oOwbKshBQWI8CZScnlmvWjIUAFABQBO4BotNdKZSVhtl2vPL5sYHHUz9M9g2dopFuojDour8kNhU5deESsmkdvYAx4YhMm0PeSgGQ8+pQ7EXtI8DvpSona828eRrfGHSH8ijPM0jF3Ys7HNmY5sx5knfVaiorCEt56s866cCg6YrBwzWlwdGzBBq4TiDe1Jbp7n1vvqW3/UQX1Gx/SkLmGQdbNFH7csafScL99UWPEG/QXFZkia6RLnrMRuSNyv1Y7OrUIR7waVpFipG7332bOjB6nD8Rn4skdtGe2RvhMu5dU1i/vWwj7mq+kJP2FOqxI3Y5+LYZZ2+5rhnu5eersWEH9nb3rUdXfulPy6IdPu1qPn1ILR7CjeXMUC/nHAY8kG128FBqi6zs4OQuEd0kjd04xUXV5IU+KjyhhA3COPzRl2E5nxpemr2VrPL6s1bLdIxoZg63dyBJsgiUzXDHcIo9rA9+7uJ5V3U2bIdOX0QVR3S68GtpNjDXtzJMdgY5Rr7Ea7EX3b+0mtU19nBRMzlulki6aYGXQzCY5Ge5ufyS2GvJn+cf1IQOJJyzHhxqbUWNJQj8z/zI6qKfefCIrHsXkvZ3nl9JzsHBFGxUXsA+88abVWq4qKMTk5PLI+mGB4/uW34fhG4TvNpCfskYe7Ls2w/6if8AxX9lH6UfViQTVwgxQcGfRnAYzGby9JS0Q5Ko9O5kG6KPs5nv7SJbrnns6+fsOrgsbpcEfpLpBJfSBmASNBqwxLsSJOCqOeQGZ+6mU0qtevizNljkyIpxgKDgUAS2j2j8185WIAIu2WVtkcS83b7ht+2lXXRrXXnyNwrcuCavtIIbGNrfDM82GU14dkkvNYf0ado8OZRCmVr32+yGOagtsP5FAmrBJig4FABQBs4dYS3MgjhRpJDuVd/ec9gHadlZnOMFmTNRi5PCGr8G2eF7bsrdXQ3WyH4KI/rpPWPyfq41Jvtv+TpHz8R22FfzdX5EFj+kU96wMzeYvoRJ5sUY4BUGzxO2qKqIV8C52OXJE00WFABQAUHTFYOGa2uDrGu0Orgk/wAu+jX6MYapJLOpXohqfwn9TV6PbfrMRtgdwk1z+wpfP3gVvVvFTOUrM0ROLXHWzzSe3LI/frOx++m1rEEvQxLq2MOKnqcIs4tzXE01w3zUPVpn3ggjuqeHe1EpeSSGy6VpeYv4Ph5uZ4oFzzlkVNnAE7T4DM+FUWz2QchUY7pJEtp/fie+l1Pi4soIwNwWIauQ7NbWPjStLDbWs8vqbtlmbN3Rg+R2V1enZI48ktvnONaR17lG/wCSRS7/AIlsa/Dlmq+7By9hQqwQOOJf2fhyW+64vcpp+aQD4uM8szt+lUUPi3OXhHovqPl3IY8WJ1WiDbwvDpLmZIYhm8jBRyHNjyAGZPdWLJqEXJmoxcnhE/pniCIEsLY5wW5+EYfnrjc8h5gHMDx7Kn00G27Z8v8ApDbZJdxcIVarEDjo5aJYQjELlQznMWMJ/OPl8ew9gcD48qjuk7ZdlDjxf/Q+CUFvl7CrfXbzyPLKxaR21mY8T/TcMuAAqqEVFbUKbbeWeFaMjPozo+jRm8vSUs0OwbnuX4RxDiMxtPf2kTXXPPZ1/N9h1cOm6XBoaTY+99IGKhIkGpDEvoxJwA5ndma3TSq16+Jmdm9kPThYUAFADLgGjAkj8pu36izX1z6cx9iBT6RO3b9vCa3UYeyHWX2+o6FeVmXRHxpDpOZ0Fvbp1FmnoxDe5z9OZvWbjlu799FWn2vfPrL/ADg5OzK2rohdqkUFABQAUANGF6I5Ri4v5PJbf1dYfDy9kUZ2+JHbkRtqWep67a1l/wBDo1dMy6I+sR0v1Izb4fH5LAfSYHOebZlnJJw7gfHhXIabL3WvL/o7K3piPRCrVYkKDgUAFABQAUAYrAGa2uAGq483BIh7eIO3gsOr/SpI/wCpf0Hv9FfU+ujfzJ55v0FnPID8rVCr9po1nWKj5tBRy36CkqnIAbTuHaeVV8CBt6SGCXEdsN1rbxQ9mtqh2y+kvuqTRrMXPzY+/lR8kZ6Ph1Jub0jZa27FO2aTzIx/N76NU922teLCnpmXkKqIzsAM2ZiAObMxyHvJqrKihOGxq0+kEJgsEOa2kYEhHrTuNaRj7x7zUulW7Nr8fsOueMQXgaWhOELc3GtNkLeBTNcE7tRNoXt1iAMuWdb1NjhDC5fRGao5eXwjQ0hxZr24knfYXbNV9lBsVR3ADxzplNargomZycpZI6mGB1tf7JsutOy9vEIiHrQW53ydjNsy8ORqKXx7Mftj/bKF8OGfFiVVpOMmiWBpIHurrzbODa/OZ/VgTmTsz/8AOybUWtdyHzP+h1cM96XCI/SPHHvpjK+QGWrHGPRijHooo+08TTKalXHC9zE57nki6aYGXRjR9HQ3d4THZxn9q4fhDEN5z4nv7SJrrmn2dfzP+htcM96XBpaS6QPfSBmASJBqwwr6EScgOewZn7q3TSq16+Jyc3JkPThYUAZUZnIbSdgA2knkBxobwdwONpgcOHIs+JDWlYa0NmD5zcnnPqr8n7d1RStla9tXHi//AAeoKCzP+CBx/Hpr6TXmbYNiIuyONfZReHfvNUVUxrWIipzcn1IummAoAKAJTAdH575isCZhfTcnVjjHN2Owd2/spVt0K13jcIOfBP8Altlhey3C3l2N87j4CE/qk9cg+t9fCp9lt/zd2Pl4jcwr46sV8UxOW6kMk8jSOeLHcOSjco7BVUK4wWIoTKTk8s1K2ZCgAoAKACgAoAmMC0Yub3bDGerHpSsdSJQN5Ltvy7MzSbNRCvl9RkK5S4Jr/wDhF/8AkbH95U35v/gxvY/8kJtXrgnGvG/NwnDx7Uty/wDHkPqqSvrqJv0Q6X6UTOi56vD8Tl5xwwj/AOyQg/VlRf3roR+rCvpCT9iO0Jsevv7aPLYZVZvmp55+paZqZbapMxUszRraR3/lF1PLweVyPm55L/CBW6YbK0vQ5OWZNk3iI8lwmCLc95M1w/8AlINWNe4nVb31PDv3uX+1YGS7taXn1Pjo9t1E0l3L8VZxmZvlOQViXvLZkdqitauT2qC5l0OUpZ3PwFq7uWld5JDm7szue1iSfrNURiopJCn1eRsxofg/D47TdPdatxdc1jBzhiP2kdh51JX8W1z8F0Q6Xcgo+L5E6rhAy6GYRHIz3N1stLYBpc/zjepCvMk5ZjlkONS6ixrEIcv/ADI2qKfefCIrHsXe9neeX0nOwDcijYqL2AfeeNNqrVcdqMznueWe+jGBNfTagOpGo15pT6MUY3sTuz5f+DWbrlXHPj4Ha4b3g2tLcdS4KQWwKWcHmwpxY+tM/Nic9/PmTWKKXHvS+Z/5g7ZNPpHhC9VIoZdGdH0dDd3jGOzjOWz07hx+aiHHdkT/AOSJrrmn2dfzfYbXWsbpcGnpNpA9642COGMasEK7EiQbgBxbLefurdNKrXq+WcnNyfoQ1OFhQBtYZh0tzIsUKF5G3AfWSeAHM1idkYLMjUYuTwhtae3wYasRS4xDc0npQ2p4iP25Bz+zcZMT1Dy+kf7Y7u1cdWJt3cvK7SSMXdjmzMcyT2mrYxUVhCG23lnlXTgUAfcMTOwVFLMxyVVBZmPIAbSa42kss7yNsOjMFkokxRyGIDJaREGZgd3Wn82vj48Kkd87Hipe74HKuMOs/wCCOx7SuW5QQoqwWq+jBFsXL5Z3ue/Z2UyrTxg9z6vzMztb6cIgKoFhQcCgAoOhQcAmg6T+D6IXNwvWELBANrTTnqowOJGe1vDZ21PZqYQeF1foMjVKXXhEj5Thth8Uhv5x68nmWyn5Kb38ffS9t9vPdX9ms1w46v8Aoh8d0mub3ZNJ5g9GJRqRLluyQb/HOnVaeFfC6mJ2SlyQ1bMZM50KawDXUZtJrgGyw5Bn5sMpPLNnG6pqH8SbfmOsXdijKThMHZBnrS3gLHhqpHsHvGdDedQn5IOKseoaB3Ige6nyJaK0lKZe2wAB7Bvo1T3KMfNoKejb9BagTWZVz9Ihc+8gZ1S5pISkMXSDeLJeFEBWOCOOCMHgqLnuG7axqfS9IZfLeRtzzLC8D1v7oW+FwQIDrXUjTTNwKxkCNBz4HvFZj3r3J+HRHZd2tLzNLQm0jlu064ExxgysoGZfq9oXadxOWfZnTNTY1W8fQzVFOXU0ccxVry4knffI2YHsruVR2BQB4VupRrgoozN7m2acS6zBRxIHvOVbc0lkylkadNb1Yljw+AFYYAGkJ2GaZhm0jAHdt2D+gqXT95u2XLHW9EoIVUGZA5kD3nKq3NCcDfpTeLZwLh9uCAQsl1IdjTuRsXYTlGMt2f35x0/Em7Je3oPs7q2r3E7OrNyEE9ofhEdzKxnLdTEnWSKnpuB6gOY1c+f/ALE+ovcI93kZVXufXg8tJtIWvXU6ojgjGrBCvoxJ3cWPE12itVrzb5YWTcvoQ2dP3oWZzo3oDcwexNzMkQbV12y1iM8hvJy491YstUYtmox3PAzY5jiWKvZWCtFuW4nbLr5jkDkCPQTbuHPhxlqj2vxLOvkvAbOWzuxEzOrdyEGc6N6AM6NyAkcAws3cyxBgmeZLEa2QG/IZjM+IpdtyhHcahDc8DJiGPRYYXt8PiKyjzZbqXJpjmMyIxuQf7yz21LCDu79j6eS4HSkq+kf5E2aZnYs7MzMc2ZiSxPMk7SatTilhCHk+M67vRwM6N6OBnRvR0xnRuRwznRvR3BKaOYMb2Xqw4QAZs2WtkOxcxmfEUq29Vxzg3Cvc8DFeYjaYW5jtrbrrhcs57nJlU/q4lOXjmD31NHfesylheSGvbW8JdfUWcYxy4vG1riV5DwBOSr81B5q+AqquFda7qEylKXLI/Omb0YDOjejpisb0a2n/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099" name="Picture 3" descr="C:\Users\Gail\Desktop\download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4004" y="1617998"/>
            <a:ext cx="2752725" cy="165735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
          <p:cNvSpPr txBox="1">
            <a:spLocks/>
          </p:cNvSpPr>
          <p:nvPr/>
        </p:nvSpPr>
        <p:spPr>
          <a:xfrm>
            <a:off x="738448" y="3291374"/>
            <a:ext cx="7762585" cy="493818"/>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dirty="0"/>
              <a:t>High-impact prevention includes:</a:t>
            </a:r>
          </a:p>
        </p:txBody>
      </p:sp>
      <p:sp>
        <p:nvSpPr>
          <p:cNvPr id="7" name="Content Placeholder 1"/>
          <p:cNvSpPr txBox="1">
            <a:spLocks/>
          </p:cNvSpPr>
          <p:nvPr/>
        </p:nvSpPr>
        <p:spPr>
          <a:xfrm>
            <a:off x="695916" y="3770245"/>
            <a:ext cx="7762585" cy="1258956"/>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i="1" dirty="0"/>
              <a:t>“…using combinations of scientifically proven, cost-effective, and scalable interventions targeted to the right populations in the right geographic areas.”</a:t>
            </a:r>
          </a:p>
        </p:txBody>
      </p:sp>
    </p:spTree>
    <p:extLst>
      <p:ext uri="{BB962C8B-B14F-4D97-AF65-F5344CB8AC3E}">
        <p14:creationId xmlns:p14="http://schemas.microsoft.com/office/powerpoint/2010/main" val="85201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8085" y="1291307"/>
            <a:ext cx="4871636" cy="4280153"/>
          </a:xfrm>
        </p:spPr>
        <p:txBody>
          <a:bodyPr/>
          <a:lstStyle/>
          <a:p>
            <a:pPr lvl="0"/>
            <a:r>
              <a:rPr lang="en-US" dirty="0"/>
              <a:t>Disease surveillance</a:t>
            </a:r>
          </a:p>
          <a:p>
            <a:pPr lvl="0"/>
            <a:r>
              <a:rPr lang="en-US" dirty="0"/>
              <a:t>HIV testing, counseling, and referral services</a:t>
            </a:r>
          </a:p>
          <a:p>
            <a:pPr lvl="0"/>
            <a:r>
              <a:rPr lang="en-US" dirty="0"/>
              <a:t>Street and community outreach</a:t>
            </a:r>
          </a:p>
          <a:p>
            <a:pPr lvl="0"/>
            <a:r>
              <a:rPr lang="en-US" dirty="0"/>
              <a:t>Risk-reduction counseling</a:t>
            </a:r>
          </a:p>
          <a:p>
            <a:pPr lvl="0"/>
            <a:r>
              <a:rPr lang="en-US" dirty="0"/>
              <a:t>Prevention case management</a:t>
            </a:r>
          </a:p>
          <a:p>
            <a:pPr lvl="0"/>
            <a:r>
              <a:rPr lang="en-US" dirty="0"/>
              <a:t>Prevention and treatment of other sexually transmitted infections (STIs)</a:t>
            </a:r>
          </a:p>
          <a:p>
            <a:pPr lvl="0"/>
            <a:endParaRPr lang="en-US" dirty="0"/>
          </a:p>
          <a:p>
            <a:endParaRPr lang="en-US" dirty="0"/>
          </a:p>
        </p:txBody>
      </p:sp>
      <p:sp>
        <p:nvSpPr>
          <p:cNvPr id="3" name="Title 2"/>
          <p:cNvSpPr>
            <a:spLocks noGrp="1"/>
          </p:cNvSpPr>
          <p:nvPr>
            <p:ph type="title"/>
          </p:nvPr>
        </p:nvSpPr>
        <p:spPr/>
        <p:txBody>
          <a:bodyPr/>
          <a:lstStyle/>
          <a:p>
            <a:r>
              <a:rPr lang="en-US" dirty="0"/>
              <a:t>High-Impact Prevention</a:t>
            </a:r>
          </a:p>
        </p:txBody>
      </p:sp>
      <p:pic>
        <p:nvPicPr>
          <p:cNvPr id="4" name="Picture 3" descr="C:\Users\Gail\Desktop\download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926" y="1493335"/>
            <a:ext cx="2752725"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50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89498" y="1405347"/>
            <a:ext cx="4805391" cy="4033502"/>
          </a:xfrm>
        </p:spPr>
        <p:txBody>
          <a:bodyPr/>
          <a:lstStyle/>
          <a:p>
            <a:pPr lvl="0"/>
            <a:r>
              <a:rPr lang="en-US" dirty="0"/>
              <a:t>Public information and education</a:t>
            </a:r>
          </a:p>
          <a:p>
            <a:pPr lvl="0"/>
            <a:r>
              <a:rPr lang="en-US" dirty="0"/>
              <a:t>School-based HIV/AIDS education</a:t>
            </a:r>
          </a:p>
          <a:p>
            <a:pPr lvl="0"/>
            <a:r>
              <a:rPr lang="en-US" dirty="0"/>
              <a:t>International clinical trials</a:t>
            </a:r>
          </a:p>
          <a:p>
            <a:pPr lvl="0"/>
            <a:r>
              <a:rPr lang="en-US" dirty="0"/>
              <a:t>Technology transfer systems </a:t>
            </a:r>
          </a:p>
          <a:p>
            <a:r>
              <a:rPr lang="en-US" dirty="0"/>
              <a:t>Organizational capacity building</a:t>
            </a:r>
          </a:p>
        </p:txBody>
      </p:sp>
      <p:sp>
        <p:nvSpPr>
          <p:cNvPr id="3" name="Title 2"/>
          <p:cNvSpPr>
            <a:spLocks noGrp="1"/>
          </p:cNvSpPr>
          <p:nvPr>
            <p:ph type="title"/>
          </p:nvPr>
        </p:nvSpPr>
        <p:spPr/>
        <p:txBody>
          <a:bodyPr/>
          <a:lstStyle/>
          <a:p>
            <a:r>
              <a:rPr lang="en-US" dirty="0"/>
              <a:t>High-Impact Prevention</a:t>
            </a:r>
          </a:p>
        </p:txBody>
      </p:sp>
      <p:pic>
        <p:nvPicPr>
          <p:cNvPr id="4" name="Picture 3" descr="C:\Users\Gail\Desktop\download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926" y="1405347"/>
            <a:ext cx="2752725"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32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617998"/>
            <a:ext cx="7826963" cy="540411"/>
          </a:xfrm>
        </p:spPr>
        <p:txBody>
          <a:bodyPr/>
          <a:lstStyle/>
          <a:p>
            <a:pPr marL="0" indent="0">
              <a:buNone/>
            </a:pPr>
            <a:r>
              <a:rPr lang="en-US" dirty="0"/>
              <a:t>The toolbox is organized into two sections:</a:t>
            </a:r>
          </a:p>
        </p:txBody>
      </p:sp>
      <p:sp>
        <p:nvSpPr>
          <p:cNvPr id="3" name="Title 2"/>
          <p:cNvSpPr>
            <a:spLocks noGrp="1"/>
          </p:cNvSpPr>
          <p:nvPr>
            <p:ph type="title"/>
          </p:nvPr>
        </p:nvSpPr>
        <p:spPr/>
        <p:txBody>
          <a:bodyPr/>
          <a:lstStyle/>
          <a:p>
            <a:r>
              <a:rPr lang="en-US" dirty="0"/>
              <a:t>The HIV Combination Prevention Toolbox</a:t>
            </a:r>
          </a:p>
        </p:txBody>
      </p:sp>
      <p:graphicFrame>
        <p:nvGraphicFramePr>
          <p:cNvPr id="4" name="Diagram 3"/>
          <p:cNvGraphicFramePr/>
          <p:nvPr>
            <p:extLst>
              <p:ext uri="{D42A27DB-BD31-4B8C-83A1-F6EECF244321}">
                <p14:modId xmlns:p14="http://schemas.microsoft.com/office/powerpoint/2010/main" val="729875890"/>
              </p:ext>
            </p:extLst>
          </p:nvPr>
        </p:nvGraphicFramePr>
        <p:xfrm>
          <a:off x="1524000" y="180103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682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C3293C0B-027B-4DBF-B589-66882E976693}"/>
                                            </p:graphicEl>
                                          </p:spTgt>
                                        </p:tgtEl>
                                        <p:attrNameLst>
                                          <p:attrName>style.visibility</p:attrName>
                                        </p:attrNameLst>
                                      </p:cBhvr>
                                      <p:to>
                                        <p:strVal val="visible"/>
                                      </p:to>
                                    </p:set>
                                    <p:anim calcmode="lin" valueType="num">
                                      <p:cBhvr additive="base">
                                        <p:cTn id="7" dur="500" fill="hold"/>
                                        <p:tgtEl>
                                          <p:spTgt spid="4">
                                            <p:graphicEl>
                                              <a:dgm id="{C3293C0B-027B-4DBF-B589-66882E976693}"/>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C3293C0B-027B-4DBF-B589-66882E976693}"/>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12BCC3F6-85E7-427B-BC25-E468D3BE5A48}"/>
                                            </p:graphicEl>
                                          </p:spTgt>
                                        </p:tgtEl>
                                        <p:attrNameLst>
                                          <p:attrName>style.visibility</p:attrName>
                                        </p:attrNameLst>
                                      </p:cBhvr>
                                      <p:to>
                                        <p:strVal val="visible"/>
                                      </p:to>
                                    </p:set>
                                    <p:anim calcmode="lin" valueType="num">
                                      <p:cBhvr additive="base">
                                        <p:cTn id="13" dur="500" fill="hold"/>
                                        <p:tgtEl>
                                          <p:spTgt spid="4">
                                            <p:graphicEl>
                                              <a:dgm id="{12BCC3F6-85E7-427B-BC25-E468D3BE5A48}"/>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12BCC3F6-85E7-427B-BC25-E468D3BE5A48}"/>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The HIV Combination Prevention Toolbox</a:t>
            </a:r>
            <a:br>
              <a:rPr lang="en-US" dirty="0"/>
            </a:br>
            <a:endParaRPr lang="en-US" dirty="0"/>
          </a:p>
        </p:txBody>
      </p:sp>
      <p:pic>
        <p:nvPicPr>
          <p:cNvPr id="4" name="Picture 3" descr="img_1219777824163_361.jpg"/>
          <p:cNvPicPr>
            <a:picLocks noChangeAspect="1"/>
          </p:cNvPicPr>
          <p:nvPr/>
        </p:nvPicPr>
        <p:blipFill>
          <a:blip r:embed="rId3">
            <a:graysc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237058">
            <a:off x="3889193" y="4141399"/>
            <a:ext cx="1878116" cy="1659674"/>
          </a:xfrm>
          <a:prstGeom prst="rect">
            <a:avLst/>
          </a:prstGeom>
        </p:spPr>
      </p:pic>
      <p:grpSp>
        <p:nvGrpSpPr>
          <p:cNvPr id="5" name="Group 4"/>
          <p:cNvGrpSpPr/>
          <p:nvPr/>
        </p:nvGrpSpPr>
        <p:grpSpPr>
          <a:xfrm>
            <a:off x="4021861" y="1412778"/>
            <a:ext cx="1342769" cy="639454"/>
            <a:chOff x="4800599" y="2438401"/>
            <a:chExt cx="1981200" cy="1215989"/>
          </a:xfrm>
        </p:grpSpPr>
        <p:sp>
          <p:nvSpPr>
            <p:cNvPr id="6" name="Rounded Rectangle 5"/>
            <p:cNvSpPr/>
            <p:nvPr/>
          </p:nvSpPr>
          <p:spPr>
            <a:xfrm>
              <a:off x="4800599" y="2438401"/>
              <a:ext cx="1981200" cy="1080797"/>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5105400" y="2743199"/>
              <a:ext cx="1371600" cy="911191"/>
            </a:xfrm>
            <a:prstGeom prst="roundRect">
              <a:avLst/>
            </a:prstGeom>
            <a:solidFill>
              <a:schemeClr val="bg1"/>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 name="Round Same Side Corner Rectangle 7"/>
          <p:cNvSpPr/>
          <p:nvPr/>
        </p:nvSpPr>
        <p:spPr>
          <a:xfrm>
            <a:off x="3350476" y="1813492"/>
            <a:ext cx="2737184" cy="560999"/>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3139126" y="2346942"/>
            <a:ext cx="3195603" cy="1648329"/>
          </a:xfrm>
          <a:prstGeom prst="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4542379" y="2148954"/>
            <a:ext cx="295911" cy="376616"/>
            <a:chOff x="4343400" y="1905000"/>
            <a:chExt cx="598713" cy="762000"/>
          </a:xfrm>
        </p:grpSpPr>
        <p:sp>
          <p:nvSpPr>
            <p:cNvPr id="11" name="Rounded Rectangle 10"/>
            <p:cNvSpPr/>
            <p:nvPr/>
          </p:nvSpPr>
          <p:spPr>
            <a:xfrm>
              <a:off x="4343400" y="1905000"/>
              <a:ext cx="598713" cy="598713"/>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4477739" y="2068287"/>
              <a:ext cx="326571" cy="598713"/>
              <a:chOff x="1905000" y="5257800"/>
              <a:chExt cx="457200" cy="838200"/>
            </a:xfrm>
          </p:grpSpPr>
          <p:sp>
            <p:nvSpPr>
              <p:cNvPr id="13" name="Round Same Side Corner Rectangle 12"/>
              <p:cNvSpPr/>
              <p:nvPr/>
            </p:nvSpPr>
            <p:spPr>
              <a:xfrm>
                <a:off x="1905000" y="5257800"/>
                <a:ext cx="457200" cy="3048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 Same Side Corner Rectangle 13"/>
              <p:cNvSpPr/>
              <p:nvPr/>
            </p:nvSpPr>
            <p:spPr>
              <a:xfrm rot="10800000">
                <a:off x="1905000" y="5562600"/>
                <a:ext cx="457200" cy="5334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pic>
        <p:nvPicPr>
          <p:cNvPr id="15" name="Picture 14" descr="MB900234256.jpg"/>
          <p:cNvPicPr>
            <a:picLocks noChangeAspect="1"/>
          </p:cNvPicPr>
          <p:nvPr/>
        </p:nvPicPr>
        <p:blipFill>
          <a:blip r:embed="rId5">
            <a:graysc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8038765" flipH="1">
            <a:off x="2922854" y="4000555"/>
            <a:ext cx="1401531" cy="1317856"/>
          </a:xfrm>
          <a:prstGeom prst="rect">
            <a:avLst/>
          </a:prstGeom>
        </p:spPr>
      </p:pic>
      <p:pic>
        <p:nvPicPr>
          <p:cNvPr id="16" name="Picture 15" descr="TN_mallet-tool-gray.jpg"/>
          <p:cNvPicPr>
            <a:picLocks noChangeAspect="1"/>
          </p:cNvPicPr>
          <p:nvPr/>
        </p:nvPicPr>
        <p:blipFill>
          <a:blip r:embed="rId7">
            <a:extLst>
              <a:ext uri="{BEBA8EAE-BF5A-486C-A8C5-ECC9F3942E4B}">
                <a14:imgProps xmlns:a14="http://schemas.microsoft.com/office/drawing/2010/main">
                  <a14:imgLayer r:embed="rId8">
                    <a14:imgEffect>
                      <a14:backgroundRemoval t="0" b="100000" l="0" r="99359"/>
                    </a14:imgEffect>
                  </a14:imgLayer>
                </a14:imgProps>
              </a:ext>
              <a:ext uri="{28A0092B-C50C-407E-A947-70E740481C1C}">
                <a14:useLocalDpi xmlns:a14="http://schemas.microsoft.com/office/drawing/2010/main" val="0"/>
              </a:ext>
            </a:extLst>
          </a:blip>
          <a:stretch>
            <a:fillRect/>
          </a:stretch>
        </p:blipFill>
        <p:spPr>
          <a:xfrm rot="265761" flipH="1">
            <a:off x="5670203" y="2313047"/>
            <a:ext cx="969434" cy="1056434"/>
          </a:xfrm>
          <a:prstGeom prst="rect">
            <a:avLst/>
          </a:prstGeom>
        </p:spPr>
      </p:pic>
      <p:pic>
        <p:nvPicPr>
          <p:cNvPr id="17" name="Picture 16" descr="tool2.gif"/>
          <p:cNvPicPr>
            <a:picLocks noChangeAspect="1"/>
          </p:cNvPicPr>
          <p:nvPr/>
        </p:nvPicPr>
        <p:blipFill>
          <a:blip r:embed="rId9">
            <a:grayscl/>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638838">
            <a:off x="3526926" y="2381123"/>
            <a:ext cx="1111008" cy="1002175"/>
          </a:xfrm>
          <a:prstGeom prst="rect">
            <a:avLst/>
          </a:prstGeom>
        </p:spPr>
      </p:pic>
      <p:pic>
        <p:nvPicPr>
          <p:cNvPr id="18" name="Picture 17" descr="MB900016925.jpg"/>
          <p:cNvPicPr>
            <a:picLocks noChangeAspect="1"/>
          </p:cNvPicPr>
          <p:nvPr/>
        </p:nvPicPr>
        <p:blipFill>
          <a:blip r:embed="rId11">
            <a:grayscl/>
            <a:extLst>
              <a:ext uri="{BEBA8EAE-BF5A-486C-A8C5-ECC9F3942E4B}">
                <a14:imgProps xmlns:a14="http://schemas.microsoft.com/office/drawing/2010/main">
                  <a14:imgLayer r:embed="rId12">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7035260">
            <a:off x="5535937" y="4194244"/>
            <a:ext cx="1145938" cy="1145938"/>
          </a:xfrm>
          <a:prstGeom prst="rect">
            <a:avLst/>
          </a:prstGeom>
        </p:spPr>
      </p:pic>
      <p:pic>
        <p:nvPicPr>
          <p:cNvPr id="19" name="Picture 4" descr="C:\Users\Gail\AppData\Local\Microsoft\Windows\Temporary Internet Files\Content.IE5\7CJKZ16U\MC900391182[1].wmf"/>
          <p:cNvPicPr>
            <a:picLocks noChangeAspect="1" noChangeArrowheads="1"/>
          </p:cNvPicPr>
          <p:nvPr/>
        </p:nvPicPr>
        <p:blipFill>
          <a:blip r:embed="rId13" cstate="print">
            <a:grayscl/>
            <a:extLst>
              <a:ext uri="{28A0092B-C50C-407E-A947-70E740481C1C}">
                <a14:useLocalDpi xmlns:a14="http://schemas.microsoft.com/office/drawing/2010/main" val="0"/>
              </a:ext>
            </a:extLst>
          </a:blip>
          <a:srcRect/>
          <a:stretch>
            <a:fillRect/>
          </a:stretch>
        </p:blipFill>
        <p:spPr bwMode="auto">
          <a:xfrm rot="13619190">
            <a:off x="4606550" y="2292999"/>
            <a:ext cx="667086" cy="83676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788688" y="3993882"/>
            <a:ext cx="3846561" cy="1868329"/>
          </a:xfrm>
          <a:prstGeom prst="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descr="MB900391186.jpg"/>
          <p:cNvPicPr>
            <a:picLocks noChangeAspect="1"/>
          </p:cNvPicPr>
          <p:nvPr/>
        </p:nvPicPr>
        <p:blipFill>
          <a:blip r:embed="rId14">
            <a:grayscl/>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45498" y="2343683"/>
            <a:ext cx="769312" cy="769312"/>
          </a:xfrm>
          <a:prstGeom prst="rect">
            <a:avLst/>
          </a:prstGeom>
        </p:spPr>
      </p:pic>
      <p:pic>
        <p:nvPicPr>
          <p:cNvPr id="22" name="Picture 21" descr="method_adjustable_wrench_icon_style_clip_art_thumb.jpg"/>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21092">
            <a:off x="5452054" y="2147340"/>
            <a:ext cx="618495" cy="1189138"/>
          </a:xfrm>
          <a:prstGeom prst="rect">
            <a:avLst/>
          </a:prstGeom>
        </p:spPr>
      </p:pic>
      <p:pic>
        <p:nvPicPr>
          <p:cNvPr id="23" name="Picture 22" descr="MH900441292.jpg"/>
          <p:cNvPicPr>
            <a:picLocks noChangeAspect="1"/>
          </p:cNvPicPr>
          <p:nvPr/>
        </p:nvPicPr>
        <p:blipFill rotWithShape="1">
          <a:blip r:embed="rId18">
            <a:grayscl/>
            <a:extLst>
              <a:ext uri="{BEBA8EAE-BF5A-486C-A8C5-ECC9F3942E4B}">
                <a14:imgProps xmlns:a14="http://schemas.microsoft.com/office/drawing/2010/main">
                  <a14:imgLayer r:embed="rId19">
                    <a14:imgEffect>
                      <a14:backgroundRemoval t="36615" b="64615" l="9538" r="89231"/>
                    </a14:imgEffect>
                    <a14:imgEffect>
                      <a14:saturation sat="0"/>
                    </a14:imgEffect>
                  </a14:imgLayer>
                </a14:imgProps>
              </a:ext>
              <a:ext uri="{28A0092B-C50C-407E-A947-70E740481C1C}">
                <a14:useLocalDpi xmlns:a14="http://schemas.microsoft.com/office/drawing/2010/main" val="0"/>
              </a:ext>
            </a:extLst>
          </a:blip>
          <a:srcRect l="9412" t="35835" r="9220" b="35005"/>
          <a:stretch/>
        </p:blipFill>
        <p:spPr>
          <a:xfrm rot="3774657">
            <a:off x="2830127" y="2623800"/>
            <a:ext cx="1504694" cy="454346"/>
          </a:xfrm>
          <a:prstGeom prst="rect">
            <a:avLst/>
          </a:prstGeom>
        </p:spPr>
      </p:pic>
      <p:pic>
        <p:nvPicPr>
          <p:cNvPr id="24" name="Picture 23" descr="god-is-my-ruler-md.png"/>
          <p:cNvPicPr>
            <a:picLocks noChangeAspect="1"/>
          </p:cNvPicPr>
          <p:nvPr/>
        </p:nvPicPr>
        <p:blipFill rotWithShape="1">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l="445" t="16426" r="-445" b="3178"/>
          <a:stretch/>
        </p:blipFill>
        <p:spPr>
          <a:xfrm rot="3781511">
            <a:off x="3841677" y="2823652"/>
            <a:ext cx="1445821" cy="613300"/>
          </a:xfrm>
          <a:prstGeom prst="rect">
            <a:avLst/>
          </a:prstGeom>
        </p:spPr>
      </p:pic>
      <p:grpSp>
        <p:nvGrpSpPr>
          <p:cNvPr id="25" name="Group 24"/>
          <p:cNvGrpSpPr/>
          <p:nvPr/>
        </p:nvGrpSpPr>
        <p:grpSpPr>
          <a:xfrm>
            <a:off x="3358930" y="2230728"/>
            <a:ext cx="2802494" cy="1599889"/>
            <a:chOff x="2590800" y="1286645"/>
            <a:chExt cx="3886200" cy="2218555"/>
          </a:xfrm>
        </p:grpSpPr>
        <p:sp>
          <p:nvSpPr>
            <p:cNvPr id="26" name="Round Same Side Corner Rectangle 25"/>
            <p:cNvSpPr/>
            <p:nvPr/>
          </p:nvSpPr>
          <p:spPr>
            <a:xfrm rot="10800000">
              <a:off x="2590800" y="2286000"/>
              <a:ext cx="3886200" cy="1219200"/>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Diagonal Stripe 26"/>
            <p:cNvSpPr/>
            <p:nvPr/>
          </p:nvSpPr>
          <p:spPr>
            <a:xfrm rot="14125266">
              <a:off x="3501536" y="763171"/>
              <a:ext cx="2064728" cy="3111675"/>
            </a:xfrm>
            <a:prstGeom prst="diagStripe">
              <a:avLst>
                <a:gd name="adj" fmla="val 84276"/>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pic>
        <p:nvPicPr>
          <p:cNvPr id="28" name="Picture 7" descr="C:\Users\Gail\AppData\Local\Microsoft\Windows\Temporary Internet Files\Content.IE5\2N6GVCUY\MC900250779[1].wmf"/>
          <p:cNvPicPr>
            <a:picLocks noChangeAspect="1" noChangeArrowheads="1"/>
          </p:cNvPicPr>
          <p:nvPr/>
        </p:nvPicPr>
        <p:blipFill>
          <a:blip r:embed="rId22" cstate="print">
            <a:grayscl/>
            <a:extLst>
              <a:ext uri="{28A0092B-C50C-407E-A947-70E740481C1C}">
                <a14:useLocalDpi xmlns:a14="http://schemas.microsoft.com/office/drawing/2010/main" val="0"/>
              </a:ext>
            </a:extLst>
          </a:blip>
          <a:srcRect/>
          <a:stretch>
            <a:fillRect/>
          </a:stretch>
        </p:blipFill>
        <p:spPr bwMode="auto">
          <a:xfrm rot="497137">
            <a:off x="5868344" y="4156258"/>
            <a:ext cx="1274064" cy="154258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Tools 2.jpg"/>
          <p:cNvPicPr>
            <a:picLocks noChangeAspect="1"/>
          </p:cNvPicPr>
          <p:nvPr/>
        </p:nvPicPr>
        <p:blipFill>
          <a:blip r:embed="rId23">
            <a:grayscl/>
            <a:extLst>
              <a:ext uri="{BEBA8EAE-BF5A-486C-A8C5-ECC9F3942E4B}">
                <a14:imgProps xmlns:a14="http://schemas.microsoft.com/office/drawing/2010/main">
                  <a14:imgLayer r:embed="rId24">
                    <a14:imgEffect>
                      <a14:backgroundRemoval t="1231" b="98462" l="923" r="99077">
                        <a14:foregroundMark x1="66769" y1="67692" x2="66769" y2="67692"/>
                        <a14:foregroundMark x1="50769" y1="58154" x2="50769" y2="58154"/>
                        <a14:foregroundMark x1="71077" y1="55077" x2="71077" y2="55077"/>
                        <a14:foregroundMark x1="64308" y1="60923" x2="64308" y2="60923"/>
                        <a14:foregroundMark x1="63077" y1="76923" x2="63077" y2="76923"/>
                        <a14:foregroundMark x1="58462" y1="70462" x2="58462" y2="70462"/>
                        <a14:foregroundMark x1="76308" y1="89231" x2="76308" y2="89231"/>
                        <a14:foregroundMark x1="45538" y1="55077" x2="45538" y2="55077"/>
                        <a14:foregroundMark x1="78154" y1="92000" x2="78154" y2="92000"/>
                        <a14:foregroundMark x1="92308" y1="94154" x2="92308" y2="94154"/>
                        <a14:foregroundMark x1="88615" y1="72923" x2="88615" y2="72923"/>
                        <a14:foregroundMark x1="77538" y1="60923" x2="77538" y2="60923"/>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rot="665281">
            <a:off x="2554721" y="4112963"/>
            <a:ext cx="1240530" cy="1321953"/>
          </a:xfrm>
          <a:prstGeom prst="rect">
            <a:avLst/>
          </a:prstGeom>
        </p:spPr>
      </p:pic>
      <p:pic>
        <p:nvPicPr>
          <p:cNvPr id="30" name="Picture 6" descr="C:\Users\Gail\AppData\Local\Microsoft\Windows\Temporary Internet Files\Content.IE5\7CJKZ16U\MC900391184[1].wmf"/>
          <p:cNvPicPr>
            <a:picLocks noChangeAspect="1" noChangeArrowheads="1"/>
          </p:cNvPicPr>
          <p:nvPr/>
        </p:nvPicPr>
        <p:blipFill>
          <a:blip r:embed="rId25" cstate="print">
            <a:grayscl/>
            <a:extLst>
              <a:ext uri="{28A0092B-C50C-407E-A947-70E740481C1C}">
                <a14:useLocalDpi xmlns:a14="http://schemas.microsoft.com/office/drawing/2010/main" val="0"/>
              </a:ext>
            </a:extLst>
          </a:blip>
          <a:srcRect/>
          <a:stretch>
            <a:fillRect/>
          </a:stretch>
        </p:blipFill>
        <p:spPr bwMode="auto">
          <a:xfrm rot="14344168" flipH="1">
            <a:off x="4956669" y="3961534"/>
            <a:ext cx="1382103" cy="10513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C:\Users\Gail\AppData\Local\Microsoft\Windows\Temporary Internet Files\Content.IE5\7CJKZ16U\MC900441282[1].png"/>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rot="1822450">
            <a:off x="4075218" y="3847195"/>
            <a:ext cx="1067113" cy="126821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MB900234256.jpg"/>
          <p:cNvPicPr>
            <a:picLocks noChangeAspect="1"/>
          </p:cNvPicPr>
          <p:nvPr/>
        </p:nvPicPr>
        <p:blipFill>
          <a:blip r:embed="rId5">
            <a:grayscl/>
            <a:extLst>
              <a:ext uri="{BEBA8EAE-BF5A-486C-A8C5-ECC9F3942E4B}">
                <a14:imgProps xmlns:a14="http://schemas.microsoft.com/office/drawing/2010/main">
                  <a14:imgLayer r:embed="rId2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498022" flipH="1">
            <a:off x="4406581" y="3720598"/>
            <a:ext cx="1467776" cy="1380145"/>
          </a:xfrm>
          <a:prstGeom prst="rect">
            <a:avLst/>
          </a:prstGeom>
        </p:spPr>
      </p:pic>
      <p:pic>
        <p:nvPicPr>
          <p:cNvPr id="33" name="Picture 32" descr="MB900016925.jpg"/>
          <p:cNvPicPr>
            <a:picLocks noChangeAspect="1"/>
          </p:cNvPicPr>
          <p:nvPr/>
        </p:nvPicPr>
        <p:blipFill>
          <a:blip r:embed="rId11">
            <a:grayscl/>
            <a:extLst>
              <a:ext uri="{BEBA8EAE-BF5A-486C-A8C5-ECC9F3942E4B}">
                <a14:imgProps xmlns:a14="http://schemas.microsoft.com/office/drawing/2010/main">
                  <a14:imgLayer r:embed="rId28">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5775564">
            <a:off x="3135067" y="3655557"/>
            <a:ext cx="1420913" cy="1420913"/>
          </a:xfrm>
          <a:prstGeom prst="rect">
            <a:avLst/>
          </a:prstGeom>
        </p:spPr>
      </p:pic>
      <p:grpSp>
        <p:nvGrpSpPr>
          <p:cNvPr id="34" name="Group 33"/>
          <p:cNvGrpSpPr/>
          <p:nvPr/>
        </p:nvGrpSpPr>
        <p:grpSpPr>
          <a:xfrm>
            <a:off x="3029224" y="3907495"/>
            <a:ext cx="3406953" cy="1963232"/>
            <a:chOff x="2133600" y="3611809"/>
            <a:chExt cx="4724400" cy="2722401"/>
          </a:xfrm>
          <a:solidFill>
            <a:schemeClr val="bg1">
              <a:lumMod val="50000"/>
            </a:schemeClr>
          </a:solidFill>
        </p:grpSpPr>
        <p:sp>
          <p:nvSpPr>
            <p:cNvPr id="35" name="Round Same Side Corner Rectangle 34"/>
            <p:cNvSpPr/>
            <p:nvPr/>
          </p:nvSpPr>
          <p:spPr>
            <a:xfrm rot="10800000">
              <a:off x="2133600" y="4952999"/>
              <a:ext cx="4724400" cy="1188791"/>
            </a:xfrm>
            <a:prstGeom prst="round2SameRect">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Diagonal Stripe 35"/>
            <p:cNvSpPr/>
            <p:nvPr/>
          </p:nvSpPr>
          <p:spPr>
            <a:xfrm rot="14068015">
              <a:off x="3134689" y="3042273"/>
              <a:ext cx="2722401" cy="3861473"/>
            </a:xfrm>
            <a:prstGeom prst="diagStripe">
              <a:avLst>
                <a:gd name="adj" fmla="val 88217"/>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37" name="TextBox 36"/>
          <p:cNvSpPr txBox="1"/>
          <p:nvPr/>
        </p:nvSpPr>
        <p:spPr>
          <a:xfrm>
            <a:off x="3073332" y="5199784"/>
            <a:ext cx="3324661"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Behavioral/Physical Barriers</a:t>
            </a:r>
          </a:p>
        </p:txBody>
      </p:sp>
      <p:sp>
        <p:nvSpPr>
          <p:cNvPr id="38" name="TextBox 37"/>
          <p:cNvSpPr txBox="1"/>
          <p:nvPr/>
        </p:nvSpPr>
        <p:spPr>
          <a:xfrm>
            <a:off x="3413880" y="3272429"/>
            <a:ext cx="2682430"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Medical</a:t>
            </a:r>
          </a:p>
        </p:txBody>
      </p:sp>
      <p:sp>
        <p:nvSpPr>
          <p:cNvPr id="39" name="TextBox 38"/>
          <p:cNvSpPr txBox="1"/>
          <p:nvPr/>
        </p:nvSpPr>
        <p:spPr>
          <a:xfrm>
            <a:off x="3413880" y="1789056"/>
            <a:ext cx="2638617"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HIV Prevention Toolbox</a:t>
            </a:r>
          </a:p>
        </p:txBody>
      </p:sp>
      <p:sp>
        <p:nvSpPr>
          <p:cNvPr id="40" name="Rectangle 39"/>
          <p:cNvSpPr/>
          <p:nvPr/>
        </p:nvSpPr>
        <p:spPr>
          <a:xfrm>
            <a:off x="683699" y="3940177"/>
            <a:ext cx="151754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Harm reduction</a:t>
            </a:r>
          </a:p>
        </p:txBody>
      </p:sp>
      <p:sp>
        <p:nvSpPr>
          <p:cNvPr id="41" name="Rectangle 40"/>
          <p:cNvSpPr/>
          <p:nvPr/>
        </p:nvSpPr>
        <p:spPr>
          <a:xfrm>
            <a:off x="6944027" y="3940177"/>
            <a:ext cx="152400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Education</a:t>
            </a:r>
          </a:p>
        </p:txBody>
      </p:sp>
      <p:sp>
        <p:nvSpPr>
          <p:cNvPr id="42" name="Rectangle 41"/>
          <p:cNvSpPr/>
          <p:nvPr/>
        </p:nvSpPr>
        <p:spPr>
          <a:xfrm>
            <a:off x="6826064" y="4993303"/>
            <a:ext cx="1770666" cy="738664"/>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Treatment/</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prevention of drug/</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alcohol </a:t>
            </a:r>
            <a:r>
              <a:rPr lang="en-US" sz="1400" b="1" dirty="0">
                <a:ln w="12700">
                  <a:noFill/>
                  <a:prstDash val="solid"/>
                </a:ln>
                <a:solidFill>
                  <a:schemeClr val="bg1">
                    <a:lumMod val="75000"/>
                  </a:schemeClr>
                </a:solidFill>
                <a:latin typeface="Times New Roman" pitchFamily="18" charset="0"/>
                <a:cs typeface="Times New Roman" pitchFamily="18" charset="0"/>
              </a:rPr>
              <a:t>a</a:t>
            </a:r>
            <a:r>
              <a:rPr lang="en-US" sz="1400" b="1" cap="none" spc="0" dirty="0">
                <a:ln w="12700">
                  <a:noFill/>
                  <a:prstDash val="solid"/>
                </a:ln>
                <a:solidFill>
                  <a:schemeClr val="bg1">
                    <a:lumMod val="75000"/>
                  </a:schemeClr>
                </a:solidFill>
                <a:latin typeface="Times New Roman" pitchFamily="18" charset="0"/>
                <a:cs typeface="Times New Roman" pitchFamily="18" charset="0"/>
              </a:rPr>
              <a:t>buse</a:t>
            </a:r>
          </a:p>
        </p:txBody>
      </p:sp>
      <p:sp>
        <p:nvSpPr>
          <p:cNvPr id="43" name="Rectangle 42"/>
          <p:cNvSpPr/>
          <p:nvPr/>
        </p:nvSpPr>
        <p:spPr>
          <a:xfrm>
            <a:off x="495300" y="5122304"/>
            <a:ext cx="1849258"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Condoms and other barrier methods</a:t>
            </a:r>
          </a:p>
        </p:txBody>
      </p:sp>
      <p:sp>
        <p:nvSpPr>
          <p:cNvPr id="44" name="Rectangle 43"/>
          <p:cNvSpPr/>
          <p:nvPr/>
        </p:nvSpPr>
        <p:spPr>
          <a:xfrm>
            <a:off x="186499" y="4382238"/>
            <a:ext cx="2252683"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Voluntary Medical Penile Circumcision (VMMC)</a:t>
            </a:r>
            <a:endParaRPr lang="en-US" sz="1200" b="1" dirty="0">
              <a:solidFill>
                <a:schemeClr val="bg1">
                  <a:lumMod val="75000"/>
                </a:schemeClr>
              </a:solidFill>
              <a:latin typeface="Times New Roman" pitchFamily="18" charset="0"/>
              <a:cs typeface="Times New Roman" pitchFamily="18" charset="0"/>
            </a:endParaRPr>
          </a:p>
        </p:txBody>
      </p:sp>
      <p:sp>
        <p:nvSpPr>
          <p:cNvPr id="45" name="Rectangle 44"/>
          <p:cNvSpPr/>
          <p:nvPr/>
        </p:nvSpPr>
        <p:spPr>
          <a:xfrm>
            <a:off x="7254765" y="4366849"/>
            <a:ext cx="1493796"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Needle exchange programs</a:t>
            </a:r>
          </a:p>
        </p:txBody>
      </p:sp>
      <p:sp>
        <p:nvSpPr>
          <p:cNvPr id="46" name="TextBox 45"/>
          <p:cNvSpPr txBox="1"/>
          <p:nvPr/>
        </p:nvSpPr>
        <p:spPr>
          <a:xfrm>
            <a:off x="683699" y="2673358"/>
            <a:ext cx="1905000" cy="738664"/>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Prevention of perinatal transmission (PMTCT)</a:t>
            </a:r>
          </a:p>
        </p:txBody>
      </p:sp>
      <p:sp>
        <p:nvSpPr>
          <p:cNvPr id="47" name="TextBox 46"/>
          <p:cNvSpPr txBox="1"/>
          <p:nvPr/>
        </p:nvSpPr>
        <p:spPr>
          <a:xfrm>
            <a:off x="831740" y="1335024"/>
            <a:ext cx="2438400" cy="523220"/>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Post-Exposure Prophylaxis (PEP)</a:t>
            </a:r>
          </a:p>
        </p:txBody>
      </p:sp>
      <p:sp>
        <p:nvSpPr>
          <p:cNvPr id="48" name="TextBox 47"/>
          <p:cNvSpPr txBox="1"/>
          <p:nvPr/>
        </p:nvSpPr>
        <p:spPr>
          <a:xfrm>
            <a:off x="880577" y="2039112"/>
            <a:ext cx="1676400" cy="523220"/>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Pre-Exposure Prophylaxis (PrEP)</a:t>
            </a:r>
          </a:p>
        </p:txBody>
      </p:sp>
      <p:sp>
        <p:nvSpPr>
          <p:cNvPr id="49" name="TextBox 48"/>
          <p:cNvSpPr txBox="1"/>
          <p:nvPr/>
        </p:nvSpPr>
        <p:spPr>
          <a:xfrm>
            <a:off x="6133942" y="1332250"/>
            <a:ext cx="2058981" cy="523220"/>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Treatment as Prevention (TasP)</a:t>
            </a:r>
          </a:p>
        </p:txBody>
      </p:sp>
      <p:sp>
        <p:nvSpPr>
          <p:cNvPr id="50" name="TextBox 49"/>
          <p:cNvSpPr txBox="1"/>
          <p:nvPr/>
        </p:nvSpPr>
        <p:spPr>
          <a:xfrm>
            <a:off x="3970049" y="1051116"/>
            <a:ext cx="1371600" cy="307777"/>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Vaccines</a:t>
            </a:r>
          </a:p>
        </p:txBody>
      </p:sp>
      <p:sp>
        <p:nvSpPr>
          <p:cNvPr id="51" name="TextBox 50"/>
          <p:cNvSpPr txBox="1"/>
          <p:nvPr/>
        </p:nvSpPr>
        <p:spPr>
          <a:xfrm>
            <a:off x="6996530" y="2035248"/>
            <a:ext cx="1600200" cy="307777"/>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Microbicides</a:t>
            </a:r>
          </a:p>
        </p:txBody>
      </p:sp>
      <p:sp>
        <p:nvSpPr>
          <p:cNvPr id="52" name="TextBox 51"/>
          <p:cNvSpPr txBox="1"/>
          <p:nvPr/>
        </p:nvSpPr>
        <p:spPr>
          <a:xfrm>
            <a:off x="6880652" y="2525571"/>
            <a:ext cx="1964728" cy="954107"/>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Diagnosis and treatment of sexually transmitted infections (STIs) </a:t>
            </a:r>
          </a:p>
        </p:txBody>
      </p:sp>
      <p:cxnSp>
        <p:nvCxnSpPr>
          <p:cNvPr id="53" name="Straight Connector 52"/>
          <p:cNvCxnSpPr/>
          <p:nvPr/>
        </p:nvCxnSpPr>
        <p:spPr>
          <a:xfrm>
            <a:off x="6822958"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632770"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2310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The HIV Combination Prevention Toolbox</a:t>
            </a:r>
          </a:p>
        </p:txBody>
      </p:sp>
      <p:pic>
        <p:nvPicPr>
          <p:cNvPr id="5" name="Picture 4" descr="img_1219777824163_361.jpg"/>
          <p:cNvPicPr>
            <a:picLocks noChangeAspect="1"/>
          </p:cNvPicPr>
          <p:nvPr/>
        </p:nvPicPr>
        <p:blipFill>
          <a:blip r:embed="rId3">
            <a:graysc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237058">
            <a:off x="3889193" y="4141399"/>
            <a:ext cx="1878116" cy="1659674"/>
          </a:xfrm>
          <a:prstGeom prst="rect">
            <a:avLst/>
          </a:prstGeom>
        </p:spPr>
      </p:pic>
      <p:grpSp>
        <p:nvGrpSpPr>
          <p:cNvPr id="6" name="Group 5"/>
          <p:cNvGrpSpPr/>
          <p:nvPr/>
        </p:nvGrpSpPr>
        <p:grpSpPr>
          <a:xfrm>
            <a:off x="4021861" y="1412778"/>
            <a:ext cx="1342769" cy="639454"/>
            <a:chOff x="4800599" y="2438401"/>
            <a:chExt cx="1981200" cy="1215989"/>
          </a:xfrm>
        </p:grpSpPr>
        <p:sp>
          <p:nvSpPr>
            <p:cNvPr id="7" name="Rounded Rectangle 6"/>
            <p:cNvSpPr/>
            <p:nvPr/>
          </p:nvSpPr>
          <p:spPr>
            <a:xfrm>
              <a:off x="4800599" y="2438401"/>
              <a:ext cx="1981200" cy="1080797"/>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5105400" y="2743199"/>
              <a:ext cx="1371600" cy="911191"/>
            </a:xfrm>
            <a:prstGeom prst="roundRect">
              <a:avLst/>
            </a:prstGeom>
            <a:solidFill>
              <a:schemeClr val="bg1"/>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 name="Round Same Side Corner Rectangle 8"/>
          <p:cNvSpPr/>
          <p:nvPr/>
        </p:nvSpPr>
        <p:spPr>
          <a:xfrm>
            <a:off x="3350476" y="1813492"/>
            <a:ext cx="2737184" cy="560999"/>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3139126" y="2346942"/>
            <a:ext cx="3195603" cy="1648329"/>
          </a:xfrm>
          <a:prstGeom prst="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4542379" y="2148954"/>
            <a:ext cx="295911" cy="376616"/>
            <a:chOff x="4343400" y="1905000"/>
            <a:chExt cx="598713" cy="762000"/>
          </a:xfrm>
        </p:grpSpPr>
        <p:sp>
          <p:nvSpPr>
            <p:cNvPr id="12" name="Rounded Rectangle 11"/>
            <p:cNvSpPr/>
            <p:nvPr/>
          </p:nvSpPr>
          <p:spPr>
            <a:xfrm>
              <a:off x="4343400" y="1905000"/>
              <a:ext cx="598713" cy="598713"/>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4477739" y="2068287"/>
              <a:ext cx="326571" cy="598713"/>
              <a:chOff x="1905000" y="5257800"/>
              <a:chExt cx="457200" cy="838200"/>
            </a:xfrm>
          </p:grpSpPr>
          <p:sp>
            <p:nvSpPr>
              <p:cNvPr id="14" name="Round Same Side Corner Rectangle 13"/>
              <p:cNvSpPr/>
              <p:nvPr/>
            </p:nvSpPr>
            <p:spPr>
              <a:xfrm>
                <a:off x="1905000" y="5257800"/>
                <a:ext cx="457200" cy="3048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ound Same Side Corner Rectangle 14"/>
              <p:cNvSpPr/>
              <p:nvPr/>
            </p:nvSpPr>
            <p:spPr>
              <a:xfrm rot="10800000">
                <a:off x="1905000" y="5562600"/>
                <a:ext cx="457200" cy="5334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pic>
        <p:nvPicPr>
          <p:cNvPr id="16" name="Picture 15" descr="MB900234256.jpg"/>
          <p:cNvPicPr>
            <a:picLocks noChangeAspect="1"/>
          </p:cNvPicPr>
          <p:nvPr/>
        </p:nvPicPr>
        <p:blipFill>
          <a:blip r:embed="rId5">
            <a:graysc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8038765" flipH="1">
            <a:off x="2922854" y="4000555"/>
            <a:ext cx="1401531" cy="1317856"/>
          </a:xfrm>
          <a:prstGeom prst="rect">
            <a:avLst/>
          </a:prstGeom>
        </p:spPr>
      </p:pic>
      <p:pic>
        <p:nvPicPr>
          <p:cNvPr id="17" name="Picture 16" descr="TN_mallet-tool-gray.jpg"/>
          <p:cNvPicPr>
            <a:picLocks noChangeAspect="1"/>
          </p:cNvPicPr>
          <p:nvPr/>
        </p:nvPicPr>
        <p:blipFill>
          <a:blip r:embed="rId7">
            <a:extLst>
              <a:ext uri="{BEBA8EAE-BF5A-486C-A8C5-ECC9F3942E4B}">
                <a14:imgProps xmlns:a14="http://schemas.microsoft.com/office/drawing/2010/main">
                  <a14:imgLayer r:embed="rId8">
                    <a14:imgEffect>
                      <a14:backgroundRemoval t="0" b="100000" l="0" r="99359"/>
                    </a14:imgEffect>
                  </a14:imgLayer>
                </a14:imgProps>
              </a:ext>
              <a:ext uri="{28A0092B-C50C-407E-A947-70E740481C1C}">
                <a14:useLocalDpi xmlns:a14="http://schemas.microsoft.com/office/drawing/2010/main" val="0"/>
              </a:ext>
            </a:extLst>
          </a:blip>
          <a:stretch>
            <a:fillRect/>
          </a:stretch>
        </p:blipFill>
        <p:spPr>
          <a:xfrm rot="265761" flipH="1">
            <a:off x="5670203" y="2313047"/>
            <a:ext cx="969434" cy="1056434"/>
          </a:xfrm>
          <a:prstGeom prst="rect">
            <a:avLst/>
          </a:prstGeom>
        </p:spPr>
      </p:pic>
      <p:pic>
        <p:nvPicPr>
          <p:cNvPr id="18" name="Picture 17" descr="tool2.gif"/>
          <p:cNvPicPr>
            <a:picLocks noChangeAspect="1"/>
          </p:cNvPicPr>
          <p:nvPr/>
        </p:nvPicPr>
        <p:blipFill>
          <a:blip r:embed="rId9">
            <a:grayscl/>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638838">
            <a:off x="3526926" y="2381123"/>
            <a:ext cx="1111008" cy="1002175"/>
          </a:xfrm>
          <a:prstGeom prst="rect">
            <a:avLst/>
          </a:prstGeom>
        </p:spPr>
      </p:pic>
      <p:pic>
        <p:nvPicPr>
          <p:cNvPr id="19" name="Picture 18" descr="MB900016925.jpg"/>
          <p:cNvPicPr>
            <a:picLocks noChangeAspect="1"/>
          </p:cNvPicPr>
          <p:nvPr/>
        </p:nvPicPr>
        <p:blipFill>
          <a:blip r:embed="rId11">
            <a:grayscl/>
            <a:extLst>
              <a:ext uri="{BEBA8EAE-BF5A-486C-A8C5-ECC9F3942E4B}">
                <a14:imgProps xmlns:a14="http://schemas.microsoft.com/office/drawing/2010/main">
                  <a14:imgLayer r:embed="rId12">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7035260">
            <a:off x="5535937" y="4194244"/>
            <a:ext cx="1145938" cy="1145938"/>
          </a:xfrm>
          <a:prstGeom prst="rect">
            <a:avLst/>
          </a:prstGeom>
        </p:spPr>
      </p:pic>
      <p:pic>
        <p:nvPicPr>
          <p:cNvPr id="20" name="Picture 4" descr="C:\Users\Gail\AppData\Local\Microsoft\Windows\Temporary Internet Files\Content.IE5\7CJKZ16U\MC900391182[1].wmf"/>
          <p:cNvPicPr>
            <a:picLocks noChangeAspect="1" noChangeArrowheads="1"/>
          </p:cNvPicPr>
          <p:nvPr/>
        </p:nvPicPr>
        <p:blipFill>
          <a:blip r:embed="rId13" cstate="print">
            <a:grayscl/>
            <a:extLst>
              <a:ext uri="{28A0092B-C50C-407E-A947-70E740481C1C}">
                <a14:useLocalDpi xmlns:a14="http://schemas.microsoft.com/office/drawing/2010/main" val="0"/>
              </a:ext>
            </a:extLst>
          </a:blip>
          <a:srcRect/>
          <a:stretch>
            <a:fillRect/>
          </a:stretch>
        </p:blipFill>
        <p:spPr bwMode="auto">
          <a:xfrm rot="13619190">
            <a:off x="4606550" y="2292999"/>
            <a:ext cx="667086" cy="83676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788688" y="3993882"/>
            <a:ext cx="3846561" cy="1868329"/>
          </a:xfrm>
          <a:prstGeom prst="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descr="MB900391186.jpg"/>
          <p:cNvPicPr>
            <a:picLocks noChangeAspect="1"/>
          </p:cNvPicPr>
          <p:nvPr/>
        </p:nvPicPr>
        <p:blipFill>
          <a:blip r:embed="rId14">
            <a:grayscl/>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76186" y="2343683"/>
            <a:ext cx="769312" cy="769312"/>
          </a:xfrm>
          <a:prstGeom prst="rect">
            <a:avLst/>
          </a:prstGeom>
        </p:spPr>
      </p:pic>
      <p:pic>
        <p:nvPicPr>
          <p:cNvPr id="23" name="Picture 22" descr="method_adjustable_wrench_icon_style_clip_art_thumb.jpg"/>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21092">
            <a:off x="5452054" y="2147340"/>
            <a:ext cx="618495" cy="1189138"/>
          </a:xfrm>
          <a:prstGeom prst="rect">
            <a:avLst/>
          </a:prstGeom>
        </p:spPr>
      </p:pic>
      <p:pic>
        <p:nvPicPr>
          <p:cNvPr id="24" name="Picture 23" descr="MH900441292.jpg"/>
          <p:cNvPicPr>
            <a:picLocks noChangeAspect="1"/>
          </p:cNvPicPr>
          <p:nvPr/>
        </p:nvPicPr>
        <p:blipFill rotWithShape="1">
          <a:blip r:embed="rId18">
            <a:grayscl/>
            <a:extLst>
              <a:ext uri="{BEBA8EAE-BF5A-486C-A8C5-ECC9F3942E4B}">
                <a14:imgProps xmlns:a14="http://schemas.microsoft.com/office/drawing/2010/main">
                  <a14:imgLayer r:embed="rId19">
                    <a14:imgEffect>
                      <a14:backgroundRemoval t="36615" b="64615" l="9538" r="89231"/>
                    </a14:imgEffect>
                    <a14:imgEffect>
                      <a14:saturation sat="0"/>
                    </a14:imgEffect>
                  </a14:imgLayer>
                </a14:imgProps>
              </a:ext>
              <a:ext uri="{28A0092B-C50C-407E-A947-70E740481C1C}">
                <a14:useLocalDpi xmlns:a14="http://schemas.microsoft.com/office/drawing/2010/main" val="0"/>
              </a:ext>
            </a:extLst>
          </a:blip>
          <a:srcRect l="9412" t="35835" r="9220" b="35005"/>
          <a:stretch/>
        </p:blipFill>
        <p:spPr>
          <a:xfrm rot="3774657">
            <a:off x="2830127" y="2623800"/>
            <a:ext cx="1504694" cy="454346"/>
          </a:xfrm>
          <a:prstGeom prst="rect">
            <a:avLst/>
          </a:prstGeom>
        </p:spPr>
      </p:pic>
      <p:pic>
        <p:nvPicPr>
          <p:cNvPr id="25" name="Picture 24" descr="god-is-my-ruler-md.png"/>
          <p:cNvPicPr>
            <a:picLocks noChangeAspect="1"/>
          </p:cNvPicPr>
          <p:nvPr/>
        </p:nvPicPr>
        <p:blipFill rotWithShape="1">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l="445" t="16426" r="-445" b="3178"/>
          <a:stretch/>
        </p:blipFill>
        <p:spPr>
          <a:xfrm rot="3781511">
            <a:off x="3841677" y="2823652"/>
            <a:ext cx="1445821" cy="613300"/>
          </a:xfrm>
          <a:prstGeom prst="rect">
            <a:avLst/>
          </a:prstGeom>
        </p:spPr>
      </p:pic>
      <p:grpSp>
        <p:nvGrpSpPr>
          <p:cNvPr id="26" name="Group 25"/>
          <p:cNvGrpSpPr/>
          <p:nvPr/>
        </p:nvGrpSpPr>
        <p:grpSpPr>
          <a:xfrm>
            <a:off x="3358930" y="2230728"/>
            <a:ext cx="2802494" cy="1599889"/>
            <a:chOff x="2590800" y="1286645"/>
            <a:chExt cx="3886200" cy="2218555"/>
          </a:xfrm>
          <a:solidFill>
            <a:schemeClr val="bg1">
              <a:lumMod val="50000"/>
            </a:schemeClr>
          </a:solidFill>
        </p:grpSpPr>
        <p:sp>
          <p:nvSpPr>
            <p:cNvPr id="27" name="Round Same Side Corner Rectangle 26"/>
            <p:cNvSpPr/>
            <p:nvPr/>
          </p:nvSpPr>
          <p:spPr>
            <a:xfrm rot="10800000">
              <a:off x="2590800" y="2286000"/>
              <a:ext cx="3886200" cy="1219200"/>
            </a:xfrm>
            <a:prstGeom prst="round2SameRect">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Diagonal Stripe 27"/>
            <p:cNvSpPr/>
            <p:nvPr/>
          </p:nvSpPr>
          <p:spPr>
            <a:xfrm rot="14125266">
              <a:off x="3501536" y="763171"/>
              <a:ext cx="2064728" cy="3111675"/>
            </a:xfrm>
            <a:prstGeom prst="diagStripe">
              <a:avLst>
                <a:gd name="adj" fmla="val 84276"/>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pic>
        <p:nvPicPr>
          <p:cNvPr id="29" name="Picture 7" descr="C:\Users\Gail\AppData\Local\Microsoft\Windows\Temporary Internet Files\Content.IE5\2N6GVCUY\MC900250779[1].wmf"/>
          <p:cNvPicPr>
            <a:picLocks noChangeAspect="1" noChangeArrowheads="1"/>
          </p:cNvPicPr>
          <p:nvPr/>
        </p:nvPicPr>
        <p:blipFill>
          <a:blip r:embed="rId22" cstate="print">
            <a:grayscl/>
            <a:extLst>
              <a:ext uri="{28A0092B-C50C-407E-A947-70E740481C1C}">
                <a14:useLocalDpi xmlns:a14="http://schemas.microsoft.com/office/drawing/2010/main" val="0"/>
              </a:ext>
            </a:extLst>
          </a:blip>
          <a:srcRect/>
          <a:stretch>
            <a:fillRect/>
          </a:stretch>
        </p:blipFill>
        <p:spPr bwMode="auto">
          <a:xfrm rot="497137">
            <a:off x="5868344" y="4156258"/>
            <a:ext cx="1274064" cy="154258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Tools 2.jpg"/>
          <p:cNvPicPr>
            <a:picLocks noChangeAspect="1"/>
          </p:cNvPicPr>
          <p:nvPr/>
        </p:nvPicPr>
        <p:blipFill>
          <a:blip r:embed="rId23">
            <a:grayscl/>
            <a:extLst>
              <a:ext uri="{BEBA8EAE-BF5A-486C-A8C5-ECC9F3942E4B}">
                <a14:imgProps xmlns:a14="http://schemas.microsoft.com/office/drawing/2010/main">
                  <a14:imgLayer r:embed="rId24">
                    <a14:imgEffect>
                      <a14:backgroundRemoval t="1231" b="98462" l="923" r="99077">
                        <a14:foregroundMark x1="66769" y1="67692" x2="66769" y2="67692"/>
                        <a14:foregroundMark x1="50769" y1="58154" x2="50769" y2="58154"/>
                        <a14:foregroundMark x1="71077" y1="55077" x2="71077" y2="55077"/>
                        <a14:foregroundMark x1="64308" y1="60923" x2="64308" y2="60923"/>
                        <a14:foregroundMark x1="63077" y1="76923" x2="63077" y2="76923"/>
                        <a14:foregroundMark x1="58462" y1="70462" x2="58462" y2="70462"/>
                        <a14:foregroundMark x1="76308" y1="89231" x2="76308" y2="89231"/>
                        <a14:foregroundMark x1="45538" y1="55077" x2="45538" y2="55077"/>
                        <a14:foregroundMark x1="78154" y1="92000" x2="78154" y2="92000"/>
                        <a14:foregroundMark x1="92308" y1="94154" x2="92308" y2="94154"/>
                        <a14:foregroundMark x1="88615" y1="72923" x2="88615" y2="72923"/>
                        <a14:foregroundMark x1="77538" y1="60923" x2="77538" y2="60923"/>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rot="665281">
            <a:off x="2554721" y="4112963"/>
            <a:ext cx="1240530" cy="1321953"/>
          </a:xfrm>
          <a:prstGeom prst="rect">
            <a:avLst/>
          </a:prstGeom>
        </p:spPr>
      </p:pic>
      <p:pic>
        <p:nvPicPr>
          <p:cNvPr id="31" name="Picture 6" descr="C:\Users\Gail\AppData\Local\Microsoft\Windows\Temporary Internet Files\Content.IE5\7CJKZ16U\MC900391184[1].wmf"/>
          <p:cNvPicPr>
            <a:picLocks noChangeAspect="1" noChangeArrowheads="1"/>
          </p:cNvPicPr>
          <p:nvPr/>
        </p:nvPicPr>
        <p:blipFill>
          <a:blip r:embed="rId25" cstate="print">
            <a:grayscl/>
            <a:extLst>
              <a:ext uri="{28A0092B-C50C-407E-A947-70E740481C1C}">
                <a14:useLocalDpi xmlns:a14="http://schemas.microsoft.com/office/drawing/2010/main" val="0"/>
              </a:ext>
            </a:extLst>
          </a:blip>
          <a:srcRect/>
          <a:stretch>
            <a:fillRect/>
          </a:stretch>
        </p:blipFill>
        <p:spPr bwMode="auto">
          <a:xfrm rot="14344168" flipH="1">
            <a:off x="4956669" y="3961534"/>
            <a:ext cx="1382103" cy="105135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Gail\AppData\Local\Microsoft\Windows\Temporary Internet Files\Content.IE5\7CJKZ16U\MC900441282[1].png"/>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rot="1822450">
            <a:off x="4075218" y="3847195"/>
            <a:ext cx="1067113" cy="126821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MB900234256.jpg"/>
          <p:cNvPicPr>
            <a:picLocks noChangeAspect="1"/>
          </p:cNvPicPr>
          <p:nvPr/>
        </p:nvPicPr>
        <p:blipFill>
          <a:blip r:embed="rId5">
            <a:grayscl/>
            <a:extLst>
              <a:ext uri="{BEBA8EAE-BF5A-486C-A8C5-ECC9F3942E4B}">
                <a14:imgProps xmlns:a14="http://schemas.microsoft.com/office/drawing/2010/main">
                  <a14:imgLayer r:embed="rId2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498022" flipH="1">
            <a:off x="4406581" y="3720598"/>
            <a:ext cx="1467776" cy="1380145"/>
          </a:xfrm>
          <a:prstGeom prst="rect">
            <a:avLst/>
          </a:prstGeom>
        </p:spPr>
      </p:pic>
      <p:pic>
        <p:nvPicPr>
          <p:cNvPr id="34" name="Picture 33" descr="MB900016925.jpg"/>
          <p:cNvPicPr>
            <a:picLocks noChangeAspect="1"/>
          </p:cNvPicPr>
          <p:nvPr/>
        </p:nvPicPr>
        <p:blipFill>
          <a:blip r:embed="rId11">
            <a:grayscl/>
            <a:extLst>
              <a:ext uri="{BEBA8EAE-BF5A-486C-A8C5-ECC9F3942E4B}">
                <a14:imgProps xmlns:a14="http://schemas.microsoft.com/office/drawing/2010/main">
                  <a14:imgLayer r:embed="rId28">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5775564">
            <a:off x="3135067" y="3655557"/>
            <a:ext cx="1420913" cy="1420913"/>
          </a:xfrm>
          <a:prstGeom prst="rect">
            <a:avLst/>
          </a:prstGeom>
        </p:spPr>
      </p:pic>
      <p:grpSp>
        <p:nvGrpSpPr>
          <p:cNvPr id="35" name="Group 34"/>
          <p:cNvGrpSpPr/>
          <p:nvPr/>
        </p:nvGrpSpPr>
        <p:grpSpPr>
          <a:xfrm>
            <a:off x="3029224" y="3907495"/>
            <a:ext cx="3406953" cy="1963232"/>
            <a:chOff x="2133600" y="3611809"/>
            <a:chExt cx="4724400" cy="2722401"/>
          </a:xfrm>
        </p:grpSpPr>
        <p:sp>
          <p:nvSpPr>
            <p:cNvPr id="36" name="Round Same Side Corner Rectangle 35"/>
            <p:cNvSpPr/>
            <p:nvPr/>
          </p:nvSpPr>
          <p:spPr>
            <a:xfrm rot="10800000">
              <a:off x="2133600" y="4952999"/>
              <a:ext cx="4724400" cy="1188791"/>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Diagonal Stripe 36"/>
            <p:cNvSpPr/>
            <p:nvPr/>
          </p:nvSpPr>
          <p:spPr>
            <a:xfrm rot="14068015">
              <a:off x="3134689" y="3042273"/>
              <a:ext cx="2722401" cy="3861473"/>
            </a:xfrm>
            <a:prstGeom prst="diagStripe">
              <a:avLst>
                <a:gd name="adj" fmla="val 88217"/>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38" name="TextBox 37"/>
          <p:cNvSpPr txBox="1"/>
          <p:nvPr/>
        </p:nvSpPr>
        <p:spPr>
          <a:xfrm>
            <a:off x="3073332" y="5199784"/>
            <a:ext cx="3324661"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Behavioral/Physical Barriers</a:t>
            </a:r>
          </a:p>
        </p:txBody>
      </p:sp>
      <p:sp>
        <p:nvSpPr>
          <p:cNvPr id="39" name="TextBox 38"/>
          <p:cNvSpPr txBox="1"/>
          <p:nvPr/>
        </p:nvSpPr>
        <p:spPr>
          <a:xfrm>
            <a:off x="3413880" y="3272429"/>
            <a:ext cx="2682430" cy="369332"/>
          </a:xfrm>
          <a:prstGeom prst="rect">
            <a:avLst/>
          </a:prstGeom>
          <a:solidFill>
            <a:schemeClr val="bg1">
              <a:lumMod val="50000"/>
            </a:schemeClr>
          </a:solidFill>
        </p:spPr>
        <p:txBody>
          <a:bodyPr wrap="square" rtlCol="0">
            <a:spAutoFit/>
          </a:bodyPr>
          <a:lstStyle/>
          <a:p>
            <a:pPr algn="ctr"/>
            <a:r>
              <a:rPr lang="en-US" b="1" dirty="0">
                <a:solidFill>
                  <a:schemeClr val="bg1"/>
                </a:solidFill>
                <a:latin typeface="Times New Roman" pitchFamily="18" charset="0"/>
                <a:cs typeface="Times New Roman" pitchFamily="18" charset="0"/>
              </a:rPr>
              <a:t>Medical</a:t>
            </a:r>
          </a:p>
        </p:txBody>
      </p:sp>
      <p:sp>
        <p:nvSpPr>
          <p:cNvPr id="40" name="TextBox 39"/>
          <p:cNvSpPr txBox="1"/>
          <p:nvPr/>
        </p:nvSpPr>
        <p:spPr>
          <a:xfrm>
            <a:off x="3413880" y="1789056"/>
            <a:ext cx="2638617"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HIV Prevention Toolbox</a:t>
            </a:r>
          </a:p>
        </p:txBody>
      </p:sp>
      <p:sp>
        <p:nvSpPr>
          <p:cNvPr id="41" name="Rectangle 40"/>
          <p:cNvSpPr/>
          <p:nvPr/>
        </p:nvSpPr>
        <p:spPr>
          <a:xfrm>
            <a:off x="683699" y="3940177"/>
            <a:ext cx="1517540" cy="307777"/>
          </a:xfrm>
          <a:prstGeom prst="rect">
            <a:avLst/>
          </a:prstGeom>
          <a:noFill/>
        </p:spPr>
        <p:txBody>
          <a:bodyPr wrap="square" lIns="91440" tIns="45720" rIns="91440" bIns="45720">
            <a:spAutoFit/>
          </a:bodyPr>
          <a:lstStyle/>
          <a:p>
            <a:pPr algn="ctr"/>
            <a:r>
              <a:rPr lang="en-US" sz="1400" b="1" cap="none" spc="0" dirty="0">
                <a:ln w="12700">
                  <a:noFill/>
                  <a:prstDash val="solid"/>
                </a:ln>
                <a:latin typeface="Times New Roman" pitchFamily="18" charset="0"/>
                <a:cs typeface="Times New Roman" pitchFamily="18" charset="0"/>
              </a:rPr>
              <a:t>Harm reduction</a:t>
            </a:r>
          </a:p>
        </p:txBody>
      </p:sp>
      <p:sp>
        <p:nvSpPr>
          <p:cNvPr id="42" name="Rectangle 41"/>
          <p:cNvSpPr/>
          <p:nvPr/>
        </p:nvSpPr>
        <p:spPr>
          <a:xfrm>
            <a:off x="6944027" y="3940177"/>
            <a:ext cx="1524000" cy="307777"/>
          </a:xfrm>
          <a:prstGeom prst="rect">
            <a:avLst/>
          </a:prstGeom>
          <a:noFill/>
        </p:spPr>
        <p:txBody>
          <a:bodyPr wrap="square" lIns="91440" tIns="45720" rIns="91440" bIns="45720">
            <a:spAutoFit/>
          </a:bodyPr>
          <a:lstStyle/>
          <a:p>
            <a:pPr algn="ctr"/>
            <a:r>
              <a:rPr lang="en-US" sz="1400" b="1" cap="none" spc="0" dirty="0">
                <a:ln w="12700">
                  <a:noFill/>
                  <a:prstDash val="solid"/>
                </a:ln>
                <a:latin typeface="Times New Roman" pitchFamily="18" charset="0"/>
                <a:cs typeface="Times New Roman" pitchFamily="18" charset="0"/>
              </a:rPr>
              <a:t>Education</a:t>
            </a:r>
          </a:p>
        </p:txBody>
      </p:sp>
      <p:sp>
        <p:nvSpPr>
          <p:cNvPr id="43" name="Rectangle 42"/>
          <p:cNvSpPr/>
          <p:nvPr/>
        </p:nvSpPr>
        <p:spPr>
          <a:xfrm>
            <a:off x="6826064" y="4993303"/>
            <a:ext cx="1770666" cy="738664"/>
          </a:xfrm>
          <a:prstGeom prst="rect">
            <a:avLst/>
          </a:prstGeom>
          <a:noFill/>
        </p:spPr>
        <p:txBody>
          <a:bodyPr wrap="square" lIns="91440" tIns="45720" rIns="91440" bIns="45720">
            <a:spAutoFit/>
          </a:bodyPr>
          <a:lstStyle/>
          <a:p>
            <a:pPr algn="ctr"/>
            <a:r>
              <a:rPr lang="en-US" sz="1400" b="1" cap="none" spc="0" dirty="0">
                <a:ln w="12700">
                  <a:noFill/>
                  <a:prstDash val="solid"/>
                </a:ln>
                <a:latin typeface="Times New Roman" pitchFamily="18" charset="0"/>
                <a:cs typeface="Times New Roman" pitchFamily="18" charset="0"/>
              </a:rPr>
              <a:t>Treatment/</a:t>
            </a:r>
            <a:br>
              <a:rPr lang="en-US" sz="1400" b="1" cap="none" spc="0" dirty="0">
                <a:ln w="12700">
                  <a:noFill/>
                  <a:prstDash val="solid"/>
                </a:ln>
                <a:latin typeface="Times New Roman" pitchFamily="18" charset="0"/>
                <a:cs typeface="Times New Roman" pitchFamily="18" charset="0"/>
              </a:rPr>
            </a:br>
            <a:r>
              <a:rPr lang="en-US" sz="1400" b="1" cap="none" spc="0" dirty="0">
                <a:ln w="12700">
                  <a:noFill/>
                  <a:prstDash val="solid"/>
                </a:ln>
                <a:latin typeface="Times New Roman" pitchFamily="18" charset="0"/>
                <a:cs typeface="Times New Roman" pitchFamily="18" charset="0"/>
              </a:rPr>
              <a:t>prevention of drug/</a:t>
            </a:r>
            <a:br>
              <a:rPr lang="en-US" sz="1400" b="1" cap="none" spc="0" dirty="0">
                <a:ln w="12700">
                  <a:noFill/>
                  <a:prstDash val="solid"/>
                </a:ln>
                <a:latin typeface="Times New Roman" pitchFamily="18" charset="0"/>
                <a:cs typeface="Times New Roman" pitchFamily="18" charset="0"/>
              </a:rPr>
            </a:br>
            <a:r>
              <a:rPr lang="en-US" sz="1400" b="1" cap="none" spc="0" dirty="0">
                <a:ln w="12700">
                  <a:noFill/>
                  <a:prstDash val="solid"/>
                </a:ln>
                <a:latin typeface="Times New Roman" pitchFamily="18" charset="0"/>
                <a:cs typeface="Times New Roman" pitchFamily="18" charset="0"/>
              </a:rPr>
              <a:t>alcohol </a:t>
            </a:r>
            <a:r>
              <a:rPr lang="en-US" sz="1400" b="1" dirty="0">
                <a:ln w="12700">
                  <a:noFill/>
                  <a:prstDash val="solid"/>
                </a:ln>
                <a:latin typeface="Times New Roman" pitchFamily="18" charset="0"/>
                <a:cs typeface="Times New Roman" pitchFamily="18" charset="0"/>
              </a:rPr>
              <a:t>a</a:t>
            </a:r>
            <a:r>
              <a:rPr lang="en-US" sz="1400" b="1" cap="none" spc="0" dirty="0">
                <a:ln w="12700">
                  <a:noFill/>
                  <a:prstDash val="solid"/>
                </a:ln>
                <a:latin typeface="Times New Roman" pitchFamily="18" charset="0"/>
                <a:cs typeface="Times New Roman" pitchFamily="18" charset="0"/>
              </a:rPr>
              <a:t>buse</a:t>
            </a:r>
          </a:p>
        </p:txBody>
      </p:sp>
      <p:sp>
        <p:nvSpPr>
          <p:cNvPr id="44" name="Rectangle 43"/>
          <p:cNvSpPr/>
          <p:nvPr/>
        </p:nvSpPr>
        <p:spPr>
          <a:xfrm>
            <a:off x="495300" y="5122304"/>
            <a:ext cx="1849258" cy="523220"/>
          </a:xfrm>
          <a:prstGeom prst="rect">
            <a:avLst/>
          </a:prstGeom>
          <a:noFill/>
        </p:spPr>
        <p:txBody>
          <a:bodyPr wrap="square" lIns="91440" tIns="45720" rIns="91440" bIns="45720">
            <a:spAutoFit/>
          </a:bodyPr>
          <a:lstStyle/>
          <a:p>
            <a:pPr algn="ctr"/>
            <a:r>
              <a:rPr lang="en-US" sz="1400" b="1" dirty="0">
                <a:latin typeface="Times New Roman" pitchFamily="18" charset="0"/>
                <a:cs typeface="Times New Roman" pitchFamily="18" charset="0"/>
              </a:rPr>
              <a:t>Condoms and other barrier methods</a:t>
            </a:r>
          </a:p>
        </p:txBody>
      </p:sp>
      <p:sp>
        <p:nvSpPr>
          <p:cNvPr id="45" name="Rectangle 44"/>
          <p:cNvSpPr/>
          <p:nvPr/>
        </p:nvSpPr>
        <p:spPr>
          <a:xfrm>
            <a:off x="186499" y="4382238"/>
            <a:ext cx="2252683" cy="523220"/>
          </a:xfrm>
          <a:prstGeom prst="rect">
            <a:avLst/>
          </a:prstGeom>
          <a:noFill/>
        </p:spPr>
        <p:txBody>
          <a:bodyPr wrap="square" lIns="91440" tIns="45720" rIns="91440" bIns="45720">
            <a:spAutoFit/>
          </a:bodyPr>
          <a:lstStyle/>
          <a:p>
            <a:pPr algn="ctr"/>
            <a:r>
              <a:rPr lang="en-US" sz="1400" b="1" dirty="0">
                <a:latin typeface="Times New Roman" pitchFamily="18" charset="0"/>
                <a:cs typeface="Times New Roman" pitchFamily="18" charset="0"/>
              </a:rPr>
              <a:t>Voluntary Medical Penile Circumcision (VMMC</a:t>
            </a:r>
            <a:r>
              <a:rPr lang="en-US" sz="1200" b="1" dirty="0">
                <a:latin typeface="Times New Roman" pitchFamily="18" charset="0"/>
                <a:cs typeface="Times New Roman" pitchFamily="18" charset="0"/>
              </a:rPr>
              <a:t>)</a:t>
            </a:r>
          </a:p>
        </p:txBody>
      </p:sp>
      <p:sp>
        <p:nvSpPr>
          <p:cNvPr id="46" name="Rectangle 45"/>
          <p:cNvSpPr/>
          <p:nvPr/>
        </p:nvSpPr>
        <p:spPr>
          <a:xfrm>
            <a:off x="7246908" y="4382238"/>
            <a:ext cx="1493796" cy="523220"/>
          </a:xfrm>
          <a:prstGeom prst="rect">
            <a:avLst/>
          </a:prstGeom>
          <a:noFill/>
        </p:spPr>
        <p:txBody>
          <a:bodyPr wrap="square" lIns="91440" tIns="45720" rIns="91440" bIns="45720">
            <a:spAutoFit/>
          </a:bodyPr>
          <a:lstStyle/>
          <a:p>
            <a:pPr algn="ctr"/>
            <a:r>
              <a:rPr lang="en-US" sz="1400" b="1" dirty="0">
                <a:latin typeface="Times New Roman" pitchFamily="18" charset="0"/>
                <a:cs typeface="Times New Roman" pitchFamily="18" charset="0"/>
              </a:rPr>
              <a:t>Needle exchange programs</a:t>
            </a:r>
          </a:p>
        </p:txBody>
      </p:sp>
      <p:sp>
        <p:nvSpPr>
          <p:cNvPr id="47" name="TextBox 46"/>
          <p:cNvSpPr txBox="1"/>
          <p:nvPr/>
        </p:nvSpPr>
        <p:spPr>
          <a:xfrm>
            <a:off x="683699" y="2673358"/>
            <a:ext cx="1905000" cy="738664"/>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Prevention of perinatal transmission (PMTCT)</a:t>
            </a:r>
          </a:p>
        </p:txBody>
      </p:sp>
      <p:sp>
        <p:nvSpPr>
          <p:cNvPr id="48" name="TextBox 47"/>
          <p:cNvSpPr txBox="1"/>
          <p:nvPr/>
        </p:nvSpPr>
        <p:spPr>
          <a:xfrm>
            <a:off x="831740" y="1335024"/>
            <a:ext cx="2438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Post-Exposure Prophylaxis (PEP)</a:t>
            </a:r>
          </a:p>
        </p:txBody>
      </p:sp>
      <p:sp>
        <p:nvSpPr>
          <p:cNvPr id="49" name="TextBox 48"/>
          <p:cNvSpPr txBox="1"/>
          <p:nvPr/>
        </p:nvSpPr>
        <p:spPr>
          <a:xfrm>
            <a:off x="880577" y="2039112"/>
            <a:ext cx="1676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Pre-Exposure Prophylaxis (PrEP)</a:t>
            </a:r>
          </a:p>
        </p:txBody>
      </p:sp>
      <p:sp>
        <p:nvSpPr>
          <p:cNvPr id="50" name="TextBox 49"/>
          <p:cNvSpPr txBox="1"/>
          <p:nvPr/>
        </p:nvSpPr>
        <p:spPr>
          <a:xfrm>
            <a:off x="6133942" y="1332250"/>
            <a:ext cx="2058981"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Treatment as Prevention (TasP)</a:t>
            </a:r>
          </a:p>
        </p:txBody>
      </p:sp>
      <p:sp>
        <p:nvSpPr>
          <p:cNvPr id="51" name="TextBox 50"/>
          <p:cNvSpPr txBox="1"/>
          <p:nvPr/>
        </p:nvSpPr>
        <p:spPr>
          <a:xfrm>
            <a:off x="3970049" y="1051116"/>
            <a:ext cx="1371600" cy="30777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Vaccines</a:t>
            </a:r>
          </a:p>
        </p:txBody>
      </p:sp>
      <p:sp>
        <p:nvSpPr>
          <p:cNvPr id="52" name="TextBox 51"/>
          <p:cNvSpPr txBox="1"/>
          <p:nvPr/>
        </p:nvSpPr>
        <p:spPr>
          <a:xfrm>
            <a:off x="6996530" y="2035248"/>
            <a:ext cx="1600200" cy="30777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Microbicides</a:t>
            </a:r>
          </a:p>
        </p:txBody>
      </p:sp>
      <p:sp>
        <p:nvSpPr>
          <p:cNvPr id="53" name="TextBox 52"/>
          <p:cNvSpPr txBox="1"/>
          <p:nvPr/>
        </p:nvSpPr>
        <p:spPr>
          <a:xfrm>
            <a:off x="6880652" y="2525571"/>
            <a:ext cx="1964728" cy="95410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Diagnosis and treatment of sexually transmitted infections (STIs)</a:t>
            </a:r>
          </a:p>
        </p:txBody>
      </p:sp>
      <p:cxnSp>
        <p:nvCxnSpPr>
          <p:cNvPr id="54" name="Straight Connector 53"/>
          <p:cNvCxnSpPr/>
          <p:nvPr/>
        </p:nvCxnSpPr>
        <p:spPr>
          <a:xfrm>
            <a:off x="6822958"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632770"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3588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77856" y="2680856"/>
            <a:ext cx="8018874" cy="1178626"/>
          </a:xfrm>
        </p:spPr>
        <p:txBody>
          <a:bodyPr/>
          <a:lstStyle/>
          <a:p>
            <a:pPr marL="0" indent="0" algn="ctr">
              <a:buNone/>
            </a:pPr>
            <a:r>
              <a:rPr lang="en-US" sz="6000" dirty="0"/>
              <a:t>Hidden slide</a:t>
            </a:r>
          </a:p>
        </p:txBody>
      </p:sp>
      <p:sp>
        <p:nvSpPr>
          <p:cNvPr id="4" name="Title 3"/>
          <p:cNvSpPr>
            <a:spLocks noGrp="1"/>
          </p:cNvSpPr>
          <p:nvPr>
            <p:ph type="title"/>
          </p:nvPr>
        </p:nvSpPr>
        <p:spPr/>
        <p:txBody>
          <a:bodyPr/>
          <a:lstStyle/>
          <a:p>
            <a:endParaRPr lang="en-US" dirty="0"/>
          </a:p>
        </p:txBody>
      </p:sp>
    </p:spTree>
    <p:extLst>
      <p:ext uri="{BB962C8B-B14F-4D97-AF65-F5344CB8AC3E}">
        <p14:creationId xmlns:p14="http://schemas.microsoft.com/office/powerpoint/2010/main" val="2782103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Effective HIV Prevention Programs</a:t>
            </a:r>
            <a:br>
              <a:rPr lang="en-US" dirty="0"/>
            </a:br>
            <a:endParaRPr lang="en-US" i="1" dirty="0"/>
          </a:p>
        </p:txBody>
      </p:sp>
      <p:graphicFrame>
        <p:nvGraphicFramePr>
          <p:cNvPr id="7" name="Diagram 6"/>
          <p:cNvGraphicFramePr/>
          <p:nvPr>
            <p:extLst>
              <p:ext uri="{D42A27DB-BD31-4B8C-83A1-F6EECF244321}">
                <p14:modId xmlns:p14="http://schemas.microsoft.com/office/powerpoint/2010/main" val="3141237650"/>
              </p:ext>
            </p:extLst>
          </p:nvPr>
        </p:nvGraphicFramePr>
        <p:xfrm>
          <a:off x="797443" y="1397000"/>
          <a:ext cx="770860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29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53D0F63C-2A71-411E-A406-AC33FC3C4E3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687EB2D6-A55E-424A-9A6C-6179E2CDFFF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38FF6A0C-3C78-4610-90F1-76D25C00425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9CFC21DC-2C1E-41EE-8BC2-460A081902F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C316DDC5-288E-4EB5-8C2E-8C44D481EF0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2130426"/>
            <a:ext cx="7328338" cy="968116"/>
          </a:xfrm>
          <a:prstGeom prst="rect">
            <a:avLst/>
          </a:prstGeom>
        </p:spPr>
        <p:txBody>
          <a:bodyPr/>
          <a:lstStyle/>
          <a:p>
            <a:r>
              <a:rPr lang="en-US" dirty="0"/>
              <a:t>INTRODUCTION</a:t>
            </a:r>
          </a:p>
        </p:txBody>
      </p:sp>
      <p:sp>
        <p:nvSpPr>
          <p:cNvPr id="3" name="Subtitle 2"/>
          <p:cNvSpPr>
            <a:spLocks noGrp="1"/>
          </p:cNvSpPr>
          <p:nvPr>
            <p:ph type="subTitle" idx="4294967295"/>
          </p:nvPr>
        </p:nvSpPr>
        <p:spPr>
          <a:xfrm>
            <a:off x="817766" y="2881277"/>
            <a:ext cx="8326234" cy="2079343"/>
          </a:xfrm>
          <a:prstGeom prst="rect">
            <a:avLst/>
          </a:prstGeom>
        </p:spPr>
        <p:txBody>
          <a:bodyPr>
            <a:noAutofit/>
          </a:bodyPr>
          <a:lstStyle/>
          <a:p>
            <a:pPr marL="0" indent="0">
              <a:buNone/>
            </a:pPr>
            <a:r>
              <a:rPr lang="en-US" sz="1800" dirty="0">
                <a:latin typeface="Times New Roman" pitchFamily="18" charset="0"/>
                <a:cs typeface="Times New Roman" pitchFamily="18" charset="0"/>
              </a:rPr>
              <a:t>This project was initially created under the National Institute of Allergy and Infectious Diseases (NIAID) HIV Vaccine Research Education Initiative (NHVREI) and later managed by the Be the Generation Bridge project. The project is now managed by the Legacy Project at the Office of HIV/AIDS Network Coordination (HANC), which works with the NIH-funded HIV/AIDS Clinical Trials Networks to create a more integrated, collaborative, and flexible research structure. Learn more at</a:t>
            </a:r>
          </a:p>
          <a:p>
            <a:pPr marL="0" indent="0">
              <a:buNone/>
            </a:pPr>
            <a:endParaRPr lang="en-US" sz="1800" i="1" dirty="0">
              <a:latin typeface="Times New Roman" pitchFamily="18" charset="0"/>
              <a:cs typeface="Times New Roman" pitchFamily="18" charset="0"/>
            </a:endParaRPr>
          </a:p>
          <a:p>
            <a:pPr marL="0" indent="0" algn="ctr">
              <a:buNone/>
            </a:pPr>
            <a:r>
              <a:rPr lang="en-US" sz="4000" dirty="0">
                <a:solidFill>
                  <a:schemeClr val="bg1"/>
                </a:solidFill>
                <a:latin typeface="Times New Roman" pitchFamily="18" charset="0"/>
                <a:cs typeface="Times New Roman" pitchFamily="18" charset="0"/>
              </a:rPr>
              <a:t>www.bethegeneration.org</a:t>
            </a:r>
            <a:r>
              <a:rPr lang="en-US" sz="1800" dirty="0">
                <a:latin typeface="Times New Roman" pitchFamily="18" charset="0"/>
                <a:cs typeface="Times New Roman" pitchFamily="18" charset="0"/>
              </a:rPr>
              <a:t> </a:t>
            </a:r>
            <a:endParaRPr lang="en-US" sz="1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Effective HIV Prevention Programs</a:t>
            </a:r>
            <a:br>
              <a:rPr lang="en-US" dirty="0"/>
            </a:br>
            <a:endParaRPr lang="en-US" dirty="0"/>
          </a:p>
        </p:txBody>
      </p:sp>
      <p:graphicFrame>
        <p:nvGraphicFramePr>
          <p:cNvPr id="7" name="Diagram 6"/>
          <p:cNvGraphicFramePr/>
          <p:nvPr>
            <p:extLst>
              <p:ext uri="{D42A27DB-BD31-4B8C-83A1-F6EECF244321}">
                <p14:modId xmlns:p14="http://schemas.microsoft.com/office/powerpoint/2010/main" val="3699063495"/>
              </p:ext>
            </p:extLst>
          </p:nvPr>
        </p:nvGraphicFramePr>
        <p:xfrm>
          <a:off x="797443" y="1397000"/>
          <a:ext cx="770860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094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53D0F63C-2A71-411E-A406-AC33FC3C4E3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687EB2D6-A55E-424A-9A6C-6179E2CDFFF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38FF6A0C-3C78-4610-90F1-76D25C00425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9CFC21DC-2C1E-41EE-8BC2-460A081902F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C316DDC5-288E-4EB5-8C2E-8C44D481EF0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Effective HIV Prevention Programs</a:t>
            </a:r>
            <a:br>
              <a:rPr lang="en-US" dirty="0"/>
            </a:br>
            <a:endParaRPr lang="en-US" dirty="0"/>
          </a:p>
        </p:txBody>
      </p:sp>
      <p:graphicFrame>
        <p:nvGraphicFramePr>
          <p:cNvPr id="7" name="Diagram 6"/>
          <p:cNvGraphicFramePr/>
          <p:nvPr>
            <p:extLst>
              <p:ext uri="{D42A27DB-BD31-4B8C-83A1-F6EECF244321}">
                <p14:modId xmlns:p14="http://schemas.microsoft.com/office/powerpoint/2010/main" val="2270333367"/>
              </p:ext>
            </p:extLst>
          </p:nvPr>
        </p:nvGraphicFramePr>
        <p:xfrm>
          <a:off x="797443" y="1397000"/>
          <a:ext cx="770860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364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53D0F63C-2A71-411E-A406-AC33FC3C4E3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687EB2D6-A55E-424A-9A6C-6179E2CDFFF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38FF6A0C-3C78-4610-90F1-76D25C00425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9CFC21DC-2C1E-41EE-8BC2-460A081902F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C316DDC5-288E-4EB5-8C2E-8C44D481EF0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Effective HIV Prevention Programs</a:t>
            </a:r>
            <a:br>
              <a:rPr lang="en-US" dirty="0"/>
            </a:br>
            <a:endParaRPr lang="en-US" dirty="0"/>
          </a:p>
        </p:txBody>
      </p:sp>
      <p:sp>
        <p:nvSpPr>
          <p:cNvPr id="6" name="Diamond 5"/>
          <p:cNvSpPr/>
          <p:nvPr/>
        </p:nvSpPr>
        <p:spPr>
          <a:xfrm>
            <a:off x="577856" y="1396999"/>
            <a:ext cx="8018873" cy="4419009"/>
          </a:xfrm>
          <a:prstGeom prst="diamond">
            <a:avLst/>
          </a:prstGeom>
          <a:solidFill>
            <a:srgbClr val="FF0000"/>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8" name="Group 7"/>
          <p:cNvGrpSpPr/>
          <p:nvPr/>
        </p:nvGrpSpPr>
        <p:grpSpPr>
          <a:xfrm>
            <a:off x="1621870" y="1628776"/>
            <a:ext cx="3003293" cy="3885026"/>
            <a:chOff x="1701178" y="386080"/>
            <a:chExt cx="2131422" cy="1584960"/>
          </a:xfrm>
          <a:solidFill>
            <a:srgbClr val="CCCCCC"/>
          </a:solidFill>
        </p:grpSpPr>
        <p:sp>
          <p:nvSpPr>
            <p:cNvPr id="9" name="Rounded Rectangle 8"/>
            <p:cNvSpPr/>
            <p:nvPr/>
          </p:nvSpPr>
          <p:spPr>
            <a:xfrm>
              <a:off x="1701178" y="386080"/>
              <a:ext cx="2131422" cy="158496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Rounded Rectangle 4"/>
            <p:cNvSpPr/>
            <p:nvPr/>
          </p:nvSpPr>
          <p:spPr>
            <a:xfrm>
              <a:off x="1778549" y="463451"/>
              <a:ext cx="1976680" cy="14302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US" sz="1400" kern="1200" dirty="0">
                <a:solidFill>
                  <a:schemeClr val="tx1"/>
                </a:solidFill>
                <a:latin typeface="Times New Roman" pitchFamily="18" charset="0"/>
                <a:cs typeface="Times New Roman" pitchFamily="18" charset="0"/>
              </a:endParaRPr>
            </a:p>
          </p:txBody>
        </p:sp>
      </p:grpSp>
      <p:grpSp>
        <p:nvGrpSpPr>
          <p:cNvPr id="11" name="Group 10"/>
          <p:cNvGrpSpPr/>
          <p:nvPr/>
        </p:nvGrpSpPr>
        <p:grpSpPr>
          <a:xfrm>
            <a:off x="4731487" y="1628775"/>
            <a:ext cx="3250460" cy="3885027"/>
            <a:chOff x="1701177" y="386080"/>
            <a:chExt cx="2262477" cy="1584960"/>
          </a:xfrm>
          <a:solidFill>
            <a:srgbClr val="CCCCCC"/>
          </a:solidFill>
        </p:grpSpPr>
        <p:sp>
          <p:nvSpPr>
            <p:cNvPr id="12" name="Rounded Rectangle 11"/>
            <p:cNvSpPr/>
            <p:nvPr/>
          </p:nvSpPr>
          <p:spPr>
            <a:xfrm>
              <a:off x="1701177" y="386080"/>
              <a:ext cx="2262477" cy="158496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ounded Rectangle 4"/>
            <p:cNvSpPr/>
            <p:nvPr/>
          </p:nvSpPr>
          <p:spPr>
            <a:xfrm>
              <a:off x="1778549" y="463451"/>
              <a:ext cx="1976680" cy="14302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US" sz="1400" kern="1200" dirty="0">
                <a:solidFill>
                  <a:schemeClr val="tx1"/>
                </a:solidFill>
                <a:latin typeface="Times New Roman" pitchFamily="18" charset="0"/>
                <a:cs typeface="Times New Roman" pitchFamily="18" charset="0"/>
              </a:endParaRPr>
            </a:p>
          </p:txBody>
        </p:sp>
      </p:grpSp>
      <p:sp>
        <p:nvSpPr>
          <p:cNvPr id="5" name="Rectangle 4"/>
          <p:cNvSpPr/>
          <p:nvPr/>
        </p:nvSpPr>
        <p:spPr>
          <a:xfrm>
            <a:off x="1786270" y="2020849"/>
            <a:ext cx="1889652" cy="2031325"/>
          </a:xfrm>
          <a:prstGeom prst="rect">
            <a:avLst/>
          </a:prstGeom>
        </p:spPr>
        <p:txBody>
          <a:bodyPr wrap="square">
            <a:spAutoFit/>
          </a:bodyPr>
          <a:lstStyle/>
          <a:p>
            <a:pPr lvl="0"/>
            <a:r>
              <a:rPr lang="en-US" sz="1400" dirty="0">
                <a:latin typeface="Times New Roman" pitchFamily="18" charset="0"/>
                <a:cs typeface="Times New Roman" pitchFamily="18" charset="0"/>
              </a:rPr>
              <a:t>Two-way information:</a:t>
            </a:r>
          </a:p>
          <a:p>
            <a:pPr marL="285750" indent="-285750">
              <a:buFont typeface="Arial" pitchFamily="34" charset="0"/>
              <a:buChar char="•"/>
            </a:pPr>
            <a:r>
              <a:rPr lang="en-US" sz="1400" dirty="0">
                <a:latin typeface="Times New Roman" pitchFamily="18" charset="0"/>
                <a:cs typeface="Times New Roman" pitchFamily="18" charset="0"/>
              </a:rPr>
              <a:t>Bringing scientific information to the community</a:t>
            </a:r>
          </a:p>
          <a:p>
            <a:pPr marL="285750" indent="-285750">
              <a:buFont typeface="Arial" pitchFamily="34" charset="0"/>
              <a:buChar char="•"/>
            </a:pPr>
            <a:r>
              <a:rPr lang="en-US" sz="1400" dirty="0">
                <a:latin typeface="Times New Roman" pitchFamily="18" charset="0"/>
                <a:cs typeface="Times New Roman" pitchFamily="18" charset="0"/>
              </a:rPr>
              <a:t>Bringing community opinions, beliefs, and concerns to researchers</a:t>
            </a:r>
          </a:p>
        </p:txBody>
      </p:sp>
      <p:sp>
        <p:nvSpPr>
          <p:cNvPr id="14" name="Rectangle 13"/>
          <p:cNvSpPr/>
          <p:nvPr/>
        </p:nvSpPr>
        <p:spPr>
          <a:xfrm>
            <a:off x="4868469" y="1974372"/>
            <a:ext cx="2893297" cy="3323987"/>
          </a:xfrm>
          <a:prstGeom prst="rect">
            <a:avLst/>
          </a:prstGeom>
        </p:spPr>
        <p:txBody>
          <a:bodyPr wrap="square">
            <a:spAutoFit/>
          </a:bodyPr>
          <a:lstStyle/>
          <a:p>
            <a:r>
              <a:rPr lang="en-US" sz="1400" dirty="0">
                <a:latin typeface="Times New Roman" pitchFamily="18" charset="0"/>
                <a:cs typeface="Times New Roman" pitchFamily="18" charset="0"/>
              </a:rPr>
              <a:t>Personal responsibility:</a:t>
            </a:r>
          </a:p>
          <a:p>
            <a:pPr marL="285750" indent="-285750">
              <a:buFont typeface="Arial" pitchFamily="34" charset="0"/>
              <a:buChar char="•"/>
            </a:pPr>
            <a:r>
              <a:rPr lang="en-US" sz="1400" dirty="0">
                <a:latin typeface="Times New Roman" pitchFamily="18" charset="0"/>
                <a:cs typeface="Times New Roman" pitchFamily="18" charset="0"/>
              </a:rPr>
              <a:t>Know your HIV status.</a:t>
            </a:r>
          </a:p>
          <a:p>
            <a:pPr marL="285750" indent="-285750">
              <a:buFont typeface="Arial" pitchFamily="34" charset="0"/>
              <a:buChar char="•"/>
            </a:pPr>
            <a:r>
              <a:rPr lang="en-US" sz="1400" dirty="0">
                <a:latin typeface="Times New Roman" pitchFamily="18" charset="0"/>
                <a:cs typeface="Times New Roman" pitchFamily="18" charset="0"/>
              </a:rPr>
              <a:t>Seek treatment if living with HIV</a:t>
            </a:r>
          </a:p>
          <a:p>
            <a:pPr marL="285750" indent="-285750">
              <a:buFont typeface="Arial" pitchFamily="34" charset="0"/>
              <a:buChar char="•"/>
            </a:pPr>
            <a:r>
              <a:rPr lang="en-US" sz="1400" dirty="0">
                <a:latin typeface="Times New Roman" pitchFamily="18" charset="0"/>
                <a:cs typeface="Times New Roman" pitchFamily="18" charset="0"/>
              </a:rPr>
              <a:t>Use combination treatments as prescribed for your own health and to prevent transmission to others.</a:t>
            </a:r>
          </a:p>
          <a:p>
            <a:pPr marL="285750" indent="-285750">
              <a:buFont typeface="Arial" pitchFamily="34" charset="0"/>
              <a:buChar char="•"/>
            </a:pPr>
            <a:r>
              <a:rPr lang="en-US" sz="1400" dirty="0">
                <a:latin typeface="Times New Roman" pitchFamily="18" charset="0"/>
                <a:cs typeface="Times New Roman" pitchFamily="18" charset="0"/>
              </a:rPr>
              <a:t>If not living with HIV, use combination prevention strategies.</a:t>
            </a:r>
          </a:p>
          <a:p>
            <a:pPr marL="285750" indent="-285750">
              <a:buFont typeface="Arial" pitchFamily="34" charset="0"/>
              <a:buChar char="•"/>
            </a:pPr>
            <a:r>
              <a:rPr lang="en-US" sz="1400" dirty="0">
                <a:latin typeface="Times New Roman" pitchFamily="18" charset="0"/>
                <a:cs typeface="Times New Roman" pitchFamily="18" charset="0"/>
              </a:rPr>
              <a:t>If not living with HIV, retest regularly. The CDC recommends that people who are vulnerable to HIV be tested every three months.</a:t>
            </a:r>
          </a:p>
        </p:txBody>
      </p:sp>
    </p:spTree>
    <p:extLst>
      <p:ext uri="{BB962C8B-B14F-4D97-AF65-F5344CB8AC3E}">
        <p14:creationId xmlns:p14="http://schemas.microsoft.com/office/powerpoint/2010/main" val="222806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73101" y="1270042"/>
            <a:ext cx="2995132" cy="2129193"/>
          </a:xfrm>
        </p:spPr>
        <p:txBody>
          <a:bodyPr>
            <a:noAutofit/>
          </a:bodyPr>
          <a:lstStyle/>
          <a:p>
            <a:pPr marL="0" indent="0"/>
            <a:r>
              <a:rPr lang="en-US" sz="2200" dirty="0">
                <a:latin typeface="Times New Roman" pitchFamily="18" charset="0"/>
                <a:cs typeface="Times New Roman" pitchFamily="18" charset="0"/>
              </a:rPr>
              <a:t>In this activity, you will think about how you can apply what you learned about HIV prevention by answering a question. </a:t>
            </a:r>
            <a:r>
              <a:rPr lang="en-US" sz="2200" dirty="0"/>
              <a:t> </a:t>
            </a:r>
          </a:p>
        </p:txBody>
      </p:sp>
      <p:sp>
        <p:nvSpPr>
          <p:cNvPr id="4" name="Title 3"/>
          <p:cNvSpPr>
            <a:spLocks noGrp="1"/>
          </p:cNvSpPr>
          <p:nvPr>
            <p:ph type="title"/>
          </p:nvPr>
        </p:nvSpPr>
        <p:spPr/>
        <p:txBody>
          <a:bodyPr/>
          <a:lstStyle/>
          <a:p>
            <a:r>
              <a:rPr lang="en-US" dirty="0"/>
              <a:t>What Did You Learn?</a:t>
            </a:r>
            <a:br>
              <a:rPr lang="en-US" i="1" dirty="0"/>
            </a:br>
            <a:endParaRPr lang="en-US" dirty="0"/>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7076444" y="272245"/>
            <a:ext cx="1605280" cy="1117168"/>
          </a:xfrm>
          <a:prstGeom prst="rect">
            <a:avLst/>
          </a:prstGeom>
        </p:spPr>
      </p:pic>
      <p:sp>
        <p:nvSpPr>
          <p:cNvPr id="9" name="Rounded Rectangle 8"/>
          <p:cNvSpPr/>
          <p:nvPr/>
        </p:nvSpPr>
        <p:spPr>
          <a:xfrm>
            <a:off x="650758" y="3890778"/>
            <a:ext cx="1950089" cy="1839459"/>
          </a:xfrm>
          <a:prstGeom prst="roundRect">
            <a:avLst>
              <a:gd name="adj" fmla="val 10000"/>
            </a:avLst>
          </a:prstGeom>
          <a:solidFill>
            <a:srgbClr val="FF0000"/>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0" name="Rounded Rectangle 9"/>
          <p:cNvSpPr/>
          <p:nvPr/>
        </p:nvSpPr>
        <p:spPr>
          <a:xfrm>
            <a:off x="2756756" y="3893185"/>
            <a:ext cx="1950089" cy="1839459"/>
          </a:xfrm>
          <a:prstGeom prst="roundRect">
            <a:avLst>
              <a:gd name="adj" fmla="val 10000"/>
            </a:avLst>
          </a:prstGeom>
          <a:solidFill>
            <a:srgbClr val="CCCCCC"/>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1" name="TextBox 10"/>
          <p:cNvSpPr txBox="1"/>
          <p:nvPr/>
        </p:nvSpPr>
        <p:spPr>
          <a:xfrm>
            <a:off x="650757" y="4010209"/>
            <a:ext cx="1950089" cy="1477328"/>
          </a:xfrm>
          <a:prstGeom prst="rect">
            <a:avLst/>
          </a:prstGeom>
          <a:noFill/>
        </p:spPr>
        <p:txBody>
          <a:bodyPr wrap="square" rtlCol="0">
            <a:spAutoFit/>
          </a:bodyPr>
          <a:lstStyle/>
          <a:p>
            <a:pPr algn="ctr"/>
            <a:r>
              <a:rPr lang="en-GB" dirty="0">
                <a:latin typeface="Times New Roman" pitchFamily="18" charset="0"/>
                <a:cs typeface="Times New Roman" pitchFamily="18" charset="0"/>
              </a:rPr>
              <a:t>How can you use what you have learned about HIV prevention in your daily life?</a:t>
            </a:r>
            <a:endParaRPr lang="en-US" dirty="0">
              <a:latin typeface="Times New Roman" pitchFamily="18" charset="0"/>
              <a:cs typeface="Times New Roman" pitchFamily="18" charset="0"/>
            </a:endParaRPr>
          </a:p>
        </p:txBody>
      </p:sp>
      <p:sp>
        <p:nvSpPr>
          <p:cNvPr id="12" name="TextBox 11"/>
          <p:cNvSpPr txBox="1"/>
          <p:nvPr/>
        </p:nvSpPr>
        <p:spPr>
          <a:xfrm>
            <a:off x="2756756" y="4010209"/>
            <a:ext cx="1950089" cy="1754326"/>
          </a:xfrm>
          <a:prstGeom prst="rect">
            <a:avLst/>
          </a:prstGeom>
          <a:noFill/>
        </p:spPr>
        <p:txBody>
          <a:bodyPr wrap="square" rtlCol="0">
            <a:spAutoFit/>
          </a:bodyPr>
          <a:lstStyle/>
          <a:p>
            <a:pPr algn="ctr"/>
            <a:r>
              <a:rPr lang="en-GB" dirty="0">
                <a:latin typeface="Times New Roman" pitchFamily="18" charset="0"/>
                <a:cs typeface="Times New Roman" pitchFamily="18" charset="0"/>
              </a:rPr>
              <a:t>If someone you know wants more information about HIV prevention, what would you tell them?</a:t>
            </a:r>
            <a:endParaRPr lang="en-US" dirty="0">
              <a:latin typeface="Times New Roman" pitchFamily="18" charset="0"/>
              <a:cs typeface="Times New Roman" pitchFamily="18" charset="0"/>
            </a:endParaRPr>
          </a:p>
        </p:txBody>
      </p:sp>
      <p:sp>
        <p:nvSpPr>
          <p:cNvPr id="13" name="Rounded Rectangle 12"/>
          <p:cNvSpPr/>
          <p:nvPr/>
        </p:nvSpPr>
        <p:spPr>
          <a:xfrm>
            <a:off x="4764833" y="3893185"/>
            <a:ext cx="1950089" cy="1839459"/>
          </a:xfrm>
          <a:prstGeom prst="roundRect">
            <a:avLst>
              <a:gd name="adj" fmla="val 10000"/>
            </a:avLst>
          </a:prstGeom>
          <a:solidFill>
            <a:srgbClr val="EF4025"/>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4" name="Rounded Rectangle 13"/>
          <p:cNvSpPr/>
          <p:nvPr/>
        </p:nvSpPr>
        <p:spPr>
          <a:xfrm>
            <a:off x="6870831" y="3895592"/>
            <a:ext cx="1950089" cy="1839459"/>
          </a:xfrm>
          <a:prstGeom prst="roundRect">
            <a:avLst>
              <a:gd name="adj" fmla="val 10000"/>
            </a:avLst>
          </a:prstGeom>
          <a:solidFill>
            <a:srgbClr val="CCCCCC"/>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5" name="TextBox 14"/>
          <p:cNvSpPr txBox="1"/>
          <p:nvPr/>
        </p:nvSpPr>
        <p:spPr>
          <a:xfrm>
            <a:off x="4764832" y="4012616"/>
            <a:ext cx="1950089" cy="1754326"/>
          </a:xfrm>
          <a:prstGeom prst="rect">
            <a:avLst/>
          </a:prstGeom>
          <a:noFill/>
        </p:spPr>
        <p:txBody>
          <a:bodyPr wrap="square" rtlCol="0">
            <a:spAutoFit/>
          </a:bodyPr>
          <a:lstStyle/>
          <a:p>
            <a:pPr algn="ctr"/>
            <a:r>
              <a:rPr lang="en-GB" dirty="0">
                <a:latin typeface="Times New Roman" pitchFamily="18" charset="0"/>
                <a:cs typeface="Times New Roman" pitchFamily="18" charset="0"/>
              </a:rPr>
              <a:t>If you were concerned about someone close to you becoming HIV-positive, what would you do?</a:t>
            </a:r>
            <a:endParaRPr lang="en-US" dirty="0">
              <a:latin typeface="Times New Roman" pitchFamily="18" charset="0"/>
              <a:cs typeface="Times New Roman" pitchFamily="18" charset="0"/>
            </a:endParaRPr>
          </a:p>
        </p:txBody>
      </p:sp>
      <p:sp>
        <p:nvSpPr>
          <p:cNvPr id="16" name="TextBox 15"/>
          <p:cNvSpPr txBox="1"/>
          <p:nvPr/>
        </p:nvSpPr>
        <p:spPr>
          <a:xfrm>
            <a:off x="6870831" y="4012616"/>
            <a:ext cx="1950089" cy="1477328"/>
          </a:xfrm>
          <a:prstGeom prst="rect">
            <a:avLst/>
          </a:prstGeom>
          <a:noFill/>
        </p:spPr>
        <p:txBody>
          <a:bodyPr wrap="square" rtlCol="0">
            <a:spAutoFit/>
          </a:bodyPr>
          <a:lstStyle/>
          <a:p>
            <a:pPr algn="ctr"/>
            <a:r>
              <a:rPr lang="en-GB" dirty="0">
                <a:latin typeface="Times New Roman" pitchFamily="18" charset="0"/>
                <a:cs typeface="Times New Roman" pitchFamily="18" charset="0"/>
              </a:rPr>
              <a:t>In what ways has this information about HIV prevention impacted YOU? </a:t>
            </a:r>
            <a:endParaRPr lang="en-US" dirty="0">
              <a:latin typeface="Times New Roman" pitchFamily="18" charset="0"/>
              <a:cs typeface="Times New Roman" pitchFamily="18" charset="0"/>
            </a:endParaRPr>
          </a:p>
        </p:txBody>
      </p:sp>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5843909" y="108516"/>
            <a:ext cx="1232535" cy="1444625"/>
          </a:xfrm>
          <a:prstGeom prst="rect">
            <a:avLst/>
          </a:prstGeom>
        </p:spPr>
      </p:pic>
      <p:sp>
        <p:nvSpPr>
          <p:cNvPr id="19" name="Content Placeholder 2"/>
          <p:cNvSpPr>
            <a:spLocks noGrp="1"/>
          </p:cNvSpPr>
          <p:nvPr>
            <p:ph sz="half" idx="2"/>
          </p:nvPr>
        </p:nvSpPr>
        <p:spPr>
          <a:xfrm>
            <a:off x="3668233" y="1270042"/>
            <a:ext cx="4938884" cy="2316723"/>
          </a:xfrm>
        </p:spPr>
        <p:txBody>
          <a:bodyPr/>
          <a:lstStyle/>
          <a:p>
            <a:pPr marL="0" indent="0">
              <a:buNone/>
            </a:pPr>
            <a:r>
              <a:rPr lang="en-GB" dirty="0"/>
              <a:t>With your group:</a:t>
            </a:r>
          </a:p>
          <a:p>
            <a:r>
              <a:rPr lang="en-US" dirty="0"/>
              <a:t>Brainstorm the question you are assigned (you only need to brainstorm one of the questions).</a:t>
            </a:r>
          </a:p>
          <a:p>
            <a:r>
              <a:rPr lang="en-US" dirty="0"/>
              <a:t>Share your answers with the whole group so they can hear your ideas.</a:t>
            </a:r>
          </a:p>
        </p:txBody>
      </p:sp>
    </p:spTree>
    <p:extLst>
      <p:ext uri="{BB962C8B-B14F-4D97-AF65-F5344CB8AC3E}">
        <p14:creationId xmlns:p14="http://schemas.microsoft.com/office/powerpoint/2010/main" val="2040843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403498"/>
            <a:ext cx="7826963" cy="4540102"/>
          </a:xfrm>
        </p:spPr>
        <p:txBody>
          <a:bodyPr/>
          <a:lstStyle/>
          <a:p>
            <a:pPr marL="0" indent="0">
              <a:buNone/>
            </a:pPr>
            <a:r>
              <a:rPr lang="en-US" dirty="0"/>
              <a:t>Comprehensive HIV prevention includes treatment, education, skills, personal responsibility, and access to tools, products, and approaches. </a:t>
            </a:r>
          </a:p>
          <a:p>
            <a:pPr marL="0" indent="0">
              <a:buNone/>
            </a:pPr>
            <a:r>
              <a:rPr lang="en-US" dirty="0"/>
              <a:t>Different HIV prevention approaches need to be tested to find out what works best. Identifying and offering more options will allow people to determine which options fit their lifestyle, their needs, and the needs of their family and friends. Ongoing HIV prevention research supports:</a:t>
            </a:r>
          </a:p>
          <a:p>
            <a:pPr lvl="0"/>
            <a:r>
              <a:rPr lang="en-US" dirty="0"/>
              <a:t>More HIV prevention options</a:t>
            </a:r>
          </a:p>
          <a:p>
            <a:pPr lvl="0"/>
            <a:r>
              <a:rPr lang="en-US" dirty="0"/>
              <a:t>More combination HIV prevention options</a:t>
            </a:r>
          </a:p>
          <a:p>
            <a:pPr lvl="0"/>
            <a:r>
              <a:rPr lang="en-US" dirty="0"/>
              <a:t>More diverse research participants to expand the understanding of what works </a:t>
            </a:r>
          </a:p>
        </p:txBody>
      </p:sp>
      <p:sp>
        <p:nvSpPr>
          <p:cNvPr id="3" name="Title 2"/>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42306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ock-photo-exited-indian-woman-holding-her-hand-out-85467592.jpg"/>
          <p:cNvPicPr>
            <a:picLocks noChangeAspect="1"/>
          </p:cNvPicPr>
          <p:nvPr>
            <p:custDataLst>
              <p:tags r:id="rId1"/>
            </p:custDataLst>
          </p:nvPr>
        </p:nvPicPr>
        <p:blipFill>
          <a:blip r:embed="rId4" cstate="print"/>
          <a:stretch>
            <a:fillRect/>
          </a:stretch>
        </p:blipFill>
        <p:spPr>
          <a:xfrm>
            <a:off x="4632072" y="2009198"/>
            <a:ext cx="4106440" cy="2743102"/>
          </a:xfrm>
          <a:prstGeom prst="rect">
            <a:avLst/>
          </a:prstGeom>
        </p:spPr>
      </p:pic>
      <p:sp>
        <p:nvSpPr>
          <p:cNvPr id="4" name="TextBox 3"/>
          <p:cNvSpPr txBox="1"/>
          <p:nvPr/>
        </p:nvSpPr>
        <p:spPr>
          <a:xfrm>
            <a:off x="763176" y="3466523"/>
            <a:ext cx="3727197" cy="1015663"/>
          </a:xfrm>
          <a:prstGeom prst="rect">
            <a:avLst/>
          </a:prstGeom>
          <a:noFill/>
        </p:spPr>
        <p:txBody>
          <a:bodyPr wrap="square" rtlCol="0">
            <a:spAutoFit/>
          </a:bodyPr>
          <a:lstStyle/>
          <a:p>
            <a:r>
              <a:rPr lang="en-US" sz="6000" b="1" dirty="0">
                <a:solidFill>
                  <a:srgbClr val="EF4025"/>
                </a:solidFill>
                <a:latin typeface="+mj-lt"/>
              </a:rPr>
              <a:t>Questions?</a:t>
            </a:r>
          </a:p>
        </p:txBody>
      </p:sp>
      <p:cxnSp>
        <p:nvCxnSpPr>
          <p:cNvPr id="5" name="Straight Connector 4"/>
          <p:cNvCxnSpPr/>
          <p:nvPr/>
        </p:nvCxnSpPr>
        <p:spPr>
          <a:xfrm>
            <a:off x="922387" y="3500860"/>
            <a:ext cx="3370674"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3040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2130425"/>
            <a:ext cx="7328338" cy="2090701"/>
          </a:xfrm>
          <a:prstGeom prst="rect">
            <a:avLst/>
          </a:prstGeom>
        </p:spPr>
        <p:txBody>
          <a:bodyPr/>
          <a:lstStyle/>
          <a:p>
            <a:r>
              <a:rPr lang="en-US" cap="all" dirty="0"/>
              <a:t>What Are HIV Prevention Tools and How Are They Used in HIV Prevention Research?</a:t>
            </a:r>
          </a:p>
        </p:txBody>
      </p:sp>
      <p:sp>
        <p:nvSpPr>
          <p:cNvPr id="3" name="Subtitle 2"/>
          <p:cNvSpPr>
            <a:spLocks noGrp="1"/>
          </p:cNvSpPr>
          <p:nvPr>
            <p:ph type="subTitle" idx="4294967295"/>
          </p:nvPr>
        </p:nvSpPr>
        <p:spPr>
          <a:xfrm>
            <a:off x="610317" y="4665341"/>
            <a:ext cx="7847883" cy="927761"/>
          </a:xfrm>
          <a:prstGeom prst="rect">
            <a:avLst/>
          </a:prstGeom>
        </p:spPr>
        <p:txBody>
          <a:bodyPr>
            <a:normAutofit/>
          </a:bodyPr>
          <a:lstStyle/>
          <a:p>
            <a:pPr marL="0" indent="0" algn="r">
              <a:buNone/>
            </a:pPr>
            <a:r>
              <a:rPr lang="en-US" sz="3200" dirty="0">
                <a:solidFill>
                  <a:schemeClr val="bg1"/>
                </a:solidFill>
                <a:latin typeface="Times New Roman" pitchFamily="18" charset="0"/>
                <a:cs typeface="Times New Roman" pitchFamily="18" charset="0"/>
              </a:rPr>
              <a:t>www.bethegeneration.org</a:t>
            </a:r>
          </a:p>
          <a:p>
            <a:endParaRPr lang="en-US" dirty="0"/>
          </a:p>
        </p:txBody>
      </p:sp>
    </p:spTree>
    <p:extLst>
      <p:ext uri="{BB962C8B-B14F-4D97-AF65-F5344CB8AC3E}">
        <p14:creationId xmlns:p14="http://schemas.microsoft.com/office/powerpoint/2010/main" val="2006644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Objectives</a:t>
            </a:r>
          </a:p>
        </p:txBody>
      </p:sp>
      <p:sp>
        <p:nvSpPr>
          <p:cNvPr id="25" name="Block Arc 24"/>
          <p:cNvSpPr/>
          <p:nvPr/>
        </p:nvSpPr>
        <p:spPr>
          <a:xfrm>
            <a:off x="-5397994" y="268052"/>
            <a:ext cx="6785312" cy="6785312"/>
          </a:xfrm>
          <a:prstGeom prst="blockArc">
            <a:avLst>
              <a:gd name="adj1" fmla="val 18900000"/>
              <a:gd name="adj2" fmla="val 2700000"/>
              <a:gd name="adj3" fmla="val 318"/>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6" name="Freeform 25"/>
          <p:cNvSpPr/>
          <p:nvPr/>
        </p:nvSpPr>
        <p:spPr>
          <a:xfrm>
            <a:off x="485827" y="1384512"/>
            <a:ext cx="8110903" cy="458086"/>
          </a:xfrm>
          <a:custGeom>
            <a:avLst/>
            <a:gdLst>
              <a:gd name="connsiteX0" fmla="*/ 0 w 8723113"/>
              <a:gd name="connsiteY0" fmla="*/ 0 h 458086"/>
              <a:gd name="connsiteX1" fmla="*/ 8723113 w 8723113"/>
              <a:gd name="connsiteY1" fmla="*/ 0 h 458086"/>
              <a:gd name="connsiteX2" fmla="*/ 8723113 w 8723113"/>
              <a:gd name="connsiteY2" fmla="*/ 458086 h 458086"/>
              <a:gd name="connsiteX3" fmla="*/ 0 w 8723113"/>
              <a:gd name="connsiteY3" fmla="*/ 458086 h 458086"/>
              <a:gd name="connsiteX4" fmla="*/ 0 w 8723113"/>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113" h="458086">
                <a:moveTo>
                  <a:pt x="0" y="0"/>
                </a:moveTo>
                <a:lnTo>
                  <a:pt x="8723113" y="0"/>
                </a:lnTo>
                <a:lnTo>
                  <a:pt x="8723113" y="458086"/>
                </a:lnTo>
                <a:lnTo>
                  <a:pt x="0" y="458086"/>
                </a:lnTo>
                <a:lnTo>
                  <a:pt x="0" y="0"/>
                </a:lnTo>
                <a:close/>
              </a:path>
            </a:pathLst>
          </a:custGeom>
          <a:solidFill>
            <a:schemeClr val="accent3"/>
          </a:solidFill>
          <a:effectLst/>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spcFirstLastPara="0" vert="horz" wrap="square" lIns="363606" tIns="45720" rIns="45720" bIns="45720" numCol="1" spcCol="1270" anchor="ctr" anchorCtr="0">
            <a:noAutofit/>
          </a:bodyPr>
          <a:lstStyle/>
          <a:p>
            <a:pPr lvl="0"/>
            <a:r>
              <a:rPr lang="en-US" b="1" dirty="0">
                <a:solidFill>
                  <a:schemeClr val="bg1"/>
                </a:solidFill>
                <a:latin typeface="Times New Roman" pitchFamily="18" charset="0"/>
                <a:cs typeface="Times New Roman" pitchFamily="18" charset="0"/>
              </a:rPr>
              <a:t>HIV Prevention Research and Research Successes</a:t>
            </a:r>
          </a:p>
        </p:txBody>
      </p:sp>
      <p:sp>
        <p:nvSpPr>
          <p:cNvPr id="27" name="Oval 26"/>
          <p:cNvSpPr/>
          <p:nvPr/>
        </p:nvSpPr>
        <p:spPr>
          <a:xfrm>
            <a:off x="199523" y="1312311"/>
            <a:ext cx="572607" cy="572607"/>
          </a:xfrm>
          <a:prstGeom prst="ellipse">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8" name="Freeform 27"/>
          <p:cNvSpPr/>
          <p:nvPr/>
        </p:nvSpPr>
        <p:spPr>
          <a:xfrm>
            <a:off x="900665" y="2072045"/>
            <a:ext cx="7746624" cy="458086"/>
          </a:xfrm>
          <a:custGeom>
            <a:avLst/>
            <a:gdLst>
              <a:gd name="connsiteX0" fmla="*/ 0 w 8308275"/>
              <a:gd name="connsiteY0" fmla="*/ 0 h 458086"/>
              <a:gd name="connsiteX1" fmla="*/ 8308275 w 8308275"/>
              <a:gd name="connsiteY1" fmla="*/ 0 h 458086"/>
              <a:gd name="connsiteX2" fmla="*/ 8308275 w 8308275"/>
              <a:gd name="connsiteY2" fmla="*/ 458086 h 458086"/>
              <a:gd name="connsiteX3" fmla="*/ 0 w 8308275"/>
              <a:gd name="connsiteY3" fmla="*/ 458086 h 458086"/>
              <a:gd name="connsiteX4" fmla="*/ 0 w 830827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8275" h="458086">
                <a:moveTo>
                  <a:pt x="0" y="0"/>
                </a:moveTo>
                <a:lnTo>
                  <a:pt x="8308275" y="0"/>
                </a:lnTo>
                <a:lnTo>
                  <a:pt x="8308275" y="458086"/>
                </a:lnTo>
                <a:lnTo>
                  <a:pt x="0" y="458086"/>
                </a:lnTo>
                <a:lnTo>
                  <a:pt x="0" y="0"/>
                </a:lnTo>
                <a:close/>
              </a:path>
            </a:pathLst>
          </a:custGeom>
          <a:solidFill>
            <a:schemeClr val="accent4"/>
          </a:solidFill>
          <a:effectLst/>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spcFirstLastPara="0" vert="horz" wrap="square" lIns="363606" tIns="45720" rIns="45720" bIns="45720" numCol="1" spcCol="1270" anchor="ctr" anchorCtr="0">
            <a:noAutofit/>
          </a:bodyPr>
          <a:lstStyle/>
          <a:p>
            <a:pPr lvl="0"/>
            <a:r>
              <a:rPr lang="en-US" b="1" dirty="0">
                <a:solidFill>
                  <a:schemeClr val="tx1"/>
                </a:solidFill>
                <a:latin typeface="Times New Roman" pitchFamily="18" charset="0"/>
                <a:cs typeface="Times New Roman" pitchFamily="18" charset="0"/>
              </a:rPr>
              <a:t>PrEP, TasP, and Integrated Strategies in HIV Prevention Research</a:t>
            </a:r>
          </a:p>
        </p:txBody>
      </p:sp>
      <p:sp>
        <p:nvSpPr>
          <p:cNvPr id="29" name="Oval 28"/>
          <p:cNvSpPr/>
          <p:nvPr/>
        </p:nvSpPr>
        <p:spPr>
          <a:xfrm>
            <a:off x="614361" y="1999843"/>
            <a:ext cx="572607" cy="572607"/>
          </a:xfrm>
          <a:prstGeom prst="ellipse">
            <a:avLst/>
          </a:pr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0" name="Freeform 29"/>
          <p:cNvSpPr/>
          <p:nvPr/>
        </p:nvSpPr>
        <p:spPr>
          <a:xfrm>
            <a:off x="1127994" y="2759073"/>
            <a:ext cx="7519295" cy="458086"/>
          </a:xfrm>
          <a:custGeom>
            <a:avLst/>
            <a:gdLst>
              <a:gd name="connsiteX0" fmla="*/ 0 w 8080945"/>
              <a:gd name="connsiteY0" fmla="*/ 0 h 458086"/>
              <a:gd name="connsiteX1" fmla="*/ 8080945 w 8080945"/>
              <a:gd name="connsiteY1" fmla="*/ 0 h 458086"/>
              <a:gd name="connsiteX2" fmla="*/ 8080945 w 8080945"/>
              <a:gd name="connsiteY2" fmla="*/ 458086 h 458086"/>
              <a:gd name="connsiteX3" fmla="*/ 0 w 8080945"/>
              <a:gd name="connsiteY3" fmla="*/ 458086 h 458086"/>
              <a:gd name="connsiteX4" fmla="*/ 0 w 808094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945" h="458086">
                <a:moveTo>
                  <a:pt x="0" y="0"/>
                </a:moveTo>
                <a:lnTo>
                  <a:pt x="8080945" y="0"/>
                </a:lnTo>
                <a:lnTo>
                  <a:pt x="8080945" y="458086"/>
                </a:lnTo>
                <a:lnTo>
                  <a:pt x="0" y="458086"/>
                </a:lnTo>
                <a:lnTo>
                  <a:pt x="0" y="0"/>
                </a:lnTo>
                <a:close/>
              </a:path>
            </a:pathLst>
          </a:custGeom>
          <a:solidFill>
            <a:schemeClr val="accent1"/>
          </a:solidFill>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b="1" kern="1200" dirty="0">
              <a:solidFill>
                <a:schemeClr val="tx1"/>
              </a:solidFill>
              <a:latin typeface="Times New Roman" pitchFamily="18" charset="0"/>
              <a:cs typeface="Times New Roman" pitchFamily="18" charset="0"/>
            </a:endParaRPr>
          </a:p>
        </p:txBody>
      </p:sp>
      <p:sp>
        <p:nvSpPr>
          <p:cNvPr id="31" name="Oval 30"/>
          <p:cNvSpPr/>
          <p:nvPr/>
        </p:nvSpPr>
        <p:spPr>
          <a:xfrm>
            <a:off x="841690" y="2686871"/>
            <a:ext cx="572607" cy="572607"/>
          </a:xfrm>
          <a:prstGeom prst="ellipse">
            <a:avLst/>
          </a:prstGeom>
          <a:ln>
            <a:solidFill>
              <a:schemeClr val="accent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2" name="Freeform 31"/>
          <p:cNvSpPr/>
          <p:nvPr/>
        </p:nvSpPr>
        <p:spPr>
          <a:xfrm>
            <a:off x="1200579" y="3446605"/>
            <a:ext cx="7446710" cy="458086"/>
          </a:xfrm>
          <a:custGeom>
            <a:avLst/>
            <a:gdLst>
              <a:gd name="connsiteX0" fmla="*/ 0 w 8008361"/>
              <a:gd name="connsiteY0" fmla="*/ 0 h 458086"/>
              <a:gd name="connsiteX1" fmla="*/ 8008361 w 8008361"/>
              <a:gd name="connsiteY1" fmla="*/ 0 h 458086"/>
              <a:gd name="connsiteX2" fmla="*/ 8008361 w 8008361"/>
              <a:gd name="connsiteY2" fmla="*/ 458086 h 458086"/>
              <a:gd name="connsiteX3" fmla="*/ 0 w 8008361"/>
              <a:gd name="connsiteY3" fmla="*/ 458086 h 458086"/>
              <a:gd name="connsiteX4" fmla="*/ 0 w 8008361"/>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8361" h="458086">
                <a:moveTo>
                  <a:pt x="0" y="0"/>
                </a:moveTo>
                <a:lnTo>
                  <a:pt x="8008361" y="0"/>
                </a:lnTo>
                <a:lnTo>
                  <a:pt x="8008361" y="458086"/>
                </a:lnTo>
                <a:lnTo>
                  <a:pt x="0" y="458086"/>
                </a:lnTo>
                <a:lnTo>
                  <a:pt x="0" y="0"/>
                </a:lnTo>
                <a:close/>
              </a:path>
            </a:pathLst>
          </a:custGeom>
          <a:solidFill>
            <a:schemeClr val="accent2"/>
          </a:solidFill>
          <a:ln>
            <a:noFill/>
          </a:ln>
          <a:effectLst/>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b="1" kern="1200" dirty="0">
              <a:solidFill>
                <a:schemeClr val="tx1"/>
              </a:solidFill>
              <a:latin typeface="Times New Roman" pitchFamily="18" charset="0"/>
              <a:cs typeface="Times New Roman" pitchFamily="18" charset="0"/>
            </a:endParaRPr>
          </a:p>
        </p:txBody>
      </p:sp>
      <p:sp>
        <p:nvSpPr>
          <p:cNvPr id="33" name="Oval 32"/>
          <p:cNvSpPr/>
          <p:nvPr/>
        </p:nvSpPr>
        <p:spPr>
          <a:xfrm>
            <a:off x="914274" y="3374404"/>
            <a:ext cx="572607" cy="572607"/>
          </a:xfrm>
          <a:prstGeom prst="ellipse">
            <a:avLst/>
          </a:prstGeom>
          <a:ln>
            <a:solidFill>
              <a:schemeClr val="accent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8" name="Text Placeholder 82"/>
          <p:cNvSpPr txBox="1">
            <a:spLocks/>
          </p:cNvSpPr>
          <p:nvPr/>
        </p:nvSpPr>
        <p:spPr>
          <a:xfrm>
            <a:off x="1411448" y="2754331"/>
            <a:ext cx="7083446" cy="457200"/>
          </a:xfrm>
          <a:prstGeom prst="rect">
            <a:avLst/>
          </a:prstGeom>
          <a:noFill/>
        </p:spPr>
        <p:txBody>
          <a:bodyPr>
            <a:normAutofit/>
          </a:bodyPr>
          <a:lstStyle>
            <a:lvl1pPr marL="0" indent="0" algn="l" defTabSz="457200" rtl="0" eaLnBrk="1" latinLnBrk="0" hangingPunct="1">
              <a:spcBef>
                <a:spcPct val="20000"/>
              </a:spcBef>
              <a:buClr>
                <a:srgbClr val="EF4025"/>
              </a:buClr>
              <a:buFont typeface="Lucida Grande"/>
              <a:buNone/>
              <a:defRPr sz="2000" kern="1200">
                <a:solidFill>
                  <a:srgbClr val="FFFFFF"/>
                </a:solidFill>
                <a:latin typeface="+mn-lt"/>
                <a:ea typeface="+mn-ea"/>
                <a:cs typeface="+mn-cs"/>
              </a:defRPr>
            </a:lvl1pPr>
            <a:lvl2pPr marL="742950" indent="-285750" algn="l" defTabSz="457200" rtl="0" eaLnBrk="1" latinLnBrk="0" hangingPunct="1">
              <a:spcBef>
                <a:spcPct val="20000"/>
              </a:spcBef>
              <a:buClr>
                <a:schemeClr val="bg1">
                  <a:lumMod val="65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1800" b="1" dirty="0">
                <a:solidFill>
                  <a:schemeClr val="tx1"/>
                </a:solidFill>
                <a:latin typeface="Times New Roman" pitchFamily="18" charset="0"/>
                <a:cs typeface="Times New Roman" pitchFamily="18" charset="0"/>
              </a:rPr>
              <a:t>Microbicides in HIV Prevention Research</a:t>
            </a:r>
          </a:p>
        </p:txBody>
      </p:sp>
      <p:sp>
        <p:nvSpPr>
          <p:cNvPr id="39" name="Text Placeholder 82"/>
          <p:cNvSpPr txBox="1">
            <a:spLocks/>
          </p:cNvSpPr>
          <p:nvPr/>
        </p:nvSpPr>
        <p:spPr>
          <a:xfrm>
            <a:off x="1487032" y="3456075"/>
            <a:ext cx="6923322" cy="457200"/>
          </a:xfrm>
          <a:prstGeom prst="rect">
            <a:avLst/>
          </a:prstGeom>
          <a:noFill/>
        </p:spPr>
        <p:txBody>
          <a:bodyPr>
            <a:normAutofit/>
          </a:bodyPr>
          <a:lstStyle>
            <a:lvl1pPr marL="0" indent="0" algn="l" defTabSz="457200" rtl="0" eaLnBrk="1" latinLnBrk="0" hangingPunct="1">
              <a:spcBef>
                <a:spcPct val="20000"/>
              </a:spcBef>
              <a:buClr>
                <a:srgbClr val="EF4025"/>
              </a:buClr>
              <a:buFont typeface="Lucida Grande"/>
              <a:buNone/>
              <a:defRPr sz="2000" kern="1200">
                <a:solidFill>
                  <a:srgbClr val="FFFFFF"/>
                </a:solidFill>
                <a:latin typeface="+mn-lt"/>
                <a:ea typeface="+mn-ea"/>
                <a:cs typeface="+mn-cs"/>
              </a:defRPr>
            </a:lvl1pPr>
            <a:lvl2pPr marL="742950" indent="-285750" algn="l" defTabSz="457200" rtl="0" eaLnBrk="1" latinLnBrk="0" hangingPunct="1">
              <a:spcBef>
                <a:spcPct val="20000"/>
              </a:spcBef>
              <a:buClr>
                <a:schemeClr val="bg1">
                  <a:lumMod val="65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1800" b="1" dirty="0">
                <a:solidFill>
                  <a:schemeClr val="tx1"/>
                </a:solidFill>
                <a:latin typeface="Times New Roman" pitchFamily="18" charset="0"/>
                <a:cs typeface="Times New Roman" pitchFamily="18" charset="0"/>
              </a:rPr>
              <a:t>Vaccines in HIV Prevention Research </a:t>
            </a:r>
          </a:p>
        </p:txBody>
      </p:sp>
      <p:cxnSp>
        <p:nvCxnSpPr>
          <p:cNvPr id="40" name="Straight Connector 39"/>
          <p:cNvCxnSpPr/>
          <p:nvPr/>
        </p:nvCxnSpPr>
        <p:spPr>
          <a:xfrm>
            <a:off x="820326" y="12154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691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617997"/>
            <a:ext cx="5860465" cy="3825873"/>
          </a:xfrm>
        </p:spPr>
        <p:txBody>
          <a:bodyPr/>
          <a:lstStyle/>
          <a:p>
            <a:pPr lvl="0"/>
            <a:r>
              <a:rPr lang="en-US" dirty="0"/>
              <a:t>Promoting awareness, understanding, and dialogue between researchers and members of impacted communities and advocates</a:t>
            </a:r>
          </a:p>
          <a:p>
            <a:pPr lvl="0"/>
            <a:r>
              <a:rPr lang="en-US" dirty="0"/>
              <a:t>Encouraging support for ongoing HIV prevention research</a:t>
            </a:r>
          </a:p>
          <a:p>
            <a:pPr lvl="0"/>
            <a:r>
              <a:rPr lang="en-US" dirty="0"/>
              <a:t>Developing and evaluating new HIV prevention tools and approaches</a:t>
            </a:r>
          </a:p>
          <a:p>
            <a:pPr lvl="0"/>
            <a:r>
              <a:rPr lang="en-US" dirty="0"/>
              <a:t>Improving HIV treatment regimens</a:t>
            </a:r>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3" name="Picture 9" descr="C:\Users\Gail\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986" y="2317898"/>
            <a:ext cx="1752524" cy="17525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Gail\Desktop\downl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8281" y="4070422"/>
            <a:ext cx="1758897" cy="14339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Gail\Desktop\imag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8281" y="1143079"/>
            <a:ext cx="1762229" cy="117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61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TextBox 3"/>
          <p:cNvSpPr txBox="1"/>
          <p:nvPr/>
        </p:nvSpPr>
        <p:spPr>
          <a:xfrm>
            <a:off x="1331444" y="1257173"/>
            <a:ext cx="6599582"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Three Important Areas of Biomedical Prevention</a:t>
            </a:r>
          </a:p>
        </p:txBody>
      </p:sp>
      <p:sp>
        <p:nvSpPr>
          <p:cNvPr id="11" name="TextBox 10"/>
          <p:cNvSpPr txBox="1"/>
          <p:nvPr/>
        </p:nvSpPr>
        <p:spPr>
          <a:xfrm>
            <a:off x="3435082" y="2167636"/>
            <a:ext cx="2304422" cy="369332"/>
          </a:xfrm>
          <a:prstGeom prst="rect">
            <a:avLst/>
          </a:prstGeom>
          <a:noFill/>
        </p:spPr>
        <p:txBody>
          <a:bodyPr wrap="square" rtlCol="0">
            <a:spAutoFit/>
          </a:bodyPr>
          <a:lstStyle/>
          <a:p>
            <a:pPr algn="ctr"/>
            <a:r>
              <a:rPr lang="en-US" b="1" u="sng" dirty="0"/>
              <a:t>Microbicides</a:t>
            </a:r>
          </a:p>
        </p:txBody>
      </p:sp>
      <p:sp>
        <p:nvSpPr>
          <p:cNvPr id="12" name="TextBox 11"/>
          <p:cNvSpPr txBox="1"/>
          <p:nvPr/>
        </p:nvSpPr>
        <p:spPr>
          <a:xfrm>
            <a:off x="341440" y="1871744"/>
            <a:ext cx="2901695" cy="646331"/>
          </a:xfrm>
          <a:prstGeom prst="rect">
            <a:avLst/>
          </a:prstGeom>
          <a:noFill/>
        </p:spPr>
        <p:txBody>
          <a:bodyPr wrap="square" rtlCol="0">
            <a:spAutoFit/>
          </a:bodyPr>
          <a:lstStyle/>
          <a:p>
            <a:pPr algn="ctr"/>
            <a:r>
              <a:rPr lang="en-US" b="1" u="sng" dirty="0" err="1"/>
              <a:t>PrEP</a:t>
            </a:r>
            <a:r>
              <a:rPr lang="en-US" b="1" u="sng" dirty="0"/>
              <a:t>, </a:t>
            </a:r>
            <a:r>
              <a:rPr lang="en-US" b="1" u="sng" dirty="0" err="1"/>
              <a:t>TasP</a:t>
            </a:r>
            <a:r>
              <a:rPr lang="en-US" b="1" u="sng" dirty="0"/>
              <a:t> &amp; </a:t>
            </a:r>
            <a:br>
              <a:rPr lang="en-US" b="1" u="sng" dirty="0"/>
            </a:br>
            <a:r>
              <a:rPr lang="en-US" b="1" u="sng" dirty="0"/>
              <a:t>Integrated Strategies</a:t>
            </a:r>
          </a:p>
        </p:txBody>
      </p:sp>
      <p:sp>
        <p:nvSpPr>
          <p:cNvPr id="13" name="TextBox 12"/>
          <p:cNvSpPr txBox="1"/>
          <p:nvPr/>
        </p:nvSpPr>
        <p:spPr>
          <a:xfrm>
            <a:off x="6272219" y="2190566"/>
            <a:ext cx="2296362" cy="379134"/>
          </a:xfrm>
          <a:prstGeom prst="rect">
            <a:avLst/>
          </a:prstGeom>
          <a:noFill/>
        </p:spPr>
        <p:txBody>
          <a:bodyPr wrap="square" rtlCol="0">
            <a:spAutoFit/>
          </a:bodyPr>
          <a:lstStyle/>
          <a:p>
            <a:pPr algn="ctr"/>
            <a:r>
              <a:rPr lang="en-US" b="1" u="sng" dirty="0"/>
              <a:t>Vaccines</a:t>
            </a:r>
          </a:p>
        </p:txBody>
      </p:sp>
      <p:sp>
        <p:nvSpPr>
          <p:cNvPr id="14" name="TextBox 13"/>
          <p:cNvSpPr txBox="1"/>
          <p:nvPr/>
        </p:nvSpPr>
        <p:spPr>
          <a:xfrm>
            <a:off x="3497128" y="4651841"/>
            <a:ext cx="2268214" cy="1200329"/>
          </a:xfrm>
          <a:prstGeom prst="rect">
            <a:avLst/>
          </a:prstGeom>
          <a:noFill/>
        </p:spPr>
        <p:txBody>
          <a:bodyPr wrap="square" rtlCol="0">
            <a:spAutoFit/>
          </a:bodyPr>
          <a:lstStyle/>
          <a:p>
            <a:pPr algn="ctr"/>
            <a:r>
              <a:rPr lang="en-US" dirty="0"/>
              <a:t>Products applied vaginally or rectally that may prevent HIV transmission.</a:t>
            </a:r>
          </a:p>
        </p:txBody>
      </p:sp>
      <p:sp>
        <p:nvSpPr>
          <p:cNvPr id="15" name="TextBox 14"/>
          <p:cNvSpPr txBox="1"/>
          <p:nvPr/>
        </p:nvSpPr>
        <p:spPr>
          <a:xfrm>
            <a:off x="644706" y="4632926"/>
            <a:ext cx="2297430" cy="1200329"/>
          </a:xfrm>
          <a:prstGeom prst="rect">
            <a:avLst/>
          </a:prstGeom>
          <a:noFill/>
        </p:spPr>
        <p:txBody>
          <a:bodyPr wrap="square" rtlCol="0">
            <a:spAutoFit/>
          </a:bodyPr>
          <a:lstStyle/>
          <a:p>
            <a:pPr algn="ctr"/>
            <a:r>
              <a:rPr lang="en-US" dirty="0"/>
              <a:t>New formulations and delivery methods to reduce the likelihood of transmission. </a:t>
            </a:r>
          </a:p>
        </p:txBody>
      </p:sp>
      <p:sp>
        <p:nvSpPr>
          <p:cNvPr id="16" name="TextBox 15"/>
          <p:cNvSpPr txBox="1"/>
          <p:nvPr/>
        </p:nvSpPr>
        <p:spPr>
          <a:xfrm>
            <a:off x="6272220" y="4602916"/>
            <a:ext cx="2296362" cy="1200329"/>
          </a:xfrm>
          <a:prstGeom prst="rect">
            <a:avLst/>
          </a:prstGeom>
          <a:noFill/>
        </p:spPr>
        <p:txBody>
          <a:bodyPr wrap="square" rtlCol="0">
            <a:spAutoFit/>
          </a:bodyPr>
          <a:lstStyle/>
          <a:p>
            <a:pPr algn="ctr"/>
            <a:r>
              <a:rPr lang="en-US" dirty="0"/>
              <a:t>Harnessing the immune system to help prevent a person from contracting HIV.</a:t>
            </a:r>
          </a:p>
        </p:txBody>
      </p:sp>
      <p:pic>
        <p:nvPicPr>
          <p:cNvPr id="19" name="Picture 18" descr="A picture containing indoor, table, bottle, sitting&#10;&#10;Description automatically generated">
            <a:extLst>
              <a:ext uri="{FF2B5EF4-FFF2-40B4-BE49-F238E27FC236}">
                <a16:creationId xmlns:a16="http://schemas.microsoft.com/office/drawing/2014/main" id="{1A5F0ABA-C5B3-4C08-99B1-0770CCBE4793}"/>
              </a:ext>
            </a:extLst>
          </p:cNvPr>
          <p:cNvPicPr>
            <a:picLocks noChangeAspect="1"/>
          </p:cNvPicPr>
          <p:nvPr/>
        </p:nvPicPr>
        <p:blipFill>
          <a:blip r:embed="rId3"/>
          <a:stretch>
            <a:fillRect/>
          </a:stretch>
        </p:blipFill>
        <p:spPr>
          <a:xfrm>
            <a:off x="3399557" y="2613144"/>
            <a:ext cx="2426733" cy="1993729"/>
          </a:xfrm>
          <a:prstGeom prst="rect">
            <a:avLst/>
          </a:prstGeom>
        </p:spPr>
      </p:pic>
      <p:pic>
        <p:nvPicPr>
          <p:cNvPr id="18" name="Picture 17" descr="A picture containing person, woman, tennis, racket&#10;&#10;Description automatically generated">
            <a:extLst>
              <a:ext uri="{FF2B5EF4-FFF2-40B4-BE49-F238E27FC236}">
                <a16:creationId xmlns:a16="http://schemas.microsoft.com/office/drawing/2014/main" id="{64282307-9124-4965-A236-C52F3EF3C53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59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01865" y="2613144"/>
            <a:ext cx="2437071" cy="1993729"/>
          </a:xfrm>
          <a:prstGeom prst="rect">
            <a:avLst/>
          </a:prstGeom>
        </p:spPr>
      </p:pic>
      <p:pic>
        <p:nvPicPr>
          <p:cNvPr id="8" name="Picture 7"/>
          <p:cNvPicPr>
            <a:picLocks noChangeAspect="1"/>
          </p:cNvPicPr>
          <p:nvPr/>
        </p:nvPicPr>
        <p:blipFill>
          <a:blip r:embed="rId7"/>
          <a:stretch>
            <a:fillRect/>
          </a:stretch>
        </p:blipFill>
        <p:spPr>
          <a:xfrm>
            <a:off x="587021" y="2613144"/>
            <a:ext cx="2438128" cy="1993729"/>
          </a:xfrm>
          <a:prstGeom prst="rect">
            <a:avLst/>
          </a:prstGeom>
        </p:spPr>
      </p:pic>
    </p:spTree>
    <p:extLst>
      <p:ext uri="{BB962C8B-B14F-4D97-AF65-F5344CB8AC3E}">
        <p14:creationId xmlns:p14="http://schemas.microsoft.com/office/powerpoint/2010/main" val="400844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Block Arc 26"/>
          <p:cNvSpPr/>
          <p:nvPr/>
        </p:nvSpPr>
        <p:spPr>
          <a:xfrm>
            <a:off x="-5431644" y="44402"/>
            <a:ext cx="6785312" cy="6785312"/>
          </a:xfrm>
          <a:prstGeom prst="blockArc">
            <a:avLst>
              <a:gd name="adj1" fmla="val 18900000"/>
              <a:gd name="adj2" fmla="val 2700000"/>
              <a:gd name="adj3" fmla="val 318"/>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3" name="Title 2"/>
          <p:cNvSpPr>
            <a:spLocks noGrp="1"/>
          </p:cNvSpPr>
          <p:nvPr>
            <p:ph type="title"/>
          </p:nvPr>
        </p:nvSpPr>
        <p:spPr/>
        <p:txBody>
          <a:bodyPr/>
          <a:lstStyle/>
          <a:p>
            <a:r>
              <a:rPr lang="en-US" dirty="0"/>
              <a:t>What Will We Do in This Workshop?</a:t>
            </a:r>
          </a:p>
        </p:txBody>
      </p:sp>
      <p:sp>
        <p:nvSpPr>
          <p:cNvPr id="5" name="TextBox 4"/>
          <p:cNvSpPr txBox="1"/>
          <p:nvPr/>
        </p:nvSpPr>
        <p:spPr>
          <a:xfrm>
            <a:off x="969856" y="1342987"/>
            <a:ext cx="7525562" cy="369332"/>
          </a:xfrm>
          <a:prstGeom prst="rect">
            <a:avLst/>
          </a:prstGeom>
          <a:noFill/>
        </p:spPr>
        <p:txBody>
          <a:bodyPr wrap="square" rtlCol="0">
            <a:spAutoFit/>
          </a:bodyPr>
          <a:lstStyle/>
          <a:p>
            <a:endParaRPr lang="en-US" dirty="0"/>
          </a:p>
        </p:txBody>
      </p:sp>
      <p:sp>
        <p:nvSpPr>
          <p:cNvPr id="6" name="Freeform 5"/>
          <p:cNvSpPr/>
          <p:nvPr/>
        </p:nvSpPr>
        <p:spPr>
          <a:xfrm>
            <a:off x="534545" y="1386568"/>
            <a:ext cx="7960873" cy="752376"/>
          </a:xfrm>
          <a:custGeom>
            <a:avLst/>
            <a:gdLst>
              <a:gd name="connsiteX0" fmla="*/ 0 w 8723113"/>
              <a:gd name="connsiteY0" fmla="*/ 0 h 458086"/>
              <a:gd name="connsiteX1" fmla="*/ 8723113 w 8723113"/>
              <a:gd name="connsiteY1" fmla="*/ 0 h 458086"/>
              <a:gd name="connsiteX2" fmla="*/ 8723113 w 8723113"/>
              <a:gd name="connsiteY2" fmla="*/ 458086 h 458086"/>
              <a:gd name="connsiteX3" fmla="*/ 0 w 8723113"/>
              <a:gd name="connsiteY3" fmla="*/ 458086 h 458086"/>
              <a:gd name="connsiteX4" fmla="*/ 0 w 8723113"/>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113" h="458086">
                <a:moveTo>
                  <a:pt x="0" y="0"/>
                </a:moveTo>
                <a:lnTo>
                  <a:pt x="8723113" y="0"/>
                </a:lnTo>
                <a:lnTo>
                  <a:pt x="8723113" y="458086"/>
                </a:lnTo>
                <a:lnTo>
                  <a:pt x="0" y="458086"/>
                </a:lnTo>
                <a:lnTo>
                  <a:pt x="0" y="0"/>
                </a:lnTo>
                <a:close/>
              </a:path>
            </a:pathLst>
          </a:custGeom>
          <a:solidFill>
            <a:schemeClr val="accent3"/>
          </a:solidFill>
          <a:effectLst/>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7" name="Oval 6"/>
          <p:cNvSpPr/>
          <p:nvPr/>
        </p:nvSpPr>
        <p:spPr>
          <a:xfrm>
            <a:off x="163032" y="1385601"/>
            <a:ext cx="806824" cy="753343"/>
          </a:xfrm>
          <a:prstGeom prst="ellipse">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Text Placeholder 82"/>
          <p:cNvSpPr txBox="1">
            <a:spLocks/>
          </p:cNvSpPr>
          <p:nvPr/>
        </p:nvSpPr>
        <p:spPr>
          <a:xfrm>
            <a:off x="969856" y="1386568"/>
            <a:ext cx="7589359" cy="739943"/>
          </a:xfrm>
          <a:prstGeom prst="rect">
            <a:avLst/>
          </a:prstGeom>
        </p:spPr>
        <p:txBody>
          <a:bodyPr>
            <a:normAutofit/>
          </a:bodyPr>
          <a:lstStyle>
            <a:lvl1pPr marL="0" indent="0" algn="l" defTabSz="457200" rtl="0" eaLnBrk="1" latinLnBrk="0" hangingPunct="1">
              <a:spcBef>
                <a:spcPct val="20000"/>
              </a:spcBef>
              <a:buClr>
                <a:srgbClr val="EF4025"/>
              </a:buClr>
              <a:buFont typeface="Lucida Grande"/>
              <a:buNone/>
              <a:defRPr sz="1800" kern="1200">
                <a:solidFill>
                  <a:srgbClr val="FFFFFF"/>
                </a:solidFill>
                <a:latin typeface="+mn-lt"/>
                <a:ea typeface="+mn-ea"/>
                <a:cs typeface="+mn-cs"/>
              </a:defRPr>
            </a:lvl1pPr>
            <a:lvl2pPr marL="742950" indent="-285750" algn="l" defTabSz="457200" rtl="0" eaLnBrk="1" latinLnBrk="0" hangingPunct="1">
              <a:spcBef>
                <a:spcPct val="20000"/>
              </a:spcBef>
              <a:buClr>
                <a:schemeClr val="bg1">
                  <a:lumMod val="65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b="1" dirty="0">
                <a:latin typeface="Times New Roman" pitchFamily="18" charset="0"/>
                <a:cs typeface="Times New Roman" pitchFamily="18" charset="0"/>
              </a:rPr>
              <a:t>Define and describe HIV prevention tools and the latest in biomedical HIV prevention research.</a:t>
            </a:r>
          </a:p>
        </p:txBody>
      </p:sp>
    </p:spTree>
    <p:extLst>
      <p:ext uri="{BB962C8B-B14F-4D97-AF65-F5344CB8AC3E}">
        <p14:creationId xmlns:p14="http://schemas.microsoft.com/office/powerpoint/2010/main" val="4043891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descr="img_1219777824163_361.jpg"/>
          <p:cNvPicPr>
            <a:picLocks noChangeAspect="1"/>
          </p:cNvPicPr>
          <p:nvPr/>
        </p:nvPicPr>
        <p:blipFill>
          <a:blip r:embed="rId3">
            <a:graysc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237058">
            <a:off x="3889193" y="4141399"/>
            <a:ext cx="1878116" cy="1659674"/>
          </a:xfrm>
          <a:prstGeom prst="rect">
            <a:avLst/>
          </a:prstGeom>
        </p:spPr>
      </p:pic>
      <p:grpSp>
        <p:nvGrpSpPr>
          <p:cNvPr id="8" name="Group 7"/>
          <p:cNvGrpSpPr/>
          <p:nvPr/>
        </p:nvGrpSpPr>
        <p:grpSpPr>
          <a:xfrm>
            <a:off x="4021861" y="1412778"/>
            <a:ext cx="1342769" cy="639454"/>
            <a:chOff x="4800599" y="2438401"/>
            <a:chExt cx="1981200" cy="1215989"/>
          </a:xfrm>
        </p:grpSpPr>
        <p:sp>
          <p:nvSpPr>
            <p:cNvPr id="9" name="Rounded Rectangle 8"/>
            <p:cNvSpPr/>
            <p:nvPr/>
          </p:nvSpPr>
          <p:spPr>
            <a:xfrm>
              <a:off x="4800599" y="2438401"/>
              <a:ext cx="1981200" cy="1080797"/>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5105400" y="2743199"/>
              <a:ext cx="1371600" cy="911191"/>
            </a:xfrm>
            <a:prstGeom prst="roundRect">
              <a:avLst/>
            </a:prstGeom>
            <a:solidFill>
              <a:schemeClr val="bg1"/>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Round Same Side Corner Rectangle 10"/>
          <p:cNvSpPr/>
          <p:nvPr/>
        </p:nvSpPr>
        <p:spPr>
          <a:xfrm>
            <a:off x="3350476" y="1813492"/>
            <a:ext cx="2737184" cy="560999"/>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3139126" y="2346942"/>
            <a:ext cx="3195603" cy="1648329"/>
          </a:xfrm>
          <a:prstGeom prst="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4542379" y="2148954"/>
            <a:ext cx="295911" cy="376616"/>
            <a:chOff x="4343400" y="1905000"/>
            <a:chExt cx="598713" cy="762000"/>
          </a:xfrm>
        </p:grpSpPr>
        <p:sp>
          <p:nvSpPr>
            <p:cNvPr id="14" name="Rounded Rectangle 13"/>
            <p:cNvSpPr/>
            <p:nvPr/>
          </p:nvSpPr>
          <p:spPr>
            <a:xfrm>
              <a:off x="4343400" y="1905000"/>
              <a:ext cx="598713" cy="598713"/>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4477739" y="2068287"/>
              <a:ext cx="326571" cy="598713"/>
              <a:chOff x="1905000" y="5257800"/>
              <a:chExt cx="457200" cy="838200"/>
            </a:xfrm>
          </p:grpSpPr>
          <p:sp>
            <p:nvSpPr>
              <p:cNvPr id="16" name="Round Same Side Corner Rectangle 15"/>
              <p:cNvSpPr/>
              <p:nvPr/>
            </p:nvSpPr>
            <p:spPr>
              <a:xfrm>
                <a:off x="1905000" y="5257800"/>
                <a:ext cx="457200" cy="3048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 Same Side Corner Rectangle 16"/>
              <p:cNvSpPr/>
              <p:nvPr/>
            </p:nvSpPr>
            <p:spPr>
              <a:xfrm rot="10800000">
                <a:off x="1905000" y="5562600"/>
                <a:ext cx="457200" cy="5334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pic>
        <p:nvPicPr>
          <p:cNvPr id="18" name="Picture 17" descr="MB900234256.jpg"/>
          <p:cNvPicPr>
            <a:picLocks noChangeAspect="1"/>
          </p:cNvPicPr>
          <p:nvPr/>
        </p:nvPicPr>
        <p:blipFill>
          <a:blip r:embed="rId5">
            <a:graysc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8038765" flipH="1">
            <a:off x="2922854" y="4000555"/>
            <a:ext cx="1401531" cy="1317856"/>
          </a:xfrm>
          <a:prstGeom prst="rect">
            <a:avLst/>
          </a:prstGeom>
        </p:spPr>
      </p:pic>
      <p:pic>
        <p:nvPicPr>
          <p:cNvPr id="19" name="Picture 18" descr="TN_mallet-tool-gray.jpg"/>
          <p:cNvPicPr>
            <a:picLocks noChangeAspect="1"/>
          </p:cNvPicPr>
          <p:nvPr/>
        </p:nvPicPr>
        <p:blipFill>
          <a:blip r:embed="rId7">
            <a:extLst>
              <a:ext uri="{BEBA8EAE-BF5A-486C-A8C5-ECC9F3942E4B}">
                <a14:imgProps xmlns:a14="http://schemas.microsoft.com/office/drawing/2010/main">
                  <a14:imgLayer r:embed="rId8">
                    <a14:imgEffect>
                      <a14:backgroundRemoval t="0" b="100000" l="0" r="99359"/>
                    </a14:imgEffect>
                  </a14:imgLayer>
                </a14:imgProps>
              </a:ext>
              <a:ext uri="{28A0092B-C50C-407E-A947-70E740481C1C}">
                <a14:useLocalDpi xmlns:a14="http://schemas.microsoft.com/office/drawing/2010/main" val="0"/>
              </a:ext>
            </a:extLst>
          </a:blip>
          <a:stretch>
            <a:fillRect/>
          </a:stretch>
        </p:blipFill>
        <p:spPr>
          <a:xfrm rot="265761" flipH="1">
            <a:off x="5670203" y="2313047"/>
            <a:ext cx="969434" cy="1056434"/>
          </a:xfrm>
          <a:prstGeom prst="rect">
            <a:avLst/>
          </a:prstGeom>
        </p:spPr>
      </p:pic>
      <p:pic>
        <p:nvPicPr>
          <p:cNvPr id="20" name="Picture 19" descr="tool2.gif"/>
          <p:cNvPicPr>
            <a:picLocks noChangeAspect="1"/>
          </p:cNvPicPr>
          <p:nvPr/>
        </p:nvPicPr>
        <p:blipFill>
          <a:blip r:embed="rId9">
            <a:grayscl/>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638838">
            <a:off x="3526926" y="2381123"/>
            <a:ext cx="1111008" cy="1002175"/>
          </a:xfrm>
          <a:prstGeom prst="rect">
            <a:avLst/>
          </a:prstGeom>
        </p:spPr>
      </p:pic>
      <p:pic>
        <p:nvPicPr>
          <p:cNvPr id="21" name="Picture 20" descr="MB900016925.jpg"/>
          <p:cNvPicPr>
            <a:picLocks noChangeAspect="1"/>
          </p:cNvPicPr>
          <p:nvPr/>
        </p:nvPicPr>
        <p:blipFill>
          <a:blip r:embed="rId11">
            <a:grayscl/>
            <a:extLst>
              <a:ext uri="{BEBA8EAE-BF5A-486C-A8C5-ECC9F3942E4B}">
                <a14:imgProps xmlns:a14="http://schemas.microsoft.com/office/drawing/2010/main">
                  <a14:imgLayer r:embed="rId12">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7035260">
            <a:off x="5535937" y="4194244"/>
            <a:ext cx="1145938" cy="1145938"/>
          </a:xfrm>
          <a:prstGeom prst="rect">
            <a:avLst/>
          </a:prstGeom>
        </p:spPr>
      </p:pic>
      <p:pic>
        <p:nvPicPr>
          <p:cNvPr id="22" name="Picture 4" descr="C:\Users\Gail\AppData\Local\Microsoft\Windows\Temporary Internet Files\Content.IE5\7CJKZ16U\MC900391182[1].wmf"/>
          <p:cNvPicPr>
            <a:picLocks noChangeAspect="1" noChangeArrowheads="1"/>
          </p:cNvPicPr>
          <p:nvPr/>
        </p:nvPicPr>
        <p:blipFill>
          <a:blip r:embed="rId13" cstate="print">
            <a:grayscl/>
            <a:extLst>
              <a:ext uri="{28A0092B-C50C-407E-A947-70E740481C1C}">
                <a14:useLocalDpi xmlns:a14="http://schemas.microsoft.com/office/drawing/2010/main" val="0"/>
              </a:ext>
            </a:extLst>
          </a:blip>
          <a:srcRect/>
          <a:stretch>
            <a:fillRect/>
          </a:stretch>
        </p:blipFill>
        <p:spPr bwMode="auto">
          <a:xfrm rot="13619190">
            <a:off x="4606550" y="2292999"/>
            <a:ext cx="667086" cy="83676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2788688" y="3993882"/>
            <a:ext cx="3846561" cy="1868329"/>
          </a:xfrm>
          <a:prstGeom prst="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descr="MB900391186.jpg"/>
          <p:cNvPicPr>
            <a:picLocks noChangeAspect="1"/>
          </p:cNvPicPr>
          <p:nvPr/>
        </p:nvPicPr>
        <p:blipFill>
          <a:blip r:embed="rId14">
            <a:grayscl/>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76186" y="2343683"/>
            <a:ext cx="769312" cy="769312"/>
          </a:xfrm>
          <a:prstGeom prst="rect">
            <a:avLst/>
          </a:prstGeom>
        </p:spPr>
      </p:pic>
      <p:pic>
        <p:nvPicPr>
          <p:cNvPr id="25" name="Picture 24" descr="method_adjustable_wrench_icon_style_clip_art_thumb.jpg"/>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21092">
            <a:off x="5452054" y="2147340"/>
            <a:ext cx="618495" cy="1189138"/>
          </a:xfrm>
          <a:prstGeom prst="rect">
            <a:avLst/>
          </a:prstGeom>
        </p:spPr>
      </p:pic>
      <p:pic>
        <p:nvPicPr>
          <p:cNvPr id="26" name="Picture 25" descr="MH900441292.jpg"/>
          <p:cNvPicPr>
            <a:picLocks noChangeAspect="1"/>
          </p:cNvPicPr>
          <p:nvPr/>
        </p:nvPicPr>
        <p:blipFill rotWithShape="1">
          <a:blip r:embed="rId18">
            <a:grayscl/>
            <a:extLst>
              <a:ext uri="{BEBA8EAE-BF5A-486C-A8C5-ECC9F3942E4B}">
                <a14:imgProps xmlns:a14="http://schemas.microsoft.com/office/drawing/2010/main">
                  <a14:imgLayer r:embed="rId19">
                    <a14:imgEffect>
                      <a14:backgroundRemoval t="36615" b="64615" l="9538" r="89231"/>
                    </a14:imgEffect>
                    <a14:imgEffect>
                      <a14:saturation sat="0"/>
                    </a14:imgEffect>
                  </a14:imgLayer>
                </a14:imgProps>
              </a:ext>
              <a:ext uri="{28A0092B-C50C-407E-A947-70E740481C1C}">
                <a14:useLocalDpi xmlns:a14="http://schemas.microsoft.com/office/drawing/2010/main" val="0"/>
              </a:ext>
            </a:extLst>
          </a:blip>
          <a:srcRect l="9412" t="35835" r="9220" b="35005"/>
          <a:stretch/>
        </p:blipFill>
        <p:spPr>
          <a:xfrm rot="3774657">
            <a:off x="2830127" y="2623800"/>
            <a:ext cx="1504694" cy="454346"/>
          </a:xfrm>
          <a:prstGeom prst="rect">
            <a:avLst/>
          </a:prstGeom>
        </p:spPr>
      </p:pic>
      <p:pic>
        <p:nvPicPr>
          <p:cNvPr id="27" name="Picture 26" descr="god-is-my-ruler-md.png"/>
          <p:cNvPicPr>
            <a:picLocks noChangeAspect="1"/>
          </p:cNvPicPr>
          <p:nvPr/>
        </p:nvPicPr>
        <p:blipFill rotWithShape="1">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l="445" t="16426" r="-445" b="3178"/>
          <a:stretch/>
        </p:blipFill>
        <p:spPr>
          <a:xfrm rot="3781511">
            <a:off x="3841677" y="2823652"/>
            <a:ext cx="1445821" cy="613300"/>
          </a:xfrm>
          <a:prstGeom prst="rect">
            <a:avLst/>
          </a:prstGeom>
        </p:spPr>
      </p:pic>
      <p:grpSp>
        <p:nvGrpSpPr>
          <p:cNvPr id="28" name="Group 27"/>
          <p:cNvGrpSpPr/>
          <p:nvPr/>
        </p:nvGrpSpPr>
        <p:grpSpPr>
          <a:xfrm>
            <a:off x="3358930" y="2230728"/>
            <a:ext cx="2802494" cy="1599889"/>
            <a:chOff x="2590800" y="1286645"/>
            <a:chExt cx="3886200" cy="2218555"/>
          </a:xfrm>
        </p:grpSpPr>
        <p:sp>
          <p:nvSpPr>
            <p:cNvPr id="29" name="Round Same Side Corner Rectangle 28"/>
            <p:cNvSpPr/>
            <p:nvPr/>
          </p:nvSpPr>
          <p:spPr>
            <a:xfrm rot="10800000">
              <a:off x="2590800" y="2286000"/>
              <a:ext cx="3886200" cy="1219200"/>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Diagonal Stripe 29"/>
            <p:cNvSpPr/>
            <p:nvPr/>
          </p:nvSpPr>
          <p:spPr>
            <a:xfrm rot="14125266">
              <a:off x="3501536" y="763171"/>
              <a:ext cx="2064728" cy="3111675"/>
            </a:xfrm>
            <a:prstGeom prst="diagStripe">
              <a:avLst>
                <a:gd name="adj" fmla="val 84276"/>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pic>
        <p:nvPicPr>
          <p:cNvPr id="31" name="Picture 7" descr="C:\Users\Gail\AppData\Local\Microsoft\Windows\Temporary Internet Files\Content.IE5\2N6GVCUY\MC900250779[1].wmf"/>
          <p:cNvPicPr>
            <a:picLocks noChangeAspect="1" noChangeArrowheads="1"/>
          </p:cNvPicPr>
          <p:nvPr/>
        </p:nvPicPr>
        <p:blipFill>
          <a:blip r:embed="rId22" cstate="print">
            <a:grayscl/>
            <a:extLst>
              <a:ext uri="{28A0092B-C50C-407E-A947-70E740481C1C}">
                <a14:useLocalDpi xmlns:a14="http://schemas.microsoft.com/office/drawing/2010/main" val="0"/>
              </a:ext>
            </a:extLst>
          </a:blip>
          <a:srcRect/>
          <a:stretch>
            <a:fillRect/>
          </a:stretch>
        </p:blipFill>
        <p:spPr bwMode="auto">
          <a:xfrm rot="497137">
            <a:off x="5868344" y="4156258"/>
            <a:ext cx="1274064" cy="154258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Tools 2.jpg"/>
          <p:cNvPicPr>
            <a:picLocks noChangeAspect="1"/>
          </p:cNvPicPr>
          <p:nvPr/>
        </p:nvPicPr>
        <p:blipFill>
          <a:blip r:embed="rId23">
            <a:grayscl/>
            <a:extLst>
              <a:ext uri="{BEBA8EAE-BF5A-486C-A8C5-ECC9F3942E4B}">
                <a14:imgProps xmlns:a14="http://schemas.microsoft.com/office/drawing/2010/main">
                  <a14:imgLayer r:embed="rId24">
                    <a14:imgEffect>
                      <a14:backgroundRemoval t="1231" b="98462" l="923" r="99077">
                        <a14:foregroundMark x1="66769" y1="67692" x2="66769" y2="67692"/>
                        <a14:foregroundMark x1="50769" y1="58154" x2="50769" y2="58154"/>
                        <a14:foregroundMark x1="71077" y1="55077" x2="71077" y2="55077"/>
                        <a14:foregroundMark x1="64308" y1="60923" x2="64308" y2="60923"/>
                        <a14:foregroundMark x1="63077" y1="76923" x2="63077" y2="76923"/>
                        <a14:foregroundMark x1="58462" y1="70462" x2="58462" y2="70462"/>
                        <a14:foregroundMark x1="76308" y1="89231" x2="76308" y2="89231"/>
                        <a14:foregroundMark x1="45538" y1="55077" x2="45538" y2="55077"/>
                        <a14:foregroundMark x1="78154" y1="92000" x2="78154" y2="92000"/>
                        <a14:foregroundMark x1="92308" y1="94154" x2="92308" y2="94154"/>
                        <a14:foregroundMark x1="88615" y1="72923" x2="88615" y2="72923"/>
                        <a14:foregroundMark x1="77538" y1="60923" x2="77538" y2="60923"/>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rot="665281">
            <a:off x="2554721" y="4112963"/>
            <a:ext cx="1240530" cy="1321953"/>
          </a:xfrm>
          <a:prstGeom prst="rect">
            <a:avLst/>
          </a:prstGeom>
        </p:spPr>
      </p:pic>
      <p:pic>
        <p:nvPicPr>
          <p:cNvPr id="33" name="Picture 6" descr="C:\Users\Gail\AppData\Local\Microsoft\Windows\Temporary Internet Files\Content.IE5\7CJKZ16U\MC900391184[1].wmf"/>
          <p:cNvPicPr>
            <a:picLocks noChangeAspect="1" noChangeArrowheads="1"/>
          </p:cNvPicPr>
          <p:nvPr/>
        </p:nvPicPr>
        <p:blipFill>
          <a:blip r:embed="rId25" cstate="print">
            <a:grayscl/>
            <a:extLst>
              <a:ext uri="{28A0092B-C50C-407E-A947-70E740481C1C}">
                <a14:useLocalDpi xmlns:a14="http://schemas.microsoft.com/office/drawing/2010/main" val="0"/>
              </a:ext>
            </a:extLst>
          </a:blip>
          <a:srcRect/>
          <a:stretch>
            <a:fillRect/>
          </a:stretch>
        </p:blipFill>
        <p:spPr bwMode="auto">
          <a:xfrm rot="14344168" flipH="1">
            <a:off x="4956669" y="3961534"/>
            <a:ext cx="1382103" cy="105135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C:\Users\Gail\AppData\Local\Microsoft\Windows\Temporary Internet Files\Content.IE5\7CJKZ16U\MC900441282[1].png"/>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rot="1822450">
            <a:off x="4075218" y="3847195"/>
            <a:ext cx="1067113" cy="126821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MB900234256.jpg"/>
          <p:cNvPicPr>
            <a:picLocks noChangeAspect="1"/>
          </p:cNvPicPr>
          <p:nvPr/>
        </p:nvPicPr>
        <p:blipFill>
          <a:blip r:embed="rId5">
            <a:grayscl/>
            <a:extLst>
              <a:ext uri="{BEBA8EAE-BF5A-486C-A8C5-ECC9F3942E4B}">
                <a14:imgProps xmlns:a14="http://schemas.microsoft.com/office/drawing/2010/main">
                  <a14:imgLayer r:embed="rId2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498022" flipH="1">
            <a:off x="4406581" y="3720598"/>
            <a:ext cx="1467776" cy="1380145"/>
          </a:xfrm>
          <a:prstGeom prst="rect">
            <a:avLst/>
          </a:prstGeom>
        </p:spPr>
      </p:pic>
      <p:pic>
        <p:nvPicPr>
          <p:cNvPr id="36" name="Picture 35" descr="MB900016925.jpg"/>
          <p:cNvPicPr>
            <a:picLocks noChangeAspect="1"/>
          </p:cNvPicPr>
          <p:nvPr/>
        </p:nvPicPr>
        <p:blipFill>
          <a:blip r:embed="rId11">
            <a:grayscl/>
            <a:extLst>
              <a:ext uri="{BEBA8EAE-BF5A-486C-A8C5-ECC9F3942E4B}">
                <a14:imgProps xmlns:a14="http://schemas.microsoft.com/office/drawing/2010/main">
                  <a14:imgLayer r:embed="rId28">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5775564">
            <a:off x="3135067" y="3655557"/>
            <a:ext cx="1420913" cy="1420913"/>
          </a:xfrm>
          <a:prstGeom prst="rect">
            <a:avLst/>
          </a:prstGeom>
        </p:spPr>
      </p:pic>
      <p:grpSp>
        <p:nvGrpSpPr>
          <p:cNvPr id="37" name="Group 36"/>
          <p:cNvGrpSpPr/>
          <p:nvPr/>
        </p:nvGrpSpPr>
        <p:grpSpPr>
          <a:xfrm>
            <a:off x="3029224" y="3907495"/>
            <a:ext cx="3406953" cy="1963232"/>
            <a:chOff x="2133600" y="3611809"/>
            <a:chExt cx="4724400" cy="2722401"/>
          </a:xfrm>
          <a:solidFill>
            <a:schemeClr val="bg1">
              <a:lumMod val="50000"/>
            </a:schemeClr>
          </a:solidFill>
        </p:grpSpPr>
        <p:sp>
          <p:nvSpPr>
            <p:cNvPr id="38" name="Round Same Side Corner Rectangle 37"/>
            <p:cNvSpPr/>
            <p:nvPr/>
          </p:nvSpPr>
          <p:spPr>
            <a:xfrm rot="10800000">
              <a:off x="2133600" y="4952999"/>
              <a:ext cx="4724400" cy="1188791"/>
            </a:xfrm>
            <a:prstGeom prst="round2SameRect">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Diagonal Stripe 38"/>
            <p:cNvSpPr/>
            <p:nvPr/>
          </p:nvSpPr>
          <p:spPr>
            <a:xfrm rot="14068015">
              <a:off x="3134689" y="3042273"/>
              <a:ext cx="2722401" cy="3861473"/>
            </a:xfrm>
            <a:prstGeom prst="diagStripe">
              <a:avLst>
                <a:gd name="adj" fmla="val 88217"/>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40" name="TextBox 39"/>
          <p:cNvSpPr txBox="1"/>
          <p:nvPr/>
        </p:nvSpPr>
        <p:spPr>
          <a:xfrm>
            <a:off x="3073332" y="5199784"/>
            <a:ext cx="3324661"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Behavioral/Physical Barriers</a:t>
            </a:r>
          </a:p>
        </p:txBody>
      </p:sp>
      <p:sp>
        <p:nvSpPr>
          <p:cNvPr id="41" name="TextBox 40"/>
          <p:cNvSpPr txBox="1"/>
          <p:nvPr/>
        </p:nvSpPr>
        <p:spPr>
          <a:xfrm>
            <a:off x="3413880" y="3272429"/>
            <a:ext cx="2682430"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Medical</a:t>
            </a:r>
          </a:p>
        </p:txBody>
      </p:sp>
      <p:sp>
        <p:nvSpPr>
          <p:cNvPr id="42" name="TextBox 41"/>
          <p:cNvSpPr txBox="1"/>
          <p:nvPr/>
        </p:nvSpPr>
        <p:spPr>
          <a:xfrm>
            <a:off x="3413880" y="1789056"/>
            <a:ext cx="2638617"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HIV Prevention Toolbox</a:t>
            </a:r>
          </a:p>
        </p:txBody>
      </p:sp>
      <p:sp>
        <p:nvSpPr>
          <p:cNvPr id="43" name="Rectangle 42"/>
          <p:cNvSpPr/>
          <p:nvPr/>
        </p:nvSpPr>
        <p:spPr>
          <a:xfrm>
            <a:off x="683699" y="3940177"/>
            <a:ext cx="151754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Harm reduction</a:t>
            </a:r>
          </a:p>
        </p:txBody>
      </p:sp>
      <p:sp>
        <p:nvSpPr>
          <p:cNvPr id="44" name="Rectangle 43"/>
          <p:cNvSpPr/>
          <p:nvPr/>
        </p:nvSpPr>
        <p:spPr>
          <a:xfrm>
            <a:off x="6944027" y="3940177"/>
            <a:ext cx="152400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Education</a:t>
            </a:r>
          </a:p>
        </p:txBody>
      </p:sp>
      <p:sp>
        <p:nvSpPr>
          <p:cNvPr id="45" name="Rectangle 44"/>
          <p:cNvSpPr/>
          <p:nvPr/>
        </p:nvSpPr>
        <p:spPr>
          <a:xfrm>
            <a:off x="6826064" y="4993303"/>
            <a:ext cx="1770666" cy="738664"/>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Treatment/</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prevention of drug/</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alcohol </a:t>
            </a:r>
            <a:r>
              <a:rPr lang="en-US" sz="1400" b="1" dirty="0">
                <a:ln w="12700">
                  <a:noFill/>
                  <a:prstDash val="solid"/>
                </a:ln>
                <a:solidFill>
                  <a:schemeClr val="bg1">
                    <a:lumMod val="75000"/>
                  </a:schemeClr>
                </a:solidFill>
                <a:latin typeface="Times New Roman" pitchFamily="18" charset="0"/>
                <a:cs typeface="Times New Roman" pitchFamily="18" charset="0"/>
              </a:rPr>
              <a:t>a</a:t>
            </a:r>
            <a:r>
              <a:rPr lang="en-US" sz="1400" b="1" cap="none" spc="0" dirty="0">
                <a:ln w="12700">
                  <a:noFill/>
                  <a:prstDash val="solid"/>
                </a:ln>
                <a:solidFill>
                  <a:schemeClr val="bg1">
                    <a:lumMod val="75000"/>
                  </a:schemeClr>
                </a:solidFill>
                <a:latin typeface="Times New Roman" pitchFamily="18" charset="0"/>
                <a:cs typeface="Times New Roman" pitchFamily="18" charset="0"/>
              </a:rPr>
              <a:t>buse</a:t>
            </a:r>
          </a:p>
        </p:txBody>
      </p:sp>
      <p:sp>
        <p:nvSpPr>
          <p:cNvPr id="46" name="Rectangle 45"/>
          <p:cNvSpPr/>
          <p:nvPr/>
        </p:nvSpPr>
        <p:spPr>
          <a:xfrm>
            <a:off x="495300" y="5122304"/>
            <a:ext cx="1849258"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Condoms and other barrier methods</a:t>
            </a:r>
          </a:p>
        </p:txBody>
      </p:sp>
      <p:sp>
        <p:nvSpPr>
          <p:cNvPr id="47" name="Rectangle 46"/>
          <p:cNvSpPr/>
          <p:nvPr/>
        </p:nvSpPr>
        <p:spPr>
          <a:xfrm>
            <a:off x="186499" y="4382238"/>
            <a:ext cx="2252683"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Voluntary Medical Penile Circumcision (VMMC)</a:t>
            </a:r>
            <a:endParaRPr lang="en-US" sz="1200" b="1" dirty="0">
              <a:solidFill>
                <a:schemeClr val="bg1">
                  <a:lumMod val="75000"/>
                </a:schemeClr>
              </a:solidFill>
              <a:latin typeface="Times New Roman" pitchFamily="18" charset="0"/>
              <a:cs typeface="Times New Roman" pitchFamily="18" charset="0"/>
            </a:endParaRPr>
          </a:p>
        </p:txBody>
      </p:sp>
      <p:sp>
        <p:nvSpPr>
          <p:cNvPr id="48" name="Rectangle 47"/>
          <p:cNvSpPr/>
          <p:nvPr/>
        </p:nvSpPr>
        <p:spPr>
          <a:xfrm>
            <a:off x="7246908" y="4382238"/>
            <a:ext cx="1493796" cy="307777"/>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Needle exchange</a:t>
            </a:r>
          </a:p>
        </p:txBody>
      </p:sp>
      <p:sp>
        <p:nvSpPr>
          <p:cNvPr id="49" name="TextBox 48"/>
          <p:cNvSpPr txBox="1"/>
          <p:nvPr/>
        </p:nvSpPr>
        <p:spPr>
          <a:xfrm>
            <a:off x="683699" y="2673358"/>
            <a:ext cx="1905000" cy="738664"/>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Prevention of perinatal transmission (PMTCT)</a:t>
            </a:r>
          </a:p>
        </p:txBody>
      </p:sp>
      <p:sp>
        <p:nvSpPr>
          <p:cNvPr id="50" name="TextBox 49"/>
          <p:cNvSpPr txBox="1"/>
          <p:nvPr/>
        </p:nvSpPr>
        <p:spPr>
          <a:xfrm>
            <a:off x="831740" y="1335024"/>
            <a:ext cx="2438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Post-Exposure Prophylaxis (PEP)</a:t>
            </a:r>
          </a:p>
        </p:txBody>
      </p:sp>
      <p:sp>
        <p:nvSpPr>
          <p:cNvPr id="51" name="TextBox 50"/>
          <p:cNvSpPr txBox="1"/>
          <p:nvPr/>
        </p:nvSpPr>
        <p:spPr>
          <a:xfrm>
            <a:off x="880577" y="2039112"/>
            <a:ext cx="1676400" cy="523220"/>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Pre-Exposure Prophylaxis (PrEP)</a:t>
            </a:r>
          </a:p>
        </p:txBody>
      </p:sp>
      <p:sp>
        <p:nvSpPr>
          <p:cNvPr id="52" name="TextBox 51"/>
          <p:cNvSpPr txBox="1"/>
          <p:nvPr/>
        </p:nvSpPr>
        <p:spPr>
          <a:xfrm>
            <a:off x="6133942" y="1332250"/>
            <a:ext cx="2058981" cy="523220"/>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Treatment as Prevention (TasP)</a:t>
            </a:r>
          </a:p>
        </p:txBody>
      </p:sp>
      <p:sp>
        <p:nvSpPr>
          <p:cNvPr id="53" name="TextBox 52"/>
          <p:cNvSpPr txBox="1"/>
          <p:nvPr/>
        </p:nvSpPr>
        <p:spPr>
          <a:xfrm>
            <a:off x="3926473" y="1079957"/>
            <a:ext cx="1371600" cy="307777"/>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Vaccines</a:t>
            </a:r>
          </a:p>
        </p:txBody>
      </p:sp>
      <p:sp>
        <p:nvSpPr>
          <p:cNvPr id="54" name="TextBox 53"/>
          <p:cNvSpPr txBox="1"/>
          <p:nvPr/>
        </p:nvSpPr>
        <p:spPr>
          <a:xfrm>
            <a:off x="6996530" y="2035248"/>
            <a:ext cx="1600200" cy="307777"/>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Microbicides</a:t>
            </a:r>
          </a:p>
        </p:txBody>
      </p:sp>
      <p:sp>
        <p:nvSpPr>
          <p:cNvPr id="55" name="TextBox 54"/>
          <p:cNvSpPr txBox="1"/>
          <p:nvPr/>
        </p:nvSpPr>
        <p:spPr>
          <a:xfrm>
            <a:off x="6880652" y="2525571"/>
            <a:ext cx="1964728" cy="95410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Diagnosis and treatment of sexually transmitted infections (STIs) </a:t>
            </a:r>
          </a:p>
        </p:txBody>
      </p:sp>
      <p:cxnSp>
        <p:nvCxnSpPr>
          <p:cNvPr id="56" name="Straight Connector 55"/>
          <p:cNvCxnSpPr/>
          <p:nvPr/>
        </p:nvCxnSpPr>
        <p:spPr>
          <a:xfrm>
            <a:off x="6822958"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32770"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298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832754384"/>
              </p:ext>
            </p:extLst>
          </p:nvPr>
        </p:nvGraphicFramePr>
        <p:xfrm>
          <a:off x="668338" y="1403499"/>
          <a:ext cx="7826375" cy="4248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HIV Prevention Research Successes</a:t>
            </a:r>
            <a:r>
              <a:rPr lang="en-US" b="0" dirty="0"/>
              <a:t> </a:t>
            </a:r>
            <a:br>
              <a:rPr lang="en-US" dirty="0"/>
            </a:br>
            <a:r>
              <a:rPr lang="en-US" dirty="0"/>
              <a:t> </a:t>
            </a:r>
          </a:p>
        </p:txBody>
      </p:sp>
    </p:spTree>
    <p:extLst>
      <p:ext uri="{BB962C8B-B14F-4D97-AF65-F5344CB8AC3E}">
        <p14:creationId xmlns:p14="http://schemas.microsoft.com/office/powerpoint/2010/main" val="145762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91726CD5-CFD1-41CF-915A-41F8FD33EDE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DE50A0BA-D62A-4570-ACE3-6B4F130D9C4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69CF37E7-6968-475B-9EAA-5A88CC06565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81CBED83-7735-4C67-8F09-E81890DCBA6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6BB2932C-5A54-4D0A-BF69-8546106D87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625E2AD3-C1F0-4E0C-835D-8B0B521A480D}"/>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0A76D823-9839-42F2-8721-6C953650DEB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700" dirty="0"/>
              <a:t>HIV Prevention Research Successes</a:t>
            </a:r>
            <a:br>
              <a:rPr lang="en-US" sz="2700" dirty="0"/>
            </a:br>
            <a:r>
              <a:rPr lang="en-US" dirty="0"/>
              <a:t> </a:t>
            </a:r>
          </a:p>
        </p:txBody>
      </p:sp>
      <p:grpSp>
        <p:nvGrpSpPr>
          <p:cNvPr id="6" name="Group 5"/>
          <p:cNvGrpSpPr/>
          <p:nvPr/>
        </p:nvGrpSpPr>
        <p:grpSpPr>
          <a:xfrm>
            <a:off x="667926" y="1447944"/>
            <a:ext cx="2175732" cy="2175841"/>
            <a:chOff x="0" y="334951"/>
            <a:chExt cx="2175732" cy="2175841"/>
          </a:xfrm>
        </p:grpSpPr>
        <p:sp>
          <p:nvSpPr>
            <p:cNvPr id="7" name="Oval 6"/>
            <p:cNvSpPr/>
            <p:nvPr/>
          </p:nvSpPr>
          <p:spPr>
            <a:xfrm>
              <a:off x="0" y="334951"/>
              <a:ext cx="2175732" cy="2175841"/>
            </a:xfrm>
            <a:prstGeom prst="ellipse">
              <a:avLst/>
            </a:prstGeom>
            <a:solidFill>
              <a:srgbClr val="FF000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8" name="Oval 4"/>
            <p:cNvSpPr/>
            <p:nvPr/>
          </p:nvSpPr>
          <p:spPr>
            <a:xfrm>
              <a:off x="318629" y="653596"/>
              <a:ext cx="1538474" cy="153855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600" b="1" dirty="0">
                  <a:latin typeface="Times New Roman" pitchFamily="18" charset="0"/>
                  <a:cs typeface="Times New Roman" pitchFamily="18" charset="0"/>
                </a:rPr>
                <a:t>Prevention of </a:t>
              </a:r>
              <a:r>
                <a:rPr lang="en-US" sz="1700" b="1" kern="1200" dirty="0">
                  <a:latin typeface="Times New Roman" pitchFamily="18" charset="0"/>
                  <a:cs typeface="Times New Roman" pitchFamily="18" charset="0"/>
                </a:rPr>
                <a:t>Perinatal Transmission (PMTCT)</a:t>
              </a:r>
            </a:p>
          </p:txBody>
        </p:sp>
      </p:grpSp>
      <p:sp>
        <p:nvSpPr>
          <p:cNvPr id="10" name="Content Placeholder 1"/>
          <p:cNvSpPr txBox="1">
            <a:spLocks/>
          </p:cNvSpPr>
          <p:nvPr/>
        </p:nvSpPr>
        <p:spPr>
          <a:xfrm>
            <a:off x="3147693" y="1331745"/>
            <a:ext cx="5337088" cy="2583029"/>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dirty="0"/>
              <a:t>PMTCT began as clinical research.</a:t>
            </a:r>
          </a:p>
          <a:p>
            <a:r>
              <a:rPr lang="en-US" dirty="0"/>
              <a:t>It is now considered regular care in the US and much of the world.</a:t>
            </a:r>
          </a:p>
          <a:p>
            <a:pPr marL="0" indent="0">
              <a:buNone/>
            </a:pPr>
            <a:endParaRPr lang="en-US" dirty="0"/>
          </a:p>
        </p:txBody>
      </p:sp>
      <p:sp>
        <p:nvSpPr>
          <p:cNvPr id="12" name="Content Placeholder 1"/>
          <p:cNvSpPr txBox="1">
            <a:spLocks/>
          </p:cNvSpPr>
          <p:nvPr/>
        </p:nvSpPr>
        <p:spPr>
          <a:xfrm>
            <a:off x="667926" y="3833054"/>
            <a:ext cx="7816855" cy="1908084"/>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Before 1994, women with HIV had at least a 25% chance of passing HIV to their babies.</a:t>
            </a:r>
          </a:p>
          <a:p>
            <a:r>
              <a:rPr lang="en-US" dirty="0"/>
              <a:t>Now, in the US, there is less than a 2% chance of HIV transmission when mothers with HIV and their babies receive HIV treatment.</a:t>
            </a:r>
          </a:p>
        </p:txBody>
      </p:sp>
    </p:spTree>
    <p:extLst>
      <p:ext uri="{BB962C8B-B14F-4D97-AF65-F5344CB8AC3E}">
        <p14:creationId xmlns:p14="http://schemas.microsoft.com/office/powerpoint/2010/main" val="115600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700" dirty="0"/>
              <a:t>HIV Prevention Research Successes</a:t>
            </a:r>
            <a:br>
              <a:rPr lang="en-US" sz="2700" dirty="0"/>
            </a:br>
            <a:r>
              <a:rPr lang="en-US" dirty="0"/>
              <a:t> </a:t>
            </a:r>
          </a:p>
        </p:txBody>
      </p:sp>
      <p:sp>
        <p:nvSpPr>
          <p:cNvPr id="10" name="Content Placeholder 1"/>
          <p:cNvSpPr txBox="1">
            <a:spLocks/>
          </p:cNvSpPr>
          <p:nvPr/>
        </p:nvSpPr>
        <p:spPr>
          <a:xfrm>
            <a:off x="2849526" y="1302938"/>
            <a:ext cx="5869172" cy="2418446"/>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000" dirty="0"/>
              <a:t>RV144 was a clinical trial from 2003-2009 testing a combination of two HIV vaccines (the “prime” and the “boost”).</a:t>
            </a:r>
          </a:p>
          <a:p>
            <a:r>
              <a:rPr lang="en-US" sz="2000" dirty="0"/>
              <a:t>The goal of the prime/boost approach is to stimulate different parts of the body’s immune system and increase the body's overall immune response to HIV.</a:t>
            </a:r>
          </a:p>
        </p:txBody>
      </p:sp>
      <p:sp>
        <p:nvSpPr>
          <p:cNvPr id="12" name="Content Placeholder 1"/>
          <p:cNvSpPr txBox="1">
            <a:spLocks/>
          </p:cNvSpPr>
          <p:nvPr/>
        </p:nvSpPr>
        <p:spPr>
          <a:xfrm>
            <a:off x="577856" y="3822853"/>
            <a:ext cx="8140842" cy="2046319"/>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000" dirty="0"/>
              <a:t>RV144 is the first clinical trial to show evidence of moderate protection and the possibility for an effective vaccine.</a:t>
            </a:r>
          </a:p>
          <a:p>
            <a:pPr lvl="0"/>
            <a:r>
              <a:rPr lang="en-US" sz="2000" dirty="0"/>
              <a:t>It provided a lot of new information about how antibodies form in response to the vaccine.</a:t>
            </a:r>
          </a:p>
          <a:p>
            <a:r>
              <a:rPr lang="en-US" sz="2000" dirty="0"/>
              <a:t>The prime/boost vaccine combination lowered the rate of HIV infection by about 31%.</a:t>
            </a:r>
          </a:p>
        </p:txBody>
      </p:sp>
      <p:grpSp>
        <p:nvGrpSpPr>
          <p:cNvPr id="9" name="Group 8"/>
          <p:cNvGrpSpPr/>
          <p:nvPr/>
        </p:nvGrpSpPr>
        <p:grpSpPr>
          <a:xfrm>
            <a:off x="577856" y="1270042"/>
            <a:ext cx="2175732" cy="2175841"/>
            <a:chOff x="1130128" y="1737208"/>
            <a:chExt cx="2175732" cy="2175841"/>
          </a:xfrm>
        </p:grpSpPr>
        <p:sp>
          <p:nvSpPr>
            <p:cNvPr id="11" name="Oval 10"/>
            <p:cNvSpPr/>
            <p:nvPr/>
          </p:nvSpPr>
          <p:spPr>
            <a:xfrm>
              <a:off x="1130128" y="1737208"/>
              <a:ext cx="2175732" cy="2175841"/>
            </a:xfrm>
            <a:prstGeom prst="ellipse">
              <a:avLst/>
            </a:prstGeom>
            <a:solidFill>
              <a:srgbClr val="EF4025">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3" name="Oval 4"/>
            <p:cNvSpPr/>
            <p:nvPr/>
          </p:nvSpPr>
          <p:spPr>
            <a:xfrm>
              <a:off x="1448757" y="2055853"/>
              <a:ext cx="1538474" cy="153855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a:latin typeface="Times New Roman" pitchFamily="18" charset="0"/>
                  <a:cs typeface="Times New Roman" pitchFamily="18" charset="0"/>
                </a:rPr>
                <a:t>The Thai HIV Vaccine Trial (RV144)</a:t>
              </a:r>
            </a:p>
          </p:txBody>
        </p:sp>
      </p:grpSp>
    </p:spTree>
    <p:extLst>
      <p:ext uri="{BB962C8B-B14F-4D97-AF65-F5344CB8AC3E}">
        <p14:creationId xmlns:p14="http://schemas.microsoft.com/office/powerpoint/2010/main" val="296294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700" dirty="0"/>
              <a:t>HIV Prevention Research Successes</a:t>
            </a:r>
            <a:br>
              <a:rPr lang="en-US" sz="2700" dirty="0"/>
            </a:br>
            <a:r>
              <a:rPr lang="en-US" dirty="0"/>
              <a:t> </a:t>
            </a:r>
          </a:p>
        </p:txBody>
      </p:sp>
      <p:sp>
        <p:nvSpPr>
          <p:cNvPr id="10" name="Content Placeholder 1"/>
          <p:cNvSpPr txBox="1">
            <a:spLocks/>
          </p:cNvSpPr>
          <p:nvPr/>
        </p:nvSpPr>
        <p:spPr>
          <a:xfrm>
            <a:off x="3104707" y="1462260"/>
            <a:ext cx="5380074" cy="1857196"/>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CAPRISA 004 was a clinical trial from 2007-2010 testing the effectiveness of a microbicide gel product containing 1% tenofovir (an antiretroviral medication) in cisgender women used before and after vaginal sex. </a:t>
            </a:r>
          </a:p>
        </p:txBody>
      </p:sp>
      <p:sp>
        <p:nvSpPr>
          <p:cNvPr id="12" name="Content Placeholder 1"/>
          <p:cNvSpPr txBox="1">
            <a:spLocks/>
          </p:cNvSpPr>
          <p:nvPr/>
        </p:nvSpPr>
        <p:spPr>
          <a:xfrm>
            <a:off x="577856" y="3642100"/>
            <a:ext cx="7906925" cy="1631650"/>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dirty="0"/>
              <a:t>CAPRISA 004 is the first clinical trial to show evidence of moderate protection and the possibility of an effective vaginal microbicide.</a:t>
            </a:r>
          </a:p>
          <a:p>
            <a:r>
              <a:rPr lang="en-US" dirty="0"/>
              <a:t>There were 39% fewer HIV infections among women who used the CAPRISA 004 microbicide.</a:t>
            </a:r>
          </a:p>
        </p:txBody>
      </p:sp>
      <p:grpSp>
        <p:nvGrpSpPr>
          <p:cNvPr id="8" name="Group 7"/>
          <p:cNvGrpSpPr/>
          <p:nvPr/>
        </p:nvGrpSpPr>
        <p:grpSpPr>
          <a:xfrm>
            <a:off x="577856" y="1302938"/>
            <a:ext cx="2175732" cy="2175841"/>
            <a:chOff x="2260257" y="334951"/>
            <a:chExt cx="2175732" cy="2175841"/>
          </a:xfrm>
        </p:grpSpPr>
        <p:sp>
          <p:nvSpPr>
            <p:cNvPr id="14" name="Oval 13"/>
            <p:cNvSpPr/>
            <p:nvPr/>
          </p:nvSpPr>
          <p:spPr>
            <a:xfrm>
              <a:off x="2260257" y="334951"/>
              <a:ext cx="2175732" cy="2175841"/>
            </a:xfrm>
            <a:prstGeom prst="ellipse">
              <a:avLst/>
            </a:prstGeom>
            <a:solidFill>
              <a:srgbClr val="CCCCCC">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5" name="Oval 4"/>
            <p:cNvSpPr/>
            <p:nvPr/>
          </p:nvSpPr>
          <p:spPr>
            <a:xfrm>
              <a:off x="2578886" y="653596"/>
              <a:ext cx="1538474" cy="153855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a:latin typeface="Times New Roman" pitchFamily="18" charset="0"/>
                  <a:cs typeface="Times New Roman" pitchFamily="18" charset="0"/>
                </a:rPr>
                <a:t>CAPRISA 004 Microbicide</a:t>
              </a:r>
            </a:p>
          </p:txBody>
        </p:sp>
      </p:grpSp>
    </p:spTree>
    <p:extLst>
      <p:ext uri="{BB962C8B-B14F-4D97-AF65-F5344CB8AC3E}">
        <p14:creationId xmlns:p14="http://schemas.microsoft.com/office/powerpoint/2010/main" val="126491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700" dirty="0"/>
              <a:t>HIV Prevention Research Successes</a:t>
            </a:r>
            <a:br>
              <a:rPr lang="en-US" sz="2700" dirty="0"/>
            </a:br>
            <a:r>
              <a:rPr lang="en-US" dirty="0"/>
              <a:t> </a:t>
            </a:r>
          </a:p>
        </p:txBody>
      </p:sp>
      <p:sp>
        <p:nvSpPr>
          <p:cNvPr id="10" name="Content Placeholder 1"/>
          <p:cNvSpPr txBox="1">
            <a:spLocks/>
          </p:cNvSpPr>
          <p:nvPr/>
        </p:nvSpPr>
        <p:spPr>
          <a:xfrm>
            <a:off x="2753588" y="1207067"/>
            <a:ext cx="6294719" cy="3131006"/>
          </a:xfrm>
          <a:prstGeom prst="rect">
            <a:avLst/>
          </a:prstGeom>
          <a:noFill/>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iPrEx was a clinical trial from 2007-2009 to test if taking a daily tablet containing two antiretroviral drugs could prevent HIV transmission through anal sex among cisgender men who have sex with men and transgender women who have sex with men. </a:t>
            </a:r>
          </a:p>
          <a:p>
            <a:pPr lvl="0"/>
            <a:r>
              <a:rPr lang="en-US" sz="2000" dirty="0"/>
              <a:t>Partners PrEP was a clinical trial from 2008-2010 for heterosexual couples where one partner had HIV and the other did not. </a:t>
            </a:r>
          </a:p>
          <a:p>
            <a:pPr lvl="0"/>
            <a:r>
              <a:rPr lang="en-US" sz="2000" dirty="0"/>
              <a:t>The medicine proved to be safe and well-tolerated. Side effects were mild and infrequent.</a:t>
            </a:r>
          </a:p>
        </p:txBody>
      </p:sp>
      <p:sp>
        <p:nvSpPr>
          <p:cNvPr id="12" name="Content Placeholder 1"/>
          <p:cNvSpPr txBox="1">
            <a:spLocks/>
          </p:cNvSpPr>
          <p:nvPr/>
        </p:nvSpPr>
        <p:spPr>
          <a:xfrm>
            <a:off x="577856" y="4428921"/>
            <a:ext cx="7906925" cy="1631650"/>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100" dirty="0"/>
              <a:t>These two trials helped pave the way for what we know today: oral PrEP is nearly 100% effective at preventing HIV when taken as prescribed.</a:t>
            </a:r>
          </a:p>
          <a:p>
            <a:r>
              <a:rPr lang="en-US" sz="2100" dirty="0"/>
              <a:t>The FDA approved this PrEP tablet for daily use in May 2012.</a:t>
            </a:r>
          </a:p>
        </p:txBody>
      </p:sp>
      <p:grpSp>
        <p:nvGrpSpPr>
          <p:cNvPr id="9" name="Group 8"/>
          <p:cNvGrpSpPr/>
          <p:nvPr/>
        </p:nvGrpSpPr>
        <p:grpSpPr>
          <a:xfrm>
            <a:off x="492792" y="1302937"/>
            <a:ext cx="2175732" cy="2175841"/>
            <a:chOff x="3390385" y="1737208"/>
            <a:chExt cx="2175732" cy="2175841"/>
          </a:xfrm>
        </p:grpSpPr>
        <p:sp>
          <p:nvSpPr>
            <p:cNvPr id="11" name="Oval 10"/>
            <p:cNvSpPr/>
            <p:nvPr/>
          </p:nvSpPr>
          <p:spPr>
            <a:xfrm>
              <a:off x="3390385" y="1737208"/>
              <a:ext cx="2175732" cy="2175841"/>
            </a:xfrm>
            <a:prstGeom prst="ellipse">
              <a:avLst/>
            </a:prstGeom>
            <a:solidFill>
              <a:srgbClr val="FF000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3" name="Oval 4"/>
            <p:cNvSpPr/>
            <p:nvPr/>
          </p:nvSpPr>
          <p:spPr>
            <a:xfrm>
              <a:off x="3709014" y="2055853"/>
              <a:ext cx="1538474" cy="153855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err="1">
                  <a:latin typeface="Times New Roman" pitchFamily="18" charset="0"/>
                  <a:cs typeface="Times New Roman" pitchFamily="18" charset="0"/>
                </a:rPr>
                <a:t>iPrEx</a:t>
              </a:r>
              <a:r>
                <a:rPr lang="en-US" sz="1700" b="1" kern="1200" dirty="0">
                  <a:latin typeface="Times New Roman" pitchFamily="18" charset="0"/>
                  <a:cs typeface="Times New Roman" pitchFamily="18" charset="0"/>
                </a:rPr>
                <a:t> &amp; Partners PrEP</a:t>
              </a:r>
            </a:p>
          </p:txBody>
        </p:sp>
      </p:grpSp>
    </p:spTree>
    <p:extLst>
      <p:ext uri="{BB962C8B-B14F-4D97-AF65-F5344CB8AC3E}">
        <p14:creationId xmlns:p14="http://schemas.microsoft.com/office/powerpoint/2010/main" val="208489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700" dirty="0"/>
              <a:t>HIV Prevention Research Successes</a:t>
            </a:r>
            <a:br>
              <a:rPr lang="en-US" sz="2700" dirty="0"/>
            </a:br>
            <a:r>
              <a:rPr lang="en-US" dirty="0"/>
              <a:t> </a:t>
            </a:r>
          </a:p>
        </p:txBody>
      </p:sp>
      <p:sp>
        <p:nvSpPr>
          <p:cNvPr id="10" name="Content Placeholder 1"/>
          <p:cNvSpPr txBox="1">
            <a:spLocks/>
          </p:cNvSpPr>
          <p:nvPr/>
        </p:nvSpPr>
        <p:spPr>
          <a:xfrm>
            <a:off x="2721935" y="1302764"/>
            <a:ext cx="6092456" cy="2143119"/>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100" dirty="0"/>
              <a:t>HPTN 052 was a clinical trial from 2005-2010 for couples (mostly heterosexual) where one partner had HIV and the other did not.</a:t>
            </a:r>
          </a:p>
          <a:p>
            <a:r>
              <a:rPr lang="en-US" sz="2100" dirty="0"/>
              <a:t>It involved the person with HIV taking a combination of three or four drugs from a group of 11 ARVs.</a:t>
            </a:r>
          </a:p>
        </p:txBody>
      </p:sp>
      <p:sp>
        <p:nvSpPr>
          <p:cNvPr id="12" name="Content Placeholder 1"/>
          <p:cNvSpPr txBox="1">
            <a:spLocks/>
          </p:cNvSpPr>
          <p:nvPr/>
        </p:nvSpPr>
        <p:spPr>
          <a:xfrm>
            <a:off x="340242" y="3604437"/>
            <a:ext cx="8474149" cy="2264735"/>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100" dirty="0"/>
              <a:t>There was a 96% reduction in HIV transmission overall.</a:t>
            </a:r>
          </a:p>
          <a:p>
            <a:pPr lvl="0"/>
            <a:r>
              <a:rPr lang="en-US" sz="2100" dirty="0"/>
              <a:t>There was a 100% reduction in HIV transmission under conditions of viral suppression (undetectable).</a:t>
            </a:r>
          </a:p>
          <a:p>
            <a:r>
              <a:rPr lang="en-US" sz="2100" dirty="0"/>
              <a:t>HPTN 052 was the first randomized clinical trial to demonstrate that early antiretroviral therapy can improve health outcomes for people with HIV </a:t>
            </a:r>
            <a:r>
              <a:rPr lang="en-US" sz="2100" i="1" dirty="0"/>
              <a:t>and</a:t>
            </a:r>
            <a:r>
              <a:rPr lang="en-US" sz="2100" dirty="0"/>
              <a:t> prevent transmission of HIV to HIV-negative sex partners.</a:t>
            </a:r>
          </a:p>
        </p:txBody>
      </p:sp>
      <p:grpSp>
        <p:nvGrpSpPr>
          <p:cNvPr id="16" name="Group 15"/>
          <p:cNvGrpSpPr/>
          <p:nvPr/>
        </p:nvGrpSpPr>
        <p:grpSpPr>
          <a:xfrm>
            <a:off x="428994" y="1270042"/>
            <a:ext cx="2175732" cy="2175841"/>
            <a:chOff x="5650642" y="1737208"/>
            <a:chExt cx="2175732" cy="2175841"/>
          </a:xfrm>
        </p:grpSpPr>
        <p:sp>
          <p:nvSpPr>
            <p:cNvPr id="17" name="Oval 16"/>
            <p:cNvSpPr/>
            <p:nvPr/>
          </p:nvSpPr>
          <p:spPr>
            <a:xfrm>
              <a:off x="5650642" y="1737208"/>
              <a:ext cx="2175732" cy="2175841"/>
            </a:xfrm>
            <a:prstGeom prst="ellipse">
              <a:avLst/>
            </a:prstGeom>
            <a:solidFill>
              <a:srgbClr val="CCCCCC">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8" name="Oval 4"/>
            <p:cNvSpPr/>
            <p:nvPr/>
          </p:nvSpPr>
          <p:spPr>
            <a:xfrm>
              <a:off x="5969271" y="2055853"/>
              <a:ext cx="1538474" cy="153855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a:latin typeface="Times New Roman" pitchFamily="18" charset="0"/>
                  <a:cs typeface="Times New Roman" pitchFamily="18" charset="0"/>
                </a:rPr>
                <a:t>HPTN 052 (Treatment as Prevention)</a:t>
              </a:r>
            </a:p>
          </p:txBody>
        </p:sp>
      </p:grpSp>
    </p:spTree>
    <p:extLst>
      <p:ext uri="{BB962C8B-B14F-4D97-AF65-F5344CB8AC3E}">
        <p14:creationId xmlns:p14="http://schemas.microsoft.com/office/powerpoint/2010/main" val="93679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700" dirty="0"/>
              <a:t>HIV Prevention Research Successes</a:t>
            </a:r>
            <a:br>
              <a:rPr lang="en-US" sz="2700" i="1" dirty="0"/>
            </a:br>
            <a:r>
              <a:rPr lang="en-US" dirty="0"/>
              <a:t> </a:t>
            </a:r>
          </a:p>
        </p:txBody>
      </p:sp>
      <p:grpSp>
        <p:nvGrpSpPr>
          <p:cNvPr id="6" name="Group 5"/>
          <p:cNvGrpSpPr/>
          <p:nvPr/>
        </p:nvGrpSpPr>
        <p:grpSpPr>
          <a:xfrm>
            <a:off x="667926" y="1447944"/>
            <a:ext cx="2175732" cy="2175841"/>
            <a:chOff x="0" y="334951"/>
            <a:chExt cx="2175732" cy="2175841"/>
          </a:xfrm>
        </p:grpSpPr>
        <p:sp>
          <p:nvSpPr>
            <p:cNvPr id="7" name="Oval 6"/>
            <p:cNvSpPr/>
            <p:nvPr/>
          </p:nvSpPr>
          <p:spPr>
            <a:xfrm>
              <a:off x="0" y="334951"/>
              <a:ext cx="2175732" cy="2175841"/>
            </a:xfrm>
            <a:prstGeom prst="ellipse">
              <a:avLst/>
            </a:prstGeom>
            <a:solidFill>
              <a:srgbClr val="FF000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8" name="Oval 4"/>
            <p:cNvSpPr/>
            <p:nvPr/>
          </p:nvSpPr>
          <p:spPr>
            <a:xfrm>
              <a:off x="318629" y="653596"/>
              <a:ext cx="1538474" cy="153855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4770" tIns="64770" rIns="64770" bIns="64770"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ASPIRE, The Ring Study, &amp; HOPE</a:t>
              </a:r>
            </a:p>
          </p:txBody>
        </p:sp>
      </p:grpSp>
      <p:sp>
        <p:nvSpPr>
          <p:cNvPr id="10" name="Content Placeholder 1"/>
          <p:cNvSpPr txBox="1">
            <a:spLocks/>
          </p:cNvSpPr>
          <p:nvPr/>
        </p:nvSpPr>
        <p:spPr>
          <a:xfrm>
            <a:off x="3138986" y="1131524"/>
            <a:ext cx="5337088" cy="1270130"/>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EF4025"/>
              </a:buClr>
              <a:buSzTx/>
              <a:buFont typeface="Lucida Grande"/>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ASPIRE and The Ring Study were two clinical trials (2012-2016) testing a monthly vaginal ring containing the ARV </a:t>
            </a:r>
            <a:r>
              <a:rPr kumimoji="0" lang="en-US" sz="20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dapivirine</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for HIV prevention.</a:t>
            </a:r>
          </a:p>
          <a:p>
            <a:pPr marL="342900" marR="0" lvl="0" indent="-342900" algn="l" defTabSz="457200" rtl="0" eaLnBrk="1" fontAlgn="auto" latinLnBrk="0" hangingPunct="1">
              <a:lnSpc>
                <a:spcPct val="100000"/>
              </a:lnSpc>
              <a:spcBef>
                <a:spcPct val="20000"/>
              </a:spcBef>
              <a:spcAft>
                <a:spcPts val="0"/>
              </a:spcAft>
              <a:buClr>
                <a:srgbClr val="EF4025"/>
              </a:buClr>
              <a:buSzTx/>
              <a:buFont typeface="Lucida Grande"/>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 two studies combined enrolled over 4,500 cisgender women in Africa and showed that the ring was safe and reduced HIV rates by 1/3.</a:t>
            </a:r>
          </a:p>
        </p:txBody>
      </p:sp>
      <p:sp>
        <p:nvSpPr>
          <p:cNvPr id="12" name="Content Placeholder 1"/>
          <p:cNvSpPr txBox="1">
            <a:spLocks/>
          </p:cNvSpPr>
          <p:nvPr/>
        </p:nvSpPr>
        <p:spPr>
          <a:xfrm>
            <a:off x="659219" y="3216402"/>
            <a:ext cx="7816855" cy="1908084"/>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EF4025"/>
              </a:buClr>
              <a:buSzTx/>
              <a:buFont typeface="Lucida Grande"/>
              <a:buChar char="■"/>
              <a:tabLst/>
              <a:defRPr/>
            </a:pPr>
            <a:endPar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342900" marR="0" lvl="0" indent="-342900" algn="l" defTabSz="457200" rtl="0" eaLnBrk="1" fontAlgn="auto" latinLnBrk="0" hangingPunct="1">
              <a:lnSpc>
                <a:spcPct val="100000"/>
              </a:lnSpc>
              <a:spcBef>
                <a:spcPct val="20000"/>
              </a:spcBef>
              <a:spcAft>
                <a:spcPts val="0"/>
              </a:spcAft>
              <a:buClr>
                <a:srgbClr val="EF4025"/>
              </a:buClr>
              <a:buSzTx/>
              <a:buFont typeface="Lucida Grande"/>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Women who used the ring most had the greatest benefit: up to 75% reduction in HIV transmission.</a:t>
            </a:r>
          </a:p>
          <a:p>
            <a:pPr marL="342900" marR="0" lvl="0" indent="-342900" algn="l" defTabSz="457200" rtl="0" eaLnBrk="1" fontAlgn="auto" latinLnBrk="0" hangingPunct="1">
              <a:lnSpc>
                <a:spcPct val="100000"/>
              </a:lnSpc>
              <a:spcBef>
                <a:spcPct val="20000"/>
              </a:spcBef>
              <a:spcAft>
                <a:spcPts val="0"/>
              </a:spcAft>
              <a:buClr>
                <a:srgbClr val="EF4025"/>
              </a:buClr>
              <a:buSzTx/>
              <a:buFont typeface="Lucida Grande"/>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HOPE was a trial in which former ASPIRE participants could use the ring open-label. Results from 1,456 women showed high adherence and suggested a 39% reduction in HIV risk.</a:t>
            </a:r>
          </a:p>
          <a:p>
            <a:pPr marL="342900" marR="0" lvl="0" indent="-342900" algn="l" defTabSz="457200" rtl="0" eaLnBrk="1" fontAlgn="auto" latinLnBrk="0" hangingPunct="1">
              <a:lnSpc>
                <a:spcPct val="100000"/>
              </a:lnSpc>
              <a:spcBef>
                <a:spcPct val="20000"/>
              </a:spcBef>
              <a:spcAft>
                <a:spcPts val="0"/>
              </a:spcAft>
              <a:buClr>
                <a:srgbClr val="EF4025"/>
              </a:buClr>
              <a:buSzTx/>
              <a:buFont typeface="Lucida Grande"/>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Additional trials of the vaginal ring have occurred, and the ring is currently under regulatory review for licensure.</a:t>
            </a:r>
          </a:p>
        </p:txBody>
      </p:sp>
    </p:spTree>
    <p:extLst>
      <p:ext uri="{BB962C8B-B14F-4D97-AF65-F5344CB8AC3E}">
        <p14:creationId xmlns:p14="http://schemas.microsoft.com/office/powerpoint/2010/main" val="293153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700" dirty="0"/>
              <a:t>HIV Prevention Research Successes</a:t>
            </a:r>
            <a:br>
              <a:rPr lang="en-US" sz="2700" dirty="0"/>
            </a:br>
            <a:r>
              <a:rPr lang="en-US" dirty="0"/>
              <a:t> </a:t>
            </a:r>
          </a:p>
        </p:txBody>
      </p:sp>
      <p:sp>
        <p:nvSpPr>
          <p:cNvPr id="10" name="Content Placeholder 1"/>
          <p:cNvSpPr txBox="1">
            <a:spLocks/>
          </p:cNvSpPr>
          <p:nvPr/>
        </p:nvSpPr>
        <p:spPr>
          <a:xfrm>
            <a:off x="2849526" y="1302938"/>
            <a:ext cx="5869172" cy="2418446"/>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000" dirty="0"/>
              <a:t>HPTN 083 was a study from 2016-2020 testing an injection of the drug </a:t>
            </a:r>
            <a:r>
              <a:rPr lang="en-US" sz="2000" i="1" dirty="0"/>
              <a:t>cabotegravir</a:t>
            </a:r>
            <a:r>
              <a:rPr lang="en-US" sz="2000" dirty="0"/>
              <a:t> for HIV prevention among cisgender men and transgender women who have sex with men.</a:t>
            </a:r>
          </a:p>
          <a:p>
            <a:r>
              <a:rPr lang="en-US" sz="2000" dirty="0"/>
              <a:t>The injections were given in the buttock muscle once every other month.</a:t>
            </a:r>
          </a:p>
          <a:p>
            <a:r>
              <a:rPr lang="en-US" sz="2000" dirty="0"/>
              <a:t>This was one of the first studies to set, meet, and exceed enrollment goals for Black MSM and transgender women.</a:t>
            </a:r>
          </a:p>
        </p:txBody>
      </p:sp>
      <p:sp>
        <p:nvSpPr>
          <p:cNvPr id="12" name="Content Placeholder 1"/>
          <p:cNvSpPr txBox="1">
            <a:spLocks/>
          </p:cNvSpPr>
          <p:nvPr/>
        </p:nvSpPr>
        <p:spPr>
          <a:xfrm>
            <a:off x="577856" y="3822853"/>
            <a:ext cx="8140842" cy="2046319"/>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endParaRPr lang="en-US" sz="2000" dirty="0"/>
          </a:p>
          <a:p>
            <a:pPr lvl="0"/>
            <a:r>
              <a:rPr lang="en-US" sz="2000" dirty="0"/>
              <a:t>The injections proved to be safe, well-tolerated, and equally as effective as oral </a:t>
            </a:r>
            <a:r>
              <a:rPr lang="en-US" sz="2000" dirty="0" err="1"/>
              <a:t>PrEP.</a:t>
            </a:r>
            <a:endParaRPr lang="en-US" sz="2000" dirty="0"/>
          </a:p>
          <a:p>
            <a:r>
              <a:rPr lang="en-US" sz="2000" dirty="0"/>
              <a:t>HPTN 084 is testing the same injectable PrEP drug among cisgender women in Africa. Results are forthcoming.</a:t>
            </a:r>
          </a:p>
        </p:txBody>
      </p:sp>
      <p:grpSp>
        <p:nvGrpSpPr>
          <p:cNvPr id="9" name="Group 8"/>
          <p:cNvGrpSpPr/>
          <p:nvPr/>
        </p:nvGrpSpPr>
        <p:grpSpPr>
          <a:xfrm>
            <a:off x="577856" y="1270042"/>
            <a:ext cx="2175732" cy="2175841"/>
            <a:chOff x="1130128" y="1737208"/>
            <a:chExt cx="2175732" cy="2175841"/>
          </a:xfrm>
        </p:grpSpPr>
        <p:sp>
          <p:nvSpPr>
            <p:cNvPr id="11" name="Oval 10"/>
            <p:cNvSpPr/>
            <p:nvPr/>
          </p:nvSpPr>
          <p:spPr>
            <a:xfrm>
              <a:off x="1130128" y="1737208"/>
              <a:ext cx="2175732" cy="2175841"/>
            </a:xfrm>
            <a:prstGeom prst="ellipse">
              <a:avLst/>
            </a:prstGeom>
            <a:solidFill>
              <a:srgbClr val="EF4025">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3" name="Oval 4"/>
            <p:cNvSpPr/>
            <p:nvPr/>
          </p:nvSpPr>
          <p:spPr>
            <a:xfrm>
              <a:off x="1448757" y="2055853"/>
              <a:ext cx="1538474" cy="153855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a:latin typeface="Times New Roman" pitchFamily="18" charset="0"/>
                  <a:cs typeface="Times New Roman" pitchFamily="18" charset="0"/>
                </a:rPr>
                <a:t>HPTN 083 &amp; HPTN 084 (Injectable PrEP)</a:t>
              </a:r>
            </a:p>
          </p:txBody>
        </p:sp>
      </p:grpSp>
    </p:spTree>
    <p:extLst>
      <p:ext uri="{BB962C8B-B14F-4D97-AF65-F5344CB8AC3E}">
        <p14:creationId xmlns:p14="http://schemas.microsoft.com/office/powerpoint/2010/main" val="169303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2130425"/>
            <a:ext cx="7328338" cy="2090701"/>
          </a:xfrm>
          <a:prstGeom prst="rect">
            <a:avLst/>
          </a:prstGeom>
        </p:spPr>
        <p:txBody>
          <a:bodyPr/>
          <a:lstStyle/>
          <a:p>
            <a:pPr>
              <a:spcAft>
                <a:spcPts val="600"/>
              </a:spcAft>
            </a:pPr>
            <a:r>
              <a:rPr lang="en-US" dirty="0">
                <a:solidFill>
                  <a:srgbClr val="FFFFFF"/>
                </a:solidFill>
              </a:rPr>
              <a:t>Pre-Exposure Prophylaxis </a:t>
            </a:r>
            <a:br>
              <a:rPr lang="en-US" dirty="0">
                <a:solidFill>
                  <a:srgbClr val="FFFFFF"/>
                </a:solidFill>
              </a:rPr>
            </a:br>
            <a:r>
              <a:rPr lang="en-US" dirty="0">
                <a:solidFill>
                  <a:srgbClr val="FFFFFF"/>
                </a:solidFill>
              </a:rPr>
              <a:t>(</a:t>
            </a:r>
            <a:r>
              <a:rPr lang="en-US" dirty="0" err="1">
                <a:solidFill>
                  <a:srgbClr val="FFFFFF"/>
                </a:solidFill>
              </a:rPr>
              <a:t>PrEP</a:t>
            </a:r>
            <a:r>
              <a:rPr lang="en-US" dirty="0">
                <a:solidFill>
                  <a:srgbClr val="FFFFFF"/>
                </a:solidFill>
              </a:rPr>
              <a:t>)</a:t>
            </a:r>
            <a:endParaRPr lang="en-US" sz="2000" dirty="0">
              <a:solidFill>
                <a:srgbClr val="FFFFFF"/>
              </a:solidFill>
            </a:endParaRPr>
          </a:p>
        </p:txBody>
      </p:sp>
      <p:sp>
        <p:nvSpPr>
          <p:cNvPr id="3" name="Subtitle 2"/>
          <p:cNvSpPr>
            <a:spLocks noGrp="1"/>
          </p:cNvSpPr>
          <p:nvPr>
            <p:ph type="subTitle" idx="4294967295"/>
          </p:nvPr>
        </p:nvSpPr>
        <p:spPr>
          <a:xfrm>
            <a:off x="610317" y="4947998"/>
            <a:ext cx="7847883" cy="927761"/>
          </a:xfrm>
          <a:prstGeom prst="rect">
            <a:avLst/>
          </a:prstGeom>
        </p:spPr>
        <p:txBody>
          <a:bodyPr>
            <a:normAutofit fontScale="55000" lnSpcReduction="20000"/>
          </a:bodyPr>
          <a:lstStyle/>
          <a:p>
            <a:pPr marL="0" indent="0" algn="r">
              <a:buNone/>
            </a:pPr>
            <a:endParaRPr lang="en-US" sz="3200" dirty="0">
              <a:solidFill>
                <a:schemeClr val="bg1"/>
              </a:solidFill>
              <a:latin typeface="Times New Roman" pitchFamily="18" charset="0"/>
              <a:cs typeface="Times New Roman" pitchFamily="18" charset="0"/>
            </a:endParaRPr>
          </a:p>
          <a:p>
            <a:pPr marL="0" indent="0" algn="r">
              <a:buNone/>
            </a:pPr>
            <a:endParaRPr lang="en-US" sz="3200" dirty="0">
              <a:solidFill>
                <a:schemeClr val="bg1"/>
              </a:solidFill>
              <a:latin typeface="Times New Roman" pitchFamily="18" charset="0"/>
              <a:cs typeface="Times New Roman" pitchFamily="18" charset="0"/>
            </a:endParaRPr>
          </a:p>
          <a:p>
            <a:pPr marL="0" indent="0" algn="r">
              <a:buNone/>
            </a:pPr>
            <a:r>
              <a:rPr lang="en-US" sz="3200" dirty="0">
                <a:solidFill>
                  <a:schemeClr val="bg1"/>
                </a:solidFill>
                <a:latin typeface="Times New Roman" pitchFamily="18" charset="0"/>
                <a:cs typeface="Times New Roman" pitchFamily="18" charset="0"/>
              </a:rPr>
              <a:t>www.bethegeneration.org</a:t>
            </a:r>
          </a:p>
          <a:p>
            <a:endParaRPr lang="en-US" dirty="0"/>
          </a:p>
        </p:txBody>
      </p:sp>
      <p:pic>
        <p:nvPicPr>
          <p:cNvPr id="4" name="Picture 3"/>
          <p:cNvPicPr>
            <a:picLocks noChangeAspect="1"/>
          </p:cNvPicPr>
          <p:nvPr/>
        </p:nvPicPr>
        <p:blipFill>
          <a:blip r:embed="rId3"/>
          <a:stretch>
            <a:fillRect/>
          </a:stretch>
        </p:blipFill>
        <p:spPr>
          <a:xfrm>
            <a:off x="4174279" y="3196215"/>
            <a:ext cx="3702902" cy="2049821"/>
          </a:xfrm>
          <a:prstGeom prst="rect">
            <a:avLst/>
          </a:prstGeom>
        </p:spPr>
      </p:pic>
    </p:spTree>
    <p:extLst>
      <p:ext uri="{BB962C8B-B14F-4D97-AF65-F5344CB8AC3E}">
        <p14:creationId xmlns:p14="http://schemas.microsoft.com/office/powerpoint/2010/main" val="2971613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pSp>
        <p:nvGrpSpPr>
          <p:cNvPr id="3" name="Group 2"/>
          <p:cNvGrpSpPr/>
          <p:nvPr/>
        </p:nvGrpSpPr>
        <p:grpSpPr>
          <a:xfrm>
            <a:off x="576686" y="1629283"/>
            <a:ext cx="8424810" cy="4928225"/>
            <a:chOff x="576686" y="1629283"/>
            <a:chExt cx="8424810" cy="2669456"/>
          </a:xfrm>
        </p:grpSpPr>
        <p:sp>
          <p:nvSpPr>
            <p:cNvPr id="7" name="Frame 6"/>
            <p:cNvSpPr/>
            <p:nvPr/>
          </p:nvSpPr>
          <p:spPr>
            <a:xfrm>
              <a:off x="576686" y="1647865"/>
              <a:ext cx="3306545" cy="2289544"/>
            </a:xfrm>
            <a:prstGeom prst="frame">
              <a:avLst/>
            </a:prstGeom>
            <a:solidFill>
              <a:srgbClr val="EF402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solidFill>
              </a:endParaRPr>
            </a:p>
          </p:txBody>
        </p:sp>
        <p:sp>
          <p:nvSpPr>
            <p:cNvPr id="8" name="Rectangle 7"/>
            <p:cNvSpPr/>
            <p:nvPr/>
          </p:nvSpPr>
          <p:spPr>
            <a:xfrm>
              <a:off x="1031359" y="1848068"/>
              <a:ext cx="2360428" cy="2450671"/>
            </a:xfrm>
            <a:prstGeom prst="rect">
              <a:avLst/>
            </a:prstGeom>
          </p:spPr>
          <p:txBody>
            <a:bodyPr wrap="square">
              <a:spAutoFit/>
            </a:bodyPr>
            <a:lstStyle/>
            <a:p>
              <a:pPr algn="ctr">
                <a:buClr>
                  <a:schemeClr val="accent1">
                    <a:lumMod val="75000"/>
                  </a:schemeClr>
                </a:buClr>
                <a:defRPr/>
              </a:pPr>
              <a:r>
                <a:rPr lang="en-US" dirty="0">
                  <a:latin typeface="Times New Roman" pitchFamily="18" charset="0"/>
                  <a:cs typeface="Times New Roman" pitchFamily="18" charset="0"/>
                </a:rPr>
                <a:t>Introduction</a:t>
              </a:r>
            </a:p>
            <a:p>
              <a:pPr algn="ctr">
                <a:buClr>
                  <a:schemeClr val="accent1">
                    <a:lumMod val="75000"/>
                  </a:schemeClr>
                </a:buClr>
                <a:defRPr/>
              </a:pPr>
              <a:endParaRPr lang="en-US" dirty="0">
                <a:latin typeface="Times New Roman" pitchFamily="18" charset="0"/>
                <a:cs typeface="Times New Roman" pitchFamily="18" charset="0"/>
              </a:endParaRPr>
            </a:p>
            <a:p>
              <a:pPr algn="ctr">
                <a:buClr>
                  <a:schemeClr val="accent1">
                    <a:lumMod val="75000"/>
                  </a:schemeClr>
                </a:buClr>
                <a:defRPr/>
              </a:pPr>
              <a:r>
                <a:rPr lang="en-US" dirty="0">
                  <a:latin typeface="Times New Roman" pitchFamily="18" charset="0"/>
                  <a:cs typeface="Times New Roman" pitchFamily="18" charset="0"/>
                </a:rPr>
                <a:t>What Is HIV </a:t>
              </a:r>
            </a:p>
            <a:p>
              <a:pPr algn="ctr">
                <a:buClr>
                  <a:schemeClr val="accent1">
                    <a:lumMod val="75000"/>
                  </a:schemeClr>
                </a:buClr>
                <a:defRPr/>
              </a:pPr>
              <a:r>
                <a:rPr lang="en-US" dirty="0">
                  <a:latin typeface="Times New Roman" pitchFamily="18" charset="0"/>
                  <a:cs typeface="Times New Roman" pitchFamily="18" charset="0"/>
                </a:rPr>
                <a:t>Prevention and the HIV Combination Prevention Toolbox?</a:t>
              </a:r>
            </a:p>
            <a:p>
              <a:pPr algn="ctr">
                <a:buClr>
                  <a:schemeClr val="accent1">
                    <a:lumMod val="75000"/>
                  </a:schemeClr>
                </a:buClr>
                <a:defRPr/>
              </a:pPr>
              <a:endParaRPr lang="en-US" dirty="0">
                <a:latin typeface="Times New Roman" pitchFamily="18" charset="0"/>
                <a:cs typeface="Times New Roman" pitchFamily="18" charset="0"/>
              </a:endParaRPr>
            </a:p>
            <a:p>
              <a:pPr algn="ctr">
                <a:buClr>
                  <a:schemeClr val="accent1">
                    <a:lumMod val="75000"/>
                  </a:schemeClr>
                </a:buClr>
                <a:defRPr/>
              </a:pPr>
              <a:r>
                <a:rPr lang="en-US" dirty="0">
                  <a:latin typeface="Times New Roman" pitchFamily="18" charset="0"/>
                  <a:cs typeface="Times New Roman" pitchFamily="18" charset="0"/>
                </a:rPr>
                <a:t>What Are HIV Prevention Tools and How Are They Used in HIV Prevention Research?</a:t>
              </a:r>
            </a:p>
            <a:p>
              <a:pPr algn="ctr">
                <a:buClr>
                  <a:schemeClr val="accent1">
                    <a:lumMod val="75000"/>
                  </a:schemeClr>
                </a:buClr>
                <a:defRPr/>
              </a:pPr>
              <a:endParaRPr lang="en-US" dirty="0">
                <a:latin typeface="Times New Roman" pitchFamily="18" charset="0"/>
                <a:cs typeface="Times New Roman" pitchFamily="18" charset="0"/>
              </a:endParaRPr>
            </a:p>
            <a:p>
              <a:pPr algn="ctr">
                <a:buClr>
                  <a:schemeClr val="accent1">
                    <a:lumMod val="75000"/>
                  </a:schemeClr>
                </a:buClr>
                <a:defRPr/>
              </a:pPr>
              <a:endParaRPr lang="en-US" dirty="0">
                <a:latin typeface="Times New Roman" pitchFamily="18" charset="0"/>
                <a:cs typeface="Times New Roman" pitchFamily="18" charset="0"/>
              </a:endParaRPr>
            </a:p>
            <a:p>
              <a:pPr algn="ctr">
                <a:buClr>
                  <a:schemeClr val="accent1">
                    <a:lumMod val="75000"/>
                  </a:schemeClr>
                </a:buClr>
                <a:defRPr/>
              </a:pPr>
              <a:endParaRPr lang="en-US" dirty="0">
                <a:latin typeface="Times New Roman" pitchFamily="18" charset="0"/>
                <a:cs typeface="Times New Roman" pitchFamily="18" charset="0"/>
              </a:endParaRPr>
            </a:p>
            <a:p>
              <a:pPr lvl="0" algn="ctr">
                <a:buClr>
                  <a:schemeClr val="accent1">
                    <a:lumMod val="75000"/>
                  </a:schemeClr>
                </a:buClr>
                <a:defRPr/>
              </a:pPr>
              <a:endParaRPr lang="en-US" dirty="0">
                <a:latin typeface="Times New Roman" pitchFamily="18" charset="0"/>
                <a:cs typeface="Times New Roman" pitchFamily="18" charset="0"/>
              </a:endParaRPr>
            </a:p>
          </p:txBody>
        </p:sp>
        <p:sp>
          <p:nvSpPr>
            <p:cNvPr id="10" name="Frame 9"/>
            <p:cNvSpPr/>
            <p:nvPr/>
          </p:nvSpPr>
          <p:spPr>
            <a:xfrm>
              <a:off x="4215739" y="1632586"/>
              <a:ext cx="1714578" cy="945636"/>
            </a:xfrm>
            <a:prstGeom prst="frame">
              <a:avLst/>
            </a:prstGeom>
            <a:solidFill>
              <a:srgbClr val="EF402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solidFill>
              </a:endParaRPr>
            </a:p>
          </p:txBody>
        </p:sp>
        <p:sp>
          <p:nvSpPr>
            <p:cNvPr id="11" name="Frame 10"/>
            <p:cNvSpPr/>
            <p:nvPr/>
          </p:nvSpPr>
          <p:spPr>
            <a:xfrm>
              <a:off x="6297098" y="1629283"/>
              <a:ext cx="2704398" cy="2308126"/>
            </a:xfrm>
            <a:prstGeom prst="frame">
              <a:avLst/>
            </a:prstGeom>
            <a:solidFill>
              <a:srgbClr val="EF402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solidFill>
              </a:endParaRPr>
            </a:p>
          </p:txBody>
        </p:sp>
        <p:sp>
          <p:nvSpPr>
            <p:cNvPr id="14" name="Rectangle 13"/>
            <p:cNvSpPr/>
            <p:nvPr/>
          </p:nvSpPr>
          <p:spPr>
            <a:xfrm>
              <a:off x="6598250" y="1887007"/>
              <a:ext cx="2109815" cy="1567096"/>
            </a:xfrm>
            <a:prstGeom prst="rect">
              <a:avLst/>
            </a:prstGeom>
          </p:spPr>
          <p:txBody>
            <a:bodyPr wrap="square">
              <a:spAutoFit/>
            </a:bodyPr>
            <a:lstStyle/>
            <a:p>
              <a:pPr algn="ctr">
                <a:buClr>
                  <a:schemeClr val="accent1">
                    <a:lumMod val="75000"/>
                  </a:schemeClr>
                </a:buClr>
                <a:defRPr/>
              </a:pPr>
              <a:r>
                <a:rPr lang="en-US" dirty="0">
                  <a:latin typeface="Times New Roman" pitchFamily="18" charset="0"/>
                  <a:cs typeface="Times New Roman" pitchFamily="18" charset="0"/>
                </a:rPr>
                <a:t>What Are HIV Prevention Tools and How Are They Used in HIV Prevention Research? (continued)</a:t>
              </a:r>
            </a:p>
            <a:p>
              <a:pPr>
                <a:buClr>
                  <a:schemeClr val="accent1">
                    <a:lumMod val="75000"/>
                  </a:schemeClr>
                </a:buClr>
                <a:defRPr/>
              </a:pPr>
              <a:endParaRPr lang="en-US" dirty="0">
                <a:latin typeface="Times New Roman" pitchFamily="18" charset="0"/>
                <a:cs typeface="Times New Roman" pitchFamily="18" charset="0"/>
              </a:endParaRPr>
            </a:p>
            <a:p>
              <a:pPr algn="ctr">
                <a:buClr>
                  <a:schemeClr val="accent1">
                    <a:lumMod val="75000"/>
                  </a:schemeClr>
                </a:buClr>
                <a:defRPr/>
              </a:pPr>
              <a:r>
                <a:rPr lang="en-US" dirty="0">
                  <a:latin typeface="Times New Roman" pitchFamily="18" charset="0"/>
                  <a:cs typeface="Times New Roman" pitchFamily="18" charset="0"/>
                </a:rPr>
                <a:t>Conclusion</a:t>
              </a:r>
            </a:p>
            <a:p>
              <a:pPr lvl="0">
                <a:defRPr/>
              </a:pPr>
              <a:endParaRPr lang="en-US" sz="2000" dirty="0">
                <a:solidFill>
                  <a:prstClr val="black"/>
                </a:solidFill>
                <a:latin typeface="Times New Roman" pitchFamily="18" charset="0"/>
                <a:cs typeface="Times New Roman" pitchFamily="18" charset="0"/>
              </a:endParaRPr>
            </a:p>
          </p:txBody>
        </p:sp>
        <p:sp>
          <p:nvSpPr>
            <p:cNvPr id="19" name="Rectangle 18"/>
            <p:cNvSpPr/>
            <p:nvPr/>
          </p:nvSpPr>
          <p:spPr>
            <a:xfrm>
              <a:off x="4432287" y="1974774"/>
              <a:ext cx="1281481" cy="383438"/>
            </a:xfrm>
            <a:prstGeom prst="rect">
              <a:avLst/>
            </a:prstGeom>
          </p:spPr>
          <p:txBody>
            <a:bodyPr wrap="square">
              <a:spAutoFit/>
            </a:bodyPr>
            <a:lstStyle/>
            <a:p>
              <a:pPr marL="18288" lvl="0" algn="ctr">
                <a:defRPr/>
              </a:pPr>
              <a:r>
                <a:rPr lang="en-US" sz="2000" dirty="0">
                  <a:solidFill>
                    <a:srgbClr val="FF0000"/>
                  </a:solidFill>
                  <a:latin typeface="Times New Roman" pitchFamily="18" charset="0"/>
                  <a:cs typeface="Times New Roman" pitchFamily="18" charset="0"/>
                </a:rPr>
                <a:t>Lunch</a:t>
              </a:r>
            </a:p>
            <a:p>
              <a:pPr marL="342900" lvl="0" indent="-342900" algn="ctr">
                <a:buFont typeface="Arial" pitchFamily="34" charset="0"/>
                <a:buChar char="•"/>
                <a:defRPr/>
              </a:pPr>
              <a:endParaRPr lang="en-US" sz="2000" dirty="0">
                <a:solidFill>
                  <a:prstClr val="black"/>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66215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descr="img_1219777824163_361.jpg"/>
          <p:cNvPicPr>
            <a:picLocks noChangeAspect="1"/>
          </p:cNvPicPr>
          <p:nvPr/>
        </p:nvPicPr>
        <p:blipFill>
          <a:blip r:embed="rId3">
            <a:graysc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237058">
            <a:off x="3889193" y="4141399"/>
            <a:ext cx="1878116" cy="1659674"/>
          </a:xfrm>
          <a:prstGeom prst="rect">
            <a:avLst/>
          </a:prstGeom>
        </p:spPr>
      </p:pic>
      <p:grpSp>
        <p:nvGrpSpPr>
          <p:cNvPr id="58" name="Group 57"/>
          <p:cNvGrpSpPr/>
          <p:nvPr/>
        </p:nvGrpSpPr>
        <p:grpSpPr>
          <a:xfrm>
            <a:off x="186499" y="1079957"/>
            <a:ext cx="8658881" cy="4790770"/>
            <a:chOff x="186499" y="1079957"/>
            <a:chExt cx="8658881" cy="4790770"/>
          </a:xfrm>
        </p:grpSpPr>
        <p:sp>
          <p:nvSpPr>
            <p:cNvPr id="2" name="Oval 1"/>
            <p:cNvSpPr/>
            <p:nvPr/>
          </p:nvSpPr>
          <p:spPr>
            <a:xfrm>
              <a:off x="831740" y="1973722"/>
              <a:ext cx="1956948" cy="69963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4021861" y="1412778"/>
              <a:ext cx="1342769" cy="639454"/>
              <a:chOff x="4800599" y="2438401"/>
              <a:chExt cx="1981200" cy="1215989"/>
            </a:xfrm>
          </p:grpSpPr>
          <p:sp>
            <p:nvSpPr>
              <p:cNvPr id="9" name="Rounded Rectangle 8"/>
              <p:cNvSpPr/>
              <p:nvPr/>
            </p:nvSpPr>
            <p:spPr>
              <a:xfrm>
                <a:off x="4800599" y="2438401"/>
                <a:ext cx="1981200" cy="1080797"/>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5105400" y="2743199"/>
                <a:ext cx="1371600" cy="911191"/>
              </a:xfrm>
              <a:prstGeom prst="roundRect">
                <a:avLst/>
              </a:prstGeom>
              <a:solidFill>
                <a:schemeClr val="bg1"/>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Round Same Side Corner Rectangle 10"/>
            <p:cNvSpPr/>
            <p:nvPr/>
          </p:nvSpPr>
          <p:spPr>
            <a:xfrm>
              <a:off x="3350476" y="1813492"/>
              <a:ext cx="2737184" cy="560999"/>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3139126" y="2346942"/>
              <a:ext cx="3195603" cy="1648329"/>
            </a:xfrm>
            <a:prstGeom prst="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4542379" y="2148954"/>
              <a:ext cx="295911" cy="376616"/>
              <a:chOff x="4343400" y="1905000"/>
              <a:chExt cx="598713" cy="762000"/>
            </a:xfrm>
          </p:grpSpPr>
          <p:sp>
            <p:nvSpPr>
              <p:cNvPr id="14" name="Rounded Rectangle 13"/>
              <p:cNvSpPr/>
              <p:nvPr/>
            </p:nvSpPr>
            <p:spPr>
              <a:xfrm>
                <a:off x="4343400" y="1905000"/>
                <a:ext cx="598713" cy="598713"/>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4477739" y="2068287"/>
                <a:ext cx="326571" cy="598713"/>
                <a:chOff x="1905000" y="5257800"/>
                <a:chExt cx="457200" cy="838200"/>
              </a:xfrm>
            </p:grpSpPr>
            <p:sp>
              <p:nvSpPr>
                <p:cNvPr id="16" name="Round Same Side Corner Rectangle 15"/>
                <p:cNvSpPr/>
                <p:nvPr/>
              </p:nvSpPr>
              <p:spPr>
                <a:xfrm>
                  <a:off x="1905000" y="5257800"/>
                  <a:ext cx="457200" cy="3048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 Same Side Corner Rectangle 16"/>
                <p:cNvSpPr/>
                <p:nvPr/>
              </p:nvSpPr>
              <p:spPr>
                <a:xfrm rot="10800000">
                  <a:off x="1905000" y="5562600"/>
                  <a:ext cx="457200" cy="5334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pic>
          <p:nvPicPr>
            <p:cNvPr id="18" name="Picture 17" descr="MB900234256.jpg"/>
            <p:cNvPicPr>
              <a:picLocks noChangeAspect="1"/>
            </p:cNvPicPr>
            <p:nvPr/>
          </p:nvPicPr>
          <p:blipFill>
            <a:blip r:embed="rId5">
              <a:graysc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8038765" flipH="1">
              <a:off x="2922854" y="4000555"/>
              <a:ext cx="1401531" cy="1317856"/>
            </a:xfrm>
            <a:prstGeom prst="rect">
              <a:avLst/>
            </a:prstGeom>
          </p:spPr>
        </p:pic>
        <p:pic>
          <p:nvPicPr>
            <p:cNvPr id="19" name="Picture 18" descr="TN_mallet-tool-gray.jpg"/>
            <p:cNvPicPr>
              <a:picLocks noChangeAspect="1"/>
            </p:cNvPicPr>
            <p:nvPr/>
          </p:nvPicPr>
          <p:blipFill>
            <a:blip r:embed="rId7">
              <a:extLst>
                <a:ext uri="{BEBA8EAE-BF5A-486C-A8C5-ECC9F3942E4B}">
                  <a14:imgProps xmlns:a14="http://schemas.microsoft.com/office/drawing/2010/main">
                    <a14:imgLayer r:embed="rId8">
                      <a14:imgEffect>
                        <a14:backgroundRemoval t="0" b="100000" l="0" r="99359"/>
                      </a14:imgEffect>
                    </a14:imgLayer>
                  </a14:imgProps>
                </a:ext>
                <a:ext uri="{28A0092B-C50C-407E-A947-70E740481C1C}">
                  <a14:useLocalDpi xmlns:a14="http://schemas.microsoft.com/office/drawing/2010/main" val="0"/>
                </a:ext>
              </a:extLst>
            </a:blip>
            <a:stretch>
              <a:fillRect/>
            </a:stretch>
          </p:blipFill>
          <p:spPr>
            <a:xfrm rot="265761" flipH="1">
              <a:off x="5670203" y="2313047"/>
              <a:ext cx="969434" cy="1056434"/>
            </a:xfrm>
            <a:prstGeom prst="rect">
              <a:avLst/>
            </a:prstGeom>
          </p:spPr>
        </p:pic>
        <p:pic>
          <p:nvPicPr>
            <p:cNvPr id="20" name="Picture 19" descr="tool2.gif"/>
            <p:cNvPicPr>
              <a:picLocks noChangeAspect="1"/>
            </p:cNvPicPr>
            <p:nvPr/>
          </p:nvPicPr>
          <p:blipFill>
            <a:blip r:embed="rId9">
              <a:grayscl/>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638838">
              <a:off x="3526926" y="2381123"/>
              <a:ext cx="1111008" cy="1002175"/>
            </a:xfrm>
            <a:prstGeom prst="rect">
              <a:avLst/>
            </a:prstGeom>
          </p:spPr>
        </p:pic>
        <p:pic>
          <p:nvPicPr>
            <p:cNvPr id="21" name="Picture 20" descr="MB900016925.jpg"/>
            <p:cNvPicPr>
              <a:picLocks noChangeAspect="1"/>
            </p:cNvPicPr>
            <p:nvPr/>
          </p:nvPicPr>
          <p:blipFill>
            <a:blip r:embed="rId11">
              <a:grayscl/>
              <a:extLst>
                <a:ext uri="{BEBA8EAE-BF5A-486C-A8C5-ECC9F3942E4B}">
                  <a14:imgProps xmlns:a14="http://schemas.microsoft.com/office/drawing/2010/main">
                    <a14:imgLayer r:embed="rId12">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7035260">
              <a:off x="5535937" y="4194244"/>
              <a:ext cx="1145938" cy="1145938"/>
            </a:xfrm>
            <a:prstGeom prst="rect">
              <a:avLst/>
            </a:prstGeom>
          </p:spPr>
        </p:pic>
        <p:pic>
          <p:nvPicPr>
            <p:cNvPr id="22" name="Picture 4" descr="C:\Users\Gail\AppData\Local\Microsoft\Windows\Temporary Internet Files\Content.IE5\7CJKZ16U\MC900391182[1].wmf"/>
            <p:cNvPicPr>
              <a:picLocks noChangeAspect="1" noChangeArrowheads="1"/>
            </p:cNvPicPr>
            <p:nvPr/>
          </p:nvPicPr>
          <p:blipFill>
            <a:blip r:embed="rId13" cstate="print">
              <a:grayscl/>
              <a:extLst>
                <a:ext uri="{28A0092B-C50C-407E-A947-70E740481C1C}">
                  <a14:useLocalDpi xmlns:a14="http://schemas.microsoft.com/office/drawing/2010/main" val="0"/>
                </a:ext>
              </a:extLst>
            </a:blip>
            <a:srcRect/>
            <a:stretch>
              <a:fillRect/>
            </a:stretch>
          </p:blipFill>
          <p:spPr bwMode="auto">
            <a:xfrm rot="13619190">
              <a:off x="4606550" y="2292999"/>
              <a:ext cx="667086" cy="83676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2788688" y="3993882"/>
              <a:ext cx="3846561" cy="1868329"/>
            </a:xfrm>
            <a:prstGeom prst="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descr="MB900391186.jpg"/>
            <p:cNvPicPr>
              <a:picLocks noChangeAspect="1"/>
            </p:cNvPicPr>
            <p:nvPr/>
          </p:nvPicPr>
          <p:blipFill>
            <a:blip r:embed="rId14">
              <a:grayscl/>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76186" y="2343683"/>
              <a:ext cx="769312" cy="769312"/>
            </a:xfrm>
            <a:prstGeom prst="rect">
              <a:avLst/>
            </a:prstGeom>
          </p:spPr>
        </p:pic>
        <p:pic>
          <p:nvPicPr>
            <p:cNvPr id="25" name="Picture 24" descr="method_adjustable_wrench_icon_style_clip_art_thumb.jpg"/>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21092">
              <a:off x="5452054" y="2147340"/>
              <a:ext cx="618495" cy="1189138"/>
            </a:xfrm>
            <a:prstGeom prst="rect">
              <a:avLst/>
            </a:prstGeom>
          </p:spPr>
        </p:pic>
        <p:pic>
          <p:nvPicPr>
            <p:cNvPr id="26" name="Picture 25" descr="MH900441292.jpg"/>
            <p:cNvPicPr>
              <a:picLocks noChangeAspect="1"/>
            </p:cNvPicPr>
            <p:nvPr/>
          </p:nvPicPr>
          <p:blipFill rotWithShape="1">
            <a:blip r:embed="rId18">
              <a:grayscl/>
              <a:extLst>
                <a:ext uri="{BEBA8EAE-BF5A-486C-A8C5-ECC9F3942E4B}">
                  <a14:imgProps xmlns:a14="http://schemas.microsoft.com/office/drawing/2010/main">
                    <a14:imgLayer r:embed="rId19">
                      <a14:imgEffect>
                        <a14:backgroundRemoval t="36615" b="64615" l="9538" r="89231"/>
                      </a14:imgEffect>
                      <a14:imgEffect>
                        <a14:saturation sat="0"/>
                      </a14:imgEffect>
                    </a14:imgLayer>
                  </a14:imgProps>
                </a:ext>
                <a:ext uri="{28A0092B-C50C-407E-A947-70E740481C1C}">
                  <a14:useLocalDpi xmlns:a14="http://schemas.microsoft.com/office/drawing/2010/main" val="0"/>
                </a:ext>
              </a:extLst>
            </a:blip>
            <a:srcRect l="9412" t="35835" r="9220" b="35005"/>
            <a:stretch/>
          </p:blipFill>
          <p:spPr>
            <a:xfrm rot="3774657">
              <a:off x="2830127" y="2623800"/>
              <a:ext cx="1504694" cy="454346"/>
            </a:xfrm>
            <a:prstGeom prst="rect">
              <a:avLst/>
            </a:prstGeom>
          </p:spPr>
        </p:pic>
        <p:pic>
          <p:nvPicPr>
            <p:cNvPr id="27" name="Picture 26" descr="god-is-my-ruler-md.png"/>
            <p:cNvPicPr>
              <a:picLocks noChangeAspect="1"/>
            </p:cNvPicPr>
            <p:nvPr/>
          </p:nvPicPr>
          <p:blipFill rotWithShape="1">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l="445" t="16426" r="-445" b="3178"/>
            <a:stretch/>
          </p:blipFill>
          <p:spPr>
            <a:xfrm rot="3781511">
              <a:off x="3841677" y="2823652"/>
              <a:ext cx="1445821" cy="613300"/>
            </a:xfrm>
            <a:prstGeom prst="rect">
              <a:avLst/>
            </a:prstGeom>
          </p:spPr>
        </p:pic>
        <p:grpSp>
          <p:nvGrpSpPr>
            <p:cNvPr id="28" name="Group 27"/>
            <p:cNvGrpSpPr/>
            <p:nvPr/>
          </p:nvGrpSpPr>
          <p:grpSpPr>
            <a:xfrm>
              <a:off x="3358930" y="2230728"/>
              <a:ext cx="2802494" cy="1599889"/>
              <a:chOff x="2590800" y="1286645"/>
              <a:chExt cx="3886200" cy="2218555"/>
            </a:xfrm>
          </p:grpSpPr>
          <p:sp>
            <p:nvSpPr>
              <p:cNvPr id="29" name="Round Same Side Corner Rectangle 28"/>
              <p:cNvSpPr/>
              <p:nvPr/>
            </p:nvSpPr>
            <p:spPr>
              <a:xfrm rot="10800000">
                <a:off x="2590800" y="2286000"/>
                <a:ext cx="3886200" cy="1219200"/>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Diagonal Stripe 29"/>
              <p:cNvSpPr/>
              <p:nvPr/>
            </p:nvSpPr>
            <p:spPr>
              <a:xfrm rot="14125266">
                <a:off x="3501536" y="763171"/>
                <a:ext cx="2064728" cy="3111675"/>
              </a:xfrm>
              <a:prstGeom prst="diagStripe">
                <a:avLst>
                  <a:gd name="adj" fmla="val 84276"/>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pic>
          <p:nvPicPr>
            <p:cNvPr id="31" name="Picture 7" descr="C:\Users\Gail\AppData\Local\Microsoft\Windows\Temporary Internet Files\Content.IE5\2N6GVCUY\MC900250779[1].wmf"/>
            <p:cNvPicPr>
              <a:picLocks noChangeAspect="1" noChangeArrowheads="1"/>
            </p:cNvPicPr>
            <p:nvPr/>
          </p:nvPicPr>
          <p:blipFill>
            <a:blip r:embed="rId22" cstate="print">
              <a:grayscl/>
              <a:extLst>
                <a:ext uri="{28A0092B-C50C-407E-A947-70E740481C1C}">
                  <a14:useLocalDpi xmlns:a14="http://schemas.microsoft.com/office/drawing/2010/main" val="0"/>
                </a:ext>
              </a:extLst>
            </a:blip>
            <a:srcRect/>
            <a:stretch>
              <a:fillRect/>
            </a:stretch>
          </p:blipFill>
          <p:spPr bwMode="auto">
            <a:xfrm rot="497137">
              <a:off x="5868344" y="4156258"/>
              <a:ext cx="1274064" cy="154258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Tools 2.jpg"/>
            <p:cNvPicPr>
              <a:picLocks noChangeAspect="1"/>
            </p:cNvPicPr>
            <p:nvPr/>
          </p:nvPicPr>
          <p:blipFill>
            <a:blip r:embed="rId23">
              <a:grayscl/>
              <a:extLst>
                <a:ext uri="{BEBA8EAE-BF5A-486C-A8C5-ECC9F3942E4B}">
                  <a14:imgProps xmlns:a14="http://schemas.microsoft.com/office/drawing/2010/main">
                    <a14:imgLayer r:embed="rId24">
                      <a14:imgEffect>
                        <a14:backgroundRemoval t="1231" b="98462" l="923" r="99077">
                          <a14:foregroundMark x1="66769" y1="67692" x2="66769" y2="67692"/>
                          <a14:foregroundMark x1="50769" y1="58154" x2="50769" y2="58154"/>
                          <a14:foregroundMark x1="71077" y1="55077" x2="71077" y2="55077"/>
                          <a14:foregroundMark x1="64308" y1="60923" x2="64308" y2="60923"/>
                          <a14:foregroundMark x1="63077" y1="76923" x2="63077" y2="76923"/>
                          <a14:foregroundMark x1="58462" y1="70462" x2="58462" y2="70462"/>
                          <a14:foregroundMark x1="76308" y1="89231" x2="76308" y2="89231"/>
                          <a14:foregroundMark x1="45538" y1="55077" x2="45538" y2="55077"/>
                          <a14:foregroundMark x1="78154" y1="92000" x2="78154" y2="92000"/>
                          <a14:foregroundMark x1="92308" y1="94154" x2="92308" y2="94154"/>
                          <a14:foregroundMark x1="88615" y1="72923" x2="88615" y2="72923"/>
                          <a14:foregroundMark x1="77538" y1="60923" x2="77538" y2="60923"/>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rot="665281">
              <a:off x="2554721" y="4112963"/>
              <a:ext cx="1240530" cy="1321953"/>
            </a:xfrm>
            <a:prstGeom prst="rect">
              <a:avLst/>
            </a:prstGeom>
          </p:spPr>
        </p:pic>
        <p:pic>
          <p:nvPicPr>
            <p:cNvPr id="33" name="Picture 6" descr="C:\Users\Gail\AppData\Local\Microsoft\Windows\Temporary Internet Files\Content.IE5\7CJKZ16U\MC900391184[1].wmf"/>
            <p:cNvPicPr>
              <a:picLocks noChangeAspect="1" noChangeArrowheads="1"/>
            </p:cNvPicPr>
            <p:nvPr/>
          </p:nvPicPr>
          <p:blipFill>
            <a:blip r:embed="rId25" cstate="print">
              <a:grayscl/>
              <a:extLst>
                <a:ext uri="{28A0092B-C50C-407E-A947-70E740481C1C}">
                  <a14:useLocalDpi xmlns:a14="http://schemas.microsoft.com/office/drawing/2010/main" val="0"/>
                </a:ext>
              </a:extLst>
            </a:blip>
            <a:srcRect/>
            <a:stretch>
              <a:fillRect/>
            </a:stretch>
          </p:blipFill>
          <p:spPr bwMode="auto">
            <a:xfrm rot="14344168" flipH="1">
              <a:off x="4956669" y="3961534"/>
              <a:ext cx="1382103" cy="105135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C:\Users\Gail\AppData\Local\Microsoft\Windows\Temporary Internet Files\Content.IE5\7CJKZ16U\MC900441282[1].png"/>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rot="1822450">
              <a:off x="4075218" y="3847195"/>
              <a:ext cx="1067113" cy="126821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MB900234256.jpg"/>
            <p:cNvPicPr>
              <a:picLocks noChangeAspect="1"/>
            </p:cNvPicPr>
            <p:nvPr/>
          </p:nvPicPr>
          <p:blipFill>
            <a:blip r:embed="rId5">
              <a:grayscl/>
              <a:extLst>
                <a:ext uri="{BEBA8EAE-BF5A-486C-A8C5-ECC9F3942E4B}">
                  <a14:imgProps xmlns:a14="http://schemas.microsoft.com/office/drawing/2010/main">
                    <a14:imgLayer r:embed="rId2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498022" flipH="1">
              <a:off x="4406581" y="3720598"/>
              <a:ext cx="1467776" cy="1380145"/>
            </a:xfrm>
            <a:prstGeom prst="rect">
              <a:avLst/>
            </a:prstGeom>
          </p:spPr>
        </p:pic>
        <p:pic>
          <p:nvPicPr>
            <p:cNvPr id="36" name="Picture 35" descr="MB900016925.jpg"/>
            <p:cNvPicPr>
              <a:picLocks noChangeAspect="1"/>
            </p:cNvPicPr>
            <p:nvPr/>
          </p:nvPicPr>
          <p:blipFill>
            <a:blip r:embed="rId11">
              <a:grayscl/>
              <a:extLst>
                <a:ext uri="{BEBA8EAE-BF5A-486C-A8C5-ECC9F3942E4B}">
                  <a14:imgProps xmlns:a14="http://schemas.microsoft.com/office/drawing/2010/main">
                    <a14:imgLayer r:embed="rId28">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5775564">
              <a:off x="3135067" y="3655557"/>
              <a:ext cx="1420913" cy="1420913"/>
            </a:xfrm>
            <a:prstGeom prst="rect">
              <a:avLst/>
            </a:prstGeom>
          </p:spPr>
        </p:pic>
        <p:grpSp>
          <p:nvGrpSpPr>
            <p:cNvPr id="37" name="Group 36"/>
            <p:cNvGrpSpPr/>
            <p:nvPr/>
          </p:nvGrpSpPr>
          <p:grpSpPr>
            <a:xfrm>
              <a:off x="3029224" y="3907495"/>
              <a:ext cx="3406953" cy="1963232"/>
              <a:chOff x="2133600" y="3611809"/>
              <a:chExt cx="4724400" cy="2722401"/>
            </a:xfrm>
          </p:grpSpPr>
          <p:sp>
            <p:nvSpPr>
              <p:cNvPr id="38" name="Round Same Side Corner Rectangle 37"/>
              <p:cNvSpPr/>
              <p:nvPr/>
            </p:nvSpPr>
            <p:spPr>
              <a:xfrm rot="10800000">
                <a:off x="2133600" y="4952999"/>
                <a:ext cx="4724400" cy="1188791"/>
              </a:xfrm>
              <a:prstGeom prst="round2Same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Diagonal Stripe 38"/>
              <p:cNvSpPr/>
              <p:nvPr/>
            </p:nvSpPr>
            <p:spPr>
              <a:xfrm rot="14068015">
                <a:off x="3134689" y="3042273"/>
                <a:ext cx="2722401" cy="3861473"/>
              </a:xfrm>
              <a:prstGeom prst="diagStripe">
                <a:avLst>
                  <a:gd name="adj" fmla="val 88217"/>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40" name="TextBox 39"/>
            <p:cNvSpPr txBox="1"/>
            <p:nvPr/>
          </p:nvSpPr>
          <p:spPr>
            <a:xfrm>
              <a:off x="3073332" y="5199784"/>
              <a:ext cx="3324661"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Behavioral/Physical Barriers</a:t>
              </a:r>
            </a:p>
          </p:txBody>
        </p:sp>
        <p:sp>
          <p:nvSpPr>
            <p:cNvPr id="41" name="TextBox 40"/>
            <p:cNvSpPr txBox="1"/>
            <p:nvPr/>
          </p:nvSpPr>
          <p:spPr>
            <a:xfrm>
              <a:off x="3413880" y="3272429"/>
              <a:ext cx="2682430"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Medical</a:t>
              </a:r>
            </a:p>
          </p:txBody>
        </p:sp>
        <p:sp>
          <p:nvSpPr>
            <p:cNvPr id="42" name="TextBox 41"/>
            <p:cNvSpPr txBox="1"/>
            <p:nvPr/>
          </p:nvSpPr>
          <p:spPr>
            <a:xfrm>
              <a:off x="3413880" y="1789056"/>
              <a:ext cx="2638617"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HIV Prevention Toolbox</a:t>
              </a:r>
            </a:p>
          </p:txBody>
        </p:sp>
        <p:sp>
          <p:nvSpPr>
            <p:cNvPr id="43" name="Rectangle 42"/>
            <p:cNvSpPr/>
            <p:nvPr/>
          </p:nvSpPr>
          <p:spPr>
            <a:xfrm>
              <a:off x="683699" y="3940177"/>
              <a:ext cx="151754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Harm Reduction</a:t>
              </a:r>
            </a:p>
          </p:txBody>
        </p:sp>
        <p:sp>
          <p:nvSpPr>
            <p:cNvPr id="44" name="Rectangle 43"/>
            <p:cNvSpPr/>
            <p:nvPr/>
          </p:nvSpPr>
          <p:spPr>
            <a:xfrm>
              <a:off x="6944027" y="3940177"/>
              <a:ext cx="152400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Education</a:t>
              </a:r>
            </a:p>
          </p:txBody>
        </p:sp>
        <p:sp>
          <p:nvSpPr>
            <p:cNvPr id="45" name="Rectangle 44"/>
            <p:cNvSpPr/>
            <p:nvPr/>
          </p:nvSpPr>
          <p:spPr>
            <a:xfrm>
              <a:off x="6826064" y="4993303"/>
              <a:ext cx="1770666" cy="738664"/>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Treatment/</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prevention of drug/</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alcohol </a:t>
              </a:r>
              <a:r>
                <a:rPr lang="en-US" sz="1400" b="1" dirty="0">
                  <a:ln w="12700">
                    <a:noFill/>
                    <a:prstDash val="solid"/>
                  </a:ln>
                  <a:solidFill>
                    <a:schemeClr val="bg1">
                      <a:lumMod val="75000"/>
                    </a:schemeClr>
                  </a:solidFill>
                  <a:latin typeface="Times New Roman" pitchFamily="18" charset="0"/>
                  <a:cs typeface="Times New Roman" pitchFamily="18" charset="0"/>
                </a:rPr>
                <a:t>a</a:t>
              </a:r>
              <a:r>
                <a:rPr lang="en-US" sz="1400" b="1" cap="none" spc="0" dirty="0">
                  <a:ln w="12700">
                    <a:noFill/>
                    <a:prstDash val="solid"/>
                  </a:ln>
                  <a:solidFill>
                    <a:schemeClr val="bg1">
                      <a:lumMod val="75000"/>
                    </a:schemeClr>
                  </a:solidFill>
                  <a:latin typeface="Times New Roman" pitchFamily="18" charset="0"/>
                  <a:cs typeface="Times New Roman" pitchFamily="18" charset="0"/>
                </a:rPr>
                <a:t>buse</a:t>
              </a:r>
            </a:p>
          </p:txBody>
        </p:sp>
        <p:sp>
          <p:nvSpPr>
            <p:cNvPr id="46" name="Rectangle 45"/>
            <p:cNvSpPr/>
            <p:nvPr/>
          </p:nvSpPr>
          <p:spPr>
            <a:xfrm>
              <a:off x="495300" y="5122304"/>
              <a:ext cx="1849258"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Condoms and other barrier methods</a:t>
              </a:r>
            </a:p>
          </p:txBody>
        </p:sp>
        <p:sp>
          <p:nvSpPr>
            <p:cNvPr id="47" name="Rectangle 46"/>
            <p:cNvSpPr/>
            <p:nvPr/>
          </p:nvSpPr>
          <p:spPr>
            <a:xfrm>
              <a:off x="186499" y="4382238"/>
              <a:ext cx="2252683"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Voluntary Medical Penile Circumcision (VMMC</a:t>
              </a:r>
              <a:r>
                <a:rPr lang="en-US" sz="1200" b="1" dirty="0">
                  <a:solidFill>
                    <a:schemeClr val="bg1">
                      <a:lumMod val="75000"/>
                    </a:schemeClr>
                  </a:solidFill>
                  <a:latin typeface="Times New Roman" pitchFamily="18" charset="0"/>
                  <a:cs typeface="Times New Roman" pitchFamily="18" charset="0"/>
                </a:rPr>
                <a:t>)</a:t>
              </a:r>
            </a:p>
          </p:txBody>
        </p:sp>
        <p:sp>
          <p:nvSpPr>
            <p:cNvPr id="48" name="Rectangle 47"/>
            <p:cNvSpPr/>
            <p:nvPr/>
          </p:nvSpPr>
          <p:spPr>
            <a:xfrm>
              <a:off x="7246908" y="4382238"/>
              <a:ext cx="1493796"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Needle exchange programs</a:t>
              </a:r>
            </a:p>
          </p:txBody>
        </p:sp>
        <p:sp>
          <p:nvSpPr>
            <p:cNvPr id="49" name="TextBox 48"/>
            <p:cNvSpPr txBox="1"/>
            <p:nvPr/>
          </p:nvSpPr>
          <p:spPr>
            <a:xfrm>
              <a:off x="683699" y="2673358"/>
              <a:ext cx="1905000" cy="95410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Prevention of perinatal Transmission (PMTCT)</a:t>
              </a:r>
            </a:p>
          </p:txBody>
        </p:sp>
        <p:sp>
          <p:nvSpPr>
            <p:cNvPr id="50" name="TextBox 49"/>
            <p:cNvSpPr txBox="1"/>
            <p:nvPr/>
          </p:nvSpPr>
          <p:spPr>
            <a:xfrm>
              <a:off x="831740" y="1335024"/>
              <a:ext cx="2438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Post-Exposure Prophylaxis (PEP)</a:t>
              </a:r>
            </a:p>
          </p:txBody>
        </p:sp>
        <p:sp>
          <p:nvSpPr>
            <p:cNvPr id="51" name="TextBox 50"/>
            <p:cNvSpPr txBox="1"/>
            <p:nvPr/>
          </p:nvSpPr>
          <p:spPr>
            <a:xfrm>
              <a:off x="880577" y="2039112"/>
              <a:ext cx="1676400" cy="523220"/>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Pre-Exposure Prophylaxis (PrEP)</a:t>
              </a:r>
            </a:p>
          </p:txBody>
        </p:sp>
        <p:sp>
          <p:nvSpPr>
            <p:cNvPr id="52" name="TextBox 51"/>
            <p:cNvSpPr txBox="1"/>
            <p:nvPr/>
          </p:nvSpPr>
          <p:spPr>
            <a:xfrm>
              <a:off x="6133942" y="1332250"/>
              <a:ext cx="2058981"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Treatment as Prevention (TasP)</a:t>
              </a:r>
            </a:p>
          </p:txBody>
        </p:sp>
        <p:sp>
          <p:nvSpPr>
            <p:cNvPr id="53" name="TextBox 52"/>
            <p:cNvSpPr txBox="1"/>
            <p:nvPr/>
          </p:nvSpPr>
          <p:spPr>
            <a:xfrm>
              <a:off x="3970049" y="1079957"/>
              <a:ext cx="1371600" cy="30777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Vaccines</a:t>
              </a:r>
            </a:p>
          </p:txBody>
        </p:sp>
        <p:sp>
          <p:nvSpPr>
            <p:cNvPr id="54" name="TextBox 53"/>
            <p:cNvSpPr txBox="1"/>
            <p:nvPr/>
          </p:nvSpPr>
          <p:spPr>
            <a:xfrm>
              <a:off x="6996530" y="2035248"/>
              <a:ext cx="1600200" cy="30777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Microbicides</a:t>
              </a:r>
            </a:p>
          </p:txBody>
        </p:sp>
        <p:sp>
          <p:nvSpPr>
            <p:cNvPr id="55" name="TextBox 54"/>
            <p:cNvSpPr txBox="1"/>
            <p:nvPr/>
          </p:nvSpPr>
          <p:spPr>
            <a:xfrm>
              <a:off x="6880652" y="2525571"/>
              <a:ext cx="1964728" cy="95410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Diagnosis and treatment of sexually transmitted Infections (STIs) </a:t>
              </a:r>
            </a:p>
          </p:txBody>
        </p:sp>
        <p:cxnSp>
          <p:nvCxnSpPr>
            <p:cNvPr id="56" name="Straight Connector 55"/>
            <p:cNvCxnSpPr/>
            <p:nvPr/>
          </p:nvCxnSpPr>
          <p:spPr>
            <a:xfrm>
              <a:off x="6822958"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32770"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34844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617997"/>
            <a:ext cx="5860465" cy="3825873"/>
          </a:xfrm>
        </p:spPr>
        <p:txBody>
          <a:bodyPr/>
          <a:lstStyle/>
          <a:p>
            <a:pPr marL="0" indent="0">
              <a:buNone/>
            </a:pPr>
            <a:r>
              <a:rPr lang="en-US" sz="2400" dirty="0"/>
              <a:t>The PrEP prevention approach is focused on people who do not have HIV, but </a:t>
            </a:r>
            <a:r>
              <a:rPr lang="en-US" sz="2400"/>
              <a:t>may be vulnerable </a:t>
            </a:r>
            <a:r>
              <a:rPr lang="en-US" sz="2400" dirty="0"/>
              <a:t>to contracting HIV through sex and/or injection drug use (IDU).</a:t>
            </a:r>
          </a:p>
          <a:p>
            <a:r>
              <a:rPr lang="en-US" dirty="0"/>
              <a:t>With PrEP, people who do not have HIV take a medication. </a:t>
            </a:r>
          </a:p>
          <a:p>
            <a:r>
              <a:rPr lang="en-US" dirty="0"/>
              <a:t>The medication lowers their likelihood of contracting HIV through sexual contact as well as IDU.  </a:t>
            </a:r>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3" name="Picture 9" descr="C:\Users\Gail\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986" y="2317898"/>
            <a:ext cx="1752524" cy="17525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Gail\Desktop\downl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8281" y="4070422"/>
            <a:ext cx="1758897" cy="14339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Gail\Desktop\imag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8281" y="1143079"/>
            <a:ext cx="1762229" cy="117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86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PrEP vs. PEP</a:t>
            </a:r>
          </a:p>
        </p:txBody>
      </p:sp>
      <p:sp>
        <p:nvSpPr>
          <p:cNvPr id="4" name="AutoShape 2" descr="data:image/jpeg;base64,/9j/4AAQSkZJRgABAQAAAQABAAD/2wCEAAkGBhQSEBIQEhIQFA8QDxUQEBQQEA8UEA8PFRAVFRQQFRQXHCYeFxkjGRQUHy8gIycpLCwsFR4xNTAqNyYtLCkBCQoKDgwOGg8PGikkHyQpKSksKSksLCwsLCksKSwqKSwsLCksLCwsKSkpKSwpLCwpLCksLCksLCwsLCksKSwsLP/AABEIAKgBLAMBIgACEQEDEQH/xAAbAAABBQEBAAAAAAAAAAAAAAAFAQIDBAYAB//EAEIQAAIBAgQEBAMFBQcCBwEAAAECAAMRBAUSIQYTMUEiUWFxI4GRBxQyUrEkQmKh0RUzcoKyweGi8ENTdIOEkvEW/8QAGgEAAgMBAQAAAAAAAAAAAAAAAAECAwQFBv/EACwRAAICAQQBAgUDBQAAAAAAAAABAhEDBBIhMUEiURMyM3GxFGFyBSM0YpH/2gAMAwEAAhEDEQA/AMniX3tH4On3PaRBbmXUp9B8zMMfc5t27LFBZPG0xtHzNJ2zLJ2zrTp06RInWiWixYANtEIj50YEdo0pJLRLR2BC1ONsRJ7RCsLJWRfeD33kVWx7bywacjalHuHuKbUYzxL0JltqcjZJKwOpZmw67wjhc58mIPvBTJIXow2oe1eDcYLiVh13ENYXPkfqbGeWpiHXoZbo51b8Qk4znEujmyQ/c9XSsD0IMkDTzzBZ6R+F/kTD2D4o7OPnL46hPvg0w1UX83BqAY5RKGFzWm/Rh85cDy9ST6NSkn0PvFBkRMUGMkSho/VIQZ14AK0jMcTGExgcY0iLFjAaBFjoggA20iIk5jCkAPIsOnfylvDp3841aYCgdzuZYpic/I6VHHm6VEgnThFmYoOizhFgISLadEgB0SLedABJ0dadpgFjbRLR9p0BWMtOKx8SAWRFJG1KT2jY0STKr0ZE1OXiIwpJWTTB7JIXoQi9GQPRkkySYNamR0vJaWZunqJOySCpSkrT7JcMI4bPx3uph3AcSsOjXHqZiKmHkQ1L0JENtcpgk4/K6PWsJxQrbNtC9DGq42YTxejnLr13ELYLiYDuVPvLFknHvk0R1E4/Nyes8ycGmHwXFTeYYQtQ4oU9RLVni+zRHUwffBo9USCUz6me8nGc0rfiliyR9y34kPcvRbwa2e0h+9K9XiVOwvB5YLyReaC8hm8SZxeJGLAWFrzQ0muAfMRwyKfQ4ZIz6HXiXjgIumTLDyqkLm8sCR0lkonKk7ZwpO3YoixBFEgRHTp0VVvsICEklHDM5soJ9oeybhRqlmbZZtMvyCnSAsBeaYYG+Wa8WllLmXBhsDwjUfc7CG8NwIv7xvNgqgdIt5pWGK8G2Onxx8Gfp8G0h2kh4QpeUO6p2qT2L2LdkfYzNfgqmekE4zgdh+EzeXnXkXii/BCWDHLtHkuMyWpT6qZQKz2PEYJXFiBMxnPB4ILJsZnnp/MTFk0dcwMFGkS3jMC1MkMJVMytNcMxcp0xhEaRHkxsYxpjSI8xjRkiNqchfDy3QplzYS3VysgXvL4afJNborgkrAFTDSs9CF3XtIjSlXKJJgZ6MgajDNTDSlXo2k0yaZTUsOhIlinmlRe94cyzhvWoZz1nYvhT8pm79Hkcd1D4BiZ+46gSUcQt5SvXymonVbj0kS0/SZJ4tj9SFtRdOfuegEac0qN3tIVoekL5Wypuaeo+tv8AeQpDUUJkbk1VLEneerUvwj2H6Tz6njw1RSyhVB2Am5y7FB0BHaXYXy0bNO+0W7TomqJqmk1HmAjgY0Qlw/ln3jEU6X7pN3/wDc/0+c5cYuTpHASt0ifK+Ga1ddaLZOxba/t5w1T+zuobXqKPPY7fznomHwiooVQAFFgB2AgqjnLtjThlVRTW+olTq2W9wb9LkdpvWngjpR0sEuTKn7PGuBzCb9To2A+sJ5dwItJtRfUfVf8AmbYJ/wB2jgsksUFykWR08Iu0gLRoOGKhQEAFmI6nyG8tLhm7/pLQf4hU33UMvlYbMPl4T/mli0sLwHWp1Q6ra+tuoXZEA6sfM9JZq0Qg1O2le5NgI7OM5XDIKjo7IW0jl2JB0k+K5AAsp3vBfFOM5uD1U9YvUsdSVEddKsSCpGq9xbp1jEFaWE1C4Jseh/pcTqmVEg2cgkWBO9vXa28mwBC0E6nRSAIW7m6qAV6XJ2t0vftBbcYLbw4TMW/+DWX/AF6YAEP7JHdm6joSOnaSHBKNyQB69P1lfhnMnxGEoV6qCnVq0g7ot7IT2F5ZzJb0mG29uvuJVmm8eOU0uk2SjFNpCU8Ip3FiPTpJPuK+UZli2pKPfp7mW4YZvJjjN+UmEopNoC5lw1SqghkB/kfrMLmX2fVQ55JDJ/EbEenrPUXESmISxxn2UZMEJ9nneZfZtZKXJb4hHxNZ8JNuosNt5Gfs3bkC7AV9didyhXttPSrRKo2h8GHsR/TY76PKsV9m9ZKbVOYh0qTYBrn0mQagxFwDPes5ps2HqqpsxpsFNgbG2208hVrC1refvLsWjhkfsZ82GMa2gbJatiwOzXhctB+MGmorDbVsZbpttOrjgscVFEEqBOZU7P7yqGhHNU2BgvVODrMe3KytrkeTIauBd91W4k+Cw5qN/CJoqICi0v0mj3rfLocUUcvx+kBG8LDse8JLWBgPilPhFh+IbgjrM9l/ErrYNf5zqyyxg9rLdto3zUwe0oYzJkNyBYyjg+JFbqZffNlIsDcnykntmueRUAHXS2nvC+BwRIudpPg8tF+Yw3PS/aELTHj0EU25/wDAsF4rAkbiFOHMz0nSeh85QzLHqim5gnBYp2a6+cx6vFDHJOA1LY7PUlMfaZfBZ1U8KdTNKp2HtKoTUujoQyKfR5lebn7LcJerWqflRUH+Ykn/AEiYQmel/ZPT+DWbzrAfSmP6zPp16zladXkRvQszHDqscVVqMgAs1mtubuLb38hNKalpjOCWNSrWLklQo0qTsLsdyO5/T+c3pnWNmcUv5h8jf9I374vmf/q9vraP5gHcDt1A38o6KwK9aoHHw2QupuNwd/ynyBG3zk9OpcX/AJHqD3BmU4fwlV69T7wldqaoyoMRpZUPMWy70xzGKrfUrMBY73a5v5rowxVwuJ01GIZcMK72IW/M0JcDYb3G+3ewLVAVuOsTaki8zl/EDF25qoVCP4Najqfy3uRe28g4idVwtFGrKlqz0w7CoQ5RKoF7MDq2Bub+IDvvBPFeMNTB0awrV1V8RUUK5Kv4OaNuXTD6rITbqN7bi4v/AGgBKWEogEogrHcVCp3pVGY3KsWY7m53ub3vC+Ao1dQFaD66ughHPMso5S7kN4rjwi2566bmefZZm61MVhuTmuZYlTWAqI+D04aqpBH96mHVQt/M2PmOs2y5YowdShppU6bU6y2GpqSo+vxMGIJ2N2FxvffvMHw/mtRa+GwlDM8TjqVJ6dKoMLl1D7tTpLZbVcUTsoHdSx2iA9NoUFRFRFVUUAKqKFVR5ADYCZ7KcVzKVfUajWZb63YkEn8KA7aBYWYXDb2JtNJ2mcy+oxpV1dgxTSoslBdCb6UApsTptuAwFtR3aZ9W/wCxP+L/AATx/MvuG8uty1tsN+pv3MtSllJ+EPc/qZdi0cr08H/qvwGRVN/ca05I2oYlJpovkj4JIj9DEcxX6H2jER1z4D7Tx/MRavWXsteoB7Co09crN8Jj/Aehsenn29547mr/ALRWG4+M/Xr+M9Zq0svUyjOuAXnbWTV+UgyXDVwVB8xeRZqt6Lj+EwJw/hcQafiACjpc72m6+aM1cB7MGGgwFTBdgojs0aquzCy+fnI8ixg1NfrOdlisudRfgi4+TR4aiEUASVqlhGLXBEFYnGh6vJB3t4rdhOlwuENIq5pjuY2kdBB7YEHqJqqOQU7d7yQ5EnrObm0uWct1oL9jB4rBadwbTW8L4BRTDndj3MlxXC6OLXIkJwzYVNm1KPPrLtNhnidzG3aD5MEZtnS0gd9+wgPF8YgrZL3MgyrLmrNzatyt9h5x59XGC4F0rZNh8K+IbmVCRTvsPOavK8pLWCiyiTZRlWqxYWQdBNNRUAWAsBOP6sz3SLMeF5PVLoiwGXLT6C7ecv3jFMfeXpJdG5JJUjy4meofZUf2Wp/6hv8AQk8sM9O+ymp+z1B5Yj9aaf0mXB8z+xy9N9RGzrG5C9up9h0H1t9Jk+A3+LX/AMC/6zNSzeI/SY3gltOJri/7h/lUH9Zrs6xdfKkrZm5d6Qq0jTqoBhabPyl5ZOuqyXD3CaSp8Kkjc3I2d5lKWDq/2m1fQVomhyy5ZGD7L4Qoe4NwDdl2sQOt5o+bFYqMlwNWH3jEBk+KQPiKuLIekK1azM9UAbtqAte+g7mT/aVS1UKJtcrX2stcnU1Goo/uiDbex9CRYkgSrwsQuPxakgMzvUUUzV0Paqyvr30OykrubEEkWO9iHG+DNbDBFpc08z8PL5hGqlUTUF1oAQWHiJst79QCD2AoZvQD4SnVbE1kbnVCzpgcwTmHRU2OHpMtRRb969mA3vtaDGY+k2Cp898W/wC01LVMLTqK4rNTq1ACjEVE06tQVgBsuxWT8dLfLafN0kq1LXq5KKX5TKQVqh1G56G9j32vH8T0DiMuohKbOX5L6USnUZQ1E3axRgdmtew6g3ElYUak4qnUoM+1Si1Ik28QdNJ1C3ckX2nl2Q4ygjUq1FMzy9DVwdVMOuKSrhcRhMViBTSrymYhVLGzKtiuoHebTBUOYlNlw1bDVvCjvU0JVCKF1FjTb4pO6jUOoJIHfzfJsFRpcnNBlhOXpXXk1KuYV6uJpocRy0xH3djoPxDfR1B39YCPcNUyuT4Z0XGaqZQFtj8IBiNRuFQXBsQT2JYkWBmjL2mZy6mFrYwBCAVe7FWGtuYx7sb9TYncg3AAmfULdimv2f4LIfMg9klT4X+Y/rCGuBMjrfDPo/8AsIR5sz/0+V6XH/FE86rJL7ktd9pHhn3kFWtIqVbxTbZVQRxL2Ajg8p4yr4AfeKlbp8o75FQjtek6+asvUjqCOo3HXrPBcxzYJiaiNZWBG3iAF1Bt4t/rvPcFrbN6XngPEOTFsU6i5tYX87XF/wCUsxTcXaRVm6HY7iFdkBBZiBYQ3hauw8piMZkb0mVyvhDDcdt5sMG1wPadLDOUr3KjHJKuBc5p6qR/lB2WcMjZ2YhiOg7Qvi/wH2iYN7qD6Sfw4uW99kQTnFOpRF0N1P1Ey+X5k1GsztuW7+U9Bx9DVTYekCZTw4lTxVBffYSnJDI8i29E4ySXI6jxaLfiEt0+Jr9x9DLtPh2iv/hr9Jbp5VSH7i/QTSlLyyFoHDP/AEEFZzxArIV2uRbaao4Gnb8I+gmD4sytUqKyC2o7iVZ24wbQ1VlLJsp1uL9Opm9y3BAkADwrBGSYPTTH5m/Sa7B4fSoHfvPO/Ul+wY4/Fnz0i7RawAHSWqbSmolqmZqR06LayS0gptJQYwPLCZ6D9lmI2xCfxI31BH+wnnl5rPs4xenFMn/mUj9VYH9LzJhdSOPgdZEeoYip4j9ZicgqaMyrL5mqP+oMP5CazEVP0mHrvy81U9ndf+unp/Wal2dlnoIqxwqSgK0cKsQxcLlyU6r1g1QvUvfXVdkUFtWlVOwGrUR3GtuxsLnNlPnROdEBS4xf9kcmpygj0n1hmXRasgvcK3n+UynjMWWypH5jKeVQLVBVqk2FRFZtdNkZ9r91B9jLmcoalCpTW+pksLGxB6gjxL3HmIKpUHXAVaLLUXTTqEEsNbnUziwpl7dune9l6RiDnC+K1YPDNe96K3JZ33Gx8TksRcHckzyuvQwq/eGxFHFikKmLrUFbNmHMxGGqlqqvSUDk1G3dOt9vMGbrg/H1Gw6hwCi6lV+ZrYkOfA2wGwIsVutrC+0mbhTBGqaxwmGNVnNRnakrMahbUXN+9947piCmQ5TRwtIpQ5gp1G5vxKtWoxZlUXvUJI2UbSUUyKlRuXSAdSNYa9Vr22I0CwJBJ8R3A+VHLDWUNz6iOS3hKi1h3vsOvlLnOkJK00SXBDkVfwsPUfp/xChrTN5PXs1Rf+9iRChrzB/TP8aK9r/LL9T9VlmpWldMR4pWrV5V+9bzoGcOYqv8P6yOlidlPt/tKNXEXpfM/pKtHGeAewjFYRqV7M4955dmbfGY2sST3v8AvHv395v8Zi7O3znnWNqa6zn+I/qZq0q9RTnfpHuupCDuCJXwI2t5bS1TXaZ854KVZ6T7WN1PaxnSckuzFV9GjxKeA/4T+kGcPYnXTHmpKn5GRnMWqoRRBY2tfsPnKnDeFq0HanVUgMdSnteLd6kOuDU9oNp5gqVDTJseov3EJBpk+KMFzKiaL6+m0lOe2NoSVs0xzFfzD6zhmYPQ39oAyrhJtmrOx/hvt85qMPhUQAKABHG2rfAnS6BGN4kSnsxIPtM398OLxC/kUzS8VYBKlBrgalFwfIwFwpgtKmoep2E5uvyOCrwwbSjfk1mV0Lt6LDimUMup2X1MvJObiVRNunhtgiZZMpkKmSKZcaCxTMsAyrTlpYwPKrwhkWP5OIpVeyuNX+E+Fv5EwcYoMxRdOzhJ1ye01qm1+0y3EWWVKlalVpAEoBe7Abq2pevuYzhjiQVKQpOfiILC/wC8o6GFDjBNid8o7MMinGy5Xx2hdVifQNTHa9rswEjTOqekFnpoSLlWq0tSnyOliL+xME5xSWvRakxIBsQQxUgg3G43nn+Z5EEqEK40H8PMq1i3r++O94Etx61QzWm5ISojEC5CspsPPaTc6eWcMr93xC1NSWIKNpWrcg27lj3Am9++GDDcFudGPWuCPMTOVeJaYJBZrg2Nkc2P0kR4nTsKp9qTwCwnw/gXoKyOyW1FgKenSxZU1MfACDdT3N9Rv2sV58yx4k8qdc/+3/UxP7ebtQr/ADCD/eOmFmp+8+sT7z6zMf2pVa/w2S1jd9JuL7iwOxjsRm1uh+t4qCw+Kig3AAJ62HWOOKgGljdS3JHXt0kvNPrEo1wkDk32EMRjIKr5jY+Z7WiVKZbqSJGMEB2k0iNlxM4HJa5tpa/Xtb/iZcce01FrVDbbYCM4nxAVNA6tMgcM3kYrd+lGeeRp0jcZ1xqgVKieIugbSCLrt0PkYGyzMBWZnAIu17HtfeZ98MbfhP0jsmzLkOQ4IVu9uhl+nm1P1cEHJyRtQNpieKaA5t/MCaKrxBTC31rb33kFPIfvXxHJVSPCB1t5zdmi5x2xIRe12FMjoqlFAoFtI+cvV6QYWP8A+ShgsI2HAQtqQbAnqPQwirTSuFRBmVzDMa1KqtIrcObI/b5zRYHBBRqO7nqYuOwgcC/Ubg+RlMZsqnQzAMOx7+sS45YPkKswlTFY4ILk2tK1XEO63prfyJNhMTn1auH01brfp5GV5suxWOMbYSzniA1jyafRjYmH8swmkJTHYb+8y/DGDu2v8ov85uMqpblpwNRleaaQtu+aggqg2tJUkIkymTOoSiPUyMR6wGT0jLSmU6bSwpkgPMWEZJbRtphRwREcg3BsR0I6iFcDnL6gHYkesF2i2klKmSjNxdo9BwKo63tv7mSvgEPVV+kzGQZvYhSf+ZsaLBhcTZFqStHVxyU1aKRwS/lX6TjThHkxpw8kWFFaUa1GX+RF5MB0DeVFFKEvu4nciFgDeTEOEB6iE+TF5MLAB/2MApUEi5vJaeEdEO+ojoIY5UcqR2KgNhsVc6WBDSXHuKaF22AEv4gKo1NYW7zA8TZ7zm0L/dj+chOe1FWSagihTrfeKzue2yj085aOFEzuFxjUXLAXU9RCtPiGkepsfWbtLkhsryY+XyEBQEd9xRuqqfcCV6eZ0z0dfrJ0xi9iPrNnDGBc64aS6ugAIYXA6EXmpw4soA7C0DVczU1UpAgsx6DsB3hoRwUU20KTZSz2rai576SR7wZwvxAKyBGNqiix9fWXOIKlqTeotM/gOEq1xVRgh6i99x6yuc5KaSVjVVybUVBAGa5WtavSP5CS3qOwlHM85r0PDUpgk7BlPhML5FSYpzH/ABuL+w7CWpqT2iprkK0RYADtAnGCqaNzbUDtDRMyHEGJNbEJQHQG7SGomowdkUW8jw2mkvm+/wAprcFT0qB8zA2Co3YDsP0EOoZ5zGrbkX6SN3MmWSrIlMepmg3kkeojFkqCMCSmssrIUlgCSoDy8GLIwY8Gc84I60QzgYsBDQ1jcdZpci4gtZWO8zLTgZKM3Hosx5HB2j1fD4gMLyfTPNsuz96Vh1WarL+KkewJsfIzVHIpHSx54zD+iJokVLHK3QiSioJYXiaJ2iO1RNcQztMQiIasqYnMkQXZgPnATdFomVcZmC01LMQAJncz4zUXFMaj59pk8dmb1Td2J9O0qllS6M2TURXEeQjxDxM1Y6VNqfT/ABQdSy4kXbvBtV7OpPQMCZqAwIBHQiatJijkuU+TJbk7YHqZNfuZTrcOnsR8xNLO0zc9LjfglZja2SOu9tvSVhSt3P1M3b09pk8fTAqMB0vMeow/CVxY7GcMJ+037gHrN0J57hmalVFRfn7TRf8A9Mmm9yD5TRpMsdlN8g+QhjKHMdF7atTewhMmwgrIsSaqtVtYE2W/cDvCbtOgqq0QYKz2irqqt+dbe94SpJYAeQmW4lxb8yklMFmD6yB5CFqmZGnTDurKLb7XtIqStkmuCfNccKdNmPYfzmX4dpl3qV26k2HzlXOc8+8MET8P6w/luF0U0QdbXPuZx9fmv0ohk4Ve4cyunsT5wisgoU7KB5CTAzLCO1UdLFDZBImEkSRoZMkmWkqrJkEiSTLJICZBJZEslEkB5SDHgzp055whwMWdOiENMbOnQAdFvEnRAWaGZVE/Cxl+lxRVHcGdOklJryTWSS6ZOnF9QdhEqcY1OwE6dH8SXuS+Pk9yjiOJazfvW9oNrYlmN2Yn3M6dI232QcnLtkVp1p06AiKsmqMpYmogsDt5GdOlmPJKDuLLEyZc9cfiUGX8FmjVB4abH17Tp06ukzzyT2tlngZmGaugsabj1I2+ogPWWOo9TOnSGtm923wD6JQJWxa9vOdOmCPYo9m4yuiEooo7KI+s9gZ06emXCSH5BeVUdVR6x7nSnsIXxKqUYMBbSb3nTpLpCfZg8Nlq/erL+EeI+k12X07vfsJ06ea1H1qHH1ZVYZWOEWdJnVJEMsLOnRoCamJMgizpICVTHgzp0Y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data:image/jpeg;base64,/9j/4AAQSkZJRgABAQAAAQABAAD/2wCEAAkGBhQSEBQUEhQUFRUUFBQUFBQUFRQUFRQUFBQVFBQUFBQXHCYeFxkkGRQUHy8gIycpLCwsFR4xNTAqNSYsLCkBCQoKDgwOGA8PFykcHBwpLCwsKSksKSksLCksKSkpKSwpKSwsLCkpLCwpKSkpKSksLCwpLCksKSwpKSkpKSkpKf/AABEIARIAuAMBIgACEQEDEQH/xAAcAAABBQEBAQAAAAAAAAAAAAABAAIDBAUGBwj/xABCEAACAQIDBQQHAwkIAwAAAAABAgADEQQSIQUGMUFRE2FxkQciMlKBobFCwdEUFiNTYnKS4fAVJDNDgqKywheT8f/EABkBAQEBAQEBAAAAAAAAAAAAAAABAwIEBf/EACoRAQACAgEEAQIFBQAAAAAAAAABAhESAwQTITFRFEEiMmJxgSNCUlNh/9oADAMBAAIRAxEAPwDVvFeNJgvNXJ94rxl4rwh14bxl4s0KdeK8ZmivAdeK8beC8B94Lxt4Lyh14Lxt4ryB14M0beImAbwXjbxXgEmC8BMF4BJjSYCYLwCTFG3igW7xZozNBmgPvFmkeaHNAfeLNGZoM0B94rxmaLNAfeC8Zmmxu9iAhY5QToNRy7omcKjw272IcXWk1upso+cuUty8QfcHi/4Xm/S3g6r5Mfvk6bfX3T5j8JnuurCTcKtzemP4j90kHo/qc6qfwtN8bxJ0b5R/5wJ0b5Sbmrnx6PW/XL/Afxh/8et+uX+A/jN/+3k6N8oTt1PdPyjc1c43o9flVX+E/jIX3BqjhUTyYTqDt5fdPnIm270TzMbyauRr7l4hRpkbwb8RMbFYN6Zs6lfEcfA856DU203JVHwnP7zYtnom/vL9ZYvkw5W8V428BM0ciTDGXigWbwEwXilBvFeCC8A3hvBBAdeC8EV5FG809jnRvEfSZV5p7H+18Pvkt6I9tdY+RqI7LMmiT+vrHgyID+vOOCSCUR4MiVf6+EeEgSAxZhGqn9eUPZwEzTK2836E+K/WahSZu3ad6Jt1X6iWPaS5aCTLhGPIyRdmOeU2ZqkU0qexHMUZMKkUtJs2oeUnTYVQxlWbeITbo7sseMtJurGTDmrxCdYm6oky7sr0k2gw42LKek7hN3U6SQbCQcpNoMOFFI9DNTYykXuONp1a7JQcpKuzkHKSbLhkqB3/AFjwg6ny/nKe1dqKlTKgGmjE3OvQeErjbw90fAzh1DWFIdflHikOvyMyl2+vu/P+UcNvr0+f8pFa4oj3vkZIKS+98pjf2+vu/wC7+Ud+cQ90eZ/CBtCivU+Q/GEov7XyExDvQOSj5/ykNTek9F/r4wjee3JfMn7pVyF2CkaG9wB3c5kYDeVu0HaC6nTgBl7x1nXqBbS3wiBSTZSjlJBgF6SzDadZcoVwyjlFJbRQIlwyjlJBTHSSERGFMi+UcISYDSsQjjBaAgYBDlhySAESHFVcqMegJHjyk8ixo/Rt4QOTfDq3EXldtlIeomj2dpKoESrDbYo5EyZt0atsw1HVSD9DNpVElR7cNPCRXKNsWoDa5hqbDqrx+RB+k6qwPGPVRIOSpbEc8Wt8Cb+Umo7AY8TOqAWLMITLCw+wwupnT7NN6a92nlKT6y7s/wBj4mUlZtFAIbQhRQRQHxWitCBKAILQxBoUoIiYoyCFhAjYpMh1pXxzAU2J4W++TSttH/Be1/ZNrcfhGRissiXELcjMLg2IuOMdh8QrqGUgg8x15juPdKOJ2CrsWzMCTfkRczHmtyRH9OIl3SKz+acNIQic9idnCkRmrqtwSM11uFIB4dMy+cdSoub5a6G1r2qHS+gv015TzfU80e+Kf4mGvbpPq7oQY8Tnezq/r0/9vW4H0PkYHpOAC2IQAjMD2p1W9rjqL85PquX/AFSdqv8AnDpZHUxaL7TKPiPpOep4FWBJxAYC18uZ/aYqPmD5TUpbtIPaZj4WEd7qbfl44j95NOKPds/tDSw9RXXMpuNflpNHBWy2HI/cDKOHw6ooVRYDxPGX8Euh8fuE9lNsRt7++GE4z49JrQiGGaOTSIobxQAXjc0WWELCgDEY60BEKQihUQ5YDVWOtCBDlhAtK20F/RVP3G525deUtyHFpdGHVT3jhA5DZVYeslyWU3IZcrWOgJ97hx56S1isbTpANUdKYJCguwUEm9hc89D5RuCoFV1Gt277C50B42/GR7bw6vhqwZVYdlUNmAIuEax15yh9fCUcQovlqAcCrXtex0KnuEa2wqRVl9bKzZyM5Pr3uXuftHmfjx1nJbIapRp7NpYMUaX5VQ7SszU73anRpMX9Ui7EFh8b8pfwm91ZqWFbLTzV8ZVwzaNZVQ1QpAvx9Rb+JhG7U3dosbkNfuNuLFjY8Rcm1xrYAXtoZKG79FctlPqgAXY2IBJFxwPFh0sxHCc7s/fh6nZKUpI4TEvi8xYJQGHOTjxsXtxvpeU//I1ZEr56aMVo0qtFglaijdrVFEFlq+sUBYHMLXAMmFdth8BRW6KFuACVJzNluSCbkm1ydZZfGIKi0ywzuCVXmQOJnnlfaFbD4zFmtWU1TQwdJHoU0T1qlZ8q2qsyKdT6zaAWNuU6PcaqcRQ7asRUq06teiKt1YlEqED1kAVtD7QAv8ZMDqLSXZwsHH7ZPmqk/MyO0lwI9v8Af/6JEIt2givFeUKKK8UodaC0dBIpWitFBeA8CIRoMN4BEN42KEGMrC6kdQY+8ZW9k+B+kDmMXUNOmx4lV593MyhR3nwz6GoBfiKgKaEX1zC1rSYbWQkLUIUtoL+y9yR6p5+HfK+19l4Zab1KlNRZTcpdGa/qhbpqSSQPjKLVEUGNJgqXQOtEhbZBYq2W2iqQlhyNhaUhu1glrmpkVaqVUqn13AWrUJCkLmygueQGptM6hsnCVhmFTIWcuUL0WIe7E8Qfdvlvy4DWTYbdIKQyYqoScuoINwKnaAHKRdeIgbCbsYcPiH7MXxQy17kkOLEEWv6t7m9rdZBT3SwdBKjNTupomnUNV6tW9FPWynOx0GXS3C2kq7P2V2NTsziqjOaLqisKlluCS4OfKSL3110FiOdbD7rrVo5jjKpSomW7AqGUhVBK1DqLLcfvXgbeH3dwVJGUUaCqyqHzhSGUEuucve9jc6x9feLD0WVFKWOYns9QtgpHqoDcnMOmgJ5TP2jsnBNUNStWW7AXGenbSmmoFi18tNTcHrbQm82yaOC7RUo0wxBYFmVzlK3YWLi3GmTp1B+1OVamx9sDEZyqkKpWxIsSGFxpc8rH/Vwmrgvt/v8A/VY1Viwh9v8AfP8AxWIRZvDeMiBnQfeKNvDAlgMMBkUBFaK8UoIivBAYQ7NFmkd4M8CXNGs+hkRqRrPoYGA2z0Bb1bhiCQdRcXNwOR15SSvh1dSrqGVtCrC4PPWVsNiQGNI3Di5APNf2DzH0lu8ox8Xuhh3VsqBWKkBruQCbsLrm1GazW6gSpiN08PRpGowqHIA7lMhJyXZjYjhcsxHl0PSFoyvRFRGRvZdWVrEi6sCCLjhoTA5jA4fC0GpkVKl+yqhUfsdFRdVYAD1yKgIHMQ4fd7AWQGt7S07IXpAi1Naa3AW4a1QXHVppvufhixYqxJ43qOb2Knhfqin/AEiWqG6mGW1qZsDcAvUI9pX4ZtfWRW8YkHD7mYZbjIWBUIQ1RyCoAFrXtbSauE2XSpm9OminXVVAOpubnidSfM9ZOpkgnAIEFNbX7yT9PwkWLxiUlLVGCqOZNu/Tqe4RmFxYqLmHAk28BEC1mgLSO8V50JM8UYIoF0vBmkGeE1IE2aImQdrB2sCfNBeQ54jVkDzGEwM8iapKhxeRl9DInqyF6+kCuouFJ1I5kC/SPBlWnRdWGoKEcOate+ndqflLAlUCZhbQ2PiHrM9KrkVsllz1BqquM9gLaFlOXUNkFyJt2jlM6Rh7R2djWZ1p1VFNmqEXazBWA7NVIp3XKR1PPjwjv7ExrZr4kLnzE5SQc3Zoq+sEFgCuuXLzIGtpbwG8lKqGN8gS2YuVCjMWUAsCQGuvA66qeYmhhds0XfIlVGbkFYG9s17dbZTfpacyqzsrDOiEVHzsXdgddFZrqtzxsNOA8OugJDTMnWcSOF9JvHDeNX/gZ0+x0tRW/efOVdrbAfEYiizFclKo7WI+yUCgAc/Wubma7U7GwjKjaECACSqkqGAQywqiKMioWjTUkZMYTOhJ2kXayK0WWBL2sRqSLLCB8YRIXgvOfx29tNGK0xnI0JvZQel+cfsjebtanZuoUkHKQdCRraxm3ZvrthzvGcNWqh5SjWuJsZRK+KwtxpMnSADQTm9sbyVsPWYHDs9H1bOtwdQL3NiON+k6DDYgH1T7S8R3dZPlhXI0fSHhifW7RD3rceaky7T3ywh/zlHiGH1E1cVselU9ulTbxRT87TOq7l4Q/wCQg8Mw+hlFLttmnXPR1XIRna2XNnAtf3tfEnrLGF2ts2k4ZHoqyhgCuY+0LHQDp9YRuNhP1X++p+MsYfcjBg37EHxZz9TJIe/pBwi8GZv3Ub6taV038q1jbC4So/7T8PJdP9038Fu9h09ijSHfkW/mZrU6YHDynEirshqpooa4AqkHOBaw1NgLHpaTldZJVrBRcmDC0y2vC/KRRVI8U++TCgBHZfhCIckUly9YoGS1L+usRSWckwtu7zLQbIqhn4m/BQeF+p7ppWk2nEJM49tQU9Y7spx1PfWrfVaZHSxHzvL+H34X7dMjvVr/ACNpvPTckfZx3KuhCCchvxvN2YNCkbOw/SMPsKfsg+8fkPGaO1t9aa4d2ohmq2silban7R5EDjaeN4/bBBJckuxJObjc8SZ1xcUxOb+MFrZjw1BtQU+89PxjsFt2o1ZAhCnMCCBoLG9zz0nJHGFj6oZj3An6SzszaJpvYqQT7wINu689e8ess9X0TgdoUqv+G6senBv4TrLgFp41s/Gc72Pz8+U6zZm+NWno5FRejcfg3HzvPNfpJ/tl1HJ8usxexlc5hdW95dNZnHD4qmdUWovVGCt8Vaw8jN3Zm0krURVXRdQc1hYjQgnhIa28uGU2NVb/ALIZgPiBaeXS2cRDXaGYNoge2rJ1zKRb4jT5x1PadJuDofBhOhwuIp1RmQq6+8tjr38xOF9JWOWlWpIFQBkzlsi5icxXV7Xtp85aUm1tfRMxEZdAKi9R5iSflCrxIHiQJ5emOU/aHnJe2BtPXPSfqZd3/j0cbfo3sKiseiHtD5Jcx1HaFarfsaD/AL1YNRTyIzH4CcHg9s1aX+HUZL+7p8pv7N36rIR2pFROdwAw7wRb5zG3SXj1MOo5YdPg933JD4l8zjgqXFNfAc/EzbAAFoztIM08bQ81JGTEYT3Shhihv1MUKq1KqrxtPLN+MV/fGZeBVPMDKfpPUMVhM/O1u6cvt/canX1zFX5FDY+RuDPRxX0tlxaMw87TaHUSZdoDr5y1j9xMQjHs3DDpUXKfNdD5TGxOzMTSNnw7nvpkVB5aGe6vUV+WM8ctBtpoo1YTBr4JMZiFsPUp6ueGa/BfDSRYliTlCVM3u9m2bytLuxa5o0yKiMjMxJDDW3AXE73rf8KazXy2aWBVQAqgAcLASlvFSX8nfMAbKSt+Ia2hB5Syu106/IyFk/KHWmNATz+enhO7zEVc1icuY2TjahsEN+gOv14TqsNhKhH6Sp/pQAebcfKDau61LCIKtI2csFYD2SDc8PESCjtJugmfDbaMy7vGJbVNsqBATlBJC3JFzxNjz75BWxqrxPwEzauKZuflpM6tjkDZblmPBVGY3+HCaTaIcRGXc7j7Yb8qYC4BptpxuQVIJHnG+kOhUqFKmVmCAr6ovoTfhxljcHYNVT21RQlxZVJu1jbXThO02hWp0qZd7WA58+gA6z59755M1bxXEYl4Xg/0r5EvccQQRbxuNJs09hDm5v3aTXxmJ7R2cALfkoAsOXjI5761nH4mEz8MTFYJ6eocletyCPESXAEs6re5JAFz+M2MFs9MTUFKoLo176kcBcajvE7TY+42DokMlJc3U5mI+LGefl5tPENK1z5l0eHrm2ouOR/GWM3SQoQOEkN+M+bLc4NHZx/9jCdOMHzkDie6KNbvMEigbxhGscBG3M0Qxk14ThNu7zuarU0soUldALm07SvjQt+c8g25U/vFQ8CXJ8zPT08Rt5hnfOPDU/tJ73zfSUcbhVqm78eo0matdhzjxjWn0MV+GHlIuwlHBjNfYGy6ef13seCnl8ZkptA9BJKeOJZdOY+s5vWtq4WJmJdftjdM1qeUaHkw1HlOZb0d44ewaJHVs6/KerYaoCq200Hx0lnsjxM+ZHJavqXoxEvMMJ6KWYD8qxBPVKPqr8SdTOy2Ruph8MoWnSGn2iASfEkazeNMc4jpa2gnM3mfa4VymmmgHK1pye/mNvh7Dk6zssRTLDQzmtubuGspW9ieY++WlsTEkxmHmlPaDDkJMuLLcZfrej3Gq3qmky9SSDN3YHo9dSHxDBrcEUWX4nnPbbqa4YxxyO6OyjftG0v7I5kdTO6QWAF7xuHwaKOHkJYyjlpPBa205bRGByjl9JILdZEBHqoHK8zUmIhhB7hFmhTR3xQhooEQa3fHZoBBrOsor1sGpnObX3Eo4g3YEN1GhnWKBA46TrI8ux3ondQexrsD0bUTC/MraCm1lbvtPbsnWMNETuOW0fdNYeJtu7jlOuHv3qZs7ubpYio4aqopqpvY6kz1BaYj0QdJ1PNaYxlNYV8NRK26WlqEqYbTHLoCdYhS74YXvIE1PTU6TH2zt6nQ0Ju3Sa1Q6XPKeQ7w7QL4moSeBsPhN+Dji9vLi84h1/599E+kI35B4pPPhi4Ri57uxx/DHez0ilvynNTLuF3wosbHTxnlgxckTGTmem45Xez2mniAwBGokoWcduFtIuGQm4HCdiD3T53JTS2G9ZzGR+EQaNvCUmbo6GMJijAY/dGMDDnAMLm8ojt1jwwEay2hBEB17xop2h1jlgNFuUIPdDGgmA7NrAacRTviDwDE0JiuIGZjscQDYXnkW3tKzHhc3nstfCA6zKx26tKr7Sgzbj5NJc2jLxztRF2k9Jb0b0L8D5yGr6MqR4Eien6iPhn23npqRyVJ249GS+8ZNR9GKAgl28JfqYO2d6P1Khm6zvab31mbsvZCUVCqOHWaY0nivbactIjEJhETIxrCvfM3RHWKEGKBHlgY2hCw2lA4xMtoGPSP8YDAYrXjmGkYsCRRCZGIbQEFhKiAQhIDS1o7NETGtKHNGgwAx1+kACnEVhvBIGkwgRxigLJDwhCwESBK0NoILwDFIq+LVLZ2C3Nhc2uYIExkZiigFOMe/GKKWAeUAiigNMcIooCjhFFCon4yQRRSAQJFFKgmNPGKKRRMIiihDowwxShscIopFlBiKKsVJUEg6EgEjw6cBBFFA//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679611552"/>
              </p:ext>
            </p:extLst>
          </p:nvPr>
        </p:nvGraphicFramePr>
        <p:xfrm>
          <a:off x="668338" y="1617663"/>
          <a:ext cx="7826375" cy="4033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1610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617998"/>
            <a:ext cx="5467060" cy="4033502"/>
          </a:xfrm>
        </p:spPr>
        <p:txBody>
          <a:bodyPr/>
          <a:lstStyle/>
          <a:p>
            <a:pPr marL="0" indent="0">
              <a:buNone/>
            </a:pPr>
            <a:r>
              <a:rPr lang="en-US" dirty="0"/>
              <a:t>One major milestone in HIV prevention was the first approval of daily oral PrEP in the United States. This happened for the first time in 2012, marketed under the brand name Truvada</a:t>
            </a:r>
            <a:r>
              <a:rPr lang="en-US" baseline="30000" dirty="0"/>
              <a:t>®</a:t>
            </a:r>
            <a:r>
              <a:rPr lang="en-US" dirty="0"/>
              <a:t>. Truvada</a:t>
            </a:r>
            <a:r>
              <a:rPr lang="en-US" baseline="30000" dirty="0"/>
              <a:t>®</a:t>
            </a:r>
            <a:r>
              <a:rPr lang="en-US" dirty="0"/>
              <a:t> is a combination of two antiretroviral drugs:</a:t>
            </a:r>
          </a:p>
          <a:p>
            <a:pPr lvl="0"/>
            <a:r>
              <a:rPr lang="en-US" dirty="0"/>
              <a:t>Tenofovir disoproxil fumarate (also called TDF)</a:t>
            </a:r>
          </a:p>
          <a:p>
            <a:pPr lvl="0"/>
            <a:r>
              <a:rPr lang="en-US" dirty="0"/>
              <a:t>Emtricitabine (also called FTC)</a:t>
            </a:r>
          </a:p>
        </p:txBody>
      </p:sp>
      <p:sp>
        <p:nvSpPr>
          <p:cNvPr id="3" name="Title 2"/>
          <p:cNvSpPr>
            <a:spLocks noGrp="1"/>
          </p:cNvSpPr>
          <p:nvPr>
            <p:ph type="title"/>
          </p:nvPr>
        </p:nvSpPr>
        <p:spPr/>
        <p:txBody>
          <a:bodyPr/>
          <a:lstStyle/>
          <a:p>
            <a:r>
              <a:rPr lang="en-US" dirty="0"/>
              <a:t>PrEP Progress</a:t>
            </a:r>
          </a:p>
        </p:txBody>
      </p:sp>
      <p:sp>
        <p:nvSpPr>
          <p:cNvPr id="4" name="AutoShape 2" descr="data:image/jpeg;base64,/9j/4AAQSkZJRgABAQAAAQABAAD/2wCEAAkGBhQSEBIQEhIQFA8QDxUQEBQQEA8UEA8PFRAVFRQQFRQXHCYeFxkjGRQUHy8gIycpLCwsFR4xNTAqNyYtLCkBCQoKDgwOGg8PGikkHyQpKSksKSksLCwsLCksKSwqKSwsLCksLCwsKSkpKSwpLCwpLCksLCksLCwsLCksKSwsLP/AABEIAKgBLAMBIgACEQEDEQH/xAAbAAABBQEBAAAAAAAAAAAAAAAFAQIDBAYAB//EAEIQAAIBAgQEBAMFBQcCBwEAAAECAAMRBAUSIQYTMUEiUWFxI4GRBxQyUrEkQmKh0RUzcoKyweGi8ENTdIOEkvEW/8QAGgEAAgMBAQAAAAAAAAAAAAAAAAECAwQFBv/EACwRAAICAQQBAgUDBQAAAAAAAAABAhEDBBIhMUEiURMyM3GxFGFyBSM0YpH/2gAMAwEAAhEDEQA/AMniX3tH4On3PaRBbmXUp9B8zMMfc5t27LFBZPG0xtHzNJ2zLJ2zrTp06RInWiWixYANtEIj50YEdo0pJLRLR2BC1ONsRJ7RCsLJWRfeD33kVWx7bywacjalHuHuKbUYzxL0JltqcjZJKwOpZmw67wjhc58mIPvBTJIXow2oe1eDcYLiVh13ENYXPkfqbGeWpiHXoZbo51b8Qk4znEujmyQ/c9XSsD0IMkDTzzBZ6R+F/kTD2D4o7OPnL46hPvg0w1UX83BqAY5RKGFzWm/Rh85cDy9ST6NSkn0PvFBkRMUGMkSho/VIQZ14AK0jMcTGExgcY0iLFjAaBFjoggA20iIk5jCkAPIsOnfylvDp3841aYCgdzuZYpic/I6VHHm6VEgnThFmYoOizhFgISLadEgB0SLedABJ0dadpgFjbRLR9p0BWMtOKx8SAWRFJG1KT2jY0STKr0ZE1OXiIwpJWTTB7JIXoQi9GQPRkkySYNamR0vJaWZunqJOySCpSkrT7JcMI4bPx3uph3AcSsOjXHqZiKmHkQ1L0JENtcpgk4/K6PWsJxQrbNtC9DGq42YTxejnLr13ELYLiYDuVPvLFknHvk0R1E4/Nyes8ycGmHwXFTeYYQtQ4oU9RLVni+zRHUwffBo9USCUz6me8nGc0rfiliyR9y34kPcvRbwa2e0h+9K9XiVOwvB5YLyReaC8hm8SZxeJGLAWFrzQ0muAfMRwyKfQ4ZIz6HXiXjgIumTLDyqkLm8sCR0lkonKk7ZwpO3YoixBFEgRHTp0VVvsICEklHDM5soJ9oeybhRqlmbZZtMvyCnSAsBeaYYG+Wa8WllLmXBhsDwjUfc7CG8NwIv7xvNgqgdIt5pWGK8G2Onxx8Gfp8G0h2kh4QpeUO6p2qT2L2LdkfYzNfgqmekE4zgdh+EzeXnXkXii/BCWDHLtHkuMyWpT6qZQKz2PEYJXFiBMxnPB4ILJsZnnp/MTFk0dcwMFGkS3jMC1MkMJVMytNcMxcp0xhEaRHkxsYxpjSI8xjRkiNqchfDy3QplzYS3VysgXvL4afJNborgkrAFTDSs9CF3XtIjSlXKJJgZ6MgajDNTDSlXo2k0yaZTUsOhIlinmlRe94cyzhvWoZz1nYvhT8pm79Hkcd1D4BiZ+46gSUcQt5SvXymonVbj0kS0/SZJ4tj9SFtRdOfuegEac0qN3tIVoekL5Wypuaeo+tv8AeQpDUUJkbk1VLEneerUvwj2H6Tz6njw1RSyhVB2Am5y7FB0BHaXYXy0bNO+0W7TomqJqmk1HmAjgY0Qlw/ln3jEU6X7pN3/wDc/0+c5cYuTpHASt0ifK+Ga1ddaLZOxba/t5w1T+zuobXqKPPY7fznomHwiooVQAFFgB2AgqjnLtjThlVRTW+olTq2W9wb9LkdpvWngjpR0sEuTKn7PGuBzCb9To2A+sJ5dwItJtRfUfVf8AmbYJ/wB2jgsksUFykWR08Iu0gLRoOGKhQEAFmI6nyG8tLhm7/pLQf4hU33UMvlYbMPl4T/mli0sLwHWp1Q6ra+tuoXZEA6sfM9JZq0Qg1O2le5NgI7OM5XDIKjo7IW0jl2JB0k+K5AAsp3vBfFOM5uD1U9YvUsdSVEddKsSCpGq9xbp1jEFaWE1C4Jseh/pcTqmVEg2cgkWBO9vXa28mwBC0E6nRSAIW7m6qAV6XJ2t0vftBbcYLbw4TMW/+DWX/AF6YAEP7JHdm6joSOnaSHBKNyQB69P1lfhnMnxGEoV6qCnVq0g7ot7IT2F5ZzJb0mG29uvuJVmm8eOU0uk2SjFNpCU8Ip3FiPTpJPuK+UZli2pKPfp7mW4YZvJjjN+UmEopNoC5lw1SqghkB/kfrMLmX2fVQ55JDJ/EbEenrPUXESmISxxn2UZMEJ9nneZfZtZKXJb4hHxNZ8JNuosNt5Gfs3bkC7AV9didyhXttPSrRKo2h8GHsR/TY76PKsV9m9ZKbVOYh0qTYBrn0mQagxFwDPes5ps2HqqpsxpsFNgbG2208hVrC1refvLsWjhkfsZ82GMa2gbJatiwOzXhctB+MGmorDbVsZbpttOrjgscVFEEqBOZU7P7yqGhHNU2BgvVODrMe3KytrkeTIauBd91W4k+Cw5qN/CJoqICi0v0mj3rfLocUUcvx+kBG8LDse8JLWBgPilPhFh+IbgjrM9l/ErrYNf5zqyyxg9rLdto3zUwe0oYzJkNyBYyjg+JFbqZffNlIsDcnykntmueRUAHXS2nvC+BwRIudpPg8tF+Yw3PS/aELTHj0EU25/wDAsF4rAkbiFOHMz0nSeh85QzLHqim5gnBYp2a6+cx6vFDHJOA1LY7PUlMfaZfBZ1U8KdTNKp2HtKoTUujoQyKfR5lebn7LcJerWqflRUH+Ykn/AEiYQmel/ZPT+DWbzrAfSmP6zPp16zladXkRvQszHDqscVVqMgAs1mtubuLb38hNKalpjOCWNSrWLklQo0qTsLsdyO5/T+c3pnWNmcUv5h8jf9I374vmf/q9vraP5gHcDt1A38o6KwK9aoHHw2QupuNwd/ynyBG3zk9OpcX/AJHqD3BmU4fwlV69T7wldqaoyoMRpZUPMWy70xzGKrfUrMBY73a5v5rowxVwuJ01GIZcMK72IW/M0JcDYb3G+3ewLVAVuOsTaki8zl/EDF25qoVCP4Najqfy3uRe28g4idVwtFGrKlqz0w7CoQ5RKoF7MDq2Bub+IDvvBPFeMNTB0awrV1V8RUUK5Kv4OaNuXTD6rITbqN7bi4v/AGgBKWEogEogrHcVCp3pVGY3KsWY7m53ub3vC+Ao1dQFaD66ughHPMso5S7kN4rjwi2566bmefZZm61MVhuTmuZYlTWAqI+D04aqpBH96mHVQt/M2PmOs2y5YowdShppU6bU6y2GpqSo+vxMGIJ2N2FxvffvMHw/mtRa+GwlDM8TjqVJ6dKoMLl1D7tTpLZbVcUTsoHdSx2iA9NoUFRFRFVUUAKqKFVR5ADYCZ7KcVzKVfUajWZb63YkEn8KA7aBYWYXDb2JtNJ2mcy+oxpV1dgxTSoslBdCb6UApsTptuAwFtR3aZ9W/wCxP+L/AATx/MvuG8uty1tsN+pv3MtSllJ+EPc/qZdi0cr08H/qvwGRVN/ca05I2oYlJpovkj4JIj9DEcxX6H2jER1z4D7Tx/MRavWXsteoB7Co09crN8Jj/Aehsenn29547mr/ALRWG4+M/Xr+M9Zq0svUyjOuAXnbWTV+UgyXDVwVB8xeRZqt6Lj+EwJw/hcQafiACjpc72m6+aM1cB7MGGgwFTBdgojs0aquzCy+fnI8ixg1NfrOdlisudRfgi4+TR4aiEUASVqlhGLXBEFYnGh6vJB3t4rdhOlwuENIq5pjuY2kdBB7YEHqJqqOQU7d7yQ5EnrObm0uWct1oL9jB4rBadwbTW8L4BRTDndj3MlxXC6OLXIkJwzYVNm1KPPrLtNhnidzG3aD5MEZtnS0gd9+wgPF8YgrZL3MgyrLmrNzatyt9h5x59XGC4F0rZNh8K+IbmVCRTvsPOavK8pLWCiyiTZRlWqxYWQdBNNRUAWAsBOP6sz3SLMeF5PVLoiwGXLT6C7ecv3jFMfeXpJdG5JJUjy4meofZUf2Wp/6hv8AQk8sM9O+ymp+z1B5Yj9aaf0mXB8z+xy9N9RGzrG5C9up9h0H1t9Jk+A3+LX/AMC/6zNSzeI/SY3gltOJri/7h/lUH9Zrs6xdfKkrZm5d6Qq0jTqoBhabPyl5ZOuqyXD3CaSp8Kkjc3I2d5lKWDq/2m1fQVomhyy5ZGD7L4Qoe4NwDdl2sQOt5o+bFYqMlwNWH3jEBk+KQPiKuLIekK1azM9UAbtqAte+g7mT/aVS1UKJtcrX2stcnU1Goo/uiDbex9CRYkgSrwsQuPxakgMzvUUUzV0Paqyvr30OykrubEEkWO9iHG+DNbDBFpc08z8PL5hGqlUTUF1oAQWHiJst79QCD2AoZvQD4SnVbE1kbnVCzpgcwTmHRU2OHpMtRRb969mA3vtaDGY+k2Cp898W/wC01LVMLTqK4rNTq1ACjEVE06tQVgBsuxWT8dLfLafN0kq1LXq5KKX5TKQVqh1G56G9j32vH8T0DiMuohKbOX5L6USnUZQ1E3axRgdmtew6g3ElYUak4qnUoM+1Si1Ik28QdNJ1C3ckX2nl2Q4ygjUq1FMzy9DVwdVMOuKSrhcRhMViBTSrymYhVLGzKtiuoHebTBUOYlNlw1bDVvCjvU0JVCKF1FjTb4pO6jUOoJIHfzfJsFRpcnNBlhOXpXXk1KuYV6uJpocRy0xH3djoPxDfR1B39YCPcNUyuT4Z0XGaqZQFtj8IBiNRuFQXBsQT2JYkWBmjL2mZy6mFrYwBCAVe7FWGtuYx7sb9TYncg3AAmfULdimv2f4LIfMg9klT4X+Y/rCGuBMjrfDPo/8AsIR5sz/0+V6XH/FE86rJL7ktd9pHhn3kFWtIqVbxTbZVQRxL2Ajg8p4yr4AfeKlbp8o75FQjtek6+asvUjqCOo3HXrPBcxzYJiaiNZWBG3iAF1Bt4t/rvPcFrbN6XngPEOTFsU6i5tYX87XF/wCUsxTcXaRVm6HY7iFdkBBZiBYQ3hauw8piMZkb0mVyvhDDcdt5sMG1wPadLDOUr3KjHJKuBc5p6qR/lB2WcMjZ2YhiOg7Qvi/wH2iYN7qD6Sfw4uW99kQTnFOpRF0N1P1Ey+X5k1GsztuW7+U9Bx9DVTYekCZTw4lTxVBffYSnJDI8i29E4ySXI6jxaLfiEt0+Jr9x9DLtPh2iv/hr9Jbp5VSH7i/QTSlLyyFoHDP/AEEFZzxArIV2uRbaao4Gnb8I+gmD4sytUqKyC2o7iVZ24wbQ1VlLJsp1uL9Opm9y3BAkADwrBGSYPTTH5m/Sa7B4fSoHfvPO/Ul+wY4/Fnz0i7RawAHSWqbSmolqmZqR06LayS0gptJQYwPLCZ6D9lmI2xCfxI31BH+wnnl5rPs4xenFMn/mUj9VYH9LzJhdSOPgdZEeoYip4j9ZicgqaMyrL5mqP+oMP5CazEVP0mHrvy81U9ndf+unp/Wal2dlnoIqxwqSgK0cKsQxcLlyU6r1g1QvUvfXVdkUFtWlVOwGrUR3GtuxsLnNlPnROdEBS4xf9kcmpygj0n1hmXRasgvcK3n+UynjMWWypH5jKeVQLVBVqk2FRFZtdNkZ9r91B9jLmcoalCpTW+pksLGxB6gjxL3HmIKpUHXAVaLLUXTTqEEsNbnUziwpl7dune9l6RiDnC+K1YPDNe96K3JZ33Gx8TksRcHckzyuvQwq/eGxFHFikKmLrUFbNmHMxGGqlqqvSUDk1G3dOt9vMGbrg/H1Gw6hwCi6lV+ZrYkOfA2wGwIsVutrC+0mbhTBGqaxwmGNVnNRnakrMahbUXN+9947piCmQ5TRwtIpQ5gp1G5vxKtWoxZlUXvUJI2UbSUUyKlRuXSAdSNYa9Vr22I0CwJBJ8R3A+VHLDWUNz6iOS3hKi1h3vsOvlLnOkJK00SXBDkVfwsPUfp/xChrTN5PXs1Rf+9iRChrzB/TP8aK9r/LL9T9VlmpWldMR4pWrV5V+9bzoGcOYqv8P6yOlidlPt/tKNXEXpfM/pKtHGeAewjFYRqV7M4955dmbfGY2sST3v8AvHv395v8Zi7O3znnWNqa6zn+I/qZq0q9RTnfpHuupCDuCJXwI2t5bS1TXaZ854KVZ6T7WN1PaxnSckuzFV9GjxKeA/4T+kGcPYnXTHmpKn5GRnMWqoRRBY2tfsPnKnDeFq0HanVUgMdSnteLd6kOuDU9oNp5gqVDTJseov3EJBpk+KMFzKiaL6+m0lOe2NoSVs0xzFfzD6zhmYPQ39oAyrhJtmrOx/hvt85qMPhUQAKABHG2rfAnS6BGN4kSnsxIPtM398OLxC/kUzS8VYBKlBrgalFwfIwFwpgtKmoep2E5uvyOCrwwbSjfk1mV0Lt6LDimUMup2X1MvJObiVRNunhtgiZZMpkKmSKZcaCxTMsAyrTlpYwPKrwhkWP5OIpVeyuNX+E+Fv5EwcYoMxRdOzhJ1ye01qm1+0y3EWWVKlalVpAEoBe7Abq2pevuYzhjiQVKQpOfiILC/wC8o6GFDjBNid8o7MMinGy5Xx2hdVifQNTHa9rswEjTOqekFnpoSLlWq0tSnyOliL+xME5xSWvRakxIBsQQxUgg3G43nn+Z5EEqEK40H8PMq1i3r++O94Etx61QzWm5ISojEC5CspsPPaTc6eWcMr93xC1NSWIKNpWrcg27lj3Am9++GDDcFudGPWuCPMTOVeJaYJBZrg2Nkc2P0kR4nTsKp9qTwCwnw/gXoKyOyW1FgKenSxZU1MfACDdT3N9Rv2sV58yx4k8qdc/+3/UxP7ebtQr/ADCD/eOmFmp+8+sT7z6zMf2pVa/w2S1jd9JuL7iwOxjsRm1uh+t4qCw+Kig3AAJ62HWOOKgGljdS3JHXt0kvNPrEo1wkDk32EMRjIKr5jY+Z7WiVKZbqSJGMEB2k0iNlxM4HJa5tpa/Xtb/iZcce01FrVDbbYCM4nxAVNA6tMgcM3kYrd+lGeeRp0jcZ1xqgVKieIugbSCLrt0PkYGyzMBWZnAIu17HtfeZ98MbfhP0jsmzLkOQ4IVu9uhl+nm1P1cEHJyRtQNpieKaA5t/MCaKrxBTC31rb33kFPIfvXxHJVSPCB1t5zdmi5x2xIRe12FMjoqlFAoFtI+cvV6QYWP8A+ShgsI2HAQtqQbAnqPQwirTSuFRBmVzDMa1KqtIrcObI/b5zRYHBBRqO7nqYuOwgcC/Ubg+RlMZsqnQzAMOx7+sS45YPkKswlTFY4ILk2tK1XEO63prfyJNhMTn1auH01brfp5GV5suxWOMbYSzniA1jyafRjYmH8swmkJTHYb+8y/DGDu2v8ov85uMqpblpwNRleaaQtu+aggqg2tJUkIkymTOoSiPUyMR6wGT0jLSmU6bSwpkgPMWEZJbRtphRwREcg3BsR0I6iFcDnL6gHYkesF2i2klKmSjNxdo9BwKo63tv7mSvgEPVV+kzGQZvYhSf+ZsaLBhcTZFqStHVxyU1aKRwS/lX6TjThHkxpw8kWFFaUa1GX+RF5MB0DeVFFKEvu4nciFgDeTEOEB6iE+TF5MLAB/2MApUEi5vJaeEdEO+ojoIY5UcqR2KgNhsVc6WBDSXHuKaF22AEv4gKo1NYW7zA8TZ7zm0L/dj+chOe1FWSagihTrfeKzue2yj085aOFEzuFxjUXLAXU9RCtPiGkepsfWbtLkhsryY+XyEBQEd9xRuqqfcCV6eZ0z0dfrJ0xi9iPrNnDGBc64aS6ugAIYXA6EXmpw4soA7C0DVczU1UpAgsx6DsB3hoRwUU20KTZSz2rai576SR7wZwvxAKyBGNqiix9fWXOIKlqTeotM/gOEq1xVRgh6i99x6yuc5KaSVjVVybUVBAGa5WtavSP5CS3qOwlHM85r0PDUpgk7BlPhML5FSYpzH/ABuL+w7CWpqT2iprkK0RYADtAnGCqaNzbUDtDRMyHEGJNbEJQHQG7SGomowdkUW8jw2mkvm+/wAprcFT0qB8zA2Co3YDsP0EOoZ5zGrbkX6SN3MmWSrIlMepmg3kkeojFkqCMCSmssrIUlgCSoDy8GLIwY8Gc84I60QzgYsBDQ1jcdZpci4gtZWO8zLTgZKM3Hosx5HB2j1fD4gMLyfTPNsuz96Vh1WarL+KkewJsfIzVHIpHSx54zD+iJokVLHK3QiSioJYXiaJ2iO1RNcQztMQiIasqYnMkQXZgPnATdFomVcZmC01LMQAJncz4zUXFMaj59pk8dmb1Td2J9O0qllS6M2TURXEeQjxDxM1Y6VNqfT/ABQdSy4kXbvBtV7OpPQMCZqAwIBHQiatJijkuU+TJbk7YHqZNfuZTrcOnsR8xNLO0zc9LjfglZja2SOu9tvSVhSt3P1M3b09pk8fTAqMB0vMeow/CVxY7GcMJ+037gHrN0J57hmalVFRfn7TRf8A9Mmm9yD5TRpMsdlN8g+QhjKHMdF7atTewhMmwgrIsSaqtVtYE2W/cDvCbtOgqq0QYKz2irqqt+dbe94SpJYAeQmW4lxb8yklMFmD6yB5CFqmZGnTDurKLb7XtIqStkmuCfNccKdNmPYfzmX4dpl3qV26k2HzlXOc8+8MET8P6w/luF0U0QdbXPuZx9fmv0ohk4Ve4cyunsT5wisgoU7KB5CTAzLCO1UdLFDZBImEkSRoZMkmWkqrJkEiSTLJICZBJZEslEkB5SDHgzp055whwMWdOiENMbOnQAdFvEnRAWaGZVE/Cxl+lxRVHcGdOklJryTWSS6ZOnF9QdhEqcY1OwE6dH8SXuS+Pk9yjiOJazfvW9oNrYlmN2Yn3M6dI232QcnLtkVp1p06AiKsmqMpYmogsDt5GdOlmPJKDuLLEyZc9cfiUGX8FmjVB4abH17Tp06ukzzyT2tlngZmGaugsabj1I2+ogPWWOo9TOnSGtm923wD6JQJWxa9vOdOmCPYo9m4yuiEooo7KI+s9gZ06emXCSH5BeVUdVR6x7nSnsIXxKqUYMBbSb3nTpLpCfZg8Nlq/erL+EeI+k12X07vfsJ06ea1H1qHH1ZVYZWOEWdJnVJEMsLOnRoCamJMgizpICVTHgzp0Y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data:image/jpeg;base64,/9j/4AAQSkZJRgABAQAAAQABAAD/2wCEAAkGBhQSEBQUEhQUFRUUFBQUFBQUFRQUFRQUFBQVFBQUFBQXHCYeFxkkGRQUHy8gIycpLCwsFR4xNTAqNSYsLCkBCQoKDgwOGA8PFykcHBwpLCwsKSksKSksLCksKSkpKSwpKSwsLCkpLCwpKSkpKSksLCwpLCksKSwpKSkpKSkpKf/AABEIARIAuAMBIgACEQEDEQH/xAAcAAABBQEBAQAAAAAAAAAAAAABAAIDBAUGBwj/xABCEAACAQIDBQQHAwkIAwAAAAABAgADEQQSIQUGMUFRE2FxkQciMlKBobFCwdEUFiNTYnKS4fAVJDNDgqKywheT8f/EABkBAQEBAQEBAAAAAAAAAAAAAAABAwIEBf/EACoRAQACAgEEAQIFBQAAAAAAAAABAhESAwQTITFRFEEiMmJxgSNCUlNh/9oADAMBAAIRAxEAPwDVvFeNJgvNXJ94rxl4rwh14bxl4s0KdeK8ZmivAdeK8beC8B94Lxt4Lyh14Lxt4ryB14M0beImAbwXjbxXgEmC8BMF4BJjSYCYLwCTFG3igW7xZozNBmgPvFmkeaHNAfeLNGZoM0B94rxmaLNAfeC8Zmmxu9iAhY5QToNRy7omcKjw272IcXWk1upso+cuUty8QfcHi/4Xm/S3g6r5Mfvk6bfX3T5j8JnuurCTcKtzemP4j90kHo/qc6qfwtN8bxJ0b5R/5wJ0b5Sbmrnx6PW/XL/Afxh/8et+uX+A/jN/+3k6N8oTt1PdPyjc1c43o9flVX+E/jIX3BqjhUTyYTqDt5fdPnIm270TzMbyauRr7l4hRpkbwb8RMbFYN6Zs6lfEcfA856DU203JVHwnP7zYtnom/vL9ZYvkw5W8V428BM0ciTDGXigWbwEwXilBvFeCC8A3hvBBAdeC8EV5FG809jnRvEfSZV5p7H+18Pvkt6I9tdY+RqI7LMmiT+vrHgyID+vOOCSCUR4MiVf6+EeEgSAxZhGqn9eUPZwEzTK2836E+K/WahSZu3ad6Jt1X6iWPaS5aCTLhGPIyRdmOeU2ZqkU0qexHMUZMKkUtJs2oeUnTYVQxlWbeITbo7sseMtJurGTDmrxCdYm6oky7sr0k2gw42LKek7hN3U6SQbCQcpNoMOFFI9DNTYykXuONp1a7JQcpKuzkHKSbLhkqB3/AFjwg6ny/nKe1dqKlTKgGmjE3OvQeErjbw90fAzh1DWFIdflHikOvyMyl2+vu/P+UcNvr0+f8pFa4oj3vkZIKS+98pjf2+vu/wC7+Ud+cQ90eZ/CBtCivU+Q/GEov7XyExDvQOSj5/ykNTek9F/r4wjee3JfMn7pVyF2CkaG9wB3c5kYDeVu0HaC6nTgBl7x1nXqBbS3wiBSTZSjlJBgF6SzDadZcoVwyjlFJbRQIlwyjlJBTHSSERGFMi+UcISYDSsQjjBaAgYBDlhySAESHFVcqMegJHjyk8ixo/Rt4QOTfDq3EXldtlIeomj2dpKoESrDbYo5EyZt0atsw1HVSD9DNpVElR7cNPCRXKNsWoDa5hqbDqrx+RB+k6qwPGPVRIOSpbEc8Wt8Cb+Umo7AY8TOqAWLMITLCw+wwupnT7NN6a92nlKT6y7s/wBj4mUlZtFAIbQhRQRQHxWitCBKAILQxBoUoIiYoyCFhAjYpMh1pXxzAU2J4W++TSttH/Be1/ZNrcfhGRissiXELcjMLg2IuOMdh8QrqGUgg8x15juPdKOJ2CrsWzMCTfkRczHmtyRH9OIl3SKz+acNIQic9idnCkRmrqtwSM11uFIB4dMy+cdSoub5a6G1r2qHS+gv015TzfU80e+Kf4mGvbpPq7oQY8Tnezq/r0/9vW4H0PkYHpOAC2IQAjMD2p1W9rjqL85PquX/AFSdqv8AnDpZHUxaL7TKPiPpOep4FWBJxAYC18uZ/aYqPmD5TUpbtIPaZj4WEd7qbfl44j95NOKPds/tDSw9RXXMpuNflpNHBWy2HI/cDKOHw6ooVRYDxPGX8Euh8fuE9lNsRt7++GE4z49JrQiGGaOTSIobxQAXjc0WWELCgDEY60BEKQihUQ5YDVWOtCBDlhAtK20F/RVP3G525deUtyHFpdGHVT3jhA5DZVYeslyWU3IZcrWOgJ97hx56S1isbTpANUdKYJCguwUEm9hc89D5RuCoFV1Gt277C50B42/GR7bw6vhqwZVYdlUNmAIuEax15yh9fCUcQovlqAcCrXtex0KnuEa2wqRVl9bKzZyM5Pr3uXuftHmfjx1nJbIapRp7NpYMUaX5VQ7SszU73anRpMX9Ui7EFh8b8pfwm91ZqWFbLTzV8ZVwzaNZVQ1QpAvx9Rb+JhG7U3dosbkNfuNuLFjY8Rcm1xrYAXtoZKG79FctlPqgAXY2IBJFxwPFh0sxHCc7s/fh6nZKUpI4TEvi8xYJQGHOTjxsXtxvpeU//I1ZEr56aMVo0qtFglaijdrVFEFlq+sUBYHMLXAMmFdth8BRW6KFuACVJzNluSCbkm1ydZZfGIKi0ywzuCVXmQOJnnlfaFbD4zFmtWU1TQwdJHoU0T1qlZ8q2qsyKdT6zaAWNuU6PcaqcRQ7asRUq06teiKt1YlEqED1kAVtD7QAv8ZMDqLSXZwsHH7ZPmqk/MyO0lwI9v8Af/6JEIt2givFeUKKK8UodaC0dBIpWitFBeA8CIRoMN4BEN42KEGMrC6kdQY+8ZW9k+B+kDmMXUNOmx4lV593MyhR3nwz6GoBfiKgKaEX1zC1rSYbWQkLUIUtoL+y9yR6p5+HfK+19l4Zab1KlNRZTcpdGa/qhbpqSSQPjKLVEUGNJgqXQOtEhbZBYq2W2iqQlhyNhaUhu1glrmpkVaqVUqn13AWrUJCkLmygueQGptM6hsnCVhmFTIWcuUL0WIe7E8Qfdvlvy4DWTYbdIKQyYqoScuoINwKnaAHKRdeIgbCbsYcPiH7MXxQy17kkOLEEWv6t7m9rdZBT3SwdBKjNTupomnUNV6tW9FPWynOx0GXS3C2kq7P2V2NTsziqjOaLqisKlluCS4OfKSL3110FiOdbD7rrVo5jjKpSomW7AqGUhVBK1DqLLcfvXgbeH3dwVJGUUaCqyqHzhSGUEuucve9jc6x9feLD0WVFKWOYns9QtgpHqoDcnMOmgJ5TP2jsnBNUNStWW7AXGenbSmmoFi18tNTcHrbQm82yaOC7RUo0wxBYFmVzlK3YWLi3GmTp1B+1OVamx9sDEZyqkKpWxIsSGFxpc8rH/Vwmrgvt/v8A/VY1Viwh9v8AfP8AxWIRZvDeMiBnQfeKNvDAlgMMBkUBFaK8UoIivBAYQ7NFmkd4M8CXNGs+hkRqRrPoYGA2z0Bb1bhiCQdRcXNwOR15SSvh1dSrqGVtCrC4PPWVsNiQGNI3Di5APNf2DzH0lu8ox8Xuhh3VsqBWKkBruQCbsLrm1GazW6gSpiN08PRpGowqHIA7lMhJyXZjYjhcsxHl0PSFoyvRFRGRvZdWVrEi6sCCLjhoTA5jA4fC0GpkVKl+yqhUfsdFRdVYAD1yKgIHMQ4fd7AWQGt7S07IXpAi1Naa3AW4a1QXHVppvufhixYqxJ43qOb2Knhfqin/AEiWqG6mGW1qZsDcAvUI9pX4ZtfWRW8YkHD7mYZbjIWBUIQ1RyCoAFrXtbSauE2XSpm9OminXVVAOpubnidSfM9ZOpkgnAIEFNbX7yT9PwkWLxiUlLVGCqOZNu/Tqe4RmFxYqLmHAk28BEC1mgLSO8V50JM8UYIoF0vBmkGeE1IE2aImQdrB2sCfNBeQ54jVkDzGEwM8iapKhxeRl9DInqyF6+kCuouFJ1I5kC/SPBlWnRdWGoKEcOate+ndqflLAlUCZhbQ2PiHrM9KrkVsllz1BqquM9gLaFlOXUNkFyJt2jlM6Rh7R2djWZ1p1VFNmqEXazBWA7NVIp3XKR1PPjwjv7ExrZr4kLnzE5SQc3Zoq+sEFgCuuXLzIGtpbwG8lKqGN8gS2YuVCjMWUAsCQGuvA66qeYmhhds0XfIlVGbkFYG9s17dbZTfpacyqzsrDOiEVHzsXdgddFZrqtzxsNOA8OugJDTMnWcSOF9JvHDeNX/gZ0+x0tRW/efOVdrbAfEYiizFclKo7WI+yUCgAc/Wubma7U7GwjKjaECACSqkqGAQywqiKMioWjTUkZMYTOhJ2kXayK0WWBL2sRqSLLCB8YRIXgvOfx29tNGK0xnI0JvZQel+cfsjebtanZuoUkHKQdCRraxm3ZvrthzvGcNWqh5SjWuJsZRK+KwtxpMnSADQTm9sbyVsPWYHDs9H1bOtwdQL3NiON+k6DDYgH1T7S8R3dZPlhXI0fSHhifW7RD3rceaky7T3ywh/zlHiGH1E1cVselU9ulTbxRT87TOq7l4Q/wCQg8Mw+hlFLttmnXPR1XIRna2XNnAtf3tfEnrLGF2ts2k4ZHoqyhgCuY+0LHQDp9YRuNhP1X++p+MsYfcjBg37EHxZz9TJIe/pBwi8GZv3Ub6taV038q1jbC4So/7T8PJdP9038Fu9h09ijSHfkW/mZrU6YHDynEirshqpooa4AqkHOBaw1NgLHpaTldZJVrBRcmDC0y2vC/KRRVI8U++TCgBHZfhCIckUly9YoGS1L+usRSWckwtu7zLQbIqhn4m/BQeF+p7ppWk2nEJM49tQU9Y7spx1PfWrfVaZHSxHzvL+H34X7dMjvVr/ACNpvPTckfZx3KuhCCchvxvN2YNCkbOw/SMPsKfsg+8fkPGaO1t9aa4d2ohmq2silban7R5EDjaeN4/bBBJckuxJObjc8SZ1xcUxOb+MFrZjw1BtQU+89PxjsFt2o1ZAhCnMCCBoLG9zz0nJHGFj6oZj3An6SzszaJpvYqQT7wINu689e8ess9X0TgdoUqv+G6senBv4TrLgFp41s/Gc72Pz8+U6zZm+NWno5FRejcfg3HzvPNfpJ/tl1HJ8usxexlc5hdW95dNZnHD4qmdUWovVGCt8Vaw8jN3Zm0krURVXRdQc1hYjQgnhIa28uGU2NVb/ALIZgPiBaeXS2cRDXaGYNoge2rJ1zKRb4jT5x1PadJuDofBhOhwuIp1RmQq6+8tjr38xOF9JWOWlWpIFQBkzlsi5icxXV7Xtp85aUm1tfRMxEZdAKi9R5iSflCrxIHiQJ5emOU/aHnJe2BtPXPSfqZd3/j0cbfo3sKiseiHtD5Jcx1HaFarfsaD/AL1YNRTyIzH4CcHg9s1aX+HUZL+7p8pv7N36rIR2pFROdwAw7wRb5zG3SXj1MOo5YdPg933JD4l8zjgqXFNfAc/EzbAAFoztIM08bQ81JGTEYT3Shhihv1MUKq1KqrxtPLN+MV/fGZeBVPMDKfpPUMVhM/O1u6cvt/canX1zFX5FDY+RuDPRxX0tlxaMw87TaHUSZdoDr5y1j9xMQjHs3DDpUXKfNdD5TGxOzMTSNnw7nvpkVB5aGe6vUV+WM8ctBtpoo1YTBr4JMZiFsPUp6ueGa/BfDSRYliTlCVM3u9m2bytLuxa5o0yKiMjMxJDDW3AXE73rf8KazXy2aWBVQAqgAcLASlvFSX8nfMAbKSt+Ia2hB5Syu106/IyFk/KHWmNATz+enhO7zEVc1icuY2TjahsEN+gOv14TqsNhKhH6Sp/pQAebcfKDau61LCIKtI2csFYD2SDc8PESCjtJugmfDbaMy7vGJbVNsqBATlBJC3JFzxNjz75BWxqrxPwEzauKZuflpM6tjkDZblmPBVGY3+HCaTaIcRGXc7j7Yb8qYC4BptpxuQVIJHnG+kOhUqFKmVmCAr6ovoTfhxljcHYNVT21RQlxZVJu1jbXThO02hWp0qZd7WA58+gA6z59755M1bxXEYl4Xg/0r5EvccQQRbxuNJs09hDm5v3aTXxmJ7R2cALfkoAsOXjI5761nH4mEz8MTFYJ6eocletyCPESXAEs6re5JAFz+M2MFs9MTUFKoLo176kcBcajvE7TY+42DokMlJc3U5mI+LGefl5tPENK1z5l0eHrm2ouOR/GWM3SQoQOEkN+M+bLc4NHZx/9jCdOMHzkDie6KNbvMEigbxhGscBG3M0Qxk14ThNu7zuarU0soUldALm07SvjQt+c8g25U/vFQ8CXJ8zPT08Rt5hnfOPDU/tJ73zfSUcbhVqm78eo0matdhzjxjWn0MV+GHlIuwlHBjNfYGy6ef13seCnl8ZkptA9BJKeOJZdOY+s5vWtq4WJmJdftjdM1qeUaHkw1HlOZb0d44ewaJHVs6/KerYaoCq200Hx0lnsjxM+ZHJavqXoxEvMMJ6KWYD8qxBPVKPqr8SdTOy2Ruph8MoWnSGn2iASfEkazeNMc4jpa2gnM3mfa4VymmmgHK1pye/mNvh7Dk6zssRTLDQzmtubuGspW9ieY++WlsTEkxmHmlPaDDkJMuLLcZfrej3Gq3qmky9SSDN3YHo9dSHxDBrcEUWX4nnPbbqa4YxxyO6OyjftG0v7I5kdTO6QWAF7xuHwaKOHkJYyjlpPBa205bRGByjl9JILdZEBHqoHK8zUmIhhB7hFmhTR3xQhooEQa3fHZoBBrOsor1sGpnObX3Eo4g3YEN1GhnWKBA46TrI8ux3ondQexrsD0bUTC/MraCm1lbvtPbsnWMNETuOW0fdNYeJtu7jlOuHv3qZs7ubpYio4aqopqpvY6kz1BaYj0QdJ1PNaYxlNYV8NRK26WlqEqYbTHLoCdYhS74YXvIE1PTU6TH2zt6nQ0Ju3Sa1Q6XPKeQ7w7QL4moSeBsPhN+Dji9vLi84h1/599E+kI35B4pPPhi4Ri57uxx/DHez0ilvynNTLuF3wosbHTxnlgxckTGTmem45Xez2mniAwBGokoWcduFtIuGQm4HCdiD3T53JTS2G9ZzGR+EQaNvCUmbo6GMJijAY/dGMDDnAMLm8ojt1jwwEay2hBEB17xop2h1jlgNFuUIPdDGgmA7NrAacRTviDwDE0JiuIGZjscQDYXnkW3tKzHhc3nstfCA6zKx26tKr7Sgzbj5NJc2jLxztRF2k9Jb0b0L8D5yGr6MqR4Eien6iPhn23npqRyVJ249GS+8ZNR9GKAgl28JfqYO2d6P1Khm6zvab31mbsvZCUVCqOHWaY0nivbactIjEJhETIxrCvfM3RHWKEGKBHlgY2hCw2lA4xMtoGPSP8YDAYrXjmGkYsCRRCZGIbQEFhKiAQhIDS1o7NETGtKHNGgwAx1+kACnEVhvBIGkwgRxigLJDwhCwESBK0NoILwDFIq+LVLZ2C3Nhc2uYIExkZiigFOMe/GKKWAeUAiigNMcIooCjhFFCon4yQRRSAQJFFKgmNPGKKRRMIiihDowwxShscIopFlBiKKsVJUEg6EgEjw6cBBFFA//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3" name="Picture 5" descr="C:\Users\Gail\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360" y="1417009"/>
            <a:ext cx="2295942" cy="3418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75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26189632"/>
              </p:ext>
            </p:extLst>
          </p:nvPr>
        </p:nvGraphicFramePr>
        <p:xfrm>
          <a:off x="668338" y="1617663"/>
          <a:ext cx="7826375" cy="4033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Oral </a:t>
            </a:r>
            <a:r>
              <a:rPr lang="en-US" dirty="0" err="1"/>
              <a:t>PrEP</a:t>
            </a:r>
            <a:r>
              <a:rPr lang="en-US" dirty="0"/>
              <a:t> Progress</a:t>
            </a:r>
          </a:p>
        </p:txBody>
      </p:sp>
    </p:spTree>
    <p:extLst>
      <p:ext uri="{BB962C8B-B14F-4D97-AF65-F5344CB8AC3E}">
        <p14:creationId xmlns:p14="http://schemas.microsoft.com/office/powerpoint/2010/main" val="78758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4F6E771A-0598-48AF-82F4-E185A1657EF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A4198D77-0091-411B-90EB-D1B93603733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577FF8FA-8F36-46E0-9133-66224CF6320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C7F11177-9C2C-47A4-9C0C-16840335F43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8294AC8D-5A45-4D77-AF84-BEFDEE9AB896}"/>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34FF6AEF-5C65-48C1-B72B-8BB3D222CC9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85310109-E1AC-43E0-AB88-7824C767A4BE}"/>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901A661C-191E-422A-8174-817890B88D9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Truvada® (also known as TDF/FTC) is FDA-approved for daily use for HIV prevention.</a:t>
            </a:r>
          </a:p>
          <a:p>
            <a:r>
              <a:rPr lang="en-US" dirty="0"/>
              <a:t>Truvada® should be taken as prescribed to be effective as PrEP.</a:t>
            </a:r>
          </a:p>
          <a:p>
            <a:r>
              <a:rPr lang="en-US" dirty="0"/>
              <a:t>It is recommended that people who are prescribed PrEP continue to use condoms to prevent other STIs.</a:t>
            </a:r>
          </a:p>
        </p:txBody>
      </p:sp>
      <p:sp>
        <p:nvSpPr>
          <p:cNvPr id="3" name="Title 2"/>
          <p:cNvSpPr>
            <a:spLocks noGrp="1"/>
          </p:cNvSpPr>
          <p:nvPr>
            <p:ph type="title"/>
          </p:nvPr>
        </p:nvSpPr>
        <p:spPr/>
        <p:txBody>
          <a:bodyPr/>
          <a:lstStyle/>
          <a:p>
            <a:r>
              <a:rPr lang="en-US" dirty="0"/>
              <a:t>HIV Prevention Using Oral </a:t>
            </a:r>
            <a:r>
              <a:rPr lang="en-US" dirty="0" err="1"/>
              <a:t>PrEP</a:t>
            </a:r>
            <a:br>
              <a:rPr lang="en-US" i="1" dirty="0"/>
            </a:br>
            <a:r>
              <a:rPr lang="en-US" dirty="0"/>
              <a:t> </a:t>
            </a:r>
          </a:p>
        </p:txBody>
      </p:sp>
    </p:spTree>
    <p:extLst>
      <p:ext uri="{BB962C8B-B14F-4D97-AF65-F5344CB8AC3E}">
        <p14:creationId xmlns:p14="http://schemas.microsoft.com/office/powerpoint/2010/main" val="308813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20150823"/>
              </p:ext>
            </p:extLst>
          </p:nvPr>
        </p:nvGraphicFramePr>
        <p:xfrm>
          <a:off x="668338" y="1617664"/>
          <a:ext cx="7826375" cy="28400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HIV Prevention Using Oral PrEP</a:t>
            </a:r>
          </a:p>
        </p:txBody>
      </p:sp>
    </p:spTree>
    <p:extLst>
      <p:ext uri="{BB962C8B-B14F-4D97-AF65-F5344CB8AC3E}">
        <p14:creationId xmlns:p14="http://schemas.microsoft.com/office/powerpoint/2010/main" val="345663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A415BEE-066A-46C8-9155-B164BCC0481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39A7F6CF-FC47-45B8-A3E4-3969403FF457}"/>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A5BA0663-83F8-4171-831B-B585F3FEE73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49464116-27F5-44E2-91AD-00A62F4BC9B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AC9E30DA-34A7-4A77-9E2A-A34163C85660}"/>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0FB0AC3A-3D5E-4BD3-A467-9B67E8F9905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68338" y="1617663"/>
          <a:ext cx="7826375" cy="4033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HIV Prevention Using Oral </a:t>
            </a:r>
            <a:r>
              <a:rPr lang="en-US" dirty="0" err="1"/>
              <a:t>PrEP</a:t>
            </a:r>
            <a:endParaRPr lang="en-US" dirty="0"/>
          </a:p>
        </p:txBody>
      </p:sp>
      <p:sp>
        <p:nvSpPr>
          <p:cNvPr id="2" name="TextBox 1"/>
          <p:cNvSpPr txBox="1"/>
          <p:nvPr/>
        </p:nvSpPr>
        <p:spPr>
          <a:xfrm>
            <a:off x="2857500" y="5220613"/>
            <a:ext cx="5212080"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People who use injection drugs</a:t>
            </a:r>
          </a:p>
        </p:txBody>
      </p:sp>
    </p:spTree>
    <p:extLst>
      <p:ext uri="{BB962C8B-B14F-4D97-AF65-F5344CB8AC3E}">
        <p14:creationId xmlns:p14="http://schemas.microsoft.com/office/powerpoint/2010/main" val="100315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A415BEE-066A-46C8-9155-B164BCC0481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39A7F6CF-FC47-45B8-A3E4-3969403FF457}"/>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A5BA0663-83F8-4171-831B-B585F3FEE73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49464116-27F5-44E2-91AD-00A62F4BC9B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0F790A93-4FCF-49C4-A5A5-BE6D8447F35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27EDF5D1-EA55-4142-A0EA-9665E8E78CE8}"/>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0B8F328B-6981-4565-BE3A-F0651990D331}"/>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3D919465-51EB-4A25-B1A5-3B7F023CDC6B}"/>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C32DEB08-439C-42CD-97B9-93C3EC5447C8}"/>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dgm id="{A979F877-487C-442C-B9C8-AA6E3F826F4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30601326"/>
              </p:ext>
            </p:extLst>
          </p:nvPr>
        </p:nvGraphicFramePr>
        <p:xfrm>
          <a:off x="668338" y="1617663"/>
          <a:ext cx="7826375" cy="4033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HIV Prevention Using Truvada®</a:t>
            </a:r>
          </a:p>
        </p:txBody>
      </p:sp>
    </p:spTree>
    <p:extLst>
      <p:ext uri="{BB962C8B-B14F-4D97-AF65-F5344CB8AC3E}">
        <p14:creationId xmlns:p14="http://schemas.microsoft.com/office/powerpoint/2010/main" val="168101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A415BEE-066A-46C8-9155-B164BCC0481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39A7F6CF-FC47-45B8-A3E4-3969403FF457}"/>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A5BA0663-83F8-4171-831B-B585F3FEE73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49464116-27F5-44E2-91AD-00A62F4BC9B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8F64B1A6-A36A-4068-BF65-0F5F6CFDA3F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37486139-9DD9-4D79-B247-24665F263944}"/>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4DAA9F7D-3ABF-48D9-8DFF-33D18ABB66B0}"/>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76393AE6-5D03-4287-8F6D-6A498D4517B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617998"/>
            <a:ext cx="2170967" cy="1869482"/>
          </a:xfrm>
        </p:spPr>
        <p:txBody>
          <a:bodyPr/>
          <a:lstStyle/>
          <a:p>
            <a:pPr marL="0" indent="0">
              <a:buNone/>
            </a:pPr>
            <a:r>
              <a:rPr lang="en-US" dirty="0"/>
              <a:t>Some of the goals of ongoing PrEP research include:</a:t>
            </a:r>
          </a:p>
        </p:txBody>
      </p:sp>
      <p:sp>
        <p:nvSpPr>
          <p:cNvPr id="3" name="Title 2"/>
          <p:cNvSpPr>
            <a:spLocks noGrp="1"/>
          </p:cNvSpPr>
          <p:nvPr>
            <p:ph type="title"/>
          </p:nvPr>
        </p:nvSpPr>
        <p:spPr>
          <a:xfrm>
            <a:off x="577855" y="403158"/>
            <a:ext cx="8099005" cy="866884"/>
          </a:xfrm>
        </p:spPr>
        <p:txBody>
          <a:bodyPr/>
          <a:lstStyle/>
          <a:p>
            <a:r>
              <a:rPr lang="en-US" dirty="0"/>
              <a:t>Continuing Research: </a:t>
            </a:r>
            <a:r>
              <a:rPr lang="en-US" dirty="0" err="1"/>
              <a:t>PrEP</a:t>
            </a:r>
            <a:r>
              <a:rPr lang="en-US" dirty="0"/>
              <a:t> &amp; Integrated Strategies</a:t>
            </a:r>
          </a:p>
        </p:txBody>
      </p:sp>
      <p:graphicFrame>
        <p:nvGraphicFramePr>
          <p:cNvPr id="5" name="Diagram 4"/>
          <p:cNvGraphicFramePr/>
          <p:nvPr>
            <p:extLst>
              <p:ext uri="{D42A27DB-BD31-4B8C-83A1-F6EECF244321}">
                <p14:modId xmlns:p14="http://schemas.microsoft.com/office/powerpoint/2010/main" val="355260888"/>
              </p:ext>
            </p:extLst>
          </p:nvPr>
        </p:nvGraphicFramePr>
        <p:xfrm>
          <a:off x="2115878" y="1148316"/>
          <a:ext cx="6730409" cy="52099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749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2681132A-3153-4707-8946-8F956E9EBC8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20291E47-7FB8-4FD9-A6CF-B2AA0C352EB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663F5283-253C-4B5E-B317-059BC48CEFC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75EB1B41-D8FC-43FD-A74D-A09F6923D8C4}"/>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0090DC7E-722A-450C-A29D-43D0A6C97A7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456CA11F-7A36-4B72-A9F4-D5A123D8208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Housekeeping</a:t>
            </a:r>
          </a:p>
        </p:txBody>
      </p:sp>
      <p:sp>
        <p:nvSpPr>
          <p:cNvPr id="5" name="Freeform 4"/>
          <p:cNvSpPr/>
          <p:nvPr/>
        </p:nvSpPr>
        <p:spPr>
          <a:xfrm>
            <a:off x="4773882" y="3887363"/>
            <a:ext cx="2006928" cy="1034645"/>
          </a:xfrm>
          <a:custGeom>
            <a:avLst/>
            <a:gdLst>
              <a:gd name="connsiteX0" fmla="*/ 0 w 1742436"/>
              <a:gd name="connsiteY0" fmla="*/ 174244 h 1919697"/>
              <a:gd name="connsiteX1" fmla="*/ 174244 w 1742436"/>
              <a:gd name="connsiteY1" fmla="*/ 0 h 1919697"/>
              <a:gd name="connsiteX2" fmla="*/ 1568192 w 1742436"/>
              <a:gd name="connsiteY2" fmla="*/ 0 h 1919697"/>
              <a:gd name="connsiteX3" fmla="*/ 1742436 w 1742436"/>
              <a:gd name="connsiteY3" fmla="*/ 174244 h 1919697"/>
              <a:gd name="connsiteX4" fmla="*/ 1742436 w 1742436"/>
              <a:gd name="connsiteY4" fmla="*/ 1745453 h 1919697"/>
              <a:gd name="connsiteX5" fmla="*/ 1568192 w 1742436"/>
              <a:gd name="connsiteY5" fmla="*/ 1919697 h 1919697"/>
              <a:gd name="connsiteX6" fmla="*/ 174244 w 1742436"/>
              <a:gd name="connsiteY6" fmla="*/ 1919697 h 1919697"/>
              <a:gd name="connsiteX7" fmla="*/ 0 w 1742436"/>
              <a:gd name="connsiteY7" fmla="*/ 1745453 h 1919697"/>
              <a:gd name="connsiteX8" fmla="*/ 0 w 1742436"/>
              <a:gd name="connsiteY8" fmla="*/ 174244 h 191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436" h="1919697">
                <a:moveTo>
                  <a:pt x="0" y="174244"/>
                </a:moveTo>
                <a:cubicBezTo>
                  <a:pt x="0" y="78012"/>
                  <a:pt x="78012" y="0"/>
                  <a:pt x="174244" y="0"/>
                </a:cubicBezTo>
                <a:lnTo>
                  <a:pt x="1568192" y="0"/>
                </a:lnTo>
                <a:cubicBezTo>
                  <a:pt x="1664424" y="0"/>
                  <a:pt x="1742436" y="78012"/>
                  <a:pt x="1742436" y="174244"/>
                </a:cubicBezTo>
                <a:lnTo>
                  <a:pt x="1742436" y="1745453"/>
                </a:lnTo>
                <a:cubicBezTo>
                  <a:pt x="1742436" y="1841685"/>
                  <a:pt x="1664424" y="1919697"/>
                  <a:pt x="1568192" y="1919697"/>
                </a:cubicBezTo>
                <a:lnTo>
                  <a:pt x="174244" y="1919697"/>
                </a:lnTo>
                <a:cubicBezTo>
                  <a:pt x="78012" y="1919697"/>
                  <a:pt x="0" y="1841685"/>
                  <a:pt x="0" y="1745453"/>
                </a:cubicBezTo>
                <a:lnTo>
                  <a:pt x="0" y="174244"/>
                </a:lnTo>
                <a:close/>
              </a:path>
            </a:pathLst>
          </a:custGeom>
          <a:ln>
            <a:solidFill>
              <a:srgbClr val="FF0000"/>
            </a:solidFill>
          </a:ln>
        </p:spPr>
        <p:style>
          <a:lnRef idx="2">
            <a:schemeClr val="accent4"/>
          </a:lnRef>
          <a:fillRef idx="1">
            <a:schemeClr val="lt1"/>
          </a:fillRef>
          <a:effectRef idx="0">
            <a:schemeClr val="accent4"/>
          </a:effectRef>
          <a:fontRef idx="minor">
            <a:schemeClr val="dk1"/>
          </a:fontRef>
        </p:style>
        <p:txBody>
          <a:bodyPr spcFirstLastPara="0" vert="horz" wrap="square" lIns="142474" tIns="142474" rIns="142474" bIns="142474"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solidFill>
                <a:latin typeface="Times New Roman" pitchFamily="18" charset="0"/>
                <a:cs typeface="Times New Roman" pitchFamily="18" charset="0"/>
              </a:rPr>
              <a:t>Share what you know</a:t>
            </a:r>
            <a:endParaRPr lang="en-ZA" sz="2400" b="1" kern="1200" dirty="0">
              <a:solidFill>
                <a:schemeClr val="tx1"/>
              </a:solidFill>
              <a:latin typeface="Times New Roman" pitchFamily="18" charset="0"/>
              <a:cs typeface="Times New Roman" pitchFamily="18" charset="0"/>
            </a:endParaRPr>
          </a:p>
        </p:txBody>
      </p:sp>
      <p:sp>
        <p:nvSpPr>
          <p:cNvPr id="6" name="Freeform 5"/>
          <p:cNvSpPr/>
          <p:nvPr/>
        </p:nvSpPr>
        <p:spPr>
          <a:xfrm>
            <a:off x="2891101" y="3887363"/>
            <a:ext cx="1742436" cy="1034644"/>
          </a:xfrm>
          <a:custGeom>
            <a:avLst/>
            <a:gdLst>
              <a:gd name="connsiteX0" fmla="*/ 0 w 1742436"/>
              <a:gd name="connsiteY0" fmla="*/ 174244 h 1919697"/>
              <a:gd name="connsiteX1" fmla="*/ 174244 w 1742436"/>
              <a:gd name="connsiteY1" fmla="*/ 0 h 1919697"/>
              <a:gd name="connsiteX2" fmla="*/ 1568192 w 1742436"/>
              <a:gd name="connsiteY2" fmla="*/ 0 h 1919697"/>
              <a:gd name="connsiteX3" fmla="*/ 1742436 w 1742436"/>
              <a:gd name="connsiteY3" fmla="*/ 174244 h 1919697"/>
              <a:gd name="connsiteX4" fmla="*/ 1742436 w 1742436"/>
              <a:gd name="connsiteY4" fmla="*/ 1745453 h 1919697"/>
              <a:gd name="connsiteX5" fmla="*/ 1568192 w 1742436"/>
              <a:gd name="connsiteY5" fmla="*/ 1919697 h 1919697"/>
              <a:gd name="connsiteX6" fmla="*/ 174244 w 1742436"/>
              <a:gd name="connsiteY6" fmla="*/ 1919697 h 1919697"/>
              <a:gd name="connsiteX7" fmla="*/ 0 w 1742436"/>
              <a:gd name="connsiteY7" fmla="*/ 1745453 h 1919697"/>
              <a:gd name="connsiteX8" fmla="*/ 0 w 1742436"/>
              <a:gd name="connsiteY8" fmla="*/ 174244 h 191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436" h="1919697">
                <a:moveTo>
                  <a:pt x="0" y="174244"/>
                </a:moveTo>
                <a:cubicBezTo>
                  <a:pt x="0" y="78012"/>
                  <a:pt x="78012" y="0"/>
                  <a:pt x="174244" y="0"/>
                </a:cubicBezTo>
                <a:lnTo>
                  <a:pt x="1568192" y="0"/>
                </a:lnTo>
                <a:cubicBezTo>
                  <a:pt x="1664424" y="0"/>
                  <a:pt x="1742436" y="78012"/>
                  <a:pt x="1742436" y="174244"/>
                </a:cubicBezTo>
                <a:lnTo>
                  <a:pt x="1742436" y="1745453"/>
                </a:lnTo>
                <a:cubicBezTo>
                  <a:pt x="1742436" y="1841685"/>
                  <a:pt x="1664424" y="1919697"/>
                  <a:pt x="1568192" y="1919697"/>
                </a:cubicBezTo>
                <a:lnTo>
                  <a:pt x="174244" y="1919697"/>
                </a:lnTo>
                <a:cubicBezTo>
                  <a:pt x="78012" y="1919697"/>
                  <a:pt x="0" y="1841685"/>
                  <a:pt x="0" y="1745453"/>
                </a:cubicBezTo>
                <a:lnTo>
                  <a:pt x="0" y="174244"/>
                </a:lnTo>
                <a:close/>
              </a:path>
            </a:pathLst>
          </a:custGeom>
          <a:ln>
            <a:solidFill>
              <a:srgbClr val="FF0000"/>
            </a:solidFill>
          </a:ln>
        </p:spPr>
        <p:style>
          <a:lnRef idx="2">
            <a:schemeClr val="accent4"/>
          </a:lnRef>
          <a:fillRef idx="1">
            <a:schemeClr val="lt1"/>
          </a:fillRef>
          <a:effectRef idx="0">
            <a:schemeClr val="accent4"/>
          </a:effectRef>
          <a:fontRef idx="minor">
            <a:schemeClr val="dk1"/>
          </a:fontRef>
        </p:style>
        <p:txBody>
          <a:bodyPr spcFirstLastPara="0" vert="horz" wrap="square" lIns="142474" tIns="142474" rIns="142474" bIns="142474"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solidFill>
                <a:latin typeface="Times New Roman" pitchFamily="18" charset="0"/>
                <a:cs typeface="Times New Roman" pitchFamily="18" charset="0"/>
              </a:rPr>
              <a:t>Ask questions</a:t>
            </a:r>
            <a:endParaRPr lang="en-ZA" sz="2400" b="1" kern="1200" dirty="0">
              <a:solidFill>
                <a:schemeClr val="tx1"/>
              </a:solidFill>
              <a:latin typeface="Times New Roman" pitchFamily="18" charset="0"/>
              <a:cs typeface="Times New Roman" pitchFamily="18" charset="0"/>
            </a:endParaRPr>
          </a:p>
        </p:txBody>
      </p:sp>
      <p:sp>
        <p:nvSpPr>
          <p:cNvPr id="7" name="Rounded Rectangle 6"/>
          <p:cNvSpPr/>
          <p:nvPr/>
        </p:nvSpPr>
        <p:spPr>
          <a:xfrm>
            <a:off x="684732" y="3887363"/>
            <a:ext cx="2094093" cy="1034644"/>
          </a:xfrm>
          <a:prstGeom prst="roundRect">
            <a:avLst>
              <a:gd name="adj" fmla="val 10000"/>
            </a:avLst>
          </a:prstGeom>
          <a:solidFill>
            <a:srgbClr val="EF4025"/>
          </a:solidFill>
          <a:ln/>
        </p:spPr>
        <p:style>
          <a:lnRef idx="1">
            <a:schemeClr val="accent1"/>
          </a:lnRef>
          <a:fillRef idx="2">
            <a:schemeClr val="accent1"/>
          </a:fillRef>
          <a:effectRef idx="1">
            <a:schemeClr val="accent1"/>
          </a:effectRef>
          <a:fontRef idx="minor">
            <a:schemeClr val="dk1"/>
          </a:fontRef>
        </p:style>
        <p:txBody>
          <a:bodyPr/>
          <a:lstStyle/>
          <a:p>
            <a:r>
              <a:rPr lang="en-ZA" sz="2400" dirty="0">
                <a:solidFill>
                  <a:schemeClr val="tx1"/>
                </a:solidFill>
                <a:latin typeface="Times New Roman" pitchFamily="18" charset="0"/>
                <a:cs typeface="Times New Roman" pitchFamily="18" charset="0"/>
              </a:rPr>
              <a:t>Remember to:</a:t>
            </a:r>
          </a:p>
        </p:txBody>
      </p:sp>
      <p:sp>
        <p:nvSpPr>
          <p:cNvPr id="9" name="Content Placeholder 1"/>
          <p:cNvSpPr txBox="1">
            <a:spLocks/>
          </p:cNvSpPr>
          <p:nvPr/>
        </p:nvSpPr>
        <p:spPr>
          <a:xfrm>
            <a:off x="665975" y="1432141"/>
            <a:ext cx="3096344" cy="208295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ts val="2480"/>
              </a:lnSpc>
              <a:buClr>
                <a:schemeClr val="accent1">
                  <a:lumMod val="75000"/>
                </a:schemeClr>
              </a:buClr>
            </a:pPr>
            <a:endParaRPr lang="en-US" sz="2400" dirty="0">
              <a:solidFill>
                <a:schemeClr val="tx1"/>
              </a:solidFill>
              <a:latin typeface="Times New Roman" pitchFamily="18" charset="0"/>
              <a:cs typeface="Times New Roman" pitchFamily="18" charset="0"/>
            </a:endParaRPr>
          </a:p>
        </p:txBody>
      </p:sp>
      <p:sp>
        <p:nvSpPr>
          <p:cNvPr id="10" name="Freeform 9"/>
          <p:cNvSpPr/>
          <p:nvPr/>
        </p:nvSpPr>
        <p:spPr>
          <a:xfrm>
            <a:off x="6917458" y="3869935"/>
            <a:ext cx="1834655" cy="1034645"/>
          </a:xfrm>
          <a:custGeom>
            <a:avLst/>
            <a:gdLst>
              <a:gd name="connsiteX0" fmla="*/ 0 w 1742436"/>
              <a:gd name="connsiteY0" fmla="*/ 174244 h 1919697"/>
              <a:gd name="connsiteX1" fmla="*/ 174244 w 1742436"/>
              <a:gd name="connsiteY1" fmla="*/ 0 h 1919697"/>
              <a:gd name="connsiteX2" fmla="*/ 1568192 w 1742436"/>
              <a:gd name="connsiteY2" fmla="*/ 0 h 1919697"/>
              <a:gd name="connsiteX3" fmla="*/ 1742436 w 1742436"/>
              <a:gd name="connsiteY3" fmla="*/ 174244 h 1919697"/>
              <a:gd name="connsiteX4" fmla="*/ 1742436 w 1742436"/>
              <a:gd name="connsiteY4" fmla="*/ 1745453 h 1919697"/>
              <a:gd name="connsiteX5" fmla="*/ 1568192 w 1742436"/>
              <a:gd name="connsiteY5" fmla="*/ 1919697 h 1919697"/>
              <a:gd name="connsiteX6" fmla="*/ 174244 w 1742436"/>
              <a:gd name="connsiteY6" fmla="*/ 1919697 h 1919697"/>
              <a:gd name="connsiteX7" fmla="*/ 0 w 1742436"/>
              <a:gd name="connsiteY7" fmla="*/ 1745453 h 1919697"/>
              <a:gd name="connsiteX8" fmla="*/ 0 w 1742436"/>
              <a:gd name="connsiteY8" fmla="*/ 174244 h 191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436" h="1919697">
                <a:moveTo>
                  <a:pt x="0" y="174244"/>
                </a:moveTo>
                <a:cubicBezTo>
                  <a:pt x="0" y="78012"/>
                  <a:pt x="78012" y="0"/>
                  <a:pt x="174244" y="0"/>
                </a:cubicBezTo>
                <a:lnTo>
                  <a:pt x="1568192" y="0"/>
                </a:lnTo>
                <a:cubicBezTo>
                  <a:pt x="1664424" y="0"/>
                  <a:pt x="1742436" y="78012"/>
                  <a:pt x="1742436" y="174244"/>
                </a:cubicBezTo>
                <a:lnTo>
                  <a:pt x="1742436" y="1745453"/>
                </a:lnTo>
                <a:cubicBezTo>
                  <a:pt x="1742436" y="1841685"/>
                  <a:pt x="1664424" y="1919697"/>
                  <a:pt x="1568192" y="1919697"/>
                </a:cubicBezTo>
                <a:lnTo>
                  <a:pt x="174244" y="1919697"/>
                </a:lnTo>
                <a:cubicBezTo>
                  <a:pt x="78012" y="1919697"/>
                  <a:pt x="0" y="1841685"/>
                  <a:pt x="0" y="1745453"/>
                </a:cubicBezTo>
                <a:lnTo>
                  <a:pt x="0" y="174244"/>
                </a:lnTo>
                <a:close/>
              </a:path>
            </a:pathLst>
          </a:custGeom>
          <a:ln>
            <a:solidFill>
              <a:srgbClr val="FF0000"/>
            </a:solidFill>
          </a:ln>
        </p:spPr>
        <p:style>
          <a:lnRef idx="2">
            <a:schemeClr val="accent4"/>
          </a:lnRef>
          <a:fillRef idx="1">
            <a:schemeClr val="lt1"/>
          </a:fillRef>
          <a:effectRef idx="0">
            <a:schemeClr val="accent4"/>
          </a:effectRef>
          <a:fontRef idx="minor">
            <a:schemeClr val="dk1"/>
          </a:fontRef>
        </p:style>
        <p:txBody>
          <a:bodyPr spcFirstLastPara="0" vert="horz" wrap="square" lIns="142474" tIns="142474" rIns="142474" bIns="142474" numCol="1" spcCol="1270" anchor="ctr" anchorCtr="0">
            <a:noAutofit/>
          </a:bodyPr>
          <a:lstStyle/>
          <a:p>
            <a:pPr lvl="0" algn="ctr" defTabSz="1066800">
              <a:lnSpc>
                <a:spcPct val="90000"/>
              </a:lnSpc>
              <a:spcBef>
                <a:spcPct val="0"/>
              </a:spcBef>
              <a:spcAft>
                <a:spcPct val="35000"/>
              </a:spcAft>
            </a:pPr>
            <a:r>
              <a:rPr lang="en-US" sz="2400" b="1" dirty="0">
                <a:solidFill>
                  <a:schemeClr val="tx1"/>
                </a:solidFill>
                <a:latin typeface="Times New Roman" pitchFamily="18" charset="0"/>
                <a:cs typeface="Times New Roman" pitchFamily="18" charset="0"/>
              </a:rPr>
              <a:t>Participate in all activities</a:t>
            </a:r>
            <a:endParaRPr lang="en-ZA" sz="2400" b="1" dirty="0">
              <a:solidFill>
                <a:schemeClr val="tx1"/>
              </a:solidFill>
              <a:latin typeface="Times New Roman" pitchFamily="18" charset="0"/>
              <a:cs typeface="Times New Roman" pitchFamily="18" charset="0"/>
            </a:endParaRPr>
          </a:p>
        </p:txBody>
      </p:sp>
      <p:sp>
        <p:nvSpPr>
          <p:cNvPr id="11" name="Content Placeholder 1"/>
          <p:cNvSpPr>
            <a:spLocks noGrp="1"/>
          </p:cNvSpPr>
          <p:nvPr>
            <p:ph idx="1"/>
          </p:nvPr>
        </p:nvSpPr>
        <p:spPr>
          <a:xfrm>
            <a:off x="684732" y="1432141"/>
            <a:ext cx="5092614" cy="2072597"/>
          </a:xfrm>
        </p:spPr>
        <p:txBody>
          <a:bodyPr/>
          <a:lstStyle/>
          <a:p>
            <a:pPr>
              <a:lnSpc>
                <a:spcPts val="2480"/>
              </a:lnSpc>
              <a:buClr>
                <a:srgbClr val="FF0000"/>
              </a:buClr>
            </a:pPr>
            <a:r>
              <a:rPr lang="en-US" dirty="0"/>
              <a:t>Nearest Exits</a:t>
            </a:r>
          </a:p>
          <a:p>
            <a:pPr>
              <a:lnSpc>
                <a:spcPts val="2480"/>
              </a:lnSpc>
              <a:buClr>
                <a:srgbClr val="FF0000"/>
              </a:buClr>
            </a:pPr>
            <a:r>
              <a:rPr lang="en-US" dirty="0"/>
              <a:t>Restrooms</a:t>
            </a:r>
          </a:p>
          <a:p>
            <a:pPr>
              <a:lnSpc>
                <a:spcPts val="2480"/>
              </a:lnSpc>
              <a:buClr>
                <a:srgbClr val="FF0000"/>
              </a:buClr>
            </a:pPr>
            <a:r>
              <a:rPr lang="en-US" dirty="0"/>
              <a:t>Parking Lot</a:t>
            </a:r>
          </a:p>
          <a:p>
            <a:pPr>
              <a:lnSpc>
                <a:spcPts val="2480"/>
              </a:lnSpc>
              <a:buClr>
                <a:srgbClr val="FF0000"/>
              </a:buClr>
            </a:pPr>
            <a:r>
              <a:rPr lang="en-US" dirty="0"/>
              <a:t>Breaks and Lunch</a:t>
            </a:r>
          </a:p>
        </p:txBody>
      </p:sp>
    </p:spTree>
    <p:extLst>
      <p:ext uri="{BB962C8B-B14F-4D97-AF65-F5344CB8AC3E}">
        <p14:creationId xmlns:p14="http://schemas.microsoft.com/office/powerpoint/2010/main" val="123344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77855" y="1600201"/>
            <a:ext cx="2633177" cy="2099929"/>
          </a:xfrm>
        </p:spPr>
        <p:txBody>
          <a:bodyPr>
            <a:noAutofit/>
          </a:bodyPr>
          <a:lstStyle/>
          <a:p>
            <a:pPr marL="0" indent="0"/>
            <a:r>
              <a:rPr lang="en-US" sz="2200" dirty="0">
                <a:latin typeface="Times New Roman" pitchFamily="18" charset="0"/>
                <a:cs typeface="Times New Roman" pitchFamily="18" charset="0"/>
              </a:rPr>
              <a:t>In this activity, you will brainstorm how you can apply what you learned about PrEP by answering a question.</a:t>
            </a:r>
          </a:p>
        </p:txBody>
      </p:sp>
      <p:sp>
        <p:nvSpPr>
          <p:cNvPr id="3" name="Content Placeholder 2"/>
          <p:cNvSpPr>
            <a:spLocks noGrp="1"/>
          </p:cNvSpPr>
          <p:nvPr>
            <p:ph sz="half" idx="2"/>
          </p:nvPr>
        </p:nvSpPr>
        <p:spPr>
          <a:xfrm>
            <a:off x="3315709" y="1695893"/>
            <a:ext cx="5291408" cy="4051301"/>
          </a:xfrm>
        </p:spPr>
        <p:txBody>
          <a:bodyPr/>
          <a:lstStyle/>
          <a:p>
            <a:pPr marL="0" indent="0">
              <a:buNone/>
            </a:pPr>
            <a:r>
              <a:rPr lang="en-GB" dirty="0"/>
              <a:t>With your group:</a:t>
            </a:r>
          </a:p>
          <a:p>
            <a:pPr lvl="0"/>
            <a:r>
              <a:rPr lang="en-US" dirty="0"/>
              <a:t>Brainstorm the question you are assigned (you only need to brainstorm one of the questions).</a:t>
            </a:r>
          </a:p>
          <a:p>
            <a:r>
              <a:rPr lang="en-US" dirty="0"/>
              <a:t>Share your answers with the whole group so they can hear your ideas.</a:t>
            </a:r>
          </a:p>
        </p:txBody>
      </p:sp>
      <p:sp>
        <p:nvSpPr>
          <p:cNvPr id="4" name="Title 3"/>
          <p:cNvSpPr>
            <a:spLocks noGrp="1"/>
          </p:cNvSpPr>
          <p:nvPr>
            <p:ph type="title"/>
          </p:nvPr>
        </p:nvSpPr>
        <p:spPr/>
        <p:txBody>
          <a:bodyPr/>
          <a:lstStyle/>
          <a:p>
            <a:r>
              <a:rPr lang="en-US" dirty="0"/>
              <a:t>What Did You Learn?</a:t>
            </a:r>
            <a:br>
              <a:rPr lang="en-US" dirty="0"/>
            </a:br>
            <a:endParaRPr lang="en-US" dirty="0"/>
          </a:p>
        </p:txBody>
      </p:sp>
      <p:pic>
        <p:nvPicPr>
          <p:cNvPr id="52" name="Picture 51"/>
          <p:cNvPicPr/>
          <p:nvPr/>
        </p:nvPicPr>
        <p:blipFill>
          <a:blip r:embed="rId3" cstate="print">
            <a:extLst>
              <a:ext uri="{28A0092B-C50C-407E-A947-70E740481C1C}">
                <a14:useLocalDpi xmlns:a14="http://schemas.microsoft.com/office/drawing/2010/main" val="0"/>
              </a:ext>
            </a:extLst>
          </a:blip>
          <a:stretch>
            <a:fillRect/>
          </a:stretch>
        </p:blipFill>
        <p:spPr>
          <a:xfrm>
            <a:off x="5961413" y="284121"/>
            <a:ext cx="1013434" cy="1105292"/>
          </a:xfrm>
          <a:prstGeom prst="rect">
            <a:avLst/>
          </a:prstGeom>
        </p:spPr>
      </p:pic>
      <p:pic>
        <p:nvPicPr>
          <p:cNvPr id="100" name="Picture 99"/>
          <p:cNvPicPr/>
          <p:nvPr/>
        </p:nvPicPr>
        <p:blipFill>
          <a:blip r:embed="rId4">
            <a:extLst>
              <a:ext uri="{28A0092B-C50C-407E-A947-70E740481C1C}">
                <a14:useLocalDpi xmlns:a14="http://schemas.microsoft.com/office/drawing/2010/main" val="0"/>
              </a:ext>
            </a:extLst>
          </a:blip>
          <a:stretch>
            <a:fillRect/>
          </a:stretch>
        </p:blipFill>
        <p:spPr>
          <a:xfrm>
            <a:off x="6991450" y="272245"/>
            <a:ext cx="1605280" cy="1117168"/>
          </a:xfrm>
          <a:prstGeom prst="rect">
            <a:avLst/>
          </a:prstGeom>
        </p:spPr>
      </p:pic>
      <p:sp>
        <p:nvSpPr>
          <p:cNvPr id="7" name="Rounded Rectangle 6"/>
          <p:cNvSpPr/>
          <p:nvPr/>
        </p:nvSpPr>
        <p:spPr>
          <a:xfrm>
            <a:off x="3315709" y="4135398"/>
            <a:ext cx="2740739" cy="1839459"/>
          </a:xfrm>
          <a:prstGeom prst="roundRect">
            <a:avLst>
              <a:gd name="adj" fmla="val 10000"/>
            </a:avLst>
          </a:prstGeom>
          <a:solidFill>
            <a:srgbClr val="FF0000"/>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Rounded Rectangle 7"/>
          <p:cNvSpPr/>
          <p:nvPr/>
        </p:nvSpPr>
        <p:spPr>
          <a:xfrm>
            <a:off x="6212357" y="4137805"/>
            <a:ext cx="2538238" cy="1839459"/>
          </a:xfrm>
          <a:prstGeom prst="roundRect">
            <a:avLst>
              <a:gd name="adj" fmla="val 10000"/>
            </a:avLst>
          </a:prstGeom>
          <a:solidFill>
            <a:srgbClr val="CCCCCC"/>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TextBox 8"/>
          <p:cNvSpPr txBox="1"/>
          <p:nvPr/>
        </p:nvSpPr>
        <p:spPr>
          <a:xfrm>
            <a:off x="3211032" y="4254829"/>
            <a:ext cx="2845415" cy="1754326"/>
          </a:xfrm>
          <a:prstGeom prst="rect">
            <a:avLst/>
          </a:prstGeom>
          <a:noFill/>
        </p:spPr>
        <p:txBody>
          <a:bodyPr wrap="square" rtlCol="0">
            <a:spAutoFit/>
          </a:bodyPr>
          <a:lstStyle/>
          <a:p>
            <a:pPr algn="ctr"/>
            <a:r>
              <a:rPr lang="en-US" dirty="0">
                <a:latin typeface="Times New Roman" pitchFamily="18" charset="0"/>
                <a:cs typeface="Times New Roman" pitchFamily="18" charset="0"/>
              </a:rPr>
              <a:t>What thoughts, questions and concerns came to your mind about PrEP as you heard/read information about this HIV prevention modality?</a:t>
            </a:r>
          </a:p>
        </p:txBody>
      </p:sp>
      <p:sp>
        <p:nvSpPr>
          <p:cNvPr id="10" name="TextBox 9"/>
          <p:cNvSpPr txBox="1"/>
          <p:nvPr/>
        </p:nvSpPr>
        <p:spPr>
          <a:xfrm>
            <a:off x="6212357" y="4254829"/>
            <a:ext cx="2538238" cy="1754326"/>
          </a:xfrm>
          <a:prstGeom prst="rect">
            <a:avLst/>
          </a:prstGeom>
          <a:noFill/>
        </p:spPr>
        <p:txBody>
          <a:bodyPr wrap="square" rtlCol="0">
            <a:spAutoFit/>
          </a:bodyPr>
          <a:lstStyle/>
          <a:p>
            <a:pPr algn="ctr"/>
            <a:r>
              <a:rPr lang="en-US" dirty="0">
                <a:latin typeface="Times New Roman" pitchFamily="18" charset="0"/>
                <a:cs typeface="Times New Roman" pitchFamily="18" charset="0"/>
              </a:rPr>
              <a:t>If you were asked to speak to an audience about PrEP, what would be the three most important messages you would want to convey?</a:t>
            </a:r>
          </a:p>
        </p:txBody>
      </p:sp>
    </p:spTree>
    <p:extLst>
      <p:ext uri="{BB962C8B-B14F-4D97-AF65-F5344CB8AC3E}">
        <p14:creationId xmlns:p14="http://schemas.microsoft.com/office/powerpoint/2010/main" val="26310906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61192" y="1270041"/>
            <a:ext cx="3255487" cy="4704731"/>
          </a:xfrm>
        </p:spPr>
        <p:txBody>
          <a:bodyPr>
            <a:normAutofit fontScale="85000" lnSpcReduction="10000"/>
          </a:bodyPr>
          <a:lstStyle/>
          <a:p>
            <a:r>
              <a:rPr lang="en-US" dirty="0"/>
              <a:t>PrEP is a medical HIV prevention approach for people who don’t have HIV but are vulnerable to HIV.</a:t>
            </a:r>
          </a:p>
          <a:p>
            <a:r>
              <a:rPr lang="en-US" dirty="0"/>
              <a:t>Oral Truvada</a:t>
            </a:r>
            <a:r>
              <a:rPr lang="en-US" baseline="30000" dirty="0"/>
              <a:t>®</a:t>
            </a:r>
            <a:r>
              <a:rPr lang="en-US" dirty="0"/>
              <a:t> was the first drug approved for </a:t>
            </a:r>
            <a:r>
              <a:rPr lang="en-US" dirty="0" err="1"/>
              <a:t>PrEP</a:t>
            </a:r>
            <a:r>
              <a:rPr lang="en-US" dirty="0"/>
              <a:t> and involves taking medication on a daily basis to reduce the likelihood of contracting HIV through sex or injection drug use.</a:t>
            </a:r>
          </a:p>
          <a:p>
            <a:r>
              <a:rPr lang="en-US" dirty="0"/>
              <a:t>Researchers are studying new </a:t>
            </a:r>
            <a:r>
              <a:rPr lang="en-US" dirty="0" err="1"/>
              <a:t>PrEP</a:t>
            </a:r>
            <a:r>
              <a:rPr lang="en-US" dirty="0"/>
              <a:t> approaches like injectables and implants that would last much longer than daily-dose pills.</a:t>
            </a:r>
          </a:p>
        </p:txBody>
      </p:sp>
      <p:sp>
        <p:nvSpPr>
          <p:cNvPr id="3" name="Title 2"/>
          <p:cNvSpPr>
            <a:spLocks noGrp="1"/>
          </p:cNvSpPr>
          <p:nvPr>
            <p:ph type="title"/>
          </p:nvPr>
        </p:nvSpPr>
        <p:spPr/>
        <p:txBody>
          <a:bodyPr/>
          <a:lstStyle/>
          <a:p>
            <a:r>
              <a:rPr lang="en-US" dirty="0"/>
              <a:t>PrEP Summary</a:t>
            </a:r>
          </a:p>
        </p:txBody>
      </p:sp>
      <p:pic>
        <p:nvPicPr>
          <p:cNvPr id="57" name="Picture 56">
            <a:extLst>
              <a:ext uri="{FF2B5EF4-FFF2-40B4-BE49-F238E27FC236}">
                <a16:creationId xmlns:a16="http://schemas.microsoft.com/office/drawing/2014/main" id="{6F6A64D2-E12D-4A17-A1A6-A28F784E77D2}"/>
              </a:ext>
            </a:extLst>
          </p:cNvPr>
          <p:cNvPicPr>
            <a:picLocks noChangeAspect="1"/>
          </p:cNvPicPr>
          <p:nvPr/>
        </p:nvPicPr>
        <p:blipFill>
          <a:blip r:embed="rId3"/>
          <a:stretch>
            <a:fillRect/>
          </a:stretch>
        </p:blipFill>
        <p:spPr>
          <a:xfrm>
            <a:off x="577856" y="1270042"/>
            <a:ext cx="4589758" cy="2525649"/>
          </a:xfrm>
          <a:prstGeom prst="rect">
            <a:avLst/>
          </a:prstGeom>
        </p:spPr>
      </p:pic>
    </p:spTree>
    <p:extLst>
      <p:ext uri="{BB962C8B-B14F-4D97-AF65-F5344CB8AC3E}">
        <p14:creationId xmlns:p14="http://schemas.microsoft.com/office/powerpoint/2010/main" val="295574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ock-photo-exited-indian-woman-holding-her-hand-out-85467592.jpg"/>
          <p:cNvPicPr>
            <a:picLocks noChangeAspect="1"/>
          </p:cNvPicPr>
          <p:nvPr>
            <p:custDataLst>
              <p:tags r:id="rId1"/>
            </p:custDataLst>
          </p:nvPr>
        </p:nvPicPr>
        <p:blipFill>
          <a:blip r:embed="rId4" cstate="print"/>
          <a:stretch>
            <a:fillRect/>
          </a:stretch>
        </p:blipFill>
        <p:spPr>
          <a:xfrm>
            <a:off x="4632072" y="2009198"/>
            <a:ext cx="4106440" cy="2743102"/>
          </a:xfrm>
          <a:prstGeom prst="rect">
            <a:avLst/>
          </a:prstGeom>
        </p:spPr>
      </p:pic>
      <p:sp>
        <p:nvSpPr>
          <p:cNvPr id="4" name="TextBox 3"/>
          <p:cNvSpPr txBox="1"/>
          <p:nvPr/>
        </p:nvSpPr>
        <p:spPr>
          <a:xfrm>
            <a:off x="763176" y="3466523"/>
            <a:ext cx="3727197" cy="1015663"/>
          </a:xfrm>
          <a:prstGeom prst="rect">
            <a:avLst/>
          </a:prstGeom>
          <a:noFill/>
        </p:spPr>
        <p:txBody>
          <a:bodyPr wrap="square" rtlCol="0">
            <a:spAutoFit/>
          </a:bodyPr>
          <a:lstStyle/>
          <a:p>
            <a:r>
              <a:rPr lang="en-US" sz="6000" b="1" dirty="0">
                <a:solidFill>
                  <a:srgbClr val="EF4025"/>
                </a:solidFill>
                <a:latin typeface="+mj-lt"/>
              </a:rPr>
              <a:t>Questions?</a:t>
            </a:r>
          </a:p>
        </p:txBody>
      </p:sp>
      <p:cxnSp>
        <p:nvCxnSpPr>
          <p:cNvPr id="5" name="Straight Connector 4"/>
          <p:cNvCxnSpPr/>
          <p:nvPr/>
        </p:nvCxnSpPr>
        <p:spPr>
          <a:xfrm>
            <a:off x="922387" y="3500860"/>
            <a:ext cx="3370674"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56747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2130425"/>
            <a:ext cx="7328338" cy="2090701"/>
          </a:xfrm>
          <a:prstGeom prst="rect">
            <a:avLst/>
          </a:prstGeom>
        </p:spPr>
        <p:txBody>
          <a:bodyPr/>
          <a:lstStyle/>
          <a:p>
            <a:pPr>
              <a:spcAft>
                <a:spcPts val="600"/>
              </a:spcAft>
            </a:pPr>
            <a:r>
              <a:rPr lang="en-US" dirty="0">
                <a:solidFill>
                  <a:srgbClr val="FFFFFF"/>
                </a:solidFill>
              </a:rPr>
              <a:t>Treatment as Prevention</a:t>
            </a:r>
            <a:br>
              <a:rPr lang="en-US" dirty="0">
                <a:solidFill>
                  <a:srgbClr val="FFFFFF"/>
                </a:solidFill>
              </a:rPr>
            </a:br>
            <a:r>
              <a:rPr lang="en-US" dirty="0">
                <a:solidFill>
                  <a:srgbClr val="FFFFFF"/>
                </a:solidFill>
              </a:rPr>
              <a:t>(</a:t>
            </a:r>
            <a:r>
              <a:rPr lang="en-US" dirty="0" err="1">
                <a:solidFill>
                  <a:srgbClr val="FFFFFF"/>
                </a:solidFill>
              </a:rPr>
              <a:t>TasP</a:t>
            </a:r>
            <a:r>
              <a:rPr lang="en-US" dirty="0">
                <a:solidFill>
                  <a:srgbClr val="FFFFFF"/>
                </a:solidFill>
              </a:rPr>
              <a:t>)</a:t>
            </a:r>
            <a:endParaRPr lang="en-US" sz="2000" dirty="0">
              <a:solidFill>
                <a:srgbClr val="FFFFFF"/>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276" y="3045267"/>
            <a:ext cx="3083510" cy="3207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6127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descr="img_1219777824163_361.jpg"/>
          <p:cNvPicPr>
            <a:picLocks noChangeAspect="1"/>
          </p:cNvPicPr>
          <p:nvPr/>
        </p:nvPicPr>
        <p:blipFill>
          <a:blip r:embed="rId3">
            <a:graysc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237058">
            <a:off x="3889193" y="4141399"/>
            <a:ext cx="1878116" cy="1659674"/>
          </a:xfrm>
          <a:prstGeom prst="rect">
            <a:avLst/>
          </a:prstGeom>
        </p:spPr>
      </p:pic>
      <p:grpSp>
        <p:nvGrpSpPr>
          <p:cNvPr id="58" name="Group 57"/>
          <p:cNvGrpSpPr/>
          <p:nvPr/>
        </p:nvGrpSpPr>
        <p:grpSpPr>
          <a:xfrm>
            <a:off x="186499" y="1051116"/>
            <a:ext cx="8658881" cy="4819611"/>
            <a:chOff x="186499" y="1051116"/>
            <a:chExt cx="8658881" cy="4819611"/>
          </a:xfrm>
        </p:grpSpPr>
        <p:sp>
          <p:nvSpPr>
            <p:cNvPr id="2" name="Oval 1"/>
            <p:cNvSpPr/>
            <p:nvPr/>
          </p:nvSpPr>
          <p:spPr>
            <a:xfrm>
              <a:off x="6179192" y="1141068"/>
              <a:ext cx="1956948" cy="69963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4021861" y="1412778"/>
              <a:ext cx="1342769" cy="639454"/>
              <a:chOff x="4800599" y="2438401"/>
              <a:chExt cx="1981200" cy="1215989"/>
            </a:xfrm>
          </p:grpSpPr>
          <p:sp>
            <p:nvSpPr>
              <p:cNvPr id="9" name="Rounded Rectangle 8"/>
              <p:cNvSpPr/>
              <p:nvPr/>
            </p:nvSpPr>
            <p:spPr>
              <a:xfrm>
                <a:off x="4800599" y="2438401"/>
                <a:ext cx="1981200" cy="1080797"/>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5105400" y="2743199"/>
                <a:ext cx="1371600" cy="911191"/>
              </a:xfrm>
              <a:prstGeom prst="roundRect">
                <a:avLst/>
              </a:prstGeom>
              <a:solidFill>
                <a:schemeClr val="bg1"/>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Round Same Side Corner Rectangle 10"/>
            <p:cNvSpPr/>
            <p:nvPr/>
          </p:nvSpPr>
          <p:spPr>
            <a:xfrm>
              <a:off x="3350476" y="1813492"/>
              <a:ext cx="2737184" cy="560999"/>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3139126" y="2346942"/>
              <a:ext cx="3195603" cy="1648329"/>
            </a:xfrm>
            <a:prstGeom prst="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4542379" y="2148954"/>
              <a:ext cx="295911" cy="376616"/>
              <a:chOff x="4343400" y="1905000"/>
              <a:chExt cx="598713" cy="762000"/>
            </a:xfrm>
          </p:grpSpPr>
          <p:sp>
            <p:nvSpPr>
              <p:cNvPr id="14" name="Rounded Rectangle 13"/>
              <p:cNvSpPr/>
              <p:nvPr/>
            </p:nvSpPr>
            <p:spPr>
              <a:xfrm>
                <a:off x="4343400" y="1905000"/>
                <a:ext cx="598713" cy="598713"/>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4477739" y="2068287"/>
                <a:ext cx="326571" cy="598713"/>
                <a:chOff x="1905000" y="5257800"/>
                <a:chExt cx="457200" cy="838200"/>
              </a:xfrm>
            </p:grpSpPr>
            <p:sp>
              <p:nvSpPr>
                <p:cNvPr id="16" name="Round Same Side Corner Rectangle 15"/>
                <p:cNvSpPr/>
                <p:nvPr/>
              </p:nvSpPr>
              <p:spPr>
                <a:xfrm>
                  <a:off x="1905000" y="5257800"/>
                  <a:ext cx="457200" cy="3048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 Same Side Corner Rectangle 16"/>
                <p:cNvSpPr/>
                <p:nvPr/>
              </p:nvSpPr>
              <p:spPr>
                <a:xfrm rot="10800000">
                  <a:off x="1905000" y="5562600"/>
                  <a:ext cx="457200" cy="5334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pic>
          <p:nvPicPr>
            <p:cNvPr id="18" name="Picture 17" descr="MB900234256.jpg"/>
            <p:cNvPicPr>
              <a:picLocks noChangeAspect="1"/>
            </p:cNvPicPr>
            <p:nvPr/>
          </p:nvPicPr>
          <p:blipFill>
            <a:blip r:embed="rId5">
              <a:graysc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8038765" flipH="1">
              <a:off x="2922854" y="4000555"/>
              <a:ext cx="1401531" cy="1317856"/>
            </a:xfrm>
            <a:prstGeom prst="rect">
              <a:avLst/>
            </a:prstGeom>
          </p:spPr>
        </p:pic>
        <p:pic>
          <p:nvPicPr>
            <p:cNvPr id="19" name="Picture 18" descr="TN_mallet-tool-gray.jpg"/>
            <p:cNvPicPr>
              <a:picLocks noChangeAspect="1"/>
            </p:cNvPicPr>
            <p:nvPr/>
          </p:nvPicPr>
          <p:blipFill>
            <a:blip r:embed="rId7">
              <a:extLst>
                <a:ext uri="{BEBA8EAE-BF5A-486C-A8C5-ECC9F3942E4B}">
                  <a14:imgProps xmlns:a14="http://schemas.microsoft.com/office/drawing/2010/main">
                    <a14:imgLayer r:embed="rId8">
                      <a14:imgEffect>
                        <a14:backgroundRemoval t="0" b="100000" l="0" r="99359"/>
                      </a14:imgEffect>
                    </a14:imgLayer>
                  </a14:imgProps>
                </a:ext>
                <a:ext uri="{28A0092B-C50C-407E-A947-70E740481C1C}">
                  <a14:useLocalDpi xmlns:a14="http://schemas.microsoft.com/office/drawing/2010/main" val="0"/>
                </a:ext>
              </a:extLst>
            </a:blip>
            <a:stretch>
              <a:fillRect/>
            </a:stretch>
          </p:blipFill>
          <p:spPr>
            <a:xfrm rot="265761" flipH="1">
              <a:off x="5670203" y="2313047"/>
              <a:ext cx="969434" cy="1056434"/>
            </a:xfrm>
            <a:prstGeom prst="rect">
              <a:avLst/>
            </a:prstGeom>
          </p:spPr>
        </p:pic>
        <p:pic>
          <p:nvPicPr>
            <p:cNvPr id="20" name="Picture 19" descr="tool2.gif"/>
            <p:cNvPicPr>
              <a:picLocks noChangeAspect="1"/>
            </p:cNvPicPr>
            <p:nvPr/>
          </p:nvPicPr>
          <p:blipFill>
            <a:blip r:embed="rId9">
              <a:grayscl/>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638838">
              <a:off x="3526926" y="2381123"/>
              <a:ext cx="1111008" cy="1002175"/>
            </a:xfrm>
            <a:prstGeom prst="rect">
              <a:avLst/>
            </a:prstGeom>
          </p:spPr>
        </p:pic>
        <p:pic>
          <p:nvPicPr>
            <p:cNvPr id="21" name="Picture 20" descr="MB900016925.jpg"/>
            <p:cNvPicPr>
              <a:picLocks noChangeAspect="1"/>
            </p:cNvPicPr>
            <p:nvPr/>
          </p:nvPicPr>
          <p:blipFill>
            <a:blip r:embed="rId11">
              <a:grayscl/>
              <a:extLst>
                <a:ext uri="{BEBA8EAE-BF5A-486C-A8C5-ECC9F3942E4B}">
                  <a14:imgProps xmlns:a14="http://schemas.microsoft.com/office/drawing/2010/main">
                    <a14:imgLayer r:embed="rId12">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7035260">
              <a:off x="5535937" y="4194244"/>
              <a:ext cx="1145938" cy="1145938"/>
            </a:xfrm>
            <a:prstGeom prst="rect">
              <a:avLst/>
            </a:prstGeom>
          </p:spPr>
        </p:pic>
        <p:pic>
          <p:nvPicPr>
            <p:cNvPr id="22" name="Picture 4" descr="C:\Users\Gail\AppData\Local\Microsoft\Windows\Temporary Internet Files\Content.IE5\7CJKZ16U\MC900391182[1].wmf"/>
            <p:cNvPicPr>
              <a:picLocks noChangeAspect="1" noChangeArrowheads="1"/>
            </p:cNvPicPr>
            <p:nvPr/>
          </p:nvPicPr>
          <p:blipFill>
            <a:blip r:embed="rId13" cstate="print">
              <a:grayscl/>
              <a:extLst>
                <a:ext uri="{28A0092B-C50C-407E-A947-70E740481C1C}">
                  <a14:useLocalDpi xmlns:a14="http://schemas.microsoft.com/office/drawing/2010/main" val="0"/>
                </a:ext>
              </a:extLst>
            </a:blip>
            <a:srcRect/>
            <a:stretch>
              <a:fillRect/>
            </a:stretch>
          </p:blipFill>
          <p:spPr bwMode="auto">
            <a:xfrm rot="13619190">
              <a:off x="4606550" y="2292999"/>
              <a:ext cx="667086" cy="83676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2788688" y="3993882"/>
              <a:ext cx="3846561" cy="1868329"/>
            </a:xfrm>
            <a:prstGeom prst="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descr="MB900391186.jpg"/>
            <p:cNvPicPr>
              <a:picLocks noChangeAspect="1"/>
            </p:cNvPicPr>
            <p:nvPr/>
          </p:nvPicPr>
          <p:blipFill>
            <a:blip r:embed="rId14">
              <a:grayscl/>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76186" y="2343683"/>
              <a:ext cx="769312" cy="769312"/>
            </a:xfrm>
            <a:prstGeom prst="rect">
              <a:avLst/>
            </a:prstGeom>
          </p:spPr>
        </p:pic>
        <p:pic>
          <p:nvPicPr>
            <p:cNvPr id="25" name="Picture 24" descr="method_adjustable_wrench_icon_style_clip_art_thumb.jpg"/>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21092">
              <a:off x="5452054" y="2147340"/>
              <a:ext cx="618495" cy="1189138"/>
            </a:xfrm>
            <a:prstGeom prst="rect">
              <a:avLst/>
            </a:prstGeom>
          </p:spPr>
        </p:pic>
        <p:pic>
          <p:nvPicPr>
            <p:cNvPr id="26" name="Picture 25" descr="MH900441292.jpg"/>
            <p:cNvPicPr>
              <a:picLocks noChangeAspect="1"/>
            </p:cNvPicPr>
            <p:nvPr/>
          </p:nvPicPr>
          <p:blipFill rotWithShape="1">
            <a:blip r:embed="rId18">
              <a:grayscl/>
              <a:extLst>
                <a:ext uri="{BEBA8EAE-BF5A-486C-A8C5-ECC9F3942E4B}">
                  <a14:imgProps xmlns:a14="http://schemas.microsoft.com/office/drawing/2010/main">
                    <a14:imgLayer r:embed="rId19">
                      <a14:imgEffect>
                        <a14:backgroundRemoval t="36615" b="64615" l="9538" r="89231"/>
                      </a14:imgEffect>
                      <a14:imgEffect>
                        <a14:saturation sat="0"/>
                      </a14:imgEffect>
                    </a14:imgLayer>
                  </a14:imgProps>
                </a:ext>
                <a:ext uri="{28A0092B-C50C-407E-A947-70E740481C1C}">
                  <a14:useLocalDpi xmlns:a14="http://schemas.microsoft.com/office/drawing/2010/main" val="0"/>
                </a:ext>
              </a:extLst>
            </a:blip>
            <a:srcRect l="9412" t="35835" r="9220" b="35005"/>
            <a:stretch/>
          </p:blipFill>
          <p:spPr>
            <a:xfrm rot="3774657">
              <a:off x="2830127" y="2623800"/>
              <a:ext cx="1504694" cy="454346"/>
            </a:xfrm>
            <a:prstGeom prst="rect">
              <a:avLst/>
            </a:prstGeom>
          </p:spPr>
        </p:pic>
        <p:pic>
          <p:nvPicPr>
            <p:cNvPr id="27" name="Picture 26" descr="god-is-my-ruler-md.png"/>
            <p:cNvPicPr>
              <a:picLocks noChangeAspect="1"/>
            </p:cNvPicPr>
            <p:nvPr/>
          </p:nvPicPr>
          <p:blipFill rotWithShape="1">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l="445" t="16426" r="-445" b="3178"/>
            <a:stretch/>
          </p:blipFill>
          <p:spPr>
            <a:xfrm rot="3781511">
              <a:off x="3841677" y="2823652"/>
              <a:ext cx="1445821" cy="613300"/>
            </a:xfrm>
            <a:prstGeom prst="rect">
              <a:avLst/>
            </a:prstGeom>
          </p:spPr>
        </p:pic>
        <p:grpSp>
          <p:nvGrpSpPr>
            <p:cNvPr id="28" name="Group 27"/>
            <p:cNvGrpSpPr/>
            <p:nvPr/>
          </p:nvGrpSpPr>
          <p:grpSpPr>
            <a:xfrm>
              <a:off x="3358930" y="2230728"/>
              <a:ext cx="2802494" cy="1599889"/>
              <a:chOff x="2590800" y="1286645"/>
              <a:chExt cx="3886200" cy="2218555"/>
            </a:xfrm>
          </p:grpSpPr>
          <p:sp>
            <p:nvSpPr>
              <p:cNvPr id="29" name="Round Same Side Corner Rectangle 28"/>
              <p:cNvSpPr/>
              <p:nvPr/>
            </p:nvSpPr>
            <p:spPr>
              <a:xfrm rot="10800000">
                <a:off x="2590800" y="2286000"/>
                <a:ext cx="3886200" cy="1219200"/>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Diagonal Stripe 29"/>
              <p:cNvSpPr/>
              <p:nvPr/>
            </p:nvSpPr>
            <p:spPr>
              <a:xfrm rot="14125266">
                <a:off x="3501536" y="763171"/>
                <a:ext cx="2064728" cy="3111675"/>
              </a:xfrm>
              <a:prstGeom prst="diagStripe">
                <a:avLst>
                  <a:gd name="adj" fmla="val 84276"/>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pic>
          <p:nvPicPr>
            <p:cNvPr id="31" name="Picture 7" descr="C:\Users\Gail\AppData\Local\Microsoft\Windows\Temporary Internet Files\Content.IE5\2N6GVCUY\MC900250779[1].wmf"/>
            <p:cNvPicPr>
              <a:picLocks noChangeAspect="1" noChangeArrowheads="1"/>
            </p:cNvPicPr>
            <p:nvPr/>
          </p:nvPicPr>
          <p:blipFill>
            <a:blip r:embed="rId22" cstate="print">
              <a:grayscl/>
              <a:extLst>
                <a:ext uri="{28A0092B-C50C-407E-A947-70E740481C1C}">
                  <a14:useLocalDpi xmlns:a14="http://schemas.microsoft.com/office/drawing/2010/main" val="0"/>
                </a:ext>
              </a:extLst>
            </a:blip>
            <a:srcRect/>
            <a:stretch>
              <a:fillRect/>
            </a:stretch>
          </p:blipFill>
          <p:spPr bwMode="auto">
            <a:xfrm rot="497137">
              <a:off x="5868344" y="4156258"/>
              <a:ext cx="1274064" cy="154258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Tools 2.jpg"/>
            <p:cNvPicPr>
              <a:picLocks noChangeAspect="1"/>
            </p:cNvPicPr>
            <p:nvPr/>
          </p:nvPicPr>
          <p:blipFill>
            <a:blip r:embed="rId23">
              <a:grayscl/>
              <a:extLst>
                <a:ext uri="{BEBA8EAE-BF5A-486C-A8C5-ECC9F3942E4B}">
                  <a14:imgProps xmlns:a14="http://schemas.microsoft.com/office/drawing/2010/main">
                    <a14:imgLayer r:embed="rId24">
                      <a14:imgEffect>
                        <a14:backgroundRemoval t="1231" b="98462" l="923" r="99077">
                          <a14:foregroundMark x1="66769" y1="67692" x2="66769" y2="67692"/>
                          <a14:foregroundMark x1="50769" y1="58154" x2="50769" y2="58154"/>
                          <a14:foregroundMark x1="71077" y1="55077" x2="71077" y2="55077"/>
                          <a14:foregroundMark x1="64308" y1="60923" x2="64308" y2="60923"/>
                          <a14:foregroundMark x1="63077" y1="76923" x2="63077" y2="76923"/>
                          <a14:foregroundMark x1="58462" y1="70462" x2="58462" y2="70462"/>
                          <a14:foregroundMark x1="76308" y1="89231" x2="76308" y2="89231"/>
                          <a14:foregroundMark x1="45538" y1="55077" x2="45538" y2="55077"/>
                          <a14:foregroundMark x1="78154" y1="92000" x2="78154" y2="92000"/>
                          <a14:foregroundMark x1="92308" y1="94154" x2="92308" y2="94154"/>
                          <a14:foregroundMark x1="88615" y1="72923" x2="88615" y2="72923"/>
                          <a14:foregroundMark x1="77538" y1="60923" x2="77538" y2="60923"/>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rot="665281">
              <a:off x="2554721" y="4112963"/>
              <a:ext cx="1240530" cy="1321953"/>
            </a:xfrm>
            <a:prstGeom prst="rect">
              <a:avLst/>
            </a:prstGeom>
          </p:spPr>
        </p:pic>
        <p:pic>
          <p:nvPicPr>
            <p:cNvPr id="33" name="Picture 6" descr="C:\Users\Gail\AppData\Local\Microsoft\Windows\Temporary Internet Files\Content.IE5\7CJKZ16U\MC900391184[1].wmf"/>
            <p:cNvPicPr>
              <a:picLocks noChangeAspect="1" noChangeArrowheads="1"/>
            </p:cNvPicPr>
            <p:nvPr/>
          </p:nvPicPr>
          <p:blipFill>
            <a:blip r:embed="rId25" cstate="print">
              <a:grayscl/>
              <a:extLst>
                <a:ext uri="{28A0092B-C50C-407E-A947-70E740481C1C}">
                  <a14:useLocalDpi xmlns:a14="http://schemas.microsoft.com/office/drawing/2010/main" val="0"/>
                </a:ext>
              </a:extLst>
            </a:blip>
            <a:srcRect/>
            <a:stretch>
              <a:fillRect/>
            </a:stretch>
          </p:blipFill>
          <p:spPr bwMode="auto">
            <a:xfrm rot="14344168" flipH="1">
              <a:off x="4956669" y="3961534"/>
              <a:ext cx="1382103" cy="105135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C:\Users\Gail\AppData\Local\Microsoft\Windows\Temporary Internet Files\Content.IE5\7CJKZ16U\MC900441282[1].png"/>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rot="1822450">
              <a:off x="4075218" y="3847195"/>
              <a:ext cx="1067113" cy="126821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MB900234256.jpg"/>
            <p:cNvPicPr>
              <a:picLocks noChangeAspect="1"/>
            </p:cNvPicPr>
            <p:nvPr/>
          </p:nvPicPr>
          <p:blipFill>
            <a:blip r:embed="rId5">
              <a:grayscl/>
              <a:extLst>
                <a:ext uri="{BEBA8EAE-BF5A-486C-A8C5-ECC9F3942E4B}">
                  <a14:imgProps xmlns:a14="http://schemas.microsoft.com/office/drawing/2010/main">
                    <a14:imgLayer r:embed="rId2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498022" flipH="1">
              <a:off x="4406581" y="3720598"/>
              <a:ext cx="1467776" cy="1380145"/>
            </a:xfrm>
            <a:prstGeom prst="rect">
              <a:avLst/>
            </a:prstGeom>
          </p:spPr>
        </p:pic>
        <p:pic>
          <p:nvPicPr>
            <p:cNvPr id="36" name="Picture 35" descr="MB900016925.jpg"/>
            <p:cNvPicPr>
              <a:picLocks noChangeAspect="1"/>
            </p:cNvPicPr>
            <p:nvPr/>
          </p:nvPicPr>
          <p:blipFill>
            <a:blip r:embed="rId11">
              <a:grayscl/>
              <a:extLst>
                <a:ext uri="{BEBA8EAE-BF5A-486C-A8C5-ECC9F3942E4B}">
                  <a14:imgProps xmlns:a14="http://schemas.microsoft.com/office/drawing/2010/main">
                    <a14:imgLayer r:embed="rId28">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5775564">
              <a:off x="3135067" y="3655557"/>
              <a:ext cx="1420913" cy="1420913"/>
            </a:xfrm>
            <a:prstGeom prst="rect">
              <a:avLst/>
            </a:prstGeom>
          </p:spPr>
        </p:pic>
        <p:grpSp>
          <p:nvGrpSpPr>
            <p:cNvPr id="37" name="Group 36"/>
            <p:cNvGrpSpPr/>
            <p:nvPr/>
          </p:nvGrpSpPr>
          <p:grpSpPr>
            <a:xfrm>
              <a:off x="3029224" y="3907495"/>
              <a:ext cx="3406953" cy="1963232"/>
              <a:chOff x="2133600" y="3611809"/>
              <a:chExt cx="4724400" cy="2722401"/>
            </a:xfrm>
          </p:grpSpPr>
          <p:sp>
            <p:nvSpPr>
              <p:cNvPr id="38" name="Round Same Side Corner Rectangle 37"/>
              <p:cNvSpPr/>
              <p:nvPr/>
            </p:nvSpPr>
            <p:spPr>
              <a:xfrm rot="10800000">
                <a:off x="2133600" y="4952999"/>
                <a:ext cx="4724400" cy="1188791"/>
              </a:xfrm>
              <a:prstGeom prst="round2Same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Diagonal Stripe 38"/>
              <p:cNvSpPr/>
              <p:nvPr/>
            </p:nvSpPr>
            <p:spPr>
              <a:xfrm rot="14068015">
                <a:off x="3134689" y="3042273"/>
                <a:ext cx="2722401" cy="3861473"/>
              </a:xfrm>
              <a:prstGeom prst="diagStripe">
                <a:avLst>
                  <a:gd name="adj" fmla="val 88217"/>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40" name="TextBox 39"/>
            <p:cNvSpPr txBox="1"/>
            <p:nvPr/>
          </p:nvSpPr>
          <p:spPr>
            <a:xfrm>
              <a:off x="3073332" y="5199784"/>
              <a:ext cx="3324661"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Behavioral/Physical Barriers</a:t>
              </a:r>
            </a:p>
          </p:txBody>
        </p:sp>
        <p:sp>
          <p:nvSpPr>
            <p:cNvPr id="41" name="TextBox 40"/>
            <p:cNvSpPr txBox="1"/>
            <p:nvPr/>
          </p:nvSpPr>
          <p:spPr>
            <a:xfrm>
              <a:off x="3413880" y="3272429"/>
              <a:ext cx="2682430"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Medical</a:t>
              </a:r>
            </a:p>
          </p:txBody>
        </p:sp>
        <p:sp>
          <p:nvSpPr>
            <p:cNvPr id="42" name="TextBox 41"/>
            <p:cNvSpPr txBox="1"/>
            <p:nvPr/>
          </p:nvSpPr>
          <p:spPr>
            <a:xfrm>
              <a:off x="3413880" y="1789056"/>
              <a:ext cx="2638617"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HIV Prevention Toolbox</a:t>
              </a:r>
            </a:p>
          </p:txBody>
        </p:sp>
        <p:sp>
          <p:nvSpPr>
            <p:cNvPr id="43" name="Rectangle 42"/>
            <p:cNvSpPr/>
            <p:nvPr/>
          </p:nvSpPr>
          <p:spPr>
            <a:xfrm>
              <a:off x="683699" y="3940177"/>
              <a:ext cx="151754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Harm Reduction</a:t>
              </a:r>
            </a:p>
          </p:txBody>
        </p:sp>
        <p:sp>
          <p:nvSpPr>
            <p:cNvPr id="44" name="Rectangle 43"/>
            <p:cNvSpPr/>
            <p:nvPr/>
          </p:nvSpPr>
          <p:spPr>
            <a:xfrm>
              <a:off x="6944027" y="3940177"/>
              <a:ext cx="152400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Education</a:t>
              </a:r>
            </a:p>
          </p:txBody>
        </p:sp>
        <p:sp>
          <p:nvSpPr>
            <p:cNvPr id="45" name="Rectangle 44"/>
            <p:cNvSpPr/>
            <p:nvPr/>
          </p:nvSpPr>
          <p:spPr>
            <a:xfrm>
              <a:off x="6826064" y="4993303"/>
              <a:ext cx="1770666" cy="738664"/>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Treatment/</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prevention of drug/</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alcohol </a:t>
              </a:r>
              <a:r>
                <a:rPr lang="en-US" sz="1400" b="1" dirty="0">
                  <a:ln w="12700">
                    <a:noFill/>
                    <a:prstDash val="solid"/>
                  </a:ln>
                  <a:solidFill>
                    <a:schemeClr val="bg1">
                      <a:lumMod val="75000"/>
                    </a:schemeClr>
                  </a:solidFill>
                  <a:latin typeface="Times New Roman" pitchFamily="18" charset="0"/>
                  <a:cs typeface="Times New Roman" pitchFamily="18" charset="0"/>
                </a:rPr>
                <a:t>a</a:t>
              </a:r>
              <a:r>
                <a:rPr lang="en-US" sz="1400" b="1" cap="none" spc="0" dirty="0">
                  <a:ln w="12700">
                    <a:noFill/>
                    <a:prstDash val="solid"/>
                  </a:ln>
                  <a:solidFill>
                    <a:schemeClr val="bg1">
                      <a:lumMod val="75000"/>
                    </a:schemeClr>
                  </a:solidFill>
                  <a:latin typeface="Times New Roman" pitchFamily="18" charset="0"/>
                  <a:cs typeface="Times New Roman" pitchFamily="18" charset="0"/>
                </a:rPr>
                <a:t>buse</a:t>
              </a:r>
            </a:p>
          </p:txBody>
        </p:sp>
        <p:sp>
          <p:nvSpPr>
            <p:cNvPr id="46" name="Rectangle 45"/>
            <p:cNvSpPr/>
            <p:nvPr/>
          </p:nvSpPr>
          <p:spPr>
            <a:xfrm>
              <a:off x="495300" y="5122304"/>
              <a:ext cx="1849258"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Condoms and other barrier methods</a:t>
              </a:r>
            </a:p>
          </p:txBody>
        </p:sp>
        <p:sp>
          <p:nvSpPr>
            <p:cNvPr id="47" name="Rectangle 46"/>
            <p:cNvSpPr/>
            <p:nvPr/>
          </p:nvSpPr>
          <p:spPr>
            <a:xfrm>
              <a:off x="186499" y="4382238"/>
              <a:ext cx="2252683"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Voluntary Medical Penile Circumcision (VMMC</a:t>
              </a:r>
              <a:r>
                <a:rPr lang="en-US" sz="1200" b="1" dirty="0">
                  <a:solidFill>
                    <a:schemeClr val="bg1">
                      <a:lumMod val="75000"/>
                    </a:schemeClr>
                  </a:solidFill>
                  <a:latin typeface="Times New Roman" pitchFamily="18" charset="0"/>
                  <a:cs typeface="Times New Roman" pitchFamily="18" charset="0"/>
                </a:rPr>
                <a:t>)</a:t>
              </a:r>
            </a:p>
          </p:txBody>
        </p:sp>
        <p:sp>
          <p:nvSpPr>
            <p:cNvPr id="48" name="Rectangle 47"/>
            <p:cNvSpPr/>
            <p:nvPr/>
          </p:nvSpPr>
          <p:spPr>
            <a:xfrm>
              <a:off x="7246908" y="4382238"/>
              <a:ext cx="1493796"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Needle exchange programs</a:t>
              </a:r>
            </a:p>
          </p:txBody>
        </p:sp>
        <p:sp>
          <p:nvSpPr>
            <p:cNvPr id="49" name="TextBox 48"/>
            <p:cNvSpPr txBox="1"/>
            <p:nvPr/>
          </p:nvSpPr>
          <p:spPr>
            <a:xfrm>
              <a:off x="683699" y="2673358"/>
              <a:ext cx="1905000" cy="95410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Prevention of perinatal Transmission (PMTCT)</a:t>
              </a:r>
            </a:p>
          </p:txBody>
        </p:sp>
        <p:sp>
          <p:nvSpPr>
            <p:cNvPr id="50" name="TextBox 49"/>
            <p:cNvSpPr txBox="1"/>
            <p:nvPr/>
          </p:nvSpPr>
          <p:spPr>
            <a:xfrm>
              <a:off x="831740" y="1335024"/>
              <a:ext cx="2438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Post-Exposure Prophylaxis (PEP)</a:t>
              </a:r>
            </a:p>
          </p:txBody>
        </p:sp>
        <p:sp>
          <p:nvSpPr>
            <p:cNvPr id="51" name="TextBox 50"/>
            <p:cNvSpPr txBox="1"/>
            <p:nvPr/>
          </p:nvSpPr>
          <p:spPr>
            <a:xfrm>
              <a:off x="880577" y="2039112"/>
              <a:ext cx="1676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Pre-Exposure Prophylaxis (PrEP)</a:t>
              </a:r>
            </a:p>
          </p:txBody>
        </p:sp>
        <p:sp>
          <p:nvSpPr>
            <p:cNvPr id="52" name="TextBox 51"/>
            <p:cNvSpPr txBox="1"/>
            <p:nvPr/>
          </p:nvSpPr>
          <p:spPr>
            <a:xfrm>
              <a:off x="6133942" y="1332250"/>
              <a:ext cx="2058981" cy="523220"/>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Treatment as Prevention (TasP)</a:t>
              </a:r>
            </a:p>
          </p:txBody>
        </p:sp>
        <p:sp>
          <p:nvSpPr>
            <p:cNvPr id="53" name="TextBox 52"/>
            <p:cNvSpPr txBox="1"/>
            <p:nvPr/>
          </p:nvSpPr>
          <p:spPr>
            <a:xfrm>
              <a:off x="3970049" y="1051116"/>
              <a:ext cx="1371600" cy="30777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Vaccines</a:t>
              </a:r>
            </a:p>
          </p:txBody>
        </p:sp>
        <p:sp>
          <p:nvSpPr>
            <p:cNvPr id="54" name="TextBox 53"/>
            <p:cNvSpPr txBox="1"/>
            <p:nvPr/>
          </p:nvSpPr>
          <p:spPr>
            <a:xfrm>
              <a:off x="6996530" y="2035248"/>
              <a:ext cx="1600200" cy="30777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Microbicides</a:t>
              </a:r>
            </a:p>
          </p:txBody>
        </p:sp>
        <p:sp>
          <p:nvSpPr>
            <p:cNvPr id="55" name="TextBox 54"/>
            <p:cNvSpPr txBox="1"/>
            <p:nvPr/>
          </p:nvSpPr>
          <p:spPr>
            <a:xfrm>
              <a:off x="6880652" y="2525571"/>
              <a:ext cx="1964728" cy="95410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Diagnosis and treatment of sexually transmitted Infections (STIs) </a:t>
              </a:r>
            </a:p>
          </p:txBody>
        </p:sp>
        <p:cxnSp>
          <p:nvCxnSpPr>
            <p:cNvPr id="56" name="Straight Connector 55"/>
            <p:cNvCxnSpPr/>
            <p:nvPr/>
          </p:nvCxnSpPr>
          <p:spPr>
            <a:xfrm>
              <a:off x="6822958"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32770"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5279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617997"/>
            <a:ext cx="5860465" cy="3825873"/>
          </a:xfrm>
        </p:spPr>
        <p:txBody>
          <a:bodyPr/>
          <a:lstStyle/>
          <a:p>
            <a:pPr marL="0" indent="0">
              <a:buNone/>
            </a:pPr>
            <a:r>
              <a:rPr lang="en-US" sz="2400" dirty="0"/>
              <a:t>The </a:t>
            </a:r>
            <a:r>
              <a:rPr lang="en-US" sz="2400" dirty="0" err="1"/>
              <a:t>TasP</a:t>
            </a:r>
            <a:r>
              <a:rPr lang="en-US" sz="2400" dirty="0"/>
              <a:t> prevention approach is focused on people living with HIV.</a:t>
            </a:r>
          </a:p>
          <a:p>
            <a:r>
              <a:rPr lang="en-US" dirty="0"/>
              <a:t>With </a:t>
            </a:r>
            <a:r>
              <a:rPr lang="en-US" dirty="0" err="1"/>
              <a:t>TasP</a:t>
            </a:r>
            <a:r>
              <a:rPr lang="en-US" dirty="0"/>
              <a:t>, people with HIV take medication.</a:t>
            </a:r>
          </a:p>
          <a:p>
            <a:r>
              <a:rPr lang="en-US" dirty="0"/>
              <a:t>The medication controls the HIV in their bodies and keeps them healthy. </a:t>
            </a:r>
          </a:p>
          <a:p>
            <a:r>
              <a:rPr lang="en-US" dirty="0"/>
              <a:t>The medication also lowers their likelihood of transmitting HIV to others.  </a:t>
            </a:r>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3" name="Picture 9" descr="C:\Users\Gail\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986" y="4070422"/>
            <a:ext cx="1752524" cy="17525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Gail\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8281" y="1143079"/>
            <a:ext cx="1762229" cy="11748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6B4B987-663F-4098-9A86-E4B685244234}"/>
              </a:ext>
            </a:extLst>
          </p:cNvPr>
          <p:cNvPicPr>
            <a:picLocks noChangeAspect="1"/>
          </p:cNvPicPr>
          <p:nvPr/>
        </p:nvPicPr>
        <p:blipFill>
          <a:blip r:embed="rId5"/>
          <a:stretch>
            <a:fillRect/>
          </a:stretch>
        </p:blipFill>
        <p:spPr>
          <a:xfrm>
            <a:off x="6773133" y="2317898"/>
            <a:ext cx="1752524" cy="1752524"/>
          </a:xfrm>
          <a:prstGeom prst="rect">
            <a:avLst/>
          </a:prstGeom>
        </p:spPr>
      </p:pic>
    </p:spTree>
    <p:extLst>
      <p:ext uri="{BB962C8B-B14F-4D97-AF65-F5344CB8AC3E}">
        <p14:creationId xmlns:p14="http://schemas.microsoft.com/office/powerpoint/2010/main" val="223054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68338" y="1617663"/>
          <a:ext cx="7826375" cy="4033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err="1"/>
              <a:t>TasP</a:t>
            </a:r>
            <a:r>
              <a:rPr lang="en-US" dirty="0"/>
              <a:t> Progress</a:t>
            </a:r>
          </a:p>
        </p:txBody>
      </p:sp>
    </p:spTree>
    <p:extLst>
      <p:ext uri="{BB962C8B-B14F-4D97-AF65-F5344CB8AC3E}">
        <p14:creationId xmlns:p14="http://schemas.microsoft.com/office/powerpoint/2010/main" val="56025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4F6E771A-0598-48AF-82F4-E185A1657EF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A4198D77-0091-411B-90EB-D1B93603733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577FF8FA-8F36-46E0-9133-66224CF6320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C7F11177-9C2C-47A4-9C0C-16840335F43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8294AC8D-5A45-4D77-AF84-BEFDEE9AB896}"/>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34FF6AEF-5C65-48C1-B72B-8BB3D222CC9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85310109-E1AC-43E0-AB88-7824C767A4BE}"/>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901A661C-191E-422A-8174-817890B88D9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a:t>The Treatment Cascade in the U.S.</a:t>
            </a:r>
          </a:p>
        </p:txBody>
      </p:sp>
      <p:sp>
        <p:nvSpPr>
          <p:cNvPr id="4" name="AutoShape 2" descr="data:image/jpeg;base64,/9j/4AAQSkZJRgABAQAAAQABAAD/2wCEAAkGBhIQEBAQDxIQEBIPEBAPDxAQEBAQFBAQFRAVFBQQFBQXHCYeFxkjGRQVHy8gIycpLCwsFR4xNTAqNSYrLCkBCQoKDgwOGg8PGiokHyUsNDQyKiwqKiwpLCosLC4qLSwtLC0uLCksLCwpLSwsLCksLCwsLSkqLSwsLCwsKSksKf/AABEIAKUBMgMBIgACEQEDEQH/xAAcAAABBQEBAQAAAAAAAAAAAAAAAQIFBgcEAwj/xABFEAACAQICBQgHBgMHBAMAAAABAgADEQQFBhIhMXEHE0FRYYGRsSIyQlJyocEUI2KCktFDorIVJDNjwuHwRFNzgxYXNP/EABoBAQACAwEAAAAAAAAAAAAAAAADBAECBQb/xAA0EQACAgEBBgIJBAIDAQAAAAAAAQIDEQQFEiExQVETYSIycYGRobHB4RRC0fAj8SQzUnL/2gAMAwEAAhEDEQA/ANxhCEAIQhACEIQAhCEAIQhACEIQAlc0+x3NYGr0Gpq0h3nb8gZY5nfKrjv8CiPxVW/pH1kdrxBl/Z1XiamC88/DiZ6TLHoVkFPFvV54MUpqttVtX0mPXwErZmicn+GKYOpUuFNV3sW3DVXVBPZeUqY70uJ6vadzq07cXhvCX99hQ8wRVq1Vp31FqOqXNzqhiBt7p43lnfk7xO9Xo1O0Mwv4ieDaB4wEAopBIBK1FNhfaZh1z7G8NdpsY8RfEbmWirUMLTxLVFPOCn93qkEFxe192yQd5eeUesFpYakPeZrdiqFH9Uol5m2KjLCMaC2d1Ksn1b+GS18nI/vyH8FT+gzWplXJon97B6qdQ/0geZmqS1p/VPObaf8AyPcvuLCEJOcYIQhACEIQAhCEAIQhACEIQAhCEAIQhACEIQAhCEAIQhACEIQAhCEAIQhACJFiQBCZjmnmO53HVbbqdqY/KNvzvNcxeIFNHc7kVmPcLzB8XXLu7ne7Mx4k3lXUPgkeh2FVmcrOyx8f9HgZoGc/3fJ6dPcai0k72PON5WlAvJfPdKqmLSnTdEQUyWGprbdlgLHqleElFM7eqondZXj1U8v3ciJSsw3Mw4MRJ7RPG13xdCnztbV1rsvONYqoJIIvu3Su3k1onm1PDYjna2sQKbKNUXsWtt8JrB+kibVwzTLEcvDwSfKNidbFIn/bpDxZiT8gJVp36RZkuIxVWsl9VioS4sdUKBu7pHXmZvMmzGjrdVEIPnj5l75Mh98//hJ/nH7iaUGmccnS6tRj/luluBon6maEjy7R6h5Pa7zqX7j3ixgMdJjlCwhCAEIQgBCEIAQhCAEIQgBCEIAQhCAEIQgBCEIAQhEJgFZ0u0vOCaklNFqM4LMGJFlvYbukm/hIalyqe/h/01foVlX0pzT7Ri61S/ohtRPgXYPqe+RBMoyulvPDPY6fZVHgx8SOZY48WaVS5UqHtUqy8NRvqJ20uUfBHe1RPipMfK8yaKKTEXCsRuuFJF+Mwr5mZbG0r7r3/wA5Nkpaa4Jt2Ipj4tZfMTtoZ9hn9SvRbhUX95hRMaRNv1L7EMthVftk/l+D6CTEK3qsp4MDFJnz4tQr6pK8CR5Sa0U0jqUMZh9eq5p1H5p1Z2K2bYDYnoJE3jqMvDRVu2G4Rcozzhcsfk03TF2GBxRTeKTNbrUbWHheYac0SwNm28DNS5RM+qUebo0n1S6uatgDdD6Oqb98y58upkW1bcGIkd7TlgvbGqnCjeeMN58+wz+1KfWRxX9ooxtM7nXvuPOeFTJaZ6XHAj6ieLZCOiow4qD5WlfgdjMuxIrWU7mU8GEeD394kOcjfoqKeKkfvGf2RWG4oeDEeYjA331ROeMVNpA6yBIMYXEL0HucH6zpw1SuGGsKgFxckbN/XMGykmaVorUtVFtlqSE/nAP+kTQMNUuJn2h6b2PSKY7ggl9wm6dOr1UeD2hLOokSCGegnihnqJIUR8IgiwAhCEAIQhACEIQAhCEAIQhACEIQAhCEAIQhACQ2l2afZ8JWcGzFebT4m2Dw2nukzM15Uc21qlLDA7KY51/ibYoPAX/VI7ZbsWy9s+jx9RGPTm/Yik3iExLz1w2Hao606YLM5CqB0kzmnvW0llnTkuUPiqy0qey+126ETpYzTspr0aTtgqH/AE9NWf4mNiD1t0njILFVUyjCCmlmxNYXLdvS/wAK7gOkyI5O8STjKlzcvRckk3JIZTc+MtQxXJR6s85rN7WVTt5Qj6vm+r9nYgM5pamIrr7taoBw1zb5Tik1ppR1cdiPxMrDvRfreQZlafBs7unlv1Rl3S+ghkVmOKK1EsbW3djbwfLwkoxldxbc44tvLi3jaIrLMXz3Y8C755nRxdRaxuL0qQsesIAT3m5kYY5hbZ1bPDZGGG8vLJK4KuKhHkhrToy7LauIYpRQuyrrEAgWG6+2cxl55MsN/wDoq9qUx3XY+Ym1cd6WCDW6h6emVi5r+Sl4nDPSdqdRSrobMp3g2vPO86c3xXO4itU9+q5HDWNvlacl5o+fAswbcU5c8DrxecsCe7x2Rl55YqpYL2uo+sIxN4i2Wd6xXAKQSNZrbDa4ANvISJpZlVX1atVeFRx9Z35k2rhcOn4ST8rfWQ15La8SwUNnxUqXJrnJv5kxR0sxi+riavewPmJ3UeULHL/FDfFTQ/Scmi+joxr1FLmnzaq1woa5Jtb5SZfk3bbqYmmbdBQg99mmYqxrK+ppfboYTcLVHP8A8/gWhyo4tfWWi/5WXyM7aPKy/t4dD8NQjzBkNiOT3FKLqaVTsVyCf1C3zlexWGekxSorIy71YWMy52R5mtem0Go9RRfsZo9HlYpH16FRfhdW/ad1HlOwbb+eTjTB8jMmvFBhXzEtj6V8k17/AOcm/wCCxqVqaVaZ1kqKGU2IuD2Gcv8A8hwusVOIohlNiDUUEHq2mV+jnH2TJUre0MOFp9tRvRUeJ+Uyys9zc7b2JPWbbTJ53bqRxdJsyN8pptpReEb9TxtNvVqI3B1M9Q0+ehOilj6i+rUqL8NRx5GafqfIty2D/wCbPl+TfoXmHUNJ8Wnq4isOLlvO87aOnmOX+NrfGiH6Tb9RHsV5bCuXKS+ZskJlNHlLxg9YUX4oV8jO2lyqVfboUz8LsPO82V8CCWx9UuST9/8AODSYSo5Bygriq6UDRamX1rNrhhcC9rWluksZKXFHPv09lEt2xYYQhCbEAQhCAMq1AoLMbBQST1AC5MwjOcyOIxFWsf4jkjsXco8LTUuUPNeYwTqDZq5FJeB2sfAHxmPiUtTLionq9hUYhK59eC9i/P0HiaDkOWpluGbGYofestkTpUHdTH4j09QlIyjHihWWqaa1tTaqMxA1uhtm+07dItJKmNdWYaiILJTBJAJ3sT0kyKElFZ6nR1dVt8lUuEP3Pv5dyb/+x2b/ABcLRccSdneDJHR/SrD1sQlNMKtGo+sBUXm/dLEbADttM8kho/jFo4qhUc6qq/pHqUggn5zaNssrLIb9m0eHLcjh4eMN88dskvyjUbYsN79FD3gkftKoZbdP8xo4hqD0Ki1LK6tq32ekCL3EqRmlvrvBY2fvfpoKSw8fTgc+Nq6qMewyJyXDFqiMdwLMe4bJ1Z5Wslus+UNG09Av1gKBwJv9Ij6rYvbldCC9pLtGGOaMM0Lo0zRNF/7vlb1txZa1YHr2EL5TOmmiaTH7PlSUtxZKFLvNnbyMmp4Zl2Rydqen4dP/AKkvgv8AZnAMW8ZeLeQHYHXnNjDd6KjaWc7B4T3vOV8RqYrDsdyFSfG8krWZIo6+fh0SZYs8NubX3UUHjt+hEirzrzXGCq+uNxGzu9H6TivFjzJmdBHd00F5L58S/wDJjT2Yl+s0l8NY/WU/NK18RXbrrVNo+My78nCauFrP71Vj+mmBM8qVdYk+8SfE3m8/+uKKmk9LWXy9i+X4JDAZ7iKLBqdVxb2SxZT2FTsl7xNJM1wAqhQtZA1rezUXayfCfqJmYM0bkzvzFbq54W/Rt+kzS8vdfI02rXGqtaiHCUWuP2M+vFvFxJHOPbdrtbhrGNBkB2VxRNaZZ3fCZdhFOxKCV6o/EwIQH8tz+YSGJ3cB5SFzDEkuxJvb0BfoAFgO4SYB3cB5SSx5wc/QxUXNLv8AdjgZKZBkVTGVCiWUKLu53IOjiT1SJvL5yZ4lbYincByyuOsra2zgfOK4qUkmSa+6dFErIc0FbRXL6J1K2KYON4LqCD2qAbd88qmgtOqpbBYlKtvZYqe667u8SvZ5k1ehVqGsrEF2YVbEq9ze+t19hnHgca9F1qUiVZTcEdPYesdk2co5w4lWui6UFOu5t+xOP4PTG4KpQc06qlGXeD0jrB6R2zxlr0uzzDYujSam33yMLqVIOqw9Jb7iAbSpAyOaSfBl3TWztrUrI7r6omdE6mrjsKf81R4gibXMHyqtqV6De7Vpn+cTdxLenfBnndux/wAkH5f36iwhCWTz4RDFiQDM+VBKz16ShCaaUyUN/Wcn0vCwlIbCuN6P4Tc83y1MRTNN+Kt0o3QRM4xmEajUanUFmU9xHQw7DKN1bUsnsNk6yMqlUlhx+fn/ACVCxG8EdxhrS1g9cDh0O9V8BIN06/i+RVRAyy1MrpH2B3TwfJqfURwMbrCtiyAMaZNPkq9DMJzVco32b5TGDfeRS8/rXa3UJNZJR1aCfiu5793ytK/miHnCG36xlrYhERr+gVXVbotbZN3wiinX6V8n24A0YYn2lD7S+ML33EHvE0LoU2AZSRcBgSN1wDe0ndLNLhjadNFptT1HLtdgwOywtbq2yBZT1Hwng0ypNJpEU6ITnGyS4x5e8S8LxBCak4t5D5pV++P4SB4ASYQXI4iV3FvrVX7WP7SehekcbbMsafC6ssVM2Sn8CnxF/rFvFqixt1ADwEbIW8s61cd2Cj2RpuiQKZWxUEsVxDgDaSdtgBM6fBVF9anUX4qbjzElcs0zxOHprSpmmUTYoZL9N94IMk6XKZX9ulRfhrr5kydyhJJN4wciurVaeyyUYKSk888fYreCwFSswSkjOxNrAHZxO4DjNHYrleXapINQhgLe1WcdHYP9PbIJ+U17HUw9NSekuSPAAX8ZWc0zmrin16zax3KBsVR1KOiFKMF6LyzNlOo1coq6KjBPOM5b+BzXjlM8wY8GVzsFdx7fe26NYn5yxE+Q8hKzjj98e/8AqMsrfQeQktnQ52h47/tHAzpwj1aZFalzilTsqKGsLb9u6cgl85PczRqdTB1DtJZkB9pWFnUdvTMVx3pYyTay501OajvLqvI8Mu5R6gGriKa1RuLL6DEdqnYflO+nVyrGmxUUKjdnMm/YR6JlSzvR6rhHKupKXOpVAJVl6LnoPYZGBpv4klwlx9pUWhosXiUNxz1i+Hw+3As+kuhzYUc7TY1KN9pIsyX3a3WO2VyaVk1N/wCymGIB/wAGtYPv5ux1L3/5umaKZi2KWGupvs/UTsU4WPLi8Z7noj2IPukHwN5vuHfWRW61U+IvMAm65FW18Nh296jTP8okumfFnO29H0YS9v2O+ESEuHlxYhixDAPJ5B6RZOMQmywqJco3X1qewydYTnqLMNJrDJKrJVTU4PijLDdSVYEFTYg7weqPVpY9KskLg1qQu6+so9tf3Epoxtth2HtFpQlBxZ7LTa2vUQUs4fVEmrx1pwpjB1ie6VxNSxw6D2WeFRZ0c4DPOpGDKkU7P8jL1lZbAMCSeogR1DCkYc0HIbfqML7OkA9/nJrNG2Ad8jjNW2uBvGmEnv8AUgKmVVQtth4MJyNgq6+w/dtlnaebTGTd0p8mysc/WXoqDuaKM5qDezd/+8sTMes+M8mPA8QDM5XY18GfSZDpnr9Oqfyie6Z1feq/MfWdjYZDvSmfyieZy+l7gHAsPIzHA2UbV1TPTDY5WPqkb/a6bSBobaov74v+qTtLAILldYaovvuOEg6C/efnHnJqOpydrv8A60+5bXwVySHXab7biMOXv0ap4MJ0LHgSA7eTiOCqD2T3bYw0WG9WHdJIRdc9ZmDYiooMlOdPTt4gRpYdKr4AQZI8GPXeOI851lEPsjuJEZUWmoLHWGqL7+rugw+HMqWJF6x4/Uyyvv8ADyEgqVIvX2DaxAA4yy1MHtNmHgZLZzOfoF6Dl3ZzCelKoVIZSVINwQbEHrBjvsbdanvh9mbq8LGRHQLRl/KJWQatZErjdc+gx4mxB8J3rygYcbRhLN/6/O0oxpnqPgYkmV011OfPZmmk87uPY2voWTPtNq2KU0wq0qbesqksWHUzdXYBK8I28cJHKTk8stU010x3a1hDwZtGhVbWwGGPVT1f0kj6TFRNd5Oat8Ag92pVX+e/1k+nfpHI25HOnT7S+zLTFjYS8eQHRIsSAMM8nWe5EYRAOKtSuJBYzJFY7VHhLMyTwajAKdV0Zp+6PCcr6Lp0AjgTLs2Hnm2GmMI2U5R5Moz6OEeqzjvvOepk9UbmvxUfSXx8LOWvhwASdwBJ4AXmHCPYmjqblyk/iZfmAIcq1iV2G05CJ0Yqrruze8xPiZ4Gcx8We/qi4wSfPBZ9DtH8Pi0rc8H16brYq5X0WXZs3bwZWs3wfM161IXtTqMgvvsDsv3S08m9e1esnv0g3erD6MZFad0NTHVfxhH8VF/nJZJeGmc6m2a106pN4xlL4Fcae+V5TUxNTmqIBaxY3NgAOkn/AJvng00fRPLVwWEfE1vRaovOuTvWmB6KcTv7xNK4b78ixrtV+mqzHjJ8EvMoGbZLVwrBKwUFhrAK6tsva+zd3zhnZm+Ztiaz1n3udg91RsVRwE4ppLGeBaq39xeJ63XHI9UHoN2lR85A4ejZ0PXUH9UsC07oAOlxt6twHzMmG0RUp6Jsy2IPaJa06ymcDbdiU6l7/mcaz1Ajxk9YeyD3/wC0d9grD2D3ESN1S7F2G0qH+5DAsCI40nG9H/SZ5s9t4I4gzRwa6FuGqqlykviBEYRA1RGmpNMFhWICJFZxitq0hvb0m4DcPHyko1SQLUGbEXYbW3cOj5SWqGcyfQ520NTuxjVHnJ/Lr/B35XhNUtVO82VP0jWb6Tu5yISAABuAsP3jSZFJ5eTo1QUIKKPTnIoeeMAZqS5OkVO2P5wzlDR4aZB77DvA8BDm190fOMDT1w9JnZUQFmY2VRtJMGHhLLCngwzBVDFmNlVSSSeoCa1oZkj4TDc3UPpO5qFfcuANW/Sdk49E9FFwoFSpZq7DfvFMe6vb1mWlZfpq3fSfM8ftTaKv/wAVfqrr3/A6EISwcIdCEIAkTVjokAYRGlZ62iWgHiUjDTnQRGlYByvTkHpXiOawlZukgIvFjb95YmWUflIxdko0h7TM54KLD5mR2PEWy5oKvF1EI+f04lBMYY8xhnNPfExoXiNTHUfx61PjrKbfO07+UuhavRf36RXvVj9CJXcuxHN16NT3KqN/MJdOU3D3p4dxttVZBbp11BA/lk8eNTRyL/Q19Uu6a+v4Ktojkf2rEDWF6dK1Sr27fRTvPyBktyjZ7cjCUzsWz1re97Kd2/wk1hUXKsAXYA1W9Jh71Zh6KcAPIzMcRWZ2Z3JZnJZiekk3JiX+OG71ZihfrNS736kOEfN9/wC+XY8ohixJXO4d6L90lt5qU/Mn6S/5chZReUrBUrtSXqq0z4UmM0XLKGwS9p16J47bks3KPZDkwA6p6jLR1SRpUZ0LRlk4RDHKh1RjZMp6PlLAKEOYgFVq6N0zvRT+UTkq6H0T7A7riXQ0I04eYwmbRnKPJtFKw+hVENrapNtwJNvCeWb6Fo9mS6MLi427D0Wl7GHjXw0xurGDfxrN5T3nldTK6uhlUbnB4qZyVNFcQN2oe8j6TV2wQ6p5NgB1TR0wfQuR2nqY/u+SMkfJMQv8O/AgzwfB1V306g/KT5TXmy0dU8myodU0eniWY7a1C5pP++0yFmI3gjiCIgria02SqeieLaL0m301PFRNXpl3LEduy/dD5mZ4RGqOqUwWZjZVHTNT0U0YXCrrNZqzD0n90e4v79M6so0do0CWp00VjsLBRe3VeTdOnN66VF5ZV1u1J6mO5FYXXz/A+mJ7LGqI8Sc44sItoQBYQhACEIQAtEiwgCRpjohgHk0yzTzGa+MZeikqp32ufP5TUqrAAk7AASeAF5iWY4k1atSod7uzeJlbUPgkd7YdWbZT7L6/6OUxjRxM82lI9YMYzX8PSTE0cM7jWsKVZfjCWB8SZkBnTRzrEU11ErVVUDVCh21QOoDoktdihnJztfopalR3Hhr7knpxnv2ivqIb0qBKr1M/tP8AKw4SsNHtGNI5Scnll6imNNarjyQyKguQOsgRJ64QXdew38Ns1JixZJhSa2sVIBcshIIDAKVuD07xNDwFLYJU8pzMYmoiqtkwtGnRUnexNizEdG1ZdMGmwTpVJKPA8HtKcp6iTksPsdtJJ0qkZSWdCrJTnDQkdqR4EcBAPI04nNz21YasA8Obgac97RLQDmNKIaM6dWJqQDlNGJzM69SJqQDk5mOFGdOpF1YB5JTnqFjtWKBAACKBC0WAEIQgCwhCAEIQgBCEIAkaYQgHDm1MtQrKDqlqTi9r29EzHKmCsPW/l/3hCVdQuKPTbDb3ZrzRx1FtPJjCEpnpEMM8zCEGRjRhhCYNhpnvgh6RPUrH5W+sIQYLboLT2VD/AJlvBR+80PCLshCdOr1EeB2g/wDk2e0kKYnusWEkKI4R0IQAhCEAIWhCAFoloQgBaJaEIAWi2iQgCxbQhACEIQBYQhA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5621965" y="5243247"/>
            <a:ext cx="352203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-CDC, 2017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(https://www.cdc.gov/nchhstp/newsroom/2017/HIV-Continuum-of-Care.html)</a:t>
            </a:r>
          </a:p>
        </p:txBody>
      </p:sp>
      <p:graphicFrame>
        <p:nvGraphicFramePr>
          <p:cNvPr id="6" name="Diagram 5"/>
          <p:cNvGraphicFramePr/>
          <p:nvPr/>
        </p:nvGraphicFramePr>
        <p:xfrm>
          <a:off x="669851" y="1148316"/>
          <a:ext cx="8123275" cy="4869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1041991" y="5397136"/>
            <a:ext cx="2647507" cy="523220"/>
          </a:xfrm>
          <a:prstGeom prst="rect">
            <a:avLst/>
          </a:prstGeom>
          <a:solidFill>
            <a:srgbClr val="EF402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…have a suppressed viral load (&lt;200 copies/ml)</a:t>
            </a:r>
          </a:p>
        </p:txBody>
      </p:sp>
      <p:cxnSp>
        <p:nvCxnSpPr>
          <p:cNvPr id="9" name="Straight Connector 8"/>
          <p:cNvCxnSpPr/>
          <p:nvPr/>
        </p:nvCxnSpPr>
        <p:spPr>
          <a:xfrm>
            <a:off x="3689498" y="5658746"/>
            <a:ext cx="733646"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348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38972DDD-4C75-4AAD-A7A3-C6536124EF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609F17D4-79FB-47FD-80DA-D7D1FC04F80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D406DB0B-664D-4505-9A9A-1AC021DA25B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BC7BF8BF-01E2-475F-9C36-308F3999FA7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B7E6674B-B0AB-48C9-894E-389A8911265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Continuing Research: Treatment as Prevention</a:t>
            </a:r>
          </a:p>
        </p:txBody>
      </p:sp>
      <p:graphicFrame>
        <p:nvGraphicFramePr>
          <p:cNvPr id="5" name="Diagram 4"/>
          <p:cNvGraphicFramePr/>
          <p:nvPr/>
        </p:nvGraphicFramePr>
        <p:xfrm>
          <a:off x="680484" y="1360967"/>
          <a:ext cx="8165803" cy="4476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282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5B4553E6-7C5F-4F2A-BECD-E15A3917397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15CC112-EE07-44E2-B4E5-CF8DB6EB5D6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B07B1396-8795-4E30-9011-130D52795B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A6352C34-22E5-4C80-88E8-6E4647C4B8C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861613D3-F19E-4FA7-AD0C-CAE988B933C9}"/>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DD38F5D8-8C20-4163-8AE6-91B6F37FB38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61192" y="1270042"/>
            <a:ext cx="3255487" cy="4540102"/>
          </a:xfrm>
        </p:spPr>
        <p:txBody>
          <a:bodyPr>
            <a:normAutofit fontScale="92500"/>
          </a:bodyPr>
          <a:lstStyle/>
          <a:p>
            <a:r>
              <a:rPr lang="en-US" dirty="0" err="1"/>
              <a:t>TasP</a:t>
            </a:r>
            <a:r>
              <a:rPr lang="en-US" dirty="0"/>
              <a:t> is a medical HIV prevention approach for people with HIV to reduce the likelihood of transmission to others.</a:t>
            </a:r>
          </a:p>
          <a:p>
            <a:r>
              <a:rPr lang="en-US" dirty="0"/>
              <a:t>Many treatment options are available for </a:t>
            </a:r>
            <a:r>
              <a:rPr lang="en-US" dirty="0" err="1"/>
              <a:t>TasP</a:t>
            </a:r>
            <a:r>
              <a:rPr lang="en-US" dirty="0"/>
              <a:t>, but gaps persist in the HIV treatment cascade.</a:t>
            </a:r>
          </a:p>
          <a:p>
            <a:r>
              <a:rPr lang="en-US" dirty="0"/>
              <a:t>Researchers are studying new treatment approaches to address these gaps like injectable ART and ART implants.</a:t>
            </a:r>
          </a:p>
        </p:txBody>
      </p:sp>
      <p:sp>
        <p:nvSpPr>
          <p:cNvPr id="3" name="Title 2"/>
          <p:cNvSpPr>
            <a:spLocks noGrp="1"/>
          </p:cNvSpPr>
          <p:nvPr>
            <p:ph type="title"/>
          </p:nvPr>
        </p:nvSpPr>
        <p:spPr/>
        <p:txBody>
          <a:bodyPr/>
          <a:lstStyle/>
          <a:p>
            <a:r>
              <a:rPr lang="en-US" dirty="0" err="1"/>
              <a:t>TasP</a:t>
            </a:r>
            <a:r>
              <a:rPr lang="en-US" dirty="0"/>
              <a:t> Summary</a:t>
            </a:r>
          </a:p>
        </p:txBody>
      </p:sp>
      <p:pic>
        <p:nvPicPr>
          <p:cNvPr id="4" name="Picture 3">
            <a:extLst>
              <a:ext uri="{FF2B5EF4-FFF2-40B4-BE49-F238E27FC236}">
                <a16:creationId xmlns:a16="http://schemas.microsoft.com/office/drawing/2014/main" id="{AFBAA1B0-C37C-4AD3-86F7-4F6BE7BE34EF}"/>
              </a:ext>
            </a:extLst>
          </p:cNvPr>
          <p:cNvPicPr>
            <a:picLocks noChangeAspect="1"/>
          </p:cNvPicPr>
          <p:nvPr/>
        </p:nvPicPr>
        <p:blipFill>
          <a:blip r:embed="rId3"/>
          <a:stretch>
            <a:fillRect/>
          </a:stretch>
        </p:blipFill>
        <p:spPr>
          <a:xfrm>
            <a:off x="150384" y="1381022"/>
            <a:ext cx="5110808" cy="2825360"/>
          </a:xfrm>
          <a:prstGeom prst="rect">
            <a:avLst/>
          </a:prstGeom>
        </p:spPr>
      </p:pic>
    </p:spTree>
    <p:extLst>
      <p:ext uri="{BB962C8B-B14F-4D97-AF65-F5344CB8AC3E}">
        <p14:creationId xmlns:p14="http://schemas.microsoft.com/office/powerpoint/2010/main" val="396842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Icebreaker</a:t>
            </a:r>
          </a:p>
        </p:txBody>
      </p:sp>
      <p:sp>
        <p:nvSpPr>
          <p:cNvPr id="6" name="Rounded Rectangle 5"/>
          <p:cNvSpPr/>
          <p:nvPr/>
        </p:nvSpPr>
        <p:spPr>
          <a:xfrm>
            <a:off x="1442317" y="2153191"/>
            <a:ext cx="1950089" cy="1839459"/>
          </a:xfrm>
          <a:prstGeom prst="roundRect">
            <a:avLst>
              <a:gd name="adj" fmla="val 10000"/>
            </a:avLst>
          </a:prstGeom>
          <a:solidFill>
            <a:srgbClr val="FF0000"/>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TextBox 8"/>
          <p:cNvSpPr txBox="1"/>
          <p:nvPr/>
        </p:nvSpPr>
        <p:spPr>
          <a:xfrm>
            <a:off x="1442317" y="2514678"/>
            <a:ext cx="1950089" cy="1015663"/>
          </a:xfrm>
          <a:prstGeom prst="rect">
            <a:avLst/>
          </a:prstGeom>
          <a:noFill/>
        </p:spPr>
        <p:txBody>
          <a:bodyPr wrap="square" rtlCol="0">
            <a:spAutoFit/>
          </a:bodyPr>
          <a:lstStyle/>
          <a:p>
            <a:pPr algn="ctr"/>
            <a:r>
              <a:rPr lang="en-US" sz="2000" dirty="0">
                <a:latin typeface="Times New Roman" pitchFamily="18" charset="0"/>
                <a:cs typeface="Times New Roman" pitchFamily="18" charset="0"/>
              </a:rPr>
              <a:t>What is your name?</a:t>
            </a:r>
          </a:p>
          <a:p>
            <a:pPr algn="ctr"/>
            <a:r>
              <a:rPr lang="en-US" sz="2000" dirty="0">
                <a:latin typeface="Times New Roman" pitchFamily="18" charset="0"/>
                <a:cs typeface="Times New Roman" pitchFamily="18" charset="0"/>
              </a:rPr>
              <a:t>Your Pronouns?</a:t>
            </a:r>
          </a:p>
        </p:txBody>
      </p:sp>
      <p:sp>
        <p:nvSpPr>
          <p:cNvPr id="10" name="Rounded Rectangle 9"/>
          <p:cNvSpPr/>
          <p:nvPr/>
        </p:nvSpPr>
        <p:spPr>
          <a:xfrm>
            <a:off x="3544806" y="2162223"/>
            <a:ext cx="1950089" cy="1839459"/>
          </a:xfrm>
          <a:prstGeom prst="roundRect">
            <a:avLst>
              <a:gd name="adj" fmla="val 10000"/>
            </a:avLst>
          </a:prstGeom>
          <a:solidFill>
            <a:srgbClr val="CCCCCC"/>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1" name="TextBox 10"/>
          <p:cNvSpPr txBox="1"/>
          <p:nvPr/>
        </p:nvSpPr>
        <p:spPr>
          <a:xfrm>
            <a:off x="3580353" y="2668566"/>
            <a:ext cx="1950089" cy="400110"/>
          </a:xfrm>
          <a:prstGeom prst="rect">
            <a:avLst/>
          </a:prstGeom>
          <a:noFill/>
        </p:spPr>
        <p:txBody>
          <a:bodyPr wrap="square" rtlCol="0">
            <a:spAutoFit/>
          </a:bodyPr>
          <a:lstStyle/>
          <a:p>
            <a:pPr algn="ctr"/>
            <a:r>
              <a:rPr lang="en-US" sz="2000" dirty="0">
                <a:latin typeface="Times New Roman" pitchFamily="18" charset="0"/>
                <a:cs typeface="Times New Roman" pitchFamily="18" charset="0"/>
              </a:rPr>
              <a:t>What do you do?</a:t>
            </a:r>
          </a:p>
        </p:txBody>
      </p:sp>
      <p:sp>
        <p:nvSpPr>
          <p:cNvPr id="12" name="Rounded Rectangle 11"/>
          <p:cNvSpPr/>
          <p:nvPr/>
        </p:nvSpPr>
        <p:spPr>
          <a:xfrm>
            <a:off x="5682842" y="2162223"/>
            <a:ext cx="1950089" cy="1839459"/>
          </a:xfrm>
          <a:prstGeom prst="roundRect">
            <a:avLst>
              <a:gd name="adj" fmla="val 10000"/>
            </a:avLst>
          </a:prstGeom>
          <a:solidFill>
            <a:srgbClr val="EF4025"/>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3" name="TextBox 12"/>
          <p:cNvSpPr txBox="1"/>
          <p:nvPr/>
        </p:nvSpPr>
        <p:spPr>
          <a:xfrm>
            <a:off x="5718389" y="2442941"/>
            <a:ext cx="1950089" cy="1323439"/>
          </a:xfrm>
          <a:prstGeom prst="rect">
            <a:avLst/>
          </a:prstGeom>
          <a:noFill/>
        </p:spPr>
        <p:txBody>
          <a:bodyPr wrap="square" rtlCol="0">
            <a:spAutoFit/>
          </a:bodyPr>
          <a:lstStyle/>
          <a:p>
            <a:pPr algn="ctr"/>
            <a:r>
              <a:rPr lang="en-US" sz="2000" dirty="0">
                <a:latin typeface="Times New Roman" pitchFamily="18" charset="0"/>
                <a:cs typeface="Times New Roman" pitchFamily="18" charset="0"/>
              </a:rPr>
              <a:t>Tell us something special about yourself.</a:t>
            </a:r>
          </a:p>
        </p:txBody>
      </p:sp>
    </p:spTree>
    <p:extLst>
      <p:ext uri="{BB962C8B-B14F-4D97-AF65-F5344CB8AC3E}">
        <p14:creationId xmlns:p14="http://schemas.microsoft.com/office/powerpoint/2010/main" val="20016360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319524"/>
            <a:ext cx="7928804" cy="4043397"/>
          </a:xfrm>
        </p:spPr>
        <p:txBody>
          <a:bodyPr/>
          <a:lstStyle/>
          <a:p>
            <a:pPr marL="0" indent="0">
              <a:buNone/>
            </a:pPr>
            <a:r>
              <a:rPr lang="en-US" sz="2400" dirty="0"/>
              <a:t>A number of public and private organizations, in partnership and individually, are working together to find solutions that can help prevent HIV.</a:t>
            </a:r>
          </a:p>
          <a:p>
            <a:pPr marL="0" indent="0">
              <a:buNone/>
            </a:pPr>
            <a:endParaRPr lang="en-US" sz="1400" dirty="0"/>
          </a:p>
          <a:p>
            <a:pPr marL="0" indent="0">
              <a:buNone/>
            </a:pPr>
            <a:r>
              <a:rPr lang="en-US" sz="2400" dirty="0"/>
              <a:t>The HIV Prevention Trials Network (HPTN), funded by the National Institute of Allergy and Infectious Diseases (NIAID), National Institute of Mental Health (NIMH), and the National Institute of Drug Abuse (NIDA) is dedicated to discover and develop new and innovative research strategies to reduce the acquisition and transmission of HIV. </a:t>
            </a:r>
          </a:p>
          <a:p>
            <a:pPr marL="0" indent="0">
              <a:buNone/>
            </a:pPr>
            <a:endParaRPr lang="en-US" sz="3200" dirty="0"/>
          </a:p>
          <a:p>
            <a:pPr marL="0" indent="0">
              <a:buNone/>
            </a:pPr>
            <a:endParaRPr lang="en-US" sz="2400" dirty="0"/>
          </a:p>
        </p:txBody>
      </p:sp>
      <p:sp>
        <p:nvSpPr>
          <p:cNvPr id="3" name="Title 2"/>
          <p:cNvSpPr>
            <a:spLocks noGrp="1"/>
          </p:cNvSpPr>
          <p:nvPr>
            <p:ph type="title"/>
          </p:nvPr>
        </p:nvSpPr>
        <p:spPr>
          <a:xfrm>
            <a:off x="577856" y="403158"/>
            <a:ext cx="8150508" cy="866884"/>
          </a:xfrm>
        </p:spPr>
        <p:txBody>
          <a:bodyPr/>
          <a:lstStyle/>
          <a:p>
            <a:r>
              <a:rPr lang="en-US" dirty="0"/>
              <a:t>Continuing Research: </a:t>
            </a:r>
            <a:r>
              <a:rPr lang="en-US" dirty="0" err="1"/>
              <a:t>PrEP</a:t>
            </a:r>
            <a:r>
              <a:rPr lang="en-US" dirty="0"/>
              <a:t> &amp; Integrated Strategies</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2882" y="4726384"/>
            <a:ext cx="3203848" cy="1287770"/>
          </a:xfrm>
          <a:prstGeom prst="rect">
            <a:avLst/>
          </a:prstGeom>
        </p:spPr>
      </p:pic>
    </p:spTree>
    <p:extLst>
      <p:ext uri="{BB962C8B-B14F-4D97-AF65-F5344CB8AC3E}">
        <p14:creationId xmlns:p14="http://schemas.microsoft.com/office/powerpoint/2010/main" val="42900025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77855" y="1600201"/>
            <a:ext cx="2633177" cy="2099929"/>
          </a:xfrm>
        </p:spPr>
        <p:txBody>
          <a:bodyPr>
            <a:noAutofit/>
          </a:bodyPr>
          <a:lstStyle/>
          <a:p>
            <a:pPr marL="0" indent="0"/>
            <a:r>
              <a:rPr lang="en-US" sz="2200" dirty="0">
                <a:latin typeface="Times New Roman" pitchFamily="18" charset="0"/>
                <a:cs typeface="Times New Roman" pitchFamily="18" charset="0"/>
              </a:rPr>
              <a:t>In this activity, you will brainstorm how you can apply what you learned about </a:t>
            </a:r>
            <a:r>
              <a:rPr lang="en-US" sz="2200" dirty="0" err="1">
                <a:latin typeface="Times New Roman" pitchFamily="18" charset="0"/>
                <a:cs typeface="Times New Roman" pitchFamily="18" charset="0"/>
              </a:rPr>
              <a:t>TasP</a:t>
            </a:r>
            <a:r>
              <a:rPr lang="en-US" sz="2200" dirty="0">
                <a:latin typeface="Times New Roman" pitchFamily="18" charset="0"/>
                <a:cs typeface="Times New Roman" pitchFamily="18" charset="0"/>
              </a:rPr>
              <a:t> by answering a question.</a:t>
            </a:r>
          </a:p>
        </p:txBody>
      </p:sp>
      <p:sp>
        <p:nvSpPr>
          <p:cNvPr id="3" name="Content Placeholder 2"/>
          <p:cNvSpPr>
            <a:spLocks noGrp="1"/>
          </p:cNvSpPr>
          <p:nvPr>
            <p:ph sz="half" idx="2"/>
          </p:nvPr>
        </p:nvSpPr>
        <p:spPr>
          <a:xfrm>
            <a:off x="3315709" y="1695893"/>
            <a:ext cx="5291408" cy="4051301"/>
          </a:xfrm>
        </p:spPr>
        <p:txBody>
          <a:bodyPr/>
          <a:lstStyle/>
          <a:p>
            <a:pPr marL="0" indent="0">
              <a:buNone/>
            </a:pPr>
            <a:r>
              <a:rPr lang="en-GB" dirty="0"/>
              <a:t>With your group:</a:t>
            </a:r>
          </a:p>
          <a:p>
            <a:pPr lvl="0"/>
            <a:r>
              <a:rPr lang="en-US" dirty="0"/>
              <a:t>Brainstorm the question you are assigned (you only need to brainstorm one of the questions).</a:t>
            </a:r>
          </a:p>
          <a:p>
            <a:r>
              <a:rPr lang="en-US" dirty="0"/>
              <a:t>Share your answers with the whole group so they can hear your ideas.</a:t>
            </a:r>
          </a:p>
        </p:txBody>
      </p:sp>
      <p:sp>
        <p:nvSpPr>
          <p:cNvPr id="4" name="Title 3"/>
          <p:cNvSpPr>
            <a:spLocks noGrp="1"/>
          </p:cNvSpPr>
          <p:nvPr>
            <p:ph type="title"/>
          </p:nvPr>
        </p:nvSpPr>
        <p:spPr/>
        <p:txBody>
          <a:bodyPr/>
          <a:lstStyle/>
          <a:p>
            <a:r>
              <a:rPr lang="en-US" dirty="0"/>
              <a:t>What Did You Learn?</a:t>
            </a:r>
            <a:br>
              <a:rPr lang="en-US" i="1" dirty="0"/>
            </a:br>
            <a:endParaRPr lang="en-US" dirty="0"/>
          </a:p>
        </p:txBody>
      </p:sp>
      <p:pic>
        <p:nvPicPr>
          <p:cNvPr id="52" name="Picture 51"/>
          <p:cNvPicPr/>
          <p:nvPr/>
        </p:nvPicPr>
        <p:blipFill>
          <a:blip r:embed="rId3" cstate="print">
            <a:extLst>
              <a:ext uri="{28A0092B-C50C-407E-A947-70E740481C1C}">
                <a14:useLocalDpi xmlns:a14="http://schemas.microsoft.com/office/drawing/2010/main" val="0"/>
              </a:ext>
            </a:extLst>
          </a:blip>
          <a:stretch>
            <a:fillRect/>
          </a:stretch>
        </p:blipFill>
        <p:spPr>
          <a:xfrm>
            <a:off x="5961413" y="284121"/>
            <a:ext cx="1013434" cy="1105292"/>
          </a:xfrm>
          <a:prstGeom prst="rect">
            <a:avLst/>
          </a:prstGeom>
        </p:spPr>
      </p:pic>
      <p:pic>
        <p:nvPicPr>
          <p:cNvPr id="100" name="Picture 99"/>
          <p:cNvPicPr/>
          <p:nvPr/>
        </p:nvPicPr>
        <p:blipFill>
          <a:blip r:embed="rId4">
            <a:extLst>
              <a:ext uri="{28A0092B-C50C-407E-A947-70E740481C1C}">
                <a14:useLocalDpi xmlns:a14="http://schemas.microsoft.com/office/drawing/2010/main" val="0"/>
              </a:ext>
            </a:extLst>
          </a:blip>
          <a:stretch>
            <a:fillRect/>
          </a:stretch>
        </p:blipFill>
        <p:spPr>
          <a:xfrm>
            <a:off x="6991450" y="272245"/>
            <a:ext cx="1605280" cy="1117168"/>
          </a:xfrm>
          <a:prstGeom prst="rect">
            <a:avLst/>
          </a:prstGeom>
        </p:spPr>
      </p:pic>
      <p:sp>
        <p:nvSpPr>
          <p:cNvPr id="7" name="Rounded Rectangle 6"/>
          <p:cNvSpPr/>
          <p:nvPr/>
        </p:nvSpPr>
        <p:spPr>
          <a:xfrm>
            <a:off x="3315709" y="4135398"/>
            <a:ext cx="2740739" cy="1839459"/>
          </a:xfrm>
          <a:prstGeom prst="roundRect">
            <a:avLst>
              <a:gd name="adj" fmla="val 10000"/>
            </a:avLst>
          </a:prstGeom>
          <a:solidFill>
            <a:srgbClr val="FF0000"/>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Rounded Rectangle 7"/>
          <p:cNvSpPr/>
          <p:nvPr/>
        </p:nvSpPr>
        <p:spPr>
          <a:xfrm>
            <a:off x="6212357" y="4137805"/>
            <a:ext cx="2538238" cy="1839459"/>
          </a:xfrm>
          <a:prstGeom prst="roundRect">
            <a:avLst>
              <a:gd name="adj" fmla="val 10000"/>
            </a:avLst>
          </a:prstGeom>
          <a:solidFill>
            <a:srgbClr val="CCCCCC"/>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TextBox 8"/>
          <p:cNvSpPr txBox="1"/>
          <p:nvPr/>
        </p:nvSpPr>
        <p:spPr>
          <a:xfrm>
            <a:off x="3211032" y="4254829"/>
            <a:ext cx="2845415"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What thoughts, questions, and concerns came to your mind about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TasP</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as you heard/read information about this HIV prevention modality?</a:t>
            </a:r>
          </a:p>
        </p:txBody>
      </p:sp>
      <p:sp>
        <p:nvSpPr>
          <p:cNvPr id="10" name="TextBox 9"/>
          <p:cNvSpPr txBox="1"/>
          <p:nvPr/>
        </p:nvSpPr>
        <p:spPr>
          <a:xfrm>
            <a:off x="6212357" y="4254829"/>
            <a:ext cx="253823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If you were asked to speak to an audience about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TasP</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what would be the three most important messages you would want to convey?</a:t>
            </a:r>
          </a:p>
        </p:txBody>
      </p:sp>
    </p:spTree>
    <p:extLst>
      <p:ext uri="{BB962C8B-B14F-4D97-AF65-F5344CB8AC3E}">
        <p14:creationId xmlns:p14="http://schemas.microsoft.com/office/powerpoint/2010/main" val="17374485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ock-photo-exited-indian-woman-holding-her-hand-out-85467592.jpg"/>
          <p:cNvPicPr>
            <a:picLocks noChangeAspect="1"/>
          </p:cNvPicPr>
          <p:nvPr>
            <p:custDataLst>
              <p:tags r:id="rId1"/>
            </p:custDataLst>
          </p:nvPr>
        </p:nvPicPr>
        <p:blipFill>
          <a:blip r:embed="rId4" cstate="print"/>
          <a:stretch>
            <a:fillRect/>
          </a:stretch>
        </p:blipFill>
        <p:spPr>
          <a:xfrm>
            <a:off x="4632072" y="2009198"/>
            <a:ext cx="4106440" cy="2743102"/>
          </a:xfrm>
          <a:prstGeom prst="rect">
            <a:avLst/>
          </a:prstGeom>
        </p:spPr>
      </p:pic>
      <p:sp>
        <p:nvSpPr>
          <p:cNvPr id="4" name="TextBox 3"/>
          <p:cNvSpPr txBox="1"/>
          <p:nvPr/>
        </p:nvSpPr>
        <p:spPr>
          <a:xfrm>
            <a:off x="763176" y="3466523"/>
            <a:ext cx="3727197" cy="1015663"/>
          </a:xfrm>
          <a:prstGeom prst="rect">
            <a:avLst/>
          </a:prstGeom>
          <a:noFill/>
        </p:spPr>
        <p:txBody>
          <a:bodyPr wrap="square" rtlCol="0">
            <a:spAutoFit/>
          </a:bodyPr>
          <a:lstStyle/>
          <a:p>
            <a:r>
              <a:rPr lang="en-US" sz="6000" b="1" dirty="0">
                <a:solidFill>
                  <a:srgbClr val="EF4025"/>
                </a:solidFill>
                <a:latin typeface="+mj-lt"/>
              </a:rPr>
              <a:t>Questions?</a:t>
            </a:r>
          </a:p>
        </p:txBody>
      </p:sp>
      <p:cxnSp>
        <p:nvCxnSpPr>
          <p:cNvPr id="5" name="Straight Connector 4"/>
          <p:cNvCxnSpPr/>
          <p:nvPr/>
        </p:nvCxnSpPr>
        <p:spPr>
          <a:xfrm>
            <a:off x="922387" y="3500860"/>
            <a:ext cx="3370674"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55225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2130425"/>
            <a:ext cx="7328338" cy="2090701"/>
          </a:xfrm>
          <a:prstGeom prst="rect">
            <a:avLst/>
          </a:prstGeom>
        </p:spPr>
        <p:txBody>
          <a:bodyPr/>
          <a:lstStyle/>
          <a:p>
            <a:pPr>
              <a:spcAft>
                <a:spcPts val="600"/>
              </a:spcAft>
            </a:pPr>
            <a:r>
              <a:rPr lang="en-US" dirty="0">
                <a:solidFill>
                  <a:srgbClr val="FFFFFF"/>
                </a:solidFill>
              </a:rPr>
              <a:t>Microbicides</a:t>
            </a:r>
            <a:endParaRPr lang="en-US" sz="2000" dirty="0">
              <a:solidFill>
                <a:srgbClr val="FFFFFF"/>
              </a:solidFill>
            </a:endParaRPr>
          </a:p>
        </p:txBody>
      </p:sp>
      <p:sp>
        <p:nvSpPr>
          <p:cNvPr id="3" name="Subtitle 2"/>
          <p:cNvSpPr>
            <a:spLocks noGrp="1"/>
          </p:cNvSpPr>
          <p:nvPr>
            <p:ph type="subTitle" idx="4294967295"/>
          </p:nvPr>
        </p:nvSpPr>
        <p:spPr>
          <a:xfrm>
            <a:off x="610317" y="4947998"/>
            <a:ext cx="7847883" cy="927761"/>
          </a:xfrm>
          <a:prstGeom prst="rect">
            <a:avLst/>
          </a:prstGeom>
        </p:spPr>
        <p:txBody>
          <a:bodyPr>
            <a:normAutofit fontScale="55000" lnSpcReduction="20000"/>
          </a:bodyPr>
          <a:lstStyle/>
          <a:p>
            <a:pPr marL="0" indent="0" algn="r">
              <a:buNone/>
            </a:pPr>
            <a:endParaRPr lang="en-US" sz="3200" dirty="0">
              <a:solidFill>
                <a:schemeClr val="bg1"/>
              </a:solidFill>
              <a:latin typeface="Times New Roman" pitchFamily="18" charset="0"/>
              <a:cs typeface="Times New Roman" pitchFamily="18" charset="0"/>
            </a:endParaRPr>
          </a:p>
          <a:p>
            <a:pPr marL="0" indent="0" algn="r">
              <a:buNone/>
            </a:pPr>
            <a:endParaRPr lang="en-US" sz="3200" dirty="0">
              <a:solidFill>
                <a:schemeClr val="bg1"/>
              </a:solidFill>
              <a:latin typeface="Times New Roman" pitchFamily="18" charset="0"/>
              <a:cs typeface="Times New Roman" pitchFamily="18" charset="0"/>
            </a:endParaRPr>
          </a:p>
          <a:p>
            <a:pPr marL="0" indent="0" algn="r">
              <a:buNone/>
            </a:pPr>
            <a:r>
              <a:rPr lang="en-US" sz="3200" dirty="0">
                <a:solidFill>
                  <a:schemeClr val="bg1"/>
                </a:solidFill>
                <a:latin typeface="Times New Roman" pitchFamily="18" charset="0"/>
                <a:cs typeface="Times New Roman" pitchFamily="18" charset="0"/>
              </a:rPr>
              <a:t>www.bethegeneration.org</a:t>
            </a:r>
          </a:p>
          <a:p>
            <a:endParaRPr lang="en-US" dirty="0"/>
          </a:p>
        </p:txBody>
      </p:sp>
      <p:pic>
        <p:nvPicPr>
          <p:cNvPr id="5" name="Picture 4" descr="A picture containing indoor, table, bottle, sitting&#10;&#10;Description automatically generated">
            <a:extLst>
              <a:ext uri="{FF2B5EF4-FFF2-40B4-BE49-F238E27FC236}">
                <a16:creationId xmlns:a16="http://schemas.microsoft.com/office/drawing/2014/main" id="{0D4A4B1A-C426-42FB-AF2C-3282B6B8716D}"/>
              </a:ext>
            </a:extLst>
          </p:cNvPr>
          <p:cNvPicPr>
            <a:picLocks noChangeAspect="1"/>
          </p:cNvPicPr>
          <p:nvPr/>
        </p:nvPicPr>
        <p:blipFill>
          <a:blip r:embed="rId3"/>
          <a:stretch>
            <a:fillRect/>
          </a:stretch>
        </p:blipFill>
        <p:spPr>
          <a:xfrm>
            <a:off x="5008099" y="2204593"/>
            <a:ext cx="2316037" cy="3207285"/>
          </a:xfrm>
          <a:prstGeom prst="rect">
            <a:avLst/>
          </a:prstGeom>
        </p:spPr>
      </p:pic>
    </p:spTree>
    <p:extLst>
      <p:ext uri="{BB962C8B-B14F-4D97-AF65-F5344CB8AC3E}">
        <p14:creationId xmlns:p14="http://schemas.microsoft.com/office/powerpoint/2010/main" val="32863776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Oval 56"/>
          <p:cNvSpPr/>
          <p:nvPr/>
        </p:nvSpPr>
        <p:spPr>
          <a:xfrm>
            <a:off x="6723697" y="1850011"/>
            <a:ext cx="1956948" cy="69963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7" name="Group 6"/>
          <p:cNvGrpSpPr/>
          <p:nvPr/>
        </p:nvGrpSpPr>
        <p:grpSpPr>
          <a:xfrm>
            <a:off x="4021861" y="1412778"/>
            <a:ext cx="1342769" cy="639454"/>
            <a:chOff x="4800599" y="2438401"/>
            <a:chExt cx="1981200" cy="1215989"/>
          </a:xfrm>
        </p:grpSpPr>
        <p:sp>
          <p:nvSpPr>
            <p:cNvPr id="8" name="Rounded Rectangle 7"/>
            <p:cNvSpPr/>
            <p:nvPr/>
          </p:nvSpPr>
          <p:spPr>
            <a:xfrm>
              <a:off x="4800599" y="2438401"/>
              <a:ext cx="1981200" cy="1080797"/>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5105400" y="2743199"/>
              <a:ext cx="1371600" cy="911191"/>
            </a:xfrm>
            <a:prstGeom prst="roundRect">
              <a:avLst/>
            </a:prstGeom>
            <a:solidFill>
              <a:schemeClr val="bg1"/>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 name="Round Same Side Corner Rectangle 9"/>
          <p:cNvSpPr/>
          <p:nvPr/>
        </p:nvSpPr>
        <p:spPr>
          <a:xfrm>
            <a:off x="3350476" y="1813492"/>
            <a:ext cx="2737184" cy="560999"/>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3139126" y="2346942"/>
            <a:ext cx="3195603" cy="1648329"/>
          </a:xfrm>
          <a:prstGeom prst="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4542379" y="2148954"/>
            <a:ext cx="295911" cy="376616"/>
            <a:chOff x="4343400" y="1905000"/>
            <a:chExt cx="598713" cy="762000"/>
          </a:xfrm>
        </p:grpSpPr>
        <p:sp>
          <p:nvSpPr>
            <p:cNvPr id="13" name="Rounded Rectangle 12"/>
            <p:cNvSpPr/>
            <p:nvPr/>
          </p:nvSpPr>
          <p:spPr>
            <a:xfrm>
              <a:off x="4343400" y="1905000"/>
              <a:ext cx="598713" cy="598713"/>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4477739" y="2068287"/>
              <a:ext cx="326571" cy="598713"/>
              <a:chOff x="1905000" y="5257800"/>
              <a:chExt cx="457200" cy="838200"/>
            </a:xfrm>
          </p:grpSpPr>
          <p:sp>
            <p:nvSpPr>
              <p:cNvPr id="15" name="Round Same Side Corner Rectangle 14"/>
              <p:cNvSpPr/>
              <p:nvPr/>
            </p:nvSpPr>
            <p:spPr>
              <a:xfrm>
                <a:off x="1905000" y="5257800"/>
                <a:ext cx="457200" cy="3048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 Same Side Corner Rectangle 15"/>
              <p:cNvSpPr/>
              <p:nvPr/>
            </p:nvSpPr>
            <p:spPr>
              <a:xfrm rot="10800000">
                <a:off x="1905000" y="5562600"/>
                <a:ext cx="457200" cy="5334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pic>
        <p:nvPicPr>
          <p:cNvPr id="17" name="Picture 16" descr="MB900234256.jpg"/>
          <p:cNvPicPr>
            <a:picLocks noChangeAspect="1"/>
          </p:cNvPicPr>
          <p:nvPr/>
        </p:nvPicPr>
        <p:blipFill>
          <a:blip r:embed="rId3">
            <a:graysc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8038765" flipH="1">
            <a:off x="2922854" y="4000555"/>
            <a:ext cx="1401531" cy="1317856"/>
          </a:xfrm>
          <a:prstGeom prst="rect">
            <a:avLst/>
          </a:prstGeom>
        </p:spPr>
      </p:pic>
      <p:pic>
        <p:nvPicPr>
          <p:cNvPr id="18" name="Picture 17" descr="TN_mallet-tool-gray.jpg"/>
          <p:cNvPicPr>
            <a:picLocks noChangeAspect="1"/>
          </p:cNvPicPr>
          <p:nvPr/>
        </p:nvPicPr>
        <p:blipFill>
          <a:blip r:embed="rId5">
            <a:extLst>
              <a:ext uri="{BEBA8EAE-BF5A-486C-A8C5-ECC9F3942E4B}">
                <a14:imgProps xmlns:a14="http://schemas.microsoft.com/office/drawing/2010/main">
                  <a14:imgLayer r:embed="rId6">
                    <a14:imgEffect>
                      <a14:backgroundRemoval t="0" b="100000" l="0" r="99359"/>
                    </a14:imgEffect>
                  </a14:imgLayer>
                </a14:imgProps>
              </a:ext>
              <a:ext uri="{28A0092B-C50C-407E-A947-70E740481C1C}">
                <a14:useLocalDpi xmlns:a14="http://schemas.microsoft.com/office/drawing/2010/main" val="0"/>
              </a:ext>
            </a:extLst>
          </a:blip>
          <a:stretch>
            <a:fillRect/>
          </a:stretch>
        </p:blipFill>
        <p:spPr>
          <a:xfrm rot="265761" flipH="1">
            <a:off x="5670203" y="2313047"/>
            <a:ext cx="969434" cy="1056434"/>
          </a:xfrm>
          <a:prstGeom prst="rect">
            <a:avLst/>
          </a:prstGeom>
        </p:spPr>
      </p:pic>
      <p:pic>
        <p:nvPicPr>
          <p:cNvPr id="19" name="Picture 18" descr="tool2.gif"/>
          <p:cNvPicPr>
            <a:picLocks noChangeAspect="1"/>
          </p:cNvPicPr>
          <p:nvPr/>
        </p:nvPicPr>
        <p:blipFill>
          <a:blip r:embed="rId7">
            <a:graysc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638838">
            <a:off x="3526926" y="2381123"/>
            <a:ext cx="1111008" cy="1002175"/>
          </a:xfrm>
          <a:prstGeom prst="rect">
            <a:avLst/>
          </a:prstGeom>
        </p:spPr>
      </p:pic>
      <p:pic>
        <p:nvPicPr>
          <p:cNvPr id="20" name="Picture 19" descr="MB900016925.jpg"/>
          <p:cNvPicPr>
            <a:picLocks noChangeAspect="1"/>
          </p:cNvPicPr>
          <p:nvPr/>
        </p:nvPicPr>
        <p:blipFill>
          <a:blip r:embed="rId9">
            <a:grayscl/>
            <a:extLst>
              <a:ext uri="{BEBA8EAE-BF5A-486C-A8C5-ECC9F3942E4B}">
                <a14:imgProps xmlns:a14="http://schemas.microsoft.com/office/drawing/2010/main">
                  <a14:imgLayer r:embed="rId10">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7035260">
            <a:off x="5535937" y="4194244"/>
            <a:ext cx="1145938" cy="1145938"/>
          </a:xfrm>
          <a:prstGeom prst="rect">
            <a:avLst/>
          </a:prstGeom>
        </p:spPr>
      </p:pic>
      <p:pic>
        <p:nvPicPr>
          <p:cNvPr id="21" name="Picture 4" descr="C:\Users\Gail\AppData\Local\Microsoft\Windows\Temporary Internet Files\Content.IE5\7CJKZ16U\MC900391182[1].wmf"/>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rot="13619190">
            <a:off x="4606550" y="2292999"/>
            <a:ext cx="667086" cy="83676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788688" y="3993882"/>
            <a:ext cx="3846561" cy="1868329"/>
          </a:xfrm>
          <a:prstGeom prst="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descr="MB900391186.jpg"/>
          <p:cNvPicPr>
            <a:picLocks noChangeAspect="1"/>
          </p:cNvPicPr>
          <p:nvPr/>
        </p:nvPicPr>
        <p:blipFill>
          <a:blip r:embed="rId12">
            <a:grayscl/>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76186" y="2343683"/>
            <a:ext cx="769312" cy="769312"/>
          </a:xfrm>
          <a:prstGeom prst="rect">
            <a:avLst/>
          </a:prstGeom>
        </p:spPr>
      </p:pic>
      <p:pic>
        <p:nvPicPr>
          <p:cNvPr id="24" name="Picture 23" descr="method_adjustable_wrench_icon_style_clip_art_thumb.jpg"/>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21092">
            <a:off x="5452054" y="2147340"/>
            <a:ext cx="618495" cy="1189138"/>
          </a:xfrm>
          <a:prstGeom prst="rect">
            <a:avLst/>
          </a:prstGeom>
        </p:spPr>
      </p:pic>
      <p:pic>
        <p:nvPicPr>
          <p:cNvPr id="25" name="Picture 24" descr="MH900441292.jpg"/>
          <p:cNvPicPr>
            <a:picLocks noChangeAspect="1"/>
          </p:cNvPicPr>
          <p:nvPr/>
        </p:nvPicPr>
        <p:blipFill rotWithShape="1">
          <a:blip r:embed="rId16">
            <a:grayscl/>
            <a:extLst>
              <a:ext uri="{BEBA8EAE-BF5A-486C-A8C5-ECC9F3942E4B}">
                <a14:imgProps xmlns:a14="http://schemas.microsoft.com/office/drawing/2010/main">
                  <a14:imgLayer r:embed="rId17">
                    <a14:imgEffect>
                      <a14:backgroundRemoval t="36615" b="64615" l="9538" r="89231"/>
                    </a14:imgEffect>
                    <a14:imgEffect>
                      <a14:saturation sat="0"/>
                    </a14:imgEffect>
                  </a14:imgLayer>
                </a14:imgProps>
              </a:ext>
              <a:ext uri="{28A0092B-C50C-407E-A947-70E740481C1C}">
                <a14:useLocalDpi xmlns:a14="http://schemas.microsoft.com/office/drawing/2010/main" val="0"/>
              </a:ext>
            </a:extLst>
          </a:blip>
          <a:srcRect l="9412" t="35835" r="9220" b="35005"/>
          <a:stretch/>
        </p:blipFill>
        <p:spPr>
          <a:xfrm rot="3774657">
            <a:off x="2830127" y="2623800"/>
            <a:ext cx="1504694" cy="454346"/>
          </a:xfrm>
          <a:prstGeom prst="rect">
            <a:avLst/>
          </a:prstGeom>
        </p:spPr>
      </p:pic>
      <p:pic>
        <p:nvPicPr>
          <p:cNvPr id="26" name="Picture 25" descr="god-is-my-ruler-md.png"/>
          <p:cNvPicPr>
            <a:picLocks noChangeAspect="1"/>
          </p:cNvPicPr>
          <p:nvPr/>
        </p:nvPicPr>
        <p:blipFill rotWithShape="1">
          <a:blip r:embed="rId18">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rcRect l="445" t="16426" r="-445" b="3178"/>
          <a:stretch/>
        </p:blipFill>
        <p:spPr>
          <a:xfrm rot="3781511">
            <a:off x="3841677" y="2823652"/>
            <a:ext cx="1445821" cy="613300"/>
          </a:xfrm>
          <a:prstGeom prst="rect">
            <a:avLst/>
          </a:prstGeom>
        </p:spPr>
      </p:pic>
      <p:grpSp>
        <p:nvGrpSpPr>
          <p:cNvPr id="27" name="Group 26"/>
          <p:cNvGrpSpPr/>
          <p:nvPr/>
        </p:nvGrpSpPr>
        <p:grpSpPr>
          <a:xfrm>
            <a:off x="3358930" y="2230728"/>
            <a:ext cx="2802494" cy="1599889"/>
            <a:chOff x="2590800" y="1286645"/>
            <a:chExt cx="3886200" cy="2218555"/>
          </a:xfrm>
        </p:grpSpPr>
        <p:sp>
          <p:nvSpPr>
            <p:cNvPr id="28" name="Round Same Side Corner Rectangle 27"/>
            <p:cNvSpPr/>
            <p:nvPr/>
          </p:nvSpPr>
          <p:spPr>
            <a:xfrm rot="10800000">
              <a:off x="2590800" y="2286000"/>
              <a:ext cx="3886200" cy="1219200"/>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Diagonal Stripe 28"/>
            <p:cNvSpPr/>
            <p:nvPr/>
          </p:nvSpPr>
          <p:spPr>
            <a:xfrm rot="14125266">
              <a:off x="3501536" y="763171"/>
              <a:ext cx="2064728" cy="3111675"/>
            </a:xfrm>
            <a:prstGeom prst="diagStripe">
              <a:avLst>
                <a:gd name="adj" fmla="val 84276"/>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pic>
        <p:nvPicPr>
          <p:cNvPr id="30" name="Picture 7" descr="C:\Users\Gail\AppData\Local\Microsoft\Windows\Temporary Internet Files\Content.IE5\2N6GVCUY\MC900250779[1].wmf"/>
          <p:cNvPicPr>
            <a:picLocks noChangeAspect="1" noChangeArrowheads="1"/>
          </p:cNvPicPr>
          <p:nvPr/>
        </p:nvPicPr>
        <p:blipFill>
          <a:blip r:embed="rId20" cstate="print">
            <a:grayscl/>
            <a:extLst>
              <a:ext uri="{28A0092B-C50C-407E-A947-70E740481C1C}">
                <a14:useLocalDpi xmlns:a14="http://schemas.microsoft.com/office/drawing/2010/main" val="0"/>
              </a:ext>
            </a:extLst>
          </a:blip>
          <a:srcRect/>
          <a:stretch>
            <a:fillRect/>
          </a:stretch>
        </p:blipFill>
        <p:spPr bwMode="auto">
          <a:xfrm rot="497137">
            <a:off x="5868344" y="4156258"/>
            <a:ext cx="1274064" cy="154258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Tools 2.jpg"/>
          <p:cNvPicPr>
            <a:picLocks noChangeAspect="1"/>
          </p:cNvPicPr>
          <p:nvPr/>
        </p:nvPicPr>
        <p:blipFill>
          <a:blip r:embed="rId21">
            <a:grayscl/>
            <a:extLst>
              <a:ext uri="{BEBA8EAE-BF5A-486C-A8C5-ECC9F3942E4B}">
                <a14:imgProps xmlns:a14="http://schemas.microsoft.com/office/drawing/2010/main">
                  <a14:imgLayer r:embed="rId22">
                    <a14:imgEffect>
                      <a14:backgroundRemoval t="1231" b="98462" l="923" r="99077">
                        <a14:foregroundMark x1="66769" y1="67692" x2="66769" y2="67692"/>
                        <a14:foregroundMark x1="50769" y1="58154" x2="50769" y2="58154"/>
                        <a14:foregroundMark x1="71077" y1="55077" x2="71077" y2="55077"/>
                        <a14:foregroundMark x1="64308" y1="60923" x2="64308" y2="60923"/>
                        <a14:foregroundMark x1="63077" y1="76923" x2="63077" y2="76923"/>
                        <a14:foregroundMark x1="58462" y1="70462" x2="58462" y2="70462"/>
                        <a14:foregroundMark x1="76308" y1="89231" x2="76308" y2="89231"/>
                        <a14:foregroundMark x1="45538" y1="55077" x2="45538" y2="55077"/>
                        <a14:foregroundMark x1="78154" y1="92000" x2="78154" y2="92000"/>
                        <a14:foregroundMark x1="92308" y1="94154" x2="92308" y2="94154"/>
                        <a14:foregroundMark x1="88615" y1="72923" x2="88615" y2="72923"/>
                        <a14:foregroundMark x1="77538" y1="60923" x2="77538" y2="60923"/>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rot="665281">
            <a:off x="2554721" y="4112963"/>
            <a:ext cx="1240530" cy="1321953"/>
          </a:xfrm>
          <a:prstGeom prst="rect">
            <a:avLst/>
          </a:prstGeom>
        </p:spPr>
      </p:pic>
      <p:pic>
        <p:nvPicPr>
          <p:cNvPr id="32" name="Picture 6" descr="C:\Users\Gail\AppData\Local\Microsoft\Windows\Temporary Internet Files\Content.IE5\7CJKZ16U\MC900391184[1].wmf"/>
          <p:cNvPicPr>
            <a:picLocks noChangeAspect="1" noChangeArrowheads="1"/>
          </p:cNvPicPr>
          <p:nvPr/>
        </p:nvPicPr>
        <p:blipFill>
          <a:blip r:embed="rId23" cstate="print">
            <a:grayscl/>
            <a:extLst>
              <a:ext uri="{28A0092B-C50C-407E-A947-70E740481C1C}">
                <a14:useLocalDpi xmlns:a14="http://schemas.microsoft.com/office/drawing/2010/main" val="0"/>
              </a:ext>
            </a:extLst>
          </a:blip>
          <a:srcRect/>
          <a:stretch>
            <a:fillRect/>
          </a:stretch>
        </p:blipFill>
        <p:spPr bwMode="auto">
          <a:xfrm rot="14344168" flipH="1">
            <a:off x="4956669" y="3961534"/>
            <a:ext cx="1382103" cy="10513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C:\Users\Gail\AppData\Local\Microsoft\Windows\Temporary Internet Files\Content.IE5\7CJKZ16U\MC900441282[1].png"/>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rot="1822450">
            <a:off x="4075218" y="3847195"/>
            <a:ext cx="1067113" cy="126821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MB900234256.jpg"/>
          <p:cNvPicPr>
            <a:picLocks noChangeAspect="1"/>
          </p:cNvPicPr>
          <p:nvPr/>
        </p:nvPicPr>
        <p:blipFill>
          <a:blip r:embed="rId3">
            <a:grayscl/>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498022" flipH="1">
            <a:off x="4406581" y="3720598"/>
            <a:ext cx="1467776" cy="1380145"/>
          </a:xfrm>
          <a:prstGeom prst="rect">
            <a:avLst/>
          </a:prstGeom>
        </p:spPr>
      </p:pic>
      <p:pic>
        <p:nvPicPr>
          <p:cNvPr id="35" name="Picture 34" descr="MB900016925.jpg"/>
          <p:cNvPicPr>
            <a:picLocks noChangeAspect="1"/>
          </p:cNvPicPr>
          <p:nvPr/>
        </p:nvPicPr>
        <p:blipFill>
          <a:blip r:embed="rId9">
            <a:grayscl/>
            <a:extLst>
              <a:ext uri="{BEBA8EAE-BF5A-486C-A8C5-ECC9F3942E4B}">
                <a14:imgProps xmlns:a14="http://schemas.microsoft.com/office/drawing/2010/main">
                  <a14:imgLayer r:embed="rId26">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5775564">
            <a:off x="3135067" y="3655557"/>
            <a:ext cx="1420913" cy="1420913"/>
          </a:xfrm>
          <a:prstGeom prst="rect">
            <a:avLst/>
          </a:prstGeom>
        </p:spPr>
      </p:pic>
      <p:grpSp>
        <p:nvGrpSpPr>
          <p:cNvPr id="36" name="Group 35"/>
          <p:cNvGrpSpPr/>
          <p:nvPr/>
        </p:nvGrpSpPr>
        <p:grpSpPr>
          <a:xfrm>
            <a:off x="3029224" y="3907495"/>
            <a:ext cx="3406953" cy="1963232"/>
            <a:chOff x="2133600" y="3611809"/>
            <a:chExt cx="4724400" cy="2722401"/>
          </a:xfrm>
          <a:solidFill>
            <a:schemeClr val="bg1">
              <a:lumMod val="50000"/>
            </a:schemeClr>
          </a:solidFill>
        </p:grpSpPr>
        <p:sp>
          <p:nvSpPr>
            <p:cNvPr id="37" name="Round Same Side Corner Rectangle 36"/>
            <p:cNvSpPr/>
            <p:nvPr/>
          </p:nvSpPr>
          <p:spPr>
            <a:xfrm rot="10800000">
              <a:off x="2133600" y="4952999"/>
              <a:ext cx="4724400" cy="1188791"/>
            </a:xfrm>
            <a:prstGeom prst="round2SameRect">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Diagonal Stripe 37"/>
            <p:cNvSpPr/>
            <p:nvPr/>
          </p:nvSpPr>
          <p:spPr>
            <a:xfrm rot="14068015">
              <a:off x="3134689" y="3042273"/>
              <a:ext cx="2722401" cy="3861473"/>
            </a:xfrm>
            <a:prstGeom prst="diagStripe">
              <a:avLst>
                <a:gd name="adj" fmla="val 88217"/>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39" name="TextBox 38"/>
          <p:cNvSpPr txBox="1"/>
          <p:nvPr/>
        </p:nvSpPr>
        <p:spPr>
          <a:xfrm>
            <a:off x="3073332" y="5199784"/>
            <a:ext cx="3324661"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Behavioral/Physical Barriers</a:t>
            </a:r>
          </a:p>
        </p:txBody>
      </p:sp>
      <p:sp>
        <p:nvSpPr>
          <p:cNvPr id="40" name="TextBox 39"/>
          <p:cNvSpPr txBox="1"/>
          <p:nvPr/>
        </p:nvSpPr>
        <p:spPr>
          <a:xfrm>
            <a:off x="3413880" y="3272429"/>
            <a:ext cx="2682430"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Medical</a:t>
            </a:r>
          </a:p>
        </p:txBody>
      </p:sp>
      <p:sp>
        <p:nvSpPr>
          <p:cNvPr id="41" name="TextBox 40"/>
          <p:cNvSpPr txBox="1"/>
          <p:nvPr/>
        </p:nvSpPr>
        <p:spPr>
          <a:xfrm>
            <a:off x="3413880" y="1789056"/>
            <a:ext cx="2638617"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HIV Prevention Toolbox</a:t>
            </a:r>
          </a:p>
        </p:txBody>
      </p:sp>
      <p:sp>
        <p:nvSpPr>
          <p:cNvPr id="42" name="Rectangle 41"/>
          <p:cNvSpPr/>
          <p:nvPr/>
        </p:nvSpPr>
        <p:spPr>
          <a:xfrm>
            <a:off x="683699" y="3940177"/>
            <a:ext cx="151754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Harm reduction</a:t>
            </a:r>
          </a:p>
        </p:txBody>
      </p:sp>
      <p:sp>
        <p:nvSpPr>
          <p:cNvPr id="43" name="Rectangle 42"/>
          <p:cNvSpPr/>
          <p:nvPr/>
        </p:nvSpPr>
        <p:spPr>
          <a:xfrm>
            <a:off x="6944027" y="3940177"/>
            <a:ext cx="152400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Education</a:t>
            </a:r>
          </a:p>
        </p:txBody>
      </p:sp>
      <p:sp>
        <p:nvSpPr>
          <p:cNvPr id="44" name="Rectangle 43"/>
          <p:cNvSpPr/>
          <p:nvPr/>
        </p:nvSpPr>
        <p:spPr>
          <a:xfrm>
            <a:off x="6826064" y="4993303"/>
            <a:ext cx="1770666" cy="738664"/>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Treatment/</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prevention of drug/</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alcohol </a:t>
            </a:r>
            <a:r>
              <a:rPr lang="en-US" sz="1400" b="1" dirty="0">
                <a:ln w="12700">
                  <a:noFill/>
                  <a:prstDash val="solid"/>
                </a:ln>
                <a:solidFill>
                  <a:schemeClr val="bg1">
                    <a:lumMod val="75000"/>
                  </a:schemeClr>
                </a:solidFill>
                <a:latin typeface="Times New Roman" pitchFamily="18" charset="0"/>
                <a:cs typeface="Times New Roman" pitchFamily="18" charset="0"/>
              </a:rPr>
              <a:t>a</a:t>
            </a:r>
            <a:r>
              <a:rPr lang="en-US" sz="1400" b="1" cap="none" spc="0" dirty="0">
                <a:ln w="12700">
                  <a:noFill/>
                  <a:prstDash val="solid"/>
                </a:ln>
                <a:solidFill>
                  <a:schemeClr val="bg1">
                    <a:lumMod val="75000"/>
                  </a:schemeClr>
                </a:solidFill>
                <a:latin typeface="Times New Roman" pitchFamily="18" charset="0"/>
                <a:cs typeface="Times New Roman" pitchFamily="18" charset="0"/>
              </a:rPr>
              <a:t>buse</a:t>
            </a:r>
          </a:p>
        </p:txBody>
      </p:sp>
      <p:sp>
        <p:nvSpPr>
          <p:cNvPr id="45" name="Rectangle 44"/>
          <p:cNvSpPr/>
          <p:nvPr/>
        </p:nvSpPr>
        <p:spPr>
          <a:xfrm>
            <a:off x="495300" y="5122304"/>
            <a:ext cx="1849258"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Condoms and other barrier methods</a:t>
            </a:r>
          </a:p>
        </p:txBody>
      </p:sp>
      <p:sp>
        <p:nvSpPr>
          <p:cNvPr id="46" name="Rectangle 45"/>
          <p:cNvSpPr/>
          <p:nvPr/>
        </p:nvSpPr>
        <p:spPr>
          <a:xfrm>
            <a:off x="186499" y="4382238"/>
            <a:ext cx="2252683"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Voluntary Medical Penile Circumcision (VMMC)</a:t>
            </a:r>
            <a:endParaRPr lang="en-US" sz="1200" b="1" dirty="0">
              <a:solidFill>
                <a:schemeClr val="bg1">
                  <a:lumMod val="75000"/>
                </a:schemeClr>
              </a:solidFill>
              <a:latin typeface="Times New Roman" pitchFamily="18" charset="0"/>
              <a:cs typeface="Times New Roman" pitchFamily="18" charset="0"/>
            </a:endParaRPr>
          </a:p>
        </p:txBody>
      </p:sp>
      <p:sp>
        <p:nvSpPr>
          <p:cNvPr id="47" name="Rectangle 46"/>
          <p:cNvSpPr/>
          <p:nvPr/>
        </p:nvSpPr>
        <p:spPr>
          <a:xfrm>
            <a:off x="7246908" y="4382238"/>
            <a:ext cx="1493796"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Needle exchange programs</a:t>
            </a:r>
          </a:p>
        </p:txBody>
      </p:sp>
      <p:sp>
        <p:nvSpPr>
          <p:cNvPr id="48" name="TextBox 47"/>
          <p:cNvSpPr txBox="1"/>
          <p:nvPr/>
        </p:nvSpPr>
        <p:spPr>
          <a:xfrm>
            <a:off x="683699" y="2673358"/>
            <a:ext cx="1905000" cy="738664"/>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Prevention of perinatal transmission (PMTCT)</a:t>
            </a:r>
          </a:p>
        </p:txBody>
      </p:sp>
      <p:sp>
        <p:nvSpPr>
          <p:cNvPr id="49" name="TextBox 48"/>
          <p:cNvSpPr txBox="1"/>
          <p:nvPr/>
        </p:nvSpPr>
        <p:spPr>
          <a:xfrm>
            <a:off x="831740" y="1335024"/>
            <a:ext cx="2438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Post-Exposure Prophylaxis (PEP)</a:t>
            </a:r>
          </a:p>
        </p:txBody>
      </p:sp>
      <p:sp>
        <p:nvSpPr>
          <p:cNvPr id="50" name="TextBox 49"/>
          <p:cNvSpPr txBox="1"/>
          <p:nvPr/>
        </p:nvSpPr>
        <p:spPr>
          <a:xfrm>
            <a:off x="880577" y="2039112"/>
            <a:ext cx="1676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Pre-Exposure Prophylaxis (PrEP)</a:t>
            </a:r>
          </a:p>
        </p:txBody>
      </p:sp>
      <p:sp>
        <p:nvSpPr>
          <p:cNvPr id="51" name="TextBox 50"/>
          <p:cNvSpPr txBox="1"/>
          <p:nvPr/>
        </p:nvSpPr>
        <p:spPr>
          <a:xfrm>
            <a:off x="6133942" y="1332250"/>
            <a:ext cx="2058981"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Treatment as Prevention (TasP)</a:t>
            </a:r>
          </a:p>
        </p:txBody>
      </p:sp>
      <p:sp>
        <p:nvSpPr>
          <p:cNvPr id="52" name="TextBox 51"/>
          <p:cNvSpPr txBox="1"/>
          <p:nvPr/>
        </p:nvSpPr>
        <p:spPr>
          <a:xfrm>
            <a:off x="3970049" y="1051116"/>
            <a:ext cx="1371600" cy="30777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Vaccines</a:t>
            </a:r>
          </a:p>
        </p:txBody>
      </p:sp>
      <p:sp>
        <p:nvSpPr>
          <p:cNvPr id="53" name="TextBox 52"/>
          <p:cNvSpPr txBox="1"/>
          <p:nvPr/>
        </p:nvSpPr>
        <p:spPr>
          <a:xfrm>
            <a:off x="6996530" y="2035248"/>
            <a:ext cx="1600200" cy="307777"/>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Microbicides</a:t>
            </a:r>
          </a:p>
        </p:txBody>
      </p:sp>
      <p:sp>
        <p:nvSpPr>
          <p:cNvPr id="54" name="TextBox 53"/>
          <p:cNvSpPr txBox="1"/>
          <p:nvPr/>
        </p:nvSpPr>
        <p:spPr>
          <a:xfrm>
            <a:off x="6880652" y="2525571"/>
            <a:ext cx="1964728" cy="95410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Diagnosis and treatment of sexually Transmitted Infections (STIs) </a:t>
            </a:r>
          </a:p>
        </p:txBody>
      </p:sp>
      <p:cxnSp>
        <p:nvCxnSpPr>
          <p:cNvPr id="55" name="Straight Connector 54"/>
          <p:cNvCxnSpPr/>
          <p:nvPr/>
        </p:nvCxnSpPr>
        <p:spPr>
          <a:xfrm>
            <a:off x="6822958"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632770"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5074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0912" y="1357202"/>
            <a:ext cx="5411971" cy="3825873"/>
          </a:xfrm>
        </p:spPr>
        <p:txBody>
          <a:bodyPr/>
          <a:lstStyle/>
          <a:p>
            <a:pPr marL="0" indent="0">
              <a:buNone/>
            </a:pPr>
            <a:r>
              <a:rPr lang="en-US" sz="2400" dirty="0"/>
              <a:t>Microbicides are products applied inside the vagina or rectum to reduce the likelihood of HIV transmission during vaginal and anal sex. Microbicides can include:</a:t>
            </a:r>
          </a:p>
          <a:p>
            <a:r>
              <a:rPr lang="en-US" dirty="0"/>
              <a:t>Films, gels, douches, fast-dissolving inserts, and suppositories</a:t>
            </a:r>
          </a:p>
          <a:p>
            <a:r>
              <a:rPr lang="en-US" dirty="0"/>
              <a:t>Vaginal rings, which are furthest along in development and may be licensed soon</a:t>
            </a:r>
          </a:p>
          <a:p>
            <a:pPr marL="0" indent="0">
              <a:buNone/>
            </a:pPr>
            <a:endParaRPr lang="en-US" dirty="0"/>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AutoShape 2" descr="data:image/jpeg;base64,/9j/4AAQSkZJRgABAQAAAQABAAD/2wCEAAkGBhAPEBAPDw8QDw8PDxQPDxANEA4PDQ8NFBAVFBQQFBQXGyYeFxkjGRIUHy8gIycpLCwsFR4xNTAqNSYrLCkBCQoKDgwOGg8PGiwlHBwsLCkqKiw1LCksLSopLCwpKSosLywsKSwsKS0sKSwpKSktKSkpLCwpLSwsLCwsLCksLP/AABEIALEBHAMBIgACEQEDEQH/xAAcAAACAgMBAQAAAAAAAAAAAAACAwABBAUGBwj/xABAEAACAQIDBQYDBgMFCQAAAAABAgADEQQFIQYSMVFxBxMiQWGRgbHBFCMyQlKhcoLwCDRikuEVFjNDVGOD0fH/xAAaAQACAwEBAAAAAAAAAAAAAAACAwABBAUG/8QALxEAAgIBAwMCBAQHAAAAAAAAAAECAxEEITESIkEyUSNhcbETFBWBBTORocHh8P/aAAwDAQACEQMRAD8A9e1vxPGMW/P94IGvxjAJoZjhEIE85d5UJRANKRfxl3klymGS8l5JJRCXkliS0oHJJUK0lpCAyXlmVIWmUTB1hyiJZYF/6vBN+ZhkSoQDQs/H3i2B/oxxEEiEmZ5RMdr8z7xZvzPuZkMsBljEzPKJjtfmfcxTX5n3MyGWLYRqYlxMZr8z7mLa/M+5mSyxTLGpgNGM1+Z9zFsDzPuZkMsBljUwTGYHmfcxRB5n3MymWKKxqYZjsDzPuYtr8z7mZJWYtbEIuhYX5X1jY7kwCwPM+8U3X94FTF3/AAzX5hmNOkC9WoFAF9THxgysDMVWA5ma8VGN+s5rMu0SmQRh6bVCPzEELNTR2sxbgtu7uvC0cpxiMVMmfS4HHrDWDz6w1E8ozoQRcIShClMeiCXJJBLJLlCXKBZYEuSXKIirSWlySiyoJEOCRLTKYMksypZaZUoiFKhIsCCRDIlSwGhZEArGkQSIaYiURDLFssyGEWyw0zPKJjMsWyzIYRbLGpimjGZYtlj6rBQSxAA4kkATktp9rTTpsuEHe1POpb7tBzBOhM01QlY8RF9J0FVgouSAPWYNbMVH4fF68BPAc/2hxtSoWqYitccB3hsOgFhCw3aHjadPuw4Plvst394yUq6Z9Nn+jTHTtrKPXs9z9aNNnqNYAaKpAJ9J47m+1tZ6paizUV8grE39bmajG5pVrHeq1Gcn9RJmGTF362Kj01miujp3ZvaO2uNS9qxPq1iRMzL6v2vxYiq1R78CeHp0nKxtHEMhupsZmo1s4y73lDZVrGx3P3FAaWWYj5/TBIGvScxWqs/iJv5S0p3F51lqM+lCfw/c+yecIQefWGJ58bAtYUFYQgscXJJJKIWJYgwhKBLEsSCWIJZJJJJCEMoiS8UcXTvul03uW8L+0tJkDMEw4JEiK4KlS5IQQNpREK0qWimBBIhmURCAaAMWwjSIDCEmIlEw8ZiUpIXqMFQcSeHScxmO2IFxSUW/U9iT0UTH27IqVkpuRuIgIDm1MO5N3PMhVAHWcrmFaggC4YOxH42Nwp6AztaTSRlFSlvn+hjk98GwrZo2JYqWLHj941lHReE0WZ1SA28SQNL8F6iY9dCw3hcMJrMwxpqU2R/IceA6zqqKjxwWluchnKKGJD79zf0E1JmRXYAkA3Ex2E81r5Kc9vB0q1hFSSSTmjCSSS5CGXhaJZWt5ax+GpeH4zY7O4Aup0Pi00nUYPYtyui+fnPRaen4aMs7EmfRXPrCEGEJww4BLCEFYQgseXJJJKISEJUsSgUFLMqWYJYFSsqi7MFHNiAJzec9oOEwwPjFRh5LovvPNO3rHYhMRRNOqypTpjwo1t1mJO8R62/aeUvndSqPGxv851NPpanh2PlZwIlKT9J6ztF2xVHutI7g4WXT9+M5Fdsa9Rw2+b3vxnFGtGUsUROrBwhtFYEODe7PpLYHbX7Qq0qzXbgjE63/AEn6TuTPmDZXPu6cEmwJF9eB5z6G2XzsYqiCSC6gBvUeTTl67TKPxIcPkZVPfof7G3IklkSpzDUiSpcqWWURBisZjqVFS9aolNBxaowUfvxnDbTbcrXpPRwQrHe0bEgGmirfUITqSeF9Jpo09lzxFfv4E22RgtztMVj6dP8AEwv+kat7Tm8+2pqKh7kBTzYbxt6eQnMbPVKlRlWorDjYknxW5zf5vgF3N206cdJXTYoz3+xzpXyn8jlawqYgb9WoXZvXec/+ohWRPAy7pPAnzmXl+JWliKtEaiwK38r8RMTaCjvqbWBGo5zsJ79PjwLSMOtRVT/hPtNJmmHUm4Gh0M3zpegL8QAZqcegZRbn5c4WMsamcRn2T9yQwHhbh5zTbpnpuNyt2ok2G9bwhtZw+Kyeql2qDdnJ1OiU31I2V27YZqJYQxj0tbDnaes7L7B4daVN6lM1ahAJ39QD6LOZVo3KbjLhDZ2qCyeVUsvqMLqjEcwptNllGy9avVFMqUFxvFhawnumH2dFgAqoBw0GnwmZgsgo0SWAu54seM2/lqI/NmV6lmhyXZpKCKqUwLDiRrN/h8s01Pn9Jm7vpGURoev0jpWvGxle/J0/nDWLHH4w1nCZ0YBrCinqBQWYhVHEsQAOpnKZ52nYHC3AfvnHlTtu3/ihQqnY8RWRrmo8nYyTyF+2epUa1NFQeWlz7mbbK+05yR3qqyk620Imr9PuxnYV+Yjk9JhTDy7MaeIQVKZuD7g8jMlqgUEsQANSSbATBKLTw+Rqae4yDVrKoLMwUDiWIAnP47a5QdygpqN+s6IOnmZym232mpgcVW7xg9Oiai2/KqkFt0eXhB1mmvSSe89kKlelsjku2nOsG1cvSqLVqvQTD1KYBBXcqO61Q1+Pjta3Azx1jY3HCXiarMxLEsTxJNyYCnyhysw/w1wuPqMjHyxm9K34F7Qby3qmvqX0mTSxJU3BnqXZVt4adVaVRvTU/iTzHUcZ5JG4bEtTdXQ2ZTcEc5cNa/TP0sCdSfHJ9rpUDAMDcEXBHC0hnCdku2Ix2ECMR3lIWIvru/6H5id5MlkOiWAoyygZyu1u0NeiRRw+4jVDu96fG6qACzBeA421v56RnaPtJ/s/LcRXVwlUr3dA38RrObDd5kC7fyzxOv2jYirTVkpK1VtGc771C/A311/1m7QURsnmXjwJ1EppYidxiKFNT3uJqNXcXJqYlywH8p0E53Otv8NS8KffMPyppTHxmhpbNZjjjv4lzSpnW1TQgeiDh8bTosv2HwmGG/UAqMPz1rbo6DhPQpJf9/g57UU+55N5s1navTDk23iK1MnQ68V+k3OK2kpudwLvN5bvG/nOXqY9CrBPElMWLinemnIX4CdVs7g6dRFelR32Ki7gaX68Ii+EI/EkgFl7I56tlLJUau/5zp6CVXVOOrT0BtnTVFqzAL+lNT7mOGzWHVNymm4eIqKb1A3O5+UzfqUFzz/YaqpnlmJwlZjuhTTG7vePweH0BmI2XFgBYkA+VrXneZlsrjKrBd/DlB/zfvBVI5Ea6/GZmA2Pp0wO8YseQ4R/5+tLOd/kTpZw+HwDsQApc8hwhZp2f4nEqLLTpjkxsZ6bSwiUxZFCj0EsiZJa6T9KJlo80yPsip06i1cSwYpqtNPw35k+c7ylhEQWVQAJlsItoh2SnyDKTfIphFsI1othLRSYphDojQ9fpAMZQ4Hr9IT4CRu8XmFKgpetUWmovq5A9uc4PaHtmw9G6YVDWcfmbRB6gcTPKsRjMdmNQtUd3ufMmw1/adBkuwyqQ1Xxty/LDq0MFvLf7GhzwY2M2jzLNGsWcJyF1pgfKbDLdgl41mLnkLhf9Z12BytUAAUAcgLCbahg5qc4wWEKcmzmKWylFeFNRb0BMOpkij8o9hOuGEiamD9IC1IPJz+R5tUwNQ8TTZSCPW2hlPicTj6xd8QwpUaqk0FWwK2uuoPC4Pl+UzJzfLN+mwHGxsRNTszj+6qoXNh/wK9/NPyuehsfgecKUYyTsiu4tNpYO8wGVrYECbUYBWRkdQyupRlPBkYEFT6EEwsHTt4eXDpM0LOFba5M1U1Z3Z8k9oGzBy3H18LqaYO/QY8WoPqnxHA+qmc3Pf8A+0Fsv3uGo5hTW74Zu5rEf9O5urH0V9P/ACTwAxFjz3e5sQR5wISmURJPddRCpJJIos6/s02rbL8bTe57t2Cuo8wdJ69iNus6zJmpZPl3cUgd043HW3eqA+H23+k+dFaxuPKfUHY7tN9sy9EY3qUPuzz3fy/K3wmpNSq43j9hT2ln3NTT7Ezir1s4zHE43EEad025Spei7wNx0Cj0h7Ndj5wFWsUrJWpMPuWqoRWpk3DXA0va3iv8J6fBgV2yg8xLlBTWGef1tisWX3aNbdTgWxFMDd/hsxLewHrNrgOzzDKQ+IZ8XU/7p3aV/RB9SZ1kozRLXXSWOrH02Fw09cd8CKeEpondrTRadrbiqoS3LdtaEiBQAAABwAAAHQRhgzLka0gSIJhNBMJCpIW0UwjmEWwhozSQgiLaOIi2EchLEsIphHGLYRqAYlothHMItoxAeRJEKiND1+kow6HA9foIb4DOPwOUKmiqAB5DhNxh8KBG06OvxmZSpTXZaWSjQmbSoyUqcy6aTBZMnJS0YNTDzLRYTJM3XuM6TS1sPOI2iy/uKoqAeB9G5cePv9Z6NWpTS55l4q0mW2tpv092GAbbZPMu/oLcgvStTb1AHhPt8jN9PHNntuMPllUri6wVT926gM76aq26tz/9g5v/AGgDUbucrwL1ajGyPiAWZjzWhT1P+ac/V1KFrS4Z0aH2nrOcYKlXw9ajiLdxVpNTqliFARlsTvHQW439J8fZ3gFw+IrUVq06606jItWiwenUUHR1I0Nxaer/AO4e0WeEPmVc4Whe4p1vCB6rhk8/4rGYvaN2MU8uwKYnC1K1dqT2xRqboHdtYK6qo8IDaHU/iHKISz2ryNbxueSQm11gkQk5QYc9L8lgSSyJUUWSen9hm0HcYw0WNkqixHlfn72nmE3OyWKNLF0nBt4rTTpVmzp99hdnpPsUSphZLjhXoU6g/Mov/ENDM0xUo9LafguLzuSUZckoMGCYcEwimCYJhwJaFSAaLaNaLaGjNISwi2jXinjUIYoiLYRrRZjULYpoto1opo1ACmh0eB6/SC0Kjw+P0hvgIx1TU9T85lU1i1Gp6n5x6CSTCHU1mUgiEEekyyYUR6iVXrpTUvUZaaLqz1GVEUcyx0EtZoM07P8ABYwhsWMRiSDcCtiq5pjogIUfACJ2zuaYrY5vabtmy/D3TD72Oq8AKHhob3rVI1/lDTi8RmG0WcHdpUXweGfQ7oOGp7v+Ko/jcW5e09lyzZHA4T+74ShSI/MtNTU/ztdv3mZXpwlJZ2I2obpHhD9mKYPc+0t9oZmBqFd5aY9BqCeuk9l2FwOEpYZThMPRoG27V7pAHZh5s34jfjqZg7RZaKtJtNRNVsDmhpVjQc6P4Nf1j8J+Y+M3WUxs0+YreINdsuvc9KEVjcGlam9GqoanVRqbqfzIwsR+8Om0MzjcM3Hx7ths6+X4yvhHuTSeysRbfpnVH+KkGaMT3/t+2S72jTzKmvjoWo17DjRYncc9GNv5/SeAsJou7krF55+pUfYKoPPnFx9MXUjlrAVZJV9bTXktMFVm2yWh94p5EGYNKleb3KaViJ09Lp1B5E2T2PoXs2zDfoNTJ/DZh0Oh/edjPLey/F2rKv6kK+2v0nqcxa+HTc/nuVQ8x+hUkkkxGkqC0KC0shUEwoJhIWwTFtGGLaGjNJCmimEc8U0YjOxTxbCMaLaOQtimi2jXimjEAxTQ6HA9fpBaXROh6/SG+CyKNT1Pzj0iRxPU/OOSCyzIpx6THSPWZ5DImQkaIlDGrEM0wCiaqR0FhKQUllGrxCcROBzTDmhiN5dN43BHkwNwZ6JiUnLbU4LeplhxXWdXSTw8PyYnsdfk2Y9/Rp1fMizjk40M2N5wOxGZ7p7pj4K4unpVX8S/ED9p2lDFA3BOonP1NDrsaXBvqtTSyDmeBp4ilVw9Yb1OvTamw8yrLY29fMdJ8lbW7OVMvxVbC1NTRcqGtYPTI3kcdVIM+scfiwEJB8S+Jf4hqB9Jye1WxNDOxSqFXpugA71QoLU+Pdtca2JNuVzzkqXa1P0v7lu1Z2PmXCmzC/A6Qilmt6z3nPuxKlRwyPg6f2ivRqipUpuwRq9IA3RG4BhcHXQ2tPGM5y5qOIemVIIe1ra8ZqohFx7XnDLct9wMNR9Ju8uwpJFhN3stsHiMWRuUzbzY6KOpM9a2c7LsPh7NW+9cflGiA/MzbO6uhdz39vIjDnwajszyaoKgqlSEQHU8CSLAfvPTTKpUVRQqKFUaAKAABCM4movd8+o0Qh0LAMkhkiRxRlNLMppZAYJhQTCQpgmA0NoDQkIkKaKMc0SY1GZi2i2jGi2jULYoxbRjRTRqAYtpdEafH6SmhUOB6/SMfBZAdT1PzjVMxwdT1PzjkMFoIyEMepmMrRyNESRaMpTGqZjK8arRLQ6Mh4MsxYaXvReB/UY+IWabMEupB8xN3WOk0uYnSa6OTLPk5TB4Jgai0z41cVqOnBweHxtOlwGDxWJdawvh0t4u8Bub+QHna/Ga3KntiQf64z0FTNOtudbWFyuQ6a1PnwYWGyWmurXqNzqaj4DhNgBKlzjSk5cm6MVHglpocy2Dy7E1hiK2FRqoNy12UMebAGxm+vLkjKUeGW0mBQwy01CIqooFgqgBR8IyVJBCIZRlwTIimUZJDJCLRRlNLMppaLBgmFBMJCmCYDQzFtCQiQDRJjWijGozsW0U0YxgNGoUxTRTRrRTRyAFNCocD1gtCo8D1+kN8BIVvanqfnGo8xN/U9YxXhNFmajRqtMNasatSKcSGYrxgeYQqwvtEU4FpmeKkhrTXNjAPOY9XMwPOUqWwutmyrYiaHNMYJiZhtAqg3Ye85r7Ricwqd1hEZtfFUt92nrfhN9On6O6eyB3bN1krGpikVdTvew856YJodl9l1wa7zHfrMPE/kPQTfTna2+Ns+3hG+ipwWX5LvJeVeXMJoLkvKvJeQrAUkqSQouVJKvIQhklS5YZRlNLMFpaIVBMKAYSFMExZhsYtjDRmkA8U0Y5i3MahDFtFNGMYtjGoUxbRTQ2MW0agMi2hUToev0gsZVJtD1+kN8BE8z1+sYsuSUwhiQxLkimRlmAZJJSIjHrTUY/gZJJto5KZxW0XD4j5z1bYH+5p8JJIf8AE/5KNGn9SOkEuSSecOkQySSSFFS5JJCypckkhCpZlSSFFySSSFklSSSEJAMuSQFizAMqSMRmmA0BpUkNGaRUU8kkYhLFNFNJJGxFini6fn1kkjVwGf/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AutoShape 5" descr="data:image/jpeg;base64,/9j/4AAQSkZJRgABAQAAAQABAAD/2wCEAAkGBhQSEBMUEBQWERMVEBgVGBUWERQVFRAWGBQYFRQVFBYYGyYeGBsjGRUUHy8gIycpLC0sFh4xNTAqNSYrLSkBCQoKDgwOGg8PFykcHBwpKSkpKSkpKSkpKSwpKSkpKSkpLCkpKSwqKSwpKSwpLCkpKSkpKSkpKSkpLCk1NSkuKf/AABEIAMkA+wMBIgACEQEDEQH/xAAcAAEAAgMBAQEAAAAAAAAAAAAABAUBBgcDAgj/xAA8EAACAQIEBAQDBQYFBQAAAAABAgADEQQSITEFBkFREyJhcTKBkRQjobHwB0JScsHRFjND4fFTYoKS0v/EABkBAQADAQEAAAAAAAAAAAAAAAABAgMEBf/EACARAQEAAgICAgMAAAAAAAAAAAABAhEDIRIxIkEEE1H/2gAMAwEAAhEDEQA/AO4xEQEREBERAREQEREBERAREQEREBERAREQEREBERAREQEREBERAREQEREBERAREQERF4CIiAiIgIiICIiAiIgIiICIiAiIgIiICIiAiIgIiICIiAiIgIiICaRzLzViKDcRWkjuKOEp1KbqtErQZkqEtUzuGYXUGwDbTd5CxHB6T+Lnpq3jIEqXH+aqghVbuLMw+cDUK3N9aiGq1LPS+043DBQoB8Wm5ODUEa+YU3p+pZJunD6brSpiqweoEUOwFgzhRmIHQE3niOD0cpXw1ymv49raeL4nieJb+LOA1+8miBmIiAiIgIiICIiAiIgIiICIiAiIgIiICIiAiIgIiICInnWrBVJbQD9aDrA9JXcV4ytCwPmZr2W4G25JOgHrKb/GLHFpRVBZjqLnOg7v2PpJ3MeDwrhftWpG1j5vwk+vaddoXBudDXxPg+GNb+ZWzAW7m20mcz4iuqKaKsy3ObwyA/pYkHSavgONrhi64emqgm4J1a3qfpMV+aq7fv2HoAJW54y9NZw5VL5Y4li6lcH7xqV7N4moA9DYazZuPca+zqpABzNa7EhV/mIBmhYXj9akCEcgFibb6n3kxuc6jIyVVSoCLar+rx+zG1N4smxcH50SrUFOoMjk2BBzI/s02SaJyxhsESjfBVBvlZjlvfS3TtL3mHj7YcoFC+YEgvcBiP3ARsTL9W9MbO19EquA8wJikuvlYfEh3U/1EtZVBERAREQKPH80JRxD0qoOVaVBlKqzs716tWmqBFBO9Lf/ALuk8aXPmGYXBqi+XKDhqwNQmqKNkBW7EVSENtiR01kvHctU6tfxmZwwNDQFcv3FSpUTdSdTVYHXYC1pEXkiiDSOep902ZdU1P2pcV5vL/GgGltPXWB9UOd8M2t6ii2mehVTN98uHYLmXUrVdVbsTPvG85YekWDM5KGpny0aj5BR8M1nbKpsqitTJPrpe08a3I9Fky56gstUBgUupq4pMWW+G11q01t0toQZgcj07Vc9Wq5rU8QjsTTBIxIpCoRlQAECgmXSwub36BNw3NFB6/gq5L5nQHIwR3pi9REe2VmWxuB/C3Y2xX5poI1UMzZaIPiVPCqGlTKqGKFwLZrEaC+ptvpPPhXKVLD1nqUyfMztlNOicrVGzOwqeH4mpLGxYjzEbWA+MVyfTfx1NSoKOILM9H7vJnYC7qxQuDdQ1s1r626QI9bnZSwFJSTkrl1dWpvTajSSqqlSP3lqKb9iJfcMxfi0aVQixekj2ve2ZQ1r/OU9LkymBTBdjk8W+VKFMVFq0/DdWWlTUWsFIIAa6720lvwzAeDRp0gzOKdNUDNlzMFAUFsoAvYDYCBKiIgIiICIiAiIgYZranQSJiqQrJZHy63DqQcpH/MoueOO/Z1pDUhmLED9/LbKvsTa8r+E8banQc1bitWfxLWy2BFhl+ht2AvJvU2tMbfT5xeDXBtmoOXra52azF772v131lPiKzOczEm/f111ki5diT36dOwAnoyAe/5frvOTPkuVejx8PjFf4B6z5akPWS3WR6yGVjbxiHVA9ZEqMelj6T2xFxvINWaSMso+hX17H8Zb0+OeKiUcUxalmG2rKO9/6TXaj/xfXqJ8rU6Hfof4h395pOvTnym/brPLHK64dzVWr4isllNreU63J6zY6OIVhdGDD0IP5TlXL3MzJRq4dySj0mCkb02Km3sJ98rcaanjKdgVWowp1afTNawcDprb6zaTym3LcdOrRESqpERATF5rfN3OP2LIPCNUuDbzZRp02Jmg47njFVXN6ppDcJT8oA6C+595MlHROPc7YbCErUYvUAvkQAsP5tbCUOC/a9h3vmpVlA2Nla/fY6fOc6xWHuQxJOe5bXzHoL+5uZCrMwVioy66dj30lvFaY7db4b+1fB1SA/iUbm2Z0unoSyk2HvabjSqhgGUhlIuCDcEHYgifnWkrBfL1Fva8zRxVdRkFWoEGoUVGAH8oB0jxRp+jLxOb/s65+qVqgwuKYO+QlKmzOV3RrbnL5r+hnSJRBERAREQEREBMGZkDjtUrhqzLuKZt9IBjQrk3yVTTNzexyH9CaJxvH+NWYnVdgOwG1pH4FxR7Ymoi+UUkpdraW+uh+shrUv0I1mfN106vx8e7VnRqWH5f1P66QGvI2efdN9R7zlk7eit6OF8tzudh2kDiFLKP1YSS2LsQL2lbxDGliUB2F79idp1YYws1FdVMg1qUmB9SCLEDveGp33m1w3FNbVjUp5NQ6fMHsZPanrMNSuJizuKEtU2AvoDe3r3Pf5zqPAvs1aimLqogqoLO50sy6XP4fWcxenZvfX0lngOJulCpTUB0zpVbfyhHF73FiDdZfDbj5MXYcPiVqKGpsHU7EG4M9Zon7M8SScSn7mZaijoue9wPpN7lrNVzk+XYAXOgGs+pqP7SeI1KWGp+HUNIPWCOQNSpVidRqBp0ka2Oe8f462LrtUqEhc2VFU5gqdCvqdz8pX1KXmBBBAIGuhIN9QDr0mXVSgUpdgTZg1iNiPcQtKxXe9raa/nNdLzX28se3lYDoO3TuPwlTjyEFs1xvcG5PWTuJEFitwAWOt7DQXGsrOI0WICkKM7HQFdDsCT0Ehea8VjwHiOamx08ul+g031npjsQD4bJYtky6LYW6G/U7yiwldqSsBcIDrlIOtj12MsKFcVKRZdbE62F/nG1NPiizCotRSUqrqrLcEMNiCOuv4Tv3JnGWxWCo1alhUKlXA6OpKt7Xte3S84TSpMzZ75LDQ+wsJ0b9jXEkYYlMw8VnWoVv8QC5GYD+awP/jK2K10yIiVQREQEREBPmooIIO1tbz6ldzBf7LWy7+GbW9oFZx7DUqeDcUQqrmB8trX+U5+Klre8m8Px1SquJSmBkyrUK/w20NpUPV795ny49uvgupYnNX1n0taQi8+laZzF2zJZ1a+vyH95BxFQBrg2LMOun6tAqf2nxVNwdL+h6zqx9LXuFUkMCpvnba3puD7SSEkHBqrKEa+Ya2NwRc9PSWWCwpVRc3Pf56S+qtx9vXC8INTXYdZaUuXEtqCfW5kngNPQ+39TLhKNzOfOfJXkymN057xvhJpMbG4Bt667Sw5BpBsUyuAVai4IOxHl3llxth4Z0F3qaey/72mvrUqU1dwAqlRTZwdVDuBodNbKR85Xj7rj546fwfhVCgpGHVVUtc2N9e15YzRf2ct95isgtSuhVeikg3H0tN6m1mq4qTWuemUYdC5A++Wx7XBvp10myys47wdMQgDnLkJYNYELpqSDE9occxpF75SO/prc62sTYz5rVPKGBBtsWQAnTY5dyO8sMZRolsrE2uGBVhkb1ZbjKSLH16a3E+sZw+misSjMo2y5rLdbsSRsPxmm1lTjsFTqsLKyhh5jp5zbdRte/aUuL4Oiq3mJsCbWGnv9JtuL8OqigOmcZRZi2Q+in6nucs8cThUU3yq9zcMAAPa0G+mmVRmoX8qLsoZrXFwSQLXbcyJwmoRWVdAjmxBvY9z3vLfiAYsBSenYnY7jXQX6HpI1LhdWh5qjWFPULoQ2boGt6mVW3Fs+Po3AscosRcMSxHYaAa97y95Cq5McMS18vgMMtrEZyAoP/qTNWrcTpsQcpzjYADQnrpvrNr5Orsy1PEAA8Tym2p0sb99r/OFK6lR5mpncEfKTKXFKbDRh85qlCkCJ4YtLbSfFVvS1wdiJ6Tm2Hxzow1NvebxwnGl0F/rKWJWMREgJhluCDsZmIFPhOX8PQNTIAprXBud730F/ect4vgzRrPTboxHuOhm7ftEuopuRenZkJF/u2JBRx9JqZw1avh3rk52pMEY28xTKCrA9raHrGWO5trhlpVU309tP7SVTkAG2o/5kyhU/XaZO7jy3EkLPNjPZRPVKGYgdzb8ZfHLTePjD3veWVAX0H16SdhOXh1P4f7y8wPDETYXPr/abTki2WeODPCMFkS53P5dJIxdTKunxNoB/X5T2rVgou306n0E1/i/FMt7f5hFgP+kv/wBTn5MnHu53yqq4rXDVLL8KDKPU/vH6zYeC8Bp1MGyVv9Y5rXswA+C35/OaonCzUDspKhKZdmBNsoF7Edz0jgdVq+MwxDM1XNnduiIB8CrsqgWHqTJ4sOtsebK3p0bg/BqeGpinSFhe5JNyx7k9ZPiJdyk861PMpU7FSPqLT0mIHOOOcqfZ0Ysq1aTEAsBZl0suZbbDYEHr0lNXwedCo8pWxKACzC1j5TuAQL3P5zrtaiHUqwDKwsQRcEHcGaLzFyk1MGpSbyjUefK6a/CthYi2mvQa3l5UytKbDISt1AsygEmxYnYmxtf5Ez54nhWc5QVygaoHFxroSo1+W0sMXhswtVzLZ9HsO2h+Hf1B0karSSwGRamuoNjcjrfcG3UmSmVRrTp0zqCxW+uXKt+tu9tdelpmpiEqm5K2AOhuT2BAuOkkYnEjO6vTGQgi1y2x2LC30t0mKPD3JHhUyVLeWyGx16sdre8CLhsIwqIFUgODa1hftpvtqbzbuFYTIoUDbtsNbyVg+FKii4u+UXJ11629LyfRo97fKRpFTMOumpnliTPrpPGoe8uqh1BLngXFQpCsZT1JacuUFLeZSfWRUt0w9YMLies+KaADTSfcyCIiB44rCJUQpUUOrCxBFwZVjDYfA0DlTKjNbKLsXZtABfeXUhcY4UuIotTe4B2I3UjUMPUGByrjGGotVLYYsU1LU8pD0yDqtvXv0+UqVNjcaTbsFypjKWNRrZ7OL1gRZ0/ezrvciWfNnLGFHnNRcM7X0PwsfbpGWM+m2Oemk0cX3k+hiwCD2N5BThzupNNTUVWN2TzDfTUegv8AORypG4IPtMrLHVjzOi4PidNlBBJv0sb37SVV4kFHRB3c/ku5nOsJi2VhZmAv0JHT0lm1Co6MyhmsLlrE2truekj5b0m542bq4xnHLk+Hcsf326fyL0lHUxBV/vTZWPxm9lvvnP495acvYehXKh66Kx/0w3nOtrX2G3vLPmzgtYGgMJSFRKdzk0sH6O4PxW9ZbDj7+THPmnqJvLXFMLUDYekGJyktnQqaoOhaWvCeXqGGv4FMIW3O5Ppc9JW8qcsNQLVa7B67ixtsg3IHc33M2Sa3r05b7IiJCCYmZiAnhjMElUWcZh+XtPeIGoYvluopIUeLT6bZgOxB3lA/C6fm8hudwSw/rOnSFjuEU6tyws1rZgTpLTL+jng4LSuDksfRm/HWS0phQAosB0HSXjcrVBsyH6iR/wDDmIv8KW/nltxKsnosktwSuDqhPtYiTMFy1UY3qEIvYasZO4hVu+naeaIXOVRmM3BOXKI3Ut7kyXh8BTT4FC/KR5DWsHykWF6hy+k2Dh/C1pCw1+UmxKbCZmJmQEREBERATXuaOXHxGV6DinVVSvmUMjqdcrA/nNhiJ0Of8p8rYuhig7qtJNc+VwVqC2gy979Zac8Y5qKplUIjXD1RRFRk7ADpfuZtkwyA7i/vLb73U7cs5O4k4xC06YFemz+bNSAZB/Fe2k3HnHhVatSRcOFYB7tTLZRUHQHuPSbAlFV+EAewAn3FvezbROEcm16lZauLFOkEYFadIAbbDTQCb1MxIttLdkREhBERATEzEDETMQMRMxAxEzEDETMQMRMxAxEzEDEzEQEREBERAREQEREBERAREQEREBERAREQEREBERAREQEREBERAREQEREBERAREQEREBERAREQEREBERAREQEREBERAREQEREBESNX4lSQkPURSLXBcAi+1x0hFukmJV4zmKjTxNDDs33lcMUtqPKuazHoWAbL3yN2kjG8Yo0WC1qtOmzKWCs6qzKLBmAJuQLjX1EJTIkajxKk1LxVqI1LKW8QOpTKNzmBtYWNz6T0q4lFALsqgsFBLAAljZQCepJAA6wPWJ51sSqAF2VAWCgswALMbKov1J0A6z0gIiICIiAiIgIiICIiAiIgIiICIiAiIgIiICIiAiIgJotXleu/EHqm6olRSj5zdlJu9rG9wGYWsB5VGo33qfDQy5OKcmt/XbQ63K9XE4SrVQ+DWdhWw6PTIqYc0GJwSkk+QWuShXTxnE9MDxzxeIYfEPRxFEDhdRKgbCYkClVqVcNU8K/h+YjK+ov8Jm7t/WfSw0k1053SwFSvi8YiUXp0MRWpValOtRqU6VSnTpKGJOW2avUKBl3yUGzgFrT6GEephF4bi6dVjTxKUvEFKqUq4dSrU6or5MoZUZRcm+akx6ToP9oEJc8xWHxVanRbGU2L4TGYamMtNm8dkxSGtjVVQTlNILY28uesJv8AhsQHRXAYBlDAMhRgCLgMjAMp7gi4npPoQ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A close up of a hand&#10;&#10;Description automatically generated">
            <a:extLst>
              <a:ext uri="{FF2B5EF4-FFF2-40B4-BE49-F238E27FC236}">
                <a16:creationId xmlns:a16="http://schemas.microsoft.com/office/drawing/2014/main" id="{D2ED3CF1-E8F0-4942-B2AD-8DCC1BCCD22A}"/>
              </a:ext>
            </a:extLst>
          </p:cNvPr>
          <p:cNvPicPr>
            <a:picLocks noChangeAspect="1"/>
          </p:cNvPicPr>
          <p:nvPr/>
        </p:nvPicPr>
        <p:blipFill rotWithShape="1">
          <a:blip r:embed="rId3"/>
          <a:srcRect t="26261"/>
          <a:stretch/>
        </p:blipFill>
        <p:spPr>
          <a:xfrm>
            <a:off x="612775" y="1735015"/>
            <a:ext cx="2286000" cy="2344616"/>
          </a:xfrm>
          <a:prstGeom prst="rect">
            <a:avLst/>
          </a:prstGeom>
        </p:spPr>
      </p:pic>
    </p:spTree>
    <p:extLst>
      <p:ext uri="{BB962C8B-B14F-4D97-AF65-F5344CB8AC3E}">
        <p14:creationId xmlns:p14="http://schemas.microsoft.com/office/powerpoint/2010/main" val="382336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0912" y="1357202"/>
            <a:ext cx="5411971" cy="4373747"/>
          </a:xfrm>
        </p:spPr>
        <p:txBody>
          <a:bodyPr/>
          <a:lstStyle/>
          <a:p>
            <a:r>
              <a:rPr lang="en-US" dirty="0"/>
              <a:t>Most microbicides being tested today contain antiretroviral (ARV) drugs.</a:t>
            </a:r>
          </a:p>
          <a:p>
            <a:r>
              <a:rPr lang="en-US" dirty="0"/>
              <a:t>ARVs block HIV replication in multiple places in the reproductive cycle of the virus.</a:t>
            </a:r>
          </a:p>
          <a:p>
            <a:r>
              <a:rPr lang="en-US" dirty="0"/>
              <a:t>These drugs have been shown to protect people who do not have HIV if they are exposed to the virus by disrupting HIV’s life cycle, thus preventing HIV from taking hold in the body.</a:t>
            </a:r>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AutoShape 2" descr="data:image/jpeg;base64,/9j/4AAQSkZJRgABAQAAAQABAAD/2wCEAAkGBhAPEBAPDw8QDw8PDxQPDxANEA4PDQ8NFBAVFBQQFBQXGyYeFxkjGRIUHy8gIycpLCwsFR4xNTAqNSYrLCkBCQoKDgwOGg8PGiwlHBwsLCkqKiw1LCksLSopLCwpKSosLywsKSwsKS0sKSwpKSktKSkpLCwpLSwsLCwsLCksLP/AABEIALEBHAMBIgACEQEDEQH/xAAcAAACAgMBAQAAAAAAAAAAAAACAwABBAUGBwj/xABAEAACAQIDBQYDBgMFCQAAAAABAgADEQQFIQYSMVFxBxMiQWGRgbHBFCMyQlKhcoLwCDRikuEVFjNDVGOD0fH/xAAaAQACAwEBAAAAAAAAAAAAAAACAwABBAUG/8QALxEAAgIBAwMCBAQHAAAAAAAAAAECAxEEITESIkEyUSNhcbETFBWBBTORocHh8P/aAAwDAQACEQMRAD8A9e1vxPGMW/P94IGvxjAJoZjhEIE85d5UJRANKRfxl3klymGS8l5JJRCXkliS0oHJJUK0lpCAyXlmVIWmUTB1hyiJZYF/6vBN+ZhkSoQDQs/H3i2B/oxxEEiEmZ5RMdr8z7xZvzPuZkMsBljEzPKJjtfmfcxTX5n3MyGWLYRqYlxMZr8z7mLa/M+5mSyxTLGpgNGM1+Z9zFsDzPuZkMsBljUwTGYHmfcxRB5n3MymWKKxqYZjsDzPuYtr8z7mZJWYtbEIuhYX5X1jY7kwCwPM+8U3X94FTF3/AAzX5hmNOkC9WoFAF9THxgysDMVWA5ma8VGN+s5rMu0SmQRh6bVCPzEELNTR2sxbgtu7uvC0cpxiMVMmfS4HHrDWDz6w1E8ozoQRcIShClMeiCXJJBLJLlCXKBZYEuSXKIirSWlySiyoJEOCRLTKYMksypZaZUoiFKhIsCCRDIlSwGhZEArGkQSIaYiURDLFssyGEWyw0zPKJjMsWyzIYRbLGpimjGZYtlj6rBQSxAA4kkATktp9rTTpsuEHe1POpb7tBzBOhM01QlY8RF9J0FVgouSAPWYNbMVH4fF68BPAc/2hxtSoWqYitccB3hsOgFhCw3aHjadPuw4Plvst394yUq6Z9Nn+jTHTtrKPXs9z9aNNnqNYAaKpAJ9J47m+1tZ6paizUV8grE39bmajG5pVrHeq1Gcn9RJmGTF362Kj01miujp3ZvaO2uNS9qxPq1iRMzL6v2vxYiq1R78CeHp0nKxtHEMhupsZmo1s4y73lDZVrGx3P3FAaWWYj5/TBIGvScxWqs/iJv5S0p3F51lqM+lCfw/c+yecIQefWGJ58bAtYUFYQgscXJJJKIWJYgwhKBLEsSCWIJZJJJJCEMoiS8UcXTvul03uW8L+0tJkDMEw4JEiK4KlS5IQQNpREK0qWimBBIhmURCAaAMWwjSIDCEmIlEw8ZiUpIXqMFQcSeHScxmO2IFxSUW/U9iT0UTH27IqVkpuRuIgIDm1MO5N3PMhVAHWcrmFaggC4YOxH42Nwp6AztaTSRlFSlvn+hjk98GwrZo2JYqWLHj941lHReE0WZ1SA28SQNL8F6iY9dCw3hcMJrMwxpqU2R/IceA6zqqKjxwWluchnKKGJD79zf0E1JmRXYAkA3Ex2E81r5Kc9vB0q1hFSSSTmjCSSS5CGXhaJZWt5ax+GpeH4zY7O4Aup0Pi00nUYPYtyui+fnPRaen4aMs7EmfRXPrCEGEJww4BLCEFYQgseXJJJKISEJUsSgUFLMqWYJYFSsqi7MFHNiAJzec9oOEwwPjFRh5LovvPNO3rHYhMRRNOqypTpjwo1t1mJO8R62/aeUvndSqPGxv851NPpanh2PlZwIlKT9J6ztF2xVHutI7g4WXT9+M5Fdsa9Rw2+b3vxnFGtGUsUROrBwhtFYEODe7PpLYHbX7Qq0qzXbgjE63/AEn6TuTPmDZXPu6cEmwJF9eB5z6G2XzsYqiCSC6gBvUeTTl67TKPxIcPkZVPfof7G3IklkSpzDUiSpcqWWURBisZjqVFS9aolNBxaowUfvxnDbTbcrXpPRwQrHe0bEgGmirfUITqSeF9Jpo09lzxFfv4E22RgtztMVj6dP8AEwv+kat7Tm8+2pqKh7kBTzYbxt6eQnMbPVKlRlWorDjYknxW5zf5vgF3N206cdJXTYoz3+xzpXyn8jlawqYgb9WoXZvXec/+ohWRPAy7pPAnzmXl+JWliKtEaiwK38r8RMTaCjvqbWBGo5zsJ79PjwLSMOtRVT/hPtNJmmHUm4Gh0M3zpegL8QAZqcegZRbn5c4WMsamcRn2T9yQwHhbh5zTbpnpuNyt2ok2G9bwhtZw+Kyeql2qDdnJ1OiU31I2V27YZqJYQxj0tbDnaes7L7B4daVN6lM1ahAJ39QD6LOZVo3KbjLhDZ2qCyeVUsvqMLqjEcwptNllGy9avVFMqUFxvFhawnumH2dFgAqoBw0GnwmZgsgo0SWAu54seM2/lqI/NmV6lmhyXZpKCKqUwLDiRrN/h8s01Pn9Jm7vpGURoev0jpWvGxle/J0/nDWLHH4w1nCZ0YBrCinqBQWYhVHEsQAOpnKZ52nYHC3AfvnHlTtu3/ihQqnY8RWRrmo8nYyTyF+2epUa1NFQeWlz7mbbK+05yR3qqyk620Imr9PuxnYV+Yjk9JhTDy7MaeIQVKZuD7g8jMlqgUEsQANSSbATBKLTw+Rqae4yDVrKoLMwUDiWIAnP47a5QdygpqN+s6IOnmZym232mpgcVW7xg9Oiai2/KqkFt0eXhB1mmvSSe89kKlelsjku2nOsG1cvSqLVqvQTD1KYBBXcqO61Q1+Pjta3Azx1jY3HCXiarMxLEsTxJNyYCnyhysw/w1wuPqMjHyxm9K34F7Qby3qmvqX0mTSxJU3BnqXZVt4adVaVRvTU/iTzHUcZ5JG4bEtTdXQ2ZTcEc5cNa/TP0sCdSfHJ9rpUDAMDcEXBHC0hnCdku2Ix2ECMR3lIWIvru/6H5id5MlkOiWAoyygZyu1u0NeiRRw+4jVDu96fG6qACzBeA421v56RnaPtJ/s/LcRXVwlUr3dA38RrObDd5kC7fyzxOv2jYirTVkpK1VtGc771C/A311/1m7QURsnmXjwJ1EppYidxiKFNT3uJqNXcXJqYlywH8p0E53Otv8NS8KffMPyppTHxmhpbNZjjjv4lzSpnW1TQgeiDh8bTosv2HwmGG/UAqMPz1rbo6DhPQpJf9/g57UU+55N5s1navTDk23iK1MnQ68V+k3OK2kpudwLvN5bvG/nOXqY9CrBPElMWLinemnIX4CdVs7g6dRFelR32Ki7gaX68Ii+EI/EkgFl7I56tlLJUau/5zp6CVXVOOrT0BtnTVFqzAL+lNT7mOGzWHVNymm4eIqKb1A3O5+UzfqUFzz/YaqpnlmJwlZjuhTTG7vePweH0BmI2XFgBYkA+VrXneZlsrjKrBd/DlB/zfvBVI5Ea6/GZmA2Pp0wO8YseQ4R/5+tLOd/kTpZw+HwDsQApc8hwhZp2f4nEqLLTpjkxsZ6bSwiUxZFCj0EsiZJa6T9KJlo80yPsip06i1cSwYpqtNPw35k+c7ylhEQWVQAJlsItoh2SnyDKTfIphFsI1othLRSYphDojQ9fpAMZQ4Hr9IT4CRu8XmFKgpetUWmovq5A9uc4PaHtmw9G6YVDWcfmbRB6gcTPKsRjMdmNQtUd3ufMmw1/adBkuwyqQ1Xxty/LDq0MFvLf7GhzwY2M2jzLNGsWcJyF1pgfKbDLdgl41mLnkLhf9Z12BytUAAUAcgLCbahg5qc4wWEKcmzmKWylFeFNRb0BMOpkij8o9hOuGEiamD9IC1IPJz+R5tUwNQ8TTZSCPW2hlPicTj6xd8QwpUaqk0FWwK2uuoPC4Pl+UzJzfLN+mwHGxsRNTszj+6qoXNh/wK9/NPyuehsfgecKUYyTsiu4tNpYO8wGVrYECbUYBWRkdQyupRlPBkYEFT6EEwsHTt4eXDpM0LOFba5M1U1Z3Z8k9oGzBy3H18LqaYO/QY8WoPqnxHA+qmc3Pf8A+0Fsv3uGo5hTW74Zu5rEf9O5urH0V9P/ACTwAxFjz3e5sQR5wISmURJPddRCpJJIos6/s02rbL8bTe57t2Cuo8wdJ69iNus6zJmpZPl3cUgd043HW3eqA+H23+k+dFaxuPKfUHY7tN9sy9EY3qUPuzz3fy/K3wmpNSq43j9hT2ln3NTT7Ezir1s4zHE43EEad025Spei7wNx0Cj0h7Ndj5wFWsUrJWpMPuWqoRWpk3DXA0va3iv8J6fBgV2yg8xLlBTWGef1tisWX3aNbdTgWxFMDd/hsxLewHrNrgOzzDKQ+IZ8XU/7p3aV/RB9SZ1kozRLXXSWOrH02Fw09cd8CKeEpondrTRadrbiqoS3LdtaEiBQAAABwAAAHQRhgzLka0gSIJhNBMJCpIW0UwjmEWwhozSQgiLaOIi2EchLEsIphHGLYRqAYlothHMItoxAeRJEKiND1+kow6HA9foIb4DOPwOUKmiqAB5DhNxh8KBG06OvxmZSpTXZaWSjQmbSoyUqcy6aTBZMnJS0YNTDzLRYTJM3XuM6TS1sPOI2iy/uKoqAeB9G5cePv9Z6NWpTS55l4q0mW2tpv092GAbbZPMu/oLcgvStTb1AHhPt8jN9PHNntuMPllUri6wVT926gM76aq26tz/9g5v/AGgDUbucrwL1ajGyPiAWZjzWhT1P+ac/V1KFrS4Z0aH2nrOcYKlXw9ajiLdxVpNTqliFARlsTvHQW439J8fZ3gFw+IrUVq06606jItWiwenUUHR1I0Nxaer/AO4e0WeEPmVc4Whe4p1vCB6rhk8/4rGYvaN2MU8uwKYnC1K1dqT2xRqboHdtYK6qo8IDaHU/iHKISz2ryNbxueSQm11gkQk5QYc9L8lgSSyJUUWSen9hm0HcYw0WNkqixHlfn72nmE3OyWKNLF0nBt4rTTpVmzp99hdnpPsUSphZLjhXoU6g/Mov/ENDM0xUo9LafguLzuSUZckoMGCYcEwimCYJhwJaFSAaLaNaLaGjNISwi2jXinjUIYoiLYRrRZjULYpoto1opo1ACmh0eB6/SC0Kjw+P0hvgIx1TU9T85lU1i1Gp6n5x6CSTCHU1mUgiEEekyyYUR6iVXrpTUvUZaaLqz1GVEUcyx0EtZoM07P8ABYwhsWMRiSDcCtiq5pjogIUfACJ2zuaYrY5vabtmy/D3TD72Oq8AKHhob3rVI1/lDTi8RmG0WcHdpUXweGfQ7oOGp7v+Ko/jcW5e09lyzZHA4T+74ShSI/MtNTU/ztdv3mZXpwlJZ2I2obpHhD9mKYPc+0t9oZmBqFd5aY9BqCeuk9l2FwOEpYZThMPRoG27V7pAHZh5s34jfjqZg7RZaKtJtNRNVsDmhpVjQc6P4Nf1j8J+Y+M3WUxs0+YreINdsuvc9KEVjcGlam9GqoanVRqbqfzIwsR+8Om0MzjcM3Hx7ths6+X4yvhHuTSeysRbfpnVH+KkGaMT3/t+2S72jTzKmvjoWo17DjRYncc9GNv5/SeAsJou7krF55+pUfYKoPPnFx9MXUjlrAVZJV9bTXktMFVm2yWh94p5EGYNKleb3KaViJ09Lp1B5E2T2PoXs2zDfoNTJ/DZh0Oh/edjPLey/F2rKv6kK+2v0nqcxa+HTc/nuVQ8x+hUkkkxGkqC0KC0shUEwoJhIWwTFtGGLaGjNJCmimEc8U0YjOxTxbCMaLaOQtimi2jXimjEAxTQ6HA9fpBaXROh6/SG+CyKNT1Pzj0iRxPU/OOSCyzIpx6THSPWZ5DImQkaIlDGrEM0wCiaqR0FhKQUllGrxCcROBzTDmhiN5dN43BHkwNwZ6JiUnLbU4LeplhxXWdXSTw8PyYnsdfk2Y9/Rp1fMizjk40M2N5wOxGZ7p7pj4K4unpVX8S/ED9p2lDFA3BOonP1NDrsaXBvqtTSyDmeBp4ilVw9Yb1OvTamw8yrLY29fMdJ8lbW7OVMvxVbC1NTRcqGtYPTI3kcdVIM+scfiwEJB8S+Jf4hqB9Jye1WxNDOxSqFXpugA71QoLU+Pdtca2JNuVzzkqXa1P0v7lu1Z2PmXCmzC/A6Qilmt6z3nPuxKlRwyPg6f2ivRqipUpuwRq9IA3RG4BhcHXQ2tPGM5y5qOIemVIIe1ra8ZqohFx7XnDLct9wMNR9Ju8uwpJFhN3stsHiMWRuUzbzY6KOpM9a2c7LsPh7NW+9cflGiA/MzbO6uhdz39vIjDnwajszyaoKgqlSEQHU8CSLAfvPTTKpUVRQqKFUaAKAABCM4movd8+o0Qh0LAMkhkiRxRlNLMppZAYJhQTCQpgmA0NoDQkIkKaKMc0SY1GZi2i2jGi2jULYoxbRjRTRqAYtpdEafH6SmhUOB6/SMfBZAdT1PzjVMxwdT1PzjkMFoIyEMepmMrRyNESRaMpTGqZjK8arRLQ6Mh4MsxYaXvReB/UY+IWabMEupB8xN3WOk0uYnSa6OTLPk5TB4Jgai0z41cVqOnBweHxtOlwGDxWJdawvh0t4u8Bub+QHna/Ga3KntiQf64z0FTNOtudbWFyuQ6a1PnwYWGyWmurXqNzqaj4DhNgBKlzjSk5cm6MVHglpocy2Dy7E1hiK2FRqoNy12UMebAGxm+vLkjKUeGW0mBQwy01CIqooFgqgBR8IyVJBCIZRlwTIimUZJDJCLRRlNLMppaLBgmFBMJCmCYDQzFtCQiQDRJjWijGozsW0U0YxgNGoUxTRTRrRTRyAFNCocD1gtCo8D1+kN8BIVvanqfnGo8xN/U9YxXhNFmajRqtMNasatSKcSGYrxgeYQqwvtEU4FpmeKkhrTXNjAPOY9XMwPOUqWwutmyrYiaHNMYJiZhtAqg3Ye85r7Ricwqd1hEZtfFUt92nrfhN9On6O6eyB3bN1krGpikVdTvew856YJodl9l1wa7zHfrMPE/kPQTfTna2+Ns+3hG+ipwWX5LvJeVeXMJoLkvKvJeQrAUkqSQouVJKvIQhklS5YZRlNLMFpaIVBMKAYSFMExZhsYtjDRmkA8U0Y5i3MahDFtFNGMYtjGoUxbRTQ2MW0agMi2hUToev0gsZVJtD1+kN8BE8z1+sYsuSUwhiQxLkimRlmAZJJSIjHrTUY/gZJJto5KZxW0XD4j5z1bYH+5p8JJIf8AE/5KNGn9SOkEuSSecOkQySSSFFS5JJCypckkhCpZlSSFFySSSFklSSSEJAMuSQFizAMqSMRmmA0BpUkNGaRUU8kkYhLFNFNJJGxFini6fn1kkjVwGf/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AutoShape 5" descr="data:image/jpeg;base64,/9j/4AAQSkZJRgABAQAAAQABAAD/2wCEAAkGBhQSEBMUEBQWERMVEBgVGBUWERQVFRAWGBQYFRQVFBYYGyYeGBsjGRUUHy8gIycpLC0sFh4xNTAqNSYrLSkBCQoKDgwOGg8PFykcHBwpKSkpKSkpKSkpKSwpKSkpKSkpLCkpKSwqKSwpKSwpLCkpKSkpKSkpKSkpLCk1NSkuKf/AABEIAMkA+wMBIgACEQEDEQH/xAAcAAEAAgMBAQEAAAAAAAAAAAAABAUBBgcDAgj/xAA8EAACAQIEBAQDBQYFBQAAAAABAgADEQQSITEFBkFREyJhcTKBkRQjobHwB0JScsHRFjND4fFTYoKS0v/EABkBAQADAQEAAAAAAAAAAAAAAAABAgMEBf/EACARAQEAAgICAgMAAAAAAAAAAAABAhEDIRIxIkEEE1H/2gAMAwEAAhEDEQA/AO4xEQEREBERAREQEREBERAREQEREBERAREQEREBERAREQEREBERAREQEREBERAREQERF4CIiAiIgIiICIiAiIgIiICIiAiIgIiICIiAiIgIiICIiAiIgIiICaRzLzViKDcRWkjuKOEp1KbqtErQZkqEtUzuGYXUGwDbTd5CxHB6T+Lnpq3jIEqXH+aqghVbuLMw+cDUK3N9aiGq1LPS+043DBQoB8Wm5ODUEa+YU3p+pZJunD6brSpiqweoEUOwFgzhRmIHQE3niOD0cpXw1ymv49raeL4nieJb+LOA1+8miBmIiAiIgIiICIiAiIgIiICIiAiIgIiICIiAiIgIiICInnWrBVJbQD9aDrA9JXcV4ytCwPmZr2W4G25JOgHrKb/GLHFpRVBZjqLnOg7v2PpJ3MeDwrhftWpG1j5vwk+vaddoXBudDXxPg+GNb+ZWzAW7m20mcz4iuqKaKsy3ObwyA/pYkHSavgONrhi64emqgm4J1a3qfpMV+aq7fv2HoAJW54y9NZw5VL5Y4li6lcH7xqV7N4moA9DYazZuPca+zqpABzNa7EhV/mIBmhYXj9akCEcgFibb6n3kxuc6jIyVVSoCLar+rx+zG1N4smxcH50SrUFOoMjk2BBzI/s02SaJyxhsESjfBVBvlZjlvfS3TtL3mHj7YcoFC+YEgvcBiP3ARsTL9W9MbO19EquA8wJikuvlYfEh3U/1EtZVBERAREQKPH80JRxD0qoOVaVBlKqzs716tWmqBFBO9Lf/ALuk8aXPmGYXBqi+XKDhqwNQmqKNkBW7EVSENtiR01kvHctU6tfxmZwwNDQFcv3FSpUTdSdTVYHXYC1pEXkiiDSOep902ZdU1P2pcV5vL/GgGltPXWB9UOd8M2t6ii2mehVTN98uHYLmXUrVdVbsTPvG85YekWDM5KGpny0aj5BR8M1nbKpsqitTJPrpe08a3I9Fky56gstUBgUupq4pMWW+G11q01t0toQZgcj07Vc9Wq5rU8QjsTTBIxIpCoRlQAECgmXSwub36BNw3NFB6/gq5L5nQHIwR3pi9REe2VmWxuB/C3Y2xX5poI1UMzZaIPiVPCqGlTKqGKFwLZrEaC+ptvpPPhXKVLD1nqUyfMztlNOicrVGzOwqeH4mpLGxYjzEbWA+MVyfTfx1NSoKOILM9H7vJnYC7qxQuDdQ1s1r626QI9bnZSwFJSTkrl1dWpvTajSSqqlSP3lqKb9iJfcMxfi0aVQixekj2ve2ZQ1r/OU9LkymBTBdjk8W+VKFMVFq0/DdWWlTUWsFIIAa6720lvwzAeDRp0gzOKdNUDNlzMFAUFsoAvYDYCBKiIgIiICIiAiIgYZranQSJiqQrJZHy63DqQcpH/MoueOO/Z1pDUhmLED9/LbKvsTa8r+E8banQc1bitWfxLWy2BFhl+ht2AvJvU2tMbfT5xeDXBtmoOXra52azF772v131lPiKzOczEm/f111ki5diT36dOwAnoyAe/5frvOTPkuVejx8PjFf4B6z5akPWS3WR6yGVjbxiHVA9ZEqMelj6T2xFxvINWaSMso+hX17H8Zb0+OeKiUcUxalmG2rKO9/6TXaj/xfXqJ8rU6Hfof4h395pOvTnym/brPLHK64dzVWr4isllNreU63J6zY6OIVhdGDD0IP5TlXL3MzJRq4dySj0mCkb02Km3sJ98rcaanjKdgVWowp1afTNawcDprb6zaTym3LcdOrRESqpERATF5rfN3OP2LIPCNUuDbzZRp02Jmg47njFVXN6ppDcJT8oA6C+595MlHROPc7YbCErUYvUAvkQAsP5tbCUOC/a9h3vmpVlA2Nla/fY6fOc6xWHuQxJOe5bXzHoL+5uZCrMwVioy66dj30lvFaY7db4b+1fB1SA/iUbm2Z0unoSyk2HvabjSqhgGUhlIuCDcEHYgifnWkrBfL1Fva8zRxVdRkFWoEGoUVGAH8oB0jxRp+jLxOb/s65+qVqgwuKYO+QlKmzOV3RrbnL5r+hnSJRBERAREQEREBMGZkDjtUrhqzLuKZt9IBjQrk3yVTTNzexyH9CaJxvH+NWYnVdgOwG1pH4FxR7Ymoi+UUkpdraW+uh+shrUv0I1mfN106vx8e7VnRqWH5f1P66QGvI2efdN9R7zlk7eit6OF8tzudh2kDiFLKP1YSS2LsQL2lbxDGliUB2F79idp1YYws1FdVMg1qUmB9SCLEDveGp33m1w3FNbVjUp5NQ6fMHsZPanrMNSuJizuKEtU2AvoDe3r3Pf5zqPAvs1aimLqogqoLO50sy6XP4fWcxenZvfX0lngOJulCpTUB0zpVbfyhHF73FiDdZfDbj5MXYcPiVqKGpsHU7EG4M9Zon7M8SScSn7mZaijoue9wPpN7lrNVzk+XYAXOgGs+pqP7SeI1KWGp+HUNIPWCOQNSpVidRqBp0ka2Oe8f462LrtUqEhc2VFU5gqdCvqdz8pX1KXmBBBAIGuhIN9QDr0mXVSgUpdgTZg1iNiPcQtKxXe9raa/nNdLzX28se3lYDoO3TuPwlTjyEFs1xvcG5PWTuJEFitwAWOt7DQXGsrOI0WICkKM7HQFdDsCT0Ehea8VjwHiOamx08ul+g031npjsQD4bJYtky6LYW6G/U7yiwldqSsBcIDrlIOtj12MsKFcVKRZdbE62F/nG1NPiizCotRSUqrqrLcEMNiCOuv4Tv3JnGWxWCo1alhUKlXA6OpKt7Xte3S84TSpMzZ75LDQ+wsJ0b9jXEkYYlMw8VnWoVv8QC5GYD+awP/jK2K10yIiVQREQEREBPmooIIO1tbz6ldzBf7LWy7+GbW9oFZx7DUqeDcUQqrmB8trX+U5+Klre8m8Px1SquJSmBkyrUK/w20NpUPV795ny49uvgupYnNX1n0taQi8+laZzF2zJZ1a+vyH95BxFQBrg2LMOun6tAqf2nxVNwdL+h6zqx9LXuFUkMCpvnba3puD7SSEkHBqrKEa+Ya2NwRc9PSWWCwpVRc3Pf56S+qtx9vXC8INTXYdZaUuXEtqCfW5kngNPQ+39TLhKNzOfOfJXkymN057xvhJpMbG4Bt667Sw5BpBsUyuAVai4IOxHl3llxth4Z0F3qaey/72mvrUqU1dwAqlRTZwdVDuBodNbKR85Xj7rj546fwfhVCgpGHVVUtc2N9e15YzRf2ct95isgtSuhVeikg3H0tN6m1mq4qTWuemUYdC5A++Wx7XBvp10myys47wdMQgDnLkJYNYELpqSDE9occxpF75SO/prc62sTYz5rVPKGBBtsWQAnTY5dyO8sMZRolsrE2uGBVhkb1ZbjKSLH16a3E+sZw+misSjMo2y5rLdbsSRsPxmm1lTjsFTqsLKyhh5jp5zbdRte/aUuL4Oiq3mJsCbWGnv9JtuL8OqigOmcZRZi2Q+in6nucs8cThUU3yq9zcMAAPa0G+mmVRmoX8qLsoZrXFwSQLXbcyJwmoRWVdAjmxBvY9z3vLfiAYsBSenYnY7jXQX6HpI1LhdWh5qjWFPULoQ2boGt6mVW3Fs+Po3AscosRcMSxHYaAa97y95Cq5McMS18vgMMtrEZyAoP/qTNWrcTpsQcpzjYADQnrpvrNr5Orsy1PEAA8Tym2p0sb99r/OFK6lR5mpncEfKTKXFKbDRh85qlCkCJ4YtLbSfFVvS1wdiJ6Tm2Hxzow1NvebxwnGl0F/rKWJWMREgJhluCDsZmIFPhOX8PQNTIAprXBud730F/ect4vgzRrPTboxHuOhm7ftEuopuRenZkJF/u2JBRx9JqZw1avh3rk52pMEY28xTKCrA9raHrGWO5trhlpVU309tP7SVTkAG2o/5kyhU/XaZO7jy3EkLPNjPZRPVKGYgdzb8ZfHLTePjD3veWVAX0H16SdhOXh1P4f7y8wPDETYXPr/abTki2WeODPCMFkS53P5dJIxdTKunxNoB/X5T2rVgou306n0E1/i/FMt7f5hFgP+kv/wBTn5MnHu53yqq4rXDVLL8KDKPU/vH6zYeC8Bp1MGyVv9Y5rXswA+C35/OaonCzUDspKhKZdmBNsoF7Edz0jgdVq+MwxDM1XNnduiIB8CrsqgWHqTJ4sOtsebK3p0bg/BqeGpinSFhe5JNyx7k9ZPiJdyk861PMpU7FSPqLT0mIHOOOcqfZ0Ysq1aTEAsBZl0suZbbDYEHr0lNXwedCo8pWxKACzC1j5TuAQL3P5zrtaiHUqwDKwsQRcEHcGaLzFyk1MGpSbyjUefK6a/CthYi2mvQa3l5UytKbDISt1AsygEmxYnYmxtf5Ez54nhWc5QVygaoHFxroSo1+W0sMXhswtVzLZ9HsO2h+Hf1B0karSSwGRamuoNjcjrfcG3UmSmVRrTp0zqCxW+uXKt+tu9tdelpmpiEqm5K2AOhuT2BAuOkkYnEjO6vTGQgi1y2x2LC30t0mKPD3JHhUyVLeWyGx16sdre8CLhsIwqIFUgODa1hftpvtqbzbuFYTIoUDbtsNbyVg+FKii4u+UXJ11629LyfRo97fKRpFTMOumpnliTPrpPGoe8uqh1BLngXFQpCsZT1JacuUFLeZSfWRUt0w9YMLies+KaADTSfcyCIiB44rCJUQpUUOrCxBFwZVjDYfA0DlTKjNbKLsXZtABfeXUhcY4UuIotTe4B2I3UjUMPUGByrjGGotVLYYsU1LU8pD0yDqtvXv0+UqVNjcaTbsFypjKWNRrZ7OL1gRZ0/ezrvciWfNnLGFHnNRcM7X0PwsfbpGWM+m2Oemk0cX3k+hiwCD2N5BThzupNNTUVWN2TzDfTUegv8AORypG4IPtMrLHVjzOi4PidNlBBJv0sb37SVV4kFHRB3c/ku5nOsJi2VhZmAv0JHT0lm1Co6MyhmsLlrE2truekj5b0m542bq4xnHLk+Hcsf326fyL0lHUxBV/vTZWPxm9lvvnP495acvYehXKh66Kx/0w3nOtrX2G3vLPmzgtYGgMJSFRKdzk0sH6O4PxW9ZbDj7+THPmnqJvLXFMLUDYekGJyktnQqaoOhaWvCeXqGGv4FMIW3O5Ppc9JW8qcsNQLVa7B67ixtsg3IHc33M2Sa3r05b7IiJCCYmZiAnhjMElUWcZh+XtPeIGoYvluopIUeLT6bZgOxB3lA/C6fm8hudwSw/rOnSFjuEU6tyws1rZgTpLTL+jng4LSuDksfRm/HWS0phQAosB0HSXjcrVBsyH6iR/wDDmIv8KW/nltxKsnosktwSuDqhPtYiTMFy1UY3qEIvYasZO4hVu+naeaIXOVRmM3BOXKI3Ut7kyXh8BTT4FC/KR5DWsHykWF6hy+k2Dh/C1pCw1+UmxKbCZmJmQEREBERATXuaOXHxGV6DinVVSvmUMjqdcrA/nNhiJ0Of8p8rYuhig7qtJNc+VwVqC2gy979Zac8Y5qKplUIjXD1RRFRk7ADpfuZtkwyA7i/vLb73U7cs5O4k4xC06YFemz+bNSAZB/Fe2k3HnHhVatSRcOFYB7tTLZRUHQHuPSbAlFV+EAewAn3FvezbROEcm16lZauLFOkEYFadIAbbDTQCb1MxIttLdkREhBERATEzEDETMQMRMxAxEzEDETMQMRMxAxEzEDEzEQEREBERAREQEREBERAREQEREBERAREQEREBERAREQEREBERAREQEREBERAREQEREBERAREQEREBERAREQEREBERAREQEREBESNX4lSQkPURSLXBcAi+1x0hFukmJV4zmKjTxNDDs33lcMUtqPKuazHoWAbL3yN2kjG8Yo0WC1qtOmzKWCs6qzKLBmAJuQLjX1EJTIkajxKk1LxVqI1LKW8QOpTKNzmBtYWNz6T0q4lFALsqgsFBLAAljZQCepJAA6wPWJ51sSqAF2VAWCgswALMbKov1J0A6z0gIiICIiAiIgIiICIiAiIgIiICIiAiIgIiICIiAiIgJotXleu/EHqm6olRSj5zdlJu9rG9wGYWsB5VGo33qfDQy5OKcmt/XbQ63K9XE4SrVQ+DWdhWw6PTIqYc0GJwSkk+QWuShXTxnE9MDxzxeIYfEPRxFEDhdRKgbCYkClVqVcNU8K/h+YjK+ov8Jm7t/WfSw0k1053SwFSvi8YiUXp0MRWpValOtRqU6VSnTpKGJOW2avUKBl3yUGzgFrT6GEephF4bi6dVjTxKUvEFKqUq4dSrU6or5MoZUZRcm+akx6ToP9oEJc8xWHxVanRbGU2L4TGYamMtNm8dkxSGtjVVQTlNILY28uesJv8AhsQHRXAYBlDAMhRgCLgMjAMp7gi4npPoQ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AutoShape 2" descr="data:image/jpeg;base64,/9j/4AAQSkZJRgABAQAAAQABAAD/2wCEAAkGBhQSEBQUEhQWFBUUFRQUFRYUFBQWFRAUFBAVFRYUFBUXHCceFxojGRQVHy8gIycpLCwsFR4xNTEqNSYrLSkBCQoKDgwOGg8PGiwkHyUtKSksLCwsKiopLCksKSkpNSw1KiwpKS80KiksLCkqLCosKSoqMCksLCopKSkqLCksKf/AABEIAJAAwAMBIgACEQEDEQH/xAAcAAABBQEBAQAAAAAAAAAAAAAEAQIDBQYHAAj/xABDEAACAQIDBQUFBQUFCQEAAAABAgMAEQQSIQUGMUFREyJhcYEHMkKRsRQjUmKhQ3KCwdEzRJPC4QgXJFNjg5Ki8BX/xAAZAQADAQEBAAAAAAAAAAAAAAABAgMEAAX/xAAsEQADAAIBAgQEBwEBAAAAAAAAAQIDERIhMQQTQVFxgZHwFCIyYaHR4VIF/9oADAMBAAIRAxEAPwDktJSmmmmSKniaSvV6qqQbEvSUpptUUg2LelBplKDTJHNj68TXr0lMpF2SI1KNaZEKlVa5wHY4LTgKeq0uWp8CiGilFLkpyrQ4DaGivEVK62pgNFQHQirUgWmipAKDxnNDSlNMdEpHXmjqLWhAMpTbUQ61CwoBA6W1XWA3RnkXMwES9ZLgnyUa/SrTDbmRg9+RnHRQEHzNzVZnZNmRy0jCujQ7r4X/AJV/N3v9aXEbi4aQdzPGfytmHyarKGIc2tSFa0G29z5sMC2kkY+JRqv768R56iqTNT6FbIMtetTyaSnUbByFFNNPFedarMCquokbUYgoWCOjkjtTuB+RJHFTxFU0CXqSwFTeMtLBWipBHRBYVEzUyxlkMcVBz0qfjTFjp/KKpCqKIihpIo6NgjpKx9ANDUjpGgo/sLVDIledc9TOyqljqApR8sVDOLUjRxrcVtIu2vDkOlJHNegyQaKwjLHYte7GyXDEZuQJA0oTkA0WcXdte5J4KOfrwHmaucHhCQL6HoDe3rWX2Mkk+IazFY0e8hBP3jj4b/hBFgOg8a3uFAqnmk9CwbJB41XyeyXBSMWKOtzeySFQPIcq0cDCjYpaPms7RjD7DsE3B8QvlIh+qVG/sDwx93EzjzWJv5CrWbaLY3EPGrmPCYc/fSK2UzyDXsw4Isg5n/SppN5pMQQmFdYIL5PtElg0rD4MMrcT+Y3/AK25V7kOc+3+/fuZ1/8AZ+X4ca38UCn6OKGl/wBn6T4cZGfOFx9GNb/d/wC0LdsRP2nJUUhlUD4mewLMfQVdjHUHmyLoqHSVLetHIT7CMUPdngP+Kv8AlNDSexTHjgYG8pSPqtdpGNpRja78Rk/YPBHEf9020V/ZI37syfztQk3s12kP7qx/deM/5q7jjt4oYReaRI+mZhc+S8T8qqD7TsDe3anzEb2+lVWfK1+lP5MV5Ih9a18zjzbi45eODm9Fv9DQk26mLHHDTj/syf0r6E2ZvJDiFLQyLIBxtxXzB1FGjGCu/FWujkvOT1R8yS7IlX3o5B5xuPqKhEBHEW89K+ovtY60jSqeIB8wD9ab8a/+f5/wosrPmSOKjMOmtfRL4KBveijPnGh/lQ77AwjccND/AISD6Cg/Fp95D5pw1k0oeSCu6Nungj/d4/QEfQ0PJuLgG/YgeTuP51mrIn6Ccjg+Ijqtlrv03sv2e3wOPKV/51Xy+xjAHg86+Uin6rSckcmjmZgN6MfDOWjVCgKgyd8ZtfdXS4PXUVY/ZRfhRgwI7ZTpdoiB71+64J/Lz868+Q0OwqZRoAOegsLniasoJ7UMILVIoptg0WcWKoTeXbhhwsjKe+bInXM+gI8hc+lRhqy2/mIYjDxrxaQkW5sAAv6tVcb3SRLM+MNoO2dB2qDChsuFw4zYpwbdvL7zpm/CDx8vKh8XtHNE+MtlVf8Ah8DHbSO9wZAPxAA28fIV7bC9hg4sLH70zBCfxEkF29Tb0qHenGpE+EiteOFS+X8RXRQfMr+prTOTb+/vqYrjin+2vr6fTv8AHqXke0fsGGiw0K58VKL5eNnfizeA4Afl6VEu0sXETBEXmnIzySSX7KO/KINpb83yFAbOxQw8TY3E96ab3RzAbUKvS418ABUOK3wxvZmQQrHHpZmUnidPeOvyplTb9H8fc5tJdW17Jei/theyN6scMYsErZjnCupVe6LXJBXhYa1Z7e31kaT7NgxeQnKzjXKeYW+mnNjoKyuExLQ4aTFMfvsQSkbHiFOruPHQ/IVebjbPEcXan35eH5UvoB5nX5U9VK/Nr9vmJj8yvyJvr136pf2yx2ZuRF7+Kdp5Dq12IW/n7zeZNBb57sRJEhw0TZy9rR52BXKbkjW2tvnUeP8AaAI5mQR51U2zBrEsONha1r6VZbF3yjxDhEWRWIJ1AsAOZINcsmWfzPsM48PaeNa3/P1IvZzsqSHtZZFZMwCKrAqSAcxax9APWtwMRXONv79NnMWF1a+UyWvc8LRjn5/KqXaOycaIzNKXIGrXkuyjqVB0pmnkfKnrYJyzhnhjTrXc7F9op3b1y7cXb8pm7F3Z0ZWIzEkoVF9CdbeHlWr3g3iGFhL8XPdRerW4nwHE/wCtSqHNcTRjzzePzOyH72b7DCrkSzTMLgHhGD8TePQULuhvNjMU2ZxGIV0Z8hBY/hSxtfqeArBbG2dJjcT3mJuc8rniBfU+Z4Af0rrGFiWNFRAFVRZQOQ/rVsnHHPHuzPgrJnvm3qfRe4VtLaUiRlo1DkakNII1CjUsWNUmzt+pZlLLhJWUErmR0YEjpe1/SqvamLbG4g4WIkQx2OIdedj/AGYPn+oPSrba2048Fh7hQAoCRxj4mtoB4cyaRaSS1tss7bbpVqV8P6DcfvpFAqGfMjOLhLBnUdWCnSj8Ft5JYhKpIQgkFhl0B1JvwFco2zHlZPtLffTkSTG1zDFfuxqOR4m3go60btvHSPGgZSiPZcNhR7zqNFkmty4WXmfAE1Xyk0tEV4qk62u3p6/P779C8OC8KkfB91Wsbxkmw4lSLMB1019K59udv8cOBDiAXhGisNXhHQD4k8OI5dK6tsnGQzrngkWQflNyPBl4r6ivKctHp72AmGomhq+lwfShJMLStBTKkpQgEchUkAsneXMNUOYrcdNVPyq2lw3SsltHtYJWIuoZyqk6qVKhrlLakFnPEe6etBI6nosMZsoSTxSlj91msuljfmfHh8qp9s7EebGxMR90FAY3HwkkqRx1uB60VhNu6kOrcSSyEsoIBGVV465DYC/Hxon/APXTjrlMiRqbXzF0Vl05e9amVVJNzFrr8Sh30xNpsPm1QXYjrZxmHyA+dDbwbwjFNHFFfKWGpFszHQadBc1pMXhocQlmAdQTYg8CDY2I8rUFJu7H2kTocnZWsoGjAMTrzvrxp4yStb7ojkw3Ten0eiu32YKMPGuiojAemUfQfrWv2VKpgiynTs0t/wCIH1rO707MM0QKC7RkkAfEp4geOgPpWUwW354VyI5A6EA2PO1+FUS8yEk+xOq8nK210ejRb37NghVOzWzuSdGJGUcTY+JH60PBKcNgi40kxJKg81iXifU/UVSQiXEygXZ2PEnXKOp6AVcb6tlliQe6kKhR4XI/kKunrUN7MldeWWVr0XzIN3tsphpC7R5zay96xTqRpxtpWh2tvtFLhpEQOHcZbMBYAnU3B6Ufgtj4eTDxZolb7tNbWY3UEm4143qubdLDS3MMjLYkGxDhSDwI4j50nnY6rdbLLDmiOMtaZF7PsN97JKeCLlHm2p+QH61V7zbbOJnJHuL3UHgOfqdflV3tJRgsB2atd5CVzAWvm9428FFqo90dn9tiASO7H3z0uDZR8/pVpyJt5H8iFw1M4F37s3262yxh4AD7796TztovoP1vV2s1VfaHnT1xFY3bp7Z60wolSvQsle3ADXjYcfOh8VgIpXR5EzNGboSTZTe/DgdfoKhXEVIJ65XoLlPuDS7twviftD5nbQ5WIKAgWGluVuHCkwm71sW+Jlk7Rj/ZjLYRcupvYaDzJo0SCnBqp5te/wCxPyo3vXrv5nz2BU0EjKwZWKkc1JUj1GtRLT1ooZl3HvfjALDFTer3/U07Cb2YtZA/2iRm6OxZSOhQ6WqmtU8SVoiV7Eq2dR2Fv7HMAs4ET/iGsbevFPW48a0c2EV16hhxB0II4g1xiOS1XGx96JsObRtdeaNqh8h8J8Rap14Xl+k5Z+P6jVzbohUIViG/EBlGhJAsvDQ20qlxezpIcOcy3KSrIMpJBCJfnrxW2tarY+9sGIsrfdSH4XOhP5H4HyNjVpiMDesdzUPVIuuNLaOa7MxhiyqkYdiNdbEjNK72PM6aDqatotsRM2XNlbMUAbTMwOoW/H/UVZ7T3cDXKXjfk6gXB11sdD7x+dZzamymiRjlMndmUZRdlZ5BIjW5d4WJHCleqOXKEWkWLDBiDYKzKSdBdDYnyqOfZsTm7xox621PmRxrPHElFfXN2jYhXRjdQwkB93loxv1vVgNuXR9OyGVuydu8CEfISQNRYkadKXi12OVp9KLnDoqCyKFHRQAP0qk3v2a0irIguUBDAcSt73HWxv8AOrKXaaoBc5jnSMhbEh201F9OtFi1CacvY1xOSXJgMPvDOkXZLIQmotpdQeIB4irTc/ZrtKJbsiLzBI7Q/h8R1rRS7LiY5mjRj1Ki58+tFK1tALAdOA9KtWdNaS7maPCNUnVb12Mrvvjs06pfSNf/AGbU/par3cfDhMOXPGRif4V7o/mfWsxtzYk7SySBc4Zie6bkDkCOPCtts8BIkQfCqr8hr+tG7SxqULixt5qukWokr2YUKHp4lrPs26J7dDXrmohJTw/jTcgaJBNUiz1Bm6ivXFHkDRw9KlWo1qVK1IRkyCpFeoRUyJWmSTJgL0ZBQ8IohWqqrRCkTCr3Yu900FlP3sf4WOq/utxHlqKoM2lqQk1omZtapbI7cvaOrbN23BiRZDZ+aNo48vxDyp+J2deuVK1gLGx4gjiPI8q1Gw9+JEAWcdqv4v2i+vBvXXxrFm/89rrj+hrx+J30oN2lu3G+YlbMVK5ho1rg/UVQbT2RMqSIuVoveUAHPczKxHSw71dDwmLixC5omDdRwZfMcRQ+K2bXmtOXpmrU0crmRYyhFu1WaYuvNsod1LDmOFj41ZbF2szNldxISge4GUob2ZGHqCDWlx2xVLBigLDgbajQjj0sTpVNBsho3vmDKFyoCozIL8M/EjlXNprqKocvaBX2tO8jiBUKRnKc/GRrXIHSrXZ+0hLGr2tfQg/CwNiPnVErmNpowyo7SdrGX911a1x8xah8Pth27NY+yiaTOzE+4xDEaX5kiuc7XQCvi+v31Ndoa9as3jNqu8UWXuSPMI2y8VKmzDxHCtDeptaKqlXYkElqlWeoL163SlGDFmFPDUBmNPWWicHB/GniT1oITVIstcA48KkQ1EDUkdbUyTCololFFDK1SqarLJsnQ609mqFG1pzvT7IUPD0rYiolaljiua2YtknoMRu7epY7kUyLhalRyNK2bJMPgnZCGQlWHAg2IrS7L3/tZcSL/wDUUaj95OfmPlWSll0qvlkqN4Yy9KQ05ah9DssfZzJnjZXU81Nx5eB8DVfitmVyzAbZlgcNC5Q87cG/eU6N61tti+06FyI8UBE3DtBcxk/m5p+o8q8rN4Ko6z1X8m7H4hV36Htp7EWQWkUMPEcPI1RY7YAUL2aKcmYZG911bUrc8DfUGukPhVdQyEMpFwQQQw6gjQ1VYrZ3hWHqjRpM51BhikuGBTs+/JIVzZgDYAWPpwrWRy1LiNn0E8ZWkvbGiVIcLGlyUEk9Exz1F7RboPMdNKVMjCn2ruR3EFtShqnaOo2j/wDjTKhHJyMVItRinqa2pkGERmiENCq1ERGnTJUSoL05U1pqCpVp1RGhVjpyaGnLwrwrXjyEaRIDqDTi4PA2oN57GnJKG1HGtyJ6C2bTXWg5ZB0qVhQGKmtTyzuJ5pfSq7ENrxpJpaGd6SqRWYLnd/evE4NvuX7hN2jbvRt/DyPiLGuobve0fC4uyS2glOlnPcc/kkP0a3rXFAacFrHlwxk7lppyfROJ2d0qqxGB8K5hu57QsTg7LftYh+zkJ7o/I/FPLUeFdQ2BvlhMcAqNkl5xSWD/AMJ4P6a+FebkwVHwNM5EysmwPTShHjK1r8TszpVZPgLVmcoqqKRMQaIjxVPm2f00oOTDkcam4HVh6z3p2eqvMRT0xJpOI/I//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AutoShape 5" descr="data:image/jpeg;base64,/9j/4AAQSkZJRgABAQAAAQABAAD/2wCEAAkGBxISEhUUEhQUFRUUFBQUFRUVFRQXFBQUFBQWFhQVFBQYHCggGBolHBQUITEiJSktLi4uFx8zODMsNygtLisBCgoKDg0MFxAQFywcHBwsLCwsLCwsLCwsLCwsLCwsLCwsLCwsLCwsLCwsOCwsLCssLCw3LywsLCssLCw4NywrLP/AABEIAJQA8AMBIgACEQEDEQH/xAAcAAABBAMBAAAAAAAAAAAAAAAAAQMFBgIEBwj/xAA9EAABAgMFBAcGBAUFAAAAAAABAAIDBBEFEiExQQZRYYEHEyJCcZGhMlJiscHRFCNDcjOC4fDxFSRTkqL/xAAZAQEBAQEBAQAAAAAAAAAAAAAAAQIDBQT/xAAfEQEBAQABBAMBAAAAAAAAAAAAARECAxIhMRMiUUH/2gAMAwEAAhEDEQA/AOLXTvPmk6s0rUrbEFL1IRcR5YjqypEQQl6pNXEd1aBCKkeqSiGmnajupKUS5UjcS3VNXtR34crL8Mt+6lupp2tASyUSy3hDJ0SXVfOaZGmJZZCWC27qLqzq41eoCXqQtmiSiGGOoCBCCfoghDDIhhAYnaIoi4buoupyiKIYbuoup26pGVsCZiQXR2QnuhMzeBhhmRvA4KIibqdlpV8RwZDa57nYBrQS4ngAp6xtjpuYoWw7jT34nZHIZnyV+2W2clrMiddFj34t0toAAAHZ0bia8SU0chjQHMcWuBa5poWuFCCNCDkmiF0rpWZBjthzkEFvaMKIDSrtWuPqOa5tVUIiiWqCg2gEFZhqUBUN0RROEIoimqJVndQAgwARdTl1FEU2AlpRZEIIQWKFJQBAYeso91bzaZEangapqV2dfGithtob9aEYigzOHiFEwpgigOK6F0VTMPr3hzhfuAMBOYJJdTfp5L0eXW4Xo/X+Pi+PlOflC2v0eTMEVhkRRuAuvHLIqoxYJaSHAgjMEEEeIXp4ta7NQ1t7LwJkfmMDtzu8PBwxXl219U5POxCKLoNu9GsWHV0u6+33HYOHg7Iqjzcq+E4tiMcxw0cCCkrTWupCFmkIVVjRJRT1jbKTczjDhG6e+/ss5E58ld7J6MoTO1NRS8+5DF1vNxxPKimxHLYMFznBrQXOOTWglx8AMVcLG6OJqMA6KWwGn3gXPp+wEU5ldLlWS0q2kGGyH+0Cp8TmVHz20LR/milprXszYyRl8S3rn74lDjwYMApt1sMYLuAFKBuGXgMlRLV2rDRi4Abgbo88yqfaG15OEMV9B9yk2pV4ti27hcHRxDh1NKGjiPmVUZza+E3CBDLzq9+A5NzPNVedjujPvuzoB5cVixis4yCYtTaWJMQRCc2nbvk1wwyAGihgE4Qii0SMaJaLJFEVvIolKkbPsSYjfw4T3DfSjf8AscFpEbRF1XST6PJh3tvhwxzefSg9VNDo6gtY6sR7nU7LzRoad90Z+ampa5iQkAWxNwDDe5jvaaSDy3cEyjRKIuresyzjGrjda2l40rnWgA5Fbto2IIbL7XE7waa7iF249Dny490nhz5dbhOXbb5QlEhSlStm2dXtRMtG7+JXF0tMwbIiPh3wPBveI3haANDuIPMEK3tiUWnaUg2NiOy/fof3fdGZybtgdIczL0bE/PZ8Ro8Dg/Xmum7PbYSs3QQ33Xn9N9A/kMjyXBY0BzHXXCh04/t3qz2J0fz0xR3V9S3MPi1bzDfa+SytkdzNDmFHWpYUKO2kRjXDiMvA6LVsSzXSkK5Fmnx3YULgAG00GbiPEp+DbkO9dc4NOlcj4Ke2PSiWn0Xs6wOhxHNZ3m3Q4/ymo9VM2Rs5JS2LYYc8d6L2neRFByCu4iByYmpBrxiAVmytdyvzdtNbqq3ae1AFcfVSG0uxkR7SZeLcdueC5p8jUeq4/tBYU3Ad/umupo7OGfAjDzUk1U5au2gxDSXHh91WZq2o8XW6OGJ80w2CAswxdJJBrGCSauJJ3lZthAJ8NQQqYwDUtFlRCKxokIWaQhFYpFkgoLTsnazJWYD4jQ6GRdfgC4NNO0yuoz4rukOSa9jXw3h7HC81wxBB1C851V86NNsfwr+ojH/bxDgT+k8979p181a52OmmWITEyMFYI0DyUfMyyxYkcV6RbKLHiM0YO7L+B7p+ipzXruG0NmiIxzHCocCD91w+flXQYjob82mld40I8VeNdFo2ZngyDEGGL64j4RRaM3aDnmhOGgGS0LIc4E0HZNKnTD5rOKw1wH9gr0+n1uPwyPh6nSvy2klwA6px3DQfdSTZmqj4Uua1KkIEoa4+Wq8/nndcfXPU08yNVXfZbYx0eGI0dxZDPsNbS88b690fNQ1nWN1mDQRgak5ZK8WbbQdLhrKBzQAW1oa0phvyWLcG5LS0rLfw4bQ4d44v/wCxxWpP7QgaqmW/tAYft1B93MqmTluxoh7AujecT5aLn5q4vFs7VAA1NOaolpbV3jRtXfLzUVOSTnC+9xJ4418FrslwF0kFksHpAnZc5h7P+N9f/LswuqbNdIsrM0a49TE9x5ABPwuyK4WIaUs3phj1M2KHJmakWRAQQHA5gioPiFwGwNsJuUoGPvsH6b6keAOYXT9m+kSWmKNeepie684E/C/I+iliZYj7f6MoETtQHdSdwF5h/lrhyXObd2WmZTGIyrP+RtSzmdOa9E9YCmo0u1wNRnnx8Qp5izk8wpF2u3ujaBHq6H+Q7O80VYfFlR6Lk1vWV+GiXOsbEFCQ5oLa40yJKutRGIQUEqqEiEKhKoRRCCQCUIShaZdh6KdsesaJSOe20fkuJ9to7h4jTh4LoUxDoF5hgRXNcHNJa5pBaRgQRkQV2fZjbZk3CDYhDY7RRwyv/E3x3aKMWJG0yKrlPSZICjIwwINx3EHFp5EHzXYxI3xVcv6WpR7YTDTARRe5ggetFzsytcaoEhPluDsR6j7qYFDl5qssW/IzZZgcW7t3gumlmrDJtaHgkYKyPMIUcAO1icMfBViC8EVBqNFtw5x4bSuWVcaeClFvk7UDITnABoyBfQD+qi4U3LNHaJedzQRXmVXosRzz23E0y3DwCRjNykhWVqP611SKDQaAblGx7sPPPRuvPcE7OTwbgyhOp0HhvKijXXMqkhIri41P9B4LC6nEI0buLEtTqSiBrqjuPkU26Gd3opRpFcMtQdfBOGWrXA/38kG5YG203KUAd1sMdyITgPhfmPVdR2a28lZqjb3VRD3IhGJ+F2RXGokFac3Dqcd31RMlejdqrREKCGAhrolQDw1+fqqZH2RhTIpGYQ6lBEZg8buDh4hcynrdmIsFkKI8uawFrSfauHuk6jBb+z2283KUaHdbDH6cUk0Hwvzb6rGfbTPDet/o5m5erodJhgxqwUeBxh1PoSqd9MDwO4jQruuzfSDKTNGl3UxPcikUJ+CJkfRSVv7Kyk5jFhgP0iN7MQfza81o39eeFiVfNoejGagVdAP4hgxoBdigcW1o7l5KnylnRYryxjCXNBLgeyWhuZdX2eaLrTQhFVVSKVFELTLJpWVdywCzQXPYXbyLKxGw5hxiQHGhLjV0KveBzI3grqO1liQ5mC5pAc17dMcDkQfVeeqLrfRPtR1jPwUY4tFYDjq0ZwzxGnDwWbNS/rjVp2c+XiuhPzYc/eGjuabYuudLGy19nXwx24QJNO8zMjxGfmuQwipK03JWOWGo5jQqblo7XioOOo1H9FX2pxjiDUGhG5UqwgjMmgGZOijJufvVDMG6nV32C1I8dz/aNdw0HJOyMtfNTkM+J3BEkNwoRdl56BPwpOuFSTuaCVtTkZsLs0DnDTus8d54eajos5Edm4gbm9lvkEVu/wClO3PHEtWbrBjUq0XvDP7KKYaZEjiHEKXsm34sJwvHrG5FrsyODvuiIl7SCQQQRmDmEjSrdbsgyO0PZi67fhu95usN3hoqhBxPI/JTVZOBABOuX+ENjOBqCcOKxIxQTvQbkObB9vA7x9UzPNF4ftH1TcOIQa/TNZTQIdQ4ENApuTRrOCzlpN0QmmAGZOS2ZORL8Tg3fv4BTEOGAKAYDJVLVYmJYtNHD7HiN6ndn9s5yTo1j78MfpxKlo4NObeS3Hww4UcARx/vBRE7ZZbizEbtR90N117ZfpHlJijIh6iJh2Yh7BPwxMvOijOl63GQ/wAuGGhxaOseALztWNLhiQM1yRjBUVFRUVG8VxC2NpbUdNRnRCLrSTdbuGg5AAKWGZdRl5LVYBiyoqqWQkCFpC0SpCiqgzqnZeZcxzXsJa5hDmuGYcMiFr1WVUV6B2dtllpyl/ARG9mKzc+mdNxzC4ftzYBk5kgCkOJVzNwPeb61HBb2xm0TpGYEUVLDRsVg7zPuMx/VdS29saDOSt5rm0e2/CfoDTsn6c1izPLPpwNhTgWuyoJBwIJBHEYFPgrTRVPSnYhVGbWX/wCZ2X08lAhWiXhdZAaW5OZ1TvhePZr44KUVdxqUIewgkEUINCDoRmEAKgQEJUE7Y847qgK/w4gu+DsaeYPmoi1YVyNEaMAHupwxr9VPWXKiE2sTCn5j+AGTfH6lVycjmI9zzm4lx5mqgwDzvPmVl1h3nma/NNpyDCc40aCTwFUAIh4eQW5KyZeb78vV32CflrKLcYnIfc/RbtFUtJROQoTnGjQXHcASfILEBda2BsdsKWbE78YXnHW73WjhqjLm0xYUyxl90JwHmeYzCi3V1wXZZqaFaEUPoqFt5LON2I1oo2oeQMSMKEnVZnJcVCYlGxM8D7w+o1UNOST2Zio3jLnuUsI6chxVolVpIrDM2Wx+Lew7h7J8R9lBTUu6G4tdSo3GqNSt1KFjeQqjJIlSFFCVIEVQZtKkW2/MNgCA1/5YJIBFbt7OnBRaVBrMlqZmvFOBqcKSqgSikrEtYwHHC8x+D2nXiOKjUILpMSkvONaQ6jmihe0drgHg58/NQE1s/EZ3muG/EeijYcVzTeaS0jUEg+YW6bbjauDv3NHzFFIhr/T3alo51W5KyzYfbrQDvuwAPwjf6rSfaUU5Fo4tYPrVakVznGrnFx3k18tyDdtO0r4uMqGDHHN53ncNwUcAgJUUhCclo7mOq00Pz4EahNgJCgtUhaLIuB7Lvd3/ALU5Eg7lUSpSRtdw7MSrhv7w+6JYlCF2fZ61ob4EOh9loblSt0AVAK440tcKtNRvCegRXDUimI0oqzY6faTwCSTgq5OWg13Z0yVRm7TjFt3rHUHn5qObEfQi8aHOuP8AhZ7VlMzkqYb3NJBxOIWAWdxNzMUQxU4k5N1PE7gqMo891Ta5uPsj6ngq+4kkkmpOJOpO9ORYhcbxNSf7osCq1I30AIolVQJClSIpEtEIQKkQhAFCVFVAiSiUFJVAIQUIESJUigEiVJVALEhZBIgxokSkpKop6VmnwzVp8RofEKdkrQbEwHZduJ+R1Vbqgqpi2PgHcsPwxOig5S14sPCt4e67EcjmFnaFtxIgo38tuoBxPi5ExtWhNNhYVDn+6Mh+4/RQUSKXGrjUnVYXUURSpEIJQSCQIQtVClYoQoDRFUiEUqChCBQUVQhQIiqRCBSkJQhAiCUIUGKChCDFCEKgqkSIUAVjVKhAiKoQqrErEoQgWixKEIj/2Q=="/>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descr="A close up of a device&#10;&#10;Description automatically generated">
            <a:extLst>
              <a:ext uri="{FF2B5EF4-FFF2-40B4-BE49-F238E27FC236}">
                <a16:creationId xmlns:a16="http://schemas.microsoft.com/office/drawing/2014/main" id="{77FD7837-07D1-4D86-A9F2-B82D9ACC229B}"/>
              </a:ext>
            </a:extLst>
          </p:cNvPr>
          <p:cNvPicPr>
            <a:picLocks noChangeAspect="1"/>
          </p:cNvPicPr>
          <p:nvPr/>
        </p:nvPicPr>
        <p:blipFill rotWithShape="1">
          <a:blip r:embed="rId3"/>
          <a:srcRect b="16627"/>
          <a:stretch/>
        </p:blipFill>
        <p:spPr>
          <a:xfrm>
            <a:off x="460375" y="3544075"/>
            <a:ext cx="2491084" cy="1898080"/>
          </a:xfrm>
          <a:prstGeom prst="rect">
            <a:avLst/>
          </a:prstGeom>
        </p:spPr>
      </p:pic>
      <p:pic>
        <p:nvPicPr>
          <p:cNvPr id="16" name="Picture 15" descr="A close up of a hand&#10;&#10;Description automatically generated">
            <a:extLst>
              <a:ext uri="{FF2B5EF4-FFF2-40B4-BE49-F238E27FC236}">
                <a16:creationId xmlns:a16="http://schemas.microsoft.com/office/drawing/2014/main" id="{0C52F98C-93A9-44F6-93D3-310C0E07D6CA}"/>
              </a:ext>
            </a:extLst>
          </p:cNvPr>
          <p:cNvPicPr>
            <a:picLocks noChangeAspect="1"/>
          </p:cNvPicPr>
          <p:nvPr/>
        </p:nvPicPr>
        <p:blipFill>
          <a:blip r:embed="rId4"/>
          <a:stretch>
            <a:fillRect/>
          </a:stretch>
        </p:blipFill>
        <p:spPr>
          <a:xfrm>
            <a:off x="460376" y="1645995"/>
            <a:ext cx="2491083" cy="1898080"/>
          </a:xfrm>
          <a:prstGeom prst="rect">
            <a:avLst/>
          </a:prstGeom>
        </p:spPr>
      </p:pic>
    </p:spTree>
    <p:extLst>
      <p:ext uri="{BB962C8B-B14F-4D97-AF65-F5344CB8AC3E}">
        <p14:creationId xmlns:p14="http://schemas.microsoft.com/office/powerpoint/2010/main" val="167213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Are Microbicides Important?</a:t>
            </a:r>
          </a:p>
        </p:txBody>
      </p:sp>
      <p:graphicFrame>
        <p:nvGraphicFramePr>
          <p:cNvPr id="6" name="Content Placeholder 5"/>
          <p:cNvGraphicFramePr>
            <a:graphicFrameLocks noGrp="1"/>
          </p:cNvGraphicFramePr>
          <p:nvPr>
            <p:ph idx="1"/>
          </p:nvPr>
        </p:nvGraphicFramePr>
        <p:xfrm>
          <a:off x="577856" y="1324719"/>
          <a:ext cx="7826375" cy="4033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093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AE759347-AE95-4657-A88C-09E3498EDCB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87B87D8B-9CAB-4A3B-8018-3D8482872E2C}"/>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70D91B1E-E128-4EFF-89BD-B366648F1070}"/>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44A53EC2-F6BB-42D3-B43F-B8F15678595A}"/>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graphicEl>
                                              <a:dgm id="{AA67BC0F-C464-4106-A706-B5701BC2DBE8}"/>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graphicEl>
                                              <a:dgm id="{E28D6A1B-83DF-4AC9-863E-2EDA3C1617AB}"/>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20175BD4-AB55-40FA-9CA7-73CEBE3735B9}"/>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82828A16-86CF-436E-885E-AE3F34242CE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475123"/>
            <a:ext cx="7826963" cy="4033502"/>
          </a:xfrm>
        </p:spPr>
        <p:txBody>
          <a:bodyPr/>
          <a:lstStyle/>
          <a:p>
            <a:pPr marL="0" indent="0">
              <a:buNone/>
            </a:pPr>
            <a:r>
              <a:rPr lang="en-US" sz="3200" i="1" dirty="0"/>
              <a:t>“If proven effective…microbicides could protect against HIV in people who are unable or reluctant to use condoms. Unlike condoms, they could provide an alternative way to reduce risk that is not controlled by one’s sexual partner and possibly enhance sexual pleasure, helping to motivate consistent use.”</a:t>
            </a:r>
          </a:p>
          <a:p>
            <a:pPr marL="0" indent="0" algn="r">
              <a:buNone/>
            </a:pPr>
            <a:r>
              <a:rPr lang="en-US" sz="1800" i="1" dirty="0"/>
              <a:t>- MTN Rectal Microbicide Fact Sheet</a:t>
            </a:r>
          </a:p>
        </p:txBody>
      </p:sp>
      <p:sp>
        <p:nvSpPr>
          <p:cNvPr id="3" name="Title 2"/>
          <p:cNvSpPr>
            <a:spLocks noGrp="1"/>
          </p:cNvSpPr>
          <p:nvPr>
            <p:ph type="title"/>
          </p:nvPr>
        </p:nvSpPr>
        <p:spPr/>
        <p:txBody>
          <a:bodyPr/>
          <a:lstStyle/>
          <a:p>
            <a:r>
              <a:rPr lang="en-US" dirty="0"/>
              <a:t>Why Are Microbicides Important? </a:t>
            </a:r>
          </a:p>
        </p:txBody>
      </p:sp>
    </p:spTree>
    <p:extLst>
      <p:ext uri="{BB962C8B-B14F-4D97-AF65-F5344CB8AC3E}">
        <p14:creationId xmlns:p14="http://schemas.microsoft.com/office/powerpoint/2010/main" val="22595714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763615812"/>
              </p:ext>
            </p:extLst>
          </p:nvPr>
        </p:nvGraphicFramePr>
        <p:xfrm>
          <a:off x="668338" y="1617664"/>
          <a:ext cx="7826375" cy="29067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i="1" dirty="0"/>
              <a:t>Why Are Microbicides Important? continued</a:t>
            </a:r>
            <a:endParaRPr lang="en-US" dirty="0"/>
          </a:p>
        </p:txBody>
      </p:sp>
    </p:spTree>
    <p:extLst>
      <p:ext uri="{BB962C8B-B14F-4D97-AF65-F5344CB8AC3E}">
        <p14:creationId xmlns:p14="http://schemas.microsoft.com/office/powerpoint/2010/main" val="103167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A415BEE-066A-46C8-9155-B164BCC0481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39A7F6CF-FC47-45B8-A3E4-3969403FF457}"/>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A5BA0663-83F8-4171-831B-B585F3FEE73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49464116-27F5-44E2-91AD-00A62F4BC9B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B9487F1B-E852-48D0-BAD7-BDA9F2620646}"/>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92A810EB-D005-4B16-A9C7-23C77E7E1EC5}"/>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6071A13D-7C70-4556-BC2C-EEEE8D83DF3B}"/>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A452FCC6-D2A8-4E99-9A8C-FA3979F76FD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2130425"/>
            <a:ext cx="7328338" cy="2016273"/>
          </a:xfrm>
          <a:prstGeom prst="rect">
            <a:avLst/>
          </a:prstGeom>
        </p:spPr>
        <p:txBody>
          <a:bodyPr/>
          <a:lstStyle/>
          <a:p>
            <a:r>
              <a:rPr lang="en-US" cap="all" dirty="0"/>
              <a:t>What Is HIV Prevention and the HIV Combination Prevention Toolbox?</a:t>
            </a:r>
          </a:p>
        </p:txBody>
      </p:sp>
      <p:sp>
        <p:nvSpPr>
          <p:cNvPr id="4" name="Subtitle 2">
            <a:extLst>
              <a:ext uri="{FF2B5EF4-FFF2-40B4-BE49-F238E27FC236}">
                <a16:creationId xmlns:a16="http://schemas.microsoft.com/office/drawing/2014/main" id="{D9D0E12B-7D3C-4141-A12C-D5F451384FDD}"/>
              </a:ext>
            </a:extLst>
          </p:cNvPr>
          <p:cNvSpPr txBox="1">
            <a:spLocks/>
          </p:cNvSpPr>
          <p:nvPr/>
        </p:nvSpPr>
        <p:spPr>
          <a:xfrm>
            <a:off x="2331720" y="4665341"/>
            <a:ext cx="5845924" cy="927761"/>
          </a:xfrm>
          <a:prstGeom prst="rect">
            <a:avLst/>
          </a:prstGeom>
        </p:spPr>
        <p:txBody>
          <a:bodyPr>
            <a:normAutofit/>
          </a:bodyPr>
          <a:lstStyle>
            <a:lvl1pPr marL="342900" indent="-342900" algn="l" defTabSz="457200" rtl="0" eaLnBrk="1" latinLnBrk="0" hangingPunct="1">
              <a:spcBef>
                <a:spcPct val="20000"/>
              </a:spcBef>
              <a:buClr>
                <a:srgbClr val="EF4025"/>
              </a:buClr>
              <a:buFont typeface="Lucida Grande"/>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bg1">
                  <a:lumMod val="65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Lucida Grande"/>
              <a:buNone/>
            </a:pPr>
            <a:r>
              <a:rPr lang="en-US" sz="3200">
                <a:solidFill>
                  <a:schemeClr val="bg1"/>
                </a:solidFill>
                <a:latin typeface="Times New Roman" pitchFamily="18" charset="0"/>
                <a:cs typeface="Times New Roman" pitchFamily="18" charset="0"/>
              </a:rPr>
              <a:t>www.bethegeneration.org</a:t>
            </a:r>
          </a:p>
          <a:p>
            <a:endParaRPr lang="en-US" dirty="0"/>
          </a:p>
        </p:txBody>
      </p:sp>
    </p:spTree>
    <p:extLst>
      <p:ext uri="{BB962C8B-B14F-4D97-AF65-F5344CB8AC3E}">
        <p14:creationId xmlns:p14="http://schemas.microsoft.com/office/powerpoint/2010/main" val="7757458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93733553"/>
              </p:ext>
            </p:extLst>
          </p:nvPr>
        </p:nvGraphicFramePr>
        <p:xfrm>
          <a:off x="668338" y="1270043"/>
          <a:ext cx="7826375" cy="4381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Why Are Microbicides Important? </a:t>
            </a:r>
          </a:p>
        </p:txBody>
      </p:sp>
    </p:spTree>
    <p:extLst>
      <p:ext uri="{BB962C8B-B14F-4D97-AF65-F5344CB8AC3E}">
        <p14:creationId xmlns:p14="http://schemas.microsoft.com/office/powerpoint/2010/main" val="207905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A415BEE-066A-46C8-9155-B164BCC0481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39A7F6CF-FC47-45B8-A3E4-3969403FF457}"/>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A5BA0663-83F8-4171-831B-B585F3FEE73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49464116-27F5-44E2-91AD-00A62F4BC9B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41AD25DF-9A0E-418A-B82A-3CBF168B7EA4}"/>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62F77C3B-9D7A-4CA2-AC4B-9FC4E3516D01}"/>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3681A80E-5A85-4F10-A7A7-2344D519B3CB}"/>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94931236-0194-4B59-903F-447189742412}"/>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F62410D5-1E8D-4CA3-BA0D-400CB807D7E0}"/>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dgm id="{EEB4B802-5A82-4440-B6AB-FB849C77D1B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55581" y="1282523"/>
            <a:ext cx="5284382" cy="4490955"/>
          </a:xfrm>
        </p:spPr>
        <p:txBody>
          <a:bodyPr/>
          <a:lstStyle/>
          <a:p>
            <a:pPr lvl="0"/>
            <a:r>
              <a:rPr lang="en-US" dirty="0"/>
              <a:t>Dependence on human behavior requiring regular application</a:t>
            </a:r>
          </a:p>
          <a:p>
            <a:pPr lvl="0"/>
            <a:r>
              <a:rPr lang="en-US" dirty="0"/>
              <a:t>Cultural and regional preferences</a:t>
            </a:r>
          </a:p>
          <a:p>
            <a:r>
              <a:rPr lang="en-US" dirty="0"/>
              <a:t>Rectal microbicides research is in the early phase of clinical development due in part to scientific challenges related to the biology of the rectum and cultural reluctance to address anal sex. </a:t>
            </a:r>
          </a:p>
          <a:p>
            <a:pPr lvl="0"/>
            <a:endParaRPr lang="en-US" dirty="0"/>
          </a:p>
        </p:txBody>
      </p:sp>
      <p:sp>
        <p:nvSpPr>
          <p:cNvPr id="3" name="Title 2"/>
          <p:cNvSpPr>
            <a:spLocks noGrp="1"/>
          </p:cNvSpPr>
          <p:nvPr>
            <p:ph type="title"/>
          </p:nvPr>
        </p:nvSpPr>
        <p:spPr/>
        <p:txBody>
          <a:bodyPr/>
          <a:lstStyle/>
          <a:p>
            <a:r>
              <a:rPr lang="en-US" dirty="0"/>
              <a:t>Challenges with Microbicides</a:t>
            </a:r>
            <a:br>
              <a:rPr lang="en-US" i="1" dirty="0"/>
            </a:br>
            <a:endParaRPr lang="en-US" dirty="0"/>
          </a:p>
        </p:txBody>
      </p:sp>
      <p:pic>
        <p:nvPicPr>
          <p:cNvPr id="6" name="Picture 5" descr="A picture containing indoor, table, bottle, sitting&#10;&#10;Description automatically generated">
            <a:extLst>
              <a:ext uri="{FF2B5EF4-FFF2-40B4-BE49-F238E27FC236}">
                <a16:creationId xmlns:a16="http://schemas.microsoft.com/office/drawing/2014/main" id="{3E096E80-86C1-4DC7-A61E-23293C2E523E}"/>
              </a:ext>
            </a:extLst>
          </p:cNvPr>
          <p:cNvPicPr>
            <a:picLocks noChangeAspect="1"/>
          </p:cNvPicPr>
          <p:nvPr/>
        </p:nvPicPr>
        <p:blipFill>
          <a:blip r:embed="rId3"/>
          <a:stretch>
            <a:fillRect/>
          </a:stretch>
        </p:blipFill>
        <p:spPr>
          <a:xfrm>
            <a:off x="577857" y="1392701"/>
            <a:ext cx="2629578" cy="4051495"/>
          </a:xfrm>
          <a:prstGeom prst="rect">
            <a:avLst/>
          </a:prstGeom>
        </p:spPr>
      </p:pic>
    </p:spTree>
    <p:extLst>
      <p:ext uri="{BB962C8B-B14F-4D97-AF65-F5344CB8AC3E}">
        <p14:creationId xmlns:p14="http://schemas.microsoft.com/office/powerpoint/2010/main" val="214821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Continuing Research: Microbicides</a:t>
            </a:r>
          </a:p>
        </p:txBody>
      </p:sp>
      <p:graphicFrame>
        <p:nvGraphicFramePr>
          <p:cNvPr id="5" name="Diagram 4"/>
          <p:cNvGraphicFramePr/>
          <p:nvPr/>
        </p:nvGraphicFramePr>
        <p:xfrm>
          <a:off x="680484" y="1360967"/>
          <a:ext cx="8165803" cy="4476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91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5B4553E6-7C5F-4F2A-BECD-E15A3917397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15CC112-EE07-44E2-B4E5-CF8DB6EB5D6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B07B1396-8795-4E30-9011-130D52795B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A6352C34-22E5-4C80-88E8-6E4647C4B8C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861613D3-F19E-4FA7-AD0C-CAE988B933C9}"/>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DD38F5D8-8C20-4163-8AE6-91B6F37FB38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7855" y="1362816"/>
            <a:ext cx="8018875" cy="3028432"/>
          </a:xfrm>
        </p:spPr>
        <p:txBody>
          <a:bodyPr/>
          <a:lstStyle/>
          <a:p>
            <a:pPr marL="0" indent="0">
              <a:buNone/>
            </a:pPr>
            <a:r>
              <a:rPr lang="en-US" dirty="0"/>
              <a:t>A number of public and private organizations, in partnership and individually, are working together to find microbicides that can help prevent HIV.</a:t>
            </a:r>
          </a:p>
          <a:p>
            <a:endParaRPr lang="en-US" sz="2400" dirty="0"/>
          </a:p>
        </p:txBody>
      </p:sp>
      <p:sp>
        <p:nvSpPr>
          <p:cNvPr id="3" name="Title 2"/>
          <p:cNvSpPr>
            <a:spLocks noGrp="1"/>
          </p:cNvSpPr>
          <p:nvPr>
            <p:ph type="title"/>
          </p:nvPr>
        </p:nvSpPr>
        <p:spPr/>
        <p:txBody>
          <a:bodyPr/>
          <a:lstStyle/>
          <a:p>
            <a:r>
              <a:rPr lang="en-US" dirty="0"/>
              <a:t>Continuing Research: Microbicides</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144" y="4757769"/>
            <a:ext cx="2110586" cy="1329328"/>
          </a:xfrm>
          <a:prstGeom prst="rect">
            <a:avLst/>
          </a:prstGeom>
        </p:spPr>
      </p:pic>
      <p:sp>
        <p:nvSpPr>
          <p:cNvPr id="7" name="Content Placeholder 1"/>
          <p:cNvSpPr txBox="1">
            <a:spLocks/>
          </p:cNvSpPr>
          <p:nvPr/>
        </p:nvSpPr>
        <p:spPr>
          <a:xfrm>
            <a:off x="612775" y="2509070"/>
            <a:ext cx="7882638" cy="1589570"/>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EF4025"/>
              </a:buClr>
              <a:buSzTx/>
              <a:buFont typeface="Lucida Grande"/>
              <a:buNone/>
              <a:tabLst/>
              <a:defRPr/>
            </a:pP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 Microbicide Trials Network (MTN), funded by the National Institute of Allergy and Infectious Diseases (NIAID), brings together international investigators, community stakeholders, and industry partners who focus on developing and evaluating microbicides. The MTN is focused on evaluating non-systemic and multi-purpose products with studies designed to support potential regulatory approval of products.</a:t>
            </a:r>
          </a:p>
          <a:p>
            <a:pPr marL="0" marR="0" lvl="0" indent="0" algn="l" defTabSz="457200" rtl="0" eaLnBrk="1" fontAlgn="auto" latinLnBrk="0" hangingPunct="1">
              <a:lnSpc>
                <a:spcPct val="100000"/>
              </a:lnSpc>
              <a:spcBef>
                <a:spcPct val="20000"/>
              </a:spcBef>
              <a:spcAft>
                <a:spcPts val="0"/>
              </a:spcAft>
              <a:buClr>
                <a:srgbClr val="EF4025"/>
              </a:buClr>
              <a:buSzTx/>
              <a:buFont typeface="Lucida Grande"/>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61894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77855" y="1600201"/>
            <a:ext cx="2633177" cy="2099929"/>
          </a:xfrm>
        </p:spPr>
        <p:txBody>
          <a:bodyPr>
            <a:noAutofit/>
          </a:bodyPr>
          <a:lstStyle/>
          <a:p>
            <a:pPr marL="0" indent="0"/>
            <a:r>
              <a:rPr lang="en-US" sz="2200" dirty="0">
                <a:latin typeface="Times New Roman" pitchFamily="18" charset="0"/>
                <a:cs typeface="Times New Roman" pitchFamily="18" charset="0"/>
              </a:rPr>
              <a:t>In this activity, you will brainstorm how you can apply what you learned about microbicides by answering a question.</a:t>
            </a:r>
          </a:p>
        </p:txBody>
      </p:sp>
      <p:sp>
        <p:nvSpPr>
          <p:cNvPr id="3" name="Content Placeholder 2"/>
          <p:cNvSpPr>
            <a:spLocks noGrp="1"/>
          </p:cNvSpPr>
          <p:nvPr>
            <p:ph sz="half" idx="2"/>
          </p:nvPr>
        </p:nvSpPr>
        <p:spPr>
          <a:xfrm>
            <a:off x="3315709" y="1695893"/>
            <a:ext cx="5291408" cy="4051301"/>
          </a:xfrm>
        </p:spPr>
        <p:txBody>
          <a:bodyPr/>
          <a:lstStyle/>
          <a:p>
            <a:pPr marL="0" indent="0">
              <a:buNone/>
            </a:pPr>
            <a:r>
              <a:rPr lang="en-GB" dirty="0"/>
              <a:t>With your group:</a:t>
            </a:r>
          </a:p>
          <a:p>
            <a:pPr lvl="0"/>
            <a:r>
              <a:rPr lang="en-US" dirty="0"/>
              <a:t>Brainstorm the question you are assigned (you only need to brainstorm one of the questions).</a:t>
            </a:r>
          </a:p>
          <a:p>
            <a:r>
              <a:rPr lang="en-US" dirty="0"/>
              <a:t>Share your answers with the whole group so they can hear your ideas.</a:t>
            </a:r>
          </a:p>
        </p:txBody>
      </p:sp>
      <p:sp>
        <p:nvSpPr>
          <p:cNvPr id="4" name="Title 3"/>
          <p:cNvSpPr>
            <a:spLocks noGrp="1"/>
          </p:cNvSpPr>
          <p:nvPr>
            <p:ph type="title"/>
          </p:nvPr>
        </p:nvSpPr>
        <p:spPr/>
        <p:txBody>
          <a:bodyPr/>
          <a:lstStyle/>
          <a:p>
            <a:r>
              <a:rPr lang="en-US" dirty="0"/>
              <a:t>What Did You Learn?</a:t>
            </a:r>
            <a:br>
              <a:rPr lang="en-US" i="1" dirty="0"/>
            </a:br>
            <a:endParaRPr lang="en-US" dirty="0"/>
          </a:p>
        </p:txBody>
      </p:sp>
      <p:pic>
        <p:nvPicPr>
          <p:cNvPr id="52" name="Picture 51"/>
          <p:cNvPicPr/>
          <p:nvPr/>
        </p:nvPicPr>
        <p:blipFill>
          <a:blip r:embed="rId3" cstate="print">
            <a:extLst>
              <a:ext uri="{28A0092B-C50C-407E-A947-70E740481C1C}">
                <a14:useLocalDpi xmlns:a14="http://schemas.microsoft.com/office/drawing/2010/main" val="0"/>
              </a:ext>
            </a:extLst>
          </a:blip>
          <a:stretch>
            <a:fillRect/>
          </a:stretch>
        </p:blipFill>
        <p:spPr>
          <a:xfrm>
            <a:off x="5961413" y="284121"/>
            <a:ext cx="1013434" cy="1105292"/>
          </a:xfrm>
          <a:prstGeom prst="rect">
            <a:avLst/>
          </a:prstGeom>
        </p:spPr>
      </p:pic>
      <p:pic>
        <p:nvPicPr>
          <p:cNvPr id="100" name="Picture 99"/>
          <p:cNvPicPr/>
          <p:nvPr/>
        </p:nvPicPr>
        <p:blipFill>
          <a:blip r:embed="rId4">
            <a:extLst>
              <a:ext uri="{28A0092B-C50C-407E-A947-70E740481C1C}">
                <a14:useLocalDpi xmlns:a14="http://schemas.microsoft.com/office/drawing/2010/main" val="0"/>
              </a:ext>
            </a:extLst>
          </a:blip>
          <a:stretch>
            <a:fillRect/>
          </a:stretch>
        </p:blipFill>
        <p:spPr>
          <a:xfrm>
            <a:off x="6991450" y="272245"/>
            <a:ext cx="1605280" cy="1117168"/>
          </a:xfrm>
          <a:prstGeom prst="rect">
            <a:avLst/>
          </a:prstGeom>
        </p:spPr>
      </p:pic>
      <p:sp>
        <p:nvSpPr>
          <p:cNvPr id="7" name="Rounded Rectangle 6"/>
          <p:cNvSpPr/>
          <p:nvPr/>
        </p:nvSpPr>
        <p:spPr>
          <a:xfrm>
            <a:off x="3315709" y="4135398"/>
            <a:ext cx="2740739" cy="1839459"/>
          </a:xfrm>
          <a:prstGeom prst="roundRect">
            <a:avLst>
              <a:gd name="adj" fmla="val 10000"/>
            </a:avLst>
          </a:prstGeom>
          <a:solidFill>
            <a:srgbClr val="FF0000"/>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Rounded Rectangle 7"/>
          <p:cNvSpPr/>
          <p:nvPr/>
        </p:nvSpPr>
        <p:spPr>
          <a:xfrm>
            <a:off x="6212357" y="4137805"/>
            <a:ext cx="2538238" cy="1839459"/>
          </a:xfrm>
          <a:prstGeom prst="roundRect">
            <a:avLst>
              <a:gd name="adj" fmla="val 10000"/>
            </a:avLst>
          </a:prstGeom>
          <a:solidFill>
            <a:srgbClr val="CCCCCC"/>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TextBox 8"/>
          <p:cNvSpPr txBox="1"/>
          <p:nvPr/>
        </p:nvSpPr>
        <p:spPr>
          <a:xfrm>
            <a:off x="3211032" y="4254829"/>
            <a:ext cx="2845415"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What thoughts, questions, and concerns came to your mind about microbicides as you heard/read information about this HIV prevention modality?</a:t>
            </a:r>
          </a:p>
        </p:txBody>
      </p:sp>
      <p:sp>
        <p:nvSpPr>
          <p:cNvPr id="10" name="TextBox 9"/>
          <p:cNvSpPr txBox="1"/>
          <p:nvPr/>
        </p:nvSpPr>
        <p:spPr>
          <a:xfrm>
            <a:off x="6212357" y="4254829"/>
            <a:ext cx="253823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If you were asked to speak to an audience about microbicides, what would be the three most important messages you would want to convey?</a:t>
            </a:r>
          </a:p>
        </p:txBody>
      </p:sp>
    </p:spTree>
    <p:extLst>
      <p:ext uri="{BB962C8B-B14F-4D97-AF65-F5344CB8AC3E}">
        <p14:creationId xmlns:p14="http://schemas.microsoft.com/office/powerpoint/2010/main" val="10404913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65135" y="1403498"/>
            <a:ext cx="3019646" cy="4540102"/>
          </a:xfrm>
        </p:spPr>
        <p:txBody>
          <a:bodyPr/>
          <a:lstStyle/>
          <a:p>
            <a:pPr marL="0" indent="0">
              <a:buNone/>
            </a:pPr>
            <a:r>
              <a:rPr lang="en-US" dirty="0"/>
              <a:t>Microbicides are products being developed and tested for use in the vagina and rectum to reduce the likelihood of HIV transmission during vaginal and anal sex.</a:t>
            </a:r>
          </a:p>
        </p:txBody>
      </p:sp>
      <p:sp>
        <p:nvSpPr>
          <p:cNvPr id="3" name="Title 2"/>
          <p:cNvSpPr>
            <a:spLocks noGrp="1"/>
          </p:cNvSpPr>
          <p:nvPr>
            <p:ph type="title"/>
          </p:nvPr>
        </p:nvSpPr>
        <p:spPr/>
        <p:txBody>
          <a:bodyPr/>
          <a:lstStyle/>
          <a:p>
            <a:r>
              <a:rPr lang="en-US" dirty="0"/>
              <a:t>Microbicides Summary</a:t>
            </a:r>
          </a:p>
        </p:txBody>
      </p:sp>
      <p:pic>
        <p:nvPicPr>
          <p:cNvPr id="5" name="Picture 4">
            <a:extLst>
              <a:ext uri="{FF2B5EF4-FFF2-40B4-BE49-F238E27FC236}">
                <a16:creationId xmlns:a16="http://schemas.microsoft.com/office/drawing/2014/main" id="{35BFB9EA-8FEA-41F5-9231-9AC02D7F8CF3}"/>
              </a:ext>
            </a:extLst>
          </p:cNvPr>
          <p:cNvPicPr>
            <a:picLocks noChangeAspect="1"/>
          </p:cNvPicPr>
          <p:nvPr/>
        </p:nvPicPr>
        <p:blipFill>
          <a:blip r:embed="rId3"/>
          <a:stretch>
            <a:fillRect/>
          </a:stretch>
        </p:blipFill>
        <p:spPr>
          <a:xfrm>
            <a:off x="356359" y="1270042"/>
            <a:ext cx="5052128" cy="2824010"/>
          </a:xfrm>
          <a:prstGeom prst="rect">
            <a:avLst/>
          </a:prstGeom>
        </p:spPr>
      </p:pic>
    </p:spTree>
    <p:extLst>
      <p:ext uri="{BB962C8B-B14F-4D97-AF65-F5344CB8AC3E}">
        <p14:creationId xmlns:p14="http://schemas.microsoft.com/office/powerpoint/2010/main" val="324082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ock-photo-exited-indian-woman-holding-her-hand-out-85467592.jpg"/>
          <p:cNvPicPr>
            <a:picLocks noChangeAspect="1"/>
          </p:cNvPicPr>
          <p:nvPr>
            <p:custDataLst>
              <p:tags r:id="rId1"/>
            </p:custDataLst>
          </p:nvPr>
        </p:nvPicPr>
        <p:blipFill>
          <a:blip r:embed="rId4" cstate="print"/>
          <a:stretch>
            <a:fillRect/>
          </a:stretch>
        </p:blipFill>
        <p:spPr>
          <a:xfrm>
            <a:off x="4632072" y="2009198"/>
            <a:ext cx="4106440" cy="2743102"/>
          </a:xfrm>
          <a:prstGeom prst="rect">
            <a:avLst/>
          </a:prstGeom>
        </p:spPr>
      </p:pic>
      <p:sp>
        <p:nvSpPr>
          <p:cNvPr id="4" name="TextBox 3"/>
          <p:cNvSpPr txBox="1"/>
          <p:nvPr/>
        </p:nvSpPr>
        <p:spPr>
          <a:xfrm>
            <a:off x="763176" y="3466523"/>
            <a:ext cx="3727197" cy="1015663"/>
          </a:xfrm>
          <a:prstGeom prst="rect">
            <a:avLst/>
          </a:prstGeom>
          <a:noFill/>
        </p:spPr>
        <p:txBody>
          <a:bodyPr wrap="square" rtlCol="0">
            <a:spAutoFit/>
          </a:bodyPr>
          <a:lstStyle/>
          <a:p>
            <a:r>
              <a:rPr lang="en-US" sz="6000" b="1" dirty="0">
                <a:solidFill>
                  <a:srgbClr val="EF4025"/>
                </a:solidFill>
                <a:latin typeface="+mj-lt"/>
              </a:rPr>
              <a:t>Questions?</a:t>
            </a:r>
          </a:p>
        </p:txBody>
      </p:sp>
      <p:cxnSp>
        <p:nvCxnSpPr>
          <p:cNvPr id="5" name="Straight Connector 4"/>
          <p:cNvCxnSpPr/>
          <p:nvPr/>
        </p:nvCxnSpPr>
        <p:spPr>
          <a:xfrm>
            <a:off x="922387" y="3500860"/>
            <a:ext cx="3370674"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8090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2130425"/>
            <a:ext cx="7328338" cy="2090701"/>
          </a:xfrm>
          <a:prstGeom prst="rect">
            <a:avLst/>
          </a:prstGeom>
        </p:spPr>
        <p:txBody>
          <a:bodyPr/>
          <a:lstStyle/>
          <a:p>
            <a:pPr>
              <a:spcAft>
                <a:spcPts val="600"/>
              </a:spcAft>
            </a:pPr>
            <a:r>
              <a:rPr lang="en-US" dirty="0">
                <a:solidFill>
                  <a:srgbClr val="FFFFFF"/>
                </a:solidFill>
              </a:rPr>
              <a:t>Vaccines</a:t>
            </a:r>
            <a:endParaRPr lang="en-US" sz="2000" dirty="0">
              <a:solidFill>
                <a:srgbClr val="FFFFFF"/>
              </a:solidFill>
            </a:endParaRPr>
          </a:p>
        </p:txBody>
      </p:sp>
      <p:sp>
        <p:nvSpPr>
          <p:cNvPr id="3" name="Subtitle 2"/>
          <p:cNvSpPr>
            <a:spLocks noGrp="1"/>
          </p:cNvSpPr>
          <p:nvPr>
            <p:ph type="subTitle" idx="4294967295"/>
          </p:nvPr>
        </p:nvSpPr>
        <p:spPr>
          <a:xfrm>
            <a:off x="610317" y="4947998"/>
            <a:ext cx="7847883" cy="927761"/>
          </a:xfrm>
          <a:prstGeom prst="rect">
            <a:avLst/>
          </a:prstGeom>
        </p:spPr>
        <p:txBody>
          <a:bodyPr>
            <a:normAutofit fontScale="55000" lnSpcReduction="20000"/>
          </a:bodyPr>
          <a:lstStyle/>
          <a:p>
            <a:pPr marL="0" indent="0" algn="r">
              <a:buNone/>
            </a:pPr>
            <a:endParaRPr lang="en-US" sz="3200" dirty="0">
              <a:solidFill>
                <a:schemeClr val="bg1"/>
              </a:solidFill>
              <a:latin typeface="Times New Roman" pitchFamily="18" charset="0"/>
              <a:cs typeface="Times New Roman" pitchFamily="18" charset="0"/>
            </a:endParaRPr>
          </a:p>
          <a:p>
            <a:pPr marL="0" indent="0" algn="r">
              <a:buNone/>
            </a:pPr>
            <a:endParaRPr lang="en-US" sz="3200" dirty="0">
              <a:solidFill>
                <a:schemeClr val="bg1"/>
              </a:solidFill>
              <a:latin typeface="Times New Roman" pitchFamily="18" charset="0"/>
              <a:cs typeface="Times New Roman" pitchFamily="18" charset="0"/>
            </a:endParaRPr>
          </a:p>
          <a:p>
            <a:pPr marL="0" indent="0" algn="r">
              <a:buNone/>
            </a:pPr>
            <a:r>
              <a:rPr lang="en-US" sz="3200" dirty="0">
                <a:solidFill>
                  <a:schemeClr val="bg1"/>
                </a:solidFill>
                <a:latin typeface="Times New Roman" pitchFamily="18" charset="0"/>
                <a:cs typeface="Times New Roman" pitchFamily="18" charset="0"/>
              </a:rPr>
              <a:t>www.bethegeneration.org</a:t>
            </a:r>
          </a:p>
          <a:p>
            <a:endParaRPr lang="en-US" dirty="0"/>
          </a:p>
        </p:txBody>
      </p:sp>
      <p:pic>
        <p:nvPicPr>
          <p:cNvPr id="6" name="Picture 5">
            <a:extLst>
              <a:ext uri="{FF2B5EF4-FFF2-40B4-BE49-F238E27FC236}">
                <a16:creationId xmlns:a16="http://schemas.microsoft.com/office/drawing/2014/main" id="{0B6E1F3D-A7E2-4A80-A3DC-567A2FE35833}"/>
              </a:ext>
            </a:extLst>
          </p:cNvPr>
          <p:cNvPicPr>
            <a:picLocks noChangeAspect="1"/>
          </p:cNvPicPr>
          <p:nvPr/>
        </p:nvPicPr>
        <p:blipFill>
          <a:blip r:embed="rId3"/>
          <a:stretch>
            <a:fillRect/>
          </a:stretch>
        </p:blipFill>
        <p:spPr>
          <a:xfrm>
            <a:off x="4534258" y="1284182"/>
            <a:ext cx="2499502" cy="3856946"/>
          </a:xfrm>
          <a:prstGeom prst="rect">
            <a:avLst/>
          </a:prstGeom>
          <a:ln w="76200">
            <a:noFill/>
          </a:ln>
        </p:spPr>
      </p:pic>
    </p:spTree>
    <p:extLst>
      <p:ext uri="{BB962C8B-B14F-4D97-AF65-F5344CB8AC3E}">
        <p14:creationId xmlns:p14="http://schemas.microsoft.com/office/powerpoint/2010/main" val="8698079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Oval 56"/>
          <p:cNvSpPr/>
          <p:nvPr/>
        </p:nvSpPr>
        <p:spPr>
          <a:xfrm>
            <a:off x="3622179" y="1083626"/>
            <a:ext cx="1956948" cy="69963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7" name="Group 6"/>
          <p:cNvGrpSpPr/>
          <p:nvPr/>
        </p:nvGrpSpPr>
        <p:grpSpPr>
          <a:xfrm>
            <a:off x="4021861" y="1412778"/>
            <a:ext cx="1342769" cy="639454"/>
            <a:chOff x="4800599" y="2438401"/>
            <a:chExt cx="1981200" cy="1215989"/>
          </a:xfrm>
        </p:grpSpPr>
        <p:sp>
          <p:nvSpPr>
            <p:cNvPr id="8" name="Rounded Rectangle 7"/>
            <p:cNvSpPr/>
            <p:nvPr/>
          </p:nvSpPr>
          <p:spPr>
            <a:xfrm>
              <a:off x="4800599" y="2438401"/>
              <a:ext cx="1981200" cy="1080797"/>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5105400" y="2743199"/>
              <a:ext cx="1371600" cy="911191"/>
            </a:xfrm>
            <a:prstGeom prst="roundRect">
              <a:avLst/>
            </a:prstGeom>
            <a:solidFill>
              <a:schemeClr val="bg1"/>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 name="Round Same Side Corner Rectangle 9"/>
          <p:cNvSpPr/>
          <p:nvPr/>
        </p:nvSpPr>
        <p:spPr>
          <a:xfrm>
            <a:off x="3350476" y="1813492"/>
            <a:ext cx="2737184" cy="560999"/>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3139126" y="2346942"/>
            <a:ext cx="3195603" cy="1648329"/>
          </a:xfrm>
          <a:prstGeom prst="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4542379" y="2148954"/>
            <a:ext cx="295911" cy="376616"/>
            <a:chOff x="4343400" y="1905000"/>
            <a:chExt cx="598713" cy="762000"/>
          </a:xfrm>
        </p:grpSpPr>
        <p:sp>
          <p:nvSpPr>
            <p:cNvPr id="13" name="Rounded Rectangle 12"/>
            <p:cNvSpPr/>
            <p:nvPr/>
          </p:nvSpPr>
          <p:spPr>
            <a:xfrm>
              <a:off x="4343400" y="1905000"/>
              <a:ext cx="598713" cy="598713"/>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4477739" y="2068287"/>
              <a:ext cx="326571" cy="598713"/>
              <a:chOff x="1905000" y="5257800"/>
              <a:chExt cx="457200" cy="838200"/>
            </a:xfrm>
          </p:grpSpPr>
          <p:sp>
            <p:nvSpPr>
              <p:cNvPr id="15" name="Round Same Side Corner Rectangle 14"/>
              <p:cNvSpPr/>
              <p:nvPr/>
            </p:nvSpPr>
            <p:spPr>
              <a:xfrm>
                <a:off x="1905000" y="5257800"/>
                <a:ext cx="457200" cy="3048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 Same Side Corner Rectangle 15"/>
              <p:cNvSpPr/>
              <p:nvPr/>
            </p:nvSpPr>
            <p:spPr>
              <a:xfrm rot="10800000">
                <a:off x="1905000" y="5562600"/>
                <a:ext cx="457200" cy="5334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pic>
        <p:nvPicPr>
          <p:cNvPr id="17" name="Picture 16" descr="MB900234256.jpg"/>
          <p:cNvPicPr>
            <a:picLocks noChangeAspect="1"/>
          </p:cNvPicPr>
          <p:nvPr/>
        </p:nvPicPr>
        <p:blipFill>
          <a:blip r:embed="rId3">
            <a:graysc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8038765" flipH="1">
            <a:off x="2922854" y="4000555"/>
            <a:ext cx="1401531" cy="1317856"/>
          </a:xfrm>
          <a:prstGeom prst="rect">
            <a:avLst/>
          </a:prstGeom>
        </p:spPr>
      </p:pic>
      <p:pic>
        <p:nvPicPr>
          <p:cNvPr id="18" name="Picture 17" descr="TN_mallet-tool-gray.jpg"/>
          <p:cNvPicPr>
            <a:picLocks noChangeAspect="1"/>
          </p:cNvPicPr>
          <p:nvPr/>
        </p:nvPicPr>
        <p:blipFill>
          <a:blip r:embed="rId5">
            <a:extLst>
              <a:ext uri="{BEBA8EAE-BF5A-486C-A8C5-ECC9F3942E4B}">
                <a14:imgProps xmlns:a14="http://schemas.microsoft.com/office/drawing/2010/main">
                  <a14:imgLayer r:embed="rId6">
                    <a14:imgEffect>
                      <a14:backgroundRemoval t="0" b="100000" l="0" r="99359"/>
                    </a14:imgEffect>
                  </a14:imgLayer>
                </a14:imgProps>
              </a:ext>
              <a:ext uri="{28A0092B-C50C-407E-A947-70E740481C1C}">
                <a14:useLocalDpi xmlns:a14="http://schemas.microsoft.com/office/drawing/2010/main" val="0"/>
              </a:ext>
            </a:extLst>
          </a:blip>
          <a:stretch>
            <a:fillRect/>
          </a:stretch>
        </p:blipFill>
        <p:spPr>
          <a:xfrm rot="265761" flipH="1">
            <a:off x="5670203" y="2313047"/>
            <a:ext cx="969434" cy="1056434"/>
          </a:xfrm>
          <a:prstGeom prst="rect">
            <a:avLst/>
          </a:prstGeom>
        </p:spPr>
      </p:pic>
      <p:pic>
        <p:nvPicPr>
          <p:cNvPr id="19" name="Picture 18" descr="tool2.gif"/>
          <p:cNvPicPr>
            <a:picLocks noChangeAspect="1"/>
          </p:cNvPicPr>
          <p:nvPr/>
        </p:nvPicPr>
        <p:blipFill>
          <a:blip r:embed="rId7">
            <a:graysc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638838">
            <a:off x="3526926" y="2381123"/>
            <a:ext cx="1111008" cy="1002175"/>
          </a:xfrm>
          <a:prstGeom prst="rect">
            <a:avLst/>
          </a:prstGeom>
        </p:spPr>
      </p:pic>
      <p:pic>
        <p:nvPicPr>
          <p:cNvPr id="20" name="Picture 19" descr="MB900016925.jpg"/>
          <p:cNvPicPr>
            <a:picLocks noChangeAspect="1"/>
          </p:cNvPicPr>
          <p:nvPr/>
        </p:nvPicPr>
        <p:blipFill>
          <a:blip r:embed="rId9">
            <a:grayscl/>
            <a:extLst>
              <a:ext uri="{BEBA8EAE-BF5A-486C-A8C5-ECC9F3942E4B}">
                <a14:imgProps xmlns:a14="http://schemas.microsoft.com/office/drawing/2010/main">
                  <a14:imgLayer r:embed="rId10">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7035260">
            <a:off x="5535937" y="4194244"/>
            <a:ext cx="1145938" cy="1145938"/>
          </a:xfrm>
          <a:prstGeom prst="rect">
            <a:avLst/>
          </a:prstGeom>
        </p:spPr>
      </p:pic>
      <p:pic>
        <p:nvPicPr>
          <p:cNvPr id="21" name="Picture 4" descr="C:\Users\Gail\AppData\Local\Microsoft\Windows\Temporary Internet Files\Content.IE5\7CJKZ16U\MC900391182[1].wmf"/>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rot="13619190">
            <a:off x="4606550" y="2292999"/>
            <a:ext cx="667086" cy="83676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788688" y="3993882"/>
            <a:ext cx="3846561" cy="1868329"/>
          </a:xfrm>
          <a:prstGeom prst="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descr="MB900391186.jpg"/>
          <p:cNvPicPr>
            <a:picLocks noChangeAspect="1"/>
          </p:cNvPicPr>
          <p:nvPr/>
        </p:nvPicPr>
        <p:blipFill>
          <a:blip r:embed="rId12">
            <a:grayscl/>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76186" y="2343683"/>
            <a:ext cx="769312" cy="769312"/>
          </a:xfrm>
          <a:prstGeom prst="rect">
            <a:avLst/>
          </a:prstGeom>
        </p:spPr>
      </p:pic>
      <p:pic>
        <p:nvPicPr>
          <p:cNvPr id="24" name="Picture 23" descr="method_adjustable_wrench_icon_style_clip_art_thumb.jpg"/>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21092">
            <a:off x="5452054" y="2147340"/>
            <a:ext cx="618495" cy="1189138"/>
          </a:xfrm>
          <a:prstGeom prst="rect">
            <a:avLst/>
          </a:prstGeom>
        </p:spPr>
      </p:pic>
      <p:pic>
        <p:nvPicPr>
          <p:cNvPr id="25" name="Picture 24" descr="MH900441292.jpg"/>
          <p:cNvPicPr>
            <a:picLocks noChangeAspect="1"/>
          </p:cNvPicPr>
          <p:nvPr/>
        </p:nvPicPr>
        <p:blipFill rotWithShape="1">
          <a:blip r:embed="rId16">
            <a:grayscl/>
            <a:extLst>
              <a:ext uri="{BEBA8EAE-BF5A-486C-A8C5-ECC9F3942E4B}">
                <a14:imgProps xmlns:a14="http://schemas.microsoft.com/office/drawing/2010/main">
                  <a14:imgLayer r:embed="rId17">
                    <a14:imgEffect>
                      <a14:backgroundRemoval t="36615" b="64615" l="9538" r="89231"/>
                    </a14:imgEffect>
                    <a14:imgEffect>
                      <a14:saturation sat="0"/>
                    </a14:imgEffect>
                  </a14:imgLayer>
                </a14:imgProps>
              </a:ext>
              <a:ext uri="{28A0092B-C50C-407E-A947-70E740481C1C}">
                <a14:useLocalDpi xmlns:a14="http://schemas.microsoft.com/office/drawing/2010/main" val="0"/>
              </a:ext>
            </a:extLst>
          </a:blip>
          <a:srcRect l="9412" t="35835" r="9220" b="35005"/>
          <a:stretch/>
        </p:blipFill>
        <p:spPr>
          <a:xfrm rot="3774657">
            <a:off x="2830127" y="2623800"/>
            <a:ext cx="1504694" cy="454346"/>
          </a:xfrm>
          <a:prstGeom prst="rect">
            <a:avLst/>
          </a:prstGeom>
        </p:spPr>
      </p:pic>
      <p:pic>
        <p:nvPicPr>
          <p:cNvPr id="26" name="Picture 25" descr="god-is-my-ruler-md.png"/>
          <p:cNvPicPr>
            <a:picLocks noChangeAspect="1"/>
          </p:cNvPicPr>
          <p:nvPr/>
        </p:nvPicPr>
        <p:blipFill rotWithShape="1">
          <a:blip r:embed="rId18">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rcRect l="445" t="16426" r="-445" b="3178"/>
          <a:stretch/>
        </p:blipFill>
        <p:spPr>
          <a:xfrm rot="3781511">
            <a:off x="3841677" y="2823652"/>
            <a:ext cx="1445821" cy="613300"/>
          </a:xfrm>
          <a:prstGeom prst="rect">
            <a:avLst/>
          </a:prstGeom>
        </p:spPr>
      </p:pic>
      <p:grpSp>
        <p:nvGrpSpPr>
          <p:cNvPr id="27" name="Group 26"/>
          <p:cNvGrpSpPr/>
          <p:nvPr/>
        </p:nvGrpSpPr>
        <p:grpSpPr>
          <a:xfrm>
            <a:off x="3358930" y="2230728"/>
            <a:ext cx="2802494" cy="1599889"/>
            <a:chOff x="2590800" y="1286645"/>
            <a:chExt cx="3886200" cy="2218555"/>
          </a:xfrm>
        </p:grpSpPr>
        <p:sp>
          <p:nvSpPr>
            <p:cNvPr id="28" name="Round Same Side Corner Rectangle 27"/>
            <p:cNvSpPr/>
            <p:nvPr/>
          </p:nvSpPr>
          <p:spPr>
            <a:xfrm rot="10800000">
              <a:off x="2590800" y="2286000"/>
              <a:ext cx="3886200" cy="1219200"/>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Diagonal Stripe 28"/>
            <p:cNvSpPr/>
            <p:nvPr/>
          </p:nvSpPr>
          <p:spPr>
            <a:xfrm rot="14125266">
              <a:off x="3501536" y="763171"/>
              <a:ext cx="2064728" cy="3111675"/>
            </a:xfrm>
            <a:prstGeom prst="diagStripe">
              <a:avLst>
                <a:gd name="adj" fmla="val 84276"/>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pic>
        <p:nvPicPr>
          <p:cNvPr id="30" name="Picture 7" descr="C:\Users\Gail\AppData\Local\Microsoft\Windows\Temporary Internet Files\Content.IE5\2N6GVCUY\MC900250779[1].wmf"/>
          <p:cNvPicPr>
            <a:picLocks noChangeAspect="1" noChangeArrowheads="1"/>
          </p:cNvPicPr>
          <p:nvPr/>
        </p:nvPicPr>
        <p:blipFill>
          <a:blip r:embed="rId20" cstate="print">
            <a:grayscl/>
            <a:extLst>
              <a:ext uri="{28A0092B-C50C-407E-A947-70E740481C1C}">
                <a14:useLocalDpi xmlns:a14="http://schemas.microsoft.com/office/drawing/2010/main" val="0"/>
              </a:ext>
            </a:extLst>
          </a:blip>
          <a:srcRect/>
          <a:stretch>
            <a:fillRect/>
          </a:stretch>
        </p:blipFill>
        <p:spPr bwMode="auto">
          <a:xfrm rot="497137">
            <a:off x="5868344" y="4156258"/>
            <a:ext cx="1274064" cy="154258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Tools 2.jpg"/>
          <p:cNvPicPr>
            <a:picLocks noChangeAspect="1"/>
          </p:cNvPicPr>
          <p:nvPr/>
        </p:nvPicPr>
        <p:blipFill>
          <a:blip r:embed="rId21">
            <a:grayscl/>
            <a:extLst>
              <a:ext uri="{BEBA8EAE-BF5A-486C-A8C5-ECC9F3942E4B}">
                <a14:imgProps xmlns:a14="http://schemas.microsoft.com/office/drawing/2010/main">
                  <a14:imgLayer r:embed="rId22">
                    <a14:imgEffect>
                      <a14:backgroundRemoval t="1231" b="98462" l="923" r="99077">
                        <a14:foregroundMark x1="66769" y1="67692" x2="66769" y2="67692"/>
                        <a14:foregroundMark x1="50769" y1="58154" x2="50769" y2="58154"/>
                        <a14:foregroundMark x1="71077" y1="55077" x2="71077" y2="55077"/>
                        <a14:foregroundMark x1="64308" y1="60923" x2="64308" y2="60923"/>
                        <a14:foregroundMark x1="63077" y1="76923" x2="63077" y2="76923"/>
                        <a14:foregroundMark x1="58462" y1="70462" x2="58462" y2="70462"/>
                        <a14:foregroundMark x1="76308" y1="89231" x2="76308" y2="89231"/>
                        <a14:foregroundMark x1="45538" y1="55077" x2="45538" y2="55077"/>
                        <a14:foregroundMark x1="78154" y1="92000" x2="78154" y2="92000"/>
                        <a14:foregroundMark x1="92308" y1="94154" x2="92308" y2="94154"/>
                        <a14:foregroundMark x1="88615" y1="72923" x2="88615" y2="72923"/>
                        <a14:foregroundMark x1="77538" y1="60923" x2="77538" y2="60923"/>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rot="665281">
            <a:off x="2554721" y="4112963"/>
            <a:ext cx="1240530" cy="1321953"/>
          </a:xfrm>
          <a:prstGeom prst="rect">
            <a:avLst/>
          </a:prstGeom>
        </p:spPr>
      </p:pic>
      <p:pic>
        <p:nvPicPr>
          <p:cNvPr id="32" name="Picture 6" descr="C:\Users\Gail\AppData\Local\Microsoft\Windows\Temporary Internet Files\Content.IE5\7CJKZ16U\MC900391184[1].wmf"/>
          <p:cNvPicPr>
            <a:picLocks noChangeAspect="1" noChangeArrowheads="1"/>
          </p:cNvPicPr>
          <p:nvPr/>
        </p:nvPicPr>
        <p:blipFill>
          <a:blip r:embed="rId23" cstate="print">
            <a:grayscl/>
            <a:extLst>
              <a:ext uri="{28A0092B-C50C-407E-A947-70E740481C1C}">
                <a14:useLocalDpi xmlns:a14="http://schemas.microsoft.com/office/drawing/2010/main" val="0"/>
              </a:ext>
            </a:extLst>
          </a:blip>
          <a:srcRect/>
          <a:stretch>
            <a:fillRect/>
          </a:stretch>
        </p:blipFill>
        <p:spPr bwMode="auto">
          <a:xfrm rot="14344168" flipH="1">
            <a:off x="4956669" y="3961534"/>
            <a:ext cx="1382103" cy="10513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C:\Users\Gail\AppData\Local\Microsoft\Windows\Temporary Internet Files\Content.IE5\7CJKZ16U\MC900441282[1].png"/>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rot="1822450">
            <a:off x="4075218" y="3847195"/>
            <a:ext cx="1067113" cy="126821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MB900234256.jpg"/>
          <p:cNvPicPr>
            <a:picLocks noChangeAspect="1"/>
          </p:cNvPicPr>
          <p:nvPr/>
        </p:nvPicPr>
        <p:blipFill>
          <a:blip r:embed="rId3">
            <a:grayscl/>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498022" flipH="1">
            <a:off x="4406581" y="3720598"/>
            <a:ext cx="1467776" cy="1380145"/>
          </a:xfrm>
          <a:prstGeom prst="rect">
            <a:avLst/>
          </a:prstGeom>
        </p:spPr>
      </p:pic>
      <p:pic>
        <p:nvPicPr>
          <p:cNvPr id="35" name="Picture 34" descr="MB900016925.jpg"/>
          <p:cNvPicPr>
            <a:picLocks noChangeAspect="1"/>
          </p:cNvPicPr>
          <p:nvPr/>
        </p:nvPicPr>
        <p:blipFill>
          <a:blip r:embed="rId9">
            <a:grayscl/>
            <a:extLst>
              <a:ext uri="{BEBA8EAE-BF5A-486C-A8C5-ECC9F3942E4B}">
                <a14:imgProps xmlns:a14="http://schemas.microsoft.com/office/drawing/2010/main">
                  <a14:imgLayer r:embed="rId26">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5775564">
            <a:off x="3135067" y="3655557"/>
            <a:ext cx="1420913" cy="1420913"/>
          </a:xfrm>
          <a:prstGeom prst="rect">
            <a:avLst/>
          </a:prstGeom>
        </p:spPr>
      </p:pic>
      <p:grpSp>
        <p:nvGrpSpPr>
          <p:cNvPr id="36" name="Group 35"/>
          <p:cNvGrpSpPr/>
          <p:nvPr/>
        </p:nvGrpSpPr>
        <p:grpSpPr>
          <a:xfrm>
            <a:off x="3029224" y="3907495"/>
            <a:ext cx="3406953" cy="1963232"/>
            <a:chOff x="2133600" y="3611809"/>
            <a:chExt cx="4724400" cy="2722401"/>
          </a:xfrm>
          <a:solidFill>
            <a:schemeClr val="bg1">
              <a:lumMod val="50000"/>
            </a:schemeClr>
          </a:solidFill>
        </p:grpSpPr>
        <p:sp>
          <p:nvSpPr>
            <p:cNvPr id="37" name="Round Same Side Corner Rectangle 36"/>
            <p:cNvSpPr/>
            <p:nvPr/>
          </p:nvSpPr>
          <p:spPr>
            <a:xfrm rot="10800000">
              <a:off x="2133600" y="4952999"/>
              <a:ext cx="4724400" cy="1188791"/>
            </a:xfrm>
            <a:prstGeom prst="round2SameRect">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Diagonal Stripe 37"/>
            <p:cNvSpPr/>
            <p:nvPr/>
          </p:nvSpPr>
          <p:spPr>
            <a:xfrm rot="14068015">
              <a:off x="3134689" y="3042273"/>
              <a:ext cx="2722401" cy="3861473"/>
            </a:xfrm>
            <a:prstGeom prst="diagStripe">
              <a:avLst>
                <a:gd name="adj" fmla="val 88217"/>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39" name="TextBox 38"/>
          <p:cNvSpPr txBox="1"/>
          <p:nvPr/>
        </p:nvSpPr>
        <p:spPr>
          <a:xfrm>
            <a:off x="3073332" y="5199784"/>
            <a:ext cx="3324661"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Behavioral/Physical Barriers</a:t>
            </a:r>
          </a:p>
        </p:txBody>
      </p:sp>
      <p:sp>
        <p:nvSpPr>
          <p:cNvPr id="40" name="TextBox 39"/>
          <p:cNvSpPr txBox="1"/>
          <p:nvPr/>
        </p:nvSpPr>
        <p:spPr>
          <a:xfrm>
            <a:off x="3413880" y="3272429"/>
            <a:ext cx="2682430"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Medical</a:t>
            </a:r>
          </a:p>
        </p:txBody>
      </p:sp>
      <p:sp>
        <p:nvSpPr>
          <p:cNvPr id="41" name="TextBox 40"/>
          <p:cNvSpPr txBox="1"/>
          <p:nvPr/>
        </p:nvSpPr>
        <p:spPr>
          <a:xfrm>
            <a:off x="3413880" y="1789056"/>
            <a:ext cx="2638617"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HIV Prevention Toolbox</a:t>
            </a:r>
          </a:p>
        </p:txBody>
      </p:sp>
      <p:sp>
        <p:nvSpPr>
          <p:cNvPr id="42" name="Rectangle 41"/>
          <p:cNvSpPr/>
          <p:nvPr/>
        </p:nvSpPr>
        <p:spPr>
          <a:xfrm>
            <a:off x="683699" y="3888955"/>
            <a:ext cx="151754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Harm reduction</a:t>
            </a:r>
          </a:p>
        </p:txBody>
      </p:sp>
      <p:sp>
        <p:nvSpPr>
          <p:cNvPr id="43" name="Rectangle 42"/>
          <p:cNvSpPr/>
          <p:nvPr/>
        </p:nvSpPr>
        <p:spPr>
          <a:xfrm>
            <a:off x="6944027" y="3888955"/>
            <a:ext cx="152400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Education</a:t>
            </a:r>
          </a:p>
        </p:txBody>
      </p:sp>
      <p:sp>
        <p:nvSpPr>
          <p:cNvPr id="44" name="Rectangle 43"/>
          <p:cNvSpPr/>
          <p:nvPr/>
        </p:nvSpPr>
        <p:spPr>
          <a:xfrm>
            <a:off x="6826064" y="4942081"/>
            <a:ext cx="1770666" cy="738664"/>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Treatment/</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prevention of drug/</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alcohol </a:t>
            </a:r>
            <a:r>
              <a:rPr lang="en-US" sz="1400" b="1" dirty="0">
                <a:ln w="12700">
                  <a:noFill/>
                  <a:prstDash val="solid"/>
                </a:ln>
                <a:solidFill>
                  <a:schemeClr val="bg1">
                    <a:lumMod val="75000"/>
                  </a:schemeClr>
                </a:solidFill>
                <a:latin typeface="Times New Roman" pitchFamily="18" charset="0"/>
                <a:cs typeface="Times New Roman" pitchFamily="18" charset="0"/>
              </a:rPr>
              <a:t>a</a:t>
            </a:r>
            <a:r>
              <a:rPr lang="en-US" sz="1400" b="1" cap="none" spc="0" dirty="0">
                <a:ln w="12700">
                  <a:noFill/>
                  <a:prstDash val="solid"/>
                </a:ln>
                <a:solidFill>
                  <a:schemeClr val="bg1">
                    <a:lumMod val="75000"/>
                  </a:schemeClr>
                </a:solidFill>
                <a:latin typeface="Times New Roman" pitchFamily="18" charset="0"/>
                <a:cs typeface="Times New Roman" pitchFamily="18" charset="0"/>
              </a:rPr>
              <a:t>buse</a:t>
            </a:r>
          </a:p>
        </p:txBody>
      </p:sp>
      <p:sp>
        <p:nvSpPr>
          <p:cNvPr id="45" name="Rectangle 44"/>
          <p:cNvSpPr/>
          <p:nvPr/>
        </p:nvSpPr>
        <p:spPr>
          <a:xfrm>
            <a:off x="495300" y="5071082"/>
            <a:ext cx="1849258"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Condoms and other barrier methods</a:t>
            </a:r>
          </a:p>
        </p:txBody>
      </p:sp>
      <p:sp>
        <p:nvSpPr>
          <p:cNvPr id="46" name="Rectangle 45"/>
          <p:cNvSpPr/>
          <p:nvPr/>
        </p:nvSpPr>
        <p:spPr>
          <a:xfrm>
            <a:off x="186499" y="4331016"/>
            <a:ext cx="2252683"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Voluntary Medical Penile Circumcision (VMMC)</a:t>
            </a:r>
            <a:endParaRPr lang="en-US" sz="1200" b="1" dirty="0">
              <a:solidFill>
                <a:schemeClr val="bg1">
                  <a:lumMod val="75000"/>
                </a:schemeClr>
              </a:solidFill>
              <a:latin typeface="Times New Roman" pitchFamily="18" charset="0"/>
              <a:cs typeface="Times New Roman" pitchFamily="18" charset="0"/>
            </a:endParaRPr>
          </a:p>
        </p:txBody>
      </p:sp>
      <p:sp>
        <p:nvSpPr>
          <p:cNvPr id="47" name="Rectangle 46"/>
          <p:cNvSpPr/>
          <p:nvPr/>
        </p:nvSpPr>
        <p:spPr>
          <a:xfrm>
            <a:off x="7246908" y="4331016"/>
            <a:ext cx="1493796"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Needle exchange programs</a:t>
            </a:r>
          </a:p>
        </p:txBody>
      </p:sp>
      <p:sp>
        <p:nvSpPr>
          <p:cNvPr id="48" name="TextBox 47"/>
          <p:cNvSpPr txBox="1"/>
          <p:nvPr/>
        </p:nvSpPr>
        <p:spPr>
          <a:xfrm>
            <a:off x="683699" y="2622136"/>
            <a:ext cx="1905000" cy="738664"/>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Prevention of perinatal transmission (PMTCT)</a:t>
            </a:r>
          </a:p>
        </p:txBody>
      </p:sp>
      <p:sp>
        <p:nvSpPr>
          <p:cNvPr id="49" name="TextBox 48"/>
          <p:cNvSpPr txBox="1"/>
          <p:nvPr/>
        </p:nvSpPr>
        <p:spPr>
          <a:xfrm>
            <a:off x="831740" y="1283802"/>
            <a:ext cx="2438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Post-Exposure Prophylaxis (PEP)</a:t>
            </a:r>
          </a:p>
        </p:txBody>
      </p:sp>
      <p:sp>
        <p:nvSpPr>
          <p:cNvPr id="50" name="TextBox 49"/>
          <p:cNvSpPr txBox="1"/>
          <p:nvPr/>
        </p:nvSpPr>
        <p:spPr>
          <a:xfrm>
            <a:off x="880577" y="1987890"/>
            <a:ext cx="1676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Pre-Exposure Prophylaxis (PrEP)</a:t>
            </a:r>
          </a:p>
        </p:txBody>
      </p:sp>
      <p:sp>
        <p:nvSpPr>
          <p:cNvPr id="51" name="TextBox 50"/>
          <p:cNvSpPr txBox="1"/>
          <p:nvPr/>
        </p:nvSpPr>
        <p:spPr>
          <a:xfrm>
            <a:off x="6133942" y="1332250"/>
            <a:ext cx="2058981"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Treatment as Prevention (TasP)</a:t>
            </a:r>
          </a:p>
        </p:txBody>
      </p:sp>
      <p:sp>
        <p:nvSpPr>
          <p:cNvPr id="52" name="TextBox 51"/>
          <p:cNvSpPr txBox="1"/>
          <p:nvPr/>
        </p:nvSpPr>
        <p:spPr>
          <a:xfrm>
            <a:off x="3901493" y="1073187"/>
            <a:ext cx="1371600" cy="307777"/>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Vaccines</a:t>
            </a:r>
          </a:p>
        </p:txBody>
      </p:sp>
      <p:sp>
        <p:nvSpPr>
          <p:cNvPr id="53" name="TextBox 52"/>
          <p:cNvSpPr txBox="1"/>
          <p:nvPr/>
        </p:nvSpPr>
        <p:spPr>
          <a:xfrm>
            <a:off x="6996530" y="2035248"/>
            <a:ext cx="1600200" cy="30777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Microbicides</a:t>
            </a:r>
          </a:p>
        </p:txBody>
      </p:sp>
      <p:sp>
        <p:nvSpPr>
          <p:cNvPr id="54" name="TextBox 53"/>
          <p:cNvSpPr txBox="1"/>
          <p:nvPr/>
        </p:nvSpPr>
        <p:spPr>
          <a:xfrm>
            <a:off x="6880652" y="2474349"/>
            <a:ext cx="1964728" cy="95410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Diagnosis and treatment of sexually transmitted infections (STIs) </a:t>
            </a:r>
          </a:p>
        </p:txBody>
      </p:sp>
      <p:cxnSp>
        <p:nvCxnSpPr>
          <p:cNvPr id="55" name="Straight Connector 54"/>
          <p:cNvCxnSpPr/>
          <p:nvPr/>
        </p:nvCxnSpPr>
        <p:spPr>
          <a:xfrm>
            <a:off x="6822958"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632770"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69355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31758" y="1357202"/>
            <a:ext cx="4221125" cy="2587477"/>
          </a:xfrm>
        </p:spPr>
        <p:txBody>
          <a:bodyPr/>
          <a:lstStyle/>
          <a:p>
            <a:pPr marL="0" indent="0">
              <a:buNone/>
            </a:pPr>
            <a:r>
              <a:rPr lang="en-US" dirty="0"/>
              <a:t>A vaccine is a substance that teaches the body’s immune system to recognize and protect against a disease caused by an infectious agent or virus, often by stimulating the body to produce antibodies and T-cells against that infection.</a:t>
            </a:r>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2" descr="data:image/jpeg;base64,/9j/4AAQSkZJRgABAQAAAQABAAD/2wCEAAkGBhAPEBAPDw8QDw8PDxQPDxANEA4PDQ8NFBAVFBQQFBQXGyYeFxkjGRIUHy8gIycpLCwsFR4xNTAqNSYrLCkBCQoKDgwOGg8PGiwlHBwsLCkqKiw1LCksLSopLCwpKSosLywsKSwsKS0sKSwpKSktKSkpLCwpLSwsLCwsLCksLP/AABEIALEBHAMBIgACEQEDEQH/xAAcAAACAgMBAQAAAAAAAAAAAAACAwABBAUGBwj/xABAEAACAQIDBQYDBgMFCQAAAAABAgADEQQFIQYSMVFxBxMiQWGRgbHBFCMyQlKhcoLwCDRikuEVFjNDVGOD0fH/xAAaAQACAwEBAAAAAAAAAAAAAAACAwABBAUG/8QALxEAAgIBAwMCBAQHAAAAAAAAAAECAxEEITESIkEyUSNhcbETFBWBBTORocHh8P/aAAwDAQACEQMRAD8A9e1vxPGMW/P94IGvxjAJoZjhEIE85d5UJRANKRfxl3klymGS8l5JJRCXkliS0oHJJUK0lpCAyXlmVIWmUTB1hyiJZYF/6vBN+ZhkSoQDQs/H3i2B/oxxEEiEmZ5RMdr8z7xZvzPuZkMsBljEzPKJjtfmfcxTX5n3MyGWLYRqYlxMZr8z7mLa/M+5mSyxTLGpgNGM1+Z9zFsDzPuZkMsBljUwTGYHmfcxRB5n3MymWKKxqYZjsDzPuYtr8z7mZJWYtbEIuhYX5X1jY7kwCwPM+8U3X94FTF3/AAzX5hmNOkC9WoFAF9THxgysDMVWA5ma8VGN+s5rMu0SmQRh6bVCPzEELNTR2sxbgtu7uvC0cpxiMVMmfS4HHrDWDz6w1E8ozoQRcIShClMeiCXJJBLJLlCXKBZYEuSXKIirSWlySiyoJEOCRLTKYMksypZaZUoiFKhIsCCRDIlSwGhZEArGkQSIaYiURDLFssyGEWyw0zPKJjMsWyzIYRbLGpimjGZYtlj6rBQSxAA4kkATktp9rTTpsuEHe1POpb7tBzBOhM01QlY8RF9J0FVgouSAPWYNbMVH4fF68BPAc/2hxtSoWqYitccB3hsOgFhCw3aHjadPuw4Plvst394yUq6Z9Nn+jTHTtrKPXs9z9aNNnqNYAaKpAJ9J47m+1tZ6paizUV8grE39bmajG5pVrHeq1Gcn9RJmGTF362Kj01miujp3ZvaO2uNS9qxPq1iRMzL6v2vxYiq1R78CeHp0nKxtHEMhupsZmo1s4y73lDZVrGx3P3FAaWWYj5/TBIGvScxWqs/iJv5S0p3F51lqM+lCfw/c+yecIQefWGJ58bAtYUFYQgscXJJJKIWJYgwhKBLEsSCWIJZJJJJCEMoiS8UcXTvul03uW8L+0tJkDMEw4JEiK4KlS5IQQNpREK0qWimBBIhmURCAaAMWwjSIDCEmIlEw8ZiUpIXqMFQcSeHScxmO2IFxSUW/U9iT0UTH27IqVkpuRuIgIDm1MO5N3PMhVAHWcrmFaggC4YOxH42Nwp6AztaTSRlFSlvn+hjk98GwrZo2JYqWLHj941lHReE0WZ1SA28SQNL8F6iY9dCw3hcMJrMwxpqU2R/IceA6zqqKjxwWluchnKKGJD79zf0E1JmRXYAkA3Ex2E81r5Kc9vB0q1hFSSSTmjCSSS5CGXhaJZWt5ax+GpeH4zY7O4Aup0Pi00nUYPYtyui+fnPRaen4aMs7EmfRXPrCEGEJww4BLCEFYQgseXJJJKISEJUsSgUFLMqWYJYFSsqi7MFHNiAJzec9oOEwwPjFRh5LovvPNO3rHYhMRRNOqypTpjwo1t1mJO8R62/aeUvndSqPGxv851NPpanh2PlZwIlKT9J6ztF2xVHutI7g4WXT9+M5Fdsa9Rw2+b3vxnFGtGUsUROrBwhtFYEODe7PpLYHbX7Qq0qzXbgjE63/AEn6TuTPmDZXPu6cEmwJF9eB5z6G2XzsYqiCSC6gBvUeTTl67TKPxIcPkZVPfof7G3IklkSpzDUiSpcqWWURBisZjqVFS9aolNBxaowUfvxnDbTbcrXpPRwQrHe0bEgGmirfUITqSeF9Jpo09lzxFfv4E22RgtztMVj6dP8AEwv+kat7Tm8+2pqKh7kBTzYbxt6eQnMbPVKlRlWorDjYknxW5zf5vgF3N206cdJXTYoz3+xzpXyn8jlawqYgb9WoXZvXec/+ohWRPAy7pPAnzmXl+JWliKtEaiwK38r8RMTaCjvqbWBGo5zsJ79PjwLSMOtRVT/hPtNJmmHUm4Gh0M3zpegL8QAZqcegZRbn5c4WMsamcRn2T9yQwHhbh5zTbpnpuNyt2ok2G9bwhtZw+Kyeql2qDdnJ1OiU31I2V27YZqJYQxj0tbDnaes7L7B4daVN6lM1ahAJ39QD6LOZVo3KbjLhDZ2qCyeVUsvqMLqjEcwptNllGy9avVFMqUFxvFhawnumH2dFgAqoBw0GnwmZgsgo0SWAu54seM2/lqI/NmV6lmhyXZpKCKqUwLDiRrN/h8s01Pn9Jm7vpGURoev0jpWvGxle/J0/nDWLHH4w1nCZ0YBrCinqBQWYhVHEsQAOpnKZ52nYHC3AfvnHlTtu3/ihQqnY8RWRrmo8nYyTyF+2epUa1NFQeWlz7mbbK+05yR3qqyk620Imr9PuxnYV+Yjk9JhTDy7MaeIQVKZuD7g8jMlqgUEsQANSSbATBKLTw+Rqae4yDVrKoLMwUDiWIAnP47a5QdygpqN+s6IOnmZym232mpgcVW7xg9Oiai2/KqkFt0eXhB1mmvSSe89kKlelsjku2nOsG1cvSqLVqvQTD1KYBBXcqO61Q1+Pjta3Azx1jY3HCXiarMxLEsTxJNyYCnyhysw/w1wuPqMjHyxm9K34F7Qby3qmvqX0mTSxJU3BnqXZVt4adVaVRvTU/iTzHUcZ5JG4bEtTdXQ2ZTcEc5cNa/TP0sCdSfHJ9rpUDAMDcEXBHC0hnCdku2Ix2ECMR3lIWIvru/6H5id5MlkOiWAoyygZyu1u0NeiRRw+4jVDu96fG6qACzBeA421v56RnaPtJ/s/LcRXVwlUr3dA38RrObDd5kC7fyzxOv2jYirTVkpK1VtGc771C/A311/1m7QURsnmXjwJ1EppYidxiKFNT3uJqNXcXJqYlywH8p0E53Otv8NS8KffMPyppTHxmhpbNZjjjv4lzSpnW1TQgeiDh8bTosv2HwmGG/UAqMPz1rbo6DhPQpJf9/g57UU+55N5s1navTDk23iK1MnQ68V+k3OK2kpudwLvN5bvG/nOXqY9CrBPElMWLinemnIX4CdVs7g6dRFelR32Ki7gaX68Ii+EI/EkgFl7I56tlLJUau/5zp6CVXVOOrT0BtnTVFqzAL+lNT7mOGzWHVNymm4eIqKb1A3O5+UzfqUFzz/YaqpnlmJwlZjuhTTG7vePweH0BmI2XFgBYkA+VrXneZlsrjKrBd/DlB/zfvBVI5Ea6/GZmA2Pp0wO8YseQ4R/5+tLOd/kTpZw+HwDsQApc8hwhZp2f4nEqLLTpjkxsZ6bSwiUxZFCj0EsiZJa6T9KJlo80yPsip06i1cSwYpqtNPw35k+c7ylhEQWVQAJlsItoh2SnyDKTfIphFsI1othLRSYphDojQ9fpAMZQ4Hr9IT4CRu8XmFKgpetUWmovq5A9uc4PaHtmw9G6YVDWcfmbRB6gcTPKsRjMdmNQtUd3ufMmw1/adBkuwyqQ1Xxty/LDq0MFvLf7GhzwY2M2jzLNGsWcJyF1pgfKbDLdgl41mLnkLhf9Z12BytUAAUAcgLCbahg5qc4wWEKcmzmKWylFeFNRb0BMOpkij8o9hOuGEiamD9IC1IPJz+R5tUwNQ8TTZSCPW2hlPicTj6xd8QwpUaqk0FWwK2uuoPC4Pl+UzJzfLN+mwHGxsRNTszj+6qoXNh/wK9/NPyuehsfgecKUYyTsiu4tNpYO8wGVrYECbUYBWRkdQyupRlPBkYEFT6EEwsHTt4eXDpM0LOFba5M1U1Z3Z8k9oGzBy3H18LqaYO/QY8WoPqnxHA+qmc3Pf8A+0Fsv3uGo5hTW74Zu5rEf9O5urH0V9P/ACTwAxFjz3e5sQR5wISmURJPddRCpJJIos6/s02rbL8bTe57t2Cuo8wdJ69iNus6zJmpZPl3cUgd043HW3eqA+H23+k+dFaxuPKfUHY7tN9sy9EY3qUPuzz3fy/K3wmpNSq43j9hT2ln3NTT7Ezir1s4zHE43EEad025Spei7wNx0Cj0h7Ndj5wFWsUrJWpMPuWqoRWpk3DXA0va3iv8J6fBgV2yg8xLlBTWGef1tisWX3aNbdTgWxFMDd/hsxLewHrNrgOzzDKQ+IZ8XU/7p3aV/RB9SZ1kozRLXXSWOrH02Fw09cd8CKeEpondrTRadrbiqoS3LdtaEiBQAAABwAAAHQRhgzLka0gSIJhNBMJCpIW0UwjmEWwhozSQgiLaOIi2EchLEsIphHGLYRqAYlothHMItoxAeRJEKiND1+kow6HA9foIb4DOPwOUKmiqAB5DhNxh8KBG06OvxmZSpTXZaWSjQmbSoyUqcy6aTBZMnJS0YNTDzLRYTJM3XuM6TS1sPOI2iy/uKoqAeB9G5cePv9Z6NWpTS55l4q0mW2tpv092GAbbZPMu/oLcgvStTb1AHhPt8jN9PHNntuMPllUri6wVT926gM76aq26tz/9g5v/AGgDUbucrwL1ajGyPiAWZjzWhT1P+ac/V1KFrS4Z0aH2nrOcYKlXw9ajiLdxVpNTqliFARlsTvHQW439J8fZ3gFw+IrUVq06606jItWiwenUUHR1I0Nxaer/AO4e0WeEPmVc4Whe4p1vCB6rhk8/4rGYvaN2MU8uwKYnC1K1dqT2xRqboHdtYK6qo8IDaHU/iHKISz2ryNbxueSQm11gkQk5QYc9L8lgSSyJUUWSen9hm0HcYw0WNkqixHlfn72nmE3OyWKNLF0nBt4rTTpVmzp99hdnpPsUSphZLjhXoU6g/Mov/ENDM0xUo9LafguLzuSUZckoMGCYcEwimCYJhwJaFSAaLaNaLaGjNISwi2jXinjUIYoiLYRrRZjULYpoto1opo1ACmh0eB6/SC0Kjw+P0hvgIx1TU9T85lU1i1Gp6n5x6CSTCHU1mUgiEEekyyYUR6iVXrpTUvUZaaLqz1GVEUcyx0EtZoM07P8ABYwhsWMRiSDcCtiq5pjogIUfACJ2zuaYrY5vabtmy/D3TD72Oq8AKHhob3rVI1/lDTi8RmG0WcHdpUXweGfQ7oOGp7v+Ko/jcW5e09lyzZHA4T+74ShSI/MtNTU/ztdv3mZXpwlJZ2I2obpHhD9mKYPc+0t9oZmBqFd5aY9BqCeuk9l2FwOEpYZThMPRoG27V7pAHZh5s34jfjqZg7RZaKtJtNRNVsDmhpVjQc6P4Nf1j8J+Y+M3WUxs0+YreINdsuvc9KEVjcGlam9GqoanVRqbqfzIwsR+8Om0MzjcM3Hx7ths6+X4yvhHuTSeysRbfpnVH+KkGaMT3/t+2S72jTzKmvjoWo17DjRYncc9GNv5/SeAsJou7krF55+pUfYKoPPnFx9MXUjlrAVZJV9bTXktMFVm2yWh94p5EGYNKleb3KaViJ09Lp1B5E2T2PoXs2zDfoNTJ/DZh0Oh/edjPLey/F2rKv6kK+2v0nqcxa+HTc/nuVQ8x+hUkkkxGkqC0KC0shUEwoJhIWwTFtGGLaGjNJCmimEc8U0YjOxTxbCMaLaOQtimi2jXimjEAxTQ6HA9fpBaXROh6/SG+CyKNT1Pzj0iRxPU/OOSCyzIpx6THSPWZ5DImQkaIlDGrEM0wCiaqR0FhKQUllGrxCcROBzTDmhiN5dN43BHkwNwZ6JiUnLbU4LeplhxXWdXSTw8PyYnsdfk2Y9/Rp1fMizjk40M2N5wOxGZ7p7pj4K4unpVX8S/ED9p2lDFA3BOonP1NDrsaXBvqtTSyDmeBp4ilVw9Yb1OvTamw8yrLY29fMdJ8lbW7OVMvxVbC1NTRcqGtYPTI3kcdVIM+scfiwEJB8S+Jf4hqB9Jye1WxNDOxSqFXpugA71QoLU+Pdtca2JNuVzzkqXa1P0v7lu1Z2PmXCmzC/A6Qilmt6z3nPuxKlRwyPg6f2ivRqipUpuwRq9IA3RG4BhcHXQ2tPGM5y5qOIemVIIe1ra8ZqohFx7XnDLct9wMNR9Ju8uwpJFhN3stsHiMWRuUzbzY6KOpM9a2c7LsPh7NW+9cflGiA/MzbO6uhdz39vIjDnwajszyaoKgqlSEQHU8CSLAfvPTTKpUVRQqKFUaAKAABCM4movd8+o0Qh0LAMkhkiRxRlNLMppZAYJhQTCQpgmA0NoDQkIkKaKMc0SY1GZi2i2jGi2jULYoxbRjRTRqAYtpdEafH6SmhUOB6/SMfBZAdT1PzjVMxwdT1PzjkMFoIyEMepmMrRyNESRaMpTGqZjK8arRLQ6Mh4MsxYaXvReB/UY+IWabMEupB8xN3WOk0uYnSa6OTLPk5TB4Jgai0z41cVqOnBweHxtOlwGDxWJdawvh0t4u8Bub+QHna/Ga3KntiQf64z0FTNOtudbWFyuQ6a1PnwYWGyWmurXqNzqaj4DhNgBKlzjSk5cm6MVHglpocy2Dy7E1hiK2FRqoNy12UMebAGxm+vLkjKUeGW0mBQwy01CIqooFgqgBR8IyVJBCIZRlwTIimUZJDJCLRRlNLMppaLBgmFBMJCmCYDQzFtCQiQDRJjWijGozsW0U0YxgNGoUxTRTRrRTRyAFNCocD1gtCo8D1+kN8BIVvanqfnGo8xN/U9YxXhNFmajRqtMNasatSKcSGYrxgeYQqwvtEU4FpmeKkhrTXNjAPOY9XMwPOUqWwutmyrYiaHNMYJiZhtAqg3Ye85r7Ricwqd1hEZtfFUt92nrfhN9On6O6eyB3bN1krGpikVdTvew856YJodl9l1wa7zHfrMPE/kPQTfTna2+Ns+3hG+ipwWX5LvJeVeXMJoLkvKvJeQrAUkqSQouVJKvIQhklS5YZRlNLMFpaIVBMKAYSFMExZhsYtjDRmkA8U0Y5i3MahDFtFNGMYtjGoUxbRTQ2MW0agMi2hUToev0gsZVJtD1+kN8BE8z1+sYsuSUwhiQxLkimRlmAZJJSIjHrTUY/gZJJto5KZxW0XD4j5z1bYH+5p8JJIf8AE/5KNGn9SOkEuSSecOkQySSSFFS5JJCypckkhCpZlSSFFySSSFklSSSEJAMuSQFizAMqSMRmmA0BpUkNGaRUU8kkYhLFNFNJJGxFini6fn1kkjVwGf/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7411" name="Picture 3" descr="C:\Users\Gail\Desktop\download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357202"/>
            <a:ext cx="3230410" cy="2013319"/>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5" descr="data:image/jpeg;base64,/9j/4AAQSkZJRgABAQAAAQABAAD/2wCEAAkGBhQSEBMUEBQWERMVEBgVGBUWERQVFRAWGBQYFRQVFBYYGyYeGBsjGRUUHy8gIycpLC0sFh4xNTAqNSYrLSkBCQoKDgwOGg8PFykcHBwpKSkpKSkpKSkpKSwpKSkpKSkpLCkpKSwqKSwpKSwpLCkpKSkpKSkpKSkpLCk1NSkuKf/AABEIAMkA+wMBIgACEQEDEQH/xAAcAAEAAgMBAQEAAAAAAAAAAAAABAUBBgcDAgj/xAA8EAACAQIEBAQDBQYFBQAAAAABAgADEQQSITEFBkFREyJhcTKBkRQjobHwB0JScsHRFjND4fFTYoKS0v/EABkBAQADAQEAAAAAAAAAAAAAAAABAgMEBf/EACARAQEAAgICAgMAAAAAAAAAAAABAhEDIRIxIkEEE1H/2gAMAwEAAhEDEQA/AO4xEQEREBERAREQEREBERAREQEREBERAREQEREBERAREQEREBERAREQEREBERAREQERF4CIiAiIgIiICIiAiIgIiICIiAiIgIiICIiAiIgIiICIiAiIgIiICaRzLzViKDcRWkjuKOEp1KbqtErQZkqEtUzuGYXUGwDbTd5CxHB6T+Lnpq3jIEqXH+aqghVbuLMw+cDUK3N9aiGq1LPS+043DBQoB8Wm5ODUEa+YU3p+pZJunD6brSpiqweoEUOwFgzhRmIHQE3niOD0cpXw1ymv49raeL4nieJb+LOA1+8miBmIiAiIgIiICIiAiIgIiICIiAiIgIiICIiAiIgIiICInnWrBVJbQD9aDrA9JXcV4ytCwPmZr2W4G25JOgHrKb/GLHFpRVBZjqLnOg7v2PpJ3MeDwrhftWpG1j5vwk+vaddoXBudDXxPg+GNb+ZWzAW7m20mcz4iuqKaKsy3ObwyA/pYkHSavgONrhi64emqgm4J1a3qfpMV+aq7fv2HoAJW54y9NZw5VL5Y4li6lcH7xqV7N4moA9DYazZuPca+zqpABzNa7EhV/mIBmhYXj9akCEcgFibb6n3kxuc6jIyVVSoCLar+rx+zG1N4smxcH50SrUFOoMjk2BBzI/s02SaJyxhsESjfBVBvlZjlvfS3TtL3mHj7YcoFC+YEgvcBiP3ARsTL9W9MbO19EquA8wJikuvlYfEh3U/1EtZVBERAREQKPH80JRxD0qoOVaVBlKqzs716tWmqBFBO9Lf/ALuk8aXPmGYXBqi+XKDhqwNQmqKNkBW7EVSENtiR01kvHctU6tfxmZwwNDQFcv3FSpUTdSdTVYHXYC1pEXkiiDSOep902ZdU1P2pcV5vL/GgGltPXWB9UOd8M2t6ii2mehVTN98uHYLmXUrVdVbsTPvG85YekWDM5KGpny0aj5BR8M1nbKpsqitTJPrpe08a3I9Fky56gstUBgUupq4pMWW+G11q01t0toQZgcj07Vc9Wq5rU8QjsTTBIxIpCoRlQAECgmXSwub36BNw3NFB6/gq5L5nQHIwR3pi9REe2VmWxuB/C3Y2xX5poI1UMzZaIPiVPCqGlTKqGKFwLZrEaC+ptvpPPhXKVLD1nqUyfMztlNOicrVGzOwqeH4mpLGxYjzEbWA+MVyfTfx1NSoKOILM9H7vJnYC7qxQuDdQ1s1r626QI9bnZSwFJSTkrl1dWpvTajSSqqlSP3lqKb9iJfcMxfi0aVQixekj2ve2ZQ1r/OU9LkymBTBdjk8W+VKFMVFq0/DdWWlTUWsFIIAa6720lvwzAeDRp0gzOKdNUDNlzMFAUFsoAvYDYCBKiIgIiICIiAiIgYZranQSJiqQrJZHy63DqQcpH/MoueOO/Z1pDUhmLED9/LbKvsTa8r+E8banQc1bitWfxLWy2BFhl+ht2AvJvU2tMbfT5xeDXBtmoOXra52azF772v131lPiKzOczEm/f111ki5diT36dOwAnoyAe/5frvOTPkuVejx8PjFf4B6z5akPWS3WR6yGVjbxiHVA9ZEqMelj6T2xFxvINWaSMso+hX17H8Zb0+OeKiUcUxalmG2rKO9/6TXaj/xfXqJ8rU6Hfof4h395pOvTnym/brPLHK64dzVWr4isllNreU63J6zY6OIVhdGDD0IP5TlXL3MzJRq4dySj0mCkb02Km3sJ98rcaanjKdgVWowp1afTNawcDprb6zaTym3LcdOrRESqpERATF5rfN3OP2LIPCNUuDbzZRp02Jmg47njFVXN6ppDcJT8oA6C+595MlHROPc7YbCErUYvUAvkQAsP5tbCUOC/a9h3vmpVlA2Nla/fY6fOc6xWHuQxJOe5bXzHoL+5uZCrMwVioy66dj30lvFaY7db4b+1fB1SA/iUbm2Z0unoSyk2HvabjSqhgGUhlIuCDcEHYgifnWkrBfL1Fva8zRxVdRkFWoEGoUVGAH8oB0jxRp+jLxOb/s65+qVqgwuKYO+QlKmzOV3RrbnL5r+hnSJRBERAREQEREBMGZkDjtUrhqzLuKZt9IBjQrk3yVTTNzexyH9CaJxvH+NWYnVdgOwG1pH4FxR7Ymoi+UUkpdraW+uh+shrUv0I1mfN106vx8e7VnRqWH5f1P66QGvI2efdN9R7zlk7eit6OF8tzudh2kDiFLKP1YSS2LsQL2lbxDGliUB2F79idp1YYws1FdVMg1qUmB9SCLEDveGp33m1w3FNbVjUp5NQ6fMHsZPanrMNSuJizuKEtU2AvoDe3r3Pf5zqPAvs1aimLqogqoLO50sy6XP4fWcxenZvfX0lngOJulCpTUB0zpVbfyhHF73FiDdZfDbj5MXYcPiVqKGpsHU7EG4M9Zon7M8SScSn7mZaijoue9wPpN7lrNVzk+XYAXOgGs+pqP7SeI1KWGp+HUNIPWCOQNSpVidRqBp0ka2Oe8f462LrtUqEhc2VFU5gqdCvqdz8pX1KXmBBBAIGuhIN9QDr0mXVSgUpdgTZg1iNiPcQtKxXe9raa/nNdLzX28se3lYDoO3TuPwlTjyEFs1xvcG5PWTuJEFitwAWOt7DQXGsrOI0WICkKM7HQFdDsCT0Ehea8VjwHiOamx08ul+g031npjsQD4bJYtky6LYW6G/U7yiwldqSsBcIDrlIOtj12MsKFcVKRZdbE62F/nG1NPiizCotRSUqrqrLcEMNiCOuv4Tv3JnGWxWCo1alhUKlXA6OpKt7Xte3S84TSpMzZ75LDQ+wsJ0b9jXEkYYlMw8VnWoVv8QC5GYD+awP/jK2K10yIiVQREQEREBPmooIIO1tbz6ldzBf7LWy7+GbW9oFZx7DUqeDcUQqrmB8trX+U5+Klre8m8Px1SquJSmBkyrUK/w20NpUPV795ny49uvgupYnNX1n0taQi8+laZzF2zJZ1a+vyH95BxFQBrg2LMOun6tAqf2nxVNwdL+h6zqx9LXuFUkMCpvnba3puD7SSEkHBqrKEa+Ya2NwRc9PSWWCwpVRc3Pf56S+qtx9vXC8INTXYdZaUuXEtqCfW5kngNPQ+39TLhKNzOfOfJXkymN057xvhJpMbG4Bt667Sw5BpBsUyuAVai4IOxHl3llxth4Z0F3qaey/72mvrUqU1dwAqlRTZwdVDuBodNbKR85Xj7rj546fwfhVCgpGHVVUtc2N9e15YzRf2ct95isgtSuhVeikg3H0tN6m1mq4qTWuemUYdC5A++Wx7XBvp10myys47wdMQgDnLkJYNYELpqSDE9occxpF75SO/prc62sTYz5rVPKGBBtsWQAnTY5dyO8sMZRolsrE2uGBVhkb1ZbjKSLH16a3E+sZw+misSjMo2y5rLdbsSRsPxmm1lTjsFTqsLKyhh5jp5zbdRte/aUuL4Oiq3mJsCbWGnv9JtuL8OqigOmcZRZi2Q+in6nucs8cThUU3yq9zcMAAPa0G+mmVRmoX8qLsoZrXFwSQLXbcyJwmoRWVdAjmxBvY9z3vLfiAYsBSenYnY7jXQX6HpI1LhdWh5qjWFPULoQ2boGt6mVW3Fs+Po3AscosRcMSxHYaAa97y95Cq5McMS18vgMMtrEZyAoP/qTNWrcTpsQcpzjYADQnrpvrNr5Orsy1PEAA8Tym2p0sb99r/OFK6lR5mpncEfKTKXFKbDRh85qlCkCJ4YtLbSfFVvS1wdiJ6Tm2Hxzow1NvebxwnGl0F/rKWJWMREgJhluCDsZmIFPhOX8PQNTIAprXBud730F/ect4vgzRrPTboxHuOhm7ftEuopuRenZkJF/u2JBRx9JqZw1avh3rk52pMEY28xTKCrA9raHrGWO5trhlpVU309tP7SVTkAG2o/5kyhU/XaZO7jy3EkLPNjPZRPVKGYgdzb8ZfHLTePjD3veWVAX0H16SdhOXh1P4f7y8wPDETYXPr/abTki2WeODPCMFkS53P5dJIxdTKunxNoB/X5T2rVgou306n0E1/i/FMt7f5hFgP+kv/wBTn5MnHu53yqq4rXDVLL8KDKPU/vH6zYeC8Bp1MGyVv9Y5rXswA+C35/OaonCzUDspKhKZdmBNsoF7Edz0jgdVq+MwxDM1XNnduiIB8CrsqgWHqTJ4sOtsebK3p0bg/BqeGpinSFhe5JNyx7k9ZPiJdyk861PMpU7FSPqLT0mIHOOOcqfZ0Ysq1aTEAsBZl0suZbbDYEHr0lNXwedCo8pWxKACzC1j5TuAQL3P5zrtaiHUqwDKwsQRcEHcGaLzFyk1MGpSbyjUefK6a/CthYi2mvQa3l5UytKbDISt1AsygEmxYnYmxtf5Ez54nhWc5QVygaoHFxroSo1+W0sMXhswtVzLZ9HsO2h+Hf1B0karSSwGRamuoNjcjrfcG3UmSmVRrTp0zqCxW+uXKt+tu9tdelpmpiEqm5K2AOhuT2BAuOkkYnEjO6vTGQgi1y2x2LC30t0mKPD3JHhUyVLeWyGx16sdre8CLhsIwqIFUgODa1hftpvtqbzbuFYTIoUDbtsNbyVg+FKii4u+UXJ11629LyfRo97fKRpFTMOumpnliTPrpPGoe8uqh1BLngXFQpCsZT1JacuUFLeZSfWRUt0w9YMLies+KaADTSfcyCIiB44rCJUQpUUOrCxBFwZVjDYfA0DlTKjNbKLsXZtABfeXUhcY4UuIotTe4B2I3UjUMPUGByrjGGotVLYYsU1LU8pD0yDqtvXv0+UqVNjcaTbsFypjKWNRrZ7OL1gRZ0/ezrvciWfNnLGFHnNRcM7X0PwsfbpGWM+m2Oemk0cX3k+hiwCD2N5BThzupNNTUVWN2TzDfTUegv8AORypG4IPtMrLHVjzOi4PidNlBBJv0sb37SVV4kFHRB3c/ku5nOsJi2VhZmAv0JHT0lm1Co6MyhmsLlrE2truekj5b0m542bq4xnHLk+Hcsf326fyL0lHUxBV/vTZWPxm9lvvnP495acvYehXKh66Kx/0w3nOtrX2G3vLPmzgtYGgMJSFRKdzk0sH6O4PxW9ZbDj7+THPmnqJvLXFMLUDYekGJyktnQqaoOhaWvCeXqGGv4FMIW3O5Ppc9JW8qcsNQLVa7B67ixtsg3IHc33M2Sa3r05b7IiJCCYmZiAnhjMElUWcZh+XtPeIGoYvluopIUeLT6bZgOxB3lA/C6fm8hudwSw/rOnSFjuEU6tyws1rZgTpLTL+jng4LSuDksfRm/HWS0phQAosB0HSXjcrVBsyH6iR/wDDmIv8KW/nltxKsnosktwSuDqhPtYiTMFy1UY3qEIvYasZO4hVu+naeaIXOVRmM3BOXKI3Ut7kyXh8BTT4FC/KR5DWsHykWF6hy+k2Dh/C1pCw1+UmxKbCZmJmQEREBERATXuaOXHxGV6DinVVSvmUMjqdcrA/nNhiJ0Of8p8rYuhig7qtJNc+VwVqC2gy979Zac8Y5qKplUIjXD1RRFRk7ADpfuZtkwyA7i/vLb73U7cs5O4k4xC06YFemz+bNSAZB/Fe2k3HnHhVatSRcOFYB7tTLZRUHQHuPSbAlFV+EAewAn3FvezbROEcm16lZauLFOkEYFadIAbbDTQCb1MxIttLdkREhBERATEzEDETMQMRMxAxEzEDETMQMRMxAxEzEDEzEQEREBERAREQEREBERAREQEREBERAREQEREBERAREQEREBERAREQEREBERAREQEREBERAREQEREBERAREQEREBERAREQEREBESNX4lSQkPURSLXBcAi+1x0hFukmJV4zmKjTxNDDs33lcMUtqPKuazHoWAbL3yN2kjG8Yo0WC1qtOmzKWCs6qzKLBmAJuQLjX1EJTIkajxKk1LxVqI1LKW8QOpTKNzmBtYWNz6T0q4lFALsqgsFBLAAljZQCepJAA6wPWJ51sSqAF2VAWCgswALMbKov1J0A6z0gIiICIiAiIgIiICIiAiIgIiICIiAiIgIiICIiAiIgJotXleu/EHqm6olRSj5zdlJu9rG9wGYWsB5VGo33qfDQy5OKcmt/XbQ63K9XE4SrVQ+DWdhWw6PTIqYc0GJwSkk+QWuShXTxnE9MDxzxeIYfEPRxFEDhdRKgbCYkClVqVcNU8K/h+YjK+ov8Jm7t/WfSw0k1053SwFSvi8YiUXp0MRWpValOtRqU6VSnTpKGJOW2avUKBl3yUGzgFrT6GEephF4bi6dVjTxKUvEFKqUq4dSrU6or5MoZUZRcm+akx6ToP9oEJc8xWHxVanRbGU2L4TGYamMtNm8dkxSGtjVVQTlNILY28uesJv8AhsQHRXAYBlDAMhRgCLgMjAMp7gi4npPoQ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Rectangle 7"/>
          <p:cNvSpPr/>
          <p:nvPr/>
        </p:nvSpPr>
        <p:spPr>
          <a:xfrm>
            <a:off x="612773" y="3944679"/>
            <a:ext cx="7983955" cy="1497846"/>
          </a:xfrm>
          <a:prstGeom prst="rect">
            <a:avLst/>
          </a:prstGeom>
        </p:spPr>
        <p:txBody>
          <a:bodyPr wrap="square">
            <a:spAutoFit/>
          </a:bodyPr>
          <a:lstStyle/>
          <a:p>
            <a:pPr defTabSz="914400">
              <a:spcBef>
                <a:spcPts val="200"/>
              </a:spcBef>
              <a:spcAft>
                <a:spcPts val="200"/>
              </a:spcAft>
              <a:defRPr/>
            </a:pPr>
            <a:r>
              <a:rPr lang="en-US" sz="2200" dirty="0">
                <a:latin typeface="Times New Roman" pitchFamily="18" charset="0"/>
                <a:cs typeface="Times New Roman" pitchFamily="18" charset="0"/>
              </a:rPr>
              <a:t>A safe and effective preventive vaccine is believed to be the best way to control the HIV/AIDS epidemic in the long term. There is a lot of important research going on to find a safe and effective HIV vaccine.</a:t>
            </a:r>
          </a:p>
          <a:p>
            <a:pPr defTabSz="914400">
              <a:spcBef>
                <a:spcPts val="200"/>
              </a:spcBef>
              <a:spcAft>
                <a:spcPts val="200"/>
              </a:spcAft>
              <a:defRPr/>
            </a:pPr>
            <a:r>
              <a:rPr lang="en-US" sz="2200" dirty="0">
                <a:latin typeface="Times New Roman" pitchFamily="18" charset="0"/>
                <a:cs typeface="Times New Roman" pitchFamily="18" charset="0"/>
              </a:rPr>
              <a:t>However, there is currently no licensed vaccine against HIV.</a:t>
            </a:r>
          </a:p>
        </p:txBody>
      </p:sp>
    </p:spTree>
    <p:extLst>
      <p:ext uri="{BB962C8B-B14F-4D97-AF65-F5344CB8AC3E}">
        <p14:creationId xmlns:p14="http://schemas.microsoft.com/office/powerpoint/2010/main" val="139694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Objectives</a:t>
            </a:r>
          </a:p>
        </p:txBody>
      </p:sp>
      <p:sp>
        <p:nvSpPr>
          <p:cNvPr id="25" name="Block Arc 24"/>
          <p:cNvSpPr/>
          <p:nvPr/>
        </p:nvSpPr>
        <p:spPr>
          <a:xfrm>
            <a:off x="-5397994" y="268052"/>
            <a:ext cx="6785312" cy="6785312"/>
          </a:xfrm>
          <a:prstGeom prst="blockArc">
            <a:avLst>
              <a:gd name="adj1" fmla="val 18900000"/>
              <a:gd name="adj2" fmla="val 2700000"/>
              <a:gd name="adj3" fmla="val 318"/>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6" name="Freeform 25"/>
          <p:cNvSpPr/>
          <p:nvPr/>
        </p:nvSpPr>
        <p:spPr>
          <a:xfrm>
            <a:off x="485827" y="1384512"/>
            <a:ext cx="8110903" cy="458086"/>
          </a:xfrm>
          <a:custGeom>
            <a:avLst/>
            <a:gdLst>
              <a:gd name="connsiteX0" fmla="*/ 0 w 8723113"/>
              <a:gd name="connsiteY0" fmla="*/ 0 h 458086"/>
              <a:gd name="connsiteX1" fmla="*/ 8723113 w 8723113"/>
              <a:gd name="connsiteY1" fmla="*/ 0 h 458086"/>
              <a:gd name="connsiteX2" fmla="*/ 8723113 w 8723113"/>
              <a:gd name="connsiteY2" fmla="*/ 458086 h 458086"/>
              <a:gd name="connsiteX3" fmla="*/ 0 w 8723113"/>
              <a:gd name="connsiteY3" fmla="*/ 458086 h 458086"/>
              <a:gd name="connsiteX4" fmla="*/ 0 w 8723113"/>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113" h="458086">
                <a:moveTo>
                  <a:pt x="0" y="0"/>
                </a:moveTo>
                <a:lnTo>
                  <a:pt x="8723113" y="0"/>
                </a:lnTo>
                <a:lnTo>
                  <a:pt x="8723113" y="458086"/>
                </a:lnTo>
                <a:lnTo>
                  <a:pt x="0" y="458086"/>
                </a:lnTo>
                <a:lnTo>
                  <a:pt x="0" y="0"/>
                </a:lnTo>
                <a:close/>
              </a:path>
            </a:pathLst>
          </a:custGeom>
          <a:solidFill>
            <a:schemeClr val="accent3"/>
          </a:solidFill>
          <a:effectLst/>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spcFirstLastPara="0" vert="horz" wrap="square" lIns="363606" tIns="45720" rIns="45720" bIns="45720" numCol="1" spcCol="1270" anchor="ctr" anchorCtr="0">
            <a:noAutofit/>
          </a:bodyPr>
          <a:lstStyle/>
          <a:p>
            <a:pPr lvl="0"/>
            <a:r>
              <a:rPr lang="en-US" b="1" dirty="0">
                <a:latin typeface="Times New Roman" pitchFamily="18" charset="0"/>
                <a:cs typeface="Times New Roman" pitchFamily="18" charset="0"/>
              </a:rPr>
              <a:t>The qualities of high-impact HIV prevention</a:t>
            </a:r>
          </a:p>
        </p:txBody>
      </p:sp>
      <p:sp>
        <p:nvSpPr>
          <p:cNvPr id="27" name="Oval 26"/>
          <p:cNvSpPr/>
          <p:nvPr/>
        </p:nvSpPr>
        <p:spPr>
          <a:xfrm>
            <a:off x="199523" y="1312311"/>
            <a:ext cx="572607" cy="572607"/>
          </a:xfrm>
          <a:prstGeom prst="ellipse">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8" name="Freeform 27"/>
          <p:cNvSpPr/>
          <p:nvPr/>
        </p:nvSpPr>
        <p:spPr>
          <a:xfrm>
            <a:off x="900665" y="2072045"/>
            <a:ext cx="7696065" cy="458086"/>
          </a:xfrm>
          <a:custGeom>
            <a:avLst/>
            <a:gdLst>
              <a:gd name="connsiteX0" fmla="*/ 0 w 8308275"/>
              <a:gd name="connsiteY0" fmla="*/ 0 h 458086"/>
              <a:gd name="connsiteX1" fmla="*/ 8308275 w 8308275"/>
              <a:gd name="connsiteY1" fmla="*/ 0 h 458086"/>
              <a:gd name="connsiteX2" fmla="*/ 8308275 w 8308275"/>
              <a:gd name="connsiteY2" fmla="*/ 458086 h 458086"/>
              <a:gd name="connsiteX3" fmla="*/ 0 w 8308275"/>
              <a:gd name="connsiteY3" fmla="*/ 458086 h 458086"/>
              <a:gd name="connsiteX4" fmla="*/ 0 w 830827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8275" h="458086">
                <a:moveTo>
                  <a:pt x="0" y="0"/>
                </a:moveTo>
                <a:lnTo>
                  <a:pt x="8308275" y="0"/>
                </a:lnTo>
                <a:lnTo>
                  <a:pt x="8308275" y="458086"/>
                </a:lnTo>
                <a:lnTo>
                  <a:pt x="0" y="458086"/>
                </a:lnTo>
                <a:lnTo>
                  <a:pt x="0" y="0"/>
                </a:lnTo>
                <a:close/>
              </a:path>
            </a:pathLst>
          </a:custGeom>
          <a:solidFill>
            <a:schemeClr val="accent4"/>
          </a:solidFill>
          <a:effectLst/>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spcFirstLastPara="0" vert="horz" wrap="square" lIns="363606" tIns="45720" rIns="45720" bIns="45720" numCol="1" spcCol="1270" anchor="ctr" anchorCtr="0">
            <a:noAutofit/>
          </a:bodyPr>
          <a:lstStyle/>
          <a:p>
            <a:pPr lvl="0"/>
            <a:r>
              <a:rPr lang="en-US" b="1" dirty="0">
                <a:solidFill>
                  <a:schemeClr val="tx1"/>
                </a:solidFill>
                <a:latin typeface="Times New Roman" pitchFamily="18" charset="0"/>
                <a:cs typeface="Times New Roman" pitchFamily="18" charset="0"/>
              </a:rPr>
              <a:t>The HIV combination prevention toolbox and what it contains</a:t>
            </a:r>
          </a:p>
        </p:txBody>
      </p:sp>
      <p:sp>
        <p:nvSpPr>
          <p:cNvPr id="29" name="Oval 28"/>
          <p:cNvSpPr/>
          <p:nvPr/>
        </p:nvSpPr>
        <p:spPr>
          <a:xfrm>
            <a:off x="614361" y="1999843"/>
            <a:ext cx="572607" cy="572607"/>
          </a:xfrm>
          <a:prstGeom prst="ellipse">
            <a:avLst/>
          </a:pr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cxnSp>
        <p:nvCxnSpPr>
          <p:cNvPr id="40" name="Straight Connector 39"/>
          <p:cNvCxnSpPr/>
          <p:nvPr/>
        </p:nvCxnSpPr>
        <p:spPr>
          <a:xfrm>
            <a:off x="820326" y="12154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886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Would a Vaccine Work?</a:t>
            </a:r>
            <a:br>
              <a:rPr lang="en-US" i="1" dirty="0"/>
            </a:br>
            <a:endParaRPr lang="en-US" dirty="0"/>
          </a:p>
        </p:txBody>
      </p:sp>
      <p:graphicFrame>
        <p:nvGraphicFramePr>
          <p:cNvPr id="11" name="Diagram 10"/>
          <p:cNvGraphicFramePr/>
          <p:nvPr/>
        </p:nvGraphicFramePr>
        <p:xfrm>
          <a:off x="680484" y="1397000"/>
          <a:ext cx="781493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375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graphicEl>
                                              <a:dgm id="{45F35F8A-EA31-49A2-897F-36BC983723E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graphicEl>
                                              <a:dgm id="{996C3FF6-C4DD-4CC2-8EC7-4FE075FB550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graphicEl>
                                              <a:dgm id="{C1E4F566-9855-4917-A1AA-1FF8FDF8EB53}"/>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graphicEl>
                                              <a:dgm id="{394E50FF-A64C-4124-8F6F-CF3938C13E0F}"/>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graphicEl>
                                              <a:dgm id="{246A351F-E79B-4AFA-B2E0-4BE620D7E18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graphicEl>
                                              <a:dgm id="{5293B1A1-9FE1-4AEA-8727-AA9D4122F2A2}"/>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graphicEl>
                                              <a:dgm id="{D15240CF-262D-4EC8-93D2-28C02528AB89}"/>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graphicEl>
                                              <a:dgm id="{C34ACEB5-1084-4523-B1D2-DF738D3B730A}"/>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graphicEl>
                                              <a:dgm id="{1817991C-F034-4F8A-AE26-FF322CED74E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82833" y="1374794"/>
            <a:ext cx="5413897" cy="4033502"/>
          </a:xfrm>
        </p:spPr>
        <p:txBody>
          <a:bodyPr/>
          <a:lstStyle/>
          <a:p>
            <a:r>
              <a:rPr lang="en-US" dirty="0"/>
              <a:t>ART can be complex, costly, and have side effects. </a:t>
            </a:r>
          </a:p>
          <a:p>
            <a:r>
              <a:rPr lang="en-US" dirty="0"/>
              <a:t>HIV can develop resistance to ARVs.</a:t>
            </a:r>
          </a:p>
          <a:p>
            <a:r>
              <a:rPr lang="en-US" dirty="0"/>
              <a:t>ARVs and </a:t>
            </a:r>
            <a:r>
              <a:rPr lang="en-US" dirty="0" err="1"/>
              <a:t>PrEP</a:t>
            </a:r>
            <a:r>
              <a:rPr lang="en-US" dirty="0"/>
              <a:t> depend on long-term patient adherence; a vaccine could provide protection with minimal action from the patient.</a:t>
            </a:r>
          </a:p>
          <a:p>
            <a:r>
              <a:rPr lang="en-US" dirty="0"/>
              <a:t>A preventive HIV vaccine could help save millions of lives and billions of dollars each year in treatment costs.</a:t>
            </a:r>
          </a:p>
          <a:p>
            <a:pPr marL="0" indent="0">
              <a:buNone/>
            </a:pPr>
            <a:endParaRPr lang="en-US" dirty="0"/>
          </a:p>
        </p:txBody>
      </p:sp>
      <p:sp>
        <p:nvSpPr>
          <p:cNvPr id="3" name="Title 2"/>
          <p:cNvSpPr>
            <a:spLocks noGrp="1"/>
          </p:cNvSpPr>
          <p:nvPr>
            <p:ph type="title"/>
          </p:nvPr>
        </p:nvSpPr>
        <p:spPr/>
        <p:txBody>
          <a:bodyPr/>
          <a:lstStyle/>
          <a:p>
            <a:r>
              <a:rPr lang="en-US" dirty="0"/>
              <a:t>Why Do We Need a Vaccine?</a:t>
            </a:r>
            <a:r>
              <a:rPr lang="en-US" b="0" dirty="0"/>
              <a:t> </a:t>
            </a:r>
            <a:br>
              <a:rPr lang="en-US" i="1" dirty="0"/>
            </a:br>
            <a:r>
              <a:rPr lang="en-US" dirty="0"/>
              <a:t> </a:t>
            </a:r>
            <a:br>
              <a:rPr lang="en-US" dirty="0"/>
            </a:br>
            <a:endParaRPr lang="en-US" dirty="0"/>
          </a:p>
        </p:txBody>
      </p:sp>
      <p:pic>
        <p:nvPicPr>
          <p:cNvPr id="4" name="Picture 3" descr="Vial"/>
          <p:cNvPicPr/>
          <p:nvPr/>
        </p:nvPicPr>
        <p:blipFill>
          <a:blip r:embed="rId3">
            <a:extLst>
              <a:ext uri="{28A0092B-C50C-407E-A947-70E740481C1C}">
                <a14:useLocalDpi xmlns:a14="http://schemas.microsoft.com/office/drawing/2010/main" val="0"/>
              </a:ext>
            </a:extLst>
          </a:blip>
          <a:srcRect/>
          <a:stretch>
            <a:fillRect/>
          </a:stretch>
        </p:blipFill>
        <p:spPr bwMode="auto">
          <a:xfrm>
            <a:off x="659219" y="1293156"/>
            <a:ext cx="2423559" cy="3762076"/>
          </a:xfrm>
          <a:prstGeom prst="rect">
            <a:avLst/>
          </a:prstGeom>
          <a:noFill/>
          <a:ln>
            <a:noFill/>
          </a:ln>
        </p:spPr>
      </p:pic>
    </p:spTree>
    <p:extLst>
      <p:ext uri="{BB962C8B-B14F-4D97-AF65-F5344CB8AC3E}">
        <p14:creationId xmlns:p14="http://schemas.microsoft.com/office/powerpoint/2010/main" val="142069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82833" y="1374794"/>
            <a:ext cx="5413897" cy="4033502"/>
          </a:xfrm>
        </p:spPr>
        <p:txBody>
          <a:bodyPr/>
          <a:lstStyle/>
          <a:p>
            <a:r>
              <a:rPr lang="en-US" dirty="0"/>
              <a:t>Vaccines are important to control the spread of HIV. </a:t>
            </a:r>
          </a:p>
          <a:p>
            <a:r>
              <a:rPr lang="en-US" dirty="0"/>
              <a:t>Preventive vaccines are tested with people who do not have HIV.</a:t>
            </a:r>
          </a:p>
          <a:p>
            <a:r>
              <a:rPr lang="en-US" dirty="0"/>
              <a:t>HIV vaccines may one day be able to prevent or delay AIDS in people with HIV too.</a:t>
            </a:r>
          </a:p>
          <a:p>
            <a:pPr marL="0" indent="0">
              <a:buNone/>
            </a:pPr>
            <a:endParaRPr lang="en-US" dirty="0"/>
          </a:p>
        </p:txBody>
      </p:sp>
      <p:sp>
        <p:nvSpPr>
          <p:cNvPr id="3" name="Title 2"/>
          <p:cNvSpPr>
            <a:spLocks noGrp="1"/>
          </p:cNvSpPr>
          <p:nvPr>
            <p:ph type="title"/>
          </p:nvPr>
        </p:nvSpPr>
        <p:spPr/>
        <p:txBody>
          <a:bodyPr/>
          <a:lstStyle/>
          <a:p>
            <a:r>
              <a:rPr lang="en-US" dirty="0"/>
              <a:t>HIV Vaccines—the Future</a:t>
            </a:r>
            <a:r>
              <a:rPr lang="en-US" b="0" dirty="0"/>
              <a:t> </a:t>
            </a:r>
            <a:br>
              <a:rPr lang="en-US" i="1" dirty="0"/>
            </a:br>
            <a:r>
              <a:rPr lang="en-US" dirty="0"/>
              <a:t> </a:t>
            </a:r>
            <a:br>
              <a:rPr lang="en-US" dirty="0"/>
            </a:br>
            <a:endParaRPr lang="en-US" dirty="0"/>
          </a:p>
        </p:txBody>
      </p:sp>
      <p:pic>
        <p:nvPicPr>
          <p:cNvPr id="4" name="Picture 3" descr="Vial"/>
          <p:cNvPicPr/>
          <p:nvPr/>
        </p:nvPicPr>
        <p:blipFill>
          <a:blip r:embed="rId3">
            <a:extLst>
              <a:ext uri="{28A0092B-C50C-407E-A947-70E740481C1C}">
                <a14:useLocalDpi xmlns:a14="http://schemas.microsoft.com/office/drawing/2010/main" val="0"/>
              </a:ext>
            </a:extLst>
          </a:blip>
          <a:srcRect/>
          <a:stretch>
            <a:fillRect/>
          </a:stretch>
        </p:blipFill>
        <p:spPr bwMode="auto">
          <a:xfrm>
            <a:off x="659219" y="1293156"/>
            <a:ext cx="2423559" cy="3762076"/>
          </a:xfrm>
          <a:prstGeom prst="rect">
            <a:avLst/>
          </a:prstGeom>
          <a:noFill/>
          <a:ln>
            <a:noFill/>
          </a:ln>
        </p:spPr>
      </p:pic>
    </p:spTree>
    <p:extLst>
      <p:ext uri="{BB962C8B-B14F-4D97-AF65-F5344CB8AC3E}">
        <p14:creationId xmlns:p14="http://schemas.microsoft.com/office/powerpoint/2010/main" val="83747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68338" y="1421440"/>
          <a:ext cx="7826375" cy="4336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HIV Vaccines—the Future</a:t>
            </a:r>
          </a:p>
        </p:txBody>
      </p:sp>
    </p:spTree>
    <p:extLst>
      <p:ext uri="{BB962C8B-B14F-4D97-AF65-F5344CB8AC3E}">
        <p14:creationId xmlns:p14="http://schemas.microsoft.com/office/powerpoint/2010/main" val="408337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0E9F12A6-6F03-4977-A04B-E2F9819F98B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017A350C-AA35-4CC2-BB76-2E9EBE1B590A}"/>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4E5EF018-7D76-483A-81BE-9135D43C9DA8}"/>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E14A5130-B616-4BD4-A362-00CE90BC3C7B}"/>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E8C186E2-5769-479F-AD1E-C622DE00D42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2BCA2D3E-CD55-4D07-A590-067EA87103D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282523"/>
            <a:ext cx="8072037" cy="4490955"/>
          </a:xfrm>
        </p:spPr>
        <p:txBody>
          <a:bodyPr/>
          <a:lstStyle/>
          <a:p>
            <a:pPr lvl="0"/>
            <a:r>
              <a:rPr lang="en-US" dirty="0"/>
              <a:t>HIV can “hide” from the immune system that protects the body.</a:t>
            </a:r>
          </a:p>
          <a:p>
            <a:pPr lvl="0"/>
            <a:r>
              <a:rPr lang="en-US" dirty="0"/>
              <a:t>HIV attacks the same immune cells that the body uses to defend itself against infections.</a:t>
            </a:r>
          </a:p>
          <a:p>
            <a:pPr lvl="0"/>
            <a:r>
              <a:rPr lang="en-US" dirty="0"/>
              <a:t>There are many different varieties of HIV.</a:t>
            </a:r>
          </a:p>
          <a:p>
            <a:pPr lvl="0"/>
            <a:r>
              <a:rPr lang="en-US" dirty="0"/>
              <a:t>HIV changes rapidly, even in a single person.</a:t>
            </a:r>
          </a:p>
          <a:p>
            <a:pPr lvl="0"/>
            <a:r>
              <a:rPr lang="en-US" dirty="0"/>
              <a:t>There is no perfect model for testing HIV vaccines in animals, because HIV impacts people in ways that are different from the animal versions.</a:t>
            </a:r>
          </a:p>
          <a:p>
            <a:pPr lvl="0"/>
            <a:r>
              <a:rPr lang="en-US" dirty="0"/>
              <a:t>The human immune system is not designed to clear HIV, so we are not sure what the immune response is that would be needed for protection; we have to do better than “mother nature.”</a:t>
            </a:r>
          </a:p>
          <a:p>
            <a:endParaRPr lang="en-US" dirty="0"/>
          </a:p>
        </p:txBody>
      </p:sp>
      <p:sp>
        <p:nvSpPr>
          <p:cNvPr id="3" name="Title 2"/>
          <p:cNvSpPr>
            <a:spLocks noGrp="1"/>
          </p:cNvSpPr>
          <p:nvPr>
            <p:ph type="title"/>
          </p:nvPr>
        </p:nvSpPr>
        <p:spPr/>
        <p:txBody>
          <a:bodyPr/>
          <a:lstStyle/>
          <a:p>
            <a:r>
              <a:rPr lang="en-US" dirty="0"/>
              <a:t>Challenges in Developing an HIV Vaccine</a:t>
            </a:r>
            <a:br>
              <a:rPr lang="en-US" i="1" dirty="0"/>
            </a:br>
            <a:endParaRPr lang="en-US" dirty="0"/>
          </a:p>
        </p:txBody>
      </p:sp>
    </p:spTree>
    <p:extLst>
      <p:ext uri="{BB962C8B-B14F-4D97-AF65-F5344CB8AC3E}">
        <p14:creationId xmlns:p14="http://schemas.microsoft.com/office/powerpoint/2010/main" val="200196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617998"/>
            <a:ext cx="2170967" cy="1869482"/>
          </a:xfrm>
        </p:spPr>
        <p:txBody>
          <a:bodyPr/>
          <a:lstStyle/>
          <a:p>
            <a:pPr marL="0" indent="0">
              <a:buNone/>
            </a:pPr>
            <a:r>
              <a:rPr lang="en-US" dirty="0"/>
              <a:t>Some of the goals of ongoing HIV vaccine research include:</a:t>
            </a:r>
          </a:p>
        </p:txBody>
      </p:sp>
      <p:sp>
        <p:nvSpPr>
          <p:cNvPr id="3" name="Title 2"/>
          <p:cNvSpPr>
            <a:spLocks noGrp="1"/>
          </p:cNvSpPr>
          <p:nvPr>
            <p:ph type="title"/>
          </p:nvPr>
        </p:nvSpPr>
        <p:spPr/>
        <p:txBody>
          <a:bodyPr/>
          <a:lstStyle/>
          <a:p>
            <a:r>
              <a:rPr lang="en-US" dirty="0"/>
              <a:t>Continuing Research: HIV Vaccines</a:t>
            </a:r>
          </a:p>
        </p:txBody>
      </p:sp>
      <p:graphicFrame>
        <p:nvGraphicFramePr>
          <p:cNvPr id="5" name="Diagram 4"/>
          <p:cNvGraphicFramePr/>
          <p:nvPr/>
        </p:nvGraphicFramePr>
        <p:xfrm>
          <a:off x="2115878" y="1148316"/>
          <a:ext cx="6730409" cy="52099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706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2681132A-3153-4707-8946-8F956E9EBC8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20291E47-7FB8-4FD9-A6CF-B2AA0C352EB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663F5283-253C-4B5E-B317-059BC48CEFC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75EB1B41-D8FC-43FD-A74D-A09F6923D8C4}"/>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0090DC7E-722A-450C-A29D-43D0A6C97A7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456CA11F-7A36-4B72-A9F4-D5A123D8208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414428"/>
            <a:ext cx="7928804" cy="1243691"/>
          </a:xfrm>
        </p:spPr>
        <p:txBody>
          <a:bodyPr/>
          <a:lstStyle/>
          <a:p>
            <a:pPr marL="0" indent="0">
              <a:buNone/>
            </a:pPr>
            <a:r>
              <a:rPr lang="en-US" sz="2400" dirty="0"/>
              <a:t>A number of public and private organizations, in partnership and individually, are working together to find a vaccine that could end the epidemic. </a:t>
            </a:r>
          </a:p>
        </p:txBody>
      </p:sp>
      <p:sp>
        <p:nvSpPr>
          <p:cNvPr id="3" name="Title 2"/>
          <p:cNvSpPr>
            <a:spLocks noGrp="1"/>
          </p:cNvSpPr>
          <p:nvPr>
            <p:ph type="title"/>
          </p:nvPr>
        </p:nvSpPr>
        <p:spPr/>
        <p:txBody>
          <a:bodyPr/>
          <a:lstStyle/>
          <a:p>
            <a:r>
              <a:rPr lang="en-US" dirty="0"/>
              <a:t>Continuing Research: Vaccines</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Content Placeholder 1"/>
          <p:cNvSpPr txBox="1">
            <a:spLocks/>
          </p:cNvSpPr>
          <p:nvPr/>
        </p:nvSpPr>
        <p:spPr>
          <a:xfrm>
            <a:off x="677451" y="2853811"/>
            <a:ext cx="7501397" cy="1632021"/>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EF4025"/>
              </a:buClr>
              <a:buSzTx/>
              <a:buFont typeface="Lucida Grande"/>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 HIV Vaccine Trials Network (HVTN), funded by the National Institute of Allergy and Infectious Diseases (NIAID), is an international collaboration that conducts all phases of clinical trials to test HIV vaccines.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230" y="4681524"/>
            <a:ext cx="2095500" cy="1333500"/>
          </a:xfrm>
          <a:prstGeom prst="rect">
            <a:avLst/>
          </a:prstGeom>
        </p:spPr>
      </p:pic>
    </p:spTree>
    <p:extLst>
      <p:ext uri="{BB962C8B-B14F-4D97-AF65-F5344CB8AC3E}">
        <p14:creationId xmlns:p14="http://schemas.microsoft.com/office/powerpoint/2010/main" val="156421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77855" y="1600201"/>
            <a:ext cx="2633177" cy="2099929"/>
          </a:xfrm>
        </p:spPr>
        <p:txBody>
          <a:bodyPr>
            <a:noAutofit/>
          </a:bodyPr>
          <a:lstStyle/>
          <a:p>
            <a:pPr marL="0" indent="0"/>
            <a:r>
              <a:rPr lang="en-US" sz="2200" dirty="0">
                <a:latin typeface="Times New Roman" pitchFamily="18" charset="0"/>
                <a:cs typeface="Times New Roman" pitchFamily="18" charset="0"/>
              </a:rPr>
              <a:t>In this activity, you will brainstorm how you can apply what you learned about vaccines by answering a question.</a:t>
            </a:r>
          </a:p>
        </p:txBody>
      </p:sp>
      <p:sp>
        <p:nvSpPr>
          <p:cNvPr id="3" name="Content Placeholder 2"/>
          <p:cNvSpPr>
            <a:spLocks noGrp="1"/>
          </p:cNvSpPr>
          <p:nvPr>
            <p:ph sz="half" idx="2"/>
          </p:nvPr>
        </p:nvSpPr>
        <p:spPr>
          <a:xfrm>
            <a:off x="3315709" y="1695893"/>
            <a:ext cx="5291408" cy="4051301"/>
          </a:xfrm>
        </p:spPr>
        <p:txBody>
          <a:bodyPr/>
          <a:lstStyle/>
          <a:p>
            <a:pPr marL="0" indent="0">
              <a:buNone/>
            </a:pPr>
            <a:r>
              <a:rPr lang="en-GB" dirty="0"/>
              <a:t>With your group:</a:t>
            </a:r>
          </a:p>
          <a:p>
            <a:pPr lvl="0"/>
            <a:r>
              <a:rPr lang="en-US" dirty="0"/>
              <a:t>Brainstorm the question you are assigned (you only need to brainstorm one of the questions).</a:t>
            </a:r>
          </a:p>
          <a:p>
            <a:r>
              <a:rPr lang="en-US" dirty="0"/>
              <a:t>Share your answers with the whole group so they can hear your ideas.</a:t>
            </a:r>
          </a:p>
        </p:txBody>
      </p:sp>
      <p:sp>
        <p:nvSpPr>
          <p:cNvPr id="4" name="Title 3"/>
          <p:cNvSpPr>
            <a:spLocks noGrp="1"/>
          </p:cNvSpPr>
          <p:nvPr>
            <p:ph type="title"/>
          </p:nvPr>
        </p:nvSpPr>
        <p:spPr/>
        <p:txBody>
          <a:bodyPr/>
          <a:lstStyle/>
          <a:p>
            <a:r>
              <a:rPr lang="en-US" dirty="0"/>
              <a:t>What Did You Learn?</a:t>
            </a:r>
            <a:br>
              <a:rPr lang="en-US" i="1" dirty="0"/>
            </a:br>
            <a:endParaRPr lang="en-US" dirty="0"/>
          </a:p>
        </p:txBody>
      </p:sp>
      <p:pic>
        <p:nvPicPr>
          <p:cNvPr id="52" name="Picture 51"/>
          <p:cNvPicPr/>
          <p:nvPr/>
        </p:nvPicPr>
        <p:blipFill>
          <a:blip r:embed="rId3" cstate="print">
            <a:extLst>
              <a:ext uri="{28A0092B-C50C-407E-A947-70E740481C1C}">
                <a14:useLocalDpi xmlns:a14="http://schemas.microsoft.com/office/drawing/2010/main" val="0"/>
              </a:ext>
            </a:extLst>
          </a:blip>
          <a:stretch>
            <a:fillRect/>
          </a:stretch>
        </p:blipFill>
        <p:spPr>
          <a:xfrm>
            <a:off x="5961413" y="284121"/>
            <a:ext cx="1013434" cy="1105292"/>
          </a:xfrm>
          <a:prstGeom prst="rect">
            <a:avLst/>
          </a:prstGeom>
        </p:spPr>
      </p:pic>
      <p:pic>
        <p:nvPicPr>
          <p:cNvPr id="100" name="Picture 99"/>
          <p:cNvPicPr/>
          <p:nvPr/>
        </p:nvPicPr>
        <p:blipFill>
          <a:blip r:embed="rId4">
            <a:extLst>
              <a:ext uri="{28A0092B-C50C-407E-A947-70E740481C1C}">
                <a14:useLocalDpi xmlns:a14="http://schemas.microsoft.com/office/drawing/2010/main" val="0"/>
              </a:ext>
            </a:extLst>
          </a:blip>
          <a:stretch>
            <a:fillRect/>
          </a:stretch>
        </p:blipFill>
        <p:spPr>
          <a:xfrm>
            <a:off x="6991450" y="272245"/>
            <a:ext cx="1605280" cy="1117168"/>
          </a:xfrm>
          <a:prstGeom prst="rect">
            <a:avLst/>
          </a:prstGeom>
        </p:spPr>
      </p:pic>
      <p:sp>
        <p:nvSpPr>
          <p:cNvPr id="7" name="Rounded Rectangle 6"/>
          <p:cNvSpPr/>
          <p:nvPr/>
        </p:nvSpPr>
        <p:spPr>
          <a:xfrm>
            <a:off x="3315709" y="4135398"/>
            <a:ext cx="2740739" cy="1839459"/>
          </a:xfrm>
          <a:prstGeom prst="roundRect">
            <a:avLst>
              <a:gd name="adj" fmla="val 10000"/>
            </a:avLst>
          </a:prstGeom>
          <a:solidFill>
            <a:srgbClr val="FF0000"/>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Rounded Rectangle 7"/>
          <p:cNvSpPr/>
          <p:nvPr/>
        </p:nvSpPr>
        <p:spPr>
          <a:xfrm>
            <a:off x="6212357" y="4137805"/>
            <a:ext cx="2538238" cy="1839459"/>
          </a:xfrm>
          <a:prstGeom prst="roundRect">
            <a:avLst>
              <a:gd name="adj" fmla="val 10000"/>
            </a:avLst>
          </a:prstGeom>
          <a:solidFill>
            <a:srgbClr val="CCCCCC"/>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TextBox 8"/>
          <p:cNvSpPr txBox="1"/>
          <p:nvPr/>
        </p:nvSpPr>
        <p:spPr>
          <a:xfrm>
            <a:off x="3211032" y="4254829"/>
            <a:ext cx="2845415"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What thoughts, questions, and concerns came to your mind about vaccines as you heard/read information about this HIV prevention modality?</a:t>
            </a:r>
          </a:p>
        </p:txBody>
      </p:sp>
      <p:sp>
        <p:nvSpPr>
          <p:cNvPr id="10" name="TextBox 9"/>
          <p:cNvSpPr txBox="1"/>
          <p:nvPr/>
        </p:nvSpPr>
        <p:spPr>
          <a:xfrm>
            <a:off x="6212357" y="4254829"/>
            <a:ext cx="253823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If you were asked to speak to an audience about vaccines, what would be the three most important messages you would want to convey?</a:t>
            </a:r>
          </a:p>
        </p:txBody>
      </p:sp>
    </p:spTree>
    <p:extLst>
      <p:ext uri="{BB962C8B-B14F-4D97-AF65-F5344CB8AC3E}">
        <p14:creationId xmlns:p14="http://schemas.microsoft.com/office/powerpoint/2010/main" val="19769662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39593" y="1270042"/>
            <a:ext cx="2855820" cy="4540102"/>
          </a:xfrm>
        </p:spPr>
        <p:txBody>
          <a:bodyPr/>
          <a:lstStyle/>
          <a:p>
            <a:pPr marL="0" indent="0">
              <a:buNone/>
            </a:pPr>
            <a:r>
              <a:rPr lang="en-US" dirty="0"/>
              <a:t>A vaccine teaches the body’s immune system to recognize and protect against a disease caused by an infectious agent or virus, often by stimulating the body to produce antibodies and T-cells against that infection.</a:t>
            </a:r>
          </a:p>
        </p:txBody>
      </p:sp>
      <p:sp>
        <p:nvSpPr>
          <p:cNvPr id="3" name="Title 2"/>
          <p:cNvSpPr>
            <a:spLocks noGrp="1"/>
          </p:cNvSpPr>
          <p:nvPr>
            <p:ph type="title"/>
          </p:nvPr>
        </p:nvSpPr>
        <p:spPr/>
        <p:txBody>
          <a:bodyPr/>
          <a:lstStyle/>
          <a:p>
            <a:r>
              <a:rPr lang="en-US" dirty="0"/>
              <a:t>Vaccines Summary</a:t>
            </a:r>
          </a:p>
        </p:txBody>
      </p:sp>
      <p:pic>
        <p:nvPicPr>
          <p:cNvPr id="5" name="Picture 4">
            <a:extLst>
              <a:ext uri="{FF2B5EF4-FFF2-40B4-BE49-F238E27FC236}">
                <a16:creationId xmlns:a16="http://schemas.microsoft.com/office/drawing/2014/main" id="{AEF9F85A-FBD2-4AE1-9AA7-F9438142B2C7}"/>
              </a:ext>
            </a:extLst>
          </p:cNvPr>
          <p:cNvPicPr>
            <a:picLocks noChangeAspect="1"/>
          </p:cNvPicPr>
          <p:nvPr/>
        </p:nvPicPr>
        <p:blipFill>
          <a:blip r:embed="rId3"/>
          <a:stretch>
            <a:fillRect/>
          </a:stretch>
        </p:blipFill>
        <p:spPr>
          <a:xfrm>
            <a:off x="577856" y="1270042"/>
            <a:ext cx="4751872" cy="2661048"/>
          </a:xfrm>
          <a:prstGeom prst="rect">
            <a:avLst/>
          </a:prstGeom>
        </p:spPr>
      </p:pic>
    </p:spTree>
    <p:extLst>
      <p:ext uri="{BB962C8B-B14F-4D97-AF65-F5344CB8AC3E}">
        <p14:creationId xmlns:p14="http://schemas.microsoft.com/office/powerpoint/2010/main" val="190662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ock-photo-exited-indian-woman-holding-her-hand-out-85467592.jpg"/>
          <p:cNvPicPr>
            <a:picLocks noChangeAspect="1"/>
          </p:cNvPicPr>
          <p:nvPr>
            <p:custDataLst>
              <p:tags r:id="rId1"/>
            </p:custDataLst>
          </p:nvPr>
        </p:nvPicPr>
        <p:blipFill>
          <a:blip r:embed="rId4" cstate="print"/>
          <a:stretch>
            <a:fillRect/>
          </a:stretch>
        </p:blipFill>
        <p:spPr>
          <a:xfrm>
            <a:off x="4632072" y="2009198"/>
            <a:ext cx="4106440" cy="2743102"/>
          </a:xfrm>
          <a:prstGeom prst="rect">
            <a:avLst/>
          </a:prstGeom>
        </p:spPr>
      </p:pic>
      <p:sp>
        <p:nvSpPr>
          <p:cNvPr id="4" name="TextBox 3"/>
          <p:cNvSpPr txBox="1"/>
          <p:nvPr/>
        </p:nvSpPr>
        <p:spPr>
          <a:xfrm>
            <a:off x="763176" y="3466523"/>
            <a:ext cx="3727197" cy="1015663"/>
          </a:xfrm>
          <a:prstGeom prst="rect">
            <a:avLst/>
          </a:prstGeom>
          <a:noFill/>
        </p:spPr>
        <p:txBody>
          <a:bodyPr wrap="square" rtlCol="0">
            <a:spAutoFit/>
          </a:bodyPr>
          <a:lstStyle/>
          <a:p>
            <a:r>
              <a:rPr lang="en-US" sz="6000" b="1" dirty="0">
                <a:solidFill>
                  <a:srgbClr val="EF4025"/>
                </a:solidFill>
                <a:latin typeface="+mj-lt"/>
              </a:rPr>
              <a:t>Questions?</a:t>
            </a:r>
          </a:p>
        </p:txBody>
      </p:sp>
      <p:cxnSp>
        <p:nvCxnSpPr>
          <p:cNvPr id="5" name="Straight Connector 4"/>
          <p:cNvCxnSpPr/>
          <p:nvPr/>
        </p:nvCxnSpPr>
        <p:spPr>
          <a:xfrm>
            <a:off x="922387" y="3500860"/>
            <a:ext cx="3370674"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8102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2776" y="1639064"/>
            <a:ext cx="7903904" cy="827690"/>
          </a:xfrm>
        </p:spPr>
        <p:txBody>
          <a:bodyPr/>
          <a:lstStyle/>
          <a:p>
            <a:pPr marL="0" indent="0">
              <a:buNone/>
            </a:pPr>
            <a:r>
              <a:rPr lang="en-US" dirty="0"/>
              <a:t>HIV prevention includes: medicines, medical devices, medical procedures, physical barriers, and behavioral approaches. </a:t>
            </a:r>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Picture 15" descr="https://encrypted-tbn1.gstatic.com/images?q=tbn:ANd9GcQrlK7_bgMxqfyPRGjHQdAyJEtGV5YQ69HlHuoUgVjIuWSr9qa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5349" y="3279608"/>
            <a:ext cx="1722818" cy="13551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https://encrypted-tbn1.gstatic.com/images?q=tbn:ANd9GcRkERCi8uIP0lXhldzkjwRwvVflYEOanq9gr-cFCaYRdZAYERSfJs7Ca5M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894" y="3279608"/>
            <a:ext cx="1983911" cy="13444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https://encrypted-tbn0.gstatic.com/images?q=tbn:ANd9GcQZP62JE72eNU7zpbOgpUL2zHKnUyTSZKAIsW_HXWvpCunhomE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4604" y="3279608"/>
            <a:ext cx="2004086" cy="13444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https://encrypted-tbn2.gstatic.com/images?q=tbn:ANd9GcTp3SBXsp432tp_ETn-VjF_O7oFrSpeodwfItgOu05SHgeQM7r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0790" y="3290871"/>
            <a:ext cx="1543468" cy="1321881"/>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
          <p:cNvSpPr txBox="1">
            <a:spLocks/>
          </p:cNvSpPr>
          <p:nvPr/>
        </p:nvSpPr>
        <p:spPr>
          <a:xfrm>
            <a:off x="866876" y="2865763"/>
            <a:ext cx="1585946" cy="413845"/>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Lucida Grande"/>
              <a:buNone/>
            </a:pPr>
            <a:r>
              <a:rPr lang="en-US" sz="1800" b="1" dirty="0"/>
              <a:t>Medicines</a:t>
            </a:r>
          </a:p>
        </p:txBody>
      </p:sp>
      <p:sp>
        <p:nvSpPr>
          <p:cNvPr id="15" name="Content Placeholder 1"/>
          <p:cNvSpPr txBox="1">
            <a:spLocks/>
          </p:cNvSpPr>
          <p:nvPr/>
        </p:nvSpPr>
        <p:spPr>
          <a:xfrm>
            <a:off x="2651805" y="2556566"/>
            <a:ext cx="2289247" cy="723042"/>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a:t>Medical devices/ medical procedures</a:t>
            </a:r>
          </a:p>
        </p:txBody>
      </p:sp>
      <p:sp>
        <p:nvSpPr>
          <p:cNvPr id="17" name="Content Placeholder 1"/>
          <p:cNvSpPr txBox="1">
            <a:spLocks/>
          </p:cNvSpPr>
          <p:nvPr/>
        </p:nvSpPr>
        <p:spPr>
          <a:xfrm>
            <a:off x="4941052" y="2570135"/>
            <a:ext cx="1585946" cy="547041"/>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Lucida Grande"/>
              <a:buNone/>
            </a:pPr>
            <a:r>
              <a:rPr lang="en-US" sz="1800" b="1" dirty="0"/>
              <a:t>Physical barriers</a:t>
            </a:r>
          </a:p>
        </p:txBody>
      </p:sp>
      <p:sp>
        <p:nvSpPr>
          <p:cNvPr id="18" name="Content Placeholder 1"/>
          <p:cNvSpPr txBox="1">
            <a:spLocks/>
          </p:cNvSpPr>
          <p:nvPr/>
        </p:nvSpPr>
        <p:spPr>
          <a:xfrm>
            <a:off x="6713785" y="2570135"/>
            <a:ext cx="1585946" cy="547041"/>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Lucida Grande"/>
              <a:buNone/>
            </a:pPr>
            <a:r>
              <a:rPr lang="en-US" sz="1800" b="1" dirty="0"/>
              <a:t>Behavioral approaches</a:t>
            </a:r>
          </a:p>
        </p:txBody>
      </p:sp>
    </p:spTree>
    <p:extLst>
      <p:ext uri="{BB962C8B-B14F-4D97-AF65-F5344CB8AC3E}">
        <p14:creationId xmlns:p14="http://schemas.microsoft.com/office/powerpoint/2010/main" val="413163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marL="0" indent="0"/>
            <a:r>
              <a:rPr lang="en-US" sz="2200" dirty="0">
                <a:latin typeface="Times New Roman" pitchFamily="18" charset="0"/>
                <a:cs typeface="Times New Roman" pitchFamily="18" charset="0"/>
              </a:rPr>
              <a:t>In this activity, you will think about all of the different HIV prevention tools you have learned about.</a:t>
            </a:r>
          </a:p>
        </p:txBody>
      </p:sp>
      <p:sp>
        <p:nvSpPr>
          <p:cNvPr id="3" name="Content Placeholder 2"/>
          <p:cNvSpPr>
            <a:spLocks noGrp="1"/>
          </p:cNvSpPr>
          <p:nvPr>
            <p:ph sz="half" idx="2"/>
          </p:nvPr>
        </p:nvSpPr>
        <p:spPr>
          <a:xfrm>
            <a:off x="3213271" y="1791586"/>
            <a:ext cx="5291408" cy="4051301"/>
          </a:xfrm>
        </p:spPr>
        <p:txBody>
          <a:bodyPr/>
          <a:lstStyle/>
          <a:p>
            <a:r>
              <a:rPr lang="en-US" dirty="0"/>
              <a:t>You will receive a card with one of the tools from the HIV combination prevention toolbox. </a:t>
            </a:r>
          </a:p>
          <a:p>
            <a:r>
              <a:rPr lang="en-GB" dirty="0"/>
              <a:t>Follow the instructions in the Participant Guide to complete the activity.</a:t>
            </a:r>
            <a:endParaRPr lang="en-US" dirty="0"/>
          </a:p>
        </p:txBody>
      </p:sp>
      <p:sp>
        <p:nvSpPr>
          <p:cNvPr id="4" name="Title 3"/>
          <p:cNvSpPr>
            <a:spLocks noGrp="1"/>
          </p:cNvSpPr>
          <p:nvPr>
            <p:ph type="title"/>
          </p:nvPr>
        </p:nvSpPr>
        <p:spPr/>
        <p:txBody>
          <a:bodyPr/>
          <a:lstStyle/>
          <a:p>
            <a:r>
              <a:rPr lang="en-US" dirty="0"/>
              <a:t>Prevention Tools Activity</a:t>
            </a:r>
            <a:br>
              <a:rPr lang="en-US" dirty="0"/>
            </a:br>
            <a:br>
              <a:rPr lang="en-US" i="1" dirty="0"/>
            </a:br>
            <a:endParaRPr lang="en-US" dirty="0"/>
          </a:p>
        </p:txBody>
      </p:sp>
      <p:grpSp>
        <p:nvGrpSpPr>
          <p:cNvPr id="53" name="Group 49"/>
          <p:cNvGrpSpPr>
            <a:grpSpLocks/>
          </p:cNvGrpSpPr>
          <p:nvPr/>
        </p:nvGrpSpPr>
        <p:grpSpPr bwMode="auto">
          <a:xfrm>
            <a:off x="6636952" y="330356"/>
            <a:ext cx="1867727" cy="1269844"/>
            <a:chOff x="5741" y="540"/>
            <a:chExt cx="4817" cy="3568"/>
          </a:xfrm>
        </p:grpSpPr>
        <p:sp>
          <p:nvSpPr>
            <p:cNvPr id="54" name="Rectangle 1"/>
            <p:cNvSpPr>
              <a:spLocks noChangeArrowheads="1"/>
            </p:cNvSpPr>
            <p:nvPr/>
          </p:nvSpPr>
          <p:spPr bwMode="auto">
            <a:xfrm>
              <a:off x="5741" y="540"/>
              <a:ext cx="4817" cy="3568"/>
            </a:xfrm>
            <a:prstGeom prst="rect">
              <a:avLst/>
            </a:prstGeom>
            <a:solidFill>
              <a:srgbClr val="CCCCCC"/>
            </a:solidFill>
            <a:ln w="57150">
              <a:solidFill>
                <a:srgbClr val="000000"/>
              </a:solidFill>
              <a:miter lim="800000"/>
              <a:headEnd/>
              <a:tailEnd/>
            </a:ln>
            <a:effectLst>
              <a:outerShdw blurRad="40000" dist="23000" dir="5400000" rotWithShape="0">
                <a:srgbClr val="808080">
                  <a:alpha val="34999"/>
                </a:srgbClr>
              </a:outerShdw>
            </a:effectLst>
          </p:spPr>
          <p:txBody>
            <a:bodyPr vert="horz" wrap="square" lIns="91440" tIns="45720" rIns="91440" bIns="45720" numCol="1" anchor="ctr"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5" name="Group 51"/>
            <p:cNvGrpSpPr>
              <a:grpSpLocks/>
            </p:cNvGrpSpPr>
            <p:nvPr/>
          </p:nvGrpSpPr>
          <p:grpSpPr bwMode="auto">
            <a:xfrm rot="10800000">
              <a:off x="5928" y="2880"/>
              <a:ext cx="1044" cy="1036"/>
              <a:chOff x="8220" y="5040"/>
              <a:chExt cx="1044" cy="1036"/>
            </a:xfrm>
          </p:grpSpPr>
          <p:sp>
            <p:nvSpPr>
              <p:cNvPr id="96" name="Freeform 52"/>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 name="Freeform 53"/>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8" name="Freeform 54"/>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9" name="Freeform 55"/>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6" name="Group 56"/>
            <p:cNvGrpSpPr>
              <a:grpSpLocks/>
            </p:cNvGrpSpPr>
            <p:nvPr/>
          </p:nvGrpSpPr>
          <p:grpSpPr bwMode="auto">
            <a:xfrm rot="10800000">
              <a:off x="7050" y="2880"/>
              <a:ext cx="1044" cy="1036"/>
              <a:chOff x="8220" y="5040"/>
              <a:chExt cx="1044" cy="1036"/>
            </a:xfrm>
          </p:grpSpPr>
          <p:sp>
            <p:nvSpPr>
              <p:cNvPr id="92" name="Freeform 57"/>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3" name="Freeform 58"/>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4" name="Freeform 59"/>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5" name="Freeform 60"/>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7" name="Group 61"/>
            <p:cNvGrpSpPr>
              <a:grpSpLocks/>
            </p:cNvGrpSpPr>
            <p:nvPr/>
          </p:nvGrpSpPr>
          <p:grpSpPr bwMode="auto">
            <a:xfrm rot="10800000">
              <a:off x="8172" y="2880"/>
              <a:ext cx="1044" cy="1036"/>
              <a:chOff x="8220" y="5040"/>
              <a:chExt cx="1044" cy="1036"/>
            </a:xfrm>
          </p:grpSpPr>
          <p:sp>
            <p:nvSpPr>
              <p:cNvPr id="88" name="Freeform 62"/>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9" name="Freeform 63"/>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0" name="Freeform 64"/>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1" name="Freeform 65"/>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8" name="Group 66"/>
            <p:cNvGrpSpPr>
              <a:grpSpLocks/>
            </p:cNvGrpSpPr>
            <p:nvPr/>
          </p:nvGrpSpPr>
          <p:grpSpPr bwMode="auto">
            <a:xfrm rot="10800000">
              <a:off x="9294" y="2880"/>
              <a:ext cx="1044" cy="1036"/>
              <a:chOff x="8220" y="5040"/>
              <a:chExt cx="1044" cy="1036"/>
            </a:xfrm>
          </p:grpSpPr>
          <p:sp>
            <p:nvSpPr>
              <p:cNvPr id="84" name="Freeform 67"/>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5" name="Freeform 68"/>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6" name="Freeform 69"/>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7" name="Freeform 70"/>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9" name="Group 71"/>
            <p:cNvGrpSpPr>
              <a:grpSpLocks/>
            </p:cNvGrpSpPr>
            <p:nvPr/>
          </p:nvGrpSpPr>
          <p:grpSpPr bwMode="auto">
            <a:xfrm rot="10800000">
              <a:off x="7237" y="720"/>
              <a:ext cx="1044" cy="1036"/>
              <a:chOff x="8220" y="5040"/>
              <a:chExt cx="1044" cy="1036"/>
            </a:xfrm>
          </p:grpSpPr>
          <p:sp>
            <p:nvSpPr>
              <p:cNvPr id="80" name="Freeform 72"/>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1" name="Freeform 73"/>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 name="Freeform 74"/>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3" name="Freeform 75"/>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0" name="Group 76"/>
            <p:cNvGrpSpPr>
              <a:grpSpLocks/>
            </p:cNvGrpSpPr>
            <p:nvPr/>
          </p:nvGrpSpPr>
          <p:grpSpPr bwMode="auto">
            <a:xfrm rot="10800000">
              <a:off x="6489" y="1800"/>
              <a:ext cx="1044" cy="1036"/>
              <a:chOff x="8220" y="5040"/>
              <a:chExt cx="1044" cy="1036"/>
            </a:xfrm>
          </p:grpSpPr>
          <p:sp>
            <p:nvSpPr>
              <p:cNvPr id="76" name="Freeform 77"/>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7" name="Freeform 78"/>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8" name="Freeform 79"/>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9" name="Freeform 80"/>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1" name="Group 81"/>
            <p:cNvGrpSpPr>
              <a:grpSpLocks/>
            </p:cNvGrpSpPr>
            <p:nvPr/>
          </p:nvGrpSpPr>
          <p:grpSpPr bwMode="auto">
            <a:xfrm rot="10800000">
              <a:off x="7611" y="1800"/>
              <a:ext cx="1044" cy="1036"/>
              <a:chOff x="8220" y="5040"/>
              <a:chExt cx="1044" cy="1036"/>
            </a:xfrm>
          </p:grpSpPr>
          <p:sp>
            <p:nvSpPr>
              <p:cNvPr id="72" name="Freeform 82"/>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 name="Freeform 83"/>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 name="Freeform 84"/>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5" name="Freeform 85"/>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2" name="Group 86"/>
            <p:cNvGrpSpPr>
              <a:grpSpLocks/>
            </p:cNvGrpSpPr>
            <p:nvPr/>
          </p:nvGrpSpPr>
          <p:grpSpPr bwMode="auto">
            <a:xfrm rot="10800000">
              <a:off x="8733" y="1800"/>
              <a:ext cx="1044" cy="1036"/>
              <a:chOff x="8220" y="5040"/>
              <a:chExt cx="1044" cy="1036"/>
            </a:xfrm>
          </p:grpSpPr>
          <p:sp>
            <p:nvSpPr>
              <p:cNvPr id="68" name="Freeform 87"/>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 name="Freeform 88"/>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 name="Freeform 89"/>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 name="Freeform 90"/>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3" name="Group 91"/>
            <p:cNvGrpSpPr>
              <a:grpSpLocks/>
            </p:cNvGrpSpPr>
            <p:nvPr/>
          </p:nvGrpSpPr>
          <p:grpSpPr bwMode="auto">
            <a:xfrm rot="10800000">
              <a:off x="8359" y="720"/>
              <a:ext cx="1044" cy="1036"/>
              <a:chOff x="8220" y="5040"/>
              <a:chExt cx="1044" cy="1036"/>
            </a:xfrm>
          </p:grpSpPr>
          <p:sp>
            <p:nvSpPr>
              <p:cNvPr id="64" name="Freeform 92"/>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 name="Freeform 93"/>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 name="Freeform 94"/>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 name="Freeform 95"/>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spTree>
    <p:extLst>
      <p:ext uri="{BB962C8B-B14F-4D97-AF65-F5344CB8AC3E}">
        <p14:creationId xmlns:p14="http://schemas.microsoft.com/office/powerpoint/2010/main" val="7389056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77856" y="2680856"/>
            <a:ext cx="8018874" cy="1178626"/>
          </a:xfrm>
        </p:spPr>
        <p:txBody>
          <a:bodyPr/>
          <a:lstStyle/>
          <a:p>
            <a:pPr marL="0" indent="0" algn="ctr">
              <a:buNone/>
            </a:pPr>
            <a:r>
              <a:rPr lang="en-US" sz="6000" dirty="0"/>
              <a:t>Hidden slide</a:t>
            </a:r>
          </a:p>
        </p:txBody>
      </p:sp>
      <p:sp>
        <p:nvSpPr>
          <p:cNvPr id="4" name="Title 3"/>
          <p:cNvSpPr>
            <a:spLocks noGrp="1"/>
          </p:cNvSpPr>
          <p:nvPr>
            <p:ph type="title"/>
          </p:nvPr>
        </p:nvSpPr>
        <p:spPr/>
        <p:txBody>
          <a:bodyPr/>
          <a:lstStyle/>
          <a:p>
            <a:endParaRPr lang="en-US" dirty="0"/>
          </a:p>
        </p:txBody>
      </p:sp>
    </p:spTree>
    <p:extLst>
      <p:ext uri="{BB962C8B-B14F-4D97-AF65-F5344CB8AC3E}">
        <p14:creationId xmlns:p14="http://schemas.microsoft.com/office/powerpoint/2010/main" val="34580013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51876" y="1403498"/>
            <a:ext cx="3244854" cy="4540102"/>
          </a:xfrm>
        </p:spPr>
        <p:txBody>
          <a:bodyPr/>
          <a:lstStyle/>
          <a:p>
            <a:pPr marL="0" indent="0">
              <a:buNone/>
            </a:pPr>
            <a:r>
              <a:rPr lang="en-US" sz="2400" dirty="0"/>
              <a:t>HIV prevention research is important to find safe and effective approaches to prevent the spread of HIV. These approaches can include:</a:t>
            </a:r>
          </a:p>
          <a:p>
            <a:pPr lvl="0"/>
            <a:r>
              <a:rPr lang="en-US" dirty="0"/>
              <a:t>Promoting awareness, understanding, and dialogue</a:t>
            </a:r>
          </a:p>
          <a:p>
            <a:pPr lvl="0"/>
            <a:r>
              <a:rPr lang="en-US" dirty="0"/>
              <a:t>Supporting research</a:t>
            </a:r>
          </a:p>
          <a:p>
            <a:pPr lvl="0"/>
            <a:r>
              <a:rPr lang="en-US" dirty="0"/>
              <a:t>Developing new prevention technologies</a:t>
            </a:r>
          </a:p>
        </p:txBody>
      </p:sp>
      <p:sp>
        <p:nvSpPr>
          <p:cNvPr id="3" name="Title 2"/>
          <p:cNvSpPr>
            <a:spLocks noGrp="1"/>
          </p:cNvSpPr>
          <p:nvPr>
            <p:ph type="title"/>
          </p:nvPr>
        </p:nvSpPr>
        <p:spPr/>
        <p:txBody>
          <a:bodyPr/>
          <a:lstStyle/>
          <a:p>
            <a:r>
              <a:rPr lang="en-US" dirty="0"/>
              <a:t>Summary</a:t>
            </a:r>
          </a:p>
        </p:txBody>
      </p:sp>
      <p:pic>
        <p:nvPicPr>
          <p:cNvPr id="4" name="Picture 3">
            <a:extLst>
              <a:ext uri="{FF2B5EF4-FFF2-40B4-BE49-F238E27FC236}">
                <a16:creationId xmlns:a16="http://schemas.microsoft.com/office/drawing/2014/main" id="{B7C89562-71D8-4EB6-84E9-8C02CB3407C6}"/>
              </a:ext>
            </a:extLst>
          </p:cNvPr>
          <p:cNvPicPr>
            <a:picLocks noChangeAspect="1"/>
          </p:cNvPicPr>
          <p:nvPr/>
        </p:nvPicPr>
        <p:blipFill>
          <a:blip r:embed="rId3"/>
          <a:stretch>
            <a:fillRect/>
          </a:stretch>
        </p:blipFill>
        <p:spPr>
          <a:xfrm>
            <a:off x="577856" y="1445415"/>
            <a:ext cx="4300986" cy="2390907"/>
          </a:xfrm>
          <a:prstGeom prst="rect">
            <a:avLst/>
          </a:prstGeom>
        </p:spPr>
      </p:pic>
    </p:spTree>
    <p:extLst>
      <p:ext uri="{BB962C8B-B14F-4D97-AF65-F5344CB8AC3E}">
        <p14:creationId xmlns:p14="http://schemas.microsoft.com/office/powerpoint/2010/main" val="232005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2130425"/>
            <a:ext cx="7328338" cy="2090701"/>
          </a:xfrm>
          <a:prstGeom prst="rect">
            <a:avLst/>
          </a:prstGeom>
        </p:spPr>
        <p:txBody>
          <a:bodyPr/>
          <a:lstStyle/>
          <a:p>
            <a:r>
              <a:rPr lang="en-US" cap="all" dirty="0"/>
              <a:t>Conclusion</a:t>
            </a:r>
          </a:p>
        </p:txBody>
      </p:sp>
      <p:sp>
        <p:nvSpPr>
          <p:cNvPr id="3" name="Subtitle 2"/>
          <p:cNvSpPr>
            <a:spLocks noGrp="1"/>
          </p:cNvSpPr>
          <p:nvPr>
            <p:ph type="subTitle" idx="4294967295"/>
          </p:nvPr>
        </p:nvSpPr>
        <p:spPr>
          <a:xfrm>
            <a:off x="610317" y="4512002"/>
            <a:ext cx="7847883" cy="927761"/>
          </a:xfrm>
          <a:prstGeom prst="rect">
            <a:avLst/>
          </a:prstGeom>
        </p:spPr>
        <p:txBody>
          <a:bodyPr>
            <a:normAutofit/>
          </a:bodyPr>
          <a:lstStyle/>
          <a:p>
            <a:pPr marL="0" indent="0" algn="r">
              <a:buNone/>
            </a:pPr>
            <a:r>
              <a:rPr lang="en-US" sz="3200" dirty="0">
                <a:solidFill>
                  <a:schemeClr val="bg1"/>
                </a:solidFill>
                <a:latin typeface="Times New Roman" pitchFamily="18" charset="0"/>
                <a:cs typeface="Times New Roman" pitchFamily="18" charset="0"/>
              </a:rPr>
              <a:t>www.bethegeneration.org</a:t>
            </a:r>
          </a:p>
          <a:p>
            <a:endParaRPr lang="en-US" dirty="0"/>
          </a:p>
        </p:txBody>
      </p:sp>
    </p:spTree>
    <p:extLst>
      <p:ext uri="{BB962C8B-B14F-4D97-AF65-F5344CB8AC3E}">
        <p14:creationId xmlns:p14="http://schemas.microsoft.com/office/powerpoint/2010/main" val="23459195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617997"/>
            <a:ext cx="4744046" cy="4081053"/>
          </a:xfrm>
        </p:spPr>
        <p:txBody>
          <a:bodyPr/>
          <a:lstStyle/>
          <a:p>
            <a:r>
              <a:rPr lang="en-US" dirty="0"/>
              <a:t>You have now completed the workshop about HIV Prevention Research. </a:t>
            </a:r>
          </a:p>
          <a:p>
            <a:r>
              <a:rPr lang="en-US" dirty="0"/>
              <a:t>This vital research is designed to find safe and effective methods to prevent HIV and AIDS.</a:t>
            </a:r>
          </a:p>
          <a:p>
            <a:r>
              <a:rPr lang="en-US" dirty="0"/>
              <a:t>Preventing HIV is our best hope for ending the HIV/AIDS epidemic.</a:t>
            </a:r>
          </a:p>
        </p:txBody>
      </p:sp>
      <p:sp>
        <p:nvSpPr>
          <p:cNvPr id="3" name="Title 2"/>
          <p:cNvSpPr>
            <a:spLocks noGrp="1"/>
          </p:cNvSpPr>
          <p:nvPr>
            <p:ph type="title"/>
          </p:nvPr>
        </p:nvSpPr>
        <p:spPr/>
        <p:txBody>
          <a:bodyPr/>
          <a:lstStyle/>
          <a:p>
            <a:r>
              <a:rPr lang="en-US" dirty="0"/>
              <a:t>Conclusion</a:t>
            </a:r>
          </a:p>
        </p:txBody>
      </p:sp>
      <p:pic>
        <p:nvPicPr>
          <p:cNvPr id="5" name="Picture 4" descr="http://www.scottcamazine.com/photos/AIDS/images/03AIDSVirus_jpg.jpg"/>
          <p:cNvPicPr/>
          <p:nvPr/>
        </p:nvPicPr>
        <p:blipFill>
          <a:blip r:embed="rId3">
            <a:extLst>
              <a:ext uri="{28A0092B-C50C-407E-A947-70E740481C1C}">
                <a14:useLocalDpi xmlns:a14="http://schemas.microsoft.com/office/drawing/2010/main" val="0"/>
              </a:ext>
            </a:extLst>
          </a:blip>
          <a:srcRect/>
          <a:stretch>
            <a:fillRect/>
          </a:stretch>
        </p:blipFill>
        <p:spPr bwMode="auto">
          <a:xfrm>
            <a:off x="5559525" y="1776447"/>
            <a:ext cx="3037205" cy="2992755"/>
          </a:xfrm>
          <a:prstGeom prst="rect">
            <a:avLst/>
          </a:prstGeom>
          <a:noFill/>
          <a:ln>
            <a:noFill/>
          </a:ln>
        </p:spPr>
      </p:pic>
    </p:spTree>
    <p:extLst>
      <p:ext uri="{BB962C8B-B14F-4D97-AF65-F5344CB8AC3E}">
        <p14:creationId xmlns:p14="http://schemas.microsoft.com/office/powerpoint/2010/main" val="288480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617997"/>
            <a:ext cx="4744046" cy="4081053"/>
          </a:xfrm>
        </p:spPr>
        <p:txBody>
          <a:bodyPr/>
          <a:lstStyle/>
          <a:p>
            <a:pPr marL="0" indent="0">
              <a:buNone/>
            </a:pPr>
            <a:r>
              <a:rPr lang="en-US" sz="2400" dirty="0"/>
              <a:t>Successful partnerships among the following can make a difference:</a:t>
            </a:r>
          </a:p>
          <a:p>
            <a:pPr lvl="0"/>
            <a:r>
              <a:rPr lang="en-US" dirty="0"/>
              <a:t>Community leaders</a:t>
            </a:r>
          </a:p>
          <a:p>
            <a:pPr lvl="0"/>
            <a:r>
              <a:rPr lang="en-US" dirty="0"/>
              <a:t>Local and national organizations</a:t>
            </a:r>
          </a:p>
          <a:p>
            <a:pPr lvl="0"/>
            <a:r>
              <a:rPr lang="en-US" dirty="0"/>
              <a:t>Health professionals</a:t>
            </a:r>
          </a:p>
          <a:p>
            <a:pPr lvl="0"/>
            <a:r>
              <a:rPr lang="en-US" dirty="0"/>
              <a:t>Educators </a:t>
            </a:r>
          </a:p>
        </p:txBody>
      </p:sp>
      <p:sp>
        <p:nvSpPr>
          <p:cNvPr id="3" name="Title 2"/>
          <p:cNvSpPr>
            <a:spLocks noGrp="1"/>
          </p:cNvSpPr>
          <p:nvPr>
            <p:ph type="title"/>
          </p:nvPr>
        </p:nvSpPr>
        <p:spPr/>
        <p:txBody>
          <a:bodyPr/>
          <a:lstStyle/>
          <a:p>
            <a:r>
              <a:rPr lang="en-US" dirty="0"/>
              <a:t>Conclusion</a:t>
            </a:r>
          </a:p>
        </p:txBody>
      </p:sp>
      <p:grpSp>
        <p:nvGrpSpPr>
          <p:cNvPr id="4" name="Group 3"/>
          <p:cNvGrpSpPr/>
          <p:nvPr/>
        </p:nvGrpSpPr>
        <p:grpSpPr>
          <a:xfrm>
            <a:off x="5701782" y="1704975"/>
            <a:ext cx="2894948" cy="3366408"/>
            <a:chOff x="5701782" y="1704975"/>
            <a:chExt cx="2894948" cy="3366408"/>
          </a:xfrm>
        </p:grpSpPr>
        <p:pic>
          <p:nvPicPr>
            <p:cNvPr id="6" name="Picture 4" descr="https://encrypted-tbn2.gstatic.com/images?q=tbn:ANd9GcTHk6rjB2dOMkwfJKlrQKt_Xss56NWEM_Mrz5g8teK1jGhJfKZvF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1782" y="1704975"/>
              <a:ext cx="2894948" cy="19194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encrypted-tbn0.gstatic.com/images?q=tbn:ANd9GcQHS4g3JUj0yDA4G46md8uymmtr270zlEmdtA4q3hy-eux5Na6ZC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5281" y="3337832"/>
              <a:ext cx="2647950" cy="173355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1257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617998"/>
            <a:ext cx="5148082" cy="4033502"/>
          </a:xfrm>
        </p:spPr>
        <p:txBody>
          <a:bodyPr/>
          <a:lstStyle/>
          <a:p>
            <a:pPr lvl="0"/>
            <a:r>
              <a:rPr lang="en-US" dirty="0"/>
              <a:t>Development of new ways to treat, prevent, and control disease </a:t>
            </a:r>
          </a:p>
          <a:p>
            <a:pPr lvl="0"/>
            <a:r>
              <a:rPr lang="en-US" dirty="0"/>
              <a:t>The evaluation of new interventions for:</a:t>
            </a:r>
          </a:p>
          <a:p>
            <a:pPr lvl="1"/>
            <a:r>
              <a:rPr lang="en-US" dirty="0"/>
              <a:t>Safety</a:t>
            </a:r>
          </a:p>
          <a:p>
            <a:pPr lvl="1"/>
            <a:r>
              <a:rPr lang="en-US" dirty="0"/>
              <a:t>Efficacy (the capacity to produce a desired effect/effectiveness)</a:t>
            </a:r>
          </a:p>
          <a:p>
            <a:pPr lvl="1"/>
            <a:r>
              <a:rPr lang="en-US" dirty="0"/>
              <a:t>Adherence (whether or not people use the intervention as designed)</a:t>
            </a:r>
          </a:p>
          <a:p>
            <a:pPr lvl="1"/>
            <a:r>
              <a:rPr lang="en-US" dirty="0"/>
              <a:t>Preventing and controlling disease</a:t>
            </a:r>
          </a:p>
        </p:txBody>
      </p:sp>
      <p:sp>
        <p:nvSpPr>
          <p:cNvPr id="3" name="Title 2"/>
          <p:cNvSpPr>
            <a:spLocks noGrp="1"/>
          </p:cNvSpPr>
          <p:nvPr>
            <p:ph type="title"/>
          </p:nvPr>
        </p:nvSpPr>
        <p:spPr/>
        <p:txBody>
          <a:bodyPr/>
          <a:lstStyle/>
          <a:p>
            <a:r>
              <a:rPr lang="en-US" dirty="0"/>
              <a:t>What Is Clinical Research?</a:t>
            </a:r>
            <a:br>
              <a:rPr lang="en-US" dirty="0"/>
            </a:br>
            <a:r>
              <a:rPr lang="en-US" dirty="0"/>
              <a:t> </a:t>
            </a:r>
          </a:p>
        </p:txBody>
      </p:sp>
      <p:grpSp>
        <p:nvGrpSpPr>
          <p:cNvPr id="4" name="Group 3"/>
          <p:cNvGrpSpPr/>
          <p:nvPr/>
        </p:nvGrpSpPr>
        <p:grpSpPr>
          <a:xfrm>
            <a:off x="6073047" y="1365734"/>
            <a:ext cx="2619376" cy="4088105"/>
            <a:chOff x="6073047" y="1365734"/>
            <a:chExt cx="2619376" cy="4088105"/>
          </a:xfrm>
        </p:grpSpPr>
        <p:pic>
          <p:nvPicPr>
            <p:cNvPr id="16" name="Picture 9" descr="C:\Users\Gail\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3047" y="1365734"/>
              <a:ext cx="2619375" cy="2619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encrypted-tbn1.gstatic.com/images?q=tbn:ANd9GcR1lpHtHPEFLvpBHozbRKOt8B7V_GbUKL2xqR-JZpvlX5oh1fs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3048" y="3710763"/>
              <a:ext cx="2619375" cy="17430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5583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617998"/>
            <a:ext cx="4425068" cy="4516988"/>
          </a:xfrm>
        </p:spPr>
        <p:txBody>
          <a:bodyPr/>
          <a:lstStyle/>
          <a:p>
            <a:pPr marL="0" indent="0">
              <a:buNone/>
            </a:pPr>
            <a:r>
              <a:rPr lang="en-US" sz="2400" dirty="0"/>
              <a:t>Community engagement ensures that the:</a:t>
            </a:r>
          </a:p>
          <a:p>
            <a:pPr lvl="0"/>
            <a:r>
              <a:rPr lang="en-US" dirty="0"/>
              <a:t>Community’s concerns and needs are shared with researchers </a:t>
            </a:r>
          </a:p>
          <a:p>
            <a:pPr lvl="0"/>
            <a:r>
              <a:rPr lang="en-US" dirty="0"/>
              <a:t>Community is aware of, can learn about, and have input into the research process</a:t>
            </a:r>
          </a:p>
        </p:txBody>
      </p:sp>
      <p:sp>
        <p:nvSpPr>
          <p:cNvPr id="3" name="Title 2"/>
          <p:cNvSpPr>
            <a:spLocks noGrp="1"/>
          </p:cNvSpPr>
          <p:nvPr>
            <p:ph type="title"/>
          </p:nvPr>
        </p:nvSpPr>
        <p:spPr/>
        <p:txBody>
          <a:bodyPr/>
          <a:lstStyle/>
          <a:p>
            <a:r>
              <a:rPr lang="en-US" dirty="0"/>
              <a:t>What Is Community Engagement?</a:t>
            </a:r>
            <a:br>
              <a:rPr lang="en-US" dirty="0"/>
            </a:br>
            <a:r>
              <a:rPr lang="en-US" dirty="0"/>
              <a:t> </a:t>
            </a:r>
          </a:p>
        </p:txBody>
      </p:sp>
      <p:pic>
        <p:nvPicPr>
          <p:cNvPr id="9" name="Picture 8" descr="shutterstock_61860736.jpg"/>
          <p:cNvPicPr/>
          <p:nvPr/>
        </p:nvPicPr>
        <p:blipFill>
          <a:blip r:embed="rId3" cstate="print">
            <a:extLst>
              <a:ext uri="{28A0092B-C50C-407E-A947-70E740481C1C}">
                <a14:useLocalDpi xmlns:a14="http://schemas.microsoft.com/office/drawing/2010/main" val="0"/>
              </a:ext>
            </a:extLst>
          </a:blip>
          <a:stretch>
            <a:fillRect/>
          </a:stretch>
        </p:blipFill>
        <p:spPr>
          <a:xfrm>
            <a:off x="5273749" y="1598209"/>
            <a:ext cx="3322981" cy="3367195"/>
          </a:xfrm>
          <a:prstGeom prst="rect">
            <a:avLst/>
          </a:prstGeom>
        </p:spPr>
      </p:pic>
    </p:spTree>
    <p:extLst>
      <p:ext uri="{BB962C8B-B14F-4D97-AF65-F5344CB8AC3E}">
        <p14:creationId xmlns:p14="http://schemas.microsoft.com/office/powerpoint/2010/main" val="176096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617998"/>
            <a:ext cx="8006305" cy="1880114"/>
          </a:xfrm>
        </p:spPr>
        <p:txBody>
          <a:bodyPr/>
          <a:lstStyle/>
          <a:p>
            <a:pPr marL="0" indent="0">
              <a:buNone/>
            </a:pPr>
            <a:r>
              <a:rPr lang="en-US" sz="2400" dirty="0"/>
              <a:t>Different HIV prevention approaches need to be tested to find out what works best. Identifying and offering more options will allow people to determine which options fit their lives, their needs, and the needs of their family and friends. Ongoing HIV prevention research supports:</a:t>
            </a:r>
          </a:p>
        </p:txBody>
      </p:sp>
      <p:sp>
        <p:nvSpPr>
          <p:cNvPr id="3" name="Title 2"/>
          <p:cNvSpPr>
            <a:spLocks noGrp="1"/>
          </p:cNvSpPr>
          <p:nvPr>
            <p:ph type="title"/>
          </p:nvPr>
        </p:nvSpPr>
        <p:spPr>
          <a:xfrm>
            <a:off x="577855" y="191386"/>
            <a:ext cx="8353493" cy="1078656"/>
          </a:xfrm>
        </p:spPr>
        <p:txBody>
          <a:bodyPr/>
          <a:lstStyle/>
          <a:p>
            <a:r>
              <a:rPr lang="en-US" sz="2800" dirty="0"/>
              <a:t>What Is HIV Prevention and the HIV Combination Prevention Toolbox?</a:t>
            </a:r>
            <a:br>
              <a:rPr lang="en-US" dirty="0"/>
            </a:br>
            <a:r>
              <a:rPr lang="en-US" dirty="0"/>
              <a:t> </a:t>
            </a:r>
          </a:p>
        </p:txBody>
      </p:sp>
      <p:grpSp>
        <p:nvGrpSpPr>
          <p:cNvPr id="5" name="Group 4"/>
          <p:cNvGrpSpPr/>
          <p:nvPr/>
        </p:nvGrpSpPr>
        <p:grpSpPr>
          <a:xfrm>
            <a:off x="5214652" y="3498112"/>
            <a:ext cx="3584653" cy="2089574"/>
            <a:chOff x="3751680" y="1551246"/>
            <a:chExt cx="4845050" cy="3071813"/>
          </a:xfrm>
        </p:grpSpPr>
        <p:pic>
          <p:nvPicPr>
            <p:cNvPr id="6" name="Picture 15" descr="https://encrypted-tbn1.gstatic.com/images?q=tbn:ANd9GcQrlK7_bgMxqfyPRGjHQdAyJEtGV5YQ69HlHuoUgVjIuWSr9qa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905" y="2727583"/>
              <a:ext cx="2409825" cy="1895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https://encrypted-tbn1.gstatic.com/images?q=tbn:ANd9GcRkERCi8uIP0lXhldzkjwRwvVflYEOanq9gr-cFCaYRdZAYERSfJs7Ca5M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680" y="1551246"/>
              <a:ext cx="2600325" cy="17621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https://encrypted-tbn0.gstatic.com/images?q=tbn:ANd9GcQZP62JE72eNU7zpbOgpUL2zHKnUyTSZKAIsW_HXWvpCunhomE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9505" y="2908558"/>
              <a:ext cx="2286000" cy="15335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https://encrypted-tbn2.gstatic.com/images?q=tbn:ANd9GcTp3SBXsp432tp_ETn-VjF_O7oFrSpeodwfItgOu05SHgeQM7r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0705" y="1665547"/>
              <a:ext cx="1924050" cy="164782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Content Placeholder 1"/>
          <p:cNvSpPr txBox="1">
            <a:spLocks/>
          </p:cNvSpPr>
          <p:nvPr/>
        </p:nvSpPr>
        <p:spPr>
          <a:xfrm>
            <a:off x="667926" y="3531843"/>
            <a:ext cx="4425068" cy="2258494"/>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EF4025"/>
              </a:buClr>
              <a:buSzTx/>
              <a:buFont typeface="Lucida Grande"/>
              <a:buChar char="■"/>
              <a:tabLst/>
              <a:defRPr/>
            </a:pP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More HIV prevention options</a:t>
            </a:r>
          </a:p>
          <a:p>
            <a:pPr marL="342900" marR="0" lvl="0" indent="-342900" algn="l" defTabSz="457200" rtl="0" eaLnBrk="1" fontAlgn="auto" latinLnBrk="0" hangingPunct="1">
              <a:lnSpc>
                <a:spcPct val="100000"/>
              </a:lnSpc>
              <a:spcBef>
                <a:spcPct val="20000"/>
              </a:spcBef>
              <a:spcAft>
                <a:spcPts val="0"/>
              </a:spcAft>
              <a:buClr>
                <a:srgbClr val="EF4025"/>
              </a:buClr>
              <a:buSzTx/>
              <a:buFont typeface="Lucida Grande"/>
              <a:buChar char="■"/>
              <a:tabLst/>
              <a:defRPr/>
            </a:pP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More combination HIV prevention options</a:t>
            </a:r>
          </a:p>
          <a:p>
            <a:pPr marL="342900" marR="0" lvl="0" indent="-342900" algn="l" defTabSz="457200" rtl="0" eaLnBrk="1" fontAlgn="auto" latinLnBrk="0" hangingPunct="1">
              <a:lnSpc>
                <a:spcPct val="100000"/>
              </a:lnSpc>
              <a:spcBef>
                <a:spcPct val="20000"/>
              </a:spcBef>
              <a:spcAft>
                <a:spcPts val="0"/>
              </a:spcAft>
              <a:buClr>
                <a:srgbClr val="EF4025"/>
              </a:buClr>
              <a:buSzTx/>
              <a:buFont typeface="Lucida Grande"/>
              <a:buChar char="■"/>
              <a:tabLst/>
              <a:defRPr/>
            </a:pP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More diverse research participants to expand the understanding of what works </a:t>
            </a:r>
          </a:p>
        </p:txBody>
      </p:sp>
    </p:spTree>
    <p:extLst>
      <p:ext uri="{BB962C8B-B14F-4D97-AF65-F5344CB8AC3E}">
        <p14:creationId xmlns:p14="http://schemas.microsoft.com/office/powerpoint/2010/main" val="277155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P spid="11" grpId="0" build="p" bldLvl="2"/>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617997"/>
            <a:ext cx="5849832" cy="2709453"/>
          </a:xfrm>
        </p:spPr>
        <p:txBody>
          <a:bodyPr/>
          <a:lstStyle/>
          <a:p>
            <a:pPr marL="0" indent="0">
              <a:buNone/>
            </a:pPr>
            <a:r>
              <a:rPr lang="en-US" sz="2400" dirty="0"/>
              <a:t>HIV prevention research is important to find safe and effective approaches to prevent the spread of HIV. These approaches can include:</a:t>
            </a:r>
          </a:p>
          <a:p>
            <a:pPr lvl="0"/>
            <a:r>
              <a:rPr lang="en-US" dirty="0"/>
              <a:t>Promoting awareness, understanding, and dialogue</a:t>
            </a:r>
          </a:p>
          <a:p>
            <a:pPr lvl="0"/>
            <a:r>
              <a:rPr lang="en-US" dirty="0"/>
              <a:t>Supporting research</a:t>
            </a:r>
          </a:p>
          <a:p>
            <a:pPr lvl="0"/>
            <a:r>
              <a:rPr lang="en-US" dirty="0"/>
              <a:t>Developing new prevention technologies</a:t>
            </a:r>
          </a:p>
        </p:txBody>
      </p:sp>
      <p:sp>
        <p:nvSpPr>
          <p:cNvPr id="3" name="Title 2"/>
          <p:cNvSpPr>
            <a:spLocks noGrp="1"/>
          </p:cNvSpPr>
          <p:nvPr>
            <p:ph type="title"/>
          </p:nvPr>
        </p:nvSpPr>
        <p:spPr>
          <a:solidFill>
            <a:schemeClr val="bg1"/>
          </a:solidFill>
        </p:spPr>
        <p:txBody>
          <a:bodyPr/>
          <a:lstStyle/>
          <a:p>
            <a:r>
              <a:rPr lang="en-US" sz="2800" dirty="0"/>
              <a:t>What Are HIV Prevention Tools and How Are They Used in HIV Prevention Research?</a:t>
            </a:r>
            <a:br>
              <a:rPr lang="en-US" sz="2800" dirty="0"/>
            </a:br>
            <a:r>
              <a:rPr lang="en-US" dirty="0"/>
              <a:t> </a:t>
            </a:r>
          </a:p>
        </p:txBody>
      </p:sp>
      <p:cxnSp>
        <p:nvCxnSpPr>
          <p:cNvPr id="12" name="Straight Connector 11"/>
          <p:cNvCxnSpPr/>
          <p:nvPr/>
        </p:nvCxnSpPr>
        <p:spPr>
          <a:xfrm>
            <a:off x="667926" y="1382014"/>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6777986" y="1617998"/>
            <a:ext cx="1762229" cy="4361303"/>
            <a:chOff x="6768281" y="1143079"/>
            <a:chExt cx="1762229" cy="4361303"/>
          </a:xfrm>
        </p:grpSpPr>
        <p:pic>
          <p:nvPicPr>
            <p:cNvPr id="13" name="Picture 9" descr="C:\Users\Gail\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986" y="2317898"/>
              <a:ext cx="1752524" cy="17525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Gail\Desktop\downl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8281" y="4070422"/>
              <a:ext cx="1758897" cy="14339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Gail\Desktop\imag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8281" y="1143079"/>
              <a:ext cx="1762229" cy="11748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1300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ellisosa\LOCALS~1\Temp\articulate\presenter\imgtemp\UYBEz0EE_files\slide0001_image001.png"/>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ellisosa\LOCALS~1\Temp\articulate\presenter\imgtemp\UYBEz0EE_file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ellisosa\LOCALS~1\Temp\articulate\presenter\imgtemp\UYBEz0EE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ellisosa\LOCALS~1\Temp\articulate\presenter\imgtemp\UYBEz0EE_files\slide0001_image001.png"/>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ellisosa\LOCALS~1\Temp\articulate\presenter\imgtemp\UYBEz0EE_files\slide0001_image001.png"/>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ellisosa\LOCALS~1\Temp\articulate\presenter\imgtemp\UYBEz0EE_files\slide0001_image001.png"/>
</p:tagLst>
</file>

<file path=ppt/theme/theme1.xml><?xml version="1.0" encoding="utf-8"?>
<a:theme xmlns:a="http://schemas.openxmlformats.org/drawingml/2006/main" name="Office Theme">
  <a:themeElements>
    <a:clrScheme name="BHPR colors">
      <a:dk1>
        <a:sysClr val="windowText" lastClr="000000"/>
      </a:dk1>
      <a:lt1>
        <a:sysClr val="window" lastClr="FFFFFF"/>
      </a:lt1>
      <a:dk2>
        <a:srgbClr val="1F497D"/>
      </a:dk2>
      <a:lt2>
        <a:srgbClr val="EEECE1"/>
      </a:lt2>
      <a:accent1>
        <a:srgbClr val="FF0000"/>
      </a:accent1>
      <a:accent2>
        <a:srgbClr val="CCCCCC"/>
      </a:accent2>
      <a:accent3>
        <a:srgbClr val="000000"/>
      </a:accent3>
      <a:accent4>
        <a:srgbClr val="B04848"/>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19582</TotalTime>
  <Words>16352</Words>
  <Application>Microsoft Office PowerPoint</Application>
  <PresentationFormat>On-screen Show (4:3)</PresentationFormat>
  <Paragraphs>1376</Paragraphs>
  <Slides>103</Slides>
  <Notes>103</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103</vt:i4>
      </vt:variant>
    </vt:vector>
  </HeadingPairs>
  <TitlesOfParts>
    <vt:vector size="109" baseType="lpstr">
      <vt:lpstr>Arial</vt:lpstr>
      <vt:lpstr>Calibri</vt:lpstr>
      <vt:lpstr>Lucida Grande</vt:lpstr>
      <vt:lpstr>Times New Roman</vt:lpstr>
      <vt:lpstr>Wingdings</vt:lpstr>
      <vt:lpstr>Office Theme</vt:lpstr>
      <vt:lpstr>PowerPoint Presentation</vt:lpstr>
      <vt:lpstr>INTRODUCTION</vt:lpstr>
      <vt:lpstr>What Will We Do in This Workshop?</vt:lpstr>
      <vt:lpstr>Agenda</vt:lpstr>
      <vt:lpstr>Housekeeping</vt:lpstr>
      <vt:lpstr>Icebreaker</vt:lpstr>
      <vt:lpstr>What Is HIV Prevention and the HIV Combination Prevention Toolbox?</vt:lpstr>
      <vt:lpstr>Objectives</vt:lpstr>
      <vt:lpstr>Introduction</vt:lpstr>
      <vt:lpstr>Introduction</vt:lpstr>
      <vt:lpstr>Introduction</vt:lpstr>
      <vt:lpstr>High-Impact Prevention </vt:lpstr>
      <vt:lpstr>High-Impact Prevention</vt:lpstr>
      <vt:lpstr>High-Impact Prevention</vt:lpstr>
      <vt:lpstr>The HIV Combination Prevention Toolbox</vt:lpstr>
      <vt:lpstr>The HIV Combination Prevention Toolbox </vt:lpstr>
      <vt:lpstr>The HIV Combination Prevention Toolbox</vt:lpstr>
      <vt:lpstr>PowerPoint Presentation</vt:lpstr>
      <vt:lpstr>Effective HIV Prevention Programs </vt:lpstr>
      <vt:lpstr>Effective HIV Prevention Programs </vt:lpstr>
      <vt:lpstr>Effective HIV Prevention Programs </vt:lpstr>
      <vt:lpstr>Effective HIV Prevention Programs </vt:lpstr>
      <vt:lpstr>What Did You Learn? </vt:lpstr>
      <vt:lpstr>Summary</vt:lpstr>
      <vt:lpstr>PowerPoint Presentation</vt:lpstr>
      <vt:lpstr>What Are HIV Prevention Tools and How Are They Used in HIV Prevention Research?</vt:lpstr>
      <vt:lpstr>Objectives</vt:lpstr>
      <vt:lpstr>Introduction</vt:lpstr>
      <vt:lpstr>Introduction</vt:lpstr>
      <vt:lpstr>Introduction</vt:lpstr>
      <vt:lpstr>HIV Prevention Research Successes   </vt:lpstr>
      <vt:lpstr>HIV Prevention Research Successes  </vt:lpstr>
      <vt:lpstr>HIV Prevention Research Successes  </vt:lpstr>
      <vt:lpstr>HIV Prevention Research Successes  </vt:lpstr>
      <vt:lpstr>HIV Prevention Research Successes  </vt:lpstr>
      <vt:lpstr>HIV Prevention Research Successes  </vt:lpstr>
      <vt:lpstr>HIV Prevention Research Successes  </vt:lpstr>
      <vt:lpstr>HIV Prevention Research Successes  </vt:lpstr>
      <vt:lpstr>Pre-Exposure Prophylaxis  (PrEP)</vt:lpstr>
      <vt:lpstr>Introduction</vt:lpstr>
      <vt:lpstr>Introduction</vt:lpstr>
      <vt:lpstr>PrEP vs. PEP</vt:lpstr>
      <vt:lpstr>PrEP Progress</vt:lpstr>
      <vt:lpstr>Oral PrEP Progress</vt:lpstr>
      <vt:lpstr>HIV Prevention Using Oral PrEP  </vt:lpstr>
      <vt:lpstr>HIV Prevention Using Oral PrEP</vt:lpstr>
      <vt:lpstr>HIV Prevention Using Oral PrEP</vt:lpstr>
      <vt:lpstr>HIV Prevention Using Truvada®</vt:lpstr>
      <vt:lpstr>Continuing Research: PrEP &amp; Integrated Strategies</vt:lpstr>
      <vt:lpstr>What Did You Learn? </vt:lpstr>
      <vt:lpstr>PrEP Summary</vt:lpstr>
      <vt:lpstr>PowerPoint Presentation</vt:lpstr>
      <vt:lpstr>Treatment as Prevention (TasP)</vt:lpstr>
      <vt:lpstr>Introduction</vt:lpstr>
      <vt:lpstr>Introduction</vt:lpstr>
      <vt:lpstr>TasP Progress</vt:lpstr>
      <vt:lpstr>The Treatment Cascade in the U.S.</vt:lpstr>
      <vt:lpstr>Continuing Research: Treatment as Prevention</vt:lpstr>
      <vt:lpstr>TasP Summary</vt:lpstr>
      <vt:lpstr>Continuing Research: PrEP &amp; Integrated Strategies</vt:lpstr>
      <vt:lpstr>What Did You Learn? </vt:lpstr>
      <vt:lpstr>PowerPoint Presentation</vt:lpstr>
      <vt:lpstr>Microbicides</vt:lpstr>
      <vt:lpstr>Introduction</vt:lpstr>
      <vt:lpstr>Introduction</vt:lpstr>
      <vt:lpstr>Introduction</vt:lpstr>
      <vt:lpstr>Why Are Microbicides Important?</vt:lpstr>
      <vt:lpstr>Why Are Microbicides Important? </vt:lpstr>
      <vt:lpstr>Why Are Microbicides Important? continued</vt:lpstr>
      <vt:lpstr>Why Are Microbicides Important? </vt:lpstr>
      <vt:lpstr>Challenges with Microbicides </vt:lpstr>
      <vt:lpstr>Continuing Research: Microbicides</vt:lpstr>
      <vt:lpstr>Continuing Research: Microbicides</vt:lpstr>
      <vt:lpstr>What Did You Learn? </vt:lpstr>
      <vt:lpstr>Microbicides Summary</vt:lpstr>
      <vt:lpstr>PowerPoint Presentation</vt:lpstr>
      <vt:lpstr>Vaccines</vt:lpstr>
      <vt:lpstr>Introduction</vt:lpstr>
      <vt:lpstr>Introduction</vt:lpstr>
      <vt:lpstr>How Would a Vaccine Work? </vt:lpstr>
      <vt:lpstr>Why Do We Need a Vaccine?    </vt:lpstr>
      <vt:lpstr>HIV Vaccines—the Future    </vt:lpstr>
      <vt:lpstr>HIV Vaccines—the Future</vt:lpstr>
      <vt:lpstr>Challenges in Developing an HIV Vaccine </vt:lpstr>
      <vt:lpstr>Continuing Research: HIV Vaccines</vt:lpstr>
      <vt:lpstr>Continuing Research: Vaccines</vt:lpstr>
      <vt:lpstr>What Did You Learn? </vt:lpstr>
      <vt:lpstr>Vaccines Summary</vt:lpstr>
      <vt:lpstr>PowerPoint Presentation</vt:lpstr>
      <vt:lpstr>Prevention Tools Activity  </vt:lpstr>
      <vt:lpstr>PowerPoint Presentation</vt:lpstr>
      <vt:lpstr>Summary</vt:lpstr>
      <vt:lpstr>Conclusion</vt:lpstr>
      <vt:lpstr>Conclusion</vt:lpstr>
      <vt:lpstr>Conclusion</vt:lpstr>
      <vt:lpstr>What Is Clinical Research?  </vt:lpstr>
      <vt:lpstr>What Is Community Engagement?  </vt:lpstr>
      <vt:lpstr>What Is HIV Prevention and the HIV Combination Prevention Toolbox?  </vt:lpstr>
      <vt:lpstr>What Are HIV Prevention Tools and How Are They Used in HIV Prevention Research?  </vt:lpstr>
      <vt:lpstr>What Are HIV Prevention Tools and How Are They Used in HIV Prevention Research?   </vt:lpstr>
      <vt:lpstr>For More Information</vt:lpstr>
      <vt:lpstr>PowerPoint Presentation</vt:lpstr>
      <vt:lpstr>PowerPoint Presentation</vt:lpstr>
    </vt:vector>
  </TitlesOfParts>
  <Company>AED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Shannon Smith</dc:creator>
  <cp:lastModifiedBy>Minalga, Brian</cp:lastModifiedBy>
  <cp:revision>1377</cp:revision>
  <cp:lastPrinted>2014-05-20T20:48:58Z</cp:lastPrinted>
  <dcterms:created xsi:type="dcterms:W3CDTF">2011-12-27T15:14:35Z</dcterms:created>
  <dcterms:modified xsi:type="dcterms:W3CDTF">2020-06-18T22:20:09Z</dcterms:modified>
</cp:coreProperties>
</file>

<file path=userCustomization/customUI.xml><?xml version="1.0" encoding="utf-8"?>
<mso:customUI xmlns:mso="http://schemas.microsoft.com/office/2006/01/customui">
  <mso:ribbon>
    <mso:qat>
      <mso:documentControls>
        <mso:control idQ="mso:InkHighlighter" visible="true"/>
      </mso:documentControls>
    </mso:qat>
  </mso:ribbon>
</mso:customUI>
</file>