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3.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4.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2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2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2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5.xml" ContentType="application/vnd.openxmlformats-officedocument.presentationml.tag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3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3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ags/tag6.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4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7.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ags/tag8.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ags/tag9.xml" ContentType="application/vnd.openxmlformats-officedocument.presentationml.tags+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83"/>
  </p:notesMasterIdLst>
  <p:handoutMasterIdLst>
    <p:handoutMasterId r:id="rId184"/>
  </p:handoutMasterIdLst>
  <p:sldIdLst>
    <p:sldId id="587" r:id="rId2"/>
    <p:sldId id="267" r:id="rId3"/>
    <p:sldId id="290" r:id="rId4"/>
    <p:sldId id="291" r:id="rId5"/>
    <p:sldId id="292" r:id="rId6"/>
    <p:sldId id="293" r:id="rId7"/>
    <p:sldId id="600" r:id="rId8"/>
    <p:sldId id="298" r:id="rId9"/>
    <p:sldId id="299" r:id="rId10"/>
    <p:sldId id="296" r:id="rId11"/>
    <p:sldId id="295" r:id="rId12"/>
    <p:sldId id="300" r:id="rId13"/>
    <p:sldId id="360" r:id="rId14"/>
    <p:sldId id="303" r:id="rId15"/>
    <p:sldId id="304" r:id="rId16"/>
    <p:sldId id="502" r:id="rId17"/>
    <p:sldId id="305" r:id="rId18"/>
    <p:sldId id="306" r:id="rId19"/>
    <p:sldId id="307" r:id="rId20"/>
    <p:sldId id="308" r:id="rId21"/>
    <p:sldId id="337" r:id="rId22"/>
    <p:sldId id="339" r:id="rId23"/>
    <p:sldId id="340" r:id="rId24"/>
    <p:sldId id="341" r:id="rId25"/>
    <p:sldId id="342" r:id="rId26"/>
    <p:sldId id="343" r:id="rId27"/>
    <p:sldId id="344" r:id="rId28"/>
    <p:sldId id="345" r:id="rId29"/>
    <p:sldId id="361" r:id="rId30"/>
    <p:sldId id="347" r:id="rId31"/>
    <p:sldId id="362" r:id="rId32"/>
    <p:sldId id="368" r:id="rId33"/>
    <p:sldId id="349" r:id="rId34"/>
    <p:sldId id="350" r:id="rId35"/>
    <p:sldId id="352" r:id="rId36"/>
    <p:sldId id="353" r:id="rId37"/>
    <p:sldId id="363" r:id="rId38"/>
    <p:sldId id="364" r:id="rId39"/>
    <p:sldId id="365" r:id="rId40"/>
    <p:sldId id="366" r:id="rId41"/>
    <p:sldId id="390" r:id="rId42"/>
    <p:sldId id="355" r:id="rId43"/>
    <p:sldId id="357" r:id="rId44"/>
    <p:sldId id="358" r:id="rId45"/>
    <p:sldId id="598" r:id="rId46"/>
    <p:sldId id="372" r:id="rId47"/>
    <p:sldId id="369" r:id="rId48"/>
    <p:sldId id="370" r:id="rId49"/>
    <p:sldId id="371" r:id="rId50"/>
    <p:sldId id="373" r:id="rId51"/>
    <p:sldId id="374" r:id="rId52"/>
    <p:sldId id="617" r:id="rId53"/>
    <p:sldId id="376" r:id="rId54"/>
    <p:sldId id="377" r:id="rId55"/>
    <p:sldId id="378" r:id="rId56"/>
    <p:sldId id="379" r:id="rId57"/>
    <p:sldId id="380" r:id="rId58"/>
    <p:sldId id="381" r:id="rId59"/>
    <p:sldId id="382" r:id="rId60"/>
    <p:sldId id="383" r:id="rId61"/>
    <p:sldId id="384" r:id="rId62"/>
    <p:sldId id="385" r:id="rId63"/>
    <p:sldId id="386" r:id="rId64"/>
    <p:sldId id="387" r:id="rId65"/>
    <p:sldId id="388" r:id="rId66"/>
    <p:sldId id="389" r:id="rId67"/>
    <p:sldId id="599" r:id="rId68"/>
    <p:sldId id="394" r:id="rId69"/>
    <p:sldId id="412" r:id="rId70"/>
    <p:sldId id="395" r:id="rId71"/>
    <p:sldId id="393" r:id="rId72"/>
    <p:sldId id="396" r:id="rId73"/>
    <p:sldId id="397" r:id="rId74"/>
    <p:sldId id="399" r:id="rId75"/>
    <p:sldId id="400" r:id="rId76"/>
    <p:sldId id="401" r:id="rId77"/>
    <p:sldId id="402" r:id="rId78"/>
    <p:sldId id="596" r:id="rId79"/>
    <p:sldId id="406" r:id="rId80"/>
    <p:sldId id="410" r:id="rId81"/>
    <p:sldId id="407" r:id="rId82"/>
    <p:sldId id="408" r:id="rId83"/>
    <p:sldId id="409" r:id="rId84"/>
    <p:sldId id="411" r:id="rId85"/>
    <p:sldId id="506" r:id="rId86"/>
    <p:sldId id="503" r:id="rId87"/>
    <p:sldId id="504" r:id="rId88"/>
    <p:sldId id="505" r:id="rId89"/>
    <p:sldId id="507" r:id="rId90"/>
    <p:sldId id="508" r:id="rId91"/>
    <p:sldId id="509" r:id="rId92"/>
    <p:sldId id="510" r:id="rId93"/>
    <p:sldId id="511" r:id="rId94"/>
    <p:sldId id="512" r:id="rId95"/>
    <p:sldId id="513" r:id="rId96"/>
    <p:sldId id="584" r:id="rId97"/>
    <p:sldId id="585" r:id="rId98"/>
    <p:sldId id="586" r:id="rId99"/>
    <p:sldId id="517" r:id="rId100"/>
    <p:sldId id="518" r:id="rId101"/>
    <p:sldId id="519" r:id="rId102"/>
    <p:sldId id="520" r:id="rId103"/>
    <p:sldId id="521" r:id="rId104"/>
    <p:sldId id="525" r:id="rId105"/>
    <p:sldId id="522" r:id="rId106"/>
    <p:sldId id="523" r:id="rId107"/>
    <p:sldId id="524" r:id="rId108"/>
    <p:sldId id="526" r:id="rId109"/>
    <p:sldId id="527" r:id="rId110"/>
    <p:sldId id="528" r:id="rId111"/>
    <p:sldId id="529" r:id="rId112"/>
    <p:sldId id="530" r:id="rId113"/>
    <p:sldId id="532" r:id="rId114"/>
    <p:sldId id="602" r:id="rId115"/>
    <p:sldId id="618" r:id="rId116"/>
    <p:sldId id="603" r:id="rId117"/>
    <p:sldId id="535" r:id="rId118"/>
    <p:sldId id="589" r:id="rId119"/>
    <p:sldId id="536" r:id="rId120"/>
    <p:sldId id="537" r:id="rId121"/>
    <p:sldId id="538" r:id="rId122"/>
    <p:sldId id="539" r:id="rId123"/>
    <p:sldId id="590" r:id="rId124"/>
    <p:sldId id="541" r:id="rId125"/>
    <p:sldId id="542" r:id="rId126"/>
    <p:sldId id="543" r:id="rId127"/>
    <p:sldId id="545" r:id="rId128"/>
    <p:sldId id="546" r:id="rId129"/>
    <p:sldId id="547" r:id="rId130"/>
    <p:sldId id="611" r:id="rId131"/>
    <p:sldId id="612" r:id="rId132"/>
    <p:sldId id="613" r:id="rId133"/>
    <p:sldId id="614" r:id="rId134"/>
    <p:sldId id="616" r:id="rId135"/>
    <p:sldId id="615" r:id="rId136"/>
    <p:sldId id="609" r:id="rId137"/>
    <p:sldId id="544" r:id="rId138"/>
    <p:sldId id="608" r:id="rId139"/>
    <p:sldId id="610" r:id="rId140"/>
    <p:sldId id="606" r:id="rId141"/>
    <p:sldId id="564" r:id="rId142"/>
    <p:sldId id="562" r:id="rId143"/>
    <p:sldId id="593" r:id="rId144"/>
    <p:sldId id="565" r:id="rId145"/>
    <p:sldId id="566" r:id="rId146"/>
    <p:sldId id="567" r:id="rId147"/>
    <p:sldId id="568" r:id="rId148"/>
    <p:sldId id="569" r:id="rId149"/>
    <p:sldId id="570" r:id="rId150"/>
    <p:sldId id="571" r:id="rId151"/>
    <p:sldId id="572" r:id="rId152"/>
    <p:sldId id="573" r:id="rId153"/>
    <p:sldId id="574" r:id="rId154"/>
    <p:sldId id="604" r:id="rId155"/>
    <p:sldId id="550" r:id="rId156"/>
    <p:sldId id="549" r:id="rId157"/>
    <p:sldId id="591" r:id="rId158"/>
    <p:sldId id="605" r:id="rId159"/>
    <p:sldId id="553" r:id="rId160"/>
    <p:sldId id="554" r:id="rId161"/>
    <p:sldId id="555" r:id="rId162"/>
    <p:sldId id="607" r:id="rId163"/>
    <p:sldId id="592" r:id="rId164"/>
    <p:sldId id="558" r:id="rId165"/>
    <p:sldId id="559" r:id="rId166"/>
    <p:sldId id="560" r:id="rId167"/>
    <p:sldId id="575" r:id="rId168"/>
    <p:sldId id="576" r:id="rId169"/>
    <p:sldId id="577" r:id="rId170"/>
    <p:sldId id="487" r:id="rId171"/>
    <p:sldId id="578" r:id="rId172"/>
    <p:sldId id="489" r:id="rId173"/>
    <p:sldId id="490" r:id="rId174"/>
    <p:sldId id="491" r:id="rId175"/>
    <p:sldId id="492" r:id="rId176"/>
    <p:sldId id="579" r:id="rId177"/>
    <p:sldId id="597" r:id="rId178"/>
    <p:sldId id="580" r:id="rId179"/>
    <p:sldId id="581" r:id="rId180"/>
    <p:sldId id="582" r:id="rId181"/>
    <p:sldId id="583" r:id="rId18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il" initials="G" lastIdx="94" clrIdx="0"/>
  <p:cmAuthor id="1" name="Denee McCloud" initials="DM" lastIdx="4" clrIdx="1"/>
  <p:cmAuthor id="2" name="Owner" initials="O" lastIdx="8" clrIdx="2"/>
  <p:cmAuthor id="3" name="Johnson, Bertram G" initials="BGJ" lastIdx="1" clrIdx="3"/>
  <p:cmAuthor id="4" name="Minalga, Brian" initials="MB" lastIdx="7" clrIdx="4">
    <p:extLst>
      <p:ext uri="{19B8F6BF-5375-455C-9EA6-DF929625EA0E}">
        <p15:presenceInfo xmlns:p15="http://schemas.microsoft.com/office/powerpoint/2012/main" userId="S-1-5-21-1981756720-1202999891-1092489882-109443" providerId="AD"/>
      </p:ext>
    </p:extLst>
  </p:cmAuthor>
  <p:cmAuthor id="5" name="Sadorra, Kacie M" initials="SKM" lastIdx="2" clrIdx="5">
    <p:extLst>
      <p:ext uri="{19B8F6BF-5375-455C-9EA6-DF929625EA0E}">
        <p15:presenceInfo xmlns:p15="http://schemas.microsoft.com/office/powerpoint/2012/main" userId="S-1-5-21-1981756720-1202999891-1092489882-128799" providerId="AD"/>
      </p:ext>
    </p:extLst>
  </p:cmAuthor>
  <p:cmAuthor id="6" name="Minalga, Brian" initials="MB [2]" lastIdx="8" clrIdx="6">
    <p:extLst>
      <p:ext uri="{19B8F6BF-5375-455C-9EA6-DF929625EA0E}">
        <p15:presenceInfo xmlns:p15="http://schemas.microsoft.com/office/powerpoint/2012/main" userId="S::bminalga@fredhutch.org::c991bb11-0c24-4ebb-af7d-9186b97e86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EF4025"/>
    <a:srgbClr val="CCCCCC"/>
    <a:srgbClr val="FF0000"/>
    <a:srgbClr val="FF6666"/>
    <a:srgbClr val="FF00FF"/>
    <a:srgbClr val="B048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7" autoAdjust="0"/>
    <p:restoredTop sz="77908" autoAdjust="0"/>
  </p:normalViewPr>
  <p:slideViewPr>
    <p:cSldViewPr snapToGrid="0" snapToObjects="1">
      <p:cViewPr varScale="1">
        <p:scale>
          <a:sx n="70" d="100"/>
          <a:sy n="70" d="100"/>
        </p:scale>
        <p:origin x="1422" y="6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19194"/>
    </p:cViewPr>
  </p:sorterViewPr>
  <p:notesViewPr>
    <p:cSldViewPr snapToGrid="0" snapToObjects="1">
      <p:cViewPr>
        <p:scale>
          <a:sx n="90" d="100"/>
          <a:sy n="90" d="100"/>
        </p:scale>
        <p:origin x="-2358" y="51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handoutMaster" Target="handoutMasters/handoutMaster1.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iagrams/_rels/data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_rels/data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 Id="rId4" Type="http://schemas.openxmlformats.org/officeDocument/2006/relationships/image" Target="../media/image107.pn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_rels/drawing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 Id="rId4" Type="http://schemas.openxmlformats.org/officeDocument/2006/relationships/image" Target="../media/image10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D6B299-50FD-4AB9-B462-4DF38452ABCE}" type="doc">
      <dgm:prSet loTypeId="urn:diagrams.loki3.com/VaryingWidthList+Icon" loCatId="list" qsTypeId="urn:microsoft.com/office/officeart/2005/8/quickstyle/simple1" qsCatId="simple" csTypeId="urn:microsoft.com/office/officeart/2005/8/colors/accent1_2" csCatId="accent1" phldr="1"/>
      <dgm:spPr/>
      <dgm:t>
        <a:bodyPr/>
        <a:lstStyle/>
        <a:p>
          <a:endParaRPr lang="en-US"/>
        </a:p>
      </dgm:t>
    </dgm:pt>
    <dgm:pt modelId="{FCF5EE8C-A613-47EE-A6F5-D1EB0EDF5CA8}">
      <dgm:prSet/>
      <dgm:spPr>
        <a:solidFill>
          <a:srgbClr val="CCCCCC"/>
        </a:solidFill>
      </dgm:spPr>
      <dgm:t>
        <a:bodyPr/>
        <a:lstStyle/>
        <a:p>
          <a:pPr rtl="0"/>
          <a:r>
            <a:rPr lang="en-US" dirty="0">
              <a:solidFill>
                <a:schemeClr val="tx1"/>
              </a:solidFill>
              <a:latin typeface="Times New Roman" pitchFamily="18" charset="0"/>
              <a:cs typeface="Times New Roman" pitchFamily="18" charset="0"/>
            </a:rPr>
            <a:t>Through vaginal and anal sex</a:t>
          </a:r>
        </a:p>
      </dgm:t>
    </dgm:pt>
    <dgm:pt modelId="{39F79DD6-C9A8-495C-9023-E6EADBCCB8E6}" type="parTrans" cxnId="{68B8C267-CF29-4595-AD5B-D0125C403111}">
      <dgm:prSet/>
      <dgm:spPr/>
      <dgm:t>
        <a:bodyPr/>
        <a:lstStyle/>
        <a:p>
          <a:endParaRPr lang="en-US">
            <a:latin typeface="Times New Roman" pitchFamily="18" charset="0"/>
            <a:cs typeface="Times New Roman" pitchFamily="18" charset="0"/>
          </a:endParaRPr>
        </a:p>
      </dgm:t>
    </dgm:pt>
    <dgm:pt modelId="{6CE5C857-6C90-4E8A-8648-49A5060B2B97}" type="sibTrans" cxnId="{68B8C267-CF29-4595-AD5B-D0125C403111}">
      <dgm:prSet/>
      <dgm:spPr/>
      <dgm:t>
        <a:bodyPr/>
        <a:lstStyle/>
        <a:p>
          <a:endParaRPr lang="en-US">
            <a:latin typeface="Times New Roman" pitchFamily="18" charset="0"/>
            <a:cs typeface="Times New Roman" pitchFamily="18" charset="0"/>
          </a:endParaRPr>
        </a:p>
      </dgm:t>
    </dgm:pt>
    <dgm:pt modelId="{7241AE55-60D1-43C8-A96D-0D4491F4BD83}">
      <dgm:prSet/>
      <dgm:spPr>
        <a:solidFill>
          <a:srgbClr val="EF4025"/>
        </a:solidFill>
      </dgm:spPr>
      <dgm:t>
        <a:bodyPr/>
        <a:lstStyle/>
        <a:p>
          <a:pPr rtl="0"/>
          <a:r>
            <a:rPr lang="en-US" dirty="0">
              <a:solidFill>
                <a:schemeClr val="tx1"/>
              </a:solidFill>
              <a:latin typeface="Times New Roman" pitchFamily="18" charset="0"/>
              <a:cs typeface="Times New Roman" pitchFamily="18" charset="0"/>
            </a:rPr>
            <a:t>Through needles or syringes containing HIV</a:t>
          </a:r>
        </a:p>
      </dgm:t>
    </dgm:pt>
    <dgm:pt modelId="{C5E39BE8-5D04-4402-A80D-3412CF0AC096}" type="parTrans" cxnId="{02CDDF8A-3076-45D0-A597-189C7B29CDE2}">
      <dgm:prSet/>
      <dgm:spPr/>
      <dgm:t>
        <a:bodyPr/>
        <a:lstStyle/>
        <a:p>
          <a:endParaRPr lang="en-US">
            <a:latin typeface="Times New Roman" pitchFamily="18" charset="0"/>
            <a:cs typeface="Times New Roman" pitchFamily="18" charset="0"/>
          </a:endParaRPr>
        </a:p>
      </dgm:t>
    </dgm:pt>
    <dgm:pt modelId="{97CFEEA6-3817-475C-B65B-522BDD97D420}" type="sibTrans" cxnId="{02CDDF8A-3076-45D0-A597-189C7B29CDE2}">
      <dgm:prSet/>
      <dgm:spPr/>
      <dgm:t>
        <a:bodyPr/>
        <a:lstStyle/>
        <a:p>
          <a:endParaRPr lang="en-US">
            <a:latin typeface="Times New Roman" pitchFamily="18" charset="0"/>
            <a:cs typeface="Times New Roman" pitchFamily="18" charset="0"/>
          </a:endParaRPr>
        </a:p>
      </dgm:t>
    </dgm:pt>
    <dgm:pt modelId="{F16D6E98-DC18-4DFE-A212-3E4EE2A384D6}">
      <dgm:prSet/>
      <dgm:spPr>
        <a:solidFill>
          <a:srgbClr val="CCCCCC"/>
        </a:solidFill>
      </dgm:spPr>
      <dgm:t>
        <a:bodyPr/>
        <a:lstStyle/>
        <a:p>
          <a:pPr rtl="0"/>
          <a:r>
            <a:rPr lang="en-US" dirty="0" err="1">
              <a:solidFill>
                <a:schemeClr val="tx1"/>
              </a:solidFill>
              <a:latin typeface="Times New Roman" pitchFamily="18" charset="0"/>
              <a:cs typeface="Times New Roman" pitchFamily="18" charset="0"/>
            </a:rPr>
            <a:t>Perinatally</a:t>
          </a:r>
          <a:r>
            <a:rPr lang="en-US" dirty="0">
              <a:solidFill>
                <a:schemeClr val="tx1"/>
              </a:solidFill>
              <a:latin typeface="Times New Roman" pitchFamily="18" charset="0"/>
              <a:cs typeface="Times New Roman" pitchFamily="18" charset="0"/>
            </a:rPr>
            <a:t> (during pregnancy, labor, delivery, or breastfeeding)</a:t>
          </a:r>
        </a:p>
      </dgm:t>
    </dgm:pt>
    <dgm:pt modelId="{4702BD51-2908-48F7-ADE9-361797D77DF3}" type="parTrans" cxnId="{440E5178-038A-4198-AD04-DF1A2F7B62FB}">
      <dgm:prSet/>
      <dgm:spPr/>
      <dgm:t>
        <a:bodyPr/>
        <a:lstStyle/>
        <a:p>
          <a:endParaRPr lang="en-US">
            <a:latin typeface="Times New Roman" pitchFamily="18" charset="0"/>
            <a:cs typeface="Times New Roman" pitchFamily="18" charset="0"/>
          </a:endParaRPr>
        </a:p>
      </dgm:t>
    </dgm:pt>
    <dgm:pt modelId="{63A17CBD-24C8-492D-8616-5C7D08BCA81C}" type="sibTrans" cxnId="{440E5178-038A-4198-AD04-DF1A2F7B62FB}">
      <dgm:prSet/>
      <dgm:spPr/>
      <dgm:t>
        <a:bodyPr/>
        <a:lstStyle/>
        <a:p>
          <a:endParaRPr lang="en-US">
            <a:latin typeface="Times New Roman" pitchFamily="18" charset="0"/>
            <a:cs typeface="Times New Roman" pitchFamily="18" charset="0"/>
          </a:endParaRPr>
        </a:p>
      </dgm:t>
    </dgm:pt>
    <dgm:pt modelId="{44C341F8-67E0-47F2-8FFA-5586C593CFEF}">
      <dgm:prSet/>
      <dgm:spPr>
        <a:solidFill>
          <a:srgbClr val="EF4025"/>
        </a:solidFill>
      </dgm:spPr>
      <dgm:t>
        <a:bodyPr/>
        <a:lstStyle/>
        <a:p>
          <a:pPr rtl="0"/>
          <a:r>
            <a:rPr lang="en-US" dirty="0">
              <a:solidFill>
                <a:schemeClr val="tx1"/>
              </a:solidFill>
              <a:latin typeface="Times New Roman" pitchFamily="18" charset="0"/>
              <a:cs typeface="Times New Roman" pitchFamily="18" charset="0"/>
            </a:rPr>
            <a:t>Rarely through oral sex, blood transfusions, and other contact with blood containing HIV</a:t>
          </a:r>
        </a:p>
      </dgm:t>
    </dgm:pt>
    <dgm:pt modelId="{D207821E-2F18-4DF0-A0B0-04B7A0CCF277}" type="parTrans" cxnId="{61A64D8E-66D1-4C41-AC07-EA9DD2779AD3}">
      <dgm:prSet/>
      <dgm:spPr/>
      <dgm:t>
        <a:bodyPr/>
        <a:lstStyle/>
        <a:p>
          <a:endParaRPr lang="en-US">
            <a:latin typeface="Times New Roman" pitchFamily="18" charset="0"/>
            <a:cs typeface="Times New Roman" pitchFamily="18" charset="0"/>
          </a:endParaRPr>
        </a:p>
      </dgm:t>
    </dgm:pt>
    <dgm:pt modelId="{F6FF34D3-2D50-478E-AF76-B49CD73BBAA3}" type="sibTrans" cxnId="{61A64D8E-66D1-4C41-AC07-EA9DD2779AD3}">
      <dgm:prSet/>
      <dgm:spPr/>
      <dgm:t>
        <a:bodyPr/>
        <a:lstStyle/>
        <a:p>
          <a:endParaRPr lang="en-US">
            <a:latin typeface="Times New Roman" pitchFamily="18" charset="0"/>
            <a:cs typeface="Times New Roman" pitchFamily="18" charset="0"/>
          </a:endParaRPr>
        </a:p>
      </dgm:t>
    </dgm:pt>
    <dgm:pt modelId="{209CCE56-6750-4D66-988E-68B51E6C2BEB}" type="pres">
      <dgm:prSet presAssocID="{C7D6B299-50FD-4AB9-B462-4DF38452ABCE}" presName="Name0" presStyleCnt="0">
        <dgm:presLayoutVars>
          <dgm:resizeHandles/>
        </dgm:presLayoutVars>
      </dgm:prSet>
      <dgm:spPr/>
    </dgm:pt>
    <dgm:pt modelId="{B2FB4EB3-0056-4DA7-B742-BC29265B3904}" type="pres">
      <dgm:prSet presAssocID="{FCF5EE8C-A613-47EE-A6F5-D1EB0EDF5CA8}" presName="text" presStyleLbl="node1" presStyleIdx="0" presStyleCnt="4">
        <dgm:presLayoutVars>
          <dgm:bulletEnabled val="1"/>
        </dgm:presLayoutVars>
      </dgm:prSet>
      <dgm:spPr/>
    </dgm:pt>
    <dgm:pt modelId="{2C092400-CA31-4A96-89F8-A85F86227BF9}" type="pres">
      <dgm:prSet presAssocID="{6CE5C857-6C90-4E8A-8648-49A5060B2B97}" presName="space" presStyleCnt="0"/>
      <dgm:spPr/>
    </dgm:pt>
    <dgm:pt modelId="{D6518ED5-BCF4-4797-843B-F649EF5C15D3}" type="pres">
      <dgm:prSet presAssocID="{7241AE55-60D1-43C8-A96D-0D4491F4BD83}" presName="text" presStyleLbl="node1" presStyleIdx="1" presStyleCnt="4">
        <dgm:presLayoutVars>
          <dgm:bulletEnabled val="1"/>
        </dgm:presLayoutVars>
      </dgm:prSet>
      <dgm:spPr/>
    </dgm:pt>
    <dgm:pt modelId="{74CAB0EB-EA79-4FA3-879B-655E5B95A7D7}" type="pres">
      <dgm:prSet presAssocID="{97CFEEA6-3817-475C-B65B-522BDD97D420}" presName="space" presStyleCnt="0"/>
      <dgm:spPr/>
    </dgm:pt>
    <dgm:pt modelId="{8534766F-38E1-4FAF-9DC2-C9645A3F76DD}" type="pres">
      <dgm:prSet presAssocID="{F16D6E98-DC18-4DFE-A212-3E4EE2A384D6}" presName="text" presStyleLbl="node1" presStyleIdx="2" presStyleCnt="4">
        <dgm:presLayoutVars>
          <dgm:bulletEnabled val="1"/>
        </dgm:presLayoutVars>
      </dgm:prSet>
      <dgm:spPr/>
    </dgm:pt>
    <dgm:pt modelId="{43983321-5871-4E5F-AC0F-2CA8D9475644}" type="pres">
      <dgm:prSet presAssocID="{63A17CBD-24C8-492D-8616-5C7D08BCA81C}" presName="space" presStyleCnt="0"/>
      <dgm:spPr/>
    </dgm:pt>
    <dgm:pt modelId="{B99EC473-A7A3-4DF4-B214-F94096F2F8B1}" type="pres">
      <dgm:prSet presAssocID="{44C341F8-67E0-47F2-8FFA-5586C593CFEF}" presName="text" presStyleLbl="node1" presStyleIdx="3" presStyleCnt="4">
        <dgm:presLayoutVars>
          <dgm:bulletEnabled val="1"/>
        </dgm:presLayoutVars>
      </dgm:prSet>
      <dgm:spPr/>
    </dgm:pt>
  </dgm:ptLst>
  <dgm:cxnLst>
    <dgm:cxn modelId="{7B74EA1E-690A-44AD-BEB9-1C2069195174}" type="presOf" srcId="{44C341F8-67E0-47F2-8FFA-5586C593CFEF}" destId="{B99EC473-A7A3-4DF4-B214-F94096F2F8B1}" srcOrd="0" destOrd="0" presId="urn:diagrams.loki3.com/VaryingWidthList+Icon"/>
    <dgm:cxn modelId="{A4250D28-747E-47E3-B8A2-057FB42F3B69}" type="presOf" srcId="{F16D6E98-DC18-4DFE-A212-3E4EE2A384D6}" destId="{8534766F-38E1-4FAF-9DC2-C9645A3F76DD}" srcOrd="0" destOrd="0" presId="urn:diagrams.loki3.com/VaryingWidthList+Icon"/>
    <dgm:cxn modelId="{DCBFDE2A-F265-421B-8B5A-C9A7F65322DD}" type="presOf" srcId="{C7D6B299-50FD-4AB9-B462-4DF38452ABCE}" destId="{209CCE56-6750-4D66-988E-68B51E6C2BEB}" srcOrd="0" destOrd="0" presId="urn:diagrams.loki3.com/VaryingWidthList+Icon"/>
    <dgm:cxn modelId="{68B8C267-CF29-4595-AD5B-D0125C403111}" srcId="{C7D6B299-50FD-4AB9-B462-4DF38452ABCE}" destId="{FCF5EE8C-A613-47EE-A6F5-D1EB0EDF5CA8}" srcOrd="0" destOrd="0" parTransId="{39F79DD6-C9A8-495C-9023-E6EADBCCB8E6}" sibTransId="{6CE5C857-6C90-4E8A-8648-49A5060B2B97}"/>
    <dgm:cxn modelId="{440E5178-038A-4198-AD04-DF1A2F7B62FB}" srcId="{C7D6B299-50FD-4AB9-B462-4DF38452ABCE}" destId="{F16D6E98-DC18-4DFE-A212-3E4EE2A384D6}" srcOrd="2" destOrd="0" parTransId="{4702BD51-2908-48F7-ADE9-361797D77DF3}" sibTransId="{63A17CBD-24C8-492D-8616-5C7D08BCA81C}"/>
    <dgm:cxn modelId="{02CDDF8A-3076-45D0-A597-189C7B29CDE2}" srcId="{C7D6B299-50FD-4AB9-B462-4DF38452ABCE}" destId="{7241AE55-60D1-43C8-A96D-0D4491F4BD83}" srcOrd="1" destOrd="0" parTransId="{C5E39BE8-5D04-4402-A80D-3412CF0AC096}" sibTransId="{97CFEEA6-3817-475C-B65B-522BDD97D420}"/>
    <dgm:cxn modelId="{61A64D8E-66D1-4C41-AC07-EA9DD2779AD3}" srcId="{C7D6B299-50FD-4AB9-B462-4DF38452ABCE}" destId="{44C341F8-67E0-47F2-8FFA-5586C593CFEF}" srcOrd="3" destOrd="0" parTransId="{D207821E-2F18-4DF0-A0B0-04B7A0CCF277}" sibTransId="{F6FF34D3-2D50-478E-AF76-B49CD73BBAA3}"/>
    <dgm:cxn modelId="{722277C8-072B-46ED-BC2E-40369C16111F}" type="presOf" srcId="{FCF5EE8C-A613-47EE-A6F5-D1EB0EDF5CA8}" destId="{B2FB4EB3-0056-4DA7-B742-BC29265B3904}" srcOrd="0" destOrd="0" presId="urn:diagrams.loki3.com/VaryingWidthList+Icon"/>
    <dgm:cxn modelId="{07268FE3-331D-4D2D-BD72-B8558C01914B}" type="presOf" srcId="{7241AE55-60D1-43C8-A96D-0D4491F4BD83}" destId="{D6518ED5-BCF4-4797-843B-F649EF5C15D3}" srcOrd="0" destOrd="0" presId="urn:diagrams.loki3.com/VaryingWidthList+Icon"/>
    <dgm:cxn modelId="{4A83E59B-3D0C-4735-AE39-6C8266963495}" type="presParOf" srcId="{209CCE56-6750-4D66-988E-68B51E6C2BEB}" destId="{B2FB4EB3-0056-4DA7-B742-BC29265B3904}" srcOrd="0" destOrd="0" presId="urn:diagrams.loki3.com/VaryingWidthList+Icon"/>
    <dgm:cxn modelId="{365E24B5-6728-4850-A9EF-7864C20C3857}" type="presParOf" srcId="{209CCE56-6750-4D66-988E-68B51E6C2BEB}" destId="{2C092400-CA31-4A96-89F8-A85F86227BF9}" srcOrd="1" destOrd="0" presId="urn:diagrams.loki3.com/VaryingWidthList+Icon"/>
    <dgm:cxn modelId="{E82FB8F7-0679-4BDF-99E7-0593AC5B8218}" type="presParOf" srcId="{209CCE56-6750-4D66-988E-68B51E6C2BEB}" destId="{D6518ED5-BCF4-4797-843B-F649EF5C15D3}" srcOrd="2" destOrd="0" presId="urn:diagrams.loki3.com/VaryingWidthList+Icon"/>
    <dgm:cxn modelId="{C64FDE86-F240-4110-85A8-1706C57F4A22}" type="presParOf" srcId="{209CCE56-6750-4D66-988E-68B51E6C2BEB}" destId="{74CAB0EB-EA79-4FA3-879B-655E5B95A7D7}" srcOrd="3" destOrd="0" presId="urn:diagrams.loki3.com/VaryingWidthList+Icon"/>
    <dgm:cxn modelId="{11390038-B2EF-40D7-B95D-7CA7EF107F8F}" type="presParOf" srcId="{209CCE56-6750-4D66-988E-68B51E6C2BEB}" destId="{8534766F-38E1-4FAF-9DC2-C9645A3F76DD}" srcOrd="4" destOrd="0" presId="urn:diagrams.loki3.com/VaryingWidthList+Icon"/>
    <dgm:cxn modelId="{98711AD4-0988-48BC-9EF1-7E01D1B766E0}" type="presParOf" srcId="{209CCE56-6750-4D66-988E-68B51E6C2BEB}" destId="{43983321-5871-4E5F-AC0F-2CA8D9475644}" srcOrd="5" destOrd="0" presId="urn:diagrams.loki3.com/VaryingWidthList+Icon"/>
    <dgm:cxn modelId="{5DFE9B45-5D5F-4556-A7AA-4A9B3F29C291}" type="presParOf" srcId="{209CCE56-6750-4D66-988E-68B51E6C2BEB}" destId="{B99EC473-A7A3-4DF4-B214-F94096F2F8B1}" srcOrd="6" destOrd="0" presId="urn:diagrams.loki3.com/VaryingWidth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0C2D89-B673-4FDF-A69B-997951B23D99}"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481DFA4A-BDE4-4CBA-BB77-0CAB95701778}">
      <dgm:prSet phldrT="[Text]" custT="1"/>
      <dgm:spPr>
        <a:solidFill>
          <a:srgbClr val="FF0000"/>
        </a:solidFill>
      </dgm:spPr>
      <dgm:t>
        <a:bodyPr/>
        <a:lstStyle/>
        <a:p>
          <a:pPr algn="ctr"/>
          <a:r>
            <a:rPr lang="en-US" sz="3000" b="1" dirty="0">
              <a:latin typeface="Times New Roman" pitchFamily="18" charset="0"/>
              <a:cs typeface="Times New Roman" pitchFamily="18" charset="0"/>
            </a:rPr>
            <a:t>Clinical trial</a:t>
          </a:r>
        </a:p>
      </dgm:t>
    </dgm:pt>
    <dgm:pt modelId="{D7DD522A-3881-4D6F-8873-1A417B8E0528}" type="parTrans" cxnId="{D3AC1995-F133-4039-AFE3-60B3EAE54FD4}">
      <dgm:prSet/>
      <dgm:spPr/>
      <dgm:t>
        <a:bodyPr/>
        <a:lstStyle/>
        <a:p>
          <a:endParaRPr lang="en-US"/>
        </a:p>
      </dgm:t>
    </dgm:pt>
    <dgm:pt modelId="{D13CFD42-5522-430B-A1F1-7D224F13D1A5}" type="sibTrans" cxnId="{D3AC1995-F133-4039-AFE3-60B3EAE54FD4}">
      <dgm:prSet/>
      <dgm:spPr/>
      <dgm:t>
        <a:bodyPr/>
        <a:lstStyle/>
        <a:p>
          <a:endParaRPr lang="en-US"/>
        </a:p>
      </dgm:t>
    </dgm:pt>
    <dgm:pt modelId="{93D6309D-66CA-4497-BDCB-85637C0F2AE4}">
      <dgm:prSet phldrT="[Text]" custT="1"/>
      <dgm:spPr>
        <a:solidFill>
          <a:srgbClr val="EF4025"/>
        </a:solidFill>
      </dgm:spPr>
      <dgm:t>
        <a:bodyPr/>
        <a:lstStyle/>
        <a:p>
          <a:pPr algn="ctr"/>
          <a:r>
            <a:rPr lang="en-US" sz="3000" b="1" dirty="0">
              <a:latin typeface="Times New Roman" pitchFamily="18" charset="0"/>
              <a:cs typeface="Times New Roman" pitchFamily="18" charset="0"/>
            </a:rPr>
            <a:t>Clinical study</a:t>
          </a:r>
        </a:p>
      </dgm:t>
    </dgm:pt>
    <dgm:pt modelId="{311A1C33-F33A-493C-A5EC-AE94A730AB4A}" type="parTrans" cxnId="{60DD8A4F-3BCB-49AD-B5E3-2456008AEC33}">
      <dgm:prSet/>
      <dgm:spPr/>
      <dgm:t>
        <a:bodyPr/>
        <a:lstStyle/>
        <a:p>
          <a:endParaRPr lang="en-US"/>
        </a:p>
      </dgm:t>
    </dgm:pt>
    <dgm:pt modelId="{2C5A1DBC-A935-4228-B390-70F628616812}" type="sibTrans" cxnId="{60DD8A4F-3BCB-49AD-B5E3-2456008AEC33}">
      <dgm:prSet/>
      <dgm:spPr/>
      <dgm:t>
        <a:bodyPr/>
        <a:lstStyle/>
        <a:p>
          <a:endParaRPr lang="en-US"/>
        </a:p>
      </dgm:t>
    </dgm:pt>
    <dgm:pt modelId="{494E3811-E75C-4291-9114-ACA4D01F92CD}" type="pres">
      <dgm:prSet presAssocID="{FE0C2D89-B673-4FDF-A69B-997951B23D99}" presName="Name0" presStyleCnt="0">
        <dgm:presLayoutVars>
          <dgm:chMax val="2"/>
          <dgm:chPref val="2"/>
          <dgm:animLvl val="lvl"/>
        </dgm:presLayoutVars>
      </dgm:prSet>
      <dgm:spPr/>
    </dgm:pt>
    <dgm:pt modelId="{56F3E437-72E9-452B-B116-ABA67B951408}" type="pres">
      <dgm:prSet presAssocID="{FE0C2D89-B673-4FDF-A69B-997951B23D99}" presName="LeftText" presStyleLbl="revTx" presStyleIdx="0" presStyleCnt="0">
        <dgm:presLayoutVars>
          <dgm:bulletEnabled val="1"/>
        </dgm:presLayoutVars>
      </dgm:prSet>
      <dgm:spPr/>
    </dgm:pt>
    <dgm:pt modelId="{DC9498A0-4B70-4D1D-A417-FBC149529922}" type="pres">
      <dgm:prSet presAssocID="{FE0C2D89-B673-4FDF-A69B-997951B23D99}" presName="LeftNode" presStyleLbl="bgImgPlace1" presStyleIdx="0" presStyleCnt="2" custScaleX="240074">
        <dgm:presLayoutVars>
          <dgm:chMax val="2"/>
          <dgm:chPref val="2"/>
        </dgm:presLayoutVars>
      </dgm:prSet>
      <dgm:spPr/>
    </dgm:pt>
    <dgm:pt modelId="{4741D2C9-4F16-43C0-8CE9-E51A1CE46388}" type="pres">
      <dgm:prSet presAssocID="{FE0C2D89-B673-4FDF-A69B-997951B23D99}" presName="RightText" presStyleLbl="revTx" presStyleIdx="0" presStyleCnt="0">
        <dgm:presLayoutVars>
          <dgm:bulletEnabled val="1"/>
        </dgm:presLayoutVars>
      </dgm:prSet>
      <dgm:spPr/>
    </dgm:pt>
    <dgm:pt modelId="{95329FBF-1776-4A69-B50B-463BF554B088}" type="pres">
      <dgm:prSet presAssocID="{FE0C2D89-B673-4FDF-A69B-997951B23D99}" presName="RightNode" presStyleLbl="bgImgPlace1" presStyleIdx="1" presStyleCnt="2" custScaleX="222779" custLinFactNeighborX="95789" custLinFactNeighborY="945">
        <dgm:presLayoutVars>
          <dgm:chMax val="0"/>
          <dgm:chPref val="0"/>
        </dgm:presLayoutVars>
      </dgm:prSet>
      <dgm:spPr/>
    </dgm:pt>
    <dgm:pt modelId="{55EE0A4C-B2A9-4759-9FD0-4B762DDD0212}" type="pres">
      <dgm:prSet presAssocID="{FE0C2D89-B673-4FDF-A69B-997951B23D99}" presName="TopArrow" presStyleLbl="node1" presStyleIdx="0" presStyleCnt="2" custLinFactNeighborX="28103"/>
      <dgm:spPr>
        <a:solidFill>
          <a:srgbClr val="CCCCCC"/>
        </a:solidFill>
      </dgm:spPr>
    </dgm:pt>
    <dgm:pt modelId="{F02205C3-F647-420B-95FB-F8A1F22356C8}" type="pres">
      <dgm:prSet presAssocID="{FE0C2D89-B673-4FDF-A69B-997951B23D99}" presName="BottomArrow" presStyleLbl="node1" presStyleIdx="1" presStyleCnt="2" custLinFactNeighborX="36977" custLinFactNeighborY="0"/>
      <dgm:spPr>
        <a:solidFill>
          <a:srgbClr val="CCCCCC"/>
        </a:solidFill>
      </dgm:spPr>
    </dgm:pt>
  </dgm:ptLst>
  <dgm:cxnLst>
    <dgm:cxn modelId="{60DD8A4F-3BCB-49AD-B5E3-2456008AEC33}" srcId="{FE0C2D89-B673-4FDF-A69B-997951B23D99}" destId="{93D6309D-66CA-4497-BDCB-85637C0F2AE4}" srcOrd="1" destOrd="0" parTransId="{311A1C33-F33A-493C-A5EC-AE94A730AB4A}" sibTransId="{2C5A1DBC-A935-4228-B390-70F628616812}"/>
    <dgm:cxn modelId="{D3AC1995-F133-4039-AFE3-60B3EAE54FD4}" srcId="{FE0C2D89-B673-4FDF-A69B-997951B23D99}" destId="{481DFA4A-BDE4-4CBA-BB77-0CAB95701778}" srcOrd="0" destOrd="0" parTransId="{D7DD522A-3881-4D6F-8873-1A417B8E0528}" sibTransId="{D13CFD42-5522-430B-A1F1-7D224F13D1A5}"/>
    <dgm:cxn modelId="{6243B09F-5DC1-4098-B101-F54889799DE2}" type="presOf" srcId="{481DFA4A-BDE4-4CBA-BB77-0CAB95701778}" destId="{DC9498A0-4B70-4D1D-A417-FBC149529922}" srcOrd="1" destOrd="0" presId="urn:microsoft.com/office/officeart/2009/layout/ReverseList"/>
    <dgm:cxn modelId="{FEB9E5A4-B2F1-4210-85C9-EB390933F766}" type="presOf" srcId="{93D6309D-66CA-4497-BDCB-85637C0F2AE4}" destId="{95329FBF-1776-4A69-B50B-463BF554B088}" srcOrd="1" destOrd="0" presId="urn:microsoft.com/office/officeart/2009/layout/ReverseList"/>
    <dgm:cxn modelId="{C0074BAB-A29C-4CE7-95FA-7F0FAC31BC54}" type="presOf" srcId="{481DFA4A-BDE4-4CBA-BB77-0CAB95701778}" destId="{56F3E437-72E9-452B-B116-ABA67B951408}" srcOrd="0" destOrd="0" presId="urn:microsoft.com/office/officeart/2009/layout/ReverseList"/>
    <dgm:cxn modelId="{20DCEDD5-7AD2-4443-AF5F-4BEBA061E5A7}" type="presOf" srcId="{FE0C2D89-B673-4FDF-A69B-997951B23D99}" destId="{494E3811-E75C-4291-9114-ACA4D01F92CD}" srcOrd="0" destOrd="0" presId="urn:microsoft.com/office/officeart/2009/layout/ReverseList"/>
    <dgm:cxn modelId="{959E67FC-F37B-4640-850D-F8726075C3E3}" type="presOf" srcId="{93D6309D-66CA-4497-BDCB-85637C0F2AE4}" destId="{4741D2C9-4F16-43C0-8CE9-E51A1CE46388}" srcOrd="0" destOrd="0" presId="urn:microsoft.com/office/officeart/2009/layout/ReverseList"/>
    <dgm:cxn modelId="{09F4E12F-20C3-4DF8-98B9-6CBBE854521D}" type="presParOf" srcId="{494E3811-E75C-4291-9114-ACA4D01F92CD}" destId="{56F3E437-72E9-452B-B116-ABA67B951408}" srcOrd="0" destOrd="0" presId="urn:microsoft.com/office/officeart/2009/layout/ReverseList"/>
    <dgm:cxn modelId="{AFF07B2E-A7A2-4A89-8BCA-81510592DA07}" type="presParOf" srcId="{494E3811-E75C-4291-9114-ACA4D01F92CD}" destId="{DC9498A0-4B70-4D1D-A417-FBC149529922}" srcOrd="1" destOrd="0" presId="urn:microsoft.com/office/officeart/2009/layout/ReverseList"/>
    <dgm:cxn modelId="{3A104FD8-E900-429B-AB60-3A1372407D26}" type="presParOf" srcId="{494E3811-E75C-4291-9114-ACA4D01F92CD}" destId="{4741D2C9-4F16-43C0-8CE9-E51A1CE46388}" srcOrd="2" destOrd="0" presId="urn:microsoft.com/office/officeart/2009/layout/ReverseList"/>
    <dgm:cxn modelId="{5C3CA6B5-0FD3-4A41-9154-A3070C0D7EDA}" type="presParOf" srcId="{494E3811-E75C-4291-9114-ACA4D01F92CD}" destId="{95329FBF-1776-4A69-B50B-463BF554B088}" srcOrd="3" destOrd="0" presId="urn:microsoft.com/office/officeart/2009/layout/ReverseList"/>
    <dgm:cxn modelId="{DB09907F-150A-4A7F-BFD5-D408E01C79B1}" type="presParOf" srcId="{494E3811-E75C-4291-9114-ACA4D01F92CD}" destId="{55EE0A4C-B2A9-4759-9FD0-4B762DDD0212}" srcOrd="4" destOrd="0" presId="urn:microsoft.com/office/officeart/2009/layout/ReverseList"/>
    <dgm:cxn modelId="{8CF6B891-6647-4584-86E5-02CE346208F6}" type="presParOf" srcId="{494E3811-E75C-4291-9114-ACA4D01F92CD}" destId="{F02205C3-F647-420B-95FB-F8A1F22356C8}"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1B3FFB-1BF5-4918-8EF0-EB0D2F9CA82E}"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E223D500-846B-4CB8-A33D-EE646AA7FC1D}">
      <dgm:prSet phldrT="[Text]" custT="1"/>
      <dgm:spPr/>
      <dgm:t>
        <a:bodyPr/>
        <a:lstStyle/>
        <a:p>
          <a:r>
            <a:rPr lang="en-US" sz="2400" b="1" dirty="0">
              <a:solidFill>
                <a:schemeClr val="tx1"/>
              </a:solidFill>
              <a:latin typeface="Times New Roman" pitchFamily="18" charset="0"/>
              <a:cs typeface="Times New Roman" pitchFamily="18" charset="0"/>
            </a:rPr>
            <a:t>Ethics</a:t>
          </a:r>
        </a:p>
      </dgm:t>
    </dgm:pt>
    <dgm:pt modelId="{59AA60CF-9184-43C1-B8DA-1A85F9C5DDFE}" type="parTrans" cxnId="{FF36DF11-CE1B-4B38-B1FE-1C83C7990BE1}">
      <dgm:prSet/>
      <dgm:spPr/>
      <dgm:t>
        <a:bodyPr/>
        <a:lstStyle/>
        <a:p>
          <a:endParaRPr lang="en-US"/>
        </a:p>
      </dgm:t>
    </dgm:pt>
    <dgm:pt modelId="{E0376741-DBE9-4DF7-B810-B689A2F303D0}" type="sibTrans" cxnId="{FF36DF11-CE1B-4B38-B1FE-1C83C7990BE1}">
      <dgm:prSet/>
      <dgm:spPr/>
      <dgm:t>
        <a:bodyPr/>
        <a:lstStyle/>
        <a:p>
          <a:endParaRPr lang="en-US"/>
        </a:p>
      </dgm:t>
    </dgm:pt>
    <dgm:pt modelId="{F12D179A-BC1A-46D1-AF2B-DF0E6D7069CD}">
      <dgm:prSet phldrT="[Text]" custT="1"/>
      <dgm:spPr>
        <a:solidFill>
          <a:srgbClr val="CCCCCC"/>
        </a:solidFill>
      </dgm:spPr>
      <dgm:t>
        <a:bodyPr/>
        <a:lstStyle/>
        <a:p>
          <a:r>
            <a:rPr lang="en-US" sz="1800" b="1" dirty="0">
              <a:solidFill>
                <a:schemeClr val="tx1"/>
              </a:solidFill>
              <a:latin typeface="Times New Roman" pitchFamily="18" charset="0"/>
              <a:cs typeface="Times New Roman" pitchFamily="18" charset="0"/>
            </a:rPr>
            <a:t>Respect for persons</a:t>
          </a:r>
        </a:p>
      </dgm:t>
    </dgm:pt>
    <dgm:pt modelId="{92A5E552-B9C2-4101-BAB3-FF5E39198832}" type="parTrans" cxnId="{589D4997-6FCB-4D3B-9241-2AF9889CB654}">
      <dgm:prSet/>
      <dgm:spPr/>
      <dgm:t>
        <a:bodyPr/>
        <a:lstStyle/>
        <a:p>
          <a:endParaRPr lang="en-US" dirty="0"/>
        </a:p>
      </dgm:t>
    </dgm:pt>
    <dgm:pt modelId="{D7B68C40-AF94-4505-988A-A77205A2632F}" type="sibTrans" cxnId="{589D4997-6FCB-4D3B-9241-2AF9889CB654}">
      <dgm:prSet/>
      <dgm:spPr/>
      <dgm:t>
        <a:bodyPr/>
        <a:lstStyle/>
        <a:p>
          <a:endParaRPr lang="en-US"/>
        </a:p>
      </dgm:t>
    </dgm:pt>
    <dgm:pt modelId="{C79E57D3-4103-4AA4-9E1F-7C213885E2B5}">
      <dgm:prSet phldrT="[Text]" custT="1"/>
      <dgm:spPr>
        <a:solidFill>
          <a:srgbClr val="CCCCCC"/>
        </a:solidFill>
      </dgm:spPr>
      <dgm:t>
        <a:bodyPr/>
        <a:lstStyle/>
        <a:p>
          <a:r>
            <a:rPr lang="en-US" sz="1800" b="1" dirty="0">
              <a:solidFill>
                <a:schemeClr val="tx1"/>
              </a:solidFill>
              <a:latin typeface="Times New Roman" pitchFamily="18" charset="0"/>
              <a:cs typeface="Times New Roman" pitchFamily="18" charset="0"/>
            </a:rPr>
            <a:t>Beneficence</a:t>
          </a:r>
        </a:p>
      </dgm:t>
    </dgm:pt>
    <dgm:pt modelId="{0AC4E0FB-64A5-4672-92C5-8E2F0DCA0AA7}" type="parTrans" cxnId="{2242E889-1310-49D9-B213-FB4F344E016D}">
      <dgm:prSet/>
      <dgm:spPr/>
      <dgm:t>
        <a:bodyPr/>
        <a:lstStyle/>
        <a:p>
          <a:endParaRPr lang="en-US" dirty="0"/>
        </a:p>
      </dgm:t>
    </dgm:pt>
    <dgm:pt modelId="{DAA8AA25-8316-4178-82B6-5D1D2666861C}" type="sibTrans" cxnId="{2242E889-1310-49D9-B213-FB4F344E016D}">
      <dgm:prSet/>
      <dgm:spPr/>
      <dgm:t>
        <a:bodyPr/>
        <a:lstStyle/>
        <a:p>
          <a:endParaRPr lang="en-US"/>
        </a:p>
      </dgm:t>
    </dgm:pt>
    <dgm:pt modelId="{54DD3431-60E4-4450-B85A-DCE8F974ECBB}">
      <dgm:prSet phldrT="[Text]" custT="1"/>
      <dgm:spPr>
        <a:solidFill>
          <a:srgbClr val="CCCCCC"/>
        </a:solidFill>
      </dgm:spPr>
      <dgm:t>
        <a:bodyPr/>
        <a:lstStyle/>
        <a:p>
          <a:r>
            <a:rPr lang="en-US" sz="1800" b="1" dirty="0">
              <a:solidFill>
                <a:schemeClr val="tx1"/>
              </a:solidFill>
              <a:latin typeface="Times New Roman" pitchFamily="18" charset="0"/>
              <a:cs typeface="Times New Roman" pitchFamily="18" charset="0"/>
            </a:rPr>
            <a:t>Justice</a:t>
          </a:r>
        </a:p>
      </dgm:t>
    </dgm:pt>
    <dgm:pt modelId="{8BC6DF7F-DB6D-43E5-82BE-B2E66D55D7A6}" type="parTrans" cxnId="{6681FB5A-EE29-40DC-A61A-43BD3E5EA0B4}">
      <dgm:prSet/>
      <dgm:spPr/>
      <dgm:t>
        <a:bodyPr/>
        <a:lstStyle/>
        <a:p>
          <a:endParaRPr lang="en-US" dirty="0"/>
        </a:p>
      </dgm:t>
    </dgm:pt>
    <dgm:pt modelId="{17008793-781D-4823-BAE7-3E50AD2DD146}" type="sibTrans" cxnId="{6681FB5A-EE29-40DC-A61A-43BD3E5EA0B4}">
      <dgm:prSet/>
      <dgm:spPr/>
      <dgm:t>
        <a:bodyPr/>
        <a:lstStyle/>
        <a:p>
          <a:endParaRPr lang="en-US"/>
        </a:p>
      </dgm:t>
    </dgm:pt>
    <dgm:pt modelId="{D195FE8B-7B23-41F0-8456-80AD46DCF7FF}">
      <dgm:prSet phldrT="[Text]"/>
      <dgm:spPr/>
      <dgm:t>
        <a:bodyPr/>
        <a:lstStyle/>
        <a:p>
          <a:endParaRPr lang="en-US" dirty="0"/>
        </a:p>
      </dgm:t>
    </dgm:pt>
    <dgm:pt modelId="{06108A39-5C95-46AB-9C80-EF4E725B9E65}" type="parTrans" cxnId="{F26871E4-F784-433C-914A-D5A338395CD9}">
      <dgm:prSet/>
      <dgm:spPr/>
      <dgm:t>
        <a:bodyPr/>
        <a:lstStyle/>
        <a:p>
          <a:endParaRPr lang="en-US"/>
        </a:p>
      </dgm:t>
    </dgm:pt>
    <dgm:pt modelId="{E602BF43-CE4C-4B4C-9C37-25FEC603A5E1}" type="sibTrans" cxnId="{F26871E4-F784-433C-914A-D5A338395CD9}">
      <dgm:prSet/>
      <dgm:spPr/>
      <dgm:t>
        <a:bodyPr/>
        <a:lstStyle/>
        <a:p>
          <a:endParaRPr lang="en-US"/>
        </a:p>
      </dgm:t>
    </dgm:pt>
    <dgm:pt modelId="{38C43FDE-4D5D-4CEF-B7D4-644D40F1E6A7}" type="pres">
      <dgm:prSet presAssocID="{D71B3FFB-1BF5-4918-8EF0-EB0D2F9CA82E}" presName="cycle" presStyleCnt="0">
        <dgm:presLayoutVars>
          <dgm:chMax val="1"/>
          <dgm:dir/>
          <dgm:animLvl val="ctr"/>
          <dgm:resizeHandles val="exact"/>
        </dgm:presLayoutVars>
      </dgm:prSet>
      <dgm:spPr/>
    </dgm:pt>
    <dgm:pt modelId="{A7D5AA11-4CCC-473B-A761-03B4E3F99793}" type="pres">
      <dgm:prSet presAssocID="{E223D500-846B-4CB8-A33D-EE646AA7FC1D}" presName="centerShape" presStyleLbl="node0" presStyleIdx="0" presStyleCnt="1"/>
      <dgm:spPr/>
    </dgm:pt>
    <dgm:pt modelId="{F024E24D-BCEC-4466-8810-670201108148}" type="pres">
      <dgm:prSet presAssocID="{92A5E552-B9C2-4101-BAB3-FF5E39198832}" presName="Name9" presStyleLbl="parChTrans1D2" presStyleIdx="0" presStyleCnt="3"/>
      <dgm:spPr/>
    </dgm:pt>
    <dgm:pt modelId="{16C206BF-273A-461D-8EFD-692883F2335C}" type="pres">
      <dgm:prSet presAssocID="{92A5E552-B9C2-4101-BAB3-FF5E39198832}" presName="connTx" presStyleLbl="parChTrans1D2" presStyleIdx="0" presStyleCnt="3"/>
      <dgm:spPr/>
    </dgm:pt>
    <dgm:pt modelId="{74E5A270-7DD3-4E7F-9A26-F116B0ABBB2B}" type="pres">
      <dgm:prSet presAssocID="{F12D179A-BC1A-46D1-AF2B-DF0E6D7069CD}" presName="node" presStyleLbl="node1" presStyleIdx="0" presStyleCnt="3" custScaleX="122355" custScaleY="108803">
        <dgm:presLayoutVars>
          <dgm:bulletEnabled val="1"/>
        </dgm:presLayoutVars>
      </dgm:prSet>
      <dgm:spPr/>
    </dgm:pt>
    <dgm:pt modelId="{5CE13BE2-857A-4A76-9C77-602E80A87AF8}" type="pres">
      <dgm:prSet presAssocID="{0AC4E0FB-64A5-4672-92C5-8E2F0DCA0AA7}" presName="Name9" presStyleLbl="parChTrans1D2" presStyleIdx="1" presStyleCnt="3"/>
      <dgm:spPr/>
    </dgm:pt>
    <dgm:pt modelId="{36F86A7B-30EB-49D7-9531-1AA16809584D}" type="pres">
      <dgm:prSet presAssocID="{0AC4E0FB-64A5-4672-92C5-8E2F0DCA0AA7}" presName="connTx" presStyleLbl="parChTrans1D2" presStyleIdx="1" presStyleCnt="3"/>
      <dgm:spPr/>
    </dgm:pt>
    <dgm:pt modelId="{E6618ADC-FA02-453C-884D-8E4AB3B0FC8A}" type="pres">
      <dgm:prSet presAssocID="{C79E57D3-4103-4AA4-9E1F-7C213885E2B5}" presName="node" presStyleLbl="node1" presStyleIdx="1" presStyleCnt="3" custScaleX="132198" custScaleY="127777">
        <dgm:presLayoutVars>
          <dgm:bulletEnabled val="1"/>
        </dgm:presLayoutVars>
      </dgm:prSet>
      <dgm:spPr/>
    </dgm:pt>
    <dgm:pt modelId="{7244E366-0D32-4F8B-A01D-7B80DF0E5A89}" type="pres">
      <dgm:prSet presAssocID="{8BC6DF7F-DB6D-43E5-82BE-B2E66D55D7A6}" presName="Name9" presStyleLbl="parChTrans1D2" presStyleIdx="2" presStyleCnt="3"/>
      <dgm:spPr/>
    </dgm:pt>
    <dgm:pt modelId="{D82026BD-5278-4D10-8F24-09A19C2CBDB7}" type="pres">
      <dgm:prSet presAssocID="{8BC6DF7F-DB6D-43E5-82BE-B2E66D55D7A6}" presName="connTx" presStyleLbl="parChTrans1D2" presStyleIdx="2" presStyleCnt="3"/>
      <dgm:spPr/>
    </dgm:pt>
    <dgm:pt modelId="{79E78D67-99A1-442E-BA93-32DAD17D78F5}" type="pres">
      <dgm:prSet presAssocID="{54DD3431-60E4-4450-B85A-DCE8F974ECBB}" presName="node" presStyleLbl="node1" presStyleIdx="2" presStyleCnt="3" custScaleX="119599" custScaleY="122548">
        <dgm:presLayoutVars>
          <dgm:bulletEnabled val="1"/>
        </dgm:presLayoutVars>
      </dgm:prSet>
      <dgm:spPr/>
    </dgm:pt>
  </dgm:ptLst>
  <dgm:cxnLst>
    <dgm:cxn modelId="{FF36DF11-CE1B-4B38-B1FE-1C83C7990BE1}" srcId="{D71B3FFB-1BF5-4918-8EF0-EB0D2F9CA82E}" destId="{E223D500-846B-4CB8-A33D-EE646AA7FC1D}" srcOrd="0" destOrd="0" parTransId="{59AA60CF-9184-43C1-B8DA-1A85F9C5DDFE}" sibTransId="{E0376741-DBE9-4DF7-B810-B689A2F303D0}"/>
    <dgm:cxn modelId="{D7F12762-C620-4C83-B356-1375BC0F3A38}" type="presOf" srcId="{92A5E552-B9C2-4101-BAB3-FF5E39198832}" destId="{F024E24D-BCEC-4466-8810-670201108148}" srcOrd="0" destOrd="0" presId="urn:microsoft.com/office/officeart/2005/8/layout/radial1"/>
    <dgm:cxn modelId="{11296C44-FD31-4D74-A4E1-670BCAC3941B}" type="presOf" srcId="{54DD3431-60E4-4450-B85A-DCE8F974ECBB}" destId="{79E78D67-99A1-442E-BA93-32DAD17D78F5}" srcOrd="0" destOrd="0" presId="urn:microsoft.com/office/officeart/2005/8/layout/radial1"/>
    <dgm:cxn modelId="{936E9868-ECCD-4889-A4AE-CB4DC390C3D6}" type="presOf" srcId="{8BC6DF7F-DB6D-43E5-82BE-B2E66D55D7A6}" destId="{D82026BD-5278-4D10-8F24-09A19C2CBDB7}" srcOrd="1" destOrd="0" presId="urn:microsoft.com/office/officeart/2005/8/layout/radial1"/>
    <dgm:cxn modelId="{5DEA3B4F-9FEE-47BF-AAF6-9FE9BF06D5C7}" type="presOf" srcId="{C79E57D3-4103-4AA4-9E1F-7C213885E2B5}" destId="{E6618ADC-FA02-453C-884D-8E4AB3B0FC8A}" srcOrd="0" destOrd="0" presId="urn:microsoft.com/office/officeart/2005/8/layout/radial1"/>
    <dgm:cxn modelId="{14CD2F57-C015-4C07-8063-4DC2C74CE331}" type="presOf" srcId="{8BC6DF7F-DB6D-43E5-82BE-B2E66D55D7A6}" destId="{7244E366-0D32-4F8B-A01D-7B80DF0E5A89}" srcOrd="0" destOrd="0" presId="urn:microsoft.com/office/officeart/2005/8/layout/radial1"/>
    <dgm:cxn modelId="{6681FB5A-EE29-40DC-A61A-43BD3E5EA0B4}" srcId="{E223D500-846B-4CB8-A33D-EE646AA7FC1D}" destId="{54DD3431-60E4-4450-B85A-DCE8F974ECBB}" srcOrd="2" destOrd="0" parTransId="{8BC6DF7F-DB6D-43E5-82BE-B2E66D55D7A6}" sibTransId="{17008793-781D-4823-BAE7-3E50AD2DD146}"/>
    <dgm:cxn modelId="{2242E889-1310-49D9-B213-FB4F344E016D}" srcId="{E223D500-846B-4CB8-A33D-EE646AA7FC1D}" destId="{C79E57D3-4103-4AA4-9E1F-7C213885E2B5}" srcOrd="1" destOrd="0" parTransId="{0AC4E0FB-64A5-4672-92C5-8E2F0DCA0AA7}" sibTransId="{DAA8AA25-8316-4178-82B6-5D1D2666861C}"/>
    <dgm:cxn modelId="{589D4997-6FCB-4D3B-9241-2AF9889CB654}" srcId="{E223D500-846B-4CB8-A33D-EE646AA7FC1D}" destId="{F12D179A-BC1A-46D1-AF2B-DF0E6D7069CD}" srcOrd="0" destOrd="0" parTransId="{92A5E552-B9C2-4101-BAB3-FF5E39198832}" sibTransId="{D7B68C40-AF94-4505-988A-A77205A2632F}"/>
    <dgm:cxn modelId="{3655DFA2-387F-422A-AF49-258961F5B8B9}" type="presOf" srcId="{92A5E552-B9C2-4101-BAB3-FF5E39198832}" destId="{16C206BF-273A-461D-8EFD-692883F2335C}" srcOrd="1" destOrd="0" presId="urn:microsoft.com/office/officeart/2005/8/layout/radial1"/>
    <dgm:cxn modelId="{E3ACFAB5-03CF-4267-9A30-68EBAC6C618D}" type="presOf" srcId="{0AC4E0FB-64A5-4672-92C5-8E2F0DCA0AA7}" destId="{36F86A7B-30EB-49D7-9531-1AA16809584D}" srcOrd="1" destOrd="0" presId="urn:microsoft.com/office/officeart/2005/8/layout/radial1"/>
    <dgm:cxn modelId="{7B5444DE-7F3B-4DB0-AE6F-BDC7EC92098F}" type="presOf" srcId="{D71B3FFB-1BF5-4918-8EF0-EB0D2F9CA82E}" destId="{38C43FDE-4D5D-4CEF-B7D4-644D40F1E6A7}" srcOrd="0" destOrd="0" presId="urn:microsoft.com/office/officeart/2005/8/layout/radial1"/>
    <dgm:cxn modelId="{F26871E4-F784-433C-914A-D5A338395CD9}" srcId="{D71B3FFB-1BF5-4918-8EF0-EB0D2F9CA82E}" destId="{D195FE8B-7B23-41F0-8456-80AD46DCF7FF}" srcOrd="1" destOrd="0" parTransId="{06108A39-5C95-46AB-9C80-EF4E725B9E65}" sibTransId="{E602BF43-CE4C-4B4C-9C37-25FEC603A5E1}"/>
    <dgm:cxn modelId="{B9F122E5-CE8E-4139-853E-A70C78CFABC6}" type="presOf" srcId="{0AC4E0FB-64A5-4672-92C5-8E2F0DCA0AA7}" destId="{5CE13BE2-857A-4A76-9C77-602E80A87AF8}" srcOrd="0" destOrd="0" presId="urn:microsoft.com/office/officeart/2005/8/layout/radial1"/>
    <dgm:cxn modelId="{2E8453F3-33FE-4B29-8876-48E96F33658F}" type="presOf" srcId="{E223D500-846B-4CB8-A33D-EE646AA7FC1D}" destId="{A7D5AA11-4CCC-473B-A761-03B4E3F99793}" srcOrd="0" destOrd="0" presId="urn:microsoft.com/office/officeart/2005/8/layout/radial1"/>
    <dgm:cxn modelId="{8B4261FD-4391-44AA-8F60-59295F4D41D0}" type="presOf" srcId="{F12D179A-BC1A-46D1-AF2B-DF0E6D7069CD}" destId="{74E5A270-7DD3-4E7F-9A26-F116B0ABBB2B}" srcOrd="0" destOrd="0" presId="urn:microsoft.com/office/officeart/2005/8/layout/radial1"/>
    <dgm:cxn modelId="{3E217F7B-004B-4EDB-9ECA-04924C30D030}" type="presParOf" srcId="{38C43FDE-4D5D-4CEF-B7D4-644D40F1E6A7}" destId="{A7D5AA11-4CCC-473B-A761-03B4E3F99793}" srcOrd="0" destOrd="0" presId="urn:microsoft.com/office/officeart/2005/8/layout/radial1"/>
    <dgm:cxn modelId="{FB5AC07F-C4AF-4246-A3A7-D6C59C5272BB}" type="presParOf" srcId="{38C43FDE-4D5D-4CEF-B7D4-644D40F1E6A7}" destId="{F024E24D-BCEC-4466-8810-670201108148}" srcOrd="1" destOrd="0" presId="urn:microsoft.com/office/officeart/2005/8/layout/radial1"/>
    <dgm:cxn modelId="{783C6737-8EC7-424E-8A38-A28D4F31F3E0}" type="presParOf" srcId="{F024E24D-BCEC-4466-8810-670201108148}" destId="{16C206BF-273A-461D-8EFD-692883F2335C}" srcOrd="0" destOrd="0" presId="urn:microsoft.com/office/officeart/2005/8/layout/radial1"/>
    <dgm:cxn modelId="{53E2FB30-75B0-4904-8E43-104D5FEF5168}" type="presParOf" srcId="{38C43FDE-4D5D-4CEF-B7D4-644D40F1E6A7}" destId="{74E5A270-7DD3-4E7F-9A26-F116B0ABBB2B}" srcOrd="2" destOrd="0" presId="urn:microsoft.com/office/officeart/2005/8/layout/radial1"/>
    <dgm:cxn modelId="{794F4B3E-3BAE-4149-B764-E132ED0A0905}" type="presParOf" srcId="{38C43FDE-4D5D-4CEF-B7D4-644D40F1E6A7}" destId="{5CE13BE2-857A-4A76-9C77-602E80A87AF8}" srcOrd="3" destOrd="0" presId="urn:microsoft.com/office/officeart/2005/8/layout/radial1"/>
    <dgm:cxn modelId="{10465799-11AB-47C4-AF41-62CED826FE1D}" type="presParOf" srcId="{5CE13BE2-857A-4A76-9C77-602E80A87AF8}" destId="{36F86A7B-30EB-49D7-9531-1AA16809584D}" srcOrd="0" destOrd="0" presId="urn:microsoft.com/office/officeart/2005/8/layout/radial1"/>
    <dgm:cxn modelId="{AED25F29-F383-4287-AD09-4E8905EE8F4B}" type="presParOf" srcId="{38C43FDE-4D5D-4CEF-B7D4-644D40F1E6A7}" destId="{E6618ADC-FA02-453C-884D-8E4AB3B0FC8A}" srcOrd="4" destOrd="0" presId="urn:microsoft.com/office/officeart/2005/8/layout/radial1"/>
    <dgm:cxn modelId="{336F1FFC-13B6-462C-868F-0D62AA44854A}" type="presParOf" srcId="{38C43FDE-4D5D-4CEF-B7D4-644D40F1E6A7}" destId="{7244E366-0D32-4F8B-A01D-7B80DF0E5A89}" srcOrd="5" destOrd="0" presId="urn:microsoft.com/office/officeart/2005/8/layout/radial1"/>
    <dgm:cxn modelId="{005CC9FD-11E0-47F5-9B28-82F873F09975}" type="presParOf" srcId="{7244E366-0D32-4F8B-A01D-7B80DF0E5A89}" destId="{D82026BD-5278-4D10-8F24-09A19C2CBDB7}" srcOrd="0" destOrd="0" presId="urn:microsoft.com/office/officeart/2005/8/layout/radial1"/>
    <dgm:cxn modelId="{F1C566CC-3C3D-4D22-B989-6B2EF14FA8FE}" type="presParOf" srcId="{38C43FDE-4D5D-4CEF-B7D4-644D40F1E6A7}" destId="{79E78D67-99A1-442E-BA93-32DAD17D78F5}"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74E1590-9BF9-4CD7-828D-07F982BBC05D}"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DFF53AA3-AB14-4977-8EED-E746AA019B6A}">
      <dgm:prSet phldrT="[Text]" custT="1"/>
      <dgm:spPr/>
      <dgm:t>
        <a:bodyPr/>
        <a:lstStyle/>
        <a:p>
          <a:r>
            <a:rPr lang="en-US" sz="2400" b="1" dirty="0">
              <a:ln>
                <a:noFill/>
              </a:ln>
              <a:latin typeface="Times New Roman" pitchFamily="18" charset="0"/>
              <a:cs typeface="Times New Roman" pitchFamily="18" charset="0"/>
            </a:rPr>
            <a:t>A community shares common:</a:t>
          </a:r>
        </a:p>
      </dgm:t>
    </dgm:pt>
    <dgm:pt modelId="{DA551477-DA97-4DDD-9EF1-C9948D2EDAD4}" type="parTrans" cxnId="{EAFD1080-9473-4398-B129-C1A954BC79B7}">
      <dgm:prSet/>
      <dgm:spPr/>
      <dgm:t>
        <a:bodyPr/>
        <a:lstStyle/>
        <a:p>
          <a:endParaRPr lang="en-US" sz="2400" b="1">
            <a:ln>
              <a:noFill/>
            </a:ln>
            <a:latin typeface="Times New Roman" pitchFamily="18" charset="0"/>
            <a:cs typeface="Times New Roman" pitchFamily="18" charset="0"/>
          </a:endParaRPr>
        </a:p>
      </dgm:t>
    </dgm:pt>
    <dgm:pt modelId="{565522B5-74CF-44DC-AB66-944549BB2516}" type="sibTrans" cxnId="{EAFD1080-9473-4398-B129-C1A954BC79B7}">
      <dgm:prSet/>
      <dgm:spPr/>
      <dgm:t>
        <a:bodyPr/>
        <a:lstStyle/>
        <a:p>
          <a:endParaRPr lang="en-US" sz="2400" b="1">
            <a:ln>
              <a:noFill/>
            </a:ln>
            <a:latin typeface="Times New Roman" pitchFamily="18" charset="0"/>
            <a:cs typeface="Times New Roman" pitchFamily="18" charset="0"/>
          </a:endParaRPr>
        </a:p>
      </dgm:t>
    </dgm:pt>
    <dgm:pt modelId="{7DFF54FC-4DB0-464E-9211-4FEA2D5D77BC}">
      <dgm:prSet phldrT="[Text]" custT="1"/>
      <dgm:spPr/>
      <dgm:t>
        <a:bodyPr/>
        <a:lstStyle/>
        <a:p>
          <a:r>
            <a:rPr lang="en-US" sz="2400" b="1" dirty="0">
              <a:ln>
                <a:noFill/>
              </a:ln>
              <a:latin typeface="Times New Roman" pitchFamily="18" charset="0"/>
              <a:cs typeface="Times New Roman" pitchFamily="18" charset="0"/>
            </a:rPr>
            <a:t>Geography</a:t>
          </a:r>
        </a:p>
      </dgm:t>
    </dgm:pt>
    <dgm:pt modelId="{01B25527-FAB4-490F-AD86-ECEBE9504DFB}" type="parTrans" cxnId="{CF519996-F7F0-4051-B2FF-48704C39203E}">
      <dgm:prSet/>
      <dgm:spPr>
        <a:ln>
          <a:solidFill>
            <a:schemeClr val="accent6">
              <a:lumMod val="75000"/>
            </a:schemeClr>
          </a:solidFill>
        </a:ln>
      </dgm:spPr>
      <dgm:t>
        <a:bodyPr/>
        <a:lstStyle/>
        <a:p>
          <a:endParaRPr lang="en-US" sz="2400" b="1">
            <a:ln>
              <a:noFill/>
            </a:ln>
            <a:latin typeface="Times New Roman" pitchFamily="18" charset="0"/>
            <a:cs typeface="Times New Roman" pitchFamily="18" charset="0"/>
          </a:endParaRPr>
        </a:p>
      </dgm:t>
    </dgm:pt>
    <dgm:pt modelId="{DD78DBE1-4CC1-46EB-9DBF-ACC4B985DA42}" type="sibTrans" cxnId="{CF519996-F7F0-4051-B2FF-48704C39203E}">
      <dgm:prSet/>
      <dgm:spPr/>
      <dgm:t>
        <a:bodyPr/>
        <a:lstStyle/>
        <a:p>
          <a:endParaRPr lang="en-US" sz="2400" b="1">
            <a:ln>
              <a:noFill/>
            </a:ln>
            <a:latin typeface="Times New Roman" pitchFamily="18" charset="0"/>
            <a:cs typeface="Times New Roman" pitchFamily="18" charset="0"/>
          </a:endParaRPr>
        </a:p>
      </dgm:t>
    </dgm:pt>
    <dgm:pt modelId="{2130C7F6-93C2-4AB6-843F-668A3D631C06}">
      <dgm:prSet phldrT="[Text]" custT="1"/>
      <dgm:spPr/>
      <dgm:t>
        <a:bodyPr/>
        <a:lstStyle/>
        <a:p>
          <a:r>
            <a:rPr lang="en-US" sz="2400" b="1" dirty="0">
              <a:ln>
                <a:noFill/>
              </a:ln>
              <a:latin typeface="Times New Roman" pitchFamily="18" charset="0"/>
              <a:cs typeface="Times New Roman" pitchFamily="18" charset="0"/>
            </a:rPr>
            <a:t>Racial or ethnic makeup</a:t>
          </a:r>
        </a:p>
      </dgm:t>
    </dgm:pt>
    <dgm:pt modelId="{76DE0A09-54C5-4D23-A3FF-738D24F781E3}" type="parTrans" cxnId="{8BB94604-1855-458B-B5E8-A428C7315003}">
      <dgm:prSet/>
      <dgm:spPr>
        <a:ln>
          <a:solidFill>
            <a:schemeClr val="accent6">
              <a:lumMod val="75000"/>
            </a:schemeClr>
          </a:solidFill>
        </a:ln>
      </dgm:spPr>
      <dgm:t>
        <a:bodyPr/>
        <a:lstStyle/>
        <a:p>
          <a:endParaRPr lang="en-US" sz="2400" b="1">
            <a:ln>
              <a:noFill/>
            </a:ln>
            <a:latin typeface="Times New Roman" pitchFamily="18" charset="0"/>
            <a:cs typeface="Times New Roman" pitchFamily="18" charset="0"/>
          </a:endParaRPr>
        </a:p>
      </dgm:t>
    </dgm:pt>
    <dgm:pt modelId="{5357AF0B-C27C-4D9D-B4E7-E8058A3CE58F}" type="sibTrans" cxnId="{8BB94604-1855-458B-B5E8-A428C7315003}">
      <dgm:prSet/>
      <dgm:spPr/>
      <dgm:t>
        <a:bodyPr/>
        <a:lstStyle/>
        <a:p>
          <a:endParaRPr lang="en-US" sz="2400" b="1">
            <a:ln>
              <a:noFill/>
            </a:ln>
            <a:latin typeface="Times New Roman" pitchFamily="18" charset="0"/>
            <a:cs typeface="Times New Roman" pitchFamily="18" charset="0"/>
          </a:endParaRPr>
        </a:p>
      </dgm:t>
    </dgm:pt>
    <dgm:pt modelId="{7C6293DE-CF0B-435C-9EF9-FA8096A91BB4}">
      <dgm:prSet phldrT="[Text]" custT="1"/>
      <dgm:spPr/>
      <dgm:t>
        <a:bodyPr/>
        <a:lstStyle/>
        <a:p>
          <a:r>
            <a:rPr lang="en-US" sz="2400" b="1" dirty="0">
              <a:ln>
                <a:noFill/>
              </a:ln>
              <a:latin typeface="Times New Roman" pitchFamily="18" charset="0"/>
              <a:cs typeface="Times New Roman" pitchFamily="18" charset="0"/>
            </a:rPr>
            <a:t>Values, culture, beliefs, and interests</a:t>
          </a:r>
        </a:p>
      </dgm:t>
    </dgm:pt>
    <dgm:pt modelId="{D6E63531-3709-428A-AD1F-989DA23283E3}" type="parTrans" cxnId="{4D1C8BCE-4F11-475F-A1C7-965104741F19}">
      <dgm:prSet/>
      <dgm:spPr>
        <a:ln>
          <a:solidFill>
            <a:schemeClr val="accent6">
              <a:lumMod val="75000"/>
            </a:schemeClr>
          </a:solidFill>
        </a:ln>
      </dgm:spPr>
      <dgm:t>
        <a:bodyPr/>
        <a:lstStyle/>
        <a:p>
          <a:endParaRPr lang="en-US" sz="2400" b="1">
            <a:ln>
              <a:noFill/>
            </a:ln>
            <a:latin typeface="Times New Roman" pitchFamily="18" charset="0"/>
            <a:cs typeface="Times New Roman" pitchFamily="18" charset="0"/>
          </a:endParaRPr>
        </a:p>
      </dgm:t>
    </dgm:pt>
    <dgm:pt modelId="{A3DA339F-8538-473A-95C4-74BC253B78BF}" type="sibTrans" cxnId="{4D1C8BCE-4F11-475F-A1C7-965104741F19}">
      <dgm:prSet/>
      <dgm:spPr/>
      <dgm:t>
        <a:bodyPr/>
        <a:lstStyle/>
        <a:p>
          <a:endParaRPr lang="en-US" sz="2400" b="1">
            <a:ln>
              <a:noFill/>
            </a:ln>
            <a:latin typeface="Times New Roman" pitchFamily="18" charset="0"/>
            <a:cs typeface="Times New Roman" pitchFamily="18" charset="0"/>
          </a:endParaRPr>
        </a:p>
      </dgm:t>
    </dgm:pt>
    <dgm:pt modelId="{FD1F89AF-3C81-4F2B-94ED-72C72A80136A}" type="pres">
      <dgm:prSet presAssocID="{274E1590-9BF9-4CD7-828D-07F982BBC05D}" presName="Name0" presStyleCnt="0">
        <dgm:presLayoutVars>
          <dgm:orgChart val="1"/>
          <dgm:chPref val="1"/>
          <dgm:dir/>
          <dgm:animOne val="branch"/>
          <dgm:animLvl val="lvl"/>
          <dgm:resizeHandles/>
        </dgm:presLayoutVars>
      </dgm:prSet>
      <dgm:spPr/>
    </dgm:pt>
    <dgm:pt modelId="{43BD6F33-1801-4AB4-96F5-8564A54FBE57}" type="pres">
      <dgm:prSet presAssocID="{DFF53AA3-AB14-4977-8EED-E746AA019B6A}" presName="hierRoot1" presStyleCnt="0">
        <dgm:presLayoutVars>
          <dgm:hierBranch val="init"/>
        </dgm:presLayoutVars>
      </dgm:prSet>
      <dgm:spPr/>
    </dgm:pt>
    <dgm:pt modelId="{8A3D92D2-C05F-4937-B7C8-17C7DE57C64D}" type="pres">
      <dgm:prSet presAssocID="{DFF53AA3-AB14-4977-8EED-E746AA019B6A}" presName="rootComposite1" presStyleCnt="0"/>
      <dgm:spPr/>
    </dgm:pt>
    <dgm:pt modelId="{4B5E516B-4E98-468D-8E4C-D00FD64123FC}" type="pres">
      <dgm:prSet presAssocID="{DFF53AA3-AB14-4977-8EED-E746AA019B6A}" presName="rootText1" presStyleLbl="alignAcc1" presStyleIdx="0" presStyleCnt="0">
        <dgm:presLayoutVars>
          <dgm:chPref val="3"/>
        </dgm:presLayoutVars>
      </dgm:prSet>
      <dgm:spPr/>
    </dgm:pt>
    <dgm:pt modelId="{6BB48B1C-2EA2-49E5-9C50-85B80FB83930}" type="pres">
      <dgm:prSet presAssocID="{DFF53AA3-AB14-4977-8EED-E746AA019B6A}" presName="topArc1" presStyleLbl="parChTrans1D1" presStyleIdx="0" presStyleCnt="8"/>
      <dgm:spPr>
        <a:ln>
          <a:solidFill>
            <a:schemeClr val="accent6">
              <a:lumMod val="75000"/>
            </a:schemeClr>
          </a:solidFill>
        </a:ln>
      </dgm:spPr>
    </dgm:pt>
    <dgm:pt modelId="{B2F0C9B9-7982-412E-B3FC-5D5D848C916E}" type="pres">
      <dgm:prSet presAssocID="{DFF53AA3-AB14-4977-8EED-E746AA019B6A}" presName="bottomArc1" presStyleLbl="parChTrans1D1" presStyleIdx="1" presStyleCnt="8"/>
      <dgm:spPr>
        <a:ln>
          <a:solidFill>
            <a:schemeClr val="accent6">
              <a:lumMod val="75000"/>
            </a:schemeClr>
          </a:solidFill>
        </a:ln>
      </dgm:spPr>
    </dgm:pt>
    <dgm:pt modelId="{252A5C97-12E6-4DF5-A96E-0FC06CAFDCF6}" type="pres">
      <dgm:prSet presAssocID="{DFF53AA3-AB14-4977-8EED-E746AA019B6A}" presName="topConnNode1" presStyleLbl="node1" presStyleIdx="0" presStyleCnt="0"/>
      <dgm:spPr/>
    </dgm:pt>
    <dgm:pt modelId="{6AD8E67B-BF23-4216-A381-A62E26CFB259}" type="pres">
      <dgm:prSet presAssocID="{DFF53AA3-AB14-4977-8EED-E746AA019B6A}" presName="hierChild2" presStyleCnt="0"/>
      <dgm:spPr/>
    </dgm:pt>
    <dgm:pt modelId="{C58AF9B1-19AF-417F-989A-0A442F6C6781}" type="pres">
      <dgm:prSet presAssocID="{01B25527-FAB4-490F-AD86-ECEBE9504DFB}" presName="Name28" presStyleLbl="parChTrans1D2" presStyleIdx="0" presStyleCnt="3"/>
      <dgm:spPr/>
    </dgm:pt>
    <dgm:pt modelId="{502B14EE-6A20-456B-8DF3-687B3B212C85}" type="pres">
      <dgm:prSet presAssocID="{7DFF54FC-4DB0-464E-9211-4FEA2D5D77BC}" presName="hierRoot2" presStyleCnt="0">
        <dgm:presLayoutVars>
          <dgm:hierBranch val="init"/>
        </dgm:presLayoutVars>
      </dgm:prSet>
      <dgm:spPr/>
    </dgm:pt>
    <dgm:pt modelId="{8F57A744-D9BB-43F7-A9C4-48C3612879AC}" type="pres">
      <dgm:prSet presAssocID="{7DFF54FC-4DB0-464E-9211-4FEA2D5D77BC}" presName="rootComposite2" presStyleCnt="0"/>
      <dgm:spPr/>
    </dgm:pt>
    <dgm:pt modelId="{A568AE72-045B-4280-A4EA-C32266200D59}" type="pres">
      <dgm:prSet presAssocID="{7DFF54FC-4DB0-464E-9211-4FEA2D5D77BC}" presName="rootText2" presStyleLbl="alignAcc1" presStyleIdx="0" presStyleCnt="0">
        <dgm:presLayoutVars>
          <dgm:chPref val="3"/>
        </dgm:presLayoutVars>
      </dgm:prSet>
      <dgm:spPr/>
    </dgm:pt>
    <dgm:pt modelId="{26E03513-AD47-4409-B456-7C065EC5650A}" type="pres">
      <dgm:prSet presAssocID="{7DFF54FC-4DB0-464E-9211-4FEA2D5D77BC}" presName="topArc2" presStyleLbl="parChTrans1D1" presStyleIdx="2" presStyleCnt="8"/>
      <dgm:spPr>
        <a:ln>
          <a:solidFill>
            <a:schemeClr val="accent6">
              <a:lumMod val="75000"/>
            </a:schemeClr>
          </a:solidFill>
        </a:ln>
      </dgm:spPr>
    </dgm:pt>
    <dgm:pt modelId="{BEC6F296-0B4A-4ED7-8BF1-3393DFB30452}" type="pres">
      <dgm:prSet presAssocID="{7DFF54FC-4DB0-464E-9211-4FEA2D5D77BC}" presName="bottomArc2" presStyleLbl="parChTrans1D1" presStyleIdx="3" presStyleCnt="8"/>
      <dgm:spPr>
        <a:ln>
          <a:solidFill>
            <a:schemeClr val="accent6">
              <a:lumMod val="75000"/>
            </a:schemeClr>
          </a:solidFill>
        </a:ln>
      </dgm:spPr>
    </dgm:pt>
    <dgm:pt modelId="{35450E1D-7DA0-4972-8E6D-CEEF4C5E7FD9}" type="pres">
      <dgm:prSet presAssocID="{7DFF54FC-4DB0-464E-9211-4FEA2D5D77BC}" presName="topConnNode2" presStyleLbl="node2" presStyleIdx="0" presStyleCnt="0"/>
      <dgm:spPr/>
    </dgm:pt>
    <dgm:pt modelId="{3C340E6D-C8EC-4C3D-8595-12B78621EFE2}" type="pres">
      <dgm:prSet presAssocID="{7DFF54FC-4DB0-464E-9211-4FEA2D5D77BC}" presName="hierChild4" presStyleCnt="0"/>
      <dgm:spPr/>
    </dgm:pt>
    <dgm:pt modelId="{DB972E32-8854-4C78-B62B-4E7DBEF5D6EF}" type="pres">
      <dgm:prSet presAssocID="{7DFF54FC-4DB0-464E-9211-4FEA2D5D77BC}" presName="hierChild5" presStyleCnt="0"/>
      <dgm:spPr/>
    </dgm:pt>
    <dgm:pt modelId="{F252365A-17F8-40F5-89EA-4011C1A94FC9}" type="pres">
      <dgm:prSet presAssocID="{76DE0A09-54C5-4D23-A3FF-738D24F781E3}" presName="Name28" presStyleLbl="parChTrans1D2" presStyleIdx="1" presStyleCnt="3"/>
      <dgm:spPr/>
    </dgm:pt>
    <dgm:pt modelId="{89A302C3-8B6B-4AFC-9A37-54DCAABEB3DB}" type="pres">
      <dgm:prSet presAssocID="{2130C7F6-93C2-4AB6-843F-668A3D631C06}" presName="hierRoot2" presStyleCnt="0">
        <dgm:presLayoutVars>
          <dgm:hierBranch val="init"/>
        </dgm:presLayoutVars>
      </dgm:prSet>
      <dgm:spPr/>
    </dgm:pt>
    <dgm:pt modelId="{6FE134CE-5F4A-4E1A-A2F1-C48BD410C867}" type="pres">
      <dgm:prSet presAssocID="{2130C7F6-93C2-4AB6-843F-668A3D631C06}" presName="rootComposite2" presStyleCnt="0"/>
      <dgm:spPr/>
    </dgm:pt>
    <dgm:pt modelId="{02609C09-544D-4B96-B179-93FEDF479458}" type="pres">
      <dgm:prSet presAssocID="{2130C7F6-93C2-4AB6-843F-668A3D631C06}" presName="rootText2" presStyleLbl="alignAcc1" presStyleIdx="0" presStyleCnt="0">
        <dgm:presLayoutVars>
          <dgm:chPref val="3"/>
        </dgm:presLayoutVars>
      </dgm:prSet>
      <dgm:spPr/>
    </dgm:pt>
    <dgm:pt modelId="{23E6E7E0-CDF4-4786-8F5E-70816D095D24}" type="pres">
      <dgm:prSet presAssocID="{2130C7F6-93C2-4AB6-843F-668A3D631C06}" presName="topArc2" presStyleLbl="parChTrans1D1" presStyleIdx="4" presStyleCnt="8"/>
      <dgm:spPr>
        <a:ln>
          <a:solidFill>
            <a:schemeClr val="accent6">
              <a:lumMod val="75000"/>
            </a:schemeClr>
          </a:solidFill>
        </a:ln>
      </dgm:spPr>
    </dgm:pt>
    <dgm:pt modelId="{11B9CFF7-680F-4CF3-AA49-D6F3195C78C4}" type="pres">
      <dgm:prSet presAssocID="{2130C7F6-93C2-4AB6-843F-668A3D631C06}" presName="bottomArc2" presStyleLbl="parChTrans1D1" presStyleIdx="5" presStyleCnt="8"/>
      <dgm:spPr>
        <a:ln>
          <a:solidFill>
            <a:schemeClr val="accent6">
              <a:lumMod val="75000"/>
            </a:schemeClr>
          </a:solidFill>
        </a:ln>
      </dgm:spPr>
    </dgm:pt>
    <dgm:pt modelId="{53351811-64F0-48E6-9280-0BD3B4BCAD75}" type="pres">
      <dgm:prSet presAssocID="{2130C7F6-93C2-4AB6-843F-668A3D631C06}" presName="topConnNode2" presStyleLbl="node2" presStyleIdx="0" presStyleCnt="0"/>
      <dgm:spPr/>
    </dgm:pt>
    <dgm:pt modelId="{F842FB99-C3E4-4453-ACDA-04B78F9FCA9D}" type="pres">
      <dgm:prSet presAssocID="{2130C7F6-93C2-4AB6-843F-668A3D631C06}" presName="hierChild4" presStyleCnt="0"/>
      <dgm:spPr/>
    </dgm:pt>
    <dgm:pt modelId="{AEBC9686-7B8F-4E07-8CC1-48595D09CD24}" type="pres">
      <dgm:prSet presAssocID="{2130C7F6-93C2-4AB6-843F-668A3D631C06}" presName="hierChild5" presStyleCnt="0"/>
      <dgm:spPr/>
    </dgm:pt>
    <dgm:pt modelId="{95D24D4B-0473-4FEB-BE21-F7D9AF122E7E}" type="pres">
      <dgm:prSet presAssocID="{D6E63531-3709-428A-AD1F-989DA23283E3}" presName="Name28" presStyleLbl="parChTrans1D2" presStyleIdx="2" presStyleCnt="3"/>
      <dgm:spPr/>
    </dgm:pt>
    <dgm:pt modelId="{944479F0-8A76-4A79-AA5B-C27D3121AFDF}" type="pres">
      <dgm:prSet presAssocID="{7C6293DE-CF0B-435C-9EF9-FA8096A91BB4}" presName="hierRoot2" presStyleCnt="0">
        <dgm:presLayoutVars>
          <dgm:hierBranch val="init"/>
        </dgm:presLayoutVars>
      </dgm:prSet>
      <dgm:spPr/>
    </dgm:pt>
    <dgm:pt modelId="{3FD2EEA8-96FC-4253-8B93-CF788A9BDD4F}" type="pres">
      <dgm:prSet presAssocID="{7C6293DE-CF0B-435C-9EF9-FA8096A91BB4}" presName="rootComposite2" presStyleCnt="0"/>
      <dgm:spPr/>
    </dgm:pt>
    <dgm:pt modelId="{737E868F-74DC-4F83-8CC8-E38449112C95}" type="pres">
      <dgm:prSet presAssocID="{7C6293DE-CF0B-435C-9EF9-FA8096A91BB4}" presName="rootText2" presStyleLbl="alignAcc1" presStyleIdx="0" presStyleCnt="0">
        <dgm:presLayoutVars>
          <dgm:chPref val="3"/>
        </dgm:presLayoutVars>
      </dgm:prSet>
      <dgm:spPr/>
    </dgm:pt>
    <dgm:pt modelId="{DFEA41C3-D654-440C-B4E2-2113792C2C4D}" type="pres">
      <dgm:prSet presAssocID="{7C6293DE-CF0B-435C-9EF9-FA8096A91BB4}" presName="topArc2" presStyleLbl="parChTrans1D1" presStyleIdx="6" presStyleCnt="8"/>
      <dgm:spPr>
        <a:ln>
          <a:solidFill>
            <a:schemeClr val="accent6">
              <a:lumMod val="75000"/>
            </a:schemeClr>
          </a:solidFill>
        </a:ln>
      </dgm:spPr>
    </dgm:pt>
    <dgm:pt modelId="{F9965700-E990-415F-8E6D-C55B267ACE45}" type="pres">
      <dgm:prSet presAssocID="{7C6293DE-CF0B-435C-9EF9-FA8096A91BB4}" presName="bottomArc2" presStyleLbl="parChTrans1D1" presStyleIdx="7" presStyleCnt="8"/>
      <dgm:spPr>
        <a:ln>
          <a:solidFill>
            <a:schemeClr val="accent6">
              <a:lumMod val="75000"/>
            </a:schemeClr>
          </a:solidFill>
        </a:ln>
      </dgm:spPr>
    </dgm:pt>
    <dgm:pt modelId="{D25F20C9-E845-4F8E-9A7E-04F5E3E80378}" type="pres">
      <dgm:prSet presAssocID="{7C6293DE-CF0B-435C-9EF9-FA8096A91BB4}" presName="topConnNode2" presStyleLbl="node2" presStyleIdx="0" presStyleCnt="0"/>
      <dgm:spPr/>
    </dgm:pt>
    <dgm:pt modelId="{0F5A1022-CA15-4F83-AF76-1B64EA6C4FC5}" type="pres">
      <dgm:prSet presAssocID="{7C6293DE-CF0B-435C-9EF9-FA8096A91BB4}" presName="hierChild4" presStyleCnt="0"/>
      <dgm:spPr/>
    </dgm:pt>
    <dgm:pt modelId="{DDA4F080-B4D8-4031-8E5F-E8452A25E1DC}" type="pres">
      <dgm:prSet presAssocID="{7C6293DE-CF0B-435C-9EF9-FA8096A91BB4}" presName="hierChild5" presStyleCnt="0"/>
      <dgm:spPr/>
    </dgm:pt>
    <dgm:pt modelId="{B91C2C73-C6F9-4640-BCFB-85376CAE7E5E}" type="pres">
      <dgm:prSet presAssocID="{DFF53AA3-AB14-4977-8EED-E746AA019B6A}" presName="hierChild3" presStyleCnt="0"/>
      <dgm:spPr/>
    </dgm:pt>
  </dgm:ptLst>
  <dgm:cxnLst>
    <dgm:cxn modelId="{A381B701-47B7-4FDA-ABE4-6D540E0BC319}" type="presOf" srcId="{274E1590-9BF9-4CD7-828D-07F982BBC05D}" destId="{FD1F89AF-3C81-4F2B-94ED-72C72A80136A}" srcOrd="0" destOrd="0" presId="urn:microsoft.com/office/officeart/2008/layout/HalfCircleOrganizationChart"/>
    <dgm:cxn modelId="{8BB94604-1855-458B-B5E8-A428C7315003}" srcId="{DFF53AA3-AB14-4977-8EED-E746AA019B6A}" destId="{2130C7F6-93C2-4AB6-843F-668A3D631C06}" srcOrd="1" destOrd="0" parTransId="{76DE0A09-54C5-4D23-A3FF-738D24F781E3}" sibTransId="{5357AF0B-C27C-4D9D-B4E7-E8058A3CE58F}"/>
    <dgm:cxn modelId="{E9544C0A-4B7C-4ACD-8812-1EF78D6164FD}" type="presOf" srcId="{7DFF54FC-4DB0-464E-9211-4FEA2D5D77BC}" destId="{35450E1D-7DA0-4972-8E6D-CEEF4C5E7FD9}" srcOrd="1" destOrd="0" presId="urn:microsoft.com/office/officeart/2008/layout/HalfCircleOrganizationChart"/>
    <dgm:cxn modelId="{ADD6E22C-85FC-4FCC-8733-A07A17B845B8}" type="presOf" srcId="{7DFF54FC-4DB0-464E-9211-4FEA2D5D77BC}" destId="{A568AE72-045B-4280-A4EA-C32266200D59}" srcOrd="0" destOrd="0" presId="urn:microsoft.com/office/officeart/2008/layout/HalfCircleOrganizationChart"/>
    <dgm:cxn modelId="{0531AE44-7C36-461A-A24E-8699297484C4}" type="presOf" srcId="{7C6293DE-CF0B-435C-9EF9-FA8096A91BB4}" destId="{737E868F-74DC-4F83-8CC8-E38449112C95}" srcOrd="0" destOrd="0" presId="urn:microsoft.com/office/officeart/2008/layout/HalfCircleOrganizationChart"/>
    <dgm:cxn modelId="{5F06B84E-9ED5-4352-A074-A09ECAA53D56}" type="presOf" srcId="{01B25527-FAB4-490F-AD86-ECEBE9504DFB}" destId="{C58AF9B1-19AF-417F-989A-0A442F6C6781}" srcOrd="0" destOrd="0" presId="urn:microsoft.com/office/officeart/2008/layout/HalfCircleOrganizationChart"/>
    <dgm:cxn modelId="{AFD1F552-CE96-46DE-B86A-D14FC46D5A96}" type="presOf" srcId="{DFF53AA3-AB14-4977-8EED-E746AA019B6A}" destId="{252A5C97-12E6-4DF5-A96E-0FC06CAFDCF6}" srcOrd="1" destOrd="0" presId="urn:microsoft.com/office/officeart/2008/layout/HalfCircleOrganizationChart"/>
    <dgm:cxn modelId="{EAFD1080-9473-4398-B129-C1A954BC79B7}" srcId="{274E1590-9BF9-4CD7-828D-07F982BBC05D}" destId="{DFF53AA3-AB14-4977-8EED-E746AA019B6A}" srcOrd="0" destOrd="0" parTransId="{DA551477-DA97-4DDD-9EF1-C9948D2EDAD4}" sibTransId="{565522B5-74CF-44DC-AB66-944549BB2516}"/>
    <dgm:cxn modelId="{CF519996-F7F0-4051-B2FF-48704C39203E}" srcId="{DFF53AA3-AB14-4977-8EED-E746AA019B6A}" destId="{7DFF54FC-4DB0-464E-9211-4FEA2D5D77BC}" srcOrd="0" destOrd="0" parTransId="{01B25527-FAB4-490F-AD86-ECEBE9504DFB}" sibTransId="{DD78DBE1-4CC1-46EB-9DBF-ACC4B985DA42}"/>
    <dgm:cxn modelId="{24658CA2-1355-41C7-8A65-58FF06CB39EC}" type="presOf" srcId="{2130C7F6-93C2-4AB6-843F-668A3D631C06}" destId="{53351811-64F0-48E6-9280-0BD3B4BCAD75}" srcOrd="1" destOrd="0" presId="urn:microsoft.com/office/officeart/2008/layout/HalfCircleOrganizationChart"/>
    <dgm:cxn modelId="{255E15A9-8109-4237-8D8B-E67DFF83FC1C}" type="presOf" srcId="{DFF53AA3-AB14-4977-8EED-E746AA019B6A}" destId="{4B5E516B-4E98-468D-8E4C-D00FD64123FC}" srcOrd="0" destOrd="0" presId="urn:microsoft.com/office/officeart/2008/layout/HalfCircleOrganizationChart"/>
    <dgm:cxn modelId="{CC8AD6B4-5034-47C6-8F50-B32BAE853DDE}" type="presOf" srcId="{2130C7F6-93C2-4AB6-843F-668A3D631C06}" destId="{02609C09-544D-4B96-B179-93FEDF479458}" srcOrd="0" destOrd="0" presId="urn:microsoft.com/office/officeart/2008/layout/HalfCircleOrganizationChart"/>
    <dgm:cxn modelId="{DC3D48B5-125A-4724-B0BF-E3926178F3C5}" type="presOf" srcId="{76DE0A09-54C5-4D23-A3FF-738D24F781E3}" destId="{F252365A-17F8-40F5-89EA-4011C1A94FC9}" srcOrd="0" destOrd="0" presId="urn:microsoft.com/office/officeart/2008/layout/HalfCircleOrganizationChart"/>
    <dgm:cxn modelId="{3F34ACB5-3636-4E15-A19B-EB81AA68632B}" type="presOf" srcId="{D6E63531-3709-428A-AD1F-989DA23283E3}" destId="{95D24D4B-0473-4FEB-BE21-F7D9AF122E7E}" srcOrd="0" destOrd="0" presId="urn:microsoft.com/office/officeart/2008/layout/HalfCircleOrganizationChart"/>
    <dgm:cxn modelId="{4D1C8BCE-4F11-475F-A1C7-965104741F19}" srcId="{DFF53AA3-AB14-4977-8EED-E746AA019B6A}" destId="{7C6293DE-CF0B-435C-9EF9-FA8096A91BB4}" srcOrd="2" destOrd="0" parTransId="{D6E63531-3709-428A-AD1F-989DA23283E3}" sibTransId="{A3DA339F-8538-473A-95C4-74BC253B78BF}"/>
    <dgm:cxn modelId="{EE27D4F7-638E-44F7-ADCC-AB226799D4FD}" type="presOf" srcId="{7C6293DE-CF0B-435C-9EF9-FA8096A91BB4}" destId="{D25F20C9-E845-4F8E-9A7E-04F5E3E80378}" srcOrd="1" destOrd="0" presId="urn:microsoft.com/office/officeart/2008/layout/HalfCircleOrganizationChart"/>
    <dgm:cxn modelId="{84BEB42C-E1B2-40EB-A534-E24ACCB7E173}" type="presParOf" srcId="{FD1F89AF-3C81-4F2B-94ED-72C72A80136A}" destId="{43BD6F33-1801-4AB4-96F5-8564A54FBE57}" srcOrd="0" destOrd="0" presId="urn:microsoft.com/office/officeart/2008/layout/HalfCircleOrganizationChart"/>
    <dgm:cxn modelId="{5A71FC19-6412-4D61-A223-427112C712AF}" type="presParOf" srcId="{43BD6F33-1801-4AB4-96F5-8564A54FBE57}" destId="{8A3D92D2-C05F-4937-B7C8-17C7DE57C64D}" srcOrd="0" destOrd="0" presId="urn:microsoft.com/office/officeart/2008/layout/HalfCircleOrganizationChart"/>
    <dgm:cxn modelId="{B7E24976-4199-41EC-AB52-F235F7553E82}" type="presParOf" srcId="{8A3D92D2-C05F-4937-B7C8-17C7DE57C64D}" destId="{4B5E516B-4E98-468D-8E4C-D00FD64123FC}" srcOrd="0" destOrd="0" presId="urn:microsoft.com/office/officeart/2008/layout/HalfCircleOrganizationChart"/>
    <dgm:cxn modelId="{C519A32F-C5A0-4A21-965D-72F2EC5F3698}" type="presParOf" srcId="{8A3D92D2-C05F-4937-B7C8-17C7DE57C64D}" destId="{6BB48B1C-2EA2-49E5-9C50-85B80FB83930}" srcOrd="1" destOrd="0" presId="urn:microsoft.com/office/officeart/2008/layout/HalfCircleOrganizationChart"/>
    <dgm:cxn modelId="{0D2E582E-67C0-42F0-B9C3-ABD28CB5A9CB}" type="presParOf" srcId="{8A3D92D2-C05F-4937-B7C8-17C7DE57C64D}" destId="{B2F0C9B9-7982-412E-B3FC-5D5D848C916E}" srcOrd="2" destOrd="0" presId="urn:microsoft.com/office/officeart/2008/layout/HalfCircleOrganizationChart"/>
    <dgm:cxn modelId="{7CF05E6E-DB1F-4304-B07E-BA577B4AA994}" type="presParOf" srcId="{8A3D92D2-C05F-4937-B7C8-17C7DE57C64D}" destId="{252A5C97-12E6-4DF5-A96E-0FC06CAFDCF6}" srcOrd="3" destOrd="0" presId="urn:microsoft.com/office/officeart/2008/layout/HalfCircleOrganizationChart"/>
    <dgm:cxn modelId="{70DD233B-181E-4F61-A800-2ADB76039B89}" type="presParOf" srcId="{43BD6F33-1801-4AB4-96F5-8564A54FBE57}" destId="{6AD8E67B-BF23-4216-A381-A62E26CFB259}" srcOrd="1" destOrd="0" presId="urn:microsoft.com/office/officeart/2008/layout/HalfCircleOrganizationChart"/>
    <dgm:cxn modelId="{B0A2A19B-69EE-4076-8A68-A97662923B2E}" type="presParOf" srcId="{6AD8E67B-BF23-4216-A381-A62E26CFB259}" destId="{C58AF9B1-19AF-417F-989A-0A442F6C6781}" srcOrd="0" destOrd="0" presId="urn:microsoft.com/office/officeart/2008/layout/HalfCircleOrganizationChart"/>
    <dgm:cxn modelId="{AD507AA6-4ECE-490F-922D-2095B2D0F77E}" type="presParOf" srcId="{6AD8E67B-BF23-4216-A381-A62E26CFB259}" destId="{502B14EE-6A20-456B-8DF3-687B3B212C85}" srcOrd="1" destOrd="0" presId="urn:microsoft.com/office/officeart/2008/layout/HalfCircleOrganizationChart"/>
    <dgm:cxn modelId="{ED1D4DBE-B00A-4148-9871-4764CCDE5937}" type="presParOf" srcId="{502B14EE-6A20-456B-8DF3-687B3B212C85}" destId="{8F57A744-D9BB-43F7-A9C4-48C3612879AC}" srcOrd="0" destOrd="0" presId="urn:microsoft.com/office/officeart/2008/layout/HalfCircleOrganizationChart"/>
    <dgm:cxn modelId="{3F888CF9-53CF-4F56-A604-A91DCF446040}" type="presParOf" srcId="{8F57A744-D9BB-43F7-A9C4-48C3612879AC}" destId="{A568AE72-045B-4280-A4EA-C32266200D59}" srcOrd="0" destOrd="0" presId="urn:microsoft.com/office/officeart/2008/layout/HalfCircleOrganizationChart"/>
    <dgm:cxn modelId="{8C76E297-C232-4FA6-8DC3-4417A72EF246}" type="presParOf" srcId="{8F57A744-D9BB-43F7-A9C4-48C3612879AC}" destId="{26E03513-AD47-4409-B456-7C065EC5650A}" srcOrd="1" destOrd="0" presId="urn:microsoft.com/office/officeart/2008/layout/HalfCircleOrganizationChart"/>
    <dgm:cxn modelId="{0D715FB1-E274-4291-A5F1-FE0D1FC0B370}" type="presParOf" srcId="{8F57A744-D9BB-43F7-A9C4-48C3612879AC}" destId="{BEC6F296-0B4A-4ED7-8BF1-3393DFB30452}" srcOrd="2" destOrd="0" presId="urn:microsoft.com/office/officeart/2008/layout/HalfCircleOrganizationChart"/>
    <dgm:cxn modelId="{4ADF17DD-E84F-4FBA-8F74-8CF29EF317E4}" type="presParOf" srcId="{8F57A744-D9BB-43F7-A9C4-48C3612879AC}" destId="{35450E1D-7DA0-4972-8E6D-CEEF4C5E7FD9}" srcOrd="3" destOrd="0" presId="urn:microsoft.com/office/officeart/2008/layout/HalfCircleOrganizationChart"/>
    <dgm:cxn modelId="{78077808-5761-4873-8CDD-61942896FD8F}" type="presParOf" srcId="{502B14EE-6A20-456B-8DF3-687B3B212C85}" destId="{3C340E6D-C8EC-4C3D-8595-12B78621EFE2}" srcOrd="1" destOrd="0" presId="urn:microsoft.com/office/officeart/2008/layout/HalfCircleOrganizationChart"/>
    <dgm:cxn modelId="{63001863-FBC1-4EC6-8B80-D51E43999142}" type="presParOf" srcId="{502B14EE-6A20-456B-8DF3-687B3B212C85}" destId="{DB972E32-8854-4C78-B62B-4E7DBEF5D6EF}" srcOrd="2" destOrd="0" presId="urn:microsoft.com/office/officeart/2008/layout/HalfCircleOrganizationChart"/>
    <dgm:cxn modelId="{E0060F21-5AC0-40E2-AFA6-BAF97FAC4566}" type="presParOf" srcId="{6AD8E67B-BF23-4216-A381-A62E26CFB259}" destId="{F252365A-17F8-40F5-89EA-4011C1A94FC9}" srcOrd="2" destOrd="0" presId="urn:microsoft.com/office/officeart/2008/layout/HalfCircleOrganizationChart"/>
    <dgm:cxn modelId="{BBFC53EA-4E80-4525-A30F-4413ACF2F352}" type="presParOf" srcId="{6AD8E67B-BF23-4216-A381-A62E26CFB259}" destId="{89A302C3-8B6B-4AFC-9A37-54DCAABEB3DB}" srcOrd="3" destOrd="0" presId="urn:microsoft.com/office/officeart/2008/layout/HalfCircleOrganizationChart"/>
    <dgm:cxn modelId="{375DDEE1-C8CB-45CD-AAEE-4833F3B2719D}" type="presParOf" srcId="{89A302C3-8B6B-4AFC-9A37-54DCAABEB3DB}" destId="{6FE134CE-5F4A-4E1A-A2F1-C48BD410C867}" srcOrd="0" destOrd="0" presId="urn:microsoft.com/office/officeart/2008/layout/HalfCircleOrganizationChart"/>
    <dgm:cxn modelId="{E52C9D52-8A81-41ED-9EE5-56EF39871C39}" type="presParOf" srcId="{6FE134CE-5F4A-4E1A-A2F1-C48BD410C867}" destId="{02609C09-544D-4B96-B179-93FEDF479458}" srcOrd="0" destOrd="0" presId="urn:microsoft.com/office/officeart/2008/layout/HalfCircleOrganizationChart"/>
    <dgm:cxn modelId="{516F0D93-72AB-4C63-842B-0C41EB12C43A}" type="presParOf" srcId="{6FE134CE-5F4A-4E1A-A2F1-C48BD410C867}" destId="{23E6E7E0-CDF4-4786-8F5E-70816D095D24}" srcOrd="1" destOrd="0" presId="urn:microsoft.com/office/officeart/2008/layout/HalfCircleOrganizationChart"/>
    <dgm:cxn modelId="{7EBEB1BD-E915-4441-BDB6-1EC17BCFFA30}" type="presParOf" srcId="{6FE134CE-5F4A-4E1A-A2F1-C48BD410C867}" destId="{11B9CFF7-680F-4CF3-AA49-D6F3195C78C4}" srcOrd="2" destOrd="0" presId="urn:microsoft.com/office/officeart/2008/layout/HalfCircleOrganizationChart"/>
    <dgm:cxn modelId="{5C786E39-8BB2-4ED5-884D-E24357A990C4}" type="presParOf" srcId="{6FE134CE-5F4A-4E1A-A2F1-C48BD410C867}" destId="{53351811-64F0-48E6-9280-0BD3B4BCAD75}" srcOrd="3" destOrd="0" presId="urn:microsoft.com/office/officeart/2008/layout/HalfCircleOrganizationChart"/>
    <dgm:cxn modelId="{571FEB00-57E7-471A-97C3-AE90219AD5FC}" type="presParOf" srcId="{89A302C3-8B6B-4AFC-9A37-54DCAABEB3DB}" destId="{F842FB99-C3E4-4453-ACDA-04B78F9FCA9D}" srcOrd="1" destOrd="0" presId="urn:microsoft.com/office/officeart/2008/layout/HalfCircleOrganizationChart"/>
    <dgm:cxn modelId="{0D353421-6E57-4187-AE6C-32CB31338D51}" type="presParOf" srcId="{89A302C3-8B6B-4AFC-9A37-54DCAABEB3DB}" destId="{AEBC9686-7B8F-4E07-8CC1-48595D09CD24}" srcOrd="2" destOrd="0" presId="urn:microsoft.com/office/officeart/2008/layout/HalfCircleOrganizationChart"/>
    <dgm:cxn modelId="{D6DEAAC4-4E25-41E0-B428-F754A9692912}" type="presParOf" srcId="{6AD8E67B-BF23-4216-A381-A62E26CFB259}" destId="{95D24D4B-0473-4FEB-BE21-F7D9AF122E7E}" srcOrd="4" destOrd="0" presId="urn:microsoft.com/office/officeart/2008/layout/HalfCircleOrganizationChart"/>
    <dgm:cxn modelId="{B99E0C9C-BDA4-4C95-8D6A-3BF7B1C70594}" type="presParOf" srcId="{6AD8E67B-BF23-4216-A381-A62E26CFB259}" destId="{944479F0-8A76-4A79-AA5B-C27D3121AFDF}" srcOrd="5" destOrd="0" presId="urn:microsoft.com/office/officeart/2008/layout/HalfCircleOrganizationChart"/>
    <dgm:cxn modelId="{23908190-C159-4C19-9A00-C4A5906FBB2C}" type="presParOf" srcId="{944479F0-8A76-4A79-AA5B-C27D3121AFDF}" destId="{3FD2EEA8-96FC-4253-8B93-CF788A9BDD4F}" srcOrd="0" destOrd="0" presId="urn:microsoft.com/office/officeart/2008/layout/HalfCircleOrganizationChart"/>
    <dgm:cxn modelId="{06CE0E9C-65BA-48B5-8B25-B73D781FB448}" type="presParOf" srcId="{3FD2EEA8-96FC-4253-8B93-CF788A9BDD4F}" destId="{737E868F-74DC-4F83-8CC8-E38449112C95}" srcOrd="0" destOrd="0" presId="urn:microsoft.com/office/officeart/2008/layout/HalfCircleOrganizationChart"/>
    <dgm:cxn modelId="{3D857C20-928F-4031-A70C-C41A14B56C16}" type="presParOf" srcId="{3FD2EEA8-96FC-4253-8B93-CF788A9BDD4F}" destId="{DFEA41C3-D654-440C-B4E2-2113792C2C4D}" srcOrd="1" destOrd="0" presId="urn:microsoft.com/office/officeart/2008/layout/HalfCircleOrganizationChart"/>
    <dgm:cxn modelId="{85C4099A-4382-46F8-8500-428980905574}" type="presParOf" srcId="{3FD2EEA8-96FC-4253-8B93-CF788A9BDD4F}" destId="{F9965700-E990-415F-8E6D-C55B267ACE45}" srcOrd="2" destOrd="0" presId="urn:microsoft.com/office/officeart/2008/layout/HalfCircleOrganizationChart"/>
    <dgm:cxn modelId="{DE81C903-F553-4810-971C-EE24A31706B9}" type="presParOf" srcId="{3FD2EEA8-96FC-4253-8B93-CF788A9BDD4F}" destId="{D25F20C9-E845-4F8E-9A7E-04F5E3E80378}" srcOrd="3" destOrd="0" presId="urn:microsoft.com/office/officeart/2008/layout/HalfCircleOrganizationChart"/>
    <dgm:cxn modelId="{FE989DA8-974D-4BB5-98AB-729579980087}" type="presParOf" srcId="{944479F0-8A76-4A79-AA5B-C27D3121AFDF}" destId="{0F5A1022-CA15-4F83-AF76-1B64EA6C4FC5}" srcOrd="1" destOrd="0" presId="urn:microsoft.com/office/officeart/2008/layout/HalfCircleOrganizationChart"/>
    <dgm:cxn modelId="{E9CC6B7C-98F3-4EC4-AA6A-BE4D1F4E123B}" type="presParOf" srcId="{944479F0-8A76-4A79-AA5B-C27D3121AFDF}" destId="{DDA4F080-B4D8-4031-8E5F-E8452A25E1DC}" srcOrd="2" destOrd="0" presId="urn:microsoft.com/office/officeart/2008/layout/HalfCircleOrganizationChart"/>
    <dgm:cxn modelId="{17B24574-D71D-49F0-A378-98A2EEB095C6}" type="presParOf" srcId="{43BD6F33-1801-4AB4-96F5-8564A54FBE57}" destId="{B91C2C73-C6F9-4640-BCFB-85376CAE7E5E}" srcOrd="2" destOrd="0" presId="urn:microsoft.com/office/officeart/2008/layout/HalfCircleOrganizationChar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58F4D1-7181-4E3F-81F3-50EE563BDB9C}"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D86AF31B-D8D2-4C30-B7A0-4F5947D2C604}">
      <dgm:prSet phldrT="[Text]" custT="1"/>
      <dgm:spPr>
        <a:solidFill>
          <a:srgbClr val="EF4025"/>
        </a:solidFill>
      </dgm:spPr>
      <dgm:t>
        <a:bodyPr anchor="t"/>
        <a:lstStyle/>
        <a:p>
          <a:pPr algn="ctr"/>
          <a:r>
            <a:rPr lang="en-US" sz="14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Populations in and for which the Research is Being Conducted</a:t>
          </a:r>
        </a:p>
        <a:p>
          <a:pPr algn="ctr"/>
          <a:r>
            <a:rPr lang="en-US" sz="1300" b="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People with HIV</a:t>
          </a:r>
        </a:p>
        <a:p>
          <a:pPr algn="ctr"/>
          <a:r>
            <a:rPr lang="en-US" sz="1300" b="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People without HIV</a:t>
          </a:r>
          <a:endParaRPr lang="en-US" sz="13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gm:t>
    </dgm:pt>
    <dgm:pt modelId="{E40E2C7E-268B-4E46-8E3C-9836FBD87C1E}" type="parTrans" cxnId="{3E948D8B-DA94-4811-A5B4-D93624C4CADE}">
      <dgm:prSet/>
      <dgm:spPr/>
      <dgm:t>
        <a:bodyPr/>
        <a:lstStyle/>
        <a:p>
          <a:endParaRPr lang="en-US"/>
        </a:p>
      </dgm:t>
    </dgm:pt>
    <dgm:pt modelId="{5E013259-F409-4184-A819-EF8ABE81B92F}" type="sibTrans" cxnId="{3E948D8B-DA94-4811-A5B4-D93624C4CADE}">
      <dgm:prSet/>
      <dgm:spPr/>
      <dgm:t>
        <a:bodyPr/>
        <a:lstStyle/>
        <a:p>
          <a:endParaRPr lang="en-US"/>
        </a:p>
      </dgm:t>
    </dgm:pt>
    <dgm:pt modelId="{F4785FB8-C6DA-4086-AAAE-27EBD4B3FEBF}">
      <dgm:prSet phldrT="[Text]" custT="1"/>
      <dgm:spPr>
        <a:solidFill>
          <a:srgbClr val="CCCCCC"/>
        </a:solidFill>
        <a:ln>
          <a:solidFill>
            <a:srgbClr val="CCCCCC"/>
          </a:solidFill>
        </a:ln>
      </dgm:spPr>
      <dgm:t>
        <a:bodyPr/>
        <a:lstStyle/>
        <a:p>
          <a:pPr algn="ctr"/>
          <a:r>
            <a:rPr lang="en-US" sz="14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Key Stakeholders and  Political Leaders</a:t>
          </a:r>
        </a:p>
        <a:p>
          <a:pPr algn="ctr"/>
          <a:r>
            <a:rPr lang="en-US" sz="13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Often included in educational and outreach activities</a:t>
          </a:r>
        </a:p>
        <a:p>
          <a:pPr algn="ctr"/>
          <a:r>
            <a:rPr lang="en-US" sz="13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Can be informed of research plans, goals, and the potential impact</a:t>
          </a:r>
          <a:endParaRPr lang="en-US" sz="13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gm:t>
    </dgm:pt>
    <dgm:pt modelId="{2DD9882A-A0CB-40D6-9DE6-6D8F3E1F007C}" type="parTrans" cxnId="{FA3054D3-F934-43A8-B0DD-9B4920C5E89F}">
      <dgm:prSet/>
      <dgm:spPr/>
      <dgm:t>
        <a:bodyPr/>
        <a:lstStyle/>
        <a:p>
          <a:endParaRPr lang="en-US"/>
        </a:p>
      </dgm:t>
    </dgm:pt>
    <dgm:pt modelId="{4C876426-9617-43C1-818B-D3637E2435D0}" type="sibTrans" cxnId="{FA3054D3-F934-43A8-B0DD-9B4920C5E89F}">
      <dgm:prSet/>
      <dgm:spPr/>
      <dgm:t>
        <a:bodyPr/>
        <a:lstStyle/>
        <a:p>
          <a:endParaRPr lang="en-US"/>
        </a:p>
      </dgm:t>
    </dgm:pt>
    <dgm:pt modelId="{DE420A33-4B64-48A5-8376-486FB5F83EA4}">
      <dgm:prSet phldrT="[Text]" custT="1"/>
      <dgm:spPr>
        <a:solidFill>
          <a:srgbClr val="FF6666"/>
        </a:solidFill>
      </dgm:spPr>
      <dgm:t>
        <a:bodyPr/>
        <a:lstStyle/>
        <a:p>
          <a:pPr algn="ctr"/>
          <a:r>
            <a:rPr lang="en-US" sz="14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Support of this Broader Community</a:t>
          </a:r>
        </a:p>
        <a:p>
          <a:pPr algn="ctr"/>
          <a:r>
            <a:rPr lang="en-US" sz="13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Essential to the ongoing success of the clinical research process</a:t>
          </a:r>
        </a:p>
        <a:p>
          <a:pPr algn="ctr"/>
          <a:r>
            <a:rPr lang="en-US" sz="13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Partnerships within any given region</a:t>
          </a:r>
          <a:endParaRPr lang="en-US" sz="13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gm:t>
    </dgm:pt>
    <dgm:pt modelId="{A33C8DAA-E4C3-4537-B4EA-F17E79668856}" type="parTrans" cxnId="{957D66C5-7A64-4E54-A371-D7E2F1C8963D}">
      <dgm:prSet/>
      <dgm:spPr/>
      <dgm:t>
        <a:bodyPr/>
        <a:lstStyle/>
        <a:p>
          <a:endParaRPr lang="en-US"/>
        </a:p>
      </dgm:t>
    </dgm:pt>
    <dgm:pt modelId="{C4B45272-18DD-446E-A27D-5860C8B8B8A8}" type="sibTrans" cxnId="{957D66C5-7A64-4E54-A371-D7E2F1C8963D}">
      <dgm:prSet/>
      <dgm:spPr/>
      <dgm:t>
        <a:bodyPr/>
        <a:lstStyle/>
        <a:p>
          <a:endParaRPr lang="en-US"/>
        </a:p>
      </dgm:t>
    </dgm:pt>
    <dgm:pt modelId="{ABCD36D1-526D-4AEA-9C36-F5050DC6A92F}">
      <dgm:prSet phldrT="[Text]" custT="1"/>
      <dgm:spPr>
        <a:solidFill>
          <a:srgbClr val="CCCCCC"/>
        </a:solidFill>
        <a:ln>
          <a:solidFill>
            <a:srgbClr val="CCCCCC"/>
          </a:solidFill>
        </a:ln>
      </dgm:spPr>
      <dgm:t>
        <a:bodyPr/>
        <a:lstStyle/>
        <a:p>
          <a:r>
            <a:rPr lang="en-US" sz="14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Not Easy to Define</a:t>
          </a:r>
        </a:p>
        <a:p>
          <a:r>
            <a:rPr lang="en-US" sz="1300" b="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Views and perspectives are widely divergent</a:t>
          </a:r>
        </a:p>
        <a:p>
          <a:r>
            <a:rPr lang="en-US" sz="1300" b="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Not homogeneous</a:t>
          </a:r>
        </a:p>
        <a:p>
          <a:r>
            <a:rPr lang="en-US" sz="1300" b="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May have competing interests and priorities</a:t>
          </a:r>
        </a:p>
        <a:p>
          <a:r>
            <a:rPr lang="en-US" sz="1300" b="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May not always fit a single definition</a:t>
          </a:r>
          <a:endParaRPr lang="en-US" sz="13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gm:t>
    </dgm:pt>
    <dgm:pt modelId="{3DC48F70-AFA5-40FF-B9A4-995F18E5E7DE}" type="sibTrans" cxnId="{A9098F50-F01C-4A6B-BFA7-90350F3E52DB}">
      <dgm:prSet/>
      <dgm:spPr/>
      <dgm:t>
        <a:bodyPr/>
        <a:lstStyle/>
        <a:p>
          <a:endParaRPr lang="en-US"/>
        </a:p>
      </dgm:t>
    </dgm:pt>
    <dgm:pt modelId="{52BC03F2-8980-4CCD-8BDB-567667376ED2}" type="parTrans" cxnId="{A9098F50-F01C-4A6B-BFA7-90350F3E52DB}">
      <dgm:prSet/>
      <dgm:spPr/>
      <dgm:t>
        <a:bodyPr/>
        <a:lstStyle/>
        <a:p>
          <a:endParaRPr lang="en-US"/>
        </a:p>
      </dgm:t>
    </dgm:pt>
    <dgm:pt modelId="{4F2FD1B8-9BCD-4476-8AF5-185133F88F1D}" type="pres">
      <dgm:prSet presAssocID="{4B58F4D1-7181-4E3F-81F3-50EE563BDB9C}" presName="Name0" presStyleCnt="0">
        <dgm:presLayoutVars>
          <dgm:dir/>
          <dgm:resizeHandles val="exact"/>
        </dgm:presLayoutVars>
      </dgm:prSet>
      <dgm:spPr/>
    </dgm:pt>
    <dgm:pt modelId="{DC8AA44D-2973-429C-A863-14210A6388C9}" type="pres">
      <dgm:prSet presAssocID="{4B58F4D1-7181-4E3F-81F3-50EE563BDB9C}" presName="fgShape" presStyleLbl="fgShp" presStyleIdx="0" presStyleCnt="1"/>
      <dgm:spPr>
        <a:solidFill>
          <a:schemeClr val="tx1"/>
        </a:solidFill>
      </dgm:spPr>
    </dgm:pt>
    <dgm:pt modelId="{34FE77A1-E178-4708-9FB8-C299DC670F78}" type="pres">
      <dgm:prSet presAssocID="{4B58F4D1-7181-4E3F-81F3-50EE563BDB9C}" presName="linComp" presStyleCnt="0"/>
      <dgm:spPr/>
    </dgm:pt>
    <dgm:pt modelId="{96999014-55B6-4C62-8010-14B34F14EF80}" type="pres">
      <dgm:prSet presAssocID="{ABCD36D1-526D-4AEA-9C36-F5050DC6A92F}" presName="compNode" presStyleCnt="0"/>
      <dgm:spPr/>
    </dgm:pt>
    <dgm:pt modelId="{2E110DB9-A0C4-4688-8671-FDEF1A6A8FA4}" type="pres">
      <dgm:prSet presAssocID="{ABCD36D1-526D-4AEA-9C36-F5050DC6A92F}" presName="bkgdShape" presStyleLbl="node1" presStyleIdx="0" presStyleCnt="4"/>
      <dgm:spPr/>
    </dgm:pt>
    <dgm:pt modelId="{E4938ACE-08C5-4FFF-8CC5-3F75019F0C54}" type="pres">
      <dgm:prSet presAssocID="{ABCD36D1-526D-4AEA-9C36-F5050DC6A92F}" presName="nodeTx" presStyleLbl="node1" presStyleIdx="0" presStyleCnt="4">
        <dgm:presLayoutVars>
          <dgm:bulletEnabled val="1"/>
        </dgm:presLayoutVars>
      </dgm:prSet>
      <dgm:spPr/>
    </dgm:pt>
    <dgm:pt modelId="{611EEAF9-CC76-4E11-80FE-FAA2AF457995}" type="pres">
      <dgm:prSet presAssocID="{ABCD36D1-526D-4AEA-9C36-F5050DC6A92F}" presName="invisiNode" presStyleLbl="node1" presStyleIdx="0" presStyleCnt="4"/>
      <dgm:spPr/>
    </dgm:pt>
    <dgm:pt modelId="{9820AE03-AAE8-42DD-90A5-D45AD64240D8}" type="pres">
      <dgm:prSet presAssocID="{ABCD36D1-526D-4AEA-9C36-F5050DC6A92F}" presName="imagNode"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56EED37-5E49-4665-AD8B-FF123EE2B447}" type="pres">
      <dgm:prSet presAssocID="{3DC48F70-AFA5-40FF-B9A4-995F18E5E7DE}" presName="sibTrans" presStyleLbl="sibTrans2D1" presStyleIdx="0" presStyleCnt="0"/>
      <dgm:spPr/>
    </dgm:pt>
    <dgm:pt modelId="{2E57994C-5354-4D00-BC21-8A79870C58EC}" type="pres">
      <dgm:prSet presAssocID="{D86AF31B-D8D2-4C30-B7A0-4F5947D2C604}" presName="compNode" presStyleCnt="0"/>
      <dgm:spPr/>
    </dgm:pt>
    <dgm:pt modelId="{72294ECC-45DA-4A12-B8BA-890EB46F2D56}" type="pres">
      <dgm:prSet presAssocID="{D86AF31B-D8D2-4C30-B7A0-4F5947D2C604}" presName="bkgdShape" presStyleLbl="node1" presStyleIdx="1" presStyleCnt="4" custLinFactNeighborY="271"/>
      <dgm:spPr/>
    </dgm:pt>
    <dgm:pt modelId="{4302F10C-F55D-44D8-A242-94EC12993AA6}" type="pres">
      <dgm:prSet presAssocID="{D86AF31B-D8D2-4C30-B7A0-4F5947D2C604}" presName="nodeTx" presStyleLbl="node1" presStyleIdx="1" presStyleCnt="4">
        <dgm:presLayoutVars>
          <dgm:bulletEnabled val="1"/>
        </dgm:presLayoutVars>
      </dgm:prSet>
      <dgm:spPr/>
    </dgm:pt>
    <dgm:pt modelId="{9095A2D7-1262-4495-A961-01DD88BC0C04}" type="pres">
      <dgm:prSet presAssocID="{D86AF31B-D8D2-4C30-B7A0-4F5947D2C604}" presName="invisiNode" presStyleLbl="node1" presStyleIdx="1" presStyleCnt="4"/>
      <dgm:spPr/>
    </dgm:pt>
    <dgm:pt modelId="{A12121FC-DBF5-48F6-A7CF-71793FCC28C1}" type="pres">
      <dgm:prSet presAssocID="{D86AF31B-D8D2-4C30-B7A0-4F5947D2C604}"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E281ABA-6EF8-478A-8F20-87AEFEFD1D56}" type="pres">
      <dgm:prSet presAssocID="{5E013259-F409-4184-A819-EF8ABE81B92F}" presName="sibTrans" presStyleLbl="sibTrans2D1" presStyleIdx="0" presStyleCnt="0"/>
      <dgm:spPr/>
    </dgm:pt>
    <dgm:pt modelId="{059BFDE0-9C70-4490-BC7A-DEBA486DD3E7}" type="pres">
      <dgm:prSet presAssocID="{F4785FB8-C6DA-4086-AAAE-27EBD4B3FEBF}" presName="compNode" presStyleCnt="0"/>
      <dgm:spPr/>
    </dgm:pt>
    <dgm:pt modelId="{F41868C0-F4C5-4299-AACF-D0DBA975D23F}" type="pres">
      <dgm:prSet presAssocID="{F4785FB8-C6DA-4086-AAAE-27EBD4B3FEBF}" presName="bkgdShape" presStyleLbl="node1" presStyleIdx="2" presStyleCnt="4"/>
      <dgm:spPr/>
    </dgm:pt>
    <dgm:pt modelId="{4217EAF9-3CF2-46A3-943F-1BC5BE59C5FE}" type="pres">
      <dgm:prSet presAssocID="{F4785FB8-C6DA-4086-AAAE-27EBD4B3FEBF}" presName="nodeTx" presStyleLbl="node1" presStyleIdx="2" presStyleCnt="4">
        <dgm:presLayoutVars>
          <dgm:bulletEnabled val="1"/>
        </dgm:presLayoutVars>
      </dgm:prSet>
      <dgm:spPr/>
    </dgm:pt>
    <dgm:pt modelId="{52E27F1F-7131-42D1-9858-B21EE9BA62C6}" type="pres">
      <dgm:prSet presAssocID="{F4785FB8-C6DA-4086-AAAE-27EBD4B3FEBF}" presName="invisiNode" presStyleLbl="node1" presStyleIdx="2" presStyleCnt="4"/>
      <dgm:spPr/>
    </dgm:pt>
    <dgm:pt modelId="{6E8E2C73-D2E4-4A3A-B5A7-32A4E15F0C78}" type="pres">
      <dgm:prSet presAssocID="{F4785FB8-C6DA-4086-AAAE-27EBD4B3FEBF}" presName="imagNode"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10BB4F74-F056-46D5-BEF8-8BAAA9CB4476}" type="pres">
      <dgm:prSet presAssocID="{4C876426-9617-43C1-818B-D3637E2435D0}" presName="sibTrans" presStyleLbl="sibTrans2D1" presStyleIdx="0" presStyleCnt="0"/>
      <dgm:spPr/>
    </dgm:pt>
    <dgm:pt modelId="{21A529D4-96ED-4A4B-906D-639CF71F10C2}" type="pres">
      <dgm:prSet presAssocID="{DE420A33-4B64-48A5-8376-486FB5F83EA4}" presName="compNode" presStyleCnt="0"/>
      <dgm:spPr/>
    </dgm:pt>
    <dgm:pt modelId="{DF305165-EB88-44D8-BC12-49B4AF0B16D3}" type="pres">
      <dgm:prSet presAssocID="{DE420A33-4B64-48A5-8376-486FB5F83EA4}" presName="bkgdShape" presStyleLbl="node1" presStyleIdx="3" presStyleCnt="4" custLinFactNeighborX="95"/>
      <dgm:spPr/>
    </dgm:pt>
    <dgm:pt modelId="{733F76A7-D2BB-44C7-B529-03E09AB0D40B}" type="pres">
      <dgm:prSet presAssocID="{DE420A33-4B64-48A5-8376-486FB5F83EA4}" presName="nodeTx" presStyleLbl="node1" presStyleIdx="3" presStyleCnt="4">
        <dgm:presLayoutVars>
          <dgm:bulletEnabled val="1"/>
        </dgm:presLayoutVars>
      </dgm:prSet>
      <dgm:spPr/>
    </dgm:pt>
    <dgm:pt modelId="{FDE53226-1890-44A7-B2BB-E6028B563C48}" type="pres">
      <dgm:prSet presAssocID="{DE420A33-4B64-48A5-8376-486FB5F83EA4}" presName="invisiNode" presStyleLbl="node1" presStyleIdx="3" presStyleCnt="4"/>
      <dgm:spPr/>
    </dgm:pt>
    <dgm:pt modelId="{45CF5A8A-5041-482B-A887-37D41A5B93E2}" type="pres">
      <dgm:prSet presAssocID="{DE420A33-4B64-48A5-8376-486FB5F83EA4}" presName="imagNode" presStyleLbl="f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D5DA5D05-99E5-4E53-AE4F-344F1915B599}" type="presOf" srcId="{D86AF31B-D8D2-4C30-B7A0-4F5947D2C604}" destId="{72294ECC-45DA-4A12-B8BA-890EB46F2D56}" srcOrd="0" destOrd="0" presId="urn:microsoft.com/office/officeart/2005/8/layout/hList7"/>
    <dgm:cxn modelId="{5EADAE0D-3DB4-4517-A7BB-58E80BEE87DA}" type="presOf" srcId="{DE420A33-4B64-48A5-8376-486FB5F83EA4}" destId="{733F76A7-D2BB-44C7-B529-03E09AB0D40B}" srcOrd="1" destOrd="0" presId="urn:microsoft.com/office/officeart/2005/8/layout/hList7"/>
    <dgm:cxn modelId="{59362119-B430-4EB1-A6D4-F1BBB9903DF6}" type="presOf" srcId="{4B58F4D1-7181-4E3F-81F3-50EE563BDB9C}" destId="{4F2FD1B8-9BCD-4476-8AF5-185133F88F1D}" srcOrd="0" destOrd="0" presId="urn:microsoft.com/office/officeart/2005/8/layout/hList7"/>
    <dgm:cxn modelId="{5848D41F-9831-4EE7-9ADA-8ECD25C5B610}" type="presOf" srcId="{DE420A33-4B64-48A5-8376-486FB5F83EA4}" destId="{DF305165-EB88-44D8-BC12-49B4AF0B16D3}" srcOrd="0" destOrd="0" presId="urn:microsoft.com/office/officeart/2005/8/layout/hList7"/>
    <dgm:cxn modelId="{A9098F50-F01C-4A6B-BFA7-90350F3E52DB}" srcId="{4B58F4D1-7181-4E3F-81F3-50EE563BDB9C}" destId="{ABCD36D1-526D-4AEA-9C36-F5050DC6A92F}" srcOrd="0" destOrd="0" parTransId="{52BC03F2-8980-4CCD-8BDB-567667376ED2}" sibTransId="{3DC48F70-AFA5-40FF-B9A4-995F18E5E7DE}"/>
    <dgm:cxn modelId="{3BDEE653-997B-488B-8399-68F9333F82EC}" type="presOf" srcId="{4C876426-9617-43C1-818B-D3637E2435D0}" destId="{10BB4F74-F056-46D5-BEF8-8BAAA9CB4476}" srcOrd="0" destOrd="0" presId="urn:microsoft.com/office/officeart/2005/8/layout/hList7"/>
    <dgm:cxn modelId="{B5607C7E-D281-485D-924B-3CCCB8D28DF7}" type="presOf" srcId="{5E013259-F409-4184-A819-EF8ABE81B92F}" destId="{9E281ABA-6EF8-478A-8F20-87AEFEFD1D56}" srcOrd="0" destOrd="0" presId="urn:microsoft.com/office/officeart/2005/8/layout/hList7"/>
    <dgm:cxn modelId="{3E948D8B-DA94-4811-A5B4-D93624C4CADE}" srcId="{4B58F4D1-7181-4E3F-81F3-50EE563BDB9C}" destId="{D86AF31B-D8D2-4C30-B7A0-4F5947D2C604}" srcOrd="1" destOrd="0" parTransId="{E40E2C7E-268B-4E46-8E3C-9836FBD87C1E}" sibTransId="{5E013259-F409-4184-A819-EF8ABE81B92F}"/>
    <dgm:cxn modelId="{27C60B99-0B91-4F96-92AE-BE65F12E45DE}" type="presOf" srcId="{ABCD36D1-526D-4AEA-9C36-F5050DC6A92F}" destId="{E4938ACE-08C5-4FFF-8CC5-3F75019F0C54}" srcOrd="1" destOrd="0" presId="urn:microsoft.com/office/officeart/2005/8/layout/hList7"/>
    <dgm:cxn modelId="{284A37B5-E44F-42EA-8885-8E0495DC52D9}" type="presOf" srcId="{F4785FB8-C6DA-4086-AAAE-27EBD4B3FEBF}" destId="{4217EAF9-3CF2-46A3-943F-1BC5BE59C5FE}" srcOrd="1" destOrd="0" presId="urn:microsoft.com/office/officeart/2005/8/layout/hList7"/>
    <dgm:cxn modelId="{AD7BD2B9-855D-440B-AD1A-F302338ECC62}" type="presOf" srcId="{3DC48F70-AFA5-40FF-B9A4-995F18E5E7DE}" destId="{B56EED37-5E49-4665-AD8B-FF123EE2B447}" srcOrd="0" destOrd="0" presId="urn:microsoft.com/office/officeart/2005/8/layout/hList7"/>
    <dgm:cxn modelId="{957D66C5-7A64-4E54-A371-D7E2F1C8963D}" srcId="{4B58F4D1-7181-4E3F-81F3-50EE563BDB9C}" destId="{DE420A33-4B64-48A5-8376-486FB5F83EA4}" srcOrd="3" destOrd="0" parTransId="{A33C8DAA-E4C3-4537-B4EA-F17E79668856}" sibTransId="{C4B45272-18DD-446E-A27D-5860C8B8B8A8}"/>
    <dgm:cxn modelId="{984498CA-28B2-409D-8171-FE0AE157EA54}" type="presOf" srcId="{ABCD36D1-526D-4AEA-9C36-F5050DC6A92F}" destId="{2E110DB9-A0C4-4688-8671-FDEF1A6A8FA4}" srcOrd="0" destOrd="0" presId="urn:microsoft.com/office/officeart/2005/8/layout/hList7"/>
    <dgm:cxn modelId="{FA3054D3-F934-43A8-B0DD-9B4920C5E89F}" srcId="{4B58F4D1-7181-4E3F-81F3-50EE563BDB9C}" destId="{F4785FB8-C6DA-4086-AAAE-27EBD4B3FEBF}" srcOrd="2" destOrd="0" parTransId="{2DD9882A-A0CB-40D6-9DE6-6D8F3E1F007C}" sibTransId="{4C876426-9617-43C1-818B-D3637E2435D0}"/>
    <dgm:cxn modelId="{B6AB73D7-E04A-4938-B9E4-D53C10C6D9EF}" type="presOf" srcId="{F4785FB8-C6DA-4086-AAAE-27EBD4B3FEBF}" destId="{F41868C0-F4C5-4299-AACF-D0DBA975D23F}" srcOrd="0" destOrd="0" presId="urn:microsoft.com/office/officeart/2005/8/layout/hList7"/>
    <dgm:cxn modelId="{675A55DB-ACEB-491B-AEBA-4C54CC8A9D35}" type="presOf" srcId="{D86AF31B-D8D2-4C30-B7A0-4F5947D2C604}" destId="{4302F10C-F55D-44D8-A242-94EC12993AA6}" srcOrd="1" destOrd="0" presId="urn:microsoft.com/office/officeart/2005/8/layout/hList7"/>
    <dgm:cxn modelId="{A259F14A-685B-467B-9CE9-BC2D6A6AE756}" type="presParOf" srcId="{4F2FD1B8-9BCD-4476-8AF5-185133F88F1D}" destId="{DC8AA44D-2973-429C-A863-14210A6388C9}" srcOrd="0" destOrd="0" presId="urn:microsoft.com/office/officeart/2005/8/layout/hList7"/>
    <dgm:cxn modelId="{CF30E1C0-1B3B-4231-A9AB-42113B691CFB}" type="presParOf" srcId="{4F2FD1B8-9BCD-4476-8AF5-185133F88F1D}" destId="{34FE77A1-E178-4708-9FB8-C299DC670F78}" srcOrd="1" destOrd="0" presId="urn:microsoft.com/office/officeart/2005/8/layout/hList7"/>
    <dgm:cxn modelId="{68B360AC-2146-4933-A4C4-339858C5ED82}" type="presParOf" srcId="{34FE77A1-E178-4708-9FB8-C299DC670F78}" destId="{96999014-55B6-4C62-8010-14B34F14EF80}" srcOrd="0" destOrd="0" presId="urn:microsoft.com/office/officeart/2005/8/layout/hList7"/>
    <dgm:cxn modelId="{C05B3501-5197-4B9C-B1C5-FB1E5A746A53}" type="presParOf" srcId="{96999014-55B6-4C62-8010-14B34F14EF80}" destId="{2E110DB9-A0C4-4688-8671-FDEF1A6A8FA4}" srcOrd="0" destOrd="0" presId="urn:microsoft.com/office/officeart/2005/8/layout/hList7"/>
    <dgm:cxn modelId="{024B1B8E-0721-4C54-A231-F80577EE487A}" type="presParOf" srcId="{96999014-55B6-4C62-8010-14B34F14EF80}" destId="{E4938ACE-08C5-4FFF-8CC5-3F75019F0C54}" srcOrd="1" destOrd="0" presId="urn:microsoft.com/office/officeart/2005/8/layout/hList7"/>
    <dgm:cxn modelId="{4E17CEC5-21EB-44C6-BED2-57D096BC48FA}" type="presParOf" srcId="{96999014-55B6-4C62-8010-14B34F14EF80}" destId="{611EEAF9-CC76-4E11-80FE-FAA2AF457995}" srcOrd="2" destOrd="0" presId="urn:microsoft.com/office/officeart/2005/8/layout/hList7"/>
    <dgm:cxn modelId="{A09342FD-5CBE-41F4-BC2A-AE109A2DB03F}" type="presParOf" srcId="{96999014-55B6-4C62-8010-14B34F14EF80}" destId="{9820AE03-AAE8-42DD-90A5-D45AD64240D8}" srcOrd="3" destOrd="0" presId="urn:microsoft.com/office/officeart/2005/8/layout/hList7"/>
    <dgm:cxn modelId="{30FD9073-D56E-40E5-84EF-9193FB0118E0}" type="presParOf" srcId="{34FE77A1-E178-4708-9FB8-C299DC670F78}" destId="{B56EED37-5E49-4665-AD8B-FF123EE2B447}" srcOrd="1" destOrd="0" presId="urn:microsoft.com/office/officeart/2005/8/layout/hList7"/>
    <dgm:cxn modelId="{2E080C6B-B0CE-401C-A36B-E4F9A49F6B73}" type="presParOf" srcId="{34FE77A1-E178-4708-9FB8-C299DC670F78}" destId="{2E57994C-5354-4D00-BC21-8A79870C58EC}" srcOrd="2" destOrd="0" presId="urn:microsoft.com/office/officeart/2005/8/layout/hList7"/>
    <dgm:cxn modelId="{D73E0699-E330-4D01-8666-5EC7F50C8614}" type="presParOf" srcId="{2E57994C-5354-4D00-BC21-8A79870C58EC}" destId="{72294ECC-45DA-4A12-B8BA-890EB46F2D56}" srcOrd="0" destOrd="0" presId="urn:microsoft.com/office/officeart/2005/8/layout/hList7"/>
    <dgm:cxn modelId="{63BCE8A6-9A2F-42B6-A3B7-237A0A71FC99}" type="presParOf" srcId="{2E57994C-5354-4D00-BC21-8A79870C58EC}" destId="{4302F10C-F55D-44D8-A242-94EC12993AA6}" srcOrd="1" destOrd="0" presId="urn:microsoft.com/office/officeart/2005/8/layout/hList7"/>
    <dgm:cxn modelId="{662462F7-1E95-487B-9443-C624B70E7857}" type="presParOf" srcId="{2E57994C-5354-4D00-BC21-8A79870C58EC}" destId="{9095A2D7-1262-4495-A961-01DD88BC0C04}" srcOrd="2" destOrd="0" presId="urn:microsoft.com/office/officeart/2005/8/layout/hList7"/>
    <dgm:cxn modelId="{A7621198-4063-443C-98E5-5485B2512DE3}" type="presParOf" srcId="{2E57994C-5354-4D00-BC21-8A79870C58EC}" destId="{A12121FC-DBF5-48F6-A7CF-71793FCC28C1}" srcOrd="3" destOrd="0" presId="urn:microsoft.com/office/officeart/2005/8/layout/hList7"/>
    <dgm:cxn modelId="{9EACDE09-2CFC-47C6-905F-46C51E2DD271}" type="presParOf" srcId="{34FE77A1-E178-4708-9FB8-C299DC670F78}" destId="{9E281ABA-6EF8-478A-8F20-87AEFEFD1D56}" srcOrd="3" destOrd="0" presId="urn:microsoft.com/office/officeart/2005/8/layout/hList7"/>
    <dgm:cxn modelId="{A52B1B6A-0FAC-4307-ADB8-DFCD61923C14}" type="presParOf" srcId="{34FE77A1-E178-4708-9FB8-C299DC670F78}" destId="{059BFDE0-9C70-4490-BC7A-DEBA486DD3E7}" srcOrd="4" destOrd="0" presId="urn:microsoft.com/office/officeart/2005/8/layout/hList7"/>
    <dgm:cxn modelId="{1E5C02B0-51E2-4F6F-869C-B38FD6BBD212}" type="presParOf" srcId="{059BFDE0-9C70-4490-BC7A-DEBA486DD3E7}" destId="{F41868C0-F4C5-4299-AACF-D0DBA975D23F}" srcOrd="0" destOrd="0" presId="urn:microsoft.com/office/officeart/2005/8/layout/hList7"/>
    <dgm:cxn modelId="{E74DACB4-6242-4716-945C-9E828E2A83A3}" type="presParOf" srcId="{059BFDE0-9C70-4490-BC7A-DEBA486DD3E7}" destId="{4217EAF9-3CF2-46A3-943F-1BC5BE59C5FE}" srcOrd="1" destOrd="0" presId="urn:microsoft.com/office/officeart/2005/8/layout/hList7"/>
    <dgm:cxn modelId="{9D1D164A-C94D-426F-898C-A791EE477211}" type="presParOf" srcId="{059BFDE0-9C70-4490-BC7A-DEBA486DD3E7}" destId="{52E27F1F-7131-42D1-9858-B21EE9BA62C6}" srcOrd="2" destOrd="0" presId="urn:microsoft.com/office/officeart/2005/8/layout/hList7"/>
    <dgm:cxn modelId="{35160F59-8872-43F5-87A6-30E9B6B02010}" type="presParOf" srcId="{059BFDE0-9C70-4490-BC7A-DEBA486DD3E7}" destId="{6E8E2C73-D2E4-4A3A-B5A7-32A4E15F0C78}" srcOrd="3" destOrd="0" presId="urn:microsoft.com/office/officeart/2005/8/layout/hList7"/>
    <dgm:cxn modelId="{EBC3DFE3-5661-47BC-B770-1ECD40EEAB74}" type="presParOf" srcId="{34FE77A1-E178-4708-9FB8-C299DC670F78}" destId="{10BB4F74-F056-46D5-BEF8-8BAAA9CB4476}" srcOrd="5" destOrd="0" presId="urn:microsoft.com/office/officeart/2005/8/layout/hList7"/>
    <dgm:cxn modelId="{385BBA66-9CF8-473A-A04C-E1D712BA0489}" type="presParOf" srcId="{34FE77A1-E178-4708-9FB8-C299DC670F78}" destId="{21A529D4-96ED-4A4B-906D-639CF71F10C2}" srcOrd="6" destOrd="0" presId="urn:microsoft.com/office/officeart/2005/8/layout/hList7"/>
    <dgm:cxn modelId="{1526600A-5E36-431C-9349-9E298903BA6B}" type="presParOf" srcId="{21A529D4-96ED-4A4B-906D-639CF71F10C2}" destId="{DF305165-EB88-44D8-BC12-49B4AF0B16D3}" srcOrd="0" destOrd="0" presId="urn:microsoft.com/office/officeart/2005/8/layout/hList7"/>
    <dgm:cxn modelId="{C413AD66-6136-4C1C-BA47-376606DA7152}" type="presParOf" srcId="{21A529D4-96ED-4A4B-906D-639CF71F10C2}" destId="{733F76A7-D2BB-44C7-B529-03E09AB0D40B}" srcOrd="1" destOrd="0" presId="urn:microsoft.com/office/officeart/2005/8/layout/hList7"/>
    <dgm:cxn modelId="{79E249DB-5C57-4431-BAE4-6472EC050CD6}" type="presParOf" srcId="{21A529D4-96ED-4A4B-906D-639CF71F10C2}" destId="{FDE53226-1890-44A7-B2BB-E6028B563C48}" srcOrd="2" destOrd="0" presId="urn:microsoft.com/office/officeart/2005/8/layout/hList7"/>
    <dgm:cxn modelId="{0447CA41-E1DA-4C51-91E2-CF62D3A287DD}" type="presParOf" srcId="{21A529D4-96ED-4A4B-906D-639CF71F10C2}" destId="{45CF5A8A-5041-482B-A887-37D41A5B93E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12F6704-FE7E-4AA7-B618-5E69AA934B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10AD7A6-A20B-41AB-9BC1-859B222FD9E0}">
      <dgm:prSet phldrT="[Text]"/>
      <dgm:spPr/>
      <dgm:t>
        <a:bodyPr/>
        <a:lstStyle/>
        <a:p>
          <a:r>
            <a:rPr lang="en-US"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Community Advisory Board or Group</a:t>
          </a:r>
        </a:p>
      </dgm:t>
    </dgm:pt>
    <dgm:pt modelId="{C1252389-A64F-4F62-B434-2802D1FD5B5B}" type="parTrans" cxnId="{ABC6C269-ED54-4FCC-8304-BFA9C645BC9D}">
      <dgm:prSet/>
      <dgm:spPr/>
      <dgm:t>
        <a:bodyPr/>
        <a:lstStyle/>
        <a:p>
          <a:endParaRPr lang="en-US">
            <a:latin typeface="Times New Roman" panose="02020603050405020304" pitchFamily="18" charset="0"/>
            <a:cs typeface="Times New Roman" panose="02020603050405020304" pitchFamily="18" charset="0"/>
          </a:endParaRPr>
        </a:p>
      </dgm:t>
    </dgm:pt>
    <dgm:pt modelId="{0CB1A1F9-E017-41E8-8186-0D133004A5E5}" type="sibTrans" cxnId="{ABC6C269-ED54-4FCC-8304-BFA9C645BC9D}">
      <dgm:prSet/>
      <dgm:spPr/>
      <dgm:t>
        <a:bodyPr/>
        <a:lstStyle/>
        <a:p>
          <a:endParaRPr lang="en-US">
            <a:latin typeface="Times New Roman" panose="02020603050405020304" pitchFamily="18" charset="0"/>
            <a:cs typeface="Times New Roman" panose="02020603050405020304" pitchFamily="18" charset="0"/>
          </a:endParaRPr>
        </a:p>
      </dgm:t>
    </dgm:pt>
    <dgm:pt modelId="{BA9B61D5-7C4E-400B-A9C8-978BC44FA3EC}">
      <dgm:prSet phldrT="[Text]"/>
      <dgm:spPr/>
      <dgm:t>
        <a:bodyPr/>
        <a:lstStyle/>
        <a:p>
          <a:r>
            <a:rPr lang="en-US"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A group of community members that regularly meets with research staff</a:t>
          </a:r>
        </a:p>
      </dgm:t>
    </dgm:pt>
    <dgm:pt modelId="{E553316A-7AB3-402D-8AC0-02B71BA7C821}" type="parTrans" cxnId="{925F91BD-6365-4DA2-A24B-04D2160EF8B6}">
      <dgm:prSet/>
      <dgm:spPr/>
      <dgm:t>
        <a:bodyPr/>
        <a:lstStyle/>
        <a:p>
          <a:endParaRPr lang="en-US">
            <a:latin typeface="Times New Roman" panose="02020603050405020304" pitchFamily="18" charset="0"/>
            <a:cs typeface="Times New Roman" panose="02020603050405020304" pitchFamily="18" charset="0"/>
          </a:endParaRPr>
        </a:p>
      </dgm:t>
    </dgm:pt>
    <dgm:pt modelId="{7E341195-B9D7-4F0D-8B11-BC19B81DDD54}" type="sibTrans" cxnId="{925F91BD-6365-4DA2-A24B-04D2160EF8B6}">
      <dgm:prSet/>
      <dgm:spPr/>
      <dgm:t>
        <a:bodyPr/>
        <a:lstStyle/>
        <a:p>
          <a:endParaRPr lang="en-US">
            <a:latin typeface="Times New Roman" panose="02020603050405020304" pitchFamily="18" charset="0"/>
            <a:cs typeface="Times New Roman" panose="02020603050405020304" pitchFamily="18" charset="0"/>
          </a:endParaRPr>
        </a:p>
      </dgm:t>
    </dgm:pt>
    <dgm:pt modelId="{D57E9E9A-DA0A-4808-B964-B1C8FE01DCA5}">
      <dgm:prSet phldrT="[Text]"/>
      <dgm:spPr/>
      <dgm:t>
        <a:bodyPr/>
        <a:lstStyle/>
        <a:p>
          <a:r>
            <a:rPr lang="en-US"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Community Forum</a:t>
          </a:r>
        </a:p>
      </dgm:t>
    </dgm:pt>
    <dgm:pt modelId="{04587DA8-7DC3-41F9-8C2E-2C9D8551E2B0}" type="parTrans" cxnId="{FA105D88-B968-477B-99A5-41CA5C48D9A5}">
      <dgm:prSet/>
      <dgm:spPr/>
      <dgm:t>
        <a:bodyPr/>
        <a:lstStyle/>
        <a:p>
          <a:endParaRPr lang="en-US">
            <a:latin typeface="Times New Roman" panose="02020603050405020304" pitchFamily="18" charset="0"/>
            <a:cs typeface="Times New Roman" panose="02020603050405020304" pitchFamily="18" charset="0"/>
          </a:endParaRPr>
        </a:p>
      </dgm:t>
    </dgm:pt>
    <dgm:pt modelId="{EFBC76C1-79EB-47D8-B57D-81F07A5E7875}" type="sibTrans" cxnId="{FA105D88-B968-477B-99A5-41CA5C48D9A5}">
      <dgm:prSet/>
      <dgm:spPr/>
      <dgm:t>
        <a:bodyPr/>
        <a:lstStyle/>
        <a:p>
          <a:endParaRPr lang="en-US">
            <a:latin typeface="Times New Roman" panose="02020603050405020304" pitchFamily="18" charset="0"/>
            <a:cs typeface="Times New Roman" panose="02020603050405020304" pitchFamily="18" charset="0"/>
          </a:endParaRPr>
        </a:p>
      </dgm:t>
    </dgm:pt>
    <dgm:pt modelId="{1C7648D1-AEBA-46A0-9FDF-1BA92D1B4540}">
      <dgm:prSet phldrT="[Text]"/>
      <dgm:spPr/>
      <dgm:t>
        <a:bodyPr/>
        <a:lstStyle/>
        <a:p>
          <a:r>
            <a:rPr lang="en-US"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Health fair, town hall meeting, seminar, or educational forum</a:t>
          </a:r>
        </a:p>
      </dgm:t>
    </dgm:pt>
    <dgm:pt modelId="{D1F932E0-1116-4C8C-89F5-8ACA42AF5290}" type="parTrans" cxnId="{1C5401F5-72E5-4955-B1DC-E4BDFCFAE142}">
      <dgm:prSet/>
      <dgm:spPr/>
      <dgm:t>
        <a:bodyPr/>
        <a:lstStyle/>
        <a:p>
          <a:endParaRPr lang="en-US">
            <a:latin typeface="Times New Roman" panose="02020603050405020304" pitchFamily="18" charset="0"/>
            <a:cs typeface="Times New Roman" panose="02020603050405020304" pitchFamily="18" charset="0"/>
          </a:endParaRPr>
        </a:p>
      </dgm:t>
    </dgm:pt>
    <dgm:pt modelId="{AD01B1C6-10A9-4FF7-AFE8-F2556935AB77}" type="sibTrans" cxnId="{1C5401F5-72E5-4955-B1DC-E4BDFCFAE142}">
      <dgm:prSet/>
      <dgm:spPr/>
      <dgm:t>
        <a:bodyPr/>
        <a:lstStyle/>
        <a:p>
          <a:endParaRPr lang="en-US">
            <a:latin typeface="Times New Roman" panose="02020603050405020304" pitchFamily="18" charset="0"/>
            <a:cs typeface="Times New Roman" panose="02020603050405020304" pitchFamily="18" charset="0"/>
          </a:endParaRPr>
        </a:p>
      </dgm:t>
    </dgm:pt>
    <dgm:pt modelId="{FE86DEAD-8368-4A95-BD91-034A2DA064DD}">
      <dgm:prSet phldrT="[Text]"/>
      <dgm:spPr/>
      <dgm:t>
        <a:bodyPr/>
        <a:lstStyle/>
        <a:p>
          <a:r>
            <a:rPr lang="en-US"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Focus Group</a:t>
          </a:r>
        </a:p>
      </dgm:t>
    </dgm:pt>
    <dgm:pt modelId="{6A191858-34ED-42F6-A78F-BE2F9AB076F3}" type="parTrans" cxnId="{40D33C3E-9C3C-4C72-97ED-8F40196895EE}">
      <dgm:prSet/>
      <dgm:spPr/>
      <dgm:t>
        <a:bodyPr/>
        <a:lstStyle/>
        <a:p>
          <a:endParaRPr lang="en-US">
            <a:latin typeface="Times New Roman" panose="02020603050405020304" pitchFamily="18" charset="0"/>
            <a:cs typeface="Times New Roman" panose="02020603050405020304" pitchFamily="18" charset="0"/>
          </a:endParaRPr>
        </a:p>
      </dgm:t>
    </dgm:pt>
    <dgm:pt modelId="{B255BC30-6281-479E-944C-3D988F473E89}" type="sibTrans" cxnId="{40D33C3E-9C3C-4C72-97ED-8F40196895EE}">
      <dgm:prSet/>
      <dgm:spPr/>
      <dgm:t>
        <a:bodyPr/>
        <a:lstStyle/>
        <a:p>
          <a:endParaRPr lang="en-US">
            <a:latin typeface="Times New Roman" panose="02020603050405020304" pitchFamily="18" charset="0"/>
            <a:cs typeface="Times New Roman" panose="02020603050405020304" pitchFamily="18" charset="0"/>
          </a:endParaRPr>
        </a:p>
      </dgm:t>
    </dgm:pt>
    <dgm:pt modelId="{D1AB70A9-4943-40A2-AE29-AE5FF57494C0}">
      <dgm:prSet phldrT="[Text]"/>
      <dgm:spPr/>
      <dgm:t>
        <a:bodyPr/>
        <a:lstStyle/>
        <a:p>
          <a:r>
            <a:rPr lang="en-US"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Facilitated session to gather information on a specific topic or from a specific group of individuals</a:t>
          </a:r>
        </a:p>
      </dgm:t>
    </dgm:pt>
    <dgm:pt modelId="{5B759EAA-67BC-41B7-B546-C54306A4A03E}" type="parTrans" cxnId="{313E8DF7-35C8-4A8C-8019-0F89CE824BB0}">
      <dgm:prSet/>
      <dgm:spPr/>
      <dgm:t>
        <a:bodyPr/>
        <a:lstStyle/>
        <a:p>
          <a:endParaRPr lang="en-US">
            <a:latin typeface="Times New Roman" panose="02020603050405020304" pitchFamily="18" charset="0"/>
            <a:cs typeface="Times New Roman" panose="02020603050405020304" pitchFamily="18" charset="0"/>
          </a:endParaRPr>
        </a:p>
      </dgm:t>
    </dgm:pt>
    <dgm:pt modelId="{EF3F9550-87CD-4C01-9BCD-D65A8B4A1697}" type="sibTrans" cxnId="{313E8DF7-35C8-4A8C-8019-0F89CE824BB0}">
      <dgm:prSet/>
      <dgm:spPr/>
      <dgm:t>
        <a:bodyPr/>
        <a:lstStyle/>
        <a:p>
          <a:endParaRPr lang="en-US">
            <a:latin typeface="Times New Roman" panose="02020603050405020304" pitchFamily="18" charset="0"/>
            <a:cs typeface="Times New Roman" panose="02020603050405020304" pitchFamily="18" charset="0"/>
          </a:endParaRPr>
        </a:p>
      </dgm:t>
    </dgm:pt>
    <dgm:pt modelId="{01C6FD98-73BC-42DD-A3A1-126A410F1779}">
      <dgm:prSet phldrT="[Text]"/>
      <dgm:spPr/>
      <dgm:t>
        <a:bodyPr/>
        <a:lstStyle/>
        <a:p>
          <a:r>
            <a:rPr lang="en-US"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Consultation</a:t>
          </a:r>
        </a:p>
      </dgm:t>
    </dgm:pt>
    <dgm:pt modelId="{FDCBA8E0-7E6F-46D4-BB1C-E28861FB96AF}" type="parTrans" cxnId="{07BF9394-3581-474E-A677-5E275DCA7C84}">
      <dgm:prSet/>
      <dgm:spPr/>
      <dgm:t>
        <a:bodyPr/>
        <a:lstStyle/>
        <a:p>
          <a:endParaRPr lang="en-US">
            <a:latin typeface="Times New Roman" panose="02020603050405020304" pitchFamily="18" charset="0"/>
            <a:cs typeface="Times New Roman" panose="02020603050405020304" pitchFamily="18" charset="0"/>
          </a:endParaRPr>
        </a:p>
      </dgm:t>
    </dgm:pt>
    <dgm:pt modelId="{5BA32F40-030F-469D-AE8D-CE04597982BE}" type="sibTrans" cxnId="{07BF9394-3581-474E-A677-5E275DCA7C84}">
      <dgm:prSet/>
      <dgm:spPr/>
      <dgm:t>
        <a:bodyPr/>
        <a:lstStyle/>
        <a:p>
          <a:endParaRPr lang="en-US">
            <a:latin typeface="Times New Roman" panose="02020603050405020304" pitchFamily="18" charset="0"/>
            <a:cs typeface="Times New Roman" panose="02020603050405020304" pitchFamily="18" charset="0"/>
          </a:endParaRPr>
        </a:p>
      </dgm:t>
    </dgm:pt>
    <dgm:pt modelId="{45E9E59D-3A51-4D17-8123-08E1E1D9FAB5}">
      <dgm:prSet phldrT="[Text]"/>
      <dgm:spPr/>
      <dgm:t>
        <a:bodyPr/>
        <a:lstStyle/>
        <a:p>
          <a:r>
            <a:rPr lang="en-US"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A larger group meeting to seek input/advice or gather information</a:t>
          </a:r>
        </a:p>
      </dgm:t>
    </dgm:pt>
    <dgm:pt modelId="{2E7138AA-A2AE-476D-A35D-5555C86040ED}" type="parTrans" cxnId="{5186D310-8C7E-4A9F-B0C0-32DF9A1E5D0D}">
      <dgm:prSet/>
      <dgm:spPr/>
      <dgm:t>
        <a:bodyPr/>
        <a:lstStyle/>
        <a:p>
          <a:endParaRPr lang="en-US">
            <a:latin typeface="Times New Roman" panose="02020603050405020304" pitchFamily="18" charset="0"/>
            <a:cs typeface="Times New Roman" panose="02020603050405020304" pitchFamily="18" charset="0"/>
          </a:endParaRPr>
        </a:p>
      </dgm:t>
    </dgm:pt>
    <dgm:pt modelId="{FCE3245B-125B-47C6-82EB-3A0848EAC7FD}" type="sibTrans" cxnId="{5186D310-8C7E-4A9F-B0C0-32DF9A1E5D0D}">
      <dgm:prSet/>
      <dgm:spPr/>
      <dgm:t>
        <a:bodyPr/>
        <a:lstStyle/>
        <a:p>
          <a:endParaRPr lang="en-US">
            <a:latin typeface="Times New Roman" panose="02020603050405020304" pitchFamily="18" charset="0"/>
            <a:cs typeface="Times New Roman" panose="02020603050405020304" pitchFamily="18" charset="0"/>
          </a:endParaRPr>
        </a:p>
      </dgm:t>
    </dgm:pt>
    <dgm:pt modelId="{0DE941B6-C6DD-4140-80A6-8B9D01B127F3}" type="pres">
      <dgm:prSet presAssocID="{512F6704-FE7E-4AA7-B618-5E69AA934B1C}" presName="Name0" presStyleCnt="0">
        <dgm:presLayoutVars>
          <dgm:dir/>
          <dgm:animLvl val="lvl"/>
          <dgm:resizeHandles val="exact"/>
        </dgm:presLayoutVars>
      </dgm:prSet>
      <dgm:spPr/>
    </dgm:pt>
    <dgm:pt modelId="{125F3E36-75A5-496C-A635-F658E0455924}" type="pres">
      <dgm:prSet presAssocID="{410AD7A6-A20B-41AB-9BC1-859B222FD9E0}" presName="linNode" presStyleCnt="0"/>
      <dgm:spPr/>
    </dgm:pt>
    <dgm:pt modelId="{C775E141-036C-40CD-87C4-7BCFFF3297DF}" type="pres">
      <dgm:prSet presAssocID="{410AD7A6-A20B-41AB-9BC1-859B222FD9E0}" presName="parentText" presStyleLbl="node1" presStyleIdx="0" presStyleCnt="4">
        <dgm:presLayoutVars>
          <dgm:chMax val="1"/>
          <dgm:bulletEnabled val="1"/>
        </dgm:presLayoutVars>
      </dgm:prSet>
      <dgm:spPr/>
    </dgm:pt>
    <dgm:pt modelId="{EA67ED37-5D76-4F60-89A7-C48C663AD01C}" type="pres">
      <dgm:prSet presAssocID="{410AD7A6-A20B-41AB-9BC1-859B222FD9E0}" presName="descendantText" presStyleLbl="alignAccFollowNode1" presStyleIdx="0" presStyleCnt="4">
        <dgm:presLayoutVars>
          <dgm:bulletEnabled val="1"/>
        </dgm:presLayoutVars>
      </dgm:prSet>
      <dgm:spPr/>
    </dgm:pt>
    <dgm:pt modelId="{533FB682-9DEC-4F48-8781-826102ED943D}" type="pres">
      <dgm:prSet presAssocID="{0CB1A1F9-E017-41E8-8186-0D133004A5E5}" presName="sp" presStyleCnt="0"/>
      <dgm:spPr/>
    </dgm:pt>
    <dgm:pt modelId="{1D2CB3D1-2E1F-4DBE-98F8-16226E9FC12E}" type="pres">
      <dgm:prSet presAssocID="{D57E9E9A-DA0A-4808-B964-B1C8FE01DCA5}" presName="linNode" presStyleCnt="0"/>
      <dgm:spPr/>
    </dgm:pt>
    <dgm:pt modelId="{E201FB68-65A0-4F54-A33E-7F3DF471DB3E}" type="pres">
      <dgm:prSet presAssocID="{D57E9E9A-DA0A-4808-B964-B1C8FE01DCA5}" presName="parentText" presStyleLbl="node1" presStyleIdx="1" presStyleCnt="4">
        <dgm:presLayoutVars>
          <dgm:chMax val="1"/>
          <dgm:bulletEnabled val="1"/>
        </dgm:presLayoutVars>
      </dgm:prSet>
      <dgm:spPr/>
    </dgm:pt>
    <dgm:pt modelId="{DFB41677-18F8-4037-BF95-5D6D79BD1E0A}" type="pres">
      <dgm:prSet presAssocID="{D57E9E9A-DA0A-4808-B964-B1C8FE01DCA5}" presName="descendantText" presStyleLbl="alignAccFollowNode1" presStyleIdx="1" presStyleCnt="4">
        <dgm:presLayoutVars>
          <dgm:bulletEnabled val="1"/>
        </dgm:presLayoutVars>
      </dgm:prSet>
      <dgm:spPr/>
    </dgm:pt>
    <dgm:pt modelId="{574B1462-58BE-470A-878E-3F0D4CFB32DC}" type="pres">
      <dgm:prSet presAssocID="{EFBC76C1-79EB-47D8-B57D-81F07A5E7875}" presName="sp" presStyleCnt="0"/>
      <dgm:spPr/>
    </dgm:pt>
    <dgm:pt modelId="{96CC41D2-3BE0-47C3-99D9-7A5A5183B238}" type="pres">
      <dgm:prSet presAssocID="{FE86DEAD-8368-4A95-BD91-034A2DA064DD}" presName="linNode" presStyleCnt="0"/>
      <dgm:spPr/>
    </dgm:pt>
    <dgm:pt modelId="{AD1C9800-F29B-46AA-BCDE-3960F58EE1D2}" type="pres">
      <dgm:prSet presAssocID="{FE86DEAD-8368-4A95-BD91-034A2DA064DD}" presName="parentText" presStyleLbl="node1" presStyleIdx="2" presStyleCnt="4">
        <dgm:presLayoutVars>
          <dgm:chMax val="1"/>
          <dgm:bulletEnabled val="1"/>
        </dgm:presLayoutVars>
      </dgm:prSet>
      <dgm:spPr/>
    </dgm:pt>
    <dgm:pt modelId="{FEDF42F7-96CA-40BD-BF2A-674813DCC050}" type="pres">
      <dgm:prSet presAssocID="{FE86DEAD-8368-4A95-BD91-034A2DA064DD}" presName="descendantText" presStyleLbl="alignAccFollowNode1" presStyleIdx="2" presStyleCnt="4">
        <dgm:presLayoutVars>
          <dgm:bulletEnabled val="1"/>
        </dgm:presLayoutVars>
      </dgm:prSet>
      <dgm:spPr/>
    </dgm:pt>
    <dgm:pt modelId="{472B1751-EA2E-44D7-96D3-E8452441385C}" type="pres">
      <dgm:prSet presAssocID="{B255BC30-6281-479E-944C-3D988F473E89}" presName="sp" presStyleCnt="0"/>
      <dgm:spPr/>
    </dgm:pt>
    <dgm:pt modelId="{040621E5-4D70-46D9-8528-411B530EEF42}" type="pres">
      <dgm:prSet presAssocID="{01C6FD98-73BC-42DD-A3A1-126A410F1779}" presName="linNode" presStyleCnt="0"/>
      <dgm:spPr/>
    </dgm:pt>
    <dgm:pt modelId="{5479B0D6-B040-4565-BAFE-E8B2454AE624}" type="pres">
      <dgm:prSet presAssocID="{01C6FD98-73BC-42DD-A3A1-126A410F1779}" presName="parentText" presStyleLbl="node1" presStyleIdx="3" presStyleCnt="4">
        <dgm:presLayoutVars>
          <dgm:chMax val="1"/>
          <dgm:bulletEnabled val="1"/>
        </dgm:presLayoutVars>
      </dgm:prSet>
      <dgm:spPr/>
    </dgm:pt>
    <dgm:pt modelId="{505E7E02-DC98-48D4-8DA9-D3FA118FDDAE}" type="pres">
      <dgm:prSet presAssocID="{01C6FD98-73BC-42DD-A3A1-126A410F1779}" presName="descendantText" presStyleLbl="alignAccFollowNode1" presStyleIdx="3" presStyleCnt="4">
        <dgm:presLayoutVars>
          <dgm:bulletEnabled val="1"/>
        </dgm:presLayoutVars>
      </dgm:prSet>
      <dgm:spPr/>
    </dgm:pt>
  </dgm:ptLst>
  <dgm:cxnLst>
    <dgm:cxn modelId="{3D8E5809-C2A0-4117-A710-163F7DCC0B13}" type="presOf" srcId="{D1AB70A9-4943-40A2-AE29-AE5FF57494C0}" destId="{FEDF42F7-96CA-40BD-BF2A-674813DCC050}" srcOrd="0" destOrd="0" presId="urn:microsoft.com/office/officeart/2005/8/layout/vList5"/>
    <dgm:cxn modelId="{5186D310-8C7E-4A9F-B0C0-32DF9A1E5D0D}" srcId="{01C6FD98-73BC-42DD-A3A1-126A410F1779}" destId="{45E9E59D-3A51-4D17-8123-08E1E1D9FAB5}" srcOrd="0" destOrd="0" parTransId="{2E7138AA-A2AE-476D-A35D-5555C86040ED}" sibTransId="{FCE3245B-125B-47C6-82EB-3A0848EAC7FD}"/>
    <dgm:cxn modelId="{D992B51E-343E-4D36-A0D7-8F857BCBE079}" type="presOf" srcId="{01C6FD98-73BC-42DD-A3A1-126A410F1779}" destId="{5479B0D6-B040-4565-BAFE-E8B2454AE624}" srcOrd="0" destOrd="0" presId="urn:microsoft.com/office/officeart/2005/8/layout/vList5"/>
    <dgm:cxn modelId="{FF18593A-C0F0-4BBF-81AB-150DADC7602D}" type="presOf" srcId="{BA9B61D5-7C4E-400B-A9C8-978BC44FA3EC}" destId="{EA67ED37-5D76-4F60-89A7-C48C663AD01C}" srcOrd="0" destOrd="0" presId="urn:microsoft.com/office/officeart/2005/8/layout/vList5"/>
    <dgm:cxn modelId="{40D33C3E-9C3C-4C72-97ED-8F40196895EE}" srcId="{512F6704-FE7E-4AA7-B618-5E69AA934B1C}" destId="{FE86DEAD-8368-4A95-BD91-034A2DA064DD}" srcOrd="2" destOrd="0" parTransId="{6A191858-34ED-42F6-A78F-BE2F9AB076F3}" sibTransId="{B255BC30-6281-479E-944C-3D988F473E89}"/>
    <dgm:cxn modelId="{2A842A41-6A33-4165-8BA6-AE5939064C8F}" type="presOf" srcId="{FE86DEAD-8368-4A95-BD91-034A2DA064DD}" destId="{AD1C9800-F29B-46AA-BCDE-3960F58EE1D2}" srcOrd="0" destOrd="0" presId="urn:microsoft.com/office/officeart/2005/8/layout/vList5"/>
    <dgm:cxn modelId="{E1BCF345-ACB0-4A15-9BC4-02A6F9219DAA}" type="presOf" srcId="{512F6704-FE7E-4AA7-B618-5E69AA934B1C}" destId="{0DE941B6-C6DD-4140-80A6-8B9D01B127F3}" srcOrd="0" destOrd="0" presId="urn:microsoft.com/office/officeart/2005/8/layout/vList5"/>
    <dgm:cxn modelId="{ABC6C269-ED54-4FCC-8304-BFA9C645BC9D}" srcId="{512F6704-FE7E-4AA7-B618-5E69AA934B1C}" destId="{410AD7A6-A20B-41AB-9BC1-859B222FD9E0}" srcOrd="0" destOrd="0" parTransId="{C1252389-A64F-4F62-B434-2802D1FD5B5B}" sibTransId="{0CB1A1F9-E017-41E8-8186-0D133004A5E5}"/>
    <dgm:cxn modelId="{6EE06571-F06E-49F3-97F9-4AA90E99A692}" type="presOf" srcId="{45E9E59D-3A51-4D17-8123-08E1E1D9FAB5}" destId="{505E7E02-DC98-48D4-8DA9-D3FA118FDDAE}" srcOrd="0" destOrd="0" presId="urn:microsoft.com/office/officeart/2005/8/layout/vList5"/>
    <dgm:cxn modelId="{FA105D88-B968-477B-99A5-41CA5C48D9A5}" srcId="{512F6704-FE7E-4AA7-B618-5E69AA934B1C}" destId="{D57E9E9A-DA0A-4808-B964-B1C8FE01DCA5}" srcOrd="1" destOrd="0" parTransId="{04587DA8-7DC3-41F9-8C2E-2C9D8551E2B0}" sibTransId="{EFBC76C1-79EB-47D8-B57D-81F07A5E7875}"/>
    <dgm:cxn modelId="{07BF9394-3581-474E-A677-5E275DCA7C84}" srcId="{512F6704-FE7E-4AA7-B618-5E69AA934B1C}" destId="{01C6FD98-73BC-42DD-A3A1-126A410F1779}" srcOrd="3" destOrd="0" parTransId="{FDCBA8E0-7E6F-46D4-BB1C-E28861FB96AF}" sibTransId="{5BA32F40-030F-469D-AE8D-CE04597982BE}"/>
    <dgm:cxn modelId="{98B95D9E-25A3-498B-A585-3A93E4CDFF2B}" type="presOf" srcId="{1C7648D1-AEBA-46A0-9FDF-1BA92D1B4540}" destId="{DFB41677-18F8-4037-BF95-5D6D79BD1E0A}" srcOrd="0" destOrd="0" presId="urn:microsoft.com/office/officeart/2005/8/layout/vList5"/>
    <dgm:cxn modelId="{6D94C2B0-A10E-4EA8-806F-56124D773297}" type="presOf" srcId="{D57E9E9A-DA0A-4808-B964-B1C8FE01DCA5}" destId="{E201FB68-65A0-4F54-A33E-7F3DF471DB3E}" srcOrd="0" destOrd="0" presId="urn:microsoft.com/office/officeart/2005/8/layout/vList5"/>
    <dgm:cxn modelId="{925F91BD-6365-4DA2-A24B-04D2160EF8B6}" srcId="{410AD7A6-A20B-41AB-9BC1-859B222FD9E0}" destId="{BA9B61D5-7C4E-400B-A9C8-978BC44FA3EC}" srcOrd="0" destOrd="0" parTransId="{E553316A-7AB3-402D-8AC0-02B71BA7C821}" sibTransId="{7E341195-B9D7-4F0D-8B11-BC19B81DDD54}"/>
    <dgm:cxn modelId="{AB510DCF-29BE-4C73-AF07-E6D90038785F}" type="presOf" srcId="{410AD7A6-A20B-41AB-9BC1-859B222FD9E0}" destId="{C775E141-036C-40CD-87C4-7BCFFF3297DF}" srcOrd="0" destOrd="0" presId="urn:microsoft.com/office/officeart/2005/8/layout/vList5"/>
    <dgm:cxn modelId="{1C5401F5-72E5-4955-B1DC-E4BDFCFAE142}" srcId="{D57E9E9A-DA0A-4808-B964-B1C8FE01DCA5}" destId="{1C7648D1-AEBA-46A0-9FDF-1BA92D1B4540}" srcOrd="0" destOrd="0" parTransId="{D1F932E0-1116-4C8C-89F5-8ACA42AF5290}" sibTransId="{AD01B1C6-10A9-4FF7-AFE8-F2556935AB77}"/>
    <dgm:cxn modelId="{313E8DF7-35C8-4A8C-8019-0F89CE824BB0}" srcId="{FE86DEAD-8368-4A95-BD91-034A2DA064DD}" destId="{D1AB70A9-4943-40A2-AE29-AE5FF57494C0}" srcOrd="0" destOrd="0" parTransId="{5B759EAA-67BC-41B7-B546-C54306A4A03E}" sibTransId="{EF3F9550-87CD-4C01-9BCD-D65A8B4A1697}"/>
    <dgm:cxn modelId="{207EEFA4-64E0-4BCE-91E5-DED206DC9F87}" type="presParOf" srcId="{0DE941B6-C6DD-4140-80A6-8B9D01B127F3}" destId="{125F3E36-75A5-496C-A635-F658E0455924}" srcOrd="0" destOrd="0" presId="urn:microsoft.com/office/officeart/2005/8/layout/vList5"/>
    <dgm:cxn modelId="{250AA845-A6EB-4A1D-96F2-E478164FB353}" type="presParOf" srcId="{125F3E36-75A5-496C-A635-F658E0455924}" destId="{C775E141-036C-40CD-87C4-7BCFFF3297DF}" srcOrd="0" destOrd="0" presId="urn:microsoft.com/office/officeart/2005/8/layout/vList5"/>
    <dgm:cxn modelId="{31BFF7AE-69DF-4FCF-B935-10B3A2BAC9AC}" type="presParOf" srcId="{125F3E36-75A5-496C-A635-F658E0455924}" destId="{EA67ED37-5D76-4F60-89A7-C48C663AD01C}" srcOrd="1" destOrd="0" presId="urn:microsoft.com/office/officeart/2005/8/layout/vList5"/>
    <dgm:cxn modelId="{474DC75C-E1CC-4C9D-91DE-3CD880B2BB83}" type="presParOf" srcId="{0DE941B6-C6DD-4140-80A6-8B9D01B127F3}" destId="{533FB682-9DEC-4F48-8781-826102ED943D}" srcOrd="1" destOrd="0" presId="urn:microsoft.com/office/officeart/2005/8/layout/vList5"/>
    <dgm:cxn modelId="{CC490055-1E8A-412A-967B-73F568D116B6}" type="presParOf" srcId="{0DE941B6-C6DD-4140-80A6-8B9D01B127F3}" destId="{1D2CB3D1-2E1F-4DBE-98F8-16226E9FC12E}" srcOrd="2" destOrd="0" presId="urn:microsoft.com/office/officeart/2005/8/layout/vList5"/>
    <dgm:cxn modelId="{3CD73FBC-D05B-4A73-8FC6-DFB640DC321C}" type="presParOf" srcId="{1D2CB3D1-2E1F-4DBE-98F8-16226E9FC12E}" destId="{E201FB68-65A0-4F54-A33E-7F3DF471DB3E}" srcOrd="0" destOrd="0" presId="urn:microsoft.com/office/officeart/2005/8/layout/vList5"/>
    <dgm:cxn modelId="{189CBB46-F86A-4449-A548-6D1377EB4CF1}" type="presParOf" srcId="{1D2CB3D1-2E1F-4DBE-98F8-16226E9FC12E}" destId="{DFB41677-18F8-4037-BF95-5D6D79BD1E0A}" srcOrd="1" destOrd="0" presId="urn:microsoft.com/office/officeart/2005/8/layout/vList5"/>
    <dgm:cxn modelId="{D9BCC258-33F9-4C31-94FE-9517964BC85F}" type="presParOf" srcId="{0DE941B6-C6DD-4140-80A6-8B9D01B127F3}" destId="{574B1462-58BE-470A-878E-3F0D4CFB32DC}" srcOrd="3" destOrd="0" presId="urn:microsoft.com/office/officeart/2005/8/layout/vList5"/>
    <dgm:cxn modelId="{603D2D1D-2B89-4DFC-B39D-658C0ED7BF8E}" type="presParOf" srcId="{0DE941B6-C6DD-4140-80A6-8B9D01B127F3}" destId="{96CC41D2-3BE0-47C3-99D9-7A5A5183B238}" srcOrd="4" destOrd="0" presId="urn:microsoft.com/office/officeart/2005/8/layout/vList5"/>
    <dgm:cxn modelId="{C3C553EF-A5AB-4FEF-828B-6C7823E7270F}" type="presParOf" srcId="{96CC41D2-3BE0-47C3-99D9-7A5A5183B238}" destId="{AD1C9800-F29B-46AA-BCDE-3960F58EE1D2}" srcOrd="0" destOrd="0" presId="urn:microsoft.com/office/officeart/2005/8/layout/vList5"/>
    <dgm:cxn modelId="{9361E108-2C70-4987-872D-293574F91820}" type="presParOf" srcId="{96CC41D2-3BE0-47C3-99D9-7A5A5183B238}" destId="{FEDF42F7-96CA-40BD-BF2A-674813DCC050}" srcOrd="1" destOrd="0" presId="urn:microsoft.com/office/officeart/2005/8/layout/vList5"/>
    <dgm:cxn modelId="{B811D838-46E9-4F22-8F83-476B8AF25852}" type="presParOf" srcId="{0DE941B6-C6DD-4140-80A6-8B9D01B127F3}" destId="{472B1751-EA2E-44D7-96D3-E8452441385C}" srcOrd="5" destOrd="0" presId="urn:microsoft.com/office/officeart/2005/8/layout/vList5"/>
    <dgm:cxn modelId="{9BD20623-2DA3-401E-92DB-77ABA89DEAC8}" type="presParOf" srcId="{0DE941B6-C6DD-4140-80A6-8B9D01B127F3}" destId="{040621E5-4D70-46D9-8528-411B530EEF42}" srcOrd="6" destOrd="0" presId="urn:microsoft.com/office/officeart/2005/8/layout/vList5"/>
    <dgm:cxn modelId="{E858F8B9-16F0-4D85-AD9E-B6D965C8ED63}" type="presParOf" srcId="{040621E5-4D70-46D9-8528-411B530EEF42}" destId="{5479B0D6-B040-4565-BAFE-E8B2454AE624}" srcOrd="0" destOrd="0" presId="urn:microsoft.com/office/officeart/2005/8/layout/vList5"/>
    <dgm:cxn modelId="{90499905-43B9-411E-BA55-90FEE8354A81}" type="presParOf" srcId="{040621E5-4D70-46D9-8528-411B530EEF42}" destId="{505E7E02-DC98-48D4-8DA9-D3FA118FDDA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B0D3A2-B28C-4F43-AF56-077F3B30BBC1}" type="doc">
      <dgm:prSet loTypeId="urn:microsoft.com/office/officeart/2005/8/layout/vProcess5" loCatId="process" qsTypeId="urn:microsoft.com/office/officeart/2005/8/quickstyle/simple1" qsCatId="simple" csTypeId="urn:microsoft.com/office/officeart/2005/8/colors/accent1_2" csCatId="accent1" phldr="1"/>
      <dgm:spPr/>
    </dgm:pt>
    <dgm:pt modelId="{A0C9DD35-732E-499A-806F-F5F4A5D0F37D}">
      <dgm:prSet phldrT="[Text]" custT="1"/>
      <dgm:spPr>
        <a:solidFill>
          <a:srgbClr val="CCCCCC"/>
        </a:solidFill>
      </dgm:spPr>
      <dgm:t>
        <a:bodyPr/>
        <a:lstStyle/>
        <a:p>
          <a:r>
            <a:rPr lang="en-US" sz="1400" b="1" dirty="0">
              <a:solidFill>
                <a:schemeClr val="tx1"/>
              </a:solidFill>
              <a:latin typeface="Times New Roman" pitchFamily="18" charset="0"/>
              <a:cs typeface="Times New Roman" pitchFamily="18" charset="0"/>
            </a:rPr>
            <a:t>Build trust among the research team and community members.</a:t>
          </a:r>
        </a:p>
      </dgm:t>
    </dgm:pt>
    <dgm:pt modelId="{B80F37D4-7D0A-44AF-9EC6-8116030582DC}" type="parTrans" cxnId="{8B8EE3F5-F92D-4193-BC80-0CD8C1F4D2B2}">
      <dgm:prSet/>
      <dgm:spPr/>
      <dgm:t>
        <a:bodyPr/>
        <a:lstStyle/>
        <a:p>
          <a:endParaRPr lang="en-US" sz="1400" b="1">
            <a:solidFill>
              <a:schemeClr val="tx1"/>
            </a:solidFill>
            <a:latin typeface="Times New Roman" pitchFamily="18" charset="0"/>
            <a:cs typeface="Times New Roman" pitchFamily="18" charset="0"/>
          </a:endParaRPr>
        </a:p>
      </dgm:t>
    </dgm:pt>
    <dgm:pt modelId="{919C8BFF-6637-4B9E-ADD8-6A991B9548A7}" type="sibTrans" cxnId="{8B8EE3F5-F92D-4193-BC80-0CD8C1F4D2B2}">
      <dgm:prSet custT="1"/>
      <dgm:spPr/>
      <dgm:t>
        <a:bodyPr/>
        <a:lstStyle/>
        <a:p>
          <a:endParaRPr lang="en-US" sz="1400" b="1" dirty="0">
            <a:solidFill>
              <a:schemeClr val="tx1"/>
            </a:solidFill>
            <a:latin typeface="Times New Roman" pitchFamily="18" charset="0"/>
            <a:cs typeface="Times New Roman" pitchFamily="18" charset="0"/>
          </a:endParaRPr>
        </a:p>
      </dgm:t>
    </dgm:pt>
    <dgm:pt modelId="{7129CC0A-0E09-4336-8913-906A4A5B5F32}">
      <dgm:prSet custT="1"/>
      <dgm:spPr>
        <a:solidFill>
          <a:srgbClr val="EF4025"/>
        </a:solidFill>
      </dgm:spPr>
      <dgm:t>
        <a:bodyPr/>
        <a:lstStyle/>
        <a:p>
          <a:r>
            <a:rPr lang="en-US" sz="1400" b="1" dirty="0">
              <a:solidFill>
                <a:schemeClr val="tx1"/>
              </a:solidFill>
              <a:latin typeface="Times New Roman" pitchFamily="18" charset="0"/>
              <a:cs typeface="Times New Roman" pitchFamily="18" charset="0"/>
            </a:rPr>
            <a:t>Increase knowledge of the people in the area where clinical trials  are being conducted.</a:t>
          </a:r>
        </a:p>
      </dgm:t>
    </dgm:pt>
    <dgm:pt modelId="{E8687927-70A8-4585-BBA1-5B1E11D2E941}" type="parTrans" cxnId="{DFC2FD8B-5F1D-4189-9B75-8B557D81BA0A}">
      <dgm:prSet/>
      <dgm:spPr/>
      <dgm:t>
        <a:bodyPr/>
        <a:lstStyle/>
        <a:p>
          <a:endParaRPr lang="en-US" sz="1400" b="1">
            <a:solidFill>
              <a:schemeClr val="tx1"/>
            </a:solidFill>
            <a:latin typeface="Times New Roman" pitchFamily="18" charset="0"/>
            <a:cs typeface="Times New Roman" pitchFamily="18" charset="0"/>
          </a:endParaRPr>
        </a:p>
      </dgm:t>
    </dgm:pt>
    <dgm:pt modelId="{486BDEF0-78CA-4784-94A7-5DFB006425A1}" type="sibTrans" cxnId="{DFC2FD8B-5F1D-4189-9B75-8B557D81BA0A}">
      <dgm:prSet custT="1"/>
      <dgm:spPr/>
      <dgm:t>
        <a:bodyPr/>
        <a:lstStyle/>
        <a:p>
          <a:endParaRPr lang="en-US" sz="1400" b="1" dirty="0">
            <a:solidFill>
              <a:schemeClr val="tx1"/>
            </a:solidFill>
            <a:latin typeface="Times New Roman" pitchFamily="18" charset="0"/>
            <a:cs typeface="Times New Roman" pitchFamily="18" charset="0"/>
          </a:endParaRPr>
        </a:p>
      </dgm:t>
    </dgm:pt>
    <dgm:pt modelId="{DAB575E7-9B52-495A-8D54-E62F86EDF78C}">
      <dgm:prSet custT="1"/>
      <dgm:spPr>
        <a:solidFill>
          <a:srgbClr val="CCCCCC"/>
        </a:solidFill>
      </dgm:spPr>
      <dgm:t>
        <a:bodyPr/>
        <a:lstStyle/>
        <a:p>
          <a:r>
            <a:rPr lang="en-US" sz="1400" b="1" dirty="0">
              <a:solidFill>
                <a:schemeClr val="tx1"/>
              </a:solidFill>
              <a:latin typeface="Times New Roman" pitchFamily="18" charset="0"/>
              <a:cs typeface="Times New Roman" pitchFamily="18" charset="0"/>
            </a:rPr>
            <a:t>Explain research and clinical trials in easy-to-understand language.</a:t>
          </a:r>
        </a:p>
      </dgm:t>
    </dgm:pt>
    <dgm:pt modelId="{7B22F71B-2C61-4999-A2A3-E34FEBA15165}" type="parTrans" cxnId="{5E100372-1785-4521-B568-970F3A5B0A5D}">
      <dgm:prSet/>
      <dgm:spPr/>
      <dgm:t>
        <a:bodyPr/>
        <a:lstStyle/>
        <a:p>
          <a:endParaRPr lang="en-US" sz="1400" b="1">
            <a:solidFill>
              <a:schemeClr val="tx1"/>
            </a:solidFill>
            <a:latin typeface="Times New Roman" pitchFamily="18" charset="0"/>
            <a:cs typeface="Times New Roman" pitchFamily="18" charset="0"/>
          </a:endParaRPr>
        </a:p>
      </dgm:t>
    </dgm:pt>
    <dgm:pt modelId="{63C4F1DE-3B74-4009-8082-534759682D1C}" type="sibTrans" cxnId="{5E100372-1785-4521-B568-970F3A5B0A5D}">
      <dgm:prSet custT="1"/>
      <dgm:spPr/>
      <dgm:t>
        <a:bodyPr/>
        <a:lstStyle/>
        <a:p>
          <a:endParaRPr lang="en-US" sz="1400" b="1" dirty="0">
            <a:solidFill>
              <a:schemeClr val="tx1"/>
            </a:solidFill>
            <a:latin typeface="Times New Roman" pitchFamily="18" charset="0"/>
            <a:cs typeface="Times New Roman" pitchFamily="18" charset="0"/>
          </a:endParaRPr>
        </a:p>
      </dgm:t>
    </dgm:pt>
    <dgm:pt modelId="{68F86798-BB36-4865-A39E-B56F500B695D}">
      <dgm:prSet custT="1"/>
      <dgm:spPr>
        <a:solidFill>
          <a:srgbClr val="EF4025"/>
        </a:solidFill>
      </dgm:spPr>
      <dgm:t>
        <a:bodyPr/>
        <a:lstStyle/>
        <a:p>
          <a:r>
            <a:rPr lang="en-US" sz="1400" b="1" dirty="0">
              <a:solidFill>
                <a:schemeClr val="tx1"/>
              </a:solidFill>
              <a:latin typeface="Times New Roman" pitchFamily="18" charset="0"/>
              <a:cs typeface="Times New Roman" pitchFamily="18" charset="0"/>
            </a:rPr>
            <a:t>Help people to better understand the scope, importance, and need for research.</a:t>
          </a:r>
        </a:p>
      </dgm:t>
    </dgm:pt>
    <dgm:pt modelId="{1CD368C9-B30B-443D-A045-F8398405F2C1}" type="parTrans" cxnId="{983001DF-CF90-47F3-9DDE-D7EA52EF8DF8}">
      <dgm:prSet/>
      <dgm:spPr/>
      <dgm:t>
        <a:bodyPr/>
        <a:lstStyle/>
        <a:p>
          <a:endParaRPr lang="en-US" sz="1400" b="1">
            <a:solidFill>
              <a:schemeClr val="tx1"/>
            </a:solidFill>
            <a:latin typeface="Times New Roman" pitchFamily="18" charset="0"/>
            <a:cs typeface="Times New Roman" pitchFamily="18" charset="0"/>
          </a:endParaRPr>
        </a:p>
      </dgm:t>
    </dgm:pt>
    <dgm:pt modelId="{2F347B79-C2D0-4D41-BD78-9883C33540B9}" type="sibTrans" cxnId="{983001DF-CF90-47F3-9DDE-D7EA52EF8DF8}">
      <dgm:prSet custT="1"/>
      <dgm:spPr/>
      <dgm:t>
        <a:bodyPr/>
        <a:lstStyle/>
        <a:p>
          <a:endParaRPr lang="en-US" sz="1400" b="1" dirty="0">
            <a:solidFill>
              <a:schemeClr val="tx1"/>
            </a:solidFill>
            <a:latin typeface="Times New Roman" pitchFamily="18" charset="0"/>
            <a:cs typeface="Times New Roman" pitchFamily="18" charset="0"/>
          </a:endParaRPr>
        </a:p>
      </dgm:t>
    </dgm:pt>
    <dgm:pt modelId="{4AEAEA62-F9C9-457A-9C10-56C7E7DDFC4A}">
      <dgm:prSet custT="1"/>
      <dgm:spPr>
        <a:solidFill>
          <a:srgbClr val="CCCCCC"/>
        </a:solidFill>
      </dgm:spPr>
      <dgm:t>
        <a:bodyPr/>
        <a:lstStyle/>
        <a:p>
          <a:r>
            <a:rPr lang="en-US" sz="1400" b="1" dirty="0">
              <a:solidFill>
                <a:schemeClr val="tx1"/>
              </a:solidFill>
              <a:latin typeface="Times New Roman" pitchFamily="18" charset="0"/>
              <a:cs typeface="Times New Roman" pitchFamily="18" charset="0"/>
            </a:rPr>
            <a:t>Give people a voice in the research process.</a:t>
          </a:r>
        </a:p>
      </dgm:t>
    </dgm:pt>
    <dgm:pt modelId="{BD52F646-4B9A-47E6-9932-023B50D74406}" type="parTrans" cxnId="{980665FE-F19A-4346-934A-541A621D69AE}">
      <dgm:prSet/>
      <dgm:spPr/>
      <dgm:t>
        <a:bodyPr/>
        <a:lstStyle/>
        <a:p>
          <a:endParaRPr lang="en-US" sz="1400" b="1">
            <a:solidFill>
              <a:schemeClr val="tx1"/>
            </a:solidFill>
            <a:latin typeface="Times New Roman" pitchFamily="18" charset="0"/>
            <a:cs typeface="Times New Roman" pitchFamily="18" charset="0"/>
          </a:endParaRPr>
        </a:p>
      </dgm:t>
    </dgm:pt>
    <dgm:pt modelId="{46296D7D-8606-4059-991E-5F38E314FA57}" type="sibTrans" cxnId="{980665FE-F19A-4346-934A-541A621D69AE}">
      <dgm:prSet custT="1"/>
      <dgm:spPr/>
      <dgm:t>
        <a:bodyPr/>
        <a:lstStyle/>
        <a:p>
          <a:endParaRPr lang="en-US" sz="1400" b="1">
            <a:solidFill>
              <a:schemeClr val="tx1"/>
            </a:solidFill>
            <a:latin typeface="Times New Roman" pitchFamily="18" charset="0"/>
            <a:cs typeface="Times New Roman" pitchFamily="18" charset="0"/>
          </a:endParaRPr>
        </a:p>
      </dgm:t>
    </dgm:pt>
    <dgm:pt modelId="{607F0409-EA3D-4FC7-A630-3BFA0F2E6CCC}" type="pres">
      <dgm:prSet presAssocID="{39B0D3A2-B28C-4F43-AF56-077F3B30BBC1}" presName="outerComposite" presStyleCnt="0">
        <dgm:presLayoutVars>
          <dgm:chMax val="5"/>
          <dgm:dir/>
          <dgm:resizeHandles val="exact"/>
        </dgm:presLayoutVars>
      </dgm:prSet>
      <dgm:spPr/>
    </dgm:pt>
    <dgm:pt modelId="{E3EEC8B6-6150-46A7-81BE-5F2B81EF9E29}" type="pres">
      <dgm:prSet presAssocID="{39B0D3A2-B28C-4F43-AF56-077F3B30BBC1}" presName="dummyMaxCanvas" presStyleCnt="0">
        <dgm:presLayoutVars/>
      </dgm:prSet>
      <dgm:spPr/>
    </dgm:pt>
    <dgm:pt modelId="{3AFC0ED3-7C1A-4565-BEE2-B5B9AF1655EA}" type="pres">
      <dgm:prSet presAssocID="{39B0D3A2-B28C-4F43-AF56-077F3B30BBC1}" presName="FiveNodes_1" presStyleLbl="node1" presStyleIdx="0" presStyleCnt="5">
        <dgm:presLayoutVars>
          <dgm:bulletEnabled val="1"/>
        </dgm:presLayoutVars>
      </dgm:prSet>
      <dgm:spPr/>
    </dgm:pt>
    <dgm:pt modelId="{0699B012-8EF3-422B-9456-101839FFEBDF}" type="pres">
      <dgm:prSet presAssocID="{39B0D3A2-B28C-4F43-AF56-077F3B30BBC1}" presName="FiveNodes_2" presStyleLbl="node1" presStyleIdx="1" presStyleCnt="5">
        <dgm:presLayoutVars>
          <dgm:bulletEnabled val="1"/>
        </dgm:presLayoutVars>
      </dgm:prSet>
      <dgm:spPr/>
    </dgm:pt>
    <dgm:pt modelId="{C4FD017B-6378-46AC-8449-904CD25D1067}" type="pres">
      <dgm:prSet presAssocID="{39B0D3A2-B28C-4F43-AF56-077F3B30BBC1}" presName="FiveNodes_3" presStyleLbl="node1" presStyleIdx="2" presStyleCnt="5">
        <dgm:presLayoutVars>
          <dgm:bulletEnabled val="1"/>
        </dgm:presLayoutVars>
      </dgm:prSet>
      <dgm:spPr/>
    </dgm:pt>
    <dgm:pt modelId="{8AF86C81-8E87-44C5-874C-AA21074DE15B}" type="pres">
      <dgm:prSet presAssocID="{39B0D3A2-B28C-4F43-AF56-077F3B30BBC1}" presName="FiveNodes_4" presStyleLbl="node1" presStyleIdx="3" presStyleCnt="5">
        <dgm:presLayoutVars>
          <dgm:bulletEnabled val="1"/>
        </dgm:presLayoutVars>
      </dgm:prSet>
      <dgm:spPr/>
    </dgm:pt>
    <dgm:pt modelId="{5D7EFD73-961D-4BFB-8601-CBAA19E52B29}" type="pres">
      <dgm:prSet presAssocID="{39B0D3A2-B28C-4F43-AF56-077F3B30BBC1}" presName="FiveNodes_5" presStyleLbl="node1" presStyleIdx="4" presStyleCnt="5">
        <dgm:presLayoutVars>
          <dgm:bulletEnabled val="1"/>
        </dgm:presLayoutVars>
      </dgm:prSet>
      <dgm:spPr/>
    </dgm:pt>
    <dgm:pt modelId="{97F5D6F7-EDDF-4B10-8EEC-ADBDDB1AF1EA}" type="pres">
      <dgm:prSet presAssocID="{39B0D3A2-B28C-4F43-AF56-077F3B30BBC1}" presName="FiveConn_1-2" presStyleLbl="fgAccFollowNode1" presStyleIdx="0" presStyleCnt="4">
        <dgm:presLayoutVars>
          <dgm:bulletEnabled val="1"/>
        </dgm:presLayoutVars>
      </dgm:prSet>
      <dgm:spPr/>
    </dgm:pt>
    <dgm:pt modelId="{E5ABF64F-BD38-4651-A385-1757B486886F}" type="pres">
      <dgm:prSet presAssocID="{39B0D3A2-B28C-4F43-AF56-077F3B30BBC1}" presName="FiveConn_2-3" presStyleLbl="fgAccFollowNode1" presStyleIdx="1" presStyleCnt="4">
        <dgm:presLayoutVars>
          <dgm:bulletEnabled val="1"/>
        </dgm:presLayoutVars>
      </dgm:prSet>
      <dgm:spPr/>
    </dgm:pt>
    <dgm:pt modelId="{46D12602-3C23-4EFD-BD1E-56EDB680C8D0}" type="pres">
      <dgm:prSet presAssocID="{39B0D3A2-B28C-4F43-AF56-077F3B30BBC1}" presName="FiveConn_3-4" presStyleLbl="fgAccFollowNode1" presStyleIdx="2" presStyleCnt="4">
        <dgm:presLayoutVars>
          <dgm:bulletEnabled val="1"/>
        </dgm:presLayoutVars>
      </dgm:prSet>
      <dgm:spPr/>
    </dgm:pt>
    <dgm:pt modelId="{AF3BAF0D-E4AE-4AB2-ACCA-F893675AE566}" type="pres">
      <dgm:prSet presAssocID="{39B0D3A2-B28C-4F43-AF56-077F3B30BBC1}" presName="FiveConn_4-5" presStyleLbl="fgAccFollowNode1" presStyleIdx="3" presStyleCnt="4">
        <dgm:presLayoutVars>
          <dgm:bulletEnabled val="1"/>
        </dgm:presLayoutVars>
      </dgm:prSet>
      <dgm:spPr/>
    </dgm:pt>
    <dgm:pt modelId="{1CA1B366-3428-475D-8FD4-9ADC92577D55}" type="pres">
      <dgm:prSet presAssocID="{39B0D3A2-B28C-4F43-AF56-077F3B30BBC1}" presName="FiveNodes_1_text" presStyleLbl="node1" presStyleIdx="4" presStyleCnt="5">
        <dgm:presLayoutVars>
          <dgm:bulletEnabled val="1"/>
        </dgm:presLayoutVars>
      </dgm:prSet>
      <dgm:spPr/>
    </dgm:pt>
    <dgm:pt modelId="{6F650A27-5C44-4213-8057-21C89BA5E0F1}" type="pres">
      <dgm:prSet presAssocID="{39B0D3A2-B28C-4F43-AF56-077F3B30BBC1}" presName="FiveNodes_2_text" presStyleLbl="node1" presStyleIdx="4" presStyleCnt="5">
        <dgm:presLayoutVars>
          <dgm:bulletEnabled val="1"/>
        </dgm:presLayoutVars>
      </dgm:prSet>
      <dgm:spPr/>
    </dgm:pt>
    <dgm:pt modelId="{BE40A3A8-E16D-4643-9642-2D77354ACD05}" type="pres">
      <dgm:prSet presAssocID="{39B0D3A2-B28C-4F43-AF56-077F3B30BBC1}" presName="FiveNodes_3_text" presStyleLbl="node1" presStyleIdx="4" presStyleCnt="5">
        <dgm:presLayoutVars>
          <dgm:bulletEnabled val="1"/>
        </dgm:presLayoutVars>
      </dgm:prSet>
      <dgm:spPr/>
    </dgm:pt>
    <dgm:pt modelId="{3B8CDCC9-907B-43E7-BD41-D76EBDDD13B6}" type="pres">
      <dgm:prSet presAssocID="{39B0D3A2-B28C-4F43-AF56-077F3B30BBC1}" presName="FiveNodes_4_text" presStyleLbl="node1" presStyleIdx="4" presStyleCnt="5">
        <dgm:presLayoutVars>
          <dgm:bulletEnabled val="1"/>
        </dgm:presLayoutVars>
      </dgm:prSet>
      <dgm:spPr/>
    </dgm:pt>
    <dgm:pt modelId="{48102E0F-F071-4A35-AAE7-8EB7ADC440A8}" type="pres">
      <dgm:prSet presAssocID="{39B0D3A2-B28C-4F43-AF56-077F3B30BBC1}" presName="FiveNodes_5_text" presStyleLbl="node1" presStyleIdx="4" presStyleCnt="5">
        <dgm:presLayoutVars>
          <dgm:bulletEnabled val="1"/>
        </dgm:presLayoutVars>
      </dgm:prSet>
      <dgm:spPr/>
    </dgm:pt>
  </dgm:ptLst>
  <dgm:cxnLst>
    <dgm:cxn modelId="{71F9C518-BDF3-47ED-8BDA-334E23705B0B}" type="presOf" srcId="{68F86798-BB36-4865-A39E-B56F500B695D}" destId="{8AF86C81-8E87-44C5-874C-AA21074DE15B}" srcOrd="0" destOrd="0" presId="urn:microsoft.com/office/officeart/2005/8/layout/vProcess5"/>
    <dgm:cxn modelId="{767AE23C-1D77-4C4A-8468-DDF4E04CB95F}" type="presOf" srcId="{4AEAEA62-F9C9-457A-9C10-56C7E7DDFC4A}" destId="{48102E0F-F071-4A35-AAE7-8EB7ADC440A8}" srcOrd="1" destOrd="0" presId="urn:microsoft.com/office/officeart/2005/8/layout/vProcess5"/>
    <dgm:cxn modelId="{1938FE5D-29C7-4EDA-9648-41F3CBD94349}" type="presOf" srcId="{39B0D3A2-B28C-4F43-AF56-077F3B30BBC1}" destId="{607F0409-EA3D-4FC7-A630-3BFA0F2E6CCC}" srcOrd="0" destOrd="0" presId="urn:microsoft.com/office/officeart/2005/8/layout/vProcess5"/>
    <dgm:cxn modelId="{295E0861-E18A-4D5E-BCA5-9D2A0EF90DD2}" type="presOf" srcId="{2F347B79-C2D0-4D41-BD78-9883C33540B9}" destId="{AF3BAF0D-E4AE-4AB2-ACCA-F893675AE566}" srcOrd="0" destOrd="0" presId="urn:microsoft.com/office/officeart/2005/8/layout/vProcess5"/>
    <dgm:cxn modelId="{C29B7F43-A8D3-49D7-8822-A8C61D4BA9C0}" type="presOf" srcId="{919C8BFF-6637-4B9E-ADD8-6A991B9548A7}" destId="{97F5D6F7-EDDF-4B10-8EEC-ADBDDB1AF1EA}" srcOrd="0" destOrd="0" presId="urn:microsoft.com/office/officeart/2005/8/layout/vProcess5"/>
    <dgm:cxn modelId="{A282A04C-AB5B-4CB3-AFB7-9D1EA316785C}" type="presOf" srcId="{4AEAEA62-F9C9-457A-9C10-56C7E7DDFC4A}" destId="{5D7EFD73-961D-4BFB-8601-CBAA19E52B29}" srcOrd="0" destOrd="0" presId="urn:microsoft.com/office/officeart/2005/8/layout/vProcess5"/>
    <dgm:cxn modelId="{5E100372-1785-4521-B568-970F3A5B0A5D}" srcId="{39B0D3A2-B28C-4F43-AF56-077F3B30BBC1}" destId="{DAB575E7-9B52-495A-8D54-E62F86EDF78C}" srcOrd="2" destOrd="0" parTransId="{7B22F71B-2C61-4999-A2A3-E34FEBA15165}" sibTransId="{63C4F1DE-3B74-4009-8082-534759682D1C}"/>
    <dgm:cxn modelId="{020A7074-AF84-4F68-927E-4EE70277EC09}" type="presOf" srcId="{A0C9DD35-732E-499A-806F-F5F4A5D0F37D}" destId="{3AFC0ED3-7C1A-4565-BEE2-B5B9AF1655EA}" srcOrd="0" destOrd="0" presId="urn:microsoft.com/office/officeart/2005/8/layout/vProcess5"/>
    <dgm:cxn modelId="{B560DB58-D5F1-46F1-8E3C-BCF4CBEF77B2}" type="presOf" srcId="{63C4F1DE-3B74-4009-8082-534759682D1C}" destId="{46D12602-3C23-4EFD-BD1E-56EDB680C8D0}" srcOrd="0" destOrd="0" presId="urn:microsoft.com/office/officeart/2005/8/layout/vProcess5"/>
    <dgm:cxn modelId="{784AA285-ECB1-482D-9109-4BD0BCAF70CE}" type="presOf" srcId="{68F86798-BB36-4865-A39E-B56F500B695D}" destId="{3B8CDCC9-907B-43E7-BD41-D76EBDDD13B6}" srcOrd="1" destOrd="0" presId="urn:microsoft.com/office/officeart/2005/8/layout/vProcess5"/>
    <dgm:cxn modelId="{DFC2FD8B-5F1D-4189-9B75-8B557D81BA0A}" srcId="{39B0D3A2-B28C-4F43-AF56-077F3B30BBC1}" destId="{7129CC0A-0E09-4336-8913-906A4A5B5F32}" srcOrd="1" destOrd="0" parTransId="{E8687927-70A8-4585-BBA1-5B1E11D2E941}" sibTransId="{486BDEF0-78CA-4784-94A7-5DFB006425A1}"/>
    <dgm:cxn modelId="{349302AD-AC6D-41E9-AA49-DFDE10B5333D}" type="presOf" srcId="{7129CC0A-0E09-4336-8913-906A4A5B5F32}" destId="{6F650A27-5C44-4213-8057-21C89BA5E0F1}" srcOrd="1" destOrd="0" presId="urn:microsoft.com/office/officeart/2005/8/layout/vProcess5"/>
    <dgm:cxn modelId="{752F13B8-5A85-4482-9E46-6B253440042A}" type="presOf" srcId="{DAB575E7-9B52-495A-8D54-E62F86EDF78C}" destId="{C4FD017B-6378-46AC-8449-904CD25D1067}" srcOrd="0" destOrd="0" presId="urn:microsoft.com/office/officeart/2005/8/layout/vProcess5"/>
    <dgm:cxn modelId="{52DB7FBF-1FEF-494D-A031-7E7E6F5EB0C3}" type="presOf" srcId="{486BDEF0-78CA-4784-94A7-5DFB006425A1}" destId="{E5ABF64F-BD38-4651-A385-1757B486886F}" srcOrd="0" destOrd="0" presId="urn:microsoft.com/office/officeart/2005/8/layout/vProcess5"/>
    <dgm:cxn modelId="{E4F4B2D8-6359-4418-835C-096853459F09}" type="presOf" srcId="{DAB575E7-9B52-495A-8D54-E62F86EDF78C}" destId="{BE40A3A8-E16D-4643-9642-2D77354ACD05}" srcOrd="1" destOrd="0" presId="urn:microsoft.com/office/officeart/2005/8/layout/vProcess5"/>
    <dgm:cxn modelId="{B95106D9-E79B-4D08-AD39-D68EE642E991}" type="presOf" srcId="{7129CC0A-0E09-4336-8913-906A4A5B5F32}" destId="{0699B012-8EF3-422B-9456-101839FFEBDF}" srcOrd="0" destOrd="0" presId="urn:microsoft.com/office/officeart/2005/8/layout/vProcess5"/>
    <dgm:cxn modelId="{983001DF-CF90-47F3-9DDE-D7EA52EF8DF8}" srcId="{39B0D3A2-B28C-4F43-AF56-077F3B30BBC1}" destId="{68F86798-BB36-4865-A39E-B56F500B695D}" srcOrd="3" destOrd="0" parTransId="{1CD368C9-B30B-443D-A045-F8398405F2C1}" sibTransId="{2F347B79-C2D0-4D41-BD78-9883C33540B9}"/>
    <dgm:cxn modelId="{8B8EE3F5-F92D-4193-BC80-0CD8C1F4D2B2}" srcId="{39B0D3A2-B28C-4F43-AF56-077F3B30BBC1}" destId="{A0C9DD35-732E-499A-806F-F5F4A5D0F37D}" srcOrd="0" destOrd="0" parTransId="{B80F37D4-7D0A-44AF-9EC6-8116030582DC}" sibTransId="{919C8BFF-6637-4B9E-ADD8-6A991B9548A7}"/>
    <dgm:cxn modelId="{70E30EF8-E7AE-47CD-BCCE-4504B70BADC8}" type="presOf" srcId="{A0C9DD35-732E-499A-806F-F5F4A5D0F37D}" destId="{1CA1B366-3428-475D-8FD4-9ADC92577D55}" srcOrd="1" destOrd="0" presId="urn:microsoft.com/office/officeart/2005/8/layout/vProcess5"/>
    <dgm:cxn modelId="{980665FE-F19A-4346-934A-541A621D69AE}" srcId="{39B0D3A2-B28C-4F43-AF56-077F3B30BBC1}" destId="{4AEAEA62-F9C9-457A-9C10-56C7E7DDFC4A}" srcOrd="4" destOrd="0" parTransId="{BD52F646-4B9A-47E6-9932-023B50D74406}" sibTransId="{46296D7D-8606-4059-991E-5F38E314FA57}"/>
    <dgm:cxn modelId="{DD6C11E7-4494-4756-B54D-02DC96D1EA17}" type="presParOf" srcId="{607F0409-EA3D-4FC7-A630-3BFA0F2E6CCC}" destId="{E3EEC8B6-6150-46A7-81BE-5F2B81EF9E29}" srcOrd="0" destOrd="0" presId="urn:microsoft.com/office/officeart/2005/8/layout/vProcess5"/>
    <dgm:cxn modelId="{7FEBF173-617B-49DD-B332-7CF1B74B3084}" type="presParOf" srcId="{607F0409-EA3D-4FC7-A630-3BFA0F2E6CCC}" destId="{3AFC0ED3-7C1A-4565-BEE2-B5B9AF1655EA}" srcOrd="1" destOrd="0" presId="urn:microsoft.com/office/officeart/2005/8/layout/vProcess5"/>
    <dgm:cxn modelId="{1911BCAE-C558-495C-9C7E-505C46586260}" type="presParOf" srcId="{607F0409-EA3D-4FC7-A630-3BFA0F2E6CCC}" destId="{0699B012-8EF3-422B-9456-101839FFEBDF}" srcOrd="2" destOrd="0" presId="urn:microsoft.com/office/officeart/2005/8/layout/vProcess5"/>
    <dgm:cxn modelId="{5E0C12C4-B9DD-4167-A340-9339C491590F}" type="presParOf" srcId="{607F0409-EA3D-4FC7-A630-3BFA0F2E6CCC}" destId="{C4FD017B-6378-46AC-8449-904CD25D1067}" srcOrd="3" destOrd="0" presId="urn:microsoft.com/office/officeart/2005/8/layout/vProcess5"/>
    <dgm:cxn modelId="{9BC11C78-263E-4C75-817F-A0C49C440A79}" type="presParOf" srcId="{607F0409-EA3D-4FC7-A630-3BFA0F2E6CCC}" destId="{8AF86C81-8E87-44C5-874C-AA21074DE15B}" srcOrd="4" destOrd="0" presId="urn:microsoft.com/office/officeart/2005/8/layout/vProcess5"/>
    <dgm:cxn modelId="{91EBA3F2-8C8A-4CE6-AC1E-E06D5A7966BE}" type="presParOf" srcId="{607F0409-EA3D-4FC7-A630-3BFA0F2E6CCC}" destId="{5D7EFD73-961D-4BFB-8601-CBAA19E52B29}" srcOrd="5" destOrd="0" presId="urn:microsoft.com/office/officeart/2005/8/layout/vProcess5"/>
    <dgm:cxn modelId="{42C07027-9A74-432A-9EEA-1DFF8E56D5FB}" type="presParOf" srcId="{607F0409-EA3D-4FC7-A630-3BFA0F2E6CCC}" destId="{97F5D6F7-EDDF-4B10-8EEC-ADBDDB1AF1EA}" srcOrd="6" destOrd="0" presId="urn:microsoft.com/office/officeart/2005/8/layout/vProcess5"/>
    <dgm:cxn modelId="{EBC2E09D-2B60-4D26-846A-E1FAD3EE801B}" type="presParOf" srcId="{607F0409-EA3D-4FC7-A630-3BFA0F2E6CCC}" destId="{E5ABF64F-BD38-4651-A385-1757B486886F}" srcOrd="7" destOrd="0" presId="urn:microsoft.com/office/officeart/2005/8/layout/vProcess5"/>
    <dgm:cxn modelId="{35564F53-8054-4EFD-AD4A-23DE5BFB0B0C}" type="presParOf" srcId="{607F0409-EA3D-4FC7-A630-3BFA0F2E6CCC}" destId="{46D12602-3C23-4EFD-BD1E-56EDB680C8D0}" srcOrd="8" destOrd="0" presId="urn:microsoft.com/office/officeart/2005/8/layout/vProcess5"/>
    <dgm:cxn modelId="{0F054EC1-4020-4FF0-AD65-5B13EEDEF344}" type="presParOf" srcId="{607F0409-EA3D-4FC7-A630-3BFA0F2E6CCC}" destId="{AF3BAF0D-E4AE-4AB2-ACCA-F893675AE566}" srcOrd="9" destOrd="0" presId="urn:microsoft.com/office/officeart/2005/8/layout/vProcess5"/>
    <dgm:cxn modelId="{8415BAE2-55F3-4BE4-A732-A9967F8D42D1}" type="presParOf" srcId="{607F0409-EA3D-4FC7-A630-3BFA0F2E6CCC}" destId="{1CA1B366-3428-475D-8FD4-9ADC92577D55}" srcOrd="10" destOrd="0" presId="urn:microsoft.com/office/officeart/2005/8/layout/vProcess5"/>
    <dgm:cxn modelId="{B3E4432A-7877-4959-8A7E-B7237B87C39A}" type="presParOf" srcId="{607F0409-EA3D-4FC7-A630-3BFA0F2E6CCC}" destId="{6F650A27-5C44-4213-8057-21C89BA5E0F1}" srcOrd="11" destOrd="0" presId="urn:microsoft.com/office/officeart/2005/8/layout/vProcess5"/>
    <dgm:cxn modelId="{64050909-20A6-4DB7-BDD3-8FE8D95EBA48}" type="presParOf" srcId="{607F0409-EA3D-4FC7-A630-3BFA0F2E6CCC}" destId="{BE40A3A8-E16D-4643-9642-2D77354ACD05}" srcOrd="12" destOrd="0" presId="urn:microsoft.com/office/officeart/2005/8/layout/vProcess5"/>
    <dgm:cxn modelId="{B677F640-1599-4EB4-83EA-8AAA14D6E98C}" type="presParOf" srcId="{607F0409-EA3D-4FC7-A630-3BFA0F2E6CCC}" destId="{3B8CDCC9-907B-43E7-BD41-D76EBDDD13B6}" srcOrd="13" destOrd="0" presId="urn:microsoft.com/office/officeart/2005/8/layout/vProcess5"/>
    <dgm:cxn modelId="{37FBDF92-0235-406E-A0AE-0D660D38D16E}" type="presParOf" srcId="{607F0409-EA3D-4FC7-A630-3BFA0F2E6CCC}" destId="{48102E0F-F071-4A35-AAE7-8EB7ADC440A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5F9717-F3F4-4444-9DB0-92FDD09158D6}"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16FC7E5A-4416-48CC-91E4-3011273BBEF3}">
      <dgm:prSet phldrT="[Text]" custT="1"/>
      <dgm:spPr>
        <a:solidFill>
          <a:srgbClr val="FF0000">
            <a:alpha val="39000"/>
          </a:srgbClr>
        </a:solidFill>
        <a:ln>
          <a:solidFill>
            <a:schemeClr val="tx1"/>
          </a:solidFill>
        </a:ln>
      </dgm:spPr>
      <dgm:t>
        <a:bodyPr lIns="457200" rIns="731520"/>
        <a:lstStyle/>
        <a:p>
          <a:pPr marL="457200" indent="0" algn="ctr">
            <a:spcBef>
              <a:spcPts val="2400"/>
            </a:spcBef>
          </a:pPr>
          <a:endParaRPr lang="en-US" sz="1800" dirty="0">
            <a:solidFill>
              <a:schemeClr val="tx1"/>
            </a:solidFill>
            <a:latin typeface="Times New Roman" pitchFamily="18" charset="0"/>
            <a:cs typeface="Times New Roman" pitchFamily="18" charset="0"/>
          </a:endParaRPr>
        </a:p>
        <a:p>
          <a:pPr marL="457200" indent="0" algn="ctr">
            <a:spcBef>
              <a:spcPts val="2400"/>
            </a:spcBef>
          </a:pPr>
          <a:r>
            <a:rPr lang="en-US" sz="1800" dirty="0">
              <a:solidFill>
                <a:schemeClr val="tx1"/>
              </a:solidFill>
              <a:latin typeface="Times New Roman" pitchFamily="18" charset="0"/>
              <a:cs typeface="Times New Roman" pitchFamily="18" charset="0"/>
            </a:rPr>
            <a:t>Share the interests and needs of the community with the research team.</a:t>
          </a:r>
          <a:endParaRPr lang="en-US" sz="1800" b="1" dirty="0">
            <a:solidFill>
              <a:schemeClr val="tx1"/>
            </a:solidFill>
            <a:latin typeface="Times New Roman" pitchFamily="18" charset="0"/>
            <a:cs typeface="Times New Roman" pitchFamily="18" charset="0"/>
          </a:endParaRPr>
        </a:p>
      </dgm:t>
    </dgm:pt>
    <dgm:pt modelId="{43550DC9-18D8-4E59-88E4-4E0E93CB44F4}" type="parTrans" cxnId="{154A23C4-0A26-4D35-8B97-84829A7EF7E8}">
      <dgm:prSet/>
      <dgm:spPr/>
      <dgm:t>
        <a:bodyPr/>
        <a:lstStyle/>
        <a:p>
          <a:endParaRPr lang="en-US" sz="1400" b="1">
            <a:solidFill>
              <a:schemeClr val="tx1"/>
            </a:solidFill>
            <a:latin typeface="Times New Roman" pitchFamily="18" charset="0"/>
            <a:cs typeface="Times New Roman" pitchFamily="18" charset="0"/>
          </a:endParaRPr>
        </a:p>
      </dgm:t>
    </dgm:pt>
    <dgm:pt modelId="{E33DA3E0-8C3E-4682-A7E3-C5BAA09C44E7}" type="sibTrans" cxnId="{154A23C4-0A26-4D35-8B97-84829A7EF7E8}">
      <dgm:prSet/>
      <dgm:spPr/>
      <dgm:t>
        <a:bodyPr/>
        <a:lstStyle/>
        <a:p>
          <a:endParaRPr lang="en-US" sz="1400" b="1">
            <a:solidFill>
              <a:schemeClr val="tx1"/>
            </a:solidFill>
            <a:latin typeface="Times New Roman" pitchFamily="18" charset="0"/>
            <a:cs typeface="Times New Roman" pitchFamily="18" charset="0"/>
          </a:endParaRPr>
        </a:p>
      </dgm:t>
    </dgm:pt>
    <dgm:pt modelId="{280E6CB3-6A46-47C8-9FBC-1C00628B084F}">
      <dgm:prSet custT="1"/>
      <dgm:spPr>
        <a:solidFill>
          <a:srgbClr val="EF4025">
            <a:alpha val="40000"/>
          </a:srgbClr>
        </a:solidFill>
        <a:ln>
          <a:solidFill>
            <a:schemeClr val="tx1"/>
          </a:solidFill>
        </a:ln>
      </dgm:spPr>
      <dgm:t>
        <a:bodyPr lIns="91440" rIns="822960"/>
        <a:lstStyle/>
        <a:p>
          <a:pPr algn="ctr"/>
          <a:r>
            <a:rPr lang="en-US" sz="1800" dirty="0">
              <a:solidFill>
                <a:schemeClr val="tx1"/>
              </a:solidFill>
              <a:latin typeface="Times New Roman" pitchFamily="18" charset="0"/>
              <a:cs typeface="Times New Roman" pitchFamily="18" charset="0"/>
            </a:rPr>
            <a:t>Represent people living with or affected by HIV. </a:t>
          </a:r>
        </a:p>
      </dgm:t>
    </dgm:pt>
    <dgm:pt modelId="{ADBCC18B-E46C-40AB-B893-0504FC86C346}" type="parTrans" cxnId="{B917FE8E-8AED-41AD-AE13-74B57B20F6BF}">
      <dgm:prSet/>
      <dgm:spPr/>
      <dgm:t>
        <a:bodyPr/>
        <a:lstStyle/>
        <a:p>
          <a:endParaRPr lang="en-US" sz="1400">
            <a:solidFill>
              <a:schemeClr val="tx1"/>
            </a:solidFill>
            <a:latin typeface="Times New Roman" pitchFamily="18" charset="0"/>
            <a:cs typeface="Times New Roman" pitchFamily="18" charset="0"/>
          </a:endParaRPr>
        </a:p>
      </dgm:t>
    </dgm:pt>
    <dgm:pt modelId="{CD172AAE-ED8B-4B7D-BA35-87CF04C1DE88}" type="sibTrans" cxnId="{B917FE8E-8AED-41AD-AE13-74B57B20F6BF}">
      <dgm:prSet/>
      <dgm:spPr/>
      <dgm:t>
        <a:bodyPr/>
        <a:lstStyle/>
        <a:p>
          <a:endParaRPr lang="en-US" sz="1400">
            <a:solidFill>
              <a:schemeClr val="tx1"/>
            </a:solidFill>
            <a:latin typeface="Times New Roman" pitchFamily="18" charset="0"/>
            <a:cs typeface="Times New Roman" pitchFamily="18" charset="0"/>
          </a:endParaRPr>
        </a:p>
      </dgm:t>
    </dgm:pt>
    <dgm:pt modelId="{2F4F4A8D-A12E-4A7E-BD02-0A56D2E561BF}">
      <dgm:prSet custT="1"/>
      <dgm:spPr>
        <a:solidFill>
          <a:srgbClr val="EF4025">
            <a:alpha val="7000"/>
          </a:srgbClr>
        </a:solidFill>
        <a:ln>
          <a:solidFill>
            <a:schemeClr val="tx1"/>
          </a:solidFill>
        </a:ln>
      </dgm:spPr>
      <dgm:t>
        <a:bodyPr lIns="731520"/>
        <a:lstStyle/>
        <a:p>
          <a:pPr marL="0" algn="ctr"/>
          <a:r>
            <a:rPr lang="en-US" sz="1800" dirty="0">
              <a:solidFill>
                <a:schemeClr val="tx1"/>
              </a:solidFill>
              <a:latin typeface="Times New Roman" pitchFamily="18" charset="0"/>
              <a:cs typeface="Times New Roman" pitchFamily="18" charset="0"/>
            </a:rPr>
            <a:t>Share the interests and needs of the research/ researchers with their communities.</a:t>
          </a:r>
        </a:p>
      </dgm:t>
    </dgm:pt>
    <dgm:pt modelId="{AD6C03F4-15E7-4579-AD89-44F9D119B883}" type="parTrans" cxnId="{AF0C5E96-61B2-49DE-83D7-1EDCE4237000}">
      <dgm:prSet/>
      <dgm:spPr/>
      <dgm:t>
        <a:bodyPr/>
        <a:lstStyle/>
        <a:p>
          <a:endParaRPr lang="en-US" sz="1400">
            <a:solidFill>
              <a:schemeClr val="tx1"/>
            </a:solidFill>
            <a:latin typeface="Times New Roman" pitchFamily="18" charset="0"/>
            <a:cs typeface="Times New Roman" pitchFamily="18" charset="0"/>
          </a:endParaRPr>
        </a:p>
      </dgm:t>
    </dgm:pt>
    <dgm:pt modelId="{04F88401-9BBC-464F-A97B-211ABCC95798}" type="sibTrans" cxnId="{AF0C5E96-61B2-49DE-83D7-1EDCE4237000}">
      <dgm:prSet/>
      <dgm:spPr/>
      <dgm:t>
        <a:bodyPr/>
        <a:lstStyle/>
        <a:p>
          <a:endParaRPr lang="en-US" sz="1400">
            <a:solidFill>
              <a:schemeClr val="tx1"/>
            </a:solidFill>
            <a:latin typeface="Times New Roman" pitchFamily="18" charset="0"/>
            <a:cs typeface="Times New Roman" pitchFamily="18" charset="0"/>
          </a:endParaRPr>
        </a:p>
      </dgm:t>
    </dgm:pt>
    <dgm:pt modelId="{170A1CFF-92E7-45D7-B9B3-BE143D18B725}" type="pres">
      <dgm:prSet presAssocID="{4B5F9717-F3F4-4444-9DB0-92FDD09158D6}" presName="compositeShape" presStyleCnt="0">
        <dgm:presLayoutVars>
          <dgm:chMax val="7"/>
          <dgm:dir/>
          <dgm:resizeHandles val="exact"/>
        </dgm:presLayoutVars>
      </dgm:prSet>
      <dgm:spPr/>
    </dgm:pt>
    <dgm:pt modelId="{F1919A28-E6D3-4074-9D47-CB34566DB721}" type="pres">
      <dgm:prSet presAssocID="{16FC7E5A-4416-48CC-91E4-3011273BBEF3}" presName="circ1" presStyleLbl="vennNode1" presStyleIdx="0" presStyleCnt="3" custScaleX="165530" custScaleY="93644" custLinFactNeighborX="6001" custLinFactNeighborY="-1818"/>
      <dgm:spPr/>
    </dgm:pt>
    <dgm:pt modelId="{63311787-2BD4-4CB9-A0F2-18F358CA3CC5}" type="pres">
      <dgm:prSet presAssocID="{16FC7E5A-4416-48CC-91E4-3011273BBEF3}" presName="circ1Tx" presStyleLbl="revTx" presStyleIdx="0" presStyleCnt="0">
        <dgm:presLayoutVars>
          <dgm:chMax val="0"/>
          <dgm:chPref val="0"/>
          <dgm:bulletEnabled val="1"/>
        </dgm:presLayoutVars>
      </dgm:prSet>
      <dgm:spPr/>
    </dgm:pt>
    <dgm:pt modelId="{5D6B36E0-4648-4509-A496-55C7E568E93C}" type="pres">
      <dgm:prSet presAssocID="{280E6CB3-6A46-47C8-9FBC-1C00628B084F}" presName="circ2" presStyleLbl="vennNode1" presStyleIdx="1" presStyleCnt="3" custScaleX="135734" custScaleY="112298" custLinFactNeighborX="24559" custLinFactNeighborY="3348"/>
      <dgm:spPr/>
    </dgm:pt>
    <dgm:pt modelId="{75A8E4B4-73FD-491A-BE47-EB08469AA1E4}" type="pres">
      <dgm:prSet presAssocID="{280E6CB3-6A46-47C8-9FBC-1C00628B084F}" presName="circ2Tx" presStyleLbl="revTx" presStyleIdx="0" presStyleCnt="0">
        <dgm:presLayoutVars>
          <dgm:chMax val="0"/>
          <dgm:chPref val="0"/>
          <dgm:bulletEnabled val="1"/>
        </dgm:presLayoutVars>
      </dgm:prSet>
      <dgm:spPr/>
    </dgm:pt>
    <dgm:pt modelId="{8DA3F494-5154-4525-B096-40F4933A6D93}" type="pres">
      <dgm:prSet presAssocID="{2F4F4A8D-A12E-4A7E-BD02-0A56D2E561BF}" presName="circ3" presStyleLbl="vennNode1" presStyleIdx="2" presStyleCnt="3" custScaleX="138120" custScaleY="110528" custLinFactNeighborX="-13377" custLinFactNeighborY="4233"/>
      <dgm:spPr/>
    </dgm:pt>
    <dgm:pt modelId="{043120BC-390D-4FB0-BC8A-E3B95DD08756}" type="pres">
      <dgm:prSet presAssocID="{2F4F4A8D-A12E-4A7E-BD02-0A56D2E561BF}" presName="circ3Tx" presStyleLbl="revTx" presStyleIdx="0" presStyleCnt="0">
        <dgm:presLayoutVars>
          <dgm:chMax val="0"/>
          <dgm:chPref val="0"/>
          <dgm:bulletEnabled val="1"/>
        </dgm:presLayoutVars>
      </dgm:prSet>
      <dgm:spPr/>
    </dgm:pt>
  </dgm:ptLst>
  <dgm:cxnLst>
    <dgm:cxn modelId="{9B4F6C16-4770-406B-BE1C-E0C7FB0C55FA}" type="presOf" srcId="{4B5F9717-F3F4-4444-9DB0-92FDD09158D6}" destId="{170A1CFF-92E7-45D7-B9B3-BE143D18B725}" srcOrd="0" destOrd="0" presId="urn:microsoft.com/office/officeart/2005/8/layout/venn1"/>
    <dgm:cxn modelId="{297B5D49-148B-4A05-B027-781999E89EAF}" type="presOf" srcId="{2F4F4A8D-A12E-4A7E-BD02-0A56D2E561BF}" destId="{8DA3F494-5154-4525-B096-40F4933A6D93}" srcOrd="0" destOrd="0" presId="urn:microsoft.com/office/officeart/2005/8/layout/venn1"/>
    <dgm:cxn modelId="{A86F708A-F740-48A9-BB43-F73D72D1EB38}" type="presOf" srcId="{16FC7E5A-4416-48CC-91E4-3011273BBEF3}" destId="{F1919A28-E6D3-4074-9D47-CB34566DB721}" srcOrd="0" destOrd="0" presId="urn:microsoft.com/office/officeart/2005/8/layout/venn1"/>
    <dgm:cxn modelId="{7363218C-6432-4A9D-B7B6-AC39E3174DDF}" type="presOf" srcId="{280E6CB3-6A46-47C8-9FBC-1C00628B084F}" destId="{75A8E4B4-73FD-491A-BE47-EB08469AA1E4}" srcOrd="1" destOrd="0" presId="urn:microsoft.com/office/officeart/2005/8/layout/venn1"/>
    <dgm:cxn modelId="{B917FE8E-8AED-41AD-AE13-74B57B20F6BF}" srcId="{4B5F9717-F3F4-4444-9DB0-92FDD09158D6}" destId="{280E6CB3-6A46-47C8-9FBC-1C00628B084F}" srcOrd="1" destOrd="0" parTransId="{ADBCC18B-E46C-40AB-B893-0504FC86C346}" sibTransId="{CD172AAE-ED8B-4B7D-BA35-87CF04C1DE88}"/>
    <dgm:cxn modelId="{51D11F90-52F6-4729-A7B1-DB73704817EF}" type="presOf" srcId="{2F4F4A8D-A12E-4A7E-BD02-0A56D2E561BF}" destId="{043120BC-390D-4FB0-BC8A-E3B95DD08756}" srcOrd="1" destOrd="0" presId="urn:microsoft.com/office/officeart/2005/8/layout/venn1"/>
    <dgm:cxn modelId="{AF0C5E96-61B2-49DE-83D7-1EDCE4237000}" srcId="{4B5F9717-F3F4-4444-9DB0-92FDD09158D6}" destId="{2F4F4A8D-A12E-4A7E-BD02-0A56D2E561BF}" srcOrd="2" destOrd="0" parTransId="{AD6C03F4-15E7-4579-AD89-44F9D119B883}" sibTransId="{04F88401-9BBC-464F-A97B-211ABCC95798}"/>
    <dgm:cxn modelId="{E29784A6-709E-4838-B338-A7E637AD7D39}" type="presOf" srcId="{280E6CB3-6A46-47C8-9FBC-1C00628B084F}" destId="{5D6B36E0-4648-4509-A496-55C7E568E93C}" srcOrd="0" destOrd="0" presId="urn:microsoft.com/office/officeart/2005/8/layout/venn1"/>
    <dgm:cxn modelId="{91523EBF-9FF9-41C0-B886-CCA71523FB3B}" type="presOf" srcId="{16FC7E5A-4416-48CC-91E4-3011273BBEF3}" destId="{63311787-2BD4-4CB9-A0F2-18F358CA3CC5}" srcOrd="1" destOrd="0" presId="urn:microsoft.com/office/officeart/2005/8/layout/venn1"/>
    <dgm:cxn modelId="{154A23C4-0A26-4D35-8B97-84829A7EF7E8}" srcId="{4B5F9717-F3F4-4444-9DB0-92FDD09158D6}" destId="{16FC7E5A-4416-48CC-91E4-3011273BBEF3}" srcOrd="0" destOrd="0" parTransId="{43550DC9-18D8-4E59-88E4-4E0E93CB44F4}" sibTransId="{E33DA3E0-8C3E-4682-A7E3-C5BAA09C44E7}"/>
    <dgm:cxn modelId="{1030D04D-D342-4C90-95C1-2813F772FAFF}" type="presParOf" srcId="{170A1CFF-92E7-45D7-B9B3-BE143D18B725}" destId="{F1919A28-E6D3-4074-9D47-CB34566DB721}" srcOrd="0" destOrd="0" presId="urn:microsoft.com/office/officeart/2005/8/layout/venn1"/>
    <dgm:cxn modelId="{A3632B88-3F1A-4FE4-BF34-9066CFB86F59}" type="presParOf" srcId="{170A1CFF-92E7-45D7-B9B3-BE143D18B725}" destId="{63311787-2BD4-4CB9-A0F2-18F358CA3CC5}" srcOrd="1" destOrd="0" presId="urn:microsoft.com/office/officeart/2005/8/layout/venn1"/>
    <dgm:cxn modelId="{9FCE1C93-13F2-41B7-BEB9-86C089C1D49A}" type="presParOf" srcId="{170A1CFF-92E7-45D7-B9B3-BE143D18B725}" destId="{5D6B36E0-4648-4509-A496-55C7E568E93C}" srcOrd="2" destOrd="0" presId="urn:microsoft.com/office/officeart/2005/8/layout/venn1"/>
    <dgm:cxn modelId="{F34B2578-97CD-4BB8-B688-F48644B372E6}" type="presParOf" srcId="{170A1CFF-92E7-45D7-B9B3-BE143D18B725}" destId="{75A8E4B4-73FD-491A-BE47-EB08469AA1E4}" srcOrd="3" destOrd="0" presId="urn:microsoft.com/office/officeart/2005/8/layout/venn1"/>
    <dgm:cxn modelId="{9501293F-B778-4E4E-8F95-89ED10782721}" type="presParOf" srcId="{170A1CFF-92E7-45D7-B9B3-BE143D18B725}" destId="{8DA3F494-5154-4525-B096-40F4933A6D93}" srcOrd="4" destOrd="0" presId="urn:microsoft.com/office/officeart/2005/8/layout/venn1"/>
    <dgm:cxn modelId="{0E9FA398-D24D-45E6-94E2-F16E377DC7E3}" type="presParOf" srcId="{170A1CFF-92E7-45D7-B9B3-BE143D18B725}" destId="{043120BC-390D-4FB0-BC8A-E3B95DD0875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19D4EDB-D393-4617-9B00-4CFABF1A0791}"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4070FAC4-7A18-4B04-81A5-C9FE0238275A}">
      <dgm:prSet phldrT="[Text]" custT="1"/>
      <dgm:spPr/>
      <dgm:t>
        <a:bodyPr/>
        <a:lstStyle/>
        <a:p>
          <a:r>
            <a:rPr lang="en-US" sz="1800" b="1" dirty="0">
              <a:solidFill>
                <a:schemeClr val="tx1"/>
              </a:solidFill>
              <a:latin typeface="Times New Roman" pitchFamily="18" charset="0"/>
              <a:cs typeface="Times New Roman" pitchFamily="18" charset="0"/>
            </a:rPr>
            <a:t>Tools and approaches that are “medical” in nature</a:t>
          </a:r>
        </a:p>
      </dgm:t>
    </dgm:pt>
    <dgm:pt modelId="{C45C1F17-7957-4379-BA98-C5BA794ABCB8}" type="parTrans" cxnId="{70E89134-88F9-4BD3-B7A6-DCE7A9BE0D91}">
      <dgm:prSet/>
      <dgm:spPr/>
      <dgm:t>
        <a:bodyPr/>
        <a:lstStyle/>
        <a:p>
          <a:endParaRPr lang="en-US"/>
        </a:p>
      </dgm:t>
    </dgm:pt>
    <dgm:pt modelId="{5A557721-7C8A-4533-9185-624D59CD61DB}" type="sibTrans" cxnId="{70E89134-88F9-4BD3-B7A6-DCE7A9BE0D91}">
      <dgm:prSet/>
      <dgm:spPr/>
      <dgm:t>
        <a:bodyPr/>
        <a:lstStyle/>
        <a:p>
          <a:endParaRPr lang="en-US"/>
        </a:p>
      </dgm:t>
    </dgm:pt>
    <dgm:pt modelId="{33A22D28-9C30-47FD-A0FD-02F0C61451D9}">
      <dgm:prSet phldrT="[Text]" custT="1"/>
      <dgm:spPr/>
      <dgm:t>
        <a:bodyPr/>
        <a:lstStyle/>
        <a:p>
          <a:r>
            <a:rPr lang="en-US" sz="1800" b="1" dirty="0">
              <a:solidFill>
                <a:schemeClr val="tx1"/>
              </a:solidFill>
              <a:latin typeface="Times New Roman" pitchFamily="18" charset="0"/>
              <a:cs typeface="Times New Roman" pitchFamily="18" charset="0"/>
            </a:rPr>
            <a:t>Tools and approaches that are “behavioral” in nature </a:t>
          </a:r>
        </a:p>
      </dgm:t>
    </dgm:pt>
    <dgm:pt modelId="{2C8ED3E3-54F5-4D27-A712-C181FD787452}" type="parTrans" cxnId="{518198E7-C4E6-4647-B89E-A987B0A40169}">
      <dgm:prSet/>
      <dgm:spPr/>
      <dgm:t>
        <a:bodyPr/>
        <a:lstStyle/>
        <a:p>
          <a:endParaRPr lang="en-US"/>
        </a:p>
      </dgm:t>
    </dgm:pt>
    <dgm:pt modelId="{E60628E3-597A-4AAE-A77A-04F94A7E8DB8}" type="sibTrans" cxnId="{518198E7-C4E6-4647-B89E-A987B0A40169}">
      <dgm:prSet/>
      <dgm:spPr/>
      <dgm:t>
        <a:bodyPr/>
        <a:lstStyle/>
        <a:p>
          <a:endParaRPr lang="en-US"/>
        </a:p>
      </dgm:t>
    </dgm:pt>
    <dgm:pt modelId="{0B95F658-D888-4859-995F-5CBD13141D04}" type="pres">
      <dgm:prSet presAssocID="{619D4EDB-D393-4617-9B00-4CFABF1A0791}" presName="diagram" presStyleCnt="0">
        <dgm:presLayoutVars>
          <dgm:dir/>
          <dgm:resizeHandles val="exact"/>
        </dgm:presLayoutVars>
      </dgm:prSet>
      <dgm:spPr/>
    </dgm:pt>
    <dgm:pt modelId="{C3293C0B-027B-4DBF-B589-66882E976693}" type="pres">
      <dgm:prSet presAssocID="{4070FAC4-7A18-4B04-81A5-C9FE0238275A}" presName="arrow" presStyleLbl="node1" presStyleIdx="0" presStyleCnt="2">
        <dgm:presLayoutVars>
          <dgm:bulletEnabled val="1"/>
        </dgm:presLayoutVars>
      </dgm:prSet>
      <dgm:spPr/>
    </dgm:pt>
    <dgm:pt modelId="{12BCC3F6-85E7-427B-BC25-E468D3BE5A48}" type="pres">
      <dgm:prSet presAssocID="{33A22D28-9C30-47FD-A0FD-02F0C61451D9}" presName="arrow" presStyleLbl="node1" presStyleIdx="1" presStyleCnt="2">
        <dgm:presLayoutVars>
          <dgm:bulletEnabled val="1"/>
        </dgm:presLayoutVars>
      </dgm:prSet>
      <dgm:spPr/>
    </dgm:pt>
  </dgm:ptLst>
  <dgm:cxnLst>
    <dgm:cxn modelId="{70E89134-88F9-4BD3-B7A6-DCE7A9BE0D91}" srcId="{619D4EDB-D393-4617-9B00-4CFABF1A0791}" destId="{4070FAC4-7A18-4B04-81A5-C9FE0238275A}" srcOrd="0" destOrd="0" parTransId="{C45C1F17-7957-4379-BA98-C5BA794ABCB8}" sibTransId="{5A557721-7C8A-4533-9185-624D59CD61DB}"/>
    <dgm:cxn modelId="{6802B993-3923-4931-B132-FDDC3ADA92D3}" type="presOf" srcId="{4070FAC4-7A18-4B04-81A5-C9FE0238275A}" destId="{C3293C0B-027B-4DBF-B589-66882E976693}" srcOrd="0" destOrd="0" presId="urn:microsoft.com/office/officeart/2005/8/layout/arrow5"/>
    <dgm:cxn modelId="{D1E324D9-6130-4097-9D46-56BA5B2D0019}" type="presOf" srcId="{619D4EDB-D393-4617-9B00-4CFABF1A0791}" destId="{0B95F658-D888-4859-995F-5CBD13141D04}" srcOrd="0" destOrd="0" presId="urn:microsoft.com/office/officeart/2005/8/layout/arrow5"/>
    <dgm:cxn modelId="{518198E7-C4E6-4647-B89E-A987B0A40169}" srcId="{619D4EDB-D393-4617-9B00-4CFABF1A0791}" destId="{33A22D28-9C30-47FD-A0FD-02F0C61451D9}" srcOrd="1" destOrd="0" parTransId="{2C8ED3E3-54F5-4D27-A712-C181FD787452}" sibTransId="{E60628E3-597A-4AAE-A77A-04F94A7E8DB8}"/>
    <dgm:cxn modelId="{3FCD77FD-7CEE-4F33-8814-7CDEFD99D083}" type="presOf" srcId="{33A22D28-9C30-47FD-A0FD-02F0C61451D9}" destId="{12BCC3F6-85E7-427B-BC25-E468D3BE5A48}" srcOrd="0" destOrd="0" presId="urn:microsoft.com/office/officeart/2005/8/layout/arrow5"/>
    <dgm:cxn modelId="{3BD10796-9256-4972-8842-7556AE0AD0FE}" type="presParOf" srcId="{0B95F658-D888-4859-995F-5CBD13141D04}" destId="{C3293C0B-027B-4DBF-B589-66882E976693}" srcOrd="0" destOrd="0" presId="urn:microsoft.com/office/officeart/2005/8/layout/arrow5"/>
    <dgm:cxn modelId="{5A0CE5F7-609B-460A-A356-E422CDC4B18B}" type="presParOf" srcId="{0B95F658-D888-4859-995F-5CBD13141D04}" destId="{12BCC3F6-85E7-427B-BC25-E468D3BE5A4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F30CE21-671E-453E-B574-C0BEC568F2E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9936D51-E7BB-4A0E-87FC-DBCDFB46CAA7}">
      <dgm:prSet phldrT="[Text]" custT="1"/>
      <dgm:spPr>
        <a:solidFill>
          <a:srgbClr val="FF0000"/>
        </a:solidFill>
      </dgm:spPr>
      <dgm:t>
        <a:bodyPr/>
        <a:lstStyle/>
        <a:p>
          <a:r>
            <a:rPr lang="en-US" sz="1400" dirty="0">
              <a:solidFill>
                <a:schemeClr val="tx1"/>
              </a:solidFill>
              <a:latin typeface="Times New Roman" pitchFamily="18" charset="0"/>
              <a:cs typeface="Times New Roman" pitchFamily="18" charset="0"/>
            </a:rPr>
            <a:t>An effective community planning process</a:t>
          </a:r>
        </a:p>
      </dgm:t>
    </dgm:pt>
    <dgm:pt modelId="{DA037D25-8122-4238-B2D6-14F17BF42D1E}" type="parTrans" cxnId="{9FA372F9-CD38-416D-8D7D-2AAFE95C3B9C}">
      <dgm:prSet/>
      <dgm:spPr/>
      <dgm:t>
        <a:bodyPr/>
        <a:lstStyle/>
        <a:p>
          <a:endParaRPr lang="en-US"/>
        </a:p>
      </dgm:t>
    </dgm:pt>
    <dgm:pt modelId="{EEE784ED-CAAF-40B5-842F-CD106224A083}" type="sibTrans" cxnId="{9FA372F9-CD38-416D-8D7D-2AAFE95C3B9C}">
      <dgm:prSet/>
      <dgm:spPr/>
      <dgm:t>
        <a:bodyPr/>
        <a:lstStyle/>
        <a:p>
          <a:endParaRPr lang="en-US"/>
        </a:p>
      </dgm:t>
    </dgm:pt>
    <dgm:pt modelId="{3F1C52ED-E5B8-4925-A005-2E504E8B0A67}">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Collection of data about HIV vulnerabilities, incidence, or prevalence</a:t>
          </a:r>
        </a:p>
      </dgm:t>
    </dgm:pt>
    <dgm:pt modelId="{AE885005-9C60-41C8-97CB-B78EEB082D5D}" type="parTrans" cxnId="{7CEEEF10-5E68-4A53-AB19-3E4980547792}">
      <dgm:prSet/>
      <dgm:spPr/>
      <dgm:t>
        <a:bodyPr/>
        <a:lstStyle/>
        <a:p>
          <a:endParaRPr lang="en-US"/>
        </a:p>
      </dgm:t>
    </dgm:pt>
    <dgm:pt modelId="{56982F88-DBA2-4FE0-AA10-69F69974DF0D}" type="sibTrans" cxnId="{7CEEEF10-5E68-4A53-AB19-3E4980547792}">
      <dgm:prSet/>
      <dgm:spPr/>
      <dgm:t>
        <a:bodyPr/>
        <a:lstStyle/>
        <a:p>
          <a:endParaRPr lang="en-US"/>
        </a:p>
      </dgm:t>
    </dgm:pt>
    <dgm:pt modelId="{5184FC68-3960-4F8B-A528-D802D4C9D19C}">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HIV counseling, testing, and referral; partner counseling and referral; linkage to medical care, prevention, and intervention services</a:t>
          </a:r>
        </a:p>
      </dgm:t>
    </dgm:pt>
    <dgm:pt modelId="{D2B046F3-A13D-4FDD-AEE0-AD0C2B7C4976}" type="parTrans" cxnId="{99A31251-1763-48A7-A6E1-C989E46B4FAB}">
      <dgm:prSet/>
      <dgm:spPr/>
      <dgm:t>
        <a:bodyPr/>
        <a:lstStyle/>
        <a:p>
          <a:endParaRPr lang="en-US"/>
        </a:p>
      </dgm:t>
    </dgm:pt>
    <dgm:pt modelId="{CD0A5184-57D5-4C55-92C1-4492747A08CC}" type="sibTrans" cxnId="{99A31251-1763-48A7-A6E1-C989E46B4FAB}">
      <dgm:prSet/>
      <dgm:spPr/>
      <dgm:t>
        <a:bodyPr/>
        <a:lstStyle/>
        <a:p>
          <a:endParaRPr lang="en-US"/>
        </a:p>
      </dgm:t>
    </dgm:pt>
    <dgm:pt modelId="{325DD1A6-61EC-4669-8C0E-FDD470F029A9}">
      <dgm:prSet custT="1"/>
      <dgm:spPr>
        <a:solidFill>
          <a:srgbClr val="FF0000"/>
        </a:solidFill>
      </dgm:spPr>
      <dgm:t>
        <a:bodyPr/>
        <a:lstStyle/>
        <a:p>
          <a:r>
            <a:rPr lang="en-US" sz="1400" dirty="0">
              <a:solidFill>
                <a:schemeClr val="tx1"/>
              </a:solidFill>
              <a:latin typeface="Times New Roman" pitchFamily="18" charset="0"/>
              <a:cs typeface="Times New Roman" pitchFamily="18" charset="0"/>
            </a:rPr>
            <a:t>Health education and risk reduction activities, including individual-, group-, and community-level interventions </a:t>
          </a:r>
        </a:p>
      </dgm:t>
    </dgm:pt>
    <dgm:pt modelId="{2464C8F8-AE08-4A4E-A06C-F967A2FF6EC7}" type="parTrans" cxnId="{91553F9F-8D22-4C17-AA95-72AE35F60CD4}">
      <dgm:prSet/>
      <dgm:spPr/>
      <dgm:t>
        <a:bodyPr/>
        <a:lstStyle/>
        <a:p>
          <a:endParaRPr lang="en-US"/>
        </a:p>
      </dgm:t>
    </dgm:pt>
    <dgm:pt modelId="{3A081B26-455A-4836-A493-A66547237338}" type="sibTrans" cxnId="{91553F9F-8D22-4C17-AA95-72AE35F60CD4}">
      <dgm:prSet/>
      <dgm:spPr/>
      <dgm:t>
        <a:bodyPr/>
        <a:lstStyle/>
        <a:p>
          <a:endParaRPr lang="en-US"/>
        </a:p>
      </dgm:t>
    </dgm:pt>
    <dgm:pt modelId="{735DCC7E-5A22-4D3B-A630-1B62C18191BC}" type="pres">
      <dgm:prSet presAssocID="{3F30CE21-671E-453E-B574-C0BEC568F2EA}" presName="matrix" presStyleCnt="0">
        <dgm:presLayoutVars>
          <dgm:chMax val="1"/>
          <dgm:dir/>
          <dgm:resizeHandles val="exact"/>
        </dgm:presLayoutVars>
      </dgm:prSet>
      <dgm:spPr/>
    </dgm:pt>
    <dgm:pt modelId="{53D0F63C-2A71-411E-A406-AC33FC3C4E35}" type="pres">
      <dgm:prSet presAssocID="{3F30CE21-671E-453E-B574-C0BEC568F2EA}" presName="diamond" presStyleLbl="bgShp" presStyleIdx="0" presStyleCnt="1" custScaleX="134738"/>
      <dgm:spPr/>
    </dgm:pt>
    <dgm:pt modelId="{687EB2D6-A55E-424A-9A6C-6179E2CDFFF1}" type="pres">
      <dgm:prSet presAssocID="{3F30CE21-671E-453E-B574-C0BEC568F2EA}" presName="quad1" presStyleLbl="node1" presStyleIdx="0" presStyleCnt="4" custScaleX="134478" custLinFactNeighborX="-14762">
        <dgm:presLayoutVars>
          <dgm:chMax val="0"/>
          <dgm:chPref val="0"/>
          <dgm:bulletEnabled val="1"/>
        </dgm:presLayoutVars>
      </dgm:prSet>
      <dgm:spPr/>
    </dgm:pt>
    <dgm:pt modelId="{38FF6A0C-3C78-4610-90F1-76D25C004259}" type="pres">
      <dgm:prSet presAssocID="{3F30CE21-671E-453E-B574-C0BEC568F2EA}" presName="quad2" presStyleLbl="node1" presStyleIdx="1" presStyleCnt="4" custScaleX="134481" custLinFactNeighborX="19459">
        <dgm:presLayoutVars>
          <dgm:chMax val="0"/>
          <dgm:chPref val="0"/>
          <dgm:bulletEnabled val="1"/>
        </dgm:presLayoutVars>
      </dgm:prSet>
      <dgm:spPr/>
    </dgm:pt>
    <dgm:pt modelId="{9CFC21DC-2C1E-41EE-8BC2-460A081902FA}" type="pres">
      <dgm:prSet presAssocID="{3F30CE21-671E-453E-B574-C0BEC568F2EA}" presName="quad3" presStyleLbl="node1" presStyleIdx="2" presStyleCnt="4" custScaleX="134480" custLinFactNeighborX="-11407">
        <dgm:presLayoutVars>
          <dgm:chMax val="0"/>
          <dgm:chPref val="0"/>
          <dgm:bulletEnabled val="1"/>
        </dgm:presLayoutVars>
      </dgm:prSet>
      <dgm:spPr/>
    </dgm:pt>
    <dgm:pt modelId="{C316DDC5-288E-4EB5-8C2E-8C44D481EF0E}" type="pres">
      <dgm:prSet presAssocID="{3F30CE21-671E-453E-B574-C0BEC568F2EA}" presName="quad4" presStyleLbl="node1" presStyleIdx="3" presStyleCnt="4" custScaleX="129104" custLinFactNeighborX="21472">
        <dgm:presLayoutVars>
          <dgm:chMax val="0"/>
          <dgm:chPref val="0"/>
          <dgm:bulletEnabled val="1"/>
        </dgm:presLayoutVars>
      </dgm:prSet>
      <dgm:spPr/>
    </dgm:pt>
  </dgm:ptLst>
  <dgm:cxnLst>
    <dgm:cxn modelId="{7CEEEF10-5E68-4A53-AB19-3E4980547792}" srcId="{3F30CE21-671E-453E-B574-C0BEC568F2EA}" destId="{3F1C52ED-E5B8-4925-A005-2E504E8B0A67}" srcOrd="1" destOrd="0" parTransId="{AE885005-9C60-41C8-97CB-B78EEB082D5D}" sibTransId="{56982F88-DBA2-4FE0-AA10-69F69974DF0D}"/>
    <dgm:cxn modelId="{89A74038-2416-4CB5-8FE7-29A2E96BBFD3}" type="presOf" srcId="{79936D51-E7BB-4A0E-87FC-DBCDFB46CAA7}" destId="{687EB2D6-A55E-424A-9A6C-6179E2CDFFF1}" srcOrd="0" destOrd="0" presId="urn:microsoft.com/office/officeart/2005/8/layout/matrix3"/>
    <dgm:cxn modelId="{56FCA73C-912E-41C6-854A-C98DBB93CF1E}" type="presOf" srcId="{325DD1A6-61EC-4669-8C0E-FDD470F029A9}" destId="{C316DDC5-288E-4EB5-8C2E-8C44D481EF0E}" srcOrd="0" destOrd="0" presId="urn:microsoft.com/office/officeart/2005/8/layout/matrix3"/>
    <dgm:cxn modelId="{99A31251-1763-48A7-A6E1-C989E46B4FAB}" srcId="{3F30CE21-671E-453E-B574-C0BEC568F2EA}" destId="{5184FC68-3960-4F8B-A528-D802D4C9D19C}" srcOrd="2" destOrd="0" parTransId="{D2B046F3-A13D-4FDD-AEE0-AD0C2B7C4976}" sibTransId="{CD0A5184-57D5-4C55-92C1-4492747A08CC}"/>
    <dgm:cxn modelId="{E7229A89-FAD6-4A23-889F-28F3AD580293}" type="presOf" srcId="{5184FC68-3960-4F8B-A528-D802D4C9D19C}" destId="{9CFC21DC-2C1E-41EE-8BC2-460A081902FA}" srcOrd="0" destOrd="0" presId="urn:microsoft.com/office/officeart/2005/8/layout/matrix3"/>
    <dgm:cxn modelId="{91553F9F-8D22-4C17-AA95-72AE35F60CD4}" srcId="{3F30CE21-671E-453E-B574-C0BEC568F2EA}" destId="{325DD1A6-61EC-4669-8C0E-FDD470F029A9}" srcOrd="3" destOrd="0" parTransId="{2464C8F8-AE08-4A4E-A06C-F967A2FF6EC7}" sibTransId="{3A081B26-455A-4836-A493-A66547237338}"/>
    <dgm:cxn modelId="{64D562AD-0436-4244-93C9-7DEEF7C3AEC9}" type="presOf" srcId="{3F30CE21-671E-453E-B574-C0BEC568F2EA}" destId="{735DCC7E-5A22-4D3B-A630-1B62C18191BC}" srcOrd="0" destOrd="0" presId="urn:microsoft.com/office/officeart/2005/8/layout/matrix3"/>
    <dgm:cxn modelId="{3AEF3DF5-BBAC-4B39-AA8E-3528FB360527}" type="presOf" srcId="{3F1C52ED-E5B8-4925-A005-2E504E8B0A67}" destId="{38FF6A0C-3C78-4610-90F1-76D25C004259}" srcOrd="0" destOrd="0" presId="urn:microsoft.com/office/officeart/2005/8/layout/matrix3"/>
    <dgm:cxn modelId="{9FA372F9-CD38-416D-8D7D-2AAFE95C3B9C}" srcId="{3F30CE21-671E-453E-B574-C0BEC568F2EA}" destId="{79936D51-E7BB-4A0E-87FC-DBCDFB46CAA7}" srcOrd="0" destOrd="0" parTransId="{DA037D25-8122-4238-B2D6-14F17BF42D1E}" sibTransId="{EEE784ED-CAAF-40B5-842F-CD106224A083}"/>
    <dgm:cxn modelId="{1481A23F-41F8-4186-9561-C64F1BE60E6E}" type="presParOf" srcId="{735DCC7E-5A22-4D3B-A630-1B62C18191BC}" destId="{53D0F63C-2A71-411E-A406-AC33FC3C4E35}" srcOrd="0" destOrd="0" presId="urn:microsoft.com/office/officeart/2005/8/layout/matrix3"/>
    <dgm:cxn modelId="{248A4E2B-DD89-451F-9A50-8ED168645EAE}" type="presParOf" srcId="{735DCC7E-5A22-4D3B-A630-1B62C18191BC}" destId="{687EB2D6-A55E-424A-9A6C-6179E2CDFFF1}" srcOrd="1" destOrd="0" presId="urn:microsoft.com/office/officeart/2005/8/layout/matrix3"/>
    <dgm:cxn modelId="{8EA8F0F1-B6B2-43E0-8AE9-EDEAC68F22B8}" type="presParOf" srcId="{735DCC7E-5A22-4D3B-A630-1B62C18191BC}" destId="{38FF6A0C-3C78-4610-90F1-76D25C004259}" srcOrd="2" destOrd="0" presId="urn:microsoft.com/office/officeart/2005/8/layout/matrix3"/>
    <dgm:cxn modelId="{1ACBDB5A-6CCF-43D0-99E1-C9C9523F3390}" type="presParOf" srcId="{735DCC7E-5A22-4D3B-A630-1B62C18191BC}" destId="{9CFC21DC-2C1E-41EE-8BC2-460A081902FA}" srcOrd="3" destOrd="0" presId="urn:microsoft.com/office/officeart/2005/8/layout/matrix3"/>
    <dgm:cxn modelId="{6A0AC4B3-5DCE-40B4-9287-98B54439F21F}" type="presParOf" srcId="{735DCC7E-5A22-4D3B-A630-1B62C18191BC}" destId="{C316DDC5-288E-4EB5-8C2E-8C44D481EF0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F30CE21-671E-453E-B574-C0BEC568F2E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9936D51-E7BB-4A0E-87FC-DBCDFB46CAA7}">
      <dgm:prSet phldrT="[Text]" custT="1"/>
      <dgm:spPr>
        <a:solidFill>
          <a:srgbClr val="CCCCCC"/>
        </a:solidFill>
      </dgm:spPr>
      <dgm:t>
        <a:bodyPr/>
        <a:lstStyle/>
        <a:p>
          <a:r>
            <a:rPr lang="en-US" sz="1400" dirty="0">
              <a:solidFill>
                <a:schemeClr val="tx1"/>
              </a:solidFill>
              <a:latin typeface="Times New Roman" pitchFamily="18" charset="0"/>
              <a:cs typeface="Times New Roman" pitchFamily="18" charset="0"/>
            </a:rPr>
            <a:t>Accessible services for diagnosis and treatment of other STIs </a:t>
          </a:r>
        </a:p>
      </dgm:t>
    </dgm:pt>
    <dgm:pt modelId="{DA037D25-8122-4238-B2D6-14F17BF42D1E}" type="parTrans" cxnId="{9FA372F9-CD38-416D-8D7D-2AAFE95C3B9C}">
      <dgm:prSet/>
      <dgm:spPr/>
      <dgm:t>
        <a:bodyPr/>
        <a:lstStyle/>
        <a:p>
          <a:endParaRPr lang="en-US"/>
        </a:p>
      </dgm:t>
    </dgm:pt>
    <dgm:pt modelId="{EEE784ED-CAAF-40B5-842F-CD106224A083}" type="sibTrans" cxnId="{9FA372F9-CD38-416D-8D7D-2AAFE95C3B9C}">
      <dgm:prSet/>
      <dgm:spPr/>
      <dgm:t>
        <a:bodyPr/>
        <a:lstStyle/>
        <a:p>
          <a:endParaRPr lang="en-US"/>
        </a:p>
      </dgm:t>
    </dgm:pt>
    <dgm:pt modelId="{3F1C52ED-E5B8-4925-A005-2E504E8B0A67}">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Public information and education programs</a:t>
          </a:r>
        </a:p>
      </dgm:t>
    </dgm:pt>
    <dgm:pt modelId="{AE885005-9C60-41C8-97CB-B78EEB082D5D}" type="parTrans" cxnId="{7CEEEF10-5E68-4A53-AB19-3E4980547792}">
      <dgm:prSet/>
      <dgm:spPr/>
      <dgm:t>
        <a:bodyPr/>
        <a:lstStyle/>
        <a:p>
          <a:endParaRPr lang="en-US"/>
        </a:p>
      </dgm:t>
    </dgm:pt>
    <dgm:pt modelId="{56982F88-DBA2-4FE0-AA10-69F69974DF0D}" type="sibTrans" cxnId="{7CEEEF10-5E68-4A53-AB19-3E4980547792}">
      <dgm:prSet/>
      <dgm:spPr/>
      <dgm:t>
        <a:bodyPr/>
        <a:lstStyle/>
        <a:p>
          <a:endParaRPr lang="en-US"/>
        </a:p>
      </dgm:t>
    </dgm:pt>
    <dgm:pt modelId="{5184FC68-3960-4F8B-A528-D802D4C9D19C}">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Comprehensive school health programs </a:t>
          </a:r>
        </a:p>
      </dgm:t>
    </dgm:pt>
    <dgm:pt modelId="{D2B046F3-A13D-4FDD-AEE0-AD0C2B7C4976}" type="parTrans" cxnId="{99A31251-1763-48A7-A6E1-C989E46B4FAB}">
      <dgm:prSet/>
      <dgm:spPr/>
      <dgm:t>
        <a:bodyPr/>
        <a:lstStyle/>
        <a:p>
          <a:endParaRPr lang="en-US"/>
        </a:p>
      </dgm:t>
    </dgm:pt>
    <dgm:pt modelId="{CD0A5184-57D5-4C55-92C1-4492747A08CC}" type="sibTrans" cxnId="{99A31251-1763-48A7-A6E1-C989E46B4FAB}">
      <dgm:prSet/>
      <dgm:spPr/>
      <dgm:t>
        <a:bodyPr/>
        <a:lstStyle/>
        <a:p>
          <a:endParaRPr lang="en-US"/>
        </a:p>
      </dgm:t>
    </dgm:pt>
    <dgm:pt modelId="{325DD1A6-61EC-4669-8C0E-FDD470F029A9}">
      <dgm:prSet custT="1"/>
      <dgm:spPr>
        <a:solidFill>
          <a:srgbClr val="CCCCCC"/>
        </a:solidFill>
      </dgm:spPr>
      <dgm:t>
        <a:bodyPr/>
        <a:lstStyle/>
        <a:p>
          <a:r>
            <a:rPr lang="en-US" sz="1400" dirty="0">
              <a:solidFill>
                <a:schemeClr val="tx1"/>
              </a:solidFill>
              <a:latin typeface="Times New Roman" pitchFamily="18" charset="0"/>
              <a:cs typeface="Times New Roman" pitchFamily="18" charset="0"/>
            </a:rPr>
            <a:t>Training and quality assurance</a:t>
          </a:r>
        </a:p>
      </dgm:t>
    </dgm:pt>
    <dgm:pt modelId="{2464C8F8-AE08-4A4E-A06C-F967A2FF6EC7}" type="parTrans" cxnId="{91553F9F-8D22-4C17-AA95-72AE35F60CD4}">
      <dgm:prSet/>
      <dgm:spPr/>
      <dgm:t>
        <a:bodyPr/>
        <a:lstStyle/>
        <a:p>
          <a:endParaRPr lang="en-US"/>
        </a:p>
      </dgm:t>
    </dgm:pt>
    <dgm:pt modelId="{3A081B26-455A-4836-A493-A66547237338}" type="sibTrans" cxnId="{91553F9F-8D22-4C17-AA95-72AE35F60CD4}">
      <dgm:prSet/>
      <dgm:spPr/>
      <dgm:t>
        <a:bodyPr/>
        <a:lstStyle/>
        <a:p>
          <a:endParaRPr lang="en-US"/>
        </a:p>
      </dgm:t>
    </dgm:pt>
    <dgm:pt modelId="{735DCC7E-5A22-4D3B-A630-1B62C18191BC}" type="pres">
      <dgm:prSet presAssocID="{3F30CE21-671E-453E-B574-C0BEC568F2EA}" presName="matrix" presStyleCnt="0">
        <dgm:presLayoutVars>
          <dgm:chMax val="1"/>
          <dgm:dir/>
          <dgm:resizeHandles val="exact"/>
        </dgm:presLayoutVars>
      </dgm:prSet>
      <dgm:spPr/>
    </dgm:pt>
    <dgm:pt modelId="{53D0F63C-2A71-411E-A406-AC33FC3C4E35}" type="pres">
      <dgm:prSet presAssocID="{3F30CE21-671E-453E-B574-C0BEC568F2EA}" presName="diamond" presStyleLbl="bgShp" presStyleIdx="0" presStyleCnt="1" custScaleX="134738"/>
      <dgm:spPr>
        <a:solidFill>
          <a:srgbClr val="EF4025"/>
        </a:solidFill>
      </dgm:spPr>
    </dgm:pt>
    <dgm:pt modelId="{687EB2D6-A55E-424A-9A6C-6179E2CDFFF1}" type="pres">
      <dgm:prSet presAssocID="{3F30CE21-671E-453E-B574-C0BEC568F2EA}" presName="quad1" presStyleLbl="node1" presStyleIdx="0" presStyleCnt="4" custScaleX="134478" custLinFactNeighborX="-14762">
        <dgm:presLayoutVars>
          <dgm:chMax val="0"/>
          <dgm:chPref val="0"/>
          <dgm:bulletEnabled val="1"/>
        </dgm:presLayoutVars>
      </dgm:prSet>
      <dgm:spPr/>
    </dgm:pt>
    <dgm:pt modelId="{38FF6A0C-3C78-4610-90F1-76D25C004259}" type="pres">
      <dgm:prSet presAssocID="{3F30CE21-671E-453E-B574-C0BEC568F2EA}" presName="quad2" presStyleLbl="node1" presStyleIdx="1" presStyleCnt="4" custScaleX="134481" custLinFactNeighborX="19459">
        <dgm:presLayoutVars>
          <dgm:chMax val="0"/>
          <dgm:chPref val="0"/>
          <dgm:bulletEnabled val="1"/>
        </dgm:presLayoutVars>
      </dgm:prSet>
      <dgm:spPr/>
    </dgm:pt>
    <dgm:pt modelId="{9CFC21DC-2C1E-41EE-8BC2-460A081902FA}" type="pres">
      <dgm:prSet presAssocID="{3F30CE21-671E-453E-B574-C0BEC568F2EA}" presName="quad3" presStyleLbl="node1" presStyleIdx="2" presStyleCnt="4" custScaleX="134480" custLinFactNeighborX="-11407">
        <dgm:presLayoutVars>
          <dgm:chMax val="0"/>
          <dgm:chPref val="0"/>
          <dgm:bulletEnabled val="1"/>
        </dgm:presLayoutVars>
      </dgm:prSet>
      <dgm:spPr/>
    </dgm:pt>
    <dgm:pt modelId="{C316DDC5-288E-4EB5-8C2E-8C44D481EF0E}" type="pres">
      <dgm:prSet presAssocID="{3F30CE21-671E-453E-B574-C0BEC568F2EA}" presName="quad4" presStyleLbl="node1" presStyleIdx="3" presStyleCnt="4" custScaleX="129104" custLinFactNeighborX="21472">
        <dgm:presLayoutVars>
          <dgm:chMax val="0"/>
          <dgm:chPref val="0"/>
          <dgm:bulletEnabled val="1"/>
        </dgm:presLayoutVars>
      </dgm:prSet>
      <dgm:spPr/>
    </dgm:pt>
  </dgm:ptLst>
  <dgm:cxnLst>
    <dgm:cxn modelId="{84989009-502B-4B81-A588-24F7B27DEACE}" type="presOf" srcId="{79936D51-E7BB-4A0E-87FC-DBCDFB46CAA7}" destId="{687EB2D6-A55E-424A-9A6C-6179E2CDFFF1}" srcOrd="0" destOrd="0" presId="urn:microsoft.com/office/officeart/2005/8/layout/matrix3"/>
    <dgm:cxn modelId="{823CD70D-9B63-43A4-BD89-DE14A53212B6}" type="presOf" srcId="{3F30CE21-671E-453E-B574-C0BEC568F2EA}" destId="{735DCC7E-5A22-4D3B-A630-1B62C18191BC}" srcOrd="0" destOrd="0" presId="urn:microsoft.com/office/officeart/2005/8/layout/matrix3"/>
    <dgm:cxn modelId="{7CEEEF10-5E68-4A53-AB19-3E4980547792}" srcId="{3F30CE21-671E-453E-B574-C0BEC568F2EA}" destId="{3F1C52ED-E5B8-4925-A005-2E504E8B0A67}" srcOrd="1" destOrd="0" parTransId="{AE885005-9C60-41C8-97CB-B78EEB082D5D}" sibTransId="{56982F88-DBA2-4FE0-AA10-69F69974DF0D}"/>
    <dgm:cxn modelId="{1F275065-8F64-4A7F-BF70-E6D46ED11F1F}" type="presOf" srcId="{3F1C52ED-E5B8-4925-A005-2E504E8B0A67}" destId="{38FF6A0C-3C78-4610-90F1-76D25C004259}" srcOrd="0" destOrd="0" presId="urn:microsoft.com/office/officeart/2005/8/layout/matrix3"/>
    <dgm:cxn modelId="{99A31251-1763-48A7-A6E1-C989E46B4FAB}" srcId="{3F30CE21-671E-453E-B574-C0BEC568F2EA}" destId="{5184FC68-3960-4F8B-A528-D802D4C9D19C}" srcOrd="2" destOrd="0" parTransId="{D2B046F3-A13D-4FDD-AEE0-AD0C2B7C4976}" sibTransId="{CD0A5184-57D5-4C55-92C1-4492747A08CC}"/>
    <dgm:cxn modelId="{3E22E08D-5412-4242-8463-8455A8AF9EA3}" type="presOf" srcId="{325DD1A6-61EC-4669-8C0E-FDD470F029A9}" destId="{C316DDC5-288E-4EB5-8C2E-8C44D481EF0E}" srcOrd="0" destOrd="0" presId="urn:microsoft.com/office/officeart/2005/8/layout/matrix3"/>
    <dgm:cxn modelId="{91553F9F-8D22-4C17-AA95-72AE35F60CD4}" srcId="{3F30CE21-671E-453E-B574-C0BEC568F2EA}" destId="{325DD1A6-61EC-4669-8C0E-FDD470F029A9}" srcOrd="3" destOrd="0" parTransId="{2464C8F8-AE08-4A4E-A06C-F967A2FF6EC7}" sibTransId="{3A081B26-455A-4836-A493-A66547237338}"/>
    <dgm:cxn modelId="{9FA372F9-CD38-416D-8D7D-2AAFE95C3B9C}" srcId="{3F30CE21-671E-453E-B574-C0BEC568F2EA}" destId="{79936D51-E7BB-4A0E-87FC-DBCDFB46CAA7}" srcOrd="0" destOrd="0" parTransId="{DA037D25-8122-4238-B2D6-14F17BF42D1E}" sibTransId="{EEE784ED-CAAF-40B5-842F-CD106224A083}"/>
    <dgm:cxn modelId="{CC7F7CFF-7260-40C1-BD0E-2DA8265F54CF}" type="presOf" srcId="{5184FC68-3960-4F8B-A528-D802D4C9D19C}" destId="{9CFC21DC-2C1E-41EE-8BC2-460A081902FA}" srcOrd="0" destOrd="0" presId="urn:microsoft.com/office/officeart/2005/8/layout/matrix3"/>
    <dgm:cxn modelId="{60C731F3-32C6-4D2D-8E46-516B2A15418F}" type="presParOf" srcId="{735DCC7E-5A22-4D3B-A630-1B62C18191BC}" destId="{53D0F63C-2A71-411E-A406-AC33FC3C4E35}" srcOrd="0" destOrd="0" presId="urn:microsoft.com/office/officeart/2005/8/layout/matrix3"/>
    <dgm:cxn modelId="{347C355A-816D-4641-B4AB-611F4B8177E9}" type="presParOf" srcId="{735DCC7E-5A22-4D3B-A630-1B62C18191BC}" destId="{687EB2D6-A55E-424A-9A6C-6179E2CDFFF1}" srcOrd="1" destOrd="0" presId="urn:microsoft.com/office/officeart/2005/8/layout/matrix3"/>
    <dgm:cxn modelId="{7E658FE4-0C13-4E38-BB5E-A4296BE8D97E}" type="presParOf" srcId="{735DCC7E-5A22-4D3B-A630-1B62C18191BC}" destId="{38FF6A0C-3C78-4610-90F1-76D25C004259}" srcOrd="2" destOrd="0" presId="urn:microsoft.com/office/officeart/2005/8/layout/matrix3"/>
    <dgm:cxn modelId="{0E97B990-4E1B-4F53-9DD7-83C26A9884DD}" type="presParOf" srcId="{735DCC7E-5A22-4D3B-A630-1B62C18191BC}" destId="{9CFC21DC-2C1E-41EE-8BC2-460A081902FA}" srcOrd="3" destOrd="0" presId="urn:microsoft.com/office/officeart/2005/8/layout/matrix3"/>
    <dgm:cxn modelId="{8C89E74E-CCBC-413A-ACC4-C2552A430BF8}" type="presParOf" srcId="{735DCC7E-5A22-4D3B-A630-1B62C18191BC}" destId="{C316DDC5-288E-4EB5-8C2E-8C44D481EF0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8E32E-1AD3-4B10-8A67-7290514FE16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9B0E16C-214F-4FE6-93FB-C2530C590C09}">
      <dgm:prSet custT="1"/>
      <dgm:spPr/>
      <dgm:t>
        <a:bodyPr/>
        <a:lstStyle/>
        <a:p>
          <a:pPr rtl="0"/>
          <a:r>
            <a:rPr lang="en-US" sz="1800" dirty="0">
              <a:latin typeface="Times New Roman" pitchFamily="18" charset="0"/>
              <a:cs typeface="Times New Roman" pitchFamily="18" charset="0"/>
            </a:rPr>
            <a:t>Insect bites</a:t>
          </a:r>
        </a:p>
      </dgm:t>
    </dgm:pt>
    <dgm:pt modelId="{0AEC7921-35CC-4A81-BDC7-9F7F51F68C01}" type="parTrans" cxnId="{3061AB51-B93E-4F27-993E-2BCF9EE98E6D}">
      <dgm:prSet/>
      <dgm:spPr/>
      <dgm:t>
        <a:bodyPr/>
        <a:lstStyle/>
        <a:p>
          <a:endParaRPr lang="en-US" sz="1800">
            <a:latin typeface="Times New Roman" pitchFamily="18" charset="0"/>
            <a:cs typeface="Times New Roman" pitchFamily="18" charset="0"/>
          </a:endParaRPr>
        </a:p>
      </dgm:t>
    </dgm:pt>
    <dgm:pt modelId="{17BF62DB-67EE-4F18-B816-15D0E492B477}" type="sibTrans" cxnId="{3061AB51-B93E-4F27-993E-2BCF9EE98E6D}">
      <dgm:prSet/>
      <dgm:spPr/>
      <dgm:t>
        <a:bodyPr/>
        <a:lstStyle/>
        <a:p>
          <a:endParaRPr lang="en-US" sz="1800">
            <a:latin typeface="Times New Roman" pitchFamily="18" charset="0"/>
            <a:cs typeface="Times New Roman" pitchFamily="18" charset="0"/>
          </a:endParaRPr>
        </a:p>
      </dgm:t>
    </dgm:pt>
    <dgm:pt modelId="{B139C351-E6E7-4777-93BB-D63DE60598E7}">
      <dgm:prSet custT="1"/>
      <dgm:spPr/>
      <dgm:t>
        <a:bodyPr/>
        <a:lstStyle/>
        <a:p>
          <a:pPr rtl="0"/>
          <a:r>
            <a:rPr lang="en-US" sz="1800" dirty="0">
              <a:latin typeface="Times New Roman" pitchFamily="18" charset="0"/>
              <a:cs typeface="Times New Roman" pitchFamily="18" charset="0"/>
            </a:rPr>
            <a:t>Sneezing, coughing, shaking hands, or playing sports</a:t>
          </a:r>
        </a:p>
      </dgm:t>
    </dgm:pt>
    <dgm:pt modelId="{35F5E737-E4E5-4517-B39E-43895904FD98}" type="parTrans" cxnId="{772EFCF9-00B2-4EF6-95D7-083BC7CBF42E}">
      <dgm:prSet/>
      <dgm:spPr/>
      <dgm:t>
        <a:bodyPr/>
        <a:lstStyle/>
        <a:p>
          <a:endParaRPr lang="en-US" sz="1800">
            <a:latin typeface="Times New Roman" pitchFamily="18" charset="0"/>
            <a:cs typeface="Times New Roman" pitchFamily="18" charset="0"/>
          </a:endParaRPr>
        </a:p>
      </dgm:t>
    </dgm:pt>
    <dgm:pt modelId="{2DA3255F-DA64-4610-B8C1-5BDD01C92E3D}" type="sibTrans" cxnId="{772EFCF9-00B2-4EF6-95D7-083BC7CBF42E}">
      <dgm:prSet/>
      <dgm:spPr/>
      <dgm:t>
        <a:bodyPr/>
        <a:lstStyle/>
        <a:p>
          <a:endParaRPr lang="en-US" sz="1800">
            <a:latin typeface="Times New Roman" pitchFamily="18" charset="0"/>
            <a:cs typeface="Times New Roman" pitchFamily="18" charset="0"/>
          </a:endParaRPr>
        </a:p>
      </dgm:t>
    </dgm:pt>
    <dgm:pt modelId="{F8576101-2974-468B-9D03-211986360C39}">
      <dgm:prSet custT="1"/>
      <dgm:spPr/>
      <dgm:t>
        <a:bodyPr/>
        <a:lstStyle/>
        <a:p>
          <a:pPr rtl="0"/>
          <a:r>
            <a:rPr lang="en-US" sz="1800" dirty="0">
              <a:latin typeface="Times New Roman" pitchFamily="18" charset="0"/>
              <a:cs typeface="Times New Roman" pitchFamily="18" charset="0"/>
            </a:rPr>
            <a:t>Kissing</a:t>
          </a:r>
        </a:p>
      </dgm:t>
    </dgm:pt>
    <dgm:pt modelId="{C70A3FE3-30DF-40CC-B9EB-E727B17C4C2F}" type="parTrans" cxnId="{14122F56-AC22-415A-9E9E-9319EB359C0C}">
      <dgm:prSet/>
      <dgm:spPr/>
      <dgm:t>
        <a:bodyPr/>
        <a:lstStyle/>
        <a:p>
          <a:endParaRPr lang="en-US" sz="1800">
            <a:latin typeface="Times New Roman" pitchFamily="18" charset="0"/>
            <a:cs typeface="Times New Roman" pitchFamily="18" charset="0"/>
          </a:endParaRPr>
        </a:p>
      </dgm:t>
    </dgm:pt>
    <dgm:pt modelId="{E5FD5386-5584-4329-A8C8-CEA4C3D1E45C}" type="sibTrans" cxnId="{14122F56-AC22-415A-9E9E-9319EB359C0C}">
      <dgm:prSet/>
      <dgm:spPr/>
      <dgm:t>
        <a:bodyPr/>
        <a:lstStyle/>
        <a:p>
          <a:endParaRPr lang="en-US" sz="1800">
            <a:latin typeface="Times New Roman" pitchFamily="18" charset="0"/>
            <a:cs typeface="Times New Roman" pitchFamily="18" charset="0"/>
          </a:endParaRPr>
        </a:p>
      </dgm:t>
    </dgm:pt>
    <dgm:pt modelId="{EF9DA5E6-4289-4A19-8136-B3D3EB58988A}">
      <dgm:prSet custT="1"/>
      <dgm:spPr/>
      <dgm:t>
        <a:bodyPr/>
        <a:lstStyle/>
        <a:p>
          <a:pPr rtl="0"/>
          <a:r>
            <a:rPr lang="en-US" sz="1800" dirty="0">
              <a:latin typeface="Times New Roman" pitchFamily="18" charset="0"/>
              <a:cs typeface="Times New Roman" pitchFamily="18" charset="0"/>
            </a:rPr>
            <a:t>Sharing drinking glasses, musical instruments, or kitchen utensils</a:t>
          </a:r>
        </a:p>
      </dgm:t>
    </dgm:pt>
    <dgm:pt modelId="{A9AF5111-FE6E-4274-836E-46C996D2A22B}" type="parTrans" cxnId="{8106627E-AFE0-4142-9816-CC0A6BCFC671}">
      <dgm:prSet/>
      <dgm:spPr/>
      <dgm:t>
        <a:bodyPr/>
        <a:lstStyle/>
        <a:p>
          <a:endParaRPr lang="en-US" sz="1800">
            <a:latin typeface="Times New Roman" pitchFamily="18" charset="0"/>
            <a:cs typeface="Times New Roman" pitchFamily="18" charset="0"/>
          </a:endParaRPr>
        </a:p>
      </dgm:t>
    </dgm:pt>
    <dgm:pt modelId="{2F33EAF8-0E38-4586-BF74-DF4D487D29C2}" type="sibTrans" cxnId="{8106627E-AFE0-4142-9816-CC0A6BCFC671}">
      <dgm:prSet/>
      <dgm:spPr/>
      <dgm:t>
        <a:bodyPr/>
        <a:lstStyle/>
        <a:p>
          <a:endParaRPr lang="en-US" sz="1800">
            <a:latin typeface="Times New Roman" pitchFamily="18" charset="0"/>
            <a:cs typeface="Times New Roman" pitchFamily="18" charset="0"/>
          </a:endParaRPr>
        </a:p>
      </dgm:t>
    </dgm:pt>
    <dgm:pt modelId="{ED14D1DB-5BEA-4FAD-AD44-F91BC9E07279}">
      <dgm:prSet custT="1"/>
      <dgm:spPr/>
      <dgm:t>
        <a:bodyPr/>
        <a:lstStyle/>
        <a:p>
          <a:pPr rtl="0"/>
          <a:r>
            <a:rPr lang="en-US" sz="1800" dirty="0">
              <a:latin typeface="Times New Roman" pitchFamily="18" charset="0"/>
              <a:cs typeface="Times New Roman" pitchFamily="18" charset="0"/>
            </a:rPr>
            <a:t>Swimming pools, showers, toilet seats</a:t>
          </a:r>
        </a:p>
      </dgm:t>
    </dgm:pt>
    <dgm:pt modelId="{B3B8E193-73F6-4443-8CF5-1AC097232212}" type="parTrans" cxnId="{AFB4BD38-9FDE-402D-95ED-8EAF814D13CB}">
      <dgm:prSet/>
      <dgm:spPr/>
      <dgm:t>
        <a:bodyPr/>
        <a:lstStyle/>
        <a:p>
          <a:endParaRPr lang="en-US" sz="1800">
            <a:latin typeface="Times New Roman" pitchFamily="18" charset="0"/>
            <a:cs typeface="Times New Roman" pitchFamily="18" charset="0"/>
          </a:endParaRPr>
        </a:p>
      </dgm:t>
    </dgm:pt>
    <dgm:pt modelId="{F50B3D50-B6BC-462B-9D89-23ABD0E2DD3A}" type="sibTrans" cxnId="{AFB4BD38-9FDE-402D-95ED-8EAF814D13CB}">
      <dgm:prSet/>
      <dgm:spPr/>
      <dgm:t>
        <a:bodyPr/>
        <a:lstStyle/>
        <a:p>
          <a:endParaRPr lang="en-US" sz="1800">
            <a:latin typeface="Times New Roman" pitchFamily="18" charset="0"/>
            <a:cs typeface="Times New Roman" pitchFamily="18" charset="0"/>
          </a:endParaRPr>
        </a:p>
      </dgm:t>
    </dgm:pt>
    <dgm:pt modelId="{4C76563E-F221-4A4A-AFD5-5A59069AE0FC}">
      <dgm:prSet custT="1"/>
      <dgm:spPr/>
      <dgm:t>
        <a:bodyPr/>
        <a:lstStyle/>
        <a:p>
          <a:pPr rtl="0"/>
          <a:r>
            <a:rPr lang="en-US" sz="1800" dirty="0">
              <a:latin typeface="Times New Roman" pitchFamily="18" charset="0"/>
              <a:cs typeface="Times New Roman" pitchFamily="18" charset="0"/>
            </a:rPr>
            <a:t>Saliva</a:t>
          </a:r>
        </a:p>
      </dgm:t>
    </dgm:pt>
    <dgm:pt modelId="{36963258-D2EF-452A-9E01-42B835C9914B}" type="parTrans" cxnId="{6841A5B2-D760-4078-A300-59C1FDF6DFD3}">
      <dgm:prSet/>
      <dgm:spPr/>
      <dgm:t>
        <a:bodyPr/>
        <a:lstStyle/>
        <a:p>
          <a:endParaRPr lang="en-US" sz="1800">
            <a:latin typeface="Times New Roman" pitchFamily="18" charset="0"/>
            <a:cs typeface="Times New Roman" pitchFamily="18" charset="0"/>
          </a:endParaRPr>
        </a:p>
      </dgm:t>
    </dgm:pt>
    <dgm:pt modelId="{AB19878F-4FB8-46E7-A6EC-D3BA6B17EBA1}" type="sibTrans" cxnId="{6841A5B2-D760-4078-A300-59C1FDF6DFD3}">
      <dgm:prSet/>
      <dgm:spPr/>
      <dgm:t>
        <a:bodyPr/>
        <a:lstStyle/>
        <a:p>
          <a:endParaRPr lang="en-US" sz="1800">
            <a:latin typeface="Times New Roman" pitchFamily="18" charset="0"/>
            <a:cs typeface="Times New Roman" pitchFamily="18" charset="0"/>
          </a:endParaRPr>
        </a:p>
      </dgm:t>
    </dgm:pt>
    <dgm:pt modelId="{83F4926A-B135-41B8-BF0B-78F85D33DF63}">
      <dgm:prSet custT="1"/>
      <dgm:spPr/>
      <dgm:t>
        <a:bodyPr/>
        <a:lstStyle/>
        <a:p>
          <a:pPr rtl="0"/>
          <a:r>
            <a:rPr lang="en-US" sz="1800" dirty="0">
              <a:latin typeface="Times New Roman" pitchFamily="18" charset="0"/>
              <a:cs typeface="Times New Roman" pitchFamily="18" charset="0"/>
            </a:rPr>
            <a:t>Injecting drugs with sterile works</a:t>
          </a:r>
        </a:p>
      </dgm:t>
    </dgm:pt>
    <dgm:pt modelId="{79293C37-46B2-4D74-B675-A7F0279E34B2}" type="parTrans" cxnId="{F4B68515-0AB4-46D9-83DF-DA524AC110AF}">
      <dgm:prSet/>
      <dgm:spPr/>
      <dgm:t>
        <a:bodyPr/>
        <a:lstStyle/>
        <a:p>
          <a:endParaRPr lang="en-US" sz="1800">
            <a:latin typeface="Times New Roman" pitchFamily="18" charset="0"/>
            <a:cs typeface="Times New Roman" pitchFamily="18" charset="0"/>
          </a:endParaRPr>
        </a:p>
      </dgm:t>
    </dgm:pt>
    <dgm:pt modelId="{CA9CF82B-DEF1-4C8C-9612-189F6BFA8560}" type="sibTrans" cxnId="{F4B68515-0AB4-46D9-83DF-DA524AC110AF}">
      <dgm:prSet/>
      <dgm:spPr/>
      <dgm:t>
        <a:bodyPr/>
        <a:lstStyle/>
        <a:p>
          <a:endParaRPr lang="en-US" sz="1800">
            <a:latin typeface="Times New Roman" pitchFamily="18" charset="0"/>
            <a:cs typeface="Times New Roman" pitchFamily="18" charset="0"/>
          </a:endParaRPr>
        </a:p>
      </dgm:t>
    </dgm:pt>
    <dgm:pt modelId="{4FBFCE52-5A7A-4FDC-8663-0BA69A4E8522}" type="pres">
      <dgm:prSet presAssocID="{DA68E32E-1AD3-4B10-8A67-7290514FE16E}" presName="compositeShape" presStyleCnt="0">
        <dgm:presLayoutVars>
          <dgm:chMax val="7"/>
          <dgm:dir/>
          <dgm:resizeHandles val="exact"/>
        </dgm:presLayoutVars>
      </dgm:prSet>
      <dgm:spPr/>
    </dgm:pt>
    <dgm:pt modelId="{60CDFD20-18E9-4524-80E0-4DC0A5E2319E}" type="pres">
      <dgm:prSet presAssocID="{09B0E16C-214F-4FE6-93FB-C2530C590C09}" presName="circ1" presStyleLbl="vennNode1" presStyleIdx="0" presStyleCnt="7"/>
      <dgm:spPr/>
    </dgm:pt>
    <dgm:pt modelId="{AB6E1B1F-F877-4D12-8E3D-61E11B9F17B0}" type="pres">
      <dgm:prSet presAssocID="{09B0E16C-214F-4FE6-93FB-C2530C590C09}" presName="circ1Tx" presStyleLbl="revTx" presStyleIdx="0" presStyleCnt="0" custScaleX="158750" custLinFactNeighborX="-2143" custLinFactNeighborY="8010">
        <dgm:presLayoutVars>
          <dgm:chMax val="0"/>
          <dgm:chPref val="0"/>
          <dgm:bulletEnabled val="1"/>
        </dgm:presLayoutVars>
      </dgm:prSet>
      <dgm:spPr/>
    </dgm:pt>
    <dgm:pt modelId="{BCFC4DED-099E-473D-A1FA-608E360EED3B}" type="pres">
      <dgm:prSet presAssocID="{B139C351-E6E7-4777-93BB-D63DE60598E7}" presName="circ2" presStyleLbl="vennNode1" presStyleIdx="1" presStyleCnt="7"/>
      <dgm:spPr/>
    </dgm:pt>
    <dgm:pt modelId="{BF26693F-2E8D-4FB1-BDAC-79C06EBA8DBD}" type="pres">
      <dgm:prSet presAssocID="{B139C351-E6E7-4777-93BB-D63DE60598E7}" presName="circ2Tx" presStyleLbl="revTx" presStyleIdx="0" presStyleCnt="0" custScaleX="165288" custLinFactNeighborX="27251" custLinFactNeighborY="-7766">
        <dgm:presLayoutVars>
          <dgm:chMax val="0"/>
          <dgm:chPref val="0"/>
          <dgm:bulletEnabled val="1"/>
        </dgm:presLayoutVars>
      </dgm:prSet>
      <dgm:spPr/>
    </dgm:pt>
    <dgm:pt modelId="{1494F4B1-8597-4573-95BE-A09DAFAFF02D}" type="pres">
      <dgm:prSet presAssocID="{F8576101-2974-468B-9D03-211986360C39}" presName="circ3" presStyleLbl="vennNode1" presStyleIdx="2" presStyleCnt="7"/>
      <dgm:spPr/>
    </dgm:pt>
    <dgm:pt modelId="{3FB84B41-CAAB-4A8B-8AD1-F3DDB6A7E60B}" type="pres">
      <dgm:prSet presAssocID="{F8576101-2974-468B-9D03-211986360C39}" presName="circ3Tx" presStyleLbl="revTx" presStyleIdx="0" presStyleCnt="0" custScaleX="197423" custLinFactNeighborX="46135" custLinFactNeighborY="-16822">
        <dgm:presLayoutVars>
          <dgm:chMax val="0"/>
          <dgm:chPref val="0"/>
          <dgm:bulletEnabled val="1"/>
        </dgm:presLayoutVars>
      </dgm:prSet>
      <dgm:spPr/>
    </dgm:pt>
    <dgm:pt modelId="{1983085A-F2C7-4FC0-A393-9631F561A07B}" type="pres">
      <dgm:prSet presAssocID="{EF9DA5E6-4289-4A19-8136-B3D3EB58988A}" presName="circ4" presStyleLbl="vennNode1" presStyleIdx="3" presStyleCnt="7"/>
      <dgm:spPr/>
    </dgm:pt>
    <dgm:pt modelId="{728424BD-BBE2-4E48-9358-7309FB4F326F}" type="pres">
      <dgm:prSet presAssocID="{EF9DA5E6-4289-4A19-8136-B3D3EB58988A}" presName="circ4Tx" presStyleLbl="revTx" presStyleIdx="0" presStyleCnt="0" custScaleX="176624" custLinFactNeighborX="37145" custLinFactNeighborY="-44702">
        <dgm:presLayoutVars>
          <dgm:chMax val="0"/>
          <dgm:chPref val="0"/>
          <dgm:bulletEnabled val="1"/>
        </dgm:presLayoutVars>
      </dgm:prSet>
      <dgm:spPr/>
    </dgm:pt>
    <dgm:pt modelId="{5649D8BC-79C9-44F9-B19D-741440DA2450}" type="pres">
      <dgm:prSet presAssocID="{ED14D1DB-5BEA-4FAD-AD44-F91BC9E07279}" presName="circ5" presStyleLbl="vennNode1" presStyleIdx="4" presStyleCnt="7"/>
      <dgm:spPr/>
    </dgm:pt>
    <dgm:pt modelId="{E8072550-21DB-4DF3-9C7F-FEB59B4CF280}" type="pres">
      <dgm:prSet presAssocID="{ED14D1DB-5BEA-4FAD-AD44-F91BC9E07279}" presName="circ5Tx" presStyleLbl="revTx" presStyleIdx="0" presStyleCnt="0" custScaleX="123287" custLinFactNeighborX="2857" custLinFactNeighborY="-33526">
        <dgm:presLayoutVars>
          <dgm:chMax val="0"/>
          <dgm:chPref val="0"/>
          <dgm:bulletEnabled val="1"/>
        </dgm:presLayoutVars>
      </dgm:prSet>
      <dgm:spPr/>
    </dgm:pt>
    <dgm:pt modelId="{21719536-A9FC-4E7C-AEAB-37641DBA03B7}" type="pres">
      <dgm:prSet presAssocID="{4C76563E-F221-4A4A-AFD5-5A59069AE0FC}" presName="circ6" presStyleLbl="vennNode1" presStyleIdx="5" presStyleCnt="7"/>
      <dgm:spPr/>
    </dgm:pt>
    <dgm:pt modelId="{2930125D-0603-4844-9C75-EC1BB357AAD1}" type="pres">
      <dgm:prSet presAssocID="{4C76563E-F221-4A4A-AFD5-5A59069AE0FC}" presName="circ6Tx" presStyleLbl="revTx" presStyleIdx="0" presStyleCnt="0" custLinFactNeighborX="-2312" custLinFactNeighborY="-4544">
        <dgm:presLayoutVars>
          <dgm:chMax val="0"/>
          <dgm:chPref val="0"/>
          <dgm:bulletEnabled val="1"/>
        </dgm:presLayoutVars>
      </dgm:prSet>
      <dgm:spPr/>
    </dgm:pt>
    <dgm:pt modelId="{740F09DF-EAC2-45F0-8C79-C9C1AE9BCF79}" type="pres">
      <dgm:prSet presAssocID="{83F4926A-B135-41B8-BF0B-78F85D33DF63}" presName="circ7" presStyleLbl="vennNode1" presStyleIdx="6" presStyleCnt="7"/>
      <dgm:spPr/>
    </dgm:pt>
    <dgm:pt modelId="{26C82F94-76E9-4E52-B3F3-F696361B9A83}" type="pres">
      <dgm:prSet presAssocID="{83F4926A-B135-41B8-BF0B-78F85D33DF63}" presName="circ7Tx" presStyleLbl="revTx" presStyleIdx="0" presStyleCnt="0" custLinFactNeighborX="-10327" custLinFactNeighborY="3640">
        <dgm:presLayoutVars>
          <dgm:chMax val="0"/>
          <dgm:chPref val="0"/>
          <dgm:bulletEnabled val="1"/>
        </dgm:presLayoutVars>
      </dgm:prSet>
      <dgm:spPr/>
    </dgm:pt>
  </dgm:ptLst>
  <dgm:cxnLst>
    <dgm:cxn modelId="{F4B68515-0AB4-46D9-83DF-DA524AC110AF}" srcId="{DA68E32E-1AD3-4B10-8A67-7290514FE16E}" destId="{83F4926A-B135-41B8-BF0B-78F85D33DF63}" srcOrd="6" destOrd="0" parTransId="{79293C37-46B2-4D74-B675-A7F0279E34B2}" sibTransId="{CA9CF82B-DEF1-4C8C-9612-189F6BFA8560}"/>
    <dgm:cxn modelId="{CFCC091C-056F-40D2-85D6-72A9CB11900F}" type="presOf" srcId="{83F4926A-B135-41B8-BF0B-78F85D33DF63}" destId="{26C82F94-76E9-4E52-B3F3-F696361B9A83}" srcOrd="0" destOrd="0" presId="urn:microsoft.com/office/officeart/2005/8/layout/venn1"/>
    <dgm:cxn modelId="{23453E22-7841-4725-B9C8-6E10CD52FF55}" type="presOf" srcId="{09B0E16C-214F-4FE6-93FB-C2530C590C09}" destId="{AB6E1B1F-F877-4D12-8E3D-61E11B9F17B0}" srcOrd="0" destOrd="0" presId="urn:microsoft.com/office/officeart/2005/8/layout/venn1"/>
    <dgm:cxn modelId="{54EB6323-B9B8-478F-BB58-ACD2C7B588E4}" type="presOf" srcId="{F8576101-2974-468B-9D03-211986360C39}" destId="{3FB84B41-CAAB-4A8B-8AD1-F3DDB6A7E60B}" srcOrd="0" destOrd="0" presId="urn:microsoft.com/office/officeart/2005/8/layout/venn1"/>
    <dgm:cxn modelId="{AFB4BD38-9FDE-402D-95ED-8EAF814D13CB}" srcId="{DA68E32E-1AD3-4B10-8A67-7290514FE16E}" destId="{ED14D1DB-5BEA-4FAD-AD44-F91BC9E07279}" srcOrd="4" destOrd="0" parTransId="{B3B8E193-73F6-4443-8CF5-1AC097232212}" sibTransId="{F50B3D50-B6BC-462B-9D89-23ABD0E2DD3A}"/>
    <dgm:cxn modelId="{33A7DB3D-0559-4A1A-96AC-1BCA074E16F9}" type="presOf" srcId="{EF9DA5E6-4289-4A19-8136-B3D3EB58988A}" destId="{728424BD-BBE2-4E48-9358-7309FB4F326F}" srcOrd="0" destOrd="0" presId="urn:microsoft.com/office/officeart/2005/8/layout/venn1"/>
    <dgm:cxn modelId="{9845F44A-BEB2-4001-8C9C-5351ADC00577}" type="presOf" srcId="{B139C351-E6E7-4777-93BB-D63DE60598E7}" destId="{BF26693F-2E8D-4FB1-BDAC-79C06EBA8DBD}" srcOrd="0" destOrd="0" presId="urn:microsoft.com/office/officeart/2005/8/layout/venn1"/>
    <dgm:cxn modelId="{3061AB51-B93E-4F27-993E-2BCF9EE98E6D}" srcId="{DA68E32E-1AD3-4B10-8A67-7290514FE16E}" destId="{09B0E16C-214F-4FE6-93FB-C2530C590C09}" srcOrd="0" destOrd="0" parTransId="{0AEC7921-35CC-4A81-BDC7-9F7F51F68C01}" sibTransId="{17BF62DB-67EE-4F18-B816-15D0E492B477}"/>
    <dgm:cxn modelId="{99A32375-7403-4976-943B-61FFE18B4326}" type="presOf" srcId="{DA68E32E-1AD3-4B10-8A67-7290514FE16E}" destId="{4FBFCE52-5A7A-4FDC-8663-0BA69A4E8522}" srcOrd="0" destOrd="0" presId="urn:microsoft.com/office/officeart/2005/8/layout/venn1"/>
    <dgm:cxn modelId="{14122F56-AC22-415A-9E9E-9319EB359C0C}" srcId="{DA68E32E-1AD3-4B10-8A67-7290514FE16E}" destId="{F8576101-2974-468B-9D03-211986360C39}" srcOrd="2" destOrd="0" parTransId="{C70A3FE3-30DF-40CC-B9EB-E727B17C4C2F}" sibTransId="{E5FD5386-5584-4329-A8C8-CEA4C3D1E45C}"/>
    <dgm:cxn modelId="{8106627E-AFE0-4142-9816-CC0A6BCFC671}" srcId="{DA68E32E-1AD3-4B10-8A67-7290514FE16E}" destId="{EF9DA5E6-4289-4A19-8136-B3D3EB58988A}" srcOrd="3" destOrd="0" parTransId="{A9AF5111-FE6E-4274-836E-46C996D2A22B}" sibTransId="{2F33EAF8-0E38-4586-BF74-DF4D487D29C2}"/>
    <dgm:cxn modelId="{6841A5B2-D760-4078-A300-59C1FDF6DFD3}" srcId="{DA68E32E-1AD3-4B10-8A67-7290514FE16E}" destId="{4C76563E-F221-4A4A-AFD5-5A59069AE0FC}" srcOrd="5" destOrd="0" parTransId="{36963258-D2EF-452A-9E01-42B835C9914B}" sibTransId="{AB19878F-4FB8-46E7-A6EC-D3BA6B17EBA1}"/>
    <dgm:cxn modelId="{071E08C4-0B10-4F92-84F0-1D3655074AA4}" type="presOf" srcId="{4C76563E-F221-4A4A-AFD5-5A59069AE0FC}" destId="{2930125D-0603-4844-9C75-EC1BB357AAD1}" srcOrd="0" destOrd="0" presId="urn:microsoft.com/office/officeart/2005/8/layout/venn1"/>
    <dgm:cxn modelId="{490B4AC5-927C-443B-9E28-3EFBA5133C0A}" type="presOf" srcId="{ED14D1DB-5BEA-4FAD-AD44-F91BC9E07279}" destId="{E8072550-21DB-4DF3-9C7F-FEB59B4CF280}" srcOrd="0" destOrd="0" presId="urn:microsoft.com/office/officeart/2005/8/layout/venn1"/>
    <dgm:cxn modelId="{772EFCF9-00B2-4EF6-95D7-083BC7CBF42E}" srcId="{DA68E32E-1AD3-4B10-8A67-7290514FE16E}" destId="{B139C351-E6E7-4777-93BB-D63DE60598E7}" srcOrd="1" destOrd="0" parTransId="{35F5E737-E4E5-4517-B39E-43895904FD98}" sibTransId="{2DA3255F-DA64-4610-B8C1-5BDD01C92E3D}"/>
    <dgm:cxn modelId="{1FB792CF-622A-43AF-9045-59349D1C3A86}" type="presParOf" srcId="{4FBFCE52-5A7A-4FDC-8663-0BA69A4E8522}" destId="{60CDFD20-18E9-4524-80E0-4DC0A5E2319E}" srcOrd="0" destOrd="0" presId="urn:microsoft.com/office/officeart/2005/8/layout/venn1"/>
    <dgm:cxn modelId="{DDDF250D-2592-4D3F-9770-47BB4E2AE2A4}" type="presParOf" srcId="{4FBFCE52-5A7A-4FDC-8663-0BA69A4E8522}" destId="{AB6E1B1F-F877-4D12-8E3D-61E11B9F17B0}" srcOrd="1" destOrd="0" presId="urn:microsoft.com/office/officeart/2005/8/layout/venn1"/>
    <dgm:cxn modelId="{BD826764-5C00-485F-8A3D-34FF469C933A}" type="presParOf" srcId="{4FBFCE52-5A7A-4FDC-8663-0BA69A4E8522}" destId="{BCFC4DED-099E-473D-A1FA-608E360EED3B}" srcOrd="2" destOrd="0" presId="urn:microsoft.com/office/officeart/2005/8/layout/venn1"/>
    <dgm:cxn modelId="{1DA47106-10A7-47BD-895C-C1E3DC33BF12}" type="presParOf" srcId="{4FBFCE52-5A7A-4FDC-8663-0BA69A4E8522}" destId="{BF26693F-2E8D-4FB1-BDAC-79C06EBA8DBD}" srcOrd="3" destOrd="0" presId="urn:microsoft.com/office/officeart/2005/8/layout/venn1"/>
    <dgm:cxn modelId="{1747B58C-2740-4B46-A2D6-95690092AD35}" type="presParOf" srcId="{4FBFCE52-5A7A-4FDC-8663-0BA69A4E8522}" destId="{1494F4B1-8597-4573-95BE-A09DAFAFF02D}" srcOrd="4" destOrd="0" presId="urn:microsoft.com/office/officeart/2005/8/layout/venn1"/>
    <dgm:cxn modelId="{76E12CB1-7C40-43DF-B86D-C8F4BD5F7A6A}" type="presParOf" srcId="{4FBFCE52-5A7A-4FDC-8663-0BA69A4E8522}" destId="{3FB84B41-CAAB-4A8B-8AD1-F3DDB6A7E60B}" srcOrd="5" destOrd="0" presId="urn:microsoft.com/office/officeart/2005/8/layout/venn1"/>
    <dgm:cxn modelId="{4F039C1D-C791-4F38-B173-462055AB9BE3}" type="presParOf" srcId="{4FBFCE52-5A7A-4FDC-8663-0BA69A4E8522}" destId="{1983085A-F2C7-4FC0-A393-9631F561A07B}" srcOrd="6" destOrd="0" presId="urn:microsoft.com/office/officeart/2005/8/layout/venn1"/>
    <dgm:cxn modelId="{BD856CA2-99D8-42E5-B081-FBF39E4B7DC5}" type="presParOf" srcId="{4FBFCE52-5A7A-4FDC-8663-0BA69A4E8522}" destId="{728424BD-BBE2-4E48-9358-7309FB4F326F}" srcOrd="7" destOrd="0" presId="urn:microsoft.com/office/officeart/2005/8/layout/venn1"/>
    <dgm:cxn modelId="{2341F3A1-6085-4652-BDBC-DE10DD72BB15}" type="presParOf" srcId="{4FBFCE52-5A7A-4FDC-8663-0BA69A4E8522}" destId="{5649D8BC-79C9-44F9-B19D-741440DA2450}" srcOrd="8" destOrd="0" presId="urn:microsoft.com/office/officeart/2005/8/layout/venn1"/>
    <dgm:cxn modelId="{48764ED3-AF5A-4A4F-B57E-F51CD36C95A0}" type="presParOf" srcId="{4FBFCE52-5A7A-4FDC-8663-0BA69A4E8522}" destId="{E8072550-21DB-4DF3-9C7F-FEB59B4CF280}" srcOrd="9" destOrd="0" presId="urn:microsoft.com/office/officeart/2005/8/layout/venn1"/>
    <dgm:cxn modelId="{145796E9-89E0-4243-A000-4C6757E9E457}" type="presParOf" srcId="{4FBFCE52-5A7A-4FDC-8663-0BA69A4E8522}" destId="{21719536-A9FC-4E7C-AEAB-37641DBA03B7}" srcOrd="10" destOrd="0" presId="urn:microsoft.com/office/officeart/2005/8/layout/venn1"/>
    <dgm:cxn modelId="{B6060CF0-4520-4DDE-9ACA-50F97C9D40E2}" type="presParOf" srcId="{4FBFCE52-5A7A-4FDC-8663-0BA69A4E8522}" destId="{2930125D-0603-4844-9C75-EC1BB357AAD1}" srcOrd="11" destOrd="0" presId="urn:microsoft.com/office/officeart/2005/8/layout/venn1"/>
    <dgm:cxn modelId="{CB612136-4641-45B9-8CB7-3604A061856D}" type="presParOf" srcId="{4FBFCE52-5A7A-4FDC-8663-0BA69A4E8522}" destId="{740F09DF-EAC2-45F0-8C79-C9C1AE9BCF79}" srcOrd="12" destOrd="0" presId="urn:microsoft.com/office/officeart/2005/8/layout/venn1"/>
    <dgm:cxn modelId="{58B0E752-0287-4EE0-B5FF-2EB9B3CBFFBF}" type="presParOf" srcId="{4FBFCE52-5A7A-4FDC-8663-0BA69A4E8522}" destId="{26C82F94-76E9-4E52-B3F3-F696361B9A83}"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F30CE21-671E-453E-B574-C0BEC568F2E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9936D51-E7BB-4A0E-87FC-DBCDFB46CAA7}">
      <dgm:prSet phldrT="[Text]" custT="1"/>
      <dgm:spPr>
        <a:solidFill>
          <a:srgbClr val="FF0000"/>
        </a:solidFill>
      </dgm:spPr>
      <dgm:t>
        <a:bodyPr/>
        <a:lstStyle/>
        <a:p>
          <a:r>
            <a:rPr lang="en-US" sz="1400" dirty="0">
              <a:solidFill>
                <a:schemeClr val="tx1"/>
              </a:solidFill>
              <a:latin typeface="Times New Roman" pitchFamily="18" charset="0"/>
              <a:cs typeface="Times New Roman" pitchFamily="18" charset="0"/>
            </a:rPr>
            <a:t>An HIV prevention technical assistance assessment and plan</a:t>
          </a:r>
        </a:p>
      </dgm:t>
    </dgm:pt>
    <dgm:pt modelId="{DA037D25-8122-4238-B2D6-14F17BF42D1E}" type="parTrans" cxnId="{9FA372F9-CD38-416D-8D7D-2AAFE95C3B9C}">
      <dgm:prSet/>
      <dgm:spPr/>
      <dgm:t>
        <a:bodyPr/>
        <a:lstStyle/>
        <a:p>
          <a:endParaRPr lang="en-US"/>
        </a:p>
      </dgm:t>
    </dgm:pt>
    <dgm:pt modelId="{EEE784ED-CAAF-40B5-842F-CD106224A083}" type="sibTrans" cxnId="{9FA372F9-CD38-416D-8D7D-2AAFE95C3B9C}">
      <dgm:prSet/>
      <dgm:spPr/>
      <dgm:t>
        <a:bodyPr/>
        <a:lstStyle/>
        <a:p>
          <a:endParaRPr lang="en-US"/>
        </a:p>
      </dgm:t>
    </dgm:pt>
    <dgm:pt modelId="{3F1C52ED-E5B8-4925-A005-2E504E8B0A67}">
      <dgm:prSet custT="1"/>
      <dgm:spPr>
        <a:solidFill>
          <a:srgbClr val="EF4025"/>
        </a:solidFill>
      </dgm:spPr>
      <dgm:t>
        <a:bodyPr/>
        <a:lstStyle/>
        <a:p>
          <a:r>
            <a:rPr lang="en-US" sz="1400" dirty="0">
              <a:solidFill>
                <a:schemeClr val="tx1"/>
              </a:solidFill>
              <a:latin typeface="Times New Roman" pitchFamily="18" charset="0"/>
              <a:cs typeface="Times New Roman" pitchFamily="18" charset="0"/>
            </a:rPr>
            <a:t>Evaluation of major program activities, interventions, and services</a:t>
          </a:r>
        </a:p>
      </dgm:t>
    </dgm:pt>
    <dgm:pt modelId="{AE885005-9C60-41C8-97CB-B78EEB082D5D}" type="parTrans" cxnId="{7CEEEF10-5E68-4A53-AB19-3E4980547792}">
      <dgm:prSet/>
      <dgm:spPr/>
      <dgm:t>
        <a:bodyPr/>
        <a:lstStyle/>
        <a:p>
          <a:endParaRPr lang="en-US"/>
        </a:p>
      </dgm:t>
    </dgm:pt>
    <dgm:pt modelId="{56982F88-DBA2-4FE0-AA10-69F69974DF0D}" type="sibTrans" cxnId="{7CEEEF10-5E68-4A53-AB19-3E4980547792}">
      <dgm:prSet/>
      <dgm:spPr/>
      <dgm:t>
        <a:bodyPr/>
        <a:lstStyle/>
        <a:p>
          <a:endParaRPr lang="en-US"/>
        </a:p>
      </dgm:t>
    </dgm:pt>
    <dgm:pt modelId="{5184FC68-3960-4F8B-A528-D802D4C9D19C}">
      <dgm:prSet custT="1"/>
      <dgm:spPr>
        <a:solidFill>
          <a:srgbClr val="EF4025"/>
        </a:solidFill>
      </dgm:spPr>
      <dgm:t>
        <a:bodyPr/>
        <a:lstStyle/>
        <a:p>
          <a:r>
            <a:rPr lang="en-US" sz="1400" dirty="0">
              <a:solidFill>
                <a:schemeClr val="tx1"/>
              </a:solidFill>
              <a:latin typeface="Times New Roman" pitchFamily="18" charset="0"/>
              <a:cs typeface="Times New Roman" pitchFamily="18" charset="0"/>
            </a:rPr>
            <a:t>Knowledge about HIV prevention research</a:t>
          </a:r>
        </a:p>
      </dgm:t>
    </dgm:pt>
    <dgm:pt modelId="{D2B046F3-A13D-4FDD-AEE0-AD0C2B7C4976}" type="parTrans" cxnId="{99A31251-1763-48A7-A6E1-C989E46B4FAB}">
      <dgm:prSet/>
      <dgm:spPr/>
      <dgm:t>
        <a:bodyPr/>
        <a:lstStyle/>
        <a:p>
          <a:endParaRPr lang="en-US"/>
        </a:p>
      </dgm:t>
    </dgm:pt>
    <dgm:pt modelId="{CD0A5184-57D5-4C55-92C1-4492747A08CC}" type="sibTrans" cxnId="{99A31251-1763-48A7-A6E1-C989E46B4FAB}">
      <dgm:prSet/>
      <dgm:spPr/>
      <dgm:t>
        <a:bodyPr/>
        <a:lstStyle/>
        <a:p>
          <a:endParaRPr lang="en-US"/>
        </a:p>
      </dgm:t>
    </dgm:pt>
    <dgm:pt modelId="{325DD1A6-61EC-4669-8C0E-FDD470F029A9}">
      <dgm:prSet custT="1"/>
      <dgm:spPr>
        <a:solidFill>
          <a:srgbClr val="FF0000"/>
        </a:solidFill>
      </dgm:spPr>
      <dgm:t>
        <a:bodyPr/>
        <a:lstStyle/>
        <a:p>
          <a:r>
            <a:rPr lang="en-US" sz="1400" dirty="0">
              <a:solidFill>
                <a:schemeClr val="tx1"/>
              </a:solidFill>
              <a:latin typeface="Times New Roman" pitchFamily="18" charset="0"/>
              <a:cs typeface="Times New Roman" pitchFamily="18" charset="0"/>
            </a:rPr>
            <a:t>Knowledge about research outcomes in communities most impacted by HIV</a:t>
          </a:r>
        </a:p>
      </dgm:t>
    </dgm:pt>
    <dgm:pt modelId="{2464C8F8-AE08-4A4E-A06C-F967A2FF6EC7}" type="parTrans" cxnId="{91553F9F-8D22-4C17-AA95-72AE35F60CD4}">
      <dgm:prSet/>
      <dgm:spPr/>
      <dgm:t>
        <a:bodyPr/>
        <a:lstStyle/>
        <a:p>
          <a:endParaRPr lang="en-US"/>
        </a:p>
      </dgm:t>
    </dgm:pt>
    <dgm:pt modelId="{3A081B26-455A-4836-A493-A66547237338}" type="sibTrans" cxnId="{91553F9F-8D22-4C17-AA95-72AE35F60CD4}">
      <dgm:prSet/>
      <dgm:spPr/>
      <dgm:t>
        <a:bodyPr/>
        <a:lstStyle/>
        <a:p>
          <a:endParaRPr lang="en-US"/>
        </a:p>
      </dgm:t>
    </dgm:pt>
    <dgm:pt modelId="{735DCC7E-5A22-4D3B-A630-1B62C18191BC}" type="pres">
      <dgm:prSet presAssocID="{3F30CE21-671E-453E-B574-C0BEC568F2EA}" presName="matrix" presStyleCnt="0">
        <dgm:presLayoutVars>
          <dgm:chMax val="1"/>
          <dgm:dir/>
          <dgm:resizeHandles val="exact"/>
        </dgm:presLayoutVars>
      </dgm:prSet>
      <dgm:spPr/>
    </dgm:pt>
    <dgm:pt modelId="{53D0F63C-2A71-411E-A406-AC33FC3C4E35}" type="pres">
      <dgm:prSet presAssocID="{3F30CE21-671E-453E-B574-C0BEC568F2EA}" presName="diamond" presStyleLbl="bgShp" presStyleIdx="0" presStyleCnt="1" custScaleX="134738"/>
      <dgm:spPr>
        <a:solidFill>
          <a:srgbClr val="CCCCCC"/>
        </a:solidFill>
      </dgm:spPr>
    </dgm:pt>
    <dgm:pt modelId="{687EB2D6-A55E-424A-9A6C-6179E2CDFFF1}" type="pres">
      <dgm:prSet presAssocID="{3F30CE21-671E-453E-B574-C0BEC568F2EA}" presName="quad1" presStyleLbl="node1" presStyleIdx="0" presStyleCnt="4" custScaleX="134478" custLinFactNeighborX="-14762">
        <dgm:presLayoutVars>
          <dgm:chMax val="0"/>
          <dgm:chPref val="0"/>
          <dgm:bulletEnabled val="1"/>
        </dgm:presLayoutVars>
      </dgm:prSet>
      <dgm:spPr/>
    </dgm:pt>
    <dgm:pt modelId="{38FF6A0C-3C78-4610-90F1-76D25C004259}" type="pres">
      <dgm:prSet presAssocID="{3F30CE21-671E-453E-B574-C0BEC568F2EA}" presName="quad2" presStyleLbl="node1" presStyleIdx="1" presStyleCnt="4" custScaleX="134481" custLinFactNeighborX="19459">
        <dgm:presLayoutVars>
          <dgm:chMax val="0"/>
          <dgm:chPref val="0"/>
          <dgm:bulletEnabled val="1"/>
        </dgm:presLayoutVars>
      </dgm:prSet>
      <dgm:spPr/>
    </dgm:pt>
    <dgm:pt modelId="{9CFC21DC-2C1E-41EE-8BC2-460A081902FA}" type="pres">
      <dgm:prSet presAssocID="{3F30CE21-671E-453E-B574-C0BEC568F2EA}" presName="quad3" presStyleLbl="node1" presStyleIdx="2" presStyleCnt="4" custScaleX="134480" custLinFactNeighborX="-8724" custLinFactNeighborY="-2683">
        <dgm:presLayoutVars>
          <dgm:chMax val="0"/>
          <dgm:chPref val="0"/>
          <dgm:bulletEnabled val="1"/>
        </dgm:presLayoutVars>
      </dgm:prSet>
      <dgm:spPr/>
    </dgm:pt>
    <dgm:pt modelId="{C316DDC5-288E-4EB5-8C2E-8C44D481EF0E}" type="pres">
      <dgm:prSet presAssocID="{3F30CE21-671E-453E-B574-C0BEC568F2EA}" presName="quad4" presStyleLbl="node1" presStyleIdx="3" presStyleCnt="4" custScaleX="129104" custLinFactNeighborX="21472">
        <dgm:presLayoutVars>
          <dgm:chMax val="0"/>
          <dgm:chPref val="0"/>
          <dgm:bulletEnabled val="1"/>
        </dgm:presLayoutVars>
      </dgm:prSet>
      <dgm:spPr/>
    </dgm:pt>
  </dgm:ptLst>
  <dgm:cxnLst>
    <dgm:cxn modelId="{E343D101-DD0C-486F-BC35-1FBEEB011EFA}" type="presOf" srcId="{5184FC68-3960-4F8B-A528-D802D4C9D19C}" destId="{9CFC21DC-2C1E-41EE-8BC2-460A081902FA}" srcOrd="0" destOrd="0" presId="urn:microsoft.com/office/officeart/2005/8/layout/matrix3"/>
    <dgm:cxn modelId="{7CEEEF10-5E68-4A53-AB19-3E4980547792}" srcId="{3F30CE21-671E-453E-B574-C0BEC568F2EA}" destId="{3F1C52ED-E5B8-4925-A005-2E504E8B0A67}" srcOrd="1" destOrd="0" parTransId="{AE885005-9C60-41C8-97CB-B78EEB082D5D}" sibTransId="{56982F88-DBA2-4FE0-AA10-69F69974DF0D}"/>
    <dgm:cxn modelId="{99A31251-1763-48A7-A6E1-C989E46B4FAB}" srcId="{3F30CE21-671E-453E-B574-C0BEC568F2EA}" destId="{5184FC68-3960-4F8B-A528-D802D4C9D19C}" srcOrd="2" destOrd="0" parTransId="{D2B046F3-A13D-4FDD-AEE0-AD0C2B7C4976}" sibTransId="{CD0A5184-57D5-4C55-92C1-4492747A08CC}"/>
    <dgm:cxn modelId="{941A4D7E-646D-41C8-BAF3-E513A8CF4C02}" type="presOf" srcId="{3F30CE21-671E-453E-B574-C0BEC568F2EA}" destId="{735DCC7E-5A22-4D3B-A630-1B62C18191BC}" srcOrd="0" destOrd="0" presId="urn:microsoft.com/office/officeart/2005/8/layout/matrix3"/>
    <dgm:cxn modelId="{91553F9F-8D22-4C17-AA95-72AE35F60CD4}" srcId="{3F30CE21-671E-453E-B574-C0BEC568F2EA}" destId="{325DD1A6-61EC-4669-8C0E-FDD470F029A9}" srcOrd="3" destOrd="0" parTransId="{2464C8F8-AE08-4A4E-A06C-F967A2FF6EC7}" sibTransId="{3A081B26-455A-4836-A493-A66547237338}"/>
    <dgm:cxn modelId="{3B34489F-F8D0-4142-8D2D-7AD4FC9C39C7}" type="presOf" srcId="{79936D51-E7BB-4A0E-87FC-DBCDFB46CAA7}" destId="{687EB2D6-A55E-424A-9A6C-6179E2CDFFF1}" srcOrd="0" destOrd="0" presId="urn:microsoft.com/office/officeart/2005/8/layout/matrix3"/>
    <dgm:cxn modelId="{651F40D1-802B-48D6-BD77-D5A1F6623D2D}" type="presOf" srcId="{3F1C52ED-E5B8-4925-A005-2E504E8B0A67}" destId="{38FF6A0C-3C78-4610-90F1-76D25C004259}" srcOrd="0" destOrd="0" presId="urn:microsoft.com/office/officeart/2005/8/layout/matrix3"/>
    <dgm:cxn modelId="{6387F1F6-28AE-49C2-868F-54174A4E0AB7}" type="presOf" srcId="{325DD1A6-61EC-4669-8C0E-FDD470F029A9}" destId="{C316DDC5-288E-4EB5-8C2E-8C44D481EF0E}" srcOrd="0" destOrd="0" presId="urn:microsoft.com/office/officeart/2005/8/layout/matrix3"/>
    <dgm:cxn modelId="{9FA372F9-CD38-416D-8D7D-2AAFE95C3B9C}" srcId="{3F30CE21-671E-453E-B574-C0BEC568F2EA}" destId="{79936D51-E7BB-4A0E-87FC-DBCDFB46CAA7}" srcOrd="0" destOrd="0" parTransId="{DA037D25-8122-4238-B2D6-14F17BF42D1E}" sibTransId="{EEE784ED-CAAF-40B5-842F-CD106224A083}"/>
    <dgm:cxn modelId="{BABC78C4-1006-455B-975B-334FDC0E4899}" type="presParOf" srcId="{735DCC7E-5A22-4D3B-A630-1B62C18191BC}" destId="{53D0F63C-2A71-411E-A406-AC33FC3C4E35}" srcOrd="0" destOrd="0" presId="urn:microsoft.com/office/officeart/2005/8/layout/matrix3"/>
    <dgm:cxn modelId="{69B834B6-E912-4D2E-AAC8-70204EEEF0C1}" type="presParOf" srcId="{735DCC7E-5A22-4D3B-A630-1B62C18191BC}" destId="{687EB2D6-A55E-424A-9A6C-6179E2CDFFF1}" srcOrd="1" destOrd="0" presId="urn:microsoft.com/office/officeart/2005/8/layout/matrix3"/>
    <dgm:cxn modelId="{37BBA899-20F9-45B4-90E3-D6A0445AD6BC}" type="presParOf" srcId="{735DCC7E-5A22-4D3B-A630-1B62C18191BC}" destId="{38FF6A0C-3C78-4610-90F1-76D25C004259}" srcOrd="2" destOrd="0" presId="urn:microsoft.com/office/officeart/2005/8/layout/matrix3"/>
    <dgm:cxn modelId="{61B89F2E-9841-48AA-88AA-105DDB1AB95C}" type="presParOf" srcId="{735DCC7E-5A22-4D3B-A630-1B62C18191BC}" destId="{9CFC21DC-2C1E-41EE-8BC2-460A081902FA}" srcOrd="3" destOrd="0" presId="urn:microsoft.com/office/officeart/2005/8/layout/matrix3"/>
    <dgm:cxn modelId="{DFBF5790-0AA1-404B-B191-B4A85623FB24}" type="presParOf" srcId="{735DCC7E-5A22-4D3B-A630-1B62C18191BC}" destId="{C316DDC5-288E-4EB5-8C2E-8C44D481EF0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C5AEF8C-EA85-46F0-A471-E26E17BDDE37}"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2696B279-46BA-456A-91C0-FFDC790FA945}">
      <dgm:prSet phldrT="[Text]" custT="1"/>
      <dgm:spPr>
        <a:solidFill>
          <a:srgbClr val="FF0000">
            <a:alpha val="50000"/>
          </a:srgbClr>
        </a:solidFill>
      </dgm:spPr>
      <dgm:t>
        <a:bodyPr/>
        <a:lstStyle/>
        <a:p>
          <a:r>
            <a:rPr lang="en-US" sz="1700" b="1" dirty="0">
              <a:latin typeface="Times New Roman" pitchFamily="18" charset="0"/>
              <a:cs typeface="Times New Roman" pitchFamily="18" charset="0"/>
            </a:rPr>
            <a:t>Prevention of perinatal transmission (PMTCT)</a:t>
          </a:r>
        </a:p>
      </dgm:t>
    </dgm:pt>
    <dgm:pt modelId="{0B205797-6701-439D-B2A8-DA09A546811B}" type="parTrans" cxnId="{69F4BB5D-A477-4733-AA93-3093669F152D}">
      <dgm:prSet/>
      <dgm:spPr/>
      <dgm:t>
        <a:bodyPr/>
        <a:lstStyle/>
        <a:p>
          <a:endParaRPr lang="en-US" sz="1700" b="1">
            <a:latin typeface="Times New Roman" pitchFamily="18" charset="0"/>
            <a:cs typeface="Times New Roman" pitchFamily="18" charset="0"/>
          </a:endParaRPr>
        </a:p>
      </dgm:t>
    </dgm:pt>
    <dgm:pt modelId="{7938E70D-65DE-4238-B0DA-C10401371613}" type="sibTrans" cxnId="{69F4BB5D-A477-4733-AA93-3093669F152D}">
      <dgm:prSet/>
      <dgm:spPr/>
      <dgm:t>
        <a:bodyPr/>
        <a:lstStyle/>
        <a:p>
          <a:endParaRPr lang="en-US" sz="1700" b="1">
            <a:latin typeface="Times New Roman" pitchFamily="18" charset="0"/>
            <a:cs typeface="Times New Roman" pitchFamily="18" charset="0"/>
          </a:endParaRPr>
        </a:p>
      </dgm:t>
    </dgm:pt>
    <dgm:pt modelId="{F6406668-A6D1-441E-9ED0-CA5CC03CD7C5}">
      <dgm:prSet phldrT="[Text]" custT="1"/>
      <dgm:spPr>
        <a:solidFill>
          <a:srgbClr val="EF4025">
            <a:alpha val="50000"/>
          </a:srgbClr>
        </a:solidFill>
      </dgm:spPr>
      <dgm:t>
        <a:bodyPr/>
        <a:lstStyle/>
        <a:p>
          <a:r>
            <a:rPr lang="en-US" sz="1700" b="1" dirty="0">
              <a:latin typeface="Times New Roman" pitchFamily="18" charset="0"/>
              <a:cs typeface="Times New Roman" pitchFamily="18" charset="0"/>
            </a:rPr>
            <a:t>The Thai HIV Vaccine Trial (RV144)</a:t>
          </a:r>
        </a:p>
      </dgm:t>
    </dgm:pt>
    <dgm:pt modelId="{C75CE754-685E-48D3-917E-90B158E86D50}" type="parTrans" cxnId="{9DC7B7A9-6F64-48E6-B246-596D2EB7072C}">
      <dgm:prSet/>
      <dgm:spPr/>
      <dgm:t>
        <a:bodyPr/>
        <a:lstStyle/>
        <a:p>
          <a:endParaRPr lang="en-US" sz="1700" b="1">
            <a:latin typeface="Times New Roman" pitchFamily="18" charset="0"/>
            <a:cs typeface="Times New Roman" pitchFamily="18" charset="0"/>
          </a:endParaRPr>
        </a:p>
      </dgm:t>
    </dgm:pt>
    <dgm:pt modelId="{0D14A9E2-6E8E-445F-9DE7-A9A61618770F}" type="sibTrans" cxnId="{9DC7B7A9-6F64-48E6-B246-596D2EB7072C}">
      <dgm:prSet/>
      <dgm:spPr/>
      <dgm:t>
        <a:bodyPr/>
        <a:lstStyle/>
        <a:p>
          <a:endParaRPr lang="en-US" sz="1700" b="1">
            <a:latin typeface="Times New Roman" pitchFamily="18" charset="0"/>
            <a:cs typeface="Times New Roman" pitchFamily="18" charset="0"/>
          </a:endParaRPr>
        </a:p>
      </dgm:t>
    </dgm:pt>
    <dgm:pt modelId="{10CAF0CF-634F-4E39-A77F-153EC576F43A}">
      <dgm:prSet phldrT="[Text]" custT="1"/>
      <dgm:spPr>
        <a:solidFill>
          <a:srgbClr val="CCCCCC">
            <a:alpha val="50000"/>
          </a:srgbClr>
        </a:solidFill>
      </dgm:spPr>
      <dgm:t>
        <a:bodyPr/>
        <a:lstStyle/>
        <a:p>
          <a:r>
            <a:rPr lang="en-US" sz="1700" b="1" dirty="0">
              <a:latin typeface="Times New Roman" pitchFamily="18" charset="0"/>
              <a:cs typeface="Times New Roman" pitchFamily="18" charset="0"/>
            </a:rPr>
            <a:t>CAPRISA 004 Microbicide</a:t>
          </a:r>
        </a:p>
      </dgm:t>
    </dgm:pt>
    <dgm:pt modelId="{A7F0C7FB-E6CA-4981-B2A9-27F4DE425F66}" type="parTrans" cxnId="{DD983846-4D99-4BA9-9ED6-763BA0940AE8}">
      <dgm:prSet/>
      <dgm:spPr/>
      <dgm:t>
        <a:bodyPr/>
        <a:lstStyle/>
        <a:p>
          <a:endParaRPr lang="en-US" sz="1700" b="1">
            <a:latin typeface="Times New Roman" pitchFamily="18" charset="0"/>
            <a:cs typeface="Times New Roman" pitchFamily="18" charset="0"/>
          </a:endParaRPr>
        </a:p>
      </dgm:t>
    </dgm:pt>
    <dgm:pt modelId="{046F5FE3-23F5-46AC-BADC-173DE680C51F}" type="sibTrans" cxnId="{DD983846-4D99-4BA9-9ED6-763BA0940AE8}">
      <dgm:prSet/>
      <dgm:spPr/>
      <dgm:t>
        <a:bodyPr/>
        <a:lstStyle/>
        <a:p>
          <a:endParaRPr lang="en-US" sz="1700" b="1">
            <a:latin typeface="Times New Roman" pitchFamily="18" charset="0"/>
            <a:cs typeface="Times New Roman" pitchFamily="18" charset="0"/>
          </a:endParaRPr>
        </a:p>
      </dgm:t>
    </dgm:pt>
    <dgm:pt modelId="{FCE07B81-C9F3-4696-97A2-2E03BAEFB478}">
      <dgm:prSet phldrT="[Text]" custT="1"/>
      <dgm:spPr>
        <a:solidFill>
          <a:srgbClr val="FF0000">
            <a:alpha val="50000"/>
          </a:srgbClr>
        </a:solidFill>
      </dgm:spPr>
      <dgm:t>
        <a:bodyPr/>
        <a:lstStyle/>
        <a:p>
          <a:r>
            <a:rPr lang="en-US" sz="1700" b="1" dirty="0" err="1">
              <a:latin typeface="Times New Roman" pitchFamily="18" charset="0"/>
              <a:cs typeface="Times New Roman" pitchFamily="18" charset="0"/>
            </a:rPr>
            <a:t>iPrEx</a:t>
          </a:r>
          <a:r>
            <a:rPr lang="en-US" sz="1700" b="1" dirty="0">
              <a:latin typeface="Times New Roman" pitchFamily="18" charset="0"/>
              <a:cs typeface="Times New Roman" pitchFamily="18" charset="0"/>
            </a:rPr>
            <a:t> &amp; Partners PrEP</a:t>
          </a:r>
        </a:p>
      </dgm:t>
    </dgm:pt>
    <dgm:pt modelId="{38185E1C-8E72-44A6-969F-A60C721102BD}" type="parTrans" cxnId="{7F11A28F-8A42-43F9-99AE-9E12EE26E0B3}">
      <dgm:prSet/>
      <dgm:spPr/>
      <dgm:t>
        <a:bodyPr/>
        <a:lstStyle/>
        <a:p>
          <a:endParaRPr lang="en-US" sz="1700" b="1">
            <a:latin typeface="Times New Roman" pitchFamily="18" charset="0"/>
            <a:cs typeface="Times New Roman" pitchFamily="18" charset="0"/>
          </a:endParaRPr>
        </a:p>
      </dgm:t>
    </dgm:pt>
    <dgm:pt modelId="{5A9FC003-71B3-44D7-B2AF-0D2AEAB71819}" type="sibTrans" cxnId="{7F11A28F-8A42-43F9-99AE-9E12EE26E0B3}">
      <dgm:prSet/>
      <dgm:spPr/>
      <dgm:t>
        <a:bodyPr/>
        <a:lstStyle/>
        <a:p>
          <a:endParaRPr lang="en-US" sz="1700" b="1">
            <a:latin typeface="Times New Roman" pitchFamily="18" charset="0"/>
            <a:cs typeface="Times New Roman" pitchFamily="18" charset="0"/>
          </a:endParaRPr>
        </a:p>
      </dgm:t>
    </dgm:pt>
    <dgm:pt modelId="{1ADAC4EF-E27B-4F58-B43D-D3236D9B1AFC}">
      <dgm:prSet phldrT="[Text]" custT="1"/>
      <dgm:spPr>
        <a:solidFill>
          <a:srgbClr val="EF4025">
            <a:alpha val="50000"/>
          </a:srgbClr>
        </a:solidFill>
      </dgm:spPr>
      <dgm:t>
        <a:bodyPr/>
        <a:lstStyle/>
        <a:p>
          <a:r>
            <a:rPr lang="en-US" sz="1700" b="1" dirty="0">
              <a:latin typeface="Times New Roman" pitchFamily="18" charset="0"/>
              <a:cs typeface="Times New Roman" pitchFamily="18" charset="0"/>
            </a:rPr>
            <a:t>HPTN 052 (Treatment as Prevention)</a:t>
          </a:r>
        </a:p>
      </dgm:t>
    </dgm:pt>
    <dgm:pt modelId="{80425AEB-35F1-4A8C-9EA8-F041BA8C9314}" type="parTrans" cxnId="{2BE82CA2-6CBD-42E3-AF67-2AA7FC9D4DF9}">
      <dgm:prSet/>
      <dgm:spPr/>
      <dgm:t>
        <a:bodyPr/>
        <a:lstStyle/>
        <a:p>
          <a:endParaRPr lang="en-US" sz="1700" b="1">
            <a:latin typeface="Times New Roman" pitchFamily="18" charset="0"/>
            <a:cs typeface="Times New Roman" pitchFamily="18" charset="0"/>
          </a:endParaRPr>
        </a:p>
      </dgm:t>
    </dgm:pt>
    <dgm:pt modelId="{4FD6840D-A55B-443F-B5C8-3CF9CB991656}" type="sibTrans" cxnId="{2BE82CA2-6CBD-42E3-AF67-2AA7FC9D4DF9}">
      <dgm:prSet/>
      <dgm:spPr/>
      <dgm:t>
        <a:bodyPr/>
        <a:lstStyle/>
        <a:p>
          <a:endParaRPr lang="en-US" sz="1700" b="1">
            <a:latin typeface="Times New Roman" pitchFamily="18" charset="0"/>
            <a:cs typeface="Times New Roman" pitchFamily="18" charset="0"/>
          </a:endParaRPr>
        </a:p>
      </dgm:t>
    </dgm:pt>
    <dgm:pt modelId="{43B726BF-B70E-4962-92F3-F3A1A953A709}">
      <dgm:prSet phldrT="[Text]" custT="1"/>
      <dgm:spPr>
        <a:solidFill>
          <a:srgbClr val="CCCCCC">
            <a:alpha val="50000"/>
          </a:srgbClr>
        </a:solidFill>
      </dgm:spPr>
      <dgm:t>
        <a:bodyPr/>
        <a:lstStyle/>
        <a:p>
          <a:r>
            <a:rPr lang="en-US" sz="1700" b="1" dirty="0">
              <a:latin typeface="Times New Roman" pitchFamily="18" charset="0"/>
              <a:cs typeface="Times New Roman" pitchFamily="18" charset="0"/>
            </a:rPr>
            <a:t>ASPIRE,  The Ring Study, &amp; HOPE</a:t>
          </a:r>
        </a:p>
      </dgm:t>
    </dgm:pt>
    <dgm:pt modelId="{AFD17F61-38A1-4C4F-963C-325DB758ABEA}" type="parTrans" cxnId="{6FD9E3D3-0A7F-44BC-8606-FBE81EBB170E}">
      <dgm:prSet/>
      <dgm:spPr/>
      <dgm:t>
        <a:bodyPr/>
        <a:lstStyle/>
        <a:p>
          <a:endParaRPr lang="en-US" sz="1700" b="1">
            <a:latin typeface="Times New Roman" pitchFamily="18" charset="0"/>
            <a:cs typeface="Times New Roman" pitchFamily="18" charset="0"/>
          </a:endParaRPr>
        </a:p>
      </dgm:t>
    </dgm:pt>
    <dgm:pt modelId="{1450F8F6-137F-450C-A46E-80EBA5158992}" type="sibTrans" cxnId="{6FD9E3D3-0A7F-44BC-8606-FBE81EBB170E}">
      <dgm:prSet/>
      <dgm:spPr/>
      <dgm:t>
        <a:bodyPr/>
        <a:lstStyle/>
        <a:p>
          <a:endParaRPr lang="en-US" sz="1700" b="1">
            <a:latin typeface="Times New Roman" pitchFamily="18" charset="0"/>
            <a:cs typeface="Times New Roman" pitchFamily="18" charset="0"/>
          </a:endParaRPr>
        </a:p>
      </dgm:t>
    </dgm:pt>
    <dgm:pt modelId="{97C37441-4353-46D1-B7C1-8B681EFCA9D7}">
      <dgm:prSet phldrT="[Text]" custT="1"/>
      <dgm:spPr>
        <a:solidFill>
          <a:srgbClr val="FF0000">
            <a:alpha val="50000"/>
          </a:srgbClr>
        </a:solidFill>
      </dgm:spPr>
      <dgm:t>
        <a:bodyPr/>
        <a:lstStyle/>
        <a:p>
          <a:r>
            <a:rPr lang="en-US" sz="1700" b="1" dirty="0">
              <a:latin typeface="Times New Roman" pitchFamily="18" charset="0"/>
              <a:cs typeface="Times New Roman" pitchFamily="18" charset="0"/>
            </a:rPr>
            <a:t>HPTN 083 &amp; HPTN 084 (Injectable PrEP)</a:t>
          </a:r>
        </a:p>
      </dgm:t>
    </dgm:pt>
    <dgm:pt modelId="{548601D5-48EA-446F-86F9-5E16E65C1AF5}" type="parTrans" cxnId="{781B46ED-1918-4347-B40F-C4D57CB7E711}">
      <dgm:prSet/>
      <dgm:spPr/>
      <dgm:t>
        <a:bodyPr/>
        <a:lstStyle/>
        <a:p>
          <a:endParaRPr lang="en-US"/>
        </a:p>
      </dgm:t>
    </dgm:pt>
    <dgm:pt modelId="{168B5D28-6541-4016-9F5B-F82EA6022FFA}" type="sibTrans" cxnId="{781B46ED-1918-4347-B40F-C4D57CB7E711}">
      <dgm:prSet/>
      <dgm:spPr/>
      <dgm:t>
        <a:bodyPr/>
        <a:lstStyle/>
        <a:p>
          <a:endParaRPr lang="en-US"/>
        </a:p>
      </dgm:t>
    </dgm:pt>
    <dgm:pt modelId="{04F5E3A9-17A5-471C-A3FB-58DB2A2ECB94}" type="pres">
      <dgm:prSet presAssocID="{6C5AEF8C-EA85-46F0-A471-E26E17BDDE37}" presName="Name0" presStyleCnt="0">
        <dgm:presLayoutVars>
          <dgm:chMax val="7"/>
          <dgm:dir/>
          <dgm:resizeHandles val="exact"/>
        </dgm:presLayoutVars>
      </dgm:prSet>
      <dgm:spPr/>
    </dgm:pt>
    <dgm:pt modelId="{91726CD5-CFD1-41CF-915A-41F8FD33EDE5}" type="pres">
      <dgm:prSet presAssocID="{6C5AEF8C-EA85-46F0-A471-E26E17BDDE37}" presName="ellipse1" presStyleLbl="vennNode1" presStyleIdx="0" presStyleCnt="7">
        <dgm:presLayoutVars>
          <dgm:bulletEnabled val="1"/>
        </dgm:presLayoutVars>
      </dgm:prSet>
      <dgm:spPr/>
    </dgm:pt>
    <dgm:pt modelId="{DE50A0BA-D62A-4570-ACE3-6B4F130D9C42}" type="pres">
      <dgm:prSet presAssocID="{6C5AEF8C-EA85-46F0-A471-E26E17BDDE37}" presName="ellipse2" presStyleLbl="vennNode1" presStyleIdx="1" presStyleCnt="7">
        <dgm:presLayoutVars>
          <dgm:bulletEnabled val="1"/>
        </dgm:presLayoutVars>
      </dgm:prSet>
      <dgm:spPr/>
    </dgm:pt>
    <dgm:pt modelId="{69CF37E7-6968-475B-9EAA-5A88CC065652}" type="pres">
      <dgm:prSet presAssocID="{6C5AEF8C-EA85-46F0-A471-E26E17BDDE37}" presName="ellipse3" presStyleLbl="vennNode1" presStyleIdx="2" presStyleCnt="7">
        <dgm:presLayoutVars>
          <dgm:bulletEnabled val="1"/>
        </dgm:presLayoutVars>
      </dgm:prSet>
      <dgm:spPr/>
    </dgm:pt>
    <dgm:pt modelId="{81CBED83-7735-4C67-8F09-E81890DCBA69}" type="pres">
      <dgm:prSet presAssocID="{6C5AEF8C-EA85-46F0-A471-E26E17BDDE37}" presName="ellipse4" presStyleLbl="vennNode1" presStyleIdx="3" presStyleCnt="7">
        <dgm:presLayoutVars>
          <dgm:bulletEnabled val="1"/>
        </dgm:presLayoutVars>
      </dgm:prSet>
      <dgm:spPr/>
    </dgm:pt>
    <dgm:pt modelId="{6BB2932C-5A54-4D0A-BF69-8546106D8767}" type="pres">
      <dgm:prSet presAssocID="{6C5AEF8C-EA85-46F0-A471-E26E17BDDE37}" presName="ellipse5" presStyleLbl="vennNode1" presStyleIdx="4" presStyleCnt="7">
        <dgm:presLayoutVars>
          <dgm:bulletEnabled val="1"/>
        </dgm:presLayoutVars>
      </dgm:prSet>
      <dgm:spPr/>
    </dgm:pt>
    <dgm:pt modelId="{625E2AD3-C1F0-4E0C-835D-8B0B521A480D}" type="pres">
      <dgm:prSet presAssocID="{6C5AEF8C-EA85-46F0-A471-E26E17BDDE37}" presName="ellipse6" presStyleLbl="vennNode1" presStyleIdx="5" presStyleCnt="7">
        <dgm:presLayoutVars>
          <dgm:bulletEnabled val="1"/>
        </dgm:presLayoutVars>
      </dgm:prSet>
      <dgm:spPr/>
    </dgm:pt>
    <dgm:pt modelId="{DE0C059D-B337-4C87-85A8-DD0D02DCA2B9}" type="pres">
      <dgm:prSet presAssocID="{6C5AEF8C-EA85-46F0-A471-E26E17BDDE37}" presName="ellipse7" presStyleLbl="vennNode1" presStyleIdx="6" presStyleCnt="7">
        <dgm:presLayoutVars>
          <dgm:bulletEnabled val="1"/>
        </dgm:presLayoutVars>
      </dgm:prSet>
      <dgm:spPr/>
    </dgm:pt>
  </dgm:ptLst>
  <dgm:cxnLst>
    <dgm:cxn modelId="{69F4BB5D-A477-4733-AA93-3093669F152D}" srcId="{6C5AEF8C-EA85-46F0-A471-E26E17BDDE37}" destId="{2696B279-46BA-456A-91C0-FFDC790FA945}" srcOrd="0" destOrd="0" parTransId="{0B205797-6701-439D-B2A8-DA09A546811B}" sibTransId="{7938E70D-65DE-4238-B0DA-C10401371613}"/>
    <dgm:cxn modelId="{DD983846-4D99-4BA9-9ED6-763BA0940AE8}" srcId="{6C5AEF8C-EA85-46F0-A471-E26E17BDDE37}" destId="{10CAF0CF-634F-4E39-A77F-153EC576F43A}" srcOrd="2" destOrd="0" parTransId="{A7F0C7FB-E6CA-4981-B2A9-27F4DE425F66}" sibTransId="{046F5FE3-23F5-46AC-BADC-173DE680C51F}"/>
    <dgm:cxn modelId="{242A6E68-E1D5-4ACB-844C-3221439E08C7}" type="presOf" srcId="{97C37441-4353-46D1-B7C1-8B681EFCA9D7}" destId="{DE0C059D-B337-4C87-85A8-DD0D02DCA2B9}" srcOrd="0" destOrd="0" presId="urn:microsoft.com/office/officeart/2005/8/layout/rings+Icon"/>
    <dgm:cxn modelId="{331E5E4E-733D-4B7F-BC65-B568030AF7CB}" type="presOf" srcId="{1ADAC4EF-E27B-4F58-B43D-D3236D9B1AFC}" destId="{6BB2932C-5A54-4D0A-BF69-8546106D8767}" srcOrd="0" destOrd="0" presId="urn:microsoft.com/office/officeart/2005/8/layout/rings+Icon"/>
    <dgm:cxn modelId="{D1D4D576-C577-478F-9BFF-66627D5CDBEE}" type="presOf" srcId="{F6406668-A6D1-441E-9ED0-CA5CC03CD7C5}" destId="{DE50A0BA-D62A-4570-ACE3-6B4F130D9C42}" srcOrd="0" destOrd="0" presId="urn:microsoft.com/office/officeart/2005/8/layout/rings+Icon"/>
    <dgm:cxn modelId="{7F11A28F-8A42-43F9-99AE-9E12EE26E0B3}" srcId="{6C5AEF8C-EA85-46F0-A471-E26E17BDDE37}" destId="{FCE07B81-C9F3-4696-97A2-2E03BAEFB478}" srcOrd="3" destOrd="0" parTransId="{38185E1C-8E72-44A6-969F-A60C721102BD}" sibTransId="{5A9FC003-71B3-44D7-B2AF-0D2AEAB71819}"/>
    <dgm:cxn modelId="{74CDF58F-53F5-4F5D-B5B1-E716B53F6143}" type="presOf" srcId="{FCE07B81-C9F3-4696-97A2-2E03BAEFB478}" destId="{81CBED83-7735-4C67-8F09-E81890DCBA69}" srcOrd="0" destOrd="0" presId="urn:microsoft.com/office/officeart/2005/8/layout/rings+Icon"/>
    <dgm:cxn modelId="{9D6CD29B-C0E4-4B59-AAAD-4E15FB3D5668}" type="presOf" srcId="{6C5AEF8C-EA85-46F0-A471-E26E17BDDE37}" destId="{04F5E3A9-17A5-471C-A3FB-58DB2A2ECB94}" srcOrd="0" destOrd="0" presId="urn:microsoft.com/office/officeart/2005/8/layout/rings+Icon"/>
    <dgm:cxn modelId="{085F979F-4513-425E-9A19-7AA22C4EAE96}" type="presOf" srcId="{10CAF0CF-634F-4E39-A77F-153EC576F43A}" destId="{69CF37E7-6968-475B-9EAA-5A88CC065652}" srcOrd="0" destOrd="0" presId="urn:microsoft.com/office/officeart/2005/8/layout/rings+Icon"/>
    <dgm:cxn modelId="{2BE82CA2-6CBD-42E3-AF67-2AA7FC9D4DF9}" srcId="{6C5AEF8C-EA85-46F0-A471-E26E17BDDE37}" destId="{1ADAC4EF-E27B-4F58-B43D-D3236D9B1AFC}" srcOrd="4" destOrd="0" parTransId="{80425AEB-35F1-4A8C-9EA8-F041BA8C9314}" sibTransId="{4FD6840D-A55B-443F-B5C8-3CF9CB991656}"/>
    <dgm:cxn modelId="{CF915EA7-E4EC-4218-85F5-B92052DEE236}" type="presOf" srcId="{2696B279-46BA-456A-91C0-FFDC790FA945}" destId="{91726CD5-CFD1-41CF-915A-41F8FD33EDE5}" srcOrd="0" destOrd="0" presId="urn:microsoft.com/office/officeart/2005/8/layout/rings+Icon"/>
    <dgm:cxn modelId="{9DC7B7A9-6F64-48E6-B246-596D2EB7072C}" srcId="{6C5AEF8C-EA85-46F0-A471-E26E17BDDE37}" destId="{F6406668-A6D1-441E-9ED0-CA5CC03CD7C5}" srcOrd="1" destOrd="0" parTransId="{C75CE754-685E-48D3-917E-90B158E86D50}" sibTransId="{0D14A9E2-6E8E-445F-9DE7-A9A61618770F}"/>
    <dgm:cxn modelId="{68F49BBE-227C-43C4-8346-600EEC95624C}" type="presOf" srcId="{43B726BF-B70E-4962-92F3-F3A1A953A709}" destId="{625E2AD3-C1F0-4E0C-835D-8B0B521A480D}" srcOrd="0" destOrd="0" presId="urn:microsoft.com/office/officeart/2005/8/layout/rings+Icon"/>
    <dgm:cxn modelId="{6FD9E3D3-0A7F-44BC-8606-FBE81EBB170E}" srcId="{6C5AEF8C-EA85-46F0-A471-E26E17BDDE37}" destId="{43B726BF-B70E-4962-92F3-F3A1A953A709}" srcOrd="5" destOrd="0" parTransId="{AFD17F61-38A1-4C4F-963C-325DB758ABEA}" sibTransId="{1450F8F6-137F-450C-A46E-80EBA5158992}"/>
    <dgm:cxn modelId="{781B46ED-1918-4347-B40F-C4D57CB7E711}" srcId="{6C5AEF8C-EA85-46F0-A471-E26E17BDDE37}" destId="{97C37441-4353-46D1-B7C1-8B681EFCA9D7}" srcOrd="6" destOrd="0" parTransId="{548601D5-48EA-446F-86F9-5E16E65C1AF5}" sibTransId="{168B5D28-6541-4016-9F5B-F82EA6022FFA}"/>
    <dgm:cxn modelId="{AA85998D-17BA-4A95-A168-2C980BF1A397}" type="presParOf" srcId="{04F5E3A9-17A5-471C-A3FB-58DB2A2ECB94}" destId="{91726CD5-CFD1-41CF-915A-41F8FD33EDE5}" srcOrd="0" destOrd="0" presId="urn:microsoft.com/office/officeart/2005/8/layout/rings+Icon"/>
    <dgm:cxn modelId="{2C1DCCA7-0CCA-4062-8FA3-550985652360}" type="presParOf" srcId="{04F5E3A9-17A5-471C-A3FB-58DB2A2ECB94}" destId="{DE50A0BA-D62A-4570-ACE3-6B4F130D9C42}" srcOrd="1" destOrd="0" presId="urn:microsoft.com/office/officeart/2005/8/layout/rings+Icon"/>
    <dgm:cxn modelId="{C859F98E-091F-4D0E-A150-61167C8B6447}" type="presParOf" srcId="{04F5E3A9-17A5-471C-A3FB-58DB2A2ECB94}" destId="{69CF37E7-6968-475B-9EAA-5A88CC065652}" srcOrd="2" destOrd="0" presId="urn:microsoft.com/office/officeart/2005/8/layout/rings+Icon"/>
    <dgm:cxn modelId="{A80AC34E-449D-4EBE-92D9-8D3F1AED0127}" type="presParOf" srcId="{04F5E3A9-17A5-471C-A3FB-58DB2A2ECB94}" destId="{81CBED83-7735-4C67-8F09-E81890DCBA69}" srcOrd="3" destOrd="0" presId="urn:microsoft.com/office/officeart/2005/8/layout/rings+Icon"/>
    <dgm:cxn modelId="{C73F4EDD-5394-4ECD-A62C-5CAA42FA91D5}" type="presParOf" srcId="{04F5E3A9-17A5-471C-A3FB-58DB2A2ECB94}" destId="{6BB2932C-5A54-4D0A-BF69-8546106D8767}" srcOrd="4" destOrd="0" presId="urn:microsoft.com/office/officeart/2005/8/layout/rings+Icon"/>
    <dgm:cxn modelId="{4996DAE6-F909-4360-84C5-135AF5CD411D}" type="presParOf" srcId="{04F5E3A9-17A5-471C-A3FB-58DB2A2ECB94}" destId="{625E2AD3-C1F0-4E0C-835D-8B0B521A480D}" srcOrd="5" destOrd="0" presId="urn:microsoft.com/office/officeart/2005/8/layout/rings+Icon"/>
    <dgm:cxn modelId="{98DA9F66-C22F-4F93-ACF9-C62019CA0BDF}" type="presParOf" srcId="{04F5E3A9-17A5-471C-A3FB-58DB2A2ECB94}" destId="{DE0C059D-B337-4C87-85A8-DD0D02DCA2B9}"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900D4E-3A9A-46CF-8138-800ACABC29C7}"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9E9020F-913D-466B-8B39-BE78078A8F98}">
      <dgm:prSet phldrT="[Text]" custT="1"/>
      <dgm:spPr/>
      <dgm:t>
        <a:bodyPr/>
        <a:lstStyle/>
        <a:p>
          <a:r>
            <a:rPr lang="en-US" sz="3200" dirty="0">
              <a:solidFill>
                <a:schemeClr val="tx1"/>
              </a:solidFill>
              <a:latin typeface="Times New Roman" panose="02020603050405020304" pitchFamily="18" charset="0"/>
              <a:cs typeface="Times New Roman" panose="02020603050405020304" pitchFamily="18" charset="0"/>
            </a:rPr>
            <a:t>HIV Exposure</a:t>
          </a:r>
        </a:p>
      </dgm:t>
    </dgm:pt>
    <dgm:pt modelId="{509B4394-2ACA-4F62-95C0-C1ABD9B411BE}" type="parTrans" cxnId="{14B02ED2-337A-4977-9510-E317D1A3BC57}">
      <dgm:prSet/>
      <dgm:spPr/>
      <dgm:t>
        <a:bodyPr/>
        <a:lstStyle/>
        <a:p>
          <a:endParaRPr lang="en-US"/>
        </a:p>
      </dgm:t>
    </dgm:pt>
    <dgm:pt modelId="{9FF68337-50DE-4D09-AC83-061D40C99118}" type="sibTrans" cxnId="{14B02ED2-337A-4977-9510-E317D1A3BC57}">
      <dgm:prSet/>
      <dgm:spPr/>
      <dgm:t>
        <a:bodyPr/>
        <a:lstStyle/>
        <a:p>
          <a:endParaRPr lang="en-US"/>
        </a:p>
      </dgm:t>
    </dgm:pt>
    <dgm:pt modelId="{AD08231E-E889-4166-AE23-4EC282CCFA2A}">
      <dgm:prSet phldrT="[Text]" custT="1"/>
      <dgm:spPr>
        <a:solidFill>
          <a:srgbClr val="CCCCCC"/>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PrEP is treatment </a:t>
          </a:r>
          <a:r>
            <a:rPr lang="en-US" sz="2400" b="1" i="1" dirty="0">
              <a:solidFill>
                <a:schemeClr val="tx1"/>
              </a:solidFill>
              <a:latin typeface="Times New Roman" panose="02020603050405020304" pitchFamily="18" charset="0"/>
              <a:cs typeface="Times New Roman" panose="02020603050405020304" pitchFamily="18" charset="0"/>
            </a:rPr>
            <a:t>before </a:t>
          </a:r>
          <a:r>
            <a:rPr lang="en-US" sz="2400" b="0" i="0" dirty="0">
              <a:solidFill>
                <a:schemeClr val="tx1"/>
              </a:solidFill>
              <a:latin typeface="Times New Roman" panose="02020603050405020304" pitchFamily="18" charset="0"/>
              <a:cs typeface="Times New Roman" panose="02020603050405020304" pitchFamily="18" charset="0"/>
            </a:rPr>
            <a:t>e</a:t>
          </a:r>
          <a:r>
            <a:rPr lang="en-US" sz="2400" b="0" dirty="0">
              <a:solidFill>
                <a:schemeClr val="tx1"/>
              </a:solidFill>
              <a:latin typeface="Times New Roman" panose="02020603050405020304" pitchFamily="18" charset="0"/>
              <a:cs typeface="Times New Roman" panose="02020603050405020304" pitchFamily="18" charset="0"/>
            </a:rPr>
            <a:t>xposure</a:t>
          </a:r>
        </a:p>
      </dgm:t>
    </dgm:pt>
    <dgm:pt modelId="{77F00F0C-CC94-4B83-A337-EA2D36FB3B87}" type="parTrans" cxnId="{AEBA035E-8A2B-4853-8DCE-7AD22D62AABD}">
      <dgm:prSet/>
      <dgm:spPr/>
      <dgm:t>
        <a:bodyPr/>
        <a:lstStyle/>
        <a:p>
          <a:endParaRPr lang="en-US"/>
        </a:p>
      </dgm:t>
    </dgm:pt>
    <dgm:pt modelId="{2574342B-A01F-4405-A19F-B570A6358CF1}" type="sibTrans" cxnId="{AEBA035E-8A2B-4853-8DCE-7AD22D62AABD}">
      <dgm:prSet/>
      <dgm:spPr/>
      <dgm:t>
        <a:bodyPr/>
        <a:lstStyle/>
        <a:p>
          <a:endParaRPr lang="en-US"/>
        </a:p>
      </dgm:t>
    </dgm:pt>
    <dgm:pt modelId="{E006F005-4215-4E49-9257-4BB5E25D1A6C}">
      <dgm:prSet phldrT="[Text]" custT="1"/>
      <dgm:spPr>
        <a:solidFill>
          <a:srgbClr val="CCCCCC"/>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PEP is treatment </a:t>
          </a:r>
          <a:r>
            <a:rPr lang="en-US" sz="2400" b="1" i="1" dirty="0">
              <a:solidFill>
                <a:schemeClr val="tx1"/>
              </a:solidFill>
              <a:latin typeface="Times New Roman" panose="02020603050405020304" pitchFamily="18" charset="0"/>
              <a:cs typeface="Times New Roman" panose="02020603050405020304" pitchFamily="18" charset="0"/>
            </a:rPr>
            <a:t>after </a:t>
          </a:r>
          <a:r>
            <a:rPr lang="en-US" sz="2400" dirty="0">
              <a:solidFill>
                <a:schemeClr val="tx1"/>
              </a:solidFill>
              <a:latin typeface="Times New Roman" panose="02020603050405020304" pitchFamily="18" charset="0"/>
              <a:cs typeface="Times New Roman" panose="02020603050405020304" pitchFamily="18" charset="0"/>
            </a:rPr>
            <a:t>exposure </a:t>
          </a:r>
        </a:p>
      </dgm:t>
    </dgm:pt>
    <dgm:pt modelId="{D89981D6-3696-4AC3-9C0C-7A5A8E90AB29}" type="parTrans" cxnId="{CBFE678B-629C-4B3C-9C4C-C36D7894E94C}">
      <dgm:prSet/>
      <dgm:spPr/>
      <dgm:t>
        <a:bodyPr/>
        <a:lstStyle/>
        <a:p>
          <a:endParaRPr lang="en-US"/>
        </a:p>
      </dgm:t>
    </dgm:pt>
    <dgm:pt modelId="{0492EDE6-1814-45EB-9062-1653809CAE66}" type="sibTrans" cxnId="{CBFE678B-629C-4B3C-9C4C-C36D7894E94C}">
      <dgm:prSet/>
      <dgm:spPr/>
      <dgm:t>
        <a:bodyPr/>
        <a:lstStyle/>
        <a:p>
          <a:endParaRPr lang="en-US"/>
        </a:p>
      </dgm:t>
    </dgm:pt>
    <dgm:pt modelId="{FBDAD8F4-3116-46BB-8F31-2B40060A63BF}">
      <dgm:prSet phldrT="[Text]"/>
      <dgm:spPr/>
      <dgm:t>
        <a:bodyPr/>
        <a:lstStyle/>
        <a:p>
          <a:endParaRPr lang="en-US" dirty="0"/>
        </a:p>
      </dgm:t>
    </dgm:pt>
    <dgm:pt modelId="{A5D3482F-C6F8-48D1-80BC-9999B06F76B4}" type="parTrans" cxnId="{3B6D34D9-B30B-471A-9E0A-2F3963455697}">
      <dgm:prSet/>
      <dgm:spPr/>
      <dgm:t>
        <a:bodyPr/>
        <a:lstStyle/>
        <a:p>
          <a:endParaRPr lang="en-US"/>
        </a:p>
      </dgm:t>
    </dgm:pt>
    <dgm:pt modelId="{AFCD8324-4CD7-4480-9800-A39A844EBBFC}" type="sibTrans" cxnId="{3B6D34D9-B30B-471A-9E0A-2F3963455697}">
      <dgm:prSet/>
      <dgm:spPr/>
      <dgm:t>
        <a:bodyPr/>
        <a:lstStyle/>
        <a:p>
          <a:endParaRPr lang="en-US"/>
        </a:p>
      </dgm:t>
    </dgm:pt>
    <dgm:pt modelId="{20BDD878-57AC-4846-AF2E-6B993A25662F}" type="pres">
      <dgm:prSet presAssocID="{8D900D4E-3A9A-46CF-8138-800ACABC29C7}" presName="Name0" presStyleCnt="0">
        <dgm:presLayoutVars>
          <dgm:chMax val="1"/>
          <dgm:chPref val="1"/>
          <dgm:dir/>
          <dgm:animOne val="branch"/>
          <dgm:animLvl val="lvl"/>
        </dgm:presLayoutVars>
      </dgm:prSet>
      <dgm:spPr/>
    </dgm:pt>
    <dgm:pt modelId="{1D51BF88-9A82-49BF-B709-E236697C55A0}" type="pres">
      <dgm:prSet presAssocID="{A9E9020F-913D-466B-8B39-BE78078A8F98}" presName="singleCycle" presStyleCnt="0"/>
      <dgm:spPr/>
    </dgm:pt>
    <dgm:pt modelId="{76109D73-A41B-4BD0-8390-33C6F26F880E}" type="pres">
      <dgm:prSet presAssocID="{A9E9020F-913D-466B-8B39-BE78078A8F98}" presName="singleCenter" presStyleLbl="node1" presStyleIdx="0" presStyleCnt="3" custScaleX="207170">
        <dgm:presLayoutVars>
          <dgm:chMax val="7"/>
          <dgm:chPref val="7"/>
        </dgm:presLayoutVars>
      </dgm:prSet>
      <dgm:spPr/>
    </dgm:pt>
    <dgm:pt modelId="{4151B734-605C-4D40-B246-17FD79846EC6}" type="pres">
      <dgm:prSet presAssocID="{77F00F0C-CC94-4B83-A337-EA2D36FB3B87}" presName="Name56" presStyleLbl="parChTrans1D2" presStyleIdx="0" presStyleCnt="2"/>
      <dgm:spPr/>
    </dgm:pt>
    <dgm:pt modelId="{21F8B3DD-982F-4C30-BC84-11E45D882E6B}" type="pres">
      <dgm:prSet presAssocID="{AD08231E-E889-4166-AE23-4EC282CCFA2A}" presName="text0" presStyleLbl="node1" presStyleIdx="1" presStyleCnt="3" custScaleX="545090">
        <dgm:presLayoutVars>
          <dgm:bulletEnabled val="1"/>
        </dgm:presLayoutVars>
      </dgm:prSet>
      <dgm:spPr/>
    </dgm:pt>
    <dgm:pt modelId="{53620028-F639-4D43-B435-E53DEB192A28}" type="pres">
      <dgm:prSet presAssocID="{D89981D6-3696-4AC3-9C0C-7A5A8E90AB29}" presName="Name56" presStyleLbl="parChTrans1D2" presStyleIdx="1" presStyleCnt="2"/>
      <dgm:spPr/>
    </dgm:pt>
    <dgm:pt modelId="{8212074A-F008-4934-BFA9-8709B0A662B4}" type="pres">
      <dgm:prSet presAssocID="{E006F005-4215-4E49-9257-4BB5E25D1A6C}" presName="text0" presStyleLbl="node1" presStyleIdx="2" presStyleCnt="3" custScaleX="559187">
        <dgm:presLayoutVars>
          <dgm:bulletEnabled val="1"/>
        </dgm:presLayoutVars>
      </dgm:prSet>
      <dgm:spPr/>
    </dgm:pt>
  </dgm:ptLst>
  <dgm:cxnLst>
    <dgm:cxn modelId="{D0B4DC1C-EBC5-4D20-994E-B7C935DEC3D3}" type="presOf" srcId="{D89981D6-3696-4AC3-9C0C-7A5A8E90AB29}" destId="{53620028-F639-4D43-B435-E53DEB192A28}" srcOrd="0" destOrd="0" presId="urn:microsoft.com/office/officeart/2008/layout/RadialCluster"/>
    <dgm:cxn modelId="{AEBA035E-8A2B-4853-8DCE-7AD22D62AABD}" srcId="{A9E9020F-913D-466B-8B39-BE78078A8F98}" destId="{AD08231E-E889-4166-AE23-4EC282CCFA2A}" srcOrd="0" destOrd="0" parTransId="{77F00F0C-CC94-4B83-A337-EA2D36FB3B87}" sibTransId="{2574342B-A01F-4405-A19F-B570A6358CF1}"/>
    <dgm:cxn modelId="{70B86445-E522-437E-81F7-DBBE1F12C496}" type="presOf" srcId="{8D900D4E-3A9A-46CF-8138-800ACABC29C7}" destId="{20BDD878-57AC-4846-AF2E-6B993A25662F}" srcOrd="0" destOrd="0" presId="urn:microsoft.com/office/officeart/2008/layout/RadialCluster"/>
    <dgm:cxn modelId="{33311373-4188-441B-8EC3-842D625C5EE9}" type="presOf" srcId="{E006F005-4215-4E49-9257-4BB5E25D1A6C}" destId="{8212074A-F008-4934-BFA9-8709B0A662B4}" srcOrd="0" destOrd="0" presId="urn:microsoft.com/office/officeart/2008/layout/RadialCluster"/>
    <dgm:cxn modelId="{CBFE678B-629C-4B3C-9C4C-C36D7894E94C}" srcId="{A9E9020F-913D-466B-8B39-BE78078A8F98}" destId="{E006F005-4215-4E49-9257-4BB5E25D1A6C}" srcOrd="1" destOrd="0" parTransId="{D89981D6-3696-4AC3-9C0C-7A5A8E90AB29}" sibTransId="{0492EDE6-1814-45EB-9062-1653809CAE66}"/>
    <dgm:cxn modelId="{A17F32AE-71C7-4E9E-B218-D978741787C4}" type="presOf" srcId="{A9E9020F-913D-466B-8B39-BE78078A8F98}" destId="{76109D73-A41B-4BD0-8390-33C6F26F880E}" srcOrd="0" destOrd="0" presId="urn:microsoft.com/office/officeart/2008/layout/RadialCluster"/>
    <dgm:cxn modelId="{19297BBF-6661-4CCF-8CE0-B3B18FCA266B}" type="presOf" srcId="{77F00F0C-CC94-4B83-A337-EA2D36FB3B87}" destId="{4151B734-605C-4D40-B246-17FD79846EC6}" srcOrd="0" destOrd="0" presId="urn:microsoft.com/office/officeart/2008/layout/RadialCluster"/>
    <dgm:cxn modelId="{14B02ED2-337A-4977-9510-E317D1A3BC57}" srcId="{8D900D4E-3A9A-46CF-8138-800ACABC29C7}" destId="{A9E9020F-913D-466B-8B39-BE78078A8F98}" srcOrd="0" destOrd="0" parTransId="{509B4394-2ACA-4F62-95C0-C1ABD9B411BE}" sibTransId="{9FF68337-50DE-4D09-AC83-061D40C99118}"/>
    <dgm:cxn modelId="{3B6D34D9-B30B-471A-9E0A-2F3963455697}" srcId="{8D900D4E-3A9A-46CF-8138-800ACABC29C7}" destId="{FBDAD8F4-3116-46BB-8F31-2B40060A63BF}" srcOrd="1" destOrd="0" parTransId="{A5D3482F-C6F8-48D1-80BC-9999B06F76B4}" sibTransId="{AFCD8324-4CD7-4480-9800-A39A844EBBFC}"/>
    <dgm:cxn modelId="{5D860CF5-C08B-410F-8E35-34E7A77AEDC1}" type="presOf" srcId="{AD08231E-E889-4166-AE23-4EC282CCFA2A}" destId="{21F8B3DD-982F-4C30-BC84-11E45D882E6B}" srcOrd="0" destOrd="0" presId="urn:microsoft.com/office/officeart/2008/layout/RadialCluster"/>
    <dgm:cxn modelId="{83E773C0-A79C-4B18-BB43-3947F1B07064}" type="presParOf" srcId="{20BDD878-57AC-4846-AF2E-6B993A25662F}" destId="{1D51BF88-9A82-49BF-B709-E236697C55A0}" srcOrd="0" destOrd="0" presId="urn:microsoft.com/office/officeart/2008/layout/RadialCluster"/>
    <dgm:cxn modelId="{1DADDF63-BF2C-4130-9B52-145FD8A83222}" type="presParOf" srcId="{1D51BF88-9A82-49BF-B709-E236697C55A0}" destId="{76109D73-A41B-4BD0-8390-33C6F26F880E}" srcOrd="0" destOrd="0" presId="urn:microsoft.com/office/officeart/2008/layout/RadialCluster"/>
    <dgm:cxn modelId="{235E94C7-0A54-45A5-949A-A38789D25713}" type="presParOf" srcId="{1D51BF88-9A82-49BF-B709-E236697C55A0}" destId="{4151B734-605C-4D40-B246-17FD79846EC6}" srcOrd="1" destOrd="0" presId="urn:microsoft.com/office/officeart/2008/layout/RadialCluster"/>
    <dgm:cxn modelId="{54ECFDF4-3959-42D1-A052-577E3AD6BD3B}" type="presParOf" srcId="{1D51BF88-9A82-49BF-B709-E236697C55A0}" destId="{21F8B3DD-982F-4C30-BC84-11E45D882E6B}" srcOrd="2" destOrd="0" presId="urn:microsoft.com/office/officeart/2008/layout/RadialCluster"/>
    <dgm:cxn modelId="{77C69EAC-7359-4147-9790-84B4DF22D414}" type="presParOf" srcId="{1D51BF88-9A82-49BF-B709-E236697C55A0}" destId="{53620028-F639-4D43-B435-E53DEB192A28}" srcOrd="3" destOrd="0" presId="urn:microsoft.com/office/officeart/2008/layout/RadialCluster"/>
    <dgm:cxn modelId="{AAF3B4F3-D4A3-42F9-B201-4CFB1A9FB769}" type="presParOf" srcId="{1D51BF88-9A82-49BF-B709-E236697C55A0}" destId="{8212074A-F008-4934-BFA9-8709B0A662B4}"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2A1D6F9-7BA5-466E-9F43-6F67465A30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6EBDF19-91F2-4B76-B098-08DF75AA0AE8}">
      <dgm:prSet phldrT="[Text]"/>
      <dgm:spPr>
        <a:solidFill>
          <a:srgbClr val="FF0000"/>
        </a:solidFill>
      </dgm:spPr>
      <dgm:t>
        <a:bodyPr/>
        <a:lstStyle/>
        <a:p>
          <a:r>
            <a:rPr lang="en-US" b="1" dirty="0">
              <a:solidFill>
                <a:schemeClr val="tx1"/>
              </a:solidFill>
              <a:latin typeface="Times New Roman" pitchFamily="18" charset="0"/>
              <a:cs typeface="Times New Roman" pitchFamily="18" charset="0"/>
            </a:rPr>
            <a:t>January 2011</a:t>
          </a:r>
        </a:p>
      </dgm:t>
    </dgm:pt>
    <dgm:pt modelId="{3E2F262E-A00E-46B6-BC0C-DF425228350F}" type="parTrans" cxnId="{AC534C18-C5F1-4006-867F-01F1B989E772}">
      <dgm:prSet/>
      <dgm:spPr/>
      <dgm:t>
        <a:bodyPr/>
        <a:lstStyle/>
        <a:p>
          <a:endParaRPr lang="en-US"/>
        </a:p>
      </dgm:t>
    </dgm:pt>
    <dgm:pt modelId="{65F64C46-444B-4678-9C0F-06C3D98F21EE}" type="sibTrans" cxnId="{AC534C18-C5F1-4006-867F-01F1B989E772}">
      <dgm:prSet/>
      <dgm:spPr/>
      <dgm:t>
        <a:bodyPr/>
        <a:lstStyle/>
        <a:p>
          <a:endParaRPr lang="en-US"/>
        </a:p>
      </dgm:t>
    </dgm:pt>
    <dgm:pt modelId="{0F566592-BE42-4F3C-8909-3688D7C9C3A4}">
      <dgm:prSet phldrT="[Text]"/>
      <dgm:spPr/>
      <dgm:t>
        <a:bodyPr/>
        <a:lstStyle/>
        <a:p>
          <a:r>
            <a:rPr lang="en-US" dirty="0">
              <a:latin typeface="Times New Roman" pitchFamily="18" charset="0"/>
              <a:cs typeface="Times New Roman" pitchFamily="18" charset="0"/>
            </a:rPr>
            <a:t>Interim guidance issued by the US Centers for Disease Control and Prevention (CDC) for men who have sex with men and transgender women who are vulnerable to HIV</a:t>
          </a:r>
        </a:p>
      </dgm:t>
    </dgm:pt>
    <dgm:pt modelId="{CF6574DB-5D4E-4E34-AA43-860C35BF0586}" type="parTrans" cxnId="{D8BCA938-C3FC-489C-8A33-B5DB6B9C5629}">
      <dgm:prSet/>
      <dgm:spPr/>
      <dgm:t>
        <a:bodyPr/>
        <a:lstStyle/>
        <a:p>
          <a:endParaRPr lang="en-US"/>
        </a:p>
      </dgm:t>
    </dgm:pt>
    <dgm:pt modelId="{4BE50E68-700D-4883-9E0B-B0E5293389C3}" type="sibTrans" cxnId="{D8BCA938-C3FC-489C-8A33-B5DB6B9C5629}">
      <dgm:prSet/>
      <dgm:spPr/>
      <dgm:t>
        <a:bodyPr/>
        <a:lstStyle/>
        <a:p>
          <a:endParaRPr lang="en-US"/>
        </a:p>
      </dgm:t>
    </dgm:pt>
    <dgm:pt modelId="{37A9E0AF-CC71-45F9-8BDA-329EC45639EE}">
      <dgm:prSet phldrT="[Text]"/>
      <dgm:spPr>
        <a:solidFill>
          <a:srgbClr val="CCCCCC"/>
        </a:solidFill>
      </dgm:spPr>
      <dgm:t>
        <a:bodyPr/>
        <a:lstStyle/>
        <a:p>
          <a:r>
            <a:rPr lang="en-US" b="1" dirty="0">
              <a:solidFill>
                <a:schemeClr val="tx1"/>
              </a:solidFill>
              <a:latin typeface="Times New Roman" pitchFamily="18" charset="0"/>
              <a:cs typeface="Times New Roman" pitchFamily="18" charset="0"/>
            </a:rPr>
            <a:t>July 2012</a:t>
          </a:r>
        </a:p>
      </dgm:t>
    </dgm:pt>
    <dgm:pt modelId="{1E220616-C0C5-4457-91DA-3786BDA6C0BE}" type="parTrans" cxnId="{A9919B99-6D21-42BF-99EC-554FC82545A8}">
      <dgm:prSet/>
      <dgm:spPr/>
      <dgm:t>
        <a:bodyPr/>
        <a:lstStyle/>
        <a:p>
          <a:endParaRPr lang="en-US"/>
        </a:p>
      </dgm:t>
    </dgm:pt>
    <dgm:pt modelId="{AB56FEC6-967D-47E0-9258-FB4117567F17}" type="sibTrans" cxnId="{A9919B99-6D21-42BF-99EC-554FC82545A8}">
      <dgm:prSet/>
      <dgm:spPr/>
      <dgm:t>
        <a:bodyPr/>
        <a:lstStyle/>
        <a:p>
          <a:endParaRPr lang="en-US"/>
        </a:p>
      </dgm:t>
    </dgm:pt>
    <dgm:pt modelId="{48F56543-6513-461B-8407-B4B4407CBC12}">
      <dgm:prSet phldrT="[Text]"/>
      <dgm:spPr>
        <a:solidFill>
          <a:srgbClr val="CCCCCC">
            <a:alpha val="90000"/>
          </a:srgbClr>
        </a:solidFill>
      </dgm:spPr>
      <dgm:t>
        <a:bodyPr/>
        <a:lstStyle/>
        <a:p>
          <a:r>
            <a:rPr lang="en-US" dirty="0">
              <a:latin typeface="Times New Roman" pitchFamily="18" charset="0"/>
              <a:cs typeface="Times New Roman" pitchFamily="18" charset="0"/>
            </a:rPr>
            <a:t>Approved by the US Food and Drug Administration (FDA) for daily use</a:t>
          </a:r>
        </a:p>
      </dgm:t>
    </dgm:pt>
    <dgm:pt modelId="{D0685AE6-3274-4BB3-8B6C-CA22676A6E21}" type="parTrans" cxnId="{CEF5541E-D462-4A30-BCC7-6AC8202FC019}">
      <dgm:prSet/>
      <dgm:spPr/>
      <dgm:t>
        <a:bodyPr/>
        <a:lstStyle/>
        <a:p>
          <a:endParaRPr lang="en-US"/>
        </a:p>
      </dgm:t>
    </dgm:pt>
    <dgm:pt modelId="{4C8C9C2A-B6D3-4E12-BD05-76EBE4170B20}" type="sibTrans" cxnId="{CEF5541E-D462-4A30-BCC7-6AC8202FC019}">
      <dgm:prSet/>
      <dgm:spPr/>
      <dgm:t>
        <a:bodyPr/>
        <a:lstStyle/>
        <a:p>
          <a:endParaRPr lang="en-US"/>
        </a:p>
      </dgm:t>
    </dgm:pt>
    <dgm:pt modelId="{3A4D0E89-E460-4E2C-8ACA-00B52C77E13B}">
      <dgm:prSet phldrT="[Text]"/>
      <dgm:spPr>
        <a:solidFill>
          <a:srgbClr val="FF0000"/>
        </a:solidFill>
      </dgm:spPr>
      <dgm:t>
        <a:bodyPr/>
        <a:lstStyle/>
        <a:p>
          <a:r>
            <a:rPr lang="en-US" b="1" dirty="0">
              <a:solidFill>
                <a:schemeClr val="tx1"/>
              </a:solidFill>
              <a:latin typeface="Times New Roman" pitchFamily="18" charset="0"/>
              <a:cs typeface="Times New Roman" pitchFamily="18" charset="0"/>
            </a:rPr>
            <a:t>August 2012</a:t>
          </a:r>
        </a:p>
      </dgm:t>
    </dgm:pt>
    <dgm:pt modelId="{46DDCF72-EAB1-4E50-A2AA-2FE6C642F00C}" type="parTrans" cxnId="{6B169C89-04F9-463A-AA9D-70ED744EFDB7}">
      <dgm:prSet/>
      <dgm:spPr/>
      <dgm:t>
        <a:bodyPr/>
        <a:lstStyle/>
        <a:p>
          <a:endParaRPr lang="en-US"/>
        </a:p>
      </dgm:t>
    </dgm:pt>
    <dgm:pt modelId="{F4531C43-D95E-47AE-BAB1-8544A5198FD4}" type="sibTrans" cxnId="{6B169C89-04F9-463A-AA9D-70ED744EFDB7}">
      <dgm:prSet/>
      <dgm:spPr/>
      <dgm:t>
        <a:bodyPr/>
        <a:lstStyle/>
        <a:p>
          <a:endParaRPr lang="en-US"/>
        </a:p>
      </dgm:t>
    </dgm:pt>
    <dgm:pt modelId="{C2E621EE-DA97-47FD-A836-294981E30C60}">
      <dgm:prSet phldrT="[Text]"/>
      <dgm:spPr/>
      <dgm:t>
        <a:bodyPr/>
        <a:lstStyle/>
        <a:p>
          <a:r>
            <a:rPr lang="en-US" dirty="0">
              <a:latin typeface="Times New Roman" pitchFamily="18" charset="0"/>
              <a:cs typeface="Times New Roman" pitchFamily="18" charset="0"/>
            </a:rPr>
            <a:t>Interim guidance issued by the CDC for heterosexual men and women vulnerable to HIV, such as those in relationships where one person has HIV and the other does not</a:t>
          </a:r>
        </a:p>
      </dgm:t>
    </dgm:pt>
    <dgm:pt modelId="{ADEFCA2D-A8E1-4AEE-9188-3426150F373A}" type="parTrans" cxnId="{EE4733CC-C5E4-4EAC-AA91-C2997C75AD6B}">
      <dgm:prSet/>
      <dgm:spPr/>
      <dgm:t>
        <a:bodyPr/>
        <a:lstStyle/>
        <a:p>
          <a:endParaRPr lang="en-US"/>
        </a:p>
      </dgm:t>
    </dgm:pt>
    <dgm:pt modelId="{5CC932D4-0EF2-46C7-81EC-02D4EAE27A1C}" type="sibTrans" cxnId="{EE4733CC-C5E4-4EAC-AA91-C2997C75AD6B}">
      <dgm:prSet/>
      <dgm:spPr/>
      <dgm:t>
        <a:bodyPr/>
        <a:lstStyle/>
        <a:p>
          <a:endParaRPr lang="en-US"/>
        </a:p>
      </dgm:t>
    </dgm:pt>
    <dgm:pt modelId="{BDA39770-F5A2-46F3-A4E7-0D18CA18245D}">
      <dgm:prSet/>
      <dgm:spPr>
        <a:solidFill>
          <a:srgbClr val="CCCCCC">
            <a:alpha val="90000"/>
          </a:srgbClr>
        </a:solidFill>
      </dgm:spPr>
      <dgm:t>
        <a:bodyPr/>
        <a:lstStyle/>
        <a:p>
          <a:r>
            <a:rPr lang="en-US" dirty="0">
              <a:latin typeface="Times New Roman" pitchFamily="18" charset="0"/>
              <a:cs typeface="Times New Roman" pitchFamily="18" charset="0"/>
            </a:rPr>
            <a:t>World Health Organization issued guidance on PrEP use</a:t>
          </a:r>
        </a:p>
      </dgm:t>
    </dgm:pt>
    <dgm:pt modelId="{E9A74D77-E078-419D-87F1-1F57D03ACB8D}" type="parTrans" cxnId="{DDA86235-A296-49DA-A7D4-363915012AC5}">
      <dgm:prSet/>
      <dgm:spPr/>
      <dgm:t>
        <a:bodyPr/>
        <a:lstStyle/>
        <a:p>
          <a:endParaRPr lang="en-US"/>
        </a:p>
      </dgm:t>
    </dgm:pt>
    <dgm:pt modelId="{4C4DAE9E-3F52-428E-AC71-248620B62406}" type="sibTrans" cxnId="{DDA86235-A296-49DA-A7D4-363915012AC5}">
      <dgm:prSet/>
      <dgm:spPr/>
      <dgm:t>
        <a:bodyPr/>
        <a:lstStyle/>
        <a:p>
          <a:endParaRPr lang="en-US"/>
        </a:p>
      </dgm:t>
    </dgm:pt>
    <dgm:pt modelId="{3C4062C0-DF3B-46B3-AB0F-5E6D832DC20A}">
      <dgm:prSet phldrT="[Text]"/>
      <dgm:spPr>
        <a:solidFill>
          <a:srgbClr val="CCCCCC"/>
        </a:solidFill>
      </dgm:spPr>
      <dgm:t>
        <a:bodyPr/>
        <a:lstStyle/>
        <a:p>
          <a:r>
            <a:rPr lang="en-US" b="1" dirty="0">
              <a:solidFill>
                <a:schemeClr val="tx1"/>
              </a:solidFill>
              <a:latin typeface="Times New Roman" pitchFamily="18" charset="0"/>
              <a:cs typeface="Times New Roman" pitchFamily="18" charset="0"/>
            </a:rPr>
            <a:t>June 2013</a:t>
          </a:r>
        </a:p>
      </dgm:t>
    </dgm:pt>
    <dgm:pt modelId="{5E87EBC3-AE95-4260-A0D9-B652FFCC9D18}" type="parTrans" cxnId="{808A26ED-154A-49FB-9EB9-13344B4E2422}">
      <dgm:prSet/>
      <dgm:spPr/>
      <dgm:t>
        <a:bodyPr/>
        <a:lstStyle/>
        <a:p>
          <a:endParaRPr lang="en-US"/>
        </a:p>
      </dgm:t>
    </dgm:pt>
    <dgm:pt modelId="{2810703B-8441-4AA8-AD7C-E591347AB5F4}" type="sibTrans" cxnId="{808A26ED-154A-49FB-9EB9-13344B4E2422}">
      <dgm:prSet/>
      <dgm:spPr/>
      <dgm:t>
        <a:bodyPr/>
        <a:lstStyle/>
        <a:p>
          <a:endParaRPr lang="en-US"/>
        </a:p>
      </dgm:t>
    </dgm:pt>
    <dgm:pt modelId="{69F5350B-81FD-41B7-A873-BB6CEFE174A4}">
      <dgm:prSet phldrT="[Text]"/>
      <dgm:spPr>
        <a:solidFill>
          <a:srgbClr val="CCCCCC">
            <a:alpha val="90000"/>
          </a:srgbClr>
        </a:solidFill>
      </dgm:spPr>
      <dgm:t>
        <a:bodyPr/>
        <a:lstStyle/>
        <a:p>
          <a:r>
            <a:rPr lang="en-US" dirty="0">
              <a:latin typeface="Times New Roman" pitchFamily="18" charset="0"/>
              <a:cs typeface="Times New Roman" pitchFamily="18" charset="0"/>
            </a:rPr>
            <a:t>CDC added injection drug use to the interim guidance on PrEP use based on the results of the Bangkok Tenofovir Study</a:t>
          </a:r>
        </a:p>
      </dgm:t>
    </dgm:pt>
    <dgm:pt modelId="{BE4848B2-5062-46C8-A5F5-3E03BD4B87A4}" type="parTrans" cxnId="{2590B4CE-2896-4B7E-B43F-A5295069A308}">
      <dgm:prSet/>
      <dgm:spPr/>
      <dgm:t>
        <a:bodyPr/>
        <a:lstStyle/>
        <a:p>
          <a:endParaRPr lang="en-US"/>
        </a:p>
      </dgm:t>
    </dgm:pt>
    <dgm:pt modelId="{EE7D73BA-8C23-4908-9FF9-471B5070A4B6}" type="sibTrans" cxnId="{2590B4CE-2896-4B7E-B43F-A5295069A308}">
      <dgm:prSet/>
      <dgm:spPr/>
      <dgm:t>
        <a:bodyPr/>
        <a:lstStyle/>
        <a:p>
          <a:endParaRPr lang="en-US"/>
        </a:p>
      </dgm:t>
    </dgm:pt>
    <dgm:pt modelId="{6AD2A83D-9D45-45AA-95A7-6927054A6114}" type="pres">
      <dgm:prSet presAssocID="{12A1D6F9-7BA5-466E-9F43-6F67465A302F}" presName="Name0" presStyleCnt="0">
        <dgm:presLayoutVars>
          <dgm:dir/>
          <dgm:animLvl val="lvl"/>
          <dgm:resizeHandles val="exact"/>
        </dgm:presLayoutVars>
      </dgm:prSet>
      <dgm:spPr/>
    </dgm:pt>
    <dgm:pt modelId="{29F73062-8BCB-4C75-B513-A556365789AB}" type="pres">
      <dgm:prSet presAssocID="{46EBDF19-91F2-4B76-B098-08DF75AA0AE8}" presName="composite" presStyleCnt="0"/>
      <dgm:spPr/>
    </dgm:pt>
    <dgm:pt modelId="{4F6E771A-0598-48AF-82F4-E185A1657EF5}" type="pres">
      <dgm:prSet presAssocID="{46EBDF19-91F2-4B76-B098-08DF75AA0AE8}" presName="parTx" presStyleLbl="alignNode1" presStyleIdx="0" presStyleCnt="4">
        <dgm:presLayoutVars>
          <dgm:chMax val="0"/>
          <dgm:chPref val="0"/>
          <dgm:bulletEnabled val="1"/>
        </dgm:presLayoutVars>
      </dgm:prSet>
      <dgm:spPr/>
    </dgm:pt>
    <dgm:pt modelId="{A4198D77-0091-411B-90EB-D1B936037339}" type="pres">
      <dgm:prSet presAssocID="{46EBDF19-91F2-4B76-B098-08DF75AA0AE8}" presName="desTx" presStyleLbl="alignAccFollowNode1" presStyleIdx="0" presStyleCnt="4">
        <dgm:presLayoutVars>
          <dgm:bulletEnabled val="1"/>
        </dgm:presLayoutVars>
      </dgm:prSet>
      <dgm:spPr/>
    </dgm:pt>
    <dgm:pt modelId="{FBA92CE9-A235-46C6-8859-64BB535E5DC0}" type="pres">
      <dgm:prSet presAssocID="{65F64C46-444B-4678-9C0F-06C3D98F21EE}" presName="space" presStyleCnt="0"/>
      <dgm:spPr/>
    </dgm:pt>
    <dgm:pt modelId="{C725D59A-B919-43AC-8F63-5227238F6039}" type="pres">
      <dgm:prSet presAssocID="{37A9E0AF-CC71-45F9-8BDA-329EC45639EE}" presName="composite" presStyleCnt="0"/>
      <dgm:spPr/>
    </dgm:pt>
    <dgm:pt modelId="{577FF8FA-8F36-46E0-9133-66224CF63208}" type="pres">
      <dgm:prSet presAssocID="{37A9E0AF-CC71-45F9-8BDA-329EC45639EE}" presName="parTx" presStyleLbl="alignNode1" presStyleIdx="1" presStyleCnt="4">
        <dgm:presLayoutVars>
          <dgm:chMax val="0"/>
          <dgm:chPref val="0"/>
          <dgm:bulletEnabled val="1"/>
        </dgm:presLayoutVars>
      </dgm:prSet>
      <dgm:spPr/>
    </dgm:pt>
    <dgm:pt modelId="{C7F11177-9C2C-47A4-9C0C-16840335F43D}" type="pres">
      <dgm:prSet presAssocID="{37A9E0AF-CC71-45F9-8BDA-329EC45639EE}" presName="desTx" presStyleLbl="alignAccFollowNode1" presStyleIdx="1" presStyleCnt="4">
        <dgm:presLayoutVars>
          <dgm:bulletEnabled val="1"/>
        </dgm:presLayoutVars>
      </dgm:prSet>
      <dgm:spPr/>
    </dgm:pt>
    <dgm:pt modelId="{934FF262-4A31-44E8-B26A-F90F57553602}" type="pres">
      <dgm:prSet presAssocID="{AB56FEC6-967D-47E0-9258-FB4117567F17}" presName="space" presStyleCnt="0"/>
      <dgm:spPr/>
    </dgm:pt>
    <dgm:pt modelId="{E18FD3E5-DD72-4EBD-96FD-77FC0D30B2E8}" type="pres">
      <dgm:prSet presAssocID="{3A4D0E89-E460-4E2C-8ACA-00B52C77E13B}" presName="composite" presStyleCnt="0"/>
      <dgm:spPr/>
    </dgm:pt>
    <dgm:pt modelId="{8294AC8D-5A45-4D77-AF84-BEFDEE9AB896}" type="pres">
      <dgm:prSet presAssocID="{3A4D0E89-E460-4E2C-8ACA-00B52C77E13B}" presName="parTx" presStyleLbl="alignNode1" presStyleIdx="2" presStyleCnt="4">
        <dgm:presLayoutVars>
          <dgm:chMax val="0"/>
          <dgm:chPref val="0"/>
          <dgm:bulletEnabled val="1"/>
        </dgm:presLayoutVars>
      </dgm:prSet>
      <dgm:spPr/>
    </dgm:pt>
    <dgm:pt modelId="{34FF6AEF-5C65-48C1-B72B-8BB3D222CC9A}" type="pres">
      <dgm:prSet presAssocID="{3A4D0E89-E460-4E2C-8ACA-00B52C77E13B}" presName="desTx" presStyleLbl="alignAccFollowNode1" presStyleIdx="2" presStyleCnt="4">
        <dgm:presLayoutVars>
          <dgm:bulletEnabled val="1"/>
        </dgm:presLayoutVars>
      </dgm:prSet>
      <dgm:spPr/>
    </dgm:pt>
    <dgm:pt modelId="{518FE5EF-CAC1-47E1-B853-CA8AF9EB4F69}" type="pres">
      <dgm:prSet presAssocID="{F4531C43-D95E-47AE-BAB1-8544A5198FD4}" presName="space" presStyleCnt="0"/>
      <dgm:spPr/>
    </dgm:pt>
    <dgm:pt modelId="{D7D10F5D-C762-47AC-BFC3-334B25818AA7}" type="pres">
      <dgm:prSet presAssocID="{3C4062C0-DF3B-46B3-AB0F-5E6D832DC20A}" presName="composite" presStyleCnt="0"/>
      <dgm:spPr/>
    </dgm:pt>
    <dgm:pt modelId="{85310109-E1AC-43E0-AB88-7824C767A4BE}" type="pres">
      <dgm:prSet presAssocID="{3C4062C0-DF3B-46B3-AB0F-5E6D832DC20A}" presName="parTx" presStyleLbl="alignNode1" presStyleIdx="3" presStyleCnt="4">
        <dgm:presLayoutVars>
          <dgm:chMax val="0"/>
          <dgm:chPref val="0"/>
          <dgm:bulletEnabled val="1"/>
        </dgm:presLayoutVars>
      </dgm:prSet>
      <dgm:spPr/>
    </dgm:pt>
    <dgm:pt modelId="{901A661C-191E-422A-8174-817890B88D93}" type="pres">
      <dgm:prSet presAssocID="{3C4062C0-DF3B-46B3-AB0F-5E6D832DC20A}" presName="desTx" presStyleLbl="alignAccFollowNode1" presStyleIdx="3" presStyleCnt="4">
        <dgm:presLayoutVars>
          <dgm:bulletEnabled val="1"/>
        </dgm:presLayoutVars>
      </dgm:prSet>
      <dgm:spPr/>
    </dgm:pt>
  </dgm:ptLst>
  <dgm:cxnLst>
    <dgm:cxn modelId="{726D5F16-57BE-4AE4-954E-C3B747A2499C}" type="presOf" srcId="{46EBDF19-91F2-4B76-B098-08DF75AA0AE8}" destId="{4F6E771A-0598-48AF-82F4-E185A1657EF5}" srcOrd="0" destOrd="0" presId="urn:microsoft.com/office/officeart/2005/8/layout/hList1"/>
    <dgm:cxn modelId="{AC534C18-C5F1-4006-867F-01F1B989E772}" srcId="{12A1D6F9-7BA5-466E-9F43-6F67465A302F}" destId="{46EBDF19-91F2-4B76-B098-08DF75AA0AE8}" srcOrd="0" destOrd="0" parTransId="{3E2F262E-A00E-46B6-BC0C-DF425228350F}" sibTransId="{65F64C46-444B-4678-9C0F-06C3D98F21EE}"/>
    <dgm:cxn modelId="{CEF5541E-D462-4A30-BCC7-6AC8202FC019}" srcId="{37A9E0AF-CC71-45F9-8BDA-329EC45639EE}" destId="{48F56543-6513-461B-8407-B4B4407CBC12}" srcOrd="0" destOrd="0" parTransId="{D0685AE6-3274-4BB3-8B6C-CA22676A6E21}" sibTransId="{4C8C9C2A-B6D3-4E12-BD05-76EBE4170B20}"/>
    <dgm:cxn modelId="{399AF72C-F9C8-401B-BA6E-9CAE98A0D331}" type="presOf" srcId="{3C4062C0-DF3B-46B3-AB0F-5E6D832DC20A}" destId="{85310109-E1AC-43E0-AB88-7824C767A4BE}" srcOrd="0" destOrd="0" presId="urn:microsoft.com/office/officeart/2005/8/layout/hList1"/>
    <dgm:cxn modelId="{714B2A30-F310-4078-A991-642A3A02169C}" type="presOf" srcId="{12A1D6F9-7BA5-466E-9F43-6F67465A302F}" destId="{6AD2A83D-9D45-45AA-95A7-6927054A6114}" srcOrd="0" destOrd="0" presId="urn:microsoft.com/office/officeart/2005/8/layout/hList1"/>
    <dgm:cxn modelId="{854B3534-0EB5-485E-BAD7-DAEF00BAAC88}" type="presOf" srcId="{69F5350B-81FD-41B7-A873-BB6CEFE174A4}" destId="{901A661C-191E-422A-8174-817890B88D93}" srcOrd="0" destOrd="0" presId="urn:microsoft.com/office/officeart/2005/8/layout/hList1"/>
    <dgm:cxn modelId="{B367BF34-E12E-499E-8C82-5CA02763A97A}" type="presOf" srcId="{0F566592-BE42-4F3C-8909-3688D7C9C3A4}" destId="{A4198D77-0091-411B-90EB-D1B936037339}" srcOrd="0" destOrd="0" presId="urn:microsoft.com/office/officeart/2005/8/layout/hList1"/>
    <dgm:cxn modelId="{DDA86235-A296-49DA-A7D4-363915012AC5}" srcId="{37A9E0AF-CC71-45F9-8BDA-329EC45639EE}" destId="{BDA39770-F5A2-46F3-A4E7-0D18CA18245D}" srcOrd="1" destOrd="0" parTransId="{E9A74D77-E078-419D-87F1-1F57D03ACB8D}" sibTransId="{4C4DAE9E-3F52-428E-AC71-248620B62406}"/>
    <dgm:cxn modelId="{D8BCA938-C3FC-489C-8A33-B5DB6B9C5629}" srcId="{46EBDF19-91F2-4B76-B098-08DF75AA0AE8}" destId="{0F566592-BE42-4F3C-8909-3688D7C9C3A4}" srcOrd="0" destOrd="0" parTransId="{CF6574DB-5D4E-4E34-AA43-860C35BF0586}" sibTransId="{4BE50E68-700D-4883-9E0B-B0E5293389C3}"/>
    <dgm:cxn modelId="{8997F85E-56E4-49ED-9FAE-CABA03E214E2}" type="presOf" srcId="{3A4D0E89-E460-4E2C-8ACA-00B52C77E13B}" destId="{8294AC8D-5A45-4D77-AF84-BEFDEE9AB896}" srcOrd="0" destOrd="0" presId="urn:microsoft.com/office/officeart/2005/8/layout/hList1"/>
    <dgm:cxn modelId="{A7CADF4A-E304-4E81-838C-280A65818799}" type="presOf" srcId="{37A9E0AF-CC71-45F9-8BDA-329EC45639EE}" destId="{577FF8FA-8F36-46E0-9133-66224CF63208}" srcOrd="0" destOrd="0" presId="urn:microsoft.com/office/officeart/2005/8/layout/hList1"/>
    <dgm:cxn modelId="{6B169C89-04F9-463A-AA9D-70ED744EFDB7}" srcId="{12A1D6F9-7BA5-466E-9F43-6F67465A302F}" destId="{3A4D0E89-E460-4E2C-8ACA-00B52C77E13B}" srcOrd="2" destOrd="0" parTransId="{46DDCF72-EAB1-4E50-A2AA-2FE6C642F00C}" sibTransId="{F4531C43-D95E-47AE-BAB1-8544A5198FD4}"/>
    <dgm:cxn modelId="{A9919B99-6D21-42BF-99EC-554FC82545A8}" srcId="{12A1D6F9-7BA5-466E-9F43-6F67465A302F}" destId="{37A9E0AF-CC71-45F9-8BDA-329EC45639EE}" srcOrd="1" destOrd="0" parTransId="{1E220616-C0C5-4457-91DA-3786BDA6C0BE}" sibTransId="{AB56FEC6-967D-47E0-9258-FB4117567F17}"/>
    <dgm:cxn modelId="{7B5F6A9A-1CA9-42E4-B969-D8D8D78D448D}" type="presOf" srcId="{48F56543-6513-461B-8407-B4B4407CBC12}" destId="{C7F11177-9C2C-47A4-9C0C-16840335F43D}" srcOrd="0" destOrd="0" presId="urn:microsoft.com/office/officeart/2005/8/layout/hList1"/>
    <dgm:cxn modelId="{0356B4BD-A2EA-48F9-91B6-A7CF2D8E6E31}" type="presOf" srcId="{C2E621EE-DA97-47FD-A836-294981E30C60}" destId="{34FF6AEF-5C65-48C1-B72B-8BB3D222CC9A}" srcOrd="0" destOrd="0" presId="urn:microsoft.com/office/officeart/2005/8/layout/hList1"/>
    <dgm:cxn modelId="{EE4733CC-C5E4-4EAC-AA91-C2997C75AD6B}" srcId="{3A4D0E89-E460-4E2C-8ACA-00B52C77E13B}" destId="{C2E621EE-DA97-47FD-A836-294981E30C60}" srcOrd="0" destOrd="0" parTransId="{ADEFCA2D-A8E1-4AEE-9188-3426150F373A}" sibTransId="{5CC932D4-0EF2-46C7-81EC-02D4EAE27A1C}"/>
    <dgm:cxn modelId="{2590B4CE-2896-4B7E-B43F-A5295069A308}" srcId="{3C4062C0-DF3B-46B3-AB0F-5E6D832DC20A}" destId="{69F5350B-81FD-41B7-A873-BB6CEFE174A4}" srcOrd="0" destOrd="0" parTransId="{BE4848B2-5062-46C8-A5F5-3E03BD4B87A4}" sibTransId="{EE7D73BA-8C23-4908-9FF9-471B5070A4B6}"/>
    <dgm:cxn modelId="{3BDAFCDB-74C3-45D6-B05E-F4D29C2D7D13}" type="presOf" srcId="{BDA39770-F5A2-46F3-A4E7-0D18CA18245D}" destId="{C7F11177-9C2C-47A4-9C0C-16840335F43D}" srcOrd="0" destOrd="1" presId="urn:microsoft.com/office/officeart/2005/8/layout/hList1"/>
    <dgm:cxn modelId="{808A26ED-154A-49FB-9EB9-13344B4E2422}" srcId="{12A1D6F9-7BA5-466E-9F43-6F67465A302F}" destId="{3C4062C0-DF3B-46B3-AB0F-5E6D832DC20A}" srcOrd="3" destOrd="0" parTransId="{5E87EBC3-AE95-4260-A0D9-B652FFCC9D18}" sibTransId="{2810703B-8441-4AA8-AD7C-E591347AB5F4}"/>
    <dgm:cxn modelId="{CE1235C8-0314-4990-9221-2675C58F2A43}" type="presParOf" srcId="{6AD2A83D-9D45-45AA-95A7-6927054A6114}" destId="{29F73062-8BCB-4C75-B513-A556365789AB}" srcOrd="0" destOrd="0" presId="urn:microsoft.com/office/officeart/2005/8/layout/hList1"/>
    <dgm:cxn modelId="{1D3F798A-8AC8-4DD4-B4F6-0BF597059493}" type="presParOf" srcId="{29F73062-8BCB-4C75-B513-A556365789AB}" destId="{4F6E771A-0598-48AF-82F4-E185A1657EF5}" srcOrd="0" destOrd="0" presId="urn:microsoft.com/office/officeart/2005/8/layout/hList1"/>
    <dgm:cxn modelId="{FD549E88-A044-44ED-A7D1-EDCE61838FEB}" type="presParOf" srcId="{29F73062-8BCB-4C75-B513-A556365789AB}" destId="{A4198D77-0091-411B-90EB-D1B936037339}" srcOrd="1" destOrd="0" presId="urn:microsoft.com/office/officeart/2005/8/layout/hList1"/>
    <dgm:cxn modelId="{3BF69EB1-A00B-4438-8A47-D950252E0156}" type="presParOf" srcId="{6AD2A83D-9D45-45AA-95A7-6927054A6114}" destId="{FBA92CE9-A235-46C6-8859-64BB535E5DC0}" srcOrd="1" destOrd="0" presId="urn:microsoft.com/office/officeart/2005/8/layout/hList1"/>
    <dgm:cxn modelId="{69A08726-765E-42F1-AF64-3EACAF4611F7}" type="presParOf" srcId="{6AD2A83D-9D45-45AA-95A7-6927054A6114}" destId="{C725D59A-B919-43AC-8F63-5227238F6039}" srcOrd="2" destOrd="0" presId="urn:microsoft.com/office/officeart/2005/8/layout/hList1"/>
    <dgm:cxn modelId="{DB4CDF38-1B21-412E-825C-2D564DF33EBE}" type="presParOf" srcId="{C725D59A-B919-43AC-8F63-5227238F6039}" destId="{577FF8FA-8F36-46E0-9133-66224CF63208}" srcOrd="0" destOrd="0" presId="urn:microsoft.com/office/officeart/2005/8/layout/hList1"/>
    <dgm:cxn modelId="{ED336217-0D77-49BE-A5AA-5146014A4F50}" type="presParOf" srcId="{C725D59A-B919-43AC-8F63-5227238F6039}" destId="{C7F11177-9C2C-47A4-9C0C-16840335F43D}" srcOrd="1" destOrd="0" presId="urn:microsoft.com/office/officeart/2005/8/layout/hList1"/>
    <dgm:cxn modelId="{278BD0C5-D1F8-46F3-99C8-30969E15C5EE}" type="presParOf" srcId="{6AD2A83D-9D45-45AA-95A7-6927054A6114}" destId="{934FF262-4A31-44E8-B26A-F90F57553602}" srcOrd="3" destOrd="0" presId="urn:microsoft.com/office/officeart/2005/8/layout/hList1"/>
    <dgm:cxn modelId="{3E38A259-B8A7-4E74-BA11-6919DF978681}" type="presParOf" srcId="{6AD2A83D-9D45-45AA-95A7-6927054A6114}" destId="{E18FD3E5-DD72-4EBD-96FD-77FC0D30B2E8}" srcOrd="4" destOrd="0" presId="urn:microsoft.com/office/officeart/2005/8/layout/hList1"/>
    <dgm:cxn modelId="{64F16307-DF2F-4231-A731-DE81AE591AE4}" type="presParOf" srcId="{E18FD3E5-DD72-4EBD-96FD-77FC0D30B2E8}" destId="{8294AC8D-5A45-4D77-AF84-BEFDEE9AB896}" srcOrd="0" destOrd="0" presId="urn:microsoft.com/office/officeart/2005/8/layout/hList1"/>
    <dgm:cxn modelId="{209078DF-D7CA-4F32-AB10-135BFD3C3BA8}" type="presParOf" srcId="{E18FD3E5-DD72-4EBD-96FD-77FC0D30B2E8}" destId="{34FF6AEF-5C65-48C1-B72B-8BB3D222CC9A}" srcOrd="1" destOrd="0" presId="urn:microsoft.com/office/officeart/2005/8/layout/hList1"/>
    <dgm:cxn modelId="{E272ABA9-971E-4C9D-BE5B-59081EE1C93F}" type="presParOf" srcId="{6AD2A83D-9D45-45AA-95A7-6927054A6114}" destId="{518FE5EF-CAC1-47E1-B853-CA8AF9EB4F69}" srcOrd="5" destOrd="0" presId="urn:microsoft.com/office/officeart/2005/8/layout/hList1"/>
    <dgm:cxn modelId="{EEAE763A-8B45-43B6-9485-60A21E34EEAE}" type="presParOf" srcId="{6AD2A83D-9D45-45AA-95A7-6927054A6114}" destId="{D7D10F5D-C762-47AC-BFC3-334B25818AA7}" srcOrd="6" destOrd="0" presId="urn:microsoft.com/office/officeart/2005/8/layout/hList1"/>
    <dgm:cxn modelId="{648D3233-E2B2-444C-B978-7910DED2E698}" type="presParOf" srcId="{D7D10F5D-C762-47AC-BFC3-334B25818AA7}" destId="{85310109-E1AC-43E0-AB88-7824C767A4BE}" srcOrd="0" destOrd="0" presId="urn:microsoft.com/office/officeart/2005/8/layout/hList1"/>
    <dgm:cxn modelId="{0EA27D8D-DDA8-4D30-B432-42587082B3F8}" type="presParOf" srcId="{D7D10F5D-C762-47AC-BFC3-334B25818AA7}" destId="{901A661C-191E-422A-8174-817890B88D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How Truvada® as PrEP works</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dirty="0">
              <a:latin typeface="Times New Roman" pitchFamily="18" charset="0"/>
              <a:cs typeface="Times New Roman" pitchFamily="18" charset="0"/>
            </a:rPr>
            <a:t>Truvada® is an oral pill consisting of two antiretroviral medications (ARVs) that protects people who do not have HIV if they are exposed to the virus</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9060E682-0701-4183-94BD-9C2DF3F1CEB4}">
      <dgm:prSet custT="1"/>
      <dgm:spPr/>
      <dgm:t>
        <a:bodyPr/>
        <a:lstStyle/>
        <a:p>
          <a:r>
            <a:rPr lang="en-US" sz="2200" dirty="0">
              <a:latin typeface="Times New Roman" panose="02020603050405020304" pitchFamily="18" charset="0"/>
              <a:cs typeface="Times New Roman" panose="02020603050405020304" pitchFamily="18" charset="0"/>
            </a:rPr>
            <a:t>ARVs block HIV replication in multiple places in the reproductive cycle of the virus</a:t>
          </a:r>
        </a:p>
      </dgm:t>
    </dgm:pt>
    <dgm:pt modelId="{90838A7D-4767-45AF-AC96-CA122C58F190}" type="parTrans" cxnId="{1A27EAE9-B0B6-462B-A3F1-0869AA6787DE}">
      <dgm:prSet/>
      <dgm:spPr/>
      <dgm:t>
        <a:bodyPr/>
        <a:lstStyle/>
        <a:p>
          <a:endParaRPr lang="en-US"/>
        </a:p>
      </dgm:t>
    </dgm:pt>
    <dgm:pt modelId="{3EFBD41C-CCAA-41F4-A75A-137FE3575B22}" type="sibTrans" cxnId="{1A27EAE9-B0B6-462B-A3F1-0869AA6787DE}">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3"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3" custLinFactNeighborX="37" custLinFactNeighborY="113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2"/>
      <dgm:spPr/>
    </dgm:pt>
    <dgm:pt modelId="{FD7218CF-2B89-4EE0-B551-E0A4A005E9CF}" type="pres">
      <dgm:prSet presAssocID="{7E328A0B-7965-4970-9D25-0C256631C963}" presName="vertSpace2b" presStyleCnt="0"/>
      <dgm:spPr/>
    </dgm:pt>
    <dgm:pt modelId="{6BBED420-4B9D-4BF1-A5B1-9A766D428A30}" type="pres">
      <dgm:prSet presAssocID="{9060E682-0701-4183-94BD-9C2DF3F1CEB4}" presName="horz2" presStyleCnt="0"/>
      <dgm:spPr/>
    </dgm:pt>
    <dgm:pt modelId="{4EEB95D6-A449-4D2F-A4FF-422D4D23CB21}" type="pres">
      <dgm:prSet presAssocID="{9060E682-0701-4183-94BD-9C2DF3F1CEB4}" presName="horzSpace2" presStyleCnt="0"/>
      <dgm:spPr/>
    </dgm:pt>
    <dgm:pt modelId="{0FB0AC3A-3D5E-4BD3-A467-9B67E8F99054}" type="pres">
      <dgm:prSet presAssocID="{9060E682-0701-4183-94BD-9C2DF3F1CEB4}" presName="tx2" presStyleLbl="revTx" presStyleIdx="2" presStyleCnt="3"/>
      <dgm:spPr/>
    </dgm:pt>
    <dgm:pt modelId="{6593B478-4645-4543-A6B6-980827D19539}" type="pres">
      <dgm:prSet presAssocID="{9060E682-0701-4183-94BD-9C2DF3F1CEB4}" presName="vert2" presStyleCnt="0"/>
      <dgm:spPr/>
    </dgm:pt>
    <dgm:pt modelId="{AC9E30DA-34A7-4A77-9E2A-A34163C85660}" type="pres">
      <dgm:prSet presAssocID="{9060E682-0701-4183-94BD-9C2DF3F1CEB4}" presName="thinLine2b" presStyleLbl="callout" presStyleIdx="1" presStyleCnt="2"/>
      <dgm:spPr/>
    </dgm:pt>
    <dgm:pt modelId="{0B7B2FCC-DBE0-4124-9510-D2248295143F}" type="pres">
      <dgm:prSet presAssocID="{9060E682-0701-4183-94BD-9C2DF3F1CEB4}" presName="vertSpace2b" presStyleCnt="0"/>
      <dgm:spPr/>
    </dgm:pt>
  </dgm:ptLst>
  <dgm:cxnLst>
    <dgm:cxn modelId="{A3F79100-521A-475E-BA4C-4AB5DAE8E886}" type="presOf" srcId="{7E328A0B-7965-4970-9D25-0C256631C963}" destId="{49464116-27F5-44E2-91AD-00A62F4BC9B0}" srcOrd="0" destOrd="0" presId="urn:microsoft.com/office/officeart/2008/layout/LinedList"/>
    <dgm:cxn modelId="{6A6E2462-82D3-490A-B0B2-7A4FF976E146}" type="presOf" srcId="{F67321DD-52D8-467F-BE67-A3C515C02731}" destId="{DC4FE325-4A06-494A-A835-DE0E868DE8D9}"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B805C692-EBDD-4130-BB72-1619B8C18F3E}" type="presOf" srcId="{9060E682-0701-4183-94BD-9C2DF3F1CEB4}" destId="{0FB0AC3A-3D5E-4BD3-A467-9B67E8F99054}" srcOrd="0" destOrd="0" presId="urn:microsoft.com/office/officeart/2008/layout/LinedList"/>
    <dgm:cxn modelId="{41AF3BC7-2E61-4919-8C07-7EDDE3FBD8E1}" type="presOf" srcId="{EA88664B-298E-4EB4-9500-463D1154918A}" destId="{39A7F6CF-FC47-45B8-A3E4-3969403FF457}" srcOrd="0" destOrd="0" presId="urn:microsoft.com/office/officeart/2008/layout/LinedList"/>
    <dgm:cxn modelId="{1A27EAE9-B0B6-462B-A3F1-0869AA6787DE}" srcId="{EA88664B-298E-4EB4-9500-463D1154918A}" destId="{9060E682-0701-4183-94BD-9C2DF3F1CEB4}" srcOrd="1" destOrd="0" parTransId="{90838A7D-4767-45AF-AC96-CA122C58F190}" sibTransId="{3EFBD41C-CCAA-41F4-A75A-137FE3575B22}"/>
    <dgm:cxn modelId="{081C02E3-54CA-4DE1-91D0-C67DD10AF30F}" type="presParOf" srcId="{DC4FE325-4A06-494A-A835-DE0E868DE8D9}" destId="{FA415BEE-066A-46C8-9155-B164BCC04813}" srcOrd="0" destOrd="0" presId="urn:microsoft.com/office/officeart/2008/layout/LinedList"/>
    <dgm:cxn modelId="{1F73DD0C-EEAF-4F3C-9C4B-66AA8ECC6100}" type="presParOf" srcId="{DC4FE325-4A06-494A-A835-DE0E868DE8D9}" destId="{F247005D-0B71-4104-B3A8-2E2A7B6994E8}" srcOrd="1" destOrd="0" presId="urn:microsoft.com/office/officeart/2008/layout/LinedList"/>
    <dgm:cxn modelId="{7BF94C15-5D50-40F4-BB95-FEB905F5AE5D}" type="presParOf" srcId="{F247005D-0B71-4104-B3A8-2E2A7B6994E8}" destId="{39A7F6CF-FC47-45B8-A3E4-3969403FF457}" srcOrd="0" destOrd="0" presId="urn:microsoft.com/office/officeart/2008/layout/LinedList"/>
    <dgm:cxn modelId="{3FE212D4-7658-4B03-BDB2-0D9300B5105B}" type="presParOf" srcId="{F247005D-0B71-4104-B3A8-2E2A7B6994E8}" destId="{E912D1C6-6920-4B5C-9801-0B078EB70DDF}" srcOrd="1" destOrd="0" presId="urn:microsoft.com/office/officeart/2008/layout/LinedList"/>
    <dgm:cxn modelId="{C5880BF9-0544-48D4-8287-CB51EA1CAB07}" type="presParOf" srcId="{E912D1C6-6920-4B5C-9801-0B078EB70DDF}" destId="{3B0C3DF8-04B6-449B-BD79-B8DDE2BD67CC}" srcOrd="0" destOrd="0" presId="urn:microsoft.com/office/officeart/2008/layout/LinedList"/>
    <dgm:cxn modelId="{035FFBA6-412C-4B8E-A56B-A6DCF7CA3842}" type="presParOf" srcId="{E912D1C6-6920-4B5C-9801-0B078EB70DDF}" destId="{94682073-EF96-44AE-80D4-3EF017F59E1D}" srcOrd="1" destOrd="0" presId="urn:microsoft.com/office/officeart/2008/layout/LinedList"/>
    <dgm:cxn modelId="{84315826-15AE-49A6-9915-B647DCAFF0D5}" type="presParOf" srcId="{94682073-EF96-44AE-80D4-3EF017F59E1D}" destId="{CE62E868-6267-4BEF-AD9E-C4B480524334}" srcOrd="0" destOrd="0" presId="urn:microsoft.com/office/officeart/2008/layout/LinedList"/>
    <dgm:cxn modelId="{9467F018-A8F1-4D80-8217-DF8599284D95}" type="presParOf" srcId="{94682073-EF96-44AE-80D4-3EF017F59E1D}" destId="{49464116-27F5-44E2-91AD-00A62F4BC9B0}" srcOrd="1" destOrd="0" presId="urn:microsoft.com/office/officeart/2008/layout/LinedList"/>
    <dgm:cxn modelId="{6602EA21-C468-4510-9DEF-8906F21BF236}" type="presParOf" srcId="{94682073-EF96-44AE-80D4-3EF017F59E1D}" destId="{F5B01B44-30BE-4D54-99F7-D19CA43F4DCA}" srcOrd="2" destOrd="0" presId="urn:microsoft.com/office/officeart/2008/layout/LinedList"/>
    <dgm:cxn modelId="{D8EC4259-65F9-43C9-B2F7-B2D749A5E410}" type="presParOf" srcId="{E912D1C6-6920-4B5C-9801-0B078EB70DDF}" destId="{A5BA0663-83F8-4171-831B-B585F3FEE73F}" srcOrd="2" destOrd="0" presId="urn:microsoft.com/office/officeart/2008/layout/LinedList"/>
    <dgm:cxn modelId="{8AA8FA8F-FEEA-4E14-BC20-9C543C3E6F5D}" type="presParOf" srcId="{E912D1C6-6920-4B5C-9801-0B078EB70DDF}" destId="{FD7218CF-2B89-4EE0-B551-E0A4A005E9CF}" srcOrd="3" destOrd="0" presId="urn:microsoft.com/office/officeart/2008/layout/LinedList"/>
    <dgm:cxn modelId="{3FD0D41C-90BA-407E-8E4F-57E7247538BE}" type="presParOf" srcId="{E912D1C6-6920-4B5C-9801-0B078EB70DDF}" destId="{6BBED420-4B9D-4BF1-A5B1-9A766D428A30}" srcOrd="4" destOrd="0" presId="urn:microsoft.com/office/officeart/2008/layout/LinedList"/>
    <dgm:cxn modelId="{60332C20-E8F5-4B8C-93DD-A63BF38831D2}" type="presParOf" srcId="{6BBED420-4B9D-4BF1-A5B1-9A766D428A30}" destId="{4EEB95D6-A449-4D2F-A4FF-422D4D23CB21}" srcOrd="0" destOrd="0" presId="urn:microsoft.com/office/officeart/2008/layout/LinedList"/>
    <dgm:cxn modelId="{CA0B7697-A8A4-45D4-B760-BC505DB0F8C2}" type="presParOf" srcId="{6BBED420-4B9D-4BF1-A5B1-9A766D428A30}" destId="{0FB0AC3A-3D5E-4BD3-A467-9B67E8F99054}" srcOrd="1" destOrd="0" presId="urn:microsoft.com/office/officeart/2008/layout/LinedList"/>
    <dgm:cxn modelId="{0A74FC10-F449-419C-B1B4-410EBFCD8CAD}" type="presParOf" srcId="{6BBED420-4B9D-4BF1-A5B1-9A766D428A30}" destId="{6593B478-4645-4543-A6B6-980827D19539}" srcOrd="2" destOrd="0" presId="urn:microsoft.com/office/officeart/2008/layout/LinedList"/>
    <dgm:cxn modelId="{E87836E4-6C05-4875-BCDC-43B9EF82F47C}" type="presParOf" srcId="{E912D1C6-6920-4B5C-9801-0B078EB70DDF}" destId="{AC9E30DA-34A7-4A77-9E2A-A34163C85660}" srcOrd="5" destOrd="0" presId="urn:microsoft.com/office/officeart/2008/layout/LinedList"/>
    <dgm:cxn modelId="{6E067CC7-E554-46DE-8546-41356448113D}" type="presParOf" srcId="{E912D1C6-6920-4B5C-9801-0B078EB70DDF}" destId="{0B7B2FCC-DBE0-4124-9510-D2248295143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Who should use Truvada</a:t>
          </a:r>
          <a:r>
            <a:rPr lang="en-US" sz="2400" b="1" baseline="30000" dirty="0">
              <a:latin typeface="Times New Roman" pitchFamily="18" charset="0"/>
              <a:cs typeface="Times New Roman" pitchFamily="18" charset="0"/>
            </a:rPr>
            <a:t>®</a:t>
          </a:r>
          <a:r>
            <a:rPr lang="en-US" sz="2400" b="1" dirty="0">
              <a:latin typeface="Times New Roman" pitchFamily="18" charset="0"/>
              <a:cs typeface="Times New Roman" pitchFamily="18" charset="0"/>
            </a:rPr>
            <a:t> for HIV prevention?</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b="1" u="sng" dirty="0">
              <a:latin typeface="Times New Roman" pitchFamily="18" charset="0"/>
              <a:cs typeface="Times New Roman" pitchFamily="18" charset="0"/>
            </a:rPr>
            <a:t>Anyone</a:t>
          </a: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who is susceptible to contracting HIV, including…</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21752984-1B32-4E68-A9DE-255EB03686B5}">
      <dgm:prSet custT="1"/>
      <dgm:spPr/>
      <dgm:t>
        <a:bodyPr/>
        <a:lstStyle/>
        <a:p>
          <a:r>
            <a:rPr lang="en-US" sz="2200" dirty="0">
              <a:latin typeface="Times New Roman" pitchFamily="18" charset="0"/>
              <a:cs typeface="Times New Roman" pitchFamily="18" charset="0"/>
            </a:rPr>
            <a:t>Men who have sex with men</a:t>
          </a:r>
        </a:p>
      </dgm:t>
    </dgm:pt>
    <dgm:pt modelId="{8E4A592A-5287-43F6-ADD8-645F36EDF56B}" type="parTrans" cxnId="{142FEAFC-6D24-4E0D-9D14-15C924B17248}">
      <dgm:prSet/>
      <dgm:spPr/>
      <dgm:t>
        <a:bodyPr/>
        <a:lstStyle/>
        <a:p>
          <a:endParaRPr lang="en-US">
            <a:latin typeface="Times New Roman" pitchFamily="18" charset="0"/>
            <a:cs typeface="Times New Roman" pitchFamily="18" charset="0"/>
          </a:endParaRPr>
        </a:p>
      </dgm:t>
    </dgm:pt>
    <dgm:pt modelId="{D2894D31-BB9E-406D-8C52-254152EDA214}" type="sibTrans" cxnId="{142FEAFC-6D24-4E0D-9D14-15C924B17248}">
      <dgm:prSet/>
      <dgm:spPr/>
      <dgm:t>
        <a:bodyPr/>
        <a:lstStyle/>
        <a:p>
          <a:endParaRPr lang="en-US">
            <a:latin typeface="Times New Roman" pitchFamily="18" charset="0"/>
            <a:cs typeface="Times New Roman" pitchFamily="18" charset="0"/>
          </a:endParaRPr>
        </a:p>
      </dgm:t>
    </dgm:pt>
    <dgm:pt modelId="{EED41CFD-8209-40B1-84E6-80FD9C3E1BA6}">
      <dgm:prSet custT="1"/>
      <dgm:spPr/>
      <dgm:t>
        <a:bodyPr/>
        <a:lstStyle/>
        <a:p>
          <a:r>
            <a:rPr lang="en-US" sz="2200" dirty="0">
              <a:latin typeface="Times New Roman" pitchFamily="18" charset="0"/>
              <a:cs typeface="Times New Roman" pitchFamily="18" charset="0"/>
            </a:rPr>
            <a:t>Transgender women who have sex with cisgender men</a:t>
          </a:r>
        </a:p>
      </dgm:t>
    </dgm:pt>
    <dgm:pt modelId="{FD0902BA-F957-46DB-9A9D-58109CAD3950}" type="parTrans" cxnId="{0EDC21BB-BF31-45C5-800C-6D5E0D1C1F4A}">
      <dgm:prSet/>
      <dgm:spPr/>
      <dgm:t>
        <a:bodyPr/>
        <a:lstStyle/>
        <a:p>
          <a:endParaRPr lang="en-US">
            <a:latin typeface="Times New Roman" pitchFamily="18" charset="0"/>
            <a:cs typeface="Times New Roman" pitchFamily="18" charset="0"/>
          </a:endParaRPr>
        </a:p>
      </dgm:t>
    </dgm:pt>
    <dgm:pt modelId="{F3A5A09F-DB21-451F-9DDB-3A640B11602D}" type="sibTrans" cxnId="{0EDC21BB-BF31-45C5-800C-6D5E0D1C1F4A}">
      <dgm:prSet/>
      <dgm:spPr/>
      <dgm:t>
        <a:bodyPr/>
        <a:lstStyle/>
        <a:p>
          <a:endParaRPr lang="en-US">
            <a:latin typeface="Times New Roman" pitchFamily="18" charset="0"/>
            <a:cs typeface="Times New Roman" pitchFamily="18" charset="0"/>
          </a:endParaRPr>
        </a:p>
      </dgm:t>
    </dgm:pt>
    <dgm:pt modelId="{678643C0-713F-4821-A48F-E35A766C7037}">
      <dgm:prSet custT="1"/>
      <dgm:spPr/>
      <dgm:t>
        <a:bodyPr/>
        <a:lstStyle/>
        <a:p>
          <a:r>
            <a:rPr lang="en-US" sz="2200" dirty="0">
              <a:latin typeface="Times New Roman" pitchFamily="18" charset="0"/>
              <a:cs typeface="Times New Roman" pitchFamily="18" charset="0"/>
            </a:rPr>
            <a:t>Couples where one partner has HIV and the other does not</a:t>
          </a:r>
        </a:p>
      </dgm:t>
    </dgm:pt>
    <dgm:pt modelId="{A073D858-26CE-4284-B3D9-D2CE0F422571}" type="parTrans" cxnId="{D445DF8F-AA22-4895-95BE-7B87C7A4786C}">
      <dgm:prSet/>
      <dgm:spPr/>
      <dgm:t>
        <a:bodyPr/>
        <a:lstStyle/>
        <a:p>
          <a:endParaRPr lang="en-US">
            <a:latin typeface="Times New Roman" pitchFamily="18" charset="0"/>
            <a:cs typeface="Times New Roman" pitchFamily="18" charset="0"/>
          </a:endParaRPr>
        </a:p>
      </dgm:t>
    </dgm:pt>
    <dgm:pt modelId="{E2D12C50-F0D5-47C2-BDB1-A62D9D19C188}" type="sibTrans" cxnId="{D445DF8F-AA22-4895-95BE-7B87C7A4786C}">
      <dgm:prSet/>
      <dgm:spPr/>
      <dgm:t>
        <a:bodyPr/>
        <a:lstStyle/>
        <a:p>
          <a:endParaRPr lang="en-US">
            <a:latin typeface="Times New Roman" pitchFamily="18" charset="0"/>
            <a:cs typeface="Times New Roman" pitchFamily="18" charset="0"/>
          </a:endParaRPr>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5"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5"/>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4" custLinFactY="-500000" custLinFactNeighborX="36" custLinFactNeighborY="-512260"/>
      <dgm:spPr/>
    </dgm:pt>
    <dgm:pt modelId="{FD7218CF-2B89-4EE0-B551-E0A4A005E9CF}" type="pres">
      <dgm:prSet presAssocID="{7E328A0B-7965-4970-9D25-0C256631C963}" presName="vertSpace2b" presStyleCnt="0"/>
      <dgm:spPr/>
    </dgm:pt>
    <dgm:pt modelId="{6A7FB24D-7CD3-4036-996B-4B90F6C705CD}" type="pres">
      <dgm:prSet presAssocID="{21752984-1B32-4E68-A9DE-255EB03686B5}" presName="horz2" presStyleCnt="0"/>
      <dgm:spPr/>
    </dgm:pt>
    <dgm:pt modelId="{DB057719-9D1C-4C92-9277-C3C4163DEC86}" type="pres">
      <dgm:prSet presAssocID="{21752984-1B32-4E68-A9DE-255EB03686B5}" presName="horzSpace2" presStyleCnt="0"/>
      <dgm:spPr/>
    </dgm:pt>
    <dgm:pt modelId="{27EDF5D1-EA55-4142-A0EA-9665E8E78CE8}" type="pres">
      <dgm:prSet presAssocID="{21752984-1B32-4E68-A9DE-255EB03686B5}" presName="tx2" presStyleLbl="revTx" presStyleIdx="2" presStyleCnt="5" custLinFactNeighborX="36" custLinFactNeighborY="-38567"/>
      <dgm:spPr/>
    </dgm:pt>
    <dgm:pt modelId="{24A8B86F-EE10-44BD-8C74-21AC7240DAE9}" type="pres">
      <dgm:prSet presAssocID="{21752984-1B32-4E68-A9DE-255EB03686B5}" presName="vert2" presStyleCnt="0"/>
      <dgm:spPr/>
    </dgm:pt>
    <dgm:pt modelId="{0F790A93-4FCF-49C4-A5A5-BE6D8447F359}" type="pres">
      <dgm:prSet presAssocID="{21752984-1B32-4E68-A9DE-255EB03686B5}" presName="thinLine2b" presStyleLbl="callout" presStyleIdx="1" presStyleCnt="4" custLinFactY="-900000" custLinFactNeighborX="36" custLinFactNeighborY="-907606"/>
      <dgm:spPr/>
    </dgm:pt>
    <dgm:pt modelId="{E4B65551-FFDF-4EDB-B8D1-380F676904B8}" type="pres">
      <dgm:prSet presAssocID="{21752984-1B32-4E68-A9DE-255EB03686B5}" presName="vertSpace2b" presStyleCnt="0"/>
      <dgm:spPr/>
    </dgm:pt>
    <dgm:pt modelId="{D198FCB9-B901-4558-94A6-2B3783E80917}" type="pres">
      <dgm:prSet presAssocID="{EED41CFD-8209-40B1-84E6-80FD9C3E1BA6}" presName="horz2" presStyleCnt="0"/>
      <dgm:spPr/>
    </dgm:pt>
    <dgm:pt modelId="{D0AFDB8F-0053-4352-B2E0-81DF0DEE1926}" type="pres">
      <dgm:prSet presAssocID="{EED41CFD-8209-40B1-84E6-80FD9C3E1BA6}" presName="horzSpace2" presStyleCnt="0"/>
      <dgm:spPr/>
    </dgm:pt>
    <dgm:pt modelId="{3D919465-51EB-4A25-B1A5-3B7F023CDC6B}" type="pres">
      <dgm:prSet presAssocID="{EED41CFD-8209-40B1-84E6-80FD9C3E1BA6}" presName="tx2" presStyleLbl="revTx" presStyleIdx="3" presStyleCnt="5" custScaleY="63284" custLinFactNeighborX="-453" custLinFactNeighborY="-61355"/>
      <dgm:spPr/>
    </dgm:pt>
    <dgm:pt modelId="{B9C7E6E5-F3E5-4E96-9C48-6068D381958B}" type="pres">
      <dgm:prSet presAssocID="{EED41CFD-8209-40B1-84E6-80FD9C3E1BA6}" presName="vert2" presStyleCnt="0"/>
      <dgm:spPr/>
    </dgm:pt>
    <dgm:pt modelId="{0B8F328B-6981-4565-BE3A-F0651990D331}" type="pres">
      <dgm:prSet presAssocID="{EED41CFD-8209-40B1-84E6-80FD9C3E1BA6}" presName="thinLine2b" presStyleLbl="callout" presStyleIdx="2" presStyleCnt="4" custLinFactY="-692338" custLinFactNeighborX="36" custLinFactNeighborY="-700000"/>
      <dgm:spPr/>
    </dgm:pt>
    <dgm:pt modelId="{6E6145D8-A9DD-4858-904D-60B90B666C2E}" type="pres">
      <dgm:prSet presAssocID="{EED41CFD-8209-40B1-84E6-80FD9C3E1BA6}" presName="vertSpace2b" presStyleCnt="0"/>
      <dgm:spPr/>
    </dgm:pt>
    <dgm:pt modelId="{1C423081-61A3-48F7-88EF-A9AA92DCD43D}" type="pres">
      <dgm:prSet presAssocID="{678643C0-713F-4821-A48F-E35A766C7037}" presName="horz2" presStyleCnt="0"/>
      <dgm:spPr/>
    </dgm:pt>
    <dgm:pt modelId="{F5DED4A4-2856-4927-8938-20D409EF6840}" type="pres">
      <dgm:prSet presAssocID="{678643C0-713F-4821-A48F-E35A766C7037}" presName="horzSpace2" presStyleCnt="0"/>
      <dgm:spPr/>
    </dgm:pt>
    <dgm:pt modelId="{A979F877-487C-442C-B9C8-AA6E3F826F46}" type="pres">
      <dgm:prSet presAssocID="{678643C0-713F-4821-A48F-E35A766C7037}" presName="tx2" presStyleLbl="revTx" presStyleIdx="4" presStyleCnt="5" custScaleY="54813" custLinFactNeighborX="37" custLinFactNeighborY="-55536"/>
      <dgm:spPr/>
    </dgm:pt>
    <dgm:pt modelId="{6A7D04CF-C318-4F5B-A7CF-1263AFA5E1F5}" type="pres">
      <dgm:prSet presAssocID="{678643C0-713F-4821-A48F-E35A766C7037}" presName="vert2" presStyleCnt="0"/>
      <dgm:spPr/>
    </dgm:pt>
    <dgm:pt modelId="{C32DEB08-439C-42CD-97B9-93C3EC5447C8}" type="pres">
      <dgm:prSet presAssocID="{678643C0-713F-4821-A48F-E35A766C7037}" presName="thinLine2b" presStyleLbl="callout" presStyleIdx="3" presStyleCnt="4" custLinFactY="-574929" custLinFactNeighborX="36" custLinFactNeighborY="-600000"/>
      <dgm:spPr/>
    </dgm:pt>
    <dgm:pt modelId="{844070BA-AAF4-4D55-8E30-F51C911D5380}" type="pres">
      <dgm:prSet presAssocID="{678643C0-713F-4821-A48F-E35A766C7037}" presName="vertSpace2b" presStyleCnt="0"/>
      <dgm:spPr/>
    </dgm:pt>
  </dgm:ptLst>
  <dgm:cxnLst>
    <dgm:cxn modelId="{EE298C2F-1648-4A4C-A689-27B1050C169D}" type="presOf" srcId="{EED41CFD-8209-40B1-84E6-80FD9C3E1BA6}" destId="{3D919465-51EB-4A25-B1A5-3B7F023CDC6B}" srcOrd="0" destOrd="0" presId="urn:microsoft.com/office/officeart/2008/layout/LinedList"/>
    <dgm:cxn modelId="{71BC8060-CCD1-4F95-AF4B-5B392F08998E}"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D445DF8F-AA22-4895-95BE-7B87C7A4786C}" srcId="{EA88664B-298E-4EB4-9500-463D1154918A}" destId="{678643C0-713F-4821-A48F-E35A766C7037}" srcOrd="3" destOrd="0" parTransId="{A073D858-26CE-4284-B3D9-D2CE0F422571}" sibTransId="{E2D12C50-F0D5-47C2-BDB1-A62D9D19C188}"/>
    <dgm:cxn modelId="{0F9A2790-2FE7-41E4-ABD0-1416040BD863}" type="presOf" srcId="{21752984-1B32-4E68-A9DE-255EB03686B5}" destId="{27EDF5D1-EA55-4142-A0EA-9665E8E78CE8}" srcOrd="0" destOrd="0" presId="urn:microsoft.com/office/officeart/2008/layout/LinedList"/>
    <dgm:cxn modelId="{D75EC299-3AA6-451D-B108-6D89308F7B18}" type="presOf" srcId="{F67321DD-52D8-467F-BE67-A3C515C02731}" destId="{DC4FE325-4A06-494A-A835-DE0E868DE8D9}" srcOrd="0" destOrd="0" presId="urn:microsoft.com/office/officeart/2008/layout/LinedList"/>
    <dgm:cxn modelId="{0EDC21BB-BF31-45C5-800C-6D5E0D1C1F4A}" srcId="{EA88664B-298E-4EB4-9500-463D1154918A}" destId="{EED41CFD-8209-40B1-84E6-80FD9C3E1BA6}" srcOrd="2" destOrd="0" parTransId="{FD0902BA-F957-46DB-9A9D-58109CAD3950}" sibTransId="{F3A5A09F-DB21-451F-9DDB-3A640B11602D}"/>
    <dgm:cxn modelId="{162428D3-4F64-4E25-98EB-A4DAF2AEECB1}" type="presOf" srcId="{EA88664B-298E-4EB4-9500-463D1154918A}" destId="{39A7F6CF-FC47-45B8-A3E4-3969403FF457}" srcOrd="0" destOrd="0" presId="urn:microsoft.com/office/officeart/2008/layout/LinedList"/>
    <dgm:cxn modelId="{69DE2BFA-2274-4DC3-90B6-E4D58E73EAD8}" type="presOf" srcId="{678643C0-713F-4821-A48F-E35A766C7037}" destId="{A979F877-487C-442C-B9C8-AA6E3F826F46}" srcOrd="0" destOrd="0" presId="urn:microsoft.com/office/officeart/2008/layout/LinedList"/>
    <dgm:cxn modelId="{142FEAFC-6D24-4E0D-9D14-15C924B17248}" srcId="{EA88664B-298E-4EB4-9500-463D1154918A}" destId="{21752984-1B32-4E68-A9DE-255EB03686B5}" srcOrd="1" destOrd="0" parTransId="{8E4A592A-5287-43F6-ADD8-645F36EDF56B}" sibTransId="{D2894D31-BB9E-406D-8C52-254152EDA214}"/>
    <dgm:cxn modelId="{814681EC-2B20-4B82-BED5-A6EA226ECF2C}" type="presParOf" srcId="{DC4FE325-4A06-494A-A835-DE0E868DE8D9}" destId="{FA415BEE-066A-46C8-9155-B164BCC04813}" srcOrd="0" destOrd="0" presId="urn:microsoft.com/office/officeart/2008/layout/LinedList"/>
    <dgm:cxn modelId="{1355D0E2-70A6-489F-9B80-2952A4F321F2}" type="presParOf" srcId="{DC4FE325-4A06-494A-A835-DE0E868DE8D9}" destId="{F247005D-0B71-4104-B3A8-2E2A7B6994E8}" srcOrd="1" destOrd="0" presId="urn:microsoft.com/office/officeart/2008/layout/LinedList"/>
    <dgm:cxn modelId="{DBFAC854-0E3C-49FE-BEB2-0359ECCD32E7}" type="presParOf" srcId="{F247005D-0B71-4104-B3A8-2E2A7B6994E8}" destId="{39A7F6CF-FC47-45B8-A3E4-3969403FF457}" srcOrd="0" destOrd="0" presId="urn:microsoft.com/office/officeart/2008/layout/LinedList"/>
    <dgm:cxn modelId="{E0538E91-B48A-4841-AE14-8E297387B316}" type="presParOf" srcId="{F247005D-0B71-4104-B3A8-2E2A7B6994E8}" destId="{E912D1C6-6920-4B5C-9801-0B078EB70DDF}" srcOrd="1" destOrd="0" presId="urn:microsoft.com/office/officeart/2008/layout/LinedList"/>
    <dgm:cxn modelId="{2DD4A53E-2F4C-4DCB-8A48-EE4A1A2166E7}" type="presParOf" srcId="{E912D1C6-6920-4B5C-9801-0B078EB70DDF}" destId="{3B0C3DF8-04B6-449B-BD79-B8DDE2BD67CC}" srcOrd="0" destOrd="0" presId="urn:microsoft.com/office/officeart/2008/layout/LinedList"/>
    <dgm:cxn modelId="{7C68B68A-5768-4A57-958B-B969DC350D32}" type="presParOf" srcId="{E912D1C6-6920-4B5C-9801-0B078EB70DDF}" destId="{94682073-EF96-44AE-80D4-3EF017F59E1D}" srcOrd="1" destOrd="0" presId="urn:microsoft.com/office/officeart/2008/layout/LinedList"/>
    <dgm:cxn modelId="{E7CB06CF-B6A1-41CD-AC9B-A7B847822A9C}" type="presParOf" srcId="{94682073-EF96-44AE-80D4-3EF017F59E1D}" destId="{CE62E868-6267-4BEF-AD9E-C4B480524334}" srcOrd="0" destOrd="0" presId="urn:microsoft.com/office/officeart/2008/layout/LinedList"/>
    <dgm:cxn modelId="{6888DBD8-CD31-4848-8C3B-F9F73E6BE212}" type="presParOf" srcId="{94682073-EF96-44AE-80D4-3EF017F59E1D}" destId="{49464116-27F5-44E2-91AD-00A62F4BC9B0}" srcOrd="1" destOrd="0" presId="urn:microsoft.com/office/officeart/2008/layout/LinedList"/>
    <dgm:cxn modelId="{8FEFCBD8-76B1-416F-8BCC-C28B11295670}" type="presParOf" srcId="{94682073-EF96-44AE-80D4-3EF017F59E1D}" destId="{F5B01B44-30BE-4D54-99F7-D19CA43F4DCA}" srcOrd="2" destOrd="0" presId="urn:microsoft.com/office/officeart/2008/layout/LinedList"/>
    <dgm:cxn modelId="{FEEA6F39-FB06-497D-B8EA-F7D75966B8AC}" type="presParOf" srcId="{E912D1C6-6920-4B5C-9801-0B078EB70DDF}" destId="{A5BA0663-83F8-4171-831B-B585F3FEE73F}" srcOrd="2" destOrd="0" presId="urn:microsoft.com/office/officeart/2008/layout/LinedList"/>
    <dgm:cxn modelId="{4D03BA2B-7E73-4E05-8D30-27AFA170003D}" type="presParOf" srcId="{E912D1C6-6920-4B5C-9801-0B078EB70DDF}" destId="{FD7218CF-2B89-4EE0-B551-E0A4A005E9CF}" srcOrd="3" destOrd="0" presId="urn:microsoft.com/office/officeart/2008/layout/LinedList"/>
    <dgm:cxn modelId="{2252668D-0DFD-4A8C-BC08-F0474E126E53}" type="presParOf" srcId="{E912D1C6-6920-4B5C-9801-0B078EB70DDF}" destId="{6A7FB24D-7CD3-4036-996B-4B90F6C705CD}" srcOrd="4" destOrd="0" presId="urn:microsoft.com/office/officeart/2008/layout/LinedList"/>
    <dgm:cxn modelId="{39506A23-5E4B-4887-BCF8-BAE784DA3AA9}" type="presParOf" srcId="{6A7FB24D-7CD3-4036-996B-4B90F6C705CD}" destId="{DB057719-9D1C-4C92-9277-C3C4163DEC86}" srcOrd="0" destOrd="0" presId="urn:microsoft.com/office/officeart/2008/layout/LinedList"/>
    <dgm:cxn modelId="{EF5D4761-1279-407C-A2F0-B39C0100F22E}" type="presParOf" srcId="{6A7FB24D-7CD3-4036-996B-4B90F6C705CD}" destId="{27EDF5D1-EA55-4142-A0EA-9665E8E78CE8}" srcOrd="1" destOrd="0" presId="urn:microsoft.com/office/officeart/2008/layout/LinedList"/>
    <dgm:cxn modelId="{8D22C4C9-5BB9-4FAD-8C5F-42B89EECA00C}" type="presParOf" srcId="{6A7FB24D-7CD3-4036-996B-4B90F6C705CD}" destId="{24A8B86F-EE10-44BD-8C74-21AC7240DAE9}" srcOrd="2" destOrd="0" presId="urn:microsoft.com/office/officeart/2008/layout/LinedList"/>
    <dgm:cxn modelId="{7C73FD78-3BE9-48D6-9740-F07FFB39F578}" type="presParOf" srcId="{E912D1C6-6920-4B5C-9801-0B078EB70DDF}" destId="{0F790A93-4FCF-49C4-A5A5-BE6D8447F359}" srcOrd="5" destOrd="0" presId="urn:microsoft.com/office/officeart/2008/layout/LinedList"/>
    <dgm:cxn modelId="{91ED5507-D1D9-4BA1-BA2C-8B68DA44DBA9}" type="presParOf" srcId="{E912D1C6-6920-4B5C-9801-0B078EB70DDF}" destId="{E4B65551-FFDF-4EDB-B8D1-380F676904B8}" srcOrd="6" destOrd="0" presId="urn:microsoft.com/office/officeart/2008/layout/LinedList"/>
    <dgm:cxn modelId="{869900AC-ED57-4F22-AF5F-462D8CD1F157}" type="presParOf" srcId="{E912D1C6-6920-4B5C-9801-0B078EB70DDF}" destId="{D198FCB9-B901-4558-94A6-2B3783E80917}" srcOrd="7" destOrd="0" presId="urn:microsoft.com/office/officeart/2008/layout/LinedList"/>
    <dgm:cxn modelId="{4A57E32A-F620-46E1-8C4A-FC53EB1AB7E1}" type="presParOf" srcId="{D198FCB9-B901-4558-94A6-2B3783E80917}" destId="{D0AFDB8F-0053-4352-B2E0-81DF0DEE1926}" srcOrd="0" destOrd="0" presId="urn:microsoft.com/office/officeart/2008/layout/LinedList"/>
    <dgm:cxn modelId="{BDA07AFA-5FC9-411F-8B37-3470D8974D0E}" type="presParOf" srcId="{D198FCB9-B901-4558-94A6-2B3783E80917}" destId="{3D919465-51EB-4A25-B1A5-3B7F023CDC6B}" srcOrd="1" destOrd="0" presId="urn:microsoft.com/office/officeart/2008/layout/LinedList"/>
    <dgm:cxn modelId="{3E7E0ED4-086A-4F73-A3BC-5565F3DD0945}" type="presParOf" srcId="{D198FCB9-B901-4558-94A6-2B3783E80917}" destId="{B9C7E6E5-F3E5-4E96-9C48-6068D381958B}" srcOrd="2" destOrd="0" presId="urn:microsoft.com/office/officeart/2008/layout/LinedList"/>
    <dgm:cxn modelId="{745B774D-3D60-4FDD-9352-695F4E52DCCF}" type="presParOf" srcId="{E912D1C6-6920-4B5C-9801-0B078EB70DDF}" destId="{0B8F328B-6981-4565-BE3A-F0651990D331}" srcOrd="8" destOrd="0" presId="urn:microsoft.com/office/officeart/2008/layout/LinedList"/>
    <dgm:cxn modelId="{F2FFB861-B4AA-4B2D-A026-9F9854C7FD94}" type="presParOf" srcId="{E912D1C6-6920-4B5C-9801-0B078EB70DDF}" destId="{6E6145D8-A9DD-4858-904D-60B90B666C2E}" srcOrd="9" destOrd="0" presId="urn:microsoft.com/office/officeart/2008/layout/LinedList"/>
    <dgm:cxn modelId="{B0C22F5D-CF87-48A6-BD21-F38A642948CE}" type="presParOf" srcId="{E912D1C6-6920-4B5C-9801-0B078EB70DDF}" destId="{1C423081-61A3-48F7-88EF-A9AA92DCD43D}" srcOrd="10" destOrd="0" presId="urn:microsoft.com/office/officeart/2008/layout/LinedList"/>
    <dgm:cxn modelId="{599A1315-D192-4D26-95FB-0BA29E4D3CD7}" type="presParOf" srcId="{1C423081-61A3-48F7-88EF-A9AA92DCD43D}" destId="{F5DED4A4-2856-4927-8938-20D409EF6840}" srcOrd="0" destOrd="0" presId="urn:microsoft.com/office/officeart/2008/layout/LinedList"/>
    <dgm:cxn modelId="{D7A68C0F-74E5-4402-8BB1-AEC04C573589}" type="presParOf" srcId="{1C423081-61A3-48F7-88EF-A9AA92DCD43D}" destId="{A979F877-487C-442C-B9C8-AA6E3F826F46}" srcOrd="1" destOrd="0" presId="urn:microsoft.com/office/officeart/2008/layout/LinedList"/>
    <dgm:cxn modelId="{E0094E66-2763-4571-A0E7-3A68EF318F2B}" type="presParOf" srcId="{1C423081-61A3-48F7-88EF-A9AA92DCD43D}" destId="{6A7D04CF-C318-4F5B-A7CF-1263AFA5E1F5}" srcOrd="2" destOrd="0" presId="urn:microsoft.com/office/officeart/2008/layout/LinedList"/>
    <dgm:cxn modelId="{BB916D44-9D3E-4F38-8DEF-47DED15542E7}" type="presParOf" srcId="{E912D1C6-6920-4B5C-9801-0B078EB70DDF}" destId="{C32DEB08-439C-42CD-97B9-93C3EC5447C8}" srcOrd="11" destOrd="0" presId="urn:microsoft.com/office/officeart/2008/layout/LinedList"/>
    <dgm:cxn modelId="{FE12FBC3-8AF0-4142-92BE-2FC9F8BD3A36}" type="presParOf" srcId="{E912D1C6-6920-4B5C-9801-0B078EB70DDF}" destId="{844070BA-AAF4-4D55-8E30-F51C911D538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Requirements for use</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dirty="0">
              <a:latin typeface="Times New Roman" pitchFamily="18" charset="0"/>
              <a:cs typeface="Times New Roman" pitchFamily="18" charset="0"/>
            </a:rPr>
            <a:t>Be HIV-negative (must get tested prior to use)</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C01305AE-5AB3-4289-AA28-49FFE68A92EE}">
      <dgm:prSet custT="1"/>
      <dgm:spPr/>
      <dgm:t>
        <a:bodyPr/>
        <a:lstStyle/>
        <a:p>
          <a:r>
            <a:rPr lang="en-US" sz="2200" dirty="0">
              <a:latin typeface="Times New Roman" pitchFamily="18" charset="0"/>
              <a:cs typeface="Times New Roman" pitchFamily="18" charset="0"/>
            </a:rPr>
            <a:t>Test for HIV at least every three months while taking Truvada®</a:t>
          </a:r>
        </a:p>
      </dgm:t>
    </dgm:pt>
    <dgm:pt modelId="{66003C59-592B-42C7-973D-60E6FA513DD3}" type="parTrans" cxnId="{DD02403A-0253-4C23-B153-99EDC6145968}">
      <dgm:prSet/>
      <dgm:spPr/>
      <dgm:t>
        <a:bodyPr/>
        <a:lstStyle/>
        <a:p>
          <a:endParaRPr lang="en-US"/>
        </a:p>
      </dgm:t>
    </dgm:pt>
    <dgm:pt modelId="{CFCC4228-FDEC-4305-BA96-78C2FCAFB07A}" type="sibTrans" cxnId="{DD02403A-0253-4C23-B153-99EDC6145968}">
      <dgm:prSet/>
      <dgm:spPr/>
      <dgm:t>
        <a:bodyPr/>
        <a:lstStyle/>
        <a:p>
          <a:endParaRPr lang="en-US"/>
        </a:p>
      </dgm:t>
    </dgm:pt>
    <dgm:pt modelId="{D643A900-0BC6-485B-BC4D-A4C36064DC40}">
      <dgm:prSet custT="1"/>
      <dgm:spPr/>
      <dgm:t>
        <a:bodyPr/>
        <a:lstStyle/>
        <a:p>
          <a:r>
            <a:rPr lang="en-US" sz="2200" dirty="0">
              <a:latin typeface="Times New Roman" pitchFamily="18" charset="0"/>
              <a:cs typeface="Times New Roman" pitchFamily="18" charset="0"/>
            </a:rPr>
            <a:t>Take Truvada® daily to achieve the maximum HIV prevention benefit</a:t>
          </a:r>
        </a:p>
      </dgm:t>
    </dgm:pt>
    <dgm:pt modelId="{72AB39B0-4B07-4ABE-AE7B-31549CE8B9A2}" type="parTrans" cxnId="{F7337A2C-0C89-48C7-B8D2-BA9FD529A347}">
      <dgm:prSet/>
      <dgm:spPr/>
      <dgm:t>
        <a:bodyPr/>
        <a:lstStyle/>
        <a:p>
          <a:endParaRPr lang="en-US"/>
        </a:p>
      </dgm:t>
    </dgm:pt>
    <dgm:pt modelId="{7600F1A5-B945-4735-8205-0D7226340F3E}" type="sibTrans" cxnId="{F7337A2C-0C89-48C7-B8D2-BA9FD529A347}">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4"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3" custLinFactY="-128788" custLinFactNeighborY="-200000"/>
      <dgm:spPr/>
    </dgm:pt>
    <dgm:pt modelId="{FD7218CF-2B89-4EE0-B551-E0A4A005E9CF}" type="pres">
      <dgm:prSet presAssocID="{7E328A0B-7965-4970-9D25-0C256631C963}" presName="vertSpace2b" presStyleCnt="0"/>
      <dgm:spPr/>
    </dgm:pt>
    <dgm:pt modelId="{A1C107B9-71A2-4226-A291-C281A608D61A}" type="pres">
      <dgm:prSet presAssocID="{C01305AE-5AB3-4289-AA28-49FFE68A92EE}" presName="horz2" presStyleCnt="0"/>
      <dgm:spPr/>
    </dgm:pt>
    <dgm:pt modelId="{0B3E46D2-4E61-44E2-824C-8C4D66985876}" type="pres">
      <dgm:prSet presAssocID="{C01305AE-5AB3-4289-AA28-49FFE68A92EE}" presName="horzSpace2" presStyleCnt="0"/>
      <dgm:spPr/>
    </dgm:pt>
    <dgm:pt modelId="{37486139-9DD9-4D79-B247-24665F263944}" type="pres">
      <dgm:prSet presAssocID="{C01305AE-5AB3-4289-AA28-49FFE68A92EE}" presName="tx2" presStyleLbl="revTx" presStyleIdx="2" presStyleCnt="4" custLinFactNeighborY="-19357"/>
      <dgm:spPr/>
    </dgm:pt>
    <dgm:pt modelId="{5417043F-0283-429F-82CD-9FC0F5FB8BC9}" type="pres">
      <dgm:prSet presAssocID="{C01305AE-5AB3-4289-AA28-49FFE68A92EE}" presName="vert2" presStyleCnt="0"/>
      <dgm:spPr/>
    </dgm:pt>
    <dgm:pt modelId="{8F64B1A6-A36A-4068-BF65-0F5F6CFDA3FF}" type="pres">
      <dgm:prSet presAssocID="{C01305AE-5AB3-4289-AA28-49FFE68A92EE}" presName="thinLine2b" presStyleLbl="callout" presStyleIdx="1" presStyleCnt="3" custLinFactY="-300000" custLinFactNeighborY="-367761"/>
      <dgm:spPr/>
    </dgm:pt>
    <dgm:pt modelId="{173C5A31-0EF3-423B-9997-64716BB79A6E}" type="pres">
      <dgm:prSet presAssocID="{C01305AE-5AB3-4289-AA28-49FFE68A92EE}" presName="vertSpace2b" presStyleCnt="0"/>
      <dgm:spPr/>
    </dgm:pt>
    <dgm:pt modelId="{33221416-DB9E-44EF-9184-BFC2E03FDA82}" type="pres">
      <dgm:prSet presAssocID="{D643A900-0BC6-485B-BC4D-A4C36064DC40}" presName="horz2" presStyleCnt="0"/>
      <dgm:spPr/>
    </dgm:pt>
    <dgm:pt modelId="{4D076E11-AC9C-437E-833B-F517E52ED46A}" type="pres">
      <dgm:prSet presAssocID="{D643A900-0BC6-485B-BC4D-A4C36064DC40}" presName="horzSpace2" presStyleCnt="0"/>
      <dgm:spPr/>
    </dgm:pt>
    <dgm:pt modelId="{76393AE6-5D03-4287-8F6D-6A498D4517B6}" type="pres">
      <dgm:prSet presAssocID="{D643A900-0BC6-485B-BC4D-A4C36064DC40}" presName="tx2" presStyleLbl="revTx" presStyleIdx="3" presStyleCnt="4" custLinFactNeighborY="-13401"/>
      <dgm:spPr/>
    </dgm:pt>
    <dgm:pt modelId="{A558638E-8661-4271-BD35-D7F7B6490F89}" type="pres">
      <dgm:prSet presAssocID="{D643A900-0BC6-485B-BC4D-A4C36064DC40}" presName="vert2" presStyleCnt="0"/>
      <dgm:spPr/>
    </dgm:pt>
    <dgm:pt modelId="{4DAA9F7D-3ABF-48D9-8DFF-33D18ABB66B0}" type="pres">
      <dgm:prSet presAssocID="{D643A900-0BC6-485B-BC4D-A4C36064DC40}" presName="thinLine2b" presStyleLbl="callout" presStyleIdx="2" presStyleCnt="3"/>
      <dgm:spPr/>
    </dgm:pt>
    <dgm:pt modelId="{A0A45266-9ECD-4C32-8708-962FD9FC5CC7}" type="pres">
      <dgm:prSet presAssocID="{D643A900-0BC6-485B-BC4D-A4C36064DC40}" presName="vertSpace2b" presStyleCnt="0"/>
      <dgm:spPr/>
    </dgm:pt>
  </dgm:ptLst>
  <dgm:cxnLst>
    <dgm:cxn modelId="{CD9A2802-AF61-4991-B7C7-7692A12A4185}" type="presOf" srcId="{F67321DD-52D8-467F-BE67-A3C515C02731}" destId="{DC4FE325-4A06-494A-A835-DE0E868DE8D9}" srcOrd="0" destOrd="0" presId="urn:microsoft.com/office/officeart/2008/layout/LinedList"/>
    <dgm:cxn modelId="{F7337A2C-0C89-48C7-B8D2-BA9FD529A347}" srcId="{EA88664B-298E-4EB4-9500-463D1154918A}" destId="{D643A900-0BC6-485B-BC4D-A4C36064DC40}" srcOrd="2" destOrd="0" parTransId="{72AB39B0-4B07-4ABE-AE7B-31549CE8B9A2}" sibTransId="{7600F1A5-B945-4735-8205-0D7226340F3E}"/>
    <dgm:cxn modelId="{DD02403A-0253-4C23-B153-99EDC6145968}" srcId="{EA88664B-298E-4EB4-9500-463D1154918A}" destId="{C01305AE-5AB3-4289-AA28-49FFE68A92EE}" srcOrd="1" destOrd="0" parTransId="{66003C59-592B-42C7-973D-60E6FA513DD3}" sibTransId="{CFCC4228-FDEC-4305-BA96-78C2FCAFB07A}"/>
    <dgm:cxn modelId="{BE30914A-BB78-4572-AA2E-97B07D04C9F6}" type="presOf" srcId="{D643A900-0BC6-485B-BC4D-A4C36064DC40}" destId="{76393AE6-5D03-4287-8F6D-6A498D4517B6}"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172FEC5A-15DD-4993-84D7-58343F0025DD}" type="presOf" srcId="{7E328A0B-7965-4970-9D25-0C256631C963}" destId="{49464116-27F5-44E2-91AD-00A62F4BC9B0}" srcOrd="0" destOrd="0" presId="urn:microsoft.com/office/officeart/2008/layout/LinedList"/>
    <dgm:cxn modelId="{8687F17D-03B8-4B94-8EB0-7882A0B189DC}" srcId="{EA88664B-298E-4EB4-9500-463D1154918A}" destId="{7E328A0B-7965-4970-9D25-0C256631C963}" srcOrd="0" destOrd="0" parTransId="{18BF7725-E70B-4AD5-A8F1-F5C25400E6D5}" sibTransId="{FE09B247-85F9-4F55-B2D6-A137EC5E7C3A}"/>
    <dgm:cxn modelId="{3B9C138B-A59D-4D53-92DC-29C127DDB137}" type="presOf" srcId="{C01305AE-5AB3-4289-AA28-49FFE68A92EE}" destId="{37486139-9DD9-4D79-B247-24665F263944}" srcOrd="0" destOrd="0" presId="urn:microsoft.com/office/officeart/2008/layout/LinedList"/>
    <dgm:cxn modelId="{786174D1-20A5-4F9A-8DB2-7AD868A6A908}" type="presOf" srcId="{EA88664B-298E-4EB4-9500-463D1154918A}" destId="{39A7F6CF-FC47-45B8-A3E4-3969403FF457}" srcOrd="0" destOrd="0" presId="urn:microsoft.com/office/officeart/2008/layout/LinedList"/>
    <dgm:cxn modelId="{A4E96853-5447-4A84-AF50-FE3425995375}" type="presParOf" srcId="{DC4FE325-4A06-494A-A835-DE0E868DE8D9}" destId="{FA415BEE-066A-46C8-9155-B164BCC04813}" srcOrd="0" destOrd="0" presId="urn:microsoft.com/office/officeart/2008/layout/LinedList"/>
    <dgm:cxn modelId="{74B44F62-4477-4B4D-B6C2-2B00AE616566}" type="presParOf" srcId="{DC4FE325-4A06-494A-A835-DE0E868DE8D9}" destId="{F247005D-0B71-4104-B3A8-2E2A7B6994E8}" srcOrd="1" destOrd="0" presId="urn:microsoft.com/office/officeart/2008/layout/LinedList"/>
    <dgm:cxn modelId="{EBD46727-1B95-4E66-A82B-553E43BF1CE3}" type="presParOf" srcId="{F247005D-0B71-4104-B3A8-2E2A7B6994E8}" destId="{39A7F6CF-FC47-45B8-A3E4-3969403FF457}" srcOrd="0" destOrd="0" presId="urn:microsoft.com/office/officeart/2008/layout/LinedList"/>
    <dgm:cxn modelId="{8CDBD199-623A-44E0-A1C2-A72DCFEB912F}" type="presParOf" srcId="{F247005D-0B71-4104-B3A8-2E2A7B6994E8}" destId="{E912D1C6-6920-4B5C-9801-0B078EB70DDF}" srcOrd="1" destOrd="0" presId="urn:microsoft.com/office/officeart/2008/layout/LinedList"/>
    <dgm:cxn modelId="{112362F4-9EDB-478B-A997-0274BA981EA7}" type="presParOf" srcId="{E912D1C6-6920-4B5C-9801-0B078EB70DDF}" destId="{3B0C3DF8-04B6-449B-BD79-B8DDE2BD67CC}" srcOrd="0" destOrd="0" presId="urn:microsoft.com/office/officeart/2008/layout/LinedList"/>
    <dgm:cxn modelId="{DDF898F8-A59A-4F8F-BC9A-AC2A8DC070F5}" type="presParOf" srcId="{E912D1C6-6920-4B5C-9801-0B078EB70DDF}" destId="{94682073-EF96-44AE-80D4-3EF017F59E1D}" srcOrd="1" destOrd="0" presId="urn:microsoft.com/office/officeart/2008/layout/LinedList"/>
    <dgm:cxn modelId="{E080CC19-FC4A-453A-A5A0-44C600A52513}" type="presParOf" srcId="{94682073-EF96-44AE-80D4-3EF017F59E1D}" destId="{CE62E868-6267-4BEF-AD9E-C4B480524334}" srcOrd="0" destOrd="0" presId="urn:microsoft.com/office/officeart/2008/layout/LinedList"/>
    <dgm:cxn modelId="{3B768FCF-1AB1-4745-8400-EB8AEDC0664C}" type="presParOf" srcId="{94682073-EF96-44AE-80D4-3EF017F59E1D}" destId="{49464116-27F5-44E2-91AD-00A62F4BC9B0}" srcOrd="1" destOrd="0" presId="urn:microsoft.com/office/officeart/2008/layout/LinedList"/>
    <dgm:cxn modelId="{8F967B05-A60A-444D-BC55-3A543C22E4ED}" type="presParOf" srcId="{94682073-EF96-44AE-80D4-3EF017F59E1D}" destId="{F5B01B44-30BE-4D54-99F7-D19CA43F4DCA}" srcOrd="2" destOrd="0" presId="urn:microsoft.com/office/officeart/2008/layout/LinedList"/>
    <dgm:cxn modelId="{7B49CB12-82CE-4FBA-9ADE-5F6217C1CF71}" type="presParOf" srcId="{E912D1C6-6920-4B5C-9801-0B078EB70DDF}" destId="{A5BA0663-83F8-4171-831B-B585F3FEE73F}" srcOrd="2" destOrd="0" presId="urn:microsoft.com/office/officeart/2008/layout/LinedList"/>
    <dgm:cxn modelId="{F7FAE6B0-8B38-4FF0-A5B9-B4E5A2975E48}" type="presParOf" srcId="{E912D1C6-6920-4B5C-9801-0B078EB70DDF}" destId="{FD7218CF-2B89-4EE0-B551-E0A4A005E9CF}" srcOrd="3" destOrd="0" presId="urn:microsoft.com/office/officeart/2008/layout/LinedList"/>
    <dgm:cxn modelId="{4EAC40D8-DA27-411E-BDF3-8DEA7837F01F}" type="presParOf" srcId="{E912D1C6-6920-4B5C-9801-0B078EB70DDF}" destId="{A1C107B9-71A2-4226-A291-C281A608D61A}" srcOrd="4" destOrd="0" presId="urn:microsoft.com/office/officeart/2008/layout/LinedList"/>
    <dgm:cxn modelId="{F7BBA146-03A6-448C-8592-76B457A66086}" type="presParOf" srcId="{A1C107B9-71A2-4226-A291-C281A608D61A}" destId="{0B3E46D2-4E61-44E2-824C-8C4D66985876}" srcOrd="0" destOrd="0" presId="urn:microsoft.com/office/officeart/2008/layout/LinedList"/>
    <dgm:cxn modelId="{61B9CAA1-3820-412C-B696-B5E16CEC6963}" type="presParOf" srcId="{A1C107B9-71A2-4226-A291-C281A608D61A}" destId="{37486139-9DD9-4D79-B247-24665F263944}" srcOrd="1" destOrd="0" presId="urn:microsoft.com/office/officeart/2008/layout/LinedList"/>
    <dgm:cxn modelId="{29CAFA72-961C-4ED1-9048-272C89E2C6AF}" type="presParOf" srcId="{A1C107B9-71A2-4226-A291-C281A608D61A}" destId="{5417043F-0283-429F-82CD-9FC0F5FB8BC9}" srcOrd="2" destOrd="0" presId="urn:microsoft.com/office/officeart/2008/layout/LinedList"/>
    <dgm:cxn modelId="{82DD5816-37AB-4EEC-9734-FA3AF168BCFA}" type="presParOf" srcId="{E912D1C6-6920-4B5C-9801-0B078EB70DDF}" destId="{8F64B1A6-A36A-4068-BF65-0F5F6CFDA3FF}" srcOrd="5" destOrd="0" presId="urn:microsoft.com/office/officeart/2008/layout/LinedList"/>
    <dgm:cxn modelId="{D8E1A7D4-35FF-466B-B9E4-45B93ABBFC1F}" type="presParOf" srcId="{E912D1C6-6920-4B5C-9801-0B078EB70DDF}" destId="{173C5A31-0EF3-423B-9997-64716BB79A6E}" srcOrd="6" destOrd="0" presId="urn:microsoft.com/office/officeart/2008/layout/LinedList"/>
    <dgm:cxn modelId="{697478C8-0DF6-4EA8-A71C-945E2BEBB921}" type="presParOf" srcId="{E912D1C6-6920-4B5C-9801-0B078EB70DDF}" destId="{33221416-DB9E-44EF-9184-BFC2E03FDA82}" srcOrd="7" destOrd="0" presId="urn:microsoft.com/office/officeart/2008/layout/LinedList"/>
    <dgm:cxn modelId="{3F70B140-F091-4BD0-B96C-E69102570DA2}" type="presParOf" srcId="{33221416-DB9E-44EF-9184-BFC2E03FDA82}" destId="{4D076E11-AC9C-437E-833B-F517E52ED46A}" srcOrd="0" destOrd="0" presId="urn:microsoft.com/office/officeart/2008/layout/LinedList"/>
    <dgm:cxn modelId="{19D02278-3E58-43DB-9BE8-ADB454054E80}" type="presParOf" srcId="{33221416-DB9E-44EF-9184-BFC2E03FDA82}" destId="{76393AE6-5D03-4287-8F6D-6A498D4517B6}" srcOrd="1" destOrd="0" presId="urn:microsoft.com/office/officeart/2008/layout/LinedList"/>
    <dgm:cxn modelId="{519DAA12-17BC-4377-816C-FF79EA4BDB0C}" type="presParOf" srcId="{33221416-DB9E-44EF-9184-BFC2E03FDA82}" destId="{A558638E-8661-4271-BD35-D7F7B6490F89}" srcOrd="2" destOrd="0" presId="urn:microsoft.com/office/officeart/2008/layout/LinedList"/>
    <dgm:cxn modelId="{6BC6075F-0212-4C5C-8180-58B91F9A052A}" type="presParOf" srcId="{E912D1C6-6920-4B5C-9801-0B078EB70DDF}" destId="{4DAA9F7D-3ABF-48D9-8DFF-33D18ABB66B0}" srcOrd="8" destOrd="0" presId="urn:microsoft.com/office/officeart/2008/layout/LinedList"/>
    <dgm:cxn modelId="{56B1807A-1ED9-4CBF-93E1-CB2B1EB45985}" type="presParOf" srcId="{E912D1C6-6920-4B5C-9801-0B078EB70DDF}" destId="{A0A45266-9ECD-4C32-8708-962FD9FC5CC7}"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621F1F1-FE50-4DB1-9E2A-B5C17F23654C}" type="doc">
      <dgm:prSet loTypeId="urn:microsoft.com/office/officeart/2005/8/layout/cycle8" loCatId="cycle" qsTypeId="urn:microsoft.com/office/officeart/2005/8/quickstyle/simple1" qsCatId="simple" csTypeId="urn:microsoft.com/office/officeart/2005/8/colors/accent1_2" csCatId="accent1" phldr="1"/>
      <dgm:spPr/>
    </dgm:pt>
    <dgm:pt modelId="{97A42C23-1C5B-4179-8619-A38168444B6D}">
      <dgm:prSet phldrT="[Text]" custT="1"/>
      <dgm:spPr>
        <a:solidFill>
          <a:srgbClr val="CCCCCC"/>
        </a:solidFill>
      </dgm:spPr>
      <dgm:t>
        <a:bodyPr/>
        <a:lstStyle/>
        <a:p>
          <a:r>
            <a:rPr lang="en-US" sz="1700" b="1" dirty="0">
              <a:solidFill>
                <a:schemeClr val="tx1"/>
              </a:solidFill>
              <a:latin typeface="Times New Roman" pitchFamily="18" charset="0"/>
              <a:cs typeface="Times New Roman" pitchFamily="18" charset="0"/>
            </a:rPr>
            <a:t>Research in more countries and populations</a:t>
          </a:r>
        </a:p>
      </dgm:t>
    </dgm:pt>
    <dgm:pt modelId="{4F3D4A1C-E662-4A5E-868B-6740004EF434}" type="parTrans" cxnId="{67415BE8-318D-450C-B750-E48A90B8A8ED}">
      <dgm:prSet/>
      <dgm:spPr/>
      <dgm:t>
        <a:bodyPr/>
        <a:lstStyle/>
        <a:p>
          <a:endParaRPr lang="en-US"/>
        </a:p>
      </dgm:t>
    </dgm:pt>
    <dgm:pt modelId="{6B9971B5-1C31-4BA1-B3DC-622263130CE8}" type="sibTrans" cxnId="{67415BE8-318D-450C-B750-E48A90B8A8ED}">
      <dgm:prSet/>
      <dgm:spPr/>
      <dgm:t>
        <a:bodyPr/>
        <a:lstStyle/>
        <a:p>
          <a:endParaRPr lang="en-US"/>
        </a:p>
      </dgm:t>
    </dgm:pt>
    <dgm:pt modelId="{0F5DCC1F-AA7C-48AD-BCE1-1ECEC9AEC286}">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Different drugs, delivery methods, and dosing schedules</a:t>
          </a:r>
        </a:p>
      </dgm:t>
    </dgm:pt>
    <dgm:pt modelId="{2CB98B84-942A-4766-84AE-0BC17DFBBBF5}" type="parTrans" cxnId="{9B7B005D-807F-4ECF-A7F7-714DD6DC166A}">
      <dgm:prSet/>
      <dgm:spPr/>
      <dgm:t>
        <a:bodyPr/>
        <a:lstStyle/>
        <a:p>
          <a:endParaRPr lang="en-US"/>
        </a:p>
      </dgm:t>
    </dgm:pt>
    <dgm:pt modelId="{6EFC314E-8A11-4339-B485-FFAA6AE464E5}" type="sibTrans" cxnId="{9B7B005D-807F-4ECF-A7F7-714DD6DC166A}">
      <dgm:prSet/>
      <dgm:spPr/>
      <dgm:t>
        <a:bodyPr/>
        <a:lstStyle/>
        <a:p>
          <a:endParaRPr lang="en-US"/>
        </a:p>
      </dgm:t>
    </dgm:pt>
    <dgm:pt modelId="{B5F08B73-4963-4D88-B948-C03E41EF7AC8}">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Implementation research to understand PrEP in “real world” settings</a:t>
          </a:r>
          <a:r>
            <a:rPr lang="en-US" sz="1800" b="1" dirty="0">
              <a:solidFill>
                <a:schemeClr val="tx1"/>
              </a:solidFill>
              <a:latin typeface="Times New Roman" pitchFamily="18" charset="0"/>
              <a:cs typeface="Times New Roman" pitchFamily="18" charset="0"/>
            </a:rPr>
            <a:t> </a:t>
          </a:r>
        </a:p>
      </dgm:t>
    </dgm:pt>
    <dgm:pt modelId="{38EB143C-D620-48E5-812A-453D4BCA5FA4}" type="parTrans" cxnId="{4A61EBBC-1FE9-40E8-8EF2-542A8CF74763}">
      <dgm:prSet/>
      <dgm:spPr/>
      <dgm:t>
        <a:bodyPr/>
        <a:lstStyle/>
        <a:p>
          <a:endParaRPr lang="en-US"/>
        </a:p>
      </dgm:t>
    </dgm:pt>
    <dgm:pt modelId="{42D0F76E-E9B8-463D-8F78-CD7C0A92FDF4}" type="sibTrans" cxnId="{4A61EBBC-1FE9-40E8-8EF2-542A8CF74763}">
      <dgm:prSet/>
      <dgm:spPr/>
      <dgm:t>
        <a:bodyPr/>
        <a:lstStyle/>
        <a:p>
          <a:endParaRPr lang="en-US"/>
        </a:p>
      </dgm:t>
    </dgm:pt>
    <dgm:pt modelId="{3BE9A701-3440-4710-8888-F08C818770FD}" type="pres">
      <dgm:prSet presAssocID="{B621F1F1-FE50-4DB1-9E2A-B5C17F23654C}" presName="compositeShape" presStyleCnt="0">
        <dgm:presLayoutVars>
          <dgm:chMax val="7"/>
          <dgm:dir/>
          <dgm:resizeHandles val="exact"/>
        </dgm:presLayoutVars>
      </dgm:prSet>
      <dgm:spPr/>
    </dgm:pt>
    <dgm:pt modelId="{2681132A-3153-4707-8946-8F956E9EBC84}" type="pres">
      <dgm:prSet presAssocID="{B621F1F1-FE50-4DB1-9E2A-B5C17F23654C}" presName="wedge1" presStyleLbl="node1" presStyleIdx="0" presStyleCnt="3"/>
      <dgm:spPr/>
    </dgm:pt>
    <dgm:pt modelId="{87956837-55B2-45DA-B7B3-6BB74E293892}" type="pres">
      <dgm:prSet presAssocID="{B621F1F1-FE50-4DB1-9E2A-B5C17F23654C}" presName="dummy1a" presStyleCnt="0"/>
      <dgm:spPr/>
    </dgm:pt>
    <dgm:pt modelId="{DFFA6C0E-ECF3-4C5F-9BCF-FFF5E90AF824}" type="pres">
      <dgm:prSet presAssocID="{B621F1F1-FE50-4DB1-9E2A-B5C17F23654C}" presName="dummy1b" presStyleCnt="0"/>
      <dgm:spPr/>
    </dgm:pt>
    <dgm:pt modelId="{3C1B44A2-7215-4583-9D08-C502A407841F}" type="pres">
      <dgm:prSet presAssocID="{B621F1F1-FE50-4DB1-9E2A-B5C17F23654C}" presName="wedge1Tx" presStyleLbl="node1" presStyleIdx="0" presStyleCnt="3">
        <dgm:presLayoutVars>
          <dgm:chMax val="0"/>
          <dgm:chPref val="0"/>
          <dgm:bulletEnabled val="1"/>
        </dgm:presLayoutVars>
      </dgm:prSet>
      <dgm:spPr/>
    </dgm:pt>
    <dgm:pt modelId="{663F5283-253C-4B5E-B317-059BC48CEFCE}" type="pres">
      <dgm:prSet presAssocID="{B621F1F1-FE50-4DB1-9E2A-B5C17F23654C}" presName="wedge2" presStyleLbl="node1" presStyleIdx="1" presStyleCnt="3"/>
      <dgm:spPr/>
    </dgm:pt>
    <dgm:pt modelId="{B83A69EA-2607-4420-9230-65D8B2F02224}" type="pres">
      <dgm:prSet presAssocID="{B621F1F1-FE50-4DB1-9E2A-B5C17F23654C}" presName="dummy2a" presStyleCnt="0"/>
      <dgm:spPr/>
    </dgm:pt>
    <dgm:pt modelId="{65FE21C9-BB77-474A-9548-E5949DFBD5BA}" type="pres">
      <dgm:prSet presAssocID="{B621F1F1-FE50-4DB1-9E2A-B5C17F23654C}" presName="dummy2b" presStyleCnt="0"/>
      <dgm:spPr/>
    </dgm:pt>
    <dgm:pt modelId="{81915CF3-5EF4-471E-A398-C4BCFE8E9A42}" type="pres">
      <dgm:prSet presAssocID="{B621F1F1-FE50-4DB1-9E2A-B5C17F23654C}" presName="wedge2Tx" presStyleLbl="node1" presStyleIdx="1" presStyleCnt="3">
        <dgm:presLayoutVars>
          <dgm:chMax val="0"/>
          <dgm:chPref val="0"/>
          <dgm:bulletEnabled val="1"/>
        </dgm:presLayoutVars>
      </dgm:prSet>
      <dgm:spPr/>
    </dgm:pt>
    <dgm:pt modelId="{0090DC7E-722A-450C-A29D-43D0A6C97A72}" type="pres">
      <dgm:prSet presAssocID="{B621F1F1-FE50-4DB1-9E2A-B5C17F23654C}" presName="wedge3" presStyleLbl="node1" presStyleIdx="2" presStyleCnt="3"/>
      <dgm:spPr/>
    </dgm:pt>
    <dgm:pt modelId="{BD0266F1-A9C8-4CE1-9935-AEB83C53CDE2}" type="pres">
      <dgm:prSet presAssocID="{B621F1F1-FE50-4DB1-9E2A-B5C17F23654C}" presName="dummy3a" presStyleCnt="0"/>
      <dgm:spPr/>
    </dgm:pt>
    <dgm:pt modelId="{D939ECBF-F0DB-455D-8845-10A356875B99}" type="pres">
      <dgm:prSet presAssocID="{B621F1F1-FE50-4DB1-9E2A-B5C17F23654C}" presName="dummy3b" presStyleCnt="0"/>
      <dgm:spPr/>
    </dgm:pt>
    <dgm:pt modelId="{5DF58BE8-3FF9-459B-BA0E-81E03100F295}" type="pres">
      <dgm:prSet presAssocID="{B621F1F1-FE50-4DB1-9E2A-B5C17F23654C}" presName="wedge3Tx" presStyleLbl="node1" presStyleIdx="2" presStyleCnt="3">
        <dgm:presLayoutVars>
          <dgm:chMax val="0"/>
          <dgm:chPref val="0"/>
          <dgm:bulletEnabled val="1"/>
        </dgm:presLayoutVars>
      </dgm:prSet>
      <dgm:spPr/>
    </dgm:pt>
    <dgm:pt modelId="{20291E47-7FB8-4FD9-A6CF-B2AA0C352EB9}" type="pres">
      <dgm:prSet presAssocID="{6B9971B5-1C31-4BA1-B3DC-622263130CE8}" presName="arrowWedge1" presStyleLbl="fgSibTrans2D1" presStyleIdx="0" presStyleCnt="3"/>
      <dgm:spPr/>
    </dgm:pt>
    <dgm:pt modelId="{75EB1B41-D8FC-43FD-A74D-A09F6923D8C4}" type="pres">
      <dgm:prSet presAssocID="{6EFC314E-8A11-4339-B485-FFAA6AE464E5}" presName="arrowWedge2" presStyleLbl="fgSibTrans2D1" presStyleIdx="1" presStyleCnt="3"/>
      <dgm:spPr/>
    </dgm:pt>
    <dgm:pt modelId="{456CA11F-7A36-4B72-A9F4-D5A123D82088}" type="pres">
      <dgm:prSet presAssocID="{42D0F76E-E9B8-463D-8F78-CD7C0A92FDF4}" presName="arrowWedge3" presStyleLbl="fgSibTrans2D1" presStyleIdx="2" presStyleCnt="3"/>
      <dgm:spPr/>
    </dgm:pt>
  </dgm:ptLst>
  <dgm:cxnLst>
    <dgm:cxn modelId="{9316001E-A09D-4E8C-A9C6-69DC443AB098}" type="presOf" srcId="{97A42C23-1C5B-4179-8619-A38168444B6D}" destId="{3C1B44A2-7215-4583-9D08-C502A407841F}" srcOrd="1" destOrd="0" presId="urn:microsoft.com/office/officeart/2005/8/layout/cycle8"/>
    <dgm:cxn modelId="{48097021-EB31-45EB-A877-942478961F42}" type="presOf" srcId="{0F5DCC1F-AA7C-48AD-BCE1-1ECEC9AEC286}" destId="{81915CF3-5EF4-471E-A398-C4BCFE8E9A42}" srcOrd="1" destOrd="0" presId="urn:microsoft.com/office/officeart/2005/8/layout/cycle8"/>
    <dgm:cxn modelId="{9B7B005D-807F-4ECF-A7F7-714DD6DC166A}" srcId="{B621F1F1-FE50-4DB1-9E2A-B5C17F23654C}" destId="{0F5DCC1F-AA7C-48AD-BCE1-1ECEC9AEC286}" srcOrd="1" destOrd="0" parTransId="{2CB98B84-942A-4766-84AE-0BC17DFBBBF5}" sibTransId="{6EFC314E-8A11-4339-B485-FFAA6AE464E5}"/>
    <dgm:cxn modelId="{41E58157-EDCB-4E3F-8AC0-97B965081DE3}" type="presOf" srcId="{B621F1F1-FE50-4DB1-9E2A-B5C17F23654C}" destId="{3BE9A701-3440-4710-8888-F08C818770FD}" srcOrd="0" destOrd="0" presId="urn:microsoft.com/office/officeart/2005/8/layout/cycle8"/>
    <dgm:cxn modelId="{A84BAA86-398F-4D6F-BFF3-6149A1C98994}" type="presOf" srcId="{0F5DCC1F-AA7C-48AD-BCE1-1ECEC9AEC286}" destId="{663F5283-253C-4B5E-B317-059BC48CEFCE}" srcOrd="0" destOrd="0" presId="urn:microsoft.com/office/officeart/2005/8/layout/cycle8"/>
    <dgm:cxn modelId="{EA983C98-0979-4A76-A3F9-AA2B48B835C5}" type="presOf" srcId="{B5F08B73-4963-4D88-B948-C03E41EF7AC8}" destId="{0090DC7E-722A-450C-A29D-43D0A6C97A72}" srcOrd="0" destOrd="0" presId="urn:microsoft.com/office/officeart/2005/8/layout/cycle8"/>
    <dgm:cxn modelId="{4A61EBBC-1FE9-40E8-8EF2-542A8CF74763}" srcId="{B621F1F1-FE50-4DB1-9E2A-B5C17F23654C}" destId="{B5F08B73-4963-4D88-B948-C03E41EF7AC8}" srcOrd="2" destOrd="0" parTransId="{38EB143C-D620-48E5-812A-453D4BCA5FA4}" sibTransId="{42D0F76E-E9B8-463D-8F78-CD7C0A92FDF4}"/>
    <dgm:cxn modelId="{67415BE8-318D-450C-B750-E48A90B8A8ED}" srcId="{B621F1F1-FE50-4DB1-9E2A-B5C17F23654C}" destId="{97A42C23-1C5B-4179-8619-A38168444B6D}" srcOrd="0" destOrd="0" parTransId="{4F3D4A1C-E662-4A5E-868B-6740004EF434}" sibTransId="{6B9971B5-1C31-4BA1-B3DC-622263130CE8}"/>
    <dgm:cxn modelId="{A9C846F6-5AC2-409B-83F9-04B67283FEB1}" type="presOf" srcId="{B5F08B73-4963-4D88-B948-C03E41EF7AC8}" destId="{5DF58BE8-3FF9-459B-BA0E-81E03100F295}" srcOrd="1" destOrd="0" presId="urn:microsoft.com/office/officeart/2005/8/layout/cycle8"/>
    <dgm:cxn modelId="{3B23EAF7-540A-4DD3-A2E6-497C6D4E1FC5}" type="presOf" srcId="{97A42C23-1C5B-4179-8619-A38168444B6D}" destId="{2681132A-3153-4707-8946-8F956E9EBC84}" srcOrd="0" destOrd="0" presId="urn:microsoft.com/office/officeart/2005/8/layout/cycle8"/>
    <dgm:cxn modelId="{ABACD48D-4730-4C37-A289-924177F9CF1F}" type="presParOf" srcId="{3BE9A701-3440-4710-8888-F08C818770FD}" destId="{2681132A-3153-4707-8946-8F956E9EBC84}" srcOrd="0" destOrd="0" presId="urn:microsoft.com/office/officeart/2005/8/layout/cycle8"/>
    <dgm:cxn modelId="{C701DC67-EC8D-46C5-B797-691EF9F35D90}" type="presParOf" srcId="{3BE9A701-3440-4710-8888-F08C818770FD}" destId="{87956837-55B2-45DA-B7B3-6BB74E293892}" srcOrd="1" destOrd="0" presId="urn:microsoft.com/office/officeart/2005/8/layout/cycle8"/>
    <dgm:cxn modelId="{1E104266-C102-4FFE-8950-8A24539DE0C2}" type="presParOf" srcId="{3BE9A701-3440-4710-8888-F08C818770FD}" destId="{DFFA6C0E-ECF3-4C5F-9BCF-FFF5E90AF824}" srcOrd="2" destOrd="0" presId="urn:microsoft.com/office/officeart/2005/8/layout/cycle8"/>
    <dgm:cxn modelId="{BD565CAE-28D1-48CF-B076-62AF206E247A}" type="presParOf" srcId="{3BE9A701-3440-4710-8888-F08C818770FD}" destId="{3C1B44A2-7215-4583-9D08-C502A407841F}" srcOrd="3" destOrd="0" presId="urn:microsoft.com/office/officeart/2005/8/layout/cycle8"/>
    <dgm:cxn modelId="{0B65B5D0-B7EB-4CBF-9F70-D16B85461F7F}" type="presParOf" srcId="{3BE9A701-3440-4710-8888-F08C818770FD}" destId="{663F5283-253C-4B5E-B317-059BC48CEFCE}" srcOrd="4" destOrd="0" presId="urn:microsoft.com/office/officeart/2005/8/layout/cycle8"/>
    <dgm:cxn modelId="{251DA5D5-E13D-4A11-8E63-7FFF9973169F}" type="presParOf" srcId="{3BE9A701-3440-4710-8888-F08C818770FD}" destId="{B83A69EA-2607-4420-9230-65D8B2F02224}" srcOrd="5" destOrd="0" presId="urn:microsoft.com/office/officeart/2005/8/layout/cycle8"/>
    <dgm:cxn modelId="{66EA082A-26AF-44AD-AF52-904481A2CB82}" type="presParOf" srcId="{3BE9A701-3440-4710-8888-F08C818770FD}" destId="{65FE21C9-BB77-474A-9548-E5949DFBD5BA}" srcOrd="6" destOrd="0" presId="urn:microsoft.com/office/officeart/2005/8/layout/cycle8"/>
    <dgm:cxn modelId="{C290643C-19F6-4FFE-8BC0-7B02D3B87849}" type="presParOf" srcId="{3BE9A701-3440-4710-8888-F08C818770FD}" destId="{81915CF3-5EF4-471E-A398-C4BCFE8E9A42}" srcOrd="7" destOrd="0" presId="urn:microsoft.com/office/officeart/2005/8/layout/cycle8"/>
    <dgm:cxn modelId="{37516E8B-AFCD-48D4-88B4-0DB7BB940A9A}" type="presParOf" srcId="{3BE9A701-3440-4710-8888-F08C818770FD}" destId="{0090DC7E-722A-450C-A29D-43D0A6C97A72}" srcOrd="8" destOrd="0" presId="urn:microsoft.com/office/officeart/2005/8/layout/cycle8"/>
    <dgm:cxn modelId="{502DC708-8D1D-491F-B48D-86BB459F95E7}" type="presParOf" srcId="{3BE9A701-3440-4710-8888-F08C818770FD}" destId="{BD0266F1-A9C8-4CE1-9935-AEB83C53CDE2}" srcOrd="9" destOrd="0" presId="urn:microsoft.com/office/officeart/2005/8/layout/cycle8"/>
    <dgm:cxn modelId="{51150046-560A-445E-AA3B-2FE4D02DEC4C}" type="presParOf" srcId="{3BE9A701-3440-4710-8888-F08C818770FD}" destId="{D939ECBF-F0DB-455D-8845-10A356875B99}" srcOrd="10" destOrd="0" presId="urn:microsoft.com/office/officeart/2005/8/layout/cycle8"/>
    <dgm:cxn modelId="{8D312AE5-0549-4133-8B67-2CFC7D3D00C5}" type="presParOf" srcId="{3BE9A701-3440-4710-8888-F08C818770FD}" destId="{5DF58BE8-3FF9-459B-BA0E-81E03100F295}" srcOrd="11" destOrd="0" presId="urn:microsoft.com/office/officeart/2005/8/layout/cycle8"/>
    <dgm:cxn modelId="{790D043A-2C87-4D62-8220-66EAE55AA5B1}" type="presParOf" srcId="{3BE9A701-3440-4710-8888-F08C818770FD}" destId="{20291E47-7FB8-4FD9-A6CF-B2AA0C352EB9}" srcOrd="12" destOrd="0" presId="urn:microsoft.com/office/officeart/2005/8/layout/cycle8"/>
    <dgm:cxn modelId="{7EA27028-D372-4AE2-A310-79DFBE67A451}" type="presParOf" srcId="{3BE9A701-3440-4710-8888-F08C818770FD}" destId="{75EB1B41-D8FC-43FD-A74D-A09F6923D8C4}" srcOrd="13" destOrd="0" presId="urn:microsoft.com/office/officeart/2005/8/layout/cycle8"/>
    <dgm:cxn modelId="{5F601291-179E-4BAE-8A16-D4DC8C5FA89E}" type="presParOf" srcId="{3BE9A701-3440-4710-8888-F08C818770FD}" destId="{456CA11F-7A36-4B72-A9F4-D5A123D8208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2A1D6F9-7BA5-466E-9F43-6F67465A30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6EBDF19-91F2-4B76-B098-08DF75AA0AE8}">
      <dgm:prSet phldrT="[Text]" custT="1"/>
      <dgm:spPr>
        <a:solidFill>
          <a:srgbClr val="FF0000"/>
        </a:solidFill>
      </dgm:spPr>
      <dgm:t>
        <a:bodyPr/>
        <a:lstStyle/>
        <a:p>
          <a:r>
            <a:rPr lang="en-US" sz="1600" b="1" dirty="0">
              <a:solidFill>
                <a:schemeClr val="tx1"/>
              </a:solidFill>
              <a:latin typeface="Times New Roman" pitchFamily="18" charset="0"/>
              <a:cs typeface="Times New Roman" pitchFamily="18" charset="0"/>
            </a:rPr>
            <a:t>2011</a:t>
          </a:r>
        </a:p>
      </dgm:t>
    </dgm:pt>
    <dgm:pt modelId="{3E2F262E-A00E-46B6-BC0C-DF425228350F}" type="parTrans" cxnId="{AC534C18-C5F1-4006-867F-01F1B989E772}">
      <dgm:prSet/>
      <dgm:spPr/>
      <dgm:t>
        <a:bodyPr/>
        <a:lstStyle/>
        <a:p>
          <a:endParaRPr lang="en-US"/>
        </a:p>
      </dgm:t>
    </dgm:pt>
    <dgm:pt modelId="{65F64C46-444B-4678-9C0F-06C3D98F21EE}" type="sibTrans" cxnId="{AC534C18-C5F1-4006-867F-01F1B989E772}">
      <dgm:prSet/>
      <dgm:spPr/>
      <dgm:t>
        <a:bodyPr/>
        <a:lstStyle/>
        <a:p>
          <a:endParaRPr lang="en-US"/>
        </a:p>
      </dgm:t>
    </dgm:pt>
    <dgm:pt modelId="{0F566592-BE42-4F3C-8909-3688D7C9C3A4}">
      <dgm:prSet phldrT="[Text]" custT="1"/>
      <dgm:spPr/>
      <dgm:t>
        <a:bodyPr/>
        <a:lstStyle/>
        <a:p>
          <a:r>
            <a:rPr lang="en-US" sz="1400" dirty="0">
              <a:latin typeface="Times New Roman" pitchFamily="18" charset="0"/>
              <a:cs typeface="Times New Roman" pitchFamily="18" charset="0"/>
            </a:rPr>
            <a:t>HPTN</a:t>
          </a:r>
          <a:r>
            <a:rPr lang="en-US" sz="1400" baseline="0" dirty="0">
              <a:latin typeface="Times New Roman" pitchFamily="18" charset="0"/>
              <a:cs typeface="Times New Roman" pitchFamily="18" charset="0"/>
            </a:rPr>
            <a:t> 052 becomes the first randomized clinical trial to show that early ART improves health outcomes for people with HIV </a:t>
          </a:r>
          <a:r>
            <a:rPr lang="en-US" sz="1400" i="1" baseline="0" dirty="0">
              <a:latin typeface="Times New Roman" pitchFamily="18" charset="0"/>
              <a:cs typeface="Times New Roman" pitchFamily="18" charset="0"/>
            </a:rPr>
            <a:t>and</a:t>
          </a:r>
          <a:r>
            <a:rPr lang="en-US" sz="1400" i="0" baseline="0" dirty="0">
              <a:latin typeface="Times New Roman" pitchFamily="18" charset="0"/>
              <a:cs typeface="Times New Roman" pitchFamily="18" charset="0"/>
            </a:rPr>
            <a:t> helps prevent transmission to HIV-negative partners</a:t>
          </a:r>
          <a:r>
            <a:rPr lang="en-US" sz="1400" baseline="0" dirty="0">
              <a:latin typeface="Times New Roman" pitchFamily="18" charset="0"/>
              <a:cs typeface="Times New Roman" pitchFamily="18" charset="0"/>
            </a:rPr>
            <a:t>.</a:t>
          </a:r>
          <a:endParaRPr lang="en-US" sz="1400" dirty="0">
            <a:latin typeface="Times New Roman" pitchFamily="18" charset="0"/>
            <a:cs typeface="Times New Roman" pitchFamily="18" charset="0"/>
          </a:endParaRPr>
        </a:p>
      </dgm:t>
    </dgm:pt>
    <dgm:pt modelId="{CF6574DB-5D4E-4E34-AA43-860C35BF0586}" type="parTrans" cxnId="{D8BCA938-C3FC-489C-8A33-B5DB6B9C5629}">
      <dgm:prSet/>
      <dgm:spPr/>
      <dgm:t>
        <a:bodyPr/>
        <a:lstStyle/>
        <a:p>
          <a:endParaRPr lang="en-US"/>
        </a:p>
      </dgm:t>
    </dgm:pt>
    <dgm:pt modelId="{4BE50E68-700D-4883-9E0B-B0E5293389C3}" type="sibTrans" cxnId="{D8BCA938-C3FC-489C-8A33-B5DB6B9C5629}">
      <dgm:prSet/>
      <dgm:spPr/>
      <dgm:t>
        <a:bodyPr/>
        <a:lstStyle/>
        <a:p>
          <a:endParaRPr lang="en-US"/>
        </a:p>
      </dgm:t>
    </dgm:pt>
    <dgm:pt modelId="{37A9E0AF-CC71-45F9-8BDA-329EC45639EE}">
      <dgm:prSet phldrT="[Text]" custT="1"/>
      <dgm:spPr>
        <a:solidFill>
          <a:srgbClr val="CCCCCC"/>
        </a:solidFill>
      </dgm:spPr>
      <dgm:t>
        <a:bodyPr/>
        <a:lstStyle/>
        <a:p>
          <a:r>
            <a:rPr lang="en-US" sz="1600" b="1" dirty="0">
              <a:solidFill>
                <a:schemeClr val="tx1"/>
              </a:solidFill>
              <a:latin typeface="Times New Roman" pitchFamily="18" charset="0"/>
              <a:cs typeface="Times New Roman" pitchFamily="18" charset="0"/>
            </a:rPr>
            <a:t>2016</a:t>
          </a:r>
        </a:p>
      </dgm:t>
    </dgm:pt>
    <dgm:pt modelId="{1E220616-C0C5-4457-91DA-3786BDA6C0BE}" type="parTrans" cxnId="{A9919B99-6D21-42BF-99EC-554FC82545A8}">
      <dgm:prSet/>
      <dgm:spPr/>
      <dgm:t>
        <a:bodyPr/>
        <a:lstStyle/>
        <a:p>
          <a:endParaRPr lang="en-US"/>
        </a:p>
      </dgm:t>
    </dgm:pt>
    <dgm:pt modelId="{AB56FEC6-967D-47E0-9258-FB4117567F17}" type="sibTrans" cxnId="{A9919B99-6D21-42BF-99EC-554FC82545A8}">
      <dgm:prSet/>
      <dgm:spPr/>
      <dgm:t>
        <a:bodyPr/>
        <a:lstStyle/>
        <a:p>
          <a:endParaRPr lang="en-US"/>
        </a:p>
      </dgm:t>
    </dgm:pt>
    <dgm:pt modelId="{48F56543-6513-461B-8407-B4B4407CBC12}">
      <dgm:prSet phldrT="[Text]" custT="1"/>
      <dgm:spPr>
        <a:solidFill>
          <a:srgbClr val="CCCCCC">
            <a:alpha val="90000"/>
          </a:srgbClr>
        </a:solidFill>
      </dgm:spPr>
      <dgm:t>
        <a:bodyPr/>
        <a:lstStyle/>
        <a:p>
          <a:r>
            <a:rPr lang="en-US" sz="1400" dirty="0">
              <a:latin typeface="Times New Roman" pitchFamily="18" charset="0"/>
              <a:cs typeface="Times New Roman" pitchFamily="18" charset="0"/>
            </a:rPr>
            <a:t>PARTNER study results reveal zero transmissions under conditions of viral suppression after at least 58,000 distinct acts of penetrative sex without condoms.</a:t>
          </a:r>
        </a:p>
      </dgm:t>
    </dgm:pt>
    <dgm:pt modelId="{D0685AE6-3274-4BB3-8B6C-CA22676A6E21}" type="parTrans" cxnId="{CEF5541E-D462-4A30-BCC7-6AC8202FC019}">
      <dgm:prSet/>
      <dgm:spPr/>
      <dgm:t>
        <a:bodyPr/>
        <a:lstStyle/>
        <a:p>
          <a:endParaRPr lang="en-US"/>
        </a:p>
      </dgm:t>
    </dgm:pt>
    <dgm:pt modelId="{4C8C9C2A-B6D3-4E12-BD05-76EBE4170B20}" type="sibTrans" cxnId="{CEF5541E-D462-4A30-BCC7-6AC8202FC019}">
      <dgm:prSet/>
      <dgm:spPr/>
      <dgm:t>
        <a:bodyPr/>
        <a:lstStyle/>
        <a:p>
          <a:endParaRPr lang="en-US"/>
        </a:p>
      </dgm:t>
    </dgm:pt>
    <dgm:pt modelId="{3A4D0E89-E460-4E2C-8ACA-00B52C77E13B}">
      <dgm:prSet phldrT="[Text]" custT="1"/>
      <dgm:spPr>
        <a:solidFill>
          <a:srgbClr val="FF0000"/>
        </a:solidFill>
      </dgm:spPr>
      <dgm:t>
        <a:bodyPr/>
        <a:lstStyle/>
        <a:p>
          <a:r>
            <a:rPr lang="en-US" sz="1600" b="1" dirty="0">
              <a:solidFill>
                <a:schemeClr val="tx1"/>
              </a:solidFill>
              <a:latin typeface="Times New Roman" pitchFamily="18" charset="0"/>
              <a:cs typeface="Times New Roman" pitchFamily="18" charset="0"/>
            </a:rPr>
            <a:t>2016-beyond</a:t>
          </a:r>
        </a:p>
      </dgm:t>
    </dgm:pt>
    <dgm:pt modelId="{46DDCF72-EAB1-4E50-A2AA-2FE6C642F00C}" type="parTrans" cxnId="{6B169C89-04F9-463A-AA9D-70ED744EFDB7}">
      <dgm:prSet/>
      <dgm:spPr/>
      <dgm:t>
        <a:bodyPr/>
        <a:lstStyle/>
        <a:p>
          <a:endParaRPr lang="en-US"/>
        </a:p>
      </dgm:t>
    </dgm:pt>
    <dgm:pt modelId="{F4531C43-D95E-47AE-BAB1-8544A5198FD4}" type="sibTrans" cxnId="{6B169C89-04F9-463A-AA9D-70ED744EFDB7}">
      <dgm:prSet/>
      <dgm:spPr/>
      <dgm:t>
        <a:bodyPr/>
        <a:lstStyle/>
        <a:p>
          <a:endParaRPr lang="en-US"/>
        </a:p>
      </dgm:t>
    </dgm:pt>
    <dgm:pt modelId="{C2E621EE-DA97-47FD-A836-294981E30C60}">
      <dgm:prSet phldrT="[Text]" custT="1"/>
      <dgm:spPr/>
      <dgm:t>
        <a:bodyPr/>
        <a:lstStyle/>
        <a:p>
          <a:r>
            <a:rPr lang="en-US" sz="1400" dirty="0">
              <a:latin typeface="Times New Roman" pitchFamily="18" charset="0"/>
              <a:cs typeface="Times New Roman" pitchFamily="18" charset="0"/>
            </a:rPr>
            <a:t>NIH, CDC, US state and local health departments, and organizations around the world support the science behind the global U=U campaign (Undetectable = </a:t>
          </a:r>
          <a:r>
            <a:rPr lang="en-US" sz="1400" dirty="0" err="1">
              <a:latin typeface="Times New Roman" pitchFamily="18" charset="0"/>
              <a:cs typeface="Times New Roman" pitchFamily="18" charset="0"/>
            </a:rPr>
            <a:t>Untransmittable</a:t>
          </a:r>
          <a:r>
            <a:rPr lang="en-US" sz="1400" dirty="0">
              <a:latin typeface="Times New Roman" pitchFamily="18" charset="0"/>
              <a:cs typeface="Times New Roman" pitchFamily="18" charset="0"/>
            </a:rPr>
            <a:t>).</a:t>
          </a:r>
        </a:p>
      </dgm:t>
    </dgm:pt>
    <dgm:pt modelId="{ADEFCA2D-A8E1-4AEE-9188-3426150F373A}" type="parTrans" cxnId="{EE4733CC-C5E4-4EAC-AA91-C2997C75AD6B}">
      <dgm:prSet/>
      <dgm:spPr/>
      <dgm:t>
        <a:bodyPr/>
        <a:lstStyle/>
        <a:p>
          <a:endParaRPr lang="en-US"/>
        </a:p>
      </dgm:t>
    </dgm:pt>
    <dgm:pt modelId="{5CC932D4-0EF2-46C7-81EC-02D4EAE27A1C}" type="sibTrans" cxnId="{EE4733CC-C5E4-4EAC-AA91-C2997C75AD6B}">
      <dgm:prSet/>
      <dgm:spPr/>
      <dgm:t>
        <a:bodyPr/>
        <a:lstStyle/>
        <a:p>
          <a:endParaRPr lang="en-US"/>
        </a:p>
      </dgm:t>
    </dgm:pt>
    <dgm:pt modelId="{3C4062C0-DF3B-46B3-AB0F-5E6D832DC20A}">
      <dgm:prSet phldrT="[Text]" custT="1"/>
      <dgm:spPr>
        <a:solidFill>
          <a:srgbClr val="CCCCCC"/>
        </a:solidFill>
      </dgm:spPr>
      <dgm:t>
        <a:bodyPr/>
        <a:lstStyle/>
        <a:p>
          <a:r>
            <a:rPr lang="en-US" sz="1600" b="1" dirty="0">
              <a:solidFill>
                <a:schemeClr val="tx1"/>
              </a:solidFill>
              <a:latin typeface="Times New Roman" pitchFamily="18" charset="0"/>
              <a:cs typeface="Times New Roman" pitchFamily="18" charset="0"/>
            </a:rPr>
            <a:t>2017-beyond</a:t>
          </a:r>
        </a:p>
      </dgm:t>
    </dgm:pt>
    <dgm:pt modelId="{5E87EBC3-AE95-4260-A0D9-B652FFCC9D18}" type="parTrans" cxnId="{808A26ED-154A-49FB-9EB9-13344B4E2422}">
      <dgm:prSet/>
      <dgm:spPr/>
      <dgm:t>
        <a:bodyPr/>
        <a:lstStyle/>
        <a:p>
          <a:endParaRPr lang="en-US"/>
        </a:p>
      </dgm:t>
    </dgm:pt>
    <dgm:pt modelId="{2810703B-8441-4AA8-AD7C-E591347AB5F4}" type="sibTrans" cxnId="{808A26ED-154A-49FB-9EB9-13344B4E2422}">
      <dgm:prSet/>
      <dgm:spPr/>
      <dgm:t>
        <a:bodyPr/>
        <a:lstStyle/>
        <a:p>
          <a:endParaRPr lang="en-US"/>
        </a:p>
      </dgm:t>
    </dgm:pt>
    <dgm:pt modelId="{69F5350B-81FD-41B7-A873-BB6CEFE174A4}">
      <dgm:prSet phldrT="[Text]" custT="1"/>
      <dgm:spPr>
        <a:solidFill>
          <a:srgbClr val="CCCCCC">
            <a:alpha val="90000"/>
          </a:srgbClr>
        </a:solidFill>
      </dgm:spPr>
      <dgm:t>
        <a:bodyPr/>
        <a:lstStyle/>
        <a:p>
          <a:r>
            <a:rPr lang="en-US" sz="1400" dirty="0">
              <a:latin typeface="Times New Roman" pitchFamily="18" charset="0"/>
              <a:cs typeface="Times New Roman" pitchFamily="18" charset="0"/>
            </a:rPr>
            <a:t>Opposites Attract study results reveal zero transmissions under viral suppression among mixed-status cis gay couples after 16,889 acts of </a:t>
          </a:r>
          <a:r>
            <a:rPr lang="en-US" sz="1400" dirty="0" err="1">
              <a:latin typeface="Times New Roman" pitchFamily="18" charset="0"/>
              <a:cs typeface="Times New Roman" pitchFamily="18" charset="0"/>
            </a:rPr>
            <a:t>condomless</a:t>
          </a:r>
          <a:r>
            <a:rPr lang="en-US" sz="1400" dirty="0">
              <a:latin typeface="Times New Roman" pitchFamily="18" charset="0"/>
              <a:cs typeface="Times New Roman" pitchFamily="18" charset="0"/>
            </a:rPr>
            <a:t> anal sex without </a:t>
          </a:r>
          <a:r>
            <a:rPr lang="en-US" sz="1400" dirty="0" err="1">
              <a:latin typeface="Times New Roman" pitchFamily="18" charset="0"/>
              <a:cs typeface="Times New Roman" pitchFamily="18" charset="0"/>
            </a:rPr>
            <a:t>PrEP.</a:t>
          </a:r>
          <a:r>
            <a:rPr lang="en-US" sz="1400" dirty="0">
              <a:latin typeface="Times New Roman" pitchFamily="18" charset="0"/>
              <a:cs typeface="Times New Roman" pitchFamily="18" charset="0"/>
            </a:rPr>
            <a:t> </a:t>
          </a:r>
        </a:p>
      </dgm:t>
    </dgm:pt>
    <dgm:pt modelId="{BE4848B2-5062-46C8-A5F5-3E03BD4B87A4}" type="parTrans" cxnId="{2590B4CE-2896-4B7E-B43F-A5295069A308}">
      <dgm:prSet/>
      <dgm:spPr/>
      <dgm:t>
        <a:bodyPr/>
        <a:lstStyle/>
        <a:p>
          <a:endParaRPr lang="en-US"/>
        </a:p>
      </dgm:t>
    </dgm:pt>
    <dgm:pt modelId="{EE7D73BA-8C23-4908-9FF9-471B5070A4B6}" type="sibTrans" cxnId="{2590B4CE-2896-4B7E-B43F-A5295069A308}">
      <dgm:prSet/>
      <dgm:spPr/>
      <dgm:t>
        <a:bodyPr/>
        <a:lstStyle/>
        <a:p>
          <a:endParaRPr lang="en-US"/>
        </a:p>
      </dgm:t>
    </dgm:pt>
    <dgm:pt modelId="{A44572D0-13D7-4506-A659-10564A339085}">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ED4D0FFE-43DD-404C-AA1C-9D964198E032}" type="parTrans" cxnId="{D7A4660F-6D5B-4A87-B757-859B060445BE}">
      <dgm:prSet/>
      <dgm:spPr/>
      <dgm:t>
        <a:bodyPr/>
        <a:lstStyle/>
        <a:p>
          <a:endParaRPr lang="en-US"/>
        </a:p>
      </dgm:t>
    </dgm:pt>
    <dgm:pt modelId="{14AF0305-58CA-4898-B287-7B3F52E3E988}" type="sibTrans" cxnId="{D7A4660F-6D5B-4A87-B757-859B060445BE}">
      <dgm:prSet/>
      <dgm:spPr/>
      <dgm:t>
        <a:bodyPr/>
        <a:lstStyle/>
        <a:p>
          <a:endParaRPr lang="en-US"/>
        </a:p>
      </dgm:t>
    </dgm:pt>
    <dgm:pt modelId="{8AE8E815-8F0B-4DDD-A7D8-5E8F0CF6D0E3}">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1CDE6232-61B6-46E8-848F-2AC91919ABB6}" type="parTrans" cxnId="{708819C5-F6F8-4AB0-AAF8-44CCCD26F996}">
      <dgm:prSet/>
      <dgm:spPr/>
      <dgm:t>
        <a:bodyPr/>
        <a:lstStyle/>
        <a:p>
          <a:endParaRPr lang="en-US"/>
        </a:p>
      </dgm:t>
    </dgm:pt>
    <dgm:pt modelId="{615DC915-3722-4A3A-8ED5-D7D96F2DF88A}" type="sibTrans" cxnId="{708819C5-F6F8-4AB0-AAF8-44CCCD26F996}">
      <dgm:prSet/>
      <dgm:spPr/>
      <dgm:t>
        <a:bodyPr/>
        <a:lstStyle/>
        <a:p>
          <a:endParaRPr lang="en-US"/>
        </a:p>
      </dgm:t>
    </dgm:pt>
    <dgm:pt modelId="{A63CB599-E6C3-4E09-AE18-22C31C42BC6F}">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635DB86F-1718-4A52-97FE-AE00A5AEE21D}" type="parTrans" cxnId="{2753141C-A800-4526-9856-777E2863FAAC}">
      <dgm:prSet/>
      <dgm:spPr/>
      <dgm:t>
        <a:bodyPr/>
        <a:lstStyle/>
        <a:p>
          <a:endParaRPr lang="en-US"/>
        </a:p>
      </dgm:t>
    </dgm:pt>
    <dgm:pt modelId="{62214D6A-698D-4977-9305-B7D38E82090A}" type="sibTrans" cxnId="{2753141C-A800-4526-9856-777E2863FAAC}">
      <dgm:prSet/>
      <dgm:spPr/>
      <dgm:t>
        <a:bodyPr/>
        <a:lstStyle/>
        <a:p>
          <a:endParaRPr lang="en-US"/>
        </a:p>
      </dgm:t>
    </dgm:pt>
    <dgm:pt modelId="{45D44F7F-0B00-4B01-82FA-E2A989962D17}">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0C5FAAF3-3062-4E00-8C1B-EEF2868F908E}" type="parTrans" cxnId="{E1159860-5CAC-4383-AE0D-2EEE963F32CF}">
      <dgm:prSet/>
      <dgm:spPr/>
      <dgm:t>
        <a:bodyPr/>
        <a:lstStyle/>
        <a:p>
          <a:endParaRPr lang="en-US"/>
        </a:p>
      </dgm:t>
    </dgm:pt>
    <dgm:pt modelId="{17A8E70B-FF22-4C25-BC11-307F3118616B}" type="sibTrans" cxnId="{E1159860-5CAC-4383-AE0D-2EEE963F32CF}">
      <dgm:prSet/>
      <dgm:spPr/>
      <dgm:t>
        <a:bodyPr/>
        <a:lstStyle/>
        <a:p>
          <a:endParaRPr lang="en-US"/>
        </a:p>
      </dgm:t>
    </dgm:pt>
    <dgm:pt modelId="{A9DE77A8-B568-4B78-BFFC-379D28BD4962}">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23E1A266-BA94-4911-8BD7-4015B1341B31}" type="parTrans" cxnId="{E49493D7-4311-4A90-876B-2F44216F23CE}">
      <dgm:prSet/>
      <dgm:spPr/>
      <dgm:t>
        <a:bodyPr/>
        <a:lstStyle/>
        <a:p>
          <a:endParaRPr lang="en-US"/>
        </a:p>
      </dgm:t>
    </dgm:pt>
    <dgm:pt modelId="{18BBA78B-4D35-40B7-9DFC-173838612FAC}" type="sibTrans" cxnId="{E49493D7-4311-4A90-876B-2F44216F23CE}">
      <dgm:prSet/>
      <dgm:spPr/>
      <dgm:t>
        <a:bodyPr/>
        <a:lstStyle/>
        <a:p>
          <a:endParaRPr lang="en-US"/>
        </a:p>
      </dgm:t>
    </dgm:pt>
    <dgm:pt modelId="{96DA87BB-98BA-4157-969B-2FFFBA34FB77}">
      <dgm:prSet phldrT="[Text]"/>
      <dgm:spPr>
        <a:solidFill>
          <a:srgbClr val="CCCCCC">
            <a:alpha val="90000"/>
          </a:srgbClr>
        </a:solidFill>
      </dgm:spPr>
      <dgm:t>
        <a:bodyPr/>
        <a:lstStyle/>
        <a:p>
          <a:endParaRPr lang="en-US" sz="1200" dirty="0">
            <a:latin typeface="Times New Roman" pitchFamily="18" charset="0"/>
            <a:cs typeface="Times New Roman" pitchFamily="18" charset="0"/>
          </a:endParaRPr>
        </a:p>
      </dgm:t>
    </dgm:pt>
    <dgm:pt modelId="{9AF299BB-6859-47A3-B5FB-B77D52763286}" type="parTrans" cxnId="{E0E1A1C2-5078-4D56-9E8C-D4BB0F1634BE}">
      <dgm:prSet/>
      <dgm:spPr/>
      <dgm:t>
        <a:bodyPr/>
        <a:lstStyle/>
        <a:p>
          <a:endParaRPr lang="en-US"/>
        </a:p>
      </dgm:t>
    </dgm:pt>
    <dgm:pt modelId="{177B4D99-799F-4241-9EF6-C603C69A88AD}" type="sibTrans" cxnId="{E0E1A1C2-5078-4D56-9E8C-D4BB0F1634BE}">
      <dgm:prSet/>
      <dgm:spPr/>
      <dgm:t>
        <a:bodyPr/>
        <a:lstStyle/>
        <a:p>
          <a:endParaRPr lang="en-US"/>
        </a:p>
      </dgm:t>
    </dgm:pt>
    <dgm:pt modelId="{D5F511C6-B6CE-455C-9387-069B1D2C07BB}">
      <dgm:prSet phldrT="[Text]" custT="1"/>
      <dgm:spPr>
        <a:solidFill>
          <a:srgbClr val="CCCCCC">
            <a:alpha val="90000"/>
          </a:srgbClr>
        </a:solidFill>
      </dgm:spPr>
      <dgm:t>
        <a:bodyPr/>
        <a:lstStyle/>
        <a:p>
          <a:r>
            <a:rPr lang="en-US" sz="1400" dirty="0">
              <a:latin typeface="Times New Roman" pitchFamily="18" charset="0"/>
              <a:cs typeface="Times New Roman" pitchFamily="18" charset="0"/>
            </a:rPr>
            <a:t>The PARTNER 2 study followed, showing zero transmissions after 77,000 such acts. Undetectable really does equal </a:t>
          </a:r>
          <a:r>
            <a:rPr lang="en-US" sz="1400" dirty="0" err="1">
              <a:latin typeface="Times New Roman" pitchFamily="18" charset="0"/>
              <a:cs typeface="Times New Roman" pitchFamily="18" charset="0"/>
            </a:rPr>
            <a:t>untransmittable</a:t>
          </a:r>
          <a:r>
            <a:rPr lang="en-US" sz="1400" dirty="0">
              <a:latin typeface="Times New Roman" pitchFamily="18" charset="0"/>
              <a:cs typeface="Times New Roman" pitchFamily="18" charset="0"/>
            </a:rPr>
            <a:t>.</a:t>
          </a:r>
        </a:p>
      </dgm:t>
    </dgm:pt>
    <dgm:pt modelId="{979E11EB-60D2-4CDC-A372-738A568C0A32}" type="parTrans" cxnId="{A79FC703-17E1-4693-9B6A-E342F8664FC9}">
      <dgm:prSet/>
      <dgm:spPr/>
      <dgm:t>
        <a:bodyPr/>
        <a:lstStyle/>
        <a:p>
          <a:endParaRPr lang="en-US"/>
        </a:p>
      </dgm:t>
    </dgm:pt>
    <dgm:pt modelId="{F32E1283-8F96-4781-826B-63D212D3A558}" type="sibTrans" cxnId="{A79FC703-17E1-4693-9B6A-E342F8664FC9}">
      <dgm:prSet/>
      <dgm:spPr/>
      <dgm:t>
        <a:bodyPr/>
        <a:lstStyle/>
        <a:p>
          <a:endParaRPr lang="en-US"/>
        </a:p>
      </dgm:t>
    </dgm:pt>
    <dgm:pt modelId="{6AD2A83D-9D45-45AA-95A7-6927054A6114}" type="pres">
      <dgm:prSet presAssocID="{12A1D6F9-7BA5-466E-9F43-6F67465A302F}" presName="Name0" presStyleCnt="0">
        <dgm:presLayoutVars>
          <dgm:dir/>
          <dgm:animLvl val="lvl"/>
          <dgm:resizeHandles val="exact"/>
        </dgm:presLayoutVars>
      </dgm:prSet>
      <dgm:spPr/>
    </dgm:pt>
    <dgm:pt modelId="{29F73062-8BCB-4C75-B513-A556365789AB}" type="pres">
      <dgm:prSet presAssocID="{46EBDF19-91F2-4B76-B098-08DF75AA0AE8}" presName="composite" presStyleCnt="0"/>
      <dgm:spPr/>
    </dgm:pt>
    <dgm:pt modelId="{4F6E771A-0598-48AF-82F4-E185A1657EF5}" type="pres">
      <dgm:prSet presAssocID="{46EBDF19-91F2-4B76-B098-08DF75AA0AE8}" presName="parTx" presStyleLbl="alignNode1" presStyleIdx="0" presStyleCnt="4">
        <dgm:presLayoutVars>
          <dgm:chMax val="0"/>
          <dgm:chPref val="0"/>
          <dgm:bulletEnabled val="1"/>
        </dgm:presLayoutVars>
      </dgm:prSet>
      <dgm:spPr/>
    </dgm:pt>
    <dgm:pt modelId="{A4198D77-0091-411B-90EB-D1B936037339}" type="pres">
      <dgm:prSet presAssocID="{46EBDF19-91F2-4B76-B098-08DF75AA0AE8}" presName="desTx" presStyleLbl="alignAccFollowNode1" presStyleIdx="0" presStyleCnt="4">
        <dgm:presLayoutVars>
          <dgm:bulletEnabled val="1"/>
        </dgm:presLayoutVars>
      </dgm:prSet>
      <dgm:spPr/>
    </dgm:pt>
    <dgm:pt modelId="{FBA92CE9-A235-46C6-8859-64BB535E5DC0}" type="pres">
      <dgm:prSet presAssocID="{65F64C46-444B-4678-9C0F-06C3D98F21EE}" presName="space" presStyleCnt="0"/>
      <dgm:spPr/>
    </dgm:pt>
    <dgm:pt modelId="{C725D59A-B919-43AC-8F63-5227238F6039}" type="pres">
      <dgm:prSet presAssocID="{37A9E0AF-CC71-45F9-8BDA-329EC45639EE}" presName="composite" presStyleCnt="0"/>
      <dgm:spPr/>
    </dgm:pt>
    <dgm:pt modelId="{577FF8FA-8F36-46E0-9133-66224CF63208}" type="pres">
      <dgm:prSet presAssocID="{37A9E0AF-CC71-45F9-8BDA-329EC45639EE}" presName="parTx" presStyleLbl="alignNode1" presStyleIdx="1" presStyleCnt="4">
        <dgm:presLayoutVars>
          <dgm:chMax val="0"/>
          <dgm:chPref val="0"/>
          <dgm:bulletEnabled val="1"/>
        </dgm:presLayoutVars>
      </dgm:prSet>
      <dgm:spPr/>
    </dgm:pt>
    <dgm:pt modelId="{C7F11177-9C2C-47A4-9C0C-16840335F43D}" type="pres">
      <dgm:prSet presAssocID="{37A9E0AF-CC71-45F9-8BDA-329EC45639EE}" presName="desTx" presStyleLbl="alignAccFollowNode1" presStyleIdx="1" presStyleCnt="4">
        <dgm:presLayoutVars>
          <dgm:bulletEnabled val="1"/>
        </dgm:presLayoutVars>
      </dgm:prSet>
      <dgm:spPr/>
    </dgm:pt>
    <dgm:pt modelId="{934FF262-4A31-44E8-B26A-F90F57553602}" type="pres">
      <dgm:prSet presAssocID="{AB56FEC6-967D-47E0-9258-FB4117567F17}" presName="space" presStyleCnt="0"/>
      <dgm:spPr/>
    </dgm:pt>
    <dgm:pt modelId="{E18FD3E5-DD72-4EBD-96FD-77FC0D30B2E8}" type="pres">
      <dgm:prSet presAssocID="{3A4D0E89-E460-4E2C-8ACA-00B52C77E13B}" presName="composite" presStyleCnt="0"/>
      <dgm:spPr/>
    </dgm:pt>
    <dgm:pt modelId="{8294AC8D-5A45-4D77-AF84-BEFDEE9AB896}" type="pres">
      <dgm:prSet presAssocID="{3A4D0E89-E460-4E2C-8ACA-00B52C77E13B}" presName="parTx" presStyleLbl="alignNode1" presStyleIdx="2" presStyleCnt="4">
        <dgm:presLayoutVars>
          <dgm:chMax val="0"/>
          <dgm:chPref val="0"/>
          <dgm:bulletEnabled val="1"/>
        </dgm:presLayoutVars>
      </dgm:prSet>
      <dgm:spPr/>
    </dgm:pt>
    <dgm:pt modelId="{34FF6AEF-5C65-48C1-B72B-8BB3D222CC9A}" type="pres">
      <dgm:prSet presAssocID="{3A4D0E89-E460-4E2C-8ACA-00B52C77E13B}" presName="desTx" presStyleLbl="alignAccFollowNode1" presStyleIdx="2" presStyleCnt="4">
        <dgm:presLayoutVars>
          <dgm:bulletEnabled val="1"/>
        </dgm:presLayoutVars>
      </dgm:prSet>
      <dgm:spPr/>
    </dgm:pt>
    <dgm:pt modelId="{518FE5EF-CAC1-47E1-B853-CA8AF9EB4F69}" type="pres">
      <dgm:prSet presAssocID="{F4531C43-D95E-47AE-BAB1-8544A5198FD4}" presName="space" presStyleCnt="0"/>
      <dgm:spPr/>
    </dgm:pt>
    <dgm:pt modelId="{D7D10F5D-C762-47AC-BFC3-334B25818AA7}" type="pres">
      <dgm:prSet presAssocID="{3C4062C0-DF3B-46B3-AB0F-5E6D832DC20A}" presName="composite" presStyleCnt="0"/>
      <dgm:spPr/>
    </dgm:pt>
    <dgm:pt modelId="{85310109-E1AC-43E0-AB88-7824C767A4BE}" type="pres">
      <dgm:prSet presAssocID="{3C4062C0-DF3B-46B3-AB0F-5E6D832DC20A}" presName="parTx" presStyleLbl="alignNode1" presStyleIdx="3" presStyleCnt="4">
        <dgm:presLayoutVars>
          <dgm:chMax val="0"/>
          <dgm:chPref val="0"/>
          <dgm:bulletEnabled val="1"/>
        </dgm:presLayoutVars>
      </dgm:prSet>
      <dgm:spPr/>
    </dgm:pt>
    <dgm:pt modelId="{901A661C-191E-422A-8174-817890B88D93}" type="pres">
      <dgm:prSet presAssocID="{3C4062C0-DF3B-46B3-AB0F-5E6D832DC20A}" presName="desTx" presStyleLbl="alignAccFollowNode1" presStyleIdx="3" presStyleCnt="4">
        <dgm:presLayoutVars>
          <dgm:bulletEnabled val="1"/>
        </dgm:presLayoutVars>
      </dgm:prSet>
      <dgm:spPr/>
    </dgm:pt>
  </dgm:ptLst>
  <dgm:cxnLst>
    <dgm:cxn modelId="{A79FC703-17E1-4693-9B6A-E342F8664FC9}" srcId="{3C4062C0-DF3B-46B3-AB0F-5E6D832DC20A}" destId="{D5F511C6-B6CE-455C-9387-069B1D2C07BB}" srcOrd="1" destOrd="0" parTransId="{979E11EB-60D2-4CDC-A372-738A568C0A32}" sibTransId="{F32E1283-8F96-4781-826B-63D212D3A558}"/>
    <dgm:cxn modelId="{D7A4660F-6D5B-4A87-B757-859B060445BE}" srcId="{3C4062C0-DF3B-46B3-AB0F-5E6D832DC20A}" destId="{A44572D0-13D7-4506-A659-10564A339085}" srcOrd="7" destOrd="0" parTransId="{ED4D0FFE-43DD-404C-AA1C-9D964198E032}" sibTransId="{14AF0305-58CA-4898-B287-7B3F52E3E988}"/>
    <dgm:cxn modelId="{D52B1615-0020-435E-97DA-95609044BF0C}" type="presOf" srcId="{A9DE77A8-B568-4B78-BFFC-379D28BD4962}" destId="{901A661C-191E-422A-8174-817890B88D93}" srcOrd="0" destOrd="5" presId="urn:microsoft.com/office/officeart/2005/8/layout/hList1"/>
    <dgm:cxn modelId="{726D5F16-57BE-4AE4-954E-C3B747A2499C}" type="presOf" srcId="{46EBDF19-91F2-4B76-B098-08DF75AA0AE8}" destId="{4F6E771A-0598-48AF-82F4-E185A1657EF5}" srcOrd="0" destOrd="0" presId="urn:microsoft.com/office/officeart/2005/8/layout/hList1"/>
    <dgm:cxn modelId="{AC534C18-C5F1-4006-867F-01F1B989E772}" srcId="{12A1D6F9-7BA5-466E-9F43-6F67465A302F}" destId="{46EBDF19-91F2-4B76-B098-08DF75AA0AE8}" srcOrd="0" destOrd="0" parTransId="{3E2F262E-A00E-46B6-BC0C-DF425228350F}" sibTransId="{65F64C46-444B-4678-9C0F-06C3D98F21EE}"/>
    <dgm:cxn modelId="{2753141C-A800-4526-9856-777E2863FAAC}" srcId="{3C4062C0-DF3B-46B3-AB0F-5E6D832DC20A}" destId="{A63CB599-E6C3-4E09-AE18-22C31C42BC6F}" srcOrd="3" destOrd="0" parTransId="{635DB86F-1718-4A52-97FE-AE00A5AEE21D}" sibTransId="{62214D6A-698D-4977-9305-B7D38E82090A}"/>
    <dgm:cxn modelId="{CEF5541E-D462-4A30-BCC7-6AC8202FC019}" srcId="{37A9E0AF-CC71-45F9-8BDA-329EC45639EE}" destId="{48F56543-6513-461B-8407-B4B4407CBC12}" srcOrd="0" destOrd="0" parTransId="{D0685AE6-3274-4BB3-8B6C-CA22676A6E21}" sibTransId="{4C8C9C2A-B6D3-4E12-BD05-76EBE4170B20}"/>
    <dgm:cxn modelId="{399AF72C-F9C8-401B-BA6E-9CAE98A0D331}" type="presOf" srcId="{3C4062C0-DF3B-46B3-AB0F-5E6D832DC20A}" destId="{85310109-E1AC-43E0-AB88-7824C767A4BE}" srcOrd="0" destOrd="0" presId="urn:microsoft.com/office/officeart/2005/8/layout/hList1"/>
    <dgm:cxn modelId="{714B2A30-F310-4078-A991-642A3A02169C}" type="presOf" srcId="{12A1D6F9-7BA5-466E-9F43-6F67465A302F}" destId="{6AD2A83D-9D45-45AA-95A7-6927054A6114}" srcOrd="0" destOrd="0" presId="urn:microsoft.com/office/officeart/2005/8/layout/hList1"/>
    <dgm:cxn modelId="{A8FDCD33-7BA9-48F0-A489-3F7E65D24BA6}" type="presOf" srcId="{45D44F7F-0B00-4B01-82FA-E2A989962D17}" destId="{901A661C-191E-422A-8174-817890B88D93}" srcOrd="0" destOrd="4" presId="urn:microsoft.com/office/officeart/2005/8/layout/hList1"/>
    <dgm:cxn modelId="{854B3534-0EB5-485E-BAD7-DAEF00BAAC88}" type="presOf" srcId="{69F5350B-81FD-41B7-A873-BB6CEFE174A4}" destId="{901A661C-191E-422A-8174-817890B88D93}" srcOrd="0" destOrd="0" presId="urn:microsoft.com/office/officeart/2005/8/layout/hList1"/>
    <dgm:cxn modelId="{B367BF34-E12E-499E-8C82-5CA02763A97A}" type="presOf" srcId="{0F566592-BE42-4F3C-8909-3688D7C9C3A4}" destId="{A4198D77-0091-411B-90EB-D1B936037339}" srcOrd="0" destOrd="0" presId="urn:microsoft.com/office/officeart/2005/8/layout/hList1"/>
    <dgm:cxn modelId="{D8BCA938-C3FC-489C-8A33-B5DB6B9C5629}" srcId="{46EBDF19-91F2-4B76-B098-08DF75AA0AE8}" destId="{0F566592-BE42-4F3C-8909-3688D7C9C3A4}" srcOrd="0" destOrd="0" parTransId="{CF6574DB-5D4E-4E34-AA43-860C35BF0586}" sibTransId="{4BE50E68-700D-4883-9E0B-B0E5293389C3}"/>
    <dgm:cxn modelId="{E72E9B3A-3409-4D4C-9D6A-2A3B27D59269}" type="presOf" srcId="{D5F511C6-B6CE-455C-9387-069B1D2C07BB}" destId="{901A661C-191E-422A-8174-817890B88D93}" srcOrd="0" destOrd="1" presId="urn:microsoft.com/office/officeart/2005/8/layout/hList1"/>
    <dgm:cxn modelId="{8997F85E-56E4-49ED-9FAE-CABA03E214E2}" type="presOf" srcId="{3A4D0E89-E460-4E2C-8ACA-00B52C77E13B}" destId="{8294AC8D-5A45-4D77-AF84-BEFDEE9AB896}" srcOrd="0" destOrd="0" presId="urn:microsoft.com/office/officeart/2005/8/layout/hList1"/>
    <dgm:cxn modelId="{E1159860-5CAC-4383-AE0D-2EEE963F32CF}" srcId="{3C4062C0-DF3B-46B3-AB0F-5E6D832DC20A}" destId="{45D44F7F-0B00-4B01-82FA-E2A989962D17}" srcOrd="4" destOrd="0" parTransId="{0C5FAAF3-3062-4E00-8C1B-EEF2868F908E}" sibTransId="{17A8E70B-FF22-4C25-BC11-307F3118616B}"/>
    <dgm:cxn modelId="{C578E045-9DF3-4081-967D-1EE1DDB7FEA7}" type="presOf" srcId="{8AE8E815-8F0B-4DDD-A7D8-5E8F0CF6D0E3}" destId="{901A661C-191E-422A-8174-817890B88D93}" srcOrd="0" destOrd="2" presId="urn:microsoft.com/office/officeart/2005/8/layout/hList1"/>
    <dgm:cxn modelId="{A7CADF4A-E304-4E81-838C-280A65818799}" type="presOf" srcId="{37A9E0AF-CC71-45F9-8BDA-329EC45639EE}" destId="{577FF8FA-8F36-46E0-9133-66224CF63208}" srcOrd="0" destOrd="0" presId="urn:microsoft.com/office/officeart/2005/8/layout/hList1"/>
    <dgm:cxn modelId="{4A08957F-4934-4BCA-8043-6C8FF4526780}" type="presOf" srcId="{A44572D0-13D7-4506-A659-10564A339085}" destId="{901A661C-191E-422A-8174-817890B88D93}" srcOrd="0" destOrd="7" presId="urn:microsoft.com/office/officeart/2005/8/layout/hList1"/>
    <dgm:cxn modelId="{6B169C89-04F9-463A-AA9D-70ED744EFDB7}" srcId="{12A1D6F9-7BA5-466E-9F43-6F67465A302F}" destId="{3A4D0E89-E460-4E2C-8ACA-00B52C77E13B}" srcOrd="2" destOrd="0" parTransId="{46DDCF72-EAB1-4E50-A2AA-2FE6C642F00C}" sibTransId="{F4531C43-D95E-47AE-BAB1-8544A5198FD4}"/>
    <dgm:cxn modelId="{A9919B99-6D21-42BF-99EC-554FC82545A8}" srcId="{12A1D6F9-7BA5-466E-9F43-6F67465A302F}" destId="{37A9E0AF-CC71-45F9-8BDA-329EC45639EE}" srcOrd="1" destOrd="0" parTransId="{1E220616-C0C5-4457-91DA-3786BDA6C0BE}" sibTransId="{AB56FEC6-967D-47E0-9258-FB4117567F17}"/>
    <dgm:cxn modelId="{7B5F6A9A-1CA9-42E4-B969-D8D8D78D448D}" type="presOf" srcId="{48F56543-6513-461B-8407-B4B4407CBC12}" destId="{C7F11177-9C2C-47A4-9C0C-16840335F43D}" srcOrd="0" destOrd="0" presId="urn:microsoft.com/office/officeart/2005/8/layout/hList1"/>
    <dgm:cxn modelId="{42BEA8BD-2F3C-48C2-920D-0D386607FCB4}" type="presOf" srcId="{96DA87BB-98BA-4157-969B-2FFFBA34FB77}" destId="{901A661C-191E-422A-8174-817890B88D93}" srcOrd="0" destOrd="6" presId="urn:microsoft.com/office/officeart/2005/8/layout/hList1"/>
    <dgm:cxn modelId="{0356B4BD-A2EA-48F9-91B6-A7CF2D8E6E31}" type="presOf" srcId="{C2E621EE-DA97-47FD-A836-294981E30C60}" destId="{34FF6AEF-5C65-48C1-B72B-8BB3D222CC9A}" srcOrd="0" destOrd="0" presId="urn:microsoft.com/office/officeart/2005/8/layout/hList1"/>
    <dgm:cxn modelId="{E0E1A1C2-5078-4D56-9E8C-D4BB0F1634BE}" srcId="{3C4062C0-DF3B-46B3-AB0F-5E6D832DC20A}" destId="{96DA87BB-98BA-4157-969B-2FFFBA34FB77}" srcOrd="6" destOrd="0" parTransId="{9AF299BB-6859-47A3-B5FB-B77D52763286}" sibTransId="{177B4D99-799F-4241-9EF6-C603C69A88AD}"/>
    <dgm:cxn modelId="{708819C5-F6F8-4AB0-AAF8-44CCCD26F996}" srcId="{3C4062C0-DF3B-46B3-AB0F-5E6D832DC20A}" destId="{8AE8E815-8F0B-4DDD-A7D8-5E8F0CF6D0E3}" srcOrd="2" destOrd="0" parTransId="{1CDE6232-61B6-46E8-848F-2AC91919ABB6}" sibTransId="{615DC915-3722-4A3A-8ED5-D7D96F2DF88A}"/>
    <dgm:cxn modelId="{EE4733CC-C5E4-4EAC-AA91-C2997C75AD6B}" srcId="{3A4D0E89-E460-4E2C-8ACA-00B52C77E13B}" destId="{C2E621EE-DA97-47FD-A836-294981E30C60}" srcOrd="0" destOrd="0" parTransId="{ADEFCA2D-A8E1-4AEE-9188-3426150F373A}" sibTransId="{5CC932D4-0EF2-46C7-81EC-02D4EAE27A1C}"/>
    <dgm:cxn modelId="{2590B4CE-2896-4B7E-B43F-A5295069A308}" srcId="{3C4062C0-DF3B-46B3-AB0F-5E6D832DC20A}" destId="{69F5350B-81FD-41B7-A873-BB6CEFE174A4}" srcOrd="0" destOrd="0" parTransId="{BE4848B2-5062-46C8-A5F5-3E03BD4B87A4}" sibTransId="{EE7D73BA-8C23-4908-9FF9-471B5070A4B6}"/>
    <dgm:cxn modelId="{E49493D7-4311-4A90-876B-2F44216F23CE}" srcId="{3C4062C0-DF3B-46B3-AB0F-5E6D832DC20A}" destId="{A9DE77A8-B568-4B78-BFFC-379D28BD4962}" srcOrd="5" destOrd="0" parTransId="{23E1A266-BA94-4911-8BD7-4015B1341B31}" sibTransId="{18BBA78B-4D35-40B7-9DFC-173838612FAC}"/>
    <dgm:cxn modelId="{F0D73BE1-A197-4DE9-9529-A25ECD0FB35E}" type="presOf" srcId="{A63CB599-E6C3-4E09-AE18-22C31C42BC6F}" destId="{901A661C-191E-422A-8174-817890B88D93}" srcOrd="0" destOrd="3" presId="urn:microsoft.com/office/officeart/2005/8/layout/hList1"/>
    <dgm:cxn modelId="{808A26ED-154A-49FB-9EB9-13344B4E2422}" srcId="{12A1D6F9-7BA5-466E-9F43-6F67465A302F}" destId="{3C4062C0-DF3B-46B3-AB0F-5E6D832DC20A}" srcOrd="3" destOrd="0" parTransId="{5E87EBC3-AE95-4260-A0D9-B652FFCC9D18}" sibTransId="{2810703B-8441-4AA8-AD7C-E591347AB5F4}"/>
    <dgm:cxn modelId="{CE1235C8-0314-4990-9221-2675C58F2A43}" type="presParOf" srcId="{6AD2A83D-9D45-45AA-95A7-6927054A6114}" destId="{29F73062-8BCB-4C75-B513-A556365789AB}" srcOrd="0" destOrd="0" presId="urn:microsoft.com/office/officeart/2005/8/layout/hList1"/>
    <dgm:cxn modelId="{1D3F798A-8AC8-4DD4-B4F6-0BF597059493}" type="presParOf" srcId="{29F73062-8BCB-4C75-B513-A556365789AB}" destId="{4F6E771A-0598-48AF-82F4-E185A1657EF5}" srcOrd="0" destOrd="0" presId="urn:microsoft.com/office/officeart/2005/8/layout/hList1"/>
    <dgm:cxn modelId="{FD549E88-A044-44ED-A7D1-EDCE61838FEB}" type="presParOf" srcId="{29F73062-8BCB-4C75-B513-A556365789AB}" destId="{A4198D77-0091-411B-90EB-D1B936037339}" srcOrd="1" destOrd="0" presId="urn:microsoft.com/office/officeart/2005/8/layout/hList1"/>
    <dgm:cxn modelId="{3BF69EB1-A00B-4438-8A47-D950252E0156}" type="presParOf" srcId="{6AD2A83D-9D45-45AA-95A7-6927054A6114}" destId="{FBA92CE9-A235-46C6-8859-64BB535E5DC0}" srcOrd="1" destOrd="0" presId="urn:microsoft.com/office/officeart/2005/8/layout/hList1"/>
    <dgm:cxn modelId="{69A08726-765E-42F1-AF64-3EACAF4611F7}" type="presParOf" srcId="{6AD2A83D-9D45-45AA-95A7-6927054A6114}" destId="{C725D59A-B919-43AC-8F63-5227238F6039}" srcOrd="2" destOrd="0" presId="urn:microsoft.com/office/officeart/2005/8/layout/hList1"/>
    <dgm:cxn modelId="{DB4CDF38-1B21-412E-825C-2D564DF33EBE}" type="presParOf" srcId="{C725D59A-B919-43AC-8F63-5227238F6039}" destId="{577FF8FA-8F36-46E0-9133-66224CF63208}" srcOrd="0" destOrd="0" presId="urn:microsoft.com/office/officeart/2005/8/layout/hList1"/>
    <dgm:cxn modelId="{ED336217-0D77-49BE-A5AA-5146014A4F50}" type="presParOf" srcId="{C725D59A-B919-43AC-8F63-5227238F6039}" destId="{C7F11177-9C2C-47A4-9C0C-16840335F43D}" srcOrd="1" destOrd="0" presId="urn:microsoft.com/office/officeart/2005/8/layout/hList1"/>
    <dgm:cxn modelId="{278BD0C5-D1F8-46F3-99C8-30969E15C5EE}" type="presParOf" srcId="{6AD2A83D-9D45-45AA-95A7-6927054A6114}" destId="{934FF262-4A31-44E8-B26A-F90F57553602}" srcOrd="3" destOrd="0" presId="urn:microsoft.com/office/officeart/2005/8/layout/hList1"/>
    <dgm:cxn modelId="{3E38A259-B8A7-4E74-BA11-6919DF978681}" type="presParOf" srcId="{6AD2A83D-9D45-45AA-95A7-6927054A6114}" destId="{E18FD3E5-DD72-4EBD-96FD-77FC0D30B2E8}" srcOrd="4" destOrd="0" presId="urn:microsoft.com/office/officeart/2005/8/layout/hList1"/>
    <dgm:cxn modelId="{64F16307-DF2F-4231-A731-DE81AE591AE4}" type="presParOf" srcId="{E18FD3E5-DD72-4EBD-96FD-77FC0D30B2E8}" destId="{8294AC8D-5A45-4D77-AF84-BEFDEE9AB896}" srcOrd="0" destOrd="0" presId="urn:microsoft.com/office/officeart/2005/8/layout/hList1"/>
    <dgm:cxn modelId="{209078DF-D7CA-4F32-AB10-135BFD3C3BA8}" type="presParOf" srcId="{E18FD3E5-DD72-4EBD-96FD-77FC0D30B2E8}" destId="{34FF6AEF-5C65-48C1-B72B-8BB3D222CC9A}" srcOrd="1" destOrd="0" presId="urn:microsoft.com/office/officeart/2005/8/layout/hList1"/>
    <dgm:cxn modelId="{E272ABA9-971E-4C9D-BE5B-59081EE1C93F}" type="presParOf" srcId="{6AD2A83D-9D45-45AA-95A7-6927054A6114}" destId="{518FE5EF-CAC1-47E1-B853-CA8AF9EB4F69}" srcOrd="5" destOrd="0" presId="urn:microsoft.com/office/officeart/2005/8/layout/hList1"/>
    <dgm:cxn modelId="{EEAE763A-8B45-43B6-9485-60A21E34EEAE}" type="presParOf" srcId="{6AD2A83D-9D45-45AA-95A7-6927054A6114}" destId="{D7D10F5D-C762-47AC-BFC3-334B25818AA7}" srcOrd="6" destOrd="0" presId="urn:microsoft.com/office/officeart/2005/8/layout/hList1"/>
    <dgm:cxn modelId="{648D3233-E2B2-444C-B978-7910DED2E698}" type="presParOf" srcId="{D7D10F5D-C762-47AC-BFC3-334B25818AA7}" destId="{85310109-E1AC-43E0-AB88-7824C767A4BE}" srcOrd="0" destOrd="0" presId="urn:microsoft.com/office/officeart/2005/8/layout/hList1"/>
    <dgm:cxn modelId="{0EA27D8D-DDA8-4D30-B432-42587082B3F8}" type="presParOf" srcId="{D7D10F5D-C762-47AC-BFC3-334B25818AA7}" destId="{901A661C-191E-422A-8174-817890B88D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AEC2392-7BA3-48C5-A1AD-FD93903BE08E}" type="doc">
      <dgm:prSet loTypeId="urn:microsoft.com/office/officeart/2005/8/layout/pyramid3" loCatId="pyramid" qsTypeId="urn:microsoft.com/office/officeart/2005/8/quickstyle/simple1" qsCatId="simple" csTypeId="urn:microsoft.com/office/officeart/2005/8/colors/accent1_2" csCatId="accent1" phldr="1"/>
      <dgm:spPr/>
    </dgm:pt>
    <dgm:pt modelId="{FDA7235F-7E32-4AAB-B309-7CE85AE33F33}">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1.1 million people with HIV</a:t>
          </a:r>
        </a:p>
      </dgm:t>
    </dgm:pt>
    <dgm:pt modelId="{BE55E659-0A72-41E1-B901-4755AAA825AE}" type="par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D69E14B-6AD7-48F0-87FE-98E494CCE629}" type="sib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7159D66-7213-4B7A-B173-003B2AE2B7C9}">
      <dgm:prSet phldrT="[Text]" custT="1"/>
      <dgm:spPr>
        <a:solidFill>
          <a:schemeClr val="accent2"/>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935,000 (85%) know their status</a:t>
          </a:r>
        </a:p>
      </dgm:t>
    </dgm:pt>
    <dgm:pt modelId="{79F8A3FA-ACCB-49EE-8C3A-81CBA45E3BAD}" type="par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7FB7ABDD-650E-41F8-9798-7EADF9F59115}" type="sib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4283654C-5370-49B5-847C-C0339B417F13}">
      <dgm:prSet phldrT="[Text]" custT="1"/>
      <dgm:spPr>
        <a:solidFill>
          <a:srgbClr val="B04848"/>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682,000 (62%) have started HIV medical care</a:t>
          </a:r>
        </a:p>
      </dgm:t>
    </dgm:pt>
    <dgm:pt modelId="{095D3C8E-8E16-4C32-854A-29A9480A96C0}" type="par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92D7951F-455A-4D6D-BDFA-E6E296797F6B}" type="sib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BC29A141-897F-45E0-B27B-EA86F404673E}">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528,000 (48%) have stayed in HIV medical care</a:t>
          </a:r>
        </a:p>
      </dgm:t>
    </dgm:pt>
    <dgm:pt modelId="{DBFDC72D-6B23-4852-953E-51530ACD264D}" type="par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11BC62F-A124-4DA7-BAF8-422189315533}" type="sib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B3DE1CC-9779-4C17-852C-239DD810DAC4}">
      <dgm:prSet phldrT="[Text]" custT="1"/>
      <dgm:spPr>
        <a:solidFill>
          <a:srgbClr val="EF4025"/>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539,000      </a:t>
          </a:r>
        </a:p>
        <a:p>
          <a:r>
            <a:rPr lang="en-US" sz="1400" b="1" dirty="0">
              <a:solidFill>
                <a:schemeClr val="tx1"/>
              </a:solidFill>
              <a:latin typeface="Times New Roman" panose="02020603050405020304" pitchFamily="18" charset="0"/>
              <a:cs typeface="Times New Roman" panose="02020603050405020304" pitchFamily="18" charset="0"/>
            </a:rPr>
            <a:t>(49%)</a:t>
          </a:r>
        </a:p>
      </dgm:t>
    </dgm:pt>
    <dgm:pt modelId="{4600F962-D4C1-4D46-B89D-2A286D743D19}" type="par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CF88EFDD-D1F4-4FB1-ABAE-299249D43D97}" type="sib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08DA986F-3BFB-40B9-AD57-C7FC086DBC69}" type="pres">
      <dgm:prSet presAssocID="{3AEC2392-7BA3-48C5-A1AD-FD93903BE08E}" presName="Name0" presStyleCnt="0">
        <dgm:presLayoutVars>
          <dgm:dir/>
          <dgm:animLvl val="lvl"/>
          <dgm:resizeHandles val="exact"/>
        </dgm:presLayoutVars>
      </dgm:prSet>
      <dgm:spPr/>
    </dgm:pt>
    <dgm:pt modelId="{AC8CF314-6535-4A26-9EA4-BF49BF84557C}" type="pres">
      <dgm:prSet presAssocID="{FDA7235F-7E32-4AAB-B309-7CE85AE33F33}" presName="Name8" presStyleCnt="0"/>
      <dgm:spPr/>
    </dgm:pt>
    <dgm:pt modelId="{38972DDD-4C75-4AAD-A7A3-C6536124EFAE}" type="pres">
      <dgm:prSet presAssocID="{FDA7235F-7E32-4AAB-B309-7CE85AE33F33}" presName="level" presStyleLbl="node1" presStyleIdx="0" presStyleCnt="5">
        <dgm:presLayoutVars>
          <dgm:chMax val="1"/>
          <dgm:bulletEnabled val="1"/>
        </dgm:presLayoutVars>
      </dgm:prSet>
      <dgm:spPr/>
    </dgm:pt>
    <dgm:pt modelId="{E8AE81A6-CA93-41B2-98A6-6464A81DE4A7}" type="pres">
      <dgm:prSet presAssocID="{FDA7235F-7E32-4AAB-B309-7CE85AE33F33}" presName="levelTx" presStyleLbl="revTx" presStyleIdx="0" presStyleCnt="0">
        <dgm:presLayoutVars>
          <dgm:chMax val="1"/>
          <dgm:bulletEnabled val="1"/>
        </dgm:presLayoutVars>
      </dgm:prSet>
      <dgm:spPr/>
    </dgm:pt>
    <dgm:pt modelId="{80D1DE4E-2191-4934-A13D-CA2C592DB72B}" type="pres">
      <dgm:prSet presAssocID="{27159D66-7213-4B7A-B173-003B2AE2B7C9}" presName="Name8" presStyleCnt="0"/>
      <dgm:spPr/>
    </dgm:pt>
    <dgm:pt modelId="{609F17D4-79FB-47FD-80DA-D7D1FC04F803}" type="pres">
      <dgm:prSet presAssocID="{27159D66-7213-4B7A-B173-003B2AE2B7C9}" presName="level" presStyleLbl="node1" presStyleIdx="1" presStyleCnt="5">
        <dgm:presLayoutVars>
          <dgm:chMax val="1"/>
          <dgm:bulletEnabled val="1"/>
        </dgm:presLayoutVars>
      </dgm:prSet>
      <dgm:spPr/>
    </dgm:pt>
    <dgm:pt modelId="{772D2D05-7167-4BF3-BDCA-C8BD9AEC6314}" type="pres">
      <dgm:prSet presAssocID="{27159D66-7213-4B7A-B173-003B2AE2B7C9}" presName="levelTx" presStyleLbl="revTx" presStyleIdx="0" presStyleCnt="0">
        <dgm:presLayoutVars>
          <dgm:chMax val="1"/>
          <dgm:bulletEnabled val="1"/>
        </dgm:presLayoutVars>
      </dgm:prSet>
      <dgm:spPr/>
    </dgm:pt>
    <dgm:pt modelId="{5BDE9701-1687-462A-AA22-19834CBD409D}" type="pres">
      <dgm:prSet presAssocID="{4283654C-5370-49B5-847C-C0339B417F13}" presName="Name8" presStyleCnt="0"/>
      <dgm:spPr/>
    </dgm:pt>
    <dgm:pt modelId="{D406DB0B-664D-4505-9A9A-1AC021DA25B3}" type="pres">
      <dgm:prSet presAssocID="{4283654C-5370-49B5-847C-C0339B417F13}" presName="level" presStyleLbl="node1" presStyleIdx="2" presStyleCnt="5">
        <dgm:presLayoutVars>
          <dgm:chMax val="1"/>
          <dgm:bulletEnabled val="1"/>
        </dgm:presLayoutVars>
      </dgm:prSet>
      <dgm:spPr/>
    </dgm:pt>
    <dgm:pt modelId="{8F0A9E06-8626-47F8-8C2D-7D2BCD6076A3}" type="pres">
      <dgm:prSet presAssocID="{4283654C-5370-49B5-847C-C0339B417F13}" presName="levelTx" presStyleLbl="revTx" presStyleIdx="0" presStyleCnt="0">
        <dgm:presLayoutVars>
          <dgm:chMax val="1"/>
          <dgm:bulletEnabled val="1"/>
        </dgm:presLayoutVars>
      </dgm:prSet>
      <dgm:spPr/>
    </dgm:pt>
    <dgm:pt modelId="{04956A4A-D12F-468B-8FDA-42BBD21E98D4}" type="pres">
      <dgm:prSet presAssocID="{BC29A141-897F-45E0-B27B-EA86F404673E}" presName="Name8" presStyleCnt="0"/>
      <dgm:spPr/>
    </dgm:pt>
    <dgm:pt modelId="{BC7BF8BF-01E2-475F-9C36-308F3999FA75}" type="pres">
      <dgm:prSet presAssocID="{BC29A141-897F-45E0-B27B-EA86F404673E}" presName="level" presStyleLbl="node1" presStyleIdx="3" presStyleCnt="5">
        <dgm:presLayoutVars>
          <dgm:chMax val="1"/>
          <dgm:bulletEnabled val="1"/>
        </dgm:presLayoutVars>
      </dgm:prSet>
      <dgm:spPr/>
    </dgm:pt>
    <dgm:pt modelId="{8BDABD26-7D01-40FC-8FE9-0286D36D4A92}" type="pres">
      <dgm:prSet presAssocID="{BC29A141-897F-45E0-B27B-EA86F404673E}" presName="levelTx" presStyleLbl="revTx" presStyleIdx="0" presStyleCnt="0">
        <dgm:presLayoutVars>
          <dgm:chMax val="1"/>
          <dgm:bulletEnabled val="1"/>
        </dgm:presLayoutVars>
      </dgm:prSet>
      <dgm:spPr/>
    </dgm:pt>
    <dgm:pt modelId="{BEC46C93-7D86-42E8-AA36-EE2BA7959D93}" type="pres">
      <dgm:prSet presAssocID="{FB3DE1CC-9779-4C17-852C-239DD810DAC4}" presName="Name8" presStyleCnt="0"/>
      <dgm:spPr/>
    </dgm:pt>
    <dgm:pt modelId="{B7E6674B-B0AB-48C9-894E-389A89112659}" type="pres">
      <dgm:prSet presAssocID="{FB3DE1CC-9779-4C17-852C-239DD810DAC4}" presName="level" presStyleLbl="node1" presStyleIdx="4" presStyleCnt="5">
        <dgm:presLayoutVars>
          <dgm:chMax val="1"/>
          <dgm:bulletEnabled val="1"/>
        </dgm:presLayoutVars>
      </dgm:prSet>
      <dgm:spPr/>
    </dgm:pt>
    <dgm:pt modelId="{178D17BE-1A69-474F-BB02-076E286A36EB}" type="pres">
      <dgm:prSet presAssocID="{FB3DE1CC-9779-4C17-852C-239DD810DAC4}" presName="levelTx" presStyleLbl="revTx" presStyleIdx="0" presStyleCnt="0">
        <dgm:presLayoutVars>
          <dgm:chMax val="1"/>
          <dgm:bulletEnabled val="1"/>
        </dgm:presLayoutVars>
      </dgm:prSet>
      <dgm:spPr/>
    </dgm:pt>
  </dgm:ptLst>
  <dgm:cxnLst>
    <dgm:cxn modelId="{E4EC970F-6B03-4C7E-B50B-9910F053E98B}" srcId="{3AEC2392-7BA3-48C5-A1AD-FD93903BE08E}" destId="{FB3DE1CC-9779-4C17-852C-239DD810DAC4}" srcOrd="4" destOrd="0" parTransId="{4600F962-D4C1-4D46-B89D-2A286D743D19}" sibTransId="{CF88EFDD-D1F4-4FB1-ABAE-299249D43D97}"/>
    <dgm:cxn modelId="{A7A03823-9BF2-44E5-BB54-58BD7F0B4BF9}" type="presOf" srcId="{FDA7235F-7E32-4AAB-B309-7CE85AE33F33}" destId="{38972DDD-4C75-4AAD-A7A3-C6536124EFAE}" srcOrd="0" destOrd="0" presId="urn:microsoft.com/office/officeart/2005/8/layout/pyramid3"/>
    <dgm:cxn modelId="{FADA6525-AE9E-49B0-B933-07FAA4525382}" type="presOf" srcId="{27159D66-7213-4B7A-B173-003B2AE2B7C9}" destId="{772D2D05-7167-4BF3-BDCA-C8BD9AEC6314}" srcOrd="1" destOrd="0" presId="urn:microsoft.com/office/officeart/2005/8/layout/pyramid3"/>
    <dgm:cxn modelId="{AB0AAC37-3342-499A-97C7-6362DB88C132}" type="presOf" srcId="{FB3DE1CC-9779-4C17-852C-239DD810DAC4}" destId="{B7E6674B-B0AB-48C9-894E-389A89112659}" srcOrd="0" destOrd="0" presId="urn:microsoft.com/office/officeart/2005/8/layout/pyramid3"/>
    <dgm:cxn modelId="{FECCBB40-AD15-4515-94A2-AA76938CB724}" srcId="{3AEC2392-7BA3-48C5-A1AD-FD93903BE08E}" destId="{BC29A141-897F-45E0-B27B-EA86F404673E}" srcOrd="3" destOrd="0" parTransId="{DBFDC72D-6B23-4852-953E-51530ACD264D}" sibTransId="{F11BC62F-A124-4DA7-BAF8-422189315533}"/>
    <dgm:cxn modelId="{FEE3928D-D558-4964-A75C-4C93E25B90B9}" type="presOf" srcId="{BC29A141-897F-45E0-B27B-EA86F404673E}" destId="{8BDABD26-7D01-40FC-8FE9-0286D36D4A92}" srcOrd="1" destOrd="0" presId="urn:microsoft.com/office/officeart/2005/8/layout/pyramid3"/>
    <dgm:cxn modelId="{7D96AB9E-314C-486D-8ACF-1DD366278C21}" type="presOf" srcId="{3AEC2392-7BA3-48C5-A1AD-FD93903BE08E}" destId="{08DA986F-3BFB-40B9-AD57-C7FC086DBC69}" srcOrd="0" destOrd="0" presId="urn:microsoft.com/office/officeart/2005/8/layout/pyramid3"/>
    <dgm:cxn modelId="{AC80F0A8-3AFC-4B0F-96EB-5DC3944459F5}" type="presOf" srcId="{4283654C-5370-49B5-847C-C0339B417F13}" destId="{D406DB0B-664D-4505-9A9A-1AC021DA25B3}" srcOrd="0" destOrd="0" presId="urn:microsoft.com/office/officeart/2005/8/layout/pyramid3"/>
    <dgm:cxn modelId="{345231B4-79E8-4331-BD1E-F63585C4B3DD}" srcId="{3AEC2392-7BA3-48C5-A1AD-FD93903BE08E}" destId="{FDA7235F-7E32-4AAB-B309-7CE85AE33F33}" srcOrd="0" destOrd="0" parTransId="{BE55E659-0A72-41E1-B901-4755AAA825AE}" sibTransId="{2D69E14B-6AD7-48F0-87FE-98E494CCE629}"/>
    <dgm:cxn modelId="{677963B7-25DE-43A7-AF52-01396D456021}" type="presOf" srcId="{BC29A141-897F-45E0-B27B-EA86F404673E}" destId="{BC7BF8BF-01E2-475F-9C36-308F3999FA75}" srcOrd="0" destOrd="0" presId="urn:microsoft.com/office/officeart/2005/8/layout/pyramid3"/>
    <dgm:cxn modelId="{253BE4BF-903D-435A-A22E-7156667DA170}" srcId="{3AEC2392-7BA3-48C5-A1AD-FD93903BE08E}" destId="{4283654C-5370-49B5-847C-C0339B417F13}" srcOrd="2" destOrd="0" parTransId="{095D3C8E-8E16-4C32-854A-29A9480A96C0}" sibTransId="{92D7951F-455A-4D6D-BDFA-E6E296797F6B}"/>
    <dgm:cxn modelId="{AD6B03CF-F3B6-426B-ACE5-34AFAD572CA3}" type="presOf" srcId="{FB3DE1CC-9779-4C17-852C-239DD810DAC4}" destId="{178D17BE-1A69-474F-BB02-076E286A36EB}" srcOrd="1" destOrd="0" presId="urn:microsoft.com/office/officeart/2005/8/layout/pyramid3"/>
    <dgm:cxn modelId="{E72D2ED3-FF6F-4DA6-B7D8-BEC99612DBE0}" srcId="{3AEC2392-7BA3-48C5-A1AD-FD93903BE08E}" destId="{27159D66-7213-4B7A-B173-003B2AE2B7C9}" srcOrd="1" destOrd="0" parTransId="{79F8A3FA-ACCB-49EE-8C3A-81CBA45E3BAD}" sibTransId="{7FB7ABDD-650E-41F8-9798-7EADF9F59115}"/>
    <dgm:cxn modelId="{FABE60D4-9324-467F-8996-3BEEF838509D}" type="presOf" srcId="{FDA7235F-7E32-4AAB-B309-7CE85AE33F33}" destId="{E8AE81A6-CA93-41B2-98A6-6464A81DE4A7}" srcOrd="1" destOrd="0" presId="urn:microsoft.com/office/officeart/2005/8/layout/pyramid3"/>
    <dgm:cxn modelId="{F9B175EF-94F1-4CB0-B11F-9A67365042E6}" type="presOf" srcId="{4283654C-5370-49B5-847C-C0339B417F13}" destId="{8F0A9E06-8626-47F8-8C2D-7D2BCD6076A3}" srcOrd="1" destOrd="0" presId="urn:microsoft.com/office/officeart/2005/8/layout/pyramid3"/>
    <dgm:cxn modelId="{E4F70DF3-F900-401A-8B57-02B9AA307CDE}" type="presOf" srcId="{27159D66-7213-4B7A-B173-003B2AE2B7C9}" destId="{609F17D4-79FB-47FD-80DA-D7D1FC04F803}" srcOrd="0" destOrd="0" presId="urn:microsoft.com/office/officeart/2005/8/layout/pyramid3"/>
    <dgm:cxn modelId="{CA8EC507-C623-446F-883E-3C219C66FF2C}" type="presParOf" srcId="{08DA986F-3BFB-40B9-AD57-C7FC086DBC69}" destId="{AC8CF314-6535-4A26-9EA4-BF49BF84557C}" srcOrd="0" destOrd="0" presId="urn:microsoft.com/office/officeart/2005/8/layout/pyramid3"/>
    <dgm:cxn modelId="{6D71CA79-C8A0-457E-9CCA-346F69CDBF48}" type="presParOf" srcId="{AC8CF314-6535-4A26-9EA4-BF49BF84557C}" destId="{38972DDD-4C75-4AAD-A7A3-C6536124EFAE}" srcOrd="0" destOrd="0" presId="urn:microsoft.com/office/officeart/2005/8/layout/pyramid3"/>
    <dgm:cxn modelId="{ADB4203A-CA06-48B2-A1E6-FC13A96E5278}" type="presParOf" srcId="{AC8CF314-6535-4A26-9EA4-BF49BF84557C}" destId="{E8AE81A6-CA93-41B2-98A6-6464A81DE4A7}" srcOrd="1" destOrd="0" presId="urn:microsoft.com/office/officeart/2005/8/layout/pyramid3"/>
    <dgm:cxn modelId="{23E598A1-B084-484D-8626-396CC3835600}" type="presParOf" srcId="{08DA986F-3BFB-40B9-AD57-C7FC086DBC69}" destId="{80D1DE4E-2191-4934-A13D-CA2C592DB72B}" srcOrd="1" destOrd="0" presId="urn:microsoft.com/office/officeart/2005/8/layout/pyramid3"/>
    <dgm:cxn modelId="{129B746A-CCB9-4CB1-8BCC-932A7A2903CC}" type="presParOf" srcId="{80D1DE4E-2191-4934-A13D-CA2C592DB72B}" destId="{609F17D4-79FB-47FD-80DA-D7D1FC04F803}" srcOrd="0" destOrd="0" presId="urn:microsoft.com/office/officeart/2005/8/layout/pyramid3"/>
    <dgm:cxn modelId="{6D976964-4A2D-4E3E-899E-9C6893347B8E}" type="presParOf" srcId="{80D1DE4E-2191-4934-A13D-CA2C592DB72B}" destId="{772D2D05-7167-4BF3-BDCA-C8BD9AEC6314}" srcOrd="1" destOrd="0" presId="urn:microsoft.com/office/officeart/2005/8/layout/pyramid3"/>
    <dgm:cxn modelId="{23E03CC7-D62B-4710-B243-9AA19E3E6BF1}" type="presParOf" srcId="{08DA986F-3BFB-40B9-AD57-C7FC086DBC69}" destId="{5BDE9701-1687-462A-AA22-19834CBD409D}" srcOrd="2" destOrd="0" presId="urn:microsoft.com/office/officeart/2005/8/layout/pyramid3"/>
    <dgm:cxn modelId="{E24CA4AA-6F93-497D-94AC-FBFDB7F0B6BB}" type="presParOf" srcId="{5BDE9701-1687-462A-AA22-19834CBD409D}" destId="{D406DB0B-664D-4505-9A9A-1AC021DA25B3}" srcOrd="0" destOrd="0" presId="urn:microsoft.com/office/officeart/2005/8/layout/pyramid3"/>
    <dgm:cxn modelId="{4A86CC25-75B8-4CB2-867D-11A3AF19BAB8}" type="presParOf" srcId="{5BDE9701-1687-462A-AA22-19834CBD409D}" destId="{8F0A9E06-8626-47F8-8C2D-7D2BCD6076A3}" srcOrd="1" destOrd="0" presId="urn:microsoft.com/office/officeart/2005/8/layout/pyramid3"/>
    <dgm:cxn modelId="{F22FAD0C-7DBA-4200-95C7-5E76132BF89E}" type="presParOf" srcId="{08DA986F-3BFB-40B9-AD57-C7FC086DBC69}" destId="{04956A4A-D12F-468B-8FDA-42BBD21E98D4}" srcOrd="3" destOrd="0" presId="urn:microsoft.com/office/officeart/2005/8/layout/pyramid3"/>
    <dgm:cxn modelId="{5032682F-15FB-4A30-93E7-ABC0EC164AF5}" type="presParOf" srcId="{04956A4A-D12F-468B-8FDA-42BBD21E98D4}" destId="{BC7BF8BF-01E2-475F-9C36-308F3999FA75}" srcOrd="0" destOrd="0" presId="urn:microsoft.com/office/officeart/2005/8/layout/pyramid3"/>
    <dgm:cxn modelId="{DA012B01-7F83-4E9C-B1D0-9EA35E81ED0E}" type="presParOf" srcId="{04956A4A-D12F-468B-8FDA-42BBD21E98D4}" destId="{8BDABD26-7D01-40FC-8FE9-0286D36D4A92}" srcOrd="1" destOrd="0" presId="urn:microsoft.com/office/officeart/2005/8/layout/pyramid3"/>
    <dgm:cxn modelId="{913C6605-4A9B-4940-9474-E8DFECE31113}" type="presParOf" srcId="{08DA986F-3BFB-40B9-AD57-C7FC086DBC69}" destId="{BEC46C93-7D86-42E8-AA36-EE2BA7959D93}" srcOrd="4" destOrd="0" presId="urn:microsoft.com/office/officeart/2005/8/layout/pyramid3"/>
    <dgm:cxn modelId="{98876863-CE3D-44F7-8C3F-07E8366F387E}" type="presParOf" srcId="{BEC46C93-7D86-42E8-AA36-EE2BA7959D93}" destId="{B7E6674B-B0AB-48C9-894E-389A89112659}" srcOrd="0" destOrd="0" presId="urn:microsoft.com/office/officeart/2005/8/layout/pyramid3"/>
    <dgm:cxn modelId="{489771D7-BA32-4CFF-8FB6-D28E59FA51E6}" type="presParOf" srcId="{BEC46C93-7D86-42E8-AA36-EE2BA7959D93}" destId="{178D17BE-1A69-474F-BB02-076E286A36E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525E52-6CA8-494F-85C8-8EB4427E175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0C656B9-E652-4376-85BD-76E343B767D0}">
      <dgm:prSet custT="1"/>
      <dgm:spPr/>
      <dgm:t>
        <a:bodyPr/>
        <a:lstStyle/>
        <a:p>
          <a:pPr rtl="0"/>
          <a:r>
            <a:rPr lang="en-US" sz="2400" b="1" dirty="0">
              <a:solidFill>
                <a:schemeClr val="tx1"/>
              </a:solidFill>
              <a:latin typeface="Times New Roman" pitchFamily="18" charset="0"/>
              <a:cs typeface="Times New Roman" pitchFamily="18" charset="0"/>
            </a:rPr>
            <a:t>1981: </a:t>
          </a:r>
        </a:p>
      </dgm:t>
    </dgm:pt>
    <dgm:pt modelId="{DEE2AE29-78A7-4177-843A-AC974F4EB80A}" type="parTrans" cxnId="{9721F910-F881-47B3-AF0F-2FE37227158C}">
      <dgm:prSet/>
      <dgm:spPr/>
      <dgm:t>
        <a:bodyPr/>
        <a:lstStyle/>
        <a:p>
          <a:endParaRPr lang="en-US">
            <a:latin typeface="Times New Roman" pitchFamily="18" charset="0"/>
            <a:cs typeface="Times New Roman" pitchFamily="18" charset="0"/>
          </a:endParaRPr>
        </a:p>
      </dgm:t>
    </dgm:pt>
    <dgm:pt modelId="{E17E745B-370F-4F4A-B181-6BF26B9D078D}" type="sibTrans" cxnId="{9721F910-F881-47B3-AF0F-2FE37227158C}">
      <dgm:prSet/>
      <dgm:spPr/>
      <dgm:t>
        <a:bodyPr/>
        <a:lstStyle/>
        <a:p>
          <a:endParaRPr lang="en-US">
            <a:latin typeface="Times New Roman" pitchFamily="18" charset="0"/>
            <a:cs typeface="Times New Roman" pitchFamily="18" charset="0"/>
          </a:endParaRPr>
        </a:p>
      </dgm:t>
    </dgm:pt>
    <dgm:pt modelId="{C55CA2C2-F790-45C7-A13C-2F75960490AB}">
      <dgm:prSet custT="1"/>
      <dgm:spPr>
        <a:solidFill>
          <a:srgbClr val="CCCCCC">
            <a:alpha val="90000"/>
          </a:srgbClr>
        </a:solidFill>
      </dgm:spPr>
      <dgm:t>
        <a:bodyPr/>
        <a:lstStyle/>
        <a:p>
          <a:pPr rtl="0"/>
          <a:r>
            <a:rPr lang="en-US" sz="1800" dirty="0">
              <a:latin typeface="Times New Roman" pitchFamily="18" charset="0"/>
              <a:cs typeface="Times New Roman" pitchFamily="18" charset="0"/>
            </a:rPr>
            <a:t>The US Centers for Disease Control (CDC) releases its first public report about what we now know as AIDS.</a:t>
          </a:r>
        </a:p>
      </dgm:t>
    </dgm:pt>
    <dgm:pt modelId="{7DB62FE4-0090-42FD-AAEB-4CFFA39416DE}" type="parTrans" cxnId="{D80E73DC-7F8A-4769-904F-BF885A4A4FC4}">
      <dgm:prSet/>
      <dgm:spPr/>
      <dgm:t>
        <a:bodyPr/>
        <a:lstStyle/>
        <a:p>
          <a:endParaRPr lang="en-US">
            <a:latin typeface="Times New Roman" pitchFamily="18" charset="0"/>
            <a:cs typeface="Times New Roman" pitchFamily="18" charset="0"/>
          </a:endParaRPr>
        </a:p>
      </dgm:t>
    </dgm:pt>
    <dgm:pt modelId="{1C07C930-714D-4F77-9AB9-54463C5DBD2C}" type="sibTrans" cxnId="{D80E73DC-7F8A-4769-904F-BF885A4A4FC4}">
      <dgm:prSet/>
      <dgm:spPr/>
      <dgm:t>
        <a:bodyPr/>
        <a:lstStyle/>
        <a:p>
          <a:endParaRPr lang="en-US">
            <a:latin typeface="Times New Roman" pitchFamily="18" charset="0"/>
            <a:cs typeface="Times New Roman" pitchFamily="18" charset="0"/>
          </a:endParaRPr>
        </a:p>
      </dgm:t>
    </dgm:pt>
    <dgm:pt modelId="{F4F28220-BA91-48E9-9DEF-73CC81F7B143}">
      <dgm:prSet custT="1"/>
      <dgm:spPr>
        <a:solidFill>
          <a:srgbClr val="CCCCCC">
            <a:alpha val="90000"/>
          </a:srgbClr>
        </a:solidFill>
      </dgm:spPr>
      <dgm:t>
        <a:bodyPr/>
        <a:lstStyle/>
        <a:p>
          <a:pPr rtl="0"/>
          <a:r>
            <a:rPr lang="en-US" sz="1800" dirty="0">
              <a:latin typeface="Times New Roman" pitchFamily="18" charset="0"/>
              <a:cs typeface="Times New Roman" pitchFamily="18" charset="0"/>
            </a:rPr>
            <a:t>121 people died from the disease by the end of the year. </a:t>
          </a:r>
        </a:p>
      </dgm:t>
    </dgm:pt>
    <dgm:pt modelId="{5BF9FBF8-7962-4870-B457-F843A056D0F3}" type="parTrans" cxnId="{61D43285-0B60-41F6-90D1-DE643EA5A4A4}">
      <dgm:prSet/>
      <dgm:spPr/>
      <dgm:t>
        <a:bodyPr/>
        <a:lstStyle/>
        <a:p>
          <a:endParaRPr lang="en-US">
            <a:latin typeface="Times New Roman" pitchFamily="18" charset="0"/>
            <a:cs typeface="Times New Roman" pitchFamily="18" charset="0"/>
          </a:endParaRPr>
        </a:p>
      </dgm:t>
    </dgm:pt>
    <dgm:pt modelId="{CC4C960A-A526-47DF-BE71-1DDC0CDF0CD9}" type="sibTrans" cxnId="{61D43285-0B60-41F6-90D1-DE643EA5A4A4}">
      <dgm:prSet/>
      <dgm:spPr/>
      <dgm:t>
        <a:bodyPr/>
        <a:lstStyle/>
        <a:p>
          <a:endParaRPr lang="en-US">
            <a:latin typeface="Times New Roman" pitchFamily="18" charset="0"/>
            <a:cs typeface="Times New Roman" pitchFamily="18" charset="0"/>
          </a:endParaRPr>
        </a:p>
      </dgm:t>
    </dgm:pt>
    <dgm:pt modelId="{11FFE174-628C-4320-95C4-19BB5B50D15A}">
      <dgm:prSet custT="1"/>
      <dgm:spPr/>
      <dgm:t>
        <a:bodyPr/>
        <a:lstStyle/>
        <a:p>
          <a:pPr rtl="0"/>
          <a:r>
            <a:rPr lang="en-US" sz="2400" b="1" dirty="0">
              <a:solidFill>
                <a:schemeClr val="tx1"/>
              </a:solidFill>
              <a:latin typeface="Times New Roman" pitchFamily="18" charset="0"/>
              <a:cs typeface="Times New Roman" pitchFamily="18" charset="0"/>
            </a:rPr>
            <a:t>1982:</a:t>
          </a:r>
        </a:p>
      </dgm:t>
    </dgm:pt>
    <dgm:pt modelId="{427917DD-3547-4893-A68E-5BF7CA469368}" type="parTrans" cxnId="{FDEA3A07-A5E9-414A-8AB4-A60014D6F50B}">
      <dgm:prSet/>
      <dgm:spPr/>
      <dgm:t>
        <a:bodyPr/>
        <a:lstStyle/>
        <a:p>
          <a:endParaRPr lang="en-US">
            <a:latin typeface="Times New Roman" pitchFamily="18" charset="0"/>
            <a:cs typeface="Times New Roman" pitchFamily="18" charset="0"/>
          </a:endParaRPr>
        </a:p>
      </dgm:t>
    </dgm:pt>
    <dgm:pt modelId="{2A08B8B9-96E2-4A96-B309-5E325673BEBD}" type="sibTrans" cxnId="{FDEA3A07-A5E9-414A-8AB4-A60014D6F50B}">
      <dgm:prSet/>
      <dgm:spPr/>
      <dgm:t>
        <a:bodyPr/>
        <a:lstStyle/>
        <a:p>
          <a:endParaRPr lang="en-US">
            <a:latin typeface="Times New Roman" pitchFamily="18" charset="0"/>
            <a:cs typeface="Times New Roman" pitchFamily="18" charset="0"/>
          </a:endParaRPr>
        </a:p>
      </dgm:t>
    </dgm:pt>
    <dgm:pt modelId="{492DEF7F-1958-44D7-B4F0-D773204C1704}">
      <dgm:prSet custT="1"/>
      <dgm:spPr>
        <a:solidFill>
          <a:srgbClr val="CCCCCC">
            <a:alpha val="90000"/>
          </a:srgbClr>
        </a:solidFill>
      </dgm:spPr>
      <dgm:t>
        <a:bodyPr/>
        <a:lstStyle/>
        <a:p>
          <a:pPr rtl="0"/>
          <a:r>
            <a:rPr lang="en-US" sz="1800" dirty="0">
              <a:latin typeface="Times New Roman" pitchFamily="18" charset="0"/>
              <a:cs typeface="Times New Roman" pitchFamily="18" charset="0"/>
            </a:rPr>
            <a:t>Acquired Immuno- deficiency Syndrome (AIDS) is named.</a:t>
          </a:r>
        </a:p>
      </dgm:t>
    </dgm:pt>
    <dgm:pt modelId="{0BA0C35C-CABA-4DCA-8438-49169DDA2A6D}" type="parTrans" cxnId="{11D24A84-E837-4840-BEE8-C20DFC96AA51}">
      <dgm:prSet/>
      <dgm:spPr/>
      <dgm:t>
        <a:bodyPr/>
        <a:lstStyle/>
        <a:p>
          <a:endParaRPr lang="en-US">
            <a:latin typeface="Times New Roman" pitchFamily="18" charset="0"/>
            <a:cs typeface="Times New Roman" pitchFamily="18" charset="0"/>
          </a:endParaRPr>
        </a:p>
      </dgm:t>
    </dgm:pt>
    <dgm:pt modelId="{9A83E167-E5FB-49A9-978D-C56519766342}" type="sibTrans" cxnId="{11D24A84-E837-4840-BEE8-C20DFC96AA51}">
      <dgm:prSet/>
      <dgm:spPr/>
      <dgm:t>
        <a:bodyPr/>
        <a:lstStyle/>
        <a:p>
          <a:endParaRPr lang="en-US">
            <a:latin typeface="Times New Roman" pitchFamily="18" charset="0"/>
            <a:cs typeface="Times New Roman" pitchFamily="18" charset="0"/>
          </a:endParaRPr>
        </a:p>
      </dgm:t>
    </dgm:pt>
    <dgm:pt modelId="{E3A48E61-B7DA-4DE4-AC65-1842037F2973}">
      <dgm:prSet custT="1"/>
      <dgm:spPr>
        <a:solidFill>
          <a:srgbClr val="CCCCCC">
            <a:alpha val="90000"/>
          </a:srgbClr>
        </a:solidFill>
      </dgm:spPr>
      <dgm:t>
        <a:bodyPr/>
        <a:lstStyle/>
        <a:p>
          <a:pPr rtl="0"/>
          <a:r>
            <a:rPr lang="en-US" sz="1800" dirty="0">
              <a:latin typeface="Times New Roman" pitchFamily="18" charset="0"/>
              <a:cs typeface="Times New Roman" pitchFamily="18" charset="0"/>
            </a:rPr>
            <a:t>AIDS is reported among people who have received blood transfusions in the US.</a:t>
          </a:r>
        </a:p>
      </dgm:t>
    </dgm:pt>
    <dgm:pt modelId="{B14C9BED-FE06-4BF4-A12F-F5D767DB6B2E}" type="parTrans" cxnId="{8B695429-704D-4304-976C-ADC5E98659C8}">
      <dgm:prSet/>
      <dgm:spPr/>
      <dgm:t>
        <a:bodyPr/>
        <a:lstStyle/>
        <a:p>
          <a:endParaRPr lang="en-US">
            <a:latin typeface="Times New Roman" pitchFamily="18" charset="0"/>
            <a:cs typeface="Times New Roman" pitchFamily="18" charset="0"/>
          </a:endParaRPr>
        </a:p>
      </dgm:t>
    </dgm:pt>
    <dgm:pt modelId="{246592E0-50E4-4ABE-8CFA-E1215F8C5276}" type="sibTrans" cxnId="{8B695429-704D-4304-976C-ADC5E98659C8}">
      <dgm:prSet/>
      <dgm:spPr/>
      <dgm:t>
        <a:bodyPr/>
        <a:lstStyle/>
        <a:p>
          <a:endParaRPr lang="en-US">
            <a:latin typeface="Times New Roman" pitchFamily="18" charset="0"/>
            <a:cs typeface="Times New Roman" pitchFamily="18" charset="0"/>
          </a:endParaRPr>
        </a:p>
      </dgm:t>
    </dgm:pt>
    <dgm:pt modelId="{1F171035-7F40-464A-B41D-5147CEC3ED5E}">
      <dgm:prSet custT="1"/>
      <dgm:spPr/>
      <dgm:t>
        <a:bodyPr/>
        <a:lstStyle/>
        <a:p>
          <a:pPr rtl="0"/>
          <a:r>
            <a:rPr lang="en-US" sz="2400" b="1" dirty="0">
              <a:solidFill>
                <a:schemeClr val="tx1"/>
              </a:solidFill>
              <a:latin typeface="Times New Roman" pitchFamily="18" charset="0"/>
              <a:cs typeface="Times New Roman" pitchFamily="18" charset="0"/>
            </a:rPr>
            <a:t>1983:</a:t>
          </a:r>
        </a:p>
      </dgm:t>
    </dgm:pt>
    <dgm:pt modelId="{DDC19688-F26C-41ED-99FE-E5178E5430C8}" type="parTrans" cxnId="{9AE80943-91E9-4F7C-98B6-BC135DA7E8A1}">
      <dgm:prSet/>
      <dgm:spPr/>
      <dgm:t>
        <a:bodyPr/>
        <a:lstStyle/>
        <a:p>
          <a:endParaRPr lang="en-US">
            <a:latin typeface="Times New Roman" pitchFamily="18" charset="0"/>
            <a:cs typeface="Times New Roman" pitchFamily="18" charset="0"/>
          </a:endParaRPr>
        </a:p>
      </dgm:t>
    </dgm:pt>
    <dgm:pt modelId="{96152125-C28C-4373-B8E3-10B109BDB38D}" type="sibTrans" cxnId="{9AE80943-91E9-4F7C-98B6-BC135DA7E8A1}">
      <dgm:prSet/>
      <dgm:spPr/>
      <dgm:t>
        <a:bodyPr/>
        <a:lstStyle/>
        <a:p>
          <a:endParaRPr lang="en-US">
            <a:latin typeface="Times New Roman" pitchFamily="18" charset="0"/>
            <a:cs typeface="Times New Roman" pitchFamily="18" charset="0"/>
          </a:endParaRPr>
        </a:p>
      </dgm:t>
    </dgm:pt>
    <dgm:pt modelId="{2401D2BD-40F3-43CF-94EA-D490AC91BD8E}">
      <dgm:prSet custT="1"/>
      <dgm:spPr>
        <a:solidFill>
          <a:srgbClr val="CCCCCC">
            <a:alpha val="90000"/>
          </a:srgbClr>
        </a:solidFill>
      </dgm:spPr>
      <dgm:t>
        <a:bodyPr/>
        <a:lstStyle/>
        <a:p>
          <a:pPr rtl="0"/>
          <a:r>
            <a:rPr lang="en-US" sz="1800" dirty="0">
              <a:latin typeface="Times New Roman" pitchFamily="18" charset="0"/>
              <a:cs typeface="Times New Roman" pitchFamily="18" charset="0"/>
            </a:rPr>
            <a:t>The first AIDS cases among non-drug using women and children appear.</a:t>
          </a:r>
        </a:p>
      </dgm:t>
    </dgm:pt>
    <dgm:pt modelId="{2061241B-ACC5-47AA-B11F-DD0FAB662059}" type="parTrans" cxnId="{A25C9EE3-9271-4B9D-8D94-A1ADD30A9DA1}">
      <dgm:prSet/>
      <dgm:spPr/>
      <dgm:t>
        <a:bodyPr/>
        <a:lstStyle/>
        <a:p>
          <a:endParaRPr lang="en-US">
            <a:latin typeface="Times New Roman" pitchFamily="18" charset="0"/>
            <a:cs typeface="Times New Roman" pitchFamily="18" charset="0"/>
          </a:endParaRPr>
        </a:p>
      </dgm:t>
    </dgm:pt>
    <dgm:pt modelId="{5DF045FF-D860-4AAD-91F6-B9CCC5247A30}" type="sibTrans" cxnId="{A25C9EE3-9271-4B9D-8D94-A1ADD30A9DA1}">
      <dgm:prSet/>
      <dgm:spPr/>
      <dgm:t>
        <a:bodyPr/>
        <a:lstStyle/>
        <a:p>
          <a:endParaRPr lang="en-US">
            <a:latin typeface="Times New Roman" pitchFamily="18" charset="0"/>
            <a:cs typeface="Times New Roman" pitchFamily="18" charset="0"/>
          </a:endParaRPr>
        </a:p>
      </dgm:t>
    </dgm:pt>
    <dgm:pt modelId="{3538CB33-BFBC-43F0-A223-7028CDA848B3}">
      <dgm:prSet custT="1"/>
      <dgm:spPr>
        <a:solidFill>
          <a:srgbClr val="CCCCCC">
            <a:alpha val="90000"/>
          </a:srgbClr>
        </a:solidFill>
      </dgm:spPr>
      <dgm:t>
        <a:bodyPr/>
        <a:lstStyle/>
        <a:p>
          <a:pPr rtl="0"/>
          <a:r>
            <a:rPr lang="en-US" sz="1800" dirty="0">
              <a:latin typeface="Times New Roman" pitchFamily="18" charset="0"/>
              <a:cs typeface="Times New Roman" pitchFamily="18" charset="0"/>
            </a:rPr>
            <a:t>One thousand people in the US have died of AIDS.</a:t>
          </a:r>
        </a:p>
      </dgm:t>
    </dgm:pt>
    <dgm:pt modelId="{FC39F2AF-512F-43E9-B08A-EE7D71B1654B}" type="parTrans" cxnId="{C638F4C5-2835-475C-A440-88E404F3F843}">
      <dgm:prSet/>
      <dgm:spPr/>
      <dgm:t>
        <a:bodyPr/>
        <a:lstStyle/>
        <a:p>
          <a:endParaRPr lang="en-US">
            <a:latin typeface="Times New Roman" pitchFamily="18" charset="0"/>
            <a:cs typeface="Times New Roman" pitchFamily="18" charset="0"/>
          </a:endParaRPr>
        </a:p>
      </dgm:t>
    </dgm:pt>
    <dgm:pt modelId="{142A5405-4023-4006-AC7A-D6C2F9CB79F1}" type="sibTrans" cxnId="{C638F4C5-2835-475C-A440-88E404F3F843}">
      <dgm:prSet/>
      <dgm:spPr/>
      <dgm:t>
        <a:bodyPr/>
        <a:lstStyle/>
        <a:p>
          <a:endParaRPr lang="en-US">
            <a:latin typeface="Times New Roman" pitchFamily="18" charset="0"/>
            <a:cs typeface="Times New Roman" pitchFamily="18" charset="0"/>
          </a:endParaRPr>
        </a:p>
      </dgm:t>
    </dgm:pt>
    <dgm:pt modelId="{C3632237-1AEE-42F4-9629-1C15266D67D9}" type="pres">
      <dgm:prSet presAssocID="{8F525E52-6CA8-494F-85C8-8EB4427E1750}" presName="Name0" presStyleCnt="0">
        <dgm:presLayoutVars>
          <dgm:dir/>
          <dgm:animLvl val="lvl"/>
          <dgm:resizeHandles val="exact"/>
        </dgm:presLayoutVars>
      </dgm:prSet>
      <dgm:spPr/>
    </dgm:pt>
    <dgm:pt modelId="{F2ECB7BA-876C-4FDA-B909-939208A050D9}" type="pres">
      <dgm:prSet presAssocID="{80C656B9-E652-4376-85BD-76E343B767D0}" presName="composite" presStyleCnt="0"/>
      <dgm:spPr/>
    </dgm:pt>
    <dgm:pt modelId="{48EE6848-55E1-4065-A7DC-A7FEEA2FDE30}" type="pres">
      <dgm:prSet presAssocID="{80C656B9-E652-4376-85BD-76E343B767D0}" presName="parTx" presStyleLbl="alignNode1" presStyleIdx="0" presStyleCnt="3">
        <dgm:presLayoutVars>
          <dgm:chMax val="0"/>
          <dgm:chPref val="0"/>
          <dgm:bulletEnabled val="1"/>
        </dgm:presLayoutVars>
      </dgm:prSet>
      <dgm:spPr/>
    </dgm:pt>
    <dgm:pt modelId="{E352D700-E44F-427E-925C-0FB2CE892052}" type="pres">
      <dgm:prSet presAssocID="{80C656B9-E652-4376-85BD-76E343B767D0}" presName="desTx" presStyleLbl="alignAccFollowNode1" presStyleIdx="0" presStyleCnt="3">
        <dgm:presLayoutVars>
          <dgm:bulletEnabled val="1"/>
        </dgm:presLayoutVars>
      </dgm:prSet>
      <dgm:spPr/>
    </dgm:pt>
    <dgm:pt modelId="{58F70FBC-34F1-4052-98AF-4F73A1AB1482}" type="pres">
      <dgm:prSet presAssocID="{E17E745B-370F-4F4A-B181-6BF26B9D078D}" presName="space" presStyleCnt="0"/>
      <dgm:spPr/>
    </dgm:pt>
    <dgm:pt modelId="{093340A2-21A3-4565-86C8-505D3C92DB5A}" type="pres">
      <dgm:prSet presAssocID="{11FFE174-628C-4320-95C4-19BB5B50D15A}" presName="composite" presStyleCnt="0"/>
      <dgm:spPr/>
    </dgm:pt>
    <dgm:pt modelId="{15948504-53AC-46C6-B08A-BDB8CE954273}" type="pres">
      <dgm:prSet presAssocID="{11FFE174-628C-4320-95C4-19BB5B50D15A}" presName="parTx" presStyleLbl="alignNode1" presStyleIdx="1" presStyleCnt="3">
        <dgm:presLayoutVars>
          <dgm:chMax val="0"/>
          <dgm:chPref val="0"/>
          <dgm:bulletEnabled val="1"/>
        </dgm:presLayoutVars>
      </dgm:prSet>
      <dgm:spPr/>
    </dgm:pt>
    <dgm:pt modelId="{5C393399-CA22-4ED3-8C27-00814F871748}" type="pres">
      <dgm:prSet presAssocID="{11FFE174-628C-4320-95C4-19BB5B50D15A}" presName="desTx" presStyleLbl="alignAccFollowNode1" presStyleIdx="1" presStyleCnt="3">
        <dgm:presLayoutVars>
          <dgm:bulletEnabled val="1"/>
        </dgm:presLayoutVars>
      </dgm:prSet>
      <dgm:spPr/>
    </dgm:pt>
    <dgm:pt modelId="{587BC848-C98D-40B4-819E-91D60DB97E3A}" type="pres">
      <dgm:prSet presAssocID="{2A08B8B9-96E2-4A96-B309-5E325673BEBD}" presName="space" presStyleCnt="0"/>
      <dgm:spPr/>
    </dgm:pt>
    <dgm:pt modelId="{CEE448C1-EC28-4087-80D7-8F063274592F}" type="pres">
      <dgm:prSet presAssocID="{1F171035-7F40-464A-B41D-5147CEC3ED5E}" presName="composite" presStyleCnt="0"/>
      <dgm:spPr/>
    </dgm:pt>
    <dgm:pt modelId="{53A4F1F4-D622-4B06-A2E5-C4BFBB3529DC}" type="pres">
      <dgm:prSet presAssocID="{1F171035-7F40-464A-B41D-5147CEC3ED5E}" presName="parTx" presStyleLbl="alignNode1" presStyleIdx="2" presStyleCnt="3">
        <dgm:presLayoutVars>
          <dgm:chMax val="0"/>
          <dgm:chPref val="0"/>
          <dgm:bulletEnabled val="1"/>
        </dgm:presLayoutVars>
      </dgm:prSet>
      <dgm:spPr/>
    </dgm:pt>
    <dgm:pt modelId="{FB737671-D396-4581-BFDC-0F9ABAC11E91}" type="pres">
      <dgm:prSet presAssocID="{1F171035-7F40-464A-B41D-5147CEC3ED5E}" presName="desTx" presStyleLbl="alignAccFollowNode1" presStyleIdx="2" presStyleCnt="3">
        <dgm:presLayoutVars>
          <dgm:bulletEnabled val="1"/>
        </dgm:presLayoutVars>
      </dgm:prSet>
      <dgm:spPr/>
    </dgm:pt>
  </dgm:ptLst>
  <dgm:cxnLst>
    <dgm:cxn modelId="{FDEA3A07-A5E9-414A-8AB4-A60014D6F50B}" srcId="{8F525E52-6CA8-494F-85C8-8EB4427E1750}" destId="{11FFE174-628C-4320-95C4-19BB5B50D15A}" srcOrd="1" destOrd="0" parTransId="{427917DD-3547-4893-A68E-5BF7CA469368}" sibTransId="{2A08B8B9-96E2-4A96-B309-5E325673BEBD}"/>
    <dgm:cxn modelId="{9721F910-F881-47B3-AF0F-2FE37227158C}" srcId="{8F525E52-6CA8-494F-85C8-8EB4427E1750}" destId="{80C656B9-E652-4376-85BD-76E343B767D0}" srcOrd="0" destOrd="0" parTransId="{DEE2AE29-78A7-4177-843A-AC974F4EB80A}" sibTransId="{E17E745B-370F-4F4A-B181-6BF26B9D078D}"/>
    <dgm:cxn modelId="{6EBD3124-1EC8-48C9-B279-48620C1DEE4E}" type="presOf" srcId="{3538CB33-BFBC-43F0-A223-7028CDA848B3}" destId="{FB737671-D396-4581-BFDC-0F9ABAC11E91}" srcOrd="0" destOrd="1" presId="urn:microsoft.com/office/officeart/2005/8/layout/hList1"/>
    <dgm:cxn modelId="{C2BF2427-A25C-47FD-B6AC-8D45F0148B9E}" type="presOf" srcId="{E3A48E61-B7DA-4DE4-AC65-1842037F2973}" destId="{5C393399-CA22-4ED3-8C27-00814F871748}" srcOrd="0" destOrd="1" presId="urn:microsoft.com/office/officeart/2005/8/layout/hList1"/>
    <dgm:cxn modelId="{8B695429-704D-4304-976C-ADC5E98659C8}" srcId="{11FFE174-628C-4320-95C4-19BB5B50D15A}" destId="{E3A48E61-B7DA-4DE4-AC65-1842037F2973}" srcOrd="1" destOrd="0" parTransId="{B14C9BED-FE06-4BF4-A12F-F5D767DB6B2E}" sibTransId="{246592E0-50E4-4ABE-8CFA-E1215F8C5276}"/>
    <dgm:cxn modelId="{341B6F5F-23B5-4606-98A8-8588B1E27C60}" type="presOf" srcId="{C55CA2C2-F790-45C7-A13C-2F75960490AB}" destId="{E352D700-E44F-427E-925C-0FB2CE892052}" srcOrd="0" destOrd="0" presId="urn:microsoft.com/office/officeart/2005/8/layout/hList1"/>
    <dgm:cxn modelId="{9AE80943-91E9-4F7C-98B6-BC135DA7E8A1}" srcId="{8F525E52-6CA8-494F-85C8-8EB4427E1750}" destId="{1F171035-7F40-464A-B41D-5147CEC3ED5E}" srcOrd="2" destOrd="0" parTransId="{DDC19688-F26C-41ED-99FE-E5178E5430C8}" sibTransId="{96152125-C28C-4373-B8E3-10B109BDB38D}"/>
    <dgm:cxn modelId="{7888B967-D386-4717-AE1A-80AF424F0193}" type="presOf" srcId="{F4F28220-BA91-48E9-9DEF-73CC81F7B143}" destId="{E352D700-E44F-427E-925C-0FB2CE892052}" srcOrd="0" destOrd="1" presId="urn:microsoft.com/office/officeart/2005/8/layout/hList1"/>
    <dgm:cxn modelId="{5601C54F-93CB-43FA-B349-414C3734E872}" type="presOf" srcId="{8F525E52-6CA8-494F-85C8-8EB4427E1750}" destId="{C3632237-1AEE-42F4-9629-1C15266D67D9}" srcOrd="0" destOrd="0" presId="urn:microsoft.com/office/officeart/2005/8/layout/hList1"/>
    <dgm:cxn modelId="{29686B57-48EE-45AD-AD1C-C76BFE0B16BD}" type="presOf" srcId="{1F171035-7F40-464A-B41D-5147CEC3ED5E}" destId="{53A4F1F4-D622-4B06-A2E5-C4BFBB3529DC}" srcOrd="0" destOrd="0" presId="urn:microsoft.com/office/officeart/2005/8/layout/hList1"/>
    <dgm:cxn modelId="{11D24A84-E837-4840-BEE8-C20DFC96AA51}" srcId="{11FFE174-628C-4320-95C4-19BB5B50D15A}" destId="{492DEF7F-1958-44D7-B4F0-D773204C1704}" srcOrd="0" destOrd="0" parTransId="{0BA0C35C-CABA-4DCA-8438-49169DDA2A6D}" sibTransId="{9A83E167-E5FB-49A9-978D-C56519766342}"/>
    <dgm:cxn modelId="{61D43285-0B60-41F6-90D1-DE643EA5A4A4}" srcId="{80C656B9-E652-4376-85BD-76E343B767D0}" destId="{F4F28220-BA91-48E9-9DEF-73CC81F7B143}" srcOrd="1" destOrd="0" parTransId="{5BF9FBF8-7962-4870-B457-F843A056D0F3}" sibTransId="{CC4C960A-A526-47DF-BE71-1DDC0CDF0CD9}"/>
    <dgm:cxn modelId="{DE51CF90-1F51-4793-A3A5-632C90CB7507}" type="presOf" srcId="{2401D2BD-40F3-43CF-94EA-D490AC91BD8E}" destId="{FB737671-D396-4581-BFDC-0F9ABAC11E91}" srcOrd="0" destOrd="0" presId="urn:microsoft.com/office/officeart/2005/8/layout/hList1"/>
    <dgm:cxn modelId="{FA4CA692-3341-40BB-9739-6BE4CD1A07F5}" type="presOf" srcId="{80C656B9-E652-4376-85BD-76E343B767D0}" destId="{48EE6848-55E1-4065-A7DC-A7FEEA2FDE30}" srcOrd="0" destOrd="0" presId="urn:microsoft.com/office/officeart/2005/8/layout/hList1"/>
    <dgm:cxn modelId="{C638F4C5-2835-475C-A440-88E404F3F843}" srcId="{1F171035-7F40-464A-B41D-5147CEC3ED5E}" destId="{3538CB33-BFBC-43F0-A223-7028CDA848B3}" srcOrd="1" destOrd="0" parTransId="{FC39F2AF-512F-43E9-B08A-EE7D71B1654B}" sibTransId="{142A5405-4023-4006-AC7A-D6C2F9CB79F1}"/>
    <dgm:cxn modelId="{D80E73DC-7F8A-4769-904F-BF885A4A4FC4}" srcId="{80C656B9-E652-4376-85BD-76E343B767D0}" destId="{C55CA2C2-F790-45C7-A13C-2F75960490AB}" srcOrd="0" destOrd="0" parTransId="{7DB62FE4-0090-42FD-AAEB-4CFFA39416DE}" sibTransId="{1C07C930-714D-4F77-9AB9-54463C5DBD2C}"/>
    <dgm:cxn modelId="{9B372FDD-4B2C-4B1A-98CD-13026121D0D9}" type="presOf" srcId="{11FFE174-628C-4320-95C4-19BB5B50D15A}" destId="{15948504-53AC-46C6-B08A-BDB8CE954273}" srcOrd="0" destOrd="0" presId="urn:microsoft.com/office/officeart/2005/8/layout/hList1"/>
    <dgm:cxn modelId="{A25C9EE3-9271-4B9D-8D94-A1ADD30A9DA1}" srcId="{1F171035-7F40-464A-B41D-5147CEC3ED5E}" destId="{2401D2BD-40F3-43CF-94EA-D490AC91BD8E}" srcOrd="0" destOrd="0" parTransId="{2061241B-ACC5-47AA-B11F-DD0FAB662059}" sibTransId="{5DF045FF-D860-4AAD-91F6-B9CCC5247A30}"/>
    <dgm:cxn modelId="{695CA2E4-C099-45D1-8CA2-D5D0ACD1D114}" type="presOf" srcId="{492DEF7F-1958-44D7-B4F0-D773204C1704}" destId="{5C393399-CA22-4ED3-8C27-00814F871748}" srcOrd="0" destOrd="0" presId="urn:microsoft.com/office/officeart/2005/8/layout/hList1"/>
    <dgm:cxn modelId="{551C21ED-C53A-4177-A1B5-03672ADA2BBF}" type="presParOf" srcId="{C3632237-1AEE-42F4-9629-1C15266D67D9}" destId="{F2ECB7BA-876C-4FDA-B909-939208A050D9}" srcOrd="0" destOrd="0" presId="urn:microsoft.com/office/officeart/2005/8/layout/hList1"/>
    <dgm:cxn modelId="{6395206A-F585-4DA8-AB99-7DA4532D1E9B}" type="presParOf" srcId="{F2ECB7BA-876C-4FDA-B909-939208A050D9}" destId="{48EE6848-55E1-4065-A7DC-A7FEEA2FDE30}" srcOrd="0" destOrd="0" presId="urn:microsoft.com/office/officeart/2005/8/layout/hList1"/>
    <dgm:cxn modelId="{77B11DF6-DCD4-48F2-BE17-85925644BA0E}" type="presParOf" srcId="{F2ECB7BA-876C-4FDA-B909-939208A050D9}" destId="{E352D700-E44F-427E-925C-0FB2CE892052}" srcOrd="1" destOrd="0" presId="urn:microsoft.com/office/officeart/2005/8/layout/hList1"/>
    <dgm:cxn modelId="{2E81741A-5410-4CBF-8D66-21D2502411B1}" type="presParOf" srcId="{C3632237-1AEE-42F4-9629-1C15266D67D9}" destId="{58F70FBC-34F1-4052-98AF-4F73A1AB1482}" srcOrd="1" destOrd="0" presId="urn:microsoft.com/office/officeart/2005/8/layout/hList1"/>
    <dgm:cxn modelId="{4A8AC104-CEA3-48B9-88D4-3B9CBC58C841}" type="presParOf" srcId="{C3632237-1AEE-42F4-9629-1C15266D67D9}" destId="{093340A2-21A3-4565-86C8-505D3C92DB5A}" srcOrd="2" destOrd="0" presId="urn:microsoft.com/office/officeart/2005/8/layout/hList1"/>
    <dgm:cxn modelId="{B594DD58-D4AB-4B48-B22D-EB2AB381930F}" type="presParOf" srcId="{093340A2-21A3-4565-86C8-505D3C92DB5A}" destId="{15948504-53AC-46C6-B08A-BDB8CE954273}" srcOrd="0" destOrd="0" presId="urn:microsoft.com/office/officeart/2005/8/layout/hList1"/>
    <dgm:cxn modelId="{D60EBC82-C566-45F9-9F9A-0D3F395AF091}" type="presParOf" srcId="{093340A2-21A3-4565-86C8-505D3C92DB5A}" destId="{5C393399-CA22-4ED3-8C27-00814F871748}" srcOrd="1" destOrd="0" presId="urn:microsoft.com/office/officeart/2005/8/layout/hList1"/>
    <dgm:cxn modelId="{DD95446D-09A7-4FC6-939A-BBACFE11A76C}" type="presParOf" srcId="{C3632237-1AEE-42F4-9629-1C15266D67D9}" destId="{587BC848-C98D-40B4-819E-91D60DB97E3A}" srcOrd="3" destOrd="0" presId="urn:microsoft.com/office/officeart/2005/8/layout/hList1"/>
    <dgm:cxn modelId="{BB16E4A4-9329-43BF-9108-52D0AF2F8FA9}" type="presParOf" srcId="{C3632237-1AEE-42F4-9629-1C15266D67D9}" destId="{CEE448C1-EC28-4087-80D7-8F063274592F}" srcOrd="4" destOrd="0" presId="urn:microsoft.com/office/officeart/2005/8/layout/hList1"/>
    <dgm:cxn modelId="{5D2CE331-B2F3-4846-979E-F24044FD0B43}" type="presParOf" srcId="{CEE448C1-EC28-4087-80D7-8F063274592F}" destId="{53A4F1F4-D622-4B06-A2E5-C4BFBB3529DC}" srcOrd="0" destOrd="0" presId="urn:microsoft.com/office/officeart/2005/8/layout/hList1"/>
    <dgm:cxn modelId="{0116041E-DB49-4F12-A70D-1A8F56020CEF}" type="presParOf" srcId="{CEE448C1-EC28-4087-80D7-8F063274592F}" destId="{FB737671-D396-4581-BFDC-0F9ABAC11E9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621F1F1-FE50-4DB1-9E2A-B5C17F23654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560A176B-16F6-4958-A84B-6F5A97C1846C}">
      <dgm:prSet phldrT="[Text]" custT="1"/>
      <dgm:spPr>
        <a:solidFill>
          <a:srgbClr val="FF0000"/>
        </a:solidFill>
      </dgm:spPr>
      <dgm:t>
        <a:bodyPr/>
        <a:lstStyle/>
        <a:p>
          <a:r>
            <a:rPr lang="en-US" sz="2400" dirty="0">
              <a:solidFill>
                <a:schemeClr val="tx1"/>
              </a:solidFill>
              <a:latin typeface="Times New Roman" pitchFamily="18" charset="0"/>
              <a:cs typeface="Times New Roman" pitchFamily="18" charset="0"/>
            </a:rPr>
            <a:t>Develop products that:</a:t>
          </a:r>
        </a:p>
      </dgm:t>
    </dgm:pt>
    <dgm:pt modelId="{2316B68E-EEFD-4F5F-BB91-10BC05B8A53D}" type="parTrans" cxnId="{F36CFC5F-C26A-4814-81C9-D0D1B706B326}">
      <dgm:prSet/>
      <dgm:spPr/>
      <dgm:t>
        <a:bodyPr/>
        <a:lstStyle/>
        <a:p>
          <a:endParaRPr lang="en-US"/>
        </a:p>
      </dgm:t>
    </dgm:pt>
    <dgm:pt modelId="{E9B8C6B4-62F5-4B35-AAE1-1D8D91042C8E}" type="sibTrans" cxnId="{F36CFC5F-C26A-4814-81C9-D0D1B706B326}">
      <dgm:prSet/>
      <dgm:spPr/>
      <dgm:t>
        <a:bodyPr/>
        <a:lstStyle/>
        <a:p>
          <a:endParaRPr lang="en-US"/>
        </a:p>
      </dgm:t>
    </dgm:pt>
    <dgm:pt modelId="{806C41D8-34FE-4821-A95C-FD2858B7BE75}">
      <dgm:prSet phldrT="[Text]" custT="1"/>
      <dgm:spPr/>
      <dgm:t>
        <a:bodyPr/>
        <a:lstStyle/>
        <a:p>
          <a:r>
            <a:rPr lang="en-US" sz="1700" dirty="0">
              <a:latin typeface="Times New Roman" pitchFamily="18" charset="0"/>
              <a:cs typeface="Times New Roman" pitchFamily="18" charset="0"/>
            </a:rPr>
            <a:t>Are/are not ARV-based</a:t>
          </a:r>
        </a:p>
      </dgm:t>
    </dgm:pt>
    <dgm:pt modelId="{380A95D3-378E-414F-B42A-F8319D0617CD}" type="parTrans" cxnId="{1F8A7737-592E-4963-9434-3D23624731E4}">
      <dgm:prSet/>
      <dgm:spPr/>
      <dgm:t>
        <a:bodyPr/>
        <a:lstStyle/>
        <a:p>
          <a:endParaRPr lang="en-US"/>
        </a:p>
      </dgm:t>
    </dgm:pt>
    <dgm:pt modelId="{4F4E5AA5-F86F-4D89-9513-740B50EB6654}" type="sibTrans" cxnId="{1F8A7737-592E-4963-9434-3D23624731E4}">
      <dgm:prSet/>
      <dgm:spPr/>
      <dgm:t>
        <a:bodyPr/>
        <a:lstStyle/>
        <a:p>
          <a:endParaRPr lang="en-US"/>
        </a:p>
      </dgm:t>
    </dgm:pt>
    <dgm:pt modelId="{4BD23B34-56C3-430F-8609-F0603EB5D24B}">
      <dgm:prSet phldrT="[Text]" custT="1"/>
      <dgm:spPr>
        <a:solidFill>
          <a:srgbClr val="CCCCCC"/>
        </a:solidFill>
      </dgm:spPr>
      <dgm:t>
        <a:bodyPr/>
        <a:lstStyle/>
        <a:p>
          <a:r>
            <a:rPr lang="en-US" sz="2400" dirty="0">
              <a:solidFill>
                <a:schemeClr val="tx1"/>
              </a:solidFill>
              <a:latin typeface="Times New Roman" pitchFamily="18" charset="0"/>
              <a:cs typeface="Times New Roman" pitchFamily="18" charset="0"/>
            </a:rPr>
            <a:t>Conduct more research on:</a:t>
          </a:r>
        </a:p>
      </dgm:t>
    </dgm:pt>
    <dgm:pt modelId="{01B1F054-FE0F-40AF-A8EA-CE00A2E2666F}" type="parTrans" cxnId="{82539719-7194-47EE-9258-570800CF304F}">
      <dgm:prSet/>
      <dgm:spPr/>
      <dgm:t>
        <a:bodyPr/>
        <a:lstStyle/>
        <a:p>
          <a:endParaRPr lang="en-US"/>
        </a:p>
      </dgm:t>
    </dgm:pt>
    <dgm:pt modelId="{CC567753-383C-41E2-A69A-D6F1B6B0BF5C}" type="sibTrans" cxnId="{82539719-7194-47EE-9258-570800CF304F}">
      <dgm:prSet/>
      <dgm:spPr/>
      <dgm:t>
        <a:bodyPr/>
        <a:lstStyle/>
        <a:p>
          <a:endParaRPr lang="en-US"/>
        </a:p>
      </dgm:t>
    </dgm:pt>
    <dgm:pt modelId="{049FA373-2732-43A0-8DFB-B19B9057A07B}">
      <dgm:prSet phldrT="[Text]" custT="1"/>
      <dgm:spPr>
        <a:solidFill>
          <a:srgbClr val="CCCCCC"/>
        </a:solidFill>
      </dgm:spPr>
      <dgm:t>
        <a:bodyPr/>
        <a:lstStyle/>
        <a:p>
          <a:r>
            <a:rPr lang="en-US" sz="1700" dirty="0">
              <a:latin typeface="Times New Roman" pitchFamily="18" charset="0"/>
              <a:cs typeface="Times New Roman" pitchFamily="18" charset="0"/>
            </a:rPr>
            <a:t>Drug resistance</a:t>
          </a:r>
        </a:p>
      </dgm:t>
    </dgm:pt>
    <dgm:pt modelId="{945E4FB5-F9B6-420B-A58B-2BA349BB9C42}" type="parTrans" cxnId="{4D8B69DC-0FFE-4F45-92DA-61B6B478F732}">
      <dgm:prSet/>
      <dgm:spPr/>
      <dgm:t>
        <a:bodyPr/>
        <a:lstStyle/>
        <a:p>
          <a:endParaRPr lang="en-US"/>
        </a:p>
      </dgm:t>
    </dgm:pt>
    <dgm:pt modelId="{E8D87AD7-7924-477A-8995-7921514E699A}" type="sibTrans" cxnId="{4D8B69DC-0FFE-4F45-92DA-61B6B478F732}">
      <dgm:prSet/>
      <dgm:spPr/>
      <dgm:t>
        <a:bodyPr/>
        <a:lstStyle/>
        <a:p>
          <a:endParaRPr lang="en-US"/>
        </a:p>
      </dgm:t>
    </dgm:pt>
    <dgm:pt modelId="{C8D1867F-C1EF-4D3A-8524-917E69253627}">
      <dgm:prSet phldrT="[Text]" custT="1"/>
      <dgm:spPr/>
      <dgm:t>
        <a:bodyPr/>
        <a:lstStyle/>
        <a:p>
          <a:r>
            <a:rPr lang="en-US" sz="2400" dirty="0">
              <a:solidFill>
                <a:schemeClr val="tx1"/>
              </a:solidFill>
              <a:latin typeface="Times New Roman" pitchFamily="18" charset="0"/>
              <a:cs typeface="Times New Roman" pitchFamily="18" charset="0"/>
            </a:rPr>
            <a:t>Understand issues around:</a:t>
          </a:r>
        </a:p>
      </dgm:t>
    </dgm:pt>
    <dgm:pt modelId="{C990F0AF-F6A3-4E80-9C82-71B6C86EEF86}" type="parTrans" cxnId="{3B0C62C6-EE1B-413C-8DE0-33603AB3516A}">
      <dgm:prSet/>
      <dgm:spPr/>
      <dgm:t>
        <a:bodyPr/>
        <a:lstStyle/>
        <a:p>
          <a:endParaRPr lang="en-US"/>
        </a:p>
      </dgm:t>
    </dgm:pt>
    <dgm:pt modelId="{6C94C01A-F0F4-4E5F-9529-FB43F3AB918A}" type="sibTrans" cxnId="{3B0C62C6-EE1B-413C-8DE0-33603AB3516A}">
      <dgm:prSet/>
      <dgm:spPr/>
      <dgm:t>
        <a:bodyPr/>
        <a:lstStyle/>
        <a:p>
          <a:endParaRPr lang="en-US"/>
        </a:p>
      </dgm:t>
    </dgm:pt>
    <dgm:pt modelId="{A856387E-8E85-49C3-BA02-BC51E057C29E}">
      <dgm:prSet custT="1"/>
      <dgm:spPr/>
      <dgm:t>
        <a:bodyPr/>
        <a:lstStyle/>
        <a:p>
          <a:r>
            <a:rPr lang="en-US" sz="1700" dirty="0">
              <a:latin typeface="Times New Roman" pitchFamily="18" charset="0"/>
              <a:cs typeface="Times New Roman" pitchFamily="18" charset="0"/>
            </a:rPr>
            <a:t>Address adherence issues</a:t>
          </a:r>
        </a:p>
      </dgm:t>
    </dgm:pt>
    <dgm:pt modelId="{71F03C73-463C-4058-AB46-7EE71CA6481C}" type="parTrans" cxnId="{F0B22142-1E67-4DFA-9893-071365A21871}">
      <dgm:prSet/>
      <dgm:spPr/>
      <dgm:t>
        <a:bodyPr/>
        <a:lstStyle/>
        <a:p>
          <a:endParaRPr lang="en-US"/>
        </a:p>
      </dgm:t>
    </dgm:pt>
    <dgm:pt modelId="{5EF69B44-C3BC-4B33-A977-F67FFC31A437}" type="sibTrans" cxnId="{F0B22142-1E67-4DFA-9893-071365A21871}">
      <dgm:prSet/>
      <dgm:spPr/>
      <dgm:t>
        <a:bodyPr/>
        <a:lstStyle/>
        <a:p>
          <a:endParaRPr lang="en-US"/>
        </a:p>
      </dgm:t>
    </dgm:pt>
    <dgm:pt modelId="{851527EE-E1DD-46BB-B88F-67DF52FD97BC}">
      <dgm:prSet custT="1"/>
      <dgm:spPr/>
      <dgm:t>
        <a:bodyPr/>
        <a:lstStyle/>
        <a:p>
          <a:r>
            <a:rPr lang="en-US" sz="1700" dirty="0">
              <a:latin typeface="Times New Roman" pitchFamily="18" charset="0"/>
              <a:cs typeface="Times New Roman" pitchFamily="18" charset="0"/>
            </a:rPr>
            <a:t>Reach the most vulnerable populations</a:t>
          </a:r>
        </a:p>
      </dgm:t>
    </dgm:pt>
    <dgm:pt modelId="{8432C1D5-FECB-4CAF-A945-E3C5B5678F86}" type="parTrans" cxnId="{F620933C-20BA-41E8-8B98-280C018D8672}">
      <dgm:prSet/>
      <dgm:spPr/>
      <dgm:t>
        <a:bodyPr/>
        <a:lstStyle/>
        <a:p>
          <a:endParaRPr lang="en-US"/>
        </a:p>
      </dgm:t>
    </dgm:pt>
    <dgm:pt modelId="{4636B54C-A372-431F-B6C3-A66756D378C1}" type="sibTrans" cxnId="{F620933C-20BA-41E8-8B98-280C018D8672}">
      <dgm:prSet/>
      <dgm:spPr/>
      <dgm:t>
        <a:bodyPr/>
        <a:lstStyle/>
        <a:p>
          <a:endParaRPr lang="en-US"/>
        </a:p>
      </dgm:t>
    </dgm:pt>
    <dgm:pt modelId="{6C786013-9BC2-4564-B635-4B8A75C7954E}">
      <dgm:prSet phldrT="[Text]" custT="1"/>
      <dgm:spPr>
        <a:solidFill>
          <a:srgbClr val="CCCCCC"/>
        </a:solidFill>
      </dgm:spPr>
      <dgm:t>
        <a:bodyPr/>
        <a:lstStyle/>
        <a:p>
          <a:r>
            <a:rPr lang="en-US" sz="1700" dirty="0">
              <a:latin typeface="Times New Roman" pitchFamily="18" charset="0"/>
              <a:cs typeface="Times New Roman" pitchFamily="18" charset="0"/>
            </a:rPr>
            <a:t>Alternate dosing</a:t>
          </a:r>
        </a:p>
      </dgm:t>
    </dgm:pt>
    <dgm:pt modelId="{37BBDB40-C025-4317-AF6B-DD84BEBA243C}" type="parTrans" cxnId="{4C449F1F-BDF8-4E45-AA42-5CFC47FC7786}">
      <dgm:prSet/>
      <dgm:spPr/>
      <dgm:t>
        <a:bodyPr/>
        <a:lstStyle/>
        <a:p>
          <a:endParaRPr lang="en-US"/>
        </a:p>
      </dgm:t>
    </dgm:pt>
    <dgm:pt modelId="{714CA1FF-4FBD-4AAC-929A-84D5F1146FBB}" type="sibTrans" cxnId="{4C449F1F-BDF8-4E45-AA42-5CFC47FC7786}">
      <dgm:prSet/>
      <dgm:spPr/>
      <dgm:t>
        <a:bodyPr/>
        <a:lstStyle/>
        <a:p>
          <a:endParaRPr lang="en-US"/>
        </a:p>
      </dgm:t>
    </dgm:pt>
    <dgm:pt modelId="{24995F9D-4F20-4E26-920A-A8B2AD93A2DF}">
      <dgm:prSet phldrT="[Text]" custT="1"/>
      <dgm:spPr>
        <a:solidFill>
          <a:srgbClr val="CCCCCC"/>
        </a:solidFill>
      </dgm:spPr>
      <dgm:t>
        <a:bodyPr/>
        <a:lstStyle/>
        <a:p>
          <a:r>
            <a:rPr lang="en-US" sz="1700" dirty="0">
              <a:latin typeface="Times New Roman" pitchFamily="18" charset="0"/>
              <a:cs typeface="Times New Roman" pitchFamily="18" charset="0"/>
            </a:rPr>
            <a:t>Delivery methods (for example, injections and implants)</a:t>
          </a:r>
        </a:p>
      </dgm:t>
    </dgm:pt>
    <dgm:pt modelId="{E3E25541-B53C-4543-B2FB-550A1A4F369B}" type="parTrans" cxnId="{AD2ED3A5-DD04-41F2-9830-836135AB0239}">
      <dgm:prSet/>
      <dgm:spPr/>
      <dgm:t>
        <a:bodyPr/>
        <a:lstStyle/>
        <a:p>
          <a:endParaRPr lang="en-US"/>
        </a:p>
      </dgm:t>
    </dgm:pt>
    <dgm:pt modelId="{ADD1921B-9C3D-4186-A012-2C74E4427653}" type="sibTrans" cxnId="{AD2ED3A5-DD04-41F2-9830-836135AB0239}">
      <dgm:prSet/>
      <dgm:spPr/>
      <dgm:t>
        <a:bodyPr/>
        <a:lstStyle/>
        <a:p>
          <a:endParaRPr lang="en-US"/>
        </a:p>
      </dgm:t>
    </dgm:pt>
    <dgm:pt modelId="{1623C32E-1C03-4D94-A4A2-E25AA800DCDC}">
      <dgm:prSet phldrT="[Text]" custT="1"/>
      <dgm:spPr/>
      <dgm:t>
        <a:bodyPr/>
        <a:lstStyle/>
        <a:p>
          <a:r>
            <a:rPr lang="en-US" sz="1700" dirty="0">
              <a:latin typeface="Times New Roman" pitchFamily="18" charset="0"/>
              <a:cs typeface="Times New Roman" pitchFamily="18" charset="0"/>
            </a:rPr>
            <a:t>ART access and availability</a:t>
          </a:r>
        </a:p>
      </dgm:t>
    </dgm:pt>
    <dgm:pt modelId="{218593B1-257E-44EA-B528-F52363E6376C}" type="parTrans" cxnId="{63741729-1868-440B-8138-156473F22B28}">
      <dgm:prSet/>
      <dgm:spPr/>
      <dgm:t>
        <a:bodyPr/>
        <a:lstStyle/>
        <a:p>
          <a:endParaRPr lang="en-US"/>
        </a:p>
      </dgm:t>
    </dgm:pt>
    <dgm:pt modelId="{18C2EFFA-60CC-4BBC-A309-F2FCC769D203}" type="sibTrans" cxnId="{63741729-1868-440B-8138-156473F22B28}">
      <dgm:prSet/>
      <dgm:spPr/>
      <dgm:t>
        <a:bodyPr/>
        <a:lstStyle/>
        <a:p>
          <a:endParaRPr lang="en-US"/>
        </a:p>
      </dgm:t>
    </dgm:pt>
    <dgm:pt modelId="{C48945F2-3049-448E-BAEC-17ADE7537BF0}">
      <dgm:prSet phldrT="[Text]" custT="1"/>
      <dgm:spPr/>
      <dgm:t>
        <a:bodyPr/>
        <a:lstStyle/>
        <a:p>
          <a:r>
            <a:rPr lang="en-US" sz="1700" dirty="0">
              <a:latin typeface="Times New Roman" pitchFamily="18" charset="0"/>
              <a:cs typeface="Times New Roman" pitchFamily="18" charset="0"/>
            </a:rPr>
            <a:t>Cost</a:t>
          </a:r>
        </a:p>
      </dgm:t>
    </dgm:pt>
    <dgm:pt modelId="{C0A72D7F-DDAD-4C73-B078-E6121D7FC6CE}" type="parTrans" cxnId="{5E624ADE-F39F-4DB4-AFA0-D82AC56466DB}">
      <dgm:prSet/>
      <dgm:spPr/>
      <dgm:t>
        <a:bodyPr/>
        <a:lstStyle/>
        <a:p>
          <a:endParaRPr lang="en-US"/>
        </a:p>
      </dgm:t>
    </dgm:pt>
    <dgm:pt modelId="{66753391-F845-43DA-BE93-26E09FB5BE6D}" type="sibTrans" cxnId="{5E624ADE-F39F-4DB4-AFA0-D82AC56466DB}">
      <dgm:prSet/>
      <dgm:spPr/>
      <dgm:t>
        <a:bodyPr/>
        <a:lstStyle/>
        <a:p>
          <a:endParaRPr lang="en-US"/>
        </a:p>
      </dgm:t>
    </dgm:pt>
    <dgm:pt modelId="{814C1467-BFD3-4696-9393-88C12F4B1EDC}">
      <dgm:prSet phldrT="[Text]" custT="1"/>
      <dgm:spPr/>
      <dgm:t>
        <a:bodyPr/>
        <a:lstStyle/>
        <a:p>
          <a:r>
            <a:rPr lang="en-US" sz="1700" dirty="0">
              <a:latin typeface="Times New Roman" pitchFamily="18" charset="0"/>
              <a:cs typeface="Times New Roman" pitchFamily="18" charset="0"/>
            </a:rPr>
            <a:t>Barriers to linkage and retention in HIV medical care</a:t>
          </a:r>
        </a:p>
      </dgm:t>
    </dgm:pt>
    <dgm:pt modelId="{C03FB71C-DDD7-43A5-B52B-C42C2D88449F}" type="parTrans" cxnId="{20A12E1E-4DCB-4232-B0AF-5F434C4FC86F}">
      <dgm:prSet/>
      <dgm:spPr/>
      <dgm:t>
        <a:bodyPr/>
        <a:lstStyle/>
        <a:p>
          <a:endParaRPr lang="en-US"/>
        </a:p>
      </dgm:t>
    </dgm:pt>
    <dgm:pt modelId="{71A9FEA8-72E9-46C1-8B2E-EB71834945A3}" type="sibTrans" cxnId="{20A12E1E-4DCB-4232-B0AF-5F434C4FC86F}">
      <dgm:prSet/>
      <dgm:spPr/>
      <dgm:t>
        <a:bodyPr/>
        <a:lstStyle/>
        <a:p>
          <a:endParaRPr lang="en-US"/>
        </a:p>
      </dgm:t>
    </dgm:pt>
    <dgm:pt modelId="{DEF8B8D4-F8DE-4F47-8188-0A2B21144F52}">
      <dgm:prSet phldrT="[Text]" custT="1"/>
      <dgm:spPr/>
      <dgm:t>
        <a:bodyPr/>
        <a:lstStyle/>
        <a:p>
          <a:r>
            <a:rPr lang="en-US" sz="1700" dirty="0">
              <a:latin typeface="Times New Roman" pitchFamily="18" charset="0"/>
              <a:cs typeface="Times New Roman" pitchFamily="18" charset="0"/>
            </a:rPr>
            <a:t>Stigma</a:t>
          </a:r>
        </a:p>
      </dgm:t>
    </dgm:pt>
    <dgm:pt modelId="{C3082709-FEBF-4F70-ACFC-02BF37F0D3B2}" type="parTrans" cxnId="{BCA63195-4BF7-4971-8E92-B638D7A71D2C}">
      <dgm:prSet/>
      <dgm:spPr/>
      <dgm:t>
        <a:bodyPr/>
        <a:lstStyle/>
        <a:p>
          <a:endParaRPr lang="en-US"/>
        </a:p>
      </dgm:t>
    </dgm:pt>
    <dgm:pt modelId="{F5FE63FB-3153-479A-A7C9-E8F9A5850278}" type="sibTrans" cxnId="{BCA63195-4BF7-4971-8E92-B638D7A71D2C}">
      <dgm:prSet/>
      <dgm:spPr/>
      <dgm:t>
        <a:bodyPr/>
        <a:lstStyle/>
        <a:p>
          <a:endParaRPr lang="en-US"/>
        </a:p>
      </dgm:t>
    </dgm:pt>
    <dgm:pt modelId="{F4191ECC-2B4C-47BA-95A9-3D9A1476B377}" type="pres">
      <dgm:prSet presAssocID="{B621F1F1-FE50-4DB1-9E2A-B5C17F23654C}" presName="Name0" presStyleCnt="0">
        <dgm:presLayoutVars>
          <dgm:dir/>
          <dgm:animLvl val="lvl"/>
          <dgm:resizeHandles/>
        </dgm:presLayoutVars>
      </dgm:prSet>
      <dgm:spPr/>
    </dgm:pt>
    <dgm:pt modelId="{E645FD00-4548-49A4-BAAA-6CAEFCFBB8DE}" type="pres">
      <dgm:prSet presAssocID="{560A176B-16F6-4958-A84B-6F5A97C1846C}" presName="linNode" presStyleCnt="0"/>
      <dgm:spPr/>
    </dgm:pt>
    <dgm:pt modelId="{5B4553E6-7C5F-4F2A-BECD-E15A3917397E}" type="pres">
      <dgm:prSet presAssocID="{560A176B-16F6-4958-A84B-6F5A97C1846C}" presName="parentShp" presStyleLbl="node1" presStyleIdx="0" presStyleCnt="3" custScaleX="78385" custLinFactNeighborX="-4991">
        <dgm:presLayoutVars>
          <dgm:bulletEnabled val="1"/>
        </dgm:presLayoutVars>
      </dgm:prSet>
      <dgm:spPr/>
    </dgm:pt>
    <dgm:pt modelId="{015CC112-EE07-44E2-B4E5-CF8DB6EB5D65}" type="pres">
      <dgm:prSet presAssocID="{560A176B-16F6-4958-A84B-6F5A97C1846C}" presName="childShp" presStyleLbl="bgAccFollowNode1" presStyleIdx="0" presStyleCnt="3" custScaleX="110850">
        <dgm:presLayoutVars>
          <dgm:bulletEnabled val="1"/>
        </dgm:presLayoutVars>
      </dgm:prSet>
      <dgm:spPr/>
    </dgm:pt>
    <dgm:pt modelId="{154D4776-EC23-443C-81F4-4889CCA8FCFD}" type="pres">
      <dgm:prSet presAssocID="{E9B8C6B4-62F5-4B35-AAE1-1D8D91042C8E}" presName="spacing" presStyleCnt="0"/>
      <dgm:spPr/>
    </dgm:pt>
    <dgm:pt modelId="{5C3E1868-E116-4F8C-AB5C-18203AD70E4B}" type="pres">
      <dgm:prSet presAssocID="{4BD23B34-56C3-430F-8609-F0603EB5D24B}" presName="linNode" presStyleCnt="0"/>
      <dgm:spPr/>
    </dgm:pt>
    <dgm:pt modelId="{B07B1396-8795-4E30-9011-130D52795BAA}" type="pres">
      <dgm:prSet presAssocID="{4BD23B34-56C3-430F-8609-F0603EB5D24B}" presName="parentShp" presStyleLbl="node1" presStyleIdx="1" presStyleCnt="3" custScaleX="78385" custLinFactNeighborX="-4991">
        <dgm:presLayoutVars>
          <dgm:bulletEnabled val="1"/>
        </dgm:presLayoutVars>
      </dgm:prSet>
      <dgm:spPr/>
    </dgm:pt>
    <dgm:pt modelId="{A6352C34-22E5-4C80-88E8-6E4647C4B8C5}" type="pres">
      <dgm:prSet presAssocID="{4BD23B34-56C3-430F-8609-F0603EB5D24B}" presName="childShp" presStyleLbl="bgAccFollowNode1" presStyleIdx="1" presStyleCnt="3" custScaleX="110850">
        <dgm:presLayoutVars>
          <dgm:bulletEnabled val="1"/>
        </dgm:presLayoutVars>
      </dgm:prSet>
      <dgm:spPr/>
    </dgm:pt>
    <dgm:pt modelId="{631E22F8-BB41-4125-9189-31CEA84A3231}" type="pres">
      <dgm:prSet presAssocID="{CC567753-383C-41E2-A69A-D6F1B6B0BF5C}" presName="spacing" presStyleCnt="0"/>
      <dgm:spPr/>
    </dgm:pt>
    <dgm:pt modelId="{2CA4CEEC-33F7-4556-987F-0FA50C28BC0F}" type="pres">
      <dgm:prSet presAssocID="{C8D1867F-C1EF-4D3A-8524-917E69253627}" presName="linNode" presStyleCnt="0"/>
      <dgm:spPr/>
    </dgm:pt>
    <dgm:pt modelId="{861613D3-F19E-4FA7-AD0C-CAE988B933C9}" type="pres">
      <dgm:prSet presAssocID="{C8D1867F-C1EF-4D3A-8524-917E69253627}" presName="parentShp" presStyleLbl="node1" presStyleIdx="2" presStyleCnt="3" custScaleX="78385" custLinFactNeighborX="-4991">
        <dgm:presLayoutVars>
          <dgm:bulletEnabled val="1"/>
        </dgm:presLayoutVars>
      </dgm:prSet>
      <dgm:spPr/>
    </dgm:pt>
    <dgm:pt modelId="{DD38F5D8-8C20-4163-8AE6-91B6F37FB383}" type="pres">
      <dgm:prSet presAssocID="{C8D1867F-C1EF-4D3A-8524-917E69253627}" presName="childShp" presStyleLbl="bgAccFollowNode1" presStyleIdx="2" presStyleCnt="3" custScaleX="110850">
        <dgm:presLayoutVars>
          <dgm:bulletEnabled val="1"/>
        </dgm:presLayoutVars>
      </dgm:prSet>
      <dgm:spPr/>
    </dgm:pt>
  </dgm:ptLst>
  <dgm:cxnLst>
    <dgm:cxn modelId="{056B6D09-C2AA-4CA4-868E-770C38FE80AC}" type="presOf" srcId="{049FA373-2732-43A0-8DFB-B19B9057A07B}" destId="{A6352C34-22E5-4C80-88E8-6E4647C4B8C5}" srcOrd="0" destOrd="0" presId="urn:microsoft.com/office/officeart/2005/8/layout/vList6"/>
    <dgm:cxn modelId="{44291111-4933-4A13-92A9-F55A23F342C0}" type="presOf" srcId="{560A176B-16F6-4958-A84B-6F5A97C1846C}" destId="{5B4553E6-7C5F-4F2A-BECD-E15A3917397E}" srcOrd="0" destOrd="0" presId="urn:microsoft.com/office/officeart/2005/8/layout/vList6"/>
    <dgm:cxn modelId="{BBD2EA11-CCAB-44C5-9F25-217FA561A373}" type="presOf" srcId="{4BD23B34-56C3-430F-8609-F0603EB5D24B}" destId="{B07B1396-8795-4E30-9011-130D52795BAA}" srcOrd="0" destOrd="0" presId="urn:microsoft.com/office/officeart/2005/8/layout/vList6"/>
    <dgm:cxn modelId="{82539719-7194-47EE-9258-570800CF304F}" srcId="{B621F1F1-FE50-4DB1-9E2A-B5C17F23654C}" destId="{4BD23B34-56C3-430F-8609-F0603EB5D24B}" srcOrd="1" destOrd="0" parTransId="{01B1F054-FE0F-40AF-A8EA-CE00A2E2666F}" sibTransId="{CC567753-383C-41E2-A69A-D6F1B6B0BF5C}"/>
    <dgm:cxn modelId="{20A12E1E-4DCB-4232-B0AF-5F434C4FC86F}" srcId="{C8D1867F-C1EF-4D3A-8524-917E69253627}" destId="{814C1467-BFD3-4696-9393-88C12F4B1EDC}" srcOrd="2" destOrd="0" parTransId="{C03FB71C-DDD7-43A5-B52B-C42C2D88449F}" sibTransId="{71A9FEA8-72E9-46C1-8B2E-EB71834945A3}"/>
    <dgm:cxn modelId="{4C449F1F-BDF8-4E45-AA42-5CFC47FC7786}" srcId="{4BD23B34-56C3-430F-8609-F0603EB5D24B}" destId="{6C786013-9BC2-4564-B635-4B8A75C7954E}" srcOrd="1" destOrd="0" parTransId="{37BBDB40-C025-4317-AF6B-DD84BEBA243C}" sibTransId="{714CA1FF-4FBD-4AAC-929A-84D5F1146FBB}"/>
    <dgm:cxn modelId="{63741729-1868-440B-8138-156473F22B28}" srcId="{C8D1867F-C1EF-4D3A-8524-917E69253627}" destId="{1623C32E-1C03-4D94-A4A2-E25AA800DCDC}" srcOrd="0" destOrd="0" parTransId="{218593B1-257E-44EA-B528-F52363E6376C}" sibTransId="{18C2EFFA-60CC-4BBC-A309-F2FCC769D203}"/>
    <dgm:cxn modelId="{1F8A7737-592E-4963-9434-3D23624731E4}" srcId="{560A176B-16F6-4958-A84B-6F5A97C1846C}" destId="{806C41D8-34FE-4821-A95C-FD2858B7BE75}" srcOrd="0" destOrd="0" parTransId="{380A95D3-378E-414F-B42A-F8319D0617CD}" sibTransId="{4F4E5AA5-F86F-4D89-9513-740B50EB6654}"/>
    <dgm:cxn modelId="{F620933C-20BA-41E8-8B98-280C018D8672}" srcId="{560A176B-16F6-4958-A84B-6F5A97C1846C}" destId="{851527EE-E1DD-46BB-B88F-67DF52FD97BC}" srcOrd="2" destOrd="0" parTransId="{8432C1D5-FECB-4CAF-A945-E3C5B5678F86}" sibTransId="{4636B54C-A372-431F-B6C3-A66756D378C1}"/>
    <dgm:cxn modelId="{8CB2643D-1063-43DA-B0B2-898CB2D97519}" type="presOf" srcId="{C48945F2-3049-448E-BAEC-17ADE7537BF0}" destId="{DD38F5D8-8C20-4163-8AE6-91B6F37FB383}" srcOrd="0" destOrd="1" presId="urn:microsoft.com/office/officeart/2005/8/layout/vList6"/>
    <dgm:cxn modelId="{F36CFC5F-C26A-4814-81C9-D0D1B706B326}" srcId="{B621F1F1-FE50-4DB1-9E2A-B5C17F23654C}" destId="{560A176B-16F6-4958-A84B-6F5A97C1846C}" srcOrd="0" destOrd="0" parTransId="{2316B68E-EEFD-4F5F-BB91-10BC05B8A53D}" sibTransId="{E9B8C6B4-62F5-4B35-AAE1-1D8D91042C8E}"/>
    <dgm:cxn modelId="{AD577741-D193-42FE-8542-B20F15BA1071}" type="presOf" srcId="{1623C32E-1C03-4D94-A4A2-E25AA800DCDC}" destId="{DD38F5D8-8C20-4163-8AE6-91B6F37FB383}" srcOrd="0" destOrd="0" presId="urn:microsoft.com/office/officeart/2005/8/layout/vList6"/>
    <dgm:cxn modelId="{F0B22142-1E67-4DFA-9893-071365A21871}" srcId="{560A176B-16F6-4958-A84B-6F5A97C1846C}" destId="{A856387E-8E85-49C3-BA02-BC51E057C29E}" srcOrd="1" destOrd="0" parTransId="{71F03C73-463C-4058-AB46-7EE71CA6481C}" sibTransId="{5EF69B44-C3BC-4B33-A977-F67FFC31A437}"/>
    <dgm:cxn modelId="{15520950-67DB-44B8-841A-FAA7979B26A1}" type="presOf" srcId="{DEF8B8D4-F8DE-4F47-8188-0A2B21144F52}" destId="{DD38F5D8-8C20-4163-8AE6-91B6F37FB383}" srcOrd="0" destOrd="3" presId="urn:microsoft.com/office/officeart/2005/8/layout/vList6"/>
    <dgm:cxn modelId="{2BD22F7B-51D0-440A-AC6A-BA2DCAB18591}" type="presOf" srcId="{6C786013-9BC2-4564-B635-4B8A75C7954E}" destId="{A6352C34-22E5-4C80-88E8-6E4647C4B8C5}" srcOrd="0" destOrd="1" presId="urn:microsoft.com/office/officeart/2005/8/layout/vList6"/>
    <dgm:cxn modelId="{54B47780-8706-4C4F-BF9D-4145DC9DD9B7}" type="presOf" srcId="{24995F9D-4F20-4E26-920A-A8B2AD93A2DF}" destId="{A6352C34-22E5-4C80-88E8-6E4647C4B8C5}" srcOrd="0" destOrd="2" presId="urn:microsoft.com/office/officeart/2005/8/layout/vList6"/>
    <dgm:cxn modelId="{AE398885-8189-42FE-9DEA-D154DEBA8B50}" type="presOf" srcId="{A856387E-8E85-49C3-BA02-BC51E057C29E}" destId="{015CC112-EE07-44E2-B4E5-CF8DB6EB5D65}" srcOrd="0" destOrd="1" presId="urn:microsoft.com/office/officeart/2005/8/layout/vList6"/>
    <dgm:cxn modelId="{BCA63195-4BF7-4971-8E92-B638D7A71D2C}" srcId="{C8D1867F-C1EF-4D3A-8524-917E69253627}" destId="{DEF8B8D4-F8DE-4F47-8188-0A2B21144F52}" srcOrd="3" destOrd="0" parTransId="{C3082709-FEBF-4F70-ACFC-02BF37F0D3B2}" sibTransId="{F5FE63FB-3153-479A-A7C9-E8F9A5850278}"/>
    <dgm:cxn modelId="{1641379E-01ED-4139-AB38-A92809226A1D}" type="presOf" srcId="{806C41D8-34FE-4821-A95C-FD2858B7BE75}" destId="{015CC112-EE07-44E2-B4E5-CF8DB6EB5D65}" srcOrd="0" destOrd="0" presId="urn:microsoft.com/office/officeart/2005/8/layout/vList6"/>
    <dgm:cxn modelId="{AD2ED3A5-DD04-41F2-9830-836135AB0239}" srcId="{4BD23B34-56C3-430F-8609-F0603EB5D24B}" destId="{24995F9D-4F20-4E26-920A-A8B2AD93A2DF}" srcOrd="2" destOrd="0" parTransId="{E3E25541-B53C-4543-B2FB-550A1A4F369B}" sibTransId="{ADD1921B-9C3D-4186-A012-2C74E4427653}"/>
    <dgm:cxn modelId="{EB483DB9-274A-447E-94F3-67426BEE2A4D}" type="presOf" srcId="{C8D1867F-C1EF-4D3A-8524-917E69253627}" destId="{861613D3-F19E-4FA7-AD0C-CAE988B933C9}" srcOrd="0" destOrd="0" presId="urn:microsoft.com/office/officeart/2005/8/layout/vList6"/>
    <dgm:cxn modelId="{AEC08ABD-8705-4B34-A2F3-F3FAB3F8D215}" type="presOf" srcId="{851527EE-E1DD-46BB-B88F-67DF52FD97BC}" destId="{015CC112-EE07-44E2-B4E5-CF8DB6EB5D65}" srcOrd="0" destOrd="2" presId="urn:microsoft.com/office/officeart/2005/8/layout/vList6"/>
    <dgm:cxn modelId="{5A49CCC4-010A-405B-B542-BDBDAAB94A5D}" type="presOf" srcId="{B621F1F1-FE50-4DB1-9E2A-B5C17F23654C}" destId="{F4191ECC-2B4C-47BA-95A9-3D9A1476B377}" srcOrd="0" destOrd="0" presId="urn:microsoft.com/office/officeart/2005/8/layout/vList6"/>
    <dgm:cxn modelId="{FA28E0C4-E331-4B43-9816-2D1E7DCF440C}" type="presOf" srcId="{814C1467-BFD3-4696-9393-88C12F4B1EDC}" destId="{DD38F5D8-8C20-4163-8AE6-91B6F37FB383}" srcOrd="0" destOrd="2" presId="urn:microsoft.com/office/officeart/2005/8/layout/vList6"/>
    <dgm:cxn modelId="{3B0C62C6-EE1B-413C-8DE0-33603AB3516A}" srcId="{B621F1F1-FE50-4DB1-9E2A-B5C17F23654C}" destId="{C8D1867F-C1EF-4D3A-8524-917E69253627}" srcOrd="2" destOrd="0" parTransId="{C990F0AF-F6A3-4E80-9C82-71B6C86EEF86}" sibTransId="{6C94C01A-F0F4-4E5F-9529-FB43F3AB918A}"/>
    <dgm:cxn modelId="{4D8B69DC-0FFE-4F45-92DA-61B6B478F732}" srcId="{4BD23B34-56C3-430F-8609-F0603EB5D24B}" destId="{049FA373-2732-43A0-8DFB-B19B9057A07B}" srcOrd="0" destOrd="0" parTransId="{945E4FB5-F9B6-420B-A58B-2BA349BB9C42}" sibTransId="{E8D87AD7-7924-477A-8995-7921514E699A}"/>
    <dgm:cxn modelId="{5E624ADE-F39F-4DB4-AFA0-D82AC56466DB}" srcId="{C8D1867F-C1EF-4D3A-8524-917E69253627}" destId="{C48945F2-3049-448E-BAEC-17ADE7537BF0}" srcOrd="1" destOrd="0" parTransId="{C0A72D7F-DDAD-4C73-B078-E6121D7FC6CE}" sibTransId="{66753391-F845-43DA-BE93-26E09FB5BE6D}"/>
    <dgm:cxn modelId="{43B5C747-E2A6-433C-93F6-0D7C3227943C}" type="presParOf" srcId="{F4191ECC-2B4C-47BA-95A9-3D9A1476B377}" destId="{E645FD00-4548-49A4-BAAA-6CAEFCFBB8DE}" srcOrd="0" destOrd="0" presId="urn:microsoft.com/office/officeart/2005/8/layout/vList6"/>
    <dgm:cxn modelId="{A0DE878B-54B0-46FC-9156-E94D4922A0F2}" type="presParOf" srcId="{E645FD00-4548-49A4-BAAA-6CAEFCFBB8DE}" destId="{5B4553E6-7C5F-4F2A-BECD-E15A3917397E}" srcOrd="0" destOrd="0" presId="urn:microsoft.com/office/officeart/2005/8/layout/vList6"/>
    <dgm:cxn modelId="{8D52F1AA-FDAB-4B38-8F3C-D7C7B7B19DDC}" type="presParOf" srcId="{E645FD00-4548-49A4-BAAA-6CAEFCFBB8DE}" destId="{015CC112-EE07-44E2-B4E5-CF8DB6EB5D65}" srcOrd="1" destOrd="0" presId="urn:microsoft.com/office/officeart/2005/8/layout/vList6"/>
    <dgm:cxn modelId="{F33B62B2-C31B-4B31-86CF-01F4A0AD56F1}" type="presParOf" srcId="{F4191ECC-2B4C-47BA-95A9-3D9A1476B377}" destId="{154D4776-EC23-443C-81F4-4889CCA8FCFD}" srcOrd="1" destOrd="0" presId="urn:microsoft.com/office/officeart/2005/8/layout/vList6"/>
    <dgm:cxn modelId="{31A3AC73-006B-4F64-A4F9-B3FD7423753E}" type="presParOf" srcId="{F4191ECC-2B4C-47BA-95A9-3D9A1476B377}" destId="{5C3E1868-E116-4F8C-AB5C-18203AD70E4B}" srcOrd="2" destOrd="0" presId="urn:microsoft.com/office/officeart/2005/8/layout/vList6"/>
    <dgm:cxn modelId="{3FF80678-75FB-4E4D-980D-956B2B82ABF0}" type="presParOf" srcId="{5C3E1868-E116-4F8C-AB5C-18203AD70E4B}" destId="{B07B1396-8795-4E30-9011-130D52795BAA}" srcOrd="0" destOrd="0" presId="urn:microsoft.com/office/officeart/2005/8/layout/vList6"/>
    <dgm:cxn modelId="{D1535F65-0B77-49A5-8A63-20AC29625A89}" type="presParOf" srcId="{5C3E1868-E116-4F8C-AB5C-18203AD70E4B}" destId="{A6352C34-22E5-4C80-88E8-6E4647C4B8C5}" srcOrd="1" destOrd="0" presId="urn:microsoft.com/office/officeart/2005/8/layout/vList6"/>
    <dgm:cxn modelId="{0A8256B5-5081-418F-BB76-6E17AEC44C2B}" type="presParOf" srcId="{F4191ECC-2B4C-47BA-95A9-3D9A1476B377}" destId="{631E22F8-BB41-4125-9189-31CEA84A3231}" srcOrd="3" destOrd="0" presId="urn:microsoft.com/office/officeart/2005/8/layout/vList6"/>
    <dgm:cxn modelId="{558A1E86-6965-4218-894F-D97B496340A8}" type="presParOf" srcId="{F4191ECC-2B4C-47BA-95A9-3D9A1476B377}" destId="{2CA4CEEC-33F7-4556-987F-0FA50C28BC0F}" srcOrd="4" destOrd="0" presId="urn:microsoft.com/office/officeart/2005/8/layout/vList6"/>
    <dgm:cxn modelId="{7B49E45A-56FD-4889-BCD5-03ACF38149C6}" type="presParOf" srcId="{2CA4CEEC-33F7-4556-987F-0FA50C28BC0F}" destId="{861613D3-F19E-4FA7-AD0C-CAE988B933C9}" srcOrd="0" destOrd="0" presId="urn:microsoft.com/office/officeart/2005/8/layout/vList6"/>
    <dgm:cxn modelId="{3DF1F084-A583-48B6-83B7-5FF229B161D1}" type="presParOf" srcId="{2CA4CEEC-33F7-4556-987F-0FA50C28BC0F}" destId="{DD38F5D8-8C20-4163-8AE6-91B6F37FB38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3435C38-DE17-469E-85C9-D4351291575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C3E2E2F2-8747-4B87-87B6-952D8FE4DA23}">
      <dgm:prSet phldrT="[Text]" custT="1"/>
      <dgm:spPr/>
      <dgm:t>
        <a:bodyPr/>
        <a:lstStyle/>
        <a:p>
          <a:r>
            <a:rPr lang="en-US" sz="2800" b="1" dirty="0">
              <a:solidFill>
                <a:schemeClr val="tx1"/>
              </a:solidFill>
              <a:latin typeface="Times New Roman" pitchFamily="18" charset="0"/>
              <a:cs typeface="Times New Roman" pitchFamily="18" charset="0"/>
            </a:rPr>
            <a:t>Vaginal microbicides </a:t>
          </a:r>
        </a:p>
      </dgm:t>
    </dgm:pt>
    <dgm:pt modelId="{EF5D95AC-8073-4CE2-8F66-A0602671EB96}" type="parTrans" cxnId="{95310E37-122A-4627-9311-B798A55458EF}">
      <dgm:prSet/>
      <dgm:spPr/>
      <dgm:t>
        <a:bodyPr/>
        <a:lstStyle/>
        <a:p>
          <a:endParaRPr lang="en-US"/>
        </a:p>
      </dgm:t>
    </dgm:pt>
    <dgm:pt modelId="{CBD7268E-D91E-4AC9-8ACD-4131D9D76ECD}" type="sibTrans" cxnId="{95310E37-122A-4627-9311-B798A55458EF}">
      <dgm:prSet/>
      <dgm:spPr/>
      <dgm:t>
        <a:bodyPr/>
        <a:lstStyle/>
        <a:p>
          <a:endParaRPr lang="en-US"/>
        </a:p>
      </dgm:t>
    </dgm:pt>
    <dgm:pt modelId="{F83898F5-B46C-4A1F-B5A0-0828A93B5169}">
      <dgm:prSet phldrT="[Text]" custT="1"/>
      <dgm:spPr/>
      <dgm:t>
        <a:bodyPr/>
        <a:lstStyle/>
        <a:p>
          <a:r>
            <a:rPr lang="en-US" sz="1800" dirty="0">
              <a:latin typeface="Times New Roman" pitchFamily="18" charset="0"/>
              <a:cs typeface="Times New Roman" pitchFamily="18" charset="0"/>
            </a:rPr>
            <a:t>Designed to prevent HIV acquisition through the vagina</a:t>
          </a:r>
        </a:p>
      </dgm:t>
    </dgm:pt>
    <dgm:pt modelId="{8CE2E9F4-82B2-41F0-91F9-DEE6FE2A14BA}" type="parTrans" cxnId="{17308417-88CE-4870-BE92-8AAC09DFA3B8}">
      <dgm:prSet/>
      <dgm:spPr/>
      <dgm:t>
        <a:bodyPr/>
        <a:lstStyle/>
        <a:p>
          <a:endParaRPr lang="en-US"/>
        </a:p>
      </dgm:t>
    </dgm:pt>
    <dgm:pt modelId="{CDDF273E-F54A-4D69-9AED-4BEFB19BA596}" type="sibTrans" cxnId="{17308417-88CE-4870-BE92-8AAC09DFA3B8}">
      <dgm:prSet/>
      <dgm:spPr/>
      <dgm:t>
        <a:bodyPr/>
        <a:lstStyle/>
        <a:p>
          <a:endParaRPr lang="en-US"/>
        </a:p>
      </dgm:t>
    </dgm:pt>
    <dgm:pt modelId="{A522A0EB-4AD7-477B-A2F0-66DC04C644E6}">
      <dgm:prSet phldrT="[Text]" custT="1"/>
      <dgm:spPr/>
      <dgm:t>
        <a:bodyPr/>
        <a:lstStyle/>
        <a:p>
          <a:endParaRPr lang="en-US" sz="1600" dirty="0">
            <a:latin typeface="Times New Roman" pitchFamily="18" charset="0"/>
            <a:cs typeface="Times New Roman" pitchFamily="18" charset="0"/>
          </a:endParaRPr>
        </a:p>
      </dgm:t>
    </dgm:pt>
    <dgm:pt modelId="{F5C86F08-F425-41D5-99B6-F865D75337EB}" type="parTrans" cxnId="{21636C4F-AD88-49BF-8EB8-6E716A1B50B3}">
      <dgm:prSet/>
      <dgm:spPr/>
      <dgm:t>
        <a:bodyPr/>
        <a:lstStyle/>
        <a:p>
          <a:endParaRPr lang="en-US"/>
        </a:p>
      </dgm:t>
    </dgm:pt>
    <dgm:pt modelId="{4F3B6F11-A34D-4D08-B109-4C193CDF9924}" type="sibTrans" cxnId="{21636C4F-AD88-49BF-8EB8-6E716A1B50B3}">
      <dgm:prSet/>
      <dgm:spPr/>
      <dgm:t>
        <a:bodyPr/>
        <a:lstStyle/>
        <a:p>
          <a:endParaRPr lang="en-US"/>
        </a:p>
      </dgm:t>
    </dgm:pt>
    <dgm:pt modelId="{39C50220-A1C9-45A5-A28D-CBB47B813BE3}">
      <dgm:prSet phldrT="[Text]" custT="1"/>
      <dgm:spPr/>
      <dgm:t>
        <a:bodyPr/>
        <a:lstStyle/>
        <a:p>
          <a:r>
            <a:rPr lang="en-US" sz="2800" b="1" dirty="0">
              <a:solidFill>
                <a:schemeClr val="tx1"/>
              </a:solidFill>
              <a:latin typeface="Times New Roman" pitchFamily="18" charset="0"/>
              <a:cs typeface="Times New Roman" pitchFamily="18" charset="0"/>
            </a:rPr>
            <a:t>Rectal microbicides </a:t>
          </a:r>
        </a:p>
      </dgm:t>
    </dgm:pt>
    <dgm:pt modelId="{04F879F7-9C66-4864-91F0-FFF56051F47A}" type="parTrans" cxnId="{3F3BFDD4-B2FC-4EA9-84BE-7854CEBC21F9}">
      <dgm:prSet/>
      <dgm:spPr/>
      <dgm:t>
        <a:bodyPr/>
        <a:lstStyle/>
        <a:p>
          <a:endParaRPr lang="en-US"/>
        </a:p>
      </dgm:t>
    </dgm:pt>
    <dgm:pt modelId="{66D1CB5B-B5EC-4471-8982-67AF7C73D26C}" type="sibTrans" cxnId="{3F3BFDD4-B2FC-4EA9-84BE-7854CEBC21F9}">
      <dgm:prSet/>
      <dgm:spPr/>
      <dgm:t>
        <a:bodyPr/>
        <a:lstStyle/>
        <a:p>
          <a:endParaRPr lang="en-US"/>
        </a:p>
      </dgm:t>
    </dgm:pt>
    <dgm:pt modelId="{5278595C-7D3F-459F-854E-D77CA3CB5125}">
      <dgm:prSet phldrT="[Text]" custT="1"/>
      <dgm:spPr/>
      <dgm:t>
        <a:bodyPr/>
        <a:lstStyle/>
        <a:p>
          <a:r>
            <a:rPr lang="en-US" sz="1800" dirty="0">
              <a:latin typeface="Times New Roman" pitchFamily="18" charset="0"/>
              <a:cs typeface="Times New Roman" pitchFamily="18" charset="0"/>
            </a:rPr>
            <a:t>Designed to prevent HIV acquisition through the rectum</a:t>
          </a:r>
        </a:p>
      </dgm:t>
    </dgm:pt>
    <dgm:pt modelId="{DD161E52-8714-4E5B-9BBD-FA213A181F06}" type="parTrans" cxnId="{6100F6F3-BF63-4EB1-BA30-2A0E90DC88EA}">
      <dgm:prSet/>
      <dgm:spPr/>
      <dgm:t>
        <a:bodyPr/>
        <a:lstStyle/>
        <a:p>
          <a:endParaRPr lang="en-US"/>
        </a:p>
      </dgm:t>
    </dgm:pt>
    <dgm:pt modelId="{2A1EF3E1-8827-4EA0-9844-F93208527511}" type="sibTrans" cxnId="{6100F6F3-BF63-4EB1-BA30-2A0E90DC88EA}">
      <dgm:prSet/>
      <dgm:spPr/>
      <dgm:t>
        <a:bodyPr/>
        <a:lstStyle/>
        <a:p>
          <a:endParaRPr lang="en-US"/>
        </a:p>
      </dgm:t>
    </dgm:pt>
    <dgm:pt modelId="{EA0EE852-9CBD-4D58-A189-BEA9A2069C50}">
      <dgm:prSet phldrT="[Text]" custT="1"/>
      <dgm:spPr/>
      <dgm:t>
        <a:bodyPr/>
        <a:lstStyle/>
        <a:p>
          <a:endParaRPr lang="en-US" sz="1600" dirty="0">
            <a:latin typeface="Times New Roman" pitchFamily="18" charset="0"/>
            <a:cs typeface="Times New Roman" pitchFamily="18" charset="0"/>
          </a:endParaRPr>
        </a:p>
      </dgm:t>
    </dgm:pt>
    <dgm:pt modelId="{21BBFE3B-56B8-4638-AF66-3DEE6A74771A}" type="parTrans" cxnId="{9F7183A0-4766-4C08-96FB-5608CE4E4D3D}">
      <dgm:prSet/>
      <dgm:spPr/>
      <dgm:t>
        <a:bodyPr/>
        <a:lstStyle/>
        <a:p>
          <a:endParaRPr lang="en-US"/>
        </a:p>
      </dgm:t>
    </dgm:pt>
    <dgm:pt modelId="{792070D1-5910-446B-ADBA-29E2AC466D96}" type="sibTrans" cxnId="{9F7183A0-4766-4C08-96FB-5608CE4E4D3D}">
      <dgm:prSet/>
      <dgm:spPr/>
      <dgm:t>
        <a:bodyPr/>
        <a:lstStyle/>
        <a:p>
          <a:endParaRPr lang="en-US"/>
        </a:p>
      </dgm:t>
    </dgm:pt>
    <dgm:pt modelId="{1538B6A7-6DA4-4B92-9EB0-540433D17D55}" type="pres">
      <dgm:prSet presAssocID="{63435C38-DE17-469E-85C9-D43512915754}" presName="Name0" presStyleCnt="0">
        <dgm:presLayoutVars>
          <dgm:chMax/>
          <dgm:chPref val="3"/>
          <dgm:dir/>
          <dgm:animOne val="branch"/>
          <dgm:animLvl val="lvl"/>
        </dgm:presLayoutVars>
      </dgm:prSet>
      <dgm:spPr/>
    </dgm:pt>
    <dgm:pt modelId="{605A9CF8-4703-4DDA-B416-C44FF9EE78FD}" type="pres">
      <dgm:prSet presAssocID="{C3E2E2F2-8747-4B87-87B6-952D8FE4DA23}" presName="composite" presStyleCnt="0"/>
      <dgm:spPr/>
    </dgm:pt>
    <dgm:pt modelId="{70D91B1E-E128-4EFF-89BD-B366648F1070}" type="pres">
      <dgm:prSet presAssocID="{C3E2E2F2-8747-4B87-87B6-952D8FE4DA23}" presName="FirstChild" presStyleLbl="revTx" presStyleIdx="0" presStyleCnt="4" custScaleX="69057" custScaleY="198255" custLinFactY="22203" custLinFactNeighborX="-3652" custLinFactNeighborY="100000">
        <dgm:presLayoutVars>
          <dgm:chMax val="0"/>
          <dgm:chPref val="0"/>
          <dgm:bulletEnabled val="1"/>
        </dgm:presLayoutVars>
      </dgm:prSet>
      <dgm:spPr/>
    </dgm:pt>
    <dgm:pt modelId="{87B87D8B-9CAB-4A3B-8018-3D8482872E2C}" type="pres">
      <dgm:prSet presAssocID="{C3E2E2F2-8747-4B87-87B6-952D8FE4DA23}" presName="Parent" presStyleLbl="alignNode1" presStyleIdx="0" presStyleCnt="2" custScaleX="139490" custScaleY="196134" custLinFactY="46803" custLinFactNeighborX="6658" custLinFactNeighborY="100000">
        <dgm:presLayoutVars>
          <dgm:chMax val="3"/>
          <dgm:chPref val="3"/>
          <dgm:bulletEnabled val="1"/>
        </dgm:presLayoutVars>
      </dgm:prSet>
      <dgm:spPr/>
    </dgm:pt>
    <dgm:pt modelId="{AE759347-AE95-4657-A88C-09E3498EDCB3}" type="pres">
      <dgm:prSet presAssocID="{C3E2E2F2-8747-4B87-87B6-952D8FE4DA23}" presName="Accent" presStyleLbl="parChTrans1D1" presStyleIdx="0" presStyleCnt="2" custLinFactY="1192325" custLinFactNeighborX="-1731" custLinFactNeighborY="1200000"/>
      <dgm:spPr/>
    </dgm:pt>
    <dgm:pt modelId="{44A53EC2-F6BB-42D3-B43F-B8F15678595A}" type="pres">
      <dgm:prSet presAssocID="{C3E2E2F2-8747-4B87-87B6-952D8FE4DA23}" presName="Child" presStyleLbl="revTx" presStyleIdx="1" presStyleCnt="4" custScaleY="39508">
        <dgm:presLayoutVars>
          <dgm:chMax val="0"/>
          <dgm:chPref val="0"/>
          <dgm:bulletEnabled val="1"/>
        </dgm:presLayoutVars>
      </dgm:prSet>
      <dgm:spPr/>
    </dgm:pt>
    <dgm:pt modelId="{D11E281E-E318-4672-9237-08565F9FB617}" type="pres">
      <dgm:prSet presAssocID="{CBD7268E-D91E-4AC9-8ACD-4131D9D76ECD}" presName="sibTrans" presStyleCnt="0"/>
      <dgm:spPr/>
    </dgm:pt>
    <dgm:pt modelId="{D7AC5059-13E5-4D67-B886-F99FE155231F}" type="pres">
      <dgm:prSet presAssocID="{39C50220-A1C9-45A5-A28D-CBB47B813BE3}" presName="composite" presStyleCnt="0"/>
      <dgm:spPr/>
    </dgm:pt>
    <dgm:pt modelId="{20175BD4-AB55-40FA-9CA7-73CEBE3735B9}" type="pres">
      <dgm:prSet presAssocID="{39C50220-A1C9-45A5-A28D-CBB47B813BE3}" presName="FirstChild" presStyleLbl="revTx" presStyleIdx="2" presStyleCnt="4" custScaleX="77135" custScaleY="170759" custLinFactY="61713" custLinFactNeighborX="819" custLinFactNeighborY="100000">
        <dgm:presLayoutVars>
          <dgm:chMax val="0"/>
          <dgm:chPref val="0"/>
          <dgm:bulletEnabled val="1"/>
        </dgm:presLayoutVars>
      </dgm:prSet>
      <dgm:spPr/>
    </dgm:pt>
    <dgm:pt modelId="{E28D6A1B-83DF-4AC9-863E-2EDA3C1617AB}" type="pres">
      <dgm:prSet presAssocID="{39C50220-A1C9-45A5-A28D-CBB47B813BE3}" presName="Parent" presStyleLbl="alignNode1" presStyleIdx="1" presStyleCnt="2" custScaleX="141408" custScaleY="214871" custLinFactY="60036" custLinFactNeighborX="7322" custLinFactNeighborY="100000">
        <dgm:presLayoutVars>
          <dgm:chMax val="3"/>
          <dgm:chPref val="3"/>
          <dgm:bulletEnabled val="1"/>
        </dgm:presLayoutVars>
      </dgm:prSet>
      <dgm:spPr/>
    </dgm:pt>
    <dgm:pt modelId="{AA67BC0F-C464-4106-A706-B5701BC2DBE8}" type="pres">
      <dgm:prSet presAssocID="{39C50220-A1C9-45A5-A28D-CBB47B813BE3}" presName="Accent" presStyleLbl="parChTrans1D1" presStyleIdx="1" presStyleCnt="2" custLinFactY="1317224" custLinFactNeighborX="-2692" custLinFactNeighborY="1400000"/>
      <dgm:spPr/>
    </dgm:pt>
    <dgm:pt modelId="{82828A16-86CF-436E-885E-AE3F34242CEA}" type="pres">
      <dgm:prSet presAssocID="{39C50220-A1C9-45A5-A28D-CBB47B813BE3}" presName="Child" presStyleLbl="revTx" presStyleIdx="3" presStyleCnt="4" custScaleY="210117" custLinFactNeighborY="-52789">
        <dgm:presLayoutVars>
          <dgm:chMax val="0"/>
          <dgm:chPref val="0"/>
          <dgm:bulletEnabled val="1"/>
        </dgm:presLayoutVars>
      </dgm:prSet>
      <dgm:spPr/>
    </dgm:pt>
  </dgm:ptLst>
  <dgm:cxnLst>
    <dgm:cxn modelId="{17308417-88CE-4870-BE92-8AAC09DFA3B8}" srcId="{C3E2E2F2-8747-4B87-87B6-952D8FE4DA23}" destId="{F83898F5-B46C-4A1F-B5A0-0828A93B5169}" srcOrd="0" destOrd="0" parTransId="{8CE2E9F4-82B2-41F0-91F9-DEE6FE2A14BA}" sibTransId="{CDDF273E-F54A-4D69-9AED-4BEFB19BA596}"/>
    <dgm:cxn modelId="{95310E37-122A-4627-9311-B798A55458EF}" srcId="{63435C38-DE17-469E-85C9-D43512915754}" destId="{C3E2E2F2-8747-4B87-87B6-952D8FE4DA23}" srcOrd="0" destOrd="0" parTransId="{EF5D95AC-8073-4CE2-8F66-A0602671EB96}" sibTransId="{CBD7268E-D91E-4AC9-8ACD-4131D9D76ECD}"/>
    <dgm:cxn modelId="{AF7DB43F-6023-4F13-9A2C-12542263F07D}" type="presOf" srcId="{C3E2E2F2-8747-4B87-87B6-952D8FE4DA23}" destId="{87B87D8B-9CAB-4A3B-8018-3D8482872E2C}" srcOrd="0" destOrd="0" presId="urn:microsoft.com/office/officeart/2011/layout/TabList"/>
    <dgm:cxn modelId="{21636C4F-AD88-49BF-8EB8-6E716A1B50B3}" srcId="{C3E2E2F2-8747-4B87-87B6-952D8FE4DA23}" destId="{A522A0EB-4AD7-477B-A2F0-66DC04C644E6}" srcOrd="1" destOrd="0" parTransId="{F5C86F08-F425-41D5-99B6-F865D75337EB}" sibTransId="{4F3B6F11-A34D-4D08-B109-4C193CDF9924}"/>
    <dgm:cxn modelId="{C8FAC251-0AC3-4190-ADDC-FF411E8D5619}" type="presOf" srcId="{EA0EE852-9CBD-4D58-A189-BEA9A2069C50}" destId="{82828A16-86CF-436E-885E-AE3F34242CEA}" srcOrd="0" destOrd="0" presId="urn:microsoft.com/office/officeart/2011/layout/TabList"/>
    <dgm:cxn modelId="{CAAE6656-9A71-44EB-8AD5-4985D4AA695E}" type="presOf" srcId="{5278595C-7D3F-459F-854E-D77CA3CB5125}" destId="{20175BD4-AB55-40FA-9CA7-73CEBE3735B9}" srcOrd="0" destOrd="0" presId="urn:microsoft.com/office/officeart/2011/layout/TabList"/>
    <dgm:cxn modelId="{50C02759-787C-4C94-BF98-6C5169D7C580}" type="presOf" srcId="{F83898F5-B46C-4A1F-B5A0-0828A93B5169}" destId="{70D91B1E-E128-4EFF-89BD-B366648F1070}" srcOrd="0" destOrd="0" presId="urn:microsoft.com/office/officeart/2011/layout/TabList"/>
    <dgm:cxn modelId="{9F7183A0-4766-4C08-96FB-5608CE4E4D3D}" srcId="{39C50220-A1C9-45A5-A28D-CBB47B813BE3}" destId="{EA0EE852-9CBD-4D58-A189-BEA9A2069C50}" srcOrd="1" destOrd="0" parTransId="{21BBFE3B-56B8-4638-AF66-3DEE6A74771A}" sibTransId="{792070D1-5910-446B-ADBA-29E2AC466D96}"/>
    <dgm:cxn modelId="{1A47CDC8-EE4E-449F-9523-3157B26A65A7}" type="presOf" srcId="{39C50220-A1C9-45A5-A28D-CBB47B813BE3}" destId="{E28D6A1B-83DF-4AC9-863E-2EDA3C1617AB}" srcOrd="0" destOrd="0" presId="urn:microsoft.com/office/officeart/2011/layout/TabList"/>
    <dgm:cxn modelId="{3F3BFDD4-B2FC-4EA9-84BE-7854CEBC21F9}" srcId="{63435C38-DE17-469E-85C9-D43512915754}" destId="{39C50220-A1C9-45A5-A28D-CBB47B813BE3}" srcOrd="1" destOrd="0" parTransId="{04F879F7-9C66-4864-91F0-FFF56051F47A}" sibTransId="{66D1CB5B-B5EC-4471-8982-67AF7C73D26C}"/>
    <dgm:cxn modelId="{EEEA23E9-7AAB-4187-A6DC-5BF474E32E50}" type="presOf" srcId="{A522A0EB-4AD7-477B-A2F0-66DC04C644E6}" destId="{44A53EC2-F6BB-42D3-B43F-B8F15678595A}" srcOrd="0" destOrd="0" presId="urn:microsoft.com/office/officeart/2011/layout/TabList"/>
    <dgm:cxn modelId="{7D0965EA-BB15-4871-8CD4-29753F7679F2}" type="presOf" srcId="{63435C38-DE17-469E-85C9-D43512915754}" destId="{1538B6A7-6DA4-4B92-9EB0-540433D17D55}" srcOrd="0" destOrd="0" presId="urn:microsoft.com/office/officeart/2011/layout/TabList"/>
    <dgm:cxn modelId="{6100F6F3-BF63-4EB1-BA30-2A0E90DC88EA}" srcId="{39C50220-A1C9-45A5-A28D-CBB47B813BE3}" destId="{5278595C-7D3F-459F-854E-D77CA3CB5125}" srcOrd="0" destOrd="0" parTransId="{DD161E52-8714-4E5B-9BBD-FA213A181F06}" sibTransId="{2A1EF3E1-8827-4EA0-9844-F93208527511}"/>
    <dgm:cxn modelId="{70C359F4-3AEA-4DBC-8C62-79C6A03B7B82}" type="presParOf" srcId="{1538B6A7-6DA4-4B92-9EB0-540433D17D55}" destId="{605A9CF8-4703-4DDA-B416-C44FF9EE78FD}" srcOrd="0" destOrd="0" presId="urn:microsoft.com/office/officeart/2011/layout/TabList"/>
    <dgm:cxn modelId="{F3859D7B-6070-4EF3-BFFD-6FDB2E4174B1}" type="presParOf" srcId="{605A9CF8-4703-4DDA-B416-C44FF9EE78FD}" destId="{70D91B1E-E128-4EFF-89BD-B366648F1070}" srcOrd="0" destOrd="0" presId="urn:microsoft.com/office/officeart/2011/layout/TabList"/>
    <dgm:cxn modelId="{4B8F2E21-2354-4C5F-A9D9-AD4A1E4DF9C0}" type="presParOf" srcId="{605A9CF8-4703-4DDA-B416-C44FF9EE78FD}" destId="{87B87D8B-9CAB-4A3B-8018-3D8482872E2C}" srcOrd="1" destOrd="0" presId="urn:microsoft.com/office/officeart/2011/layout/TabList"/>
    <dgm:cxn modelId="{A3BD2A7F-95C9-424B-A39C-1B56F12EEDCA}" type="presParOf" srcId="{605A9CF8-4703-4DDA-B416-C44FF9EE78FD}" destId="{AE759347-AE95-4657-A88C-09E3498EDCB3}" srcOrd="2" destOrd="0" presId="urn:microsoft.com/office/officeart/2011/layout/TabList"/>
    <dgm:cxn modelId="{D0DD5E65-4982-448B-9143-F1F3F2BAE902}" type="presParOf" srcId="{1538B6A7-6DA4-4B92-9EB0-540433D17D55}" destId="{44A53EC2-F6BB-42D3-B43F-B8F15678595A}" srcOrd="1" destOrd="0" presId="urn:microsoft.com/office/officeart/2011/layout/TabList"/>
    <dgm:cxn modelId="{F1508194-F17E-4DCC-9BB2-BF43C982BC23}" type="presParOf" srcId="{1538B6A7-6DA4-4B92-9EB0-540433D17D55}" destId="{D11E281E-E318-4672-9237-08565F9FB617}" srcOrd="2" destOrd="0" presId="urn:microsoft.com/office/officeart/2011/layout/TabList"/>
    <dgm:cxn modelId="{8F4AA49E-67EA-450E-BF10-6EAFD5FB9753}" type="presParOf" srcId="{1538B6A7-6DA4-4B92-9EB0-540433D17D55}" destId="{D7AC5059-13E5-4D67-B886-F99FE155231F}" srcOrd="3" destOrd="0" presId="urn:microsoft.com/office/officeart/2011/layout/TabList"/>
    <dgm:cxn modelId="{5EC6715D-82C5-4646-BC77-5F4299A35B35}" type="presParOf" srcId="{D7AC5059-13E5-4D67-B886-F99FE155231F}" destId="{20175BD4-AB55-40FA-9CA7-73CEBE3735B9}" srcOrd="0" destOrd="0" presId="urn:microsoft.com/office/officeart/2011/layout/TabList"/>
    <dgm:cxn modelId="{A0DE9651-CE4A-4DCC-B33A-A9C529C57641}" type="presParOf" srcId="{D7AC5059-13E5-4D67-B886-F99FE155231F}" destId="{E28D6A1B-83DF-4AC9-863E-2EDA3C1617AB}" srcOrd="1" destOrd="0" presId="urn:microsoft.com/office/officeart/2011/layout/TabList"/>
    <dgm:cxn modelId="{9E2CD7EB-FE59-4672-B2AA-80FCF862C350}" type="presParOf" srcId="{D7AC5059-13E5-4D67-B886-F99FE155231F}" destId="{AA67BC0F-C464-4106-A706-B5701BC2DBE8}" srcOrd="2" destOrd="0" presId="urn:microsoft.com/office/officeart/2011/layout/TabList"/>
    <dgm:cxn modelId="{DFF713E5-E67F-4D9C-B79C-10132C516DBD}" type="presParOf" srcId="{1538B6A7-6DA4-4B92-9EB0-540433D17D55}" destId="{82828A16-86CF-436E-885E-AE3F34242CEA}"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1800" b="1" dirty="0">
              <a:latin typeface="Times New Roman" pitchFamily="18" charset="0"/>
              <a:cs typeface="Times New Roman" pitchFamily="18" charset="0"/>
            </a:rPr>
            <a:t>Microbicides &amp; women</a:t>
          </a:r>
        </a:p>
        <a:p>
          <a:r>
            <a:rPr lang="en-US" sz="1800" dirty="0">
              <a:latin typeface="Times New Roman" pitchFamily="18" charset="0"/>
              <a:cs typeface="Times New Roman" pitchFamily="18" charset="0"/>
            </a:rPr>
            <a:t>For trans and cis women around the world, some prevention tools are not practical. </a:t>
          </a:r>
        </a:p>
        <a:p>
          <a:r>
            <a:rPr lang="en-US" sz="1800" dirty="0">
              <a:solidFill>
                <a:schemeClr val="tx1"/>
              </a:solidFill>
              <a:latin typeface="Times New Roman" pitchFamily="18" charset="0"/>
              <a:cs typeface="Times New Roman" pitchFamily="18" charset="0"/>
            </a:rPr>
            <a:t>Because of gender-based violence and other factors, it can be difficult for women to:</a:t>
          </a:r>
          <a:r>
            <a:rPr lang="en-US" sz="1800" b="1" dirty="0">
              <a:solidFill>
                <a:schemeClr val="tx1"/>
              </a:solidFill>
              <a:latin typeface="Times New Roman" pitchFamily="18" charset="0"/>
              <a:cs typeface="Times New Roman" pitchFamily="18" charset="0"/>
            </a:rPr>
            <a:t> </a:t>
          </a:r>
          <a:endParaRPr lang="en-US" sz="1800" dirty="0">
            <a:solidFill>
              <a:schemeClr val="tx1"/>
            </a:solidFill>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sz="1800">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sz="1800">
            <a:latin typeface="Times New Roman" pitchFamily="18" charset="0"/>
            <a:cs typeface="Times New Roman" pitchFamily="18" charset="0"/>
          </a:endParaRPr>
        </a:p>
      </dgm:t>
    </dgm:pt>
    <dgm:pt modelId="{7E328A0B-7965-4970-9D25-0C256631C963}">
      <dgm:prSet phldrT="[Text]" custT="1"/>
      <dgm:spPr/>
      <dgm:t>
        <a:bodyPr/>
        <a:lstStyle/>
        <a:p>
          <a:r>
            <a:rPr lang="en-US" sz="1800" dirty="0">
              <a:latin typeface="Times New Roman" pitchFamily="18" charset="0"/>
              <a:cs typeface="Times New Roman" pitchFamily="18" charset="0"/>
            </a:rPr>
            <a:t>Insist that partners use condoms</a:t>
          </a:r>
        </a:p>
      </dgm:t>
    </dgm:pt>
    <dgm:pt modelId="{18BF7725-E70B-4AD5-A8F1-F5C25400E6D5}" type="parTrans" cxnId="{8687F17D-03B8-4B94-8EB0-7882A0B189DC}">
      <dgm:prSet/>
      <dgm:spPr/>
      <dgm:t>
        <a:bodyPr/>
        <a:lstStyle/>
        <a:p>
          <a:endParaRPr lang="en-US" sz="1800">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sz="1800">
            <a:latin typeface="Times New Roman" pitchFamily="18" charset="0"/>
            <a:cs typeface="Times New Roman" pitchFamily="18" charset="0"/>
          </a:endParaRPr>
        </a:p>
      </dgm:t>
    </dgm:pt>
    <dgm:pt modelId="{2FAB0E50-E476-472F-BBEF-876A909B9381}">
      <dgm:prSet custT="1"/>
      <dgm:spPr/>
      <dgm:t>
        <a:bodyPr/>
        <a:lstStyle/>
        <a:p>
          <a:r>
            <a:rPr lang="en-US" sz="1800" dirty="0">
              <a:solidFill>
                <a:schemeClr val="tx1"/>
              </a:solidFill>
              <a:latin typeface="Times New Roman" pitchFamily="18" charset="0"/>
              <a:cs typeface="Times New Roman" pitchFamily="18" charset="0"/>
            </a:rPr>
            <a:t>Limit their or their partner’s HIV exposure </a:t>
          </a:r>
        </a:p>
      </dgm:t>
    </dgm:pt>
    <dgm:pt modelId="{3798235B-FDD8-4FB4-9BE8-4833FE2C0FCB}" type="parTrans" cxnId="{C7969AA3-84C1-4C00-82A5-EBF46FAC3B5A}">
      <dgm:prSet/>
      <dgm:spPr/>
      <dgm:t>
        <a:bodyPr/>
        <a:lstStyle/>
        <a:p>
          <a:endParaRPr lang="en-US" sz="1800">
            <a:latin typeface="Times New Roman" pitchFamily="18" charset="0"/>
            <a:cs typeface="Times New Roman" pitchFamily="18" charset="0"/>
          </a:endParaRPr>
        </a:p>
      </dgm:t>
    </dgm:pt>
    <dgm:pt modelId="{21D34CF6-9595-4204-B815-546650B4171A}" type="sibTrans" cxnId="{C7969AA3-84C1-4C00-82A5-EBF46FAC3B5A}">
      <dgm:prSet/>
      <dgm:spPr/>
      <dgm:t>
        <a:bodyPr/>
        <a:lstStyle/>
        <a:p>
          <a:endParaRPr lang="en-US" sz="1800">
            <a:latin typeface="Times New Roman" pitchFamily="18" charset="0"/>
            <a:cs typeface="Times New Roman" pitchFamily="18" charset="0"/>
          </a:endParaRPr>
        </a:p>
      </dgm:t>
    </dgm:pt>
    <dgm:pt modelId="{257A72AC-7530-460C-9DE9-169AEE6FD316}">
      <dgm:prSet custT="1"/>
      <dgm:spPr/>
      <dgm:t>
        <a:bodyPr/>
        <a:lstStyle/>
        <a:p>
          <a:r>
            <a:rPr lang="en-US" sz="1800" dirty="0">
              <a:latin typeface="Times New Roman" pitchFamily="18" charset="0"/>
              <a:cs typeface="Times New Roman" pitchFamily="18" charset="0"/>
            </a:rPr>
            <a:t>Test or treat themselves or their partners for sexually transmitted infections (STIs)</a:t>
          </a:r>
        </a:p>
      </dgm:t>
    </dgm:pt>
    <dgm:pt modelId="{DD573FA8-E611-473D-B8CE-2CD77C85CD0F}" type="parTrans" cxnId="{2E3188B1-8170-4186-8CED-36C043BE6CBF}">
      <dgm:prSet/>
      <dgm:spPr/>
      <dgm:t>
        <a:bodyPr/>
        <a:lstStyle/>
        <a:p>
          <a:endParaRPr lang="en-US" sz="1800">
            <a:latin typeface="Times New Roman" pitchFamily="18" charset="0"/>
            <a:cs typeface="Times New Roman" pitchFamily="18" charset="0"/>
          </a:endParaRPr>
        </a:p>
      </dgm:t>
    </dgm:pt>
    <dgm:pt modelId="{8CE502E8-E372-4910-B98A-977AC1FD1ED0}" type="sibTrans" cxnId="{2E3188B1-8170-4186-8CED-36C043BE6CBF}">
      <dgm:prSet/>
      <dgm:spPr/>
      <dgm:t>
        <a:bodyPr/>
        <a:lstStyle/>
        <a:p>
          <a:endParaRPr lang="en-US" sz="1800">
            <a:latin typeface="Times New Roman" pitchFamily="18" charset="0"/>
            <a:cs typeface="Times New Roman" pitchFamily="18" charset="0"/>
          </a:endParaRPr>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4" custScaleX="198878"/>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3"/>
      <dgm:spPr/>
    </dgm:pt>
    <dgm:pt modelId="{FD7218CF-2B89-4EE0-B551-E0A4A005E9CF}" type="pres">
      <dgm:prSet presAssocID="{7E328A0B-7965-4970-9D25-0C256631C963}" presName="vertSpace2b" presStyleCnt="0"/>
      <dgm:spPr/>
    </dgm:pt>
    <dgm:pt modelId="{87DB9323-AD19-4A0F-BA80-0A863ADC254F}" type="pres">
      <dgm:prSet presAssocID="{2FAB0E50-E476-472F-BBEF-876A909B9381}" presName="horz2" presStyleCnt="0"/>
      <dgm:spPr/>
    </dgm:pt>
    <dgm:pt modelId="{CCFC4698-A230-46EA-B516-514B89D8EF55}" type="pres">
      <dgm:prSet presAssocID="{2FAB0E50-E476-472F-BBEF-876A909B9381}" presName="horzSpace2" presStyleCnt="0"/>
      <dgm:spPr/>
    </dgm:pt>
    <dgm:pt modelId="{92A810EB-D005-4B16-A9C7-23C77E7E1EC5}" type="pres">
      <dgm:prSet presAssocID="{2FAB0E50-E476-472F-BBEF-876A909B9381}" presName="tx2" presStyleLbl="revTx" presStyleIdx="2" presStyleCnt="4"/>
      <dgm:spPr/>
    </dgm:pt>
    <dgm:pt modelId="{2A5ADFEC-ED8B-42C5-B045-B5F5F470FAC9}" type="pres">
      <dgm:prSet presAssocID="{2FAB0E50-E476-472F-BBEF-876A909B9381}" presName="vert2" presStyleCnt="0"/>
      <dgm:spPr/>
    </dgm:pt>
    <dgm:pt modelId="{B9487F1B-E852-48D0-BAD7-BDA9F2620646}" type="pres">
      <dgm:prSet presAssocID="{2FAB0E50-E476-472F-BBEF-876A909B9381}" presName="thinLine2b" presStyleLbl="callout" presStyleIdx="1" presStyleCnt="3"/>
      <dgm:spPr/>
    </dgm:pt>
    <dgm:pt modelId="{57A33733-8B6F-49A3-BC4E-FF5C87B84EBC}" type="pres">
      <dgm:prSet presAssocID="{2FAB0E50-E476-472F-BBEF-876A909B9381}" presName="vertSpace2b" presStyleCnt="0"/>
      <dgm:spPr/>
    </dgm:pt>
    <dgm:pt modelId="{AAB49DDD-84B3-40AE-943B-19FB74DB8B1E}" type="pres">
      <dgm:prSet presAssocID="{257A72AC-7530-460C-9DE9-169AEE6FD316}" presName="horz2" presStyleCnt="0"/>
      <dgm:spPr/>
    </dgm:pt>
    <dgm:pt modelId="{AD8ED127-EEEB-43D4-8AD5-4AF3EEB46C9F}" type="pres">
      <dgm:prSet presAssocID="{257A72AC-7530-460C-9DE9-169AEE6FD316}" presName="horzSpace2" presStyleCnt="0"/>
      <dgm:spPr/>
    </dgm:pt>
    <dgm:pt modelId="{A452FCC6-D2A8-4E99-9A8C-FA3979F76FD1}" type="pres">
      <dgm:prSet presAssocID="{257A72AC-7530-460C-9DE9-169AEE6FD316}" presName="tx2" presStyleLbl="revTx" presStyleIdx="3" presStyleCnt="4"/>
      <dgm:spPr/>
    </dgm:pt>
    <dgm:pt modelId="{CB56412F-2E2B-4061-ABB3-AA8D9820993A}" type="pres">
      <dgm:prSet presAssocID="{257A72AC-7530-460C-9DE9-169AEE6FD316}" presName="vert2" presStyleCnt="0"/>
      <dgm:spPr/>
    </dgm:pt>
    <dgm:pt modelId="{6071A13D-7C70-4556-BC2C-EEEE8D83DF3B}" type="pres">
      <dgm:prSet presAssocID="{257A72AC-7530-460C-9DE9-169AEE6FD316}" presName="thinLine2b" presStyleLbl="callout" presStyleIdx="2" presStyleCnt="3"/>
      <dgm:spPr/>
    </dgm:pt>
    <dgm:pt modelId="{E8A39E24-50D2-4405-839D-BA845A1AB184}" type="pres">
      <dgm:prSet presAssocID="{257A72AC-7530-460C-9DE9-169AEE6FD316}" presName="vertSpace2b" presStyleCnt="0"/>
      <dgm:spPr/>
    </dgm:pt>
  </dgm:ptLst>
  <dgm:cxnLst>
    <dgm:cxn modelId="{88F23211-0334-43DD-A854-37F08AFCD9BE}" type="presOf" srcId="{2FAB0E50-E476-472F-BBEF-876A909B9381}" destId="{92A810EB-D005-4B16-A9C7-23C77E7E1EC5}" srcOrd="0" destOrd="0" presId="urn:microsoft.com/office/officeart/2008/layout/LinedList"/>
    <dgm:cxn modelId="{015D8413-9406-45EE-BF3F-F722A088262F}" type="presOf" srcId="{F67321DD-52D8-467F-BE67-A3C515C02731}" destId="{DC4FE325-4A06-494A-A835-DE0E868DE8D9}" srcOrd="0" destOrd="0" presId="urn:microsoft.com/office/officeart/2008/layout/LinedList"/>
    <dgm:cxn modelId="{B0505661-77B8-45E9-8C3B-5E6ED9CAED54}"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C7969AA3-84C1-4C00-82A5-EBF46FAC3B5A}" srcId="{EA88664B-298E-4EB4-9500-463D1154918A}" destId="{2FAB0E50-E476-472F-BBEF-876A909B9381}" srcOrd="1" destOrd="0" parTransId="{3798235B-FDD8-4FB4-9BE8-4833FE2C0FCB}" sibTransId="{21D34CF6-9595-4204-B815-546650B4171A}"/>
    <dgm:cxn modelId="{2E3188B1-8170-4186-8CED-36C043BE6CBF}" srcId="{EA88664B-298E-4EB4-9500-463D1154918A}" destId="{257A72AC-7530-460C-9DE9-169AEE6FD316}" srcOrd="2" destOrd="0" parTransId="{DD573FA8-E611-473D-B8CE-2CD77C85CD0F}" sibTransId="{8CE502E8-E372-4910-B98A-977AC1FD1ED0}"/>
    <dgm:cxn modelId="{9B18B8E0-E87E-4641-8D01-C493A38EBC65}" type="presOf" srcId="{EA88664B-298E-4EB4-9500-463D1154918A}" destId="{39A7F6CF-FC47-45B8-A3E4-3969403FF457}" srcOrd="0" destOrd="0" presId="urn:microsoft.com/office/officeart/2008/layout/LinedList"/>
    <dgm:cxn modelId="{010D82FB-8574-47BB-BD3A-7D78B0C2F3CB}" type="presOf" srcId="{257A72AC-7530-460C-9DE9-169AEE6FD316}" destId="{A452FCC6-D2A8-4E99-9A8C-FA3979F76FD1}" srcOrd="0" destOrd="0" presId="urn:microsoft.com/office/officeart/2008/layout/LinedList"/>
    <dgm:cxn modelId="{AB3D7BA3-EC33-4FBD-87A1-16B2FF2EDD50}" type="presParOf" srcId="{DC4FE325-4A06-494A-A835-DE0E868DE8D9}" destId="{FA415BEE-066A-46C8-9155-B164BCC04813}" srcOrd="0" destOrd="0" presId="urn:microsoft.com/office/officeart/2008/layout/LinedList"/>
    <dgm:cxn modelId="{9602F7F8-3B44-4DD4-ABB3-4D224C2E9C35}" type="presParOf" srcId="{DC4FE325-4A06-494A-A835-DE0E868DE8D9}" destId="{F247005D-0B71-4104-B3A8-2E2A7B6994E8}" srcOrd="1" destOrd="0" presId="urn:microsoft.com/office/officeart/2008/layout/LinedList"/>
    <dgm:cxn modelId="{3FEA367E-4E0E-4CB2-AACC-7D2483CA6B56}" type="presParOf" srcId="{F247005D-0B71-4104-B3A8-2E2A7B6994E8}" destId="{39A7F6CF-FC47-45B8-A3E4-3969403FF457}" srcOrd="0" destOrd="0" presId="urn:microsoft.com/office/officeart/2008/layout/LinedList"/>
    <dgm:cxn modelId="{FE60982E-0E92-4A79-A5E0-74EDC533C365}" type="presParOf" srcId="{F247005D-0B71-4104-B3A8-2E2A7B6994E8}" destId="{E912D1C6-6920-4B5C-9801-0B078EB70DDF}" srcOrd="1" destOrd="0" presId="urn:microsoft.com/office/officeart/2008/layout/LinedList"/>
    <dgm:cxn modelId="{CEF2BD37-EFEB-489A-8AE4-871B90C66B26}" type="presParOf" srcId="{E912D1C6-6920-4B5C-9801-0B078EB70DDF}" destId="{3B0C3DF8-04B6-449B-BD79-B8DDE2BD67CC}" srcOrd="0" destOrd="0" presId="urn:microsoft.com/office/officeart/2008/layout/LinedList"/>
    <dgm:cxn modelId="{1A3BB44F-07AB-4C37-8FF7-299AE4DCE895}" type="presParOf" srcId="{E912D1C6-6920-4B5C-9801-0B078EB70DDF}" destId="{94682073-EF96-44AE-80D4-3EF017F59E1D}" srcOrd="1" destOrd="0" presId="urn:microsoft.com/office/officeart/2008/layout/LinedList"/>
    <dgm:cxn modelId="{9E32CA6F-EBD9-4A98-BDFF-43D9417E63ED}" type="presParOf" srcId="{94682073-EF96-44AE-80D4-3EF017F59E1D}" destId="{CE62E868-6267-4BEF-AD9E-C4B480524334}" srcOrd="0" destOrd="0" presId="urn:microsoft.com/office/officeart/2008/layout/LinedList"/>
    <dgm:cxn modelId="{64CD9751-1524-4BC1-B3E7-00CFC1C4FEC9}" type="presParOf" srcId="{94682073-EF96-44AE-80D4-3EF017F59E1D}" destId="{49464116-27F5-44E2-91AD-00A62F4BC9B0}" srcOrd="1" destOrd="0" presId="urn:microsoft.com/office/officeart/2008/layout/LinedList"/>
    <dgm:cxn modelId="{245EDEF7-197A-490D-BA54-BF0FA2FFFE9E}" type="presParOf" srcId="{94682073-EF96-44AE-80D4-3EF017F59E1D}" destId="{F5B01B44-30BE-4D54-99F7-D19CA43F4DCA}" srcOrd="2" destOrd="0" presId="urn:microsoft.com/office/officeart/2008/layout/LinedList"/>
    <dgm:cxn modelId="{7EE887BB-CD42-41D0-A38F-D16B5E4D1D88}" type="presParOf" srcId="{E912D1C6-6920-4B5C-9801-0B078EB70DDF}" destId="{A5BA0663-83F8-4171-831B-B585F3FEE73F}" srcOrd="2" destOrd="0" presId="urn:microsoft.com/office/officeart/2008/layout/LinedList"/>
    <dgm:cxn modelId="{D03FD454-F515-4436-9B8B-6CAF085AEA38}" type="presParOf" srcId="{E912D1C6-6920-4B5C-9801-0B078EB70DDF}" destId="{FD7218CF-2B89-4EE0-B551-E0A4A005E9CF}" srcOrd="3" destOrd="0" presId="urn:microsoft.com/office/officeart/2008/layout/LinedList"/>
    <dgm:cxn modelId="{426F7E22-E484-4741-A5C3-3CCC6AF67197}" type="presParOf" srcId="{E912D1C6-6920-4B5C-9801-0B078EB70DDF}" destId="{87DB9323-AD19-4A0F-BA80-0A863ADC254F}" srcOrd="4" destOrd="0" presId="urn:microsoft.com/office/officeart/2008/layout/LinedList"/>
    <dgm:cxn modelId="{4BD28CE6-F37A-4F6E-A927-92EAF49C97A7}" type="presParOf" srcId="{87DB9323-AD19-4A0F-BA80-0A863ADC254F}" destId="{CCFC4698-A230-46EA-B516-514B89D8EF55}" srcOrd="0" destOrd="0" presId="urn:microsoft.com/office/officeart/2008/layout/LinedList"/>
    <dgm:cxn modelId="{18550C51-66C1-4146-BD72-EC121216087F}" type="presParOf" srcId="{87DB9323-AD19-4A0F-BA80-0A863ADC254F}" destId="{92A810EB-D005-4B16-A9C7-23C77E7E1EC5}" srcOrd="1" destOrd="0" presId="urn:microsoft.com/office/officeart/2008/layout/LinedList"/>
    <dgm:cxn modelId="{DC31E6F7-7383-4AC4-B522-1CF67B6B0FB1}" type="presParOf" srcId="{87DB9323-AD19-4A0F-BA80-0A863ADC254F}" destId="{2A5ADFEC-ED8B-42C5-B045-B5F5F470FAC9}" srcOrd="2" destOrd="0" presId="urn:microsoft.com/office/officeart/2008/layout/LinedList"/>
    <dgm:cxn modelId="{227A143D-AD12-45A3-BCFB-838A16A17145}" type="presParOf" srcId="{E912D1C6-6920-4B5C-9801-0B078EB70DDF}" destId="{B9487F1B-E852-48D0-BAD7-BDA9F2620646}" srcOrd="5" destOrd="0" presId="urn:microsoft.com/office/officeart/2008/layout/LinedList"/>
    <dgm:cxn modelId="{65F2FF99-52BC-44AC-A06B-BE4322639C10}" type="presParOf" srcId="{E912D1C6-6920-4B5C-9801-0B078EB70DDF}" destId="{57A33733-8B6F-49A3-BC4E-FF5C87B84EBC}" srcOrd="6" destOrd="0" presId="urn:microsoft.com/office/officeart/2008/layout/LinedList"/>
    <dgm:cxn modelId="{D6B233FA-EA77-4BCF-84CB-220312E67543}" type="presParOf" srcId="{E912D1C6-6920-4B5C-9801-0B078EB70DDF}" destId="{AAB49DDD-84B3-40AE-943B-19FB74DB8B1E}" srcOrd="7" destOrd="0" presId="urn:microsoft.com/office/officeart/2008/layout/LinedList"/>
    <dgm:cxn modelId="{2197003A-7A41-4BEE-A2CD-9D339AF3EB93}" type="presParOf" srcId="{AAB49DDD-84B3-40AE-943B-19FB74DB8B1E}" destId="{AD8ED127-EEEB-43D4-8AD5-4AF3EEB46C9F}" srcOrd="0" destOrd="0" presId="urn:microsoft.com/office/officeart/2008/layout/LinedList"/>
    <dgm:cxn modelId="{BB25B3C1-0C80-4CE9-8F1C-B0EAE0E45938}" type="presParOf" srcId="{AAB49DDD-84B3-40AE-943B-19FB74DB8B1E}" destId="{A452FCC6-D2A8-4E99-9A8C-FA3979F76FD1}" srcOrd="1" destOrd="0" presId="urn:microsoft.com/office/officeart/2008/layout/LinedList"/>
    <dgm:cxn modelId="{023C50BB-6A04-4FDB-84D6-4B093A803AB2}" type="presParOf" srcId="{AAB49DDD-84B3-40AE-943B-19FB74DB8B1E}" destId="{CB56412F-2E2B-4061-ABB3-AA8D9820993A}" srcOrd="2" destOrd="0" presId="urn:microsoft.com/office/officeart/2008/layout/LinedList"/>
    <dgm:cxn modelId="{7C8AD3F9-64CA-483C-9500-6B71A4A987AB}" type="presParOf" srcId="{E912D1C6-6920-4B5C-9801-0B078EB70DDF}" destId="{6071A13D-7C70-4556-BC2C-EEEE8D83DF3B}" srcOrd="8" destOrd="0" presId="urn:microsoft.com/office/officeart/2008/layout/LinedList"/>
    <dgm:cxn modelId="{BE4E64B2-97A4-4376-B1C2-E9C2279C1007}" type="presParOf" srcId="{E912D1C6-6920-4B5C-9801-0B078EB70DDF}" destId="{E8A39E24-50D2-4405-839D-BA845A1AB18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1800" b="1" dirty="0"/>
            <a:t>Microbicides and men</a:t>
          </a:r>
        </a:p>
        <a:p>
          <a:r>
            <a:rPr lang="en-US" sz="1800" dirty="0">
              <a:latin typeface="Times New Roman" pitchFamily="18" charset="0"/>
              <a:cs typeface="Times New Roman" pitchFamily="18" charset="0"/>
            </a:rPr>
            <a:t>Men who have sex with men:</a:t>
          </a:r>
        </a:p>
      </dgm:t>
    </dgm:pt>
    <dgm:pt modelId="{8CECDD5E-4E17-492D-80F0-2269C0DDAB88}" type="parTrans" cxnId="{7F158558-716D-436E-998E-4FB24CF9671E}">
      <dgm:prSet/>
      <dgm:spPr/>
      <dgm:t>
        <a:bodyPr/>
        <a:lstStyle/>
        <a:p>
          <a:endParaRPr lang="en-US" sz="1800">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sz="1800">
            <a:latin typeface="Times New Roman" pitchFamily="18" charset="0"/>
            <a:cs typeface="Times New Roman" pitchFamily="18" charset="0"/>
          </a:endParaRPr>
        </a:p>
      </dgm:t>
    </dgm:pt>
    <dgm:pt modelId="{7E328A0B-7965-4970-9D25-0C256631C963}">
      <dgm:prSet phldrT="[Text]" custT="1"/>
      <dgm:spPr/>
      <dgm:t>
        <a:bodyPr/>
        <a:lstStyle/>
        <a:p>
          <a:r>
            <a:rPr lang="en-US" sz="1800" dirty="0">
              <a:latin typeface="Times New Roman" pitchFamily="18" charset="0"/>
              <a:cs typeface="Times New Roman" pitchFamily="18" charset="0"/>
            </a:rPr>
            <a:t>Make up about 70% of all new cases of HIV in the US </a:t>
          </a:r>
        </a:p>
      </dgm:t>
    </dgm:pt>
    <dgm:pt modelId="{18BF7725-E70B-4AD5-A8F1-F5C25400E6D5}" type="parTrans" cxnId="{8687F17D-03B8-4B94-8EB0-7882A0B189DC}">
      <dgm:prSet/>
      <dgm:spPr/>
      <dgm:t>
        <a:bodyPr/>
        <a:lstStyle/>
        <a:p>
          <a:endParaRPr lang="en-US" sz="1800">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sz="1800">
            <a:latin typeface="Times New Roman" pitchFamily="18" charset="0"/>
            <a:cs typeface="Times New Roman" pitchFamily="18" charset="0"/>
          </a:endParaRPr>
        </a:p>
      </dgm:t>
    </dgm:pt>
    <dgm:pt modelId="{14974114-CB57-4ED3-899D-DC26F698DDE2}">
      <dgm:prSet custT="1"/>
      <dgm:spPr/>
      <dgm:t>
        <a:bodyPr/>
        <a:lstStyle/>
        <a:p>
          <a:r>
            <a:rPr lang="en-US" sz="1800" dirty="0">
              <a:latin typeface="Times New Roman" pitchFamily="18" charset="0"/>
              <a:cs typeface="Times New Roman" pitchFamily="18" charset="0"/>
            </a:rPr>
            <a:t>Represent more than 50% of the people currently living with HIV in the US</a:t>
          </a:r>
        </a:p>
      </dgm:t>
    </dgm:pt>
    <dgm:pt modelId="{00CBE8D7-40B4-47AD-A73F-F2D39BF5DED9}" type="parTrans" cxnId="{BA5E4B48-9723-432A-9742-26FB0CD1701A}">
      <dgm:prSet/>
      <dgm:spPr/>
      <dgm:t>
        <a:bodyPr/>
        <a:lstStyle/>
        <a:p>
          <a:endParaRPr lang="en-US"/>
        </a:p>
      </dgm:t>
    </dgm:pt>
    <dgm:pt modelId="{39D4572D-7357-4D93-B288-B49ED5E2F8FD}" type="sibTrans" cxnId="{BA5E4B48-9723-432A-9742-26FB0CD1701A}">
      <dgm:prSet/>
      <dgm:spPr/>
      <dgm:t>
        <a:bodyPr/>
        <a:lstStyle/>
        <a:p>
          <a:endParaRPr lang="en-US"/>
        </a:p>
      </dgm:t>
    </dgm:pt>
    <dgm:pt modelId="{14D6968E-67D5-4BA4-99F7-55D22D19DCF4}">
      <dgm:prSet custT="1"/>
      <dgm:spPr/>
      <dgm:t>
        <a:bodyPr/>
        <a:lstStyle/>
        <a:p>
          <a:r>
            <a:rPr lang="en-US" sz="1800" dirty="0">
              <a:latin typeface="Times New Roman" pitchFamily="18" charset="0"/>
              <a:cs typeface="Times New Roman" pitchFamily="18" charset="0"/>
            </a:rPr>
            <a:t>Globally, are 19 times more likely to contract HIV than the general population.</a:t>
          </a:r>
        </a:p>
      </dgm:t>
    </dgm:pt>
    <dgm:pt modelId="{44C9C6D9-5E6F-48F5-AD28-5BB015DA7752}" type="parTrans" cxnId="{B6940672-F455-4E3B-B6C2-11217585F9D3}">
      <dgm:prSet/>
      <dgm:spPr/>
      <dgm:t>
        <a:bodyPr/>
        <a:lstStyle/>
        <a:p>
          <a:endParaRPr lang="en-US"/>
        </a:p>
      </dgm:t>
    </dgm:pt>
    <dgm:pt modelId="{903A3DB2-1E98-43A0-BAB0-0ED82CEFA498}" type="sibTrans" cxnId="{B6940672-F455-4E3B-B6C2-11217585F9D3}">
      <dgm:prSet/>
      <dgm:spPr/>
      <dgm:t>
        <a:bodyPr/>
        <a:lstStyle/>
        <a:p>
          <a:endParaRPr lang="en-US"/>
        </a:p>
      </dgm:t>
    </dgm:pt>
    <dgm:pt modelId="{3BF17B03-DB10-425B-8920-3C074861F963}">
      <dgm:prSet custT="1"/>
      <dgm:spPr/>
      <dgm:t>
        <a:bodyPr/>
        <a:lstStyle/>
        <a:p>
          <a:r>
            <a:rPr lang="en-US" sz="1800" dirty="0">
              <a:solidFill>
                <a:schemeClr val="tx1"/>
              </a:solidFill>
              <a:latin typeface="Times New Roman" pitchFamily="18" charset="0"/>
              <a:cs typeface="Times New Roman" pitchFamily="18" charset="0"/>
            </a:rPr>
            <a:t>Consistent condom use doesn’t work for many men. Microbicides may offer an alternative and could be formulated like lubricants and douches, which many men already use for anal sex.</a:t>
          </a:r>
        </a:p>
      </dgm:t>
    </dgm:pt>
    <dgm:pt modelId="{9BD6E861-E675-4C39-B78A-CF04DDB9B509}" type="parTrans" cxnId="{91C2E01A-E011-492C-8C21-8CE190348942}">
      <dgm:prSet/>
      <dgm:spPr/>
      <dgm:t>
        <a:bodyPr/>
        <a:lstStyle/>
        <a:p>
          <a:endParaRPr lang="en-US"/>
        </a:p>
      </dgm:t>
    </dgm:pt>
    <dgm:pt modelId="{9A3BF701-13FA-43A5-AB2A-0A7861BB45C7}" type="sibTrans" cxnId="{91C2E01A-E011-492C-8C21-8CE190348942}">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5"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5"/>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4"/>
      <dgm:spPr/>
    </dgm:pt>
    <dgm:pt modelId="{FD7218CF-2B89-4EE0-B551-E0A4A005E9CF}" type="pres">
      <dgm:prSet presAssocID="{7E328A0B-7965-4970-9D25-0C256631C963}" presName="vertSpace2b" presStyleCnt="0"/>
      <dgm:spPr/>
    </dgm:pt>
    <dgm:pt modelId="{E4674D5C-2F1E-44DC-92B5-9B59365D449F}" type="pres">
      <dgm:prSet presAssocID="{14974114-CB57-4ED3-899D-DC26F698DDE2}" presName="horz2" presStyleCnt="0"/>
      <dgm:spPr/>
    </dgm:pt>
    <dgm:pt modelId="{BDEF625A-9246-4D1F-8A86-8A227989B51E}" type="pres">
      <dgm:prSet presAssocID="{14974114-CB57-4ED3-899D-DC26F698DDE2}" presName="horzSpace2" presStyleCnt="0"/>
      <dgm:spPr/>
    </dgm:pt>
    <dgm:pt modelId="{62F77C3B-9D7A-4CA2-AC4B-9FC4E3516D01}" type="pres">
      <dgm:prSet presAssocID="{14974114-CB57-4ED3-899D-DC26F698DDE2}" presName="tx2" presStyleLbl="revTx" presStyleIdx="2" presStyleCnt="5"/>
      <dgm:spPr/>
    </dgm:pt>
    <dgm:pt modelId="{885340B3-5FB1-4800-9515-931BF74D6AB2}" type="pres">
      <dgm:prSet presAssocID="{14974114-CB57-4ED3-899D-DC26F698DDE2}" presName="vert2" presStyleCnt="0"/>
      <dgm:spPr/>
    </dgm:pt>
    <dgm:pt modelId="{41AD25DF-9A0E-418A-B82A-3CBF168B7EA4}" type="pres">
      <dgm:prSet presAssocID="{14974114-CB57-4ED3-899D-DC26F698DDE2}" presName="thinLine2b" presStyleLbl="callout" presStyleIdx="1" presStyleCnt="4"/>
      <dgm:spPr/>
    </dgm:pt>
    <dgm:pt modelId="{4D6EC621-8D58-4F6D-B407-07E4139A90D1}" type="pres">
      <dgm:prSet presAssocID="{14974114-CB57-4ED3-899D-DC26F698DDE2}" presName="vertSpace2b" presStyleCnt="0"/>
      <dgm:spPr/>
    </dgm:pt>
    <dgm:pt modelId="{5765A9BA-78F5-4318-A7C1-6DF6DBE47615}" type="pres">
      <dgm:prSet presAssocID="{14D6968E-67D5-4BA4-99F7-55D22D19DCF4}" presName="horz2" presStyleCnt="0"/>
      <dgm:spPr/>
    </dgm:pt>
    <dgm:pt modelId="{49CABAA7-1ACA-4035-9F7C-867EB3383F58}" type="pres">
      <dgm:prSet presAssocID="{14D6968E-67D5-4BA4-99F7-55D22D19DCF4}" presName="horzSpace2" presStyleCnt="0"/>
      <dgm:spPr/>
    </dgm:pt>
    <dgm:pt modelId="{94931236-0194-4B59-903F-447189742412}" type="pres">
      <dgm:prSet presAssocID="{14D6968E-67D5-4BA4-99F7-55D22D19DCF4}" presName="tx2" presStyleLbl="revTx" presStyleIdx="3" presStyleCnt="5"/>
      <dgm:spPr/>
    </dgm:pt>
    <dgm:pt modelId="{DC30F9DA-8D6D-4A9D-A6A4-CD4EAEEC33E1}" type="pres">
      <dgm:prSet presAssocID="{14D6968E-67D5-4BA4-99F7-55D22D19DCF4}" presName="vert2" presStyleCnt="0"/>
      <dgm:spPr/>
    </dgm:pt>
    <dgm:pt modelId="{3681A80E-5A85-4F10-A7A7-2344D519B3CB}" type="pres">
      <dgm:prSet presAssocID="{14D6968E-67D5-4BA4-99F7-55D22D19DCF4}" presName="thinLine2b" presStyleLbl="callout" presStyleIdx="2" presStyleCnt="4"/>
      <dgm:spPr/>
    </dgm:pt>
    <dgm:pt modelId="{412DD703-650A-48EC-A8F4-B41779B44131}" type="pres">
      <dgm:prSet presAssocID="{14D6968E-67D5-4BA4-99F7-55D22D19DCF4}" presName="vertSpace2b" presStyleCnt="0"/>
      <dgm:spPr/>
    </dgm:pt>
    <dgm:pt modelId="{B313B842-67A6-41CD-B9E8-BC1602C9C442}" type="pres">
      <dgm:prSet presAssocID="{3BF17B03-DB10-425B-8920-3C074861F963}" presName="horz2" presStyleCnt="0"/>
      <dgm:spPr/>
    </dgm:pt>
    <dgm:pt modelId="{1D7D29BD-5A23-40A5-A1EC-710F94868A01}" type="pres">
      <dgm:prSet presAssocID="{3BF17B03-DB10-425B-8920-3C074861F963}" presName="horzSpace2" presStyleCnt="0"/>
      <dgm:spPr/>
    </dgm:pt>
    <dgm:pt modelId="{EEB4B802-5A82-4440-B6AB-FB849C77D1B1}" type="pres">
      <dgm:prSet presAssocID="{3BF17B03-DB10-425B-8920-3C074861F963}" presName="tx2" presStyleLbl="revTx" presStyleIdx="4" presStyleCnt="5"/>
      <dgm:spPr/>
    </dgm:pt>
    <dgm:pt modelId="{96C074B3-0E2C-418A-847A-0D27544F436A}" type="pres">
      <dgm:prSet presAssocID="{3BF17B03-DB10-425B-8920-3C074861F963}" presName="vert2" presStyleCnt="0"/>
      <dgm:spPr/>
    </dgm:pt>
    <dgm:pt modelId="{F62410D5-1E8D-4CA3-BA0D-400CB807D7E0}" type="pres">
      <dgm:prSet presAssocID="{3BF17B03-DB10-425B-8920-3C074861F963}" presName="thinLine2b" presStyleLbl="callout" presStyleIdx="3" presStyleCnt="4"/>
      <dgm:spPr/>
    </dgm:pt>
    <dgm:pt modelId="{B029BC19-86AD-40DF-8836-C7D91FF3647C}" type="pres">
      <dgm:prSet presAssocID="{3BF17B03-DB10-425B-8920-3C074861F963}" presName="vertSpace2b" presStyleCnt="0"/>
      <dgm:spPr/>
    </dgm:pt>
  </dgm:ptLst>
  <dgm:cxnLst>
    <dgm:cxn modelId="{91C2E01A-E011-492C-8C21-8CE190348942}" srcId="{EA88664B-298E-4EB4-9500-463D1154918A}" destId="{3BF17B03-DB10-425B-8920-3C074861F963}" srcOrd="3" destOrd="0" parTransId="{9BD6E861-E675-4C39-B78A-CF04DDB9B509}" sibTransId="{9A3BF701-13FA-43A5-AB2A-0A7861BB45C7}"/>
    <dgm:cxn modelId="{3DD3E323-D300-451D-9F92-7007365389AB}" type="presOf" srcId="{14974114-CB57-4ED3-899D-DC26F698DDE2}" destId="{62F77C3B-9D7A-4CA2-AC4B-9FC4E3516D01}" srcOrd="0" destOrd="0" presId="urn:microsoft.com/office/officeart/2008/layout/LinedList"/>
    <dgm:cxn modelId="{BA5E4B48-9723-432A-9742-26FB0CD1701A}" srcId="{EA88664B-298E-4EB4-9500-463D1154918A}" destId="{14974114-CB57-4ED3-899D-DC26F698DDE2}" srcOrd="1" destOrd="0" parTransId="{00CBE8D7-40B4-47AD-A73F-F2D39BF5DED9}" sibTransId="{39D4572D-7357-4D93-B288-B49ED5E2F8FD}"/>
    <dgm:cxn modelId="{7E74486E-661F-4615-94BC-618B35DBA4C9}" type="presOf" srcId="{14D6968E-67D5-4BA4-99F7-55D22D19DCF4}" destId="{94931236-0194-4B59-903F-447189742412}" srcOrd="0" destOrd="0" presId="urn:microsoft.com/office/officeart/2008/layout/LinedList"/>
    <dgm:cxn modelId="{B6940672-F455-4E3B-B6C2-11217585F9D3}" srcId="{EA88664B-298E-4EB4-9500-463D1154918A}" destId="{14D6968E-67D5-4BA4-99F7-55D22D19DCF4}" srcOrd="2" destOrd="0" parTransId="{44C9C6D9-5E6F-48F5-AD28-5BB015DA7752}" sibTransId="{903A3DB2-1E98-43A0-BAB0-0ED82CEFA498}"/>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6E9A628C-235D-42FF-9430-D93F29C5922E}" type="presOf" srcId="{F67321DD-52D8-467F-BE67-A3C515C02731}" destId="{DC4FE325-4A06-494A-A835-DE0E868DE8D9}" srcOrd="0" destOrd="0" presId="urn:microsoft.com/office/officeart/2008/layout/LinedList"/>
    <dgm:cxn modelId="{8C6291BE-30CC-41BD-BD9A-9E4F71DB019A}" type="presOf" srcId="{7E328A0B-7965-4970-9D25-0C256631C963}" destId="{49464116-27F5-44E2-91AD-00A62F4BC9B0}" srcOrd="0" destOrd="0" presId="urn:microsoft.com/office/officeart/2008/layout/LinedList"/>
    <dgm:cxn modelId="{B7B43AC8-A602-4B57-A259-04AD161DFC93}" type="presOf" srcId="{3BF17B03-DB10-425B-8920-3C074861F963}" destId="{EEB4B802-5A82-4440-B6AB-FB849C77D1B1}" srcOrd="0" destOrd="0" presId="urn:microsoft.com/office/officeart/2008/layout/LinedList"/>
    <dgm:cxn modelId="{FF6AC2D2-EE18-4F59-A836-DE29640F9F90}" type="presOf" srcId="{EA88664B-298E-4EB4-9500-463D1154918A}" destId="{39A7F6CF-FC47-45B8-A3E4-3969403FF457}" srcOrd="0" destOrd="0" presId="urn:microsoft.com/office/officeart/2008/layout/LinedList"/>
    <dgm:cxn modelId="{C6A4CB6F-A026-4945-A2FB-C97238EEA963}" type="presParOf" srcId="{DC4FE325-4A06-494A-A835-DE0E868DE8D9}" destId="{FA415BEE-066A-46C8-9155-B164BCC04813}" srcOrd="0" destOrd="0" presId="urn:microsoft.com/office/officeart/2008/layout/LinedList"/>
    <dgm:cxn modelId="{A1318BA2-997B-458A-8798-0E5635752122}" type="presParOf" srcId="{DC4FE325-4A06-494A-A835-DE0E868DE8D9}" destId="{F247005D-0B71-4104-B3A8-2E2A7B6994E8}" srcOrd="1" destOrd="0" presId="urn:microsoft.com/office/officeart/2008/layout/LinedList"/>
    <dgm:cxn modelId="{8C42DAF6-0BE4-4306-9FB8-9F794465EC99}" type="presParOf" srcId="{F247005D-0B71-4104-B3A8-2E2A7B6994E8}" destId="{39A7F6CF-FC47-45B8-A3E4-3969403FF457}" srcOrd="0" destOrd="0" presId="urn:microsoft.com/office/officeart/2008/layout/LinedList"/>
    <dgm:cxn modelId="{D072ECC6-925B-4FC7-AC42-BF82CFB70FBB}" type="presParOf" srcId="{F247005D-0B71-4104-B3A8-2E2A7B6994E8}" destId="{E912D1C6-6920-4B5C-9801-0B078EB70DDF}" srcOrd="1" destOrd="0" presId="urn:microsoft.com/office/officeart/2008/layout/LinedList"/>
    <dgm:cxn modelId="{D80B460D-34F6-4C06-BB82-B44DB3FD9305}" type="presParOf" srcId="{E912D1C6-6920-4B5C-9801-0B078EB70DDF}" destId="{3B0C3DF8-04B6-449B-BD79-B8DDE2BD67CC}" srcOrd="0" destOrd="0" presId="urn:microsoft.com/office/officeart/2008/layout/LinedList"/>
    <dgm:cxn modelId="{E8E94301-5DA7-4F19-B8D4-315DBC0699EF}" type="presParOf" srcId="{E912D1C6-6920-4B5C-9801-0B078EB70DDF}" destId="{94682073-EF96-44AE-80D4-3EF017F59E1D}" srcOrd="1" destOrd="0" presId="urn:microsoft.com/office/officeart/2008/layout/LinedList"/>
    <dgm:cxn modelId="{D9897830-F57F-4342-9025-315006A74528}" type="presParOf" srcId="{94682073-EF96-44AE-80D4-3EF017F59E1D}" destId="{CE62E868-6267-4BEF-AD9E-C4B480524334}" srcOrd="0" destOrd="0" presId="urn:microsoft.com/office/officeart/2008/layout/LinedList"/>
    <dgm:cxn modelId="{FD016B05-3901-464E-9FD6-F031F317C3F4}" type="presParOf" srcId="{94682073-EF96-44AE-80D4-3EF017F59E1D}" destId="{49464116-27F5-44E2-91AD-00A62F4BC9B0}" srcOrd="1" destOrd="0" presId="urn:microsoft.com/office/officeart/2008/layout/LinedList"/>
    <dgm:cxn modelId="{A6B8EB73-9E94-4E36-8C34-71D166D517EC}" type="presParOf" srcId="{94682073-EF96-44AE-80D4-3EF017F59E1D}" destId="{F5B01B44-30BE-4D54-99F7-D19CA43F4DCA}" srcOrd="2" destOrd="0" presId="urn:microsoft.com/office/officeart/2008/layout/LinedList"/>
    <dgm:cxn modelId="{18DD32DC-2166-410E-BA99-05E86D51C816}" type="presParOf" srcId="{E912D1C6-6920-4B5C-9801-0B078EB70DDF}" destId="{A5BA0663-83F8-4171-831B-B585F3FEE73F}" srcOrd="2" destOrd="0" presId="urn:microsoft.com/office/officeart/2008/layout/LinedList"/>
    <dgm:cxn modelId="{E3D82A1C-B9BD-4EC8-BC9B-34C77E0BB0D1}" type="presParOf" srcId="{E912D1C6-6920-4B5C-9801-0B078EB70DDF}" destId="{FD7218CF-2B89-4EE0-B551-E0A4A005E9CF}" srcOrd="3" destOrd="0" presId="urn:microsoft.com/office/officeart/2008/layout/LinedList"/>
    <dgm:cxn modelId="{7A462706-491C-497B-BB39-59F49954CC84}" type="presParOf" srcId="{E912D1C6-6920-4B5C-9801-0B078EB70DDF}" destId="{E4674D5C-2F1E-44DC-92B5-9B59365D449F}" srcOrd="4" destOrd="0" presId="urn:microsoft.com/office/officeart/2008/layout/LinedList"/>
    <dgm:cxn modelId="{7898D883-E30A-4A1D-91EF-00EA6F9200C2}" type="presParOf" srcId="{E4674D5C-2F1E-44DC-92B5-9B59365D449F}" destId="{BDEF625A-9246-4D1F-8A86-8A227989B51E}" srcOrd="0" destOrd="0" presId="urn:microsoft.com/office/officeart/2008/layout/LinedList"/>
    <dgm:cxn modelId="{BE9D548C-06A3-43FA-9673-54C6C551CCCB}" type="presParOf" srcId="{E4674D5C-2F1E-44DC-92B5-9B59365D449F}" destId="{62F77C3B-9D7A-4CA2-AC4B-9FC4E3516D01}" srcOrd="1" destOrd="0" presId="urn:microsoft.com/office/officeart/2008/layout/LinedList"/>
    <dgm:cxn modelId="{4E08B1AD-E05C-4C2D-8DF3-1528F24ACFA4}" type="presParOf" srcId="{E4674D5C-2F1E-44DC-92B5-9B59365D449F}" destId="{885340B3-5FB1-4800-9515-931BF74D6AB2}" srcOrd="2" destOrd="0" presId="urn:microsoft.com/office/officeart/2008/layout/LinedList"/>
    <dgm:cxn modelId="{187BD677-1DF9-48E6-9FFF-9DD05CFFE47E}" type="presParOf" srcId="{E912D1C6-6920-4B5C-9801-0B078EB70DDF}" destId="{41AD25DF-9A0E-418A-B82A-3CBF168B7EA4}" srcOrd="5" destOrd="0" presId="urn:microsoft.com/office/officeart/2008/layout/LinedList"/>
    <dgm:cxn modelId="{306FF527-717C-43DE-A446-D493B2E22BB3}" type="presParOf" srcId="{E912D1C6-6920-4B5C-9801-0B078EB70DDF}" destId="{4D6EC621-8D58-4F6D-B407-07E4139A90D1}" srcOrd="6" destOrd="0" presId="urn:microsoft.com/office/officeart/2008/layout/LinedList"/>
    <dgm:cxn modelId="{9C7509E5-8AF3-4308-9B06-31E5FA39E71F}" type="presParOf" srcId="{E912D1C6-6920-4B5C-9801-0B078EB70DDF}" destId="{5765A9BA-78F5-4318-A7C1-6DF6DBE47615}" srcOrd="7" destOrd="0" presId="urn:microsoft.com/office/officeart/2008/layout/LinedList"/>
    <dgm:cxn modelId="{A7C4F059-A68B-46CA-93DD-2D2879E07377}" type="presParOf" srcId="{5765A9BA-78F5-4318-A7C1-6DF6DBE47615}" destId="{49CABAA7-1ACA-4035-9F7C-867EB3383F58}" srcOrd="0" destOrd="0" presId="urn:microsoft.com/office/officeart/2008/layout/LinedList"/>
    <dgm:cxn modelId="{83419881-6E2D-4CB7-B807-A5B684DE834C}" type="presParOf" srcId="{5765A9BA-78F5-4318-A7C1-6DF6DBE47615}" destId="{94931236-0194-4B59-903F-447189742412}" srcOrd="1" destOrd="0" presId="urn:microsoft.com/office/officeart/2008/layout/LinedList"/>
    <dgm:cxn modelId="{C0FCFA34-EF1A-436A-BB99-BBE75A41C4F5}" type="presParOf" srcId="{5765A9BA-78F5-4318-A7C1-6DF6DBE47615}" destId="{DC30F9DA-8D6D-4A9D-A6A4-CD4EAEEC33E1}" srcOrd="2" destOrd="0" presId="urn:microsoft.com/office/officeart/2008/layout/LinedList"/>
    <dgm:cxn modelId="{2669A880-D741-4DBD-A1BF-B4E0368FE163}" type="presParOf" srcId="{E912D1C6-6920-4B5C-9801-0B078EB70DDF}" destId="{3681A80E-5A85-4F10-A7A7-2344D519B3CB}" srcOrd="8" destOrd="0" presId="urn:microsoft.com/office/officeart/2008/layout/LinedList"/>
    <dgm:cxn modelId="{6C7EFBB2-60DB-44BF-BC11-42A5FE36DD5F}" type="presParOf" srcId="{E912D1C6-6920-4B5C-9801-0B078EB70DDF}" destId="{412DD703-650A-48EC-A8F4-B41779B44131}" srcOrd="9" destOrd="0" presId="urn:microsoft.com/office/officeart/2008/layout/LinedList"/>
    <dgm:cxn modelId="{860C69BB-B9B7-4CC2-8879-842BE53C2976}" type="presParOf" srcId="{E912D1C6-6920-4B5C-9801-0B078EB70DDF}" destId="{B313B842-67A6-41CD-B9E8-BC1602C9C442}" srcOrd="10" destOrd="0" presId="urn:microsoft.com/office/officeart/2008/layout/LinedList"/>
    <dgm:cxn modelId="{D2FE80E5-A50A-48C5-BA91-23CFC7F7092F}" type="presParOf" srcId="{B313B842-67A6-41CD-B9E8-BC1602C9C442}" destId="{1D7D29BD-5A23-40A5-A1EC-710F94868A01}" srcOrd="0" destOrd="0" presId="urn:microsoft.com/office/officeart/2008/layout/LinedList"/>
    <dgm:cxn modelId="{08A5930C-30EB-43A4-A7DC-A7147F411007}" type="presParOf" srcId="{B313B842-67A6-41CD-B9E8-BC1602C9C442}" destId="{EEB4B802-5A82-4440-B6AB-FB849C77D1B1}" srcOrd="1" destOrd="0" presId="urn:microsoft.com/office/officeart/2008/layout/LinedList"/>
    <dgm:cxn modelId="{EF1ABCD8-7E5F-4E0A-96E5-9A0C085279BF}" type="presParOf" srcId="{B313B842-67A6-41CD-B9E8-BC1602C9C442}" destId="{96C074B3-0E2C-418A-847A-0D27544F436A}" srcOrd="2" destOrd="0" presId="urn:microsoft.com/office/officeart/2008/layout/LinedList"/>
    <dgm:cxn modelId="{92704FDE-4B4A-45FF-89EA-A88B6F3B4FFD}" type="presParOf" srcId="{E912D1C6-6920-4B5C-9801-0B078EB70DDF}" destId="{F62410D5-1E8D-4CA3-BA0D-400CB807D7E0}" srcOrd="11" destOrd="0" presId="urn:microsoft.com/office/officeart/2008/layout/LinedList"/>
    <dgm:cxn modelId="{F619E915-2BD9-45FD-88A7-1AFD6F0DA13D}" type="presParOf" srcId="{E912D1C6-6920-4B5C-9801-0B078EB70DDF}" destId="{B029BC19-86AD-40DF-8836-C7D91FF3647C}"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621F1F1-FE50-4DB1-9E2A-B5C17F23654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560A176B-16F6-4958-A84B-6F5A97C1846C}">
      <dgm:prSet phldrT="[Text]" custT="1"/>
      <dgm:spPr>
        <a:solidFill>
          <a:srgbClr val="FF0000"/>
        </a:solidFill>
      </dgm:spPr>
      <dgm:t>
        <a:bodyPr/>
        <a:lstStyle/>
        <a:p>
          <a:r>
            <a:rPr lang="en-US" sz="2400" dirty="0">
              <a:solidFill>
                <a:schemeClr val="tx1"/>
              </a:solidFill>
              <a:latin typeface="Times New Roman" pitchFamily="18" charset="0"/>
              <a:cs typeface="Times New Roman" pitchFamily="18" charset="0"/>
            </a:rPr>
            <a:t>Develop products that:</a:t>
          </a:r>
        </a:p>
      </dgm:t>
    </dgm:pt>
    <dgm:pt modelId="{2316B68E-EEFD-4F5F-BB91-10BC05B8A53D}" type="parTrans" cxnId="{F36CFC5F-C26A-4814-81C9-D0D1B706B326}">
      <dgm:prSet/>
      <dgm:spPr/>
      <dgm:t>
        <a:bodyPr/>
        <a:lstStyle/>
        <a:p>
          <a:endParaRPr lang="en-US"/>
        </a:p>
      </dgm:t>
    </dgm:pt>
    <dgm:pt modelId="{E9B8C6B4-62F5-4B35-AAE1-1D8D91042C8E}" type="sibTrans" cxnId="{F36CFC5F-C26A-4814-81C9-D0D1B706B326}">
      <dgm:prSet/>
      <dgm:spPr/>
      <dgm:t>
        <a:bodyPr/>
        <a:lstStyle/>
        <a:p>
          <a:endParaRPr lang="en-US"/>
        </a:p>
      </dgm:t>
    </dgm:pt>
    <dgm:pt modelId="{806C41D8-34FE-4821-A95C-FD2858B7BE75}">
      <dgm:prSet phldrT="[Text]" custT="1"/>
      <dgm:spPr/>
      <dgm:t>
        <a:bodyPr/>
        <a:lstStyle/>
        <a:p>
          <a:r>
            <a:rPr lang="en-US" sz="1700" dirty="0">
              <a:latin typeface="Times New Roman" pitchFamily="18" charset="0"/>
              <a:cs typeface="Times New Roman" pitchFamily="18" charset="0"/>
            </a:rPr>
            <a:t>Are/are not ARV-based</a:t>
          </a:r>
        </a:p>
      </dgm:t>
    </dgm:pt>
    <dgm:pt modelId="{380A95D3-378E-414F-B42A-F8319D0617CD}" type="parTrans" cxnId="{1F8A7737-592E-4963-9434-3D23624731E4}">
      <dgm:prSet/>
      <dgm:spPr/>
      <dgm:t>
        <a:bodyPr/>
        <a:lstStyle/>
        <a:p>
          <a:endParaRPr lang="en-US"/>
        </a:p>
      </dgm:t>
    </dgm:pt>
    <dgm:pt modelId="{4F4E5AA5-F86F-4D89-9513-740B50EB6654}" type="sibTrans" cxnId="{1F8A7737-592E-4963-9434-3D23624731E4}">
      <dgm:prSet/>
      <dgm:spPr/>
      <dgm:t>
        <a:bodyPr/>
        <a:lstStyle/>
        <a:p>
          <a:endParaRPr lang="en-US"/>
        </a:p>
      </dgm:t>
    </dgm:pt>
    <dgm:pt modelId="{4BD23B34-56C3-430F-8609-F0603EB5D24B}">
      <dgm:prSet phldrT="[Text]" custT="1"/>
      <dgm:spPr>
        <a:solidFill>
          <a:srgbClr val="CCCCCC"/>
        </a:solidFill>
      </dgm:spPr>
      <dgm:t>
        <a:bodyPr/>
        <a:lstStyle/>
        <a:p>
          <a:r>
            <a:rPr lang="en-US" sz="2400" dirty="0">
              <a:solidFill>
                <a:schemeClr val="tx1"/>
              </a:solidFill>
              <a:latin typeface="Times New Roman" pitchFamily="18" charset="0"/>
              <a:cs typeface="Times New Roman" pitchFamily="18" charset="0"/>
            </a:rPr>
            <a:t>Conduct more research on:</a:t>
          </a:r>
        </a:p>
      </dgm:t>
    </dgm:pt>
    <dgm:pt modelId="{01B1F054-FE0F-40AF-A8EA-CE00A2E2666F}" type="parTrans" cxnId="{82539719-7194-47EE-9258-570800CF304F}">
      <dgm:prSet/>
      <dgm:spPr/>
      <dgm:t>
        <a:bodyPr/>
        <a:lstStyle/>
        <a:p>
          <a:endParaRPr lang="en-US"/>
        </a:p>
      </dgm:t>
    </dgm:pt>
    <dgm:pt modelId="{CC567753-383C-41E2-A69A-D6F1B6B0BF5C}" type="sibTrans" cxnId="{82539719-7194-47EE-9258-570800CF304F}">
      <dgm:prSet/>
      <dgm:spPr/>
      <dgm:t>
        <a:bodyPr/>
        <a:lstStyle/>
        <a:p>
          <a:endParaRPr lang="en-US"/>
        </a:p>
      </dgm:t>
    </dgm:pt>
    <dgm:pt modelId="{049FA373-2732-43A0-8DFB-B19B9057A07B}">
      <dgm:prSet phldrT="[Text]" custT="1"/>
      <dgm:spPr>
        <a:solidFill>
          <a:srgbClr val="CCCCCC"/>
        </a:solidFill>
      </dgm:spPr>
      <dgm:t>
        <a:bodyPr/>
        <a:lstStyle/>
        <a:p>
          <a:r>
            <a:rPr lang="en-US" sz="1700" dirty="0">
              <a:latin typeface="Times New Roman" pitchFamily="18" charset="0"/>
              <a:cs typeface="Times New Roman" pitchFamily="18" charset="0"/>
            </a:rPr>
            <a:t>Drug resistance</a:t>
          </a:r>
        </a:p>
      </dgm:t>
    </dgm:pt>
    <dgm:pt modelId="{945E4FB5-F9B6-420B-A58B-2BA349BB9C42}" type="parTrans" cxnId="{4D8B69DC-0FFE-4F45-92DA-61B6B478F732}">
      <dgm:prSet/>
      <dgm:spPr/>
      <dgm:t>
        <a:bodyPr/>
        <a:lstStyle/>
        <a:p>
          <a:endParaRPr lang="en-US"/>
        </a:p>
      </dgm:t>
    </dgm:pt>
    <dgm:pt modelId="{E8D87AD7-7924-477A-8995-7921514E699A}" type="sibTrans" cxnId="{4D8B69DC-0FFE-4F45-92DA-61B6B478F732}">
      <dgm:prSet/>
      <dgm:spPr/>
      <dgm:t>
        <a:bodyPr/>
        <a:lstStyle/>
        <a:p>
          <a:endParaRPr lang="en-US"/>
        </a:p>
      </dgm:t>
    </dgm:pt>
    <dgm:pt modelId="{C8D1867F-C1EF-4D3A-8524-917E69253627}">
      <dgm:prSet phldrT="[Text]" custT="1"/>
      <dgm:spPr/>
      <dgm:t>
        <a:bodyPr/>
        <a:lstStyle/>
        <a:p>
          <a:r>
            <a:rPr lang="en-US" sz="2400" dirty="0">
              <a:solidFill>
                <a:schemeClr val="tx1"/>
              </a:solidFill>
              <a:latin typeface="Times New Roman" pitchFamily="18" charset="0"/>
              <a:cs typeface="Times New Roman" pitchFamily="18" charset="0"/>
            </a:rPr>
            <a:t>Understand issues around:</a:t>
          </a:r>
        </a:p>
      </dgm:t>
    </dgm:pt>
    <dgm:pt modelId="{C990F0AF-F6A3-4E80-9C82-71B6C86EEF86}" type="parTrans" cxnId="{3B0C62C6-EE1B-413C-8DE0-33603AB3516A}">
      <dgm:prSet/>
      <dgm:spPr/>
      <dgm:t>
        <a:bodyPr/>
        <a:lstStyle/>
        <a:p>
          <a:endParaRPr lang="en-US"/>
        </a:p>
      </dgm:t>
    </dgm:pt>
    <dgm:pt modelId="{6C94C01A-F0F4-4E5F-9529-FB43F3AB918A}" type="sibTrans" cxnId="{3B0C62C6-EE1B-413C-8DE0-33603AB3516A}">
      <dgm:prSet/>
      <dgm:spPr/>
      <dgm:t>
        <a:bodyPr/>
        <a:lstStyle/>
        <a:p>
          <a:endParaRPr lang="en-US"/>
        </a:p>
      </dgm:t>
    </dgm:pt>
    <dgm:pt modelId="{A856387E-8E85-49C3-BA02-BC51E057C29E}">
      <dgm:prSet custT="1"/>
      <dgm:spPr/>
      <dgm:t>
        <a:bodyPr/>
        <a:lstStyle/>
        <a:p>
          <a:r>
            <a:rPr lang="en-US" sz="1700" dirty="0">
              <a:latin typeface="Times New Roman" pitchFamily="18" charset="0"/>
              <a:cs typeface="Times New Roman" pitchFamily="18" charset="0"/>
            </a:rPr>
            <a:t>Are contraceptive, non-contraceptive, and broad-spectrum against several sexually transmitted diseases</a:t>
          </a:r>
        </a:p>
      </dgm:t>
    </dgm:pt>
    <dgm:pt modelId="{71F03C73-463C-4058-AB46-7EE71CA6481C}" type="parTrans" cxnId="{F0B22142-1E67-4DFA-9893-071365A21871}">
      <dgm:prSet/>
      <dgm:spPr/>
      <dgm:t>
        <a:bodyPr/>
        <a:lstStyle/>
        <a:p>
          <a:endParaRPr lang="en-US"/>
        </a:p>
      </dgm:t>
    </dgm:pt>
    <dgm:pt modelId="{5EF69B44-C3BC-4B33-A977-F67FFC31A437}" type="sibTrans" cxnId="{F0B22142-1E67-4DFA-9893-071365A21871}">
      <dgm:prSet/>
      <dgm:spPr/>
      <dgm:t>
        <a:bodyPr/>
        <a:lstStyle/>
        <a:p>
          <a:endParaRPr lang="en-US"/>
        </a:p>
      </dgm:t>
    </dgm:pt>
    <dgm:pt modelId="{851527EE-E1DD-46BB-B88F-67DF52FD97BC}">
      <dgm:prSet custT="1"/>
      <dgm:spPr/>
      <dgm:t>
        <a:bodyPr/>
        <a:lstStyle/>
        <a:p>
          <a:r>
            <a:rPr lang="en-US" sz="1700" dirty="0">
              <a:latin typeface="Times New Roman" pitchFamily="18" charset="0"/>
              <a:cs typeface="Times New Roman" pitchFamily="18" charset="0"/>
            </a:rPr>
            <a:t>Designed for vaginal and/or rectal use</a:t>
          </a:r>
        </a:p>
      </dgm:t>
    </dgm:pt>
    <dgm:pt modelId="{8432C1D5-FECB-4CAF-A945-E3C5B5678F86}" type="parTrans" cxnId="{F620933C-20BA-41E8-8B98-280C018D8672}">
      <dgm:prSet/>
      <dgm:spPr/>
      <dgm:t>
        <a:bodyPr/>
        <a:lstStyle/>
        <a:p>
          <a:endParaRPr lang="en-US"/>
        </a:p>
      </dgm:t>
    </dgm:pt>
    <dgm:pt modelId="{4636B54C-A372-431F-B6C3-A66756D378C1}" type="sibTrans" cxnId="{F620933C-20BA-41E8-8B98-280C018D8672}">
      <dgm:prSet/>
      <dgm:spPr/>
      <dgm:t>
        <a:bodyPr/>
        <a:lstStyle/>
        <a:p>
          <a:endParaRPr lang="en-US"/>
        </a:p>
      </dgm:t>
    </dgm:pt>
    <dgm:pt modelId="{6C786013-9BC2-4564-B635-4B8A75C7954E}">
      <dgm:prSet phldrT="[Text]" custT="1"/>
      <dgm:spPr>
        <a:solidFill>
          <a:srgbClr val="CCCCCC"/>
        </a:solidFill>
      </dgm:spPr>
      <dgm:t>
        <a:bodyPr/>
        <a:lstStyle/>
        <a:p>
          <a:r>
            <a:rPr lang="en-US" sz="1700" dirty="0">
              <a:latin typeface="Times New Roman" pitchFamily="18" charset="0"/>
              <a:cs typeface="Times New Roman" pitchFamily="18" charset="0"/>
            </a:rPr>
            <a:t>Alternate dosing</a:t>
          </a:r>
        </a:p>
      </dgm:t>
    </dgm:pt>
    <dgm:pt modelId="{37BBDB40-C025-4317-AF6B-DD84BEBA243C}" type="parTrans" cxnId="{4C449F1F-BDF8-4E45-AA42-5CFC47FC7786}">
      <dgm:prSet/>
      <dgm:spPr/>
      <dgm:t>
        <a:bodyPr/>
        <a:lstStyle/>
        <a:p>
          <a:endParaRPr lang="en-US"/>
        </a:p>
      </dgm:t>
    </dgm:pt>
    <dgm:pt modelId="{714CA1FF-4FBD-4AAC-929A-84D5F1146FBB}" type="sibTrans" cxnId="{4C449F1F-BDF8-4E45-AA42-5CFC47FC7786}">
      <dgm:prSet/>
      <dgm:spPr/>
      <dgm:t>
        <a:bodyPr/>
        <a:lstStyle/>
        <a:p>
          <a:endParaRPr lang="en-US"/>
        </a:p>
      </dgm:t>
    </dgm:pt>
    <dgm:pt modelId="{24995F9D-4F20-4E26-920A-A8B2AD93A2DF}">
      <dgm:prSet phldrT="[Text]" custT="1"/>
      <dgm:spPr>
        <a:solidFill>
          <a:srgbClr val="CCCCCC"/>
        </a:solidFill>
      </dgm:spPr>
      <dgm:t>
        <a:bodyPr/>
        <a:lstStyle/>
        <a:p>
          <a:r>
            <a:rPr lang="en-US" sz="1700" dirty="0">
              <a:latin typeface="Times New Roman" pitchFamily="18" charset="0"/>
              <a:cs typeface="Times New Roman" pitchFamily="18" charset="0"/>
            </a:rPr>
            <a:t>Delivery methods (for example, rectal douches)</a:t>
          </a:r>
        </a:p>
      </dgm:t>
    </dgm:pt>
    <dgm:pt modelId="{E3E25541-B53C-4543-B2FB-550A1A4F369B}" type="parTrans" cxnId="{AD2ED3A5-DD04-41F2-9830-836135AB0239}">
      <dgm:prSet/>
      <dgm:spPr/>
      <dgm:t>
        <a:bodyPr/>
        <a:lstStyle/>
        <a:p>
          <a:endParaRPr lang="en-US"/>
        </a:p>
      </dgm:t>
    </dgm:pt>
    <dgm:pt modelId="{ADD1921B-9C3D-4186-A012-2C74E4427653}" type="sibTrans" cxnId="{AD2ED3A5-DD04-41F2-9830-836135AB0239}">
      <dgm:prSet/>
      <dgm:spPr/>
      <dgm:t>
        <a:bodyPr/>
        <a:lstStyle/>
        <a:p>
          <a:endParaRPr lang="en-US"/>
        </a:p>
      </dgm:t>
    </dgm:pt>
    <dgm:pt modelId="{1623C32E-1C03-4D94-A4A2-E25AA800DCDC}">
      <dgm:prSet phldrT="[Text]" custT="1"/>
      <dgm:spPr/>
      <dgm:t>
        <a:bodyPr/>
        <a:lstStyle/>
        <a:p>
          <a:r>
            <a:rPr lang="en-US" sz="1700" dirty="0">
              <a:latin typeface="Times New Roman" pitchFamily="18" charset="0"/>
              <a:cs typeface="Times New Roman" pitchFamily="18" charset="0"/>
            </a:rPr>
            <a:t>Access and availability</a:t>
          </a:r>
        </a:p>
      </dgm:t>
    </dgm:pt>
    <dgm:pt modelId="{218593B1-257E-44EA-B528-F52363E6376C}" type="parTrans" cxnId="{63741729-1868-440B-8138-156473F22B28}">
      <dgm:prSet/>
      <dgm:spPr/>
      <dgm:t>
        <a:bodyPr/>
        <a:lstStyle/>
        <a:p>
          <a:endParaRPr lang="en-US"/>
        </a:p>
      </dgm:t>
    </dgm:pt>
    <dgm:pt modelId="{18C2EFFA-60CC-4BBC-A309-F2FCC769D203}" type="sibTrans" cxnId="{63741729-1868-440B-8138-156473F22B28}">
      <dgm:prSet/>
      <dgm:spPr/>
      <dgm:t>
        <a:bodyPr/>
        <a:lstStyle/>
        <a:p>
          <a:endParaRPr lang="en-US"/>
        </a:p>
      </dgm:t>
    </dgm:pt>
    <dgm:pt modelId="{C48945F2-3049-448E-BAEC-17ADE7537BF0}">
      <dgm:prSet phldrT="[Text]" custT="1"/>
      <dgm:spPr/>
      <dgm:t>
        <a:bodyPr/>
        <a:lstStyle/>
        <a:p>
          <a:r>
            <a:rPr lang="en-US" sz="1700" dirty="0">
              <a:latin typeface="Times New Roman" pitchFamily="18" charset="0"/>
              <a:cs typeface="Times New Roman" pitchFamily="18" charset="0"/>
            </a:rPr>
            <a:t>Cost</a:t>
          </a:r>
        </a:p>
      </dgm:t>
    </dgm:pt>
    <dgm:pt modelId="{C0A72D7F-DDAD-4C73-B078-E6121D7FC6CE}" type="parTrans" cxnId="{5E624ADE-F39F-4DB4-AFA0-D82AC56466DB}">
      <dgm:prSet/>
      <dgm:spPr/>
      <dgm:t>
        <a:bodyPr/>
        <a:lstStyle/>
        <a:p>
          <a:endParaRPr lang="en-US"/>
        </a:p>
      </dgm:t>
    </dgm:pt>
    <dgm:pt modelId="{66753391-F845-43DA-BE93-26E09FB5BE6D}" type="sibTrans" cxnId="{5E624ADE-F39F-4DB4-AFA0-D82AC56466DB}">
      <dgm:prSet/>
      <dgm:spPr/>
      <dgm:t>
        <a:bodyPr/>
        <a:lstStyle/>
        <a:p>
          <a:endParaRPr lang="en-US"/>
        </a:p>
      </dgm:t>
    </dgm:pt>
    <dgm:pt modelId="{814C1467-BFD3-4696-9393-88C12F4B1EDC}">
      <dgm:prSet phldrT="[Text]" custT="1"/>
      <dgm:spPr/>
      <dgm:t>
        <a:bodyPr/>
        <a:lstStyle/>
        <a:p>
          <a:r>
            <a:rPr lang="en-US" sz="1700" dirty="0">
              <a:latin typeface="Times New Roman" pitchFamily="18" charset="0"/>
              <a:cs typeface="Times New Roman" pitchFamily="18" charset="0"/>
            </a:rPr>
            <a:t>Regular HIV testing requirements</a:t>
          </a:r>
        </a:p>
      </dgm:t>
    </dgm:pt>
    <dgm:pt modelId="{C03FB71C-DDD7-43A5-B52B-C42C2D88449F}" type="parTrans" cxnId="{20A12E1E-4DCB-4232-B0AF-5F434C4FC86F}">
      <dgm:prSet/>
      <dgm:spPr/>
      <dgm:t>
        <a:bodyPr/>
        <a:lstStyle/>
        <a:p>
          <a:endParaRPr lang="en-US"/>
        </a:p>
      </dgm:t>
    </dgm:pt>
    <dgm:pt modelId="{71A9FEA8-72E9-46C1-8B2E-EB71834945A3}" type="sibTrans" cxnId="{20A12E1E-4DCB-4232-B0AF-5F434C4FC86F}">
      <dgm:prSet/>
      <dgm:spPr/>
      <dgm:t>
        <a:bodyPr/>
        <a:lstStyle/>
        <a:p>
          <a:endParaRPr lang="en-US"/>
        </a:p>
      </dgm:t>
    </dgm:pt>
    <dgm:pt modelId="{DEF8B8D4-F8DE-4F47-8188-0A2B21144F52}">
      <dgm:prSet phldrT="[Text]" custT="1"/>
      <dgm:spPr/>
      <dgm:t>
        <a:bodyPr/>
        <a:lstStyle/>
        <a:p>
          <a:r>
            <a:rPr lang="en-US" sz="1700" dirty="0">
              <a:latin typeface="Times New Roman" pitchFamily="18" charset="0"/>
              <a:cs typeface="Times New Roman" pitchFamily="18" charset="0"/>
            </a:rPr>
            <a:t>Need for prescriptions for ARV-based microbicides</a:t>
          </a:r>
        </a:p>
      </dgm:t>
    </dgm:pt>
    <dgm:pt modelId="{C3082709-FEBF-4F70-ACFC-02BF37F0D3B2}" type="parTrans" cxnId="{BCA63195-4BF7-4971-8E92-B638D7A71D2C}">
      <dgm:prSet/>
      <dgm:spPr/>
      <dgm:t>
        <a:bodyPr/>
        <a:lstStyle/>
        <a:p>
          <a:endParaRPr lang="en-US"/>
        </a:p>
      </dgm:t>
    </dgm:pt>
    <dgm:pt modelId="{F5FE63FB-3153-479A-A7C9-E8F9A5850278}" type="sibTrans" cxnId="{BCA63195-4BF7-4971-8E92-B638D7A71D2C}">
      <dgm:prSet/>
      <dgm:spPr/>
      <dgm:t>
        <a:bodyPr/>
        <a:lstStyle/>
        <a:p>
          <a:endParaRPr lang="en-US"/>
        </a:p>
      </dgm:t>
    </dgm:pt>
    <dgm:pt modelId="{60E82BC5-DE31-4A3D-AC7B-06FFA7A2D22E}">
      <dgm:prSet phldrT="[Text]" custT="1"/>
      <dgm:spPr>
        <a:solidFill>
          <a:srgbClr val="CCCCCC"/>
        </a:solidFill>
      </dgm:spPr>
      <dgm:t>
        <a:bodyPr/>
        <a:lstStyle/>
        <a:p>
          <a:r>
            <a:rPr lang="en-US" sz="1700" dirty="0">
              <a:latin typeface="Times New Roman" pitchFamily="18" charset="0"/>
              <a:cs typeface="Times New Roman" pitchFamily="18" charset="0"/>
            </a:rPr>
            <a:t>Effects on pregnancy and breastfeeding</a:t>
          </a:r>
        </a:p>
      </dgm:t>
    </dgm:pt>
    <dgm:pt modelId="{01F08E08-F061-4997-A7E0-3AC030E23945}" type="parTrans" cxnId="{892CED67-C3CF-4523-83FA-D3EB83E3D648}">
      <dgm:prSet/>
      <dgm:spPr/>
      <dgm:t>
        <a:bodyPr/>
        <a:lstStyle/>
        <a:p>
          <a:endParaRPr lang="en-US"/>
        </a:p>
      </dgm:t>
    </dgm:pt>
    <dgm:pt modelId="{BCAA75AB-FFD4-4AED-8AB7-70ADD69615D1}" type="sibTrans" cxnId="{892CED67-C3CF-4523-83FA-D3EB83E3D648}">
      <dgm:prSet/>
      <dgm:spPr/>
      <dgm:t>
        <a:bodyPr/>
        <a:lstStyle/>
        <a:p>
          <a:endParaRPr lang="en-US"/>
        </a:p>
      </dgm:t>
    </dgm:pt>
    <dgm:pt modelId="{F4191ECC-2B4C-47BA-95A9-3D9A1476B377}" type="pres">
      <dgm:prSet presAssocID="{B621F1F1-FE50-4DB1-9E2A-B5C17F23654C}" presName="Name0" presStyleCnt="0">
        <dgm:presLayoutVars>
          <dgm:dir/>
          <dgm:animLvl val="lvl"/>
          <dgm:resizeHandles/>
        </dgm:presLayoutVars>
      </dgm:prSet>
      <dgm:spPr/>
    </dgm:pt>
    <dgm:pt modelId="{E645FD00-4548-49A4-BAAA-6CAEFCFBB8DE}" type="pres">
      <dgm:prSet presAssocID="{560A176B-16F6-4958-A84B-6F5A97C1846C}" presName="linNode" presStyleCnt="0"/>
      <dgm:spPr/>
    </dgm:pt>
    <dgm:pt modelId="{5B4553E6-7C5F-4F2A-BECD-E15A3917397E}" type="pres">
      <dgm:prSet presAssocID="{560A176B-16F6-4958-A84B-6F5A97C1846C}" presName="parentShp" presStyleLbl="node1" presStyleIdx="0" presStyleCnt="3" custScaleX="78385" custLinFactNeighborX="-4991">
        <dgm:presLayoutVars>
          <dgm:bulletEnabled val="1"/>
        </dgm:presLayoutVars>
      </dgm:prSet>
      <dgm:spPr/>
    </dgm:pt>
    <dgm:pt modelId="{015CC112-EE07-44E2-B4E5-CF8DB6EB5D65}" type="pres">
      <dgm:prSet presAssocID="{560A176B-16F6-4958-A84B-6F5A97C1846C}" presName="childShp" presStyleLbl="bgAccFollowNode1" presStyleIdx="0" presStyleCnt="3" custScaleX="110850">
        <dgm:presLayoutVars>
          <dgm:bulletEnabled val="1"/>
        </dgm:presLayoutVars>
      </dgm:prSet>
      <dgm:spPr/>
    </dgm:pt>
    <dgm:pt modelId="{154D4776-EC23-443C-81F4-4889CCA8FCFD}" type="pres">
      <dgm:prSet presAssocID="{E9B8C6B4-62F5-4B35-AAE1-1D8D91042C8E}" presName="spacing" presStyleCnt="0"/>
      <dgm:spPr/>
    </dgm:pt>
    <dgm:pt modelId="{5C3E1868-E116-4F8C-AB5C-18203AD70E4B}" type="pres">
      <dgm:prSet presAssocID="{4BD23B34-56C3-430F-8609-F0603EB5D24B}" presName="linNode" presStyleCnt="0"/>
      <dgm:spPr/>
    </dgm:pt>
    <dgm:pt modelId="{B07B1396-8795-4E30-9011-130D52795BAA}" type="pres">
      <dgm:prSet presAssocID="{4BD23B34-56C3-430F-8609-F0603EB5D24B}" presName="parentShp" presStyleLbl="node1" presStyleIdx="1" presStyleCnt="3" custScaleX="78385" custLinFactNeighborX="-4991">
        <dgm:presLayoutVars>
          <dgm:bulletEnabled val="1"/>
        </dgm:presLayoutVars>
      </dgm:prSet>
      <dgm:spPr/>
    </dgm:pt>
    <dgm:pt modelId="{A6352C34-22E5-4C80-88E8-6E4647C4B8C5}" type="pres">
      <dgm:prSet presAssocID="{4BD23B34-56C3-430F-8609-F0603EB5D24B}" presName="childShp" presStyleLbl="bgAccFollowNode1" presStyleIdx="1" presStyleCnt="3" custScaleX="110850">
        <dgm:presLayoutVars>
          <dgm:bulletEnabled val="1"/>
        </dgm:presLayoutVars>
      </dgm:prSet>
      <dgm:spPr/>
    </dgm:pt>
    <dgm:pt modelId="{631E22F8-BB41-4125-9189-31CEA84A3231}" type="pres">
      <dgm:prSet presAssocID="{CC567753-383C-41E2-A69A-D6F1B6B0BF5C}" presName="spacing" presStyleCnt="0"/>
      <dgm:spPr/>
    </dgm:pt>
    <dgm:pt modelId="{2CA4CEEC-33F7-4556-987F-0FA50C28BC0F}" type="pres">
      <dgm:prSet presAssocID="{C8D1867F-C1EF-4D3A-8524-917E69253627}" presName="linNode" presStyleCnt="0"/>
      <dgm:spPr/>
    </dgm:pt>
    <dgm:pt modelId="{861613D3-F19E-4FA7-AD0C-CAE988B933C9}" type="pres">
      <dgm:prSet presAssocID="{C8D1867F-C1EF-4D3A-8524-917E69253627}" presName="parentShp" presStyleLbl="node1" presStyleIdx="2" presStyleCnt="3" custScaleX="78385" custLinFactNeighborX="-4991">
        <dgm:presLayoutVars>
          <dgm:bulletEnabled val="1"/>
        </dgm:presLayoutVars>
      </dgm:prSet>
      <dgm:spPr/>
    </dgm:pt>
    <dgm:pt modelId="{DD38F5D8-8C20-4163-8AE6-91B6F37FB383}" type="pres">
      <dgm:prSet presAssocID="{C8D1867F-C1EF-4D3A-8524-917E69253627}" presName="childShp" presStyleLbl="bgAccFollowNode1" presStyleIdx="2" presStyleCnt="3" custScaleX="110850">
        <dgm:presLayoutVars>
          <dgm:bulletEnabled val="1"/>
        </dgm:presLayoutVars>
      </dgm:prSet>
      <dgm:spPr/>
    </dgm:pt>
  </dgm:ptLst>
  <dgm:cxnLst>
    <dgm:cxn modelId="{056B6D09-C2AA-4CA4-868E-770C38FE80AC}" type="presOf" srcId="{049FA373-2732-43A0-8DFB-B19B9057A07B}" destId="{A6352C34-22E5-4C80-88E8-6E4647C4B8C5}" srcOrd="0" destOrd="0" presId="urn:microsoft.com/office/officeart/2005/8/layout/vList6"/>
    <dgm:cxn modelId="{44291111-4933-4A13-92A9-F55A23F342C0}" type="presOf" srcId="{560A176B-16F6-4958-A84B-6F5A97C1846C}" destId="{5B4553E6-7C5F-4F2A-BECD-E15A3917397E}" srcOrd="0" destOrd="0" presId="urn:microsoft.com/office/officeart/2005/8/layout/vList6"/>
    <dgm:cxn modelId="{BBD2EA11-CCAB-44C5-9F25-217FA561A373}" type="presOf" srcId="{4BD23B34-56C3-430F-8609-F0603EB5D24B}" destId="{B07B1396-8795-4E30-9011-130D52795BAA}" srcOrd="0" destOrd="0" presId="urn:microsoft.com/office/officeart/2005/8/layout/vList6"/>
    <dgm:cxn modelId="{82539719-7194-47EE-9258-570800CF304F}" srcId="{B621F1F1-FE50-4DB1-9E2A-B5C17F23654C}" destId="{4BD23B34-56C3-430F-8609-F0603EB5D24B}" srcOrd="1" destOrd="0" parTransId="{01B1F054-FE0F-40AF-A8EA-CE00A2E2666F}" sibTransId="{CC567753-383C-41E2-A69A-D6F1B6B0BF5C}"/>
    <dgm:cxn modelId="{20A12E1E-4DCB-4232-B0AF-5F434C4FC86F}" srcId="{C8D1867F-C1EF-4D3A-8524-917E69253627}" destId="{814C1467-BFD3-4696-9393-88C12F4B1EDC}" srcOrd="2" destOrd="0" parTransId="{C03FB71C-DDD7-43A5-B52B-C42C2D88449F}" sibTransId="{71A9FEA8-72E9-46C1-8B2E-EB71834945A3}"/>
    <dgm:cxn modelId="{4C449F1F-BDF8-4E45-AA42-5CFC47FC7786}" srcId="{4BD23B34-56C3-430F-8609-F0603EB5D24B}" destId="{6C786013-9BC2-4564-B635-4B8A75C7954E}" srcOrd="1" destOrd="0" parTransId="{37BBDB40-C025-4317-AF6B-DD84BEBA243C}" sibTransId="{714CA1FF-4FBD-4AAC-929A-84D5F1146FBB}"/>
    <dgm:cxn modelId="{63741729-1868-440B-8138-156473F22B28}" srcId="{C8D1867F-C1EF-4D3A-8524-917E69253627}" destId="{1623C32E-1C03-4D94-A4A2-E25AA800DCDC}" srcOrd="0" destOrd="0" parTransId="{218593B1-257E-44EA-B528-F52363E6376C}" sibTransId="{18C2EFFA-60CC-4BBC-A309-F2FCC769D203}"/>
    <dgm:cxn modelId="{1F8A7737-592E-4963-9434-3D23624731E4}" srcId="{560A176B-16F6-4958-A84B-6F5A97C1846C}" destId="{806C41D8-34FE-4821-A95C-FD2858B7BE75}" srcOrd="0" destOrd="0" parTransId="{380A95D3-378E-414F-B42A-F8319D0617CD}" sibTransId="{4F4E5AA5-F86F-4D89-9513-740B50EB6654}"/>
    <dgm:cxn modelId="{F620933C-20BA-41E8-8B98-280C018D8672}" srcId="{560A176B-16F6-4958-A84B-6F5A97C1846C}" destId="{851527EE-E1DD-46BB-B88F-67DF52FD97BC}" srcOrd="2" destOrd="0" parTransId="{8432C1D5-FECB-4CAF-A945-E3C5B5678F86}" sibTransId="{4636B54C-A372-431F-B6C3-A66756D378C1}"/>
    <dgm:cxn modelId="{8CB2643D-1063-43DA-B0B2-898CB2D97519}" type="presOf" srcId="{C48945F2-3049-448E-BAEC-17ADE7537BF0}" destId="{DD38F5D8-8C20-4163-8AE6-91B6F37FB383}" srcOrd="0" destOrd="1" presId="urn:microsoft.com/office/officeart/2005/8/layout/vList6"/>
    <dgm:cxn modelId="{F36CFC5F-C26A-4814-81C9-D0D1B706B326}" srcId="{B621F1F1-FE50-4DB1-9E2A-B5C17F23654C}" destId="{560A176B-16F6-4958-A84B-6F5A97C1846C}" srcOrd="0" destOrd="0" parTransId="{2316B68E-EEFD-4F5F-BB91-10BC05B8A53D}" sibTransId="{E9B8C6B4-62F5-4B35-AAE1-1D8D91042C8E}"/>
    <dgm:cxn modelId="{AD577741-D193-42FE-8542-B20F15BA1071}" type="presOf" srcId="{1623C32E-1C03-4D94-A4A2-E25AA800DCDC}" destId="{DD38F5D8-8C20-4163-8AE6-91B6F37FB383}" srcOrd="0" destOrd="0" presId="urn:microsoft.com/office/officeart/2005/8/layout/vList6"/>
    <dgm:cxn modelId="{F0B22142-1E67-4DFA-9893-071365A21871}" srcId="{560A176B-16F6-4958-A84B-6F5A97C1846C}" destId="{A856387E-8E85-49C3-BA02-BC51E057C29E}" srcOrd="1" destOrd="0" parTransId="{71F03C73-463C-4058-AB46-7EE71CA6481C}" sibTransId="{5EF69B44-C3BC-4B33-A977-F67FFC31A437}"/>
    <dgm:cxn modelId="{892CED67-C3CF-4523-83FA-D3EB83E3D648}" srcId="{4BD23B34-56C3-430F-8609-F0603EB5D24B}" destId="{60E82BC5-DE31-4A3D-AC7B-06FFA7A2D22E}" srcOrd="3" destOrd="0" parTransId="{01F08E08-F061-4997-A7E0-3AC030E23945}" sibTransId="{BCAA75AB-FFD4-4AED-8AB7-70ADD69615D1}"/>
    <dgm:cxn modelId="{15520950-67DB-44B8-841A-FAA7979B26A1}" type="presOf" srcId="{DEF8B8D4-F8DE-4F47-8188-0A2B21144F52}" destId="{DD38F5D8-8C20-4163-8AE6-91B6F37FB383}" srcOrd="0" destOrd="3" presId="urn:microsoft.com/office/officeart/2005/8/layout/vList6"/>
    <dgm:cxn modelId="{2BD22F7B-51D0-440A-AC6A-BA2DCAB18591}" type="presOf" srcId="{6C786013-9BC2-4564-B635-4B8A75C7954E}" destId="{A6352C34-22E5-4C80-88E8-6E4647C4B8C5}" srcOrd="0" destOrd="1" presId="urn:microsoft.com/office/officeart/2005/8/layout/vList6"/>
    <dgm:cxn modelId="{54B47780-8706-4C4F-BF9D-4145DC9DD9B7}" type="presOf" srcId="{24995F9D-4F20-4E26-920A-A8B2AD93A2DF}" destId="{A6352C34-22E5-4C80-88E8-6E4647C4B8C5}" srcOrd="0" destOrd="2" presId="urn:microsoft.com/office/officeart/2005/8/layout/vList6"/>
    <dgm:cxn modelId="{AE398885-8189-42FE-9DEA-D154DEBA8B50}" type="presOf" srcId="{A856387E-8E85-49C3-BA02-BC51E057C29E}" destId="{015CC112-EE07-44E2-B4E5-CF8DB6EB5D65}" srcOrd="0" destOrd="1" presId="urn:microsoft.com/office/officeart/2005/8/layout/vList6"/>
    <dgm:cxn modelId="{BCA63195-4BF7-4971-8E92-B638D7A71D2C}" srcId="{C8D1867F-C1EF-4D3A-8524-917E69253627}" destId="{DEF8B8D4-F8DE-4F47-8188-0A2B21144F52}" srcOrd="3" destOrd="0" parTransId="{C3082709-FEBF-4F70-ACFC-02BF37F0D3B2}" sibTransId="{F5FE63FB-3153-479A-A7C9-E8F9A5850278}"/>
    <dgm:cxn modelId="{1641379E-01ED-4139-AB38-A92809226A1D}" type="presOf" srcId="{806C41D8-34FE-4821-A95C-FD2858B7BE75}" destId="{015CC112-EE07-44E2-B4E5-CF8DB6EB5D65}" srcOrd="0" destOrd="0" presId="urn:microsoft.com/office/officeart/2005/8/layout/vList6"/>
    <dgm:cxn modelId="{AD2ED3A5-DD04-41F2-9830-836135AB0239}" srcId="{4BD23B34-56C3-430F-8609-F0603EB5D24B}" destId="{24995F9D-4F20-4E26-920A-A8B2AD93A2DF}" srcOrd="2" destOrd="0" parTransId="{E3E25541-B53C-4543-B2FB-550A1A4F369B}" sibTransId="{ADD1921B-9C3D-4186-A012-2C74E4427653}"/>
    <dgm:cxn modelId="{EB483DB9-274A-447E-94F3-67426BEE2A4D}" type="presOf" srcId="{C8D1867F-C1EF-4D3A-8524-917E69253627}" destId="{861613D3-F19E-4FA7-AD0C-CAE988B933C9}" srcOrd="0" destOrd="0" presId="urn:microsoft.com/office/officeart/2005/8/layout/vList6"/>
    <dgm:cxn modelId="{AEC08ABD-8705-4B34-A2F3-F3FAB3F8D215}" type="presOf" srcId="{851527EE-E1DD-46BB-B88F-67DF52FD97BC}" destId="{015CC112-EE07-44E2-B4E5-CF8DB6EB5D65}" srcOrd="0" destOrd="2" presId="urn:microsoft.com/office/officeart/2005/8/layout/vList6"/>
    <dgm:cxn modelId="{5A49CCC4-010A-405B-B542-BDBDAAB94A5D}" type="presOf" srcId="{B621F1F1-FE50-4DB1-9E2A-B5C17F23654C}" destId="{F4191ECC-2B4C-47BA-95A9-3D9A1476B377}" srcOrd="0" destOrd="0" presId="urn:microsoft.com/office/officeart/2005/8/layout/vList6"/>
    <dgm:cxn modelId="{FA28E0C4-E331-4B43-9816-2D1E7DCF440C}" type="presOf" srcId="{814C1467-BFD3-4696-9393-88C12F4B1EDC}" destId="{DD38F5D8-8C20-4163-8AE6-91B6F37FB383}" srcOrd="0" destOrd="2" presId="urn:microsoft.com/office/officeart/2005/8/layout/vList6"/>
    <dgm:cxn modelId="{3B0C62C6-EE1B-413C-8DE0-33603AB3516A}" srcId="{B621F1F1-FE50-4DB1-9E2A-B5C17F23654C}" destId="{C8D1867F-C1EF-4D3A-8524-917E69253627}" srcOrd="2" destOrd="0" parTransId="{C990F0AF-F6A3-4E80-9C82-71B6C86EEF86}" sibTransId="{6C94C01A-F0F4-4E5F-9529-FB43F3AB918A}"/>
    <dgm:cxn modelId="{4D8B69DC-0FFE-4F45-92DA-61B6B478F732}" srcId="{4BD23B34-56C3-430F-8609-F0603EB5D24B}" destId="{049FA373-2732-43A0-8DFB-B19B9057A07B}" srcOrd="0" destOrd="0" parTransId="{945E4FB5-F9B6-420B-A58B-2BA349BB9C42}" sibTransId="{E8D87AD7-7924-477A-8995-7921514E699A}"/>
    <dgm:cxn modelId="{17FBA1DD-94A0-4749-96C9-607F4237559F}" type="presOf" srcId="{60E82BC5-DE31-4A3D-AC7B-06FFA7A2D22E}" destId="{A6352C34-22E5-4C80-88E8-6E4647C4B8C5}" srcOrd="0" destOrd="3" presId="urn:microsoft.com/office/officeart/2005/8/layout/vList6"/>
    <dgm:cxn modelId="{5E624ADE-F39F-4DB4-AFA0-D82AC56466DB}" srcId="{C8D1867F-C1EF-4D3A-8524-917E69253627}" destId="{C48945F2-3049-448E-BAEC-17ADE7537BF0}" srcOrd="1" destOrd="0" parTransId="{C0A72D7F-DDAD-4C73-B078-E6121D7FC6CE}" sibTransId="{66753391-F845-43DA-BE93-26E09FB5BE6D}"/>
    <dgm:cxn modelId="{43B5C747-E2A6-433C-93F6-0D7C3227943C}" type="presParOf" srcId="{F4191ECC-2B4C-47BA-95A9-3D9A1476B377}" destId="{E645FD00-4548-49A4-BAAA-6CAEFCFBB8DE}" srcOrd="0" destOrd="0" presId="urn:microsoft.com/office/officeart/2005/8/layout/vList6"/>
    <dgm:cxn modelId="{A0DE878B-54B0-46FC-9156-E94D4922A0F2}" type="presParOf" srcId="{E645FD00-4548-49A4-BAAA-6CAEFCFBB8DE}" destId="{5B4553E6-7C5F-4F2A-BECD-E15A3917397E}" srcOrd="0" destOrd="0" presId="urn:microsoft.com/office/officeart/2005/8/layout/vList6"/>
    <dgm:cxn modelId="{8D52F1AA-FDAB-4B38-8F3C-D7C7B7B19DDC}" type="presParOf" srcId="{E645FD00-4548-49A4-BAAA-6CAEFCFBB8DE}" destId="{015CC112-EE07-44E2-B4E5-CF8DB6EB5D65}" srcOrd="1" destOrd="0" presId="urn:microsoft.com/office/officeart/2005/8/layout/vList6"/>
    <dgm:cxn modelId="{F33B62B2-C31B-4B31-86CF-01F4A0AD56F1}" type="presParOf" srcId="{F4191ECC-2B4C-47BA-95A9-3D9A1476B377}" destId="{154D4776-EC23-443C-81F4-4889CCA8FCFD}" srcOrd="1" destOrd="0" presId="urn:microsoft.com/office/officeart/2005/8/layout/vList6"/>
    <dgm:cxn modelId="{31A3AC73-006B-4F64-A4F9-B3FD7423753E}" type="presParOf" srcId="{F4191ECC-2B4C-47BA-95A9-3D9A1476B377}" destId="{5C3E1868-E116-4F8C-AB5C-18203AD70E4B}" srcOrd="2" destOrd="0" presId="urn:microsoft.com/office/officeart/2005/8/layout/vList6"/>
    <dgm:cxn modelId="{3FF80678-75FB-4E4D-980D-956B2B82ABF0}" type="presParOf" srcId="{5C3E1868-E116-4F8C-AB5C-18203AD70E4B}" destId="{B07B1396-8795-4E30-9011-130D52795BAA}" srcOrd="0" destOrd="0" presId="urn:microsoft.com/office/officeart/2005/8/layout/vList6"/>
    <dgm:cxn modelId="{D1535F65-0B77-49A5-8A63-20AC29625A89}" type="presParOf" srcId="{5C3E1868-E116-4F8C-AB5C-18203AD70E4B}" destId="{A6352C34-22E5-4C80-88E8-6E4647C4B8C5}" srcOrd="1" destOrd="0" presId="urn:microsoft.com/office/officeart/2005/8/layout/vList6"/>
    <dgm:cxn modelId="{0A8256B5-5081-418F-BB76-6E17AEC44C2B}" type="presParOf" srcId="{F4191ECC-2B4C-47BA-95A9-3D9A1476B377}" destId="{631E22F8-BB41-4125-9189-31CEA84A3231}" srcOrd="3" destOrd="0" presId="urn:microsoft.com/office/officeart/2005/8/layout/vList6"/>
    <dgm:cxn modelId="{558A1E86-6965-4218-894F-D97B496340A8}" type="presParOf" srcId="{F4191ECC-2B4C-47BA-95A9-3D9A1476B377}" destId="{2CA4CEEC-33F7-4556-987F-0FA50C28BC0F}" srcOrd="4" destOrd="0" presId="urn:microsoft.com/office/officeart/2005/8/layout/vList6"/>
    <dgm:cxn modelId="{7B49E45A-56FD-4889-BCD5-03ACF38149C6}" type="presParOf" srcId="{2CA4CEEC-33F7-4556-987F-0FA50C28BC0F}" destId="{861613D3-F19E-4FA7-AD0C-CAE988B933C9}" srcOrd="0" destOrd="0" presId="urn:microsoft.com/office/officeart/2005/8/layout/vList6"/>
    <dgm:cxn modelId="{3DF1F084-A583-48B6-83B7-5FF229B161D1}" type="presParOf" srcId="{2CA4CEEC-33F7-4556-987F-0FA50C28BC0F}" destId="{DD38F5D8-8C20-4163-8AE6-91B6F37FB38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C783CEE-93BA-4D73-96F8-3DAA1DD49E94}" type="doc">
      <dgm:prSet loTypeId="urn:microsoft.com/office/officeart/2005/8/layout/pList2" loCatId="list" qsTypeId="urn:microsoft.com/office/officeart/2005/8/quickstyle/simple1" qsCatId="simple" csTypeId="urn:microsoft.com/office/officeart/2005/8/colors/accent1_2" csCatId="accent1" phldr="1"/>
      <dgm:spPr/>
    </dgm:pt>
    <dgm:pt modelId="{E33A952B-4E50-400E-A648-0A1C121B4A89}">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Teach the body to recognize HIV </a:t>
          </a:r>
        </a:p>
      </dgm:t>
    </dgm:pt>
    <dgm:pt modelId="{39821C4F-74DE-418F-84DA-77D4EB45345F}" type="parTrans" cxnId="{D8F6A67C-F3A2-4AA9-BA23-BD5E45BC20F5}">
      <dgm:prSet/>
      <dgm:spPr/>
      <dgm:t>
        <a:bodyPr/>
        <a:lstStyle/>
        <a:p>
          <a:endParaRPr lang="en-US"/>
        </a:p>
      </dgm:t>
    </dgm:pt>
    <dgm:pt modelId="{E8495B80-12B9-4098-BD6C-AAFAA5443C03}" type="sibTrans" cxnId="{D8F6A67C-F3A2-4AA9-BA23-BD5E45BC20F5}">
      <dgm:prSet/>
      <dgm:spPr/>
      <dgm:t>
        <a:bodyPr/>
        <a:lstStyle/>
        <a:p>
          <a:endParaRPr lang="en-US"/>
        </a:p>
      </dgm:t>
    </dgm:pt>
    <dgm:pt modelId="{0634AF5A-F97D-4130-93CC-3EBEC2BE2796}">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Tell the body to sound an alarm</a:t>
          </a:r>
        </a:p>
      </dgm:t>
    </dgm:pt>
    <dgm:pt modelId="{D8C7EFEC-2D3F-490D-9B29-544CA3184F4C}" type="parTrans" cxnId="{4911192B-9DA4-41FB-8515-9D93C7A9F16E}">
      <dgm:prSet/>
      <dgm:spPr/>
      <dgm:t>
        <a:bodyPr/>
        <a:lstStyle/>
        <a:p>
          <a:endParaRPr lang="en-US"/>
        </a:p>
      </dgm:t>
    </dgm:pt>
    <dgm:pt modelId="{3C1778B5-D38D-4EA6-994F-04827844C824}" type="sibTrans" cxnId="{4911192B-9DA4-41FB-8515-9D93C7A9F16E}">
      <dgm:prSet/>
      <dgm:spPr/>
      <dgm:t>
        <a:bodyPr/>
        <a:lstStyle/>
        <a:p>
          <a:endParaRPr lang="en-US"/>
        </a:p>
      </dgm:t>
    </dgm:pt>
    <dgm:pt modelId="{16B71569-6F77-4B54-A8E6-25088F377C01}">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Send fighter cells to go into action</a:t>
          </a:r>
        </a:p>
      </dgm:t>
    </dgm:pt>
    <dgm:pt modelId="{08C5040B-F919-4483-B141-DAC2882599D3}" type="parTrans" cxnId="{8961480C-B04A-4078-B9FB-CDFCC24398DB}">
      <dgm:prSet/>
      <dgm:spPr/>
      <dgm:t>
        <a:bodyPr/>
        <a:lstStyle/>
        <a:p>
          <a:endParaRPr lang="en-US"/>
        </a:p>
      </dgm:t>
    </dgm:pt>
    <dgm:pt modelId="{D52EA9E2-BD8A-445E-8ADE-B02D152FF833}" type="sibTrans" cxnId="{8961480C-B04A-4078-B9FB-CDFCC24398DB}">
      <dgm:prSet/>
      <dgm:spPr/>
      <dgm:t>
        <a:bodyPr/>
        <a:lstStyle/>
        <a:p>
          <a:endParaRPr lang="en-US"/>
        </a:p>
      </dgm:t>
    </dgm:pt>
    <dgm:pt modelId="{E95261C3-4F81-484B-A7D4-C5E64CFCA0CC}">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Result: HIV is controlled or killed</a:t>
          </a:r>
        </a:p>
      </dgm:t>
    </dgm:pt>
    <dgm:pt modelId="{2EEED190-05A7-489C-8E7D-45FFFDE10A02}" type="parTrans" cxnId="{AE8EE290-1EC9-4F03-AF2B-F256E5EACCB2}">
      <dgm:prSet/>
      <dgm:spPr/>
      <dgm:t>
        <a:bodyPr/>
        <a:lstStyle/>
        <a:p>
          <a:endParaRPr lang="en-US"/>
        </a:p>
      </dgm:t>
    </dgm:pt>
    <dgm:pt modelId="{8BF37BE9-2875-4E39-8C66-A1E5905CCA1F}" type="sibTrans" cxnId="{AE8EE290-1EC9-4F03-AF2B-F256E5EACCB2}">
      <dgm:prSet/>
      <dgm:spPr/>
      <dgm:t>
        <a:bodyPr/>
        <a:lstStyle/>
        <a:p>
          <a:endParaRPr lang="en-US"/>
        </a:p>
      </dgm:t>
    </dgm:pt>
    <dgm:pt modelId="{D1B82620-FCEF-4268-88C7-C14986F79F7B}" type="pres">
      <dgm:prSet presAssocID="{BC783CEE-93BA-4D73-96F8-3DAA1DD49E94}" presName="Name0" presStyleCnt="0">
        <dgm:presLayoutVars>
          <dgm:dir/>
          <dgm:resizeHandles val="exact"/>
        </dgm:presLayoutVars>
      </dgm:prSet>
      <dgm:spPr/>
    </dgm:pt>
    <dgm:pt modelId="{45F35F8A-EA31-49A2-897F-36BC983723E8}" type="pres">
      <dgm:prSet presAssocID="{BC783CEE-93BA-4D73-96F8-3DAA1DD49E94}" presName="bkgdShp" presStyleLbl="alignAccFollowNode1" presStyleIdx="0" presStyleCnt="1" custScaleY="133673"/>
      <dgm:spPr/>
    </dgm:pt>
    <dgm:pt modelId="{291E23F5-6156-4283-B8C2-AB525BAB3016}" type="pres">
      <dgm:prSet presAssocID="{BC783CEE-93BA-4D73-96F8-3DAA1DD49E94}" presName="linComp" presStyleCnt="0"/>
      <dgm:spPr/>
    </dgm:pt>
    <dgm:pt modelId="{6823566E-498D-4ADF-ABC0-637E5E3F5CB9}" type="pres">
      <dgm:prSet presAssocID="{E33A952B-4E50-400E-A648-0A1C121B4A89}" presName="compNode" presStyleCnt="0"/>
      <dgm:spPr/>
    </dgm:pt>
    <dgm:pt modelId="{C1E4F566-9855-4917-A1AA-1FF8FDF8EB53}" type="pres">
      <dgm:prSet presAssocID="{E33A952B-4E50-400E-A648-0A1C121B4A89}" presName="node" presStyleLbl="node1" presStyleIdx="0" presStyleCnt="4" custScaleY="74683">
        <dgm:presLayoutVars>
          <dgm:bulletEnabled val="1"/>
        </dgm:presLayoutVars>
      </dgm:prSet>
      <dgm:spPr/>
    </dgm:pt>
    <dgm:pt modelId="{9F4DB676-FB91-43A2-9447-AB7717C903BF}" type="pres">
      <dgm:prSet presAssocID="{E33A952B-4E50-400E-A648-0A1C121B4A89}" presName="invisiNode" presStyleLbl="node1" presStyleIdx="0" presStyleCnt="4"/>
      <dgm:spPr/>
    </dgm:pt>
    <dgm:pt modelId="{996C3FF6-C4DD-4CC2-8EC7-4FE075FB5507}" type="pres">
      <dgm:prSet presAssocID="{E33A952B-4E50-400E-A648-0A1C121B4A89}" presName="imagNode" presStyleLbl="fgImgPlace1" presStyleIdx="0" presStyleCnt="4" custScaleY="129969"/>
      <dgm:spPr>
        <a:blipFill rotWithShape="1">
          <a:blip xmlns:r="http://schemas.openxmlformats.org/officeDocument/2006/relationships" r:embed="rId1"/>
          <a:stretch>
            <a:fillRect/>
          </a:stretch>
        </a:blipFill>
      </dgm:spPr>
    </dgm:pt>
    <dgm:pt modelId="{70FAB26E-EFD8-4C25-B2F6-BCC765420FA8}" type="pres">
      <dgm:prSet presAssocID="{E8495B80-12B9-4098-BD6C-AAFAA5443C03}" presName="sibTrans" presStyleLbl="sibTrans2D1" presStyleIdx="0" presStyleCnt="0"/>
      <dgm:spPr/>
    </dgm:pt>
    <dgm:pt modelId="{1D0E2277-5276-4E64-89A0-5D5736E9E34E}" type="pres">
      <dgm:prSet presAssocID="{0634AF5A-F97D-4130-93CC-3EBEC2BE2796}" presName="compNode" presStyleCnt="0"/>
      <dgm:spPr/>
    </dgm:pt>
    <dgm:pt modelId="{246A351F-E79B-4AFA-B2E0-4BE620D7E183}" type="pres">
      <dgm:prSet presAssocID="{0634AF5A-F97D-4130-93CC-3EBEC2BE2796}" presName="node" presStyleLbl="node1" presStyleIdx="1" presStyleCnt="4" custScaleY="74683">
        <dgm:presLayoutVars>
          <dgm:bulletEnabled val="1"/>
        </dgm:presLayoutVars>
      </dgm:prSet>
      <dgm:spPr/>
    </dgm:pt>
    <dgm:pt modelId="{C95FA14B-78B5-4732-898A-1CDE78304687}" type="pres">
      <dgm:prSet presAssocID="{0634AF5A-F97D-4130-93CC-3EBEC2BE2796}" presName="invisiNode" presStyleLbl="node1" presStyleIdx="1" presStyleCnt="4"/>
      <dgm:spPr/>
    </dgm:pt>
    <dgm:pt modelId="{394E50FF-A64C-4124-8F6F-CF3938C13E0F}" type="pres">
      <dgm:prSet presAssocID="{0634AF5A-F97D-4130-93CC-3EBEC2BE2796}" presName="imagNode" presStyleLbl="fgImgPlace1" presStyleIdx="1" presStyleCnt="4" custScaleY="137897"/>
      <dgm:spPr>
        <a:blipFill rotWithShape="1">
          <a:blip xmlns:r="http://schemas.openxmlformats.org/officeDocument/2006/relationships" r:embed="rId2"/>
          <a:stretch>
            <a:fillRect/>
          </a:stretch>
        </a:blipFill>
      </dgm:spPr>
    </dgm:pt>
    <dgm:pt modelId="{40B1DE68-19A6-4025-9934-3F6D2B262740}" type="pres">
      <dgm:prSet presAssocID="{3C1778B5-D38D-4EA6-994F-04827844C824}" presName="sibTrans" presStyleLbl="sibTrans2D1" presStyleIdx="0" presStyleCnt="0"/>
      <dgm:spPr/>
    </dgm:pt>
    <dgm:pt modelId="{4B28E7E0-04D8-4903-9A44-7041676EDF50}" type="pres">
      <dgm:prSet presAssocID="{16B71569-6F77-4B54-A8E6-25088F377C01}" presName="compNode" presStyleCnt="0"/>
      <dgm:spPr/>
    </dgm:pt>
    <dgm:pt modelId="{D15240CF-262D-4EC8-93D2-28C02528AB89}" type="pres">
      <dgm:prSet presAssocID="{16B71569-6F77-4B54-A8E6-25088F377C01}" presName="node" presStyleLbl="node1" presStyleIdx="2" presStyleCnt="4" custScaleY="74683">
        <dgm:presLayoutVars>
          <dgm:bulletEnabled val="1"/>
        </dgm:presLayoutVars>
      </dgm:prSet>
      <dgm:spPr/>
    </dgm:pt>
    <dgm:pt modelId="{748B5BF7-DC26-4556-84D4-4A06037798BB}" type="pres">
      <dgm:prSet presAssocID="{16B71569-6F77-4B54-A8E6-25088F377C01}" presName="invisiNode" presStyleLbl="node1" presStyleIdx="2" presStyleCnt="4"/>
      <dgm:spPr/>
    </dgm:pt>
    <dgm:pt modelId="{5293B1A1-9FE1-4AEA-8727-AA9D4122F2A2}" type="pres">
      <dgm:prSet presAssocID="{16B71569-6F77-4B54-A8E6-25088F377C01}" presName="imagNode" presStyleLbl="fgImgPlace1" presStyleIdx="2" presStyleCnt="4" custScaleY="141068"/>
      <dgm:spPr>
        <a:blipFill rotWithShape="1">
          <a:blip xmlns:r="http://schemas.openxmlformats.org/officeDocument/2006/relationships" r:embed="rId3"/>
          <a:stretch>
            <a:fillRect/>
          </a:stretch>
        </a:blipFill>
      </dgm:spPr>
    </dgm:pt>
    <dgm:pt modelId="{46EF2F5C-7D18-4E44-BA4E-0F48E2B3DF6E}" type="pres">
      <dgm:prSet presAssocID="{D52EA9E2-BD8A-445E-8ADE-B02D152FF833}" presName="sibTrans" presStyleLbl="sibTrans2D1" presStyleIdx="0" presStyleCnt="0"/>
      <dgm:spPr/>
    </dgm:pt>
    <dgm:pt modelId="{384D2794-11A6-471C-8CEA-3CD6B28340AD}" type="pres">
      <dgm:prSet presAssocID="{E95261C3-4F81-484B-A7D4-C5E64CFCA0CC}" presName="compNode" presStyleCnt="0"/>
      <dgm:spPr/>
    </dgm:pt>
    <dgm:pt modelId="{1817991C-F034-4F8A-AE26-FF322CED74E6}" type="pres">
      <dgm:prSet presAssocID="{E95261C3-4F81-484B-A7D4-C5E64CFCA0CC}" presName="node" presStyleLbl="node1" presStyleIdx="3" presStyleCnt="4" custScaleY="74683">
        <dgm:presLayoutVars>
          <dgm:bulletEnabled val="1"/>
        </dgm:presLayoutVars>
      </dgm:prSet>
      <dgm:spPr/>
    </dgm:pt>
    <dgm:pt modelId="{B4F0DBA5-38FE-429C-BECF-16849B6913A5}" type="pres">
      <dgm:prSet presAssocID="{E95261C3-4F81-484B-A7D4-C5E64CFCA0CC}" presName="invisiNode" presStyleLbl="node1" presStyleIdx="3" presStyleCnt="4"/>
      <dgm:spPr/>
    </dgm:pt>
    <dgm:pt modelId="{C34ACEB5-1084-4523-B1D2-DF738D3B730A}" type="pres">
      <dgm:prSet presAssocID="{E95261C3-4F81-484B-A7D4-C5E64CFCA0CC}" presName="imagNode" presStyleLbl="fgImgPlace1" presStyleIdx="3" presStyleCnt="4" custScaleY="141396"/>
      <dgm:spPr>
        <a:blipFill rotWithShape="1">
          <a:blip xmlns:r="http://schemas.openxmlformats.org/officeDocument/2006/relationships" r:embed="rId4"/>
          <a:stretch>
            <a:fillRect/>
          </a:stretch>
        </a:blipFill>
      </dgm:spPr>
    </dgm:pt>
  </dgm:ptLst>
  <dgm:cxnLst>
    <dgm:cxn modelId="{8961480C-B04A-4078-B9FB-CDFCC24398DB}" srcId="{BC783CEE-93BA-4D73-96F8-3DAA1DD49E94}" destId="{16B71569-6F77-4B54-A8E6-25088F377C01}" srcOrd="2" destOrd="0" parTransId="{08C5040B-F919-4483-B141-DAC2882599D3}" sibTransId="{D52EA9E2-BD8A-445E-8ADE-B02D152FF833}"/>
    <dgm:cxn modelId="{BDB20422-5C4A-4C27-8177-843260737B11}" type="presOf" srcId="{E33A952B-4E50-400E-A648-0A1C121B4A89}" destId="{C1E4F566-9855-4917-A1AA-1FF8FDF8EB53}" srcOrd="0" destOrd="0" presId="urn:microsoft.com/office/officeart/2005/8/layout/pList2"/>
    <dgm:cxn modelId="{4911192B-9DA4-41FB-8515-9D93C7A9F16E}" srcId="{BC783CEE-93BA-4D73-96F8-3DAA1DD49E94}" destId="{0634AF5A-F97D-4130-93CC-3EBEC2BE2796}" srcOrd="1" destOrd="0" parTransId="{D8C7EFEC-2D3F-490D-9B29-544CA3184F4C}" sibTransId="{3C1778B5-D38D-4EA6-994F-04827844C824}"/>
    <dgm:cxn modelId="{F82B0E4D-669E-4158-9F8D-0DFA5940815F}" type="presOf" srcId="{16B71569-6F77-4B54-A8E6-25088F377C01}" destId="{D15240CF-262D-4EC8-93D2-28C02528AB89}" srcOrd="0" destOrd="0" presId="urn:microsoft.com/office/officeart/2005/8/layout/pList2"/>
    <dgm:cxn modelId="{D8F6A67C-F3A2-4AA9-BA23-BD5E45BC20F5}" srcId="{BC783CEE-93BA-4D73-96F8-3DAA1DD49E94}" destId="{E33A952B-4E50-400E-A648-0A1C121B4A89}" srcOrd="0" destOrd="0" parTransId="{39821C4F-74DE-418F-84DA-77D4EB45345F}" sibTransId="{E8495B80-12B9-4098-BD6C-AAFAA5443C03}"/>
    <dgm:cxn modelId="{AE8EE290-1EC9-4F03-AF2B-F256E5EACCB2}" srcId="{BC783CEE-93BA-4D73-96F8-3DAA1DD49E94}" destId="{E95261C3-4F81-484B-A7D4-C5E64CFCA0CC}" srcOrd="3" destOrd="0" parTransId="{2EEED190-05A7-489C-8E7D-45FFFDE10A02}" sibTransId="{8BF37BE9-2875-4E39-8C66-A1E5905CCA1F}"/>
    <dgm:cxn modelId="{9162199A-E916-4D05-A9B2-88D1CD00A32E}" type="presOf" srcId="{D52EA9E2-BD8A-445E-8ADE-B02D152FF833}" destId="{46EF2F5C-7D18-4E44-BA4E-0F48E2B3DF6E}" srcOrd="0" destOrd="0" presId="urn:microsoft.com/office/officeart/2005/8/layout/pList2"/>
    <dgm:cxn modelId="{79564BA3-178F-459D-A6BF-241D0DD30575}" type="presOf" srcId="{3C1778B5-D38D-4EA6-994F-04827844C824}" destId="{40B1DE68-19A6-4025-9934-3F6D2B262740}" srcOrd="0" destOrd="0" presId="urn:microsoft.com/office/officeart/2005/8/layout/pList2"/>
    <dgm:cxn modelId="{52832FBF-BD0F-4817-84ED-90127652FDBD}" type="presOf" srcId="{E95261C3-4F81-484B-A7D4-C5E64CFCA0CC}" destId="{1817991C-F034-4F8A-AE26-FF322CED74E6}" srcOrd="0" destOrd="0" presId="urn:microsoft.com/office/officeart/2005/8/layout/pList2"/>
    <dgm:cxn modelId="{CF3C6FD0-EAF6-44E4-92EE-E9BF4E53C4EA}" type="presOf" srcId="{0634AF5A-F97D-4130-93CC-3EBEC2BE2796}" destId="{246A351F-E79B-4AFA-B2E0-4BE620D7E183}" srcOrd="0" destOrd="0" presId="urn:microsoft.com/office/officeart/2005/8/layout/pList2"/>
    <dgm:cxn modelId="{BBD115D6-BEAF-435E-BBAD-C8EA4BE5B190}" type="presOf" srcId="{BC783CEE-93BA-4D73-96F8-3DAA1DD49E94}" destId="{D1B82620-FCEF-4268-88C7-C14986F79F7B}" srcOrd="0" destOrd="0" presId="urn:microsoft.com/office/officeart/2005/8/layout/pList2"/>
    <dgm:cxn modelId="{43EEE6EC-C0CB-4F1C-8770-B376CBD20451}" type="presOf" srcId="{E8495B80-12B9-4098-BD6C-AAFAA5443C03}" destId="{70FAB26E-EFD8-4C25-B2F6-BCC765420FA8}" srcOrd="0" destOrd="0" presId="urn:microsoft.com/office/officeart/2005/8/layout/pList2"/>
    <dgm:cxn modelId="{E19964F9-6E47-4A50-B247-63E8577D7397}" type="presParOf" srcId="{D1B82620-FCEF-4268-88C7-C14986F79F7B}" destId="{45F35F8A-EA31-49A2-897F-36BC983723E8}" srcOrd="0" destOrd="0" presId="urn:microsoft.com/office/officeart/2005/8/layout/pList2"/>
    <dgm:cxn modelId="{C0AAE321-1BDB-4624-BE59-30F0094A447B}" type="presParOf" srcId="{D1B82620-FCEF-4268-88C7-C14986F79F7B}" destId="{291E23F5-6156-4283-B8C2-AB525BAB3016}" srcOrd="1" destOrd="0" presId="urn:microsoft.com/office/officeart/2005/8/layout/pList2"/>
    <dgm:cxn modelId="{B169C0B7-1AA0-430D-9EA6-1EA10EFDF9ED}" type="presParOf" srcId="{291E23F5-6156-4283-B8C2-AB525BAB3016}" destId="{6823566E-498D-4ADF-ABC0-637E5E3F5CB9}" srcOrd="0" destOrd="0" presId="urn:microsoft.com/office/officeart/2005/8/layout/pList2"/>
    <dgm:cxn modelId="{3E700725-6F12-415B-AD35-416397ACBC02}" type="presParOf" srcId="{6823566E-498D-4ADF-ABC0-637E5E3F5CB9}" destId="{C1E4F566-9855-4917-A1AA-1FF8FDF8EB53}" srcOrd="0" destOrd="0" presId="urn:microsoft.com/office/officeart/2005/8/layout/pList2"/>
    <dgm:cxn modelId="{846CA64C-2EB1-41DD-95AA-016D0A387DA3}" type="presParOf" srcId="{6823566E-498D-4ADF-ABC0-637E5E3F5CB9}" destId="{9F4DB676-FB91-43A2-9447-AB7717C903BF}" srcOrd="1" destOrd="0" presId="urn:microsoft.com/office/officeart/2005/8/layout/pList2"/>
    <dgm:cxn modelId="{F93D8377-126B-4183-BF9C-153AECE3F4D4}" type="presParOf" srcId="{6823566E-498D-4ADF-ABC0-637E5E3F5CB9}" destId="{996C3FF6-C4DD-4CC2-8EC7-4FE075FB5507}" srcOrd="2" destOrd="0" presId="urn:microsoft.com/office/officeart/2005/8/layout/pList2"/>
    <dgm:cxn modelId="{31625FCF-7ECF-43D1-AF33-67935A8F49DE}" type="presParOf" srcId="{291E23F5-6156-4283-B8C2-AB525BAB3016}" destId="{70FAB26E-EFD8-4C25-B2F6-BCC765420FA8}" srcOrd="1" destOrd="0" presId="urn:microsoft.com/office/officeart/2005/8/layout/pList2"/>
    <dgm:cxn modelId="{16ECB243-253A-4008-98A7-67A3C2E17E19}" type="presParOf" srcId="{291E23F5-6156-4283-B8C2-AB525BAB3016}" destId="{1D0E2277-5276-4E64-89A0-5D5736E9E34E}" srcOrd="2" destOrd="0" presId="urn:microsoft.com/office/officeart/2005/8/layout/pList2"/>
    <dgm:cxn modelId="{1DF37C51-963D-4EDE-A058-3CB51B8DF8F7}" type="presParOf" srcId="{1D0E2277-5276-4E64-89A0-5D5736E9E34E}" destId="{246A351F-E79B-4AFA-B2E0-4BE620D7E183}" srcOrd="0" destOrd="0" presId="urn:microsoft.com/office/officeart/2005/8/layout/pList2"/>
    <dgm:cxn modelId="{E58259E8-3DB1-44C3-ABDE-F91D68CE4A73}" type="presParOf" srcId="{1D0E2277-5276-4E64-89A0-5D5736E9E34E}" destId="{C95FA14B-78B5-4732-898A-1CDE78304687}" srcOrd="1" destOrd="0" presId="urn:microsoft.com/office/officeart/2005/8/layout/pList2"/>
    <dgm:cxn modelId="{BCDC1E8D-DABA-4839-8A34-3F54F5742FB5}" type="presParOf" srcId="{1D0E2277-5276-4E64-89A0-5D5736E9E34E}" destId="{394E50FF-A64C-4124-8F6F-CF3938C13E0F}" srcOrd="2" destOrd="0" presId="urn:microsoft.com/office/officeart/2005/8/layout/pList2"/>
    <dgm:cxn modelId="{71BB7D40-6B11-47CF-B389-0F2F87444855}" type="presParOf" srcId="{291E23F5-6156-4283-B8C2-AB525BAB3016}" destId="{40B1DE68-19A6-4025-9934-3F6D2B262740}" srcOrd="3" destOrd="0" presId="urn:microsoft.com/office/officeart/2005/8/layout/pList2"/>
    <dgm:cxn modelId="{85285A37-2E5B-443F-91D2-504D963EECC5}" type="presParOf" srcId="{291E23F5-6156-4283-B8C2-AB525BAB3016}" destId="{4B28E7E0-04D8-4903-9A44-7041676EDF50}" srcOrd="4" destOrd="0" presId="urn:microsoft.com/office/officeart/2005/8/layout/pList2"/>
    <dgm:cxn modelId="{F87F7D16-4346-4EFE-B39D-7002CBCA2CA2}" type="presParOf" srcId="{4B28E7E0-04D8-4903-9A44-7041676EDF50}" destId="{D15240CF-262D-4EC8-93D2-28C02528AB89}" srcOrd="0" destOrd="0" presId="urn:microsoft.com/office/officeart/2005/8/layout/pList2"/>
    <dgm:cxn modelId="{B566FDC2-76D8-43C8-987D-A0F80E29BCAF}" type="presParOf" srcId="{4B28E7E0-04D8-4903-9A44-7041676EDF50}" destId="{748B5BF7-DC26-4556-84D4-4A06037798BB}" srcOrd="1" destOrd="0" presId="urn:microsoft.com/office/officeart/2005/8/layout/pList2"/>
    <dgm:cxn modelId="{C425229F-D09B-4C81-8788-8EDC06E227F7}" type="presParOf" srcId="{4B28E7E0-04D8-4903-9A44-7041676EDF50}" destId="{5293B1A1-9FE1-4AEA-8727-AA9D4122F2A2}" srcOrd="2" destOrd="0" presId="urn:microsoft.com/office/officeart/2005/8/layout/pList2"/>
    <dgm:cxn modelId="{D7887D85-F30F-405C-8AB8-7F1811EE6722}" type="presParOf" srcId="{291E23F5-6156-4283-B8C2-AB525BAB3016}" destId="{46EF2F5C-7D18-4E44-BA4E-0F48E2B3DF6E}" srcOrd="5" destOrd="0" presId="urn:microsoft.com/office/officeart/2005/8/layout/pList2"/>
    <dgm:cxn modelId="{F7DA6950-9E79-4F78-8BE3-6EF2ECDF200D}" type="presParOf" srcId="{291E23F5-6156-4283-B8C2-AB525BAB3016}" destId="{384D2794-11A6-471C-8CEA-3CD6B28340AD}" srcOrd="6" destOrd="0" presId="urn:microsoft.com/office/officeart/2005/8/layout/pList2"/>
    <dgm:cxn modelId="{E38178BF-8426-4104-9C1B-CB5E1399836A}" type="presParOf" srcId="{384D2794-11A6-471C-8CEA-3CD6B28340AD}" destId="{1817991C-F034-4F8A-AE26-FF322CED74E6}" srcOrd="0" destOrd="0" presId="urn:microsoft.com/office/officeart/2005/8/layout/pList2"/>
    <dgm:cxn modelId="{7FAE8D2A-8951-464A-BA22-26D7CAC80D44}" type="presParOf" srcId="{384D2794-11A6-471C-8CEA-3CD6B28340AD}" destId="{B4F0DBA5-38FE-429C-BECF-16849B6913A5}" srcOrd="1" destOrd="0" presId="urn:microsoft.com/office/officeart/2005/8/layout/pList2"/>
    <dgm:cxn modelId="{5EB23F41-3F3E-49AF-988D-72CCDC543B7F}" type="presParOf" srcId="{384D2794-11A6-471C-8CEA-3CD6B28340AD}" destId="{C34ACEB5-1084-4523-B1D2-DF738D3B730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9B7F95C-C396-4C2F-A7F7-FAAB82D735A0}"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US"/>
        </a:p>
      </dgm:t>
    </dgm:pt>
    <dgm:pt modelId="{FF63A1A4-92A9-4E4D-9B60-7C7E3C083A87}">
      <dgm:prSet phldrT="[Text]" custT="1"/>
      <dgm:spPr/>
      <dgm:t>
        <a:bodyPr/>
        <a:lstStyle/>
        <a:p>
          <a:r>
            <a:rPr lang="en-US" sz="2400" b="1" dirty="0">
              <a:latin typeface="Times New Roman" pitchFamily="18" charset="0"/>
              <a:cs typeface="Times New Roman" pitchFamily="18" charset="0"/>
            </a:rPr>
            <a:t>How an HIV vaccine might work</a:t>
          </a:r>
          <a:endParaRPr lang="en-US" sz="2400" dirty="0">
            <a:latin typeface="Times New Roman" pitchFamily="18" charset="0"/>
            <a:cs typeface="Times New Roman" pitchFamily="18" charset="0"/>
          </a:endParaRPr>
        </a:p>
      </dgm:t>
    </dgm:pt>
    <dgm:pt modelId="{D464E9DE-BDFF-4BF4-882D-B0450FF5AEFC}" type="parTrans" cxnId="{E55FA3A8-6682-47D8-A503-23A4200E6A56}">
      <dgm:prSet/>
      <dgm:spPr/>
      <dgm:t>
        <a:bodyPr/>
        <a:lstStyle/>
        <a:p>
          <a:endParaRPr lang="en-US"/>
        </a:p>
      </dgm:t>
    </dgm:pt>
    <dgm:pt modelId="{2A5250DC-E476-46A9-99BB-75674DBBB5CE}" type="sibTrans" cxnId="{E55FA3A8-6682-47D8-A503-23A4200E6A56}">
      <dgm:prSet/>
      <dgm:spPr/>
      <dgm:t>
        <a:bodyPr/>
        <a:lstStyle/>
        <a:p>
          <a:endParaRPr lang="en-US"/>
        </a:p>
      </dgm:t>
    </dgm:pt>
    <dgm:pt modelId="{0F9AEEB6-672A-4C4B-8D42-E72410DF8507}">
      <dgm:prSet phldrT="[Text]" custT="1"/>
      <dgm:spPr>
        <a:solidFill>
          <a:srgbClr val="CCCCCC"/>
        </a:solidFill>
      </dgm:spPr>
      <dgm:t>
        <a:bodyPr anchor="t"/>
        <a:lstStyle/>
        <a:p>
          <a:r>
            <a:rPr lang="en-US" sz="1800" dirty="0">
              <a:solidFill>
                <a:schemeClr val="tx1"/>
              </a:solidFill>
              <a:latin typeface="Times New Roman" pitchFamily="18" charset="0"/>
              <a:cs typeface="Times New Roman" pitchFamily="18" charset="0"/>
            </a:rPr>
            <a:t>Prevent HIV in most people</a:t>
          </a:r>
        </a:p>
      </dgm:t>
    </dgm:pt>
    <dgm:pt modelId="{4DF54110-5A6F-41C4-9E8E-AF9D6C849791}" type="parTrans" cxnId="{52A07595-C968-476A-97B8-AD6DBF7453A7}">
      <dgm:prSet/>
      <dgm:spPr/>
      <dgm:t>
        <a:bodyPr/>
        <a:lstStyle/>
        <a:p>
          <a:endParaRPr lang="en-US"/>
        </a:p>
      </dgm:t>
    </dgm:pt>
    <dgm:pt modelId="{98138FE1-9DF5-4066-80C4-61D4DD8F3260}" type="sibTrans" cxnId="{52A07595-C968-476A-97B8-AD6DBF7453A7}">
      <dgm:prSet/>
      <dgm:spPr/>
      <dgm:t>
        <a:bodyPr/>
        <a:lstStyle/>
        <a:p>
          <a:endParaRPr lang="en-US"/>
        </a:p>
      </dgm:t>
    </dgm:pt>
    <dgm:pt modelId="{EA0C292D-6B44-4C82-9636-35772A330B65}">
      <dgm:prSet phldrT="[Text]" custT="1"/>
      <dgm:spPr/>
      <dgm:t>
        <a:bodyPr/>
        <a:lstStyle/>
        <a:p>
          <a:r>
            <a:rPr lang="en-US" sz="2400" b="1" dirty="0">
              <a:latin typeface="Times New Roman" pitchFamily="18" charset="0"/>
              <a:cs typeface="Times New Roman" pitchFamily="18" charset="0"/>
            </a:rPr>
            <a:t>Possible benefits</a:t>
          </a:r>
          <a:endParaRPr lang="en-US" sz="2400" dirty="0">
            <a:latin typeface="Times New Roman" pitchFamily="18" charset="0"/>
            <a:cs typeface="Times New Roman" pitchFamily="18" charset="0"/>
          </a:endParaRPr>
        </a:p>
      </dgm:t>
    </dgm:pt>
    <dgm:pt modelId="{95B2AB95-747A-493C-970C-9C351487C3B5}" type="parTrans" cxnId="{8E9386E7-8906-4C87-A0B9-557BF0BFA7C7}">
      <dgm:prSet/>
      <dgm:spPr/>
      <dgm:t>
        <a:bodyPr/>
        <a:lstStyle/>
        <a:p>
          <a:endParaRPr lang="en-US"/>
        </a:p>
      </dgm:t>
    </dgm:pt>
    <dgm:pt modelId="{FE727880-3D53-4AC1-9A0D-0E3B5D86C53D}" type="sibTrans" cxnId="{8E9386E7-8906-4C87-A0B9-557BF0BFA7C7}">
      <dgm:prSet/>
      <dgm:spPr/>
      <dgm:t>
        <a:bodyPr/>
        <a:lstStyle/>
        <a:p>
          <a:endParaRPr lang="en-US"/>
        </a:p>
      </dgm:t>
    </dgm:pt>
    <dgm:pt modelId="{300C8893-60C4-4573-AEDD-25121F0EBF41}">
      <dgm:prSet phldrT="[Text]" custT="1"/>
      <dgm:spPr>
        <a:solidFill>
          <a:srgbClr val="CCCCCC"/>
        </a:solidFill>
      </dgm:spPr>
      <dgm:t>
        <a:bodyPr/>
        <a:lstStyle/>
        <a:p>
          <a:r>
            <a:rPr lang="en-US" sz="1800" dirty="0">
              <a:solidFill>
                <a:schemeClr val="tx1"/>
              </a:solidFill>
              <a:latin typeface="Times New Roman" pitchFamily="18" charset="0"/>
              <a:cs typeface="Times New Roman" pitchFamily="18" charset="0"/>
            </a:rPr>
            <a:t>Even if a vaccine only protects some people, it would have a major impact on controlling the HIV/AIDS epidemic</a:t>
          </a:r>
        </a:p>
      </dgm:t>
    </dgm:pt>
    <dgm:pt modelId="{1889952E-9C91-4817-BE3B-66BBDCB99C78}" type="parTrans" cxnId="{F2BF90D6-1319-4A26-910C-F135319096AA}">
      <dgm:prSet/>
      <dgm:spPr/>
      <dgm:t>
        <a:bodyPr/>
        <a:lstStyle/>
        <a:p>
          <a:endParaRPr lang="en-US"/>
        </a:p>
      </dgm:t>
    </dgm:pt>
    <dgm:pt modelId="{AF5E816B-C518-430C-87B5-7D578966BDFC}" type="sibTrans" cxnId="{F2BF90D6-1319-4A26-910C-F135319096AA}">
      <dgm:prSet/>
      <dgm:spPr/>
      <dgm:t>
        <a:bodyPr/>
        <a:lstStyle/>
        <a:p>
          <a:endParaRPr lang="en-US"/>
        </a:p>
      </dgm:t>
    </dgm:pt>
    <dgm:pt modelId="{E481F877-52C4-4481-84B7-823E41023114}">
      <dgm:prSet custT="1"/>
      <dgm:spPr>
        <a:solidFill>
          <a:srgbClr val="CCCCCC"/>
        </a:solidFill>
      </dgm:spPr>
      <dgm:t>
        <a:bodyPr anchor="t"/>
        <a:lstStyle/>
        <a:p>
          <a:r>
            <a:rPr lang="en-US" sz="1800" dirty="0">
              <a:solidFill>
                <a:schemeClr val="tx1"/>
              </a:solidFill>
              <a:latin typeface="Times New Roman" pitchFamily="18" charset="0"/>
              <a:cs typeface="Times New Roman" pitchFamily="18" charset="0"/>
            </a:rPr>
            <a:t>Prevent HIV disease progression after people contract HIV</a:t>
          </a:r>
        </a:p>
      </dgm:t>
    </dgm:pt>
    <dgm:pt modelId="{AEE56812-FC44-47F7-837B-278C9DC8F100}" type="parTrans" cxnId="{78C588C4-CC8C-4981-A0B2-860C26E40261}">
      <dgm:prSet/>
      <dgm:spPr/>
      <dgm:t>
        <a:bodyPr/>
        <a:lstStyle/>
        <a:p>
          <a:endParaRPr lang="en-US"/>
        </a:p>
      </dgm:t>
    </dgm:pt>
    <dgm:pt modelId="{459485AC-D561-4E83-94B0-ED9BE62C55C0}" type="sibTrans" cxnId="{78C588C4-CC8C-4981-A0B2-860C26E40261}">
      <dgm:prSet/>
      <dgm:spPr/>
      <dgm:t>
        <a:bodyPr/>
        <a:lstStyle/>
        <a:p>
          <a:endParaRPr lang="en-US"/>
        </a:p>
      </dgm:t>
    </dgm:pt>
    <dgm:pt modelId="{22DB9054-BD59-48E3-A98E-B48E951E327E}">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A partially effective vaccine could decrease the number of people who contract HIV</a:t>
          </a:r>
        </a:p>
      </dgm:t>
    </dgm:pt>
    <dgm:pt modelId="{F6EFB4F7-B025-4446-9DC1-0A4594B361C7}" type="parTrans" cxnId="{4EFA4AF7-F647-4DBD-BFD2-8733BA57F81E}">
      <dgm:prSet/>
      <dgm:spPr/>
      <dgm:t>
        <a:bodyPr/>
        <a:lstStyle/>
        <a:p>
          <a:endParaRPr lang="en-US"/>
        </a:p>
      </dgm:t>
    </dgm:pt>
    <dgm:pt modelId="{472A83A0-4BF1-4D5F-814C-02118AA86627}" type="sibTrans" cxnId="{4EFA4AF7-F647-4DBD-BFD2-8733BA57F81E}">
      <dgm:prSet/>
      <dgm:spPr/>
      <dgm:t>
        <a:bodyPr/>
        <a:lstStyle/>
        <a:p>
          <a:endParaRPr lang="en-US"/>
        </a:p>
      </dgm:t>
    </dgm:pt>
    <dgm:pt modelId="{8FAFB48D-A75D-4460-9505-374C9AAE02B2}">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There would be fewer people with HIV to pass the virus on to others</a:t>
          </a:r>
        </a:p>
      </dgm:t>
    </dgm:pt>
    <dgm:pt modelId="{8D412397-66DB-44AC-B0B5-623BD3BBE166}" type="parTrans" cxnId="{FD47C455-70FE-4A9F-8D3E-E177E9B8327F}">
      <dgm:prSet/>
      <dgm:spPr/>
      <dgm:t>
        <a:bodyPr/>
        <a:lstStyle/>
        <a:p>
          <a:endParaRPr lang="en-US"/>
        </a:p>
      </dgm:t>
    </dgm:pt>
    <dgm:pt modelId="{79F57ED9-B0A2-4E0D-A9FA-6A8C5E722EB6}" type="sibTrans" cxnId="{FD47C455-70FE-4A9F-8D3E-E177E9B8327F}">
      <dgm:prSet/>
      <dgm:spPr/>
      <dgm:t>
        <a:bodyPr/>
        <a:lstStyle/>
        <a:p>
          <a:endParaRPr lang="en-US"/>
        </a:p>
      </dgm:t>
    </dgm:pt>
    <dgm:pt modelId="{C7ADF058-ACD7-4002-BB59-33B62A1E4392}">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One example showed that if a 50% effective vaccine was given to 30% of the population in developing countries between 2015-2030, it could prevent 25% of the new HIV cases that would otherwise occur.</a:t>
          </a:r>
        </a:p>
      </dgm:t>
    </dgm:pt>
    <dgm:pt modelId="{AFADC354-7AC2-4EB5-B60C-85451C7F8CA0}" type="parTrans" cxnId="{5F4577AB-31DB-4680-A03E-C9F10742CF91}">
      <dgm:prSet/>
      <dgm:spPr/>
      <dgm:t>
        <a:bodyPr/>
        <a:lstStyle/>
        <a:p>
          <a:endParaRPr lang="en-US"/>
        </a:p>
      </dgm:t>
    </dgm:pt>
    <dgm:pt modelId="{47688B54-59FA-4D96-B809-55F213DB8AC7}" type="sibTrans" cxnId="{5F4577AB-31DB-4680-A03E-C9F10742CF91}">
      <dgm:prSet/>
      <dgm:spPr/>
      <dgm:t>
        <a:bodyPr/>
        <a:lstStyle/>
        <a:p>
          <a:endParaRPr lang="en-US"/>
        </a:p>
      </dgm:t>
    </dgm:pt>
    <dgm:pt modelId="{EEEB6310-2884-4D9D-A854-11362D58E7BC}" type="pres">
      <dgm:prSet presAssocID="{69B7F95C-C396-4C2F-A7F7-FAAB82D735A0}" presName="Name0" presStyleCnt="0">
        <dgm:presLayoutVars>
          <dgm:dir/>
          <dgm:animLvl val="lvl"/>
          <dgm:resizeHandles val="exact"/>
        </dgm:presLayoutVars>
      </dgm:prSet>
      <dgm:spPr/>
    </dgm:pt>
    <dgm:pt modelId="{AF7CE547-D814-44D3-854A-C25D5B72D64D}" type="pres">
      <dgm:prSet presAssocID="{FF63A1A4-92A9-4E4D-9B60-7C7E3C083A87}" presName="linNode" presStyleCnt="0"/>
      <dgm:spPr/>
    </dgm:pt>
    <dgm:pt modelId="{017A350C-AA35-4CC2-BB76-2E9EBE1B590A}" type="pres">
      <dgm:prSet presAssocID="{FF63A1A4-92A9-4E4D-9B60-7C7E3C083A87}" presName="parTx" presStyleLbl="revTx" presStyleIdx="0" presStyleCnt="2">
        <dgm:presLayoutVars>
          <dgm:chMax val="1"/>
          <dgm:bulletEnabled val="1"/>
        </dgm:presLayoutVars>
      </dgm:prSet>
      <dgm:spPr/>
    </dgm:pt>
    <dgm:pt modelId="{0E9F12A6-6F03-4977-A04B-E2F9819F98B1}" type="pres">
      <dgm:prSet presAssocID="{FF63A1A4-92A9-4E4D-9B60-7C7E3C083A87}" presName="bracket" presStyleLbl="parChTrans1D1" presStyleIdx="0" presStyleCnt="2"/>
      <dgm:spPr>
        <a:ln>
          <a:solidFill>
            <a:srgbClr val="FF0000"/>
          </a:solidFill>
        </a:ln>
      </dgm:spPr>
    </dgm:pt>
    <dgm:pt modelId="{42849303-D9A2-47EC-B1B8-FE4A65CB0C68}" type="pres">
      <dgm:prSet presAssocID="{FF63A1A4-92A9-4E4D-9B60-7C7E3C083A87}" presName="spH" presStyleCnt="0"/>
      <dgm:spPr/>
    </dgm:pt>
    <dgm:pt modelId="{4E5EF018-7D76-483A-81BE-9135D43C9DA8}" type="pres">
      <dgm:prSet presAssocID="{FF63A1A4-92A9-4E4D-9B60-7C7E3C083A87}" presName="desTx" presStyleLbl="node1" presStyleIdx="0" presStyleCnt="2">
        <dgm:presLayoutVars>
          <dgm:bulletEnabled val="1"/>
        </dgm:presLayoutVars>
      </dgm:prSet>
      <dgm:spPr/>
    </dgm:pt>
    <dgm:pt modelId="{7E724201-A833-4D07-9FB8-06315360E6C2}" type="pres">
      <dgm:prSet presAssocID="{2A5250DC-E476-46A9-99BB-75674DBBB5CE}" presName="spV" presStyleCnt="0"/>
      <dgm:spPr/>
    </dgm:pt>
    <dgm:pt modelId="{C0200308-54E3-42A7-8436-9886BF46C8C4}" type="pres">
      <dgm:prSet presAssocID="{EA0C292D-6B44-4C82-9636-35772A330B65}" presName="linNode" presStyleCnt="0"/>
      <dgm:spPr/>
    </dgm:pt>
    <dgm:pt modelId="{E8C186E2-5769-479F-AD1E-C622DE00D427}" type="pres">
      <dgm:prSet presAssocID="{EA0C292D-6B44-4C82-9636-35772A330B65}" presName="parTx" presStyleLbl="revTx" presStyleIdx="1" presStyleCnt="2">
        <dgm:presLayoutVars>
          <dgm:chMax val="1"/>
          <dgm:bulletEnabled val="1"/>
        </dgm:presLayoutVars>
      </dgm:prSet>
      <dgm:spPr/>
    </dgm:pt>
    <dgm:pt modelId="{E14A5130-B616-4BD4-A362-00CE90BC3C7B}" type="pres">
      <dgm:prSet presAssocID="{EA0C292D-6B44-4C82-9636-35772A330B65}" presName="bracket" presStyleLbl="parChTrans1D1" presStyleIdx="1" presStyleCnt="2"/>
      <dgm:spPr>
        <a:ln>
          <a:solidFill>
            <a:srgbClr val="FF0000"/>
          </a:solidFill>
        </a:ln>
      </dgm:spPr>
    </dgm:pt>
    <dgm:pt modelId="{FCACBBC9-EF87-4556-857E-7353744278FF}" type="pres">
      <dgm:prSet presAssocID="{EA0C292D-6B44-4C82-9636-35772A330B65}" presName="spH" presStyleCnt="0"/>
      <dgm:spPr/>
    </dgm:pt>
    <dgm:pt modelId="{2BCA2D3E-CD55-4D07-A590-067EA87103D0}" type="pres">
      <dgm:prSet presAssocID="{EA0C292D-6B44-4C82-9636-35772A330B65}" presName="desTx" presStyleLbl="node1" presStyleIdx="1" presStyleCnt="2" custScaleY="100134">
        <dgm:presLayoutVars>
          <dgm:bulletEnabled val="1"/>
        </dgm:presLayoutVars>
      </dgm:prSet>
      <dgm:spPr/>
    </dgm:pt>
  </dgm:ptLst>
  <dgm:cxnLst>
    <dgm:cxn modelId="{9679B020-F43A-4B5C-9F68-020D3A97374F}" type="presOf" srcId="{22DB9054-BD59-48E3-A98E-B48E951E327E}" destId="{2BCA2D3E-CD55-4D07-A590-067EA87103D0}" srcOrd="0" destOrd="1" presId="urn:diagrams.loki3.com/BracketList+Icon"/>
    <dgm:cxn modelId="{5BC8D52A-6DAD-4AAB-9362-DA7DCDDD967B}" type="presOf" srcId="{C7ADF058-ACD7-4002-BB59-33B62A1E4392}" destId="{2BCA2D3E-CD55-4D07-A590-067EA87103D0}" srcOrd="0" destOrd="3" presId="urn:diagrams.loki3.com/BracketList+Icon"/>
    <dgm:cxn modelId="{96482843-8356-4636-8142-2E3179B31F75}" type="presOf" srcId="{300C8893-60C4-4573-AEDD-25121F0EBF41}" destId="{2BCA2D3E-CD55-4D07-A590-067EA87103D0}" srcOrd="0" destOrd="0" presId="urn:diagrams.loki3.com/BracketList+Icon"/>
    <dgm:cxn modelId="{64D59C43-2798-44CD-AF14-E601C06F11E3}" type="presOf" srcId="{E481F877-52C4-4481-84B7-823E41023114}" destId="{4E5EF018-7D76-483A-81BE-9135D43C9DA8}" srcOrd="0" destOrd="1" presId="urn:diagrams.loki3.com/BracketList+Icon"/>
    <dgm:cxn modelId="{213A806E-7A01-49BB-9F57-51ED4910849B}" type="presOf" srcId="{EA0C292D-6B44-4C82-9636-35772A330B65}" destId="{E8C186E2-5769-479F-AD1E-C622DE00D427}" srcOrd="0" destOrd="0" presId="urn:diagrams.loki3.com/BracketList+Icon"/>
    <dgm:cxn modelId="{FD47C455-70FE-4A9F-8D3E-E177E9B8327F}" srcId="{EA0C292D-6B44-4C82-9636-35772A330B65}" destId="{8FAFB48D-A75D-4460-9505-374C9AAE02B2}" srcOrd="2" destOrd="0" parTransId="{8D412397-66DB-44AC-B0B5-623BD3BBE166}" sibTransId="{79F57ED9-B0A2-4E0D-A9FA-6A8C5E722EB6}"/>
    <dgm:cxn modelId="{C28A1D8D-2D13-492F-95A2-6CDB40B99857}" type="presOf" srcId="{FF63A1A4-92A9-4E4D-9B60-7C7E3C083A87}" destId="{017A350C-AA35-4CC2-BB76-2E9EBE1B590A}" srcOrd="0" destOrd="0" presId="urn:diagrams.loki3.com/BracketList+Icon"/>
    <dgm:cxn modelId="{2A456395-786F-41D5-BFC9-D41C0545549A}" type="presOf" srcId="{8FAFB48D-A75D-4460-9505-374C9AAE02B2}" destId="{2BCA2D3E-CD55-4D07-A590-067EA87103D0}" srcOrd="0" destOrd="2" presId="urn:diagrams.loki3.com/BracketList+Icon"/>
    <dgm:cxn modelId="{52A07595-C968-476A-97B8-AD6DBF7453A7}" srcId="{FF63A1A4-92A9-4E4D-9B60-7C7E3C083A87}" destId="{0F9AEEB6-672A-4C4B-8D42-E72410DF8507}" srcOrd="0" destOrd="0" parTransId="{4DF54110-5A6F-41C4-9E8E-AF9D6C849791}" sibTransId="{98138FE1-9DF5-4066-80C4-61D4DD8F3260}"/>
    <dgm:cxn modelId="{E55FA3A8-6682-47D8-A503-23A4200E6A56}" srcId="{69B7F95C-C396-4C2F-A7F7-FAAB82D735A0}" destId="{FF63A1A4-92A9-4E4D-9B60-7C7E3C083A87}" srcOrd="0" destOrd="0" parTransId="{D464E9DE-BDFF-4BF4-882D-B0450FF5AEFC}" sibTransId="{2A5250DC-E476-46A9-99BB-75674DBBB5CE}"/>
    <dgm:cxn modelId="{5F4577AB-31DB-4680-A03E-C9F10742CF91}" srcId="{EA0C292D-6B44-4C82-9636-35772A330B65}" destId="{C7ADF058-ACD7-4002-BB59-33B62A1E4392}" srcOrd="3" destOrd="0" parTransId="{AFADC354-7AC2-4EB5-B60C-85451C7F8CA0}" sibTransId="{47688B54-59FA-4D96-B809-55F213DB8AC7}"/>
    <dgm:cxn modelId="{78C588C4-CC8C-4981-A0B2-860C26E40261}" srcId="{FF63A1A4-92A9-4E4D-9B60-7C7E3C083A87}" destId="{E481F877-52C4-4481-84B7-823E41023114}" srcOrd="1" destOrd="0" parTransId="{AEE56812-FC44-47F7-837B-278C9DC8F100}" sibTransId="{459485AC-D561-4E83-94B0-ED9BE62C55C0}"/>
    <dgm:cxn modelId="{F2BF90D6-1319-4A26-910C-F135319096AA}" srcId="{EA0C292D-6B44-4C82-9636-35772A330B65}" destId="{300C8893-60C4-4573-AEDD-25121F0EBF41}" srcOrd="0" destOrd="0" parTransId="{1889952E-9C91-4817-BE3B-66BBDCB99C78}" sibTransId="{AF5E816B-C518-430C-87B5-7D578966BDFC}"/>
    <dgm:cxn modelId="{A1C8E7D8-A2D1-417E-85E0-85D5EFCDA7FD}" type="presOf" srcId="{0F9AEEB6-672A-4C4B-8D42-E72410DF8507}" destId="{4E5EF018-7D76-483A-81BE-9135D43C9DA8}" srcOrd="0" destOrd="0" presId="urn:diagrams.loki3.com/BracketList+Icon"/>
    <dgm:cxn modelId="{8E9386E7-8906-4C87-A0B9-557BF0BFA7C7}" srcId="{69B7F95C-C396-4C2F-A7F7-FAAB82D735A0}" destId="{EA0C292D-6B44-4C82-9636-35772A330B65}" srcOrd="1" destOrd="0" parTransId="{95B2AB95-747A-493C-970C-9C351487C3B5}" sibTransId="{FE727880-3D53-4AC1-9A0D-0E3B5D86C53D}"/>
    <dgm:cxn modelId="{4EFA4AF7-F647-4DBD-BFD2-8733BA57F81E}" srcId="{EA0C292D-6B44-4C82-9636-35772A330B65}" destId="{22DB9054-BD59-48E3-A98E-B48E951E327E}" srcOrd="1" destOrd="0" parTransId="{F6EFB4F7-B025-4446-9DC1-0A4594B361C7}" sibTransId="{472A83A0-4BF1-4D5F-814C-02118AA86627}"/>
    <dgm:cxn modelId="{83A5BEFB-B617-4BD2-B194-D774A109A3B7}" type="presOf" srcId="{69B7F95C-C396-4C2F-A7F7-FAAB82D735A0}" destId="{EEEB6310-2884-4D9D-A854-11362D58E7BC}" srcOrd="0" destOrd="0" presId="urn:diagrams.loki3.com/BracketList+Icon"/>
    <dgm:cxn modelId="{FB408BB5-6BF9-4EF2-B833-FB7CD7D5F918}" type="presParOf" srcId="{EEEB6310-2884-4D9D-A854-11362D58E7BC}" destId="{AF7CE547-D814-44D3-854A-C25D5B72D64D}" srcOrd="0" destOrd="0" presId="urn:diagrams.loki3.com/BracketList+Icon"/>
    <dgm:cxn modelId="{07EE69AE-85A2-401B-9AA7-583B7DA1240E}" type="presParOf" srcId="{AF7CE547-D814-44D3-854A-C25D5B72D64D}" destId="{017A350C-AA35-4CC2-BB76-2E9EBE1B590A}" srcOrd="0" destOrd="0" presId="urn:diagrams.loki3.com/BracketList+Icon"/>
    <dgm:cxn modelId="{34A46CEB-1BF4-4EC6-98E7-04B525FA8149}" type="presParOf" srcId="{AF7CE547-D814-44D3-854A-C25D5B72D64D}" destId="{0E9F12A6-6F03-4977-A04B-E2F9819F98B1}" srcOrd="1" destOrd="0" presId="urn:diagrams.loki3.com/BracketList+Icon"/>
    <dgm:cxn modelId="{DFC3E9FE-9511-4A2D-8215-F30646079919}" type="presParOf" srcId="{AF7CE547-D814-44D3-854A-C25D5B72D64D}" destId="{42849303-D9A2-47EC-B1B8-FE4A65CB0C68}" srcOrd="2" destOrd="0" presId="urn:diagrams.loki3.com/BracketList+Icon"/>
    <dgm:cxn modelId="{CD96E03F-D0CF-4508-89A0-C2EA73226382}" type="presParOf" srcId="{AF7CE547-D814-44D3-854A-C25D5B72D64D}" destId="{4E5EF018-7D76-483A-81BE-9135D43C9DA8}" srcOrd="3" destOrd="0" presId="urn:diagrams.loki3.com/BracketList+Icon"/>
    <dgm:cxn modelId="{97FFFB40-E61D-4B86-8F3B-D392260FD40B}" type="presParOf" srcId="{EEEB6310-2884-4D9D-A854-11362D58E7BC}" destId="{7E724201-A833-4D07-9FB8-06315360E6C2}" srcOrd="1" destOrd="0" presId="urn:diagrams.loki3.com/BracketList+Icon"/>
    <dgm:cxn modelId="{E647A121-B51F-484C-9D6B-325AFE80E9FC}" type="presParOf" srcId="{EEEB6310-2884-4D9D-A854-11362D58E7BC}" destId="{C0200308-54E3-42A7-8436-9886BF46C8C4}" srcOrd="2" destOrd="0" presId="urn:diagrams.loki3.com/BracketList+Icon"/>
    <dgm:cxn modelId="{9F80E639-F032-42E5-9798-DFEE80B9CB6D}" type="presParOf" srcId="{C0200308-54E3-42A7-8436-9886BF46C8C4}" destId="{E8C186E2-5769-479F-AD1E-C622DE00D427}" srcOrd="0" destOrd="0" presId="urn:diagrams.loki3.com/BracketList+Icon"/>
    <dgm:cxn modelId="{5B722EAD-9ED7-41DC-9549-AF63A4A28346}" type="presParOf" srcId="{C0200308-54E3-42A7-8436-9886BF46C8C4}" destId="{E14A5130-B616-4BD4-A362-00CE90BC3C7B}" srcOrd="1" destOrd="0" presId="urn:diagrams.loki3.com/BracketList+Icon"/>
    <dgm:cxn modelId="{80CEB1B0-9AE2-4C2B-B7DA-A6519AE6BB3F}" type="presParOf" srcId="{C0200308-54E3-42A7-8436-9886BF46C8C4}" destId="{FCACBBC9-EF87-4556-857E-7353744278FF}" srcOrd="2" destOrd="0" presId="urn:diagrams.loki3.com/BracketList+Icon"/>
    <dgm:cxn modelId="{89805367-9501-47F9-A3BB-AF4FDB63726F}" type="presParOf" srcId="{C0200308-54E3-42A7-8436-9886BF46C8C4}" destId="{2BCA2D3E-CD55-4D07-A590-067EA87103D0}"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621F1F1-FE50-4DB1-9E2A-B5C17F23654C}" type="doc">
      <dgm:prSet loTypeId="urn:microsoft.com/office/officeart/2005/8/layout/cycle8" loCatId="cycle" qsTypeId="urn:microsoft.com/office/officeart/2005/8/quickstyle/simple1" qsCatId="simple" csTypeId="urn:microsoft.com/office/officeart/2005/8/colors/accent1_2" csCatId="accent1" phldr="1"/>
      <dgm:spPr/>
    </dgm:pt>
    <dgm:pt modelId="{97A42C23-1C5B-4179-8619-A38168444B6D}">
      <dgm:prSet phldrT="[Text]" custT="1"/>
      <dgm:spPr>
        <a:solidFill>
          <a:srgbClr val="CCCCCC"/>
        </a:solidFill>
      </dgm:spPr>
      <dgm:t>
        <a:bodyPr/>
        <a:lstStyle/>
        <a:p>
          <a:r>
            <a:rPr lang="en-US" sz="1700" b="1" dirty="0">
              <a:solidFill>
                <a:schemeClr val="tx1"/>
              </a:solidFill>
              <a:latin typeface="Times New Roman" pitchFamily="18" charset="0"/>
              <a:cs typeface="Times New Roman" pitchFamily="18" charset="0"/>
            </a:rPr>
            <a:t>Adapt the RV144 regimen for better protection</a:t>
          </a:r>
        </a:p>
      </dgm:t>
    </dgm:pt>
    <dgm:pt modelId="{4F3D4A1C-E662-4A5E-868B-6740004EF434}" type="parTrans" cxnId="{67415BE8-318D-450C-B750-E48A90B8A8ED}">
      <dgm:prSet/>
      <dgm:spPr/>
      <dgm:t>
        <a:bodyPr/>
        <a:lstStyle/>
        <a:p>
          <a:endParaRPr lang="en-US"/>
        </a:p>
      </dgm:t>
    </dgm:pt>
    <dgm:pt modelId="{6B9971B5-1C31-4BA1-B3DC-622263130CE8}" type="sibTrans" cxnId="{67415BE8-318D-450C-B750-E48A90B8A8ED}">
      <dgm:prSet/>
      <dgm:spPr/>
      <dgm:t>
        <a:bodyPr/>
        <a:lstStyle/>
        <a:p>
          <a:endParaRPr lang="en-US"/>
        </a:p>
      </dgm:t>
    </dgm:pt>
    <dgm:pt modelId="{0F5DCC1F-AA7C-48AD-BCE1-1ECEC9AEC286}">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Study “mosaic” vaccine candidates to cover a variety of global HIV strains</a:t>
          </a:r>
        </a:p>
      </dgm:t>
    </dgm:pt>
    <dgm:pt modelId="{2CB98B84-942A-4766-84AE-0BC17DFBBBF5}" type="parTrans" cxnId="{9B7B005D-807F-4ECF-A7F7-714DD6DC166A}">
      <dgm:prSet/>
      <dgm:spPr/>
      <dgm:t>
        <a:bodyPr/>
        <a:lstStyle/>
        <a:p>
          <a:endParaRPr lang="en-US"/>
        </a:p>
      </dgm:t>
    </dgm:pt>
    <dgm:pt modelId="{6EFC314E-8A11-4339-B485-FFAA6AE464E5}" type="sibTrans" cxnId="{9B7B005D-807F-4ECF-A7F7-714DD6DC166A}">
      <dgm:prSet/>
      <dgm:spPr/>
      <dgm:t>
        <a:bodyPr/>
        <a:lstStyle/>
        <a:p>
          <a:endParaRPr lang="en-US"/>
        </a:p>
      </dgm:t>
    </dgm:pt>
    <dgm:pt modelId="{B5F08B73-4963-4D88-B948-C03E41EF7AC8}">
      <dgm:prSet custT="1"/>
      <dgm:spPr>
        <a:solidFill>
          <a:srgbClr val="CCCCCC"/>
        </a:solidFill>
      </dgm:spPr>
      <dgm:t>
        <a:bodyPr/>
        <a:lstStyle/>
        <a:p>
          <a:r>
            <a:rPr lang="en-US" sz="1700" b="1" dirty="0">
              <a:solidFill>
                <a:schemeClr val="tx1"/>
              </a:solidFill>
              <a:latin typeface="Times New Roman" pitchFamily="18" charset="0"/>
              <a:cs typeface="Times New Roman" pitchFamily="18" charset="0"/>
            </a:rPr>
            <a:t>Inform future prevention strategies via antibody-mediated prevention studies (AMP) </a:t>
          </a:r>
        </a:p>
      </dgm:t>
    </dgm:pt>
    <dgm:pt modelId="{38EB143C-D620-48E5-812A-453D4BCA5FA4}" type="parTrans" cxnId="{4A61EBBC-1FE9-40E8-8EF2-542A8CF74763}">
      <dgm:prSet/>
      <dgm:spPr/>
      <dgm:t>
        <a:bodyPr/>
        <a:lstStyle/>
        <a:p>
          <a:endParaRPr lang="en-US"/>
        </a:p>
      </dgm:t>
    </dgm:pt>
    <dgm:pt modelId="{42D0F76E-E9B8-463D-8F78-CD7C0A92FDF4}" type="sibTrans" cxnId="{4A61EBBC-1FE9-40E8-8EF2-542A8CF74763}">
      <dgm:prSet/>
      <dgm:spPr/>
      <dgm:t>
        <a:bodyPr/>
        <a:lstStyle/>
        <a:p>
          <a:endParaRPr lang="en-US"/>
        </a:p>
      </dgm:t>
    </dgm:pt>
    <dgm:pt modelId="{3BE9A701-3440-4710-8888-F08C818770FD}" type="pres">
      <dgm:prSet presAssocID="{B621F1F1-FE50-4DB1-9E2A-B5C17F23654C}" presName="compositeShape" presStyleCnt="0">
        <dgm:presLayoutVars>
          <dgm:chMax val="7"/>
          <dgm:dir/>
          <dgm:resizeHandles val="exact"/>
        </dgm:presLayoutVars>
      </dgm:prSet>
      <dgm:spPr/>
    </dgm:pt>
    <dgm:pt modelId="{2681132A-3153-4707-8946-8F956E9EBC84}" type="pres">
      <dgm:prSet presAssocID="{B621F1F1-FE50-4DB1-9E2A-B5C17F23654C}" presName="wedge1" presStyleLbl="node1" presStyleIdx="0" presStyleCnt="3"/>
      <dgm:spPr/>
    </dgm:pt>
    <dgm:pt modelId="{87956837-55B2-45DA-B7B3-6BB74E293892}" type="pres">
      <dgm:prSet presAssocID="{B621F1F1-FE50-4DB1-9E2A-B5C17F23654C}" presName="dummy1a" presStyleCnt="0"/>
      <dgm:spPr/>
    </dgm:pt>
    <dgm:pt modelId="{DFFA6C0E-ECF3-4C5F-9BCF-FFF5E90AF824}" type="pres">
      <dgm:prSet presAssocID="{B621F1F1-FE50-4DB1-9E2A-B5C17F23654C}" presName="dummy1b" presStyleCnt="0"/>
      <dgm:spPr/>
    </dgm:pt>
    <dgm:pt modelId="{3C1B44A2-7215-4583-9D08-C502A407841F}" type="pres">
      <dgm:prSet presAssocID="{B621F1F1-FE50-4DB1-9E2A-B5C17F23654C}" presName="wedge1Tx" presStyleLbl="node1" presStyleIdx="0" presStyleCnt="3">
        <dgm:presLayoutVars>
          <dgm:chMax val="0"/>
          <dgm:chPref val="0"/>
          <dgm:bulletEnabled val="1"/>
        </dgm:presLayoutVars>
      </dgm:prSet>
      <dgm:spPr/>
    </dgm:pt>
    <dgm:pt modelId="{663F5283-253C-4B5E-B317-059BC48CEFCE}" type="pres">
      <dgm:prSet presAssocID="{B621F1F1-FE50-4DB1-9E2A-B5C17F23654C}" presName="wedge2" presStyleLbl="node1" presStyleIdx="1" presStyleCnt="3"/>
      <dgm:spPr/>
    </dgm:pt>
    <dgm:pt modelId="{B83A69EA-2607-4420-9230-65D8B2F02224}" type="pres">
      <dgm:prSet presAssocID="{B621F1F1-FE50-4DB1-9E2A-B5C17F23654C}" presName="dummy2a" presStyleCnt="0"/>
      <dgm:spPr/>
    </dgm:pt>
    <dgm:pt modelId="{65FE21C9-BB77-474A-9548-E5949DFBD5BA}" type="pres">
      <dgm:prSet presAssocID="{B621F1F1-FE50-4DB1-9E2A-B5C17F23654C}" presName="dummy2b" presStyleCnt="0"/>
      <dgm:spPr/>
    </dgm:pt>
    <dgm:pt modelId="{81915CF3-5EF4-471E-A398-C4BCFE8E9A42}" type="pres">
      <dgm:prSet presAssocID="{B621F1F1-FE50-4DB1-9E2A-B5C17F23654C}" presName="wedge2Tx" presStyleLbl="node1" presStyleIdx="1" presStyleCnt="3">
        <dgm:presLayoutVars>
          <dgm:chMax val="0"/>
          <dgm:chPref val="0"/>
          <dgm:bulletEnabled val="1"/>
        </dgm:presLayoutVars>
      </dgm:prSet>
      <dgm:spPr/>
    </dgm:pt>
    <dgm:pt modelId="{0090DC7E-722A-450C-A29D-43D0A6C97A72}" type="pres">
      <dgm:prSet presAssocID="{B621F1F1-FE50-4DB1-9E2A-B5C17F23654C}" presName="wedge3" presStyleLbl="node1" presStyleIdx="2" presStyleCnt="3"/>
      <dgm:spPr/>
    </dgm:pt>
    <dgm:pt modelId="{BD0266F1-A9C8-4CE1-9935-AEB83C53CDE2}" type="pres">
      <dgm:prSet presAssocID="{B621F1F1-FE50-4DB1-9E2A-B5C17F23654C}" presName="dummy3a" presStyleCnt="0"/>
      <dgm:spPr/>
    </dgm:pt>
    <dgm:pt modelId="{D939ECBF-F0DB-455D-8845-10A356875B99}" type="pres">
      <dgm:prSet presAssocID="{B621F1F1-FE50-4DB1-9E2A-B5C17F23654C}" presName="dummy3b" presStyleCnt="0"/>
      <dgm:spPr/>
    </dgm:pt>
    <dgm:pt modelId="{5DF58BE8-3FF9-459B-BA0E-81E03100F295}" type="pres">
      <dgm:prSet presAssocID="{B621F1F1-FE50-4DB1-9E2A-B5C17F23654C}" presName="wedge3Tx" presStyleLbl="node1" presStyleIdx="2" presStyleCnt="3">
        <dgm:presLayoutVars>
          <dgm:chMax val="0"/>
          <dgm:chPref val="0"/>
          <dgm:bulletEnabled val="1"/>
        </dgm:presLayoutVars>
      </dgm:prSet>
      <dgm:spPr/>
    </dgm:pt>
    <dgm:pt modelId="{20291E47-7FB8-4FD9-A6CF-B2AA0C352EB9}" type="pres">
      <dgm:prSet presAssocID="{6B9971B5-1C31-4BA1-B3DC-622263130CE8}" presName="arrowWedge1" presStyleLbl="fgSibTrans2D1" presStyleIdx="0" presStyleCnt="3"/>
      <dgm:spPr/>
    </dgm:pt>
    <dgm:pt modelId="{75EB1B41-D8FC-43FD-A74D-A09F6923D8C4}" type="pres">
      <dgm:prSet presAssocID="{6EFC314E-8A11-4339-B485-FFAA6AE464E5}" presName="arrowWedge2" presStyleLbl="fgSibTrans2D1" presStyleIdx="1" presStyleCnt="3"/>
      <dgm:spPr/>
    </dgm:pt>
    <dgm:pt modelId="{456CA11F-7A36-4B72-A9F4-D5A123D82088}" type="pres">
      <dgm:prSet presAssocID="{42D0F76E-E9B8-463D-8F78-CD7C0A92FDF4}" presName="arrowWedge3" presStyleLbl="fgSibTrans2D1" presStyleIdx="2" presStyleCnt="3"/>
      <dgm:spPr/>
    </dgm:pt>
  </dgm:ptLst>
  <dgm:cxnLst>
    <dgm:cxn modelId="{9316001E-A09D-4E8C-A9C6-69DC443AB098}" type="presOf" srcId="{97A42C23-1C5B-4179-8619-A38168444B6D}" destId="{3C1B44A2-7215-4583-9D08-C502A407841F}" srcOrd="1" destOrd="0" presId="urn:microsoft.com/office/officeart/2005/8/layout/cycle8"/>
    <dgm:cxn modelId="{48097021-EB31-45EB-A877-942478961F42}" type="presOf" srcId="{0F5DCC1F-AA7C-48AD-BCE1-1ECEC9AEC286}" destId="{81915CF3-5EF4-471E-A398-C4BCFE8E9A42}" srcOrd="1" destOrd="0" presId="urn:microsoft.com/office/officeart/2005/8/layout/cycle8"/>
    <dgm:cxn modelId="{9B7B005D-807F-4ECF-A7F7-714DD6DC166A}" srcId="{B621F1F1-FE50-4DB1-9E2A-B5C17F23654C}" destId="{0F5DCC1F-AA7C-48AD-BCE1-1ECEC9AEC286}" srcOrd="1" destOrd="0" parTransId="{2CB98B84-942A-4766-84AE-0BC17DFBBBF5}" sibTransId="{6EFC314E-8A11-4339-B485-FFAA6AE464E5}"/>
    <dgm:cxn modelId="{41E58157-EDCB-4E3F-8AC0-97B965081DE3}" type="presOf" srcId="{B621F1F1-FE50-4DB1-9E2A-B5C17F23654C}" destId="{3BE9A701-3440-4710-8888-F08C818770FD}" srcOrd="0" destOrd="0" presId="urn:microsoft.com/office/officeart/2005/8/layout/cycle8"/>
    <dgm:cxn modelId="{A84BAA86-398F-4D6F-BFF3-6149A1C98994}" type="presOf" srcId="{0F5DCC1F-AA7C-48AD-BCE1-1ECEC9AEC286}" destId="{663F5283-253C-4B5E-B317-059BC48CEFCE}" srcOrd="0" destOrd="0" presId="urn:microsoft.com/office/officeart/2005/8/layout/cycle8"/>
    <dgm:cxn modelId="{EA983C98-0979-4A76-A3F9-AA2B48B835C5}" type="presOf" srcId="{B5F08B73-4963-4D88-B948-C03E41EF7AC8}" destId="{0090DC7E-722A-450C-A29D-43D0A6C97A72}" srcOrd="0" destOrd="0" presId="urn:microsoft.com/office/officeart/2005/8/layout/cycle8"/>
    <dgm:cxn modelId="{4A61EBBC-1FE9-40E8-8EF2-542A8CF74763}" srcId="{B621F1F1-FE50-4DB1-9E2A-B5C17F23654C}" destId="{B5F08B73-4963-4D88-B948-C03E41EF7AC8}" srcOrd="2" destOrd="0" parTransId="{38EB143C-D620-48E5-812A-453D4BCA5FA4}" sibTransId="{42D0F76E-E9B8-463D-8F78-CD7C0A92FDF4}"/>
    <dgm:cxn modelId="{67415BE8-318D-450C-B750-E48A90B8A8ED}" srcId="{B621F1F1-FE50-4DB1-9E2A-B5C17F23654C}" destId="{97A42C23-1C5B-4179-8619-A38168444B6D}" srcOrd="0" destOrd="0" parTransId="{4F3D4A1C-E662-4A5E-868B-6740004EF434}" sibTransId="{6B9971B5-1C31-4BA1-B3DC-622263130CE8}"/>
    <dgm:cxn modelId="{A9C846F6-5AC2-409B-83F9-04B67283FEB1}" type="presOf" srcId="{B5F08B73-4963-4D88-B948-C03E41EF7AC8}" destId="{5DF58BE8-3FF9-459B-BA0E-81E03100F295}" srcOrd="1" destOrd="0" presId="urn:microsoft.com/office/officeart/2005/8/layout/cycle8"/>
    <dgm:cxn modelId="{3B23EAF7-540A-4DD3-A2E6-497C6D4E1FC5}" type="presOf" srcId="{97A42C23-1C5B-4179-8619-A38168444B6D}" destId="{2681132A-3153-4707-8946-8F956E9EBC84}" srcOrd="0" destOrd="0" presId="urn:microsoft.com/office/officeart/2005/8/layout/cycle8"/>
    <dgm:cxn modelId="{ABACD48D-4730-4C37-A289-924177F9CF1F}" type="presParOf" srcId="{3BE9A701-3440-4710-8888-F08C818770FD}" destId="{2681132A-3153-4707-8946-8F956E9EBC84}" srcOrd="0" destOrd="0" presId="urn:microsoft.com/office/officeart/2005/8/layout/cycle8"/>
    <dgm:cxn modelId="{C701DC67-EC8D-46C5-B797-691EF9F35D90}" type="presParOf" srcId="{3BE9A701-3440-4710-8888-F08C818770FD}" destId="{87956837-55B2-45DA-B7B3-6BB74E293892}" srcOrd="1" destOrd="0" presId="urn:microsoft.com/office/officeart/2005/8/layout/cycle8"/>
    <dgm:cxn modelId="{1E104266-C102-4FFE-8950-8A24539DE0C2}" type="presParOf" srcId="{3BE9A701-3440-4710-8888-F08C818770FD}" destId="{DFFA6C0E-ECF3-4C5F-9BCF-FFF5E90AF824}" srcOrd="2" destOrd="0" presId="urn:microsoft.com/office/officeart/2005/8/layout/cycle8"/>
    <dgm:cxn modelId="{BD565CAE-28D1-48CF-B076-62AF206E247A}" type="presParOf" srcId="{3BE9A701-3440-4710-8888-F08C818770FD}" destId="{3C1B44A2-7215-4583-9D08-C502A407841F}" srcOrd="3" destOrd="0" presId="urn:microsoft.com/office/officeart/2005/8/layout/cycle8"/>
    <dgm:cxn modelId="{0B65B5D0-B7EB-4CBF-9F70-D16B85461F7F}" type="presParOf" srcId="{3BE9A701-3440-4710-8888-F08C818770FD}" destId="{663F5283-253C-4B5E-B317-059BC48CEFCE}" srcOrd="4" destOrd="0" presId="urn:microsoft.com/office/officeart/2005/8/layout/cycle8"/>
    <dgm:cxn modelId="{251DA5D5-E13D-4A11-8E63-7FFF9973169F}" type="presParOf" srcId="{3BE9A701-3440-4710-8888-F08C818770FD}" destId="{B83A69EA-2607-4420-9230-65D8B2F02224}" srcOrd="5" destOrd="0" presId="urn:microsoft.com/office/officeart/2005/8/layout/cycle8"/>
    <dgm:cxn modelId="{66EA082A-26AF-44AD-AF52-904481A2CB82}" type="presParOf" srcId="{3BE9A701-3440-4710-8888-F08C818770FD}" destId="{65FE21C9-BB77-474A-9548-E5949DFBD5BA}" srcOrd="6" destOrd="0" presId="urn:microsoft.com/office/officeart/2005/8/layout/cycle8"/>
    <dgm:cxn modelId="{C290643C-19F6-4FFE-8BC0-7B02D3B87849}" type="presParOf" srcId="{3BE9A701-3440-4710-8888-F08C818770FD}" destId="{81915CF3-5EF4-471E-A398-C4BCFE8E9A42}" srcOrd="7" destOrd="0" presId="urn:microsoft.com/office/officeart/2005/8/layout/cycle8"/>
    <dgm:cxn modelId="{37516E8B-AFCD-48D4-88B4-0DB7BB940A9A}" type="presParOf" srcId="{3BE9A701-3440-4710-8888-F08C818770FD}" destId="{0090DC7E-722A-450C-A29D-43D0A6C97A72}" srcOrd="8" destOrd="0" presId="urn:microsoft.com/office/officeart/2005/8/layout/cycle8"/>
    <dgm:cxn modelId="{502DC708-8D1D-491F-B48D-86BB459F95E7}" type="presParOf" srcId="{3BE9A701-3440-4710-8888-F08C818770FD}" destId="{BD0266F1-A9C8-4CE1-9935-AEB83C53CDE2}" srcOrd="9" destOrd="0" presId="urn:microsoft.com/office/officeart/2005/8/layout/cycle8"/>
    <dgm:cxn modelId="{51150046-560A-445E-AA3B-2FE4D02DEC4C}" type="presParOf" srcId="{3BE9A701-3440-4710-8888-F08C818770FD}" destId="{D939ECBF-F0DB-455D-8845-10A356875B99}" srcOrd="10" destOrd="0" presId="urn:microsoft.com/office/officeart/2005/8/layout/cycle8"/>
    <dgm:cxn modelId="{8D312AE5-0549-4133-8B67-2CFC7D3D00C5}" type="presParOf" srcId="{3BE9A701-3440-4710-8888-F08C818770FD}" destId="{5DF58BE8-3FF9-459B-BA0E-81E03100F295}" srcOrd="11" destOrd="0" presId="urn:microsoft.com/office/officeart/2005/8/layout/cycle8"/>
    <dgm:cxn modelId="{790D043A-2C87-4D62-8220-66EAE55AA5B1}" type="presParOf" srcId="{3BE9A701-3440-4710-8888-F08C818770FD}" destId="{20291E47-7FB8-4FD9-A6CF-B2AA0C352EB9}" srcOrd="12" destOrd="0" presId="urn:microsoft.com/office/officeart/2005/8/layout/cycle8"/>
    <dgm:cxn modelId="{7EA27028-D372-4AE2-A310-79DFBE67A451}" type="presParOf" srcId="{3BE9A701-3440-4710-8888-F08C818770FD}" destId="{75EB1B41-D8FC-43FD-A74D-A09F6923D8C4}" srcOrd="13" destOrd="0" presId="urn:microsoft.com/office/officeart/2005/8/layout/cycle8"/>
    <dgm:cxn modelId="{5F601291-179E-4BAE-8A16-D4DC8C5FA89E}" type="presParOf" srcId="{3BE9A701-3440-4710-8888-F08C818770FD}" destId="{456CA11F-7A36-4B72-A9F4-D5A123D8208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C14D8A-4CC2-4DB6-8E88-E5D7FDB3827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4F75829-DD3E-4BF6-9070-AB14A3377DA0}">
      <dgm:prSet custT="1"/>
      <dgm:spPr/>
      <dgm:t>
        <a:bodyPr/>
        <a:lstStyle/>
        <a:p>
          <a:pPr rtl="0"/>
          <a:r>
            <a:rPr lang="en-US" sz="2400" b="1" dirty="0">
              <a:solidFill>
                <a:schemeClr val="tx1"/>
              </a:solidFill>
              <a:latin typeface="Times New Roman" pitchFamily="18" charset="0"/>
              <a:cs typeface="Times New Roman" pitchFamily="18" charset="0"/>
            </a:rPr>
            <a:t>1984:</a:t>
          </a:r>
        </a:p>
      </dgm:t>
    </dgm:pt>
    <dgm:pt modelId="{1D3777D7-AC73-45E4-985E-718EC417114E}" type="parTrans" cxnId="{43773D72-9D5D-407E-A8A4-FE09970E66A8}">
      <dgm:prSet/>
      <dgm:spPr/>
      <dgm:t>
        <a:bodyPr/>
        <a:lstStyle/>
        <a:p>
          <a:endParaRPr lang="en-US"/>
        </a:p>
      </dgm:t>
    </dgm:pt>
    <dgm:pt modelId="{B7FA7CA1-DD91-452E-8AF4-E8F1246EEA6C}" type="sibTrans" cxnId="{43773D72-9D5D-407E-A8A4-FE09970E66A8}">
      <dgm:prSet/>
      <dgm:spPr/>
      <dgm:t>
        <a:bodyPr/>
        <a:lstStyle/>
        <a:p>
          <a:endParaRPr lang="en-US"/>
        </a:p>
      </dgm:t>
    </dgm:pt>
    <dgm:pt modelId="{7FBD3252-22FA-45ED-87E0-AE0C05D2E822}">
      <dgm:prSet custT="1"/>
      <dgm:spPr>
        <a:solidFill>
          <a:srgbClr val="CCCCCC">
            <a:alpha val="90000"/>
          </a:srgbClr>
        </a:solidFill>
      </dgm:spPr>
      <dgm:t>
        <a:bodyPr/>
        <a:lstStyle/>
        <a:p>
          <a:pPr rtl="0"/>
          <a:r>
            <a:rPr lang="en-US" sz="1700" dirty="0">
              <a:latin typeface="Times New Roman" pitchFamily="18" charset="0"/>
              <a:cs typeface="Times New Roman" pitchFamily="18" charset="0"/>
            </a:rPr>
            <a:t>Scientists identify HIV and link it to the cause of AIDS.</a:t>
          </a:r>
        </a:p>
      </dgm:t>
    </dgm:pt>
    <dgm:pt modelId="{AFFCB163-9B8D-4260-9F5A-A17636EC9F80}" type="parTrans" cxnId="{B1A7DC8D-A265-43A4-A0FD-943AAC3CC3E6}">
      <dgm:prSet/>
      <dgm:spPr/>
      <dgm:t>
        <a:bodyPr/>
        <a:lstStyle/>
        <a:p>
          <a:endParaRPr lang="en-US"/>
        </a:p>
      </dgm:t>
    </dgm:pt>
    <dgm:pt modelId="{EE3B4003-65B9-45E9-AE81-7CFC2C9A024F}" type="sibTrans" cxnId="{B1A7DC8D-A265-43A4-A0FD-943AAC3CC3E6}">
      <dgm:prSet/>
      <dgm:spPr/>
      <dgm:t>
        <a:bodyPr/>
        <a:lstStyle/>
        <a:p>
          <a:endParaRPr lang="en-US"/>
        </a:p>
      </dgm:t>
    </dgm:pt>
    <dgm:pt modelId="{AA1AF99C-5332-4719-8987-01518073A11E}">
      <dgm:prSet custT="1"/>
      <dgm:spPr>
        <a:solidFill>
          <a:srgbClr val="CCCCCC">
            <a:alpha val="90000"/>
          </a:srgbClr>
        </a:solidFill>
      </dgm:spPr>
      <dgm:t>
        <a:bodyPr/>
        <a:lstStyle/>
        <a:p>
          <a:pPr rtl="0"/>
          <a:r>
            <a:rPr lang="en-US" sz="1700" dirty="0">
              <a:latin typeface="Times New Roman" pitchFamily="18" charset="0"/>
              <a:cs typeface="Times New Roman" pitchFamily="18" charset="0"/>
            </a:rPr>
            <a:t>Cases of HIV are described in Africa.</a:t>
          </a:r>
        </a:p>
      </dgm:t>
    </dgm:pt>
    <dgm:pt modelId="{8476D3A3-5839-44F9-9FD7-E7AFE5E918BB}" type="parTrans" cxnId="{6E7949EC-77CA-4B07-A481-7B20033C96C8}">
      <dgm:prSet/>
      <dgm:spPr/>
      <dgm:t>
        <a:bodyPr/>
        <a:lstStyle/>
        <a:p>
          <a:endParaRPr lang="en-US"/>
        </a:p>
      </dgm:t>
    </dgm:pt>
    <dgm:pt modelId="{46472003-7740-4D98-9FAB-360DBDC6ACD4}" type="sibTrans" cxnId="{6E7949EC-77CA-4B07-A481-7B20033C96C8}">
      <dgm:prSet/>
      <dgm:spPr/>
      <dgm:t>
        <a:bodyPr/>
        <a:lstStyle/>
        <a:p>
          <a:endParaRPr lang="en-US"/>
        </a:p>
      </dgm:t>
    </dgm:pt>
    <dgm:pt modelId="{ADE0EC74-C6EC-4335-B2B1-01819768E6C0}">
      <dgm:prSet custT="1"/>
      <dgm:spPr/>
      <dgm:t>
        <a:bodyPr/>
        <a:lstStyle/>
        <a:p>
          <a:pPr rtl="0"/>
          <a:r>
            <a:rPr lang="en-US" sz="2400" b="1" dirty="0">
              <a:solidFill>
                <a:schemeClr val="tx1"/>
              </a:solidFill>
              <a:latin typeface="Times New Roman" pitchFamily="18" charset="0"/>
              <a:cs typeface="Times New Roman" pitchFamily="18" charset="0"/>
            </a:rPr>
            <a:t>1985:</a:t>
          </a:r>
        </a:p>
      </dgm:t>
    </dgm:pt>
    <dgm:pt modelId="{C2C7E0F8-176B-46AE-88E6-DA92AE467D02}" type="parTrans" cxnId="{B62CF5CE-E344-4627-BE17-E2A4C266C6E2}">
      <dgm:prSet/>
      <dgm:spPr/>
      <dgm:t>
        <a:bodyPr/>
        <a:lstStyle/>
        <a:p>
          <a:endParaRPr lang="en-US"/>
        </a:p>
      </dgm:t>
    </dgm:pt>
    <dgm:pt modelId="{6AA8BCF2-F8CF-4B49-866A-31C1CC67F089}" type="sibTrans" cxnId="{B62CF5CE-E344-4627-BE17-E2A4C266C6E2}">
      <dgm:prSet/>
      <dgm:spPr/>
      <dgm:t>
        <a:bodyPr/>
        <a:lstStyle/>
        <a:p>
          <a:endParaRPr lang="en-US"/>
        </a:p>
      </dgm:t>
    </dgm:pt>
    <dgm:pt modelId="{25E1C4BB-CE93-44A0-9EB1-26DD35524707}">
      <dgm:prSet custT="1"/>
      <dgm:spPr>
        <a:solidFill>
          <a:srgbClr val="CCCCCC">
            <a:alpha val="90000"/>
          </a:srgbClr>
        </a:solidFill>
      </dgm:spPr>
      <dgm:t>
        <a:bodyPr/>
        <a:lstStyle/>
        <a:p>
          <a:pPr rtl="0"/>
          <a:r>
            <a:rPr lang="en-US" sz="1700" dirty="0">
              <a:latin typeface="Times New Roman" pitchFamily="18" charset="0"/>
              <a:cs typeface="Times New Roman" pitchFamily="18" charset="0"/>
            </a:rPr>
            <a:t>HIV blood tests become available.</a:t>
          </a:r>
        </a:p>
      </dgm:t>
    </dgm:pt>
    <dgm:pt modelId="{69255130-6523-4AD8-90BA-5C2F3CB6318F}" type="parTrans" cxnId="{DED25F4C-826F-4940-8D6E-FE9A106509AC}">
      <dgm:prSet/>
      <dgm:spPr/>
      <dgm:t>
        <a:bodyPr/>
        <a:lstStyle/>
        <a:p>
          <a:endParaRPr lang="en-US"/>
        </a:p>
      </dgm:t>
    </dgm:pt>
    <dgm:pt modelId="{FF2DC98F-43FB-4CAD-88E1-203098D41379}" type="sibTrans" cxnId="{DED25F4C-826F-4940-8D6E-FE9A106509AC}">
      <dgm:prSet/>
      <dgm:spPr/>
      <dgm:t>
        <a:bodyPr/>
        <a:lstStyle/>
        <a:p>
          <a:endParaRPr lang="en-US"/>
        </a:p>
      </dgm:t>
    </dgm:pt>
    <dgm:pt modelId="{69A2AB26-3C6E-4483-92AC-22E95F88751F}">
      <dgm:prSet custT="1"/>
      <dgm:spPr>
        <a:solidFill>
          <a:srgbClr val="CCCCCC">
            <a:alpha val="90000"/>
          </a:srgbClr>
        </a:solidFill>
      </dgm:spPr>
      <dgm:t>
        <a:bodyPr/>
        <a:lstStyle/>
        <a:p>
          <a:pPr rtl="0"/>
          <a:r>
            <a:rPr lang="en-US" sz="1700" dirty="0">
              <a:latin typeface="Times New Roman" pitchFamily="18" charset="0"/>
              <a:cs typeface="Times New Roman" pitchFamily="18" charset="0"/>
            </a:rPr>
            <a:t>Rock Hudson is the first major celebrity to announce that he has AIDS.</a:t>
          </a:r>
        </a:p>
      </dgm:t>
    </dgm:pt>
    <dgm:pt modelId="{EEBFD66B-6688-4209-9288-9C8DF8972CDD}" type="parTrans" cxnId="{08F17B69-7F28-43A9-94A7-E3CA38D25B71}">
      <dgm:prSet/>
      <dgm:spPr/>
      <dgm:t>
        <a:bodyPr/>
        <a:lstStyle/>
        <a:p>
          <a:endParaRPr lang="en-US"/>
        </a:p>
      </dgm:t>
    </dgm:pt>
    <dgm:pt modelId="{11F905DA-D82A-463D-A498-F7BAD2021C2E}" type="sibTrans" cxnId="{08F17B69-7F28-43A9-94A7-E3CA38D25B71}">
      <dgm:prSet/>
      <dgm:spPr/>
      <dgm:t>
        <a:bodyPr/>
        <a:lstStyle/>
        <a:p>
          <a:endParaRPr lang="en-US"/>
        </a:p>
      </dgm:t>
    </dgm:pt>
    <dgm:pt modelId="{CD0E6D6A-43C4-4232-93C5-69EF05424EB6}">
      <dgm:prSet custT="1"/>
      <dgm:spPr>
        <a:solidFill>
          <a:srgbClr val="CCCCCC">
            <a:alpha val="90000"/>
          </a:srgbClr>
        </a:solidFill>
      </dgm:spPr>
      <dgm:t>
        <a:bodyPr/>
        <a:lstStyle/>
        <a:p>
          <a:pPr rtl="0"/>
          <a:r>
            <a:rPr lang="en-US" sz="1700" dirty="0">
              <a:latin typeface="Times New Roman" pitchFamily="18" charset="0"/>
              <a:cs typeface="Times New Roman" pitchFamily="18" charset="0"/>
            </a:rPr>
            <a:t>AIDS is reported in China.</a:t>
          </a:r>
        </a:p>
      </dgm:t>
    </dgm:pt>
    <dgm:pt modelId="{D5E3B149-4E06-41F0-9E33-9EC334798329}" type="parTrans" cxnId="{986CC7DA-D648-4AFB-A840-B5E405270B82}">
      <dgm:prSet/>
      <dgm:spPr/>
      <dgm:t>
        <a:bodyPr/>
        <a:lstStyle/>
        <a:p>
          <a:endParaRPr lang="en-US"/>
        </a:p>
      </dgm:t>
    </dgm:pt>
    <dgm:pt modelId="{67CAB2AC-1F90-4388-81D2-C70824496BBF}" type="sibTrans" cxnId="{986CC7DA-D648-4AFB-A840-B5E405270B82}">
      <dgm:prSet/>
      <dgm:spPr/>
      <dgm:t>
        <a:bodyPr/>
        <a:lstStyle/>
        <a:p>
          <a:endParaRPr lang="en-US"/>
        </a:p>
      </dgm:t>
    </dgm:pt>
    <dgm:pt modelId="{17E15486-27E7-4F1D-B625-65C39142EE66}">
      <dgm:prSet custT="1"/>
      <dgm:spPr/>
      <dgm:t>
        <a:bodyPr/>
        <a:lstStyle/>
        <a:p>
          <a:pPr rtl="0"/>
          <a:r>
            <a:rPr lang="en-US" sz="2400" b="1" dirty="0">
              <a:solidFill>
                <a:schemeClr val="tx1"/>
              </a:solidFill>
              <a:latin typeface="Times New Roman" pitchFamily="18" charset="0"/>
              <a:cs typeface="Times New Roman" pitchFamily="18" charset="0"/>
            </a:rPr>
            <a:t>1986:</a:t>
          </a:r>
        </a:p>
      </dgm:t>
    </dgm:pt>
    <dgm:pt modelId="{6A17DAF4-286C-4E89-801E-66C88022A818}" type="parTrans" cxnId="{8C5D4C36-887F-444E-9E21-814FEC49E3F2}">
      <dgm:prSet/>
      <dgm:spPr/>
      <dgm:t>
        <a:bodyPr/>
        <a:lstStyle/>
        <a:p>
          <a:endParaRPr lang="en-US"/>
        </a:p>
      </dgm:t>
    </dgm:pt>
    <dgm:pt modelId="{F31E4FA6-43E2-48D9-9E13-069F61852011}" type="sibTrans" cxnId="{8C5D4C36-887F-444E-9E21-814FEC49E3F2}">
      <dgm:prSet/>
      <dgm:spPr/>
      <dgm:t>
        <a:bodyPr/>
        <a:lstStyle/>
        <a:p>
          <a:endParaRPr lang="en-US"/>
        </a:p>
      </dgm:t>
    </dgm:pt>
    <dgm:pt modelId="{91FFDDCF-5AA4-4D9B-9984-62E85F6C2462}">
      <dgm:prSet custT="1"/>
      <dgm:spPr>
        <a:solidFill>
          <a:srgbClr val="CCCCCC">
            <a:alpha val="90000"/>
          </a:srgbClr>
        </a:solidFill>
      </dgm:spPr>
      <dgm:t>
        <a:bodyPr/>
        <a:lstStyle/>
        <a:p>
          <a:pPr rtl="0"/>
          <a:r>
            <a:rPr lang="en-US" sz="1700" dirty="0">
              <a:latin typeface="Times New Roman" pitchFamily="18" charset="0"/>
              <a:cs typeface="Times New Roman" pitchFamily="18" charset="0"/>
            </a:rPr>
            <a:t>More than 38,000 AIDS cases have been reported worldwide.</a:t>
          </a:r>
        </a:p>
      </dgm:t>
    </dgm:pt>
    <dgm:pt modelId="{89B881FF-3BD6-4798-BA6A-FF70AAE14C2D}" type="parTrans" cxnId="{3E5BDE8F-B0DF-4044-9002-6262DE94CDBB}">
      <dgm:prSet/>
      <dgm:spPr/>
      <dgm:t>
        <a:bodyPr/>
        <a:lstStyle/>
        <a:p>
          <a:endParaRPr lang="en-US"/>
        </a:p>
      </dgm:t>
    </dgm:pt>
    <dgm:pt modelId="{10FE326F-E546-48AD-9E1A-CE20C96CBA4B}" type="sibTrans" cxnId="{3E5BDE8F-B0DF-4044-9002-6262DE94CDBB}">
      <dgm:prSet/>
      <dgm:spPr/>
      <dgm:t>
        <a:bodyPr/>
        <a:lstStyle/>
        <a:p>
          <a:endParaRPr lang="en-US"/>
        </a:p>
      </dgm:t>
    </dgm:pt>
    <dgm:pt modelId="{B368CFEE-7DB2-460A-BAC9-2E4BDC57F7E7}">
      <dgm:prSet custT="1"/>
      <dgm:spPr/>
      <dgm:t>
        <a:bodyPr/>
        <a:lstStyle/>
        <a:p>
          <a:pPr rtl="0"/>
          <a:r>
            <a:rPr lang="en-US" sz="2400" b="1" dirty="0">
              <a:solidFill>
                <a:schemeClr val="tx1"/>
              </a:solidFill>
              <a:latin typeface="Times New Roman" pitchFamily="18" charset="0"/>
              <a:cs typeface="Times New Roman" pitchFamily="18" charset="0"/>
            </a:rPr>
            <a:t>1987:</a:t>
          </a:r>
        </a:p>
      </dgm:t>
    </dgm:pt>
    <dgm:pt modelId="{B9F4EB91-C70B-492C-9D9E-A08A7BCDD1F3}" type="parTrans" cxnId="{AB7A164C-2269-4461-B3B4-67E383A4F006}">
      <dgm:prSet/>
      <dgm:spPr/>
      <dgm:t>
        <a:bodyPr/>
        <a:lstStyle/>
        <a:p>
          <a:endParaRPr lang="en-US"/>
        </a:p>
      </dgm:t>
    </dgm:pt>
    <dgm:pt modelId="{8FA6A28D-521E-4EA4-A7DC-E3A812AECAF2}" type="sibTrans" cxnId="{AB7A164C-2269-4461-B3B4-67E383A4F006}">
      <dgm:prSet/>
      <dgm:spPr/>
      <dgm:t>
        <a:bodyPr/>
        <a:lstStyle/>
        <a:p>
          <a:endParaRPr lang="en-US"/>
        </a:p>
      </dgm:t>
    </dgm:pt>
    <dgm:pt modelId="{1DAE45CA-3179-48BB-BFE2-6B4F06A765D1}">
      <dgm:prSet custT="1"/>
      <dgm:spPr>
        <a:solidFill>
          <a:srgbClr val="CCCCCC">
            <a:alpha val="90000"/>
          </a:srgbClr>
        </a:solidFill>
      </dgm:spPr>
      <dgm:t>
        <a:bodyPr/>
        <a:lstStyle/>
        <a:p>
          <a:pPr rtl="0"/>
          <a:r>
            <a:rPr lang="en-US" sz="1700" dirty="0">
              <a:latin typeface="Times New Roman" pitchFamily="18" charset="0"/>
              <a:cs typeface="Times New Roman" pitchFamily="18" charset="0"/>
            </a:rPr>
            <a:t>AZT is identified as the first drug used to treat AIDS.</a:t>
          </a:r>
        </a:p>
      </dgm:t>
    </dgm:pt>
    <dgm:pt modelId="{79368E43-6381-4A5C-AF96-4518AEE8F70D}" type="parTrans" cxnId="{E10BA60A-AF7A-4665-AA26-B0596C7930FE}">
      <dgm:prSet/>
      <dgm:spPr/>
      <dgm:t>
        <a:bodyPr/>
        <a:lstStyle/>
        <a:p>
          <a:endParaRPr lang="en-US"/>
        </a:p>
      </dgm:t>
    </dgm:pt>
    <dgm:pt modelId="{FDF971B3-ED85-4FB9-9D3B-4D6246A2A93C}" type="sibTrans" cxnId="{E10BA60A-AF7A-4665-AA26-B0596C7930FE}">
      <dgm:prSet/>
      <dgm:spPr/>
      <dgm:t>
        <a:bodyPr/>
        <a:lstStyle/>
        <a:p>
          <a:endParaRPr lang="en-US"/>
        </a:p>
      </dgm:t>
    </dgm:pt>
    <dgm:pt modelId="{662FC5BA-F2B1-4BD3-95A1-4BCE02800355}">
      <dgm:prSet custT="1"/>
      <dgm:spPr/>
      <dgm:t>
        <a:bodyPr/>
        <a:lstStyle/>
        <a:p>
          <a:pPr rtl="0"/>
          <a:r>
            <a:rPr lang="en-US" sz="2400" b="1" dirty="0">
              <a:solidFill>
                <a:schemeClr val="tx1"/>
              </a:solidFill>
              <a:latin typeface="Times New Roman" pitchFamily="18" charset="0"/>
              <a:cs typeface="Times New Roman" pitchFamily="18" charset="0"/>
            </a:rPr>
            <a:t>1988:</a:t>
          </a:r>
        </a:p>
      </dgm:t>
    </dgm:pt>
    <dgm:pt modelId="{4054E1B0-9525-4A29-B83A-BD8400444691}" type="parTrans" cxnId="{3ECA296A-6355-4E5B-AF49-97228DF2794D}">
      <dgm:prSet/>
      <dgm:spPr/>
      <dgm:t>
        <a:bodyPr/>
        <a:lstStyle/>
        <a:p>
          <a:endParaRPr lang="en-US"/>
        </a:p>
      </dgm:t>
    </dgm:pt>
    <dgm:pt modelId="{8B07AEB4-657D-4BAF-910A-CD578EF8CAB7}" type="sibTrans" cxnId="{3ECA296A-6355-4E5B-AF49-97228DF2794D}">
      <dgm:prSet/>
      <dgm:spPr/>
      <dgm:t>
        <a:bodyPr/>
        <a:lstStyle/>
        <a:p>
          <a:endParaRPr lang="en-US"/>
        </a:p>
      </dgm:t>
    </dgm:pt>
    <dgm:pt modelId="{7CE72BDC-4794-4CC0-95F8-55240B8F76CF}">
      <dgm:prSet custT="1"/>
      <dgm:spPr>
        <a:solidFill>
          <a:srgbClr val="CCCCCC">
            <a:alpha val="90000"/>
          </a:srgbClr>
        </a:solidFill>
      </dgm:spPr>
      <dgm:t>
        <a:bodyPr/>
        <a:lstStyle/>
        <a:p>
          <a:pPr rtl="0"/>
          <a:r>
            <a:rPr lang="en-US" sz="1700" dirty="0">
              <a:latin typeface="Times New Roman" pitchFamily="18" charset="0"/>
              <a:cs typeface="Times New Roman" pitchFamily="18" charset="0"/>
            </a:rPr>
            <a:t>US government conducts its first national AIDS education campaign.</a:t>
          </a:r>
        </a:p>
      </dgm:t>
    </dgm:pt>
    <dgm:pt modelId="{FC26B55F-771C-4EE4-B686-10962DDE75F5}" type="parTrans" cxnId="{054F50D9-D4A0-4D17-9DE0-B36974EF31EE}">
      <dgm:prSet/>
      <dgm:spPr/>
      <dgm:t>
        <a:bodyPr/>
        <a:lstStyle/>
        <a:p>
          <a:endParaRPr lang="en-US"/>
        </a:p>
      </dgm:t>
    </dgm:pt>
    <dgm:pt modelId="{8A441926-417F-4848-953F-ACAAAD588C8A}" type="sibTrans" cxnId="{054F50D9-D4A0-4D17-9DE0-B36974EF31EE}">
      <dgm:prSet/>
      <dgm:spPr/>
      <dgm:t>
        <a:bodyPr/>
        <a:lstStyle/>
        <a:p>
          <a:endParaRPr lang="en-US"/>
        </a:p>
      </dgm:t>
    </dgm:pt>
    <dgm:pt modelId="{02566BEB-10BC-4F30-9AE1-88C8742238A9}">
      <dgm:prSet custT="1"/>
      <dgm:spPr>
        <a:solidFill>
          <a:srgbClr val="CCCCCC">
            <a:alpha val="90000"/>
          </a:srgbClr>
        </a:solidFill>
      </dgm:spPr>
      <dgm:t>
        <a:bodyPr/>
        <a:lstStyle/>
        <a:p>
          <a:pPr rtl="0"/>
          <a:r>
            <a:rPr lang="en-US" sz="1700" dirty="0">
              <a:latin typeface="Times New Roman" pitchFamily="18" charset="0"/>
              <a:cs typeface="Times New Roman" pitchFamily="18" charset="0"/>
            </a:rPr>
            <a:t>The first World AIDS Day takes place.</a:t>
          </a:r>
        </a:p>
      </dgm:t>
    </dgm:pt>
    <dgm:pt modelId="{B49110D4-87C1-45D5-98A1-AF8EBDF95ADE}" type="parTrans" cxnId="{441DCCE5-177D-40B7-991B-7B6CBC008299}">
      <dgm:prSet/>
      <dgm:spPr/>
      <dgm:t>
        <a:bodyPr/>
        <a:lstStyle/>
        <a:p>
          <a:endParaRPr lang="en-US"/>
        </a:p>
      </dgm:t>
    </dgm:pt>
    <dgm:pt modelId="{2C23CAC6-BB13-45DC-8965-C71BECE9E0AD}" type="sibTrans" cxnId="{441DCCE5-177D-40B7-991B-7B6CBC008299}">
      <dgm:prSet/>
      <dgm:spPr/>
      <dgm:t>
        <a:bodyPr/>
        <a:lstStyle/>
        <a:p>
          <a:endParaRPr lang="en-US"/>
        </a:p>
      </dgm:t>
    </dgm:pt>
    <dgm:pt modelId="{B83F00BB-0A60-4CA1-933A-DDF714EA2E9A}" type="pres">
      <dgm:prSet presAssocID="{A2C14D8A-4CC2-4DB6-8E88-E5D7FDB3827D}" presName="Name0" presStyleCnt="0">
        <dgm:presLayoutVars>
          <dgm:dir/>
          <dgm:animLvl val="lvl"/>
          <dgm:resizeHandles val="exact"/>
        </dgm:presLayoutVars>
      </dgm:prSet>
      <dgm:spPr/>
    </dgm:pt>
    <dgm:pt modelId="{B87878EB-F441-40FE-AB5C-433E147D82AE}" type="pres">
      <dgm:prSet presAssocID="{44F75829-DD3E-4BF6-9070-AB14A3377DA0}" presName="composite" presStyleCnt="0"/>
      <dgm:spPr/>
    </dgm:pt>
    <dgm:pt modelId="{E0CD6284-741E-48FC-869C-ADCAACF3926E}" type="pres">
      <dgm:prSet presAssocID="{44F75829-DD3E-4BF6-9070-AB14A3377DA0}" presName="parTx" presStyleLbl="alignNode1" presStyleIdx="0" presStyleCnt="5">
        <dgm:presLayoutVars>
          <dgm:chMax val="0"/>
          <dgm:chPref val="0"/>
          <dgm:bulletEnabled val="1"/>
        </dgm:presLayoutVars>
      </dgm:prSet>
      <dgm:spPr/>
    </dgm:pt>
    <dgm:pt modelId="{D321F8BC-2E1D-43C0-BBA1-3FB3F2BCB0D9}" type="pres">
      <dgm:prSet presAssocID="{44F75829-DD3E-4BF6-9070-AB14A3377DA0}" presName="desTx" presStyleLbl="alignAccFollowNode1" presStyleIdx="0" presStyleCnt="5">
        <dgm:presLayoutVars>
          <dgm:bulletEnabled val="1"/>
        </dgm:presLayoutVars>
      </dgm:prSet>
      <dgm:spPr/>
    </dgm:pt>
    <dgm:pt modelId="{B30326A7-DD1F-49E5-BADB-DAE7DFC74029}" type="pres">
      <dgm:prSet presAssocID="{B7FA7CA1-DD91-452E-8AF4-E8F1246EEA6C}" presName="space" presStyleCnt="0"/>
      <dgm:spPr/>
    </dgm:pt>
    <dgm:pt modelId="{9299A9E4-4327-4C97-976D-A18E4ED02732}" type="pres">
      <dgm:prSet presAssocID="{ADE0EC74-C6EC-4335-B2B1-01819768E6C0}" presName="composite" presStyleCnt="0"/>
      <dgm:spPr/>
    </dgm:pt>
    <dgm:pt modelId="{D3027BA6-8A7B-4F54-A9CD-C105E24EEA7B}" type="pres">
      <dgm:prSet presAssocID="{ADE0EC74-C6EC-4335-B2B1-01819768E6C0}" presName="parTx" presStyleLbl="alignNode1" presStyleIdx="1" presStyleCnt="5" custScaleX="107543">
        <dgm:presLayoutVars>
          <dgm:chMax val="0"/>
          <dgm:chPref val="0"/>
          <dgm:bulletEnabled val="1"/>
        </dgm:presLayoutVars>
      </dgm:prSet>
      <dgm:spPr/>
    </dgm:pt>
    <dgm:pt modelId="{387E9715-CC27-4A80-BE37-8F82FB1C22E2}" type="pres">
      <dgm:prSet presAssocID="{ADE0EC74-C6EC-4335-B2B1-01819768E6C0}" presName="desTx" presStyleLbl="alignAccFollowNode1" presStyleIdx="1" presStyleCnt="5" custScaleX="107844">
        <dgm:presLayoutVars>
          <dgm:bulletEnabled val="1"/>
        </dgm:presLayoutVars>
      </dgm:prSet>
      <dgm:spPr/>
    </dgm:pt>
    <dgm:pt modelId="{23FC57CD-B83F-45B7-AC9C-06A49F947400}" type="pres">
      <dgm:prSet presAssocID="{6AA8BCF2-F8CF-4B49-866A-31C1CC67F089}" presName="space" presStyleCnt="0"/>
      <dgm:spPr/>
    </dgm:pt>
    <dgm:pt modelId="{1806A2E4-7AC9-4079-BB61-A9B75FC268DF}" type="pres">
      <dgm:prSet presAssocID="{17E15486-27E7-4F1D-B625-65C39142EE66}" presName="composite" presStyleCnt="0"/>
      <dgm:spPr/>
    </dgm:pt>
    <dgm:pt modelId="{5AEA726B-5298-4028-96DB-1E03EAA25706}" type="pres">
      <dgm:prSet presAssocID="{17E15486-27E7-4F1D-B625-65C39142EE66}" presName="parTx" presStyleLbl="alignNode1" presStyleIdx="2" presStyleCnt="5">
        <dgm:presLayoutVars>
          <dgm:chMax val="0"/>
          <dgm:chPref val="0"/>
          <dgm:bulletEnabled val="1"/>
        </dgm:presLayoutVars>
      </dgm:prSet>
      <dgm:spPr/>
    </dgm:pt>
    <dgm:pt modelId="{1A0E056D-BBCC-4EE4-9108-5178011CA60D}" type="pres">
      <dgm:prSet presAssocID="{17E15486-27E7-4F1D-B625-65C39142EE66}" presName="desTx" presStyleLbl="alignAccFollowNode1" presStyleIdx="2" presStyleCnt="5">
        <dgm:presLayoutVars>
          <dgm:bulletEnabled val="1"/>
        </dgm:presLayoutVars>
      </dgm:prSet>
      <dgm:spPr/>
    </dgm:pt>
    <dgm:pt modelId="{9ADA366A-1B3E-42FA-BFEC-0A6FC0486C21}" type="pres">
      <dgm:prSet presAssocID="{F31E4FA6-43E2-48D9-9E13-069F61852011}" presName="space" presStyleCnt="0"/>
      <dgm:spPr/>
    </dgm:pt>
    <dgm:pt modelId="{0E42D299-D470-456E-BA2F-25659B773A3C}" type="pres">
      <dgm:prSet presAssocID="{B368CFEE-7DB2-460A-BAC9-2E4BDC57F7E7}" presName="composite" presStyleCnt="0"/>
      <dgm:spPr/>
    </dgm:pt>
    <dgm:pt modelId="{EF42105B-7911-4E6F-B15A-A07E5848B658}" type="pres">
      <dgm:prSet presAssocID="{B368CFEE-7DB2-460A-BAC9-2E4BDC57F7E7}" presName="parTx" presStyleLbl="alignNode1" presStyleIdx="3" presStyleCnt="5">
        <dgm:presLayoutVars>
          <dgm:chMax val="0"/>
          <dgm:chPref val="0"/>
          <dgm:bulletEnabled val="1"/>
        </dgm:presLayoutVars>
      </dgm:prSet>
      <dgm:spPr/>
    </dgm:pt>
    <dgm:pt modelId="{43A0FEC5-A1FB-4C84-8D7C-FC3B51180EDE}" type="pres">
      <dgm:prSet presAssocID="{B368CFEE-7DB2-460A-BAC9-2E4BDC57F7E7}" presName="desTx" presStyleLbl="alignAccFollowNode1" presStyleIdx="3" presStyleCnt="5">
        <dgm:presLayoutVars>
          <dgm:bulletEnabled val="1"/>
        </dgm:presLayoutVars>
      </dgm:prSet>
      <dgm:spPr/>
    </dgm:pt>
    <dgm:pt modelId="{4127819C-8B69-4D43-984D-F659A7DE67EA}" type="pres">
      <dgm:prSet presAssocID="{8FA6A28D-521E-4EA4-A7DC-E3A812AECAF2}" presName="space" presStyleCnt="0"/>
      <dgm:spPr/>
    </dgm:pt>
    <dgm:pt modelId="{1C452741-8779-4DD3-91E8-A38D9F99FB8E}" type="pres">
      <dgm:prSet presAssocID="{662FC5BA-F2B1-4BD3-95A1-4BCE02800355}" presName="composite" presStyleCnt="0"/>
      <dgm:spPr/>
    </dgm:pt>
    <dgm:pt modelId="{33252CC0-583B-4819-B882-139792C567E8}" type="pres">
      <dgm:prSet presAssocID="{662FC5BA-F2B1-4BD3-95A1-4BCE02800355}" presName="parTx" presStyleLbl="alignNode1" presStyleIdx="4" presStyleCnt="5">
        <dgm:presLayoutVars>
          <dgm:chMax val="0"/>
          <dgm:chPref val="0"/>
          <dgm:bulletEnabled val="1"/>
        </dgm:presLayoutVars>
      </dgm:prSet>
      <dgm:spPr/>
    </dgm:pt>
    <dgm:pt modelId="{1E7D4E08-93B2-4E0C-8C72-0B7994D3FFB4}" type="pres">
      <dgm:prSet presAssocID="{662FC5BA-F2B1-4BD3-95A1-4BCE02800355}" presName="desTx" presStyleLbl="alignAccFollowNode1" presStyleIdx="4" presStyleCnt="5">
        <dgm:presLayoutVars>
          <dgm:bulletEnabled val="1"/>
        </dgm:presLayoutVars>
      </dgm:prSet>
      <dgm:spPr/>
    </dgm:pt>
  </dgm:ptLst>
  <dgm:cxnLst>
    <dgm:cxn modelId="{E10BA60A-AF7A-4665-AA26-B0596C7930FE}" srcId="{B368CFEE-7DB2-460A-BAC9-2E4BDC57F7E7}" destId="{1DAE45CA-3179-48BB-BFE2-6B4F06A765D1}" srcOrd="0" destOrd="0" parTransId="{79368E43-6381-4A5C-AF96-4518AEE8F70D}" sibTransId="{FDF971B3-ED85-4FB9-9D3B-4D6246A2A93C}"/>
    <dgm:cxn modelId="{2D9ABA0C-C18F-4A93-A5FC-C1BC88460CF7}" type="presOf" srcId="{91FFDDCF-5AA4-4D9B-9984-62E85F6C2462}" destId="{1A0E056D-BBCC-4EE4-9108-5178011CA60D}" srcOrd="0" destOrd="0" presId="urn:microsoft.com/office/officeart/2005/8/layout/hList1"/>
    <dgm:cxn modelId="{944C8735-CC60-48EE-8750-6317AB8057BD}" type="presOf" srcId="{7CE72BDC-4794-4CC0-95F8-55240B8F76CF}" destId="{1E7D4E08-93B2-4E0C-8C72-0B7994D3FFB4}" srcOrd="0" destOrd="0" presId="urn:microsoft.com/office/officeart/2005/8/layout/hList1"/>
    <dgm:cxn modelId="{8C5D4C36-887F-444E-9E21-814FEC49E3F2}" srcId="{A2C14D8A-4CC2-4DB6-8E88-E5D7FDB3827D}" destId="{17E15486-27E7-4F1D-B625-65C39142EE66}" srcOrd="2" destOrd="0" parTransId="{6A17DAF4-286C-4E89-801E-66C88022A818}" sibTransId="{F31E4FA6-43E2-48D9-9E13-069F61852011}"/>
    <dgm:cxn modelId="{AFE1DD37-285D-458D-9D62-25DB7AF56034}" type="presOf" srcId="{AA1AF99C-5332-4719-8987-01518073A11E}" destId="{D321F8BC-2E1D-43C0-BBA1-3FB3F2BCB0D9}" srcOrd="0" destOrd="1" presId="urn:microsoft.com/office/officeart/2005/8/layout/hList1"/>
    <dgm:cxn modelId="{9F4FCA44-C2CB-4F83-8A83-A5F9FA135914}" type="presOf" srcId="{1DAE45CA-3179-48BB-BFE2-6B4F06A765D1}" destId="{43A0FEC5-A1FB-4C84-8D7C-FC3B51180EDE}" srcOrd="0" destOrd="0" presId="urn:microsoft.com/office/officeart/2005/8/layout/hList1"/>
    <dgm:cxn modelId="{08F17B69-7F28-43A9-94A7-E3CA38D25B71}" srcId="{ADE0EC74-C6EC-4335-B2B1-01819768E6C0}" destId="{69A2AB26-3C6E-4483-92AC-22E95F88751F}" srcOrd="1" destOrd="0" parTransId="{EEBFD66B-6688-4209-9288-9C8DF8972CDD}" sibTransId="{11F905DA-D82A-463D-A498-F7BAD2021C2E}"/>
    <dgm:cxn modelId="{3ECA296A-6355-4E5B-AF49-97228DF2794D}" srcId="{A2C14D8A-4CC2-4DB6-8E88-E5D7FDB3827D}" destId="{662FC5BA-F2B1-4BD3-95A1-4BCE02800355}" srcOrd="4" destOrd="0" parTransId="{4054E1B0-9525-4A29-B83A-BD8400444691}" sibTransId="{8B07AEB4-657D-4BAF-910A-CD578EF8CAB7}"/>
    <dgm:cxn modelId="{AB7A164C-2269-4461-B3B4-67E383A4F006}" srcId="{A2C14D8A-4CC2-4DB6-8E88-E5D7FDB3827D}" destId="{B368CFEE-7DB2-460A-BAC9-2E4BDC57F7E7}" srcOrd="3" destOrd="0" parTransId="{B9F4EB91-C70B-492C-9D9E-A08A7BCDD1F3}" sibTransId="{8FA6A28D-521E-4EA4-A7DC-E3A812AECAF2}"/>
    <dgm:cxn modelId="{DED25F4C-826F-4940-8D6E-FE9A106509AC}" srcId="{ADE0EC74-C6EC-4335-B2B1-01819768E6C0}" destId="{25E1C4BB-CE93-44A0-9EB1-26DD35524707}" srcOrd="0" destOrd="0" parTransId="{69255130-6523-4AD8-90BA-5C2F3CB6318F}" sibTransId="{FF2DC98F-43FB-4CAD-88E1-203098D41379}"/>
    <dgm:cxn modelId="{31967B6C-E764-40DE-A8FC-F2A9C94C62AA}" type="presOf" srcId="{02566BEB-10BC-4F30-9AE1-88C8742238A9}" destId="{1E7D4E08-93B2-4E0C-8C72-0B7994D3FFB4}" srcOrd="0" destOrd="1" presId="urn:microsoft.com/office/officeart/2005/8/layout/hList1"/>
    <dgm:cxn modelId="{3B60F550-B698-4078-AE58-82778D2190CF}" type="presOf" srcId="{A2C14D8A-4CC2-4DB6-8E88-E5D7FDB3827D}" destId="{B83F00BB-0A60-4CA1-933A-DDF714EA2E9A}" srcOrd="0" destOrd="0" presId="urn:microsoft.com/office/officeart/2005/8/layout/hList1"/>
    <dgm:cxn modelId="{43773D72-9D5D-407E-A8A4-FE09970E66A8}" srcId="{A2C14D8A-4CC2-4DB6-8E88-E5D7FDB3827D}" destId="{44F75829-DD3E-4BF6-9070-AB14A3377DA0}" srcOrd="0" destOrd="0" parTransId="{1D3777D7-AC73-45E4-985E-718EC417114E}" sibTransId="{B7FA7CA1-DD91-452E-8AF4-E8F1246EEA6C}"/>
    <dgm:cxn modelId="{7FE22556-3509-46B1-A919-9F085FFF4AE7}" type="presOf" srcId="{25E1C4BB-CE93-44A0-9EB1-26DD35524707}" destId="{387E9715-CC27-4A80-BE37-8F82FB1C22E2}" srcOrd="0" destOrd="0" presId="urn:microsoft.com/office/officeart/2005/8/layout/hList1"/>
    <dgm:cxn modelId="{E306F57A-D882-4D64-A7A1-F57A2FB030BD}" type="presOf" srcId="{662FC5BA-F2B1-4BD3-95A1-4BCE02800355}" destId="{33252CC0-583B-4819-B882-139792C567E8}" srcOrd="0" destOrd="0" presId="urn:microsoft.com/office/officeart/2005/8/layout/hList1"/>
    <dgm:cxn modelId="{B1A7DC8D-A265-43A4-A0FD-943AAC3CC3E6}" srcId="{44F75829-DD3E-4BF6-9070-AB14A3377DA0}" destId="{7FBD3252-22FA-45ED-87E0-AE0C05D2E822}" srcOrd="0" destOrd="0" parTransId="{AFFCB163-9B8D-4260-9F5A-A17636EC9F80}" sibTransId="{EE3B4003-65B9-45E9-AE81-7CFC2C9A024F}"/>
    <dgm:cxn modelId="{3E5BDE8F-B0DF-4044-9002-6262DE94CDBB}" srcId="{17E15486-27E7-4F1D-B625-65C39142EE66}" destId="{91FFDDCF-5AA4-4D9B-9984-62E85F6C2462}" srcOrd="0" destOrd="0" parTransId="{89B881FF-3BD6-4798-BA6A-FF70AAE14C2D}" sibTransId="{10FE326F-E546-48AD-9E1A-CE20C96CBA4B}"/>
    <dgm:cxn modelId="{C7E695B6-81B9-4AD4-9ED6-F1DDDDED8478}" type="presOf" srcId="{44F75829-DD3E-4BF6-9070-AB14A3377DA0}" destId="{E0CD6284-741E-48FC-869C-ADCAACF3926E}" srcOrd="0" destOrd="0" presId="urn:microsoft.com/office/officeart/2005/8/layout/hList1"/>
    <dgm:cxn modelId="{95F143C2-AB62-4DD2-BE21-AD35627D25EF}" type="presOf" srcId="{ADE0EC74-C6EC-4335-B2B1-01819768E6C0}" destId="{D3027BA6-8A7B-4F54-A9CD-C105E24EEA7B}" srcOrd="0" destOrd="0" presId="urn:microsoft.com/office/officeart/2005/8/layout/hList1"/>
    <dgm:cxn modelId="{D304FFC5-038A-4F8E-AD3D-85AA0B0D97C7}" type="presOf" srcId="{7FBD3252-22FA-45ED-87E0-AE0C05D2E822}" destId="{D321F8BC-2E1D-43C0-BBA1-3FB3F2BCB0D9}" srcOrd="0" destOrd="0" presId="urn:microsoft.com/office/officeart/2005/8/layout/hList1"/>
    <dgm:cxn modelId="{3E6266CC-F874-48AA-B670-8B8C0225E266}" type="presOf" srcId="{69A2AB26-3C6E-4483-92AC-22E95F88751F}" destId="{387E9715-CC27-4A80-BE37-8F82FB1C22E2}" srcOrd="0" destOrd="1" presId="urn:microsoft.com/office/officeart/2005/8/layout/hList1"/>
    <dgm:cxn modelId="{B62CF5CE-E344-4627-BE17-E2A4C266C6E2}" srcId="{A2C14D8A-4CC2-4DB6-8E88-E5D7FDB3827D}" destId="{ADE0EC74-C6EC-4335-B2B1-01819768E6C0}" srcOrd="1" destOrd="0" parTransId="{C2C7E0F8-176B-46AE-88E6-DA92AE467D02}" sibTransId="{6AA8BCF2-F8CF-4B49-866A-31C1CC67F089}"/>
    <dgm:cxn modelId="{795E50D6-FBA7-4730-8873-50F14C27CD5C}" type="presOf" srcId="{B368CFEE-7DB2-460A-BAC9-2E4BDC57F7E7}" destId="{EF42105B-7911-4E6F-B15A-A07E5848B658}" srcOrd="0" destOrd="0" presId="urn:microsoft.com/office/officeart/2005/8/layout/hList1"/>
    <dgm:cxn modelId="{054F50D9-D4A0-4D17-9DE0-B36974EF31EE}" srcId="{662FC5BA-F2B1-4BD3-95A1-4BCE02800355}" destId="{7CE72BDC-4794-4CC0-95F8-55240B8F76CF}" srcOrd="0" destOrd="0" parTransId="{FC26B55F-771C-4EE4-B686-10962DDE75F5}" sibTransId="{8A441926-417F-4848-953F-ACAAAD588C8A}"/>
    <dgm:cxn modelId="{986CC7DA-D648-4AFB-A840-B5E405270B82}" srcId="{ADE0EC74-C6EC-4335-B2B1-01819768E6C0}" destId="{CD0E6D6A-43C4-4232-93C5-69EF05424EB6}" srcOrd="2" destOrd="0" parTransId="{D5E3B149-4E06-41F0-9E33-9EC334798329}" sibTransId="{67CAB2AC-1F90-4388-81D2-C70824496BBF}"/>
    <dgm:cxn modelId="{441DCCE5-177D-40B7-991B-7B6CBC008299}" srcId="{662FC5BA-F2B1-4BD3-95A1-4BCE02800355}" destId="{02566BEB-10BC-4F30-9AE1-88C8742238A9}" srcOrd="1" destOrd="0" parTransId="{B49110D4-87C1-45D5-98A1-AF8EBDF95ADE}" sibTransId="{2C23CAC6-BB13-45DC-8965-C71BECE9E0AD}"/>
    <dgm:cxn modelId="{6E7949EC-77CA-4B07-A481-7B20033C96C8}" srcId="{44F75829-DD3E-4BF6-9070-AB14A3377DA0}" destId="{AA1AF99C-5332-4719-8987-01518073A11E}" srcOrd="1" destOrd="0" parTransId="{8476D3A3-5839-44F9-9FD7-E7AFE5E918BB}" sibTransId="{46472003-7740-4D98-9FAB-360DBDC6ACD4}"/>
    <dgm:cxn modelId="{3C796AED-A945-4D7E-ACB0-0803A1649956}" type="presOf" srcId="{CD0E6D6A-43C4-4232-93C5-69EF05424EB6}" destId="{387E9715-CC27-4A80-BE37-8F82FB1C22E2}" srcOrd="0" destOrd="2" presId="urn:microsoft.com/office/officeart/2005/8/layout/hList1"/>
    <dgm:cxn modelId="{6F77AFFF-129E-4AAB-8E13-69541EACC1FA}" type="presOf" srcId="{17E15486-27E7-4F1D-B625-65C39142EE66}" destId="{5AEA726B-5298-4028-96DB-1E03EAA25706}" srcOrd="0" destOrd="0" presId="urn:microsoft.com/office/officeart/2005/8/layout/hList1"/>
    <dgm:cxn modelId="{2F84FA83-2625-43F3-94E8-C9E47332B4B4}" type="presParOf" srcId="{B83F00BB-0A60-4CA1-933A-DDF714EA2E9A}" destId="{B87878EB-F441-40FE-AB5C-433E147D82AE}" srcOrd="0" destOrd="0" presId="urn:microsoft.com/office/officeart/2005/8/layout/hList1"/>
    <dgm:cxn modelId="{92AAA387-7E30-4782-8C4F-C7DA6F5EC25C}" type="presParOf" srcId="{B87878EB-F441-40FE-AB5C-433E147D82AE}" destId="{E0CD6284-741E-48FC-869C-ADCAACF3926E}" srcOrd="0" destOrd="0" presId="urn:microsoft.com/office/officeart/2005/8/layout/hList1"/>
    <dgm:cxn modelId="{07D6287B-BC5F-43DA-86FF-2779A9192A1C}" type="presParOf" srcId="{B87878EB-F441-40FE-AB5C-433E147D82AE}" destId="{D321F8BC-2E1D-43C0-BBA1-3FB3F2BCB0D9}" srcOrd="1" destOrd="0" presId="urn:microsoft.com/office/officeart/2005/8/layout/hList1"/>
    <dgm:cxn modelId="{63BE8893-C1DB-4648-BA49-91D33032AD55}" type="presParOf" srcId="{B83F00BB-0A60-4CA1-933A-DDF714EA2E9A}" destId="{B30326A7-DD1F-49E5-BADB-DAE7DFC74029}" srcOrd="1" destOrd="0" presId="urn:microsoft.com/office/officeart/2005/8/layout/hList1"/>
    <dgm:cxn modelId="{52533BC4-0993-4A73-B3B0-338CB846D71E}" type="presParOf" srcId="{B83F00BB-0A60-4CA1-933A-DDF714EA2E9A}" destId="{9299A9E4-4327-4C97-976D-A18E4ED02732}" srcOrd="2" destOrd="0" presId="urn:microsoft.com/office/officeart/2005/8/layout/hList1"/>
    <dgm:cxn modelId="{0ABE2CBA-63AD-4F7B-A741-05AFACBAEF83}" type="presParOf" srcId="{9299A9E4-4327-4C97-976D-A18E4ED02732}" destId="{D3027BA6-8A7B-4F54-A9CD-C105E24EEA7B}" srcOrd="0" destOrd="0" presId="urn:microsoft.com/office/officeart/2005/8/layout/hList1"/>
    <dgm:cxn modelId="{889912B4-E369-45F5-B5D9-4F7EC7C7B5AA}" type="presParOf" srcId="{9299A9E4-4327-4C97-976D-A18E4ED02732}" destId="{387E9715-CC27-4A80-BE37-8F82FB1C22E2}" srcOrd="1" destOrd="0" presId="urn:microsoft.com/office/officeart/2005/8/layout/hList1"/>
    <dgm:cxn modelId="{9663AA88-06AF-4D73-B3A2-85F5E5A53DC9}" type="presParOf" srcId="{B83F00BB-0A60-4CA1-933A-DDF714EA2E9A}" destId="{23FC57CD-B83F-45B7-AC9C-06A49F947400}" srcOrd="3" destOrd="0" presId="urn:microsoft.com/office/officeart/2005/8/layout/hList1"/>
    <dgm:cxn modelId="{FA5AF00D-F752-4AC6-AC4A-4A650BDED955}" type="presParOf" srcId="{B83F00BB-0A60-4CA1-933A-DDF714EA2E9A}" destId="{1806A2E4-7AC9-4079-BB61-A9B75FC268DF}" srcOrd="4" destOrd="0" presId="urn:microsoft.com/office/officeart/2005/8/layout/hList1"/>
    <dgm:cxn modelId="{DF97F9E0-F75E-49FE-95E8-4C013EAED64E}" type="presParOf" srcId="{1806A2E4-7AC9-4079-BB61-A9B75FC268DF}" destId="{5AEA726B-5298-4028-96DB-1E03EAA25706}" srcOrd="0" destOrd="0" presId="urn:microsoft.com/office/officeart/2005/8/layout/hList1"/>
    <dgm:cxn modelId="{7FECE4C4-7369-4199-A3D3-B7581415A64C}" type="presParOf" srcId="{1806A2E4-7AC9-4079-BB61-A9B75FC268DF}" destId="{1A0E056D-BBCC-4EE4-9108-5178011CA60D}" srcOrd="1" destOrd="0" presId="urn:microsoft.com/office/officeart/2005/8/layout/hList1"/>
    <dgm:cxn modelId="{9C0556ED-A2A0-427C-8A0B-29019D127D13}" type="presParOf" srcId="{B83F00BB-0A60-4CA1-933A-DDF714EA2E9A}" destId="{9ADA366A-1B3E-42FA-BFEC-0A6FC0486C21}" srcOrd="5" destOrd="0" presId="urn:microsoft.com/office/officeart/2005/8/layout/hList1"/>
    <dgm:cxn modelId="{0F4B5302-560C-4768-B373-B5BA2ABD4852}" type="presParOf" srcId="{B83F00BB-0A60-4CA1-933A-DDF714EA2E9A}" destId="{0E42D299-D470-456E-BA2F-25659B773A3C}" srcOrd="6" destOrd="0" presId="urn:microsoft.com/office/officeart/2005/8/layout/hList1"/>
    <dgm:cxn modelId="{B367E58A-5645-4707-9D79-7A252B8295E4}" type="presParOf" srcId="{0E42D299-D470-456E-BA2F-25659B773A3C}" destId="{EF42105B-7911-4E6F-B15A-A07E5848B658}" srcOrd="0" destOrd="0" presId="urn:microsoft.com/office/officeart/2005/8/layout/hList1"/>
    <dgm:cxn modelId="{A0BC6BE1-688D-4E51-A85C-2A4C5CB34633}" type="presParOf" srcId="{0E42D299-D470-456E-BA2F-25659B773A3C}" destId="{43A0FEC5-A1FB-4C84-8D7C-FC3B51180EDE}" srcOrd="1" destOrd="0" presId="urn:microsoft.com/office/officeart/2005/8/layout/hList1"/>
    <dgm:cxn modelId="{2037BDA9-C254-4F69-8A7E-81B9B9DC852A}" type="presParOf" srcId="{B83F00BB-0A60-4CA1-933A-DDF714EA2E9A}" destId="{4127819C-8B69-4D43-984D-F659A7DE67EA}" srcOrd="7" destOrd="0" presId="urn:microsoft.com/office/officeart/2005/8/layout/hList1"/>
    <dgm:cxn modelId="{796F6D5B-E50F-4FDB-A576-6318A5117EE5}" type="presParOf" srcId="{B83F00BB-0A60-4CA1-933A-DDF714EA2E9A}" destId="{1C452741-8779-4DD3-91E8-A38D9F99FB8E}" srcOrd="8" destOrd="0" presId="urn:microsoft.com/office/officeart/2005/8/layout/hList1"/>
    <dgm:cxn modelId="{9B6F9D24-4A12-4C49-AE24-081AAA90C9E6}" type="presParOf" srcId="{1C452741-8779-4DD3-91E8-A38D9F99FB8E}" destId="{33252CC0-583B-4819-B882-139792C567E8}" srcOrd="0" destOrd="0" presId="urn:microsoft.com/office/officeart/2005/8/layout/hList1"/>
    <dgm:cxn modelId="{0531672E-1A66-46CA-BCE9-B45F826C8474}" type="presParOf" srcId="{1C452741-8779-4DD3-91E8-A38D9F99FB8E}" destId="{1E7D4E08-93B2-4E0C-8C72-0B7994D3FF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5A96D5-DE97-4F75-8029-335BA17F566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DD128B80-8903-49CF-8FF3-52257F378695}">
      <dgm:prSet custT="1"/>
      <dgm:spPr>
        <a:solidFill>
          <a:srgbClr val="CCCCCC"/>
        </a:solidFill>
      </dgm:spPr>
      <dgm:t>
        <a:bodyPr/>
        <a:lstStyle/>
        <a:p>
          <a:pPr rtl="0"/>
          <a:r>
            <a:rPr lang="en-US" sz="2400" b="1" dirty="0">
              <a:solidFill>
                <a:schemeClr val="tx1"/>
              </a:solidFill>
              <a:latin typeface="Times New Roman" pitchFamily="18" charset="0"/>
              <a:cs typeface="Times New Roman" pitchFamily="18" charset="0"/>
            </a:rPr>
            <a:t>2002:</a:t>
          </a:r>
        </a:p>
      </dgm:t>
    </dgm:pt>
    <dgm:pt modelId="{7F548ACA-7FBB-4499-9EAE-27BF780401EA}" type="parTrans" cxnId="{A5408CB6-04E3-4A4E-97C0-FE0C124FE100}">
      <dgm:prSet/>
      <dgm:spPr/>
      <dgm:t>
        <a:bodyPr/>
        <a:lstStyle/>
        <a:p>
          <a:endParaRPr lang="en-US"/>
        </a:p>
      </dgm:t>
    </dgm:pt>
    <dgm:pt modelId="{27EF8022-0E0F-4587-BDAD-38E54ED72ED8}" type="sibTrans" cxnId="{A5408CB6-04E3-4A4E-97C0-FE0C124FE100}">
      <dgm:prSet/>
      <dgm:spPr/>
      <dgm:t>
        <a:bodyPr/>
        <a:lstStyle/>
        <a:p>
          <a:endParaRPr lang="en-US"/>
        </a:p>
      </dgm:t>
    </dgm:pt>
    <dgm:pt modelId="{A44C5CB2-8122-413E-B818-2DFB84DF8FD4}">
      <dgm:prSet custT="1"/>
      <dgm:spPr>
        <a:solidFill>
          <a:srgbClr val="CCCCCC"/>
        </a:solidFill>
      </dgm:spPr>
      <dgm:t>
        <a:bodyPr/>
        <a:lstStyle/>
        <a:p>
          <a:pPr rtl="0"/>
          <a:r>
            <a:rPr lang="en-US" sz="1600" dirty="0">
              <a:latin typeface="Times New Roman" pitchFamily="18" charset="0"/>
              <a:cs typeface="Times New Roman" pitchFamily="18" charset="0"/>
            </a:rPr>
            <a:t>Botswana is the first African country to begin a national AIDS treatment program.</a:t>
          </a:r>
        </a:p>
      </dgm:t>
    </dgm:pt>
    <dgm:pt modelId="{CD42D89A-451C-4284-8511-5FF7C450B276}" type="parTrans" cxnId="{E2C90CA4-A6E4-423B-8666-E5B90185B289}">
      <dgm:prSet/>
      <dgm:spPr/>
      <dgm:t>
        <a:bodyPr/>
        <a:lstStyle/>
        <a:p>
          <a:endParaRPr lang="en-US"/>
        </a:p>
      </dgm:t>
    </dgm:pt>
    <dgm:pt modelId="{F8904103-3025-4184-8409-2EB886D20443}" type="sibTrans" cxnId="{E2C90CA4-A6E4-423B-8666-E5B90185B289}">
      <dgm:prSet/>
      <dgm:spPr/>
      <dgm:t>
        <a:bodyPr/>
        <a:lstStyle/>
        <a:p>
          <a:endParaRPr lang="en-US"/>
        </a:p>
      </dgm:t>
    </dgm:pt>
    <dgm:pt modelId="{7A355207-3430-4604-A331-B0E6CCDC5AAC}">
      <dgm:prSet custT="1"/>
      <dgm:spPr>
        <a:solidFill>
          <a:srgbClr val="EF4025"/>
        </a:solidFill>
      </dgm:spPr>
      <dgm:t>
        <a:bodyPr/>
        <a:lstStyle/>
        <a:p>
          <a:pPr rtl="0"/>
          <a:r>
            <a:rPr lang="en-US" sz="2400" b="1" dirty="0">
              <a:solidFill>
                <a:schemeClr val="tx1"/>
              </a:solidFill>
              <a:latin typeface="Times New Roman" pitchFamily="18" charset="0"/>
              <a:cs typeface="Times New Roman" pitchFamily="18" charset="0"/>
            </a:rPr>
            <a:t>2003:</a:t>
          </a:r>
        </a:p>
      </dgm:t>
    </dgm:pt>
    <dgm:pt modelId="{109B367C-411A-4A34-B97D-A75C7B02D0C2}" type="parTrans" cxnId="{DA0B3910-DF8A-46AD-8DD3-530E8D1DF8B2}">
      <dgm:prSet/>
      <dgm:spPr/>
      <dgm:t>
        <a:bodyPr/>
        <a:lstStyle/>
        <a:p>
          <a:endParaRPr lang="en-US"/>
        </a:p>
      </dgm:t>
    </dgm:pt>
    <dgm:pt modelId="{53E6F871-C4A0-4822-88DF-35C28659152D}" type="sibTrans" cxnId="{DA0B3910-DF8A-46AD-8DD3-530E8D1DF8B2}">
      <dgm:prSet/>
      <dgm:spPr/>
      <dgm:t>
        <a:bodyPr/>
        <a:lstStyle/>
        <a:p>
          <a:endParaRPr lang="en-US"/>
        </a:p>
      </dgm:t>
    </dgm:pt>
    <dgm:pt modelId="{B67376A4-19DD-4AA7-A6B0-0E9D773F7570}">
      <dgm:prSet custT="1"/>
      <dgm:spPr>
        <a:solidFill>
          <a:srgbClr val="EF4025">
            <a:alpha val="90000"/>
          </a:srgbClr>
        </a:solidFill>
      </dgm:spPr>
      <dgm:t>
        <a:bodyPr/>
        <a:lstStyle/>
        <a:p>
          <a:pPr rtl="0"/>
          <a:r>
            <a:rPr lang="en-US" sz="1600" dirty="0">
              <a:latin typeface="Times New Roman" pitchFamily="18" charset="0"/>
              <a:cs typeface="Times New Roman" pitchFamily="18" charset="0"/>
            </a:rPr>
            <a:t>The first HIV vaccine (AIDSVAX) to be tested in a large clinical trial is found ineffective.</a:t>
          </a:r>
        </a:p>
      </dgm:t>
    </dgm:pt>
    <dgm:pt modelId="{299064CB-D4BF-4E45-8A77-A4E3F81D097F}" type="parTrans" cxnId="{C5850860-72F6-4368-B07A-A928922DC388}">
      <dgm:prSet/>
      <dgm:spPr/>
      <dgm:t>
        <a:bodyPr/>
        <a:lstStyle/>
        <a:p>
          <a:endParaRPr lang="en-US"/>
        </a:p>
      </dgm:t>
    </dgm:pt>
    <dgm:pt modelId="{51CA5FF3-21A5-4A5F-BB82-AE33263B4E75}" type="sibTrans" cxnId="{C5850860-72F6-4368-B07A-A928922DC388}">
      <dgm:prSet/>
      <dgm:spPr/>
      <dgm:t>
        <a:bodyPr/>
        <a:lstStyle/>
        <a:p>
          <a:endParaRPr lang="en-US"/>
        </a:p>
      </dgm:t>
    </dgm:pt>
    <dgm:pt modelId="{EE56C9C8-6946-4F17-87A0-5D82A2E794B0}">
      <dgm:prSet custT="1"/>
      <dgm:spPr>
        <a:solidFill>
          <a:srgbClr val="CCCCCC"/>
        </a:solidFill>
      </dgm:spPr>
      <dgm:t>
        <a:bodyPr/>
        <a:lstStyle/>
        <a:p>
          <a:pPr rtl="0"/>
          <a:r>
            <a:rPr lang="en-US" sz="2400" b="1" dirty="0">
              <a:solidFill>
                <a:schemeClr val="tx1"/>
              </a:solidFill>
              <a:latin typeface="Times New Roman" pitchFamily="18" charset="0"/>
              <a:cs typeface="Times New Roman" pitchFamily="18" charset="0"/>
            </a:rPr>
            <a:t>2005:</a:t>
          </a:r>
        </a:p>
      </dgm:t>
    </dgm:pt>
    <dgm:pt modelId="{0DE7D0EC-C73A-4F90-8C86-A8D65D54DBE0}" type="parTrans" cxnId="{983272EC-3B22-461F-9A70-AA170FB8E82F}">
      <dgm:prSet/>
      <dgm:spPr/>
      <dgm:t>
        <a:bodyPr/>
        <a:lstStyle/>
        <a:p>
          <a:endParaRPr lang="en-US"/>
        </a:p>
      </dgm:t>
    </dgm:pt>
    <dgm:pt modelId="{10819F16-DB2A-446C-8EDE-C814CA42E0DF}" type="sibTrans" cxnId="{983272EC-3B22-461F-9A70-AA170FB8E82F}">
      <dgm:prSet/>
      <dgm:spPr/>
      <dgm:t>
        <a:bodyPr/>
        <a:lstStyle/>
        <a:p>
          <a:endParaRPr lang="en-US"/>
        </a:p>
      </dgm:t>
    </dgm:pt>
    <dgm:pt modelId="{500EE0AC-1743-446D-93DD-4A8E3C37D5C9}">
      <dgm:prSet custT="1"/>
      <dgm:spPr>
        <a:solidFill>
          <a:srgbClr val="CCCCCC">
            <a:alpha val="90000"/>
          </a:srgbClr>
        </a:solidFill>
      </dgm:spPr>
      <dgm:t>
        <a:bodyPr/>
        <a:lstStyle/>
        <a:p>
          <a:pPr rtl="0"/>
          <a:r>
            <a:rPr lang="en-US" sz="1600" dirty="0">
              <a:latin typeface="Times New Roman" pitchFamily="18" charset="0"/>
              <a:cs typeface="Times New Roman" pitchFamily="18" charset="0"/>
            </a:rPr>
            <a:t>46,684 AIDS-related deaths worldwide in 2005.</a:t>
          </a:r>
        </a:p>
      </dgm:t>
    </dgm:pt>
    <dgm:pt modelId="{7654E5E9-5972-49A8-A1FC-082C8A0444A8}" type="parTrans" cxnId="{FD38CDB7-224E-4B4F-8536-5DCB2B5D5DBD}">
      <dgm:prSet/>
      <dgm:spPr/>
      <dgm:t>
        <a:bodyPr/>
        <a:lstStyle/>
        <a:p>
          <a:endParaRPr lang="en-US"/>
        </a:p>
      </dgm:t>
    </dgm:pt>
    <dgm:pt modelId="{F21CA0E4-FBF4-464F-9D33-A08A5A4BFB6F}" type="sibTrans" cxnId="{FD38CDB7-224E-4B4F-8536-5DCB2B5D5DBD}">
      <dgm:prSet/>
      <dgm:spPr/>
      <dgm:t>
        <a:bodyPr/>
        <a:lstStyle/>
        <a:p>
          <a:endParaRPr lang="en-US"/>
        </a:p>
      </dgm:t>
    </dgm:pt>
    <dgm:pt modelId="{779550BB-26AA-41EC-908C-3F34FF7FB100}">
      <dgm:prSet custT="1"/>
      <dgm:spPr>
        <a:solidFill>
          <a:srgbClr val="CCCCCC">
            <a:alpha val="90000"/>
          </a:srgbClr>
        </a:solidFill>
      </dgm:spPr>
      <dgm:t>
        <a:bodyPr/>
        <a:lstStyle/>
        <a:p>
          <a:pPr rtl="0"/>
          <a:r>
            <a:rPr lang="en-US" sz="1600" dirty="0">
              <a:latin typeface="Times New Roman" pitchFamily="18" charset="0"/>
              <a:cs typeface="Times New Roman" pitchFamily="18" charset="0"/>
            </a:rPr>
            <a:t>Penile circumcision clinical trials start in Africa.</a:t>
          </a:r>
        </a:p>
      </dgm:t>
    </dgm:pt>
    <dgm:pt modelId="{A04CF564-5B42-4824-8362-AD4A62B357C1}" type="parTrans" cxnId="{45212CF8-9D26-4230-B290-AAE810AE5DA6}">
      <dgm:prSet/>
      <dgm:spPr/>
      <dgm:t>
        <a:bodyPr/>
        <a:lstStyle/>
        <a:p>
          <a:endParaRPr lang="en-US"/>
        </a:p>
      </dgm:t>
    </dgm:pt>
    <dgm:pt modelId="{20A46EB9-C8F6-448D-962B-33505D0E4131}" type="sibTrans" cxnId="{45212CF8-9D26-4230-B290-AAE810AE5DA6}">
      <dgm:prSet/>
      <dgm:spPr/>
      <dgm:t>
        <a:bodyPr/>
        <a:lstStyle/>
        <a:p>
          <a:endParaRPr lang="en-US"/>
        </a:p>
      </dgm:t>
    </dgm:pt>
    <dgm:pt modelId="{C7E4A50E-CCAF-42D8-A8D9-A103EEC37010}">
      <dgm:prSet custT="1"/>
      <dgm:spPr>
        <a:solidFill>
          <a:srgbClr val="EF4025"/>
        </a:solidFill>
      </dgm:spPr>
      <dgm:t>
        <a:bodyPr/>
        <a:lstStyle/>
        <a:p>
          <a:pPr rtl="0"/>
          <a:r>
            <a:rPr lang="en-US" sz="2400" b="1" dirty="0">
              <a:solidFill>
                <a:schemeClr val="tx1"/>
              </a:solidFill>
              <a:latin typeface="Times New Roman" pitchFamily="18" charset="0"/>
              <a:cs typeface="Times New Roman" pitchFamily="18" charset="0"/>
            </a:rPr>
            <a:t>2006:</a:t>
          </a:r>
        </a:p>
      </dgm:t>
    </dgm:pt>
    <dgm:pt modelId="{2A6AA711-440F-4440-B71C-F05A269EAA6A}" type="parTrans" cxnId="{7D74D29E-0AEB-4E73-9C50-386DA03B13A3}">
      <dgm:prSet/>
      <dgm:spPr/>
      <dgm:t>
        <a:bodyPr/>
        <a:lstStyle/>
        <a:p>
          <a:endParaRPr lang="en-US"/>
        </a:p>
      </dgm:t>
    </dgm:pt>
    <dgm:pt modelId="{B663471D-4500-4007-B0DC-319AA68C232A}" type="sibTrans" cxnId="{7D74D29E-0AEB-4E73-9C50-386DA03B13A3}">
      <dgm:prSet/>
      <dgm:spPr/>
      <dgm:t>
        <a:bodyPr/>
        <a:lstStyle/>
        <a:p>
          <a:endParaRPr lang="en-US"/>
        </a:p>
      </dgm:t>
    </dgm:pt>
    <dgm:pt modelId="{ACBB678C-3DE0-4A3F-8D00-82A10CB2DEA0}">
      <dgm:prSet custT="1"/>
      <dgm:spPr>
        <a:solidFill>
          <a:srgbClr val="EF4025">
            <a:alpha val="90000"/>
          </a:srgbClr>
        </a:solidFill>
      </dgm:spPr>
      <dgm:t>
        <a:bodyPr/>
        <a:lstStyle/>
        <a:p>
          <a:pPr rtl="0"/>
          <a:r>
            <a:rPr lang="en-US" sz="1600" dirty="0">
              <a:latin typeface="Times New Roman" pitchFamily="18" charset="0"/>
              <a:cs typeface="Times New Roman" pitchFamily="18" charset="0"/>
            </a:rPr>
            <a:t>Only 28% of people with HIV in developing countries are receiving treatment.</a:t>
          </a:r>
        </a:p>
      </dgm:t>
    </dgm:pt>
    <dgm:pt modelId="{0144FFE8-F6B6-4B5E-B2AE-4C1EE1FE78A1}" type="parTrans" cxnId="{E0F7A5E7-5216-49AD-8CDA-5A5D68B06C29}">
      <dgm:prSet/>
      <dgm:spPr/>
      <dgm:t>
        <a:bodyPr/>
        <a:lstStyle/>
        <a:p>
          <a:endParaRPr lang="en-US"/>
        </a:p>
      </dgm:t>
    </dgm:pt>
    <dgm:pt modelId="{3251CA1B-7147-4339-9887-AB6B746DAC22}" type="sibTrans" cxnId="{E0F7A5E7-5216-49AD-8CDA-5A5D68B06C29}">
      <dgm:prSet/>
      <dgm:spPr/>
      <dgm:t>
        <a:bodyPr/>
        <a:lstStyle/>
        <a:p>
          <a:endParaRPr lang="en-US"/>
        </a:p>
      </dgm:t>
    </dgm:pt>
    <dgm:pt modelId="{1F0EB8E0-6F58-4EC0-BF1E-55C56E875B8B}">
      <dgm:prSet custT="1"/>
      <dgm:spPr>
        <a:solidFill>
          <a:srgbClr val="CCCCCC"/>
        </a:solidFill>
      </dgm:spPr>
      <dgm:t>
        <a:bodyPr/>
        <a:lstStyle/>
        <a:p>
          <a:pPr rtl="0"/>
          <a:r>
            <a:rPr lang="en-US" sz="2400" b="1" dirty="0">
              <a:solidFill>
                <a:schemeClr val="tx1"/>
              </a:solidFill>
              <a:latin typeface="Times New Roman" pitchFamily="18" charset="0"/>
              <a:cs typeface="Times New Roman" pitchFamily="18" charset="0"/>
            </a:rPr>
            <a:t>2007:</a:t>
          </a:r>
        </a:p>
      </dgm:t>
    </dgm:pt>
    <dgm:pt modelId="{19D02EF1-25E7-47F0-AFB0-F0BC8434301A}" type="parTrans" cxnId="{33AC9F13-9EF1-42CA-B7C8-9A306BAE5565}">
      <dgm:prSet/>
      <dgm:spPr/>
      <dgm:t>
        <a:bodyPr/>
        <a:lstStyle/>
        <a:p>
          <a:endParaRPr lang="en-US"/>
        </a:p>
      </dgm:t>
    </dgm:pt>
    <dgm:pt modelId="{932A0CEE-8762-40AC-83EA-54330674FE69}" type="sibTrans" cxnId="{33AC9F13-9EF1-42CA-B7C8-9A306BAE5565}">
      <dgm:prSet/>
      <dgm:spPr/>
      <dgm:t>
        <a:bodyPr/>
        <a:lstStyle/>
        <a:p>
          <a:endParaRPr lang="en-US"/>
        </a:p>
      </dgm:t>
    </dgm:pt>
    <dgm:pt modelId="{3F3FEF67-B34F-40D7-8A1B-BACD50DDA666}">
      <dgm:prSet custT="1"/>
      <dgm:spPr>
        <a:solidFill>
          <a:srgbClr val="CCCCCC">
            <a:alpha val="90000"/>
          </a:srgbClr>
        </a:solidFill>
      </dgm:spPr>
      <dgm:t>
        <a:bodyPr/>
        <a:lstStyle/>
        <a:p>
          <a:pPr rtl="0"/>
          <a:r>
            <a:rPr lang="en-US" sz="1600" dirty="0">
              <a:latin typeface="Times New Roman" pitchFamily="18" charset="0"/>
              <a:cs typeface="Times New Roman" pitchFamily="18" charset="0"/>
            </a:rPr>
            <a:t>An estimated 33 million people are living with HIV worldwide.</a:t>
          </a:r>
        </a:p>
      </dgm:t>
    </dgm:pt>
    <dgm:pt modelId="{54502BD4-C554-4B88-B68E-2F37C39EC32D}" type="parTrans" cxnId="{6F0DF7C3-26FC-44EA-89EE-97B48F17A4FA}">
      <dgm:prSet/>
      <dgm:spPr/>
      <dgm:t>
        <a:bodyPr/>
        <a:lstStyle/>
        <a:p>
          <a:endParaRPr lang="en-US"/>
        </a:p>
      </dgm:t>
    </dgm:pt>
    <dgm:pt modelId="{4EFC0E16-C24B-4FC6-BAE0-386EA011CB4F}" type="sibTrans" cxnId="{6F0DF7C3-26FC-44EA-89EE-97B48F17A4FA}">
      <dgm:prSet/>
      <dgm:spPr/>
      <dgm:t>
        <a:bodyPr/>
        <a:lstStyle/>
        <a:p>
          <a:endParaRPr lang="en-US"/>
        </a:p>
      </dgm:t>
    </dgm:pt>
    <dgm:pt modelId="{F1445D24-E0C3-4273-8D5F-13415CEAF8E7}" type="pres">
      <dgm:prSet presAssocID="{EC5A96D5-DE97-4F75-8029-335BA17F5660}" presName="Name0" presStyleCnt="0">
        <dgm:presLayoutVars>
          <dgm:chPref val="3"/>
          <dgm:dir/>
          <dgm:animLvl val="lvl"/>
          <dgm:resizeHandles/>
        </dgm:presLayoutVars>
      </dgm:prSet>
      <dgm:spPr/>
    </dgm:pt>
    <dgm:pt modelId="{4460BC4D-4A17-49B3-98CF-C3F4816B009A}" type="pres">
      <dgm:prSet presAssocID="{DD128B80-8903-49CF-8FF3-52257F378695}" presName="horFlow" presStyleCnt="0"/>
      <dgm:spPr/>
    </dgm:pt>
    <dgm:pt modelId="{8730AA9F-C902-46F0-AA21-0CC26F9DA0D1}" type="pres">
      <dgm:prSet presAssocID="{DD128B80-8903-49CF-8FF3-52257F378695}" presName="bigChev" presStyleLbl="node1" presStyleIdx="0" presStyleCnt="5" custScaleX="79778" custLinFactX="-43500" custLinFactNeighborX="-100000" custLinFactNeighborY="0"/>
      <dgm:spPr/>
    </dgm:pt>
    <dgm:pt modelId="{542C569B-36A4-4395-B887-FB738206D107}" type="pres">
      <dgm:prSet presAssocID="{CD42D89A-451C-4284-8511-5FF7C450B276}" presName="parTrans" presStyleCnt="0"/>
      <dgm:spPr/>
    </dgm:pt>
    <dgm:pt modelId="{4E97F2EC-B679-4043-9A77-A9FB9F9125CE}" type="pres">
      <dgm:prSet presAssocID="{A44C5CB2-8122-413E-B818-2DFB84DF8FD4}" presName="node" presStyleLbl="alignAccFollowNode1" presStyleIdx="0" presStyleCnt="6" custScaleX="207659" custLinFactNeighborX="-13984" custLinFactNeighborY="1601">
        <dgm:presLayoutVars>
          <dgm:bulletEnabled val="1"/>
        </dgm:presLayoutVars>
      </dgm:prSet>
      <dgm:spPr/>
    </dgm:pt>
    <dgm:pt modelId="{BB42CBF8-9DF3-4C13-A1F8-6696F9224671}" type="pres">
      <dgm:prSet presAssocID="{DD128B80-8903-49CF-8FF3-52257F378695}" presName="vSp" presStyleCnt="0"/>
      <dgm:spPr/>
    </dgm:pt>
    <dgm:pt modelId="{2EE25529-FAD7-4212-AEE6-CF1BBF69A227}" type="pres">
      <dgm:prSet presAssocID="{7A355207-3430-4604-A331-B0E6CCDC5AAC}" presName="horFlow" presStyleCnt="0"/>
      <dgm:spPr/>
    </dgm:pt>
    <dgm:pt modelId="{74F42010-D837-49DB-8732-1EA2F1C1842E}" type="pres">
      <dgm:prSet presAssocID="{7A355207-3430-4604-A331-B0E6CCDC5AAC}" presName="bigChev" presStyleLbl="node1" presStyleIdx="1" presStyleCnt="5" custScaleX="79778" custLinFactX="-43500" custLinFactNeighborX="-100000" custLinFactNeighborY="0"/>
      <dgm:spPr/>
    </dgm:pt>
    <dgm:pt modelId="{C42712E3-B8EF-43FD-BB7A-D71B1F76B50D}" type="pres">
      <dgm:prSet presAssocID="{299064CB-D4BF-4E45-8A77-A4E3F81D097F}" presName="parTrans" presStyleCnt="0"/>
      <dgm:spPr/>
    </dgm:pt>
    <dgm:pt modelId="{80FE580B-CA97-49AA-8F62-D71724F1BC54}" type="pres">
      <dgm:prSet presAssocID="{B67376A4-19DD-4AA7-A6B0-0E9D773F7570}" presName="node" presStyleLbl="alignAccFollowNode1" presStyleIdx="1" presStyleCnt="6" custScaleX="207659" custLinFactNeighborX="-24761" custLinFactNeighborY="1601">
        <dgm:presLayoutVars>
          <dgm:bulletEnabled val="1"/>
        </dgm:presLayoutVars>
      </dgm:prSet>
      <dgm:spPr/>
    </dgm:pt>
    <dgm:pt modelId="{99E28BE0-1285-4B9A-AA30-664ECB010488}" type="pres">
      <dgm:prSet presAssocID="{7A355207-3430-4604-A331-B0E6CCDC5AAC}" presName="vSp" presStyleCnt="0"/>
      <dgm:spPr/>
    </dgm:pt>
    <dgm:pt modelId="{2C8654EB-FB11-4BEF-A670-9B235C7D2894}" type="pres">
      <dgm:prSet presAssocID="{EE56C9C8-6946-4F17-87A0-5D82A2E794B0}" presName="horFlow" presStyleCnt="0"/>
      <dgm:spPr/>
    </dgm:pt>
    <dgm:pt modelId="{CE2F4D2E-2D8A-4E3F-82A4-2B0EC84745D6}" type="pres">
      <dgm:prSet presAssocID="{EE56C9C8-6946-4F17-87A0-5D82A2E794B0}" presName="bigChev" presStyleLbl="node1" presStyleIdx="2" presStyleCnt="5" custScaleX="79778" custLinFactX="-43500" custLinFactNeighborX="-100000" custLinFactNeighborY="422"/>
      <dgm:spPr/>
    </dgm:pt>
    <dgm:pt modelId="{585B7934-3C68-4661-B3A4-D04B749401D3}" type="pres">
      <dgm:prSet presAssocID="{7654E5E9-5972-49A8-A1FC-082C8A0444A8}" presName="parTrans" presStyleCnt="0"/>
      <dgm:spPr/>
    </dgm:pt>
    <dgm:pt modelId="{1D4021F2-7803-4E3E-A1FB-BD027EC2C3E9}" type="pres">
      <dgm:prSet presAssocID="{500EE0AC-1743-446D-93DD-4A8E3C37D5C9}" presName="node" presStyleLbl="alignAccFollowNode1" presStyleIdx="2" presStyleCnt="6" custScaleX="207659" custLinFactNeighborX="-4010" custLinFactNeighborY="1601">
        <dgm:presLayoutVars>
          <dgm:bulletEnabled val="1"/>
        </dgm:presLayoutVars>
      </dgm:prSet>
      <dgm:spPr/>
    </dgm:pt>
    <dgm:pt modelId="{53D8155E-CB67-4C8B-8ED1-D13CA9D664E1}" type="pres">
      <dgm:prSet presAssocID="{F21CA0E4-FBF4-464F-9D33-A08A5A4BFB6F}" presName="sibTrans" presStyleCnt="0"/>
      <dgm:spPr/>
    </dgm:pt>
    <dgm:pt modelId="{58EBFBA2-2766-49D4-9357-004AE4AFE25E}" type="pres">
      <dgm:prSet presAssocID="{779550BB-26AA-41EC-908C-3F34FF7FB100}" presName="node" presStyleLbl="alignAccFollowNode1" presStyleIdx="3" presStyleCnt="6" custScaleX="149051">
        <dgm:presLayoutVars>
          <dgm:bulletEnabled val="1"/>
        </dgm:presLayoutVars>
      </dgm:prSet>
      <dgm:spPr/>
    </dgm:pt>
    <dgm:pt modelId="{6CBDB647-69C0-4963-A7CC-7027939DAB49}" type="pres">
      <dgm:prSet presAssocID="{EE56C9C8-6946-4F17-87A0-5D82A2E794B0}" presName="vSp" presStyleCnt="0"/>
      <dgm:spPr/>
    </dgm:pt>
    <dgm:pt modelId="{0ABEC0DF-54D9-471C-852A-5418DF88B7D1}" type="pres">
      <dgm:prSet presAssocID="{C7E4A50E-CCAF-42D8-A8D9-A103EEC37010}" presName="horFlow" presStyleCnt="0"/>
      <dgm:spPr/>
    </dgm:pt>
    <dgm:pt modelId="{AE120E3F-DD70-41C7-B720-AAAB2A54FB4B}" type="pres">
      <dgm:prSet presAssocID="{C7E4A50E-CCAF-42D8-A8D9-A103EEC37010}" presName="bigChev" presStyleLbl="node1" presStyleIdx="3" presStyleCnt="5" custScaleX="79778" custLinFactX="-43500" custLinFactNeighborX="-100000" custLinFactNeighborY="422"/>
      <dgm:spPr/>
    </dgm:pt>
    <dgm:pt modelId="{0524A1DA-1926-4F7B-A9F0-75767A7C9459}" type="pres">
      <dgm:prSet presAssocID="{0144FFE8-F6B6-4B5E-B2AE-4C1EE1FE78A1}" presName="parTrans" presStyleCnt="0"/>
      <dgm:spPr/>
    </dgm:pt>
    <dgm:pt modelId="{D06ABC3F-57DD-4B99-9F94-8F97ABF1B87E}" type="pres">
      <dgm:prSet presAssocID="{ACBB678C-3DE0-4A3F-8D00-82A10CB2DEA0}" presName="node" presStyleLbl="alignAccFollowNode1" presStyleIdx="4" presStyleCnt="6" custScaleX="207659" custLinFactNeighborX="-3590" custLinFactNeighborY="1601">
        <dgm:presLayoutVars>
          <dgm:bulletEnabled val="1"/>
        </dgm:presLayoutVars>
      </dgm:prSet>
      <dgm:spPr/>
    </dgm:pt>
    <dgm:pt modelId="{66E0122C-9F8E-4C43-B34F-A5FFD870D30D}" type="pres">
      <dgm:prSet presAssocID="{C7E4A50E-CCAF-42D8-A8D9-A103EEC37010}" presName="vSp" presStyleCnt="0"/>
      <dgm:spPr/>
    </dgm:pt>
    <dgm:pt modelId="{22591BCF-4DAC-4E1A-8A21-BEF4C2D438FC}" type="pres">
      <dgm:prSet presAssocID="{1F0EB8E0-6F58-4EC0-BF1E-55C56E875B8B}" presName="horFlow" presStyleCnt="0"/>
      <dgm:spPr/>
    </dgm:pt>
    <dgm:pt modelId="{8E37A8C1-47B3-4AB2-8FDE-996B650402D8}" type="pres">
      <dgm:prSet presAssocID="{1F0EB8E0-6F58-4EC0-BF1E-55C56E875B8B}" presName="bigChev" presStyleLbl="node1" presStyleIdx="4" presStyleCnt="5" custScaleX="79778" custLinFactX="-43500" custLinFactNeighborX="-100000" custLinFactNeighborY="269"/>
      <dgm:spPr/>
    </dgm:pt>
    <dgm:pt modelId="{FC002629-3A28-4E8A-99D8-EF98236549C9}" type="pres">
      <dgm:prSet presAssocID="{54502BD4-C554-4B88-B68E-2F37C39EC32D}" presName="parTrans" presStyleCnt="0"/>
      <dgm:spPr/>
    </dgm:pt>
    <dgm:pt modelId="{1103671D-F281-4227-B00D-EEE787F0B3FD}" type="pres">
      <dgm:prSet presAssocID="{3F3FEF67-B34F-40D7-8A1B-BACD50DDA666}" presName="node" presStyleLbl="alignAccFollowNode1" presStyleIdx="5" presStyleCnt="6" custScaleX="207659" custLinFactNeighborX="-14367" custLinFactNeighborY="1601">
        <dgm:presLayoutVars>
          <dgm:bulletEnabled val="1"/>
        </dgm:presLayoutVars>
      </dgm:prSet>
      <dgm:spPr/>
    </dgm:pt>
  </dgm:ptLst>
  <dgm:cxnLst>
    <dgm:cxn modelId="{DA0B3910-DF8A-46AD-8DD3-530E8D1DF8B2}" srcId="{EC5A96D5-DE97-4F75-8029-335BA17F5660}" destId="{7A355207-3430-4604-A331-B0E6CCDC5AAC}" srcOrd="1" destOrd="0" parTransId="{109B367C-411A-4A34-B97D-A75C7B02D0C2}" sibTransId="{53E6F871-C4A0-4822-88DF-35C28659152D}"/>
    <dgm:cxn modelId="{33AC9F13-9EF1-42CA-B7C8-9A306BAE5565}" srcId="{EC5A96D5-DE97-4F75-8029-335BA17F5660}" destId="{1F0EB8E0-6F58-4EC0-BF1E-55C56E875B8B}" srcOrd="4" destOrd="0" parTransId="{19D02EF1-25E7-47F0-AFB0-F0BC8434301A}" sibTransId="{932A0CEE-8762-40AC-83EA-54330674FE69}"/>
    <dgm:cxn modelId="{95B5F01B-160C-49AE-8371-B05B9851A0D3}" type="presOf" srcId="{ACBB678C-3DE0-4A3F-8D00-82A10CB2DEA0}" destId="{D06ABC3F-57DD-4B99-9F94-8F97ABF1B87E}" srcOrd="0" destOrd="0" presId="urn:microsoft.com/office/officeart/2005/8/layout/lProcess3"/>
    <dgm:cxn modelId="{32A64522-A8D7-4043-8E30-319DB0FDFDBC}" type="presOf" srcId="{1F0EB8E0-6F58-4EC0-BF1E-55C56E875B8B}" destId="{8E37A8C1-47B3-4AB2-8FDE-996B650402D8}" srcOrd="0" destOrd="0" presId="urn:microsoft.com/office/officeart/2005/8/layout/lProcess3"/>
    <dgm:cxn modelId="{3615CD31-B534-4009-8961-4639298E2D36}" type="presOf" srcId="{EC5A96D5-DE97-4F75-8029-335BA17F5660}" destId="{F1445D24-E0C3-4273-8D5F-13415CEAF8E7}" srcOrd="0" destOrd="0" presId="urn:microsoft.com/office/officeart/2005/8/layout/lProcess3"/>
    <dgm:cxn modelId="{4D2C1436-8AC3-415C-AD48-A5DF18BE7B5A}" type="presOf" srcId="{EE56C9C8-6946-4F17-87A0-5D82A2E794B0}" destId="{CE2F4D2E-2D8A-4E3F-82A4-2B0EC84745D6}" srcOrd="0" destOrd="0" presId="urn:microsoft.com/office/officeart/2005/8/layout/lProcess3"/>
    <dgm:cxn modelId="{F6DCC15F-AF94-40B9-B7E2-6D96F454699F}" type="presOf" srcId="{7A355207-3430-4604-A331-B0E6CCDC5AAC}" destId="{74F42010-D837-49DB-8732-1EA2F1C1842E}" srcOrd="0" destOrd="0" presId="urn:microsoft.com/office/officeart/2005/8/layout/lProcess3"/>
    <dgm:cxn modelId="{C5850860-72F6-4368-B07A-A928922DC388}" srcId="{7A355207-3430-4604-A331-B0E6CCDC5AAC}" destId="{B67376A4-19DD-4AA7-A6B0-0E9D773F7570}" srcOrd="0" destOrd="0" parTransId="{299064CB-D4BF-4E45-8A77-A4E3F81D097F}" sibTransId="{51CA5FF3-21A5-4A5F-BB82-AE33263B4E75}"/>
    <dgm:cxn modelId="{FBD69549-A41B-4937-9142-DF81D893BED4}" type="presOf" srcId="{3F3FEF67-B34F-40D7-8A1B-BACD50DDA666}" destId="{1103671D-F281-4227-B00D-EEE787F0B3FD}" srcOrd="0" destOrd="0" presId="urn:microsoft.com/office/officeart/2005/8/layout/lProcess3"/>
    <dgm:cxn modelId="{F098408C-9C81-44ED-BC72-E901852A324F}" type="presOf" srcId="{779550BB-26AA-41EC-908C-3F34FF7FB100}" destId="{58EBFBA2-2766-49D4-9357-004AE4AFE25E}" srcOrd="0" destOrd="0" presId="urn:microsoft.com/office/officeart/2005/8/layout/lProcess3"/>
    <dgm:cxn modelId="{6534DF9B-3C44-40B6-A470-C93CE58DC77D}" type="presOf" srcId="{C7E4A50E-CCAF-42D8-A8D9-A103EEC37010}" destId="{AE120E3F-DD70-41C7-B720-AAAB2A54FB4B}" srcOrd="0" destOrd="0" presId="urn:microsoft.com/office/officeart/2005/8/layout/lProcess3"/>
    <dgm:cxn modelId="{7D74D29E-0AEB-4E73-9C50-386DA03B13A3}" srcId="{EC5A96D5-DE97-4F75-8029-335BA17F5660}" destId="{C7E4A50E-CCAF-42D8-A8D9-A103EEC37010}" srcOrd="3" destOrd="0" parTransId="{2A6AA711-440F-4440-B71C-F05A269EAA6A}" sibTransId="{B663471D-4500-4007-B0DC-319AA68C232A}"/>
    <dgm:cxn modelId="{E2C90CA4-A6E4-423B-8666-E5B90185B289}" srcId="{DD128B80-8903-49CF-8FF3-52257F378695}" destId="{A44C5CB2-8122-413E-B818-2DFB84DF8FD4}" srcOrd="0" destOrd="0" parTransId="{CD42D89A-451C-4284-8511-5FF7C450B276}" sibTransId="{F8904103-3025-4184-8409-2EB886D20443}"/>
    <dgm:cxn modelId="{295E03B1-6995-436C-A3FB-538D0AF8209E}" type="presOf" srcId="{500EE0AC-1743-446D-93DD-4A8E3C37D5C9}" destId="{1D4021F2-7803-4E3E-A1FB-BD027EC2C3E9}" srcOrd="0" destOrd="0" presId="urn:microsoft.com/office/officeart/2005/8/layout/lProcess3"/>
    <dgm:cxn modelId="{A5408CB6-04E3-4A4E-97C0-FE0C124FE100}" srcId="{EC5A96D5-DE97-4F75-8029-335BA17F5660}" destId="{DD128B80-8903-49CF-8FF3-52257F378695}" srcOrd="0" destOrd="0" parTransId="{7F548ACA-7FBB-4499-9EAE-27BF780401EA}" sibTransId="{27EF8022-0E0F-4587-BDAD-38E54ED72ED8}"/>
    <dgm:cxn modelId="{FD38CDB7-224E-4B4F-8536-5DCB2B5D5DBD}" srcId="{EE56C9C8-6946-4F17-87A0-5D82A2E794B0}" destId="{500EE0AC-1743-446D-93DD-4A8E3C37D5C9}" srcOrd="0" destOrd="0" parTransId="{7654E5E9-5972-49A8-A1FC-082C8A0444A8}" sibTransId="{F21CA0E4-FBF4-464F-9D33-A08A5A4BFB6F}"/>
    <dgm:cxn modelId="{6F0DF7C3-26FC-44EA-89EE-97B48F17A4FA}" srcId="{1F0EB8E0-6F58-4EC0-BF1E-55C56E875B8B}" destId="{3F3FEF67-B34F-40D7-8A1B-BACD50DDA666}" srcOrd="0" destOrd="0" parTransId="{54502BD4-C554-4B88-B68E-2F37C39EC32D}" sibTransId="{4EFC0E16-C24B-4FC6-BAE0-386EA011CB4F}"/>
    <dgm:cxn modelId="{E0F7A5E7-5216-49AD-8CDA-5A5D68B06C29}" srcId="{C7E4A50E-CCAF-42D8-A8D9-A103EEC37010}" destId="{ACBB678C-3DE0-4A3F-8D00-82A10CB2DEA0}" srcOrd="0" destOrd="0" parTransId="{0144FFE8-F6B6-4B5E-B2AE-4C1EE1FE78A1}" sibTransId="{3251CA1B-7147-4339-9887-AB6B746DAC22}"/>
    <dgm:cxn modelId="{853696E8-0FEE-4C50-9C81-6B6B02C488F7}" type="presOf" srcId="{A44C5CB2-8122-413E-B818-2DFB84DF8FD4}" destId="{4E97F2EC-B679-4043-9A77-A9FB9F9125CE}" srcOrd="0" destOrd="0" presId="urn:microsoft.com/office/officeart/2005/8/layout/lProcess3"/>
    <dgm:cxn modelId="{983272EC-3B22-461F-9A70-AA170FB8E82F}" srcId="{EC5A96D5-DE97-4F75-8029-335BA17F5660}" destId="{EE56C9C8-6946-4F17-87A0-5D82A2E794B0}" srcOrd="2" destOrd="0" parTransId="{0DE7D0EC-C73A-4F90-8C86-A8D65D54DBE0}" sibTransId="{10819F16-DB2A-446C-8EDE-C814CA42E0DF}"/>
    <dgm:cxn modelId="{C2B782F5-9626-4CF0-9138-67D1889388F5}" type="presOf" srcId="{B67376A4-19DD-4AA7-A6B0-0E9D773F7570}" destId="{80FE580B-CA97-49AA-8F62-D71724F1BC54}" srcOrd="0" destOrd="0" presId="urn:microsoft.com/office/officeart/2005/8/layout/lProcess3"/>
    <dgm:cxn modelId="{45212CF8-9D26-4230-B290-AAE810AE5DA6}" srcId="{EE56C9C8-6946-4F17-87A0-5D82A2E794B0}" destId="{779550BB-26AA-41EC-908C-3F34FF7FB100}" srcOrd="1" destOrd="0" parTransId="{A04CF564-5B42-4824-8362-AD4A62B357C1}" sibTransId="{20A46EB9-C8F6-448D-962B-33505D0E4131}"/>
    <dgm:cxn modelId="{4F2DA9FC-9B7A-40B3-AE99-06E6CCBDCC87}" type="presOf" srcId="{DD128B80-8903-49CF-8FF3-52257F378695}" destId="{8730AA9F-C902-46F0-AA21-0CC26F9DA0D1}" srcOrd="0" destOrd="0" presId="urn:microsoft.com/office/officeart/2005/8/layout/lProcess3"/>
    <dgm:cxn modelId="{2A6361F0-25BF-4E20-AD91-70FC68F8F1DC}" type="presParOf" srcId="{F1445D24-E0C3-4273-8D5F-13415CEAF8E7}" destId="{4460BC4D-4A17-49B3-98CF-C3F4816B009A}" srcOrd="0" destOrd="0" presId="urn:microsoft.com/office/officeart/2005/8/layout/lProcess3"/>
    <dgm:cxn modelId="{FEC9B5A3-90AC-41FC-ABB8-48946B2D61AF}" type="presParOf" srcId="{4460BC4D-4A17-49B3-98CF-C3F4816B009A}" destId="{8730AA9F-C902-46F0-AA21-0CC26F9DA0D1}" srcOrd="0" destOrd="0" presId="urn:microsoft.com/office/officeart/2005/8/layout/lProcess3"/>
    <dgm:cxn modelId="{C80A1245-660B-4802-832E-6DA33673FD2B}" type="presParOf" srcId="{4460BC4D-4A17-49B3-98CF-C3F4816B009A}" destId="{542C569B-36A4-4395-B887-FB738206D107}" srcOrd="1" destOrd="0" presId="urn:microsoft.com/office/officeart/2005/8/layout/lProcess3"/>
    <dgm:cxn modelId="{7444F04E-2BF5-4E36-B7B7-45A2C8306126}" type="presParOf" srcId="{4460BC4D-4A17-49B3-98CF-C3F4816B009A}" destId="{4E97F2EC-B679-4043-9A77-A9FB9F9125CE}" srcOrd="2" destOrd="0" presId="urn:microsoft.com/office/officeart/2005/8/layout/lProcess3"/>
    <dgm:cxn modelId="{9F3C0155-71D0-483D-B4D5-D3856FB6D85D}" type="presParOf" srcId="{F1445D24-E0C3-4273-8D5F-13415CEAF8E7}" destId="{BB42CBF8-9DF3-4C13-A1F8-6696F9224671}" srcOrd="1" destOrd="0" presId="urn:microsoft.com/office/officeart/2005/8/layout/lProcess3"/>
    <dgm:cxn modelId="{BD9C824F-A790-49D1-9F04-3BD7B9692E30}" type="presParOf" srcId="{F1445D24-E0C3-4273-8D5F-13415CEAF8E7}" destId="{2EE25529-FAD7-4212-AEE6-CF1BBF69A227}" srcOrd="2" destOrd="0" presId="urn:microsoft.com/office/officeart/2005/8/layout/lProcess3"/>
    <dgm:cxn modelId="{D329F958-8532-466A-9836-6EEE9729FA8C}" type="presParOf" srcId="{2EE25529-FAD7-4212-AEE6-CF1BBF69A227}" destId="{74F42010-D837-49DB-8732-1EA2F1C1842E}" srcOrd="0" destOrd="0" presId="urn:microsoft.com/office/officeart/2005/8/layout/lProcess3"/>
    <dgm:cxn modelId="{DEBB2E33-845E-48AE-9580-21E0ACB2D2E3}" type="presParOf" srcId="{2EE25529-FAD7-4212-AEE6-CF1BBF69A227}" destId="{C42712E3-B8EF-43FD-BB7A-D71B1F76B50D}" srcOrd="1" destOrd="0" presId="urn:microsoft.com/office/officeart/2005/8/layout/lProcess3"/>
    <dgm:cxn modelId="{0A33012B-7B2E-404D-94A0-F719C430BA62}" type="presParOf" srcId="{2EE25529-FAD7-4212-AEE6-CF1BBF69A227}" destId="{80FE580B-CA97-49AA-8F62-D71724F1BC54}" srcOrd="2" destOrd="0" presId="urn:microsoft.com/office/officeart/2005/8/layout/lProcess3"/>
    <dgm:cxn modelId="{A0F6FD99-25A8-4E5E-BE9B-5FE69E24DA4F}" type="presParOf" srcId="{F1445D24-E0C3-4273-8D5F-13415CEAF8E7}" destId="{99E28BE0-1285-4B9A-AA30-664ECB010488}" srcOrd="3" destOrd="0" presId="urn:microsoft.com/office/officeart/2005/8/layout/lProcess3"/>
    <dgm:cxn modelId="{E2E8734C-ED48-4DF5-94AC-F5338DA7C6EF}" type="presParOf" srcId="{F1445D24-E0C3-4273-8D5F-13415CEAF8E7}" destId="{2C8654EB-FB11-4BEF-A670-9B235C7D2894}" srcOrd="4" destOrd="0" presId="urn:microsoft.com/office/officeart/2005/8/layout/lProcess3"/>
    <dgm:cxn modelId="{DABC1326-0DBA-4204-8029-BC4D0DEC121F}" type="presParOf" srcId="{2C8654EB-FB11-4BEF-A670-9B235C7D2894}" destId="{CE2F4D2E-2D8A-4E3F-82A4-2B0EC84745D6}" srcOrd="0" destOrd="0" presId="urn:microsoft.com/office/officeart/2005/8/layout/lProcess3"/>
    <dgm:cxn modelId="{7897337F-8F79-4184-90CE-85D376D850CC}" type="presParOf" srcId="{2C8654EB-FB11-4BEF-A670-9B235C7D2894}" destId="{585B7934-3C68-4661-B3A4-D04B749401D3}" srcOrd="1" destOrd="0" presId="urn:microsoft.com/office/officeart/2005/8/layout/lProcess3"/>
    <dgm:cxn modelId="{D7EBDA66-5088-47E7-A7F7-D4210FC632FD}" type="presParOf" srcId="{2C8654EB-FB11-4BEF-A670-9B235C7D2894}" destId="{1D4021F2-7803-4E3E-A1FB-BD027EC2C3E9}" srcOrd="2" destOrd="0" presId="urn:microsoft.com/office/officeart/2005/8/layout/lProcess3"/>
    <dgm:cxn modelId="{C9D9F1E5-2504-49EF-958A-ED9629EA6B92}" type="presParOf" srcId="{2C8654EB-FB11-4BEF-A670-9B235C7D2894}" destId="{53D8155E-CB67-4C8B-8ED1-D13CA9D664E1}" srcOrd="3" destOrd="0" presId="urn:microsoft.com/office/officeart/2005/8/layout/lProcess3"/>
    <dgm:cxn modelId="{FCB01A1B-0156-46C6-8BCD-E0050E07DBE9}" type="presParOf" srcId="{2C8654EB-FB11-4BEF-A670-9B235C7D2894}" destId="{58EBFBA2-2766-49D4-9357-004AE4AFE25E}" srcOrd="4" destOrd="0" presId="urn:microsoft.com/office/officeart/2005/8/layout/lProcess3"/>
    <dgm:cxn modelId="{80C11CB4-E67F-402D-B727-39ECACCFFD1B}" type="presParOf" srcId="{F1445D24-E0C3-4273-8D5F-13415CEAF8E7}" destId="{6CBDB647-69C0-4963-A7CC-7027939DAB49}" srcOrd="5" destOrd="0" presId="urn:microsoft.com/office/officeart/2005/8/layout/lProcess3"/>
    <dgm:cxn modelId="{02469180-2410-4791-8219-93D3AE2325D9}" type="presParOf" srcId="{F1445D24-E0C3-4273-8D5F-13415CEAF8E7}" destId="{0ABEC0DF-54D9-471C-852A-5418DF88B7D1}" srcOrd="6" destOrd="0" presId="urn:microsoft.com/office/officeart/2005/8/layout/lProcess3"/>
    <dgm:cxn modelId="{7C411626-0633-40CD-929D-094EF1FB0A30}" type="presParOf" srcId="{0ABEC0DF-54D9-471C-852A-5418DF88B7D1}" destId="{AE120E3F-DD70-41C7-B720-AAAB2A54FB4B}" srcOrd="0" destOrd="0" presId="urn:microsoft.com/office/officeart/2005/8/layout/lProcess3"/>
    <dgm:cxn modelId="{3F9E6B85-18FC-4C34-BECF-16052E664E22}" type="presParOf" srcId="{0ABEC0DF-54D9-471C-852A-5418DF88B7D1}" destId="{0524A1DA-1926-4F7B-A9F0-75767A7C9459}" srcOrd="1" destOrd="0" presId="urn:microsoft.com/office/officeart/2005/8/layout/lProcess3"/>
    <dgm:cxn modelId="{368117A3-14FE-4DAB-B633-0F9763346360}" type="presParOf" srcId="{0ABEC0DF-54D9-471C-852A-5418DF88B7D1}" destId="{D06ABC3F-57DD-4B99-9F94-8F97ABF1B87E}" srcOrd="2" destOrd="0" presId="urn:microsoft.com/office/officeart/2005/8/layout/lProcess3"/>
    <dgm:cxn modelId="{834CA2D5-1D25-4EBF-BC84-2807402CB494}" type="presParOf" srcId="{F1445D24-E0C3-4273-8D5F-13415CEAF8E7}" destId="{66E0122C-9F8E-4C43-B34F-A5FFD870D30D}" srcOrd="7" destOrd="0" presId="urn:microsoft.com/office/officeart/2005/8/layout/lProcess3"/>
    <dgm:cxn modelId="{CB0EEF4C-9ACC-4C3A-8D40-DF95B163FD87}" type="presParOf" srcId="{F1445D24-E0C3-4273-8D5F-13415CEAF8E7}" destId="{22591BCF-4DAC-4E1A-8A21-BEF4C2D438FC}" srcOrd="8" destOrd="0" presId="urn:microsoft.com/office/officeart/2005/8/layout/lProcess3"/>
    <dgm:cxn modelId="{20CC70CD-A7D9-439A-B2D6-53F08A7B3102}" type="presParOf" srcId="{22591BCF-4DAC-4E1A-8A21-BEF4C2D438FC}" destId="{8E37A8C1-47B3-4AB2-8FDE-996B650402D8}" srcOrd="0" destOrd="0" presId="urn:microsoft.com/office/officeart/2005/8/layout/lProcess3"/>
    <dgm:cxn modelId="{1E936B1B-CA32-4F4B-A111-E7C8D15C0389}" type="presParOf" srcId="{22591BCF-4DAC-4E1A-8A21-BEF4C2D438FC}" destId="{FC002629-3A28-4E8A-99D8-EF98236549C9}" srcOrd="1" destOrd="0" presId="urn:microsoft.com/office/officeart/2005/8/layout/lProcess3"/>
    <dgm:cxn modelId="{E79CD112-F44D-4E2F-ADD5-B75B53956D30}" type="presParOf" srcId="{22591BCF-4DAC-4E1A-8A21-BEF4C2D438FC}" destId="{1103671D-F281-4227-B00D-EEE787F0B3F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EC2392-7BA3-48C5-A1AD-FD93903BE08E}" type="doc">
      <dgm:prSet loTypeId="urn:microsoft.com/office/officeart/2005/8/layout/pyramid3" loCatId="pyramid" qsTypeId="urn:microsoft.com/office/officeart/2005/8/quickstyle/simple1" qsCatId="simple" csTypeId="urn:microsoft.com/office/officeart/2005/8/colors/accent1_2" csCatId="accent1" phldr="1"/>
      <dgm:spPr/>
    </dgm:pt>
    <dgm:pt modelId="{FDA7235F-7E32-4AAB-B309-7CE85AE33F33}">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1.1 million people living with HIV</a:t>
          </a:r>
        </a:p>
      </dgm:t>
    </dgm:pt>
    <dgm:pt modelId="{BE55E659-0A72-41E1-B901-4755AAA825AE}" type="par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D69E14B-6AD7-48F0-87FE-98E494CCE629}" type="sib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7159D66-7213-4B7A-B173-003B2AE2B7C9}">
      <dgm:prSet phldrT="[Text]" custT="1"/>
      <dgm:spPr>
        <a:solidFill>
          <a:schemeClr val="accent2"/>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935,000 (85%) know their status</a:t>
          </a:r>
        </a:p>
      </dgm:t>
    </dgm:pt>
    <dgm:pt modelId="{79F8A3FA-ACCB-49EE-8C3A-81CBA45E3BAD}" type="par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7FB7ABDD-650E-41F8-9798-7EADF9F59115}" type="sib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4283654C-5370-49B5-847C-C0339B417F13}">
      <dgm:prSet phldrT="[Text]" custT="1"/>
      <dgm:spPr>
        <a:solidFill>
          <a:srgbClr val="B04848"/>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682,000 (62%) have started HIV medical care</a:t>
          </a:r>
        </a:p>
      </dgm:t>
    </dgm:pt>
    <dgm:pt modelId="{095D3C8E-8E16-4C32-854A-29A9480A96C0}" type="par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92D7951F-455A-4D6D-BDFA-E6E296797F6B}" type="sib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BC29A141-897F-45E0-B27B-EA86F404673E}">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528,000 (48%) have stayed in HIV medical care</a:t>
          </a:r>
        </a:p>
      </dgm:t>
    </dgm:pt>
    <dgm:pt modelId="{DBFDC72D-6B23-4852-953E-51530ACD264D}" type="par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11BC62F-A124-4DA7-BAF8-422189315533}" type="sib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B3DE1CC-9779-4C17-852C-239DD810DAC4}">
      <dgm:prSet phldrT="[Text]" custT="1"/>
      <dgm:spPr>
        <a:solidFill>
          <a:srgbClr val="EF4025"/>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539,000      </a:t>
          </a:r>
        </a:p>
        <a:p>
          <a:r>
            <a:rPr lang="en-US" sz="1400" b="1" dirty="0">
              <a:solidFill>
                <a:schemeClr val="tx1"/>
              </a:solidFill>
              <a:latin typeface="Times New Roman" panose="02020603050405020304" pitchFamily="18" charset="0"/>
              <a:cs typeface="Times New Roman" panose="02020603050405020304" pitchFamily="18" charset="0"/>
            </a:rPr>
            <a:t>(49%)</a:t>
          </a:r>
        </a:p>
      </dgm:t>
    </dgm:pt>
    <dgm:pt modelId="{4600F962-D4C1-4D46-B89D-2A286D743D19}" type="par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CF88EFDD-D1F4-4FB1-ABAE-299249D43D97}" type="sib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08DA986F-3BFB-40B9-AD57-C7FC086DBC69}" type="pres">
      <dgm:prSet presAssocID="{3AEC2392-7BA3-48C5-A1AD-FD93903BE08E}" presName="Name0" presStyleCnt="0">
        <dgm:presLayoutVars>
          <dgm:dir/>
          <dgm:animLvl val="lvl"/>
          <dgm:resizeHandles val="exact"/>
        </dgm:presLayoutVars>
      </dgm:prSet>
      <dgm:spPr/>
    </dgm:pt>
    <dgm:pt modelId="{AC8CF314-6535-4A26-9EA4-BF49BF84557C}" type="pres">
      <dgm:prSet presAssocID="{FDA7235F-7E32-4AAB-B309-7CE85AE33F33}" presName="Name8" presStyleCnt="0"/>
      <dgm:spPr/>
    </dgm:pt>
    <dgm:pt modelId="{38972DDD-4C75-4AAD-A7A3-C6536124EFAE}" type="pres">
      <dgm:prSet presAssocID="{FDA7235F-7E32-4AAB-B309-7CE85AE33F33}" presName="level" presStyleLbl="node1" presStyleIdx="0" presStyleCnt="5">
        <dgm:presLayoutVars>
          <dgm:chMax val="1"/>
          <dgm:bulletEnabled val="1"/>
        </dgm:presLayoutVars>
      </dgm:prSet>
      <dgm:spPr/>
    </dgm:pt>
    <dgm:pt modelId="{E8AE81A6-CA93-41B2-98A6-6464A81DE4A7}" type="pres">
      <dgm:prSet presAssocID="{FDA7235F-7E32-4AAB-B309-7CE85AE33F33}" presName="levelTx" presStyleLbl="revTx" presStyleIdx="0" presStyleCnt="0">
        <dgm:presLayoutVars>
          <dgm:chMax val="1"/>
          <dgm:bulletEnabled val="1"/>
        </dgm:presLayoutVars>
      </dgm:prSet>
      <dgm:spPr/>
    </dgm:pt>
    <dgm:pt modelId="{80D1DE4E-2191-4934-A13D-CA2C592DB72B}" type="pres">
      <dgm:prSet presAssocID="{27159D66-7213-4B7A-B173-003B2AE2B7C9}" presName="Name8" presStyleCnt="0"/>
      <dgm:spPr/>
    </dgm:pt>
    <dgm:pt modelId="{609F17D4-79FB-47FD-80DA-D7D1FC04F803}" type="pres">
      <dgm:prSet presAssocID="{27159D66-7213-4B7A-B173-003B2AE2B7C9}" presName="level" presStyleLbl="node1" presStyleIdx="1" presStyleCnt="5">
        <dgm:presLayoutVars>
          <dgm:chMax val="1"/>
          <dgm:bulletEnabled val="1"/>
        </dgm:presLayoutVars>
      </dgm:prSet>
      <dgm:spPr/>
    </dgm:pt>
    <dgm:pt modelId="{772D2D05-7167-4BF3-BDCA-C8BD9AEC6314}" type="pres">
      <dgm:prSet presAssocID="{27159D66-7213-4B7A-B173-003B2AE2B7C9}" presName="levelTx" presStyleLbl="revTx" presStyleIdx="0" presStyleCnt="0">
        <dgm:presLayoutVars>
          <dgm:chMax val="1"/>
          <dgm:bulletEnabled val="1"/>
        </dgm:presLayoutVars>
      </dgm:prSet>
      <dgm:spPr/>
    </dgm:pt>
    <dgm:pt modelId="{5BDE9701-1687-462A-AA22-19834CBD409D}" type="pres">
      <dgm:prSet presAssocID="{4283654C-5370-49B5-847C-C0339B417F13}" presName="Name8" presStyleCnt="0"/>
      <dgm:spPr/>
    </dgm:pt>
    <dgm:pt modelId="{D406DB0B-664D-4505-9A9A-1AC021DA25B3}" type="pres">
      <dgm:prSet presAssocID="{4283654C-5370-49B5-847C-C0339B417F13}" presName="level" presStyleLbl="node1" presStyleIdx="2" presStyleCnt="5">
        <dgm:presLayoutVars>
          <dgm:chMax val="1"/>
          <dgm:bulletEnabled val="1"/>
        </dgm:presLayoutVars>
      </dgm:prSet>
      <dgm:spPr/>
    </dgm:pt>
    <dgm:pt modelId="{8F0A9E06-8626-47F8-8C2D-7D2BCD6076A3}" type="pres">
      <dgm:prSet presAssocID="{4283654C-5370-49B5-847C-C0339B417F13}" presName="levelTx" presStyleLbl="revTx" presStyleIdx="0" presStyleCnt="0">
        <dgm:presLayoutVars>
          <dgm:chMax val="1"/>
          <dgm:bulletEnabled val="1"/>
        </dgm:presLayoutVars>
      </dgm:prSet>
      <dgm:spPr/>
    </dgm:pt>
    <dgm:pt modelId="{04956A4A-D12F-468B-8FDA-42BBD21E98D4}" type="pres">
      <dgm:prSet presAssocID="{BC29A141-897F-45E0-B27B-EA86F404673E}" presName="Name8" presStyleCnt="0"/>
      <dgm:spPr/>
    </dgm:pt>
    <dgm:pt modelId="{BC7BF8BF-01E2-475F-9C36-308F3999FA75}" type="pres">
      <dgm:prSet presAssocID="{BC29A141-897F-45E0-B27B-EA86F404673E}" presName="level" presStyleLbl="node1" presStyleIdx="3" presStyleCnt="5">
        <dgm:presLayoutVars>
          <dgm:chMax val="1"/>
          <dgm:bulletEnabled val="1"/>
        </dgm:presLayoutVars>
      </dgm:prSet>
      <dgm:spPr/>
    </dgm:pt>
    <dgm:pt modelId="{8BDABD26-7D01-40FC-8FE9-0286D36D4A92}" type="pres">
      <dgm:prSet presAssocID="{BC29A141-897F-45E0-B27B-EA86F404673E}" presName="levelTx" presStyleLbl="revTx" presStyleIdx="0" presStyleCnt="0">
        <dgm:presLayoutVars>
          <dgm:chMax val="1"/>
          <dgm:bulletEnabled val="1"/>
        </dgm:presLayoutVars>
      </dgm:prSet>
      <dgm:spPr/>
    </dgm:pt>
    <dgm:pt modelId="{BEC46C93-7D86-42E8-AA36-EE2BA7959D93}" type="pres">
      <dgm:prSet presAssocID="{FB3DE1CC-9779-4C17-852C-239DD810DAC4}" presName="Name8" presStyleCnt="0"/>
      <dgm:spPr/>
    </dgm:pt>
    <dgm:pt modelId="{B7E6674B-B0AB-48C9-894E-389A89112659}" type="pres">
      <dgm:prSet presAssocID="{FB3DE1CC-9779-4C17-852C-239DD810DAC4}" presName="level" presStyleLbl="node1" presStyleIdx="4" presStyleCnt="5">
        <dgm:presLayoutVars>
          <dgm:chMax val="1"/>
          <dgm:bulletEnabled val="1"/>
        </dgm:presLayoutVars>
      </dgm:prSet>
      <dgm:spPr/>
    </dgm:pt>
    <dgm:pt modelId="{178D17BE-1A69-474F-BB02-076E286A36EB}" type="pres">
      <dgm:prSet presAssocID="{FB3DE1CC-9779-4C17-852C-239DD810DAC4}" presName="levelTx" presStyleLbl="revTx" presStyleIdx="0" presStyleCnt="0">
        <dgm:presLayoutVars>
          <dgm:chMax val="1"/>
          <dgm:bulletEnabled val="1"/>
        </dgm:presLayoutVars>
      </dgm:prSet>
      <dgm:spPr/>
    </dgm:pt>
  </dgm:ptLst>
  <dgm:cxnLst>
    <dgm:cxn modelId="{E4EC970F-6B03-4C7E-B50B-9910F053E98B}" srcId="{3AEC2392-7BA3-48C5-A1AD-FD93903BE08E}" destId="{FB3DE1CC-9779-4C17-852C-239DD810DAC4}" srcOrd="4" destOrd="0" parTransId="{4600F962-D4C1-4D46-B89D-2A286D743D19}" sibTransId="{CF88EFDD-D1F4-4FB1-ABAE-299249D43D97}"/>
    <dgm:cxn modelId="{A7A03823-9BF2-44E5-BB54-58BD7F0B4BF9}" type="presOf" srcId="{FDA7235F-7E32-4AAB-B309-7CE85AE33F33}" destId="{38972DDD-4C75-4AAD-A7A3-C6536124EFAE}" srcOrd="0" destOrd="0" presId="urn:microsoft.com/office/officeart/2005/8/layout/pyramid3"/>
    <dgm:cxn modelId="{FADA6525-AE9E-49B0-B933-07FAA4525382}" type="presOf" srcId="{27159D66-7213-4B7A-B173-003B2AE2B7C9}" destId="{772D2D05-7167-4BF3-BDCA-C8BD9AEC6314}" srcOrd="1" destOrd="0" presId="urn:microsoft.com/office/officeart/2005/8/layout/pyramid3"/>
    <dgm:cxn modelId="{AB0AAC37-3342-499A-97C7-6362DB88C132}" type="presOf" srcId="{FB3DE1CC-9779-4C17-852C-239DD810DAC4}" destId="{B7E6674B-B0AB-48C9-894E-389A89112659}" srcOrd="0" destOrd="0" presId="urn:microsoft.com/office/officeart/2005/8/layout/pyramid3"/>
    <dgm:cxn modelId="{FECCBB40-AD15-4515-94A2-AA76938CB724}" srcId="{3AEC2392-7BA3-48C5-A1AD-FD93903BE08E}" destId="{BC29A141-897F-45E0-B27B-EA86F404673E}" srcOrd="3" destOrd="0" parTransId="{DBFDC72D-6B23-4852-953E-51530ACD264D}" sibTransId="{F11BC62F-A124-4DA7-BAF8-422189315533}"/>
    <dgm:cxn modelId="{FEE3928D-D558-4964-A75C-4C93E25B90B9}" type="presOf" srcId="{BC29A141-897F-45E0-B27B-EA86F404673E}" destId="{8BDABD26-7D01-40FC-8FE9-0286D36D4A92}" srcOrd="1" destOrd="0" presId="urn:microsoft.com/office/officeart/2005/8/layout/pyramid3"/>
    <dgm:cxn modelId="{7D96AB9E-314C-486D-8ACF-1DD366278C21}" type="presOf" srcId="{3AEC2392-7BA3-48C5-A1AD-FD93903BE08E}" destId="{08DA986F-3BFB-40B9-AD57-C7FC086DBC69}" srcOrd="0" destOrd="0" presId="urn:microsoft.com/office/officeart/2005/8/layout/pyramid3"/>
    <dgm:cxn modelId="{AC80F0A8-3AFC-4B0F-96EB-5DC3944459F5}" type="presOf" srcId="{4283654C-5370-49B5-847C-C0339B417F13}" destId="{D406DB0B-664D-4505-9A9A-1AC021DA25B3}" srcOrd="0" destOrd="0" presId="urn:microsoft.com/office/officeart/2005/8/layout/pyramid3"/>
    <dgm:cxn modelId="{345231B4-79E8-4331-BD1E-F63585C4B3DD}" srcId="{3AEC2392-7BA3-48C5-A1AD-FD93903BE08E}" destId="{FDA7235F-7E32-4AAB-B309-7CE85AE33F33}" srcOrd="0" destOrd="0" parTransId="{BE55E659-0A72-41E1-B901-4755AAA825AE}" sibTransId="{2D69E14B-6AD7-48F0-87FE-98E494CCE629}"/>
    <dgm:cxn modelId="{677963B7-25DE-43A7-AF52-01396D456021}" type="presOf" srcId="{BC29A141-897F-45E0-B27B-EA86F404673E}" destId="{BC7BF8BF-01E2-475F-9C36-308F3999FA75}" srcOrd="0" destOrd="0" presId="urn:microsoft.com/office/officeart/2005/8/layout/pyramid3"/>
    <dgm:cxn modelId="{253BE4BF-903D-435A-A22E-7156667DA170}" srcId="{3AEC2392-7BA3-48C5-A1AD-FD93903BE08E}" destId="{4283654C-5370-49B5-847C-C0339B417F13}" srcOrd="2" destOrd="0" parTransId="{095D3C8E-8E16-4C32-854A-29A9480A96C0}" sibTransId="{92D7951F-455A-4D6D-BDFA-E6E296797F6B}"/>
    <dgm:cxn modelId="{AD6B03CF-F3B6-426B-ACE5-34AFAD572CA3}" type="presOf" srcId="{FB3DE1CC-9779-4C17-852C-239DD810DAC4}" destId="{178D17BE-1A69-474F-BB02-076E286A36EB}" srcOrd="1" destOrd="0" presId="urn:microsoft.com/office/officeart/2005/8/layout/pyramid3"/>
    <dgm:cxn modelId="{E72D2ED3-FF6F-4DA6-B7D8-BEC99612DBE0}" srcId="{3AEC2392-7BA3-48C5-A1AD-FD93903BE08E}" destId="{27159D66-7213-4B7A-B173-003B2AE2B7C9}" srcOrd="1" destOrd="0" parTransId="{79F8A3FA-ACCB-49EE-8C3A-81CBA45E3BAD}" sibTransId="{7FB7ABDD-650E-41F8-9798-7EADF9F59115}"/>
    <dgm:cxn modelId="{FABE60D4-9324-467F-8996-3BEEF838509D}" type="presOf" srcId="{FDA7235F-7E32-4AAB-B309-7CE85AE33F33}" destId="{E8AE81A6-CA93-41B2-98A6-6464A81DE4A7}" srcOrd="1" destOrd="0" presId="urn:microsoft.com/office/officeart/2005/8/layout/pyramid3"/>
    <dgm:cxn modelId="{F9B175EF-94F1-4CB0-B11F-9A67365042E6}" type="presOf" srcId="{4283654C-5370-49B5-847C-C0339B417F13}" destId="{8F0A9E06-8626-47F8-8C2D-7D2BCD6076A3}" srcOrd="1" destOrd="0" presId="urn:microsoft.com/office/officeart/2005/8/layout/pyramid3"/>
    <dgm:cxn modelId="{E4F70DF3-F900-401A-8B57-02B9AA307CDE}" type="presOf" srcId="{27159D66-7213-4B7A-B173-003B2AE2B7C9}" destId="{609F17D4-79FB-47FD-80DA-D7D1FC04F803}" srcOrd="0" destOrd="0" presId="urn:microsoft.com/office/officeart/2005/8/layout/pyramid3"/>
    <dgm:cxn modelId="{CA8EC507-C623-446F-883E-3C219C66FF2C}" type="presParOf" srcId="{08DA986F-3BFB-40B9-AD57-C7FC086DBC69}" destId="{AC8CF314-6535-4A26-9EA4-BF49BF84557C}" srcOrd="0" destOrd="0" presId="urn:microsoft.com/office/officeart/2005/8/layout/pyramid3"/>
    <dgm:cxn modelId="{6D71CA79-C8A0-457E-9CCA-346F69CDBF48}" type="presParOf" srcId="{AC8CF314-6535-4A26-9EA4-BF49BF84557C}" destId="{38972DDD-4C75-4AAD-A7A3-C6536124EFAE}" srcOrd="0" destOrd="0" presId="urn:microsoft.com/office/officeart/2005/8/layout/pyramid3"/>
    <dgm:cxn modelId="{ADB4203A-CA06-48B2-A1E6-FC13A96E5278}" type="presParOf" srcId="{AC8CF314-6535-4A26-9EA4-BF49BF84557C}" destId="{E8AE81A6-CA93-41B2-98A6-6464A81DE4A7}" srcOrd="1" destOrd="0" presId="urn:microsoft.com/office/officeart/2005/8/layout/pyramid3"/>
    <dgm:cxn modelId="{23E598A1-B084-484D-8626-396CC3835600}" type="presParOf" srcId="{08DA986F-3BFB-40B9-AD57-C7FC086DBC69}" destId="{80D1DE4E-2191-4934-A13D-CA2C592DB72B}" srcOrd="1" destOrd="0" presId="urn:microsoft.com/office/officeart/2005/8/layout/pyramid3"/>
    <dgm:cxn modelId="{129B746A-CCB9-4CB1-8BCC-932A7A2903CC}" type="presParOf" srcId="{80D1DE4E-2191-4934-A13D-CA2C592DB72B}" destId="{609F17D4-79FB-47FD-80DA-D7D1FC04F803}" srcOrd="0" destOrd="0" presId="urn:microsoft.com/office/officeart/2005/8/layout/pyramid3"/>
    <dgm:cxn modelId="{6D976964-4A2D-4E3E-899E-9C6893347B8E}" type="presParOf" srcId="{80D1DE4E-2191-4934-A13D-CA2C592DB72B}" destId="{772D2D05-7167-4BF3-BDCA-C8BD9AEC6314}" srcOrd="1" destOrd="0" presId="urn:microsoft.com/office/officeart/2005/8/layout/pyramid3"/>
    <dgm:cxn modelId="{23E03CC7-D62B-4710-B243-9AA19E3E6BF1}" type="presParOf" srcId="{08DA986F-3BFB-40B9-AD57-C7FC086DBC69}" destId="{5BDE9701-1687-462A-AA22-19834CBD409D}" srcOrd="2" destOrd="0" presId="urn:microsoft.com/office/officeart/2005/8/layout/pyramid3"/>
    <dgm:cxn modelId="{E24CA4AA-6F93-497D-94AC-FBFDB7F0B6BB}" type="presParOf" srcId="{5BDE9701-1687-462A-AA22-19834CBD409D}" destId="{D406DB0B-664D-4505-9A9A-1AC021DA25B3}" srcOrd="0" destOrd="0" presId="urn:microsoft.com/office/officeart/2005/8/layout/pyramid3"/>
    <dgm:cxn modelId="{4A86CC25-75B8-4CB2-867D-11A3AF19BAB8}" type="presParOf" srcId="{5BDE9701-1687-462A-AA22-19834CBD409D}" destId="{8F0A9E06-8626-47F8-8C2D-7D2BCD6076A3}" srcOrd="1" destOrd="0" presId="urn:microsoft.com/office/officeart/2005/8/layout/pyramid3"/>
    <dgm:cxn modelId="{F22FAD0C-7DBA-4200-95C7-5E76132BF89E}" type="presParOf" srcId="{08DA986F-3BFB-40B9-AD57-C7FC086DBC69}" destId="{04956A4A-D12F-468B-8FDA-42BBD21E98D4}" srcOrd="3" destOrd="0" presId="urn:microsoft.com/office/officeart/2005/8/layout/pyramid3"/>
    <dgm:cxn modelId="{5032682F-15FB-4A30-93E7-ABC0EC164AF5}" type="presParOf" srcId="{04956A4A-D12F-468B-8FDA-42BBD21E98D4}" destId="{BC7BF8BF-01E2-475F-9C36-308F3999FA75}" srcOrd="0" destOrd="0" presId="urn:microsoft.com/office/officeart/2005/8/layout/pyramid3"/>
    <dgm:cxn modelId="{DA012B01-7F83-4E9C-B1D0-9EA35E81ED0E}" type="presParOf" srcId="{04956A4A-D12F-468B-8FDA-42BBD21E98D4}" destId="{8BDABD26-7D01-40FC-8FE9-0286D36D4A92}" srcOrd="1" destOrd="0" presId="urn:microsoft.com/office/officeart/2005/8/layout/pyramid3"/>
    <dgm:cxn modelId="{913C6605-4A9B-4940-9474-E8DFECE31113}" type="presParOf" srcId="{08DA986F-3BFB-40B9-AD57-C7FC086DBC69}" destId="{BEC46C93-7D86-42E8-AA36-EE2BA7959D93}" srcOrd="4" destOrd="0" presId="urn:microsoft.com/office/officeart/2005/8/layout/pyramid3"/>
    <dgm:cxn modelId="{98876863-CE3D-44F7-8C3F-07E8366F387E}" type="presParOf" srcId="{BEC46C93-7D86-42E8-AA36-EE2BA7959D93}" destId="{B7E6674B-B0AB-48C9-894E-389A89112659}" srcOrd="0" destOrd="0" presId="urn:microsoft.com/office/officeart/2005/8/layout/pyramid3"/>
    <dgm:cxn modelId="{489771D7-BA32-4CFF-8FB6-D28E59FA51E6}" type="presParOf" srcId="{BEC46C93-7D86-42E8-AA36-EE2BA7959D93}" destId="{178D17BE-1A69-474F-BB02-076E286A36E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C8899F-6114-428C-887D-8BF5D2444E2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F1515FF-895E-4D8C-8474-5F6D2836E0AC}">
      <dgm:prSet phldrT="[Text]" custT="1"/>
      <dgm:spPr>
        <a:solidFill>
          <a:srgbClr val="EF4025"/>
        </a:solidFill>
      </dgm:spPr>
      <dgm:t>
        <a:bodyPr/>
        <a:lstStyle/>
        <a:p>
          <a:r>
            <a:rPr lang="en-US" sz="2800" b="1" dirty="0">
              <a:latin typeface="Times New Roman" pitchFamily="18" charset="0"/>
              <a:cs typeface="Times New Roman" pitchFamily="18" charset="0"/>
            </a:rPr>
            <a:t>Biomedical</a:t>
          </a:r>
        </a:p>
      </dgm:t>
    </dgm:pt>
    <dgm:pt modelId="{790B91E3-36BE-4658-9B25-60D9EB78BEB4}" type="parTrans" cxnId="{41275377-BE33-4AF3-95FC-14EB450D1DAD}">
      <dgm:prSet/>
      <dgm:spPr/>
      <dgm:t>
        <a:bodyPr/>
        <a:lstStyle/>
        <a:p>
          <a:endParaRPr lang="en-US"/>
        </a:p>
      </dgm:t>
    </dgm:pt>
    <dgm:pt modelId="{BB5EF0F7-7244-4E90-A28B-A7E8777B9579}" type="sibTrans" cxnId="{41275377-BE33-4AF3-95FC-14EB450D1DAD}">
      <dgm:prSet/>
      <dgm:spPr/>
      <dgm:t>
        <a:bodyPr/>
        <a:lstStyle/>
        <a:p>
          <a:endParaRPr lang="en-US"/>
        </a:p>
      </dgm:t>
    </dgm:pt>
    <dgm:pt modelId="{DD6F3EF1-F58A-40A4-B56F-A2419DCFC80C}">
      <dgm:prSet phldrT="[Text]" custT="1"/>
      <dgm:spPr>
        <a:solidFill>
          <a:srgbClr val="CCCCCC">
            <a:alpha val="90000"/>
          </a:srgbClr>
        </a:solidFill>
      </dgm:spPr>
      <dgm:t>
        <a:bodyPr/>
        <a:lstStyle/>
        <a:p>
          <a:r>
            <a:rPr lang="en-US" sz="1800" b="0" dirty="0">
              <a:latin typeface="Times New Roman" pitchFamily="18" charset="0"/>
              <a:cs typeface="Times New Roman" pitchFamily="18" charset="0"/>
            </a:rPr>
            <a:t>Drugs (medications)</a:t>
          </a:r>
        </a:p>
      </dgm:t>
    </dgm:pt>
    <dgm:pt modelId="{87FB5E48-BBEE-4FD8-BE01-ED299699873C}" type="parTrans" cxnId="{0953D120-6F37-4909-847D-618FBEF26DC2}">
      <dgm:prSet/>
      <dgm:spPr/>
      <dgm:t>
        <a:bodyPr/>
        <a:lstStyle/>
        <a:p>
          <a:endParaRPr lang="en-US"/>
        </a:p>
      </dgm:t>
    </dgm:pt>
    <dgm:pt modelId="{C77D8E74-2F31-433D-ABBA-0E2907364B09}" type="sibTrans" cxnId="{0953D120-6F37-4909-847D-618FBEF26DC2}">
      <dgm:prSet/>
      <dgm:spPr/>
      <dgm:t>
        <a:bodyPr/>
        <a:lstStyle/>
        <a:p>
          <a:endParaRPr lang="en-US"/>
        </a:p>
      </dgm:t>
    </dgm:pt>
    <dgm:pt modelId="{B812CFC1-4B52-4465-887E-1697AFD1596D}">
      <dgm:prSet phldrT="[Text]" custT="1"/>
      <dgm:spPr/>
      <dgm:t>
        <a:bodyPr/>
        <a:lstStyle/>
        <a:p>
          <a:r>
            <a:rPr lang="en-US" sz="2800" b="1" dirty="0">
              <a:latin typeface="Times New Roman" pitchFamily="18" charset="0"/>
              <a:cs typeface="Times New Roman" pitchFamily="18" charset="0"/>
            </a:rPr>
            <a:t>Behavioral</a:t>
          </a:r>
        </a:p>
      </dgm:t>
    </dgm:pt>
    <dgm:pt modelId="{86CE8558-069D-4A1C-9905-123361B81221}" type="parTrans" cxnId="{A00AD55F-6F68-4509-93F5-6846B80C5C63}">
      <dgm:prSet/>
      <dgm:spPr/>
      <dgm:t>
        <a:bodyPr/>
        <a:lstStyle/>
        <a:p>
          <a:endParaRPr lang="en-US"/>
        </a:p>
      </dgm:t>
    </dgm:pt>
    <dgm:pt modelId="{14528A01-162D-4A3F-8ADC-94A30D52827E}" type="sibTrans" cxnId="{A00AD55F-6F68-4509-93F5-6846B80C5C63}">
      <dgm:prSet/>
      <dgm:spPr/>
      <dgm:t>
        <a:bodyPr/>
        <a:lstStyle/>
        <a:p>
          <a:endParaRPr lang="en-US"/>
        </a:p>
      </dgm:t>
    </dgm:pt>
    <dgm:pt modelId="{49C2CC11-C522-4330-9410-FB85224EE9D8}">
      <dgm:prSet phldrT="[Text]" custT="1"/>
      <dgm:spPr>
        <a:solidFill>
          <a:srgbClr val="CCCCCC">
            <a:alpha val="90000"/>
          </a:srgbClr>
        </a:solidFill>
      </dgm:spPr>
      <dgm:t>
        <a:bodyPr/>
        <a:lstStyle/>
        <a:p>
          <a:r>
            <a:rPr lang="en-US" sz="1800" dirty="0">
              <a:latin typeface="Times New Roman" pitchFamily="18" charset="0"/>
              <a:cs typeface="Times New Roman" pitchFamily="18" charset="0"/>
            </a:rPr>
            <a:t>Understand how social factors and behavior relate to disease</a:t>
          </a:r>
        </a:p>
      </dgm:t>
    </dgm:pt>
    <dgm:pt modelId="{D84EB1E1-F29D-4CCF-AB23-4D1972A5A463}" type="parTrans" cxnId="{C1F98F11-264C-40A8-AC6F-C5D81C5BA654}">
      <dgm:prSet/>
      <dgm:spPr/>
      <dgm:t>
        <a:bodyPr/>
        <a:lstStyle/>
        <a:p>
          <a:endParaRPr lang="en-US"/>
        </a:p>
      </dgm:t>
    </dgm:pt>
    <dgm:pt modelId="{043EDB25-0DE6-44B6-9C30-179C2EEAC5FA}" type="sibTrans" cxnId="{C1F98F11-264C-40A8-AC6F-C5D81C5BA654}">
      <dgm:prSet/>
      <dgm:spPr/>
      <dgm:t>
        <a:bodyPr/>
        <a:lstStyle/>
        <a:p>
          <a:endParaRPr lang="en-US"/>
        </a:p>
      </dgm:t>
    </dgm:pt>
    <dgm:pt modelId="{EE00F31F-D259-4BA6-9978-CAE2C8861A1F}">
      <dgm:prSet custT="1"/>
      <dgm:spPr>
        <a:solidFill>
          <a:srgbClr val="CCCCCC">
            <a:alpha val="90000"/>
          </a:srgbClr>
        </a:solidFill>
      </dgm:spPr>
      <dgm:t>
        <a:bodyPr/>
        <a:lstStyle/>
        <a:p>
          <a:r>
            <a:rPr lang="en-US" sz="1800" b="0" dirty="0">
              <a:latin typeface="Times New Roman" pitchFamily="18" charset="0"/>
              <a:cs typeface="Times New Roman" pitchFamily="18" charset="0"/>
            </a:rPr>
            <a:t>Vaccines</a:t>
          </a:r>
        </a:p>
      </dgm:t>
    </dgm:pt>
    <dgm:pt modelId="{B1141637-5B48-49FA-8796-1E03892FD544}" type="parTrans" cxnId="{3DBA2D13-382B-4E6B-92F4-16D6733B4B84}">
      <dgm:prSet/>
      <dgm:spPr/>
      <dgm:t>
        <a:bodyPr/>
        <a:lstStyle/>
        <a:p>
          <a:endParaRPr lang="en-US"/>
        </a:p>
      </dgm:t>
    </dgm:pt>
    <dgm:pt modelId="{9B7A7F40-D006-41BF-B326-E98E091F1567}" type="sibTrans" cxnId="{3DBA2D13-382B-4E6B-92F4-16D6733B4B84}">
      <dgm:prSet/>
      <dgm:spPr/>
      <dgm:t>
        <a:bodyPr/>
        <a:lstStyle/>
        <a:p>
          <a:endParaRPr lang="en-US"/>
        </a:p>
      </dgm:t>
    </dgm:pt>
    <dgm:pt modelId="{51A001AB-6476-4FEE-B95A-D8427CF2FEEC}">
      <dgm:prSet custT="1"/>
      <dgm:spPr>
        <a:solidFill>
          <a:srgbClr val="CCCCCC">
            <a:alpha val="90000"/>
          </a:srgbClr>
        </a:solidFill>
      </dgm:spPr>
      <dgm:t>
        <a:bodyPr/>
        <a:lstStyle/>
        <a:p>
          <a:r>
            <a:rPr lang="en-US" sz="1800" b="0" dirty="0">
              <a:latin typeface="Times New Roman" pitchFamily="18" charset="0"/>
              <a:cs typeface="Times New Roman" pitchFamily="18" charset="0"/>
            </a:rPr>
            <a:t>X-rays and other diagnostic tests</a:t>
          </a:r>
        </a:p>
      </dgm:t>
    </dgm:pt>
    <dgm:pt modelId="{099310C1-4314-4DC0-BFF5-A12562C250B9}" type="parTrans" cxnId="{BBE3147C-E855-4F08-A41F-F875298DCFDD}">
      <dgm:prSet/>
      <dgm:spPr/>
      <dgm:t>
        <a:bodyPr/>
        <a:lstStyle/>
        <a:p>
          <a:endParaRPr lang="en-US"/>
        </a:p>
      </dgm:t>
    </dgm:pt>
    <dgm:pt modelId="{0366CD3C-EB06-4C31-8E98-2070D4135CBB}" type="sibTrans" cxnId="{BBE3147C-E855-4F08-A41F-F875298DCFDD}">
      <dgm:prSet/>
      <dgm:spPr/>
      <dgm:t>
        <a:bodyPr/>
        <a:lstStyle/>
        <a:p>
          <a:endParaRPr lang="en-US"/>
        </a:p>
      </dgm:t>
    </dgm:pt>
    <dgm:pt modelId="{4653E2AB-6365-4329-9E68-A3A51A3A498D}">
      <dgm:prSet custT="1"/>
      <dgm:spPr>
        <a:solidFill>
          <a:srgbClr val="CCCCCC">
            <a:alpha val="90000"/>
          </a:srgbClr>
        </a:solidFill>
      </dgm:spPr>
      <dgm:t>
        <a:bodyPr/>
        <a:lstStyle/>
        <a:p>
          <a:r>
            <a:rPr lang="en-US" sz="1800" b="0" dirty="0">
              <a:latin typeface="Times New Roman" pitchFamily="18" charset="0"/>
              <a:cs typeface="Times New Roman" pitchFamily="18" charset="0"/>
            </a:rPr>
            <a:t>Physical examinations</a:t>
          </a:r>
        </a:p>
      </dgm:t>
    </dgm:pt>
    <dgm:pt modelId="{5B81BA77-ABE5-4F3E-AE8B-F33DB15EDAFB}" type="parTrans" cxnId="{49BD1C39-7326-411A-AD2B-C8BA5756A011}">
      <dgm:prSet/>
      <dgm:spPr/>
      <dgm:t>
        <a:bodyPr/>
        <a:lstStyle/>
        <a:p>
          <a:endParaRPr lang="en-US"/>
        </a:p>
      </dgm:t>
    </dgm:pt>
    <dgm:pt modelId="{C0106368-0A3A-4962-9F11-F54A37D20954}" type="sibTrans" cxnId="{49BD1C39-7326-411A-AD2B-C8BA5756A011}">
      <dgm:prSet/>
      <dgm:spPr/>
      <dgm:t>
        <a:bodyPr/>
        <a:lstStyle/>
        <a:p>
          <a:endParaRPr lang="en-US"/>
        </a:p>
      </dgm:t>
    </dgm:pt>
    <dgm:pt modelId="{6AB40318-9BBF-4298-BC9A-F753273873BB}">
      <dgm:prSet custT="1"/>
      <dgm:spPr>
        <a:solidFill>
          <a:srgbClr val="CCCCCC">
            <a:alpha val="90000"/>
          </a:srgbClr>
        </a:solidFill>
      </dgm:spPr>
      <dgm:t>
        <a:bodyPr/>
        <a:lstStyle/>
        <a:p>
          <a:r>
            <a:rPr lang="en-US" sz="1800" b="0" dirty="0">
              <a:latin typeface="Times New Roman" pitchFamily="18" charset="0"/>
              <a:cs typeface="Times New Roman" pitchFamily="18" charset="0"/>
            </a:rPr>
            <a:t>Giving blood or other tissue/fluid samples</a:t>
          </a:r>
        </a:p>
      </dgm:t>
    </dgm:pt>
    <dgm:pt modelId="{82FBFCAE-68D8-403D-9545-DE8B00A3F96A}" type="parTrans" cxnId="{F0F6F908-79E7-4443-AC25-153C044679EC}">
      <dgm:prSet/>
      <dgm:spPr/>
      <dgm:t>
        <a:bodyPr/>
        <a:lstStyle/>
        <a:p>
          <a:endParaRPr lang="en-US"/>
        </a:p>
      </dgm:t>
    </dgm:pt>
    <dgm:pt modelId="{EEA8B8F3-997F-40DF-B0A8-956A3AD7AAAE}" type="sibTrans" cxnId="{F0F6F908-79E7-4443-AC25-153C044679EC}">
      <dgm:prSet/>
      <dgm:spPr/>
      <dgm:t>
        <a:bodyPr/>
        <a:lstStyle/>
        <a:p>
          <a:endParaRPr lang="en-US"/>
        </a:p>
      </dgm:t>
    </dgm:pt>
    <dgm:pt modelId="{02D117CC-3834-402E-AEFC-246E952DCE7F}">
      <dgm:prSet custT="1"/>
      <dgm:spPr/>
      <dgm:t>
        <a:bodyPr/>
        <a:lstStyle/>
        <a:p>
          <a:r>
            <a:rPr lang="en-US" sz="1800" dirty="0">
              <a:latin typeface="Times New Roman" pitchFamily="18" charset="0"/>
              <a:cs typeface="Times New Roman" pitchFamily="18" charset="0"/>
            </a:rPr>
            <a:t>Study the impacts of changing behavioral and social factors on health outcomes</a:t>
          </a:r>
        </a:p>
      </dgm:t>
    </dgm:pt>
    <dgm:pt modelId="{3F8AEC3F-CCE7-4D14-A73F-92FB240EEC98}" type="parTrans" cxnId="{468E1A38-599F-4468-AF8C-D5413525E3B2}">
      <dgm:prSet/>
      <dgm:spPr/>
      <dgm:t>
        <a:bodyPr/>
        <a:lstStyle/>
        <a:p>
          <a:endParaRPr lang="en-US"/>
        </a:p>
      </dgm:t>
    </dgm:pt>
    <dgm:pt modelId="{07212644-4C19-40FF-8499-45AACEAD3D2F}" type="sibTrans" cxnId="{468E1A38-599F-4468-AF8C-D5413525E3B2}">
      <dgm:prSet/>
      <dgm:spPr/>
      <dgm:t>
        <a:bodyPr/>
        <a:lstStyle/>
        <a:p>
          <a:endParaRPr lang="en-US"/>
        </a:p>
      </dgm:t>
    </dgm:pt>
    <dgm:pt modelId="{7D8CD53D-6B4B-4697-A6D9-07BE5843D086}">
      <dgm:prSet custT="1"/>
      <dgm:spPr/>
      <dgm:t>
        <a:bodyPr/>
        <a:lstStyle/>
        <a:p>
          <a:r>
            <a:rPr lang="en-US" sz="1800" dirty="0">
              <a:latin typeface="Times New Roman" pitchFamily="18" charset="0"/>
              <a:cs typeface="Times New Roman" pitchFamily="18" charset="0"/>
            </a:rPr>
            <a:t>Encourage healthy behavior</a:t>
          </a:r>
        </a:p>
      </dgm:t>
    </dgm:pt>
    <dgm:pt modelId="{0F25F2F9-F020-4699-9518-C4A1832125DA}" type="parTrans" cxnId="{1D6FE9F6-E385-4982-822C-1288B9FDFB7C}">
      <dgm:prSet/>
      <dgm:spPr/>
      <dgm:t>
        <a:bodyPr/>
        <a:lstStyle/>
        <a:p>
          <a:endParaRPr lang="en-US"/>
        </a:p>
      </dgm:t>
    </dgm:pt>
    <dgm:pt modelId="{E33B3F02-D04A-4285-8778-CD57E6D91C34}" type="sibTrans" cxnId="{1D6FE9F6-E385-4982-822C-1288B9FDFB7C}">
      <dgm:prSet/>
      <dgm:spPr/>
      <dgm:t>
        <a:bodyPr/>
        <a:lstStyle/>
        <a:p>
          <a:endParaRPr lang="en-US"/>
        </a:p>
      </dgm:t>
    </dgm:pt>
    <dgm:pt modelId="{0EF171DA-ECCD-4000-B6AE-BC09E34BF12B}" type="pres">
      <dgm:prSet presAssocID="{2EC8899F-6114-428C-887D-8BF5D2444E2F}" presName="Name0" presStyleCnt="0">
        <dgm:presLayoutVars>
          <dgm:dir/>
          <dgm:animLvl val="lvl"/>
          <dgm:resizeHandles val="exact"/>
        </dgm:presLayoutVars>
      </dgm:prSet>
      <dgm:spPr/>
    </dgm:pt>
    <dgm:pt modelId="{AFBC44AD-0188-4E77-BA54-07015682A80F}" type="pres">
      <dgm:prSet presAssocID="{3F1515FF-895E-4D8C-8474-5F6D2836E0AC}" presName="linNode" presStyleCnt="0"/>
      <dgm:spPr/>
    </dgm:pt>
    <dgm:pt modelId="{4299D10B-DDAE-4CD9-B85E-1818CE65B1A0}" type="pres">
      <dgm:prSet presAssocID="{3F1515FF-895E-4D8C-8474-5F6D2836E0AC}" presName="parentText" presStyleLbl="node1" presStyleIdx="0" presStyleCnt="2">
        <dgm:presLayoutVars>
          <dgm:chMax val="1"/>
          <dgm:bulletEnabled val="1"/>
        </dgm:presLayoutVars>
      </dgm:prSet>
      <dgm:spPr/>
    </dgm:pt>
    <dgm:pt modelId="{347D5788-58E3-4DAB-943E-AA89E02F88D4}" type="pres">
      <dgm:prSet presAssocID="{3F1515FF-895E-4D8C-8474-5F6D2836E0AC}" presName="descendantText" presStyleLbl="alignAccFollowNode1" presStyleIdx="0" presStyleCnt="2">
        <dgm:presLayoutVars>
          <dgm:bulletEnabled val="1"/>
        </dgm:presLayoutVars>
      </dgm:prSet>
      <dgm:spPr/>
    </dgm:pt>
    <dgm:pt modelId="{F538D27A-FE9E-49C8-A63B-98E602BBB386}" type="pres">
      <dgm:prSet presAssocID="{BB5EF0F7-7244-4E90-A28B-A7E8777B9579}" presName="sp" presStyleCnt="0"/>
      <dgm:spPr/>
    </dgm:pt>
    <dgm:pt modelId="{7F67D370-9FD7-483D-9BC9-A6FD941CB730}" type="pres">
      <dgm:prSet presAssocID="{B812CFC1-4B52-4465-887E-1697AFD1596D}" presName="linNode" presStyleCnt="0"/>
      <dgm:spPr/>
    </dgm:pt>
    <dgm:pt modelId="{5E4DF997-8E4E-4213-BF4C-D49775168554}" type="pres">
      <dgm:prSet presAssocID="{B812CFC1-4B52-4465-887E-1697AFD1596D}" presName="parentText" presStyleLbl="node1" presStyleIdx="1" presStyleCnt="2">
        <dgm:presLayoutVars>
          <dgm:chMax val="1"/>
          <dgm:bulletEnabled val="1"/>
        </dgm:presLayoutVars>
      </dgm:prSet>
      <dgm:spPr/>
    </dgm:pt>
    <dgm:pt modelId="{F053B498-E151-4493-BB86-4A6EDBFFC91A}" type="pres">
      <dgm:prSet presAssocID="{B812CFC1-4B52-4465-887E-1697AFD1596D}" presName="descendantText" presStyleLbl="alignAccFollowNode1" presStyleIdx="1" presStyleCnt="2">
        <dgm:presLayoutVars>
          <dgm:bulletEnabled val="1"/>
        </dgm:presLayoutVars>
      </dgm:prSet>
      <dgm:spPr/>
    </dgm:pt>
  </dgm:ptLst>
  <dgm:cxnLst>
    <dgm:cxn modelId="{90F55A04-D955-433C-8A02-A3D69BDD927E}" type="presOf" srcId="{EE00F31F-D259-4BA6-9978-CAE2C8861A1F}" destId="{347D5788-58E3-4DAB-943E-AA89E02F88D4}" srcOrd="0" destOrd="1" presId="urn:microsoft.com/office/officeart/2005/8/layout/vList5"/>
    <dgm:cxn modelId="{F0F6F908-79E7-4443-AC25-153C044679EC}" srcId="{3F1515FF-895E-4D8C-8474-5F6D2836E0AC}" destId="{6AB40318-9BBF-4298-BC9A-F753273873BB}" srcOrd="4" destOrd="0" parTransId="{82FBFCAE-68D8-403D-9545-DE8B00A3F96A}" sibTransId="{EEA8B8F3-997F-40DF-B0A8-956A3AD7AAAE}"/>
    <dgm:cxn modelId="{C1F98F11-264C-40A8-AC6F-C5D81C5BA654}" srcId="{B812CFC1-4B52-4465-887E-1697AFD1596D}" destId="{49C2CC11-C522-4330-9410-FB85224EE9D8}" srcOrd="0" destOrd="0" parTransId="{D84EB1E1-F29D-4CCF-AB23-4D1972A5A463}" sibTransId="{043EDB25-0DE6-44B6-9C30-179C2EEAC5FA}"/>
    <dgm:cxn modelId="{3DBA2D13-382B-4E6B-92F4-16D6733B4B84}" srcId="{3F1515FF-895E-4D8C-8474-5F6D2836E0AC}" destId="{EE00F31F-D259-4BA6-9978-CAE2C8861A1F}" srcOrd="1" destOrd="0" parTransId="{B1141637-5B48-49FA-8796-1E03892FD544}" sibTransId="{9B7A7F40-D006-41BF-B326-E98E091F1567}"/>
    <dgm:cxn modelId="{0953D120-6F37-4909-847D-618FBEF26DC2}" srcId="{3F1515FF-895E-4D8C-8474-5F6D2836E0AC}" destId="{DD6F3EF1-F58A-40A4-B56F-A2419DCFC80C}" srcOrd="0" destOrd="0" parTransId="{87FB5E48-BBEE-4FD8-BE01-ED299699873C}" sibTransId="{C77D8E74-2F31-433D-ABBA-0E2907364B09}"/>
    <dgm:cxn modelId="{D8D2F620-1F3C-4288-909C-98DFCB4BB7BB}" type="presOf" srcId="{49C2CC11-C522-4330-9410-FB85224EE9D8}" destId="{F053B498-E151-4493-BB86-4A6EDBFFC91A}" srcOrd="0" destOrd="0" presId="urn:microsoft.com/office/officeart/2005/8/layout/vList5"/>
    <dgm:cxn modelId="{01F7AA35-5A39-46B3-81B2-E7076B24AE28}" type="presOf" srcId="{2EC8899F-6114-428C-887D-8BF5D2444E2F}" destId="{0EF171DA-ECCD-4000-B6AE-BC09E34BF12B}" srcOrd="0" destOrd="0" presId="urn:microsoft.com/office/officeart/2005/8/layout/vList5"/>
    <dgm:cxn modelId="{468E1A38-599F-4468-AF8C-D5413525E3B2}" srcId="{B812CFC1-4B52-4465-887E-1697AFD1596D}" destId="{02D117CC-3834-402E-AEFC-246E952DCE7F}" srcOrd="1" destOrd="0" parTransId="{3F8AEC3F-CCE7-4D14-A73F-92FB240EEC98}" sibTransId="{07212644-4C19-40FF-8499-45AACEAD3D2F}"/>
    <dgm:cxn modelId="{49BD1C39-7326-411A-AD2B-C8BA5756A011}" srcId="{3F1515FF-895E-4D8C-8474-5F6D2836E0AC}" destId="{4653E2AB-6365-4329-9E68-A3A51A3A498D}" srcOrd="3" destOrd="0" parTransId="{5B81BA77-ABE5-4F3E-AE8B-F33DB15EDAFB}" sibTransId="{C0106368-0A3A-4962-9F11-F54A37D20954}"/>
    <dgm:cxn modelId="{8B626E3A-51FC-4D6E-AB34-B67BA02B627C}" type="presOf" srcId="{51A001AB-6476-4FEE-B95A-D8427CF2FEEC}" destId="{347D5788-58E3-4DAB-943E-AA89E02F88D4}" srcOrd="0" destOrd="2" presId="urn:microsoft.com/office/officeart/2005/8/layout/vList5"/>
    <dgm:cxn modelId="{D68F495E-1ECB-410E-9FFA-8254130D5DD9}" type="presOf" srcId="{4653E2AB-6365-4329-9E68-A3A51A3A498D}" destId="{347D5788-58E3-4DAB-943E-AA89E02F88D4}" srcOrd="0" destOrd="3" presId="urn:microsoft.com/office/officeart/2005/8/layout/vList5"/>
    <dgm:cxn modelId="{A00AD55F-6F68-4509-93F5-6846B80C5C63}" srcId="{2EC8899F-6114-428C-887D-8BF5D2444E2F}" destId="{B812CFC1-4B52-4465-887E-1697AFD1596D}" srcOrd="1" destOrd="0" parTransId="{86CE8558-069D-4A1C-9905-123361B81221}" sibTransId="{14528A01-162D-4A3F-8ADC-94A30D52827E}"/>
    <dgm:cxn modelId="{41275377-BE33-4AF3-95FC-14EB450D1DAD}" srcId="{2EC8899F-6114-428C-887D-8BF5D2444E2F}" destId="{3F1515FF-895E-4D8C-8474-5F6D2836E0AC}" srcOrd="0" destOrd="0" parTransId="{790B91E3-36BE-4658-9B25-60D9EB78BEB4}" sibTransId="{BB5EF0F7-7244-4E90-A28B-A7E8777B9579}"/>
    <dgm:cxn modelId="{6C21787A-F31F-4040-8F1F-2FBE609DB6FA}" type="presOf" srcId="{7D8CD53D-6B4B-4697-A6D9-07BE5843D086}" destId="{F053B498-E151-4493-BB86-4A6EDBFFC91A}" srcOrd="0" destOrd="2" presId="urn:microsoft.com/office/officeart/2005/8/layout/vList5"/>
    <dgm:cxn modelId="{BBE3147C-E855-4F08-A41F-F875298DCFDD}" srcId="{3F1515FF-895E-4D8C-8474-5F6D2836E0AC}" destId="{51A001AB-6476-4FEE-B95A-D8427CF2FEEC}" srcOrd="2" destOrd="0" parTransId="{099310C1-4314-4DC0-BFF5-A12562C250B9}" sibTransId="{0366CD3C-EB06-4C31-8E98-2070D4135CBB}"/>
    <dgm:cxn modelId="{5BCCDE8C-76C9-426F-8826-345C48382010}" type="presOf" srcId="{B812CFC1-4B52-4465-887E-1697AFD1596D}" destId="{5E4DF997-8E4E-4213-BF4C-D49775168554}" srcOrd="0" destOrd="0" presId="urn:microsoft.com/office/officeart/2005/8/layout/vList5"/>
    <dgm:cxn modelId="{0B9E1E91-A410-4422-9D05-5A43A5B0FB24}" type="presOf" srcId="{6AB40318-9BBF-4298-BC9A-F753273873BB}" destId="{347D5788-58E3-4DAB-943E-AA89E02F88D4}" srcOrd="0" destOrd="4" presId="urn:microsoft.com/office/officeart/2005/8/layout/vList5"/>
    <dgm:cxn modelId="{976701BD-8FD8-4B2F-9F73-3D7335F55A2F}" type="presOf" srcId="{DD6F3EF1-F58A-40A4-B56F-A2419DCFC80C}" destId="{347D5788-58E3-4DAB-943E-AA89E02F88D4}" srcOrd="0" destOrd="0" presId="urn:microsoft.com/office/officeart/2005/8/layout/vList5"/>
    <dgm:cxn modelId="{96FEA9C5-DF0A-495B-84A3-0D5FB9AE714B}" type="presOf" srcId="{3F1515FF-895E-4D8C-8474-5F6D2836E0AC}" destId="{4299D10B-DDAE-4CD9-B85E-1818CE65B1A0}" srcOrd="0" destOrd="0" presId="urn:microsoft.com/office/officeart/2005/8/layout/vList5"/>
    <dgm:cxn modelId="{A3048FCD-26A7-4604-B540-B6DD2C16401E}" type="presOf" srcId="{02D117CC-3834-402E-AEFC-246E952DCE7F}" destId="{F053B498-E151-4493-BB86-4A6EDBFFC91A}" srcOrd="0" destOrd="1" presId="urn:microsoft.com/office/officeart/2005/8/layout/vList5"/>
    <dgm:cxn modelId="{1D6FE9F6-E385-4982-822C-1288B9FDFB7C}" srcId="{B812CFC1-4B52-4465-887E-1697AFD1596D}" destId="{7D8CD53D-6B4B-4697-A6D9-07BE5843D086}" srcOrd="2" destOrd="0" parTransId="{0F25F2F9-F020-4699-9518-C4A1832125DA}" sibTransId="{E33B3F02-D04A-4285-8778-CD57E6D91C34}"/>
    <dgm:cxn modelId="{D286A64B-F325-4C4E-A68D-ECFB3E5259EE}" type="presParOf" srcId="{0EF171DA-ECCD-4000-B6AE-BC09E34BF12B}" destId="{AFBC44AD-0188-4E77-BA54-07015682A80F}" srcOrd="0" destOrd="0" presId="urn:microsoft.com/office/officeart/2005/8/layout/vList5"/>
    <dgm:cxn modelId="{F82BC74D-8206-470F-9AF6-10DD1F57C6DF}" type="presParOf" srcId="{AFBC44AD-0188-4E77-BA54-07015682A80F}" destId="{4299D10B-DDAE-4CD9-B85E-1818CE65B1A0}" srcOrd="0" destOrd="0" presId="urn:microsoft.com/office/officeart/2005/8/layout/vList5"/>
    <dgm:cxn modelId="{45C6DE1F-29D6-4439-8B3F-D5F83E9C95DA}" type="presParOf" srcId="{AFBC44AD-0188-4E77-BA54-07015682A80F}" destId="{347D5788-58E3-4DAB-943E-AA89E02F88D4}" srcOrd="1" destOrd="0" presId="urn:microsoft.com/office/officeart/2005/8/layout/vList5"/>
    <dgm:cxn modelId="{99993C46-C67E-4055-8E2F-1B0A916D49D6}" type="presParOf" srcId="{0EF171DA-ECCD-4000-B6AE-BC09E34BF12B}" destId="{F538D27A-FE9E-49C8-A63B-98E602BBB386}" srcOrd="1" destOrd="0" presId="urn:microsoft.com/office/officeart/2005/8/layout/vList5"/>
    <dgm:cxn modelId="{A48C9B61-DD4E-4164-8514-C0596F406B48}" type="presParOf" srcId="{0EF171DA-ECCD-4000-B6AE-BC09E34BF12B}" destId="{7F67D370-9FD7-483D-9BC9-A6FD941CB730}" srcOrd="2" destOrd="0" presId="urn:microsoft.com/office/officeart/2005/8/layout/vList5"/>
    <dgm:cxn modelId="{3698D976-7DE0-4BE2-9231-F2478289814E}" type="presParOf" srcId="{7F67D370-9FD7-483D-9BC9-A6FD941CB730}" destId="{5E4DF997-8E4E-4213-BF4C-D49775168554}" srcOrd="0" destOrd="0" presId="urn:microsoft.com/office/officeart/2005/8/layout/vList5"/>
    <dgm:cxn modelId="{505C3379-BF3B-4B3D-8A4B-A4D7992E9E2A}" type="presParOf" srcId="{7F67D370-9FD7-483D-9BC9-A6FD941CB730}" destId="{F053B498-E151-4493-BB86-4A6EDBFFC91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3B139C-F8CE-4621-B061-F8423BF7D859}" type="doc">
      <dgm:prSet loTypeId="urn:microsoft.com/office/officeart/2005/8/layout/hProcess10" loCatId="process" qsTypeId="urn:microsoft.com/office/officeart/2005/8/quickstyle/simple1" qsCatId="simple" csTypeId="urn:microsoft.com/office/officeart/2005/8/colors/accent6_2" csCatId="accent6" phldr="1"/>
      <dgm:spPr/>
      <dgm:t>
        <a:bodyPr/>
        <a:lstStyle/>
        <a:p>
          <a:endParaRPr lang="en-US"/>
        </a:p>
      </dgm:t>
    </dgm:pt>
    <dgm:pt modelId="{A597BF01-C8C9-4BC8-8ED9-293DBE5B4AF9}">
      <dgm:prSet phldrT="[Text]" custT="1"/>
      <dgm:spPr>
        <a:solidFill>
          <a:srgbClr val="000000"/>
        </a:solidFill>
      </dgm:spPr>
      <dgm:t>
        <a:bodyPr/>
        <a:lstStyle/>
        <a:p>
          <a:r>
            <a:rPr lang="en-US" sz="1600" b="1" dirty="0">
              <a:solidFill>
                <a:schemeClr val="bg1"/>
              </a:solidFill>
              <a:latin typeface="Times New Roman" pitchFamily="18" charset="0"/>
              <a:cs typeface="Times New Roman" pitchFamily="18" charset="0"/>
            </a:rPr>
            <a:t>Pre-Clinical (with animals</a:t>
          </a:r>
          <a:r>
            <a:rPr lang="en-US" sz="1600" dirty="0">
              <a:solidFill>
                <a:schemeClr val="bg1"/>
              </a:solidFill>
              <a:latin typeface="Times New Roman" pitchFamily="18" charset="0"/>
              <a:cs typeface="Times New Roman" pitchFamily="18" charset="0"/>
            </a:rPr>
            <a:t>)</a:t>
          </a:r>
        </a:p>
      </dgm:t>
    </dgm:pt>
    <dgm:pt modelId="{590548F3-EDEA-49D0-A164-A9C19664C893}" type="parTrans" cxnId="{AF01C1B4-E6D6-40AD-A0D8-10D28B6D9E17}">
      <dgm:prSet/>
      <dgm:spPr/>
      <dgm:t>
        <a:bodyPr/>
        <a:lstStyle/>
        <a:p>
          <a:endParaRPr lang="en-US"/>
        </a:p>
      </dgm:t>
    </dgm:pt>
    <dgm:pt modelId="{4D7831D2-1971-462B-8401-9B54FCC12D21}" type="sibTrans" cxnId="{AF01C1B4-E6D6-40AD-A0D8-10D28B6D9E17}">
      <dgm:prSet/>
      <dgm:spPr/>
      <dgm:t>
        <a:bodyPr/>
        <a:lstStyle/>
        <a:p>
          <a:endParaRPr lang="en-US" dirty="0"/>
        </a:p>
      </dgm:t>
    </dgm:pt>
    <dgm:pt modelId="{77816634-5432-42CE-B21A-1FEF307D515A}">
      <dgm:prSet phldrT="[Text]" custT="1"/>
      <dgm:spPr>
        <a:solidFill>
          <a:srgbClr val="CCCCCC"/>
        </a:solidFill>
      </dgm:spPr>
      <dgm:t>
        <a:bodyPr/>
        <a:lstStyle/>
        <a:p>
          <a:r>
            <a:rPr lang="en-US" sz="1600" b="1" dirty="0">
              <a:solidFill>
                <a:sysClr val="windowText" lastClr="000000"/>
              </a:solidFill>
              <a:latin typeface="Times New Roman" pitchFamily="18" charset="0"/>
              <a:cs typeface="Times New Roman" pitchFamily="18" charset="0"/>
            </a:rPr>
            <a:t>Phase I </a:t>
          </a:r>
        </a:p>
        <a:p>
          <a:r>
            <a:rPr lang="en-US" sz="1600" b="1" dirty="0">
              <a:solidFill>
                <a:sysClr val="windowText" lastClr="000000"/>
              </a:solidFill>
              <a:latin typeface="Times New Roman" pitchFamily="18" charset="0"/>
              <a:cs typeface="Times New Roman" pitchFamily="18" charset="0"/>
            </a:rPr>
            <a:t>30-50 people</a:t>
          </a:r>
        </a:p>
        <a:p>
          <a:r>
            <a:rPr lang="en-US" sz="1600" b="1" dirty="0">
              <a:solidFill>
                <a:sysClr val="windowText" lastClr="000000"/>
              </a:solidFill>
              <a:latin typeface="Times New Roman" pitchFamily="18" charset="0"/>
              <a:cs typeface="Times New Roman" pitchFamily="18" charset="0"/>
            </a:rPr>
            <a:t>12-18 months</a:t>
          </a:r>
        </a:p>
      </dgm:t>
    </dgm:pt>
    <dgm:pt modelId="{B97BECE7-9235-4492-A00E-8BF2E8D76E1B}" type="parTrans" cxnId="{A533DD41-9B60-4AA6-B975-95B09AE6FF73}">
      <dgm:prSet/>
      <dgm:spPr/>
      <dgm:t>
        <a:bodyPr/>
        <a:lstStyle/>
        <a:p>
          <a:endParaRPr lang="en-US"/>
        </a:p>
      </dgm:t>
    </dgm:pt>
    <dgm:pt modelId="{709C0AB8-FFBD-4568-A303-8A0531F78BB4}" type="sibTrans" cxnId="{A533DD41-9B60-4AA6-B975-95B09AE6FF73}">
      <dgm:prSet/>
      <dgm:spPr/>
      <dgm:t>
        <a:bodyPr/>
        <a:lstStyle/>
        <a:p>
          <a:endParaRPr lang="en-US" dirty="0"/>
        </a:p>
      </dgm:t>
    </dgm:pt>
    <dgm:pt modelId="{25E640F4-F62B-41D5-BC0A-FA3D0060E59E}">
      <dgm:prSet phldrT="[Text]" custT="1"/>
      <dgm:spPr>
        <a:solidFill>
          <a:srgbClr val="B04848"/>
        </a:solidFill>
      </dgm:spPr>
      <dgm:t>
        <a:bodyPr/>
        <a:lstStyle/>
        <a:p>
          <a:r>
            <a:rPr lang="en-US" sz="1600" b="1" dirty="0">
              <a:solidFill>
                <a:schemeClr val="tx1"/>
              </a:solidFill>
              <a:latin typeface="Times New Roman" pitchFamily="18" charset="0"/>
              <a:cs typeface="Times New Roman" pitchFamily="18" charset="0"/>
            </a:rPr>
            <a:t>Phase II</a:t>
          </a:r>
        </a:p>
        <a:p>
          <a:r>
            <a:rPr lang="en-US" sz="1600" b="1" dirty="0">
              <a:solidFill>
                <a:schemeClr val="tx1"/>
              </a:solidFill>
              <a:latin typeface="Times New Roman" pitchFamily="18" charset="0"/>
              <a:cs typeface="Times New Roman" pitchFamily="18" charset="0"/>
            </a:rPr>
            <a:t>200-400 people</a:t>
          </a:r>
        </a:p>
        <a:p>
          <a:r>
            <a:rPr lang="en-US" sz="1600" b="1" dirty="0">
              <a:solidFill>
                <a:schemeClr val="tx1"/>
              </a:solidFill>
              <a:latin typeface="Times New Roman" pitchFamily="18" charset="0"/>
              <a:cs typeface="Times New Roman" pitchFamily="18" charset="0"/>
            </a:rPr>
            <a:t>Up to 2 years</a:t>
          </a:r>
        </a:p>
      </dgm:t>
    </dgm:pt>
    <dgm:pt modelId="{B8246A56-DC2F-437C-ADB1-EA6104A9B17F}" type="sibTrans" cxnId="{E593E979-B9D2-4A9D-BB9D-985B14D18743}">
      <dgm:prSet/>
      <dgm:spPr/>
      <dgm:t>
        <a:bodyPr/>
        <a:lstStyle/>
        <a:p>
          <a:endParaRPr lang="en-US" dirty="0"/>
        </a:p>
      </dgm:t>
    </dgm:pt>
    <dgm:pt modelId="{E12C5B86-0C74-43EC-AD48-705068400B77}" type="parTrans" cxnId="{E593E979-B9D2-4A9D-BB9D-985B14D18743}">
      <dgm:prSet/>
      <dgm:spPr/>
      <dgm:t>
        <a:bodyPr/>
        <a:lstStyle/>
        <a:p>
          <a:endParaRPr lang="en-US"/>
        </a:p>
      </dgm:t>
    </dgm:pt>
    <dgm:pt modelId="{66FA76E8-6065-4DA6-9830-53D3A31CBDAC}">
      <dgm:prSet phldrT="[Text]" custT="1"/>
      <dgm:spPr>
        <a:solidFill>
          <a:srgbClr val="FF0000"/>
        </a:solidFill>
      </dgm:spPr>
      <dgm:t>
        <a:bodyPr/>
        <a:lstStyle/>
        <a:p>
          <a:r>
            <a:rPr lang="en-US" sz="1600" b="1" dirty="0">
              <a:solidFill>
                <a:schemeClr val="tx1"/>
              </a:solidFill>
              <a:latin typeface="Times New Roman" pitchFamily="18" charset="0"/>
              <a:cs typeface="Times New Roman" pitchFamily="18" charset="0"/>
            </a:rPr>
            <a:t>Phase III</a:t>
          </a:r>
        </a:p>
        <a:p>
          <a:r>
            <a:rPr lang="en-US" sz="1600" b="1" dirty="0">
              <a:solidFill>
                <a:schemeClr val="tx1"/>
              </a:solidFill>
              <a:latin typeface="Times New Roman" pitchFamily="18" charset="0"/>
              <a:cs typeface="Times New Roman" pitchFamily="18" charset="0"/>
            </a:rPr>
            <a:t>3,000-5,000 people</a:t>
          </a:r>
        </a:p>
        <a:p>
          <a:r>
            <a:rPr lang="en-US" sz="1600" b="1" dirty="0">
              <a:solidFill>
                <a:schemeClr val="tx1"/>
              </a:solidFill>
              <a:latin typeface="Times New Roman" pitchFamily="18" charset="0"/>
              <a:cs typeface="Times New Roman" pitchFamily="18" charset="0"/>
            </a:rPr>
            <a:t>3-4 years</a:t>
          </a:r>
        </a:p>
      </dgm:t>
    </dgm:pt>
    <dgm:pt modelId="{AB2A4C97-7EFA-419C-B657-32107CD1A081}" type="parTrans" cxnId="{182D6798-021C-4EDF-BDEF-0BE59FC43C74}">
      <dgm:prSet/>
      <dgm:spPr/>
      <dgm:t>
        <a:bodyPr/>
        <a:lstStyle/>
        <a:p>
          <a:endParaRPr lang="en-US"/>
        </a:p>
      </dgm:t>
    </dgm:pt>
    <dgm:pt modelId="{91FF1250-0EF9-4ECD-A5C7-4B569DF779AC}" type="sibTrans" cxnId="{182D6798-021C-4EDF-BDEF-0BE59FC43C74}">
      <dgm:prSet/>
      <dgm:spPr/>
      <dgm:t>
        <a:bodyPr/>
        <a:lstStyle/>
        <a:p>
          <a:endParaRPr lang="en-US"/>
        </a:p>
      </dgm:t>
    </dgm:pt>
    <dgm:pt modelId="{8BC5BDCC-5330-40D0-AFED-535C80F21563}" type="pres">
      <dgm:prSet presAssocID="{1C3B139C-F8CE-4621-B061-F8423BF7D859}" presName="Name0" presStyleCnt="0">
        <dgm:presLayoutVars>
          <dgm:dir/>
          <dgm:resizeHandles val="exact"/>
        </dgm:presLayoutVars>
      </dgm:prSet>
      <dgm:spPr/>
    </dgm:pt>
    <dgm:pt modelId="{9C8EC250-79F8-434C-B0FC-C9D5127B3737}" type="pres">
      <dgm:prSet presAssocID="{A597BF01-C8C9-4BC8-8ED9-293DBE5B4AF9}" presName="composite" presStyleCnt="0"/>
      <dgm:spPr/>
    </dgm:pt>
    <dgm:pt modelId="{C96A5C19-AF68-4D19-878B-113AC29FE52A}" type="pres">
      <dgm:prSet presAssocID="{A597BF01-C8C9-4BC8-8ED9-293DBE5B4AF9}" presName="imagSh" presStyleLbl="bgImgPlace1" presStyleIdx="0" presStyleCnt="4"/>
      <dgm:spPr/>
    </dgm:pt>
    <dgm:pt modelId="{526DB64B-50C3-4834-85B9-416C644E6313}" type="pres">
      <dgm:prSet presAssocID="{A597BF01-C8C9-4BC8-8ED9-293DBE5B4AF9}" presName="txNode" presStyleLbl="node1" presStyleIdx="0" presStyleCnt="4" custLinFactNeighborX="-16491" custLinFactNeighborY="-59550">
        <dgm:presLayoutVars>
          <dgm:bulletEnabled val="1"/>
        </dgm:presLayoutVars>
      </dgm:prSet>
      <dgm:spPr/>
    </dgm:pt>
    <dgm:pt modelId="{4D56B3B7-9F1D-4A80-9D9F-AF7A9063D0BD}" type="pres">
      <dgm:prSet presAssocID="{4D7831D2-1971-462B-8401-9B54FCC12D21}" presName="sibTrans" presStyleLbl="sibTrans2D1" presStyleIdx="0" presStyleCnt="3"/>
      <dgm:spPr/>
    </dgm:pt>
    <dgm:pt modelId="{5E7D6068-02D9-4F63-8C8F-A65069565D25}" type="pres">
      <dgm:prSet presAssocID="{4D7831D2-1971-462B-8401-9B54FCC12D21}" presName="connTx" presStyleLbl="sibTrans2D1" presStyleIdx="0" presStyleCnt="3"/>
      <dgm:spPr/>
    </dgm:pt>
    <dgm:pt modelId="{31E6A360-B758-415E-A6EB-75A2A4121B53}" type="pres">
      <dgm:prSet presAssocID="{77816634-5432-42CE-B21A-1FEF307D515A}" presName="composite" presStyleCnt="0"/>
      <dgm:spPr/>
    </dgm:pt>
    <dgm:pt modelId="{141BDFD2-2FDD-4665-A2D9-88E89C4FF9F9}" type="pres">
      <dgm:prSet presAssocID="{77816634-5432-42CE-B21A-1FEF307D515A}" presName="imagSh" presStyleLbl="bgImgPlace1" presStyleIdx="1" presStyleCnt="4"/>
      <dgm:spPr>
        <a:blipFill rotWithShape="1">
          <a:blip xmlns:r="http://schemas.openxmlformats.org/officeDocument/2006/relationships" r:embed="rId1"/>
          <a:stretch>
            <a:fillRect/>
          </a:stretch>
        </a:blipFill>
      </dgm:spPr>
    </dgm:pt>
    <dgm:pt modelId="{B9195FDE-4919-4F97-AD07-50E2D3F3D858}" type="pres">
      <dgm:prSet presAssocID="{77816634-5432-42CE-B21A-1FEF307D515A}" presName="txNode" presStyleLbl="node1" presStyleIdx="1" presStyleCnt="4" custScaleY="88489" custLinFactNeighborY="27048">
        <dgm:presLayoutVars>
          <dgm:bulletEnabled val="1"/>
        </dgm:presLayoutVars>
      </dgm:prSet>
      <dgm:spPr/>
    </dgm:pt>
    <dgm:pt modelId="{82081FB4-5EDA-44BC-A43D-BDD37BFFFF74}" type="pres">
      <dgm:prSet presAssocID="{709C0AB8-FFBD-4568-A303-8A0531F78BB4}" presName="sibTrans" presStyleLbl="sibTrans2D1" presStyleIdx="1" presStyleCnt="3"/>
      <dgm:spPr/>
    </dgm:pt>
    <dgm:pt modelId="{1C99FAC0-1946-4740-9D2E-040C45EBFDA2}" type="pres">
      <dgm:prSet presAssocID="{709C0AB8-FFBD-4568-A303-8A0531F78BB4}" presName="connTx" presStyleLbl="sibTrans2D1" presStyleIdx="1" presStyleCnt="3"/>
      <dgm:spPr/>
    </dgm:pt>
    <dgm:pt modelId="{EB9871DE-F0C1-48C5-932F-0F2AE98AB5D2}" type="pres">
      <dgm:prSet presAssocID="{25E640F4-F62B-41D5-BC0A-FA3D0060E59E}" presName="composite" presStyleCnt="0"/>
      <dgm:spPr/>
    </dgm:pt>
    <dgm:pt modelId="{2BF8FF94-7052-4F19-B132-CB8A6624BF3C}" type="pres">
      <dgm:prSet presAssocID="{25E640F4-F62B-41D5-BC0A-FA3D0060E59E}" presName="imagSh" presStyleLbl="bgImgPlace1" presStyleIdx="2" presStyleCnt="4"/>
      <dgm:spPr>
        <a:blipFill rotWithShape="1">
          <a:blip xmlns:r="http://schemas.openxmlformats.org/officeDocument/2006/relationships" r:embed="rId2"/>
          <a:stretch>
            <a:fillRect/>
          </a:stretch>
        </a:blipFill>
      </dgm:spPr>
    </dgm:pt>
    <dgm:pt modelId="{BEF46B23-C160-4189-8699-267787B7603D}" type="pres">
      <dgm:prSet presAssocID="{25E640F4-F62B-41D5-BC0A-FA3D0060E59E}" presName="txNode" presStyleLbl="node1" presStyleIdx="2" presStyleCnt="4" custScaleY="95407" custLinFactNeighborY="24794">
        <dgm:presLayoutVars>
          <dgm:bulletEnabled val="1"/>
        </dgm:presLayoutVars>
      </dgm:prSet>
      <dgm:spPr/>
    </dgm:pt>
    <dgm:pt modelId="{68892EBD-F356-41DC-A8D6-6FE0AFBAC410}" type="pres">
      <dgm:prSet presAssocID="{B8246A56-DC2F-437C-ADB1-EA6104A9B17F}" presName="sibTrans" presStyleLbl="sibTrans2D1" presStyleIdx="2" presStyleCnt="3"/>
      <dgm:spPr/>
    </dgm:pt>
    <dgm:pt modelId="{402C4518-B1BD-465B-868B-350327BFC9B8}" type="pres">
      <dgm:prSet presAssocID="{B8246A56-DC2F-437C-ADB1-EA6104A9B17F}" presName="connTx" presStyleLbl="sibTrans2D1" presStyleIdx="2" presStyleCnt="3"/>
      <dgm:spPr/>
    </dgm:pt>
    <dgm:pt modelId="{7250FA64-000D-4081-9DFD-34C1240733B4}" type="pres">
      <dgm:prSet presAssocID="{66FA76E8-6065-4DA6-9830-53D3A31CBDAC}" presName="composite" presStyleCnt="0"/>
      <dgm:spPr/>
    </dgm:pt>
    <dgm:pt modelId="{180FFF87-3701-4BC0-8A26-A3B78936BAB5}" type="pres">
      <dgm:prSet presAssocID="{66FA76E8-6065-4DA6-9830-53D3A31CBDAC}" presName="imagSh" presStyleLbl="bgImgPlace1" presStyleIdx="3" presStyleCnt="4"/>
      <dgm:spPr>
        <a:blipFill rotWithShape="1">
          <a:blip xmlns:r="http://schemas.openxmlformats.org/officeDocument/2006/relationships" r:embed="rId3"/>
          <a:stretch>
            <a:fillRect/>
          </a:stretch>
        </a:blipFill>
      </dgm:spPr>
    </dgm:pt>
    <dgm:pt modelId="{940A9B62-397B-47E4-AAF8-C39037BBE584}" type="pres">
      <dgm:prSet presAssocID="{66FA76E8-6065-4DA6-9830-53D3A31CBDAC}" presName="txNode" presStyleLbl="node1" presStyleIdx="3" presStyleCnt="4" custLinFactNeighborY="28175">
        <dgm:presLayoutVars>
          <dgm:bulletEnabled val="1"/>
        </dgm:presLayoutVars>
      </dgm:prSet>
      <dgm:spPr/>
    </dgm:pt>
  </dgm:ptLst>
  <dgm:cxnLst>
    <dgm:cxn modelId="{B5358423-C3AC-4B34-894D-4D19FD42799E}" type="presOf" srcId="{A597BF01-C8C9-4BC8-8ED9-293DBE5B4AF9}" destId="{526DB64B-50C3-4834-85B9-416C644E6313}" srcOrd="0" destOrd="0" presId="urn:microsoft.com/office/officeart/2005/8/layout/hProcess10"/>
    <dgm:cxn modelId="{09CBEF3A-2BCF-4EE7-B0EC-CEEB9610564E}" type="presOf" srcId="{66FA76E8-6065-4DA6-9830-53D3A31CBDAC}" destId="{940A9B62-397B-47E4-AAF8-C39037BBE584}" srcOrd="0" destOrd="0" presId="urn:microsoft.com/office/officeart/2005/8/layout/hProcess10"/>
    <dgm:cxn modelId="{3D88265B-654D-4575-84D4-59B44A142C04}" type="presOf" srcId="{4D7831D2-1971-462B-8401-9B54FCC12D21}" destId="{4D56B3B7-9F1D-4A80-9D9F-AF7A9063D0BD}" srcOrd="0" destOrd="0" presId="urn:microsoft.com/office/officeart/2005/8/layout/hProcess10"/>
    <dgm:cxn modelId="{A533DD41-9B60-4AA6-B975-95B09AE6FF73}" srcId="{1C3B139C-F8CE-4621-B061-F8423BF7D859}" destId="{77816634-5432-42CE-B21A-1FEF307D515A}" srcOrd="1" destOrd="0" parTransId="{B97BECE7-9235-4492-A00E-8BF2E8D76E1B}" sibTransId="{709C0AB8-FFBD-4568-A303-8A0531F78BB4}"/>
    <dgm:cxn modelId="{E593E979-B9D2-4A9D-BB9D-985B14D18743}" srcId="{1C3B139C-F8CE-4621-B061-F8423BF7D859}" destId="{25E640F4-F62B-41D5-BC0A-FA3D0060E59E}" srcOrd="2" destOrd="0" parTransId="{E12C5B86-0C74-43EC-AD48-705068400B77}" sibTransId="{B8246A56-DC2F-437C-ADB1-EA6104A9B17F}"/>
    <dgm:cxn modelId="{7793F680-4842-40ED-8195-07D59B096498}" type="presOf" srcId="{709C0AB8-FFBD-4568-A303-8A0531F78BB4}" destId="{82081FB4-5EDA-44BC-A43D-BDD37BFFFF74}" srcOrd="0" destOrd="0" presId="urn:microsoft.com/office/officeart/2005/8/layout/hProcess10"/>
    <dgm:cxn modelId="{50F44991-07B2-4DEB-B12D-59B57BFA4AF7}" type="presOf" srcId="{77816634-5432-42CE-B21A-1FEF307D515A}" destId="{B9195FDE-4919-4F97-AD07-50E2D3F3D858}" srcOrd="0" destOrd="0" presId="urn:microsoft.com/office/officeart/2005/8/layout/hProcess10"/>
    <dgm:cxn modelId="{182D6798-021C-4EDF-BDEF-0BE59FC43C74}" srcId="{1C3B139C-F8CE-4621-B061-F8423BF7D859}" destId="{66FA76E8-6065-4DA6-9830-53D3A31CBDAC}" srcOrd="3" destOrd="0" parTransId="{AB2A4C97-7EFA-419C-B657-32107CD1A081}" sibTransId="{91FF1250-0EF9-4ECD-A5C7-4B569DF779AC}"/>
    <dgm:cxn modelId="{BF2207AD-BD71-49FF-92F8-7447C84CDC5B}" type="presOf" srcId="{4D7831D2-1971-462B-8401-9B54FCC12D21}" destId="{5E7D6068-02D9-4F63-8C8F-A65069565D25}" srcOrd="1" destOrd="0" presId="urn:microsoft.com/office/officeart/2005/8/layout/hProcess10"/>
    <dgm:cxn modelId="{AF01C1B4-E6D6-40AD-A0D8-10D28B6D9E17}" srcId="{1C3B139C-F8CE-4621-B061-F8423BF7D859}" destId="{A597BF01-C8C9-4BC8-8ED9-293DBE5B4AF9}" srcOrd="0" destOrd="0" parTransId="{590548F3-EDEA-49D0-A164-A9C19664C893}" sibTransId="{4D7831D2-1971-462B-8401-9B54FCC12D21}"/>
    <dgm:cxn modelId="{0B1255BE-8BAE-4D1F-93CE-1D1F1A6F5770}" type="presOf" srcId="{1C3B139C-F8CE-4621-B061-F8423BF7D859}" destId="{8BC5BDCC-5330-40D0-AFED-535C80F21563}" srcOrd="0" destOrd="0" presId="urn:microsoft.com/office/officeart/2005/8/layout/hProcess10"/>
    <dgm:cxn modelId="{63A5C6D0-74C9-40F9-A9B8-2F1AC309C9F3}" type="presOf" srcId="{25E640F4-F62B-41D5-BC0A-FA3D0060E59E}" destId="{BEF46B23-C160-4189-8699-267787B7603D}" srcOrd="0" destOrd="0" presId="urn:microsoft.com/office/officeart/2005/8/layout/hProcess10"/>
    <dgm:cxn modelId="{511826ED-7AE2-4E64-8D11-4BF1D431C33E}" type="presOf" srcId="{709C0AB8-FFBD-4568-A303-8A0531F78BB4}" destId="{1C99FAC0-1946-4740-9D2E-040C45EBFDA2}" srcOrd="1" destOrd="0" presId="urn:microsoft.com/office/officeart/2005/8/layout/hProcess10"/>
    <dgm:cxn modelId="{A354B1F9-D15E-439F-9A30-53C35A7C3B84}" type="presOf" srcId="{B8246A56-DC2F-437C-ADB1-EA6104A9B17F}" destId="{68892EBD-F356-41DC-A8D6-6FE0AFBAC410}" srcOrd="0" destOrd="0" presId="urn:microsoft.com/office/officeart/2005/8/layout/hProcess10"/>
    <dgm:cxn modelId="{4361C3FC-AEC0-4AF8-9785-54B4D92DCFD7}" type="presOf" srcId="{B8246A56-DC2F-437C-ADB1-EA6104A9B17F}" destId="{402C4518-B1BD-465B-868B-350327BFC9B8}" srcOrd="1" destOrd="0" presId="urn:microsoft.com/office/officeart/2005/8/layout/hProcess10"/>
    <dgm:cxn modelId="{1A1C8A0D-3E34-4638-9861-394DDE5A8909}" type="presParOf" srcId="{8BC5BDCC-5330-40D0-AFED-535C80F21563}" destId="{9C8EC250-79F8-434C-B0FC-C9D5127B3737}" srcOrd="0" destOrd="0" presId="urn:microsoft.com/office/officeart/2005/8/layout/hProcess10"/>
    <dgm:cxn modelId="{A63A316C-84D2-4363-B9C5-661248D4D73A}" type="presParOf" srcId="{9C8EC250-79F8-434C-B0FC-C9D5127B3737}" destId="{C96A5C19-AF68-4D19-878B-113AC29FE52A}" srcOrd="0" destOrd="0" presId="urn:microsoft.com/office/officeart/2005/8/layout/hProcess10"/>
    <dgm:cxn modelId="{BDE8D6A9-BEA3-4085-AAFC-94D4A54C0C30}" type="presParOf" srcId="{9C8EC250-79F8-434C-B0FC-C9D5127B3737}" destId="{526DB64B-50C3-4834-85B9-416C644E6313}" srcOrd="1" destOrd="0" presId="urn:microsoft.com/office/officeart/2005/8/layout/hProcess10"/>
    <dgm:cxn modelId="{7D52DC02-1854-46EB-B4CB-F3E80DE51B9B}" type="presParOf" srcId="{8BC5BDCC-5330-40D0-AFED-535C80F21563}" destId="{4D56B3B7-9F1D-4A80-9D9F-AF7A9063D0BD}" srcOrd="1" destOrd="0" presId="urn:microsoft.com/office/officeart/2005/8/layout/hProcess10"/>
    <dgm:cxn modelId="{216FCBF5-6F5B-45A3-A82A-DB4536278E24}" type="presParOf" srcId="{4D56B3B7-9F1D-4A80-9D9F-AF7A9063D0BD}" destId="{5E7D6068-02D9-4F63-8C8F-A65069565D25}" srcOrd="0" destOrd="0" presId="urn:microsoft.com/office/officeart/2005/8/layout/hProcess10"/>
    <dgm:cxn modelId="{758CA7D2-1A7C-45A2-86A8-5080F8F31594}" type="presParOf" srcId="{8BC5BDCC-5330-40D0-AFED-535C80F21563}" destId="{31E6A360-B758-415E-A6EB-75A2A4121B53}" srcOrd="2" destOrd="0" presId="urn:microsoft.com/office/officeart/2005/8/layout/hProcess10"/>
    <dgm:cxn modelId="{05580758-BE1E-457F-8DE2-1723C2CA579D}" type="presParOf" srcId="{31E6A360-B758-415E-A6EB-75A2A4121B53}" destId="{141BDFD2-2FDD-4665-A2D9-88E89C4FF9F9}" srcOrd="0" destOrd="0" presId="urn:microsoft.com/office/officeart/2005/8/layout/hProcess10"/>
    <dgm:cxn modelId="{B0AEE59E-0E8F-4F93-B268-5F24910EB18C}" type="presParOf" srcId="{31E6A360-B758-415E-A6EB-75A2A4121B53}" destId="{B9195FDE-4919-4F97-AD07-50E2D3F3D858}" srcOrd="1" destOrd="0" presId="urn:microsoft.com/office/officeart/2005/8/layout/hProcess10"/>
    <dgm:cxn modelId="{6F4A8EB5-E928-4AB8-BBD5-FF563E029F94}" type="presParOf" srcId="{8BC5BDCC-5330-40D0-AFED-535C80F21563}" destId="{82081FB4-5EDA-44BC-A43D-BDD37BFFFF74}" srcOrd="3" destOrd="0" presId="urn:microsoft.com/office/officeart/2005/8/layout/hProcess10"/>
    <dgm:cxn modelId="{B627A218-6AE9-41A1-93A2-61DF8EABCE7C}" type="presParOf" srcId="{82081FB4-5EDA-44BC-A43D-BDD37BFFFF74}" destId="{1C99FAC0-1946-4740-9D2E-040C45EBFDA2}" srcOrd="0" destOrd="0" presId="urn:microsoft.com/office/officeart/2005/8/layout/hProcess10"/>
    <dgm:cxn modelId="{5242FF1E-6986-41A6-BC7E-563A8D910260}" type="presParOf" srcId="{8BC5BDCC-5330-40D0-AFED-535C80F21563}" destId="{EB9871DE-F0C1-48C5-932F-0F2AE98AB5D2}" srcOrd="4" destOrd="0" presId="urn:microsoft.com/office/officeart/2005/8/layout/hProcess10"/>
    <dgm:cxn modelId="{24DA3A43-C857-4F6C-941E-3E4A7C3EE4E9}" type="presParOf" srcId="{EB9871DE-F0C1-48C5-932F-0F2AE98AB5D2}" destId="{2BF8FF94-7052-4F19-B132-CB8A6624BF3C}" srcOrd="0" destOrd="0" presId="urn:microsoft.com/office/officeart/2005/8/layout/hProcess10"/>
    <dgm:cxn modelId="{834E2375-4997-4C9B-9E6B-098746DCC014}" type="presParOf" srcId="{EB9871DE-F0C1-48C5-932F-0F2AE98AB5D2}" destId="{BEF46B23-C160-4189-8699-267787B7603D}" srcOrd="1" destOrd="0" presId="urn:microsoft.com/office/officeart/2005/8/layout/hProcess10"/>
    <dgm:cxn modelId="{0B3A11FA-52CC-4198-8781-A5C2E32488AE}" type="presParOf" srcId="{8BC5BDCC-5330-40D0-AFED-535C80F21563}" destId="{68892EBD-F356-41DC-A8D6-6FE0AFBAC410}" srcOrd="5" destOrd="0" presId="urn:microsoft.com/office/officeart/2005/8/layout/hProcess10"/>
    <dgm:cxn modelId="{A86C87E2-7888-4AF3-9372-E11464690A62}" type="presParOf" srcId="{68892EBD-F356-41DC-A8D6-6FE0AFBAC410}" destId="{402C4518-B1BD-465B-868B-350327BFC9B8}" srcOrd="0" destOrd="0" presId="urn:microsoft.com/office/officeart/2005/8/layout/hProcess10"/>
    <dgm:cxn modelId="{7810515D-54DD-4F25-A9C9-DFD01DC86A13}" type="presParOf" srcId="{8BC5BDCC-5330-40D0-AFED-535C80F21563}" destId="{7250FA64-000D-4081-9DFD-34C1240733B4}" srcOrd="6" destOrd="0" presId="urn:microsoft.com/office/officeart/2005/8/layout/hProcess10"/>
    <dgm:cxn modelId="{C9FAFFB4-B91A-488B-B209-1A8DA591330D}" type="presParOf" srcId="{7250FA64-000D-4081-9DFD-34C1240733B4}" destId="{180FFF87-3701-4BC0-8A26-A3B78936BAB5}" srcOrd="0" destOrd="0" presId="urn:microsoft.com/office/officeart/2005/8/layout/hProcess10"/>
    <dgm:cxn modelId="{DE601994-92B7-4A53-8D7C-969AB1EEF1FA}" type="presParOf" srcId="{7250FA64-000D-4081-9DFD-34C1240733B4}" destId="{940A9B62-397B-47E4-AAF8-C39037BBE584}"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3263F8-B040-46FF-B58A-E63A0D59A0F3}" type="doc">
      <dgm:prSet loTypeId="urn:microsoft.com/office/officeart/2005/8/layout/bProcess4" loCatId="process" qsTypeId="urn:microsoft.com/office/officeart/2005/8/quickstyle/simple2" qsCatId="simple" csTypeId="urn:microsoft.com/office/officeart/2005/8/colors/accent1_1" csCatId="accent1" phldr="1"/>
      <dgm:spPr/>
      <dgm:t>
        <a:bodyPr/>
        <a:lstStyle/>
        <a:p>
          <a:endParaRPr lang="en-US"/>
        </a:p>
      </dgm:t>
    </dgm:pt>
    <dgm:pt modelId="{7D73C4EB-376F-4D79-B933-334F92BD0E28}">
      <dgm:prSet phldrT="[Text]" custT="1"/>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Pre-Clinical Testing</a:t>
          </a:r>
        </a:p>
      </dgm:t>
    </dgm:pt>
    <dgm:pt modelId="{31F13EC5-7C33-42B7-87EB-B363077C9A94}" type="parTrans" cxnId="{F7A730A3-476D-4AB1-B1EB-2E700E0A2DD8}">
      <dgm:prSet/>
      <dgm:spPr/>
      <dgm:t>
        <a:bodyPr/>
        <a:lstStyle/>
        <a:p>
          <a:endParaRPr lang="en-US"/>
        </a:p>
      </dgm:t>
    </dgm:pt>
    <dgm:pt modelId="{4BF3BDB0-5C2E-4A37-BB0B-9FE51161142C}" type="sibTrans" cxnId="{F7A730A3-476D-4AB1-B1EB-2E700E0A2DD8}">
      <dgm:prSet/>
      <dgm:spPr/>
      <dgm:t>
        <a:bodyPr/>
        <a:lstStyle/>
        <a:p>
          <a:endParaRPr lang="en-US"/>
        </a:p>
      </dgm:t>
    </dgm:pt>
    <dgm:pt modelId="{F001EB66-78D1-4E4C-BC98-BF60D9BD1650}">
      <dgm:prSet phldrT="[Text]" custT="1"/>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Investigational New Drug Application (IND) </a:t>
          </a:r>
        </a:p>
      </dgm:t>
    </dgm:pt>
    <dgm:pt modelId="{9C7975B5-8FDB-4B72-823B-24EEABCC5121}" type="parTrans" cxnId="{53B3B467-1E37-4FA0-99BA-FFC07EE21182}">
      <dgm:prSet/>
      <dgm:spPr/>
      <dgm:t>
        <a:bodyPr/>
        <a:lstStyle/>
        <a:p>
          <a:endParaRPr lang="en-US"/>
        </a:p>
      </dgm:t>
    </dgm:pt>
    <dgm:pt modelId="{9DF54550-196D-41FE-9825-9AEAAA85761A}" type="sibTrans" cxnId="{53B3B467-1E37-4FA0-99BA-FFC07EE21182}">
      <dgm:prSet/>
      <dgm:spPr/>
      <dgm:t>
        <a:bodyPr/>
        <a:lstStyle/>
        <a:p>
          <a:endParaRPr lang="en-US"/>
        </a:p>
      </dgm:t>
    </dgm:pt>
    <dgm:pt modelId="{5986D2A0-3EB1-4872-A87A-1460FCC58CF5}">
      <dgm:prSet phldrT="[Text]" custT="1"/>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Phase I (Assess Safety)</a:t>
          </a:r>
        </a:p>
      </dgm:t>
    </dgm:pt>
    <dgm:pt modelId="{17596D67-B66E-4ADD-A923-B1B6F16A8B29}" type="parTrans" cxnId="{3F2CA8B3-9DB6-4295-81F5-A102C772021F}">
      <dgm:prSet/>
      <dgm:spPr/>
      <dgm:t>
        <a:bodyPr/>
        <a:lstStyle/>
        <a:p>
          <a:endParaRPr lang="en-US"/>
        </a:p>
      </dgm:t>
    </dgm:pt>
    <dgm:pt modelId="{3310BD70-20EB-4E86-BCD0-1FC7AA2709B0}" type="sibTrans" cxnId="{3F2CA8B3-9DB6-4295-81F5-A102C772021F}">
      <dgm:prSet/>
      <dgm:spPr/>
      <dgm:t>
        <a:bodyPr/>
        <a:lstStyle/>
        <a:p>
          <a:endParaRPr lang="en-US"/>
        </a:p>
      </dgm:t>
    </dgm:pt>
    <dgm:pt modelId="{329A4468-287A-4298-B8DE-5F6F5E7E3CAB}">
      <dgm:prSet phldrT="[Text]" custT="1"/>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Phase II (Test for Early Effectiveness &amp; Safety) </a:t>
          </a:r>
        </a:p>
      </dgm:t>
    </dgm:pt>
    <dgm:pt modelId="{1E480A5C-4C30-4D8B-9C6D-72B19E17D7C3}" type="parTrans" cxnId="{3A6FF288-1A1A-4C4D-9265-FE06169203E0}">
      <dgm:prSet/>
      <dgm:spPr/>
      <dgm:t>
        <a:bodyPr/>
        <a:lstStyle/>
        <a:p>
          <a:endParaRPr lang="en-US"/>
        </a:p>
      </dgm:t>
    </dgm:pt>
    <dgm:pt modelId="{B54F64CA-0BE7-4C57-94B9-71D816546339}" type="sibTrans" cxnId="{3A6FF288-1A1A-4C4D-9265-FE06169203E0}">
      <dgm:prSet/>
      <dgm:spPr/>
      <dgm:t>
        <a:bodyPr/>
        <a:lstStyle/>
        <a:p>
          <a:endParaRPr lang="en-US"/>
        </a:p>
      </dgm:t>
    </dgm:pt>
    <dgm:pt modelId="{572AC42F-533C-499B-BDC0-01797670310A}">
      <dgm:prSet phldrT="[Text]" custT="1"/>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sz="1600" b="1" dirty="0"/>
        </a:p>
        <a:p>
          <a:r>
            <a:rPr lang="en-US" sz="1800" b="1" dirty="0"/>
            <a:t>Phase III (Large Scale Testing)</a:t>
          </a:r>
        </a:p>
      </dgm:t>
    </dgm:pt>
    <dgm:pt modelId="{2036654E-CCA2-4607-B5F3-C235EC340727}" type="parTrans" cxnId="{41A8B114-7B3E-40CD-A5B5-DF3204D7BA8D}">
      <dgm:prSet/>
      <dgm:spPr/>
      <dgm:t>
        <a:bodyPr/>
        <a:lstStyle/>
        <a:p>
          <a:endParaRPr lang="en-US"/>
        </a:p>
      </dgm:t>
    </dgm:pt>
    <dgm:pt modelId="{EAFF50C5-63D9-4E2F-A511-27E5E4AD9FF9}" type="sibTrans" cxnId="{41A8B114-7B3E-40CD-A5B5-DF3204D7BA8D}">
      <dgm:prSet/>
      <dgm:spPr/>
      <dgm:t>
        <a:bodyPr/>
        <a:lstStyle/>
        <a:p>
          <a:endParaRPr lang="en-US"/>
        </a:p>
      </dgm:t>
    </dgm:pt>
    <dgm:pt modelId="{A0D4BC22-F580-47BB-BF85-EAA1DE7BA759}">
      <dgm:prSet/>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sz="1200" dirty="0"/>
        </a:p>
      </dgm:t>
    </dgm:pt>
    <dgm:pt modelId="{929110B9-3184-445C-829C-F6CA5FEDE829}" type="parTrans" cxnId="{95107761-3085-4538-8BA7-2BAB0DC62433}">
      <dgm:prSet/>
      <dgm:spPr/>
      <dgm:t>
        <a:bodyPr/>
        <a:lstStyle/>
        <a:p>
          <a:endParaRPr lang="en-US"/>
        </a:p>
      </dgm:t>
    </dgm:pt>
    <dgm:pt modelId="{039E57A4-6C41-4AE3-AB19-726D527830AB}" type="sibTrans" cxnId="{95107761-3085-4538-8BA7-2BAB0DC62433}">
      <dgm:prSet/>
      <dgm:spPr/>
      <dgm:t>
        <a:bodyPr/>
        <a:lstStyle/>
        <a:p>
          <a:endParaRPr lang="en-US"/>
        </a:p>
      </dgm:t>
    </dgm:pt>
    <dgm:pt modelId="{30725C7B-0144-4407-A767-739489193EEF}">
      <dgm:prSet custT="1"/>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Licensing (Approval to Use)</a:t>
          </a:r>
        </a:p>
      </dgm:t>
    </dgm:pt>
    <dgm:pt modelId="{BF12C33A-DAA0-47B4-9B8A-1599640E89DB}" type="parTrans" cxnId="{81814505-68A1-4E09-B7CC-FF8A23E2ECF4}">
      <dgm:prSet/>
      <dgm:spPr/>
      <dgm:t>
        <a:bodyPr/>
        <a:lstStyle/>
        <a:p>
          <a:endParaRPr lang="en-US"/>
        </a:p>
      </dgm:t>
    </dgm:pt>
    <dgm:pt modelId="{4CD4F673-66C2-43D1-8621-DCF47E06DE42}" type="sibTrans" cxnId="{81814505-68A1-4E09-B7CC-FF8A23E2ECF4}">
      <dgm:prSet/>
      <dgm:spPr/>
      <dgm:t>
        <a:bodyPr/>
        <a:lstStyle/>
        <a:p>
          <a:endParaRPr lang="en-US"/>
        </a:p>
      </dgm:t>
    </dgm:pt>
    <dgm:pt modelId="{7E6E798D-56AE-4B4F-B25F-8994099E7ABD}">
      <dgm:prSet custT="1"/>
      <dgm:spPr>
        <a:solidFill>
          <a:schemeClr val="bg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Approval (Available for Prescription)</a:t>
          </a:r>
        </a:p>
      </dgm:t>
    </dgm:pt>
    <dgm:pt modelId="{52F16103-4118-44EF-8BBD-1C4C8D09EB9D}" type="parTrans" cxnId="{290C6E30-3329-48B8-8DC8-13CFBA30C8C7}">
      <dgm:prSet/>
      <dgm:spPr/>
      <dgm:t>
        <a:bodyPr/>
        <a:lstStyle/>
        <a:p>
          <a:endParaRPr lang="en-US"/>
        </a:p>
      </dgm:t>
    </dgm:pt>
    <dgm:pt modelId="{700B4621-66FB-4651-AE71-D5B83AB3667B}" type="sibTrans" cxnId="{290C6E30-3329-48B8-8DC8-13CFBA30C8C7}">
      <dgm:prSet/>
      <dgm:spPr/>
      <dgm:t>
        <a:bodyPr/>
        <a:lstStyle/>
        <a:p>
          <a:endParaRPr lang="en-US"/>
        </a:p>
      </dgm:t>
    </dgm:pt>
    <dgm:pt modelId="{F0DB9DF4-17FB-43FC-9DAF-5EAD5D117CCA}">
      <dgm:prSet custT="1"/>
      <dgm:spPr>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a:t>Post Marketing Studies (Special Studies and Long-Term Effectiveness/Use </a:t>
          </a:r>
        </a:p>
      </dgm:t>
    </dgm:pt>
    <dgm:pt modelId="{25799DD0-B06D-4EC5-9C4A-73B49250699A}" type="parTrans" cxnId="{C1DA5388-1588-46BF-88F8-235B9C9BEADB}">
      <dgm:prSet/>
      <dgm:spPr/>
      <dgm:t>
        <a:bodyPr/>
        <a:lstStyle/>
        <a:p>
          <a:endParaRPr lang="en-US"/>
        </a:p>
      </dgm:t>
    </dgm:pt>
    <dgm:pt modelId="{EE511035-BD5F-4B11-8A07-D093ADCF905F}" type="sibTrans" cxnId="{C1DA5388-1588-46BF-88F8-235B9C9BEADB}">
      <dgm:prSet/>
      <dgm:spPr/>
      <dgm:t>
        <a:bodyPr/>
        <a:lstStyle/>
        <a:p>
          <a:endParaRPr lang="en-US"/>
        </a:p>
      </dgm:t>
    </dgm:pt>
    <dgm:pt modelId="{BC8CE436-7A75-4BC0-9734-A139691230B8}" type="pres">
      <dgm:prSet presAssocID="{2F3263F8-B040-46FF-B58A-E63A0D59A0F3}" presName="Name0" presStyleCnt="0">
        <dgm:presLayoutVars>
          <dgm:dir/>
          <dgm:resizeHandles/>
        </dgm:presLayoutVars>
      </dgm:prSet>
      <dgm:spPr/>
    </dgm:pt>
    <dgm:pt modelId="{76134370-C44E-4CBB-99C0-2C498BE36DE7}" type="pres">
      <dgm:prSet presAssocID="{7D73C4EB-376F-4D79-B933-334F92BD0E28}" presName="compNode" presStyleCnt="0"/>
      <dgm:spPr/>
    </dgm:pt>
    <dgm:pt modelId="{B9D961DF-A88D-4CFE-8F3C-7E6691D69C77}" type="pres">
      <dgm:prSet presAssocID="{7D73C4EB-376F-4D79-B933-334F92BD0E28}" presName="dummyConnPt" presStyleCnt="0"/>
      <dgm:spPr/>
    </dgm:pt>
    <dgm:pt modelId="{5AFC6ADA-56AD-4098-A2C6-31258F22028E}" type="pres">
      <dgm:prSet presAssocID="{7D73C4EB-376F-4D79-B933-334F92BD0E28}" presName="node" presStyleLbl="node1" presStyleIdx="0" presStyleCnt="8">
        <dgm:presLayoutVars>
          <dgm:bulletEnabled val="1"/>
        </dgm:presLayoutVars>
      </dgm:prSet>
      <dgm:spPr/>
    </dgm:pt>
    <dgm:pt modelId="{68153532-7F82-4831-B90A-F791DD241E93}" type="pres">
      <dgm:prSet presAssocID="{4BF3BDB0-5C2E-4A37-BB0B-9FE51161142C}" presName="sibTrans" presStyleLbl="bgSibTrans2D1" presStyleIdx="0" presStyleCnt="7"/>
      <dgm:spPr/>
    </dgm:pt>
    <dgm:pt modelId="{2AD1B3BE-F47D-4112-AE2D-A0EA6D683449}" type="pres">
      <dgm:prSet presAssocID="{F001EB66-78D1-4E4C-BC98-BF60D9BD1650}" presName="compNode" presStyleCnt="0"/>
      <dgm:spPr/>
    </dgm:pt>
    <dgm:pt modelId="{74F767DD-8349-4D57-9A48-5084C0275556}" type="pres">
      <dgm:prSet presAssocID="{F001EB66-78D1-4E4C-BC98-BF60D9BD1650}" presName="dummyConnPt" presStyleCnt="0"/>
      <dgm:spPr/>
    </dgm:pt>
    <dgm:pt modelId="{6F06AECF-0B00-4D74-98F1-DE6859D7D9B8}" type="pres">
      <dgm:prSet presAssocID="{F001EB66-78D1-4E4C-BC98-BF60D9BD1650}" presName="node" presStyleLbl="node1" presStyleIdx="1" presStyleCnt="8">
        <dgm:presLayoutVars>
          <dgm:bulletEnabled val="1"/>
        </dgm:presLayoutVars>
      </dgm:prSet>
      <dgm:spPr/>
    </dgm:pt>
    <dgm:pt modelId="{DD63C64B-08DB-4BAA-BA26-AACAB3FB7F88}" type="pres">
      <dgm:prSet presAssocID="{9DF54550-196D-41FE-9825-9AEAAA85761A}" presName="sibTrans" presStyleLbl="bgSibTrans2D1" presStyleIdx="1" presStyleCnt="7"/>
      <dgm:spPr/>
    </dgm:pt>
    <dgm:pt modelId="{DC36D776-8132-4A59-822D-CFCA1C5C8CB5}" type="pres">
      <dgm:prSet presAssocID="{5986D2A0-3EB1-4872-A87A-1460FCC58CF5}" presName="compNode" presStyleCnt="0"/>
      <dgm:spPr/>
    </dgm:pt>
    <dgm:pt modelId="{54287305-09F9-405E-9099-761D15FE1113}" type="pres">
      <dgm:prSet presAssocID="{5986D2A0-3EB1-4872-A87A-1460FCC58CF5}" presName="dummyConnPt" presStyleCnt="0"/>
      <dgm:spPr/>
    </dgm:pt>
    <dgm:pt modelId="{01D2C9E3-E550-428A-9720-B6D8BC9E718B}" type="pres">
      <dgm:prSet presAssocID="{5986D2A0-3EB1-4872-A87A-1460FCC58CF5}" presName="node" presStyleLbl="node1" presStyleIdx="2" presStyleCnt="8">
        <dgm:presLayoutVars>
          <dgm:bulletEnabled val="1"/>
        </dgm:presLayoutVars>
      </dgm:prSet>
      <dgm:spPr/>
    </dgm:pt>
    <dgm:pt modelId="{C1DC414E-7117-4891-AF7A-463786AFDF1E}" type="pres">
      <dgm:prSet presAssocID="{3310BD70-20EB-4E86-BCD0-1FC7AA2709B0}" presName="sibTrans" presStyleLbl="bgSibTrans2D1" presStyleIdx="2" presStyleCnt="7"/>
      <dgm:spPr/>
    </dgm:pt>
    <dgm:pt modelId="{1AE616B4-5BB4-4D75-BF38-5190944C4DA6}" type="pres">
      <dgm:prSet presAssocID="{329A4468-287A-4298-B8DE-5F6F5E7E3CAB}" presName="compNode" presStyleCnt="0"/>
      <dgm:spPr/>
    </dgm:pt>
    <dgm:pt modelId="{C82A2BFF-6FAC-4E2B-8458-D847F6994C7F}" type="pres">
      <dgm:prSet presAssocID="{329A4468-287A-4298-B8DE-5F6F5E7E3CAB}" presName="dummyConnPt" presStyleCnt="0"/>
      <dgm:spPr/>
    </dgm:pt>
    <dgm:pt modelId="{64071E83-C5A9-4AC5-BABC-56A4DB073AB2}" type="pres">
      <dgm:prSet presAssocID="{329A4468-287A-4298-B8DE-5F6F5E7E3CAB}" presName="node" presStyleLbl="node1" presStyleIdx="3" presStyleCnt="8">
        <dgm:presLayoutVars>
          <dgm:bulletEnabled val="1"/>
        </dgm:presLayoutVars>
      </dgm:prSet>
      <dgm:spPr/>
    </dgm:pt>
    <dgm:pt modelId="{78882174-A8F6-4B26-9E94-8B2E67E234CD}" type="pres">
      <dgm:prSet presAssocID="{B54F64CA-0BE7-4C57-94B9-71D816546339}" presName="sibTrans" presStyleLbl="bgSibTrans2D1" presStyleIdx="3" presStyleCnt="7"/>
      <dgm:spPr/>
    </dgm:pt>
    <dgm:pt modelId="{4CB54F6F-2FC1-4CFC-AC19-FB602484170B}" type="pres">
      <dgm:prSet presAssocID="{572AC42F-533C-499B-BDC0-01797670310A}" presName="compNode" presStyleCnt="0"/>
      <dgm:spPr/>
    </dgm:pt>
    <dgm:pt modelId="{5D00C930-77B5-4A61-87A6-9321BDC47BCD}" type="pres">
      <dgm:prSet presAssocID="{572AC42F-533C-499B-BDC0-01797670310A}" presName="dummyConnPt" presStyleCnt="0"/>
      <dgm:spPr/>
    </dgm:pt>
    <dgm:pt modelId="{66555477-86F7-44D9-A001-FE3B098DED7C}" type="pres">
      <dgm:prSet presAssocID="{572AC42F-533C-499B-BDC0-01797670310A}" presName="node" presStyleLbl="node1" presStyleIdx="4" presStyleCnt="8">
        <dgm:presLayoutVars>
          <dgm:bulletEnabled val="1"/>
        </dgm:presLayoutVars>
      </dgm:prSet>
      <dgm:spPr/>
    </dgm:pt>
    <dgm:pt modelId="{94C3A42A-D29E-40C6-988F-4F502887919A}" type="pres">
      <dgm:prSet presAssocID="{EAFF50C5-63D9-4E2F-A511-27E5E4AD9FF9}" presName="sibTrans" presStyleLbl="bgSibTrans2D1" presStyleIdx="4" presStyleCnt="7"/>
      <dgm:spPr/>
    </dgm:pt>
    <dgm:pt modelId="{860EE4AD-2606-4BA7-B617-A227B842B8A6}" type="pres">
      <dgm:prSet presAssocID="{30725C7B-0144-4407-A767-739489193EEF}" presName="compNode" presStyleCnt="0"/>
      <dgm:spPr/>
    </dgm:pt>
    <dgm:pt modelId="{C1B9FAF0-6EF9-458B-91B1-AD449BBA1B8B}" type="pres">
      <dgm:prSet presAssocID="{30725C7B-0144-4407-A767-739489193EEF}" presName="dummyConnPt" presStyleCnt="0"/>
      <dgm:spPr/>
    </dgm:pt>
    <dgm:pt modelId="{6984E46A-C51C-4FDC-A6D5-BAD8A6013399}" type="pres">
      <dgm:prSet presAssocID="{30725C7B-0144-4407-A767-739489193EEF}" presName="node" presStyleLbl="node1" presStyleIdx="5" presStyleCnt="8">
        <dgm:presLayoutVars>
          <dgm:bulletEnabled val="1"/>
        </dgm:presLayoutVars>
      </dgm:prSet>
      <dgm:spPr/>
    </dgm:pt>
    <dgm:pt modelId="{45950C1B-F499-4585-8F6B-7B482A7DCFE6}" type="pres">
      <dgm:prSet presAssocID="{4CD4F673-66C2-43D1-8621-DCF47E06DE42}" presName="sibTrans" presStyleLbl="bgSibTrans2D1" presStyleIdx="5" presStyleCnt="7"/>
      <dgm:spPr/>
    </dgm:pt>
    <dgm:pt modelId="{E44E9E94-4AC6-4C80-B83F-B348533E557C}" type="pres">
      <dgm:prSet presAssocID="{7E6E798D-56AE-4B4F-B25F-8994099E7ABD}" presName="compNode" presStyleCnt="0"/>
      <dgm:spPr/>
    </dgm:pt>
    <dgm:pt modelId="{629F6EFD-FD40-4D06-8DBC-43645DA5866F}" type="pres">
      <dgm:prSet presAssocID="{7E6E798D-56AE-4B4F-B25F-8994099E7ABD}" presName="dummyConnPt" presStyleCnt="0"/>
      <dgm:spPr/>
    </dgm:pt>
    <dgm:pt modelId="{40D2C44C-809A-493A-9E40-3E3DD63025E1}" type="pres">
      <dgm:prSet presAssocID="{7E6E798D-56AE-4B4F-B25F-8994099E7ABD}" presName="node" presStyleLbl="node1" presStyleIdx="6" presStyleCnt="8">
        <dgm:presLayoutVars>
          <dgm:bulletEnabled val="1"/>
        </dgm:presLayoutVars>
      </dgm:prSet>
      <dgm:spPr/>
    </dgm:pt>
    <dgm:pt modelId="{CECBEC0C-7A1E-4C81-9764-EB4CC1D8CA0F}" type="pres">
      <dgm:prSet presAssocID="{700B4621-66FB-4651-AE71-D5B83AB3667B}" presName="sibTrans" presStyleLbl="bgSibTrans2D1" presStyleIdx="6" presStyleCnt="7"/>
      <dgm:spPr/>
    </dgm:pt>
    <dgm:pt modelId="{6B48F7A8-0795-4E50-BFE7-12B9AF608864}" type="pres">
      <dgm:prSet presAssocID="{F0DB9DF4-17FB-43FC-9DAF-5EAD5D117CCA}" presName="compNode" presStyleCnt="0"/>
      <dgm:spPr/>
    </dgm:pt>
    <dgm:pt modelId="{637F5EBE-CCD4-4AA0-AE5C-D41F96E698D3}" type="pres">
      <dgm:prSet presAssocID="{F0DB9DF4-17FB-43FC-9DAF-5EAD5D117CCA}" presName="dummyConnPt" presStyleCnt="0"/>
      <dgm:spPr/>
    </dgm:pt>
    <dgm:pt modelId="{987527EE-995A-44D9-9B86-0AC881787FFA}" type="pres">
      <dgm:prSet presAssocID="{F0DB9DF4-17FB-43FC-9DAF-5EAD5D117CCA}" presName="node" presStyleLbl="node1" presStyleIdx="7" presStyleCnt="8">
        <dgm:presLayoutVars>
          <dgm:bulletEnabled val="1"/>
        </dgm:presLayoutVars>
      </dgm:prSet>
      <dgm:spPr/>
    </dgm:pt>
  </dgm:ptLst>
  <dgm:cxnLst>
    <dgm:cxn modelId="{81814505-68A1-4E09-B7CC-FF8A23E2ECF4}" srcId="{2F3263F8-B040-46FF-B58A-E63A0D59A0F3}" destId="{30725C7B-0144-4407-A767-739489193EEF}" srcOrd="5" destOrd="0" parTransId="{BF12C33A-DAA0-47B4-9B8A-1599640E89DB}" sibTransId="{4CD4F673-66C2-43D1-8621-DCF47E06DE42}"/>
    <dgm:cxn modelId="{37C0B00E-211F-4632-984D-711455CA668B}" type="presOf" srcId="{700B4621-66FB-4651-AE71-D5B83AB3667B}" destId="{CECBEC0C-7A1E-4C81-9764-EB4CC1D8CA0F}" srcOrd="0" destOrd="0" presId="urn:microsoft.com/office/officeart/2005/8/layout/bProcess4"/>
    <dgm:cxn modelId="{67313312-54B2-470F-8057-5480B8741C7C}" type="presOf" srcId="{30725C7B-0144-4407-A767-739489193EEF}" destId="{6984E46A-C51C-4FDC-A6D5-BAD8A6013399}" srcOrd="0" destOrd="0" presId="urn:microsoft.com/office/officeart/2005/8/layout/bProcess4"/>
    <dgm:cxn modelId="{41A8B114-7B3E-40CD-A5B5-DF3204D7BA8D}" srcId="{2F3263F8-B040-46FF-B58A-E63A0D59A0F3}" destId="{572AC42F-533C-499B-BDC0-01797670310A}" srcOrd="4" destOrd="0" parTransId="{2036654E-CCA2-4607-B5F3-C235EC340727}" sibTransId="{EAFF50C5-63D9-4E2F-A511-27E5E4AD9FF9}"/>
    <dgm:cxn modelId="{2764971B-7871-4F84-919E-DC2038C81B66}" type="presOf" srcId="{5986D2A0-3EB1-4872-A87A-1460FCC58CF5}" destId="{01D2C9E3-E550-428A-9720-B6D8BC9E718B}" srcOrd="0" destOrd="0" presId="urn:microsoft.com/office/officeart/2005/8/layout/bProcess4"/>
    <dgm:cxn modelId="{40FA2422-9FD0-4C3B-998D-985615233A09}" type="presOf" srcId="{A0D4BC22-F580-47BB-BF85-EAA1DE7BA759}" destId="{66555477-86F7-44D9-A001-FE3B098DED7C}" srcOrd="0" destOrd="1" presId="urn:microsoft.com/office/officeart/2005/8/layout/bProcess4"/>
    <dgm:cxn modelId="{88D5092C-3BEA-46EC-93F6-EF36E3B96510}" type="presOf" srcId="{3310BD70-20EB-4E86-BCD0-1FC7AA2709B0}" destId="{C1DC414E-7117-4891-AF7A-463786AFDF1E}" srcOrd="0" destOrd="0" presId="urn:microsoft.com/office/officeart/2005/8/layout/bProcess4"/>
    <dgm:cxn modelId="{290C6E30-3329-48B8-8DC8-13CFBA30C8C7}" srcId="{2F3263F8-B040-46FF-B58A-E63A0D59A0F3}" destId="{7E6E798D-56AE-4B4F-B25F-8994099E7ABD}" srcOrd="6" destOrd="0" parTransId="{52F16103-4118-44EF-8BBD-1C4C8D09EB9D}" sibTransId="{700B4621-66FB-4651-AE71-D5B83AB3667B}"/>
    <dgm:cxn modelId="{EC1DF45F-861D-40E9-AEB5-4E21A6280F62}" type="presOf" srcId="{572AC42F-533C-499B-BDC0-01797670310A}" destId="{66555477-86F7-44D9-A001-FE3B098DED7C}" srcOrd="0" destOrd="0" presId="urn:microsoft.com/office/officeart/2005/8/layout/bProcess4"/>
    <dgm:cxn modelId="{95107761-3085-4538-8BA7-2BAB0DC62433}" srcId="{572AC42F-533C-499B-BDC0-01797670310A}" destId="{A0D4BC22-F580-47BB-BF85-EAA1DE7BA759}" srcOrd="0" destOrd="0" parTransId="{929110B9-3184-445C-829C-F6CA5FEDE829}" sibTransId="{039E57A4-6C41-4AE3-AB19-726D527830AB}"/>
    <dgm:cxn modelId="{AEE3FA41-977D-4CAC-907A-AC66F88B058E}" type="presOf" srcId="{B54F64CA-0BE7-4C57-94B9-71D816546339}" destId="{78882174-A8F6-4B26-9E94-8B2E67E234CD}" srcOrd="0" destOrd="0" presId="urn:microsoft.com/office/officeart/2005/8/layout/bProcess4"/>
    <dgm:cxn modelId="{53B3B467-1E37-4FA0-99BA-FFC07EE21182}" srcId="{2F3263F8-B040-46FF-B58A-E63A0D59A0F3}" destId="{F001EB66-78D1-4E4C-BC98-BF60D9BD1650}" srcOrd="1" destOrd="0" parTransId="{9C7975B5-8FDB-4B72-823B-24EEABCC5121}" sibTransId="{9DF54550-196D-41FE-9825-9AEAAA85761A}"/>
    <dgm:cxn modelId="{89940F4A-C838-4349-8129-11D1CEE16E0C}" type="presOf" srcId="{329A4468-287A-4298-B8DE-5F6F5E7E3CAB}" destId="{64071E83-C5A9-4AC5-BABC-56A4DB073AB2}" srcOrd="0" destOrd="0" presId="urn:microsoft.com/office/officeart/2005/8/layout/bProcess4"/>
    <dgm:cxn modelId="{7D24A84B-00AC-4758-A336-DFC5FB2316EC}" type="presOf" srcId="{7E6E798D-56AE-4B4F-B25F-8994099E7ABD}" destId="{40D2C44C-809A-493A-9E40-3E3DD63025E1}" srcOrd="0" destOrd="0" presId="urn:microsoft.com/office/officeart/2005/8/layout/bProcess4"/>
    <dgm:cxn modelId="{4AD8264C-B65E-4236-87FD-AC46210F90F3}" type="presOf" srcId="{4BF3BDB0-5C2E-4A37-BB0B-9FE51161142C}" destId="{68153532-7F82-4831-B90A-F791DD241E93}" srcOrd="0" destOrd="0" presId="urn:microsoft.com/office/officeart/2005/8/layout/bProcess4"/>
    <dgm:cxn modelId="{B9F0FF58-2BE1-48B3-83AA-63AFFAA3881F}" type="presOf" srcId="{F001EB66-78D1-4E4C-BC98-BF60D9BD1650}" destId="{6F06AECF-0B00-4D74-98F1-DE6859D7D9B8}" srcOrd="0" destOrd="0" presId="urn:microsoft.com/office/officeart/2005/8/layout/bProcess4"/>
    <dgm:cxn modelId="{C789A381-3764-4B01-AE5E-74A3594E3D7E}" type="presOf" srcId="{4CD4F673-66C2-43D1-8621-DCF47E06DE42}" destId="{45950C1B-F499-4585-8F6B-7B482A7DCFE6}" srcOrd="0" destOrd="0" presId="urn:microsoft.com/office/officeart/2005/8/layout/bProcess4"/>
    <dgm:cxn modelId="{C1DA5388-1588-46BF-88F8-235B9C9BEADB}" srcId="{2F3263F8-B040-46FF-B58A-E63A0D59A0F3}" destId="{F0DB9DF4-17FB-43FC-9DAF-5EAD5D117CCA}" srcOrd="7" destOrd="0" parTransId="{25799DD0-B06D-4EC5-9C4A-73B49250699A}" sibTransId="{EE511035-BD5F-4B11-8A07-D093ADCF905F}"/>
    <dgm:cxn modelId="{3A6FF288-1A1A-4C4D-9265-FE06169203E0}" srcId="{2F3263F8-B040-46FF-B58A-E63A0D59A0F3}" destId="{329A4468-287A-4298-B8DE-5F6F5E7E3CAB}" srcOrd="3" destOrd="0" parTransId="{1E480A5C-4C30-4D8B-9C6D-72B19E17D7C3}" sibTransId="{B54F64CA-0BE7-4C57-94B9-71D816546339}"/>
    <dgm:cxn modelId="{F7A730A3-476D-4AB1-B1EB-2E700E0A2DD8}" srcId="{2F3263F8-B040-46FF-B58A-E63A0D59A0F3}" destId="{7D73C4EB-376F-4D79-B933-334F92BD0E28}" srcOrd="0" destOrd="0" parTransId="{31F13EC5-7C33-42B7-87EB-B363077C9A94}" sibTransId="{4BF3BDB0-5C2E-4A37-BB0B-9FE51161142C}"/>
    <dgm:cxn modelId="{3F2CA8B3-9DB6-4295-81F5-A102C772021F}" srcId="{2F3263F8-B040-46FF-B58A-E63A0D59A0F3}" destId="{5986D2A0-3EB1-4872-A87A-1460FCC58CF5}" srcOrd="2" destOrd="0" parTransId="{17596D67-B66E-4ADD-A923-B1B6F16A8B29}" sibTransId="{3310BD70-20EB-4E86-BCD0-1FC7AA2709B0}"/>
    <dgm:cxn modelId="{00B034C2-02A4-4DD9-A813-0875787696DF}" type="presOf" srcId="{2F3263F8-B040-46FF-B58A-E63A0D59A0F3}" destId="{BC8CE436-7A75-4BC0-9734-A139691230B8}" srcOrd="0" destOrd="0" presId="urn:microsoft.com/office/officeart/2005/8/layout/bProcess4"/>
    <dgm:cxn modelId="{4816F5C5-E587-4B39-A361-86863D382268}" type="presOf" srcId="{F0DB9DF4-17FB-43FC-9DAF-5EAD5D117CCA}" destId="{987527EE-995A-44D9-9B86-0AC881787FFA}" srcOrd="0" destOrd="0" presId="urn:microsoft.com/office/officeart/2005/8/layout/bProcess4"/>
    <dgm:cxn modelId="{878F39EE-6D50-466D-BCAE-D9FD4C1CCA79}" type="presOf" srcId="{9DF54550-196D-41FE-9825-9AEAAA85761A}" destId="{DD63C64B-08DB-4BAA-BA26-AACAB3FB7F88}" srcOrd="0" destOrd="0" presId="urn:microsoft.com/office/officeart/2005/8/layout/bProcess4"/>
    <dgm:cxn modelId="{428E19F6-0B5E-436A-B7BB-F694D623234B}" type="presOf" srcId="{7D73C4EB-376F-4D79-B933-334F92BD0E28}" destId="{5AFC6ADA-56AD-4098-A2C6-31258F22028E}" srcOrd="0" destOrd="0" presId="urn:microsoft.com/office/officeart/2005/8/layout/bProcess4"/>
    <dgm:cxn modelId="{096E15F8-3F69-400D-92C3-C098662CF77A}" type="presOf" srcId="{EAFF50C5-63D9-4E2F-A511-27E5E4AD9FF9}" destId="{94C3A42A-D29E-40C6-988F-4F502887919A}" srcOrd="0" destOrd="0" presId="urn:microsoft.com/office/officeart/2005/8/layout/bProcess4"/>
    <dgm:cxn modelId="{C648796C-A8C1-4F36-83C1-6ABB2AC3D9BA}" type="presParOf" srcId="{BC8CE436-7A75-4BC0-9734-A139691230B8}" destId="{76134370-C44E-4CBB-99C0-2C498BE36DE7}" srcOrd="0" destOrd="0" presId="urn:microsoft.com/office/officeart/2005/8/layout/bProcess4"/>
    <dgm:cxn modelId="{8DF8C8C6-B5AA-47F7-BF3A-E3E0ECC06501}" type="presParOf" srcId="{76134370-C44E-4CBB-99C0-2C498BE36DE7}" destId="{B9D961DF-A88D-4CFE-8F3C-7E6691D69C77}" srcOrd="0" destOrd="0" presId="urn:microsoft.com/office/officeart/2005/8/layout/bProcess4"/>
    <dgm:cxn modelId="{D7182123-B97B-4E3B-89A8-194675F4420B}" type="presParOf" srcId="{76134370-C44E-4CBB-99C0-2C498BE36DE7}" destId="{5AFC6ADA-56AD-4098-A2C6-31258F22028E}" srcOrd="1" destOrd="0" presId="urn:microsoft.com/office/officeart/2005/8/layout/bProcess4"/>
    <dgm:cxn modelId="{66BA5390-C98A-4329-8498-9CD20CD402E9}" type="presParOf" srcId="{BC8CE436-7A75-4BC0-9734-A139691230B8}" destId="{68153532-7F82-4831-B90A-F791DD241E93}" srcOrd="1" destOrd="0" presId="urn:microsoft.com/office/officeart/2005/8/layout/bProcess4"/>
    <dgm:cxn modelId="{1BA4CDCE-99E9-4798-A3F5-A76F4A243978}" type="presParOf" srcId="{BC8CE436-7A75-4BC0-9734-A139691230B8}" destId="{2AD1B3BE-F47D-4112-AE2D-A0EA6D683449}" srcOrd="2" destOrd="0" presId="urn:microsoft.com/office/officeart/2005/8/layout/bProcess4"/>
    <dgm:cxn modelId="{25192762-D790-4BAD-ADDF-448C0A62A1D4}" type="presParOf" srcId="{2AD1B3BE-F47D-4112-AE2D-A0EA6D683449}" destId="{74F767DD-8349-4D57-9A48-5084C0275556}" srcOrd="0" destOrd="0" presId="urn:microsoft.com/office/officeart/2005/8/layout/bProcess4"/>
    <dgm:cxn modelId="{A2F8C741-C885-488E-8166-C26AF985CD99}" type="presParOf" srcId="{2AD1B3BE-F47D-4112-AE2D-A0EA6D683449}" destId="{6F06AECF-0B00-4D74-98F1-DE6859D7D9B8}" srcOrd="1" destOrd="0" presId="urn:microsoft.com/office/officeart/2005/8/layout/bProcess4"/>
    <dgm:cxn modelId="{D3347CEA-80C6-4E4E-8AF3-5BF1C482BC45}" type="presParOf" srcId="{BC8CE436-7A75-4BC0-9734-A139691230B8}" destId="{DD63C64B-08DB-4BAA-BA26-AACAB3FB7F88}" srcOrd="3" destOrd="0" presId="urn:microsoft.com/office/officeart/2005/8/layout/bProcess4"/>
    <dgm:cxn modelId="{85A06853-B6C0-4339-A3BC-0A25168197CF}" type="presParOf" srcId="{BC8CE436-7A75-4BC0-9734-A139691230B8}" destId="{DC36D776-8132-4A59-822D-CFCA1C5C8CB5}" srcOrd="4" destOrd="0" presId="urn:microsoft.com/office/officeart/2005/8/layout/bProcess4"/>
    <dgm:cxn modelId="{638AEF1D-C586-4ADF-9A4D-8669B695E8BA}" type="presParOf" srcId="{DC36D776-8132-4A59-822D-CFCA1C5C8CB5}" destId="{54287305-09F9-405E-9099-761D15FE1113}" srcOrd="0" destOrd="0" presId="urn:microsoft.com/office/officeart/2005/8/layout/bProcess4"/>
    <dgm:cxn modelId="{DE1D6574-077E-45BD-B695-7D99B4B8E0F1}" type="presParOf" srcId="{DC36D776-8132-4A59-822D-CFCA1C5C8CB5}" destId="{01D2C9E3-E550-428A-9720-B6D8BC9E718B}" srcOrd="1" destOrd="0" presId="urn:microsoft.com/office/officeart/2005/8/layout/bProcess4"/>
    <dgm:cxn modelId="{8CF04966-C9A4-4695-9C95-CD5AC4E01B15}" type="presParOf" srcId="{BC8CE436-7A75-4BC0-9734-A139691230B8}" destId="{C1DC414E-7117-4891-AF7A-463786AFDF1E}" srcOrd="5" destOrd="0" presId="urn:microsoft.com/office/officeart/2005/8/layout/bProcess4"/>
    <dgm:cxn modelId="{7447B837-4E48-4B0B-9C24-C56A142C62B2}" type="presParOf" srcId="{BC8CE436-7A75-4BC0-9734-A139691230B8}" destId="{1AE616B4-5BB4-4D75-BF38-5190944C4DA6}" srcOrd="6" destOrd="0" presId="urn:microsoft.com/office/officeart/2005/8/layout/bProcess4"/>
    <dgm:cxn modelId="{D3BF99D2-47F3-4B62-979B-E86384EB0166}" type="presParOf" srcId="{1AE616B4-5BB4-4D75-BF38-5190944C4DA6}" destId="{C82A2BFF-6FAC-4E2B-8458-D847F6994C7F}" srcOrd="0" destOrd="0" presId="urn:microsoft.com/office/officeart/2005/8/layout/bProcess4"/>
    <dgm:cxn modelId="{749218FA-2638-4902-AE96-E0DD6F3E85A2}" type="presParOf" srcId="{1AE616B4-5BB4-4D75-BF38-5190944C4DA6}" destId="{64071E83-C5A9-4AC5-BABC-56A4DB073AB2}" srcOrd="1" destOrd="0" presId="urn:microsoft.com/office/officeart/2005/8/layout/bProcess4"/>
    <dgm:cxn modelId="{071728FA-5741-4630-90F4-A691A32BDC26}" type="presParOf" srcId="{BC8CE436-7A75-4BC0-9734-A139691230B8}" destId="{78882174-A8F6-4B26-9E94-8B2E67E234CD}" srcOrd="7" destOrd="0" presId="urn:microsoft.com/office/officeart/2005/8/layout/bProcess4"/>
    <dgm:cxn modelId="{5E5CFD63-1AA9-4F50-A7DF-09968B71E178}" type="presParOf" srcId="{BC8CE436-7A75-4BC0-9734-A139691230B8}" destId="{4CB54F6F-2FC1-4CFC-AC19-FB602484170B}" srcOrd="8" destOrd="0" presId="urn:microsoft.com/office/officeart/2005/8/layout/bProcess4"/>
    <dgm:cxn modelId="{1A6B7DD7-0B92-4B4F-8A86-916B73268077}" type="presParOf" srcId="{4CB54F6F-2FC1-4CFC-AC19-FB602484170B}" destId="{5D00C930-77B5-4A61-87A6-9321BDC47BCD}" srcOrd="0" destOrd="0" presId="urn:microsoft.com/office/officeart/2005/8/layout/bProcess4"/>
    <dgm:cxn modelId="{35CE10DA-2347-4BFE-854A-A9A702ECB302}" type="presParOf" srcId="{4CB54F6F-2FC1-4CFC-AC19-FB602484170B}" destId="{66555477-86F7-44D9-A001-FE3B098DED7C}" srcOrd="1" destOrd="0" presId="urn:microsoft.com/office/officeart/2005/8/layout/bProcess4"/>
    <dgm:cxn modelId="{803AD9A4-B466-4639-B269-285A21083835}" type="presParOf" srcId="{BC8CE436-7A75-4BC0-9734-A139691230B8}" destId="{94C3A42A-D29E-40C6-988F-4F502887919A}" srcOrd="9" destOrd="0" presId="urn:microsoft.com/office/officeart/2005/8/layout/bProcess4"/>
    <dgm:cxn modelId="{062039E5-6D34-4844-BA72-7123721876DF}" type="presParOf" srcId="{BC8CE436-7A75-4BC0-9734-A139691230B8}" destId="{860EE4AD-2606-4BA7-B617-A227B842B8A6}" srcOrd="10" destOrd="0" presId="urn:microsoft.com/office/officeart/2005/8/layout/bProcess4"/>
    <dgm:cxn modelId="{2E0DB245-1221-4032-8196-408D2E2EE5FE}" type="presParOf" srcId="{860EE4AD-2606-4BA7-B617-A227B842B8A6}" destId="{C1B9FAF0-6EF9-458B-91B1-AD449BBA1B8B}" srcOrd="0" destOrd="0" presId="urn:microsoft.com/office/officeart/2005/8/layout/bProcess4"/>
    <dgm:cxn modelId="{1F85D55A-6077-42A8-AC9E-F691765C0DE3}" type="presParOf" srcId="{860EE4AD-2606-4BA7-B617-A227B842B8A6}" destId="{6984E46A-C51C-4FDC-A6D5-BAD8A6013399}" srcOrd="1" destOrd="0" presId="urn:microsoft.com/office/officeart/2005/8/layout/bProcess4"/>
    <dgm:cxn modelId="{80BEB9F4-2ACA-484D-ABDA-1484875739AA}" type="presParOf" srcId="{BC8CE436-7A75-4BC0-9734-A139691230B8}" destId="{45950C1B-F499-4585-8F6B-7B482A7DCFE6}" srcOrd="11" destOrd="0" presId="urn:microsoft.com/office/officeart/2005/8/layout/bProcess4"/>
    <dgm:cxn modelId="{DD52588C-4D16-42E9-ADD5-8401F5D5C4C7}" type="presParOf" srcId="{BC8CE436-7A75-4BC0-9734-A139691230B8}" destId="{E44E9E94-4AC6-4C80-B83F-B348533E557C}" srcOrd="12" destOrd="0" presId="urn:microsoft.com/office/officeart/2005/8/layout/bProcess4"/>
    <dgm:cxn modelId="{B2D6AE9B-A9D7-44DC-8C9B-366AE576FC20}" type="presParOf" srcId="{E44E9E94-4AC6-4C80-B83F-B348533E557C}" destId="{629F6EFD-FD40-4D06-8DBC-43645DA5866F}" srcOrd="0" destOrd="0" presId="urn:microsoft.com/office/officeart/2005/8/layout/bProcess4"/>
    <dgm:cxn modelId="{D02612C6-C77F-44F5-9761-D41AFFE0B3D3}" type="presParOf" srcId="{E44E9E94-4AC6-4C80-B83F-B348533E557C}" destId="{40D2C44C-809A-493A-9E40-3E3DD63025E1}" srcOrd="1" destOrd="0" presId="urn:microsoft.com/office/officeart/2005/8/layout/bProcess4"/>
    <dgm:cxn modelId="{7DD876E8-7183-48C3-8EA0-67A3CB2142C5}" type="presParOf" srcId="{BC8CE436-7A75-4BC0-9734-A139691230B8}" destId="{CECBEC0C-7A1E-4C81-9764-EB4CC1D8CA0F}" srcOrd="13" destOrd="0" presId="urn:microsoft.com/office/officeart/2005/8/layout/bProcess4"/>
    <dgm:cxn modelId="{D7104F96-5BCE-4598-B15C-8221ECF8D62C}" type="presParOf" srcId="{BC8CE436-7A75-4BC0-9734-A139691230B8}" destId="{6B48F7A8-0795-4E50-BFE7-12B9AF608864}" srcOrd="14" destOrd="0" presId="urn:microsoft.com/office/officeart/2005/8/layout/bProcess4"/>
    <dgm:cxn modelId="{B0FF1E99-63FB-49A1-A59C-845109C05BD8}" type="presParOf" srcId="{6B48F7A8-0795-4E50-BFE7-12B9AF608864}" destId="{637F5EBE-CCD4-4AA0-AE5C-D41F96E698D3}" srcOrd="0" destOrd="0" presId="urn:microsoft.com/office/officeart/2005/8/layout/bProcess4"/>
    <dgm:cxn modelId="{E255CC37-C165-4E6E-BDAB-4D8C9632C98C}" type="presParOf" srcId="{6B48F7A8-0795-4E50-BFE7-12B9AF608864}" destId="{987527EE-995A-44D9-9B86-0AC881787FFA}"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B4EB3-0056-4DA7-B742-BC29265B3904}">
      <dsp:nvSpPr>
        <dsp:cNvPr id="0" name=""/>
        <dsp:cNvSpPr/>
      </dsp:nvSpPr>
      <dsp:spPr>
        <a:xfrm>
          <a:off x="2666225" y="1862"/>
          <a:ext cx="2520000" cy="896005"/>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Times New Roman" pitchFamily="18" charset="0"/>
              <a:cs typeface="Times New Roman" pitchFamily="18" charset="0"/>
            </a:rPr>
            <a:t>Through vaginal and anal sex</a:t>
          </a:r>
        </a:p>
      </dsp:txBody>
      <dsp:txXfrm>
        <a:off x="2666225" y="1862"/>
        <a:ext cx="2520000" cy="896005"/>
      </dsp:txXfrm>
    </dsp:sp>
    <dsp:sp modelId="{D6518ED5-BCF4-4797-843B-F649EF5C15D3}">
      <dsp:nvSpPr>
        <dsp:cNvPr id="0" name=""/>
        <dsp:cNvSpPr/>
      </dsp:nvSpPr>
      <dsp:spPr>
        <a:xfrm>
          <a:off x="2081225" y="942669"/>
          <a:ext cx="3690000" cy="896005"/>
        </a:xfrm>
        <a:prstGeom prst="rect">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Times New Roman" pitchFamily="18" charset="0"/>
              <a:cs typeface="Times New Roman" pitchFamily="18" charset="0"/>
            </a:rPr>
            <a:t>Through needles or syringes containing HIV</a:t>
          </a:r>
        </a:p>
      </dsp:txBody>
      <dsp:txXfrm>
        <a:off x="2081225" y="942669"/>
        <a:ext cx="3690000" cy="896005"/>
      </dsp:txXfrm>
    </dsp:sp>
    <dsp:sp modelId="{8534766F-38E1-4FAF-9DC2-C9645A3F76DD}">
      <dsp:nvSpPr>
        <dsp:cNvPr id="0" name=""/>
        <dsp:cNvSpPr/>
      </dsp:nvSpPr>
      <dsp:spPr>
        <a:xfrm>
          <a:off x="1496225" y="1883475"/>
          <a:ext cx="4860000" cy="896005"/>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0">
            <a:lnSpc>
              <a:spcPct val="90000"/>
            </a:lnSpc>
            <a:spcBef>
              <a:spcPct val="0"/>
            </a:spcBef>
            <a:spcAft>
              <a:spcPct val="35000"/>
            </a:spcAft>
            <a:buNone/>
          </a:pPr>
          <a:r>
            <a:rPr lang="en-US" sz="2800" kern="1200" dirty="0" err="1">
              <a:solidFill>
                <a:schemeClr val="tx1"/>
              </a:solidFill>
              <a:latin typeface="Times New Roman" pitchFamily="18" charset="0"/>
              <a:cs typeface="Times New Roman" pitchFamily="18" charset="0"/>
            </a:rPr>
            <a:t>Perinatally</a:t>
          </a:r>
          <a:r>
            <a:rPr lang="en-US" sz="2800" kern="1200" dirty="0">
              <a:solidFill>
                <a:schemeClr val="tx1"/>
              </a:solidFill>
              <a:latin typeface="Times New Roman" pitchFamily="18" charset="0"/>
              <a:cs typeface="Times New Roman" pitchFamily="18" charset="0"/>
            </a:rPr>
            <a:t> (during pregnancy, labor, delivery, or breastfeeding)</a:t>
          </a:r>
        </a:p>
      </dsp:txBody>
      <dsp:txXfrm>
        <a:off x="1496225" y="1883475"/>
        <a:ext cx="4860000" cy="896005"/>
      </dsp:txXfrm>
    </dsp:sp>
    <dsp:sp modelId="{B99EC473-A7A3-4DF4-B214-F94096F2F8B1}">
      <dsp:nvSpPr>
        <dsp:cNvPr id="0" name=""/>
        <dsp:cNvSpPr/>
      </dsp:nvSpPr>
      <dsp:spPr>
        <a:xfrm>
          <a:off x="596225" y="2824281"/>
          <a:ext cx="6660000" cy="896005"/>
        </a:xfrm>
        <a:prstGeom prst="rect">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Times New Roman" pitchFamily="18" charset="0"/>
              <a:cs typeface="Times New Roman" pitchFamily="18" charset="0"/>
            </a:rPr>
            <a:t>Rarely through oral sex, blood transfusions, and other contact with blood containing HIV</a:t>
          </a:r>
        </a:p>
      </dsp:txBody>
      <dsp:txXfrm>
        <a:off x="596225" y="2824281"/>
        <a:ext cx="6660000" cy="8960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498A0-4B70-4D1D-A417-FBC149529922}">
      <dsp:nvSpPr>
        <dsp:cNvPr id="0" name=""/>
        <dsp:cNvSpPr/>
      </dsp:nvSpPr>
      <dsp:spPr>
        <a:xfrm rot="16200000">
          <a:off x="2651099" y="62690"/>
          <a:ext cx="1416711" cy="2078466"/>
        </a:xfrm>
        <a:prstGeom prst="round2SameRect">
          <a:avLst>
            <a:gd name="adj1" fmla="val 16670"/>
            <a:gd name="adj2" fmla="val 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90500" rIns="171450" bIns="190500" numCol="1" spcCol="1270" anchor="t" anchorCtr="0">
          <a:noAutofit/>
        </a:bodyPr>
        <a:lstStyle/>
        <a:p>
          <a:pPr marL="0" lvl="0" indent="0" algn="ctr" defTabSz="1333500">
            <a:lnSpc>
              <a:spcPct val="90000"/>
            </a:lnSpc>
            <a:spcBef>
              <a:spcPct val="0"/>
            </a:spcBef>
            <a:spcAft>
              <a:spcPct val="35000"/>
            </a:spcAft>
            <a:buNone/>
          </a:pPr>
          <a:r>
            <a:rPr lang="en-US" sz="3000" b="1" kern="1200" dirty="0">
              <a:latin typeface="Times New Roman" pitchFamily="18" charset="0"/>
              <a:cs typeface="Times New Roman" pitchFamily="18" charset="0"/>
            </a:rPr>
            <a:t>Clinical trial</a:t>
          </a:r>
        </a:p>
      </dsp:txBody>
      <dsp:txXfrm rot="5400000">
        <a:off x="2389393" y="462739"/>
        <a:ext cx="2009295" cy="1278369"/>
      </dsp:txXfrm>
    </dsp:sp>
    <dsp:sp modelId="{95329FBF-1776-4A69-B50B-463BF554B088}">
      <dsp:nvSpPr>
        <dsp:cNvPr id="0" name=""/>
        <dsp:cNvSpPr/>
      </dsp:nvSpPr>
      <dsp:spPr>
        <a:xfrm rot="5400000">
          <a:off x="4385476" y="150944"/>
          <a:ext cx="1416711" cy="1928732"/>
        </a:xfrm>
        <a:prstGeom prst="round2SameRect">
          <a:avLst>
            <a:gd name="adj1" fmla="val 16670"/>
            <a:gd name="adj2" fmla="val 0"/>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90500" rIns="114300" bIns="190500" numCol="1" spcCol="1270" anchor="t" anchorCtr="0">
          <a:noAutofit/>
        </a:bodyPr>
        <a:lstStyle/>
        <a:p>
          <a:pPr marL="0" lvl="0" indent="0" algn="ctr" defTabSz="1333500">
            <a:lnSpc>
              <a:spcPct val="90000"/>
            </a:lnSpc>
            <a:spcBef>
              <a:spcPct val="0"/>
            </a:spcBef>
            <a:spcAft>
              <a:spcPct val="35000"/>
            </a:spcAft>
            <a:buNone/>
          </a:pPr>
          <a:r>
            <a:rPr lang="en-US" sz="3000" b="1" kern="1200" dirty="0">
              <a:latin typeface="Times New Roman" pitchFamily="18" charset="0"/>
              <a:cs typeface="Times New Roman" pitchFamily="18" charset="0"/>
            </a:rPr>
            <a:t>Clinical study</a:t>
          </a:r>
        </a:p>
      </dsp:txBody>
      <dsp:txXfrm rot="-5400000">
        <a:off x="4129466" y="476126"/>
        <a:ext cx="1859561" cy="1278369"/>
      </dsp:txXfrm>
    </dsp:sp>
    <dsp:sp modelId="{55EE0A4C-B2A9-4759-9FD0-4B762DDD0212}">
      <dsp:nvSpPr>
        <dsp:cNvPr id="0" name=""/>
        <dsp:cNvSpPr/>
      </dsp:nvSpPr>
      <dsp:spPr>
        <a:xfrm>
          <a:off x="3613719" y="0"/>
          <a:ext cx="905073" cy="905029"/>
        </a:xfrm>
        <a:prstGeom prst="circularArrow">
          <a:avLst>
            <a:gd name="adj1" fmla="val 12500"/>
            <a:gd name="adj2" fmla="val 1142322"/>
            <a:gd name="adj3" fmla="val 20457678"/>
            <a:gd name="adj4" fmla="val 10800000"/>
            <a:gd name="adj5" fmla="val 125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2205C3-F647-420B-95FB-F8A1F22356C8}">
      <dsp:nvSpPr>
        <dsp:cNvPr id="0" name=""/>
        <dsp:cNvSpPr/>
      </dsp:nvSpPr>
      <dsp:spPr>
        <a:xfrm rot="10800000">
          <a:off x="3694035" y="1298596"/>
          <a:ext cx="905073" cy="905029"/>
        </a:xfrm>
        <a:prstGeom prst="circularArrow">
          <a:avLst>
            <a:gd name="adj1" fmla="val 12500"/>
            <a:gd name="adj2" fmla="val 1142322"/>
            <a:gd name="adj3" fmla="val 20457678"/>
            <a:gd name="adj4" fmla="val 10800000"/>
            <a:gd name="adj5" fmla="val 125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AA11-4CCC-473B-A761-03B4E3F99793}">
      <dsp:nvSpPr>
        <dsp:cNvPr id="0" name=""/>
        <dsp:cNvSpPr/>
      </dsp:nvSpPr>
      <dsp:spPr>
        <a:xfrm>
          <a:off x="3278092" y="1782018"/>
          <a:ext cx="1408476" cy="14084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Ethics</a:t>
          </a:r>
        </a:p>
      </dsp:txBody>
      <dsp:txXfrm>
        <a:off x="3484359" y="1988285"/>
        <a:ext cx="995942" cy="995942"/>
      </dsp:txXfrm>
    </dsp:sp>
    <dsp:sp modelId="{F024E24D-BCEC-4466-8810-670201108148}">
      <dsp:nvSpPr>
        <dsp:cNvPr id="0" name=""/>
        <dsp:cNvSpPr/>
      </dsp:nvSpPr>
      <dsp:spPr>
        <a:xfrm rot="16200000">
          <a:off x="3800841" y="1584789"/>
          <a:ext cx="362978" cy="31480"/>
        </a:xfrm>
        <a:custGeom>
          <a:avLst/>
          <a:gdLst/>
          <a:ahLst/>
          <a:cxnLst/>
          <a:rect l="0" t="0" r="0" b="0"/>
          <a:pathLst>
            <a:path>
              <a:moveTo>
                <a:pt x="0" y="15740"/>
              </a:moveTo>
              <a:lnTo>
                <a:pt x="362978" y="15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73256" y="1591455"/>
        <a:ext cx="18148" cy="18148"/>
      </dsp:txXfrm>
    </dsp:sp>
    <dsp:sp modelId="{74E5A270-7DD3-4E7F-9A26-F116B0ABBB2B}">
      <dsp:nvSpPr>
        <dsp:cNvPr id="0" name=""/>
        <dsp:cNvSpPr/>
      </dsp:nvSpPr>
      <dsp:spPr>
        <a:xfrm>
          <a:off x="3120659" y="-113424"/>
          <a:ext cx="1723341" cy="1532464"/>
        </a:xfrm>
        <a:prstGeom prst="ellipse">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Respect for persons</a:t>
          </a:r>
        </a:p>
      </dsp:txBody>
      <dsp:txXfrm>
        <a:off x="3373036" y="111000"/>
        <a:ext cx="1218587" cy="1083616"/>
      </dsp:txXfrm>
    </dsp:sp>
    <dsp:sp modelId="{5CE13BE2-857A-4A76-9C77-602E80A87AF8}">
      <dsp:nvSpPr>
        <dsp:cNvPr id="0" name=""/>
        <dsp:cNvSpPr/>
      </dsp:nvSpPr>
      <dsp:spPr>
        <a:xfrm rot="1800000">
          <a:off x="4578398" y="2874212"/>
          <a:ext cx="206307" cy="31480"/>
        </a:xfrm>
        <a:custGeom>
          <a:avLst/>
          <a:gdLst/>
          <a:ahLst/>
          <a:cxnLst/>
          <a:rect l="0" t="0" r="0" b="0"/>
          <a:pathLst>
            <a:path>
              <a:moveTo>
                <a:pt x="0" y="15740"/>
              </a:moveTo>
              <a:lnTo>
                <a:pt x="206307" y="15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676394" y="2884795"/>
        <a:ext cx="10315" cy="10315"/>
      </dsp:txXfrm>
    </dsp:sp>
    <dsp:sp modelId="{E6618ADC-FA02-453C-884D-8E4AB3B0FC8A}">
      <dsp:nvSpPr>
        <dsp:cNvPr id="0" name=""/>
        <dsp:cNvSpPr/>
      </dsp:nvSpPr>
      <dsp:spPr>
        <a:xfrm>
          <a:off x="4639154" y="2503126"/>
          <a:ext cx="1861977" cy="1799709"/>
        </a:xfrm>
        <a:prstGeom prst="ellipse">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Beneficence</a:t>
          </a:r>
        </a:p>
      </dsp:txBody>
      <dsp:txXfrm>
        <a:off x="4911834" y="2766687"/>
        <a:ext cx="1316617" cy="1272587"/>
      </dsp:txXfrm>
    </dsp:sp>
    <dsp:sp modelId="{7244E366-0D32-4F8B-A01D-7B80DF0E5A89}">
      <dsp:nvSpPr>
        <dsp:cNvPr id="0" name=""/>
        <dsp:cNvSpPr/>
      </dsp:nvSpPr>
      <dsp:spPr>
        <a:xfrm rot="9000000">
          <a:off x="3109428" y="2893110"/>
          <a:ext cx="281897" cy="31480"/>
        </a:xfrm>
        <a:custGeom>
          <a:avLst/>
          <a:gdLst/>
          <a:ahLst/>
          <a:cxnLst/>
          <a:rect l="0" t="0" r="0" b="0"/>
          <a:pathLst>
            <a:path>
              <a:moveTo>
                <a:pt x="0" y="15740"/>
              </a:moveTo>
              <a:lnTo>
                <a:pt x="281897" y="15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243329" y="2901803"/>
        <a:ext cx="14094" cy="14094"/>
      </dsp:txXfrm>
    </dsp:sp>
    <dsp:sp modelId="{79E78D67-99A1-442E-BA93-32DAD17D78F5}">
      <dsp:nvSpPr>
        <dsp:cNvPr id="0" name=""/>
        <dsp:cNvSpPr/>
      </dsp:nvSpPr>
      <dsp:spPr>
        <a:xfrm>
          <a:off x="1552255" y="2539951"/>
          <a:ext cx="1684523" cy="1726059"/>
        </a:xfrm>
        <a:prstGeom prst="ellipse">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Justice</a:t>
          </a:r>
        </a:p>
      </dsp:txBody>
      <dsp:txXfrm>
        <a:off x="1798948" y="2792726"/>
        <a:ext cx="1191137" cy="12205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24D4B-0473-4FEB-BE21-F7D9AF122E7E}">
      <dsp:nvSpPr>
        <dsp:cNvPr id="0" name=""/>
        <dsp:cNvSpPr/>
      </dsp:nvSpPr>
      <dsp:spPr>
        <a:xfrm>
          <a:off x="3864934" y="1427375"/>
          <a:ext cx="2734469" cy="474577"/>
        </a:xfrm>
        <a:custGeom>
          <a:avLst/>
          <a:gdLst/>
          <a:ahLst/>
          <a:cxnLst/>
          <a:rect l="0" t="0" r="0" b="0"/>
          <a:pathLst>
            <a:path>
              <a:moveTo>
                <a:pt x="0" y="0"/>
              </a:moveTo>
              <a:lnTo>
                <a:pt x="0" y="237288"/>
              </a:lnTo>
              <a:lnTo>
                <a:pt x="2734469" y="237288"/>
              </a:lnTo>
              <a:lnTo>
                <a:pt x="2734469" y="474577"/>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F252365A-17F8-40F5-89EA-4011C1A94FC9}">
      <dsp:nvSpPr>
        <dsp:cNvPr id="0" name=""/>
        <dsp:cNvSpPr/>
      </dsp:nvSpPr>
      <dsp:spPr>
        <a:xfrm>
          <a:off x="3819214" y="1427375"/>
          <a:ext cx="91440" cy="474577"/>
        </a:xfrm>
        <a:custGeom>
          <a:avLst/>
          <a:gdLst/>
          <a:ahLst/>
          <a:cxnLst/>
          <a:rect l="0" t="0" r="0" b="0"/>
          <a:pathLst>
            <a:path>
              <a:moveTo>
                <a:pt x="45720" y="0"/>
              </a:moveTo>
              <a:lnTo>
                <a:pt x="45720" y="474577"/>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C58AF9B1-19AF-417F-989A-0A442F6C6781}">
      <dsp:nvSpPr>
        <dsp:cNvPr id="0" name=""/>
        <dsp:cNvSpPr/>
      </dsp:nvSpPr>
      <dsp:spPr>
        <a:xfrm>
          <a:off x="1130465" y="1427375"/>
          <a:ext cx="2734469" cy="474577"/>
        </a:xfrm>
        <a:custGeom>
          <a:avLst/>
          <a:gdLst/>
          <a:ahLst/>
          <a:cxnLst/>
          <a:rect l="0" t="0" r="0" b="0"/>
          <a:pathLst>
            <a:path>
              <a:moveTo>
                <a:pt x="2734469" y="0"/>
              </a:moveTo>
              <a:lnTo>
                <a:pt x="2734469" y="237288"/>
              </a:lnTo>
              <a:lnTo>
                <a:pt x="0" y="237288"/>
              </a:lnTo>
              <a:lnTo>
                <a:pt x="0" y="474577"/>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6BB48B1C-2EA2-49E5-9C50-85B80FB83930}">
      <dsp:nvSpPr>
        <dsp:cNvPr id="0" name=""/>
        <dsp:cNvSpPr/>
      </dsp:nvSpPr>
      <dsp:spPr>
        <a:xfrm>
          <a:off x="3299961" y="297429"/>
          <a:ext cx="1129946" cy="1129946"/>
        </a:xfrm>
        <a:prstGeom prst="arc">
          <a:avLst>
            <a:gd name="adj1" fmla="val 13200000"/>
            <a:gd name="adj2" fmla="val 192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B2F0C9B9-7982-412E-B3FC-5D5D848C916E}">
      <dsp:nvSpPr>
        <dsp:cNvPr id="0" name=""/>
        <dsp:cNvSpPr/>
      </dsp:nvSpPr>
      <dsp:spPr>
        <a:xfrm>
          <a:off x="3299961" y="297429"/>
          <a:ext cx="1129946" cy="1129946"/>
        </a:xfrm>
        <a:prstGeom prst="arc">
          <a:avLst>
            <a:gd name="adj1" fmla="val 2400000"/>
            <a:gd name="adj2" fmla="val 84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4B5E516B-4E98-468D-8E4C-D00FD64123FC}">
      <dsp:nvSpPr>
        <dsp:cNvPr id="0" name=""/>
        <dsp:cNvSpPr/>
      </dsp:nvSpPr>
      <dsp:spPr>
        <a:xfrm>
          <a:off x="2734988" y="500819"/>
          <a:ext cx="2259892" cy="72316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n>
                <a:noFill/>
              </a:ln>
              <a:latin typeface="Times New Roman" pitchFamily="18" charset="0"/>
              <a:cs typeface="Times New Roman" pitchFamily="18" charset="0"/>
            </a:rPr>
            <a:t>A community shares common:</a:t>
          </a:r>
        </a:p>
      </dsp:txBody>
      <dsp:txXfrm>
        <a:off x="2734988" y="500819"/>
        <a:ext cx="2259892" cy="723165"/>
      </dsp:txXfrm>
    </dsp:sp>
    <dsp:sp modelId="{26E03513-AD47-4409-B456-7C065EC5650A}">
      <dsp:nvSpPr>
        <dsp:cNvPr id="0" name=""/>
        <dsp:cNvSpPr/>
      </dsp:nvSpPr>
      <dsp:spPr>
        <a:xfrm>
          <a:off x="565492" y="1901952"/>
          <a:ext cx="1129946" cy="1129946"/>
        </a:xfrm>
        <a:prstGeom prst="arc">
          <a:avLst>
            <a:gd name="adj1" fmla="val 13200000"/>
            <a:gd name="adj2" fmla="val 192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BEC6F296-0B4A-4ED7-8BF1-3393DFB30452}">
      <dsp:nvSpPr>
        <dsp:cNvPr id="0" name=""/>
        <dsp:cNvSpPr/>
      </dsp:nvSpPr>
      <dsp:spPr>
        <a:xfrm>
          <a:off x="565492" y="1901952"/>
          <a:ext cx="1129946" cy="1129946"/>
        </a:xfrm>
        <a:prstGeom prst="arc">
          <a:avLst>
            <a:gd name="adj1" fmla="val 2400000"/>
            <a:gd name="adj2" fmla="val 84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A568AE72-045B-4280-A4EA-C32266200D59}">
      <dsp:nvSpPr>
        <dsp:cNvPr id="0" name=""/>
        <dsp:cNvSpPr/>
      </dsp:nvSpPr>
      <dsp:spPr>
        <a:xfrm>
          <a:off x="518" y="2105342"/>
          <a:ext cx="2259892" cy="72316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n>
                <a:noFill/>
              </a:ln>
              <a:latin typeface="Times New Roman" pitchFamily="18" charset="0"/>
              <a:cs typeface="Times New Roman" pitchFamily="18" charset="0"/>
            </a:rPr>
            <a:t>Geography</a:t>
          </a:r>
        </a:p>
      </dsp:txBody>
      <dsp:txXfrm>
        <a:off x="518" y="2105342"/>
        <a:ext cx="2259892" cy="723165"/>
      </dsp:txXfrm>
    </dsp:sp>
    <dsp:sp modelId="{23E6E7E0-CDF4-4786-8F5E-70816D095D24}">
      <dsp:nvSpPr>
        <dsp:cNvPr id="0" name=""/>
        <dsp:cNvSpPr/>
      </dsp:nvSpPr>
      <dsp:spPr>
        <a:xfrm>
          <a:off x="3299961" y="1901952"/>
          <a:ext cx="1129946" cy="1129946"/>
        </a:xfrm>
        <a:prstGeom prst="arc">
          <a:avLst>
            <a:gd name="adj1" fmla="val 13200000"/>
            <a:gd name="adj2" fmla="val 192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11B9CFF7-680F-4CF3-AA49-D6F3195C78C4}">
      <dsp:nvSpPr>
        <dsp:cNvPr id="0" name=""/>
        <dsp:cNvSpPr/>
      </dsp:nvSpPr>
      <dsp:spPr>
        <a:xfrm>
          <a:off x="3299961" y="1901952"/>
          <a:ext cx="1129946" cy="1129946"/>
        </a:xfrm>
        <a:prstGeom prst="arc">
          <a:avLst>
            <a:gd name="adj1" fmla="val 2400000"/>
            <a:gd name="adj2" fmla="val 84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02609C09-544D-4B96-B179-93FEDF479458}">
      <dsp:nvSpPr>
        <dsp:cNvPr id="0" name=""/>
        <dsp:cNvSpPr/>
      </dsp:nvSpPr>
      <dsp:spPr>
        <a:xfrm>
          <a:off x="2734988" y="2105342"/>
          <a:ext cx="2259892" cy="72316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n>
                <a:noFill/>
              </a:ln>
              <a:latin typeface="Times New Roman" pitchFamily="18" charset="0"/>
              <a:cs typeface="Times New Roman" pitchFamily="18" charset="0"/>
            </a:rPr>
            <a:t>Racial or ethnic makeup</a:t>
          </a:r>
        </a:p>
      </dsp:txBody>
      <dsp:txXfrm>
        <a:off x="2734988" y="2105342"/>
        <a:ext cx="2259892" cy="723165"/>
      </dsp:txXfrm>
    </dsp:sp>
    <dsp:sp modelId="{DFEA41C3-D654-440C-B4E2-2113792C2C4D}">
      <dsp:nvSpPr>
        <dsp:cNvPr id="0" name=""/>
        <dsp:cNvSpPr/>
      </dsp:nvSpPr>
      <dsp:spPr>
        <a:xfrm>
          <a:off x="6034430" y="1901952"/>
          <a:ext cx="1129946" cy="1129946"/>
        </a:xfrm>
        <a:prstGeom prst="arc">
          <a:avLst>
            <a:gd name="adj1" fmla="val 13200000"/>
            <a:gd name="adj2" fmla="val 192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F9965700-E990-415F-8E6D-C55B267ACE45}">
      <dsp:nvSpPr>
        <dsp:cNvPr id="0" name=""/>
        <dsp:cNvSpPr/>
      </dsp:nvSpPr>
      <dsp:spPr>
        <a:xfrm>
          <a:off x="6034430" y="1901952"/>
          <a:ext cx="1129946" cy="1129946"/>
        </a:xfrm>
        <a:prstGeom prst="arc">
          <a:avLst>
            <a:gd name="adj1" fmla="val 2400000"/>
            <a:gd name="adj2" fmla="val 8400000"/>
          </a:avLst>
        </a:pr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737E868F-74DC-4F83-8CC8-E38449112C95}">
      <dsp:nvSpPr>
        <dsp:cNvPr id="0" name=""/>
        <dsp:cNvSpPr/>
      </dsp:nvSpPr>
      <dsp:spPr>
        <a:xfrm>
          <a:off x="5469457" y="2105342"/>
          <a:ext cx="2259892" cy="72316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n>
                <a:noFill/>
              </a:ln>
              <a:latin typeface="Times New Roman" pitchFamily="18" charset="0"/>
              <a:cs typeface="Times New Roman" pitchFamily="18" charset="0"/>
            </a:rPr>
            <a:t>Values, culture, beliefs, and interests</a:t>
          </a:r>
        </a:p>
      </dsp:txBody>
      <dsp:txXfrm>
        <a:off x="5469457" y="2105342"/>
        <a:ext cx="2259892" cy="7231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10DB9-A0C4-4688-8671-FDEF1A6A8FA4}">
      <dsp:nvSpPr>
        <dsp:cNvPr id="0" name=""/>
        <dsp:cNvSpPr/>
      </dsp:nvSpPr>
      <dsp:spPr>
        <a:xfrm>
          <a:off x="1894" y="0"/>
          <a:ext cx="1985611" cy="4072270"/>
        </a:xfrm>
        <a:prstGeom prst="roundRect">
          <a:avLst>
            <a:gd name="adj" fmla="val 10000"/>
          </a:avLst>
        </a:prstGeom>
        <a:solidFill>
          <a:srgbClr val="CCCCCC"/>
        </a:solidFill>
        <a:ln w="25400" cap="flat" cmpd="sng" algn="ctr">
          <a:solidFill>
            <a:srgbClr val="CCCC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Not Easy to Define</a:t>
          </a:r>
        </a:p>
        <a:p>
          <a:pPr marL="0" lvl="0" indent="0" algn="ctr" defTabSz="622300">
            <a:lnSpc>
              <a:spcPct val="90000"/>
            </a:lnSpc>
            <a:spcBef>
              <a:spcPct val="0"/>
            </a:spcBef>
            <a:spcAft>
              <a:spcPct val="35000"/>
            </a:spcAft>
            <a:buNone/>
          </a:pPr>
          <a:r>
            <a:rPr lang="en-US" sz="1300" b="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Views and perspectives are widely divergent</a:t>
          </a:r>
        </a:p>
        <a:p>
          <a:pPr marL="0" lvl="0" indent="0" algn="ctr" defTabSz="622300">
            <a:lnSpc>
              <a:spcPct val="90000"/>
            </a:lnSpc>
            <a:spcBef>
              <a:spcPct val="0"/>
            </a:spcBef>
            <a:spcAft>
              <a:spcPct val="35000"/>
            </a:spcAft>
            <a:buNone/>
          </a:pPr>
          <a:r>
            <a:rPr lang="en-US" sz="1300" b="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Not homogeneous</a:t>
          </a:r>
        </a:p>
        <a:p>
          <a:pPr marL="0" lvl="0" indent="0" algn="ctr" defTabSz="622300">
            <a:lnSpc>
              <a:spcPct val="90000"/>
            </a:lnSpc>
            <a:spcBef>
              <a:spcPct val="0"/>
            </a:spcBef>
            <a:spcAft>
              <a:spcPct val="35000"/>
            </a:spcAft>
            <a:buNone/>
          </a:pPr>
          <a:r>
            <a:rPr lang="en-US" sz="1300" b="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May have competing interests and priorities</a:t>
          </a:r>
        </a:p>
        <a:p>
          <a:pPr marL="0" lvl="0" indent="0" algn="ctr" defTabSz="622300">
            <a:lnSpc>
              <a:spcPct val="90000"/>
            </a:lnSpc>
            <a:spcBef>
              <a:spcPct val="0"/>
            </a:spcBef>
            <a:spcAft>
              <a:spcPct val="35000"/>
            </a:spcAft>
            <a:buNone/>
          </a:pPr>
          <a:r>
            <a:rPr lang="en-US" sz="1300" b="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May not always fit a single definition</a:t>
          </a:r>
          <a:endParaRPr lang="en-US" sz="13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sp:txBody>
      <dsp:txXfrm>
        <a:off x="1894" y="1628908"/>
        <a:ext cx="1985611" cy="1628908"/>
      </dsp:txXfrm>
    </dsp:sp>
    <dsp:sp modelId="{9820AE03-AAE8-42DD-90A5-D45AD64240D8}">
      <dsp:nvSpPr>
        <dsp:cNvPr id="0" name=""/>
        <dsp:cNvSpPr/>
      </dsp:nvSpPr>
      <dsp:spPr>
        <a:xfrm>
          <a:off x="316667" y="244336"/>
          <a:ext cx="1356065" cy="1356065"/>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294ECC-45DA-4A12-B8BA-890EB46F2D56}">
      <dsp:nvSpPr>
        <dsp:cNvPr id="0" name=""/>
        <dsp:cNvSpPr/>
      </dsp:nvSpPr>
      <dsp:spPr>
        <a:xfrm>
          <a:off x="2047074" y="0"/>
          <a:ext cx="1985611" cy="4072270"/>
        </a:xfrm>
        <a:prstGeom prst="roundRect">
          <a:avLst>
            <a:gd name="adj" fmla="val 10000"/>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Populations in and for which the Research is Being Conducted</a:t>
          </a:r>
        </a:p>
        <a:p>
          <a:pPr marL="0" lvl="0" indent="0" algn="ctr" defTabSz="622300">
            <a:lnSpc>
              <a:spcPct val="90000"/>
            </a:lnSpc>
            <a:spcBef>
              <a:spcPct val="0"/>
            </a:spcBef>
            <a:spcAft>
              <a:spcPct val="35000"/>
            </a:spcAft>
            <a:buNone/>
          </a:pPr>
          <a:r>
            <a:rPr lang="en-US" sz="1300" b="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People with HIV</a:t>
          </a:r>
        </a:p>
        <a:p>
          <a:pPr marL="0" lvl="0" indent="0" algn="ctr" defTabSz="622300">
            <a:lnSpc>
              <a:spcPct val="90000"/>
            </a:lnSpc>
            <a:spcBef>
              <a:spcPct val="0"/>
            </a:spcBef>
            <a:spcAft>
              <a:spcPct val="35000"/>
            </a:spcAft>
            <a:buNone/>
          </a:pPr>
          <a:r>
            <a:rPr lang="en-US" sz="1300" b="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People without HIV</a:t>
          </a:r>
          <a:endParaRPr lang="en-US" sz="13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sp:txBody>
      <dsp:txXfrm>
        <a:off x="2047074" y="1628908"/>
        <a:ext cx="1985611" cy="1628908"/>
      </dsp:txXfrm>
    </dsp:sp>
    <dsp:sp modelId="{A12121FC-DBF5-48F6-A7CF-71793FCC28C1}">
      <dsp:nvSpPr>
        <dsp:cNvPr id="0" name=""/>
        <dsp:cNvSpPr/>
      </dsp:nvSpPr>
      <dsp:spPr>
        <a:xfrm>
          <a:off x="2361847" y="244336"/>
          <a:ext cx="1356065" cy="1356065"/>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1868C0-F4C5-4299-AACF-D0DBA975D23F}">
      <dsp:nvSpPr>
        <dsp:cNvPr id="0" name=""/>
        <dsp:cNvSpPr/>
      </dsp:nvSpPr>
      <dsp:spPr>
        <a:xfrm>
          <a:off x="4092254" y="0"/>
          <a:ext cx="1985611" cy="4072270"/>
        </a:xfrm>
        <a:prstGeom prst="roundRect">
          <a:avLst>
            <a:gd name="adj" fmla="val 10000"/>
          </a:avLst>
        </a:prstGeom>
        <a:solidFill>
          <a:srgbClr val="CCCCCC"/>
        </a:solidFill>
        <a:ln w="25400" cap="flat" cmpd="sng" algn="ctr">
          <a:solidFill>
            <a:srgbClr val="CCCC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Key Stakeholders and  Political Leaders</a:t>
          </a:r>
        </a:p>
        <a:p>
          <a:pPr marL="0" lvl="0" indent="0" algn="ctr" defTabSz="622300">
            <a:lnSpc>
              <a:spcPct val="90000"/>
            </a:lnSpc>
            <a:spcBef>
              <a:spcPct val="0"/>
            </a:spcBef>
            <a:spcAft>
              <a:spcPct val="35000"/>
            </a:spcAft>
            <a:buNone/>
          </a:pPr>
          <a:r>
            <a:rPr lang="en-US" sz="13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Often included in educational and outreach activities</a:t>
          </a:r>
        </a:p>
        <a:p>
          <a:pPr marL="0" lvl="0" indent="0" algn="ctr" defTabSz="622300">
            <a:lnSpc>
              <a:spcPct val="90000"/>
            </a:lnSpc>
            <a:spcBef>
              <a:spcPct val="0"/>
            </a:spcBef>
            <a:spcAft>
              <a:spcPct val="35000"/>
            </a:spcAft>
            <a:buNone/>
          </a:pPr>
          <a:r>
            <a:rPr lang="en-US" sz="13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Can be informed of research plans, goals, and the potential impact</a:t>
          </a:r>
          <a:endParaRPr lang="en-US" sz="13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sp:txBody>
      <dsp:txXfrm>
        <a:off x="4092254" y="1628908"/>
        <a:ext cx="1985611" cy="1628908"/>
      </dsp:txXfrm>
    </dsp:sp>
    <dsp:sp modelId="{6E8E2C73-D2E4-4A3A-B5A7-32A4E15F0C78}">
      <dsp:nvSpPr>
        <dsp:cNvPr id="0" name=""/>
        <dsp:cNvSpPr/>
      </dsp:nvSpPr>
      <dsp:spPr>
        <a:xfrm>
          <a:off x="4407026" y="244336"/>
          <a:ext cx="1356065" cy="1356065"/>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05165-EB88-44D8-BC12-49B4AF0B16D3}">
      <dsp:nvSpPr>
        <dsp:cNvPr id="0" name=""/>
        <dsp:cNvSpPr/>
      </dsp:nvSpPr>
      <dsp:spPr>
        <a:xfrm>
          <a:off x="6139320" y="0"/>
          <a:ext cx="1985611" cy="4072270"/>
        </a:xfrm>
        <a:prstGeom prst="roundRect">
          <a:avLst>
            <a:gd name="adj" fmla="val 10000"/>
          </a:avLst>
        </a:prstGeom>
        <a:solidFill>
          <a:srgbClr val="FF66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Support of this Broader Community</a:t>
          </a:r>
        </a:p>
        <a:p>
          <a:pPr marL="0" lvl="0" indent="0" algn="ctr" defTabSz="622300">
            <a:lnSpc>
              <a:spcPct val="90000"/>
            </a:lnSpc>
            <a:spcBef>
              <a:spcPct val="0"/>
            </a:spcBef>
            <a:spcAft>
              <a:spcPct val="35000"/>
            </a:spcAft>
            <a:buNone/>
          </a:pPr>
          <a:r>
            <a:rPr lang="en-US" sz="13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Essential to the ongoing success of the clinical research process</a:t>
          </a:r>
        </a:p>
        <a:p>
          <a:pPr marL="0" lvl="0" indent="0" algn="ctr" defTabSz="622300">
            <a:lnSpc>
              <a:spcPct val="90000"/>
            </a:lnSpc>
            <a:spcBef>
              <a:spcPct val="0"/>
            </a:spcBef>
            <a:spcAft>
              <a:spcPct val="35000"/>
            </a:spcAft>
            <a:buNone/>
          </a:pPr>
          <a:r>
            <a:rPr lang="en-US" sz="13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Partnerships within any given region</a:t>
          </a:r>
          <a:endParaRPr lang="en-US" sz="13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dsp:txBody>
      <dsp:txXfrm>
        <a:off x="6139320" y="1628908"/>
        <a:ext cx="1985611" cy="1628908"/>
      </dsp:txXfrm>
    </dsp:sp>
    <dsp:sp modelId="{45CF5A8A-5041-482B-A887-37D41A5B93E2}">
      <dsp:nvSpPr>
        <dsp:cNvPr id="0" name=""/>
        <dsp:cNvSpPr/>
      </dsp:nvSpPr>
      <dsp:spPr>
        <a:xfrm>
          <a:off x="6452206" y="244336"/>
          <a:ext cx="1356065" cy="1356065"/>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AA44D-2973-429C-A863-14210A6388C9}">
      <dsp:nvSpPr>
        <dsp:cNvPr id="0" name=""/>
        <dsp:cNvSpPr/>
      </dsp:nvSpPr>
      <dsp:spPr>
        <a:xfrm>
          <a:off x="324997" y="3257816"/>
          <a:ext cx="7474944" cy="610840"/>
        </a:xfrm>
        <a:prstGeom prst="leftRight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7ED37-5D76-4F60-89A7-C48C663AD01C}">
      <dsp:nvSpPr>
        <dsp:cNvPr id="0" name=""/>
        <dsp:cNvSpPr/>
      </dsp:nvSpPr>
      <dsp:spPr>
        <a:xfrm rot="5400000">
          <a:off x="5061520" y="-2070218"/>
          <a:ext cx="794468" cy="513765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A group of community members that regularly meets with research staff</a:t>
          </a:r>
        </a:p>
      </dsp:txBody>
      <dsp:txXfrm rot="-5400000">
        <a:off x="2889929" y="140156"/>
        <a:ext cx="5098868" cy="716902"/>
      </dsp:txXfrm>
    </dsp:sp>
    <dsp:sp modelId="{C775E141-036C-40CD-87C4-7BCFFF3297DF}">
      <dsp:nvSpPr>
        <dsp:cNvPr id="0" name=""/>
        <dsp:cNvSpPr/>
      </dsp:nvSpPr>
      <dsp:spPr>
        <a:xfrm>
          <a:off x="0" y="2064"/>
          <a:ext cx="2889929" cy="99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Community Advisory Board or Group</a:t>
          </a:r>
        </a:p>
      </dsp:txBody>
      <dsp:txXfrm>
        <a:off x="48478" y="50542"/>
        <a:ext cx="2792973" cy="896129"/>
      </dsp:txXfrm>
    </dsp:sp>
    <dsp:sp modelId="{DFB41677-18F8-4037-BF95-5D6D79BD1E0A}">
      <dsp:nvSpPr>
        <dsp:cNvPr id="0" name=""/>
        <dsp:cNvSpPr/>
      </dsp:nvSpPr>
      <dsp:spPr>
        <a:xfrm rot="5400000">
          <a:off x="5061520" y="-1027478"/>
          <a:ext cx="794468" cy="513765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Health fair, town hall meeting, seminar, or educational forum</a:t>
          </a:r>
        </a:p>
      </dsp:txBody>
      <dsp:txXfrm rot="-5400000">
        <a:off x="2889929" y="1182896"/>
        <a:ext cx="5098868" cy="716902"/>
      </dsp:txXfrm>
    </dsp:sp>
    <dsp:sp modelId="{E201FB68-65A0-4F54-A33E-7F3DF471DB3E}">
      <dsp:nvSpPr>
        <dsp:cNvPr id="0" name=""/>
        <dsp:cNvSpPr/>
      </dsp:nvSpPr>
      <dsp:spPr>
        <a:xfrm>
          <a:off x="0" y="1044804"/>
          <a:ext cx="2889929" cy="99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Community Forum</a:t>
          </a:r>
        </a:p>
      </dsp:txBody>
      <dsp:txXfrm>
        <a:off x="48478" y="1093282"/>
        <a:ext cx="2792973" cy="896129"/>
      </dsp:txXfrm>
    </dsp:sp>
    <dsp:sp modelId="{FEDF42F7-96CA-40BD-BF2A-674813DCC050}">
      <dsp:nvSpPr>
        <dsp:cNvPr id="0" name=""/>
        <dsp:cNvSpPr/>
      </dsp:nvSpPr>
      <dsp:spPr>
        <a:xfrm rot="5400000">
          <a:off x="5061520" y="15260"/>
          <a:ext cx="794468" cy="513765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Facilitated session to gather information on a specific topic or from a specific group of individuals</a:t>
          </a:r>
        </a:p>
      </dsp:txBody>
      <dsp:txXfrm rot="-5400000">
        <a:off x="2889929" y="2225635"/>
        <a:ext cx="5098868" cy="716902"/>
      </dsp:txXfrm>
    </dsp:sp>
    <dsp:sp modelId="{AD1C9800-F29B-46AA-BCDE-3960F58EE1D2}">
      <dsp:nvSpPr>
        <dsp:cNvPr id="0" name=""/>
        <dsp:cNvSpPr/>
      </dsp:nvSpPr>
      <dsp:spPr>
        <a:xfrm>
          <a:off x="0" y="2087544"/>
          <a:ext cx="2889929" cy="99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Focus Group</a:t>
          </a:r>
        </a:p>
      </dsp:txBody>
      <dsp:txXfrm>
        <a:off x="48478" y="2136022"/>
        <a:ext cx="2792973" cy="896129"/>
      </dsp:txXfrm>
    </dsp:sp>
    <dsp:sp modelId="{505E7E02-DC98-48D4-8DA9-D3FA118FDDAE}">
      <dsp:nvSpPr>
        <dsp:cNvPr id="0" name=""/>
        <dsp:cNvSpPr/>
      </dsp:nvSpPr>
      <dsp:spPr>
        <a:xfrm rot="5400000">
          <a:off x="5061520" y="1058000"/>
          <a:ext cx="794468" cy="513765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A larger group meeting to seek input/advice or gather information</a:t>
          </a:r>
        </a:p>
      </dsp:txBody>
      <dsp:txXfrm rot="-5400000">
        <a:off x="2889929" y="3268375"/>
        <a:ext cx="5098868" cy="716902"/>
      </dsp:txXfrm>
    </dsp:sp>
    <dsp:sp modelId="{5479B0D6-B040-4565-BAFE-E8B2454AE624}">
      <dsp:nvSpPr>
        <dsp:cNvPr id="0" name=""/>
        <dsp:cNvSpPr/>
      </dsp:nvSpPr>
      <dsp:spPr>
        <a:xfrm>
          <a:off x="0" y="3130283"/>
          <a:ext cx="2889929" cy="993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Consultation</a:t>
          </a:r>
        </a:p>
      </dsp:txBody>
      <dsp:txXfrm>
        <a:off x="48478" y="3178761"/>
        <a:ext cx="2792973" cy="8961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C0ED3-7C1A-4565-BEE2-B5B9AF1655EA}">
      <dsp:nvSpPr>
        <dsp:cNvPr id="0" name=""/>
        <dsp:cNvSpPr/>
      </dsp:nvSpPr>
      <dsp:spPr>
        <a:xfrm>
          <a:off x="0" y="0"/>
          <a:ext cx="6026308" cy="726090"/>
        </a:xfrm>
        <a:prstGeom prst="roundRect">
          <a:avLst>
            <a:gd name="adj" fmla="val 1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Build trust among the research team and community members.</a:t>
          </a:r>
        </a:p>
      </dsp:txBody>
      <dsp:txXfrm>
        <a:off x="21266" y="21266"/>
        <a:ext cx="5157848" cy="683558"/>
      </dsp:txXfrm>
    </dsp:sp>
    <dsp:sp modelId="{0699B012-8EF3-422B-9456-101839FFEBDF}">
      <dsp:nvSpPr>
        <dsp:cNvPr id="0" name=""/>
        <dsp:cNvSpPr/>
      </dsp:nvSpPr>
      <dsp:spPr>
        <a:xfrm>
          <a:off x="450016" y="826936"/>
          <a:ext cx="6026308" cy="726090"/>
        </a:xfrm>
        <a:prstGeom prst="roundRect">
          <a:avLst>
            <a:gd name="adj" fmla="val 10000"/>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Increase knowledge of the people in the area where clinical trials  are being conducted.</a:t>
          </a:r>
        </a:p>
      </dsp:txBody>
      <dsp:txXfrm>
        <a:off x="471282" y="848202"/>
        <a:ext cx="5061801" cy="683558"/>
      </dsp:txXfrm>
    </dsp:sp>
    <dsp:sp modelId="{C4FD017B-6378-46AC-8449-904CD25D1067}">
      <dsp:nvSpPr>
        <dsp:cNvPr id="0" name=""/>
        <dsp:cNvSpPr/>
      </dsp:nvSpPr>
      <dsp:spPr>
        <a:xfrm>
          <a:off x="900033" y="1653873"/>
          <a:ext cx="6026308" cy="726090"/>
        </a:xfrm>
        <a:prstGeom prst="roundRect">
          <a:avLst>
            <a:gd name="adj" fmla="val 1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Explain research and clinical trials in easy-to-understand language.</a:t>
          </a:r>
        </a:p>
      </dsp:txBody>
      <dsp:txXfrm>
        <a:off x="921299" y="1675139"/>
        <a:ext cx="5061801" cy="683558"/>
      </dsp:txXfrm>
    </dsp:sp>
    <dsp:sp modelId="{8AF86C81-8E87-44C5-874C-AA21074DE15B}">
      <dsp:nvSpPr>
        <dsp:cNvPr id="0" name=""/>
        <dsp:cNvSpPr/>
      </dsp:nvSpPr>
      <dsp:spPr>
        <a:xfrm>
          <a:off x="1350049" y="2480809"/>
          <a:ext cx="6026308" cy="726090"/>
        </a:xfrm>
        <a:prstGeom prst="roundRect">
          <a:avLst>
            <a:gd name="adj" fmla="val 10000"/>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Help people to better understand the scope, importance, and need for research.</a:t>
          </a:r>
        </a:p>
      </dsp:txBody>
      <dsp:txXfrm>
        <a:off x="1371315" y="2502075"/>
        <a:ext cx="5061801" cy="683558"/>
      </dsp:txXfrm>
    </dsp:sp>
    <dsp:sp modelId="{5D7EFD73-961D-4BFB-8601-CBAA19E52B29}">
      <dsp:nvSpPr>
        <dsp:cNvPr id="0" name=""/>
        <dsp:cNvSpPr/>
      </dsp:nvSpPr>
      <dsp:spPr>
        <a:xfrm>
          <a:off x="1800066" y="3307746"/>
          <a:ext cx="6026308" cy="726090"/>
        </a:xfrm>
        <a:prstGeom prst="roundRect">
          <a:avLst>
            <a:gd name="adj" fmla="val 1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Give people a voice in the research process.</a:t>
          </a:r>
        </a:p>
      </dsp:txBody>
      <dsp:txXfrm>
        <a:off x="1821332" y="3329012"/>
        <a:ext cx="5061801" cy="683558"/>
      </dsp:txXfrm>
    </dsp:sp>
    <dsp:sp modelId="{97F5D6F7-EDDF-4B10-8EEC-ADBDDB1AF1EA}">
      <dsp:nvSpPr>
        <dsp:cNvPr id="0" name=""/>
        <dsp:cNvSpPr/>
      </dsp:nvSpPr>
      <dsp:spPr>
        <a:xfrm>
          <a:off x="5554349" y="530449"/>
          <a:ext cx="471958" cy="4719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latin typeface="Times New Roman" pitchFamily="18" charset="0"/>
            <a:cs typeface="Times New Roman" pitchFamily="18" charset="0"/>
          </a:endParaRPr>
        </a:p>
      </dsp:txBody>
      <dsp:txXfrm>
        <a:off x="5660540" y="530449"/>
        <a:ext cx="259576" cy="355148"/>
      </dsp:txXfrm>
    </dsp:sp>
    <dsp:sp modelId="{E5ABF64F-BD38-4651-A385-1757B486886F}">
      <dsp:nvSpPr>
        <dsp:cNvPr id="0" name=""/>
        <dsp:cNvSpPr/>
      </dsp:nvSpPr>
      <dsp:spPr>
        <a:xfrm>
          <a:off x="6004366" y="1357386"/>
          <a:ext cx="471958" cy="4719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latin typeface="Times New Roman" pitchFamily="18" charset="0"/>
            <a:cs typeface="Times New Roman" pitchFamily="18" charset="0"/>
          </a:endParaRPr>
        </a:p>
      </dsp:txBody>
      <dsp:txXfrm>
        <a:off x="6110557" y="1357386"/>
        <a:ext cx="259576" cy="355148"/>
      </dsp:txXfrm>
    </dsp:sp>
    <dsp:sp modelId="{46D12602-3C23-4EFD-BD1E-56EDB680C8D0}">
      <dsp:nvSpPr>
        <dsp:cNvPr id="0" name=""/>
        <dsp:cNvSpPr/>
      </dsp:nvSpPr>
      <dsp:spPr>
        <a:xfrm>
          <a:off x="6454382" y="2172221"/>
          <a:ext cx="471958" cy="4719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latin typeface="Times New Roman" pitchFamily="18" charset="0"/>
            <a:cs typeface="Times New Roman" pitchFamily="18" charset="0"/>
          </a:endParaRPr>
        </a:p>
      </dsp:txBody>
      <dsp:txXfrm>
        <a:off x="6560573" y="2172221"/>
        <a:ext cx="259576" cy="355148"/>
      </dsp:txXfrm>
    </dsp:sp>
    <dsp:sp modelId="{AF3BAF0D-E4AE-4AB2-ACCA-F893675AE566}">
      <dsp:nvSpPr>
        <dsp:cNvPr id="0" name=""/>
        <dsp:cNvSpPr/>
      </dsp:nvSpPr>
      <dsp:spPr>
        <a:xfrm>
          <a:off x="6904399" y="3007225"/>
          <a:ext cx="471958" cy="4719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latin typeface="Times New Roman" pitchFamily="18" charset="0"/>
            <a:cs typeface="Times New Roman" pitchFamily="18" charset="0"/>
          </a:endParaRPr>
        </a:p>
      </dsp:txBody>
      <dsp:txXfrm>
        <a:off x="7010590" y="3007225"/>
        <a:ext cx="259576" cy="3551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19A28-E6D3-4074-9D47-CB34566DB721}">
      <dsp:nvSpPr>
        <dsp:cNvPr id="0" name=""/>
        <dsp:cNvSpPr/>
      </dsp:nvSpPr>
      <dsp:spPr>
        <a:xfrm>
          <a:off x="1920227" y="40504"/>
          <a:ext cx="4382614" cy="2479342"/>
        </a:xfrm>
        <a:prstGeom prst="ellipse">
          <a:avLst/>
        </a:prstGeom>
        <a:solidFill>
          <a:srgbClr val="FF0000">
            <a:alpha val="39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0" tIns="0" rIns="731520" bIns="0" numCol="1" spcCol="1270" anchor="ctr" anchorCtr="0">
          <a:noAutofit/>
        </a:bodyPr>
        <a:lstStyle/>
        <a:p>
          <a:pPr marL="457200" lvl="0" indent="0" algn="ctr" defTabSz="800100">
            <a:lnSpc>
              <a:spcPct val="90000"/>
            </a:lnSpc>
            <a:spcBef>
              <a:spcPct val="0"/>
            </a:spcBef>
            <a:spcAft>
              <a:spcPct val="35000"/>
            </a:spcAft>
            <a:buNone/>
          </a:pPr>
          <a:endParaRPr lang="en-US" sz="1800" kern="1200" dirty="0">
            <a:solidFill>
              <a:schemeClr val="tx1"/>
            </a:solidFill>
            <a:latin typeface="Times New Roman" pitchFamily="18" charset="0"/>
            <a:cs typeface="Times New Roman" pitchFamily="18" charset="0"/>
          </a:endParaRPr>
        </a:p>
        <a:p>
          <a:pPr marL="457200" lvl="0" indent="0" algn="ctr"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Share the interests and needs of the community with the research team.</a:t>
          </a:r>
          <a:endParaRPr lang="en-US" sz="1800" b="1" kern="1200" dirty="0">
            <a:solidFill>
              <a:schemeClr val="tx1"/>
            </a:solidFill>
            <a:latin typeface="Times New Roman" pitchFamily="18" charset="0"/>
            <a:cs typeface="Times New Roman" pitchFamily="18" charset="0"/>
          </a:endParaRPr>
        </a:p>
      </dsp:txBody>
      <dsp:txXfrm>
        <a:off x="2504576" y="474389"/>
        <a:ext cx="3213917" cy="1115704"/>
      </dsp:txXfrm>
    </dsp:sp>
    <dsp:sp modelId="{5D6B36E0-4648-4509-A496-55C7E568E93C}">
      <dsp:nvSpPr>
        <dsp:cNvPr id="0" name=""/>
        <dsp:cNvSpPr/>
      </dsp:nvSpPr>
      <dsp:spPr>
        <a:xfrm>
          <a:off x="3761368" y="1585098"/>
          <a:ext cx="3593728" cy="2973230"/>
        </a:xfrm>
        <a:prstGeom prst="ellipse">
          <a:avLst/>
        </a:prstGeom>
        <a:solidFill>
          <a:srgbClr val="EF4025">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0" rIns="82296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Represent people living with or affected by HIV. </a:t>
          </a:r>
        </a:p>
      </dsp:txBody>
      <dsp:txXfrm>
        <a:off x="4860450" y="2353182"/>
        <a:ext cx="2156237" cy="1635276"/>
      </dsp:txXfrm>
    </dsp:sp>
    <dsp:sp modelId="{8DA3F494-5154-4525-B096-40F4933A6D93}">
      <dsp:nvSpPr>
        <dsp:cNvPr id="0" name=""/>
        <dsp:cNvSpPr/>
      </dsp:nvSpPr>
      <dsp:spPr>
        <a:xfrm>
          <a:off x="814676" y="1631961"/>
          <a:ext cx="3656900" cy="2926367"/>
        </a:xfrm>
        <a:prstGeom prst="ellipse">
          <a:avLst/>
        </a:prstGeom>
        <a:solidFill>
          <a:srgbClr val="EF4025">
            <a:alpha val="7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3152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Share the interests and needs of the research/ researchers with their communities.</a:t>
          </a:r>
        </a:p>
      </dsp:txBody>
      <dsp:txXfrm>
        <a:off x="1159034" y="2387939"/>
        <a:ext cx="2194140" cy="16095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93C0B-027B-4DBF-B589-66882E976693}">
      <dsp:nvSpPr>
        <dsp:cNvPr id="0" name=""/>
        <dsp:cNvSpPr/>
      </dsp:nvSpPr>
      <dsp:spPr>
        <a:xfrm rot="16200000">
          <a:off x="1322"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Tools and approaches that are “medical” in nature</a:t>
          </a:r>
        </a:p>
      </dsp:txBody>
      <dsp:txXfrm rot="5400000">
        <a:off x="1323" y="1295299"/>
        <a:ext cx="2431107" cy="1473398"/>
      </dsp:txXfrm>
    </dsp:sp>
    <dsp:sp modelId="{12BCC3F6-85E7-427B-BC25-E468D3BE5A48}">
      <dsp:nvSpPr>
        <dsp:cNvPr id="0" name=""/>
        <dsp:cNvSpPr/>
      </dsp:nvSpPr>
      <dsp:spPr>
        <a:xfrm rot="5400000">
          <a:off x="3147880"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Tools and approaches that are “behavioral” in nature </a:t>
          </a:r>
        </a:p>
      </dsp:txBody>
      <dsp:txXfrm rot="-5400000">
        <a:off x="3663570" y="1295300"/>
        <a:ext cx="2431107" cy="14733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0F63C-2A71-411E-A406-AC33FC3C4E35}">
      <dsp:nvSpPr>
        <dsp:cNvPr id="0" name=""/>
        <dsp:cNvSpPr/>
      </dsp:nvSpPr>
      <dsp:spPr>
        <a:xfrm>
          <a:off x="1116425" y="0"/>
          <a:ext cx="5475752"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7EB2D6-A55E-424A-9A6C-6179E2CDFFF1}">
      <dsp:nvSpPr>
        <dsp:cNvPr id="0" name=""/>
        <dsp:cNvSpPr/>
      </dsp:nvSpPr>
      <dsp:spPr>
        <a:xfrm>
          <a:off x="1701178" y="386080"/>
          <a:ext cx="2131422"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An effective community planning process</a:t>
          </a:r>
        </a:p>
      </dsp:txBody>
      <dsp:txXfrm>
        <a:off x="1778549" y="463451"/>
        <a:ext cx="1976680" cy="1430218"/>
      </dsp:txXfrm>
    </dsp:sp>
    <dsp:sp modelId="{38FF6A0C-3C78-4610-90F1-76D25C004259}">
      <dsp:nvSpPr>
        <dsp:cNvPr id="0" name=""/>
        <dsp:cNvSpPr/>
      </dsp:nvSpPr>
      <dsp:spPr>
        <a:xfrm>
          <a:off x="3950424" y="386080"/>
          <a:ext cx="2131470"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Collection of data about HIV vulnerabilities, incidence, or prevalence</a:t>
          </a:r>
        </a:p>
      </dsp:txBody>
      <dsp:txXfrm>
        <a:off x="4027795" y="463451"/>
        <a:ext cx="1976728" cy="1430218"/>
      </dsp:txXfrm>
    </dsp:sp>
    <dsp:sp modelId="{9CFC21DC-2C1E-41EE-8BC2-460A081902FA}">
      <dsp:nvSpPr>
        <dsp:cNvPr id="0" name=""/>
        <dsp:cNvSpPr/>
      </dsp:nvSpPr>
      <dsp:spPr>
        <a:xfrm>
          <a:off x="1754338" y="2092960"/>
          <a:ext cx="2131454"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HIV counseling, testing, and referral; partner counseling and referral; linkage to medical care, prevention, and intervention services</a:t>
          </a:r>
        </a:p>
      </dsp:txBody>
      <dsp:txXfrm>
        <a:off x="1831709" y="2170331"/>
        <a:ext cx="1976712" cy="1430218"/>
      </dsp:txXfrm>
    </dsp:sp>
    <dsp:sp modelId="{C316DDC5-288E-4EB5-8C2E-8C44D481EF0E}">
      <dsp:nvSpPr>
        <dsp:cNvPr id="0" name=""/>
        <dsp:cNvSpPr/>
      </dsp:nvSpPr>
      <dsp:spPr>
        <a:xfrm>
          <a:off x="4024941" y="2092960"/>
          <a:ext cx="2046246"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Health education and risk reduction activities, including individual-, group-, and community-level interventions </a:t>
          </a:r>
        </a:p>
      </dsp:txBody>
      <dsp:txXfrm>
        <a:off x="4102312" y="2170331"/>
        <a:ext cx="1891504" cy="14302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0F63C-2A71-411E-A406-AC33FC3C4E35}">
      <dsp:nvSpPr>
        <dsp:cNvPr id="0" name=""/>
        <dsp:cNvSpPr/>
      </dsp:nvSpPr>
      <dsp:spPr>
        <a:xfrm>
          <a:off x="1116425" y="0"/>
          <a:ext cx="5475752" cy="4064000"/>
        </a:xfrm>
        <a:prstGeom prst="diamond">
          <a:avLst/>
        </a:prstGeom>
        <a:solidFill>
          <a:srgbClr val="EF4025"/>
        </a:solidFill>
        <a:ln>
          <a:noFill/>
        </a:ln>
        <a:effectLst/>
      </dsp:spPr>
      <dsp:style>
        <a:lnRef idx="0">
          <a:scrgbClr r="0" g="0" b="0"/>
        </a:lnRef>
        <a:fillRef idx="1">
          <a:scrgbClr r="0" g="0" b="0"/>
        </a:fillRef>
        <a:effectRef idx="0">
          <a:scrgbClr r="0" g="0" b="0"/>
        </a:effectRef>
        <a:fontRef idx="minor"/>
      </dsp:style>
    </dsp:sp>
    <dsp:sp modelId="{687EB2D6-A55E-424A-9A6C-6179E2CDFFF1}">
      <dsp:nvSpPr>
        <dsp:cNvPr id="0" name=""/>
        <dsp:cNvSpPr/>
      </dsp:nvSpPr>
      <dsp:spPr>
        <a:xfrm>
          <a:off x="1701178" y="386080"/>
          <a:ext cx="2131422"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Accessible services for diagnosis and treatment of other STIs </a:t>
          </a:r>
        </a:p>
      </dsp:txBody>
      <dsp:txXfrm>
        <a:off x="1778549" y="463451"/>
        <a:ext cx="1976680" cy="1430218"/>
      </dsp:txXfrm>
    </dsp:sp>
    <dsp:sp modelId="{38FF6A0C-3C78-4610-90F1-76D25C004259}">
      <dsp:nvSpPr>
        <dsp:cNvPr id="0" name=""/>
        <dsp:cNvSpPr/>
      </dsp:nvSpPr>
      <dsp:spPr>
        <a:xfrm>
          <a:off x="3950424" y="386080"/>
          <a:ext cx="2131470"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Public information and education programs</a:t>
          </a:r>
        </a:p>
      </dsp:txBody>
      <dsp:txXfrm>
        <a:off x="4027795" y="463451"/>
        <a:ext cx="1976728" cy="1430218"/>
      </dsp:txXfrm>
    </dsp:sp>
    <dsp:sp modelId="{9CFC21DC-2C1E-41EE-8BC2-460A081902FA}">
      <dsp:nvSpPr>
        <dsp:cNvPr id="0" name=""/>
        <dsp:cNvSpPr/>
      </dsp:nvSpPr>
      <dsp:spPr>
        <a:xfrm>
          <a:off x="1754338" y="2092960"/>
          <a:ext cx="2131454"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Comprehensive school health programs </a:t>
          </a:r>
        </a:p>
      </dsp:txBody>
      <dsp:txXfrm>
        <a:off x="1831709" y="2170331"/>
        <a:ext cx="1976712" cy="1430218"/>
      </dsp:txXfrm>
    </dsp:sp>
    <dsp:sp modelId="{C316DDC5-288E-4EB5-8C2E-8C44D481EF0E}">
      <dsp:nvSpPr>
        <dsp:cNvPr id="0" name=""/>
        <dsp:cNvSpPr/>
      </dsp:nvSpPr>
      <dsp:spPr>
        <a:xfrm>
          <a:off x="4024941" y="2092960"/>
          <a:ext cx="2046246" cy="1584960"/>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Training and quality assurance</a:t>
          </a:r>
        </a:p>
      </dsp:txBody>
      <dsp:txXfrm>
        <a:off x="4102312" y="2170331"/>
        <a:ext cx="1891504" cy="1430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DFD20-18E9-4524-80E0-4DC0A5E2319E}">
      <dsp:nvSpPr>
        <dsp:cNvPr id="0" name=""/>
        <dsp:cNvSpPr/>
      </dsp:nvSpPr>
      <dsp:spPr>
        <a:xfrm>
          <a:off x="3586349" y="1013993"/>
          <a:ext cx="1298994" cy="12991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B6E1B1F-F877-4D12-8E3D-61E11B9F17B0}">
      <dsp:nvSpPr>
        <dsp:cNvPr id="0" name=""/>
        <dsp:cNvSpPr/>
      </dsp:nvSpPr>
      <dsp:spPr>
        <a:xfrm>
          <a:off x="3022507" y="63802"/>
          <a:ext cx="2362884" cy="7965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itchFamily="18" charset="0"/>
              <a:cs typeface="Times New Roman" pitchFamily="18" charset="0"/>
            </a:rPr>
            <a:t>Insect bites</a:t>
          </a:r>
        </a:p>
      </dsp:txBody>
      <dsp:txXfrm>
        <a:off x="3022507" y="63802"/>
        <a:ext cx="2362884" cy="796538"/>
      </dsp:txXfrm>
    </dsp:sp>
    <dsp:sp modelId="{BCFC4DED-099E-473D-A1FA-608E360EED3B}">
      <dsp:nvSpPr>
        <dsp:cNvPr id="0" name=""/>
        <dsp:cNvSpPr/>
      </dsp:nvSpPr>
      <dsp:spPr>
        <a:xfrm>
          <a:off x="3967387" y="1197196"/>
          <a:ext cx="1298994" cy="12991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F26693F-2E8D-4FB1-BDAC-79C06EBA8DBD}">
      <dsp:nvSpPr>
        <dsp:cNvPr id="0" name=""/>
        <dsp:cNvSpPr/>
      </dsp:nvSpPr>
      <dsp:spPr>
        <a:xfrm>
          <a:off x="5350698" y="688666"/>
          <a:ext cx="2326005" cy="8761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itchFamily="18" charset="0"/>
              <a:cs typeface="Times New Roman" pitchFamily="18" charset="0"/>
            </a:rPr>
            <a:t>Sneezing, coughing, shaking hands, or playing sports</a:t>
          </a:r>
        </a:p>
      </dsp:txBody>
      <dsp:txXfrm>
        <a:off x="5350698" y="688666"/>
        <a:ext cx="2326005" cy="876192"/>
      </dsp:txXfrm>
    </dsp:sp>
    <dsp:sp modelId="{1494F4B1-8597-4573-95BE-A09DAFAFF02D}">
      <dsp:nvSpPr>
        <dsp:cNvPr id="0" name=""/>
        <dsp:cNvSpPr/>
      </dsp:nvSpPr>
      <dsp:spPr>
        <a:xfrm>
          <a:off x="4061023" y="1609405"/>
          <a:ext cx="1298994" cy="12991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FB84B41-CAAB-4A8B-8AD1-F3DDB6A7E60B}">
      <dsp:nvSpPr>
        <dsp:cNvPr id="0" name=""/>
        <dsp:cNvSpPr/>
      </dsp:nvSpPr>
      <dsp:spPr>
        <a:xfrm>
          <a:off x="5526342" y="1714422"/>
          <a:ext cx="2724796" cy="9359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itchFamily="18" charset="0"/>
              <a:cs typeface="Times New Roman" pitchFamily="18" charset="0"/>
            </a:rPr>
            <a:t>Kissing</a:t>
          </a:r>
        </a:p>
      </dsp:txBody>
      <dsp:txXfrm>
        <a:off x="5526342" y="1714422"/>
        <a:ext cx="2724796" cy="935932"/>
      </dsp:txXfrm>
    </dsp:sp>
    <dsp:sp modelId="{1983085A-F2C7-4FC0-A393-9631F561A07B}">
      <dsp:nvSpPr>
        <dsp:cNvPr id="0" name=""/>
        <dsp:cNvSpPr/>
      </dsp:nvSpPr>
      <dsp:spPr>
        <a:xfrm>
          <a:off x="3797435" y="1939968"/>
          <a:ext cx="1298994" cy="12991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28424BD-BBE2-4E48-9358-7309FB4F326F}">
      <dsp:nvSpPr>
        <dsp:cNvPr id="0" name=""/>
        <dsp:cNvSpPr/>
      </dsp:nvSpPr>
      <dsp:spPr>
        <a:xfrm>
          <a:off x="4949160" y="2743638"/>
          <a:ext cx="2628926" cy="8562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itchFamily="18" charset="0"/>
              <a:cs typeface="Times New Roman" pitchFamily="18" charset="0"/>
            </a:rPr>
            <a:t>Sharing drinking glasses, musical instruments, or kitchen utensils</a:t>
          </a:r>
        </a:p>
      </dsp:txBody>
      <dsp:txXfrm>
        <a:off x="4949160" y="2743638"/>
        <a:ext cx="2628926" cy="856278"/>
      </dsp:txXfrm>
    </dsp:sp>
    <dsp:sp modelId="{5649D8BC-79C9-44F9-B19D-741440DA2450}">
      <dsp:nvSpPr>
        <dsp:cNvPr id="0" name=""/>
        <dsp:cNvSpPr/>
      </dsp:nvSpPr>
      <dsp:spPr>
        <a:xfrm>
          <a:off x="3375262" y="1939968"/>
          <a:ext cx="1298994" cy="12991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8072550-21DB-4DF3-9C7F-FEB59B4CF280}">
      <dsp:nvSpPr>
        <dsp:cNvPr id="0" name=""/>
        <dsp:cNvSpPr/>
      </dsp:nvSpPr>
      <dsp:spPr>
        <a:xfrm>
          <a:off x="1885949" y="2839336"/>
          <a:ext cx="1835042" cy="8562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itchFamily="18" charset="0"/>
              <a:cs typeface="Times New Roman" pitchFamily="18" charset="0"/>
            </a:rPr>
            <a:t>Swimming pools, showers, toilet seats</a:t>
          </a:r>
        </a:p>
      </dsp:txBody>
      <dsp:txXfrm>
        <a:off x="1885949" y="2839336"/>
        <a:ext cx="1835042" cy="856278"/>
      </dsp:txXfrm>
    </dsp:sp>
    <dsp:sp modelId="{21719536-A9FC-4E7C-AEAB-37641DBA03B7}">
      <dsp:nvSpPr>
        <dsp:cNvPr id="0" name=""/>
        <dsp:cNvSpPr/>
      </dsp:nvSpPr>
      <dsp:spPr>
        <a:xfrm>
          <a:off x="3111674" y="1609405"/>
          <a:ext cx="1298994" cy="12991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930125D-0603-4844-9C75-EC1BB357AAD1}">
      <dsp:nvSpPr>
        <dsp:cNvPr id="0" name=""/>
        <dsp:cNvSpPr/>
      </dsp:nvSpPr>
      <dsp:spPr>
        <a:xfrm>
          <a:off x="1497698" y="1829336"/>
          <a:ext cx="1380181" cy="9359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itchFamily="18" charset="0"/>
              <a:cs typeface="Times New Roman" pitchFamily="18" charset="0"/>
            </a:rPr>
            <a:t>Saliva</a:t>
          </a:r>
        </a:p>
      </dsp:txBody>
      <dsp:txXfrm>
        <a:off x="1497698" y="1829336"/>
        <a:ext cx="1380181" cy="935932"/>
      </dsp:txXfrm>
    </dsp:sp>
    <dsp:sp modelId="{740F09DF-EAC2-45F0-8C79-C9C1AE9BCF79}">
      <dsp:nvSpPr>
        <dsp:cNvPr id="0" name=""/>
        <dsp:cNvSpPr/>
      </dsp:nvSpPr>
      <dsp:spPr>
        <a:xfrm>
          <a:off x="3205310" y="1197196"/>
          <a:ext cx="1298994" cy="12991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6C82F94-76E9-4E52-B3F3-F696361B9A83}">
      <dsp:nvSpPr>
        <dsp:cNvPr id="0" name=""/>
        <dsp:cNvSpPr/>
      </dsp:nvSpPr>
      <dsp:spPr>
        <a:xfrm>
          <a:off x="1492531" y="788604"/>
          <a:ext cx="1407244" cy="8761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itchFamily="18" charset="0"/>
              <a:cs typeface="Times New Roman" pitchFamily="18" charset="0"/>
            </a:rPr>
            <a:t>Injecting drugs with sterile works</a:t>
          </a:r>
        </a:p>
      </dsp:txBody>
      <dsp:txXfrm>
        <a:off x="1492531" y="788604"/>
        <a:ext cx="1407244" cy="8761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0F63C-2A71-411E-A406-AC33FC3C4E35}">
      <dsp:nvSpPr>
        <dsp:cNvPr id="0" name=""/>
        <dsp:cNvSpPr/>
      </dsp:nvSpPr>
      <dsp:spPr>
        <a:xfrm>
          <a:off x="1116425" y="0"/>
          <a:ext cx="5475752" cy="4064000"/>
        </a:xfrm>
        <a:prstGeom prst="diamond">
          <a:avLst/>
        </a:prstGeom>
        <a:solidFill>
          <a:srgbClr val="CCCCCC"/>
        </a:solidFill>
        <a:ln>
          <a:noFill/>
        </a:ln>
        <a:effectLst/>
      </dsp:spPr>
      <dsp:style>
        <a:lnRef idx="0">
          <a:scrgbClr r="0" g="0" b="0"/>
        </a:lnRef>
        <a:fillRef idx="1">
          <a:scrgbClr r="0" g="0" b="0"/>
        </a:fillRef>
        <a:effectRef idx="0">
          <a:scrgbClr r="0" g="0" b="0"/>
        </a:effectRef>
        <a:fontRef idx="minor"/>
      </dsp:style>
    </dsp:sp>
    <dsp:sp modelId="{687EB2D6-A55E-424A-9A6C-6179E2CDFFF1}">
      <dsp:nvSpPr>
        <dsp:cNvPr id="0" name=""/>
        <dsp:cNvSpPr/>
      </dsp:nvSpPr>
      <dsp:spPr>
        <a:xfrm>
          <a:off x="1701178" y="386080"/>
          <a:ext cx="2131422"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An HIV prevention technical assistance assessment and plan</a:t>
          </a:r>
        </a:p>
      </dsp:txBody>
      <dsp:txXfrm>
        <a:off x="1778549" y="463451"/>
        <a:ext cx="1976680" cy="1430218"/>
      </dsp:txXfrm>
    </dsp:sp>
    <dsp:sp modelId="{38FF6A0C-3C78-4610-90F1-76D25C004259}">
      <dsp:nvSpPr>
        <dsp:cNvPr id="0" name=""/>
        <dsp:cNvSpPr/>
      </dsp:nvSpPr>
      <dsp:spPr>
        <a:xfrm>
          <a:off x="3950424" y="386080"/>
          <a:ext cx="2131470" cy="1584960"/>
        </a:xfrm>
        <a:prstGeom prst="roundRect">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Evaluation of major program activities, interventions, and services</a:t>
          </a:r>
        </a:p>
      </dsp:txBody>
      <dsp:txXfrm>
        <a:off x="4027795" y="463451"/>
        <a:ext cx="1976728" cy="1430218"/>
      </dsp:txXfrm>
    </dsp:sp>
    <dsp:sp modelId="{9CFC21DC-2C1E-41EE-8BC2-460A081902FA}">
      <dsp:nvSpPr>
        <dsp:cNvPr id="0" name=""/>
        <dsp:cNvSpPr/>
      </dsp:nvSpPr>
      <dsp:spPr>
        <a:xfrm>
          <a:off x="1796862" y="2050435"/>
          <a:ext cx="2131454" cy="1584960"/>
        </a:xfrm>
        <a:prstGeom prst="roundRect">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Knowledge about HIV prevention research</a:t>
          </a:r>
        </a:p>
      </dsp:txBody>
      <dsp:txXfrm>
        <a:off x="1874233" y="2127806"/>
        <a:ext cx="1976712" cy="1430218"/>
      </dsp:txXfrm>
    </dsp:sp>
    <dsp:sp modelId="{C316DDC5-288E-4EB5-8C2E-8C44D481EF0E}">
      <dsp:nvSpPr>
        <dsp:cNvPr id="0" name=""/>
        <dsp:cNvSpPr/>
      </dsp:nvSpPr>
      <dsp:spPr>
        <a:xfrm>
          <a:off x="4024941" y="2092960"/>
          <a:ext cx="2046246" cy="1584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Knowledge about research outcomes in communities most impacted by HIV</a:t>
          </a:r>
        </a:p>
      </dsp:txBody>
      <dsp:txXfrm>
        <a:off x="4102312" y="2170331"/>
        <a:ext cx="1891504" cy="14302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26CD5-CFD1-41CF-915A-41F8FD33EDE5}">
      <dsp:nvSpPr>
        <dsp:cNvPr id="0" name=""/>
        <dsp:cNvSpPr/>
      </dsp:nvSpPr>
      <dsp:spPr>
        <a:xfrm>
          <a:off x="0" y="456402"/>
          <a:ext cx="1921375" cy="192140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Prevention of perinatal transmission (PMTCT)</a:t>
          </a:r>
        </a:p>
      </dsp:txBody>
      <dsp:txXfrm>
        <a:off x="281379" y="737786"/>
        <a:ext cx="1358617" cy="1358639"/>
      </dsp:txXfrm>
    </dsp:sp>
    <dsp:sp modelId="{DE50A0BA-D62A-4570-ACE3-6B4F130D9C42}">
      <dsp:nvSpPr>
        <dsp:cNvPr id="0" name=""/>
        <dsp:cNvSpPr/>
      </dsp:nvSpPr>
      <dsp:spPr>
        <a:xfrm>
          <a:off x="983775" y="1870192"/>
          <a:ext cx="1921375" cy="1921407"/>
        </a:xfrm>
        <a:prstGeom prst="ellipse">
          <a:avLst/>
        </a:prstGeom>
        <a:solidFill>
          <a:srgbClr val="EF4025">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The Thai HIV Vaccine Trial (RV144)</a:t>
          </a:r>
        </a:p>
      </dsp:txBody>
      <dsp:txXfrm>
        <a:off x="1265154" y="2151576"/>
        <a:ext cx="1358617" cy="1358639"/>
      </dsp:txXfrm>
    </dsp:sp>
    <dsp:sp modelId="{69CF37E7-6968-475B-9EAA-5A88CC065652}">
      <dsp:nvSpPr>
        <dsp:cNvPr id="0" name=""/>
        <dsp:cNvSpPr/>
      </dsp:nvSpPr>
      <dsp:spPr>
        <a:xfrm>
          <a:off x="1968333" y="456402"/>
          <a:ext cx="1921375" cy="1921407"/>
        </a:xfrm>
        <a:prstGeom prst="ellipse">
          <a:avLst/>
        </a:prstGeom>
        <a:solidFill>
          <a:srgbClr val="CCCCC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CAPRISA 004 Microbicide</a:t>
          </a:r>
        </a:p>
      </dsp:txBody>
      <dsp:txXfrm>
        <a:off x="2249712" y="737786"/>
        <a:ext cx="1358617" cy="1358639"/>
      </dsp:txXfrm>
    </dsp:sp>
    <dsp:sp modelId="{81CBED83-7735-4C67-8F09-E81890DCBA69}">
      <dsp:nvSpPr>
        <dsp:cNvPr id="0" name=""/>
        <dsp:cNvSpPr/>
      </dsp:nvSpPr>
      <dsp:spPr>
        <a:xfrm>
          <a:off x="2952108" y="1870192"/>
          <a:ext cx="1921375" cy="192140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Times New Roman" pitchFamily="18" charset="0"/>
              <a:cs typeface="Times New Roman" pitchFamily="18" charset="0"/>
            </a:rPr>
            <a:t>iPrEx</a:t>
          </a:r>
          <a:r>
            <a:rPr lang="en-US" sz="1700" b="1" kern="1200" dirty="0">
              <a:latin typeface="Times New Roman" pitchFamily="18" charset="0"/>
              <a:cs typeface="Times New Roman" pitchFamily="18" charset="0"/>
            </a:rPr>
            <a:t> &amp; Partners PrEP</a:t>
          </a:r>
        </a:p>
      </dsp:txBody>
      <dsp:txXfrm>
        <a:off x="3233487" y="2151576"/>
        <a:ext cx="1358617" cy="1358639"/>
      </dsp:txXfrm>
    </dsp:sp>
    <dsp:sp modelId="{6BB2932C-5A54-4D0A-BF69-8546106D8767}">
      <dsp:nvSpPr>
        <dsp:cNvPr id="0" name=""/>
        <dsp:cNvSpPr/>
      </dsp:nvSpPr>
      <dsp:spPr>
        <a:xfrm>
          <a:off x="3936666" y="456402"/>
          <a:ext cx="1921375" cy="1921407"/>
        </a:xfrm>
        <a:prstGeom prst="ellipse">
          <a:avLst/>
        </a:prstGeom>
        <a:solidFill>
          <a:srgbClr val="EF4025">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HPTN 052 (Treatment as Prevention)</a:t>
          </a:r>
        </a:p>
      </dsp:txBody>
      <dsp:txXfrm>
        <a:off x="4218045" y="737786"/>
        <a:ext cx="1358617" cy="1358639"/>
      </dsp:txXfrm>
    </dsp:sp>
    <dsp:sp modelId="{625E2AD3-C1F0-4E0C-835D-8B0B521A480D}">
      <dsp:nvSpPr>
        <dsp:cNvPr id="0" name=""/>
        <dsp:cNvSpPr/>
      </dsp:nvSpPr>
      <dsp:spPr>
        <a:xfrm>
          <a:off x="4920441" y="1870192"/>
          <a:ext cx="1921375" cy="1921407"/>
        </a:xfrm>
        <a:prstGeom prst="ellipse">
          <a:avLst/>
        </a:prstGeom>
        <a:solidFill>
          <a:srgbClr val="CCCCC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ASPIRE,  The Ring Study, &amp; HOPE</a:t>
          </a:r>
        </a:p>
      </dsp:txBody>
      <dsp:txXfrm>
        <a:off x="5201820" y="2151576"/>
        <a:ext cx="1358617" cy="1358639"/>
      </dsp:txXfrm>
    </dsp:sp>
    <dsp:sp modelId="{DE0C059D-B337-4C87-85A8-DD0D02DCA2B9}">
      <dsp:nvSpPr>
        <dsp:cNvPr id="0" name=""/>
        <dsp:cNvSpPr/>
      </dsp:nvSpPr>
      <dsp:spPr>
        <a:xfrm>
          <a:off x="5904999" y="456402"/>
          <a:ext cx="1921375" cy="192140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itchFamily="18" charset="0"/>
              <a:cs typeface="Times New Roman" pitchFamily="18" charset="0"/>
            </a:rPr>
            <a:t>HPTN 083 &amp; HPTN 084 (Injectable PrEP)</a:t>
          </a:r>
        </a:p>
      </dsp:txBody>
      <dsp:txXfrm>
        <a:off x="6186378" y="737786"/>
        <a:ext cx="1358617" cy="13586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09D73-A41B-4BD0-8390-33C6F26F880E}">
      <dsp:nvSpPr>
        <dsp:cNvPr id="0" name=""/>
        <dsp:cNvSpPr/>
      </dsp:nvSpPr>
      <dsp:spPr>
        <a:xfrm>
          <a:off x="2659652" y="1411842"/>
          <a:ext cx="2507070" cy="12101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Times New Roman" panose="02020603050405020304" pitchFamily="18" charset="0"/>
              <a:cs typeface="Times New Roman" panose="02020603050405020304" pitchFamily="18" charset="0"/>
            </a:rPr>
            <a:t>HIV Exposure</a:t>
          </a:r>
        </a:p>
      </dsp:txBody>
      <dsp:txXfrm>
        <a:off x="2718727" y="1470917"/>
        <a:ext cx="2388920" cy="1092001"/>
      </dsp:txXfrm>
    </dsp:sp>
    <dsp:sp modelId="{4151B734-605C-4D40-B246-17FD79846EC6}">
      <dsp:nvSpPr>
        <dsp:cNvPr id="0" name=""/>
        <dsp:cNvSpPr/>
      </dsp:nvSpPr>
      <dsp:spPr>
        <a:xfrm rot="16200000">
          <a:off x="3612839" y="1111495"/>
          <a:ext cx="600695" cy="0"/>
        </a:xfrm>
        <a:custGeom>
          <a:avLst/>
          <a:gdLst/>
          <a:ahLst/>
          <a:cxnLst/>
          <a:rect l="0" t="0" r="0" b="0"/>
          <a:pathLst>
            <a:path>
              <a:moveTo>
                <a:pt x="0" y="0"/>
              </a:moveTo>
              <a:lnTo>
                <a:pt x="600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F8B3DD-982F-4C30-BC84-11E45D882E6B}">
      <dsp:nvSpPr>
        <dsp:cNvPr id="0" name=""/>
        <dsp:cNvSpPr/>
      </dsp:nvSpPr>
      <dsp:spPr>
        <a:xfrm>
          <a:off x="1703389" y="346"/>
          <a:ext cx="4419596" cy="810801"/>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PrEP is treatment </a:t>
          </a:r>
          <a:r>
            <a:rPr lang="en-US" sz="2400" b="1" i="1" kern="1200" dirty="0">
              <a:solidFill>
                <a:schemeClr val="tx1"/>
              </a:solidFill>
              <a:latin typeface="Times New Roman" panose="02020603050405020304" pitchFamily="18" charset="0"/>
              <a:cs typeface="Times New Roman" panose="02020603050405020304" pitchFamily="18" charset="0"/>
            </a:rPr>
            <a:t>before </a:t>
          </a:r>
          <a:r>
            <a:rPr lang="en-US" sz="2400" b="0" i="0" kern="1200" dirty="0">
              <a:solidFill>
                <a:schemeClr val="tx1"/>
              </a:solidFill>
              <a:latin typeface="Times New Roman" panose="02020603050405020304" pitchFamily="18" charset="0"/>
              <a:cs typeface="Times New Roman" panose="02020603050405020304" pitchFamily="18" charset="0"/>
            </a:rPr>
            <a:t>e</a:t>
          </a:r>
          <a:r>
            <a:rPr lang="en-US" sz="2400" b="0" kern="1200" dirty="0">
              <a:solidFill>
                <a:schemeClr val="tx1"/>
              </a:solidFill>
              <a:latin typeface="Times New Roman" panose="02020603050405020304" pitchFamily="18" charset="0"/>
              <a:cs typeface="Times New Roman" panose="02020603050405020304" pitchFamily="18" charset="0"/>
            </a:rPr>
            <a:t>xposure</a:t>
          </a:r>
        </a:p>
      </dsp:txBody>
      <dsp:txXfrm>
        <a:off x="1742969" y="39926"/>
        <a:ext cx="4340436" cy="731641"/>
      </dsp:txXfrm>
    </dsp:sp>
    <dsp:sp modelId="{53620028-F639-4D43-B435-E53DEB192A28}">
      <dsp:nvSpPr>
        <dsp:cNvPr id="0" name=""/>
        <dsp:cNvSpPr/>
      </dsp:nvSpPr>
      <dsp:spPr>
        <a:xfrm rot="5400000">
          <a:off x="3612839" y="2922341"/>
          <a:ext cx="600695" cy="0"/>
        </a:xfrm>
        <a:custGeom>
          <a:avLst/>
          <a:gdLst/>
          <a:ahLst/>
          <a:cxnLst/>
          <a:rect l="0" t="0" r="0" b="0"/>
          <a:pathLst>
            <a:path>
              <a:moveTo>
                <a:pt x="0" y="0"/>
              </a:moveTo>
              <a:lnTo>
                <a:pt x="600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12074A-F008-4934-BFA9-8709B0A662B4}">
      <dsp:nvSpPr>
        <dsp:cNvPr id="0" name=""/>
        <dsp:cNvSpPr/>
      </dsp:nvSpPr>
      <dsp:spPr>
        <a:xfrm>
          <a:off x="1646239" y="3222689"/>
          <a:ext cx="4533895" cy="810801"/>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PEP is treatment </a:t>
          </a:r>
          <a:r>
            <a:rPr lang="en-US" sz="2400" b="1" i="1" kern="1200" dirty="0">
              <a:solidFill>
                <a:schemeClr val="tx1"/>
              </a:solidFill>
              <a:latin typeface="Times New Roman" panose="02020603050405020304" pitchFamily="18" charset="0"/>
              <a:cs typeface="Times New Roman" panose="02020603050405020304" pitchFamily="18" charset="0"/>
            </a:rPr>
            <a:t>after </a:t>
          </a:r>
          <a:r>
            <a:rPr lang="en-US" sz="2400" kern="1200" dirty="0">
              <a:solidFill>
                <a:schemeClr val="tx1"/>
              </a:solidFill>
              <a:latin typeface="Times New Roman" panose="02020603050405020304" pitchFamily="18" charset="0"/>
              <a:cs typeface="Times New Roman" panose="02020603050405020304" pitchFamily="18" charset="0"/>
            </a:rPr>
            <a:t>exposure </a:t>
          </a:r>
        </a:p>
      </dsp:txBody>
      <dsp:txXfrm>
        <a:off x="1685819" y="3262269"/>
        <a:ext cx="4454735" cy="7316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E771A-0598-48AF-82F4-E185A1657EF5}">
      <dsp:nvSpPr>
        <dsp:cNvPr id="0" name=""/>
        <dsp:cNvSpPr/>
      </dsp:nvSpPr>
      <dsp:spPr>
        <a:xfrm>
          <a:off x="2942" y="86345"/>
          <a:ext cx="1769341" cy="489600"/>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January 2011</a:t>
          </a:r>
        </a:p>
      </dsp:txBody>
      <dsp:txXfrm>
        <a:off x="2942" y="86345"/>
        <a:ext cx="1769341" cy="489600"/>
      </dsp:txXfrm>
    </dsp:sp>
    <dsp:sp modelId="{A4198D77-0091-411B-90EB-D1B936037339}">
      <dsp:nvSpPr>
        <dsp:cNvPr id="0" name=""/>
        <dsp:cNvSpPr/>
      </dsp:nvSpPr>
      <dsp:spPr>
        <a:xfrm>
          <a:off x="2942" y="575945"/>
          <a:ext cx="1769341" cy="337154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Interim guidance issued by the US Centers for Disease Control and Prevention (CDC) for men who have sex with men and transgender women who are vulnerable to HIV</a:t>
          </a:r>
        </a:p>
      </dsp:txBody>
      <dsp:txXfrm>
        <a:off x="2942" y="575945"/>
        <a:ext cx="1769341" cy="3371546"/>
      </dsp:txXfrm>
    </dsp:sp>
    <dsp:sp modelId="{577FF8FA-8F36-46E0-9133-66224CF63208}">
      <dsp:nvSpPr>
        <dsp:cNvPr id="0" name=""/>
        <dsp:cNvSpPr/>
      </dsp:nvSpPr>
      <dsp:spPr>
        <a:xfrm>
          <a:off x="2019991" y="86345"/>
          <a:ext cx="1769341" cy="489600"/>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July 2012</a:t>
          </a:r>
        </a:p>
      </dsp:txBody>
      <dsp:txXfrm>
        <a:off x="2019991" y="86345"/>
        <a:ext cx="1769341" cy="489600"/>
      </dsp:txXfrm>
    </dsp:sp>
    <dsp:sp modelId="{C7F11177-9C2C-47A4-9C0C-16840335F43D}">
      <dsp:nvSpPr>
        <dsp:cNvPr id="0" name=""/>
        <dsp:cNvSpPr/>
      </dsp:nvSpPr>
      <dsp:spPr>
        <a:xfrm>
          <a:off x="2019991" y="575945"/>
          <a:ext cx="1769341" cy="3371546"/>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Approved by the US Food and Drug Administration (FDA) for daily use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World Health Organization issued guidance on PrEP use</a:t>
          </a:r>
        </a:p>
      </dsp:txBody>
      <dsp:txXfrm>
        <a:off x="2019991" y="575945"/>
        <a:ext cx="1769341" cy="3371546"/>
      </dsp:txXfrm>
    </dsp:sp>
    <dsp:sp modelId="{8294AC8D-5A45-4D77-AF84-BEFDEE9AB896}">
      <dsp:nvSpPr>
        <dsp:cNvPr id="0" name=""/>
        <dsp:cNvSpPr/>
      </dsp:nvSpPr>
      <dsp:spPr>
        <a:xfrm>
          <a:off x="4037041" y="86345"/>
          <a:ext cx="1769341" cy="489600"/>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August 2012</a:t>
          </a:r>
        </a:p>
      </dsp:txBody>
      <dsp:txXfrm>
        <a:off x="4037041" y="86345"/>
        <a:ext cx="1769341" cy="489600"/>
      </dsp:txXfrm>
    </dsp:sp>
    <dsp:sp modelId="{34FF6AEF-5C65-48C1-B72B-8BB3D222CC9A}">
      <dsp:nvSpPr>
        <dsp:cNvPr id="0" name=""/>
        <dsp:cNvSpPr/>
      </dsp:nvSpPr>
      <dsp:spPr>
        <a:xfrm>
          <a:off x="4037041" y="575945"/>
          <a:ext cx="1769341" cy="337154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Interim guidance issued by the CDC for heterosexual men and women vulnerable to HIV, such as those in relationships where one person has HIV and the other does not</a:t>
          </a:r>
        </a:p>
      </dsp:txBody>
      <dsp:txXfrm>
        <a:off x="4037041" y="575945"/>
        <a:ext cx="1769341" cy="3371546"/>
      </dsp:txXfrm>
    </dsp:sp>
    <dsp:sp modelId="{85310109-E1AC-43E0-AB88-7824C767A4BE}">
      <dsp:nvSpPr>
        <dsp:cNvPr id="0" name=""/>
        <dsp:cNvSpPr/>
      </dsp:nvSpPr>
      <dsp:spPr>
        <a:xfrm>
          <a:off x="6054090" y="86345"/>
          <a:ext cx="1769341" cy="489600"/>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June 2013</a:t>
          </a:r>
        </a:p>
      </dsp:txBody>
      <dsp:txXfrm>
        <a:off x="6054090" y="86345"/>
        <a:ext cx="1769341" cy="489600"/>
      </dsp:txXfrm>
    </dsp:sp>
    <dsp:sp modelId="{901A661C-191E-422A-8174-817890B88D93}">
      <dsp:nvSpPr>
        <dsp:cNvPr id="0" name=""/>
        <dsp:cNvSpPr/>
      </dsp:nvSpPr>
      <dsp:spPr>
        <a:xfrm>
          <a:off x="6054090" y="575945"/>
          <a:ext cx="1769341" cy="3371546"/>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CDC added injection drug use to the interim guidance on PrEP use based on the results of the Bangkok Tenofovir Study</a:t>
          </a:r>
        </a:p>
      </dsp:txBody>
      <dsp:txXfrm>
        <a:off x="6054090" y="575945"/>
        <a:ext cx="1769341" cy="337154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1386"/>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1386"/>
          <a:ext cx="2107400" cy="283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How Truvada® as PrEP works</a:t>
          </a:r>
          <a:endParaRPr lang="en-US" sz="2400" kern="1200" dirty="0">
            <a:latin typeface="Times New Roman" pitchFamily="18" charset="0"/>
            <a:cs typeface="Times New Roman" pitchFamily="18" charset="0"/>
          </a:endParaRPr>
        </a:p>
      </dsp:txBody>
      <dsp:txXfrm>
        <a:off x="0" y="1386"/>
        <a:ext cx="2107400" cy="2837262"/>
      </dsp:txXfrm>
    </dsp:sp>
    <dsp:sp modelId="{49464116-27F5-44E2-91AD-00A62F4BC9B0}">
      <dsp:nvSpPr>
        <dsp:cNvPr id="0" name=""/>
        <dsp:cNvSpPr/>
      </dsp:nvSpPr>
      <dsp:spPr>
        <a:xfrm>
          <a:off x="2216644" y="82287"/>
          <a:ext cx="5609730" cy="131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Truvada® is an oral pill consisting of two antiretroviral medications (ARVs) that protects people who do not have HIV if they are exposed to the virus</a:t>
          </a:r>
        </a:p>
      </dsp:txBody>
      <dsp:txXfrm>
        <a:off x="2216644" y="82287"/>
        <a:ext cx="5609730" cy="1318883"/>
      </dsp:txXfrm>
    </dsp:sp>
    <dsp:sp modelId="{A5BA0663-83F8-4171-831B-B585F3FEE73F}">
      <dsp:nvSpPr>
        <dsp:cNvPr id="0" name=""/>
        <dsp:cNvSpPr/>
      </dsp:nvSpPr>
      <dsp:spPr>
        <a:xfrm>
          <a:off x="2107400" y="1386214"/>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B0AC3A-3D5E-4BD3-A467-9B67E8F99054}">
      <dsp:nvSpPr>
        <dsp:cNvPr id="0" name=""/>
        <dsp:cNvSpPr/>
      </dsp:nvSpPr>
      <dsp:spPr>
        <a:xfrm>
          <a:off x="2214592" y="1452158"/>
          <a:ext cx="5609730" cy="131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ARVs block HIV replication in multiple places in the reproductive cycle of the virus</a:t>
          </a:r>
        </a:p>
      </dsp:txBody>
      <dsp:txXfrm>
        <a:off x="2214592" y="1452158"/>
        <a:ext cx="5609730" cy="1318883"/>
      </dsp:txXfrm>
    </dsp:sp>
    <dsp:sp modelId="{AC9E30DA-34A7-4A77-9E2A-A34163C85660}">
      <dsp:nvSpPr>
        <dsp:cNvPr id="0" name=""/>
        <dsp:cNvSpPr/>
      </dsp:nvSpPr>
      <dsp:spPr>
        <a:xfrm>
          <a:off x="2107400" y="2771042"/>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1969"/>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1969"/>
          <a:ext cx="2107400" cy="40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Who should use Truvada</a:t>
          </a:r>
          <a:r>
            <a:rPr lang="en-US" sz="2400" b="1" kern="1200" baseline="30000" dirty="0">
              <a:latin typeface="Times New Roman" pitchFamily="18" charset="0"/>
              <a:cs typeface="Times New Roman" pitchFamily="18" charset="0"/>
            </a:rPr>
            <a:t>®</a:t>
          </a:r>
          <a:r>
            <a:rPr lang="en-US" sz="2400" b="1" kern="1200" dirty="0">
              <a:latin typeface="Times New Roman" pitchFamily="18" charset="0"/>
              <a:cs typeface="Times New Roman" pitchFamily="18" charset="0"/>
            </a:rPr>
            <a:t> for HIV prevention?</a:t>
          </a:r>
          <a:endParaRPr lang="en-US" sz="2400" kern="1200" dirty="0">
            <a:latin typeface="Times New Roman" pitchFamily="18" charset="0"/>
            <a:cs typeface="Times New Roman" pitchFamily="18" charset="0"/>
          </a:endParaRPr>
        </a:p>
      </dsp:txBody>
      <dsp:txXfrm>
        <a:off x="0" y="1969"/>
        <a:ext cx="2107400" cy="4029897"/>
      </dsp:txXfrm>
    </dsp:sp>
    <dsp:sp modelId="{49464116-27F5-44E2-91AD-00A62F4BC9B0}">
      <dsp:nvSpPr>
        <dsp:cNvPr id="0" name=""/>
        <dsp:cNvSpPr/>
      </dsp:nvSpPr>
      <dsp:spPr>
        <a:xfrm>
          <a:off x="2214592" y="60607"/>
          <a:ext cx="5609730" cy="1172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u="sng" kern="1200" dirty="0">
              <a:latin typeface="Times New Roman" pitchFamily="18" charset="0"/>
              <a:cs typeface="Times New Roman" pitchFamily="18" charset="0"/>
            </a:rPr>
            <a:t>Anyone</a:t>
          </a:r>
          <a:r>
            <a:rPr lang="en-US" sz="2200" kern="1200" dirty="0">
              <a:latin typeface="Times New Roman" pitchFamily="18" charset="0"/>
              <a:cs typeface="Times New Roman" pitchFamily="18" charset="0"/>
            </a:rPr>
            <a:t> </a:t>
          </a:r>
          <a:r>
            <a:rPr lang="en-US" sz="2200" b="1" kern="1200" dirty="0">
              <a:latin typeface="Times New Roman" pitchFamily="18" charset="0"/>
              <a:cs typeface="Times New Roman" pitchFamily="18" charset="0"/>
            </a:rPr>
            <a:t>who is susceptible to contracting HIV, including…</a:t>
          </a:r>
        </a:p>
      </dsp:txBody>
      <dsp:txXfrm>
        <a:off x="2214592" y="60607"/>
        <a:ext cx="5609730" cy="1172763"/>
      </dsp:txXfrm>
    </dsp:sp>
    <dsp:sp modelId="{A5BA0663-83F8-4171-831B-B585F3FEE73F}">
      <dsp:nvSpPr>
        <dsp:cNvPr id="0" name=""/>
        <dsp:cNvSpPr/>
      </dsp:nvSpPr>
      <dsp:spPr>
        <a:xfrm>
          <a:off x="2109452" y="752991"/>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DF5D1-EA55-4142-A0EA-9665E8E78CE8}">
      <dsp:nvSpPr>
        <dsp:cNvPr id="0" name=""/>
        <dsp:cNvSpPr/>
      </dsp:nvSpPr>
      <dsp:spPr>
        <a:xfrm>
          <a:off x="2216612" y="839709"/>
          <a:ext cx="5609730" cy="1172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Men who have sex with men</a:t>
          </a:r>
        </a:p>
      </dsp:txBody>
      <dsp:txXfrm>
        <a:off x="2216612" y="839709"/>
        <a:ext cx="5609730" cy="1172763"/>
      </dsp:txXfrm>
    </dsp:sp>
    <dsp:sp modelId="{0F790A93-4FCF-49C4-A5A5-BE6D8447F359}">
      <dsp:nvSpPr>
        <dsp:cNvPr id="0" name=""/>
        <dsp:cNvSpPr/>
      </dsp:nvSpPr>
      <dsp:spPr>
        <a:xfrm>
          <a:off x="2109452" y="1608568"/>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19465-51EB-4A25-B1A5-3B7F023CDC6B}">
      <dsp:nvSpPr>
        <dsp:cNvPr id="0" name=""/>
        <dsp:cNvSpPr/>
      </dsp:nvSpPr>
      <dsp:spPr>
        <a:xfrm>
          <a:off x="2189180" y="1803861"/>
          <a:ext cx="5609730" cy="74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Transgender women who have sex with cisgender men</a:t>
          </a:r>
        </a:p>
      </dsp:txBody>
      <dsp:txXfrm>
        <a:off x="2189180" y="1803861"/>
        <a:ext cx="5609730" cy="742171"/>
      </dsp:txXfrm>
    </dsp:sp>
    <dsp:sp modelId="{0B8F328B-6981-4565-BE3A-F0651990D331}">
      <dsp:nvSpPr>
        <dsp:cNvPr id="0" name=""/>
        <dsp:cNvSpPr/>
      </dsp:nvSpPr>
      <dsp:spPr>
        <a:xfrm>
          <a:off x="2109452" y="2605873"/>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79F877-487C-442C-B9C8-AA6E3F826F46}">
      <dsp:nvSpPr>
        <dsp:cNvPr id="0" name=""/>
        <dsp:cNvSpPr/>
      </dsp:nvSpPr>
      <dsp:spPr>
        <a:xfrm>
          <a:off x="2216644" y="2672914"/>
          <a:ext cx="5609730" cy="64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Couples where one partner has HIV and the other does not</a:t>
          </a:r>
        </a:p>
      </dsp:txBody>
      <dsp:txXfrm>
        <a:off x="2216644" y="2672914"/>
        <a:ext cx="5609730" cy="642826"/>
      </dsp:txXfrm>
    </dsp:sp>
    <dsp:sp modelId="{C32DEB08-439C-42CD-97B9-93C3EC5447C8}">
      <dsp:nvSpPr>
        <dsp:cNvPr id="0" name=""/>
        <dsp:cNvSpPr/>
      </dsp:nvSpPr>
      <dsp:spPr>
        <a:xfrm>
          <a:off x="2109452" y="3408243"/>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0"/>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0"/>
          <a:ext cx="2107400" cy="403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Requirements for use</a:t>
          </a:r>
          <a:endParaRPr lang="en-US" sz="2400" kern="1200" dirty="0">
            <a:latin typeface="Times New Roman" pitchFamily="18" charset="0"/>
            <a:cs typeface="Times New Roman" pitchFamily="18" charset="0"/>
          </a:endParaRPr>
        </a:p>
      </dsp:txBody>
      <dsp:txXfrm>
        <a:off x="0" y="0"/>
        <a:ext cx="2107400" cy="4033837"/>
      </dsp:txXfrm>
    </dsp:sp>
    <dsp:sp modelId="{49464116-27F5-44E2-91AD-00A62F4BC9B0}">
      <dsp:nvSpPr>
        <dsp:cNvPr id="0" name=""/>
        <dsp:cNvSpPr/>
      </dsp:nvSpPr>
      <dsp:spPr>
        <a:xfrm>
          <a:off x="2214592" y="63028"/>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Be HIV-negative (must get tested prior to use)</a:t>
          </a:r>
        </a:p>
      </dsp:txBody>
      <dsp:txXfrm>
        <a:off x="2214592" y="63028"/>
        <a:ext cx="5609730" cy="1260574"/>
      </dsp:txXfrm>
    </dsp:sp>
    <dsp:sp modelId="{A5BA0663-83F8-4171-831B-B585F3FEE73F}">
      <dsp:nvSpPr>
        <dsp:cNvPr id="0" name=""/>
        <dsp:cNvSpPr/>
      </dsp:nvSpPr>
      <dsp:spPr>
        <a:xfrm>
          <a:off x="2107400" y="1151181"/>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86139-9DD9-4D79-B247-24665F263944}">
      <dsp:nvSpPr>
        <dsp:cNvPr id="0" name=""/>
        <dsp:cNvSpPr/>
      </dsp:nvSpPr>
      <dsp:spPr>
        <a:xfrm>
          <a:off x="2214592" y="1142622"/>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Test for HIV at least every three months while taking Truvada®</a:t>
          </a:r>
        </a:p>
      </dsp:txBody>
      <dsp:txXfrm>
        <a:off x="2214592" y="1142622"/>
        <a:ext cx="5609730" cy="1260574"/>
      </dsp:txXfrm>
    </dsp:sp>
    <dsp:sp modelId="{8F64B1A6-A36A-4068-BF65-0F5F6CFDA3FF}">
      <dsp:nvSpPr>
        <dsp:cNvPr id="0" name=""/>
        <dsp:cNvSpPr/>
      </dsp:nvSpPr>
      <dsp:spPr>
        <a:xfrm>
          <a:off x="2107400" y="2307410"/>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393AE6-5D03-4287-8F6D-6A498D4517B6}">
      <dsp:nvSpPr>
        <dsp:cNvPr id="0" name=""/>
        <dsp:cNvSpPr/>
      </dsp:nvSpPr>
      <dsp:spPr>
        <a:xfrm>
          <a:off x="2214592" y="2541304"/>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Take Truvada® daily to achieve the maximum HIV prevention benefit</a:t>
          </a:r>
        </a:p>
      </dsp:txBody>
      <dsp:txXfrm>
        <a:off x="2214592" y="2541304"/>
        <a:ext cx="5609730" cy="1260574"/>
      </dsp:txXfrm>
    </dsp:sp>
    <dsp:sp modelId="{4DAA9F7D-3ABF-48D9-8DFF-33D18ABB66B0}">
      <dsp:nvSpPr>
        <dsp:cNvPr id="0" name=""/>
        <dsp:cNvSpPr/>
      </dsp:nvSpPr>
      <dsp:spPr>
        <a:xfrm>
          <a:off x="2107400" y="3970808"/>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1132A-3153-4707-8946-8F956E9EBC84}">
      <dsp:nvSpPr>
        <dsp:cNvPr id="0" name=""/>
        <dsp:cNvSpPr/>
      </dsp:nvSpPr>
      <dsp:spPr>
        <a:xfrm>
          <a:off x="1267156" y="338647"/>
          <a:ext cx="4376361" cy="4376361"/>
        </a:xfrm>
        <a:prstGeom prst="pie">
          <a:avLst>
            <a:gd name="adj1" fmla="val 16200000"/>
            <a:gd name="adj2" fmla="val 18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Research in more countries and populations</a:t>
          </a:r>
        </a:p>
      </dsp:txBody>
      <dsp:txXfrm>
        <a:off x="3573602" y="1266018"/>
        <a:ext cx="1562986" cy="1302488"/>
      </dsp:txXfrm>
    </dsp:sp>
    <dsp:sp modelId="{663F5283-253C-4B5E-B317-059BC48CEFCE}">
      <dsp:nvSpPr>
        <dsp:cNvPr id="0" name=""/>
        <dsp:cNvSpPr/>
      </dsp:nvSpPr>
      <dsp:spPr>
        <a:xfrm>
          <a:off x="1177023" y="494945"/>
          <a:ext cx="4376361" cy="4376361"/>
        </a:xfrm>
        <a:prstGeom prst="pie">
          <a:avLst>
            <a:gd name="adj1" fmla="val 1800000"/>
            <a:gd name="adj2" fmla="val 90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Different drugs, delivery methods, and dosing schedules</a:t>
          </a:r>
        </a:p>
      </dsp:txBody>
      <dsp:txXfrm>
        <a:off x="2219014" y="3334370"/>
        <a:ext cx="2344479" cy="1146189"/>
      </dsp:txXfrm>
    </dsp:sp>
    <dsp:sp modelId="{0090DC7E-722A-450C-A29D-43D0A6C97A72}">
      <dsp:nvSpPr>
        <dsp:cNvPr id="0" name=""/>
        <dsp:cNvSpPr/>
      </dsp:nvSpPr>
      <dsp:spPr>
        <a:xfrm>
          <a:off x="1086891" y="338647"/>
          <a:ext cx="4376361" cy="4376361"/>
        </a:xfrm>
        <a:prstGeom prst="pie">
          <a:avLst>
            <a:gd name="adj1" fmla="val 9000000"/>
            <a:gd name="adj2" fmla="val 162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Implementation research to understand PrEP in “real world” settings</a:t>
          </a:r>
          <a:r>
            <a:rPr lang="en-US" sz="1800" b="1" kern="1200" dirty="0">
              <a:solidFill>
                <a:schemeClr val="tx1"/>
              </a:solidFill>
              <a:latin typeface="Times New Roman" pitchFamily="18" charset="0"/>
              <a:cs typeface="Times New Roman" pitchFamily="18" charset="0"/>
            </a:rPr>
            <a:t> </a:t>
          </a:r>
        </a:p>
      </dsp:txBody>
      <dsp:txXfrm>
        <a:off x="1593820" y="1266018"/>
        <a:ext cx="1562986" cy="1302488"/>
      </dsp:txXfrm>
    </dsp:sp>
    <dsp:sp modelId="{20291E47-7FB8-4FD9-A6CF-B2AA0C352EB9}">
      <dsp:nvSpPr>
        <dsp:cNvPr id="0" name=""/>
        <dsp:cNvSpPr/>
      </dsp:nvSpPr>
      <dsp:spPr>
        <a:xfrm>
          <a:off x="996599" y="67729"/>
          <a:ext cx="4918196" cy="491819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1B41-D8FC-43FD-A74D-A09F6923D8C4}">
      <dsp:nvSpPr>
        <dsp:cNvPr id="0" name=""/>
        <dsp:cNvSpPr/>
      </dsp:nvSpPr>
      <dsp:spPr>
        <a:xfrm>
          <a:off x="906106" y="223751"/>
          <a:ext cx="4918196" cy="491819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6CA11F-7A36-4B72-A9F4-D5A123D82088}">
      <dsp:nvSpPr>
        <dsp:cNvPr id="0" name=""/>
        <dsp:cNvSpPr/>
      </dsp:nvSpPr>
      <dsp:spPr>
        <a:xfrm>
          <a:off x="815612" y="67729"/>
          <a:ext cx="4918196" cy="491819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E771A-0598-48AF-82F4-E185A1657EF5}">
      <dsp:nvSpPr>
        <dsp:cNvPr id="0" name=""/>
        <dsp:cNvSpPr/>
      </dsp:nvSpPr>
      <dsp:spPr>
        <a:xfrm>
          <a:off x="10576" y="0"/>
          <a:ext cx="1765887" cy="355401"/>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2011</a:t>
          </a:r>
        </a:p>
      </dsp:txBody>
      <dsp:txXfrm>
        <a:off x="10576" y="0"/>
        <a:ext cx="1765887" cy="355401"/>
      </dsp:txXfrm>
    </dsp:sp>
    <dsp:sp modelId="{A4198D77-0091-411B-90EB-D1B936037339}">
      <dsp:nvSpPr>
        <dsp:cNvPr id="0" name=""/>
        <dsp:cNvSpPr/>
      </dsp:nvSpPr>
      <dsp:spPr>
        <a:xfrm>
          <a:off x="10576" y="355401"/>
          <a:ext cx="1765887" cy="36784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HPTN</a:t>
          </a:r>
          <a:r>
            <a:rPr lang="en-US" sz="1400" kern="1200" baseline="0" dirty="0">
              <a:latin typeface="Times New Roman" pitchFamily="18" charset="0"/>
              <a:cs typeface="Times New Roman" pitchFamily="18" charset="0"/>
            </a:rPr>
            <a:t> 052 becomes the first randomized clinical trial to show that early ART improves health outcomes for people with HIV </a:t>
          </a:r>
          <a:r>
            <a:rPr lang="en-US" sz="1400" i="1" kern="1200" baseline="0" dirty="0">
              <a:latin typeface="Times New Roman" pitchFamily="18" charset="0"/>
              <a:cs typeface="Times New Roman" pitchFamily="18" charset="0"/>
            </a:rPr>
            <a:t>and</a:t>
          </a:r>
          <a:r>
            <a:rPr lang="en-US" sz="1400" i="0" kern="1200" baseline="0" dirty="0">
              <a:latin typeface="Times New Roman" pitchFamily="18" charset="0"/>
              <a:cs typeface="Times New Roman" pitchFamily="18" charset="0"/>
            </a:rPr>
            <a:t> helps prevent transmission to HIV-negative partners</a:t>
          </a:r>
          <a:r>
            <a:rPr lang="en-US" sz="1400" kern="1200" baseline="0" dirty="0">
              <a:latin typeface="Times New Roman" pitchFamily="18" charset="0"/>
              <a:cs typeface="Times New Roman" pitchFamily="18" charset="0"/>
            </a:rPr>
            <a:t>.</a:t>
          </a:r>
          <a:endParaRPr lang="en-US" sz="1400" kern="1200" dirty="0">
            <a:latin typeface="Times New Roman" pitchFamily="18" charset="0"/>
            <a:cs typeface="Times New Roman" pitchFamily="18" charset="0"/>
          </a:endParaRPr>
        </a:p>
      </dsp:txBody>
      <dsp:txXfrm>
        <a:off x="10576" y="355401"/>
        <a:ext cx="1765887" cy="3678435"/>
      </dsp:txXfrm>
    </dsp:sp>
    <dsp:sp modelId="{577FF8FA-8F36-46E0-9133-66224CF63208}">
      <dsp:nvSpPr>
        <dsp:cNvPr id="0" name=""/>
        <dsp:cNvSpPr/>
      </dsp:nvSpPr>
      <dsp:spPr>
        <a:xfrm>
          <a:off x="2023687" y="0"/>
          <a:ext cx="1765887" cy="355401"/>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2016</a:t>
          </a:r>
        </a:p>
      </dsp:txBody>
      <dsp:txXfrm>
        <a:off x="2023687" y="0"/>
        <a:ext cx="1765887" cy="355401"/>
      </dsp:txXfrm>
    </dsp:sp>
    <dsp:sp modelId="{C7F11177-9C2C-47A4-9C0C-16840335F43D}">
      <dsp:nvSpPr>
        <dsp:cNvPr id="0" name=""/>
        <dsp:cNvSpPr/>
      </dsp:nvSpPr>
      <dsp:spPr>
        <a:xfrm>
          <a:off x="2023687" y="355401"/>
          <a:ext cx="1765887" cy="3678435"/>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PARTNER study results reveal zero transmissions under conditions of viral suppression after at least 58,000 distinct acts of penetrative sex without condoms.</a:t>
          </a:r>
        </a:p>
      </dsp:txBody>
      <dsp:txXfrm>
        <a:off x="2023687" y="355401"/>
        <a:ext cx="1765887" cy="3678435"/>
      </dsp:txXfrm>
    </dsp:sp>
    <dsp:sp modelId="{8294AC8D-5A45-4D77-AF84-BEFDEE9AB896}">
      <dsp:nvSpPr>
        <dsp:cNvPr id="0" name=""/>
        <dsp:cNvSpPr/>
      </dsp:nvSpPr>
      <dsp:spPr>
        <a:xfrm>
          <a:off x="4036799" y="0"/>
          <a:ext cx="1765887" cy="355401"/>
        </a:xfrm>
        <a:prstGeom prst="rect">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2016-beyond</a:t>
          </a:r>
        </a:p>
      </dsp:txBody>
      <dsp:txXfrm>
        <a:off x="4036799" y="0"/>
        <a:ext cx="1765887" cy="355401"/>
      </dsp:txXfrm>
    </dsp:sp>
    <dsp:sp modelId="{34FF6AEF-5C65-48C1-B72B-8BB3D222CC9A}">
      <dsp:nvSpPr>
        <dsp:cNvPr id="0" name=""/>
        <dsp:cNvSpPr/>
      </dsp:nvSpPr>
      <dsp:spPr>
        <a:xfrm>
          <a:off x="4036799" y="355401"/>
          <a:ext cx="1765887" cy="36784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NIH, CDC, US state and local health departments, and organizations around the world support the science behind the global U=U campaign (Undetectable = </a:t>
          </a:r>
          <a:r>
            <a:rPr lang="en-US" sz="1400" kern="1200" dirty="0" err="1">
              <a:latin typeface="Times New Roman" pitchFamily="18" charset="0"/>
              <a:cs typeface="Times New Roman" pitchFamily="18" charset="0"/>
            </a:rPr>
            <a:t>Untransmittable</a:t>
          </a:r>
          <a:r>
            <a:rPr lang="en-US" sz="1400" kern="1200" dirty="0">
              <a:latin typeface="Times New Roman" pitchFamily="18" charset="0"/>
              <a:cs typeface="Times New Roman" pitchFamily="18" charset="0"/>
            </a:rPr>
            <a:t>).</a:t>
          </a:r>
        </a:p>
      </dsp:txBody>
      <dsp:txXfrm>
        <a:off x="4036799" y="355401"/>
        <a:ext cx="1765887" cy="3678435"/>
      </dsp:txXfrm>
    </dsp:sp>
    <dsp:sp modelId="{85310109-E1AC-43E0-AB88-7824C767A4BE}">
      <dsp:nvSpPr>
        <dsp:cNvPr id="0" name=""/>
        <dsp:cNvSpPr/>
      </dsp:nvSpPr>
      <dsp:spPr>
        <a:xfrm>
          <a:off x="6049911" y="0"/>
          <a:ext cx="1765887" cy="355401"/>
        </a:xfrm>
        <a:prstGeom prst="rect">
          <a:avLst/>
        </a:prstGeom>
        <a:solidFill>
          <a:srgbClr val="CCCCC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2017-beyond</a:t>
          </a:r>
        </a:p>
      </dsp:txBody>
      <dsp:txXfrm>
        <a:off x="6049911" y="0"/>
        <a:ext cx="1765887" cy="355401"/>
      </dsp:txXfrm>
    </dsp:sp>
    <dsp:sp modelId="{901A661C-191E-422A-8174-817890B88D93}">
      <dsp:nvSpPr>
        <dsp:cNvPr id="0" name=""/>
        <dsp:cNvSpPr/>
      </dsp:nvSpPr>
      <dsp:spPr>
        <a:xfrm>
          <a:off x="6049911" y="355401"/>
          <a:ext cx="1765887" cy="3678435"/>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Opposites Attract study results reveal zero transmissions under viral suppression among mixed-status cis gay couples after 16,889 acts of </a:t>
          </a:r>
          <a:r>
            <a:rPr lang="en-US" sz="1400" kern="1200" dirty="0" err="1">
              <a:latin typeface="Times New Roman" pitchFamily="18" charset="0"/>
              <a:cs typeface="Times New Roman" pitchFamily="18" charset="0"/>
            </a:rPr>
            <a:t>condomless</a:t>
          </a:r>
          <a:r>
            <a:rPr lang="en-US" sz="1400" kern="1200" dirty="0">
              <a:latin typeface="Times New Roman" pitchFamily="18" charset="0"/>
              <a:cs typeface="Times New Roman" pitchFamily="18" charset="0"/>
            </a:rPr>
            <a:t> anal sex without </a:t>
          </a:r>
          <a:r>
            <a:rPr lang="en-US" sz="1400" kern="1200" dirty="0" err="1">
              <a:latin typeface="Times New Roman" pitchFamily="18" charset="0"/>
              <a:cs typeface="Times New Roman" pitchFamily="18" charset="0"/>
            </a:rPr>
            <a:t>PrEP.</a:t>
          </a:r>
          <a:r>
            <a:rPr lang="en-US" sz="1400" kern="1200" dirty="0">
              <a:latin typeface="Times New Roman" pitchFamily="18" charset="0"/>
              <a:cs typeface="Times New Roman" pitchFamily="18" charset="0"/>
            </a:rPr>
            <a:t> </a:t>
          </a:r>
        </a:p>
        <a:p>
          <a:pPr marL="114300" lvl="1" indent="-114300" algn="l" defTabSz="622300">
            <a:lnSpc>
              <a:spcPct val="90000"/>
            </a:lnSpc>
            <a:spcBef>
              <a:spcPct val="0"/>
            </a:spcBef>
            <a:spcAft>
              <a:spcPct val="15000"/>
            </a:spcAft>
            <a:buChar char="•"/>
          </a:pPr>
          <a:r>
            <a:rPr lang="en-US" sz="1400" kern="1200" dirty="0">
              <a:latin typeface="Times New Roman" pitchFamily="18" charset="0"/>
              <a:cs typeface="Times New Roman" pitchFamily="18" charset="0"/>
            </a:rPr>
            <a:t>The PARTNER 2 study followed, showing zero transmissions after 77,000 such acts. Undetectable really does equal </a:t>
          </a:r>
          <a:r>
            <a:rPr lang="en-US" sz="1400" kern="1200" dirty="0" err="1">
              <a:latin typeface="Times New Roman" pitchFamily="18" charset="0"/>
              <a:cs typeface="Times New Roman" pitchFamily="18" charset="0"/>
            </a:rPr>
            <a:t>untransmittable</a:t>
          </a:r>
          <a:r>
            <a:rPr lang="en-US" sz="1400" kern="1200" dirty="0">
              <a:latin typeface="Times New Roman" pitchFamily="18" charset="0"/>
              <a:cs typeface="Times New Roman" pitchFamily="18" charset="0"/>
            </a:rPr>
            <a:t>.</a:t>
          </a: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endParaRPr lang="en-US" sz="1200" kern="1200" dirty="0">
            <a:latin typeface="Times New Roman" pitchFamily="18" charset="0"/>
            <a:cs typeface="Times New Roman" pitchFamily="18" charset="0"/>
          </a:endParaRPr>
        </a:p>
      </dsp:txBody>
      <dsp:txXfrm>
        <a:off x="6049911" y="355401"/>
        <a:ext cx="1765887" cy="367843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72DDD-4C75-4AAD-A7A3-C6536124EFAE}">
      <dsp:nvSpPr>
        <dsp:cNvPr id="0" name=""/>
        <dsp:cNvSpPr/>
      </dsp:nvSpPr>
      <dsp:spPr>
        <a:xfrm rot="10800000">
          <a:off x="0" y="0"/>
          <a:ext cx="8123275"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1.1 million people with HIV</a:t>
          </a:r>
        </a:p>
      </dsp:txBody>
      <dsp:txXfrm rot="-10800000">
        <a:off x="1421573" y="0"/>
        <a:ext cx="5280128" cy="973942"/>
      </dsp:txXfrm>
    </dsp:sp>
    <dsp:sp modelId="{609F17D4-79FB-47FD-80DA-D7D1FC04F803}">
      <dsp:nvSpPr>
        <dsp:cNvPr id="0" name=""/>
        <dsp:cNvSpPr/>
      </dsp:nvSpPr>
      <dsp:spPr>
        <a:xfrm rot="10800000">
          <a:off x="812327" y="973942"/>
          <a:ext cx="6498620" cy="973942"/>
        </a:xfrm>
        <a:prstGeom prst="trapezoid">
          <a:avLst>
            <a:gd name="adj" fmla="val 8340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935,000 (85%) know their status</a:t>
          </a:r>
        </a:p>
      </dsp:txBody>
      <dsp:txXfrm rot="-10800000">
        <a:off x="1949585" y="973942"/>
        <a:ext cx="4224103" cy="973942"/>
      </dsp:txXfrm>
    </dsp:sp>
    <dsp:sp modelId="{D406DB0B-664D-4505-9A9A-1AC021DA25B3}">
      <dsp:nvSpPr>
        <dsp:cNvPr id="0" name=""/>
        <dsp:cNvSpPr/>
      </dsp:nvSpPr>
      <dsp:spPr>
        <a:xfrm rot="10800000">
          <a:off x="1624655" y="1947884"/>
          <a:ext cx="4873964" cy="973942"/>
        </a:xfrm>
        <a:prstGeom prst="trapezoid">
          <a:avLst>
            <a:gd name="adj" fmla="val 83406"/>
          </a:avLst>
        </a:prstGeom>
        <a:solidFill>
          <a:srgbClr val="B048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682,000 (62%) have started HIV medical care</a:t>
          </a:r>
        </a:p>
      </dsp:txBody>
      <dsp:txXfrm rot="-10800000">
        <a:off x="2477598" y="1947884"/>
        <a:ext cx="3168077" cy="973942"/>
      </dsp:txXfrm>
    </dsp:sp>
    <dsp:sp modelId="{BC7BF8BF-01E2-475F-9C36-308F3999FA75}">
      <dsp:nvSpPr>
        <dsp:cNvPr id="0" name=""/>
        <dsp:cNvSpPr/>
      </dsp:nvSpPr>
      <dsp:spPr>
        <a:xfrm rot="10800000">
          <a:off x="2436982" y="2921827"/>
          <a:ext cx="3249310"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528,000 (48%) have stayed in HIV medical care</a:t>
          </a:r>
        </a:p>
      </dsp:txBody>
      <dsp:txXfrm rot="-10800000">
        <a:off x="3005611" y="2921827"/>
        <a:ext cx="2112051" cy="973942"/>
      </dsp:txXfrm>
    </dsp:sp>
    <dsp:sp modelId="{B7E6674B-B0AB-48C9-894E-389A89112659}">
      <dsp:nvSpPr>
        <dsp:cNvPr id="0" name=""/>
        <dsp:cNvSpPr/>
      </dsp:nvSpPr>
      <dsp:spPr>
        <a:xfrm rot="10800000">
          <a:off x="3249310" y="3895769"/>
          <a:ext cx="1624655" cy="973942"/>
        </a:xfrm>
        <a:prstGeom prst="trapezoid">
          <a:avLst>
            <a:gd name="adj" fmla="val 83406"/>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539,000      </a:t>
          </a:r>
        </a:p>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(49%)</a:t>
          </a:r>
        </a:p>
      </dsp:txBody>
      <dsp:txXfrm rot="-10800000">
        <a:off x="3249310" y="3895769"/>
        <a:ext cx="1624655" cy="973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E6848-55E1-4065-A7DC-A7FEEA2FDE30}">
      <dsp:nvSpPr>
        <dsp:cNvPr id="0" name=""/>
        <dsp:cNvSpPr/>
      </dsp:nvSpPr>
      <dsp:spPr>
        <a:xfrm>
          <a:off x="2041" y="463804"/>
          <a:ext cx="1990832" cy="7963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1981: </a:t>
          </a:r>
        </a:p>
      </dsp:txBody>
      <dsp:txXfrm>
        <a:off x="2041" y="463804"/>
        <a:ext cx="1990832" cy="796332"/>
      </dsp:txXfrm>
    </dsp:sp>
    <dsp:sp modelId="{E352D700-E44F-427E-925C-0FB2CE892052}">
      <dsp:nvSpPr>
        <dsp:cNvPr id="0" name=""/>
        <dsp:cNvSpPr/>
      </dsp:nvSpPr>
      <dsp:spPr>
        <a:xfrm>
          <a:off x="2041" y="1260137"/>
          <a:ext cx="1990832" cy="3122437"/>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Times New Roman" pitchFamily="18" charset="0"/>
              <a:cs typeface="Times New Roman" pitchFamily="18" charset="0"/>
            </a:rPr>
            <a:t>The US Centers for Disease Control (CDC) releases its first public report about what we now know as AIDS.</a:t>
          </a:r>
        </a:p>
        <a:p>
          <a:pPr marL="171450" lvl="1" indent="-171450" algn="l" defTabSz="800100" rtl="0">
            <a:lnSpc>
              <a:spcPct val="90000"/>
            </a:lnSpc>
            <a:spcBef>
              <a:spcPct val="0"/>
            </a:spcBef>
            <a:spcAft>
              <a:spcPct val="15000"/>
            </a:spcAft>
            <a:buChar char="•"/>
          </a:pPr>
          <a:r>
            <a:rPr lang="en-US" sz="1800" kern="1200" dirty="0">
              <a:latin typeface="Times New Roman" pitchFamily="18" charset="0"/>
              <a:cs typeface="Times New Roman" pitchFamily="18" charset="0"/>
            </a:rPr>
            <a:t>121 people died from the disease by the end of the year. </a:t>
          </a:r>
        </a:p>
      </dsp:txBody>
      <dsp:txXfrm>
        <a:off x="2041" y="1260137"/>
        <a:ext cx="1990832" cy="3122437"/>
      </dsp:txXfrm>
    </dsp:sp>
    <dsp:sp modelId="{15948504-53AC-46C6-B08A-BDB8CE954273}">
      <dsp:nvSpPr>
        <dsp:cNvPr id="0" name=""/>
        <dsp:cNvSpPr/>
      </dsp:nvSpPr>
      <dsp:spPr>
        <a:xfrm>
          <a:off x="2271590" y="463804"/>
          <a:ext cx="1990832" cy="7963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1982:</a:t>
          </a:r>
        </a:p>
      </dsp:txBody>
      <dsp:txXfrm>
        <a:off x="2271590" y="463804"/>
        <a:ext cx="1990832" cy="796332"/>
      </dsp:txXfrm>
    </dsp:sp>
    <dsp:sp modelId="{5C393399-CA22-4ED3-8C27-00814F871748}">
      <dsp:nvSpPr>
        <dsp:cNvPr id="0" name=""/>
        <dsp:cNvSpPr/>
      </dsp:nvSpPr>
      <dsp:spPr>
        <a:xfrm>
          <a:off x="2271590" y="1260137"/>
          <a:ext cx="1990832" cy="3122437"/>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Times New Roman" pitchFamily="18" charset="0"/>
              <a:cs typeface="Times New Roman" pitchFamily="18" charset="0"/>
            </a:rPr>
            <a:t>Acquired Immuno- deficiency Syndrome (AIDS) is named.</a:t>
          </a:r>
        </a:p>
        <a:p>
          <a:pPr marL="171450" lvl="1" indent="-171450" algn="l" defTabSz="800100" rtl="0">
            <a:lnSpc>
              <a:spcPct val="90000"/>
            </a:lnSpc>
            <a:spcBef>
              <a:spcPct val="0"/>
            </a:spcBef>
            <a:spcAft>
              <a:spcPct val="15000"/>
            </a:spcAft>
            <a:buChar char="•"/>
          </a:pPr>
          <a:r>
            <a:rPr lang="en-US" sz="1800" kern="1200" dirty="0">
              <a:latin typeface="Times New Roman" pitchFamily="18" charset="0"/>
              <a:cs typeface="Times New Roman" pitchFamily="18" charset="0"/>
            </a:rPr>
            <a:t>AIDS is reported among people who have received blood transfusions in the US.</a:t>
          </a:r>
        </a:p>
      </dsp:txBody>
      <dsp:txXfrm>
        <a:off x="2271590" y="1260137"/>
        <a:ext cx="1990832" cy="3122437"/>
      </dsp:txXfrm>
    </dsp:sp>
    <dsp:sp modelId="{53A4F1F4-D622-4B06-A2E5-C4BFBB3529DC}">
      <dsp:nvSpPr>
        <dsp:cNvPr id="0" name=""/>
        <dsp:cNvSpPr/>
      </dsp:nvSpPr>
      <dsp:spPr>
        <a:xfrm>
          <a:off x="4541139" y="463804"/>
          <a:ext cx="1990832" cy="7963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1983:</a:t>
          </a:r>
        </a:p>
      </dsp:txBody>
      <dsp:txXfrm>
        <a:off x="4541139" y="463804"/>
        <a:ext cx="1990832" cy="796332"/>
      </dsp:txXfrm>
    </dsp:sp>
    <dsp:sp modelId="{FB737671-D396-4581-BFDC-0F9ABAC11E91}">
      <dsp:nvSpPr>
        <dsp:cNvPr id="0" name=""/>
        <dsp:cNvSpPr/>
      </dsp:nvSpPr>
      <dsp:spPr>
        <a:xfrm>
          <a:off x="4541139" y="1260137"/>
          <a:ext cx="1990832" cy="3122437"/>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Times New Roman" pitchFamily="18" charset="0"/>
              <a:cs typeface="Times New Roman" pitchFamily="18" charset="0"/>
            </a:rPr>
            <a:t>The first AIDS cases among non-drug using women and children appear.</a:t>
          </a:r>
        </a:p>
        <a:p>
          <a:pPr marL="171450" lvl="1" indent="-171450" algn="l" defTabSz="800100" rtl="0">
            <a:lnSpc>
              <a:spcPct val="90000"/>
            </a:lnSpc>
            <a:spcBef>
              <a:spcPct val="0"/>
            </a:spcBef>
            <a:spcAft>
              <a:spcPct val="15000"/>
            </a:spcAft>
            <a:buChar char="•"/>
          </a:pPr>
          <a:r>
            <a:rPr lang="en-US" sz="1800" kern="1200" dirty="0">
              <a:latin typeface="Times New Roman" pitchFamily="18" charset="0"/>
              <a:cs typeface="Times New Roman" pitchFamily="18" charset="0"/>
            </a:rPr>
            <a:t>One thousand people in the US have died of AIDS.</a:t>
          </a:r>
        </a:p>
      </dsp:txBody>
      <dsp:txXfrm>
        <a:off x="4541139" y="1260137"/>
        <a:ext cx="1990832" cy="312243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CC112-EE07-44E2-B4E5-CF8DB6EB5D65}">
      <dsp:nvSpPr>
        <dsp:cNvPr id="0" name=""/>
        <dsp:cNvSpPr/>
      </dsp:nvSpPr>
      <dsp:spPr>
        <a:xfrm>
          <a:off x="2647516" y="0"/>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Are/are not ARV-based</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Address adherence issues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Reach the most vulnerable populations</a:t>
          </a:r>
        </a:p>
      </dsp:txBody>
      <dsp:txXfrm>
        <a:off x="2647516" y="174856"/>
        <a:ext cx="4906508" cy="1049134"/>
      </dsp:txXfrm>
    </dsp:sp>
    <dsp:sp modelId="{5B4553E6-7C5F-4F2A-BECD-E15A3917397E}">
      <dsp:nvSpPr>
        <dsp:cNvPr id="0" name=""/>
        <dsp:cNvSpPr/>
      </dsp:nvSpPr>
      <dsp:spPr>
        <a:xfrm>
          <a:off x="0" y="0"/>
          <a:ext cx="2560305" cy="139884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Develop products that:</a:t>
          </a:r>
        </a:p>
      </dsp:txBody>
      <dsp:txXfrm>
        <a:off x="68286" y="68286"/>
        <a:ext cx="2423733" cy="1262274"/>
      </dsp:txXfrm>
    </dsp:sp>
    <dsp:sp modelId="{A6352C34-22E5-4C80-88E8-6E4647C4B8C5}">
      <dsp:nvSpPr>
        <dsp:cNvPr id="0" name=""/>
        <dsp:cNvSpPr/>
      </dsp:nvSpPr>
      <dsp:spPr>
        <a:xfrm>
          <a:off x="2647516" y="1538730"/>
          <a:ext cx="5431075" cy="1398846"/>
        </a:xfrm>
        <a:prstGeom prst="rightArrow">
          <a:avLst>
            <a:gd name="adj1" fmla="val 75000"/>
            <a:gd name="adj2" fmla="val 50000"/>
          </a:avLst>
        </a:prstGeom>
        <a:solidFill>
          <a:srgbClr val="CCCCCC"/>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Drug resistance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Alternate dosing</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Delivery methods (for example, injections and implants)</a:t>
          </a:r>
        </a:p>
      </dsp:txBody>
      <dsp:txXfrm>
        <a:off x="2647516" y="1713586"/>
        <a:ext cx="4906508" cy="1049134"/>
      </dsp:txXfrm>
    </dsp:sp>
    <dsp:sp modelId="{B07B1396-8795-4E30-9011-130D52795BAA}">
      <dsp:nvSpPr>
        <dsp:cNvPr id="0" name=""/>
        <dsp:cNvSpPr/>
      </dsp:nvSpPr>
      <dsp:spPr>
        <a:xfrm>
          <a:off x="0" y="1538730"/>
          <a:ext cx="2560305" cy="1398846"/>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Conduct more research on:</a:t>
          </a:r>
        </a:p>
      </dsp:txBody>
      <dsp:txXfrm>
        <a:off x="68286" y="1607016"/>
        <a:ext cx="2423733" cy="1262274"/>
      </dsp:txXfrm>
    </dsp:sp>
    <dsp:sp modelId="{DD38F5D8-8C20-4163-8AE6-91B6F37FB383}">
      <dsp:nvSpPr>
        <dsp:cNvPr id="0" name=""/>
        <dsp:cNvSpPr/>
      </dsp:nvSpPr>
      <dsp:spPr>
        <a:xfrm>
          <a:off x="2647516" y="3077461"/>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ART access and availability</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Cost</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Barriers to linkage and retention in HIV medical care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Stigma</a:t>
          </a:r>
        </a:p>
      </dsp:txBody>
      <dsp:txXfrm>
        <a:off x="2647516" y="3252317"/>
        <a:ext cx="4906508" cy="1049134"/>
      </dsp:txXfrm>
    </dsp:sp>
    <dsp:sp modelId="{861613D3-F19E-4FA7-AD0C-CAE988B933C9}">
      <dsp:nvSpPr>
        <dsp:cNvPr id="0" name=""/>
        <dsp:cNvSpPr/>
      </dsp:nvSpPr>
      <dsp:spPr>
        <a:xfrm>
          <a:off x="0" y="3077461"/>
          <a:ext cx="2560305" cy="13988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Understand issues around:</a:t>
          </a:r>
        </a:p>
      </dsp:txBody>
      <dsp:txXfrm>
        <a:off x="68286" y="3145747"/>
        <a:ext cx="2423733" cy="126227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BC0F-C464-4106-A706-B5701BC2DBE8}">
      <dsp:nvSpPr>
        <dsp:cNvPr id="0" name=""/>
        <dsp:cNvSpPr/>
      </dsp:nvSpPr>
      <dsp:spPr>
        <a:xfrm>
          <a:off x="0" y="2911642"/>
          <a:ext cx="78263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759347-AE95-4657-A88C-09E3498EDCB3}">
      <dsp:nvSpPr>
        <dsp:cNvPr id="0" name=""/>
        <dsp:cNvSpPr/>
      </dsp:nvSpPr>
      <dsp:spPr>
        <a:xfrm>
          <a:off x="65416" y="1518440"/>
          <a:ext cx="78263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91B1E-E128-4EFF-89BD-B366648F1070}">
      <dsp:nvSpPr>
        <dsp:cNvPr id="0" name=""/>
        <dsp:cNvSpPr/>
      </dsp:nvSpPr>
      <dsp:spPr>
        <a:xfrm>
          <a:off x="2920277" y="538954"/>
          <a:ext cx="3999448" cy="870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Designed to prevent HIV acquisition through the vagina</a:t>
          </a:r>
        </a:p>
      </dsp:txBody>
      <dsp:txXfrm>
        <a:off x="2920277" y="538954"/>
        <a:ext cx="3999448" cy="870710"/>
      </dsp:txXfrm>
    </dsp:sp>
    <dsp:sp modelId="{87B87D8B-9CAB-4A3B-8018-3D8482872E2C}">
      <dsp:nvSpPr>
        <dsp:cNvPr id="0" name=""/>
        <dsp:cNvSpPr/>
      </dsp:nvSpPr>
      <dsp:spPr>
        <a:xfrm>
          <a:off x="-65410" y="651652"/>
          <a:ext cx="2838422" cy="86139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itchFamily="18" charset="0"/>
              <a:cs typeface="Times New Roman" pitchFamily="18" charset="0"/>
            </a:rPr>
            <a:t>Vaginal microbicides </a:t>
          </a:r>
        </a:p>
      </dsp:txBody>
      <dsp:txXfrm>
        <a:off x="-23353" y="693709"/>
        <a:ext cx="2754308" cy="819338"/>
      </dsp:txXfrm>
    </dsp:sp>
    <dsp:sp modelId="{44A53EC2-F6BB-42D3-B43F-B8F15678595A}">
      <dsp:nvSpPr>
        <dsp:cNvPr id="0" name=""/>
        <dsp:cNvSpPr/>
      </dsp:nvSpPr>
      <dsp:spPr>
        <a:xfrm>
          <a:off x="0" y="872965"/>
          <a:ext cx="7826375" cy="347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Times New Roman" pitchFamily="18" charset="0"/>
            <a:cs typeface="Times New Roman" pitchFamily="18" charset="0"/>
          </a:endParaRPr>
        </a:p>
      </dsp:txBody>
      <dsp:txXfrm>
        <a:off x="0" y="872965"/>
        <a:ext cx="7826375" cy="347080"/>
      </dsp:txXfrm>
    </dsp:sp>
    <dsp:sp modelId="{20175BD4-AB55-40FA-9CA7-73CEBE3735B9}">
      <dsp:nvSpPr>
        <dsp:cNvPr id="0" name=""/>
        <dsp:cNvSpPr/>
      </dsp:nvSpPr>
      <dsp:spPr>
        <a:xfrm>
          <a:off x="2955053" y="2049095"/>
          <a:ext cx="4467287" cy="749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Designed to prevent HIV acquisition through the rectum</a:t>
          </a:r>
        </a:p>
      </dsp:txBody>
      <dsp:txXfrm>
        <a:off x="2955053" y="2049095"/>
        <a:ext cx="4467287" cy="749951"/>
      </dsp:txXfrm>
    </dsp:sp>
    <dsp:sp modelId="{E28D6A1B-83DF-4AC9-863E-2EDA3C1617AB}">
      <dsp:nvSpPr>
        <dsp:cNvPr id="0" name=""/>
        <dsp:cNvSpPr/>
      </dsp:nvSpPr>
      <dsp:spPr>
        <a:xfrm>
          <a:off x="-61656" y="1944862"/>
          <a:ext cx="2877451" cy="943686"/>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itchFamily="18" charset="0"/>
              <a:cs typeface="Times New Roman" pitchFamily="18" charset="0"/>
            </a:rPr>
            <a:t>Rectal microbicides </a:t>
          </a:r>
        </a:p>
      </dsp:txBody>
      <dsp:txXfrm>
        <a:off x="-15581" y="1990937"/>
        <a:ext cx="2785301" cy="897611"/>
      </dsp:txXfrm>
    </dsp:sp>
    <dsp:sp modelId="{82828A16-86CF-436E-885E-AE3F34242CEA}">
      <dsp:nvSpPr>
        <dsp:cNvPr id="0" name=""/>
        <dsp:cNvSpPr/>
      </dsp:nvSpPr>
      <dsp:spPr>
        <a:xfrm>
          <a:off x="0" y="1687528"/>
          <a:ext cx="7826375" cy="184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Times New Roman" pitchFamily="18" charset="0"/>
            <a:cs typeface="Times New Roman" pitchFamily="18" charset="0"/>
          </a:endParaRPr>
        </a:p>
      </dsp:txBody>
      <dsp:txXfrm>
        <a:off x="0" y="1687528"/>
        <a:ext cx="7826375" cy="184589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0"/>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0"/>
          <a:ext cx="2596183" cy="2906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Microbicides &amp; women</a:t>
          </a:r>
        </a:p>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For trans and cis women around the world, some prevention tools are not practical. </a:t>
          </a:r>
        </a:p>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Because of gender-based violence and other factors, it can be difficult for women to:</a:t>
          </a:r>
          <a:r>
            <a:rPr lang="en-US" sz="1800" b="1" kern="1200" dirty="0">
              <a:solidFill>
                <a:schemeClr val="tx1"/>
              </a:solidFill>
              <a:latin typeface="Times New Roman" pitchFamily="18" charset="0"/>
              <a:cs typeface="Times New Roman" pitchFamily="18" charset="0"/>
            </a:rPr>
            <a:t> </a:t>
          </a:r>
          <a:endParaRPr lang="en-US" sz="1800" kern="1200" dirty="0">
            <a:solidFill>
              <a:schemeClr val="tx1"/>
            </a:solidFill>
            <a:latin typeface="Times New Roman" pitchFamily="18" charset="0"/>
            <a:cs typeface="Times New Roman" pitchFamily="18" charset="0"/>
          </a:endParaRPr>
        </a:p>
      </dsp:txBody>
      <dsp:txXfrm>
        <a:off x="0" y="0"/>
        <a:ext cx="2596183" cy="2906710"/>
      </dsp:txXfrm>
    </dsp:sp>
    <dsp:sp modelId="{49464116-27F5-44E2-91AD-00A62F4BC9B0}">
      <dsp:nvSpPr>
        <dsp:cNvPr id="0" name=""/>
        <dsp:cNvSpPr/>
      </dsp:nvSpPr>
      <dsp:spPr>
        <a:xfrm>
          <a:off x="2694089" y="45417"/>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Insist that partners use condoms</a:t>
          </a:r>
        </a:p>
      </dsp:txBody>
      <dsp:txXfrm>
        <a:off x="2694089" y="45417"/>
        <a:ext cx="5123753" cy="908347"/>
      </dsp:txXfrm>
    </dsp:sp>
    <dsp:sp modelId="{A5BA0663-83F8-4171-831B-B585F3FEE73F}">
      <dsp:nvSpPr>
        <dsp:cNvPr id="0" name=""/>
        <dsp:cNvSpPr/>
      </dsp:nvSpPr>
      <dsp:spPr>
        <a:xfrm>
          <a:off x="2596183" y="953764"/>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A810EB-D005-4B16-A9C7-23C77E7E1EC5}">
      <dsp:nvSpPr>
        <dsp:cNvPr id="0" name=""/>
        <dsp:cNvSpPr/>
      </dsp:nvSpPr>
      <dsp:spPr>
        <a:xfrm>
          <a:off x="2694089" y="999181"/>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Limit their or their partner’s HIV exposure </a:t>
          </a:r>
        </a:p>
      </dsp:txBody>
      <dsp:txXfrm>
        <a:off x="2694089" y="999181"/>
        <a:ext cx="5123753" cy="908347"/>
      </dsp:txXfrm>
    </dsp:sp>
    <dsp:sp modelId="{B9487F1B-E852-48D0-BAD7-BDA9F2620646}">
      <dsp:nvSpPr>
        <dsp:cNvPr id="0" name=""/>
        <dsp:cNvSpPr/>
      </dsp:nvSpPr>
      <dsp:spPr>
        <a:xfrm>
          <a:off x="2596183" y="1907529"/>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52FCC6-D2A8-4E99-9A8C-FA3979F76FD1}">
      <dsp:nvSpPr>
        <dsp:cNvPr id="0" name=""/>
        <dsp:cNvSpPr/>
      </dsp:nvSpPr>
      <dsp:spPr>
        <a:xfrm>
          <a:off x="2694089" y="1952946"/>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Test or treat themselves or their partners for sexually transmitted infections (STIs)</a:t>
          </a:r>
        </a:p>
      </dsp:txBody>
      <dsp:txXfrm>
        <a:off x="2694089" y="1952946"/>
        <a:ext cx="5123753" cy="908347"/>
      </dsp:txXfrm>
    </dsp:sp>
    <dsp:sp modelId="{6071A13D-7C70-4556-BC2C-EEEE8D83DF3B}">
      <dsp:nvSpPr>
        <dsp:cNvPr id="0" name=""/>
        <dsp:cNvSpPr/>
      </dsp:nvSpPr>
      <dsp:spPr>
        <a:xfrm>
          <a:off x="2596183" y="2861293"/>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2139"/>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2139"/>
          <a:ext cx="2107400" cy="4377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Microbicides and men</a:t>
          </a:r>
        </a:p>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Men who have sex with men:</a:t>
          </a:r>
        </a:p>
      </dsp:txBody>
      <dsp:txXfrm>
        <a:off x="0" y="2139"/>
        <a:ext cx="2107400" cy="4377179"/>
      </dsp:txXfrm>
    </dsp:sp>
    <dsp:sp modelId="{49464116-27F5-44E2-91AD-00A62F4BC9B0}">
      <dsp:nvSpPr>
        <dsp:cNvPr id="0" name=""/>
        <dsp:cNvSpPr/>
      </dsp:nvSpPr>
      <dsp:spPr>
        <a:xfrm>
          <a:off x="2214592" y="53594"/>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Make up about 70% of all new cases of HIV in the US </a:t>
          </a:r>
        </a:p>
      </dsp:txBody>
      <dsp:txXfrm>
        <a:off x="2214592" y="53594"/>
        <a:ext cx="5609730" cy="1029107"/>
      </dsp:txXfrm>
    </dsp:sp>
    <dsp:sp modelId="{A5BA0663-83F8-4171-831B-B585F3FEE73F}">
      <dsp:nvSpPr>
        <dsp:cNvPr id="0" name=""/>
        <dsp:cNvSpPr/>
      </dsp:nvSpPr>
      <dsp:spPr>
        <a:xfrm>
          <a:off x="2107400" y="1082702"/>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F77C3B-9D7A-4CA2-AC4B-9FC4E3516D01}">
      <dsp:nvSpPr>
        <dsp:cNvPr id="0" name=""/>
        <dsp:cNvSpPr/>
      </dsp:nvSpPr>
      <dsp:spPr>
        <a:xfrm>
          <a:off x="2214592" y="1134157"/>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Represent more than 50% of the people currently living with HIV in the US</a:t>
          </a:r>
        </a:p>
      </dsp:txBody>
      <dsp:txXfrm>
        <a:off x="2214592" y="1134157"/>
        <a:ext cx="5609730" cy="1029107"/>
      </dsp:txXfrm>
    </dsp:sp>
    <dsp:sp modelId="{41AD25DF-9A0E-418A-B82A-3CBF168B7EA4}">
      <dsp:nvSpPr>
        <dsp:cNvPr id="0" name=""/>
        <dsp:cNvSpPr/>
      </dsp:nvSpPr>
      <dsp:spPr>
        <a:xfrm>
          <a:off x="2107400" y="2163264"/>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931236-0194-4B59-903F-447189742412}">
      <dsp:nvSpPr>
        <dsp:cNvPr id="0" name=""/>
        <dsp:cNvSpPr/>
      </dsp:nvSpPr>
      <dsp:spPr>
        <a:xfrm>
          <a:off x="2214592" y="2214720"/>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Globally, are 19 times more likely to contract HIV than the general population.</a:t>
          </a:r>
        </a:p>
      </dsp:txBody>
      <dsp:txXfrm>
        <a:off x="2214592" y="2214720"/>
        <a:ext cx="5609730" cy="1029107"/>
      </dsp:txXfrm>
    </dsp:sp>
    <dsp:sp modelId="{3681A80E-5A85-4F10-A7A7-2344D519B3CB}">
      <dsp:nvSpPr>
        <dsp:cNvPr id="0" name=""/>
        <dsp:cNvSpPr/>
      </dsp:nvSpPr>
      <dsp:spPr>
        <a:xfrm>
          <a:off x="2107400" y="3243827"/>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B4B802-5A82-4440-B6AB-FB849C77D1B1}">
      <dsp:nvSpPr>
        <dsp:cNvPr id="0" name=""/>
        <dsp:cNvSpPr/>
      </dsp:nvSpPr>
      <dsp:spPr>
        <a:xfrm>
          <a:off x="2214592" y="3295282"/>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Consistent condom use doesn’t work for many men. Microbicides may offer an alternative and could be formulated like lubricants and douches, which many men already use for anal sex.</a:t>
          </a:r>
        </a:p>
      </dsp:txBody>
      <dsp:txXfrm>
        <a:off x="2214592" y="3295282"/>
        <a:ext cx="5609730" cy="1029107"/>
      </dsp:txXfrm>
    </dsp:sp>
    <dsp:sp modelId="{F62410D5-1E8D-4CA3-BA0D-400CB807D7E0}">
      <dsp:nvSpPr>
        <dsp:cNvPr id="0" name=""/>
        <dsp:cNvSpPr/>
      </dsp:nvSpPr>
      <dsp:spPr>
        <a:xfrm>
          <a:off x="2107400" y="4324390"/>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CC112-EE07-44E2-B4E5-CF8DB6EB5D65}">
      <dsp:nvSpPr>
        <dsp:cNvPr id="0" name=""/>
        <dsp:cNvSpPr/>
      </dsp:nvSpPr>
      <dsp:spPr>
        <a:xfrm>
          <a:off x="2647516" y="0"/>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Are/are not ARV-based</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 contraceptive, non-contraceptive, and broad-spectrum against several sexually transmitted diseases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Designed for vaginal and/or rectal use</a:t>
          </a:r>
        </a:p>
      </dsp:txBody>
      <dsp:txXfrm>
        <a:off x="2647516" y="174856"/>
        <a:ext cx="4906508" cy="1049134"/>
      </dsp:txXfrm>
    </dsp:sp>
    <dsp:sp modelId="{5B4553E6-7C5F-4F2A-BECD-E15A3917397E}">
      <dsp:nvSpPr>
        <dsp:cNvPr id="0" name=""/>
        <dsp:cNvSpPr/>
      </dsp:nvSpPr>
      <dsp:spPr>
        <a:xfrm>
          <a:off x="0" y="0"/>
          <a:ext cx="2560305" cy="139884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Develop products that:</a:t>
          </a:r>
        </a:p>
      </dsp:txBody>
      <dsp:txXfrm>
        <a:off x="68286" y="68286"/>
        <a:ext cx="2423733" cy="1262274"/>
      </dsp:txXfrm>
    </dsp:sp>
    <dsp:sp modelId="{A6352C34-22E5-4C80-88E8-6E4647C4B8C5}">
      <dsp:nvSpPr>
        <dsp:cNvPr id="0" name=""/>
        <dsp:cNvSpPr/>
      </dsp:nvSpPr>
      <dsp:spPr>
        <a:xfrm>
          <a:off x="2647516" y="1538730"/>
          <a:ext cx="5431075" cy="1398846"/>
        </a:xfrm>
        <a:prstGeom prst="rightArrow">
          <a:avLst>
            <a:gd name="adj1" fmla="val 75000"/>
            <a:gd name="adj2" fmla="val 50000"/>
          </a:avLst>
        </a:prstGeom>
        <a:solidFill>
          <a:srgbClr val="CCCCCC"/>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Drug resistance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Alternate dosing</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Delivery methods (for example, rectal douches)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Effects on pregnancy and breastfeeding</a:t>
          </a:r>
        </a:p>
      </dsp:txBody>
      <dsp:txXfrm>
        <a:off x="2647516" y="1713586"/>
        <a:ext cx="4906508" cy="1049134"/>
      </dsp:txXfrm>
    </dsp:sp>
    <dsp:sp modelId="{B07B1396-8795-4E30-9011-130D52795BAA}">
      <dsp:nvSpPr>
        <dsp:cNvPr id="0" name=""/>
        <dsp:cNvSpPr/>
      </dsp:nvSpPr>
      <dsp:spPr>
        <a:xfrm>
          <a:off x="0" y="1538730"/>
          <a:ext cx="2560305" cy="1398846"/>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Conduct more research on:</a:t>
          </a:r>
        </a:p>
      </dsp:txBody>
      <dsp:txXfrm>
        <a:off x="68286" y="1607016"/>
        <a:ext cx="2423733" cy="1262274"/>
      </dsp:txXfrm>
    </dsp:sp>
    <dsp:sp modelId="{DD38F5D8-8C20-4163-8AE6-91B6F37FB383}">
      <dsp:nvSpPr>
        <dsp:cNvPr id="0" name=""/>
        <dsp:cNvSpPr/>
      </dsp:nvSpPr>
      <dsp:spPr>
        <a:xfrm>
          <a:off x="2647516" y="3077461"/>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Access and availability</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Cost</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Regular HIV testing requirements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Need for prescriptions for ARV-based microbicides</a:t>
          </a:r>
        </a:p>
      </dsp:txBody>
      <dsp:txXfrm>
        <a:off x="2647516" y="3252317"/>
        <a:ext cx="4906508" cy="1049134"/>
      </dsp:txXfrm>
    </dsp:sp>
    <dsp:sp modelId="{861613D3-F19E-4FA7-AD0C-CAE988B933C9}">
      <dsp:nvSpPr>
        <dsp:cNvPr id="0" name=""/>
        <dsp:cNvSpPr/>
      </dsp:nvSpPr>
      <dsp:spPr>
        <a:xfrm>
          <a:off x="0" y="3077461"/>
          <a:ext cx="2560305" cy="13988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Understand issues around:</a:t>
          </a:r>
        </a:p>
      </dsp:txBody>
      <dsp:txXfrm>
        <a:off x="68286" y="3145747"/>
        <a:ext cx="2423733" cy="126227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35F8A-EA31-49A2-897F-36BC983723E8}">
      <dsp:nvSpPr>
        <dsp:cNvPr id="0" name=""/>
        <dsp:cNvSpPr/>
      </dsp:nvSpPr>
      <dsp:spPr>
        <a:xfrm>
          <a:off x="0" y="-91653"/>
          <a:ext cx="7814930" cy="244461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6C3FF6-C4DD-4CC2-8EC7-4FE075FB5507}">
      <dsp:nvSpPr>
        <dsp:cNvPr id="0" name=""/>
        <dsp:cNvSpPr/>
      </dsp:nvSpPr>
      <dsp:spPr>
        <a:xfrm>
          <a:off x="236600" y="400603"/>
          <a:ext cx="1707379" cy="174304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E4F566-9855-4917-A1AA-1FF8FDF8EB53}">
      <dsp:nvSpPr>
        <dsp:cNvPr id="0" name=""/>
        <dsp:cNvSpPr/>
      </dsp:nvSpPr>
      <dsp:spPr>
        <a:xfrm rot="10800000">
          <a:off x="236600" y="2469466"/>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Teach the body to recognize HIV </a:t>
          </a:r>
        </a:p>
      </dsp:txBody>
      <dsp:txXfrm rot="10800000">
        <a:off x="287937" y="2469466"/>
        <a:ext cx="1604705" cy="1617977"/>
      </dsp:txXfrm>
    </dsp:sp>
    <dsp:sp modelId="{394E50FF-A64C-4124-8F6F-CF3938C13E0F}">
      <dsp:nvSpPr>
        <dsp:cNvPr id="0" name=""/>
        <dsp:cNvSpPr/>
      </dsp:nvSpPr>
      <dsp:spPr>
        <a:xfrm>
          <a:off x="2114717" y="352582"/>
          <a:ext cx="1707379" cy="184936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6A351F-E79B-4AFA-B2E0-4BE620D7E183}">
      <dsp:nvSpPr>
        <dsp:cNvPr id="0" name=""/>
        <dsp:cNvSpPr/>
      </dsp:nvSpPr>
      <dsp:spPr>
        <a:xfrm rot="10800000">
          <a:off x="2114717" y="2474607"/>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Tell the body to sound an alarm</a:t>
          </a:r>
        </a:p>
      </dsp:txBody>
      <dsp:txXfrm rot="10800000">
        <a:off x="2166054" y="2474607"/>
        <a:ext cx="1604705" cy="1617977"/>
      </dsp:txXfrm>
    </dsp:sp>
    <dsp:sp modelId="{5293B1A1-9FE1-4AEA-8727-AA9D4122F2A2}">
      <dsp:nvSpPr>
        <dsp:cNvPr id="0" name=""/>
        <dsp:cNvSpPr/>
      </dsp:nvSpPr>
      <dsp:spPr>
        <a:xfrm>
          <a:off x="3992833" y="341951"/>
          <a:ext cx="1707379" cy="189189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240CF-262D-4EC8-93D2-28C02528AB89}">
      <dsp:nvSpPr>
        <dsp:cNvPr id="0" name=""/>
        <dsp:cNvSpPr/>
      </dsp:nvSpPr>
      <dsp:spPr>
        <a:xfrm rot="10800000">
          <a:off x="3992833" y="2485239"/>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Send fighter cells to go into action</a:t>
          </a:r>
        </a:p>
      </dsp:txBody>
      <dsp:txXfrm rot="10800000">
        <a:off x="4044170" y="2485239"/>
        <a:ext cx="1604705" cy="1617977"/>
      </dsp:txXfrm>
    </dsp:sp>
    <dsp:sp modelId="{C34ACEB5-1084-4523-B1D2-DF738D3B730A}">
      <dsp:nvSpPr>
        <dsp:cNvPr id="0" name=""/>
        <dsp:cNvSpPr/>
      </dsp:nvSpPr>
      <dsp:spPr>
        <a:xfrm>
          <a:off x="5870950" y="340851"/>
          <a:ext cx="1707379" cy="189629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7991C-F034-4F8A-AE26-FF322CED74E6}">
      <dsp:nvSpPr>
        <dsp:cNvPr id="0" name=""/>
        <dsp:cNvSpPr/>
      </dsp:nvSpPr>
      <dsp:spPr>
        <a:xfrm rot="10800000">
          <a:off x="5870950" y="2486339"/>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Result: HIV is controlled or killed</a:t>
          </a:r>
        </a:p>
      </dsp:txBody>
      <dsp:txXfrm rot="10800000">
        <a:off x="5922287" y="2486339"/>
        <a:ext cx="1604705" cy="161797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A350C-AA35-4CC2-BB76-2E9EBE1B590A}">
      <dsp:nvSpPr>
        <dsp:cNvPr id="0" name=""/>
        <dsp:cNvSpPr/>
      </dsp:nvSpPr>
      <dsp:spPr>
        <a:xfrm>
          <a:off x="0" y="18397"/>
          <a:ext cx="1956593"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Times New Roman" pitchFamily="18" charset="0"/>
              <a:cs typeface="Times New Roman" pitchFamily="18" charset="0"/>
            </a:rPr>
            <a:t>How an HIV vaccine might work</a:t>
          </a:r>
          <a:endParaRPr lang="en-US" sz="2400" kern="1200" dirty="0">
            <a:latin typeface="Times New Roman" pitchFamily="18" charset="0"/>
            <a:cs typeface="Times New Roman" pitchFamily="18" charset="0"/>
          </a:endParaRPr>
        </a:p>
      </dsp:txBody>
      <dsp:txXfrm>
        <a:off x="0" y="18397"/>
        <a:ext cx="1956593" cy="1207800"/>
      </dsp:txXfrm>
    </dsp:sp>
    <dsp:sp modelId="{0E9F12A6-6F03-4977-A04B-E2F9819F98B1}">
      <dsp:nvSpPr>
        <dsp:cNvPr id="0" name=""/>
        <dsp:cNvSpPr/>
      </dsp:nvSpPr>
      <dsp:spPr>
        <a:xfrm>
          <a:off x="1956593" y="18397"/>
          <a:ext cx="391318" cy="1207800"/>
        </a:xfrm>
        <a:prstGeom prst="leftBrace">
          <a:avLst>
            <a:gd name="adj1" fmla="val 35000"/>
            <a:gd name="adj2" fmla="val 50000"/>
          </a:avLst>
        </a:pr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4E5EF018-7D76-483A-81BE-9135D43C9DA8}">
      <dsp:nvSpPr>
        <dsp:cNvPr id="0" name=""/>
        <dsp:cNvSpPr/>
      </dsp:nvSpPr>
      <dsp:spPr>
        <a:xfrm>
          <a:off x="2504439" y="18397"/>
          <a:ext cx="5321935" cy="1207800"/>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Prevent HIV in most people</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Prevent HIV disease progression after people contract HIV</a:t>
          </a:r>
        </a:p>
      </dsp:txBody>
      <dsp:txXfrm>
        <a:off x="2504439" y="18397"/>
        <a:ext cx="5321935" cy="1207800"/>
      </dsp:txXfrm>
    </dsp:sp>
    <dsp:sp modelId="{E8C186E2-5769-479F-AD1E-C622DE00D427}">
      <dsp:nvSpPr>
        <dsp:cNvPr id="0" name=""/>
        <dsp:cNvSpPr/>
      </dsp:nvSpPr>
      <dsp:spPr>
        <a:xfrm>
          <a:off x="0" y="2278081"/>
          <a:ext cx="1956593"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Times New Roman" pitchFamily="18" charset="0"/>
              <a:cs typeface="Times New Roman" pitchFamily="18" charset="0"/>
            </a:rPr>
            <a:t>Possible benefits</a:t>
          </a:r>
          <a:endParaRPr lang="en-US" sz="2400" kern="1200" dirty="0">
            <a:latin typeface="Times New Roman" pitchFamily="18" charset="0"/>
            <a:cs typeface="Times New Roman" pitchFamily="18" charset="0"/>
          </a:endParaRPr>
        </a:p>
      </dsp:txBody>
      <dsp:txXfrm>
        <a:off x="0" y="2278081"/>
        <a:ext cx="1956593" cy="1207800"/>
      </dsp:txXfrm>
    </dsp:sp>
    <dsp:sp modelId="{E14A5130-B616-4BD4-A362-00CE90BC3C7B}">
      <dsp:nvSpPr>
        <dsp:cNvPr id="0" name=""/>
        <dsp:cNvSpPr/>
      </dsp:nvSpPr>
      <dsp:spPr>
        <a:xfrm>
          <a:off x="1956593" y="1447719"/>
          <a:ext cx="391318" cy="2868524"/>
        </a:xfrm>
        <a:prstGeom prst="leftBrace">
          <a:avLst>
            <a:gd name="adj1" fmla="val 35000"/>
            <a:gd name="adj2" fmla="val 50000"/>
          </a:avLst>
        </a:pr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2BCA2D3E-CD55-4D07-A590-067EA87103D0}">
      <dsp:nvSpPr>
        <dsp:cNvPr id="0" name=""/>
        <dsp:cNvSpPr/>
      </dsp:nvSpPr>
      <dsp:spPr>
        <a:xfrm>
          <a:off x="2504439" y="1445797"/>
          <a:ext cx="5321935" cy="2872368"/>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Even if a vaccine only protects some people, it would have a major impact on controlling the HIV/AIDS epidemic</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A partially effective vaccine could decrease the number of people who contract HIV</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There would be fewer people with HIV to pass the virus on to others</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One example showed that if a 50% effective vaccine was given to 30% of the population in developing countries between 2015-2030, it could prevent 25% of the new HIV cases that would otherwise occur.</a:t>
          </a:r>
        </a:p>
      </dsp:txBody>
      <dsp:txXfrm>
        <a:off x="2504439" y="1445797"/>
        <a:ext cx="5321935" cy="287236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1132A-3153-4707-8946-8F956E9EBC84}">
      <dsp:nvSpPr>
        <dsp:cNvPr id="0" name=""/>
        <dsp:cNvSpPr/>
      </dsp:nvSpPr>
      <dsp:spPr>
        <a:xfrm>
          <a:off x="1267156" y="338647"/>
          <a:ext cx="4376361" cy="4376361"/>
        </a:xfrm>
        <a:prstGeom prst="pie">
          <a:avLst>
            <a:gd name="adj1" fmla="val 16200000"/>
            <a:gd name="adj2" fmla="val 18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Adapt the RV144 regimen for better protection</a:t>
          </a:r>
        </a:p>
      </dsp:txBody>
      <dsp:txXfrm>
        <a:off x="3573602" y="1266018"/>
        <a:ext cx="1562986" cy="1302488"/>
      </dsp:txXfrm>
    </dsp:sp>
    <dsp:sp modelId="{663F5283-253C-4B5E-B317-059BC48CEFCE}">
      <dsp:nvSpPr>
        <dsp:cNvPr id="0" name=""/>
        <dsp:cNvSpPr/>
      </dsp:nvSpPr>
      <dsp:spPr>
        <a:xfrm>
          <a:off x="1177023" y="494945"/>
          <a:ext cx="4376361" cy="4376361"/>
        </a:xfrm>
        <a:prstGeom prst="pie">
          <a:avLst>
            <a:gd name="adj1" fmla="val 1800000"/>
            <a:gd name="adj2" fmla="val 90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Study “mosaic” vaccine candidates to cover a variety of global HIV strains</a:t>
          </a:r>
        </a:p>
      </dsp:txBody>
      <dsp:txXfrm>
        <a:off x="2219014" y="3334370"/>
        <a:ext cx="2344479" cy="1146189"/>
      </dsp:txXfrm>
    </dsp:sp>
    <dsp:sp modelId="{0090DC7E-722A-450C-A29D-43D0A6C97A72}">
      <dsp:nvSpPr>
        <dsp:cNvPr id="0" name=""/>
        <dsp:cNvSpPr/>
      </dsp:nvSpPr>
      <dsp:spPr>
        <a:xfrm>
          <a:off x="1086891" y="338647"/>
          <a:ext cx="4376361" cy="4376361"/>
        </a:xfrm>
        <a:prstGeom prst="pie">
          <a:avLst>
            <a:gd name="adj1" fmla="val 9000000"/>
            <a:gd name="adj2" fmla="val 162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Times New Roman" pitchFamily="18" charset="0"/>
              <a:cs typeface="Times New Roman" pitchFamily="18" charset="0"/>
            </a:rPr>
            <a:t>Inform future prevention strategies via antibody-mediated prevention studies (AMP) </a:t>
          </a:r>
        </a:p>
      </dsp:txBody>
      <dsp:txXfrm>
        <a:off x="1593820" y="1266018"/>
        <a:ext cx="1562986" cy="1302488"/>
      </dsp:txXfrm>
    </dsp:sp>
    <dsp:sp modelId="{20291E47-7FB8-4FD9-A6CF-B2AA0C352EB9}">
      <dsp:nvSpPr>
        <dsp:cNvPr id="0" name=""/>
        <dsp:cNvSpPr/>
      </dsp:nvSpPr>
      <dsp:spPr>
        <a:xfrm>
          <a:off x="996599" y="67729"/>
          <a:ext cx="4918196" cy="491819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1B41-D8FC-43FD-A74D-A09F6923D8C4}">
      <dsp:nvSpPr>
        <dsp:cNvPr id="0" name=""/>
        <dsp:cNvSpPr/>
      </dsp:nvSpPr>
      <dsp:spPr>
        <a:xfrm>
          <a:off x="906106" y="223751"/>
          <a:ext cx="4918196" cy="491819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6CA11F-7A36-4B72-A9F4-D5A123D82088}">
      <dsp:nvSpPr>
        <dsp:cNvPr id="0" name=""/>
        <dsp:cNvSpPr/>
      </dsp:nvSpPr>
      <dsp:spPr>
        <a:xfrm>
          <a:off x="815612" y="67729"/>
          <a:ext cx="4918196" cy="491819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D6284-741E-48FC-869C-ADCAACF3926E}">
      <dsp:nvSpPr>
        <dsp:cNvPr id="0" name=""/>
        <dsp:cNvSpPr/>
      </dsp:nvSpPr>
      <dsp:spPr>
        <a:xfrm>
          <a:off x="2507" y="510339"/>
          <a:ext cx="1460548" cy="5842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1984:</a:t>
          </a:r>
        </a:p>
      </dsp:txBody>
      <dsp:txXfrm>
        <a:off x="2507" y="510339"/>
        <a:ext cx="1460548" cy="584219"/>
      </dsp:txXfrm>
    </dsp:sp>
    <dsp:sp modelId="{D321F8BC-2E1D-43C0-BBA1-3FB3F2BCB0D9}">
      <dsp:nvSpPr>
        <dsp:cNvPr id="0" name=""/>
        <dsp:cNvSpPr/>
      </dsp:nvSpPr>
      <dsp:spPr>
        <a:xfrm>
          <a:off x="2507" y="1094559"/>
          <a:ext cx="1460548" cy="3211649"/>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Scientists identify HIV and link it to the cause of AIDS.</a:t>
          </a:r>
        </a:p>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Cases of HIV are described in Africa.</a:t>
          </a:r>
        </a:p>
      </dsp:txBody>
      <dsp:txXfrm>
        <a:off x="2507" y="1094559"/>
        <a:ext cx="1460548" cy="3211649"/>
      </dsp:txXfrm>
    </dsp:sp>
    <dsp:sp modelId="{D3027BA6-8A7B-4F54-A9CD-C105E24EEA7B}">
      <dsp:nvSpPr>
        <dsp:cNvPr id="0" name=""/>
        <dsp:cNvSpPr/>
      </dsp:nvSpPr>
      <dsp:spPr>
        <a:xfrm>
          <a:off x="1669731" y="510339"/>
          <a:ext cx="1570718" cy="5842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1985:</a:t>
          </a:r>
        </a:p>
      </dsp:txBody>
      <dsp:txXfrm>
        <a:off x="1669731" y="510339"/>
        <a:ext cx="1570718" cy="584219"/>
      </dsp:txXfrm>
    </dsp:sp>
    <dsp:sp modelId="{387E9715-CC27-4A80-BE37-8F82FB1C22E2}">
      <dsp:nvSpPr>
        <dsp:cNvPr id="0" name=""/>
        <dsp:cNvSpPr/>
      </dsp:nvSpPr>
      <dsp:spPr>
        <a:xfrm>
          <a:off x="1667533" y="1094559"/>
          <a:ext cx="1575114" cy="3211649"/>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HIV blood tests become available.</a:t>
          </a:r>
        </a:p>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Rock Hudson is the first major celebrity to announce that he has AIDS.</a:t>
          </a:r>
        </a:p>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AIDS is reported in China.</a:t>
          </a:r>
        </a:p>
      </dsp:txBody>
      <dsp:txXfrm>
        <a:off x="1667533" y="1094559"/>
        <a:ext cx="1575114" cy="3211649"/>
      </dsp:txXfrm>
    </dsp:sp>
    <dsp:sp modelId="{5AEA726B-5298-4028-96DB-1E03EAA25706}">
      <dsp:nvSpPr>
        <dsp:cNvPr id="0" name=""/>
        <dsp:cNvSpPr/>
      </dsp:nvSpPr>
      <dsp:spPr>
        <a:xfrm>
          <a:off x="3447124" y="510339"/>
          <a:ext cx="1460548" cy="5842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1986:</a:t>
          </a:r>
        </a:p>
      </dsp:txBody>
      <dsp:txXfrm>
        <a:off x="3447124" y="510339"/>
        <a:ext cx="1460548" cy="584219"/>
      </dsp:txXfrm>
    </dsp:sp>
    <dsp:sp modelId="{1A0E056D-BBCC-4EE4-9108-5178011CA60D}">
      <dsp:nvSpPr>
        <dsp:cNvPr id="0" name=""/>
        <dsp:cNvSpPr/>
      </dsp:nvSpPr>
      <dsp:spPr>
        <a:xfrm>
          <a:off x="3447124" y="1094559"/>
          <a:ext cx="1460548" cy="3211649"/>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More than 38,000 AIDS cases have been reported worldwide.</a:t>
          </a:r>
        </a:p>
      </dsp:txBody>
      <dsp:txXfrm>
        <a:off x="3447124" y="1094559"/>
        <a:ext cx="1460548" cy="3211649"/>
      </dsp:txXfrm>
    </dsp:sp>
    <dsp:sp modelId="{EF42105B-7911-4E6F-B15A-A07E5848B658}">
      <dsp:nvSpPr>
        <dsp:cNvPr id="0" name=""/>
        <dsp:cNvSpPr/>
      </dsp:nvSpPr>
      <dsp:spPr>
        <a:xfrm>
          <a:off x="5112150" y="510339"/>
          <a:ext cx="1460548" cy="5842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1987:</a:t>
          </a:r>
        </a:p>
      </dsp:txBody>
      <dsp:txXfrm>
        <a:off x="5112150" y="510339"/>
        <a:ext cx="1460548" cy="584219"/>
      </dsp:txXfrm>
    </dsp:sp>
    <dsp:sp modelId="{43A0FEC5-A1FB-4C84-8D7C-FC3B51180EDE}">
      <dsp:nvSpPr>
        <dsp:cNvPr id="0" name=""/>
        <dsp:cNvSpPr/>
      </dsp:nvSpPr>
      <dsp:spPr>
        <a:xfrm>
          <a:off x="5112150" y="1094559"/>
          <a:ext cx="1460548" cy="3211649"/>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AZT is identified as the first drug used to treat AIDS.</a:t>
          </a:r>
        </a:p>
      </dsp:txBody>
      <dsp:txXfrm>
        <a:off x="5112150" y="1094559"/>
        <a:ext cx="1460548" cy="3211649"/>
      </dsp:txXfrm>
    </dsp:sp>
    <dsp:sp modelId="{33252CC0-583B-4819-B882-139792C567E8}">
      <dsp:nvSpPr>
        <dsp:cNvPr id="0" name=""/>
        <dsp:cNvSpPr/>
      </dsp:nvSpPr>
      <dsp:spPr>
        <a:xfrm>
          <a:off x="6777175" y="510339"/>
          <a:ext cx="1460548" cy="5842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1988:</a:t>
          </a:r>
        </a:p>
      </dsp:txBody>
      <dsp:txXfrm>
        <a:off x="6777175" y="510339"/>
        <a:ext cx="1460548" cy="584219"/>
      </dsp:txXfrm>
    </dsp:sp>
    <dsp:sp modelId="{1E7D4E08-93B2-4E0C-8C72-0B7994D3FFB4}">
      <dsp:nvSpPr>
        <dsp:cNvPr id="0" name=""/>
        <dsp:cNvSpPr/>
      </dsp:nvSpPr>
      <dsp:spPr>
        <a:xfrm>
          <a:off x="6777175" y="1094559"/>
          <a:ext cx="1460548" cy="3211649"/>
        </a:xfrm>
        <a:prstGeom prst="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US government conducts its first national AIDS education campaign.</a:t>
          </a:r>
        </a:p>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The first World AIDS Day takes place.</a:t>
          </a:r>
        </a:p>
      </dsp:txBody>
      <dsp:txXfrm>
        <a:off x="6777175" y="1094559"/>
        <a:ext cx="1460548" cy="32116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0AA9F-C902-46F0-AA21-0CC26F9DA0D1}">
      <dsp:nvSpPr>
        <dsp:cNvPr id="0" name=""/>
        <dsp:cNvSpPr/>
      </dsp:nvSpPr>
      <dsp:spPr>
        <a:xfrm>
          <a:off x="0" y="3216"/>
          <a:ext cx="1668245" cy="836443"/>
        </a:xfrm>
        <a:prstGeom prst="chevron">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2002:</a:t>
          </a:r>
        </a:p>
      </dsp:txBody>
      <dsp:txXfrm>
        <a:off x="418222" y="3216"/>
        <a:ext cx="831802" cy="836443"/>
      </dsp:txXfrm>
    </dsp:sp>
    <dsp:sp modelId="{4E97F2EC-B679-4043-9A77-A9FB9F9125CE}">
      <dsp:nvSpPr>
        <dsp:cNvPr id="0" name=""/>
        <dsp:cNvSpPr/>
      </dsp:nvSpPr>
      <dsp:spPr>
        <a:xfrm>
          <a:off x="1572312" y="85429"/>
          <a:ext cx="3604172" cy="694248"/>
        </a:xfrm>
        <a:prstGeom prst="chevron">
          <a:avLst/>
        </a:prstGeom>
        <a:solidFill>
          <a:srgbClr val="CCCCCC"/>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pitchFamily="18" charset="0"/>
              <a:cs typeface="Times New Roman" pitchFamily="18" charset="0"/>
            </a:rPr>
            <a:t>Botswana is the first African country to begin a national AIDS treatment program.</a:t>
          </a:r>
        </a:p>
      </dsp:txBody>
      <dsp:txXfrm>
        <a:off x="1919436" y="85429"/>
        <a:ext cx="2909924" cy="694248"/>
      </dsp:txXfrm>
    </dsp:sp>
    <dsp:sp modelId="{74F42010-D837-49DB-8732-1EA2F1C1842E}">
      <dsp:nvSpPr>
        <dsp:cNvPr id="0" name=""/>
        <dsp:cNvSpPr/>
      </dsp:nvSpPr>
      <dsp:spPr>
        <a:xfrm>
          <a:off x="0" y="956762"/>
          <a:ext cx="1668245" cy="836443"/>
        </a:xfrm>
        <a:prstGeom prst="chevron">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2003:</a:t>
          </a:r>
        </a:p>
      </dsp:txBody>
      <dsp:txXfrm>
        <a:off x="418222" y="956762"/>
        <a:ext cx="831802" cy="836443"/>
      </dsp:txXfrm>
    </dsp:sp>
    <dsp:sp modelId="{80FE580B-CA97-49AA-8F62-D71724F1BC54}">
      <dsp:nvSpPr>
        <dsp:cNvPr id="0" name=""/>
        <dsp:cNvSpPr/>
      </dsp:nvSpPr>
      <dsp:spPr>
        <a:xfrm>
          <a:off x="1543015" y="1038974"/>
          <a:ext cx="3604172" cy="694248"/>
        </a:xfrm>
        <a:prstGeom prst="chevron">
          <a:avLst/>
        </a:prstGeom>
        <a:solidFill>
          <a:srgbClr val="EF4025">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pitchFamily="18" charset="0"/>
              <a:cs typeface="Times New Roman" pitchFamily="18" charset="0"/>
            </a:rPr>
            <a:t>The first HIV vaccine (AIDSVAX) to be tested in a large clinical trial is found ineffective.</a:t>
          </a:r>
        </a:p>
      </dsp:txBody>
      <dsp:txXfrm>
        <a:off x="1890139" y="1038974"/>
        <a:ext cx="2909924" cy="694248"/>
      </dsp:txXfrm>
    </dsp:sp>
    <dsp:sp modelId="{CE2F4D2E-2D8A-4E3F-82A4-2B0EC84745D6}">
      <dsp:nvSpPr>
        <dsp:cNvPr id="0" name=""/>
        <dsp:cNvSpPr/>
      </dsp:nvSpPr>
      <dsp:spPr>
        <a:xfrm>
          <a:off x="0" y="1913837"/>
          <a:ext cx="1668245" cy="836443"/>
        </a:xfrm>
        <a:prstGeom prst="chevron">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2005:</a:t>
          </a:r>
        </a:p>
      </dsp:txBody>
      <dsp:txXfrm>
        <a:off x="418222" y="1913837"/>
        <a:ext cx="831802" cy="836443"/>
      </dsp:txXfrm>
    </dsp:sp>
    <dsp:sp modelId="{1D4021F2-7803-4E3E-A1FB-BD027EC2C3E9}">
      <dsp:nvSpPr>
        <dsp:cNvPr id="0" name=""/>
        <dsp:cNvSpPr/>
      </dsp:nvSpPr>
      <dsp:spPr>
        <a:xfrm>
          <a:off x="1600583" y="1992520"/>
          <a:ext cx="3604172" cy="694248"/>
        </a:xfrm>
        <a:prstGeom prst="chevron">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pitchFamily="18" charset="0"/>
              <a:cs typeface="Times New Roman" pitchFamily="18" charset="0"/>
            </a:rPr>
            <a:t>46,684 AIDS-related deaths worldwide in 2005.</a:t>
          </a:r>
        </a:p>
      </dsp:txBody>
      <dsp:txXfrm>
        <a:off x="1947707" y="1992520"/>
        <a:ext cx="2909924" cy="694248"/>
      </dsp:txXfrm>
    </dsp:sp>
    <dsp:sp modelId="{58EBFBA2-2766-49D4-9357-004AE4AFE25E}">
      <dsp:nvSpPr>
        <dsp:cNvPr id="0" name=""/>
        <dsp:cNvSpPr/>
      </dsp:nvSpPr>
      <dsp:spPr>
        <a:xfrm>
          <a:off x="4971512" y="1981405"/>
          <a:ext cx="2586960" cy="694248"/>
        </a:xfrm>
        <a:prstGeom prst="chevron">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pitchFamily="18" charset="0"/>
              <a:cs typeface="Times New Roman" pitchFamily="18" charset="0"/>
            </a:rPr>
            <a:t>Penile circumcision clinical trials start in Africa.</a:t>
          </a:r>
        </a:p>
      </dsp:txBody>
      <dsp:txXfrm>
        <a:off x="5318636" y="1981405"/>
        <a:ext cx="1892712" cy="694248"/>
      </dsp:txXfrm>
    </dsp:sp>
    <dsp:sp modelId="{AE120E3F-DD70-41C7-B720-AAAB2A54FB4B}">
      <dsp:nvSpPr>
        <dsp:cNvPr id="0" name=""/>
        <dsp:cNvSpPr/>
      </dsp:nvSpPr>
      <dsp:spPr>
        <a:xfrm>
          <a:off x="0" y="2867383"/>
          <a:ext cx="1668245" cy="836443"/>
        </a:xfrm>
        <a:prstGeom prst="chevron">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2006:</a:t>
          </a:r>
        </a:p>
      </dsp:txBody>
      <dsp:txXfrm>
        <a:off x="418222" y="2867383"/>
        <a:ext cx="831802" cy="836443"/>
      </dsp:txXfrm>
    </dsp:sp>
    <dsp:sp modelId="{D06ABC3F-57DD-4B99-9F94-8F97ABF1B87E}">
      <dsp:nvSpPr>
        <dsp:cNvPr id="0" name=""/>
        <dsp:cNvSpPr/>
      </dsp:nvSpPr>
      <dsp:spPr>
        <a:xfrm>
          <a:off x="1600567" y="2946066"/>
          <a:ext cx="3604172" cy="694248"/>
        </a:xfrm>
        <a:prstGeom prst="chevron">
          <a:avLst/>
        </a:prstGeom>
        <a:solidFill>
          <a:srgbClr val="EF4025">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pitchFamily="18" charset="0"/>
              <a:cs typeface="Times New Roman" pitchFamily="18" charset="0"/>
            </a:rPr>
            <a:t>Only 28% of people with HIV in developing countries are receiving treatment.</a:t>
          </a:r>
        </a:p>
      </dsp:txBody>
      <dsp:txXfrm>
        <a:off x="1947691" y="2946066"/>
        <a:ext cx="2909924" cy="694248"/>
      </dsp:txXfrm>
    </dsp:sp>
    <dsp:sp modelId="{8E37A8C1-47B3-4AB2-8FDE-996B650402D8}">
      <dsp:nvSpPr>
        <dsp:cNvPr id="0" name=""/>
        <dsp:cNvSpPr/>
      </dsp:nvSpPr>
      <dsp:spPr>
        <a:xfrm>
          <a:off x="0" y="3819649"/>
          <a:ext cx="1668245" cy="836443"/>
        </a:xfrm>
        <a:prstGeom prst="chevron">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2007:</a:t>
          </a:r>
        </a:p>
      </dsp:txBody>
      <dsp:txXfrm>
        <a:off x="418222" y="3819649"/>
        <a:ext cx="831802" cy="836443"/>
      </dsp:txXfrm>
    </dsp:sp>
    <dsp:sp modelId="{1103671D-F281-4227-B00D-EEE787F0B3FD}">
      <dsp:nvSpPr>
        <dsp:cNvPr id="0" name=""/>
        <dsp:cNvSpPr/>
      </dsp:nvSpPr>
      <dsp:spPr>
        <a:xfrm>
          <a:off x="1571271" y="3899612"/>
          <a:ext cx="3604172" cy="694248"/>
        </a:xfrm>
        <a:prstGeom prst="chevron">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imes New Roman" pitchFamily="18" charset="0"/>
              <a:cs typeface="Times New Roman" pitchFamily="18" charset="0"/>
            </a:rPr>
            <a:t>An estimated 33 million people are living with HIV worldwide.</a:t>
          </a:r>
        </a:p>
      </dsp:txBody>
      <dsp:txXfrm>
        <a:off x="1918395" y="3899612"/>
        <a:ext cx="2909924" cy="694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72DDD-4C75-4AAD-A7A3-C6536124EFAE}">
      <dsp:nvSpPr>
        <dsp:cNvPr id="0" name=""/>
        <dsp:cNvSpPr/>
      </dsp:nvSpPr>
      <dsp:spPr>
        <a:xfrm rot="10800000">
          <a:off x="0" y="0"/>
          <a:ext cx="8123275"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1.1 million people living with HIV</a:t>
          </a:r>
        </a:p>
      </dsp:txBody>
      <dsp:txXfrm rot="-10800000">
        <a:off x="1421573" y="0"/>
        <a:ext cx="5280128" cy="973942"/>
      </dsp:txXfrm>
    </dsp:sp>
    <dsp:sp modelId="{609F17D4-79FB-47FD-80DA-D7D1FC04F803}">
      <dsp:nvSpPr>
        <dsp:cNvPr id="0" name=""/>
        <dsp:cNvSpPr/>
      </dsp:nvSpPr>
      <dsp:spPr>
        <a:xfrm rot="10800000">
          <a:off x="812327" y="973942"/>
          <a:ext cx="6498620" cy="973942"/>
        </a:xfrm>
        <a:prstGeom prst="trapezoid">
          <a:avLst>
            <a:gd name="adj" fmla="val 8340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935,000 (85%) know their status</a:t>
          </a:r>
        </a:p>
      </dsp:txBody>
      <dsp:txXfrm rot="-10800000">
        <a:off x="1949585" y="973942"/>
        <a:ext cx="4224103" cy="973942"/>
      </dsp:txXfrm>
    </dsp:sp>
    <dsp:sp modelId="{D406DB0B-664D-4505-9A9A-1AC021DA25B3}">
      <dsp:nvSpPr>
        <dsp:cNvPr id="0" name=""/>
        <dsp:cNvSpPr/>
      </dsp:nvSpPr>
      <dsp:spPr>
        <a:xfrm rot="10800000">
          <a:off x="1624655" y="1947884"/>
          <a:ext cx="4873964" cy="973942"/>
        </a:xfrm>
        <a:prstGeom prst="trapezoid">
          <a:avLst>
            <a:gd name="adj" fmla="val 83406"/>
          </a:avLst>
        </a:prstGeom>
        <a:solidFill>
          <a:srgbClr val="B048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682,000 (62%) have started HIV medical care</a:t>
          </a:r>
        </a:p>
      </dsp:txBody>
      <dsp:txXfrm rot="-10800000">
        <a:off x="2477598" y="1947884"/>
        <a:ext cx="3168077" cy="973942"/>
      </dsp:txXfrm>
    </dsp:sp>
    <dsp:sp modelId="{BC7BF8BF-01E2-475F-9C36-308F3999FA75}">
      <dsp:nvSpPr>
        <dsp:cNvPr id="0" name=""/>
        <dsp:cNvSpPr/>
      </dsp:nvSpPr>
      <dsp:spPr>
        <a:xfrm rot="10800000">
          <a:off x="2436982" y="2921827"/>
          <a:ext cx="3249310"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528,000 (48%) have stayed in HIV medical care</a:t>
          </a:r>
        </a:p>
      </dsp:txBody>
      <dsp:txXfrm rot="-10800000">
        <a:off x="3005611" y="2921827"/>
        <a:ext cx="2112051" cy="973942"/>
      </dsp:txXfrm>
    </dsp:sp>
    <dsp:sp modelId="{B7E6674B-B0AB-48C9-894E-389A89112659}">
      <dsp:nvSpPr>
        <dsp:cNvPr id="0" name=""/>
        <dsp:cNvSpPr/>
      </dsp:nvSpPr>
      <dsp:spPr>
        <a:xfrm rot="10800000">
          <a:off x="3249310" y="3895769"/>
          <a:ext cx="1624655" cy="973942"/>
        </a:xfrm>
        <a:prstGeom prst="trapezoid">
          <a:avLst>
            <a:gd name="adj" fmla="val 83406"/>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539,000      </a:t>
          </a:r>
        </a:p>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(49%)</a:t>
          </a:r>
        </a:p>
      </dsp:txBody>
      <dsp:txXfrm rot="-10800000">
        <a:off x="3249310" y="3895769"/>
        <a:ext cx="1624655" cy="9739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D5788-58E3-4DAB-943E-AA89E02F88D4}">
      <dsp:nvSpPr>
        <dsp:cNvPr id="0" name=""/>
        <dsp:cNvSpPr/>
      </dsp:nvSpPr>
      <dsp:spPr>
        <a:xfrm rot="5400000">
          <a:off x="4521196" y="-1509532"/>
          <a:ext cx="1585912" cy="5001555"/>
        </a:xfrm>
        <a:prstGeom prst="round2Same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latin typeface="Times New Roman" pitchFamily="18" charset="0"/>
              <a:cs typeface="Times New Roman" pitchFamily="18" charset="0"/>
            </a:rPr>
            <a:t>Drugs (medications)</a:t>
          </a:r>
        </a:p>
        <a:p>
          <a:pPr marL="171450" lvl="1" indent="-171450" algn="l" defTabSz="800100">
            <a:lnSpc>
              <a:spcPct val="90000"/>
            </a:lnSpc>
            <a:spcBef>
              <a:spcPct val="0"/>
            </a:spcBef>
            <a:spcAft>
              <a:spcPct val="15000"/>
            </a:spcAft>
            <a:buChar char="•"/>
          </a:pPr>
          <a:r>
            <a:rPr lang="en-US" sz="1800" b="0" kern="1200" dirty="0">
              <a:latin typeface="Times New Roman" pitchFamily="18" charset="0"/>
              <a:cs typeface="Times New Roman" pitchFamily="18" charset="0"/>
            </a:rPr>
            <a:t>Vaccines</a:t>
          </a:r>
        </a:p>
        <a:p>
          <a:pPr marL="171450" lvl="1" indent="-171450" algn="l" defTabSz="800100">
            <a:lnSpc>
              <a:spcPct val="90000"/>
            </a:lnSpc>
            <a:spcBef>
              <a:spcPct val="0"/>
            </a:spcBef>
            <a:spcAft>
              <a:spcPct val="15000"/>
            </a:spcAft>
            <a:buChar char="•"/>
          </a:pPr>
          <a:r>
            <a:rPr lang="en-US" sz="1800" b="0" kern="1200" dirty="0">
              <a:latin typeface="Times New Roman" pitchFamily="18" charset="0"/>
              <a:cs typeface="Times New Roman" pitchFamily="18" charset="0"/>
            </a:rPr>
            <a:t>X-rays and other diagnostic tests</a:t>
          </a:r>
        </a:p>
        <a:p>
          <a:pPr marL="171450" lvl="1" indent="-171450" algn="l" defTabSz="800100">
            <a:lnSpc>
              <a:spcPct val="90000"/>
            </a:lnSpc>
            <a:spcBef>
              <a:spcPct val="0"/>
            </a:spcBef>
            <a:spcAft>
              <a:spcPct val="15000"/>
            </a:spcAft>
            <a:buChar char="•"/>
          </a:pPr>
          <a:r>
            <a:rPr lang="en-US" sz="1800" b="0" kern="1200" dirty="0">
              <a:latin typeface="Times New Roman" pitchFamily="18" charset="0"/>
              <a:cs typeface="Times New Roman" pitchFamily="18" charset="0"/>
            </a:rPr>
            <a:t>Physical examinations</a:t>
          </a:r>
        </a:p>
        <a:p>
          <a:pPr marL="171450" lvl="1" indent="-171450" algn="l" defTabSz="800100">
            <a:lnSpc>
              <a:spcPct val="90000"/>
            </a:lnSpc>
            <a:spcBef>
              <a:spcPct val="0"/>
            </a:spcBef>
            <a:spcAft>
              <a:spcPct val="15000"/>
            </a:spcAft>
            <a:buChar char="•"/>
          </a:pPr>
          <a:r>
            <a:rPr lang="en-US" sz="1800" b="0" kern="1200" dirty="0">
              <a:latin typeface="Times New Roman" pitchFamily="18" charset="0"/>
              <a:cs typeface="Times New Roman" pitchFamily="18" charset="0"/>
            </a:rPr>
            <a:t>Giving blood or other tissue/fluid samples</a:t>
          </a:r>
        </a:p>
      </dsp:txBody>
      <dsp:txXfrm rot="-5400000">
        <a:off x="2813375" y="275707"/>
        <a:ext cx="4924137" cy="1431076"/>
      </dsp:txXfrm>
    </dsp:sp>
    <dsp:sp modelId="{4299D10B-DDAE-4CD9-B85E-1818CE65B1A0}">
      <dsp:nvSpPr>
        <dsp:cNvPr id="0" name=""/>
        <dsp:cNvSpPr/>
      </dsp:nvSpPr>
      <dsp:spPr>
        <a:xfrm>
          <a:off x="0" y="49"/>
          <a:ext cx="2813375" cy="1982390"/>
        </a:xfrm>
        <a:prstGeom prst="roundRect">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Biomedical</a:t>
          </a:r>
        </a:p>
      </dsp:txBody>
      <dsp:txXfrm>
        <a:off x="96772" y="96821"/>
        <a:ext cx="2619831" cy="1788846"/>
      </dsp:txXfrm>
    </dsp:sp>
    <dsp:sp modelId="{F053B498-E151-4493-BB86-4A6EDBFFC91A}">
      <dsp:nvSpPr>
        <dsp:cNvPr id="0" name=""/>
        <dsp:cNvSpPr/>
      </dsp:nvSpPr>
      <dsp:spPr>
        <a:xfrm rot="5400000">
          <a:off x="4521196" y="571977"/>
          <a:ext cx="1585912" cy="5001555"/>
        </a:xfrm>
        <a:prstGeom prst="round2SameRect">
          <a:avLst/>
        </a:prstGeom>
        <a:solidFill>
          <a:srgbClr val="CCCCCC">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Understand how social factors and behavior relate to disease</a:t>
          </a: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Study the impacts of changing behavioral and social factors on health outcomes</a:t>
          </a:r>
        </a:p>
        <a:p>
          <a:pPr marL="171450" lvl="1" indent="-171450" algn="l" defTabSz="800100">
            <a:lnSpc>
              <a:spcPct val="90000"/>
            </a:lnSpc>
            <a:spcBef>
              <a:spcPct val="0"/>
            </a:spcBef>
            <a:spcAft>
              <a:spcPct val="15000"/>
            </a:spcAft>
            <a:buChar char="•"/>
          </a:pPr>
          <a:r>
            <a:rPr lang="en-US" sz="1800" kern="1200" dirty="0">
              <a:latin typeface="Times New Roman" pitchFamily="18" charset="0"/>
              <a:cs typeface="Times New Roman" pitchFamily="18" charset="0"/>
            </a:rPr>
            <a:t>Encourage healthy behavior</a:t>
          </a:r>
        </a:p>
      </dsp:txBody>
      <dsp:txXfrm rot="-5400000">
        <a:off x="2813375" y="2357216"/>
        <a:ext cx="4924137" cy="1431076"/>
      </dsp:txXfrm>
    </dsp:sp>
    <dsp:sp modelId="{5E4DF997-8E4E-4213-BF4C-D49775168554}">
      <dsp:nvSpPr>
        <dsp:cNvPr id="0" name=""/>
        <dsp:cNvSpPr/>
      </dsp:nvSpPr>
      <dsp:spPr>
        <a:xfrm>
          <a:off x="0" y="2081559"/>
          <a:ext cx="2813375" cy="19823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Behavioral</a:t>
          </a:r>
        </a:p>
      </dsp:txBody>
      <dsp:txXfrm>
        <a:off x="96772" y="2178331"/>
        <a:ext cx="2619831" cy="1788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A5C19-AF68-4D19-878B-113AC29FE52A}">
      <dsp:nvSpPr>
        <dsp:cNvPr id="0" name=""/>
        <dsp:cNvSpPr/>
      </dsp:nvSpPr>
      <dsp:spPr>
        <a:xfrm>
          <a:off x="1035" y="380496"/>
          <a:ext cx="1348463" cy="1348463"/>
        </a:xfrm>
        <a:prstGeom prst="roundRect">
          <a:avLst>
            <a:gd name="adj" fmla="val 10000"/>
          </a:avLst>
        </a:prstGeom>
        <a:solidFill>
          <a:schemeClr val="accent6">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DB64B-50C3-4834-85B9-416C644E6313}">
      <dsp:nvSpPr>
        <dsp:cNvPr id="0" name=""/>
        <dsp:cNvSpPr/>
      </dsp:nvSpPr>
      <dsp:spPr>
        <a:xfrm>
          <a:off x="0" y="386564"/>
          <a:ext cx="1348463" cy="1348463"/>
        </a:xfrm>
        <a:prstGeom prst="roundRect">
          <a:avLst>
            <a:gd name="adj" fmla="val 1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imes New Roman" pitchFamily="18" charset="0"/>
              <a:cs typeface="Times New Roman" pitchFamily="18" charset="0"/>
            </a:rPr>
            <a:t>Pre-Clinical (with animals</a:t>
          </a:r>
          <a:r>
            <a:rPr lang="en-US" sz="1600" kern="1200" dirty="0">
              <a:solidFill>
                <a:schemeClr val="bg1"/>
              </a:solidFill>
              <a:latin typeface="Times New Roman" pitchFamily="18" charset="0"/>
              <a:cs typeface="Times New Roman" pitchFamily="18" charset="0"/>
            </a:rPr>
            <a:t>)</a:t>
          </a:r>
        </a:p>
      </dsp:txBody>
      <dsp:txXfrm>
        <a:off x="39495" y="426059"/>
        <a:ext cx="1269473" cy="1269473"/>
      </dsp:txXfrm>
    </dsp:sp>
    <dsp:sp modelId="{4D56B3B7-9F1D-4A80-9D9F-AF7A9063D0BD}">
      <dsp:nvSpPr>
        <dsp:cNvPr id="0" name=""/>
        <dsp:cNvSpPr/>
      </dsp:nvSpPr>
      <dsp:spPr>
        <a:xfrm rot="63804">
          <a:off x="1609220" y="912466"/>
          <a:ext cx="259788" cy="32401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609227" y="976546"/>
        <a:ext cx="181852" cy="194410"/>
      </dsp:txXfrm>
    </dsp:sp>
    <dsp:sp modelId="{141BDFD2-2FDD-4665-A2D9-88E89C4FF9F9}">
      <dsp:nvSpPr>
        <dsp:cNvPr id="0" name=""/>
        <dsp:cNvSpPr/>
      </dsp:nvSpPr>
      <dsp:spPr>
        <a:xfrm>
          <a:off x="2091624" y="419301"/>
          <a:ext cx="1348463" cy="134846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95FDE-4919-4F97-AD07-50E2D3F3D858}">
      <dsp:nvSpPr>
        <dsp:cNvPr id="0" name=""/>
        <dsp:cNvSpPr/>
      </dsp:nvSpPr>
      <dsp:spPr>
        <a:xfrm>
          <a:off x="2311141" y="1670722"/>
          <a:ext cx="1348463" cy="1193241"/>
        </a:xfrm>
        <a:prstGeom prst="roundRect">
          <a:avLst>
            <a:gd name="adj" fmla="val 1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latin typeface="Times New Roman" pitchFamily="18" charset="0"/>
              <a:cs typeface="Times New Roman" pitchFamily="18" charset="0"/>
            </a:rPr>
            <a:t>Phase I </a:t>
          </a:r>
        </a:p>
        <a:p>
          <a:pPr marL="0" lvl="0" indent="0" algn="ctr" defTabSz="711200">
            <a:lnSpc>
              <a:spcPct val="90000"/>
            </a:lnSpc>
            <a:spcBef>
              <a:spcPct val="0"/>
            </a:spcBef>
            <a:spcAft>
              <a:spcPct val="35000"/>
            </a:spcAft>
            <a:buNone/>
          </a:pPr>
          <a:r>
            <a:rPr lang="en-US" sz="1600" b="1" kern="1200" dirty="0">
              <a:solidFill>
                <a:sysClr val="windowText" lastClr="000000"/>
              </a:solidFill>
              <a:latin typeface="Times New Roman" pitchFamily="18" charset="0"/>
              <a:cs typeface="Times New Roman" pitchFamily="18" charset="0"/>
            </a:rPr>
            <a:t>30-50 people</a:t>
          </a:r>
        </a:p>
        <a:p>
          <a:pPr marL="0" lvl="0" indent="0" algn="ctr" defTabSz="711200">
            <a:lnSpc>
              <a:spcPct val="90000"/>
            </a:lnSpc>
            <a:spcBef>
              <a:spcPct val="0"/>
            </a:spcBef>
            <a:spcAft>
              <a:spcPct val="35000"/>
            </a:spcAft>
            <a:buNone/>
          </a:pPr>
          <a:r>
            <a:rPr lang="en-US" sz="1600" b="1" kern="1200" dirty="0">
              <a:solidFill>
                <a:sysClr val="windowText" lastClr="000000"/>
              </a:solidFill>
              <a:latin typeface="Times New Roman" pitchFamily="18" charset="0"/>
              <a:cs typeface="Times New Roman" pitchFamily="18" charset="0"/>
            </a:rPr>
            <a:t>12-18 months</a:t>
          </a:r>
        </a:p>
      </dsp:txBody>
      <dsp:txXfrm>
        <a:off x="2346090" y="1705671"/>
        <a:ext cx="1278565" cy="1123343"/>
      </dsp:txXfrm>
    </dsp:sp>
    <dsp:sp modelId="{82081FB4-5EDA-44BC-A43D-BDD37BFFFF74}">
      <dsp:nvSpPr>
        <dsp:cNvPr id="0" name=""/>
        <dsp:cNvSpPr/>
      </dsp:nvSpPr>
      <dsp:spPr>
        <a:xfrm rot="21561652">
          <a:off x="3699823" y="919657"/>
          <a:ext cx="259760" cy="32401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699825" y="984895"/>
        <a:ext cx="181832" cy="194410"/>
      </dsp:txXfrm>
    </dsp:sp>
    <dsp:sp modelId="{2BF8FF94-7052-4F19-B132-CB8A6624BF3C}">
      <dsp:nvSpPr>
        <dsp:cNvPr id="0" name=""/>
        <dsp:cNvSpPr/>
      </dsp:nvSpPr>
      <dsp:spPr>
        <a:xfrm>
          <a:off x="4182212" y="395980"/>
          <a:ext cx="1348463" cy="134846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F46B23-C160-4189-8699-267787B7603D}">
      <dsp:nvSpPr>
        <dsp:cNvPr id="0" name=""/>
        <dsp:cNvSpPr/>
      </dsp:nvSpPr>
      <dsp:spPr>
        <a:xfrm>
          <a:off x="4401730" y="1570363"/>
          <a:ext cx="1348463" cy="1286528"/>
        </a:xfrm>
        <a:prstGeom prst="roundRect">
          <a:avLst>
            <a:gd name="adj" fmla="val 10000"/>
          </a:avLst>
        </a:prstGeom>
        <a:solidFill>
          <a:srgbClr val="B048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Phase II</a:t>
          </a:r>
        </a:p>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200-400 people</a:t>
          </a:r>
        </a:p>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Up to 2 years</a:t>
          </a:r>
        </a:p>
      </dsp:txBody>
      <dsp:txXfrm>
        <a:off x="4439411" y="1608044"/>
        <a:ext cx="1273101" cy="1211166"/>
      </dsp:txXfrm>
    </dsp:sp>
    <dsp:sp modelId="{68892EBD-F356-41DC-A8D6-6FE0AFBAC410}">
      <dsp:nvSpPr>
        <dsp:cNvPr id="0" name=""/>
        <dsp:cNvSpPr/>
      </dsp:nvSpPr>
      <dsp:spPr>
        <a:xfrm rot="21574539">
          <a:off x="5790416" y="900323"/>
          <a:ext cx="259750" cy="32401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790417" y="965415"/>
        <a:ext cx="181825" cy="194410"/>
      </dsp:txXfrm>
    </dsp:sp>
    <dsp:sp modelId="{180FFF87-3701-4BC0-8A26-A3B78936BAB5}">
      <dsp:nvSpPr>
        <dsp:cNvPr id="0" name=""/>
        <dsp:cNvSpPr/>
      </dsp:nvSpPr>
      <dsp:spPr>
        <a:xfrm>
          <a:off x="6272801" y="380496"/>
          <a:ext cx="1348463" cy="134846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A9B62-397B-47E4-AAF8-C39037BBE584}">
      <dsp:nvSpPr>
        <dsp:cNvPr id="0" name=""/>
        <dsp:cNvSpPr/>
      </dsp:nvSpPr>
      <dsp:spPr>
        <a:xfrm>
          <a:off x="6492318" y="1569503"/>
          <a:ext cx="1348463" cy="1348463"/>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Phase III</a:t>
          </a:r>
        </a:p>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3,000-5,000 people</a:t>
          </a:r>
        </a:p>
        <a:p>
          <a:pPr marL="0" lvl="0" indent="0" algn="ctr" defTabSz="711200">
            <a:lnSpc>
              <a:spcPct val="90000"/>
            </a:lnSpc>
            <a:spcBef>
              <a:spcPct val="0"/>
            </a:spcBef>
            <a:spcAft>
              <a:spcPct val="35000"/>
            </a:spcAft>
            <a:buNone/>
          </a:pPr>
          <a:r>
            <a:rPr lang="en-US" sz="1600" b="1" kern="1200" dirty="0">
              <a:solidFill>
                <a:schemeClr val="tx1"/>
              </a:solidFill>
              <a:latin typeface="Times New Roman" pitchFamily="18" charset="0"/>
              <a:cs typeface="Times New Roman" pitchFamily="18" charset="0"/>
            </a:rPr>
            <a:t>3-4 years</a:t>
          </a:r>
        </a:p>
      </dsp:txBody>
      <dsp:txXfrm>
        <a:off x="6531813" y="1608998"/>
        <a:ext cx="1269473" cy="12694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53532-7F82-4831-B90A-F791DD241E93}">
      <dsp:nvSpPr>
        <dsp:cNvPr id="0" name=""/>
        <dsp:cNvSpPr/>
      </dsp:nvSpPr>
      <dsp:spPr>
        <a:xfrm rot="5400000">
          <a:off x="-357649" y="1111484"/>
          <a:ext cx="1581828" cy="19099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AFC6ADA-56AD-4098-A2C6-31258F22028E}">
      <dsp:nvSpPr>
        <dsp:cNvPr id="0" name=""/>
        <dsp:cNvSpPr/>
      </dsp:nvSpPr>
      <dsp:spPr>
        <a:xfrm>
          <a:off x="3910" y="98523"/>
          <a:ext cx="2122206" cy="1273323"/>
        </a:xfrm>
        <a:prstGeom prst="roundRect">
          <a:avLst>
            <a:gd name="adj" fmla="val 10000"/>
          </a:avLst>
        </a:prstGeom>
        <a:solidFill>
          <a:schemeClr val="bg1"/>
        </a:solidFill>
        <a:ln w="5715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Pre-Clinical Testing</a:t>
          </a:r>
        </a:p>
      </dsp:txBody>
      <dsp:txXfrm>
        <a:off x="41204" y="135817"/>
        <a:ext cx="2047618" cy="1198735"/>
      </dsp:txXfrm>
    </dsp:sp>
    <dsp:sp modelId="{DD63C64B-08DB-4BAA-BA26-AACAB3FB7F88}">
      <dsp:nvSpPr>
        <dsp:cNvPr id="0" name=""/>
        <dsp:cNvSpPr/>
      </dsp:nvSpPr>
      <dsp:spPr>
        <a:xfrm rot="5400000">
          <a:off x="-357649" y="2703139"/>
          <a:ext cx="1581828" cy="19099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F06AECF-0B00-4D74-98F1-DE6859D7D9B8}">
      <dsp:nvSpPr>
        <dsp:cNvPr id="0" name=""/>
        <dsp:cNvSpPr/>
      </dsp:nvSpPr>
      <dsp:spPr>
        <a:xfrm>
          <a:off x="3910" y="1690178"/>
          <a:ext cx="2122206" cy="1273323"/>
        </a:xfrm>
        <a:prstGeom prst="roundRect">
          <a:avLst>
            <a:gd name="adj" fmla="val 10000"/>
          </a:avLst>
        </a:prstGeom>
        <a:solidFill>
          <a:schemeClr val="bg1"/>
        </a:solidFill>
        <a:ln w="5715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Investigational New Drug Application (IND) </a:t>
          </a:r>
        </a:p>
      </dsp:txBody>
      <dsp:txXfrm>
        <a:off x="41204" y="1727472"/>
        <a:ext cx="2047618" cy="1198735"/>
      </dsp:txXfrm>
    </dsp:sp>
    <dsp:sp modelId="{C1DC414E-7117-4891-AF7A-463786AFDF1E}">
      <dsp:nvSpPr>
        <dsp:cNvPr id="0" name=""/>
        <dsp:cNvSpPr/>
      </dsp:nvSpPr>
      <dsp:spPr>
        <a:xfrm>
          <a:off x="438177" y="3498966"/>
          <a:ext cx="2812707" cy="19099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1D2C9E3-E550-428A-9720-B6D8BC9E718B}">
      <dsp:nvSpPr>
        <dsp:cNvPr id="0" name=""/>
        <dsp:cNvSpPr/>
      </dsp:nvSpPr>
      <dsp:spPr>
        <a:xfrm>
          <a:off x="3910" y="3281832"/>
          <a:ext cx="2122206" cy="1273323"/>
        </a:xfrm>
        <a:prstGeom prst="roundRect">
          <a:avLst>
            <a:gd name="adj" fmla="val 10000"/>
          </a:avLst>
        </a:prstGeom>
        <a:solidFill>
          <a:schemeClr val="bg1"/>
        </a:solidFill>
        <a:ln w="5715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Phase I (Assess Safety)</a:t>
          </a:r>
        </a:p>
      </dsp:txBody>
      <dsp:txXfrm>
        <a:off x="41204" y="3319126"/>
        <a:ext cx="2047618" cy="1198735"/>
      </dsp:txXfrm>
    </dsp:sp>
    <dsp:sp modelId="{78882174-A8F6-4B26-9E94-8B2E67E234CD}">
      <dsp:nvSpPr>
        <dsp:cNvPr id="0" name=""/>
        <dsp:cNvSpPr/>
      </dsp:nvSpPr>
      <dsp:spPr>
        <a:xfrm rot="16200000">
          <a:off x="2464884" y="2703139"/>
          <a:ext cx="1581828" cy="19099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4071E83-C5A9-4AC5-BABC-56A4DB073AB2}">
      <dsp:nvSpPr>
        <dsp:cNvPr id="0" name=""/>
        <dsp:cNvSpPr/>
      </dsp:nvSpPr>
      <dsp:spPr>
        <a:xfrm>
          <a:off x="2826444" y="3281832"/>
          <a:ext cx="2122206" cy="1273323"/>
        </a:xfrm>
        <a:prstGeom prst="roundRect">
          <a:avLst>
            <a:gd name="adj" fmla="val 10000"/>
          </a:avLst>
        </a:prstGeom>
        <a:solidFill>
          <a:schemeClr val="bg1"/>
        </a:solidFill>
        <a:ln w="5715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Phase II (Test for Early Effectiveness &amp; Safety) </a:t>
          </a:r>
        </a:p>
      </dsp:txBody>
      <dsp:txXfrm>
        <a:off x="2863738" y="3319126"/>
        <a:ext cx="2047618" cy="1198735"/>
      </dsp:txXfrm>
    </dsp:sp>
    <dsp:sp modelId="{94C3A42A-D29E-40C6-988F-4F502887919A}">
      <dsp:nvSpPr>
        <dsp:cNvPr id="0" name=""/>
        <dsp:cNvSpPr/>
      </dsp:nvSpPr>
      <dsp:spPr>
        <a:xfrm rot="16200000">
          <a:off x="2464884" y="1111484"/>
          <a:ext cx="1581828" cy="19099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6555477-86F7-44D9-A001-FE3B098DED7C}">
      <dsp:nvSpPr>
        <dsp:cNvPr id="0" name=""/>
        <dsp:cNvSpPr/>
      </dsp:nvSpPr>
      <dsp:spPr>
        <a:xfrm>
          <a:off x="2826444" y="1690178"/>
          <a:ext cx="2122206" cy="1273323"/>
        </a:xfrm>
        <a:prstGeom prst="roundRect">
          <a:avLst>
            <a:gd name="adj" fmla="val 10000"/>
          </a:avLst>
        </a:prstGeom>
        <a:solidFill>
          <a:schemeClr val="bg1"/>
        </a:solidFill>
        <a:ln w="5715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b="1" kern="1200" dirty="0"/>
        </a:p>
        <a:p>
          <a:pPr marL="0" lvl="0" indent="0" algn="l" defTabSz="711200">
            <a:lnSpc>
              <a:spcPct val="90000"/>
            </a:lnSpc>
            <a:spcBef>
              <a:spcPct val="0"/>
            </a:spcBef>
            <a:spcAft>
              <a:spcPct val="35000"/>
            </a:spcAft>
            <a:buNone/>
          </a:pPr>
          <a:r>
            <a:rPr lang="en-US" sz="1800" b="1" kern="1200" dirty="0"/>
            <a:t>Phase III (Large Scale Testing)</a:t>
          </a:r>
        </a:p>
        <a:p>
          <a:pPr marL="114300" lvl="1" indent="-114300" algn="l" defTabSz="533400">
            <a:lnSpc>
              <a:spcPct val="90000"/>
            </a:lnSpc>
            <a:spcBef>
              <a:spcPct val="0"/>
            </a:spcBef>
            <a:spcAft>
              <a:spcPct val="15000"/>
            </a:spcAft>
            <a:buChar char="•"/>
          </a:pPr>
          <a:endParaRPr lang="en-US" sz="1200" kern="1200" dirty="0"/>
        </a:p>
      </dsp:txBody>
      <dsp:txXfrm>
        <a:off x="2863738" y="1727472"/>
        <a:ext cx="2047618" cy="1198735"/>
      </dsp:txXfrm>
    </dsp:sp>
    <dsp:sp modelId="{45950C1B-F499-4585-8F6B-7B482A7DCFE6}">
      <dsp:nvSpPr>
        <dsp:cNvPr id="0" name=""/>
        <dsp:cNvSpPr/>
      </dsp:nvSpPr>
      <dsp:spPr>
        <a:xfrm>
          <a:off x="3260711" y="315657"/>
          <a:ext cx="2812707" cy="19099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984E46A-C51C-4FDC-A6D5-BAD8A6013399}">
      <dsp:nvSpPr>
        <dsp:cNvPr id="0" name=""/>
        <dsp:cNvSpPr/>
      </dsp:nvSpPr>
      <dsp:spPr>
        <a:xfrm>
          <a:off x="2826444" y="98523"/>
          <a:ext cx="2122206" cy="1273323"/>
        </a:xfrm>
        <a:prstGeom prst="roundRect">
          <a:avLst>
            <a:gd name="adj" fmla="val 10000"/>
          </a:avLst>
        </a:prstGeom>
        <a:solidFill>
          <a:schemeClr val="bg1"/>
        </a:solidFill>
        <a:ln w="5715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Licensing (Approval to Use)</a:t>
          </a:r>
        </a:p>
      </dsp:txBody>
      <dsp:txXfrm>
        <a:off x="2863738" y="135817"/>
        <a:ext cx="2047618" cy="1198735"/>
      </dsp:txXfrm>
    </dsp:sp>
    <dsp:sp modelId="{CECBEC0C-7A1E-4C81-9764-EB4CC1D8CA0F}">
      <dsp:nvSpPr>
        <dsp:cNvPr id="0" name=""/>
        <dsp:cNvSpPr/>
      </dsp:nvSpPr>
      <dsp:spPr>
        <a:xfrm rot="5400000">
          <a:off x="5287418" y="1111484"/>
          <a:ext cx="1581828" cy="19099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0D2C44C-809A-493A-9E40-3E3DD63025E1}">
      <dsp:nvSpPr>
        <dsp:cNvPr id="0" name=""/>
        <dsp:cNvSpPr/>
      </dsp:nvSpPr>
      <dsp:spPr>
        <a:xfrm>
          <a:off x="5648978" y="98523"/>
          <a:ext cx="2122206" cy="1273323"/>
        </a:xfrm>
        <a:prstGeom prst="roundRect">
          <a:avLst>
            <a:gd name="adj" fmla="val 10000"/>
          </a:avLst>
        </a:prstGeom>
        <a:solidFill>
          <a:schemeClr val="bg1"/>
        </a:solidFill>
        <a:ln w="5715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Approval (Available for Prescription)</a:t>
          </a:r>
        </a:p>
      </dsp:txBody>
      <dsp:txXfrm>
        <a:off x="5686272" y="135817"/>
        <a:ext cx="2047618" cy="1198735"/>
      </dsp:txXfrm>
    </dsp:sp>
    <dsp:sp modelId="{987527EE-995A-44D9-9B86-0AC881787FFA}">
      <dsp:nvSpPr>
        <dsp:cNvPr id="0" name=""/>
        <dsp:cNvSpPr/>
      </dsp:nvSpPr>
      <dsp:spPr>
        <a:xfrm>
          <a:off x="5648978" y="1690178"/>
          <a:ext cx="2122206" cy="1273323"/>
        </a:xfrm>
        <a:prstGeom prst="roundRect">
          <a:avLst>
            <a:gd name="adj" fmla="val 10000"/>
          </a:avLst>
        </a:prstGeom>
        <a:solidFill>
          <a:schemeClr val="bg1"/>
        </a:solidFill>
        <a:ln w="381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Post Marketing Studies (Special Studies and Long-Term Effectiveness/Use </a:t>
          </a:r>
        </a:p>
      </dsp:txBody>
      <dsp:txXfrm>
        <a:off x="5686272" y="1727472"/>
        <a:ext cx="2047618" cy="1198735"/>
      </dsp:txXfrm>
    </dsp:sp>
  </dsp:spTree>
</dsp:drawing>
</file>

<file path=ppt/diagrams/layout1.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0.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6.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388"/>
          </a:xfrm>
          <a:prstGeom prst="rect">
            <a:avLst/>
          </a:prstGeom>
        </p:spPr>
        <p:txBody>
          <a:bodyPr vert="horz" lIns="95711" tIns="47855" rIns="95711" bIns="47855" rtlCol="0"/>
          <a:lstStyle>
            <a:lvl1pPr algn="l">
              <a:defRPr sz="1300"/>
            </a:lvl1pPr>
          </a:lstStyle>
          <a:p>
            <a:r>
              <a:rPr lang="en-US" dirty="0"/>
              <a:t>HIV Prevention Research </a:t>
            </a:r>
          </a:p>
        </p:txBody>
      </p:sp>
      <p:sp>
        <p:nvSpPr>
          <p:cNvPr id="3" name="Date Placeholder 2"/>
          <p:cNvSpPr>
            <a:spLocks noGrp="1"/>
          </p:cNvSpPr>
          <p:nvPr>
            <p:ph type="dt" sz="quarter" idx="1"/>
          </p:nvPr>
        </p:nvSpPr>
        <p:spPr>
          <a:xfrm>
            <a:off x="4143587" y="0"/>
            <a:ext cx="3169920" cy="480388"/>
          </a:xfrm>
          <a:prstGeom prst="rect">
            <a:avLst/>
          </a:prstGeom>
        </p:spPr>
        <p:txBody>
          <a:bodyPr vert="horz" lIns="95711" tIns="47855" rIns="95711" bIns="47855" rtlCol="0"/>
          <a:lstStyle>
            <a:lvl1pPr algn="r">
              <a:defRPr sz="1300"/>
            </a:lvl1pPr>
          </a:lstStyle>
          <a:p>
            <a:endParaRPr lang="en-US" dirty="0"/>
          </a:p>
        </p:txBody>
      </p:sp>
      <p:sp>
        <p:nvSpPr>
          <p:cNvPr id="4" name="Footer Placeholder 3"/>
          <p:cNvSpPr>
            <a:spLocks noGrp="1"/>
          </p:cNvSpPr>
          <p:nvPr>
            <p:ph type="ftr" sz="quarter" idx="2"/>
          </p:nvPr>
        </p:nvSpPr>
        <p:spPr>
          <a:xfrm>
            <a:off x="0" y="9119173"/>
            <a:ext cx="3169920" cy="480388"/>
          </a:xfrm>
          <a:prstGeom prst="rect">
            <a:avLst/>
          </a:prstGeom>
        </p:spPr>
        <p:txBody>
          <a:bodyPr vert="horz" lIns="95711" tIns="47855" rIns="95711" bIns="47855"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173"/>
            <a:ext cx="3169920" cy="480388"/>
          </a:xfrm>
          <a:prstGeom prst="rect">
            <a:avLst/>
          </a:prstGeom>
        </p:spPr>
        <p:txBody>
          <a:bodyPr vert="horz" lIns="95711" tIns="47855" rIns="95711" bIns="47855" rtlCol="0" anchor="b"/>
          <a:lstStyle>
            <a:lvl1pPr algn="r">
              <a:defRPr sz="1300"/>
            </a:lvl1pPr>
          </a:lstStyle>
          <a:p>
            <a:fld id="{88EA5769-13B4-1142-88C6-D3F0D0CBFEE0}" type="slidenum">
              <a:rPr lang="en-US" smtClean="0"/>
              <a:pPr/>
              <a:t>‹#›</a:t>
            </a:fld>
            <a:endParaRPr lang="en-US" dirty="0"/>
          </a:p>
        </p:txBody>
      </p:sp>
    </p:spTree>
    <p:extLst>
      <p:ext uri="{BB962C8B-B14F-4D97-AF65-F5344CB8AC3E}">
        <p14:creationId xmlns:p14="http://schemas.microsoft.com/office/powerpoint/2010/main" val="17643088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11" tIns="47855" rIns="95711" bIns="47855" rtlCol="0"/>
          <a:lstStyle>
            <a:lvl1pPr algn="l">
              <a:defRPr sz="1300">
                <a:latin typeface="Times New Roman" pitchFamily="18" charset="0"/>
                <a:cs typeface="Times New Roman" pitchFamily="18" charset="0"/>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11" tIns="47855" rIns="95711" bIns="47855" rtlCol="0"/>
          <a:lstStyle>
            <a:lvl1pPr algn="r">
              <a:defRPr sz="1300">
                <a:latin typeface="Times New Roman" pitchFamily="18" charset="0"/>
                <a:cs typeface="Times New Roman" pitchFamily="18" charset="0"/>
              </a:defRPr>
            </a:lvl1pPr>
          </a:lstStyle>
          <a:p>
            <a:r>
              <a:rPr lang="en-US" dirty="0"/>
              <a:t>HIV Prevention Research </a:t>
            </a:r>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5711" tIns="47855" rIns="95711" bIns="47855"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11" tIns="47855" rIns="95711" bIns="47855" rtlCol="0"/>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11" tIns="47855" rIns="95711" bIns="47855" rtlCol="0" anchor="b"/>
          <a:lstStyle>
            <a:lvl1pPr algn="l">
              <a:defRPr sz="1300">
                <a:latin typeface="Times New Roman" pitchFamily="18" charset="0"/>
                <a:cs typeface="Times New Roman" pitchFamily="18" charset="0"/>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11" tIns="47855" rIns="95711" bIns="47855" rtlCol="0" anchor="b"/>
          <a:lstStyle>
            <a:lvl1pPr algn="r">
              <a:defRPr sz="1300">
                <a:latin typeface="Times New Roman" pitchFamily="18" charset="0"/>
                <a:cs typeface="Times New Roman" pitchFamily="18" charset="0"/>
              </a:defRPr>
            </a:lvl1pPr>
          </a:lstStyle>
          <a:p>
            <a:fld id="{1A2EE40F-ACD0-41B9-BDD6-4FB605B5E874}" type="slidenum">
              <a:rPr lang="en-US" smtClean="0"/>
              <a:pPr/>
              <a:t>‹#›</a:t>
            </a:fld>
            <a:endParaRPr lang="en-US" dirty="0"/>
          </a:p>
        </p:txBody>
      </p:sp>
    </p:spTree>
    <p:extLst>
      <p:ext uri="{BB962C8B-B14F-4D97-AF65-F5344CB8AC3E}">
        <p14:creationId xmlns:p14="http://schemas.microsoft.com/office/powerpoint/2010/main" val="16147908"/>
      </p:ext>
    </p:extLst>
  </p:cSld>
  <p:clrMap bg1="lt1" tx1="dk1" bg2="lt2" tx2="dk2" accent1="accent1" accent2="accent2" accent3="accent3" accent4="accent4" accent5="accent5" accent6="accent6" hlink="hlink" folHlink="folHlink"/>
  <p:hf hdr="0" ftr="0"/>
  <p:notesStyle>
    <a:lvl1pPr marL="0" indent="0" algn="l" defTabSz="914400" rtl="0" eaLnBrk="1" latinLnBrk="0" hangingPunct="1">
      <a:spcBef>
        <a:spcPts val="200"/>
      </a:spcBef>
      <a:spcAft>
        <a:spcPts val="200"/>
      </a:spcAft>
      <a:buFontTx/>
      <a:buNone/>
      <a:defRPr sz="1000" kern="1200" baseline="0">
        <a:solidFill>
          <a:schemeClr val="tx1"/>
        </a:solidFill>
        <a:latin typeface="Times New Roman" pitchFamily="18" charset="0"/>
        <a:ea typeface="+mn-ea"/>
        <a:cs typeface="Times New Roman" pitchFamily="18" charset="0"/>
      </a:defRPr>
    </a:lvl1pPr>
    <a:lvl2pPr marL="171450" indent="-171450" algn="l" defTabSz="914400" rtl="0" eaLnBrk="1" latinLnBrk="0" hangingPunct="1">
      <a:spcBef>
        <a:spcPts val="200"/>
      </a:spcBef>
      <a:spcAft>
        <a:spcPts val="200"/>
      </a:spcAft>
      <a:buFont typeface="Arial"/>
      <a:buChar char="•"/>
      <a:tabLst/>
      <a:defRPr sz="1000" kern="1200">
        <a:solidFill>
          <a:schemeClr val="tx1"/>
        </a:solidFill>
        <a:latin typeface="Times New Roman" pitchFamily="18" charset="0"/>
        <a:ea typeface="+mn-ea"/>
        <a:cs typeface="Times New Roman" pitchFamily="18" charset="0"/>
      </a:defRPr>
    </a:lvl2pPr>
    <a:lvl3pPr marL="354013" indent="-171450" algn="l" defTabSz="914400" rtl="0" eaLnBrk="1" latinLnBrk="0" hangingPunct="1">
      <a:spcBef>
        <a:spcPts val="200"/>
      </a:spcBef>
      <a:spcAft>
        <a:spcPts val="200"/>
      </a:spcAft>
      <a:buFont typeface="Lucida Grande"/>
      <a:buChar char="-"/>
      <a:tabLst/>
      <a:defRPr sz="1000" kern="1200">
        <a:solidFill>
          <a:schemeClr val="tx1"/>
        </a:solidFill>
        <a:latin typeface="Times New Roman" pitchFamily="18" charset="0"/>
        <a:ea typeface="+mn-ea"/>
        <a:cs typeface="Times New Roman" pitchFamily="18" charset="0"/>
      </a:defRPr>
    </a:lvl3pPr>
    <a:lvl4pPr marL="522288" indent="-171450" algn="l" defTabSz="914400" rtl="0" eaLnBrk="1" latinLnBrk="0" hangingPunct="1">
      <a:spcBef>
        <a:spcPts val="200"/>
      </a:spcBef>
      <a:spcAft>
        <a:spcPts val="200"/>
      </a:spcAft>
      <a:buFont typeface="Wingdings" charset="2"/>
      <a:buChar char="§"/>
      <a:defRPr sz="1000" kern="1200">
        <a:solidFill>
          <a:schemeClr val="tx1"/>
        </a:solidFill>
        <a:latin typeface="Times New Roman" pitchFamily="18" charset="0"/>
        <a:ea typeface="+mn-ea"/>
        <a:cs typeface="Times New Roman" pitchFamily="18" charset="0"/>
      </a:defRPr>
    </a:lvl4pPr>
    <a:lvl5pPr marL="1828800" algn="l" defTabSz="914400" rtl="0" eaLnBrk="1" latinLnBrk="0" hangingPunct="1">
      <a:spcBef>
        <a:spcPts val="200"/>
      </a:spcBef>
      <a:spcAft>
        <a:spcPts val="200"/>
      </a:spcAft>
      <a:defRPr sz="12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ww.fredhutch.org/en/research/divisions/vaccine-infectious-disease-division/research/immunology-and-vaccine-development/be-the-generation/prep-tasp.html"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ewellproject.org/hiv-information/can-i-breastfeed-while-living-hiv-overview-infant-feeding-optio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naids.org/sites/default/files/media_asset/UNAIDS_2017_core-epidemiology-slides_en.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unaids.org/sites/default/files/media_asset/miles-to-go_en.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poz.com/article/unaids-reports-continued-progress-tackling-global-hiv"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A2EE40F-ACD0-41B9-BDD6-4FB605B5E874}" type="slidenum">
              <a:rPr lang="en-US" smtClean="0"/>
              <a:pPr/>
              <a:t>1</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
        <p:nvSpPr>
          <p:cNvPr id="9" name="Notes Placeholder 8"/>
          <p:cNvSpPr>
            <a:spLocks noGrp="1"/>
          </p:cNvSpPr>
          <p:nvPr>
            <p:ph type="body" sz="quarter" idx="15"/>
          </p:nvPr>
        </p:nvSpPr>
        <p:spPr/>
        <p:txBody>
          <a:bodyPr/>
          <a:lstStyle/>
          <a:p>
            <a:pPr defTabSz="956864">
              <a:defRPr/>
            </a:pPr>
            <a:r>
              <a:rPr lang="en-US" dirty="0"/>
              <a:t>No Participant Guide page.</a:t>
            </a:r>
          </a:p>
          <a:p>
            <a:r>
              <a:rPr lang="en-US" dirty="0"/>
              <a:t>Welcome participants to the course: Welcome to this workshop about HIV (Human Immunodeficiency Virus) prevention research. </a:t>
            </a:r>
          </a:p>
          <a:p>
            <a:r>
              <a:rPr lang="en-US" dirty="0"/>
              <a:t>Tell participants to make themselves comfortable. </a:t>
            </a:r>
          </a:p>
          <a:p>
            <a:r>
              <a:rPr lang="en-US" dirty="0"/>
              <a:t>Thank participants for coming to the workshop. Remind participants that the course will be more interesting and fun if they ask questions and share their experiences. </a:t>
            </a:r>
          </a:p>
          <a:p>
            <a:r>
              <a:rPr lang="en-US" dirty="0"/>
              <a:t>Distribute a copy of the Participant Guide to each attendee. Tell participants they</a:t>
            </a:r>
            <a:r>
              <a:rPr lang="en-US" baseline="0" dirty="0"/>
              <a:t> can</a:t>
            </a:r>
            <a:r>
              <a:rPr lang="en-US" dirty="0"/>
              <a:t> write their names on their copy, that the Participant Guide is a reference for the workshop and includes space for them to take notes during the workshop.</a:t>
            </a:r>
          </a:p>
          <a:p>
            <a:r>
              <a:rPr lang="en-US" dirty="0"/>
              <a:t>Explain that the Participant Guide contains a lot of information. Ask participants to look at the Table of Contents and review with them the topics covered in the course. Then show participants the Glossary at the back of the Participant Guide.</a:t>
            </a:r>
          </a:p>
          <a:p>
            <a:endParaRPr lang="en-US" dirty="0"/>
          </a:p>
        </p:txBody>
      </p:sp>
    </p:spTree>
    <p:extLst>
      <p:ext uri="{BB962C8B-B14F-4D97-AF65-F5344CB8AC3E}">
        <p14:creationId xmlns:p14="http://schemas.microsoft.com/office/powerpoint/2010/main" val="67193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a:t>
            </a:r>
          </a:p>
          <a:p>
            <a:r>
              <a:rPr lang="en-US" dirty="0"/>
              <a:t>Review the content on the slide.</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pages 55-56.</a:t>
            </a:r>
          </a:p>
          <a:p>
            <a:r>
              <a:rPr lang="en-US" dirty="0"/>
              <a:t>Introduce a small group activity.</a:t>
            </a:r>
          </a:p>
          <a:p>
            <a:pPr marL="179456" indent="-179456">
              <a:buFont typeface="Arial" pitchFamily="34" charset="0"/>
              <a:buChar char="•"/>
            </a:pPr>
            <a:r>
              <a:rPr lang="en-US" dirty="0"/>
              <a:t>Divide the whole group into 4 smaller groups.</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Possible answers include:</a:t>
            </a:r>
          </a:p>
          <a:p>
            <a:r>
              <a:rPr lang="en-GB" dirty="0"/>
              <a:t>Question</a:t>
            </a:r>
            <a:r>
              <a:rPr lang="en-US" dirty="0"/>
              <a:t> </a:t>
            </a:r>
            <a:r>
              <a:rPr lang="en-GB" dirty="0"/>
              <a:t>1: How can you use what you have learned about HIV prevention in your daily life? Understand the importance of testing; understand the tools available for HIV prevention.</a:t>
            </a:r>
            <a:endParaRPr lang="en-US" dirty="0"/>
          </a:p>
          <a:p>
            <a:r>
              <a:rPr lang="en-GB" dirty="0"/>
              <a:t>Question 2: If someone you know wants more information about HIV prevention, what would you tell them? Research the various HIV/AIDS websites; talk to doctors and other health care professionals.</a:t>
            </a:r>
            <a:endParaRPr lang="en-US" dirty="0"/>
          </a:p>
          <a:p>
            <a:r>
              <a:rPr lang="en-GB" dirty="0"/>
              <a:t>Question 3: If you were concerned about someone close to you becoming HIV positive, what would you do? Talk to them about condoms and </a:t>
            </a:r>
            <a:r>
              <a:rPr lang="en-GB" dirty="0" err="1"/>
              <a:t>PrEP</a:t>
            </a:r>
            <a:r>
              <a:rPr lang="en-GB" dirty="0"/>
              <a:t>; know how HIV is prevented and transmitted.</a:t>
            </a:r>
            <a:endParaRPr lang="en-US" dirty="0"/>
          </a:p>
          <a:p>
            <a:r>
              <a:rPr lang="en-GB" dirty="0"/>
              <a:t>Question 4: In what ways has this information about HIV prevention impacted YOU? More aware of prevention options; more aware of the importance of taking responsibility for my actions in preventing HIV.</a:t>
            </a:r>
            <a:endParaRPr lang="en-US" dirty="0"/>
          </a:p>
          <a:p>
            <a:r>
              <a:rPr lang="en-US" dirty="0"/>
              <a:t>Activity timing: 15 mins (5 mins to brainstorm their answers; 10 mins for the whole group sharing). Total time for this activity: 15 mins</a:t>
            </a:r>
          </a:p>
          <a:p>
            <a:r>
              <a:rPr lang="en-GB" dirty="0"/>
              <a:t>Allow for questions before ending the activity and going to the summary.</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100</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57.</a:t>
            </a:r>
          </a:p>
          <a:p>
            <a:pPr defTabSz="956864">
              <a:defRPr/>
            </a:pPr>
            <a:r>
              <a:rPr lang="en-US" dirty="0"/>
              <a:t>Review the content on the slide.</a:t>
            </a:r>
          </a:p>
          <a:p>
            <a:r>
              <a:rPr lang="en-US" dirty="0"/>
              <a:t>Review the objectives for this section. Tell participants: In this session, you learned about:</a:t>
            </a:r>
          </a:p>
          <a:p>
            <a:pPr marL="179433" indent="-179433">
              <a:buFont typeface="Arial" pitchFamily="34" charset="0"/>
              <a:buChar char="•"/>
            </a:pPr>
            <a:r>
              <a:rPr lang="en-US" dirty="0"/>
              <a:t>The qualities of high-impact HIV prevention</a:t>
            </a:r>
          </a:p>
          <a:p>
            <a:pPr marL="179433" indent="-179433">
              <a:buFont typeface="Arial" pitchFamily="34" charset="0"/>
              <a:buChar char="•"/>
            </a:pPr>
            <a:r>
              <a:rPr lang="en-US" dirty="0"/>
              <a:t>The HIV combination</a:t>
            </a:r>
            <a:r>
              <a:rPr lang="en-US" baseline="0" dirty="0"/>
              <a:t> </a:t>
            </a:r>
            <a:r>
              <a:rPr lang="en-US" dirty="0"/>
              <a:t>prevention toolbox and what it contains</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102</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a:t>
            </a:r>
            <a:r>
              <a:rPr lang="en-US"/>
              <a:t>page 62.</a:t>
            </a:r>
            <a:endParaRPr lang="en-US" dirty="0"/>
          </a:p>
          <a:p>
            <a:pPr defTabSz="956864">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103</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19401097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62.</a:t>
            </a:r>
          </a:p>
          <a:p>
            <a:pPr defTabSz="956864">
              <a:defRPr/>
            </a:pPr>
            <a:r>
              <a:rPr lang="en-US" dirty="0"/>
              <a:t>Tell participants before reviewing the slide content: In this session (What Are HIV Prevention Tools and How Are They Used in Prevention Research?), you will learn about…</a:t>
            </a:r>
          </a:p>
          <a:p>
            <a:pPr defTabSz="956864">
              <a:defRPr/>
            </a:pPr>
            <a:r>
              <a:rPr lang="en-US" dirty="0"/>
              <a:t>Review the objectives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104</a:t>
            </a:fld>
            <a:endParaRPr lang="en-US" dirty="0"/>
          </a:p>
        </p:txBody>
      </p:sp>
    </p:spTree>
    <p:extLst>
      <p:ext uri="{BB962C8B-B14F-4D97-AF65-F5344CB8AC3E}">
        <p14:creationId xmlns:p14="http://schemas.microsoft.com/office/powerpoint/2010/main" val="5414194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62.</a:t>
            </a:r>
          </a:p>
          <a:p>
            <a:pPr defTabSz="956864">
              <a:defRPr/>
            </a:pPr>
            <a:r>
              <a:rPr lang="en-US" dirty="0"/>
              <a:t>This section of the course is aimed at awareness level only. Specific trials/research are not discussed because it is too much information for this the</a:t>
            </a:r>
            <a:r>
              <a:rPr lang="en-US" baseline="0" dirty="0"/>
              <a:t> </a:t>
            </a:r>
            <a:r>
              <a:rPr lang="en-US" dirty="0"/>
              <a:t>time available. This section is also at the end of the day, so participants will likely be tired. This content is condensed from the content in the Introduction to remind participants that everything we’ve already talked about brings us to this point. For sessions where the course has been abbreviated and includes ONLY the content about the HIV prevention tools, additional presenter instructions will be required to ensure continuity. Any references to previous sections of the course should be omitted.</a:t>
            </a:r>
          </a:p>
          <a:p>
            <a:pPr defTabSz="956864">
              <a:defRPr/>
            </a:pPr>
            <a:r>
              <a:rPr lang="en-US" dirty="0"/>
              <a:t>Tell participants before reviewing the slide content: Research is looking at a number of ways to prevent the spread of HIV. It includes…</a:t>
            </a:r>
          </a:p>
          <a:p>
            <a:pPr defTabSz="956864">
              <a:defRPr/>
            </a:pPr>
            <a:r>
              <a:rPr lang="en-US" dirty="0"/>
              <a:t>Review the content on the slide.</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62-63.</a:t>
            </a:r>
          </a:p>
          <a:p>
            <a:r>
              <a:rPr lang="en-US" dirty="0"/>
              <a:t>Tell participants before reviewing the slide content: One of our goals today is to increase awareness of and knowledge about HIV prevention research. During this section of the course, we will focus on three important areas of biomedical prevention. When we talk about HIV prevention strategies and tools, we are looking at things that we already know are working, things that are being researched right now, and things that might work and that may be researched in the future.</a:t>
            </a:r>
          </a:p>
          <a:p>
            <a:pPr defTabSz="956864">
              <a:defRPr/>
            </a:pPr>
            <a:r>
              <a:rPr lang="en-US" dirty="0"/>
              <a:t>Review the animated graphic on the slide. Add the</a:t>
            </a:r>
            <a:r>
              <a:rPr lang="en-US" baseline="0" dirty="0"/>
              <a:t> following information as each section is revealed:</a:t>
            </a:r>
          </a:p>
          <a:p>
            <a:pPr lvl="0"/>
            <a:r>
              <a:rPr lang="en-US" dirty="0"/>
              <a:t>Provide definitions as each modality is revealed. Tell participants:</a:t>
            </a:r>
          </a:p>
          <a:p>
            <a:pPr marL="171405" marR="0" lvl="0" indent="-171405"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kern="1200" baseline="0" dirty="0">
                <a:solidFill>
                  <a:schemeClr val="tx1"/>
                </a:solidFill>
                <a:effectLst/>
                <a:latin typeface="Times New Roman" pitchFamily="18" charset="0"/>
                <a:ea typeface="+mn-ea"/>
                <a:cs typeface="Times New Roman" pitchFamily="18" charset="0"/>
              </a:rPr>
              <a:t>Pre-exposure prophylaxis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&amp; Integrated Strategies: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is an HIV prevention approach for HIV negative individuals to stay HIV-negative by taking anti-HIV medicines. There are two FDA approved medications for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One is called Truvada® and</a:t>
            </a:r>
            <a:r>
              <a:rPr lang="en-US" baseline="0" dirty="0"/>
              <a:t> the other is called </a:t>
            </a:r>
            <a:r>
              <a:rPr lang="en-US" sz="1000" kern="1200" baseline="0" dirty="0" err="1">
                <a:solidFill>
                  <a:schemeClr val="tx1"/>
                </a:solidFill>
                <a:effectLst/>
                <a:latin typeface="Times New Roman" pitchFamily="18" charset="0"/>
                <a:ea typeface="+mn-ea"/>
                <a:cs typeface="Times New Roman" pitchFamily="18" charset="0"/>
              </a:rPr>
              <a:t>Descovy</a:t>
            </a:r>
            <a:r>
              <a:rPr lang="en-US" sz="1000" kern="1200" baseline="0" dirty="0">
                <a:solidFill>
                  <a:schemeClr val="tx1"/>
                </a:solidFill>
                <a:effectLst/>
                <a:latin typeface="Times New Roman" pitchFamily="18" charset="0"/>
                <a:ea typeface="+mn-ea"/>
                <a:cs typeface="Times New Roman" pitchFamily="18" charset="0"/>
              </a:rPr>
              <a:t> ®.  Each is a pill approved for daily use in the US.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the use of anti-HIV medicines among people with HIV to reduce the likelihood of transmission to others.</a:t>
            </a:r>
            <a:r>
              <a:rPr lang="en-US" dirty="0"/>
              <a:t> “Integrated strategies” refers to other ways</a:t>
            </a:r>
            <a:r>
              <a:rPr lang="en-US" baseline="0" dirty="0"/>
              <a:t> of administering </a:t>
            </a:r>
            <a:r>
              <a:rPr lang="en-US" baseline="0" dirty="0" err="1"/>
              <a:t>PrEP</a:t>
            </a:r>
            <a:r>
              <a:rPr lang="en-US" baseline="0" dirty="0"/>
              <a:t> that are currently under research, like injections. More on those later. </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Microbicides: Microbicides are products being developed and tested in different forms like vaginal rings, rectal inserts, suppositories, douches, and gels that release drugs in the body over time. They are designed for people of all genders to be applied in the vagina or rectum to help prevent HIV during sex.</a:t>
            </a:r>
          </a:p>
          <a:p>
            <a:pPr marL="171405" indent="-171405">
              <a:buFont typeface="Arial" panose="020B0604020202020204" pitchFamily="34" charset="0"/>
              <a:buChar char="•"/>
            </a:pPr>
            <a:r>
              <a:rPr lang="en-US" dirty="0"/>
              <a:t>An HIV vaccine would teach the body to recognize the virus and activate protective cells to prevent infection or control disease. There is no HIV vaccine right now. But some clinical trials have given hope that an effective vaccine could be developed, and newer trials are ongoing to find out.</a:t>
            </a:r>
          </a:p>
          <a:p>
            <a:pPr defTabSz="956864">
              <a:defRPr/>
            </a:pP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106</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63.</a:t>
            </a:r>
          </a:p>
          <a:p>
            <a:r>
              <a:rPr lang="en-US" dirty="0"/>
              <a:t>Tell participants before reviewing the slide content: We call these medical prevention tools “modalities.”</a:t>
            </a:r>
          </a:p>
          <a:p>
            <a:r>
              <a:rPr lang="en-US" dirty="0"/>
              <a:t>Remind participants that:</a:t>
            </a:r>
          </a:p>
          <a:p>
            <a:pPr marL="179433" indent="-179433">
              <a:buFont typeface="Arial" pitchFamily="34" charset="0"/>
              <a:buChar char="•"/>
            </a:pPr>
            <a:r>
              <a:rPr lang="en-US" dirty="0"/>
              <a:t>They just saw this graphic introduced to all of the prevention techniques. </a:t>
            </a:r>
            <a:endParaRPr lang="en-US" b="1" dirty="0"/>
          </a:p>
          <a:p>
            <a:pPr marL="179433" indent="-179433">
              <a:buFont typeface="Arial" pitchFamily="34" charset="0"/>
              <a:buChar char="•"/>
            </a:pPr>
            <a:r>
              <a:rPr lang="en-US" dirty="0"/>
              <a:t>Just because we’re only talking about </a:t>
            </a:r>
            <a:r>
              <a:rPr lang="en-US" dirty="0" err="1"/>
              <a:t>PrEP</a:t>
            </a:r>
            <a:r>
              <a:rPr lang="en-US" dirty="0"/>
              <a:t> &amp; </a:t>
            </a:r>
            <a:r>
              <a:rPr lang="en-US" dirty="0" err="1"/>
              <a:t>TasP</a:t>
            </a:r>
            <a:r>
              <a:rPr lang="en-US" dirty="0"/>
              <a:t>, microbicides, and vaccines here doesn’t mean they should forget about the other prevention methods. </a:t>
            </a:r>
            <a:endParaRPr lang="en-US" b="1" dirty="0"/>
          </a:p>
          <a:p>
            <a:pPr marL="179433" indent="-179433">
              <a:buFont typeface="Arial" pitchFamily="34" charset="0"/>
              <a:buChar char="•"/>
            </a:pPr>
            <a:r>
              <a:rPr lang="en-US" dirty="0"/>
              <a:t>We said earlier that education and a combination of prevention approaches improves effectiveness.</a:t>
            </a:r>
            <a:endParaRPr lang="en-US" b="1" dirty="0"/>
          </a:p>
          <a:p>
            <a:pPr defTabSz="956982">
              <a:defRPr/>
            </a:pPr>
            <a:r>
              <a:rPr lang="en-US" dirty="0"/>
              <a:t>Tell participants after reviewing the slide content: Participation in research can lead to intervention and prevention.</a:t>
            </a:r>
            <a:endParaRPr lang="en-US" b="1" dirty="0"/>
          </a:p>
          <a:p>
            <a:pPr defTabSz="956864">
              <a:defRPr/>
            </a:pP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pages 64-65.</a:t>
            </a:r>
          </a:p>
          <a:p>
            <a:r>
              <a:rPr lang="en-US" dirty="0"/>
              <a:t>Tell participants before reviewing the slide content: A variety of HIV prevention research successes are creating a great deal of hope that we will soon be able to prevent the spread of HIV. Even when an approach or tool being tested does not work, researchers learn a great deal and can redirect their future efforts accordingly. </a:t>
            </a:r>
          </a:p>
          <a:p>
            <a:pPr defTabSz="956982">
              <a:defRPr/>
            </a:pPr>
            <a:r>
              <a:rPr lang="en-US" dirty="0"/>
              <a:t>Presenters should be prepared to check for updated information and data on the UNAIDS, CDC, NAID, and NIAID websites and provide updates, as needed.</a:t>
            </a:r>
          </a:p>
          <a:p>
            <a:pPr defTabSz="956982">
              <a:defRPr/>
            </a:pPr>
            <a:r>
              <a:rPr lang="en-US" dirty="0"/>
              <a:t>Introduce the overview graphic on the PPT slide. Each of the sections of the graphic will be described in detail on the following slides.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108</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64.</a:t>
            </a:r>
          </a:p>
          <a:p>
            <a:pPr defTabSz="956982">
              <a:defRPr/>
            </a:pPr>
            <a:r>
              <a:rPr lang="en-US" dirty="0"/>
              <a:t>This slide is the first piece of the overview graphic. </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109</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a:t>
            </a:r>
          </a:p>
          <a:p>
            <a:pPr defTabSz="957112">
              <a:defRPr/>
            </a:pPr>
            <a:r>
              <a:rPr lang="en-US" dirty="0"/>
              <a:t>Review the content on the slide.</a:t>
            </a:r>
          </a:p>
          <a:p>
            <a:pPr defTabSz="957112">
              <a:defRPr/>
            </a:pPr>
            <a:r>
              <a:rPr lang="en-US" dirty="0"/>
              <a:t>Tell participants: AIDS is caused by a virus called HIV (Human Immunodeficiency Virus). If you contract HIV, your body will try to fight the infection. However, the challenging thing about HIV is that it attacks the same parts of the immune system that would normally fight the infection. It also replicates</a:t>
            </a:r>
            <a:r>
              <a:rPr lang="en-US" baseline="0" dirty="0"/>
              <a:t> and mutates in ways that help it escape your immune system’s defenses.</a:t>
            </a:r>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64.</a:t>
            </a:r>
          </a:p>
          <a:p>
            <a:pPr defTabSz="956982">
              <a:defRPr/>
            </a:pPr>
            <a:r>
              <a:rPr lang="en-US" dirty="0"/>
              <a:t>Continue reviewing the overview graphic.</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110</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64.</a:t>
            </a:r>
          </a:p>
          <a:p>
            <a:pPr defTabSz="956982">
              <a:defRPr/>
            </a:pPr>
            <a:r>
              <a:rPr lang="en-US" dirty="0"/>
              <a:t>Continue reviewing the overview graphic.</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111</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65.</a:t>
            </a:r>
          </a:p>
          <a:p>
            <a:pPr defTabSz="956982">
              <a:defRPr/>
            </a:pPr>
            <a:r>
              <a:rPr lang="en-US" dirty="0"/>
              <a:t>Continue reviewing the overview graphic.</a:t>
            </a:r>
          </a:p>
          <a:p>
            <a:r>
              <a:rPr lang="en-US" dirty="0"/>
              <a:t>Review the content on the slide as it is revealed by the animation.</a:t>
            </a:r>
          </a:p>
          <a:p>
            <a:r>
              <a:rPr lang="en-US" dirty="0"/>
              <a:t>Tell participants after reviewing the first bullet:</a:t>
            </a:r>
            <a:r>
              <a:rPr lang="en-US" baseline="0" dirty="0"/>
              <a:t> A</a:t>
            </a:r>
            <a:r>
              <a:rPr lang="en-US" dirty="0"/>
              <a:t>long with other clinical trials, the iPrEx clinical</a:t>
            </a:r>
            <a:r>
              <a:rPr lang="en-US" baseline="0" dirty="0"/>
              <a:t> trial</a:t>
            </a:r>
            <a:r>
              <a:rPr lang="en-US" dirty="0"/>
              <a:t> helped pave the way for the approval by the FDA for use of Truvada® as PrEP.</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112</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65.</a:t>
            </a:r>
          </a:p>
          <a:p>
            <a:pPr defTabSz="956982">
              <a:defRPr/>
            </a:pPr>
            <a:r>
              <a:rPr lang="en-US" dirty="0"/>
              <a:t>Continue reviewing the overview graphic.</a:t>
            </a:r>
          </a:p>
          <a:p>
            <a:pPr defTabSz="956982">
              <a:defRPr/>
            </a:pPr>
            <a:r>
              <a:rPr lang="en-US" dirty="0"/>
              <a:t>Review the content on the slide as it is revealed by the animation.</a:t>
            </a:r>
          </a:p>
          <a:p>
            <a:r>
              <a:rPr lang="en-US" dirty="0"/>
              <a:t>After reviewing the slide content, stop for questions. The next three subsections are modality specific.</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113</a:t>
            </a:fld>
            <a:endParaRPr lang="en-US" dirty="0"/>
          </a:p>
        </p:txBody>
      </p:sp>
    </p:spTree>
    <p:extLst>
      <p:ext uri="{BB962C8B-B14F-4D97-AF65-F5344CB8AC3E}">
        <p14:creationId xmlns:p14="http://schemas.microsoft.com/office/powerpoint/2010/main" val="7916532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65.</a:t>
            </a:r>
          </a:p>
          <a:p>
            <a:pPr defTabSz="956982">
              <a:defRPr/>
            </a:pPr>
            <a:r>
              <a:rPr lang="en-US" dirty="0"/>
              <a:t>This slide is the first piece of the overview graphic. </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114</a:t>
            </a:fld>
            <a:endParaRPr lang="en-US" dirty="0"/>
          </a:p>
        </p:txBody>
      </p:sp>
    </p:spTree>
    <p:extLst>
      <p:ext uri="{BB962C8B-B14F-4D97-AF65-F5344CB8AC3E}">
        <p14:creationId xmlns:p14="http://schemas.microsoft.com/office/powerpoint/2010/main" val="41366329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65.</a:t>
            </a:r>
          </a:p>
          <a:p>
            <a:pPr defTabSz="956982">
              <a:defRPr/>
            </a:pPr>
            <a:r>
              <a:rPr lang="en-US" dirty="0"/>
              <a:t>Continue reviewing the overview graphic.</a:t>
            </a:r>
          </a:p>
          <a:p>
            <a:r>
              <a:rPr lang="en-US" dirty="0"/>
              <a:t>Review the content on the slide as it is revealed by the animation.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115</a:t>
            </a:fld>
            <a:endParaRPr lang="en-US" dirty="0"/>
          </a:p>
        </p:txBody>
      </p:sp>
    </p:spTree>
    <p:extLst>
      <p:ext uri="{BB962C8B-B14F-4D97-AF65-F5344CB8AC3E}">
        <p14:creationId xmlns:p14="http://schemas.microsoft.com/office/powerpoint/2010/main" val="42676748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66.</a:t>
            </a:r>
          </a:p>
          <a:p>
            <a:pPr defTabSz="956864">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116</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359709575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66.</a:t>
            </a:r>
          </a:p>
          <a:p>
            <a:r>
              <a:rPr lang="en-US" dirty="0"/>
              <a:t>Tell participants before reviewing the slide content: We said earlier that education and a combination of prevention approaches improves prevention effectiveness. The HIV combination</a:t>
            </a:r>
            <a:r>
              <a:rPr lang="en-US" baseline="0" dirty="0"/>
              <a:t> </a:t>
            </a:r>
            <a:r>
              <a:rPr lang="en-US" dirty="0"/>
              <a:t>prevention toolbox shows the importance of both medical and behavioral/physical tools. Combining multiple tools may provide the best method for HIV prevention. It is recommended that people who are prescribed PrEP also receive counseling as part of a comprehensive HIV prevention package and consistently use condoms. </a:t>
            </a:r>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66.</a:t>
            </a:r>
          </a:p>
          <a:p>
            <a:pPr defTabSz="956864">
              <a:defRPr/>
            </a:pPr>
            <a:r>
              <a:rPr lang="en-US" dirty="0"/>
              <a:t>Each of the following modalities stand alone in terms of content and can be pulled out, as needed. If presenting a modality outside of the main context of the training, discuss the toolbox graphic as an introduction. There is repetition of the graphic and some text to ensure that each modality stands alone. Repetition of the graphic is designed to remind participants which modality is being discussed and serve as a reminder of the toolbox.</a:t>
            </a:r>
          </a:p>
          <a:p>
            <a:pPr defTabSz="956864">
              <a:defRPr/>
            </a:pPr>
            <a:r>
              <a:rPr lang="en-US" dirty="0"/>
              <a:t>Tell participants after reviewing the last bullet:</a:t>
            </a:r>
          </a:p>
          <a:p>
            <a:pPr marL="179433" indent="-179433" defTabSz="956864">
              <a:buFont typeface="Arial" pitchFamily="34" charset="0"/>
              <a:buChar char="•"/>
              <a:defRPr/>
            </a:pPr>
            <a:r>
              <a:rPr lang="en-US" dirty="0"/>
              <a:t>This approach is only effective if the medication is taken exactly as prescribed on a consistent, daily basis.</a:t>
            </a:r>
          </a:p>
          <a:p>
            <a:pPr marL="179433" indent="-179433" defTabSz="956864">
              <a:buFont typeface="Arial" pitchFamily="34" charset="0"/>
              <a:buChar char="•"/>
              <a:defRPr/>
            </a:pPr>
            <a:r>
              <a:rPr lang="en-US" dirty="0"/>
              <a:t>The idea of PrEP is not new. It is the same idea behind taking birth control pills to prevent pregnancy or taking anti-malarial drugs before traveling to areas where malaria is an issue. People can be healthy but still taking a daily medication to avoid a specific health problem, such as HIV.</a:t>
            </a:r>
          </a:p>
          <a:p>
            <a:pPr marL="179433" indent="-179433" defTabSz="956864">
              <a:buFont typeface="Arial" pitchFamily="34" charset="0"/>
              <a:buChar char="•"/>
              <a:defRPr/>
            </a:pPr>
            <a:r>
              <a:rPr lang="en-US" dirty="0"/>
              <a:t>PrEP is only available by prescription.</a:t>
            </a:r>
          </a:p>
          <a:p>
            <a:r>
              <a:rPr lang="en-US" dirty="0"/>
              <a:t>Information related to the optional quiz (referring to injection drug use (IDU)): Q10: False.</a:t>
            </a:r>
          </a:p>
          <a:p>
            <a:r>
              <a:rPr lang="en-US" dirty="0"/>
              <a:t>Q: PrEP is an HIV prevention method intended for use by people living with HIV.</a:t>
            </a:r>
          </a:p>
          <a:p>
            <a:r>
              <a:rPr lang="en-US" dirty="0"/>
              <a:t>A: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an HIV prevention strategy in which HIV‐negative people are prescribed antiretroviral medication to reduce their chances of contracting HIV. However,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meaningful for people living with HIV too; it has been shown to be an effective HIV prevention method for mixed-status partners to help HIV-negative partners stay negative. Truvada® was the first pill approved by the U.S. Food and Drug Administration as daily oral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in 2012, and </a:t>
            </a:r>
            <a:r>
              <a:rPr lang="en-US" sz="1000" b="0" i="0" kern="1200" baseline="0" dirty="0" err="1">
                <a:solidFill>
                  <a:schemeClr val="tx1"/>
                </a:solidFill>
                <a:effectLst/>
                <a:latin typeface="Times New Roman" pitchFamily="18" charset="0"/>
                <a:ea typeface="+mn-ea"/>
                <a:cs typeface="Times New Roman" pitchFamily="18" charset="0"/>
              </a:rPr>
              <a:t>Descovy</a:t>
            </a:r>
            <a:r>
              <a:rPr lang="en-US" sz="1000" b="0" i="0" kern="1200" baseline="0" dirty="0">
                <a:solidFill>
                  <a:schemeClr val="tx1"/>
                </a:solidFill>
                <a:effectLst/>
                <a:latin typeface="Times New Roman" pitchFamily="18" charset="0"/>
                <a:ea typeface="+mn-ea"/>
                <a:cs typeface="Times New Roman" pitchFamily="18" charset="0"/>
              </a:rPr>
              <a:t>® was the second in 2019. Other medications are being researched as </a:t>
            </a:r>
            <a:r>
              <a:rPr lang="en-US" sz="1000" b="0" i="0" kern="1200" baseline="0" dirty="0" err="1">
                <a:solidFill>
                  <a:schemeClr val="tx1"/>
                </a:solidFill>
                <a:effectLst/>
                <a:latin typeface="Times New Roman" pitchFamily="18" charset="0"/>
                <a:ea typeface="+mn-ea"/>
                <a:cs typeface="Times New Roman" pitchFamily="18" charset="0"/>
              </a:rPr>
              <a:t>PrEP.</a:t>
            </a:r>
            <a:br>
              <a:rPr lang="en-US" dirty="0"/>
            </a:br>
            <a:endParaRPr lang="en-US" dirty="0"/>
          </a:p>
          <a:p>
            <a:r>
              <a:rPr lang="en-US" dirty="0"/>
              <a:t>Information related to the optional quiz included in the Participant Guide (referring to the importance of taking medication exactly as prescribed on a consistent, daily basis): Q8: False.</a:t>
            </a:r>
          </a:p>
          <a:p>
            <a:r>
              <a:rPr lang="en-US" dirty="0"/>
              <a:t>Q: PrEP is a way to prevent HIV by taking HIV treatment medication after exposure to the virus.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Among the many ways to prevent HIV, two strategies sound very similar but are quite different: </a:t>
            </a: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versus </a:t>
            </a: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a:t>
            </a:r>
            <a:br>
              <a:rPr lang="en-US" dirty="0"/>
            </a:b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Pre</a:t>
            </a:r>
            <a:r>
              <a:rPr lang="en-US" sz="1000" b="0" i="0" kern="1200" baseline="0" dirty="0">
                <a:solidFill>
                  <a:schemeClr val="tx1"/>
                </a:solidFill>
                <a:effectLst/>
                <a:latin typeface="Times New Roman" pitchFamily="18" charset="0"/>
                <a:ea typeface="+mn-ea"/>
                <a:cs typeface="Times New Roman" pitchFamily="18" charset="0"/>
              </a:rPr>
              <a:t>‐Exposure Prophylaxis. It involves prescribing anti-HIV medications to people who are HIV-negative </a:t>
            </a:r>
            <a:r>
              <a:rPr lang="en-US" sz="1000" b="0" i="0" u="sng" kern="1200" baseline="0" dirty="0">
                <a:solidFill>
                  <a:schemeClr val="tx1"/>
                </a:solidFill>
                <a:effectLst/>
                <a:latin typeface="Times New Roman" pitchFamily="18" charset="0"/>
                <a:ea typeface="+mn-ea"/>
                <a:cs typeface="Times New Roman" pitchFamily="18" charset="0"/>
              </a:rPr>
              <a:t>before</a:t>
            </a:r>
            <a:r>
              <a:rPr lang="en-US" sz="1000" b="0" i="0" kern="1200" baseline="0" dirty="0">
                <a:solidFill>
                  <a:schemeClr val="tx1"/>
                </a:solidFill>
                <a:effectLst/>
                <a:latin typeface="Times New Roman" pitchFamily="18" charset="0"/>
                <a:ea typeface="+mn-ea"/>
                <a:cs typeface="Times New Roman" pitchFamily="18" charset="0"/>
              </a:rPr>
              <a:t> they are exposed to HIV. People who are vulnerable to contracting HIV who take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every day as prescribed greatly lower their likelihood of contracting HIV. </a:t>
            </a:r>
            <a:br>
              <a:rPr lang="en-US" dirty="0"/>
            </a:b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Post</a:t>
            </a:r>
            <a:r>
              <a:rPr lang="en-US" sz="1000" b="0" i="0" kern="1200" baseline="0" dirty="0">
                <a:solidFill>
                  <a:schemeClr val="tx1"/>
                </a:solidFill>
                <a:effectLst/>
                <a:latin typeface="Times New Roman" pitchFamily="18" charset="0"/>
                <a:ea typeface="+mn-ea"/>
                <a:cs typeface="Times New Roman" pitchFamily="18" charset="0"/>
              </a:rPr>
              <a:t>-exposure prophylaxis. This involves taking antiretroviral medicine </a:t>
            </a:r>
            <a:r>
              <a:rPr lang="en-US" sz="1000" b="0" i="0" u="sng" kern="1200" baseline="0" dirty="0">
                <a:solidFill>
                  <a:schemeClr val="tx1"/>
                </a:solidFill>
                <a:effectLst/>
                <a:latin typeface="Times New Roman" pitchFamily="18" charset="0"/>
                <a:ea typeface="+mn-ea"/>
                <a:cs typeface="Times New Roman" pitchFamily="18" charset="0"/>
              </a:rPr>
              <a:t>after</a:t>
            </a:r>
            <a:r>
              <a:rPr lang="en-US" sz="1000" b="0" i="0" kern="1200" baseline="0" dirty="0">
                <a:solidFill>
                  <a:schemeClr val="tx1"/>
                </a:solidFill>
                <a:effectLst/>
                <a:latin typeface="Times New Roman" pitchFamily="18" charset="0"/>
                <a:ea typeface="+mn-ea"/>
                <a:cs typeface="Times New Roman" pitchFamily="18" charset="0"/>
              </a:rPr>
              <a:t> being potentially exposed to HIV to prevent the virus from establishing itself in the body. PEP must be started within 72 hours after a possible exposure to HIV.</a:t>
            </a:r>
          </a:p>
          <a:p>
            <a:endParaRPr lang="en-US" dirty="0"/>
          </a:p>
          <a:p>
            <a:pPr defTabSz="956864">
              <a:defRPr/>
            </a:pPr>
            <a:r>
              <a:rPr lang="en-US" dirty="0" err="1"/>
              <a:t>PrEP</a:t>
            </a:r>
            <a:r>
              <a:rPr lang="en-US" baseline="0" dirty="0"/>
              <a:t> and IDU: a study in Thailand showed a reduction in HIV contraction among PWID. Research in this area has not been extensive, but CDC recommends </a:t>
            </a:r>
            <a:r>
              <a:rPr lang="en-US" baseline="0" dirty="0" err="1"/>
              <a:t>PrEP</a:t>
            </a:r>
            <a:r>
              <a:rPr lang="en-US" baseline="0" dirty="0"/>
              <a:t> for people vulnerable to contracting HIV through IDU.</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67.</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b="0" i="0" kern="1200" baseline="0" dirty="0">
                <a:solidFill>
                  <a:schemeClr val="tx1"/>
                </a:solidFill>
                <a:effectLst/>
                <a:latin typeface="Times New Roman" pitchFamily="18" charset="0"/>
                <a:ea typeface="+mn-ea"/>
                <a:cs typeface="Times New Roman" pitchFamily="18" charset="0"/>
              </a:rPr>
              <a:t>Among the many ways to prevent HIV, two strategies sound very similar but are quite different: </a:t>
            </a: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versus </a:t>
            </a: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a:t>
            </a:r>
            <a:br>
              <a:rPr lang="en-US" dirty="0"/>
            </a:br>
            <a:br>
              <a:rPr lang="en-US" dirty="0"/>
            </a:br>
            <a:r>
              <a:rPr lang="en-US" sz="1000" b="0" i="1"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Pre</a:t>
            </a:r>
            <a:r>
              <a:rPr lang="en-US" sz="1000" b="0" i="0" kern="1200" baseline="0" dirty="0">
                <a:solidFill>
                  <a:schemeClr val="tx1"/>
                </a:solidFill>
                <a:effectLst/>
                <a:latin typeface="Times New Roman" pitchFamily="18" charset="0"/>
                <a:ea typeface="+mn-ea"/>
                <a:cs typeface="Times New Roman" pitchFamily="18" charset="0"/>
              </a:rPr>
              <a:t>‐Exposure Prophylaxis. It involves prescribing anti-HIV medications to people who are HIV-negative </a:t>
            </a:r>
            <a:r>
              <a:rPr lang="en-US" sz="1000" b="0" i="0" u="sng" kern="1200" baseline="0" dirty="0">
                <a:solidFill>
                  <a:schemeClr val="tx1"/>
                </a:solidFill>
                <a:effectLst/>
                <a:latin typeface="Times New Roman" pitchFamily="18" charset="0"/>
                <a:ea typeface="+mn-ea"/>
                <a:cs typeface="Times New Roman" pitchFamily="18" charset="0"/>
              </a:rPr>
              <a:t>before</a:t>
            </a:r>
            <a:r>
              <a:rPr lang="en-US" sz="1000" b="0" i="0" kern="1200" baseline="0" dirty="0">
                <a:solidFill>
                  <a:schemeClr val="tx1"/>
                </a:solidFill>
                <a:effectLst/>
                <a:latin typeface="Times New Roman" pitchFamily="18" charset="0"/>
                <a:ea typeface="+mn-ea"/>
                <a:cs typeface="Times New Roman" pitchFamily="18" charset="0"/>
              </a:rPr>
              <a:t> they are exposed to HIV. People who are vulnerable to contracting HIV who take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every day as prescribed greatly lower their likelihood of contracting HIV. </a:t>
            </a:r>
            <a:br>
              <a:rPr lang="en-US" dirty="0"/>
            </a:br>
            <a:br>
              <a:rPr lang="en-US" dirty="0"/>
            </a:b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Post</a:t>
            </a:r>
            <a:r>
              <a:rPr lang="en-US" sz="1000" b="0" i="0" kern="1200" baseline="0" dirty="0">
                <a:solidFill>
                  <a:schemeClr val="tx1"/>
                </a:solidFill>
                <a:effectLst/>
                <a:latin typeface="Times New Roman" pitchFamily="18" charset="0"/>
                <a:ea typeface="+mn-ea"/>
                <a:cs typeface="Times New Roman" pitchFamily="18" charset="0"/>
              </a:rPr>
              <a:t>-exposure prophylaxis. This involves taking antiretroviral medicine </a:t>
            </a:r>
            <a:r>
              <a:rPr lang="en-US" sz="1000" b="0" i="0" u="sng" kern="1200" baseline="0" dirty="0">
                <a:solidFill>
                  <a:schemeClr val="tx1"/>
                </a:solidFill>
                <a:effectLst/>
                <a:latin typeface="Times New Roman" pitchFamily="18" charset="0"/>
                <a:ea typeface="+mn-ea"/>
                <a:cs typeface="Times New Roman" pitchFamily="18" charset="0"/>
              </a:rPr>
              <a:t>after</a:t>
            </a:r>
            <a:r>
              <a:rPr lang="en-US" sz="1000" b="0" i="0" kern="1200" baseline="0" dirty="0">
                <a:solidFill>
                  <a:schemeClr val="tx1"/>
                </a:solidFill>
                <a:effectLst/>
                <a:latin typeface="Times New Roman" pitchFamily="18" charset="0"/>
                <a:ea typeface="+mn-ea"/>
                <a:cs typeface="Times New Roman" pitchFamily="18" charset="0"/>
              </a:rPr>
              <a:t> being potentially exposed to HIV to prevent the virus from establishing itself in the body. PEP must be started within 72 hours after a possible exposure to HIV. </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b="0" i="0" kern="1200" baseline="0" dirty="0">
              <a:solidFill>
                <a:schemeClr val="tx1"/>
              </a:solidFill>
              <a:effectLst/>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b="0" i="0" kern="1200" baseline="0" dirty="0">
                <a:solidFill>
                  <a:schemeClr val="tx1"/>
                </a:solidFill>
                <a:effectLst/>
                <a:latin typeface="Times New Roman" pitchFamily="18" charset="0"/>
                <a:ea typeface="+mn-ea"/>
                <a:cs typeface="Times New Roman" pitchFamily="18" charset="0"/>
              </a:rPr>
              <a:t>For more info and helpful videos explaining the differences between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and PEP, see: </a:t>
            </a:r>
            <a:r>
              <a:rPr lang="en-US" dirty="0">
                <a:hlinkClick r:id="rId3"/>
              </a:rPr>
              <a:t>http://www.fredhutch.org/en/research/divisions/vaccine-infectious-disease-division/research/immunology-and-vaccine-development/be-the-generation/prep-tasp.html</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119</a:t>
            </a:fld>
            <a:endParaRPr lang="en-US" dirty="0"/>
          </a:p>
        </p:txBody>
      </p:sp>
    </p:spTree>
    <p:extLst>
      <p:ext uri="{BB962C8B-B14F-4D97-AF65-F5344CB8AC3E}">
        <p14:creationId xmlns:p14="http://schemas.microsoft.com/office/powerpoint/2010/main" val="2900375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6.</a:t>
            </a:r>
          </a:p>
          <a:p>
            <a:pPr defTabSz="957112">
              <a:defRPr/>
            </a:pPr>
            <a:r>
              <a:rPr lang="en-US" dirty="0"/>
              <a:t>Review the content on the slide.</a:t>
            </a:r>
          </a:p>
          <a:p>
            <a:pPr marL="0" marR="0" lvl="0" indent="0" algn="l" defTabSz="957112" rtl="0" eaLnBrk="1" fontAlgn="auto" latinLnBrk="0" hangingPunct="1">
              <a:lnSpc>
                <a:spcPct val="100000"/>
              </a:lnSpc>
              <a:spcBef>
                <a:spcPts val="200"/>
              </a:spcBef>
              <a:spcAft>
                <a:spcPts val="200"/>
              </a:spcAft>
              <a:buClrTx/>
              <a:buSzTx/>
              <a:buFontTx/>
              <a:buNone/>
              <a:tabLst/>
              <a:defRPr/>
            </a:pPr>
            <a:r>
              <a:rPr lang="en-US" dirty="0"/>
              <a:t>Tell participants: When inside the body, HIV attacks and destroys the infection-fighting cytotoxic T-lymphocytes (T-cells), of the body’s immune system. The immune system is the body’s way to fight disease. Loss of T-cells makes it difficult for the immune system to fight infections. </a:t>
            </a:r>
          </a:p>
          <a:p>
            <a:pPr defTabSz="957112">
              <a:defRPr/>
            </a:pPr>
            <a:endParaRPr lang="en-US" dirty="0"/>
          </a:p>
          <a:p>
            <a:pPr defTabSz="957112">
              <a:defRPr/>
            </a:pPr>
            <a:r>
              <a:rPr lang="en-US" dirty="0"/>
              <a:t>Having HIV is not the same thing as having AIDS. AIDS develops over time as the HIV virus wears down the body’s immune system and destroys the T-cells. A person can progress from having the virus to having an AIDS diagnosis when the body’s immune system becomes highly compromised by the effects of the virus. This process can take ten or more years</a:t>
            </a:r>
            <a:r>
              <a:rPr lang="en-US" baseline="0" dirty="0"/>
              <a:t> in the absence of treatment.</a:t>
            </a:r>
            <a:endParaRPr lang="en-US" dirty="0"/>
          </a:p>
          <a:p>
            <a:endParaRPr lang="en-US" dirty="0"/>
          </a:p>
          <a:p>
            <a:r>
              <a:rPr lang="en-US" dirty="0"/>
              <a:t>People are diagnosed as having AIDS when their T-cell count is 200 or less. By comparison, CD4+ T-cell counts can vary in healthy persons but are usually between 700-1300 cells /mm</a:t>
            </a:r>
            <a:r>
              <a:rPr lang="en-US" baseline="30000" dirty="0"/>
              <a:t>3</a:t>
            </a:r>
            <a:r>
              <a:rPr lang="en-US" dirty="0"/>
              <a:t>. </a:t>
            </a:r>
          </a:p>
          <a:p>
            <a:endParaRPr lang="en-US" dirty="0"/>
          </a:p>
          <a:p>
            <a:r>
              <a:rPr lang="en-US" dirty="0"/>
              <a:t>(Presenter note: Other sources state varying data (e.g., the aids.gov website states 500-1000 cells/mm</a:t>
            </a:r>
            <a:r>
              <a:rPr lang="en-US" baseline="30000" dirty="0"/>
              <a:t>3</a:t>
            </a:r>
            <a:r>
              <a:rPr lang="en-US" dirty="0"/>
              <a:t>).</a:t>
            </a:r>
          </a:p>
          <a:p>
            <a:endParaRPr lang="en-US" dirty="0"/>
          </a:p>
          <a:p>
            <a:r>
              <a:rPr lang="en-US" dirty="0"/>
              <a:t>There is currently no scalable cure for HIV/AIDS*, but there are ways to help control the virus.</a:t>
            </a:r>
          </a:p>
          <a:p>
            <a:endParaRPr lang="en-US" dirty="0"/>
          </a:p>
          <a:p>
            <a:r>
              <a:rPr lang="en-US" dirty="0"/>
              <a:t>*Note that a very small number of people (2 people as of 2019)  have been cured of HIV, but the cure strategy that they underwent can not be applied to most PLHIV (which is why it has only worked in two people). The strategy involves a bone marrow transplant, which should only be performed in PLHIV who also have a form of cancer such as leukemia or lymphoma. Bone marrow transplants can have dangerous side effects, and they’re very expensive. So while two people have been cured of HIV, we still do not have a cure that would work for the vast majority of PLHIV in the world.</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a:t>
            </a:fld>
            <a:endParaRPr lang="en-US" dirty="0"/>
          </a:p>
        </p:txBody>
      </p:sp>
    </p:spTree>
    <p:extLst>
      <p:ext uri="{BB962C8B-B14F-4D97-AF65-F5344CB8AC3E}">
        <p14:creationId xmlns:p14="http://schemas.microsoft.com/office/powerpoint/2010/main" val="36953065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67.</a:t>
            </a:r>
          </a:p>
          <a:p>
            <a:r>
              <a:rPr lang="en-US" dirty="0"/>
              <a:t>Tell participants before reviewing the slide content: PrEP research focuses on using medications combined with other HIV prevention methods, including consistent use of condoms. </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120</a:t>
            </a:fld>
            <a:endParaRPr lang="en-US" dirty="0"/>
          </a:p>
        </p:txBody>
      </p:sp>
    </p:spTree>
    <p:extLst>
      <p:ext uri="{BB962C8B-B14F-4D97-AF65-F5344CB8AC3E}">
        <p14:creationId xmlns:p14="http://schemas.microsoft.com/office/powerpoint/2010/main" val="29003751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67.</a:t>
            </a:r>
          </a:p>
          <a:p>
            <a:pPr defTabSz="956982">
              <a:defRPr/>
            </a:pPr>
            <a:r>
              <a:rPr lang="en-US" dirty="0"/>
              <a:t>Tell participants before reviewing the slide content: oral </a:t>
            </a:r>
            <a:r>
              <a:rPr lang="en-US" dirty="0" err="1"/>
              <a:t>PrEP</a:t>
            </a:r>
            <a:r>
              <a:rPr lang="en-US" dirty="0"/>
              <a:t> milestones are…</a:t>
            </a:r>
          </a:p>
          <a:p>
            <a:pPr defTabSz="956982">
              <a:defRPr/>
            </a:pPr>
            <a:r>
              <a:rPr lang="en-US" dirty="0"/>
              <a:t>Review the animated content on the slide.</a:t>
            </a:r>
          </a:p>
          <a:p>
            <a:pPr marL="0" marR="0" lvl="0" indent="0" algn="l" defTabSz="956982" rtl="0" eaLnBrk="1" fontAlgn="auto" latinLnBrk="0" hangingPunct="1">
              <a:lnSpc>
                <a:spcPct val="100000"/>
              </a:lnSpc>
              <a:spcBef>
                <a:spcPts val="200"/>
              </a:spcBef>
              <a:spcAft>
                <a:spcPts val="200"/>
              </a:spcAft>
              <a:buClrTx/>
              <a:buSzTx/>
              <a:buFontTx/>
              <a:buNone/>
              <a:tabLst/>
              <a:defRPr/>
            </a:pPr>
            <a:r>
              <a:rPr lang="en-US" dirty="0"/>
              <a:t>We can also add to this list the FDA approval of </a:t>
            </a:r>
            <a:r>
              <a:rPr lang="en-US" dirty="0" err="1"/>
              <a:t>Descovy</a:t>
            </a:r>
            <a:r>
              <a:rPr lang="en-US" dirty="0"/>
              <a:t> as </a:t>
            </a:r>
            <a:r>
              <a:rPr lang="en-US" dirty="0" err="1"/>
              <a:t>PrEP</a:t>
            </a:r>
            <a:r>
              <a:rPr lang="en-US" dirty="0"/>
              <a:t> in October 2019, and there are sure to be more options for </a:t>
            </a:r>
            <a:r>
              <a:rPr lang="en-US" dirty="0" err="1"/>
              <a:t>PrEP</a:t>
            </a:r>
            <a:r>
              <a:rPr lang="en-US" dirty="0"/>
              <a:t> approved in years to come.</a:t>
            </a:r>
          </a:p>
          <a:p>
            <a:r>
              <a:rPr lang="en-US" dirty="0"/>
              <a:t>Information related to the optional quiz (end of bullet under January 2011): Q9: True.</a:t>
            </a:r>
          </a:p>
          <a:p>
            <a:r>
              <a:rPr lang="en-US" dirty="0"/>
              <a:t>Q: Daily oral </a:t>
            </a:r>
            <a:r>
              <a:rPr lang="en-US" dirty="0" err="1"/>
              <a:t>PrEP</a:t>
            </a:r>
            <a:r>
              <a:rPr lang="en-US" dirty="0"/>
              <a:t> has been shown to reduce people’s chances of contracting HIV among gay men, transgender women, and inf couples where one person has HIV and the other does not.</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Daily oral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has been shown to help reduce the likelihood of contracting HIV in multiple studies, including in gay men and other men who have sex with men, transgender women, and couples where partners have different HIV statuses. Oral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highly effective with daily use, with some studies demonstrating a more than 90 percent reduction in HIV acquisition.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121</a:t>
            </a:fld>
            <a:endParaRPr lang="en-US" dirty="0"/>
          </a:p>
        </p:txBody>
      </p:sp>
    </p:spTree>
    <p:extLst>
      <p:ext uri="{BB962C8B-B14F-4D97-AF65-F5344CB8AC3E}">
        <p14:creationId xmlns:p14="http://schemas.microsoft.com/office/powerpoint/2010/main" val="8370658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We will focus on Truvada instead of </a:t>
            </a:r>
            <a:r>
              <a:rPr lang="en-US" dirty="0" err="1"/>
              <a:t>Descovy</a:t>
            </a:r>
            <a:r>
              <a:rPr lang="en-US" dirty="0"/>
              <a:t> because Truvada is approved for anyone vulnerable to HIV acquisition, while </a:t>
            </a:r>
            <a:r>
              <a:rPr lang="en-US" dirty="0" err="1"/>
              <a:t>Descovy</a:t>
            </a:r>
            <a:r>
              <a:rPr lang="en-US" dirty="0"/>
              <a:t> has limited approval.</a:t>
            </a:r>
          </a:p>
          <a:p>
            <a:endParaRPr lang="en-US" dirty="0"/>
          </a:p>
          <a:p>
            <a:r>
              <a:rPr lang="en-US" dirty="0"/>
              <a:t>Participant Guide page 68.</a:t>
            </a:r>
          </a:p>
          <a:p>
            <a:pPr defTabSz="956982">
              <a:defRPr/>
            </a:pPr>
            <a:r>
              <a:rPr lang="en-US" dirty="0"/>
              <a:t>Review the content on the slide.</a:t>
            </a:r>
          </a:p>
          <a:p>
            <a:pPr defTabSz="956982">
              <a:defRPr/>
            </a:pPr>
            <a:r>
              <a:rPr lang="en-US" dirty="0"/>
              <a:t>Add the following information for the bullets:</a:t>
            </a:r>
          </a:p>
          <a:p>
            <a:pPr marL="179433" indent="-179433" defTabSz="956982">
              <a:buFont typeface="Arial" pitchFamily="34" charset="0"/>
              <a:buChar char="•"/>
              <a:defRPr/>
            </a:pPr>
            <a:r>
              <a:rPr lang="en-US" dirty="0"/>
              <a:t>Truvada® (also known as TDF/FTC) is FDA-approved for daily use for HIV prevention: For HIV treatment, Truvada</a:t>
            </a:r>
            <a:r>
              <a:rPr lang="en-US" baseline="30000" dirty="0"/>
              <a:t>® </a:t>
            </a:r>
            <a:r>
              <a:rPr lang="en-US" dirty="0"/>
              <a:t>is approved only in combination with other ARVs.</a:t>
            </a:r>
          </a:p>
          <a:p>
            <a:pPr marL="179433" indent="-179433" defTabSz="956982">
              <a:buFont typeface="Arial" pitchFamily="34" charset="0"/>
              <a:buChar char="•"/>
              <a:defRPr/>
            </a:pPr>
            <a:r>
              <a:rPr lang="en-US" dirty="0"/>
              <a:t>It is recommended that people who are prescribed PrEP continue to use condoms. Like any prevention modality (including condoms),</a:t>
            </a:r>
            <a:r>
              <a:rPr lang="en-US" baseline="0" dirty="0"/>
              <a:t> </a:t>
            </a:r>
            <a:r>
              <a:rPr lang="en-US" dirty="0"/>
              <a:t>PrEP is not 100% effective in preventing HIV, and it does not prevent the transmission of other sexual transmitted infections such as syphilis or gonorrhea.</a:t>
            </a:r>
          </a:p>
          <a:p>
            <a:pPr marL="179433" indent="-179433" defTabSz="956982">
              <a:buFont typeface="Arial" pitchFamily="34" charset="0"/>
              <a:buChar char="•"/>
              <a:defRPr/>
            </a:pP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122</a:t>
            </a:fld>
            <a:endParaRPr lang="en-US" dirty="0"/>
          </a:p>
        </p:txBody>
      </p:sp>
    </p:spTree>
    <p:extLst>
      <p:ext uri="{BB962C8B-B14F-4D97-AF65-F5344CB8AC3E}">
        <p14:creationId xmlns:p14="http://schemas.microsoft.com/office/powerpoint/2010/main" val="8884653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68.</a:t>
            </a:r>
          </a:p>
          <a:p>
            <a:pPr defTabSz="956982">
              <a:defRPr/>
            </a:pPr>
            <a:r>
              <a:rPr lang="en-US" dirty="0"/>
              <a:t>Tell participants before reviewing the slide content: While the availability of Truvada® as a prescription for use as PrEP is a major breakthrough, it still has limitations (particularly around access), and there are specific guidelines for use.</a:t>
            </a:r>
          </a:p>
          <a:p>
            <a:pPr defTabSz="956982">
              <a:defRPr/>
            </a:pPr>
            <a:r>
              <a:rPr lang="en-US" dirty="0"/>
              <a:t>Continue reviewing the guidelines for using Truvada</a:t>
            </a:r>
            <a:r>
              <a:rPr lang="en-US" baseline="30000" dirty="0"/>
              <a:t>®</a:t>
            </a:r>
            <a:r>
              <a:rPr lang="en-US" dirty="0"/>
              <a:t>.</a:t>
            </a:r>
            <a:r>
              <a:rPr lang="en-US" baseline="0" dirty="0"/>
              <a:t> </a:t>
            </a:r>
            <a:endParaRPr lang="en-US" baseline="30000"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123</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68.</a:t>
            </a:r>
          </a:p>
          <a:p>
            <a:pPr defTabSz="956982">
              <a:defRPr/>
            </a:pPr>
            <a:r>
              <a:rPr lang="en-US" dirty="0"/>
              <a:t>Continue reviewing the guidelines for using Truvada</a:t>
            </a:r>
            <a:r>
              <a:rPr lang="en-US" baseline="30000" dirty="0"/>
              <a:t>®</a:t>
            </a:r>
            <a:r>
              <a:rPr lang="en-US" dirty="0"/>
              <a:t>.</a:t>
            </a:r>
            <a:endParaRPr lang="en-US" baseline="0" dirty="0"/>
          </a:p>
          <a:p>
            <a:pPr defTabSz="956982">
              <a:defRPr/>
            </a:pPr>
            <a:r>
              <a:rPr lang="en-US" dirty="0"/>
              <a:t>Presenters should be prepared to check for updated information and data on the UNAIDS, CDC, NAID, and NIAID websites and provide updates, as needed.</a:t>
            </a:r>
          </a:p>
          <a:p>
            <a:pPr defTabSz="956982">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124</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68.</a:t>
            </a:r>
          </a:p>
          <a:p>
            <a:pPr defTabSz="956982">
              <a:defRPr/>
            </a:pPr>
            <a:r>
              <a:rPr lang="en-US" dirty="0"/>
              <a:t>Continue reviewing the guidelines for using Truvada</a:t>
            </a:r>
            <a:r>
              <a:rPr lang="en-US" baseline="30000" dirty="0"/>
              <a:t>®</a:t>
            </a:r>
            <a:r>
              <a:rPr lang="en-US" dirty="0"/>
              <a:t>.</a:t>
            </a:r>
            <a:endParaRPr lang="en-US" baseline="0" dirty="0"/>
          </a:p>
          <a:p>
            <a:pPr defTabSz="956982">
              <a:defRPr/>
            </a:pPr>
            <a:r>
              <a:rPr lang="en-US" dirty="0"/>
              <a:t>Add the following information:</a:t>
            </a:r>
            <a:r>
              <a:rPr lang="en-US" baseline="0" dirty="0"/>
              <a:t> </a:t>
            </a:r>
            <a:r>
              <a:rPr lang="en-US" dirty="0"/>
              <a:t>To get Truvada</a:t>
            </a:r>
            <a:r>
              <a:rPr lang="en-US" baseline="30000" dirty="0"/>
              <a:t>®</a:t>
            </a:r>
            <a:r>
              <a:rPr lang="en-US" dirty="0"/>
              <a:t>, one must initiate a conversation with their doctor.</a:t>
            </a:r>
            <a:endParaRPr lang="en-US" baseline="30000"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125</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69.</a:t>
            </a:r>
          </a:p>
          <a:p>
            <a:pPr defTabSz="956982">
              <a:defRPr/>
            </a:pPr>
            <a:r>
              <a:rPr lang="en-US" dirty="0"/>
              <a:t>Tell participants before reviewing the slide content: Although PrEP has now been approved in the U.S., ongoing PrEP research is still needed. There is currently research of different oral dosing strategies, long-acting injectables, implants, and other drugs that could be used as PrEP.</a:t>
            </a:r>
          </a:p>
          <a:p>
            <a:pPr defTabSz="956982">
              <a:defRPr/>
            </a:pPr>
            <a:r>
              <a:rPr lang="en-US" dirty="0"/>
              <a:t>Tell participants after the last section of the Implementation research part of the graphic is revealed: This research will not only continue to examine the effectiveness of PrEP, but will also examine the factors that may impact access to PrEP and decisions to use this HIV prevention tool within various groups of people, such as young men who have sex with men (YMSM).</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126</a:t>
            </a:fld>
            <a:endParaRPr lang="en-US" dirty="0"/>
          </a:p>
        </p:txBody>
      </p:sp>
    </p:spTree>
    <p:extLst>
      <p:ext uri="{BB962C8B-B14F-4D97-AF65-F5344CB8AC3E}">
        <p14:creationId xmlns:p14="http://schemas.microsoft.com/office/powerpoint/2010/main" val="31970258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70.</a:t>
            </a:r>
          </a:p>
          <a:p>
            <a:r>
              <a:rPr lang="en-US" dirty="0"/>
              <a:t>Introduce a small group activity. 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three modalities.</a:t>
            </a:r>
          </a:p>
          <a:p>
            <a:r>
              <a:rPr lang="en-US" dirty="0"/>
              <a:t>Possible answers include: </a:t>
            </a:r>
          </a:p>
          <a:p>
            <a:r>
              <a:rPr lang="en-US" dirty="0"/>
              <a:t>Question 1: What thoughts, questions and concerns came to your mind about PrEP as you heard/read information about this HIV prevention modality? The importance of getting tested; cost of the medications; importance of regular medication use.</a:t>
            </a:r>
          </a:p>
          <a:p>
            <a:r>
              <a:rPr lang="en-GB" dirty="0"/>
              <a:t>Question 2: </a:t>
            </a:r>
            <a:r>
              <a:rPr lang="en-US" dirty="0"/>
              <a:t>If you were asked to speak to an audience about PrEP, what would be the three most important messages you would want to convey? It is nearly 100% effective if taken correctly; Get tested; take the recommended medication dose as directed consistently.</a:t>
            </a:r>
          </a:p>
          <a:p>
            <a:r>
              <a:rPr lang="en-US" dirty="0"/>
              <a:t>Allow approximately 5 min for each person to answer the question. Ask for volunteers to share their answers. Allow approximately 5 mins to share answers.</a:t>
            </a:r>
          </a:p>
          <a:p>
            <a:r>
              <a:rPr lang="en-US" dirty="0"/>
              <a:t>Total time for this activity: 10 mins</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127</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71.</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PrEP combined with other behavioral/physical tools. Combining multiple tools may provide the best method for HIV prevention.</a:t>
            </a:r>
          </a:p>
          <a:p>
            <a:pPr defTabSz="956982">
              <a:defRPr/>
            </a:pPr>
            <a:endParaRPr lang="en-US" dirty="0"/>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6982">
              <a:defRPr/>
            </a:pPr>
            <a:r>
              <a:rPr lang="en-US" dirty="0"/>
              <a:t>Stop to ask/answer questions before moving to the next modality.</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129</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7</a:t>
            </a:r>
          </a:p>
          <a:p>
            <a:pPr defTabSz="957112">
              <a:defRPr/>
            </a:pPr>
            <a:endParaRPr lang="en-US" dirty="0"/>
          </a:p>
          <a:p>
            <a:pPr marL="0" marR="0" lvl="0" indent="0" algn="l" defTabSz="957112" rtl="0" eaLnBrk="1" fontAlgn="auto" latinLnBrk="0" hangingPunct="1">
              <a:lnSpc>
                <a:spcPct val="100000"/>
              </a:lnSpc>
              <a:spcBef>
                <a:spcPts val="200"/>
              </a:spcBef>
              <a:spcAft>
                <a:spcPts val="200"/>
              </a:spcAft>
              <a:buClrTx/>
              <a:buSzTx/>
              <a:buFontTx/>
              <a:buNone/>
              <a:tabLst/>
              <a:defRPr/>
            </a:pPr>
            <a:r>
              <a:rPr lang="en-US" dirty="0"/>
              <a:t>Ask participants if they know where HIV can be found in the human body. Allow a very short time (1-2 mins) for responses before continuing with the presentation. Do provide feedback to participant responses.</a:t>
            </a:r>
          </a:p>
          <a:p>
            <a:pPr defTabSz="957112">
              <a:defRPr/>
            </a:pPr>
            <a:endParaRPr lang="en-US" dirty="0"/>
          </a:p>
          <a:p>
            <a:pPr defTabSz="957112">
              <a:defRPr/>
            </a:pPr>
            <a:r>
              <a:rPr lang="en-US" dirty="0"/>
              <a:t>Tell participants: HIV is found in blood and other bodily fluids (such as semen, vaginal fluids, and breast milk). HIV is not found in saliva or urine. HIV cannot live for long outside the body. To contract HIV, bodily fluid containing HIV must enter another person’s body. The virus can enter the body through the bloodstream or by passing through delicate mucous membranes (such as inside the vagina, mouth, rectum, or urethra).</a:t>
            </a:r>
          </a:p>
          <a:p>
            <a:pPr defTabSz="957112">
              <a:defRPr/>
            </a:pPr>
            <a:r>
              <a:rPr lang="en-US" dirty="0"/>
              <a:t>Review the content on the slide.</a:t>
            </a:r>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 72</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130</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2865802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72.</a:t>
            </a:r>
          </a:p>
          <a:p>
            <a:r>
              <a:rPr lang="en-US" dirty="0"/>
              <a:t>Tell participants before reviewing the slide content: We just</a:t>
            </a:r>
            <a:r>
              <a:rPr lang="en-US" baseline="0" dirty="0"/>
              <a:t> talked about </a:t>
            </a:r>
            <a:r>
              <a:rPr lang="en-US" baseline="0" dirty="0" err="1"/>
              <a:t>PrEP</a:t>
            </a:r>
            <a:r>
              <a:rPr lang="en-US" dirty="0" err="1"/>
              <a:t>.</a:t>
            </a:r>
            <a:r>
              <a:rPr lang="en-US" dirty="0"/>
              <a:t> Now let’s talk about another</a:t>
            </a:r>
            <a:r>
              <a:rPr lang="en-US" baseline="0" dirty="0"/>
              <a:t> highly effective HIV prevention method: Treatment as Prevention, or “</a:t>
            </a:r>
            <a:r>
              <a:rPr lang="en-US" baseline="0" dirty="0" err="1"/>
              <a:t>TasP</a:t>
            </a:r>
            <a:r>
              <a:rPr lang="en-US" baseline="0" dirty="0"/>
              <a:t>.”</a:t>
            </a:r>
            <a:endParaRPr lang="en-US" b="1" dirty="0"/>
          </a:p>
          <a:p>
            <a:r>
              <a:rPr lang="en-US" dirty="0"/>
              <a:t>Tell participants after reviewing the slide content:</a:t>
            </a:r>
            <a:r>
              <a:rPr lang="en-US" baseline="0" dirty="0"/>
              <a:t> </a:t>
            </a:r>
            <a:r>
              <a:rPr lang="en-US" sz="1000" kern="1200" baseline="0" dirty="0">
                <a:solidFill>
                  <a:schemeClr val="tx1"/>
                </a:solidFill>
                <a:effectLst/>
                <a:latin typeface="Times New Roman" pitchFamily="18" charset="0"/>
                <a:ea typeface="+mn-ea"/>
                <a:cs typeface="Times New Roman" pitchFamily="18" charset="0"/>
              </a:rPr>
              <a:t>While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is only to be used by people who do not have HIV,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an approach for people living with HIV to reduce the likelihood of passing HIV to others.</a:t>
            </a:r>
            <a:endParaRPr lang="en-US" baseline="0" dirty="0"/>
          </a:p>
          <a:p>
            <a:r>
              <a:rPr lang="en-US" baseline="0" dirty="0"/>
              <a:t> </a:t>
            </a: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131</a:t>
            </a:fld>
            <a:endParaRPr lang="en-US" dirty="0"/>
          </a:p>
        </p:txBody>
      </p:sp>
    </p:spTree>
    <p:extLst>
      <p:ext uri="{BB962C8B-B14F-4D97-AF65-F5344CB8AC3E}">
        <p14:creationId xmlns:p14="http://schemas.microsoft.com/office/powerpoint/2010/main" val="16706339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72.</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Both </a:t>
            </a:r>
            <a:r>
              <a:rPr lang="en-US" baseline="0" dirty="0" err="1"/>
              <a:t>PrEP</a:t>
            </a:r>
            <a:r>
              <a:rPr lang="en-US" baseline="0" dirty="0"/>
              <a:t> and </a:t>
            </a:r>
            <a:r>
              <a:rPr lang="en-US" baseline="0" dirty="0" err="1"/>
              <a:t>TasP</a:t>
            </a:r>
            <a:r>
              <a:rPr lang="en-US" baseline="0" dirty="0"/>
              <a:t> involve people taking anti-HIV medications. The difference is that people who are HIV-negative take medications in the </a:t>
            </a:r>
            <a:r>
              <a:rPr lang="en-US" baseline="0" dirty="0" err="1"/>
              <a:t>PrEP</a:t>
            </a:r>
            <a:r>
              <a:rPr lang="en-US" baseline="0" dirty="0"/>
              <a:t> approach to lower their likelihood of getting HIV, while people who are living with HIV take medications to treat their condition, which also results in a reduction in the likelihood of HIV transmission to others. This is why we call it “Treatment as Prevention,” or “</a:t>
            </a:r>
            <a:r>
              <a:rPr lang="en-US" baseline="0" dirty="0" err="1"/>
              <a:t>TasP</a:t>
            </a:r>
            <a:r>
              <a:rPr lang="en-US" baseline="0" dirty="0"/>
              <a:t>.”</a:t>
            </a:r>
            <a:endParaRPr lang="en-US" dirty="0"/>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As discussed previously in the history of HIV, we have had effective combination anti-retroviral therapies for treating HIV since 1996. Today, many people with HIV take only one pill a day to successfully treat HIV and live healthy lives with life expectancy nearly equal to that of people who do not have HIV. There are now many different options for drug regimens prescribed to treat HIV, and the main purpose of anti-retroviral therapy is to control the amount of HIV in the body to keep the immune systems of people with HIV healthy, protecting against opportunistic infections and the development of AIDS. Additionally, we have learned through clinical research that ART is also highly effective in preventing the transmission of HIV to others. By successfully treating HIV in people living with the virus, we are also preventing new transmissions. This is why we call it Treatment as Prevention (</a:t>
            </a:r>
            <a:r>
              <a:rPr lang="en-US" baseline="0" dirty="0" err="1"/>
              <a:t>TasP</a:t>
            </a:r>
            <a:r>
              <a:rPr lang="en-US" baseline="0" dirty="0"/>
              <a:t>).</a:t>
            </a:r>
            <a:endParaRPr lang="en-US" b="1"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132</a:t>
            </a:fld>
            <a:endParaRPr lang="en-US" dirty="0"/>
          </a:p>
        </p:txBody>
      </p:sp>
    </p:spTree>
    <p:extLst>
      <p:ext uri="{BB962C8B-B14F-4D97-AF65-F5344CB8AC3E}">
        <p14:creationId xmlns:p14="http://schemas.microsoft.com/office/powerpoint/2010/main" val="15877305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73.</a:t>
            </a:r>
          </a:p>
          <a:p>
            <a:pPr defTabSz="956982">
              <a:defRPr/>
            </a:pPr>
            <a:r>
              <a:rPr lang="en-US" dirty="0"/>
              <a:t>Review the animated content on the slide.</a:t>
            </a:r>
          </a:p>
          <a:p>
            <a:endParaRPr lang="en-US" dirty="0"/>
          </a:p>
          <a:p>
            <a:endParaRPr lang="en-US" dirty="0"/>
          </a:p>
          <a:p>
            <a:pPr lvl="0"/>
            <a:r>
              <a:rPr lang="en-US" dirty="0"/>
              <a:t>HPTN 502: </a:t>
            </a:r>
            <a:r>
              <a:rPr lang="en-US" sz="1000" kern="1200" baseline="0" dirty="0">
                <a:solidFill>
                  <a:schemeClr val="tx1"/>
                </a:solidFill>
                <a:effectLst/>
                <a:latin typeface="Times New Roman" pitchFamily="18" charset="0"/>
                <a:ea typeface="+mn-ea"/>
                <a:cs typeface="Times New Roman" pitchFamily="18" charset="0"/>
              </a:rPr>
              <a:t>In 2011, the HPTN 052 study became the first randomized clinical trial to show that early ART improves health outcomes for people with HIV</a:t>
            </a:r>
          </a:p>
          <a:p>
            <a:pPr lvl="1"/>
            <a:r>
              <a:rPr lang="en-US" sz="1000" kern="1200" dirty="0">
                <a:solidFill>
                  <a:schemeClr val="tx1"/>
                </a:solidFill>
                <a:effectLst/>
                <a:latin typeface="Times New Roman" pitchFamily="18" charset="0"/>
                <a:ea typeface="+mn-ea"/>
                <a:cs typeface="Times New Roman" pitchFamily="18" charset="0"/>
              </a:rPr>
              <a:t>It also showed that ART helps prevent transmission to HIV-negative sex partners. In the study, ART reduced HIV transmission by 96% overall. Stunningly, it also reduced HIV transmission by 100% when study participants taking ART had achieved viral suppression, meaning the ART was working such that the amount of HIV in the body had durably dropped below 200 copies per mm</a:t>
            </a:r>
            <a:r>
              <a:rPr lang="en-US" sz="1000" kern="1200" baseline="30000" dirty="0">
                <a:solidFill>
                  <a:schemeClr val="tx1"/>
                </a:solidFill>
                <a:effectLst/>
                <a:latin typeface="Times New Roman" pitchFamily="18" charset="0"/>
                <a:ea typeface="+mn-ea"/>
                <a:cs typeface="Times New Roman" pitchFamily="18" charset="0"/>
              </a:rPr>
              <a:t>3</a:t>
            </a:r>
            <a:r>
              <a:rPr lang="en-US" sz="1000" kern="1200" dirty="0">
                <a:solidFill>
                  <a:schemeClr val="tx1"/>
                </a:solidFill>
                <a:effectLst/>
                <a:latin typeface="Times New Roman" pitchFamily="18" charset="0"/>
                <a:ea typeface="+mn-ea"/>
                <a:cs typeface="Times New Roman" pitchFamily="18" charset="0"/>
              </a:rPr>
              <a:t>. This is also known as “undetectable.”</a:t>
            </a:r>
          </a:p>
          <a:p>
            <a:pPr lvl="1"/>
            <a:r>
              <a:rPr lang="en-US" sz="1000" kern="1200" dirty="0">
                <a:solidFill>
                  <a:schemeClr val="tx1"/>
                </a:solidFill>
                <a:effectLst/>
                <a:latin typeface="Times New Roman" pitchFamily="18" charset="0"/>
                <a:ea typeface="+mn-ea"/>
                <a:cs typeface="Times New Roman" pitchFamily="18" charset="0"/>
              </a:rPr>
              <a:t>This study paved the way for a massive global campaign called U=U, which means “undetectable equals </a:t>
            </a:r>
            <a:r>
              <a:rPr lang="en-US" sz="1000" kern="1200" dirty="0" err="1">
                <a:solidFill>
                  <a:schemeClr val="tx1"/>
                </a:solidFill>
                <a:effectLst/>
                <a:latin typeface="Times New Roman" pitchFamily="18" charset="0"/>
                <a:ea typeface="+mn-ea"/>
                <a:cs typeface="Times New Roman" pitchFamily="18" charset="0"/>
              </a:rPr>
              <a:t>untransmittable</a:t>
            </a:r>
            <a:r>
              <a:rPr lang="en-US" sz="1000" kern="1200" dirty="0">
                <a:solidFill>
                  <a:schemeClr val="tx1"/>
                </a:solidFill>
                <a:effectLst/>
                <a:latin typeface="Times New Roman" pitchFamily="18" charset="0"/>
                <a:ea typeface="+mn-ea"/>
                <a:cs typeface="Times New Roman" pitchFamily="18" charset="0"/>
              </a:rPr>
              <a:t>.” In other words, people with HIV who have an undetectable viral load cannot transmit HIV to their sex partners. The U=U concept applies only to sexual transmission of HIV; having an undetectable viral load is not 100% protective against HIV transmission by other means (e.g. injection drug use or breastfeeding).</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PARTNER: </a:t>
            </a:r>
            <a:r>
              <a:rPr lang="en-US" sz="1000" kern="1200" baseline="0" dirty="0">
                <a:solidFill>
                  <a:schemeClr val="tx1"/>
                </a:solidFill>
                <a:effectLst/>
                <a:latin typeface="Times New Roman" pitchFamily="18" charset="0"/>
                <a:ea typeface="+mn-ea"/>
                <a:cs typeface="Times New Roman" pitchFamily="18" charset="0"/>
              </a:rPr>
              <a:t>In 2016, the PARTNER study showed zero HIV transmissions under conditions of viral suppression after at least 58,000 distinct acts of penetrative sex without condoms. This study reinforced what we learned from HPTN 052 about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and U=U.</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PARTNER 2: </a:t>
            </a:r>
            <a:r>
              <a:rPr lang="en-US" sz="1000" kern="1200" baseline="0" dirty="0">
                <a:solidFill>
                  <a:schemeClr val="tx1"/>
                </a:solidFill>
                <a:effectLst/>
                <a:latin typeface="Times New Roman" pitchFamily="18" charset="0"/>
                <a:ea typeface="+mn-ea"/>
                <a:cs typeface="Times New Roman" pitchFamily="18" charset="0"/>
              </a:rPr>
              <a:t>In 2017 and beyond, more studies with mixed HIV status couples continued to confirm that undetectable really does equal </a:t>
            </a:r>
            <a:r>
              <a:rPr lang="en-US" sz="1000" kern="1200" baseline="0" dirty="0" err="1">
                <a:solidFill>
                  <a:schemeClr val="tx1"/>
                </a:solidFill>
                <a:effectLst/>
                <a:latin typeface="Times New Roman" pitchFamily="18" charset="0"/>
                <a:ea typeface="+mn-ea"/>
                <a:cs typeface="Times New Roman" pitchFamily="18" charset="0"/>
              </a:rPr>
              <a:t>untransmittable</a:t>
            </a:r>
            <a:r>
              <a:rPr lang="en-US" sz="1000" kern="1200" baseline="0" dirty="0">
                <a:solidFill>
                  <a:schemeClr val="tx1"/>
                </a:solidFill>
                <a:effectLst/>
                <a:latin typeface="Times New Roman" pitchFamily="18" charset="0"/>
                <a:ea typeface="+mn-ea"/>
                <a:cs typeface="Times New Roman" pitchFamily="18" charset="0"/>
              </a:rPr>
              <a:t>. The earlier studies had enrolled mostly heterosexual couples, but the U=U message was shown to be true for cisgender gay male couples too in studies like Opposites Attract and PARTNER 2. Combined, these studies showed zero transmissions under conditions of viral suppression after nearly 100,000 acts of </a:t>
            </a:r>
            <a:r>
              <a:rPr lang="en-US" sz="1000" kern="1200" baseline="0" dirty="0" err="1">
                <a:solidFill>
                  <a:schemeClr val="tx1"/>
                </a:solidFill>
                <a:effectLst/>
                <a:latin typeface="Times New Roman" pitchFamily="18" charset="0"/>
                <a:ea typeface="+mn-ea"/>
                <a:cs typeface="Times New Roman" pitchFamily="18" charset="0"/>
              </a:rPr>
              <a:t>condomless</a:t>
            </a:r>
            <a:r>
              <a:rPr lang="en-US" sz="1000" kern="1200" baseline="0" dirty="0">
                <a:solidFill>
                  <a:schemeClr val="tx1"/>
                </a:solidFill>
                <a:effectLst/>
                <a:latin typeface="Times New Roman" pitchFamily="18" charset="0"/>
                <a:ea typeface="+mn-ea"/>
                <a:cs typeface="Times New Roman" pitchFamily="18" charset="0"/>
              </a:rPr>
              <a:t> anal sex without </a:t>
            </a:r>
            <a:r>
              <a:rPr lang="en-US" sz="1000" kern="1200" baseline="0" dirty="0" err="1">
                <a:solidFill>
                  <a:schemeClr val="tx1"/>
                </a:solidFill>
                <a:effectLst/>
                <a:latin typeface="Times New Roman" pitchFamily="18" charset="0"/>
                <a:ea typeface="+mn-ea"/>
                <a:cs typeface="Times New Roman" pitchFamily="18" charset="0"/>
              </a:rPr>
              <a:t>PrEP.</a:t>
            </a:r>
            <a:endParaRPr lang="en-US" sz="1000" kern="1200" baseline="0" dirty="0">
              <a:solidFill>
                <a:schemeClr val="tx1"/>
              </a:solidFill>
              <a:effectLst/>
              <a:latin typeface="Times New Roman" pitchFamily="18" charset="0"/>
              <a:ea typeface="+mn-ea"/>
              <a:cs typeface="Times New Roman" pitchFamily="18" charset="0"/>
            </a:endParaRP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133</a:t>
            </a:fld>
            <a:endParaRPr lang="en-US" dirty="0"/>
          </a:p>
        </p:txBody>
      </p:sp>
    </p:spTree>
    <p:extLst>
      <p:ext uri="{BB962C8B-B14F-4D97-AF65-F5344CB8AC3E}">
        <p14:creationId xmlns:p14="http://schemas.microsoft.com/office/powerpoint/2010/main" val="190877940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74.</a:t>
            </a:r>
          </a:p>
          <a:p>
            <a:endParaRPr lang="en-US" dirty="0"/>
          </a:p>
          <a:p>
            <a:r>
              <a:rPr lang="en-US" dirty="0"/>
              <a:t>The research findings about </a:t>
            </a:r>
            <a:r>
              <a:rPr lang="en-US" dirty="0" err="1"/>
              <a:t>TasP</a:t>
            </a:r>
            <a:r>
              <a:rPr lang="en-US" dirty="0"/>
              <a:t> have helped us to</a:t>
            </a:r>
            <a:r>
              <a:rPr lang="en-US" baseline="0" dirty="0"/>
              <a:t> better understand the importance of the treatment cascade. About half of the people living with HIV in the US have a suppressed viral load, which means they cannot transmit HIV to others as long as their viral load stays suppressed. The better we can help more people know their status, link them to HIV care, start ART, and achieve viral suppression, not only will we help people with HIV stay healthy, but we will also drastically reduce rates of new HIV transmissions.</a:t>
            </a:r>
          </a:p>
          <a:p>
            <a:endParaRPr lang="en-US" baseline="0"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Adding </a:t>
            </a:r>
            <a:r>
              <a:rPr lang="en-US" baseline="0" dirty="0" err="1"/>
              <a:t>PrEP</a:t>
            </a:r>
            <a:r>
              <a:rPr lang="en-US" baseline="0" dirty="0"/>
              <a:t> into the landscape for people who do not have HIV but are vulnerable to getting it has the potential to turn around the trajectory of the epidemic. Remember that there is an entire combination HIV prevention toolbox including biomedical and behavioral interventions; using multiple strategies in combination has the best chance of ending the epidemic.</a:t>
            </a:r>
          </a:p>
          <a:p>
            <a:endParaRPr lang="en-US" baseline="0" dirty="0"/>
          </a:p>
          <a:p>
            <a:pPr marL="179433" indent="-179433" defTabSz="956864">
              <a:buFont typeface="Arial" pitchFamily="34" charset="0"/>
              <a:buChar char="•"/>
              <a:defRPr/>
            </a:pPr>
            <a:r>
              <a:rPr lang="en-US" dirty="0"/>
              <a:t>This approach is most effective if the medication is taken exactly as prescribed.</a:t>
            </a:r>
          </a:p>
          <a:p>
            <a:pPr marL="179433" indent="-179433" defTabSz="956864">
              <a:buFont typeface="Arial" pitchFamily="34" charset="0"/>
              <a:buChar char="•"/>
              <a:defRPr/>
            </a:pPr>
            <a:r>
              <a:rPr lang="en-US" dirty="0"/>
              <a:t>The gold standard for effective ART is called “viral suppression,” also referred to as</a:t>
            </a:r>
            <a:r>
              <a:rPr lang="en-US" baseline="0" dirty="0"/>
              <a:t> “undetectable.” This means that the ART is working such that the amount of virus in the body is reduced so low that an average HIV test can no longer detect the virus. Under this condition of viral suppression, HIV cannot be transmitted!</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134</a:t>
            </a:fld>
            <a:endParaRPr lang="en-US" dirty="0"/>
          </a:p>
        </p:txBody>
      </p:sp>
    </p:spTree>
    <p:extLst>
      <p:ext uri="{BB962C8B-B14F-4D97-AF65-F5344CB8AC3E}">
        <p14:creationId xmlns:p14="http://schemas.microsoft.com/office/powerpoint/2010/main" val="37488141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75.</a:t>
            </a:r>
          </a:p>
          <a:p>
            <a:endParaRPr lang="en-US" dirty="0"/>
          </a:p>
          <a:p>
            <a:r>
              <a:rPr lang="en-US" dirty="0"/>
              <a:t>Research into treatment for people with HIV continues, including research looking specifically at treatment as prevention. We know that only about half of people with HIV in the US have reached viral suppression, so additional strategies are needed to improve treatment. If every person with HIV in the US could reach viral suppression, we could effectively end the sexual transmission of HIV. But that is not the world we currently live in; we need a multitude of products, dosing, delivery methods, and so forth because no single product will be right for everyone.</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135</a:t>
            </a:fld>
            <a:endParaRPr lang="en-US" dirty="0"/>
          </a:p>
        </p:txBody>
      </p:sp>
    </p:spTree>
    <p:extLst>
      <p:ext uri="{BB962C8B-B14F-4D97-AF65-F5344CB8AC3E}">
        <p14:creationId xmlns:p14="http://schemas.microsoft.com/office/powerpoint/2010/main" val="41582683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76.</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a:t>
            </a:r>
            <a:r>
              <a:rPr lang="en-US" dirty="0" err="1"/>
              <a:t>TasP</a:t>
            </a:r>
            <a:r>
              <a:rPr lang="en-US" dirty="0"/>
              <a:t> combined with other behavioral/physical tools. Combining multiple tools may provide the best method for HIV prevention.</a:t>
            </a:r>
          </a:p>
          <a:p>
            <a:pPr defTabSz="956982">
              <a:defRPr/>
            </a:pPr>
            <a:endParaRPr lang="en-US" dirty="0"/>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136</a:t>
            </a:fld>
            <a:endParaRPr lang="en-US" dirty="0"/>
          </a:p>
        </p:txBody>
      </p:sp>
    </p:spTree>
    <p:extLst>
      <p:ext uri="{BB962C8B-B14F-4D97-AF65-F5344CB8AC3E}">
        <p14:creationId xmlns:p14="http://schemas.microsoft.com/office/powerpoint/2010/main" val="34053601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76.</a:t>
            </a:r>
          </a:p>
          <a:p>
            <a:pPr defTabSz="956982">
              <a:defRPr/>
            </a:pPr>
            <a:r>
              <a:rPr lang="en-US" dirty="0"/>
              <a:t>Review the content on the slide.</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kern="1200" baseline="0" dirty="0">
                <a:solidFill>
                  <a:schemeClr val="tx1"/>
                </a:solidFill>
                <a:effectLst/>
                <a:latin typeface="Times New Roman" pitchFamily="18" charset="0"/>
                <a:ea typeface="+mn-ea"/>
                <a:cs typeface="Times New Roman" pitchFamily="18" charset="0"/>
              </a:rPr>
              <a:t>Together,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have the potential to end the HIV epidemic as we know it. However, the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approaches we currently have are not reaching those who need them most. Research continues to strive to find improved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methods to end the epidemic.</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77.</a:t>
            </a:r>
          </a:p>
          <a:p>
            <a:endParaRPr lang="en-US" dirty="0"/>
          </a:p>
          <a:p>
            <a:endParaRPr lang="en-US" dirty="0"/>
          </a:p>
          <a:p>
            <a:r>
              <a:rPr lang="en-US" dirty="0"/>
              <a:t>Introduce a small group activity. 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modalities.</a:t>
            </a:r>
          </a:p>
          <a:p>
            <a:r>
              <a:rPr lang="en-US" dirty="0"/>
              <a:t>Possible answers include: </a:t>
            </a:r>
          </a:p>
          <a:p>
            <a:r>
              <a:rPr lang="en-US" dirty="0"/>
              <a:t>Question 1: What thoughts, questions and concerns came to your mind about </a:t>
            </a:r>
            <a:r>
              <a:rPr lang="en-US" dirty="0" err="1"/>
              <a:t>TasP</a:t>
            </a:r>
            <a:r>
              <a:rPr lang="en-US" dirty="0"/>
              <a:t> as you heard/read information about this HIV prevention modality? The importance of getting tested; cost of the medications; importance of regular medication use.</a:t>
            </a:r>
          </a:p>
          <a:p>
            <a:r>
              <a:rPr lang="en-GB" dirty="0"/>
              <a:t>Question 2: </a:t>
            </a:r>
            <a:r>
              <a:rPr lang="en-US" dirty="0"/>
              <a:t>If you were asked to speak to an audience about </a:t>
            </a:r>
            <a:r>
              <a:rPr lang="en-US" dirty="0" err="1"/>
              <a:t>TasP</a:t>
            </a:r>
            <a:r>
              <a:rPr lang="en-US" dirty="0"/>
              <a:t>, what would be the three most important messages you would want to convey? Get tested; take the recommended medication dose as directed consistently, U=U.</a:t>
            </a:r>
          </a:p>
          <a:p>
            <a:r>
              <a:rPr lang="en-US" dirty="0"/>
              <a:t>Allow approximately 5 min for each person to answer the question. Ask for volunteers to share their answers. Allow approximately 5 mins to share answers.</a:t>
            </a:r>
          </a:p>
          <a:p>
            <a:r>
              <a:rPr lang="en-US" dirty="0"/>
              <a:t>Total time for this activity: 10 mins</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138</a:t>
            </a:fld>
            <a:endParaRPr lang="en-US" dirty="0"/>
          </a:p>
        </p:txBody>
      </p:sp>
    </p:spTree>
    <p:extLst>
      <p:ext uri="{BB962C8B-B14F-4D97-AF65-F5344CB8AC3E}">
        <p14:creationId xmlns:p14="http://schemas.microsoft.com/office/powerpoint/2010/main" val="348864142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6982">
              <a:defRPr/>
            </a:pPr>
            <a:r>
              <a:rPr lang="en-US" dirty="0"/>
              <a:t>Stop to ask/answer questions before moving to the next modality.</a:t>
            </a:r>
          </a:p>
          <a:p>
            <a:r>
              <a:rPr lang="en-US" baseline="0" dirty="0"/>
              <a:t>Ask participants if they have any questions. Answer all questions, if possible. If not, make a note of these questions to prepare for the next training session. This is a good spot to stop for a break.</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139</a:t>
            </a:fld>
            <a:endParaRPr lang="en-US" dirty="0"/>
          </a:p>
        </p:txBody>
      </p:sp>
    </p:spTree>
    <p:extLst>
      <p:ext uri="{BB962C8B-B14F-4D97-AF65-F5344CB8AC3E}">
        <p14:creationId xmlns:p14="http://schemas.microsoft.com/office/powerpoint/2010/main" val="2267077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7.</a:t>
            </a:r>
          </a:p>
          <a:p>
            <a:pPr defTabSz="957112">
              <a:defRPr/>
            </a:pPr>
            <a:r>
              <a:rPr lang="en-US" dirty="0"/>
              <a:t>Review the content on the slide.</a:t>
            </a:r>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a:t>
            </a:fld>
            <a:endParaRPr lang="en-US" dirty="0"/>
          </a:p>
        </p:txBody>
      </p:sp>
    </p:spTree>
    <p:extLst>
      <p:ext uri="{BB962C8B-B14F-4D97-AF65-F5344CB8AC3E}">
        <p14:creationId xmlns:p14="http://schemas.microsoft.com/office/powerpoint/2010/main" val="17600163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78.</a:t>
            </a:r>
          </a:p>
          <a:p>
            <a:r>
              <a:rPr lang="en-US" dirty="0"/>
              <a:t>Introduce the next modality:</a:t>
            </a:r>
            <a:r>
              <a:rPr lang="en-US" baseline="0" dirty="0"/>
              <a:t> Microbicides.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140</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15473856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78.</a:t>
            </a:r>
          </a:p>
          <a:p>
            <a:r>
              <a:rPr lang="en-US" dirty="0"/>
              <a:t>Tell participants after reviewing the slide content: Just because we’re only talking about biomedical HIV prevention doesn’t mean you should forget about the other prevention methods. </a:t>
            </a:r>
            <a:endParaRPr lang="en-US" b="1" dirty="0"/>
          </a:p>
          <a:p>
            <a:r>
              <a:rPr lang="en-US" dirty="0"/>
              <a:t>We said earlier that education and a combination of prevention approaches improves effectiveness, which includes combination prevention.</a:t>
            </a:r>
            <a:endParaRPr lang="en-US" b="1" dirty="0"/>
          </a:p>
          <a:p>
            <a:r>
              <a:rPr lang="en-US" dirty="0"/>
              <a:t>Participation in research can lead to intervention and prevention.</a:t>
            </a:r>
          </a:p>
          <a:p>
            <a:pPr defTabSz="956982">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a:t>
            </a:r>
          </a:p>
          <a:p>
            <a:endParaRPr lang="en-US" b="1" dirty="0"/>
          </a:p>
          <a:p>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78.</a:t>
            </a:r>
          </a:p>
          <a:p>
            <a:pPr defTabSz="956982">
              <a:defRPr/>
            </a:pPr>
            <a:r>
              <a:rPr lang="en-US" dirty="0"/>
              <a:t>Review the content on the slide.</a:t>
            </a:r>
          </a:p>
          <a:p>
            <a:endParaRPr lang="en-US" dirty="0"/>
          </a:p>
          <a:p>
            <a:r>
              <a:rPr lang="en-US" sz="1000" kern="1200" baseline="0" dirty="0">
                <a:solidFill>
                  <a:schemeClr val="tx1"/>
                </a:solidFill>
                <a:effectLst/>
                <a:latin typeface="Times New Roman" pitchFamily="18" charset="0"/>
                <a:ea typeface="+mn-ea"/>
                <a:cs typeface="Times New Roman" pitchFamily="18" charset="0"/>
              </a:rPr>
              <a:t>Microbicides are products applied inside the vagina or rectum to protect against HIV through sex. They are different from other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products because they only deliver anti-HIV drugs to the sites of potential HIV transmission with very little drug absorbed into the body, whereas pills, injectables, and implants deliver drugs systemically (throughout the entire body). Microbicides could fulfill the need for a non-systemic and/or short-acting method for HIV prevention that could be used around the time of sex. </a:t>
            </a:r>
          </a:p>
          <a:p>
            <a:r>
              <a:rPr lang="en-US" sz="1000" kern="1200" baseline="0" dirty="0">
                <a:solidFill>
                  <a:schemeClr val="tx1"/>
                </a:solidFill>
                <a:effectLst/>
                <a:latin typeface="Times New Roman" pitchFamily="18" charset="0"/>
                <a:ea typeface="+mn-ea"/>
                <a:cs typeface="Times New Roman" pitchFamily="18" charset="0"/>
              </a:rPr>
              <a:t>The image featured here is of the </a:t>
            </a:r>
            <a:r>
              <a:rPr lang="en-US" sz="1000" kern="1200" baseline="0" dirty="0" err="1">
                <a:solidFill>
                  <a:schemeClr val="tx1"/>
                </a:solidFill>
                <a:effectLst/>
                <a:latin typeface="Times New Roman" pitchFamily="18" charset="0"/>
                <a:ea typeface="+mn-ea"/>
                <a:cs typeface="Times New Roman" pitchFamily="18" charset="0"/>
              </a:rPr>
              <a:t>dapivirine</a:t>
            </a:r>
            <a:r>
              <a:rPr lang="en-US" sz="1000" kern="1200" baseline="0" dirty="0">
                <a:solidFill>
                  <a:schemeClr val="tx1"/>
                </a:solidFill>
                <a:effectLst/>
                <a:latin typeface="Times New Roman" pitchFamily="18" charset="0"/>
                <a:ea typeface="+mn-ea"/>
                <a:cs typeface="Times New Roman" pitchFamily="18" charset="0"/>
              </a:rPr>
              <a:t> vaginal ring, the study product from the three vaginal ring studies we discussed earlier: ASPIRE, The Ring Study, and HOPE. It’s a flexible silicone monthly ring that slowly releases the drug </a:t>
            </a:r>
            <a:r>
              <a:rPr lang="en-US" sz="1000" kern="1200" baseline="0" dirty="0" err="1">
                <a:solidFill>
                  <a:schemeClr val="tx1"/>
                </a:solidFill>
                <a:effectLst/>
                <a:latin typeface="Times New Roman" pitchFamily="18" charset="0"/>
                <a:ea typeface="+mn-ea"/>
                <a:cs typeface="Times New Roman" pitchFamily="18" charset="0"/>
              </a:rPr>
              <a:t>dapivirine</a:t>
            </a:r>
            <a:r>
              <a:rPr lang="en-US" sz="1000" kern="1200" baseline="0" dirty="0">
                <a:solidFill>
                  <a:schemeClr val="tx1"/>
                </a:solidFill>
                <a:effectLst/>
                <a:latin typeface="Times New Roman" pitchFamily="18" charset="0"/>
                <a:ea typeface="+mn-ea"/>
                <a:cs typeface="Times New Roman" pitchFamily="18" charset="0"/>
              </a:rPr>
              <a:t> inside the vagina. Regulatory approval is currently being sought for the ring based on multiple studies with more than 6,600 cisgender women, finding that the ring has as strong safety profile and reduces HIV transmission—especially when used consistently. </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142</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78.</a:t>
            </a:r>
          </a:p>
          <a:p>
            <a:pPr defTabSz="956982">
              <a:defRPr/>
            </a:pPr>
            <a:r>
              <a:rPr lang="en-US" dirty="0"/>
              <a:t>Review the content on the slide.</a:t>
            </a:r>
          </a:p>
          <a:p>
            <a:pPr defTabSz="956982">
              <a:defRPr/>
            </a:pPr>
            <a:r>
              <a:rPr lang="en-US" dirty="0"/>
              <a:t>Tell participants after reviewing the second bullet: Tell participants after reviewing the slide content: For example, ARVs are used in Pre-Exposure Prophylaxis, or PrEP.</a:t>
            </a:r>
          </a:p>
          <a:p>
            <a:r>
              <a:rPr lang="en-US" dirty="0"/>
              <a:t>Information related to the optional quiz (see the first bullet): Q13: True.</a:t>
            </a:r>
          </a:p>
          <a:p>
            <a:r>
              <a:rPr lang="en-US" dirty="0"/>
              <a:t>Q: Most microbicides tested today contain HIV antiretroviral drugs which are also used to treat people living with HIV/AIDS.</a:t>
            </a:r>
          </a:p>
          <a:p>
            <a:r>
              <a:rPr lang="en-US" dirty="0"/>
              <a:t>A: Different types of microbicides are being tested in clinical trials, but those that incorporate antiretroviral (ARV) drugs are furthest along in development and testing. The idea behind ARV-based microbicides is that some of the same drugs used to treat HIV may also help prevent people without HIV from contracting it.</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143</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3" y="4560570"/>
            <a:ext cx="6062685" cy="4466472"/>
          </a:xfrm>
        </p:spPr>
        <p:txBody>
          <a:bodyPr/>
          <a:lstStyle/>
          <a:p>
            <a:r>
              <a:rPr lang="en-US" dirty="0"/>
              <a:t>Participant Guide page 79.</a:t>
            </a:r>
          </a:p>
          <a:p>
            <a:pPr defTabSz="956982">
              <a:defRPr/>
            </a:pPr>
            <a:r>
              <a:rPr lang="en-US" dirty="0"/>
              <a:t>Tell participants before reviewing the slide content: Microbicides are not yet available for use outside clinical trials. The microbicides under study are used vaginally and/or rectally to protect the user from HIV transmission during sex.</a:t>
            </a:r>
          </a:p>
          <a:p>
            <a:pPr lvl="0"/>
            <a:r>
              <a:rPr lang="en-US" dirty="0"/>
              <a:t>Tell participants after reviewing the “Vaginal microbicides” content:</a:t>
            </a:r>
            <a:endParaRPr lang="en-US" baseline="0" dirty="0"/>
          </a:p>
          <a:p>
            <a:pPr marL="171384" indent="-171384">
              <a:buFont typeface="Arial" pitchFamily="34" charset="0"/>
              <a:buChar char="•"/>
            </a:pPr>
            <a:r>
              <a:rPr lang="en-US" dirty="0"/>
              <a:t>Cisgender women represent about 20 percent of new HIV cases in the U.S.</a:t>
            </a:r>
          </a:p>
          <a:p>
            <a:pPr marL="171384" indent="-171384">
              <a:buFont typeface="Arial" pitchFamily="34" charset="0"/>
              <a:buChar char="•"/>
            </a:pPr>
            <a:r>
              <a:rPr lang="en-US" dirty="0"/>
              <a:t>Cis women are more likely than cis men to contract HIV through heterosexual sex.</a:t>
            </a:r>
          </a:p>
          <a:p>
            <a:pPr defTabSz="956982">
              <a:defRPr/>
            </a:pPr>
            <a:r>
              <a:rPr lang="en-US" dirty="0"/>
              <a:t>Tell participants after reviewing the “Rectal microbicides” content:</a:t>
            </a:r>
          </a:p>
          <a:p>
            <a:pPr marL="171384" indent="-171384">
              <a:buFont typeface="Arial" pitchFamily="34" charset="0"/>
              <a:buChar char="•"/>
            </a:pPr>
            <a:r>
              <a:rPr lang="en-US" dirty="0"/>
              <a:t>Rectal microbicides are designed to prevent HIV among people of all genders during anal sex.</a:t>
            </a:r>
          </a:p>
          <a:p>
            <a:pPr marL="171384" indent="-171384">
              <a:buFont typeface="Arial" pitchFamily="34" charset="0"/>
              <a:buChar char="•"/>
            </a:pPr>
            <a:r>
              <a:rPr lang="en-US" dirty="0"/>
              <a:t>An estimated 5-10% of the world’s population engages in anal sex.</a:t>
            </a:r>
          </a:p>
          <a:p>
            <a:pPr marL="171384" indent="-171384">
              <a:buFont typeface="Arial" pitchFamily="34" charset="0"/>
              <a:buChar char="•"/>
            </a:pPr>
            <a:r>
              <a:rPr lang="en-US" dirty="0"/>
              <a:t>Because the lining of the wall of the rectum is different from the lining of the vagina, rectal-specific microbicides and formulations are being tested in clinical trials in addition to products for vaginal use. </a:t>
            </a:r>
          </a:p>
          <a:p>
            <a:pPr marL="171384" indent="-171384">
              <a:buFont typeface="Arial" pitchFamily="34" charset="0"/>
              <a:buChar char="•"/>
            </a:pPr>
            <a:r>
              <a:rPr lang="en-US" dirty="0"/>
              <a:t>The likelihood of contracting HIV during </a:t>
            </a:r>
            <a:r>
              <a:rPr lang="en-US" dirty="0" err="1"/>
              <a:t>condomless</a:t>
            </a:r>
            <a:r>
              <a:rPr lang="en-US" dirty="0"/>
              <a:t>/</a:t>
            </a:r>
            <a:r>
              <a:rPr lang="en-US" dirty="0" err="1"/>
              <a:t>PrEPless</a:t>
            </a:r>
            <a:r>
              <a:rPr lang="en-US" dirty="0"/>
              <a:t> anal sex is 10 to 20 times greater than </a:t>
            </a:r>
            <a:r>
              <a:rPr lang="en-US" dirty="0" err="1"/>
              <a:t>condomless</a:t>
            </a:r>
            <a:r>
              <a:rPr lang="en-US" dirty="0"/>
              <a:t>/</a:t>
            </a:r>
            <a:r>
              <a:rPr lang="en-US" dirty="0" err="1"/>
              <a:t>PrEPless</a:t>
            </a:r>
            <a:r>
              <a:rPr lang="en-US" dirty="0"/>
              <a:t> vaginal sex. Because the rectal lining is only one-cell thick, the virus can more easily reach cells.</a:t>
            </a:r>
          </a:p>
          <a:p>
            <a:endParaRPr lang="en-US" dirty="0"/>
          </a:p>
          <a:p>
            <a:r>
              <a:rPr lang="en-US" dirty="0"/>
              <a:t>Information related to the optional quiz Q11: False.</a:t>
            </a:r>
          </a:p>
          <a:p>
            <a:r>
              <a:rPr lang="en-US" dirty="0"/>
              <a:t>Q: Microbicides refer to pills taken orally to prevent people from contracting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Microbicides are being developed to reduce a person’s likelihood of contracting HIV or other sexually transmitted infections when applied topically inside the vagina or rectum. Vaginal microbicides are primarily being tested as rings, while rectal microbicides are being tested as gels, douches, and suppositories. Unlike microbicides, oral pre‐exposure prophylaxis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an HIV prevention approach that involves the use of an antiretroviral pill by people who are HIV-negative.</a:t>
            </a:r>
            <a:br>
              <a:rPr lang="en-US" dirty="0"/>
            </a:br>
            <a:endParaRPr lang="en-US" dirty="0"/>
          </a:p>
          <a:p>
            <a:r>
              <a:rPr lang="en-US" dirty="0"/>
              <a:t>Information related to the optional quiz (rectal microbicides): Q12: False.</a:t>
            </a:r>
          </a:p>
          <a:p>
            <a:r>
              <a:rPr lang="en-US" dirty="0"/>
              <a:t>Q: Microbicides are only being tested among women</a:t>
            </a:r>
            <a:r>
              <a:rPr lang="en-US" b="1" dirty="0"/>
              <a:t>.</a:t>
            </a:r>
            <a:endParaRPr lang="en-US" dirty="0"/>
          </a:p>
          <a:p>
            <a:r>
              <a:rPr lang="en-US" dirty="0"/>
              <a:t>A: </a:t>
            </a:r>
            <a:r>
              <a:rPr lang="en-US" sz="1000" b="0" i="0" kern="1200" baseline="0" dirty="0">
                <a:solidFill>
                  <a:schemeClr val="tx1"/>
                </a:solidFill>
                <a:effectLst/>
                <a:latin typeface="Times New Roman" pitchFamily="18" charset="0"/>
                <a:ea typeface="+mn-ea"/>
                <a:cs typeface="Times New Roman" pitchFamily="18" charset="0"/>
              </a:rPr>
              <a:t>Microbicides are being tested among women and men--transgender and cisgender alike--and gender non-binary people. Within these populations, microbicides research is being conducted on products for use during vaginal sex as well as anal sex. According to estimates, 5 to 10 percent of the world’s population engages in anal sex, including cisgender and transgender women and men and gender non-binary people.</a:t>
            </a:r>
            <a:br>
              <a:rPr lang="en-US" dirty="0"/>
            </a:b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144</a:t>
            </a:fld>
            <a:endParaRPr lang="en-US" dirty="0"/>
          </a:p>
        </p:txBody>
      </p:sp>
    </p:spTree>
    <p:extLst>
      <p:ext uri="{BB962C8B-B14F-4D97-AF65-F5344CB8AC3E}">
        <p14:creationId xmlns:p14="http://schemas.microsoft.com/office/powerpoint/2010/main" val="19128052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79.</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145</a:t>
            </a:fld>
            <a:endParaRPr lang="en-US" dirty="0"/>
          </a:p>
        </p:txBody>
      </p:sp>
    </p:spTree>
    <p:extLst>
      <p:ext uri="{BB962C8B-B14F-4D97-AF65-F5344CB8AC3E}">
        <p14:creationId xmlns:p14="http://schemas.microsoft.com/office/powerpoint/2010/main" val="27791529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79.</a:t>
            </a:r>
          </a:p>
          <a:p>
            <a:r>
              <a:rPr lang="en-US" dirty="0"/>
              <a:t>Review the content on the slide.</a:t>
            </a:r>
          </a:p>
          <a:p>
            <a:r>
              <a:rPr lang="en-US" dirty="0"/>
              <a:t>Tell participants</a:t>
            </a:r>
            <a:r>
              <a:rPr lang="en-US" baseline="0" dirty="0"/>
              <a:t> there are many complex societal, economic, and cultural reasons why women specifically need multiple forms of HIV prevention tools.</a:t>
            </a: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146</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79.</a:t>
            </a:r>
          </a:p>
          <a:p>
            <a:r>
              <a:rPr lang="en-US" dirty="0"/>
              <a:t>Review the content on the slide.</a:t>
            </a:r>
          </a:p>
          <a:p>
            <a:endParaRPr lang="en-US" dirty="0"/>
          </a:p>
          <a:p>
            <a:r>
              <a:rPr lang="en-US" dirty="0"/>
              <a:t>Note that there is not </a:t>
            </a:r>
            <a:r>
              <a:rPr lang="en-US" baseline="0" dirty="0"/>
              <a:t>adequate data to report on transgender men.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147</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80.</a:t>
            </a:r>
          </a:p>
          <a:p>
            <a:pPr defTabSz="956982">
              <a:defRPr/>
            </a:pPr>
            <a:r>
              <a:rPr lang="en-US" dirty="0"/>
              <a:t>Tell participants before reviewing the slide content: HIV prevention in general has challenges, and microbicides are no exception.</a:t>
            </a:r>
          </a:p>
          <a:p>
            <a:pPr defTabSz="956982">
              <a:defRPr/>
            </a:pPr>
            <a:r>
              <a:rPr lang="en-US" dirty="0"/>
              <a:t>Review the content on the slide.</a:t>
            </a:r>
          </a:p>
          <a:p>
            <a:endParaRPr lang="en-US" dirty="0"/>
          </a:p>
          <a:p>
            <a:r>
              <a:rPr lang="en-US" dirty="0"/>
              <a:t>Research is under way to explore issues related to STIs and contraception.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148</a:t>
            </a:fld>
            <a:endParaRPr lang="en-US" dirty="0"/>
          </a:p>
        </p:txBody>
      </p:sp>
    </p:spTree>
    <p:extLst>
      <p:ext uri="{BB962C8B-B14F-4D97-AF65-F5344CB8AC3E}">
        <p14:creationId xmlns:p14="http://schemas.microsoft.com/office/powerpoint/2010/main" val="32366098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81.</a:t>
            </a:r>
          </a:p>
          <a:p>
            <a:r>
              <a:rPr lang="en-US" dirty="0"/>
              <a:t>Tell participants before reviewing the slide content: Next steps in vaginal and rectal microbicides research are to…</a:t>
            </a:r>
          </a:p>
          <a:p>
            <a:r>
              <a:rPr lang="en-US" dirty="0"/>
              <a:t>Review the content</a:t>
            </a:r>
            <a:r>
              <a:rPr lang="en-US" baseline="0" dirty="0"/>
              <a:t> on the slide.</a:t>
            </a: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149</a:t>
            </a:fld>
            <a:endParaRPr lang="en-US" dirty="0"/>
          </a:p>
        </p:txBody>
      </p:sp>
    </p:spTree>
    <p:extLst>
      <p:ext uri="{BB962C8B-B14F-4D97-AF65-F5344CB8AC3E}">
        <p14:creationId xmlns:p14="http://schemas.microsoft.com/office/powerpoint/2010/main" val="319702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7.</a:t>
            </a:r>
          </a:p>
          <a:p>
            <a:pPr defTabSz="957112">
              <a:defRPr/>
            </a:pPr>
            <a:r>
              <a:rPr lang="en-US" dirty="0"/>
              <a:t>Review the content on the slide.</a:t>
            </a:r>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81.</a:t>
            </a:r>
          </a:p>
          <a:p>
            <a:pPr defTabSz="956982">
              <a:defRPr/>
            </a:pPr>
            <a:r>
              <a:rPr lang="en-US" dirty="0"/>
              <a:t>Review the content on the slide.</a:t>
            </a:r>
          </a:p>
          <a:p>
            <a:r>
              <a:rPr lang="en-US" dirty="0"/>
              <a:t>Presenters should be prepared to check for updated information and data on the UNAIDS, CDC, NAID, and NIAID websites and provide updates, as needed.</a:t>
            </a:r>
          </a:p>
          <a:p>
            <a:r>
              <a:rPr lang="en-US" dirty="0"/>
              <a:t>Information related to the optional quiz Q14: True.</a:t>
            </a:r>
          </a:p>
          <a:p>
            <a:r>
              <a:rPr lang="en-US" dirty="0"/>
              <a:t>Q: There are possible health risks associated with participating in biomedical HIV prevention studies.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There are risks involved in participating in any clinical trial. Researchers in the HIV prevention field strive to minimize these risks by incorporating a multi‐tiered safety review process into clinical studies, engaging in the informed consent process to ensure that participants understand the risks associated with the study, and by conducting them under the watchful eye of regulatory and research authorities.</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2" y="4486140"/>
            <a:ext cx="6062685" cy="4558904"/>
          </a:xfrm>
        </p:spPr>
        <p:txBody>
          <a:bodyPr/>
          <a:lstStyle/>
          <a:p>
            <a:r>
              <a:rPr lang="en-US" dirty="0"/>
              <a:t>Participant Guide page 82.</a:t>
            </a:r>
          </a:p>
          <a:p>
            <a:r>
              <a:rPr lang="en-US" dirty="0"/>
              <a:t>Presenter notes: Introduce a small group activity. </a:t>
            </a:r>
          </a:p>
          <a:p>
            <a:r>
              <a:rPr lang="en-US" dirty="0"/>
              <a:t>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modalities.</a:t>
            </a:r>
          </a:p>
          <a:p>
            <a:r>
              <a:rPr lang="en-US" dirty="0"/>
              <a:t>Possible answers include: </a:t>
            </a:r>
          </a:p>
          <a:p>
            <a:r>
              <a:rPr lang="en-US" dirty="0"/>
              <a:t>Question 1: What thoughts, questions and concerns came to your mind about microbicides as you heard/read information about this HIV prevention modality? The importance of testing, research, and using combination prevention methods.</a:t>
            </a:r>
          </a:p>
          <a:p>
            <a:r>
              <a:rPr lang="en-GB" dirty="0"/>
              <a:t>Question 2: </a:t>
            </a:r>
            <a:r>
              <a:rPr lang="en-US" dirty="0"/>
              <a:t>If you were asked to speak to an audience about microbicides what would be the three most important messages you would want to convey? The importance of testing, research, and using combination prevention methods; length of time to develop effective microbicides; the need to develop effective vaginal AND anal microbicides.</a:t>
            </a:r>
          </a:p>
          <a:p>
            <a:r>
              <a:rPr lang="en-US" dirty="0"/>
              <a:t>Allow approximately 5 min for each person to answer the question. Ask for volunteers to share their answers. Allow approximately 5 mins to share answers.</a:t>
            </a:r>
          </a:p>
          <a:p>
            <a:r>
              <a:rPr lang="en-US" dirty="0"/>
              <a:t>Total time for this activity: 10 mins</a:t>
            </a:r>
          </a:p>
          <a:p>
            <a:r>
              <a:rPr lang="en-US" dirty="0"/>
              <a:t>After this activity, stop to ask/answer questions before moving to the final activity for this section.</a:t>
            </a:r>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151</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83.</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microbicides combined with other behavioral/physical tools. Combining multiple tools may provide the best method for HIV prevention.</a:t>
            </a:r>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152</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6982">
              <a:defRPr/>
            </a:pPr>
            <a:r>
              <a:rPr lang="en-US" dirty="0"/>
              <a:t>Stop to ask/answer questions before moving to the activity.</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153</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84.</a:t>
            </a:r>
          </a:p>
          <a:p>
            <a:r>
              <a:rPr lang="en-US" dirty="0"/>
              <a:t>Introduce the second modality:</a:t>
            </a:r>
            <a:r>
              <a:rPr lang="en-US" baseline="0" dirty="0"/>
              <a:t> Vaccines.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154</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30291802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84.</a:t>
            </a:r>
          </a:p>
          <a:p>
            <a:r>
              <a:rPr lang="en-US" dirty="0"/>
              <a:t>Tell participants after reviewing the slide content: Just because we’re only talking about biomedical HIV prevention doesn’t mean you should forget about the other prevention methods. </a:t>
            </a:r>
            <a:endParaRPr lang="en-US" b="1" dirty="0"/>
          </a:p>
          <a:p>
            <a:r>
              <a:rPr lang="en-US" dirty="0"/>
              <a:t>We said earlier that education and a combination of prevention approaches improves effectiveness, which includes combination prevention.</a:t>
            </a:r>
            <a:endParaRPr lang="en-US" b="1" dirty="0"/>
          </a:p>
          <a:p>
            <a:r>
              <a:rPr lang="en-US" dirty="0"/>
              <a:t>Participation in research can lead to intervention and prevention.</a:t>
            </a:r>
          </a:p>
          <a:p>
            <a:pPr defTabSz="956982">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84.</a:t>
            </a:r>
          </a:p>
          <a:p>
            <a:pPr defTabSz="956982">
              <a:defRPr/>
            </a:pPr>
            <a:r>
              <a:rPr lang="en-US" dirty="0"/>
              <a:t>Review the content on the slide.</a:t>
            </a:r>
          </a:p>
          <a:p>
            <a:r>
              <a:rPr lang="en-US" dirty="0"/>
              <a:t>Information related to the optional quiz (However, there is currently no…): Q4: False.</a:t>
            </a:r>
          </a:p>
          <a:p>
            <a:r>
              <a:rPr lang="en-US" dirty="0"/>
              <a:t>Q: Scientists have already developed a vaccine that prevents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Currently, there is </a:t>
            </a:r>
            <a:r>
              <a:rPr lang="en-US" sz="1000" b="0" i="0" u="sng" kern="1200" baseline="0" dirty="0">
                <a:solidFill>
                  <a:schemeClr val="tx1"/>
                </a:solidFill>
                <a:effectLst/>
                <a:latin typeface="Times New Roman" pitchFamily="18" charset="0"/>
                <a:ea typeface="+mn-ea"/>
                <a:cs typeface="Times New Roman" pitchFamily="18" charset="0"/>
              </a:rPr>
              <a:t>not </a:t>
            </a:r>
            <a:r>
              <a:rPr lang="en-US" sz="1000" b="0" i="0" kern="1200" baseline="0" dirty="0">
                <a:solidFill>
                  <a:schemeClr val="tx1"/>
                </a:solidFill>
                <a:effectLst/>
                <a:latin typeface="Times New Roman" pitchFamily="18" charset="0"/>
                <a:ea typeface="+mn-ea"/>
                <a:cs typeface="Times New Roman" pitchFamily="18" charset="0"/>
              </a:rPr>
              <a:t>a vaccine to prevent HIV. Some HIV vaccine studies have been conducted that did not produce results needed to effectively prevent HIV. Ongoing research is being conducted to find a safe and effective preventive HIV vaccine. In order to find one, researchers will need thousands of volunteers to participate in clinical trials.</a:t>
            </a:r>
            <a:br>
              <a:rPr lang="en-US" dirty="0"/>
            </a:b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156</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85.</a:t>
            </a:r>
          </a:p>
          <a:p>
            <a:pPr defTabSz="956982">
              <a:defRPr/>
            </a:pPr>
            <a:r>
              <a:rPr lang="en-US" dirty="0"/>
              <a:t>Tell participants before reviewing the slide content: HIV vaccines would work to…</a:t>
            </a:r>
          </a:p>
          <a:p>
            <a:pPr defTabSz="956982">
              <a:defRPr/>
            </a:pPr>
            <a:r>
              <a:rPr lang="en-US" dirty="0"/>
              <a:t>Review the content on the slide as it is revealed.</a:t>
            </a:r>
          </a:p>
          <a:p>
            <a:r>
              <a:rPr lang="en-US" dirty="0"/>
              <a:t>Information related to the optional quiz: Q6: True.</a:t>
            </a:r>
          </a:p>
          <a:p>
            <a:r>
              <a:rPr lang="en-US" dirty="0"/>
              <a:t>Q: HIV vaccines under study would train the body to recognize the HIV virus if a person is exposed to the virus.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Vaccines would teach the body to recognize the virus, sounding an internal “alarm” which would call fighter cells into action and ultimately help prevent or control an HIV infection.</a:t>
            </a:r>
            <a:br>
              <a:rPr lang="en-US" dirty="0"/>
            </a:br>
            <a:endParaRPr lang="en-US" dirty="0"/>
          </a:p>
          <a:p>
            <a:r>
              <a:rPr lang="en-US" dirty="0"/>
              <a:t>Information related to the optional quiz: Q7: True.</a:t>
            </a:r>
          </a:p>
          <a:p>
            <a:r>
              <a:rPr lang="en-US" dirty="0"/>
              <a:t>Q: HIV vaccines do not contain live human immunodeficiency virus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HIV vaccines do not contain either live or killed forms of the virus. The vaccines are synthetic (lab‐made) compounds designed to look like pieces from real HIV, triggering the body’s immune responses that would help your body recognize and fight the virus should it enter your system. There is no whole virus, real virus, or infected material in the vaccine, so there is no way that it could give a study participant HIV.</a:t>
            </a:r>
            <a:br>
              <a:rPr lang="en-US" dirty="0"/>
            </a:b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157</a:t>
            </a:fld>
            <a:endParaRPr lang="en-US" dirty="0"/>
          </a:p>
        </p:txBody>
      </p:sp>
    </p:spTree>
    <p:extLst>
      <p:ext uri="{BB962C8B-B14F-4D97-AF65-F5344CB8AC3E}">
        <p14:creationId xmlns:p14="http://schemas.microsoft.com/office/powerpoint/2010/main" val="106854490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85.</a:t>
            </a:r>
          </a:p>
          <a:p>
            <a:pPr defTabSz="956982">
              <a:defRPr/>
            </a:pPr>
            <a:r>
              <a:rPr lang="en-US" dirty="0"/>
              <a:t>Review the content on the slide.</a:t>
            </a:r>
          </a:p>
          <a:p>
            <a:r>
              <a:rPr lang="en-US" dirty="0"/>
              <a:t>An HIV vaccine</a:t>
            </a:r>
            <a:r>
              <a:rPr lang="en-US" baseline="0" dirty="0"/>
              <a:t> is the best long-term hope for controlling and/or ending the HIV epidemic.</a:t>
            </a: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158</a:t>
            </a:fld>
            <a:endParaRPr lang="en-US" dirty="0"/>
          </a:p>
        </p:txBody>
      </p:sp>
    </p:spTree>
    <p:extLst>
      <p:ext uri="{BB962C8B-B14F-4D97-AF65-F5344CB8AC3E}">
        <p14:creationId xmlns:p14="http://schemas.microsoft.com/office/powerpoint/2010/main" val="31504900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86.</a:t>
            </a:r>
          </a:p>
          <a:p>
            <a:pPr defTabSz="956982">
              <a:defRPr/>
            </a:pPr>
            <a:r>
              <a:rPr lang="en-US" dirty="0"/>
              <a:t>Review the content on the slide.</a:t>
            </a:r>
          </a:p>
          <a:p>
            <a:r>
              <a:rPr lang="en-US" dirty="0"/>
              <a:t>Information related to the optional quiz Q5: False.</a:t>
            </a:r>
          </a:p>
          <a:p>
            <a:r>
              <a:rPr lang="en-US" dirty="0"/>
              <a:t>Q: Volunteers for preventive HIV vaccine clinical trials cannot get HIV from the vaccines being tested.</a:t>
            </a:r>
          </a:p>
          <a:p>
            <a:pPr defTabSz="914287">
              <a:defRPr/>
            </a:pPr>
            <a:r>
              <a:rPr lang="en-US" dirty="0"/>
              <a:t>A: </a:t>
            </a:r>
            <a:r>
              <a:rPr lang="en-US" sz="1000" b="0" i="0" kern="1200" baseline="0" dirty="0">
                <a:solidFill>
                  <a:schemeClr val="tx1"/>
                </a:solidFill>
                <a:effectLst/>
                <a:latin typeface="Times New Roman" pitchFamily="18" charset="0"/>
                <a:ea typeface="+mn-ea"/>
                <a:cs typeface="Times New Roman" pitchFamily="18" charset="0"/>
              </a:rPr>
              <a:t>The HIV vaccines used in clinical trials cannot cause people to contact HIV or AIDS, and volunteers are not exposed to HIV through the study. Just like anyone else, however, volunteers in clinical trials can contract HIV from other people through behaviors like </a:t>
            </a:r>
            <a:r>
              <a:rPr lang="en-US" sz="1000" b="0" i="0" kern="1200" baseline="0" dirty="0" err="1">
                <a:solidFill>
                  <a:schemeClr val="tx1"/>
                </a:solidFill>
                <a:effectLst/>
                <a:latin typeface="Times New Roman" pitchFamily="18" charset="0"/>
                <a:ea typeface="+mn-ea"/>
                <a:cs typeface="Times New Roman" pitchFamily="18" charset="0"/>
              </a:rPr>
              <a:t>condomless</a:t>
            </a:r>
            <a:r>
              <a:rPr lang="en-US" sz="1000" b="0" i="0" kern="1200" baseline="0" dirty="0">
                <a:solidFill>
                  <a:schemeClr val="tx1"/>
                </a:solidFill>
                <a:effectLst/>
                <a:latin typeface="Times New Roman" pitchFamily="18" charset="0"/>
                <a:ea typeface="+mn-ea"/>
                <a:cs typeface="Times New Roman" pitchFamily="18" charset="0"/>
              </a:rPr>
              <a:t>/</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-less sex or injection drug use.</a:t>
            </a:r>
            <a:br>
              <a:rPr lang="en-US" dirty="0"/>
            </a:b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159</a:t>
            </a:fld>
            <a:endParaRPr lang="en-US" dirty="0"/>
          </a:p>
        </p:txBody>
      </p:sp>
    </p:spTree>
    <p:extLst>
      <p:ext uri="{BB962C8B-B14F-4D97-AF65-F5344CB8AC3E}">
        <p14:creationId xmlns:p14="http://schemas.microsoft.com/office/powerpoint/2010/main" val="160908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a:t>
            </a:r>
          </a:p>
          <a:p>
            <a:r>
              <a:rPr lang="en-US" dirty="0"/>
              <a:t>Tell participants after reading the first two bullets: Because this research is conducted by scientists who develop and test prevention approaches using drugs or other products, it is referred to as biomedical HIV prevention research. The term “biomedical prevention research” will be referred to as “HIV prevention research” and “HPR” during this presentation.</a:t>
            </a:r>
          </a:p>
          <a:p>
            <a:endParaRPr lang="en-US" dirty="0"/>
          </a:p>
          <a:p>
            <a:r>
              <a:rPr lang="en-US" dirty="0"/>
              <a:t>Preventing HIV is our best hope for stopping the HIV/AIDS epidemic.</a:t>
            </a:r>
          </a:p>
          <a:p>
            <a:endParaRPr lang="en-US" dirty="0"/>
          </a:p>
          <a:p>
            <a:pPr defTabSz="957468">
              <a:spcBef>
                <a:spcPts val="209"/>
              </a:spcBef>
              <a:spcAft>
                <a:spcPts val="209"/>
              </a:spcAft>
              <a:defRPr/>
            </a:pPr>
            <a:r>
              <a:rPr lang="en-US" dirty="0"/>
              <a:t>Tell participants before reviewing the content about “successful</a:t>
            </a:r>
            <a:r>
              <a:rPr lang="en-US" baseline="0" dirty="0"/>
              <a:t> partnerships”</a:t>
            </a:r>
            <a:r>
              <a:rPr lang="en-US" dirty="0"/>
              <a:t>: It is also important to promote dialogue, awareness, and understanding of this research and to build public support for this work. Researchers often partner with a variety of individuals and groups in the community for this awareness, understanding, and support…</a:t>
            </a:r>
          </a:p>
          <a:p>
            <a:endParaRPr lang="en-US" dirty="0"/>
          </a:p>
          <a:p>
            <a:pPr defTabSz="956864">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86-87.</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160</a:t>
            </a:fld>
            <a:endParaRPr lang="en-US" dirty="0"/>
          </a:p>
        </p:txBody>
      </p:sp>
    </p:spTree>
    <p:extLst>
      <p:ext uri="{BB962C8B-B14F-4D97-AF65-F5344CB8AC3E}">
        <p14:creationId xmlns:p14="http://schemas.microsoft.com/office/powerpoint/2010/main" val="247328154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87.</a:t>
            </a:r>
          </a:p>
          <a:p>
            <a:pPr defTabSz="956982">
              <a:defRPr/>
            </a:pPr>
            <a:r>
              <a:rPr lang="en-US" dirty="0"/>
              <a:t>Tell participants before reviewing the slide content: Remember,</a:t>
            </a:r>
            <a:r>
              <a:rPr lang="en-US" baseline="0" dirty="0"/>
              <a:t> </a:t>
            </a:r>
            <a:r>
              <a:rPr lang="en-US" dirty="0"/>
              <a:t>there is currently no licensed vaccine against HIV or AIDS. Most vaccines we use today (polio, rubella, mumps) took more than 25 years to develop. Some challenges in developing HIV vaccines are…</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161</a:t>
            </a:fld>
            <a:endParaRPr lang="en-US" dirty="0"/>
          </a:p>
        </p:txBody>
      </p:sp>
    </p:spTree>
    <p:extLst>
      <p:ext uri="{BB962C8B-B14F-4D97-AF65-F5344CB8AC3E}">
        <p14:creationId xmlns:p14="http://schemas.microsoft.com/office/powerpoint/2010/main" val="323660980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88.</a:t>
            </a:r>
          </a:p>
          <a:p>
            <a:pPr defTabSz="956982">
              <a:defRPr/>
            </a:pPr>
            <a:r>
              <a:rPr lang="en-US" dirty="0"/>
              <a:t>Review the content on the slide.</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Adapt RV144 regimen: HVTN 702 was a clinical trial based on the Thai Trial (RV 144). The goal was to have greater and more sustained protection than that which was found in the Thai Trial. Researchers adapted this experimental vaccine to the HIV subtype that predominates in southern Africa, where it was tested. The research team had hoped for better results, but unfortunately, it was announced in January 2020 that the experimental vaccine being studied in HVTN 702 did not work to prevent HIV. While these results are disappointing, we can still learn from them. We now know that this particular vaccine design did not work in this particular context. </a:t>
            </a:r>
          </a:p>
          <a:p>
            <a:r>
              <a:rPr lang="en-US" baseline="0" dirty="0"/>
              <a:t>We learned that the vaccine was highly safe and well-tolerated. The researchers will continue to analyze the data to learn more about what is needed for an HIV vaccine to work. </a:t>
            </a:r>
          </a:p>
          <a:p>
            <a:endParaRPr lang="en-US" baseline="0" dirty="0"/>
          </a:p>
          <a:p>
            <a:r>
              <a:rPr lang="en-US" baseline="0" dirty="0"/>
              <a:t>Global HIV strains: HVTN 705 is a clinical trial studying a “mosaic” vaccine to see if it will be safe and effective for protection against a variety of HIV strains, or “clades.” It is also being tested in southern Africa.</a:t>
            </a:r>
          </a:p>
          <a:p>
            <a:r>
              <a:rPr lang="en-US" baseline="0" dirty="0"/>
              <a:t>HVTN 706, known as “</a:t>
            </a:r>
            <a:r>
              <a:rPr lang="en-US" baseline="0" dirty="0" err="1"/>
              <a:t>Mosaico</a:t>
            </a:r>
            <a:r>
              <a:rPr lang="en-US" baseline="0" dirty="0"/>
              <a:t>,” is another study testing a “mosaic” vaccine. This study is taking place in the US, Latin America, and Europe.</a:t>
            </a:r>
          </a:p>
          <a:p>
            <a:endParaRPr lang="en-US" dirty="0"/>
          </a:p>
          <a:p>
            <a:r>
              <a:rPr lang="en-US" dirty="0"/>
              <a:t>Antibody-mediated</a:t>
            </a:r>
            <a:r>
              <a:rPr lang="en-US" baseline="0" dirty="0"/>
              <a:t> prevention (AMP): About 20% of people with HIV can develop broadly-neutralizing antibodies after several years living with the virus (https://www.hiv.gov/hiv-basics/hiv-prevention/potential-future-options/hiv-vaccines). Broadly neutralizing antibodies, or “</a:t>
            </a:r>
            <a:r>
              <a:rPr lang="en-US" baseline="0" dirty="0" err="1"/>
              <a:t>bNAbs</a:t>
            </a:r>
            <a:r>
              <a:rPr lang="en-US" baseline="0" dirty="0"/>
              <a:t>,” are produced by the immune system to attack or “neutralize” active HIV in the body. </a:t>
            </a:r>
            <a:r>
              <a:rPr lang="en-US" baseline="0" dirty="0" err="1"/>
              <a:t>bNAbs</a:t>
            </a:r>
            <a:r>
              <a:rPr lang="en-US" baseline="0" dirty="0"/>
              <a:t> cannot reach latent HIV, also known as the “reservoir” of HIV in a person’s body. The idea with AMP is to take some of these antibodies and manufacture more of them in labs so they can be given via IV infusion to HIV-negative people and observe how they do or do not protect against HIV taking hold in people who receive them. These studies may provide a proof-of-concept for future vaccine and other prevention strategies, showing how vaccines or other strategies might work if we can induce a preventive antibody response. Some </a:t>
            </a:r>
            <a:r>
              <a:rPr lang="en-US" baseline="0" dirty="0" err="1"/>
              <a:t>bNAbs</a:t>
            </a:r>
            <a:r>
              <a:rPr lang="en-US" baseline="0" dirty="0"/>
              <a:t> are also being studied for treatment to see if they can be used alongside ARVs to achieve viral suppression in people living with HIV. </a:t>
            </a:r>
          </a:p>
          <a:p>
            <a:endParaRPr lang="en-US" baseline="0" dirty="0"/>
          </a:p>
          <a:p>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162</a:t>
            </a:fld>
            <a:endParaRPr lang="en-US" dirty="0"/>
          </a:p>
        </p:txBody>
      </p:sp>
    </p:spTree>
    <p:extLst>
      <p:ext uri="{BB962C8B-B14F-4D97-AF65-F5344CB8AC3E}">
        <p14:creationId xmlns:p14="http://schemas.microsoft.com/office/powerpoint/2010/main" val="46837669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88.</a:t>
            </a:r>
          </a:p>
          <a:p>
            <a:pPr defTabSz="956982">
              <a:defRPr/>
            </a:pPr>
            <a:r>
              <a:rPr lang="en-US" dirty="0"/>
              <a:t>Review the content on the slide.</a:t>
            </a:r>
          </a:p>
          <a:p>
            <a:r>
              <a:rPr lang="en-US" dirty="0"/>
              <a:t>Tell participants after reviewing the slide content: HVTN clinical research sites are located at leading research institutions throughout the world. The HVTN’s mission is to fully characterize the safety, immunogenicity, and efficacy of HIV vaccine candidates as rapidly as possible for prevention of HIV globally.</a:t>
            </a:r>
          </a:p>
          <a:p>
            <a:r>
              <a:rPr lang="en-US" dirty="0"/>
              <a:t>Presenters should be prepared to check for updated information and data on the UNAIDS, CDC, NAID, and NIAID websites and provide updates, as needed.</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163</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864">
              <a:defRPr/>
            </a:pPr>
            <a:r>
              <a:rPr lang="en-US" dirty="0"/>
              <a:t>Participant Guide page 90.</a:t>
            </a:r>
          </a:p>
          <a:p>
            <a:r>
              <a:rPr lang="en-US" dirty="0"/>
              <a:t>Presenter notes: Introduce a small group activity. </a:t>
            </a:r>
          </a:p>
          <a:p>
            <a:r>
              <a:rPr lang="en-US" dirty="0"/>
              <a:t>Divide the class into two groups. Assign the questions to the groups (one question per small group).</a:t>
            </a:r>
          </a:p>
          <a:p>
            <a:pPr marL="179456" indent="-179456">
              <a:buFont typeface="Arial" pitchFamily="34" charset="0"/>
              <a:buChar char="•"/>
            </a:pPr>
            <a:r>
              <a:rPr lang="en-US" dirty="0"/>
              <a:t>Assign one of the questions in the boxes to each group.</a:t>
            </a:r>
          </a:p>
          <a:p>
            <a:pPr marL="179456" indent="-179456">
              <a:buFont typeface="Arial" pitchFamily="34" charset="0"/>
              <a:buChar char="•"/>
            </a:pPr>
            <a:r>
              <a:rPr lang="en-US" dirty="0"/>
              <a:t>Allow approximately 5 mins for the groups to brainstorm their answers.</a:t>
            </a:r>
          </a:p>
          <a:p>
            <a:pPr marL="179456" indent="-179456">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56" indent="-179456">
              <a:buFont typeface="Arial" pitchFamily="34" charset="0"/>
              <a:buChar char="•"/>
            </a:pPr>
            <a:r>
              <a:rPr lang="en-US" dirty="0"/>
              <a:t>Ask someone from each group to share some/all of their answers.</a:t>
            </a:r>
          </a:p>
          <a:p>
            <a:pPr marL="179456" indent="-179456">
              <a:buFont typeface="Arial" pitchFamily="34" charset="0"/>
              <a:buChar char="•"/>
            </a:pPr>
            <a:r>
              <a:rPr lang="en-US" dirty="0"/>
              <a:t>Encourage the other groups to write these answers in the provided space in their Participant Guides.</a:t>
            </a:r>
          </a:p>
          <a:p>
            <a:r>
              <a:rPr lang="en-US" dirty="0"/>
              <a:t>Note: This is a shortened activity using only 2 questions. There will be one larger activity at the end of the three modalities.</a:t>
            </a:r>
          </a:p>
          <a:p>
            <a:r>
              <a:rPr lang="en-US" dirty="0"/>
              <a:t>Possible answers include: </a:t>
            </a:r>
          </a:p>
          <a:p>
            <a:r>
              <a:rPr lang="en-US" dirty="0"/>
              <a:t>Question 1: What thoughts, questions and concerns came to your mind about vaccines as you heard/read information about this HIV prevention modality? How long it might take to develop an effective vaccine; the importance of supporting and participating in research that will result in an effective vaccine. </a:t>
            </a:r>
          </a:p>
          <a:p>
            <a:r>
              <a:rPr lang="en-GB" dirty="0"/>
              <a:t>Question 2: </a:t>
            </a:r>
            <a:r>
              <a:rPr lang="en-US" dirty="0"/>
              <a:t>If you were asked to speak to an audience about vaccines what would be the three most important messages you would want to convey? The importance of using other prevention tools until a vaccine is available; the importance of participating and supporting vaccine research, the different strategies being researched (antibodies, mosaic, </a:t>
            </a:r>
            <a:r>
              <a:rPr lang="en-US" dirty="0" err="1"/>
              <a:t>etc</a:t>
            </a:r>
            <a:r>
              <a:rPr lang="en-US" dirty="0"/>
              <a:t>).</a:t>
            </a:r>
          </a:p>
          <a:p>
            <a:r>
              <a:rPr lang="en-US" dirty="0"/>
              <a:t>Allow approximately 5 min for each person to answer the question. Ask for volunteers to share their answers. Allow approximately 5 mins to share answers.</a:t>
            </a:r>
          </a:p>
          <a:p>
            <a:r>
              <a:rPr lang="en-US" dirty="0"/>
              <a:t>Total time for this activity: 10 mins</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164</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91.</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vaccines combined with other behavioral/physical tools. Combining multiple tools may provide the best method for HIV prevention.</a:t>
            </a:r>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pPr defTabSz="956982">
              <a:defRPr/>
            </a:pPr>
            <a:r>
              <a:rPr lang="en-US" dirty="0"/>
              <a:t>Stop to ask/answer questions before moving on.</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166</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864">
              <a:defRPr/>
            </a:pPr>
            <a:r>
              <a:rPr lang="en-US" dirty="0"/>
              <a:t>Participant Guide pages 92-93.</a:t>
            </a:r>
          </a:p>
          <a:p>
            <a:pPr defTabSz="956864">
              <a:defRPr/>
            </a:pPr>
            <a:r>
              <a:rPr lang="en-US" dirty="0"/>
              <a:t>Introduce a whole group activity.</a:t>
            </a:r>
          </a:p>
          <a:p>
            <a:r>
              <a:rPr lang="en-US" dirty="0"/>
              <a:t>Review the activity instructions on the slide.</a:t>
            </a:r>
          </a:p>
          <a:p>
            <a:r>
              <a:rPr lang="en-US" dirty="0"/>
              <a:t>This activity is the final activity of the course. It is dependent on the information learned in “What Is HIV Prevention?” Use this activity ONLY for participants who have seen “What Is HIV Prevention?” AND What Are HIV Prevention Tools and How Are They Used in HIV Prevention Research?” (this section).</a:t>
            </a:r>
          </a:p>
          <a:p>
            <a:r>
              <a:rPr lang="en-US" dirty="0"/>
              <a:t>This activity requires one set of cards (HIV Combination</a:t>
            </a:r>
            <a:r>
              <a:rPr lang="en-US" baseline="0" dirty="0"/>
              <a:t> </a:t>
            </a:r>
            <a:r>
              <a:rPr lang="en-US" dirty="0"/>
              <a:t>Prevention Toolbox Activity Cards, copied black and white on paper or card stock, single sided, and cut). There are 13 cards total.</a:t>
            </a:r>
          </a:p>
          <a:p>
            <a:r>
              <a:rPr lang="en-US" dirty="0"/>
              <a:t>Have people seated and distribute one card HIV Combination</a:t>
            </a:r>
            <a:r>
              <a:rPr lang="en-US" baseline="0" dirty="0"/>
              <a:t> </a:t>
            </a:r>
            <a:r>
              <a:rPr lang="en-US" dirty="0"/>
              <a:t>Prevention Toolbox Activity Card to each person. There are 13 cards. Use as many or few as needed. If there are more than 13 people in the class, put 2 people together to do the activity.</a:t>
            </a:r>
          </a:p>
          <a:p>
            <a:pPr marL="179433" indent="-179433">
              <a:buFont typeface="Arial" pitchFamily="34" charset="0"/>
              <a:buChar char="•"/>
            </a:pPr>
            <a:r>
              <a:rPr lang="en-US" dirty="0"/>
              <a:t>Tell people to answer the first two questions in their Participant Guides and the “Why do you think so?” question. Thinking of the prevention technique as “both” was not discussed in the training, so answers can vary. </a:t>
            </a:r>
          </a:p>
          <a:p>
            <a:pPr marL="179433" indent="-179433">
              <a:buFont typeface="Arial" pitchFamily="34" charset="0"/>
              <a:buChar char="•"/>
            </a:pPr>
            <a:r>
              <a:rPr lang="en-US" dirty="0"/>
              <a:t>Stop and ask for volunteers to share their answers if they selected “both.” </a:t>
            </a:r>
          </a:p>
          <a:p>
            <a:pPr marL="179433" indent="-179433">
              <a:buFont typeface="Arial" pitchFamily="34" charset="0"/>
              <a:buChar char="•"/>
            </a:pPr>
            <a:r>
              <a:rPr lang="en-US" dirty="0"/>
              <a:t>This part of the activity should take approximately 5 mins.</a:t>
            </a:r>
          </a:p>
          <a:p>
            <a:r>
              <a:rPr lang="en-US" dirty="0"/>
              <a:t> Then review the next set of instructions (items 3-5 in the Participant Guide). </a:t>
            </a:r>
          </a:p>
          <a:p>
            <a:pPr marL="179433" indent="-179433">
              <a:buFont typeface="Arial" pitchFamily="34" charset="0"/>
              <a:buChar char="•"/>
            </a:pPr>
            <a:r>
              <a:rPr lang="en-US" dirty="0"/>
              <a:t> Be sure to walk around the room to answer questions.</a:t>
            </a:r>
          </a:p>
          <a:p>
            <a:pPr marL="179433" indent="-179433">
              <a:buFont typeface="Arial" pitchFamily="34" charset="0"/>
              <a:buChar char="•"/>
            </a:pPr>
            <a:r>
              <a:rPr lang="en-US" dirty="0"/>
              <a:t> Tell participants they can ask their neighbors questions, if needed.</a:t>
            </a:r>
          </a:p>
          <a:p>
            <a:pPr marL="179433" indent="-179433">
              <a:buFont typeface="Arial" pitchFamily="34" charset="0"/>
              <a:buChar char="•"/>
            </a:pPr>
            <a:r>
              <a:rPr lang="en-US" dirty="0"/>
              <a:t> Allow approximately 10 mins for this part of the activity.</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167</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ask each person to:</a:t>
            </a:r>
          </a:p>
          <a:p>
            <a:pPr marL="179433" indent="-179433">
              <a:buFont typeface="Arial" pitchFamily="34" charset="0"/>
              <a:buChar char="•"/>
            </a:pPr>
            <a:r>
              <a:rPr lang="en-US" dirty="0"/>
              <a:t>Tell everyone what prevention tool they had.</a:t>
            </a:r>
          </a:p>
          <a:p>
            <a:pPr marL="179433" indent="-179433">
              <a:buFont typeface="Arial" pitchFamily="34" charset="0"/>
              <a:buChar char="•"/>
            </a:pPr>
            <a:r>
              <a:rPr lang="en-US" dirty="0"/>
              <a:t>Tell which words ARE related to the tool.</a:t>
            </a:r>
          </a:p>
          <a:p>
            <a:pPr marL="179433" indent="-179433">
              <a:buFont typeface="Arial" pitchFamily="34" charset="0"/>
              <a:buChar char="•"/>
            </a:pPr>
            <a:r>
              <a:rPr lang="en-US" dirty="0"/>
              <a:t>Share all words they marked with a question mark.</a:t>
            </a:r>
          </a:p>
          <a:p>
            <a:pPr marL="179433" indent="-179433">
              <a:buFont typeface="Arial" pitchFamily="34" charset="0"/>
              <a:buChar char="•"/>
            </a:pPr>
            <a:r>
              <a:rPr lang="en-US" dirty="0"/>
              <a:t>For each of the question mark words, they should ask the whole class for help in deciding if the word is an example or not.</a:t>
            </a:r>
          </a:p>
          <a:p>
            <a:r>
              <a:rPr lang="en-US" dirty="0"/>
              <a:t>Note: Use the Prevention Tools Activity Answer Sheet for recommended answers. </a:t>
            </a:r>
          </a:p>
          <a:p>
            <a:pPr marL="179433" indent="-179433">
              <a:buFont typeface="Arial" pitchFamily="34" charset="0"/>
              <a:buChar char="•"/>
            </a:pPr>
            <a:r>
              <a:rPr lang="en-US" dirty="0"/>
              <a:t>Be prepared for answers that are only slightly related to the prevention tools. For example, “education” should be related to every tool. STIs could be related to every tool in some way.</a:t>
            </a:r>
          </a:p>
          <a:p>
            <a:pPr marL="179433" indent="-179433">
              <a:buFont typeface="Arial" pitchFamily="34" charset="0"/>
              <a:buChar char="•"/>
            </a:pPr>
            <a:r>
              <a:rPr lang="en-US" dirty="0"/>
              <a:t>This part of the activity should take about 20 mins.</a:t>
            </a:r>
          </a:p>
          <a:p>
            <a:r>
              <a:rPr lang="en-US" dirty="0"/>
              <a:t>Total activity timing: 35 mins.</a:t>
            </a:r>
          </a:p>
          <a:p>
            <a:r>
              <a:rPr lang="en-US" dirty="0"/>
              <a:t> </a:t>
            </a:r>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168</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94.</a:t>
            </a:r>
          </a:p>
          <a:p>
            <a:pPr defTabSz="956864">
              <a:defRPr/>
            </a:pPr>
            <a:r>
              <a:rPr lang="en-US" dirty="0"/>
              <a:t>Review the content on the slide.</a:t>
            </a:r>
          </a:p>
          <a:p>
            <a:r>
              <a:rPr lang="en-US" dirty="0"/>
              <a:t>Review the objectives for this section. Tell participants: In this session, you learned about:</a:t>
            </a:r>
          </a:p>
          <a:p>
            <a:pPr marL="179433" indent="-179433">
              <a:buFont typeface="Arial" pitchFamily="34" charset="0"/>
              <a:buChar char="•"/>
            </a:pPr>
            <a:r>
              <a:rPr lang="en-US" dirty="0"/>
              <a:t>Prevention research and HIV prevention research successes</a:t>
            </a:r>
          </a:p>
          <a:p>
            <a:pPr marL="179433" indent="-179433">
              <a:buFont typeface="Arial" pitchFamily="34" charset="0"/>
              <a:buChar char="•"/>
            </a:pPr>
            <a:r>
              <a:rPr lang="en-US" dirty="0"/>
              <a:t>The role of pre-exposure prophylaxis (PrEP) in HIV prevention research</a:t>
            </a:r>
          </a:p>
          <a:p>
            <a:pPr marL="179433" indent="-179433">
              <a:buFont typeface="Arial" pitchFamily="34" charset="0"/>
              <a:buChar char="•"/>
            </a:pPr>
            <a:r>
              <a:rPr lang="en-US" dirty="0"/>
              <a:t>The role of treatment as prevention (</a:t>
            </a:r>
            <a:r>
              <a:rPr lang="en-US" dirty="0" err="1"/>
              <a:t>TasP</a:t>
            </a:r>
            <a:r>
              <a:rPr lang="en-US" dirty="0"/>
              <a:t>) in HIV prevention research</a:t>
            </a:r>
          </a:p>
          <a:p>
            <a:pPr marL="179433" marR="0" lvl="0" indent="-179433" algn="l" defTabSz="914400" rtl="0" eaLnBrk="1" fontAlgn="auto" latinLnBrk="0" hangingPunct="1">
              <a:lnSpc>
                <a:spcPct val="100000"/>
              </a:lnSpc>
              <a:spcBef>
                <a:spcPts val="200"/>
              </a:spcBef>
              <a:spcAft>
                <a:spcPts val="200"/>
              </a:spcAft>
              <a:buClrTx/>
              <a:buSzTx/>
              <a:buFont typeface="Arial" pitchFamily="34" charset="0"/>
              <a:buChar char="•"/>
              <a:tabLst/>
              <a:defRPr/>
            </a:pPr>
            <a:r>
              <a:rPr lang="en-US" dirty="0"/>
              <a:t>The role of microbicides in HIV prevention research</a:t>
            </a:r>
          </a:p>
          <a:p>
            <a:pPr marL="179433" indent="-179433">
              <a:buFont typeface="Arial" pitchFamily="34" charset="0"/>
              <a:buChar char="•"/>
            </a:pPr>
            <a:r>
              <a:rPr lang="en-US" dirty="0"/>
              <a:t>The role of vaccines in HIV prevention research</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169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9.</a:t>
            </a:r>
          </a:p>
          <a:p>
            <a:pPr defTabSz="957112">
              <a:defRPr/>
            </a:pPr>
            <a:r>
              <a:rPr lang="en-US" dirty="0"/>
              <a:t>Tell participants before reviewing the slide content: Methods of HIV prevention include…</a:t>
            </a:r>
          </a:p>
          <a:p>
            <a:pPr defTabSz="957112">
              <a:defRPr/>
            </a:pPr>
            <a:r>
              <a:rPr lang="en-US" dirty="0"/>
              <a:t>Review the content on the slide. Additional information about some of the bullets is provided below:</a:t>
            </a:r>
          </a:p>
          <a:p>
            <a:pPr marL="179456" indent="-179456" defTabSz="957112">
              <a:buFont typeface="Arial" pitchFamily="34" charset="0"/>
              <a:buChar char="•"/>
              <a:defRPr/>
            </a:pPr>
            <a:r>
              <a:rPr lang="en-US" dirty="0"/>
              <a:t>HIV</a:t>
            </a:r>
            <a:r>
              <a:rPr lang="en-US" sz="600" dirty="0"/>
              <a:t> </a:t>
            </a:r>
            <a:r>
              <a:rPr lang="en-US" dirty="0"/>
              <a:t>testing and counseling: HIV testing and counseling raise awareness and knowledge.</a:t>
            </a:r>
          </a:p>
          <a:p>
            <a:pPr marL="179456" indent="-179456" defTabSz="957112">
              <a:buFont typeface="Arial" pitchFamily="34" charset="0"/>
              <a:buChar char="•"/>
              <a:defRPr/>
            </a:pPr>
            <a:r>
              <a:rPr lang="en-US" dirty="0"/>
              <a:t>Condoms: Did you know? In 2018, the FDA renamed “male” and “female” condoms “external” and “internal” condoms. This is great because it finally recognizes condoms as tools that prevent HIV and STIs during vaginal and anal sex for people of all genders.</a:t>
            </a:r>
          </a:p>
          <a:p>
            <a:pPr marL="179456" indent="-179456" defTabSz="957112">
              <a:buFont typeface="Arial" pitchFamily="34" charset="0"/>
              <a:buChar char="•"/>
              <a:defRPr/>
            </a:pPr>
            <a:r>
              <a:rPr lang="en-US" dirty="0"/>
              <a:t>ARV drugs: can be used by PLHIV for treatment as prevention, pregnant folks to prevent transmission to babies, and by HIV-negative people as pre- and post-exposure prophylaxis (more on all of this later)</a:t>
            </a:r>
          </a:p>
          <a:p>
            <a:pPr marL="179456" marR="0" lvl="0" indent="-179456" algn="l" defTabSz="957112" rtl="0" eaLnBrk="1" fontAlgn="auto" latinLnBrk="0" hangingPunct="1">
              <a:lnSpc>
                <a:spcPct val="100000"/>
              </a:lnSpc>
              <a:spcBef>
                <a:spcPts val="200"/>
              </a:spcBef>
              <a:spcAft>
                <a:spcPts val="200"/>
              </a:spcAft>
              <a:buClrTx/>
              <a:buSzTx/>
              <a:buFont typeface="Arial" pitchFamily="34" charset="0"/>
              <a:buChar char="•"/>
              <a:tabLst/>
              <a:defRPr/>
            </a:pPr>
            <a:r>
              <a:rPr lang="en-US" dirty="0"/>
              <a:t>Family planning: Family planning helps prevent perinatal transmission of HIV.</a:t>
            </a:r>
          </a:p>
          <a:p>
            <a:pPr marL="179456" marR="0" lvl="0" indent="-179456" algn="l" defTabSz="957112" rtl="0" eaLnBrk="1" fontAlgn="auto" latinLnBrk="0" hangingPunct="1">
              <a:lnSpc>
                <a:spcPct val="100000"/>
              </a:lnSpc>
              <a:spcBef>
                <a:spcPts val="200"/>
              </a:spcBef>
              <a:spcAft>
                <a:spcPts val="200"/>
              </a:spcAft>
              <a:buClrTx/>
              <a:buSzTx/>
              <a:buFont typeface="Arial" pitchFamily="34" charset="0"/>
              <a:buChar char="•"/>
              <a:tabLst/>
              <a:defRPr/>
            </a:pPr>
            <a:r>
              <a:rPr lang="en-US" dirty="0"/>
              <a:t>Sterile needles and works: can be provided by needle exchange programs</a:t>
            </a:r>
          </a:p>
          <a:p>
            <a:pPr marL="0" marR="0" lvl="0" indent="0" algn="l" defTabSz="957112" rtl="0" eaLnBrk="1" fontAlgn="auto" latinLnBrk="0" hangingPunct="1">
              <a:lnSpc>
                <a:spcPct val="100000"/>
              </a:lnSpc>
              <a:spcBef>
                <a:spcPts val="200"/>
              </a:spcBef>
              <a:spcAft>
                <a:spcPts val="200"/>
              </a:spcAft>
              <a:buClrTx/>
              <a:buSzTx/>
              <a:buFont typeface="Arial" pitchFamily="34" charset="0"/>
              <a:buNone/>
              <a:tabLst/>
              <a:defRPr/>
            </a:pPr>
            <a:endParaRPr lang="en-US" dirty="0"/>
          </a:p>
          <a:p>
            <a:pPr marL="0" marR="0" lvl="0" indent="0" algn="l" defTabSz="957112" rtl="0" eaLnBrk="1" fontAlgn="auto" latinLnBrk="0" hangingPunct="1">
              <a:lnSpc>
                <a:spcPct val="100000"/>
              </a:lnSpc>
              <a:spcBef>
                <a:spcPts val="200"/>
              </a:spcBef>
              <a:spcAft>
                <a:spcPts val="200"/>
              </a:spcAft>
              <a:buClrTx/>
              <a:buSzTx/>
              <a:buFont typeface="Arial" pitchFamily="34" charset="0"/>
              <a:buNone/>
              <a:tabLst/>
              <a:defRPr/>
            </a:pPr>
            <a:r>
              <a:rPr lang="en-US" dirty="0"/>
              <a:t>More info to accompany participant guide:</a:t>
            </a:r>
          </a:p>
          <a:p>
            <a:pPr marL="179456" indent="-179456">
              <a:buFont typeface="Arial" pitchFamily="34" charset="0"/>
              <a:buChar char="•"/>
            </a:pPr>
            <a:r>
              <a:rPr lang="en-US" dirty="0"/>
              <a:t>Voluntary medical penile</a:t>
            </a:r>
            <a:r>
              <a:rPr lang="en-US" sz="600" dirty="0"/>
              <a:t> </a:t>
            </a:r>
            <a:r>
              <a:rPr lang="en-US" dirty="0"/>
              <a:t>circumcision: Penile circumcision provides only partial effectiveness for preventing HIV, and this partial effectiveness only prevents from infection into the penis during vaginal sex.</a:t>
            </a:r>
          </a:p>
          <a:p>
            <a:pPr marL="191093" lvl="2" indent="0">
              <a:buNone/>
            </a:pPr>
            <a:r>
              <a:rPr lang="en-US" dirty="0"/>
              <a:t>There is not yet any research to support whether or not penile circumcision offers any protective benefit to receptive partners (vaginally). The one trial that was testing this hypothesis was stopped early because of harm (men were resuming sex too soon after circumcision, so women were acquiring HIV). There is also no data regarding anal sex (no clinical trials have examined this to date).</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dirty="0"/>
              <a:t>Screening</a:t>
            </a:r>
            <a:r>
              <a:rPr lang="en-US" sz="600" dirty="0"/>
              <a:t> </a:t>
            </a:r>
            <a:r>
              <a:rPr lang="en-US" dirty="0"/>
              <a:t>the blood supply: Blood and blood products containing HIV are safely discarded and not used for transfusions.</a:t>
            </a:r>
          </a:p>
          <a:p>
            <a:pPr marL="0" marR="0" lvl="0" indent="0" algn="l" defTabSz="914400" rtl="0" eaLnBrk="1" fontAlgn="auto" latinLnBrk="0" hangingPunct="1">
              <a:lnSpc>
                <a:spcPct val="100000"/>
              </a:lnSpc>
              <a:spcBef>
                <a:spcPts val="200"/>
              </a:spcBef>
              <a:spcAft>
                <a:spcPts val="200"/>
              </a:spcAft>
              <a:buClrTx/>
              <a:buSzTx/>
              <a:buFont typeface="Arial" pitchFamily="34" charset="0"/>
              <a:buNone/>
              <a:tabLst/>
              <a:defRPr/>
            </a:pPr>
            <a:endParaRPr lang="en-US" dirty="0"/>
          </a:p>
          <a:p>
            <a:pPr marL="0" indent="0">
              <a:buFont typeface="Arial" pitchFamily="34" charset="0"/>
              <a:buNone/>
            </a:pPr>
            <a:endParaRPr lang="en-US" dirty="0"/>
          </a:p>
          <a:p>
            <a:pPr marL="179456" indent="-179456">
              <a:buFont typeface="Arial" pitchFamily="34" charset="0"/>
              <a:buChar cha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100.</a:t>
            </a:r>
          </a:p>
          <a:p>
            <a:pPr defTabSz="957112">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170</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194010978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100.</a:t>
            </a:r>
          </a:p>
          <a:p>
            <a:r>
              <a:rPr lang="en-US" dirty="0"/>
              <a:t>Review the slides for the conclusion. 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171</a:t>
            </a:fld>
            <a:endParaRPr lang="en-US" dirty="0"/>
          </a:p>
        </p:txBody>
      </p:sp>
    </p:spTree>
    <p:extLst>
      <p:ext uri="{BB962C8B-B14F-4D97-AF65-F5344CB8AC3E}">
        <p14:creationId xmlns:p14="http://schemas.microsoft.com/office/powerpoint/2010/main" val="302347965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100.</a:t>
            </a:r>
          </a:p>
          <a:p>
            <a:r>
              <a:rPr lang="en-US" dirty="0"/>
              <a:t>Tell participants before reviewing the slide content: It is also important to promote awareness and understanding of this research and to build public support for this work. Researchers often partner with a variety of individuals and groups in the community for this awareness, understanding, and support. </a:t>
            </a:r>
          </a:p>
          <a:p>
            <a:pPr defTabSz="95723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172</a:t>
            </a:fld>
            <a:endParaRPr lang="en-US" dirty="0"/>
          </a:p>
        </p:txBody>
      </p:sp>
    </p:spTree>
    <p:extLst>
      <p:ext uri="{BB962C8B-B14F-4D97-AF65-F5344CB8AC3E}">
        <p14:creationId xmlns:p14="http://schemas.microsoft.com/office/powerpoint/2010/main" val="302347965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31">
              <a:defRPr/>
            </a:pPr>
            <a:r>
              <a:rPr lang="en-US" dirty="0"/>
              <a:t>Participant Guide page 100.</a:t>
            </a:r>
          </a:p>
          <a:p>
            <a:pPr defTabSz="957231">
              <a:defRPr/>
            </a:pPr>
            <a:r>
              <a:rPr lang="en-US" dirty="0"/>
              <a:t>Review the content on the slide.</a:t>
            </a:r>
          </a:p>
          <a:p>
            <a:r>
              <a:rPr lang="en-US" dirty="0"/>
              <a:t>Tell participants after reviewing the slide content: HIV can hide for long periods of time in cells, use them to make more copies of itself and then destroy those cells. Over time, HIV destroys so many cells that the body can no longer fight infections and diseases.</a:t>
            </a:r>
          </a:p>
          <a:p>
            <a:r>
              <a:rPr lang="en-US" dirty="0"/>
              <a:t>Efforts to prevent, control, and eliminate HIV/AIDS are continuing worldwide. </a:t>
            </a:r>
          </a:p>
          <a:p>
            <a:pPr defTabSz="957231">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173</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31">
              <a:defRPr/>
            </a:pPr>
            <a:r>
              <a:rPr lang="en-US" dirty="0"/>
              <a:t>Participant Guide page 101.</a:t>
            </a:r>
          </a:p>
          <a:p>
            <a:pPr defTabSz="957231">
              <a:defRPr/>
            </a:pPr>
            <a:r>
              <a:rPr lang="en-US" dirty="0"/>
              <a:t>Tell participants before reviewing the slide content: Research is a systematic investigation to establish facts. Clinical research refers to clinical trials in people and helps develop solutions to improve the health of people all over the world. Clinical research includes…</a:t>
            </a:r>
          </a:p>
          <a:p>
            <a:pPr defTabSz="957231">
              <a:defRPr/>
            </a:pPr>
            <a:r>
              <a:rPr lang="en-US" dirty="0"/>
              <a:t>Review the content on the slide.</a:t>
            </a:r>
          </a:p>
          <a:p>
            <a:r>
              <a:rPr lang="en-US" dirty="0"/>
              <a:t>Tell participants after reviewing the slide content: Clinical research over the past 100 years has improved the health and lives of people around the world. Clinical research provides the means to make sure HIV research is conducted safely and effectively. Clinical research is an important step in finding ways to prevent and treat HIV/AIDS.</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174</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31">
              <a:defRPr/>
            </a:pPr>
            <a:r>
              <a:rPr lang="en-US" dirty="0"/>
              <a:t>Participant Guide page 101.</a:t>
            </a:r>
          </a:p>
          <a:p>
            <a:pPr defTabSz="957231">
              <a:defRPr/>
            </a:pPr>
            <a:r>
              <a:rPr lang="en-US" dirty="0"/>
              <a:t>Tell participants before reviewing the slide content: Community engagement focuses on reaching and involving everyone from all walks of life and perspectives. Community engagement is especially important during clinical trials. During HIV/AIDS outreach activities, community engagement brings together those people affected and impacted by HIV/AIDS. </a:t>
            </a:r>
          </a:p>
          <a:p>
            <a:pPr defTabSz="957231">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175</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102.</a:t>
            </a:r>
          </a:p>
          <a:p>
            <a:pPr defTabSz="956982">
              <a:defRPr/>
            </a:pPr>
            <a:r>
              <a:rPr lang="en-US" dirty="0"/>
              <a:t>Tell participants before reviewing the slide content: Comprehensive HIV prevention includes treatment, information, skills, personal responsibility, and access to tools, products, and approaches. </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176</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102.</a:t>
            </a:r>
          </a:p>
          <a:p>
            <a:pPr defTabSz="956982">
              <a:defRPr/>
            </a:pPr>
            <a:r>
              <a:rPr lang="en-US" dirty="0"/>
              <a:t>Check slide heading format for this slide before presenting. The heading takes up two lines, so the background has been revised to accommodate two lines.</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177</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102.</a:t>
            </a:r>
          </a:p>
          <a:p>
            <a:pPr defTabSz="956982">
              <a:defRPr/>
            </a:pPr>
            <a:r>
              <a:rPr lang="en-US" dirty="0"/>
              <a:t>Check slide heading format for this slide before presenting. The heading takes up two lines, so the background has been revised to accommodate two lines.</a:t>
            </a:r>
          </a:p>
          <a:p>
            <a:pPr defTabSz="956982">
              <a:defRPr/>
            </a:pPr>
            <a:r>
              <a:rPr lang="en-US" dirty="0"/>
              <a:t>Review the content on the slide.</a:t>
            </a:r>
          </a:p>
          <a:p>
            <a:pPr defTabSz="956982">
              <a:defRPr/>
            </a:pPr>
            <a:r>
              <a:rPr lang="en-US" dirty="0"/>
              <a:t>Tell participants while reviewing the graphic:</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The PrEP prevention approach is focused on people who do not have HIV, but may be exposed to HIV through sexual contact and injection drug use (IDU). With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people who do not have HIV receive a prescription to take a medication before exposure to HIV. If taken as prescribed, the medication lowers their likelihood of contracting HIV.</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Treatment as Prevention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an approach for people living with HIV to reduce the likelihood of passing HIV to others. With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people with HIV take medication. The medication controls the HIV in their bodies and keeps them healthy. The medication also lowers their likelihood of transmitting HIV to others through sex.</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Microbicides are designed to reduce HIV transmission during vaginal and anal sex. Most microbicides being tested today contain antiretroviral (ARV) drugs. These drugs have been shown to help prevent HIV acquisition if someone is exposed to the virus. </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A safe and effective preventive vaccine is believed to be the best way to control the HIV/AIDS epidemic in the long term. A vaccine uses a substance that teaches the body’s immune system to recognize and protect against a disease caused by an infectious agent or virus, often by stimulating the body to produce antibodies and T-cells against that infection. There is a lot of important research going on to find a safe and effective HIV vaccine.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178</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103.</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179</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9.</a:t>
            </a:r>
          </a:p>
          <a:p>
            <a:pPr defTabSz="957112">
              <a:defRPr/>
            </a:pPr>
            <a:r>
              <a:rPr lang="en-US" dirty="0"/>
              <a:t>Tell participants before reviewing the slide content: Methods of HIV prevention also include…</a:t>
            </a:r>
          </a:p>
          <a:p>
            <a:endParaRPr lang="en-US" dirty="0"/>
          </a:p>
          <a:p>
            <a:r>
              <a:rPr lang="en-US" dirty="0"/>
              <a:t>Information related to the optional quiz: Q15: True.</a:t>
            </a:r>
          </a:p>
          <a:p>
            <a:r>
              <a:rPr lang="en-US" dirty="0"/>
              <a:t>Q: </a:t>
            </a:r>
            <a:r>
              <a:rPr lang="en-US" sz="1000" b="0" i="0" u="none" strike="noStrike" kern="1200" baseline="0" dirty="0">
                <a:solidFill>
                  <a:schemeClr val="tx1"/>
                </a:solidFill>
                <a:latin typeface="Times New Roman" pitchFamily="18" charset="0"/>
                <a:ea typeface="+mn-ea"/>
                <a:cs typeface="Times New Roman" pitchFamily="18" charset="0"/>
              </a:rPr>
              <a:t>Many people living with HIV around the world are </a:t>
            </a:r>
            <a:r>
              <a:rPr lang="en-US" sz="1000" b="0" i="1" u="none" strike="noStrike" kern="1200" baseline="0" dirty="0">
                <a:solidFill>
                  <a:schemeClr val="tx1"/>
                </a:solidFill>
                <a:latin typeface="Times New Roman" pitchFamily="18" charset="0"/>
                <a:ea typeface="+mn-ea"/>
                <a:cs typeface="Times New Roman" pitchFamily="18" charset="0"/>
              </a:rPr>
              <a:t>virally suppressed</a:t>
            </a:r>
            <a:r>
              <a:rPr lang="en-US" sz="1000" b="0" i="0" u="none" strike="noStrike" kern="1200" baseline="0" dirty="0">
                <a:solidFill>
                  <a:schemeClr val="tx1"/>
                </a:solidFill>
                <a:latin typeface="Times New Roman" pitchFamily="18" charset="0"/>
                <a:ea typeface="+mn-ea"/>
                <a:cs typeface="Times New Roman" pitchFamily="18" charset="0"/>
              </a:rPr>
              <a:t>, meaning their medications have succeeded in reducing the amount of HIV in the body to levels such that a regular HIV test can no longer detect the virus. People with </a:t>
            </a:r>
            <a:r>
              <a:rPr lang="en-US" sz="1000" b="0" i="1" u="none" strike="noStrike" kern="1200" baseline="0" dirty="0">
                <a:solidFill>
                  <a:schemeClr val="tx1"/>
                </a:solidFill>
                <a:latin typeface="Times New Roman" pitchFamily="18" charset="0"/>
                <a:ea typeface="+mn-ea"/>
                <a:cs typeface="Times New Roman" pitchFamily="18" charset="0"/>
              </a:rPr>
              <a:t>viral suppression </a:t>
            </a:r>
            <a:r>
              <a:rPr lang="en-US" sz="1000" b="0" i="0" u="none" strike="noStrike" kern="1200" baseline="0" dirty="0">
                <a:solidFill>
                  <a:schemeClr val="tx1"/>
                </a:solidFill>
                <a:latin typeface="Times New Roman" pitchFamily="18" charset="0"/>
                <a:ea typeface="+mn-ea"/>
                <a:cs typeface="Times New Roman" pitchFamily="18" charset="0"/>
              </a:rPr>
              <a:t>cannot transmit HIV to their sex partners, even if they don’t use a condom. 	</a:t>
            </a:r>
          </a:p>
          <a:p>
            <a:r>
              <a:rPr lang="en-US" dirty="0"/>
              <a:t>A: Treatment as prevention (TasP) describes approaches used to reduce the probability of a person with HIV transmitting the virus to another person. It generally requires taking medications that are safe and effective in treating people who have HIV. Several studies with large numbers of participants have shown that people with undetectable viral loads cannot transmit HIV to partners through sex, even without condoms. One study even demonstrated zero HIV transmissions under conditions of viral suppression after over 58,000 acts of </a:t>
            </a:r>
            <a:r>
              <a:rPr lang="en-US" dirty="0" err="1"/>
              <a:t>condomless</a:t>
            </a:r>
            <a:r>
              <a:rPr lang="en-US" dirty="0"/>
              <a:t> sex!</a:t>
            </a:r>
          </a:p>
          <a:p>
            <a:r>
              <a:rPr lang="en-US" dirty="0"/>
              <a:t>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optional quiz can be used again here (see quiz handout). There are 15 questions.</a:t>
            </a:r>
          </a:p>
          <a:p>
            <a:r>
              <a:rPr lang="en-US" dirty="0"/>
              <a:t>Allow approximately 15 mins for participants to complete the quiz and review the answers as a group.</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180</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Distribute the workshop evaluation (if applicable).</a:t>
            </a:r>
          </a:p>
          <a:p>
            <a:r>
              <a:rPr lang="en-US" baseline="0" dirty="0"/>
              <a:t>Ask participants if they have any questions. Answer all questions, if possible. If not, make a note of these questions to prepare for the next training session.</a:t>
            </a:r>
          </a:p>
          <a:p>
            <a:r>
              <a:rPr lang="en-US" baseline="0" dirty="0"/>
              <a:t> </a:t>
            </a: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181</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9.</a:t>
            </a:r>
          </a:p>
          <a:p>
            <a:pPr defTabSz="957112">
              <a:defRPr/>
            </a:pPr>
            <a:r>
              <a:rPr lang="en-US" dirty="0"/>
              <a:t>Tell participants before reviewing the slide content: Methods of HIV prevention also include…</a:t>
            </a:r>
          </a:p>
          <a:p>
            <a:pPr defTabSz="957112">
              <a:defRPr/>
            </a:pPr>
            <a:r>
              <a:rPr lang="en-US" dirty="0"/>
              <a:t>Review the content on the slide. Additional information about some of the bullets is provided below:</a:t>
            </a:r>
          </a:p>
          <a:p>
            <a:pPr marL="179456" indent="-179456">
              <a:buFont typeface="Arial" pitchFamily="34" charset="0"/>
              <a:buChar char="•"/>
            </a:pPr>
            <a:r>
              <a:rPr lang="en-US" dirty="0"/>
              <a:t>Formula instead of breastfeeding</a:t>
            </a:r>
            <a:r>
              <a:rPr lang="en-US" sz="600" dirty="0"/>
              <a:t>: </a:t>
            </a:r>
            <a:r>
              <a:rPr lang="en-US" dirty="0"/>
              <a:t>To prevent HIV transmission to infants through breast milk. This is only recommended for mothers living with HIV who can always access clean water</a:t>
            </a:r>
            <a:r>
              <a:rPr lang="en-US" baseline="0" dirty="0"/>
              <a:t> and formula (see more below). </a:t>
            </a:r>
            <a:r>
              <a:rPr lang="en-US" dirty="0"/>
              <a:t>Open</a:t>
            </a:r>
            <a:r>
              <a:rPr lang="en-US" sz="600" dirty="0"/>
              <a:t> </a:t>
            </a:r>
            <a:r>
              <a:rPr lang="en-US" dirty="0"/>
              <a:t>communication: For example, among sexual partners about their HIV status and how they will reduce exposure to HIV.</a:t>
            </a:r>
          </a:p>
          <a:p>
            <a:pPr marL="179456" indent="-179456">
              <a:buFont typeface="Arial" pitchFamily="34" charset="0"/>
              <a:buChar char="•"/>
            </a:pPr>
            <a:r>
              <a:rPr lang="en-US" dirty="0"/>
              <a:t>Reducing</a:t>
            </a:r>
            <a:r>
              <a:rPr lang="en-US" sz="600" dirty="0"/>
              <a:t> </a:t>
            </a:r>
            <a:r>
              <a:rPr lang="en-US" dirty="0"/>
              <a:t>behavioral risks: For example, by encouraging sex practices involving condom/</a:t>
            </a:r>
            <a:r>
              <a:rPr lang="en-US" dirty="0" err="1"/>
              <a:t>PrEP</a:t>
            </a:r>
            <a:r>
              <a:rPr lang="en-US" dirty="0"/>
              <a:t> use), by reducing the numbers of sexual partners a person has, not mixing sex and drugs/alcohol, and by not sharing needles.</a:t>
            </a:r>
          </a:p>
          <a:p>
            <a:r>
              <a:rPr lang="en-US" dirty="0"/>
              <a:t> </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More on breastfeeding: Breastfeeding is always best, but some doctors</a:t>
            </a:r>
            <a:r>
              <a:rPr lang="en-US" baseline="0" dirty="0"/>
              <a:t> recommend formula in cases where mothers with HIV have access to clean water and formula. While HIV transmission through breastfeeding on ART is extremely rare, there is 0% chance of transmission through formula. Formula can be dangerous, however, because it can be easily contaminated (for example, by mixing with contaminated water). It is far more dangerous to give a baby formula mixed with contaminated water than it is for a mother with HIV who is taking ART to breastfeed. The NIH has declared that ART “can virtually eliminate transmission to babies,” but the chance of HIV transmission through breastfeeding is not zero, even under conditions of viral suppression in the blood (https://www.nih.gov/news-events/news-releases/hiv-therapy-breastfeeding-mothers-can-virtually-eliminate-transmission-babies). PLHIV have to decide what is best for their babies given their circumstances; more information is available here: </a:t>
            </a:r>
            <a:r>
              <a:rPr lang="en-US" dirty="0">
                <a:hlinkClick r:id="rId3"/>
              </a:rPr>
              <a:t>https://www.thewellproject.org/hiv-information/can-i-breastfeed-while-living-hiv-overview-infant-feeding-options</a:t>
            </a:r>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pPr defTabSz="957112">
              <a:defRPr/>
            </a:pPr>
            <a:r>
              <a:rPr lang="en-US" dirty="0"/>
              <a:t>Review the content on the slide.</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2</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1940109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10.</a:t>
            </a:r>
          </a:p>
          <a:p>
            <a:pPr defTabSz="957112">
              <a:defRPr/>
            </a:pPr>
            <a:r>
              <a:rPr lang="en-US" dirty="0"/>
              <a:t>Introduce a whole group activity.</a:t>
            </a:r>
          </a:p>
          <a:p>
            <a:r>
              <a:rPr lang="en-US" dirty="0"/>
              <a:t>Review the activity instructions on the slide.</a:t>
            </a:r>
          </a:p>
          <a:p>
            <a:r>
              <a:rPr lang="en-US" dirty="0"/>
              <a:t>Use the Question and Answer Sheet for this activity. These two sheets are for the presenter only.</a:t>
            </a:r>
          </a:p>
          <a:p>
            <a:r>
              <a:rPr lang="en-US" dirty="0"/>
              <a:t>If possible, put up two signs in different parts of the room: one sign should say “YES,” and the other sign should say “NO.” Or, write the words on a flip chart or white board.</a:t>
            </a:r>
          </a:p>
          <a:p>
            <a:r>
              <a:rPr lang="en-US" dirty="0"/>
              <a:t>This activity requires people to stand up and move around, so put the signs in areas where people can stand together. The activity provides an opportunity for people to be active.</a:t>
            </a:r>
          </a:p>
          <a:p>
            <a:pPr marL="179456" indent="-179456">
              <a:buFont typeface="Arial" pitchFamily="34" charset="0"/>
              <a:buChar char="•"/>
            </a:pPr>
            <a:r>
              <a:rPr lang="en-US" dirty="0"/>
              <a:t>Read one of the Questions on the Question and Answer Sheet (do not read the answer yet).</a:t>
            </a:r>
          </a:p>
          <a:p>
            <a:pPr marL="179456" indent="-179456">
              <a:buFont typeface="Arial" pitchFamily="34" charset="0"/>
              <a:buChar char="•"/>
            </a:pPr>
            <a:r>
              <a:rPr lang="en-US" dirty="0"/>
              <a:t>Ask participants to move to the area of the room where the sign is.</a:t>
            </a:r>
          </a:p>
          <a:p>
            <a:pPr marL="179456" indent="-179456">
              <a:buFont typeface="Arial" pitchFamily="34" charset="0"/>
              <a:buChar char="•"/>
            </a:pPr>
            <a:r>
              <a:rPr lang="en-US" dirty="0"/>
              <a:t>Wait until everyone has moved. Be sure to tell participants that they can stay where they are and it is ok not to know the answers.</a:t>
            </a:r>
          </a:p>
          <a:p>
            <a:r>
              <a:rPr lang="en-US" dirty="0"/>
              <a:t>Depending on the class makeup and their level of knowledge, you can:</a:t>
            </a:r>
          </a:p>
          <a:p>
            <a:pPr marL="179456" indent="-179456">
              <a:buFont typeface="Arial" pitchFamily="34" charset="0"/>
              <a:buChar char="•"/>
            </a:pPr>
            <a:r>
              <a:rPr lang="en-US" dirty="0"/>
              <a:t>Ask participants to give you the right answer.</a:t>
            </a:r>
            <a:endParaRPr lang="en-US" b="1" dirty="0"/>
          </a:p>
          <a:p>
            <a:pPr marL="179456" indent="-179456">
              <a:buFont typeface="Arial" pitchFamily="34" charset="0"/>
              <a:buChar char="•"/>
            </a:pPr>
            <a:r>
              <a:rPr lang="en-US" dirty="0"/>
              <a:t>Give the answer (provided on the Question and Answer Sheet).</a:t>
            </a:r>
            <a:endParaRPr lang="en-US" b="1" dirty="0"/>
          </a:p>
          <a:p>
            <a:pPr marL="179456" indent="-179456">
              <a:buFont typeface="Arial" pitchFamily="34" charset="0"/>
              <a:buChar char="•"/>
            </a:pPr>
            <a:r>
              <a:rPr lang="en-US" dirty="0"/>
              <a:t>Discuss what people do/do not know.</a:t>
            </a:r>
            <a:endParaRPr lang="en-US" b="1" dirty="0"/>
          </a:p>
          <a:p>
            <a:pPr marL="179456" indent="-179456"/>
            <a:r>
              <a:rPr lang="en-US" dirty="0"/>
              <a:t>If participants are fairly experienced and comfortable, ask which prevention strategies should be used.</a:t>
            </a:r>
            <a:endParaRPr lang="en-US" b="1" dirty="0"/>
          </a:p>
          <a:p>
            <a:pPr lvl="0"/>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20</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MAKE JUDGEMENTS ABOUT WHAT PEOPLE DO/DO NOT KNOW.</a:t>
            </a:r>
            <a:endParaRPr lang="en-US" b="1" dirty="0"/>
          </a:p>
          <a:p>
            <a:pPr marL="179479" indent="-179479">
              <a:buFont typeface="Arial" pitchFamily="34" charset="0"/>
              <a:buChar char="•"/>
            </a:pPr>
            <a:r>
              <a:rPr lang="en-US" dirty="0"/>
              <a:t>After asking and answering the questions, tell participants to write down what new information they learned to help them remember.</a:t>
            </a:r>
          </a:p>
          <a:p>
            <a:pPr marL="179479" indent="-179479">
              <a:buFont typeface="Arial" pitchFamily="34" charset="0"/>
              <a:buChar char="•"/>
            </a:pPr>
            <a:r>
              <a:rPr lang="en-US" dirty="0"/>
              <a:t>Debrief the activity by reminding people that the more they know about HIV and how it is transmitted helps them. The information can also be shared with others. And, the more we can talk about HIV, transmission, and prevention, the more likely we are to prevent it.</a:t>
            </a:r>
          </a:p>
          <a:p>
            <a:pPr lvl="0"/>
            <a:r>
              <a:rPr lang="en-US" dirty="0"/>
              <a:t>Activity timing: 10-30 mins. This activity can be shortened, if needed, by choosing fewer questions.</a:t>
            </a:r>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21</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11.</a:t>
            </a:r>
          </a:p>
          <a:p>
            <a:pPr defTabSz="957112">
              <a:defRPr/>
            </a:pPr>
            <a:r>
              <a:rPr lang="en-US" dirty="0"/>
              <a:t>Review the content on the slide.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22</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11.</a:t>
            </a:r>
          </a:p>
          <a:p>
            <a:endParaRPr lang="en-US" dirty="0"/>
          </a:p>
          <a:p>
            <a:pPr defTabSz="957112">
              <a:defRPr/>
            </a:pPr>
            <a:r>
              <a:rPr lang="en-US" dirty="0"/>
              <a:t>Tell participants before reviewing the slide content: AIDS is now a global epidemic. It has become one of the greatest threats to human health and development. The map shows adults and children estimated to be living with HIV in 2016. Although HIV and AIDS are found in all parts of the world, some areas are more affected than others.</a:t>
            </a:r>
          </a:p>
          <a:p>
            <a:pPr defTabSz="957112">
              <a:defRPr/>
            </a:pPr>
            <a:endParaRPr lang="en-US" dirty="0"/>
          </a:p>
          <a:p>
            <a:r>
              <a:rPr lang="en-US" dirty="0"/>
              <a:t>Review the map on the slide. Point out the very large number for sub-Saharan Africa. Focus this discussion on the global data. </a:t>
            </a:r>
          </a:p>
          <a:p>
            <a:endParaRPr lang="en-US" dirty="0"/>
          </a:p>
          <a:p>
            <a:r>
              <a:rPr lang="en-US" dirty="0"/>
              <a:t>Emphasize the disparity between the HIV/AIDS burden in sub-Saharan Africa and the rest of the world.</a:t>
            </a:r>
          </a:p>
          <a:p>
            <a:endParaRPr lang="en-US" dirty="0"/>
          </a:p>
          <a:p>
            <a:r>
              <a:rPr lang="en-US" dirty="0"/>
              <a:t>Note: This map is updated periodically and posted on the UNAIDS site. Search “epidemiology slides” to access the latest file. The site is usually updated after Dec. 1 and reflects data from the previous year. Note as of 2019, the most current info is from 2016 (</a:t>
            </a:r>
            <a:r>
              <a:rPr lang="en-US" dirty="0">
                <a:hlinkClick r:id="rId3"/>
              </a:rPr>
              <a:t>https://www.unaids.org/sites/default/files/media_asset/UNAIDS_2017_core-epidemiology-slides_en.pdf</a:t>
            </a:r>
            <a:r>
              <a:rPr lang="en-US" dirty="0"/>
              <a:t>).</a:t>
            </a:r>
          </a:p>
          <a:p>
            <a:endParaRPr lang="en-US" dirty="0"/>
          </a:p>
          <a:p>
            <a:r>
              <a:rPr lang="en-US" dirty="0"/>
              <a:t>Presenters should be prepared to check for updated information and data on the UNAIDS, CDC, NAID, and NIAID websites and provide updates, as needed.</a:t>
            </a:r>
          </a:p>
          <a:p>
            <a:r>
              <a:rPr lang="en-US" dirty="0"/>
              <a:t> </a:t>
            </a:r>
          </a:p>
          <a:p>
            <a:pPr marL="179456" indent="-179456">
              <a:buFont typeface="Arial" pitchFamily="34" charset="0"/>
              <a:buChar cha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23</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11.</a:t>
            </a:r>
          </a:p>
          <a:p>
            <a:pPr defTabSz="957112">
              <a:defRPr/>
            </a:pPr>
            <a:r>
              <a:rPr lang="en-US" dirty="0"/>
              <a:t>Tell participants before reviewing the slide content: HIV/AIDS continues to take a huge toll on people all over the world. The facts are…</a:t>
            </a:r>
          </a:p>
          <a:p>
            <a:pPr defTabSz="957112">
              <a:defRPr/>
            </a:pPr>
            <a:r>
              <a:rPr lang="en-US" dirty="0"/>
              <a:t>Review the top two boxes on the slide.</a:t>
            </a:r>
          </a:p>
          <a:p>
            <a:pPr defTabSz="957112">
              <a:defRPr/>
            </a:pPr>
            <a:r>
              <a:rPr lang="en-US" dirty="0"/>
              <a:t>Tell participants before reviewing the bottom two boxes on the slide: By comparison, approximately…</a:t>
            </a:r>
          </a:p>
          <a:p>
            <a:pPr defTabSz="957112">
              <a:defRPr/>
            </a:pPr>
            <a:endParaRPr lang="en-US" dirty="0"/>
          </a:p>
          <a:p>
            <a:pPr defTabSz="957112">
              <a:defRPr/>
            </a:pPr>
            <a:r>
              <a:rPr lang="en-US" dirty="0"/>
              <a:t>HIV/AIDS killed 1 million people in 2016.</a:t>
            </a:r>
          </a:p>
          <a:p>
            <a:pPr defTabSz="957112">
              <a:defRPr/>
            </a:pPr>
            <a:endParaRPr lang="en-US" dirty="0"/>
          </a:p>
          <a:p>
            <a:pPr defTabSz="957112">
              <a:defRPr/>
            </a:pPr>
            <a:r>
              <a:rPr lang="en-US" dirty="0"/>
              <a:t>Presenters should be prepared to check for updated information and data on the UNAIDS, CDC, NAID, and NIAID websites and provide updates, as needed.</a:t>
            </a:r>
          </a:p>
          <a:p>
            <a:r>
              <a:rPr lang="en-US" dirty="0"/>
              <a:t> </a:t>
            </a:r>
          </a:p>
          <a:p>
            <a:pPr marL="179456" indent="-179456">
              <a:buFont typeface="Arial" pitchFamily="34" charset="0"/>
              <a:buChar cha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24</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12.</a:t>
            </a:r>
          </a:p>
          <a:p>
            <a:pPr defTabSz="957112">
              <a:defRPr/>
            </a:pPr>
            <a:r>
              <a:rPr lang="en-US" dirty="0"/>
              <a:t>Review the content on the slide. The</a:t>
            </a:r>
            <a:r>
              <a:rPr lang="en-US" baseline="0" dirty="0"/>
              <a:t> years/bullets are animated.</a:t>
            </a:r>
            <a:r>
              <a:rPr lang="en-US" dirty="0"/>
              <a:t> </a:t>
            </a:r>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25</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12.</a:t>
            </a:r>
          </a:p>
          <a:p>
            <a:pPr defTabSz="957112">
              <a:defRPr/>
            </a:pPr>
            <a:r>
              <a:rPr lang="en-US" dirty="0"/>
              <a:t>Continue reviewing the content on the slide. The</a:t>
            </a:r>
            <a:r>
              <a:rPr lang="en-US" baseline="0" dirty="0"/>
              <a:t> years/bullets are animated.</a:t>
            </a:r>
            <a:endParaRPr lang="en-US"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26</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pages 12-13.</a:t>
            </a:r>
          </a:p>
          <a:p>
            <a:pPr defTabSz="957112">
              <a:defRPr/>
            </a:pPr>
            <a:r>
              <a:rPr lang="en-US" dirty="0"/>
              <a:t>Continue reviewing the content on the slide. The</a:t>
            </a:r>
            <a:r>
              <a:rPr lang="en-US" baseline="0" dirty="0"/>
              <a:t> years/bullets are animated.</a:t>
            </a:r>
            <a:endParaRPr lang="en-US" dirty="0"/>
          </a:p>
          <a:p>
            <a:pPr lvl="0"/>
            <a:r>
              <a:rPr lang="en-US" baseline="0" dirty="0"/>
              <a:t>Tell participants after the 1996 second bullet…</a:t>
            </a:r>
          </a:p>
          <a:p>
            <a:pPr marL="179479" indent="-179479">
              <a:buFont typeface="Arial" pitchFamily="34" charset="0"/>
              <a:buChar char="•"/>
            </a:pPr>
            <a:r>
              <a:rPr lang="en-US" dirty="0"/>
              <a:t>This is the main type of treatment for HIV or AIDS. It is not a cure, but it can keep people healthy. The treatment consists of drugs that have to be taken every day for the rest of a person’s life.</a:t>
            </a:r>
          </a:p>
          <a:p>
            <a:pPr marL="179479" indent="-179479">
              <a:buFont typeface="Arial" pitchFamily="34" charset="0"/>
              <a:buChar char="•"/>
            </a:pPr>
            <a:r>
              <a:rPr lang="en-US" dirty="0"/>
              <a:t>The aim of antiretroviral treatment is to keep the amount of HIV in the body at a low level. This stops any weakening of the immune system and helps it recover from damage that HIV might have caused already.</a:t>
            </a:r>
          </a:p>
          <a:p>
            <a:pPr marL="179479" indent="-179479">
              <a:buFont typeface="Arial" pitchFamily="34" charset="0"/>
              <a:buChar char="•"/>
            </a:pPr>
            <a:r>
              <a:rPr lang="en-US" dirty="0"/>
              <a:t>The drugs are often referred to as: antiretrovirals, ARVs, anti-HIV or anti-AIDS drugs. </a:t>
            </a:r>
          </a:p>
          <a:p>
            <a:pPr marL="179479" indent="-179479">
              <a:buFont typeface="Arial" pitchFamily="34" charset="0"/>
              <a:buChar char="•"/>
            </a:pPr>
            <a:r>
              <a:rPr lang="en-US" dirty="0"/>
              <a:t>We now know that HIV treatment with ARVs can prevent people with HIV from transmitting the virus to their sex partners.</a:t>
            </a:r>
          </a:p>
          <a:p>
            <a:pPr defTabSz="957112">
              <a:defRPr/>
            </a:pPr>
            <a:endParaRPr lang="en-US" dirty="0"/>
          </a:p>
          <a:p>
            <a:pPr defTabSz="957112">
              <a:defRPr/>
            </a:pPr>
            <a:endParaRPr lang="en-US"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27</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13.</a:t>
            </a:r>
          </a:p>
          <a:p>
            <a:pPr defTabSz="957112">
              <a:defRPr/>
            </a:pPr>
            <a:r>
              <a:rPr lang="en-US" dirty="0"/>
              <a:t>Continue reviewing the content on the slide. The</a:t>
            </a:r>
            <a:r>
              <a:rPr lang="en-US" baseline="0" dirty="0"/>
              <a:t> years/bullets are animated.</a:t>
            </a:r>
            <a:endParaRPr lang="en-US"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28</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13.</a:t>
            </a:r>
          </a:p>
          <a:p>
            <a:pPr defTabSz="957112">
              <a:defRPr/>
            </a:pPr>
            <a:r>
              <a:rPr lang="en-US" dirty="0"/>
              <a:t>Continue reviewing the content on the slide. The</a:t>
            </a:r>
            <a:r>
              <a:rPr lang="en-US" baseline="0" dirty="0"/>
              <a:t> years/bullets are animated.</a:t>
            </a:r>
            <a:endParaRPr lang="en-US"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29</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4.</a:t>
            </a:r>
          </a:p>
          <a:p>
            <a:pPr defTabSz="957112">
              <a:defRPr/>
            </a:pPr>
            <a:r>
              <a:rPr lang="en-US" dirty="0"/>
              <a:t>Tell participants before reviewing the slide content: In this workshop, we will provide basic information about HIV prevention research in simple terms. We will present information, and you will be able to ask questions. We will also do activities together to help you remember what you learn… </a:t>
            </a:r>
          </a:p>
          <a:p>
            <a:pPr defTabSz="957112">
              <a:defRPr/>
            </a:pPr>
            <a:r>
              <a:rPr lang="en-US" dirty="0"/>
              <a:t>Review the objectives on the slide.</a:t>
            </a:r>
          </a:p>
          <a:p>
            <a:pPr defTabSz="957112">
              <a:defRPr/>
            </a:pPr>
            <a:r>
              <a:rPr lang="en-US" dirty="0"/>
              <a:t>Tell participants: This workshop is designed to give you an opportunity to:</a:t>
            </a:r>
          </a:p>
          <a:p>
            <a:pPr marL="179456" indent="-179456">
              <a:buFont typeface="Arial" pitchFamily="34" charset="0"/>
              <a:buChar char="•"/>
            </a:pPr>
            <a:r>
              <a:rPr lang="en-US" dirty="0"/>
              <a:t>Apply the information you learn in activities and discussions.</a:t>
            </a:r>
          </a:p>
          <a:p>
            <a:pPr marL="179456" indent="-179456">
              <a:buFont typeface="Arial" pitchFamily="34" charset="0"/>
              <a:buChar char="•"/>
            </a:pPr>
            <a:r>
              <a:rPr lang="en-US" dirty="0"/>
              <a:t>Ask questions about information you do not understand.</a:t>
            </a:r>
          </a:p>
          <a:p>
            <a:pPr marL="179456" indent="-179456">
              <a:buFont typeface="Arial" pitchFamily="34" charset="0"/>
              <a:buChar char="•"/>
            </a:pPr>
            <a:r>
              <a:rPr lang="en-US" dirty="0"/>
              <a:t>Practice what you learn. </a:t>
            </a:r>
          </a:p>
          <a:p>
            <a:endParaRPr lang="en-US" dirty="0"/>
          </a:p>
          <a:p>
            <a:r>
              <a:rPr lang="en-US" dirty="0"/>
              <a:t>This Participant Guide includes information, facts, and space to write your own notes, as well as a glossary. The glossary includes many words, abbreviations, and definitions that may not be familiar to you.</a:t>
            </a:r>
          </a:p>
          <a:p>
            <a:endParaRPr lang="en-US" dirty="0"/>
          </a:p>
          <a:p>
            <a:r>
              <a:rPr lang="en-US" dirty="0"/>
              <a:t>Presenter notes: The optional quiz can be used here (see quiz handout) or when participants arrive. The quiz can be given at</a:t>
            </a:r>
            <a:r>
              <a:rPr lang="en-US" baseline="0" dirty="0"/>
              <a:t> the beginning of the presentation and at the end of the presentation. </a:t>
            </a:r>
            <a:r>
              <a:rPr lang="en-US" dirty="0"/>
              <a:t>There are 15 questions. Walk around to observe</a:t>
            </a:r>
            <a:r>
              <a:rPr lang="en-US" baseline="0" dirty="0"/>
              <a:t> participants’ progress on the quiz; it should take 10 minutes or less to complete</a:t>
            </a:r>
            <a:r>
              <a:rPr lang="en-US" dirty="0"/>
              <a:t>. The quiz answers will</a:t>
            </a:r>
            <a:r>
              <a:rPr lang="en-US" baseline="0" dirty="0"/>
              <a:t> be reviewed at the end of the presentation.</a:t>
            </a:r>
            <a:endParaRPr lang="en-US" dirty="0"/>
          </a:p>
          <a:p>
            <a:pPr defTabSz="957112"/>
            <a:r>
              <a:rPr lang="en-US" dirty="0"/>
              <a:t>Notes have been inserted in the PPT that provide the content needed to answer each of the questions in the quiz. These notes are titled: “Information related to the optional quiz.” Presenters should add the answers to the presentation if the optional quiz is included.</a:t>
            </a:r>
          </a:p>
          <a:p>
            <a:endParaRPr lang="en-US"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a:t>
            </a:fld>
            <a:endParaRPr lang="en-US" dirty="0"/>
          </a:p>
        </p:txBody>
      </p:sp>
    </p:spTree>
    <p:extLst>
      <p:ext uri="{BB962C8B-B14F-4D97-AF65-F5344CB8AC3E}">
        <p14:creationId xmlns:p14="http://schemas.microsoft.com/office/powerpoint/2010/main" val="1751098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13.</a:t>
            </a:r>
          </a:p>
          <a:p>
            <a:pPr defTabSz="957112">
              <a:defRPr/>
            </a:pPr>
            <a:r>
              <a:rPr lang="en-US" dirty="0"/>
              <a:t>Continue reviewing the content on the slide. The</a:t>
            </a:r>
            <a:r>
              <a:rPr lang="en-US" baseline="0" dirty="0"/>
              <a:t> years/bullets are animated so only the year and its bullet(s) appear on the slide.</a:t>
            </a:r>
          </a:p>
          <a:p>
            <a:pPr defTabSz="957112">
              <a:defRPr/>
            </a:pPr>
            <a:endParaRPr lang="en-US" dirty="0"/>
          </a:p>
          <a:p>
            <a:pPr defTabSz="957112">
              <a:defRPr/>
            </a:pPr>
            <a:endParaRPr lang="en-US"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30</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13.</a:t>
            </a:r>
          </a:p>
          <a:p>
            <a:pPr defTabSz="957112">
              <a:defRPr/>
            </a:pPr>
            <a:r>
              <a:rPr lang="en-US" dirty="0"/>
              <a:t>Continue reviewing the content on the slide. The</a:t>
            </a:r>
            <a:r>
              <a:rPr lang="en-US" baseline="0" dirty="0"/>
              <a:t> years/bullets are animated so only the year and its bullet(s) appear on the slide.</a:t>
            </a:r>
          </a:p>
          <a:p>
            <a:pPr defTabSz="957112">
              <a:defRPr/>
            </a:pPr>
            <a:r>
              <a:rPr lang="en-US" baseline="0" dirty="0"/>
              <a:t>VOICE: the three daily regimens were 1) Oral TDF alone 2) Oral TDF/FTC 3) Vaginal TFV gel</a:t>
            </a:r>
          </a:p>
          <a:p>
            <a:pPr defTabSz="957112">
              <a:defRPr/>
            </a:pPr>
            <a:endParaRPr lang="en-US" dirty="0"/>
          </a:p>
          <a:p>
            <a:pPr defTabSz="957112">
              <a:defRPr/>
            </a:pPr>
            <a:endParaRPr lang="en-US"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31</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14.</a:t>
            </a:r>
          </a:p>
          <a:p>
            <a:r>
              <a:rPr lang="en-US" dirty="0"/>
              <a:t>Tell</a:t>
            </a:r>
            <a:r>
              <a:rPr lang="en-US" baseline="0" dirty="0"/>
              <a:t> participants before reviewing the graphic on the slide…</a:t>
            </a:r>
            <a:r>
              <a:rPr lang="en-US" dirty="0"/>
              <a:t>In 2018, UNAIDS published their annual report to look at the next three years in terms of achieving it’s the global targets.</a:t>
            </a:r>
          </a:p>
          <a:p>
            <a:r>
              <a:rPr lang="en-US" dirty="0"/>
              <a:t>Each of the pieces of the graphic are animated and start with the black “Progress” circle in the top right corner.</a:t>
            </a:r>
          </a:p>
          <a:p>
            <a:r>
              <a:rPr lang="en-US" dirty="0"/>
              <a:t>Reveal the graphic and then provide additional commentary given below:</a:t>
            </a:r>
          </a:p>
          <a:p>
            <a:pPr marL="179479" indent="-179479">
              <a:buFont typeface="Arial" pitchFamily="34" charset="0"/>
              <a:buChar char="•"/>
            </a:pPr>
            <a:r>
              <a:rPr lang="en-US" dirty="0"/>
              <a:t> Progress: On the positive side, there has been and will continue to be progress</a:t>
            </a:r>
          </a:p>
          <a:p>
            <a:pPr marL="179479" indent="-179479">
              <a:buFont typeface="Arial" pitchFamily="34" charset="0"/>
              <a:buChar char="•"/>
            </a:pPr>
            <a:r>
              <a:rPr lang="en-US" dirty="0"/>
              <a:t>90-90-90: UNAIDS released this goal for 2020 where 90% of PLHIV in the world will have an HIV diagnosis, 90% of those with a diagnosis will receive HIV care, and 90% of those receiving care will reach viral suppression. This was a highly ambitious goal, and countries and communities around the world were at various stages of progress toward this goal at the beginning of 2020. By the end of 2017, globally, the percentages were 75% of PLHIV knew their status, 79% of those were accessing treatment, and 81% of those had reached viral suppression. This translates to 47% of all PLHIV in the world having reached viral suppression. Also in 2017, it was announced that King County (which is home to Seattle) had become the first major metropolitan area in the world to reach 90-90-90. Social and structural disparities must be addressed for other localities to meet this ambitious goal. </a:t>
            </a:r>
          </a:p>
          <a:p>
            <a:pPr marL="179479" indent="-179479">
              <a:buFont typeface="Arial" pitchFamily="34" charset="0"/>
              <a:buChar char="•"/>
            </a:pPr>
            <a:r>
              <a:rPr lang="en-US" dirty="0"/>
              <a:t>There has been progress in reducing new HIV cases: Globally, new HIV cases have declined by 18% since 2010. This is progress in the right direction, but still far less than the 75% reduction that was needed to achieve the 90-90-90 goals by 2020.</a:t>
            </a:r>
          </a:p>
          <a:p>
            <a:pPr marL="179479" indent="-179479">
              <a:buFont typeface="Arial" pitchFamily="34" charset="0"/>
              <a:buChar char="•"/>
            </a:pPr>
            <a:r>
              <a:rPr lang="en-US" dirty="0"/>
              <a:t> By 2018, there were fewer HIV-related deaths worldwide.</a:t>
            </a:r>
          </a:p>
          <a:p>
            <a:pPr marL="179479" indent="-179479">
              <a:buFont typeface="Arial" pitchFamily="34" charset="0"/>
              <a:buChar char="•"/>
            </a:pPr>
            <a:r>
              <a:rPr lang="en-US" dirty="0"/>
              <a:t> Globally, 1.4 million new cases of HIV among children have been averted since 2010, due in large part to prevention of perinatal transmission successes</a:t>
            </a:r>
          </a:p>
          <a:p>
            <a:pPr marL="179479" indent="-179479">
              <a:buFont typeface="Arial" pitchFamily="34" charset="0"/>
              <a:buChar char="•"/>
            </a:pPr>
            <a:r>
              <a:rPr lang="en-US" dirty="0"/>
              <a:t>More investments of time and resources needed. Many countries have increased services. </a:t>
            </a:r>
          </a:p>
          <a:p>
            <a:pPr marL="179479" indent="-179479">
              <a:buFont typeface="Arial" pitchFamily="34" charset="0"/>
              <a:buChar char="•"/>
            </a:pPr>
            <a:r>
              <a:rPr lang="en-US" dirty="0"/>
              <a:t> Community engagement and energy impacts results.</a:t>
            </a:r>
          </a:p>
          <a:p>
            <a:pPr marL="179479" indent="-179479">
              <a:buFont typeface="Arial" pitchFamily="34" charset="0"/>
              <a:buChar char="•"/>
            </a:pPr>
            <a:r>
              <a:rPr lang="en-US" dirty="0"/>
              <a:t> All of these things increase access to HIV treatments, and all of these things lead to positive results for people.</a:t>
            </a:r>
          </a:p>
          <a:p>
            <a:pPr marL="179479" indent="-179479">
              <a:buFont typeface="Arial" pitchFamily="34" charset="0"/>
              <a:buChar char="•"/>
            </a:pPr>
            <a:r>
              <a:rPr lang="en-US" dirty="0"/>
              <a:t>Many people living with HIV do not know their HIV status, which means there is still more work needed.</a:t>
            </a:r>
          </a:p>
          <a:p>
            <a:pPr marL="179479" indent="-179479">
              <a:buFont typeface="Arial" pitchFamily="34" charset="0"/>
              <a:buChar char="•"/>
            </a:pPr>
            <a:r>
              <a:rPr lang="en-US" dirty="0"/>
              <a:t> Low HIV testing rates negatively impact progress.</a:t>
            </a:r>
          </a:p>
          <a:p>
            <a:pPr marL="179479" indent="-179479">
              <a:buFont typeface="Arial" pitchFamily="34" charset="0"/>
              <a:buChar char="•"/>
            </a:pPr>
            <a:r>
              <a:rPr lang="en-US" dirty="0"/>
              <a:t>Stigma, discrimination, and disparities still impact the most vulnerable communities and prevent us from achieving 90-90-90 goals globally</a:t>
            </a:r>
          </a:p>
          <a:p>
            <a:pPr marL="179479" indent="-179479">
              <a:buFont typeface="Arial" pitchFamily="34" charset="0"/>
              <a:buChar char="•"/>
            </a:pPr>
            <a:endParaRPr lang="en-US" dirty="0"/>
          </a:p>
          <a:p>
            <a:pPr marL="0" indent="0">
              <a:buFont typeface="Arial" pitchFamily="34" charset="0"/>
              <a:buNone/>
            </a:pPr>
            <a:r>
              <a:rPr lang="en-US" dirty="0"/>
              <a:t>Source: </a:t>
            </a:r>
            <a:r>
              <a:rPr lang="en-US" dirty="0">
                <a:hlinkClick r:id="rId3"/>
              </a:rPr>
              <a:t>https://www.unaids.org/sites/default/files/media_asset/miles-to-go_en.pdf</a:t>
            </a:r>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32</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2792985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479" indent="-179479">
              <a:buFont typeface="Arial" pitchFamily="34" charset="0"/>
              <a:buChar char="•"/>
            </a:pPr>
            <a:r>
              <a:rPr lang="en-US" dirty="0"/>
              <a:t> HIV prevention services are needed to reduce new cases.</a:t>
            </a:r>
          </a:p>
          <a:p>
            <a:pPr marL="179479" indent="-179479">
              <a:buFont typeface="Arial" pitchFamily="34" charset="0"/>
              <a:buChar char="•"/>
            </a:pPr>
            <a:r>
              <a:rPr lang="en-US" dirty="0"/>
              <a:t> HIV treatment is needed to improve the health of those who already have HIV: millions of people are eligible and waiting for treatment.</a:t>
            </a:r>
          </a:p>
          <a:p>
            <a:pPr marL="179479" indent="-179479">
              <a:buFont typeface="Arial" pitchFamily="34" charset="0"/>
              <a:buChar char="•"/>
            </a:pPr>
            <a:r>
              <a:rPr lang="en-US" dirty="0"/>
              <a:t> Marginalization is a result of not reaching key populations impacted by HIV.</a:t>
            </a:r>
          </a:p>
          <a:p>
            <a:pPr marL="179479" indent="-179479">
              <a:buFont typeface="Arial" pitchFamily="34" charset="0"/>
              <a:buChar char="•"/>
            </a:pPr>
            <a:r>
              <a:rPr lang="en-US" dirty="0"/>
              <a:t> All of these areas are gaps that need to be filled to successfully close the gaps we continue to face</a:t>
            </a:r>
          </a:p>
          <a:p>
            <a:pPr marL="0" indent="0">
              <a:buFont typeface="Arial" pitchFamily="34" charset="0"/>
              <a:buNone/>
            </a:pPr>
            <a:endParaRPr lang="en-US" dirty="0"/>
          </a:p>
          <a:p>
            <a:pPr marL="0" indent="0">
              <a:buFont typeface="Arial" pitchFamily="34" charset="0"/>
              <a:buNone/>
            </a:pPr>
            <a:r>
              <a:rPr lang="en-US" dirty="0"/>
              <a:t>Presenters should be prepared to check for updated information and data on the UNAIDS, CDC, NAID, and NIAID websites and provide updates, as needed.</a:t>
            </a:r>
          </a:p>
          <a:p>
            <a:r>
              <a:rPr lang="en-US" dirty="0"/>
              <a:t>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33</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15.</a:t>
            </a:r>
          </a:p>
          <a:p>
            <a:r>
              <a:rPr lang="en-US" dirty="0"/>
              <a:t>Tell participants before reviewing the slide content: In 2018-2019, the U.S. Centers for Disease Control and Prevention published the following updates about HIV/AIDS in the U.S….</a:t>
            </a:r>
          </a:p>
          <a:p>
            <a:r>
              <a:rPr lang="en-US" dirty="0"/>
              <a:t>Each of the boxes on the graphic is animated. Starting at the first box at the top left, add the following information for each of the boxes:</a:t>
            </a:r>
          </a:p>
          <a:p>
            <a:pPr marL="179479" indent="-179479">
              <a:buFont typeface="Arial" pitchFamily="34" charset="0"/>
              <a:buChar char="•"/>
            </a:pPr>
            <a:r>
              <a:rPr lang="en-US" dirty="0"/>
              <a:t>People living with HIV:</a:t>
            </a:r>
          </a:p>
          <a:p>
            <a:pPr marL="358963" lvl="1" indent="-179479">
              <a:buFont typeface="Symbol" pitchFamily="18" charset="2"/>
              <a:buChar char="-"/>
            </a:pPr>
            <a:r>
              <a:rPr lang="en-US" dirty="0"/>
              <a:t>1,140,400 people aged 13 years and older are living with HIV.</a:t>
            </a:r>
          </a:p>
          <a:p>
            <a:pPr marL="358963" lvl="1" indent="-179479">
              <a:buFont typeface="Symbol" pitchFamily="18" charset="2"/>
              <a:buChar char="-"/>
            </a:pPr>
            <a:r>
              <a:rPr lang="en-US" dirty="0"/>
              <a:t>1 in 7 people living with HIV are unaware of their HIV-positive status</a:t>
            </a:r>
          </a:p>
          <a:p>
            <a:pPr marL="179479" indent="-179479">
              <a:buFont typeface="Arial" pitchFamily="34" charset="0"/>
              <a:buChar char="•"/>
            </a:pPr>
            <a:r>
              <a:rPr lang="en-US" dirty="0">
                <a:solidFill>
                  <a:srgbClr val="FF0000"/>
                </a:solidFill>
              </a:rPr>
              <a:t>New HIV cases:</a:t>
            </a:r>
          </a:p>
          <a:p>
            <a:pPr marL="370595" lvl="2" indent="-179479">
              <a:buFont typeface="Symbol" pitchFamily="18" charset="2"/>
              <a:buChar char="-"/>
            </a:pPr>
            <a:r>
              <a:rPr lang="en-US" dirty="0"/>
              <a:t>There are approximately 40,000 new HIV transmissions every year</a:t>
            </a:r>
          </a:p>
          <a:p>
            <a:pPr marL="179479" indent="-179479">
              <a:buFont typeface="Arial" pitchFamily="34" charset="0"/>
              <a:buChar char="•"/>
            </a:pPr>
            <a:r>
              <a:rPr lang="en-US" dirty="0"/>
              <a:t>Among gay</a:t>
            </a:r>
            <a:r>
              <a:rPr lang="en-US" baseline="0" dirty="0"/>
              <a:t> men and other MSM</a:t>
            </a:r>
            <a:endParaRPr lang="en-US" dirty="0"/>
          </a:p>
          <a:p>
            <a:pPr marL="370595" lvl="2" indent="-179479">
              <a:buFont typeface="Symbol" pitchFamily="18" charset="2"/>
              <a:buChar char="-"/>
            </a:pPr>
            <a:r>
              <a:rPr lang="en-US" dirty="0"/>
              <a:t>Men who have sex with men (MSM) continue to bear the greatest burden of HIV</a:t>
            </a:r>
            <a:r>
              <a:rPr lang="en-US" baseline="0" dirty="0"/>
              <a:t> incidence; about 70% of new HIV cases in the US are among MSM.</a:t>
            </a:r>
          </a:p>
          <a:p>
            <a:pPr marL="179479" indent="-179479">
              <a:buFont typeface="Arial" pitchFamily="34" charset="0"/>
              <a:buChar char="•"/>
            </a:pPr>
            <a:r>
              <a:rPr lang="en-US" dirty="0"/>
              <a:t>Among transgender persons:</a:t>
            </a:r>
          </a:p>
          <a:p>
            <a:pPr marL="370595" lvl="2" indent="-179479">
              <a:buFont typeface="Symbol" pitchFamily="18" charset="2"/>
              <a:buChar char="-"/>
            </a:pPr>
            <a:r>
              <a:rPr lang="en-US" dirty="0"/>
              <a:t>The percentage of transgender people receiving an HIV diagnosis is 3 times the national average</a:t>
            </a:r>
          </a:p>
          <a:p>
            <a:pPr marL="370595" lvl="2" indent="-179479">
              <a:buFont typeface="Symbol" pitchFamily="18" charset="2"/>
              <a:buChar char="-"/>
            </a:pPr>
            <a:r>
              <a:rPr lang="en-US" dirty="0"/>
              <a:t>Approximately 44% of Black transgender women, 26% of Hispanic/Latina transgender women, and 7% of white transgender women are living with HIV</a:t>
            </a:r>
          </a:p>
          <a:p>
            <a:pPr marL="179479" indent="-179479">
              <a:buFont typeface="Arial" pitchFamily="34" charset="0"/>
              <a:buChar char="•"/>
            </a:pPr>
            <a:r>
              <a:rPr lang="en-US" dirty="0"/>
              <a:t>Among African</a:t>
            </a:r>
            <a:r>
              <a:rPr lang="en-US" baseline="0" dirty="0"/>
              <a:t> Americans</a:t>
            </a:r>
            <a:endParaRPr lang="en-US" dirty="0"/>
          </a:p>
          <a:p>
            <a:pPr lvl="2"/>
            <a:r>
              <a:rPr lang="en-US" sz="1000" kern="1200" baseline="0" dirty="0">
                <a:solidFill>
                  <a:schemeClr val="tx1"/>
                </a:solidFill>
                <a:effectLst/>
                <a:latin typeface="Times New Roman" pitchFamily="18" charset="0"/>
                <a:ea typeface="+mn-ea"/>
                <a:cs typeface="Times New Roman" pitchFamily="18" charset="0"/>
              </a:rPr>
              <a:t>The rate of new HIV cases among African American males is 8 times higher than for white males. </a:t>
            </a:r>
          </a:p>
          <a:p>
            <a:pPr lvl="2"/>
            <a:r>
              <a:rPr lang="en-US" sz="1000" kern="1200" baseline="0" dirty="0">
                <a:solidFill>
                  <a:schemeClr val="tx1"/>
                </a:solidFill>
                <a:effectLst/>
                <a:latin typeface="Times New Roman" pitchFamily="18" charset="0"/>
                <a:ea typeface="+mn-ea"/>
                <a:cs typeface="Times New Roman" pitchFamily="18" charset="0"/>
              </a:rPr>
              <a:t>80.3% of new HIV cases among African American males were among MSM. </a:t>
            </a:r>
          </a:p>
          <a:p>
            <a:pPr lvl="2"/>
            <a:r>
              <a:rPr lang="en-US" sz="1000" kern="1200" baseline="0" dirty="0">
                <a:solidFill>
                  <a:schemeClr val="tx1"/>
                </a:solidFill>
                <a:effectLst/>
                <a:latin typeface="Times New Roman" pitchFamily="18" charset="0"/>
                <a:ea typeface="+mn-ea"/>
                <a:cs typeface="Times New Roman" pitchFamily="18" charset="0"/>
              </a:rPr>
              <a:t>African American females accounted for 11% of all new HIV cases in the U.S. and 60% of all new HIV cases among females.</a:t>
            </a:r>
          </a:p>
          <a:p>
            <a:pPr marL="171450" marR="0" lvl="1" indent="-171450" algn="l" defTabSz="914400" rtl="0" eaLnBrk="1" fontAlgn="auto" latinLnBrk="0" hangingPunct="1">
              <a:lnSpc>
                <a:spcPct val="100000"/>
              </a:lnSpc>
              <a:spcBef>
                <a:spcPts val="200"/>
              </a:spcBef>
              <a:spcAft>
                <a:spcPts val="200"/>
              </a:spcAft>
              <a:buClrTx/>
              <a:buSzTx/>
              <a:tabLst/>
              <a:defRPr/>
            </a:pPr>
            <a:r>
              <a:rPr lang="en-US" dirty="0"/>
              <a:t>Among Hispanic/Latinx People</a:t>
            </a:r>
          </a:p>
          <a:p>
            <a:pPr lvl="2"/>
            <a:r>
              <a:rPr lang="en-US" sz="1000" kern="1200" baseline="0" dirty="0">
                <a:solidFill>
                  <a:schemeClr val="tx1"/>
                </a:solidFill>
                <a:effectLst/>
                <a:latin typeface="Times New Roman" pitchFamily="18" charset="0"/>
                <a:ea typeface="+mn-ea"/>
                <a:cs typeface="Times New Roman" pitchFamily="18" charset="0"/>
              </a:rPr>
              <a:t>The rate of new HIV cases for Hispanic males is 4.3 times higher than that for white males.</a:t>
            </a:r>
          </a:p>
          <a:p>
            <a:pPr lvl="2"/>
            <a:r>
              <a:rPr lang="en-US" sz="1000" kern="1200" baseline="0" dirty="0">
                <a:solidFill>
                  <a:schemeClr val="tx1"/>
                </a:solidFill>
                <a:effectLst/>
                <a:latin typeface="Times New Roman" pitchFamily="18" charset="0"/>
                <a:ea typeface="+mn-ea"/>
                <a:cs typeface="Times New Roman" pitchFamily="18" charset="0"/>
              </a:rPr>
              <a:t>The rate of new HIV cases for Hispanic females was 3.1 times that of white females.</a:t>
            </a:r>
          </a:p>
          <a:p>
            <a:pPr lvl="1"/>
            <a:r>
              <a:rPr lang="en-US" kern="1200" baseline="0" dirty="0">
                <a:solidFill>
                  <a:schemeClr val="tx1"/>
                </a:solidFill>
                <a:effectLst/>
                <a:latin typeface="Times New Roman" pitchFamily="18" charset="0"/>
                <a:ea typeface="+mn-ea"/>
                <a:cs typeface="Times New Roman" pitchFamily="18" charset="0"/>
              </a:rPr>
              <a:t>Among American Indians and Alaska Natives</a:t>
            </a:r>
          </a:p>
          <a:p>
            <a:pPr lvl="2"/>
            <a:r>
              <a:rPr lang="en-US" sz="1000" kern="1200" dirty="0">
                <a:solidFill>
                  <a:schemeClr val="tx1"/>
                </a:solidFill>
                <a:effectLst/>
                <a:latin typeface="Times New Roman" pitchFamily="18" charset="0"/>
                <a:ea typeface="+mn-ea"/>
                <a:cs typeface="Times New Roman" pitchFamily="18" charset="0"/>
              </a:rPr>
              <a:t>75% of new HIV cases among AI/AN males are attributed to male-to-male sexual contact.</a:t>
            </a:r>
          </a:p>
          <a:p>
            <a:pPr lvl="2"/>
            <a:r>
              <a:rPr lang="en-US" sz="1000" kern="1200" baseline="0" dirty="0">
                <a:solidFill>
                  <a:schemeClr val="tx1"/>
                </a:solidFill>
                <a:effectLst/>
                <a:latin typeface="Times New Roman" pitchFamily="18" charset="0"/>
                <a:ea typeface="+mn-ea"/>
                <a:cs typeface="Times New Roman" pitchFamily="18" charset="0"/>
              </a:rPr>
              <a:t>69% of the new HIV cases among AI/AN females were attributed to heterosexual contact.</a:t>
            </a:r>
          </a:p>
          <a:p>
            <a:pPr lvl="1"/>
            <a:r>
              <a:rPr lang="en-US" kern="1200" baseline="0" dirty="0">
                <a:solidFill>
                  <a:schemeClr val="tx1"/>
                </a:solidFill>
                <a:effectLst/>
                <a:latin typeface="Times New Roman" pitchFamily="18" charset="0"/>
                <a:ea typeface="+mn-ea"/>
                <a:cs typeface="Times New Roman" pitchFamily="18" charset="0"/>
              </a:rPr>
              <a:t>Among Asians and Native Hawaiians/Pacific Islanders</a:t>
            </a:r>
          </a:p>
          <a:p>
            <a:pPr lvl="2"/>
            <a:r>
              <a:rPr lang="en-US" sz="1000" kern="1200" baseline="0" dirty="0">
                <a:solidFill>
                  <a:schemeClr val="tx1"/>
                </a:solidFill>
                <a:effectLst/>
                <a:latin typeface="Times New Roman" pitchFamily="18" charset="0"/>
                <a:ea typeface="+mn-ea"/>
                <a:cs typeface="Times New Roman" pitchFamily="18" charset="0"/>
              </a:rPr>
              <a:t>The number of Asians receiving an HIV diagnosis has increased in recent years, driven primarily by an increase in HIV diagnoses among Asian MSM.</a:t>
            </a:r>
          </a:p>
          <a:p>
            <a:pPr lvl="2"/>
            <a:r>
              <a:rPr lang="en-US" sz="1000" kern="1200" baseline="0" dirty="0">
                <a:solidFill>
                  <a:schemeClr val="tx1"/>
                </a:solidFill>
                <a:effectLst/>
                <a:latin typeface="Times New Roman" pitchFamily="18" charset="0"/>
                <a:ea typeface="+mn-ea"/>
                <a:cs typeface="Times New Roman" pitchFamily="18" charset="0"/>
              </a:rPr>
              <a:t>In 2017, there were 58 HIV diagnoses among NHOPI, 39 of which were attributed to male-to-male sexual contact</a:t>
            </a:r>
          </a:p>
          <a:p>
            <a:pPr lvl="2"/>
            <a:r>
              <a:rPr lang="en-US" sz="1000" kern="1200" baseline="0" dirty="0">
                <a:solidFill>
                  <a:schemeClr val="tx1"/>
                </a:solidFill>
                <a:effectLst/>
                <a:latin typeface="Times New Roman" pitchFamily="18" charset="0"/>
                <a:ea typeface="+mn-ea"/>
                <a:cs typeface="Times New Roman" pitchFamily="18" charset="0"/>
              </a:rPr>
              <a:t>HIV affects NHOPI in ways that are not always apparent because of small population sizes</a:t>
            </a:r>
            <a:endParaRPr lang="en-US" dirty="0"/>
          </a:p>
          <a:p>
            <a:pPr marL="182563" lvl="2" indent="0">
              <a:buNone/>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34</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16.</a:t>
            </a:r>
          </a:p>
          <a:p>
            <a:r>
              <a:rPr lang="en-US" dirty="0"/>
              <a:t>Tell participants before reviewing the slide content: </a:t>
            </a:r>
            <a:r>
              <a:rPr lang="en-US" sz="1000" kern="1200" baseline="0" dirty="0">
                <a:solidFill>
                  <a:schemeClr val="tx1"/>
                </a:solidFill>
                <a:effectLst/>
                <a:latin typeface="Times New Roman" pitchFamily="18" charset="0"/>
                <a:ea typeface="+mn-ea"/>
                <a:cs typeface="Times New Roman" pitchFamily="18" charset="0"/>
              </a:rPr>
              <a:t>The treatment cascade shows the number of people living with HIV in the U.S. who have been diagnosed as having HIV, who receive medical care and treatment, and who reach viral suppression.</a:t>
            </a:r>
          </a:p>
          <a:p>
            <a:endParaRPr lang="en-US" dirty="0"/>
          </a:p>
          <a:p>
            <a:r>
              <a:rPr lang="en-US" dirty="0"/>
              <a:t>Review each row of the graphic as it is revealed. Emphasize the diminishing number of people and percentages and the significance of these diminishing numbers. Important questions at each point in the pyramid are:</a:t>
            </a:r>
          </a:p>
          <a:p>
            <a:pPr marL="179479" indent="-179479">
              <a:buFont typeface="Arial" pitchFamily="34" charset="0"/>
              <a:buChar char="•"/>
            </a:pPr>
            <a:r>
              <a:rPr lang="en-US" baseline="0" dirty="0"/>
              <a:t>How many people have HIV?</a:t>
            </a:r>
            <a:r>
              <a:rPr lang="en-US" dirty="0"/>
              <a:t> 1.1 million </a:t>
            </a:r>
            <a:r>
              <a:rPr lang="en-US" baseline="0" dirty="0"/>
              <a:t>or 100% </a:t>
            </a:r>
            <a:endParaRPr lang="en-US" dirty="0"/>
          </a:p>
          <a:p>
            <a:pPr marL="179479" indent="-179479" defTabSz="957468">
              <a:spcBef>
                <a:spcPts val="209"/>
              </a:spcBef>
              <a:spcAft>
                <a:spcPts val="209"/>
              </a:spcAft>
              <a:buFont typeface="Arial" pitchFamily="34" charset="0"/>
              <a:buChar char="•"/>
              <a:defRPr/>
            </a:pPr>
            <a:r>
              <a:rPr lang="en-US" dirty="0"/>
              <a:t>How many people know they have HIV? 935,000, or 85%</a:t>
            </a:r>
          </a:p>
          <a:p>
            <a:pPr marL="179479" indent="-179479" defTabSz="957468">
              <a:spcBef>
                <a:spcPts val="209"/>
              </a:spcBef>
              <a:spcAft>
                <a:spcPts val="209"/>
              </a:spcAft>
              <a:buFont typeface="Arial" pitchFamily="34" charset="0"/>
              <a:buChar char="•"/>
              <a:defRPr/>
            </a:pPr>
            <a:r>
              <a:rPr lang="en-US" dirty="0"/>
              <a:t>Of those, how many have started HIV medical care? 682,000, or 62%</a:t>
            </a:r>
          </a:p>
          <a:p>
            <a:pPr marL="179479" indent="-179479" defTabSz="957468">
              <a:spcBef>
                <a:spcPts val="209"/>
              </a:spcBef>
              <a:spcAft>
                <a:spcPts val="209"/>
              </a:spcAft>
              <a:buFont typeface="Arial" pitchFamily="34" charset="0"/>
              <a:buChar char="•"/>
              <a:defRPr/>
            </a:pPr>
            <a:r>
              <a:rPr lang="en-US" dirty="0"/>
              <a:t>Of those, how many have stayed in </a:t>
            </a:r>
            <a:r>
              <a:rPr lang="en-US" baseline="0" dirty="0"/>
              <a:t>HIV medical </a:t>
            </a:r>
            <a:r>
              <a:rPr lang="en-US" dirty="0"/>
              <a:t>care? 528,000, or</a:t>
            </a:r>
            <a:r>
              <a:rPr lang="en-US" baseline="0" dirty="0"/>
              <a:t> 48% </a:t>
            </a:r>
          </a:p>
          <a:p>
            <a:pPr marL="179479" indent="-179479" defTabSz="957468">
              <a:spcBef>
                <a:spcPts val="209"/>
              </a:spcBef>
              <a:spcAft>
                <a:spcPts val="209"/>
              </a:spcAft>
              <a:buFont typeface="Arial" pitchFamily="34" charset="0"/>
              <a:buChar char="•"/>
              <a:defRPr/>
            </a:pPr>
            <a:r>
              <a:rPr lang="en-US" dirty="0"/>
              <a:t>How many are able to adhere to their treatment plan and achieve viral suppression?  539,000, or 49%</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16.</a:t>
            </a:r>
          </a:p>
          <a:p>
            <a:pPr defTabSz="957112">
              <a:defRPr/>
            </a:pPr>
            <a:r>
              <a:rPr lang="en-US" dirty="0"/>
              <a:t>Tell participants before reviewing the slide content: The significance of the treatment cascade is that it shows gaps in HIV testing, care, and treatment. Continuing HIV care is important because…</a:t>
            </a:r>
          </a:p>
          <a:p>
            <a:pPr defTabSz="957112">
              <a:defRPr/>
            </a:pPr>
            <a:r>
              <a:rPr lang="en-US" dirty="0"/>
              <a:t>Review the content on the slide</a:t>
            </a:r>
            <a:r>
              <a:rPr lang="en-US" baseline="0" dirty="0"/>
              <a:t> as each bullet is revealed.</a:t>
            </a:r>
          </a:p>
          <a:p>
            <a:pPr defTabSz="957112">
              <a:defRPr/>
            </a:pPr>
            <a:endParaRPr lang="en-US" baseline="0" dirty="0"/>
          </a:p>
          <a:p>
            <a:pPr defTabSz="957112">
              <a:defRPr/>
            </a:pPr>
            <a:r>
              <a:rPr lang="en-US" baseline="0" dirty="0"/>
              <a:t>At the end of the second bullet, add the following information: </a:t>
            </a:r>
            <a:r>
              <a:rPr lang="en-US" dirty="0"/>
              <a:t>Antiretroviral therapy uses medications for the treatment of HIV. For example, by blocking HIV replication, blocking primary entry into the host cell (entry inhibitors), etc. That is why people take a combination of medications, because they work in different ways.</a:t>
            </a:r>
          </a:p>
          <a:p>
            <a:pPr defTabSz="957112">
              <a:defRPr/>
            </a:pPr>
            <a:endParaRPr lang="en-US" baseline="0"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36</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17.</a:t>
            </a:r>
          </a:p>
          <a:p>
            <a:r>
              <a:rPr lang="en-US" dirty="0"/>
              <a:t>Review the content on the slide.</a:t>
            </a:r>
          </a:p>
          <a:p>
            <a:pPr defTabSz="957231">
              <a:defRPr/>
            </a:pPr>
            <a:r>
              <a:rPr lang="en-US" dirty="0"/>
              <a:t>Before</a:t>
            </a:r>
            <a:r>
              <a:rPr lang="en-US" baseline="0" dirty="0"/>
              <a:t> going to the next slide, tell participants: </a:t>
            </a:r>
            <a:r>
              <a:rPr lang="en-US" dirty="0"/>
              <a:t>But due to their health status, many people with HIV experience unfair treatment and prejudice. Stigma and discrimination against people living with HIV/AIDS contribute negatively to the health and well-being of our community as a whole. Some people are reluctant to get tested for HIV for fear of how they will be treated if they are diagnosed. Creating supportive communities where people with HIV/AIDS feel respected and have access to the care they deserve is another vital tool in the goal of reaching an HIV/AIDS-free generation.</a:t>
            </a:r>
          </a:p>
          <a:p>
            <a:endParaRPr lang="en-US" dirty="0"/>
          </a:p>
          <a:p>
            <a:pPr defTabSz="957112">
              <a:defRPr/>
            </a:pPr>
            <a:endParaRPr lang="en-US" baseline="0"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17.</a:t>
            </a:r>
          </a:p>
          <a:p>
            <a:pPr defTabSz="957112">
              <a:defRPr/>
            </a:pPr>
            <a:r>
              <a:rPr lang="en-US" dirty="0"/>
              <a:t>Review the content on the slide.</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17.</a:t>
            </a:r>
          </a:p>
          <a:p>
            <a:pPr defTabSz="957112">
              <a:defRPr/>
            </a:pPr>
            <a:r>
              <a:rPr lang="en-US" dirty="0"/>
              <a:t>Tell participants before reviewing the slide content: Stigma and discrimination refer to negative attitudes, prejudice, maltreatment, and abuse directed at people living with HIV and AIDS. Some consequences of stigma and discrimination are…</a:t>
            </a:r>
          </a:p>
          <a:p>
            <a:pPr defTabSz="957112">
              <a:defRPr/>
            </a:pPr>
            <a:r>
              <a:rPr lang="en-US" dirty="0"/>
              <a:t>Review the content on the slide.</a:t>
            </a:r>
          </a:p>
          <a:p>
            <a:pPr defTabSz="957112">
              <a:defRPr/>
            </a:pPr>
            <a:r>
              <a:rPr lang="en-US" dirty="0"/>
              <a:t>Additional information about some of the bullets is provided below:</a:t>
            </a:r>
          </a:p>
          <a:p>
            <a:pPr marL="179479" indent="-179479" defTabSz="957112">
              <a:buFont typeface="Arial" pitchFamily="34" charset="0"/>
              <a:buChar char="•"/>
              <a:defRPr/>
            </a:pPr>
            <a:r>
              <a:rPr lang="en-US" dirty="0"/>
              <a:t>Low self-esteem: For example, people may internalize the negative messages they hear about persons with HIV and start to believe they truly have less value as human beings. This low self-esteem leads to lower rates of seeking health care and adhering to that care, because they start to believe their lives are not worth living.</a:t>
            </a:r>
          </a:p>
          <a:p>
            <a:pPr marL="179479" indent="-179479" defTabSz="957112">
              <a:buFont typeface="Arial" pitchFamily="34" charset="0"/>
              <a:buChar char="•"/>
              <a:defRPr/>
            </a:pPr>
            <a:r>
              <a:rPr lang="en-US" dirty="0"/>
              <a:t>Job loss: People with HIV/AIDS may experience co-worker and employer discrimination including isolation and recruitment, hiring, and promotion refusal.</a:t>
            </a:r>
          </a:p>
          <a:p>
            <a:pPr marL="179479" indent="-179479" defTabSz="957112">
              <a:buFont typeface="Arial" pitchFamily="34" charset="0"/>
              <a:buChar char="•"/>
              <a:defRPr/>
            </a:pPr>
            <a:r>
              <a:rPr lang="en-US" dirty="0"/>
              <a:t>Travel restrictions: Some countries have laws that restrict entry, stay, and residence of people with HIV/AIDS.</a:t>
            </a:r>
          </a:p>
          <a:p>
            <a:pPr marL="179479" indent="-179479" defTabSz="957112">
              <a:buFont typeface="Arial" pitchFamily="34" charset="0"/>
              <a:buChar char="•"/>
              <a:defRPr/>
            </a:pPr>
            <a:r>
              <a:rPr lang="en-US" dirty="0"/>
              <a:t>Verbal and physical abuse: Abuse can occur in the workplace, within a family, and in the community.</a:t>
            </a:r>
          </a:p>
          <a:p>
            <a:pPr defTabSz="957112">
              <a:defRPr/>
            </a:pPr>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 Guide page.</a:t>
            </a:r>
          </a:p>
          <a:p>
            <a:r>
              <a:rPr lang="en-US" dirty="0"/>
              <a:t>Review the high-level agenda for the workshop. Be prepared to change this slide if the workshop is given with a different time structure.</a:t>
            </a:r>
          </a:p>
          <a:p>
            <a:r>
              <a:rPr lang="en-US" dirty="0"/>
              <a:t>Review the logistics of breaks and lunch, depending on the location.</a:t>
            </a:r>
          </a:p>
          <a:p>
            <a:endParaRPr lang="en-US" dirty="0"/>
          </a:p>
        </p:txBody>
      </p:sp>
      <p:sp>
        <p:nvSpPr>
          <p:cNvPr id="5" name="Slide Number Placeholder 4"/>
          <p:cNvSpPr>
            <a:spLocks noGrp="1"/>
          </p:cNvSpPr>
          <p:nvPr>
            <p:ph type="sldNum" sz="quarter" idx="11"/>
          </p:nvPr>
        </p:nvSpPr>
        <p:spPr/>
        <p:txBody>
          <a:bodyPr/>
          <a:lstStyle/>
          <a:p>
            <a:fld id="{E0FBA801-77F0-5C45-9E8C-8BB8B933F180}" type="slidenum">
              <a:rPr lang="en-US" smtClean="0"/>
              <a:pPr/>
              <a:t>4</a:t>
            </a:fld>
            <a:endParaRPr lang="en-US" dirty="0"/>
          </a:p>
        </p:txBody>
      </p:sp>
    </p:spTree>
    <p:extLst>
      <p:ext uri="{BB962C8B-B14F-4D97-AF65-F5344CB8AC3E}">
        <p14:creationId xmlns:p14="http://schemas.microsoft.com/office/powerpoint/2010/main" val="3669645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17.</a:t>
            </a:r>
          </a:p>
          <a:p>
            <a:pPr defTabSz="957112">
              <a:defRPr/>
            </a:pPr>
            <a:r>
              <a:rPr lang="en-US" dirty="0"/>
              <a:t>Tell participants before reviewing the slide content: On a personal level, a person’s health status is private. Just as we should not ask how or why someone has cancer or diabetes, we should not ask how or why someone has HIV/AIDS. And, we should not make assumptions about how people acquired HIV or the kind of life they lead. Ways to prevent HIV/AIDS stigma and discrimination include…</a:t>
            </a:r>
          </a:p>
          <a:p>
            <a:pPr defTabSz="957112">
              <a:defRPr/>
            </a:pPr>
            <a:r>
              <a:rPr lang="en-US" dirty="0"/>
              <a:t>Review the content on the slide.</a:t>
            </a:r>
          </a:p>
          <a:p>
            <a:pPr defTabSz="957112">
              <a:defRPr/>
            </a:pPr>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This slide has been left in the presentation in the case that presenters moved the class through the previous slides with time to spare. Most likely, presenters will not have time for this activity and should move on to the next slide. At this point in the training, about 1 hour and 15 minutes should have elapsed from the opening introduction. If you’ve reached this point in an hour or less, the activity on this slide can be done.</a:t>
            </a:r>
          </a:p>
          <a:p>
            <a:pPr defTabSz="957112">
              <a:defRPr/>
            </a:pPr>
            <a:endParaRPr lang="en-US" dirty="0"/>
          </a:p>
          <a:p>
            <a:pPr defTabSz="957112">
              <a:defRPr/>
            </a:pPr>
            <a:r>
              <a:rPr lang="en-US" dirty="0"/>
              <a:t>Participant Guide page 18.</a:t>
            </a:r>
          </a:p>
          <a:p>
            <a:r>
              <a:rPr lang="en-US" dirty="0"/>
              <a:t>Introduce a small group activity.</a:t>
            </a:r>
          </a:p>
          <a:p>
            <a:r>
              <a:rPr lang="en-US" dirty="0"/>
              <a:t>Tell participants before reviewing the activity instructions: HIV/AIDS forces us to confront parts of life we are uncomfortable with, like sexuality, sickness, and death. People with HIV know all of this. They know that their friends and family avoid certain subjects with them. They notice that people stop touching them. They hear people talk about "innocent” victims of AIDS and wonder if they are among the guilty. They feel themselves gradually being pushed outside, not called, left alone, cast off by society.</a:t>
            </a:r>
          </a:p>
          <a:p>
            <a:r>
              <a:rPr lang="en-US" dirty="0"/>
              <a:t>It's normal to have some fear or troubling thoughts and uncertainties about what to do or say. You shouldn't be ashamed. Everyone is unsure of how to act in new situations. If you haven't known anyone with HIV before, you're probably not going to know what to do when you first meet someone who does have HIV.</a:t>
            </a:r>
          </a:p>
          <a:p>
            <a:r>
              <a:rPr lang="en-US" dirty="0"/>
              <a:t>Review the activity instructions on the slide and in the Participant Guide.</a:t>
            </a:r>
          </a:p>
          <a:p>
            <a:r>
              <a:rPr lang="en-US" dirty="0"/>
              <a:t>Activity instructions: Distribute one of the activity cards to each table group (there are 4). Allow 5-10 mins for people to discuss with their groups and approximately 5 mins per group for them to share their answers with everyone.</a:t>
            </a:r>
          </a:p>
          <a:p>
            <a:r>
              <a:rPr lang="en-US" dirty="0"/>
              <a:t>There are no right or wrong answers for this activity.</a:t>
            </a:r>
          </a:p>
          <a:p>
            <a:r>
              <a:rPr lang="en-US" dirty="0"/>
              <a:t>Total time for this activity: 30 mins.</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41</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19.</a:t>
            </a:r>
          </a:p>
          <a:p>
            <a:r>
              <a:rPr lang="en-US" dirty="0"/>
              <a:t>Introduce an individual activity.</a:t>
            </a:r>
          </a:p>
          <a:p>
            <a:r>
              <a:rPr lang="en-US" dirty="0"/>
              <a:t>Go around the room and assign question 1 or question 2 to participants. The easiest way to assign the questions is to either point to each person and say 1 or 2, or have participants count off themselves.</a:t>
            </a:r>
          </a:p>
          <a:p>
            <a:r>
              <a:rPr lang="en-US" dirty="0"/>
              <a:t>Possible answers include: </a:t>
            </a:r>
          </a:p>
          <a:p>
            <a:r>
              <a:rPr lang="en-US" dirty="0"/>
              <a:t>Question 1: </a:t>
            </a:r>
            <a:r>
              <a:rPr lang="en-GB" dirty="0"/>
              <a:t>How can you use what you have learned about HIV/AIDS in your daily life?: Answer questions friends and family may have; know how HIV is spread, and how it is not spread.</a:t>
            </a:r>
            <a:endParaRPr lang="en-US" dirty="0"/>
          </a:p>
          <a:p>
            <a:r>
              <a:rPr lang="en-GB" dirty="0"/>
              <a:t>Question 2: How has what you learned today impacted YOU? Be more aware of how I interact with and support those who have HIV/AIDS; reduced anxiety about how HIV is spread.</a:t>
            </a:r>
            <a:endParaRPr lang="en-US" dirty="0"/>
          </a:p>
          <a:p>
            <a:r>
              <a:rPr lang="en-US" dirty="0"/>
              <a:t>Allow approximately 5 mins for each person to answer the question</a:t>
            </a:r>
          </a:p>
          <a:p>
            <a:r>
              <a:rPr lang="en-US" dirty="0"/>
              <a:t>Ask for volunteers to share their answers. As people share their answers, tell people they can take notes in the space provided. Allow approximately 10 mins to share answers.</a:t>
            </a:r>
          </a:p>
          <a:p>
            <a:r>
              <a:rPr lang="en-US" dirty="0"/>
              <a:t>Total time for this activity: 10 mins</a:t>
            </a:r>
          </a:p>
          <a:p>
            <a:r>
              <a:rPr lang="en-GB" dirty="0"/>
              <a:t>Allow for questions before ending the activity and going to the summary.</a:t>
            </a: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42</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20.</a:t>
            </a:r>
          </a:p>
          <a:p>
            <a:pPr defTabSz="957112">
              <a:defRPr/>
            </a:pPr>
            <a:r>
              <a:rPr lang="en-US" dirty="0"/>
              <a:t>Review the content on the slide.</a:t>
            </a:r>
          </a:p>
          <a:p>
            <a:r>
              <a:rPr lang="en-US" dirty="0"/>
              <a:t>Review the objectives for this section. Tell participants: In this session, you learned about:</a:t>
            </a:r>
          </a:p>
          <a:p>
            <a:pPr marL="179479" indent="-179479">
              <a:buFont typeface="Arial" pitchFamily="34" charset="0"/>
              <a:buChar char="•"/>
            </a:pPr>
            <a:r>
              <a:rPr lang="en-US" dirty="0"/>
              <a:t>HIV and AIDS</a:t>
            </a:r>
          </a:p>
          <a:p>
            <a:pPr marL="179479" marR="0" lvl="0" indent="-179479" algn="l" defTabSz="914400" rtl="0" eaLnBrk="1" fontAlgn="auto" latinLnBrk="0" hangingPunct="1">
              <a:lnSpc>
                <a:spcPct val="100000"/>
              </a:lnSpc>
              <a:spcBef>
                <a:spcPts val="200"/>
              </a:spcBef>
              <a:spcAft>
                <a:spcPts val="200"/>
              </a:spcAft>
              <a:buClrTx/>
              <a:buSzTx/>
              <a:buFont typeface="Arial" pitchFamily="34" charset="0"/>
              <a:buChar char="•"/>
              <a:tabLst/>
              <a:defRPr/>
            </a:pPr>
            <a:r>
              <a:rPr lang="en-US" dirty="0"/>
              <a:t>How HIV is transmitted</a:t>
            </a:r>
          </a:p>
          <a:p>
            <a:pPr marL="179479" indent="-179479">
              <a:buFont typeface="Arial" pitchFamily="34" charset="0"/>
              <a:buChar char="•"/>
            </a:pPr>
            <a:r>
              <a:rPr lang="en-US" dirty="0"/>
              <a:t>How HIV is prevented</a:t>
            </a:r>
          </a:p>
          <a:p>
            <a:pPr marL="179479" indent="-179479">
              <a:buFont typeface="Arial" pitchFamily="34" charset="0"/>
              <a:buChar char="•"/>
            </a:pPr>
            <a:r>
              <a:rPr lang="en-US" dirty="0"/>
              <a:t>The history of HIV/AIDS, including challenges and successes</a:t>
            </a:r>
          </a:p>
          <a:p>
            <a:pPr marL="179479" indent="-179479">
              <a:buFont typeface="Arial" pitchFamily="34" charset="0"/>
              <a:buChar char="•"/>
            </a:pPr>
            <a:r>
              <a:rPr lang="en-US" dirty="0"/>
              <a:t>Interacting with people living with HIV/AIDS </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a:p>
            <a:endParaRPr lang="en-US" dirty="0"/>
          </a:p>
          <a:p>
            <a:pPr defTabSz="957112">
              <a:defRPr/>
            </a:pPr>
            <a:endParaRPr lang="en-US" dirty="0"/>
          </a:p>
          <a:p>
            <a:pPr defTabSz="957112">
              <a:defRPr/>
            </a:pPr>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43</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44</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pPr defTabSz="957112">
              <a:defRPr/>
            </a:pPr>
            <a:r>
              <a:rPr lang="en-US" dirty="0"/>
              <a:t>Review the content on the slide.</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45</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1217773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25.</a:t>
            </a:r>
          </a:p>
          <a:p>
            <a:pPr defTabSz="957112">
              <a:defRPr/>
            </a:pPr>
            <a:r>
              <a:rPr lang="en-US" dirty="0"/>
              <a:t>Tell participants before reviewing the slide content: In this session (What Is Clinical Research?), you will learn about…</a:t>
            </a:r>
          </a:p>
          <a:p>
            <a:pPr defTabSz="957112">
              <a:defRPr/>
            </a:pPr>
            <a:r>
              <a:rPr lang="en-US" dirty="0"/>
              <a:t>Review the objectives on the slide.</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46</a:t>
            </a:fld>
            <a:endParaRPr lang="en-US" dirty="0"/>
          </a:p>
        </p:txBody>
      </p:sp>
    </p:spTree>
    <p:extLst>
      <p:ext uri="{BB962C8B-B14F-4D97-AF65-F5344CB8AC3E}">
        <p14:creationId xmlns:p14="http://schemas.microsoft.com/office/powerpoint/2010/main" val="541419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pPr defTabSz="957112">
              <a:defRPr/>
            </a:pPr>
            <a:r>
              <a:rPr lang="en-US" dirty="0"/>
              <a:t>Review the content on the slide.</a:t>
            </a:r>
          </a:p>
          <a:p>
            <a:r>
              <a:rPr lang="en-US" dirty="0"/>
              <a:t>After reviewing the content on the slide, tell participants: Research follows the scientific method. The scientific method includes asking and answering questions by observing and testing. For example, if your car won’t start, you could use the scientific method to find out why. In this example, you might follow these steps:</a:t>
            </a:r>
          </a:p>
          <a:p>
            <a:pPr marL="179479" indent="-179479">
              <a:buFont typeface="Arial" pitchFamily="34" charset="0"/>
              <a:buChar char="•"/>
            </a:pPr>
            <a:r>
              <a:rPr lang="en-US" dirty="0"/>
              <a:t>Purpose/problem (I want my car to start)</a:t>
            </a:r>
          </a:p>
          <a:p>
            <a:pPr marL="179479" indent="-179479">
              <a:buFont typeface="Arial" pitchFamily="34" charset="0"/>
              <a:buChar char="•"/>
            </a:pPr>
            <a:r>
              <a:rPr lang="en-US" dirty="0"/>
              <a:t>Hypothesis (My car might be out of gas. If I put gas in my car, it will start.)</a:t>
            </a:r>
          </a:p>
          <a:p>
            <a:pPr marL="179479" indent="-179479">
              <a:buFont typeface="Arial" pitchFamily="34" charset="0"/>
              <a:buChar char="•"/>
            </a:pPr>
            <a:r>
              <a:rPr lang="en-US" dirty="0"/>
              <a:t>Materials needed to check my hypothesis (gas can, gas, money to buy gas, a ride to/from the gas station)</a:t>
            </a:r>
          </a:p>
          <a:p>
            <a:pPr marL="179479" indent="-179479">
              <a:buFont typeface="Arial" pitchFamily="34" charset="0"/>
              <a:buChar char="•"/>
            </a:pPr>
            <a:r>
              <a:rPr lang="en-US" dirty="0"/>
              <a:t>Procedure (I will call my friend for a ride to the gas station. I will fill my gas can. I will pay the gas station attendant. I will go back to my car. I will put in the gas. I will try to restart the car.)</a:t>
            </a:r>
          </a:p>
          <a:p>
            <a:pPr marL="179479" indent="-179479">
              <a:buFont typeface="Arial" pitchFamily="34" charset="0"/>
              <a:buChar char="•"/>
            </a:pPr>
            <a:r>
              <a:rPr lang="en-US" dirty="0"/>
              <a:t>Results (My car started.)</a:t>
            </a:r>
          </a:p>
          <a:p>
            <a:pPr marL="179479" indent="-179479">
              <a:buFont typeface="Arial" pitchFamily="34" charset="0"/>
              <a:buChar char="•"/>
            </a:pPr>
            <a:r>
              <a:rPr lang="en-US" dirty="0"/>
              <a:t>Conclusion (My car needs gas to start.)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t>47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pPr defTabSz="957112">
              <a:defRPr/>
            </a:pPr>
            <a:r>
              <a:rPr lang="en-US" dirty="0"/>
              <a:t>Review the content on the slide.</a:t>
            </a:r>
          </a:p>
          <a:p>
            <a:pPr defTabSz="957112">
              <a:defRPr/>
            </a:pPr>
            <a:r>
              <a:rPr lang="en-US" dirty="0"/>
              <a:t>At the end</a:t>
            </a:r>
            <a:r>
              <a:rPr lang="en-US" baseline="0" dirty="0"/>
              <a:t> of the second bullet, add the following: </a:t>
            </a:r>
            <a:r>
              <a:rPr lang="en-US" dirty="0"/>
              <a:t>An intervention is any measure whose purpose is to improve health or alter the course of disease…</a:t>
            </a:r>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t>48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r>
              <a:rPr lang="en-US" dirty="0"/>
              <a:t>Tell participants before reviewing the slide content: Clinical research over the past 100 years has improved the health and lives of people around the world. The benefits of clinical research are far too many to list here, but here are a few of them…</a:t>
            </a:r>
          </a:p>
          <a:p>
            <a:pPr defTabSz="957231">
              <a:defRPr/>
            </a:pPr>
            <a:r>
              <a:rPr lang="en-US" dirty="0"/>
              <a:t>Review the content on the slide.</a:t>
            </a:r>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t>49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 Guide page.</a:t>
            </a:r>
          </a:p>
          <a:p>
            <a:pPr defTabSz="957112">
              <a:defRPr/>
            </a:pPr>
            <a:r>
              <a:rPr lang="en-US" dirty="0"/>
              <a:t>Review the content on the slide.</a:t>
            </a:r>
          </a:p>
          <a:p>
            <a:pPr defTabSz="957112">
              <a:defRPr/>
            </a:pPr>
            <a:r>
              <a:rPr lang="en-US" dirty="0"/>
              <a:t>Provide</a:t>
            </a:r>
            <a:r>
              <a:rPr lang="en-US" baseline="0" dirty="0"/>
              <a:t> information depending on the location.</a:t>
            </a:r>
          </a:p>
          <a:p>
            <a:pPr defTabSz="957112">
              <a:defRPr/>
            </a:pPr>
            <a:endParaRPr lang="en-US" baseline="0" dirty="0"/>
          </a:p>
          <a:p>
            <a:pPr defTabSz="957112">
              <a:defRPr/>
            </a:pPr>
            <a:r>
              <a:rPr lang="en-US" baseline="0" dirty="0"/>
              <a:t>Parking Lot:  this is for questions that come up during the training that you may not have time to answer during a particular section but can return to later. Typically this is done by putting up a flip chart paper and having people write their questions on the paper or a post-it.</a:t>
            </a: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a:t>
            </a:fld>
            <a:endParaRPr lang="en-US" dirty="0"/>
          </a:p>
        </p:txBody>
      </p:sp>
    </p:spTree>
    <p:extLst>
      <p:ext uri="{BB962C8B-B14F-4D97-AF65-F5344CB8AC3E}">
        <p14:creationId xmlns:p14="http://schemas.microsoft.com/office/powerpoint/2010/main" val="78747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26.</a:t>
            </a:r>
          </a:p>
          <a:p>
            <a:pPr defTabSz="957112">
              <a:defRPr/>
            </a:pPr>
            <a:r>
              <a:rPr lang="en-US" dirty="0"/>
              <a:t>Tell participants before reviewing the slide content: Research is important because it investigates how something works and affects the people it is intended to help. Research may be…</a:t>
            </a:r>
          </a:p>
          <a:p>
            <a:pPr defTabSz="957112">
              <a:defRPr/>
            </a:pPr>
            <a:r>
              <a:rPr lang="en-US" dirty="0"/>
              <a:t>Review the content on the slide. Before reviewing the sections, tell participants:</a:t>
            </a:r>
          </a:p>
          <a:p>
            <a:pPr marL="179479" indent="-179479" defTabSz="957112">
              <a:buFont typeface="Arial" pitchFamily="34" charset="0"/>
              <a:buChar char="•"/>
              <a:defRPr/>
            </a:pPr>
            <a:r>
              <a:rPr lang="en-US" dirty="0"/>
              <a:t>Biomedical: Biomedical research is designed to understand and treat or prevent a disease or health condition.</a:t>
            </a:r>
          </a:p>
          <a:p>
            <a:pPr marL="179479" indent="-179479" defTabSz="957112">
              <a:buFont typeface="Arial" pitchFamily="34" charset="0"/>
              <a:buChar char="•"/>
              <a:defRPr/>
            </a:pPr>
            <a:r>
              <a:rPr lang="en-US" dirty="0"/>
              <a:t>Behavioral: Behavioral research involves investigation to: (read slide content)</a:t>
            </a:r>
          </a:p>
          <a:p>
            <a:pPr marL="0" indent="0" defTabSz="957112">
              <a:buFont typeface="Arial" pitchFamily="34" charset="0"/>
              <a:buNone/>
              <a:defRPr/>
            </a:pPr>
            <a:endParaRPr lang="en-US" dirty="0"/>
          </a:p>
          <a:p>
            <a:r>
              <a:rPr lang="en-US" dirty="0"/>
              <a:t>Tell participants after reviewing the slide content: Each </a:t>
            </a:r>
            <a:r>
              <a:rPr lang="en-US" kern="1200" dirty="0">
                <a:latin typeface="Times New Roman" pitchFamily="18" charset="0"/>
                <a:cs typeface="Times New Roman" pitchFamily="18" charset="0"/>
              </a:rPr>
              <a:t>clinical trial </a:t>
            </a:r>
            <a:r>
              <a:rPr lang="en-US" dirty="0"/>
              <a:t>answers scientific questions about preventing, screening for, diagnosing, managing, and/or treating a disease. The goal of research is to develop interventions to improve health.</a:t>
            </a:r>
          </a:p>
          <a:p>
            <a:pPr defTabSz="957112">
              <a:defRPr/>
            </a:pPr>
            <a:r>
              <a:rPr lang="en-US" dirty="0"/>
              <a:t> </a:t>
            </a:r>
          </a:p>
          <a:p>
            <a:pPr marL="179479" indent="-179479" defTabSz="957112">
              <a:buFont typeface="Arial" pitchFamily="34" charset="0"/>
              <a:buChar char="•"/>
              <a:defRPr/>
            </a:pPr>
            <a:endParaRPr lang="en-US" b="0" dirty="0"/>
          </a:p>
          <a:p>
            <a:pPr defTabSz="957112">
              <a:defRPr/>
            </a:pPr>
            <a:endParaRPr lang="en-US" dirty="0"/>
          </a:p>
          <a:p>
            <a:pPr defTabSz="957112">
              <a:defRPr/>
            </a:pP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50</a:t>
            </a:fld>
            <a:endParaRPr lang="en-US" dirty="0"/>
          </a:p>
        </p:txBody>
      </p:sp>
    </p:spTree>
    <p:extLst>
      <p:ext uri="{BB962C8B-B14F-4D97-AF65-F5344CB8AC3E}">
        <p14:creationId xmlns:p14="http://schemas.microsoft.com/office/powerpoint/2010/main" val="2688176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27.</a:t>
            </a:r>
          </a:p>
          <a:p>
            <a:r>
              <a:rPr lang="en-US" dirty="0"/>
              <a:t>Tell participants before reviewing the slide content: The entire research process is very lengthy, and it can take many years for a new treatment or prevention strategy to receive full approval by the Food &amp; Drug Administration (FDA) of the U.S. government. This approval is required before something can be made available for general use. Clinical research with people happens in multiple steps. Emphasize the length of time needed and multiple steps…</a:t>
            </a:r>
          </a:p>
          <a:p>
            <a:r>
              <a:rPr lang="en-US" dirty="0"/>
              <a:t>Use the following information to review the graphic. The graphic is animated and aligns with the content below:</a:t>
            </a:r>
          </a:p>
          <a:p>
            <a:pPr marL="179479" indent="-179479">
              <a:buFont typeface="Arial" pitchFamily="34" charset="0"/>
              <a:buChar char="•"/>
            </a:pPr>
            <a:r>
              <a:rPr lang="en-US" dirty="0"/>
              <a:t>Pre-Clinical (with animals): Research occurs in various stages that takes a number of years. Initial laboratory work is followed by animal clinical trials (collectively known as pre-clinical research) and then clinical trials in humans. For example, when testing an HIV vaccine:</a:t>
            </a:r>
          </a:p>
          <a:p>
            <a:pPr marL="179479" indent="-179479">
              <a:buFont typeface="Arial" pitchFamily="34" charset="0"/>
              <a:buChar char="•"/>
            </a:pPr>
            <a:r>
              <a:rPr lang="en-US" dirty="0"/>
              <a:t>Phase I: Phase I involves approximately 30 to 50 healthy, HIV-negative participants who are unlikely to contract HIV. It tests the safety of the preventive vaccine. </a:t>
            </a:r>
          </a:p>
          <a:p>
            <a:pPr marL="179479" indent="-179479">
              <a:buFont typeface="Arial" pitchFamily="34" charset="0"/>
              <a:buChar char="•"/>
            </a:pPr>
            <a:r>
              <a:rPr lang="en-US" dirty="0"/>
              <a:t>Phase II: Phase II involves about 200-400 participants with varying degrees of vulnerability to contracting HIV to see if the vaccine causes an immune response.</a:t>
            </a:r>
          </a:p>
          <a:p>
            <a:pPr marL="179479" indent="-179479">
              <a:buFont typeface="Arial" pitchFamily="34" charset="0"/>
              <a:buChar char="•"/>
            </a:pPr>
            <a:r>
              <a:rPr lang="en-US" dirty="0"/>
              <a:t>Phase III: After a successful Phase II clinical trial, a Phase III clinical trial can take place. This involves several thousand participants who are highly vulnerable to contracting HIV to assess if the vaccine works in preventing HIV.</a:t>
            </a:r>
          </a:p>
          <a:p>
            <a:r>
              <a:rPr lang="en-US" dirty="0"/>
              <a:t>Tell participants the following information before going to the next slide: When moving from Phase I to Phase 3, as the trial grows in size, it should also grow in diversity (represented by different colors in the graphic). The only way to know if any intervention will work in all kinds of people is to test it in all kinds of people. Diversity encompasses age range, gender diversity, racial/ethnic diversity, geography (does it work the same in people in different parts of the world), etc.</a:t>
            </a:r>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51</a:t>
            </a:fld>
            <a:endParaRPr lang="en-US" dirty="0"/>
          </a:p>
        </p:txBody>
      </p:sp>
    </p:spTree>
    <p:extLst>
      <p:ext uri="{BB962C8B-B14F-4D97-AF65-F5344CB8AC3E}">
        <p14:creationId xmlns:p14="http://schemas.microsoft.com/office/powerpoint/2010/main" val="1615701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3828518"/>
          </a:xfrm>
        </p:spPr>
        <p:txBody>
          <a:bodyPr/>
          <a:lstStyle/>
          <a:p>
            <a:r>
              <a:rPr lang="en-US" dirty="0"/>
              <a:t>Participant Guide pages 27-28.</a:t>
            </a:r>
          </a:p>
          <a:p>
            <a:r>
              <a:rPr lang="en-US" dirty="0"/>
              <a:t>Tell participants before reviewing the slide content: The clinical research process includes…</a:t>
            </a:r>
          </a:p>
          <a:p>
            <a:r>
              <a:rPr lang="en-US" dirty="0"/>
              <a:t>Review the content on the slide. Stop after each step to ask if participants have any questions. If any participants have experience in the clinical research process, ask them to provide examples for each of the steps. The steps in the process have been animated. At each of the steps, add the following information:</a:t>
            </a:r>
          </a:p>
          <a:p>
            <a:pPr marL="179479" indent="-179479">
              <a:buFont typeface="Arial" pitchFamily="34" charset="0"/>
              <a:buChar char="•"/>
            </a:pPr>
            <a:r>
              <a:rPr lang="en-AU" dirty="0"/>
              <a:t>Pre-Clinical Testing: </a:t>
            </a:r>
            <a:r>
              <a:rPr lang="en-US" dirty="0"/>
              <a:t>In laboratory and animal clinical trials to:</a:t>
            </a:r>
          </a:p>
          <a:p>
            <a:pPr marL="358963" lvl="1" indent="-179479">
              <a:buFont typeface="Symbol" pitchFamily="18" charset="2"/>
              <a:buChar char="-"/>
            </a:pPr>
            <a:r>
              <a:rPr lang="en-US" dirty="0"/>
              <a:t>Find out if there is a potential benefit of a drug, vaccine, or other intervention</a:t>
            </a:r>
          </a:p>
          <a:p>
            <a:pPr marL="358963" lvl="1" indent="-179479">
              <a:buFont typeface="Symbol" pitchFamily="18" charset="2"/>
              <a:buChar char="-"/>
            </a:pPr>
            <a:r>
              <a:rPr lang="en-US" dirty="0"/>
              <a:t>Explore general safety </a:t>
            </a:r>
          </a:p>
          <a:p>
            <a:pPr marL="179479" indent="-179479">
              <a:buFont typeface="Arial" pitchFamily="34" charset="0"/>
              <a:buChar char="•"/>
            </a:pPr>
            <a:r>
              <a:rPr lang="en-US" dirty="0"/>
              <a:t>Investigational New Drug Application (IND)</a:t>
            </a:r>
            <a:r>
              <a:rPr lang="en-AU" dirty="0"/>
              <a:t>: </a:t>
            </a:r>
            <a:r>
              <a:rPr lang="en-US" dirty="0"/>
              <a:t>An investigational new drug application (IND) must be filed that:</a:t>
            </a:r>
          </a:p>
          <a:p>
            <a:pPr marL="358963" lvl="1" indent="-179479">
              <a:buFont typeface="Symbol" pitchFamily="18" charset="2"/>
              <a:buChar char="-"/>
            </a:pPr>
            <a:r>
              <a:rPr lang="en-US" dirty="0"/>
              <a:t>Describes the results of pre-clinical testing</a:t>
            </a:r>
          </a:p>
          <a:p>
            <a:pPr marL="358963" lvl="1" indent="-179479">
              <a:buFont typeface="Symbol" pitchFamily="18" charset="2"/>
              <a:buChar char="-"/>
            </a:pPr>
            <a:r>
              <a:rPr lang="en-US" dirty="0"/>
              <a:t>Clearly defines how future human clinical trials will be conducted</a:t>
            </a:r>
          </a:p>
          <a:p>
            <a:pPr marL="179479" indent="-179479">
              <a:buFont typeface="Arial" pitchFamily="34" charset="0"/>
              <a:buChar char="•"/>
            </a:pPr>
            <a:r>
              <a:rPr lang="en-AU" dirty="0"/>
              <a:t>Phase I (Assess Safety): </a:t>
            </a:r>
            <a:r>
              <a:rPr lang="en-US" dirty="0"/>
              <a:t>For the first time, the testing is done in people. The goals of phase I are to:</a:t>
            </a:r>
          </a:p>
          <a:p>
            <a:pPr marL="358963" lvl="1" indent="-179479">
              <a:buFont typeface="Symbol" pitchFamily="18" charset="2"/>
              <a:buChar char="-"/>
            </a:pPr>
            <a:r>
              <a:rPr lang="en-US" dirty="0"/>
              <a:t>Assess safety for people</a:t>
            </a:r>
          </a:p>
          <a:p>
            <a:pPr marL="358963" lvl="1" indent="-179479" defTabSz="957231">
              <a:buFont typeface="Symbol" pitchFamily="18" charset="2"/>
              <a:buChar char="-"/>
              <a:defRPr/>
            </a:pPr>
            <a:r>
              <a:rPr lang="en-US" dirty="0"/>
              <a:t>Select the optimal dose to be used in future clinical trials (an optimal dose produces a desired effect without unfavorable effects)</a:t>
            </a:r>
          </a:p>
          <a:p>
            <a:pPr marL="358963" lvl="1" indent="-179479">
              <a:buFont typeface="Symbol" pitchFamily="18" charset="2"/>
              <a:buChar char="-"/>
            </a:pPr>
            <a:r>
              <a:rPr lang="en-US" dirty="0"/>
              <a:t>Observe how the human body reacts</a:t>
            </a:r>
          </a:p>
          <a:p>
            <a:pPr marL="358963" lvl="1" indent="-179479">
              <a:buFont typeface="Symbol" pitchFamily="18" charset="2"/>
              <a:buChar char="-"/>
            </a:pPr>
            <a:r>
              <a:rPr lang="en-US" dirty="0"/>
              <a:t>Find out what side effects occur as dosage levels are changed</a:t>
            </a:r>
          </a:p>
          <a:p>
            <a:endParaRPr lang="en-US" dirty="0"/>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52</a:t>
            </a:fld>
            <a:endParaRPr lang="en-US" dirty="0"/>
          </a:p>
        </p:txBody>
      </p:sp>
    </p:spTree>
    <p:extLst>
      <p:ext uri="{BB962C8B-B14F-4D97-AF65-F5344CB8AC3E}">
        <p14:creationId xmlns:p14="http://schemas.microsoft.com/office/powerpoint/2010/main" val="3913440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479" indent="-179479">
              <a:buFont typeface="Arial" pitchFamily="34" charset="0"/>
              <a:buChar char="•"/>
            </a:pPr>
            <a:r>
              <a:rPr lang="en-AU" dirty="0"/>
              <a:t>Phase II (Test for Early Effectiveness and Safety): </a:t>
            </a:r>
            <a:r>
              <a:rPr lang="en-US" dirty="0"/>
              <a:t>If an intervention is shown to be safe during Phase I, it must be tested further in Phase II. Phase II tests in a larger group of people for:</a:t>
            </a:r>
          </a:p>
          <a:p>
            <a:pPr marL="358963" lvl="1">
              <a:buFont typeface="Symbol" pitchFamily="18" charset="2"/>
              <a:buChar char="-"/>
            </a:pPr>
            <a:r>
              <a:rPr lang="en-US" dirty="0"/>
              <a:t>Continued safety </a:t>
            </a:r>
          </a:p>
          <a:p>
            <a:pPr marL="358963" lvl="1">
              <a:buFont typeface="Symbol" pitchFamily="18" charset="2"/>
              <a:buChar char="-"/>
              <a:defRPr/>
            </a:pPr>
            <a:r>
              <a:rPr lang="en-US" dirty="0"/>
              <a:t>Early efficacy (“efficacy” is like “effectiveness,” but “efficacy” occurs in the very specific circumstances of a clinical trial, and “effectiveness” is what you find in the real world)</a:t>
            </a:r>
          </a:p>
          <a:p>
            <a:pPr marL="358963" lvl="1">
              <a:buFont typeface="Symbol" pitchFamily="18" charset="2"/>
              <a:buChar char="-"/>
            </a:pPr>
            <a:r>
              <a:rPr lang="en-US" dirty="0"/>
              <a:t>Acceptability (clinical trial design, scientific value, and whether or not the intervention is acceptable to the people who are using it)</a:t>
            </a:r>
          </a:p>
          <a:p>
            <a:pPr marL="179479" indent="-179479">
              <a:buFont typeface="Arial" pitchFamily="34" charset="0"/>
              <a:buChar char="•"/>
            </a:pPr>
            <a:r>
              <a:rPr lang="en-AU" dirty="0"/>
              <a:t>Phase III (Large-Scale Testing): </a:t>
            </a:r>
            <a:r>
              <a:rPr lang="en-US" dirty="0"/>
              <a:t>This testing provides a better understanding of:</a:t>
            </a:r>
          </a:p>
          <a:p>
            <a:pPr marL="358963" lvl="1">
              <a:buFont typeface="Symbol" pitchFamily="18" charset="2"/>
              <a:buChar char="-"/>
            </a:pPr>
            <a:r>
              <a:rPr lang="en-US" dirty="0"/>
              <a:t>Efficacy</a:t>
            </a:r>
          </a:p>
          <a:p>
            <a:pPr marL="358963" lvl="1">
              <a:buFont typeface="Symbol" pitchFamily="18" charset="2"/>
              <a:buChar char="-"/>
            </a:pPr>
            <a:r>
              <a:rPr lang="en-US" dirty="0"/>
              <a:t>Risks and benefits</a:t>
            </a:r>
          </a:p>
          <a:p>
            <a:pPr marL="358963" lvl="1">
              <a:buFont typeface="Symbol" pitchFamily="18" charset="2"/>
              <a:buChar char="-"/>
            </a:pPr>
            <a:r>
              <a:rPr lang="en-US" dirty="0"/>
              <a:t>Comparison to the standard intervention</a:t>
            </a:r>
          </a:p>
          <a:p>
            <a:pPr marL="179479" indent="-179479">
              <a:buFont typeface="Arial" pitchFamily="34" charset="0"/>
              <a:buChar char="•"/>
            </a:pPr>
            <a:r>
              <a:rPr lang="en-AU" dirty="0"/>
              <a:t>Licensing (Approval To Use): </a:t>
            </a:r>
            <a:r>
              <a:rPr lang="en-US" dirty="0"/>
              <a:t>After all clinical trial phases are complete and, if the research demonstrates that the strategy is safe and efficacious (derived from the word “efficacy”), a New Drug Application (NDA)/Biologics License Application (BLA) is filed with the FDA. The NDA/BLA contains all scientific information compiled over the course of the clinical trials.</a:t>
            </a:r>
          </a:p>
          <a:p>
            <a:pPr marL="179479" indent="-179479">
              <a:buFont typeface="Arial" pitchFamily="34" charset="0"/>
              <a:buChar char="•"/>
            </a:pPr>
            <a:r>
              <a:rPr lang="en-US" dirty="0"/>
              <a:t>Approval (Available for Prescription): After FDA approval of the NDA/BLA, the intervention becomes available. Even if an intervention is approved, it must continue to comply with regulatory requirements. Reviews continue to ensure safety over time.</a:t>
            </a:r>
          </a:p>
          <a:p>
            <a:pPr marL="179479" indent="-179479">
              <a:buFont typeface="Arial" pitchFamily="34" charset="0"/>
              <a:buChar char="•"/>
            </a:pPr>
            <a:r>
              <a:rPr lang="en-US" dirty="0"/>
              <a:t>Post-Marketing Studies (Special Studies and Long-Term Effectiveness/Use): The studies/clinical trials can monitor:</a:t>
            </a:r>
          </a:p>
          <a:p>
            <a:pPr marL="358963" lvl="1">
              <a:buFont typeface="Symbol" pitchFamily="18" charset="2"/>
              <a:buChar char="-"/>
            </a:pPr>
            <a:r>
              <a:rPr lang="en-US" dirty="0"/>
              <a:t>Long-term effects </a:t>
            </a:r>
          </a:p>
          <a:p>
            <a:pPr marL="358963" lvl="1">
              <a:buFont typeface="Symbol" pitchFamily="18" charset="2"/>
              <a:buChar char="-"/>
            </a:pPr>
            <a:r>
              <a:rPr lang="en-US" dirty="0"/>
              <a:t>The impact on a person’s quality of life</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53</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clinical trials help determine the cost-effectiveness of an intervention compared to other traditional and/or new therapies. These clinical trials may be performed in special populations not previously studied (for example, children or the elderly).</a:t>
            </a:r>
          </a:p>
          <a:p>
            <a:r>
              <a:rPr lang="en-US" dirty="0"/>
              <a:t>Information related to the optional quiz (Phase I (Assess Safety, last bullet)): Q2: True.</a:t>
            </a:r>
          </a:p>
          <a:p>
            <a:r>
              <a:rPr lang="en-US" dirty="0"/>
              <a:t>Q: Before people volunteer for HIV prevention clinical trials, they are given detailed information on the side effects they might experience.</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Some studies test new products or devices to evaluate their safety. In these cases, volunteers are told to report any side effects they experience. Participants in these studies are closely watched for all possible side effects. Studies that test whether a product or device works to prevent HIV (efficacy studies) are only conducted after determining that the product is safe. Even safe products may have some side effects (e.g. nausea, headaches, etc.). Volunteers are informed about known side effects that were seen in earlier studies, and they are also told that there may be side effects that the researchers don’t know about. Participants are monitored for any side effects throughout their study participation and asked to report adverse events immediately to the clinical team.</a:t>
            </a: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54</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28.</a:t>
            </a:r>
          </a:p>
          <a:p>
            <a:pPr defTabSz="957231">
              <a:defRPr/>
            </a:pPr>
            <a:r>
              <a:rPr lang="en-US" dirty="0"/>
              <a:t>Tell participants before reviewing the slide content: During a clinical trial, information is learned about an intervention, its risks, and its effectiveness and/or efficacy. Clinical trials can only be conducted if there is an uncertainty about the outcome—they cannot be conducted if the outcome is already known from a previous clinical</a:t>
            </a:r>
            <a:r>
              <a:rPr lang="en-US" baseline="0" dirty="0"/>
              <a:t> trial</a:t>
            </a:r>
            <a:r>
              <a:rPr lang="en-US" dirty="0"/>
              <a:t>. Some clinical trials are conducted to confirm the results of an initial clinical trial…</a:t>
            </a:r>
          </a:p>
          <a:p>
            <a:r>
              <a:rPr lang="en-US" dirty="0"/>
              <a:t>Review the content on the slide.</a:t>
            </a:r>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55</a:t>
            </a:fld>
            <a:endParaRPr lang="en-US" dirty="0"/>
          </a:p>
        </p:txBody>
      </p:sp>
    </p:spTree>
    <p:extLst>
      <p:ext uri="{BB962C8B-B14F-4D97-AF65-F5344CB8AC3E}">
        <p14:creationId xmlns:p14="http://schemas.microsoft.com/office/powerpoint/2010/main" val="10093237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28.</a:t>
            </a:r>
          </a:p>
          <a:p>
            <a:pPr defTabSz="957231">
              <a:defRPr/>
            </a:pPr>
            <a:r>
              <a:rPr lang="en-US" dirty="0"/>
              <a:t>Tell participants before reviewing the slide content:</a:t>
            </a:r>
            <a:r>
              <a:rPr lang="en-US" baseline="0" dirty="0"/>
              <a:t> </a:t>
            </a:r>
            <a:r>
              <a:rPr lang="en-US" dirty="0"/>
              <a:t>A clinical trial is…</a:t>
            </a:r>
          </a:p>
          <a:p>
            <a:pPr defTabSz="957231">
              <a:defRPr/>
            </a:pPr>
            <a:r>
              <a:rPr lang="en-US" dirty="0"/>
              <a:t>Review each of the bullets. Allow for questions before going to the next bullet.</a:t>
            </a:r>
          </a:p>
          <a:p>
            <a:pPr defTabSz="957231">
              <a:defRPr/>
            </a:pPr>
            <a:r>
              <a:rPr lang="en-US" dirty="0"/>
              <a:t>Depending on the experience level of participants, ask for an example or further information.</a:t>
            </a:r>
          </a:p>
          <a:p>
            <a:pPr defTabSz="957231">
              <a:defRPr/>
            </a:pPr>
            <a:r>
              <a:rPr lang="en-US" dirty="0"/>
              <a:t>Tell participants after reviewing the bullets: During a clinical trial, information is learned about an intervention, its risks, and whether or not it works for an individual or larger population. </a:t>
            </a:r>
          </a:p>
          <a:p>
            <a:pPr defTabSz="957231">
              <a:defRPr/>
            </a:pPr>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56</a:t>
            </a:fld>
            <a:endParaRPr lang="en-US" dirty="0"/>
          </a:p>
        </p:txBody>
      </p:sp>
    </p:spTree>
    <p:extLst>
      <p:ext uri="{BB962C8B-B14F-4D97-AF65-F5344CB8AC3E}">
        <p14:creationId xmlns:p14="http://schemas.microsoft.com/office/powerpoint/2010/main" val="1009323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29.</a:t>
            </a:r>
          </a:p>
          <a:p>
            <a:pPr defTabSz="957231">
              <a:defRPr/>
            </a:pPr>
            <a:r>
              <a:rPr lang="en-US" dirty="0"/>
              <a:t>Tell participants before reviewing the slide content:</a:t>
            </a:r>
            <a:r>
              <a:rPr lang="en-US" baseline="0" dirty="0"/>
              <a:t> E</a:t>
            </a:r>
            <a:r>
              <a:rPr lang="en-US" dirty="0"/>
              <a:t>ach clinical trial has specific criteria for who can participate but we want clinical trials to have diverse participants. This includes:</a:t>
            </a:r>
          </a:p>
          <a:p>
            <a:pPr marL="179479" indent="-179479">
              <a:buFont typeface="Arial" pitchFamily="34" charset="0"/>
              <a:buChar char="•"/>
            </a:pPr>
            <a:r>
              <a:rPr lang="en-US" dirty="0"/>
              <a:t>Age range</a:t>
            </a:r>
          </a:p>
          <a:p>
            <a:pPr marL="179479" indent="-179479">
              <a:buFont typeface="Arial" pitchFamily="34" charset="0"/>
              <a:buChar char="•"/>
            </a:pPr>
            <a:r>
              <a:rPr lang="en-US" dirty="0"/>
              <a:t>Gender</a:t>
            </a:r>
          </a:p>
          <a:p>
            <a:pPr marL="179479" indent="-179479">
              <a:buFont typeface="Arial" pitchFamily="34" charset="0"/>
              <a:buChar char="•"/>
            </a:pPr>
            <a:r>
              <a:rPr lang="en-US" dirty="0"/>
              <a:t>Race/ethnicity</a:t>
            </a:r>
          </a:p>
          <a:p>
            <a:pPr marL="179479" indent="-179479">
              <a:buFont typeface="Arial" pitchFamily="34" charset="0"/>
              <a:buChar char="•"/>
            </a:pPr>
            <a:r>
              <a:rPr lang="en-US" dirty="0"/>
              <a:t>Geographic location: Part of what guides the locales that participate in a trial is the question of whether the intervention works the same way in people from different regions, where there are differences in nutrition, environmental impacts, other endemic diseases/co-infections, different strains of HIV in circulation, etc. We really want to understand whether the responses are the same globally.</a:t>
            </a:r>
          </a:p>
          <a:p>
            <a:r>
              <a:rPr lang="en-US" dirty="0"/>
              <a:t>Tell participants after reviewing the bullets: Some research needs people:</a:t>
            </a:r>
          </a:p>
          <a:p>
            <a:pPr marL="179479" indent="-179479">
              <a:buFont typeface="Arial" pitchFamily="34" charset="0"/>
              <a:buChar char="•"/>
            </a:pPr>
            <a:r>
              <a:rPr lang="en-US" dirty="0"/>
              <a:t>Who have the illnesses or conditions to be studied in the clinical trial</a:t>
            </a:r>
          </a:p>
          <a:p>
            <a:pPr marL="179479" indent="-179479">
              <a:buFont typeface="Arial" pitchFamily="34" charset="0"/>
              <a:buChar char="•"/>
            </a:pPr>
            <a:r>
              <a:rPr lang="en-US" dirty="0"/>
              <a:t>Who do not have the disease being studied</a:t>
            </a:r>
          </a:p>
          <a:p>
            <a:pPr defTabSz="957231">
              <a:defRPr/>
            </a:pPr>
            <a:r>
              <a:rPr lang="en-US" dirty="0"/>
              <a:t> </a:t>
            </a:r>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57</a:t>
            </a:fld>
            <a:endParaRPr lang="en-US" dirty="0"/>
          </a:p>
        </p:txBody>
      </p:sp>
    </p:spTree>
    <p:extLst>
      <p:ext uri="{BB962C8B-B14F-4D97-AF65-F5344CB8AC3E}">
        <p14:creationId xmlns:p14="http://schemas.microsoft.com/office/powerpoint/2010/main" val="1009323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29.</a:t>
            </a:r>
          </a:p>
          <a:p>
            <a:r>
              <a:rPr lang="en-US" dirty="0"/>
              <a:t>Tell participants before reviewing the slide content:</a:t>
            </a:r>
            <a:r>
              <a:rPr lang="en-US" baseline="0" dirty="0"/>
              <a:t> </a:t>
            </a:r>
            <a:r>
              <a:rPr lang="en-US" dirty="0"/>
              <a:t>Diverse representation among clinical trial volunteers is important…</a:t>
            </a:r>
          </a:p>
          <a:p>
            <a:r>
              <a:rPr lang="en-US" dirty="0"/>
              <a:t>After the third bullet, tell participants: Each clinical trial has specific eligibility criteria that outline who can and cannot participate in a clinical</a:t>
            </a:r>
            <a:r>
              <a:rPr lang="en-US" baseline="0" dirty="0"/>
              <a:t> trial</a:t>
            </a:r>
            <a:r>
              <a:rPr lang="en-US" dirty="0"/>
              <a:t>. Sometimes pre-existing conditions, age, and other factors may restrict participation…</a:t>
            </a:r>
          </a:p>
          <a:p>
            <a:r>
              <a:rPr lang="en-US" dirty="0"/>
              <a:t>Information related to the optional quiz applies to the second bullet: Q3: True.</a:t>
            </a:r>
          </a:p>
          <a:p>
            <a:r>
              <a:rPr lang="en-US" dirty="0"/>
              <a:t>Q: </a:t>
            </a:r>
            <a:r>
              <a:rPr lang="en-US" sz="1000" b="0" i="0" kern="1200" baseline="0" dirty="0">
                <a:solidFill>
                  <a:schemeClr val="tx1"/>
                </a:solidFill>
                <a:effectLst/>
                <a:latin typeface="Times New Roman" pitchFamily="18" charset="0"/>
                <a:ea typeface="+mn-ea"/>
                <a:cs typeface="Times New Roman" pitchFamily="18" charset="0"/>
              </a:rPr>
              <a:t>The involvement of ethnically and racially diverse participants in HIV clinical trials is a priority for researchers.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Diverse representation among clinical trial volunteers is important to researchers for several reasons. Some biological characteristics may affect how well a medicine works. Sometimes these characteristics may differ based on heritage. For example, African Americans are more prone to the disease called Sickle Cell Anemia. Racial and ethnic groups may also differ in the environmental conditions in which they live. Diverse participation will help determine if these biological and environmental conditions influence how well new prevention methods work. Racial and ethnic diversity is important to helping researchers ensure that approaches are culturally appropriate, that any new discoveries will work for a diverse public, and that diverse racial and ethnic groups are aware of new research being conducted.</a:t>
            </a:r>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58</a:t>
            </a:fld>
            <a:endParaRPr lang="en-US" dirty="0"/>
          </a:p>
        </p:txBody>
      </p:sp>
    </p:spTree>
    <p:extLst>
      <p:ext uri="{BB962C8B-B14F-4D97-AF65-F5344CB8AC3E}">
        <p14:creationId xmlns:p14="http://schemas.microsoft.com/office/powerpoint/2010/main" val="10093237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a:t>
            </a:r>
            <a:r>
              <a:rPr lang="en-US" baseline="0" dirty="0"/>
              <a:t> page 30.</a:t>
            </a:r>
          </a:p>
          <a:p>
            <a:r>
              <a:rPr lang="en-US" baseline="0" dirty="0"/>
              <a:t>Review the content on the slide.</a:t>
            </a:r>
          </a:p>
          <a:p>
            <a:r>
              <a:rPr lang="en-US" dirty="0"/>
              <a:t>Information related to the optional quiz: Q1: False.</a:t>
            </a:r>
          </a:p>
          <a:p>
            <a:r>
              <a:rPr lang="en-US" dirty="0"/>
              <a:t>Q: Scientists test how well drugs and vaccines prevent HIV by encouraging clinical</a:t>
            </a:r>
            <a:r>
              <a:rPr lang="en-US" baseline="0" dirty="0"/>
              <a:t> trial</a:t>
            </a:r>
            <a:r>
              <a:rPr lang="en-US" dirty="0"/>
              <a:t> volunteers to engage in high-risk behavior.</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All clinical trial participants receive extensive counseling about what they can do to reduce their chances of contracting HIV. Volunteers are reminded that we do not know if the medication/product is effective, and they should not assume they are protected by it. Some participants may receive a placebo. Placebos are inactive substances used in studies to compare the effects of the tested product in one group of people against another group who did not get the test product. Even when HIV vaccines, microbicides, or other prevention tools are developed, education, condoms and lube, and other prevention efforts will still be needed.</a:t>
            </a:r>
            <a:endParaRPr lang="en-US" baseline="0" dirty="0"/>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59</a:t>
            </a:fld>
            <a:endParaRPr lang="en-US" dirty="0"/>
          </a:p>
        </p:txBody>
      </p:sp>
    </p:spTree>
    <p:extLst>
      <p:ext uri="{BB962C8B-B14F-4D97-AF65-F5344CB8AC3E}">
        <p14:creationId xmlns:p14="http://schemas.microsoft.com/office/powerpoint/2010/main" val="2775001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 Guide page.</a:t>
            </a:r>
          </a:p>
          <a:p>
            <a:r>
              <a:rPr lang="en-US" dirty="0"/>
              <a:t>After everyone is settled, set up a whole group activity to introduce participants to each other (take approximately 5 mins). Go around the room and ask each person to stand up and state their name, pronouns, what they do, and something special about themselves. Begin with yourself to provide an example. Or, feel free to use a different introduction activity or “ice breaker,” if desired.</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a:t>
            </a:fld>
            <a:endParaRPr lang="en-US" dirty="0"/>
          </a:p>
        </p:txBody>
      </p:sp>
    </p:spTree>
    <p:extLst>
      <p:ext uri="{BB962C8B-B14F-4D97-AF65-F5344CB8AC3E}">
        <p14:creationId xmlns:p14="http://schemas.microsoft.com/office/powerpoint/2010/main" val="32762917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a:t>
            </a:r>
            <a:r>
              <a:rPr lang="en-US" baseline="0" dirty="0"/>
              <a:t> page </a:t>
            </a:r>
            <a:r>
              <a:rPr lang="en-US" dirty="0"/>
              <a:t>30</a:t>
            </a:r>
            <a:r>
              <a:rPr lang="en-US" baseline="0" dirty="0"/>
              <a:t>.</a:t>
            </a:r>
          </a:p>
          <a:p>
            <a:r>
              <a:rPr lang="en-US" baseline="0" dirty="0"/>
              <a:t>Review the content on the slide.</a:t>
            </a:r>
          </a:p>
          <a:p>
            <a:r>
              <a:rPr lang="en-US" baseline="0" dirty="0"/>
              <a:t>Tell participants before reviewing the slide content: </a:t>
            </a:r>
            <a:r>
              <a:rPr lang="en-US" dirty="0"/>
              <a:t>The same protocol is used by every doctor or research center taking part in that specific clinical</a:t>
            </a:r>
            <a:r>
              <a:rPr lang="en-US" baseline="0" dirty="0"/>
              <a:t> trial</a:t>
            </a:r>
            <a:r>
              <a:rPr lang="en-US" dirty="0"/>
              <a:t>. …</a:t>
            </a:r>
            <a:endParaRPr lang="en-US" baseline="0" dirty="0"/>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60</a:t>
            </a:fld>
            <a:endParaRPr lang="en-US" dirty="0"/>
          </a:p>
        </p:txBody>
      </p:sp>
    </p:spTree>
    <p:extLst>
      <p:ext uri="{BB962C8B-B14F-4D97-AF65-F5344CB8AC3E}">
        <p14:creationId xmlns:p14="http://schemas.microsoft.com/office/powerpoint/2010/main" val="2775001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a:t>
            </a:r>
            <a:r>
              <a:rPr lang="en-US" baseline="0" dirty="0"/>
              <a:t> page 30.</a:t>
            </a:r>
          </a:p>
          <a:p>
            <a:r>
              <a:rPr lang="en-US" baseline="0" dirty="0"/>
              <a:t>Review the content on the slide.</a:t>
            </a:r>
          </a:p>
          <a:p>
            <a:r>
              <a:rPr lang="en-US" baseline="0" dirty="0"/>
              <a:t>Tell participants after reviewing the slide content: </a:t>
            </a:r>
            <a:r>
              <a:rPr lang="en-US" dirty="0"/>
              <a:t>People who might participate in a clinical</a:t>
            </a:r>
            <a:r>
              <a:rPr lang="en-US" baseline="0" dirty="0"/>
              <a:t> trial </a:t>
            </a:r>
            <a:r>
              <a:rPr lang="en-US" dirty="0"/>
              <a:t>may want to know what actually happens from their perspective, for example:</a:t>
            </a:r>
          </a:p>
          <a:p>
            <a:pPr marL="179479" indent="-179479">
              <a:buFont typeface="Arial" pitchFamily="34" charset="0"/>
              <a:buChar char="•"/>
            </a:pPr>
            <a:r>
              <a:rPr lang="en-US" dirty="0"/>
              <a:t>How they would find out about a clinical</a:t>
            </a:r>
            <a:r>
              <a:rPr lang="en-US" baseline="0" dirty="0"/>
              <a:t> trial </a:t>
            </a:r>
            <a:r>
              <a:rPr lang="en-US" dirty="0"/>
              <a:t>in their area</a:t>
            </a:r>
            <a:endParaRPr lang="en-US" b="1" dirty="0"/>
          </a:p>
          <a:p>
            <a:pPr marL="179479" indent="-179479">
              <a:buFont typeface="Arial" pitchFamily="34" charset="0"/>
              <a:buChar char="•"/>
            </a:pPr>
            <a:r>
              <a:rPr lang="en-US" dirty="0"/>
              <a:t>How they decide to participate</a:t>
            </a:r>
            <a:endParaRPr lang="en-US" b="1" dirty="0"/>
          </a:p>
          <a:p>
            <a:pPr marL="179479" indent="-179479">
              <a:buFont typeface="Arial" pitchFamily="34" charset="0"/>
              <a:buChar char="•"/>
            </a:pPr>
            <a:r>
              <a:rPr lang="en-US" dirty="0"/>
              <a:t>Where it takes place</a:t>
            </a:r>
            <a:endParaRPr lang="en-US" b="1" dirty="0"/>
          </a:p>
          <a:p>
            <a:pPr marL="179479" indent="-179479">
              <a:buFont typeface="Arial" pitchFamily="34" charset="0"/>
              <a:buChar char="•"/>
            </a:pPr>
            <a:r>
              <a:rPr lang="en-US" dirty="0"/>
              <a:t>If there is compensation</a:t>
            </a:r>
            <a:endParaRPr lang="en-US" b="1" dirty="0"/>
          </a:p>
          <a:p>
            <a:pPr marL="179479" indent="-179479">
              <a:buFont typeface="Arial" pitchFamily="34" charset="0"/>
              <a:buChar char="•"/>
            </a:pPr>
            <a:r>
              <a:rPr lang="en-US" dirty="0"/>
              <a:t>Risks and benefits of participation</a:t>
            </a:r>
            <a:endParaRPr lang="en-US" b="0"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61</a:t>
            </a:fld>
            <a:endParaRPr lang="en-US" dirty="0"/>
          </a:p>
        </p:txBody>
      </p:sp>
    </p:spTree>
    <p:extLst>
      <p:ext uri="{BB962C8B-B14F-4D97-AF65-F5344CB8AC3E}">
        <p14:creationId xmlns:p14="http://schemas.microsoft.com/office/powerpoint/2010/main" val="2775001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a:t>
            </a:r>
            <a:r>
              <a:rPr lang="en-US" baseline="0" dirty="0"/>
              <a:t> page 31.</a:t>
            </a:r>
          </a:p>
          <a:p>
            <a:r>
              <a:rPr lang="en-US" baseline="0" dirty="0"/>
              <a:t>Review the content on the slide.</a:t>
            </a:r>
          </a:p>
          <a:p>
            <a:r>
              <a:rPr lang="en-US" baseline="0" dirty="0"/>
              <a:t>Tell participants before reviewing the slide content: </a:t>
            </a:r>
            <a:r>
              <a:rPr lang="en-US" dirty="0"/>
              <a:t>Clinical trials have safeguards in place to protect the safety and well-being of participants…</a:t>
            </a:r>
          </a:p>
          <a:p>
            <a:r>
              <a:rPr lang="en-US" dirty="0"/>
              <a:t>For each of the images shown on the slide (they are animated starting at the top left):</a:t>
            </a:r>
          </a:p>
          <a:p>
            <a:pPr marL="179479" indent="-179479" defTabSz="957231">
              <a:buFont typeface="Arial" pitchFamily="34" charset="0"/>
              <a:buChar char="•"/>
              <a:defRPr/>
            </a:pPr>
            <a:r>
              <a:rPr lang="en-US" dirty="0"/>
              <a:t>Institutional review boards (also called Ethics Committees) and Data and Safety Monitoring Boards (DSMB) are independent groups who protect the safety and well-being of clinical</a:t>
            </a:r>
            <a:r>
              <a:rPr lang="en-US" baseline="0" dirty="0"/>
              <a:t> trial </a:t>
            </a:r>
            <a:r>
              <a:rPr lang="en-US" dirty="0"/>
              <a:t>volunteers by carefully reviewing the details of the clinical</a:t>
            </a:r>
            <a:r>
              <a:rPr lang="en-US" baseline="0" dirty="0"/>
              <a:t> trial </a:t>
            </a:r>
            <a:r>
              <a:rPr lang="en-US" dirty="0"/>
              <a:t>from start to finish. Data and Safety Monitoring Boards review data from the clinical</a:t>
            </a:r>
            <a:r>
              <a:rPr lang="en-US" baseline="0" dirty="0"/>
              <a:t> trial</a:t>
            </a:r>
            <a:r>
              <a:rPr lang="en-US" dirty="0"/>
              <a:t> while it is happening to ensure ongoing participant safety.</a:t>
            </a:r>
          </a:p>
          <a:p>
            <a:pPr marL="179479" indent="-179479">
              <a:buFont typeface="Arial" pitchFamily="34" charset="0"/>
              <a:buChar char="•"/>
            </a:pPr>
            <a:r>
              <a:rPr lang="en-US" dirty="0"/>
              <a:t>The FDA, which regulates all U.S. government-sponsored clinical trials, carefully reviews all clinical trials for potential safety issues and comparable groups in other countries.</a:t>
            </a:r>
          </a:p>
          <a:p>
            <a:pPr marL="179479" indent="-179479">
              <a:buFont typeface="Arial" pitchFamily="34" charset="0"/>
              <a:buChar char="•"/>
            </a:pPr>
            <a:r>
              <a:rPr lang="en-US" dirty="0"/>
              <a:t>The U.S. Office of Human Research Protection provides educational programs and materials, regulatory oversight and advice on ethical and regulatory issues in research.</a:t>
            </a:r>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62</a:t>
            </a:fld>
            <a:endParaRPr lang="en-US" dirty="0"/>
          </a:p>
        </p:txBody>
      </p:sp>
    </p:spTree>
    <p:extLst>
      <p:ext uri="{BB962C8B-B14F-4D97-AF65-F5344CB8AC3E}">
        <p14:creationId xmlns:p14="http://schemas.microsoft.com/office/powerpoint/2010/main" val="27750014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pPr defTabSz="957231">
              <a:defRPr/>
            </a:pPr>
            <a:r>
              <a:rPr lang="en-US" dirty="0"/>
              <a:t>Tell participants before reviewing the slide content: Human research ethics are grounded in three principles that are the foundation of all regulations or guidelines governing research done with people. These principles apply to all geographic, cultural, economic, legal, and political boundaries…</a:t>
            </a:r>
          </a:p>
          <a:p>
            <a:pPr defTabSz="957231">
              <a:defRPr/>
            </a:pPr>
            <a:r>
              <a:rPr lang="en-US" dirty="0"/>
              <a:t>Each of the circles is animated. Add the following information about each of the circles:</a:t>
            </a:r>
          </a:p>
          <a:p>
            <a:pPr marL="179479" indent="-179479">
              <a:buFont typeface="Arial" pitchFamily="34" charset="0"/>
              <a:buChar char="•"/>
            </a:pPr>
            <a:r>
              <a:rPr lang="en-US" dirty="0"/>
              <a:t>Respect for persons: Respect for persons includes the right and capacity of all individuals to make their own choices and decisions. It also includes respect for a person’s culture, beliefs, and the community a participant belongs to.</a:t>
            </a:r>
          </a:p>
          <a:p>
            <a:pPr marL="179479" indent="-179479">
              <a:buFont typeface="Arial" pitchFamily="34" charset="0"/>
              <a:buChar char="•"/>
            </a:pPr>
            <a:r>
              <a:rPr lang="en-US" dirty="0"/>
              <a:t>Beneficence: Beneficence makes researchers responsible for participants’ physical, mental, and social well-being during the clinical</a:t>
            </a:r>
            <a:r>
              <a:rPr lang="en-US" baseline="0" dirty="0"/>
              <a:t> trial</a:t>
            </a:r>
            <a:r>
              <a:rPr lang="en-US" dirty="0"/>
              <a:t>. Benefits for the participant are weighed against potential risks (also known as a risk/benefit analysis). Also included are the potential benefits to the community.</a:t>
            </a:r>
          </a:p>
          <a:p>
            <a:pPr marL="179479" indent="-179479">
              <a:buFont typeface="Arial" pitchFamily="34" charset="0"/>
              <a:buChar char="•"/>
            </a:pPr>
            <a:r>
              <a:rPr lang="en-US" dirty="0"/>
              <a:t>Justice: Justice requires researchers to distribute risks and benefits equitably for both participants and communities. Low-resource communities should not be used for the benefit of more privileged communities. Research participants should be equitably recruited. </a:t>
            </a:r>
          </a:p>
          <a:p>
            <a:pPr defTabSz="957231">
              <a:defRPr/>
            </a:pPr>
            <a:endParaRPr lang="en-US" dirty="0"/>
          </a:p>
          <a:p>
            <a:pPr defTabSz="957231">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63</a:t>
            </a:fld>
            <a:endParaRPr lang="en-US" dirty="0"/>
          </a:p>
        </p:txBody>
      </p:sp>
    </p:spTree>
    <p:extLst>
      <p:ext uri="{BB962C8B-B14F-4D97-AF65-F5344CB8AC3E}">
        <p14:creationId xmlns:p14="http://schemas.microsoft.com/office/powerpoint/2010/main" val="10093237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pages 32-33.</a:t>
            </a:r>
          </a:p>
          <a:p>
            <a:r>
              <a:rPr lang="en-US" dirty="0"/>
              <a:t>Introduce a small group activity. </a:t>
            </a:r>
          </a:p>
          <a:p>
            <a:pPr marL="179479" indent="-179479">
              <a:buFont typeface="Arial" pitchFamily="34" charset="0"/>
              <a:buChar char="•"/>
            </a:pPr>
            <a:r>
              <a:rPr lang="en-US" dirty="0"/>
              <a:t>Divide the whole group into 4 smaller groups.</a:t>
            </a:r>
          </a:p>
          <a:p>
            <a:pPr marL="179479" indent="-179479">
              <a:buFont typeface="Arial" pitchFamily="34" charset="0"/>
              <a:buChar char="•"/>
            </a:pPr>
            <a:r>
              <a:rPr lang="en-US" dirty="0"/>
              <a:t>Assign one of the questions in the boxes to each group.</a:t>
            </a:r>
          </a:p>
          <a:p>
            <a:pPr marL="179479" indent="-179479">
              <a:buFont typeface="Arial" pitchFamily="34" charset="0"/>
              <a:buChar char="•"/>
            </a:pPr>
            <a:r>
              <a:rPr lang="en-US" dirty="0"/>
              <a:t>Allow approximately 5 mins for the groups to brainstorm their answers.</a:t>
            </a:r>
          </a:p>
          <a:p>
            <a:pPr marL="179479" indent="-179479">
              <a:buFont typeface="Arial" pitchFamily="34" charset="0"/>
              <a:buChar char="•"/>
            </a:pPr>
            <a:r>
              <a:rPr lang="en-US" dirty="0"/>
              <a:t>Encourage participants to write their brainstorm on a flip chart, white board, and/or in their Participant Guides (each question has been reproduced in the Participant Guide with space to write).</a:t>
            </a:r>
          </a:p>
          <a:p>
            <a:pPr marL="179479" indent="-179479">
              <a:buFont typeface="Arial" pitchFamily="34" charset="0"/>
              <a:buChar char="•"/>
            </a:pPr>
            <a:r>
              <a:rPr lang="en-US" dirty="0"/>
              <a:t>Ask someone from each group to share some/all of their answers.</a:t>
            </a:r>
          </a:p>
          <a:p>
            <a:pPr marL="179479" indent="-179479">
              <a:buFont typeface="Arial" pitchFamily="34" charset="0"/>
              <a:buChar char="•"/>
            </a:pPr>
            <a:r>
              <a:rPr lang="en-US" dirty="0"/>
              <a:t>Encourage the other groups to write these answers in the provided space in their Participant Guides.</a:t>
            </a:r>
          </a:p>
          <a:p>
            <a:r>
              <a:rPr lang="en-US" dirty="0"/>
              <a:t>Possible answers include:</a:t>
            </a:r>
          </a:p>
          <a:p>
            <a:r>
              <a:rPr lang="en-GB" dirty="0"/>
              <a:t>Question</a:t>
            </a:r>
            <a:r>
              <a:rPr lang="en-US" dirty="0"/>
              <a:t> </a:t>
            </a:r>
            <a:r>
              <a:rPr lang="en-GB" dirty="0"/>
              <a:t>1: How can you use what you have learned about clinical research in your daily life?: Answer questions from friends and family, consider participating in clinical research, if an opportunity arises, appreciate the extensive time and energy spent on the research process before the FDA approval.</a:t>
            </a:r>
            <a:endParaRPr lang="en-US" dirty="0"/>
          </a:p>
          <a:p>
            <a:r>
              <a:rPr lang="en-GB" dirty="0"/>
              <a:t>Question 2: If someone you know wants to participate in a clinical trial, what would you tell them?: Review the </a:t>
            </a:r>
            <a:r>
              <a:rPr lang="en-US" dirty="0"/>
              <a:t>clinical</a:t>
            </a:r>
            <a:r>
              <a:rPr lang="en-US" baseline="0" dirty="0"/>
              <a:t> trial</a:t>
            </a:r>
            <a:r>
              <a:rPr lang="en-GB" dirty="0"/>
              <a:t> with the person to make sure they fully understand the commitment and risks; reinforce the efforts made to protect the person; support the person emotionally and provide encouragement when needed.</a:t>
            </a:r>
            <a:endParaRPr lang="en-US" dirty="0"/>
          </a:p>
          <a:p>
            <a:r>
              <a:rPr lang="en-GB" dirty="0"/>
              <a:t>Question 3: In what ways do ethics play a part in your life and why are ethics important?: Ethics = honesty in dealing with people; ethics = trust; trust = faith and willingness to take risk; ethics exist in all areas of human relationships.</a:t>
            </a:r>
          </a:p>
          <a:p>
            <a:r>
              <a:rPr lang="en-GB" dirty="0"/>
              <a:t>Question 4: In what ways has this information about clinical research impacted YOU?: The section about ethics provides confidence in the clinical research process; the clear and detailed clinical research process demonstrates professionalism and concern about anyone I know who is participating in clinical research; I would consider participating in clinical research.</a:t>
            </a:r>
            <a:endParaRPr lang="en-US" dirty="0"/>
          </a:p>
          <a:p>
            <a:r>
              <a:rPr lang="en-US" dirty="0"/>
              <a:t>Activity timing: 10 mins (5 mins for the brainstorm; 5 mins for the select sharing)</a:t>
            </a:r>
          </a:p>
          <a:p>
            <a:r>
              <a:rPr lang="en-US" dirty="0"/>
              <a:t>Total time for this activity: 10 mins</a:t>
            </a:r>
          </a:p>
          <a:p>
            <a:r>
              <a:rPr lang="en-GB" dirty="0"/>
              <a:t>Allow for questions before ending the activity and going to the summary.</a:t>
            </a:r>
            <a:endParaRPr lang="en-US" dirty="0"/>
          </a:p>
          <a:p>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64</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34.</a:t>
            </a:r>
          </a:p>
          <a:p>
            <a:pPr defTabSz="957112">
              <a:defRPr/>
            </a:pPr>
            <a:r>
              <a:rPr lang="en-US" dirty="0"/>
              <a:t>Review the content on the slide.</a:t>
            </a:r>
          </a:p>
          <a:p>
            <a:r>
              <a:rPr lang="en-US" dirty="0"/>
              <a:t>Review the objectives for this section. Tell participants: In this session, you…</a:t>
            </a:r>
          </a:p>
          <a:p>
            <a:pPr marL="179479" indent="-179479">
              <a:buFont typeface="Arial" pitchFamily="34" charset="0"/>
              <a:buChar char="•"/>
            </a:pPr>
            <a:r>
              <a:rPr lang="en-US" dirty="0"/>
              <a:t>Learned about the importance of clinical research</a:t>
            </a:r>
          </a:p>
          <a:p>
            <a:pPr marL="179479" indent="-179479">
              <a:buFont typeface="Arial" pitchFamily="34" charset="0"/>
              <a:buChar char="•"/>
            </a:pPr>
            <a:r>
              <a:rPr lang="en-US" dirty="0"/>
              <a:t>What clinical research includes</a:t>
            </a:r>
          </a:p>
          <a:p>
            <a:pPr marL="179479" indent="-179479">
              <a:buFont typeface="Arial" pitchFamily="34" charset="0"/>
              <a:buChar char="•"/>
            </a:pPr>
            <a:r>
              <a:rPr lang="en-US" dirty="0"/>
              <a:t>The role of clinical trials in research</a:t>
            </a:r>
          </a:p>
          <a:p>
            <a:pPr marL="179479" indent="-179479">
              <a:buFont typeface="Arial" pitchFamily="34" charset="0"/>
              <a:buChar char="•"/>
            </a:pPr>
            <a:r>
              <a:rPr lang="en-US" dirty="0"/>
              <a:t>The clinical research process</a:t>
            </a:r>
          </a:p>
          <a:p>
            <a:pPr marL="179479" indent="-179479">
              <a:buFont typeface="Arial" pitchFamily="34" charset="0"/>
              <a:buChar char="•"/>
            </a:pPr>
            <a:r>
              <a:rPr lang="en-US" dirty="0"/>
              <a:t>The importance of ethics in clinical research</a:t>
            </a:r>
          </a:p>
          <a:p>
            <a:pPr marL="179479" indent="-179479">
              <a:buFont typeface="Arial" pitchFamily="34" charset="0"/>
              <a:buChar char="•"/>
            </a:pPr>
            <a:r>
              <a:rPr lang="en-US" dirty="0"/>
              <a:t>Reviewed important terms and abbreviations used in clinical research</a:t>
            </a:r>
          </a:p>
          <a:p>
            <a:pPr marL="179479" indent="-179479">
              <a:buFont typeface="Arial" pitchFamily="34" charset="0"/>
              <a:buChar char="•"/>
            </a:pPr>
            <a:r>
              <a:rPr lang="en-US" dirty="0"/>
              <a:t>Discovered links to additional information</a:t>
            </a:r>
          </a:p>
          <a:p>
            <a:pPr marL="179479" indent="-179479">
              <a:buFont typeface="Arial" pitchFamily="34" charset="0"/>
              <a:buChar char="•"/>
            </a:pPr>
            <a:r>
              <a:rPr lang="en-US" dirty="0"/>
              <a:t>Completed an activity to apply what you learned </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a:p>
            <a:endParaRPr lang="en-US" dirty="0"/>
          </a:p>
          <a:p>
            <a:pPr defTabSz="957112">
              <a:defRPr/>
            </a:pPr>
            <a:endParaRPr lang="en-US" dirty="0"/>
          </a:p>
          <a:p>
            <a:pPr defTabSz="957112">
              <a:defRPr/>
            </a:pPr>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66</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38.</a:t>
            </a:r>
          </a:p>
          <a:p>
            <a:pPr defTabSz="957112">
              <a:defRPr/>
            </a:pPr>
            <a:r>
              <a:rPr lang="en-US" dirty="0"/>
              <a:t>Review the content on the slide.</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67</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36255651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38.</a:t>
            </a:r>
          </a:p>
          <a:p>
            <a:pPr defTabSz="957112">
              <a:spcBef>
                <a:spcPts val="209"/>
              </a:spcBef>
              <a:spcAft>
                <a:spcPts val="209"/>
              </a:spcAft>
              <a:defRPr/>
            </a:pPr>
            <a:r>
              <a:rPr lang="en-US" dirty="0"/>
              <a:t>This section of the course is fairly short in order to keep it at the awareness level. It functions as a transition from the previous sections before going into the more-specific prevention tools. At this point in the course, this section is following lunch.</a:t>
            </a:r>
          </a:p>
          <a:p>
            <a:pPr defTabSz="957112">
              <a:defRPr/>
            </a:pPr>
            <a:r>
              <a:rPr lang="en-US" dirty="0"/>
              <a:t>Tell participants before reviewing the slide content: In this session (What Is Community Engagement?), you will learn about…</a:t>
            </a:r>
          </a:p>
          <a:p>
            <a:pPr defTabSz="957112">
              <a:defRPr/>
            </a:pPr>
            <a:r>
              <a:rPr lang="en-US" dirty="0"/>
              <a:t>Review the objectives on the slide.</a:t>
            </a:r>
          </a:p>
          <a:p>
            <a:endParaRPr lang="en-US" dirty="0"/>
          </a:p>
        </p:txBody>
      </p:sp>
      <p:sp>
        <p:nvSpPr>
          <p:cNvPr id="4" name="Date Placeholder 3"/>
          <p:cNvSpPr>
            <a:spLocks noGrp="1"/>
          </p:cNvSpPr>
          <p:nvPr>
            <p:ph type="dt" idx="10"/>
          </p:nvPr>
        </p:nvSpPr>
        <p:spPr/>
        <p:txBody>
          <a:bodyPr/>
          <a:lstStyle/>
          <a:p>
            <a:r>
              <a:rPr lang="en-US" dirty="0"/>
              <a:t>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68</a:t>
            </a:fld>
            <a:endParaRPr lang="en-US" dirty="0"/>
          </a:p>
        </p:txBody>
      </p:sp>
    </p:spTree>
    <p:extLst>
      <p:ext uri="{BB962C8B-B14F-4D97-AF65-F5344CB8AC3E}">
        <p14:creationId xmlns:p14="http://schemas.microsoft.com/office/powerpoint/2010/main" val="5414194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38.</a:t>
            </a:r>
          </a:p>
          <a:p>
            <a:r>
              <a:rPr lang="en-US" dirty="0"/>
              <a:t>Tell participants before reviewing the slide content: People can belong to many communities at the same time. Communities and the makeup of a population are always changing. The important thing to remember is that a community shares a variety of perspectives.</a:t>
            </a:r>
          </a:p>
          <a:p>
            <a:pPr defTabSz="957112">
              <a:defRPr/>
            </a:pPr>
            <a:r>
              <a:rPr lang="en-US" dirty="0"/>
              <a:t>Review the content on the slide.</a:t>
            </a:r>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t>69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a:t>
            </a:r>
          </a:p>
          <a:p>
            <a:pPr defTabSz="957112">
              <a:defRPr/>
            </a:pPr>
            <a:r>
              <a:rPr lang="en-US" dirty="0"/>
              <a:t>Review the content on the slide.</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7</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4013246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39.</a:t>
            </a:r>
          </a:p>
          <a:p>
            <a:pPr defTabSz="957112">
              <a:defRPr/>
            </a:pPr>
            <a:r>
              <a:rPr lang="en-US" dirty="0"/>
              <a:t>Tell participants before reviewing the slide content: People in a community share many things. But people with differing opinions and experiences are important, too. Community members are important to HIV/AIDS research and outreach. They include people who are living with or affected by HIV. Their voices are important to understand the full impact of HIV/AIDS on those who are most impacted by it.</a:t>
            </a:r>
          </a:p>
          <a:p>
            <a:pPr defTabSz="957112">
              <a:defRPr/>
            </a:pPr>
            <a:r>
              <a:rPr lang="en-US" dirty="0"/>
              <a:t>Review the content on the slide.</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40.</a:t>
            </a:r>
          </a:p>
          <a:p>
            <a:pPr defTabSz="957112">
              <a:defRPr/>
            </a:pPr>
            <a:r>
              <a:rPr lang="en-US" dirty="0"/>
              <a:t>Tell participants before reviewing the slide content: HIV/AIDS affects many aspects of life. Community engagement plays an important role in HIV/AIDS research by making sure that a variety of groups and people are working with research staff on many fronts.</a:t>
            </a:r>
          </a:p>
          <a:p>
            <a:pPr defTabSz="957112">
              <a:defRPr/>
            </a:pPr>
            <a:r>
              <a:rPr lang="en-US" dirty="0"/>
              <a:t>Review the content on the slide.</a:t>
            </a:r>
          </a:p>
          <a:p>
            <a:r>
              <a:rPr lang="en-US" dirty="0"/>
              <a:t>Tell participants after reviewing the slide</a:t>
            </a:r>
            <a:r>
              <a:rPr lang="en-US" baseline="0" dirty="0"/>
              <a:t> content: </a:t>
            </a:r>
            <a:r>
              <a:rPr lang="en-US" dirty="0"/>
              <a:t>It is not always groups that work together to provide input, and it is not just because HIV affects different aspects of life. Because people want and should have a say in the type of research conducted in their community, and to help make the research better for them, people representing their community can be involved in different aspects of the research process. Groups work together out of necessity, too. Limited financial resources mean that collaborations and partnerships can be the only ways to financially do the work.</a:t>
            </a:r>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t>71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41.</a:t>
            </a:r>
          </a:p>
          <a:p>
            <a:r>
              <a:rPr lang="en-US" dirty="0"/>
              <a:t>Introduce an individual activity.</a:t>
            </a:r>
          </a:p>
          <a:p>
            <a:r>
              <a:rPr lang="en-US" dirty="0"/>
              <a:t>The first part of the activity is individual. Give participants about 5 mins to answer the question and circle their communities.</a:t>
            </a:r>
          </a:p>
          <a:p>
            <a:r>
              <a:rPr lang="en-US" dirty="0"/>
              <a:t>As a whole group, ask for volunteers to select one of their communities that is important to them, and ask them to share a little bit about why it is important to their sense of community.</a:t>
            </a:r>
          </a:p>
          <a:p>
            <a:r>
              <a:rPr lang="en-US" dirty="0"/>
              <a:t>Provide an example that’s personal for you or use the following example: “I plan to retire next year, so I just joined a number of local senior groups to get an idea of what is available in my community. It is important for me to feel valuable, so I plan to do some volunteering and traveling.”</a:t>
            </a:r>
          </a:p>
          <a:p>
            <a:r>
              <a:rPr lang="en-US" dirty="0"/>
              <a:t>Debrief the activity by reminding participants that a variety of viewpoints and experiences are critical for people and their communities to be successful. Community helps us feel safe and provides a sense of belonging.</a:t>
            </a:r>
          </a:p>
          <a:p>
            <a:r>
              <a:rPr lang="en-US" dirty="0"/>
              <a:t>Activity timing: 10 mins.</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72</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42.</a:t>
            </a:r>
          </a:p>
          <a:p>
            <a:pPr defTabSz="957112">
              <a:defRPr/>
            </a:pPr>
            <a:r>
              <a:rPr lang="en-US" dirty="0"/>
              <a:t>Review the content on the slide.</a:t>
            </a:r>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73</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pages 42-43.</a:t>
            </a:r>
          </a:p>
          <a:p>
            <a:r>
              <a:rPr lang="en-US" dirty="0"/>
              <a:t>Tell participants before reviewing the slide content: There are also other approaches and partnerships that help researchers make sure that the broader community has…</a:t>
            </a:r>
          </a:p>
          <a:p>
            <a:pPr marL="179525" indent="-179525">
              <a:buFont typeface="Arial" panose="020B0604020202020204" pitchFamily="34" charset="0"/>
              <a:buChar char="•"/>
            </a:pPr>
            <a:r>
              <a:rPr lang="en-US" dirty="0"/>
              <a:t>Information about ongoing and planned research</a:t>
            </a:r>
          </a:p>
          <a:p>
            <a:pPr marL="179525" indent="-179525">
              <a:buFont typeface="Arial" panose="020B0604020202020204" pitchFamily="34" charset="0"/>
              <a:buChar char="•"/>
            </a:pPr>
            <a:r>
              <a:rPr lang="en-US" dirty="0"/>
              <a:t>An increased understanding of and support for these research activities</a:t>
            </a:r>
          </a:p>
          <a:p>
            <a:pPr marL="179525" indent="-179525">
              <a:buFont typeface="Arial" panose="020B0604020202020204" pitchFamily="34" charset="0"/>
              <a:buChar char="•"/>
            </a:pPr>
            <a:r>
              <a:rPr lang="en-US" dirty="0"/>
              <a:t>An opportunity to provide input into the research process and share ideas or concerns</a:t>
            </a:r>
          </a:p>
          <a:p>
            <a:r>
              <a:rPr lang="en-US" dirty="0"/>
              <a:t>Review the content on the slide.</a:t>
            </a:r>
          </a:p>
          <a:p>
            <a:pPr defTabSz="957468">
              <a:spcBef>
                <a:spcPts val="209"/>
              </a:spcBef>
              <a:spcAft>
                <a:spcPts val="209"/>
              </a:spcAft>
              <a:defRPr/>
            </a:pPr>
            <a:r>
              <a:rPr lang="en-US" dirty="0"/>
              <a:t>Tell</a:t>
            </a:r>
            <a:r>
              <a:rPr lang="en-US" baseline="0" dirty="0"/>
              <a:t> participants a</a:t>
            </a:r>
            <a:r>
              <a:rPr lang="en-US" dirty="0"/>
              <a:t>fter reviewing the slide</a:t>
            </a:r>
            <a:r>
              <a:rPr lang="en-US" baseline="0" dirty="0"/>
              <a:t> content: </a:t>
            </a:r>
            <a:r>
              <a:rPr lang="en-US" dirty="0"/>
              <a:t>A clinical trials network is made up of researchers from universities, hospitals, and clinics in different areas of a country or parts of the world who work together to answer the same research questions. A clinical research site is a location where participants in a study come for study visits and procedures. In order to receive funding from NIAID, the HIV/AIDS clinical trials research networks, as well as the sites that work with them, must demonstrate that they engage with the community and seek the community’s input into the clinical trials they conduct.</a:t>
            </a:r>
          </a:p>
          <a:p>
            <a:pPr defTabSz="957468">
              <a:spcBef>
                <a:spcPts val="209"/>
              </a:spcBef>
              <a:spcAft>
                <a:spcPts val="209"/>
              </a:spcAft>
              <a:defRPr/>
            </a:pPr>
            <a:endParaRPr lang="en-US" dirty="0"/>
          </a:p>
          <a:p>
            <a:pPr defTabSz="957468">
              <a:spcBef>
                <a:spcPts val="209"/>
              </a:spcBef>
              <a:spcAft>
                <a:spcPts val="209"/>
              </a:spcAft>
              <a:defRPr/>
            </a:pPr>
            <a:r>
              <a:rPr lang="en-US" dirty="0"/>
              <a:t>CABs</a:t>
            </a:r>
            <a:r>
              <a:rPr lang="en-US" baseline="0" dirty="0"/>
              <a:t> meet with research staff at the Network level or site level. </a:t>
            </a:r>
            <a:endParaRPr lang="en-US" dirty="0"/>
          </a:p>
          <a:p>
            <a:pPr defTabSz="957112">
              <a:defRPr/>
            </a:pPr>
            <a:r>
              <a:rPr lang="en-US" dirty="0"/>
              <a:t>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74</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44.</a:t>
            </a:r>
          </a:p>
          <a:p>
            <a:r>
              <a:rPr lang="en-US" dirty="0"/>
              <a:t>Tell</a:t>
            </a:r>
            <a:r>
              <a:rPr lang="en-US" baseline="0" dirty="0"/>
              <a:t> participants before reviewing the graphic on the slide: </a:t>
            </a:r>
            <a:r>
              <a:rPr lang="en-US" dirty="0"/>
              <a:t>Community members and network leadership work together in HIV prevention research.</a:t>
            </a:r>
          </a:p>
          <a:p>
            <a:r>
              <a:rPr lang="en-US" dirty="0"/>
              <a:t>Review the content on the slide.</a:t>
            </a:r>
          </a:p>
          <a:p>
            <a:pPr defTabSz="957112">
              <a:defRPr/>
            </a:pPr>
            <a:endParaRPr lang="en-US" dirty="0"/>
          </a:p>
          <a:p>
            <a:pPr defTabSz="957112">
              <a:defRPr/>
            </a:pPr>
            <a:r>
              <a:rPr lang="en-US" dirty="0"/>
              <a:t>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45.</a:t>
            </a:r>
          </a:p>
          <a:p>
            <a:r>
              <a:rPr lang="en-US" dirty="0"/>
              <a:t>Tell participants before reviewing the content </a:t>
            </a:r>
            <a:r>
              <a:rPr lang="en-US" baseline="0" dirty="0"/>
              <a:t>on the slide: </a:t>
            </a:r>
            <a:r>
              <a:rPr lang="en-US" dirty="0"/>
              <a:t>The United Nations Programme on AIDS (UNAIDS) and AVAC have developed guidelines for trial sponsors, funders, and researchers to follow when planning, implementing, and disseminating research results to the community.</a:t>
            </a:r>
          </a:p>
          <a:p>
            <a:r>
              <a:rPr lang="en-US" dirty="0"/>
              <a:t>Review the content on the slide.</a:t>
            </a:r>
          </a:p>
          <a:p>
            <a:pPr defTabSz="957112">
              <a:defRPr/>
            </a:pPr>
            <a:endParaRPr lang="en-US" dirty="0"/>
          </a:p>
          <a:p>
            <a:pPr defTabSz="957112">
              <a:defRPr/>
            </a:pPr>
            <a:r>
              <a:rPr lang="en-US" dirty="0"/>
              <a:t>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76</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45.</a:t>
            </a:r>
          </a:p>
          <a:p>
            <a:pPr defTabSz="957231">
              <a:defRPr/>
            </a:pPr>
            <a:r>
              <a:rPr lang="en-US" dirty="0"/>
              <a:t>Tell participants before reviewing the slide</a:t>
            </a:r>
            <a:r>
              <a:rPr lang="en-US" baseline="0" dirty="0"/>
              <a:t> content: </a:t>
            </a:r>
            <a:r>
              <a:rPr lang="en-US" dirty="0"/>
              <a:t>The goals of community engagement are to…</a:t>
            </a:r>
          </a:p>
          <a:p>
            <a:pPr defTabSz="957231">
              <a:defRPr/>
            </a:pPr>
            <a:r>
              <a:rPr lang="en-US" dirty="0"/>
              <a:t>Review the content on the slide.</a:t>
            </a:r>
          </a:p>
          <a:p>
            <a:pPr defTabSz="957231">
              <a:defRPr/>
            </a:pPr>
            <a:r>
              <a:rPr lang="en-US" dirty="0"/>
              <a:t>Tell participants after reviewing the slide content: Successful community engagement ensures that clinical research proceeds smoothly.</a:t>
            </a:r>
          </a:p>
          <a:p>
            <a:endParaRPr lang="en-US" dirty="0"/>
          </a:p>
          <a:p>
            <a:pPr defTabSz="957112">
              <a:defRPr/>
            </a:pPr>
            <a:r>
              <a:rPr lang="en-US" dirty="0"/>
              <a:t> </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46.</a:t>
            </a:r>
          </a:p>
          <a:p>
            <a:r>
              <a:rPr lang="en-US" dirty="0"/>
              <a:t>Tell participants before reviewing the slide content: </a:t>
            </a:r>
            <a:r>
              <a:rPr lang="en-GB" dirty="0"/>
              <a:t>CABs are independent advisory groups that meet regularly with research team representatives, inform community stakeholders about proposed and ongoing research, and provide feedback to research teams about local norms and beliefs, as well as local views and concerns that arise in specific trials. CABs were established to…</a:t>
            </a:r>
            <a:endParaRPr lang="en-US" dirty="0"/>
          </a:p>
          <a:p>
            <a:pPr defTabSz="957112">
              <a:defRPr/>
            </a:pPr>
            <a:r>
              <a:rPr lang="en-US" dirty="0"/>
              <a:t>Review the content in the animated content on the slide.</a:t>
            </a:r>
          </a:p>
          <a:p>
            <a:pPr defTabSz="957112">
              <a:defRPr/>
            </a:pPr>
            <a:r>
              <a:rPr lang="en-US" dirty="0"/>
              <a:t>Tell participants after the second piece of the graphic is reviewed (“Represent people…”): CABs may contribute their opinions about the appropriateness of the research question or if they believe it to be important to their community, but it is not their role to define the question. The “A” in CABs stands for “advise”.</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46.</a:t>
            </a:r>
          </a:p>
          <a:p>
            <a:r>
              <a:rPr lang="en-US" dirty="0"/>
              <a:t>Tell participants before reviewing the slide content: </a:t>
            </a:r>
            <a:r>
              <a:rPr lang="en-GB" dirty="0"/>
              <a:t>CABs are independent advisory groups that meet regularly with research team representatives, inform community stakeholders about proposed and ongoing research, and provide feedback to research teams about local norms and beliefs, as well as local views and concerns that arise in specific trials. CABs were established to…</a:t>
            </a:r>
          </a:p>
          <a:p>
            <a:r>
              <a:rPr lang="en-GB" dirty="0"/>
              <a:t>Read the content on the slide.</a:t>
            </a:r>
          </a:p>
          <a:p>
            <a:pPr defTabSz="957468">
              <a:spcBef>
                <a:spcPts val="209"/>
              </a:spcBef>
              <a:spcAft>
                <a:spcPts val="209"/>
              </a:spcAft>
              <a:defRPr/>
            </a:pPr>
            <a:r>
              <a:rPr lang="en-US" dirty="0"/>
              <a:t>Tell participants after reviewing</a:t>
            </a:r>
            <a:r>
              <a:rPr lang="en-US" baseline="0" dirty="0"/>
              <a:t> the second bullet: “</a:t>
            </a:r>
            <a:r>
              <a:rPr lang="en-US" dirty="0"/>
              <a:t>What will be involved” includes procedures, medicine, shots, etc.</a:t>
            </a:r>
          </a:p>
          <a:p>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5.</a:t>
            </a:r>
          </a:p>
          <a:p>
            <a:pPr defTabSz="957112">
              <a:defRPr/>
            </a:pPr>
            <a:r>
              <a:rPr lang="en-US" dirty="0"/>
              <a:t>Tell participants before reviewing the slide content: In this session (What Is HIV/AIDS?), you will learn about…</a:t>
            </a:r>
          </a:p>
          <a:p>
            <a:pPr defTabSz="957112">
              <a:defRPr/>
            </a:pPr>
            <a:r>
              <a:rPr lang="en-US" dirty="0"/>
              <a:t>Review the objectives on the slide.</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a:t>
            </a:fld>
            <a:endParaRPr lang="en-US" dirty="0"/>
          </a:p>
        </p:txBody>
      </p:sp>
    </p:spTree>
    <p:extLst>
      <p:ext uri="{BB962C8B-B14F-4D97-AF65-F5344CB8AC3E}">
        <p14:creationId xmlns:p14="http://schemas.microsoft.com/office/powerpoint/2010/main" val="36185912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46.</a:t>
            </a:r>
          </a:p>
          <a:p>
            <a:r>
              <a:rPr lang="en-US" dirty="0"/>
              <a:t>Tell participants before reviewing the slide content: </a:t>
            </a:r>
            <a:r>
              <a:rPr lang="en-GB" dirty="0"/>
              <a:t>CABs do the following…</a:t>
            </a:r>
            <a:endParaRPr lang="en-US" dirty="0"/>
          </a:p>
          <a:p>
            <a:pPr defTabSz="957112">
              <a:defRPr/>
            </a:pPr>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12">
              <a:defRPr/>
            </a:pPr>
            <a:r>
              <a:rPr lang="en-US" dirty="0"/>
              <a:t>Participant Guide page 47.</a:t>
            </a:r>
          </a:p>
          <a:p>
            <a:r>
              <a:rPr lang="en-US" dirty="0"/>
              <a:t>Presenter notes: Introduce an individual activity.</a:t>
            </a:r>
          </a:p>
          <a:p>
            <a:r>
              <a:rPr lang="en-US" dirty="0"/>
              <a:t>Go around the room and assign question 1 or question 2 to participants. The easiest way to assign the questions is to either point to each person and say 1 or 2, or have participants count off themselves.</a:t>
            </a:r>
          </a:p>
          <a:p>
            <a:r>
              <a:rPr lang="en-US" dirty="0"/>
              <a:t>Possible answers include: </a:t>
            </a:r>
          </a:p>
          <a:p>
            <a:r>
              <a:rPr lang="en-US" dirty="0"/>
              <a:t>Question 1: </a:t>
            </a:r>
            <a:r>
              <a:rPr lang="en-GB" dirty="0"/>
              <a:t>Imagine that you have been asked to give a presentation at a community meeting about a new HIV prevention </a:t>
            </a:r>
            <a:r>
              <a:rPr lang="en-US" dirty="0"/>
              <a:t>clinical</a:t>
            </a:r>
            <a:r>
              <a:rPr lang="en-US" baseline="0" dirty="0"/>
              <a:t> trial</a:t>
            </a:r>
            <a:r>
              <a:rPr lang="en-GB" dirty="0"/>
              <a:t>. What information would you include in your presentation? </a:t>
            </a:r>
            <a:r>
              <a:rPr lang="en-US" dirty="0"/>
              <a:t>Explain research and clinical trials in easy-to-understand language; help people to better understand the scope and importance of the need for research.</a:t>
            </a:r>
          </a:p>
          <a:p>
            <a:r>
              <a:rPr lang="en-GB" dirty="0"/>
              <a:t>Question 2: Imagine that you have been asked to become a CAB member. What would you like to find out about before deciding? How much time is needed, how will what I do help others.</a:t>
            </a:r>
            <a:endParaRPr lang="en-US" dirty="0"/>
          </a:p>
          <a:p>
            <a:r>
              <a:rPr lang="en-US" dirty="0"/>
              <a:t>Allow approximately 5 mins for each person to answer the question. Ask for volunteers to share their answers. As people share their answers, tell people they can take notes in the space provided. </a:t>
            </a:r>
          </a:p>
          <a:p>
            <a:r>
              <a:rPr lang="en-US" dirty="0"/>
              <a:t>Allow approximately 10 mins to share answers.</a:t>
            </a:r>
          </a:p>
          <a:p>
            <a:r>
              <a:rPr lang="en-US" dirty="0"/>
              <a:t>Total time for this activity: 10 mins</a:t>
            </a:r>
          </a:p>
          <a:p>
            <a:r>
              <a:rPr lang="en-GB" dirty="0"/>
              <a:t>Allow for questions before ending the activity and going to the summary.</a:t>
            </a: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81</a:t>
            </a:fld>
            <a:endParaRPr lang="en-US" dirty="0"/>
          </a:p>
        </p:txBody>
      </p:sp>
    </p:spTree>
    <p:extLst>
      <p:ext uri="{BB962C8B-B14F-4D97-AF65-F5344CB8AC3E}">
        <p14:creationId xmlns:p14="http://schemas.microsoft.com/office/powerpoint/2010/main" val="41324067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48.</a:t>
            </a:r>
          </a:p>
          <a:p>
            <a:pPr defTabSz="957112">
              <a:defRPr/>
            </a:pPr>
            <a:r>
              <a:rPr lang="en-US" dirty="0"/>
              <a:t>Review the content on the slide.</a:t>
            </a:r>
          </a:p>
          <a:p>
            <a:pPr defTabSz="957112">
              <a:defRPr/>
            </a:pPr>
            <a:r>
              <a:rPr lang="en-US" dirty="0"/>
              <a:t>Tell participants after reviewing the slide content: CABs are one form of community engagement. They are used by NIH-funded networks.</a:t>
            </a:r>
          </a:p>
          <a:p>
            <a:r>
              <a:rPr lang="en-US" dirty="0"/>
              <a:t>Review the objectives for this section. Tell participants: In this session, you learned about:</a:t>
            </a:r>
          </a:p>
          <a:p>
            <a:pPr marL="179479" indent="-179479">
              <a:buFont typeface="Arial" pitchFamily="34" charset="0"/>
              <a:buChar char="•"/>
            </a:pPr>
            <a:r>
              <a:rPr lang="en-US" dirty="0"/>
              <a:t>Community engagement and its goals</a:t>
            </a:r>
          </a:p>
          <a:p>
            <a:pPr marL="179479" indent="-179479">
              <a:buFont typeface="Arial" pitchFamily="34" charset="0"/>
              <a:buChar char="•"/>
            </a:pPr>
            <a:r>
              <a:rPr lang="en-US" dirty="0"/>
              <a:t>What community groups do</a:t>
            </a:r>
          </a:p>
          <a:p>
            <a:pPr marL="179479" indent="-179479">
              <a:buFont typeface="Arial" pitchFamily="34" charset="0"/>
              <a:buChar char="•"/>
            </a:pPr>
            <a:r>
              <a:rPr lang="en-US" dirty="0"/>
              <a:t>Who belongs to a community</a:t>
            </a:r>
          </a:p>
          <a:p>
            <a:pPr marL="179479" indent="-179479">
              <a:buFont typeface="Arial" pitchFamily="34" charset="0"/>
              <a:buChar char="•"/>
            </a:pPr>
            <a:r>
              <a:rPr lang="en-US" dirty="0"/>
              <a:t>What a Community Advisory Board (CAB) does</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a:p>
            <a:endParaRPr lang="en-US" dirty="0"/>
          </a:p>
          <a:p>
            <a:pPr defTabSz="957112">
              <a:defRPr/>
            </a:pPr>
            <a:endParaRPr lang="en-US" dirty="0"/>
          </a:p>
          <a:p>
            <a:pPr defTabSz="957112">
              <a:defRPr/>
            </a:pPr>
            <a:endParaRPr lang="en-US" dirty="0"/>
          </a:p>
          <a:p>
            <a:pPr defTabSz="957112">
              <a:defRPr/>
            </a:pP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82</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Ask participants if they have any questions. Answer all questions, if possible. If not, make a note of these questions to prepare for the next training session.</a:t>
            </a:r>
            <a:endParaRPr lang="en-US" dirty="0"/>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83</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51.</a:t>
            </a:r>
          </a:p>
          <a:p>
            <a:pPr defTabSz="957112">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84</a:t>
            </a:fld>
            <a:endParaRPr lang="en-US" dirty="0"/>
          </a:p>
        </p:txBody>
      </p:sp>
      <p:sp>
        <p:nvSpPr>
          <p:cNvPr id="8" name="Date Placeholder 7"/>
          <p:cNvSpPr>
            <a:spLocks noGrp="1"/>
          </p:cNvSpPr>
          <p:nvPr>
            <p:ph type="dt" idx="14"/>
          </p:nvPr>
        </p:nvSpPr>
        <p:spPr/>
        <p:txBody>
          <a:bodyPr/>
          <a:lstStyle/>
          <a:p>
            <a:r>
              <a:rPr lang="en-US" dirty="0"/>
              <a:t>Biomedical HIV Prevention Research </a:t>
            </a:r>
          </a:p>
        </p:txBody>
      </p:sp>
    </p:spTree>
    <p:extLst>
      <p:ext uri="{BB962C8B-B14F-4D97-AF65-F5344CB8AC3E}">
        <p14:creationId xmlns:p14="http://schemas.microsoft.com/office/powerpoint/2010/main" val="19401097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51.</a:t>
            </a:r>
          </a:p>
          <a:p>
            <a:pPr defTabSz="956864">
              <a:defRPr/>
            </a:pPr>
            <a:r>
              <a:rPr lang="en-US" dirty="0"/>
              <a:t>Tell participants before reviewing the slide content: In this session (What Is HIV Prevention and the HIV Combination Prevention Toolbox?), you will learn about…</a:t>
            </a:r>
          </a:p>
          <a:p>
            <a:pPr defTabSz="956864">
              <a:defRPr/>
            </a:pPr>
            <a:r>
              <a:rPr lang="en-US" dirty="0"/>
              <a:t>Review the objectives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85</a:t>
            </a:fld>
            <a:endParaRPr lang="en-US" dirty="0"/>
          </a:p>
        </p:txBody>
      </p:sp>
    </p:spTree>
    <p:extLst>
      <p:ext uri="{BB962C8B-B14F-4D97-AF65-F5344CB8AC3E}">
        <p14:creationId xmlns:p14="http://schemas.microsoft.com/office/powerpoint/2010/main" val="541419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51.</a:t>
            </a:r>
          </a:p>
          <a:p>
            <a:pPr defTabSz="956864">
              <a:defRPr/>
            </a:pPr>
            <a:r>
              <a:rPr lang="en-US" dirty="0"/>
              <a:t>Review the content on the slide.</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86</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51.</a:t>
            </a:r>
          </a:p>
          <a:p>
            <a:pPr defTabSz="956982">
              <a:defRPr/>
            </a:pPr>
            <a:r>
              <a:rPr lang="en-US" dirty="0"/>
              <a:t>Tell participants after reviewing the slide content: Combination prevention incorporates biomedical, behavioral, and other interventions all designed to reduce HIV transmission. This kind of comprehensive and combination HIV prevention is referred to as “high-impact HIV prevention.”</a:t>
            </a:r>
          </a:p>
          <a:p>
            <a:pPr defTabSz="956864">
              <a:defRPr/>
            </a:pPr>
            <a:r>
              <a:rPr lang="en-US" dirty="0"/>
              <a:t>Review the content on the slide.</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51.</a:t>
            </a:r>
          </a:p>
          <a:p>
            <a:r>
              <a:rPr lang="en-US" dirty="0"/>
              <a:t>Read</a:t>
            </a:r>
            <a:r>
              <a:rPr lang="en-US" baseline="0" dirty="0"/>
              <a:t> the content on the slide </a:t>
            </a:r>
            <a:r>
              <a:rPr lang="en-US" dirty="0"/>
              <a:t>as the animated sections are revealed. Add the following information for each of the sections:</a:t>
            </a:r>
          </a:p>
          <a:p>
            <a:pPr marL="179433" indent="-179433">
              <a:buFont typeface="Arial" pitchFamily="34" charset="0"/>
              <a:buChar char="•"/>
            </a:pPr>
            <a:r>
              <a:rPr lang="en-US" dirty="0"/>
              <a:t>Treatment options: HIV vulnerability varies for each person and changes over time. Therefore, it is important that people have options for HIV prevention so they can choose the approach that is the best fit for them.</a:t>
            </a:r>
          </a:p>
          <a:p>
            <a:pPr marL="179433" indent="-179433">
              <a:buFont typeface="Arial" pitchFamily="34" charset="0"/>
              <a:buChar char="•"/>
            </a:pPr>
            <a:r>
              <a:rPr lang="en-US" dirty="0"/>
              <a:t>Question mark: Choosing the right HIV prevention option may depend on cost, availability, ease of use, or needing the consent of a partner.</a:t>
            </a:r>
          </a:p>
          <a:p>
            <a:pPr marL="179433" indent="-179433">
              <a:buFont typeface="Arial" pitchFamily="34" charset="0"/>
              <a:buChar char="•"/>
            </a:pPr>
            <a:r>
              <a:rPr lang="en-US" dirty="0"/>
              <a:t>Research: Finding clinical research participants who are willing and able to meet the rigorous clinical</a:t>
            </a:r>
            <a:r>
              <a:rPr lang="en-US" baseline="0" dirty="0"/>
              <a:t> trial</a:t>
            </a:r>
            <a:r>
              <a:rPr lang="en-US" dirty="0"/>
              <a:t> requirements is also important.</a:t>
            </a:r>
          </a:p>
          <a:p>
            <a:pPr defTabSz="956982">
              <a:defRPr/>
            </a:pPr>
            <a:r>
              <a:rPr lang="en-US" dirty="0"/>
              <a:t>Tell participants after reviewing the slide content: HIV prevention methods also need to be supported by the community at the local and national levels.</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52.</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89</a:t>
            </a:fld>
            <a:endParaRPr lang="en-US" dirty="0"/>
          </a:p>
        </p:txBody>
      </p:sp>
    </p:spTree>
    <p:extLst>
      <p:ext uri="{BB962C8B-B14F-4D97-AF65-F5344CB8AC3E}">
        <p14:creationId xmlns:p14="http://schemas.microsoft.com/office/powerpoint/2010/main" val="177734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a:t>
            </a:r>
          </a:p>
          <a:p>
            <a:pPr defTabSz="957112">
              <a:defRPr/>
            </a:pPr>
            <a:r>
              <a:rPr lang="en-US" dirty="0"/>
              <a:t>Review the content on the slide.</a:t>
            </a:r>
          </a:p>
          <a:p>
            <a:pPr defTabSz="957112">
              <a:defRPr/>
            </a:pPr>
            <a:r>
              <a:rPr lang="en-US" dirty="0"/>
              <a:t>Tell participants:</a:t>
            </a:r>
          </a:p>
        </p:txBody>
      </p:sp>
      <p:sp>
        <p:nvSpPr>
          <p:cNvPr id="4" name="Date Placeholder 3"/>
          <p:cNvSpPr>
            <a:spLocks noGrp="1"/>
          </p:cNvSpPr>
          <p:nvPr>
            <p:ph type="dt" idx="10"/>
          </p:nvPr>
        </p:nvSpPr>
        <p:spPr/>
        <p:txBody>
          <a:bodyPr/>
          <a:lstStyle/>
          <a:p>
            <a:r>
              <a:rPr lang="en-US" dirty="0"/>
              <a:t>Biomedical HIV Prevention Research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52.</a:t>
            </a:r>
          </a:p>
          <a:p>
            <a:pPr defTabSz="956982">
              <a:defRPr/>
            </a:pPr>
            <a:r>
              <a:rPr lang="en-US" dirty="0"/>
              <a:t>Tell participants before reviewing the slide content: To make high-impact prevention work, the CDC is working to implement, evaluate, strengthen, and further develop effective HIV prevention efforts nationwide and globally. The CDC is also giving financial and technical support for…</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90</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52.</a:t>
            </a:r>
          </a:p>
          <a:p>
            <a:pPr defTabSz="956982">
              <a:defRPr/>
            </a:pPr>
            <a:r>
              <a:rPr lang="en-US" dirty="0"/>
              <a:t>Tell participants before reviewing the slide content: The CDC also gives financial and technical support for…</a:t>
            </a:r>
          </a:p>
          <a:p>
            <a:pPr defTabSz="956982">
              <a:defRPr/>
            </a:pPr>
            <a:r>
              <a:rPr lang="en-US" dirty="0"/>
              <a:t>Add the following information for the technology transfer systems bullet: Technology transfer systems make scientific and technological developments accessible to a variety of users.</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91</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53.</a:t>
            </a:r>
          </a:p>
          <a:p>
            <a:pPr defTabSz="956982">
              <a:defRPr/>
            </a:pPr>
            <a:r>
              <a:rPr lang="en-US" dirty="0"/>
              <a:t>Note: If applicable (this section may be delivered as a stand-alone section), remind participants that we talked a little bit about medical and behavioral research earlier (in the What Is Clinical Research? Section). Now we’ll talk about specific tools in the toolbox.</a:t>
            </a:r>
          </a:p>
          <a:p>
            <a:pPr defTabSz="956982">
              <a:defRPr/>
            </a:pPr>
            <a:r>
              <a:rPr lang="en-US" dirty="0"/>
              <a:t>Tell participants before reviewing the slide content: We have divided the combinations of interventions that can be used to prevent HIV infection into medical (meaning ones that generally would require a prescription or use of a biological product) and behavioral/physical barriers (meaning ones that are within the direct control of the person and hopefully readily available). It should be emphasized that all of these interventions are generally used in combination and all involve some behavioral activity on the part of the user. Most of the HIV prevention research being conducted by the NIH HIV/AIDS Clinical Trials Networks involves some type of medical intervention in combination with behavioral components. The HIV combination prevention toolbox shows this kind of combination of approaches. The toolbox is organized into two sections…</a:t>
            </a:r>
          </a:p>
          <a:p>
            <a:pPr defTabSz="956982">
              <a:defRPr/>
            </a:pPr>
            <a:r>
              <a:rPr lang="en-US" dirty="0"/>
              <a:t>Add the following to “Tools and approaches that are “medical” in nature”: including medicines, medical devices, and medical procedures.</a:t>
            </a:r>
          </a:p>
          <a:p>
            <a:pPr marL="0" lvl="1" indent="0">
              <a:buNone/>
            </a:pPr>
            <a:r>
              <a:rPr lang="en-US" dirty="0"/>
              <a:t>Add the following to “Tools and approaches that are “behavioral” in nature”: including risk reduction counseling and effective behavioral interventions.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92</a:t>
            </a:fld>
            <a:endParaRPr lang="en-US" dirty="0"/>
          </a:p>
        </p:txBody>
      </p:sp>
    </p:spTree>
    <p:extLst>
      <p:ext uri="{BB962C8B-B14F-4D97-AF65-F5344CB8AC3E}">
        <p14:creationId xmlns:p14="http://schemas.microsoft.com/office/powerpoint/2010/main" val="26967208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53.</a:t>
            </a:r>
          </a:p>
          <a:p>
            <a:r>
              <a:rPr lang="en-US" dirty="0"/>
              <a:t>Review the toolbox graphic on the slide.</a:t>
            </a:r>
          </a:p>
          <a:p>
            <a:r>
              <a:rPr lang="en-US" dirty="0"/>
              <a:t>Medical HIV prevention tools include: </a:t>
            </a:r>
          </a:p>
          <a:p>
            <a:pPr marL="179433" indent="-179433">
              <a:buFont typeface="Arial" pitchFamily="34" charset="0"/>
              <a:buChar char="•"/>
            </a:pPr>
            <a:r>
              <a:rPr lang="en-US" dirty="0"/>
              <a:t>Post-exposure prophylaxis (PEP): Taking anti-HIV drugs as soon as possible </a:t>
            </a:r>
            <a:r>
              <a:rPr lang="en-US" i="1" dirty="0"/>
              <a:t>after</a:t>
            </a:r>
            <a:r>
              <a:rPr lang="en-US" dirty="0"/>
              <a:t> exposure to HIV.</a:t>
            </a:r>
            <a:endParaRPr lang="en-US" b="1" dirty="0"/>
          </a:p>
          <a:p>
            <a:pPr marL="179433" indent="-179433">
              <a:buFont typeface="Arial" pitchFamily="34" charset="0"/>
              <a:buChar char="•"/>
            </a:pPr>
            <a:r>
              <a:rPr lang="en-US" dirty="0"/>
              <a:t>Pre-exposure prophylaxis (PrEP): </a:t>
            </a:r>
            <a:r>
              <a:rPr lang="en-US" sz="1000" kern="1200" baseline="0" dirty="0">
                <a:solidFill>
                  <a:schemeClr val="tx1"/>
                </a:solidFill>
                <a:effectLst/>
                <a:latin typeface="Times New Roman" pitchFamily="18" charset="0"/>
                <a:ea typeface="+mn-ea"/>
                <a:cs typeface="Times New Roman" pitchFamily="18" charset="0"/>
              </a:rPr>
              <a:t>a biomedical prevention approach for people who do not have HIV; they take medication </a:t>
            </a:r>
            <a:r>
              <a:rPr lang="en-US" sz="1000" i="1" kern="1200" baseline="0" dirty="0">
                <a:solidFill>
                  <a:schemeClr val="tx1"/>
                </a:solidFill>
                <a:effectLst/>
                <a:latin typeface="Times New Roman" pitchFamily="18" charset="0"/>
                <a:ea typeface="+mn-ea"/>
                <a:cs typeface="Times New Roman" pitchFamily="18" charset="0"/>
              </a:rPr>
              <a:t>before</a:t>
            </a:r>
            <a:r>
              <a:rPr lang="en-US" sz="1000" kern="1200" baseline="0" dirty="0">
                <a:solidFill>
                  <a:schemeClr val="tx1"/>
                </a:solidFill>
                <a:effectLst/>
                <a:latin typeface="Times New Roman" pitchFamily="18" charset="0"/>
                <a:ea typeface="+mn-ea"/>
                <a:cs typeface="Times New Roman" pitchFamily="18" charset="0"/>
              </a:rPr>
              <a:t> exposure to HIV to reduce their likelihood of acquiring HIV</a:t>
            </a:r>
            <a:r>
              <a:rPr lang="en-US" dirty="0"/>
              <a:t>.</a:t>
            </a:r>
            <a:endParaRPr lang="en-US" b="1" dirty="0"/>
          </a:p>
          <a:p>
            <a:pPr marL="179433" indent="-179433">
              <a:buFont typeface="Arial" pitchFamily="34" charset="0"/>
              <a:buChar char="•"/>
            </a:pPr>
            <a:r>
              <a:rPr lang="en-US" dirty="0"/>
              <a:t>Prevention of perinatal transmission (PMTCT): Interventions to reduce infant exposure to HIV during pregnancy, labor, and breastfeeding. Note that this is sometimes known as “prevention of mother-to-child transmission,” but many find this term stigmatizing and prefer terms like “perinatal” or “vertical,” which remove the implication of blame. We have left the acronym PMTCT because many are still familiar with it.</a:t>
            </a:r>
            <a:endParaRPr lang="en-US" b="1" dirty="0"/>
          </a:p>
          <a:p>
            <a:pPr marL="179433" indent="-179433">
              <a:buFont typeface="Arial" pitchFamily="34" charset="0"/>
              <a:buChar char="•"/>
            </a:pPr>
            <a:r>
              <a:rPr lang="en-US" dirty="0"/>
              <a:t>Vaccines: A substance that teaches the body’s immune system to recognize and protect against a disease caused by an infectious agent or virus, often by stimulating the body to produce antibodies to that infection.</a:t>
            </a:r>
          </a:p>
          <a:p>
            <a:pPr marL="179433" indent="-179433">
              <a:buFont typeface="Arial" pitchFamily="34" charset="0"/>
              <a:buChar char="•"/>
            </a:pPr>
            <a:r>
              <a:rPr lang="en-US" dirty="0"/>
              <a:t>Treatment as Prevention: </a:t>
            </a:r>
            <a:r>
              <a:rPr lang="en-US" sz="1000" kern="1200" baseline="0" dirty="0">
                <a:solidFill>
                  <a:schemeClr val="tx1"/>
                </a:solidFill>
                <a:effectLst/>
                <a:latin typeface="Times New Roman" pitchFamily="18" charset="0"/>
                <a:ea typeface="+mn-ea"/>
                <a:cs typeface="Times New Roman" pitchFamily="18" charset="0"/>
              </a:rPr>
              <a:t>a medical prevention approach that uses antiretroviral treatment for people with HIV to decrease their chance of transmitting HIV, ideally to zero chance under conditions of viral suppression (undetectable)</a:t>
            </a:r>
          </a:p>
          <a:p>
            <a:pPr marL="171450" indent="-171450">
              <a:buFont typeface="Arial" panose="020B0604020202020204" pitchFamily="34" charset="0"/>
              <a:buChar char="•"/>
            </a:pPr>
            <a:r>
              <a:rPr lang="en-US" dirty="0"/>
              <a:t>Microbicides: </a:t>
            </a:r>
            <a:r>
              <a:rPr lang="en-US" sz="1000" b="0" kern="1200" baseline="0" dirty="0">
                <a:solidFill>
                  <a:schemeClr val="tx1"/>
                </a:solidFill>
                <a:effectLst/>
                <a:latin typeface="Times New Roman" pitchFamily="18" charset="0"/>
                <a:ea typeface="+mn-ea"/>
                <a:cs typeface="Times New Roman" pitchFamily="18" charset="0"/>
              </a:rPr>
              <a:t>Products being developed and tested for use in the vagina or rectum to reduce the likelihood of HIV transmission during vaginal and anal sex</a:t>
            </a:r>
          </a:p>
          <a:p>
            <a:pPr marL="179433" indent="-179433">
              <a:buFont typeface="Arial" pitchFamily="34" charset="0"/>
              <a:buChar char="•"/>
            </a:pPr>
            <a:r>
              <a:rPr lang="en-US" dirty="0"/>
              <a:t>Sexually Transmitted Infections (STIs) Diagnosis and Treatment: having an STI can increase one’s likelihood of contracting HIV, so treatment of STIs is important for HIV prevention.</a:t>
            </a:r>
          </a:p>
          <a:p>
            <a:endParaRPr lang="en-US" dirty="0"/>
          </a:p>
          <a:p>
            <a:r>
              <a:rPr lang="en-US" dirty="0"/>
              <a:t>Tell participants after reviewing the graphic: Some of these prevention tools are approved for use and some are still being tested.</a:t>
            </a:r>
            <a:r>
              <a:rPr lang="en-US" baseline="0" dirty="0"/>
              <a:t> Re</a:t>
            </a:r>
            <a:r>
              <a:rPr lang="en-US" dirty="0"/>
              <a:t>search is under way.</a:t>
            </a:r>
          </a:p>
          <a:p>
            <a:r>
              <a:rPr lang="en-US" dirty="0"/>
              <a:t>Information related to the optional quiz (treatment as prevention): Q15: True.</a:t>
            </a:r>
          </a:p>
          <a:p>
            <a:r>
              <a:rPr lang="en-US" dirty="0"/>
              <a:t>Q: </a:t>
            </a:r>
            <a:r>
              <a:rPr lang="en-US" sz="1000" b="0" i="0" kern="1200" baseline="0" dirty="0">
                <a:solidFill>
                  <a:schemeClr val="tx1"/>
                </a:solidFill>
                <a:effectLst/>
                <a:latin typeface="Times New Roman" pitchFamily="18" charset="0"/>
                <a:ea typeface="+mn-ea"/>
                <a:cs typeface="Times New Roman" pitchFamily="18" charset="0"/>
              </a:rPr>
              <a:t>Many people living with HIV around the world are </a:t>
            </a:r>
            <a:r>
              <a:rPr lang="en-US" sz="1000" b="0" i="1" kern="1200" baseline="0" dirty="0">
                <a:solidFill>
                  <a:schemeClr val="tx1"/>
                </a:solidFill>
                <a:effectLst/>
                <a:latin typeface="Times New Roman" pitchFamily="18" charset="0"/>
                <a:ea typeface="+mn-ea"/>
                <a:cs typeface="Times New Roman" pitchFamily="18" charset="0"/>
              </a:rPr>
              <a:t>virally suppressed</a:t>
            </a:r>
            <a:r>
              <a:rPr lang="en-US" sz="1000" b="0" i="0" kern="1200" baseline="0" dirty="0">
                <a:solidFill>
                  <a:schemeClr val="tx1"/>
                </a:solidFill>
                <a:effectLst/>
                <a:latin typeface="Times New Roman" pitchFamily="18" charset="0"/>
                <a:ea typeface="+mn-ea"/>
                <a:cs typeface="Times New Roman" pitchFamily="18" charset="0"/>
              </a:rPr>
              <a:t>, meaning their medications have succeeded in reducing the amount of HIV in the body to levels such that a regular HIV test can no longer detect the virus. People with </a:t>
            </a:r>
            <a:r>
              <a:rPr lang="en-US" sz="1000" b="0" i="1" kern="1200" baseline="0" dirty="0">
                <a:solidFill>
                  <a:schemeClr val="tx1"/>
                </a:solidFill>
                <a:effectLst/>
                <a:latin typeface="Times New Roman" pitchFamily="18" charset="0"/>
                <a:ea typeface="+mn-ea"/>
                <a:cs typeface="Times New Roman" pitchFamily="18" charset="0"/>
              </a:rPr>
              <a:t>viral suppression</a:t>
            </a:r>
            <a:r>
              <a:rPr lang="en-US" sz="1000" b="0" i="0" kern="1200" baseline="0" dirty="0">
                <a:solidFill>
                  <a:schemeClr val="tx1"/>
                </a:solidFill>
                <a:effectLst/>
                <a:latin typeface="Times New Roman" pitchFamily="18" charset="0"/>
                <a:ea typeface="+mn-ea"/>
                <a:cs typeface="Times New Roman" pitchFamily="18" charset="0"/>
              </a:rPr>
              <a:t> cannot transmit HIV to their sex partners, even if they don't use a condom.</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When people living with HIV take anti-retroviral medications, they can become </a:t>
            </a:r>
            <a:r>
              <a:rPr lang="en-US" sz="1000" b="0" i="1" kern="1200" baseline="0" dirty="0">
                <a:solidFill>
                  <a:schemeClr val="tx1"/>
                </a:solidFill>
                <a:effectLst/>
                <a:latin typeface="Times New Roman" pitchFamily="18" charset="0"/>
                <a:ea typeface="+mn-ea"/>
                <a:cs typeface="Times New Roman" pitchFamily="18" charset="0"/>
              </a:rPr>
              <a:t>virally suppressed</a:t>
            </a:r>
            <a:r>
              <a:rPr lang="en-US" sz="1000" b="0" i="0" kern="1200" baseline="0" dirty="0">
                <a:solidFill>
                  <a:schemeClr val="tx1"/>
                </a:solidFill>
                <a:effectLst/>
                <a:latin typeface="Times New Roman" pitchFamily="18" charset="0"/>
                <a:ea typeface="+mn-ea"/>
                <a:cs typeface="Times New Roman" pitchFamily="18" charset="0"/>
              </a:rPr>
              <a:t>. Viral suppression means that the medications are working to reduce the amount of HIV in the body to undetectable levels. </a:t>
            </a:r>
            <a:r>
              <a:rPr lang="en-US" sz="1000" b="0" i="0" u="none" strike="noStrike" kern="1200" baseline="0" dirty="0">
                <a:solidFill>
                  <a:schemeClr val="tx1"/>
                </a:solidFill>
                <a:effectLst/>
                <a:latin typeface="Times New Roman" pitchFamily="18" charset="0"/>
                <a:ea typeface="+mn-ea"/>
                <a:cs typeface="Times New Roman" pitchFamily="18" charset="0"/>
                <a:hlinkClick r:id="rId3"/>
              </a:rPr>
              <a:t>Estimates</a:t>
            </a:r>
            <a:r>
              <a:rPr lang="en-US" sz="1000" b="0" i="0" kern="1200" baseline="0" dirty="0">
                <a:solidFill>
                  <a:schemeClr val="tx1"/>
                </a:solidFill>
                <a:effectLst/>
                <a:latin typeface="Times New Roman" pitchFamily="18" charset="0"/>
                <a:ea typeface="+mn-ea"/>
                <a:cs typeface="Times New Roman" pitchFamily="18" charset="0"/>
              </a:rPr>
              <a:t> indicate that more than 40% of the world's people living with HIV are virally suppressed. Studies have shown that people with viral suppression cannot transmit HIV to their sex partners—not even through acts of </a:t>
            </a:r>
            <a:r>
              <a:rPr lang="en-US" sz="1000" b="0" i="0" kern="1200" baseline="0" dirty="0" err="1">
                <a:solidFill>
                  <a:schemeClr val="tx1"/>
                </a:solidFill>
                <a:effectLst/>
                <a:latin typeface="Times New Roman" pitchFamily="18" charset="0"/>
                <a:ea typeface="+mn-ea"/>
                <a:cs typeface="Times New Roman" pitchFamily="18" charset="0"/>
              </a:rPr>
              <a:t>condomless</a:t>
            </a:r>
            <a:r>
              <a:rPr lang="en-US" sz="1000" b="0" i="0" kern="1200" baseline="0" dirty="0">
                <a:solidFill>
                  <a:schemeClr val="tx1"/>
                </a:solidFill>
                <a:effectLst/>
                <a:latin typeface="Times New Roman" pitchFamily="18" charset="0"/>
                <a:ea typeface="+mn-ea"/>
                <a:cs typeface="Times New Roman" pitchFamily="18" charset="0"/>
              </a:rPr>
              <a:t> sex. Because anti-retroviral treatment for people living with HIV can prevent HIV transmission in this way, we call it “Treatment as Prevention” (</a:t>
            </a:r>
            <a:r>
              <a:rPr lang="en-US" sz="1000" b="0" i="0" kern="1200" baseline="0" dirty="0" err="1">
                <a:solidFill>
                  <a:schemeClr val="tx1"/>
                </a:solidFill>
                <a:effectLst/>
                <a:latin typeface="Times New Roman" pitchFamily="18" charset="0"/>
                <a:ea typeface="+mn-ea"/>
                <a:cs typeface="Times New Roman" pitchFamily="18" charset="0"/>
              </a:rPr>
              <a:t>TasP</a:t>
            </a:r>
            <a:r>
              <a:rPr lang="en-US" sz="1000" b="0" i="0" kern="1200" baseline="0" dirty="0">
                <a:solidFill>
                  <a:schemeClr val="tx1"/>
                </a:solidFill>
                <a:effectLst/>
                <a:latin typeface="Times New Roman" pitchFamily="18" charset="0"/>
                <a:ea typeface="+mn-ea"/>
                <a:cs typeface="Times New Roman" pitchFamily="18" charset="0"/>
              </a:rPr>
              <a:t>). Many scientists around the world, including those at the National Institutes of Health and the Centers for Disease Control and Prevention, agree that there is zero chance of HIV transmission through sex under conditions of viral suppression.</a:t>
            </a:r>
            <a:br>
              <a:rPr lang="en-US" dirty="0"/>
            </a:b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93</a:t>
            </a:fld>
            <a:endParaRPr lang="en-US" dirty="0"/>
          </a:p>
        </p:txBody>
      </p:sp>
    </p:spTree>
    <p:extLst>
      <p:ext uri="{BB962C8B-B14F-4D97-AF65-F5344CB8AC3E}">
        <p14:creationId xmlns:p14="http://schemas.microsoft.com/office/powerpoint/2010/main" val="7910675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53.</a:t>
            </a:r>
          </a:p>
          <a:p>
            <a:r>
              <a:rPr lang="en-US" dirty="0"/>
              <a:t>Tell participants before reviewing the slide content: Behavioral and physical barrier prevention tools include:</a:t>
            </a:r>
          </a:p>
          <a:p>
            <a:pPr marL="179433" indent="-179433">
              <a:buFont typeface="Arial" pitchFamily="34" charset="0"/>
              <a:buChar char="•"/>
            </a:pPr>
            <a:r>
              <a:rPr lang="en-US" dirty="0"/>
              <a:t>Harm Reduction: A way of dealing with behavior that damages the health of a person (and sometimes the health of their community). Harm reduction can include education about drug use, sex, and HIV.</a:t>
            </a:r>
          </a:p>
          <a:p>
            <a:pPr marL="179433" indent="-179433">
              <a:buFont typeface="Arial" pitchFamily="34" charset="0"/>
              <a:buChar char="•"/>
            </a:pPr>
            <a:r>
              <a:rPr lang="en-US" dirty="0"/>
              <a:t>Clean Syringes (Needle Exchange Programs): Provides clean needles to reduce the likelihood of HIV transmission through injected drugs. Needle exchange programs provide a safe way for people to turn in their used syringes for appropriate disposal and received new sterile syringes in return; some programs also provide information on how to clean syringes using bleach and water.</a:t>
            </a:r>
          </a:p>
          <a:p>
            <a:pPr marL="179433" indent="-179433">
              <a:buFont typeface="Arial" pitchFamily="34" charset="0"/>
              <a:buChar char="•"/>
            </a:pPr>
            <a:r>
              <a:rPr lang="en-US" dirty="0"/>
              <a:t>Condoms and Other Barrier Methods: Any method that prevents passage of blood, semen, or vaginal fluids from passing from one person to another. Condoms can be used externally (typically over a penis) or internally (typically inside a vagina or rectum).</a:t>
            </a:r>
          </a:p>
          <a:p>
            <a:pPr marL="179433" indent="-179433">
              <a:buFont typeface="Arial" pitchFamily="34" charset="0"/>
              <a:buChar char="•"/>
            </a:pPr>
            <a:r>
              <a:rPr lang="en-US" dirty="0"/>
              <a:t>Treatment/Prevention of Drug/Alcohol Abuse: Includes injection drug use, behavior while under the influence, and effects of drug use and addiction on a person’s overall health.</a:t>
            </a:r>
          </a:p>
          <a:p>
            <a:pPr marL="179433" indent="-179433">
              <a:buFont typeface="Arial" pitchFamily="34" charset="0"/>
              <a:buChar char="•"/>
            </a:pPr>
            <a:r>
              <a:rPr lang="en-US" dirty="0"/>
              <a:t>Voluntary Medical Penile Circumcision: </a:t>
            </a:r>
            <a:r>
              <a:rPr lang="en-US" sz="1000" kern="1200" baseline="0" dirty="0">
                <a:solidFill>
                  <a:schemeClr val="tx1"/>
                </a:solidFill>
                <a:effectLst/>
                <a:latin typeface="Times New Roman" pitchFamily="18" charset="0"/>
                <a:ea typeface="+mn-ea"/>
                <a:cs typeface="Times New Roman" pitchFamily="18" charset="0"/>
              </a:rPr>
              <a:t>A surgical procedure to remove the penis’s foreskin; reduces the likelihood of the </a:t>
            </a:r>
            <a:r>
              <a:rPr lang="en-US" sz="1000" kern="1200" baseline="0" dirty="0" err="1">
                <a:solidFill>
                  <a:schemeClr val="tx1"/>
                </a:solidFill>
                <a:effectLst/>
                <a:latin typeface="Times New Roman" pitchFamily="18" charset="0"/>
                <a:ea typeface="+mn-ea"/>
                <a:cs typeface="Times New Roman" pitchFamily="18" charset="0"/>
              </a:rPr>
              <a:t>insertive</a:t>
            </a:r>
            <a:r>
              <a:rPr lang="en-US" sz="1000" kern="1200" baseline="0" dirty="0">
                <a:solidFill>
                  <a:schemeClr val="tx1"/>
                </a:solidFill>
                <a:effectLst/>
                <a:latin typeface="Times New Roman" pitchFamily="18" charset="0"/>
                <a:ea typeface="+mn-ea"/>
                <a:cs typeface="Times New Roman" pitchFamily="18" charset="0"/>
              </a:rPr>
              <a:t> partner acquiring HIV through the penis during vaginal sex by approximately 60%. “Voluntary medical” means the surgery is performed on adults who consent to the procedure for this medical purpose. </a:t>
            </a:r>
          </a:p>
          <a:p>
            <a:pPr marL="179433" indent="-179433">
              <a:buFont typeface="Arial" pitchFamily="34" charset="0"/>
              <a:buChar char="•"/>
            </a:pPr>
            <a:r>
              <a:rPr lang="en-US" dirty="0"/>
              <a:t>Education: Education includes knowing your status, encouraging testing, and knowing how the disease is transmitted.</a:t>
            </a:r>
          </a:p>
          <a:p>
            <a:pPr lvl="0"/>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94</a:t>
            </a:fld>
            <a:endParaRPr lang="en-US" dirty="0"/>
          </a:p>
        </p:txBody>
      </p:sp>
    </p:spTree>
    <p:extLst>
      <p:ext uri="{BB962C8B-B14F-4D97-AF65-F5344CB8AC3E}">
        <p14:creationId xmlns:p14="http://schemas.microsoft.com/office/powerpoint/2010/main" val="10322243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 Some of these tools have both a medical and behavioral component. For example, PrEP is a medical tool because it </a:t>
            </a:r>
            <a:r>
              <a:rPr lang="en-US" sz="1000" kern="1200" baseline="0" dirty="0">
                <a:solidFill>
                  <a:schemeClr val="tx1"/>
                </a:solidFill>
                <a:effectLst/>
                <a:latin typeface="Times New Roman" pitchFamily="18" charset="0"/>
                <a:ea typeface="+mn-ea"/>
                <a:cs typeface="Times New Roman" pitchFamily="18" charset="0"/>
              </a:rPr>
              <a:t>involves antiretroviral medications, but there is also a behavioral component because people have to follow the prescribed plan and take the medication.</a:t>
            </a:r>
          </a:p>
          <a:p>
            <a:pPr>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95</a:t>
            </a:fld>
            <a:endParaRPr lang="en-US" dirty="0"/>
          </a:p>
        </p:txBody>
      </p:sp>
    </p:spTree>
    <p:extLst>
      <p:ext uri="{BB962C8B-B14F-4D97-AF65-F5344CB8AC3E}">
        <p14:creationId xmlns:p14="http://schemas.microsoft.com/office/powerpoint/2010/main" val="30882956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54.</a:t>
            </a:r>
          </a:p>
          <a:p>
            <a:r>
              <a:rPr lang="en-US" dirty="0"/>
              <a:t>Tell participants before reviewing the slide content: Effective HIV prevention programs are comprehensive and science-based. When we talk about HIV prevention strategies and tools, we are looking at things that we already know are working, things that are being researched right now, and things that might work and that may be researched in the future. They include…</a:t>
            </a:r>
          </a:p>
          <a:p>
            <a:r>
              <a:rPr lang="en-US" dirty="0"/>
              <a:t>Review the animated graphic (this graphic is continued on the next slide).</a:t>
            </a:r>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96</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54.</a:t>
            </a:r>
          </a:p>
          <a:p>
            <a:r>
              <a:rPr lang="en-US" dirty="0"/>
              <a:t>Tell participants before reviewing the slide content: Effective HIV prevention programs also include…</a:t>
            </a:r>
          </a:p>
          <a:p>
            <a:r>
              <a:rPr lang="en-US" dirty="0"/>
              <a:t>Continue reviewing the animated graphic (this graphic is continued on the next slide).</a:t>
            </a:r>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97</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54.</a:t>
            </a:r>
          </a:p>
          <a:p>
            <a:r>
              <a:rPr lang="en-US" dirty="0"/>
              <a:t>Continue reviewing the animated graphic (this graphic is continued on the next slide).</a:t>
            </a:r>
          </a:p>
          <a:p>
            <a:r>
              <a:rPr lang="en-US" dirty="0"/>
              <a:t>Tell participants before reviewing the slide content: Effective HIV prevention programs also include…</a:t>
            </a:r>
          </a:p>
          <a:p>
            <a:r>
              <a:rPr lang="en-US" dirty="0"/>
              <a:t>Add examples for two of the sections:</a:t>
            </a:r>
          </a:p>
          <a:p>
            <a:pPr marL="179433" indent="-179433">
              <a:buFont typeface="Arial" pitchFamily="34" charset="0"/>
              <a:buChar char="•"/>
            </a:pPr>
            <a:r>
              <a:rPr lang="en-US" dirty="0"/>
              <a:t>An HIV prevention technical assistance assessment and plan: For example, technical assistance is provided to help communities in reporting, tracking, and quality assurance of to ensure data quality.</a:t>
            </a:r>
          </a:p>
          <a:p>
            <a:pPr marL="179433" indent="-179433">
              <a:buFont typeface="Arial" pitchFamily="34" charset="0"/>
              <a:buChar char="•"/>
            </a:pPr>
            <a:r>
              <a:rPr lang="en-US" dirty="0"/>
              <a:t>Evaluation of major program activities, interventions, and services: For example, review and analyze information from several resources, including trends in HIV diagnoses, behavioral surveillance data, risk behavior, etc. </a:t>
            </a:r>
          </a:p>
          <a:p>
            <a:endParaRPr lang="en-US" dirty="0"/>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98</a:t>
            </a:fld>
            <a:endParaRPr lang="en-US" dirty="0"/>
          </a:p>
        </p:txBody>
      </p:sp>
    </p:spTree>
    <p:extLst>
      <p:ext uri="{BB962C8B-B14F-4D97-AF65-F5344CB8AC3E}">
        <p14:creationId xmlns:p14="http://schemas.microsoft.com/office/powerpoint/2010/main" val="10386688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54.</a:t>
            </a:r>
          </a:p>
          <a:p>
            <a:r>
              <a:rPr lang="en-US" dirty="0"/>
              <a:t>Continue reviewing the animated graphic.</a:t>
            </a:r>
          </a:p>
          <a:p>
            <a:r>
              <a:rPr lang="en-US" dirty="0"/>
              <a:t>Tell participants before reviewing the slide content: Effective HIV prevention programs also include…</a:t>
            </a:r>
          </a:p>
          <a:p>
            <a:endParaRPr lang="en-US" dirty="0"/>
          </a:p>
          <a:p>
            <a:r>
              <a:rPr lang="en-US" dirty="0"/>
              <a:t> </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99</a:t>
            </a:fld>
            <a:endParaRPr lang="en-US" dirty="0"/>
          </a:p>
        </p:txBody>
      </p:sp>
    </p:spTree>
    <p:extLst>
      <p:ext uri="{BB962C8B-B14F-4D97-AF65-F5344CB8AC3E}">
        <p14:creationId xmlns:p14="http://schemas.microsoft.com/office/powerpoint/2010/main" val="1038668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foot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974080"/>
            <a:ext cx="9144000" cy="883920"/>
          </a:xfrm>
          <a:prstGeom prst="rect">
            <a:avLst/>
          </a:prstGeom>
        </p:spPr>
      </p:pic>
      <p:sp>
        <p:nvSpPr>
          <p:cNvPr id="6" name="Rectangle 5"/>
          <p:cNvSpPr/>
          <p:nvPr userDrawn="1"/>
        </p:nvSpPr>
        <p:spPr>
          <a:xfrm>
            <a:off x="0" y="0"/>
            <a:ext cx="9144000" cy="6245814"/>
          </a:xfrm>
          <a:prstGeom prst="rect">
            <a:avLst/>
          </a:prstGeom>
          <a:solidFill>
            <a:srgbClr val="EF4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1129862" y="2130426"/>
            <a:ext cx="7328338" cy="968116"/>
          </a:xfrm>
          <a:prstGeom prst="rect">
            <a:avLst/>
          </a:prstGeom>
        </p:spPr>
        <p:txBody>
          <a:bodyPr/>
          <a:lstStyle>
            <a:lvl1pPr algn="l">
              <a:defRPr sz="4000" b="1">
                <a:solidFill>
                  <a:schemeClr val="bg1"/>
                </a:solidFill>
              </a:defRPr>
            </a:lvl1pPr>
          </a:lstStyle>
          <a:p>
            <a:r>
              <a:rPr lang="en-US" dirty="0"/>
              <a:t>Click to edit Master title style</a:t>
            </a:r>
            <a:br>
              <a:rPr lang="en-US" dirty="0"/>
            </a:br>
            <a:endParaRPr lang="en-US" dirty="0"/>
          </a:p>
        </p:txBody>
      </p:sp>
      <p:sp>
        <p:nvSpPr>
          <p:cNvPr id="8" name="Subtitle 2"/>
          <p:cNvSpPr>
            <a:spLocks noGrp="1"/>
          </p:cNvSpPr>
          <p:nvPr>
            <p:ph type="subTitle" idx="1"/>
          </p:nvPr>
        </p:nvSpPr>
        <p:spPr>
          <a:xfrm>
            <a:off x="1129862" y="3098542"/>
            <a:ext cx="6400800" cy="927761"/>
          </a:xfrm>
          <a:prstGeom prst="rect">
            <a:avLst/>
          </a:prstGeom>
        </p:spPr>
        <p:txBody>
          <a:bodyPr>
            <a:normAutofit/>
          </a:bodyPr>
          <a:lstStyle>
            <a:lvl1pPr marL="0" indent="0" algn="l">
              <a:buNone/>
              <a:defRPr sz="2700" i="1">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Block Arc 2"/>
          <p:cNvSpPr/>
          <p:nvPr userDrawn="1"/>
        </p:nvSpPr>
        <p:spPr>
          <a:xfrm>
            <a:off x="-5716047" y="1156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TextBox 6"/>
          <p:cNvSpPr txBox="1"/>
          <p:nvPr userDrawn="1"/>
        </p:nvSpPr>
        <p:spPr>
          <a:xfrm>
            <a:off x="689292" y="1217171"/>
            <a:ext cx="8367249" cy="369332"/>
          </a:xfrm>
          <a:prstGeom prst="rect">
            <a:avLst/>
          </a:prstGeom>
          <a:noFill/>
        </p:spPr>
        <p:txBody>
          <a:bodyPr wrap="square" rtlCol="0">
            <a:spAutoFit/>
          </a:bodyPr>
          <a:lstStyle/>
          <a:p>
            <a:endParaRPr lang="en-US" dirty="0"/>
          </a:p>
        </p:txBody>
      </p:sp>
      <p:sp>
        <p:nvSpPr>
          <p:cNvPr id="8" name="Freeform 7"/>
          <p:cNvSpPr/>
          <p:nvPr userDrawn="1"/>
        </p:nvSpPr>
        <p:spPr>
          <a:xfrm>
            <a:off x="333427" y="1232112"/>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9" name="Oval 8"/>
          <p:cNvSpPr/>
          <p:nvPr userDrawn="1"/>
        </p:nvSpPr>
        <p:spPr>
          <a:xfrm>
            <a:off x="47123" y="11599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userDrawn="1"/>
        </p:nvSpPr>
        <p:spPr>
          <a:xfrm>
            <a:off x="748264" y="1919645"/>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1" name="Oval 10"/>
          <p:cNvSpPr/>
          <p:nvPr userDrawn="1"/>
        </p:nvSpPr>
        <p:spPr>
          <a:xfrm>
            <a:off x="461961" y="18474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userDrawn="1"/>
        </p:nvSpPr>
        <p:spPr>
          <a:xfrm>
            <a:off x="975594" y="2606673"/>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latin typeface="Times New Roman" pitchFamily="18" charset="0"/>
              <a:cs typeface="Times New Roman" pitchFamily="18" charset="0"/>
            </a:endParaRPr>
          </a:p>
        </p:txBody>
      </p:sp>
      <p:sp>
        <p:nvSpPr>
          <p:cNvPr id="13" name="Oval 12"/>
          <p:cNvSpPr/>
          <p:nvPr userDrawn="1"/>
        </p:nvSpPr>
        <p:spPr>
          <a:xfrm>
            <a:off x="689290" y="25344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userDrawn="1"/>
        </p:nvSpPr>
        <p:spPr>
          <a:xfrm>
            <a:off x="1048178" y="3294205"/>
            <a:ext cx="8008361"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5" name="Oval 14"/>
          <p:cNvSpPr/>
          <p:nvPr userDrawn="1"/>
        </p:nvSpPr>
        <p:spPr>
          <a:xfrm>
            <a:off x="761874" y="32220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userDrawn="1"/>
        </p:nvSpPr>
        <p:spPr>
          <a:xfrm>
            <a:off x="975594" y="3981738"/>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latin typeface="Times New Roman" pitchFamily="18" charset="0"/>
              <a:cs typeface="Times New Roman" pitchFamily="18" charset="0"/>
            </a:endParaRPr>
          </a:p>
        </p:txBody>
      </p:sp>
      <p:sp>
        <p:nvSpPr>
          <p:cNvPr id="17" name="Oval 16"/>
          <p:cNvSpPr/>
          <p:nvPr userDrawn="1"/>
        </p:nvSpPr>
        <p:spPr>
          <a:xfrm>
            <a:off x="689290" y="39095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userDrawn="1"/>
        </p:nvSpPr>
        <p:spPr>
          <a:xfrm>
            <a:off x="748265" y="4668766"/>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latin typeface="Times New Roman" pitchFamily="18" charset="0"/>
              <a:cs typeface="Times New Roman" pitchFamily="18" charset="0"/>
            </a:endParaRPr>
          </a:p>
        </p:txBody>
      </p:sp>
      <p:sp>
        <p:nvSpPr>
          <p:cNvPr id="19" name="Oval 18"/>
          <p:cNvSpPr/>
          <p:nvPr userDrawn="1"/>
        </p:nvSpPr>
        <p:spPr>
          <a:xfrm>
            <a:off x="461961" y="4596564"/>
            <a:ext cx="572607" cy="572607"/>
          </a:xfrm>
          <a:prstGeom prst="ellipse">
            <a:avLst/>
          </a:prstGeom>
          <a:ln>
            <a:solidFill>
              <a:schemeClr val="accent4"/>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userDrawn="1"/>
        </p:nvSpPr>
        <p:spPr>
          <a:xfrm>
            <a:off x="333427" y="5356299"/>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1"/>
          </a:solidFill>
          <a:effectLst/>
          <a:scene3d>
            <a:camera prst="orthographicFront"/>
            <a:lightRig rig="threePt" dir="t"/>
          </a:scene3d>
          <a:sp3d>
            <a:bevelT/>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p>
        </p:txBody>
      </p:sp>
      <p:sp>
        <p:nvSpPr>
          <p:cNvPr id="21" name="Oval 20"/>
          <p:cNvSpPr/>
          <p:nvPr userDrawn="1"/>
        </p:nvSpPr>
        <p:spPr>
          <a:xfrm>
            <a:off x="47123" y="5284097"/>
            <a:ext cx="572607" cy="572607"/>
          </a:xfrm>
          <a:prstGeom prst="ellipse">
            <a:avLst/>
          </a:prstGeom>
          <a:ln>
            <a:solidFill>
              <a:schemeClr val="accent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 Placeholder 82"/>
          <p:cNvSpPr>
            <a:spLocks noGrp="1"/>
          </p:cNvSpPr>
          <p:nvPr>
            <p:ph type="body" sz="quarter" idx="13"/>
          </p:nvPr>
        </p:nvSpPr>
        <p:spPr>
          <a:xfrm>
            <a:off x="619732" y="1217298"/>
            <a:ext cx="8436956" cy="457200"/>
          </a:xfrm>
          <a:prstGeom prst="rect">
            <a:avLst/>
          </a:prstGeom>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Click to edit Master text styles</a:t>
            </a:r>
          </a:p>
        </p:txBody>
      </p:sp>
      <p:sp>
        <p:nvSpPr>
          <p:cNvPr id="23" name="Text Placeholder 82"/>
          <p:cNvSpPr>
            <a:spLocks noGrp="1"/>
          </p:cNvSpPr>
          <p:nvPr>
            <p:ph type="body" sz="quarter" idx="14"/>
          </p:nvPr>
        </p:nvSpPr>
        <p:spPr>
          <a:xfrm>
            <a:off x="1034570" y="1905590"/>
            <a:ext cx="8021970" cy="457200"/>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4" name="Text Placeholder 82"/>
          <p:cNvSpPr>
            <a:spLocks noGrp="1"/>
          </p:cNvSpPr>
          <p:nvPr>
            <p:ph type="body" sz="quarter" idx="15"/>
          </p:nvPr>
        </p:nvSpPr>
        <p:spPr>
          <a:xfrm>
            <a:off x="1259047" y="2601931"/>
            <a:ext cx="7794789" cy="457200"/>
          </a:xfrm>
          <a:prstGeom prst="rect">
            <a:avLst/>
          </a:prstGeom>
          <a:noFill/>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5" name="Text Placeholder 82"/>
          <p:cNvSpPr>
            <a:spLocks noGrp="1"/>
          </p:cNvSpPr>
          <p:nvPr>
            <p:ph type="body" sz="quarter" idx="16"/>
          </p:nvPr>
        </p:nvSpPr>
        <p:spPr>
          <a:xfrm>
            <a:off x="1334631" y="3303675"/>
            <a:ext cx="7722057"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6" name="Text Placeholder 82"/>
          <p:cNvSpPr>
            <a:spLocks noGrp="1"/>
          </p:cNvSpPr>
          <p:nvPr>
            <p:ph type="body" sz="quarter" idx="17"/>
          </p:nvPr>
        </p:nvSpPr>
        <p:spPr>
          <a:xfrm>
            <a:off x="1261899" y="3966660"/>
            <a:ext cx="7794641" cy="457200"/>
          </a:xfrm>
          <a:prstGeom prst="rect">
            <a:avLst/>
          </a:prstGeom>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7" name="Text Placeholder 82"/>
          <p:cNvSpPr>
            <a:spLocks noGrp="1"/>
          </p:cNvSpPr>
          <p:nvPr>
            <p:ph type="body" sz="quarter" idx="18"/>
          </p:nvPr>
        </p:nvSpPr>
        <p:spPr>
          <a:xfrm>
            <a:off x="1034570" y="4680429"/>
            <a:ext cx="8021970" cy="431482"/>
          </a:xfrm>
          <a:prstGeom prst="rect">
            <a:avLst/>
          </a:prstGeom>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8" name="Text Placeholder 82"/>
          <p:cNvSpPr>
            <a:spLocks noGrp="1"/>
          </p:cNvSpPr>
          <p:nvPr>
            <p:ph type="body" sz="quarter" idx="19"/>
          </p:nvPr>
        </p:nvSpPr>
        <p:spPr>
          <a:xfrm>
            <a:off x="617028" y="5368143"/>
            <a:ext cx="8436808"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30" name="Straight Connector 2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200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Block Arc 2"/>
          <p:cNvSpPr/>
          <p:nvPr userDrawn="1"/>
        </p:nvSpPr>
        <p:spPr>
          <a:xfrm>
            <a:off x="-5550394" y="1156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TextBox 6"/>
          <p:cNvSpPr txBox="1"/>
          <p:nvPr userDrawn="1"/>
        </p:nvSpPr>
        <p:spPr>
          <a:xfrm>
            <a:off x="689292" y="1217171"/>
            <a:ext cx="8367249" cy="369332"/>
          </a:xfrm>
          <a:prstGeom prst="rect">
            <a:avLst/>
          </a:prstGeom>
          <a:noFill/>
        </p:spPr>
        <p:txBody>
          <a:bodyPr wrap="square" rtlCol="0">
            <a:spAutoFit/>
          </a:bodyPr>
          <a:lstStyle/>
          <a:p>
            <a:endParaRPr lang="en-US" dirty="0"/>
          </a:p>
        </p:txBody>
      </p:sp>
      <p:sp>
        <p:nvSpPr>
          <p:cNvPr id="8" name="Freeform 7"/>
          <p:cNvSpPr/>
          <p:nvPr userDrawn="1"/>
        </p:nvSpPr>
        <p:spPr>
          <a:xfrm>
            <a:off x="333427" y="1232112"/>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9" name="Oval 8"/>
          <p:cNvSpPr/>
          <p:nvPr userDrawn="1"/>
        </p:nvSpPr>
        <p:spPr>
          <a:xfrm>
            <a:off x="47123" y="11599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userDrawn="1"/>
        </p:nvSpPr>
        <p:spPr>
          <a:xfrm>
            <a:off x="748264" y="1919645"/>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1" name="Oval 10"/>
          <p:cNvSpPr/>
          <p:nvPr userDrawn="1"/>
        </p:nvSpPr>
        <p:spPr>
          <a:xfrm>
            <a:off x="461961" y="18474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userDrawn="1"/>
        </p:nvSpPr>
        <p:spPr>
          <a:xfrm>
            <a:off x="975594" y="2606673"/>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13" name="Oval 12"/>
          <p:cNvSpPr/>
          <p:nvPr userDrawn="1"/>
        </p:nvSpPr>
        <p:spPr>
          <a:xfrm>
            <a:off x="689290" y="25344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userDrawn="1"/>
        </p:nvSpPr>
        <p:spPr>
          <a:xfrm>
            <a:off x="1048178" y="3294205"/>
            <a:ext cx="8008361"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5" name="Oval 14"/>
          <p:cNvSpPr/>
          <p:nvPr userDrawn="1"/>
        </p:nvSpPr>
        <p:spPr>
          <a:xfrm>
            <a:off x="761874" y="32220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userDrawn="1"/>
        </p:nvSpPr>
        <p:spPr>
          <a:xfrm>
            <a:off x="975594" y="3981738"/>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17" name="Oval 16"/>
          <p:cNvSpPr/>
          <p:nvPr userDrawn="1"/>
        </p:nvSpPr>
        <p:spPr>
          <a:xfrm>
            <a:off x="689290" y="39095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userDrawn="1"/>
        </p:nvSpPr>
        <p:spPr>
          <a:xfrm>
            <a:off x="748265" y="4668766"/>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p>
        </p:txBody>
      </p:sp>
      <p:sp>
        <p:nvSpPr>
          <p:cNvPr id="19" name="Oval 18"/>
          <p:cNvSpPr/>
          <p:nvPr userDrawn="1"/>
        </p:nvSpPr>
        <p:spPr>
          <a:xfrm>
            <a:off x="461961" y="4596564"/>
            <a:ext cx="572607" cy="572607"/>
          </a:xfrm>
          <a:prstGeom prst="ellipse">
            <a:avLst/>
          </a:prstGeom>
          <a:ln>
            <a:solidFill>
              <a:schemeClr val="accent4"/>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 Placeholder 82"/>
          <p:cNvSpPr>
            <a:spLocks noGrp="1"/>
          </p:cNvSpPr>
          <p:nvPr>
            <p:ph type="body" sz="quarter" idx="13"/>
          </p:nvPr>
        </p:nvSpPr>
        <p:spPr>
          <a:xfrm>
            <a:off x="619732" y="1217298"/>
            <a:ext cx="8436956" cy="457200"/>
          </a:xfrm>
          <a:prstGeom prst="rect">
            <a:avLst/>
          </a:prstGeom>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Click to edit Master text styles</a:t>
            </a:r>
          </a:p>
        </p:txBody>
      </p:sp>
      <p:sp>
        <p:nvSpPr>
          <p:cNvPr id="23" name="Text Placeholder 82"/>
          <p:cNvSpPr>
            <a:spLocks noGrp="1"/>
          </p:cNvSpPr>
          <p:nvPr>
            <p:ph type="body" sz="quarter" idx="14"/>
          </p:nvPr>
        </p:nvSpPr>
        <p:spPr>
          <a:xfrm>
            <a:off x="1034570" y="1905590"/>
            <a:ext cx="8021970" cy="457200"/>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4" name="Text Placeholder 82"/>
          <p:cNvSpPr>
            <a:spLocks noGrp="1"/>
          </p:cNvSpPr>
          <p:nvPr>
            <p:ph type="body" sz="quarter" idx="15"/>
          </p:nvPr>
        </p:nvSpPr>
        <p:spPr>
          <a:xfrm>
            <a:off x="1259047" y="2601931"/>
            <a:ext cx="7794789"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5" name="Text Placeholder 82"/>
          <p:cNvSpPr>
            <a:spLocks noGrp="1"/>
          </p:cNvSpPr>
          <p:nvPr>
            <p:ph type="body" sz="quarter" idx="16"/>
          </p:nvPr>
        </p:nvSpPr>
        <p:spPr>
          <a:xfrm>
            <a:off x="1334631" y="3303675"/>
            <a:ext cx="7722057"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6" name="Text Placeholder 82"/>
          <p:cNvSpPr>
            <a:spLocks noGrp="1"/>
          </p:cNvSpPr>
          <p:nvPr>
            <p:ph type="body" sz="quarter" idx="17"/>
          </p:nvPr>
        </p:nvSpPr>
        <p:spPr>
          <a:xfrm>
            <a:off x="1261899" y="3966660"/>
            <a:ext cx="7794641" cy="457200"/>
          </a:xfrm>
          <a:prstGeom prst="rect">
            <a:avLst/>
          </a:prstGeom>
        </p:spPr>
        <p:txBody>
          <a:bodyPr>
            <a:normAutofit/>
          </a:bodyPr>
          <a:lstStyle>
            <a:lvl1pPr marL="0" indent="0">
              <a:buNone/>
              <a:defRPr sz="2000">
                <a:solidFill>
                  <a:schemeClr val="bg1"/>
                </a:solidFill>
                <a:latin typeface="Times New Roman" pitchFamily="18" charset="0"/>
                <a:cs typeface="Times New Roman" pitchFamily="18" charset="0"/>
              </a:defRPr>
            </a:lvl1pPr>
          </a:lstStyle>
          <a:p>
            <a:pPr lvl="0"/>
            <a:r>
              <a:rPr lang="en-US" dirty="0"/>
              <a:t>Click to edit Master text styles</a:t>
            </a:r>
          </a:p>
        </p:txBody>
      </p:sp>
      <p:sp>
        <p:nvSpPr>
          <p:cNvPr id="27" name="Text Placeholder 82"/>
          <p:cNvSpPr>
            <a:spLocks noGrp="1"/>
          </p:cNvSpPr>
          <p:nvPr>
            <p:ph type="body" sz="quarter" idx="18"/>
          </p:nvPr>
        </p:nvSpPr>
        <p:spPr>
          <a:xfrm>
            <a:off x="1034570" y="4680429"/>
            <a:ext cx="8021970" cy="431482"/>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30" name="Straight Connector 2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385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926" y="1617998"/>
            <a:ext cx="7826963" cy="4033502"/>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7856" y="1600201"/>
            <a:ext cx="2466520" cy="4051300"/>
          </a:xfrm>
          <a:prstGeom prst="rect">
            <a:avLst/>
          </a:prstGeom>
          <a:solidFill>
            <a:schemeClr val="bg1">
              <a:lumMod val="85000"/>
            </a:schemeClr>
          </a:solidFill>
        </p:spPr>
        <p:txBody>
          <a:bodyPr>
            <a:normAutofit/>
          </a:bodyPr>
          <a:lstStyle>
            <a:lvl1pPr>
              <a:buClr>
                <a:srgbClr val="EF4025"/>
              </a:buClr>
              <a:buFont typeface="Lucida Grande"/>
              <a:buNone/>
              <a:defRPr sz="1400" baseline="0"/>
            </a:lvl1pPr>
            <a:lvl2pPr>
              <a:buFont typeface="Arial"/>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3305322" y="1600200"/>
            <a:ext cx="5291408" cy="4051301"/>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7856" y="1331905"/>
            <a:ext cx="3919532" cy="639762"/>
          </a:xfrm>
          <a:prstGeom prst="rect">
            <a:avLst/>
          </a:prstGeom>
        </p:spPr>
        <p:txBody>
          <a:bodyPr anchor="b">
            <a:normAutofit/>
          </a:bodyPr>
          <a:lstStyle>
            <a:lvl1pPr marL="0" indent="0">
              <a:buNone/>
              <a:defRPr sz="2400" b="0">
                <a:solidFill>
                  <a:srgbClr val="595959"/>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7856" y="1971667"/>
            <a:ext cx="3919532" cy="3732750"/>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331905"/>
            <a:ext cx="3951705" cy="639762"/>
          </a:xfrm>
          <a:prstGeom prst="rect">
            <a:avLst/>
          </a:prstGeom>
        </p:spPr>
        <p:txBody>
          <a:bodyPr anchor="b"/>
          <a:lstStyle>
            <a:lvl1pPr marL="0" indent="0">
              <a:buNone/>
              <a:defRPr sz="2400" b="0">
                <a:solidFill>
                  <a:schemeClr val="tx1">
                    <a:lumMod val="65000"/>
                    <a:lumOff val="35000"/>
                  </a:schemeClr>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71667"/>
            <a:ext cx="3951705" cy="3732750"/>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6" name="Straight Connector 5"/>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159" y="1435100"/>
            <a:ext cx="2778354" cy="739626"/>
          </a:xfrm>
          <a:prstGeom prst="rect">
            <a:avLst/>
          </a:prstGeom>
        </p:spPr>
        <p:txBody>
          <a:bodyPr anchor="b"/>
          <a:lstStyle>
            <a:lvl1pPr algn="l">
              <a:defRPr sz="2000" b="1">
                <a:solidFill>
                  <a:srgbClr val="EF4025"/>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a:xfrm>
            <a:off x="3575050" y="1435100"/>
            <a:ext cx="5111750" cy="4205817"/>
          </a:xfrm>
          <a:prstGeom prst="rect">
            <a:avLst/>
          </a:prstGeom>
        </p:spPr>
        <p:txBody>
          <a:bodyPr/>
          <a:lstStyle>
            <a:lvl1pPr>
              <a:buClr>
                <a:srgbClr val="EF4025"/>
              </a:buClr>
              <a:buFont typeface="Lucida Grande"/>
              <a:buChar char="■"/>
              <a:defRPr sz="2800">
                <a:latin typeface="Times New Roman" pitchFamily="18" charset="0"/>
                <a:cs typeface="Times New Roman" pitchFamily="18" charset="0"/>
              </a:defRPr>
            </a:lvl1pPr>
            <a:lvl2pPr>
              <a:buFont typeface="Arial"/>
              <a:buChar char="•"/>
              <a:defRPr sz="23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7159" y="2296512"/>
            <a:ext cx="2778354" cy="3344405"/>
          </a:xfrm>
          <a:prstGeom prst="rect">
            <a:avLst/>
          </a:prstGeom>
        </p:spPr>
        <p:txBody>
          <a:bodyPr/>
          <a:lstStyle>
            <a:lvl1pPr marL="0" indent="0">
              <a:buNone/>
              <a:defRPr sz="2000">
                <a:solidFill>
                  <a:schemeClr val="tx1">
                    <a:lumMod val="75000"/>
                    <a:lumOff val="25000"/>
                  </a:schemeClr>
                </a:solidFill>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userDrawn="1"/>
        </p:nvSpPr>
        <p:spPr>
          <a:xfrm>
            <a:off x="577856" y="403158"/>
            <a:ext cx="8018874" cy="866884"/>
          </a:xfrm>
          <a:prstGeom prst="rect">
            <a:avLst/>
          </a:prstGeom>
        </p:spPr>
        <p:txBody>
          <a:bodyPr/>
          <a:lstStyle>
            <a:lvl1pPr algn="l">
              <a:defRPr sz="3800" b="1">
                <a:solidFill>
                  <a:srgbClr val="EF4025"/>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EF4025"/>
                </a:solidFill>
                <a:effectLst/>
                <a:uLnTx/>
                <a:uFillTx/>
                <a:latin typeface="+mj-lt"/>
                <a:ea typeface="+mj-ea"/>
                <a:cs typeface="+mj-cs"/>
              </a:rPr>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0" i="1">
                <a:solidFill>
                  <a:schemeClr val="tx1">
                    <a:lumMod val="65000"/>
                    <a:lumOff val="35000"/>
                  </a:schemeClr>
                </a:solidFill>
                <a:latin typeface="Times New Roman" pitchFamily="18" charset="0"/>
                <a:cs typeface="Times New Roman" pitchFamily="18"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17"/>
          <p:cNvSpPr>
            <a:spLocks noGrp="1"/>
          </p:cNvSpPr>
          <p:nvPr>
            <p:ph type="body" sz="quarter" idx="12"/>
          </p:nvPr>
        </p:nvSpPr>
        <p:spPr>
          <a:xfrm>
            <a:off x="504236" y="1529652"/>
            <a:ext cx="8141954" cy="909637"/>
          </a:xfrm>
          <a:prstGeom prst="rect">
            <a:avLst/>
          </a:prstGeom>
        </p:spPr>
        <p:txBody>
          <a:bodyPr/>
          <a:lstStyle>
            <a:lvl1pPr marL="0" indent="0">
              <a:buNone/>
              <a:defRPr sz="2200">
                <a:latin typeface="Times New Roman" pitchFamily="18" charset="0"/>
                <a:cs typeface="Times New Roman" pitchFamily="18" charset="0"/>
              </a:defRPr>
            </a:lvl1pPr>
          </a:lstStyle>
          <a:p>
            <a:pPr lvl="0"/>
            <a:endParaRPr lang="en-US" dirty="0"/>
          </a:p>
        </p:txBody>
      </p:sp>
      <p:sp>
        <p:nvSpPr>
          <p:cNvPr id="5" name="Rounded Rectangle 4"/>
          <p:cNvSpPr/>
          <p:nvPr userDrawn="1"/>
        </p:nvSpPr>
        <p:spPr>
          <a:xfrm>
            <a:off x="504236" y="2616096"/>
            <a:ext cx="8141954" cy="715266"/>
          </a:xfrm>
          <a:prstGeom prst="roundRect">
            <a:avLst>
              <a:gd name="adj" fmla="val 10000"/>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5"/>
          <p:cNvSpPr/>
          <p:nvPr userDrawn="1"/>
        </p:nvSpPr>
        <p:spPr>
          <a:xfrm>
            <a:off x="504236" y="3441404"/>
            <a:ext cx="8141954" cy="715266"/>
          </a:xfrm>
          <a:prstGeom prst="roundRect">
            <a:avLst>
              <a:gd name="adj" fmla="val 10000"/>
            </a:avLst>
          </a:prstGeom>
          <a:solidFill>
            <a:schemeClr val="accent4"/>
          </a:solidFill>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Rounded Rectangle 6"/>
          <p:cNvSpPr/>
          <p:nvPr userDrawn="1"/>
        </p:nvSpPr>
        <p:spPr>
          <a:xfrm>
            <a:off x="504236" y="4287420"/>
            <a:ext cx="8141954" cy="715266"/>
          </a:xfrm>
          <a:prstGeom prst="roundRect">
            <a:avLst>
              <a:gd name="adj" fmla="val 10000"/>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Rounded Rectangle 7"/>
          <p:cNvSpPr/>
          <p:nvPr userDrawn="1"/>
        </p:nvSpPr>
        <p:spPr>
          <a:xfrm>
            <a:off x="504236" y="5112729"/>
            <a:ext cx="8141954" cy="715266"/>
          </a:xfrm>
          <a:prstGeom prst="roundRect">
            <a:avLst>
              <a:gd name="adj" fmla="val 10000"/>
            </a:avLst>
          </a:prstGeom>
          <a:solidFill>
            <a:schemeClr val="accent2"/>
          </a:solidFill>
          <a:scene3d>
            <a:camera prst="orthographicFront"/>
            <a:lightRig rig="threePt" dir="t"/>
          </a:scene3d>
          <a:sp3d>
            <a:bevel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 name="Text Placeholder 32"/>
          <p:cNvSpPr>
            <a:spLocks noGrp="1"/>
          </p:cNvSpPr>
          <p:nvPr>
            <p:ph type="body" sz="quarter" idx="13" hasCustomPrompt="1"/>
          </p:nvPr>
        </p:nvSpPr>
        <p:spPr>
          <a:xfrm>
            <a:off x="504236" y="2632415"/>
            <a:ext cx="8141954" cy="704471"/>
          </a:xfrm>
          <a:prstGeom prst="rect">
            <a:avLst/>
          </a:prstGeom>
          <a:scene3d>
            <a:camera prst="orthographicFront"/>
            <a:lightRig rig="threePt" dir="t"/>
          </a:scene3d>
          <a:sp3d>
            <a:bevelT/>
          </a:sp3d>
        </p:spPr>
        <p:txBody>
          <a:bodyPr>
            <a:normAutofit/>
          </a:bodyPr>
          <a:lstStyle>
            <a:lvl1pPr marL="0" indent="0">
              <a:buNone/>
              <a:defRPr sz="2000" baseline="0">
                <a:solidFill>
                  <a:srgbClr val="FFFFFF"/>
                </a:solidFill>
                <a:latin typeface="Times New Roman" pitchFamily="18" charset="0"/>
                <a:cs typeface="Times New Roman" pitchFamily="18" charset="0"/>
              </a:defRPr>
            </a:lvl1pPr>
          </a:lstStyle>
          <a:p>
            <a:pPr lvl="0"/>
            <a:r>
              <a:rPr lang="en-US" dirty="0"/>
              <a:t>A. Click to edit Question</a:t>
            </a:r>
          </a:p>
        </p:txBody>
      </p:sp>
      <p:sp>
        <p:nvSpPr>
          <p:cNvPr id="10" name="Text Placeholder 32"/>
          <p:cNvSpPr>
            <a:spLocks noGrp="1"/>
          </p:cNvSpPr>
          <p:nvPr>
            <p:ph type="body" sz="quarter" idx="14" hasCustomPrompt="1"/>
          </p:nvPr>
        </p:nvSpPr>
        <p:spPr>
          <a:xfrm>
            <a:off x="504236" y="3449874"/>
            <a:ext cx="8141954" cy="704471"/>
          </a:xfrm>
          <a:prstGeom prst="rect">
            <a:avLst/>
          </a:prstGeom>
          <a:effectLst/>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B. Click to edit Question</a:t>
            </a:r>
          </a:p>
        </p:txBody>
      </p:sp>
      <p:sp>
        <p:nvSpPr>
          <p:cNvPr id="11" name="Text Placeholder 32"/>
          <p:cNvSpPr>
            <a:spLocks noGrp="1"/>
          </p:cNvSpPr>
          <p:nvPr>
            <p:ph type="body" sz="quarter" idx="15" hasCustomPrompt="1"/>
          </p:nvPr>
        </p:nvSpPr>
        <p:spPr>
          <a:xfrm>
            <a:off x="504236" y="4298215"/>
            <a:ext cx="8141954" cy="704471"/>
          </a:xfrm>
          <a:prstGeom prst="rect">
            <a:avLst/>
          </a:prstGeom>
          <a:scene3d>
            <a:camera prst="orthographicFront"/>
            <a:lightRig rig="threePt" dir="t"/>
          </a:scene3d>
          <a:sp3d>
            <a:bevelT/>
          </a:sp3d>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 Click to edit Question</a:t>
            </a:r>
          </a:p>
        </p:txBody>
      </p:sp>
      <p:sp>
        <p:nvSpPr>
          <p:cNvPr id="12" name="Text Placeholder 32"/>
          <p:cNvSpPr>
            <a:spLocks noGrp="1"/>
          </p:cNvSpPr>
          <p:nvPr>
            <p:ph type="body" sz="quarter" idx="16" hasCustomPrompt="1"/>
          </p:nvPr>
        </p:nvSpPr>
        <p:spPr>
          <a:xfrm>
            <a:off x="504236" y="5123524"/>
            <a:ext cx="8141954" cy="704471"/>
          </a:xfrm>
          <a:prstGeom prst="rect">
            <a:avLst/>
          </a:prstGeom>
          <a:effectLst/>
          <a:scene3d>
            <a:camera prst="orthographicFront"/>
            <a:lightRig rig="threePt" dir="t"/>
          </a:scene3d>
          <a:sp3d>
            <a:bevelT/>
          </a:sp3d>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D. Click to edit Question</a:t>
            </a:r>
          </a:p>
        </p:txBody>
      </p:sp>
      <p:sp>
        <p:nvSpPr>
          <p:cNvPr id="14"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15" name="Straight Connector 14"/>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37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0" y="5946927"/>
            <a:ext cx="9144000" cy="911073"/>
            <a:chOff x="0" y="5946927"/>
            <a:chExt cx="9144000" cy="911073"/>
          </a:xfrm>
        </p:grpSpPr>
        <p:pic>
          <p:nvPicPr>
            <p:cNvPr id="7" name="Picture 6" descr="footer.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5974080"/>
              <a:ext cx="9144000" cy="883920"/>
            </a:xfrm>
            <a:prstGeom prst="rect">
              <a:avLst/>
            </a:prstGeom>
          </p:spPr>
        </p:pic>
        <p:pic>
          <p:nvPicPr>
            <p:cNvPr id="4" name="Picture 3" descr="bottom1.jp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flipH="1">
              <a:off x="0" y="5974080"/>
              <a:ext cx="639369" cy="883920"/>
            </a:xfrm>
            <a:prstGeom prst="rect">
              <a:avLst/>
            </a:prstGeom>
          </p:spPr>
        </p:pic>
        <p:pic>
          <p:nvPicPr>
            <p:cNvPr id="5" name="Picture 4" descr="bottom2.jp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28786" y="5946927"/>
              <a:ext cx="753532" cy="911072"/>
            </a:xfrm>
            <a:prstGeom prst="rect">
              <a:avLst/>
            </a:prstGeom>
          </p:spPr>
        </p:pic>
        <p:pic>
          <p:nvPicPr>
            <p:cNvPr id="6" name="Picture 5" descr="bottom4.jp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371735" y="5956960"/>
              <a:ext cx="734348" cy="901040"/>
            </a:xfrm>
            <a:prstGeom prst="rect">
              <a:avLst/>
            </a:prstGeom>
          </p:spPr>
        </p:pic>
        <p:pic>
          <p:nvPicPr>
            <p:cNvPr id="10" name="Picture 9" descr="bottom3.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095500" y="5974080"/>
              <a:ext cx="607695" cy="883920"/>
            </a:xfrm>
            <a:prstGeom prst="rect">
              <a:avLst/>
            </a:prstGeom>
          </p:spPr>
        </p:pic>
      </p:grpSp>
      <p:sp>
        <p:nvSpPr>
          <p:cNvPr id="11" name="Rectangle 10"/>
          <p:cNvSpPr/>
          <p:nvPr userDrawn="1"/>
        </p:nvSpPr>
        <p:spPr>
          <a:xfrm>
            <a:off x="2682029" y="6126165"/>
            <a:ext cx="45719" cy="7318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EF4025"/>
        </a:buClr>
        <a:buFont typeface="Lucida Grande"/>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hyperlink" Target="http://lagirlsweetea.blogspot.com/2013_10_01_archive.html" TargetMode="External"/><Relationship Id="rId5" Type="http://schemas.microsoft.com/office/2007/relationships/hdphoto" Target="../media/hdphoto13.wdp"/><Relationship Id="rId4" Type="http://schemas.openxmlformats.org/officeDocument/2006/relationships/image" Target="../media/image89.png"/></Relationships>
</file>

<file path=ppt/slides/_rels/slide10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8.wmf"/><Relationship Id="rId18" Type="http://schemas.openxmlformats.org/officeDocument/2006/relationships/image" Target="../media/image81.png"/><Relationship Id="rId26" Type="http://schemas.openxmlformats.org/officeDocument/2006/relationships/image" Target="../media/image86.png"/><Relationship Id="rId3" Type="http://schemas.openxmlformats.org/officeDocument/2006/relationships/image" Target="../media/image73.png"/><Relationship Id="rId21" Type="http://schemas.microsoft.com/office/2007/relationships/hdphoto" Target="../media/hdphoto9.wdp"/><Relationship Id="rId7" Type="http://schemas.openxmlformats.org/officeDocument/2006/relationships/image" Target="../media/image75.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85.wmf"/><Relationship Id="rId2" Type="http://schemas.openxmlformats.org/officeDocument/2006/relationships/notesSlide" Target="../notesSlides/notesSlide107.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7.png"/><Relationship Id="rId24" Type="http://schemas.microsoft.com/office/2007/relationships/hdphoto" Target="../media/hdphoto10.wdp"/><Relationship Id="rId5" Type="http://schemas.openxmlformats.org/officeDocument/2006/relationships/image" Target="../media/image74.png"/><Relationship Id="rId15" Type="http://schemas.microsoft.com/office/2007/relationships/hdphoto" Target="../media/hdphoto6.wdp"/><Relationship Id="rId23" Type="http://schemas.openxmlformats.org/officeDocument/2006/relationships/image" Target="../media/image84.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3.wmf"/><Relationship Id="rId27" Type="http://schemas.microsoft.com/office/2007/relationships/hdphoto" Target="../media/hdphoto11.wdp"/></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8.wmf"/><Relationship Id="rId18" Type="http://schemas.openxmlformats.org/officeDocument/2006/relationships/image" Target="../media/image81.png"/><Relationship Id="rId26" Type="http://schemas.openxmlformats.org/officeDocument/2006/relationships/image" Target="../media/image86.png"/><Relationship Id="rId3" Type="http://schemas.openxmlformats.org/officeDocument/2006/relationships/image" Target="../media/image73.png"/><Relationship Id="rId21" Type="http://schemas.microsoft.com/office/2007/relationships/hdphoto" Target="../media/hdphoto9.wdp"/><Relationship Id="rId7" Type="http://schemas.openxmlformats.org/officeDocument/2006/relationships/image" Target="../media/image75.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85.wmf"/><Relationship Id="rId2" Type="http://schemas.openxmlformats.org/officeDocument/2006/relationships/notesSlide" Target="../notesSlides/notesSlide117.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7.png"/><Relationship Id="rId24" Type="http://schemas.microsoft.com/office/2007/relationships/hdphoto" Target="../media/hdphoto10.wdp"/><Relationship Id="rId5" Type="http://schemas.openxmlformats.org/officeDocument/2006/relationships/image" Target="../media/image74.png"/><Relationship Id="rId15" Type="http://schemas.microsoft.com/office/2007/relationships/hdphoto" Target="../media/hdphoto6.wdp"/><Relationship Id="rId23" Type="http://schemas.openxmlformats.org/officeDocument/2006/relationships/image" Target="../media/image84.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3.wmf"/><Relationship Id="rId27" Type="http://schemas.microsoft.com/office/2007/relationships/hdphoto" Target="../media/hdphoto11.wdp"/></Relationships>
</file>

<file path=ppt/slides/_rels/slide1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71.jpeg"/></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8.wmf"/><Relationship Id="rId18" Type="http://schemas.openxmlformats.org/officeDocument/2006/relationships/image" Target="../media/image81.png"/><Relationship Id="rId26" Type="http://schemas.openxmlformats.org/officeDocument/2006/relationships/image" Target="../media/image86.png"/><Relationship Id="rId3" Type="http://schemas.openxmlformats.org/officeDocument/2006/relationships/image" Target="../media/image73.png"/><Relationship Id="rId21" Type="http://schemas.microsoft.com/office/2007/relationships/hdphoto" Target="../media/hdphoto9.wdp"/><Relationship Id="rId7" Type="http://schemas.openxmlformats.org/officeDocument/2006/relationships/image" Target="../media/image75.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85.wmf"/><Relationship Id="rId2" Type="http://schemas.openxmlformats.org/officeDocument/2006/relationships/notesSlide" Target="../notesSlides/notesSlide131.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7.png"/><Relationship Id="rId24" Type="http://schemas.microsoft.com/office/2007/relationships/hdphoto" Target="../media/hdphoto10.wdp"/><Relationship Id="rId5" Type="http://schemas.openxmlformats.org/officeDocument/2006/relationships/image" Target="../media/image74.png"/><Relationship Id="rId15" Type="http://schemas.microsoft.com/office/2007/relationships/hdphoto" Target="../media/hdphoto6.wdp"/><Relationship Id="rId23" Type="http://schemas.openxmlformats.org/officeDocument/2006/relationships/image" Target="../media/image84.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3.wmf"/><Relationship Id="rId27" Type="http://schemas.microsoft.com/office/2007/relationships/hdphoto" Target="../media/hdphoto11.wdp"/></Relationships>
</file>

<file path=ppt/slides/_rels/slide1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87.jpeg"/></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82.png"/><Relationship Id="rId26" Type="http://schemas.microsoft.com/office/2007/relationships/hdphoto" Target="../media/hdphoto12.wdp"/><Relationship Id="rId3" Type="http://schemas.openxmlformats.org/officeDocument/2006/relationships/image" Target="../media/image74.png"/><Relationship Id="rId21" Type="http://schemas.openxmlformats.org/officeDocument/2006/relationships/image" Target="../media/image84.png"/><Relationship Id="rId7" Type="http://schemas.openxmlformats.org/officeDocument/2006/relationships/image" Target="../media/image76.png"/><Relationship Id="rId12" Type="http://schemas.openxmlformats.org/officeDocument/2006/relationships/image" Target="../media/image79.png"/><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141.xml"/><Relationship Id="rId16" Type="http://schemas.openxmlformats.org/officeDocument/2006/relationships/image" Target="../media/image81.png"/><Relationship Id="rId20" Type="http://schemas.openxmlformats.org/officeDocument/2006/relationships/image" Target="../media/image83.wmf"/><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78.wmf"/><Relationship Id="rId24" Type="http://schemas.openxmlformats.org/officeDocument/2006/relationships/image" Target="../media/image86.png"/><Relationship Id="rId5" Type="http://schemas.openxmlformats.org/officeDocument/2006/relationships/image" Target="../media/image75.png"/><Relationship Id="rId15" Type="http://schemas.microsoft.com/office/2007/relationships/hdphoto" Target="../media/hdphoto7.wdp"/><Relationship Id="rId23" Type="http://schemas.openxmlformats.org/officeDocument/2006/relationships/image" Target="../media/image85.wmf"/><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77.png"/><Relationship Id="rId14" Type="http://schemas.openxmlformats.org/officeDocument/2006/relationships/image" Target="../media/image80.png"/><Relationship Id="rId22" Type="http://schemas.microsoft.com/office/2007/relationships/hdphoto" Target="../media/hdphoto10.wdp"/></Relationships>
</file>

<file path=ppt/slides/_rels/slide14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4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8.png"/></Relationships>
</file>

<file path=ppt/slides/_rels/slide1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82.png"/><Relationship Id="rId26" Type="http://schemas.microsoft.com/office/2007/relationships/hdphoto" Target="../media/hdphoto12.wdp"/><Relationship Id="rId3" Type="http://schemas.openxmlformats.org/officeDocument/2006/relationships/image" Target="../media/image74.png"/><Relationship Id="rId21" Type="http://schemas.openxmlformats.org/officeDocument/2006/relationships/image" Target="../media/image84.png"/><Relationship Id="rId7" Type="http://schemas.openxmlformats.org/officeDocument/2006/relationships/image" Target="../media/image76.png"/><Relationship Id="rId12" Type="http://schemas.openxmlformats.org/officeDocument/2006/relationships/image" Target="../media/image79.png"/><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155.xml"/><Relationship Id="rId16" Type="http://schemas.openxmlformats.org/officeDocument/2006/relationships/image" Target="../media/image81.png"/><Relationship Id="rId20" Type="http://schemas.openxmlformats.org/officeDocument/2006/relationships/image" Target="../media/image83.wmf"/><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78.wmf"/><Relationship Id="rId24" Type="http://schemas.openxmlformats.org/officeDocument/2006/relationships/image" Target="../media/image86.png"/><Relationship Id="rId5" Type="http://schemas.openxmlformats.org/officeDocument/2006/relationships/image" Target="../media/image75.png"/><Relationship Id="rId15" Type="http://schemas.microsoft.com/office/2007/relationships/hdphoto" Target="../media/hdphoto7.wdp"/><Relationship Id="rId23" Type="http://schemas.openxmlformats.org/officeDocument/2006/relationships/image" Target="../media/image85.wmf"/><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77.png"/><Relationship Id="rId14" Type="http://schemas.openxmlformats.org/officeDocument/2006/relationships/image" Target="../media/image80.png"/><Relationship Id="rId22" Type="http://schemas.microsoft.com/office/2007/relationships/hdphoto" Target="../media/hdphoto10.wdp"/></Relationships>
</file>

<file path=ppt/slides/_rels/slide1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6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8.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71.jpeg"/></Relationships>
</file>

<file path=ppt/slides/_rels/slide178.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0.pn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hyperlink" Target="http://lagirlsweetea.blogspot.com/2013_10_01_archive.html" TargetMode="External"/><Relationship Id="rId5" Type="http://schemas.microsoft.com/office/2007/relationships/hdphoto" Target="../media/hdphoto13.wdp"/><Relationship Id="rId4" Type="http://schemas.openxmlformats.org/officeDocument/2006/relationships/image" Target="../media/image89.png"/></Relationships>
</file>

<file path=ppt/slides/_rels/slide179.xml.rels><?xml version="1.0" encoding="UTF-8" standalone="yes"?>
<Relationships xmlns="http://schemas.openxmlformats.org/package/2006/relationships"><Relationship Id="rId8" Type="http://schemas.openxmlformats.org/officeDocument/2006/relationships/hyperlink" Target="http://www.mtnstopshiv.org/" TargetMode="External"/><Relationship Id="rId3" Type="http://schemas.openxmlformats.org/officeDocument/2006/relationships/hyperlink" Target="http://www.bethegeneration.org/" TargetMode="External"/><Relationship Id="rId7" Type="http://schemas.openxmlformats.org/officeDocument/2006/relationships/hyperlink" Target="http://www.hvtn.org/" TargetMode="External"/><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hyperlink" Target="http://www.hptn.org/" TargetMode="External"/><Relationship Id="rId5" Type="http://schemas.openxmlformats.org/officeDocument/2006/relationships/hyperlink" Target="http://www.hanc.info/" TargetMode="External"/><Relationship Id="rId4" Type="http://schemas.openxmlformats.org/officeDocument/2006/relationships/hyperlink" Target="http://www.facebook.com/HANCLegacyProject" TargetMode="External"/><Relationship Id="rId9" Type="http://schemas.openxmlformats.org/officeDocument/2006/relationships/hyperlink" Target="http://www.avac.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53.jpeg"/><Relationship Id="rId5" Type="http://schemas.openxmlformats.org/officeDocument/2006/relationships/diagramQuickStyle" Target="../diagrams/quickStyle10.xml"/><Relationship Id="rId10" Type="http://schemas.openxmlformats.org/officeDocument/2006/relationships/image" Target="../media/image52.jpeg"/><Relationship Id="rId4" Type="http://schemas.openxmlformats.org/officeDocument/2006/relationships/diagramLayout" Target="../diagrams/layout10.xml"/><Relationship Id="rId9" Type="http://schemas.openxmlformats.org/officeDocument/2006/relationships/image" Target="../media/image5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8.wmf"/><Relationship Id="rId18" Type="http://schemas.openxmlformats.org/officeDocument/2006/relationships/image" Target="../media/image81.png"/><Relationship Id="rId26" Type="http://schemas.openxmlformats.org/officeDocument/2006/relationships/image" Target="../media/image86.png"/><Relationship Id="rId3" Type="http://schemas.openxmlformats.org/officeDocument/2006/relationships/image" Target="../media/image73.png"/><Relationship Id="rId21" Type="http://schemas.microsoft.com/office/2007/relationships/hdphoto" Target="../media/hdphoto9.wdp"/><Relationship Id="rId7" Type="http://schemas.openxmlformats.org/officeDocument/2006/relationships/image" Target="../media/image75.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85.wmf"/><Relationship Id="rId2" Type="http://schemas.openxmlformats.org/officeDocument/2006/relationships/notesSlide" Target="../notesSlides/notesSlide93.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7.png"/><Relationship Id="rId24" Type="http://schemas.microsoft.com/office/2007/relationships/hdphoto" Target="../media/hdphoto10.wdp"/><Relationship Id="rId5" Type="http://schemas.openxmlformats.org/officeDocument/2006/relationships/image" Target="../media/image74.png"/><Relationship Id="rId15" Type="http://schemas.microsoft.com/office/2007/relationships/hdphoto" Target="../media/hdphoto6.wdp"/><Relationship Id="rId23" Type="http://schemas.openxmlformats.org/officeDocument/2006/relationships/image" Target="../media/image84.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3.wmf"/><Relationship Id="rId27" Type="http://schemas.microsoft.com/office/2007/relationships/hdphoto" Target="../media/hdphoto11.wdp"/></Relationships>
</file>

<file path=ppt/slides/_rels/slide9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8.wmf"/><Relationship Id="rId18" Type="http://schemas.openxmlformats.org/officeDocument/2006/relationships/image" Target="../media/image81.png"/><Relationship Id="rId26" Type="http://schemas.openxmlformats.org/officeDocument/2006/relationships/image" Target="../media/image86.png"/><Relationship Id="rId3" Type="http://schemas.openxmlformats.org/officeDocument/2006/relationships/image" Target="../media/image73.png"/><Relationship Id="rId21" Type="http://schemas.microsoft.com/office/2007/relationships/hdphoto" Target="../media/hdphoto9.wdp"/><Relationship Id="rId7" Type="http://schemas.openxmlformats.org/officeDocument/2006/relationships/image" Target="../media/image75.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85.wmf"/><Relationship Id="rId2" Type="http://schemas.openxmlformats.org/officeDocument/2006/relationships/notesSlide" Target="../notesSlides/notesSlide94.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7.png"/><Relationship Id="rId24" Type="http://schemas.microsoft.com/office/2007/relationships/hdphoto" Target="../media/hdphoto10.wdp"/><Relationship Id="rId5" Type="http://schemas.openxmlformats.org/officeDocument/2006/relationships/image" Target="../media/image74.png"/><Relationship Id="rId15" Type="http://schemas.microsoft.com/office/2007/relationships/hdphoto" Target="../media/hdphoto6.wdp"/><Relationship Id="rId23" Type="http://schemas.openxmlformats.org/officeDocument/2006/relationships/image" Target="../media/image84.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3.wmf"/><Relationship Id="rId27" Type="http://schemas.microsoft.com/office/2007/relationships/hdphoto" Target="../media/hdphoto11.wdp"/></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56473" y="4068192"/>
            <a:ext cx="4256960" cy="446276"/>
          </a:xfrm>
          <a:prstGeom prst="rect">
            <a:avLst/>
          </a:prstGeom>
          <a:noFill/>
        </p:spPr>
        <p:txBody>
          <a:bodyPr wrap="square" rtlCol="0">
            <a:spAutoFit/>
          </a:bodyPr>
          <a:lstStyle/>
          <a:p>
            <a:pPr algn="r"/>
            <a:r>
              <a:rPr lang="en-US" sz="2300" i="1" dirty="0">
                <a:solidFill>
                  <a:srgbClr val="000000"/>
                </a:solidFill>
              </a:rPr>
              <a:t>Subtitle will go here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612"/>
            <a:ext cx="9144000" cy="6529388"/>
          </a:xfrm>
          <a:prstGeom prst="rect">
            <a:avLst/>
          </a:prstGeom>
        </p:spPr>
      </p:pic>
      <p:sp>
        <p:nvSpPr>
          <p:cNvPr id="8" name="TextBox 7"/>
          <p:cNvSpPr txBox="1"/>
          <p:nvPr/>
        </p:nvSpPr>
        <p:spPr>
          <a:xfrm>
            <a:off x="4041021" y="2713370"/>
            <a:ext cx="4628444" cy="2308324"/>
          </a:xfrm>
          <a:prstGeom prst="rect">
            <a:avLst/>
          </a:prstGeom>
          <a:noFill/>
        </p:spPr>
        <p:txBody>
          <a:bodyPr wrap="square" rtlCol="0" anchor="ctr">
            <a:spAutoFit/>
          </a:bodyPr>
          <a:lstStyle/>
          <a:p>
            <a:pPr algn="r">
              <a:spcAft>
                <a:spcPts val="600"/>
              </a:spcAft>
            </a:pPr>
            <a:r>
              <a:rPr lang="en-US" sz="4300" b="1" dirty="0">
                <a:solidFill>
                  <a:srgbClr val="FFFFFF"/>
                </a:solidFill>
              </a:rPr>
              <a:t>HIV Prevention Research</a:t>
            </a:r>
            <a:endParaRPr lang="en-US" sz="2400" b="1" dirty="0">
              <a:solidFill>
                <a:srgbClr val="FFFFFF"/>
              </a:solidFill>
            </a:endParaRPr>
          </a:p>
          <a:p>
            <a:pPr>
              <a:spcAft>
                <a:spcPts val="600"/>
              </a:spcAft>
            </a:pPr>
            <a:endParaRPr lang="en-US" sz="2400" b="1" dirty="0">
              <a:solidFill>
                <a:srgbClr val="FFFFFF"/>
              </a:solidFill>
            </a:endParaRPr>
          </a:p>
          <a:p>
            <a:pPr>
              <a:spcAft>
                <a:spcPts val="600"/>
              </a:spcAft>
            </a:pPr>
            <a:r>
              <a:rPr lang="en-US" sz="2400" b="1" dirty="0">
                <a:solidFill>
                  <a:srgbClr val="FFFFFF"/>
                </a:solidFill>
                <a:latin typeface="Times New Roman" pitchFamily="18" charset="0"/>
                <a:cs typeface="Times New Roman" pitchFamily="18" charset="0"/>
              </a:rPr>
              <a:t>Presenter:</a:t>
            </a:r>
          </a:p>
        </p:txBody>
      </p:sp>
    </p:spTree>
    <p:extLst>
      <p:ext uri="{BB962C8B-B14F-4D97-AF65-F5344CB8AC3E}">
        <p14:creationId xmlns:p14="http://schemas.microsoft.com/office/powerpoint/2010/main" val="3221500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buNone/>
            </a:pPr>
            <a:r>
              <a:rPr lang="en-US" dirty="0"/>
              <a:t>HIV stands for Human Immunodeficiency Virus:</a:t>
            </a:r>
          </a:p>
          <a:p>
            <a:pPr lvl="0"/>
            <a:r>
              <a:rPr lang="en-US" dirty="0"/>
              <a:t>It is a virus specific to humans.</a:t>
            </a:r>
          </a:p>
          <a:p>
            <a:pPr lvl="0"/>
            <a:r>
              <a:rPr lang="en-US" dirty="0"/>
              <a:t>After it gets into your body, it makes you less able to fight infections.</a:t>
            </a:r>
          </a:p>
          <a:p>
            <a:pPr lvl="0"/>
            <a:r>
              <a:rPr lang="en-US" dirty="0"/>
              <a:t>Anyone can have HIV.</a:t>
            </a:r>
          </a:p>
          <a:p>
            <a:pPr lvl="0"/>
            <a:r>
              <a:rPr lang="en-US" dirty="0"/>
              <a:t>Due to a variety of factors (social, </a:t>
            </a:r>
            <a:br>
              <a:rPr lang="en-US" dirty="0"/>
            </a:br>
            <a:r>
              <a:rPr lang="en-US" dirty="0"/>
              <a:t>structural, geographical, biological, </a:t>
            </a:r>
            <a:br>
              <a:rPr lang="en-US" dirty="0"/>
            </a:br>
            <a:r>
              <a:rPr lang="en-US" dirty="0"/>
              <a:t>behavioral), some populations are </a:t>
            </a:r>
            <a:br>
              <a:rPr lang="en-US" dirty="0"/>
            </a:br>
            <a:r>
              <a:rPr lang="en-US" dirty="0"/>
              <a:t>more vulnerable to HIV than others.</a:t>
            </a:r>
          </a:p>
          <a:p>
            <a:pPr marL="0" lvl="0" indent="0">
              <a:buNone/>
            </a:pPr>
            <a:r>
              <a:rPr lang="en-US" dirty="0"/>
              <a:t> </a:t>
            </a:r>
          </a:p>
        </p:txBody>
      </p:sp>
      <p:sp>
        <p:nvSpPr>
          <p:cNvPr id="3" name="Title 2"/>
          <p:cNvSpPr>
            <a:spLocks noGrp="1"/>
          </p:cNvSpPr>
          <p:nvPr>
            <p:ph type="title"/>
          </p:nvPr>
        </p:nvSpPr>
        <p:spPr/>
        <p:txBody>
          <a:bodyPr/>
          <a:lstStyle/>
          <a:p>
            <a:r>
              <a:rPr lang="en-US" dirty="0"/>
              <a:t>HIV &amp; AIDS</a:t>
            </a:r>
          </a:p>
        </p:txBody>
      </p:sp>
      <p:pic>
        <p:nvPicPr>
          <p:cNvPr id="3076" name="Picture 4" descr="https://encrypted-tbn1.gstatic.com/images?q=tbn:ANd9GcTKloL6igsp3CWbNw8W07HzlWHXj_VtQ0Wos0mL26Hu8T45VvSAbBZi0Vd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635" y="3293282"/>
            <a:ext cx="2718254" cy="270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5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73101" y="1270042"/>
            <a:ext cx="2995132" cy="2129193"/>
          </a:xfrm>
        </p:spPr>
        <p:txBody>
          <a:bodyPr>
            <a:noAutofit/>
          </a:bodyPr>
          <a:lstStyle/>
          <a:p>
            <a:pPr marL="0" indent="0"/>
            <a:r>
              <a:rPr lang="en-US" sz="2200" dirty="0">
                <a:latin typeface="Times New Roman" pitchFamily="18" charset="0"/>
                <a:cs typeface="Times New Roman" pitchFamily="18" charset="0"/>
              </a:rPr>
              <a:t>In this activity, you will think about how you can apply what you learned about HIV prevention by answering a question. </a:t>
            </a:r>
            <a:r>
              <a:rPr lang="en-US" sz="2200" dirty="0"/>
              <a:t> </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076444" y="272245"/>
            <a:ext cx="1605280" cy="1117168"/>
          </a:xfrm>
          <a:prstGeom prst="rect">
            <a:avLst/>
          </a:prstGeom>
        </p:spPr>
      </p:pic>
      <p:sp>
        <p:nvSpPr>
          <p:cNvPr id="9" name="Rounded Rectangle 8"/>
          <p:cNvSpPr/>
          <p:nvPr/>
        </p:nvSpPr>
        <p:spPr>
          <a:xfrm>
            <a:off x="650758" y="3890778"/>
            <a:ext cx="195008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Rounded Rectangle 9"/>
          <p:cNvSpPr/>
          <p:nvPr/>
        </p:nvSpPr>
        <p:spPr>
          <a:xfrm>
            <a:off x="2756756" y="3893185"/>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650757" y="4010209"/>
            <a:ext cx="1950089" cy="1477328"/>
          </a:xfrm>
          <a:prstGeom prst="rect">
            <a:avLst/>
          </a:prstGeom>
          <a:noFill/>
        </p:spPr>
        <p:txBody>
          <a:bodyPr wrap="square" rtlCol="0">
            <a:spAutoFit/>
          </a:bodyPr>
          <a:lstStyle/>
          <a:p>
            <a:pPr algn="ctr"/>
            <a:r>
              <a:rPr lang="en-GB" dirty="0">
                <a:latin typeface="Times New Roman" pitchFamily="18" charset="0"/>
                <a:cs typeface="Times New Roman" pitchFamily="18" charset="0"/>
              </a:rPr>
              <a:t>How can you use what you have learned about HIV prevention in your daily life?</a:t>
            </a:r>
            <a:endParaRPr lang="en-US" dirty="0">
              <a:latin typeface="Times New Roman" pitchFamily="18" charset="0"/>
              <a:cs typeface="Times New Roman" pitchFamily="18" charset="0"/>
            </a:endParaRPr>
          </a:p>
        </p:txBody>
      </p:sp>
      <p:sp>
        <p:nvSpPr>
          <p:cNvPr id="12" name="TextBox 11"/>
          <p:cNvSpPr txBox="1"/>
          <p:nvPr/>
        </p:nvSpPr>
        <p:spPr>
          <a:xfrm>
            <a:off x="2756756" y="4010209"/>
            <a:ext cx="1950089" cy="1754326"/>
          </a:xfrm>
          <a:prstGeom prst="rect">
            <a:avLst/>
          </a:prstGeom>
          <a:noFill/>
        </p:spPr>
        <p:txBody>
          <a:bodyPr wrap="square" rtlCol="0">
            <a:spAutoFit/>
          </a:bodyPr>
          <a:lstStyle/>
          <a:p>
            <a:pPr algn="ctr"/>
            <a:r>
              <a:rPr lang="en-GB" dirty="0">
                <a:latin typeface="Times New Roman" pitchFamily="18" charset="0"/>
                <a:cs typeface="Times New Roman" pitchFamily="18" charset="0"/>
              </a:rPr>
              <a:t>If someone you know wants more information about HIV prevention, what would you tell them?</a:t>
            </a:r>
            <a:endParaRPr lang="en-US" dirty="0">
              <a:latin typeface="Times New Roman" pitchFamily="18" charset="0"/>
              <a:cs typeface="Times New Roman" pitchFamily="18" charset="0"/>
            </a:endParaRPr>
          </a:p>
        </p:txBody>
      </p:sp>
      <p:sp>
        <p:nvSpPr>
          <p:cNvPr id="13" name="Rounded Rectangle 12"/>
          <p:cNvSpPr/>
          <p:nvPr/>
        </p:nvSpPr>
        <p:spPr>
          <a:xfrm>
            <a:off x="4764833" y="3893185"/>
            <a:ext cx="1950089" cy="1839459"/>
          </a:xfrm>
          <a:prstGeom prst="roundRect">
            <a:avLst>
              <a:gd name="adj" fmla="val 10000"/>
            </a:avLst>
          </a:prstGeom>
          <a:solidFill>
            <a:srgbClr val="EF4025"/>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Rounded Rectangle 13"/>
          <p:cNvSpPr/>
          <p:nvPr/>
        </p:nvSpPr>
        <p:spPr>
          <a:xfrm>
            <a:off x="6870831" y="3895592"/>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TextBox 14"/>
          <p:cNvSpPr txBox="1"/>
          <p:nvPr/>
        </p:nvSpPr>
        <p:spPr>
          <a:xfrm>
            <a:off x="4764832" y="3933344"/>
            <a:ext cx="1950089" cy="1754326"/>
          </a:xfrm>
          <a:prstGeom prst="rect">
            <a:avLst/>
          </a:prstGeom>
          <a:noFill/>
        </p:spPr>
        <p:txBody>
          <a:bodyPr wrap="square" rtlCol="0">
            <a:spAutoFit/>
          </a:bodyPr>
          <a:lstStyle/>
          <a:p>
            <a:pPr algn="ctr"/>
            <a:r>
              <a:rPr lang="en-GB" dirty="0">
                <a:latin typeface="Times New Roman" pitchFamily="18" charset="0"/>
                <a:cs typeface="Times New Roman" pitchFamily="18" charset="0"/>
              </a:rPr>
              <a:t>If you were concerned about someone close to you becoming HIV-positive, what would you do?</a:t>
            </a:r>
            <a:endParaRPr lang="en-US" dirty="0">
              <a:latin typeface="Times New Roman" pitchFamily="18" charset="0"/>
              <a:cs typeface="Times New Roman" pitchFamily="18" charset="0"/>
            </a:endParaRPr>
          </a:p>
        </p:txBody>
      </p:sp>
      <p:sp>
        <p:nvSpPr>
          <p:cNvPr id="16" name="TextBox 15"/>
          <p:cNvSpPr txBox="1"/>
          <p:nvPr/>
        </p:nvSpPr>
        <p:spPr>
          <a:xfrm>
            <a:off x="6870831" y="4012616"/>
            <a:ext cx="1950089" cy="1477328"/>
          </a:xfrm>
          <a:prstGeom prst="rect">
            <a:avLst/>
          </a:prstGeom>
          <a:noFill/>
        </p:spPr>
        <p:txBody>
          <a:bodyPr wrap="square" rtlCol="0">
            <a:spAutoFit/>
          </a:bodyPr>
          <a:lstStyle/>
          <a:p>
            <a:pPr algn="ctr"/>
            <a:r>
              <a:rPr lang="en-GB" dirty="0">
                <a:latin typeface="Times New Roman" pitchFamily="18" charset="0"/>
                <a:cs typeface="Times New Roman" pitchFamily="18" charset="0"/>
              </a:rPr>
              <a:t>In what ways has this information about HIV prevention impacted YOU? </a:t>
            </a:r>
            <a:endParaRPr lang="en-US" dirty="0">
              <a:latin typeface="Times New Roman" pitchFamily="18" charset="0"/>
              <a:cs typeface="Times New Roman" pitchFamily="18" charset="0"/>
            </a:endParaRPr>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5843909" y="108516"/>
            <a:ext cx="1232535" cy="1444625"/>
          </a:xfrm>
          <a:prstGeom prst="rect">
            <a:avLst/>
          </a:prstGeom>
        </p:spPr>
      </p:pic>
      <p:sp>
        <p:nvSpPr>
          <p:cNvPr id="19" name="Content Placeholder 2"/>
          <p:cNvSpPr>
            <a:spLocks noGrp="1"/>
          </p:cNvSpPr>
          <p:nvPr>
            <p:ph sz="half" idx="2"/>
          </p:nvPr>
        </p:nvSpPr>
        <p:spPr>
          <a:xfrm>
            <a:off x="3668233" y="1270042"/>
            <a:ext cx="4938884" cy="2316723"/>
          </a:xfrm>
        </p:spPr>
        <p:txBody>
          <a:bodyPr/>
          <a:lstStyle/>
          <a:p>
            <a:pPr marL="0" indent="0">
              <a:buNone/>
            </a:pPr>
            <a:r>
              <a:rPr lang="en-GB" dirty="0"/>
              <a:t>With your group:</a:t>
            </a:r>
          </a:p>
          <a:p>
            <a:r>
              <a:rPr lang="en-US" dirty="0"/>
              <a:t>Brainstorm the question you are assigned (you only need to brainstorm one of the questions).</a:t>
            </a:r>
          </a:p>
          <a:p>
            <a:r>
              <a:rPr lang="en-US" dirty="0"/>
              <a:t>Share your answers with the whole group so they can hear your ideas.</a:t>
            </a:r>
          </a:p>
        </p:txBody>
      </p:sp>
    </p:spTree>
    <p:extLst>
      <p:ext uri="{BB962C8B-B14F-4D97-AF65-F5344CB8AC3E}">
        <p14:creationId xmlns:p14="http://schemas.microsoft.com/office/powerpoint/2010/main" val="29975506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03498"/>
            <a:ext cx="7826963" cy="4540102"/>
          </a:xfrm>
        </p:spPr>
        <p:txBody>
          <a:bodyPr/>
          <a:lstStyle/>
          <a:p>
            <a:pPr marL="0" indent="0">
              <a:buNone/>
            </a:pPr>
            <a:r>
              <a:rPr lang="en-US" dirty="0"/>
              <a:t>Comprehensive HIV prevention includes treatment, education, skills, personal responsibility, and access to tools, products, and approaches. </a:t>
            </a:r>
          </a:p>
          <a:p>
            <a:pPr marL="0" indent="0">
              <a:buNone/>
            </a:pPr>
            <a:r>
              <a:rPr lang="en-US" dirty="0"/>
              <a:t>Different HIV prevention approaches need to be tested to find out what works best. Identifying and offering more options will allow people to determine which options fit their lifestyle, their needs, and the needs of their family and friends. Ongoing HIV prevention research supports:</a:t>
            </a:r>
          </a:p>
          <a:p>
            <a:pPr lvl="0"/>
            <a:r>
              <a:rPr lang="en-US" dirty="0"/>
              <a:t>More HIV prevention options</a:t>
            </a:r>
          </a:p>
          <a:p>
            <a:pPr lvl="0"/>
            <a:r>
              <a:rPr lang="en-US" dirty="0"/>
              <a:t>More combination HIV prevention options</a:t>
            </a:r>
          </a:p>
          <a:p>
            <a:pPr lvl="0"/>
            <a:r>
              <a:rPr lang="en-US" dirty="0"/>
              <a:t>More diverse research participants to expand the understanding of what works </a:t>
            </a:r>
          </a:p>
        </p:txBody>
      </p:sp>
      <p:sp>
        <p:nvSpPr>
          <p:cNvPr id="3" name="Title 2"/>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53131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8373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r>
              <a:rPr lang="en-US" cap="all" dirty="0"/>
              <a:t>What Are HIV Prevention Tools and How Are They Used in HIV Prevention Research?</a:t>
            </a:r>
          </a:p>
        </p:txBody>
      </p:sp>
      <p:sp>
        <p:nvSpPr>
          <p:cNvPr id="3" name="Subtitle 2"/>
          <p:cNvSpPr>
            <a:spLocks noGrp="1"/>
          </p:cNvSpPr>
          <p:nvPr>
            <p:ph type="subTitle" idx="4294967295"/>
          </p:nvPr>
        </p:nvSpPr>
        <p:spPr>
          <a:xfrm>
            <a:off x="610317" y="4665341"/>
            <a:ext cx="7847883" cy="927761"/>
          </a:xfrm>
          <a:prstGeom prst="rect">
            <a:avLst/>
          </a:prstGeom>
        </p:spPr>
        <p:txBody>
          <a:bodyPr>
            <a:normAutofit/>
          </a:bodyPr>
          <a:lstStyle/>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spTree>
    <p:extLst>
      <p:ext uri="{BB962C8B-B14F-4D97-AF65-F5344CB8AC3E}">
        <p14:creationId xmlns:p14="http://schemas.microsoft.com/office/powerpoint/2010/main" val="20066449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Objectives</a:t>
            </a:r>
          </a:p>
        </p:txBody>
      </p:sp>
      <p:sp>
        <p:nvSpPr>
          <p:cNvPr id="25" name="Block Arc 24"/>
          <p:cNvSpPr/>
          <p:nvPr/>
        </p:nvSpPr>
        <p:spPr>
          <a:xfrm>
            <a:off x="-5397994" y="2680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85827" y="1384512"/>
            <a:ext cx="811090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r>
              <a:rPr lang="en-US" b="1" dirty="0">
                <a:solidFill>
                  <a:schemeClr val="bg1"/>
                </a:solidFill>
                <a:latin typeface="Times New Roman" pitchFamily="18" charset="0"/>
                <a:cs typeface="Times New Roman" pitchFamily="18" charset="0"/>
              </a:rPr>
              <a:t>HIV Prevention Research and Research Successes</a:t>
            </a:r>
          </a:p>
        </p:txBody>
      </p:sp>
      <p:sp>
        <p:nvSpPr>
          <p:cNvPr id="27" name="Oval 26"/>
          <p:cNvSpPr/>
          <p:nvPr/>
        </p:nvSpPr>
        <p:spPr>
          <a:xfrm>
            <a:off x="199523" y="13123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900665" y="2072045"/>
            <a:ext cx="7746624"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r>
              <a:rPr lang="en-US" b="1" dirty="0" err="1">
                <a:solidFill>
                  <a:schemeClr val="tx1"/>
                </a:solidFill>
                <a:latin typeface="Times New Roman" pitchFamily="18" charset="0"/>
                <a:cs typeface="Times New Roman" pitchFamily="18" charset="0"/>
              </a:rPr>
              <a:t>PrEP</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TasP</a:t>
            </a:r>
            <a:r>
              <a:rPr lang="en-US" b="1" dirty="0">
                <a:solidFill>
                  <a:schemeClr val="tx1"/>
                </a:solidFill>
                <a:latin typeface="Times New Roman" pitchFamily="18" charset="0"/>
                <a:cs typeface="Times New Roman" pitchFamily="18" charset="0"/>
              </a:rPr>
              <a:t>, and Integrated Strategies in HIV Prevention Research</a:t>
            </a:r>
          </a:p>
        </p:txBody>
      </p:sp>
      <p:sp>
        <p:nvSpPr>
          <p:cNvPr id="29" name="Oval 28"/>
          <p:cNvSpPr/>
          <p:nvPr/>
        </p:nvSpPr>
        <p:spPr>
          <a:xfrm>
            <a:off x="614361" y="19998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Freeform 29"/>
          <p:cNvSpPr/>
          <p:nvPr/>
        </p:nvSpPr>
        <p:spPr>
          <a:xfrm>
            <a:off x="1127994" y="2759073"/>
            <a:ext cx="751929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solidFill>
                <a:schemeClr val="tx1"/>
              </a:solidFill>
              <a:latin typeface="Times New Roman" pitchFamily="18" charset="0"/>
              <a:cs typeface="Times New Roman" pitchFamily="18" charset="0"/>
            </a:endParaRPr>
          </a:p>
        </p:txBody>
      </p:sp>
      <p:sp>
        <p:nvSpPr>
          <p:cNvPr id="31" name="Oval 30"/>
          <p:cNvSpPr/>
          <p:nvPr/>
        </p:nvSpPr>
        <p:spPr>
          <a:xfrm>
            <a:off x="841690" y="26868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Freeform 31"/>
          <p:cNvSpPr/>
          <p:nvPr/>
        </p:nvSpPr>
        <p:spPr>
          <a:xfrm>
            <a:off x="1200579" y="3446605"/>
            <a:ext cx="7446710"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solidFill>
                <a:schemeClr val="tx1"/>
              </a:solidFill>
              <a:latin typeface="Times New Roman" pitchFamily="18" charset="0"/>
              <a:cs typeface="Times New Roman" pitchFamily="18" charset="0"/>
            </a:endParaRPr>
          </a:p>
        </p:txBody>
      </p:sp>
      <p:sp>
        <p:nvSpPr>
          <p:cNvPr id="33" name="Oval 32"/>
          <p:cNvSpPr/>
          <p:nvPr/>
        </p:nvSpPr>
        <p:spPr>
          <a:xfrm>
            <a:off x="914274" y="33744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Text Placeholder 82"/>
          <p:cNvSpPr txBox="1">
            <a:spLocks/>
          </p:cNvSpPr>
          <p:nvPr/>
        </p:nvSpPr>
        <p:spPr>
          <a:xfrm>
            <a:off x="1411448" y="2754331"/>
            <a:ext cx="7083446"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800" b="1" dirty="0">
                <a:solidFill>
                  <a:schemeClr val="tx1"/>
                </a:solidFill>
                <a:latin typeface="Times New Roman" pitchFamily="18" charset="0"/>
                <a:cs typeface="Times New Roman" pitchFamily="18" charset="0"/>
              </a:rPr>
              <a:t>Microbicides in HIV Prevention Research</a:t>
            </a:r>
          </a:p>
        </p:txBody>
      </p:sp>
      <p:sp>
        <p:nvSpPr>
          <p:cNvPr id="39" name="Text Placeholder 82"/>
          <p:cNvSpPr txBox="1">
            <a:spLocks/>
          </p:cNvSpPr>
          <p:nvPr/>
        </p:nvSpPr>
        <p:spPr>
          <a:xfrm>
            <a:off x="1487032" y="3456075"/>
            <a:ext cx="6923322"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800" b="1" dirty="0">
                <a:solidFill>
                  <a:schemeClr val="tx1"/>
                </a:solidFill>
                <a:latin typeface="Times New Roman" pitchFamily="18" charset="0"/>
                <a:cs typeface="Times New Roman" pitchFamily="18" charset="0"/>
              </a:rPr>
              <a:t>Vaccines in HIV Prevention Research</a:t>
            </a:r>
          </a:p>
        </p:txBody>
      </p:sp>
      <p:cxnSp>
        <p:nvCxnSpPr>
          <p:cNvPr id="40" name="Straight Connector 39"/>
          <p:cNvCxnSpPr/>
          <p:nvPr/>
        </p:nvCxnSpPr>
        <p:spPr>
          <a:xfrm>
            <a:off x="820326" y="12154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0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7"/>
            <a:ext cx="5860465" cy="3825873"/>
          </a:xfrm>
        </p:spPr>
        <p:txBody>
          <a:bodyPr/>
          <a:lstStyle/>
          <a:p>
            <a:pPr lvl="0"/>
            <a:r>
              <a:rPr lang="en-US" dirty="0"/>
              <a:t>Promoting awareness, understanding, and dialogue between researchers and members of impacted communities and advocates</a:t>
            </a:r>
          </a:p>
          <a:p>
            <a:pPr lvl="0"/>
            <a:r>
              <a:rPr lang="en-US" dirty="0"/>
              <a:t>Encouraging support for ongoing HIV prevention research</a:t>
            </a:r>
          </a:p>
          <a:p>
            <a:pPr lvl="0"/>
            <a:r>
              <a:rPr lang="en-US" dirty="0"/>
              <a:t>Developing and evaluating new HIV prevention tools and approaches</a:t>
            </a:r>
          </a:p>
          <a:p>
            <a:pPr lvl="0"/>
            <a:r>
              <a:rPr lang="en-US" dirty="0"/>
              <a:t>Improving HIV treatment regimens</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2317898"/>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4070422"/>
            <a:ext cx="1758897" cy="1433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il\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1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extBox 3"/>
          <p:cNvSpPr txBox="1"/>
          <p:nvPr/>
        </p:nvSpPr>
        <p:spPr>
          <a:xfrm>
            <a:off x="1371600" y="1270042"/>
            <a:ext cx="65594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Three Important Areas of Biomedical Prevention</a:t>
            </a:r>
          </a:p>
        </p:txBody>
      </p:sp>
      <p:sp>
        <p:nvSpPr>
          <p:cNvPr id="11" name="TextBox 10"/>
          <p:cNvSpPr txBox="1"/>
          <p:nvPr/>
        </p:nvSpPr>
        <p:spPr>
          <a:xfrm>
            <a:off x="636047" y="1959565"/>
            <a:ext cx="2304422" cy="646331"/>
          </a:xfrm>
          <a:prstGeom prst="rect">
            <a:avLst/>
          </a:prstGeom>
          <a:noFill/>
        </p:spPr>
        <p:txBody>
          <a:bodyPr wrap="square" rtlCol="0">
            <a:spAutoFit/>
          </a:bodyPr>
          <a:lstStyle/>
          <a:p>
            <a:pPr algn="ctr"/>
            <a:r>
              <a:rPr lang="en-US" b="1" u="sng" dirty="0" err="1"/>
              <a:t>PrEP</a:t>
            </a:r>
            <a:r>
              <a:rPr lang="en-US" b="1" u="sng" dirty="0"/>
              <a:t>, </a:t>
            </a:r>
            <a:r>
              <a:rPr lang="en-US" b="1" u="sng" dirty="0" err="1"/>
              <a:t>TasP</a:t>
            </a:r>
            <a:r>
              <a:rPr lang="en-US" b="1" u="sng" dirty="0"/>
              <a:t> &amp; Integrated Strategies </a:t>
            </a:r>
          </a:p>
        </p:txBody>
      </p:sp>
      <p:sp>
        <p:nvSpPr>
          <p:cNvPr id="12" name="TextBox 11"/>
          <p:cNvSpPr txBox="1"/>
          <p:nvPr/>
        </p:nvSpPr>
        <p:spPr>
          <a:xfrm>
            <a:off x="3226721" y="2218754"/>
            <a:ext cx="2901695" cy="369332"/>
          </a:xfrm>
          <a:prstGeom prst="rect">
            <a:avLst/>
          </a:prstGeom>
          <a:noFill/>
        </p:spPr>
        <p:txBody>
          <a:bodyPr wrap="square" rtlCol="0">
            <a:spAutoFit/>
          </a:bodyPr>
          <a:lstStyle/>
          <a:p>
            <a:pPr algn="ctr"/>
            <a:r>
              <a:rPr lang="en-US" b="1" u="sng" dirty="0"/>
              <a:t>Microbicides </a:t>
            </a:r>
          </a:p>
        </p:txBody>
      </p:sp>
      <p:sp>
        <p:nvSpPr>
          <p:cNvPr id="13" name="TextBox 12"/>
          <p:cNvSpPr txBox="1"/>
          <p:nvPr/>
        </p:nvSpPr>
        <p:spPr>
          <a:xfrm>
            <a:off x="6300368" y="2234010"/>
            <a:ext cx="2296362" cy="379134"/>
          </a:xfrm>
          <a:prstGeom prst="rect">
            <a:avLst/>
          </a:prstGeom>
          <a:noFill/>
        </p:spPr>
        <p:txBody>
          <a:bodyPr wrap="square" rtlCol="0">
            <a:spAutoFit/>
          </a:bodyPr>
          <a:lstStyle/>
          <a:p>
            <a:pPr algn="ctr"/>
            <a:r>
              <a:rPr lang="en-US" b="1" u="sng" dirty="0"/>
              <a:t>Vaccines</a:t>
            </a:r>
          </a:p>
        </p:txBody>
      </p:sp>
      <p:sp>
        <p:nvSpPr>
          <p:cNvPr id="14" name="TextBox 13"/>
          <p:cNvSpPr txBox="1"/>
          <p:nvPr/>
        </p:nvSpPr>
        <p:spPr>
          <a:xfrm>
            <a:off x="612775" y="4599625"/>
            <a:ext cx="2268214" cy="1200329"/>
          </a:xfrm>
          <a:prstGeom prst="rect">
            <a:avLst/>
          </a:prstGeom>
          <a:noFill/>
        </p:spPr>
        <p:txBody>
          <a:bodyPr wrap="square" rtlCol="0">
            <a:spAutoFit/>
          </a:bodyPr>
          <a:lstStyle/>
          <a:p>
            <a:pPr algn="ctr"/>
            <a:r>
              <a:rPr lang="en-US" dirty="0"/>
              <a:t>New formulations and delivery methods to reduce the likelihood of transmission.  </a:t>
            </a:r>
          </a:p>
        </p:txBody>
      </p:sp>
      <p:sp>
        <p:nvSpPr>
          <p:cNvPr id="15" name="TextBox 14"/>
          <p:cNvSpPr txBox="1"/>
          <p:nvPr/>
        </p:nvSpPr>
        <p:spPr>
          <a:xfrm>
            <a:off x="3438578" y="4599625"/>
            <a:ext cx="2297430" cy="1200329"/>
          </a:xfrm>
          <a:prstGeom prst="rect">
            <a:avLst/>
          </a:prstGeom>
          <a:noFill/>
        </p:spPr>
        <p:txBody>
          <a:bodyPr wrap="square" rtlCol="0">
            <a:spAutoFit/>
          </a:bodyPr>
          <a:lstStyle/>
          <a:p>
            <a:pPr algn="ctr"/>
            <a:r>
              <a:rPr lang="en-US" dirty="0"/>
              <a:t>Products applied vaginally or rectally that may prevent HIV transmission. </a:t>
            </a:r>
          </a:p>
        </p:txBody>
      </p:sp>
      <p:sp>
        <p:nvSpPr>
          <p:cNvPr id="16" name="TextBox 15"/>
          <p:cNvSpPr txBox="1"/>
          <p:nvPr/>
        </p:nvSpPr>
        <p:spPr>
          <a:xfrm>
            <a:off x="6234863" y="4599624"/>
            <a:ext cx="2296362" cy="1200329"/>
          </a:xfrm>
          <a:prstGeom prst="rect">
            <a:avLst/>
          </a:prstGeom>
          <a:noFill/>
        </p:spPr>
        <p:txBody>
          <a:bodyPr wrap="square" rtlCol="0">
            <a:spAutoFit/>
          </a:bodyPr>
          <a:lstStyle/>
          <a:p>
            <a:pPr algn="ctr"/>
            <a:r>
              <a:rPr lang="en-US" dirty="0"/>
              <a:t>Harnessing the immune system to help prevent a person from contracting HIV.</a:t>
            </a:r>
          </a:p>
        </p:txBody>
      </p:sp>
      <p:pic>
        <p:nvPicPr>
          <p:cNvPr id="7" name="Picture 6" descr="A picture containing indoor, table, bottle, sitting&#10;&#10;Description automatically generated">
            <a:extLst>
              <a:ext uri="{FF2B5EF4-FFF2-40B4-BE49-F238E27FC236}">
                <a16:creationId xmlns:a16="http://schemas.microsoft.com/office/drawing/2014/main" id="{FD6E0653-EBD4-44C3-A05E-7336F27DDDDA}"/>
              </a:ext>
            </a:extLst>
          </p:cNvPr>
          <p:cNvPicPr>
            <a:picLocks noChangeAspect="1"/>
          </p:cNvPicPr>
          <p:nvPr/>
        </p:nvPicPr>
        <p:blipFill>
          <a:blip r:embed="rId3"/>
          <a:stretch>
            <a:fillRect/>
          </a:stretch>
        </p:blipFill>
        <p:spPr>
          <a:xfrm>
            <a:off x="3464201" y="2605896"/>
            <a:ext cx="2426733" cy="1993729"/>
          </a:xfrm>
          <a:prstGeom prst="rect">
            <a:avLst/>
          </a:prstGeom>
        </p:spPr>
      </p:pic>
      <p:pic>
        <p:nvPicPr>
          <p:cNvPr id="18" name="Picture 17" descr="A picture containing person, woman, tennis, racket&#10;&#10;Description automatically generated">
            <a:extLst>
              <a:ext uri="{FF2B5EF4-FFF2-40B4-BE49-F238E27FC236}">
                <a16:creationId xmlns:a16="http://schemas.microsoft.com/office/drawing/2014/main" id="{14D06A91-7513-4697-954D-5C82602E3B2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35183" y="2623707"/>
            <a:ext cx="2426732" cy="1986423"/>
          </a:xfrm>
          <a:prstGeom prst="rect">
            <a:avLst/>
          </a:prstGeom>
        </p:spPr>
      </p:pic>
      <p:pic>
        <p:nvPicPr>
          <p:cNvPr id="8" name="Picture 7"/>
          <p:cNvPicPr>
            <a:picLocks noChangeAspect="1"/>
          </p:cNvPicPr>
          <p:nvPr/>
        </p:nvPicPr>
        <p:blipFill>
          <a:blip r:embed="rId7"/>
          <a:stretch>
            <a:fillRect/>
          </a:stretch>
        </p:blipFill>
        <p:spPr>
          <a:xfrm>
            <a:off x="636047" y="2588086"/>
            <a:ext cx="2426733" cy="1986423"/>
          </a:xfrm>
          <a:prstGeom prst="rect">
            <a:avLst/>
          </a:prstGeom>
        </p:spPr>
      </p:pic>
    </p:spTree>
    <p:extLst>
      <p:ext uri="{BB962C8B-B14F-4D97-AF65-F5344CB8AC3E}">
        <p14:creationId xmlns:p14="http://schemas.microsoft.com/office/powerpoint/2010/main" val="40084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P spid="1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a:solidFill>
            <a:schemeClr val="bg1">
              <a:lumMod val="50000"/>
            </a:schemeClr>
          </a:solidFill>
        </p:grpSpPr>
        <p:sp>
          <p:nvSpPr>
            <p:cNvPr id="38" name="Round Same Side Corner Rectangle 37"/>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8" name="Rectangle 47"/>
          <p:cNvSpPr/>
          <p:nvPr/>
        </p:nvSpPr>
        <p:spPr>
          <a:xfrm>
            <a:off x="7246908" y="4382238"/>
            <a:ext cx="1493796" cy="307777"/>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a:t>
            </a:r>
          </a:p>
        </p:txBody>
      </p:sp>
      <p:sp>
        <p:nvSpPr>
          <p:cNvPr id="49" name="TextBox 48"/>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3" name="TextBox 52"/>
          <p:cNvSpPr txBox="1"/>
          <p:nvPr/>
        </p:nvSpPr>
        <p:spPr>
          <a:xfrm>
            <a:off x="3926473" y="1079957"/>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983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95531441"/>
              </p:ext>
            </p:extLst>
          </p:nvPr>
        </p:nvGraphicFramePr>
        <p:xfrm>
          <a:off x="668338" y="1403499"/>
          <a:ext cx="7826375" cy="4248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Research Successes</a:t>
            </a:r>
            <a:r>
              <a:rPr lang="en-US" b="0" dirty="0"/>
              <a:t> </a:t>
            </a:r>
            <a:br>
              <a:rPr lang="en-US" dirty="0"/>
            </a:br>
            <a:r>
              <a:rPr lang="en-US" dirty="0"/>
              <a:t> </a:t>
            </a:r>
          </a:p>
        </p:txBody>
      </p:sp>
    </p:spTree>
    <p:extLst>
      <p:ext uri="{BB962C8B-B14F-4D97-AF65-F5344CB8AC3E}">
        <p14:creationId xmlns:p14="http://schemas.microsoft.com/office/powerpoint/2010/main" val="16927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1726CD5-CFD1-41CF-915A-41F8FD33EDE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DE50A0BA-D62A-4570-ACE3-6B4F130D9C4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9CF37E7-6968-475B-9EAA-5A88CC06565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1CBED83-7735-4C67-8F09-E81890DCBA6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6BB2932C-5A54-4D0A-BF69-8546106D87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25E2AD3-C1F0-4E0C-835D-8B0B521A480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DE0C059D-B337-4C87-85A8-DD0D02DCA2B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grpSp>
        <p:nvGrpSpPr>
          <p:cNvPr id="6" name="Group 5"/>
          <p:cNvGrpSpPr/>
          <p:nvPr/>
        </p:nvGrpSpPr>
        <p:grpSpPr>
          <a:xfrm>
            <a:off x="667926" y="1447944"/>
            <a:ext cx="2175732" cy="2175841"/>
            <a:chOff x="0" y="334951"/>
            <a:chExt cx="2175732" cy="2175841"/>
          </a:xfrm>
        </p:grpSpPr>
        <p:sp>
          <p:nvSpPr>
            <p:cNvPr id="7" name="Oval 6"/>
            <p:cNvSpPr/>
            <p:nvPr/>
          </p:nvSpPr>
          <p:spPr>
            <a:xfrm>
              <a:off x="0" y="334951"/>
              <a:ext cx="2175732" cy="217584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Oval 4"/>
            <p:cNvSpPr/>
            <p:nvPr/>
          </p:nvSpPr>
          <p:spPr>
            <a:xfrm>
              <a:off x="318629" y="653596"/>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Prevention of perinatal </a:t>
              </a:r>
              <a:r>
                <a:rPr lang="en-US" sz="1700" b="1" dirty="0">
                  <a:latin typeface="Times New Roman" pitchFamily="18" charset="0"/>
                  <a:cs typeface="Times New Roman" pitchFamily="18" charset="0"/>
                </a:rPr>
                <a:t>t</a:t>
              </a:r>
              <a:r>
                <a:rPr lang="en-US" sz="1700" b="1" kern="1200" dirty="0">
                  <a:latin typeface="Times New Roman" pitchFamily="18" charset="0"/>
                  <a:cs typeface="Times New Roman" pitchFamily="18" charset="0"/>
                </a:rPr>
                <a:t>ransmission (PMTCT)</a:t>
              </a:r>
            </a:p>
          </p:txBody>
        </p:sp>
      </p:grpSp>
      <p:sp>
        <p:nvSpPr>
          <p:cNvPr id="10" name="Content Placeholder 1"/>
          <p:cNvSpPr txBox="1">
            <a:spLocks/>
          </p:cNvSpPr>
          <p:nvPr/>
        </p:nvSpPr>
        <p:spPr>
          <a:xfrm>
            <a:off x="3147693" y="1579396"/>
            <a:ext cx="5337088" cy="1270130"/>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PMTCT began as clinical research.</a:t>
            </a:r>
          </a:p>
          <a:p>
            <a:r>
              <a:rPr lang="en-US" dirty="0"/>
              <a:t>It is now considered regular care in the US and much of the world.</a:t>
            </a:r>
          </a:p>
        </p:txBody>
      </p:sp>
      <p:sp>
        <p:nvSpPr>
          <p:cNvPr id="12" name="Content Placeholder 1"/>
          <p:cNvSpPr txBox="1">
            <a:spLocks/>
          </p:cNvSpPr>
          <p:nvPr/>
        </p:nvSpPr>
        <p:spPr>
          <a:xfrm>
            <a:off x="667926" y="3737804"/>
            <a:ext cx="7816855" cy="1908084"/>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Before 1994, women with HIV had at least a 25% chance of passing HIV to their babies.</a:t>
            </a:r>
          </a:p>
          <a:p>
            <a:r>
              <a:rPr lang="en-US" dirty="0"/>
              <a:t>Now, in the US, there is less than a 2% chance of HIV transmission when mothers with HIV and their babies receive HIV treatment.</a:t>
            </a:r>
          </a:p>
        </p:txBody>
      </p:sp>
    </p:spTree>
    <p:extLst>
      <p:ext uri="{BB962C8B-B14F-4D97-AF65-F5344CB8AC3E}">
        <p14:creationId xmlns:p14="http://schemas.microsoft.com/office/powerpoint/2010/main" val="9220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AIDS stands for Acquired Immunodeficiency Syndrome:</a:t>
            </a:r>
          </a:p>
          <a:p>
            <a:pPr lvl="0"/>
            <a:r>
              <a:rPr lang="en-US" i="1" dirty="0"/>
              <a:t>Acquired</a:t>
            </a:r>
            <a:r>
              <a:rPr lang="en-US" dirty="0"/>
              <a:t> means you can get this illness if you have HIV.</a:t>
            </a:r>
          </a:p>
          <a:p>
            <a:pPr lvl="0"/>
            <a:r>
              <a:rPr lang="en-US" i="1" dirty="0"/>
              <a:t>Immunodeficiency</a:t>
            </a:r>
            <a:r>
              <a:rPr lang="en-US" dirty="0"/>
              <a:t> means a weakness in the body's system that fights diseases.</a:t>
            </a:r>
          </a:p>
          <a:p>
            <a:pPr lvl="0"/>
            <a:r>
              <a:rPr lang="en-US" i="1" dirty="0"/>
              <a:t>Syndrome</a:t>
            </a:r>
            <a:r>
              <a:rPr lang="en-US" dirty="0"/>
              <a:t> means a group of health problems that make up a disease.</a:t>
            </a:r>
          </a:p>
        </p:txBody>
      </p:sp>
      <p:sp>
        <p:nvSpPr>
          <p:cNvPr id="3" name="Title 2"/>
          <p:cNvSpPr>
            <a:spLocks noGrp="1"/>
          </p:cNvSpPr>
          <p:nvPr>
            <p:ph type="title"/>
          </p:nvPr>
        </p:nvSpPr>
        <p:spPr/>
        <p:txBody>
          <a:bodyPr/>
          <a:lstStyle/>
          <a:p>
            <a:r>
              <a:rPr lang="en-US" dirty="0"/>
              <a:t>HIV &amp; AIDS</a:t>
            </a:r>
          </a:p>
        </p:txBody>
      </p:sp>
    </p:spTree>
    <p:extLst>
      <p:ext uri="{BB962C8B-B14F-4D97-AF65-F5344CB8AC3E}">
        <p14:creationId xmlns:p14="http://schemas.microsoft.com/office/powerpoint/2010/main" val="42129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sp>
        <p:nvSpPr>
          <p:cNvPr id="10" name="Content Placeholder 1"/>
          <p:cNvSpPr txBox="1">
            <a:spLocks/>
          </p:cNvSpPr>
          <p:nvPr/>
        </p:nvSpPr>
        <p:spPr>
          <a:xfrm>
            <a:off x="2849526" y="1302938"/>
            <a:ext cx="5869172" cy="2418446"/>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RV144 was a clinical trial from 2003-2009 testing a combination of two HIV vaccines (the “prime” and the “boost”).</a:t>
            </a:r>
          </a:p>
          <a:p>
            <a:r>
              <a:rPr lang="en-US" sz="2000" dirty="0"/>
              <a:t>The goal of the prime/boost approach is to stimulate different parts of the body’s immune system and increase the body's overall immune response to HIV.</a:t>
            </a:r>
          </a:p>
        </p:txBody>
      </p:sp>
      <p:sp>
        <p:nvSpPr>
          <p:cNvPr id="12" name="Content Placeholder 1"/>
          <p:cNvSpPr txBox="1">
            <a:spLocks/>
          </p:cNvSpPr>
          <p:nvPr/>
        </p:nvSpPr>
        <p:spPr>
          <a:xfrm>
            <a:off x="577856" y="3822853"/>
            <a:ext cx="8140842" cy="2046319"/>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RV144 is the first clinical trial to show evidence of moderate protection and the possibility for an effective vaccine.</a:t>
            </a:r>
          </a:p>
          <a:p>
            <a:pPr lvl="0"/>
            <a:r>
              <a:rPr lang="en-US" sz="2000" dirty="0"/>
              <a:t>It provided a lot of new information about how antibodies form in response to the vaccine.</a:t>
            </a:r>
          </a:p>
          <a:p>
            <a:r>
              <a:rPr lang="en-US" sz="2000" dirty="0"/>
              <a:t>The prime/boost vaccine combination lowered the rate of HIV infection by about 31%.</a:t>
            </a:r>
          </a:p>
        </p:txBody>
      </p:sp>
      <p:grpSp>
        <p:nvGrpSpPr>
          <p:cNvPr id="9" name="Group 8"/>
          <p:cNvGrpSpPr/>
          <p:nvPr/>
        </p:nvGrpSpPr>
        <p:grpSpPr>
          <a:xfrm>
            <a:off x="577856" y="1270042"/>
            <a:ext cx="2175732" cy="2175841"/>
            <a:chOff x="1130128" y="1737208"/>
            <a:chExt cx="2175732" cy="2175841"/>
          </a:xfrm>
        </p:grpSpPr>
        <p:sp>
          <p:nvSpPr>
            <p:cNvPr id="11" name="Oval 10"/>
            <p:cNvSpPr/>
            <p:nvPr/>
          </p:nvSpPr>
          <p:spPr>
            <a:xfrm>
              <a:off x="1130128" y="1737208"/>
              <a:ext cx="2175732" cy="2175841"/>
            </a:xfrm>
            <a:prstGeom prst="ellipse">
              <a:avLst/>
            </a:prstGeom>
            <a:solidFill>
              <a:srgbClr val="EF4025">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1448757"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The Thai HIV Vaccine Trial (RV144)</a:t>
              </a:r>
            </a:p>
          </p:txBody>
        </p:sp>
      </p:grpSp>
    </p:spTree>
    <p:extLst>
      <p:ext uri="{BB962C8B-B14F-4D97-AF65-F5344CB8AC3E}">
        <p14:creationId xmlns:p14="http://schemas.microsoft.com/office/powerpoint/2010/main" val="19184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sp>
        <p:nvSpPr>
          <p:cNvPr id="10" name="Content Placeholder 1"/>
          <p:cNvSpPr txBox="1">
            <a:spLocks/>
          </p:cNvSpPr>
          <p:nvPr/>
        </p:nvSpPr>
        <p:spPr>
          <a:xfrm>
            <a:off x="3104707" y="1462260"/>
            <a:ext cx="5380074" cy="1857196"/>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CAPRISA 004 was a clinical trial from 2007-2010 testing the effectiveness of a microbicide gel product containing 1% tenofovir (an antiretroviral medication) in cisgender women used before and after vaginal sex. </a:t>
            </a:r>
          </a:p>
        </p:txBody>
      </p:sp>
      <p:sp>
        <p:nvSpPr>
          <p:cNvPr id="12" name="Content Placeholder 1"/>
          <p:cNvSpPr txBox="1">
            <a:spLocks/>
          </p:cNvSpPr>
          <p:nvPr/>
        </p:nvSpPr>
        <p:spPr>
          <a:xfrm>
            <a:off x="577856" y="3642100"/>
            <a:ext cx="7906925" cy="1950626"/>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CAPRISA 004 is the first clinical trial to show evidence of moderate protection and the possibility of an effective vaginal microbicide.</a:t>
            </a:r>
          </a:p>
          <a:p>
            <a:r>
              <a:rPr lang="en-US" dirty="0"/>
              <a:t>There were 39% fewer HIV transmissions among women who used the CAPRISA 004 microbicide.</a:t>
            </a:r>
          </a:p>
        </p:txBody>
      </p:sp>
      <p:grpSp>
        <p:nvGrpSpPr>
          <p:cNvPr id="8" name="Group 7"/>
          <p:cNvGrpSpPr/>
          <p:nvPr/>
        </p:nvGrpSpPr>
        <p:grpSpPr>
          <a:xfrm>
            <a:off x="577856" y="1302938"/>
            <a:ext cx="2175732" cy="2175841"/>
            <a:chOff x="2260257" y="334951"/>
            <a:chExt cx="2175732" cy="2175841"/>
          </a:xfrm>
        </p:grpSpPr>
        <p:sp>
          <p:nvSpPr>
            <p:cNvPr id="14" name="Oval 13"/>
            <p:cNvSpPr/>
            <p:nvPr/>
          </p:nvSpPr>
          <p:spPr>
            <a:xfrm>
              <a:off x="2260257" y="334951"/>
              <a:ext cx="2175732" cy="2175841"/>
            </a:xfrm>
            <a:prstGeom prst="ellipse">
              <a:avLst/>
            </a:prstGeom>
            <a:solidFill>
              <a:srgbClr val="CCCCCC">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5" name="Oval 4"/>
            <p:cNvSpPr/>
            <p:nvPr/>
          </p:nvSpPr>
          <p:spPr>
            <a:xfrm>
              <a:off x="2578886" y="653596"/>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CAPRISA 004 Microbicide</a:t>
              </a:r>
            </a:p>
          </p:txBody>
        </p:sp>
      </p:grpSp>
    </p:spTree>
    <p:extLst>
      <p:ext uri="{BB962C8B-B14F-4D97-AF65-F5344CB8AC3E}">
        <p14:creationId xmlns:p14="http://schemas.microsoft.com/office/powerpoint/2010/main" val="4339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sp>
        <p:nvSpPr>
          <p:cNvPr id="10" name="Content Placeholder 1"/>
          <p:cNvSpPr txBox="1">
            <a:spLocks/>
          </p:cNvSpPr>
          <p:nvPr/>
        </p:nvSpPr>
        <p:spPr>
          <a:xfrm>
            <a:off x="2753588" y="1207067"/>
            <a:ext cx="6294719" cy="3131006"/>
          </a:xfrm>
          <a:prstGeom prst="rect">
            <a:avLst/>
          </a:prstGeom>
          <a:noFill/>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err="1"/>
              <a:t>iPrEx</a:t>
            </a:r>
            <a:r>
              <a:rPr lang="en-US" sz="2000" dirty="0"/>
              <a:t> was a clinical trial from 2007-2009 to test if taking a daily tablet containing two antiretroviral drugs could prevent HIV transmission through anal sex among cisgender men who have sex with men and transgender women who have sex with men. </a:t>
            </a:r>
          </a:p>
          <a:p>
            <a:pPr lvl="0"/>
            <a:r>
              <a:rPr lang="en-US" sz="2000" dirty="0"/>
              <a:t>Partners PrEP was a clinical trial from 2008-2010 for heterosexual couples where one partner had HIV and the other did not. </a:t>
            </a:r>
          </a:p>
          <a:p>
            <a:r>
              <a:rPr lang="en-US" sz="2000" dirty="0"/>
              <a:t>The medicine proved to be safe and well-tolerated. Side effects were mild and infrequent.</a:t>
            </a:r>
          </a:p>
          <a:p>
            <a:endParaRPr lang="en-US" dirty="0"/>
          </a:p>
        </p:txBody>
      </p:sp>
      <p:sp>
        <p:nvSpPr>
          <p:cNvPr id="12" name="Content Placeholder 1"/>
          <p:cNvSpPr txBox="1">
            <a:spLocks/>
          </p:cNvSpPr>
          <p:nvPr/>
        </p:nvSpPr>
        <p:spPr>
          <a:xfrm>
            <a:off x="577856" y="4428921"/>
            <a:ext cx="7906925" cy="1631650"/>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These two trials helped pave the way for what we know today: oral PrEP is nearly 100% effective at preventing HIV when taken as prescribed.</a:t>
            </a:r>
          </a:p>
          <a:p>
            <a:r>
              <a:rPr lang="en-US" sz="2000" dirty="0"/>
              <a:t>The FDA approved this PrEP tablet for daily use in May 2012.</a:t>
            </a:r>
          </a:p>
        </p:txBody>
      </p:sp>
      <p:grpSp>
        <p:nvGrpSpPr>
          <p:cNvPr id="9" name="Group 8"/>
          <p:cNvGrpSpPr/>
          <p:nvPr/>
        </p:nvGrpSpPr>
        <p:grpSpPr>
          <a:xfrm>
            <a:off x="492792" y="1302937"/>
            <a:ext cx="2175732" cy="2175841"/>
            <a:chOff x="3390385" y="1737208"/>
            <a:chExt cx="2175732" cy="2175841"/>
          </a:xfrm>
        </p:grpSpPr>
        <p:sp>
          <p:nvSpPr>
            <p:cNvPr id="11" name="Oval 10"/>
            <p:cNvSpPr/>
            <p:nvPr/>
          </p:nvSpPr>
          <p:spPr>
            <a:xfrm>
              <a:off x="3390385" y="1737208"/>
              <a:ext cx="2175732" cy="217584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3709014"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dirty="0" err="1">
                  <a:latin typeface="Times New Roman" pitchFamily="18" charset="0"/>
                  <a:cs typeface="Times New Roman" pitchFamily="18" charset="0"/>
                </a:rPr>
                <a:t>iPrEx</a:t>
              </a:r>
              <a:r>
                <a:rPr lang="en-US" sz="1700" b="1" dirty="0">
                  <a:latin typeface="Times New Roman" pitchFamily="18" charset="0"/>
                  <a:cs typeface="Times New Roman" pitchFamily="18" charset="0"/>
                </a:rPr>
                <a:t> &amp; Partners PrEP</a:t>
              </a:r>
            </a:p>
          </p:txBody>
        </p:sp>
      </p:grpSp>
    </p:spTree>
    <p:extLst>
      <p:ext uri="{BB962C8B-B14F-4D97-AF65-F5344CB8AC3E}">
        <p14:creationId xmlns:p14="http://schemas.microsoft.com/office/powerpoint/2010/main" val="38144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sp>
        <p:nvSpPr>
          <p:cNvPr id="10" name="Content Placeholder 1"/>
          <p:cNvSpPr txBox="1">
            <a:spLocks/>
          </p:cNvSpPr>
          <p:nvPr/>
        </p:nvSpPr>
        <p:spPr>
          <a:xfrm>
            <a:off x="2721935" y="1302764"/>
            <a:ext cx="6092456" cy="2143119"/>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100" dirty="0"/>
              <a:t>HPTN 052 was a </a:t>
            </a:r>
            <a:r>
              <a:rPr lang="en-US" sz="2000" dirty="0"/>
              <a:t>clinical trial </a:t>
            </a:r>
            <a:r>
              <a:rPr lang="en-US" sz="2100" dirty="0"/>
              <a:t>from 2005-2010 for couples (mostly heterosexual) where one partner had HIV and the other did not.</a:t>
            </a:r>
          </a:p>
          <a:p>
            <a:r>
              <a:rPr lang="en-US" sz="2100" dirty="0"/>
              <a:t>It involved the person with HIV taking a combination of three or four drugs from a group of 11 ARVs.</a:t>
            </a:r>
          </a:p>
        </p:txBody>
      </p:sp>
      <p:sp>
        <p:nvSpPr>
          <p:cNvPr id="12" name="Content Placeholder 1"/>
          <p:cNvSpPr txBox="1">
            <a:spLocks/>
          </p:cNvSpPr>
          <p:nvPr/>
        </p:nvSpPr>
        <p:spPr>
          <a:xfrm>
            <a:off x="340242" y="3604437"/>
            <a:ext cx="8474149" cy="2264735"/>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100" dirty="0"/>
              <a:t>There was a 96% reduction in HIV transmission overall.</a:t>
            </a:r>
          </a:p>
          <a:p>
            <a:pPr lvl="0"/>
            <a:r>
              <a:rPr lang="en-US" sz="2100" dirty="0"/>
              <a:t>There was a 100% reduction in HIV transmission under conditions of viral suppression (undetectable).</a:t>
            </a:r>
          </a:p>
          <a:p>
            <a:r>
              <a:rPr lang="en-US" sz="2100" dirty="0"/>
              <a:t>HPTN 052 was the first randomized </a:t>
            </a:r>
            <a:r>
              <a:rPr lang="en-US" sz="2000" dirty="0"/>
              <a:t>clinical trial </a:t>
            </a:r>
            <a:r>
              <a:rPr lang="en-US" sz="2100" dirty="0"/>
              <a:t>to demonstrate that early antiretroviral therapy can improve health outcomes for people with HIV </a:t>
            </a:r>
            <a:r>
              <a:rPr lang="en-US" sz="2100" i="1" dirty="0"/>
              <a:t>and</a:t>
            </a:r>
            <a:r>
              <a:rPr lang="en-US" sz="2100" dirty="0"/>
              <a:t> prevent transmission of HIV to HIV-negative sex partners.</a:t>
            </a:r>
          </a:p>
        </p:txBody>
      </p:sp>
      <p:grpSp>
        <p:nvGrpSpPr>
          <p:cNvPr id="16" name="Group 15"/>
          <p:cNvGrpSpPr/>
          <p:nvPr/>
        </p:nvGrpSpPr>
        <p:grpSpPr>
          <a:xfrm>
            <a:off x="428994" y="1270042"/>
            <a:ext cx="2175732" cy="2175841"/>
            <a:chOff x="5650642" y="1737208"/>
            <a:chExt cx="2175732" cy="2175841"/>
          </a:xfrm>
        </p:grpSpPr>
        <p:sp>
          <p:nvSpPr>
            <p:cNvPr id="17" name="Oval 16"/>
            <p:cNvSpPr/>
            <p:nvPr/>
          </p:nvSpPr>
          <p:spPr>
            <a:xfrm>
              <a:off x="5650642" y="1737208"/>
              <a:ext cx="2175732" cy="2175841"/>
            </a:xfrm>
            <a:prstGeom prst="ellipse">
              <a:avLst/>
            </a:prstGeom>
            <a:solidFill>
              <a:srgbClr val="CCCCCC">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8" name="Oval 4"/>
            <p:cNvSpPr/>
            <p:nvPr/>
          </p:nvSpPr>
          <p:spPr>
            <a:xfrm>
              <a:off x="5969271"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HPTN 052 (Treatment as Prevention)</a:t>
              </a:r>
            </a:p>
          </p:txBody>
        </p:sp>
      </p:grpSp>
    </p:spTree>
    <p:extLst>
      <p:ext uri="{BB962C8B-B14F-4D97-AF65-F5344CB8AC3E}">
        <p14:creationId xmlns:p14="http://schemas.microsoft.com/office/powerpoint/2010/main" val="7994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grpSp>
        <p:nvGrpSpPr>
          <p:cNvPr id="6" name="Group 5"/>
          <p:cNvGrpSpPr/>
          <p:nvPr/>
        </p:nvGrpSpPr>
        <p:grpSpPr>
          <a:xfrm>
            <a:off x="667926" y="1447944"/>
            <a:ext cx="2175732" cy="2175841"/>
            <a:chOff x="0" y="334951"/>
            <a:chExt cx="2175732" cy="2175841"/>
          </a:xfrm>
        </p:grpSpPr>
        <p:sp>
          <p:nvSpPr>
            <p:cNvPr id="7" name="Oval 6"/>
            <p:cNvSpPr/>
            <p:nvPr/>
          </p:nvSpPr>
          <p:spPr>
            <a:xfrm>
              <a:off x="0" y="334951"/>
              <a:ext cx="2175732" cy="217584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Oval 4"/>
            <p:cNvSpPr/>
            <p:nvPr/>
          </p:nvSpPr>
          <p:spPr>
            <a:xfrm>
              <a:off x="318629" y="653596"/>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ASPIRE, The Ring Study, &amp; HOPE</a:t>
              </a:r>
            </a:p>
          </p:txBody>
        </p:sp>
      </p:grpSp>
      <p:sp>
        <p:nvSpPr>
          <p:cNvPr id="10" name="Content Placeholder 1"/>
          <p:cNvSpPr txBox="1">
            <a:spLocks/>
          </p:cNvSpPr>
          <p:nvPr/>
        </p:nvSpPr>
        <p:spPr>
          <a:xfrm>
            <a:off x="3138986" y="1131524"/>
            <a:ext cx="5337088" cy="1270130"/>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ASPIRE and The Ring Study were two clinical trials (2012-2016) testing a monthly vaginal ring containing the ARV </a:t>
            </a:r>
            <a:r>
              <a:rPr lang="en-US" sz="2000" i="1" dirty="0" err="1"/>
              <a:t>dapivirine</a:t>
            </a:r>
            <a:r>
              <a:rPr lang="en-US" sz="2000" dirty="0"/>
              <a:t> for HIV prevention.</a:t>
            </a:r>
          </a:p>
          <a:p>
            <a:r>
              <a:rPr lang="en-US" sz="2000" dirty="0"/>
              <a:t>The two studies combined enrolled over 4,500 cisgender women in Africa and showed that the ring was safe and reduced HIV rates by 1/3.</a:t>
            </a:r>
          </a:p>
        </p:txBody>
      </p:sp>
      <p:sp>
        <p:nvSpPr>
          <p:cNvPr id="12" name="Content Placeholder 1"/>
          <p:cNvSpPr txBox="1">
            <a:spLocks/>
          </p:cNvSpPr>
          <p:nvPr/>
        </p:nvSpPr>
        <p:spPr>
          <a:xfrm>
            <a:off x="659219" y="3216402"/>
            <a:ext cx="7816855" cy="1908084"/>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en-US" dirty="0"/>
          </a:p>
          <a:p>
            <a:pPr lvl="0"/>
            <a:r>
              <a:rPr lang="en-US" sz="2000" dirty="0"/>
              <a:t>Women who used the ring most had the greatest benefit: up to 75% reduction in HIV transmission.</a:t>
            </a:r>
          </a:p>
          <a:p>
            <a:pPr lvl="0"/>
            <a:r>
              <a:rPr lang="en-US" sz="2000" dirty="0"/>
              <a:t>HOPE was a trial in which former ASPIRE participants could use the ring open-label. Results from 1,456 women showed high adherence and suggested a 39% reduction in HIV risk.</a:t>
            </a:r>
          </a:p>
          <a:p>
            <a:r>
              <a:rPr lang="en-US" sz="2000" dirty="0"/>
              <a:t>Additional trials of the vaginal ring have occurred, and the ring is currently under regulatory review for licensure.</a:t>
            </a:r>
          </a:p>
        </p:txBody>
      </p:sp>
    </p:spTree>
    <p:extLst>
      <p:ext uri="{BB962C8B-B14F-4D97-AF65-F5344CB8AC3E}">
        <p14:creationId xmlns:p14="http://schemas.microsoft.com/office/powerpoint/2010/main" val="22012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HIV Prevention Research Successes</a:t>
            </a:r>
            <a:br>
              <a:rPr lang="en-US" sz="2700" i="1" dirty="0"/>
            </a:br>
            <a:r>
              <a:rPr lang="en-US" dirty="0"/>
              <a:t> </a:t>
            </a:r>
          </a:p>
        </p:txBody>
      </p:sp>
      <p:sp>
        <p:nvSpPr>
          <p:cNvPr id="10" name="Content Placeholder 1"/>
          <p:cNvSpPr txBox="1">
            <a:spLocks/>
          </p:cNvSpPr>
          <p:nvPr/>
        </p:nvSpPr>
        <p:spPr>
          <a:xfrm>
            <a:off x="2849526" y="1302938"/>
            <a:ext cx="5869172" cy="2418446"/>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000" dirty="0"/>
              <a:t>HPTN 083 was a study from 2016-2020 testing an injection of the drug </a:t>
            </a:r>
            <a:r>
              <a:rPr lang="en-US" sz="2000" i="1" dirty="0"/>
              <a:t>cabotegravir</a:t>
            </a:r>
            <a:r>
              <a:rPr lang="en-US" sz="2000" dirty="0"/>
              <a:t> for HIV prevention among cisgender men and transgender women who have sex with men.</a:t>
            </a:r>
          </a:p>
          <a:p>
            <a:r>
              <a:rPr lang="en-US" sz="2000" dirty="0"/>
              <a:t>The injections were given in the buttock muscle once every other month.</a:t>
            </a:r>
          </a:p>
          <a:p>
            <a:r>
              <a:rPr lang="en-US" sz="2000" dirty="0"/>
              <a:t>This was one of the first studies to set, meet, and exceed enrollment goals for Black MSM and transgender women.</a:t>
            </a:r>
          </a:p>
        </p:txBody>
      </p:sp>
      <p:sp>
        <p:nvSpPr>
          <p:cNvPr id="12" name="Content Placeholder 1"/>
          <p:cNvSpPr txBox="1">
            <a:spLocks/>
          </p:cNvSpPr>
          <p:nvPr/>
        </p:nvSpPr>
        <p:spPr>
          <a:xfrm>
            <a:off x="577856" y="3822853"/>
            <a:ext cx="8140842" cy="2046319"/>
          </a:xfrm>
          <a:prstGeom prst="rect">
            <a:avLst/>
          </a:prstGeom>
          <a:ln>
            <a:noFill/>
          </a:ln>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en-US" sz="2000" dirty="0"/>
          </a:p>
          <a:p>
            <a:pPr lvl="0"/>
            <a:r>
              <a:rPr lang="en-US" sz="2000" dirty="0"/>
              <a:t>The injections proved to be safe, well-tolerated, and equally as effective as oral </a:t>
            </a:r>
            <a:r>
              <a:rPr lang="en-US" sz="2000" dirty="0" err="1"/>
              <a:t>PrEP.</a:t>
            </a:r>
            <a:endParaRPr lang="en-US" sz="2000" dirty="0"/>
          </a:p>
          <a:p>
            <a:r>
              <a:rPr lang="en-US" sz="2000" dirty="0"/>
              <a:t>HPTN 084 is testing the same injectable PrEP drug among cisgender women in Africa. Results are forthcoming.</a:t>
            </a:r>
          </a:p>
        </p:txBody>
      </p:sp>
      <p:grpSp>
        <p:nvGrpSpPr>
          <p:cNvPr id="9" name="Group 8"/>
          <p:cNvGrpSpPr/>
          <p:nvPr/>
        </p:nvGrpSpPr>
        <p:grpSpPr>
          <a:xfrm>
            <a:off x="577856" y="1270042"/>
            <a:ext cx="2175732" cy="2175841"/>
            <a:chOff x="1130128" y="1737208"/>
            <a:chExt cx="2175732" cy="2175841"/>
          </a:xfrm>
        </p:grpSpPr>
        <p:sp>
          <p:nvSpPr>
            <p:cNvPr id="11" name="Oval 10"/>
            <p:cNvSpPr/>
            <p:nvPr/>
          </p:nvSpPr>
          <p:spPr>
            <a:xfrm>
              <a:off x="1130128" y="1737208"/>
              <a:ext cx="2175732" cy="2175841"/>
            </a:xfrm>
            <a:prstGeom prst="ellipse">
              <a:avLst/>
            </a:prstGeom>
            <a:solidFill>
              <a:srgbClr val="EF4025">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1448757" y="2055853"/>
              <a:ext cx="1538474" cy="15385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latin typeface="Times New Roman" pitchFamily="18" charset="0"/>
                  <a:cs typeface="Times New Roman" pitchFamily="18" charset="0"/>
                </a:rPr>
                <a:t>HPTN 083 &amp; HPTN 084 (Injectable PrEP)</a:t>
              </a:r>
            </a:p>
          </p:txBody>
        </p:sp>
      </p:grpSp>
    </p:spTree>
    <p:extLst>
      <p:ext uri="{BB962C8B-B14F-4D97-AF65-F5344CB8AC3E}">
        <p14:creationId xmlns:p14="http://schemas.microsoft.com/office/powerpoint/2010/main" val="21809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Pre-Exposure Prophylaxis </a:t>
            </a:r>
            <a:br>
              <a:rPr lang="en-US" dirty="0">
                <a:solidFill>
                  <a:srgbClr val="FFFFFF"/>
                </a:solidFill>
              </a:rPr>
            </a:br>
            <a:r>
              <a:rPr lang="en-US" dirty="0">
                <a:solidFill>
                  <a:srgbClr val="FFFFFF"/>
                </a:solidFill>
              </a:rPr>
              <a:t>(</a:t>
            </a:r>
            <a:r>
              <a:rPr lang="en-US" dirty="0" err="1">
                <a:solidFill>
                  <a:srgbClr val="FFFFFF"/>
                </a:solidFill>
              </a:rPr>
              <a:t>PrEP</a:t>
            </a:r>
            <a:r>
              <a:rPr lang="en-US" dirty="0">
                <a:solidFill>
                  <a:srgbClr val="FFFFFF"/>
                </a:solidFill>
              </a:rPr>
              <a:t>)</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4" name="Picture 3"/>
          <p:cNvPicPr>
            <a:picLocks noChangeAspect="1"/>
          </p:cNvPicPr>
          <p:nvPr/>
        </p:nvPicPr>
        <p:blipFill>
          <a:blip r:embed="rId3"/>
          <a:stretch>
            <a:fillRect/>
          </a:stretch>
        </p:blipFill>
        <p:spPr>
          <a:xfrm>
            <a:off x="4174279" y="3196215"/>
            <a:ext cx="3702902" cy="2049821"/>
          </a:xfrm>
          <a:prstGeom prst="rect">
            <a:avLst/>
          </a:prstGeom>
        </p:spPr>
      </p:pic>
    </p:spTree>
    <p:extLst>
      <p:ext uri="{BB962C8B-B14F-4D97-AF65-F5344CB8AC3E}">
        <p14:creationId xmlns:p14="http://schemas.microsoft.com/office/powerpoint/2010/main" val="29716138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8" name="Group 57"/>
          <p:cNvGrpSpPr/>
          <p:nvPr/>
        </p:nvGrpSpPr>
        <p:grpSpPr>
          <a:xfrm>
            <a:off x="186499" y="1079957"/>
            <a:ext cx="8658881" cy="4790770"/>
            <a:chOff x="186499" y="1079957"/>
            <a:chExt cx="8658881" cy="4790770"/>
          </a:xfrm>
        </p:grpSpPr>
        <p:sp>
          <p:nvSpPr>
            <p:cNvPr id="2" name="Oval 1"/>
            <p:cNvSpPr/>
            <p:nvPr/>
          </p:nvSpPr>
          <p:spPr>
            <a:xfrm>
              <a:off x="831740" y="1973722"/>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p:grpSpPr>
          <p:sp>
            <p:nvSpPr>
              <p:cNvPr id="38" name="Round Same Side Corner Rectangle 37"/>
              <p:cNvSpPr/>
              <p:nvPr/>
            </p:nvSpPr>
            <p:spPr>
              <a:xfrm rot="10800000">
                <a:off x="2133600" y="4952999"/>
                <a:ext cx="4724400" cy="1188791"/>
              </a:xfrm>
              <a:prstGeom prst="round2Same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r>
                <a:rPr lang="en-US" sz="1200" b="1" dirty="0">
                  <a:solidFill>
                    <a:schemeClr val="bg1">
                      <a:lumMod val="75000"/>
                    </a:schemeClr>
                  </a:solidFill>
                  <a:latin typeface="Times New Roman" pitchFamily="18" charset="0"/>
                  <a:cs typeface="Times New Roman" pitchFamily="18" charset="0"/>
                </a:rPr>
                <a:t>)</a:t>
              </a:r>
            </a:p>
          </p:txBody>
        </p:sp>
        <p:sp>
          <p:nvSpPr>
            <p:cNvPr id="48" name="Rectangle 47"/>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9" name="TextBox 48"/>
            <p:cNvSpPr txBox="1"/>
            <p:nvPr/>
          </p:nvSpPr>
          <p:spPr>
            <a:xfrm>
              <a:off x="683699" y="2673358"/>
              <a:ext cx="1905000"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3" name="TextBox 52"/>
            <p:cNvSpPr txBox="1"/>
            <p:nvPr/>
          </p:nvSpPr>
          <p:spPr>
            <a:xfrm>
              <a:off x="3970049" y="1079957"/>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348448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7"/>
            <a:ext cx="5860465" cy="3825873"/>
          </a:xfrm>
        </p:spPr>
        <p:txBody>
          <a:bodyPr/>
          <a:lstStyle/>
          <a:p>
            <a:pPr marL="0" indent="0">
              <a:buNone/>
            </a:pPr>
            <a:r>
              <a:rPr lang="en-US" sz="2400" dirty="0"/>
              <a:t>The PrEP prevention approach is focused on people who do not have HIV, but may be vulnerable to contracting HIV through sex and/or injection drug use (IDU).</a:t>
            </a:r>
          </a:p>
          <a:p>
            <a:r>
              <a:rPr lang="en-US" dirty="0"/>
              <a:t>With PrEP, people who do not have HIV take a medication. </a:t>
            </a:r>
          </a:p>
          <a:p>
            <a:r>
              <a:rPr lang="en-US" dirty="0"/>
              <a:t>The medication lowers their likelihood of contracting HIV through sexual contact as well as IDU.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2317898"/>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4070422"/>
            <a:ext cx="1758897" cy="1433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il\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04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PrEP</a:t>
            </a:r>
            <a:r>
              <a:rPr lang="en-US" dirty="0"/>
              <a:t> vs. PEP</a:t>
            </a:r>
          </a:p>
        </p:txBody>
      </p:sp>
      <p:sp>
        <p:nvSpPr>
          <p:cNvPr id="4" name="AutoShape 2" descr="data:image/jpeg;base64,/9j/4AAQSkZJRgABAQAAAQABAAD/2wCEAAkGBhQSEBIQEhIQFA8QDxUQEBQQEA8UEA8PFRAVFRQQFRQXHCYeFxkjGRQUHy8gIycpLCwsFR4xNTAqNyYtLCkBCQoKDgwOGg8PGikkHyQpKSksKSksLCwsLCksKSwqKSwsLCksLCwsKSkpKSwpLCwpLCksLCksLCwsLCksKSwsLP/AABEIAKgBLAMBIgACEQEDEQH/xAAbAAABBQEBAAAAAAAAAAAAAAAFAQIDBAYAB//EAEIQAAIBAgQEBAMFBQcCBwEAAAECAAMRBAUSIQYTMUEiUWFxI4GRBxQyUrEkQmKh0RUzcoKyweGi8ENTdIOEkvEW/8QAGgEAAgMBAQAAAAAAAAAAAAAAAAECAwQFBv/EACwRAAICAQQBAgUDBQAAAAAAAAABAhEDBBIhMUEiURMyM3GxFGFyBSM0YpH/2gAMAwEAAhEDEQA/AMniX3tH4On3PaRBbmXUp9B8zMMfc5t27LFBZPG0xtHzNJ2zLJ2zrTp06RInWiWixYANtEIj50YEdo0pJLRLR2BC1ONsRJ7RCsLJWRfeD33kVWx7bywacjalHuHuKbUYzxL0JltqcjZJKwOpZmw67wjhc58mIPvBTJIXow2oe1eDcYLiVh13ENYXPkfqbGeWpiHXoZbo51b8Qk4znEujmyQ/c9XSsD0IMkDTzzBZ6R+F/kTD2D4o7OPnL46hPvg0w1UX83BqAY5RKGFzWm/Rh85cDy9ST6NSkn0PvFBkRMUGMkSho/VIQZ14AK0jMcTGExgcY0iLFjAaBFjoggA20iIk5jCkAPIsOnfylvDp3841aYCgdzuZYpic/I6VHHm6VEgnThFmYoOizhFgISLadEgB0SLedABJ0dadpgFjbRLR9p0BWMtOKx8SAWRFJG1KT2jY0STKr0ZE1OXiIwpJWTTB7JIXoQi9GQPRkkySYNamR0vJaWZunqJOySCpSkrT7JcMI4bPx3uph3AcSsOjXHqZiKmHkQ1L0JENtcpgk4/K6PWsJxQrbNtC9DGq42YTxejnLr13ELYLiYDuVPvLFknHvk0R1E4/Nyes8ycGmHwXFTeYYQtQ4oU9RLVni+zRHUwffBo9USCUz6me8nGc0rfiliyR9y34kPcvRbwa2e0h+9K9XiVOwvB5YLyReaC8hm8SZxeJGLAWFrzQ0muAfMRwyKfQ4ZIz6HXiXjgIumTLDyqkLm8sCR0lkonKk7ZwpO3YoixBFEgRHTp0VVvsICEklHDM5soJ9oeybhRqlmbZZtMvyCnSAsBeaYYG+Wa8WllLmXBhsDwjUfc7CG8NwIv7xvNgqgdIt5pWGK8G2Onxx8Gfp8G0h2kh4QpeUO6p2qT2L2LdkfYzNfgqmekE4zgdh+EzeXnXkXii/BCWDHLtHkuMyWpT6qZQKz2PEYJXFiBMxnPB4ILJsZnnp/MTFk0dcwMFGkS3jMC1MkMJVMytNcMxcp0xhEaRHkxsYxpjSI8xjRkiNqchfDy3QplzYS3VysgXvL4afJNborgkrAFTDSs9CF3XtIjSlXKJJgZ6MgajDNTDSlXo2k0yaZTUsOhIlinmlRe94cyzhvWoZz1nYvhT8pm79Hkcd1D4BiZ+46gSUcQt5SvXymonVbj0kS0/SZJ4tj9SFtRdOfuegEac0qN3tIVoekL5Wypuaeo+tv8AeQpDUUJkbk1VLEneerUvwj2H6Tz6njw1RSyhVB2Am5y7FB0BHaXYXy0bNO+0W7TomqJqmk1HmAjgY0Qlw/ln3jEU6X7pN3/wDc/0+c5cYuTpHASt0ifK+Ga1ddaLZOxba/t5w1T+zuobXqKPPY7fznomHwiooVQAFFgB2AgqjnLtjThlVRTW+olTq2W9wb9LkdpvWngjpR0sEuTKn7PGuBzCb9To2A+sJ5dwItJtRfUfVf8AmbYJ/wB2jgsksUFykWR08Iu0gLRoOGKhQEAFmI6nyG8tLhm7/pLQf4hU33UMvlYbMPl4T/mli0sLwHWp1Q6ra+tuoXZEA6sfM9JZq0Qg1O2le5NgI7OM5XDIKjo7IW0jl2JB0k+K5AAsp3vBfFOM5uD1U9YvUsdSVEddKsSCpGq9xbp1jEFaWE1C4Jseh/pcTqmVEg2cgkWBO9vXa28mwBC0E6nRSAIW7m6qAV6XJ2t0vftBbcYLbw4TMW/+DWX/AF6YAEP7JHdm6joSOnaSHBKNyQB69P1lfhnMnxGEoV6qCnVq0g7ot7IT2F5ZzJb0mG29uvuJVmm8eOU0uk2SjFNpCU8Ip3FiPTpJPuK+UZli2pKPfp7mW4YZvJjjN+UmEopNoC5lw1SqghkB/kfrMLmX2fVQ55JDJ/EbEenrPUXESmISxxn2UZMEJ9nneZfZtZKXJb4hHxNZ8JNuosNt5Gfs3bkC7AV9didyhXttPSrRKo2h8GHsR/TY76PKsV9m9ZKbVOYh0qTYBrn0mQagxFwDPes5ps2HqqpsxpsFNgbG2208hVrC1refvLsWjhkfsZ82GMa2gbJatiwOzXhctB+MGmorDbVsZbpttOrjgscVFEEqBOZU7P7yqGhHNU2BgvVODrMe3KytrkeTIauBd91W4k+Cw5qN/CJoqICi0v0mj3rfLocUUcvx+kBG8LDse8JLWBgPilPhFh+IbgjrM9l/ErrYNf5zqyyxg9rLdto3zUwe0oYzJkNyBYyjg+JFbqZffNlIsDcnykntmueRUAHXS2nvC+BwRIudpPg8tF+Yw3PS/aELTHj0EU25/wDAsF4rAkbiFOHMz0nSeh85QzLHqim5gnBYp2a6+cx6vFDHJOA1LY7PUlMfaZfBZ1U8KdTNKp2HtKoTUujoQyKfR5lebn7LcJerWqflRUH+Ykn/AEiYQmel/ZPT+DWbzrAfSmP6zPp16zladXkRvQszHDqscVVqMgAs1mtubuLb38hNKalpjOCWNSrWLklQo0qTsLsdyO5/T+c3pnWNmcUv5h8jf9I374vmf/q9vraP5gHcDt1A38o6KwK9aoHHw2QupuNwd/ynyBG3zk9OpcX/AJHqD3BmU4fwlV69T7wldqaoyoMRpZUPMWy70xzGKrfUrMBY73a5v5rowxVwuJ01GIZcMK72IW/M0JcDYb3G+3ewLVAVuOsTaki8zl/EDF25qoVCP4Najqfy3uRe28g4idVwtFGrKlqz0w7CoQ5RKoF7MDq2Bub+IDvvBPFeMNTB0awrV1V8RUUK5Kv4OaNuXTD6rITbqN7bi4v/AGgBKWEogEogrHcVCp3pVGY3KsWY7m53ub3vC+Ao1dQFaD66ughHPMso5S7kN4rjwi2566bmefZZm61MVhuTmuZYlTWAqI+D04aqpBH96mHVQt/M2PmOs2y5YowdShppU6bU6y2GpqSo+vxMGIJ2N2FxvffvMHw/mtRa+GwlDM8TjqVJ6dKoMLl1D7tTpLZbVcUTsoHdSx2iA9NoUFRFRFVUUAKqKFVR5ADYCZ7KcVzKVfUajWZb63YkEn8KA7aBYWYXDb2JtNJ2mcy+oxpV1dgxTSoslBdCb6UApsTptuAwFtR3aZ9W/wCxP+L/AATx/MvuG8uty1tsN+pv3MtSllJ+EPc/qZdi0cr08H/qvwGRVN/ca05I2oYlJpovkj4JIj9DEcxX6H2jER1z4D7Tx/MRavWXsteoB7Co09crN8Jj/Aehsenn29547mr/ALRWG4+M/Xr+M9Zq0svUyjOuAXnbWTV+UgyXDVwVB8xeRZqt6Lj+EwJw/hcQafiACjpc72m6+aM1cB7MGGgwFTBdgojs0aquzCy+fnI8ixg1NfrOdlisudRfgi4+TR4aiEUASVqlhGLXBEFYnGh6vJB3t4rdhOlwuENIq5pjuY2kdBB7YEHqJqqOQU7d7yQ5EnrObm0uWct1oL9jB4rBadwbTW8L4BRTDndj3MlxXC6OLXIkJwzYVNm1KPPrLtNhnidzG3aD5MEZtnS0gd9+wgPF8YgrZL3MgyrLmrNzatyt9h5x59XGC4F0rZNh8K+IbmVCRTvsPOavK8pLWCiyiTZRlWqxYWQdBNNRUAWAsBOP6sz3SLMeF5PVLoiwGXLT6C7ecv3jFMfeXpJdG5JJUjy4meofZUf2Wp/6hv8AQk8sM9O+ymp+z1B5Yj9aaf0mXB8z+xy9N9RGzrG5C9up9h0H1t9Jk+A3+LX/AMC/6zNSzeI/SY3gltOJri/7h/lUH9Zrs6xdfKkrZm5d6Qq0jTqoBhabPyl5ZOuqyXD3CaSp8Kkjc3I2d5lKWDq/2m1fQVomhyy5ZGD7L4Qoe4NwDdl2sQOt5o+bFYqMlwNWH3jEBk+KQPiKuLIekK1azM9UAbtqAte+g7mT/aVS1UKJtcrX2stcnU1Goo/uiDbex9CRYkgSrwsQuPxakgMzvUUUzV0Paqyvr30OykrubEEkWO9iHG+DNbDBFpc08z8PL5hGqlUTUF1oAQWHiJst79QCD2AoZvQD4SnVbE1kbnVCzpgcwTmHRU2OHpMtRRb969mA3vtaDGY+k2Cp898W/wC01LVMLTqK4rNTq1ACjEVE06tQVgBsuxWT8dLfLafN0kq1LXq5KKX5TKQVqh1G56G9j32vH8T0DiMuohKbOX5L6USnUZQ1E3axRgdmtew6g3ElYUak4qnUoM+1Si1Ik28QdNJ1C3ckX2nl2Q4ygjUq1FMzy9DVwdVMOuKSrhcRhMViBTSrymYhVLGzKtiuoHebTBUOYlNlw1bDVvCjvU0JVCKF1FjTb4pO6jUOoJIHfzfJsFRpcnNBlhOXpXXk1KuYV6uJpocRy0xH3djoPxDfR1B39YCPcNUyuT4Z0XGaqZQFtj8IBiNRuFQXBsQT2JYkWBmjL2mZy6mFrYwBCAVe7FWGtuYx7sb9TYncg3AAmfULdimv2f4LIfMg9klT4X+Y/rCGuBMjrfDPo/8AsIR5sz/0+V6XH/FE86rJL7ktd9pHhn3kFWtIqVbxTbZVQRxL2Ajg8p4yr4AfeKlbp8o75FQjtek6+asvUjqCOo3HXrPBcxzYJiaiNZWBG3iAF1Bt4t/rvPcFrbN6XngPEOTFsU6i5tYX87XF/wCUsxTcXaRVm6HY7iFdkBBZiBYQ3hauw8piMZkb0mVyvhDDcdt5sMG1wPadLDOUr3KjHJKuBc5p6qR/lB2WcMjZ2YhiOg7Qvi/wH2iYN7qD6Sfw4uW99kQTnFOpRF0N1P1Ey+X5k1GsztuW7+U9Bx9DVTYekCZTw4lTxVBffYSnJDI8i29E4ySXI6jxaLfiEt0+Jr9x9DLtPh2iv/hr9Jbp5VSH7i/QTSlLyyFoHDP/AEEFZzxArIV2uRbaao4Gnb8I+gmD4sytUqKyC2o7iVZ24wbQ1VlLJsp1uL9Opm9y3BAkADwrBGSYPTTH5m/Sa7B4fSoHfvPO/Ul+wY4/Fnz0i7RawAHSWqbSmolqmZqR06LayS0gptJQYwPLCZ6D9lmI2xCfxI31BH+wnnl5rPs4xenFMn/mUj9VYH9LzJhdSOPgdZEeoYip4j9ZicgqaMyrL5mqP+oMP5CazEVP0mHrvy81U9ndf+unp/Wal2dlnoIqxwqSgK0cKsQxcLlyU6r1g1QvUvfXVdkUFtWlVOwGrUR3GtuxsLnNlPnROdEBS4xf9kcmpygj0n1hmXRasgvcK3n+UynjMWWypH5jKeVQLVBVqk2FRFZtdNkZ9r91B9jLmcoalCpTW+pksLGxB6gjxL3HmIKpUHXAVaLLUXTTqEEsNbnUziwpl7dune9l6RiDnC+K1YPDNe96K3JZ33Gx8TksRcHckzyuvQwq/eGxFHFikKmLrUFbNmHMxGGqlqqvSUDk1G3dOt9vMGbrg/H1Gw6hwCi6lV+ZrYkOfA2wGwIsVutrC+0mbhTBGqaxwmGNVnNRnakrMahbUXN+9947piCmQ5TRwtIpQ5gp1G5vxKtWoxZlUXvUJI2UbSUUyKlRuXSAdSNYa9Vr22I0CwJBJ8R3A+VHLDWUNz6iOS3hKi1h3vsOvlLnOkJK00SXBDkVfwsPUfp/xChrTN5PXs1Rf+9iRChrzB/TP8aK9r/LL9T9VlmpWldMR4pWrV5V+9bzoGcOYqv8P6yOlidlPt/tKNXEXpfM/pKtHGeAewjFYRqV7M4955dmbfGY2sST3v8AvHv395v8Zi7O3znnWNqa6zn+I/qZq0q9RTnfpHuupCDuCJXwI2t5bS1TXaZ854KVZ6T7WN1PaxnSckuzFV9GjxKeA/4T+kGcPYnXTHmpKn5GRnMWqoRRBY2tfsPnKnDeFq0HanVUgMdSnteLd6kOuDU9oNp5gqVDTJseov3EJBpk+KMFzKiaL6+m0lOe2NoSVs0xzFfzD6zhmYPQ39oAyrhJtmrOx/hvt85qMPhUQAKABHG2rfAnS6BGN4kSnsxIPtM398OLxC/kUzS8VYBKlBrgalFwfIwFwpgtKmoep2E5uvyOCrwwbSjfk1mV0Lt6LDimUMup2X1MvJObiVRNunhtgiZZMpkKmSKZcaCxTMsAyrTlpYwPKrwhkWP5OIpVeyuNX+E+Fv5EwcYoMxRdOzhJ1ye01qm1+0y3EWWVKlalVpAEoBe7Abq2pevuYzhjiQVKQpOfiILC/wC8o6GFDjBNid8o7MMinGy5Xx2hdVifQNTHa9rswEjTOqekFnpoSLlWq0tSnyOliL+xME5xSWvRakxIBsQQxUgg3G43nn+Z5EEqEK40H8PMq1i3r++O94Etx61QzWm5ISojEC5CspsPPaTc6eWcMr93xC1NSWIKNpWrcg27lj3Am9++GDDcFudGPWuCPMTOVeJaYJBZrg2Nkc2P0kR4nTsKp9qTwCwnw/gXoKyOyW1FgKenSxZU1MfACDdT3N9Rv2sV58yx4k8qdc/+3/UxP7ebtQr/ADCD/eOmFmp+8+sT7z6zMf2pVa/w2S1jd9JuL7iwOxjsRm1uh+t4qCw+Kig3AAJ62HWOOKgGljdS3JHXt0kvNPrEo1wkDk32EMRjIKr5jY+Z7WiVKZbqSJGMEB2k0iNlxM4HJa5tpa/Xtb/iZcce01FrVDbbYCM4nxAVNA6tMgcM3kYrd+lGeeRp0jcZ1xqgVKieIugbSCLrt0PkYGyzMBWZnAIu17HtfeZ98MbfhP0jsmzLkOQ4IVu9uhl+nm1P1cEHJyRtQNpieKaA5t/MCaKrxBTC31rb33kFPIfvXxHJVSPCB1t5zdmi5x2xIRe12FMjoqlFAoFtI+cvV6QYWP8A+ShgsI2HAQtqQbAnqPQwirTSuFRBmVzDMa1KqtIrcObI/b5zRYHBBRqO7nqYuOwgcC/Ubg+RlMZsqnQzAMOx7+sS45YPkKswlTFY4ILk2tK1XEO63prfyJNhMTn1auH01brfp5GV5suxWOMbYSzniA1jyafRjYmH8swmkJTHYb+8y/DGDu2v8ov85uMqpblpwNRleaaQtu+aggqg2tJUkIkymTOoSiPUyMR6wGT0jLSmU6bSwpkgPMWEZJbRtphRwREcg3BsR0I6iFcDnL6gHYkesF2i2klKmSjNxdo9BwKo63tv7mSvgEPVV+kzGQZvYhSf+ZsaLBhcTZFqStHVxyU1aKRwS/lX6TjThHkxpw8kWFFaUa1GX+RF5MB0DeVFFKEvu4nciFgDeTEOEB6iE+TF5MLAB/2MApUEi5vJaeEdEO+ojoIY5UcqR2KgNhsVc6WBDSXHuKaF22AEv4gKo1NYW7zA8TZ7zm0L/dj+chOe1FWSagihTrfeKzue2yj085aOFEzuFxjUXLAXU9RCtPiGkepsfWbtLkhsryY+XyEBQEd9xRuqqfcCV6eZ0z0dfrJ0xi9iPrNnDGBc64aS6ugAIYXA6EXmpw4soA7C0DVczU1UpAgsx6DsB3hoRwUU20KTZSz2rai576SR7wZwvxAKyBGNqiix9fWXOIKlqTeotM/gOEq1xVRgh6i99x6yuc5KaSVjVVybUVBAGa5WtavSP5CS3qOwlHM85r0PDUpgk7BlPhML5FSYpzH/ABuL+w7CWpqT2iprkK0RYADtAnGCqaNzbUDtDRMyHEGJNbEJQHQG7SGomowdkUW8jw2mkvm+/wAprcFT0qB8zA2Co3YDsP0EOoZ5zGrbkX6SN3MmWSrIlMepmg3kkeojFkqCMCSmssrIUlgCSoDy8GLIwY8Gc84I60QzgYsBDQ1jcdZpci4gtZWO8zLTgZKM3Hosx5HB2j1fD4gMLyfTPNsuz96Vh1WarL+KkewJsfIzVHIpHSx54zD+iJokVLHK3QiSioJYXiaJ2iO1RNcQztMQiIasqYnMkQXZgPnATdFomVcZmC01LMQAJncz4zUXFMaj59pk8dmb1Td2J9O0qllS6M2TURXEeQjxDxM1Y6VNqfT/ABQdSy4kXbvBtV7OpPQMCZqAwIBHQiatJijkuU+TJbk7YHqZNfuZTrcOnsR8xNLO0zc9LjfglZja2SOu9tvSVhSt3P1M3b09pk8fTAqMB0vMeow/CVxY7GcMJ+037gHrN0J57hmalVFRfn7TRf8A9Mmm9yD5TRpMsdlN8g+QhjKHMdF7atTewhMmwgrIsSaqtVtYE2W/cDvCbtOgqq0QYKz2irqqt+dbe94SpJYAeQmW4lxb8yklMFmD6yB5CFqmZGnTDurKLb7XtIqStkmuCfNccKdNmPYfzmX4dpl3qV26k2HzlXOc8+8MET8P6w/luF0U0QdbXPuZx9fmv0ohk4Ve4cyunsT5wisgoU7KB5CTAzLCO1UdLFDZBImEkSRoZMkmWkqrJkEiSTLJICZBJZEslEkB5SDHgzp055whwMWdOiENMbOnQAdFvEnRAWaGZVE/Cxl+lxRVHcGdOklJryTWSS6ZOnF9QdhEqcY1OwE6dH8SXuS+Pk9yjiOJazfvW9oNrYlmN2Yn3M6dI232QcnLtkVp1p06AiKsmqMpYmogsDt5GdOlmPJKDuLLEyZc9cfiUGX8FmjVB4abH17Tp06ukzzyT2tlngZmGaugsabj1I2+ogPWWOo9TOnSGtm923wD6JQJWxa9vOdOmCPYo9m4yuiEooo7KI+s9gZ06emXCSH5BeVUdVR6x7nSnsIXxKqUYMBbSb3nTpLpCfZg8Nlq/erL+EeI+k12X07vfsJ06ea1H1qHH1ZVYZWOEWdJnVJEMsLOnRoCamJMgizpICVTHgzp0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hQSEBQUEhQUFRUUFBQUFBQUFRQUFRQUFBQVFBQUFBQXHCYeFxkkGRQUHy8gIycpLCwsFR4xNTAqNSYsLCkBCQoKDgwOGA8PFykcHBwpLCwsKSksKSksLCksKSkpKSwpKSwsLCkpLCwpKSkpKSksLCwpLCksKSwpKSkpKSkpKf/AABEIARIAuAMBIgACEQEDEQH/xAAcAAABBQEBAQAAAAAAAAAAAAABAAIDBAUGBwj/xABCEAACAQIDBQQHAwkIAwAAAAABAgADEQQSIQUGMUFRE2FxkQciMlKBobFCwdEUFiNTYnKS4fAVJDNDgqKywheT8f/EABkBAQEBAQEBAAAAAAAAAAAAAAABAwIEBf/EACoRAQACAgEEAQIFBQAAAAAAAAABAhESAwQTITFRFEEiMmJxgSNCUlNh/9oADAMBAAIRAxEAPwDVvFeNJgvNXJ94rxl4rwh14bxl4s0KdeK8ZmivAdeK8beC8B94Lxt4Lyh14Lxt4ryB14M0beImAbwXjbxXgEmC8BMF4BJjSYCYLwCTFG3igW7xZozNBmgPvFmkeaHNAfeLNGZoM0B94rxmaLNAfeC8Zmmxu9iAhY5QToNRy7omcKjw272IcXWk1upso+cuUty8QfcHi/4Xm/S3g6r5Mfvk6bfX3T5j8JnuurCTcKtzemP4j90kHo/qc6qfwtN8bxJ0b5R/5wJ0b5Sbmrnx6PW/XL/Afxh/8et+uX+A/jN/+3k6N8oTt1PdPyjc1c43o9flVX+E/jIX3BqjhUTyYTqDt5fdPnIm270TzMbyauRr7l4hRpkbwb8RMbFYN6Zs6lfEcfA856DU203JVHwnP7zYtnom/vL9ZYvkw5W8V428BM0ciTDGXigWbwEwXilBvFeCC8A3hvBBAdeC8EV5FG809jnRvEfSZV5p7H+18Pvkt6I9tdY+RqI7LMmiT+vrHgyID+vOOCSCUR4MiVf6+EeEgSAxZhGqn9eUPZwEzTK2836E+K/WahSZu3ad6Jt1X6iWPaS5aCTLhGPIyRdmOeU2ZqkU0qexHMUZMKkUtJs2oeUnTYVQxlWbeITbo7sseMtJurGTDmrxCdYm6oky7sr0k2gw42LKek7hN3U6SQbCQcpNoMOFFI9DNTYykXuONp1a7JQcpKuzkHKSbLhkqB3/AFjwg6ny/nKe1dqKlTKgGmjE3OvQeErjbw90fAzh1DWFIdflHikOvyMyl2+vu/P+UcNvr0+f8pFa4oj3vkZIKS+98pjf2+vu/wC7+Ud+cQ90eZ/CBtCivU+Q/GEov7XyExDvQOSj5/ykNTek9F/r4wjee3JfMn7pVyF2CkaG9wB3c5kYDeVu0HaC6nTgBl7x1nXqBbS3wiBSTZSjlJBgF6SzDadZcoVwyjlFJbRQIlwyjlJBTHSSERGFMi+UcISYDSsQjjBaAgYBDlhySAESHFVcqMegJHjyk8ixo/Rt4QOTfDq3EXldtlIeomj2dpKoESrDbYo5EyZt0atsw1HVSD9DNpVElR7cNPCRXKNsWoDa5hqbDqrx+RB+k6qwPGPVRIOSpbEc8Wt8Cb+Umo7AY8TOqAWLMITLCw+wwupnT7NN6a92nlKT6y7s/wBj4mUlZtFAIbQhRQRQHxWitCBKAILQxBoUoIiYoyCFhAjYpMh1pXxzAU2J4W++TSttH/Be1/ZNrcfhGRissiXELcjMLg2IuOMdh8QrqGUgg8x15juPdKOJ2CrsWzMCTfkRczHmtyRH9OIl3SKz+acNIQic9idnCkRmrqtwSM11uFIB4dMy+cdSoub5a6G1r2qHS+gv015TzfU80e+Kf4mGvbpPq7oQY8Tnezq/r0/9vW4H0PkYHpOAC2IQAjMD2p1W9rjqL85PquX/AFSdqv8AnDpZHUxaL7TKPiPpOep4FWBJxAYC18uZ/aYqPmD5TUpbtIPaZj4WEd7qbfl44j95NOKPds/tDSw9RXXMpuNflpNHBWy2HI/cDKOHw6ooVRYDxPGX8Euh8fuE9lNsRt7++GE4z49JrQiGGaOTSIobxQAXjc0WWELCgDEY60BEKQihUQ5YDVWOtCBDlhAtK20F/RVP3G525deUtyHFpdGHVT3jhA5DZVYeslyWU3IZcrWOgJ97hx56S1isbTpANUdKYJCguwUEm9hc89D5RuCoFV1Gt277C50B42/GR7bw6vhqwZVYdlUNmAIuEax15yh9fCUcQovlqAcCrXtex0KnuEa2wqRVl9bKzZyM5Pr3uXuftHmfjx1nJbIapRp7NpYMUaX5VQ7SszU73anRpMX9Ui7EFh8b8pfwm91ZqWFbLTzV8ZVwzaNZVQ1QpAvx9Rb+JhG7U3dosbkNfuNuLFjY8Rcm1xrYAXtoZKG79FctlPqgAXY2IBJFxwPFh0sxHCc7s/fh6nZKUpI4TEvi8xYJQGHOTjxsXtxvpeU//I1ZEr56aMVo0qtFglaijdrVFEFlq+sUBYHMLXAMmFdth8BRW6KFuACVJzNluSCbkm1ydZZfGIKi0ywzuCVXmQOJnnlfaFbD4zFmtWU1TQwdJHoU0T1qlZ8q2qsyKdT6zaAWNuU6PcaqcRQ7asRUq06teiKt1YlEqED1kAVtD7QAv8ZMDqLSXZwsHH7ZPmqk/MyO0lwI9v8Af/6JEIt2givFeUKKK8UodaC0dBIpWitFBeA8CIRoMN4BEN42KEGMrC6kdQY+8ZW9k+B+kDmMXUNOmx4lV593MyhR3nwz6GoBfiKgKaEX1zC1rSYbWQkLUIUtoL+y9yR6p5+HfK+19l4Zab1KlNRZTcpdGa/qhbpqSSQPjKLVEUGNJgqXQOtEhbZBYq2W2iqQlhyNhaUhu1glrmpkVaqVUqn13AWrUJCkLmygueQGptM6hsnCVhmFTIWcuUL0WIe7E8Qfdvlvy4DWTYbdIKQyYqoScuoINwKnaAHKRdeIgbCbsYcPiH7MXxQy17kkOLEEWv6t7m9rdZBT3SwdBKjNTupomnUNV6tW9FPWynOx0GXS3C2kq7P2V2NTsziqjOaLqisKlluCS4OfKSL3110FiOdbD7rrVo5jjKpSomW7AqGUhVBK1DqLLcfvXgbeH3dwVJGUUaCqyqHzhSGUEuucve9jc6x9feLD0WVFKWOYns9QtgpHqoDcnMOmgJ5TP2jsnBNUNStWW7AXGenbSmmoFi18tNTcHrbQm82yaOC7RUo0wxBYFmVzlK3YWLi3GmTp1B+1OVamx9sDEZyqkKpWxIsSGFxpc8rH/Vwmrgvt/v8A/VY1Viwh9v8AfP8AxWIRZvDeMiBnQfeKNvDAlgMMBkUBFaK8UoIivBAYQ7NFmkd4M8CXNGs+hkRqRrPoYGA2z0Bb1bhiCQdRcXNwOR15SSvh1dSrqGVtCrC4PPWVsNiQGNI3Di5APNf2DzH0lu8ox8Xuhh3VsqBWKkBruQCbsLrm1GazW6gSpiN08PRpGowqHIA7lMhJyXZjYjhcsxHl0PSFoyvRFRGRvZdWVrEi6sCCLjhoTA5jA4fC0GpkVKl+yqhUfsdFRdVYAD1yKgIHMQ4fd7AWQGt7S07IXpAi1Naa3AW4a1QXHVppvufhixYqxJ43qOb2Knhfqin/AEiWqG6mGW1qZsDcAvUI9pX4ZtfWRW8YkHD7mYZbjIWBUIQ1RyCoAFrXtbSauE2XSpm9OminXVVAOpubnidSfM9ZOpkgnAIEFNbX7yT9PwkWLxiUlLVGCqOZNu/Tqe4RmFxYqLmHAk28BEC1mgLSO8V50JM8UYIoF0vBmkGeE1IE2aImQdrB2sCfNBeQ54jVkDzGEwM8iapKhxeRl9DInqyF6+kCuouFJ1I5kC/SPBlWnRdWGoKEcOate+ndqflLAlUCZhbQ2PiHrM9KrkVsllz1BqquM9gLaFlOXUNkFyJt2jlM6Rh7R2djWZ1p1VFNmqEXazBWA7NVIp3XKR1PPjwjv7ExrZr4kLnzE5SQc3Zoq+sEFgCuuXLzIGtpbwG8lKqGN8gS2YuVCjMWUAsCQGuvA66qeYmhhds0XfIlVGbkFYG9s17dbZTfpacyqzsrDOiEVHzsXdgddFZrqtzxsNOA8OugJDTMnWcSOF9JvHDeNX/gZ0+x0tRW/efOVdrbAfEYiizFclKo7WI+yUCgAc/Wubma7U7GwjKjaECACSqkqGAQywqiKMioWjTUkZMYTOhJ2kXayK0WWBL2sRqSLLCB8YRIXgvOfx29tNGK0xnI0JvZQel+cfsjebtanZuoUkHKQdCRraxm3ZvrthzvGcNWqh5SjWuJsZRK+KwtxpMnSADQTm9sbyVsPWYHDs9H1bOtwdQL3NiON+k6DDYgH1T7S8R3dZPlhXI0fSHhifW7RD3rceaky7T3ywh/zlHiGH1E1cVselU9ulTbxRT87TOq7l4Q/wCQg8Mw+hlFLttmnXPR1XIRna2XNnAtf3tfEnrLGF2ts2k4ZHoqyhgCuY+0LHQDp9YRuNhP1X++p+MsYfcjBg37EHxZz9TJIe/pBwi8GZv3Ub6taV038q1jbC4So/7T8PJdP9038Fu9h09ijSHfkW/mZrU6YHDynEirshqpooa4AqkHOBaw1NgLHpaTldZJVrBRcmDC0y2vC/KRRVI8U++TCgBHZfhCIckUly9YoGS1L+usRSWckwtu7zLQbIqhn4m/BQeF+p7ppWk2nEJM49tQU9Y7spx1PfWrfVaZHSxHzvL+H34X7dMjvVr/ACNpvPTckfZx3KuhCCchvxvN2YNCkbOw/SMPsKfsg+8fkPGaO1t9aa4d2ohmq2silban7R5EDjaeN4/bBBJckuxJObjc8SZ1xcUxOb+MFrZjw1BtQU+89PxjsFt2o1ZAhCnMCCBoLG9zz0nJHGFj6oZj3An6SzszaJpvYqQT7wINu689e8ess9X0TgdoUqv+G6senBv4TrLgFp41s/Gc72Pz8+U6zZm+NWno5FRejcfg3HzvPNfpJ/tl1HJ8usxexlc5hdW95dNZnHD4qmdUWovVGCt8Vaw8jN3Zm0krURVXRdQc1hYjQgnhIa28uGU2NVb/ALIZgPiBaeXS2cRDXaGYNoge2rJ1zKRb4jT5x1PadJuDofBhOhwuIp1RmQq6+8tjr38xOF9JWOWlWpIFQBkzlsi5icxXV7Xtp85aUm1tfRMxEZdAKi9R5iSflCrxIHiQJ5emOU/aHnJe2BtPXPSfqZd3/j0cbfo3sKiseiHtD5Jcx1HaFarfsaD/AL1YNRTyIzH4CcHg9s1aX+HUZL+7p8pv7N36rIR2pFROdwAw7wRb5zG3SXj1MOo5YdPg933JD4l8zjgqXFNfAc/EzbAAFoztIM08bQ81JGTEYT3Shhihv1MUKq1KqrxtPLN+MV/fGZeBVPMDKfpPUMVhM/O1u6cvt/canX1zFX5FDY+RuDPRxX0tlxaMw87TaHUSZdoDr5y1j9xMQjHs3DDpUXKfNdD5TGxOzMTSNnw7nvpkVB5aGe6vUV+WM8ctBtpoo1YTBr4JMZiFsPUp6ueGa/BfDSRYliTlCVM3u9m2bytLuxa5o0yKiMjMxJDDW3AXE73rf8KazXy2aWBVQAqgAcLASlvFSX8nfMAbKSt+Ia2hB5Syu106/IyFk/KHWmNATz+enhO7zEVc1icuY2TjahsEN+gOv14TqsNhKhH6Sp/pQAebcfKDau61LCIKtI2csFYD2SDc8PESCjtJugmfDbaMy7vGJbVNsqBATlBJC3JFzxNjz75BWxqrxPwEzauKZuflpM6tjkDZblmPBVGY3+HCaTaIcRGXc7j7Yb8qYC4BptpxuQVIJHnG+kOhUqFKmVmCAr6ovoTfhxljcHYNVT21RQlxZVJu1jbXThO02hWp0qZd7WA58+gA6z59755M1bxXEYl4Xg/0r5EvccQQRbxuNJs09hDm5v3aTXxmJ7R2cALfkoAsOXjI5761nH4mEz8MTFYJ6eocletyCPESXAEs6re5JAFz+M2MFs9MTUFKoLo176kcBcajvE7TY+42DokMlJc3U5mI+LGefl5tPENK1z5l0eHrm2ouOR/GWM3SQoQOEkN+M+bLc4NHZx/9jCdOMHzkDie6KNbvMEigbxhGscBG3M0Qxk14ThNu7zuarU0soUldALm07SvjQt+c8g25U/vFQ8CXJ8zPT08Rt5hnfOPDU/tJ73zfSUcbhVqm78eo0matdhzjxjWn0MV+GHlIuwlHBjNfYGy6ef13seCnl8ZkptA9BJKeOJZdOY+s5vWtq4WJmJdftjdM1qeUaHkw1HlOZb0d44ewaJHVs6/KerYaoCq200Hx0lnsjxM+ZHJavqXoxEvMMJ6KWYD8qxBPVKPqr8SdTOy2Ruph8MoWnSGn2iASfEkazeNMc4jpa2gnM3mfa4VymmmgHK1pye/mNvh7Dk6zssRTLDQzmtubuGspW9ieY++WlsTEkxmHmlPaDDkJMuLLcZfrej3Gq3qmky9SSDN3YHo9dSHxDBrcEUWX4nnPbbqa4YxxyO6OyjftG0v7I5kdTO6QWAF7xuHwaKOHkJYyjlpPBa205bRGByjl9JILdZEBHqoHK8zUmIhhB7hFmhTR3xQhooEQa3fHZoBBrOsor1sGpnObX3Eo4g3YEN1GhnWKBA46TrI8ux3ondQexrsD0bUTC/MraCm1lbvtPbsnWMNETuOW0fdNYeJtu7jlOuHv3qZs7ubpYio4aqopqpvY6kz1BaYj0QdJ1PNaYxlNYV8NRK26WlqEqYbTHLoCdYhS74YXvIE1PTU6TH2zt6nQ0Ju3Sa1Q6XPKeQ7w7QL4moSeBsPhN+Dji9vLi84h1/599E+kI35B4pPPhi4Ri57uxx/DHez0ilvynNTLuF3wosbHTxnlgxckTGTmem45Xez2mniAwBGokoWcduFtIuGQm4HCdiD3T53JTS2G9ZzGR+EQaNvCUmbo6GMJijAY/dGMDDnAMLm8ojt1jwwEay2hBEB17xop2h1jlgNFuUIPdDGgmA7NrAacRTviDwDE0JiuIGZjscQDYXnkW3tKzHhc3nstfCA6zKx26tKr7Sgzbj5NJc2jLxztRF2k9Jb0b0L8D5yGr6MqR4Eien6iPhn23npqRyVJ249GS+8ZNR9GKAgl28JfqYO2d6P1Khm6zvab31mbsvZCUVCqOHWaY0nivbactIjEJhETIxrCvfM3RHWKEGKBHlgY2hCw2lA4xMtoGPSP8YDAYrXjmGkYsCRRCZGIbQEFhKiAQhIDS1o7NETGtKHNGgwAx1+kACnEVhvBIGkwgRxigLJDwhCwESBK0NoILwDFIq+LVLZ2C3Nhc2uYIExkZiigFOMe/GKKWAeUAiigNMcIooCjhFFCon4yQRRSAQJFFKgmNPGKKRRMIiihDowwxShscIopFlBiKKsVJUEg6EgEjw6cBBFF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800702223"/>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907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5127231" cy="4033502"/>
          </a:xfrm>
        </p:spPr>
        <p:txBody>
          <a:bodyPr/>
          <a:lstStyle/>
          <a:p>
            <a:r>
              <a:rPr lang="en-US" dirty="0"/>
              <a:t>A person with HIV develops antibodies to fight the virus.</a:t>
            </a:r>
          </a:p>
          <a:p>
            <a:r>
              <a:rPr lang="en-US" dirty="0"/>
              <a:t>A blood test for HIV looks for these antibodies.</a:t>
            </a:r>
          </a:p>
          <a:p>
            <a:r>
              <a:rPr lang="en-US" dirty="0"/>
              <a:t>HIV tests can also look for HIV molecules called </a:t>
            </a:r>
            <a:r>
              <a:rPr lang="en-US" i="1" dirty="0"/>
              <a:t>antigens</a:t>
            </a:r>
            <a:r>
              <a:rPr lang="en-US" dirty="0"/>
              <a:t>.</a:t>
            </a:r>
          </a:p>
          <a:p>
            <a:r>
              <a:rPr lang="en-US" dirty="0"/>
              <a:t>When tests find HIV antibodies and/or antigens, this is known as an HIV-positive result, meaning the virus is present.</a:t>
            </a:r>
          </a:p>
        </p:txBody>
      </p:sp>
      <p:sp>
        <p:nvSpPr>
          <p:cNvPr id="3" name="Title 2"/>
          <p:cNvSpPr>
            <a:spLocks noGrp="1"/>
          </p:cNvSpPr>
          <p:nvPr>
            <p:ph type="title"/>
          </p:nvPr>
        </p:nvSpPr>
        <p:spPr/>
        <p:txBody>
          <a:bodyPr/>
          <a:lstStyle/>
          <a:p>
            <a:r>
              <a:rPr lang="en-US" dirty="0"/>
              <a:t>HIV &amp; AIDS</a:t>
            </a:r>
            <a:br>
              <a:rPr lang="en-US" dirty="0"/>
            </a:br>
            <a:endParaRPr lang="en-US" dirty="0"/>
          </a:p>
        </p:txBody>
      </p:sp>
      <p:pic>
        <p:nvPicPr>
          <p:cNvPr id="4098" name="Picture 2" descr="C:\Users\Gail\AppData\Local\Microsoft\Windows\Temporary Internet Files\Content.IE5\E4ZA7ZCP\MP9004095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195" y="1629946"/>
            <a:ext cx="3158837" cy="210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90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1000"/>
                                        <p:tgtEl>
                                          <p:spTgt spid="4098"/>
                                        </p:tgtEl>
                                      </p:cBhvr>
                                    </p:animEffect>
                                    <p:anim calcmode="lin" valueType="num">
                                      <p:cBhvr>
                                        <p:cTn id="12" dur="1000" fill="hold"/>
                                        <p:tgtEl>
                                          <p:spTgt spid="4098"/>
                                        </p:tgtEl>
                                        <p:attrNameLst>
                                          <p:attrName>ppt_x</p:attrName>
                                        </p:attrNameLst>
                                      </p:cBhvr>
                                      <p:tavLst>
                                        <p:tav tm="0">
                                          <p:val>
                                            <p:strVal val="#ppt_x"/>
                                          </p:val>
                                        </p:tav>
                                        <p:tav tm="100000">
                                          <p:val>
                                            <p:strVal val="#ppt_x"/>
                                          </p:val>
                                        </p:tav>
                                      </p:tavLst>
                                    </p:anim>
                                    <p:anim calcmode="lin" valueType="num">
                                      <p:cBhvr>
                                        <p:cTn id="1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5467060" cy="4033502"/>
          </a:xfrm>
        </p:spPr>
        <p:txBody>
          <a:bodyPr/>
          <a:lstStyle/>
          <a:p>
            <a:pPr marL="0" indent="0">
              <a:buNone/>
            </a:pPr>
            <a:r>
              <a:rPr lang="en-US" dirty="0"/>
              <a:t>One major milestone in HIV prevention was the first approval of daily oral </a:t>
            </a:r>
            <a:r>
              <a:rPr lang="en-US" dirty="0" err="1"/>
              <a:t>PrEP</a:t>
            </a:r>
            <a:r>
              <a:rPr lang="en-US" dirty="0"/>
              <a:t> in the United States. This happened for the first time in 2012, marketed under the brand name Truvada</a:t>
            </a:r>
            <a:r>
              <a:rPr lang="en-US" baseline="30000" dirty="0"/>
              <a:t>®</a:t>
            </a:r>
            <a:r>
              <a:rPr lang="en-US" dirty="0"/>
              <a:t>. Truvada</a:t>
            </a:r>
            <a:r>
              <a:rPr lang="en-US" baseline="30000" dirty="0"/>
              <a:t>®</a:t>
            </a:r>
            <a:r>
              <a:rPr lang="en-US" dirty="0"/>
              <a:t> is a combination of two antiretroviral drugs:</a:t>
            </a:r>
          </a:p>
          <a:p>
            <a:pPr lvl="0"/>
            <a:r>
              <a:rPr lang="en-US" dirty="0"/>
              <a:t>Tenofovir disoproxil fumarate (also called TDF)</a:t>
            </a:r>
          </a:p>
          <a:p>
            <a:pPr lvl="0"/>
            <a:r>
              <a:rPr lang="en-US" dirty="0"/>
              <a:t>Emtricitabine (also called FTC)</a:t>
            </a:r>
          </a:p>
        </p:txBody>
      </p:sp>
      <p:sp>
        <p:nvSpPr>
          <p:cNvPr id="3" name="Title 2"/>
          <p:cNvSpPr>
            <a:spLocks noGrp="1"/>
          </p:cNvSpPr>
          <p:nvPr>
            <p:ph type="title"/>
          </p:nvPr>
        </p:nvSpPr>
        <p:spPr/>
        <p:txBody>
          <a:bodyPr/>
          <a:lstStyle/>
          <a:p>
            <a:r>
              <a:rPr lang="en-US" dirty="0"/>
              <a:t>PrEP Progress</a:t>
            </a:r>
          </a:p>
        </p:txBody>
      </p:sp>
      <p:sp>
        <p:nvSpPr>
          <p:cNvPr id="4" name="AutoShape 2" descr="data:image/jpeg;base64,/9j/4AAQSkZJRgABAQAAAQABAAD/2wCEAAkGBhQSEBIQEhIQFA8QDxUQEBQQEA8UEA8PFRAVFRQQFRQXHCYeFxkjGRQUHy8gIycpLCwsFR4xNTAqNyYtLCkBCQoKDgwOGg8PGikkHyQpKSksKSksLCwsLCksKSwqKSwsLCksLCwsKSkpKSwpLCwpLCksLCksLCwsLCksKSwsLP/AABEIAKgBLAMBIgACEQEDEQH/xAAbAAABBQEBAAAAAAAAAAAAAAAFAQIDBAYAB//EAEIQAAIBAgQEBAMFBQcCBwEAAAECAAMRBAUSIQYTMUEiUWFxI4GRBxQyUrEkQmKh0RUzcoKyweGi8ENTdIOEkvEW/8QAGgEAAgMBAQAAAAAAAAAAAAAAAAECAwQFBv/EACwRAAICAQQBAgUDBQAAAAAAAAABAhEDBBIhMUEiURMyM3GxFGFyBSM0YpH/2gAMAwEAAhEDEQA/AMniX3tH4On3PaRBbmXUp9B8zMMfc5t27LFBZPG0xtHzNJ2zLJ2zrTp06RInWiWixYANtEIj50YEdo0pJLRLR2BC1ONsRJ7RCsLJWRfeD33kVWx7bywacjalHuHuKbUYzxL0JltqcjZJKwOpZmw67wjhc58mIPvBTJIXow2oe1eDcYLiVh13ENYXPkfqbGeWpiHXoZbo51b8Qk4znEujmyQ/c9XSsD0IMkDTzzBZ6R+F/kTD2D4o7OPnL46hPvg0w1UX83BqAY5RKGFzWm/Rh85cDy9ST6NSkn0PvFBkRMUGMkSho/VIQZ14AK0jMcTGExgcY0iLFjAaBFjoggA20iIk5jCkAPIsOnfylvDp3841aYCgdzuZYpic/I6VHHm6VEgnThFmYoOizhFgISLadEgB0SLedABJ0dadpgFjbRLR9p0BWMtOKx8SAWRFJG1KT2jY0STKr0ZE1OXiIwpJWTTB7JIXoQi9GQPRkkySYNamR0vJaWZunqJOySCpSkrT7JcMI4bPx3uph3AcSsOjXHqZiKmHkQ1L0JENtcpgk4/K6PWsJxQrbNtC9DGq42YTxejnLr13ELYLiYDuVPvLFknHvk0R1E4/Nyes8ycGmHwXFTeYYQtQ4oU9RLVni+zRHUwffBo9USCUz6me8nGc0rfiliyR9y34kPcvRbwa2e0h+9K9XiVOwvB5YLyReaC8hm8SZxeJGLAWFrzQ0muAfMRwyKfQ4ZIz6HXiXjgIumTLDyqkLm8sCR0lkonKk7ZwpO3YoixBFEgRHTp0VVvsICEklHDM5soJ9oeybhRqlmbZZtMvyCnSAsBeaYYG+Wa8WllLmXBhsDwjUfc7CG8NwIv7xvNgqgdIt5pWGK8G2Onxx8Gfp8G0h2kh4QpeUO6p2qT2L2LdkfYzNfgqmekE4zgdh+EzeXnXkXii/BCWDHLtHkuMyWpT6qZQKz2PEYJXFiBMxnPB4ILJsZnnp/MTFk0dcwMFGkS3jMC1MkMJVMytNcMxcp0xhEaRHkxsYxpjSI8xjRkiNqchfDy3QplzYS3VysgXvL4afJNborgkrAFTDSs9CF3XtIjSlXKJJgZ6MgajDNTDSlXo2k0yaZTUsOhIlinmlRe94cyzhvWoZz1nYvhT8pm79Hkcd1D4BiZ+46gSUcQt5SvXymonVbj0kS0/SZJ4tj9SFtRdOfuegEac0qN3tIVoekL5Wypuaeo+tv8AeQpDUUJkbk1VLEneerUvwj2H6Tz6njw1RSyhVB2Am5y7FB0BHaXYXy0bNO+0W7TomqJqmk1HmAjgY0Qlw/ln3jEU6X7pN3/wDc/0+c5cYuTpHASt0ifK+Ga1ddaLZOxba/t5w1T+zuobXqKPPY7fznomHwiooVQAFFgB2AgqjnLtjThlVRTW+olTq2W9wb9LkdpvWngjpR0sEuTKn7PGuBzCb9To2A+sJ5dwItJtRfUfVf8AmbYJ/wB2jgsksUFykWR08Iu0gLRoOGKhQEAFmI6nyG8tLhm7/pLQf4hU33UMvlYbMPl4T/mli0sLwHWp1Q6ra+tuoXZEA6sfM9JZq0Qg1O2le5NgI7OM5XDIKjo7IW0jl2JB0k+K5AAsp3vBfFOM5uD1U9YvUsdSVEddKsSCpGq9xbp1jEFaWE1C4Jseh/pcTqmVEg2cgkWBO9vXa28mwBC0E6nRSAIW7m6qAV6XJ2t0vftBbcYLbw4TMW/+DWX/AF6YAEP7JHdm6joSOnaSHBKNyQB69P1lfhnMnxGEoV6qCnVq0g7ot7IT2F5ZzJb0mG29uvuJVmm8eOU0uk2SjFNpCU8Ip3FiPTpJPuK+UZli2pKPfp7mW4YZvJjjN+UmEopNoC5lw1SqghkB/kfrMLmX2fVQ55JDJ/EbEenrPUXESmISxxn2UZMEJ9nneZfZtZKXJb4hHxNZ8JNuosNt5Gfs3bkC7AV9didyhXttPSrRKo2h8GHsR/TY76PKsV9m9ZKbVOYh0qTYBrn0mQagxFwDPes5ps2HqqpsxpsFNgbG2208hVrC1refvLsWjhkfsZ82GMa2gbJatiwOzXhctB+MGmorDbVsZbpttOrjgscVFEEqBOZU7P7yqGhHNU2BgvVODrMe3KytrkeTIauBd91W4k+Cw5qN/CJoqICi0v0mj3rfLocUUcvx+kBG8LDse8JLWBgPilPhFh+IbgjrM9l/ErrYNf5zqyyxg9rLdto3zUwe0oYzJkNyBYyjg+JFbqZffNlIsDcnykntmueRUAHXS2nvC+BwRIudpPg8tF+Yw3PS/aELTHj0EU25/wDAsF4rAkbiFOHMz0nSeh85QzLHqim5gnBYp2a6+cx6vFDHJOA1LY7PUlMfaZfBZ1U8KdTNKp2HtKoTUujoQyKfR5lebn7LcJerWqflRUH+Ykn/AEiYQmel/ZPT+DWbzrAfSmP6zPp16zladXkRvQszHDqscVVqMgAs1mtubuLb38hNKalpjOCWNSrWLklQo0qTsLsdyO5/T+c3pnWNmcUv5h8jf9I374vmf/q9vraP5gHcDt1A38o6KwK9aoHHw2QupuNwd/ynyBG3zk9OpcX/AJHqD3BmU4fwlV69T7wldqaoyoMRpZUPMWy70xzGKrfUrMBY73a5v5rowxVwuJ01GIZcMK72IW/M0JcDYb3G+3ewLVAVuOsTaki8zl/EDF25qoVCP4Najqfy3uRe28g4idVwtFGrKlqz0w7CoQ5RKoF7MDq2Bub+IDvvBPFeMNTB0awrV1V8RUUK5Kv4OaNuXTD6rITbqN7bi4v/AGgBKWEogEogrHcVCp3pVGY3KsWY7m53ub3vC+Ao1dQFaD66ughHPMso5S7kN4rjwi2566bmefZZm61MVhuTmuZYlTWAqI+D04aqpBH96mHVQt/M2PmOs2y5YowdShppU6bU6y2GpqSo+vxMGIJ2N2FxvffvMHw/mtRa+GwlDM8TjqVJ6dKoMLl1D7tTpLZbVcUTsoHdSx2iA9NoUFRFRFVUUAKqKFVR5ADYCZ7KcVzKVfUajWZb63YkEn8KA7aBYWYXDb2JtNJ2mcy+oxpV1dgxTSoslBdCb6UApsTptuAwFtR3aZ9W/wCxP+L/AATx/MvuG8uty1tsN+pv3MtSllJ+EPc/qZdi0cr08H/qvwGRVN/ca05I2oYlJpovkj4JIj9DEcxX6H2jER1z4D7Tx/MRavWXsteoB7Co09crN8Jj/Aehsenn29547mr/ALRWG4+M/Xr+M9Zq0svUyjOuAXnbWTV+UgyXDVwVB8xeRZqt6Lj+EwJw/hcQafiACjpc72m6+aM1cB7MGGgwFTBdgojs0aquzCy+fnI8ixg1NfrOdlisudRfgi4+TR4aiEUASVqlhGLXBEFYnGh6vJB3t4rdhOlwuENIq5pjuY2kdBB7YEHqJqqOQU7d7yQ5EnrObm0uWct1oL9jB4rBadwbTW8L4BRTDndj3MlxXC6OLXIkJwzYVNm1KPPrLtNhnidzG3aD5MEZtnS0gd9+wgPF8YgrZL3MgyrLmrNzatyt9h5x59XGC4F0rZNh8K+IbmVCRTvsPOavK8pLWCiyiTZRlWqxYWQdBNNRUAWAsBOP6sz3SLMeF5PVLoiwGXLT6C7ecv3jFMfeXpJdG5JJUjy4meofZUf2Wp/6hv8AQk8sM9O+ymp+z1B5Yj9aaf0mXB8z+xy9N9RGzrG5C9up9h0H1t9Jk+A3+LX/AMC/6zNSzeI/SY3gltOJri/7h/lUH9Zrs6xdfKkrZm5d6Qq0jTqoBhabPyl5ZOuqyXD3CaSp8Kkjc3I2d5lKWDq/2m1fQVomhyy5ZGD7L4Qoe4NwDdl2sQOt5o+bFYqMlwNWH3jEBk+KQPiKuLIekK1azM9UAbtqAte+g7mT/aVS1UKJtcrX2stcnU1Goo/uiDbex9CRYkgSrwsQuPxakgMzvUUUzV0Paqyvr30OykrubEEkWO9iHG+DNbDBFpc08z8PL5hGqlUTUF1oAQWHiJst79QCD2AoZvQD4SnVbE1kbnVCzpgcwTmHRU2OHpMtRRb969mA3vtaDGY+k2Cp898W/wC01LVMLTqK4rNTq1ACjEVE06tQVgBsuxWT8dLfLafN0kq1LXq5KKX5TKQVqh1G56G9j32vH8T0DiMuohKbOX5L6USnUZQ1E3axRgdmtew6g3ElYUak4qnUoM+1Si1Ik28QdNJ1C3ckX2nl2Q4ygjUq1FMzy9DVwdVMOuKSrhcRhMViBTSrymYhVLGzKtiuoHebTBUOYlNlw1bDVvCjvU0JVCKF1FjTb4pO6jUOoJIHfzfJsFRpcnNBlhOXpXXk1KuYV6uJpocRy0xH3djoPxDfR1B39YCPcNUyuT4Z0XGaqZQFtj8IBiNRuFQXBsQT2JYkWBmjL2mZy6mFrYwBCAVe7FWGtuYx7sb9TYncg3AAmfULdimv2f4LIfMg9klT4X+Y/rCGuBMjrfDPo/8AsIR5sz/0+V6XH/FE86rJL7ktd9pHhn3kFWtIqVbxTbZVQRxL2Ajg8p4yr4AfeKlbp8o75FQjtek6+asvUjqCOo3HXrPBcxzYJiaiNZWBG3iAF1Bt4t/rvPcFrbN6XngPEOTFsU6i5tYX87XF/wCUsxTcXaRVm6HY7iFdkBBZiBYQ3hauw8piMZkb0mVyvhDDcdt5sMG1wPadLDOUr3KjHJKuBc5p6qR/lB2WcMjZ2YhiOg7Qvi/wH2iYN7qD6Sfw4uW99kQTnFOpRF0N1P1Ey+X5k1GsztuW7+U9Bx9DVTYekCZTw4lTxVBffYSnJDI8i29E4ySXI6jxaLfiEt0+Jr9x9DLtPh2iv/hr9Jbp5VSH7i/QTSlLyyFoHDP/AEEFZzxArIV2uRbaao4Gnb8I+gmD4sytUqKyC2o7iVZ24wbQ1VlLJsp1uL9Opm9y3BAkADwrBGSYPTTH5m/Sa7B4fSoHfvPO/Ul+wY4/Fnz0i7RawAHSWqbSmolqmZqR06LayS0gptJQYwPLCZ6D9lmI2xCfxI31BH+wnnl5rPs4xenFMn/mUj9VYH9LzJhdSOPgdZEeoYip4j9ZicgqaMyrL5mqP+oMP5CazEVP0mHrvy81U9ndf+unp/Wal2dlnoIqxwqSgK0cKsQxcLlyU6r1g1QvUvfXVdkUFtWlVOwGrUR3GtuxsLnNlPnROdEBS4xf9kcmpygj0n1hmXRasgvcK3n+UynjMWWypH5jKeVQLVBVqk2FRFZtdNkZ9r91B9jLmcoalCpTW+pksLGxB6gjxL3HmIKpUHXAVaLLUXTTqEEsNbnUziwpl7dune9l6RiDnC+K1YPDNe96K3JZ33Gx8TksRcHckzyuvQwq/eGxFHFikKmLrUFbNmHMxGGqlqqvSUDk1G3dOt9vMGbrg/H1Gw6hwCi6lV+ZrYkOfA2wGwIsVutrC+0mbhTBGqaxwmGNVnNRnakrMahbUXN+9947piCmQ5TRwtIpQ5gp1G5vxKtWoxZlUXvUJI2UbSUUyKlRuXSAdSNYa9Vr22I0CwJBJ8R3A+VHLDWUNz6iOS3hKi1h3vsOvlLnOkJK00SXBDkVfwsPUfp/xChrTN5PXs1Rf+9iRChrzB/TP8aK9r/LL9T9VlmpWldMR4pWrV5V+9bzoGcOYqv8P6yOlidlPt/tKNXEXpfM/pKtHGeAewjFYRqV7M4955dmbfGY2sST3v8AvHv395v8Zi7O3znnWNqa6zn+I/qZq0q9RTnfpHuupCDuCJXwI2t5bS1TXaZ854KVZ6T7WN1PaxnSckuzFV9GjxKeA/4T+kGcPYnXTHmpKn5GRnMWqoRRBY2tfsPnKnDeFq0HanVUgMdSnteLd6kOuDU9oNp5gqVDTJseov3EJBpk+KMFzKiaL6+m0lOe2NoSVs0xzFfzD6zhmYPQ39oAyrhJtmrOx/hvt85qMPhUQAKABHG2rfAnS6BGN4kSnsxIPtM398OLxC/kUzS8VYBKlBrgalFwfIwFwpgtKmoep2E5uvyOCrwwbSjfk1mV0Lt6LDimUMup2X1MvJObiVRNunhtgiZZMpkKmSKZcaCxTMsAyrTlpYwPKrwhkWP5OIpVeyuNX+E+Fv5EwcYoMxRdOzhJ1ye01qm1+0y3EWWVKlalVpAEoBe7Abq2pevuYzhjiQVKQpOfiILC/wC8o6GFDjBNid8o7MMinGy5Xx2hdVifQNTHa9rswEjTOqekFnpoSLlWq0tSnyOliL+xME5xSWvRakxIBsQQxUgg3G43nn+Z5EEqEK40H8PMq1i3r++O94Etx61QzWm5ISojEC5CspsPPaTc6eWcMr93xC1NSWIKNpWrcg27lj3Am9++GDDcFudGPWuCPMTOVeJaYJBZrg2Nkc2P0kR4nTsKp9qTwCwnw/gXoKyOyW1FgKenSxZU1MfACDdT3N9Rv2sV58yx4k8qdc/+3/UxP7ebtQr/ADCD/eOmFmp+8+sT7z6zMf2pVa/w2S1jd9JuL7iwOxjsRm1uh+t4qCw+Kig3AAJ62HWOOKgGljdS3JHXt0kvNPrEo1wkDk32EMRjIKr5jY+Z7WiVKZbqSJGMEB2k0iNlxM4HJa5tpa/Xtb/iZcce01FrVDbbYCM4nxAVNA6tMgcM3kYrd+lGeeRp0jcZ1xqgVKieIugbSCLrt0PkYGyzMBWZnAIu17HtfeZ98MbfhP0jsmzLkOQ4IVu9uhl+nm1P1cEHJyRtQNpieKaA5t/MCaKrxBTC31rb33kFPIfvXxHJVSPCB1t5zdmi5x2xIRe12FMjoqlFAoFtI+cvV6QYWP8A+ShgsI2HAQtqQbAnqPQwirTSuFRBmVzDMa1KqtIrcObI/b5zRYHBBRqO7nqYuOwgcC/Ubg+RlMZsqnQzAMOx7+sS45YPkKswlTFY4ILk2tK1XEO63prfyJNhMTn1auH01brfp5GV5suxWOMbYSzniA1jyafRjYmH8swmkJTHYb+8y/DGDu2v8ov85uMqpblpwNRleaaQtu+aggqg2tJUkIkymTOoSiPUyMR6wGT0jLSmU6bSwpkgPMWEZJbRtphRwREcg3BsR0I6iFcDnL6gHYkesF2i2klKmSjNxdo9BwKo63tv7mSvgEPVV+kzGQZvYhSf+ZsaLBhcTZFqStHVxyU1aKRwS/lX6TjThHkxpw8kWFFaUa1GX+RF5MB0DeVFFKEvu4nciFgDeTEOEB6iE+TF5MLAB/2MApUEi5vJaeEdEO+ojoIY5UcqR2KgNhsVc6WBDSXHuKaF22AEv4gKo1NYW7zA8TZ7zm0L/dj+chOe1FWSagihTrfeKzue2yj085aOFEzuFxjUXLAXU9RCtPiGkepsfWbtLkhsryY+XyEBQEd9xRuqqfcCV6eZ0z0dfrJ0xi9iPrNnDGBc64aS6ugAIYXA6EXmpw4soA7C0DVczU1UpAgsx6DsB3hoRwUU20KTZSz2rai576SR7wZwvxAKyBGNqiix9fWXOIKlqTeotM/gOEq1xVRgh6i99x6yuc5KaSVjVVybUVBAGa5WtavSP5CS3qOwlHM85r0PDUpgk7BlPhML5FSYpzH/ABuL+w7CWpqT2iprkK0RYADtAnGCqaNzbUDtDRMyHEGJNbEJQHQG7SGomowdkUW8jw2mkvm+/wAprcFT0qB8zA2Co3YDsP0EOoZ5zGrbkX6SN3MmWSrIlMepmg3kkeojFkqCMCSmssrIUlgCSoDy8GLIwY8Gc84I60QzgYsBDQ1jcdZpci4gtZWO8zLTgZKM3Hosx5HB2j1fD4gMLyfTPNsuz96Vh1WarL+KkewJsfIzVHIpHSx54zD+iJokVLHK3QiSioJYXiaJ2iO1RNcQztMQiIasqYnMkQXZgPnATdFomVcZmC01LMQAJncz4zUXFMaj59pk8dmb1Td2J9O0qllS6M2TURXEeQjxDxM1Y6VNqfT/ABQdSy4kXbvBtV7OpPQMCZqAwIBHQiatJijkuU+TJbk7YHqZNfuZTrcOnsR8xNLO0zc9LjfglZja2SOu9tvSVhSt3P1M3b09pk8fTAqMB0vMeow/CVxY7GcMJ+037gHrN0J57hmalVFRfn7TRf8A9Mmm9yD5TRpMsdlN8g+QhjKHMdF7atTewhMmwgrIsSaqtVtYE2W/cDvCbtOgqq0QYKz2irqqt+dbe94SpJYAeQmW4lxb8yklMFmD6yB5CFqmZGnTDurKLb7XtIqStkmuCfNccKdNmPYfzmX4dpl3qV26k2HzlXOc8+8MET8P6w/luF0U0QdbXPuZx9fmv0ohk4Ve4cyunsT5wisgoU7KB5CTAzLCO1UdLFDZBImEkSRoZMkmWkqrJkEiSTLJICZBJZEslEkB5SDHgzp055whwMWdOiENMbOnQAdFvEnRAWaGZVE/Cxl+lxRVHcGdOklJryTWSS6ZOnF9QdhEqcY1OwE6dH8SXuS+Pk9yjiOJazfvW9oNrYlmN2Yn3M6dI232QcnLtkVp1p06AiKsmqMpYmogsDt5GdOlmPJKDuLLEyZc9cfiUGX8FmjVB4abH17Tp06ukzzyT2tlngZmGaugsabj1I2+ogPWWOo9TOnSGtm923wD6JQJWxa9vOdOmCPYo9m4yuiEooo7KI+s9gZ06emXCSH5BeVUdVR6x7nSnsIXxKqUYMBbSb3nTpLpCfZg8Nlq/erL+EeI+k12X07vfsJ06ea1H1qHH1ZVYZWOEWdJnVJEMsLOnRoCamJMgizpICVTHgzp0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hQSEBQUEhQUFRUUFBQUFBQUFRQUFRQUFBQVFBQUFBQXHCYeFxkkGRQUHy8gIycpLCwsFR4xNTAqNSYsLCkBCQoKDgwOGA8PFykcHBwpLCwsKSksKSksLCksKSkpKSwpKSwsLCkpLCwpKSkpKSksLCwpLCksKSwpKSkpKSkpKf/AABEIARIAuAMBIgACEQEDEQH/xAAcAAABBQEBAQAAAAAAAAAAAAABAAIDBAUGBwj/xABCEAACAQIDBQQHAwkIAwAAAAABAgADEQQSIQUGMUFRE2FxkQciMlKBobFCwdEUFiNTYnKS4fAVJDNDgqKywheT8f/EABkBAQEBAQEBAAAAAAAAAAAAAAABAwIEBf/EACoRAQACAgEEAQIFBQAAAAAAAAABAhESAwQTITFRFEEiMmJxgSNCUlNh/9oADAMBAAIRAxEAPwDVvFeNJgvNXJ94rxl4rwh14bxl4s0KdeK8ZmivAdeK8beC8B94Lxt4Lyh14Lxt4ryB14M0beImAbwXjbxXgEmC8BMF4BJjSYCYLwCTFG3igW7xZozNBmgPvFmkeaHNAfeLNGZoM0B94rxmaLNAfeC8Zmmxu9iAhY5QToNRy7omcKjw272IcXWk1upso+cuUty8QfcHi/4Xm/S3g6r5Mfvk6bfX3T5j8JnuurCTcKtzemP4j90kHo/qc6qfwtN8bxJ0b5R/5wJ0b5Sbmrnx6PW/XL/Afxh/8et+uX+A/jN/+3k6N8oTt1PdPyjc1c43o9flVX+E/jIX3BqjhUTyYTqDt5fdPnIm270TzMbyauRr7l4hRpkbwb8RMbFYN6Zs6lfEcfA856DU203JVHwnP7zYtnom/vL9ZYvkw5W8V428BM0ciTDGXigWbwEwXilBvFeCC8A3hvBBAdeC8EV5FG809jnRvEfSZV5p7H+18Pvkt6I9tdY+RqI7LMmiT+vrHgyID+vOOCSCUR4MiVf6+EeEgSAxZhGqn9eUPZwEzTK2836E+K/WahSZu3ad6Jt1X6iWPaS5aCTLhGPIyRdmOeU2ZqkU0qexHMUZMKkUtJs2oeUnTYVQxlWbeITbo7sseMtJurGTDmrxCdYm6oky7sr0k2gw42LKek7hN3U6SQbCQcpNoMOFFI9DNTYykXuONp1a7JQcpKuzkHKSbLhkqB3/AFjwg6ny/nKe1dqKlTKgGmjE3OvQeErjbw90fAzh1DWFIdflHikOvyMyl2+vu/P+UcNvr0+f8pFa4oj3vkZIKS+98pjf2+vu/wC7+Ud+cQ90eZ/CBtCivU+Q/GEov7XyExDvQOSj5/ykNTek9F/r4wjee3JfMn7pVyF2CkaG9wB3c5kYDeVu0HaC6nTgBl7x1nXqBbS3wiBSTZSjlJBgF6SzDadZcoVwyjlFJbRQIlwyjlJBTHSSERGFMi+UcISYDSsQjjBaAgYBDlhySAESHFVcqMegJHjyk8ixo/Rt4QOTfDq3EXldtlIeomj2dpKoESrDbYo5EyZt0atsw1HVSD9DNpVElR7cNPCRXKNsWoDa5hqbDqrx+RB+k6qwPGPVRIOSpbEc8Wt8Cb+Umo7AY8TOqAWLMITLCw+wwupnT7NN6a92nlKT6y7s/wBj4mUlZtFAIbQhRQRQHxWitCBKAILQxBoUoIiYoyCFhAjYpMh1pXxzAU2J4W++TSttH/Be1/ZNrcfhGRissiXELcjMLg2IuOMdh8QrqGUgg8x15juPdKOJ2CrsWzMCTfkRczHmtyRH9OIl3SKz+acNIQic9idnCkRmrqtwSM11uFIB4dMy+cdSoub5a6G1r2qHS+gv015TzfU80e+Kf4mGvbpPq7oQY8Tnezq/r0/9vW4H0PkYHpOAC2IQAjMD2p1W9rjqL85PquX/AFSdqv8AnDpZHUxaL7TKPiPpOep4FWBJxAYC18uZ/aYqPmD5TUpbtIPaZj4WEd7qbfl44j95NOKPds/tDSw9RXXMpuNflpNHBWy2HI/cDKOHw6ooVRYDxPGX8Euh8fuE9lNsRt7++GE4z49JrQiGGaOTSIobxQAXjc0WWELCgDEY60BEKQihUQ5YDVWOtCBDlhAtK20F/RVP3G525deUtyHFpdGHVT3jhA5DZVYeslyWU3IZcrWOgJ97hx56S1isbTpANUdKYJCguwUEm9hc89D5RuCoFV1Gt277C50B42/GR7bw6vhqwZVYdlUNmAIuEax15yh9fCUcQovlqAcCrXtex0KnuEa2wqRVl9bKzZyM5Pr3uXuftHmfjx1nJbIapRp7NpYMUaX5VQ7SszU73anRpMX9Ui7EFh8b8pfwm91ZqWFbLTzV8ZVwzaNZVQ1QpAvx9Rb+JhG7U3dosbkNfuNuLFjY8Rcm1xrYAXtoZKG79FctlPqgAXY2IBJFxwPFh0sxHCc7s/fh6nZKUpI4TEvi8xYJQGHOTjxsXtxvpeU//I1ZEr56aMVo0qtFglaijdrVFEFlq+sUBYHMLXAMmFdth8BRW6KFuACVJzNluSCbkm1ydZZfGIKi0ywzuCVXmQOJnnlfaFbD4zFmtWU1TQwdJHoU0T1qlZ8q2qsyKdT6zaAWNuU6PcaqcRQ7asRUq06teiKt1YlEqED1kAVtD7QAv8ZMDqLSXZwsHH7ZPmqk/MyO0lwI9v8Af/6JEIt2givFeUKKK8UodaC0dBIpWitFBeA8CIRoMN4BEN42KEGMrC6kdQY+8ZW9k+B+kDmMXUNOmx4lV593MyhR3nwz6GoBfiKgKaEX1zC1rSYbWQkLUIUtoL+y9yR6p5+HfK+19l4Zab1KlNRZTcpdGa/qhbpqSSQPjKLVEUGNJgqXQOtEhbZBYq2W2iqQlhyNhaUhu1glrmpkVaqVUqn13AWrUJCkLmygueQGptM6hsnCVhmFTIWcuUL0WIe7E8Qfdvlvy4DWTYbdIKQyYqoScuoINwKnaAHKRdeIgbCbsYcPiH7MXxQy17kkOLEEWv6t7m9rdZBT3SwdBKjNTupomnUNV6tW9FPWynOx0GXS3C2kq7P2V2NTsziqjOaLqisKlluCS4OfKSL3110FiOdbD7rrVo5jjKpSomW7AqGUhVBK1DqLLcfvXgbeH3dwVJGUUaCqyqHzhSGUEuucve9jc6x9feLD0WVFKWOYns9QtgpHqoDcnMOmgJ5TP2jsnBNUNStWW7AXGenbSmmoFi18tNTcHrbQm82yaOC7RUo0wxBYFmVzlK3YWLi3GmTp1B+1OVamx9sDEZyqkKpWxIsSGFxpc8rH/Vwmrgvt/v8A/VY1Viwh9v8AfP8AxWIRZvDeMiBnQfeKNvDAlgMMBkUBFaK8UoIivBAYQ7NFmkd4M8CXNGs+hkRqRrPoYGA2z0Bb1bhiCQdRcXNwOR15SSvh1dSrqGVtCrC4PPWVsNiQGNI3Di5APNf2DzH0lu8ox8Xuhh3VsqBWKkBruQCbsLrm1GazW6gSpiN08PRpGowqHIA7lMhJyXZjYjhcsxHl0PSFoyvRFRGRvZdWVrEi6sCCLjhoTA5jA4fC0GpkVKl+yqhUfsdFRdVYAD1yKgIHMQ4fd7AWQGt7S07IXpAi1Naa3AW4a1QXHVppvufhixYqxJ43qOb2Knhfqin/AEiWqG6mGW1qZsDcAvUI9pX4ZtfWRW8YkHD7mYZbjIWBUIQ1RyCoAFrXtbSauE2XSpm9OminXVVAOpubnidSfM9ZOpkgnAIEFNbX7yT9PwkWLxiUlLVGCqOZNu/Tqe4RmFxYqLmHAk28BEC1mgLSO8V50JM8UYIoF0vBmkGeE1IE2aImQdrB2sCfNBeQ54jVkDzGEwM8iapKhxeRl9DInqyF6+kCuouFJ1I5kC/SPBlWnRdWGoKEcOate+ndqflLAlUCZhbQ2PiHrM9KrkVsllz1BqquM9gLaFlOXUNkFyJt2jlM6Rh7R2djWZ1p1VFNmqEXazBWA7NVIp3XKR1PPjwjv7ExrZr4kLnzE5SQc3Zoq+sEFgCuuXLzIGtpbwG8lKqGN8gS2YuVCjMWUAsCQGuvA66qeYmhhds0XfIlVGbkFYG9s17dbZTfpacyqzsrDOiEVHzsXdgddFZrqtzxsNOA8OugJDTMnWcSOF9JvHDeNX/gZ0+x0tRW/efOVdrbAfEYiizFclKo7WI+yUCgAc/Wubma7U7GwjKjaECACSqkqGAQywqiKMioWjTUkZMYTOhJ2kXayK0WWBL2sRqSLLCB8YRIXgvOfx29tNGK0xnI0JvZQel+cfsjebtanZuoUkHKQdCRraxm3ZvrthzvGcNWqh5SjWuJsZRK+KwtxpMnSADQTm9sbyVsPWYHDs9H1bOtwdQL3NiON+k6DDYgH1T7S8R3dZPlhXI0fSHhifW7RD3rceaky7T3ywh/zlHiGH1E1cVselU9ulTbxRT87TOq7l4Q/wCQg8Mw+hlFLttmnXPR1XIRna2XNnAtf3tfEnrLGF2ts2k4ZHoqyhgCuY+0LHQDp9YRuNhP1X++p+MsYfcjBg37EHxZz9TJIe/pBwi8GZv3Ub6taV038q1jbC4So/7T8PJdP9038Fu9h09ijSHfkW/mZrU6YHDynEirshqpooa4AqkHOBaw1NgLHpaTldZJVrBRcmDC0y2vC/KRRVI8U++TCgBHZfhCIckUly9YoGS1L+usRSWckwtu7zLQbIqhn4m/BQeF+p7ppWk2nEJM49tQU9Y7spx1PfWrfVaZHSxHzvL+H34X7dMjvVr/ACNpvPTckfZx3KuhCCchvxvN2YNCkbOw/SMPsKfsg+8fkPGaO1t9aa4d2ohmq2silban7R5EDjaeN4/bBBJckuxJObjc8SZ1xcUxOb+MFrZjw1BtQU+89PxjsFt2o1ZAhCnMCCBoLG9zz0nJHGFj6oZj3An6SzszaJpvYqQT7wINu689e8ess9X0TgdoUqv+G6senBv4TrLgFp41s/Gc72Pz8+U6zZm+NWno5FRejcfg3HzvPNfpJ/tl1HJ8usxexlc5hdW95dNZnHD4qmdUWovVGCt8Vaw8jN3Zm0krURVXRdQc1hYjQgnhIa28uGU2NVb/ALIZgPiBaeXS2cRDXaGYNoge2rJ1zKRb4jT5x1PadJuDofBhOhwuIp1RmQq6+8tjr38xOF9JWOWlWpIFQBkzlsi5icxXV7Xtp85aUm1tfRMxEZdAKi9R5iSflCrxIHiQJ5emOU/aHnJe2BtPXPSfqZd3/j0cbfo3sKiseiHtD5Jcx1HaFarfsaD/AL1YNRTyIzH4CcHg9s1aX+HUZL+7p8pv7N36rIR2pFROdwAw7wRb5zG3SXj1MOo5YdPg933JD4l8zjgqXFNfAc/EzbAAFoztIM08bQ81JGTEYT3Shhihv1MUKq1KqrxtPLN+MV/fGZeBVPMDKfpPUMVhM/O1u6cvt/canX1zFX5FDY+RuDPRxX0tlxaMw87TaHUSZdoDr5y1j9xMQjHs3DDpUXKfNdD5TGxOzMTSNnw7nvpkVB5aGe6vUV+WM8ctBtpoo1YTBr4JMZiFsPUp6ueGa/BfDSRYliTlCVM3u9m2bytLuxa5o0yKiMjMxJDDW3AXE73rf8KazXy2aWBVQAqgAcLASlvFSX8nfMAbKSt+Ia2hB5Syu106/IyFk/KHWmNATz+enhO7zEVc1icuY2TjahsEN+gOv14TqsNhKhH6Sp/pQAebcfKDau61LCIKtI2csFYD2SDc8PESCjtJugmfDbaMy7vGJbVNsqBATlBJC3JFzxNjz75BWxqrxPwEzauKZuflpM6tjkDZblmPBVGY3+HCaTaIcRGXc7j7Yb8qYC4BptpxuQVIJHnG+kOhUqFKmVmCAr6ovoTfhxljcHYNVT21RQlxZVJu1jbXThO02hWp0qZd7WA58+gA6z59755M1bxXEYl4Xg/0r5EvccQQRbxuNJs09hDm5v3aTXxmJ7R2cALfkoAsOXjI5761nH4mEz8MTFYJ6eocletyCPESXAEs6re5JAFz+M2MFs9MTUFKoLo176kcBcajvE7TY+42DokMlJc3U5mI+LGefl5tPENK1z5l0eHrm2ouOR/GWM3SQoQOEkN+M+bLc4NHZx/9jCdOMHzkDie6KNbvMEigbxhGscBG3M0Qxk14ThNu7zuarU0soUldALm07SvjQt+c8g25U/vFQ8CXJ8zPT08Rt5hnfOPDU/tJ73zfSUcbhVqm78eo0matdhzjxjWn0MV+GHlIuwlHBjNfYGy6ef13seCnl8ZkptA9BJKeOJZdOY+s5vWtq4WJmJdftjdM1qeUaHkw1HlOZb0d44ewaJHVs6/KerYaoCq200Hx0lnsjxM+ZHJavqXoxEvMMJ6KWYD8qxBPVKPqr8SdTOy2Ruph8MoWnSGn2iASfEkazeNMc4jpa2gnM3mfa4VymmmgHK1pye/mNvh7Dk6zssRTLDQzmtubuGspW9ieY++WlsTEkxmHmlPaDDkJMuLLcZfrej3Gq3qmky9SSDN3YHo9dSHxDBrcEUWX4nnPbbqa4YxxyO6OyjftG0v7I5kdTO6QWAF7xuHwaKOHkJYyjlpPBa205bRGByjl9JILdZEBHqoHK8zUmIhhB7hFmhTR3xQhooEQa3fHZoBBrOsor1sGpnObX3Eo4g3YEN1GhnWKBA46TrI8ux3ondQexrsD0bUTC/MraCm1lbvtPbsnWMNETuOW0fdNYeJtu7jlOuHv3qZs7ubpYio4aqopqpvY6kz1BaYj0QdJ1PNaYxlNYV8NRK26WlqEqYbTHLoCdYhS74YXvIE1PTU6TH2zt6nQ0Ju3Sa1Q6XPKeQ7w7QL4moSeBsPhN+Dji9vLi84h1/599E+kI35B4pPPhi4Ri57uxx/DHez0ilvynNTLuF3wosbHTxnlgxckTGTmem45Xez2mniAwBGokoWcduFtIuGQm4HCdiD3T53JTS2G9ZzGR+EQaNvCUmbo6GMJijAY/dGMDDnAMLm8ojt1jwwEay2hBEB17xop2h1jlgNFuUIPdDGgmA7NrAacRTviDwDE0JiuIGZjscQDYXnkW3tKzHhc3nstfCA6zKx26tKr7Sgzbj5NJc2jLxztRF2k9Jb0b0L8D5yGr6MqR4Eien6iPhn23npqRyVJ249GS+8ZNR9GKAgl28JfqYO2d6P1Khm6zvab31mbsvZCUVCqOHWaY0nivbactIjEJhETIxrCvfM3RHWKEGKBHlgY2hCw2lA4xMtoGPSP8YDAYrXjmGkYsCRRCZGIbQEFhKiAQhIDS1o7NETGtKHNGgwAx1+kACnEVhvBIGkwgRxigLJDwhCwESBK0NoILwDFIq+LVLZ2C3Nhc2uYIExkZiigFOMe/GKKWAeUAiigNMcIooCjhFFCon4yQRRSAQJFFKgmNPGKKRRMIiihDowwxShscIopFlBiKKsVJUEg6EgEjw6cBBFF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3" name="Picture 5"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360" y="1417009"/>
            <a:ext cx="2295942" cy="341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75902677"/>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Oral </a:t>
            </a:r>
            <a:r>
              <a:rPr lang="en-US" dirty="0" err="1"/>
              <a:t>PrEP</a:t>
            </a:r>
            <a:r>
              <a:rPr lang="en-US" dirty="0"/>
              <a:t> Progress</a:t>
            </a:r>
          </a:p>
        </p:txBody>
      </p:sp>
    </p:spTree>
    <p:extLst>
      <p:ext uri="{BB962C8B-B14F-4D97-AF65-F5344CB8AC3E}">
        <p14:creationId xmlns:p14="http://schemas.microsoft.com/office/powerpoint/2010/main" val="401176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F6E771A-0598-48AF-82F4-E185A1657EF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A4198D77-0091-411B-90EB-D1B93603733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77FF8FA-8F36-46E0-9133-66224CF632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7F11177-9C2C-47A4-9C0C-16840335F43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8294AC8D-5A45-4D77-AF84-BEFDEE9AB89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34FF6AEF-5C65-48C1-B72B-8BB3D222CC9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85310109-E1AC-43E0-AB88-7824C767A4B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901A661C-191E-422A-8174-817890B88D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Truvada® (also known as TDF/FTC) is FDA-approved for daily use for HIV prevention.</a:t>
            </a:r>
          </a:p>
          <a:p>
            <a:r>
              <a:rPr lang="en-US" dirty="0"/>
              <a:t>Truvada® must be taken as prescribed to be effective as PrEP.</a:t>
            </a:r>
          </a:p>
          <a:p>
            <a:r>
              <a:rPr lang="en-US" dirty="0"/>
              <a:t>It is recommended that people who are prescribed PrEP continue to use condoms to prevent other STIs.</a:t>
            </a:r>
          </a:p>
        </p:txBody>
      </p:sp>
      <p:sp>
        <p:nvSpPr>
          <p:cNvPr id="3" name="Title 2"/>
          <p:cNvSpPr>
            <a:spLocks noGrp="1"/>
          </p:cNvSpPr>
          <p:nvPr>
            <p:ph type="title"/>
          </p:nvPr>
        </p:nvSpPr>
        <p:spPr/>
        <p:txBody>
          <a:bodyPr/>
          <a:lstStyle/>
          <a:p>
            <a:r>
              <a:rPr lang="en-US" dirty="0"/>
              <a:t>HIV Prevention Using Oral </a:t>
            </a:r>
            <a:r>
              <a:rPr lang="en-US" dirty="0" err="1"/>
              <a:t>PrEP</a:t>
            </a:r>
            <a:br>
              <a:rPr lang="en-US" i="1" dirty="0"/>
            </a:br>
            <a:r>
              <a:rPr lang="en-US" dirty="0"/>
              <a:t> </a:t>
            </a:r>
          </a:p>
        </p:txBody>
      </p:sp>
    </p:spTree>
    <p:extLst>
      <p:ext uri="{BB962C8B-B14F-4D97-AF65-F5344CB8AC3E}">
        <p14:creationId xmlns:p14="http://schemas.microsoft.com/office/powerpoint/2010/main" val="308813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24842797"/>
              </p:ext>
            </p:extLst>
          </p:nvPr>
        </p:nvGraphicFramePr>
        <p:xfrm>
          <a:off x="668338" y="1617664"/>
          <a:ext cx="7826375" cy="2840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Oral </a:t>
            </a:r>
            <a:r>
              <a:rPr lang="en-US" dirty="0" err="1"/>
              <a:t>PrEP</a:t>
            </a:r>
            <a:endParaRPr lang="en-US" dirty="0"/>
          </a:p>
        </p:txBody>
      </p:sp>
    </p:spTree>
    <p:extLst>
      <p:ext uri="{BB962C8B-B14F-4D97-AF65-F5344CB8AC3E}">
        <p14:creationId xmlns:p14="http://schemas.microsoft.com/office/powerpoint/2010/main" val="29383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AC9E30DA-34A7-4A77-9E2A-A34163C8566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0FB0AC3A-3D5E-4BD3-A467-9B67E8F9905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7365784"/>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Oral </a:t>
            </a:r>
            <a:r>
              <a:rPr lang="en-US" dirty="0" err="1"/>
              <a:t>PrEP</a:t>
            </a:r>
            <a:endParaRPr lang="en-US" dirty="0"/>
          </a:p>
        </p:txBody>
      </p:sp>
      <p:sp>
        <p:nvSpPr>
          <p:cNvPr id="2" name="TextBox 1"/>
          <p:cNvSpPr txBox="1"/>
          <p:nvPr/>
        </p:nvSpPr>
        <p:spPr>
          <a:xfrm>
            <a:off x="2857500" y="5220613"/>
            <a:ext cx="5212080" cy="430887"/>
          </a:xfrm>
          <a:prstGeom prst="rect">
            <a:avLst/>
          </a:prstGeom>
          <a:noFill/>
        </p:spPr>
        <p:txBody>
          <a:bodyPr wrap="square" rtlCol="0">
            <a:spAutoFit/>
          </a:bodyPr>
          <a:lstStyle/>
          <a:p>
            <a:pPr lvl="0"/>
            <a:r>
              <a:rPr lang="en-US" sz="2200" dirty="0">
                <a:latin typeface="Times New Roman" pitchFamily="18" charset="0"/>
                <a:cs typeface="Times New Roman" pitchFamily="18" charset="0"/>
              </a:rPr>
              <a:t>People who use injection drugs</a:t>
            </a:r>
          </a:p>
        </p:txBody>
      </p:sp>
    </p:spTree>
    <p:extLst>
      <p:ext uri="{BB962C8B-B14F-4D97-AF65-F5344CB8AC3E}">
        <p14:creationId xmlns:p14="http://schemas.microsoft.com/office/powerpoint/2010/main" val="212524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0F790A93-4FCF-49C4-A5A5-BE6D8447F35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27EDF5D1-EA55-4142-A0EA-9665E8E78CE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0B8F328B-6981-4565-BE3A-F0651990D33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3D919465-51EB-4A25-B1A5-3B7F023CDC6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C32DEB08-439C-42CD-97B9-93C3EC5447C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A979F877-487C-442C-B9C8-AA6E3F826F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75790073"/>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a:t>
            </a:r>
            <a:r>
              <a:rPr lang="en-US" dirty="0" err="1"/>
              <a:t>Truvada</a:t>
            </a:r>
            <a:r>
              <a:rPr lang="en-US" dirty="0"/>
              <a:t>®</a:t>
            </a:r>
          </a:p>
        </p:txBody>
      </p:sp>
    </p:spTree>
    <p:extLst>
      <p:ext uri="{BB962C8B-B14F-4D97-AF65-F5344CB8AC3E}">
        <p14:creationId xmlns:p14="http://schemas.microsoft.com/office/powerpoint/2010/main" val="178781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F64B1A6-A36A-4068-BF65-0F5F6CFDA3F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7486139-9DD9-4D79-B247-24665F26394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4DAA9F7D-3ABF-48D9-8DFF-33D18ABB66B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76393AE6-5D03-4287-8F6D-6A498D4517B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2170967" cy="1869482"/>
          </a:xfrm>
        </p:spPr>
        <p:txBody>
          <a:bodyPr/>
          <a:lstStyle/>
          <a:p>
            <a:pPr marL="0" indent="0">
              <a:buNone/>
            </a:pPr>
            <a:r>
              <a:rPr lang="en-US" dirty="0"/>
              <a:t>Some of the goals of ongoing PrEP research include:</a:t>
            </a:r>
          </a:p>
        </p:txBody>
      </p:sp>
      <p:sp>
        <p:nvSpPr>
          <p:cNvPr id="3" name="Title 2"/>
          <p:cNvSpPr>
            <a:spLocks noGrp="1"/>
          </p:cNvSpPr>
          <p:nvPr>
            <p:ph type="title"/>
          </p:nvPr>
        </p:nvSpPr>
        <p:spPr>
          <a:xfrm>
            <a:off x="577856" y="403158"/>
            <a:ext cx="8125080" cy="866884"/>
          </a:xfrm>
        </p:spPr>
        <p:txBody>
          <a:bodyPr/>
          <a:lstStyle/>
          <a:p>
            <a:r>
              <a:rPr lang="en-US" dirty="0"/>
              <a:t>Continuing Research: </a:t>
            </a:r>
            <a:r>
              <a:rPr lang="en-US" dirty="0" err="1"/>
              <a:t>PrEP</a:t>
            </a:r>
            <a:r>
              <a:rPr lang="en-US" dirty="0"/>
              <a:t> &amp; Integrated Strategies</a:t>
            </a:r>
          </a:p>
        </p:txBody>
      </p:sp>
      <p:graphicFrame>
        <p:nvGraphicFramePr>
          <p:cNvPr id="5" name="Diagram 4"/>
          <p:cNvGraphicFramePr/>
          <p:nvPr>
            <p:extLst>
              <p:ext uri="{D42A27DB-BD31-4B8C-83A1-F6EECF244321}">
                <p14:modId xmlns:p14="http://schemas.microsoft.com/office/powerpoint/2010/main" val="110510131"/>
              </p:ext>
            </p:extLst>
          </p:nvPr>
        </p:nvGraphicFramePr>
        <p:xfrm>
          <a:off x="2115878" y="1148316"/>
          <a:ext cx="6730409" cy="5209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25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681132A-3153-4707-8946-8F956E9EBC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0291E47-7FB8-4FD9-A6CF-B2AA0C352EB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63F5283-253C-4B5E-B317-059BC48CEFC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75EB1B41-D8FC-43FD-A74D-A09F6923D8C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090DC7E-722A-450C-A29D-43D0A6C97A7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56CA11F-7A36-4B72-A9F4-D5A123D8208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PrEP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What thoughts, questions, and concerns came to your mind about PrEP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If you were asked to speak to an audience about PrEP, what would be the three most important messages you would want to convey?</a:t>
            </a:r>
          </a:p>
        </p:txBody>
      </p:sp>
    </p:spTree>
    <p:extLst>
      <p:ext uri="{BB962C8B-B14F-4D97-AF65-F5344CB8AC3E}">
        <p14:creationId xmlns:p14="http://schemas.microsoft.com/office/powerpoint/2010/main" val="20936230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1192" y="1270041"/>
            <a:ext cx="3255487" cy="4704731"/>
          </a:xfrm>
        </p:spPr>
        <p:txBody>
          <a:bodyPr>
            <a:normAutofit fontScale="85000" lnSpcReduction="10000"/>
          </a:bodyPr>
          <a:lstStyle/>
          <a:p>
            <a:r>
              <a:rPr lang="en-US" dirty="0"/>
              <a:t>PrEP is a medical HIV prevention approach for people who don’t have HIV but are vulnerable to HIV.</a:t>
            </a:r>
          </a:p>
          <a:p>
            <a:r>
              <a:rPr lang="en-US" dirty="0"/>
              <a:t>Oral Truvada</a:t>
            </a:r>
            <a:r>
              <a:rPr lang="en-US" baseline="30000" dirty="0"/>
              <a:t>®</a:t>
            </a:r>
            <a:r>
              <a:rPr lang="en-US" dirty="0"/>
              <a:t> was the first drug approved for </a:t>
            </a:r>
            <a:r>
              <a:rPr lang="en-US" dirty="0" err="1"/>
              <a:t>PrEP</a:t>
            </a:r>
            <a:r>
              <a:rPr lang="en-US" dirty="0"/>
              <a:t> and involves taking medication on a daily basis to reduce the likelihood of contracting HIV through sex or injection drug use.</a:t>
            </a:r>
          </a:p>
          <a:p>
            <a:r>
              <a:rPr lang="en-US" dirty="0"/>
              <a:t>Researchers are studying new </a:t>
            </a:r>
            <a:r>
              <a:rPr lang="en-US" dirty="0" err="1"/>
              <a:t>PrEP</a:t>
            </a:r>
            <a:r>
              <a:rPr lang="en-US" dirty="0"/>
              <a:t> approaches like injectables and implants that would last much longer than daily-dose pills.</a:t>
            </a:r>
          </a:p>
        </p:txBody>
      </p:sp>
      <p:sp>
        <p:nvSpPr>
          <p:cNvPr id="3" name="Title 2"/>
          <p:cNvSpPr>
            <a:spLocks noGrp="1"/>
          </p:cNvSpPr>
          <p:nvPr>
            <p:ph type="title"/>
          </p:nvPr>
        </p:nvSpPr>
        <p:spPr/>
        <p:txBody>
          <a:bodyPr/>
          <a:lstStyle/>
          <a:p>
            <a:r>
              <a:rPr lang="en-US" dirty="0"/>
              <a:t>PrEP Summary</a:t>
            </a:r>
          </a:p>
        </p:txBody>
      </p:sp>
      <p:pic>
        <p:nvPicPr>
          <p:cNvPr id="57" name="Picture 56">
            <a:extLst>
              <a:ext uri="{FF2B5EF4-FFF2-40B4-BE49-F238E27FC236}">
                <a16:creationId xmlns:a16="http://schemas.microsoft.com/office/drawing/2014/main" id="{6F6A64D2-E12D-4A17-A1A6-A28F784E77D2}"/>
              </a:ext>
            </a:extLst>
          </p:cNvPr>
          <p:cNvPicPr>
            <a:picLocks noChangeAspect="1"/>
          </p:cNvPicPr>
          <p:nvPr/>
        </p:nvPicPr>
        <p:blipFill>
          <a:blip r:embed="rId3"/>
          <a:stretch>
            <a:fillRect/>
          </a:stretch>
        </p:blipFill>
        <p:spPr>
          <a:xfrm>
            <a:off x="577856" y="1270042"/>
            <a:ext cx="4589758" cy="2525649"/>
          </a:xfrm>
          <a:prstGeom prst="rect">
            <a:avLst/>
          </a:prstGeom>
        </p:spPr>
      </p:pic>
    </p:spTree>
    <p:extLst>
      <p:ext uri="{BB962C8B-B14F-4D97-AF65-F5344CB8AC3E}">
        <p14:creationId xmlns:p14="http://schemas.microsoft.com/office/powerpoint/2010/main" val="23228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8173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HIV is Transmitted</a:t>
            </a:r>
          </a:p>
        </p:txBody>
      </p:sp>
      <p:graphicFrame>
        <p:nvGraphicFramePr>
          <p:cNvPr id="5" name="Diagram 4"/>
          <p:cNvGraphicFramePr/>
          <p:nvPr>
            <p:extLst>
              <p:ext uri="{D42A27DB-BD31-4B8C-83A1-F6EECF244321}">
                <p14:modId xmlns:p14="http://schemas.microsoft.com/office/powerpoint/2010/main" val="1667205247"/>
              </p:ext>
            </p:extLst>
          </p:nvPr>
        </p:nvGraphicFramePr>
        <p:xfrm>
          <a:off x="744279" y="1821087"/>
          <a:ext cx="7852451" cy="3722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1"/>
          <p:cNvSpPr>
            <a:spLocks noGrp="1"/>
          </p:cNvSpPr>
          <p:nvPr>
            <p:ph idx="1"/>
          </p:nvPr>
        </p:nvSpPr>
        <p:spPr>
          <a:xfrm>
            <a:off x="667926" y="1270042"/>
            <a:ext cx="7826963" cy="551044"/>
          </a:xfrm>
        </p:spPr>
        <p:txBody>
          <a:bodyPr/>
          <a:lstStyle/>
          <a:p>
            <a:pPr marL="0" marR="0" indent="0">
              <a:spcBef>
                <a:spcPts val="200"/>
              </a:spcBef>
              <a:spcAft>
                <a:spcPts val="200"/>
              </a:spcAft>
              <a:buNone/>
            </a:pPr>
            <a:r>
              <a:rPr lang="en-US" sz="2400" dirty="0"/>
              <a:t>HIV can be transmitted…</a:t>
            </a:r>
          </a:p>
        </p:txBody>
      </p:sp>
    </p:spTree>
    <p:extLst>
      <p:ext uri="{BB962C8B-B14F-4D97-AF65-F5344CB8AC3E}">
        <p14:creationId xmlns:p14="http://schemas.microsoft.com/office/powerpoint/2010/main" val="409047035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2FB4EB3-0056-4DA7-B742-BC29265B390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D6518ED5-BCF4-4797-843B-F649EF5C15D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8534766F-38E1-4FAF-9DC2-C9645A3F76D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B99EC473-A7A3-4DF4-B214-F94096F2F8B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Treatment as Prevention</a:t>
            </a:r>
            <a:br>
              <a:rPr lang="en-US" dirty="0">
                <a:solidFill>
                  <a:srgbClr val="FFFFFF"/>
                </a:solidFill>
              </a:rPr>
            </a:br>
            <a:r>
              <a:rPr lang="en-US" dirty="0">
                <a:solidFill>
                  <a:srgbClr val="FFFFFF"/>
                </a:solidFill>
              </a:rPr>
              <a:t>(</a:t>
            </a:r>
            <a:r>
              <a:rPr lang="en-US" dirty="0" err="1">
                <a:solidFill>
                  <a:srgbClr val="FFFFFF"/>
                </a:solidFill>
              </a:rPr>
              <a:t>TasP</a:t>
            </a:r>
            <a:r>
              <a:rPr lang="en-US" dirty="0">
                <a:solidFill>
                  <a:srgbClr val="FFFFFF"/>
                </a:solidFill>
              </a:rPr>
              <a:t>)</a:t>
            </a:r>
            <a:endParaRPr lang="en-US" sz="2000" dirty="0">
              <a:solidFill>
                <a:srgbClr val="FFFFFF"/>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276" y="3045267"/>
            <a:ext cx="3083510" cy="320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1274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8" name="Group 57"/>
          <p:cNvGrpSpPr/>
          <p:nvPr/>
        </p:nvGrpSpPr>
        <p:grpSpPr>
          <a:xfrm>
            <a:off x="186499" y="1051116"/>
            <a:ext cx="8658881" cy="4819611"/>
            <a:chOff x="186499" y="1051116"/>
            <a:chExt cx="8658881" cy="4819611"/>
          </a:xfrm>
        </p:grpSpPr>
        <p:sp>
          <p:nvSpPr>
            <p:cNvPr id="2" name="Oval 1"/>
            <p:cNvSpPr/>
            <p:nvPr/>
          </p:nvSpPr>
          <p:spPr>
            <a:xfrm>
              <a:off x="6179192" y="1141068"/>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p:grpSpPr>
          <p:sp>
            <p:nvSpPr>
              <p:cNvPr id="38" name="Round Same Side Corner Rectangle 37"/>
              <p:cNvSpPr/>
              <p:nvPr/>
            </p:nvSpPr>
            <p:spPr>
              <a:xfrm rot="10800000">
                <a:off x="2133600" y="4952999"/>
                <a:ext cx="4724400" cy="1188791"/>
              </a:xfrm>
              <a:prstGeom prst="round2Same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r>
                <a:rPr lang="en-US" sz="1200" b="1" dirty="0">
                  <a:solidFill>
                    <a:schemeClr val="bg1">
                      <a:lumMod val="75000"/>
                    </a:schemeClr>
                  </a:solidFill>
                  <a:latin typeface="Times New Roman" pitchFamily="18" charset="0"/>
                  <a:cs typeface="Times New Roman" pitchFamily="18" charset="0"/>
                </a:rPr>
                <a:t>)</a:t>
              </a:r>
            </a:p>
          </p:txBody>
        </p:sp>
        <p:sp>
          <p:nvSpPr>
            <p:cNvPr id="48" name="Rectangle 47"/>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9" name="TextBox 48"/>
            <p:cNvSpPr txBox="1"/>
            <p:nvPr/>
          </p:nvSpPr>
          <p:spPr>
            <a:xfrm>
              <a:off x="683699" y="2673358"/>
              <a:ext cx="1905000"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3" name="TextBox 52"/>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527977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7"/>
            <a:ext cx="5860465" cy="3825873"/>
          </a:xfrm>
        </p:spPr>
        <p:txBody>
          <a:bodyPr/>
          <a:lstStyle/>
          <a:p>
            <a:pPr marL="0" indent="0">
              <a:buNone/>
            </a:pPr>
            <a:r>
              <a:rPr lang="en-US" sz="2400" dirty="0"/>
              <a:t>The </a:t>
            </a:r>
            <a:r>
              <a:rPr lang="en-US" sz="2400" dirty="0" err="1"/>
              <a:t>TasP</a:t>
            </a:r>
            <a:r>
              <a:rPr lang="en-US" sz="2400" dirty="0"/>
              <a:t> prevention approach is focused on people living with HIV.</a:t>
            </a:r>
          </a:p>
          <a:p>
            <a:r>
              <a:rPr lang="en-US" dirty="0"/>
              <a:t>With </a:t>
            </a:r>
            <a:r>
              <a:rPr lang="en-US" dirty="0" err="1"/>
              <a:t>TasP</a:t>
            </a:r>
            <a:r>
              <a:rPr lang="en-US" dirty="0"/>
              <a:t>, people with HIV take medication.</a:t>
            </a:r>
          </a:p>
          <a:p>
            <a:r>
              <a:rPr lang="en-US" dirty="0"/>
              <a:t>The medication controls the HIV in their bodies and keeps them healthy. </a:t>
            </a:r>
          </a:p>
          <a:p>
            <a:r>
              <a:rPr lang="en-US" dirty="0"/>
              <a:t>The medication also lowers their likelihood of transmitting HIV to others.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4070422"/>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il\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6B4B987-663F-4098-9A86-E4B685244234}"/>
              </a:ext>
            </a:extLst>
          </p:cNvPr>
          <p:cNvPicPr>
            <a:picLocks noChangeAspect="1"/>
          </p:cNvPicPr>
          <p:nvPr/>
        </p:nvPicPr>
        <p:blipFill>
          <a:blip r:embed="rId5"/>
          <a:stretch>
            <a:fillRect/>
          </a:stretch>
        </p:blipFill>
        <p:spPr>
          <a:xfrm>
            <a:off x="6773133" y="2317898"/>
            <a:ext cx="1752524" cy="1752524"/>
          </a:xfrm>
          <a:prstGeom prst="rect">
            <a:avLst/>
          </a:prstGeom>
        </p:spPr>
      </p:pic>
    </p:spTree>
    <p:extLst>
      <p:ext uri="{BB962C8B-B14F-4D97-AF65-F5344CB8AC3E}">
        <p14:creationId xmlns:p14="http://schemas.microsoft.com/office/powerpoint/2010/main" val="223054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384345"/>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err="1"/>
              <a:t>TasP</a:t>
            </a:r>
            <a:r>
              <a:rPr lang="en-US" dirty="0"/>
              <a:t> Progress</a:t>
            </a:r>
          </a:p>
        </p:txBody>
      </p:sp>
    </p:spTree>
    <p:extLst>
      <p:ext uri="{BB962C8B-B14F-4D97-AF65-F5344CB8AC3E}">
        <p14:creationId xmlns:p14="http://schemas.microsoft.com/office/powerpoint/2010/main" val="278490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F6E771A-0598-48AF-82F4-E185A1657EF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A4198D77-0091-411B-90EB-D1B93603733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77FF8FA-8F36-46E0-9133-66224CF632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7F11177-9C2C-47A4-9C0C-16840335F43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8294AC8D-5A45-4D77-AF84-BEFDEE9AB89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34FF6AEF-5C65-48C1-B72B-8BB3D222CC9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85310109-E1AC-43E0-AB88-7824C767A4B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901A661C-191E-422A-8174-817890B88D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The Treatment Cascade in the U.S.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p:cNvSpPr txBox="1"/>
          <p:nvPr/>
        </p:nvSpPr>
        <p:spPr>
          <a:xfrm>
            <a:off x="5621965" y="5243247"/>
            <a:ext cx="3522035" cy="830997"/>
          </a:xfrm>
          <a:prstGeom prst="rect">
            <a:avLst/>
          </a:prstGeom>
          <a:noFill/>
        </p:spPr>
        <p:txBody>
          <a:bodyPr wrap="square" rtlCol="0">
            <a:spAutoFit/>
          </a:bodyPr>
          <a:lstStyle/>
          <a:p>
            <a:r>
              <a:rPr lang="en-US" sz="1600" dirty="0"/>
              <a:t>-CDC, 2017</a:t>
            </a:r>
          </a:p>
          <a:p>
            <a:r>
              <a:rPr lang="en-US" sz="1600" dirty="0"/>
              <a:t>(https://www.cdc.gov/nchhstp/newsroom/2017/HIV-Continuum-of-Care.html)</a:t>
            </a:r>
          </a:p>
        </p:txBody>
      </p:sp>
      <p:graphicFrame>
        <p:nvGraphicFramePr>
          <p:cNvPr id="6" name="Diagram 5"/>
          <p:cNvGraphicFramePr/>
          <p:nvPr>
            <p:extLst>
              <p:ext uri="{D42A27DB-BD31-4B8C-83A1-F6EECF244321}">
                <p14:modId xmlns:p14="http://schemas.microsoft.com/office/powerpoint/2010/main" val="2004755323"/>
              </p:ext>
            </p:extLst>
          </p:nvPr>
        </p:nvGraphicFramePr>
        <p:xfrm>
          <a:off x="669851" y="1148316"/>
          <a:ext cx="8123275" cy="4869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041991" y="5397136"/>
            <a:ext cx="2647507" cy="523220"/>
          </a:xfrm>
          <a:prstGeom prst="rect">
            <a:avLst/>
          </a:prstGeom>
          <a:solidFill>
            <a:srgbClr val="EF4025"/>
          </a:solidFill>
        </p:spPr>
        <p:txBody>
          <a:bodyPr wrap="square" rtlCol="0">
            <a:spAutoFit/>
          </a:bodyPr>
          <a:lstStyle/>
          <a:p>
            <a:pPr lvl="0" algn="ctr"/>
            <a:r>
              <a:rPr lang="en-US" sz="1400" b="1" dirty="0">
                <a:latin typeface="Times New Roman" panose="02020603050405020304" pitchFamily="18" charset="0"/>
                <a:cs typeface="Times New Roman" panose="02020603050405020304" pitchFamily="18" charset="0"/>
              </a:rPr>
              <a:t>…have a suppressed viral load (&lt;200 copies/ml)</a:t>
            </a:r>
          </a:p>
        </p:txBody>
      </p:sp>
      <p:cxnSp>
        <p:nvCxnSpPr>
          <p:cNvPr id="9" name="Straight Connector 8"/>
          <p:cNvCxnSpPr/>
          <p:nvPr/>
        </p:nvCxnSpPr>
        <p:spPr>
          <a:xfrm>
            <a:off x="3689498" y="5658746"/>
            <a:ext cx="733646"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62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8972DDD-4C75-4AAD-A7A3-C6536124EF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09F17D4-79FB-47FD-80DA-D7D1FC04F8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406DB0B-664D-4505-9A9A-1AC021DA25B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BC7BF8BF-01E2-475F-9C36-308F3999FA7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B7E6674B-B0AB-48C9-894E-389A8911265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Continuing Research: Treatment as Prevention</a:t>
            </a:r>
          </a:p>
        </p:txBody>
      </p:sp>
      <p:graphicFrame>
        <p:nvGraphicFramePr>
          <p:cNvPr id="5" name="Diagram 4"/>
          <p:cNvGraphicFramePr/>
          <p:nvPr>
            <p:extLst>
              <p:ext uri="{D42A27DB-BD31-4B8C-83A1-F6EECF244321}">
                <p14:modId xmlns:p14="http://schemas.microsoft.com/office/powerpoint/2010/main" val="1965765353"/>
              </p:ext>
            </p:extLst>
          </p:nvPr>
        </p:nvGraphicFramePr>
        <p:xfrm>
          <a:off x="680484" y="1360967"/>
          <a:ext cx="8165803" cy="447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68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B4553E6-7C5F-4F2A-BECD-E15A3917397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15CC112-EE07-44E2-B4E5-CF8DB6EB5D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07B1396-8795-4E30-9011-130D52795B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6352C34-22E5-4C80-88E8-6E4647C4B8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61613D3-F19E-4FA7-AD0C-CAE988B933C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D38F5D8-8C20-4163-8AE6-91B6F37FB3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1192" y="1270042"/>
            <a:ext cx="3255487" cy="4540102"/>
          </a:xfrm>
        </p:spPr>
        <p:txBody>
          <a:bodyPr>
            <a:normAutofit fontScale="92500"/>
          </a:bodyPr>
          <a:lstStyle/>
          <a:p>
            <a:r>
              <a:rPr lang="en-US" dirty="0" err="1"/>
              <a:t>TasP</a:t>
            </a:r>
            <a:r>
              <a:rPr lang="en-US" dirty="0"/>
              <a:t> is a medical HIV prevention approach for people with HIV to reduce the likelihood of transmission to others.</a:t>
            </a:r>
          </a:p>
          <a:p>
            <a:r>
              <a:rPr lang="en-US" dirty="0"/>
              <a:t>Many treatment options are available for </a:t>
            </a:r>
            <a:r>
              <a:rPr lang="en-US" dirty="0" err="1"/>
              <a:t>TasP</a:t>
            </a:r>
            <a:r>
              <a:rPr lang="en-US" dirty="0"/>
              <a:t>, but gaps persist in the HIV treatment cascade.</a:t>
            </a:r>
          </a:p>
          <a:p>
            <a:r>
              <a:rPr lang="en-US" dirty="0"/>
              <a:t>Researchers are studying new treatment approaches to address these gaps like injectable ART and ART implants.</a:t>
            </a:r>
          </a:p>
        </p:txBody>
      </p:sp>
      <p:sp>
        <p:nvSpPr>
          <p:cNvPr id="3" name="Title 2"/>
          <p:cNvSpPr>
            <a:spLocks noGrp="1"/>
          </p:cNvSpPr>
          <p:nvPr>
            <p:ph type="title"/>
          </p:nvPr>
        </p:nvSpPr>
        <p:spPr/>
        <p:txBody>
          <a:bodyPr/>
          <a:lstStyle/>
          <a:p>
            <a:r>
              <a:rPr lang="en-US" dirty="0" err="1"/>
              <a:t>TasP</a:t>
            </a:r>
            <a:r>
              <a:rPr lang="en-US" dirty="0"/>
              <a:t> Summary</a:t>
            </a:r>
          </a:p>
        </p:txBody>
      </p:sp>
      <p:pic>
        <p:nvPicPr>
          <p:cNvPr id="4" name="Picture 3">
            <a:extLst>
              <a:ext uri="{FF2B5EF4-FFF2-40B4-BE49-F238E27FC236}">
                <a16:creationId xmlns:a16="http://schemas.microsoft.com/office/drawing/2014/main" id="{AFBAA1B0-C37C-4AD3-86F7-4F6BE7BE34EF}"/>
              </a:ext>
            </a:extLst>
          </p:cNvPr>
          <p:cNvPicPr>
            <a:picLocks noChangeAspect="1"/>
          </p:cNvPicPr>
          <p:nvPr/>
        </p:nvPicPr>
        <p:blipFill>
          <a:blip r:embed="rId3"/>
          <a:stretch>
            <a:fillRect/>
          </a:stretch>
        </p:blipFill>
        <p:spPr>
          <a:xfrm>
            <a:off x="150384" y="1381022"/>
            <a:ext cx="5110808" cy="2825360"/>
          </a:xfrm>
          <a:prstGeom prst="rect">
            <a:avLst/>
          </a:prstGeom>
        </p:spPr>
      </p:pic>
    </p:spTree>
    <p:extLst>
      <p:ext uri="{BB962C8B-B14F-4D97-AF65-F5344CB8AC3E}">
        <p14:creationId xmlns:p14="http://schemas.microsoft.com/office/powerpoint/2010/main" val="36290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319524"/>
            <a:ext cx="7928804" cy="4043397"/>
          </a:xfrm>
        </p:spPr>
        <p:txBody>
          <a:bodyPr/>
          <a:lstStyle/>
          <a:p>
            <a:pPr marL="0" indent="0">
              <a:buNone/>
            </a:pPr>
            <a:r>
              <a:rPr lang="en-US" sz="2400" dirty="0"/>
              <a:t>A number of public and private organizations, in partnership and individually, are working together to find solutions that can help prevent HIV.</a:t>
            </a:r>
          </a:p>
          <a:p>
            <a:pPr marL="0" indent="0">
              <a:buNone/>
            </a:pPr>
            <a:endParaRPr lang="en-US" sz="1400" dirty="0"/>
          </a:p>
          <a:p>
            <a:pPr marL="0" indent="0">
              <a:buNone/>
            </a:pPr>
            <a:r>
              <a:rPr lang="en-US" sz="2400" dirty="0"/>
              <a:t>The HIV Prevention Trials Network (HPTN), funded by the National Institute of Allergy and Infectious Diseases (NIAID), National Institute of Mental Health (NIMH), and the National Institute of Drug Abuse (NIDA) is dedicated to discover and develop new and innovative research strategies to reduce the acquisition and transmission of HIV. </a:t>
            </a:r>
          </a:p>
          <a:p>
            <a:pPr marL="0" indent="0">
              <a:buNone/>
            </a:pPr>
            <a:endParaRPr lang="en-US" sz="3200" dirty="0"/>
          </a:p>
          <a:p>
            <a:pPr marL="0" indent="0">
              <a:buNone/>
            </a:pPr>
            <a:endParaRPr lang="en-US" sz="2400" dirty="0"/>
          </a:p>
        </p:txBody>
      </p:sp>
      <p:sp>
        <p:nvSpPr>
          <p:cNvPr id="3" name="Title 2"/>
          <p:cNvSpPr>
            <a:spLocks noGrp="1"/>
          </p:cNvSpPr>
          <p:nvPr>
            <p:ph type="title"/>
          </p:nvPr>
        </p:nvSpPr>
        <p:spPr>
          <a:xfrm>
            <a:off x="577856" y="403158"/>
            <a:ext cx="8150508" cy="866884"/>
          </a:xfrm>
        </p:spPr>
        <p:txBody>
          <a:bodyPr/>
          <a:lstStyle/>
          <a:p>
            <a:r>
              <a:rPr lang="en-US" dirty="0"/>
              <a:t>Continuing Research: </a:t>
            </a:r>
            <a:r>
              <a:rPr lang="en-US" dirty="0" err="1"/>
              <a:t>PrEP</a:t>
            </a:r>
            <a:r>
              <a:rPr lang="en-US" dirty="0"/>
              <a:t> &amp; Integrated Strategies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882" y="4726384"/>
            <a:ext cx="3203848" cy="1287770"/>
          </a:xfrm>
          <a:prstGeom prst="rect">
            <a:avLst/>
          </a:prstGeom>
        </p:spPr>
      </p:pic>
    </p:spTree>
    <p:extLst>
      <p:ext uri="{BB962C8B-B14F-4D97-AF65-F5344CB8AC3E}">
        <p14:creationId xmlns:p14="http://schemas.microsoft.com/office/powerpoint/2010/main" val="19931775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a:t>
            </a:r>
            <a:r>
              <a:rPr lang="en-US" sz="2200" dirty="0" err="1">
                <a:latin typeface="Times New Roman" pitchFamily="18" charset="0"/>
                <a:cs typeface="Times New Roman" pitchFamily="18" charset="0"/>
              </a:rPr>
              <a:t>TasP</a:t>
            </a:r>
            <a:r>
              <a:rPr lang="en-US" sz="2200" dirty="0">
                <a:latin typeface="Times New Roman" pitchFamily="18" charset="0"/>
                <a:cs typeface="Times New Roman" pitchFamily="18" charset="0"/>
              </a:rPr>
              <a:t>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What thoughts, questions, and concerns came to your mind about </a:t>
            </a:r>
            <a:r>
              <a:rPr lang="en-US" dirty="0" err="1">
                <a:latin typeface="Times New Roman" pitchFamily="18" charset="0"/>
                <a:cs typeface="Times New Roman" pitchFamily="18" charset="0"/>
              </a:rPr>
              <a:t>TasP</a:t>
            </a:r>
            <a:r>
              <a:rPr lang="en-US" dirty="0">
                <a:latin typeface="Times New Roman" pitchFamily="18" charset="0"/>
                <a:cs typeface="Times New Roman" pitchFamily="18" charset="0"/>
              </a:rPr>
              <a:t>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If you were asked to speak to an audience about </a:t>
            </a:r>
            <a:r>
              <a:rPr lang="en-US" dirty="0" err="1">
                <a:latin typeface="Times New Roman" pitchFamily="18" charset="0"/>
                <a:cs typeface="Times New Roman" pitchFamily="18" charset="0"/>
              </a:rPr>
              <a:t>TasP</a:t>
            </a:r>
            <a:r>
              <a:rPr lang="en-US" dirty="0">
                <a:latin typeface="Times New Roman" pitchFamily="18" charset="0"/>
                <a:cs typeface="Times New Roman" pitchFamily="18" charset="0"/>
              </a:rPr>
              <a:t>, what would be the three most important messages you would want to convey?</a:t>
            </a:r>
          </a:p>
        </p:txBody>
      </p:sp>
    </p:spTree>
    <p:extLst>
      <p:ext uri="{BB962C8B-B14F-4D97-AF65-F5344CB8AC3E}">
        <p14:creationId xmlns:p14="http://schemas.microsoft.com/office/powerpoint/2010/main" val="39538459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5522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HIV is </a:t>
            </a:r>
            <a:r>
              <a:rPr lang="en-US" u="sng" dirty="0"/>
              <a:t>NOT</a:t>
            </a:r>
            <a:r>
              <a:rPr lang="en-US" dirty="0"/>
              <a:t> Transmitted</a:t>
            </a:r>
          </a:p>
        </p:txBody>
      </p:sp>
      <p:sp>
        <p:nvSpPr>
          <p:cNvPr id="5" name="Content Placeholder 1"/>
          <p:cNvSpPr>
            <a:spLocks noGrp="1"/>
          </p:cNvSpPr>
          <p:nvPr>
            <p:ph idx="1"/>
          </p:nvPr>
        </p:nvSpPr>
        <p:spPr>
          <a:xfrm>
            <a:off x="667926" y="1270042"/>
            <a:ext cx="7826963" cy="551044"/>
          </a:xfrm>
        </p:spPr>
        <p:txBody>
          <a:bodyPr/>
          <a:lstStyle/>
          <a:p>
            <a:pPr marL="0" marR="0" indent="0">
              <a:spcBef>
                <a:spcPts val="200"/>
              </a:spcBef>
              <a:spcAft>
                <a:spcPts val="200"/>
              </a:spcAft>
              <a:buNone/>
            </a:pPr>
            <a:r>
              <a:rPr lang="en-US" sz="2400" dirty="0"/>
              <a:t>HIV is </a:t>
            </a:r>
            <a:r>
              <a:rPr lang="en-US" sz="2400" b="1" u="sng" dirty="0"/>
              <a:t>NOT</a:t>
            </a:r>
            <a:r>
              <a:rPr lang="en-US" sz="2400" dirty="0"/>
              <a:t> Transmitted by:</a:t>
            </a:r>
          </a:p>
        </p:txBody>
      </p:sp>
      <p:graphicFrame>
        <p:nvGraphicFramePr>
          <p:cNvPr id="8" name="Diagram 7"/>
          <p:cNvGraphicFramePr/>
          <p:nvPr>
            <p:extLst>
              <p:ext uri="{D42A27DB-BD31-4B8C-83A1-F6EECF244321}">
                <p14:modId xmlns:p14="http://schemas.microsoft.com/office/powerpoint/2010/main" val="3094637598"/>
              </p:ext>
            </p:extLst>
          </p:nvPr>
        </p:nvGraphicFramePr>
        <p:xfrm>
          <a:off x="0" y="1843951"/>
          <a:ext cx="9144000" cy="3982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68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60CDFD20-18E9-4524-80E0-4DC0A5E2319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AB6E1B1F-F877-4D12-8E3D-61E11B9F17B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BCFC4DED-099E-473D-A1FA-608E360EED3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BF26693F-2E8D-4FB1-BDAC-79C06EBA8DB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1494F4B1-8597-4573-95BE-A09DAFAFF02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3FB84B41-CAAB-4A8B-8AD1-F3DDB6A7E60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1983085A-F2C7-4FC0-A393-9631F561A07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728424BD-BBE2-4E48-9358-7309FB4F326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5649D8BC-79C9-44F9-B19D-741440DA245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E8072550-21DB-4DF3-9C7F-FEB59B4CF280}"/>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graphicEl>
                                              <a:dgm id="{21719536-A9FC-4E7C-AEAB-37641DBA03B7}"/>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graphicEl>
                                              <a:dgm id="{2930125D-0603-4844-9C75-EC1BB357AAD1}"/>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740F09DF-EAC2-45F0-8C79-C9C1AE9BCF79}"/>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graphicEl>
                                              <a:dgm id="{26C82F94-76E9-4E52-B3F3-F696361B9A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Microbicides</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8" name="Picture 7" descr="A picture containing indoor, table, bottle, sitting&#10;&#10;Description automatically generated">
            <a:extLst>
              <a:ext uri="{FF2B5EF4-FFF2-40B4-BE49-F238E27FC236}">
                <a16:creationId xmlns:a16="http://schemas.microsoft.com/office/drawing/2014/main" id="{8524712E-DD14-45C6-9B38-77F41F55A4C2}"/>
              </a:ext>
            </a:extLst>
          </p:cNvPr>
          <p:cNvPicPr>
            <a:picLocks noChangeAspect="1"/>
          </p:cNvPicPr>
          <p:nvPr/>
        </p:nvPicPr>
        <p:blipFill>
          <a:blip r:embed="rId3"/>
          <a:stretch>
            <a:fillRect/>
          </a:stretch>
        </p:blipFill>
        <p:spPr>
          <a:xfrm>
            <a:off x="5008099" y="2204593"/>
            <a:ext cx="2316037" cy="3207285"/>
          </a:xfrm>
          <a:prstGeom prst="rect">
            <a:avLst/>
          </a:prstGeom>
        </p:spPr>
      </p:pic>
    </p:spTree>
    <p:extLst>
      <p:ext uri="{BB962C8B-B14F-4D97-AF65-F5344CB8AC3E}">
        <p14:creationId xmlns:p14="http://schemas.microsoft.com/office/powerpoint/2010/main" val="32863776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6723697" y="1850011"/>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4021861" y="1412778"/>
            <a:ext cx="1342769" cy="639454"/>
            <a:chOff x="4800599" y="2438401"/>
            <a:chExt cx="1981200" cy="1215989"/>
          </a:xfrm>
        </p:grpSpPr>
        <p:sp>
          <p:nvSpPr>
            <p:cNvPr id="8" name="Rounded Rectangle 7"/>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ound Same Side Corner Rectangle 9"/>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542379" y="2148954"/>
            <a:ext cx="295911" cy="376616"/>
            <a:chOff x="4343400" y="1905000"/>
            <a:chExt cx="598713" cy="762000"/>
          </a:xfrm>
        </p:grpSpPr>
        <p:sp>
          <p:nvSpPr>
            <p:cNvPr id="13" name="Rounded Rectangle 12"/>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4477739" y="2068287"/>
              <a:ext cx="326571" cy="598713"/>
              <a:chOff x="1905000" y="5257800"/>
              <a:chExt cx="457200" cy="838200"/>
            </a:xfrm>
          </p:grpSpPr>
          <p:sp>
            <p:nvSpPr>
              <p:cNvPr id="15" name="Round Same Side Corner Rectangle 14"/>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7" name="Picture 16" descr="MB900234256.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8" name="Picture 17" descr="TN_mallet-tool-gray.jpg"/>
          <p:cNvPicPr>
            <a:picLocks noChangeAspect="1"/>
          </p:cNvPicPr>
          <p:nvPr/>
        </p:nvPicPr>
        <p:blipFill>
          <a:blip r:embed="rId5">
            <a:extLst>
              <a:ext uri="{BEBA8EAE-BF5A-486C-A8C5-ECC9F3942E4B}">
                <a14:imgProps xmlns:a14="http://schemas.microsoft.com/office/drawing/2010/main">
                  <a14:imgLayer r:embed="rId6">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9" name="Picture 18" descr="tool2.gif"/>
          <p:cNvPicPr>
            <a:picLocks noChangeAspect="1"/>
          </p:cNvPicPr>
          <p:nvPr/>
        </p:nvPicPr>
        <p:blipFill>
          <a:blip r:embed="rId7">
            <a:graysc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0" name="Picture 19" descr="MB900016925.jpg"/>
          <p:cNvPicPr>
            <a:picLocks noChangeAspect="1"/>
          </p:cNvPicPr>
          <p:nvPr/>
        </p:nvPicPr>
        <p:blipFill>
          <a:blip r:embed="rId9">
            <a:grayscl/>
            <a:extLst>
              <a:ext uri="{BEBA8EAE-BF5A-486C-A8C5-ECC9F3942E4B}">
                <a14:imgProps xmlns:a14="http://schemas.microsoft.com/office/drawing/2010/main">
                  <a14:imgLayer r:embed="rId10">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1" name="Picture 4" descr="C:\Users\Gail\AppData\Local\Microsoft\Windows\Temporary Internet Files\Content.IE5\7CJKZ16U\MC900391182[1].wmf"/>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MB900391186.jpg"/>
          <p:cNvPicPr>
            <a:picLocks noChangeAspect="1"/>
          </p:cNvPicPr>
          <p:nvPr/>
        </p:nvPicPr>
        <p:blipFill>
          <a:blip r:embed="rId12">
            <a:graysc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4" name="Picture 23" descr="method_adjustable_wrench_icon_style_clip_art_thumb.jpg"/>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5" name="Picture 24" descr="MH900441292.jpg"/>
          <p:cNvPicPr>
            <a:picLocks noChangeAspect="1"/>
          </p:cNvPicPr>
          <p:nvPr/>
        </p:nvPicPr>
        <p:blipFill rotWithShape="1">
          <a:blip r:embed="rId16">
            <a:grayscl/>
            <a:extLst>
              <a:ext uri="{BEBA8EAE-BF5A-486C-A8C5-ECC9F3942E4B}">
                <a14:imgProps xmlns:a14="http://schemas.microsoft.com/office/drawing/2010/main">
                  <a14:imgLayer r:embed="rId17">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6" name="Picture 25" descr="god-is-my-ruler-md.png"/>
          <p:cNvPicPr>
            <a:picLocks noChangeAspect="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7" name="Group 26"/>
          <p:cNvGrpSpPr/>
          <p:nvPr/>
        </p:nvGrpSpPr>
        <p:grpSpPr>
          <a:xfrm>
            <a:off x="3358930" y="2230728"/>
            <a:ext cx="2802494" cy="1599889"/>
            <a:chOff x="2590800" y="1286645"/>
            <a:chExt cx="3886200" cy="2218555"/>
          </a:xfrm>
        </p:grpSpPr>
        <p:sp>
          <p:nvSpPr>
            <p:cNvPr id="28" name="Round Same Side Corner Rectangle 27"/>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Diagonal Stripe 28"/>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0" name="Picture 7" descr="C:\Users\Gail\AppData\Local\Microsoft\Windows\Temporary Internet Files\Content.IE5\2N6GVCUY\MC900250779[1].wmf"/>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ools 2.jpg"/>
          <p:cNvPicPr>
            <a:picLocks noChangeAspect="1"/>
          </p:cNvPicPr>
          <p:nvPr/>
        </p:nvPicPr>
        <p:blipFill>
          <a:blip r:embed="rId21">
            <a:grayscl/>
            <a:extLst>
              <a:ext uri="{BEBA8EAE-BF5A-486C-A8C5-ECC9F3942E4B}">
                <a14:imgProps xmlns:a14="http://schemas.microsoft.com/office/drawing/2010/main">
                  <a14:imgLayer r:embed="rId22">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2" name="Picture 6" descr="C:\Users\Gail\AppData\Local\Microsoft\Windows\Temporary Internet Files\Content.IE5\7CJKZ16U\MC900391184[1].wmf"/>
          <p:cNvPicPr>
            <a:picLocks noChangeAspect="1" noChangeArrowheads="1"/>
          </p:cNvPicPr>
          <p:nvPr/>
        </p:nvPicPr>
        <p:blipFill>
          <a:blip r:embed="rId23"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Gail\AppData\Local\Microsoft\Windows\Temporary Internet Files\Content.IE5\7CJKZ16U\MC900441282[1].png"/>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B900234256.jpg"/>
          <p:cNvPicPr>
            <a:picLocks noChangeAspect="1"/>
          </p:cNvPicPr>
          <p:nvPr/>
        </p:nvPicPr>
        <p:blipFill>
          <a:blip r:embed="rId3">
            <a:grayscl/>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5" name="Picture 34" descr="MB900016925.jpg"/>
          <p:cNvPicPr>
            <a:picLocks noChangeAspect="1"/>
          </p:cNvPicPr>
          <p:nvPr/>
        </p:nvPicPr>
        <p:blipFill>
          <a:blip r:embed="rId9">
            <a:grayscl/>
            <a:extLst>
              <a:ext uri="{BEBA8EAE-BF5A-486C-A8C5-ECC9F3942E4B}">
                <a14:imgProps xmlns:a14="http://schemas.microsoft.com/office/drawing/2010/main">
                  <a14:imgLayer r:embed="rId26">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6" name="Group 35"/>
          <p:cNvGrpSpPr/>
          <p:nvPr/>
        </p:nvGrpSpPr>
        <p:grpSpPr>
          <a:xfrm>
            <a:off x="3029224" y="3907495"/>
            <a:ext cx="3406953" cy="1963232"/>
            <a:chOff x="2133600" y="3611809"/>
            <a:chExt cx="4724400" cy="2722401"/>
          </a:xfrm>
          <a:solidFill>
            <a:schemeClr val="bg1">
              <a:lumMod val="50000"/>
            </a:schemeClr>
          </a:solidFill>
        </p:grpSpPr>
        <p:sp>
          <p:nvSpPr>
            <p:cNvPr id="37" name="Round Same Side Corner Rectangle 36"/>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iagonal Stripe 37"/>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9" name="TextBox 38"/>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0" name="TextBox 39"/>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1" name="TextBox 40"/>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2" name="Rectangle 41"/>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3" name="Rectangle 42"/>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4" name="Rectangle 43"/>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5" name="Rectangle 44"/>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6" name="Rectangle 45"/>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7" name="Rectangle 46"/>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8" name="TextBox 47"/>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9" name="TextBox 48"/>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0" name="TextBox 49"/>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1" name="TextBox 50"/>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2" name="TextBox 51"/>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3" name="TextBox 52"/>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4" name="TextBox 53"/>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5" name="Straight Connector 54"/>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50741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0912" y="1357202"/>
            <a:ext cx="5411971" cy="3825873"/>
          </a:xfrm>
        </p:spPr>
        <p:txBody>
          <a:bodyPr/>
          <a:lstStyle/>
          <a:p>
            <a:pPr marL="0" indent="0">
              <a:buNone/>
            </a:pPr>
            <a:r>
              <a:rPr lang="en-US" sz="2400" dirty="0"/>
              <a:t>Microbicides are products applied inside the vagina or rectum to reduce the likelihood of HIV transmission during vaginal and anal sex. Microbicides can include:</a:t>
            </a:r>
          </a:p>
          <a:p>
            <a:r>
              <a:rPr lang="en-US" dirty="0"/>
              <a:t>Films, gels, douches, fast-dissolving inserts, and suppositories</a:t>
            </a:r>
          </a:p>
          <a:p>
            <a:r>
              <a:rPr lang="en-US" dirty="0"/>
              <a:t>Vaginal rings, which are furthest along in development and may be licensed soon</a:t>
            </a:r>
          </a:p>
          <a:p>
            <a:pPr marL="0" indent="0">
              <a:buNone/>
            </a:pP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descr="A close up of a hand&#10;&#10;Description automatically generated">
            <a:extLst>
              <a:ext uri="{FF2B5EF4-FFF2-40B4-BE49-F238E27FC236}">
                <a16:creationId xmlns:a16="http://schemas.microsoft.com/office/drawing/2014/main" id="{D2ED3CF1-E8F0-4942-B2AD-8DCC1BCCD22A}"/>
              </a:ext>
            </a:extLst>
          </p:cNvPr>
          <p:cNvPicPr>
            <a:picLocks noChangeAspect="1"/>
          </p:cNvPicPr>
          <p:nvPr/>
        </p:nvPicPr>
        <p:blipFill rotWithShape="1">
          <a:blip r:embed="rId3"/>
          <a:srcRect t="26261"/>
          <a:stretch/>
        </p:blipFill>
        <p:spPr>
          <a:xfrm>
            <a:off x="612775" y="1735015"/>
            <a:ext cx="2286000" cy="2344616"/>
          </a:xfrm>
          <a:prstGeom prst="rect">
            <a:avLst/>
          </a:prstGeom>
        </p:spPr>
      </p:pic>
    </p:spTree>
    <p:extLst>
      <p:ext uri="{BB962C8B-B14F-4D97-AF65-F5344CB8AC3E}">
        <p14:creationId xmlns:p14="http://schemas.microsoft.com/office/powerpoint/2010/main" val="38233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0912" y="1357202"/>
            <a:ext cx="5411971" cy="4373747"/>
          </a:xfrm>
        </p:spPr>
        <p:txBody>
          <a:bodyPr/>
          <a:lstStyle/>
          <a:p>
            <a:r>
              <a:rPr lang="en-US" dirty="0"/>
              <a:t>Most microbicides being tested today contain antiretroviral (ARV) drugs.</a:t>
            </a:r>
          </a:p>
          <a:p>
            <a:r>
              <a:rPr lang="en-US" dirty="0"/>
              <a:t>ARVs block HIV replication in multiple places in the reproductive cycle of the virus.</a:t>
            </a:r>
          </a:p>
          <a:p>
            <a:r>
              <a:rPr lang="en-US" dirty="0"/>
              <a:t>These drugs have been shown to protect people who do not have HIV if they are exposed to the virus by disrupting HIV’s life cycle, thus preventing HIV from taking hold in the body.</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2" descr="data:image/jpeg;base64,/9j/4AAQSkZJRgABAQAAAQABAAD/2wCEAAkGBhQSEBQUEhQWFBUUFRQUFRYUFBQWFRAUFBAVFRYUFBUXHCceFxojGRQVHy8gIycpLCwsFR4xNTEqNSYrLSkBCQoKDgwOGg8PGiwkHyUtKSksLCwsKiopLCksKSkpNSw1KiwpKS80KiksLCkqLCosKSoqMCksLCopKSkqLCksKf/AABEIAJAAwAMBIgACEQEDEQH/xAAcAAABBQEBAQAAAAAAAAAAAAAEAQIDBQYHAAj/xABDEAACAQIDBQUFBQUFCQEAAAABAgMAEQQSIQUGMUFREyJhcYEHMkKRsRQjUmKhQ3KCwdEzRJPC4QgXJFNjg5Ki8BX/xAAZAQADAQEBAAAAAAAAAAAAAAABAgMEAAX/xAAsEQADAAIBAgQEBwEBAAAAAAAAAQIDERIhMQQTQVFxgZHwFCIyYaHR4VIF/9oADAMBAAIRAxEAPwDktJSmmmmSKniaSvV6qqQbEvSUpptUUg2LelBplKDTJHNj68TXr0lMpF2SI1KNaZEKlVa5wHY4LTgKeq0uWp8CiGilFLkpyrQ4DaGivEVK62pgNFQHQirUgWmipAKDxnNDSlNMdEpHXmjqLWhAMpTbUQ61CwoBA6W1XWA3RnkXMwES9ZLgnyUa/SrTDbmRg9+RnHRQEHzNzVZnZNmRy0jCujQ7r4X/AJV/N3v9aXEbi4aQdzPGfytmHyarKGIc2tSFa0G29z5sMC2kkY+JRqv768R56iqTNT6FbIMtetTyaSnUbByFFNNPFedarMCquokbUYgoWCOjkjtTuB+RJHFTxFU0CXqSwFTeMtLBWipBHRBYVEzUyxlkMcVBz0qfjTFjp/KKpCqKIihpIo6NgjpKx9ANDUjpGgo/sLVDIledc9TOyqljqApR8sVDOLUjRxrcVtIu2vDkOlJHNegyQaKwjLHYte7GyXDEZuQJA0oTkA0WcXdte5J4KOfrwHmaucHhCQL6HoDe3rWX2Mkk+IazFY0e8hBP3jj4b/hBFgOg8a3uFAqnmk9CwbJB41XyeyXBSMWKOtzeySFQPIcq0cDCjYpaPms7RjD7DsE3B8QvlIh+qVG/sDwx93EzjzWJv5CrWbaLY3EPGrmPCYc/fSK2UzyDXsw4Isg5n/SppN5pMQQmFdYIL5PtElg0rD4MMrcT+Y3/AK25V7kOc+3+/fuZ1/8AZ+X4ca38UCn6OKGl/wBn6T4cZGfOFx9GNb/d/wC0LdsRP2nJUUhlUD4mewLMfQVdjHUHmyLoqHSVLetHIT7CMUPdngP+Kv8AlNDSexTHjgYG8pSPqtdpGNpRja78Rk/YPBHEf9020V/ZI37syfztQk3s12kP7qx/deM/5q7jjt4oYReaRI+mZhc+S8T8qqD7TsDe3anzEb2+lVWfK1+lP5MV5Ih9a18zjzbi45eODm9Fv9DQk26mLHHDTj/syf0r6E2ZvJDiFLQyLIBxtxXzB1FGjGCu/FWujkvOT1R8yS7IlX3o5B5xuPqKhEBHEW89K+ovtY60jSqeIB8wD9ab8a/+f5/wosrPmSOKjMOmtfRL4KBveijPnGh/lQ77AwjccND/AISD6Cg/Fp95D5pw1k0oeSCu6Nungj/d4/QEfQ0PJuLgG/YgeTuP51mrIn6Ccjg+Ijqtlrv03sv2e3wOPKV/51Xy+xjAHg86+Uin6rSckcmjmZgN6MfDOWjVCgKgyd8ZtfdXS4PXUVY/ZRfhRgwI7ZTpdoiB71+64J/Lz868+Q0OwqZRoAOegsLniasoJ7UMILVIoptg0WcWKoTeXbhhwsjKe+bInXM+gI8hc+lRhqy2/mIYjDxrxaQkW5sAAv6tVcb3SRLM+MNoO2dB2qDChsuFw4zYpwbdvL7zpm/CDx8vKh8XtHNE+MtlVf8Ah8DHbSO9wZAPxAA28fIV7bC9hg4sLH70zBCfxEkF29Tb0qHenGpE+EiteOFS+X8RXRQfMr+prTOTb+/vqYrjin+2vr6fTv8AHqXke0fsGGiw0K58VKL5eNnfizeA4Afl6VEu0sXETBEXmnIzySSX7KO/KINpb83yFAbOxQw8TY3E96ab3RzAbUKvS418ABUOK3wxvZmQQrHHpZmUnidPeOvyplTb9H8fc5tJdW17Jei/theyN6scMYsErZjnCupVe6LXJBXhYa1Z7e31kaT7NgxeQnKzjXKeYW+mnNjoKyuExLQ4aTFMfvsQSkbHiFOruPHQ/IVebjbPEcXan35eH5UvoB5nX5U9VK/Nr9vmJj8yvyJvr136pf2yx2ZuRF7+Kdp5Dq12IW/n7zeZNBb57sRJEhw0TZy9rR52BXKbkjW2tvnUeP8AaAI5mQR51U2zBrEsONha1r6VZbF3yjxDhEWRWIJ1AsAOZINcsmWfzPsM48PaeNa3/P1IvZzsqSHtZZFZMwCKrAqSAcxax9APWtwMRXONv79NnMWF1a+UyWvc8LRjn5/KqXaOycaIzNKXIGrXkuyjqVB0pmnkfKnrYJyzhnhjTrXc7F9op3b1y7cXb8pm7F3Z0ZWIzEkoVF9CdbeHlWr3g3iGFhL8XPdRerW4nwHE/wCtSqHNcTRjzzePzOyH72b7DCrkSzTMLgHhGD8TePQULuhvNjMU2ZxGIV0Z8hBY/hSxtfqeArBbG2dJjcT3mJuc8rniBfU+Z4Af0rrGFiWNFRAFVRZQOQ/rVsnHHPHuzPgrJnvm3qfRe4VtLaUiRlo1DkakNII1CjUsWNUmzt+pZlLLhJWUErmR0YEjpe1/SqvamLbG4g4WIkQx2OIdedj/AGYPn+oPSrba2048Fh7hQAoCRxj4mtoB4cyaRaSS1tss7bbpVqV8P6DcfvpFAqGfMjOLhLBnUdWCnSj8Ft5JYhKpIQgkFhl0B1JvwFco2zHlZPtLffTkSTG1zDFfuxqOR4m3go60btvHSPGgZSiPZcNhR7zqNFkmty4WXmfAE1Xyk0tEV4qk62u3p6/P779C8OC8KkfB91Wsbxkmw4lSLMB1019K59udv8cOBDiAXhGisNXhHQD4k8OI5dK6tsnGQzrngkWQflNyPBl4r6ivKctHp72AmGomhq+lwfShJMLStBTKkpQgEchUkAsneXMNUOYrcdNVPyq2lw3SsltHtYJWIuoZyqk6qVKhrlLakFnPEe6etBI6nosMZsoSTxSlj91msuljfmfHh8qp9s7EebGxMR90FAY3HwkkqRx1uB60VhNu6kOrcSSyEsoIBGVV465DYC/Hxon/APXTjrlMiRqbXzF0Vl05e9amVVJNzFrr8Sh30xNpsPm1QXYjrZxmHyA+dDbwbwjFNHFFfKWGpFszHQadBc1pMXhocQlmAdQTYg8CDY2I8rUFJu7H2kTocnZWsoGjAMTrzvrxp4yStb7ojkw3Ten0eiu32YKMPGuiojAemUfQfrWv2VKpgiynTs0t/wCIH1rO707MM0QKC7RkkAfEp4geOgPpWUwW354VyI5A6EA2PO1+FUS8yEk+xOq8nK210ejRb37NghVOzWzuSdGJGUcTY+JH60PBKcNgi40kxJKg81iXifU/UVSQiXEygXZ2PEnXKOp6AVcb6tlliQe6kKhR4XI/kKunrUN7MldeWWVr0XzIN3tsphpC7R5zay96xTqRpxtpWh2tvtFLhpEQOHcZbMBYAnU3B6Ufgtj4eTDxZolb7tNbWY3UEm4143qubdLDS3MMjLYkGxDhSDwI4j50nnY6rdbLLDmiOMtaZF7PsN97JKeCLlHm2p+QH61V7zbbOJnJHuL3UHgOfqdflV3tJRgsB2atd5CVzAWvm9428FFqo90dn9tiASO7H3z0uDZR8/pVpyJt5H8iFw1M4F37s3262yxh4AD7796TztovoP1vV2s1VfaHnT1xFY3bp7Z60wolSvQsle3ADXjYcfOh8VgIpXR5EzNGboSTZTe/DgdfoKhXEVIJ65XoLlPuDS7twviftD5nbQ5WIKAgWGluVuHCkwm71sW+Jlk7Rj/ZjLYRcupvYaDzJo0SCnBqp5te/wCxPyo3vXrv5nz2BU0EjKwZWKkc1JUj1GtRLT1ooZl3HvfjALDFTer3/U07Cb2YtZA/2iRm6OxZSOhQ6WqmtU8SVoiV7Eq2dR2Fv7HMAs4ET/iGsbevFPW48a0c2EV16hhxB0II4g1xiOS1XGx96JsObRtdeaNqh8h8J8Rap14Xl+k5Z+P6jVzbohUIViG/EBlGhJAsvDQ20qlxezpIcOcy3KSrIMpJBCJfnrxW2tarY+9sGIsrfdSH4XOhP5H4HyNjVpiMDesdzUPVIuuNLaOa7MxhiyqkYdiNdbEjNK72PM6aDqatotsRM2XNlbMUAbTMwOoW/H/UVZ7T3cDXKXjfk6gXB11sdD7x+dZzamymiRjlMndmUZRdlZ5BIjW5d4WJHCleqOXKEWkWLDBiDYKzKSdBdDYnyqOfZsTm7xox621PmRxrPHElFfXN2jYhXRjdQwkB93loxv1vVgNuXR9OyGVuydu8CEfISQNRYkadKXi12OVp9KLnDoqCyKFHRQAP0qk3v2a0irIguUBDAcSt73HWxv8AOrKXaaoBc5jnSMhbEh201F9OtFi1CacvY1xOSXJgMPvDOkXZLIQmotpdQeIB4irTc/ZrtKJbsiLzBI7Q/h8R1rRS7LiY5mjRj1Ki58+tFK1tALAdOA9KtWdNaS7maPCNUnVb12Mrvvjs06pfSNf/AGbU/par3cfDhMOXPGRif4V7o/mfWsxtzYk7SySBc4Zie6bkDkCOPCtts8BIkQfCqr8hr+tG7SxqULixt5qukWokr2YUKHp4lrPs26J7dDXrmohJTw/jTcgaJBNUiz1Bm6ivXFHkDRw9KlWo1qVK1IRkyCpFeoRUyJWmSTJgL0ZBQ8IohWqqrRCkTCr3Yu900FlP3sf4WOq/utxHlqKoM2lqQk1omZtapbI7cvaOrbN23BiRZDZ+aNo48vxDyp+J2deuVK1gLGx4gjiPI8q1Gw9+JEAWcdqv4v2i+vBvXXxrFm/89rrj+hrx+J30oN2lu3G+YlbMVK5ho1rg/UVQbT2RMqSIuVoveUAHPczKxHSw71dDwmLixC5omDdRwZfMcRQ+K2bXmtOXpmrU0crmRYyhFu1WaYuvNsod1LDmOFj41ZbF2szNldxISge4GUob2ZGHqCDWlx2xVLBigLDgbajQjj0sTpVNBsho3vmDKFyoCozIL8M/EjlXNprqKocvaBX2tO8jiBUKRnKc/GRrXIHSrXZ+0hLGr2tfQg/CwNiPnVErmNpowyo7SdrGX911a1x8xah8Pth27NY+yiaTOzE+4xDEaX5kiuc7XQCvi+v31Ndoa9as3jNqu8UWXuSPMI2y8VKmzDxHCtDeptaKqlXYkElqlWeoL163SlGDFmFPDUBmNPWWicHB/GniT1oITVIstcA48KkQ1EDUkdbUyTCololFFDK1SqarLJsnQ609mqFG1pzvT7IUPD0rYiolaljiua2YtknoMRu7epY7kUyLhalRyNK2bJMPgnZCGQlWHAg2IrS7L3/tZcSL/wDUUaj95OfmPlWSll0qvlkqN4Yy9KQ05ah9DssfZzJnjZXU81Nx5eB8DVfitmVyzAbZlgcNC5Q87cG/eU6N61tti+06FyI8UBE3DtBcxk/m5p+o8q8rN4Ko6z1X8m7H4hV36Htp7EWQWkUMPEcPI1RY7YAUL2aKcmYZG911bUrc8DfUGukPhVdQyEMpFwQQQw6gjQ1VYrZ3hWHqjRpM51BhikuGBTs+/JIVzZgDYAWPpwrWRy1LiNn0E8ZWkvbGiVIcLGlyUEk9Exz1F7RboPMdNKVMjCn2ruR3EFtShqnaOo2j/wDjTKhHJyMVItRinqa2pkGERmiENCq1ERGnTJUSoL05U1pqCpVp1RGhVjpyaGnLwrwrXjyEaRIDqDTi4PA2oN57GnJKG1HGtyJ6C2bTXWg5ZB0qVhQGKmtTyzuJ5pfSq7ENrxpJpaGd6SqRWYLnd/evE4NvuX7hN2jbvRt/DyPiLGuobve0fC4uyS2glOlnPcc/kkP0a3rXFAacFrHlwxk7lppyfROJ2d0qqxGB8K5hu57QsTg7LftYh+zkJ7o/I/FPLUeFdQ2BvlhMcAqNkl5xSWD/AMJ4P6a+FebkwVHwNM5EysmwPTShHjK1r8TszpVZPgLVmcoqqKRMQaIjxVPm2f00oOTDkcam4HVh6z3p2eqvMRT0xJpOI/I//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5" descr="data:image/jpeg;base64,/9j/4AAQSkZJRgABAQAAAQABAAD/2wCEAAkGBxISEhUUEhQUFRUUFBQUFRUVFRQXFBQUFBQWFhQVFBQYHCggGBolHBQUITEiJSktLi4uFx8zODMsNygtLisBCgoKDg0MFxAQFywcHBwsLCwsLCwsLCwsLCwsLCwsLCwsLCwsLCwsLCwsOCwsLCssLCw3LywsLCssLCw4NywrLP/AABEIAJQA8AMBIgACEQEDEQH/xAAcAAABBAMBAAAAAAAAAAAAAAAAAQMFBgIEBwj/xAA9EAABAgMFBAcGBAUFAAAAAAABAAIDBBEFEiExQQZRYYEHEyJCcZGhMlJiscHRFCNDcjOC4fDxFSRTkqL/xAAZAQEBAQEBAQAAAAAAAAAAAAAAAQIDBQT/xAAfEQEBAQABBAMBAAAAAAAAAAAAARECAxIhMRMiUUH/2gAMAwEAAhEDEQA/AOLXTvPmk6s0rUrbEFL1IRcR5YjqypEQQl6pNXEd1aBCKkeqSiGmnajupKUS5UjcS3VNXtR34crL8Mt+6lupp2tASyUSy3hDJ0SXVfOaZGmJZZCWC27qLqzq41eoCXqQtmiSiGGOoCBCCfoghDDIhhAYnaIoi4buoupyiKIYbuoup26pGVsCZiQXR2QnuhMzeBhhmRvA4KIibqdlpV8RwZDa57nYBrQS4ngAp6xtjpuYoWw7jT34nZHIZnyV+2W2clrMiddFj34t0toAAAHZ0bia8SU0chjQHMcWuBa5poWuFCCNCDkmiF0rpWZBjthzkEFvaMKIDSrtWuPqOa5tVUIiiWqCg2gEFZhqUBUN0RROEIoimqJVndQAgwARdTl1FEU2AlpRZEIIQWKFJQBAYeso91bzaZEangapqV2dfGithtob9aEYigzOHiFEwpgigOK6F0VTMPr3hzhfuAMBOYJJdTfp5L0eXW4Xo/X+Pi+PlOflC2v0eTMEVhkRRuAuvHLIqoxYJaSHAgjMEEEeIXp4ta7NQ1t7LwJkfmMDtzu8PBwxXl219U5POxCKLoNu9GsWHV0u6+33HYOHg7Iqjzcq+E4tiMcxw0cCCkrTWupCFmkIVVjRJRT1jbKTczjDhG6e+/ss5E58ld7J6MoTO1NRS8+5DF1vNxxPKimxHLYMFznBrQXOOTWglx8AMVcLG6OJqMA6KWwGn3gXPp+wEU5ldLlWS0q2kGGyH+0Cp8TmVHz20LR/milprXszYyRl8S3rn74lDjwYMApt1sMYLuAFKBuGXgMlRLV2rDRi4Abgbo88yqfaG15OEMV9B9yk2pV4ti27hcHRxDh1NKGjiPmVUZza+E3CBDLzq9+A5NzPNVedjujPvuzoB5cVixis4yCYtTaWJMQRCc2nbvk1wwyAGihgE4Qii0SMaJaLJFEVvIolKkbPsSYjfw4T3DfSjf8AscFpEbRF1XST6PJh3tvhwxzefSg9VNDo6gtY6sR7nU7LzRoad90Z+ampa5iQkAWxNwDDe5jvaaSDy3cEyjRKIuresyzjGrjda2l40rnWgA5Fbto2IIbL7XE7waa7iF249Dny490nhz5dbhOXbb5QlEhSlStm2dXtRMtG7+JXF0tMwbIiPh3wPBveI3haANDuIPMEK3tiUWnaUg2NiOy/fof3fdGZybtgdIczL0bE/PZ8Ro8Dg/Xmum7PbYSs3QQ33Xn9N9A/kMjyXBY0BzHXXCh04/t3qz2J0fz0xR3V9S3MPi1bzDfa+SytkdzNDmFHWpYUKO2kRjXDiMvA6LVsSzXSkK5Fmnx3YULgAG00GbiPEp+DbkO9dc4NOlcj4Ke2PSiWn0Xs6wOhxHNZ3m3Q4/ymo9VM2Rs5JS2LYYc8d6L2neRFByCu4iByYmpBrxiAVmytdyvzdtNbqq3ae1AFcfVSG0uxkR7SZeLcdueC5p8jUeq4/tBYU3Ad/umupo7OGfAjDzUk1U5au2gxDSXHh91WZq2o8XW6OGJ80w2CAswxdJJBrGCSauJJ3lZthAJ8NQQqYwDUtFlRCKxokIWaQhFYpFkgoLTsnazJWYD4jQ6GRdfgC4NNO0yuoz4rukOSa9jXw3h7HC81wxBB1C851V86NNsfwr+ojH/bxDgT+k8979p181a52OmmWITEyMFYI0DyUfMyyxYkcV6RbKLHiM0YO7L+B7p+ipzXruG0NmiIxzHCocCD91w+flXQYjob82mld40I8VeNdFo2ZngyDEGGL64j4RRaM3aDnmhOGgGS0LIc4E0HZNKnTD5rOKw1wH9gr0+n1uPwyPh6nSvy2klwA6px3DQfdSTZmqj4Uua1KkIEoa4+Wq8/nndcfXPU08yNVXfZbYx0eGI0dxZDPsNbS88b690fNQ1nWN1mDQRgak5ZK8WbbQdLhrKBzQAW1oa0phvyWLcG5LS0rLfw4bQ4d44v/wCxxWpP7QgaqmW/tAYft1B93MqmTluxoh7AujecT5aLn5q4vFs7VAA1NOaolpbV3jRtXfLzUVOSTnC+9xJ4418FrslwF0kFksHpAnZc5h7P+N9f/LswuqbNdIsrM0a49TE9x5ABPwuyK4WIaUs3phj1M2KHJmakWRAQQHA5gioPiFwGwNsJuUoGPvsH6b6keAOYXT9m+kSWmKNeepie684E/C/I+iliZYj7f6MoETtQHdSdwF5h/lrhyXObd2WmZTGIyrP+RtSzmdOa9E9YCmo0u1wNRnnx8Qp5izk8wpF2u3ujaBHq6H+Q7O80VYfFlR6Lk1vWV+GiXOsbEFCQ5oLa40yJKutRGIQUEqqEiEKhKoRRCCQCUIShaZdh6KdsesaJSOe20fkuJ9to7h4jTh4LoUxDoF5hgRXNcHNJa5pBaRgQRkQV2fZjbZk3CDYhDY7RRwyv/E3x3aKMWJG0yKrlPSZICjIwwINx3EHFp5EHzXYxI3xVcv6WpR7YTDTARRe5ggetFzsytcaoEhPluDsR6j7qYFDl5qssW/IzZZgcW7t3gumlmrDJtaHgkYKyPMIUcAO1icMfBViC8EVBqNFtw5x4bSuWVcaeClFvk7UDITnABoyBfQD+qi4U3LNHaJedzQRXmVXosRzz23E0y3DwCRjNykhWVqP611SKDQaAblGx7sPPPRuvPcE7OTwbgyhOp0HhvKijXXMqkhIri41P9B4LC6nEI0buLEtTqSiBrqjuPkU26Gd3opRpFcMtQdfBOGWrXA/38kG5YG203KUAd1sMdyITgPhfmPVdR2a28lZqjb3VRD3IhGJ+F2RXGokFac3Dqcd31RMlejdqrREKCGAhrolQDw1+fqqZH2RhTIpGYQ6lBEZg8buDh4hcynrdmIsFkKI8uawFrSfauHuk6jBb+z2283KUaHdbDH6cUk0Hwvzb6rGfbTPDet/o5m5erodJhgxqwUeBxh1PoSqd9MDwO4jQruuzfSDKTNGl3UxPcikUJ+CJkfRSVv7Kyk5jFhgP0iN7MQfza81o39eeFiVfNoejGagVdAP4hgxoBdigcW1o7l5KnylnRYryxjCXNBLgeyWhuZdX2eaLrTQhFVVSKVFELTLJpWVdywCzQXPYXbyLKxGw5hxiQHGhLjV0KveBzI3grqO1liQ5mC5pAc17dMcDkQfVeeqLrfRPtR1jPwUY4tFYDjq0ZwzxGnDwWbNS/rjVp2c+XiuhPzYc/eGjuabYuudLGy19nXwx24QJNO8zMjxGfmuQwipK03JWOWGo5jQqblo7XioOOo1H9FX2pxjiDUGhG5UqwgjMmgGZOijJufvVDMG6nV32C1I8dz/aNdw0HJOyMtfNTkM+J3BEkNwoRdl56BPwpOuFSTuaCVtTkZsLs0DnDTus8d54eajos5Edm4gbm9lvkEVu/wClO3PHEtWbrBjUq0XvDP7KKYaZEjiHEKXsm34sJwvHrG5FrsyODvuiIl7SCQQQRmDmEjSrdbsgyO0PZi67fhu95usN3hoqhBxPI/JTVZOBABOuX+ENjOBqCcOKxIxQTvQbkObB9vA7x9UzPNF4ftH1TcOIQa/TNZTQIdQ4ENApuTRrOCzlpN0QmmAGZOS2ZORL8Tg3fv4BTEOGAKAYDJVLVYmJYtNHD7HiN6ndn9s5yTo1j78MfpxKlo4NObeS3Hww4UcARx/vBRE7ZZbizEbtR90N117ZfpHlJijIh6iJh2Yh7BPwxMvOijOl63GQ/wAuGGhxaOseALztWNLhiQM1yRjBUVFRUVG8VxC2NpbUdNRnRCLrSTdbuGg5AAKWGZdRl5LVYBiyoqqWQkCFpC0SpCiqgzqnZeZcxzXsJa5hDmuGYcMiFr1WVUV6B2dtllpyl/ARG9mKzc+mdNxzC4ftzYBk5kgCkOJVzNwPeb61HBb2xm0TpGYEUVLDRsVg7zPuMx/VdS29saDOSt5rm0e2/CfoDTsn6c1izPLPpwNhTgWuyoJBwIJBHEYFPgrTRVPSnYhVGbWX/wCZ2X08lAhWiXhdZAaW5OZ1TvhePZr44KUVdxqUIewgkEUINCDoRmEAKgQEJUE7Y847qgK/w4gu+DsaeYPmoi1YVyNEaMAHupwxr9VPWXKiE2sTCn5j+AGTfH6lVycjmI9zzm4lx5mqgwDzvPmVl1h3nma/NNpyDCc40aCTwFUAIh4eQW5KyZeb78vV32CflrKLcYnIfc/RbtFUtJROQoTnGjQXHcASfILEBda2BsdsKWbE78YXnHW73WjhqjLm0xYUyxl90JwHmeYzCi3V1wXZZqaFaEUPoqFt5LON2I1oo2oeQMSMKEnVZnJcVCYlGxM8D7w+o1UNOST2Zio3jLnuUsI6chxVolVpIrDM2Wx+Lew7h7J8R9lBTUu6G4tdSo3GqNSt1KFjeQqjJIlSFFCVIEVQZtKkW2/MNgCA1/5YJIBFbt7OnBRaVBrMlqZmvFOBqcKSqgSikrEtYwHHC8x+D2nXiOKjUILpMSkvONaQ6jmihe0drgHg58/NQE1s/EZ3muG/EeijYcVzTeaS0jUEg+YW6bbjauDv3NHzFFIhr/T3alo51W5KyzYfbrQDvuwAPwjf6rSfaUU5Fo4tYPrVakVznGrnFx3k18tyDdtO0r4uMqGDHHN53ncNwUcAgJUUhCclo7mOq00Pz4EahNgJCgtUhaLIuB7Lvd3/ALU5Eg7lUSpSRtdw7MSrhv7w+6JYlCF2fZ61ob4EOh9loblSt0AVAK440tcKtNRvCegRXDUimI0oqzY6faTwCSTgq5OWg13Z0yVRm7TjFt3rHUHn5qObEfQi8aHOuP8AhZ7VlMzkqYb3NJBxOIWAWdxNzMUQxU4k5N1PE7gqMo891Ta5uPsj6ngq+4kkkmpOJOpO9ORYhcbxNSf7osCq1I30AIolVQJClSIpEtEIQKkQhAFCVFVAiSiUFJVAIQUIESJUigEiVJVALEhZBIgxokSkpKop6VmnwzVp8RofEKdkrQbEwHZduJ+R1Vbqgqpi2PgHcsPwxOig5S14sPCt4e67EcjmFnaFtxIgo38tuoBxPi5ExtWhNNhYVDn+6Mh+4/RQUSKXGrjUnVYXUURSpEIJQSCQIQtVClYoQoDRFUiEUqChCBQUVQhQIiqRCBSkJQhAiCUIUGKChCDFCEKgqkSIUAVjVKhAiKoQqrErEoQgWixKEIj/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descr="A close up of a device&#10;&#10;Description automatically generated">
            <a:extLst>
              <a:ext uri="{FF2B5EF4-FFF2-40B4-BE49-F238E27FC236}">
                <a16:creationId xmlns:a16="http://schemas.microsoft.com/office/drawing/2014/main" id="{77FD7837-07D1-4D86-A9F2-B82D9ACC229B}"/>
              </a:ext>
            </a:extLst>
          </p:cNvPr>
          <p:cNvPicPr>
            <a:picLocks noChangeAspect="1"/>
          </p:cNvPicPr>
          <p:nvPr/>
        </p:nvPicPr>
        <p:blipFill rotWithShape="1">
          <a:blip r:embed="rId3"/>
          <a:srcRect b="16627"/>
          <a:stretch/>
        </p:blipFill>
        <p:spPr>
          <a:xfrm>
            <a:off x="460375" y="3544075"/>
            <a:ext cx="2491084" cy="1898080"/>
          </a:xfrm>
          <a:prstGeom prst="rect">
            <a:avLst/>
          </a:prstGeom>
        </p:spPr>
      </p:pic>
      <p:pic>
        <p:nvPicPr>
          <p:cNvPr id="16" name="Picture 15" descr="A close up of a hand&#10;&#10;Description automatically generated">
            <a:extLst>
              <a:ext uri="{FF2B5EF4-FFF2-40B4-BE49-F238E27FC236}">
                <a16:creationId xmlns:a16="http://schemas.microsoft.com/office/drawing/2014/main" id="{0C52F98C-93A9-44F6-93D3-310C0E07D6CA}"/>
              </a:ext>
            </a:extLst>
          </p:cNvPr>
          <p:cNvPicPr>
            <a:picLocks noChangeAspect="1"/>
          </p:cNvPicPr>
          <p:nvPr/>
        </p:nvPicPr>
        <p:blipFill>
          <a:blip r:embed="rId4"/>
          <a:stretch>
            <a:fillRect/>
          </a:stretch>
        </p:blipFill>
        <p:spPr>
          <a:xfrm>
            <a:off x="460376" y="1645995"/>
            <a:ext cx="2491083" cy="1898080"/>
          </a:xfrm>
          <a:prstGeom prst="rect">
            <a:avLst/>
          </a:prstGeom>
        </p:spPr>
      </p:pic>
    </p:spTree>
    <p:extLst>
      <p:ext uri="{BB962C8B-B14F-4D97-AF65-F5344CB8AC3E}">
        <p14:creationId xmlns:p14="http://schemas.microsoft.com/office/powerpoint/2010/main" val="167213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Are Microbicides Important?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9139305"/>
              </p:ext>
            </p:extLst>
          </p:nvPr>
        </p:nvGraphicFramePr>
        <p:xfrm>
          <a:off x="577856" y="1324719"/>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09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E759347-AE95-4657-A88C-09E3498EDCB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87B87D8B-9CAB-4A3B-8018-3D8482872E2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70D91B1E-E128-4EFF-89BD-B366648F107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44A53EC2-F6BB-42D3-B43F-B8F15678595A}"/>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AA67BC0F-C464-4106-A706-B5701BC2DBE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E28D6A1B-83DF-4AC9-863E-2EDA3C1617A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0175BD4-AB55-40FA-9CA7-73CEBE3735B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82828A16-86CF-436E-885E-AE3F34242CE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75123"/>
            <a:ext cx="7826963" cy="4033502"/>
          </a:xfrm>
        </p:spPr>
        <p:txBody>
          <a:bodyPr/>
          <a:lstStyle/>
          <a:p>
            <a:pPr marL="0" indent="0">
              <a:buNone/>
            </a:pPr>
            <a:r>
              <a:rPr lang="en-US" sz="3200" i="1" dirty="0"/>
              <a:t>“If proven effective…microbicides could protect against HIV in people who are unable or reluctant to use condoms. Unlike condoms, they could provide an alternative way to reduce risk that is not controlled by one’s sexual partner and possibly enhance sexual pleasure, helping to motivate consistent use.”</a:t>
            </a:r>
          </a:p>
          <a:p>
            <a:pPr marL="0" indent="0" algn="r">
              <a:buNone/>
            </a:pPr>
            <a:r>
              <a:rPr lang="en-US" sz="1800" i="1" dirty="0"/>
              <a:t>- MTN Rectal Microbicide Fact Sheet</a:t>
            </a:r>
          </a:p>
        </p:txBody>
      </p:sp>
      <p:sp>
        <p:nvSpPr>
          <p:cNvPr id="3" name="Title 2"/>
          <p:cNvSpPr>
            <a:spLocks noGrp="1"/>
          </p:cNvSpPr>
          <p:nvPr>
            <p:ph type="title"/>
          </p:nvPr>
        </p:nvSpPr>
        <p:spPr/>
        <p:txBody>
          <a:bodyPr/>
          <a:lstStyle/>
          <a:p>
            <a:r>
              <a:rPr lang="en-US" dirty="0"/>
              <a:t>Why Are Microbicides Important? </a:t>
            </a:r>
          </a:p>
        </p:txBody>
      </p:sp>
    </p:spTree>
    <p:extLst>
      <p:ext uri="{BB962C8B-B14F-4D97-AF65-F5344CB8AC3E}">
        <p14:creationId xmlns:p14="http://schemas.microsoft.com/office/powerpoint/2010/main" val="8287643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6834145"/>
              </p:ext>
            </p:extLst>
          </p:nvPr>
        </p:nvGraphicFramePr>
        <p:xfrm>
          <a:off x="668338" y="1617664"/>
          <a:ext cx="7826375" cy="2906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Why Are Microbicides Important? </a:t>
            </a:r>
          </a:p>
        </p:txBody>
      </p:sp>
    </p:spTree>
    <p:extLst>
      <p:ext uri="{BB962C8B-B14F-4D97-AF65-F5344CB8AC3E}">
        <p14:creationId xmlns:p14="http://schemas.microsoft.com/office/powerpoint/2010/main" val="97098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9487F1B-E852-48D0-BAD7-BDA9F262064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92A810EB-D005-4B16-A9C7-23C77E7E1EC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6071A13D-7C70-4556-BC2C-EEEE8D83DF3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A452FCC6-D2A8-4E99-9A8C-FA3979F76FD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13316429"/>
              </p:ext>
            </p:extLst>
          </p:nvPr>
        </p:nvGraphicFramePr>
        <p:xfrm>
          <a:off x="668338" y="1270043"/>
          <a:ext cx="7826375" cy="438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Why Are Microbicides Important?</a:t>
            </a:r>
          </a:p>
        </p:txBody>
      </p:sp>
    </p:spTree>
    <p:extLst>
      <p:ext uri="{BB962C8B-B14F-4D97-AF65-F5344CB8AC3E}">
        <p14:creationId xmlns:p14="http://schemas.microsoft.com/office/powerpoint/2010/main" val="13384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41AD25DF-9A0E-418A-B82A-3CBF168B7EA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62F77C3B-9D7A-4CA2-AC4B-9FC4E3516D0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3681A80E-5A85-4F10-A7A7-2344D519B3C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94931236-0194-4B59-903F-44718974241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F62410D5-1E8D-4CA3-BA0D-400CB807D7E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EEB4B802-5A82-4440-B6AB-FB849C77D1B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55581" y="1282523"/>
            <a:ext cx="5284382" cy="4490955"/>
          </a:xfrm>
        </p:spPr>
        <p:txBody>
          <a:bodyPr/>
          <a:lstStyle/>
          <a:p>
            <a:pPr lvl="0"/>
            <a:r>
              <a:rPr lang="en-US" dirty="0"/>
              <a:t>Dependence on human behavior requiring regular application</a:t>
            </a:r>
          </a:p>
          <a:p>
            <a:pPr lvl="0"/>
            <a:r>
              <a:rPr lang="en-US" dirty="0"/>
              <a:t>Cultural and regional preferences</a:t>
            </a:r>
          </a:p>
          <a:p>
            <a:r>
              <a:rPr lang="en-US" dirty="0"/>
              <a:t>Rectal microbicides research is in the early phase of clinical development due in part to scientific challenges related to the biology of the rectum and cultural reluctance to address anal sex. </a:t>
            </a:r>
          </a:p>
          <a:p>
            <a:pPr lvl="0"/>
            <a:endParaRPr lang="en-US" dirty="0"/>
          </a:p>
        </p:txBody>
      </p:sp>
      <p:sp>
        <p:nvSpPr>
          <p:cNvPr id="3" name="Title 2"/>
          <p:cNvSpPr>
            <a:spLocks noGrp="1"/>
          </p:cNvSpPr>
          <p:nvPr>
            <p:ph type="title"/>
          </p:nvPr>
        </p:nvSpPr>
        <p:spPr/>
        <p:txBody>
          <a:bodyPr/>
          <a:lstStyle/>
          <a:p>
            <a:r>
              <a:rPr lang="en-US" dirty="0"/>
              <a:t>Challenges with Microbicides</a:t>
            </a:r>
            <a:br>
              <a:rPr lang="en-US" i="1" dirty="0"/>
            </a:br>
            <a:endParaRPr lang="en-US" dirty="0"/>
          </a:p>
        </p:txBody>
      </p:sp>
      <p:pic>
        <p:nvPicPr>
          <p:cNvPr id="6" name="Picture 5" descr="A picture containing indoor, table, bottle, sitting&#10;&#10;Description automatically generated">
            <a:extLst>
              <a:ext uri="{FF2B5EF4-FFF2-40B4-BE49-F238E27FC236}">
                <a16:creationId xmlns:a16="http://schemas.microsoft.com/office/drawing/2014/main" id="{3E096E80-86C1-4DC7-A61E-23293C2E523E}"/>
              </a:ext>
            </a:extLst>
          </p:cNvPr>
          <p:cNvPicPr>
            <a:picLocks noChangeAspect="1"/>
          </p:cNvPicPr>
          <p:nvPr/>
        </p:nvPicPr>
        <p:blipFill>
          <a:blip r:embed="rId3"/>
          <a:stretch>
            <a:fillRect/>
          </a:stretch>
        </p:blipFill>
        <p:spPr>
          <a:xfrm>
            <a:off x="577857" y="1392701"/>
            <a:ext cx="2629578" cy="4051495"/>
          </a:xfrm>
          <a:prstGeom prst="rect">
            <a:avLst/>
          </a:prstGeom>
        </p:spPr>
      </p:pic>
    </p:spTree>
    <p:extLst>
      <p:ext uri="{BB962C8B-B14F-4D97-AF65-F5344CB8AC3E}">
        <p14:creationId xmlns:p14="http://schemas.microsoft.com/office/powerpoint/2010/main" val="21482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Continuing Research: Microbicides</a:t>
            </a:r>
          </a:p>
        </p:txBody>
      </p:sp>
      <p:graphicFrame>
        <p:nvGraphicFramePr>
          <p:cNvPr id="5" name="Diagram 4"/>
          <p:cNvGraphicFramePr/>
          <p:nvPr>
            <p:extLst>
              <p:ext uri="{D42A27DB-BD31-4B8C-83A1-F6EECF244321}">
                <p14:modId xmlns:p14="http://schemas.microsoft.com/office/powerpoint/2010/main" val="1864628915"/>
              </p:ext>
            </p:extLst>
          </p:nvPr>
        </p:nvGraphicFramePr>
        <p:xfrm>
          <a:off x="680484" y="1360967"/>
          <a:ext cx="8165803" cy="447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9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B4553E6-7C5F-4F2A-BECD-E15A3917397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15CC112-EE07-44E2-B4E5-CF8DB6EB5D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07B1396-8795-4E30-9011-130D52795B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6352C34-22E5-4C80-88E8-6E4647C4B8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61613D3-F19E-4FA7-AD0C-CAE988B933C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D38F5D8-8C20-4163-8AE6-91B6F37FB3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3405310" cy="4033502"/>
          </a:xfrm>
        </p:spPr>
        <p:txBody>
          <a:bodyPr/>
          <a:lstStyle/>
          <a:p>
            <a:pPr marL="0" indent="0" algn="ctr">
              <a:buNone/>
            </a:pPr>
            <a:r>
              <a:rPr lang="en-US" sz="3600" dirty="0"/>
              <a:t>Remember, HIV does not reproduce outside a living person. It does not survive in open air.</a:t>
            </a:r>
          </a:p>
          <a:p>
            <a:pPr marL="0" indent="0" algn="ctr">
              <a:buNone/>
            </a:pPr>
            <a:endParaRPr lang="en-US" sz="3600" dirty="0"/>
          </a:p>
        </p:txBody>
      </p:sp>
      <p:sp>
        <p:nvSpPr>
          <p:cNvPr id="3" name="Title 2"/>
          <p:cNvSpPr>
            <a:spLocks noGrp="1"/>
          </p:cNvSpPr>
          <p:nvPr>
            <p:ph type="title"/>
          </p:nvPr>
        </p:nvSpPr>
        <p:spPr/>
        <p:txBody>
          <a:bodyPr/>
          <a:lstStyle/>
          <a:p>
            <a:r>
              <a:rPr lang="en-US" dirty="0"/>
              <a:t>How HIV is Transmitted</a:t>
            </a:r>
          </a:p>
        </p:txBody>
      </p:sp>
      <p:pic>
        <p:nvPicPr>
          <p:cNvPr id="4098" name="Picture 2" descr="https://encrypted-tbn1.gstatic.com/images?q=tbn:ANd9GcTD7H3eg90BXXO42dZB0D-zt5UzhJJRF99IDWVF83CVZ4YzDOdU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303" y="1543178"/>
            <a:ext cx="4038427" cy="268739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p:nvPr/>
        </p:nvSpPr>
        <p:spPr>
          <a:xfrm>
            <a:off x="5777416" y="2239165"/>
            <a:ext cx="1600200" cy="1419860"/>
          </a:xfrm>
          <a:prstGeom prst="rect">
            <a:avLst/>
          </a:prstGeom>
          <a:noFill/>
          <a:ln>
            <a:noFill/>
          </a:ln>
          <a:effectLst/>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3000"/>
              </a:spcBef>
              <a:spcAft>
                <a:spcPts val="0"/>
              </a:spcAft>
            </a:pPr>
            <a:r>
              <a:rPr lang="en-US" sz="3600" b="1" dirty="0">
                <a:ln w="12700" cap="flat" cmpd="sng" algn="ctr">
                  <a:solidFill>
                    <a:srgbClr val="000000"/>
                  </a:solidFill>
                  <a:prstDash val="solid"/>
                  <a:round/>
                </a:ln>
                <a:solidFill>
                  <a:srgbClr val="FF0000"/>
                </a:solidFill>
                <a:effectLst/>
                <a:latin typeface="Calibri Bold"/>
                <a:ea typeface="MS Mincho"/>
                <a:cs typeface="Calibri Bold Italic"/>
              </a:rPr>
              <a:t>No HIV</a:t>
            </a:r>
            <a:endParaRPr lang="en-US" sz="1200" dirty="0">
              <a:solidFill>
                <a:srgbClr val="FF0000"/>
              </a:solidFill>
              <a:effectLst/>
              <a:latin typeface="Arial"/>
              <a:ea typeface="MS Mincho"/>
              <a:cs typeface="Times New Roman"/>
            </a:endParaRPr>
          </a:p>
        </p:txBody>
      </p:sp>
    </p:spTree>
    <p:extLst>
      <p:ext uri="{BB962C8B-B14F-4D97-AF65-F5344CB8AC3E}">
        <p14:creationId xmlns:p14="http://schemas.microsoft.com/office/powerpoint/2010/main" val="31791500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7855" y="1362816"/>
            <a:ext cx="8018875" cy="3028432"/>
          </a:xfrm>
        </p:spPr>
        <p:txBody>
          <a:bodyPr/>
          <a:lstStyle/>
          <a:p>
            <a:pPr marL="0" indent="0">
              <a:buNone/>
            </a:pPr>
            <a:r>
              <a:rPr lang="en-US" dirty="0"/>
              <a:t>A number of public and private organizations, in partnership and individually, are working together to find microbicides that can help prevent HIV.</a:t>
            </a:r>
          </a:p>
          <a:p>
            <a:endParaRPr lang="en-US" sz="2400" dirty="0"/>
          </a:p>
        </p:txBody>
      </p:sp>
      <p:sp>
        <p:nvSpPr>
          <p:cNvPr id="3" name="Title 2"/>
          <p:cNvSpPr>
            <a:spLocks noGrp="1"/>
          </p:cNvSpPr>
          <p:nvPr>
            <p:ph type="title"/>
          </p:nvPr>
        </p:nvSpPr>
        <p:spPr/>
        <p:txBody>
          <a:bodyPr/>
          <a:lstStyle/>
          <a:p>
            <a:r>
              <a:rPr lang="en-US" dirty="0"/>
              <a:t>Continuing Research: Microbicides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144" y="4757769"/>
            <a:ext cx="2110586" cy="1329328"/>
          </a:xfrm>
          <a:prstGeom prst="rect">
            <a:avLst/>
          </a:prstGeom>
        </p:spPr>
      </p:pic>
      <p:sp>
        <p:nvSpPr>
          <p:cNvPr id="7" name="Content Placeholder 1"/>
          <p:cNvSpPr txBox="1">
            <a:spLocks/>
          </p:cNvSpPr>
          <p:nvPr/>
        </p:nvSpPr>
        <p:spPr>
          <a:xfrm>
            <a:off x="612775" y="2509070"/>
            <a:ext cx="7882638" cy="1589570"/>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Microbicide Trials Network (MTN), funded by the National Institute of Allergy and Infectious Diseases (NIAID), brings together international investigators, community stakeholders, and industry partners who focus on developing and evaluating microbicides. The MTN is focused on evaluating non-systemic and multi-purpose products with studies designed to support potential regulatory approval of products.</a:t>
            </a:r>
          </a:p>
          <a:p>
            <a:pPr marL="0" indent="0">
              <a:buNone/>
            </a:pPr>
            <a:endParaRPr lang="en-US" sz="2400" dirty="0"/>
          </a:p>
        </p:txBody>
      </p:sp>
    </p:spTree>
    <p:extLst>
      <p:ext uri="{BB962C8B-B14F-4D97-AF65-F5344CB8AC3E}">
        <p14:creationId xmlns:p14="http://schemas.microsoft.com/office/powerpoint/2010/main" val="16189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microbicides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What thoughts, questions, and concerns came to your mind about microbicides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If you were asked to speak to an audience about microbicides, what would be the three most important messages you would want to convey?</a:t>
            </a:r>
          </a:p>
        </p:txBody>
      </p:sp>
    </p:spTree>
    <p:extLst>
      <p:ext uri="{BB962C8B-B14F-4D97-AF65-F5344CB8AC3E}">
        <p14:creationId xmlns:p14="http://schemas.microsoft.com/office/powerpoint/2010/main" val="10404913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5135" y="1403498"/>
            <a:ext cx="3019646" cy="4540102"/>
          </a:xfrm>
        </p:spPr>
        <p:txBody>
          <a:bodyPr/>
          <a:lstStyle/>
          <a:p>
            <a:pPr marL="0" indent="0">
              <a:buNone/>
            </a:pPr>
            <a:r>
              <a:rPr lang="en-US" dirty="0"/>
              <a:t>Microbicides are products being developed and tested for use in the vagina and rectum to reduce HIV transmission during vaginal and anal sex.</a:t>
            </a:r>
          </a:p>
        </p:txBody>
      </p:sp>
      <p:sp>
        <p:nvSpPr>
          <p:cNvPr id="3" name="Title 2"/>
          <p:cNvSpPr>
            <a:spLocks noGrp="1"/>
          </p:cNvSpPr>
          <p:nvPr>
            <p:ph type="title"/>
          </p:nvPr>
        </p:nvSpPr>
        <p:spPr/>
        <p:txBody>
          <a:bodyPr/>
          <a:lstStyle/>
          <a:p>
            <a:r>
              <a:rPr lang="en-US" dirty="0"/>
              <a:t>Microbicides Summary</a:t>
            </a:r>
          </a:p>
        </p:txBody>
      </p:sp>
      <p:pic>
        <p:nvPicPr>
          <p:cNvPr id="5" name="Picture 4">
            <a:extLst>
              <a:ext uri="{FF2B5EF4-FFF2-40B4-BE49-F238E27FC236}">
                <a16:creationId xmlns:a16="http://schemas.microsoft.com/office/drawing/2014/main" id="{35BFB9EA-8FEA-41F5-9231-9AC02D7F8CF3}"/>
              </a:ext>
            </a:extLst>
          </p:cNvPr>
          <p:cNvPicPr>
            <a:picLocks noChangeAspect="1"/>
          </p:cNvPicPr>
          <p:nvPr/>
        </p:nvPicPr>
        <p:blipFill>
          <a:blip r:embed="rId3"/>
          <a:stretch>
            <a:fillRect/>
          </a:stretch>
        </p:blipFill>
        <p:spPr>
          <a:xfrm>
            <a:off x="356359" y="1270042"/>
            <a:ext cx="5052128" cy="2824010"/>
          </a:xfrm>
          <a:prstGeom prst="rect">
            <a:avLst/>
          </a:prstGeom>
        </p:spPr>
      </p:pic>
    </p:spTree>
    <p:extLst>
      <p:ext uri="{BB962C8B-B14F-4D97-AF65-F5344CB8AC3E}">
        <p14:creationId xmlns:p14="http://schemas.microsoft.com/office/powerpoint/2010/main" val="324082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7990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Vaccines</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7" name="Picture 6">
            <a:extLst>
              <a:ext uri="{FF2B5EF4-FFF2-40B4-BE49-F238E27FC236}">
                <a16:creationId xmlns:a16="http://schemas.microsoft.com/office/drawing/2014/main" id="{3A322600-0927-469F-8AAC-A75297F51252}"/>
              </a:ext>
            </a:extLst>
          </p:cNvPr>
          <p:cNvPicPr>
            <a:picLocks noChangeAspect="1"/>
          </p:cNvPicPr>
          <p:nvPr/>
        </p:nvPicPr>
        <p:blipFill>
          <a:blip r:embed="rId3"/>
          <a:stretch>
            <a:fillRect/>
          </a:stretch>
        </p:blipFill>
        <p:spPr>
          <a:xfrm>
            <a:off x="4534258" y="1284182"/>
            <a:ext cx="2499502" cy="3856946"/>
          </a:xfrm>
          <a:prstGeom prst="rect">
            <a:avLst/>
          </a:prstGeom>
          <a:ln w="76200">
            <a:noFill/>
          </a:ln>
        </p:spPr>
      </p:pic>
    </p:spTree>
    <p:extLst>
      <p:ext uri="{BB962C8B-B14F-4D97-AF65-F5344CB8AC3E}">
        <p14:creationId xmlns:p14="http://schemas.microsoft.com/office/powerpoint/2010/main" val="8698079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3622179" y="1083626"/>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4021861" y="1412778"/>
            <a:ext cx="1342769" cy="639454"/>
            <a:chOff x="4800599" y="2438401"/>
            <a:chExt cx="1981200" cy="1215989"/>
          </a:xfrm>
        </p:grpSpPr>
        <p:sp>
          <p:nvSpPr>
            <p:cNvPr id="8" name="Rounded Rectangle 7"/>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ound Same Side Corner Rectangle 9"/>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542379" y="2148954"/>
            <a:ext cx="295911" cy="376616"/>
            <a:chOff x="4343400" y="1905000"/>
            <a:chExt cx="598713" cy="762000"/>
          </a:xfrm>
        </p:grpSpPr>
        <p:sp>
          <p:nvSpPr>
            <p:cNvPr id="13" name="Rounded Rectangle 12"/>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4477739" y="2068287"/>
              <a:ext cx="326571" cy="598713"/>
              <a:chOff x="1905000" y="5257800"/>
              <a:chExt cx="457200" cy="838200"/>
            </a:xfrm>
          </p:grpSpPr>
          <p:sp>
            <p:nvSpPr>
              <p:cNvPr id="15" name="Round Same Side Corner Rectangle 14"/>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7" name="Picture 16" descr="MB900234256.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8" name="Picture 17" descr="TN_mallet-tool-gray.jpg"/>
          <p:cNvPicPr>
            <a:picLocks noChangeAspect="1"/>
          </p:cNvPicPr>
          <p:nvPr/>
        </p:nvPicPr>
        <p:blipFill>
          <a:blip r:embed="rId5">
            <a:extLst>
              <a:ext uri="{BEBA8EAE-BF5A-486C-A8C5-ECC9F3942E4B}">
                <a14:imgProps xmlns:a14="http://schemas.microsoft.com/office/drawing/2010/main">
                  <a14:imgLayer r:embed="rId6">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9" name="Picture 18" descr="tool2.gif"/>
          <p:cNvPicPr>
            <a:picLocks noChangeAspect="1"/>
          </p:cNvPicPr>
          <p:nvPr/>
        </p:nvPicPr>
        <p:blipFill>
          <a:blip r:embed="rId7">
            <a:graysc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0" name="Picture 19" descr="MB900016925.jpg"/>
          <p:cNvPicPr>
            <a:picLocks noChangeAspect="1"/>
          </p:cNvPicPr>
          <p:nvPr/>
        </p:nvPicPr>
        <p:blipFill>
          <a:blip r:embed="rId9">
            <a:grayscl/>
            <a:extLst>
              <a:ext uri="{BEBA8EAE-BF5A-486C-A8C5-ECC9F3942E4B}">
                <a14:imgProps xmlns:a14="http://schemas.microsoft.com/office/drawing/2010/main">
                  <a14:imgLayer r:embed="rId10">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1" name="Picture 4" descr="C:\Users\Gail\AppData\Local\Microsoft\Windows\Temporary Internet Files\Content.IE5\7CJKZ16U\MC900391182[1].wmf"/>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MB900391186.jpg"/>
          <p:cNvPicPr>
            <a:picLocks noChangeAspect="1"/>
          </p:cNvPicPr>
          <p:nvPr/>
        </p:nvPicPr>
        <p:blipFill>
          <a:blip r:embed="rId12">
            <a:graysc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4" name="Picture 23" descr="method_adjustable_wrench_icon_style_clip_art_thumb.jpg"/>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5" name="Picture 24" descr="MH900441292.jpg"/>
          <p:cNvPicPr>
            <a:picLocks noChangeAspect="1"/>
          </p:cNvPicPr>
          <p:nvPr/>
        </p:nvPicPr>
        <p:blipFill rotWithShape="1">
          <a:blip r:embed="rId16">
            <a:grayscl/>
            <a:extLst>
              <a:ext uri="{BEBA8EAE-BF5A-486C-A8C5-ECC9F3942E4B}">
                <a14:imgProps xmlns:a14="http://schemas.microsoft.com/office/drawing/2010/main">
                  <a14:imgLayer r:embed="rId17">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6" name="Picture 25" descr="god-is-my-ruler-md.png"/>
          <p:cNvPicPr>
            <a:picLocks noChangeAspect="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7" name="Group 26"/>
          <p:cNvGrpSpPr/>
          <p:nvPr/>
        </p:nvGrpSpPr>
        <p:grpSpPr>
          <a:xfrm>
            <a:off x="3358930" y="2230728"/>
            <a:ext cx="2802494" cy="1599889"/>
            <a:chOff x="2590800" y="1286645"/>
            <a:chExt cx="3886200" cy="2218555"/>
          </a:xfrm>
        </p:grpSpPr>
        <p:sp>
          <p:nvSpPr>
            <p:cNvPr id="28" name="Round Same Side Corner Rectangle 27"/>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Diagonal Stripe 28"/>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0" name="Picture 7" descr="C:\Users\Gail\AppData\Local\Microsoft\Windows\Temporary Internet Files\Content.IE5\2N6GVCUY\MC900250779[1].wmf"/>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ools 2.jpg"/>
          <p:cNvPicPr>
            <a:picLocks noChangeAspect="1"/>
          </p:cNvPicPr>
          <p:nvPr/>
        </p:nvPicPr>
        <p:blipFill>
          <a:blip r:embed="rId21">
            <a:grayscl/>
            <a:extLst>
              <a:ext uri="{BEBA8EAE-BF5A-486C-A8C5-ECC9F3942E4B}">
                <a14:imgProps xmlns:a14="http://schemas.microsoft.com/office/drawing/2010/main">
                  <a14:imgLayer r:embed="rId22">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2" name="Picture 6" descr="C:\Users\Gail\AppData\Local\Microsoft\Windows\Temporary Internet Files\Content.IE5\7CJKZ16U\MC900391184[1].wmf"/>
          <p:cNvPicPr>
            <a:picLocks noChangeAspect="1" noChangeArrowheads="1"/>
          </p:cNvPicPr>
          <p:nvPr/>
        </p:nvPicPr>
        <p:blipFill>
          <a:blip r:embed="rId23"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Gail\AppData\Local\Microsoft\Windows\Temporary Internet Files\Content.IE5\7CJKZ16U\MC900441282[1].png"/>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B900234256.jpg"/>
          <p:cNvPicPr>
            <a:picLocks noChangeAspect="1"/>
          </p:cNvPicPr>
          <p:nvPr/>
        </p:nvPicPr>
        <p:blipFill>
          <a:blip r:embed="rId3">
            <a:grayscl/>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5" name="Picture 34" descr="MB900016925.jpg"/>
          <p:cNvPicPr>
            <a:picLocks noChangeAspect="1"/>
          </p:cNvPicPr>
          <p:nvPr/>
        </p:nvPicPr>
        <p:blipFill>
          <a:blip r:embed="rId9">
            <a:grayscl/>
            <a:extLst>
              <a:ext uri="{BEBA8EAE-BF5A-486C-A8C5-ECC9F3942E4B}">
                <a14:imgProps xmlns:a14="http://schemas.microsoft.com/office/drawing/2010/main">
                  <a14:imgLayer r:embed="rId26">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6" name="Group 35"/>
          <p:cNvGrpSpPr/>
          <p:nvPr/>
        </p:nvGrpSpPr>
        <p:grpSpPr>
          <a:xfrm>
            <a:off x="3029224" y="3907495"/>
            <a:ext cx="3406953" cy="1963232"/>
            <a:chOff x="2133600" y="3611809"/>
            <a:chExt cx="4724400" cy="2722401"/>
          </a:xfrm>
          <a:solidFill>
            <a:schemeClr val="bg1">
              <a:lumMod val="50000"/>
            </a:schemeClr>
          </a:solidFill>
        </p:grpSpPr>
        <p:sp>
          <p:nvSpPr>
            <p:cNvPr id="37" name="Round Same Side Corner Rectangle 36"/>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iagonal Stripe 37"/>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9" name="TextBox 38"/>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0" name="TextBox 39"/>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1" name="TextBox 40"/>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2" name="Rectangle 41"/>
          <p:cNvSpPr/>
          <p:nvPr/>
        </p:nvSpPr>
        <p:spPr>
          <a:xfrm>
            <a:off x="683699" y="3888955"/>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3" name="Rectangle 42"/>
          <p:cNvSpPr/>
          <p:nvPr/>
        </p:nvSpPr>
        <p:spPr>
          <a:xfrm>
            <a:off x="6944027" y="3888955"/>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4" name="Rectangle 43"/>
          <p:cNvSpPr/>
          <p:nvPr/>
        </p:nvSpPr>
        <p:spPr>
          <a:xfrm>
            <a:off x="6826064" y="4942081"/>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5" name="Rectangle 44"/>
          <p:cNvSpPr/>
          <p:nvPr/>
        </p:nvSpPr>
        <p:spPr>
          <a:xfrm>
            <a:off x="495300" y="5071082"/>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6" name="Rectangle 45"/>
          <p:cNvSpPr/>
          <p:nvPr/>
        </p:nvSpPr>
        <p:spPr>
          <a:xfrm>
            <a:off x="186499" y="4331016"/>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7" name="Rectangle 46"/>
          <p:cNvSpPr/>
          <p:nvPr/>
        </p:nvSpPr>
        <p:spPr>
          <a:xfrm>
            <a:off x="7246908" y="4331016"/>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8" name="TextBox 47"/>
          <p:cNvSpPr txBox="1"/>
          <p:nvPr/>
        </p:nvSpPr>
        <p:spPr>
          <a:xfrm>
            <a:off x="683699" y="2622136"/>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9" name="TextBox 48"/>
          <p:cNvSpPr txBox="1"/>
          <p:nvPr/>
        </p:nvSpPr>
        <p:spPr>
          <a:xfrm>
            <a:off x="831740" y="1283802"/>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0" name="TextBox 49"/>
          <p:cNvSpPr txBox="1"/>
          <p:nvPr/>
        </p:nvSpPr>
        <p:spPr>
          <a:xfrm>
            <a:off x="880577" y="1987890"/>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1" name="TextBox 50"/>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2" name="TextBox 51"/>
          <p:cNvSpPr txBox="1"/>
          <p:nvPr/>
        </p:nvSpPr>
        <p:spPr>
          <a:xfrm>
            <a:off x="3901493" y="1073187"/>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3" name="TextBox 52"/>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4" name="TextBox 53"/>
          <p:cNvSpPr txBox="1"/>
          <p:nvPr/>
        </p:nvSpPr>
        <p:spPr>
          <a:xfrm>
            <a:off x="6880652" y="2474349"/>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5" name="Straight Connector 54"/>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69355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1758" y="1357202"/>
            <a:ext cx="4221125" cy="2587477"/>
          </a:xfrm>
        </p:spPr>
        <p:txBody>
          <a:bodyPr/>
          <a:lstStyle/>
          <a:p>
            <a:pPr marL="0" indent="0">
              <a:buNone/>
            </a:pPr>
            <a:r>
              <a:rPr lang="en-US" dirty="0"/>
              <a:t>A vaccine is a substance that teaches the body’s immune system to recognize and protect against a disease caused by an infectious agent or virus, often by stimulating the body to produce antibodies and T-cells against that infection.</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411"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357202"/>
            <a:ext cx="3230410" cy="201331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612773" y="3944679"/>
            <a:ext cx="7983955" cy="1497846"/>
          </a:xfrm>
          <a:prstGeom prst="rect">
            <a:avLst/>
          </a:prstGeom>
        </p:spPr>
        <p:txBody>
          <a:bodyPr wrap="square">
            <a:spAutoFit/>
          </a:bodyPr>
          <a:lstStyle/>
          <a:p>
            <a:pPr defTabSz="914400">
              <a:spcBef>
                <a:spcPts val="200"/>
              </a:spcBef>
              <a:spcAft>
                <a:spcPts val="200"/>
              </a:spcAft>
              <a:defRPr/>
            </a:pPr>
            <a:r>
              <a:rPr lang="en-US" sz="2200" dirty="0">
                <a:latin typeface="Times New Roman" pitchFamily="18" charset="0"/>
                <a:cs typeface="Times New Roman" pitchFamily="18" charset="0"/>
              </a:rPr>
              <a:t>A safe and effective preventive vaccine is believed to be the best way to control the HIV/AIDS epidemic in the long term. There is a lot of important research going on to find a safe and effective HIV vaccine.</a:t>
            </a:r>
          </a:p>
          <a:p>
            <a:pPr defTabSz="914400">
              <a:spcBef>
                <a:spcPts val="200"/>
              </a:spcBef>
              <a:spcAft>
                <a:spcPts val="200"/>
              </a:spcAft>
              <a:defRPr/>
            </a:pPr>
            <a:r>
              <a:rPr lang="en-US" sz="2200" dirty="0">
                <a:latin typeface="Times New Roman" pitchFamily="18" charset="0"/>
                <a:cs typeface="Times New Roman" pitchFamily="18" charset="0"/>
              </a:rPr>
              <a:t>However, there is currently no licensed vaccine against HIV.</a:t>
            </a:r>
          </a:p>
        </p:txBody>
      </p:sp>
    </p:spTree>
    <p:extLst>
      <p:ext uri="{BB962C8B-B14F-4D97-AF65-F5344CB8AC3E}">
        <p14:creationId xmlns:p14="http://schemas.microsoft.com/office/powerpoint/2010/main" val="21292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Would a Vaccine Work?</a:t>
            </a:r>
            <a:br>
              <a:rPr lang="en-US" i="1" dirty="0"/>
            </a:br>
            <a:endParaRPr lang="en-US" dirty="0"/>
          </a:p>
        </p:txBody>
      </p:sp>
      <p:graphicFrame>
        <p:nvGraphicFramePr>
          <p:cNvPr id="11" name="Diagram 10"/>
          <p:cNvGraphicFramePr/>
          <p:nvPr>
            <p:extLst>
              <p:ext uri="{D42A27DB-BD31-4B8C-83A1-F6EECF244321}">
                <p14:modId xmlns:p14="http://schemas.microsoft.com/office/powerpoint/2010/main" val="3205029869"/>
              </p:ext>
            </p:extLst>
          </p:nvPr>
        </p:nvGraphicFramePr>
        <p:xfrm>
          <a:off x="680484" y="1397000"/>
          <a:ext cx="781493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375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45F35F8A-EA31-49A2-897F-36BC983723E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996C3FF6-C4DD-4CC2-8EC7-4FE075FB550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graphicEl>
                                              <a:dgm id="{C1E4F566-9855-4917-A1AA-1FF8FDF8EB5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graphicEl>
                                              <a:dgm id="{394E50FF-A64C-4124-8F6F-CF3938C13E0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graphicEl>
                                              <a:dgm id="{246A351F-E79B-4AFA-B2E0-4BE620D7E1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5293B1A1-9FE1-4AEA-8727-AA9D4122F2A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D15240CF-262D-4EC8-93D2-28C02528AB8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graphicEl>
                                              <a:dgm id="{C34ACEB5-1084-4523-B1D2-DF738D3B730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graphicEl>
                                              <a:dgm id="{1817991C-F034-4F8A-AE26-FF322CED74E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833" y="1374794"/>
            <a:ext cx="5413897" cy="4033502"/>
          </a:xfrm>
        </p:spPr>
        <p:txBody>
          <a:bodyPr/>
          <a:lstStyle/>
          <a:p>
            <a:r>
              <a:rPr lang="en-US" dirty="0"/>
              <a:t>ART can be complex, costly, and have side effects. </a:t>
            </a:r>
          </a:p>
          <a:p>
            <a:r>
              <a:rPr lang="en-US" dirty="0"/>
              <a:t>HIV can develop resistance to ARVs.</a:t>
            </a:r>
          </a:p>
          <a:p>
            <a:r>
              <a:rPr lang="en-US" dirty="0"/>
              <a:t>ARVs and </a:t>
            </a:r>
            <a:r>
              <a:rPr lang="en-US" dirty="0" err="1"/>
              <a:t>PrEP</a:t>
            </a:r>
            <a:r>
              <a:rPr lang="en-US" dirty="0"/>
              <a:t> depend on long-term patient adherence; a vaccine could provide protection with minimal action from the patient.</a:t>
            </a:r>
          </a:p>
          <a:p>
            <a:r>
              <a:rPr lang="en-US" dirty="0"/>
              <a:t>A preventive HIV vaccine could help save millions of lives and billions of dollars each year in treatment costs.</a:t>
            </a:r>
          </a:p>
          <a:p>
            <a:pPr marL="0" indent="0">
              <a:buNone/>
            </a:pPr>
            <a:endParaRPr lang="en-US" dirty="0"/>
          </a:p>
        </p:txBody>
      </p:sp>
      <p:sp>
        <p:nvSpPr>
          <p:cNvPr id="3" name="Title 2"/>
          <p:cNvSpPr>
            <a:spLocks noGrp="1"/>
          </p:cNvSpPr>
          <p:nvPr>
            <p:ph type="title"/>
          </p:nvPr>
        </p:nvSpPr>
        <p:spPr/>
        <p:txBody>
          <a:bodyPr/>
          <a:lstStyle/>
          <a:p>
            <a:r>
              <a:rPr lang="en-US" dirty="0"/>
              <a:t>Why Do We Need a Vaccine?</a:t>
            </a:r>
            <a:r>
              <a:rPr lang="en-US" b="0" dirty="0"/>
              <a:t> </a:t>
            </a:r>
            <a:br>
              <a:rPr lang="en-US" i="1" dirty="0"/>
            </a:br>
            <a:r>
              <a:rPr lang="en-US" dirty="0"/>
              <a:t> </a:t>
            </a:r>
            <a:br>
              <a:rPr lang="en-US" dirty="0"/>
            </a:br>
            <a:endParaRPr lang="en-US" dirty="0"/>
          </a:p>
        </p:txBody>
      </p:sp>
      <p:pic>
        <p:nvPicPr>
          <p:cNvPr id="4" name="Picture 3" descr="Vial"/>
          <p:cNvPicPr/>
          <p:nvPr/>
        </p:nvPicPr>
        <p:blipFill>
          <a:blip r:embed="rId3">
            <a:extLst>
              <a:ext uri="{28A0092B-C50C-407E-A947-70E740481C1C}">
                <a14:useLocalDpi xmlns:a14="http://schemas.microsoft.com/office/drawing/2010/main" val="0"/>
              </a:ext>
            </a:extLst>
          </a:blip>
          <a:srcRect/>
          <a:stretch>
            <a:fillRect/>
          </a:stretch>
        </p:blipFill>
        <p:spPr bwMode="auto">
          <a:xfrm>
            <a:off x="659219" y="1293156"/>
            <a:ext cx="2423559" cy="3762076"/>
          </a:xfrm>
          <a:prstGeom prst="rect">
            <a:avLst/>
          </a:prstGeom>
          <a:noFill/>
          <a:ln>
            <a:noFill/>
          </a:ln>
        </p:spPr>
      </p:pic>
    </p:spTree>
    <p:extLst>
      <p:ext uri="{BB962C8B-B14F-4D97-AF65-F5344CB8AC3E}">
        <p14:creationId xmlns:p14="http://schemas.microsoft.com/office/powerpoint/2010/main" val="326247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833" y="1374794"/>
            <a:ext cx="5413897" cy="4033502"/>
          </a:xfrm>
        </p:spPr>
        <p:txBody>
          <a:bodyPr/>
          <a:lstStyle/>
          <a:p>
            <a:r>
              <a:rPr lang="en-US" dirty="0"/>
              <a:t>Vaccines are important to control the spread of HIV. </a:t>
            </a:r>
          </a:p>
          <a:p>
            <a:r>
              <a:rPr lang="en-US" dirty="0"/>
              <a:t>Preventive vaccines are tested with people who do not have HIV.</a:t>
            </a:r>
          </a:p>
          <a:p>
            <a:r>
              <a:rPr lang="en-US" dirty="0"/>
              <a:t>HIV vaccines may one day be able to prevent or delay AIDS in people with HIV too.</a:t>
            </a:r>
          </a:p>
          <a:p>
            <a:pPr marL="0" indent="0">
              <a:buNone/>
            </a:pPr>
            <a:endParaRPr lang="en-US" dirty="0"/>
          </a:p>
        </p:txBody>
      </p:sp>
      <p:sp>
        <p:nvSpPr>
          <p:cNvPr id="3" name="Title 2"/>
          <p:cNvSpPr>
            <a:spLocks noGrp="1"/>
          </p:cNvSpPr>
          <p:nvPr>
            <p:ph type="title"/>
          </p:nvPr>
        </p:nvSpPr>
        <p:spPr/>
        <p:txBody>
          <a:bodyPr/>
          <a:lstStyle/>
          <a:p>
            <a:r>
              <a:rPr lang="en-US" dirty="0"/>
              <a:t>HIV Vaccines—the Future</a:t>
            </a:r>
            <a:r>
              <a:rPr lang="en-US" b="0" dirty="0"/>
              <a:t> </a:t>
            </a:r>
            <a:br>
              <a:rPr lang="en-US" i="1" dirty="0"/>
            </a:br>
            <a:r>
              <a:rPr lang="en-US" dirty="0"/>
              <a:t> </a:t>
            </a:r>
            <a:br>
              <a:rPr lang="en-US" dirty="0"/>
            </a:br>
            <a:endParaRPr lang="en-US" dirty="0"/>
          </a:p>
        </p:txBody>
      </p:sp>
      <p:pic>
        <p:nvPicPr>
          <p:cNvPr id="4" name="Picture 3" descr="Vial"/>
          <p:cNvPicPr/>
          <p:nvPr/>
        </p:nvPicPr>
        <p:blipFill>
          <a:blip r:embed="rId3">
            <a:extLst>
              <a:ext uri="{28A0092B-C50C-407E-A947-70E740481C1C}">
                <a14:useLocalDpi xmlns:a14="http://schemas.microsoft.com/office/drawing/2010/main" val="0"/>
              </a:ext>
            </a:extLst>
          </a:blip>
          <a:srcRect/>
          <a:stretch>
            <a:fillRect/>
          </a:stretch>
        </p:blipFill>
        <p:spPr bwMode="auto">
          <a:xfrm>
            <a:off x="659219" y="1293156"/>
            <a:ext cx="2423559" cy="3762076"/>
          </a:xfrm>
          <a:prstGeom prst="rect">
            <a:avLst/>
          </a:prstGeom>
          <a:noFill/>
          <a:ln>
            <a:noFill/>
          </a:ln>
        </p:spPr>
      </p:pic>
    </p:spTree>
    <p:extLst>
      <p:ext uri="{BB962C8B-B14F-4D97-AF65-F5344CB8AC3E}">
        <p14:creationId xmlns:p14="http://schemas.microsoft.com/office/powerpoint/2010/main" val="8374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270042"/>
            <a:ext cx="7826963" cy="4381458"/>
          </a:xfrm>
        </p:spPr>
        <p:txBody>
          <a:bodyPr/>
          <a:lstStyle/>
          <a:p>
            <a:pPr marL="0" indent="0">
              <a:buNone/>
            </a:pPr>
            <a:r>
              <a:rPr lang="en-US" dirty="0"/>
              <a:t>HIV prevention research is designed to find safe and effective methods to prevent HIV and AIDS. HIV prevention methods include:</a:t>
            </a:r>
          </a:p>
          <a:p>
            <a:pPr lvl="0"/>
            <a:r>
              <a:rPr lang="en-US" dirty="0"/>
              <a:t>Biomedical (medicines, vaccines, approaches, and tools to fight disease that include biological and medical characteristics)</a:t>
            </a:r>
          </a:p>
          <a:p>
            <a:pPr lvl="0"/>
            <a:r>
              <a:rPr lang="en-US" dirty="0"/>
              <a:t>Behavioral (sex education, HIV testing, reducing partners, </a:t>
            </a:r>
            <a:r>
              <a:rPr lang="en-US" dirty="0" err="1"/>
              <a:t>etc</a:t>
            </a:r>
            <a:r>
              <a:rPr lang="en-US" dirty="0"/>
              <a:t>)</a:t>
            </a:r>
          </a:p>
          <a:p>
            <a:pPr lvl="0"/>
            <a:endParaRPr lang="en-US" dirty="0"/>
          </a:p>
          <a:p>
            <a:pPr lvl="0"/>
            <a:endParaRPr lang="en-US" dirty="0"/>
          </a:p>
          <a:p>
            <a:pPr marL="0" indent="0">
              <a:buNone/>
            </a:pPr>
            <a:endParaRPr lang="en-US" dirty="0"/>
          </a:p>
        </p:txBody>
      </p:sp>
      <p:sp>
        <p:nvSpPr>
          <p:cNvPr id="3" name="Title 2"/>
          <p:cNvSpPr>
            <a:spLocks noGrp="1"/>
          </p:cNvSpPr>
          <p:nvPr>
            <p:ph type="title"/>
          </p:nvPr>
        </p:nvSpPr>
        <p:spPr/>
        <p:txBody>
          <a:bodyPr/>
          <a:lstStyle/>
          <a:p>
            <a:r>
              <a:rPr lang="en-US" dirty="0"/>
              <a:t>What Is HIV Prevention Research?</a:t>
            </a:r>
          </a:p>
        </p:txBody>
      </p:sp>
      <p:pic>
        <p:nvPicPr>
          <p:cNvPr id="4" name="Picture 4" descr="https://encrypted-tbn2.gstatic.com/images?q=tbn:ANd9GcTHk6rjB2dOMkwfJKlrQKt_Xss56NWEM_Mrz5g8teK1jGhJfKZv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6" y="3450911"/>
            <a:ext cx="3318920" cy="22005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txBox="1">
            <a:spLocks/>
          </p:cNvSpPr>
          <p:nvPr/>
        </p:nvSpPr>
        <p:spPr>
          <a:xfrm>
            <a:off x="3806911" y="3461260"/>
            <a:ext cx="5055514" cy="2626240"/>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dirty="0"/>
              <a:t>Successful partnerships among the following can make a difference:</a:t>
            </a:r>
          </a:p>
          <a:p>
            <a:r>
              <a:rPr lang="en-US" dirty="0"/>
              <a:t>Community leaders</a:t>
            </a:r>
          </a:p>
          <a:p>
            <a:r>
              <a:rPr lang="en-US" dirty="0"/>
              <a:t>Local and national organizations</a:t>
            </a:r>
          </a:p>
          <a:p>
            <a:r>
              <a:rPr lang="en-US" dirty="0"/>
              <a:t>Health professionals</a:t>
            </a:r>
          </a:p>
          <a:p>
            <a:r>
              <a:rPr lang="en-US" dirty="0"/>
              <a:t>Educators </a:t>
            </a:r>
          </a:p>
          <a:p>
            <a:endParaRPr lang="en-US" dirty="0"/>
          </a:p>
          <a:p>
            <a:endParaRPr lang="en-US" dirty="0"/>
          </a:p>
          <a:p>
            <a:endParaRPr lang="en-US" dirty="0"/>
          </a:p>
          <a:p>
            <a:pPr marL="0" indent="0">
              <a:buFont typeface="Lucida Grande"/>
              <a:buNone/>
            </a:pPr>
            <a:endParaRPr lang="en-US" dirty="0"/>
          </a:p>
        </p:txBody>
      </p:sp>
    </p:spTree>
    <p:extLst>
      <p:ext uri="{BB962C8B-B14F-4D97-AF65-F5344CB8AC3E}">
        <p14:creationId xmlns:p14="http://schemas.microsoft.com/office/powerpoint/2010/main" val="350853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81538795"/>
              </p:ext>
            </p:extLst>
          </p:nvPr>
        </p:nvGraphicFramePr>
        <p:xfrm>
          <a:off x="668338" y="1421440"/>
          <a:ext cx="7826375" cy="433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Vaccines—the Future</a:t>
            </a:r>
          </a:p>
        </p:txBody>
      </p:sp>
    </p:spTree>
    <p:extLst>
      <p:ext uri="{BB962C8B-B14F-4D97-AF65-F5344CB8AC3E}">
        <p14:creationId xmlns:p14="http://schemas.microsoft.com/office/powerpoint/2010/main" val="408337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E9F12A6-6F03-4977-A04B-E2F9819F98B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017A350C-AA35-4CC2-BB76-2E9EBE1B590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4E5EF018-7D76-483A-81BE-9135D43C9DA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E14A5130-B616-4BD4-A362-00CE90BC3C7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E8C186E2-5769-479F-AD1E-C622DE00D42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2BCA2D3E-CD55-4D07-A590-067EA87103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282523"/>
            <a:ext cx="8072037" cy="4490955"/>
          </a:xfrm>
        </p:spPr>
        <p:txBody>
          <a:bodyPr/>
          <a:lstStyle/>
          <a:p>
            <a:pPr lvl="0"/>
            <a:r>
              <a:rPr lang="en-US" dirty="0"/>
              <a:t>HIV can “hide” from the immune system that protects the body.</a:t>
            </a:r>
          </a:p>
          <a:p>
            <a:pPr lvl="0"/>
            <a:r>
              <a:rPr lang="en-US" dirty="0"/>
              <a:t>HIV attacks the same immune cells that the body uses to defend itself against infections.</a:t>
            </a:r>
          </a:p>
          <a:p>
            <a:pPr lvl="0"/>
            <a:r>
              <a:rPr lang="en-US" dirty="0"/>
              <a:t>There are many different varieties of HIV.</a:t>
            </a:r>
          </a:p>
          <a:p>
            <a:pPr lvl="0"/>
            <a:r>
              <a:rPr lang="en-US" dirty="0"/>
              <a:t>HIV changes rapidly, even in a single person.</a:t>
            </a:r>
          </a:p>
          <a:p>
            <a:pPr lvl="0"/>
            <a:r>
              <a:rPr lang="en-US" dirty="0"/>
              <a:t>There is no perfect model for testing HIV vaccines in animals, because HIV impacts people in ways that are different from the animal versions.</a:t>
            </a:r>
          </a:p>
          <a:p>
            <a:pPr lvl="0"/>
            <a:r>
              <a:rPr lang="en-US" dirty="0"/>
              <a:t>The human immune system is not designed to clear HIV, so we are not sure what the immune response is that would be needed for protection; we have to do better than “mother nature.”</a:t>
            </a:r>
          </a:p>
          <a:p>
            <a:endParaRPr lang="en-US" dirty="0"/>
          </a:p>
        </p:txBody>
      </p:sp>
      <p:sp>
        <p:nvSpPr>
          <p:cNvPr id="3" name="Title 2"/>
          <p:cNvSpPr>
            <a:spLocks noGrp="1"/>
          </p:cNvSpPr>
          <p:nvPr>
            <p:ph type="title"/>
          </p:nvPr>
        </p:nvSpPr>
        <p:spPr/>
        <p:txBody>
          <a:bodyPr/>
          <a:lstStyle/>
          <a:p>
            <a:r>
              <a:rPr lang="en-US" dirty="0"/>
              <a:t>Challenges in Developing an HIV Vaccine</a:t>
            </a:r>
            <a:br>
              <a:rPr lang="en-US" i="1" dirty="0"/>
            </a:br>
            <a:endParaRPr lang="en-US" dirty="0"/>
          </a:p>
        </p:txBody>
      </p:sp>
    </p:spTree>
    <p:extLst>
      <p:ext uri="{BB962C8B-B14F-4D97-AF65-F5344CB8AC3E}">
        <p14:creationId xmlns:p14="http://schemas.microsoft.com/office/powerpoint/2010/main" val="20019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2170967" cy="1869482"/>
          </a:xfrm>
        </p:spPr>
        <p:txBody>
          <a:bodyPr/>
          <a:lstStyle/>
          <a:p>
            <a:pPr marL="0" indent="0">
              <a:buNone/>
            </a:pPr>
            <a:r>
              <a:rPr lang="en-US" dirty="0"/>
              <a:t>Some of the goals of ongoing HIV vaccine research include:</a:t>
            </a:r>
          </a:p>
        </p:txBody>
      </p:sp>
      <p:sp>
        <p:nvSpPr>
          <p:cNvPr id="3" name="Title 2"/>
          <p:cNvSpPr>
            <a:spLocks noGrp="1"/>
          </p:cNvSpPr>
          <p:nvPr>
            <p:ph type="title"/>
          </p:nvPr>
        </p:nvSpPr>
        <p:spPr/>
        <p:txBody>
          <a:bodyPr/>
          <a:lstStyle/>
          <a:p>
            <a:r>
              <a:rPr lang="en-US" dirty="0"/>
              <a:t>Continuing Research: HIV Vaccines</a:t>
            </a:r>
          </a:p>
        </p:txBody>
      </p:sp>
      <p:graphicFrame>
        <p:nvGraphicFramePr>
          <p:cNvPr id="5" name="Diagram 4"/>
          <p:cNvGraphicFramePr/>
          <p:nvPr>
            <p:extLst>
              <p:ext uri="{D42A27DB-BD31-4B8C-83A1-F6EECF244321}">
                <p14:modId xmlns:p14="http://schemas.microsoft.com/office/powerpoint/2010/main" val="565437144"/>
              </p:ext>
            </p:extLst>
          </p:nvPr>
        </p:nvGraphicFramePr>
        <p:xfrm>
          <a:off x="2115878" y="1148316"/>
          <a:ext cx="6730409" cy="5209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61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681132A-3153-4707-8946-8F956E9EBC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0291E47-7FB8-4FD9-A6CF-B2AA0C352EB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63F5283-253C-4B5E-B317-059BC48CEFC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75EB1B41-D8FC-43FD-A74D-A09F6923D8C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090DC7E-722A-450C-A29D-43D0A6C97A7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56CA11F-7A36-4B72-A9F4-D5A123D8208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14428"/>
            <a:ext cx="7928804" cy="1243691"/>
          </a:xfrm>
        </p:spPr>
        <p:txBody>
          <a:bodyPr/>
          <a:lstStyle/>
          <a:p>
            <a:pPr marL="0" indent="0">
              <a:buNone/>
            </a:pPr>
            <a:r>
              <a:rPr lang="en-US" sz="2400" dirty="0"/>
              <a:t>A number of public and private organizations, in partnership and individually, are working together to find a vaccine that could end the epidemic. </a:t>
            </a:r>
          </a:p>
        </p:txBody>
      </p:sp>
      <p:sp>
        <p:nvSpPr>
          <p:cNvPr id="3" name="Title 2"/>
          <p:cNvSpPr>
            <a:spLocks noGrp="1"/>
          </p:cNvSpPr>
          <p:nvPr>
            <p:ph type="title"/>
          </p:nvPr>
        </p:nvSpPr>
        <p:spPr/>
        <p:txBody>
          <a:bodyPr/>
          <a:lstStyle/>
          <a:p>
            <a:r>
              <a:rPr lang="en-US" dirty="0"/>
              <a:t>Continuing Research: Vaccines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Content Placeholder 1"/>
          <p:cNvSpPr txBox="1">
            <a:spLocks/>
          </p:cNvSpPr>
          <p:nvPr/>
        </p:nvSpPr>
        <p:spPr>
          <a:xfrm>
            <a:off x="677451" y="2853811"/>
            <a:ext cx="7501397" cy="163202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The HIV Vaccine Trials Network (HVTN), funded by the National Institute of Allergy and Infectious Diseases (NIAID), is an international collaboration that conducts all phases of clinical trials to test HIV vaccines.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230" y="4681524"/>
            <a:ext cx="2095500" cy="1333500"/>
          </a:xfrm>
          <a:prstGeom prst="rect">
            <a:avLst/>
          </a:prstGeom>
        </p:spPr>
      </p:pic>
    </p:spTree>
    <p:extLst>
      <p:ext uri="{BB962C8B-B14F-4D97-AF65-F5344CB8AC3E}">
        <p14:creationId xmlns:p14="http://schemas.microsoft.com/office/powerpoint/2010/main" val="15642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7855" y="1600201"/>
            <a:ext cx="2633177" cy="2099929"/>
          </a:xfrm>
        </p:spPr>
        <p:txBody>
          <a:bodyPr>
            <a:noAutofit/>
          </a:bodyPr>
          <a:lstStyle/>
          <a:p>
            <a:pPr marL="0" indent="0"/>
            <a:r>
              <a:rPr lang="en-US" sz="2200" dirty="0">
                <a:latin typeface="Times New Roman" pitchFamily="18" charset="0"/>
                <a:cs typeface="Times New Roman" pitchFamily="18" charset="0"/>
              </a:rPr>
              <a:t>In this activity, you will brainstorm how you can apply what you learned about vaccines by answering a question.</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pPr lvl="0"/>
            <a:r>
              <a:rPr lang="en-US" dirty="0"/>
              <a:t>Brainstorm the question you are assigned (you only need to brainstorm one of the questions).</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
        <p:nvSpPr>
          <p:cNvPr id="7" name="Rounded Rectangle 6"/>
          <p:cNvSpPr/>
          <p:nvPr/>
        </p:nvSpPr>
        <p:spPr>
          <a:xfrm>
            <a:off x="3315709" y="4135398"/>
            <a:ext cx="274073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7"/>
          <p:cNvSpPr/>
          <p:nvPr/>
        </p:nvSpPr>
        <p:spPr>
          <a:xfrm>
            <a:off x="6212357" y="4137805"/>
            <a:ext cx="2538238"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3211032" y="4254829"/>
            <a:ext cx="2845415"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What thoughts, questions, and concerns came to your mind about vaccines as you heard/read information about this HIV prevention modality?</a:t>
            </a:r>
          </a:p>
        </p:txBody>
      </p:sp>
      <p:sp>
        <p:nvSpPr>
          <p:cNvPr id="10" name="TextBox 9"/>
          <p:cNvSpPr txBox="1"/>
          <p:nvPr/>
        </p:nvSpPr>
        <p:spPr>
          <a:xfrm>
            <a:off x="6212357" y="4254829"/>
            <a:ext cx="2538238" cy="1754326"/>
          </a:xfrm>
          <a:prstGeom prst="rect">
            <a:avLst/>
          </a:prstGeom>
          <a:noFill/>
        </p:spPr>
        <p:txBody>
          <a:bodyPr wrap="square" rtlCol="0">
            <a:spAutoFit/>
          </a:bodyPr>
          <a:lstStyle/>
          <a:p>
            <a:pPr algn="ctr"/>
            <a:r>
              <a:rPr lang="en-US" dirty="0">
                <a:latin typeface="Times New Roman" pitchFamily="18" charset="0"/>
                <a:cs typeface="Times New Roman" pitchFamily="18" charset="0"/>
              </a:rPr>
              <a:t>If you were asked to speak to an audience about vaccines, what would be the three most important messages you would want to convey?</a:t>
            </a:r>
          </a:p>
        </p:txBody>
      </p:sp>
    </p:spTree>
    <p:extLst>
      <p:ext uri="{BB962C8B-B14F-4D97-AF65-F5344CB8AC3E}">
        <p14:creationId xmlns:p14="http://schemas.microsoft.com/office/powerpoint/2010/main" val="197696625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9593" y="1270042"/>
            <a:ext cx="2855820" cy="4540102"/>
          </a:xfrm>
        </p:spPr>
        <p:txBody>
          <a:bodyPr/>
          <a:lstStyle/>
          <a:p>
            <a:pPr marL="0" indent="0">
              <a:buNone/>
            </a:pPr>
            <a:r>
              <a:rPr lang="en-US" dirty="0"/>
              <a:t>A vaccine teaches the body’s immune system to recognize and protect against a disease caused by an infectious agent or virus, often by stimulating the body to produce antibodies and T-cells against that infection.</a:t>
            </a:r>
          </a:p>
        </p:txBody>
      </p:sp>
      <p:sp>
        <p:nvSpPr>
          <p:cNvPr id="3" name="Title 2"/>
          <p:cNvSpPr>
            <a:spLocks noGrp="1"/>
          </p:cNvSpPr>
          <p:nvPr>
            <p:ph type="title"/>
          </p:nvPr>
        </p:nvSpPr>
        <p:spPr/>
        <p:txBody>
          <a:bodyPr/>
          <a:lstStyle/>
          <a:p>
            <a:r>
              <a:rPr lang="en-US" i="1" dirty="0"/>
              <a:t>Vaccines Summary</a:t>
            </a:r>
          </a:p>
        </p:txBody>
      </p:sp>
      <p:pic>
        <p:nvPicPr>
          <p:cNvPr id="5" name="Picture 4">
            <a:extLst>
              <a:ext uri="{FF2B5EF4-FFF2-40B4-BE49-F238E27FC236}">
                <a16:creationId xmlns:a16="http://schemas.microsoft.com/office/drawing/2014/main" id="{AEF9F85A-FBD2-4AE1-9AA7-F9438142B2C7}"/>
              </a:ext>
            </a:extLst>
          </p:cNvPr>
          <p:cNvPicPr>
            <a:picLocks noChangeAspect="1"/>
          </p:cNvPicPr>
          <p:nvPr/>
        </p:nvPicPr>
        <p:blipFill>
          <a:blip r:embed="rId3"/>
          <a:stretch>
            <a:fillRect/>
          </a:stretch>
        </p:blipFill>
        <p:spPr>
          <a:xfrm>
            <a:off x="577856" y="1270042"/>
            <a:ext cx="4751872" cy="2661048"/>
          </a:xfrm>
          <a:prstGeom prst="rect">
            <a:avLst/>
          </a:prstGeom>
        </p:spPr>
      </p:pic>
    </p:spTree>
    <p:extLst>
      <p:ext uri="{BB962C8B-B14F-4D97-AF65-F5344CB8AC3E}">
        <p14:creationId xmlns:p14="http://schemas.microsoft.com/office/powerpoint/2010/main" val="19066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379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r>
              <a:rPr lang="en-US" sz="2200" dirty="0">
                <a:latin typeface="Times New Roman" pitchFamily="18" charset="0"/>
                <a:cs typeface="Times New Roman" pitchFamily="18" charset="0"/>
              </a:rPr>
              <a:t>In this activity, you will think about all of the different HIV prevention tools you have learned about.</a:t>
            </a:r>
          </a:p>
        </p:txBody>
      </p:sp>
      <p:sp>
        <p:nvSpPr>
          <p:cNvPr id="3" name="Content Placeholder 2"/>
          <p:cNvSpPr>
            <a:spLocks noGrp="1"/>
          </p:cNvSpPr>
          <p:nvPr>
            <p:ph sz="half" idx="2"/>
          </p:nvPr>
        </p:nvSpPr>
        <p:spPr>
          <a:xfrm>
            <a:off x="3213271" y="1791586"/>
            <a:ext cx="5291408" cy="4051301"/>
          </a:xfrm>
        </p:spPr>
        <p:txBody>
          <a:bodyPr/>
          <a:lstStyle/>
          <a:p>
            <a:r>
              <a:rPr lang="en-US" dirty="0"/>
              <a:t>You will receive a card with one of the tools from the HIV combination prevention toolbox. </a:t>
            </a:r>
          </a:p>
          <a:p>
            <a:r>
              <a:rPr lang="en-GB" dirty="0"/>
              <a:t>Follow the instructions in the Participant Guide to complete the activity.</a:t>
            </a:r>
            <a:endParaRPr lang="en-US" dirty="0"/>
          </a:p>
        </p:txBody>
      </p:sp>
      <p:sp>
        <p:nvSpPr>
          <p:cNvPr id="4" name="Title 3"/>
          <p:cNvSpPr>
            <a:spLocks noGrp="1"/>
          </p:cNvSpPr>
          <p:nvPr>
            <p:ph type="title"/>
          </p:nvPr>
        </p:nvSpPr>
        <p:spPr/>
        <p:txBody>
          <a:bodyPr/>
          <a:lstStyle/>
          <a:p>
            <a:r>
              <a:rPr lang="en-US" dirty="0"/>
              <a:t>Prevention Tools Activity</a:t>
            </a:r>
            <a:br>
              <a:rPr lang="en-US" dirty="0"/>
            </a:br>
            <a:br>
              <a:rPr lang="en-US" i="1" dirty="0"/>
            </a:br>
            <a:endParaRPr lang="en-US" dirty="0"/>
          </a:p>
        </p:txBody>
      </p:sp>
      <p:grpSp>
        <p:nvGrpSpPr>
          <p:cNvPr id="53" name="Group 49"/>
          <p:cNvGrpSpPr>
            <a:grpSpLocks/>
          </p:cNvGrpSpPr>
          <p:nvPr/>
        </p:nvGrpSpPr>
        <p:grpSpPr bwMode="auto">
          <a:xfrm>
            <a:off x="6636952" y="330356"/>
            <a:ext cx="1867727" cy="1269844"/>
            <a:chOff x="5741" y="540"/>
            <a:chExt cx="4817" cy="3568"/>
          </a:xfrm>
        </p:grpSpPr>
        <p:sp>
          <p:nvSpPr>
            <p:cNvPr id="54" name="Rectangle 1"/>
            <p:cNvSpPr>
              <a:spLocks noChangeArrowheads="1"/>
            </p:cNvSpPr>
            <p:nvPr/>
          </p:nvSpPr>
          <p:spPr bwMode="auto">
            <a:xfrm>
              <a:off x="5741" y="540"/>
              <a:ext cx="4817" cy="3568"/>
            </a:xfrm>
            <a:prstGeom prst="rect">
              <a:avLst/>
            </a:prstGeom>
            <a:solidFill>
              <a:srgbClr val="CCCCCC"/>
            </a:solidFill>
            <a:ln w="57150">
              <a:solidFill>
                <a:srgbClr val="000000"/>
              </a:solidFill>
              <a:miter lim="800000"/>
              <a:headEnd/>
              <a:tailEnd/>
            </a:ln>
            <a:effectLst>
              <a:outerShdw blurRad="40000" dist="23000" dir="5400000" rotWithShape="0">
                <a:srgbClr val="808080">
                  <a:alpha val="34999"/>
                </a:srgbClr>
              </a:outerShdw>
            </a:effectLst>
          </p:spPr>
          <p:txBody>
            <a:bodyPr vert="horz" wrap="square" lIns="91440" tIns="45720" rIns="91440" bIns="45720" numCol="1" anchor="ctr" anchorCtr="0" compatLnSpc="1">
              <a:prstTxWarp prst="textNoShape">
                <a:avLst/>
              </a:prstTxWarp>
            </a:bodyPr>
            <a:lstStyle/>
            <a:p>
              <a:endParaRPr lang="en-US" dirty="0"/>
            </a:p>
          </p:txBody>
        </p:sp>
        <p:grpSp>
          <p:nvGrpSpPr>
            <p:cNvPr id="55" name="Group 51"/>
            <p:cNvGrpSpPr>
              <a:grpSpLocks/>
            </p:cNvGrpSpPr>
            <p:nvPr/>
          </p:nvGrpSpPr>
          <p:grpSpPr bwMode="auto">
            <a:xfrm rot="10800000">
              <a:off x="5928" y="2880"/>
              <a:ext cx="1044" cy="1036"/>
              <a:chOff x="8220" y="5040"/>
              <a:chExt cx="1044" cy="1036"/>
            </a:xfrm>
          </p:grpSpPr>
          <p:sp>
            <p:nvSpPr>
              <p:cNvPr id="96" name="Freeform 5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5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5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5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6"/>
            <p:cNvGrpSpPr>
              <a:grpSpLocks/>
            </p:cNvGrpSpPr>
            <p:nvPr/>
          </p:nvGrpSpPr>
          <p:grpSpPr bwMode="auto">
            <a:xfrm rot="10800000">
              <a:off x="7050" y="2880"/>
              <a:ext cx="1044" cy="1036"/>
              <a:chOff x="8220" y="5040"/>
              <a:chExt cx="1044" cy="1036"/>
            </a:xfrm>
          </p:grpSpPr>
          <p:sp>
            <p:nvSpPr>
              <p:cNvPr id="92" name="Freeform 5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5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5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6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61"/>
            <p:cNvGrpSpPr>
              <a:grpSpLocks/>
            </p:cNvGrpSpPr>
            <p:nvPr/>
          </p:nvGrpSpPr>
          <p:grpSpPr bwMode="auto">
            <a:xfrm rot="10800000">
              <a:off x="8172" y="2880"/>
              <a:ext cx="1044" cy="1036"/>
              <a:chOff x="8220" y="5040"/>
              <a:chExt cx="1044" cy="1036"/>
            </a:xfrm>
          </p:grpSpPr>
          <p:sp>
            <p:nvSpPr>
              <p:cNvPr id="88" name="Freeform 6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6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6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6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66"/>
            <p:cNvGrpSpPr>
              <a:grpSpLocks/>
            </p:cNvGrpSpPr>
            <p:nvPr/>
          </p:nvGrpSpPr>
          <p:grpSpPr bwMode="auto">
            <a:xfrm rot="10800000">
              <a:off x="9294" y="2880"/>
              <a:ext cx="1044" cy="1036"/>
              <a:chOff x="8220" y="5040"/>
              <a:chExt cx="1044" cy="1036"/>
            </a:xfrm>
          </p:grpSpPr>
          <p:sp>
            <p:nvSpPr>
              <p:cNvPr id="84" name="Freeform 6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6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6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7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9" name="Group 71"/>
            <p:cNvGrpSpPr>
              <a:grpSpLocks/>
            </p:cNvGrpSpPr>
            <p:nvPr/>
          </p:nvGrpSpPr>
          <p:grpSpPr bwMode="auto">
            <a:xfrm rot="10800000">
              <a:off x="7237" y="720"/>
              <a:ext cx="1044" cy="1036"/>
              <a:chOff x="8220" y="5040"/>
              <a:chExt cx="1044" cy="1036"/>
            </a:xfrm>
          </p:grpSpPr>
          <p:sp>
            <p:nvSpPr>
              <p:cNvPr id="80" name="Freeform 7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7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7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7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0" name="Group 76"/>
            <p:cNvGrpSpPr>
              <a:grpSpLocks/>
            </p:cNvGrpSpPr>
            <p:nvPr/>
          </p:nvGrpSpPr>
          <p:grpSpPr bwMode="auto">
            <a:xfrm rot="10800000">
              <a:off x="6489" y="1800"/>
              <a:ext cx="1044" cy="1036"/>
              <a:chOff x="8220" y="5040"/>
              <a:chExt cx="1044" cy="1036"/>
            </a:xfrm>
          </p:grpSpPr>
          <p:sp>
            <p:nvSpPr>
              <p:cNvPr id="76" name="Freeform 7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7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7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8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81"/>
            <p:cNvGrpSpPr>
              <a:grpSpLocks/>
            </p:cNvGrpSpPr>
            <p:nvPr/>
          </p:nvGrpSpPr>
          <p:grpSpPr bwMode="auto">
            <a:xfrm rot="10800000">
              <a:off x="7611" y="1800"/>
              <a:ext cx="1044" cy="1036"/>
              <a:chOff x="8220" y="5040"/>
              <a:chExt cx="1044" cy="1036"/>
            </a:xfrm>
          </p:grpSpPr>
          <p:sp>
            <p:nvSpPr>
              <p:cNvPr id="72" name="Freeform 8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8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8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8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2" name="Group 86"/>
            <p:cNvGrpSpPr>
              <a:grpSpLocks/>
            </p:cNvGrpSpPr>
            <p:nvPr/>
          </p:nvGrpSpPr>
          <p:grpSpPr bwMode="auto">
            <a:xfrm rot="10800000">
              <a:off x="8733" y="1800"/>
              <a:ext cx="1044" cy="1036"/>
              <a:chOff x="8220" y="5040"/>
              <a:chExt cx="1044" cy="1036"/>
            </a:xfrm>
          </p:grpSpPr>
          <p:sp>
            <p:nvSpPr>
              <p:cNvPr id="68" name="Freeform 8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8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8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9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3" name="Group 91"/>
            <p:cNvGrpSpPr>
              <a:grpSpLocks/>
            </p:cNvGrpSpPr>
            <p:nvPr/>
          </p:nvGrpSpPr>
          <p:grpSpPr bwMode="auto">
            <a:xfrm rot="10800000">
              <a:off x="8359" y="720"/>
              <a:ext cx="1044" cy="1036"/>
              <a:chOff x="8220" y="5040"/>
              <a:chExt cx="1044" cy="1036"/>
            </a:xfrm>
          </p:grpSpPr>
          <p:sp>
            <p:nvSpPr>
              <p:cNvPr id="64" name="Freeform 9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9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9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9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7389056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28226840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51876" y="1403498"/>
            <a:ext cx="3244854" cy="4540102"/>
          </a:xfrm>
        </p:spPr>
        <p:txBody>
          <a:bodyPr/>
          <a:lstStyle/>
          <a:p>
            <a:pPr marL="0" indent="0">
              <a:buNone/>
            </a:pPr>
            <a:r>
              <a:rPr lang="en-US" sz="2400" dirty="0"/>
              <a:t>HIV prevention research is important to find safe and effective approaches to prevent the spread of HIV. These approaches can include:</a:t>
            </a:r>
          </a:p>
          <a:p>
            <a:pPr lvl="0"/>
            <a:r>
              <a:rPr lang="en-US" dirty="0"/>
              <a:t>Promoting awareness, understanding, and dialogue</a:t>
            </a:r>
          </a:p>
          <a:p>
            <a:pPr lvl="0"/>
            <a:r>
              <a:rPr lang="en-US" dirty="0"/>
              <a:t>Supporting research</a:t>
            </a:r>
          </a:p>
          <a:p>
            <a:pPr lvl="0"/>
            <a:r>
              <a:rPr lang="en-US" dirty="0"/>
              <a:t>Developing new prevention technologies</a:t>
            </a:r>
          </a:p>
        </p:txBody>
      </p:sp>
      <p:sp>
        <p:nvSpPr>
          <p:cNvPr id="3" name="Title 2"/>
          <p:cNvSpPr>
            <a:spLocks noGrp="1"/>
          </p:cNvSpPr>
          <p:nvPr>
            <p:ph type="title"/>
          </p:nvPr>
        </p:nvSpPr>
        <p:spPr/>
        <p:txBody>
          <a:bodyPr/>
          <a:lstStyle/>
          <a:p>
            <a:r>
              <a:rPr lang="en-US" dirty="0"/>
              <a:t>Summary</a:t>
            </a:r>
          </a:p>
        </p:txBody>
      </p:sp>
      <p:pic>
        <p:nvPicPr>
          <p:cNvPr id="4" name="Picture 3">
            <a:extLst>
              <a:ext uri="{FF2B5EF4-FFF2-40B4-BE49-F238E27FC236}">
                <a16:creationId xmlns:a16="http://schemas.microsoft.com/office/drawing/2014/main" id="{B7C89562-71D8-4EB6-84E9-8C02CB3407C6}"/>
              </a:ext>
            </a:extLst>
          </p:cNvPr>
          <p:cNvPicPr>
            <a:picLocks noChangeAspect="1"/>
          </p:cNvPicPr>
          <p:nvPr/>
        </p:nvPicPr>
        <p:blipFill>
          <a:blip r:embed="rId3"/>
          <a:stretch>
            <a:fillRect/>
          </a:stretch>
        </p:blipFill>
        <p:spPr>
          <a:xfrm>
            <a:off x="577856" y="1445415"/>
            <a:ext cx="4300986" cy="2390907"/>
          </a:xfrm>
          <a:prstGeom prst="rect">
            <a:avLst/>
          </a:prstGeom>
        </p:spPr>
      </p:pic>
    </p:spTree>
    <p:extLst>
      <p:ext uri="{BB962C8B-B14F-4D97-AF65-F5344CB8AC3E}">
        <p14:creationId xmlns:p14="http://schemas.microsoft.com/office/powerpoint/2010/main" val="418206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4880328" cy="4033502"/>
          </a:xfrm>
        </p:spPr>
        <p:txBody>
          <a:bodyPr/>
          <a:lstStyle/>
          <a:p>
            <a:pPr lvl="0"/>
            <a:r>
              <a:rPr lang="en-US" dirty="0"/>
              <a:t>HIV testing and counseling</a:t>
            </a:r>
          </a:p>
          <a:p>
            <a:pPr lvl="0"/>
            <a:r>
              <a:rPr lang="en-US" dirty="0"/>
              <a:t>Correct and consistent condom use with internal/external condoms</a:t>
            </a:r>
          </a:p>
          <a:p>
            <a:r>
              <a:rPr lang="en-US" dirty="0"/>
              <a:t>Using antiretroviral drugs</a:t>
            </a:r>
          </a:p>
          <a:p>
            <a:pPr lvl="0"/>
            <a:r>
              <a:rPr lang="en-US" dirty="0"/>
              <a:t>Sex education</a:t>
            </a:r>
          </a:p>
          <a:p>
            <a:r>
              <a:rPr lang="en-US" dirty="0"/>
              <a:t>Family planning</a:t>
            </a:r>
          </a:p>
          <a:p>
            <a:r>
              <a:rPr lang="en-US" dirty="0"/>
              <a:t>Needle exchange</a:t>
            </a:r>
          </a:p>
          <a:p>
            <a:r>
              <a:rPr lang="en-US" dirty="0"/>
              <a:t>And more…</a:t>
            </a:r>
          </a:p>
        </p:txBody>
      </p:sp>
      <p:sp>
        <p:nvSpPr>
          <p:cNvPr id="3" name="Title 2"/>
          <p:cNvSpPr>
            <a:spLocks noGrp="1"/>
          </p:cNvSpPr>
          <p:nvPr>
            <p:ph type="title"/>
          </p:nvPr>
        </p:nvSpPr>
        <p:spPr/>
        <p:txBody>
          <a:bodyPr/>
          <a:lstStyle/>
          <a:p>
            <a:r>
              <a:rPr lang="en-US" dirty="0"/>
              <a:t>How </a:t>
            </a:r>
            <a:r>
              <a:rPr lang="en-US"/>
              <a:t>to Prevent HIV</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265" y="3634749"/>
            <a:ext cx="1770949" cy="10259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1898" y="2254448"/>
            <a:ext cx="1457652" cy="1247750"/>
          </a:xfrm>
          <a:prstGeom prst="rect">
            <a:avLst/>
          </a:prstGeom>
        </p:spPr>
      </p:pic>
    </p:spTree>
    <p:extLst>
      <p:ext uri="{BB962C8B-B14F-4D97-AF65-F5344CB8AC3E}">
        <p14:creationId xmlns:p14="http://schemas.microsoft.com/office/powerpoint/2010/main" val="82831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r>
              <a:rPr lang="en-US" cap="all" dirty="0"/>
              <a:t>Conclusion</a:t>
            </a:r>
          </a:p>
        </p:txBody>
      </p:sp>
      <p:sp>
        <p:nvSpPr>
          <p:cNvPr id="3" name="Subtitle 2"/>
          <p:cNvSpPr>
            <a:spLocks noGrp="1"/>
          </p:cNvSpPr>
          <p:nvPr>
            <p:ph type="subTitle" idx="4294967295"/>
          </p:nvPr>
        </p:nvSpPr>
        <p:spPr>
          <a:xfrm>
            <a:off x="610317" y="4512002"/>
            <a:ext cx="7847883" cy="927761"/>
          </a:xfrm>
          <a:prstGeom prst="rect">
            <a:avLst/>
          </a:prstGeom>
        </p:spPr>
        <p:txBody>
          <a:bodyPr>
            <a:normAutofit/>
          </a:bodyPr>
          <a:lstStyle/>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spTree>
    <p:extLst>
      <p:ext uri="{BB962C8B-B14F-4D97-AF65-F5344CB8AC3E}">
        <p14:creationId xmlns:p14="http://schemas.microsoft.com/office/powerpoint/2010/main" val="23459195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4744046" cy="4081053"/>
          </a:xfrm>
        </p:spPr>
        <p:txBody>
          <a:bodyPr/>
          <a:lstStyle/>
          <a:p>
            <a:r>
              <a:rPr lang="en-US" dirty="0"/>
              <a:t>You have now completed the workshop about HIV prevention research. </a:t>
            </a:r>
          </a:p>
          <a:p>
            <a:r>
              <a:rPr lang="en-US" dirty="0"/>
              <a:t>This vital research is designed to find safe and effective methods to prevent HIV and AIDS.</a:t>
            </a:r>
          </a:p>
          <a:p>
            <a:r>
              <a:rPr lang="en-US" dirty="0"/>
              <a:t>Preventing HIV is our best hope for ending the HIV/AIDS epidemic.</a:t>
            </a:r>
          </a:p>
        </p:txBody>
      </p:sp>
      <p:sp>
        <p:nvSpPr>
          <p:cNvPr id="3" name="Title 2"/>
          <p:cNvSpPr>
            <a:spLocks noGrp="1"/>
          </p:cNvSpPr>
          <p:nvPr>
            <p:ph type="title"/>
          </p:nvPr>
        </p:nvSpPr>
        <p:spPr/>
        <p:txBody>
          <a:bodyPr/>
          <a:lstStyle/>
          <a:p>
            <a:r>
              <a:rPr lang="en-US" dirty="0"/>
              <a:t>Conclusion</a:t>
            </a:r>
          </a:p>
        </p:txBody>
      </p:sp>
      <p:pic>
        <p:nvPicPr>
          <p:cNvPr id="5" name="Picture 4" descr="http://www.scottcamazine.com/photos/AIDS/images/03AIDSVirus_jpg.jpg"/>
          <p:cNvPicPr/>
          <p:nvPr/>
        </p:nvPicPr>
        <p:blipFill>
          <a:blip r:embed="rId3">
            <a:extLst>
              <a:ext uri="{28A0092B-C50C-407E-A947-70E740481C1C}">
                <a14:useLocalDpi xmlns:a14="http://schemas.microsoft.com/office/drawing/2010/main" val="0"/>
              </a:ext>
            </a:extLst>
          </a:blip>
          <a:srcRect/>
          <a:stretch>
            <a:fillRect/>
          </a:stretch>
        </p:blipFill>
        <p:spPr bwMode="auto">
          <a:xfrm>
            <a:off x="5559525" y="1776447"/>
            <a:ext cx="3037205" cy="2992755"/>
          </a:xfrm>
          <a:prstGeom prst="rect">
            <a:avLst/>
          </a:prstGeom>
          <a:noFill/>
          <a:ln>
            <a:noFill/>
          </a:ln>
        </p:spPr>
      </p:pic>
    </p:spTree>
    <p:extLst>
      <p:ext uri="{BB962C8B-B14F-4D97-AF65-F5344CB8AC3E}">
        <p14:creationId xmlns:p14="http://schemas.microsoft.com/office/powerpoint/2010/main" val="8261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4744046" cy="4081053"/>
          </a:xfrm>
        </p:spPr>
        <p:txBody>
          <a:bodyPr/>
          <a:lstStyle/>
          <a:p>
            <a:pPr marL="0" indent="0">
              <a:buNone/>
            </a:pPr>
            <a:r>
              <a:rPr lang="en-US" sz="2400" dirty="0"/>
              <a:t>Successful partnerships among the following can make a difference:</a:t>
            </a:r>
          </a:p>
          <a:p>
            <a:pPr lvl="0"/>
            <a:r>
              <a:rPr lang="en-US" dirty="0"/>
              <a:t>Community leaders</a:t>
            </a:r>
          </a:p>
          <a:p>
            <a:pPr lvl="0"/>
            <a:r>
              <a:rPr lang="en-US" dirty="0"/>
              <a:t>Local and national organizations</a:t>
            </a:r>
          </a:p>
          <a:p>
            <a:pPr lvl="0"/>
            <a:r>
              <a:rPr lang="en-US" dirty="0"/>
              <a:t>Health professionals</a:t>
            </a:r>
          </a:p>
          <a:p>
            <a:pPr lvl="0"/>
            <a:r>
              <a:rPr lang="en-US" dirty="0"/>
              <a:t>Educators </a:t>
            </a:r>
          </a:p>
        </p:txBody>
      </p:sp>
      <p:sp>
        <p:nvSpPr>
          <p:cNvPr id="3" name="Title 2"/>
          <p:cNvSpPr>
            <a:spLocks noGrp="1"/>
          </p:cNvSpPr>
          <p:nvPr>
            <p:ph type="title"/>
          </p:nvPr>
        </p:nvSpPr>
        <p:spPr/>
        <p:txBody>
          <a:bodyPr/>
          <a:lstStyle/>
          <a:p>
            <a:r>
              <a:rPr lang="en-US" dirty="0"/>
              <a:t>Conclusion</a:t>
            </a:r>
          </a:p>
        </p:txBody>
      </p:sp>
      <p:grpSp>
        <p:nvGrpSpPr>
          <p:cNvPr id="4" name="Group 3"/>
          <p:cNvGrpSpPr/>
          <p:nvPr/>
        </p:nvGrpSpPr>
        <p:grpSpPr>
          <a:xfrm>
            <a:off x="5701782" y="1704975"/>
            <a:ext cx="2894948" cy="3366408"/>
            <a:chOff x="5701782" y="1704975"/>
            <a:chExt cx="2894948" cy="3366408"/>
          </a:xfrm>
        </p:grpSpPr>
        <p:pic>
          <p:nvPicPr>
            <p:cNvPr id="6" name="Picture 4" descr="https://encrypted-tbn2.gstatic.com/images?q=tbn:ANd9GcTHk6rjB2dOMkwfJKlrQKt_Xss56NWEM_Mrz5g8teK1jGhJfKZv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1782" y="1704975"/>
              <a:ext cx="2894948" cy="1919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0.gstatic.com/images?q=tbn:ANd9GcQHS4g3JUj0yDA4G46md8uymmtr270zlEmdtA4q3hy-eux5Na6ZC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281" y="3337832"/>
              <a:ext cx="2647950" cy="17335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25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4903534" cy="4033502"/>
          </a:xfrm>
        </p:spPr>
        <p:txBody>
          <a:bodyPr/>
          <a:lstStyle/>
          <a:p>
            <a:r>
              <a:rPr lang="en-US" dirty="0"/>
              <a:t>Scientifically, HIV is a lot like other viruses, including those that cause the flu or the common cold.</a:t>
            </a:r>
          </a:p>
          <a:p>
            <a:r>
              <a:rPr lang="en-US" dirty="0"/>
              <a:t>But there is an important difference.</a:t>
            </a:r>
          </a:p>
          <a:p>
            <a:r>
              <a:rPr lang="en-US" dirty="0"/>
              <a:t>Over time, your immune system can get rid of most viruses.</a:t>
            </a:r>
          </a:p>
          <a:p>
            <a:r>
              <a:rPr lang="en-US" dirty="0"/>
              <a:t>But the human immune system cannot get rid of HIV by itself. </a:t>
            </a:r>
          </a:p>
          <a:p>
            <a:r>
              <a:rPr lang="en-US" dirty="0"/>
              <a:t>HIV is also stigmatized, which continues to be a barrier to ending the epidemic.</a:t>
            </a:r>
          </a:p>
        </p:txBody>
      </p:sp>
      <p:sp>
        <p:nvSpPr>
          <p:cNvPr id="3" name="Title 2"/>
          <p:cNvSpPr>
            <a:spLocks noGrp="1"/>
          </p:cNvSpPr>
          <p:nvPr>
            <p:ph type="title"/>
          </p:nvPr>
        </p:nvSpPr>
        <p:spPr/>
        <p:txBody>
          <a:bodyPr/>
          <a:lstStyle/>
          <a:p>
            <a:r>
              <a:rPr lang="en-US" dirty="0"/>
              <a:t>What</a:t>
            </a:r>
            <a:r>
              <a:rPr lang="en-US" b="0" dirty="0"/>
              <a:t> </a:t>
            </a:r>
            <a:r>
              <a:rPr lang="en-US" dirty="0"/>
              <a:t>Is HIV/AIDS?</a:t>
            </a:r>
            <a:br>
              <a:rPr lang="en-US" dirty="0"/>
            </a:br>
            <a:r>
              <a:rPr lang="en-US" dirty="0"/>
              <a:t> </a:t>
            </a:r>
          </a:p>
        </p:txBody>
      </p:sp>
      <p:grpSp>
        <p:nvGrpSpPr>
          <p:cNvPr id="4" name="Group 3"/>
          <p:cNvGrpSpPr/>
          <p:nvPr/>
        </p:nvGrpSpPr>
        <p:grpSpPr>
          <a:xfrm>
            <a:off x="6043201" y="1373189"/>
            <a:ext cx="2239562" cy="4112581"/>
            <a:chOff x="6043201" y="1373189"/>
            <a:chExt cx="2239562" cy="4112581"/>
          </a:xfrm>
        </p:grpSpPr>
        <p:pic>
          <p:nvPicPr>
            <p:cNvPr id="22530" name="Picture 2" descr="C:\Users\Gail\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201" y="1373189"/>
              <a:ext cx="2239562" cy="203986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Gail\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376" y="3493047"/>
              <a:ext cx="2207387" cy="19927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92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5148082" cy="4033502"/>
          </a:xfrm>
        </p:spPr>
        <p:txBody>
          <a:bodyPr/>
          <a:lstStyle/>
          <a:p>
            <a:pPr lvl="0"/>
            <a:r>
              <a:rPr lang="en-US" dirty="0"/>
              <a:t>Development of new ways to treat, prevent, and control disease </a:t>
            </a:r>
          </a:p>
          <a:p>
            <a:pPr lvl="0"/>
            <a:r>
              <a:rPr lang="en-US" dirty="0"/>
              <a:t>The evaluation of new interventions for:</a:t>
            </a:r>
          </a:p>
          <a:p>
            <a:pPr lvl="1"/>
            <a:r>
              <a:rPr lang="en-US" dirty="0"/>
              <a:t>Safety</a:t>
            </a:r>
          </a:p>
          <a:p>
            <a:pPr lvl="1"/>
            <a:r>
              <a:rPr lang="en-US" dirty="0"/>
              <a:t>Efficacy (the capacity to produce a desired effect/effectiveness)</a:t>
            </a:r>
          </a:p>
          <a:p>
            <a:pPr lvl="1"/>
            <a:r>
              <a:rPr lang="en-US" dirty="0"/>
              <a:t>Adherence (whether or not people use the intervention as designed)</a:t>
            </a:r>
          </a:p>
          <a:p>
            <a:pPr lvl="1"/>
            <a:r>
              <a:rPr lang="en-US" dirty="0"/>
              <a:t>Preventing and controlling disease</a:t>
            </a:r>
          </a:p>
        </p:txBody>
      </p:sp>
      <p:sp>
        <p:nvSpPr>
          <p:cNvPr id="3" name="Title 2"/>
          <p:cNvSpPr>
            <a:spLocks noGrp="1"/>
          </p:cNvSpPr>
          <p:nvPr>
            <p:ph type="title"/>
          </p:nvPr>
        </p:nvSpPr>
        <p:spPr/>
        <p:txBody>
          <a:bodyPr/>
          <a:lstStyle/>
          <a:p>
            <a:r>
              <a:rPr lang="en-US" dirty="0"/>
              <a:t>What Is Clinical Research?</a:t>
            </a:r>
            <a:br>
              <a:rPr lang="en-US" dirty="0"/>
            </a:br>
            <a:r>
              <a:rPr lang="en-US" dirty="0"/>
              <a:t> </a:t>
            </a:r>
          </a:p>
        </p:txBody>
      </p:sp>
      <p:grpSp>
        <p:nvGrpSpPr>
          <p:cNvPr id="4" name="Group 3"/>
          <p:cNvGrpSpPr/>
          <p:nvPr/>
        </p:nvGrpSpPr>
        <p:grpSpPr>
          <a:xfrm>
            <a:off x="6073047" y="1365734"/>
            <a:ext cx="2619376" cy="4088105"/>
            <a:chOff x="6073047" y="1365734"/>
            <a:chExt cx="2619376" cy="4088105"/>
          </a:xfrm>
        </p:grpSpPr>
        <p:pic>
          <p:nvPicPr>
            <p:cNvPr id="16"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047" y="1365734"/>
              <a:ext cx="26193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encrypted-tbn1.gstatic.com/images?q=tbn:ANd9GcR1lpHtHPEFLvpBHozbRKOt8B7V_GbUKL2xqR-JZpvlX5oh1fs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048" y="3710763"/>
              <a:ext cx="2619375" cy="17430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8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4425068" cy="4516988"/>
          </a:xfrm>
        </p:spPr>
        <p:txBody>
          <a:bodyPr/>
          <a:lstStyle/>
          <a:p>
            <a:pPr marL="0" indent="0">
              <a:buNone/>
            </a:pPr>
            <a:r>
              <a:rPr lang="en-US" sz="2400" dirty="0"/>
              <a:t>Community engagement ensures that the:</a:t>
            </a:r>
          </a:p>
          <a:p>
            <a:pPr lvl="0"/>
            <a:r>
              <a:rPr lang="en-US" dirty="0"/>
              <a:t>Community’s concerns and needs are shared with researchers </a:t>
            </a:r>
          </a:p>
          <a:p>
            <a:pPr lvl="0"/>
            <a:r>
              <a:rPr lang="en-US" dirty="0"/>
              <a:t>Community is aware of, can learn about, and have input into the research process</a:t>
            </a:r>
          </a:p>
        </p:txBody>
      </p:sp>
      <p:sp>
        <p:nvSpPr>
          <p:cNvPr id="3" name="Title 2"/>
          <p:cNvSpPr>
            <a:spLocks noGrp="1"/>
          </p:cNvSpPr>
          <p:nvPr>
            <p:ph type="title"/>
          </p:nvPr>
        </p:nvSpPr>
        <p:spPr/>
        <p:txBody>
          <a:bodyPr/>
          <a:lstStyle/>
          <a:p>
            <a:r>
              <a:rPr lang="en-US" dirty="0"/>
              <a:t>What Is Community Engagement?</a:t>
            </a:r>
            <a:br>
              <a:rPr lang="en-US" dirty="0"/>
            </a:br>
            <a:r>
              <a:rPr lang="en-US" dirty="0"/>
              <a:t> </a:t>
            </a:r>
          </a:p>
        </p:txBody>
      </p:sp>
      <p:pic>
        <p:nvPicPr>
          <p:cNvPr id="9" name="Picture 8" descr="shutterstock_61860736.jpg"/>
          <p:cNvPicPr/>
          <p:nvPr/>
        </p:nvPicPr>
        <p:blipFill>
          <a:blip r:embed="rId3" cstate="print">
            <a:extLst>
              <a:ext uri="{28A0092B-C50C-407E-A947-70E740481C1C}">
                <a14:useLocalDpi xmlns:a14="http://schemas.microsoft.com/office/drawing/2010/main" val="0"/>
              </a:ext>
            </a:extLst>
          </a:blip>
          <a:stretch>
            <a:fillRect/>
          </a:stretch>
        </p:blipFill>
        <p:spPr>
          <a:xfrm>
            <a:off x="5273749" y="1598209"/>
            <a:ext cx="3322981" cy="3367195"/>
          </a:xfrm>
          <a:prstGeom prst="rect">
            <a:avLst/>
          </a:prstGeom>
        </p:spPr>
      </p:pic>
    </p:spTree>
    <p:extLst>
      <p:ext uri="{BB962C8B-B14F-4D97-AF65-F5344CB8AC3E}">
        <p14:creationId xmlns:p14="http://schemas.microsoft.com/office/powerpoint/2010/main" val="17609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8006305" cy="1880114"/>
          </a:xfrm>
        </p:spPr>
        <p:txBody>
          <a:bodyPr/>
          <a:lstStyle/>
          <a:p>
            <a:pPr marL="0" indent="0">
              <a:buNone/>
            </a:pPr>
            <a:r>
              <a:rPr lang="en-US" sz="2400" dirty="0"/>
              <a:t>Different HIV prevention approaches need to be tested to find out what works best. Identifying and offering more options will allow people to determine which options fit their lives, their needs, and the needs of their family and friends. Ongoing HIV prevention research supports:</a:t>
            </a:r>
          </a:p>
        </p:txBody>
      </p:sp>
      <p:sp>
        <p:nvSpPr>
          <p:cNvPr id="3" name="Title 2"/>
          <p:cNvSpPr>
            <a:spLocks noGrp="1"/>
          </p:cNvSpPr>
          <p:nvPr>
            <p:ph type="title"/>
          </p:nvPr>
        </p:nvSpPr>
        <p:spPr>
          <a:xfrm>
            <a:off x="577855" y="191386"/>
            <a:ext cx="8353493" cy="1078656"/>
          </a:xfrm>
        </p:spPr>
        <p:txBody>
          <a:bodyPr/>
          <a:lstStyle/>
          <a:p>
            <a:r>
              <a:rPr lang="en-US" sz="2800" dirty="0"/>
              <a:t>What Is HIV Prevention and the HIV Combination Prevention Toolbox?</a:t>
            </a:r>
            <a:br>
              <a:rPr lang="en-US" dirty="0"/>
            </a:br>
            <a:r>
              <a:rPr lang="en-US" dirty="0"/>
              <a:t> </a:t>
            </a:r>
          </a:p>
        </p:txBody>
      </p:sp>
      <p:grpSp>
        <p:nvGrpSpPr>
          <p:cNvPr id="5" name="Group 4"/>
          <p:cNvGrpSpPr/>
          <p:nvPr/>
        </p:nvGrpSpPr>
        <p:grpSpPr>
          <a:xfrm>
            <a:off x="5214652" y="3498112"/>
            <a:ext cx="3584653" cy="2089574"/>
            <a:chOff x="3751680" y="1551246"/>
            <a:chExt cx="4845050" cy="3071813"/>
          </a:xfrm>
        </p:grpSpPr>
        <p:pic>
          <p:nvPicPr>
            <p:cNvPr id="6" name="Picture 15" descr="https://encrypted-tbn1.gstatic.com/images?q=tbn:ANd9GcQrlK7_bgMxqfyPRGjHQdAyJEtGV5YQ69HlHuoUgVjIuWSr9qa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905" y="2727583"/>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s://encrypted-tbn1.gstatic.com/images?q=tbn:ANd9GcRkERCi8uIP0lXhldzkjwRwvVflYEOanq9gr-cFCaYRdZAYERSfJs7Ca5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680" y="1551246"/>
              <a:ext cx="260032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https://encrypted-tbn0.gstatic.com/images?q=tbn:ANd9GcQZP62JE72eNU7zpbOgpUL2zHKnUyTSZKAIsW_HXWvpCunhomE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505" y="2908558"/>
              <a:ext cx="2286000" cy="1533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https://encrypted-tbn2.gstatic.com/images?q=tbn:ANd9GcTp3SBXsp432tp_ETn-VjF_O7oFrSpeodwfItgOu05SHgeQM7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705" y="1665547"/>
              <a:ext cx="1924050" cy="16478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1"/>
          <p:cNvSpPr txBox="1">
            <a:spLocks/>
          </p:cNvSpPr>
          <p:nvPr/>
        </p:nvSpPr>
        <p:spPr>
          <a:xfrm>
            <a:off x="667926" y="3531843"/>
            <a:ext cx="4425068" cy="2258494"/>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More HIV prevention options</a:t>
            </a:r>
          </a:p>
          <a:p>
            <a:r>
              <a:rPr lang="en-US" dirty="0"/>
              <a:t>More combination HIV prevention options</a:t>
            </a:r>
          </a:p>
          <a:p>
            <a:r>
              <a:rPr lang="en-US" dirty="0"/>
              <a:t>More diverse research participants to expand the understanding of what works </a:t>
            </a:r>
          </a:p>
        </p:txBody>
      </p:sp>
    </p:spTree>
    <p:extLst>
      <p:ext uri="{BB962C8B-B14F-4D97-AF65-F5344CB8AC3E}">
        <p14:creationId xmlns:p14="http://schemas.microsoft.com/office/powerpoint/2010/main" val="27715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P spid="11" grpId="0" build="p" bldLvl="2"/>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5849832" cy="2709453"/>
          </a:xfrm>
        </p:spPr>
        <p:txBody>
          <a:bodyPr/>
          <a:lstStyle/>
          <a:p>
            <a:pPr marL="0" indent="0">
              <a:buNone/>
            </a:pPr>
            <a:r>
              <a:rPr lang="en-US" sz="2400" dirty="0"/>
              <a:t>HIV prevention research is important to find safe and effective approaches to prevent the spread of HIV. These approaches can include:</a:t>
            </a:r>
          </a:p>
          <a:p>
            <a:pPr lvl="0"/>
            <a:r>
              <a:rPr lang="en-US" dirty="0"/>
              <a:t>Promoting awareness, understanding, and dialogue</a:t>
            </a:r>
          </a:p>
          <a:p>
            <a:pPr lvl="0"/>
            <a:r>
              <a:rPr lang="en-US" dirty="0"/>
              <a:t>Supporting research</a:t>
            </a:r>
          </a:p>
          <a:p>
            <a:pPr lvl="0"/>
            <a:r>
              <a:rPr lang="en-US" dirty="0"/>
              <a:t>Developing new prevention technologies</a:t>
            </a:r>
          </a:p>
        </p:txBody>
      </p:sp>
      <p:sp>
        <p:nvSpPr>
          <p:cNvPr id="3" name="Title 2"/>
          <p:cNvSpPr>
            <a:spLocks noGrp="1"/>
          </p:cNvSpPr>
          <p:nvPr>
            <p:ph type="title"/>
          </p:nvPr>
        </p:nvSpPr>
        <p:spPr>
          <a:solidFill>
            <a:schemeClr val="bg1"/>
          </a:solidFill>
        </p:spPr>
        <p:txBody>
          <a:bodyPr/>
          <a:lstStyle/>
          <a:p>
            <a:r>
              <a:rPr lang="en-US" sz="2800" dirty="0"/>
              <a:t>What Are HIV Prevention Tools and How Are They Used in HIV Prevention Research?</a:t>
            </a:r>
            <a:br>
              <a:rPr lang="en-US" sz="2800" dirty="0"/>
            </a:br>
            <a:r>
              <a:rPr lang="en-US" dirty="0"/>
              <a:t> </a:t>
            </a:r>
          </a:p>
        </p:txBody>
      </p:sp>
      <p:cxnSp>
        <p:nvCxnSpPr>
          <p:cNvPr id="12" name="Straight Connector 11"/>
          <p:cNvCxnSpPr/>
          <p:nvPr/>
        </p:nvCxnSpPr>
        <p:spPr>
          <a:xfrm>
            <a:off x="667926" y="1382014"/>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6777986" y="1617998"/>
            <a:ext cx="1762229" cy="4361303"/>
            <a:chOff x="6768281" y="1143079"/>
            <a:chExt cx="1762229" cy="4361303"/>
          </a:xfrm>
        </p:grpSpPr>
        <p:pic>
          <p:nvPicPr>
            <p:cNvPr id="1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2317898"/>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4070422"/>
              <a:ext cx="1758897" cy="1433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Gail\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00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sz="2800" dirty="0"/>
              <a:t>What Are HIV Prevention Tools and How Are They Used in HIV Prevention Research? </a:t>
            </a:r>
            <a:br>
              <a:rPr lang="en-US" sz="2800" dirty="0"/>
            </a:br>
            <a:r>
              <a:rPr lang="en-US" dirty="0"/>
              <a:t> </a:t>
            </a:r>
          </a:p>
        </p:txBody>
      </p:sp>
      <p:cxnSp>
        <p:nvCxnSpPr>
          <p:cNvPr id="12" name="Straight Connector 11"/>
          <p:cNvCxnSpPr/>
          <p:nvPr/>
        </p:nvCxnSpPr>
        <p:spPr>
          <a:xfrm>
            <a:off x="667926" y="1382014"/>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2987" y="2026905"/>
            <a:ext cx="2304422" cy="646331"/>
          </a:xfrm>
          <a:prstGeom prst="rect">
            <a:avLst/>
          </a:prstGeom>
          <a:noFill/>
        </p:spPr>
        <p:txBody>
          <a:bodyPr wrap="square" rtlCol="0">
            <a:spAutoFit/>
          </a:bodyPr>
          <a:lstStyle/>
          <a:p>
            <a:pPr algn="ctr"/>
            <a:r>
              <a:rPr lang="en-US" b="1" u="sng" dirty="0" err="1"/>
              <a:t>PrEP</a:t>
            </a:r>
            <a:r>
              <a:rPr lang="en-US" b="1" u="sng" dirty="0"/>
              <a:t> &amp; Integrated Strategies</a:t>
            </a:r>
          </a:p>
        </p:txBody>
      </p:sp>
      <p:sp>
        <p:nvSpPr>
          <p:cNvPr id="11" name="TextBox 10"/>
          <p:cNvSpPr txBox="1"/>
          <p:nvPr/>
        </p:nvSpPr>
        <p:spPr>
          <a:xfrm>
            <a:off x="672987" y="4639214"/>
            <a:ext cx="2268214" cy="1200329"/>
          </a:xfrm>
          <a:prstGeom prst="rect">
            <a:avLst/>
          </a:prstGeom>
          <a:noFill/>
        </p:spPr>
        <p:txBody>
          <a:bodyPr wrap="square" rtlCol="0">
            <a:spAutoFit/>
          </a:bodyPr>
          <a:lstStyle/>
          <a:p>
            <a:pPr algn="ctr"/>
            <a:r>
              <a:rPr lang="en-US" dirty="0"/>
              <a:t>New formulations and delivery methods to reduce the likelihood of transmission. </a:t>
            </a:r>
          </a:p>
        </p:txBody>
      </p:sp>
      <p:sp>
        <p:nvSpPr>
          <p:cNvPr id="14" name="TextBox 13"/>
          <p:cNvSpPr txBox="1"/>
          <p:nvPr/>
        </p:nvSpPr>
        <p:spPr>
          <a:xfrm>
            <a:off x="3487554" y="2248505"/>
            <a:ext cx="2494865" cy="369332"/>
          </a:xfrm>
          <a:prstGeom prst="rect">
            <a:avLst/>
          </a:prstGeom>
          <a:noFill/>
        </p:spPr>
        <p:txBody>
          <a:bodyPr wrap="square" rtlCol="0">
            <a:spAutoFit/>
          </a:bodyPr>
          <a:lstStyle/>
          <a:p>
            <a:pPr algn="ctr"/>
            <a:r>
              <a:rPr lang="en-US" b="1" u="sng" dirty="0"/>
              <a:t>Microbicides </a:t>
            </a:r>
          </a:p>
        </p:txBody>
      </p:sp>
      <p:sp>
        <p:nvSpPr>
          <p:cNvPr id="15" name="TextBox 14"/>
          <p:cNvSpPr txBox="1"/>
          <p:nvPr/>
        </p:nvSpPr>
        <p:spPr>
          <a:xfrm>
            <a:off x="3487554" y="4639214"/>
            <a:ext cx="2297430" cy="1200329"/>
          </a:xfrm>
          <a:prstGeom prst="rect">
            <a:avLst/>
          </a:prstGeom>
          <a:noFill/>
        </p:spPr>
        <p:txBody>
          <a:bodyPr wrap="square" rtlCol="0">
            <a:spAutoFit/>
          </a:bodyPr>
          <a:lstStyle/>
          <a:p>
            <a:pPr algn="ctr"/>
            <a:r>
              <a:rPr lang="en-US" dirty="0"/>
              <a:t>Products applied vaginally or rectally that may prevent HIV transmission. </a:t>
            </a:r>
          </a:p>
        </p:txBody>
      </p:sp>
      <p:sp>
        <p:nvSpPr>
          <p:cNvPr id="17" name="TextBox 16"/>
          <p:cNvSpPr txBox="1"/>
          <p:nvPr/>
        </p:nvSpPr>
        <p:spPr>
          <a:xfrm>
            <a:off x="6324239" y="2248505"/>
            <a:ext cx="2296362" cy="379134"/>
          </a:xfrm>
          <a:prstGeom prst="rect">
            <a:avLst/>
          </a:prstGeom>
          <a:noFill/>
        </p:spPr>
        <p:txBody>
          <a:bodyPr wrap="square" rtlCol="0">
            <a:spAutoFit/>
          </a:bodyPr>
          <a:lstStyle/>
          <a:p>
            <a:pPr algn="ctr"/>
            <a:r>
              <a:rPr lang="en-US" b="1" u="sng" dirty="0"/>
              <a:t>Vaccines</a:t>
            </a:r>
          </a:p>
        </p:txBody>
      </p:sp>
      <p:sp>
        <p:nvSpPr>
          <p:cNvPr id="18" name="TextBox 17"/>
          <p:cNvSpPr txBox="1"/>
          <p:nvPr/>
        </p:nvSpPr>
        <p:spPr>
          <a:xfrm>
            <a:off x="6275431" y="4639213"/>
            <a:ext cx="2296362" cy="1200329"/>
          </a:xfrm>
          <a:prstGeom prst="rect">
            <a:avLst/>
          </a:prstGeom>
          <a:noFill/>
        </p:spPr>
        <p:txBody>
          <a:bodyPr wrap="square" rtlCol="0">
            <a:spAutoFit/>
          </a:bodyPr>
          <a:lstStyle/>
          <a:p>
            <a:pPr algn="ctr"/>
            <a:r>
              <a:rPr lang="en-US" dirty="0"/>
              <a:t>Harnessing the immune system to help prevent a person from contracting HIV.</a:t>
            </a:r>
          </a:p>
        </p:txBody>
      </p:sp>
      <p:sp>
        <p:nvSpPr>
          <p:cNvPr id="16" name="TextBox 15">
            <a:extLst>
              <a:ext uri="{FF2B5EF4-FFF2-40B4-BE49-F238E27FC236}">
                <a16:creationId xmlns:a16="http://schemas.microsoft.com/office/drawing/2014/main" id="{DB15E6EE-2DB5-4172-814D-F3261A90D854}"/>
              </a:ext>
            </a:extLst>
          </p:cNvPr>
          <p:cNvSpPr txBox="1"/>
          <p:nvPr/>
        </p:nvSpPr>
        <p:spPr>
          <a:xfrm>
            <a:off x="1356559" y="1426521"/>
            <a:ext cx="65594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Three Important Areas of Biomedical Prevention</a:t>
            </a:r>
          </a:p>
        </p:txBody>
      </p:sp>
      <p:pic>
        <p:nvPicPr>
          <p:cNvPr id="20" name="Picture 19" descr="A picture containing indoor, table, bottle, sitting&#10;&#10;Description automatically generated">
            <a:extLst>
              <a:ext uri="{FF2B5EF4-FFF2-40B4-BE49-F238E27FC236}">
                <a16:creationId xmlns:a16="http://schemas.microsoft.com/office/drawing/2014/main" id="{36AA5F05-12F4-41BB-9193-22A2F28EE5B6}"/>
              </a:ext>
            </a:extLst>
          </p:cNvPr>
          <p:cNvPicPr>
            <a:picLocks noChangeAspect="1"/>
          </p:cNvPicPr>
          <p:nvPr/>
        </p:nvPicPr>
        <p:blipFill>
          <a:blip r:embed="rId3"/>
          <a:stretch>
            <a:fillRect/>
          </a:stretch>
        </p:blipFill>
        <p:spPr>
          <a:xfrm>
            <a:off x="3501356" y="2628079"/>
            <a:ext cx="2426733" cy="1993729"/>
          </a:xfrm>
          <a:prstGeom prst="rect">
            <a:avLst/>
          </a:prstGeom>
        </p:spPr>
      </p:pic>
      <p:pic>
        <p:nvPicPr>
          <p:cNvPr id="19" name="Picture 18" descr="A picture containing person, woman, tennis, racket&#10;&#10;Description automatically generated">
            <a:extLst>
              <a:ext uri="{FF2B5EF4-FFF2-40B4-BE49-F238E27FC236}">
                <a16:creationId xmlns:a16="http://schemas.microsoft.com/office/drawing/2014/main" id="{1C944D1F-01E1-43B8-BE85-6E377E2B0DF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24239" y="2673236"/>
            <a:ext cx="2426733" cy="2021272"/>
          </a:xfrm>
          <a:prstGeom prst="rect">
            <a:avLst/>
          </a:prstGeom>
        </p:spPr>
      </p:pic>
      <p:pic>
        <p:nvPicPr>
          <p:cNvPr id="13" name="Picture 12"/>
          <p:cNvPicPr>
            <a:picLocks noChangeAspect="1"/>
          </p:cNvPicPr>
          <p:nvPr/>
        </p:nvPicPr>
        <p:blipFill>
          <a:blip r:embed="rId7"/>
          <a:stretch>
            <a:fillRect/>
          </a:stretch>
        </p:blipFill>
        <p:spPr>
          <a:xfrm>
            <a:off x="635052" y="2673235"/>
            <a:ext cx="2460800" cy="1993729"/>
          </a:xfrm>
          <a:prstGeom prst="rect">
            <a:avLst/>
          </a:prstGeom>
        </p:spPr>
      </p:pic>
    </p:spTree>
    <p:extLst>
      <p:ext uri="{BB962C8B-B14F-4D97-AF65-F5344CB8AC3E}">
        <p14:creationId xmlns:p14="http://schemas.microsoft.com/office/powerpoint/2010/main" val="240055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7" grpId="0"/>
      <p:bldP spid="18" grpId="0"/>
      <p:bldP spid="16"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286541"/>
            <a:ext cx="7827487" cy="3040910"/>
          </a:xfrm>
        </p:spPr>
        <p:txBody>
          <a:bodyPr/>
          <a:lstStyle/>
          <a:p>
            <a:pPr marL="0" indent="0">
              <a:buNone/>
            </a:pPr>
            <a:r>
              <a:rPr lang="en-US" sz="2400" dirty="0"/>
              <a:t>For more information on HIV prevention research, visit:</a:t>
            </a:r>
          </a:p>
          <a:p>
            <a:r>
              <a:rPr lang="en-US" sz="2400" dirty="0"/>
              <a:t>Be The Generation </a:t>
            </a:r>
            <a:r>
              <a:rPr lang="en-US" sz="2400" u="sng" dirty="0">
                <a:hlinkClick r:id="rId3"/>
              </a:rPr>
              <a:t>www.bethegeneration.org</a:t>
            </a:r>
            <a:r>
              <a:rPr lang="en-US" sz="2400" u="sng" dirty="0"/>
              <a:t> </a:t>
            </a:r>
            <a:endParaRPr lang="en-US" sz="2400" dirty="0"/>
          </a:p>
          <a:p>
            <a:r>
              <a:rPr lang="en-US" sz="2400" dirty="0"/>
              <a:t>Legacy Project </a:t>
            </a:r>
            <a:r>
              <a:rPr lang="en-US" sz="2400" dirty="0">
                <a:hlinkClick r:id="rId4"/>
              </a:rPr>
              <a:t>www.facebook.com/HANCLegacyProject</a:t>
            </a:r>
            <a:endParaRPr lang="en-US" sz="2400" dirty="0"/>
          </a:p>
          <a:p>
            <a:r>
              <a:rPr lang="en-US" sz="2400" dirty="0"/>
              <a:t>Office of HIV/AIDS Network Coordination </a:t>
            </a:r>
            <a:r>
              <a:rPr lang="en-US" sz="2400" dirty="0">
                <a:hlinkClick r:id="rId5"/>
              </a:rPr>
              <a:t>www.hanc.info</a:t>
            </a:r>
            <a:endParaRPr lang="en-US" sz="2400" dirty="0"/>
          </a:p>
          <a:p>
            <a:r>
              <a:rPr lang="en-US" sz="2400" dirty="0"/>
              <a:t>HIV Prevention Trials Network </a:t>
            </a:r>
            <a:r>
              <a:rPr lang="en-US" sz="2400" u="sng" dirty="0">
                <a:hlinkClick r:id="rId6"/>
              </a:rPr>
              <a:t>www.hptn.org</a:t>
            </a:r>
            <a:r>
              <a:rPr lang="en-US" sz="2400" u="sng" dirty="0"/>
              <a:t> </a:t>
            </a:r>
            <a:endParaRPr lang="en-US" sz="2400" dirty="0"/>
          </a:p>
          <a:p>
            <a:r>
              <a:rPr lang="en-US" sz="2400" dirty="0"/>
              <a:t>HIV Vaccines Trials Network </a:t>
            </a:r>
            <a:r>
              <a:rPr lang="en-US" sz="2400" u="sng" dirty="0">
                <a:hlinkClick r:id="rId7"/>
              </a:rPr>
              <a:t>www.hvtn.org</a:t>
            </a:r>
            <a:r>
              <a:rPr lang="en-US" sz="2400" u="sng" dirty="0"/>
              <a:t> </a:t>
            </a:r>
            <a:endParaRPr lang="en-US" sz="2400" dirty="0"/>
          </a:p>
          <a:p>
            <a:r>
              <a:rPr lang="en-US" sz="2400" dirty="0"/>
              <a:t>Microbicide Trials Network </a:t>
            </a:r>
            <a:r>
              <a:rPr lang="en-US" sz="2400" u="sng" dirty="0">
                <a:hlinkClick r:id="rId8"/>
              </a:rPr>
              <a:t>www.mtnstopshiv.org</a:t>
            </a:r>
            <a:r>
              <a:rPr lang="en-US" sz="2400" u="sng" dirty="0"/>
              <a:t> </a:t>
            </a:r>
            <a:r>
              <a:rPr lang="en-US" sz="2400" dirty="0"/>
              <a:t>  </a:t>
            </a:r>
          </a:p>
          <a:p>
            <a:r>
              <a:rPr lang="en-US" sz="2400" dirty="0"/>
              <a:t>AVAC </a:t>
            </a:r>
            <a:r>
              <a:rPr lang="en-US" sz="2400" u="sng" dirty="0">
                <a:hlinkClick r:id="rId9"/>
              </a:rPr>
              <a:t>www.avac.org</a:t>
            </a:r>
            <a:r>
              <a:rPr lang="en-US" sz="2400" u="sng" dirty="0"/>
              <a:t> </a:t>
            </a:r>
            <a:endParaRPr lang="en-US" sz="2400" dirty="0"/>
          </a:p>
        </p:txBody>
      </p:sp>
      <p:sp>
        <p:nvSpPr>
          <p:cNvPr id="3" name="Title 2"/>
          <p:cNvSpPr>
            <a:spLocks noGrp="1"/>
          </p:cNvSpPr>
          <p:nvPr>
            <p:ph type="title"/>
          </p:nvPr>
        </p:nvSpPr>
        <p:spPr>
          <a:xfrm>
            <a:off x="577856" y="403158"/>
            <a:ext cx="8018874" cy="543140"/>
          </a:xfrm>
          <a:noFill/>
        </p:spPr>
        <p:txBody>
          <a:bodyPr/>
          <a:lstStyle/>
          <a:p>
            <a:r>
              <a:rPr lang="en-US" sz="2800" dirty="0"/>
              <a:t>For More Information</a:t>
            </a:r>
            <a:endParaRPr lang="en-US" dirty="0"/>
          </a:p>
        </p:txBody>
      </p:sp>
    </p:spTree>
    <p:extLst>
      <p:ext uri="{BB962C8B-B14F-4D97-AF65-F5344CB8AC3E}">
        <p14:creationId xmlns:p14="http://schemas.microsoft.com/office/powerpoint/2010/main" val="11788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5602245" cy="4033502"/>
          </a:xfrm>
        </p:spPr>
        <p:txBody>
          <a:bodyPr/>
          <a:lstStyle/>
          <a:p>
            <a:pPr marL="0" lvl="0" indent="0">
              <a:buNone/>
            </a:pPr>
            <a:r>
              <a:rPr lang="en-US" dirty="0"/>
              <a:t>Using antiretroviral drugs for:</a:t>
            </a:r>
          </a:p>
          <a:p>
            <a:pPr marL="0" lvl="0" indent="0">
              <a:buNone/>
            </a:pPr>
            <a:endParaRPr lang="en-US" dirty="0"/>
          </a:p>
          <a:p>
            <a:r>
              <a:rPr lang="en-US" dirty="0"/>
              <a:t>Treatment as prevention (TasP)</a:t>
            </a:r>
          </a:p>
          <a:p>
            <a:r>
              <a:rPr lang="en-US" dirty="0"/>
              <a:t>Pregnant &amp; breastfeeding mothers</a:t>
            </a:r>
          </a:p>
          <a:p>
            <a:r>
              <a:rPr lang="en-US" dirty="0"/>
              <a:t>Pre-exposure prophylaxis (PrEP)</a:t>
            </a:r>
          </a:p>
          <a:p>
            <a:r>
              <a:rPr lang="en-US" dirty="0"/>
              <a:t>Post-exposure (PEP) prophylaxis</a:t>
            </a:r>
          </a:p>
        </p:txBody>
      </p:sp>
      <p:sp>
        <p:nvSpPr>
          <p:cNvPr id="3" name="Title 2"/>
          <p:cNvSpPr>
            <a:spLocks noGrp="1"/>
          </p:cNvSpPr>
          <p:nvPr>
            <p:ph type="title"/>
          </p:nvPr>
        </p:nvSpPr>
        <p:spPr/>
        <p:txBody>
          <a:bodyPr/>
          <a:lstStyle/>
          <a:p>
            <a:r>
              <a:rPr lang="en-US" dirty="0"/>
              <a:t>How to Prevent HIV</a:t>
            </a:r>
          </a:p>
        </p:txBody>
      </p:sp>
      <p:pic>
        <p:nvPicPr>
          <p:cNvPr id="4" name="Picture 3"/>
          <p:cNvPicPr>
            <a:picLocks noChangeAspect="1"/>
          </p:cNvPicPr>
          <p:nvPr/>
        </p:nvPicPr>
        <p:blipFill>
          <a:blip r:embed="rId3"/>
          <a:stretch>
            <a:fillRect/>
          </a:stretch>
        </p:blipFill>
        <p:spPr>
          <a:xfrm>
            <a:off x="5925713" y="3635209"/>
            <a:ext cx="1560711" cy="792549"/>
          </a:xfrm>
          <a:prstGeom prst="rect">
            <a:avLst/>
          </a:prstGeom>
        </p:spPr>
      </p:pic>
      <p:pic>
        <p:nvPicPr>
          <p:cNvPr id="5" name="Picture 4"/>
          <p:cNvPicPr>
            <a:picLocks noChangeAspect="1"/>
          </p:cNvPicPr>
          <p:nvPr/>
        </p:nvPicPr>
        <p:blipFill>
          <a:blip r:embed="rId4"/>
          <a:stretch>
            <a:fillRect/>
          </a:stretch>
        </p:blipFill>
        <p:spPr>
          <a:xfrm>
            <a:off x="7028955" y="1722783"/>
            <a:ext cx="1690351" cy="1739653"/>
          </a:xfrm>
          <a:prstGeom prst="rect">
            <a:avLst/>
          </a:prstGeom>
        </p:spPr>
      </p:pic>
    </p:spTree>
    <p:extLst>
      <p:ext uri="{BB962C8B-B14F-4D97-AF65-F5344CB8AC3E}">
        <p14:creationId xmlns:p14="http://schemas.microsoft.com/office/powerpoint/2010/main" val="38473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5486197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318621"/>
            <a:ext cx="4106440" cy="2743102"/>
          </a:xfrm>
          <a:prstGeom prst="rect">
            <a:avLst/>
          </a:prstGeom>
        </p:spPr>
      </p:pic>
      <p:sp>
        <p:nvSpPr>
          <p:cNvPr id="4" name="TextBox 3"/>
          <p:cNvSpPr txBox="1"/>
          <p:nvPr/>
        </p:nvSpPr>
        <p:spPr>
          <a:xfrm>
            <a:off x="763176" y="3466523"/>
            <a:ext cx="7975336" cy="1938992"/>
          </a:xfrm>
          <a:prstGeom prst="rect">
            <a:avLst/>
          </a:prstGeom>
          <a:noFill/>
        </p:spPr>
        <p:txBody>
          <a:bodyPr wrap="square" rtlCol="0">
            <a:spAutoFit/>
          </a:bodyPr>
          <a:lstStyle/>
          <a:p>
            <a:r>
              <a:rPr lang="en-US" sz="6000" b="1" dirty="0">
                <a:solidFill>
                  <a:srgbClr val="EF4025"/>
                </a:solidFill>
                <a:latin typeface="+mj-lt"/>
              </a:rPr>
              <a:t>Questions?...and</a:t>
            </a:r>
          </a:p>
          <a:p>
            <a:r>
              <a:rPr lang="en-US" sz="6000" b="1" dirty="0">
                <a:solidFill>
                  <a:srgbClr val="EF4025"/>
                </a:solidFill>
                <a:latin typeface="+mj-lt"/>
              </a:rPr>
              <a:t>Thank You!</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883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4818474" cy="4033502"/>
          </a:xfrm>
        </p:spPr>
        <p:txBody>
          <a:bodyPr/>
          <a:lstStyle/>
          <a:p>
            <a:pPr lvl="0"/>
            <a:r>
              <a:rPr lang="en-US" sz="2400" dirty="0"/>
              <a:t>Formula instead of breastfeeding for mothers with HIV*</a:t>
            </a:r>
          </a:p>
          <a:p>
            <a:pPr lvl="0"/>
            <a:r>
              <a:rPr lang="en-US" sz="2400" dirty="0"/>
              <a:t>Open</a:t>
            </a:r>
            <a:r>
              <a:rPr lang="en-US" sz="1400" dirty="0"/>
              <a:t> </a:t>
            </a:r>
            <a:r>
              <a:rPr lang="en-US" sz="2400" dirty="0"/>
              <a:t>communication</a:t>
            </a:r>
          </a:p>
          <a:p>
            <a:pPr lvl="0"/>
            <a:r>
              <a:rPr lang="en-US" sz="2400" dirty="0"/>
              <a:t>Treating drug addiction</a:t>
            </a:r>
          </a:p>
          <a:p>
            <a:pPr lvl="0"/>
            <a:r>
              <a:rPr lang="en-US" sz="2400" dirty="0"/>
              <a:t>Reducing</a:t>
            </a:r>
            <a:r>
              <a:rPr lang="en-US" sz="1400" dirty="0"/>
              <a:t> </a:t>
            </a:r>
            <a:r>
              <a:rPr lang="en-US" sz="2400" dirty="0"/>
              <a:t>behavioral factors</a:t>
            </a:r>
          </a:p>
        </p:txBody>
      </p:sp>
      <p:sp>
        <p:nvSpPr>
          <p:cNvPr id="3" name="Title 2"/>
          <p:cNvSpPr>
            <a:spLocks noGrp="1"/>
          </p:cNvSpPr>
          <p:nvPr>
            <p:ph type="title"/>
          </p:nvPr>
        </p:nvSpPr>
        <p:spPr/>
        <p:txBody>
          <a:bodyPr/>
          <a:lstStyle/>
          <a:p>
            <a:r>
              <a:rPr lang="en-US" dirty="0"/>
              <a:t>How to Prevent HIV</a:t>
            </a:r>
          </a:p>
        </p:txBody>
      </p:sp>
    </p:spTree>
    <p:extLst>
      <p:ext uri="{BB962C8B-B14F-4D97-AF65-F5344CB8AC3E}">
        <p14:creationId xmlns:p14="http://schemas.microsoft.com/office/powerpoint/2010/main" val="28389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6"/>
            <a:ext cx="7328338" cy="968116"/>
          </a:xfrm>
          <a:prstGeom prst="rect">
            <a:avLst/>
          </a:prstGeom>
        </p:spPr>
        <p:txBody>
          <a:bodyPr/>
          <a:lstStyle/>
          <a:p>
            <a:r>
              <a:rPr lang="en-US" dirty="0"/>
              <a:t>INTRODUCTION</a:t>
            </a:r>
          </a:p>
        </p:txBody>
      </p:sp>
      <p:sp>
        <p:nvSpPr>
          <p:cNvPr id="3" name="Subtitle 2"/>
          <p:cNvSpPr>
            <a:spLocks noGrp="1"/>
          </p:cNvSpPr>
          <p:nvPr>
            <p:ph type="subTitle" idx="4294967295"/>
          </p:nvPr>
        </p:nvSpPr>
        <p:spPr>
          <a:xfrm>
            <a:off x="817766" y="2881277"/>
            <a:ext cx="8326234" cy="2079343"/>
          </a:xfrm>
          <a:prstGeom prst="rect">
            <a:avLst/>
          </a:prstGeom>
        </p:spPr>
        <p:txBody>
          <a:bodyPr>
            <a:noAutofit/>
          </a:bodyPr>
          <a:lstStyle/>
          <a:p>
            <a:pPr marL="0" indent="0">
              <a:buNone/>
            </a:pPr>
            <a:r>
              <a:rPr lang="en-US" sz="1800" dirty="0">
                <a:latin typeface="Times New Roman" pitchFamily="18" charset="0"/>
                <a:cs typeface="Times New Roman" pitchFamily="18" charset="0"/>
              </a:rPr>
              <a:t>This project was initially created under the National Institute of Allergy and Infectious Diseases (NIAID) HIV Vaccine Research Education Initiative (NHVREI) and later managed by the Be the Generation Bridge project. The project is now managed by the Legacy Project at the Office of HIV/AIDS Network Coordination (HANC), which works with the NIH-funded HIV/AIDS Clinical Trials Networks to create a more integrated, collaborative, and flexible research structure. Learn more at</a:t>
            </a:r>
          </a:p>
          <a:p>
            <a:pPr marL="0" indent="0">
              <a:buNone/>
            </a:pPr>
            <a:endParaRPr lang="en-US" sz="1800" i="1" dirty="0">
              <a:latin typeface="Times New Roman" pitchFamily="18" charset="0"/>
              <a:cs typeface="Times New Roman" pitchFamily="18" charset="0"/>
            </a:endParaRPr>
          </a:p>
          <a:p>
            <a:pPr marL="0" indent="0" algn="ctr">
              <a:buNone/>
            </a:pPr>
            <a:r>
              <a:rPr lang="en-US" sz="4000" dirty="0">
                <a:solidFill>
                  <a:schemeClr val="bg1"/>
                </a:solidFill>
                <a:latin typeface="Times New Roman" pitchFamily="18" charset="0"/>
                <a:cs typeface="Times New Roman" pitchFamily="18" charset="0"/>
              </a:rPr>
              <a:t>www.bethegeneration.org</a:t>
            </a:r>
            <a:r>
              <a:rPr lang="en-US" sz="1800" dirty="0">
                <a:latin typeface="Times New Roman" pitchFamily="18" charset="0"/>
                <a:cs typeface="Times New Roman" pitchFamily="18" charset="0"/>
              </a:rPr>
              <a:t> </a:t>
            </a: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r>
              <a:rPr lang="en-US" sz="2200" dirty="0">
                <a:latin typeface="Times New Roman" pitchFamily="18" charset="0"/>
                <a:cs typeface="Times New Roman" pitchFamily="18" charset="0"/>
              </a:rPr>
              <a:t>In this activity, you will have a chance to find out more about how HIV is transmitted. The more you know about how HIV is transmitted will help you understand why HIV prevention is important. </a:t>
            </a:r>
          </a:p>
        </p:txBody>
      </p:sp>
      <p:sp>
        <p:nvSpPr>
          <p:cNvPr id="3" name="Content Placeholder 2"/>
          <p:cNvSpPr>
            <a:spLocks noGrp="1"/>
          </p:cNvSpPr>
          <p:nvPr>
            <p:ph sz="half" idx="2"/>
          </p:nvPr>
        </p:nvSpPr>
        <p:spPr/>
        <p:txBody>
          <a:bodyPr/>
          <a:lstStyle/>
          <a:p>
            <a:r>
              <a:rPr lang="en-GB" dirty="0"/>
              <a:t>You will hear one statement.</a:t>
            </a:r>
          </a:p>
          <a:p>
            <a:r>
              <a:rPr lang="en-GB" dirty="0"/>
              <a:t>Decide if you think the statement is true or false:</a:t>
            </a:r>
          </a:p>
          <a:p>
            <a:pPr lvl="1"/>
            <a:r>
              <a:rPr lang="en-GB" dirty="0"/>
              <a:t>If you think the statement is true, move to the “True” sign.</a:t>
            </a:r>
            <a:endParaRPr lang="en-US" dirty="0"/>
          </a:p>
          <a:p>
            <a:pPr lvl="1"/>
            <a:r>
              <a:rPr lang="en-GB" dirty="0"/>
              <a:t>If you think the statement is false, move to the “False” sign.</a:t>
            </a:r>
            <a:endParaRPr lang="en-US" dirty="0"/>
          </a:p>
          <a:p>
            <a:pPr lvl="1"/>
            <a:r>
              <a:rPr lang="en-GB" dirty="0"/>
              <a:t>If you are not sure what the answer is, stay where you are.</a:t>
            </a:r>
            <a:endParaRPr lang="en-US" dirty="0"/>
          </a:p>
        </p:txBody>
      </p:sp>
      <p:sp>
        <p:nvSpPr>
          <p:cNvPr id="4" name="Title 3"/>
          <p:cNvSpPr>
            <a:spLocks noGrp="1"/>
          </p:cNvSpPr>
          <p:nvPr>
            <p:ph type="title"/>
          </p:nvPr>
        </p:nvSpPr>
        <p:spPr/>
        <p:txBody>
          <a:bodyPr/>
          <a:lstStyle/>
          <a:p>
            <a:r>
              <a:rPr lang="en-US" dirty="0"/>
              <a:t>How HIV Is Transmitted</a:t>
            </a:r>
            <a:br>
              <a:rPr lang="en-US" i="1" dirty="0"/>
            </a:br>
            <a:endParaRPr lang="en-US" dirty="0"/>
          </a:p>
        </p:txBody>
      </p:sp>
      <p:grpSp>
        <p:nvGrpSpPr>
          <p:cNvPr id="53" name="Group 49"/>
          <p:cNvGrpSpPr>
            <a:grpSpLocks/>
          </p:cNvGrpSpPr>
          <p:nvPr/>
        </p:nvGrpSpPr>
        <p:grpSpPr bwMode="auto">
          <a:xfrm>
            <a:off x="6636952" y="330356"/>
            <a:ext cx="1867727" cy="1269844"/>
            <a:chOff x="5741" y="540"/>
            <a:chExt cx="4817" cy="3568"/>
          </a:xfrm>
        </p:grpSpPr>
        <p:sp>
          <p:nvSpPr>
            <p:cNvPr id="54" name="Rectangle 1"/>
            <p:cNvSpPr>
              <a:spLocks noChangeArrowheads="1"/>
            </p:cNvSpPr>
            <p:nvPr/>
          </p:nvSpPr>
          <p:spPr bwMode="auto">
            <a:xfrm>
              <a:off x="5741" y="540"/>
              <a:ext cx="4817" cy="3568"/>
            </a:xfrm>
            <a:prstGeom prst="rect">
              <a:avLst/>
            </a:prstGeom>
            <a:solidFill>
              <a:srgbClr val="CCCCCC"/>
            </a:solidFill>
            <a:ln w="57150">
              <a:solidFill>
                <a:srgbClr val="000000"/>
              </a:solidFill>
              <a:miter lim="800000"/>
              <a:headEnd/>
              <a:tailEnd/>
            </a:ln>
            <a:effectLst>
              <a:outerShdw blurRad="40000" dist="23000" dir="5400000" rotWithShape="0">
                <a:srgbClr val="808080">
                  <a:alpha val="34999"/>
                </a:srgbClr>
              </a:outerShdw>
            </a:effectLst>
          </p:spPr>
          <p:txBody>
            <a:bodyPr vert="horz" wrap="square" lIns="91440" tIns="45720" rIns="91440" bIns="45720" numCol="1" anchor="ctr" anchorCtr="0" compatLnSpc="1">
              <a:prstTxWarp prst="textNoShape">
                <a:avLst/>
              </a:prstTxWarp>
            </a:bodyPr>
            <a:lstStyle/>
            <a:p>
              <a:endParaRPr lang="en-US" dirty="0"/>
            </a:p>
          </p:txBody>
        </p:sp>
        <p:grpSp>
          <p:nvGrpSpPr>
            <p:cNvPr id="55" name="Group 51"/>
            <p:cNvGrpSpPr>
              <a:grpSpLocks/>
            </p:cNvGrpSpPr>
            <p:nvPr/>
          </p:nvGrpSpPr>
          <p:grpSpPr bwMode="auto">
            <a:xfrm rot="10800000">
              <a:off x="5928" y="2880"/>
              <a:ext cx="1044" cy="1036"/>
              <a:chOff x="8220" y="5040"/>
              <a:chExt cx="1044" cy="1036"/>
            </a:xfrm>
          </p:grpSpPr>
          <p:sp>
            <p:nvSpPr>
              <p:cNvPr id="96" name="Freeform 5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5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5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5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6"/>
            <p:cNvGrpSpPr>
              <a:grpSpLocks/>
            </p:cNvGrpSpPr>
            <p:nvPr/>
          </p:nvGrpSpPr>
          <p:grpSpPr bwMode="auto">
            <a:xfrm rot="10800000">
              <a:off x="7050" y="2880"/>
              <a:ext cx="1044" cy="1036"/>
              <a:chOff x="8220" y="5040"/>
              <a:chExt cx="1044" cy="1036"/>
            </a:xfrm>
          </p:grpSpPr>
          <p:sp>
            <p:nvSpPr>
              <p:cNvPr id="92" name="Freeform 5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5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5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6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61"/>
            <p:cNvGrpSpPr>
              <a:grpSpLocks/>
            </p:cNvGrpSpPr>
            <p:nvPr/>
          </p:nvGrpSpPr>
          <p:grpSpPr bwMode="auto">
            <a:xfrm rot="10800000">
              <a:off x="8172" y="2880"/>
              <a:ext cx="1044" cy="1036"/>
              <a:chOff x="8220" y="5040"/>
              <a:chExt cx="1044" cy="1036"/>
            </a:xfrm>
          </p:grpSpPr>
          <p:sp>
            <p:nvSpPr>
              <p:cNvPr id="88" name="Freeform 6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6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6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6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66"/>
            <p:cNvGrpSpPr>
              <a:grpSpLocks/>
            </p:cNvGrpSpPr>
            <p:nvPr/>
          </p:nvGrpSpPr>
          <p:grpSpPr bwMode="auto">
            <a:xfrm rot="10800000">
              <a:off x="9294" y="2880"/>
              <a:ext cx="1044" cy="1036"/>
              <a:chOff x="8220" y="5040"/>
              <a:chExt cx="1044" cy="1036"/>
            </a:xfrm>
          </p:grpSpPr>
          <p:sp>
            <p:nvSpPr>
              <p:cNvPr id="84" name="Freeform 6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6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6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7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9" name="Group 71"/>
            <p:cNvGrpSpPr>
              <a:grpSpLocks/>
            </p:cNvGrpSpPr>
            <p:nvPr/>
          </p:nvGrpSpPr>
          <p:grpSpPr bwMode="auto">
            <a:xfrm rot="10800000">
              <a:off x="7237" y="720"/>
              <a:ext cx="1044" cy="1036"/>
              <a:chOff x="8220" y="5040"/>
              <a:chExt cx="1044" cy="1036"/>
            </a:xfrm>
          </p:grpSpPr>
          <p:sp>
            <p:nvSpPr>
              <p:cNvPr id="80" name="Freeform 7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7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7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7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0" name="Group 76"/>
            <p:cNvGrpSpPr>
              <a:grpSpLocks/>
            </p:cNvGrpSpPr>
            <p:nvPr/>
          </p:nvGrpSpPr>
          <p:grpSpPr bwMode="auto">
            <a:xfrm rot="10800000">
              <a:off x="6489" y="1800"/>
              <a:ext cx="1044" cy="1036"/>
              <a:chOff x="8220" y="5040"/>
              <a:chExt cx="1044" cy="1036"/>
            </a:xfrm>
          </p:grpSpPr>
          <p:sp>
            <p:nvSpPr>
              <p:cNvPr id="76" name="Freeform 7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7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7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8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81"/>
            <p:cNvGrpSpPr>
              <a:grpSpLocks/>
            </p:cNvGrpSpPr>
            <p:nvPr/>
          </p:nvGrpSpPr>
          <p:grpSpPr bwMode="auto">
            <a:xfrm rot="10800000">
              <a:off x="7611" y="1800"/>
              <a:ext cx="1044" cy="1036"/>
              <a:chOff x="8220" y="5040"/>
              <a:chExt cx="1044" cy="1036"/>
            </a:xfrm>
          </p:grpSpPr>
          <p:sp>
            <p:nvSpPr>
              <p:cNvPr id="72" name="Freeform 8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8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8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8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2" name="Group 86"/>
            <p:cNvGrpSpPr>
              <a:grpSpLocks/>
            </p:cNvGrpSpPr>
            <p:nvPr/>
          </p:nvGrpSpPr>
          <p:grpSpPr bwMode="auto">
            <a:xfrm rot="10800000">
              <a:off x="8733" y="1800"/>
              <a:ext cx="1044" cy="1036"/>
              <a:chOff x="8220" y="5040"/>
              <a:chExt cx="1044" cy="1036"/>
            </a:xfrm>
          </p:grpSpPr>
          <p:sp>
            <p:nvSpPr>
              <p:cNvPr id="68" name="Freeform 87"/>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88"/>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89"/>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90"/>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3" name="Group 91"/>
            <p:cNvGrpSpPr>
              <a:grpSpLocks/>
            </p:cNvGrpSpPr>
            <p:nvPr/>
          </p:nvGrpSpPr>
          <p:grpSpPr bwMode="auto">
            <a:xfrm rot="10800000">
              <a:off x="8359" y="720"/>
              <a:ext cx="1044" cy="1036"/>
              <a:chOff x="8220" y="5040"/>
              <a:chExt cx="1044" cy="1036"/>
            </a:xfrm>
          </p:grpSpPr>
          <p:sp>
            <p:nvSpPr>
              <p:cNvPr id="64" name="Freeform 92"/>
              <p:cNvSpPr>
                <a:spLocks/>
              </p:cNvSpPr>
              <p:nvPr/>
            </p:nvSpPr>
            <p:spPr bwMode="auto">
              <a:xfrm>
                <a:off x="8220" y="5068"/>
                <a:ext cx="1044" cy="696"/>
              </a:xfrm>
              <a:custGeom>
                <a:avLst/>
                <a:gdLst>
                  <a:gd name="T0" fmla="*/ 0 w 1861"/>
                  <a:gd name="T1" fmla="*/ 1242 h 1242"/>
                  <a:gd name="T2" fmla="*/ 1861 w 1861"/>
                  <a:gd name="T3" fmla="*/ 1009 h 1242"/>
                  <a:gd name="T4" fmla="*/ 1690 w 1861"/>
                  <a:gd name="T5" fmla="*/ 0 h 1242"/>
                  <a:gd name="T6" fmla="*/ 237 w 1861"/>
                  <a:gd name="T7" fmla="*/ 0 h 1242"/>
                  <a:gd name="T8" fmla="*/ 0 w 1861"/>
                  <a:gd name="T9" fmla="*/ 1242 h 1242"/>
                </a:gdLst>
                <a:ahLst/>
                <a:cxnLst>
                  <a:cxn ang="0">
                    <a:pos x="T0" y="T1"/>
                  </a:cxn>
                  <a:cxn ang="0">
                    <a:pos x="T2" y="T3"/>
                  </a:cxn>
                  <a:cxn ang="0">
                    <a:pos x="T4" y="T5"/>
                  </a:cxn>
                  <a:cxn ang="0">
                    <a:pos x="T6" y="T7"/>
                  </a:cxn>
                  <a:cxn ang="0">
                    <a:pos x="T8" y="T9"/>
                  </a:cxn>
                </a:cxnLst>
                <a:rect l="0" t="0" r="r" b="b"/>
                <a:pathLst>
                  <a:path w="1861" h="1242">
                    <a:moveTo>
                      <a:pt x="0" y="1242"/>
                    </a:moveTo>
                    <a:lnTo>
                      <a:pt x="1861" y="1009"/>
                    </a:lnTo>
                    <a:lnTo>
                      <a:pt x="1690" y="0"/>
                    </a:lnTo>
                    <a:lnTo>
                      <a:pt x="237" y="0"/>
                    </a:lnTo>
                    <a:lnTo>
                      <a:pt x="0" y="12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93"/>
              <p:cNvSpPr>
                <a:spLocks/>
              </p:cNvSpPr>
              <p:nvPr/>
            </p:nvSpPr>
            <p:spPr bwMode="auto">
              <a:xfrm>
                <a:off x="8361" y="5660"/>
                <a:ext cx="700" cy="416"/>
              </a:xfrm>
              <a:custGeom>
                <a:avLst/>
                <a:gdLst>
                  <a:gd name="T0" fmla="*/ 1150 w 1248"/>
                  <a:gd name="T1" fmla="*/ 0 h 741"/>
                  <a:gd name="T2" fmla="*/ 0 w 1248"/>
                  <a:gd name="T3" fmla="*/ 205 h 741"/>
                  <a:gd name="T4" fmla="*/ 94 w 1248"/>
                  <a:gd name="T5" fmla="*/ 741 h 741"/>
                  <a:gd name="T6" fmla="*/ 1248 w 1248"/>
                  <a:gd name="T7" fmla="*/ 536 h 741"/>
                  <a:gd name="T8" fmla="*/ 1150 w 1248"/>
                  <a:gd name="T9" fmla="*/ 0 h 741"/>
                </a:gdLst>
                <a:ahLst/>
                <a:cxnLst>
                  <a:cxn ang="0">
                    <a:pos x="T0" y="T1"/>
                  </a:cxn>
                  <a:cxn ang="0">
                    <a:pos x="T2" y="T3"/>
                  </a:cxn>
                  <a:cxn ang="0">
                    <a:pos x="T4" y="T5"/>
                  </a:cxn>
                  <a:cxn ang="0">
                    <a:pos x="T6" y="T7"/>
                  </a:cxn>
                  <a:cxn ang="0">
                    <a:pos x="T8" y="T9"/>
                  </a:cxn>
                </a:cxnLst>
                <a:rect l="0" t="0" r="r" b="b"/>
                <a:pathLst>
                  <a:path w="1248" h="741">
                    <a:moveTo>
                      <a:pt x="1150" y="0"/>
                    </a:moveTo>
                    <a:lnTo>
                      <a:pt x="0" y="205"/>
                    </a:lnTo>
                    <a:lnTo>
                      <a:pt x="94" y="741"/>
                    </a:lnTo>
                    <a:lnTo>
                      <a:pt x="1248" y="536"/>
                    </a:lnTo>
                    <a:lnTo>
                      <a:pt x="1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94"/>
              <p:cNvSpPr>
                <a:spLocks/>
              </p:cNvSpPr>
              <p:nvPr/>
            </p:nvSpPr>
            <p:spPr bwMode="auto">
              <a:xfrm>
                <a:off x="8566" y="5308"/>
                <a:ext cx="359" cy="356"/>
              </a:xfrm>
              <a:custGeom>
                <a:avLst/>
                <a:gdLst>
                  <a:gd name="T0" fmla="*/ 84 w 641"/>
                  <a:gd name="T1" fmla="*/ 104 h 636"/>
                  <a:gd name="T2" fmla="*/ 132 w 641"/>
                  <a:gd name="T3" fmla="*/ 59 h 636"/>
                  <a:gd name="T4" fmla="*/ 185 w 641"/>
                  <a:gd name="T5" fmla="*/ 28 h 636"/>
                  <a:gd name="T6" fmla="*/ 244 w 641"/>
                  <a:gd name="T7" fmla="*/ 7 h 636"/>
                  <a:gd name="T8" fmla="*/ 307 w 641"/>
                  <a:gd name="T9" fmla="*/ 0 h 636"/>
                  <a:gd name="T10" fmla="*/ 366 w 641"/>
                  <a:gd name="T11" fmla="*/ 0 h 636"/>
                  <a:gd name="T12" fmla="*/ 425 w 641"/>
                  <a:gd name="T13" fmla="*/ 17 h 636"/>
                  <a:gd name="T14" fmla="*/ 484 w 641"/>
                  <a:gd name="T15" fmla="*/ 45 h 636"/>
                  <a:gd name="T16" fmla="*/ 537 w 641"/>
                  <a:gd name="T17" fmla="*/ 83 h 636"/>
                  <a:gd name="T18" fmla="*/ 579 w 641"/>
                  <a:gd name="T19" fmla="*/ 132 h 636"/>
                  <a:gd name="T20" fmla="*/ 610 w 641"/>
                  <a:gd name="T21" fmla="*/ 184 h 636"/>
                  <a:gd name="T22" fmla="*/ 631 w 641"/>
                  <a:gd name="T23" fmla="*/ 243 h 636"/>
                  <a:gd name="T24" fmla="*/ 641 w 641"/>
                  <a:gd name="T25" fmla="*/ 302 h 636"/>
                  <a:gd name="T26" fmla="*/ 638 w 641"/>
                  <a:gd name="T27" fmla="*/ 365 h 636"/>
                  <a:gd name="T28" fmla="*/ 624 w 641"/>
                  <a:gd name="T29" fmla="*/ 424 h 636"/>
                  <a:gd name="T30" fmla="*/ 596 w 641"/>
                  <a:gd name="T31" fmla="*/ 480 h 636"/>
                  <a:gd name="T32" fmla="*/ 558 w 641"/>
                  <a:gd name="T33" fmla="*/ 532 h 636"/>
                  <a:gd name="T34" fmla="*/ 509 w 641"/>
                  <a:gd name="T35" fmla="*/ 574 h 636"/>
                  <a:gd name="T36" fmla="*/ 457 w 641"/>
                  <a:gd name="T37" fmla="*/ 605 h 636"/>
                  <a:gd name="T38" fmla="*/ 397 w 641"/>
                  <a:gd name="T39" fmla="*/ 626 h 636"/>
                  <a:gd name="T40" fmla="*/ 338 w 641"/>
                  <a:gd name="T41" fmla="*/ 636 h 636"/>
                  <a:gd name="T42" fmla="*/ 275 w 641"/>
                  <a:gd name="T43" fmla="*/ 633 h 636"/>
                  <a:gd name="T44" fmla="*/ 216 w 641"/>
                  <a:gd name="T45" fmla="*/ 619 h 636"/>
                  <a:gd name="T46" fmla="*/ 157 w 641"/>
                  <a:gd name="T47" fmla="*/ 591 h 636"/>
                  <a:gd name="T48" fmla="*/ 105 w 641"/>
                  <a:gd name="T49" fmla="*/ 553 h 636"/>
                  <a:gd name="T50" fmla="*/ 63 w 641"/>
                  <a:gd name="T51" fmla="*/ 504 h 636"/>
                  <a:gd name="T52" fmla="*/ 31 w 641"/>
                  <a:gd name="T53" fmla="*/ 452 h 636"/>
                  <a:gd name="T54" fmla="*/ 10 w 641"/>
                  <a:gd name="T55" fmla="*/ 393 h 636"/>
                  <a:gd name="T56" fmla="*/ 0 w 641"/>
                  <a:gd name="T57" fmla="*/ 334 h 636"/>
                  <a:gd name="T58" fmla="*/ 4 w 641"/>
                  <a:gd name="T59" fmla="*/ 271 h 636"/>
                  <a:gd name="T60" fmla="*/ 17 w 641"/>
                  <a:gd name="T61" fmla="*/ 212 h 636"/>
                  <a:gd name="T62" fmla="*/ 45 w 641"/>
                  <a:gd name="T63" fmla="*/ 156 h 636"/>
                  <a:gd name="T64" fmla="*/ 84 w 641"/>
                  <a:gd name="T65" fmla="*/ 10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636">
                    <a:moveTo>
                      <a:pt x="84" y="104"/>
                    </a:moveTo>
                    <a:lnTo>
                      <a:pt x="132" y="59"/>
                    </a:lnTo>
                    <a:lnTo>
                      <a:pt x="185" y="28"/>
                    </a:lnTo>
                    <a:lnTo>
                      <a:pt x="244" y="7"/>
                    </a:lnTo>
                    <a:lnTo>
                      <a:pt x="307" y="0"/>
                    </a:lnTo>
                    <a:lnTo>
                      <a:pt x="366" y="0"/>
                    </a:lnTo>
                    <a:lnTo>
                      <a:pt x="425" y="17"/>
                    </a:lnTo>
                    <a:lnTo>
                      <a:pt x="484" y="45"/>
                    </a:lnTo>
                    <a:lnTo>
                      <a:pt x="537" y="83"/>
                    </a:lnTo>
                    <a:lnTo>
                      <a:pt x="579" y="132"/>
                    </a:lnTo>
                    <a:lnTo>
                      <a:pt x="610" y="184"/>
                    </a:lnTo>
                    <a:lnTo>
                      <a:pt x="631" y="243"/>
                    </a:lnTo>
                    <a:lnTo>
                      <a:pt x="641" y="302"/>
                    </a:lnTo>
                    <a:lnTo>
                      <a:pt x="638" y="365"/>
                    </a:lnTo>
                    <a:lnTo>
                      <a:pt x="624" y="424"/>
                    </a:lnTo>
                    <a:lnTo>
                      <a:pt x="596" y="480"/>
                    </a:lnTo>
                    <a:lnTo>
                      <a:pt x="558" y="532"/>
                    </a:lnTo>
                    <a:lnTo>
                      <a:pt x="509" y="574"/>
                    </a:lnTo>
                    <a:lnTo>
                      <a:pt x="457" y="605"/>
                    </a:lnTo>
                    <a:lnTo>
                      <a:pt x="397" y="626"/>
                    </a:lnTo>
                    <a:lnTo>
                      <a:pt x="338" y="636"/>
                    </a:lnTo>
                    <a:lnTo>
                      <a:pt x="275" y="633"/>
                    </a:lnTo>
                    <a:lnTo>
                      <a:pt x="216" y="619"/>
                    </a:lnTo>
                    <a:lnTo>
                      <a:pt x="157" y="591"/>
                    </a:lnTo>
                    <a:lnTo>
                      <a:pt x="105" y="553"/>
                    </a:lnTo>
                    <a:lnTo>
                      <a:pt x="63" y="504"/>
                    </a:lnTo>
                    <a:lnTo>
                      <a:pt x="31" y="452"/>
                    </a:lnTo>
                    <a:lnTo>
                      <a:pt x="10" y="393"/>
                    </a:lnTo>
                    <a:lnTo>
                      <a:pt x="0" y="334"/>
                    </a:lnTo>
                    <a:lnTo>
                      <a:pt x="4" y="271"/>
                    </a:lnTo>
                    <a:lnTo>
                      <a:pt x="17" y="212"/>
                    </a:lnTo>
                    <a:lnTo>
                      <a:pt x="45" y="156"/>
                    </a:lnTo>
                    <a:lnTo>
                      <a:pt x="8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95"/>
              <p:cNvSpPr>
                <a:spLocks/>
              </p:cNvSpPr>
              <p:nvPr/>
            </p:nvSpPr>
            <p:spPr bwMode="auto">
              <a:xfrm>
                <a:off x="8359" y="5040"/>
                <a:ext cx="778" cy="878"/>
              </a:xfrm>
              <a:custGeom>
                <a:avLst/>
                <a:gdLst>
                  <a:gd name="T0" fmla="*/ 878 w 1387"/>
                  <a:gd name="T1" fmla="*/ 1471 h 1565"/>
                  <a:gd name="T2" fmla="*/ 927 w 1387"/>
                  <a:gd name="T3" fmla="*/ 1398 h 1565"/>
                  <a:gd name="T4" fmla="*/ 1000 w 1387"/>
                  <a:gd name="T5" fmla="*/ 1273 h 1565"/>
                  <a:gd name="T6" fmla="*/ 1073 w 1387"/>
                  <a:gd name="T7" fmla="*/ 1106 h 1565"/>
                  <a:gd name="T8" fmla="*/ 1118 w 1387"/>
                  <a:gd name="T9" fmla="*/ 922 h 1565"/>
                  <a:gd name="T10" fmla="*/ 1115 w 1387"/>
                  <a:gd name="T11" fmla="*/ 738 h 1565"/>
                  <a:gd name="T12" fmla="*/ 1035 w 1387"/>
                  <a:gd name="T13" fmla="*/ 567 h 1565"/>
                  <a:gd name="T14" fmla="*/ 853 w 1387"/>
                  <a:gd name="T15" fmla="*/ 432 h 1565"/>
                  <a:gd name="T16" fmla="*/ 606 w 1387"/>
                  <a:gd name="T17" fmla="*/ 365 h 1565"/>
                  <a:gd name="T18" fmla="*/ 435 w 1387"/>
                  <a:gd name="T19" fmla="*/ 425 h 1565"/>
                  <a:gd name="T20" fmla="*/ 327 w 1387"/>
                  <a:gd name="T21" fmla="*/ 571 h 1565"/>
                  <a:gd name="T22" fmla="*/ 268 w 1387"/>
                  <a:gd name="T23" fmla="*/ 776 h 1565"/>
                  <a:gd name="T24" fmla="*/ 247 w 1387"/>
                  <a:gd name="T25" fmla="*/ 1009 h 1565"/>
                  <a:gd name="T26" fmla="*/ 251 w 1387"/>
                  <a:gd name="T27" fmla="*/ 1235 h 1565"/>
                  <a:gd name="T28" fmla="*/ 268 w 1387"/>
                  <a:gd name="T29" fmla="*/ 1426 h 1565"/>
                  <a:gd name="T30" fmla="*/ 285 w 1387"/>
                  <a:gd name="T31" fmla="*/ 1541 h 1565"/>
                  <a:gd name="T32" fmla="*/ 289 w 1387"/>
                  <a:gd name="T33" fmla="*/ 1565 h 1565"/>
                  <a:gd name="T34" fmla="*/ 247 w 1387"/>
                  <a:gd name="T35" fmla="*/ 1506 h 1565"/>
                  <a:gd name="T36" fmla="*/ 174 w 1387"/>
                  <a:gd name="T37" fmla="*/ 1381 h 1565"/>
                  <a:gd name="T38" fmla="*/ 94 w 1387"/>
                  <a:gd name="T39" fmla="*/ 1204 h 1565"/>
                  <a:gd name="T40" fmla="*/ 27 w 1387"/>
                  <a:gd name="T41" fmla="*/ 978 h 1565"/>
                  <a:gd name="T42" fmla="*/ 0 w 1387"/>
                  <a:gd name="T43" fmla="*/ 724 h 1565"/>
                  <a:gd name="T44" fmla="*/ 34 w 1387"/>
                  <a:gd name="T45" fmla="*/ 445 h 1565"/>
                  <a:gd name="T46" fmla="*/ 156 w 1387"/>
                  <a:gd name="T47" fmla="*/ 153 h 1565"/>
                  <a:gd name="T48" fmla="*/ 1073 w 1387"/>
                  <a:gd name="T49" fmla="*/ 0 h 1565"/>
                  <a:gd name="T50" fmla="*/ 1108 w 1387"/>
                  <a:gd name="T51" fmla="*/ 42 h 1565"/>
                  <a:gd name="T52" fmla="*/ 1185 w 1387"/>
                  <a:gd name="T53" fmla="*/ 160 h 1565"/>
                  <a:gd name="T54" fmla="*/ 1279 w 1387"/>
                  <a:gd name="T55" fmla="*/ 338 h 1565"/>
                  <a:gd name="T56" fmla="*/ 1355 w 1387"/>
                  <a:gd name="T57" fmla="*/ 553 h 1565"/>
                  <a:gd name="T58" fmla="*/ 1387 w 1387"/>
                  <a:gd name="T59" fmla="*/ 790 h 1565"/>
                  <a:gd name="T60" fmla="*/ 1334 w 1387"/>
                  <a:gd name="T61" fmla="*/ 1037 h 1565"/>
                  <a:gd name="T62" fmla="*/ 1174 w 1387"/>
                  <a:gd name="T63" fmla="*/ 1273 h 1565"/>
                  <a:gd name="T64" fmla="*/ 871 w 1387"/>
                  <a:gd name="T65" fmla="*/ 1482 h 1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7" h="1565">
                    <a:moveTo>
                      <a:pt x="871" y="1482"/>
                    </a:moveTo>
                    <a:lnTo>
                      <a:pt x="878" y="1471"/>
                    </a:lnTo>
                    <a:lnTo>
                      <a:pt x="899" y="1444"/>
                    </a:lnTo>
                    <a:lnTo>
                      <a:pt x="927" y="1398"/>
                    </a:lnTo>
                    <a:lnTo>
                      <a:pt x="961" y="1343"/>
                    </a:lnTo>
                    <a:lnTo>
                      <a:pt x="1000" y="1273"/>
                    </a:lnTo>
                    <a:lnTo>
                      <a:pt x="1038" y="1193"/>
                    </a:lnTo>
                    <a:lnTo>
                      <a:pt x="1073" y="1106"/>
                    </a:lnTo>
                    <a:lnTo>
                      <a:pt x="1101" y="1016"/>
                    </a:lnTo>
                    <a:lnTo>
                      <a:pt x="1118" y="922"/>
                    </a:lnTo>
                    <a:lnTo>
                      <a:pt x="1125" y="828"/>
                    </a:lnTo>
                    <a:lnTo>
                      <a:pt x="1115" y="738"/>
                    </a:lnTo>
                    <a:lnTo>
                      <a:pt x="1087" y="647"/>
                    </a:lnTo>
                    <a:lnTo>
                      <a:pt x="1035" y="567"/>
                    </a:lnTo>
                    <a:lnTo>
                      <a:pt x="958" y="494"/>
                    </a:lnTo>
                    <a:lnTo>
                      <a:pt x="853" y="432"/>
                    </a:lnTo>
                    <a:lnTo>
                      <a:pt x="718" y="383"/>
                    </a:lnTo>
                    <a:lnTo>
                      <a:pt x="606" y="365"/>
                    </a:lnTo>
                    <a:lnTo>
                      <a:pt x="512" y="383"/>
                    </a:lnTo>
                    <a:lnTo>
                      <a:pt x="435" y="425"/>
                    </a:lnTo>
                    <a:lnTo>
                      <a:pt x="376" y="487"/>
                    </a:lnTo>
                    <a:lnTo>
                      <a:pt x="327" y="571"/>
                    </a:lnTo>
                    <a:lnTo>
                      <a:pt x="292" y="668"/>
                    </a:lnTo>
                    <a:lnTo>
                      <a:pt x="268" y="776"/>
                    </a:lnTo>
                    <a:lnTo>
                      <a:pt x="254" y="891"/>
                    </a:lnTo>
                    <a:lnTo>
                      <a:pt x="247" y="1009"/>
                    </a:lnTo>
                    <a:lnTo>
                      <a:pt x="247" y="1127"/>
                    </a:lnTo>
                    <a:lnTo>
                      <a:pt x="251" y="1235"/>
                    </a:lnTo>
                    <a:lnTo>
                      <a:pt x="258" y="1336"/>
                    </a:lnTo>
                    <a:lnTo>
                      <a:pt x="268" y="1426"/>
                    </a:lnTo>
                    <a:lnTo>
                      <a:pt x="278" y="1496"/>
                    </a:lnTo>
                    <a:lnTo>
                      <a:pt x="285" y="1541"/>
                    </a:lnTo>
                    <a:lnTo>
                      <a:pt x="292" y="1565"/>
                    </a:lnTo>
                    <a:lnTo>
                      <a:pt x="289" y="1565"/>
                    </a:lnTo>
                    <a:lnTo>
                      <a:pt x="271" y="1544"/>
                    </a:lnTo>
                    <a:lnTo>
                      <a:pt x="247" y="1506"/>
                    </a:lnTo>
                    <a:lnTo>
                      <a:pt x="212" y="1451"/>
                    </a:lnTo>
                    <a:lnTo>
                      <a:pt x="174" y="1381"/>
                    </a:lnTo>
                    <a:lnTo>
                      <a:pt x="132" y="1298"/>
                    </a:lnTo>
                    <a:lnTo>
                      <a:pt x="94" y="1204"/>
                    </a:lnTo>
                    <a:lnTo>
                      <a:pt x="55" y="1096"/>
                    </a:lnTo>
                    <a:lnTo>
                      <a:pt x="27" y="978"/>
                    </a:lnTo>
                    <a:lnTo>
                      <a:pt x="7" y="856"/>
                    </a:lnTo>
                    <a:lnTo>
                      <a:pt x="0" y="724"/>
                    </a:lnTo>
                    <a:lnTo>
                      <a:pt x="10" y="585"/>
                    </a:lnTo>
                    <a:lnTo>
                      <a:pt x="34" y="445"/>
                    </a:lnTo>
                    <a:lnTo>
                      <a:pt x="83" y="299"/>
                    </a:lnTo>
                    <a:lnTo>
                      <a:pt x="156" y="153"/>
                    </a:lnTo>
                    <a:lnTo>
                      <a:pt x="254" y="7"/>
                    </a:lnTo>
                    <a:lnTo>
                      <a:pt x="1073" y="0"/>
                    </a:lnTo>
                    <a:lnTo>
                      <a:pt x="1083" y="11"/>
                    </a:lnTo>
                    <a:lnTo>
                      <a:pt x="1108" y="42"/>
                    </a:lnTo>
                    <a:lnTo>
                      <a:pt x="1143" y="94"/>
                    </a:lnTo>
                    <a:lnTo>
                      <a:pt x="1185" y="160"/>
                    </a:lnTo>
                    <a:lnTo>
                      <a:pt x="1233" y="244"/>
                    </a:lnTo>
                    <a:lnTo>
                      <a:pt x="1279" y="338"/>
                    </a:lnTo>
                    <a:lnTo>
                      <a:pt x="1320" y="438"/>
                    </a:lnTo>
                    <a:lnTo>
                      <a:pt x="1355" y="553"/>
                    </a:lnTo>
                    <a:lnTo>
                      <a:pt x="1380" y="672"/>
                    </a:lnTo>
                    <a:lnTo>
                      <a:pt x="1387" y="790"/>
                    </a:lnTo>
                    <a:lnTo>
                      <a:pt x="1373" y="915"/>
                    </a:lnTo>
                    <a:lnTo>
                      <a:pt x="1334" y="1037"/>
                    </a:lnTo>
                    <a:lnTo>
                      <a:pt x="1272" y="1158"/>
                    </a:lnTo>
                    <a:lnTo>
                      <a:pt x="1174" y="1273"/>
                    </a:lnTo>
                    <a:lnTo>
                      <a:pt x="1042" y="1381"/>
                    </a:lnTo>
                    <a:lnTo>
                      <a:pt x="871" y="1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1654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778952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272995"/>
            <a:ext cx="5435366" cy="4477863"/>
          </a:xfrm>
        </p:spPr>
        <p:txBody>
          <a:bodyPr/>
          <a:lstStyle/>
          <a:p>
            <a:pPr lvl="0"/>
            <a:r>
              <a:rPr lang="en-US" dirty="0"/>
              <a:t>The first cases of what we now call AIDS were reported in the US in June 1981.</a:t>
            </a:r>
          </a:p>
          <a:p>
            <a:pPr lvl="0"/>
            <a:r>
              <a:rPr lang="en-US" dirty="0"/>
              <a:t>Just over a year later (July 1982), a group of federal officials, university researchers, community activists, and others gave this disease name: </a:t>
            </a:r>
            <a:r>
              <a:rPr lang="en-US" i="1" dirty="0"/>
              <a:t>acquired immunodeficiency syndrome</a:t>
            </a:r>
            <a:r>
              <a:rPr lang="en-US" dirty="0"/>
              <a:t>, or AIDS.</a:t>
            </a:r>
          </a:p>
          <a:p>
            <a:r>
              <a:rPr lang="en-US" dirty="0"/>
              <a:t>In 1984, researchers discovered HIV as the cause of AIDS and developed a blood test to diagnose HIV </a:t>
            </a:r>
            <a:r>
              <a:rPr lang="en-US" dirty="0" err="1"/>
              <a:t>seropositivity</a:t>
            </a:r>
            <a:r>
              <a:rPr lang="en-US" dirty="0"/>
              <a:t>.</a:t>
            </a:r>
          </a:p>
        </p:txBody>
      </p:sp>
      <p:sp>
        <p:nvSpPr>
          <p:cNvPr id="3" name="Title 2"/>
          <p:cNvSpPr>
            <a:spLocks noGrp="1"/>
          </p:cNvSpPr>
          <p:nvPr>
            <p:ph type="title"/>
          </p:nvPr>
        </p:nvSpPr>
        <p:spPr/>
        <p:txBody>
          <a:bodyPr/>
          <a:lstStyle/>
          <a:p>
            <a:r>
              <a:rPr lang="en-US" dirty="0"/>
              <a:t>History of HIV/AIDS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293" y="1421746"/>
            <a:ext cx="2524125"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18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History of HIV/AIDS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5"/>
          <p:cNvSpPr/>
          <p:nvPr/>
        </p:nvSpPr>
        <p:spPr>
          <a:xfrm>
            <a:off x="1076304" y="5189423"/>
            <a:ext cx="7612469" cy="369332"/>
          </a:xfrm>
          <a:prstGeom prst="rect">
            <a:avLst/>
          </a:prstGeom>
        </p:spPr>
        <p:txBody>
          <a:bodyPr wrap="none">
            <a:spAutoFit/>
          </a:bodyPr>
          <a:lstStyle/>
          <a:p>
            <a:r>
              <a:rPr lang="en-US" b="1" dirty="0">
                <a:latin typeface="Times New Roman" pitchFamily="18" charset="0"/>
                <a:cs typeface="Times New Roman" pitchFamily="18" charset="0"/>
              </a:rPr>
              <a:t>Total: 36.7 million adults and children estimated to be living with HIV, 2016</a:t>
            </a:r>
          </a:p>
        </p:txBody>
      </p:sp>
      <p:sp>
        <p:nvSpPr>
          <p:cNvPr id="2" name="TextBox 1"/>
          <p:cNvSpPr txBox="1"/>
          <p:nvPr/>
        </p:nvSpPr>
        <p:spPr>
          <a:xfrm>
            <a:off x="4433777" y="5584969"/>
            <a:ext cx="4540102" cy="276999"/>
          </a:xfrm>
          <a:prstGeom prst="rect">
            <a:avLst/>
          </a:prstGeom>
          <a:noFill/>
        </p:spPr>
        <p:txBody>
          <a:bodyPr wrap="square" rtlCol="0">
            <a:spAutoFit/>
          </a:bodyPr>
          <a:lstStyle/>
          <a:p>
            <a:pPr algn="r"/>
            <a:r>
              <a:rPr lang="en-US" sz="1200" i="1" dirty="0">
                <a:latin typeface="Times New Roman" panose="02020603050405020304" pitchFamily="18" charset="0"/>
                <a:cs typeface="Times New Roman" panose="02020603050405020304" pitchFamily="18" charset="0"/>
              </a:rPr>
              <a:t>Source: UNAIDS</a:t>
            </a:r>
            <a:endParaRPr lang="en-US" sz="1200" dirty="0"/>
          </a:p>
        </p:txBody>
      </p:sp>
      <p:pic>
        <p:nvPicPr>
          <p:cNvPr id="8" name="Picture 7">
            <a:extLst>
              <a:ext uri="{FF2B5EF4-FFF2-40B4-BE49-F238E27FC236}">
                <a16:creationId xmlns:a16="http://schemas.microsoft.com/office/drawing/2014/main" id="{BA348692-962D-48E1-BB59-184F769F8BA1}"/>
              </a:ext>
            </a:extLst>
          </p:cNvPr>
          <p:cNvPicPr>
            <a:picLocks noChangeAspect="1"/>
          </p:cNvPicPr>
          <p:nvPr/>
        </p:nvPicPr>
        <p:blipFill>
          <a:blip r:embed="rId3"/>
          <a:stretch>
            <a:fillRect/>
          </a:stretch>
        </p:blipFill>
        <p:spPr>
          <a:xfrm>
            <a:off x="543930" y="1150823"/>
            <a:ext cx="8086725" cy="4038600"/>
          </a:xfrm>
          <a:prstGeom prst="rect">
            <a:avLst/>
          </a:prstGeom>
        </p:spPr>
      </p:pic>
    </p:spTree>
    <p:extLst>
      <p:ext uri="{BB962C8B-B14F-4D97-AF65-F5344CB8AC3E}">
        <p14:creationId xmlns:p14="http://schemas.microsoft.com/office/powerpoint/2010/main" val="28477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E8jdFCbJGpHbqbhKZeyML5JXEAucLCWuoNGvyogumjrXQlCy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884" y="2298865"/>
            <a:ext cx="5288759" cy="28252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History of HIV/AIDS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AutoShape 2" descr="data:image/jpeg;base64,/9j/4AAQSkZJRgABAQAAAQABAAD/2wCEAAkGBxQTEhUUEhQVFRUXGRoaFRUYGBwaGxggFxodGhwdHhwaHSghGBolHh0YITEhJSorLi4uGCAzODMsNygtLisBCgoKDg0OGxAQGzIlICYvNjA0NC8wLCwyMjc0NCwsLC8sLDEsLC8sNCwsLCwsNCw0LCwsLCwsLC8sLC8sLDQsLP/AABEIAKABPAMBEQACEQEDEQH/xAAbAAEAAQUBAAAAAAAAAAAAAAAABQEDBAYHAv/EAD8QAAEDAgMGBAMGBAYBBQAAAAEAAhEDIQQSMQUGQVFhcRMigZEyUqEHQrHB0fAjcoLhFFNikrLxohYzNEPS/8QAGwEBAAIDAQEAAAAAAAAAAAAAAAQFAgMGAQf/xAA6EQABAwIDBAkDAwQBBQEAAAABAAIDBBESITEFQVFhEyJxgZGhsdHwMsHhFFLxBhUjQjNDU3KCojT/2gAMAwEAAhEDEQA/AO4oiIiIiIiIiIisY3G06LC+q9tNo1c4gDtfj0WTWlxwtFyvCQBcrRttfadSbLcLTNU/O+Ws7gfE7scvdXNNsOeTOTqjxPh+e5V0204mZM6x8lpG1N7sZX+Os5rfkp+Rv/jcj+YlXkGx6WL/AFxHnn5aeSrJdoTP327FAGmOQ9lP6CL9o8AovSyfuPinhN5D2ToIv2jwCdK/9x8U8JvIeydBF+0eATpX/uPir9DAB7SRkt937zp5AArTIIWOALNd9hYdpW1nSPaSHd1zdSX/AKbyx4rmUy6IGUOcSdAGtOYn0UD9bA+5hjxW5WHiRbzUv9NI23SPtfv8gb+SvjdFzjDNOLn0/DHoCS4n+kLV/dKZgu9o7GkOPoB5lZ/oZnfS499x97+SuHcmp81H6/8A5WH96o/+2fBvuvf7dUfv8yr7dxudRoPSnP5haTtyG+UPp7FbBs2TfJ6+6wds7ssoAE1WXMAFhB/8c0/RS6GvbVOLRDpwsfWy0VNK6EAmT1+11BGk3kPZXPQx/tHgq7pH8SvdHC5nBrWgk6CAsHshY0ucBbsWTHSPOFpN+1ZNTY9Rol1MNGvmLR+JutDZqV5wtsTyF/stpiqGi5uO/wDKw/DHIeyldDH+0eC0dI/ifFPDHIeydDH+0eCdI/ifFPDHIeydDH+0eCdI/ifFPDHIey96JnALzG7iVep4KW5h4euhc0HvBOi1OMbXYS3/AOSR4gLY0Pc24d5/leauELfiZHdqyYIX/TY+C8d0rfqurfhjkPZZ9EzgFhjdxTwxyHsnRM4BMbuKeGOQ9k6JnAJjdxWVgMdUomaNR9M8cji2e4Fj6rTLRwSiz2A/OOq2R1Esf0uK3DZH2l4inArsZWbxPwP7yBlPbKO6pqjYDDnC63I5jx1HmrGHarhlIL9nz2W/bD3wwuKhrKmV5/8ArqeV08hwcf5SVQVFFPT/API3Lju8VaQ1Mcv0H3U8oq3oiIiIiIiIiIiIiIiIiIiKjnQJNgNSiLTtrb5F8s2ewViDDqxI8Jva81O4tcQTop8dG1tnVLsAO6xuewbu0+FlGfOTlEMR8gtLx+72KxDjUr12vfwkuIHQQ0Bg6NEK2g2rRUwwxRnmcr+qgS0NRNm9487KLr7r4hujWv55XC3+6FYx7apHakjtHtdRHbNnGgv2H3sqs3WxJE5WjoXCfpZeO23SA2xE9xQbNnIvbzWXg9jtpuDcRRdBBJqZyWiOWTQRxcVGmr3ytL6eQZaNtn34te4LfHSNYQ2VnffLy+68bU2JSaxzqRquP3Q5jssSJObJEATeYvrzzpNozvkDZQ0DfYi/ZbFe/ny4Yz0cTWkx3v2G3jZeKmxC2mxwokkktIkk6/FHlnoBaLkrJu0WulcwyAWF9wHZfrd545ALw0dmB2Dlv8d3d4krLq1KDXeCXvY8RTDnU6Lg0RxInU8iI6QVGY2qczpw0Fv1WDngnsGXmDfndbnPhDujJIOmjTb1/CiNubLfQf5nZg67X3v3J+8rPZ9bHVR9UWtqMvLkoNXTPhdcm996zN08XV8cAZ3tNn3JAHzGdIUXbEEH6ck2BGnPl3/lb9nyy9LbMjf7re1xy6BRmN25RYHfxGFwtEzf0BVhT7NqJHC7CAeXvZRZauJgPWF1om1dovrvzPdIFmiMsDsCYPqe67CjpI6aPCwWvrnfzy9B2LnqiodM67j2blhlS1oVERTmG2LiawzOcQHAXeXHMB8OgP1VRLtGkpzgaLkX0Ay4628lYMpKiYXcdeN+5eMRuxiG6ND/AOVw4dDB9lnHtmlfqbdo9rrF+zp26C/Yow4SpJbkfmBAIymQTcCOZg+ynieItxBwtrqN2vgonRPvbCbqdOy6sNbRo5SGjO6oxuZztTDjIA0i4VR+tgDnPmkvc5BpNgOYFiTxyPLJWX6aWwbGy1hncC5Pbn9l5O7f8MPe51NwP8XM2QJ0LYPmGkwePBeja95SxgDgfpsdeIN9OWSx/t/UDnEg78vTitlwG71Cl90PNrvAdpxAiyoanatTP/thHK4/lWkNDDHuv25qRZQaBlDWhvygAD2UAyPc7ESb8b5qSGNAsBkovG7uUarsz809C0W4CA3669VYwbXnhZgZa3O579fxyUSWgikdide/zl+ViO3OowYfUngSQY9IEqSP6gqMQJa23f7rSdlRWyJWDR3MdIz1G5ZvlBmOETx/d1Lf/ULMJwMN+a0N2Sb9Z2S94ncz/Lq+jh+Y/RYxf1D/ANxngfsfdev2T+x3isKtujXGhpu6BxH/ACAUtm3qZ2oI7vYlaHbLmGhBVn/0riDYsbpxcIPT/tbDtmjI18isBs6ovp5rYti7wbQwcNq0316WmUnM5o/0vbJHZ0i0CFVz01BU9ankDXcDkPA2t3eCmxTVUOUrSRyzK6LsLbtHFszUXSR8bDZ7Dyc3hxvoYsSqSenkgdhkFvv2cVZRytkF2lSa0rYiIiIiIiIiIiIiIsDbW2KOFpmpWeGjQDVzjyaOJ/DUwLrbDC+Z4ZGLlYSSNjbicbBc7r7wP2iX53/4egwiKbXNJf1qFwuNPLGW/GJVtLRmhw9XG89th2Wtc875ZZBQY6j9TfPC0dlz28PurZ3kw1MQ1zn3glrdes2B9PRY/wBorJjicAO0+W8/M816a+njFgb938LPwO1qVa1N/caO9jw0v1UOooZqbORv3HzkpEVTHN9BWeAoRN1IREREULt7eAYchgaXPInkANJnj2CtdnbKdVjGTZunP58soNXWiA4bXK1du2MRWfls5z/KBcAa3EEQeutl0RoKWmZj0Az4+oPh91VNq55n4dScvnupY7JqYQsewNrychZ4cO8wmc1+Wp5qtFdFXBzHkx774ssuWXgFM/TPpiHN6261s/HNa/tbG1H1HioSIdemD5QWjLYTE21CuqOnhjjaY88tbZkHPtVZUzSPeQ7jpu4LN3X2uzDuf4gMPi4vGWeHqom1qCSqa3oyLi+vO3spFBVMgJx71j7X23UrPJDnNZo1gMCOsalb6LZsVOwAgF2829FqqKySVxsSBwUYCrAqIFl4vaLqjQ3JSaBHwMDSSLSTqosNI2JxdicTzcSt8lQXtw2A7BZYhUpaFse7ey6D2ipUeC/NDaZIF+EjV3PkqLadZUscY429W1y7PTf2eqtaKmhc0Pec76KX2xtLJiKdN7g2lZxDT5ieGbk2YPXrwrKKjMtM+Rgu/MZ6W3252v2es2onwTNY42by17+SkqtBldrg9pyzabGR94EG3BQGySUrw5jhflmLcCpLmNmaQ4ZfMwsjC4ZtMQwRz5nueK0SzPldieb/ADctjGNYLNV5almqETqvQSNEVV4iIiIiIiIiIix8XjqdKPEe1s6SdYW+Gmlmv0bSbLXJKyP6zZRmO3nosylp8QGZykS2OYPP8lYU+xqiW4cMNuO/vCiy7QiZa2fYveJ2/TYxnihzXVGB2UAmJHOw6LCLZc0kjhFYhptc8uXzksn1sbGgvuCRdagNu1mvDqVSozKZYS4PcJ1GYtu02lpsYEyun/tkD22kaL8hh77XOfP7Kk/Wyh12E255+dl0jdL7QKdctpYnLSqmA12jKhOgE/A48jraDJhc1X7Jkpuu3rN47x2+/ormlrmTdU5O+aLeFUqciIiIiIiIiIoTereWlgqWZ/me6RTpAwXkdfutFpdw6kgGTSUklTJgZ3ngtM87IW4nLim2dr1cVVNWs7M7gBZrR8rRwH1PEkrtqOijpWYWa7zvPzgubqKl87ru04LGfXcYkm2g0A7AWCktjY3QLUZHHUq0s1gti3LjxSXaAQDycdO0gH1AVJty/QgN1+w9rjzVnsv6yTp91u/iDmPdcjgdwV9cJnHMe6YXcEuFUFeEEL1WMZgadURUYHDrqOx1HotsNTLCbxOI+cNCtckLJBZ4uorYGwG0v4j2jxJOUTIYOAHM9VZbR2o6f/HGerYXytc/NyiUlE2LruHW9FI1tq0WGHVWA91BjoaiQXawlSXVETTYuC0feRtPxM9PP/El5LhDTJsWg3jXXmuv2WZeiwSW6uWRucuO7w9VQVwjx4mXzz/hRCslCREREV3ChudviEhkjNGscY6rXLjwHo/qtlfis48OIY9N6m2MpVqTmMLgQ+aFOCXXsZIJHmtc2Ea8FUl01PM2R4Frdd17DlbLdyzN8xfNWAEc0ZY3j1Rv7+3nopTYu7uRrjUf5jEhoEtIOaxIN9OGvZV9dtbG4CNuXMnPdoLeunapdLQ4GnEc/Tes7D7HptqeMXvdUvd5EGRGkC0W9eyhyV8rouhDQGZaX7dbnet7KVjX9ISS7mpQTrB6zbh3PRVxtpdSxdXA5YEWXt1Qu6Er3Cl1SZNpHWP1XtgBcpe6rB5+4/SF5ccPnmlimfn+o90w8EvxTxB37X/BMJS4VA/ofb9Ew80uq+IOYTA7glwqBx14dP3dekDT5+EuVGbX2GzEkOc9wIECII56QrCi2lJRtLWtBub53uolRRsqCCSVpO09lvokg3AME99PQxIP5ggdbS1jKhoI3/D4b/YgmhnpnRE/Pl93us2rtvxMK6jVEvbl8N+swRrydE34/jDbs4w1gni+k3uO70vu3dmkg1nSU5jfqND85KDVuq9CEIui6JuFvwWluHxbpbpTrON28mvJ1bycdONrjltqbIwAywDLeOHMcuW7s0vKKvxWjk13H3XUFzqtkRERERFHbf2zTwlF1aqbCzWjV7jo0dT9ACdAt0ED55BGwZla5ZGxtLnaLhW2tq1MVWdWqmXO0HBoGjW8gPzJ1JXdUdGyljwN7zxXMVFQ6d+I9ywVLWhERERb5uvsUU6YfUAL3QRIuwRYX0N7/wBlx21tomaQxxnqjLt/HD8roaCkEbMThmfJT8KlViiIsfaDZpu8rnQJDWkgk8BIuJ/Bb6YkSjMDmbEDuPy61yi7DlfsUds7CVKTy1sFkZnNh0FztQ17pgCB8x10lT6meGoYHu+rQHK9hxaLXJz/AGjhdRoY3xuwjTXfryJ/Kba25ToiDD3GxptIt/MeA9JXlDs2WodiF2jifsPylTWMiFjmeA+60/bG0xWLTlIcABM2AHANvHeb8guooqM0wLb3BN+feftbLiVS1NSJrG2Y+afOxYuJxtSpHiPc+NMxJhSIqeKK/RtAvwFlofNJJ9ZJWOty1oiIiK/gsMar2sbALjAJmOfALVPMIYzI7QLZFGZHhg3rc9gYCphQ81Xt8OJEOsOZ8wELlNo1UNaWiJpxX3jM8srq9o4JKcHpDkvI3lpPdbM1sQXusGm+WQDJErL+zzRszsTwGZIyvYnIFeCvje7K4HE7uCysHjsxy1G5XxMRLXgRdjwLtM8NJWiamwtxxm7fAg8HDiPOy2xzYjhcM/I9h4Kzt7aFSnlFBsvcSDlBdGWDBEamQtmzqSKW5qDZo45a9/JYVc72ACIXPirWB2xVFYtr0qrc5ApiJDeegE3430Wyo2fC6nDoHtOG9+fmbdixiqpBKRK0i+nJXtu497HUy1xZSJ/iPa0OIPCdRGmn6Batn00cjHtcMT/9QTYc+B+dqzqpnsc0g2bvIzUtQxQeMzCC06GDf14Xn2VbJAY3YHixUtkgeMTdFdNUDX/vstYYSclliAVC/SOPbT3XobbMpdesnKyxxX1XtuCZuY9ksNyXVC/lPsfzQN4pfgqsZH7t6DgjnXQCytYuq1rS86ASSL2FyesC62Qsc54YN5t38FhI5rWlxWj7Vx7MRiTBy03BrMzhpF80cCCT6d119HSvpaXMXcLmw9L9nn2KinnbPPYHqnL8/PuojE0g1xaHB0HUAifQgEKzieXsDiLX3Zfa4UCRuFxbe6tLNYoiIiLpP2b74GW4TEO6UKh+lMn/AIn05TyW19mdEemiHV3jh+PTs0vqCt6T/G/X1/K6WqFWiIio5wAkmANSeCIuGb67wnGYguBPhMltIdOLu7onsGjgu12TQ/p4sTh1na8uXvz7FzlfU9K/CPpHy619WygIiIiKoKIF1PBYxlVgewyD+zZfOp6d8Dyx4sQuujlbI0OaVfWlbERERFr28+3GsY6nTf8AxTAOX7o4yeB4WvdXeydmulkEsjepz38MvgVbXVjWMLGHrct3zxWjarsNFz+ZVERERERERERZ2xTUFZppNzvEwOFwQZ5WOqiVwiMDhK6zcs++/wBlIpS8Sgxi5W5bQwNbEHI9zKbGkO8kucdY1AhcrTVNNSjpGAuccs7ADjpdXksMsxwuIAGeWZ+yitobseHSqFj6jzDSGAC8GNPvQCf7yrKm2z0szA9oAzF+GXluUSbZ2CN2Ak8lCUMXUZVZka5pbYUxm7kfNBkn1VvJBC+F2Mgg7zbsB4ZZeCr2yyNkGEWI3Z+HFZey9tnDF4a0ODr5btyHiPw9gotXs0VYaXOItvyNxx+c1vgrP05IAvfdpbktr2RtY12ucAGgGGi5mw7cbaLnK2gFM5rSb5XO63ru5q3p6npmlwy+dyv7Q2e2qx1NxIzQZGtjOmhE/itNNVugeJWjTcfnBbJoBK0sdvVzZ+ENOm1mcuyiJIHpbkNNeC11M7ZpXSYbX+fMllDGY2Bt72Xvw5AJsOWo06rHHhNgssNxmqMJHW0nhH6/34L1wDvReC4WQtC2IiIiK3iKIe0tMw4QYMH3CzjkMbw8ajjmsXtDmlpWk4rEGhWdReHmgQ1rmudmJYNHNiMvOB2XXRRCqgE7LdJmQQLZ8DfXhfvVFJIYJTE6+DIZm+XELAo4Gm5znGoWUsxDSWkuIkcrTce8xAKmPqZmNDQy77ZgHL3tkfS91HZBG4l2Kzbq3tvEsqVnPp5spj4tTAAJ9YWdBDJDA1klri+nbdYVUjJJS5miwVLUdERERVBXjmhwIOhXoJBuF2vcDeL/ABeHh5mtShtT/VPwv/qgz1a7hC4TaNGaWYt/1OY+cvzvXT0lQJo8W/etoUBSlp32o7W8HCeE0+aucn9Au/uCIb/WrPZNN09SL6DM/bz8rqHXzdHCbanJccXcLmURERERERFse7m0QwMznytcWOB+ENqXa70c0yeT1R7TpHSF2AZkXHG7ciO8EWHEK0oqgNAxaA27joe4jzW65OVvwK5LF+5XtuC03a29NXxS2lDWtcRoCXQYvPDsuqo9iQdEHS3JI7LfOao6jaUgkIZkAfFWdl7xVfGHi1SKbic1hAkGItIAMaLbV7Jh6A9EzrDTn27isIK+QyjpHdUqBe2OM2B97q5abqvcLFeV6sURERERERERFvW7uxjQGd053CHaeQRmiOJ0krkNp7QFUcDfpBy5nS/ZrbzXQ0dJ0IxHU68t6n2RFlSOvfNWAVH6jv8AkV63QhDuVt+Dpl4qFjc40dF9I142WxtRKIzGHHCd25YmJhdjIz4ry/B03uJfTY4zq5oJ0HMLJtRLG0BjiByJG8rExMcbuaD3LFwTmsquolrW/fphoAa4Gxt8w4j1UicOkhbOCTudc3IO7uO7wWqMtZIY7W3jgfyPysrGUXFhFN5Y6PKYBAPqNOHqo0EjGvBkbcb9Vuka4tIabFR2D29aK1N7HNgVHQMrSeMzIk8Itx0U+fZZxXhcHA3wi+Z+cb57tVGjrMv8jSCNeHz0WTS2pQJy+MwyYAkXnT9FofRVLRi6MjLPVbG1EJNsQWcy9/T981COWSkDNUykafv9+iyu06/PnevLELyKp42P949tPdZFg3LzEVcYf32WpwsVkF6Xi9Wrb8gFtMAS8ZnSODRAM9Ji/RdF/T9w55Js3Idp/j1VTtUAtaAM9e5adPDhyXU2F7qjubWVERERERERERTu5e2P8Li6byYY45KnLK8xJ/lMO7NPNVe16YTU5I1bmPv5edlO2fN0cwG45ey7uuIXSLjf2p7Q8TG+GDaixrY/1O87j7Fg/pXW7AhwwukP+x8h+bqh2rJeQM4D1WqtrDKWloPynQtMzrxETY9OSuiw4w4G3Hn7bs1XB4wlpHZyVlbFgiIiIiIqyiLfN39u0nU2U3Oyva0Nhx+KBFjoZ5arjdpbMnZI6Rou0knLd2j4F0VJWRvY1hNiBbNRWF3YAe59R7HUG5icriSQOBjQjjfgrGbbLixrI2kSG2oyz9eWSiR7OAeXOILBfRQJrOpuOVuQEyGloNuAOYeYd1ciNkrRiN91wbemiri90bjhFu73V+s+i914pCLlgLg48w10ZRraeVlqY2eNuXW/8iBYcyL38O9bHuie7Pq9md+7KywSy4gzPp6d/wBVLxG2YUfCL2BXhZLFERERVCIs7Yf/AMilbN5xb8/TX0USv/8AzSZ2yPzv0Uik/wCduV8/nhqukPjKb8CuDbcuC6g6Fe3DisAdy9XlokAn2/eqyPVNgvBnqqMYLxa/Dt9eKFxyugCU2zJ6nSRpbn0XrjawHzegUZvDhiWNqMH8Sk4PbrJAu4diL+in7MmAkMUn0vGE9p0PziotZGS0Pbq039wszZ+PbWptqNmDwjQ8RKi1NK+nlMbt3y63QzNlYHtWJtja7KIOaM8eVmpdOk8h+nvJoqCSpIw3w3zPC3DmtNRVMhBvrwXO3ukk2vysPbgu4AsLLmibm63HdDazqjjSefhYMnWDeTxNx7Ll9tULIm9KwanP58zV3s6qdIcDtwyU3tfajKDMzrn7reLj+Q5lVNFRSVUmFum88PnBTqiobAzE7uC1HAby1BWzVDmYTdugaCdRA1A9101RseEwYIxZw38e3t8lTRbQk6W79D5Lcw8OksIIBg5SNRz/AAhcphLAA8WOufzvur24d9K1jbe18RSc9ubICR4UNBEDXzHQ6SI48OPQ0FBSzta61yB1szruy4a2N+250qaqqmiJF7cMvv8AO5QOHNWvUyh5L3iCSTcDzQTyt9FcyCCmixFoDW55Du+6rmGWZ+G+Z/lYSlLQiIiIiIiIiIhCEXRd73P2j/iMHQqEy7LleebmHI4+pBPqvnlXD0Mzo+B8t3kutgk6SNr+IXFN4cR4mKrv+aq+O2Yhv0hdts6PBSxjlfxz+65usdincefpko9TVGREREREREREREWVgtoVKU+G8tnUagx0PHqo89JDPbpG3W6Koki+g2UntuscSWVGFsBgDmlwBa4kzOaCZkQVAoIxRh0b76kg21Fhw8wpdU41Ja9ttOOhV/A7qOc1hqEtLjdsCWgTcybk2EDSe601G3GMc4Ri4G/ieWW7jvss4tmOcAXm1/JW8TunWZJBa4C4icxjoR+azi25TyENIIJ46eP4WL9mStuQQfVQDvZXI0VadVReoiIiIsnAYs0qjaguW9Y4Rr2WiogE0RjO/wDlbYZTG8P4Lo2FrhzWuZ5g8SJtw6Tyv3XDTROY4tflbLL5zXTseHAFu9e6h4x6m/DlpHqsGjdf52rIq9ljif33Wm99yzsvNJ9o48uPr+v6rJ7c7rxpyXqlpHKyxfrdet0SJPb9/ovc2jtXmpURitn1gS2hUbSpuMmxJBNvLaAD6X7qziqqdwDqhhe4Za5W58bd+XYoj4ZQSInBoPzJaTtWlkrPbnNSDBedSQL8ToZHouso344Guw4b7uHDyVBUNwykXvzWIpK0rI2fijSqMqDVpnuOI9RIWmpgE8To3bx/HgVshlMUgeNymN78Q2q9r6fmY0BpeNMxl0e358lV7FidBGWSZOJvblkL+P2U7aTxI4OZmBlfnqtfV0q1TOyNp1KNJxZBaHjM3o5p9RoL81V1lHDUTBr9bGx7CO49nBT6aokiiJbpdZG8u2KdZjGsBmQ6T92zhl73BMWsFo2XQTU8jnSHLTt0z+3FbK6qjlYGt7fXJQuEcWuzhwaW3HMnkP3pKtpgHNwEXvl8+aqBES04gbWV7HYY5RUykNcYByhrTYEQOcaxadFqglaXGK+Y3Xuedz6b+K2TRmwktke4fPJYcKUo6oiIiIiKsIioiLpn2a7cbSwrmVOFV2XsWsP45lxm3Y8NVcbwD9vsui2Y+8FuB/P3XMw8m51Nz6rr4RaNoHAKgkN3k80WxYIiIiIiIiIiIiIiLK2bgXVqgY3jqeQGpUeqqWU8Rkd/PJbYIXTPDWrpxIjn++q+fAEHgusuLLzBiNIA9x+ws7tBusbGyjdpbHpPa8uYxpIJz6EHgbfsyp9LXzxua1jidMt3z0UaaljeCXADmufVaTmkhwLSLEEQQu1Y9rxiabhc05rmmzhZeFkvERERFn7O2xVogim6xvBEgHmJ0Kh1NBBUEOkGfgpMNXLCLNOSridtV3iHVHRraG/8QF5Fs6miOJrBfx9bo+smeLF32U9urtarUeKb4e1rSZOogi5J11hU+16GCKMys6pJ7t6saCqkkdgdmAFs7SewuevX6lc8bAcfnsrUXXtzYvJt2/RYg3ysvSN68tBJNxNhbTt++a9NgNEF7qH2/twUW5Qc1UgwODZsCevRWmztmuqHYiLMHnyHuoVXWCEWGbvRaESuzXOKiIiIvQeYiTEyRNpHGOevuvMIvitmvcRtbcvK9Xin93abHkQwGo0HMwm1Zh1F7B4seAMdyqXabpIhcu6p0P7Du01B03keSs6IMfoOsNR+4e4UbhsCatY06fMxmsYHMc44KwlqRBB0snAacf5UNkHSyljPNT+2Njto4YNaAXuewS74nG/w/L2nSVS0W0H1FXicThAJy0Hbx8NbWVlUUrYoMLdSRrv7OHtda66m6AwvblGZwAeCLDobExAV4HMuXhpvkNCN/wBrqtLXWwE5ZnUfM1jEKRdaLKiIiIiIqwl0sqIi8vx76dmmBqqquha+QE8PdWFJI5rCBxXprSBB1Fj6KxhN42nkFClFnkc0WxYIiIiIiIiIiIiIiKa3SxDWYgZiRmGVpGkkjX96wqrbMTpKY4Rexue7h80up2zpGtmz35LfHMvGn530/fNcaHEC/wA+ey6IjOyurWskIRFj4nA06gDXsa4AyBFpM3+pW+KplicXMcQTktb4mPFnC61bebd+nTYatM5QIGTUGTFjNucdF0OytqyyyCGQX1z91U11CxjTIzLktVXRqnREREREWXszHOo1A9p6OHMHUKPV0zaiIsd3cjuK3U8xieHBdKputMTIkQOGvp681wLm524LqQd69VhLT+/2VjHk5euzC8Yl0Mc5uoaS3rAkDt0WcQxSNa7QkX7968ebNJHBcurVXPcXOJLiZJPFfQ2MbG0NaLALknvL3FztV5CyWKoiIiIiIiK9hMS6m9r2fE0yP3y4LXNC2aMxv0KzjkdG4PbqFK1sT4tYV6LqdF9paXQZi7rtywf+9VWsh6GA08wc9vEDduGRvl/Gimuf0knTRkNPM+ellWttOuajDV8/hmW5Q0iX2aZbLSZiOyR0dK2Jwi6uLW99BqM8+1HVE5e0vztwtv00y7FG4qo5z3VHM1cZkHLPEdO3BTomsawRNdoOV7bv53qLI5xeZHN9lmbK2qGupipTbUa0kNLjduYjmcsCOI9QotZRF7XuieWk62327M8+XgVvp6oNLQ9oIHHd9lN7V2Nh3tmk5rKjsxphpkVImwH0EfVVNHtCrjdaUEtFgSdW9p9b+IU+opIHi7DZxva29asWNIAafNzIi5jy8Z43suixPBJcMvmf4zVRhaQANfmX5VhzY1W0EHRaiCNVReoiIrdTAvfdoJGiqa+YMkAPD3VhSRlzCRx9lKbwYY08VXYfu1Xx2zEt+kKTs5+OljPK3hl9lHrG4Z3Dn65qPU1R0RERERERERERERFVpi4sRoUIBFigNswug7E2yyvTAc4eKBduhJHEfjbRcTX7PkpZC5o6nHXuPpzXS0tW2ZgBPW+aKWA4j25/oVWk3NnKXbgvQMrEiyyVV4i0jffFONUU58rQCB1dxPX98V12wYWNhMu8m3hwVDtSRxkDNwWtq9VWiIiIiIvdGnmc1o1cQB6mFi94Y0uO4XWTG4nBo3rqeHAa1rAZygN1uYEX6r53IXPcXkWub+K61oDQGg6LyNBB9Bf0henUghNy8moG5nOOVupJMD3PH9FkGufZjBc+JXlw27ibBaDgNlOxFR3hDyZjLzYAE2tzjgF2dRWspIgZT1racT83rnIqZ08hwaX1UfiGBr3BpkBxAPMA2KmxuLmBzhYkKNIA1xA0VtZrFERERERERERVBS10Bsp3Z+7NaqxriQ1sgAGcwbNyBw1Jjjf1p6nbEED3MAueWl9w/O5WMOz5ZGhxNh9lf3k2A2jTa6k17onO4mYHCRFu4tbqtOy9qPqJHNlIHAex+2q2VtE2JgMYPNYW1NkmjSoVRLS4eYXBDruB6Wt/SpVJXComlhOYGnC2QPn6rRUUxijZIMjv7dVFVqpcS5xknU8+/M9VZMY1jcLRYKG55cbnVUkkgT0Epk0ErzNxAVFkvFVwIsZHQ9V4CDmF6QRkV0n7ONgtq4Vz3zeq7LbgGs688y43bkhdVWG4Aff7rodmsAgvxP4+yhPtSwHh40vAtWY109WjI4ewaf6lbbAmxQujP+p8j+bqDtWO0gfxHotPV6qtERERERERERERERERe6VQtIc0wQZB7LF7Q5pa7Qr1ri03C6oJiBoLTP77L51le5XX5o0x78f7oQSgNlibU2xSoR4hMnRrbujn0HfkpNJQTVX/ABjLidFpnqo4fqOfBc/2tjfGrPqRAcbDkAIH0C7Wjp/08DYuHrqVzdTN0shesNSVpREREREVQYuLFCARYoDbMLpmzsV4tBj3R5wA7lM5T9ZXAVMHQVLmN3HLs1Hkuqhk6WFrjv8A4WSInyx15e44qOb26y3ZXyWnb6YkOdTaHgwCXMH3XHn1gxHCOq6nYcJa173NtuB4j549ypNpyXLWg9oXvYmKbRwVV4eM7iQGyJBiBA46z6dFjXwvqK+Nhb1RnfzOfdb+VlSyNipXOvmfg91rAXQFVAVERERERERERe6NPM5rRq4gD1MLF7wxpcdwusmNxODRvW9YDdSjTgvJqOBBvZtug/MlcfUbcnluGdUeJ8fwugh2bEzN2ZU8qZWCIij9ubOFek5v3hdh5EfkdPVTdn1Zppg/doez8aqPVQCaMt37lzZ7CCQRBBgjkQu9a4OAI0K5Ygg2K9BwykEXmQfxB6cf+7YkOxXBy+Z/PsvQRhsRmrazWKq5+pN5uSfeV5YAZZAL25JXedzdn+BgqFMiHZMzgdQ6oc7h6Ekei+e1c3TTuk4ny3eS6yCPo42s4BQ/2o7I8bCeK0S+gc/9Bs/0Ahx/kUvZNT0FSL6OyP28/K6j18PSwm2ozXHV3C5pERERERERERERERERCiLq2GqBzQ4cb+9x9IXziVhY8tO7Jdgw4m3R4uLdY/PrH6I09UodVoO9OPFWucplrBlB5xqfeV2myaUwU4DtTmft5LnNoTCWXLQZKHVmoSIiIiIiIiIi3DcrGFzXUXXDfM3TSbj3M+pXMbdpwxwnbqcj4ZeWSutly4mmM7s1NbY2rToU5cQSR5WTd36N5lVNFQy1MmFuQ3nh+eSn1NSyFlz3Bc5r1S9znGJcSTFtbruo2BjQwaDJcw95e4uO9W1msURERERERERERFl7IaTXpQJ87bdnAn6KNWkCnkJNuqfRbqYEzNtxC6ViMWxgJe9rQOZAXBRQSSmzGk9gXUvkYwXcbLCw236FR4Yx8uOnlIB6SQpcuy6qKMyPbkOYWhlbC92FpzUkxwIkEEHQjRQHNLTYjNSQQcwsbaOPZRYXvMRoOLjyHMrfTU0lRIGMH45la5pmxNxOXMa1Quc5x1cST6mV9BYwMaGjcLLlHuLnFx3rwsliiIpzczY/+KxdOmRLAc9TllZBg9HHK3+pVe16noacgauyH38vOym7Ph6SYHcM/Zd4XELpVRzQQQRINiDxRFwrfPd84PEFgnwny6ienFvdpIHYtPFdtsmu/UxYXHrN158D781zdfTdC+4+k/LKBVqoKIiIiIiIiIiIiIiIi6bsSuH0WFsfC2w4ENAI9CCuAr4nRzuDuJ9SV1dM8PjBHBa9vVttjgaTGyQR/EmC08QBEg6g91ebI2bIwiZ5sDu48N/eFW19Y0jo2jPjw+aLU10apkRERERERERERFVEVERERERERERERERERERemPIMgkEaEWK8c0OFiLhegkG4VCZudV6BbILwm6oiLbNnbxvZhx/Bc4M8viZrTaJtbX8FzdVsiOSpP+QAuztbO2+2auYa9zYb4LgZXuoHa203135n2A+Fo0aOn6q5o6OOljwM7zxVbUVDp3YneCwVLWhSOEwjWlxrksAbIbEudnBAgHTnJ6KFNO54AgGLPW+QsRe58rKVHE1hJlNstN5uo89PRTC4NF3KMBc2C7V9n27n+Ew+aoIrVYdU/wBI+6z0kk9XHUALhNo1hqpsQ+kZD37/AG4Lp6On6CO286raVAUpERRm8WxKeLoupVO7H8WOGjh+nEEjit0E74JBIw5j5YrXLE2Vpa7RcL2xsyphqrqNUQ5vs4HRzTxafyINwQu7o6tlTGHt7xwK5iogdC/CVhKUtCIiIiIiIiIiIiIi2/cfFCHU75pzXNiCIsOEED/cuZ2/A67Zd1rfPPwV1sqQYSzetf262MRV82bzmXRHcemnorrZ5vTRm1stPnHVVtWLTuzvmsBTFHREREREREREREREREREREREREREREREREREREREXrxDGWTlmYm06THNY4W4sVs17iNrXyXlZLxZ2Hx4pshlNoqcap8xH8oIhp63KiSUxlfd7zh/aMh3nU9mikMnEbbNb1uOvhwWG9xJJJJJuSdSpTWhosNFHJJNyujfZvufJbi8Q2wvQYfpUI/4/wC7kuU2vtPpCYYj1d548uz17Nb2gosH+R+u7kumKgVqiIiIiIoTerdqnjaWV/lqNnw6gElpP4tNpH4EAiVSVclLJjZ3jitFRTsmbhcuKbY2TVw1U0qzcrhodWuHzNPFv/Rg2XbUlZHVMxMPaN4XN1FO+B1nLBUtaERERERERERERFco1nMcHNJBGhCxfG17cLhcLJj3MN2nNX8RjA6HZctQXLw4+Y84ix7ELRFAWXbe7eBGnK/DtC2yTB9jazuN1jPeSSSSSdSbkqQ1oaLAWC0kkm5XlerxERERERERERERERERERERERERERERERERERERERERCURdA3F3FNQtr4tsUxdlFwu/kXjgz/Sfi42s7l9qbXxAwwHLefsPfwV3RUGG0kmu4e66oucVuiIiIiIiIiIo7bmxKOLp+HWbI1a4Wcw82ngfodCCFthnkhfjjNisJI2yNwuFwuQb1bm1sH5v/do/5rR8PR4+730PQmF11BteOosx/Vd5Hs9vVUFVs90XWZmPMLW1cKvREREREREREREREWXgNnVK0+G2Y1JIAHqVGqKuKnAMh171uhp5JfpCsV6WVxbma6OLTIPY8VujfjaHWI7dVre3C6179itrNYoiIiIiIiIiIiIiKpH9kuEIIVERERemsJMAEnlx5rwuDRcnJehpJsAvdfDuZ8TSOR4GOR0Oo05rCOVkg6hv84blk+N7PqCtkRqtgIOiwIIVAiL09pBIIIIsQbEEcDyXjXBwBGYKEEGxXleoiIiIr+Dwj6rxTpMc97tGtFz+g5k2HFaZ6iOBmOQ2C2RQvldhYLrqe6P2fMoEVcTlqVRdrBdjDwN/jcOZsOAkArka/a0lT1GdVvme329Vf0tAyHrOzd6dnut6VQp6IiIiIiIiIiIiIio9oIIIBBsQdDKIufbz/Zu181MGRTdxou+A/wAp+4emmnwq7ottSQ9WXrN8x79/iq2p2cyTrMyPkubbQ2fVoPyVqbqb+Thr1B0cOoJC6inqoaht43X9e8KklgkiNniyxlIWpXaOHe74WOd2aT+C1vljZm9wHabLNsb3fSCVnM2BiSJFJ3rAPsTKiO2pSNNjIPXzC3ihqCL4UGwMT/lO+n6odqUg/wCoPNe/oaj9qzG7p1iJDqZ5iXAj3aFFO3KdrrEHyPoVuGzJSLgjz9lbdutiAQMrSCbkOEDvN/oVmNt0haTcju+DzWJ2bOCBbzW24PZLWUvDGfKdYdBB5yIPLpbRcxUVr5pekNrjl5WN/m9XcVO2NmAXstR3l2P4NSW3Y64gfD0P5LqNl14qYrO+oZdqpK6lMT7t0PkoVWqgIiKQwGx6lUjKAM2hdIniTppH4qDU7QhgviN7cFKho5JdMu1bC3cxsXqknsB+sKlP9Qv3MHjf2VkNkt3uV1u5tLjUqemX9FrP9QTbmjz91kNlRbyfJVfudS4PqD2P5Lxv9QTjVo8/denZUW4lX6e6eHAg5yfmLr/QQtLtu1RdcWHKyzGzIALG/iszC7DoUwIptJ5uGY976eiizbSqpTm8jsy9Fvjo4WDJvjms2vQa8ZXta4cnAEfVRI5XxnEwkHlkt7mNeLOF1E4rd6lUdGRjGD5BDiep0Del5nhCsYdqzxC+IuPPMfz4d6iSUMT8rADlqs7A7LpUhDGATqTcmOZKi1FbPObyO+1lvip44hZoWV4Y5D2UbEeK22CqWjkgJGYXtlR9MEgkAkaEiYXrXuaLA2XhaDqqgceK8vlZeqzicHTqCHsa6eYE++oW2KoliN2OI71g+JjxZwutb2rsfBNt4gpOGoDsx9Wkkyr6jr9ouzwYweVvPIKrqKWkbliwntv5LUasAmDLRoSI9Ymy6VpOG7svnFUpAvZua2fdzcbE4mHOHg0vnePM4f6WanuYF5EqmrNtxRdWLrHy8d/d4qxp9mvfnJkPP8Lq+wN36GEZlotgn4nm73x8x/IQBNguWqKmSofjkNz80V5FCyJuFgspRaFsREREREREREREREREREREWNj8BTrMLKzG1Gng4T6jkeousmPcw4mmx5LxzQ4WIWm7Q+zpjTnwjmNP+VWb4jD2cfM3ucysm7VnIwyOJHI4T4j5zUQ0MQN2gd+YUK+ltHDuyvwzfCGjqeUtA75mgD+YNR4o5RiLyHc7+zkaZ2HDhFuX8hSeGxjXNBPlPEEt/JxH1KrntDTYG4+ch6KU0kjNXfHb8zfcLBZJ47fmb7hETx2/M33CIrOKyva5viZJEZmuAcOxWcb8Dg617bjosXNxC17LV6+6QLszcWc3N1z/ALg4FXDNsADCYxbkftZQHUBJuHlZmy9hNZm8d9OsSfKXO0HtM+p0C1z7Vc63Qkt7PlvJZx0QF+ks7t+fdX8LsdjHZs9AjgDSFr88+vWFhLtOR7cN3D/2/CyZRsab2Hh+VN+O35m+4VWpieO35m+4RE8dvzN9wiKvit+Ye4RE8VvzD3CInit+Ye4RE8VvzD3CInit+Ye4RE8VvzD3CInit+Ye4RE8VvzD3CInit+Ye4RFR9UQYLZ4SbT16L0Wvmh5LWcU3aNQOY3wXTq2mMxjsQTHcK4hfs+NwcMVxx/CgSNqnC2SvbF+z3GVDNd1Kg3iMjHvPo0QJ55pHJSJtsMblFc9pNvC+fktMdA4/XbuA9lvuxtzsJhyHNph9QaVH+Yg82j4WHq0AqonrZ5xaRxI4blPip4o82NWwKKtyIiIiIiIiIiIi//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extBox 6"/>
          <p:cNvSpPr txBox="1"/>
          <p:nvPr/>
        </p:nvSpPr>
        <p:spPr>
          <a:xfrm>
            <a:off x="795647" y="1448790"/>
            <a:ext cx="2327563" cy="923330"/>
          </a:xfrm>
          <a:prstGeom prst="rect">
            <a:avLst/>
          </a:prstGeom>
          <a:noFill/>
        </p:spPr>
        <p:txBody>
          <a:bodyPr wrap="square" rtlCol="0">
            <a:spAutoFit/>
          </a:bodyPr>
          <a:lstStyle/>
          <a:p>
            <a:pPr lvl="0" algn="ctr"/>
            <a:r>
              <a:rPr lang="en-US" b="1" dirty="0">
                <a:latin typeface="Times New Roman" pitchFamily="18" charset="0"/>
                <a:cs typeface="Times New Roman" pitchFamily="18" charset="0"/>
              </a:rPr>
              <a:t>HIV has killed more than 35 million people worldwide.</a:t>
            </a:r>
            <a:endParaRPr lang="en-US" dirty="0">
              <a:latin typeface="Times New Roman" pitchFamily="18" charset="0"/>
              <a:cs typeface="Times New Roman" pitchFamily="18" charset="0"/>
            </a:endParaRPr>
          </a:p>
        </p:txBody>
      </p:sp>
      <p:sp>
        <p:nvSpPr>
          <p:cNvPr id="10" name="TextBox 9"/>
          <p:cNvSpPr txBox="1"/>
          <p:nvPr/>
        </p:nvSpPr>
        <p:spPr>
          <a:xfrm>
            <a:off x="6269167" y="1375535"/>
            <a:ext cx="2327563" cy="923330"/>
          </a:xfrm>
          <a:prstGeom prst="rect">
            <a:avLst/>
          </a:prstGeom>
          <a:noFill/>
        </p:spPr>
        <p:txBody>
          <a:bodyPr wrap="square" rtlCol="0">
            <a:spAutoFit/>
          </a:bodyPr>
          <a:lstStyle/>
          <a:p>
            <a:pPr lvl="0" algn="ctr"/>
            <a:r>
              <a:rPr lang="en-US" b="1" dirty="0">
                <a:solidFill>
                  <a:srgbClr val="FF0000"/>
                </a:solidFill>
                <a:latin typeface="Times New Roman" pitchFamily="18" charset="0"/>
                <a:cs typeface="Times New Roman" pitchFamily="18" charset="0"/>
              </a:rPr>
              <a:t>HIV/AIDS is most prevalent in sub-Saharan Africa.</a:t>
            </a:r>
          </a:p>
        </p:txBody>
      </p:sp>
      <p:sp>
        <p:nvSpPr>
          <p:cNvPr id="12" name="TextBox 11"/>
          <p:cNvSpPr txBox="1"/>
          <p:nvPr/>
        </p:nvSpPr>
        <p:spPr>
          <a:xfrm>
            <a:off x="1197106" y="4981705"/>
            <a:ext cx="2327563" cy="646331"/>
          </a:xfrm>
          <a:prstGeom prst="rect">
            <a:avLst/>
          </a:prstGeom>
          <a:noFill/>
        </p:spPr>
        <p:txBody>
          <a:bodyPr wrap="square" rtlCol="0">
            <a:spAutoFit/>
          </a:bodyPr>
          <a:lstStyle/>
          <a:p>
            <a:pPr lvl="0" algn="ctr"/>
            <a:r>
              <a:rPr lang="en-US" b="1" dirty="0">
                <a:solidFill>
                  <a:srgbClr val="EF4025"/>
                </a:solidFill>
                <a:latin typeface="Times New Roman" pitchFamily="18" charset="0"/>
                <a:cs typeface="Times New Roman" pitchFamily="18" charset="0"/>
              </a:rPr>
              <a:t>40 million people died during World War II.</a:t>
            </a:r>
          </a:p>
        </p:txBody>
      </p:sp>
      <p:sp>
        <p:nvSpPr>
          <p:cNvPr id="13" name="TextBox 12"/>
          <p:cNvSpPr txBox="1"/>
          <p:nvPr/>
        </p:nvSpPr>
        <p:spPr>
          <a:xfrm>
            <a:off x="6269166" y="4981705"/>
            <a:ext cx="2327563" cy="923330"/>
          </a:xfrm>
          <a:prstGeom prst="rect">
            <a:avLst/>
          </a:prstGeom>
          <a:noFill/>
        </p:spPr>
        <p:txBody>
          <a:bodyPr wrap="square" rtlCol="0">
            <a:spAutoFit/>
          </a:bodyPr>
          <a:lstStyle/>
          <a:p>
            <a:pPr lvl="0" algn="ctr"/>
            <a:r>
              <a:rPr lang="en-US" b="1" dirty="0">
                <a:latin typeface="Times New Roman" pitchFamily="18" charset="0"/>
                <a:cs typeface="Times New Roman" pitchFamily="18" charset="0"/>
              </a:rPr>
              <a:t>20 million people died worldwide during the flu epidemic of 1918.</a:t>
            </a:r>
          </a:p>
        </p:txBody>
      </p:sp>
    </p:spTree>
    <p:extLst>
      <p:ext uri="{BB962C8B-B14F-4D97-AF65-F5344CB8AC3E}">
        <p14:creationId xmlns:p14="http://schemas.microsoft.com/office/powerpoint/2010/main" val="3462174793"/>
      </p:ext>
    </p:extLst>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Past 35 Years: Challenges and Successes Globally</a:t>
            </a:r>
            <a:r>
              <a:rPr lang="en-US" b="0" dirty="0"/>
              <a:t> </a:t>
            </a:r>
            <a:br>
              <a:rPr lang="en-US" dirty="0"/>
            </a:br>
            <a:r>
              <a:rPr lang="en-US" dirty="0"/>
              <a:t> </a:t>
            </a:r>
          </a:p>
        </p:txBody>
      </p:sp>
      <p:graphicFrame>
        <p:nvGraphicFramePr>
          <p:cNvPr id="6" name="Diagram 5"/>
          <p:cNvGraphicFramePr/>
          <p:nvPr>
            <p:extLst>
              <p:ext uri="{D42A27DB-BD31-4B8C-83A1-F6EECF244321}">
                <p14:modId xmlns:p14="http://schemas.microsoft.com/office/powerpoint/2010/main" val="2838226703"/>
              </p:ext>
            </p:extLst>
          </p:nvPr>
        </p:nvGraphicFramePr>
        <p:xfrm>
          <a:off x="1222711" y="988829"/>
          <a:ext cx="6534013" cy="4846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7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8EE6848-55E1-4065-A7DC-A7FEEA2FDE3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E352D700-E44F-427E-925C-0FB2CE89205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15948504-53AC-46C6-B08A-BDB8CE95427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5C393399-CA22-4ED3-8C27-00814F87174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3A4F1F4-D622-4B06-A2E5-C4BFBB3529D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FB737671-D396-4581-BFDC-0F9ABAC11E9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1980s, continued</a:t>
            </a:r>
            <a:r>
              <a:rPr lang="en-US" b="0" dirty="0"/>
              <a:t> </a:t>
            </a:r>
            <a:br>
              <a:rPr lang="en-US" dirty="0"/>
            </a:br>
            <a:r>
              <a:rPr lang="en-US" dirty="0"/>
              <a:t> </a:t>
            </a:r>
          </a:p>
        </p:txBody>
      </p:sp>
      <p:graphicFrame>
        <p:nvGraphicFramePr>
          <p:cNvPr id="6" name="Diagram 5"/>
          <p:cNvGraphicFramePr/>
          <p:nvPr>
            <p:extLst>
              <p:ext uri="{D42A27DB-BD31-4B8C-83A1-F6EECF244321}">
                <p14:modId xmlns:p14="http://schemas.microsoft.com/office/powerpoint/2010/main" val="3781675940"/>
              </p:ext>
            </p:extLst>
          </p:nvPr>
        </p:nvGraphicFramePr>
        <p:xfrm>
          <a:off x="680484" y="1137683"/>
          <a:ext cx="8240232" cy="4816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584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0CD6284-741E-48FC-869C-ADCAACF3926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D321F8BC-2E1D-43C0-BBA1-3FB3F2BCB0D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3027BA6-8A7B-4F54-A9CD-C105E24EEA7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387E9715-CC27-4A80-BE37-8F82FB1C22E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AEA726B-5298-4028-96DB-1E03EAA2570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1A0E056D-BBCC-4EE4-9108-5178011CA60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EF42105B-7911-4E6F-B15A-A07E5848B65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43A0FEC5-A1FB-4C84-8D7C-FC3B51180EDE}"/>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33252CC0-583B-4819-B882-139792C567E8}"/>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1E7D4E08-93B2-4E0C-8C72-0B7994D3FF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1990s</a:t>
            </a:r>
            <a:br>
              <a:rPr lang="en-US" i="1" dirty="0"/>
            </a:br>
            <a:r>
              <a:rPr lang="en-US" dirty="0"/>
              <a:t> </a:t>
            </a:r>
          </a:p>
        </p:txBody>
      </p:sp>
      <p:sp>
        <p:nvSpPr>
          <p:cNvPr id="7" name="Freeform 6"/>
          <p:cNvSpPr/>
          <p:nvPr/>
        </p:nvSpPr>
        <p:spPr>
          <a:xfrm>
            <a:off x="2300927" y="1166651"/>
            <a:ext cx="1848978" cy="614418"/>
          </a:xfrm>
          <a:custGeom>
            <a:avLst/>
            <a:gdLst>
              <a:gd name="connsiteX0" fmla="*/ 0 w 2044480"/>
              <a:gd name="connsiteY0" fmla="*/ 0 h 614418"/>
              <a:gd name="connsiteX1" fmla="*/ 2044480 w 2044480"/>
              <a:gd name="connsiteY1" fmla="*/ 0 h 614418"/>
              <a:gd name="connsiteX2" fmla="*/ 2044480 w 2044480"/>
              <a:gd name="connsiteY2" fmla="*/ 614418 h 614418"/>
              <a:gd name="connsiteX3" fmla="*/ 0 w 2044480"/>
              <a:gd name="connsiteY3" fmla="*/ 614418 h 614418"/>
              <a:gd name="connsiteX4" fmla="*/ 0 w 2044480"/>
              <a:gd name="connsiteY4" fmla="*/ 0 h 61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480" h="614418">
                <a:moveTo>
                  <a:pt x="0" y="0"/>
                </a:moveTo>
                <a:lnTo>
                  <a:pt x="2044480" y="0"/>
                </a:lnTo>
                <a:lnTo>
                  <a:pt x="2044480" y="614418"/>
                </a:lnTo>
                <a:lnTo>
                  <a:pt x="0" y="614418"/>
                </a:lnTo>
                <a:lnTo>
                  <a:pt x="0" y="0"/>
                </a:lnTo>
                <a:close/>
              </a:path>
            </a:pathLst>
          </a:custGeom>
          <a:solidFill>
            <a:srgbClr val="CCCCC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1995: </a:t>
            </a:r>
          </a:p>
        </p:txBody>
      </p:sp>
      <p:sp>
        <p:nvSpPr>
          <p:cNvPr id="8" name="Freeform 7"/>
          <p:cNvSpPr/>
          <p:nvPr/>
        </p:nvSpPr>
        <p:spPr>
          <a:xfrm>
            <a:off x="2300927" y="1881962"/>
            <a:ext cx="1848979" cy="4025391"/>
          </a:xfrm>
          <a:custGeom>
            <a:avLst/>
            <a:gdLst>
              <a:gd name="connsiteX0" fmla="*/ 0 w 2044480"/>
              <a:gd name="connsiteY0" fmla="*/ 0 h 3299764"/>
              <a:gd name="connsiteX1" fmla="*/ 2044480 w 2044480"/>
              <a:gd name="connsiteY1" fmla="*/ 0 h 3299764"/>
              <a:gd name="connsiteX2" fmla="*/ 2044480 w 2044480"/>
              <a:gd name="connsiteY2" fmla="*/ 3299764 h 3299764"/>
              <a:gd name="connsiteX3" fmla="*/ 0 w 2044480"/>
              <a:gd name="connsiteY3" fmla="*/ 3299764 h 3299764"/>
              <a:gd name="connsiteX4" fmla="*/ 0 w 2044480"/>
              <a:gd name="connsiteY4" fmla="*/ 0 h 329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480" h="3299764">
                <a:moveTo>
                  <a:pt x="0" y="0"/>
                </a:moveTo>
                <a:lnTo>
                  <a:pt x="2044480" y="0"/>
                </a:lnTo>
                <a:lnTo>
                  <a:pt x="2044480" y="3299764"/>
                </a:lnTo>
                <a:lnTo>
                  <a:pt x="0" y="3299764"/>
                </a:lnTo>
                <a:lnTo>
                  <a:pt x="0" y="0"/>
                </a:lnTo>
                <a:close/>
              </a:path>
            </a:pathLst>
          </a:cu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First protease inhibitor (saquinavir) was approved in record time by the US Federal Drug Administration, ushering in a new era of highly active antiretroviral therapy (HAART).</a:t>
            </a:r>
          </a:p>
        </p:txBody>
      </p:sp>
      <p:sp>
        <p:nvSpPr>
          <p:cNvPr id="9" name="Freeform 8"/>
          <p:cNvSpPr/>
          <p:nvPr/>
        </p:nvSpPr>
        <p:spPr>
          <a:xfrm>
            <a:off x="4253023" y="1173809"/>
            <a:ext cx="2618092" cy="632862"/>
          </a:xfrm>
          <a:custGeom>
            <a:avLst/>
            <a:gdLst>
              <a:gd name="connsiteX0" fmla="*/ 0 w 2721209"/>
              <a:gd name="connsiteY0" fmla="*/ 0 h 743446"/>
              <a:gd name="connsiteX1" fmla="*/ 2721209 w 2721209"/>
              <a:gd name="connsiteY1" fmla="*/ 0 h 743446"/>
              <a:gd name="connsiteX2" fmla="*/ 2721209 w 2721209"/>
              <a:gd name="connsiteY2" fmla="*/ 743446 h 743446"/>
              <a:gd name="connsiteX3" fmla="*/ 0 w 2721209"/>
              <a:gd name="connsiteY3" fmla="*/ 743446 h 743446"/>
              <a:gd name="connsiteX4" fmla="*/ 0 w 2721209"/>
              <a:gd name="connsiteY4" fmla="*/ 0 h 743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09" h="743446">
                <a:moveTo>
                  <a:pt x="0" y="0"/>
                </a:moveTo>
                <a:lnTo>
                  <a:pt x="2721209" y="0"/>
                </a:lnTo>
                <a:lnTo>
                  <a:pt x="2721209" y="743446"/>
                </a:lnTo>
                <a:lnTo>
                  <a:pt x="0" y="743446"/>
                </a:lnTo>
                <a:lnTo>
                  <a:pt x="0" y="0"/>
                </a:lnTo>
                <a:close/>
              </a:path>
            </a:pathLst>
          </a:custGeom>
          <a:solidFill>
            <a:srgbClr val="CCCCC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1996:</a:t>
            </a:r>
          </a:p>
        </p:txBody>
      </p:sp>
      <p:sp>
        <p:nvSpPr>
          <p:cNvPr id="10" name="Freeform 9"/>
          <p:cNvSpPr/>
          <p:nvPr/>
        </p:nvSpPr>
        <p:spPr>
          <a:xfrm>
            <a:off x="4253023" y="1881963"/>
            <a:ext cx="2618092" cy="4025392"/>
          </a:xfrm>
          <a:custGeom>
            <a:avLst/>
            <a:gdLst>
              <a:gd name="connsiteX0" fmla="*/ 0 w 2721209"/>
              <a:gd name="connsiteY0" fmla="*/ 0 h 3992719"/>
              <a:gd name="connsiteX1" fmla="*/ 2721209 w 2721209"/>
              <a:gd name="connsiteY1" fmla="*/ 0 h 3992719"/>
              <a:gd name="connsiteX2" fmla="*/ 2721209 w 2721209"/>
              <a:gd name="connsiteY2" fmla="*/ 3992719 h 3992719"/>
              <a:gd name="connsiteX3" fmla="*/ 0 w 2721209"/>
              <a:gd name="connsiteY3" fmla="*/ 3992719 h 3992719"/>
              <a:gd name="connsiteX4" fmla="*/ 0 w 2721209"/>
              <a:gd name="connsiteY4" fmla="*/ 0 h 3992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09" h="3992719">
                <a:moveTo>
                  <a:pt x="0" y="0"/>
                </a:moveTo>
                <a:lnTo>
                  <a:pt x="2721209" y="0"/>
                </a:lnTo>
                <a:lnTo>
                  <a:pt x="2721209" y="3992719"/>
                </a:lnTo>
                <a:lnTo>
                  <a:pt x="0" y="3992719"/>
                </a:lnTo>
                <a:lnTo>
                  <a:pt x="0" y="0"/>
                </a:lnTo>
                <a:close/>
              </a:path>
            </a:pathLst>
          </a:cu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The Joint United Nations Programme on AIDS (UNAIDS) is established.</a:t>
            </a:r>
          </a:p>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Patients show success in using a combination of several types of treatment medications called antiretrovirals (ARVs).</a:t>
            </a:r>
          </a:p>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The World Health Organization (WHO) releases the first medical guidelines to prevent perinatal transmission of HIV.</a:t>
            </a:r>
          </a:p>
        </p:txBody>
      </p:sp>
      <p:sp>
        <p:nvSpPr>
          <p:cNvPr id="11" name="Freeform 10"/>
          <p:cNvSpPr/>
          <p:nvPr/>
        </p:nvSpPr>
        <p:spPr>
          <a:xfrm>
            <a:off x="6943060" y="1187916"/>
            <a:ext cx="1552954" cy="614418"/>
          </a:xfrm>
          <a:custGeom>
            <a:avLst/>
            <a:gdLst>
              <a:gd name="connsiteX0" fmla="*/ 0 w 2044480"/>
              <a:gd name="connsiteY0" fmla="*/ 0 h 614418"/>
              <a:gd name="connsiteX1" fmla="*/ 2044480 w 2044480"/>
              <a:gd name="connsiteY1" fmla="*/ 0 h 614418"/>
              <a:gd name="connsiteX2" fmla="*/ 2044480 w 2044480"/>
              <a:gd name="connsiteY2" fmla="*/ 614418 h 614418"/>
              <a:gd name="connsiteX3" fmla="*/ 0 w 2044480"/>
              <a:gd name="connsiteY3" fmla="*/ 614418 h 614418"/>
              <a:gd name="connsiteX4" fmla="*/ 0 w 2044480"/>
              <a:gd name="connsiteY4" fmla="*/ 0 h 61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480" h="614418">
                <a:moveTo>
                  <a:pt x="0" y="0"/>
                </a:moveTo>
                <a:lnTo>
                  <a:pt x="2044480" y="0"/>
                </a:lnTo>
                <a:lnTo>
                  <a:pt x="2044480" y="614418"/>
                </a:lnTo>
                <a:lnTo>
                  <a:pt x="0" y="614418"/>
                </a:lnTo>
                <a:lnTo>
                  <a:pt x="0" y="0"/>
                </a:lnTo>
                <a:close/>
              </a:path>
            </a:pathLst>
          </a:custGeom>
          <a:solidFill>
            <a:srgbClr val="CCCCC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1997:</a:t>
            </a:r>
          </a:p>
        </p:txBody>
      </p:sp>
      <p:sp>
        <p:nvSpPr>
          <p:cNvPr id="12" name="Freeform 11"/>
          <p:cNvSpPr/>
          <p:nvPr/>
        </p:nvSpPr>
        <p:spPr>
          <a:xfrm>
            <a:off x="6943060" y="1881963"/>
            <a:ext cx="1563592" cy="4025390"/>
          </a:xfrm>
          <a:custGeom>
            <a:avLst/>
            <a:gdLst>
              <a:gd name="connsiteX0" fmla="*/ 0 w 2044480"/>
              <a:gd name="connsiteY0" fmla="*/ 0 h 3299764"/>
              <a:gd name="connsiteX1" fmla="*/ 2044480 w 2044480"/>
              <a:gd name="connsiteY1" fmla="*/ 0 h 3299764"/>
              <a:gd name="connsiteX2" fmla="*/ 2044480 w 2044480"/>
              <a:gd name="connsiteY2" fmla="*/ 3299764 h 3299764"/>
              <a:gd name="connsiteX3" fmla="*/ 0 w 2044480"/>
              <a:gd name="connsiteY3" fmla="*/ 3299764 h 3299764"/>
              <a:gd name="connsiteX4" fmla="*/ 0 w 2044480"/>
              <a:gd name="connsiteY4" fmla="*/ 0 h 329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480" h="3299764">
                <a:moveTo>
                  <a:pt x="0" y="0"/>
                </a:moveTo>
                <a:lnTo>
                  <a:pt x="2044480" y="0"/>
                </a:lnTo>
                <a:lnTo>
                  <a:pt x="2044480" y="3299764"/>
                </a:lnTo>
                <a:lnTo>
                  <a:pt x="0" y="3299764"/>
                </a:lnTo>
                <a:lnTo>
                  <a:pt x="0" y="0"/>
                </a:lnTo>
                <a:close/>
              </a:path>
            </a:pathLst>
          </a:cu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An estimated 22 million people are living with HIV worldwide.</a:t>
            </a:r>
          </a:p>
          <a:p>
            <a:pPr marL="171450" lvl="1" indent="-171450" algn="l" defTabSz="755650" rtl="0">
              <a:lnSpc>
                <a:spcPct val="90000"/>
              </a:lnSpc>
              <a:spcBef>
                <a:spcPct val="0"/>
              </a:spcBef>
              <a:spcAft>
                <a:spcPct val="15000"/>
              </a:spcAft>
              <a:buChar char="••"/>
            </a:pPr>
            <a:r>
              <a:rPr lang="en-US" sz="1700" kern="1200" dirty="0">
                <a:latin typeface="Times New Roman" pitchFamily="18" charset="0"/>
                <a:cs typeface="Times New Roman" pitchFamily="18" charset="0"/>
              </a:rPr>
              <a:t>Nevirapine research for the prevention of perinatal transmission starts in Uganda.</a:t>
            </a:r>
          </a:p>
        </p:txBody>
      </p:sp>
      <p:sp>
        <p:nvSpPr>
          <p:cNvPr id="13" name="Freeform 12"/>
          <p:cNvSpPr/>
          <p:nvPr/>
        </p:nvSpPr>
        <p:spPr>
          <a:xfrm>
            <a:off x="577856" y="1166651"/>
            <a:ext cx="1623084" cy="614418"/>
          </a:xfrm>
          <a:custGeom>
            <a:avLst/>
            <a:gdLst>
              <a:gd name="connsiteX0" fmla="*/ 0 w 2044480"/>
              <a:gd name="connsiteY0" fmla="*/ 0 h 614418"/>
              <a:gd name="connsiteX1" fmla="*/ 2044480 w 2044480"/>
              <a:gd name="connsiteY1" fmla="*/ 0 h 614418"/>
              <a:gd name="connsiteX2" fmla="*/ 2044480 w 2044480"/>
              <a:gd name="connsiteY2" fmla="*/ 614418 h 614418"/>
              <a:gd name="connsiteX3" fmla="*/ 0 w 2044480"/>
              <a:gd name="connsiteY3" fmla="*/ 614418 h 614418"/>
              <a:gd name="connsiteX4" fmla="*/ 0 w 2044480"/>
              <a:gd name="connsiteY4" fmla="*/ 0 h 61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480" h="614418">
                <a:moveTo>
                  <a:pt x="0" y="0"/>
                </a:moveTo>
                <a:lnTo>
                  <a:pt x="2044480" y="0"/>
                </a:lnTo>
                <a:lnTo>
                  <a:pt x="2044480" y="614418"/>
                </a:lnTo>
                <a:lnTo>
                  <a:pt x="0" y="614418"/>
                </a:lnTo>
                <a:lnTo>
                  <a:pt x="0" y="0"/>
                </a:lnTo>
                <a:close/>
              </a:path>
            </a:pathLst>
          </a:custGeom>
          <a:solidFill>
            <a:srgbClr val="CCCCC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1994:</a:t>
            </a:r>
          </a:p>
        </p:txBody>
      </p:sp>
      <p:sp>
        <p:nvSpPr>
          <p:cNvPr id="14" name="Freeform 13"/>
          <p:cNvSpPr/>
          <p:nvPr/>
        </p:nvSpPr>
        <p:spPr>
          <a:xfrm>
            <a:off x="577856" y="1860698"/>
            <a:ext cx="1623084" cy="4025390"/>
          </a:xfrm>
          <a:custGeom>
            <a:avLst/>
            <a:gdLst>
              <a:gd name="connsiteX0" fmla="*/ 0 w 2044480"/>
              <a:gd name="connsiteY0" fmla="*/ 0 h 3299764"/>
              <a:gd name="connsiteX1" fmla="*/ 2044480 w 2044480"/>
              <a:gd name="connsiteY1" fmla="*/ 0 h 3299764"/>
              <a:gd name="connsiteX2" fmla="*/ 2044480 w 2044480"/>
              <a:gd name="connsiteY2" fmla="*/ 3299764 h 3299764"/>
              <a:gd name="connsiteX3" fmla="*/ 0 w 2044480"/>
              <a:gd name="connsiteY3" fmla="*/ 3299764 h 3299764"/>
              <a:gd name="connsiteX4" fmla="*/ 0 w 2044480"/>
              <a:gd name="connsiteY4" fmla="*/ 0 h 329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480" h="3299764">
                <a:moveTo>
                  <a:pt x="0" y="0"/>
                </a:moveTo>
                <a:lnTo>
                  <a:pt x="2044480" y="0"/>
                </a:lnTo>
                <a:lnTo>
                  <a:pt x="2044480" y="3299764"/>
                </a:lnTo>
                <a:lnTo>
                  <a:pt x="0" y="3299764"/>
                </a:lnTo>
                <a:lnTo>
                  <a:pt x="0" y="0"/>
                </a:lnTo>
                <a:close/>
              </a:path>
            </a:pathLst>
          </a:cu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dirty="0">
                <a:latin typeface="Times New Roman" pitchFamily="18" charset="0"/>
                <a:cs typeface="Times New Roman" pitchFamily="18" charset="0"/>
              </a:rPr>
              <a:t>Study 076 of t</a:t>
            </a:r>
            <a:r>
              <a:rPr lang="en-US" sz="1700" kern="1200" dirty="0">
                <a:latin typeface="Times New Roman" pitchFamily="18" charset="0"/>
                <a:cs typeface="Times New Roman" pitchFamily="18" charset="0"/>
              </a:rPr>
              <a:t>he Pediatric AIDS Clinical Trials Group found that AZT treatment of pregnant women decreased the rate of HIV transmission to newborns from about 25% to 8%.</a:t>
            </a:r>
          </a:p>
        </p:txBody>
      </p:sp>
    </p:spTree>
    <p:extLst>
      <p:ext uri="{BB962C8B-B14F-4D97-AF65-F5344CB8AC3E}">
        <p14:creationId xmlns:p14="http://schemas.microsoft.com/office/powerpoint/2010/main" val="23777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2000-2007</a:t>
            </a:r>
            <a:r>
              <a:rPr lang="en-US" b="0" dirty="0"/>
              <a:t> </a:t>
            </a:r>
            <a:br>
              <a:rPr lang="en-US" i="1" dirty="0"/>
            </a:br>
            <a:r>
              <a:rPr lang="en-US" dirty="0"/>
              <a:t> </a:t>
            </a:r>
          </a:p>
        </p:txBody>
      </p:sp>
      <p:graphicFrame>
        <p:nvGraphicFramePr>
          <p:cNvPr id="8" name="Diagram 7"/>
          <p:cNvGraphicFramePr/>
          <p:nvPr>
            <p:extLst>
              <p:ext uri="{D42A27DB-BD31-4B8C-83A1-F6EECF244321}">
                <p14:modId xmlns:p14="http://schemas.microsoft.com/office/powerpoint/2010/main" val="3950088729"/>
              </p:ext>
            </p:extLst>
          </p:nvPr>
        </p:nvGraphicFramePr>
        <p:xfrm>
          <a:off x="744279" y="1137684"/>
          <a:ext cx="7772399" cy="4657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702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730AA9F-C902-46F0-AA21-0CC26F9DA0D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4E97F2EC-B679-4043-9A77-A9FB9F9125C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74F42010-D837-49DB-8732-1EA2F1C1842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80FE580B-CA97-49AA-8F62-D71724F1BC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CE2F4D2E-2D8A-4E3F-82A4-2B0EC84745D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1D4021F2-7803-4E3E-A1FB-BD027EC2C3E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58EBFBA2-2766-49D4-9357-004AE4AFE25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AE120E3F-DD70-41C7-B720-AAAB2A54FB4B}"/>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graphicEl>
                                              <a:dgm id="{D06ABC3F-57DD-4B99-9F94-8F97ABF1B87E}"/>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8E37A8C1-47B3-4AB2-8FDE-996B650402D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graphicEl>
                                              <a:dgm id="{1103671D-F281-4227-B00D-EEE787F0B3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2009-2010</a:t>
            </a:r>
          </a:p>
        </p:txBody>
      </p:sp>
      <p:sp>
        <p:nvSpPr>
          <p:cNvPr id="14" name="Freeform 13"/>
          <p:cNvSpPr/>
          <p:nvPr/>
        </p:nvSpPr>
        <p:spPr>
          <a:xfrm>
            <a:off x="701749" y="1577627"/>
            <a:ext cx="1446434" cy="1676447"/>
          </a:xfrm>
          <a:custGeom>
            <a:avLst/>
            <a:gdLst>
              <a:gd name="connsiteX0" fmla="*/ 0 w 2066334"/>
              <a:gd name="connsiteY0" fmla="*/ 0 h 1446434"/>
              <a:gd name="connsiteX1" fmla="*/ 1343117 w 2066334"/>
              <a:gd name="connsiteY1" fmla="*/ 0 h 1446434"/>
              <a:gd name="connsiteX2" fmla="*/ 2066334 w 2066334"/>
              <a:gd name="connsiteY2" fmla="*/ 723217 h 1446434"/>
              <a:gd name="connsiteX3" fmla="*/ 1343117 w 2066334"/>
              <a:gd name="connsiteY3" fmla="*/ 1446434 h 1446434"/>
              <a:gd name="connsiteX4" fmla="*/ 0 w 2066334"/>
              <a:gd name="connsiteY4" fmla="*/ 1446434 h 1446434"/>
              <a:gd name="connsiteX5" fmla="*/ 723217 w 2066334"/>
              <a:gd name="connsiteY5" fmla="*/ 723217 h 1446434"/>
              <a:gd name="connsiteX6" fmla="*/ 0 w 2066334"/>
              <a:gd name="connsiteY6" fmla="*/ 0 h 144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334" h="1446434">
                <a:moveTo>
                  <a:pt x="2066333" y="0"/>
                </a:moveTo>
                <a:lnTo>
                  <a:pt x="2066333" y="940182"/>
                </a:lnTo>
                <a:lnTo>
                  <a:pt x="1033167" y="1446434"/>
                </a:lnTo>
                <a:lnTo>
                  <a:pt x="1" y="940182"/>
                </a:lnTo>
                <a:lnTo>
                  <a:pt x="1" y="0"/>
                </a:lnTo>
                <a:lnTo>
                  <a:pt x="1033167" y="506252"/>
                </a:lnTo>
                <a:lnTo>
                  <a:pt x="2066333" y="0"/>
                </a:lnTo>
                <a:close/>
              </a:path>
            </a:pathLst>
          </a:custGeom>
          <a:solidFill>
            <a:srgbClr val="CCCCC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738458" rIns="15240" bIns="738457"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2009:</a:t>
            </a:r>
          </a:p>
        </p:txBody>
      </p:sp>
      <p:sp>
        <p:nvSpPr>
          <p:cNvPr id="15" name="Freeform 14"/>
          <p:cNvSpPr/>
          <p:nvPr/>
        </p:nvSpPr>
        <p:spPr>
          <a:xfrm>
            <a:off x="2148183" y="1573398"/>
            <a:ext cx="6448546" cy="1393086"/>
          </a:xfrm>
          <a:custGeom>
            <a:avLst/>
            <a:gdLst>
              <a:gd name="connsiteX0" fmla="*/ 157757 w 946521"/>
              <a:gd name="connsiteY0" fmla="*/ 0 h 6448546"/>
              <a:gd name="connsiteX1" fmla="*/ 788764 w 946521"/>
              <a:gd name="connsiteY1" fmla="*/ 0 h 6448546"/>
              <a:gd name="connsiteX2" fmla="*/ 946521 w 946521"/>
              <a:gd name="connsiteY2" fmla="*/ 157757 h 6448546"/>
              <a:gd name="connsiteX3" fmla="*/ 946521 w 946521"/>
              <a:gd name="connsiteY3" fmla="*/ 6448546 h 6448546"/>
              <a:gd name="connsiteX4" fmla="*/ 946521 w 946521"/>
              <a:gd name="connsiteY4" fmla="*/ 6448546 h 6448546"/>
              <a:gd name="connsiteX5" fmla="*/ 0 w 946521"/>
              <a:gd name="connsiteY5" fmla="*/ 6448546 h 6448546"/>
              <a:gd name="connsiteX6" fmla="*/ 0 w 946521"/>
              <a:gd name="connsiteY6" fmla="*/ 6448546 h 6448546"/>
              <a:gd name="connsiteX7" fmla="*/ 0 w 946521"/>
              <a:gd name="connsiteY7" fmla="*/ 157757 h 6448546"/>
              <a:gd name="connsiteX8" fmla="*/ 157757 w 946521"/>
              <a:gd name="connsiteY8" fmla="*/ 0 h 644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21" h="6448546">
                <a:moveTo>
                  <a:pt x="946521" y="1074784"/>
                </a:moveTo>
                <a:lnTo>
                  <a:pt x="946521" y="5373762"/>
                </a:lnTo>
                <a:cubicBezTo>
                  <a:pt x="946521" y="5967348"/>
                  <a:pt x="936154" y="6448543"/>
                  <a:pt x="923365" y="6448543"/>
                </a:cubicBezTo>
                <a:lnTo>
                  <a:pt x="0" y="6448543"/>
                </a:lnTo>
                <a:lnTo>
                  <a:pt x="0" y="6448543"/>
                </a:lnTo>
                <a:lnTo>
                  <a:pt x="0" y="3"/>
                </a:lnTo>
                <a:lnTo>
                  <a:pt x="0" y="3"/>
                </a:lnTo>
                <a:lnTo>
                  <a:pt x="923365" y="3"/>
                </a:lnTo>
                <a:cubicBezTo>
                  <a:pt x="936154" y="3"/>
                  <a:pt x="946521" y="481198"/>
                  <a:pt x="946521" y="1074784"/>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56365" rIns="56365" bIns="56366" numCol="1" spcCol="1270" anchor="ctr" anchorCtr="0">
            <a:noAutofit/>
          </a:bodyPr>
          <a:lstStyle/>
          <a:p>
            <a:pPr marL="171450" lvl="1" indent="-171450" algn="l" defTabSz="711200" rtl="0">
              <a:lnSpc>
                <a:spcPct val="90000"/>
              </a:lnSpc>
              <a:spcBef>
                <a:spcPct val="0"/>
              </a:spcBef>
              <a:spcAft>
                <a:spcPct val="15000"/>
              </a:spcAft>
              <a:buChar char="••"/>
            </a:pPr>
            <a:r>
              <a:rPr lang="en-US" kern="1200" dirty="0">
                <a:latin typeface="Times New Roman" pitchFamily="18" charset="0"/>
                <a:cs typeface="Times New Roman" pitchFamily="18" charset="0"/>
              </a:rPr>
              <a:t>RV144 shows an HIV vaccine regimen is approximately 32% effective in preventing HIV acquisition, which shows that a preventive vaccine against HIV is possible.</a:t>
            </a:r>
          </a:p>
        </p:txBody>
      </p:sp>
      <p:sp>
        <p:nvSpPr>
          <p:cNvPr id="16" name="Freeform 15"/>
          <p:cNvSpPr/>
          <p:nvPr/>
        </p:nvSpPr>
        <p:spPr>
          <a:xfrm>
            <a:off x="701749" y="3179867"/>
            <a:ext cx="1446434" cy="2419989"/>
          </a:xfrm>
          <a:custGeom>
            <a:avLst/>
            <a:gdLst>
              <a:gd name="connsiteX0" fmla="*/ 0 w 2066334"/>
              <a:gd name="connsiteY0" fmla="*/ 0 h 1446434"/>
              <a:gd name="connsiteX1" fmla="*/ 1343117 w 2066334"/>
              <a:gd name="connsiteY1" fmla="*/ 0 h 1446434"/>
              <a:gd name="connsiteX2" fmla="*/ 2066334 w 2066334"/>
              <a:gd name="connsiteY2" fmla="*/ 723217 h 1446434"/>
              <a:gd name="connsiteX3" fmla="*/ 1343117 w 2066334"/>
              <a:gd name="connsiteY3" fmla="*/ 1446434 h 1446434"/>
              <a:gd name="connsiteX4" fmla="*/ 0 w 2066334"/>
              <a:gd name="connsiteY4" fmla="*/ 1446434 h 1446434"/>
              <a:gd name="connsiteX5" fmla="*/ 723217 w 2066334"/>
              <a:gd name="connsiteY5" fmla="*/ 723217 h 1446434"/>
              <a:gd name="connsiteX6" fmla="*/ 0 w 2066334"/>
              <a:gd name="connsiteY6" fmla="*/ 0 h 144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334" h="1446434">
                <a:moveTo>
                  <a:pt x="2066333" y="0"/>
                </a:moveTo>
                <a:lnTo>
                  <a:pt x="2066333" y="940182"/>
                </a:lnTo>
                <a:lnTo>
                  <a:pt x="1033167" y="1446434"/>
                </a:lnTo>
                <a:lnTo>
                  <a:pt x="1" y="940182"/>
                </a:lnTo>
                <a:lnTo>
                  <a:pt x="1" y="0"/>
                </a:lnTo>
                <a:lnTo>
                  <a:pt x="1033167" y="506252"/>
                </a:lnTo>
                <a:lnTo>
                  <a:pt x="2066333" y="0"/>
                </a:lnTo>
                <a:close/>
              </a:path>
            </a:pathLst>
          </a:custGeom>
          <a:solidFill>
            <a:srgbClr val="CCCCC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738457" rIns="15240" bIns="738457"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2010:</a:t>
            </a:r>
          </a:p>
        </p:txBody>
      </p:sp>
      <p:sp>
        <p:nvSpPr>
          <p:cNvPr id="17" name="Freeform 16"/>
          <p:cNvSpPr/>
          <p:nvPr/>
        </p:nvSpPr>
        <p:spPr>
          <a:xfrm>
            <a:off x="2148183" y="3179867"/>
            <a:ext cx="6448546" cy="2317166"/>
          </a:xfrm>
          <a:custGeom>
            <a:avLst/>
            <a:gdLst>
              <a:gd name="connsiteX0" fmla="*/ 341745 w 2050430"/>
              <a:gd name="connsiteY0" fmla="*/ 0 h 6448546"/>
              <a:gd name="connsiteX1" fmla="*/ 1708685 w 2050430"/>
              <a:gd name="connsiteY1" fmla="*/ 0 h 6448546"/>
              <a:gd name="connsiteX2" fmla="*/ 2050430 w 2050430"/>
              <a:gd name="connsiteY2" fmla="*/ 341745 h 6448546"/>
              <a:gd name="connsiteX3" fmla="*/ 2050430 w 2050430"/>
              <a:gd name="connsiteY3" fmla="*/ 6448546 h 6448546"/>
              <a:gd name="connsiteX4" fmla="*/ 2050430 w 2050430"/>
              <a:gd name="connsiteY4" fmla="*/ 6448546 h 6448546"/>
              <a:gd name="connsiteX5" fmla="*/ 0 w 2050430"/>
              <a:gd name="connsiteY5" fmla="*/ 6448546 h 6448546"/>
              <a:gd name="connsiteX6" fmla="*/ 0 w 2050430"/>
              <a:gd name="connsiteY6" fmla="*/ 6448546 h 6448546"/>
              <a:gd name="connsiteX7" fmla="*/ 0 w 2050430"/>
              <a:gd name="connsiteY7" fmla="*/ 341745 h 6448546"/>
              <a:gd name="connsiteX8" fmla="*/ 341745 w 2050430"/>
              <a:gd name="connsiteY8" fmla="*/ 0 h 644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430" h="6448546">
                <a:moveTo>
                  <a:pt x="2050430" y="1074779"/>
                </a:moveTo>
                <a:lnTo>
                  <a:pt x="2050430" y="5373767"/>
                </a:lnTo>
                <a:cubicBezTo>
                  <a:pt x="2050430" y="5967353"/>
                  <a:pt x="2001780" y="6448546"/>
                  <a:pt x="1941766" y="6448546"/>
                </a:cubicBezTo>
                <a:lnTo>
                  <a:pt x="0" y="6448546"/>
                </a:lnTo>
                <a:lnTo>
                  <a:pt x="0" y="6448546"/>
                </a:lnTo>
                <a:lnTo>
                  <a:pt x="0" y="0"/>
                </a:lnTo>
                <a:lnTo>
                  <a:pt x="0" y="0"/>
                </a:lnTo>
                <a:lnTo>
                  <a:pt x="1941766" y="0"/>
                </a:lnTo>
                <a:cubicBezTo>
                  <a:pt x="2001780" y="0"/>
                  <a:pt x="2050430" y="481193"/>
                  <a:pt x="2050430" y="107477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110254" rIns="110254" bIns="110254" numCol="1" spcCol="1270" anchor="ctr" anchorCtr="0">
            <a:noAutofit/>
          </a:bodyPr>
          <a:lstStyle/>
          <a:p>
            <a:pPr marL="171450" lvl="1" indent="-171450" defTabSz="711200">
              <a:lnSpc>
                <a:spcPct val="90000"/>
              </a:lnSpc>
              <a:spcBef>
                <a:spcPct val="0"/>
              </a:spcBef>
              <a:spcAft>
                <a:spcPct val="15000"/>
              </a:spcAft>
              <a:buChar char="••"/>
            </a:pPr>
            <a:r>
              <a:rPr lang="en-US" kern="1200" dirty="0">
                <a:latin typeface="Times New Roman" pitchFamily="18" charset="0"/>
                <a:cs typeface="Times New Roman" pitchFamily="18" charset="0"/>
              </a:rPr>
              <a:t>Researchers conduct the iPrEx clinical trial showing a 44% reduction in new HIV cases among HIV-negative participants if they took a daily dose of Truvada® (also known as TDF/FTC). </a:t>
            </a:r>
            <a:r>
              <a:rPr lang="en-US" dirty="0">
                <a:latin typeface="Times New Roman" pitchFamily="18" charset="0"/>
                <a:cs typeface="Times New Roman" pitchFamily="18" charset="0"/>
              </a:rPr>
              <a:t>This is </a:t>
            </a:r>
            <a:r>
              <a:rPr lang="en-US" kern="1200" dirty="0">
                <a:latin typeface="Times New Roman" pitchFamily="18" charset="0"/>
                <a:cs typeface="Times New Roman" pitchFamily="18" charset="0"/>
              </a:rPr>
              <a:t>one of several </a:t>
            </a:r>
            <a:r>
              <a:rPr lang="en-US" dirty="0">
                <a:latin typeface="Times New Roman" panose="02020603050405020304" pitchFamily="18" charset="0"/>
                <a:cs typeface="Times New Roman" panose="02020603050405020304" pitchFamily="18" charset="0"/>
              </a:rPr>
              <a:t>clinical trials</a:t>
            </a:r>
            <a:r>
              <a:rPr lang="en-US" kern="1200" dirty="0">
                <a:latin typeface="Times New Roman" pitchFamily="18" charset="0"/>
                <a:cs typeface="Times New Roman" pitchFamily="18" charset="0"/>
              </a:rPr>
              <a:t> providing proof of concept for pre-Exposure Prophylaxis (</a:t>
            </a:r>
            <a:r>
              <a:rPr lang="en-US" kern="1200" dirty="0" err="1">
                <a:latin typeface="Times New Roman" pitchFamily="18" charset="0"/>
                <a:cs typeface="Times New Roman" pitchFamily="18" charset="0"/>
              </a:rPr>
              <a:t>PrEP</a:t>
            </a:r>
            <a:r>
              <a:rPr lang="en-US" kern="1200" dirty="0">
                <a:latin typeface="Times New Roman" pitchFamily="18" charset="0"/>
                <a:cs typeface="Times New Roman" pitchFamily="18" charset="0"/>
              </a:rPr>
              <a:t>).</a:t>
            </a:r>
          </a:p>
          <a:p>
            <a:pPr marL="171450" lvl="1" indent="-171450" algn="l" defTabSz="711200" rtl="0">
              <a:lnSpc>
                <a:spcPct val="90000"/>
              </a:lnSpc>
              <a:spcBef>
                <a:spcPct val="0"/>
              </a:spcBef>
              <a:spcAft>
                <a:spcPct val="15000"/>
              </a:spcAft>
              <a:buChar char="••"/>
            </a:pPr>
            <a:r>
              <a:rPr lang="en-US" kern="1200" dirty="0">
                <a:latin typeface="Times New Roman" pitchFamily="18" charset="0"/>
                <a:cs typeface="Times New Roman" pitchFamily="18" charset="0"/>
              </a:rPr>
              <a:t>CAPRISA 004 research shows there were 39% fewer </a:t>
            </a:r>
            <a:r>
              <a:rPr lang="en-US" dirty="0">
                <a:latin typeface="Times New Roman" pitchFamily="18" charset="0"/>
                <a:cs typeface="Times New Roman" pitchFamily="18" charset="0"/>
              </a:rPr>
              <a:t>new HIV cases</a:t>
            </a:r>
            <a:r>
              <a:rPr lang="en-US" kern="1200" dirty="0">
                <a:latin typeface="Times New Roman" pitchFamily="18" charset="0"/>
                <a:cs typeface="Times New Roman" pitchFamily="18" charset="0"/>
              </a:rPr>
              <a:t> among women who used 1% tenofovir gel before and after sex (proof of concept for a vaginal microbicide).</a:t>
            </a:r>
          </a:p>
        </p:txBody>
      </p:sp>
    </p:spTree>
    <p:extLst>
      <p:ext uri="{BB962C8B-B14F-4D97-AF65-F5344CB8AC3E}">
        <p14:creationId xmlns:p14="http://schemas.microsoft.com/office/powerpoint/2010/main" val="186278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Will We Do in This Workshop?</a:t>
            </a:r>
          </a:p>
        </p:txBody>
      </p:sp>
      <p:sp>
        <p:nvSpPr>
          <p:cNvPr id="5" name="TextBox 4"/>
          <p:cNvSpPr txBox="1"/>
          <p:nvPr/>
        </p:nvSpPr>
        <p:spPr>
          <a:xfrm>
            <a:off x="689292" y="1217171"/>
            <a:ext cx="8367249" cy="369332"/>
          </a:xfrm>
          <a:prstGeom prst="rect">
            <a:avLst/>
          </a:prstGeom>
          <a:noFill/>
        </p:spPr>
        <p:txBody>
          <a:bodyPr wrap="square" rtlCol="0">
            <a:spAutoFit/>
          </a:bodyPr>
          <a:lstStyle/>
          <a:p>
            <a:endParaRPr lang="en-US" dirty="0"/>
          </a:p>
        </p:txBody>
      </p:sp>
      <p:sp>
        <p:nvSpPr>
          <p:cNvPr id="6" name="Freeform 5"/>
          <p:cNvSpPr/>
          <p:nvPr/>
        </p:nvSpPr>
        <p:spPr>
          <a:xfrm>
            <a:off x="333427" y="1232112"/>
            <a:ext cx="8161987"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7" name="Oval 6"/>
          <p:cNvSpPr/>
          <p:nvPr/>
        </p:nvSpPr>
        <p:spPr>
          <a:xfrm>
            <a:off x="47123" y="11599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Freeform 7"/>
          <p:cNvSpPr/>
          <p:nvPr/>
        </p:nvSpPr>
        <p:spPr>
          <a:xfrm>
            <a:off x="748265" y="1919645"/>
            <a:ext cx="7747150"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9" name="Oval 8"/>
          <p:cNvSpPr/>
          <p:nvPr/>
        </p:nvSpPr>
        <p:spPr>
          <a:xfrm>
            <a:off x="461961" y="18474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975595" y="2606673"/>
            <a:ext cx="7519822"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11" name="Oval 10"/>
          <p:cNvSpPr/>
          <p:nvPr/>
        </p:nvSpPr>
        <p:spPr>
          <a:xfrm>
            <a:off x="689290" y="25344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135639" y="3342715"/>
            <a:ext cx="7359775" cy="702858"/>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3" name="Oval 12"/>
          <p:cNvSpPr/>
          <p:nvPr/>
        </p:nvSpPr>
        <p:spPr>
          <a:xfrm>
            <a:off x="762024" y="3407841"/>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Text Placeholder 82"/>
          <p:cNvSpPr txBox="1">
            <a:spLocks/>
          </p:cNvSpPr>
          <p:nvPr/>
        </p:nvSpPr>
        <p:spPr>
          <a:xfrm>
            <a:off x="619732" y="1217298"/>
            <a:ext cx="8436956" cy="457200"/>
          </a:xfrm>
          <a:prstGeom prst="rect">
            <a:avLst/>
          </a:prstGeom>
        </p:spPr>
        <p:txBody>
          <a:bodyPr>
            <a:normAutofit/>
          </a:bodyPr>
          <a:lstStyle>
            <a:lvl1pPr marL="0" indent="0" algn="l" defTabSz="457200" rtl="0" eaLnBrk="1" latinLnBrk="0" hangingPunct="1">
              <a:spcBef>
                <a:spcPct val="20000"/>
              </a:spcBef>
              <a:buClr>
                <a:srgbClr val="EF4025"/>
              </a:buClr>
              <a:buFont typeface="Lucida Grande"/>
              <a:buNone/>
              <a:defRPr sz="18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latin typeface="Times New Roman" pitchFamily="18" charset="0"/>
                <a:cs typeface="Times New Roman" pitchFamily="18" charset="0"/>
              </a:rPr>
              <a:t>Provide a basic overview of HIV/AIDS.</a:t>
            </a:r>
          </a:p>
        </p:txBody>
      </p:sp>
      <p:sp>
        <p:nvSpPr>
          <p:cNvPr id="21" name="Text Placeholder 82"/>
          <p:cNvSpPr txBox="1">
            <a:spLocks/>
          </p:cNvSpPr>
          <p:nvPr/>
        </p:nvSpPr>
        <p:spPr>
          <a:xfrm>
            <a:off x="1034570" y="1905590"/>
            <a:ext cx="7460844" cy="457200"/>
          </a:xfrm>
          <a:prstGeom prst="rect">
            <a:avLst/>
          </a:prstGeom>
        </p:spPr>
        <p:txBody>
          <a:bodyPr>
            <a:normAutofit/>
          </a:bodyPr>
          <a:lstStyle>
            <a:lvl1pPr marL="0" indent="0" algn="l" defTabSz="457200" rtl="0" eaLnBrk="1" latinLnBrk="0" hangingPunct="1">
              <a:spcBef>
                <a:spcPct val="20000"/>
              </a:spcBef>
              <a:buClr>
                <a:srgbClr val="EF4025"/>
              </a:buClr>
              <a:buFont typeface="Lucida Grande"/>
              <a:buNone/>
              <a:defRPr sz="18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solidFill>
                  <a:schemeClr val="tx1"/>
                </a:solidFill>
                <a:latin typeface="Times New Roman" pitchFamily="18" charset="0"/>
                <a:cs typeface="Times New Roman" pitchFamily="18" charset="0"/>
              </a:rPr>
              <a:t>Describe clinical research.</a:t>
            </a:r>
          </a:p>
        </p:txBody>
      </p:sp>
      <p:sp>
        <p:nvSpPr>
          <p:cNvPr id="22" name="Text Placeholder 82"/>
          <p:cNvSpPr txBox="1">
            <a:spLocks/>
          </p:cNvSpPr>
          <p:nvPr/>
        </p:nvSpPr>
        <p:spPr>
          <a:xfrm>
            <a:off x="1259048" y="2601931"/>
            <a:ext cx="7236368"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18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solidFill>
                  <a:schemeClr val="tx1"/>
                </a:solidFill>
                <a:latin typeface="Times New Roman" pitchFamily="18" charset="0"/>
                <a:cs typeface="Times New Roman" pitchFamily="18" charset="0"/>
              </a:rPr>
              <a:t>Describe community engagement.</a:t>
            </a:r>
          </a:p>
        </p:txBody>
      </p:sp>
      <p:sp>
        <p:nvSpPr>
          <p:cNvPr id="23" name="Text Placeholder 82"/>
          <p:cNvSpPr txBox="1">
            <a:spLocks/>
          </p:cNvSpPr>
          <p:nvPr/>
        </p:nvSpPr>
        <p:spPr>
          <a:xfrm>
            <a:off x="1324133" y="3342715"/>
            <a:ext cx="7171281" cy="572607"/>
          </a:xfrm>
          <a:prstGeom prst="rect">
            <a:avLst/>
          </a:prstGeom>
          <a:noFill/>
        </p:spPr>
        <p:txBody>
          <a:bodyPr>
            <a:noAutofit/>
          </a:bodyPr>
          <a:lstStyle>
            <a:lvl1pPr marL="0" indent="0" algn="l" defTabSz="457200" rtl="0" eaLnBrk="1" latinLnBrk="0" hangingPunct="1">
              <a:spcBef>
                <a:spcPct val="20000"/>
              </a:spcBef>
              <a:buClr>
                <a:srgbClr val="EF4025"/>
              </a:buClr>
              <a:buFont typeface="Lucida Grande"/>
              <a:buNone/>
              <a:defRPr sz="18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solidFill>
                  <a:schemeClr val="tx1"/>
                </a:solidFill>
                <a:latin typeface="Times New Roman" pitchFamily="18" charset="0"/>
                <a:cs typeface="Times New Roman" pitchFamily="18" charset="0"/>
              </a:rPr>
              <a:t>Define and describe HIV prevention tools and the latest in biomedical HIV prevention research.</a:t>
            </a:r>
          </a:p>
        </p:txBody>
      </p:sp>
      <p:sp>
        <p:nvSpPr>
          <p:cNvPr id="27" name="Block Arc 26"/>
          <p:cNvSpPr/>
          <p:nvPr/>
        </p:nvSpPr>
        <p:spPr>
          <a:xfrm>
            <a:off x="-5431644" y="4440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40438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2011</a:t>
            </a:r>
          </a:p>
        </p:txBody>
      </p:sp>
      <p:sp>
        <p:nvSpPr>
          <p:cNvPr id="8" name="Freeform 7"/>
          <p:cNvSpPr/>
          <p:nvPr/>
        </p:nvSpPr>
        <p:spPr>
          <a:xfrm>
            <a:off x="691117" y="1270042"/>
            <a:ext cx="1696879" cy="1994153"/>
          </a:xfrm>
          <a:custGeom>
            <a:avLst/>
            <a:gdLst>
              <a:gd name="connsiteX0" fmla="*/ 0 w 4580741"/>
              <a:gd name="connsiteY0" fmla="*/ 0 h 1756505"/>
              <a:gd name="connsiteX1" fmla="*/ 3702489 w 4580741"/>
              <a:gd name="connsiteY1" fmla="*/ 0 h 1756505"/>
              <a:gd name="connsiteX2" fmla="*/ 4580741 w 4580741"/>
              <a:gd name="connsiteY2" fmla="*/ 878253 h 1756505"/>
              <a:gd name="connsiteX3" fmla="*/ 3702489 w 4580741"/>
              <a:gd name="connsiteY3" fmla="*/ 1756505 h 1756505"/>
              <a:gd name="connsiteX4" fmla="*/ 0 w 4580741"/>
              <a:gd name="connsiteY4" fmla="*/ 1756505 h 1756505"/>
              <a:gd name="connsiteX5" fmla="*/ 878253 w 4580741"/>
              <a:gd name="connsiteY5" fmla="*/ 878253 h 1756505"/>
              <a:gd name="connsiteX6" fmla="*/ 0 w 4580741"/>
              <a:gd name="connsiteY6" fmla="*/ 0 h 175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0741" h="1756505">
                <a:moveTo>
                  <a:pt x="4580740" y="0"/>
                </a:moveTo>
                <a:lnTo>
                  <a:pt x="4580740" y="1419735"/>
                </a:lnTo>
                <a:lnTo>
                  <a:pt x="2290369" y="1756505"/>
                </a:lnTo>
                <a:lnTo>
                  <a:pt x="1" y="1419735"/>
                </a:lnTo>
                <a:lnTo>
                  <a:pt x="1" y="0"/>
                </a:lnTo>
                <a:lnTo>
                  <a:pt x="2290369" y="336770"/>
                </a:lnTo>
                <a:lnTo>
                  <a:pt x="458074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39" tIns="893494" rIns="15242" bIns="893491" numCol="1" spcCol="1270" anchor="ctr" anchorCtr="0">
            <a:noAutofit/>
          </a:bodyPr>
          <a:lstStyle/>
          <a:p>
            <a:pPr lvl="0" algn="ctr" defTabSz="1066800" rtl="0">
              <a:lnSpc>
                <a:spcPct val="90000"/>
              </a:lnSpc>
              <a:spcBef>
                <a:spcPct val="0"/>
              </a:spcBef>
              <a:spcAft>
                <a:spcPct val="35000"/>
              </a:spcAft>
            </a:pPr>
            <a:r>
              <a:rPr lang="en-US" sz="2400" b="1" kern="1200" dirty="0">
                <a:latin typeface="Times New Roman" pitchFamily="18" charset="0"/>
                <a:cs typeface="Times New Roman" pitchFamily="18" charset="0"/>
              </a:rPr>
              <a:t>2011: </a:t>
            </a:r>
          </a:p>
        </p:txBody>
      </p:sp>
      <p:sp>
        <p:nvSpPr>
          <p:cNvPr id="9" name="Freeform 8"/>
          <p:cNvSpPr/>
          <p:nvPr/>
        </p:nvSpPr>
        <p:spPr>
          <a:xfrm>
            <a:off x="2390305" y="1270042"/>
            <a:ext cx="6083843" cy="3587707"/>
          </a:xfrm>
          <a:custGeom>
            <a:avLst/>
            <a:gdLst>
              <a:gd name="connsiteX0" fmla="*/ 504032 w 3024134"/>
              <a:gd name="connsiteY0" fmla="*/ 0 h 4669819"/>
              <a:gd name="connsiteX1" fmla="*/ 2520102 w 3024134"/>
              <a:gd name="connsiteY1" fmla="*/ 0 h 4669819"/>
              <a:gd name="connsiteX2" fmla="*/ 3024134 w 3024134"/>
              <a:gd name="connsiteY2" fmla="*/ 504032 h 4669819"/>
              <a:gd name="connsiteX3" fmla="*/ 3024134 w 3024134"/>
              <a:gd name="connsiteY3" fmla="*/ 4669819 h 4669819"/>
              <a:gd name="connsiteX4" fmla="*/ 3024134 w 3024134"/>
              <a:gd name="connsiteY4" fmla="*/ 4669819 h 4669819"/>
              <a:gd name="connsiteX5" fmla="*/ 0 w 3024134"/>
              <a:gd name="connsiteY5" fmla="*/ 4669819 h 4669819"/>
              <a:gd name="connsiteX6" fmla="*/ 0 w 3024134"/>
              <a:gd name="connsiteY6" fmla="*/ 4669819 h 4669819"/>
              <a:gd name="connsiteX7" fmla="*/ 0 w 3024134"/>
              <a:gd name="connsiteY7" fmla="*/ 504032 h 4669819"/>
              <a:gd name="connsiteX8" fmla="*/ 504032 w 3024134"/>
              <a:gd name="connsiteY8" fmla="*/ 0 h 466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34" h="4669819">
                <a:moveTo>
                  <a:pt x="3024134" y="778319"/>
                </a:moveTo>
                <a:lnTo>
                  <a:pt x="3024134" y="3891500"/>
                </a:lnTo>
                <a:cubicBezTo>
                  <a:pt x="3024134" y="4321353"/>
                  <a:pt x="2877996" y="4669818"/>
                  <a:pt x="2697727" y="4669818"/>
                </a:cubicBezTo>
                <a:lnTo>
                  <a:pt x="0" y="4669818"/>
                </a:lnTo>
                <a:lnTo>
                  <a:pt x="0" y="4669818"/>
                </a:lnTo>
                <a:lnTo>
                  <a:pt x="0" y="1"/>
                </a:lnTo>
                <a:lnTo>
                  <a:pt x="0" y="1"/>
                </a:lnTo>
                <a:lnTo>
                  <a:pt x="2697727" y="1"/>
                </a:lnTo>
                <a:cubicBezTo>
                  <a:pt x="2877996" y="1"/>
                  <a:pt x="3024134" y="348466"/>
                  <a:pt x="3024134" y="77831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157786" rIns="157786" bIns="157787" numCol="1" spcCol="1270" anchor="ctr" anchorCtr="0">
            <a:noAutofit/>
          </a:bodyPr>
          <a:lstStyle/>
          <a:p>
            <a:pPr marL="171450" lvl="1" indent="-171450" algn="l" defTabSz="711200" rtl="0">
              <a:lnSpc>
                <a:spcPct val="90000"/>
              </a:lnSpc>
              <a:spcBef>
                <a:spcPct val="0"/>
              </a:spcBef>
              <a:spcAft>
                <a:spcPct val="15000"/>
              </a:spcAft>
              <a:buChar char="••"/>
            </a:pPr>
            <a:r>
              <a:rPr lang="en-US" kern="1200" dirty="0">
                <a:latin typeface="Times New Roman" pitchFamily="18" charset="0"/>
                <a:cs typeface="Times New Roman" pitchFamily="18" charset="0"/>
              </a:rPr>
              <a:t>There are 700,000 fewer new HIV cases across the world in 2011 than in 2001.</a:t>
            </a:r>
          </a:p>
          <a:p>
            <a:pPr marL="171450" lvl="1" indent="-171450" algn="l" defTabSz="711200" rtl="0">
              <a:lnSpc>
                <a:spcPct val="90000"/>
              </a:lnSpc>
              <a:spcBef>
                <a:spcPct val="0"/>
              </a:spcBef>
              <a:spcAft>
                <a:spcPct val="15000"/>
              </a:spcAft>
              <a:buChar char="••"/>
            </a:pPr>
            <a:r>
              <a:rPr lang="en-US" kern="1200" dirty="0">
                <a:latin typeface="Times New Roman" pitchFamily="18" charset="0"/>
                <a:cs typeface="Times New Roman" pitchFamily="18" charset="0"/>
              </a:rPr>
              <a:t>22,800 AIDS-related deaths are reported worldwide in 2011.</a:t>
            </a:r>
          </a:p>
          <a:p>
            <a:pPr marL="171450" lvl="1" indent="-171450" algn="l" defTabSz="711200" rtl="0">
              <a:lnSpc>
                <a:spcPct val="90000"/>
              </a:lnSpc>
              <a:spcBef>
                <a:spcPct val="0"/>
              </a:spcBef>
              <a:spcAft>
                <a:spcPct val="15000"/>
              </a:spcAft>
              <a:buChar char="••"/>
            </a:pPr>
            <a:r>
              <a:rPr lang="en-US" kern="1200" dirty="0">
                <a:latin typeface="Times New Roman" pitchFamily="18" charset="0"/>
                <a:cs typeface="Times New Roman" pitchFamily="18" charset="0"/>
              </a:rPr>
              <a:t>A 51% decline in AIDS-related deaths is reported since 2005 as a result of HIV treatment programs.</a:t>
            </a:r>
          </a:p>
          <a:p>
            <a:pPr marL="171450" lvl="1" indent="-171450" defTabSz="711200">
              <a:lnSpc>
                <a:spcPct val="90000"/>
              </a:lnSpc>
              <a:spcBef>
                <a:spcPct val="0"/>
              </a:spcBef>
              <a:spcAft>
                <a:spcPct val="15000"/>
              </a:spcAft>
              <a:buChar char="••"/>
            </a:pPr>
            <a:r>
              <a:rPr lang="en-US" kern="1200" dirty="0">
                <a:latin typeface="Times New Roman" pitchFamily="18" charset="0"/>
                <a:cs typeface="Times New Roman" pitchFamily="18" charset="0"/>
              </a:rPr>
              <a:t>Results of the HPTN052 </a:t>
            </a:r>
            <a:r>
              <a:rPr lang="en-US" dirty="0">
                <a:latin typeface="Times New Roman" pitchFamily="18" charset="0"/>
                <a:cs typeface="Times New Roman" pitchFamily="18" charset="0"/>
              </a:rPr>
              <a:t>clinical trial </a:t>
            </a:r>
            <a:r>
              <a:rPr lang="en-US" kern="1200" dirty="0">
                <a:latin typeface="Times New Roman" pitchFamily="18" charset="0"/>
                <a:cs typeface="Times New Roman" pitchFamily="18" charset="0"/>
              </a:rPr>
              <a:t>show that, if a person with HIV adheres to an effective antiretroviral therapy regimen, the chance of transmitting the virus to an HIV-negative sex partner can be reduced by 96% (showing proof of concept for treatment as prevention). </a:t>
            </a:r>
            <a:r>
              <a:rPr lang="en-US" dirty="0">
                <a:latin typeface="Times New Roman" pitchFamily="18" charset="0"/>
                <a:cs typeface="Times New Roman" pitchFamily="18" charset="0"/>
              </a:rPr>
              <a:t>Among participants in this trial with an undetectable viral load, </a:t>
            </a:r>
            <a:r>
              <a:rPr lang="en-US" b="1" dirty="0">
                <a:solidFill>
                  <a:srgbClr val="FF0000"/>
                </a:solidFill>
                <a:latin typeface="Times New Roman" pitchFamily="18" charset="0"/>
                <a:cs typeface="Times New Roman" pitchFamily="18" charset="0"/>
              </a:rPr>
              <a:t>zero</a:t>
            </a:r>
            <a:r>
              <a:rPr lang="en-US" dirty="0">
                <a:latin typeface="Times New Roman" pitchFamily="18" charset="0"/>
                <a:cs typeface="Times New Roman" pitchFamily="18" charset="0"/>
              </a:rPr>
              <a:t> HIV transmissions to sex partners occurred, paving the way for the U=U campaign.</a:t>
            </a:r>
            <a:endParaRPr lang="en-US" kern="1200" dirty="0">
              <a:latin typeface="Times New Roman" pitchFamily="18" charset="0"/>
              <a:cs typeface="Times New Roman" pitchFamily="18" charset="0"/>
            </a:endParaRPr>
          </a:p>
        </p:txBody>
      </p:sp>
    </p:spTree>
    <p:extLst>
      <p:ext uri="{BB962C8B-B14F-4D97-AF65-F5344CB8AC3E}">
        <p14:creationId xmlns:p14="http://schemas.microsoft.com/office/powerpoint/2010/main" val="336704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2012-2013</a:t>
            </a:r>
          </a:p>
        </p:txBody>
      </p:sp>
      <p:sp>
        <p:nvSpPr>
          <p:cNvPr id="6" name="Freeform 5"/>
          <p:cNvSpPr/>
          <p:nvPr/>
        </p:nvSpPr>
        <p:spPr>
          <a:xfrm>
            <a:off x="659219" y="1271638"/>
            <a:ext cx="1441338" cy="2059055"/>
          </a:xfrm>
          <a:custGeom>
            <a:avLst/>
            <a:gdLst>
              <a:gd name="connsiteX0" fmla="*/ 0 w 2059054"/>
              <a:gd name="connsiteY0" fmla="*/ 0 h 1441338"/>
              <a:gd name="connsiteX1" fmla="*/ 1338385 w 2059054"/>
              <a:gd name="connsiteY1" fmla="*/ 0 h 1441338"/>
              <a:gd name="connsiteX2" fmla="*/ 2059054 w 2059054"/>
              <a:gd name="connsiteY2" fmla="*/ 720669 h 1441338"/>
              <a:gd name="connsiteX3" fmla="*/ 1338385 w 2059054"/>
              <a:gd name="connsiteY3" fmla="*/ 1441338 h 1441338"/>
              <a:gd name="connsiteX4" fmla="*/ 0 w 2059054"/>
              <a:gd name="connsiteY4" fmla="*/ 1441338 h 1441338"/>
              <a:gd name="connsiteX5" fmla="*/ 720669 w 2059054"/>
              <a:gd name="connsiteY5" fmla="*/ 720669 h 1441338"/>
              <a:gd name="connsiteX6" fmla="*/ 0 w 2059054"/>
              <a:gd name="connsiteY6" fmla="*/ 0 h 14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9054" h="1441338">
                <a:moveTo>
                  <a:pt x="2059053" y="0"/>
                </a:moveTo>
                <a:lnTo>
                  <a:pt x="2059053" y="936870"/>
                </a:lnTo>
                <a:lnTo>
                  <a:pt x="1029527" y="1441338"/>
                </a:lnTo>
                <a:lnTo>
                  <a:pt x="1" y="936870"/>
                </a:lnTo>
                <a:lnTo>
                  <a:pt x="1" y="0"/>
                </a:lnTo>
                <a:lnTo>
                  <a:pt x="1029527" y="504468"/>
                </a:lnTo>
                <a:lnTo>
                  <a:pt x="2059053" y="0"/>
                </a:lnTo>
                <a:close/>
              </a:path>
            </a:pathLst>
          </a:custGeom>
          <a:solidFill>
            <a:srgbClr val="CCCCC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735910" rIns="15240" bIns="735909"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2012:</a:t>
            </a:r>
          </a:p>
        </p:txBody>
      </p:sp>
      <p:sp>
        <p:nvSpPr>
          <p:cNvPr id="7" name="Freeform 6"/>
          <p:cNvSpPr/>
          <p:nvPr/>
        </p:nvSpPr>
        <p:spPr>
          <a:xfrm>
            <a:off x="2100557" y="1271640"/>
            <a:ext cx="6373591" cy="1338385"/>
          </a:xfrm>
          <a:custGeom>
            <a:avLst/>
            <a:gdLst>
              <a:gd name="connsiteX0" fmla="*/ 223069 w 1338385"/>
              <a:gd name="connsiteY0" fmla="*/ 0 h 6373591"/>
              <a:gd name="connsiteX1" fmla="*/ 1115316 w 1338385"/>
              <a:gd name="connsiteY1" fmla="*/ 0 h 6373591"/>
              <a:gd name="connsiteX2" fmla="*/ 1338385 w 1338385"/>
              <a:gd name="connsiteY2" fmla="*/ 223069 h 6373591"/>
              <a:gd name="connsiteX3" fmla="*/ 1338385 w 1338385"/>
              <a:gd name="connsiteY3" fmla="*/ 6373591 h 6373591"/>
              <a:gd name="connsiteX4" fmla="*/ 1338385 w 1338385"/>
              <a:gd name="connsiteY4" fmla="*/ 6373591 h 6373591"/>
              <a:gd name="connsiteX5" fmla="*/ 0 w 1338385"/>
              <a:gd name="connsiteY5" fmla="*/ 6373591 h 6373591"/>
              <a:gd name="connsiteX6" fmla="*/ 0 w 1338385"/>
              <a:gd name="connsiteY6" fmla="*/ 6373591 h 6373591"/>
              <a:gd name="connsiteX7" fmla="*/ 0 w 1338385"/>
              <a:gd name="connsiteY7" fmla="*/ 223069 h 6373591"/>
              <a:gd name="connsiteX8" fmla="*/ 223069 w 1338385"/>
              <a:gd name="connsiteY8" fmla="*/ 0 h 63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385" h="6373591">
                <a:moveTo>
                  <a:pt x="1338385" y="1062290"/>
                </a:moveTo>
                <a:lnTo>
                  <a:pt x="1338385" y="5311301"/>
                </a:lnTo>
                <a:cubicBezTo>
                  <a:pt x="1338385" y="5897988"/>
                  <a:pt x="1317413" y="6373589"/>
                  <a:pt x="1291543" y="6373589"/>
                </a:cubicBezTo>
                <a:lnTo>
                  <a:pt x="0" y="6373589"/>
                </a:lnTo>
                <a:lnTo>
                  <a:pt x="0" y="6373589"/>
                </a:lnTo>
                <a:lnTo>
                  <a:pt x="0" y="2"/>
                </a:lnTo>
                <a:lnTo>
                  <a:pt x="0" y="2"/>
                </a:lnTo>
                <a:lnTo>
                  <a:pt x="1291543" y="2"/>
                </a:lnTo>
                <a:cubicBezTo>
                  <a:pt x="1317413" y="2"/>
                  <a:pt x="1338385" y="475603"/>
                  <a:pt x="1338385" y="106229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75494" rIns="75494" bIns="75496" numCol="1" spcCol="1270" anchor="ctr" anchorCtr="0">
            <a:noAutofit/>
          </a:bodyPr>
          <a:lstStyle/>
          <a:p>
            <a:pPr marL="0" lvl="1" algn="l" defTabSz="711200" rtl="0">
              <a:lnSpc>
                <a:spcPct val="90000"/>
              </a:lnSpc>
              <a:spcBef>
                <a:spcPct val="0"/>
              </a:spcBef>
              <a:spcAft>
                <a:spcPct val="15000"/>
              </a:spcAft>
            </a:pPr>
            <a:r>
              <a:rPr lang="en-US" b="0" kern="1200" dirty="0">
                <a:latin typeface="Times New Roman" pitchFamily="18" charset="0"/>
                <a:cs typeface="Times New Roman" pitchFamily="18" charset="0"/>
              </a:rPr>
              <a:t>Truvada® (also known as TDF/FTC) is approved for daily use for HIV prevention by the US Food and Drug Administration (FDA). </a:t>
            </a:r>
          </a:p>
        </p:txBody>
      </p:sp>
      <p:sp>
        <p:nvSpPr>
          <p:cNvPr id="8" name="Freeform 7"/>
          <p:cNvSpPr/>
          <p:nvPr/>
        </p:nvSpPr>
        <p:spPr>
          <a:xfrm>
            <a:off x="659219" y="3042975"/>
            <a:ext cx="1441338" cy="2059054"/>
          </a:xfrm>
          <a:custGeom>
            <a:avLst/>
            <a:gdLst>
              <a:gd name="connsiteX0" fmla="*/ 0 w 2059054"/>
              <a:gd name="connsiteY0" fmla="*/ 0 h 1441338"/>
              <a:gd name="connsiteX1" fmla="*/ 1338385 w 2059054"/>
              <a:gd name="connsiteY1" fmla="*/ 0 h 1441338"/>
              <a:gd name="connsiteX2" fmla="*/ 2059054 w 2059054"/>
              <a:gd name="connsiteY2" fmla="*/ 720669 h 1441338"/>
              <a:gd name="connsiteX3" fmla="*/ 1338385 w 2059054"/>
              <a:gd name="connsiteY3" fmla="*/ 1441338 h 1441338"/>
              <a:gd name="connsiteX4" fmla="*/ 0 w 2059054"/>
              <a:gd name="connsiteY4" fmla="*/ 1441338 h 1441338"/>
              <a:gd name="connsiteX5" fmla="*/ 720669 w 2059054"/>
              <a:gd name="connsiteY5" fmla="*/ 720669 h 1441338"/>
              <a:gd name="connsiteX6" fmla="*/ 0 w 2059054"/>
              <a:gd name="connsiteY6" fmla="*/ 0 h 14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9054" h="1441338">
                <a:moveTo>
                  <a:pt x="2059053" y="0"/>
                </a:moveTo>
                <a:lnTo>
                  <a:pt x="2059053" y="936870"/>
                </a:lnTo>
                <a:lnTo>
                  <a:pt x="1029527" y="1441338"/>
                </a:lnTo>
                <a:lnTo>
                  <a:pt x="1" y="936870"/>
                </a:lnTo>
                <a:lnTo>
                  <a:pt x="1" y="0"/>
                </a:lnTo>
                <a:lnTo>
                  <a:pt x="1029527" y="504468"/>
                </a:lnTo>
                <a:lnTo>
                  <a:pt x="2059053" y="0"/>
                </a:lnTo>
                <a:close/>
              </a:path>
            </a:pathLst>
          </a:custGeom>
          <a:solidFill>
            <a:srgbClr val="CCCCC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735909" rIns="15240" bIns="735909"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2013:</a:t>
            </a:r>
          </a:p>
        </p:txBody>
      </p:sp>
      <p:sp>
        <p:nvSpPr>
          <p:cNvPr id="9" name="Freeform 8"/>
          <p:cNvSpPr/>
          <p:nvPr/>
        </p:nvSpPr>
        <p:spPr>
          <a:xfrm>
            <a:off x="2100557" y="3042976"/>
            <a:ext cx="6373591" cy="1338385"/>
          </a:xfrm>
          <a:custGeom>
            <a:avLst/>
            <a:gdLst>
              <a:gd name="connsiteX0" fmla="*/ 223069 w 1338385"/>
              <a:gd name="connsiteY0" fmla="*/ 0 h 6373591"/>
              <a:gd name="connsiteX1" fmla="*/ 1115316 w 1338385"/>
              <a:gd name="connsiteY1" fmla="*/ 0 h 6373591"/>
              <a:gd name="connsiteX2" fmla="*/ 1338385 w 1338385"/>
              <a:gd name="connsiteY2" fmla="*/ 223069 h 6373591"/>
              <a:gd name="connsiteX3" fmla="*/ 1338385 w 1338385"/>
              <a:gd name="connsiteY3" fmla="*/ 6373591 h 6373591"/>
              <a:gd name="connsiteX4" fmla="*/ 1338385 w 1338385"/>
              <a:gd name="connsiteY4" fmla="*/ 6373591 h 6373591"/>
              <a:gd name="connsiteX5" fmla="*/ 0 w 1338385"/>
              <a:gd name="connsiteY5" fmla="*/ 6373591 h 6373591"/>
              <a:gd name="connsiteX6" fmla="*/ 0 w 1338385"/>
              <a:gd name="connsiteY6" fmla="*/ 6373591 h 6373591"/>
              <a:gd name="connsiteX7" fmla="*/ 0 w 1338385"/>
              <a:gd name="connsiteY7" fmla="*/ 223069 h 6373591"/>
              <a:gd name="connsiteX8" fmla="*/ 223069 w 1338385"/>
              <a:gd name="connsiteY8" fmla="*/ 0 h 63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385" h="6373591">
                <a:moveTo>
                  <a:pt x="1338385" y="1062290"/>
                </a:moveTo>
                <a:lnTo>
                  <a:pt x="1338385" y="5311301"/>
                </a:lnTo>
                <a:cubicBezTo>
                  <a:pt x="1338385" y="5897988"/>
                  <a:pt x="1317413" y="6373589"/>
                  <a:pt x="1291543" y="6373589"/>
                </a:cubicBezTo>
                <a:lnTo>
                  <a:pt x="0" y="6373589"/>
                </a:lnTo>
                <a:lnTo>
                  <a:pt x="0" y="6373589"/>
                </a:lnTo>
                <a:lnTo>
                  <a:pt x="0" y="2"/>
                </a:lnTo>
                <a:lnTo>
                  <a:pt x="0" y="2"/>
                </a:lnTo>
                <a:lnTo>
                  <a:pt x="1291543" y="2"/>
                </a:lnTo>
                <a:cubicBezTo>
                  <a:pt x="1317413" y="2"/>
                  <a:pt x="1338385" y="475603"/>
                  <a:pt x="1338385" y="106229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75494" rIns="75494" bIns="75496" numCol="1" spcCol="1270" anchor="ctr" anchorCtr="0">
            <a:noAutofit/>
          </a:bodyPr>
          <a:lstStyle/>
          <a:p>
            <a:pPr marL="0" lvl="1" algn="l" defTabSz="711200" rtl="0">
              <a:lnSpc>
                <a:spcPct val="90000"/>
              </a:lnSpc>
              <a:spcBef>
                <a:spcPct val="0"/>
              </a:spcBef>
              <a:spcAft>
                <a:spcPct val="15000"/>
              </a:spcAft>
            </a:pPr>
            <a:r>
              <a:rPr lang="en-US" b="0" kern="1200" dirty="0">
                <a:latin typeface="Times New Roman" pitchFamily="18" charset="0"/>
                <a:cs typeface="Times New Roman" pitchFamily="18" charset="0"/>
              </a:rPr>
              <a:t>VOICE (Vaginal and Oral Interventions to Control the Epidemic) shows three daily HIV antiretroviral prevention approaches are not effective </a:t>
            </a:r>
            <a:r>
              <a:rPr lang="en-US" dirty="0">
                <a:latin typeface="Times New Roman" pitchFamily="18" charset="0"/>
                <a:cs typeface="Times New Roman" pitchFamily="18" charset="0"/>
              </a:rPr>
              <a:t>for the</a:t>
            </a:r>
            <a:r>
              <a:rPr lang="en-US" b="0" kern="1200" dirty="0">
                <a:latin typeface="Times New Roman" pitchFamily="18" charset="0"/>
                <a:cs typeface="Times New Roman" pitchFamily="18" charset="0"/>
              </a:rPr>
              <a:t> women in the trial. </a:t>
            </a:r>
          </a:p>
        </p:txBody>
      </p:sp>
    </p:spTree>
    <p:extLst>
      <p:ext uri="{BB962C8B-B14F-4D97-AF65-F5344CB8AC3E}">
        <p14:creationId xmlns:p14="http://schemas.microsoft.com/office/powerpoint/2010/main" val="73071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Global Goals</a:t>
            </a:r>
          </a:p>
        </p:txBody>
      </p:sp>
      <p:grpSp>
        <p:nvGrpSpPr>
          <p:cNvPr id="7" name="Group 6"/>
          <p:cNvGrpSpPr/>
          <p:nvPr/>
        </p:nvGrpSpPr>
        <p:grpSpPr>
          <a:xfrm>
            <a:off x="6177877" y="1196341"/>
            <a:ext cx="1261872" cy="1261872"/>
            <a:chOff x="6259157" y="1165861"/>
            <a:chExt cx="1261872" cy="1261872"/>
          </a:xfrm>
        </p:grpSpPr>
        <p:sp>
          <p:nvSpPr>
            <p:cNvPr id="73" name="Oval 72"/>
            <p:cNvSpPr>
              <a:spLocks noChangeArrowheads="1"/>
            </p:cNvSpPr>
            <p:nvPr/>
          </p:nvSpPr>
          <p:spPr bwMode="auto">
            <a:xfrm>
              <a:off x="6259157" y="1165861"/>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74" name="Text Box 23"/>
            <p:cNvSpPr txBox="1">
              <a:spLocks noChangeArrowheads="1"/>
            </p:cNvSpPr>
            <p:nvPr/>
          </p:nvSpPr>
          <p:spPr bwMode="auto">
            <a:xfrm>
              <a:off x="6384737" y="1459643"/>
              <a:ext cx="1098675" cy="84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Reduction in perinatal transmission</a:t>
              </a:r>
            </a:p>
          </p:txBody>
        </p:sp>
      </p:grpSp>
      <p:grpSp>
        <p:nvGrpSpPr>
          <p:cNvPr id="21" name="Group 20"/>
          <p:cNvGrpSpPr/>
          <p:nvPr/>
        </p:nvGrpSpPr>
        <p:grpSpPr>
          <a:xfrm>
            <a:off x="1224579" y="3681646"/>
            <a:ext cx="1537477" cy="1261872"/>
            <a:chOff x="1305859" y="3651166"/>
            <a:chExt cx="1537477" cy="1261872"/>
          </a:xfrm>
        </p:grpSpPr>
        <p:sp>
          <p:nvSpPr>
            <p:cNvPr id="79" name="Oval 78"/>
            <p:cNvSpPr>
              <a:spLocks noChangeArrowheads="1"/>
            </p:cNvSpPr>
            <p:nvPr/>
          </p:nvSpPr>
          <p:spPr bwMode="auto">
            <a:xfrm>
              <a:off x="1420145" y="3651166"/>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80" name="Text Box 9"/>
            <p:cNvSpPr txBox="1">
              <a:spLocks noChangeArrowheads="1"/>
            </p:cNvSpPr>
            <p:nvPr/>
          </p:nvSpPr>
          <p:spPr bwMode="auto">
            <a:xfrm>
              <a:off x="1305859" y="3939405"/>
              <a:ext cx="1537477" cy="3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Stigma, Discrimination,</a:t>
              </a:r>
            </a:p>
            <a:p>
              <a:pPr marL="0" marR="0" algn="ctr">
                <a:spcBef>
                  <a:spcPts val="0"/>
                </a:spcBef>
                <a:spcAft>
                  <a:spcPts val="0"/>
                </a:spcAft>
              </a:pPr>
              <a:r>
                <a:rPr lang="en-US" sz="1300" b="1" dirty="0">
                  <a:effectLst/>
                  <a:latin typeface="Times New Roman" pitchFamily="18" charset="0"/>
                  <a:ea typeface="ＭＳ 明朝"/>
                  <a:cs typeface="Times New Roman" pitchFamily="18" charset="0"/>
                </a:rPr>
                <a:t>Disparities</a:t>
              </a:r>
            </a:p>
          </p:txBody>
        </p:sp>
      </p:grpSp>
      <p:grpSp>
        <p:nvGrpSpPr>
          <p:cNvPr id="4" name="Group 3"/>
          <p:cNvGrpSpPr/>
          <p:nvPr/>
        </p:nvGrpSpPr>
        <p:grpSpPr>
          <a:xfrm>
            <a:off x="2048741" y="1985969"/>
            <a:ext cx="1261872" cy="1261872"/>
            <a:chOff x="2130021" y="1955489"/>
            <a:chExt cx="1261872" cy="1261872"/>
          </a:xfrm>
        </p:grpSpPr>
        <p:sp>
          <p:nvSpPr>
            <p:cNvPr id="77" name="Oval 76"/>
            <p:cNvSpPr>
              <a:spLocks noChangeArrowheads="1"/>
            </p:cNvSpPr>
            <p:nvPr/>
          </p:nvSpPr>
          <p:spPr bwMode="auto">
            <a:xfrm>
              <a:off x="2130021" y="1955489"/>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78" name="Text Box 17"/>
            <p:cNvSpPr txBox="1">
              <a:spLocks noChangeArrowheads="1"/>
            </p:cNvSpPr>
            <p:nvPr/>
          </p:nvSpPr>
          <p:spPr bwMode="auto">
            <a:xfrm>
              <a:off x="2226443" y="2218106"/>
              <a:ext cx="1061936" cy="93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90-90-90</a:t>
              </a:r>
            </a:p>
          </p:txBody>
        </p:sp>
      </p:grpSp>
      <p:grpSp>
        <p:nvGrpSpPr>
          <p:cNvPr id="6" name="Group 5"/>
          <p:cNvGrpSpPr/>
          <p:nvPr/>
        </p:nvGrpSpPr>
        <p:grpSpPr>
          <a:xfrm>
            <a:off x="4782224" y="1309320"/>
            <a:ext cx="1261872" cy="1261872"/>
            <a:chOff x="4863504" y="1278840"/>
            <a:chExt cx="1261872" cy="1261872"/>
          </a:xfrm>
        </p:grpSpPr>
        <p:sp>
          <p:nvSpPr>
            <p:cNvPr id="75" name="Oval 74"/>
            <p:cNvSpPr>
              <a:spLocks noChangeArrowheads="1"/>
            </p:cNvSpPr>
            <p:nvPr/>
          </p:nvSpPr>
          <p:spPr bwMode="auto">
            <a:xfrm>
              <a:off x="4863504" y="1278840"/>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76" name="Text Box 20"/>
            <p:cNvSpPr txBox="1">
              <a:spLocks noChangeArrowheads="1"/>
            </p:cNvSpPr>
            <p:nvPr/>
          </p:nvSpPr>
          <p:spPr bwMode="auto">
            <a:xfrm>
              <a:off x="4880982" y="1563763"/>
              <a:ext cx="1236961" cy="76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Fewer deaths</a:t>
              </a:r>
            </a:p>
          </p:txBody>
        </p:sp>
      </p:grpSp>
      <p:grpSp>
        <p:nvGrpSpPr>
          <p:cNvPr id="8" name="Group 7"/>
          <p:cNvGrpSpPr/>
          <p:nvPr/>
        </p:nvGrpSpPr>
        <p:grpSpPr>
          <a:xfrm>
            <a:off x="7439749" y="1777943"/>
            <a:ext cx="1261872" cy="1261872"/>
            <a:chOff x="7521029" y="1747463"/>
            <a:chExt cx="1261872" cy="1261872"/>
          </a:xfrm>
        </p:grpSpPr>
        <p:sp>
          <p:nvSpPr>
            <p:cNvPr id="71" name="Oval 70"/>
            <p:cNvSpPr>
              <a:spLocks noChangeArrowheads="1"/>
            </p:cNvSpPr>
            <p:nvPr/>
          </p:nvSpPr>
          <p:spPr bwMode="auto">
            <a:xfrm>
              <a:off x="7521029" y="1747463"/>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72" name="Text Box 26"/>
            <p:cNvSpPr txBox="1">
              <a:spLocks noChangeArrowheads="1"/>
            </p:cNvSpPr>
            <p:nvPr/>
          </p:nvSpPr>
          <p:spPr bwMode="auto">
            <a:xfrm>
              <a:off x="7556934" y="2065246"/>
              <a:ext cx="1202663" cy="81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More investment</a:t>
              </a:r>
              <a:r>
                <a:rPr lang="en-US" sz="1300" dirty="0">
                  <a:effectLst/>
                  <a:latin typeface="Times New Roman" pitchFamily="18" charset="0"/>
                  <a:ea typeface="ＭＳ 明朝"/>
                  <a:cs typeface="Times New Roman" pitchFamily="18" charset="0"/>
                </a:rPr>
                <a:t>s</a:t>
              </a:r>
            </a:p>
          </p:txBody>
        </p:sp>
      </p:grpSp>
      <p:grpSp>
        <p:nvGrpSpPr>
          <p:cNvPr id="9" name="Group 8"/>
          <p:cNvGrpSpPr/>
          <p:nvPr/>
        </p:nvGrpSpPr>
        <p:grpSpPr>
          <a:xfrm>
            <a:off x="7336959" y="3226448"/>
            <a:ext cx="1261872" cy="1261872"/>
            <a:chOff x="7418239" y="3195968"/>
            <a:chExt cx="1261872" cy="1261872"/>
          </a:xfrm>
        </p:grpSpPr>
        <p:sp>
          <p:nvSpPr>
            <p:cNvPr id="69" name="Oval 68"/>
            <p:cNvSpPr>
              <a:spLocks noChangeArrowheads="1"/>
            </p:cNvSpPr>
            <p:nvPr/>
          </p:nvSpPr>
          <p:spPr bwMode="auto">
            <a:xfrm>
              <a:off x="7418239" y="3195968"/>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70" name="Text Box 29"/>
            <p:cNvSpPr txBox="1">
              <a:spLocks noChangeArrowheads="1"/>
            </p:cNvSpPr>
            <p:nvPr/>
          </p:nvSpPr>
          <p:spPr bwMode="auto">
            <a:xfrm>
              <a:off x="7493391" y="3545881"/>
              <a:ext cx="1126189" cy="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Community engagement</a:t>
              </a:r>
            </a:p>
          </p:txBody>
        </p:sp>
      </p:grpSp>
      <p:grpSp>
        <p:nvGrpSpPr>
          <p:cNvPr id="15" name="Group 14"/>
          <p:cNvGrpSpPr/>
          <p:nvPr/>
        </p:nvGrpSpPr>
        <p:grpSpPr>
          <a:xfrm>
            <a:off x="6270135" y="4185539"/>
            <a:ext cx="1261872" cy="1261872"/>
            <a:chOff x="6351415" y="4155059"/>
            <a:chExt cx="1261872" cy="1261872"/>
          </a:xfrm>
        </p:grpSpPr>
        <p:sp>
          <p:nvSpPr>
            <p:cNvPr id="67" name="Oval 66"/>
            <p:cNvSpPr>
              <a:spLocks noChangeArrowheads="1"/>
            </p:cNvSpPr>
            <p:nvPr/>
          </p:nvSpPr>
          <p:spPr bwMode="auto">
            <a:xfrm>
              <a:off x="6351415" y="4155059"/>
              <a:ext cx="1261872" cy="1261872"/>
            </a:xfrm>
            <a:prstGeom prst="ellipse">
              <a:avLst/>
            </a:prstGeom>
            <a:solidFill>
              <a:schemeClr val="tx1">
                <a:lumMod val="100000"/>
                <a:lumOff val="0"/>
              </a:schemeClr>
            </a:solidFill>
            <a:ln w="9525">
              <a:solidFill>
                <a:schemeClr val="tx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68" name="Text Box 64"/>
            <p:cNvSpPr txBox="1">
              <a:spLocks noChangeArrowheads="1"/>
            </p:cNvSpPr>
            <p:nvPr/>
          </p:nvSpPr>
          <p:spPr bwMode="auto">
            <a:xfrm>
              <a:off x="6465913" y="4352990"/>
              <a:ext cx="1033304" cy="9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600" b="1" dirty="0">
                  <a:solidFill>
                    <a:srgbClr val="FFFFFF"/>
                  </a:solidFill>
                  <a:effectLst/>
                  <a:latin typeface="Times New Roman" pitchFamily="18" charset="0"/>
                  <a:ea typeface="ＭＳ 明朝"/>
                  <a:cs typeface="Times New Roman" pitchFamily="18" charset="0"/>
                </a:rPr>
                <a:t>Barriers</a:t>
              </a:r>
              <a:endParaRPr lang="en-US" sz="1600" dirty="0">
                <a:effectLst/>
                <a:latin typeface="Times New Roman" pitchFamily="18" charset="0"/>
                <a:ea typeface="ＭＳ 明朝"/>
                <a:cs typeface="Times New Roman" pitchFamily="18" charset="0"/>
              </a:endParaRPr>
            </a:p>
          </p:txBody>
        </p:sp>
      </p:grpSp>
      <p:grpSp>
        <p:nvGrpSpPr>
          <p:cNvPr id="18" name="Group 17"/>
          <p:cNvGrpSpPr/>
          <p:nvPr/>
        </p:nvGrpSpPr>
        <p:grpSpPr>
          <a:xfrm>
            <a:off x="4916005" y="4592341"/>
            <a:ext cx="1261872" cy="1261872"/>
            <a:chOff x="4997285" y="4561861"/>
            <a:chExt cx="1261872" cy="1261872"/>
          </a:xfrm>
        </p:grpSpPr>
        <p:sp>
          <p:nvSpPr>
            <p:cNvPr id="65" name="Oval 64"/>
            <p:cNvSpPr>
              <a:spLocks noChangeArrowheads="1"/>
            </p:cNvSpPr>
            <p:nvPr/>
          </p:nvSpPr>
          <p:spPr bwMode="auto">
            <a:xfrm>
              <a:off x="4997285" y="4561861"/>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66" name="Text Box 67"/>
            <p:cNvSpPr txBox="1">
              <a:spLocks noChangeArrowheads="1"/>
            </p:cNvSpPr>
            <p:nvPr/>
          </p:nvSpPr>
          <p:spPr bwMode="auto">
            <a:xfrm>
              <a:off x="5055546" y="4822461"/>
              <a:ext cx="1118138" cy="89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Low</a:t>
              </a:r>
              <a:br>
                <a:rPr lang="en-US" sz="1300" b="1" dirty="0">
                  <a:effectLst/>
                  <a:latin typeface="Times New Roman" pitchFamily="18" charset="0"/>
                  <a:ea typeface="ＭＳ 明朝"/>
                  <a:cs typeface="Times New Roman" pitchFamily="18" charset="0"/>
                </a:rPr>
              </a:br>
              <a:r>
                <a:rPr lang="en-US" sz="1300" b="1" dirty="0">
                  <a:effectLst/>
                  <a:latin typeface="Times New Roman" pitchFamily="18" charset="0"/>
                  <a:ea typeface="ＭＳ 明朝"/>
                  <a:cs typeface="Times New Roman" pitchFamily="18" charset="0"/>
                </a:rPr>
                <a:t> HIV testing </a:t>
              </a:r>
              <a:br>
                <a:rPr lang="en-US" sz="1300" b="1" dirty="0">
                  <a:effectLst/>
                  <a:latin typeface="Times New Roman" pitchFamily="18" charset="0"/>
                  <a:ea typeface="ＭＳ 明朝"/>
                  <a:cs typeface="Times New Roman" pitchFamily="18" charset="0"/>
                </a:rPr>
              </a:br>
              <a:r>
                <a:rPr lang="en-US" sz="1300" b="1" dirty="0">
                  <a:effectLst/>
                  <a:latin typeface="Times New Roman" pitchFamily="18" charset="0"/>
                  <a:ea typeface="ＭＳ 明朝"/>
                  <a:cs typeface="Times New Roman" pitchFamily="18" charset="0"/>
                </a:rPr>
                <a:t>rates</a:t>
              </a:r>
            </a:p>
          </p:txBody>
        </p:sp>
      </p:grpSp>
      <p:grpSp>
        <p:nvGrpSpPr>
          <p:cNvPr id="27" name="Group 26"/>
          <p:cNvGrpSpPr/>
          <p:nvPr/>
        </p:nvGrpSpPr>
        <p:grpSpPr>
          <a:xfrm>
            <a:off x="2600737" y="4325887"/>
            <a:ext cx="1261872" cy="1261872"/>
            <a:chOff x="2600737" y="4325887"/>
            <a:chExt cx="1261872" cy="1261872"/>
          </a:xfrm>
        </p:grpSpPr>
        <p:sp>
          <p:nvSpPr>
            <p:cNvPr id="63" name="Oval 62"/>
            <p:cNvSpPr>
              <a:spLocks noChangeArrowheads="1"/>
            </p:cNvSpPr>
            <p:nvPr/>
          </p:nvSpPr>
          <p:spPr bwMode="auto">
            <a:xfrm>
              <a:off x="2600737" y="4325887"/>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64" name="Text Box 70"/>
            <p:cNvSpPr txBox="1">
              <a:spLocks noChangeArrowheads="1"/>
            </p:cNvSpPr>
            <p:nvPr/>
          </p:nvSpPr>
          <p:spPr bwMode="auto">
            <a:xfrm>
              <a:off x="2650233" y="4564173"/>
              <a:ext cx="1154115" cy="95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300" b="1" dirty="0">
                  <a:latin typeface="Times New Roman" pitchFamily="18" charset="0"/>
                  <a:ea typeface="ＭＳ 明朝"/>
                  <a:cs typeface="Times New Roman" pitchFamily="18" charset="0"/>
                </a:rPr>
                <a:t>HIV</a:t>
              </a:r>
              <a:br>
                <a:rPr lang="en-US" sz="1300" b="1" dirty="0">
                  <a:latin typeface="Times New Roman" pitchFamily="18" charset="0"/>
                  <a:ea typeface="ＭＳ 明朝"/>
                  <a:cs typeface="Times New Roman" pitchFamily="18" charset="0"/>
                </a:rPr>
              </a:br>
              <a:r>
                <a:rPr lang="en-US" sz="1300" b="1" dirty="0">
                  <a:latin typeface="Times New Roman" pitchFamily="18" charset="0"/>
                  <a:ea typeface="ＭＳ 明朝"/>
                  <a:cs typeface="Times New Roman" pitchFamily="18" charset="0"/>
                </a:rPr>
                <a:t> treatment needed</a:t>
              </a:r>
            </a:p>
            <a:p>
              <a:pPr marL="0" marR="0" algn="ctr">
                <a:spcBef>
                  <a:spcPts val="0"/>
                </a:spcBef>
                <a:spcAft>
                  <a:spcPts val="0"/>
                </a:spcAft>
              </a:pPr>
              <a:endParaRPr lang="en-US" sz="1300" b="1" dirty="0">
                <a:effectLst/>
                <a:latin typeface="Times New Roman" pitchFamily="18" charset="0"/>
                <a:ea typeface="ＭＳ 明朝"/>
                <a:cs typeface="Times New Roman" pitchFamily="18" charset="0"/>
              </a:endParaRPr>
            </a:p>
          </p:txBody>
        </p:sp>
      </p:grpSp>
      <p:grpSp>
        <p:nvGrpSpPr>
          <p:cNvPr id="5" name="Group 4"/>
          <p:cNvGrpSpPr/>
          <p:nvPr/>
        </p:nvGrpSpPr>
        <p:grpSpPr>
          <a:xfrm>
            <a:off x="3400122" y="1456889"/>
            <a:ext cx="1261873" cy="1261872"/>
            <a:chOff x="3481402" y="1426409"/>
            <a:chExt cx="1261873" cy="1261872"/>
          </a:xfrm>
        </p:grpSpPr>
        <p:sp>
          <p:nvSpPr>
            <p:cNvPr id="61" name="Oval 60"/>
            <p:cNvSpPr>
              <a:spLocks noChangeArrowheads="1"/>
            </p:cNvSpPr>
            <p:nvPr/>
          </p:nvSpPr>
          <p:spPr bwMode="auto">
            <a:xfrm>
              <a:off x="3481403" y="1426409"/>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62" name="Text Box 73"/>
            <p:cNvSpPr txBox="1">
              <a:spLocks noChangeArrowheads="1"/>
            </p:cNvSpPr>
            <p:nvPr/>
          </p:nvSpPr>
          <p:spPr bwMode="auto">
            <a:xfrm>
              <a:off x="3481402" y="1885316"/>
              <a:ext cx="1261873" cy="53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300" b="1" dirty="0">
                  <a:effectLst/>
                  <a:latin typeface="Times New Roman" pitchFamily="18" charset="0"/>
                  <a:ea typeface="ＭＳ 明朝"/>
                  <a:cs typeface="Times New Roman" pitchFamily="18" charset="0"/>
                </a:rPr>
                <a:t>Redu</a:t>
              </a:r>
              <a:r>
                <a:rPr lang="en-US" sz="1300" b="1" dirty="0">
                  <a:latin typeface="Times New Roman" pitchFamily="18" charset="0"/>
                  <a:ea typeface="ＭＳ 明朝"/>
                  <a:cs typeface="Times New Roman" pitchFamily="18" charset="0"/>
                </a:rPr>
                <a:t>ction in new HIV cases</a:t>
              </a:r>
              <a:endParaRPr lang="en-US" sz="1300" b="1" dirty="0">
                <a:effectLst/>
                <a:latin typeface="Times New Roman" pitchFamily="18" charset="0"/>
                <a:ea typeface="ＭＳ 明朝"/>
                <a:cs typeface="Times New Roman" pitchFamily="18" charset="0"/>
              </a:endParaRPr>
            </a:p>
          </p:txBody>
        </p:sp>
      </p:grpSp>
      <p:grpSp>
        <p:nvGrpSpPr>
          <p:cNvPr id="22" name="Group 21"/>
          <p:cNvGrpSpPr/>
          <p:nvPr/>
        </p:nvGrpSpPr>
        <p:grpSpPr>
          <a:xfrm>
            <a:off x="279756" y="4542249"/>
            <a:ext cx="1261872" cy="1261872"/>
            <a:chOff x="361036" y="4511769"/>
            <a:chExt cx="1261872" cy="1261872"/>
          </a:xfrm>
        </p:grpSpPr>
        <p:sp>
          <p:nvSpPr>
            <p:cNvPr id="57" name="Oval 56"/>
            <p:cNvSpPr>
              <a:spLocks noChangeArrowheads="1"/>
            </p:cNvSpPr>
            <p:nvPr/>
          </p:nvSpPr>
          <p:spPr bwMode="auto">
            <a:xfrm>
              <a:off x="361036" y="4511769"/>
              <a:ext cx="1261872" cy="1261872"/>
            </a:xfrm>
            <a:prstGeom prst="ellipse">
              <a:avLst/>
            </a:prstGeom>
            <a:solidFill>
              <a:schemeClr val="tx1">
                <a:lumMod val="100000"/>
                <a:lumOff val="0"/>
              </a:schemeClr>
            </a:solidFill>
            <a:ln w="9525">
              <a:solidFill>
                <a:schemeClr val="tx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58" name="Text Box 79"/>
            <p:cNvSpPr txBox="1">
              <a:spLocks noChangeArrowheads="1"/>
            </p:cNvSpPr>
            <p:nvPr/>
          </p:nvSpPr>
          <p:spPr bwMode="auto">
            <a:xfrm>
              <a:off x="486849" y="4837233"/>
              <a:ext cx="1006045" cy="89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600" b="1" dirty="0">
                  <a:solidFill>
                    <a:srgbClr val="FFFFFF"/>
                  </a:solidFill>
                  <a:effectLst/>
                  <a:latin typeface="Times New Roman" pitchFamily="18" charset="0"/>
                  <a:ea typeface="ＭＳ 明朝"/>
                  <a:cs typeface="Times New Roman" pitchFamily="18" charset="0"/>
                </a:rPr>
                <a:t>Miles to go</a:t>
              </a:r>
              <a:endParaRPr lang="en-US" sz="1600" dirty="0">
                <a:effectLst/>
                <a:latin typeface="Times New Roman" pitchFamily="18" charset="0"/>
                <a:ea typeface="ＭＳ 明朝"/>
                <a:cs typeface="Times New Roman" pitchFamily="18" charset="0"/>
              </a:endParaRPr>
            </a:p>
          </p:txBody>
        </p:sp>
      </p:grpSp>
      <p:grpSp>
        <p:nvGrpSpPr>
          <p:cNvPr id="2" name="Group 1"/>
          <p:cNvGrpSpPr/>
          <p:nvPr/>
        </p:nvGrpSpPr>
        <p:grpSpPr>
          <a:xfrm>
            <a:off x="631466" y="1398062"/>
            <a:ext cx="1261872" cy="1261872"/>
            <a:chOff x="712746" y="1367582"/>
            <a:chExt cx="1261872" cy="1261872"/>
          </a:xfrm>
        </p:grpSpPr>
        <p:sp>
          <p:nvSpPr>
            <p:cNvPr id="33" name="Oval 32"/>
            <p:cNvSpPr>
              <a:spLocks noChangeArrowheads="1"/>
            </p:cNvSpPr>
            <p:nvPr/>
          </p:nvSpPr>
          <p:spPr bwMode="auto">
            <a:xfrm>
              <a:off x="712746" y="1367582"/>
              <a:ext cx="1261872" cy="1261872"/>
            </a:xfrm>
            <a:prstGeom prst="ellipse">
              <a:avLst/>
            </a:pr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34" name="Text Box 148"/>
            <p:cNvSpPr txBox="1">
              <a:spLocks noChangeArrowheads="1"/>
            </p:cNvSpPr>
            <p:nvPr/>
          </p:nvSpPr>
          <p:spPr bwMode="auto">
            <a:xfrm>
              <a:off x="739593" y="1795669"/>
              <a:ext cx="1185139" cy="41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600" b="1" dirty="0">
                  <a:solidFill>
                    <a:srgbClr val="FFFFFF"/>
                  </a:solidFill>
                  <a:latin typeface="Times New Roman" pitchFamily="18" charset="0"/>
                  <a:ea typeface="ＭＳ 明朝"/>
                  <a:cs typeface="Times New Roman" pitchFamily="18" charset="0"/>
                </a:rPr>
                <a:t>Progress</a:t>
              </a:r>
              <a:endParaRPr lang="en-US" sz="1600" dirty="0">
                <a:effectLst/>
                <a:latin typeface="Times New Roman" pitchFamily="18" charset="0"/>
                <a:ea typeface="ＭＳ 明朝"/>
                <a:cs typeface="Times New Roman" pitchFamily="18" charset="0"/>
              </a:endParaRPr>
            </a:p>
          </p:txBody>
        </p:sp>
      </p:grpSp>
      <p:grpSp>
        <p:nvGrpSpPr>
          <p:cNvPr id="81" name="Group 80"/>
          <p:cNvGrpSpPr>
            <a:grpSpLocks/>
          </p:cNvGrpSpPr>
          <p:nvPr/>
        </p:nvGrpSpPr>
        <p:grpSpPr bwMode="auto">
          <a:xfrm>
            <a:off x="7897711" y="2881185"/>
            <a:ext cx="401955" cy="422910"/>
            <a:chOff x="0" y="0"/>
            <a:chExt cx="228600" cy="228600"/>
          </a:xfrm>
        </p:grpSpPr>
        <p:sp>
          <p:nvSpPr>
            <p:cNvPr id="115" name="Oval 114"/>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16" name="Plus 82"/>
            <p:cNvSpPr>
              <a:spLocks/>
            </p:cNvSpPr>
            <p:nvPr/>
          </p:nvSpPr>
          <p:spPr bwMode="auto">
            <a:xfrm>
              <a:off x="0" y="0"/>
              <a:ext cx="228600" cy="228600"/>
            </a:xfrm>
            <a:custGeom>
              <a:avLst/>
              <a:gdLst>
                <a:gd name="T0" fmla="*/ 30301 w 228600"/>
                <a:gd name="T1" fmla="*/ 87417 h 228600"/>
                <a:gd name="T2" fmla="*/ 87417 w 228600"/>
                <a:gd name="T3" fmla="*/ 87417 h 228600"/>
                <a:gd name="T4" fmla="*/ 87417 w 228600"/>
                <a:gd name="T5" fmla="*/ 30301 h 228600"/>
                <a:gd name="T6" fmla="*/ 141183 w 228600"/>
                <a:gd name="T7" fmla="*/ 30301 h 228600"/>
                <a:gd name="T8" fmla="*/ 141183 w 228600"/>
                <a:gd name="T9" fmla="*/ 87417 h 228600"/>
                <a:gd name="T10" fmla="*/ 198299 w 228600"/>
                <a:gd name="T11" fmla="*/ 87417 h 228600"/>
                <a:gd name="T12" fmla="*/ 198299 w 228600"/>
                <a:gd name="T13" fmla="*/ 141183 h 228600"/>
                <a:gd name="T14" fmla="*/ 141183 w 228600"/>
                <a:gd name="T15" fmla="*/ 141183 h 228600"/>
                <a:gd name="T16" fmla="*/ 141183 w 228600"/>
                <a:gd name="T17" fmla="*/ 198299 h 228600"/>
                <a:gd name="T18" fmla="*/ 87417 w 228600"/>
                <a:gd name="T19" fmla="*/ 198299 h 228600"/>
                <a:gd name="T20" fmla="*/ 87417 w 228600"/>
                <a:gd name="T21" fmla="*/ 141183 h 228600"/>
                <a:gd name="T22" fmla="*/ 30301 w 228600"/>
                <a:gd name="T23" fmla="*/ 141183 h 228600"/>
                <a:gd name="T24" fmla="*/ 30301 w 228600"/>
                <a:gd name="T25" fmla="*/ 87417 h 228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600" h="228600">
                  <a:moveTo>
                    <a:pt x="30301" y="87417"/>
                  </a:moveTo>
                  <a:lnTo>
                    <a:pt x="87417" y="87417"/>
                  </a:lnTo>
                  <a:lnTo>
                    <a:pt x="87417" y="30301"/>
                  </a:lnTo>
                  <a:lnTo>
                    <a:pt x="141183" y="30301"/>
                  </a:lnTo>
                  <a:lnTo>
                    <a:pt x="141183" y="87417"/>
                  </a:lnTo>
                  <a:lnTo>
                    <a:pt x="198299" y="87417"/>
                  </a:lnTo>
                  <a:lnTo>
                    <a:pt x="198299" y="141183"/>
                  </a:lnTo>
                  <a:lnTo>
                    <a:pt x="141183" y="141183"/>
                  </a:lnTo>
                  <a:lnTo>
                    <a:pt x="141183" y="198299"/>
                  </a:lnTo>
                  <a:lnTo>
                    <a:pt x="87417" y="198299"/>
                  </a:lnTo>
                  <a:lnTo>
                    <a:pt x="87417" y="141183"/>
                  </a:lnTo>
                  <a:lnTo>
                    <a:pt x="30301" y="141183"/>
                  </a:lnTo>
                  <a:lnTo>
                    <a:pt x="30301" y="87417"/>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82" name="Group 81"/>
          <p:cNvGrpSpPr>
            <a:grpSpLocks/>
          </p:cNvGrpSpPr>
          <p:nvPr/>
        </p:nvGrpSpPr>
        <p:grpSpPr bwMode="auto">
          <a:xfrm>
            <a:off x="7339447" y="1727302"/>
            <a:ext cx="401955" cy="422910"/>
            <a:chOff x="0" y="0"/>
            <a:chExt cx="228600" cy="228600"/>
          </a:xfrm>
        </p:grpSpPr>
        <p:sp>
          <p:nvSpPr>
            <p:cNvPr id="113" name="Oval 112"/>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14" name="Plus 85"/>
            <p:cNvSpPr>
              <a:spLocks/>
            </p:cNvSpPr>
            <p:nvPr/>
          </p:nvSpPr>
          <p:spPr bwMode="auto">
            <a:xfrm>
              <a:off x="0" y="0"/>
              <a:ext cx="228600" cy="228600"/>
            </a:xfrm>
            <a:custGeom>
              <a:avLst/>
              <a:gdLst>
                <a:gd name="T0" fmla="*/ 30301 w 228600"/>
                <a:gd name="T1" fmla="*/ 87417 h 228600"/>
                <a:gd name="T2" fmla="*/ 87417 w 228600"/>
                <a:gd name="T3" fmla="*/ 87417 h 228600"/>
                <a:gd name="T4" fmla="*/ 87417 w 228600"/>
                <a:gd name="T5" fmla="*/ 30301 h 228600"/>
                <a:gd name="T6" fmla="*/ 141183 w 228600"/>
                <a:gd name="T7" fmla="*/ 30301 h 228600"/>
                <a:gd name="T8" fmla="*/ 141183 w 228600"/>
                <a:gd name="T9" fmla="*/ 87417 h 228600"/>
                <a:gd name="T10" fmla="*/ 198299 w 228600"/>
                <a:gd name="T11" fmla="*/ 87417 h 228600"/>
                <a:gd name="T12" fmla="*/ 198299 w 228600"/>
                <a:gd name="T13" fmla="*/ 141183 h 228600"/>
                <a:gd name="T14" fmla="*/ 141183 w 228600"/>
                <a:gd name="T15" fmla="*/ 141183 h 228600"/>
                <a:gd name="T16" fmla="*/ 141183 w 228600"/>
                <a:gd name="T17" fmla="*/ 198299 h 228600"/>
                <a:gd name="T18" fmla="*/ 87417 w 228600"/>
                <a:gd name="T19" fmla="*/ 198299 h 228600"/>
                <a:gd name="T20" fmla="*/ 87417 w 228600"/>
                <a:gd name="T21" fmla="*/ 141183 h 228600"/>
                <a:gd name="T22" fmla="*/ 30301 w 228600"/>
                <a:gd name="T23" fmla="*/ 141183 h 228600"/>
                <a:gd name="T24" fmla="*/ 30301 w 228600"/>
                <a:gd name="T25" fmla="*/ 87417 h 228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600" h="228600">
                  <a:moveTo>
                    <a:pt x="30301" y="87417"/>
                  </a:moveTo>
                  <a:lnTo>
                    <a:pt x="87417" y="87417"/>
                  </a:lnTo>
                  <a:lnTo>
                    <a:pt x="87417" y="30301"/>
                  </a:lnTo>
                  <a:lnTo>
                    <a:pt x="141183" y="30301"/>
                  </a:lnTo>
                  <a:lnTo>
                    <a:pt x="141183" y="87417"/>
                  </a:lnTo>
                  <a:lnTo>
                    <a:pt x="198299" y="87417"/>
                  </a:lnTo>
                  <a:lnTo>
                    <a:pt x="198299" y="141183"/>
                  </a:lnTo>
                  <a:lnTo>
                    <a:pt x="141183" y="141183"/>
                  </a:lnTo>
                  <a:lnTo>
                    <a:pt x="141183" y="198299"/>
                  </a:lnTo>
                  <a:lnTo>
                    <a:pt x="87417" y="198299"/>
                  </a:lnTo>
                  <a:lnTo>
                    <a:pt x="87417" y="141183"/>
                  </a:lnTo>
                  <a:lnTo>
                    <a:pt x="30301" y="141183"/>
                  </a:lnTo>
                  <a:lnTo>
                    <a:pt x="30301" y="87417"/>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83" name="Group 82"/>
          <p:cNvGrpSpPr>
            <a:grpSpLocks/>
          </p:cNvGrpSpPr>
          <p:nvPr/>
        </p:nvGrpSpPr>
        <p:grpSpPr bwMode="auto">
          <a:xfrm>
            <a:off x="5923484" y="1952665"/>
            <a:ext cx="401955" cy="422910"/>
            <a:chOff x="0" y="0"/>
            <a:chExt cx="228600" cy="228600"/>
          </a:xfrm>
        </p:grpSpPr>
        <p:sp>
          <p:nvSpPr>
            <p:cNvPr id="111" name="Oval 110"/>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12" name="Plus 88"/>
            <p:cNvSpPr>
              <a:spLocks/>
            </p:cNvSpPr>
            <p:nvPr/>
          </p:nvSpPr>
          <p:spPr bwMode="auto">
            <a:xfrm>
              <a:off x="0" y="0"/>
              <a:ext cx="228600" cy="228600"/>
            </a:xfrm>
            <a:custGeom>
              <a:avLst/>
              <a:gdLst>
                <a:gd name="T0" fmla="*/ 30301 w 228600"/>
                <a:gd name="T1" fmla="*/ 87417 h 228600"/>
                <a:gd name="T2" fmla="*/ 87417 w 228600"/>
                <a:gd name="T3" fmla="*/ 87417 h 228600"/>
                <a:gd name="T4" fmla="*/ 87417 w 228600"/>
                <a:gd name="T5" fmla="*/ 30301 h 228600"/>
                <a:gd name="T6" fmla="*/ 141183 w 228600"/>
                <a:gd name="T7" fmla="*/ 30301 h 228600"/>
                <a:gd name="T8" fmla="*/ 141183 w 228600"/>
                <a:gd name="T9" fmla="*/ 87417 h 228600"/>
                <a:gd name="T10" fmla="*/ 198299 w 228600"/>
                <a:gd name="T11" fmla="*/ 87417 h 228600"/>
                <a:gd name="T12" fmla="*/ 198299 w 228600"/>
                <a:gd name="T13" fmla="*/ 141183 h 228600"/>
                <a:gd name="T14" fmla="*/ 141183 w 228600"/>
                <a:gd name="T15" fmla="*/ 141183 h 228600"/>
                <a:gd name="T16" fmla="*/ 141183 w 228600"/>
                <a:gd name="T17" fmla="*/ 198299 h 228600"/>
                <a:gd name="T18" fmla="*/ 87417 w 228600"/>
                <a:gd name="T19" fmla="*/ 198299 h 228600"/>
                <a:gd name="T20" fmla="*/ 87417 w 228600"/>
                <a:gd name="T21" fmla="*/ 141183 h 228600"/>
                <a:gd name="T22" fmla="*/ 30301 w 228600"/>
                <a:gd name="T23" fmla="*/ 141183 h 228600"/>
                <a:gd name="T24" fmla="*/ 30301 w 228600"/>
                <a:gd name="T25" fmla="*/ 87417 h 228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600" h="228600">
                  <a:moveTo>
                    <a:pt x="30301" y="87417"/>
                  </a:moveTo>
                  <a:lnTo>
                    <a:pt x="87417" y="87417"/>
                  </a:lnTo>
                  <a:lnTo>
                    <a:pt x="87417" y="30301"/>
                  </a:lnTo>
                  <a:lnTo>
                    <a:pt x="141183" y="30301"/>
                  </a:lnTo>
                  <a:lnTo>
                    <a:pt x="141183" y="87417"/>
                  </a:lnTo>
                  <a:lnTo>
                    <a:pt x="198299" y="87417"/>
                  </a:lnTo>
                  <a:lnTo>
                    <a:pt x="198299" y="141183"/>
                  </a:lnTo>
                  <a:lnTo>
                    <a:pt x="141183" y="141183"/>
                  </a:lnTo>
                  <a:lnTo>
                    <a:pt x="141183" y="198299"/>
                  </a:lnTo>
                  <a:lnTo>
                    <a:pt x="87417" y="198299"/>
                  </a:lnTo>
                  <a:lnTo>
                    <a:pt x="87417" y="141183"/>
                  </a:lnTo>
                  <a:lnTo>
                    <a:pt x="30301" y="141183"/>
                  </a:lnTo>
                  <a:lnTo>
                    <a:pt x="30301" y="87417"/>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84" name="Group 83"/>
          <p:cNvGrpSpPr>
            <a:grpSpLocks/>
          </p:cNvGrpSpPr>
          <p:nvPr/>
        </p:nvGrpSpPr>
        <p:grpSpPr bwMode="auto">
          <a:xfrm>
            <a:off x="3180579" y="2225410"/>
            <a:ext cx="401955" cy="422910"/>
            <a:chOff x="0" y="0"/>
            <a:chExt cx="228600" cy="228600"/>
          </a:xfrm>
        </p:grpSpPr>
        <p:sp>
          <p:nvSpPr>
            <p:cNvPr id="109" name="Oval 108"/>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10" name="Plus 91"/>
            <p:cNvSpPr>
              <a:spLocks/>
            </p:cNvSpPr>
            <p:nvPr/>
          </p:nvSpPr>
          <p:spPr bwMode="auto">
            <a:xfrm>
              <a:off x="0" y="0"/>
              <a:ext cx="228600" cy="228600"/>
            </a:xfrm>
            <a:custGeom>
              <a:avLst/>
              <a:gdLst>
                <a:gd name="T0" fmla="*/ 30301 w 228600"/>
                <a:gd name="T1" fmla="*/ 87417 h 228600"/>
                <a:gd name="T2" fmla="*/ 87417 w 228600"/>
                <a:gd name="T3" fmla="*/ 87417 h 228600"/>
                <a:gd name="T4" fmla="*/ 87417 w 228600"/>
                <a:gd name="T5" fmla="*/ 30301 h 228600"/>
                <a:gd name="T6" fmla="*/ 141183 w 228600"/>
                <a:gd name="T7" fmla="*/ 30301 h 228600"/>
                <a:gd name="T8" fmla="*/ 141183 w 228600"/>
                <a:gd name="T9" fmla="*/ 87417 h 228600"/>
                <a:gd name="T10" fmla="*/ 198299 w 228600"/>
                <a:gd name="T11" fmla="*/ 87417 h 228600"/>
                <a:gd name="T12" fmla="*/ 198299 w 228600"/>
                <a:gd name="T13" fmla="*/ 141183 h 228600"/>
                <a:gd name="T14" fmla="*/ 141183 w 228600"/>
                <a:gd name="T15" fmla="*/ 141183 h 228600"/>
                <a:gd name="T16" fmla="*/ 141183 w 228600"/>
                <a:gd name="T17" fmla="*/ 198299 h 228600"/>
                <a:gd name="T18" fmla="*/ 87417 w 228600"/>
                <a:gd name="T19" fmla="*/ 198299 h 228600"/>
                <a:gd name="T20" fmla="*/ 87417 w 228600"/>
                <a:gd name="T21" fmla="*/ 141183 h 228600"/>
                <a:gd name="T22" fmla="*/ 30301 w 228600"/>
                <a:gd name="T23" fmla="*/ 141183 h 228600"/>
                <a:gd name="T24" fmla="*/ 30301 w 228600"/>
                <a:gd name="T25" fmla="*/ 87417 h 228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600" h="228600">
                  <a:moveTo>
                    <a:pt x="30301" y="87417"/>
                  </a:moveTo>
                  <a:lnTo>
                    <a:pt x="87417" y="87417"/>
                  </a:lnTo>
                  <a:lnTo>
                    <a:pt x="87417" y="30301"/>
                  </a:lnTo>
                  <a:lnTo>
                    <a:pt x="141183" y="30301"/>
                  </a:lnTo>
                  <a:lnTo>
                    <a:pt x="141183" y="87417"/>
                  </a:lnTo>
                  <a:lnTo>
                    <a:pt x="198299" y="87417"/>
                  </a:lnTo>
                  <a:lnTo>
                    <a:pt x="198299" y="141183"/>
                  </a:lnTo>
                  <a:lnTo>
                    <a:pt x="141183" y="141183"/>
                  </a:lnTo>
                  <a:lnTo>
                    <a:pt x="141183" y="198299"/>
                  </a:lnTo>
                  <a:lnTo>
                    <a:pt x="87417" y="198299"/>
                  </a:lnTo>
                  <a:lnTo>
                    <a:pt x="87417" y="141183"/>
                  </a:lnTo>
                  <a:lnTo>
                    <a:pt x="30301" y="141183"/>
                  </a:lnTo>
                  <a:lnTo>
                    <a:pt x="30301" y="87417"/>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85" name="Group 84"/>
          <p:cNvGrpSpPr>
            <a:grpSpLocks/>
          </p:cNvGrpSpPr>
          <p:nvPr/>
        </p:nvGrpSpPr>
        <p:grpSpPr bwMode="auto">
          <a:xfrm>
            <a:off x="4506913" y="1529755"/>
            <a:ext cx="401955" cy="422910"/>
            <a:chOff x="0" y="0"/>
            <a:chExt cx="228600" cy="228600"/>
          </a:xfrm>
        </p:grpSpPr>
        <p:sp>
          <p:nvSpPr>
            <p:cNvPr id="107" name="Oval 106"/>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08" name="Plus 96"/>
            <p:cNvSpPr>
              <a:spLocks/>
            </p:cNvSpPr>
            <p:nvPr/>
          </p:nvSpPr>
          <p:spPr bwMode="auto">
            <a:xfrm>
              <a:off x="0" y="0"/>
              <a:ext cx="228600" cy="228600"/>
            </a:xfrm>
            <a:custGeom>
              <a:avLst/>
              <a:gdLst>
                <a:gd name="T0" fmla="*/ 30301 w 228600"/>
                <a:gd name="T1" fmla="*/ 87417 h 228600"/>
                <a:gd name="T2" fmla="*/ 87417 w 228600"/>
                <a:gd name="T3" fmla="*/ 87417 h 228600"/>
                <a:gd name="T4" fmla="*/ 87417 w 228600"/>
                <a:gd name="T5" fmla="*/ 30301 h 228600"/>
                <a:gd name="T6" fmla="*/ 141183 w 228600"/>
                <a:gd name="T7" fmla="*/ 30301 h 228600"/>
                <a:gd name="T8" fmla="*/ 141183 w 228600"/>
                <a:gd name="T9" fmla="*/ 87417 h 228600"/>
                <a:gd name="T10" fmla="*/ 198299 w 228600"/>
                <a:gd name="T11" fmla="*/ 87417 h 228600"/>
                <a:gd name="T12" fmla="*/ 198299 w 228600"/>
                <a:gd name="T13" fmla="*/ 141183 h 228600"/>
                <a:gd name="T14" fmla="*/ 141183 w 228600"/>
                <a:gd name="T15" fmla="*/ 141183 h 228600"/>
                <a:gd name="T16" fmla="*/ 141183 w 228600"/>
                <a:gd name="T17" fmla="*/ 198299 h 228600"/>
                <a:gd name="T18" fmla="*/ 87417 w 228600"/>
                <a:gd name="T19" fmla="*/ 198299 h 228600"/>
                <a:gd name="T20" fmla="*/ 87417 w 228600"/>
                <a:gd name="T21" fmla="*/ 141183 h 228600"/>
                <a:gd name="T22" fmla="*/ 30301 w 228600"/>
                <a:gd name="T23" fmla="*/ 141183 h 228600"/>
                <a:gd name="T24" fmla="*/ 30301 w 228600"/>
                <a:gd name="T25" fmla="*/ 87417 h 228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600" h="228600">
                  <a:moveTo>
                    <a:pt x="30301" y="87417"/>
                  </a:moveTo>
                  <a:lnTo>
                    <a:pt x="87417" y="87417"/>
                  </a:lnTo>
                  <a:lnTo>
                    <a:pt x="87417" y="30301"/>
                  </a:lnTo>
                  <a:lnTo>
                    <a:pt x="141183" y="30301"/>
                  </a:lnTo>
                  <a:lnTo>
                    <a:pt x="141183" y="87417"/>
                  </a:lnTo>
                  <a:lnTo>
                    <a:pt x="198299" y="87417"/>
                  </a:lnTo>
                  <a:lnTo>
                    <a:pt x="198299" y="141183"/>
                  </a:lnTo>
                  <a:lnTo>
                    <a:pt x="141183" y="141183"/>
                  </a:lnTo>
                  <a:lnTo>
                    <a:pt x="141183" y="198299"/>
                  </a:lnTo>
                  <a:lnTo>
                    <a:pt x="87417" y="198299"/>
                  </a:lnTo>
                  <a:lnTo>
                    <a:pt x="87417" y="141183"/>
                  </a:lnTo>
                  <a:lnTo>
                    <a:pt x="30301" y="141183"/>
                  </a:lnTo>
                  <a:lnTo>
                    <a:pt x="30301" y="87417"/>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86" name="Group 85"/>
          <p:cNvGrpSpPr>
            <a:grpSpLocks/>
          </p:cNvGrpSpPr>
          <p:nvPr/>
        </p:nvGrpSpPr>
        <p:grpSpPr bwMode="auto">
          <a:xfrm>
            <a:off x="7336959" y="4223685"/>
            <a:ext cx="401955" cy="422910"/>
            <a:chOff x="0" y="0"/>
            <a:chExt cx="228600" cy="228600"/>
          </a:xfrm>
        </p:grpSpPr>
        <p:sp>
          <p:nvSpPr>
            <p:cNvPr id="105" name="Oval 104"/>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06" name="Equal 99"/>
            <p:cNvSpPr>
              <a:spLocks/>
            </p:cNvSpPr>
            <p:nvPr/>
          </p:nvSpPr>
          <p:spPr bwMode="auto">
            <a:xfrm>
              <a:off x="0" y="0"/>
              <a:ext cx="228600" cy="228600"/>
            </a:xfrm>
            <a:custGeom>
              <a:avLst/>
              <a:gdLst>
                <a:gd name="T0" fmla="*/ 30301 w 228600"/>
                <a:gd name="T1" fmla="*/ 47092 h 228600"/>
                <a:gd name="T2" fmla="*/ 198299 w 228600"/>
                <a:gd name="T3" fmla="*/ 47092 h 228600"/>
                <a:gd name="T4" fmla="*/ 198299 w 228600"/>
                <a:gd name="T5" fmla="*/ 100858 h 228600"/>
                <a:gd name="T6" fmla="*/ 30301 w 228600"/>
                <a:gd name="T7" fmla="*/ 100858 h 228600"/>
                <a:gd name="T8" fmla="*/ 30301 w 228600"/>
                <a:gd name="T9" fmla="*/ 47092 h 228600"/>
                <a:gd name="T10" fmla="*/ 30301 w 228600"/>
                <a:gd name="T11" fmla="*/ 127742 h 228600"/>
                <a:gd name="T12" fmla="*/ 198299 w 228600"/>
                <a:gd name="T13" fmla="*/ 127742 h 228600"/>
                <a:gd name="T14" fmla="*/ 198299 w 228600"/>
                <a:gd name="T15" fmla="*/ 181508 h 228600"/>
                <a:gd name="T16" fmla="*/ 30301 w 228600"/>
                <a:gd name="T17" fmla="*/ 181508 h 228600"/>
                <a:gd name="T18" fmla="*/ 30301 w 228600"/>
                <a:gd name="T19" fmla="*/ 127742 h 228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600" h="228600">
                  <a:moveTo>
                    <a:pt x="30301" y="47092"/>
                  </a:moveTo>
                  <a:lnTo>
                    <a:pt x="198299" y="47092"/>
                  </a:lnTo>
                  <a:lnTo>
                    <a:pt x="198299" y="100858"/>
                  </a:lnTo>
                  <a:lnTo>
                    <a:pt x="30301" y="100858"/>
                  </a:lnTo>
                  <a:lnTo>
                    <a:pt x="30301" y="47092"/>
                  </a:lnTo>
                  <a:close/>
                  <a:moveTo>
                    <a:pt x="30301" y="127742"/>
                  </a:moveTo>
                  <a:lnTo>
                    <a:pt x="198299" y="127742"/>
                  </a:lnTo>
                  <a:lnTo>
                    <a:pt x="198299" y="181508"/>
                  </a:lnTo>
                  <a:lnTo>
                    <a:pt x="30301" y="181508"/>
                  </a:lnTo>
                  <a:lnTo>
                    <a:pt x="30301" y="127742"/>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88" name="Group 87"/>
          <p:cNvGrpSpPr>
            <a:grpSpLocks/>
          </p:cNvGrpSpPr>
          <p:nvPr/>
        </p:nvGrpSpPr>
        <p:grpSpPr bwMode="auto">
          <a:xfrm>
            <a:off x="2399759" y="4435140"/>
            <a:ext cx="401955" cy="422910"/>
            <a:chOff x="0" y="0"/>
            <a:chExt cx="457200" cy="457200"/>
          </a:xfrm>
        </p:grpSpPr>
        <p:sp>
          <p:nvSpPr>
            <p:cNvPr id="101" name="Oval 100"/>
            <p:cNvSpPr>
              <a:spLocks noChangeArrowheads="1"/>
            </p:cNvSpPr>
            <p:nvPr/>
          </p:nvSpPr>
          <p:spPr bwMode="auto">
            <a:xfrm>
              <a:off x="0" y="0"/>
              <a:ext cx="457200" cy="4572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02" name="Minus 135"/>
            <p:cNvSpPr>
              <a:spLocks/>
            </p:cNvSpPr>
            <p:nvPr/>
          </p:nvSpPr>
          <p:spPr bwMode="auto">
            <a:xfrm>
              <a:off x="0" y="0"/>
              <a:ext cx="457200" cy="457200"/>
            </a:xfrm>
            <a:custGeom>
              <a:avLst/>
              <a:gdLst>
                <a:gd name="T0" fmla="*/ 60602 w 457200"/>
                <a:gd name="T1" fmla="*/ 174833 h 457200"/>
                <a:gd name="T2" fmla="*/ 396598 w 457200"/>
                <a:gd name="T3" fmla="*/ 174833 h 457200"/>
                <a:gd name="T4" fmla="*/ 396598 w 457200"/>
                <a:gd name="T5" fmla="*/ 282367 h 457200"/>
                <a:gd name="T6" fmla="*/ 60602 w 457200"/>
                <a:gd name="T7" fmla="*/ 282367 h 457200"/>
                <a:gd name="T8" fmla="*/ 60602 w 457200"/>
                <a:gd name="T9" fmla="*/ 174833 h 45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200" h="457200">
                  <a:moveTo>
                    <a:pt x="60602" y="174833"/>
                  </a:moveTo>
                  <a:lnTo>
                    <a:pt x="396598" y="174833"/>
                  </a:lnTo>
                  <a:lnTo>
                    <a:pt x="396598" y="282367"/>
                  </a:lnTo>
                  <a:lnTo>
                    <a:pt x="60602" y="282367"/>
                  </a:lnTo>
                  <a:lnTo>
                    <a:pt x="60602" y="174833"/>
                  </a:lnTo>
                  <a:close/>
                </a:path>
              </a:pathLst>
            </a:custGeom>
            <a:solidFill>
              <a:schemeClr val="bg1">
                <a:lumMod val="100000"/>
                <a:lumOff val="0"/>
              </a:schemeClr>
            </a:solidFill>
            <a:ln>
              <a:noFill/>
            </a:ln>
            <a:effectLst>
              <a:outerShdw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90" name="Group 89"/>
          <p:cNvGrpSpPr>
            <a:grpSpLocks/>
          </p:cNvGrpSpPr>
          <p:nvPr/>
        </p:nvGrpSpPr>
        <p:grpSpPr bwMode="auto">
          <a:xfrm>
            <a:off x="6044095" y="4943518"/>
            <a:ext cx="401955" cy="422910"/>
            <a:chOff x="0" y="0"/>
            <a:chExt cx="457200" cy="457200"/>
          </a:xfrm>
        </p:grpSpPr>
        <p:sp>
          <p:nvSpPr>
            <p:cNvPr id="97" name="Oval 96"/>
            <p:cNvSpPr>
              <a:spLocks noChangeArrowheads="1"/>
            </p:cNvSpPr>
            <p:nvPr/>
          </p:nvSpPr>
          <p:spPr bwMode="auto">
            <a:xfrm>
              <a:off x="0" y="0"/>
              <a:ext cx="457200" cy="4572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98" name="Minus 142"/>
            <p:cNvSpPr>
              <a:spLocks/>
            </p:cNvSpPr>
            <p:nvPr/>
          </p:nvSpPr>
          <p:spPr bwMode="auto">
            <a:xfrm>
              <a:off x="0" y="0"/>
              <a:ext cx="457200" cy="457200"/>
            </a:xfrm>
            <a:custGeom>
              <a:avLst/>
              <a:gdLst>
                <a:gd name="T0" fmla="*/ 60602 w 457200"/>
                <a:gd name="T1" fmla="*/ 174833 h 457200"/>
                <a:gd name="T2" fmla="*/ 396598 w 457200"/>
                <a:gd name="T3" fmla="*/ 174833 h 457200"/>
                <a:gd name="T4" fmla="*/ 396598 w 457200"/>
                <a:gd name="T5" fmla="*/ 282367 h 457200"/>
                <a:gd name="T6" fmla="*/ 60602 w 457200"/>
                <a:gd name="T7" fmla="*/ 282367 h 457200"/>
                <a:gd name="T8" fmla="*/ 60602 w 457200"/>
                <a:gd name="T9" fmla="*/ 174833 h 45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200" h="457200">
                  <a:moveTo>
                    <a:pt x="60602" y="174833"/>
                  </a:moveTo>
                  <a:lnTo>
                    <a:pt x="396598" y="174833"/>
                  </a:lnTo>
                  <a:lnTo>
                    <a:pt x="396598" y="282367"/>
                  </a:lnTo>
                  <a:lnTo>
                    <a:pt x="60602" y="282367"/>
                  </a:lnTo>
                  <a:lnTo>
                    <a:pt x="60602" y="174833"/>
                  </a:lnTo>
                  <a:close/>
                </a:path>
              </a:pathLst>
            </a:custGeom>
            <a:solidFill>
              <a:schemeClr val="bg1">
                <a:lumMod val="100000"/>
                <a:lumOff val="0"/>
              </a:schemeClr>
            </a:solidFill>
            <a:ln>
              <a:noFill/>
            </a:ln>
            <a:effectLst>
              <a:outerShdw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91" name="Group 90"/>
          <p:cNvGrpSpPr>
            <a:grpSpLocks/>
          </p:cNvGrpSpPr>
          <p:nvPr/>
        </p:nvGrpSpPr>
        <p:grpSpPr bwMode="auto">
          <a:xfrm>
            <a:off x="1152866" y="4454982"/>
            <a:ext cx="401955" cy="422910"/>
            <a:chOff x="0" y="0"/>
            <a:chExt cx="228600" cy="228600"/>
          </a:xfrm>
        </p:grpSpPr>
        <p:sp>
          <p:nvSpPr>
            <p:cNvPr id="95" name="Oval 94"/>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96" name="Equal 145"/>
            <p:cNvSpPr>
              <a:spLocks/>
            </p:cNvSpPr>
            <p:nvPr/>
          </p:nvSpPr>
          <p:spPr bwMode="auto">
            <a:xfrm>
              <a:off x="0" y="0"/>
              <a:ext cx="228600" cy="228600"/>
            </a:xfrm>
            <a:custGeom>
              <a:avLst/>
              <a:gdLst>
                <a:gd name="T0" fmla="*/ 30301 w 228600"/>
                <a:gd name="T1" fmla="*/ 47092 h 228600"/>
                <a:gd name="T2" fmla="*/ 198299 w 228600"/>
                <a:gd name="T3" fmla="*/ 47092 h 228600"/>
                <a:gd name="T4" fmla="*/ 198299 w 228600"/>
                <a:gd name="T5" fmla="*/ 100858 h 228600"/>
                <a:gd name="T6" fmla="*/ 30301 w 228600"/>
                <a:gd name="T7" fmla="*/ 100858 h 228600"/>
                <a:gd name="T8" fmla="*/ 30301 w 228600"/>
                <a:gd name="T9" fmla="*/ 47092 h 228600"/>
                <a:gd name="T10" fmla="*/ 30301 w 228600"/>
                <a:gd name="T11" fmla="*/ 127742 h 228600"/>
                <a:gd name="T12" fmla="*/ 198299 w 228600"/>
                <a:gd name="T13" fmla="*/ 127742 h 228600"/>
                <a:gd name="T14" fmla="*/ 198299 w 228600"/>
                <a:gd name="T15" fmla="*/ 181508 h 228600"/>
                <a:gd name="T16" fmla="*/ 30301 w 228600"/>
                <a:gd name="T17" fmla="*/ 181508 h 228600"/>
                <a:gd name="T18" fmla="*/ 30301 w 228600"/>
                <a:gd name="T19" fmla="*/ 127742 h 228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600" h="228600">
                  <a:moveTo>
                    <a:pt x="30301" y="47092"/>
                  </a:moveTo>
                  <a:lnTo>
                    <a:pt x="198299" y="47092"/>
                  </a:lnTo>
                  <a:lnTo>
                    <a:pt x="198299" y="100858"/>
                  </a:lnTo>
                  <a:lnTo>
                    <a:pt x="30301" y="100858"/>
                  </a:lnTo>
                  <a:lnTo>
                    <a:pt x="30301" y="47092"/>
                  </a:lnTo>
                  <a:close/>
                  <a:moveTo>
                    <a:pt x="30301" y="127742"/>
                  </a:moveTo>
                  <a:lnTo>
                    <a:pt x="198299" y="127742"/>
                  </a:lnTo>
                  <a:lnTo>
                    <a:pt x="198299" y="181508"/>
                  </a:lnTo>
                  <a:lnTo>
                    <a:pt x="30301" y="181508"/>
                  </a:lnTo>
                  <a:lnTo>
                    <a:pt x="30301" y="127742"/>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92" name="Group 91"/>
          <p:cNvGrpSpPr>
            <a:grpSpLocks/>
          </p:cNvGrpSpPr>
          <p:nvPr/>
        </p:nvGrpSpPr>
        <p:grpSpPr bwMode="auto">
          <a:xfrm>
            <a:off x="1849714" y="1952665"/>
            <a:ext cx="401955" cy="422910"/>
            <a:chOff x="0" y="0"/>
            <a:chExt cx="228600" cy="228600"/>
          </a:xfrm>
        </p:grpSpPr>
        <p:sp>
          <p:nvSpPr>
            <p:cNvPr id="93" name="Oval 92"/>
            <p:cNvSpPr>
              <a:spLocks noChangeArrowheads="1"/>
            </p:cNvSpPr>
            <p:nvPr/>
          </p:nvSpPr>
          <p:spPr bwMode="auto">
            <a:xfrm>
              <a:off x="0" y="0"/>
              <a:ext cx="228600" cy="2286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94" name="Equal 156"/>
            <p:cNvSpPr>
              <a:spLocks/>
            </p:cNvSpPr>
            <p:nvPr/>
          </p:nvSpPr>
          <p:spPr bwMode="auto">
            <a:xfrm>
              <a:off x="0" y="0"/>
              <a:ext cx="228600" cy="228600"/>
            </a:xfrm>
            <a:custGeom>
              <a:avLst/>
              <a:gdLst>
                <a:gd name="T0" fmla="*/ 30301 w 228600"/>
                <a:gd name="T1" fmla="*/ 47092 h 228600"/>
                <a:gd name="T2" fmla="*/ 198299 w 228600"/>
                <a:gd name="T3" fmla="*/ 47092 h 228600"/>
                <a:gd name="T4" fmla="*/ 198299 w 228600"/>
                <a:gd name="T5" fmla="*/ 100858 h 228600"/>
                <a:gd name="T6" fmla="*/ 30301 w 228600"/>
                <a:gd name="T7" fmla="*/ 100858 h 228600"/>
                <a:gd name="T8" fmla="*/ 30301 w 228600"/>
                <a:gd name="T9" fmla="*/ 47092 h 228600"/>
                <a:gd name="T10" fmla="*/ 30301 w 228600"/>
                <a:gd name="T11" fmla="*/ 127742 h 228600"/>
                <a:gd name="T12" fmla="*/ 198299 w 228600"/>
                <a:gd name="T13" fmla="*/ 127742 h 228600"/>
                <a:gd name="T14" fmla="*/ 198299 w 228600"/>
                <a:gd name="T15" fmla="*/ 181508 h 228600"/>
                <a:gd name="T16" fmla="*/ 30301 w 228600"/>
                <a:gd name="T17" fmla="*/ 181508 h 228600"/>
                <a:gd name="T18" fmla="*/ 30301 w 228600"/>
                <a:gd name="T19" fmla="*/ 127742 h 228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600" h="228600">
                  <a:moveTo>
                    <a:pt x="30301" y="47092"/>
                  </a:moveTo>
                  <a:lnTo>
                    <a:pt x="198299" y="47092"/>
                  </a:lnTo>
                  <a:lnTo>
                    <a:pt x="198299" y="100858"/>
                  </a:lnTo>
                  <a:lnTo>
                    <a:pt x="30301" y="100858"/>
                  </a:lnTo>
                  <a:lnTo>
                    <a:pt x="30301" y="47092"/>
                  </a:lnTo>
                  <a:close/>
                  <a:moveTo>
                    <a:pt x="30301" y="127742"/>
                  </a:moveTo>
                  <a:lnTo>
                    <a:pt x="198299" y="127742"/>
                  </a:lnTo>
                  <a:lnTo>
                    <a:pt x="198299" y="181508"/>
                  </a:lnTo>
                  <a:lnTo>
                    <a:pt x="30301" y="181508"/>
                  </a:lnTo>
                  <a:lnTo>
                    <a:pt x="30301" y="127742"/>
                  </a:lnTo>
                  <a:close/>
                </a:path>
              </a:pathLst>
            </a:custGeom>
            <a:solidFill>
              <a:schemeClr val="bg1">
                <a:lumMod val="100000"/>
                <a:lumOff val="0"/>
              </a:schemeClr>
            </a:solidFill>
            <a:ln w="9525">
              <a:solidFill>
                <a:schemeClr val="bg1">
                  <a:lumMod val="100000"/>
                  <a:lumOff val="0"/>
                </a:schemeClr>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26" name="Group 25"/>
          <p:cNvGrpSpPr/>
          <p:nvPr/>
        </p:nvGrpSpPr>
        <p:grpSpPr>
          <a:xfrm>
            <a:off x="3908188" y="3681646"/>
            <a:ext cx="1261872" cy="1261872"/>
            <a:chOff x="3908188" y="3681646"/>
            <a:chExt cx="1261872" cy="1261872"/>
          </a:xfrm>
        </p:grpSpPr>
        <p:grpSp>
          <p:nvGrpSpPr>
            <p:cNvPr id="19" name="Group 18"/>
            <p:cNvGrpSpPr/>
            <p:nvPr/>
          </p:nvGrpSpPr>
          <p:grpSpPr>
            <a:xfrm>
              <a:off x="3908188" y="3681646"/>
              <a:ext cx="1261872" cy="1261872"/>
              <a:chOff x="3989468" y="3651166"/>
              <a:chExt cx="1261872" cy="1261872"/>
            </a:xfrm>
          </p:grpSpPr>
          <p:sp>
            <p:nvSpPr>
              <p:cNvPr id="59" name="Oval 58"/>
              <p:cNvSpPr>
                <a:spLocks noChangeArrowheads="1"/>
              </p:cNvSpPr>
              <p:nvPr/>
            </p:nvSpPr>
            <p:spPr bwMode="auto">
              <a:xfrm>
                <a:off x="3989468" y="3651166"/>
                <a:ext cx="1261872" cy="1261872"/>
              </a:xfrm>
              <a:prstGeom prst="ellipse">
                <a:avLst/>
              </a:prstGeom>
              <a:solidFill>
                <a:srgbClr val="FF0000"/>
              </a:solidFill>
              <a:ln w="9525">
                <a:solidFill>
                  <a:srgbClr val="FF0000"/>
                </a:solidFill>
                <a:round/>
                <a:headEnd/>
                <a:tailEnd/>
              </a:ln>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60" name="Text Box 76"/>
              <p:cNvSpPr txBox="1">
                <a:spLocks noChangeArrowheads="1"/>
              </p:cNvSpPr>
              <p:nvPr/>
            </p:nvSpPr>
            <p:spPr bwMode="auto">
              <a:xfrm>
                <a:off x="4109159" y="3878523"/>
                <a:ext cx="1006045" cy="79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endParaRPr lang="en-US" sz="1300" b="1" dirty="0">
                  <a:effectLst/>
                  <a:latin typeface="Times New Roman" pitchFamily="18" charset="0"/>
                  <a:ea typeface="ＭＳ 明朝"/>
                  <a:cs typeface="Times New Roman" pitchFamily="18" charset="0"/>
                </a:endParaRPr>
              </a:p>
            </p:txBody>
          </p:sp>
        </p:grpSp>
        <p:sp>
          <p:nvSpPr>
            <p:cNvPr id="25" name="Rectangle 24"/>
            <p:cNvSpPr/>
            <p:nvPr/>
          </p:nvSpPr>
          <p:spPr>
            <a:xfrm>
              <a:off x="3936421" y="3849131"/>
              <a:ext cx="1205405" cy="892552"/>
            </a:xfrm>
            <a:prstGeom prst="rect">
              <a:avLst/>
            </a:prstGeom>
          </p:spPr>
          <p:txBody>
            <a:bodyPr wrap="square">
              <a:spAutoFit/>
            </a:bodyPr>
            <a:lstStyle/>
            <a:p>
              <a:pPr algn="ctr"/>
              <a:r>
                <a:rPr lang="en-US" sz="1300" b="1" dirty="0">
                  <a:latin typeface="Times New Roman" pitchFamily="18" charset="0"/>
                  <a:ea typeface="ＭＳ 明朝"/>
                  <a:cs typeface="Times New Roman" pitchFamily="18" charset="0"/>
                </a:rPr>
                <a:t>HIV </a:t>
              </a:r>
              <a:br>
                <a:rPr lang="en-US" sz="1300" b="1" dirty="0">
                  <a:latin typeface="Times New Roman" pitchFamily="18" charset="0"/>
                  <a:ea typeface="ＭＳ 明朝"/>
                  <a:cs typeface="Times New Roman" pitchFamily="18" charset="0"/>
                </a:rPr>
              </a:br>
              <a:r>
                <a:rPr lang="en-US" sz="1300" b="1" dirty="0">
                  <a:latin typeface="Times New Roman" pitchFamily="18" charset="0"/>
                  <a:ea typeface="ＭＳ 明朝"/>
                  <a:cs typeface="Times New Roman" pitchFamily="18" charset="0"/>
                </a:rPr>
                <a:t>prevention services needed</a:t>
              </a:r>
            </a:p>
          </p:txBody>
        </p:sp>
      </p:grpSp>
      <p:grpSp>
        <p:nvGrpSpPr>
          <p:cNvPr id="87" name="Group 86"/>
          <p:cNvGrpSpPr>
            <a:grpSpLocks/>
          </p:cNvGrpSpPr>
          <p:nvPr/>
        </p:nvGrpSpPr>
        <p:grpSpPr bwMode="auto">
          <a:xfrm>
            <a:off x="3707210" y="4332918"/>
            <a:ext cx="401955" cy="422910"/>
            <a:chOff x="0" y="0"/>
            <a:chExt cx="457200" cy="457200"/>
          </a:xfrm>
        </p:grpSpPr>
        <p:sp>
          <p:nvSpPr>
            <p:cNvPr id="103" name="Oval 102"/>
            <p:cNvSpPr>
              <a:spLocks noChangeArrowheads="1"/>
            </p:cNvSpPr>
            <p:nvPr/>
          </p:nvSpPr>
          <p:spPr bwMode="auto">
            <a:xfrm>
              <a:off x="0" y="0"/>
              <a:ext cx="457200" cy="4572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04" name="Minus 102"/>
            <p:cNvSpPr>
              <a:spLocks/>
            </p:cNvSpPr>
            <p:nvPr/>
          </p:nvSpPr>
          <p:spPr bwMode="auto">
            <a:xfrm>
              <a:off x="0" y="0"/>
              <a:ext cx="457200" cy="457200"/>
            </a:xfrm>
            <a:custGeom>
              <a:avLst/>
              <a:gdLst>
                <a:gd name="T0" fmla="*/ 60602 w 457200"/>
                <a:gd name="T1" fmla="*/ 174833 h 457200"/>
                <a:gd name="T2" fmla="*/ 396598 w 457200"/>
                <a:gd name="T3" fmla="*/ 174833 h 457200"/>
                <a:gd name="T4" fmla="*/ 396598 w 457200"/>
                <a:gd name="T5" fmla="*/ 282367 h 457200"/>
                <a:gd name="T6" fmla="*/ 60602 w 457200"/>
                <a:gd name="T7" fmla="*/ 282367 h 457200"/>
                <a:gd name="T8" fmla="*/ 60602 w 457200"/>
                <a:gd name="T9" fmla="*/ 174833 h 45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200" h="457200">
                  <a:moveTo>
                    <a:pt x="60602" y="174833"/>
                  </a:moveTo>
                  <a:lnTo>
                    <a:pt x="396598" y="174833"/>
                  </a:lnTo>
                  <a:lnTo>
                    <a:pt x="396598" y="282367"/>
                  </a:lnTo>
                  <a:lnTo>
                    <a:pt x="60602" y="282367"/>
                  </a:lnTo>
                  <a:lnTo>
                    <a:pt x="60602" y="174833"/>
                  </a:lnTo>
                  <a:close/>
                </a:path>
              </a:pathLst>
            </a:custGeom>
            <a:solidFill>
              <a:schemeClr val="bg1">
                <a:lumMod val="100000"/>
                <a:lumOff val="0"/>
              </a:schemeClr>
            </a:solidFill>
            <a:ln>
              <a:noFill/>
            </a:ln>
            <a:effectLst>
              <a:outerShdw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grpSp>
        <p:nvGrpSpPr>
          <p:cNvPr id="89" name="Group 88"/>
          <p:cNvGrpSpPr>
            <a:grpSpLocks/>
          </p:cNvGrpSpPr>
          <p:nvPr/>
        </p:nvGrpSpPr>
        <p:grpSpPr bwMode="auto">
          <a:xfrm>
            <a:off x="4807134" y="4658839"/>
            <a:ext cx="401955" cy="422910"/>
            <a:chOff x="0" y="0"/>
            <a:chExt cx="457200" cy="457200"/>
          </a:xfrm>
        </p:grpSpPr>
        <p:sp>
          <p:nvSpPr>
            <p:cNvPr id="99" name="Oval 98"/>
            <p:cNvSpPr>
              <a:spLocks noChangeArrowheads="1"/>
            </p:cNvSpPr>
            <p:nvPr/>
          </p:nvSpPr>
          <p:spPr bwMode="auto">
            <a:xfrm>
              <a:off x="0" y="0"/>
              <a:ext cx="457200" cy="457200"/>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sp>
          <p:nvSpPr>
            <p:cNvPr id="100" name="Minus 138"/>
            <p:cNvSpPr>
              <a:spLocks/>
            </p:cNvSpPr>
            <p:nvPr/>
          </p:nvSpPr>
          <p:spPr bwMode="auto">
            <a:xfrm>
              <a:off x="0" y="0"/>
              <a:ext cx="457200" cy="457200"/>
            </a:xfrm>
            <a:custGeom>
              <a:avLst/>
              <a:gdLst>
                <a:gd name="T0" fmla="*/ 60602 w 457200"/>
                <a:gd name="T1" fmla="*/ 174833 h 457200"/>
                <a:gd name="T2" fmla="*/ 396598 w 457200"/>
                <a:gd name="T3" fmla="*/ 174833 h 457200"/>
                <a:gd name="T4" fmla="*/ 396598 w 457200"/>
                <a:gd name="T5" fmla="*/ 282367 h 457200"/>
                <a:gd name="T6" fmla="*/ 60602 w 457200"/>
                <a:gd name="T7" fmla="*/ 282367 h 457200"/>
                <a:gd name="T8" fmla="*/ 60602 w 457200"/>
                <a:gd name="T9" fmla="*/ 174833 h 45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200" h="457200">
                  <a:moveTo>
                    <a:pt x="60602" y="174833"/>
                  </a:moveTo>
                  <a:lnTo>
                    <a:pt x="396598" y="174833"/>
                  </a:lnTo>
                  <a:lnTo>
                    <a:pt x="396598" y="282367"/>
                  </a:lnTo>
                  <a:lnTo>
                    <a:pt x="60602" y="282367"/>
                  </a:lnTo>
                  <a:lnTo>
                    <a:pt x="60602" y="174833"/>
                  </a:lnTo>
                  <a:close/>
                </a:path>
              </a:pathLst>
            </a:custGeom>
            <a:solidFill>
              <a:schemeClr val="bg1">
                <a:lumMod val="100000"/>
                <a:lumOff val="0"/>
              </a:schemeClr>
            </a:solidFill>
            <a:ln>
              <a:noFill/>
            </a:ln>
            <a:effectLst>
              <a:outerShdw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dirty="0">
                <a:latin typeface="Times New Roman" pitchFamily="18" charset="0"/>
                <a:cs typeface="Times New Roman" pitchFamily="18" charset="0"/>
              </a:endParaRPr>
            </a:p>
          </p:txBody>
        </p:sp>
      </p:grpSp>
    </p:spTree>
    <p:extLst>
      <p:ext uri="{BB962C8B-B14F-4D97-AF65-F5344CB8AC3E}">
        <p14:creationId xmlns:p14="http://schemas.microsoft.com/office/powerpoint/2010/main" val="69452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3438954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HIV/AIDS in the U.S.</a:t>
            </a:r>
          </a:p>
        </p:txBody>
      </p:sp>
      <p:sp>
        <p:nvSpPr>
          <p:cNvPr id="23" name="TextBox 22"/>
          <p:cNvSpPr txBox="1"/>
          <p:nvPr/>
        </p:nvSpPr>
        <p:spPr>
          <a:xfrm>
            <a:off x="577856" y="1272804"/>
            <a:ext cx="2006930" cy="646331"/>
          </a:xfrm>
          <a:prstGeom prst="rect">
            <a:avLst/>
          </a:prstGeom>
          <a:noFill/>
          <a:ln>
            <a:noFill/>
          </a:ln>
        </p:spPr>
        <p:txBody>
          <a:bodyPr wrap="square" rtlCol="0">
            <a:spAutoFit/>
          </a:bodyPr>
          <a:lstStyle/>
          <a:p>
            <a:pPr lvl="0" algn="ctr"/>
            <a:r>
              <a:rPr lang="en-US" b="1" dirty="0">
                <a:latin typeface="Times New Roman" pitchFamily="18" charset="0"/>
                <a:cs typeface="Times New Roman" pitchFamily="18" charset="0"/>
              </a:rPr>
              <a:t>People living with HIV</a:t>
            </a:r>
          </a:p>
        </p:txBody>
      </p:sp>
      <p:sp>
        <p:nvSpPr>
          <p:cNvPr id="28" name="TextBox 27"/>
          <p:cNvSpPr txBox="1"/>
          <p:nvPr/>
        </p:nvSpPr>
        <p:spPr>
          <a:xfrm>
            <a:off x="6589800" y="1231951"/>
            <a:ext cx="2006930" cy="369332"/>
          </a:xfrm>
          <a:prstGeom prst="rect">
            <a:avLst/>
          </a:prstGeom>
          <a:noFill/>
          <a:ln>
            <a:noFill/>
          </a:ln>
        </p:spPr>
        <p:txBody>
          <a:bodyPr wrap="square" rtlCol="0">
            <a:spAutoFit/>
          </a:bodyPr>
          <a:lstStyle/>
          <a:p>
            <a:pPr lvl="0" algn="ctr"/>
            <a:r>
              <a:rPr lang="en-US" b="1" dirty="0">
                <a:solidFill>
                  <a:srgbClr val="FF0000"/>
                </a:solidFill>
                <a:latin typeface="Times New Roman" pitchFamily="18" charset="0"/>
                <a:cs typeface="Times New Roman" pitchFamily="18" charset="0"/>
              </a:rPr>
              <a:t>New HIV cases</a:t>
            </a:r>
          </a:p>
        </p:txBody>
      </p:sp>
      <p:sp>
        <p:nvSpPr>
          <p:cNvPr id="29" name="TextBox 28"/>
          <p:cNvSpPr txBox="1"/>
          <p:nvPr/>
        </p:nvSpPr>
        <p:spPr>
          <a:xfrm>
            <a:off x="6921337" y="2706701"/>
            <a:ext cx="2006930" cy="646331"/>
          </a:xfrm>
          <a:prstGeom prst="rect">
            <a:avLst/>
          </a:prstGeom>
          <a:noFill/>
          <a:ln>
            <a:noFill/>
          </a:ln>
        </p:spPr>
        <p:txBody>
          <a:bodyPr wrap="square" rtlCol="0">
            <a:spAutoFit/>
          </a:bodyPr>
          <a:lstStyle/>
          <a:p>
            <a:pPr lvl="0" algn="ctr"/>
            <a:r>
              <a:rPr lang="en-US" b="1" dirty="0">
                <a:latin typeface="Times New Roman" pitchFamily="18" charset="0"/>
                <a:cs typeface="Times New Roman" pitchFamily="18" charset="0"/>
              </a:rPr>
              <a:t>Among men who have sex with men</a:t>
            </a:r>
          </a:p>
        </p:txBody>
      </p:sp>
      <p:sp>
        <p:nvSpPr>
          <p:cNvPr id="30" name="TextBox 29"/>
          <p:cNvSpPr txBox="1"/>
          <p:nvPr/>
        </p:nvSpPr>
        <p:spPr>
          <a:xfrm>
            <a:off x="6785058" y="5097230"/>
            <a:ext cx="2006930" cy="646331"/>
          </a:xfrm>
          <a:prstGeom prst="rect">
            <a:avLst/>
          </a:prstGeom>
          <a:noFill/>
          <a:ln>
            <a:noFill/>
          </a:ln>
        </p:spPr>
        <p:txBody>
          <a:bodyPr wrap="square" rtlCol="0">
            <a:spAutoFit/>
          </a:bodyPr>
          <a:lstStyle/>
          <a:p>
            <a:pPr lvl="0" algn="ctr"/>
            <a:r>
              <a:rPr lang="en-US" b="1" dirty="0">
                <a:latin typeface="Times New Roman" pitchFamily="18" charset="0"/>
                <a:cs typeface="Times New Roman" pitchFamily="18" charset="0"/>
              </a:rPr>
              <a:t>Among African Americans</a:t>
            </a:r>
          </a:p>
        </p:txBody>
      </p:sp>
      <p:sp>
        <p:nvSpPr>
          <p:cNvPr id="31" name="TextBox 30"/>
          <p:cNvSpPr txBox="1"/>
          <p:nvPr/>
        </p:nvSpPr>
        <p:spPr>
          <a:xfrm>
            <a:off x="4006635" y="5265261"/>
            <a:ext cx="2006930" cy="923330"/>
          </a:xfrm>
          <a:prstGeom prst="rect">
            <a:avLst/>
          </a:prstGeom>
          <a:noFill/>
          <a:ln>
            <a:noFill/>
          </a:ln>
        </p:spPr>
        <p:txBody>
          <a:bodyPr wrap="square" rtlCol="0">
            <a:spAutoFit/>
          </a:bodyPr>
          <a:lstStyle/>
          <a:p>
            <a:pPr lvl="0" algn="ctr"/>
            <a:r>
              <a:rPr lang="en-US" b="1" dirty="0">
                <a:solidFill>
                  <a:srgbClr val="EF4025"/>
                </a:solidFill>
                <a:latin typeface="Times New Roman" pitchFamily="18" charset="0"/>
                <a:cs typeface="Times New Roman" pitchFamily="18" charset="0"/>
              </a:rPr>
              <a:t>Among Hispanic/Latinx People</a:t>
            </a:r>
          </a:p>
        </p:txBody>
      </p:sp>
      <p:sp>
        <p:nvSpPr>
          <p:cNvPr id="32" name="TextBox 31"/>
          <p:cNvSpPr txBox="1"/>
          <p:nvPr/>
        </p:nvSpPr>
        <p:spPr>
          <a:xfrm>
            <a:off x="276040" y="4358566"/>
            <a:ext cx="2032701" cy="1200329"/>
          </a:xfrm>
          <a:prstGeom prst="rect">
            <a:avLst/>
          </a:prstGeom>
          <a:noFill/>
          <a:ln>
            <a:noFill/>
          </a:ln>
        </p:spPr>
        <p:txBody>
          <a:bodyPr wrap="square" rtlCol="0">
            <a:spAutoFit/>
          </a:bodyPr>
          <a:lstStyle/>
          <a:p>
            <a:pPr lvl="0" algn="ctr"/>
            <a:r>
              <a:rPr lang="en-US" b="1" dirty="0">
                <a:latin typeface="Times New Roman" pitchFamily="18" charset="0"/>
                <a:cs typeface="Times New Roman" pitchFamily="18" charset="0"/>
              </a:rPr>
              <a:t>Among American Indians and Alaska Natives (AI/AN)</a:t>
            </a:r>
          </a:p>
        </p:txBody>
      </p:sp>
      <p:sp>
        <p:nvSpPr>
          <p:cNvPr id="33" name="TextBox 32"/>
          <p:cNvSpPr txBox="1"/>
          <p:nvPr/>
        </p:nvSpPr>
        <p:spPr>
          <a:xfrm>
            <a:off x="276040" y="2429701"/>
            <a:ext cx="2006930" cy="1200329"/>
          </a:xfrm>
          <a:prstGeom prst="rect">
            <a:avLst/>
          </a:prstGeom>
          <a:noFill/>
          <a:ln>
            <a:noFill/>
          </a:ln>
        </p:spPr>
        <p:txBody>
          <a:bodyPr wrap="square" rtlCol="0">
            <a:spAutoFit/>
          </a:bodyPr>
          <a:lstStyle/>
          <a:p>
            <a:pPr lvl="0" algn="ctr"/>
            <a:r>
              <a:rPr lang="en-US" b="1" dirty="0">
                <a:solidFill>
                  <a:srgbClr val="FF0000"/>
                </a:solidFill>
                <a:latin typeface="Times New Roman" pitchFamily="18" charset="0"/>
                <a:cs typeface="Times New Roman" pitchFamily="18" charset="0"/>
              </a:rPr>
              <a:t>Among Asians and Native Hawaiians/Pacific Islanders</a:t>
            </a:r>
          </a:p>
        </p:txBody>
      </p:sp>
      <p:pic>
        <p:nvPicPr>
          <p:cNvPr id="1026" name="Picture 2" descr="http://i.infopls.com/images/states_img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802" y="1769314"/>
            <a:ext cx="4840605" cy="3327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21337" y="3958389"/>
            <a:ext cx="1765463" cy="923330"/>
          </a:xfrm>
          <a:prstGeom prst="rect">
            <a:avLst/>
          </a:prstGeom>
          <a:noFill/>
        </p:spPr>
        <p:txBody>
          <a:bodyPr wrap="square" rtlCol="0">
            <a:spAutoFit/>
          </a:bodyPr>
          <a:lstStyle/>
          <a:p>
            <a:pPr lvl="0" algn="ctr"/>
            <a:r>
              <a:rPr lang="en-US" b="1" dirty="0">
                <a:solidFill>
                  <a:srgbClr val="EF4025"/>
                </a:solidFill>
                <a:latin typeface="Times New Roman" pitchFamily="18" charset="0"/>
                <a:cs typeface="Times New Roman" pitchFamily="18" charset="0"/>
              </a:rPr>
              <a:t>Among transgender persons</a:t>
            </a:r>
          </a:p>
        </p:txBody>
      </p:sp>
    </p:spTree>
    <p:extLst>
      <p:ext uri="{BB962C8B-B14F-4D97-AF65-F5344CB8AC3E}">
        <p14:creationId xmlns:p14="http://schemas.microsoft.com/office/powerpoint/2010/main" val="262248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P spid="30" grpId="0"/>
      <p:bldP spid="31" grpId="0"/>
      <p:bldP spid="32" grpId="0"/>
      <p:bldP spid="33"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The Treatment Cascade in the U.S.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p:cNvSpPr txBox="1"/>
          <p:nvPr/>
        </p:nvSpPr>
        <p:spPr>
          <a:xfrm>
            <a:off x="5518298" y="5397136"/>
            <a:ext cx="3522035" cy="830997"/>
          </a:xfrm>
          <a:prstGeom prst="rect">
            <a:avLst/>
          </a:prstGeom>
          <a:noFill/>
        </p:spPr>
        <p:txBody>
          <a:bodyPr wrap="square" rtlCol="0">
            <a:spAutoFit/>
          </a:bodyPr>
          <a:lstStyle/>
          <a:p>
            <a:r>
              <a:rPr lang="en-US" sz="1600" dirty="0"/>
              <a:t>-CDC, 2017</a:t>
            </a:r>
          </a:p>
          <a:p>
            <a:r>
              <a:rPr lang="en-US" sz="1600" dirty="0"/>
              <a:t>(https://www.cdc.gov/nchhstp/newsroom/2017/HIV-Continuum-of-Care.html)</a:t>
            </a:r>
          </a:p>
        </p:txBody>
      </p:sp>
      <p:graphicFrame>
        <p:nvGraphicFramePr>
          <p:cNvPr id="6" name="Diagram 5"/>
          <p:cNvGraphicFramePr/>
          <p:nvPr>
            <p:extLst>
              <p:ext uri="{D42A27DB-BD31-4B8C-83A1-F6EECF244321}">
                <p14:modId xmlns:p14="http://schemas.microsoft.com/office/powerpoint/2010/main" val="3041313465"/>
              </p:ext>
            </p:extLst>
          </p:nvPr>
        </p:nvGraphicFramePr>
        <p:xfrm>
          <a:off x="669851" y="1148316"/>
          <a:ext cx="8123275" cy="4869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041991" y="5397136"/>
            <a:ext cx="2647507" cy="523220"/>
          </a:xfrm>
          <a:prstGeom prst="rect">
            <a:avLst/>
          </a:prstGeom>
          <a:solidFill>
            <a:srgbClr val="EF4025"/>
          </a:solidFill>
        </p:spPr>
        <p:txBody>
          <a:bodyPr wrap="square" rtlCol="0">
            <a:spAutoFit/>
          </a:bodyPr>
          <a:lstStyle/>
          <a:p>
            <a:pPr lvl="0" algn="ctr"/>
            <a:r>
              <a:rPr lang="en-US" sz="1400" b="1" dirty="0">
                <a:latin typeface="Times New Roman" panose="02020603050405020304" pitchFamily="18" charset="0"/>
                <a:cs typeface="Times New Roman" panose="02020603050405020304" pitchFamily="18" charset="0"/>
              </a:rPr>
              <a:t>…have a suppressed viral load (&lt;200 copies/ml)</a:t>
            </a:r>
          </a:p>
        </p:txBody>
      </p:sp>
      <p:cxnSp>
        <p:nvCxnSpPr>
          <p:cNvPr id="9" name="Straight Connector 8"/>
          <p:cNvCxnSpPr/>
          <p:nvPr/>
        </p:nvCxnSpPr>
        <p:spPr>
          <a:xfrm>
            <a:off x="3689498" y="5658746"/>
            <a:ext cx="733646"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11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8972DDD-4C75-4AAD-A7A3-C6536124EF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09F17D4-79FB-47FD-80DA-D7D1FC04F8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406DB0B-664D-4505-9A9A-1AC021DA25B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BC7BF8BF-01E2-475F-9C36-308F3999FA7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B7E6674B-B0AB-48C9-894E-389A8911265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40170"/>
            <a:ext cx="5956158" cy="4033502"/>
          </a:xfrm>
        </p:spPr>
        <p:txBody>
          <a:bodyPr/>
          <a:lstStyle/>
          <a:p>
            <a:pPr lvl="0"/>
            <a:r>
              <a:rPr lang="en-US" dirty="0"/>
              <a:t>People with HIV can stay healthy longer if the amount of virus in the body is reduced.</a:t>
            </a:r>
          </a:p>
          <a:p>
            <a:pPr lvl="0"/>
            <a:r>
              <a:rPr lang="en-US" dirty="0"/>
              <a:t>Controlling the virus reduces the chances of passing HIV to others. Four clinical trials (HPTN 052, PARTNER, PARTNER 2, and Opposites Attract) showed that people who are on ART vastly reduce their likelihood of passing HIV to their sex partners, and those with an undetectable viral load cannot pass HIV to their HIV-negative sex partners, even if they don’t use condoms or </a:t>
            </a:r>
            <a:r>
              <a:rPr lang="en-US" dirty="0" err="1"/>
              <a:t>PrEP.</a:t>
            </a:r>
            <a:endParaRPr lang="en-US" dirty="0"/>
          </a:p>
          <a:p>
            <a:pPr lvl="0"/>
            <a:r>
              <a:rPr lang="en-US" dirty="0"/>
              <a:t>Medical care and ART can prevent the development of AIDS.</a:t>
            </a:r>
          </a:p>
        </p:txBody>
      </p:sp>
      <p:sp>
        <p:nvSpPr>
          <p:cNvPr id="3" name="Title 2"/>
          <p:cNvSpPr>
            <a:spLocks noGrp="1"/>
          </p:cNvSpPr>
          <p:nvPr>
            <p:ph type="title"/>
          </p:nvPr>
        </p:nvSpPr>
        <p:spPr/>
        <p:txBody>
          <a:bodyPr/>
          <a:lstStyle/>
          <a:p>
            <a:r>
              <a:rPr lang="en-US" dirty="0"/>
              <a:t>The Treatment Cascade in the US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664" y="1426427"/>
            <a:ext cx="1742066" cy="444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84065" y="1264177"/>
            <a:ext cx="2823086" cy="4033502"/>
          </a:xfrm>
        </p:spPr>
        <p:txBody>
          <a:bodyPr/>
          <a:lstStyle/>
          <a:p>
            <a:pPr marL="0" lvl="0" indent="0">
              <a:buNone/>
            </a:pPr>
            <a:r>
              <a:rPr lang="en-US" dirty="0"/>
              <a:t>People living with HIV/AIDS participate in every aspect of society.</a:t>
            </a:r>
          </a:p>
          <a:p>
            <a:pPr marL="0" lvl="0" indent="0">
              <a:buNone/>
            </a:pPr>
            <a:endParaRPr lang="en-US" dirty="0"/>
          </a:p>
          <a:p>
            <a:pPr marL="0" lvl="0" indent="0">
              <a:buNone/>
            </a:pPr>
            <a:r>
              <a:rPr lang="en-US" dirty="0"/>
              <a:t>They are part of families, schools, and neighborhoods. </a:t>
            </a:r>
          </a:p>
          <a:p>
            <a:pPr marL="0" lvl="0" indent="0">
              <a:buNone/>
            </a:pPr>
            <a:endParaRPr lang="en-US" sz="2400" dirty="0"/>
          </a:p>
        </p:txBody>
      </p:sp>
      <p:sp>
        <p:nvSpPr>
          <p:cNvPr id="3" name="Title 2"/>
          <p:cNvSpPr>
            <a:spLocks noGrp="1"/>
          </p:cNvSpPr>
          <p:nvPr>
            <p:ph type="title"/>
          </p:nvPr>
        </p:nvSpPr>
        <p:spPr/>
        <p:txBody>
          <a:bodyPr/>
          <a:lstStyle/>
          <a:p>
            <a:r>
              <a:rPr lang="en-US" dirty="0"/>
              <a:t>How to Support People Living with HIV/AIDS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 name="Group 5"/>
          <p:cNvGrpSpPr/>
          <p:nvPr/>
        </p:nvGrpSpPr>
        <p:grpSpPr>
          <a:xfrm>
            <a:off x="577855" y="1264176"/>
            <a:ext cx="4855381" cy="4115897"/>
            <a:chOff x="2667000" y="813902"/>
            <a:chExt cx="5591175" cy="4966802"/>
          </a:xfrm>
        </p:grpSpPr>
        <p:pic>
          <p:nvPicPr>
            <p:cNvPr id="7" name="Picture 7"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13902"/>
              <a:ext cx="22479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https://encrypted-tbn2.gstatic.com/images?q=tbn:ANd9GcSy3_QBc7P7G0WoDPY27bOcKrofyKSl1tWAFYRPAFTFG2InK5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198" y="1066800"/>
              <a:ext cx="26193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https://encrypted-tbn3.gstatic.com/images?q=tbn:ANd9GcTllopFqfvEoU1P_sKDJJjaCCw1R7oTka03OpQ2Oez3g2GUX0u8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825" y="2819400"/>
              <a:ext cx="33147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https://encrypted-tbn2.gstatic.com/images?q=tbn:ANd9GcRtgmtn159gr-od_3xY86sks-8wn0Rlehzs9D5-Esq57f8lVgJj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056679"/>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descr="https://encrypted-tbn1.gstatic.com/images?q=tbn:ANd9GcQaAbDXJrtPxRgLTzPDF_DCZIwvxF8jbgD0vDYhL_wr5JXMjGDfgy7-cYz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2842727"/>
              <a:ext cx="2466975" cy="18478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40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6761" y="1247679"/>
            <a:ext cx="3980931" cy="4033502"/>
          </a:xfrm>
        </p:spPr>
        <p:txBody>
          <a:bodyPr/>
          <a:lstStyle/>
          <a:p>
            <a:pPr marL="0" lvl="0" indent="0">
              <a:buNone/>
            </a:pPr>
            <a:r>
              <a:rPr lang="en-US" dirty="0"/>
              <a:t>Stigma and discrimination occur when we start to act differently because we are afraid of something or do not understand something. </a:t>
            </a:r>
          </a:p>
        </p:txBody>
      </p:sp>
      <p:sp>
        <p:nvSpPr>
          <p:cNvPr id="3" name="Title 2"/>
          <p:cNvSpPr>
            <a:spLocks noGrp="1"/>
          </p:cNvSpPr>
          <p:nvPr>
            <p:ph type="title"/>
          </p:nvPr>
        </p:nvSpPr>
        <p:spPr/>
        <p:txBody>
          <a:bodyPr/>
          <a:lstStyle/>
          <a:p>
            <a:r>
              <a:rPr lang="en-US" sz="2400" dirty="0"/>
              <a:t>How to Support People Living with HIV/AIDS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21" descr="https://encrypted-tbn1.gstatic.com/images?q=tbn:ANd9GcQw9pwveX8s2Px2-Lx9r22mVZFoIK4_d0bPEagHEztzhQo1XJWg4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465" y="1362074"/>
            <a:ext cx="3491546" cy="2628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3" descr="https://encrypted-tbn1.gstatic.com/images?q=tbn:ANd9GcQ6dN0gfqX3stda73R9J7bCtuOscdamsfEP_FFXEQQngfK3XGIZ2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556" y="3605626"/>
            <a:ext cx="3463174" cy="210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4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6762" y="1247679"/>
            <a:ext cx="4941109" cy="4600228"/>
          </a:xfrm>
        </p:spPr>
        <p:txBody>
          <a:bodyPr/>
          <a:lstStyle/>
          <a:p>
            <a:pPr lvl="0"/>
            <a:r>
              <a:rPr lang="en-US" dirty="0"/>
              <a:t>Social isolation</a:t>
            </a:r>
          </a:p>
          <a:p>
            <a:pPr lvl="0"/>
            <a:r>
              <a:rPr lang="en-US" dirty="0"/>
              <a:t>Poor treatment in health care and education settings</a:t>
            </a:r>
          </a:p>
          <a:p>
            <a:pPr lvl="0"/>
            <a:r>
              <a:rPr lang="en-US" dirty="0"/>
              <a:t>Psychological distress</a:t>
            </a:r>
          </a:p>
          <a:p>
            <a:pPr lvl="0"/>
            <a:r>
              <a:rPr lang="en-US" dirty="0"/>
              <a:t>Low self-esteem, which can lead to poor health outcomes</a:t>
            </a:r>
          </a:p>
          <a:p>
            <a:pPr lvl="0"/>
            <a:r>
              <a:rPr lang="en-US" dirty="0"/>
              <a:t>Negative effect on the success of HIV testing and treatment</a:t>
            </a:r>
          </a:p>
          <a:p>
            <a:pPr lvl="0"/>
            <a:r>
              <a:rPr lang="en-US" dirty="0"/>
              <a:t>Job loss</a:t>
            </a:r>
          </a:p>
          <a:p>
            <a:pPr lvl="0"/>
            <a:r>
              <a:rPr lang="en-US" dirty="0"/>
              <a:t>Travel restrictions</a:t>
            </a:r>
          </a:p>
          <a:p>
            <a:pPr lvl="0"/>
            <a:r>
              <a:rPr lang="en-US" dirty="0"/>
              <a:t>Verbal and physical abuse</a:t>
            </a:r>
          </a:p>
          <a:p>
            <a:pPr lvl="0"/>
            <a:r>
              <a:rPr lang="en-US" dirty="0"/>
              <a:t>Criminalization</a:t>
            </a:r>
          </a:p>
          <a:p>
            <a:pPr marL="0" lvl="0" indent="0">
              <a:buNone/>
            </a:pPr>
            <a:endParaRPr lang="en-US" sz="2400" dirty="0"/>
          </a:p>
        </p:txBody>
      </p:sp>
      <p:sp>
        <p:nvSpPr>
          <p:cNvPr id="3" name="Title 2"/>
          <p:cNvSpPr>
            <a:spLocks noGrp="1"/>
          </p:cNvSpPr>
          <p:nvPr>
            <p:ph type="title"/>
          </p:nvPr>
        </p:nvSpPr>
        <p:spPr/>
        <p:txBody>
          <a:bodyPr/>
          <a:lstStyle/>
          <a:p>
            <a:r>
              <a:rPr lang="en-US" sz="2400" dirty="0"/>
              <a:t>How to Support People Living with HIV/AIDS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6" name="Group 15"/>
          <p:cNvGrpSpPr/>
          <p:nvPr/>
        </p:nvGrpSpPr>
        <p:grpSpPr>
          <a:xfrm>
            <a:off x="5444014" y="1481595"/>
            <a:ext cx="3503446" cy="3483809"/>
            <a:chOff x="1323295" y="1295400"/>
            <a:chExt cx="3721872" cy="3659043"/>
          </a:xfrm>
        </p:grpSpPr>
        <p:pic>
          <p:nvPicPr>
            <p:cNvPr id="17" name="Picture 21"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95400"/>
              <a:ext cx="1692367"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ttps://encrypted-tbn3.gstatic.com/images?q=tbn:ANd9GcRO17Puc-jnU-KNJPBULRy0jILFBem1P-CW3aWAzJcr508qC6xnc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2002237"/>
              <a:ext cx="2096237" cy="15029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https://encrypted-tbn0.gstatic.com/images?q=tbn:ANd9GcQsFC_FY2xwWBVRUPw4RCiv7YzyNgLYcFKraBITnShZI_ArCS1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823" y="3488882"/>
              <a:ext cx="2202344" cy="14655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s://encrypted-tbn2.gstatic.com/images?q=tbn:ANd9GcR--LVYTPO3fkMWTC-WstHYDCsKa1CzZHqPVlPofRSXjWvu5QV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95" y="3540967"/>
              <a:ext cx="2124075" cy="14134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06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17" name="Rectangle 16"/>
          <p:cNvSpPr/>
          <p:nvPr/>
        </p:nvSpPr>
        <p:spPr>
          <a:xfrm>
            <a:off x="544917" y="1078926"/>
            <a:ext cx="2511822" cy="553998"/>
          </a:xfrm>
          <a:prstGeom prst="rect">
            <a:avLst/>
          </a:prstGeom>
        </p:spPr>
        <p:txBody>
          <a:bodyPr wrap="square">
            <a:spAutoFit/>
          </a:bodyPr>
          <a:lstStyle/>
          <a:p>
            <a:pPr>
              <a:defRPr/>
            </a:pPr>
            <a:r>
              <a:rPr lang="en-US" sz="3000" b="1" dirty="0">
                <a:solidFill>
                  <a:srgbClr val="EF4025"/>
                </a:solidFill>
              </a:rPr>
              <a:t>Morning</a:t>
            </a:r>
          </a:p>
        </p:txBody>
      </p:sp>
      <p:sp>
        <p:nvSpPr>
          <p:cNvPr id="18" name="Rectangle 17"/>
          <p:cNvSpPr/>
          <p:nvPr/>
        </p:nvSpPr>
        <p:spPr>
          <a:xfrm>
            <a:off x="544917" y="3455824"/>
            <a:ext cx="2511822" cy="553998"/>
          </a:xfrm>
          <a:prstGeom prst="rect">
            <a:avLst/>
          </a:prstGeom>
        </p:spPr>
        <p:txBody>
          <a:bodyPr wrap="square">
            <a:spAutoFit/>
          </a:bodyPr>
          <a:lstStyle/>
          <a:p>
            <a:pPr>
              <a:defRPr/>
            </a:pPr>
            <a:r>
              <a:rPr lang="en-US" sz="3000" b="1" dirty="0">
                <a:solidFill>
                  <a:srgbClr val="EF4025"/>
                </a:solidFill>
              </a:rPr>
              <a:t>Afternoon</a:t>
            </a:r>
          </a:p>
        </p:txBody>
      </p:sp>
      <p:grpSp>
        <p:nvGrpSpPr>
          <p:cNvPr id="3" name="Group 2"/>
          <p:cNvGrpSpPr/>
          <p:nvPr/>
        </p:nvGrpSpPr>
        <p:grpSpPr>
          <a:xfrm>
            <a:off x="576686" y="1629283"/>
            <a:ext cx="8424810" cy="1847382"/>
            <a:chOff x="576686" y="1629283"/>
            <a:chExt cx="8424810" cy="1847382"/>
          </a:xfrm>
        </p:grpSpPr>
        <p:sp>
          <p:nvSpPr>
            <p:cNvPr id="6" name="Rectangle 1026"/>
            <p:cNvSpPr txBox="1">
              <a:spLocks noChangeArrowheads="1"/>
            </p:cNvSpPr>
            <p:nvPr/>
          </p:nvSpPr>
          <p:spPr>
            <a:xfrm>
              <a:off x="682707" y="1748111"/>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800" b="1" i="0" kern="1200">
                  <a:solidFill>
                    <a:schemeClr val="bg1"/>
                  </a:solidFill>
                  <a:latin typeface="+mj-lt"/>
                  <a:ea typeface="+mj-ea"/>
                  <a:cs typeface="+mj-cs"/>
                </a:defRPr>
              </a:lvl1pPr>
            </a:lstStyle>
            <a:p>
              <a:r>
                <a:rPr lang="en-US" sz="4000" dirty="0"/>
                <a:t>Agenda</a:t>
              </a:r>
              <a:endParaRPr lang="en-US" sz="2000" dirty="0">
                <a:solidFill>
                  <a:srgbClr val="00467F"/>
                </a:solidFill>
                <a:latin typeface="+mn-lt"/>
                <a:ea typeface="+mn-ea"/>
                <a:cs typeface="+mn-cs"/>
              </a:endParaRPr>
            </a:p>
          </p:txBody>
        </p:sp>
        <p:sp>
          <p:nvSpPr>
            <p:cNvPr id="7" name="Frame 6"/>
            <p:cNvSpPr/>
            <p:nvPr/>
          </p:nvSpPr>
          <p:spPr>
            <a:xfrm>
              <a:off x="576686" y="1647865"/>
              <a:ext cx="3306545" cy="1828800"/>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8" name="Rectangle 7"/>
            <p:cNvSpPr/>
            <p:nvPr/>
          </p:nvSpPr>
          <p:spPr>
            <a:xfrm>
              <a:off x="824491" y="1848068"/>
              <a:ext cx="2088232" cy="584775"/>
            </a:xfrm>
            <a:prstGeom prst="rect">
              <a:avLst/>
            </a:prstGeom>
          </p:spPr>
          <p:txBody>
            <a:bodyPr wrap="square">
              <a:spAutoFit/>
            </a:bodyPr>
            <a:lstStyle/>
            <a:p>
              <a:pPr lvl="0">
                <a:buClr>
                  <a:schemeClr val="accent1">
                    <a:lumMod val="75000"/>
                  </a:schemeClr>
                </a:buClr>
                <a:defRPr/>
              </a:pPr>
              <a:r>
                <a:rPr lang="en-US" sz="1600" dirty="0">
                  <a:latin typeface="Times New Roman" pitchFamily="18" charset="0"/>
                  <a:cs typeface="Times New Roman" pitchFamily="18" charset="0"/>
                </a:rPr>
                <a:t>Introduction:</a:t>
              </a:r>
            </a:p>
            <a:p>
              <a:pPr lvl="0">
                <a:buClr>
                  <a:schemeClr val="accent1">
                    <a:lumMod val="75000"/>
                  </a:schemeClr>
                </a:buClr>
                <a:defRPr/>
              </a:pPr>
              <a:r>
                <a:rPr lang="en-US" sz="1600" dirty="0">
                  <a:latin typeface="Times New Roman" pitchFamily="18" charset="0"/>
                  <a:cs typeface="Times New Roman" pitchFamily="18" charset="0"/>
                </a:rPr>
                <a:t>What is HIV/AIDS?</a:t>
              </a:r>
            </a:p>
          </p:txBody>
        </p:sp>
        <p:sp>
          <p:nvSpPr>
            <p:cNvPr id="10" name="Frame 9"/>
            <p:cNvSpPr/>
            <p:nvPr/>
          </p:nvSpPr>
          <p:spPr>
            <a:xfrm>
              <a:off x="4215739" y="1632586"/>
              <a:ext cx="1714578" cy="1828800"/>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1" name="Frame 10"/>
            <p:cNvSpPr/>
            <p:nvPr/>
          </p:nvSpPr>
          <p:spPr>
            <a:xfrm>
              <a:off x="6297098" y="1629283"/>
              <a:ext cx="2704398" cy="1828800"/>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 name="Rectangle 13"/>
            <p:cNvSpPr/>
            <p:nvPr/>
          </p:nvSpPr>
          <p:spPr>
            <a:xfrm>
              <a:off x="6598250" y="1887007"/>
              <a:ext cx="2213448" cy="892552"/>
            </a:xfrm>
            <a:prstGeom prst="rect">
              <a:avLst/>
            </a:prstGeom>
          </p:spPr>
          <p:txBody>
            <a:bodyPr wrap="square">
              <a:spAutoFit/>
            </a:bodyPr>
            <a:lstStyle/>
            <a:p>
              <a:pPr lvl="0">
                <a:defRPr/>
              </a:pPr>
              <a:r>
                <a:rPr lang="en-US" sz="1600" dirty="0">
                  <a:latin typeface="Times New Roman" pitchFamily="18" charset="0"/>
                  <a:cs typeface="Times New Roman" pitchFamily="18" charset="0"/>
                </a:rPr>
                <a:t>What Is Clinical Research?</a:t>
              </a:r>
            </a:p>
            <a:p>
              <a:pPr lvl="0">
                <a:defRPr/>
              </a:pPr>
              <a:endParaRPr lang="en-US" sz="2000" dirty="0">
                <a:solidFill>
                  <a:prstClr val="black"/>
                </a:solidFill>
                <a:latin typeface="Times New Roman" pitchFamily="18" charset="0"/>
                <a:cs typeface="Times New Roman" pitchFamily="18" charset="0"/>
              </a:endParaRPr>
            </a:p>
          </p:txBody>
        </p:sp>
        <p:sp>
          <p:nvSpPr>
            <p:cNvPr id="19" name="Rectangle 18"/>
            <p:cNvSpPr/>
            <p:nvPr/>
          </p:nvSpPr>
          <p:spPr>
            <a:xfrm>
              <a:off x="4429495" y="2194784"/>
              <a:ext cx="1281481" cy="707886"/>
            </a:xfrm>
            <a:prstGeom prst="rect">
              <a:avLst/>
            </a:prstGeom>
          </p:spPr>
          <p:txBody>
            <a:bodyPr wrap="square">
              <a:spAutoFit/>
            </a:bodyPr>
            <a:lstStyle/>
            <a:p>
              <a:pPr marL="18288" lvl="0" algn="ctr">
                <a:defRPr/>
              </a:pPr>
              <a:r>
                <a:rPr lang="en-US" sz="2000" dirty="0">
                  <a:solidFill>
                    <a:srgbClr val="FF0000"/>
                  </a:solidFill>
                  <a:latin typeface="Times New Roman" pitchFamily="18" charset="0"/>
                  <a:cs typeface="Times New Roman" pitchFamily="18" charset="0"/>
                </a:rPr>
                <a:t>Break</a:t>
              </a:r>
            </a:p>
            <a:p>
              <a:pPr marL="342900" lvl="0" indent="-342900" algn="ctr">
                <a:buFont typeface="Arial" pitchFamily="34" charset="0"/>
                <a:buChar char="•"/>
                <a:defRPr/>
              </a:pPr>
              <a:endParaRPr lang="en-US" sz="2000" dirty="0">
                <a:solidFill>
                  <a:prstClr val="black"/>
                </a:solidFill>
                <a:latin typeface="Times New Roman" pitchFamily="18" charset="0"/>
                <a:cs typeface="Times New Roman" pitchFamily="18" charset="0"/>
              </a:endParaRPr>
            </a:p>
          </p:txBody>
        </p:sp>
      </p:grpSp>
      <p:grpSp>
        <p:nvGrpSpPr>
          <p:cNvPr id="4" name="Group 3"/>
          <p:cNvGrpSpPr/>
          <p:nvPr/>
        </p:nvGrpSpPr>
        <p:grpSpPr>
          <a:xfrm>
            <a:off x="576687" y="4024763"/>
            <a:ext cx="8424809" cy="1828800"/>
            <a:chOff x="576687" y="4024763"/>
            <a:chExt cx="8424809" cy="1828800"/>
          </a:xfrm>
        </p:grpSpPr>
        <p:sp>
          <p:nvSpPr>
            <p:cNvPr id="9" name="Frame 8"/>
            <p:cNvSpPr/>
            <p:nvPr/>
          </p:nvSpPr>
          <p:spPr>
            <a:xfrm>
              <a:off x="576687" y="4024763"/>
              <a:ext cx="3306544" cy="1828800"/>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2" name="Frame 11"/>
            <p:cNvSpPr/>
            <p:nvPr/>
          </p:nvSpPr>
          <p:spPr>
            <a:xfrm>
              <a:off x="6297098" y="4024763"/>
              <a:ext cx="2704398" cy="1828800"/>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3" name="Frame 12"/>
            <p:cNvSpPr/>
            <p:nvPr/>
          </p:nvSpPr>
          <p:spPr>
            <a:xfrm>
              <a:off x="4215740" y="4024763"/>
              <a:ext cx="1715637" cy="1828800"/>
            </a:xfrm>
            <a:prstGeom prst="frame">
              <a:avLst/>
            </a:prstGeom>
            <a:solidFill>
              <a:srgbClr val="EF402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5" name="Rectangle 14"/>
            <p:cNvSpPr/>
            <p:nvPr/>
          </p:nvSpPr>
          <p:spPr>
            <a:xfrm>
              <a:off x="824491" y="4287144"/>
              <a:ext cx="2856860" cy="1126462"/>
            </a:xfrm>
            <a:prstGeom prst="rect">
              <a:avLst/>
            </a:prstGeom>
          </p:spPr>
          <p:txBody>
            <a:bodyPr wrap="square">
              <a:spAutoFit/>
            </a:bodyPr>
            <a:lstStyle/>
            <a:p>
              <a:pPr>
                <a:spcBef>
                  <a:spcPct val="20000"/>
                </a:spcBef>
                <a:defRPr/>
              </a:pPr>
              <a:r>
                <a:rPr lang="en-US" sz="1600" dirty="0">
                  <a:latin typeface="Times New Roman" pitchFamily="18" charset="0"/>
                  <a:cs typeface="Times New Roman" pitchFamily="18" charset="0"/>
                </a:rPr>
                <a:t>What is Community Engagement?</a:t>
              </a:r>
            </a:p>
            <a:p>
              <a:pPr>
                <a:spcBef>
                  <a:spcPct val="20000"/>
                </a:spcBef>
                <a:defRPr/>
              </a:pPr>
              <a:r>
                <a:rPr lang="en-US" sz="1600" dirty="0">
                  <a:latin typeface="Times New Roman" pitchFamily="18" charset="0"/>
                  <a:cs typeface="Times New Roman" pitchFamily="18" charset="0"/>
                </a:rPr>
                <a:t>What is HIV Prevention/the HIV Prevention Toolbox?</a:t>
              </a:r>
            </a:p>
          </p:txBody>
        </p:sp>
        <p:sp>
          <p:nvSpPr>
            <p:cNvPr id="16" name="Rectangle 15"/>
            <p:cNvSpPr/>
            <p:nvPr/>
          </p:nvSpPr>
          <p:spPr>
            <a:xfrm>
              <a:off x="6553200" y="4279827"/>
              <a:ext cx="2258498" cy="1077218"/>
            </a:xfrm>
            <a:prstGeom prst="rect">
              <a:avLst/>
            </a:prstGeom>
          </p:spPr>
          <p:txBody>
            <a:bodyPr wrap="square">
              <a:spAutoFit/>
            </a:bodyPr>
            <a:lstStyle/>
            <a:p>
              <a:pPr lvl="0">
                <a:spcBef>
                  <a:spcPct val="20000"/>
                </a:spcBef>
                <a:defRPr/>
              </a:pPr>
              <a:r>
                <a:rPr lang="en-US" sz="1600" dirty="0">
                  <a:latin typeface="Times New Roman" pitchFamily="18" charset="0"/>
                  <a:cs typeface="Times New Roman" pitchFamily="18" charset="0"/>
                </a:rPr>
                <a:t>What are HIV Prevention Tools? How are They Used in HIV Prevention Research?</a:t>
              </a:r>
            </a:p>
          </p:txBody>
        </p:sp>
        <p:sp>
          <p:nvSpPr>
            <p:cNvPr id="20" name="Rectangle 19"/>
            <p:cNvSpPr/>
            <p:nvPr/>
          </p:nvSpPr>
          <p:spPr>
            <a:xfrm>
              <a:off x="4429495" y="4670088"/>
              <a:ext cx="1281481" cy="707886"/>
            </a:xfrm>
            <a:prstGeom prst="rect">
              <a:avLst/>
            </a:prstGeom>
          </p:spPr>
          <p:txBody>
            <a:bodyPr wrap="square">
              <a:spAutoFit/>
            </a:bodyPr>
            <a:lstStyle/>
            <a:p>
              <a:pPr marL="18288" lvl="0" algn="ctr">
                <a:defRPr/>
              </a:pPr>
              <a:r>
                <a:rPr lang="en-US" sz="2000" dirty="0">
                  <a:solidFill>
                    <a:srgbClr val="FF0000"/>
                  </a:solidFill>
                  <a:latin typeface="Times New Roman" pitchFamily="18" charset="0"/>
                  <a:cs typeface="Times New Roman" pitchFamily="18" charset="0"/>
                </a:rPr>
                <a:t>Break</a:t>
              </a:r>
            </a:p>
            <a:p>
              <a:pPr marL="342900" lvl="0" indent="-342900" algn="ctr">
                <a:buFont typeface="Arial" pitchFamily="34" charset="0"/>
                <a:buChar char="•"/>
                <a:defRPr/>
              </a:pPr>
              <a:endParaRPr lang="en-US" sz="2000" dirty="0">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1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6762" y="1247679"/>
            <a:ext cx="3980931" cy="4600228"/>
          </a:xfrm>
        </p:spPr>
        <p:txBody>
          <a:bodyPr/>
          <a:lstStyle/>
          <a:p>
            <a:pPr lvl="0"/>
            <a:r>
              <a:rPr lang="en-US" dirty="0"/>
              <a:t>Break the silence, and talk about your fears and the fears of others.</a:t>
            </a:r>
          </a:p>
          <a:p>
            <a:pPr lvl="0"/>
            <a:r>
              <a:rPr lang="en-US" dirty="0"/>
              <a:t>Treat people with HIV like anyone else with a health issue: demonstrate respect, empathy, and compassion.</a:t>
            </a:r>
          </a:p>
          <a:p>
            <a:pPr lvl="0"/>
            <a:r>
              <a:rPr lang="en-US" dirty="0"/>
              <a:t>Destigmatize and correct language: listen to how people with HIV describe themselves and their condition.</a:t>
            </a:r>
          </a:p>
          <a:p>
            <a:pPr lvl="0"/>
            <a:r>
              <a:rPr lang="en-US" dirty="0"/>
              <a:t>Get informed about how to prevent HIV. </a:t>
            </a:r>
          </a:p>
          <a:p>
            <a:pPr marL="0" lvl="0" indent="0">
              <a:buNone/>
            </a:pPr>
            <a:endParaRPr lang="en-US" sz="2400" dirty="0"/>
          </a:p>
        </p:txBody>
      </p:sp>
      <p:sp>
        <p:nvSpPr>
          <p:cNvPr id="3" name="Title 2"/>
          <p:cNvSpPr>
            <a:spLocks noGrp="1"/>
          </p:cNvSpPr>
          <p:nvPr>
            <p:ph type="title"/>
          </p:nvPr>
        </p:nvSpPr>
        <p:spPr/>
        <p:txBody>
          <a:bodyPr/>
          <a:lstStyle/>
          <a:p>
            <a:r>
              <a:rPr lang="en-US" sz="2400" dirty="0"/>
              <a:t>How to Support People Living with HIV/AIDS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4" name="Group 13"/>
          <p:cNvGrpSpPr/>
          <p:nvPr/>
        </p:nvGrpSpPr>
        <p:grpSpPr>
          <a:xfrm>
            <a:off x="4667693" y="1875407"/>
            <a:ext cx="4088363" cy="3269316"/>
            <a:chOff x="2438400" y="2131819"/>
            <a:chExt cx="4088363" cy="3269316"/>
          </a:xfrm>
        </p:grpSpPr>
        <p:pic>
          <p:nvPicPr>
            <p:cNvPr id="15" name="Picture 9" descr="https://encrypted-tbn2.gstatic.com/images?q=tbn:ANd9GcSYt57gm7-kJp5kggJ6Jf1JnHofscS2zz9AHRlUD3RmEqbOUr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649" y="2514600"/>
              <a:ext cx="2275114" cy="22852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encrypted-tbn2.gstatic.com/images?q=tbn:ANd9GcQHKjfyhLAssIouE_fQx99-A2YXZRLpLjrTuTvJ9yKfcLvOKUL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31819"/>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Gail\Desktop\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46319"/>
              <a:ext cx="2286000" cy="15548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199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r>
              <a:rPr lang="en-US" sz="2200" dirty="0">
                <a:latin typeface="Times New Roman" pitchFamily="18" charset="0"/>
                <a:cs typeface="Times New Roman" pitchFamily="18" charset="0"/>
              </a:rPr>
              <a:t>In this activity, you will think about different situations you may encounter and how you would handle them. Use what you have already learned about HIV/AIDS to do this activity.</a:t>
            </a:r>
          </a:p>
        </p:txBody>
      </p:sp>
      <p:sp>
        <p:nvSpPr>
          <p:cNvPr id="3" name="Content Placeholder 2"/>
          <p:cNvSpPr>
            <a:spLocks noGrp="1"/>
          </p:cNvSpPr>
          <p:nvPr>
            <p:ph sz="half" idx="2"/>
          </p:nvPr>
        </p:nvSpPr>
        <p:spPr>
          <a:xfrm>
            <a:off x="3315709" y="1695893"/>
            <a:ext cx="5291408" cy="4051301"/>
          </a:xfrm>
        </p:spPr>
        <p:txBody>
          <a:bodyPr/>
          <a:lstStyle/>
          <a:p>
            <a:pPr marL="0" indent="0">
              <a:buNone/>
            </a:pPr>
            <a:r>
              <a:rPr lang="en-GB" dirty="0"/>
              <a:t>With your group:</a:t>
            </a:r>
          </a:p>
          <a:p>
            <a:r>
              <a:rPr lang="en-US" dirty="0"/>
              <a:t>Look at the scenario and questions on the card you are given.</a:t>
            </a:r>
          </a:p>
          <a:p>
            <a:pPr lvl="0"/>
            <a:r>
              <a:rPr lang="en-US" dirty="0"/>
              <a:t>Discuss them with your group.</a:t>
            </a:r>
          </a:p>
          <a:p>
            <a:r>
              <a:rPr lang="en-US" dirty="0"/>
              <a:t>Write down notes that you feel are important.</a:t>
            </a:r>
          </a:p>
          <a:p>
            <a:r>
              <a:rPr lang="en-US" dirty="0"/>
              <a:t>Share your answers with the whole group so they can hear your ideas.</a:t>
            </a:r>
          </a:p>
        </p:txBody>
      </p:sp>
      <p:sp>
        <p:nvSpPr>
          <p:cNvPr id="4" name="Title 3"/>
          <p:cNvSpPr>
            <a:spLocks noGrp="1"/>
          </p:cNvSpPr>
          <p:nvPr>
            <p:ph type="title"/>
          </p:nvPr>
        </p:nvSpPr>
        <p:spPr/>
        <p:txBody>
          <a:bodyPr/>
          <a:lstStyle/>
          <a:p>
            <a:r>
              <a:rPr lang="en-US" dirty="0"/>
              <a:t>What Would You Do?</a:t>
            </a:r>
            <a:br>
              <a:rPr lang="en-US" dirty="0"/>
            </a:br>
            <a:endParaRPr lang="en-US" dirty="0"/>
          </a:p>
        </p:txBody>
      </p:sp>
      <p:pic>
        <p:nvPicPr>
          <p:cNvPr id="52" name="Picture 51"/>
          <p:cNvPicPr/>
          <p:nvPr/>
        </p:nvPicPr>
        <p:blipFill>
          <a:blip r:embed="rId3" cstate="print">
            <a:extLst>
              <a:ext uri="{28A0092B-C50C-407E-A947-70E740481C1C}">
                <a14:useLocalDpi xmlns:a14="http://schemas.microsoft.com/office/drawing/2010/main" val="0"/>
              </a:ext>
            </a:extLst>
          </a:blip>
          <a:stretch>
            <a:fillRect/>
          </a:stretch>
        </p:blipFill>
        <p:spPr>
          <a:xfrm>
            <a:off x="5961413" y="284121"/>
            <a:ext cx="1013434" cy="1105292"/>
          </a:xfrm>
          <a:prstGeom prst="rect">
            <a:avLst/>
          </a:prstGeom>
        </p:spPr>
      </p:pic>
      <p:pic>
        <p:nvPicPr>
          <p:cNvPr id="100" name="Picture 99"/>
          <p:cNvPicPr/>
          <p:nvPr/>
        </p:nvPicPr>
        <p:blipFill>
          <a:blip r:embed="rId4">
            <a:extLst>
              <a:ext uri="{28A0092B-C50C-407E-A947-70E740481C1C}">
                <a14:useLocalDpi xmlns:a14="http://schemas.microsoft.com/office/drawing/2010/main" val="0"/>
              </a:ext>
            </a:extLst>
          </a:blip>
          <a:stretch>
            <a:fillRect/>
          </a:stretch>
        </p:blipFill>
        <p:spPr>
          <a:xfrm>
            <a:off x="6991450" y="272245"/>
            <a:ext cx="1605280" cy="1117168"/>
          </a:xfrm>
          <a:prstGeom prst="rect">
            <a:avLst/>
          </a:prstGeom>
        </p:spPr>
      </p:pic>
    </p:spTree>
    <p:extLst>
      <p:ext uri="{BB962C8B-B14F-4D97-AF65-F5344CB8AC3E}">
        <p14:creationId xmlns:p14="http://schemas.microsoft.com/office/powerpoint/2010/main" val="45674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4180" y="1567766"/>
            <a:ext cx="2718239" cy="2111111"/>
          </a:xfrm>
        </p:spPr>
        <p:txBody>
          <a:bodyPr>
            <a:noAutofit/>
          </a:bodyPr>
          <a:lstStyle/>
          <a:p>
            <a:pPr marL="0" indent="0"/>
            <a:r>
              <a:rPr lang="en-US" sz="2200" dirty="0">
                <a:latin typeface="Times New Roman" pitchFamily="18" charset="0"/>
                <a:cs typeface="Times New Roman" pitchFamily="18" charset="0"/>
              </a:rPr>
              <a:t>In this activity, you will think about how you can apply what you learned about HIV/AIDS by answering a question.</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 name="Picture 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787" y="301092"/>
            <a:ext cx="1245657" cy="1027735"/>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7076444" y="272245"/>
            <a:ext cx="1605280" cy="1117168"/>
          </a:xfrm>
          <a:prstGeom prst="rect">
            <a:avLst/>
          </a:prstGeom>
        </p:spPr>
      </p:pic>
      <p:sp>
        <p:nvSpPr>
          <p:cNvPr id="9" name="Rounded Rectangle 8"/>
          <p:cNvSpPr/>
          <p:nvPr/>
        </p:nvSpPr>
        <p:spPr>
          <a:xfrm>
            <a:off x="3627998" y="3561155"/>
            <a:ext cx="1950089" cy="1839459"/>
          </a:xfrm>
          <a:prstGeom prst="roundRect">
            <a:avLst>
              <a:gd name="adj" fmla="val 10000"/>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Rounded Rectangle 9"/>
          <p:cNvSpPr/>
          <p:nvPr/>
        </p:nvSpPr>
        <p:spPr>
          <a:xfrm>
            <a:off x="5733996" y="3563562"/>
            <a:ext cx="1950089" cy="1839459"/>
          </a:xfrm>
          <a:prstGeom prst="roundRect">
            <a:avLst>
              <a:gd name="adj" fmla="val 10000"/>
            </a:avLst>
          </a:prstGeom>
          <a:solidFill>
            <a:srgbClr val="EF4025"/>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3627998" y="3680586"/>
            <a:ext cx="1950089" cy="1631216"/>
          </a:xfrm>
          <a:prstGeom prst="rect">
            <a:avLst/>
          </a:prstGeom>
          <a:noFill/>
        </p:spPr>
        <p:txBody>
          <a:bodyPr wrap="square" rtlCol="0">
            <a:spAutoFit/>
          </a:bodyPr>
          <a:lstStyle/>
          <a:p>
            <a:pPr algn="ctr"/>
            <a:r>
              <a:rPr lang="en-GB" sz="2000" dirty="0"/>
              <a:t>How can you use what you learned today about HIV/AIDS in your daily life?</a:t>
            </a:r>
            <a:endParaRPr lang="en-US" sz="2000" dirty="0">
              <a:latin typeface="Times New Roman" pitchFamily="18" charset="0"/>
              <a:cs typeface="Times New Roman" pitchFamily="18" charset="0"/>
            </a:endParaRPr>
          </a:p>
        </p:txBody>
      </p:sp>
      <p:sp>
        <p:nvSpPr>
          <p:cNvPr id="12" name="TextBox 11"/>
          <p:cNvSpPr txBox="1"/>
          <p:nvPr/>
        </p:nvSpPr>
        <p:spPr>
          <a:xfrm>
            <a:off x="5733996" y="3680586"/>
            <a:ext cx="1950089" cy="1323439"/>
          </a:xfrm>
          <a:prstGeom prst="rect">
            <a:avLst/>
          </a:prstGeom>
          <a:noFill/>
        </p:spPr>
        <p:txBody>
          <a:bodyPr wrap="square" rtlCol="0">
            <a:spAutoFit/>
          </a:bodyPr>
          <a:lstStyle/>
          <a:p>
            <a:pPr algn="ctr"/>
            <a:r>
              <a:rPr lang="en-GB" sz="2000" dirty="0"/>
              <a:t>How has what you learned today impacted YOU?</a:t>
            </a:r>
            <a:endParaRPr lang="en-US" sz="2000" dirty="0">
              <a:latin typeface="Times New Roman" pitchFamily="18" charset="0"/>
              <a:cs typeface="Times New Roman" pitchFamily="18" charset="0"/>
            </a:endParaRPr>
          </a:p>
        </p:txBody>
      </p:sp>
      <p:sp>
        <p:nvSpPr>
          <p:cNvPr id="13" name="Content Placeholder 2"/>
          <p:cNvSpPr>
            <a:spLocks noGrp="1"/>
          </p:cNvSpPr>
          <p:nvPr>
            <p:ph sz="half" idx="2"/>
          </p:nvPr>
        </p:nvSpPr>
        <p:spPr>
          <a:xfrm>
            <a:off x="3530009" y="1418904"/>
            <a:ext cx="5077108" cy="2316723"/>
          </a:xfrm>
        </p:spPr>
        <p:txBody>
          <a:bodyPr/>
          <a:lstStyle/>
          <a:p>
            <a:r>
              <a:rPr lang="en-US" dirty="0"/>
              <a:t>Write down your thoughts about the question you are assigned (you only need to answer one of the questions).</a:t>
            </a:r>
          </a:p>
          <a:p>
            <a:r>
              <a:rPr lang="en-US" dirty="0"/>
              <a:t>Share your answers with the whole group so they can hear your ideas.</a:t>
            </a:r>
          </a:p>
        </p:txBody>
      </p:sp>
    </p:spTree>
    <p:extLst>
      <p:ext uri="{BB962C8B-B14F-4D97-AF65-F5344CB8AC3E}">
        <p14:creationId xmlns:p14="http://schemas.microsoft.com/office/powerpoint/2010/main" val="4084456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3811" y="1412249"/>
            <a:ext cx="7826963" cy="4033502"/>
          </a:xfrm>
        </p:spPr>
        <p:txBody>
          <a:bodyPr/>
          <a:lstStyle/>
          <a:p>
            <a:r>
              <a:rPr lang="en-US" dirty="0"/>
              <a:t>Medically speaking, HIV is a lot like other viruses, including those that cause the flu or the common cold. But there is an important difference. Over time, your immune system can get rid of most viruses. But the human immune system cannot get rid of HIV by itself. </a:t>
            </a:r>
          </a:p>
          <a:p>
            <a:r>
              <a:rPr lang="en-US" dirty="0"/>
              <a:t>HIV can hide for long periods of time in cells, use them to make more copies of itself, and then destroy those cells. Over time, HIV destroys so many cells that the body can no longer fight infections and diseases.</a:t>
            </a:r>
          </a:p>
          <a:p>
            <a:r>
              <a:rPr lang="en-US" dirty="0"/>
              <a:t>Efforts to prevent, control, and eliminate HIV/AIDS are continuing worldwide.</a:t>
            </a:r>
          </a:p>
          <a:p>
            <a:r>
              <a:rPr lang="en-US" dirty="0"/>
              <a:t>Stigma is still a major barrier to eliminating HIV. </a:t>
            </a:r>
          </a:p>
        </p:txBody>
      </p:sp>
      <p:sp>
        <p:nvSpPr>
          <p:cNvPr id="3" name="Title 2"/>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9167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7084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6"/>
            <a:ext cx="7328338" cy="968116"/>
          </a:xfrm>
          <a:prstGeom prst="rect">
            <a:avLst/>
          </a:prstGeom>
        </p:spPr>
        <p:txBody>
          <a:bodyPr/>
          <a:lstStyle/>
          <a:p>
            <a:r>
              <a:rPr lang="en-US" dirty="0"/>
              <a:t>WHAT IS CLINICAL RESEARCH?</a:t>
            </a:r>
          </a:p>
        </p:txBody>
      </p:sp>
      <p:sp>
        <p:nvSpPr>
          <p:cNvPr id="3" name="Subtitle 2"/>
          <p:cNvSpPr>
            <a:spLocks noGrp="1"/>
          </p:cNvSpPr>
          <p:nvPr>
            <p:ph type="subTitle" idx="4294967295"/>
          </p:nvPr>
        </p:nvSpPr>
        <p:spPr>
          <a:xfrm>
            <a:off x="817766" y="2881277"/>
            <a:ext cx="8326234" cy="2079343"/>
          </a:xfrm>
          <a:prstGeom prst="rect">
            <a:avLst/>
          </a:prstGeom>
        </p:spPr>
        <p:txBody>
          <a:bodyPr>
            <a:noAutofit/>
          </a:bodyPr>
          <a:lstStyle/>
          <a:p>
            <a:pPr marL="0" indent="0">
              <a:buNone/>
            </a:pPr>
            <a:endParaRPr lang="en-US" sz="1800" i="1" dirty="0">
              <a:latin typeface="Times New Roman" pitchFamily="18" charset="0"/>
              <a:cs typeface="Times New Roman" pitchFamily="18" charset="0"/>
            </a:endParaRPr>
          </a:p>
          <a:p>
            <a:pPr marL="0" indent="0">
              <a:buNone/>
            </a:pPr>
            <a:endParaRPr lang="en-US" sz="1800" i="1" dirty="0">
              <a:latin typeface="Times New Roman" pitchFamily="18" charset="0"/>
              <a:cs typeface="Times New Roman" pitchFamily="18" charset="0"/>
            </a:endParaRPr>
          </a:p>
          <a:p>
            <a:pPr marL="0" indent="0">
              <a:buNone/>
            </a:pPr>
            <a:endParaRPr lang="en-US" sz="1800" i="1" dirty="0">
              <a:latin typeface="Times New Roman" pitchFamily="18" charset="0"/>
              <a:cs typeface="Times New Roman" pitchFamily="18" charset="0"/>
            </a:endParaRPr>
          </a:p>
          <a:p>
            <a:pPr marL="0" indent="0">
              <a:buNone/>
            </a:pPr>
            <a:endParaRPr lang="en-US" sz="1800" i="1" dirty="0">
              <a:latin typeface="Times New Roman" pitchFamily="18" charset="0"/>
              <a:cs typeface="Times New Roman" pitchFamily="18" charset="0"/>
            </a:endParaRPr>
          </a:p>
          <a:p>
            <a:pPr marL="0" indent="0" algn="ctr">
              <a:buNone/>
            </a:pPr>
            <a:endParaRPr lang="en-US" sz="3200" dirty="0">
              <a:solidFill>
                <a:schemeClr val="bg1"/>
              </a:solidFill>
              <a:latin typeface="Times New Roman" pitchFamily="18" charset="0"/>
              <a:cs typeface="Times New Roman" pitchFamily="18" charset="0"/>
            </a:endParaRPr>
          </a:p>
          <a:p>
            <a:pPr marL="0" indent="0" algn="ctr">
              <a:buNone/>
            </a:pPr>
            <a:r>
              <a:rPr lang="en-US" sz="3200" dirty="0">
                <a:solidFill>
                  <a:schemeClr val="bg1"/>
                </a:solidFill>
                <a:latin typeface="Times New Roman" pitchFamily="18" charset="0"/>
                <a:cs typeface="Times New Roman" pitchFamily="18" charset="0"/>
              </a:rPr>
              <a:t>					www.bethegeneration.org</a:t>
            </a:r>
            <a:r>
              <a:rPr lang="en-US" sz="1800" dirty="0">
                <a:latin typeface="Times New Roman" pitchFamily="18" charset="0"/>
                <a:cs typeface="Times New Roman" pitchFamily="18" charset="0"/>
              </a:rPr>
              <a:t> </a:t>
            </a:r>
            <a:endParaRPr lang="en-US" sz="1800" dirty="0"/>
          </a:p>
        </p:txBody>
      </p:sp>
    </p:spTree>
    <p:extLst>
      <p:ext uri="{BB962C8B-B14F-4D97-AF65-F5344CB8AC3E}">
        <p14:creationId xmlns:p14="http://schemas.microsoft.com/office/powerpoint/2010/main" val="3396674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Objectives</a:t>
            </a:r>
          </a:p>
        </p:txBody>
      </p:sp>
      <p:sp>
        <p:nvSpPr>
          <p:cNvPr id="25" name="Block Arc 24"/>
          <p:cNvSpPr/>
          <p:nvPr/>
        </p:nvSpPr>
        <p:spPr>
          <a:xfrm>
            <a:off x="-5397994" y="2680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85827" y="1384512"/>
            <a:ext cx="811090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r>
              <a:rPr lang="en-US" b="1" dirty="0">
                <a:latin typeface="Times New Roman" pitchFamily="18" charset="0"/>
                <a:cs typeface="Times New Roman" pitchFamily="18" charset="0"/>
              </a:rPr>
              <a:t>The importance of clinical research</a:t>
            </a:r>
          </a:p>
        </p:txBody>
      </p:sp>
      <p:sp>
        <p:nvSpPr>
          <p:cNvPr id="27" name="Oval 26"/>
          <p:cNvSpPr/>
          <p:nvPr/>
        </p:nvSpPr>
        <p:spPr>
          <a:xfrm>
            <a:off x="199523" y="13123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900665" y="2072045"/>
            <a:ext cx="7746624"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r>
              <a:rPr lang="en-US" b="1" dirty="0">
                <a:solidFill>
                  <a:schemeClr val="tx1"/>
                </a:solidFill>
                <a:latin typeface="Times New Roman" pitchFamily="18" charset="0"/>
                <a:cs typeface="Times New Roman" pitchFamily="18" charset="0"/>
              </a:rPr>
              <a:t>What clinical research includes</a:t>
            </a:r>
          </a:p>
        </p:txBody>
      </p:sp>
      <p:sp>
        <p:nvSpPr>
          <p:cNvPr id="29" name="Oval 28"/>
          <p:cNvSpPr/>
          <p:nvPr/>
        </p:nvSpPr>
        <p:spPr>
          <a:xfrm>
            <a:off x="614361" y="19998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Freeform 29"/>
          <p:cNvSpPr/>
          <p:nvPr/>
        </p:nvSpPr>
        <p:spPr>
          <a:xfrm>
            <a:off x="1127994" y="2759073"/>
            <a:ext cx="751929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31" name="Oval 30"/>
          <p:cNvSpPr/>
          <p:nvPr/>
        </p:nvSpPr>
        <p:spPr>
          <a:xfrm>
            <a:off x="841690" y="26868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Freeform 31"/>
          <p:cNvSpPr/>
          <p:nvPr/>
        </p:nvSpPr>
        <p:spPr>
          <a:xfrm>
            <a:off x="1200579" y="3446605"/>
            <a:ext cx="7446710"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33" name="Oval 32"/>
          <p:cNvSpPr/>
          <p:nvPr/>
        </p:nvSpPr>
        <p:spPr>
          <a:xfrm>
            <a:off x="914274" y="33744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Freeform 33"/>
          <p:cNvSpPr/>
          <p:nvPr/>
        </p:nvSpPr>
        <p:spPr>
          <a:xfrm>
            <a:off x="1127994" y="4134138"/>
            <a:ext cx="7519293"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r>
              <a:rPr lang="en-US" b="1" dirty="0">
                <a:latin typeface="Times New Roman" pitchFamily="18" charset="0"/>
                <a:cs typeface="Times New Roman" pitchFamily="18" charset="0"/>
              </a:rPr>
              <a:t>The importance of ethics in clinical research</a:t>
            </a:r>
          </a:p>
        </p:txBody>
      </p:sp>
      <p:sp>
        <p:nvSpPr>
          <p:cNvPr id="35" name="Oval 34"/>
          <p:cNvSpPr/>
          <p:nvPr/>
        </p:nvSpPr>
        <p:spPr>
          <a:xfrm>
            <a:off x="841690" y="40619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Text Placeholder 82"/>
          <p:cNvSpPr txBox="1">
            <a:spLocks/>
          </p:cNvSpPr>
          <p:nvPr/>
        </p:nvSpPr>
        <p:spPr>
          <a:xfrm>
            <a:off x="1411448" y="2754331"/>
            <a:ext cx="7083446"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tx1"/>
                </a:solidFill>
                <a:latin typeface="Times New Roman" pitchFamily="18" charset="0"/>
                <a:cs typeface="Times New Roman" pitchFamily="18" charset="0"/>
              </a:rPr>
              <a:t>Clinical trials</a:t>
            </a:r>
          </a:p>
        </p:txBody>
      </p:sp>
      <p:sp>
        <p:nvSpPr>
          <p:cNvPr id="39" name="Text Placeholder 82"/>
          <p:cNvSpPr txBox="1">
            <a:spLocks/>
          </p:cNvSpPr>
          <p:nvPr/>
        </p:nvSpPr>
        <p:spPr>
          <a:xfrm>
            <a:off x="1487032" y="3456075"/>
            <a:ext cx="6923322"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tx1"/>
                </a:solidFill>
                <a:latin typeface="Times New Roman" pitchFamily="18" charset="0"/>
                <a:cs typeface="Times New Roman" pitchFamily="18" charset="0"/>
              </a:rPr>
              <a:t>The clinical research process</a:t>
            </a:r>
          </a:p>
        </p:txBody>
      </p:sp>
      <p:cxnSp>
        <p:nvCxnSpPr>
          <p:cNvPr id="40" name="Straight Connector 39"/>
          <p:cNvCxnSpPr/>
          <p:nvPr/>
        </p:nvCxnSpPr>
        <p:spPr>
          <a:xfrm>
            <a:off x="820326" y="12154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14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4701516" cy="838123"/>
          </a:xfrm>
        </p:spPr>
        <p:txBody>
          <a:bodyPr/>
          <a:lstStyle/>
          <a:p>
            <a:pPr marL="0" indent="0">
              <a:buNone/>
            </a:pPr>
            <a:r>
              <a:rPr lang="en-US" dirty="0"/>
              <a:t>Research is a systematic investigation to establish facts. </a:t>
            </a:r>
          </a:p>
        </p:txBody>
      </p:sp>
      <p:sp>
        <p:nvSpPr>
          <p:cNvPr id="3" name="Title 2"/>
          <p:cNvSpPr>
            <a:spLocks noGrp="1"/>
          </p:cNvSpPr>
          <p:nvPr>
            <p:ph type="title"/>
          </p:nvPr>
        </p:nvSpPr>
        <p:spPr/>
        <p:txBody>
          <a:bodyPr/>
          <a:lstStyle/>
          <a:p>
            <a:r>
              <a:rPr lang="en-US" dirty="0"/>
              <a:t>Introduction</a:t>
            </a:r>
          </a:p>
        </p:txBody>
      </p:sp>
      <p:sp>
        <p:nvSpPr>
          <p:cNvPr id="4" name="Content Placeholder 1"/>
          <p:cNvSpPr txBox="1">
            <a:spLocks/>
          </p:cNvSpPr>
          <p:nvPr/>
        </p:nvSpPr>
        <p:spPr>
          <a:xfrm>
            <a:off x="3356305" y="3982634"/>
            <a:ext cx="4701516" cy="150443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Clinical research refers to clinical trials involving people as participants. It helps develop solutions to improve the health of people all over the world. </a:t>
            </a:r>
          </a:p>
        </p:txBody>
      </p:sp>
      <p:pic>
        <p:nvPicPr>
          <p:cNvPr id="1026" name="Picture 2" descr="https://encrypted-tbn3.gstatic.com/images?q=tbn:ANd9GcRipyXXk8r5irCDv-U_YW_-DYnccYvyIaKX3fNf8dEkkh83xx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119" y="3572540"/>
            <a:ext cx="2390775" cy="19145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667" y="161799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0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2355" y="2511131"/>
            <a:ext cx="8188994" cy="3421836"/>
          </a:xfrm>
        </p:spPr>
        <p:txBody>
          <a:bodyPr/>
          <a:lstStyle/>
          <a:p>
            <a:pPr marL="0" indent="0">
              <a:buNone/>
            </a:pPr>
            <a:r>
              <a:rPr lang="en-US" dirty="0"/>
              <a:t>Clinical research includes:</a:t>
            </a:r>
          </a:p>
          <a:p>
            <a:pPr lvl="0"/>
            <a:r>
              <a:rPr lang="en-US" dirty="0"/>
              <a:t>Development of new ways to treat, prevent, and control disease </a:t>
            </a:r>
          </a:p>
          <a:p>
            <a:pPr lvl="0"/>
            <a:r>
              <a:rPr lang="en-US" dirty="0"/>
              <a:t>The evaluation of new interventions for:</a:t>
            </a:r>
          </a:p>
          <a:p>
            <a:pPr lvl="1"/>
            <a:r>
              <a:rPr lang="en-US" dirty="0"/>
              <a:t>Safety</a:t>
            </a:r>
          </a:p>
          <a:p>
            <a:pPr lvl="1"/>
            <a:r>
              <a:rPr lang="en-US" dirty="0"/>
              <a:t>Efficacy (the capacity to produce a desired effect/effectiveness)</a:t>
            </a:r>
          </a:p>
          <a:p>
            <a:pPr lvl="1"/>
            <a:r>
              <a:rPr lang="en-US" dirty="0"/>
              <a:t>Acceptability and adherence (whether or not people use the product as designed)</a:t>
            </a:r>
          </a:p>
          <a:p>
            <a:pPr lvl="1"/>
            <a:r>
              <a:rPr lang="en-US" dirty="0"/>
              <a:t>Preventing and controlling disease</a:t>
            </a:r>
          </a:p>
          <a:p>
            <a:endParaRPr lang="en-US" dirty="0"/>
          </a:p>
        </p:txBody>
      </p:sp>
      <p:sp>
        <p:nvSpPr>
          <p:cNvPr id="3" name="Title 2"/>
          <p:cNvSpPr>
            <a:spLocks noGrp="1"/>
          </p:cNvSpPr>
          <p:nvPr>
            <p:ph type="title"/>
          </p:nvPr>
        </p:nvSpPr>
        <p:spPr>
          <a:noFill/>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4" name="Group 3"/>
          <p:cNvGrpSpPr/>
          <p:nvPr/>
        </p:nvGrpSpPr>
        <p:grpSpPr>
          <a:xfrm>
            <a:off x="836068" y="1195702"/>
            <a:ext cx="7475477" cy="1360387"/>
            <a:chOff x="1380747" y="1150744"/>
            <a:chExt cx="7475477" cy="1360387"/>
          </a:xfrm>
        </p:grpSpPr>
        <p:pic>
          <p:nvPicPr>
            <p:cNvPr id="10" name="Picture 3"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747" y="1150744"/>
              <a:ext cx="2228998" cy="1360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https://encrypted-tbn1.gstatic.com/images?q=tbn:ANd9GcRu4nztNh6Yeo_SSNQ0X9WIRrr3ziblnxjR752upT9cx9wvz3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247" y="1150744"/>
              <a:ext cx="2298977" cy="13603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ctengagementnetwork.com/wp-content/themes/cten/timthumb.php?src=http%3A%2F%2Fctengagementnetwork.com%2Fwp-content%2Fuploads%2F2014%2F04%2Fdcotorandpatient.jpg&amp;q=90&amp;w=650&amp;h=300&amp;z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745" y="1150744"/>
              <a:ext cx="2947502" cy="13603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185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2355" y="1270042"/>
            <a:ext cx="8188994" cy="3421836"/>
          </a:xfrm>
        </p:spPr>
        <p:txBody>
          <a:bodyPr/>
          <a:lstStyle/>
          <a:p>
            <a:pPr lvl="0"/>
            <a:r>
              <a:rPr lang="en-US" dirty="0"/>
              <a:t>Global eradication of smallpox</a:t>
            </a:r>
          </a:p>
          <a:p>
            <a:pPr lvl="0"/>
            <a:r>
              <a:rPr lang="en-US" dirty="0"/>
              <a:t>Vaccines for measles and polio</a:t>
            </a:r>
          </a:p>
          <a:p>
            <a:pPr lvl="0"/>
            <a:r>
              <a:rPr lang="en-US" dirty="0"/>
              <a:t>Discovery of Tylenol and Ibuprofen for headache relief and reducing fevers</a:t>
            </a:r>
          </a:p>
          <a:p>
            <a:pPr lvl="0"/>
            <a:r>
              <a:rPr lang="en-US" dirty="0"/>
              <a:t>Antibiotics to treat infections</a:t>
            </a:r>
          </a:p>
          <a:p>
            <a:pPr lvl="0"/>
            <a:r>
              <a:rPr lang="en-US" dirty="0"/>
              <a:t>Improved medicines and treatments for many types of cancer</a:t>
            </a:r>
          </a:p>
          <a:p>
            <a:pPr lvl="0"/>
            <a:r>
              <a:rPr lang="en-US" dirty="0"/>
              <a:t>Improved medicines and treatments for HIV and AIDS</a:t>
            </a:r>
          </a:p>
          <a:p>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p:cNvGrpSpPr/>
          <p:nvPr/>
        </p:nvGrpSpPr>
        <p:grpSpPr>
          <a:xfrm>
            <a:off x="1041991" y="4423143"/>
            <a:ext cx="7006634" cy="1525217"/>
            <a:chOff x="647701" y="3333749"/>
            <a:chExt cx="7400924" cy="1866900"/>
          </a:xfrm>
        </p:grpSpPr>
        <p:pic>
          <p:nvPicPr>
            <p:cNvPr id="14" name="Picture 6"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1" y="3333749"/>
              <a:ext cx="1866899"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333374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Gail\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333749"/>
              <a:ext cx="3067050" cy="14954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516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Housekeeping</a:t>
            </a:r>
          </a:p>
        </p:txBody>
      </p:sp>
      <p:sp>
        <p:nvSpPr>
          <p:cNvPr id="5" name="Freeform 4"/>
          <p:cNvSpPr/>
          <p:nvPr/>
        </p:nvSpPr>
        <p:spPr>
          <a:xfrm>
            <a:off x="4773882" y="3887363"/>
            <a:ext cx="2006928" cy="1034645"/>
          </a:xfrm>
          <a:custGeom>
            <a:avLst/>
            <a:gdLst>
              <a:gd name="connsiteX0" fmla="*/ 0 w 1742436"/>
              <a:gd name="connsiteY0" fmla="*/ 174244 h 1919697"/>
              <a:gd name="connsiteX1" fmla="*/ 174244 w 1742436"/>
              <a:gd name="connsiteY1" fmla="*/ 0 h 1919697"/>
              <a:gd name="connsiteX2" fmla="*/ 1568192 w 1742436"/>
              <a:gd name="connsiteY2" fmla="*/ 0 h 1919697"/>
              <a:gd name="connsiteX3" fmla="*/ 1742436 w 1742436"/>
              <a:gd name="connsiteY3" fmla="*/ 174244 h 1919697"/>
              <a:gd name="connsiteX4" fmla="*/ 1742436 w 1742436"/>
              <a:gd name="connsiteY4" fmla="*/ 1745453 h 1919697"/>
              <a:gd name="connsiteX5" fmla="*/ 1568192 w 1742436"/>
              <a:gd name="connsiteY5" fmla="*/ 1919697 h 1919697"/>
              <a:gd name="connsiteX6" fmla="*/ 174244 w 1742436"/>
              <a:gd name="connsiteY6" fmla="*/ 1919697 h 1919697"/>
              <a:gd name="connsiteX7" fmla="*/ 0 w 1742436"/>
              <a:gd name="connsiteY7" fmla="*/ 1745453 h 1919697"/>
              <a:gd name="connsiteX8" fmla="*/ 0 w 1742436"/>
              <a:gd name="connsiteY8" fmla="*/ 174244 h 191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36" h="1919697">
                <a:moveTo>
                  <a:pt x="0" y="174244"/>
                </a:moveTo>
                <a:cubicBezTo>
                  <a:pt x="0" y="78012"/>
                  <a:pt x="78012" y="0"/>
                  <a:pt x="174244" y="0"/>
                </a:cubicBezTo>
                <a:lnTo>
                  <a:pt x="1568192" y="0"/>
                </a:lnTo>
                <a:cubicBezTo>
                  <a:pt x="1664424" y="0"/>
                  <a:pt x="1742436" y="78012"/>
                  <a:pt x="1742436" y="174244"/>
                </a:cubicBezTo>
                <a:lnTo>
                  <a:pt x="1742436" y="1745453"/>
                </a:lnTo>
                <a:cubicBezTo>
                  <a:pt x="1742436" y="1841685"/>
                  <a:pt x="1664424" y="1919697"/>
                  <a:pt x="1568192" y="1919697"/>
                </a:cubicBezTo>
                <a:lnTo>
                  <a:pt x="174244" y="1919697"/>
                </a:lnTo>
                <a:cubicBezTo>
                  <a:pt x="78012" y="1919697"/>
                  <a:pt x="0" y="1841685"/>
                  <a:pt x="0" y="1745453"/>
                </a:cubicBezTo>
                <a:lnTo>
                  <a:pt x="0" y="174244"/>
                </a:lnTo>
                <a:close/>
              </a:path>
            </a:pathLst>
          </a:custGeom>
          <a:ln>
            <a:solidFill>
              <a:srgbClr val="FF0000"/>
            </a:solidFill>
          </a:ln>
        </p:spPr>
        <p:style>
          <a:lnRef idx="2">
            <a:schemeClr val="accent4"/>
          </a:lnRef>
          <a:fillRef idx="1">
            <a:schemeClr val="lt1"/>
          </a:fillRef>
          <a:effectRef idx="0">
            <a:schemeClr val="accent4"/>
          </a:effectRef>
          <a:fontRef idx="minor">
            <a:schemeClr val="dk1"/>
          </a:fontRef>
        </p:style>
        <p:txBody>
          <a:bodyPr spcFirstLastPara="0" vert="horz" wrap="square" lIns="142474" tIns="142474" rIns="142474" bIns="142474"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Share what you know</a:t>
            </a:r>
            <a:endParaRPr lang="en-ZA" sz="2400" b="1" kern="1200" dirty="0">
              <a:solidFill>
                <a:schemeClr val="tx1"/>
              </a:solidFill>
              <a:latin typeface="Times New Roman" pitchFamily="18" charset="0"/>
              <a:cs typeface="Times New Roman" pitchFamily="18" charset="0"/>
            </a:endParaRPr>
          </a:p>
        </p:txBody>
      </p:sp>
      <p:sp>
        <p:nvSpPr>
          <p:cNvPr id="6" name="Freeform 5"/>
          <p:cNvSpPr/>
          <p:nvPr/>
        </p:nvSpPr>
        <p:spPr>
          <a:xfrm>
            <a:off x="2891101" y="3887363"/>
            <a:ext cx="1742436" cy="1034644"/>
          </a:xfrm>
          <a:custGeom>
            <a:avLst/>
            <a:gdLst>
              <a:gd name="connsiteX0" fmla="*/ 0 w 1742436"/>
              <a:gd name="connsiteY0" fmla="*/ 174244 h 1919697"/>
              <a:gd name="connsiteX1" fmla="*/ 174244 w 1742436"/>
              <a:gd name="connsiteY1" fmla="*/ 0 h 1919697"/>
              <a:gd name="connsiteX2" fmla="*/ 1568192 w 1742436"/>
              <a:gd name="connsiteY2" fmla="*/ 0 h 1919697"/>
              <a:gd name="connsiteX3" fmla="*/ 1742436 w 1742436"/>
              <a:gd name="connsiteY3" fmla="*/ 174244 h 1919697"/>
              <a:gd name="connsiteX4" fmla="*/ 1742436 w 1742436"/>
              <a:gd name="connsiteY4" fmla="*/ 1745453 h 1919697"/>
              <a:gd name="connsiteX5" fmla="*/ 1568192 w 1742436"/>
              <a:gd name="connsiteY5" fmla="*/ 1919697 h 1919697"/>
              <a:gd name="connsiteX6" fmla="*/ 174244 w 1742436"/>
              <a:gd name="connsiteY6" fmla="*/ 1919697 h 1919697"/>
              <a:gd name="connsiteX7" fmla="*/ 0 w 1742436"/>
              <a:gd name="connsiteY7" fmla="*/ 1745453 h 1919697"/>
              <a:gd name="connsiteX8" fmla="*/ 0 w 1742436"/>
              <a:gd name="connsiteY8" fmla="*/ 174244 h 191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36" h="1919697">
                <a:moveTo>
                  <a:pt x="0" y="174244"/>
                </a:moveTo>
                <a:cubicBezTo>
                  <a:pt x="0" y="78012"/>
                  <a:pt x="78012" y="0"/>
                  <a:pt x="174244" y="0"/>
                </a:cubicBezTo>
                <a:lnTo>
                  <a:pt x="1568192" y="0"/>
                </a:lnTo>
                <a:cubicBezTo>
                  <a:pt x="1664424" y="0"/>
                  <a:pt x="1742436" y="78012"/>
                  <a:pt x="1742436" y="174244"/>
                </a:cubicBezTo>
                <a:lnTo>
                  <a:pt x="1742436" y="1745453"/>
                </a:lnTo>
                <a:cubicBezTo>
                  <a:pt x="1742436" y="1841685"/>
                  <a:pt x="1664424" y="1919697"/>
                  <a:pt x="1568192" y="1919697"/>
                </a:cubicBezTo>
                <a:lnTo>
                  <a:pt x="174244" y="1919697"/>
                </a:lnTo>
                <a:cubicBezTo>
                  <a:pt x="78012" y="1919697"/>
                  <a:pt x="0" y="1841685"/>
                  <a:pt x="0" y="1745453"/>
                </a:cubicBezTo>
                <a:lnTo>
                  <a:pt x="0" y="174244"/>
                </a:lnTo>
                <a:close/>
              </a:path>
            </a:pathLst>
          </a:custGeom>
          <a:ln>
            <a:solidFill>
              <a:srgbClr val="FF0000"/>
            </a:solidFill>
          </a:ln>
        </p:spPr>
        <p:style>
          <a:lnRef idx="2">
            <a:schemeClr val="accent4"/>
          </a:lnRef>
          <a:fillRef idx="1">
            <a:schemeClr val="lt1"/>
          </a:fillRef>
          <a:effectRef idx="0">
            <a:schemeClr val="accent4"/>
          </a:effectRef>
          <a:fontRef idx="minor">
            <a:schemeClr val="dk1"/>
          </a:fontRef>
        </p:style>
        <p:txBody>
          <a:bodyPr spcFirstLastPara="0" vert="horz" wrap="square" lIns="142474" tIns="142474" rIns="142474" bIns="142474"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Ask questions</a:t>
            </a:r>
            <a:endParaRPr lang="en-ZA" sz="2400" b="1" kern="1200" dirty="0">
              <a:solidFill>
                <a:schemeClr val="tx1"/>
              </a:solidFill>
              <a:latin typeface="Times New Roman" pitchFamily="18" charset="0"/>
              <a:cs typeface="Times New Roman" pitchFamily="18" charset="0"/>
            </a:endParaRPr>
          </a:p>
        </p:txBody>
      </p:sp>
      <p:sp>
        <p:nvSpPr>
          <p:cNvPr id="7" name="Rounded Rectangle 6"/>
          <p:cNvSpPr/>
          <p:nvPr/>
        </p:nvSpPr>
        <p:spPr>
          <a:xfrm>
            <a:off x="684732" y="3887363"/>
            <a:ext cx="2094093" cy="1034644"/>
          </a:xfrm>
          <a:prstGeom prst="roundRect">
            <a:avLst>
              <a:gd name="adj" fmla="val 10000"/>
            </a:avLst>
          </a:prstGeom>
          <a:solidFill>
            <a:srgbClr val="EF4025"/>
          </a:solidFill>
          <a:ln/>
        </p:spPr>
        <p:style>
          <a:lnRef idx="1">
            <a:schemeClr val="accent1"/>
          </a:lnRef>
          <a:fillRef idx="2">
            <a:schemeClr val="accent1"/>
          </a:fillRef>
          <a:effectRef idx="1">
            <a:schemeClr val="accent1"/>
          </a:effectRef>
          <a:fontRef idx="minor">
            <a:schemeClr val="dk1"/>
          </a:fontRef>
        </p:style>
        <p:txBody>
          <a:bodyPr/>
          <a:lstStyle/>
          <a:p>
            <a:r>
              <a:rPr lang="en-ZA" sz="2400" dirty="0">
                <a:solidFill>
                  <a:schemeClr val="tx1"/>
                </a:solidFill>
                <a:latin typeface="Times New Roman" pitchFamily="18" charset="0"/>
                <a:cs typeface="Times New Roman" pitchFamily="18" charset="0"/>
              </a:rPr>
              <a:t>Remember to:</a:t>
            </a:r>
          </a:p>
        </p:txBody>
      </p:sp>
      <p:sp>
        <p:nvSpPr>
          <p:cNvPr id="9" name="Content Placeholder 1"/>
          <p:cNvSpPr txBox="1">
            <a:spLocks/>
          </p:cNvSpPr>
          <p:nvPr/>
        </p:nvSpPr>
        <p:spPr>
          <a:xfrm>
            <a:off x="665975" y="1432141"/>
            <a:ext cx="3096344" cy="208295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ts val="2480"/>
              </a:lnSpc>
              <a:buClr>
                <a:schemeClr val="accent1">
                  <a:lumMod val="75000"/>
                </a:schemeClr>
              </a:buClr>
            </a:pPr>
            <a:endParaRPr lang="en-US" sz="2400" dirty="0">
              <a:solidFill>
                <a:schemeClr val="tx1"/>
              </a:solidFill>
              <a:latin typeface="Times New Roman" pitchFamily="18" charset="0"/>
              <a:cs typeface="Times New Roman" pitchFamily="18" charset="0"/>
            </a:endParaRPr>
          </a:p>
        </p:txBody>
      </p:sp>
      <p:sp>
        <p:nvSpPr>
          <p:cNvPr id="10" name="Freeform 9"/>
          <p:cNvSpPr/>
          <p:nvPr/>
        </p:nvSpPr>
        <p:spPr>
          <a:xfrm>
            <a:off x="6917458" y="3869935"/>
            <a:ext cx="1834655" cy="1034645"/>
          </a:xfrm>
          <a:custGeom>
            <a:avLst/>
            <a:gdLst>
              <a:gd name="connsiteX0" fmla="*/ 0 w 1742436"/>
              <a:gd name="connsiteY0" fmla="*/ 174244 h 1919697"/>
              <a:gd name="connsiteX1" fmla="*/ 174244 w 1742436"/>
              <a:gd name="connsiteY1" fmla="*/ 0 h 1919697"/>
              <a:gd name="connsiteX2" fmla="*/ 1568192 w 1742436"/>
              <a:gd name="connsiteY2" fmla="*/ 0 h 1919697"/>
              <a:gd name="connsiteX3" fmla="*/ 1742436 w 1742436"/>
              <a:gd name="connsiteY3" fmla="*/ 174244 h 1919697"/>
              <a:gd name="connsiteX4" fmla="*/ 1742436 w 1742436"/>
              <a:gd name="connsiteY4" fmla="*/ 1745453 h 1919697"/>
              <a:gd name="connsiteX5" fmla="*/ 1568192 w 1742436"/>
              <a:gd name="connsiteY5" fmla="*/ 1919697 h 1919697"/>
              <a:gd name="connsiteX6" fmla="*/ 174244 w 1742436"/>
              <a:gd name="connsiteY6" fmla="*/ 1919697 h 1919697"/>
              <a:gd name="connsiteX7" fmla="*/ 0 w 1742436"/>
              <a:gd name="connsiteY7" fmla="*/ 1745453 h 1919697"/>
              <a:gd name="connsiteX8" fmla="*/ 0 w 1742436"/>
              <a:gd name="connsiteY8" fmla="*/ 174244 h 191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36" h="1919697">
                <a:moveTo>
                  <a:pt x="0" y="174244"/>
                </a:moveTo>
                <a:cubicBezTo>
                  <a:pt x="0" y="78012"/>
                  <a:pt x="78012" y="0"/>
                  <a:pt x="174244" y="0"/>
                </a:cubicBezTo>
                <a:lnTo>
                  <a:pt x="1568192" y="0"/>
                </a:lnTo>
                <a:cubicBezTo>
                  <a:pt x="1664424" y="0"/>
                  <a:pt x="1742436" y="78012"/>
                  <a:pt x="1742436" y="174244"/>
                </a:cubicBezTo>
                <a:lnTo>
                  <a:pt x="1742436" y="1745453"/>
                </a:lnTo>
                <a:cubicBezTo>
                  <a:pt x="1742436" y="1841685"/>
                  <a:pt x="1664424" y="1919697"/>
                  <a:pt x="1568192" y="1919697"/>
                </a:cubicBezTo>
                <a:lnTo>
                  <a:pt x="174244" y="1919697"/>
                </a:lnTo>
                <a:cubicBezTo>
                  <a:pt x="78012" y="1919697"/>
                  <a:pt x="0" y="1841685"/>
                  <a:pt x="0" y="1745453"/>
                </a:cubicBezTo>
                <a:lnTo>
                  <a:pt x="0" y="174244"/>
                </a:lnTo>
                <a:close/>
              </a:path>
            </a:pathLst>
          </a:custGeom>
          <a:ln>
            <a:solidFill>
              <a:srgbClr val="FF0000"/>
            </a:solidFill>
          </a:ln>
        </p:spPr>
        <p:style>
          <a:lnRef idx="2">
            <a:schemeClr val="accent4"/>
          </a:lnRef>
          <a:fillRef idx="1">
            <a:schemeClr val="lt1"/>
          </a:fillRef>
          <a:effectRef idx="0">
            <a:schemeClr val="accent4"/>
          </a:effectRef>
          <a:fontRef idx="minor">
            <a:schemeClr val="dk1"/>
          </a:fontRef>
        </p:style>
        <p:txBody>
          <a:bodyPr spcFirstLastPara="0" vert="horz" wrap="square" lIns="142474" tIns="142474" rIns="142474" bIns="142474" numCol="1" spcCol="1270" anchor="ctr" anchorCtr="0">
            <a:noAutofit/>
          </a:bodyPr>
          <a:lstStyle/>
          <a:p>
            <a:pPr lvl="0" algn="ctr" defTabSz="1066800">
              <a:lnSpc>
                <a:spcPct val="90000"/>
              </a:lnSpc>
              <a:spcBef>
                <a:spcPct val="0"/>
              </a:spcBef>
              <a:spcAft>
                <a:spcPct val="35000"/>
              </a:spcAft>
            </a:pPr>
            <a:r>
              <a:rPr lang="en-US" sz="2400" b="1" dirty="0">
                <a:solidFill>
                  <a:schemeClr val="tx1"/>
                </a:solidFill>
                <a:latin typeface="Times New Roman" pitchFamily="18" charset="0"/>
                <a:cs typeface="Times New Roman" pitchFamily="18" charset="0"/>
              </a:rPr>
              <a:t>Participate in all activities</a:t>
            </a:r>
            <a:endParaRPr lang="en-ZA" sz="2400" b="1" dirty="0">
              <a:solidFill>
                <a:schemeClr val="tx1"/>
              </a:solidFill>
              <a:latin typeface="Times New Roman" pitchFamily="18" charset="0"/>
              <a:cs typeface="Times New Roman" pitchFamily="18" charset="0"/>
            </a:endParaRPr>
          </a:p>
        </p:txBody>
      </p:sp>
      <p:sp>
        <p:nvSpPr>
          <p:cNvPr id="11" name="Content Placeholder 1"/>
          <p:cNvSpPr>
            <a:spLocks noGrp="1"/>
          </p:cNvSpPr>
          <p:nvPr>
            <p:ph idx="1"/>
          </p:nvPr>
        </p:nvSpPr>
        <p:spPr>
          <a:xfrm>
            <a:off x="684732" y="1432141"/>
            <a:ext cx="5092614" cy="2072597"/>
          </a:xfrm>
        </p:spPr>
        <p:txBody>
          <a:bodyPr/>
          <a:lstStyle/>
          <a:p>
            <a:pPr>
              <a:lnSpc>
                <a:spcPts val="2480"/>
              </a:lnSpc>
              <a:buClr>
                <a:srgbClr val="FF0000"/>
              </a:buClr>
            </a:pPr>
            <a:r>
              <a:rPr lang="en-US" dirty="0"/>
              <a:t>Nearest Exits</a:t>
            </a:r>
          </a:p>
          <a:p>
            <a:pPr>
              <a:lnSpc>
                <a:spcPts val="2480"/>
              </a:lnSpc>
              <a:buClr>
                <a:srgbClr val="FF0000"/>
              </a:buClr>
            </a:pPr>
            <a:r>
              <a:rPr lang="en-US" dirty="0"/>
              <a:t>Restrooms</a:t>
            </a:r>
          </a:p>
          <a:p>
            <a:pPr>
              <a:lnSpc>
                <a:spcPts val="2480"/>
              </a:lnSpc>
              <a:buClr>
                <a:srgbClr val="FF0000"/>
              </a:buClr>
            </a:pPr>
            <a:r>
              <a:rPr lang="en-US" dirty="0"/>
              <a:t>Parking Lot</a:t>
            </a:r>
          </a:p>
          <a:p>
            <a:pPr>
              <a:lnSpc>
                <a:spcPts val="2480"/>
              </a:lnSpc>
              <a:buClr>
                <a:srgbClr val="FF0000"/>
              </a:buClr>
            </a:pPr>
            <a:r>
              <a:rPr lang="en-US" dirty="0"/>
              <a:t>Breaks and Lunch</a:t>
            </a:r>
          </a:p>
        </p:txBody>
      </p:sp>
    </p:spTree>
    <p:extLst>
      <p:ext uri="{BB962C8B-B14F-4D97-AF65-F5344CB8AC3E}">
        <p14:creationId xmlns:p14="http://schemas.microsoft.com/office/powerpoint/2010/main" val="241964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Is Research Important?</a:t>
            </a:r>
            <a:br>
              <a:rPr lang="en-US" dirty="0"/>
            </a:br>
            <a:endParaRPr lang="en-US" dirty="0"/>
          </a:p>
        </p:txBody>
      </p:sp>
      <p:graphicFrame>
        <p:nvGraphicFramePr>
          <p:cNvPr id="5" name="Diagram 4"/>
          <p:cNvGraphicFramePr/>
          <p:nvPr>
            <p:extLst>
              <p:ext uri="{D42A27DB-BD31-4B8C-83A1-F6EECF244321}">
                <p14:modId xmlns:p14="http://schemas.microsoft.com/office/powerpoint/2010/main" val="1374615990"/>
              </p:ext>
            </p:extLst>
          </p:nvPr>
        </p:nvGraphicFramePr>
        <p:xfrm>
          <a:off x="691115" y="1397000"/>
          <a:ext cx="781493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231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299D10B-DDAE-4CD9-B85E-1818CE65B1A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47D5788-58E3-4DAB-943E-AA89E02F88D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5E4DF997-8E4E-4213-BF4C-D4977516855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F053B498-E151-4493-BB86-4A6EDBFFC91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the Clinical Research Process?</a:t>
            </a:r>
          </a:p>
        </p:txBody>
      </p:sp>
      <p:graphicFrame>
        <p:nvGraphicFramePr>
          <p:cNvPr id="4" name="Diagram 3"/>
          <p:cNvGraphicFramePr/>
          <p:nvPr>
            <p:extLst>
              <p:ext uri="{D42A27DB-BD31-4B8C-83A1-F6EECF244321}">
                <p14:modId xmlns:p14="http://schemas.microsoft.com/office/powerpoint/2010/main" val="3989907108"/>
              </p:ext>
            </p:extLst>
          </p:nvPr>
        </p:nvGraphicFramePr>
        <p:xfrm>
          <a:off x="754912" y="1584251"/>
          <a:ext cx="7841818" cy="2918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81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96A5C19-AF68-4D19-878B-113AC29FE52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526DB64B-50C3-4834-85B9-416C644E631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4">
                                            <p:graphicEl>
                                              <a:dgm id="{C96A5C19-AF68-4D19-878B-113AC29FE52A}"/>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
                                            <p:graphicEl>
                                              <a:dgm id="{526DB64B-50C3-4834-85B9-416C644E631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graphicEl>
                                              <a:dgm id="{4D56B3B7-9F1D-4A80-9D9F-AF7A9063D0BD}"/>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
                                            <p:graphicEl>
                                              <a:dgm id="{141BDFD2-2FDD-4665-A2D9-88E89C4FF9F9}"/>
                                            </p:graphic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
                                            <p:graphicEl>
                                              <a:dgm id="{B9195FDE-4919-4F97-AD07-50E2D3F3D85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
                                            <p:graphicEl>
                                              <a:dgm id="{82081FB4-5EDA-44BC-A43D-BDD37BFFFF74}"/>
                                            </p:graphic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
                                            <p:graphicEl>
                                              <a:dgm id="{2BF8FF94-7052-4F19-B132-CB8A6624BF3C}"/>
                                            </p:graphic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
                                            <p:graphicEl>
                                              <a:dgm id="{BEF46B23-C160-4189-8699-267787B7603D}"/>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
                                            <p:graphicEl>
                                              <a:dgm id="{68892EBD-F356-41DC-A8D6-6FE0AFBAC410}"/>
                                            </p:graphic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
                                            <p:graphicEl>
                                              <a:dgm id="{180FFF87-3701-4BC0-8A26-A3B78936BAB5}"/>
                                            </p:graphic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
                                            <p:graphicEl>
                                              <a:dgm id="{940A9B62-397B-47E4-AAF8-C39037BBE58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4" grpId="1" uiExpand="1">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the Clinical Research Process?</a:t>
            </a:r>
          </a:p>
        </p:txBody>
      </p:sp>
      <p:graphicFrame>
        <p:nvGraphicFramePr>
          <p:cNvPr id="2" name="Diagram 1">
            <a:extLst>
              <a:ext uri="{FF2B5EF4-FFF2-40B4-BE49-F238E27FC236}">
                <a16:creationId xmlns:a16="http://schemas.microsoft.com/office/drawing/2014/main" id="{5ED86283-19F7-4743-967A-E7E1805930E8}"/>
              </a:ext>
            </a:extLst>
          </p:cNvPr>
          <p:cNvGraphicFramePr/>
          <p:nvPr>
            <p:extLst>
              <p:ext uri="{D42A27DB-BD31-4B8C-83A1-F6EECF244321}">
                <p14:modId xmlns:p14="http://schemas.microsoft.com/office/powerpoint/2010/main" val="3112266328"/>
              </p:ext>
            </p:extLst>
          </p:nvPr>
        </p:nvGraphicFramePr>
        <p:xfrm>
          <a:off x="821635" y="1270042"/>
          <a:ext cx="7775095" cy="465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3262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1436848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55341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67962" y="1261259"/>
            <a:ext cx="4350485" cy="2390486"/>
          </a:xfrm>
        </p:spPr>
        <p:txBody>
          <a:bodyPr/>
          <a:lstStyle/>
          <a:p>
            <a:pPr marL="0" indent="0">
              <a:buNone/>
            </a:pPr>
            <a:r>
              <a:rPr lang="en-US" dirty="0"/>
              <a:t>After testing in laboratories and animal studies, the most promising interventions or prevention methods are moved into clinical trials. </a:t>
            </a:r>
          </a:p>
        </p:txBody>
      </p:sp>
      <p:sp>
        <p:nvSpPr>
          <p:cNvPr id="3" name="Title 2"/>
          <p:cNvSpPr>
            <a:spLocks noGrp="1"/>
          </p:cNvSpPr>
          <p:nvPr>
            <p:ph type="title"/>
          </p:nvPr>
        </p:nvSpPr>
        <p:spPr>
          <a:noFill/>
        </p:spPr>
        <p:txBody>
          <a:bodyPr/>
          <a:lstStyle/>
          <a:p>
            <a:r>
              <a:rPr lang="en-US" dirty="0"/>
              <a:t>What Is a Clinical Trial?</a:t>
            </a:r>
          </a:p>
        </p:txBody>
      </p:sp>
      <p:graphicFrame>
        <p:nvGraphicFramePr>
          <p:cNvPr id="7" name="Diagram 6"/>
          <p:cNvGraphicFramePr/>
          <p:nvPr>
            <p:extLst>
              <p:ext uri="{D42A27DB-BD31-4B8C-83A1-F6EECF244321}">
                <p14:modId xmlns:p14="http://schemas.microsoft.com/office/powerpoint/2010/main" val="2509152295"/>
              </p:ext>
            </p:extLst>
          </p:nvPr>
        </p:nvGraphicFramePr>
        <p:xfrm>
          <a:off x="2581464" y="3846299"/>
          <a:ext cx="7549117" cy="2203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1"/>
          <p:cNvSpPr txBox="1">
            <a:spLocks/>
          </p:cNvSpPr>
          <p:nvPr/>
        </p:nvSpPr>
        <p:spPr>
          <a:xfrm>
            <a:off x="4167962" y="3139047"/>
            <a:ext cx="4049227" cy="85253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dirty="0"/>
              <a:t>A clinical trial is sometimes called a clinical study. </a:t>
            </a:r>
          </a:p>
        </p:txBody>
      </p:sp>
      <p:pic>
        <p:nvPicPr>
          <p:cNvPr id="1028" name="Picture 4" descr="https://encrypted-tbn1.gstatic.com/images?q=tbn:ANd9GcRoKimlUzj8CcQteSmuBAwK-OgKfPIiJaxazYAZQYd55jFduHD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840" y="2847063"/>
            <a:ext cx="1938624" cy="13847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hQQERUUExQWFRUVGB8aGRgYGRgaGhogHB0eIB0fHxgdICYeHB8jGh0YHy8gIycqLSwsHB4yNTAsNSYrLS4BCQoKDgwOGg8PGi0kHyQsLC8qKi8wMTUsMS0tMTQ2LDUsLi0pLSoxLCwqLCwvMCksLC80MCwvLCkpLCksLCksKv/AABEIAKYBMAMBIgACEQEDEQH/xAAcAAABBQEBAQAAAAAAAAAAAAAABAUGBwgDAQL/xABLEAACAQMCBAQEAgUIBwYHAQABAgMABBESIQUGEzEHIkFRFGFxgTKRIzNCobEVNGJyc7LB8CQlNUOCg7NjdJKiwtFSZHWjtOHxCP/EABoBAQADAQEBAAAAAAAAAAAAAAACAwQBBQb/xAAwEQACAgECAwQKAwEBAAAAAAAAAQIRAwQSITFBE1FhcQUUIoGRscHR8PEjMqHhFf/aAAwDAQACEQMRAD8AvGiuc76VJGMgHGTgfn6U18A4hLLr6oUY7Yxn57ZOw23qLlTotjicoOa5IeKKK8JqRUe0VXPJXOd/c8SuILmOFbddXTKkZ2YadLaj1MpkkgbY9O1WNQBRRSHi1yyKNBAbPqRnHyB+1ALqK4WUpZASQTjfBBGftVZ8R57u144sK3FmLEFVYGW3Bxga9RLdQSB8gKPYbdzQFp0UUUByurkRoztnCKWOBk4AycD12ph5f56gvZelEsgbSW8ygDAIB3DH3HyqIeIXMt3JcW6cKv7MDOmROvbateRjUrkllxtpUE5zsdq98TpLvh4gfhzWtssjHrMxt49Tbad5sArjUcLv3qLUrVcjRjlhWOSnFuXR3w95aNFNvA+Ow3aZinhmKgBzC6uoYj5EkDvjNOVSM4UUVDPFXmNLWxdPixaTzDET4ctsQWxoVmXK+XWBtqHrigJnRVc+DPM6z2vQkvhd3CEuc9TUqEgAapFVpAD3b01Ae2Yx4pc6Z4jCttxYW6wHTKiichXDEsT00KS7YXQTgFSPU4Au2iknCeLRXUKTQOJI3GVYdjvg99wQQQQdwQaV0AUxc2C4MY+HznfOM98bZxvjv2+VOl/cBEPm0kjAPz+1cODFihLPr39ycfnvUZLcqLcOTspqdXXRiXlRpjD+mznO2c57b998Zz3+dPVIhcpEsrsdKKxJJ7DYZxj+ln75qHcE48i3ju9y5SQkKrK+Nz5c52XT2yP3V2KpUcy5O0m51V9xPqKK8ZgBk7AdzXSs53cxRGZVLlVJCjuxAyAPme1RjlPnd76VozbGMIuWbUSA2caSCowT7d9jtVc+J3iBbX5hSz4m1v0nOshbhUbOMNrjUk6cHG2Dqzmn3xdiHwNpq4mINwS+JP8ASPIvnxCC234thp8/cbVFptppmjHkxxxyjKFt8nb4e7qWrRUT5F53s7yNIILo3E0MS62dXR30gKXw4GctucE4J371LKkZwopHxbjENpE0s8ixRr3Zjgb9h7kn2G9VZwzmSW+48r23FImtT2t9UikqE8yiJkAZtWW1Akgb+mKAt+iq58a7mWO1hMV+tkepvlpEaQY9DErP5TuQBjcZ7DL7yNznbXsSRRXa3M8Ua9U6XRmIADOFdVOC3qBtke9ASmiiigGDmVuoREOwRpG+ig6f/NUZ4bN03DjuhDfUZww/I/uNTnicY6UrYGemwzjfGDtn2qI8D4YzyjBXyhWIbOCG7jt7EisuSL3I97RZY+ryT5L/AH98iV8V43DaxCWZ9KEgA4J79tgCe29Q3xl4tpsUgDEC6kCuQcEQoDJKw/4FwfcMaPEjhyWlsJLcGItKAwRmVD5Wb9WDozqAOcZrpzVyEb3h5S30C4lVMzTtI7AHBcBzqZdQ8uBtgkVaptycTDl02KOnjlTfFtcu6vHh52/JGbOBbzjQWSQAtCVO6yL5kA9ySAo+bA1r3lrjS3tpBcL2ljVsexI8w+zZH2rLXKnJVxdXUEcEkaSPrkRmLYUwsRvhSc5XI2rV/DbJYYkjSNI1UfgjACKe50gAbZJ9BVp54pqK8Tm1uW+eB9Bt+85qVVH+L2B6gORhzgADt/nc0BG+aePNZ8PuHjz1JE6UeO/UchFI+YD6vtWcplhS60kaoUcK2CfMq4DMD/SwWHtmtUngbT2sqqUDSIemXXV03GQrj5qdxj1ArON14fPHetadVSy3UNtq0nGZgSGx7DHagNB+EvF2m4csbnMtq7W7n5xnCn5gxlN/XevvxV4q8PDnSL9ddMttEPdpTg7+h0a9/fFO/KHBGs7OKGQo8iKFZ0XSH0+VSfUnQEBJ9qdZoFbGpQ2k6hkA4I7EZ7HvvQGToeUkk4zJYKSF60sKEn1UOEJ/4gCadubOJy8UtDcy6wLCGG3OrPmmZv0jfXSoz9Vp04VYEcziXIw3EbhMeo0DUT99f7qsDxl4NFHwqRIkWPq3MbvpAGXdgGYgdydvyoCAeDz/AAclndbhLqaWzl9tREbw7e5fI+gNaKqtPAmxCcOkRsN07uQAkeqhBkD0O1WXQBWcvHG/aS8mLoQF0W8OpSMhf0krrn11tGmod1Y1o2qi8feUEltjfNJJrhCRrH5dGGk3PbOfN7+goCq/D3jslnILiCMySQFtSIMl0lQrvjcqkgjP1emHmFdEvTI88ahZCR5jIctJq9yrsyfRRVz+CvIkaT3F0ssoa2uZrYL5dLoFXGrbOckHYgZUVA/EnkWOwu50WWWTTbLcan06izzrGc4A2wxPvmgLT8C79jFPHoIiLLPE2CEHVBEiKe2ElRhj61aNR7kflFOF2vQjkkkQsXHU05XUBkDSBtkE/UmpDQDRx+I+VsZABB+Wexr54XZt0wyPpLdwRkHBNLuK/qX+lfPB/wBSn3/iaAbeP2TOkFuoZlkkHUbG2lfM2T2BY7/WoJwnh4nuZIsDzCUD5HB0/kQKtqq45UhAvkb1YzZ+3b+NATngc7vbxmRWV9IDBhg5Gx2PvjP3pk8S5phw2ZLeNpJZgIVCgnHVIVicdgFLb+hxUpooDK3EOXIk4+llj9EJ4oT8wVRSfqdz9TThxWwuJrK7F0P9kwx2iZyQXa5Xzrn/ALEBPppPrTlxWxB5laTJ1LxG2Ue2HUsfv5B++rO8aV/1Jd/8o/8A3o6AqfwrsXijtr6GNnaK+MEwRSSYpo0XJA3IRtx82rSNVl4E2Igt72JSSI7x0BPchUQb1ZtAVX4uxm8nW10kxW9pPey+xKxukO/uHycexqjOVLsxS9RBmWLE0fvmE62XPsY+oSPXArV/OK54fdj/AOXl/wCm1Z/8KuRfib9GWdo2gjiuVIUHJJB0ncbenzoCQeKzHiHxlzpYQWdtbrDqUjMlzJE7MM+oiOkj02pl8K7VoEtr+NWYpfG3m0gkmKeNACceiPv9WFWz42D/AFJd/wDK/wCtHTV4EWIgt72IEkR3roCe50ogzQFnUUUUBxvYS8bqO7KQM/MYpr4Hwh4XZm04KKuxPcDf0p6qOc086pw9kV45H1gkFcAbemSe/v7CoT2r2ma9OsuS8OJXu6eQt4lwkzzxFwDDGrkjO7O40Db2CGT7tXbgVrJFbxxykFoxpyDnIUkKfqUCk/PNdeFcQFxDHKFZRIoYK2xGfelddSV7kV5Mk1HspdPpf3ZVXIvhldWV5bzSmLREk6tpYk5kdiuBpHoc1atFFSKApHf2ZkKYIGlsnNLKKATcPtjHGqnGR7fUmq7vvC64fiTXQki0G+gudJ16tEKsGH4caiSMDOPXI7VZtFAAoNFFAVnZ+F9wnE1uzJF01vZ7gr59WmVFCj8ONQYHO+MYOT2qU8+8sPxG06COqN1Y3y2cYRgT29cZ/wA71I6KAjPIXKr8Oglid1cvPJKCucYcjA39cDepNRRQBTFzrysOJ2b2zSGMOVOoAMRpYN2JHfGKfaKAYeUuVF4etwFkL/EXDznIA068eXY74x3/AHUx86eFacTnkmadozJbrBgIGxplWTVuRnONOPvn0qdUUB4q4AHtXtFFAcrqDWhXOMjGa8s7bpoFznHr981Wt7zleLNIRJpdJ9C2vSyXXI316c77D3327irPFVwyKd0bdVop6ZRc2uPd7vDx5q14ntMfDuVEglWQOxKlzg4x5yPl6U+UVYYgooooCE3HhbE9814ZpAzXMVxpwuMwqyhc98EnOflj50+c5ctDiVlLalzGJQvnA1EaXVu2Rndcd6eqKAYOUeUl4cLgLIX687TbgDTqAGnbvjHfb6U/0UUAk4vYfEQSw509WNk1YzjUpXOPXGe1RPkbw2/kydpev1dVukONGn8GMtnUe+BtU3ooBj515Z/lKxmtep0urp8+nVjS6v8AhyM/hx39a5cn8ojhwuAJDJ8RcPNuunTqAGnuc4x32+lSGigCiiigGzj3MttYoHuZkiVjgajuT8gMk/YbVXPhdeXN7dXRub23vYBusYw2G1Aq6xsoMahdQ+pHtmmPxijN5JfyMD0+HQwxJnODLPLGzsPpH5T9qh/JV5Jw21HE4QTiWa2kA/pwo0JPyEoyfoB60OptO0WPy3zFJZcUujf8Xt3hJZVi6pbDahp8mNMWlcgjPfbfvVtwzK6hkYMrAFWUggg7ggjYgj1rJXHeXBa8RgtpFOcW/VBJyWkVGkGf6zMPtV/+FMjRQ3Fi+dVjcPEpPcxsdcTfcE/YChwnNU/xTn2deOKE4jaCwBUMpkjwBgBw22rXq1YIOBtkgZFTjxL4y1rw2do8mWQCGMDvrlOgY+YyW+1ZWu3iS62UNCjhcAnzqmATn+ngt/xUBsqe5AjLBlGR5WztuNt/WkfB7tmyHcMfQZGfn2qA+H/FWl4ekDnUbNng1ejAY6ZHy6bLj6VIrSXQ2r1Ug/b1H5H91AS+ivAaTcV4ittBLM/4IkZ2+igk/uFAVz4qc53trcwR2VxaIP8AerJLbq2SRgOsrAqhXfK4PfftVlWl0sqK6MrqwyGQhlPzDDYj51jrme4Mk3Uf9bKOrKcndpSZBj2AjZBj3zV7eA/FR0ZrYfgUpNEM5wsynWozuQkqOPqTQFq00cxX7xqvTdFYnfJUHHyDbd66cL5hiuVkZCQsTlGLgqMj6+lRHi9z1JC//wATHH9UeVf4Gqck6jwPS0elk8tTVV0aJxw64LxqSVZseYqQRn13G1KajPLR6TqvpNHqH9ZSQf3b/lSvnbj/AMBYXFx6xxnT/XPlT/zlanCVoy6nF2eRpcvz68CN+J/N0sMATh9zbLciQB1aW3Eirg5wkrYzq05yM47VJ+ESXRsEM3TF2Ycn1j6mnbOnbGcZ07d8bYrKfNXB/gbwRSAsypC8oYnJZ40eQZ7/AImYZq07HmhjwJ7CN9VwbhbGIk7tHOdUbfJTDqUfQVMzkj8L+cLhjMnE720aRnAhQT2xkJ31DETYxnTpHfv8qs6sl2HKSTcYmsEzpElxHHknvGsvTJP9ZUzWkPDvj5vuHW8zZ6mjRJnvrQ6Wz9SNX3oCSU28QupA6rGV+YyufuDvjHtTlUU6JeXSThiTk/PJ/wD1QEmuB5c+o3H/ALfftUH8VObL6xWD4GOOQux6mrDEAY0+TUDpbzZb0x3GamAZ1GZdARRqLAn09we2O/2rJvPXFfi7lrlixe4ZpACfwx6tMSY9CFTPzDLQ51NbcMuGkhjdwoZkUsFYMoJAyAw2YA5GfWlNVR4Kztas1kxJWS2gvYMnO0sa9UD2Al7D6mrXodK/8YeZXtrUR295FbXDsGwzYdkGQdOx0+bT5jgbMM+lPHhzx74uxjL3MVzOg0ytGexycZGAc6cDOACQSKz/AOKvFvibuaUjd5ikec5WKAdMEfKSQyE/NKffAzjQgvIlGAtwrwSDP7a/pYnPzILxj6GgNF0V5mmjmu9MVs+n8cmI0+r7fwyftQDQ/MMov9PXh+HzjGuPtjf11atX2qX1SrFBL/2YbH/CNs/cb1aHKN4ZLZQ34oiYm+qbD/y6aAeqjvOHFZYUQQPGrE7hmjDY+Qc4xnvUiNVRzEer/pJ/30jhP6iaVX/GgLM4VdGSFGLIzFRqKEFdWN8EZHeldQDkLiKxvoJCrKuRk/tocEb+rKVP5VJo+bIGvmsQW66x9QjQ2nTt+12zuPz99qA85t4pNbW5e3jEj5AwQTgHOTpBBbG2w98+lKuAXsk1vHJMgSRhllHpufQ7jIwcHtnFVh4gSm5eWbOY4ZVt4x6E6GaQ/wDiCjPtinHw2lNu8Sknp3aOQPQSROwOPbMePrtWVZf5K6H0M/RsVoVO1uu+XHldXfRceXSh08bh/qS6+sX/AFo6Z/BHg0a2d7buFlSO+dfOoIPTWPBKnIzkA/I1NOeeWDxKxltRIIzLp85XVjS6t2yM5047+tc+TOUv5OW5XqdTr3Mk48unSH0+Xuc4x32+laj54pbxNsNXHpJM46b2u2O+oIO/pjFaKAqvOZvCt7y9luROqCRoDpKEkdE+bfPqBt/k1YlAI+L2TTQSxI/TaRGVXxq0EggMBkZI7jcdqy3f+HvSv2tOvnTd29tr0Y/Xhjq06v2dP4c7+4rWFV1xHwqeXiD3YnUBry3udGg5xArArnPdi2x9KAfeHcstaWEUDTdT4dCNejTqA2XI1HGlML3Pau3CbHMmdWNGk9u+oZx3+1Pt1DrRl7ZGKT2FgYyxJzkKP/CMUAtr5kjDAqwBBGCCMgg9wR619UUBljxH5Hktb2cyzLI7Qm6JVCo882jSBnbBOfptV1eHnh4trYrFcmO4y3UjbRgoHCnSGzqHm1HII/EaTeInhpPxK4eWKSJA1p0AH1Z1CYSZ2B8uMj3z6VNprOQWpijYCQRaFY5wG04B9Tsd64+RPG2pKnXiQbw14elyJ2nXrFGXR1cvjIO4DZHp3p45j4WVlDFhiTOABjSFA2p54fwL4eZGjIEYgWJl9SYz+jb2/CXB+1deMcKacxkEDRqznPqMVQsdQrqexk1ylqu1TqLXLu4fddD3l8D4eI/0f8aXXFssilXVXU4yGAI2ORsdtiAftXHhdoYokQkEqMHHalVXRVJHk5pKWSTXezM/i9wgzcZuSGA81um+f95GoB+2KvPkblQ2FnHDMY5ZIz+sVMEgZCZJ3yqHQD7AConzb4V3F5fTXKSwqkj27AMX1foRh84Uj5j39cVaNSKjO/KtgV5nEufx396mPbQrNnPz6n7q0LHEFGFAAyTgDG5OSfud6rjhPhhPDxNbxpYii3l1PpGrVpuEVVHbGoEHPpjsT2qyqAKZ73+dRfQfxanikNxYFpkkBGFG/fPr/wC9ALJIwwKsAQRggjIIPcEeorMXifyLNb37M7QhZllkiSPUFSOBcqmNIAIjVVGNsj0rT9V74lch3HEZ4ZITGFS3uIzrYg6pYyq4wDtk7+1AP3IthH8BYSlE6os4UD6RrCmNCV1d8Z3xUkpt5Z4c1tZ20L41xQxxtg5GUQKcHbIyKcqAo7xr5D6l3BctcMfiriK2CaBiNSMZB1b7gtjbdjX14NeGaS20d80z5k1YRVAMbxyMqushJ3wCN1xh2FWZznyj/KPwv6Tp/D3KT/h1agmfL3GM577/AErpyLyueGWMVqZOoY9XnC6c6nZvw5OMasd/Sh2MnF2ivuZ764s+JK8zySCLBjY6VLKRvjACZySDtvjepnyxxeTiNpICGUgaFmfSdROckKoA8u249foae77gSTTRyuSdAI0HBQ5z3BH0P/Cvtv8AfBuEi1j6aszDJOWIzv8AT57/AFJPrVEMcoyfHgexqtZgz6eK2+2klfTrfDl++BWTcAxP0dY/XCLOn3HfGf3VaPCrMwwpGzBiqgFgMZxsDjffGKYn5Sc3PW1rjrrLjBzgDt9c1KKvPGCoV4g2oPw6LhR+k9NtlB7faprTHzHwJrloirKNAkznP7a4GMfOgGjlLlZHtz11imimAYRugYKR/WyPb8hVf2/BYzzNJYkP8GI9oOpL0/1KvjTqxp1knT237VcvBLEwW8cbEEouCR2+2ajcXJkw0Ta0+JF81yzZYqUfMbRglc/zXQo2/Eg9N6AS+IfBo47SCGCNIla4UBVAVQWVx2A+lLvDuzR+H27MisyNIUJAJUl2GQfTanDm3g8lysAjx+juEkbJx5Vzk/Pv2r65L4VJa2UcUoAddWQDkbuxG/0IqhR/luuFHsz1Cfo9Y93tbr8eUr+g+UVyup+mhbGcDtXLh971V1Yxvj3/AH1eeMKqKgviF4ojhE0ERtnm6wJyG0gAHGF8p1v/AEdu6771OVOaAbuYuKm1tpZguoouQPmSAM/LJyflmozytztNPcrDKIWEkZdTET5fXDZJ9Mj3yRU2dAQQQCDsQdwR9KRcJ4dFGiskaIWUZKqqk53O4HvVcoyck0zbizYY4ZQnC5Pk/l8Hx8RfRUT494m2llexWcvU6sundVBRNZwuo5B3PsDUsqwxBRRTNzVzbb8Mh61yxVSwVQqlmYkE4AHyBO+21APNFI+D8Xiu4EnhbXHINSncfuO4IOQR7illAFFJ7+/jgjMkrBEXuT+Q/ftiiw4hHPGJImDo3Yj9/wBN/SuWrolslt31w5X0sUUUUV0iFFMfMXOtnw9o1up1iMv4QQxzjuTpB0jfucCl/FuMw2kDzzOEiQZZtzsSANhknJIAA75FALaKbOXeZLfiEIntpOpGSVzgggjuCpAIO4/MH1pzoAooooAoqGcxXk16VHDrkB4s60BK6gcAMGIwQN/lvnvilXJnNEEwNqLtLm5gB6uNXo2DgkAOFJC6hn0z3qKk91UaJYYrEsm9Nt/16rzJTRRRUjOFFBNM/Aub7S+aRbadJTEcOFzt89xuNvxDI+dAPFFFFAFFJH4pGsgiLDWfTf17b9s0rrl2ScXGrXMKKKK6RCimPhPO1nd3ElvBOrzRZ1qAw7HBwSArYOx0k0u43xyGyhae4kEca4yxye5wAAASST6AUAuopDwbjUN5Cs9u4kifOGGR2ODsQCCD6EUuoBl45eMDpViMDJxtkk7D8smknD+JmM6nc6BnVqOygDOf3Gu/HbUg6gDjuxz69h/n50gj4KLlZIZFbpurRvpOCMgjY+/p96Az5zbz3ezXHW+LnQS5kSNZHQRKWYRqApAzoCnOMnVnerx8H+ZZLm2khnlM0tu4xI34nikUPEzdzkjUNyTsMk1QPOfLlzBdS9WBoQE6ioWRikIYRR7hjnGFT32q9PBflWS1tzJcwtFcY6YJcEPEDrQ4ViMgsy77gKPnQFk0hlvVt45GkOEhQuT/AEFBP7gCPsPel1MvOPBVvLOaJ3eNWQ6njGX0jBYAeuoDGKAzdx/xFvZryOd2t0caWjJghfoq3mQa2jZ9gQ2cnGcjetDeHvMr39kskoUTxu0UwXsHjOD+Y0tj51lLjEUrTyM8TxktnQVYaA34FwRsMYA+laQ8F+FmOzaZuqsk5XqRSKVCvGNBYZAJMg0uSfWgLCqifGrnmVpJLZIYZLaB0R2kXWTKyM3lOfLpUEbb51AnBxV7VQnjHyr8Dw+NeoZpJ76SZ3K6SzOp20gnsAB+fbOKAk/gpzzJdIbWZIkKRCSDpLpBjDlGBUbAq4H1z9zalZv8ErCWebMMohmtgzx9SNnjlSQBHRsMpAVgjDB7sTjapje8z3y8fggZR1uiVES3Ti0fKu2tlMJYEAHbBOVXzYoCReJXMYQG2ESygqHkLFgFy2ExpIOrIz39tjk154acxhh8N0ljAUvGVLHVg+fOoklsnPf7DFIOb+Cyw2c81w0bTTyxZ6YYIoQYCjVv3z+6unIPBWmgt5kYK0Fw5Of2kZVDr9TtisVy7X85H1WzT/8Am10vnx/ttu68/Z5ciyaaeauYV4fZzXLjIiXOnONRJAVc+mWIGfnTtUd5z5XbiC28esLElwksykE9RUydH3bGc/4YO0+VKE5g8R5OIXKi94dbStbl8oGnjcKmS6lhLg4Cnup3BwN8G4/ELmSH+SVZYVuRe9OOGFshXMg1LnSQRpA1bEYIG471njmW7MPFrmTGSl3KcHscStkH5Ht96vPl7kZzb2ErXKywWkUzwgKcsJhmIkk90Q+2xAx70BBPDnxcktmSAWtvHZqwMpjEgZA7KnULPI5bDMuc52wMjatE1l7wb4At/Ne2zHAlsnUHGdLdSIq2PXDBTj5VpbhFq8VvFHI/UkSNVd+2plUAtj5kE0ArqO81c0m0KqiB2I1HOcKuQAdvdjipFUN5u4Wyx3U7kHX0lQDPlVWXIP1begEvJvGIRK5MKQllY6wzacLhmGGJ04Hm29vpVPcO8RPg7+SWw4fChuDhNZmZirsMYHUCrqYA4AwNgNqsyx5ce94dIkTaZOo6hs4wskQRv3EHHqAarDnrhq2vHooI/wAEPwqL74VIxn6nGT86A0PyfzIvEbOK5VdHUB1JnOllJVlz8mB9Btinmo5ylyw9g92NatDPcNNEoBymsDWp9MahsB6fWpHQEX8RObjw21DpGJpZXEUUZ7MzAk59dIUHP2GRnNUj4W8/pZ3ZIs4Y4pWVZXV5S0aswUEdR28gZhkd+2/arl5y5Ye4uEumdeja285WPB1GR0K6vbAXt6gj51mHl3S06xOwVJ/0TMey69lY/JH0P/w0Bs+imOw4m0FvEkx1zqirIRkAsoAZt/QkEj60423EUm1rG3mQ4bY+Ukfv+1ARfi/E8XBdI0yp0hjqOSuMnGQNu3apBwLipnU6wA64zjsQRkH7io5zBY9FYUzkgMSfckgmpBwewx05QdmhRWX3IAwc/Tas8N29ns6lYnp4vzSfk/qh2pg545n/AJOs3mVOpISqRR5xrdzhR/Fj8gaf6rXxygK2kdwZQqW7MRHjd5XGiIg5wDHl3+gNaDxip+UvEU2l9JcrZW2WyZun1chCwL9PVKyjffYHYegqe+NvPoCfCRwQzxlEkldy2F1kmILodSGwuvOTse2M1RvCboRTIzZ0Zw4HcowKuB8yhYVJvEHhDWDJbPOtxIypI7r20hBHAm+/ljDH6OKAtHwN556oFk0EUKBGeExlsNpYdQNrdmL+bV37emMVcFZj8Ercz38SLII3gfrrkZ1KRomQb92Qpg+mk1pygEfF4y0LBQSdth9RXxwuEr1MgjLkj50vooCnPGDli6ubuV4IJJFPD1QFFJBYXQYr/W0749qtywjKxRgjBCKCPmAK70UAUUUUBQXihbO3E7vCsd7PsCfXH8dvrV+iiigCq38ZBvw3/vq/wNWRXjIDjIBxuPlQEI8FP9iWn0k/60lR7iNsp4seLZ/RWt3HaHfA0lDFJIcj9ieVV2PZHq2EQAYAAA9BXyYVxjSMHcjAx3z2+u9ARjxGH+ip/bxf3q+PDQf6I/8AbyfxFSi4tkkGHVWGQcMARkHIOD6g70W9qkYwiqgJJwoAGTuTgepNV7Pb3G/1teqer1xu7OtFFFWGAzzwW3V+OxhlVgeKXwIIByAqYznvg1ft1EFhdVAChCAAMAbH0Fck4Fbq4kEEQcOzhxGgbU4wzasZ1MAAT3ON6XEUBRHgQP8ATIv/AKc//wCY1XvSS04RDCQYoY4yF0AoirhcltOw7aiTjtkk0roApg55/mUn1T++tP8AXO4tlkUq6hlPcEZG2/b60BH+R1AS4xt/pD/wWqk8REB4zNsM/E2P91s/4VfUFqkedChdRLHAAyT3J+ZpNccDt5HLvBEzkqxZo0LEx50HJGcrk4Ppk4oBdRXOe4WMZdgo9yQKIZ1cZVgw9wQRSzu11dcBLxz+bT/2T/3TVJeCtjHJeoHjRh/J+cMqnf4jGdx3xtmr6ZQQQRkHuDSKy4HbwENFBFGQmgFEVSFBzpyB+HJJx2zQ4ceOWgZQ2+Qcds9/8/4etc+F2bJIdTElR7nG/wBfl/naniigIzzZ+OP+zk/u0+cL/URf1F/uiu7wq3cA9xuAe/f86+gMbCoKNSbNM827FHHXL/v3Pa+JoVYYYBh7EA/xr7oqZmM9eFMStxKzBCkGK52IB/3j1PvGu3UWcBCqD8XCM4GcebbPtU8t+EQxsGSGNGGQCqKCNRy2CBtk7n3Ndbm0SUASIrgEMAyhgCDkHB9QdwaAgHghCvwMjaRkXUwzgZ7j1qxa421okQ0xoqAknCqFGSck4HqTuTXagG/jfGktI+o4YgkKAuMknPvgdga7cN4gtxEsqZ0sNs7Hvg/vBqF86cclLuiEdKMqjZVW1OwLftA9gPzpZyNx2Rz0pGBBTVHgBcaTgrgADtg/SgJlSXifE47aJpZTpRe5wT3OAAB3JJApVUC8SOZHTNvGiOugPNrGoAMwVBjOxzvnv2IxUMk9kbNei0z1OaONe/y/OXiTDhHGI7uISxNqU5G4III7gg9jS2q68NuZHJW3dI0jcOYigx5kwXB3OThtWTv/AIWLXMc98bJa7SvTZnj6dPL8/wBCmTjHOlnaTxwTzpHLLjQp1b5OASQMKCcjLEDY+1d+aOPrYWk1y4yIkLYzjUeyrn01MQM/Os4cZ5/lvb9JLmwtpZYCcqDMpKx6nKkiUq2nDHdT67EbVYYi6beXiFtO0t5cItpDqZ3PTCsu+AABqBzjY/TfO8o4BzHb38XWtpVljyVyMjBHcEEAg4IOCOxHvVc+KniOgsoo4oEuFu4BM4kLaUiYqFJCENqMjAAhhgrTN4Hc9KJFsvho4Y5mco6M5LSKoLBtbMd0xgjA2xg5OIxjtNGozvNJScUqVcFX4y8a8Jxua9qI+JnN6cPtPNCZ2n1RrEG06hpJckjJCqmcke47dxIzj/wrj1vdhjbzRzBThjG6tg/PBpfWevBrna3tLkwraui3UiRmZpdeljq6S40KMElhnv8AXFaFoApPfX6Qrqc4Gcds5P0pRUW5n4qSxjCqUUjJIz5iCRjfbb/GoTltVmnTYe2yKPTqSS2uVkUOpyp7GutMHLHFC46bBRhcrpGNs4O3vn+NP9djLcrIZ8TxZHBnK5uViRnkYIiAszMQAoG5JJ7ACoFxPjt1dt1uG3UT2uNLODGBEVGWLlxkDGDn2Pb1LR4peLEVs81ibQ3KFQkzGQxqC66goIUnOkg5yMH6Uh8POOcOXg9+Ph5IURC08bya2kWVSqaZMJ+L8IwBgkbnOaSjuVWd0+fsJ7tql4NWi1uB8chu49UE8c4Xys0ZBGoDfYdvfHsacazbyH4oxcKZ4orB9LvqlJmLygJnO3TVfINRxgeuSPTR1vOsiq6kFWAZSOxBGQfuKkUHSksnE4lkERkUSN2UkZP2rvNKEUsxwFBJPyHeqxuuYVku1n+H8+VKjW3m7aCQB3xjtt270BNOa+Em4RVVypJKjcjuO4PoQAT27ZrrwHhfwcZV5Ackbk+wx3Pcn1rvacSWaOGZR5X757rq2/v4X71y4+yYUNnVvjBA+ue9Q2Ldu6mj1nJ2XY37I7UUi4XdiRMAY04GCc+m2/0pbUzOFIuH8aguC4hmilMZw4jdX0n2OknB2Pf2NNPPnNqcNtTK0bSs7COOJTguzZ2zgkbBjkA9qpTwj50tbK8YLbSqtwyxmRphIIgzYQECNBgsRlic/vyBoXiHE4rdDJNIkSDYtIyou/bckCu0M6uoZGDKwBVlIIIPYgjYgj1qlfHbnO3c/AvBJJ0WR2kSTpiN2UlV3Rw2YyTvj5djUo8Geb4bq1FtHC8BtkXCu+vWjE4cNpXPmDZ2wMjHsALFooooAqHczcyX0FwEt7dZY2ACNh2y37QJVgFxv3x75pH4j+Jtpw/VazdcyTRHPQC6ow4KhtTMAG7kYz2z7Zi/gj8GllflLqYrjMutBF0kCPh1Cu4yRqywOfINthmMotqk6NGnyxxT3SgpLuZcFtOHXOVJGzaTkA+oz8q61nvw3584Xwd5lWS8lEzKNbQxqiqurB0iUsT5jk4zjHlFaAgnWRVdCGVgGUjsQRkEfUVIzkK5z4QIbdVTUzSXJck7ksyttsPoBTXylwuSbOh3hZQWimCBlBPlcEMNLZGNsjsalfOMRYW2ATi4TsCfeunI6FbKMEEHLbEY/bNAVvxu/u4+YbSJmhe56JWOUCZIdLCTd4A5y2zdnAPl9tpBzhwB4LK4lmlE000kWpgnTACkAALqbA7+vt9aQcdsdd/JxbSdNjcRQAYbzRqCtw+PXS0xII9IW96lniR/MW/tI/74qrKk4M9D0bklDUwS6tX8U/miP+H/AAP4i1icNoeC7Lg4zkaEDL3GNQxv8qsmon4c/qJ/+9S/+mpZTCkoIl6TyynqZJ8k3Xv4kI8X7TXw8u0ipFA6zSKRnqhM6I/lqkKDeqC8Lv0nGbXX5tch1Z31ZVs5985NaxliDAhgCPYjI/Ks/cIQDj0eABjit2NvYKmBVp5ov5o8N34ZwriEkswm8kMMGxBjiFyr6Tn1LEHb2+dQTwrgae+ihSRY5Ook0TMCRrhJJUgejRmTb1IUVfHjX/sS7/5f/Wjpo8G7OMvxFtCalvX0nSMrt6HG32oCz6pb/wD0BFJGUnZl6fSMMKgnWHkJMz4xjT0VCd+7CrpqM+InCYZuH3TSxRyNFbzNGzorFD0ycqSMqcgbj2HtQGVuX5G6hjXOqUaUx3EgYNHj0yXVVz7Ma1RHz7braRzyONTKuqJCGdXK5KFc7EHI3wNqrLwb4DbzXcwlghkC2tqy640bDMgJYZGxJ3J7mp54n8vLLCsylVeM4O27hsbZAySMZGfTV2qvI5RjcTdoceHLmjjzWk3zX669/Ql9nxCOYZjcNsDgHcBhkZHcZHvUc5isOlDudReYsTjHcHA+wpj5Fs7pbvRLMFVEBKLoPUAUBQXUYIVWQ7tnDJ71LuZu0P8Aaj+Bqty3wujUsPqupUIyUk+PD31xr5cBn5Uj1SjzYKZYbfiBGCPlvpP51MqaeVv5rH9/7xp2qzEqiZNdk35peHD4GcfFjlyW0s4muCpuLm8nmk0nIGoKFUEgEgKNvbJp24L4fTX0HC5I/wCbzQiO83UZSKYyLkdyWxpBGcaVztUk8coFc2IYBhrm2O4/VZ/iBUm8Jh/qez/s/wD1NVhiKS5VsFuOZZYXHkllvEYD2aOcH9xq/eRuEz2lhBb3LK8kKlNSElSqkhO4B2TSPtVO8lwgcwRtgZN7fgnG5Aj2BPqBk/ma0BQDfx6xeeB442Cs+Bk57ZGrt/RzUA4rCE4mqrsFkhA+gEYFWfVecaUfygxxv8Rb7/VTn+A/IUBLeDcHMKSxNgxtIxQDOytvg+2DntXnFLFEiYqN8jckk9x6mnekHHP1J+o/iKA+eDWpVNROS4H5AbU40n4f+qT+qP4UooCofH2OVUinJUQxo6IMnU00w0/hx2WEOwOe4qkeWU6k/RyF+IHSBJwAzEGMk+gEojJPsDWsecODQXNrL14kl6cbsmtQ2k6TuM9j86pbwc5ft7i8VZoI5B8DrwygjV18at/2sbZoCF+IUU8NwYbpla5LNNOVOQHkxpXPbAjCEe2sipp4CRyy3SPGVxArxzBjgmKTLx6RjcrOrE/1hUp8Y+X7cTWMggj1zXQEraRmQY7MfUfWnjwS4LAnC7edYkWaRHDyBQHYdVti3cjyr+QoCw6KKKAzx4scFmW3ubu5TRJc8QCoCQcQwxSrH2Jxq3J+gNI+D8r3L2Fi9oG036PZ3BUE6ALpnDnHYaAyknYKp96srxwtFlgsY3GVe/iRhuMhlcHcbjal3gj/ALEtf+b/ANaSgKZs+ExvzK9uVHSa5li0+gQh1wPotXx4a21xDw+OC6QrJblogTjzqjEIw/o6MAfSqj4dZqOY+p+0eJyr9tJPb6mtC0AUUUUAV4yA7EZ+tFFACoB2GPX869oooApGnBoA+sQxBwzPqCJq1MMM2rGdTAAE9zXlFAdryyjmQxyosiN+JHUMp3zupyDuAa8teHxxaunGia21PpULqY92bA3Ow3O9FFAKK5XNssqNG6hkdSrKdwQwwQR7EEiiigEXC+W7a1YtBCkbMioSowSqDCj7Dal80KuNLKGB9CAR+RoooE6AQrq1YGojGcDOB6Z74r6K5ooodsFXHbavaKKHBv4rwCC6KGeJZOmSU1Z21KVP5qcb/L2FduGcMjtokhhQJHGNKqM7D77/AHNFFAI7blO0jlEyW8ayh3cOBuGlGJDn3YDFO1FFAFJJOFRM+sxqW1K2SBnK7KfqAaKKAV1zmgDjSwyKKKA+kQKABsBsK+qKKA+Jog6lWGVYEEHsQdiPypq4PyhaWbh7eBY2EYiyM50BtWNyf2t89zRRQCninAYLoxmeNZDE+tM58rYxn/8AtffCeExWkKQwII4kGFUZwMkk98nuSfvRRQCyiiigGnmHlmG+EIm1YgmWZdJx5kzjPuNztX3y3y9Fw+2S2h1dOPONRyfMxY5O3qxryigGeLw0tVu/igZep8Q1xjUNOpl0kY050+uM5z642qWUU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0" descr="data:image/jpeg;base64,/9j/4AAQSkZJRgABAQAAAQABAAD/2wCEAAkGBhQQERUUEhQWFRUWGCAaFxcYGRgaGBseHhcYHB8YHRcdHCYhHyAjHBwcHy8gJycpLC4sGh8xNTAqNSYrLCkBCQoKDgwOGg8PGi8kHyUsLSw0LSwpLSwvLCwsKiwsLSwsLywsLCwsLCwpLCwsLCwsLCwsLCwsLCwsLCwsLCwsLP/AABEIALIBHAMBIgACEQEDEQH/xAAcAAACAwEBAQEAAAAAAAAAAAAABwQFBgEDAgj/xABDEAACAQMCBAQEAwYEBQEJAAABAgMABBESIQUGMUETIlFhBzJxgRSRoSNCUrHB0RVi4fAWJDOC8ZMXNDU2Q1NUcnP/xAAaAQACAwEBAAAAAAAAAAAAAAAAAwECBAUG/8QALREAAgIBBAEDAgUFAQAAAAAAAQIAAxEEEiExQRMiUQVhFHGBocEjMrHh8JH/2gAMAwEAAhEDEQA/AHhQa7XG6UQiou/iXex3Vw3gI9rbXBhkiRW8cLjaYE7EH5sAdPzrvOXOj3jcOTh1xIi3JdmePSCAABhs5wVYnK/6VVpxIxvxsYDzeOzI+sYyFOgDpgoMZ367djVV8MLJvHie4XTojdYiWODI5LszZOAzDI29BViMY+8BzmXV5zpxPh7hPHgvFwd5IzGwIAGCUOD6++etTeHfHcAf81ZSp/miZZBsAflOk9/tWT5pfTdmIA6S2lWzkDPYn67faoZsZYSI5EYEjbZc4JI1EHfBApLswc8cTYKqzWCD7o4uFfFXhtxjFykbfwy5jI2z+9gfrWotrxJF1RsrqehUhhv7ivzvxPg2gBZU3YZUlRhtW4K7d89qpTbm1YeDrWTqfAldG3GD06+m1VW3d4k26QoAdwn6oopGcOueJxzCCO+nDqu6yqsuARq3yM5Hqc1dcP5s40HaPTaXBVAc+ePP3Bxk+m32p3jMyFSI2cUYpT23x0ZQTcWEigYw0Tq4985C4/Wri1+OPDXBLPNH7PC+/uNOqoyJBBHcYOK5isjD8WuFsob8ZGM9m1Kw+qlcirOLniwYAi9tsEZGZowfyLZqZEu8V3FRV4nEQCJYyD0867/rUnNEJ2iuaqM0QnaKo+bOb4eGQia416WcIAi6mJIJ6ZHYHvUzgfHIryBJ4G1RyDK+vuCOxB2IohJ+KMV3NFEJzFGK7RRCcxRiu0UQnMUYrtFEJzFdxRRRCFFFFEIUtPiPxC4kvobOGeS3QwPLI0ZAZssEC9NsH37+1MulTzQD/jr6tW9ovhE/LjxDrxv64qrHAjaVDOAZSWuOB3lvcK0jW7gxXOpncjUQVlOTjr7evrTuRgQCOh9KVnEuC/io5Ijq0yKVyBkj6flVRL8VL7hOLW6gjndVBSTWELJjC5X12Pp/UrrfIwZo1dIVsr1HbVbzFxyOyt5J5m0oi5zjO/QADuScDFWVKz4zX/ivaWSgnU/jSbgDQmQAf+4/p704TFMlyzwma4tp7iVfE/EOZXXKrg5JOI+u59cDYV92tkqski/Kh1JvsMHrjt0qZk26geZdKkkasbE7Egd8fzqFdX0BQFcx74c+Y+UsCTjvtnatGn1Ctww4Em2goAVPc1VjxdYQH0JJcSefMjadKsSFw2liCcZ2H1qwWCK90TlcsrFSsgDhCNmXtkem+N84rG8x8XgeaO4iKywuoX5WAXw8DBGx79vetlyvEEs1bYeKzPsc4z0+uQM/pQG3WFccSh9qBs8ybx+6hjt2a4VZFjU5JAyMDGFwNjvjasXwDjX+Gxxz4iKsQJVMYEoDEZIl6sQCCR0rw+JHFPIsP8Z3I9BjqPrVVzXzCJIEUM+uZNLId1AGASN/YY2B96VeQrBRHUjcpJjO4pzXbWdzPNKSMIAMb68YIUDsd/X1rMcZ+JLJiSWySMSDCur5kGd11+XH2rEc2XLzw274LYAEmNySNIz9CB+tenNNh/yymNVfXg4VWUp5skEE/ntSWYqRLKgYEmZu7vX+Qjr+8O4P9x2qdNF4UAfHfCr6k9qODWTnSuPMfXpWr47aLALRiBgTpqAPqGB/vS2JB6k6hUHpgHvv7TBS8LvZVMmlwo266fyWoPD+JGB/20ayIdmVlUn7EjINPrilzbPCVWRNhuQen1pJ8whZXPhggE5BOMn7DtWevUM7FWHE22aKv0sqTmbjlHlyyurnEkAMQhLADYkswwcgg7D09a2nEeS+FQpqdJVHQE3Ew39P+pS/+H0f4hdAcI4Qpk+xG35Vsr+zjSKFZ5PEAyrNnr1xjHpSLbGQlcydLpUsQZ7i75/tI7dgbRpQg2cGSQ79urGrzhXBrSa3hclwzJl8zTDcddi9fPN9pDCiRQ+ZRklmyWP1JqDYXitaSIRsqFlxv1XJ/I1NdjMgXJ4PcV9U0qoodTjrj/Mk8J5Ziu5MqW0g+VWkc/8Ad5mO9aocg3ljE7WV48Eb4aSNQG838SsdlyMZwKWvLd5Irx+GobUwQg7HfvmtlJzDc+I0MiFVx5dOd/fOf6Vs9wPcErQooA/P7yXyzzrxSCR1JF9g+aGRgkwAHzRtgBh7dfatpwf4hzyXsNpc2Rt2nRmQ+Okhwq6t0UZHcb9/oaTHHbx4CZctnPlOcHP161fcic6QWeqaaG7ueIMgUatLLjUx0oxJKLgjJP5U1GJHMxOhDlRP0HmikJxTnvjJdbgNHEqnaBdJXAJ+fJLHbYkEfapXBPjrdln8e3hlAA2jYxFT76y2QR9KtuEh0ZP7hiPHNdr848xfEG+u8O90tqqk6Y4GKkE9NbZy2BjbpTD+FvPd5xGSRZ0RoUjBWZI3QFs405YkMSPNtUgg9SgIPUZdFcrtTJhRRRRCFfLSADJOAKoed+bE4ZaPOw1MMLGmcF2PRf6n2Ffn7i3M1zxKQm4eSQE+WCIsIlG+Bgdfqd6gkCWVC3Ud3MvxOtbcGOGQXFy3ljhh/aMWOwzjYAHrk9qi8jcrSoWvb9zJeToAdQAEK9fCVQSvXfI/vlYcsc1nhUxElqY0cbBdIOfXURv3296bnDOe4biEyKrHA8w2yP170lmJ8RnpkSj+JcUxueGfhpFSX8QyoGz4e8fV0G56EZ9zUngXwdtRFm/Rbm5ZmaSXVJgkkkAZOcAYFQvhlwdb6SbiN3mW5Wd4o9R8kSp0CL/3dfb13LPpijAij3POecRqWYgKoySdgANySaRnMHMBmNxxYIFjOi1tNS4dgGZml3O2cMP/ABTP+J3/AMJvf/4N/SlpzLwuSa1tIdgj3MekDAVU8DoB231HfuaHZVHu88S9ak8jxO2sq3EaNLu2nr39a7ZcCR1ZWGfNsPUY6H2r04bw5/HWLQ6pnAbKOvX2wRWh4hbtbXKR6XZCNioT7k5IP5VyHdlbCz0NYrxhu8TG80t4CwoQqovyhRjHsPb19aZPBJbf8JEwZEVlyFJwB6gZ96xfxg4Z+wt5E+bWVxg5OVz0+1UVrYubRHkTyDIDgpgbjOQfMa61GoIA3mcXV0q3NYltzPf2zTdDJuAW6AAHfSOpz61h+LSCWYsgOnog7gDYD69/vVXecQZWZM7BjivSy4oFzlQwI/3vWtm3TngEcTV8scdEK6W39MjO+Qen1AP2q/8A+IE0jcHSScn5tzk5P1pVy35zn/xUi2uWZSx6A4/SjIlsma/ivNUfUABvUDGfqB3rOXnNrSuNW4DAgHsR3qqu9wdvvXvwzh4ZowcZMmCfalPg9yVGSJef8Rlt/M5ZdJGcj7CqmzuoclZAcgYX+1PnkXgyRQgrAhIfGSF1Ff4vp/vFLj4vcjxW1wZoSEEgLeHg5ztlhv0JNYSqnIxidJb3BHOcTy5E4aoVpVf5n3UdhuME+uKY0HKyTxfs5AVxgBw2UPtgjNJ/kWweUStHI6YIUqPlbIO5Pt6VcX/AZly4Ltjqcnb9azvpwz8tKJffUzMp9p56ntzdZomi2ibX4YJkbG2Sd9+9VFtw7MLMFdEVT5gNS4A375xVhyxcG5k/DSDLNsrd/XBNarnqNeH8MkhQgyS4RFHzYPzN7DGfzrIptqtFOPPf8zpaltPqKA5Jz/2YtuA30huYdCK5U7Lg79s7A9qZN34yLj9n4mkkoQ+nH+Vio3pY8p8VezlV/FMTDbUFD7ehGRW74hzb+LIPiMyKvmkK6SxPUKtde0beZm0RNhC9n4nnLy+7lQ7IBjI6nr1FS+U+UGM8ralUBgNTZAOFBqBFzT58lfKOgB3A+vemHwCKC8g82477kHIGCDg/pWJHZmxLW/TdTo7jdb0eiJn+a+HokZZ2jA6agQQT/elNZ2IlvIoVZsTSohKfNpLjJG2xCkmnfxi3tIhBEYCYw5wPDJA1DBYtjHfOaylq8NtzDarDGAhDRbAYy6Nhx3ztgn0rTUffiU1XvqBIlrxTl3hnAI5J2IuLkpqgS5ZWYleyAKMbnc4z2rFTcY4lE3iveTRsd9CHEKgjZViI0gAY7Vd/GjXLxJERSTFahhp3JLSk+m2NPWlk95cIGVmYBvmDEn9T0rUeepyWDDBHU/Rfwj5jlveHh55DJKkjo7EAHY5GcAA+UjcVt6/Mnw85qvbEPJCDJBGxea37EMANQYAnUAAfTAr9HcH4rHdQRzRHUkihlPsfb17Yqc5liCJNrhNBNfnTmDnq9vrqeFp3giRmXwoTpyFYru3Uk7Z3x02qGYKMmSiFztE2PxMuY73iVraAhhAryzADOCQAqk52z1xjIyPWrfhfD0jUBFVR7ACs9yry0kC6o1OH3dzgk/XLajWrjiZYxIrIVPQnUBscb7Vja1SczrUoKk2+cys5y5UW8tmX98DKN3BH+8Uu+RLxll8N9iytG4+xI/UdadHCojPGHV43U91LY/UVg+Octx2d4bq4mS3gDbZyXdivRYwMkb9aqWPQ8yN1ecsepa/B7mCBRcWhkAn/ABM0gjOQSuoDIOMHodgc0z80nuQOR7i6ktuJTTBQrs6xeEVcrllA1avlYAN07/enBity5xzOU+Nxx1MH8XOLn8MtjFvPenw1G2yDBdz6YG2fr6V48WsvCaMKWOlRs4XAKoACMZ3P1qu5i/8AmEEgNptFxk/KC8moqO+cAH2NX10skmnw1BPQk7KBp2J+4Aql1K2LlvHX5xlR2uJlI+amSZj5dSkYQ5GBg7gY7nv7Vbvx4meLV4bKw3UHJU9+u4Bqo4vwlTcSDToePSQd8HWD8p64yD1qZa2MAdSFHij5iOp+p/pXHewIME8iejrWt134lvzfw5LxVTQ2VBZGxlFJ8ufcgZIFLXme3MMYjA2B69+nemxy9feLLLC/yhMhvYnGk+4O4NUfNvBxEX/Zl1I3O2emfXp9q6+nauyveBzOBqBYtnpk8REyWRYkjc5/2a8pLJlUtgjBrUcjgrKxGCc7A47Hpv8AzrR88wn8CxYxbFSAvXOrH8qYbOcRQpJG6Ksmp9hIwQgAEZ7kfyNV4pp8qfD+GaEeLvIcHOSNiM6duh96YWiwhbqL2/tCgVtcbauyNkjbO4xt6Vfco8Ae9YIH8NVbUznquMdB6mvvnHlMWkqBOhB2JyRt643rRctcAkFkrxjLyvkr3wfKv5DLfQ0EjuSqZbEs7eaS3umiEkuE8o6YZSMqxbH8ts5qN8SeXSmZlkdyyAFXOSNRHQ+mR0963lzy6Z9Jj05ChWySMgE4O3oagcf4c07zJjUIVU4BGdiW6HA6+/asNiMrkgeZ2K7arK1BIzg5/iVHJfDfwFuYlAcO2tyw3yQBjb0wa0k86GMjw1364NQbS1dlyYyM7eXONu4rz4hB4aBVZlLMAWPX9a5zFwxJPM3LVS5AURdcZ4n+F4gkkMY1LnSvbJBAbp2zn7Vn70zyOzyLI7E5LEE5+/p7VpuK2Z/HqsmGITqP61quDyBYyuofTv8AlWtbwgAI5xMtv07eWZTxmKoQH/6iEDsSKtbWRQMb4xVtzZGhPkYEjqB2rx4NFGSzDdkIG42HlHSnhDqgI3Saqv6WzseeBj5z8TkNqq4eZxEh+mo/RT/WtNac+WtlGViC+H284JbO5JPdqTnFroyzSMxO7H8ugqGa0pRXWpUDOfM5mt+p36uwWOcAdDx/uN/jvP1lLCcPKzH93Od/qf6VmOUuPGfjFpJIQo8dAMnYDDAD9QPvWJTrVjFbDylWAYjK5xjUGBAqEpC8iZrdU9oCnqPL4p2Ecd9ZXMmvRLqgl0NhjgF48Dvhs/pWa45y/bXKal8VDLk5050+bbIB+i1zjnNk3F5IHVGjS2XBDDANyy4YdP3Rkf8Amvnj/HntnjB8iopDZwQNumQMnest+4uNpm7SoorJsHEreVOK/grG8RWHjRzoqx4BEushcHYt67DH1p18n8M/wzhsUU7oPBQl3zhB5mY7nsM9favzhy9aS3NyZYmCuriVSyhl1A5HlOxrdcWgu78qL+5EsabrEiCNC2/mYA71pVQuTMDtvbaOhLLnH4kz3yvHYZitd1e5xhpM4GIgcFRuRq6/Ss1Z8DFpdw6Y9mA0A9GGwbzYO+c/c148ZhMSALkDIGB061b8QnlltYiH3iDyKcAnYrkfl/KsLu7k/HxOpQtVIGRnPcYNhy3DbRmQImdOzHGrf/MN+tXvA7FPwkSkZCrjfOeu9LJ+dXa1VZI9a5w+nqPsf51ruR+PRLF4YEg3yPEfUN/Q9h7UV/ccSt1bFCQec+PiXvMHMMXD7KS5O6Rr5QM7t0Vc74ycDPaqLk3lJrhl4jxDTLcygNGnWO3Q7qqA/vY3Ldc/cn7564rAnDb860IMTLpBVsOw0jbPXJBx7ZrS8qQNHY2qMMMsEakehEagitlPI6nKfgy0AxRXa5TpSLPnaLTxuxbGPEgkjVtt3znSTkbYPv12qw4jx6GwUGQn0VBjUfffoPUnavv4u8IkkshPASJrRxMhXrgAh8e+k5+1V3LFt/iVpm51OQ37OVlCSMmlWVjjbIJ698ClsCTxNVBHOZfcM43bX8bBCS4XDgqQyg5wCSBnes/JZeAxUA5U+Rh0YZ3H1FX/AArhAtvFbxGkeTdmb5j6ZrskfiEgbnK5GPuT+Vcy81i33Dx/MfvetSEPEoXuWi1FD5n7bDOO3+lQJL1ruNg+RpGnyvnJPbI6bfXrU/mCEmUFcKQRt29ew9aynMXFvwehIzjcnOOrHJ/Ib12V2ovEQnuXcTzJ3EuFQKRDGY4pAu2Bufbb6d96+ON8qI1h+2Yq5yysCcZAPVe4/UZqfyBZwzmWSVnMrAjG3dd8bddj/rUHni+xG4AOgIQpOBnIAAx1B2777+1IIIyZbdu9o6iw5c5YnvZdFvGWI3JOygerMdgKbMECh9DS+FIowQcYyAMZO21fPIiHh8I0q0hlI8UjG2B1Az26VcXEEEtwJXyxGx64OOmRV8eoOItCazgzC/EWwlSWDUpK6f8AqYOliTuoPrjf70weW7kRAsAQNl+iqMY/X9KpeL8WHEfGtNDBImDCQdmGcfbOa+7PiEkRUjBx1B6GrodrYPIi3G5SfM23A79SzjJY6c9DnY43x3qo4E2q9lBXCkFOmAT8x9eoYnqTv9a8Lm+yqyW50ELuoO49R7jfNQreViQ2ts5z1PX1IqupbA4Hcdo6DbnnkS4t7sxXT58sOdO3bH7359ftVFz9zSiMiDRKSdiuh2O/bG4JqVO74bDnfJOd/wCdVHD7iKBiZIEYqSwbGCfv61icq3OJvr01tLdj855cvctS3DSXM8JXylsnr6hQvUir9eF2flcAlhjJ8x059O5qq5j548Xh7t4xjkI0iFABudsazuQBvkY+1HAuPRxMquwddIKNkruAMqSP0NZXrLHd14mmqx2BGTxzxKm7trVxIr6/IWKtoIDbk43GTUXhXL6JGSWbznV0HcdPtXlz9zDGGzEVDONONbSEL1JJOwz0wKhcL5wEqiORO2AV6fce1dj6aqJksZxvrNljsAo67i+vbbEsig5w5APrua9oOCSMAQjEHoQMj9KuBwbw5tMny6xv6gmnHapw6KW3tbdd9avqAZlJO+kyeuw2O1TY20yKNPuGWiCfhzJjytnr0PTOAR7E963HBuU/CSN5FUsVyARuM77g9xTl49waMxXMpYkMmCNsALuFG22+9L6Wctk9c11fplK3ZdvE7H0vRVu3qd48Sm545mYRBOgcbqNt9jqLfUfXesvw+zu+KOiEvLv5UyBk99z2A6mpfN52Qj1Kn+9Mv4UcL8C2muWUZx+yAGSVUebH1Nc7V0Jp7GCzJ9RBXUNWvUiRcoS2iLqh8+B8mAv0GP516rZSkeaNgf8A9TWzl46txaLIVKs3yr+91x3x6g19csXxdD7ViRy2ZiZQgHEUXMykDBGNx2969Y51jjQs2keG33zIBitj8QpNQ8oyQc/cb/elnfSySOrv5gnRcYUDqRgeuTvVErYkmaWsXaBOS8c8GdtK/sydh6gj3+5/Stny1xm3DKVGD9D+Ve1tyrZ8StA0JZJQ2le4yRnSw7dOvrRwHkxYNbSzBPCBaQOMaQoyTn0xSLSa+BNVbKwJJ6lKvKyji0MfiyC2vZvEaMYzrj/aAHP7pY9cbflT/UUqeRo5uI30N74JitYEkWJ2OTMXbTqUHBC6QDv39aa4rdWGCjd3OTaVLnb1CiiimRUoud+FSXXD7mCLHiSRMq5OBn0z79KyPJnMhlgEEcXgyRgxEHSxR4QoYKBs2xyPoaZRpTcnwrBNeWvkMtrcO6HoxjkBIY4xnGrGd+uOwqrAn+2OqYKTumwtOJLKo0qQozlnI1sMZJCj3x1x16V8cDiOsu2QGcnPsBgfY5qp5IceDo0mMAkaW3OD0IJ3X6H9Kub2/WGJn2AUbj8ulKs+nmy0PZ4i7tWuCtcgc+WSyRr4YGdRDOpwVONgcdjS4ueBeJ86kyL3Jckj237VrbDmvxbzwJItKyEqrkFQSqk4OeuwJq4tYA3hvKpVHYKhyC66j5Cy42DbDqcahnG+NJapOzFrv6AmMtJ5YogkbMuncNkk9RnOd814XHD5LkkOniE740sf0psvwW1gUvIFCjdmcgAe57VN4fewuSsRXK4yBsQD0JGAcGoO0RpdjFDFwO5QYTXEV7bj9Kv24Y0xXVqyBsTt9R/rWs5puEgXxSMnuMgZHrvVfwu6S5j1xnoSMZBKkdVONvf6GlZG7A7klm289T04FwwQAgIvmOTsPN6g+9e15yvHIfKNGd8jp+VZeTn8AsQE8PG3mbxDvgHGnA9cZzitpwriKlNTEAY/pSiSWyh/OTtPREyvEuVyGQJLg58wAO++BnHvXo/C/CychsfNjoPXIq+4lxYEoVUbNnORuuDnAHeo1/xXTDq2Du+iMHq/oEHfbP5VD2liV8dzRWjVYbzFvxjj0ttdaMakO4OQfqKvYwkyAkYyASO/T1rJ848iXl9fytbiJFQL8rYCsUGodOur7dKzdtf3fCLgJdK3ujMcEeoNL2gj2nmbF1eD/UHE2HMvK5aMNEAwUk6SDnONqo7DlWaXRmJQrZyQTlftmmfwa7gvLQSu6Q+JkoASScZALDcjp0q24Zwy28oRy5bbIY9cZ+U5wKsa7sZEj8TpecqcxU3Xwxf8J4gHnDsMA5BAOAc/bNZRY0gYhjuDX6XteBEQ+G7lhv1wep9cClbzZ8JHRi0ThkJ2yNx7HFNTO3LTG5R29kWs3EG1q69VOfyOelND4VS6Glm8MN4jag2c4z267b5pf8Q5Uli+bGOhOCK1nw+4cseAszanPlQPgE46afWhyduVmzTY9yWYHHniXnPfxLhh8WAI0kj4D6WGlADnB98f0rEtz1AFGz59MD+eap+ceH6eI3CDPzjPsdKk71m75QpwvT1rfpdbZQu1Pzgmut0pZasYzLbmLjaT48PI3ycjvTo5H46Dw+20EYbaQ4GtTnBAU7bnuTgDevzvnNNz4ZXQ/B4CA6XIZfXIBB37np9qxa602f1G7iqXbVXkv2Zqea+Kr/iFsjbRoeoDDdtj2w3boauuD3MaSOqsAoOBk4pT8wvIboGISalOQu5wfZahwpPGVaQZBOQNXmDH19yaTVjGRI1VZQ7PiOrjHDRL0OQfyrLcS5RydhWHk8VIpcySxyo3yeIcYO4Ub4xgGtP/AMUMulfxB1NEMKdyevQHuf71p38ZmQVnOJYcB4VPYtIYgrI+NaMDg4zgg52O/WtOsscw0yo8ZKlSQNWxU7Bv71hrz4jyQjwiM4AQysFwDoB7YJ9M+pqNy3z/ACNOyNHpEikqGyM47j7ZpbgPxiWXcueZqeUJpeH39vw83LT2z27GINEiFGRs4yNyNOdz3IpnivztzrxNJWV5LcmcgpC0TOGJ6gDTvsaeXKFpLFY26XDF5ljXxGJJJbG+SepHTPtTR1zM5GDLiuV2uVMiFLH4p2Bgu7O8gyJXc27gfvoyswH1BG31HpTPqi5v5Tj4lB4UjMhVg8ciHDo46MPtkY96kHBzIPMyvAoJpNMkugEfMu+oj3I2rVzxQmBy6Koxvnfp9fel/dR8Q4MxNwz31q488iRkPERjcqD8p3ya0tjxyG6iVwwMbjKtnbHuDuD12NbTtv6/3OWTbTZk8j9pl+TL+OW7VJQhHVCIwuGCtge+Azev9r/g1spvdBxlGYnBbGdQboTjqB9MbVSXr21vLZxRMqR3E5aRyeqJ0QE/KrNscfTvWb+IHxKErPFZnRGcq8q7M/YhO4X36n2HXzl2nPqKlfOCcn7Az0qanKlmHaj9DN98U+OJD+DjcnTJKX2wclE8hIOxAdgfqoql5e48G4tbJ4rOWWRTqxnT4Ybcg4ILrkelQOfTBdw2xww8AALjAyCown5gb1nuCv8AhZY5Co1qcoNRyPXUcA+2On5Vv0um/Gt6y8bc/wDvxF2Z06em45P+IxvjDcKkETMsbjWUIYZI1L1XHfAIz7ioPJC/hbcB8K0zaxGQQRsANuucYJzU654utxLaxjB1ftCCAdgpA/Xv7VZSTIrAFQ2fUencehqhBDk+ZdqwqDPIipu+GyNfvEECjUzKdKjIxsdXXHQZrWpdvGiqTuB65rvFbsrdLHnbwyR64LA9ftVRx+9KIT3FUI4M1aZhvEu+C8WSORmnY6Nvpnt9qtJfiVazEpE6rKg8pIyFzsfbpS54tw08QkVbcGOBVUMSepwCxJP72+AOgqXxb4d4gUWznWvUMxGr3z64+1QpVBgy2qzqHLqPym4t5IkHiw3AcMDs2PMx2yWHXffB+1Lz4oyyzyQQOhaZm6EDftsVPyn12rNy30ljOYXLFdhldhuBnGetW9nxCdOIRz3C5SEgYJ1HSQRnPbAOaT6RU7167iFIbKnvqXfAuEXit4cr/hwB+7GnYZ+ds7YqLxq7vba9to7S8kkeY4XKoceYDONOCvX8jTBm5iQDU6hkxsxIII64P29Kx8vxG4fDctJHl3YKqMEwkagZ0KTv82SSBvVqLLHsyW4ltRSqJjaBHLLcNEqk+YAYdhse3mx6e1SEkWQdiKxvBfiBFcxBlBOoeo37Ht+lEHMSwZZcheuknY+yjsc9q12OF5zxMqaSxxwsq/iDbKNaqNyMgfb0pV8KvGhuVZGCupyDtt74NNni3Fre6eQsp1KuV2BPofpSX4zxBFdiow5OPoM1WhgQQIzW1WKqFxz1L+HhM/E7t0gBLka5ZD0Ge5Pv6VVz8kXIlaIp4unZigby/YgUxPgXxWMRXJkKiTxAPcqFyPruTTLkmhmU6SMuCuoEBhkY771IJHGYjb5KnHzPybeWKo5C5ODjBpqfCzgbG3kkIK+JIqjI2woySPfetPx74cWsEDOil2LroXPVmYKBq3wN8n2BrVcnwmGNoHjSNkOfI2pGDfvAkA9QVO3UVZ1DrtMiuw1PvXmVF1wEsv7IiMt1JGWx/f2rKnk5riWQaiDGfKWGVJztkd8j8qbN88USGSUqiqMlicAD61D4fNb3SF4HDqTglT39D3B+tQtQXGPE0/jcghh3+0T98phm8NkBKbnbO+nAyTtjuD71FitzJMh04CyLgnGwB1Z1dPX86bHGeA2qK0sxfcgbZJOdgoUDJPoBVZY8DtJkLRtJ5WKsGBVlP8LIRkbfpUrXg9xVmqUrwIreaOHvLdSCGIsMAucbZwCQD06Y265qp40zxFJd007Kc+bcfKo7/wCtOyTgcFvE7vIURAXZiBsAMk7VQch8uvf3Q4hOrrbxn/k42ABbIIMzL7joP7b3KDOYgXbkxPf4ZcgyAx39+XNxg+FE2AIlO2SP4yN/bPrTQFcArtWioUUVyiE7RRRRCfLLmkZzlwGLhfEFSNmW2uUaTwgdkkDAHTnoCG29PsKetZ3nDka34oqCfWrRtqR420uMjcZwdjt27VZXZDuXuGAeG6iQ5ztmukUjQggQqirqxp64JPf8qXkKF2CqCSSAAOpyelPyf4CJ5tF9Ouc4DBGxn1OxNY7inw7n4HJ4+g3cWg4kjXBibuWTJ2x0bPr0rMA6KSeT3Nxamx1CjaPMjc18XMTRIvUbn8sD9c1WW9tM7eMy4DDuy6iO2I85x9BVJFem4lMj5OWGw6AZ6VvbC8MmvdFByQD2HQjAG2F339KvVdZoNOoUZ5z+sdYKtdqGLNgeIclXZfiI3PkUj7BW7fU0w7vUXXCkg5GQNht69AKWfLXMVrw+/aaYF491BXzHJAGcbe5psQ/EfhtzohimEjykIsao2oltuhUAAdTn0qloNhLjjPMQLwi7MZ8So4twAvNBLsCAUYjfbBI/I5/OvRuVoZZEWTUygavQHGMDb3q1/HJDIEZgMsVA65x1/KpZfCsvdc4q4UFcmZN7A8GQZuBRJAqW7JEyn95QwOTk5Q9ftXZFe3gYMqyZ+Yoh8vrhRv74qLBZSCVpSw0lfk06mXceYbg7j03rxg46yTlMs+nBJ3ZdJHTWQCD/AJTvXLtDYzidJBzgHMXnMvAvxN9apqHhuxYvuBhQCdjuNtsHoaznOvNJkvM2xIiQ+U9nIGCxHp2xTw5ns0ezuLh4x4iwOIsgbal6jHTOBX54j4LK3RSVPQ43Hsa6OkA9LDRV9uTkS/4f8R/DTBtgWHTzkL+WKoLayWcsSNDNnYdATuCKlRcuTrgGMn7VoOEfDa+mw6R+TY/MM7n09hvT0orqyV8yjXtdgOc4mX4S5HkZnUZ/dcrg5wTt17H71sOWOEaHLs7yHOxJPT06+b+4rTcxfDFfw7m3hYSrl9QydR7qT9OmPT3qFyjZz21uUmifG7LkEdeunYdTvWXVAbcgzo6LCWAHmRuZeLtCWjhXLsN2I2G3SqKw+F8s0BlEiM5OdAO/Xvn+Vb2Di0RlxcQeX+MAkr7kHtWnuOI2sBCKrvJjUI40LNj1PYD3JpFbqowJfVkWv7zn4HiZzk3kZrWM/wATEN69sVcScstO4ZvLobJ3OScEbEdMdatuG85QSOInjmgc/KJUwG9gwyM+1XRu49zq/Omf0yc7pn/E2INgXAmN5r/E21rE8btIY5lcpo1ZAO+SN9snYdTWltADNHMswEfhlTGw3Oohg2rsc9j2NQ7rnGytw3izocHG2WI9thSz5n5hml4kYreQ+BIUZGU9VYDJ9sEEVcuFGRE+n6rYbIz9u43eO3NvIBDIysdStoBBPlYMCRnpkZ3qNZ3cETzNrWN5CAdWAMquAf1/Ss1acrwoNZLGQnJJPWsr8Q4JLeNZI2bTnSw69Rt+Z2pCatXcYljowFODGZP4s72j+GWQSMXwfl8hCvgncA5qFxSU2l1PczLotRCPEkJG7KRjCjcnfHSpVtxc29vCgwSsag59QorN8+c4F7M2ylDNdkQIpDE4chWcKN/KDmtaMCQZksqbB4wJVNdXnHT4ECvDZSKwknkhGCNjiME9T0z2xnam1w+zEMSRrkiNVQZ64VQBn3wK+eF2fgwxx5z4aKmfXSoGce+Kl06ZzCiiiiRCiiiiEKKKKIQoooohCuEV2iiEw3NPwis70mRAbab/AO5F5QT/AJk6H9DSq4lyTe8Kk1TJ+Igzkzxqz6R6tHkH7Hb3r9HVwrQeRtPUkHByJ+Z5uU4ppf8Ak760ZG8yiSbw5OmSGUrtvnrV1y3wK54bI1xHJwySQKQC9wpIGP3cdD9Ou4706bzlKzmAEtrA4ByNUSHf16VE/wDZ7w7/APBtv/ST+1HjEiIzl1+JzXCXs1rdXKvuGRMgqTny9gP99qYXDOe47iYxBHiuMkPDMNLDAx0zvtTMtbRIkVI1CoowqqAAAOwA6VmufeRY+JQEAKlwu8M2MFGBBGSN9JxjG9RiAmV4lzMocxtIw0nB0qAB675ztVhDwPIDBtYYBgc9Qdwaw/DbpJPFiukCXEbMk4GBk6vn33ww7/6Vs7VgqqBsFGkb9h0ApOQxI+J0lBQKwPclv4iAqxDKRgo24I+lW/CeBW+kMiLhh+R9KwXCZJb0zSGZ4l1FY1VdXynqdjt/rV/y7xl1iRzjO6yDp5lYqfocijI8SHoZhmbFeDx/wgHsa5Yx+G3sSQfYj1qutua2n/8Ado1kCsVcvIE3HXTsdWDkZ2Ffb37uSYMIfEKTaxq8PSuSQAcN+6BvjzZpoMwmsg8iaLAqr4pZZZHG4GzD2Pf7V7WAkHzyCT30aCPbGfSpcg2pV43VmSjFGzM7xDliJt8Y9RX3wTgcVoZHU51gaievlHTJ7VMu9bOqqMDuTjGPTrnNR1DRxkOAxYnIG/fGADgdK4YY/pNPLLgmfHF+MQqi63AV9xsTt/FkdMfxdtqLayN1HC8pOPDBKjYMxHzH1x1Hpmsxz1xHw3jEkaPFvp0sQwOM4yp2Gw271oObOao+HWqTuP4VWMfM5K7IvYH3OwGfpWmqtihxIf2AETwvvhxaOhURBTg7gnOfXPrWK4TwGKxvtEyO2pgInUEhSzYYMegHQ59vrV3xCbjd9G6Q28Vkr7B3m1SKMZyNA2JO2e3oK+bXljjN0kcVzcpaRxgAtCzSTyEKACzHy4JyT0/lTxpXIx8/eQupZfM1knL+ScSEegx0/WqDmPgbJHGQUkxPH5Sv+f074O+/pUG94DxawVJIro38cT+aAxgSyIc9XySxXOw2+/SvG5k4vfECC2Nip6TTMpZQCc4iAOGY4zkbDpVV0TKwMsNW4Hf7TQJwWdhqKjPcAjYg/asnzTZyWFxa3+nSIZQkgb5fDlIVjqxsR61peSue4yDa3pS2vIn8N4mYAO2Mho8ncN1+/wBK1fG+Dx3lvJBKMpKpU+2e49wcEfSt60hTkGQ+raxdrAScjAjI3FfVYT4X8eLRPYzvm5tGaMqwKuY1OI5MHrlcbj29a3dOmOFFFFEIVyu1yiE7RRRRCFFFFEIUUUUQhRRRRCFFFFEIUUUUQit+JfKM7XQu7eA3CvA0U0alQwxko4zjPXGNzsBVdwrnmzSOWUjWIoY28Nhpl8T/AKbxhWP8Wlts41GnERVRd8n2csviyWsDyZB1tGpbI6HJHbFEtuOMRdCO/RZZBwoiF5DII1mTx1DAZKoowd8nHXevPlziEN0pEZJ6kowKsDq3yueurruacGmlNzpwz/B77/EYYg1vMpjuIxkKrt8spAGwLAZIxv8AWqemOcR9epZSN3IgpWE40qofJOoHfJ82Md81P8B/Dd4wUbOrY4yxA7ZyCR7VjLnmWb9o2gOzeaNx0TbGCvQrjcY79aqbPiE8J8VWbUTlj1z9R3pK6dtx3cCdT8Ym1dozjuNTht3cCMMZGx6E7iq3nPna5s7NpI3UvkAatPc+hxqI9P7Gqo82zcSEVrZK6TM6i4lEeUhTO7ZO2SNwN9j61pOA/C51uEn4hcfizF/0k0BY1O3nK53agUkcZ4me/VVMDheT9upW2sXHb3wlOmxVYzrlbw5DIxAA0qpJHr2x+lTTyvxmLyR3ltMoxplmRxKPUFVBVvqd6Y4Fdq60VgYCic0u2cxN8Y5O4pCyTy+DepFIrMsKlJ5FDA/LjTn2yauOMwXvHP2Bt3s7Qg+IZ0QysQylSq5Onv8Akd96ZlcxTAgXoSCxbuedtAERVHRQAPsMV60UVaVnMUYrtFEJjfifyzHc2E7rGvjxp4kcmF1ho/MMPsegI696sOXebIbi1glL7vGrHbvpGenvmr+RAwIIBB2IO4PsRSbS3XhXEpbPLrbzEPbBlOgM+S8auBjY7AVRyQMiPoRHfa8u+deKRWnELPiC6TGuqC4IJDBZMBXO2CqnP5j7MiKUMAykEEZBByCPUGl3fQJIjRyAMrjBB7g1K+Dd4xsngcsWtZ3hGoYIUYKD8j/KqVWb+43VaYU4weJvqKKKdMcK5Xa5RCdoooohCiiiiEKKKKIQoooohCiiiiEKKKKIQoooohCovE+GR3MTxTKHjcYZT0I/33qVRRCKLg/LMfD+KixaVpIZbcyQLKBnUHwYg464QE49P1vOL8kDwZWto9T48kTEKC3pqPb+1XPPvKTX8C+CwjuYXEkEhzhWBGQcb4YDB2PaqNfiDcWchi4paOhydE9srywuPpuwP1/IVBGZdHZOofBLh6R2DNoKztM63BY5JdHI656AHH50xKwfwnXKXkqxyRwzXbvCsgIOkhcnSTkZbVW8qZSFFFFEIUUUUQhRRRRCFFFFEIVmPiDyqeIWhSM6ZkYSQNkgK69Nx6jI++a09cNEIo+A8cM7tDNE8N1GB4kTDff95fVT1/3mrj4OAFL91B0NePpJzvhVB3PXetDzJ8P7S/YSTRkSjYSxsUkwO2odR9c1acC4FDZQrBboEjQbDufVie5Pc0tawpyJqu1LWqFbxLCiiimTLCiiuUQnaKKKIQoooohCiiiiEKKKKIQoooohCiiiiEKKKKIQoooohCvN6KKITqV90UUQhRRRRCFFFFEIUUUUQhRRRRCFFFFEIUUUUQhRRRRCFcNFFEJ//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8" name="Group 7"/>
          <p:cNvGrpSpPr/>
          <p:nvPr/>
        </p:nvGrpSpPr>
        <p:grpSpPr>
          <a:xfrm>
            <a:off x="1101183" y="1295123"/>
            <a:ext cx="2814974" cy="4564332"/>
            <a:chOff x="1101183" y="1295123"/>
            <a:chExt cx="2814974" cy="4564332"/>
          </a:xfrm>
        </p:grpSpPr>
        <p:pic>
          <p:nvPicPr>
            <p:cNvPr id="6" name="Picture 2" descr="Group Tou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6245" y="4231794"/>
              <a:ext cx="2304455" cy="162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utterstock_61860736.jpg"/>
            <p:cNvPicPr/>
            <p:nvPr/>
          </p:nvPicPr>
          <p:blipFill>
            <a:blip r:embed="rId10" cstate="print">
              <a:extLst>
                <a:ext uri="{28A0092B-C50C-407E-A947-70E740481C1C}">
                  <a14:useLocalDpi xmlns:a14="http://schemas.microsoft.com/office/drawing/2010/main" val="0"/>
                </a:ext>
              </a:extLst>
            </a:blip>
            <a:stretch>
              <a:fillRect/>
            </a:stretch>
          </p:blipFill>
          <p:spPr>
            <a:xfrm>
              <a:off x="2581464" y="2847063"/>
              <a:ext cx="1334693" cy="1384732"/>
            </a:xfrm>
            <a:prstGeom prst="rect">
              <a:avLst/>
            </a:prstGeom>
          </p:spPr>
        </p:pic>
        <p:pic>
          <p:nvPicPr>
            <p:cNvPr id="17" name="Picture 16" descr="http://m.c.lnkd.licdn.com/mpr/mpr/p/7/005/056/19e/34082f9.jpg"/>
            <p:cNvPicPr/>
            <p:nvPr/>
          </p:nvPicPr>
          <p:blipFill>
            <a:blip r:embed="rId11">
              <a:extLst>
                <a:ext uri="{28A0092B-C50C-407E-A947-70E740481C1C}">
                  <a14:useLocalDpi xmlns:a14="http://schemas.microsoft.com/office/drawing/2010/main" val="0"/>
                </a:ext>
              </a:extLst>
            </a:blip>
            <a:srcRect/>
            <a:stretch>
              <a:fillRect/>
            </a:stretch>
          </p:blipFill>
          <p:spPr bwMode="auto">
            <a:xfrm>
              <a:off x="1101183" y="1295123"/>
              <a:ext cx="2276475" cy="1551940"/>
            </a:xfrm>
            <a:prstGeom prst="rect">
              <a:avLst/>
            </a:prstGeom>
            <a:noFill/>
            <a:ln>
              <a:noFill/>
            </a:ln>
          </p:spPr>
        </p:pic>
      </p:grpSp>
    </p:spTree>
    <p:extLst>
      <p:ext uri="{BB962C8B-B14F-4D97-AF65-F5344CB8AC3E}">
        <p14:creationId xmlns:p14="http://schemas.microsoft.com/office/powerpoint/2010/main" val="25577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7" grpId="0">
        <p:bldAsOne/>
      </p:bldGraphic>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0484" y="1261258"/>
            <a:ext cx="7837965" cy="3799839"/>
          </a:xfrm>
        </p:spPr>
        <p:txBody>
          <a:bodyPr/>
          <a:lstStyle/>
          <a:p>
            <a:pPr lvl="0"/>
            <a:r>
              <a:rPr lang="en-US" dirty="0"/>
              <a:t>Research that tests how well an intervention works in a group of people</a:t>
            </a:r>
          </a:p>
          <a:p>
            <a:pPr lvl="0"/>
            <a:r>
              <a:rPr lang="en-US" dirty="0"/>
              <a:t>Tests for new methods of screening, prevention, or diagnosis</a:t>
            </a:r>
          </a:p>
          <a:p>
            <a:pPr lvl="0"/>
            <a:r>
              <a:rPr lang="en-US" dirty="0"/>
              <a:t>Is conducted in phases to learn about:</a:t>
            </a:r>
          </a:p>
          <a:p>
            <a:pPr lvl="1"/>
            <a:r>
              <a:rPr lang="en-US" dirty="0"/>
              <a:t>Safety and the optimal doses</a:t>
            </a:r>
          </a:p>
          <a:p>
            <a:pPr lvl="1"/>
            <a:r>
              <a:rPr lang="en-US" dirty="0"/>
              <a:t>The effectiveness of an intervention</a:t>
            </a:r>
          </a:p>
          <a:p>
            <a:pPr lvl="1"/>
            <a:r>
              <a:rPr lang="en-US" dirty="0"/>
              <a:t>Whether or not people are willing to use the intervention (also known as “acceptability”)</a:t>
            </a:r>
          </a:p>
        </p:txBody>
      </p:sp>
      <p:sp>
        <p:nvSpPr>
          <p:cNvPr id="3" name="Title 2"/>
          <p:cNvSpPr>
            <a:spLocks noGrp="1"/>
          </p:cNvSpPr>
          <p:nvPr>
            <p:ph type="title"/>
          </p:nvPr>
        </p:nvSpPr>
        <p:spPr/>
        <p:txBody>
          <a:bodyPr/>
          <a:lstStyle/>
          <a:p>
            <a:r>
              <a:rPr lang="en-US" dirty="0"/>
              <a:t>What Is a Clinical Trial?</a:t>
            </a:r>
          </a:p>
        </p:txBody>
      </p:sp>
    </p:spTree>
    <p:extLst>
      <p:ext uri="{BB962C8B-B14F-4D97-AF65-F5344CB8AC3E}">
        <p14:creationId xmlns:p14="http://schemas.microsoft.com/office/powerpoint/2010/main" val="14150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Who Can Participate in a Clinical Trial? </a:t>
            </a:r>
          </a:p>
        </p:txBody>
      </p:sp>
      <p:sp>
        <p:nvSpPr>
          <p:cNvPr id="9" name="TextBox 8"/>
          <p:cNvSpPr txBox="1"/>
          <p:nvPr/>
        </p:nvSpPr>
        <p:spPr>
          <a:xfrm>
            <a:off x="1016420" y="1166392"/>
            <a:ext cx="7054850"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People of different ages, genders, races/ethnicities, </a:t>
            </a:r>
            <a:r>
              <a:rPr lang="en-US" sz="1600" b="1">
                <a:latin typeface="Times New Roman" panose="02020603050405020304" pitchFamily="18" charset="0"/>
                <a:cs typeface="Times New Roman" panose="02020603050405020304" pitchFamily="18" charset="0"/>
              </a:rPr>
              <a:t>geographic locations…</a:t>
            </a:r>
            <a:endParaRPr lang="en-US" sz="1600" b="1" dirty="0">
              <a:latin typeface="Times New Roman" panose="02020603050405020304" pitchFamily="18" charset="0"/>
              <a:cs typeface="Times New Roman" panose="02020603050405020304" pitchFamily="18" charset="0"/>
            </a:endParaRPr>
          </a:p>
        </p:txBody>
      </p:sp>
      <p:pic>
        <p:nvPicPr>
          <p:cNvPr id="3074" name="Picture 2" descr="http://www.featureshoot.com/wp-content/uploads/2014/03/Angelica-Dass-Humana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921" y="1504946"/>
            <a:ext cx="5333847" cy="444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582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sz="2800" dirty="0"/>
              <a:t>Diversity Is Important </a:t>
            </a:r>
          </a:p>
        </p:txBody>
      </p:sp>
      <p:sp>
        <p:nvSpPr>
          <p:cNvPr id="9" name="Content Placeholder 1"/>
          <p:cNvSpPr>
            <a:spLocks noGrp="1"/>
          </p:cNvSpPr>
          <p:nvPr>
            <p:ph idx="1"/>
          </p:nvPr>
        </p:nvSpPr>
        <p:spPr>
          <a:xfrm>
            <a:off x="685323" y="1270042"/>
            <a:ext cx="8054641" cy="3918646"/>
          </a:xfrm>
        </p:spPr>
        <p:txBody>
          <a:bodyPr/>
          <a:lstStyle/>
          <a:p>
            <a:r>
              <a:rPr lang="en-US" dirty="0"/>
              <a:t>Some biological traits may affect how well a medicine works.</a:t>
            </a:r>
          </a:p>
          <a:p>
            <a:r>
              <a:rPr lang="en-US" dirty="0"/>
              <a:t>Sometimes these traits differ based on heritage or geography.</a:t>
            </a:r>
          </a:p>
          <a:p>
            <a:r>
              <a:rPr lang="en-US" dirty="0"/>
              <a:t>People may differ because of the environmental conditions in which they live.</a:t>
            </a:r>
          </a:p>
          <a:p>
            <a:pPr lvl="0"/>
            <a:r>
              <a:rPr lang="en-US" dirty="0"/>
              <a:t>The immune system changes naturally as people age, so it is important to conduct clinical trials in different age groups.</a:t>
            </a:r>
          </a:p>
          <a:p>
            <a:pPr lvl="0"/>
            <a:r>
              <a:rPr lang="en-US" dirty="0"/>
              <a:t>Men, women, and transgender individuals have different immune system responses that can be influenced by different hormones and other factors, so it is important to include people from diverse sex and gender backgrounds in clinical trials.</a:t>
            </a:r>
          </a:p>
          <a:p>
            <a:pPr lvl="0"/>
            <a:r>
              <a:rPr lang="en-US" dirty="0"/>
              <a:t>Trust in biomedical products begins with the research process.</a:t>
            </a:r>
          </a:p>
        </p:txBody>
      </p:sp>
      <p:sp>
        <p:nvSpPr>
          <p:cNvPr id="10" name="Content Placeholder 1"/>
          <p:cNvSpPr txBox="1">
            <a:spLocks/>
          </p:cNvSpPr>
          <p:nvPr/>
        </p:nvSpPr>
        <p:spPr>
          <a:xfrm>
            <a:off x="3597349" y="1163716"/>
            <a:ext cx="5247474" cy="1909093"/>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363025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9"/>
            <a:ext cx="7826963" cy="1231528"/>
          </a:xfrm>
        </p:spPr>
        <p:txBody>
          <a:bodyPr/>
          <a:lstStyle/>
          <a:p>
            <a:pPr marL="0" indent="0">
              <a:buNone/>
            </a:pPr>
            <a:r>
              <a:rPr lang="en-US" dirty="0"/>
              <a:t>Clinical research is conducted according to a very well-defined plan called a </a:t>
            </a:r>
            <a:r>
              <a:rPr lang="en-US" i="1" dirty="0"/>
              <a:t>protocol</a:t>
            </a:r>
            <a:r>
              <a:rPr lang="en-US" dirty="0"/>
              <a:t>. The protocol acts like a “recipe” for conducting the clinical trial. The protocol describes: </a:t>
            </a:r>
          </a:p>
        </p:txBody>
      </p:sp>
      <p:sp>
        <p:nvSpPr>
          <p:cNvPr id="3" name="Title 2"/>
          <p:cNvSpPr>
            <a:spLocks noGrp="1"/>
          </p:cNvSpPr>
          <p:nvPr>
            <p:ph type="title"/>
          </p:nvPr>
        </p:nvSpPr>
        <p:spPr/>
        <p:txBody>
          <a:bodyPr/>
          <a:lstStyle/>
          <a:p>
            <a:r>
              <a:rPr lang="en-US" dirty="0"/>
              <a:t>What Is a Protocol?</a:t>
            </a:r>
          </a:p>
        </p:txBody>
      </p:sp>
      <p:graphicFrame>
        <p:nvGraphicFramePr>
          <p:cNvPr id="5" name="Table 4"/>
          <p:cNvGraphicFramePr>
            <a:graphicFrameLocks noGrp="1"/>
          </p:cNvGraphicFramePr>
          <p:nvPr>
            <p:extLst>
              <p:ext uri="{D42A27DB-BD31-4B8C-83A1-F6EECF244321}">
                <p14:modId xmlns:p14="http://schemas.microsoft.com/office/powerpoint/2010/main" val="3528042861"/>
              </p:ext>
            </p:extLst>
          </p:nvPr>
        </p:nvGraphicFramePr>
        <p:xfrm>
          <a:off x="113010" y="2674873"/>
          <a:ext cx="2070624" cy="2565128"/>
        </p:xfrm>
        <a:graphic>
          <a:graphicData uri="http://schemas.openxmlformats.org/drawingml/2006/table">
            <a:tbl>
              <a:tblPr firstRow="1" bandRow="1">
                <a:tableStyleId>{5C22544A-7EE6-4342-B048-85BDC9FD1C3A}</a:tableStyleId>
              </a:tblPr>
              <a:tblGrid>
                <a:gridCol w="2070624">
                  <a:extLst>
                    <a:ext uri="{9D8B030D-6E8A-4147-A177-3AD203B41FA5}">
                      <a16:colId xmlns:a16="http://schemas.microsoft.com/office/drawing/2014/main" val="20000"/>
                    </a:ext>
                  </a:extLst>
                </a:gridCol>
              </a:tblGrid>
              <a:tr h="2565128">
                <a:tc>
                  <a:txBody>
                    <a:bodyPr/>
                    <a:lstStyle/>
                    <a:p>
                      <a:pPr algn="ctr"/>
                      <a:r>
                        <a:rPr lang="en-US" sz="1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a:t>
                      </a:r>
                    </a:p>
                  </a:txBody>
                  <a:tcPr>
                    <a:noFill/>
                  </a:tcPr>
                </a:tc>
                <a:extLst>
                  <a:ext uri="{0D108BD9-81ED-4DB2-BD59-A6C34878D82A}">
                    <a16:rowId xmlns:a16="http://schemas.microsoft.com/office/drawing/2014/main" val="10000"/>
                  </a:ext>
                </a:extLst>
              </a:tr>
            </a:tbl>
          </a:graphicData>
        </a:graphic>
      </p:graphicFrame>
      <p:sp>
        <p:nvSpPr>
          <p:cNvPr id="7" name="Content Placeholder 1"/>
          <p:cNvSpPr txBox="1">
            <a:spLocks/>
          </p:cNvSpPr>
          <p:nvPr/>
        </p:nvSpPr>
        <p:spPr>
          <a:xfrm>
            <a:off x="2381693" y="2849527"/>
            <a:ext cx="6113196" cy="2651523"/>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t"/>
            <a:r>
              <a:rPr lang="en-US" dirty="0"/>
              <a:t>What will be done?</a:t>
            </a:r>
          </a:p>
          <a:p>
            <a:pPr fontAlgn="t"/>
            <a:r>
              <a:rPr lang="en-US" dirty="0"/>
              <a:t>How will it be conducted?</a:t>
            </a:r>
          </a:p>
          <a:p>
            <a:pPr fontAlgn="t"/>
            <a:r>
              <a:rPr lang="en-US" dirty="0"/>
              <a:t>Who can participate?</a:t>
            </a:r>
          </a:p>
          <a:p>
            <a:pPr fontAlgn="t"/>
            <a:r>
              <a:rPr lang="en-US" dirty="0"/>
              <a:t>Why is each part of the clinical trial necessary?</a:t>
            </a:r>
          </a:p>
          <a:p>
            <a:pPr fontAlgn="t"/>
            <a:r>
              <a:rPr lang="en-US" dirty="0"/>
              <a:t>How do we safeguard participants’ health?</a:t>
            </a:r>
          </a:p>
          <a:p>
            <a:pPr fontAlgn="t"/>
            <a:r>
              <a:rPr lang="en-US" dirty="0"/>
              <a:t>How will safety be monitored?</a:t>
            </a:r>
          </a:p>
        </p:txBody>
      </p:sp>
    </p:spTree>
    <p:extLst>
      <p:ext uri="{BB962C8B-B14F-4D97-AF65-F5344CB8AC3E}">
        <p14:creationId xmlns:p14="http://schemas.microsoft.com/office/powerpoint/2010/main" val="36664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Icebreaker</a:t>
            </a:r>
          </a:p>
        </p:txBody>
      </p:sp>
      <p:sp>
        <p:nvSpPr>
          <p:cNvPr id="6" name="Rounded Rectangle 5"/>
          <p:cNvSpPr/>
          <p:nvPr/>
        </p:nvSpPr>
        <p:spPr>
          <a:xfrm>
            <a:off x="1442317" y="2153191"/>
            <a:ext cx="195008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TextBox 8"/>
          <p:cNvSpPr txBox="1"/>
          <p:nvPr/>
        </p:nvSpPr>
        <p:spPr>
          <a:xfrm>
            <a:off x="1442317" y="2514678"/>
            <a:ext cx="1950089" cy="1015663"/>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What is your name?</a:t>
            </a:r>
          </a:p>
          <a:p>
            <a:pPr algn="ctr"/>
            <a:r>
              <a:rPr lang="en-US" sz="2000" dirty="0">
                <a:latin typeface="Times New Roman" pitchFamily="18" charset="0"/>
                <a:cs typeface="Times New Roman" pitchFamily="18" charset="0"/>
              </a:rPr>
              <a:t>Your pronouns?</a:t>
            </a:r>
          </a:p>
        </p:txBody>
      </p:sp>
      <p:sp>
        <p:nvSpPr>
          <p:cNvPr id="10" name="Rounded Rectangle 9"/>
          <p:cNvSpPr/>
          <p:nvPr/>
        </p:nvSpPr>
        <p:spPr>
          <a:xfrm>
            <a:off x="3544806" y="2162223"/>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3580353" y="2668566"/>
            <a:ext cx="1950089" cy="400110"/>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What do you do?</a:t>
            </a:r>
          </a:p>
        </p:txBody>
      </p:sp>
      <p:sp>
        <p:nvSpPr>
          <p:cNvPr id="12" name="Rounded Rectangle 11"/>
          <p:cNvSpPr/>
          <p:nvPr/>
        </p:nvSpPr>
        <p:spPr>
          <a:xfrm>
            <a:off x="5682842" y="2162223"/>
            <a:ext cx="1950089" cy="1839459"/>
          </a:xfrm>
          <a:prstGeom prst="roundRect">
            <a:avLst>
              <a:gd name="adj" fmla="val 10000"/>
            </a:avLst>
          </a:prstGeom>
          <a:solidFill>
            <a:srgbClr val="EF4025"/>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TextBox 12"/>
          <p:cNvSpPr txBox="1"/>
          <p:nvPr/>
        </p:nvSpPr>
        <p:spPr>
          <a:xfrm>
            <a:off x="5718389" y="2442941"/>
            <a:ext cx="1950089" cy="1323439"/>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Tell us something special about yourself.</a:t>
            </a:r>
          </a:p>
        </p:txBody>
      </p:sp>
    </p:spTree>
    <p:extLst>
      <p:ext uri="{BB962C8B-B14F-4D97-AF65-F5344CB8AC3E}">
        <p14:creationId xmlns:p14="http://schemas.microsoft.com/office/powerpoint/2010/main" val="2001636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526402"/>
            <a:ext cx="7826963" cy="997652"/>
          </a:xfrm>
        </p:spPr>
        <p:txBody>
          <a:bodyPr/>
          <a:lstStyle/>
          <a:p>
            <a:pPr marL="0" indent="0">
              <a:buNone/>
            </a:pPr>
            <a:r>
              <a:rPr lang="en-US" sz="2400" dirty="0"/>
              <a:t>A protocol also describes what </a:t>
            </a:r>
            <a:r>
              <a:rPr lang="en-US" sz="2400" b="1" i="1" dirty="0"/>
              <a:t>questions</a:t>
            </a:r>
            <a:r>
              <a:rPr lang="en-US" sz="2400" dirty="0"/>
              <a:t> the clinical trial is designed to </a:t>
            </a:r>
            <a:r>
              <a:rPr lang="en-US" sz="2400" b="1" i="1" dirty="0"/>
              <a:t>answer:</a:t>
            </a:r>
            <a:endParaRPr lang="en-US" b="1" i="1" dirty="0"/>
          </a:p>
        </p:txBody>
      </p:sp>
      <p:sp>
        <p:nvSpPr>
          <p:cNvPr id="3" name="Title 2"/>
          <p:cNvSpPr>
            <a:spLocks noGrp="1"/>
          </p:cNvSpPr>
          <p:nvPr>
            <p:ph type="title"/>
          </p:nvPr>
        </p:nvSpPr>
        <p:spPr/>
        <p:txBody>
          <a:bodyPr/>
          <a:lstStyle/>
          <a:p>
            <a:r>
              <a:rPr lang="en-US" dirty="0"/>
              <a:t>What Is a Protocol? </a:t>
            </a:r>
          </a:p>
        </p:txBody>
      </p:sp>
      <p:sp>
        <p:nvSpPr>
          <p:cNvPr id="7" name="Content Placeholder 1"/>
          <p:cNvSpPr txBox="1">
            <a:spLocks/>
          </p:cNvSpPr>
          <p:nvPr/>
        </p:nvSpPr>
        <p:spPr>
          <a:xfrm>
            <a:off x="2137144" y="2385872"/>
            <a:ext cx="6113196" cy="3408872"/>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Who is eligible to participate in the clinical trial and the research objectives</a:t>
            </a:r>
          </a:p>
          <a:p>
            <a:pPr lvl="0"/>
            <a:r>
              <a:rPr lang="en-US" dirty="0"/>
              <a:t>Details about tests, procedures, medications, and dosages</a:t>
            </a:r>
          </a:p>
          <a:p>
            <a:pPr lvl="0"/>
            <a:r>
              <a:rPr lang="en-US" dirty="0"/>
              <a:t>Details about how the data and samples that are collected will be analyzed in order to answer the research objectives</a:t>
            </a:r>
          </a:p>
          <a:p>
            <a:pPr lvl="0"/>
            <a:r>
              <a:rPr lang="en-US" dirty="0"/>
              <a:t>The length of the clinical trial and what information will be gathered</a:t>
            </a:r>
          </a:p>
        </p:txBody>
      </p:sp>
      <p:graphicFrame>
        <p:nvGraphicFramePr>
          <p:cNvPr id="6" name="Table 5"/>
          <p:cNvGraphicFramePr>
            <a:graphicFrameLocks noGrp="1"/>
          </p:cNvGraphicFramePr>
          <p:nvPr>
            <p:extLst>
              <p:ext uri="{D42A27DB-BD31-4B8C-83A1-F6EECF244321}">
                <p14:modId xmlns:p14="http://schemas.microsoft.com/office/powerpoint/2010/main" val="182386070"/>
              </p:ext>
            </p:extLst>
          </p:nvPr>
        </p:nvGraphicFramePr>
        <p:xfrm>
          <a:off x="113010" y="2457248"/>
          <a:ext cx="2070624" cy="2565128"/>
        </p:xfrm>
        <a:graphic>
          <a:graphicData uri="http://schemas.openxmlformats.org/drawingml/2006/table">
            <a:tbl>
              <a:tblPr firstRow="1" bandRow="1">
                <a:tableStyleId>{5C22544A-7EE6-4342-B048-85BDC9FD1C3A}</a:tableStyleId>
              </a:tblPr>
              <a:tblGrid>
                <a:gridCol w="2070624">
                  <a:extLst>
                    <a:ext uri="{9D8B030D-6E8A-4147-A177-3AD203B41FA5}">
                      <a16:colId xmlns:a16="http://schemas.microsoft.com/office/drawing/2014/main" val="20000"/>
                    </a:ext>
                  </a:extLst>
                </a:gridCol>
              </a:tblGrid>
              <a:tr h="2565128">
                <a:tc>
                  <a:txBody>
                    <a:bodyPr/>
                    <a:lstStyle/>
                    <a:p>
                      <a:pPr algn="ctr"/>
                      <a:r>
                        <a:rPr lang="en-US" sz="1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94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Protocol? </a:t>
            </a:r>
          </a:p>
        </p:txBody>
      </p:sp>
      <p:sp>
        <p:nvSpPr>
          <p:cNvPr id="7" name="Content Placeholder 1"/>
          <p:cNvSpPr txBox="1">
            <a:spLocks/>
          </p:cNvSpPr>
          <p:nvPr/>
        </p:nvSpPr>
        <p:spPr>
          <a:xfrm>
            <a:off x="2109215" y="1577747"/>
            <a:ext cx="6113196" cy="3955310"/>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What is known about the intervention from previous clinical trials in animals and/or humans</a:t>
            </a:r>
          </a:p>
          <a:p>
            <a:r>
              <a:rPr lang="en-US" dirty="0"/>
              <a:t>A detailed rationale for why the clinical trial is warranted</a:t>
            </a:r>
          </a:p>
          <a:p>
            <a:r>
              <a:rPr lang="en-US" dirty="0"/>
              <a:t>How safety will be monitored, and who will do it </a:t>
            </a:r>
          </a:p>
          <a:p>
            <a:r>
              <a:rPr lang="en-US" dirty="0"/>
              <a:t>The methods that will be used to obtain informed consent from people who are interested in joining the clinical trial and a sample consent form written in simple language that explains the clinical trial</a:t>
            </a:r>
          </a:p>
        </p:txBody>
      </p:sp>
      <p:graphicFrame>
        <p:nvGraphicFramePr>
          <p:cNvPr id="8" name="Table 7"/>
          <p:cNvGraphicFramePr>
            <a:graphicFrameLocks noGrp="1"/>
          </p:cNvGraphicFramePr>
          <p:nvPr>
            <p:extLst>
              <p:ext uri="{D42A27DB-BD31-4B8C-83A1-F6EECF244321}">
                <p14:modId xmlns:p14="http://schemas.microsoft.com/office/powerpoint/2010/main" val="4230728459"/>
              </p:ext>
            </p:extLst>
          </p:nvPr>
        </p:nvGraphicFramePr>
        <p:xfrm>
          <a:off x="113010" y="2457248"/>
          <a:ext cx="2070624" cy="2565128"/>
        </p:xfrm>
        <a:graphic>
          <a:graphicData uri="http://schemas.openxmlformats.org/drawingml/2006/table">
            <a:tbl>
              <a:tblPr firstRow="1" bandRow="1">
                <a:tableStyleId>{5C22544A-7EE6-4342-B048-85BDC9FD1C3A}</a:tableStyleId>
              </a:tblPr>
              <a:tblGrid>
                <a:gridCol w="2070624">
                  <a:extLst>
                    <a:ext uri="{9D8B030D-6E8A-4147-A177-3AD203B41FA5}">
                      <a16:colId xmlns:a16="http://schemas.microsoft.com/office/drawing/2014/main" val="20000"/>
                    </a:ext>
                  </a:extLst>
                </a:gridCol>
              </a:tblGrid>
              <a:tr h="2565128">
                <a:tc>
                  <a:txBody>
                    <a:bodyPr/>
                    <a:lstStyle/>
                    <a:p>
                      <a:pPr algn="ctr"/>
                      <a:r>
                        <a:rPr lang="en-US" sz="1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646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Safety and Well-Being of Participants</a:t>
            </a:r>
            <a:br>
              <a:rPr lang="en-US" dirty="0"/>
            </a:br>
            <a:endParaRPr lang="en-US" i="1" dirty="0"/>
          </a:p>
        </p:txBody>
      </p:sp>
      <p:pic>
        <p:nvPicPr>
          <p:cNvPr id="7" name="Picture 10" descr="C:\Users\Gail\Desktop\downloa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26" y="1413657"/>
            <a:ext cx="1933353" cy="1933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Gail\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179" y="1594734"/>
            <a:ext cx="4614368" cy="1148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Office for Human Research Protections (OHR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767" y="3788795"/>
            <a:ext cx="3030596" cy="964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0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What Are Research Ethics?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31082453"/>
              </p:ext>
            </p:extLst>
          </p:nvPr>
        </p:nvGraphicFramePr>
        <p:xfrm>
          <a:off x="685800" y="1414463"/>
          <a:ext cx="8053388" cy="4189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43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7D5AA11-4CCC-473B-A761-03B4E3F9979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024E24D-BCEC-4466-8810-67020110814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74E5A270-7DD3-4E7F-9A26-F116B0ABBB2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5CE13BE2-857A-4A76-9C77-602E80A87AF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E6618ADC-FA02-453C-884D-8E4AB3B0FC8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244E366-0D32-4F8B-A01D-7B80DF0E5A8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79E78D67-99A1-442E-BA93-32DAD17D78F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73101" y="1270042"/>
            <a:ext cx="2995132" cy="2129193"/>
          </a:xfrm>
        </p:spPr>
        <p:txBody>
          <a:bodyPr>
            <a:noAutofit/>
          </a:bodyPr>
          <a:lstStyle/>
          <a:p>
            <a:pPr marL="0" indent="0"/>
            <a:r>
              <a:rPr lang="en-US" sz="2200" dirty="0">
                <a:latin typeface="Times New Roman" pitchFamily="18" charset="0"/>
                <a:cs typeface="Times New Roman" pitchFamily="18" charset="0"/>
              </a:rPr>
              <a:t>In this activity, you will think about how you can apply what you learned about clinical research by answering a question. </a:t>
            </a:r>
            <a:r>
              <a:rPr lang="en-US" sz="2200" dirty="0"/>
              <a:t> </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076444" y="272245"/>
            <a:ext cx="1605280" cy="1117168"/>
          </a:xfrm>
          <a:prstGeom prst="rect">
            <a:avLst/>
          </a:prstGeom>
        </p:spPr>
      </p:pic>
      <p:sp>
        <p:nvSpPr>
          <p:cNvPr id="9" name="Rounded Rectangle 8"/>
          <p:cNvSpPr/>
          <p:nvPr/>
        </p:nvSpPr>
        <p:spPr>
          <a:xfrm>
            <a:off x="650758" y="3890778"/>
            <a:ext cx="1950089" cy="1839459"/>
          </a:xfrm>
          <a:prstGeom prst="roundRect">
            <a:avLst>
              <a:gd name="adj" fmla="val 10000"/>
            </a:avLst>
          </a:prstGeom>
          <a:solidFill>
            <a:srgbClr val="FF0000"/>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Rounded Rectangle 9"/>
          <p:cNvSpPr/>
          <p:nvPr/>
        </p:nvSpPr>
        <p:spPr>
          <a:xfrm>
            <a:off x="2756756" y="3893185"/>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650757" y="4010209"/>
            <a:ext cx="1950089" cy="1477328"/>
          </a:xfrm>
          <a:prstGeom prst="rect">
            <a:avLst/>
          </a:prstGeom>
          <a:noFill/>
        </p:spPr>
        <p:txBody>
          <a:bodyPr wrap="square" rtlCol="0">
            <a:spAutoFit/>
          </a:bodyPr>
          <a:lstStyle/>
          <a:p>
            <a:pPr algn="ctr"/>
            <a:r>
              <a:rPr lang="en-GB" dirty="0">
                <a:latin typeface="Times New Roman" pitchFamily="18" charset="0"/>
                <a:cs typeface="Times New Roman" pitchFamily="18" charset="0"/>
              </a:rPr>
              <a:t>How can you use what you have learned about clinical research in your daily life?</a:t>
            </a:r>
            <a:endParaRPr lang="en-US" dirty="0">
              <a:latin typeface="Times New Roman" pitchFamily="18" charset="0"/>
              <a:cs typeface="Times New Roman" pitchFamily="18" charset="0"/>
            </a:endParaRPr>
          </a:p>
        </p:txBody>
      </p:sp>
      <p:sp>
        <p:nvSpPr>
          <p:cNvPr id="12" name="TextBox 11"/>
          <p:cNvSpPr txBox="1"/>
          <p:nvPr/>
        </p:nvSpPr>
        <p:spPr>
          <a:xfrm>
            <a:off x="2756756" y="4010209"/>
            <a:ext cx="1950089" cy="1754326"/>
          </a:xfrm>
          <a:prstGeom prst="rect">
            <a:avLst/>
          </a:prstGeom>
          <a:noFill/>
        </p:spPr>
        <p:txBody>
          <a:bodyPr wrap="square" rtlCol="0">
            <a:spAutoFit/>
          </a:bodyPr>
          <a:lstStyle/>
          <a:p>
            <a:pPr algn="ctr"/>
            <a:r>
              <a:rPr lang="en-GB" dirty="0">
                <a:latin typeface="Times New Roman" pitchFamily="18" charset="0"/>
                <a:cs typeface="Times New Roman" pitchFamily="18" charset="0"/>
              </a:rPr>
              <a:t>If someone you know wants to participate in a clinical trial, what would you tell them?</a:t>
            </a:r>
            <a:endParaRPr lang="en-US" dirty="0">
              <a:latin typeface="Times New Roman" pitchFamily="18" charset="0"/>
              <a:cs typeface="Times New Roman" pitchFamily="18" charset="0"/>
            </a:endParaRPr>
          </a:p>
        </p:txBody>
      </p:sp>
      <p:sp>
        <p:nvSpPr>
          <p:cNvPr id="13" name="Rounded Rectangle 12"/>
          <p:cNvSpPr/>
          <p:nvPr/>
        </p:nvSpPr>
        <p:spPr>
          <a:xfrm>
            <a:off x="4764833" y="3893185"/>
            <a:ext cx="1950089" cy="1839459"/>
          </a:xfrm>
          <a:prstGeom prst="roundRect">
            <a:avLst>
              <a:gd name="adj" fmla="val 10000"/>
            </a:avLst>
          </a:prstGeom>
          <a:solidFill>
            <a:srgbClr val="EF4025"/>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Rounded Rectangle 13"/>
          <p:cNvSpPr/>
          <p:nvPr/>
        </p:nvSpPr>
        <p:spPr>
          <a:xfrm>
            <a:off x="6870831" y="3895592"/>
            <a:ext cx="1950089" cy="1839459"/>
          </a:xfrm>
          <a:prstGeom prst="roundRect">
            <a:avLst>
              <a:gd name="adj" fmla="val 10000"/>
            </a:avLst>
          </a:prstGeom>
          <a:solidFill>
            <a:srgbClr val="CCCCCC"/>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TextBox 14"/>
          <p:cNvSpPr txBox="1"/>
          <p:nvPr/>
        </p:nvSpPr>
        <p:spPr>
          <a:xfrm>
            <a:off x="4764832" y="4012616"/>
            <a:ext cx="1950089" cy="1754326"/>
          </a:xfrm>
          <a:prstGeom prst="rect">
            <a:avLst/>
          </a:prstGeom>
          <a:noFill/>
        </p:spPr>
        <p:txBody>
          <a:bodyPr wrap="square" rtlCol="0">
            <a:spAutoFit/>
          </a:bodyPr>
          <a:lstStyle/>
          <a:p>
            <a:pPr algn="ctr"/>
            <a:r>
              <a:rPr lang="en-GB" dirty="0">
                <a:latin typeface="Times New Roman" pitchFamily="18" charset="0"/>
                <a:cs typeface="Times New Roman" pitchFamily="18" charset="0"/>
              </a:rPr>
              <a:t>In what ways do ethics play a part in your life, and why are ethics important in research?</a:t>
            </a:r>
            <a:endParaRPr lang="en-US" dirty="0">
              <a:latin typeface="Times New Roman" pitchFamily="18" charset="0"/>
              <a:cs typeface="Times New Roman" pitchFamily="18" charset="0"/>
            </a:endParaRPr>
          </a:p>
        </p:txBody>
      </p:sp>
      <p:sp>
        <p:nvSpPr>
          <p:cNvPr id="16" name="TextBox 15"/>
          <p:cNvSpPr txBox="1"/>
          <p:nvPr/>
        </p:nvSpPr>
        <p:spPr>
          <a:xfrm>
            <a:off x="6870831" y="4012616"/>
            <a:ext cx="1950089" cy="1477328"/>
          </a:xfrm>
          <a:prstGeom prst="rect">
            <a:avLst/>
          </a:prstGeom>
          <a:noFill/>
        </p:spPr>
        <p:txBody>
          <a:bodyPr wrap="square" rtlCol="0">
            <a:spAutoFit/>
          </a:bodyPr>
          <a:lstStyle/>
          <a:p>
            <a:pPr algn="ctr"/>
            <a:r>
              <a:rPr lang="en-GB" dirty="0">
                <a:latin typeface="Times New Roman" pitchFamily="18" charset="0"/>
                <a:cs typeface="Times New Roman" pitchFamily="18" charset="0"/>
              </a:rPr>
              <a:t>In what ways has this information about clinical research impacted YOU? </a:t>
            </a:r>
            <a:endParaRPr lang="en-US" dirty="0">
              <a:latin typeface="Times New Roman" pitchFamily="18" charset="0"/>
              <a:cs typeface="Times New Roman" pitchFamily="18" charset="0"/>
            </a:endParaRPr>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5843909" y="108516"/>
            <a:ext cx="1232535" cy="1444625"/>
          </a:xfrm>
          <a:prstGeom prst="rect">
            <a:avLst/>
          </a:prstGeom>
        </p:spPr>
      </p:pic>
      <p:sp>
        <p:nvSpPr>
          <p:cNvPr id="19" name="Content Placeholder 2"/>
          <p:cNvSpPr>
            <a:spLocks noGrp="1"/>
          </p:cNvSpPr>
          <p:nvPr>
            <p:ph sz="half" idx="2"/>
          </p:nvPr>
        </p:nvSpPr>
        <p:spPr>
          <a:xfrm>
            <a:off x="3668233" y="1270042"/>
            <a:ext cx="4938884" cy="2316723"/>
          </a:xfrm>
        </p:spPr>
        <p:txBody>
          <a:bodyPr/>
          <a:lstStyle/>
          <a:p>
            <a:pPr marL="0" indent="0">
              <a:buNone/>
            </a:pPr>
            <a:r>
              <a:rPr lang="en-GB" dirty="0"/>
              <a:t>With your group:</a:t>
            </a:r>
          </a:p>
          <a:p>
            <a:r>
              <a:rPr lang="en-US" dirty="0"/>
              <a:t>Brainstorm the question you are assigned (you only need to brainstorm one of the questions).</a:t>
            </a:r>
          </a:p>
          <a:p>
            <a:r>
              <a:rPr lang="en-US" dirty="0"/>
              <a:t>Share your answers with the whole group so they can hear your ideas.</a:t>
            </a:r>
          </a:p>
        </p:txBody>
      </p:sp>
    </p:spTree>
    <p:extLst>
      <p:ext uri="{BB962C8B-B14F-4D97-AF65-F5344CB8AC3E}">
        <p14:creationId xmlns:p14="http://schemas.microsoft.com/office/powerpoint/2010/main" val="2169899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Clinical research provides the means to make sure HIV research is conducted safely and effectively. Clinical research is an important step in finding ways to prevent and treat HIV/AIDS.</a:t>
            </a:r>
          </a:p>
        </p:txBody>
      </p:sp>
      <p:sp>
        <p:nvSpPr>
          <p:cNvPr id="3" name="Title 2"/>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68307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5441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1646368"/>
            <a:ext cx="7328338" cy="968116"/>
          </a:xfrm>
          <a:prstGeom prst="rect">
            <a:avLst/>
          </a:prstGeom>
        </p:spPr>
        <p:txBody>
          <a:bodyPr/>
          <a:lstStyle/>
          <a:p>
            <a:r>
              <a:rPr lang="en-US" dirty="0"/>
              <a:t>WHAT IS COMMUNITY ENGAGEMENT?</a:t>
            </a:r>
          </a:p>
        </p:txBody>
      </p:sp>
      <p:sp>
        <p:nvSpPr>
          <p:cNvPr id="3" name="Subtitle 2"/>
          <p:cNvSpPr>
            <a:spLocks noGrp="1"/>
          </p:cNvSpPr>
          <p:nvPr>
            <p:ph type="subTitle" idx="4294967295"/>
          </p:nvPr>
        </p:nvSpPr>
        <p:spPr>
          <a:xfrm>
            <a:off x="817766" y="2881277"/>
            <a:ext cx="8326234" cy="2079343"/>
          </a:xfrm>
          <a:prstGeom prst="rect">
            <a:avLst/>
          </a:prstGeom>
        </p:spPr>
        <p:txBody>
          <a:bodyPr>
            <a:noAutofit/>
          </a:bodyPr>
          <a:lstStyle/>
          <a:p>
            <a:pPr marL="0" indent="0">
              <a:buNone/>
            </a:pPr>
            <a:endParaRPr lang="en-US" sz="1800" i="1" dirty="0">
              <a:latin typeface="Times New Roman" pitchFamily="18" charset="0"/>
              <a:cs typeface="Times New Roman" pitchFamily="18" charset="0"/>
            </a:endParaRPr>
          </a:p>
          <a:p>
            <a:pPr marL="0" indent="0" algn="ctr">
              <a:buNone/>
            </a:pPr>
            <a:endParaRPr lang="en-US" sz="4000" dirty="0">
              <a:solidFill>
                <a:schemeClr val="bg1"/>
              </a:solidFill>
              <a:latin typeface="Times New Roman" pitchFamily="18" charset="0"/>
              <a:cs typeface="Times New Roman" pitchFamily="18" charset="0"/>
            </a:endParaRPr>
          </a:p>
          <a:p>
            <a:pPr marL="0" indent="0" algn="ctr">
              <a:buNone/>
            </a:pPr>
            <a:endParaRPr lang="en-US" sz="4000" dirty="0">
              <a:solidFill>
                <a:schemeClr val="bg1"/>
              </a:solidFill>
              <a:latin typeface="Times New Roman" pitchFamily="18" charset="0"/>
              <a:cs typeface="Times New Roman" pitchFamily="18" charset="0"/>
            </a:endParaRPr>
          </a:p>
          <a:p>
            <a:pPr marL="0" indent="0" algn="ctr">
              <a:buNone/>
            </a:pPr>
            <a:r>
              <a:rPr lang="en-US" sz="3200" dirty="0">
                <a:solidFill>
                  <a:schemeClr val="bg1"/>
                </a:solidFill>
                <a:latin typeface="Times New Roman" pitchFamily="18" charset="0"/>
                <a:cs typeface="Times New Roman" pitchFamily="18" charset="0"/>
              </a:rPr>
              <a:t>					www.bethegeneration.org</a:t>
            </a:r>
            <a:r>
              <a:rPr lang="en-US" sz="1800" dirty="0">
                <a:latin typeface="Times New Roman" pitchFamily="18" charset="0"/>
                <a:cs typeface="Times New Roman" pitchFamily="18" charset="0"/>
              </a:rPr>
              <a:t> </a:t>
            </a:r>
            <a:endParaRPr lang="en-US" sz="1800" dirty="0"/>
          </a:p>
        </p:txBody>
      </p:sp>
    </p:spTree>
    <p:extLst>
      <p:ext uri="{BB962C8B-B14F-4D97-AF65-F5344CB8AC3E}">
        <p14:creationId xmlns:p14="http://schemas.microsoft.com/office/powerpoint/2010/main" val="1455723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Objectives</a:t>
            </a:r>
          </a:p>
        </p:txBody>
      </p:sp>
      <p:sp>
        <p:nvSpPr>
          <p:cNvPr id="25" name="Block Arc 24"/>
          <p:cNvSpPr/>
          <p:nvPr/>
        </p:nvSpPr>
        <p:spPr>
          <a:xfrm>
            <a:off x="-5397994" y="2680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85827" y="1384512"/>
            <a:ext cx="811090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r>
              <a:rPr lang="en-US" b="1" dirty="0">
                <a:latin typeface="Times New Roman" pitchFamily="18" charset="0"/>
                <a:cs typeface="Times New Roman" pitchFamily="18" charset="0"/>
              </a:rPr>
              <a:t>Community engagement and its goals</a:t>
            </a:r>
          </a:p>
        </p:txBody>
      </p:sp>
      <p:sp>
        <p:nvSpPr>
          <p:cNvPr id="27" name="Oval 26"/>
          <p:cNvSpPr/>
          <p:nvPr/>
        </p:nvSpPr>
        <p:spPr>
          <a:xfrm>
            <a:off x="199523" y="13123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900665" y="2072045"/>
            <a:ext cx="7746624"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r>
              <a:rPr lang="en-US" b="1" dirty="0">
                <a:solidFill>
                  <a:schemeClr val="tx1"/>
                </a:solidFill>
                <a:latin typeface="Times New Roman" pitchFamily="18" charset="0"/>
                <a:cs typeface="Times New Roman" pitchFamily="18" charset="0"/>
              </a:rPr>
              <a:t>What community groups do</a:t>
            </a:r>
          </a:p>
        </p:txBody>
      </p:sp>
      <p:sp>
        <p:nvSpPr>
          <p:cNvPr id="29" name="Oval 28"/>
          <p:cNvSpPr/>
          <p:nvPr/>
        </p:nvSpPr>
        <p:spPr>
          <a:xfrm>
            <a:off x="614361" y="19998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Freeform 29"/>
          <p:cNvSpPr/>
          <p:nvPr/>
        </p:nvSpPr>
        <p:spPr>
          <a:xfrm>
            <a:off x="1127994" y="2759073"/>
            <a:ext cx="751929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solidFill>
                <a:schemeClr val="tx1"/>
              </a:solidFill>
              <a:latin typeface="Times New Roman" pitchFamily="18" charset="0"/>
              <a:cs typeface="Times New Roman" pitchFamily="18" charset="0"/>
            </a:endParaRPr>
          </a:p>
        </p:txBody>
      </p:sp>
      <p:sp>
        <p:nvSpPr>
          <p:cNvPr id="31" name="Oval 30"/>
          <p:cNvSpPr/>
          <p:nvPr/>
        </p:nvSpPr>
        <p:spPr>
          <a:xfrm>
            <a:off x="841690" y="26868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Freeform 31"/>
          <p:cNvSpPr/>
          <p:nvPr/>
        </p:nvSpPr>
        <p:spPr>
          <a:xfrm>
            <a:off x="1200579" y="3446605"/>
            <a:ext cx="7446710"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solidFill>
                <a:schemeClr val="tx1"/>
              </a:solidFill>
              <a:latin typeface="Times New Roman" pitchFamily="18" charset="0"/>
              <a:cs typeface="Times New Roman" pitchFamily="18" charset="0"/>
            </a:endParaRPr>
          </a:p>
        </p:txBody>
      </p:sp>
      <p:sp>
        <p:nvSpPr>
          <p:cNvPr id="33" name="Oval 32"/>
          <p:cNvSpPr/>
          <p:nvPr/>
        </p:nvSpPr>
        <p:spPr>
          <a:xfrm>
            <a:off x="914274" y="33744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Text Placeholder 82"/>
          <p:cNvSpPr txBox="1">
            <a:spLocks/>
          </p:cNvSpPr>
          <p:nvPr/>
        </p:nvSpPr>
        <p:spPr>
          <a:xfrm>
            <a:off x="1411448" y="2754331"/>
            <a:ext cx="7083446"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800" b="1" dirty="0">
                <a:solidFill>
                  <a:schemeClr val="tx1"/>
                </a:solidFill>
                <a:latin typeface="Times New Roman" pitchFamily="18" charset="0"/>
                <a:cs typeface="Times New Roman" pitchFamily="18" charset="0"/>
              </a:rPr>
              <a:t>Who belongs to a community</a:t>
            </a:r>
          </a:p>
        </p:txBody>
      </p:sp>
      <p:sp>
        <p:nvSpPr>
          <p:cNvPr id="39" name="Text Placeholder 82"/>
          <p:cNvSpPr txBox="1">
            <a:spLocks/>
          </p:cNvSpPr>
          <p:nvPr/>
        </p:nvSpPr>
        <p:spPr>
          <a:xfrm>
            <a:off x="1487032" y="3456075"/>
            <a:ext cx="6923322"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800" b="1" dirty="0">
                <a:solidFill>
                  <a:schemeClr val="tx1"/>
                </a:solidFill>
                <a:latin typeface="Times New Roman" pitchFamily="18" charset="0"/>
                <a:cs typeface="Times New Roman" pitchFamily="18" charset="0"/>
              </a:rPr>
              <a:t>What a Community Advisory Board (CAB) does</a:t>
            </a:r>
          </a:p>
        </p:txBody>
      </p:sp>
      <p:cxnSp>
        <p:nvCxnSpPr>
          <p:cNvPr id="40" name="Straight Connector 39"/>
          <p:cNvCxnSpPr/>
          <p:nvPr/>
        </p:nvCxnSpPr>
        <p:spPr>
          <a:xfrm>
            <a:off x="820326" y="12154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70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8" name="Diagram 7"/>
          <p:cNvGraphicFramePr/>
          <p:nvPr>
            <p:extLst>
              <p:ext uri="{D42A27DB-BD31-4B8C-83A1-F6EECF244321}">
                <p14:modId xmlns:p14="http://schemas.microsoft.com/office/powerpoint/2010/main" val="3512456375"/>
              </p:ext>
            </p:extLst>
          </p:nvPr>
        </p:nvGraphicFramePr>
        <p:xfrm>
          <a:off x="754911" y="2178369"/>
          <a:ext cx="7729869" cy="3329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59214" y="1270042"/>
            <a:ext cx="538007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What Is a Community?</a:t>
            </a:r>
          </a:p>
        </p:txBody>
      </p:sp>
    </p:spTree>
    <p:extLst>
      <p:ext uri="{BB962C8B-B14F-4D97-AF65-F5344CB8AC3E}">
        <p14:creationId xmlns:p14="http://schemas.microsoft.com/office/powerpoint/2010/main" val="147175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B2F0C9B9-7982-412E-B3FC-5D5D848C916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6BB48B1C-2EA2-49E5-9C50-85B80FB8393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dgm id="{4B5E516B-4E98-468D-8E4C-D00FD64123F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C58AF9B1-19AF-417F-989A-0A442F6C678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graphicEl>
                                              <a:dgm id="{BEC6F296-0B4A-4ED7-8BF1-3393DFB3045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26E03513-AD47-4409-B456-7C065EC5650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A568AE72-045B-4280-A4EA-C32266200D5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F252365A-17F8-40F5-89EA-4011C1A94FC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11B9CFF7-680F-4CF3-AA49-D6F3195C78C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graphicEl>
                                              <a:dgm id="{23E6E7E0-CDF4-4786-8F5E-70816D095D2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02609C09-544D-4B96-B179-93FEDF47945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95D24D4B-0473-4FEB-BE21-F7D9AF122E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graphicEl>
                                              <a:dgm id="{F9965700-E990-415F-8E6D-C55B267ACE45}"/>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graphicEl>
                                              <a:dgm id="{DFEA41C3-D654-440C-B4E2-2113792C2C4D}"/>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graphicEl>
                                              <a:dgm id="{737E868F-74DC-4F83-8CC8-E38449112C9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6"/>
            <a:ext cx="7328338" cy="968116"/>
          </a:xfrm>
          <a:prstGeom prst="rect">
            <a:avLst/>
          </a:prstGeom>
        </p:spPr>
        <p:txBody>
          <a:bodyPr/>
          <a:lstStyle/>
          <a:p>
            <a:r>
              <a:rPr lang="en-US" dirty="0"/>
              <a:t>WHAT IS HIV/AIDS?</a:t>
            </a:r>
          </a:p>
        </p:txBody>
      </p:sp>
      <p:sp>
        <p:nvSpPr>
          <p:cNvPr id="3" name="Subtitle 2"/>
          <p:cNvSpPr>
            <a:spLocks noGrp="1"/>
          </p:cNvSpPr>
          <p:nvPr>
            <p:ph type="subTitle" idx="4294967295"/>
          </p:nvPr>
        </p:nvSpPr>
        <p:spPr>
          <a:xfrm>
            <a:off x="817766" y="2881277"/>
            <a:ext cx="8326234" cy="2079343"/>
          </a:xfrm>
          <a:prstGeom prst="rect">
            <a:avLst/>
          </a:prstGeom>
        </p:spPr>
        <p:txBody>
          <a:bodyPr>
            <a:noAutofit/>
          </a:bodyPr>
          <a:lstStyle/>
          <a:p>
            <a:pPr marL="0" indent="0">
              <a:buNone/>
            </a:pPr>
            <a:endParaRPr lang="en-US" sz="1800" i="1" dirty="0">
              <a:latin typeface="Times New Roman" pitchFamily="18" charset="0"/>
              <a:cs typeface="Times New Roman" pitchFamily="18" charset="0"/>
            </a:endParaRPr>
          </a:p>
          <a:p>
            <a:pPr marL="0" indent="0">
              <a:buNone/>
            </a:pPr>
            <a:endParaRPr lang="en-US" sz="1800" i="1" dirty="0">
              <a:latin typeface="Times New Roman" pitchFamily="18" charset="0"/>
              <a:cs typeface="Times New Roman" pitchFamily="18" charset="0"/>
            </a:endParaRPr>
          </a:p>
          <a:p>
            <a:pPr marL="0" indent="0">
              <a:buNone/>
            </a:pPr>
            <a:endParaRPr lang="en-US" sz="1800" i="1" dirty="0">
              <a:latin typeface="Times New Roman" pitchFamily="18" charset="0"/>
              <a:cs typeface="Times New Roman" pitchFamily="18" charset="0"/>
            </a:endParaRPr>
          </a:p>
          <a:p>
            <a:pPr marL="0" indent="0">
              <a:buNone/>
            </a:pPr>
            <a:endParaRPr lang="en-US" sz="1800" i="1" dirty="0">
              <a:latin typeface="Times New Roman" pitchFamily="18" charset="0"/>
              <a:cs typeface="Times New Roman" pitchFamily="18" charset="0"/>
            </a:endParaRPr>
          </a:p>
          <a:p>
            <a:pPr marL="0" indent="0" algn="ctr">
              <a:buNone/>
            </a:pPr>
            <a:r>
              <a:rPr lang="en-US" sz="3200" dirty="0">
                <a:solidFill>
                  <a:schemeClr val="bg1"/>
                </a:solidFill>
                <a:latin typeface="Times New Roman" pitchFamily="18" charset="0"/>
                <a:cs typeface="Times New Roman" pitchFamily="18" charset="0"/>
              </a:rPr>
              <a:t>			</a:t>
            </a:r>
          </a:p>
          <a:p>
            <a:pPr marL="0" indent="0" algn="ctr">
              <a:buNone/>
            </a:pPr>
            <a:r>
              <a:rPr lang="en-US" sz="3200" dirty="0">
                <a:solidFill>
                  <a:schemeClr val="bg1"/>
                </a:solidFill>
                <a:latin typeface="Times New Roman" pitchFamily="18" charset="0"/>
                <a:cs typeface="Times New Roman" pitchFamily="18" charset="0"/>
              </a:rPr>
              <a:t>				www.bethegeneration.org</a:t>
            </a:r>
            <a:r>
              <a:rPr lang="en-US" sz="3200" dirty="0">
                <a:latin typeface="Times New Roman" pitchFamily="18" charset="0"/>
                <a:cs typeface="Times New Roman" pitchFamily="18" charset="0"/>
              </a:rPr>
              <a:t> </a:t>
            </a:r>
            <a:endParaRPr lang="en-US" sz="3200" dirty="0"/>
          </a:p>
        </p:txBody>
      </p:sp>
    </p:spTree>
    <p:extLst>
      <p:ext uri="{BB962C8B-B14F-4D97-AF65-F5344CB8AC3E}">
        <p14:creationId xmlns:p14="http://schemas.microsoft.com/office/powerpoint/2010/main" val="2835650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4807841" cy="4033502"/>
          </a:xfrm>
        </p:spPr>
        <p:txBody>
          <a:bodyPr/>
          <a:lstStyle/>
          <a:p>
            <a:pPr marL="0" indent="0">
              <a:buNone/>
            </a:pPr>
            <a:r>
              <a:rPr lang="en-US" dirty="0"/>
              <a:t>Community members offer different perspectives:</a:t>
            </a:r>
          </a:p>
          <a:p>
            <a:pPr lvl="0"/>
            <a:r>
              <a:rPr lang="en-US" dirty="0"/>
              <a:t>Social</a:t>
            </a:r>
          </a:p>
          <a:p>
            <a:pPr lvl="0"/>
            <a:r>
              <a:rPr lang="en-US" dirty="0"/>
              <a:t>Spiritual</a:t>
            </a:r>
          </a:p>
          <a:p>
            <a:pPr lvl="0"/>
            <a:r>
              <a:rPr lang="en-US" dirty="0"/>
              <a:t>Emotional</a:t>
            </a:r>
          </a:p>
          <a:p>
            <a:r>
              <a:rPr lang="en-US" dirty="0"/>
              <a:t>Reflective of lived experiences</a:t>
            </a:r>
          </a:p>
        </p:txBody>
      </p:sp>
      <p:sp>
        <p:nvSpPr>
          <p:cNvPr id="3" name="Title 2"/>
          <p:cNvSpPr>
            <a:spLocks noGrp="1"/>
          </p:cNvSpPr>
          <p:nvPr>
            <p:ph type="title"/>
          </p:nvPr>
        </p:nvSpPr>
        <p:spPr>
          <a:noFill/>
        </p:spPr>
        <p:txBody>
          <a:bodyPr/>
          <a:lstStyle/>
          <a:p>
            <a:r>
              <a:rPr lang="en-US" dirty="0"/>
              <a:t>People in Communities</a:t>
            </a:r>
          </a:p>
        </p:txBody>
      </p:sp>
      <p:pic>
        <p:nvPicPr>
          <p:cNvPr id="4" name="Picture 3" descr="shutterstock_61860736.jpg"/>
          <p:cNvPicPr/>
          <p:nvPr/>
        </p:nvPicPr>
        <p:blipFill>
          <a:blip r:embed="rId3" cstate="print">
            <a:extLst>
              <a:ext uri="{28A0092B-C50C-407E-A947-70E740481C1C}">
                <a14:useLocalDpi xmlns:a14="http://schemas.microsoft.com/office/drawing/2010/main" val="0"/>
              </a:ext>
            </a:extLst>
          </a:blip>
          <a:stretch>
            <a:fillRect/>
          </a:stretch>
        </p:blipFill>
        <p:spPr>
          <a:xfrm>
            <a:off x="5273749" y="1598209"/>
            <a:ext cx="3322981" cy="3367195"/>
          </a:xfrm>
          <a:prstGeom prst="rect">
            <a:avLst/>
          </a:prstGeom>
        </p:spPr>
      </p:pic>
    </p:spTree>
    <p:extLst>
      <p:ext uri="{BB962C8B-B14F-4D97-AF65-F5344CB8AC3E}">
        <p14:creationId xmlns:p14="http://schemas.microsoft.com/office/powerpoint/2010/main" val="98610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a:latin typeface="Times New Roman" panose="02020603050405020304" pitchFamily="18" charset="0"/>
                <a:cs typeface="Times New Roman" panose="02020603050405020304" pitchFamily="18" charset="0"/>
              </a:rPr>
              <a:t>Who is </a:t>
            </a:r>
            <a:r>
              <a:rPr lang="en-US" sz="2800" dirty="0">
                <a:latin typeface="Times New Roman" panose="02020603050405020304" pitchFamily="18" charset="0"/>
                <a:cs typeface="Times New Roman" panose="02020603050405020304" pitchFamily="18" charset="0"/>
              </a:rPr>
              <a:t>in the HIV/AIDS Research Community?</a:t>
            </a:r>
            <a:br>
              <a:rPr lang="en-US" sz="3200" dirty="0">
                <a:latin typeface="Times New Roman" panose="02020603050405020304" pitchFamily="18" charset="0"/>
                <a:cs typeface="Times New Roman" panose="02020603050405020304" pitchFamily="18" charset="0"/>
              </a:rPr>
            </a:br>
            <a:endParaRPr lang="en-US" i="1" dirty="0"/>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extBox 3"/>
          <p:cNvSpPr txBox="1"/>
          <p:nvPr/>
        </p:nvSpPr>
        <p:spPr>
          <a:xfrm>
            <a:off x="612775" y="1270042"/>
            <a:ext cx="7905614" cy="523220"/>
          </a:xfrm>
          <a:prstGeom prst="rect">
            <a:avLst/>
          </a:prstGeom>
          <a:noFill/>
        </p:spPr>
        <p:txBody>
          <a:bodyPr wrap="square" rtlCol="0">
            <a:spAutoFit/>
          </a:bodyPr>
          <a:lstStyle/>
          <a:p>
            <a:endParaRPr lang="en-US" sz="2800" b="1" dirty="0">
              <a:latin typeface="Times New Roman" panose="02020603050405020304" pitchFamily="18" charset="0"/>
              <a:cs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3177773814"/>
              </p:ext>
            </p:extLst>
          </p:nvPr>
        </p:nvGraphicFramePr>
        <p:xfrm>
          <a:off x="612775" y="1825160"/>
          <a:ext cx="8124940" cy="4072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309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DC8AA44D-2973-429C-A863-14210A638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9820AE03-AAE8-42DD-90A5-D45AD64240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2E110DB9-A0C4-4688-8671-FDEF1A6A8FA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A12121FC-DBF5-48F6-A7CF-71793FCC28C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72294ECC-45DA-4A12-B8BA-890EB46F2D5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6E8E2C73-D2E4-4A3A-B5A7-32A4E15F0C7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F41868C0-F4C5-4299-AACF-D0DBA975D23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45CF5A8A-5041-482B-A887-37D41A5B93E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DF305165-EB88-44D8-BC12-49B4AF0B16D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4180" y="1567766"/>
            <a:ext cx="2718239" cy="2111111"/>
          </a:xfrm>
        </p:spPr>
        <p:txBody>
          <a:bodyPr>
            <a:noAutofit/>
          </a:bodyPr>
          <a:lstStyle/>
          <a:p>
            <a:pPr marL="0" indent="0"/>
            <a:r>
              <a:rPr lang="en-US" sz="2200" dirty="0">
                <a:latin typeface="Times New Roman" pitchFamily="18" charset="0"/>
                <a:cs typeface="Times New Roman" pitchFamily="18" charset="0"/>
              </a:rPr>
              <a:t>In this activity, you will think about how many communities you are part of.</a:t>
            </a:r>
          </a:p>
        </p:txBody>
      </p:sp>
      <p:sp>
        <p:nvSpPr>
          <p:cNvPr id="4" name="Title 3"/>
          <p:cNvSpPr>
            <a:spLocks noGrp="1"/>
          </p:cNvSpPr>
          <p:nvPr>
            <p:ph type="title"/>
          </p:nvPr>
        </p:nvSpPr>
        <p:spPr/>
        <p:txBody>
          <a:bodyPr/>
          <a:lstStyle/>
          <a:p>
            <a:r>
              <a:rPr lang="en-US" dirty="0"/>
              <a:t>Who Is in Your Community?</a:t>
            </a:r>
            <a:br>
              <a:rPr lang="en-US" dirty="0"/>
            </a:br>
            <a:endParaRPr lang="en-US" dirty="0"/>
          </a:p>
        </p:txBody>
      </p:sp>
      <p:pic>
        <p:nvPicPr>
          <p:cNvPr id="5" name="Picture 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787" y="301092"/>
            <a:ext cx="1245657" cy="1027735"/>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7076444" y="272245"/>
            <a:ext cx="1605280" cy="1117168"/>
          </a:xfrm>
          <a:prstGeom prst="rect">
            <a:avLst/>
          </a:prstGeom>
        </p:spPr>
      </p:pic>
      <p:sp>
        <p:nvSpPr>
          <p:cNvPr id="13" name="Content Placeholder 2"/>
          <p:cNvSpPr>
            <a:spLocks noGrp="1"/>
          </p:cNvSpPr>
          <p:nvPr>
            <p:ph sz="half" idx="2"/>
          </p:nvPr>
        </p:nvSpPr>
        <p:spPr>
          <a:xfrm>
            <a:off x="3530009" y="1418904"/>
            <a:ext cx="5077108" cy="2547040"/>
          </a:xfrm>
        </p:spPr>
        <p:txBody>
          <a:bodyPr/>
          <a:lstStyle/>
          <a:p>
            <a:r>
              <a:rPr lang="en-US" dirty="0"/>
              <a:t>Look at the list of shared interests and identities in the Participant Guide.</a:t>
            </a:r>
          </a:p>
          <a:p>
            <a:r>
              <a:rPr lang="en-US" dirty="0"/>
              <a:t>When you think of the community or communities you belong to, which of the following do you generally share with others in those communities (circle all that apply).</a:t>
            </a:r>
          </a:p>
        </p:txBody>
      </p:sp>
    </p:spTree>
    <p:extLst>
      <p:ext uri="{BB962C8B-B14F-4D97-AF65-F5344CB8AC3E}">
        <p14:creationId xmlns:p14="http://schemas.microsoft.com/office/powerpoint/2010/main" val="2056021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7856" y="1270042"/>
            <a:ext cx="7795590" cy="710532"/>
          </a:xfrm>
        </p:spPr>
        <p:txBody>
          <a:bodyPr/>
          <a:lstStyle/>
          <a:p>
            <a:pPr marL="0" indent="0">
              <a:buNone/>
            </a:pPr>
            <a:r>
              <a:rPr lang="en-US" dirty="0"/>
              <a:t>Community engagement comes in many forms and occurs:</a:t>
            </a:r>
          </a:p>
        </p:txBody>
      </p:sp>
      <p:sp>
        <p:nvSpPr>
          <p:cNvPr id="3" name="Title 2"/>
          <p:cNvSpPr>
            <a:spLocks noGrp="1"/>
          </p:cNvSpPr>
          <p:nvPr>
            <p:ph type="title"/>
          </p:nvPr>
        </p:nvSpPr>
        <p:spPr/>
        <p:txBody>
          <a:bodyPr/>
          <a:lstStyle/>
          <a:p>
            <a:r>
              <a:rPr lang="en-US" dirty="0"/>
              <a:t>HIV/AIDS Community Engagement</a:t>
            </a:r>
          </a:p>
        </p:txBody>
      </p:sp>
      <p:sp>
        <p:nvSpPr>
          <p:cNvPr id="7" name="Content Placeholder 1"/>
          <p:cNvSpPr txBox="1">
            <a:spLocks/>
          </p:cNvSpPr>
          <p:nvPr/>
        </p:nvSpPr>
        <p:spPr>
          <a:xfrm>
            <a:off x="1097244" y="2150897"/>
            <a:ext cx="1326965" cy="35526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b="1" dirty="0"/>
              <a:t>Locally</a:t>
            </a:r>
          </a:p>
        </p:txBody>
      </p:sp>
      <p:sp>
        <p:nvSpPr>
          <p:cNvPr id="9" name="Content Placeholder 1"/>
          <p:cNvSpPr txBox="1">
            <a:spLocks/>
          </p:cNvSpPr>
          <p:nvPr/>
        </p:nvSpPr>
        <p:spPr>
          <a:xfrm>
            <a:off x="3844007" y="2154435"/>
            <a:ext cx="1525441" cy="35526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b="1" dirty="0"/>
              <a:t>Nationally</a:t>
            </a:r>
          </a:p>
        </p:txBody>
      </p:sp>
      <p:sp>
        <p:nvSpPr>
          <p:cNvPr id="11" name="Content Placeholder 1"/>
          <p:cNvSpPr txBox="1">
            <a:spLocks/>
          </p:cNvSpPr>
          <p:nvPr/>
        </p:nvSpPr>
        <p:spPr>
          <a:xfrm>
            <a:off x="6590751" y="2164637"/>
            <a:ext cx="1525441" cy="35526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b="1" dirty="0"/>
              <a:t>Globally</a:t>
            </a:r>
          </a:p>
        </p:txBody>
      </p:sp>
      <p:grpSp>
        <p:nvGrpSpPr>
          <p:cNvPr id="4" name="Group 3"/>
          <p:cNvGrpSpPr/>
          <p:nvPr/>
        </p:nvGrpSpPr>
        <p:grpSpPr>
          <a:xfrm>
            <a:off x="702459" y="2775098"/>
            <a:ext cx="7603512" cy="2286001"/>
            <a:chOff x="702459" y="2775098"/>
            <a:chExt cx="7603512" cy="2286001"/>
          </a:xfrm>
        </p:grpSpPr>
        <p:pic>
          <p:nvPicPr>
            <p:cNvPr id="6" name="Picture 8"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59" y="2775098"/>
              <a:ext cx="237172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ttps://encrypted-tbn2.gstatic.com/images?q=tbn:ANd9GcT0xmEB3fzMBsDePgfKo2vXLXVEFiYwh_NtN46CjTyLgPnDEO3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799" y="2860822"/>
              <a:ext cx="260032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s://encrypted-tbn1.gstatic.com/images?q=tbn:ANd9GcQTtZ6Y3TpWp5hBEFFIDRuxD4rqlgeEEiasVLgjJ8kmF29nOu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971" y="2775098"/>
              <a:ext cx="1905000" cy="228600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Content Placeholder 1"/>
          <p:cNvSpPr txBox="1">
            <a:spLocks/>
          </p:cNvSpPr>
          <p:nvPr/>
        </p:nvSpPr>
        <p:spPr>
          <a:xfrm>
            <a:off x="755166" y="4783101"/>
            <a:ext cx="8072037" cy="1160499"/>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dirty="0"/>
              <a:t>There are multiple ways of engaging communities. Community Advisory Boards (CABs) are one way that research teams work with communities. </a:t>
            </a:r>
          </a:p>
        </p:txBody>
      </p:sp>
    </p:spTree>
    <p:extLst>
      <p:ext uri="{BB962C8B-B14F-4D97-AF65-F5344CB8AC3E}">
        <p14:creationId xmlns:p14="http://schemas.microsoft.com/office/powerpoint/2010/main" val="347520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Form Does Community Engagement Take?</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4247374817"/>
              </p:ext>
            </p:extLst>
          </p:nvPr>
        </p:nvGraphicFramePr>
        <p:xfrm>
          <a:off x="659218" y="1509823"/>
          <a:ext cx="8027581" cy="4125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34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C775E141-036C-40CD-87C4-7BCFFF3297D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EA67ED37-5D76-4F60-89A7-C48C663AD01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E201FB68-65A0-4F54-A33E-7F3DF471DB3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DFB41677-18F8-4037-BF95-5D6D79BD1E0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AD1C9800-F29B-46AA-BCDE-3960F58EE1D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FEDF42F7-96CA-40BD-BF2A-674813DCC05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5479B0D6-B040-4565-BAFE-E8B2454AE62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505E7E02-DC98-48D4-8DA9-D3FA118FDDA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Working Together</a:t>
            </a:r>
          </a:p>
        </p:txBody>
      </p:sp>
      <p:graphicFrame>
        <p:nvGraphicFramePr>
          <p:cNvPr id="2" name="Table 1"/>
          <p:cNvGraphicFramePr>
            <a:graphicFrameLocks noGrp="1"/>
          </p:cNvGraphicFramePr>
          <p:nvPr>
            <p:extLst>
              <p:ext uri="{D42A27DB-BD31-4B8C-83A1-F6EECF244321}">
                <p14:modId xmlns:p14="http://schemas.microsoft.com/office/powerpoint/2010/main" val="1784498667"/>
              </p:ext>
            </p:extLst>
          </p:nvPr>
        </p:nvGraphicFramePr>
        <p:xfrm>
          <a:off x="755166" y="1779773"/>
          <a:ext cx="7841564" cy="3515360"/>
        </p:xfrm>
        <a:graphic>
          <a:graphicData uri="http://schemas.openxmlformats.org/drawingml/2006/table">
            <a:tbl>
              <a:tblPr firstRow="1" bandRow="1">
                <a:tableStyleId>{5C22544A-7EE6-4342-B048-85BDC9FD1C3A}</a:tableStyleId>
              </a:tblPr>
              <a:tblGrid>
                <a:gridCol w="3920782">
                  <a:extLst>
                    <a:ext uri="{9D8B030D-6E8A-4147-A177-3AD203B41FA5}">
                      <a16:colId xmlns:a16="http://schemas.microsoft.com/office/drawing/2014/main" val="20000"/>
                    </a:ext>
                  </a:extLst>
                </a:gridCol>
                <a:gridCol w="3920782">
                  <a:extLst>
                    <a:ext uri="{9D8B030D-6E8A-4147-A177-3AD203B41FA5}">
                      <a16:colId xmlns:a16="http://schemas.microsoft.com/office/drawing/2014/main" val="2000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Community</a:t>
                      </a:r>
                    </a:p>
                  </a:txBody>
                  <a:tcPr/>
                </a:tc>
                <a:tc>
                  <a:txBody>
                    <a:bodyPr/>
                    <a:lstStyle/>
                    <a:p>
                      <a:pPr algn="ctr"/>
                      <a:r>
                        <a:rPr lang="en-US" sz="2400" dirty="0">
                          <a:latin typeface="Times New Roman" panose="02020603050405020304" pitchFamily="18" charset="0"/>
                          <a:cs typeface="Times New Roman" panose="02020603050405020304" pitchFamily="18" charset="0"/>
                        </a:rPr>
                        <a:t>Research Staff</a:t>
                      </a:r>
                    </a:p>
                  </a:txBody>
                  <a:tcPr/>
                </a:tc>
                <a:extLst>
                  <a:ext uri="{0D108BD9-81ED-4DB2-BD59-A6C34878D82A}">
                    <a16:rowId xmlns:a16="http://schemas.microsoft.com/office/drawing/2014/main" val="10000"/>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Facilitate information exchange</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Coordinate CAB activities</a:t>
                      </a:r>
                    </a:p>
                  </a:txBody>
                  <a:tcPr/>
                </a:tc>
                <a:extLst>
                  <a:ext uri="{0D108BD9-81ED-4DB2-BD59-A6C34878D82A}">
                    <a16:rowId xmlns:a16="http://schemas.microsoft.com/office/drawing/2014/main" val="10001"/>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Provide input on research plans/specific studies</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Facilitate CAB understanding of research</a:t>
                      </a:r>
                    </a:p>
                  </a:txBody>
                  <a:tcPr/>
                </a:tc>
                <a:extLst>
                  <a:ext uri="{0D108BD9-81ED-4DB2-BD59-A6C34878D82A}">
                    <a16:rowId xmlns:a16="http://schemas.microsoft.com/office/drawing/2014/main" val="10002"/>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Increase understanding of community </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Foster information exchange  </a:t>
                      </a:r>
                    </a:p>
                  </a:txBody>
                  <a:tcPr/>
                </a:tc>
                <a:extLst>
                  <a:ext uri="{0D108BD9-81ED-4DB2-BD59-A6C34878D82A}">
                    <a16:rowId xmlns:a16="http://schemas.microsoft.com/office/drawing/2014/main" val="10003"/>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Provide linkages to facilitate partnerships</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Keep CAB apprised of all research plans and updates</a:t>
                      </a:r>
                    </a:p>
                  </a:txBody>
                  <a:tcPr/>
                </a:tc>
                <a:extLst>
                  <a:ext uri="{0D108BD9-81ED-4DB2-BD59-A6C34878D82A}">
                    <a16:rowId xmlns:a16="http://schemas.microsoft.com/office/drawing/2014/main" val="10004"/>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Help translate complex ideas into lay language</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Develop strategies for CAB recruitment and retention</a:t>
                      </a:r>
                    </a:p>
                  </a:txBody>
                  <a:tcPr/>
                </a:tc>
                <a:extLst>
                  <a:ext uri="{0D108BD9-81ED-4DB2-BD59-A6C34878D82A}">
                    <a16:rowId xmlns:a16="http://schemas.microsoft.com/office/drawing/2014/main" val="10005"/>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Relay information about research and results</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rgbClr val="000000"/>
                          </a:solidFill>
                          <a:latin typeface="Times New Roman" panose="02020603050405020304" pitchFamily="18" charset="0"/>
                          <a:cs typeface="Times New Roman" panose="02020603050405020304" pitchFamily="18" charset="0"/>
                        </a:rPr>
                        <a:t>Relay information about research and results </a:t>
                      </a:r>
                    </a:p>
                  </a:txBody>
                  <a:tcPr/>
                </a:tc>
                <a:extLst>
                  <a:ext uri="{0D108BD9-81ED-4DB2-BD59-A6C34878D82A}">
                    <a16:rowId xmlns:a16="http://schemas.microsoft.com/office/drawing/2014/main" val="10006"/>
                  </a:ext>
                </a:extLst>
              </a:tr>
            </a:tbl>
          </a:graphicData>
        </a:graphic>
      </p:graphicFrame>
      <p:sp>
        <p:nvSpPr>
          <p:cNvPr id="5" name="Content Placeholder 1"/>
          <p:cNvSpPr>
            <a:spLocks noGrp="1"/>
          </p:cNvSpPr>
          <p:nvPr>
            <p:ph idx="1"/>
          </p:nvPr>
        </p:nvSpPr>
        <p:spPr>
          <a:xfrm>
            <a:off x="755166" y="1279403"/>
            <a:ext cx="7795590" cy="710532"/>
          </a:xfrm>
        </p:spPr>
        <p:txBody>
          <a:bodyPr/>
          <a:lstStyle/>
          <a:p>
            <a:pPr marL="0" indent="0" algn="ctr">
              <a:buNone/>
            </a:pPr>
            <a:r>
              <a:rPr lang="en-US" b="1" dirty="0"/>
              <a:t>General Roles and Responsibilities</a:t>
            </a:r>
          </a:p>
        </p:txBody>
      </p:sp>
    </p:spTree>
    <p:extLst>
      <p:ext uri="{BB962C8B-B14F-4D97-AF65-F5344CB8AC3E}">
        <p14:creationId xmlns:p14="http://schemas.microsoft.com/office/powerpoint/2010/main" val="30358246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Principles of Community Engagement</a:t>
            </a:r>
            <a:endParaRPr lang="en-US" i="1" dirty="0"/>
          </a:p>
        </p:txBody>
      </p:sp>
      <p:sp>
        <p:nvSpPr>
          <p:cNvPr id="4" name="Content Placeholder 1"/>
          <p:cNvSpPr>
            <a:spLocks noGrp="1"/>
          </p:cNvSpPr>
          <p:nvPr>
            <p:ph idx="1"/>
          </p:nvPr>
        </p:nvSpPr>
        <p:spPr>
          <a:xfrm>
            <a:off x="667924" y="1373449"/>
            <a:ext cx="5031127" cy="4176746"/>
          </a:xfrm>
        </p:spPr>
        <p:txBody>
          <a:bodyPr/>
          <a:lstStyle/>
          <a:p>
            <a:r>
              <a:rPr lang="en-US" dirty="0"/>
              <a:t>Set clear goals.</a:t>
            </a:r>
          </a:p>
          <a:p>
            <a:r>
              <a:rPr lang="en-US" dirty="0"/>
              <a:t>Learn about the community.</a:t>
            </a:r>
          </a:p>
          <a:p>
            <a:r>
              <a:rPr lang="en-US" dirty="0"/>
              <a:t>Develop cultural humility.</a:t>
            </a:r>
          </a:p>
          <a:p>
            <a:r>
              <a:rPr lang="en-US" dirty="0"/>
              <a:t>Foster transparency.</a:t>
            </a:r>
          </a:p>
          <a:p>
            <a:r>
              <a:rPr lang="en-US" dirty="0"/>
              <a:t>Build partnerships and trust.</a:t>
            </a:r>
          </a:p>
          <a:p>
            <a:r>
              <a:rPr lang="en-US" dirty="0"/>
              <a:t>Provide and promote capacity building.</a:t>
            </a:r>
          </a:p>
          <a:p>
            <a:r>
              <a:rPr lang="en-US" dirty="0"/>
              <a:t>Maintain a long-term commitment.</a:t>
            </a:r>
          </a:p>
        </p:txBody>
      </p:sp>
    </p:spTree>
    <p:extLst>
      <p:ext uri="{BB962C8B-B14F-4D97-AF65-F5344CB8AC3E}">
        <p14:creationId xmlns:p14="http://schemas.microsoft.com/office/powerpoint/2010/main" val="35151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Goals of Community Engagement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41154172"/>
              </p:ext>
            </p:extLst>
          </p:nvPr>
        </p:nvGraphicFramePr>
        <p:xfrm>
          <a:off x="668338" y="1270042"/>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1"/>
          <p:cNvSpPr txBox="1">
            <a:spLocks/>
          </p:cNvSpPr>
          <p:nvPr/>
        </p:nvSpPr>
        <p:spPr>
          <a:xfrm>
            <a:off x="668338" y="5303878"/>
            <a:ext cx="7928805" cy="692885"/>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350795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FC0ED3-7C1A-4565-BEE2-B5B9AF1655E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97F5D6F7-EDDF-4B10-8EEC-ADBDDB1AF1E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0699B012-8EF3-422B-9456-101839FFEBD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E5ABF64F-BD38-4651-A385-1757B486886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C4FD017B-6378-46AC-8449-904CD25D106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46D12602-3C23-4EFD-BD1E-56EDB680C8D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8AF86C81-8E87-44C5-874C-AA21074DE15B}"/>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AF3BAF0D-E4AE-4AB2-ACCA-F893675AE56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5D7EFD73-961D-4BFB-8601-CBAA19E52B2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Community Advisory Boards (CABs)</a:t>
            </a:r>
          </a:p>
        </p:txBody>
      </p:sp>
      <p:graphicFrame>
        <p:nvGraphicFramePr>
          <p:cNvPr id="5" name="Diagram 4"/>
          <p:cNvGraphicFramePr/>
          <p:nvPr>
            <p:extLst>
              <p:ext uri="{D42A27DB-BD31-4B8C-83A1-F6EECF244321}">
                <p14:modId xmlns:p14="http://schemas.microsoft.com/office/powerpoint/2010/main" val="2953003396"/>
              </p:ext>
            </p:extLst>
          </p:nvPr>
        </p:nvGraphicFramePr>
        <p:xfrm>
          <a:off x="723014" y="1278944"/>
          <a:ext cx="7873716" cy="4558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163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1919A28-E6D3-4074-9D47-CB34566DB7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D6B36E0-4648-4509-A496-55C7E568E93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8DA3F494-5154-4525-B096-40F4933A6D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Community Advisory Boards (CABs)</a:t>
            </a:r>
          </a:p>
        </p:txBody>
      </p:sp>
      <p:sp>
        <p:nvSpPr>
          <p:cNvPr id="6" name="Content Placeholder 1"/>
          <p:cNvSpPr>
            <a:spLocks noGrp="1"/>
          </p:cNvSpPr>
          <p:nvPr>
            <p:ph idx="1"/>
          </p:nvPr>
        </p:nvSpPr>
        <p:spPr>
          <a:xfrm>
            <a:off x="667925" y="1617997"/>
            <a:ext cx="7816855" cy="3017797"/>
          </a:xfrm>
        </p:spPr>
        <p:txBody>
          <a:bodyPr/>
          <a:lstStyle/>
          <a:p>
            <a:pPr lvl="0"/>
            <a:r>
              <a:rPr lang="en-GB" dirty="0"/>
              <a:t>Review local procedures and customs.</a:t>
            </a:r>
            <a:endParaRPr lang="en-US" dirty="0"/>
          </a:p>
          <a:p>
            <a:pPr lvl="0"/>
            <a:r>
              <a:rPr lang="en-GB" dirty="0"/>
              <a:t>Review how the </a:t>
            </a:r>
            <a:r>
              <a:rPr lang="en-US" dirty="0"/>
              <a:t>clinical trial</a:t>
            </a:r>
            <a:r>
              <a:rPr lang="en-GB" dirty="0"/>
              <a:t> is planned and what it consists of, why a </a:t>
            </a:r>
            <a:r>
              <a:rPr lang="en-US" dirty="0"/>
              <a:t>clinical trial</a:t>
            </a:r>
            <a:r>
              <a:rPr lang="en-GB" dirty="0"/>
              <a:t> is being conducted, how long it will take, who can participate, what will be involved, etc.</a:t>
            </a:r>
            <a:endParaRPr lang="en-US" dirty="0"/>
          </a:p>
          <a:p>
            <a:pPr lvl="0"/>
            <a:r>
              <a:rPr lang="en-GB" dirty="0"/>
              <a:t>Review how the </a:t>
            </a:r>
            <a:r>
              <a:rPr lang="en-US" dirty="0"/>
              <a:t>clinical trial</a:t>
            </a:r>
            <a:r>
              <a:rPr lang="en-GB" dirty="0"/>
              <a:t> will be implemented.</a:t>
            </a:r>
            <a:endParaRPr lang="en-US" dirty="0"/>
          </a:p>
          <a:p>
            <a:pPr lvl="0"/>
            <a:r>
              <a:rPr lang="en-GB" dirty="0"/>
              <a:t>Review how to educate and inform others about research plans.</a:t>
            </a:r>
            <a:endParaRPr lang="en-US" dirty="0"/>
          </a:p>
          <a:p>
            <a:pPr lvl="0"/>
            <a:r>
              <a:rPr lang="en-GB" dirty="0"/>
              <a:t>Review how participants will be recruited to join the </a:t>
            </a:r>
            <a:r>
              <a:rPr lang="en-US" dirty="0"/>
              <a:t>clinical trial</a:t>
            </a:r>
            <a:r>
              <a:rPr lang="en-GB" dirty="0"/>
              <a:t>.</a:t>
            </a:r>
            <a:endParaRPr lang="en-US" dirty="0"/>
          </a:p>
        </p:txBody>
      </p:sp>
    </p:spTree>
    <p:extLst>
      <p:ext uri="{BB962C8B-B14F-4D97-AF65-F5344CB8AC3E}">
        <p14:creationId xmlns:p14="http://schemas.microsoft.com/office/powerpoint/2010/main" val="225860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Objectives</a:t>
            </a:r>
          </a:p>
        </p:txBody>
      </p:sp>
      <p:sp>
        <p:nvSpPr>
          <p:cNvPr id="4" name="TextBox 3"/>
          <p:cNvSpPr txBox="1"/>
          <p:nvPr/>
        </p:nvSpPr>
        <p:spPr>
          <a:xfrm>
            <a:off x="689292" y="1217171"/>
            <a:ext cx="8367249" cy="369332"/>
          </a:xfrm>
          <a:prstGeom prst="rect">
            <a:avLst/>
          </a:prstGeom>
          <a:noFill/>
        </p:spPr>
        <p:txBody>
          <a:bodyPr wrap="square" rtlCol="0">
            <a:spAutoFit/>
          </a:bodyPr>
          <a:lstStyle/>
          <a:p>
            <a:endParaRPr lang="en-US" dirty="0"/>
          </a:p>
        </p:txBody>
      </p:sp>
      <p:cxnSp>
        <p:nvCxnSpPr>
          <p:cNvPr id="23" name="Straight Connector 22"/>
          <p:cNvCxnSpPr/>
          <p:nvPr/>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Block Arc 23"/>
          <p:cNvSpPr/>
          <p:nvPr/>
        </p:nvSpPr>
        <p:spPr>
          <a:xfrm>
            <a:off x="-5397994" y="2680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5" name="TextBox 24"/>
          <p:cNvSpPr txBox="1"/>
          <p:nvPr/>
        </p:nvSpPr>
        <p:spPr>
          <a:xfrm>
            <a:off x="841692" y="1369571"/>
            <a:ext cx="8367249" cy="369332"/>
          </a:xfrm>
          <a:prstGeom prst="rect">
            <a:avLst/>
          </a:prstGeom>
          <a:noFill/>
        </p:spPr>
        <p:txBody>
          <a:bodyPr wrap="square" rtlCol="0">
            <a:spAutoFit/>
          </a:bodyPr>
          <a:lstStyle/>
          <a:p>
            <a:endParaRPr lang="en-US" dirty="0"/>
          </a:p>
        </p:txBody>
      </p:sp>
      <p:sp>
        <p:nvSpPr>
          <p:cNvPr id="26" name="Freeform 25"/>
          <p:cNvSpPr/>
          <p:nvPr/>
        </p:nvSpPr>
        <p:spPr>
          <a:xfrm>
            <a:off x="485827" y="1384512"/>
            <a:ext cx="811090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latin typeface="Times New Roman" pitchFamily="18" charset="0"/>
              <a:cs typeface="Times New Roman" pitchFamily="18" charset="0"/>
            </a:endParaRPr>
          </a:p>
        </p:txBody>
      </p:sp>
      <p:sp>
        <p:nvSpPr>
          <p:cNvPr id="27" name="Oval 26"/>
          <p:cNvSpPr/>
          <p:nvPr/>
        </p:nvSpPr>
        <p:spPr>
          <a:xfrm>
            <a:off x="199523" y="13123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900665" y="2072045"/>
            <a:ext cx="7746624"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29" name="Oval 28"/>
          <p:cNvSpPr/>
          <p:nvPr/>
        </p:nvSpPr>
        <p:spPr>
          <a:xfrm>
            <a:off x="614361" y="19998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Freeform 29"/>
          <p:cNvSpPr/>
          <p:nvPr/>
        </p:nvSpPr>
        <p:spPr>
          <a:xfrm>
            <a:off x="1127994" y="2759073"/>
            <a:ext cx="751929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31" name="Oval 30"/>
          <p:cNvSpPr/>
          <p:nvPr/>
        </p:nvSpPr>
        <p:spPr>
          <a:xfrm>
            <a:off x="841690" y="26868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Freeform 31"/>
          <p:cNvSpPr/>
          <p:nvPr/>
        </p:nvSpPr>
        <p:spPr>
          <a:xfrm>
            <a:off x="1200579" y="3446605"/>
            <a:ext cx="7446710"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33" name="Oval 32"/>
          <p:cNvSpPr/>
          <p:nvPr/>
        </p:nvSpPr>
        <p:spPr>
          <a:xfrm>
            <a:off x="914274" y="33744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Freeform 33"/>
          <p:cNvSpPr/>
          <p:nvPr/>
        </p:nvSpPr>
        <p:spPr>
          <a:xfrm>
            <a:off x="1127994" y="4134138"/>
            <a:ext cx="7519293"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35" name="Oval 34"/>
          <p:cNvSpPr/>
          <p:nvPr/>
        </p:nvSpPr>
        <p:spPr>
          <a:xfrm>
            <a:off x="841690" y="40619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6" name="Freeform 35"/>
          <p:cNvSpPr/>
          <p:nvPr/>
        </p:nvSpPr>
        <p:spPr>
          <a:xfrm>
            <a:off x="900666" y="4821166"/>
            <a:ext cx="7746621"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p>
        </p:txBody>
      </p:sp>
      <p:sp>
        <p:nvSpPr>
          <p:cNvPr id="37" name="Oval 36"/>
          <p:cNvSpPr/>
          <p:nvPr/>
        </p:nvSpPr>
        <p:spPr>
          <a:xfrm>
            <a:off x="614361" y="4748964"/>
            <a:ext cx="572607" cy="572607"/>
          </a:xfrm>
          <a:prstGeom prst="ellipse">
            <a:avLst/>
          </a:prstGeom>
          <a:ln>
            <a:solidFill>
              <a:schemeClr val="accent4"/>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Text Placeholder 82"/>
          <p:cNvSpPr txBox="1">
            <a:spLocks/>
          </p:cNvSpPr>
          <p:nvPr/>
        </p:nvSpPr>
        <p:spPr>
          <a:xfrm>
            <a:off x="772132" y="1369698"/>
            <a:ext cx="8436956" cy="457200"/>
          </a:xfrm>
          <a:prstGeom prst="rect">
            <a:avLst/>
          </a:prstGeom>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latin typeface="Times New Roman" pitchFamily="18" charset="0"/>
                <a:cs typeface="Times New Roman" pitchFamily="18" charset="0"/>
              </a:rPr>
              <a:t>HIV &amp; AIDS</a:t>
            </a:r>
          </a:p>
        </p:txBody>
      </p:sp>
      <p:sp>
        <p:nvSpPr>
          <p:cNvPr id="39" name="Text Placeholder 82"/>
          <p:cNvSpPr txBox="1">
            <a:spLocks/>
          </p:cNvSpPr>
          <p:nvPr/>
        </p:nvSpPr>
        <p:spPr>
          <a:xfrm>
            <a:off x="1186970" y="2057990"/>
            <a:ext cx="8021970" cy="457200"/>
          </a:xfrm>
          <a:prstGeom prst="rect">
            <a:avLst/>
          </a:prstGeom>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solidFill>
                  <a:schemeClr val="tx1"/>
                </a:solidFill>
                <a:latin typeface="Times New Roman" pitchFamily="18" charset="0"/>
                <a:cs typeface="Times New Roman" pitchFamily="18" charset="0"/>
              </a:rPr>
              <a:t>How HIV is transmitted</a:t>
            </a:r>
          </a:p>
        </p:txBody>
      </p:sp>
      <p:sp>
        <p:nvSpPr>
          <p:cNvPr id="40" name="Text Placeholder 82"/>
          <p:cNvSpPr txBox="1">
            <a:spLocks/>
          </p:cNvSpPr>
          <p:nvPr/>
        </p:nvSpPr>
        <p:spPr>
          <a:xfrm>
            <a:off x="1411448" y="2754331"/>
            <a:ext cx="7083446"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solidFill>
                  <a:schemeClr val="tx1"/>
                </a:solidFill>
                <a:latin typeface="Times New Roman" pitchFamily="18" charset="0"/>
                <a:cs typeface="Times New Roman" pitchFamily="18" charset="0"/>
              </a:rPr>
              <a:t>How to prevent HIV transmission</a:t>
            </a:r>
          </a:p>
        </p:txBody>
      </p:sp>
      <p:sp>
        <p:nvSpPr>
          <p:cNvPr id="41" name="Text Placeholder 82"/>
          <p:cNvSpPr txBox="1">
            <a:spLocks/>
          </p:cNvSpPr>
          <p:nvPr/>
        </p:nvSpPr>
        <p:spPr>
          <a:xfrm>
            <a:off x="1487032" y="3456075"/>
            <a:ext cx="6923322" cy="457200"/>
          </a:xfrm>
          <a:prstGeom prst="rect">
            <a:avLst/>
          </a:prstGeom>
          <a:noFill/>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solidFill>
                  <a:schemeClr val="tx1"/>
                </a:solidFill>
                <a:latin typeface="Times New Roman" pitchFamily="18" charset="0"/>
                <a:cs typeface="Times New Roman" pitchFamily="18" charset="0"/>
              </a:rPr>
              <a:t>Activity</a:t>
            </a:r>
          </a:p>
        </p:txBody>
      </p:sp>
      <p:sp>
        <p:nvSpPr>
          <p:cNvPr id="42" name="Text Placeholder 82"/>
          <p:cNvSpPr txBox="1">
            <a:spLocks/>
          </p:cNvSpPr>
          <p:nvPr/>
        </p:nvSpPr>
        <p:spPr>
          <a:xfrm>
            <a:off x="1414299" y="4119060"/>
            <a:ext cx="7794641" cy="457200"/>
          </a:xfrm>
          <a:prstGeom prst="rect">
            <a:avLst/>
          </a:prstGeom>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latin typeface="Times New Roman" pitchFamily="18" charset="0"/>
                <a:cs typeface="Times New Roman" pitchFamily="18" charset="0"/>
              </a:rPr>
              <a:t>History of HIV/AIDS</a:t>
            </a:r>
          </a:p>
        </p:txBody>
      </p:sp>
      <p:sp>
        <p:nvSpPr>
          <p:cNvPr id="43" name="Text Placeholder 82"/>
          <p:cNvSpPr txBox="1">
            <a:spLocks/>
          </p:cNvSpPr>
          <p:nvPr/>
        </p:nvSpPr>
        <p:spPr>
          <a:xfrm>
            <a:off x="1186970" y="4832829"/>
            <a:ext cx="8021970" cy="431482"/>
          </a:xfrm>
          <a:prstGeom prst="rect">
            <a:avLst/>
          </a:prstGeom>
        </p:spPr>
        <p:txBody>
          <a:bodyPr>
            <a:normAutofit/>
          </a:bodyPr>
          <a:lstStyle>
            <a:lvl1pPr marL="0" indent="0" algn="l" defTabSz="457200" rtl="0" eaLnBrk="1" latinLnBrk="0" hangingPunct="1">
              <a:spcBef>
                <a:spcPct val="20000"/>
              </a:spcBef>
              <a:buClr>
                <a:srgbClr val="EF4025"/>
              </a:buClr>
              <a:buFont typeface="Lucida Grande"/>
              <a:buNone/>
              <a:defRPr sz="2000" kern="1200">
                <a:solidFill>
                  <a:srgbClr val="FFFFFF"/>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1" dirty="0">
                <a:solidFill>
                  <a:schemeClr val="tx1"/>
                </a:solidFill>
                <a:latin typeface="Times New Roman" pitchFamily="18" charset="0"/>
                <a:cs typeface="Times New Roman" pitchFamily="18" charset="0"/>
              </a:rPr>
              <a:t>Supporting people with HIV/AIDS</a:t>
            </a:r>
          </a:p>
        </p:txBody>
      </p:sp>
      <p:cxnSp>
        <p:nvCxnSpPr>
          <p:cNvPr id="44" name="Straight Connector 43"/>
          <p:cNvCxnSpPr/>
          <p:nvPr/>
        </p:nvCxnSpPr>
        <p:spPr>
          <a:xfrm>
            <a:off x="820326" y="12154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059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Community Advisory Boards (CABs)</a:t>
            </a:r>
          </a:p>
        </p:txBody>
      </p:sp>
      <p:sp>
        <p:nvSpPr>
          <p:cNvPr id="6" name="Content Placeholder 1"/>
          <p:cNvSpPr>
            <a:spLocks noGrp="1"/>
          </p:cNvSpPr>
          <p:nvPr>
            <p:ph idx="1"/>
          </p:nvPr>
        </p:nvSpPr>
        <p:spPr>
          <a:xfrm>
            <a:off x="667925" y="1617998"/>
            <a:ext cx="7816855" cy="2879574"/>
          </a:xfrm>
        </p:spPr>
        <p:txBody>
          <a:bodyPr/>
          <a:lstStyle/>
          <a:p>
            <a:pPr lvl="0"/>
            <a:r>
              <a:rPr lang="en-GB" dirty="0"/>
              <a:t>Share information with and get feedback from specific communities.</a:t>
            </a:r>
            <a:endParaRPr lang="en-US" dirty="0"/>
          </a:p>
          <a:p>
            <a:pPr lvl="0"/>
            <a:r>
              <a:rPr lang="en-GB" dirty="0"/>
              <a:t>Share information with the research team about the communities’ needs, questions, and concerns.</a:t>
            </a:r>
            <a:endParaRPr lang="en-US" dirty="0"/>
          </a:p>
          <a:p>
            <a:r>
              <a:rPr lang="en-GB" dirty="0"/>
              <a:t>Promote understanding among researchers of the value added by community engagement.</a:t>
            </a:r>
            <a:r>
              <a:rPr lang="en-US" dirty="0"/>
              <a:t> </a:t>
            </a:r>
          </a:p>
        </p:txBody>
      </p:sp>
    </p:spTree>
    <p:extLst>
      <p:ext uri="{BB962C8B-B14F-4D97-AF65-F5344CB8AC3E}">
        <p14:creationId xmlns:p14="http://schemas.microsoft.com/office/powerpoint/2010/main" val="223551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4180" y="1567766"/>
            <a:ext cx="2718239" cy="2578932"/>
          </a:xfrm>
        </p:spPr>
        <p:txBody>
          <a:bodyPr>
            <a:noAutofit/>
          </a:bodyPr>
          <a:lstStyle/>
          <a:p>
            <a:pPr marL="0" indent="0"/>
            <a:r>
              <a:rPr lang="en-US" sz="2200" dirty="0">
                <a:latin typeface="Times New Roman" pitchFamily="18" charset="0"/>
                <a:cs typeface="Times New Roman" pitchFamily="18" charset="0"/>
              </a:rPr>
              <a:t>In this activity, you will think about how you can apply what you learned about community engagement by answering a question.</a:t>
            </a:r>
          </a:p>
        </p:txBody>
      </p:sp>
      <p:sp>
        <p:nvSpPr>
          <p:cNvPr id="4" name="Title 3"/>
          <p:cNvSpPr>
            <a:spLocks noGrp="1"/>
          </p:cNvSpPr>
          <p:nvPr>
            <p:ph type="title"/>
          </p:nvPr>
        </p:nvSpPr>
        <p:spPr/>
        <p:txBody>
          <a:bodyPr/>
          <a:lstStyle/>
          <a:p>
            <a:r>
              <a:rPr lang="en-US" dirty="0"/>
              <a:t>What Did You Learn?</a:t>
            </a:r>
            <a:br>
              <a:rPr lang="en-US" i="1" dirty="0"/>
            </a:br>
            <a:endParaRPr lang="en-US" dirty="0"/>
          </a:p>
        </p:txBody>
      </p:sp>
      <p:pic>
        <p:nvPicPr>
          <p:cNvPr id="5" name="Picture 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787" y="301092"/>
            <a:ext cx="1245657" cy="1027735"/>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7076444" y="272245"/>
            <a:ext cx="1605280" cy="1117168"/>
          </a:xfrm>
          <a:prstGeom prst="rect">
            <a:avLst/>
          </a:prstGeom>
        </p:spPr>
      </p:pic>
      <p:sp>
        <p:nvSpPr>
          <p:cNvPr id="9" name="Rounded Rectangle 8"/>
          <p:cNvSpPr/>
          <p:nvPr/>
        </p:nvSpPr>
        <p:spPr>
          <a:xfrm>
            <a:off x="3649264" y="3413051"/>
            <a:ext cx="2804351" cy="2354829"/>
          </a:xfrm>
          <a:prstGeom prst="roundRect">
            <a:avLst>
              <a:gd name="adj" fmla="val 10000"/>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Rounded Rectangle 9"/>
          <p:cNvSpPr/>
          <p:nvPr/>
        </p:nvSpPr>
        <p:spPr>
          <a:xfrm>
            <a:off x="6731635" y="3413051"/>
            <a:ext cx="1950089" cy="2354829"/>
          </a:xfrm>
          <a:prstGeom prst="roundRect">
            <a:avLst>
              <a:gd name="adj" fmla="val 10000"/>
            </a:avLst>
          </a:prstGeom>
          <a:solidFill>
            <a:srgbClr val="EF4025"/>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3649264" y="3413051"/>
            <a:ext cx="2804351" cy="2308324"/>
          </a:xfrm>
          <a:prstGeom prst="rect">
            <a:avLst/>
          </a:prstGeom>
          <a:noFill/>
        </p:spPr>
        <p:txBody>
          <a:bodyPr wrap="square" rtlCol="0">
            <a:spAutoFit/>
          </a:bodyPr>
          <a:lstStyle/>
          <a:p>
            <a:pPr algn="ctr"/>
            <a:r>
              <a:rPr lang="en-GB" dirty="0">
                <a:latin typeface="Times New Roman" pitchFamily="18" charset="0"/>
                <a:cs typeface="Times New Roman" pitchFamily="18" charset="0"/>
              </a:rPr>
              <a:t>Imagine that you have been asked to give a presentation at a community meeting about a new HIV prevention </a:t>
            </a:r>
            <a:r>
              <a:rPr lang="en-US" dirty="0">
                <a:latin typeface="Times New Roman" panose="02020603050405020304" pitchFamily="18" charset="0"/>
                <a:cs typeface="Times New Roman" panose="02020603050405020304" pitchFamily="18" charset="0"/>
              </a:rPr>
              <a:t>clinical trial</a:t>
            </a:r>
            <a:r>
              <a:rPr lang="en-GB" dirty="0">
                <a:latin typeface="Times New Roman" pitchFamily="18" charset="0"/>
                <a:cs typeface="Times New Roman" pitchFamily="18" charset="0"/>
              </a:rPr>
              <a:t>. What information would you include in your presentation?</a:t>
            </a:r>
            <a:endParaRPr lang="en-US" dirty="0">
              <a:latin typeface="Times New Roman" pitchFamily="18" charset="0"/>
              <a:cs typeface="Times New Roman" pitchFamily="18" charset="0"/>
            </a:endParaRPr>
          </a:p>
        </p:txBody>
      </p:sp>
      <p:sp>
        <p:nvSpPr>
          <p:cNvPr id="12" name="TextBox 11"/>
          <p:cNvSpPr txBox="1"/>
          <p:nvPr/>
        </p:nvSpPr>
        <p:spPr>
          <a:xfrm>
            <a:off x="6731635" y="3521111"/>
            <a:ext cx="1950089" cy="2031325"/>
          </a:xfrm>
          <a:prstGeom prst="rect">
            <a:avLst/>
          </a:prstGeom>
          <a:noFill/>
        </p:spPr>
        <p:txBody>
          <a:bodyPr wrap="square" rtlCol="0">
            <a:spAutoFit/>
          </a:bodyPr>
          <a:lstStyle/>
          <a:p>
            <a:pPr algn="ctr"/>
            <a:r>
              <a:rPr lang="en-GB" dirty="0">
                <a:latin typeface="Times New Roman" pitchFamily="18" charset="0"/>
                <a:cs typeface="Times New Roman" pitchFamily="18" charset="0"/>
              </a:rPr>
              <a:t>Imagine that you have been asked to become a CAB member. What would you like to find out about before deciding?</a:t>
            </a:r>
            <a:endParaRPr lang="en-US" dirty="0">
              <a:latin typeface="Times New Roman" pitchFamily="18" charset="0"/>
              <a:cs typeface="Times New Roman" pitchFamily="18" charset="0"/>
            </a:endParaRPr>
          </a:p>
        </p:txBody>
      </p:sp>
      <p:sp>
        <p:nvSpPr>
          <p:cNvPr id="13" name="Content Placeholder 2"/>
          <p:cNvSpPr>
            <a:spLocks noGrp="1"/>
          </p:cNvSpPr>
          <p:nvPr>
            <p:ph sz="half" idx="2"/>
          </p:nvPr>
        </p:nvSpPr>
        <p:spPr>
          <a:xfrm>
            <a:off x="3530009" y="1418904"/>
            <a:ext cx="5077108" cy="2316723"/>
          </a:xfrm>
        </p:spPr>
        <p:txBody>
          <a:bodyPr/>
          <a:lstStyle/>
          <a:p>
            <a:r>
              <a:rPr lang="en-US" dirty="0"/>
              <a:t>Write down your thoughts about the question you are assigned (you only need to answer one of the questions).</a:t>
            </a:r>
          </a:p>
          <a:p>
            <a:r>
              <a:rPr lang="en-US" dirty="0"/>
              <a:t>Share your answers with the whole group so they can hear your ideas.</a:t>
            </a:r>
          </a:p>
        </p:txBody>
      </p:sp>
    </p:spTree>
    <p:extLst>
      <p:ext uri="{BB962C8B-B14F-4D97-AF65-F5344CB8AC3E}">
        <p14:creationId xmlns:p14="http://schemas.microsoft.com/office/powerpoint/2010/main" val="10012011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Community engagement focuses on reaching and involving everyone from all walks of life and perspectives. Community engagement is especially important during clinical trials. During HIV/AIDS outreach activities, community engagement brings together people affected by HIV/AIDS. Community engagement ensures that the:</a:t>
            </a:r>
          </a:p>
          <a:p>
            <a:pPr marL="0" indent="0">
              <a:buNone/>
            </a:pPr>
            <a:endParaRPr lang="en-US" dirty="0"/>
          </a:p>
          <a:p>
            <a:pPr lvl="0"/>
            <a:r>
              <a:rPr lang="en-US" dirty="0"/>
              <a:t>Community’s concerns and needs are shared with researchers </a:t>
            </a:r>
          </a:p>
          <a:p>
            <a:pPr lvl="0"/>
            <a:r>
              <a:rPr lang="en-US" dirty="0"/>
              <a:t>Community is aware of, can learn about, and have input into the research process</a:t>
            </a:r>
          </a:p>
        </p:txBody>
      </p:sp>
      <p:sp>
        <p:nvSpPr>
          <p:cNvPr id="3" name="Title 2"/>
          <p:cNvSpPr>
            <a:spLocks noGrp="1"/>
          </p:cNvSpPr>
          <p:nvPr>
            <p:ph type="title"/>
          </p:nvPr>
        </p:nvSpPr>
        <p:spPr>
          <a:noFill/>
        </p:spPr>
        <p:txBody>
          <a:bodyPr/>
          <a:lstStyle/>
          <a:p>
            <a:r>
              <a:rPr lang="en-US" dirty="0"/>
              <a:t>Summary</a:t>
            </a:r>
          </a:p>
        </p:txBody>
      </p:sp>
    </p:spTree>
    <p:extLst>
      <p:ext uri="{BB962C8B-B14F-4D97-AF65-F5344CB8AC3E}">
        <p14:creationId xmlns:p14="http://schemas.microsoft.com/office/powerpoint/2010/main" val="39975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exited-indian-woman-holding-her-hand-out-85467592.jpg"/>
          <p:cNvPicPr>
            <a:picLocks noChangeAspect="1"/>
          </p:cNvPicPr>
          <p:nvPr>
            <p:custDataLst>
              <p:tags r:id="rId1"/>
            </p:custDataLst>
          </p:nvPr>
        </p:nvPicPr>
        <p:blipFill>
          <a:blip r:embed="rId4" cstate="print"/>
          <a:stretch>
            <a:fillRect/>
          </a:stretch>
        </p:blipFill>
        <p:spPr>
          <a:xfrm>
            <a:off x="4632072" y="2009198"/>
            <a:ext cx="4106440" cy="2743102"/>
          </a:xfrm>
          <a:prstGeom prst="rect">
            <a:avLst/>
          </a:prstGeom>
        </p:spPr>
      </p:pic>
      <p:sp>
        <p:nvSpPr>
          <p:cNvPr id="4" name="TextBox 3"/>
          <p:cNvSpPr txBox="1"/>
          <p:nvPr/>
        </p:nvSpPr>
        <p:spPr>
          <a:xfrm>
            <a:off x="763176" y="3466523"/>
            <a:ext cx="3727197" cy="1015663"/>
          </a:xfrm>
          <a:prstGeom prst="rect">
            <a:avLst/>
          </a:prstGeom>
          <a:noFill/>
        </p:spPr>
        <p:txBody>
          <a:bodyPr wrap="square" rtlCol="0">
            <a:spAutoFit/>
          </a:bodyPr>
          <a:lstStyle/>
          <a:p>
            <a:r>
              <a:rPr lang="en-US" sz="6000" b="1" dirty="0">
                <a:solidFill>
                  <a:srgbClr val="EF4025"/>
                </a:solidFill>
                <a:latin typeface="+mj-lt"/>
              </a:rPr>
              <a:t>Questions?</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7958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05640"/>
          </a:xfrm>
          <a:prstGeom prst="rect">
            <a:avLst/>
          </a:prstGeom>
        </p:spPr>
        <p:txBody>
          <a:bodyPr/>
          <a:lstStyle/>
          <a:p>
            <a:r>
              <a:rPr lang="en-US" cap="all" dirty="0"/>
              <a:t>What Is HIV Prevention and the HIV Combination Prevention ToolBOX?</a:t>
            </a:r>
          </a:p>
        </p:txBody>
      </p:sp>
      <p:sp>
        <p:nvSpPr>
          <p:cNvPr id="3" name="Subtitle 2"/>
          <p:cNvSpPr>
            <a:spLocks noGrp="1"/>
          </p:cNvSpPr>
          <p:nvPr>
            <p:ph type="subTitle" idx="4294967295"/>
          </p:nvPr>
        </p:nvSpPr>
        <p:spPr>
          <a:xfrm>
            <a:off x="2331720" y="4665341"/>
            <a:ext cx="5845924" cy="927761"/>
          </a:xfrm>
          <a:prstGeom prst="rect">
            <a:avLst/>
          </a:prstGeom>
        </p:spPr>
        <p:txBody>
          <a:bodyPr>
            <a:normAutofit/>
          </a:bodyPr>
          <a:lstStyle/>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spTree>
    <p:extLst>
      <p:ext uri="{BB962C8B-B14F-4D97-AF65-F5344CB8AC3E}">
        <p14:creationId xmlns:p14="http://schemas.microsoft.com/office/powerpoint/2010/main" val="7757458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Objectives</a:t>
            </a:r>
          </a:p>
        </p:txBody>
      </p:sp>
      <p:sp>
        <p:nvSpPr>
          <p:cNvPr id="25" name="Block Arc 24"/>
          <p:cNvSpPr/>
          <p:nvPr/>
        </p:nvSpPr>
        <p:spPr>
          <a:xfrm>
            <a:off x="-5397994" y="2680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485827" y="1384512"/>
            <a:ext cx="811090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r>
              <a:rPr lang="en-US" b="1" dirty="0">
                <a:latin typeface="Times New Roman" pitchFamily="18" charset="0"/>
                <a:cs typeface="Times New Roman" pitchFamily="18" charset="0"/>
              </a:rPr>
              <a:t>The qualities of high-impact HIV prevention</a:t>
            </a:r>
          </a:p>
        </p:txBody>
      </p:sp>
      <p:sp>
        <p:nvSpPr>
          <p:cNvPr id="27" name="Oval 26"/>
          <p:cNvSpPr/>
          <p:nvPr/>
        </p:nvSpPr>
        <p:spPr>
          <a:xfrm>
            <a:off x="199523" y="13123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900665" y="2072045"/>
            <a:ext cx="769606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r>
              <a:rPr lang="en-US" b="1" dirty="0">
                <a:solidFill>
                  <a:schemeClr val="tx1"/>
                </a:solidFill>
                <a:latin typeface="Times New Roman" pitchFamily="18" charset="0"/>
                <a:cs typeface="Times New Roman" pitchFamily="18" charset="0"/>
              </a:rPr>
              <a:t>The HIV combination prevention toolbox and what it contains</a:t>
            </a:r>
          </a:p>
        </p:txBody>
      </p:sp>
      <p:sp>
        <p:nvSpPr>
          <p:cNvPr id="29" name="Oval 28"/>
          <p:cNvSpPr/>
          <p:nvPr/>
        </p:nvSpPr>
        <p:spPr>
          <a:xfrm>
            <a:off x="614361" y="19998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cxnSp>
        <p:nvCxnSpPr>
          <p:cNvPr id="40" name="Straight Connector 39"/>
          <p:cNvCxnSpPr/>
          <p:nvPr/>
        </p:nvCxnSpPr>
        <p:spPr>
          <a:xfrm>
            <a:off x="820326" y="12154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6" y="1639064"/>
            <a:ext cx="7903904" cy="827690"/>
          </a:xfrm>
        </p:spPr>
        <p:txBody>
          <a:bodyPr/>
          <a:lstStyle/>
          <a:p>
            <a:pPr marL="0" indent="0">
              <a:buNone/>
            </a:pPr>
            <a:r>
              <a:rPr lang="en-US" dirty="0"/>
              <a:t>HIV prevention includes: medicines, medical devices, medical procedures, physical barriers, and behavioral approaches.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15" descr="https://encrypted-tbn1.gstatic.com/images?q=tbn:ANd9GcQrlK7_bgMxqfyPRGjHQdAyJEtGV5YQ69HlHuoUgVjIuWSr9qa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349" y="3279608"/>
            <a:ext cx="1722818" cy="13551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https://encrypted-tbn1.gstatic.com/images?q=tbn:ANd9GcRkERCi8uIP0lXhldzkjwRwvVflYEOanq9gr-cFCaYRdZAYERSfJs7Ca5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94" y="3279608"/>
            <a:ext cx="1983911" cy="13444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https://encrypted-tbn0.gstatic.com/images?q=tbn:ANd9GcQZP62JE72eNU7zpbOgpUL2zHKnUyTSZKAIsW_HXWvpCunhomE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604" y="3279608"/>
            <a:ext cx="2004086" cy="1344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https://encrypted-tbn2.gstatic.com/images?q=tbn:ANd9GcTp3SBXsp432tp_ETn-VjF_O7oFrSpeodwfItgOu05SHgeQM7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790" y="3290871"/>
            <a:ext cx="1543468" cy="132188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
          <p:cNvSpPr txBox="1">
            <a:spLocks/>
          </p:cNvSpPr>
          <p:nvPr/>
        </p:nvSpPr>
        <p:spPr>
          <a:xfrm>
            <a:off x="866876" y="2865763"/>
            <a:ext cx="1585946" cy="413845"/>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sz="1800" b="1" dirty="0"/>
              <a:t>Medicines</a:t>
            </a:r>
          </a:p>
        </p:txBody>
      </p:sp>
      <p:sp>
        <p:nvSpPr>
          <p:cNvPr id="15" name="Content Placeholder 1"/>
          <p:cNvSpPr txBox="1">
            <a:spLocks/>
          </p:cNvSpPr>
          <p:nvPr/>
        </p:nvSpPr>
        <p:spPr>
          <a:xfrm>
            <a:off x="2651805" y="2556566"/>
            <a:ext cx="2289247" cy="723042"/>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t>Medical devices/ medical procedures</a:t>
            </a:r>
          </a:p>
        </p:txBody>
      </p:sp>
      <p:sp>
        <p:nvSpPr>
          <p:cNvPr id="17" name="Content Placeholder 1"/>
          <p:cNvSpPr txBox="1">
            <a:spLocks/>
          </p:cNvSpPr>
          <p:nvPr/>
        </p:nvSpPr>
        <p:spPr>
          <a:xfrm>
            <a:off x="4941052" y="2570135"/>
            <a:ext cx="1585946" cy="54704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sz="1800" b="1" dirty="0"/>
              <a:t>Physical barriers</a:t>
            </a:r>
          </a:p>
        </p:txBody>
      </p:sp>
      <p:sp>
        <p:nvSpPr>
          <p:cNvPr id="18" name="Content Placeholder 1"/>
          <p:cNvSpPr txBox="1">
            <a:spLocks/>
          </p:cNvSpPr>
          <p:nvPr/>
        </p:nvSpPr>
        <p:spPr>
          <a:xfrm>
            <a:off x="6713785" y="2570135"/>
            <a:ext cx="1585946" cy="54704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en-US" sz="1800" b="1" dirty="0"/>
              <a:t>Behavioral approaches</a:t>
            </a:r>
          </a:p>
        </p:txBody>
      </p:sp>
    </p:spTree>
    <p:extLst>
      <p:ext uri="{BB962C8B-B14F-4D97-AF65-F5344CB8AC3E}">
        <p14:creationId xmlns:p14="http://schemas.microsoft.com/office/powerpoint/2010/main" val="100844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2957775" cy="3134756"/>
          </a:xfrm>
        </p:spPr>
        <p:txBody>
          <a:bodyPr/>
          <a:lstStyle/>
          <a:p>
            <a:pPr marL="0" indent="0">
              <a:buNone/>
            </a:pPr>
            <a:r>
              <a:rPr lang="en-US" dirty="0"/>
              <a:t>Comprehensive HIV prevention includes multiple approaches instead of just one or two approaches.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3764380" y="1777465"/>
            <a:ext cx="4845050" cy="3071813"/>
            <a:chOff x="3751680" y="1551246"/>
            <a:chExt cx="4845050" cy="3071813"/>
          </a:xfrm>
        </p:grpSpPr>
        <p:pic>
          <p:nvPicPr>
            <p:cNvPr id="9" name="Picture 15" descr="https://encrypted-tbn1.gstatic.com/images?q=tbn:ANd9GcQrlK7_bgMxqfyPRGjHQdAyJEtGV5YQ69HlHuoUgVjIuWSr9qa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905" y="2727583"/>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https://encrypted-tbn1.gstatic.com/images?q=tbn:ANd9GcRkERCi8uIP0lXhldzkjwRwvVflYEOanq9gr-cFCaYRdZAYERSfJs7Ca5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680" y="1551246"/>
              <a:ext cx="260032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https://encrypted-tbn0.gstatic.com/images?q=tbn:ANd9GcQZP62JE72eNU7zpbOgpUL2zHKnUyTSZKAIsW_HXWvpCunhomE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505" y="2908558"/>
              <a:ext cx="2286000" cy="1533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https://encrypted-tbn2.gstatic.com/images?q=tbn:ANd9GcTp3SBXsp432tp_ETn-VjF_O7oFrSpeodwfItgOu05SHgeQM7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705" y="1665547"/>
              <a:ext cx="1924050" cy="1647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139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5" y="1270042"/>
            <a:ext cx="1906034" cy="1882036"/>
          </a:xfrm>
        </p:spPr>
        <p:txBody>
          <a:bodyPr/>
          <a:lstStyle/>
          <a:p>
            <a:pPr marL="0" indent="0" algn="r">
              <a:buNone/>
            </a:pPr>
            <a:r>
              <a:rPr lang="en-US" dirty="0"/>
              <a:t>No one HIV prevention approach will be acceptable to all people.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hQSEBQUExQVFBQWFh4YFRcXGRcYGBoYGh0XFRoZHxUcHCYeGxwkGRkaHy8hIycpLSwsFiAxNTAqNSYrLCkBCQoKDgwOGg8PGiwlHyUsNTUtNS8sLCwsKSwuLCwvLzQsLywpLCksLDAsKSkuLCwsLCksLCwsLCopLCwpLCwsLP/AABEIAQcAvwMBIgACEQEDEQH/xAAcAAEAAgIDAQAAAAAAAAAAAAAABgcEBQEDCAL/xABDEAABBAAEAwYEAwUECQUAAAABAAIDEQQFEiEGMUEHE1FhcYEikaGxMsHwFEJSctEVI2KSFhczQ4KisuHxCFNUk9L/xAAbAQEAAgMBAQAAAAAAAAAAAAAABAUCAwYBB//EADERAAICAgEDAgQFAwUBAAAAAAABAgMEETEFEiETQRQiUbFhcYGR8KHh8SMyQsHRFf/aAAwDAQACEQMRAD8AvFERAERcFAcr5K0WYccYSCTu5JQ03pJ0uLQfAvAoHx8OtLd2HN2NgjYjwPUFeKSfBnKucEnJNbIzje0jBxS6HufWrT3gaTHY2PxdQDsSBSk7HAgEbg8l5g4lwUrMTJAPiAkLAb2surfw3V/4vHjLcsa5/wDeGCFjNv3nANYN+gJ6+C01TlJNyJ3UMerH7exvj3OONeL24COM/DrldpbrJDBQsudQJobbDxWn7Pe0r+0JZIJGNZKxutpZelzLAOx3BBI6nmqm7QePZccxjHiI6HamOYHNIsbt3cbH9FJv/T3gWXi8QTcjA2MDwabeT7loHsrKPovH3r5iohPve1wW/nmZjD4aWYi+7YXV41yHzVU4DtenGLiDy2SKRzWvZoDS3UQDpINmievPyUU4m7TcROJP717Q/UHRgju9B2DdFeHMndYXZtFGczg7/dgJcL5amtLmf8wCq7JPaafgten2VWV2KUNv+cHp0LlQXNOM3Nbra8A/w0CP+6lGSZr+04WOZorW268DuD7WFrxc6vJbUN+DRdjTpScvc7JM9gbKInTRCU8mF7Q6zyGm7tZwXkrNM1mfMYXWZRK4H+LvC6nbjcnUvS2ScQRBkOHlxEZxIja2RuoajIGgOH813spSl9SJV3z38vBv0XFpazMzlERAEREAREQBcWuViZpMWwvc3mGrCyfZFy+h7FdzSMkPC5Kp3NeMnMmZ3F95qAFdTYFHxvl7qzc+4gjwkJfI4A0dDernVyAG/v0UPEy/iIOco9pMuw51SjBeWzz1xnHNFipoTbqkd1sbm79SrhyjO24XIoXiRsrmQtYHNOod4f3fVt1XkqS4j4hkL3S3vIXB58STqI+VfJZHCzJ3YWZ3xdw+VrR4GRrSTXnpcPWx4L2L7IOSJkrLcjNWPcl2xf76OnOM5cS4O3txdZG51db5nkrIk4ihl4abHNLrmfA4NaLc62PIZdcgKaLNXSimd9nbhF3pkaHabDOYFdNV8/ZQeHHPjDmNJaDs4Xzo3RHXf7Ld0n0Mqbj3G3rNjlFa434NbqN7qS8OZ2cJG90UkkcrwBqY7SKF3Y69K8N1HMSd1k4UVzPRdHhKuEp162kcw0dOINyEk3qNu9zZVscPZPhY8KyRzQ+UgO1Hp1oeFKpZjanuW4aSLBst1ktuudXvXyXHdaXc9Rfb54LrpU2u6OvB0Zvi3FxonReyy8x45eGgRPliYyhCGvIDWDkCBzcTuXHmSVg46QGNvkN/XqtLiJYjCRpd3mom7GnTtVDnfPe+q3dLwZ5Kah41yW2RlQxUpTjtvg1/7YW4kTWS4u1k3vqJsm/G91tznEkrmMadwQGnlRJu9XqbsrQ4WMOfufhbufyH68FsWZmIw4AN352ATzvY9Ftsh8/a+UVVeTbjY87a4rUpcfv/AEPWWGkqJri4OpgJcNwaG5B+ajmYccCIayGlnUb6q9eVqK9imPLssxHfPAiD3aASLDdI11/hv62oJlr3TYyCLESaYXyAajsC0mgbO1Hlaj5frylBVS19SNjToUW7uXwejoZg5ocOTgCPQ7hfdqte1PjN+CdBh4nOja5hc5zKDqHwta0kGtxZ60ujsd43nxck0MzjK1jQ9kjvxCzpLSeviPQqwUvOiD6q7+zRaSIizNoREQGNmE5ZE9w5gWq3zzi98Rtj3F3IgmwfEEclZGPmDYnF3Kvuqgx2WvkmDms1Na4F3Qc/Nc51WfbdD5teOC76XVCak5I1T8T3GYRTObbWSteR1q9/cDf2Wf2t5618kM0EzZIzGWWx104G3AjmLDhzWl4ixzo5C4cxt89vsoZPIXl1+C24TcqUmXttMY2Rti/m1owsY7vNz4qUZXm8uGy8wAt0vxDZ+duBjAtpb4Ehpv8AwqNS4J4j16Tpur6Xz/XqviKUvdTlbypnGOpLSZxOZdb8Q5xfuWAziF08Zc69IbqodQq/klt5fXM3891Om4VscbGN/ho+d8/uoVj8N3crmeB29DuFh0D0VZNRX5fl/NFn1FzdcW/1/Mw3tLng+O5WSGWs7LMs75+gOolpIvkSNwFlu4ZxLDXdON9W04fMFdhUq4KXnyyhfJqMHhNUo22B3/L7Ke6/7gArjI+yzGvPed1pBqgS0Ajxu1vcXwfiWNLe4kPo3V9Ra4brUHK/cVtF5gThGHl+Su8zlIYR0Lq+dn8lrsVMDGB1ApSHiThiaDS+WN7NROnUKuqs/UKM4mJdF0nDcMZ2vlkfPyfVlGC4R1YWi5rfFwv7KU5hLCIGxtjAcPxHY6vDptzrzWFlvCjn4D9r20ibursXfP8ADz5brjHzE7fXqqPJj2Wa2dD02xTok3Hx/PBIspxTTlcjWOpzGvY4dB+83e97BpQk4t0rmNs70B5eS3HA2SzYt8sLHBkZoyOPTmB7n8ln51wp+wYiGVr+9aJG2KoiiPOj4e6ifERhdKEpbk+F+hzdlHr6moaS5/cmHa/gJcZBhHxMvuYyZLNPJcGWADzrT8ytt2Fvgjy6eSw17ZD3zjzDQ0Ft+X4vqovnvFz3Ex7gDn6LW8GZn3UeYRyWxuIgc4Daw4W5pr3o+q24FuRbCU7Y/sbsrFrpshFPnktmLtWwxmYxzJGMeQGSOqjZoEtu2i1NgV5h4Wyx+OxcUN0HO38gPid9AV6dY2lMplKS3I29RoppmlTvjyfSIi3lYR/ivEUxrfHcqH4nHObF8PWwfUbqZ8SZY+QBzN6G46qD5rDojocxufU8/wCi4nqkJfFt2Lw+Doun9jqSXJXvEcpJdfM81EzJV+ak/EbKN+JUTeLdSvsCDlFRiWOXZGFcZL6eTYOxD3sDA46L2aeQJ8vYfJa+amn4Ty6rJ/adPIcljSx/Hv13HoV2HU+91xT9jgpeXtEpyTFF7WhxsgV7dPotg3hiHFTa5HyMH4ToDTy67r47P3Ran97D3rRt+Jzfq08/6q2MBjMA2g3DFo8wHfcrncbHlVc7UWc8pWUqD5Ivw7wbl8LwS/EE8tTgzl7XXyU8PBMJose4A+jvqszCcP4V4D2Mtp3G7q+VrctbQrop8rZN8kRIxcty1sLNDSSLvfxWVS5RamZEJ7SuD5cbEwwkF8d/ATWoGuR5A7dVTWO7P8eLb+yTk+TCR8xY+q9NJSm1ZtlcPT8aMHBb2eaIuHcRhItE7XR6vjDD8rrx2WoxbbK9B8a8FnGAOY8NkaKp34SOfTkVWGbdm+LhY+R8TSxjS5zg9pFDc7c/oqTIhOdjn9TssHOxoYka5SSa5NL2ezvZJigB8GhrifB1kAe4J+S2mFxLZJi+a3CPdrQCSSN7rwFX8lpcPxKcLEGt0Oa74pG6ade4rV1NV5LnNMaY2iSIkAjmNjTh/QkKoux3K5uS1vhrnx9iP0/Ix8hSUH4T+n1OniXFMc8yxmt7IIojw29VozmTpZDI82dyT4krrxmK1A3zP/f9eykXBfAbsZE6Rz+7jB2OxLiOdC6rddJVesHp+pv5WV+TGFmcnD2Nh2cYRzsYJWSd2ItyaskusV6Vdq6sm4o7yfuH0SWktcOunmCPTdUxhMllwcsgjfqZQs8j12pTLg3M4oZDNNrc6iG0Aauruz4LnqLbZ5MfTl8v0/Qm9QhW4OyS8lsotTlfEsM50tJDugcKv06LbLojmzHxsmmNx8lWOdO5q05Yw4EHkRRUTzTgYvNskAHg4H7hUHVcO6+cJQW0i0wMiurff42VLnuXd40NBDSTsTdfRR/P+EzhGxSGeKTvCRpYXam1ROoOaK50rnb2YPc4F8zaHIBpXOc9ksc8Yb3m43BqiD4iunkVa9JqePp2fUxzsv1Plg/BQb4VLOBMDgpZqxbXODfAuGx5XRBq7Ux/1Cu/+WP/AKj/APtbvI+xuKDczOeTzIaAT9TQXSZWXVbDtTKZQZusryjK4qETYR4Akn6Era/6M4YmxGPYmvutOeAQD8Mu3m3f6FSTLcCIYwwEurqf1sqd/gzajvhhaxoa0AAcgF9oixMgiIgC4JQqse1/OHxOhYb7ktLnCyA510LrnXOvNa7J9kdkrEx3k2qtPWyzg4HktVxBM0xPicL7xjm15EEEqrexvPpXY2SAEmF0ZeWncNcC0Bw8LuvP2W+7T897qVjYyC8N+JvkbIP68QoeVdZ8O5Vf7iUsDWV6Deyn+KOFHYfFMYXh0cjgLGxFnkQs3MJW33Z/C2tvTb9ei1HE2dvlcNXO79KTCTsle3vX6Gk/E6rrx26rXjY1+T2Rf+4sMW3HwXatca/wM4mjeTobpHTrVb8+q2vD+ezw4RgGzC52k+9n6larAZW2bECFr6DuR8huR6kAqScY4kQfs7Yw0Mj5NoEW2tNjr15+al3427odPt5b3+CWv+zVPKVvdlwXhLX5v+xvcA8d04uNudV+I8NlteAYI5cS6ORuprmmuexG9ivK1XOTYiR87nnkWnV4eQry6KVZVmUmHlY+PZ+/S9jsdlX5GB8BnKEZb3o1/EfE4rbWi5sBw3BE4OY06hyJJNLaKCYXtBkLRqiaT1IJF+3RSfJM9biAaaWubzB35+BV09lGjaUiIvD0IiIAiIgCIiAIi1mZcSYfDuDZZWtcQXBu5dpFku0gE1sd/JepNvSBsiq3467TJMNO+CDu2mNoLnSAuLnGjpaBsKBuyp/l+Yxzxtkie2SN34XNNgqhe2rCNOYnuiS9zW6wN/ioD7V81i4yk+2PJou7u35XotHs449/tKKQPaGzQkB4belwdelwvcciCN+Xmot2sZvFPMzDkgCMOLnVfxfwj5V7rX9lGZ4fARYmOVxbjHjVpcKBDA7SwH+Ky4kGjv1pQnifEOcWuJOpznX6bG/81/VaMpTr1XLwzoei0p7vn57fu/8Awn/YrmUMc2Ig009ze8D+fws2LP8Am1fPwUa4+zx37fOdWzyP8oAoe1LS8JZ2cLie8HIscw+YcP6gfJTrhGOBwfPK1rpHOIs0dI8rVPl5TpitraX3LqFTqsnkxXOkv5+hUWZRlw1+dfP9BbTC5A6VgDSG6G24mt+Xnvv91NuIsRBFiGT90xzG6g9pAAdbHdPEGiD6KB4bHOcPCyVNxb7J1Rvr8aZGrhRO6atW+5fZ/wCDpindh5Wnq03fiR+vqvrOMyM8hcdhdr4zVnLezduPt/RYMO5XRYWP6tiybudeCizLo1qVFXGywuznN42Oe10TJbAsPF7eXgVaWFzbAggjCNb4nSwqnezySJmOh76u7JIdd1yPh5q/hw9hJQHsAo8ix1A/I0sM2qMbu7XJXwnJx0ZWGZh8QwOaxjmjbdoseXks3D4RkYpjWtHkAF8YLAsibpY3SP1vayFDMgiIgCIiAIiIAiLqxeIEcbnnk1pcfQAk/ZAdlrzx2o4+fD5jiQTTZSK2BtgALQD0AHh5rPzftfxd95FMGHUf7nu2FgaOQLiNTiRzII8lDOMuLn5hJ3rwGkgDS3kKFUOvRXeNjXY022lwaXKM0WL2OZhJh8txuIffdax3QPIyAEOryJLAfQqu82zF75JnOJLydZJ57E3/ANX0WxyzjI/2fBhiBpgke4j914eTI2x1olw91oMzxneWRsDzr2NKp9ecc1ePf7lp/wDLjZjLIc+OEZPD8D8TiNTnENia6aV53pjBqJ8ydmjxLgsZ+PMr3OPU7DwHQfJa/D4h7A8McW626XV1aSCW/MBbTB9yIXB195tpO1dbvrfKvdTMjEtzbmvHhHuFmLEht7a3wT3gLLMMIO+la18jiQNVHSBsKB+drtxMTDK8wgNbVmthfjXj5qK5C15h1Amg+j4chupdhHtER8evp+vsvn2dROi+alLb3r8EX9dytXdHhkZz6PW6QPcdJi/uvAP1t1AiurbWin0gANrZSHiPaLV4O+6iMZtWuNNzpjH2Ruqddak+XLn8EjJhwRmewUaP4iOlAi1lO4JxDPwBsg6EEA/IqQ9nWdMw+IdribKHN5Orbcbiwd1cP+k2Cka0Oj2rkYxt5f8AhdJj5M4wS+hyWdBK6Wim+Fuz7FTTN+EN0fFWoX8+QVks4GxLGii13kHcvnQU3yvuSy4A0NPPSK+fVZyxtulN7ZFUSP8ADGX4iKxKfgrZpOo35eCkCItLezJLQREXh6EREAREQBdWKDdDtf4aOr0rf6LsUe4pzoRlkN/FIHH2bRr33/yrXbN11ymlvS3+xnXHvko/U868Y5BJC8vEUjYiTTiNqvaz091qYYA5wb+6BZ/XqrO4y4ja5jmUNxR8KVb4HK5HQOnbXdtf3RNi7cC4DTdn4QT7KT0zqtuXRZO1dr14/n1M8/EWOkov+x9ZnFFHtE7UCBuRR6EiiehWJHhnPLWCrc4Ae50/muh0Tg8awR6rLjB1NrY2KPh5+yh+rKE1PfkkdNplZRJSe0WcezzBRwCy58n7z9RBseAuqvpSr/iOjjpSxgjY51tYOQBAuvImz7qSf2lLbRM7Y8jyBrb291DsxxRlmc47Emq8ANgPkF50H4p3Td021r+aN/UqYUwiktMnuWuY3CMDa33d/NyK+og6raCfIKN5PiyGhnj9+X9FJ8sxDxI3QSCOZB5e/iqjLxJRy5wb3t/cl1ZC9CMl7I5dkz8QAzu3ub+9TXfKx1XTiOystonvowehbf1VgYfifFNaAXehc0WfcjdSbh7PHzEte0WBeocvQjxVtj40aodvJV2ZdknteCCcE9nEWpxeJCK/HtufDlVeimkvA0P7rnt9wfupJSKUm1wRJNye2YGU5OzDtIaSbNkn+nRZ6IvDwIiIAiIgCIiAIiIDgqDcW5YXY5kztmRxfB5vOoH2AN+4U5UL4rxVvd5bfJVvUsueNQ+zmXj9+f6EzCpVtqT9inuLYC57xyUayyUwxl1/EHB1HcbGro7c1Ic5zEjW1zQTrJ1V8XhV+Hko1XwPf1ILW/mvMNyhV6b4J3X8WuMIz7vzMfHZh3hJ28T/AOFl4CbRTyOlj7X91rGYF5bqDTQ6rKimIa1rvCh/LZI+pKmX0yjFNpkLpFnoz1A3ePzt09A7kN0jly/Na/NsJ3co/wATQ735H6hd+DiiYxxLnd5tprl1uze1bKT8H4tk280EU5YdI7xt2OfNZ4U3TYmuPc9zOpwzN1pa0/H0MPgeRwlc4AFoAokAi/cVyVrYLiNzaqKAV4RgX8l95dnOGjrRg4mD/DV/9KleEbBiW6+7aehtosHwUq2ffPuaK9eFo+cnzEYlh1MFt2N7jfwtbOOIN5AD0AC4hgawU1oaPACl2LSZBERAEREAREQBERAEREAREQHBUI4wy1zA+T9zmT4eqm5UB7WMyLIGRA/iJcfQbD6lQM7HhdX8/twWPTO55EYx9+fyKZ4nxmtxIA8vZaHFYg6GiiAAt9DEDIbF00kDzFf1v2XVm2Ka8UGAbVQs++61VWdulo6HqXTIZMd92tcGFLmTwzuwbjPxgdNxV/LZaaT8W2+yyZ3CwOjRQ/NSDgrKWDEQTSUYzI5tH/3GNDxt4btPrsuk6rlS9Dua8Jb/AKHIY0VG3WzUPyTEtaHuhkEZ5uLTXz8FbfZd+wsh0TtHeF2oOdegggbGjV3fNZedZuHN0NG9VsozwZlLsRiZ4odJ7sucN6FWAQD6nZcx03Nlk77o6N+XiLHalvktmPK8DI74HNvwa+vp/Rb7B4NkTdLBQ/XVV5FwxiQa7p3rtXztT7KIHshY2Q28Dfe/QX1obK5aIiMxERYnoREQBERAEREAREQBERAEREBwVA+0/huadjZIml+gU5o/FXOwOvsp6uFhOCmtM34+RLHsVkeUeZcPgnMm1vBaI7sOBBJIIDaP19Fq8ZIPi0iip/2o5qZcW9v7sfwD25/VVy9tuVcn2z0vY7SS9ShTl4bX3NRz3Uk4IyN+JmuyIoqc7zeNmj18T4DzWqhyOeUu7qGSQc7Yxzh9B4qecCEwxOicNLty4EUQ7kQft7Kd1rMaxe6HMjk8XF3e4y/4s2OI2tl0SCA7wJBAPsd/ZRHg/HTYfFnu3OY5oLXafUbHx3ClOOOpyk3A3D+Hlle57WGxqrVTi+6JoGyKH2VL0eflxZv6pXvtkjYYTj+bSNTGE9TuL9gaCkuQ8SjEHSW6XgXXMEeRX1Pwnhnf7sN/kJb9FlZdksUF923c8yTZ+a6JtFP5M9ERYmQREQBERAEREAREQBERAEREAXBXKICguP8AKpIcVJ3jTTnFzXdHAm9j+Shrm1uvVGKwjJG6Xta9p5hwDh8itW3g3BB2oYWAHxEbR+Si/D+dpl9HrDcFGUfKRTnBjZomAtLmGyW1YNFfXcPilc59nU4nV0Nm+fQq88NgY4/wMY3+VoH2XEmWRONujYf+ELzIxY3Q7SthlyjY565KSmkHOwu7JMBMXW1r7uxpBsfLkrpbgIxyjYP+Fv8ARdzWAcgB6LViYSx33b2MjKdy1rRWceaYhrt5ZAfNzvsVO+H8bJLCHSCnXV1WoeNLYOiB3IB9QF9qxbIKWgiIvDIIiIAiIgCIiAIiIAiIgCIiAL5c4AWTQX0qh7X+ISzFRwSBzsOI9TmB2nW52oAk9QKG3qpGNQ77OxGMpdq2W1FM1wtpDh4ggj5hRDtG4rfhI42RnS+Un46vS0VZAO17/RVL2YcSvhzWJkZPdYh+iSP93e6dXK2ne/CwrB7bmx/ssbi6pWu+EeLTzHzpas2iVG4Jk3p3ZK+Hetoi2SdpWIgxbA+Z08Lnhrw/c0TWodWkc65flelrzN2cZU3F5nCyQ01p7wj+LR8Qb7n6WvRHET3jB4gxX3gheWVz1aSRXnai077fJJ6rKv1d1x14NZju0TAwymN+IbqBp1Nc5rTy3eAQPmpDBO17Q5rg5rhbSCCCDyII5heTp87LmBmxAJI2F2auzzPLqr47FmyDKm95dd4/u76M25eWrUs4y2UVVspv5lonqIi2EkIiIAiIgCIiAIiIAiIgCIiAIiIDhU1205nBJK2MUZYwQ53rR0+35q189zHuMPLL/AwkevIfWl5cz7FOkkc9xJLiST4k7q06fQ5N2b4Ndj14JR2JOgGaOMtaxE4wXy1D8Xv3er6r5454h/a8Y4k/Dqpo8GjYD5fdffA/Z9razFSyOYfxxNYdJobai7z32HT1Wr4s4d7mYGNxcHePMHnz8FzmZn03ZDpjLyv22dL0qv0t2SXl8HEk0cbBotkgPMbUBVUed897VhZP2quiycyTHvMQJDDDfN/whwc7x0g7nr8PUqoMylIdRO9C/XqF1ve8tF3pbekebtya86H+UeCUpx9zzruTBwS1p+xsOFuEJsbO7TQa02958T0AHM89l6LyHOo2NiwxAYWtDGV+Eloqh4E1yVK9n/ErYYpGHY69V+oA/JSfAY4z4uElwYxsjSXE0NiDzVbLLyll9iXy/cg4+JW8b1JPzoudFwHXyXK6ErQiIgCIiAIiIAiIgCIiAIiIAiIgIx2jxOdl0ugE1RdX8IO5XnHHN5r1o5t81BeJOyzAyapdL4TzIjcA0n+Ugge1Kwx86OPVKM+OdmDg5SWiFZBmb3ZfA4AjS0x+ug6b9CK+RUczjEFzyXG6/QU2zxjWxtYwBrWCmgcgAq8zgkFx8ea4GmdV18rK1rbZ2eN/p9in7Gne+5AvrMs0Dmhoa1paK+EUSfE+awh8UiyC5urpf3XRVx0jlesuNuXvfBLckyVv7C11U95LievgFm4OQUWb3zHqP/K+/wBva6JmjZukUPDyWJhpNLtR8VQVWz9Vzf1Lx1x9FVr6EpgnlaA0ukbXIW4V7dFLuEM4mdJ3biXto7nctrlv9K813ZLxbhcW0CQNa8D/AHgaQa6hx+xW+weLg/DE6L0YW/YLre7aOb7dMzkRFiZBERAEREAREQBERAEREAREQHBWm4mnqMDxK3SwM3y3vmUDThyP5KHm1zsolCHLN2PKMbE5cFV50+7UIz6P4N1Y2ccMYkH/AGTnebRqH0Uex/AuKn+EQSNHUkV91zuFj2Rkk4s6C7Ir7NqRWmFhrWQSRdNJ6jxWNJu4Lf5nkkuFJimaWPbzB+hvqPMLUmPddMkcS5OVkpM2mW4t4GkWRe3v0W/w+ElcNIY4k+R2WLwTG6nuo0XbH0ViRZ7iKH97JsKG5/R91qeDGcu4uKsyUa1E1uWcKYgssRPoDqKv0B3PssqHAyA1pdfhRtTHhbiGSV/dyfFsSHcjt40pSp++3wRdd3k1+QtkEDBLerz510vzpbFEWJkEREAREQBERAEREAREQBERAEREAREQGsznhzD4tunERNkA5E7EejhRHsVG/wDU7l133b/TvHV8kReaMe1P2N5gODcJCBohbtyuz9DssjE8OQPNmMA+Lfh+2yIvdnukd+ByqOH/AGbQL5nmfmVmIiHoREQBERAEREAREQ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3360515"/>
            <a:ext cx="1819275"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ail\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09" y="1370649"/>
            <a:ext cx="192405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7" descr="data:image/jpeg;base64,/9j/4AAQSkZJRgABAQAAAQABAAD/2wCEAAkGBxQTEhUUExQWFRUXGBcXGBgYFxQYFxcYFRcXFxgYFxcYHCggHB0lHBcUITEhJSksLi4uFx8zODMsNygtLisBCgoKDg0OGxAQGywkICQsLDQsLy0sLCwvLDQsLCw0LCw0LCwsLCwsLCwsLCwsLCwsLCwsLCwsLCwsLCwsLCwsLP/AABEIAMsA+QMBIgACEQEDEQH/xAAcAAACAwEBAQEAAAAAAAAAAAAFBgMEBwIBAAj/xABGEAABAgQDBQUDCQYFAwUAAAABAhEAAwQhBRIxBkFRYXETIjKBkaGx0RRCUmJyosHh8AcjM1OS0hYkgrLxFUPCF1Rkc4P/xAAbAQACAwEBAQAAAAAAAAAAAAADBAECBQAGB//EADIRAAEEAQIDBwMDBAMAAAAAAAEAAgMRIQQSMUFRBRNhgaHB0RRx8BWRsSIjMlJCwvH/2gAMAwEAAhEDEQA/AMwqadSbODFdUhTWMbjh+xlHMAUpAIMGJWyFIjwyUt0/GNp2uYMUUkyN9cl+eadCyWVEVbICS2+Nt2nqKWmlKTLkJzHewF+Z1jFa2YVqKrQJ2rcW4CsG07ivqSeUEEXYvDpU49IXJFwJjXbdCLKmgEHVo9XMzKdmeFWTF5AcbRXsrITZs4pK5oKgSlJzKO4JFyTwEGsTxEVM8zEpyo8KB9UbzzOvsgRQ1vZUZkoF5ygqaoa5EeBHQqJUegiWimblBvd6wnrpaOwck9oYbG8php0boJSUmBFEuDdLJEZoWicKpjVWJcpSlGyQ8I1HOVMKVqDasPtFyTzNvIDhBbbOrzzEU4NvEvoNBEMiUIk4H3UtFlFKEtBRNz+EBknKxJYbufQRZlzyq2g4bz1ioYpc7oiSllVgq/HUJ+yN55mJqSlTKHaKuXZIN8ytSTxA18xEUhGUZjHAmrnLBCSEJDJfhvPUm/pDDTWUu/OFcSsKL7953kxYTOyiKVQCmwtaK0yaQI61cAUqW1+IkICQbqPsH6EJk2ZFrHqztJpL2Fh+PtihKvrHodHFsiBPNYerl3yEBS06zvEXZIcflHFHSKWoJQkqUbBKQST0Ag0cGmy5glrlqSuzJZyX0YDWCvcEuAUR2HokdvmWHyDMOGZwB6Rpfagwn4BsvUIVnUUyxwNyR0EN0uSlIbX2RmTu3P4ppgpqozZwWJjGyQoH7WXTyhVpa9EvM9+6hgNSb8esNNThKJSFCQMqCFqUCpRYlO53JfrGdhTsekczgVz+SmxKcZhdYYODlD7iFDXmBBzYmQj5SJpAQhByhmFyi+m7ve2AsyXm8IdPIgnzgfU41kROkKSr94UupKgFALCWIB37ngdscdwViHsBaVuBxeX2jdoMrO5UAOkUdo6+WZKgmalRJRbMk/OB/CMvwunRLQl0KUJiUqBKlZkglgQQdSxNw2jCKm1WGKkhlLYLylJCjYKUAMzb2MQKv7KjgQATzVrFaejTOUFGpzqUomyQN57tnI/5iv2tDxrf6U/CHPFQ80KQypiZSkIUfpFCyoAjc5R7oE9rXfTp/v8A9sSZKRBFaSsI2qmy8qVqJQPUQ2J2tXOZEiY9nLvYc4y14cNkKMtmbU68W08heNPtLu4493M8Evo43Pft5JmqMAFXL/eLWFkag7+YNjGW7Q4JMpJplzL70qGi08RwPEbvbG40QYQrftKohMpStu9KOcHlooel/KMKKRxcA48VqywtoloyFkWWLdLSqVoNYqA3hnwJ1AFQtu6DfGsGM00Zkdx5JBrXzPDBw5pjwimSlADaQbl0QIsAPK3mIoUSOEHKdFhHn3OLjZW21oaKCHy8Hyl2I+zcekSicUOFQaSBFKsmoB7wex3PHbeijvOqRpGGLnTZk+zKLIG/KLA+esEkykSjfvr3Jd0p5njBqTThYOTup3hjYDg14hk4fLCyAXPGxBPIjdFzGRkqBJeAg+TMp1d5W8jQcoJ0coCL0ynLEJAMUp7SkuQ254grrUtUvOUytz5l9BoPM+6CKFtYQCwwKupViouRw3AQQE5jHXhdWUV1iCbs9NnfwgzhsxskefweO8NqUlaQQ44bif0YbpVY4HD9fl6weJl5KWmlLcBIqP2T905qoBfAS3S/UqBPpCTX7OT5E/sFodeYBOUEpW+hSY3STMPWIJ1MszTMKbAAJ0PFzbTWNFuqeOOVnmJpQzYvZxNHLdTGcod9XD6qTw98FK2sT2iEkAqOYp4hgHbqDHq6oJIB8TO2+zOfaI8TN1yhn1O+AFxcbKsBQoKfcMxaF3a/GU0qEquoKJAYbxuPD8jB0UmbxGM3/aeJiFolG8ojOlQ3m4I6h/vCLRt3OpQ40EUG2ksynZZK0m1mBIYgl9x5QrUt1Jlk5SQWcagB7QJpcOJ4nW126xNXrmrZpqrAMBkAe76JuGbWJkcyLBPFcGueMBEF1EhBzqW2ViCCxsb7r23R3s0mVUVXaSs5QHOdaU3LlOUe/laB+ystMpc1dWETcwSEApEzKxJJGaw3aQwzsSpie6CjgybA8Ql23D1PmBs8YN7gid08iqTDVolS0lS7no5towAeE3aitRUrGYujKkOos5SSQHBveC6KCfUAqlkqlkWznIFlL6gPb2awAm7A4hMmiZNMgpBskTFskC4AGTi14IH2LCG5nJM9Ri1NMm9uZqEqQlaQG7wdLZXUwBBGnFRi78uR/wC8k/1SvhEU/Z9KpmabLkkA3AASkixL2ueZj7/D1N/IR7fjEUFOVmGEYfnIKvD740PCpQAAFoWsHpywaGmhS2vlCuo1T9Q/c7y8Fpw6dsLaCPSVWgNtbLelnjjKX/tMEJUzR26xWxtIVImjcULHqkwK8g+KJSw2mlZlBI3+7fDxQoSlIbg0LWDSgkZ1anTkIMSsVSmG+0dR3km0cB/KHodMWs3HiU00IA84LU81mEKVHiyeMGKbEUxm7k06MphmTrQInhK+8SSN7Hgfyiti2KiXKUrgPbAfYuu/7az4nP8AUXJHRV+hVwgrHZtCMeEw9oFFLOGAYku5vd4I01GmYbFjvbdzED6RIlzeyX3b9w7grh0NvUQYqX8aAErSzpGh5/nB+OUE4wFxWyFSfFcblDfCjiNWqbOCb5UXPXcPxjRcNq5dTLKFs+ik70niOT+h5GFerws08xSFCxJUlX0h8RpFHtxY4KY35o8VRuALGI+2ctoedoPUmDKn+Hujeo6eXGIdqtkpkuQZiFCZl8TBi3FnOkQGEi1YytBq1DsvTGfOSAWSkuo8uHnDPtRNXI7JMhKVKmqyB3sqxFhu19Io/s9oTKpwpXiXc9Dp7G9INYrOSFylqvkKgORWACfQEf6jDDG02klI8F/2VujlFKUhRzK3nRzvbcOQi8lVmJ19YpJq05Sp7M8Q4VUdo6zZzboNPxgqAquIbLhU5FRKmrTNSWVmOZKkFwoBO48N0XJtQiWLkADUk+8xcq6kIlrWdEpUon7IJPujDarH505W8k71EkDoIuGudwUEgLR8Q2rQkHIR9o6eQ3wq7QY18oyFVkIdn8SlFnLbhYQuTpoQM0w5lcCbDrw6QuYliiphNyE6cH+A5esNQ6ck2hueieI4/cS5bAEhyOvHf7usEDMhMlm46j3wymbCPbEYaWAePsnNEcO8lbMyC2H4Y7FZYnRP93wiLZ+lSU9qverIjqxJI5sD6Qx0lKlQcEhycr8BvjKbGnSUZwLEykmUshTJcFkhg4DFmG+1txglNqklJvu4jTj0jC8TxJZmrOcvmOhIHdJAilLqVh8qiMwYsSHHA8oeZLQylnRWbC1hWJy1zFIMxiSFAH5zhItzyj2wU+Vnl6iMTBJ1ju8d3/gpMV80/wCAy8yAAwVufQ9YKrmlBZaSk+zyOkQYdIAAax/W+DoLgJWMw4GFgE5aAT8TA374pYzjBEhY+kMo6qtH20+CiUDNlE5B4kv4frDlxEKlPV9qsEnup05neYoNwN9EcNaW4RjBUhIYJHpDFJUk6oSR0ECKJaeUFkCwIiuSbtQ8qZOEUi9ZCAeQyn2NEydlqc3llaDyVmHop/fFMzmMXqaqi4zgoZc4cCUvbVbKVK0NKKVpBch8qi2jA29sLZo5shQJSUkMbi3rvjTZtYwfdFGoq0KGVQBGl44kDAV2OJ4oZKmipkOnxoDjiUDUc1IJPVJBgxgeJdsnKS01Fuv1T13Hi/EQMoKBEteaSvKXcDUAjQ/geRiHaClVIIqpCbA99A3byno1weA+rBWOvIQJGgY/ZGKpKpcwVEkd5LhaOKTqG36enSDuITRUU6JiBmHiF+8G1S+8j2jnFDBsQl1CAt2zC/lvbiGL9PMzE/JJgSf4E02I0Qs6Nwvp6bxDDR+yUe7PiEbw2tRMlpVLYJZmtZtRFPaTHUU8klV83dSn6RO4CKFLRrlVJMthKmeMGwCvpJ6/rSDVZgVNPtOlhZ0BL5h0INvKCC6S7gAVSwqrJswAb2xUlYXNUD205LlaiMrqABNk3Z2gfhGCzpVRUISmYZKSMiiDlNnsTqbgW4QfpaOYs/RTx/LfuixAtQuhQo7NgtVtbC7coo4LjSPC4cEhuN7xb2gKaWX2ilWJbTe35Rl8qnXMmrWlwlRKi5YDmXsIs1tqtrSNssVBp1SknvzGDDUJd1E9QG84y+urUSAwYrP6t8YixjHkywZck5lfOX8IVZ0wqLkueMaOn0xq3cEB8mcLqsqlTC6vIcPz5xVMdKjw++Hw0DAQwvEajqIOZ3LC54C59BAanS60htVJB9RGrUuFol6JSIxO1xZZ5+y0NGaBS1hxnjIkpaWCWdgxWwJ4nf6wzz6lZQoS2zNkQdwI1PkX9BH2KUpOUiwBvccLe2F/5cqTcnMkO4F2vfrGUBhOXao/4Pm/OWgf1GO6nY2ehOZJTM3kJsryB1gtL2rlEXL8uPJo9G0kiaQjMqSo27zpHwGu+Oorko9kxYggjUGxHUR7lhn2tkPLTMJSpQUBmS10KFgW4FvUwrZ4G4EFWWsU8sAhvdBALHTpuipTjuju3ieWoaXB84m1arUGKgGTMBuClQPQgwgUWzIyd0rduTQ57QVWWSveSGAG8qLQMwqQtnWpuQv7YEXG6CYZhtpPmTlSV5VOOtvSDuH4rmENU/DJU5OSYl+vvBhEx/AplErMl1SSbK+jyVw6xfar72vweKYUqeLkqVZxC7h1dmEMGHzt0VtULSFLNX3X3QNWC7RerQUv9E68jFGSXvwaI5qRgWrNLSkmxg3TlhkmDMlQYj6Q1DfWSbjpFDC3UoJAcnQQxYjgE3siQUqIDsklw28OLwaMHiAl5HNva4pGqJCqGc6S8lZzBQ0SdygOG4jlyTDfRz01Mrs1hKk2dPBw9jw0IgJKqkTkGTNbmW8JPz2+ifnDz4MGw+qXQz+zmP2bsFPoHfKToRdwdz8FFjMcPJBlYTjmFpM0BSO6GKWBSOWhHKJMKrs7oPiTx3j4iBdfiCEpRMQe8nxJ+mjeOrEEdYDV+Ls02QqzuNNW8Kt4cHTlBy6koGE4WgJqALAx4ZyUa6nQCMpkbUz3ItnzEFwfYNIt4tteEIuTna/F/wAIs0gqhaQmDbDFkKlKQtQCXBWo7spcJTxU4EZTje0BmDs5QySh6q5qMDsSxaZPV3yWGidwijmjR0DWvcTyH8oOotoA5lfExwY9MRqU0ab3taLKWAtff8iPPxjntfZHpVAfqYv9kTY5SUxZaPtJf+oRpWJbRy5b3vw1MZiDE4mDneM7tAd6W93nimdO5rb3GkwYjtTNmBh3B6n8oAGqUCWUb631j545Mp4TboZz/wACmPqI+qlOJKO5PVrxPLCZxTmUlJUSkkvo1lExR+TmOkyCIv8Ap+o5MKkaqPqi0t00xYhlLAUOGUEhvSKXaRGkR1aBns7U/wChVjqov9ltiCwA0aOpsw7hAUVBJf2/AbovSphyuNeB3xn8U5wQnaClnzSgSwyXdZcDdYN+PSO5NDPlpcJCm3JVf2gPByVOB6+2J2ivdq/emqpAqLFsxYpIO8EFxBVaUzEFCg4UGIO8GOKlIPiDfWH4x9ISNynjsqDXELOcSw1VHPylzLJdCuXA8xDHhU8Kg/jOHpnSylQcbuXMQi1EubSqyK8J8KhoofGKkZtGDt48U/4RRyqlRQsnKliWLEubB/IxZ2i2UlyZRmySoBLZkkvbRwdfIwrfswrSaiaCdb/7fzjT8al5qWenjKX6hJIhtkTXR8MrPmleyWrxhZzsxOzVBH0Ue9QHxjTKVbb4yv8AZ6oKnTlcpY9So/hGolbIUXdkk+ggkApiFq8y0skxGUrtCtGrk26xNPmidKAUgEgEb3HAcwC7Hdp1I2AAgXWryLBG+xhRppPO/qwh2HVMz+EblDFL/QdiOYD+nSCGGUKkzVAkFMwBJ+qtPgUB1t/qMc0dVLC75UqzPmNrMxS+hS246RXxLaKVKIKVBRzh0guWDubeUMtNjKVc03hVcdrUyDlT/EIvy3D3QtEFRJUXMXcarUzpudDtlSHIYkh3LecQCwirnE4UhgGVQqAAW3xE8eLW5J43Ecv7ffHptJF3UQbz5rImdveSvX+BiFUSv7bRGoR2qFsVG4Kh3mOo8OsexjVlNXhdCJUx52Tbx7fhHQEOQSMb/kUJ8bjwClQIlSiIkzAP+YlFUOHtjXZrdK0Zf6H4QDBLyCkCI8yR1IqQogNrz5R5OqAnp+t0OMnheze12EFzXtdtIyuckeZYqKxDW0R/LzwhV3aWmHP0KKIZOi06gqc0GUJO4vC5Qq0aGOhO+PDtXpCpkr5X/DlFtE3T9foxHMlg3iIBv1+riLqt2rkzncRQXRMXQW5RYkTdx/5jopa8DcLV2urC6p1HQhiBAbFqHtZa5Z3Ox3gjQwdlh+UUpgPaK5sfZFDilYHokrYCpMmtWldjp7w/tTG2yKtC0G4Ygg9CLxi+1+CzELFRKBChq3D8Yt4BV1M1DLWyeAs/U6tDLZg0IM0HeHeCl3D8ZVRzVpuUlg417pOUj1MOdLtsZqDLQFFwxUQwAOrcTEdXszLnC4vAg4OunJYZk+0QPvCG0EXu43mzxRgKzb4G4wuxitIr7tH1dUhQaBNRHCiqFMMxYxHU4UDZot4em8F5kq0EQyk40xQWMQ18xksN/u3wexiT3X4QrVUx1ctIe0EPeyi+AyktW/ZH91CR7LjpHx5HmI8FvL3R9fq1x0j0yyF8octffHMegcN9xHxgUwtq5QTN3WPY8ni0exjPFPKZblqI0dIJs6UgkgLJBIZ9CbODDgjYunDOqaeq0ActEiFfDQ06lVxmSx/UQn8Y01aXSr/6AsfaufeExeEMo7hZSuvkkY8bTVhBJ2xlKmUpeWYWTm/iFrdICLwymH/YJ01nTN4HCNBr0kS0MbKsRuI7KYdDbUJ9IWUmYUEgaJc91PA8ukL6x+xwDSB5A/ykO9mcaDj+6z2RM7MvwKvxEVKmeVl/ZEtellEcz7zFYJMWMzgzu7xdrc2gndzpcx9Hqo5eBKyeqIqG89YP0GIqSwVC7hylDUH2waQkHcYQpalptp5+YPEin19YXsOmkFrwclTCbHyMXuwq1S9Wkbtd0eiYd8dG9mvxiNIO+KlWCsS+dojCf3hvwjpKzv8A+IqBZzOIG7iFZqI1IBDG8CxQ9n4LJO7gYuhRN49WkkNujiLXA1hQ5yBpHyJoNiNY5lrLMXcWjhdjEhQheKbPomHMjuK5b+ohbrKRcqyhbjuh3E2IpoSqxi+3ou7w80pYaRBhUwER9UYQA5Rbluin2v6+MRdLjnKHYzNZC+lvOFED2++D2OTXYPc39IDLDx6LsuKot/U/wsbXSXJt6KLr0Mc6eXuiRh0f3x4fyMaSTtclPm1xHhj0e73RDMF4BqJO7aDVojW7l9NFjHCdBEqEkxyZCki4893rGZLk7gEVmMIyju08qb9Cag/0rPwh4VtlRjRRPdKBY6cC5ELmzS5KqXJOUjxnurLWsQfbFmcmkSwSae5uQQcoYly/MAecBbIWk0EzNo2Tta4ngEXXt7SsxSpQSQw7mjFP0+BMDJ23FLlKUSVgEZX7gHsUTpE2emErOES3yh0gCymuH6wKTXUtyS6+Us5U8kgj2x3eOeaoHyVB2dCyiXIJNpc5K0h0kkvuuTFZVEeOkaTsTgvyhfaomS5ktKiVIfvodJABQ3G76QF2kpEmdMKLJCiA2ndOU26gmBzRGNm48b4JzSui1EzoWi9rQSR96r780jz5bfCI8w5QYmU/EcT+cQfJBy9kAEgRpNE4Owv0rLnJV4VJPQgxJGYU+aXcKKS24tBShxuoRd8w4Kg9LPT5HkKsratXz5Y8j8YJUm0khZyk5VcFW9sRS5GI+iNE5J0UD5x2I5cvXjyK9dWolJK1qZI3wGTtfIuVEoSNSphrobE2jl1YtJ+Pk/K59z4zvPKOJL8T6mJMSmCZPmrTcKWSIr1NfLkh1k9ALx6APayJpd0H8LCLXOkdXU/yiMoHifUxclyn1vCivbaWnwy1HqQPwMWKDbQrLdjbqfhC7tTH1RhC9N8unHAekWEU/KJaNlpSoaKAPrEtdmRKWtIdSUuB+uGvlEOeKtWDTwUQkR4aYcIzvFNqqxJLLy9Aj4QJ/wAaVr/xj6J+EB78dETuitVXTDgPQRXmUw4D0EDNicZnVDiaQe64PdBdxa3WKON7Z9mpSUSnYkOSd3IRcTirVDEUXm044D0EUpsgcB6QoTtvKgmyED/SfjBDA9oZ05YSuWGO8AiCN1TVV2nciM6SOAhBxmX/AJiZ9of7RGlT5cJOKyh28xxvHuEdrngRj7+xRezoTJKQOnuEIkSCdA5g0heUM125H1EdUMrOcg1ILdWJFurDzivJlLmzUSpbBUwhAcsFFRsCfZGb9S7gFs/RMbk5VappApClIAcWswu9+XpFPDcPUteQJLkF91uN4PjCpctX74qzBwU3Sx3gjXWDkh8hTIQhGlyLczbUwfui4Au5JSg15AQjMJCVSpqCFgutBUoFyH3BgCGOrQMpZssomzPk+ZKCly5ZOcslIddzYnR7GNNOHfugajvHIy0kMMqQWJJfKACSBqOVoFYphcooTLkyQulmd4LSD3jpnCk3BDMCd3FzCkpEWU/CHTjaKx1Sls/iEmTPlqlzFoWFAZiSLEgHM1svEG3GNP2s2Wk5DPkNkUGVlJUCVKGQpZ7OW5CMrx7ZWfTqKghapNiJjbiAbjiNDFKgxqdTn9zNXKJ1AJAPVJsfMQ2yNuojJe77WkXSzaeYOjxXEDgR4+x5K/VSSgkaG8UnMXa3HETTmKVAnUBiH3sSREPb0/8A8j0lf3Rms0kh6fuPlegl7S0wo2fIE+y0JIBjzO55aDnzijUifJKUTpZQVPlsC7fZJEcDEU6PcQalh2EUyiCfyBDNl8/fC6ivFjzEG0YiFA5XLcLs97xwBRGEJW2smqRMySiUBIckEglRvqNwDesQ4VtNXqTllzCQNTlS/qRHe0MiaqYpYBWlZ0SlTpZIuToQWVzingOcPkAI6t6c+UBeXNJRQ1jiEamSZipks1k5SwojKFKADneAGGrRxjdOAoS1pzd4Kc69y6er6eUC8bolzkImSj3pSsw4t84AbunKCU+pUuYFKYgBKQRfXfz3Bh6xMI3PBUTf0MI/CpaYPcaF/fEO0FGOzC2SbXfUFzu6NFqlA3aX9/6+A0i/V0ktUg9qvJmcIZJUVKA0YcyB5xtastEAJPRefgvvjXis9pMGmT82QWAJ3Ab7B9T0jvZicQtgpQe1rW5wxYDhijNZco5WWl8ujsQb6F3vraOMJ2fmyl5pknPluySwLcDv8o82Nc0SOa9wrFflrW+mdtDmg87WmUdPlSlOrAB+LDWLU2iTMSUKDpVYiIsHqUzpaVpsDu4R7tJWqkU6lp8RISDwdy/oDGwJ2Oj3jhSUZE4v281hW0KT2qkgaFoCKkF7w44nKXPTmKglyToXPUwKk4Jdyu+5r+rwn9UxoynjpX3haD+yqjSada8rKCsr8mBhb/aFSdnOUkE3Ls72N7k3OusEtjsQmSKgJK/3RbMNAynD5eIN4YNpMKl1Rzq7hA8QuWHEG0MwvErbCVnjMbqKxJaC+hh22CSCouDYPrZ90fT9lZ+c5JaijcVGWknmz2ht2Zw1MlOWZKZZDkkpUSNO6oaNa3MQUNyLQC4kKOeiM32hrMtRNSAScw/2iNQrZbEjgYzbF6UKqahiHScxF3PdTYNyvBdef7QPj7FF7Ja4zlrTWPcIbh1RN7VCiSlIUNGDNv421i4KvslpmJIK0KStO+6SFB+VorSQz9D7Q0fLp+6FA2NvYD+PsjH3WvRnTEYu+eVrc6TJxGUKqSn9+gAzpJ/iNvIG8hrEajnFTCVoM+VlTbOix0PeEKWz9fMkLlTELIUVEHgLWB9mvHnGibR4QkgVMghlALmITql9VgagO4PAj0fim3ikpqoA04NrQq3Z2nmylS1IZKxlU2rHxB+YcPzhZ2o2bVJQFU6imWgAZHypSBoRdgBHGC7eskJnoKiA2dLOpvpJLX5v5RS2q2rFSgS0IIQ4USohyRoGFgIGYi7BSkZex1hXsJny1SVSZqgpanyqLZLgDKDx1tv9YoYvsmipWuSEoQZctICihJK1KJUAskaa6aPCrVV6UJOa9vDx8o62P/aHlnZKk5ElkiYS4AT4QstuFnibEZDbTl77J5qrL/ZuCT4z3imxCU21YXIDhol/9JR/OX7I0vCKyXOClSlBScylOCDqeW43MXezixdagwx8KWfbK1i6iozrUpYlpLZmLKVYt5P6Q3VFHLX4kJV1SDCt+zqnaQpZ+cph5P8AiTDe8ACQKFTNnaU6yJfkAPdHc+rp6WWASmWkWA3+Q1JittJjAkILa/ph5loTFlU0AkZpqvnHcH0A4CKSP2osURemCr2zkkMZUzsyWchLdWzOPSAtXRpSTNk+FXebcp7uOZ9vW8DKyR2ammkzFbgBw4AW8zEE/GpklASqTKUhaiO86lJcO3BrEvuMUbIDhyK6Isyxdy5ipc7tEEmROIBTrlXx9BfpEk+TkWRuVdh4cqgC/m5sNWZjA5FUSUMAApRUwDNkLP1L68oYDQ5pZVfioDUgOWHm0EhcGv8AuolaXxmuR/8AV5RJYM73N9d5374IT/FSngpY8z/zFGm5/DpbdaLdapkSlfRnD25fgYf7VZu0ZHh/1I91jaJ1ajz90wGPkiI80ehcfLKK9sCF1sQWExH0VqHoo/EQQ25T/lP/ANE+5UCNlJjVM9PFRPqlJ+MGNtT/AJNX2kfjHvNE7doj5+ufdeccNupHl8LLE+AefvMQoETIPcHn/uMQPCL73FabeAV2k/iD7P4mHSf4f1vhIpj3x0/GHOavueUbehP9tY+u/wAldVrEFUe9LPNQ9Q//AIxItd4grFfw/t/+CodJSIVbEfEfL3CMx2g7tXNI3s/9IBjTcRPePl7hGd7Q0w7Za1kkEhkp6DxKOmkRrcwt+/sm+yge/cRyHuECSq7QfwDCDMITMSQnxD/S9uIdx6RXoqxiyJQA8381Q2YfPSnKs6EhPFiePDrGQQAOK9IHE5UlDL7JQDDKNUkWbg0OFNIIpxNlgkgmwupKTqB9JO/LqHIDgsE/GalOcsbPx4+yI6jbGZIk5JJD+FzcDeWHGE4i4PNK00Ze0bONq/WSQEmckNLz5D9VTBQHQg26EQHxHExLsfH9AeIfbPzOni5DWFqZjU5YIWtSklWYgktmYh24tHOVvf63jUE7nCkrJpS3PJWZk5UxQf00H65m8GaDBUm6yDyHxgHKU0MGCypiiEgF1EBI4k2ERShopP2xEkS0TShLDupB6OT7x6wa+UfX9sUkyewlplAuwDn6Sjcnp8Io55n0E/1flBQKFLuOV5gsjs6aUnk56m8FDVZUFROkCanGJKBlBzNYBLnTpC3tHjc5SAJUvKj5yiXI6j8dIocZWSM4CH41iBn1GUGybn7R0HkPfBbDJWW48TMOQgDhlPk8Tubk7yTxhikps+ghF7tzrWnGzYyl7X07pJQxWxufZ5Rn+MBeZKlqf6vBxdQ6fjD3NnKJCEan1biYS9s8NMqdqSVsOgCUkt5vBGsJBKHJIAQOam2akFZzHoOQjQqaSAhoUNlZBCRDbNnAIjhkq22ggQspQ5n3xYrb06vqqQr3iB0ieFEqGhJ95gh4pM1P1X/pUI3tS29LXgPZeZjdWpNdT7owhbgHlHQVA2iqQZab3yj3RMJ3I+kfLHREEheya8ValwdeWtV9YJPqCPwg5tYt6RfVP+4QsU0z/NJXdmSD/UYYcfddPMSASWFhrZQMew7JBOlcPz/ELF1LgNQ0+Pus2Qe75q/3GIYuycOmlwEK8R+aTrfhziUYBUH/ALa/6TAzG48k+JGgcVUpld9PQw3qV+7/ANP4QvU+Cz+0H7tWnBhcwa+a3kddRujV0TSGUVl6whzsFElLvEFWuyPt/wDiqIULJAdgeZaOJ7kpAuxKi12YEX9fZDhISIava9V/Ie6ELGZqjPmJSnMdAAH3Avy01h1q5r+ggQwzmz7y2ptrbfE6wXA385J/sVxGpeBzHuEMrcPVKljKnOmzrTe+/MNUnkYHoxjKlSW8QIbqGhtwhQnk9mpyLZy4UoH5k1GhtoWhe2gwFSVZkjy3eRjCIs2V6x0Qq2IJNxBSt8WqWuQZYlKGhJfmQdYp/wDS5xGYSllLs4Dh+EViCCxBBG42MMNjFWFlmd7HZRKRhkwnwuONm9YJSMHJutTch8YD0mJLRoXHAxfTjqt6RF2tpXfOHikbkUqE6JD8Tc+2LKVcIAJxr6vthp2SlJngqVY3COGZLEkjf+Ri4FqthOFWvtkJsRYEcRaB/wAkV9M+pibEMRyht48TceUBP+qHnBlyKS6EDpEqadLaCFVOOz28f3UfCOTjs/6f3UfCG/0ubqPX4WB9UzoUfx2kp5MqWpASgqCgUvoZeW4B0sRy0inQyJ08AJTkR9JWp+yn8TC3NrFrniYouoJSASEsACo+Fm13tBdO0NQNJn3Jf9sU/R5LskevwiDtH+naLTdTUMunQValnJNyTGZYrUGqqidUoJHVR8XowHkYJYtjs9aCFTLX+agbuQgJQLKB3be33xZ/ZU5bQLfX4URauPfbr/PNOeFyQlIihtNiWVBSk3VYfH0genE5oFlexPwgVWzitTqLliPUMYHH2PMDkt/c/CYl7Qj24B9PlFcNGVCU8AILU832hvIwpirWND7BHacSmj53sT8I3PpSWbTXBedyHlw6p3oVJRogeZU3o7QTTVvbKkeT+94zkYxOHz/up+ESJx2f/M+6j4Qr+lRA2GtR+/kPFxWjylB3YPx3+sW0TozD/ENR/M+6j+2OhtLU/wAz7kv+2L/ROHCvzyXbitR7aPjNjMf8S1P837kv+2PFbTVX837kv+2K/RP8PzyU71pa58VJig7sH4sH9Yz07S1P837kv+2OTtDUfzPuo/ti30bvBQXFaBMxCYNJix/qV8YHVVWpXiUo9STCavHZ/wDM+6j4RGcYnH5/3UfCLt0hHRUNlMk+ZAuZNZTiA68Um/S9ifhH3ypZuT7BA9Vo3yMABHH85J3s2UQSlzunL7hM1BiuVWYi51UAHIvrx1g0mvlTe67ksADreM9+UK4+6LWHV8xExKkqYguLJNxyIjMPZEp5j1+F6FvbDOYPp8rWKiRKp5LqIyIHAPxN+Zc+cBqjCZNR+8myU95lBxdiOeloTsSxyfMZK5jju2yoA8T7hFyftJUk/wATh8yX/bB/06TqPX4QDrozxB9PlGFbL0ynZCQMpNgAbB+DQFwTBZE8TAtISkADOkMpKlqZJffvLG1ohGP1H8z7qN/+mB1HiU1MuYEqYKUkmybtpqI79Ok6j1+FT62LofT5Xqtl1on9nMWkICu8oEvkBuQG1b3w1S6gSquSgBKUAlACfD3pasrdSfN4VarFJq1gqU5bgnehQO6KU2umEJdXhytYWyHu7tzCOHZsg5j1+FH1sY5H880/Y0LlTsQNYWf+rp+mfSKmJ4tOWkhS3BsbJFvIQJ7Q/oCJ/T5eo9fhSddH0P55r//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C:\Users\Gail\Desktop\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494" y="3932015"/>
            <a:ext cx="2371725" cy="193357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1"/>
          <p:cNvSpPr txBox="1">
            <a:spLocks/>
          </p:cNvSpPr>
          <p:nvPr/>
        </p:nvSpPr>
        <p:spPr>
          <a:xfrm>
            <a:off x="2736850" y="3672034"/>
            <a:ext cx="1906034" cy="188203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best option for one person may not be the best for others. </a:t>
            </a:r>
          </a:p>
        </p:txBody>
      </p:sp>
      <p:sp>
        <p:nvSpPr>
          <p:cNvPr id="18" name="Content Placeholder 1"/>
          <p:cNvSpPr txBox="1">
            <a:spLocks/>
          </p:cNvSpPr>
          <p:nvPr/>
        </p:nvSpPr>
        <p:spPr>
          <a:xfrm>
            <a:off x="5661542" y="2073981"/>
            <a:ext cx="2817628" cy="188203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Research is critical to develop and test new prevention options that offer people more choices. </a:t>
            </a:r>
          </a:p>
        </p:txBody>
      </p:sp>
    </p:spTree>
    <p:extLst>
      <p:ext uri="{BB962C8B-B14F-4D97-AF65-F5344CB8AC3E}">
        <p14:creationId xmlns:p14="http://schemas.microsoft.com/office/powerpoint/2010/main" val="352844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5009859" cy="1242160"/>
          </a:xfrm>
        </p:spPr>
        <p:txBody>
          <a:bodyPr/>
          <a:lstStyle/>
          <a:p>
            <a:pPr marL="0" indent="0">
              <a:buNone/>
            </a:pPr>
            <a:r>
              <a:rPr lang="en-US" dirty="0"/>
              <a:t>The U.S. Centers for Disease Control and Prevention (CDC) is using </a:t>
            </a:r>
            <a:r>
              <a:rPr lang="en-US" i="1" dirty="0"/>
              <a:t>high-impact prevention</a:t>
            </a:r>
            <a:r>
              <a:rPr lang="en-US" dirty="0"/>
              <a:t>.</a:t>
            </a:r>
          </a:p>
        </p:txBody>
      </p:sp>
      <p:sp>
        <p:nvSpPr>
          <p:cNvPr id="3" name="Title 2"/>
          <p:cNvSpPr>
            <a:spLocks noGrp="1"/>
          </p:cNvSpPr>
          <p:nvPr>
            <p:ph type="title"/>
          </p:nvPr>
        </p:nvSpPr>
        <p:spPr/>
        <p:txBody>
          <a:bodyPr/>
          <a:lstStyle/>
          <a:p>
            <a:r>
              <a:rPr lang="en-US" dirty="0"/>
              <a:t>High-Impact Prevention</a:t>
            </a:r>
            <a:br>
              <a:rPr lang="en-US" dirty="0"/>
            </a:br>
            <a:endParaRPr lang="en-US" dirty="0"/>
          </a:p>
        </p:txBody>
      </p:sp>
      <p:sp>
        <p:nvSpPr>
          <p:cNvPr id="4" name="AutoShape 2" descr="data:image/jpeg;base64,/9j/4AAQSkZJRgABAQAAAQABAAD/2wCEAAkGBxQQEhUUEhQVFhQWFRgWFBcXFxwWFxUXGBYXFxcVFRcYHSggGBwnHBcVITEhJSksLi4uFx81ODMsNygtLiwBCgoKDg0OGxAQGywkICYsLCwsNCwsLCwsNDQsLCwsLCwsLCwsLCwsLCwsLCwsLCwsLCwsLCwsLCwsLCwsLCwsLP/AABEIAK4BIQMBEQACEQEDEQH/xAAcAAACAgMBAQAAAAAAAAAAAAAABgUHAQQIAwL/xABOEAACAQICBgUGCAsGBgMBAAABAgMABAURBhIhMUFRBxNhcYEUIjJCUpEjM2JykqGxwRUkNENTY4KTorLRJTVUc8LwF0S00uHxVYOjFv/EABoBAAMBAQEBAAAAAAAAAAAAAAADBAIBBQb/xAA0EQACAgEDAQYEBgEFAQEAAAAAAQIDEQQSMSETIkFRYYEjMnGxBRQzQpGh8DRSYsHR8eH/2gAMAwEAAhEDEQA/AK/r6dLoeOFdwcGzQQaqYhJ7NhKv0yB91R6rmC9R1PEn6CmBVgkKMANUfweCvznvwvekcOtn9MZVJ82p+iH8VfVirVeBAUYAbLw9Rg0CbmurmSU9qQjUH8Wqajit2ob8lge+lSXmKdWYEhRg4NPR1AvlTXEg+DtIXuG71GSDvJOY+bUurfc2rlvA6ld7c/AW7mcyu8jek7M7d7EsfrJqiMVFJCm8vJ5VrBwk9G8JN5dRQDPJ284j1UG1z2eaD9VKumq4ORuuO6SRs6a4sLu8kdPilyihA3COMaq5dhyLftVnTV7K1nnlnbZ7pEHT8CwowdG/Q9RZwTYi4GsgMFoD607ja45hVz/i5VHqPiTVS+r+g6ruxc/4FF2LEknMkkkneSdpJqtJITkxXcHAowdCjBw3MIwyS7mSCIZu5yHIcSzcgBmT3Viyca4uTNRi5PCJ3TTEo1CWNqc7a2zBb9NMfTlPPIkgePDKp9NW3myfL+wy2S+SPCFaq8CQowdCjBw28Lw6S6lSGFdaRzko4dpJ4ADaT2Vic4wjukajFyeEMelGIx2sX4OtGzRTndTDfcTDYV+YuQ2dnZtmorc5drP2XkNskorZH3FGrMCAowdCjABRg4FGAHDBcMisYVvb5dZm22lsdhlI3SyDhGDkf65gGOybtl2dfux8YqC3S9jY/wCK1/yt/wB2f+6l/ka/U7+Zn6CPXoLgQFBwbNEjq2OKN+ojT6chFSahZsrXqOreIy+gp1WJCgBs0j+Dw3DYvaE05/afIfUakp7105fRD59K4r3FOqxAE0ANvSJ8E9ra/wCGtI1b/Mca7/6ak0neUp+bH39MR8kKVViAoAbofxXB3bc97OEHPqYc9b3vmPGo339Rj/avuP8Alq+oo1YICgBv0bPkdhdXm6SX8UtjyLDWlcdwG/mpqO74lsa/BdWPh3YOXshQqwQFAGxh9k9xKkUYzeRgqjtPE9g3+FZnNQi5M1FNvCGHTy8QPHZwHOCzXq8/bm/OyHmc9ngedT6WDw7Jcv7DLZLKiuEK1VCQoAKACgB0i/smy1917eJ5ntW9sfW7Gb/e6on8ezH7Y/2yj9OGfFiWBVpOFABQB9IpJAAJJIAA2kk7AAOJobx1Z36DreMMGtzChH4QnQde4P5NEdoiQjc7DeR/21DFPUT3P5Vx6j38KOPFiQKuJwoAKACgAoAcMFwiKyhW9v11tbbaWx3zHeJJBwjGw7d/uBjsslZLs6/dj4xUFul7IXcZxeW8laadtZ2+ioG5UHqqOX31RXXGuO2IuUnJ5ZoV0wZra4OhQcGrBfNwnEW9qS1QeEhY/Uaks66iH0Y+H6UhVqsQBNADX0iL1ctrDwgsYEPzsmZj45j3VJpOqlLzbH39Gl6C/ZYZNP8AEwyyfMjZx71GQqiVkI8tIUot8IZ8A0AvWnhMtuyRdahkLFRkgYFtmee7PZlU1urq2NJ9RsKJ7llG5pdodiFzd3Ey25KvIdTJ0zKDzUORb2QD41ijU0wrUWzVlVjk3gV73Rm8g+MtZ1HPq2ZR+0oI+uqo6iuXEkJdc14EWqFjqqCWJ1QvEsTkFy550zKSyZ9Bq6RZFSaK0Q5pZwJF2GQgPIfHNc+0VLpFmLm/Fjr3hqPkKqIWOSgkncAMye4Cq20urErqbEWGzMwVYpCzEKPMbeTkOFLdsEuV/J1Ql5DRp7C0Zgsokdo7SIKzKhIeZ/OlbMDLl451LppRebJNZb/odamsRS4FXyGX9FJ9Bv6VX2sP9y/kTtl5B5DL+ik+g39KO1h5r+Q2y8ht0Ttnsbae/ZG60fAWilTn1jg68uRG5V/1CpL5q2arT6csdXFwTm19BKJ27Tt4578+2rkThQAUAFADNoXhUbF7u5/JbXJmH6WXYY4Vz35nLMdoHGpdRY1iuPLHVRXzPhERjmLSXk7zy+k5zy4KvqoOwDIU6qtVxUUYlNyeWaFMMBQAUAOmCQLhcAvp1BuZQfIYmHogj8pccuXeOeyKyTvn2ceFy/8AooiuzW98+An3Nw0jM8jFnYlmY72JO0mrFFRWEIbz1ZvWOAXU+XVW07g8RG2r9IjL66XK6uPMkaVcnwiWj6PcRI/JmHe6D/VSvztPmb7CzyMS9H2Ir/yzHuZD/qoWspfic7CzyIe+wS5g+Nt5kA4tGwXwbLI++nRurlw1/JlwkuUMGB4THZxLfXy557bS2Oxp3G0O44Rg5Ht9wM9lsrJdnX7sZGKit0vZC9jWLS3kzTTNrO3gFXgijgo/3tqiuuNcdsRcpOTyzRphkxWDhmtrgAoAa7bzcEmPt36L4LED9tSS66mP0Hr9F/UVKrEDTofoRcYgVdRqQZ7ZW3HI7Qg3udh7O2pdRqoVrHLHVUym8+BdUmiFo87XEkKySNq/GeeqhVCgKh80buWdeN+YsUdqfQv7KOctE2iBRkAAOQ2ClZybNG4xy3jEhaaP4FdeUBtYou7NgMyN1bVc3jpyZ3rzIuDT3DnOQu4x87WQe9gBTHpbl+1mVdDzJ+2uUlUNGyup3FSGHvFIaaeGMTT4NS7wO3mdZJIY2kRgyuVGsCDmPO37+FbVk0sJmXCLeWjm3Hpi9zOzHMmaQn6Zr6KpYgkvI8ub7zJrow/vW1+dL/08tI1v6L9vuNo+dHRFeCeiFcAK6AUABFAGpeYXDMMpYYnHJ0Vh9YrSnJcM44p8oV8X6MrCfasZhbnEch9A5r9VUw1tsfHP1FS08H6FcaTdGl1aAvH+MRDaSgydR8qPPb+zn3V6FOuhPpLoyWenlHquoqYRh0l1NHDCM3kbVXkOJJ7AASe6qrLFCLkxMYuTwie0zxKNQljanO2tiQzfp5/XlbLfkcwPHhlSNNBvNs+X9hlsku4uEK1VCQoAKAGjRPCIwjX14PxWE5KvG4l9WJeYz38Pccpb7W32cOX/AEOrikt8uEMmH6E3eLzG6vSYI3y1Vy8/q/VSNT6CjPe23ectudTS1NdEdlfVjVVKx7pdCxMD0LsrPLqoVLj8441379Zt3hlUFmpss5ZTCqEeET7MFGZIAA2k7ABSeRhAXmm1hCcnuos+IUl8u/UByp0dNbLiLFu2C8TNnprYTHJLqLM7gx1Ce7XAolprYrLizqtg+GToIYbMiCO8EH7aSbE/pK0ft5rSed4x10ULGNwSCNUEgHLeOw1VpLZxsUU+jYm+EXFtlA17x5oUAYrAGa2uDoUHBsuvNwSH5d7IfoxkfdUkeupfoh7/AEl9Sb6Nuj/yoC5u1PU74ozs635TfI5Dj3b06vV7e5Dk3RRu70uC50QKAAAABkANgAG4AV5DZceN/epBG0srBUQFmY7gB9/ZXYxcnhHG0lllFaZ9IM98zJEWit9wUHJpBzkYbf2Rs27c69vT6ONazLqyC29y6Lg18N/F8HuXyyNzcx26/NjXrGPd6Q767PvaiK8lk4ulTfmxUqsSbuEYtNaP1lvI0bcctzZcGU7GHfWLK42LEkajJx6ov3QXSY31tHJMqxyMzoADslMeWs8YO3Lfs25ZGvC1FPZzaXB6NVm6OWc/4t8fN/myfztXvV/IvoebPlk90Yf3ra/Ol/6eWp9b+i/b7jaPnR0RXgHohQBS/TooN1b5gfEn+c16/wCG/LL6keqfVEZozM1hYz3pZhJLnb2i5nLWIzkmy3HVAyB5qedMuSttVa4XV/8AguD2Qcv4I/DNPL+3I1bhnA9WQCQHxPnDwIps9JVLwMq+a8Sx9E+lKK4YR3SiCQ7FcHOJjyJO1D35jtrz79DKCzHqimvUqTxIsQGvPKQoAVNJdG9VLmewjRLyWPUL7s1zzfV4ByOPEgZ1VVd1jGx91Cp19G48nPbLq7CCCNhBGRBGwgg7jXvrr1PMZigAoAnNE9HjfSkMdSCMa88vsLyXm53AUjUXKuPq+Btde9+hdmD6NozRyyxhVhGVpbn0bdfbYetK2wkn0dw25k+LO59Unzy/P/8AC+MPF+w0VOMIjSjSGLD4DLKc+CIPSkb2V+0ngKbTTK2W1GJzUFllB6UaWXOIMTM+UeeaxLsjXls9Y9p+qvdp08Kl058zz7LZTfUgqeKG/A8GitYRe365odtrbHY1ww2hmHCP7e7IGO22Vkuzr935D4QUVul7Hnb9IN6ly04kzDHbCfitUbkC+rkOI288669HW4bce/iCvmpZLLv9J4sRwi7ki2MIHEkZPnRtqnfzB4Hj7xXnRolVfFPzKnYp1toomvcPOCg6YrBwzW1wdCg4Wrolox5fZYcrj4BZbmaX5WrLqLH47fAHsryr7+ztnjnoi2uvdCOeC2kUKAAAABkANgAG4AV5jKzNcApnpl0jMkws4z5kWTS5etIRmFPYqkHvbsr1/wAPpwu0fsRamzL2orWvSJBs0sPU2WHW+49S1y47Zm83xyDVJR3rZz9h9nSEYinVYgyATsAzJ2AczwFDeFk6OWml21nLZ28LarWUKEsv6eTz5D9nfmQai08FYpSl+5/0Pse3CXgKFxKXdnOWbMWOW7NiScuzbVqWFgQ+cjR0WRFsUtyBmF6xm7F6mRcz4so8ak1z+Cx2n+c6ErwT0QoAqXpZw17vEbOCP0pIyo7Brksx7AAT4V6mimoVTkyTURcpxSE7TrEkknWCD8ntUEEQ4Er6cnaS3HjkOdWaWDUd0uX1EWyy8LhC1VIkKDpbnRFpeznyKdsyATbsTmSACWiJO/IbR2AjhXk67TY+JH3LNPbnustSvMKwoAp7pl0ZEbreRDJXISYDcHy81/HLI9oHOvW0F+fhv2ItTXjvIrCvTJDewXC5LuZIYRm7nwUes7cgBtrFlka4uTNQi5PCLs0HwqIKEg220Dka/wDirldkkx5opGS8Mxn6qmvE1E5N5ly/6XkehVFYwuB2qQcFAHOvSBpGb+7ZgfgYyY4Rw1QfOfvYjPu1eVfQaWlV1+rPNunvkLNUiRtwDB4raIX18ucf/LW59K5bmQd0YzB7e7YZLbXOXZ1+78h8IJLdL2ILHcZlvZjNM2bHYAPRReCIOAFPqqjXHERc5OTyyPphg2rK/eHXCNkJI2ikHBkbeCPrHLKsygpYz4GlJrg1a0ZCg6YrBwzW1wdA0HDpHQKwa3w+2jYZMI9YjkXYyEfxV87qZ7rZNHq1LbBIn6QbPK7uBEjyN6KKzN3KCT9ldSy8A3hZOW768aeR5X9KR2du9iT99fTQioxUV4Hkyll5MWdsZZEjXfI6oO9mCj7aJy2xbORWXgYeki6D4hKq+jCEgXujUA/xFqn0ccVJ+fUbe++LFVCRh0BsBPfRa/xcWdxITuCxedt7NbVHjU+qntreOX0G0xzIisYvzczyzNvkkZ+4E+aPAZDwptUNkFHyMSlubZp1syWp0RQLbBJXHwl5K0EP+XFG8sj9xZMvAV5Wvk5PauFz7lumjjr5luV5ZWFACF0m3iWam5B/GJITbW/NAzFpZB3Lq+OXOrdJB2Pb4csRfJRWfHgowCvcPOCgAoAk9GY5mu4BbD4brFKcswcyW+TkDn2Z0q9xVb3cG687lg6bjkDAFSCCMwRtBHMGvnGeqfVcAjdI8MF3azQH85GwB5NlmreDZHwplU9k1IzOO6LRzKkDFtQKS+tqhQMyWzy1QBvOdfSbljd4HlYfA8zRfg9Fw+3YG/uiiXUi7eqVyAIEPcc2PLbyygz2rdsvlXHr6lGNi2Lll0YTh6W0McMYySNAg8Blme07/GvJnNzk5MuisLBt1g6LnSHiZtcPndTkxXq0PJpDqZjuzJ8Ko0sN9qQu6W2DZzkK+hPLG3AMGit4RfX4zjP5Nb+tcsNoYjhGOfHuyBkttlOXZ1+78h8IJLfL2IPH8alvZjLMcydiqNiovBEHAD66fVVGuOELnNyeWR1MMBQAUAFABQBisAZra4Okho/Yi4uoITtEkqKfmlvO+rOl3S21t+hqCzJI6gAr5s9UK4AtdI911WG3Lc0CfvGVP9VUaVZuiKueIM50r6E8wZuje3D4hEzehEHmc8ljQkH6RWptW8VNLx6DqVmaF+8uTNI8jb5HZz3sS330+EdsUhUnls8a0cG3BPxbC7u4Pp3LCzi7VI1piOzLMd61Hb374w8urHw7tbfn0FKrBB7WVq00iRJteR1Re9iAPtrM5KMXJ+B2KbeCy7G7X8OWVrEc4bNXgXtdbeXrWPaW2H5teZKL/Lym+Zdf7K0/iqK4Rb9eWWBQBTPTm34zbjh1LbO99v2D3V6/4b8siLV8orWvSJAoADQA6wj8E2WvuvbxMo/at7fPa/Yz/wBORqF/Hsx+2P8AbKP0458WWh0W3XWYZb/IDR+COQPqyrztZHFzK6HmCGupRoUAU5jlrHgs1xcnVe6mlkNmm8QxuSWmYc/OKgdnfl61cpaiKh+1c+pFNKtuXj4ET0TWpuMTEjksY0kmZmOZLHJQSeebk+FN1zUKdqMadZnll814h6AUAVr05XGVrBH7U+se3URhl72B8K9H8OXxG/Qm1XyoRdH8EigiF9fj4H/l4PWunHZwjGzM8e7fZbbKUuzr58X5E8IJLfPj7kJj+NS3sxllIz3Io2LGg3Ig4AfXVFVUa44Quc3J5ZHUwwFABQAUAFABQB9dS3st7jS9yO4Z80xcAxp6MI9bFLbPgZD7oZMvry91S6x4pl/niNo/UR0PXgHpBQAl9L75YZIOckQ//RT91WaH9ZCdR8hQde6eaNmibdTZYjcceqjt4z8qZyHy7hqnxqS/vWwh7j6+kJSFOqxAGgBu06/F47OyH5iHrJR+um85s+4fzVHpe/KVnm+nsPt6JRFGrBA26BIIBcX7gatrGREDuaeTzYx4Zn6QqTVPc41Lx+w+rpmfkfHRo5bFrZmObF5STzJgmJPvo1ixQ19Ao/UydDV4J6IUAUz05flVv/kn+c16/wCG/LL6kWr5RWtekSBQAy6GYUjF7q5/Jbbz3/WybCkK8yTlmO7nU2psaxCPLHVRXzS4RE47i0l5O88p85zu4Ko9FB2AU2qtVxUUYlJyeS5ehd88PI5TyAfwn768j8QXxfYt03yD5UJQFAHP/SyD+E5s/Zjy7tQbq97Q/oo87UfqE/0Fx/DXLco4x72Y/dSPxJ92KGaTllw15BaFACP0mRWyiCe8OtHDr6kA9KeVtXVU/IGRJ/2DZpHN5jDl+PkIvUejkUzj+Ny30xlmO3cqjYsaDciDgPtr2aqo1xwiGc3J5ZG0wwFABQAUAFB0+4YmdgqKzMxyVVBZmPIAbSa42kssEvAc4sOgwgCS7Cz3uWtHbA5pDxV7gjedx1ft3iNzne8Q6R8/P6D1GNfWXV+Rj/iniHtQ/uh/Ws/ka/UPzEhKq9cCBq6LnyxS2z4mQf8A4yVLrV8GX+eI2j9RHQ1eAekFACf0tR62Fz5cGiPumTP6s6r0TxchOo/TZz/XvHmjZiJ6jB7WPc1zcSzt8yLKNc+/MEVJDvaiT8lgfLpUl5inVYgndCMNF1fQRsPMDdZJyCRguc+w5AeNI1M9lbaGVR3TSNPSHE/K7qaf9JIWX5u5B9ELW6YbIKJyct0myOJphgb9LB5HZ2tjucjyq559Y+yNT81cx4Co6PiWSs9kPs7sVH3Z4dGH962vzpP+nlrWt/Rf+eIaf50dEV4B6IUAUz05flVv/kn+c16/4b8svqiLV8orWvSJDbwnDpLqZIYhm8jao7OJY9gAJPdWLLFCLkzUYuTwif00xCNAlhbHO3tj57fpp9zynnltA8eGVI00G82z5f2GWyXyLhCrVQovXoYjyw7P2ppD7sl+6vD17+L7F+mXcHuoigKAOe+lOXWxOfs1F90a/wBa97RLFKPO1HWxjJ0FP8LdLzSM+5nH31P+JcR9xmk5ZcFeSWhQBVfTtH5lq3ypF+pT91en+GvvNEmrXRFR16xEFABQAUAFAG/gmDzXkoigTWbeTuVF4s7HcB/6zpdlsa1mRuEHJ4QzTYrBhStFYkTXZGrLdkZrH7SW4P8AN9vCZVzv71nSPgv/AEa5Rr6R58xMkkLEsxLMTmWYksTzJO0mrEklhCG8nxWThmtrgCW0TueqvbZxwnj/AImCn6jSdRHdVJegyt4mmdNV84eoFAELppZ9dYXKDaTC5Heo1h9Yp1EttkX6mLFmDRzRny8K+jPKG7pHPVzQWw3WtrFGfnsuu32rUmjWYyn5sff0aj5IUqrEDdoznbWF7d+s4W0hPa5zlI7lyPhUd3ftjD3Y+vuwcvYUasEDBoLha3N4nWfExAzTk7hHGM9vedUeJqfVWbK3jl9ENpjul1I7HsUa8uJbht8jlgDwXYEXwUKPCmVV9nBRMzluk2TPRh/etr86X/p5aTrf0X/nib0/zo6IrwD0goApjpy/Krf/ACT/ADmvX/Dfll9URavlFbV6RIOtv/ZNl1m69vEyjHG3t89r9jPw8ORqJ/Hsx+2P9soXw458WJQFWiAoOHRPRrZ9ThtsCMiyGQ//AGMXH1EV8/q5brZM9OmOIIZ6mGgTQBzFpNe+UXlxLvDzSFfmhiE/hC19JRHbXFeh5VjzJsZuhy96vENQnZLE6ftDJx9St76m/EI5qz5MbpniZe9eIegFAFf9NVnr2KuPzU6sfmsrIfrZfdV34fLFuPNE+pWYZKPr2zzwoAKACg6T2jmjL3QMsjiC1T42d9i8tWPP03zyGXbz2Ge69Q7q6y8hkK3Lq+iNrG9JkERtLBDDa+ux+NudmRaVuR9n/wBVmuh532dX/SOysWNseiFeqhIUAYrAGa2uDpLaJxa97arznj/nB+6lah4qk/Q1WszR0VguKrdIzLvSWSJhyaN2Q+/IHxr56cHB4Z6cZbkSFYNGCM9hroHPVpo6Y8YS0I2LcjLtiB6wH6Ar3ZXZ0+/0POVeLdvqRWlV/wCUXlxLwaV9X5oOqv8ACBTtPDbXFeguyWZNkUTTTA3aYjya1sbPcyxm5mH6yY+aD2gaw8aj0/fnKz2XsPt7sVH3FGrBA3w/iWEs26a/fUXmLeI+ce5mzHaGFRv4l+PCP3Hru1+rFCrBA19FkRbFLYgEhesZuwdTIuZ8WUeNSa1/BfsP0676Oha8E9EKAKY6cvyq3/yT/Oa9f8N+WXsRavlC5oXhEbl7q5/JLYa0n62TZqQgcczln4c6o1NjWIQ5YqqCfelwiIx3FnvJ3nk9JzsHBFGxUHYB9/OnVVquKijE5uTyzQphg38Bwtry4igTfI4BPJd7t4KCfCl22KuDkahHdJI6ehiCKqqMlUBQOQAyFfNt5eT1sYPuuALnSDjQsrGVwcncGKLnruCAR3DNv2ao01XaWJC7p7YNnOQr6E8scdD8PW0C4ldlkijbO3RfjLmTaMlHsb8zx7qj1E3P4UOr8fQorjt78i+bK6WaNJEOaOodTzVhmD7jXiSi4vDPQTysntWQIvSfC/K7SeDi8ZC9jDah+kBTaZ7JqRmcd0WjmRlIJBGRByI5EbCDX0ieeqPJMUAFADbhejcdvGt1iRKRnbDbj464O8Zj1E7Tlv4bM5J3ym9lXPn4IfGtJbp/wRmkekcl6VBAjgj2QwJsjjHDZ6zdv2U2miNfXl+LMTscvoQtOFhQAUHTFYOGa2uDrGHo+j1sStB+tz+irN91T6v9GQyn9RDBoBpcLW/mWU5QXMzkk7kkLtqv2A55E9x4VPqdPvqTXKQ2q3bNp+Jd9eMXBQAq6VYSkbviIB62C0mXIDPXOqSh7xmwz+V2VTTY2lV4NoVOKT3+hzyK+gPMJfRPDPKryCL1WkBflqL5z5/sgjxFJ1E9lbYyuO6SQaW4n5XeTzeq0hCfMXzE/hUHxo09eytILJbpNmnhNg1zPHCnpSOqDLhmdrdwGZ8K3ZNQi5PwMxjueCZ0+xBZboxxfE2yi3iHDKPYx8Wz28chSdLBxhl8vqMulmWPBC3VIktboviWy8mLqDPfs4TmlvFE7637TqveCOVeTrJOxvHEfuW6dbcebLarzCsKAKj6XcOkur+0hiGbyRFRyHnnNjyAGZPdXqaGahXKTJNTFylFIVNM8QjQJYWxzt7c+e36e42h5TlvA2gePZVeng3m2XL+wi2SXcXCFaqhJ9IhYgKCSTkABmSTuAA2k9lDaXVnS8+jDQs2KGacDyiQZZfok36nzjsJ7gOG3xNZqe0e2PCPQoq2LL5HuoR5hmAGZOQG0k7gOZroHP8A0laVfhC4yjOdvFmsfJyfSk8dw7B217mjo7KGXyzzr7N8unB56O4DEkXlt/mLYH4KLc90/BVB9TmezlXbbZSl2dfPj6BCCS3S4InSLHpb6XrJcgANWONfQiTgiDwGZ4+4B1VMa44Ridjk+pY/Q5pSCvkUrecM2tyeI3tF3jaR2Z8q87X6fD7Re5TprP2stSvMKwoAo7pb0XNtcG5jU9TOc2yGyOXiDyDbx263ZXtaG9SjsfKINRXte5eIi21s8rqkas7sclVRmSewCrpSUVlk6WXhDkltb4OA0wS4v96xA60NseBlI9J9ueX2b6jbnqOkekfPzHpRr56sU8UxKW6laWZy8jbyeXAAbgByFVQrjBbYiZScnlmpWzIUAFABQdMVg4Zra4Aa+i9f7Shb2Flf3QuPvqXWfpNfT7jqPnQqA5+NUpdBRcvRbpYxtZBduBFA0caStv8AP2Kjns2eceB27s68jWUJTWxdWXUWd3vFlA57Ru4V5xSBGe+ugVTpt0Wlmaawy25loCQoz/VMdg+afA8K9PT67C22fySW6bxiLmj1jLh0F9czo8UixeTQhxqnrJiM2XPfkANo7afdONsoQi8rOX7C4RcIykxIDCriYfOjbCJurubuGMvKkZhtRsAMsmwvm2QyUZbc8tpqDV2xzGDfTllNEHhyS+gyaJdFQRhLfMJGG0QrtXP9Yx9PuGzvqe7X5W2voNr02OshaxLQnLFzbAatux6/W3Bbfe/dkc0HhVENV8Dd48e4p04s2+B76PYz5Zj1vIuyJTJHAo3LEkEwQAcM9/jWbauz0zXjyzsJ7rS768cuCgBN6QI5kUyWkMkl1JGYFdVz6mPW1pGB4McwB3Z8DVWmcc4m8LkTdnHdXUqSDQLEX9G0kHzmRP5mFet+bpX7iPsLPIYML6I7uTLr5IoRxAzkb3DIfXSJ/iMF8qyMjpZPksfRfQe1w/zkUvL+lkyLD5o3J4be2vPu1VlvPBVCmMOBmqYYeVzcJEjPIwVFGbMxyAHMk11Jt4QNpdWUv0h9IZuwbe1JWDc77Q03YBvVPrPYN/saXR7O9Pkhuv3dI8ELo5gMaxeW32a2qn4OMendONyIPZ2bT38MzTbrpOXZ18+PoLhBJbpcfci9IsdkvpeskyCgasUa7EiQbkUd2WZ45dwDqalXHCMTm5PLIqmmD7hlZGDIxVlIKsDkQRuINcaTWGdTwXnoB0gJehYZyEuQMuSzdqcm5r7uzxNVpHX3o8F9V6l0fI9VEUGviFlHcRtFKoeNxkyncR9x7a1GTi8o40msMrrGtFpsMgP4KhLu+sJZywaeNDuSJSBkN20ZnZu4i+u+N0vjPp5eBNKpwXcRUFyjIxEgZXzzYOCGzO8trbc69aLi13SJ5XJ5awrXBwnsF0PvLwjqoH1T67/BoBzzbf4A0izU1w5Y2FU5cItDAOiuCGJxcN10roya2WSRawy1owfWHtHlsyrzLdfOUlt6IrhpopdSmsRsmt5ZIpBk8bsjd6nLMdh3+NexCanFSXiQSW14Zrk1o4enkr+w/wBE/wBKVvj5ndr8jzpq4Bjb0Z7LqVvYtJ2/hA++o9b8iXqh1HzP6Ciu4VYIGxT1eCHnPfgd6Rw55/TGVSc6n6IfxV9WfOiunl1h4CKRLCPzTnYo+Q29frHZXbtJC3rwzld8oFxrptar1K3EggklgjnCybAqyZ5Bny1Qdh2GvI/LWPO1Zw8F3ax6ZJ61u45QGjdHU7QUYMD4g0lxa5QxNPg9JIwwyYAjkRmPrribQGsuGQg5iGLPnqL/AEru+Xmc2ryNiSRUGbEKBxJAA99c6s7wKePdI9jag6sgnf2YSGGfa/oj359lVVaO2b4x9RM74R9RN0x0pmaxDShUmvQQka74bQZZgsdpLnLaeB2AZGqtPRHtenVR+4m2x7OvL+wq9G8yx4nbM7BVDSZsxAAzglG0nYNpFV6xN0tL/OomhpTWS/Pw3bf4iD96n9a8Psp+T/g9DfHzPVcThKFxNEUU5MwddUHkWzyB2j31zZLOMHdy5yeX4btv8RB+9T+td7Kfk/4Ob4+Yfhu2/wARB+9T+tHZT8n/AAG+PmegxSDUMnXRdWpyZ9ddVTyLZ5DeK5slnGOp3csZyRN5pvh8Q867hOXBGEh9yZ0yOmtf7WYdsF4injXS/EoItYXkbg0nmJ3gDNj3HKq6/wAOk/neBMtUl8qK00i0mub9s7iQsoOaoPNjXuUce05mvRqohUu6iWdkp8kho5gcSx+W3+a2qnKOPc90/sR/J5nv5Ehd1sm+zr5+xqEFjdLgjNI8ekvpeskyVVGrFGvoRJwVB4DM8fcA2mmNSwvczObm8siqaLCgAoAzQdLa6PdKrtYWkvGXyKMZdfKSshPBIjl8N/vbwrydVRXuxX83kiymyWMy4G3COkCwucsp1jY+rN8Ee7Nth8CalnpLYcr+B0boS8RmjkDDNSCOYOY+qp8NDT5nt0fY6qw+UAftrqbXAYR5RYfEhzWKNTzCKD7wKN0vM5hH1d3scKlpZEjUby7BQPFjQoyl0SOtpciPpH0p2sAK234xJwI2RA9r+t+z7xVlWhsl1l0RPPUxXHUq5La7xm5eRU13Y5u+WpFGANms25QAO0ntr03KvTwS/wDpIlKyWSUF1ZYX8Tq3t2Pzp220J/Vj84Rz+sbqVttv+bux/s3mFfHV/wBHh/xLxL9OP3Sf9tH5KryOfmJilVq4EjXoIdVMQf2cPly7yVAqTVcwXqOp/d9BUFViRt0m+Dw3DYvaWac/tuMvtqSjrdOXsOs6QivcWsPtTNLHEN8kiIP2mC/fVNktsWxUVl4J3pFuxLiE4X0YisK9gjUKR9LWpGkjtqXr1GXPM2R2i9k093DCjMpkkUMVJU6o85zmPkhq3e1GtyaM15ckkTGlmltw95OYbiZIg5SNUldVCp5mYUHLbkT40qjTQ7Nbksm7LZbnhm9oJitzNc9ZPdXBt7ZGnnBmfIhQdVSNbbm2WziAaXqa64wxGKy+iNVSk5Zb6IUsWxSS6keSVmJdi2qWJVczmFAOzIbvCq664wSSEyk5PLN3RDBRe3KxtshUGSdtwWJBm23hnsXx7KxqLezhlc+B2uG6WD40qxo3ty825NixLu1Il2IoHDZt7ya7RV2cEvHxCye6WSIpws2sKw17mZIYlzeRgo7ObHsAzJ7qxZNQi5M1GO54QwaZ4hGipYWxzt7Y/CMPz9xtEkh5gHMDx4ZVPpoNt2z5f2G2yWNkeEKmQqsQSmjmBPfTiKPIDLWkc+jFGPSdv97TSrrVXHLNwg5vBI6W43HIEtbTzbODYnOZ/WmfmSc8s+efHYuilrvz+Zm7Jp92PCFuqRIUANGjmAxiLy2+zW1U+Yg9O6cbo0Hs7Nrd/aRLdc2+zr5+w6EFjfLgjdJMekvpdd8lRRqwxLsSJBuVRuzyyzPHLuFMppVccLnxMzm5PJE04WFABQAUAOFho9DZRrc4nmNbbBaDZJNlxl/Rpu3+PIxzulY9lXux6rUFun/BC6Q6Qy3zgyZLGuyKJNkcS8Aq88tme/w2U+qmNa6c+ZidjkRNNFntb3ckfxcjp8xyv8prLhF8o6pNeJvppLeDYLu5/fSH7WrH5er/AGo12k/MxLpFdtsa7uSOXXSZeI1ttCorXEUHaS8zQZnlYAl5HJyUHN2JPAbyTW8RivIz1Y1waLxWaiXFHKZjNLWMgzyctcg5Rqf9kHZUr1ErHtpXv4DlWo9Z/wAGhjulklwnUxKtvaj0YItgI5yMNsh79nZTKtMovdLq/MzO1tYXRC9VAsxWDhmtrgBq0T82yxRuUEKfvJSPuqS/9Steo+v5JfQVCarEDZ0jL1c1tD+gsbeP9rJiT45ipNG8xlLzbH39Gl6Hx0awBr9Hb0IEknfsEaHI/SK13WPFWPPocoXf+gt3NwZXaRt7sznvYkn7apjHakhTeXkatBT5PHeXp3wQ9XEf1051Fy7QPqapdT3pRrXi/sOq6JzFEDKqxA33Y8iwpI90t+/WvzEER+DB72Ofiajj8S9vwj9x77lePFihVggcbr+z8MWPdcX4Dyc0tlPmKeWtt8C3Koo/Guz4R+5Q+5XjxYnVaThQA62w/BNl1h2Xt4hEYPpQW/rP2M2zLw5Gon8ezH7Y/wBsoXw458WJQFWk572No88iRRKWd2Cqo4k/dxJ4AGszkoptnUm3hDVpFeJYQHD7Zgzk530y/nHGwwKfYXcfdzqWmLtl2s/Zf9jptQWyPuJ1WCAoAZ9GsAjMZvL4lLRD5q7nuX4RxDiM957+0iW6557Ov5vsOhBY3S4I7STH5L6XXkAVVGrFEvoRJwVR4DM8fcKZTSq44XuYnNyeWRNOMBQAUHT3sbOSeRY4kZ5GOSqozJ/oOZOwVmc1FZkwSb6IcB5Pg2/UucR5elDaHt9uQfV2cY+/qPSP9sf3avVihf3slxI0szs8jbWZt5/oOwbKshBQWI8CZScnlmvWjIUAFABQBO4BotNdKZSVhtl2vPL5sYHHUz9M9g2dopFuojDour8kNhU5deESsmkdvYAx4YhMm0PeSgGQ8+pQ7EXtI8DvpSona828eRrfGHSH8ijPM0jF3Ys7HNmY5sx5knfVaiorCEt56s866cCg6YrBwzWlwdGzBBq4TiDe1Jbp7n1vvqW3/UQX1Gx/SkLmGQdbNFH7csafScL99UWPEG/QXFZkia6RLnrMRuSNyv1Y7OrUIR7waVpFipG7332bOjB6nD8Rn4skdtGe2RvhMu5dU1i/vWwj7mq+kJP2FOqxI3Y5+LYZZ2+5rhnu5eersWEH9nb3rUdXfulPy6IdPu1qPn1ILR7CjeXMUC/nHAY8kG128FBqi6zs4OQuEd0kjd04xUXV5IU+KjyhhA3COPzRl2E5nxpemr2VrPL6s1bLdIxoZg63dyBJsgiUzXDHcIo9rA9+7uJ5V3U2bIdOX0QVR3S68GtpNjDXtzJMdgY5Rr7Ea7EX3b+0mtU19nBRMzlulki6aYGXQzCY5Ge5ufyS2GvJn+cf1IQOJJyzHhxqbUWNJQj8z/zI6qKfefCIrHsXkvZ3nl9JzsHBFGxUXsA+88abVWq4qKMTk5PLI+mGB4/uW34fhG4TvNpCfskYe7Ls2w/6if8AxX9lH6UfViQTVwgxQcGfRnAYzGby9JS0Q5Ko9O5kG6KPs5nv7SJbrnns6+fsOrgsbpcEfpLpBJfSBmASNBqwxLsSJOCqOeQGZ+6mU0qtevizNljkyIpxgKDgUAS2j2j8185WIAIu2WVtkcS83b7ht+2lXXRrXXnyNwrcuCavtIIbGNrfDM82GU14dkkvNYf0ado8OZRCmVr32+yGOagtsP5FAmrBJig4FABQBs4dYS3MgjhRpJDuVd/ec9gHadlZnOMFmTNRi5PCGr8G2eF7bsrdXQ3WyH4KI/rpPWPyfq41Jvtv+TpHz8R22FfzdX5EFj+kU96wMzeYvoRJ5sUY4BUGzxO2qKqIV8C52OXJE00WFABQAUHTFYOGa2uDrGu0Orgk/wAu+jX6MYapJLOpXohqfwn9TV6PbfrMRtgdwk1z+wpfP3gVvVvFTOUrM0ROLXHWzzSe3LI/frOx++m1rEEvQxLq2MOKnqcIs4tzXE01w3zUPVpn3ggjuqeHe1EpeSSGy6VpeYv4Ph5uZ4oFzzlkVNnAE7T4DM+FUWz2QchUY7pJEtp/fie+l1Pi4soIwNwWIauQ7NbWPjStLDbWs8vqbtlmbN3Rg+R2V1enZI48ktvnONaR17lG/wCSRS7/AIlsa/Dlmq+7By9hQqwQOOJf2fhyW+64vcpp+aQD4uM8szt+lUUPi3OXhHovqPl3IY8WJ1WiDbwvDpLmZIYhm8jBRyHNjyAGZPdWLJqEXJmoxcnhE/pniCIEsLY5wW5+EYfnrjc8h5gHMDx7Kn00G27Z8v8ApDbZJdxcIVarEDjo5aJYQjELlQznMWMJ/OPl8ew9gcD48qjuk7ZdlDjxf/Q+CUFvl7CrfXbzyPLKxaR21mY8T/TcMuAAqqEVFbUKbbeWeFaMjPozo+jRm8vSUs0OwbnuX4RxDiMxtPf2kTXXPPZ1/N9h1cOm6XBoaTY+99IGKhIkGpDEvoxJwA5ndma3TSq16+Jmdm9kPThYUAFADLgGjAkj8pu36izX1z6cx9iBT6RO3b9vCa3UYeyHWX2+o6FeVmXRHxpDpOZ0Fvbp1FmnoxDe5z9OZvWbjlu799FWn2vfPrL/ADg5OzK2rohdqkUFABQAUANGF6I5Ri4v5PJbf1dYfDy9kUZ2+JHbkRtqWep67a1l/wBDo1dMy6I+sR0v1Izb4fH5LAfSYHOebZlnJJw7gfHhXIabL3WvL/o7K3piPRCrVYkKDgUAFABQAUAYrAGa2uAGq483BIh7eIO3gsOr/SpI/wCpf0Hv9FfU+ujfzJ55v0FnPID8rVCr9po1nWKj5tBRy36CkqnIAbTuHaeVV8CBt6SGCXEdsN1rbxQ9mtqh2y+kvuqTRrMXPzY+/lR8kZ6Ph1Jub0jZa27FO2aTzIx/N76NU922teLCnpmXkKqIzsAM2ZiAObMxyHvJqrKihOGxq0+kEJgsEOa2kYEhHrTuNaRj7x7zUulW7Nr8fsOueMQXgaWhOELc3GtNkLeBTNcE7tRNoXt1iAMuWdb1NjhDC5fRGao5eXwjQ0hxZr24knfYXbNV9lBsVR3ADxzplNargomZycpZI6mGB1tf7JsutOy9vEIiHrQW53ydjNsy8ORqKXx7Mftj/bKF8OGfFiVVpOMmiWBpIHurrzbODa/OZ/VgTmTsz/8AOybUWtdyHzP+h1cM96XCI/SPHHvpjK+QGWrHGPRijHooo+08TTKalXHC9zE57nki6aYGXRjR9HQ3d4THZxn9q4fhDEN5z4nv7SJrrmn2dfzP+htcM96XBpaS6QPfSBmASJBqwwr6EScgOewZn7q3TSq16+Jyc3JkPThYUAZUZnIbSdgA2knkBxobwdwONpgcOHIs+JDWlYa0NmD5zcnnPqr8n7d1RStla9tXHi//AAeoKCzP+CBx/Hpr6TXmbYNiIuyONfZReHfvNUVUxrWIipzcn1IummAoAKAJTAdH575isCZhfTcnVjjHN2Owd2/spVt0K13jcIOfBP8Altlhey3C3l2N87j4CE/qk9cg+t9fCp9lt/zd2Pl4jcwr46sV8UxOW6kMk8jSOeLHcOSjco7BVUK4wWIoTKTk8s1K2ZCgAoAKACgAoAmMC0Yub3bDGerHpSsdSJQN5Ltvy7MzSbNRCvl9RkK5S4Jr/wDhF/8AkbH95U35v/gxvY/8kJtXrgnGvG/NwnDx7Uty/wDHkPqqSvrqJv0Q6X6UTOi56vD8Tl5xwwj/AOyQg/VlRf3roR+rCvpCT9iO0Jsevv7aPLYZVZvmp55+paZqZbapMxUszRraR3/lF1PLweVyPm55L/CBW6YbK0vQ5OWZNk3iI8lwmCLc95M1w/8AlINWNe4nVb31PDv3uX+1YGS7taXn1Pjo9t1E0l3L8VZxmZvlOQViXvLZkdqitauT2qC5l0OUpZ3PwFq7uWld5JDm7szue1iSfrNURiopJCn1eRsxofg/D47TdPdatxdc1jBzhiP2kdh51JX8W1z8F0Q6Xcgo+L5E6rhAy6GYRHIz3N1stLYBpc/zjepCvMk5ZjlkONS6ixrEIcv/ADI2qKfefCIrHsXe9neeX0nOwDcijYqL2AfeeNNqrVcdqMznueWe+jGBNfTagOpGo15pT6MUY3sTuz5f+DWbrlXHPj4Ha4b3g2tLcdS4KQWwKWcHmwpxY+tM/Nic9/PmTWKKXHvS+Z/5g7ZNPpHhC9VIoZdGdH0dDd3jGOzjOWz07hx+aiHHdkT/AOSJrrmn2dfzfYbXWsbpcGnpNpA9642COGMasEK7EiQbgBxbLefurdNKrXq+WcnNyfoQ1OFhQBtYZh0tzIsUKF5G3AfWSeAHM1idkYLMjUYuTwhtae3wYasRS4xDc0npQ2p4iP25Bz+zcZMT1Dy+kf7Y7u1cdWJt3cvK7SSMXdjmzMcyT2mrYxUVhCG23lnlXTgUAfcMTOwVFLMxyVVBZmPIAbSa42kss7yNsOjMFkokxRyGIDJaREGZgd3Wn82vj48Kkd87Hipe74HKuMOs/wCCOx7SuW5QQoqwWq+jBFsXL5Z3ue/Z2UyrTxg9z6vzMztb6cIgKoFhQcCgAoOhQcAmg6T+D6IXNwvWELBANrTTnqowOJGe1vDZ21PZqYQeF1foMjVKXXhEj5Thth8Uhv5x68nmWyn5Kb38ffS9t9vPdX9ms1w46v8Aoh8d0mub3ZNJ5g9GJRqRLluyQb/HOnVaeFfC6mJ2SlyQ1bMZM50KawDXUZtJrgGyw5Bn5sMpPLNnG6pqH8SbfmOsXdijKThMHZBnrS3gLHhqpHsHvGdDedQn5IOKseoaB3Ige6nyJaK0lKZe2wAB7Bvo1T3KMfNoKejb9BagTWZVz9Ihc+8gZ1S5pISkMXSDeLJeFEBWOCOOCMHgqLnuG7axqfS9IZfLeRtzzLC8D1v7oW+FwQIDrXUjTTNwKxkCNBz4HvFZj3r3J+HRHZd2tLzNLQm0jlu064ExxgysoGZfq9oXadxOWfZnTNTY1W8fQzVFOXU0ccxVry4knffI2YHsruVR2BQB4VupRrgoozN7m2acS6zBRxIHvOVbc0lkylkadNb1Yljw+AFYYAGkJ2GaZhm0jAHdt2D+gqXT95u2XLHW9EoIVUGZA5kD3nKq3NCcDfpTeLZwLh9uCAQsl1IdjTuRsXYTlGMt2f35x0/Em7Je3oPs7q2r3E7OrNyEE9ofhEdzKxnLdTEnWSKnpuB6gOY1c+f/ALE+ovcI93kZVXufXg8tJtIWvXU6ojgjGrBCvoxJ3cWPE12itVrzb5YWTcvoQ2dP3oWZzo3oDcwexNzMkQbV12y1iM8hvJy491YstUYtmox3PAzY5jiWKvZWCtFuW4nbLr5jkDkCPQTbuHPhxlqj2vxLOvkvAbOWzuxEzOrdyEGc6N6AM6NyAkcAws3cyxBgmeZLEa2QG/IZjM+IpdtyhHcahDc8DJiGPRYYXt8PiKyjzZbqXJpjmMyIxuQf7yz21LCDu79j6eS4HSkq+kf5E2aZnYs7MzMc2ZiSxPMk7SatTilhCHk+M67vRwM6N6OBnRvR0xnRuRwznRvR3BKaOYMb2Xqw4QAZs2WtkOxcxmfEUq29Vxzg3Cvc8DFeYjaYW5jtrbrrhcs57nJlU/q4lOXjmD31NHfesylheSGvbW8JdfUWcYxy4vG1riV5DwBOSr81B5q+AqquFda7qEylKXLI/Omb0YDOjejpisb0a2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099"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004" y="1617998"/>
            <a:ext cx="2752725" cy="16573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txBox="1">
            <a:spLocks/>
          </p:cNvSpPr>
          <p:nvPr/>
        </p:nvSpPr>
        <p:spPr>
          <a:xfrm>
            <a:off x="738448" y="3291374"/>
            <a:ext cx="7762585" cy="493818"/>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dirty="0"/>
              <a:t>High-impact prevention includes:</a:t>
            </a:r>
          </a:p>
        </p:txBody>
      </p:sp>
      <p:sp>
        <p:nvSpPr>
          <p:cNvPr id="7" name="Content Placeholder 1"/>
          <p:cNvSpPr txBox="1">
            <a:spLocks/>
          </p:cNvSpPr>
          <p:nvPr/>
        </p:nvSpPr>
        <p:spPr>
          <a:xfrm>
            <a:off x="695916" y="3770245"/>
            <a:ext cx="7762585" cy="125895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i="1" dirty="0"/>
              <a:t>“…using combinations of scientifically proven, cost-effective, and scalable interventions targeted to the right populations in the right geographic areas.”</a:t>
            </a:r>
          </a:p>
        </p:txBody>
      </p:sp>
    </p:spTree>
    <p:extLst>
      <p:ext uri="{BB962C8B-B14F-4D97-AF65-F5344CB8AC3E}">
        <p14:creationId xmlns:p14="http://schemas.microsoft.com/office/powerpoint/2010/main" val="362086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human immunodeficiency virus, or HIV, is the virus that causes AIDS. </a:t>
            </a:r>
          </a:p>
        </p:txBody>
      </p:sp>
      <p:sp>
        <p:nvSpPr>
          <p:cNvPr id="3" name="Title 2"/>
          <p:cNvSpPr>
            <a:spLocks noGrp="1"/>
          </p:cNvSpPr>
          <p:nvPr>
            <p:ph type="title"/>
          </p:nvPr>
        </p:nvSpPr>
        <p:spPr/>
        <p:txBody>
          <a:bodyPr/>
          <a:lstStyle/>
          <a:p>
            <a:r>
              <a:rPr lang="en-US" dirty="0"/>
              <a:t>HIV &amp; AIDS</a:t>
            </a:r>
          </a:p>
        </p:txBody>
      </p:sp>
      <p:pic>
        <p:nvPicPr>
          <p:cNvPr id="4" name="Picture 3" descr="http://www.scottcamazine.com/photos/AIDS/images/03AIDSVirus_jpg.jpg"/>
          <p:cNvPicPr/>
          <p:nvPr/>
        </p:nvPicPr>
        <p:blipFill>
          <a:blip r:embed="rId3">
            <a:extLst>
              <a:ext uri="{28A0092B-C50C-407E-A947-70E740481C1C}">
                <a14:useLocalDpi xmlns:a14="http://schemas.microsoft.com/office/drawing/2010/main" val="0"/>
              </a:ext>
            </a:extLst>
          </a:blip>
          <a:srcRect/>
          <a:stretch>
            <a:fillRect/>
          </a:stretch>
        </p:blipFill>
        <p:spPr bwMode="auto">
          <a:xfrm>
            <a:off x="3053397" y="2573889"/>
            <a:ext cx="3037205" cy="2992755"/>
          </a:xfrm>
          <a:prstGeom prst="rect">
            <a:avLst/>
          </a:prstGeom>
          <a:noFill/>
          <a:ln>
            <a:noFill/>
          </a:ln>
        </p:spPr>
      </p:pic>
    </p:spTree>
    <p:extLst>
      <p:ext uri="{BB962C8B-B14F-4D97-AF65-F5344CB8AC3E}">
        <p14:creationId xmlns:p14="http://schemas.microsoft.com/office/powerpoint/2010/main" val="1309953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8085" y="1291307"/>
            <a:ext cx="4871636" cy="4280153"/>
          </a:xfrm>
        </p:spPr>
        <p:txBody>
          <a:bodyPr/>
          <a:lstStyle/>
          <a:p>
            <a:pPr lvl="0"/>
            <a:r>
              <a:rPr lang="en-US" dirty="0"/>
              <a:t>Disease surveillance</a:t>
            </a:r>
          </a:p>
          <a:p>
            <a:pPr lvl="0"/>
            <a:r>
              <a:rPr lang="en-US" dirty="0"/>
              <a:t>HIV testing, counseling, and referral services</a:t>
            </a:r>
          </a:p>
          <a:p>
            <a:pPr lvl="0"/>
            <a:r>
              <a:rPr lang="en-US" dirty="0"/>
              <a:t>Street and community outreach</a:t>
            </a:r>
          </a:p>
          <a:p>
            <a:pPr lvl="0"/>
            <a:r>
              <a:rPr lang="en-US" dirty="0"/>
              <a:t>Risk-reduction counseling</a:t>
            </a:r>
          </a:p>
          <a:p>
            <a:pPr lvl="0"/>
            <a:r>
              <a:rPr lang="en-US" dirty="0"/>
              <a:t>Prevention case management</a:t>
            </a:r>
          </a:p>
          <a:p>
            <a:pPr lvl="0"/>
            <a:r>
              <a:rPr lang="en-US" dirty="0"/>
              <a:t>Prevention and treatment of other sexually transmitted infections (STIs)</a:t>
            </a:r>
          </a:p>
          <a:p>
            <a:pPr lvl="0"/>
            <a:endParaRPr lang="en-US" dirty="0"/>
          </a:p>
          <a:p>
            <a:endParaRPr lang="en-US" dirty="0"/>
          </a:p>
        </p:txBody>
      </p:sp>
      <p:sp>
        <p:nvSpPr>
          <p:cNvPr id="3" name="Title 2"/>
          <p:cNvSpPr>
            <a:spLocks noGrp="1"/>
          </p:cNvSpPr>
          <p:nvPr>
            <p:ph type="title"/>
          </p:nvPr>
        </p:nvSpPr>
        <p:spPr/>
        <p:txBody>
          <a:bodyPr/>
          <a:lstStyle/>
          <a:p>
            <a:r>
              <a:rPr lang="en-US" dirty="0"/>
              <a:t>High-Impact Prevention</a:t>
            </a:r>
          </a:p>
        </p:txBody>
      </p:sp>
      <p:pic>
        <p:nvPicPr>
          <p:cNvPr id="4"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26" y="1493335"/>
            <a:ext cx="275272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1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89498" y="1405347"/>
            <a:ext cx="4805391" cy="4033502"/>
          </a:xfrm>
        </p:spPr>
        <p:txBody>
          <a:bodyPr/>
          <a:lstStyle/>
          <a:p>
            <a:pPr lvl="0"/>
            <a:r>
              <a:rPr lang="en-US" dirty="0"/>
              <a:t>Public information and education</a:t>
            </a:r>
          </a:p>
          <a:p>
            <a:pPr lvl="0"/>
            <a:r>
              <a:rPr lang="en-US" dirty="0"/>
              <a:t>School-based HIV/AIDS education</a:t>
            </a:r>
          </a:p>
          <a:p>
            <a:pPr lvl="0"/>
            <a:r>
              <a:rPr lang="en-US" dirty="0"/>
              <a:t>International clinical trials</a:t>
            </a:r>
          </a:p>
          <a:p>
            <a:pPr lvl="0"/>
            <a:r>
              <a:rPr lang="en-US" dirty="0"/>
              <a:t>Technology transfer systems </a:t>
            </a:r>
          </a:p>
          <a:p>
            <a:r>
              <a:rPr lang="en-US" dirty="0"/>
              <a:t>Organizational capacity building</a:t>
            </a:r>
          </a:p>
        </p:txBody>
      </p:sp>
      <p:sp>
        <p:nvSpPr>
          <p:cNvPr id="3" name="Title 2"/>
          <p:cNvSpPr>
            <a:spLocks noGrp="1"/>
          </p:cNvSpPr>
          <p:nvPr>
            <p:ph type="title"/>
          </p:nvPr>
        </p:nvSpPr>
        <p:spPr/>
        <p:txBody>
          <a:bodyPr/>
          <a:lstStyle/>
          <a:p>
            <a:r>
              <a:rPr lang="en-US" dirty="0"/>
              <a:t>High-Impact Prevention</a:t>
            </a:r>
          </a:p>
        </p:txBody>
      </p:sp>
      <p:pic>
        <p:nvPicPr>
          <p:cNvPr id="4"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26" y="1405347"/>
            <a:ext cx="275272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1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7826963" cy="540411"/>
          </a:xfrm>
        </p:spPr>
        <p:txBody>
          <a:bodyPr/>
          <a:lstStyle/>
          <a:p>
            <a:pPr marL="0" indent="0">
              <a:buNone/>
            </a:pPr>
            <a:r>
              <a:rPr lang="en-US" dirty="0"/>
              <a:t>The toolbox is organized into two sections:</a:t>
            </a:r>
          </a:p>
        </p:txBody>
      </p:sp>
      <p:sp>
        <p:nvSpPr>
          <p:cNvPr id="3" name="Title 2"/>
          <p:cNvSpPr>
            <a:spLocks noGrp="1"/>
          </p:cNvSpPr>
          <p:nvPr>
            <p:ph type="title"/>
          </p:nvPr>
        </p:nvSpPr>
        <p:spPr/>
        <p:txBody>
          <a:bodyPr/>
          <a:lstStyle/>
          <a:p>
            <a:r>
              <a:rPr lang="en-US" dirty="0"/>
              <a:t>The HIV Combination Prevention Toolbox</a:t>
            </a:r>
          </a:p>
        </p:txBody>
      </p:sp>
      <p:graphicFrame>
        <p:nvGraphicFramePr>
          <p:cNvPr id="4" name="Diagram 3"/>
          <p:cNvGraphicFramePr/>
          <p:nvPr>
            <p:extLst>
              <p:ext uri="{D42A27DB-BD31-4B8C-83A1-F6EECF244321}">
                <p14:modId xmlns:p14="http://schemas.microsoft.com/office/powerpoint/2010/main" val="2126599543"/>
              </p:ext>
            </p:extLst>
          </p:nvPr>
        </p:nvGraphicFramePr>
        <p:xfrm>
          <a:off x="1524000" y="18010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006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C3293C0B-027B-4DBF-B589-66882E976693}"/>
                                            </p:graphicEl>
                                          </p:spTgt>
                                        </p:tgtEl>
                                        <p:attrNameLst>
                                          <p:attrName>style.visibility</p:attrName>
                                        </p:attrNameLst>
                                      </p:cBhvr>
                                      <p:to>
                                        <p:strVal val="visible"/>
                                      </p:to>
                                    </p:set>
                                    <p:anim calcmode="lin" valueType="num">
                                      <p:cBhvr additive="base">
                                        <p:cTn id="7" dur="500" fill="hold"/>
                                        <p:tgtEl>
                                          <p:spTgt spid="4">
                                            <p:graphicEl>
                                              <a:dgm id="{C3293C0B-027B-4DBF-B589-66882E97669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C3293C0B-027B-4DBF-B589-66882E97669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12BCC3F6-85E7-427B-BC25-E468D3BE5A48}"/>
                                            </p:graphicEl>
                                          </p:spTgt>
                                        </p:tgtEl>
                                        <p:attrNameLst>
                                          <p:attrName>style.visibility</p:attrName>
                                        </p:attrNameLst>
                                      </p:cBhvr>
                                      <p:to>
                                        <p:strVal val="visible"/>
                                      </p:to>
                                    </p:set>
                                    <p:anim calcmode="lin" valueType="num">
                                      <p:cBhvr additive="base">
                                        <p:cTn id="13" dur="500" fill="hold"/>
                                        <p:tgtEl>
                                          <p:spTgt spid="4">
                                            <p:graphicEl>
                                              <a:dgm id="{12BCC3F6-85E7-427B-BC25-E468D3BE5A4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12BCC3F6-85E7-427B-BC25-E468D3BE5A4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The HIV Combination Prevention Toolbox</a:t>
            </a:r>
            <a:br>
              <a:rPr lang="en-US" dirty="0"/>
            </a:br>
            <a:endParaRPr lang="en-US" dirty="0"/>
          </a:p>
        </p:txBody>
      </p:sp>
      <p:pic>
        <p:nvPicPr>
          <p:cNvPr id="4" name="Picture 3"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 name="Group 4"/>
          <p:cNvGrpSpPr/>
          <p:nvPr/>
        </p:nvGrpSpPr>
        <p:grpSpPr>
          <a:xfrm>
            <a:off x="4021861" y="1412778"/>
            <a:ext cx="1342769" cy="639454"/>
            <a:chOff x="4800599" y="2438401"/>
            <a:chExt cx="1981200" cy="1215989"/>
          </a:xfrm>
        </p:grpSpPr>
        <p:sp>
          <p:nvSpPr>
            <p:cNvPr id="6" name="Rounded Rectangle 5"/>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Round Same Side Corner Rectangle 7"/>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4542379" y="2148954"/>
            <a:ext cx="295911" cy="376616"/>
            <a:chOff x="4343400" y="1905000"/>
            <a:chExt cx="598713" cy="762000"/>
          </a:xfrm>
        </p:grpSpPr>
        <p:sp>
          <p:nvSpPr>
            <p:cNvPr id="11" name="Rounded Rectangle 10"/>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477739" y="2068287"/>
              <a:ext cx="326571" cy="598713"/>
              <a:chOff x="1905000" y="5257800"/>
              <a:chExt cx="457200" cy="838200"/>
            </a:xfrm>
          </p:grpSpPr>
          <p:sp>
            <p:nvSpPr>
              <p:cNvPr id="13" name="Round Same Side Corner Rectangle 12"/>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 Same Side Corner Rectangle 13"/>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5" name="Picture 14"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6" name="Picture 15"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7" name="Picture 16"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18" name="Picture 17"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19"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45498" y="2343683"/>
            <a:ext cx="769312" cy="769312"/>
          </a:xfrm>
          <a:prstGeom prst="rect">
            <a:avLst/>
          </a:prstGeom>
        </p:spPr>
      </p:pic>
      <p:pic>
        <p:nvPicPr>
          <p:cNvPr id="22" name="Picture 21"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3" name="Picture 22"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4" name="Picture 23"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5" name="Group 24"/>
          <p:cNvGrpSpPr/>
          <p:nvPr/>
        </p:nvGrpSpPr>
        <p:grpSpPr>
          <a:xfrm>
            <a:off x="3358930" y="2230728"/>
            <a:ext cx="2802494" cy="1599889"/>
            <a:chOff x="2590800" y="1286645"/>
            <a:chExt cx="3886200" cy="2218555"/>
          </a:xfrm>
        </p:grpSpPr>
        <p:sp>
          <p:nvSpPr>
            <p:cNvPr id="26" name="Round Same Side Corner Rectangle 25"/>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Diagonal Stripe 26"/>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28"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0"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3" name="Picture 32"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4" name="Group 33"/>
          <p:cNvGrpSpPr/>
          <p:nvPr/>
        </p:nvGrpSpPr>
        <p:grpSpPr>
          <a:xfrm>
            <a:off x="3029224" y="3907495"/>
            <a:ext cx="3406953" cy="1963232"/>
            <a:chOff x="2133600" y="3611809"/>
            <a:chExt cx="4724400" cy="2722401"/>
          </a:xfrm>
          <a:solidFill>
            <a:schemeClr val="bg1">
              <a:lumMod val="50000"/>
            </a:schemeClr>
          </a:solidFill>
        </p:grpSpPr>
        <p:sp>
          <p:nvSpPr>
            <p:cNvPr id="35" name="Round Same Side Corner Rectangle 34"/>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Diagonal Stripe 35"/>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7" name="TextBox 36"/>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38" name="TextBox 37"/>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39" name="TextBox 38"/>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0" name="Rectangle 39"/>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1" name="Rectangle 40"/>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2" name="Rectangle 41"/>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3" name="Rectangle 42"/>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4" name="Rectangle 43"/>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5" name="Rectangle 44"/>
          <p:cNvSpPr/>
          <p:nvPr/>
        </p:nvSpPr>
        <p:spPr>
          <a:xfrm>
            <a:off x="7254765" y="4366849"/>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6" name="TextBox 45"/>
          <p:cNvSpPr txBox="1"/>
          <p:nvPr/>
        </p:nvSpPr>
        <p:spPr>
          <a:xfrm>
            <a:off x="683699" y="2673358"/>
            <a:ext cx="1905000" cy="738664"/>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Prevention of perinatal transmission (PMTCT)</a:t>
            </a:r>
          </a:p>
        </p:txBody>
      </p:sp>
      <p:sp>
        <p:nvSpPr>
          <p:cNvPr id="47" name="TextBox 46"/>
          <p:cNvSpPr txBox="1"/>
          <p:nvPr/>
        </p:nvSpPr>
        <p:spPr>
          <a:xfrm>
            <a:off x="831740" y="1335024"/>
            <a:ext cx="2438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Post-Exposure Prophylaxis (PEP)</a:t>
            </a:r>
          </a:p>
        </p:txBody>
      </p:sp>
      <p:sp>
        <p:nvSpPr>
          <p:cNvPr id="48" name="TextBox 47"/>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49" name="TextBox 48"/>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0" name="TextBox 49"/>
          <p:cNvSpPr txBox="1"/>
          <p:nvPr/>
        </p:nvSpPr>
        <p:spPr>
          <a:xfrm>
            <a:off x="3970049" y="1051116"/>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1" name="TextBox 50"/>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2" name="TextBox 51"/>
          <p:cNvSpPr txBox="1"/>
          <p:nvPr/>
        </p:nvSpPr>
        <p:spPr>
          <a:xfrm>
            <a:off x="6880652" y="2525571"/>
            <a:ext cx="1964728" cy="95410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Diagnosis and treatment of sexually transmitted infections (STIs) </a:t>
            </a:r>
          </a:p>
        </p:txBody>
      </p:sp>
      <p:cxnSp>
        <p:nvCxnSpPr>
          <p:cNvPr id="53" name="Straight Connector 52"/>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310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The HIV Combination Prevention Toolbox</a:t>
            </a:r>
          </a:p>
        </p:txBody>
      </p:sp>
      <p:pic>
        <p:nvPicPr>
          <p:cNvPr id="5" name="Picture 4"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6" name="Group 5"/>
          <p:cNvGrpSpPr/>
          <p:nvPr/>
        </p:nvGrpSpPr>
        <p:grpSpPr>
          <a:xfrm>
            <a:off x="4021861" y="1412778"/>
            <a:ext cx="1342769" cy="639454"/>
            <a:chOff x="4800599" y="2438401"/>
            <a:chExt cx="1981200" cy="1215989"/>
          </a:xfrm>
        </p:grpSpPr>
        <p:sp>
          <p:nvSpPr>
            <p:cNvPr id="7" name="Rounded Rectangle 6"/>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Round Same Side Corner Rectangle 8"/>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139126" y="2346942"/>
            <a:ext cx="3195603" cy="164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4542379" y="2148954"/>
            <a:ext cx="295911" cy="376616"/>
            <a:chOff x="4343400" y="1905000"/>
            <a:chExt cx="598713" cy="762000"/>
          </a:xfrm>
        </p:grpSpPr>
        <p:sp>
          <p:nvSpPr>
            <p:cNvPr id="12" name="Rounded Rectangle 11"/>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477739" y="2068287"/>
              <a:ext cx="326571" cy="598713"/>
              <a:chOff x="1905000" y="5257800"/>
              <a:chExt cx="457200" cy="838200"/>
            </a:xfrm>
          </p:grpSpPr>
          <p:sp>
            <p:nvSpPr>
              <p:cNvPr id="14" name="Round Same Side Corner Rectangle 13"/>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 Same Side Corner Rectangle 14"/>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6" name="Picture 15"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7" name="Picture 16"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8" name="Picture 17"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19" name="Picture 18"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0"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788688" y="3993882"/>
            <a:ext cx="3846561" cy="186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3" name="Picture 22"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4" name="Picture 23"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5" name="Picture 24"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6" name="Group 25"/>
          <p:cNvGrpSpPr/>
          <p:nvPr/>
        </p:nvGrpSpPr>
        <p:grpSpPr>
          <a:xfrm>
            <a:off x="3358930" y="2230728"/>
            <a:ext cx="2802494" cy="1599889"/>
            <a:chOff x="2590800" y="1286645"/>
            <a:chExt cx="3886200" cy="2218555"/>
          </a:xfrm>
          <a:solidFill>
            <a:schemeClr val="bg1">
              <a:lumMod val="50000"/>
            </a:schemeClr>
          </a:solidFill>
        </p:grpSpPr>
        <p:sp>
          <p:nvSpPr>
            <p:cNvPr id="27" name="Round Same Side Corner Rectangle 26"/>
            <p:cNvSpPr/>
            <p:nvPr/>
          </p:nvSpPr>
          <p:spPr>
            <a:xfrm rot="10800000">
              <a:off x="2590800" y="2286000"/>
              <a:ext cx="3886200" cy="1219200"/>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Diagonal Stripe 27"/>
            <p:cNvSpPr/>
            <p:nvPr/>
          </p:nvSpPr>
          <p:spPr>
            <a:xfrm rot="14125266">
              <a:off x="3501536" y="763171"/>
              <a:ext cx="2064728" cy="3111675"/>
            </a:xfrm>
            <a:prstGeom prst="diagStripe">
              <a:avLst>
                <a:gd name="adj" fmla="val 84276"/>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29"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1"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4" name="Picture 33"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5" name="Group 34"/>
          <p:cNvGrpSpPr/>
          <p:nvPr/>
        </p:nvGrpSpPr>
        <p:grpSpPr>
          <a:xfrm>
            <a:off x="3029224" y="3907495"/>
            <a:ext cx="3406953" cy="1963232"/>
            <a:chOff x="2133600" y="3611809"/>
            <a:chExt cx="4724400" cy="2722401"/>
          </a:xfrm>
        </p:grpSpPr>
        <p:sp>
          <p:nvSpPr>
            <p:cNvPr id="36" name="Round Same Side Corner Rectangle 35"/>
            <p:cNvSpPr/>
            <p:nvPr/>
          </p:nvSpPr>
          <p:spPr>
            <a:xfrm rot="10800000">
              <a:off x="2133600" y="4952999"/>
              <a:ext cx="4724400" cy="1188791"/>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Diagonal Stripe 36"/>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8" name="TextBox 37"/>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39" name="TextBox 38"/>
          <p:cNvSpPr txBox="1"/>
          <p:nvPr/>
        </p:nvSpPr>
        <p:spPr>
          <a:xfrm>
            <a:off x="3413880" y="3272429"/>
            <a:ext cx="2682430" cy="369332"/>
          </a:xfrm>
          <a:prstGeom prst="rect">
            <a:avLst/>
          </a:prstGeom>
          <a:solidFill>
            <a:schemeClr val="bg1">
              <a:lumMod val="50000"/>
            </a:schemeClr>
          </a:solid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0" name="TextBox 39"/>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1" name="Rectangle 40"/>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latin typeface="Times New Roman" pitchFamily="18" charset="0"/>
                <a:cs typeface="Times New Roman" pitchFamily="18" charset="0"/>
              </a:rPr>
              <a:t>Harm reduction</a:t>
            </a:r>
          </a:p>
        </p:txBody>
      </p:sp>
      <p:sp>
        <p:nvSpPr>
          <p:cNvPr id="42" name="Rectangle 41"/>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latin typeface="Times New Roman" pitchFamily="18" charset="0"/>
                <a:cs typeface="Times New Roman" pitchFamily="18" charset="0"/>
              </a:rPr>
              <a:t>Education</a:t>
            </a:r>
          </a:p>
        </p:txBody>
      </p:sp>
      <p:sp>
        <p:nvSpPr>
          <p:cNvPr id="43" name="Rectangle 42"/>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latin typeface="Times New Roman" pitchFamily="18" charset="0"/>
                <a:cs typeface="Times New Roman" pitchFamily="18" charset="0"/>
              </a:rPr>
              <a:t>Treatment/</a:t>
            </a:r>
            <a:br>
              <a:rPr lang="en-US" sz="1400" b="1" cap="none" spc="0" dirty="0">
                <a:ln w="12700">
                  <a:noFill/>
                  <a:prstDash val="solid"/>
                </a:ln>
                <a:latin typeface="Times New Roman" pitchFamily="18" charset="0"/>
                <a:cs typeface="Times New Roman" pitchFamily="18" charset="0"/>
              </a:rPr>
            </a:br>
            <a:r>
              <a:rPr lang="en-US" sz="1400" b="1" cap="none" spc="0" dirty="0">
                <a:ln w="12700">
                  <a:noFill/>
                  <a:prstDash val="solid"/>
                </a:ln>
                <a:latin typeface="Times New Roman" pitchFamily="18" charset="0"/>
                <a:cs typeface="Times New Roman" pitchFamily="18" charset="0"/>
              </a:rPr>
              <a:t>prevention of drug/</a:t>
            </a:r>
            <a:br>
              <a:rPr lang="en-US" sz="1400" b="1" cap="none" spc="0" dirty="0">
                <a:ln w="12700">
                  <a:noFill/>
                  <a:prstDash val="solid"/>
                </a:ln>
                <a:latin typeface="Times New Roman" pitchFamily="18" charset="0"/>
                <a:cs typeface="Times New Roman" pitchFamily="18" charset="0"/>
              </a:rPr>
            </a:br>
            <a:r>
              <a:rPr lang="en-US" sz="1400" b="1" cap="none" spc="0" dirty="0">
                <a:ln w="12700">
                  <a:noFill/>
                  <a:prstDash val="solid"/>
                </a:ln>
                <a:latin typeface="Times New Roman" pitchFamily="18" charset="0"/>
                <a:cs typeface="Times New Roman" pitchFamily="18" charset="0"/>
              </a:rPr>
              <a:t>alcohol </a:t>
            </a:r>
            <a:r>
              <a:rPr lang="en-US" sz="1400" b="1" dirty="0">
                <a:ln w="12700">
                  <a:noFill/>
                  <a:prstDash val="solid"/>
                </a:ln>
                <a:latin typeface="Times New Roman" pitchFamily="18" charset="0"/>
                <a:cs typeface="Times New Roman" pitchFamily="18" charset="0"/>
              </a:rPr>
              <a:t>a</a:t>
            </a:r>
            <a:r>
              <a:rPr lang="en-US" sz="1400" b="1" cap="none" spc="0" dirty="0">
                <a:ln w="12700">
                  <a:noFill/>
                  <a:prstDash val="solid"/>
                </a:ln>
                <a:latin typeface="Times New Roman" pitchFamily="18" charset="0"/>
                <a:cs typeface="Times New Roman" pitchFamily="18" charset="0"/>
              </a:rPr>
              <a:t>buse</a:t>
            </a:r>
          </a:p>
        </p:txBody>
      </p:sp>
      <p:sp>
        <p:nvSpPr>
          <p:cNvPr id="44" name="Rectangle 43"/>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latin typeface="Times New Roman" pitchFamily="18" charset="0"/>
                <a:cs typeface="Times New Roman" pitchFamily="18" charset="0"/>
              </a:rPr>
              <a:t>Condoms and other barrier methods</a:t>
            </a:r>
          </a:p>
        </p:txBody>
      </p:sp>
      <p:sp>
        <p:nvSpPr>
          <p:cNvPr id="45" name="Rectangle 44"/>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latin typeface="Times New Roman" pitchFamily="18" charset="0"/>
                <a:cs typeface="Times New Roman" pitchFamily="18" charset="0"/>
              </a:rPr>
              <a:t>Voluntary Medical Penile Circumcision (VMMC</a:t>
            </a:r>
            <a:r>
              <a:rPr lang="en-US" sz="1200" b="1" dirty="0">
                <a:latin typeface="Times New Roman" pitchFamily="18" charset="0"/>
                <a:cs typeface="Times New Roman" pitchFamily="18" charset="0"/>
              </a:rPr>
              <a:t>)</a:t>
            </a:r>
          </a:p>
        </p:txBody>
      </p:sp>
      <p:sp>
        <p:nvSpPr>
          <p:cNvPr id="46" name="Rectangle 45"/>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latin typeface="Times New Roman" pitchFamily="18" charset="0"/>
                <a:cs typeface="Times New Roman" pitchFamily="18" charset="0"/>
              </a:rPr>
              <a:t>Needle exchange programs</a:t>
            </a:r>
          </a:p>
        </p:txBody>
      </p:sp>
      <p:sp>
        <p:nvSpPr>
          <p:cNvPr id="47" name="TextBox 46"/>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8" name="TextBox 47"/>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49" name="TextBox 48"/>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0" name="TextBox 49"/>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1" name="TextBox 50"/>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2" name="TextBox 51"/>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3" name="TextBox 52"/>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a:t>
            </a:r>
          </a:p>
        </p:txBody>
      </p:sp>
      <p:cxnSp>
        <p:nvCxnSpPr>
          <p:cNvPr id="54" name="Straight Connector 53"/>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35882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7856" y="2680856"/>
            <a:ext cx="8018874" cy="1178626"/>
          </a:xfrm>
        </p:spPr>
        <p:txBody>
          <a:bodyPr/>
          <a:lstStyle/>
          <a:p>
            <a:pPr marL="0" indent="0" algn="ctr">
              <a:buNone/>
            </a:pPr>
            <a:r>
              <a:rPr lang="en-US" sz="6000" dirty="0"/>
              <a:t>Hidden slide</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14340784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i="1" dirty="0"/>
          </a:p>
        </p:txBody>
      </p:sp>
      <p:graphicFrame>
        <p:nvGraphicFramePr>
          <p:cNvPr id="7" name="Diagram 6"/>
          <p:cNvGraphicFramePr/>
          <p:nvPr>
            <p:extLst>
              <p:ext uri="{D42A27DB-BD31-4B8C-83A1-F6EECF244321}">
                <p14:modId xmlns:p14="http://schemas.microsoft.com/office/powerpoint/2010/main" val="3835242347"/>
              </p:ext>
            </p:extLst>
          </p:nvPr>
        </p:nvGraphicFramePr>
        <p:xfrm>
          <a:off x="797443" y="1397000"/>
          <a:ext cx="77086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066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3D0F63C-2A71-411E-A406-AC33FC3C4E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87EB2D6-A55E-424A-9A6C-6179E2CDFF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8FF6A0C-3C78-4610-90F1-76D25C0042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CFC21DC-2C1E-41EE-8BC2-460A081902F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C316DDC5-288E-4EB5-8C2E-8C44D481EF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i="1" dirty="0"/>
          </a:p>
        </p:txBody>
      </p:sp>
      <p:graphicFrame>
        <p:nvGraphicFramePr>
          <p:cNvPr id="7" name="Diagram 6"/>
          <p:cNvGraphicFramePr/>
          <p:nvPr>
            <p:extLst>
              <p:ext uri="{D42A27DB-BD31-4B8C-83A1-F6EECF244321}">
                <p14:modId xmlns:p14="http://schemas.microsoft.com/office/powerpoint/2010/main" val="1647408636"/>
              </p:ext>
            </p:extLst>
          </p:nvPr>
        </p:nvGraphicFramePr>
        <p:xfrm>
          <a:off x="797443" y="1397000"/>
          <a:ext cx="77086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24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3D0F63C-2A71-411E-A406-AC33FC3C4E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87EB2D6-A55E-424A-9A6C-6179E2CDFF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8FF6A0C-3C78-4610-90F1-76D25C0042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CFC21DC-2C1E-41EE-8BC2-460A081902F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C316DDC5-288E-4EB5-8C2E-8C44D481EF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i="1" dirty="0"/>
          </a:p>
        </p:txBody>
      </p:sp>
      <p:graphicFrame>
        <p:nvGraphicFramePr>
          <p:cNvPr id="7" name="Diagram 6"/>
          <p:cNvGraphicFramePr/>
          <p:nvPr>
            <p:extLst>
              <p:ext uri="{D42A27DB-BD31-4B8C-83A1-F6EECF244321}">
                <p14:modId xmlns:p14="http://schemas.microsoft.com/office/powerpoint/2010/main" val="1043231900"/>
              </p:ext>
            </p:extLst>
          </p:nvPr>
        </p:nvGraphicFramePr>
        <p:xfrm>
          <a:off x="797443" y="1397000"/>
          <a:ext cx="77086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52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3D0F63C-2A71-411E-A406-AC33FC3C4E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87EB2D6-A55E-424A-9A6C-6179E2CDFF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8FF6A0C-3C78-4610-90F1-76D25C0042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CFC21DC-2C1E-41EE-8BC2-460A081902F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C316DDC5-288E-4EB5-8C2E-8C44D481EF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Effective HIV Prevention Programs</a:t>
            </a:r>
            <a:br>
              <a:rPr lang="en-US" dirty="0"/>
            </a:br>
            <a:endParaRPr lang="en-US" i="1" dirty="0"/>
          </a:p>
        </p:txBody>
      </p:sp>
      <p:sp>
        <p:nvSpPr>
          <p:cNvPr id="6" name="Diamond 5"/>
          <p:cNvSpPr/>
          <p:nvPr/>
        </p:nvSpPr>
        <p:spPr>
          <a:xfrm>
            <a:off x="577856" y="1396999"/>
            <a:ext cx="8018873" cy="4419009"/>
          </a:xfrm>
          <a:prstGeom prst="diamond">
            <a:avLst/>
          </a:prstGeom>
          <a:solidFill>
            <a:srgbClr val="FF00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8" name="Group 7"/>
          <p:cNvGrpSpPr/>
          <p:nvPr/>
        </p:nvGrpSpPr>
        <p:grpSpPr>
          <a:xfrm>
            <a:off x="1621870" y="1628776"/>
            <a:ext cx="3003293" cy="3885026"/>
            <a:chOff x="1701178" y="386080"/>
            <a:chExt cx="2131422" cy="1584960"/>
          </a:xfrm>
          <a:solidFill>
            <a:srgbClr val="CCCCCC"/>
          </a:solidFill>
        </p:grpSpPr>
        <p:sp>
          <p:nvSpPr>
            <p:cNvPr id="9" name="Rounded Rectangle 8"/>
            <p:cNvSpPr/>
            <p:nvPr/>
          </p:nvSpPr>
          <p:spPr>
            <a:xfrm>
              <a:off x="1701178" y="386080"/>
              <a:ext cx="2131422" cy="158496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1778549" y="463451"/>
              <a:ext cx="1976680" cy="14302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solidFill>
                  <a:schemeClr val="tx1"/>
                </a:solidFill>
                <a:latin typeface="Times New Roman" pitchFamily="18" charset="0"/>
                <a:cs typeface="Times New Roman" pitchFamily="18" charset="0"/>
              </a:endParaRPr>
            </a:p>
          </p:txBody>
        </p:sp>
      </p:grpSp>
      <p:grpSp>
        <p:nvGrpSpPr>
          <p:cNvPr id="11" name="Group 10"/>
          <p:cNvGrpSpPr/>
          <p:nvPr/>
        </p:nvGrpSpPr>
        <p:grpSpPr>
          <a:xfrm>
            <a:off x="4731487" y="1628775"/>
            <a:ext cx="3250460" cy="3885027"/>
            <a:chOff x="1701177" y="386080"/>
            <a:chExt cx="2262477" cy="1584960"/>
          </a:xfrm>
          <a:solidFill>
            <a:srgbClr val="CCCCCC"/>
          </a:solidFill>
        </p:grpSpPr>
        <p:sp>
          <p:nvSpPr>
            <p:cNvPr id="12" name="Rounded Rectangle 11"/>
            <p:cNvSpPr/>
            <p:nvPr/>
          </p:nvSpPr>
          <p:spPr>
            <a:xfrm>
              <a:off x="1701177" y="386080"/>
              <a:ext cx="2262477" cy="158496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1778549" y="463451"/>
              <a:ext cx="1976680" cy="14302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solidFill>
                  <a:schemeClr val="tx1"/>
                </a:solidFill>
                <a:latin typeface="Times New Roman" pitchFamily="18" charset="0"/>
                <a:cs typeface="Times New Roman" pitchFamily="18" charset="0"/>
              </a:endParaRPr>
            </a:p>
          </p:txBody>
        </p:sp>
      </p:grpSp>
      <p:sp>
        <p:nvSpPr>
          <p:cNvPr id="5" name="Rectangle 4"/>
          <p:cNvSpPr/>
          <p:nvPr/>
        </p:nvSpPr>
        <p:spPr>
          <a:xfrm>
            <a:off x="1786270" y="2020849"/>
            <a:ext cx="1889652" cy="2031325"/>
          </a:xfrm>
          <a:prstGeom prst="rect">
            <a:avLst/>
          </a:prstGeom>
        </p:spPr>
        <p:txBody>
          <a:bodyPr wrap="square">
            <a:spAutoFit/>
          </a:bodyPr>
          <a:lstStyle/>
          <a:p>
            <a:pPr lvl="0"/>
            <a:r>
              <a:rPr lang="en-US" sz="1400" dirty="0">
                <a:latin typeface="Times New Roman" pitchFamily="18" charset="0"/>
                <a:cs typeface="Times New Roman" pitchFamily="18" charset="0"/>
              </a:rPr>
              <a:t>Two-way information:</a:t>
            </a:r>
          </a:p>
          <a:p>
            <a:pPr marL="285750" indent="-285750">
              <a:buFont typeface="Arial" pitchFamily="34" charset="0"/>
              <a:buChar char="•"/>
            </a:pPr>
            <a:r>
              <a:rPr lang="en-US" sz="1400" dirty="0">
                <a:latin typeface="Times New Roman" pitchFamily="18" charset="0"/>
                <a:cs typeface="Times New Roman" pitchFamily="18" charset="0"/>
              </a:rPr>
              <a:t>Bringing scientific information to the community</a:t>
            </a:r>
          </a:p>
          <a:p>
            <a:pPr marL="285750" indent="-285750">
              <a:buFont typeface="Arial" pitchFamily="34" charset="0"/>
              <a:buChar char="•"/>
            </a:pPr>
            <a:r>
              <a:rPr lang="en-US" sz="1400" dirty="0">
                <a:latin typeface="Times New Roman" pitchFamily="18" charset="0"/>
                <a:cs typeface="Times New Roman" pitchFamily="18" charset="0"/>
              </a:rPr>
              <a:t>Bringing community opinions, beliefs, and concerns to researchers</a:t>
            </a:r>
          </a:p>
        </p:txBody>
      </p:sp>
      <p:sp>
        <p:nvSpPr>
          <p:cNvPr id="14" name="Rectangle 13"/>
          <p:cNvSpPr/>
          <p:nvPr/>
        </p:nvSpPr>
        <p:spPr>
          <a:xfrm>
            <a:off x="4868469" y="1974372"/>
            <a:ext cx="2893297" cy="3323987"/>
          </a:xfrm>
          <a:prstGeom prst="rect">
            <a:avLst/>
          </a:prstGeom>
        </p:spPr>
        <p:txBody>
          <a:bodyPr wrap="square">
            <a:spAutoFit/>
          </a:bodyPr>
          <a:lstStyle/>
          <a:p>
            <a:r>
              <a:rPr lang="en-US" sz="1400" dirty="0">
                <a:latin typeface="Times New Roman" pitchFamily="18" charset="0"/>
                <a:cs typeface="Times New Roman" pitchFamily="18" charset="0"/>
              </a:rPr>
              <a:t>Personal responsibility:</a:t>
            </a:r>
          </a:p>
          <a:p>
            <a:pPr marL="285750" indent="-285750">
              <a:buFont typeface="Arial" pitchFamily="34" charset="0"/>
              <a:buChar char="•"/>
            </a:pPr>
            <a:r>
              <a:rPr lang="en-US" sz="1400" dirty="0">
                <a:latin typeface="Times New Roman" pitchFamily="18" charset="0"/>
                <a:cs typeface="Times New Roman" pitchFamily="18" charset="0"/>
              </a:rPr>
              <a:t>Know your HIV status.</a:t>
            </a:r>
          </a:p>
          <a:p>
            <a:pPr marL="285750" indent="-285750">
              <a:buFont typeface="Arial" pitchFamily="34" charset="0"/>
              <a:buChar char="•"/>
            </a:pPr>
            <a:r>
              <a:rPr lang="en-US" sz="1400" dirty="0">
                <a:latin typeface="Times New Roman" pitchFamily="18" charset="0"/>
                <a:cs typeface="Times New Roman" pitchFamily="18" charset="0"/>
              </a:rPr>
              <a:t>Seek treatment if living with HIV</a:t>
            </a:r>
          </a:p>
          <a:p>
            <a:pPr marL="285750" indent="-285750">
              <a:buFont typeface="Arial" pitchFamily="34" charset="0"/>
              <a:buChar char="•"/>
            </a:pPr>
            <a:r>
              <a:rPr lang="en-US" sz="1400" dirty="0">
                <a:latin typeface="Times New Roman" pitchFamily="18" charset="0"/>
                <a:cs typeface="Times New Roman" pitchFamily="18" charset="0"/>
              </a:rPr>
              <a:t>Use combination treatments as prescribed for your own health and to prevent transmission to others.</a:t>
            </a:r>
          </a:p>
          <a:p>
            <a:pPr marL="285750" indent="-285750">
              <a:buFont typeface="Arial" pitchFamily="34" charset="0"/>
              <a:buChar char="•"/>
            </a:pPr>
            <a:r>
              <a:rPr lang="en-US" sz="1400" dirty="0">
                <a:latin typeface="Times New Roman" pitchFamily="18" charset="0"/>
                <a:cs typeface="Times New Roman" pitchFamily="18" charset="0"/>
              </a:rPr>
              <a:t>If not living with HIV, use combination prevention strategies.</a:t>
            </a:r>
          </a:p>
          <a:p>
            <a:pPr marL="285750" indent="-285750">
              <a:buFont typeface="Arial" pitchFamily="34" charset="0"/>
              <a:buChar char="•"/>
            </a:pPr>
            <a:r>
              <a:rPr lang="en-US" sz="1400" dirty="0">
                <a:latin typeface="Times New Roman" pitchFamily="18" charset="0"/>
                <a:cs typeface="Times New Roman" pitchFamily="18" charset="0"/>
              </a:rPr>
              <a:t>If not living with HIV, retest regularly. The CDC recommends that people who are vulnerable to HIV be tested every three months.</a:t>
            </a:r>
          </a:p>
        </p:txBody>
      </p:sp>
    </p:spTree>
    <p:extLst>
      <p:ext uri="{BB962C8B-B14F-4D97-AF65-F5344CB8AC3E}">
        <p14:creationId xmlns:p14="http://schemas.microsoft.com/office/powerpoint/2010/main" val="11966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ellisosa\LOCALS~1\Temp\articulate\presenter\imgtemp\UYBEz0EE_files\slide0001_image001.png"/>
</p:tagLst>
</file>

<file path=ppt/theme/theme1.xml><?xml version="1.0" encoding="utf-8"?>
<a:theme xmlns:a="http://schemas.openxmlformats.org/drawingml/2006/main" name="Office Theme">
  <a:themeElements>
    <a:clrScheme name="BHPR colors">
      <a:dk1>
        <a:sysClr val="windowText" lastClr="000000"/>
      </a:dk1>
      <a:lt1>
        <a:sysClr val="window" lastClr="FFFFFF"/>
      </a:lt1>
      <a:dk2>
        <a:srgbClr val="1F497D"/>
      </a:dk2>
      <a:lt2>
        <a:srgbClr val="EEECE1"/>
      </a:lt2>
      <a:accent1>
        <a:srgbClr val="FF0000"/>
      </a:accent1>
      <a:accent2>
        <a:srgbClr val="CCCCCC"/>
      </a:accent2>
      <a:accent3>
        <a:srgbClr val="000000"/>
      </a:accent3>
      <a:accent4>
        <a:srgbClr val="B04848"/>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18140</TotalTime>
  <Words>28351</Words>
  <Application>Microsoft Office PowerPoint</Application>
  <PresentationFormat>On-screen Show (4:3)</PresentationFormat>
  <Paragraphs>2533</Paragraphs>
  <Slides>181</Slides>
  <Notes>181</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181</vt:i4>
      </vt:variant>
    </vt:vector>
  </HeadingPairs>
  <TitlesOfParts>
    <vt:vector size="189" baseType="lpstr">
      <vt:lpstr>Arial</vt:lpstr>
      <vt:lpstr>Calibri</vt:lpstr>
      <vt:lpstr>Calibri Bold</vt:lpstr>
      <vt:lpstr>Lucida Grande</vt:lpstr>
      <vt:lpstr>Symbol</vt:lpstr>
      <vt:lpstr>Times New Roman</vt:lpstr>
      <vt:lpstr>Wingdings</vt:lpstr>
      <vt:lpstr>Office Theme</vt:lpstr>
      <vt:lpstr>PowerPoint Presentation</vt:lpstr>
      <vt:lpstr>INTRODUCTION</vt:lpstr>
      <vt:lpstr>What Will We Do in This Workshop?</vt:lpstr>
      <vt:lpstr>Agenda</vt:lpstr>
      <vt:lpstr>Housekeeping</vt:lpstr>
      <vt:lpstr>Icebreaker</vt:lpstr>
      <vt:lpstr>WHAT IS HIV/AIDS?</vt:lpstr>
      <vt:lpstr>Objectives</vt:lpstr>
      <vt:lpstr>HIV &amp; AIDS</vt:lpstr>
      <vt:lpstr>HIV &amp; AIDS</vt:lpstr>
      <vt:lpstr>HIV &amp; AIDS</vt:lpstr>
      <vt:lpstr>HIV &amp; AIDS </vt:lpstr>
      <vt:lpstr>How HIV is Transmitted</vt:lpstr>
      <vt:lpstr>How HIV is NOT Transmitted</vt:lpstr>
      <vt:lpstr>How HIV is Transmitted</vt:lpstr>
      <vt:lpstr>What Is HIV Prevention Research?</vt:lpstr>
      <vt:lpstr>How to Prevent HIV</vt:lpstr>
      <vt:lpstr>How to Prevent HIV</vt:lpstr>
      <vt:lpstr>How to Prevent HIV</vt:lpstr>
      <vt:lpstr>How HIV Is Transmitted </vt:lpstr>
      <vt:lpstr>PowerPoint Presentation</vt:lpstr>
      <vt:lpstr>History of HIV/AIDS</vt:lpstr>
      <vt:lpstr>History of HIV/AIDS</vt:lpstr>
      <vt:lpstr>History of HIV/AIDS</vt:lpstr>
      <vt:lpstr>Past 35 Years: Challenges and Successes Globally   </vt:lpstr>
      <vt:lpstr>1980s, continued   </vt:lpstr>
      <vt:lpstr>1990s  </vt:lpstr>
      <vt:lpstr>2000-2007   </vt:lpstr>
      <vt:lpstr>2009-2010</vt:lpstr>
      <vt:lpstr>2011</vt:lpstr>
      <vt:lpstr>2012-2013</vt:lpstr>
      <vt:lpstr>Global Goals</vt:lpstr>
      <vt:lpstr>PowerPoint Presentation</vt:lpstr>
      <vt:lpstr>HIV/AIDS in the U.S.</vt:lpstr>
      <vt:lpstr>The Treatment Cascade in the U.S.</vt:lpstr>
      <vt:lpstr>The Treatment Cascade in the US</vt:lpstr>
      <vt:lpstr>How to Support People Living with HIV/AIDS</vt:lpstr>
      <vt:lpstr>How to Support People Living with HIV/AIDS</vt:lpstr>
      <vt:lpstr>How to Support People Living with HIV/AIDS</vt:lpstr>
      <vt:lpstr>How to Support People Living with HIV/AIDS</vt:lpstr>
      <vt:lpstr>What Would You Do? </vt:lpstr>
      <vt:lpstr>What Did You Learn? </vt:lpstr>
      <vt:lpstr>Summary</vt:lpstr>
      <vt:lpstr>PowerPoint Presentation</vt:lpstr>
      <vt:lpstr>WHAT IS CLINICAL RESEARCH?</vt:lpstr>
      <vt:lpstr>Objectives</vt:lpstr>
      <vt:lpstr>Introduction</vt:lpstr>
      <vt:lpstr>Introduction</vt:lpstr>
      <vt:lpstr>Introduction</vt:lpstr>
      <vt:lpstr>Why Is Research Important? </vt:lpstr>
      <vt:lpstr>What Is the Clinical Research Process?</vt:lpstr>
      <vt:lpstr>What Is the Clinical Research Process?</vt:lpstr>
      <vt:lpstr>PowerPoint Presentation</vt:lpstr>
      <vt:lpstr>PowerPoint Presentation</vt:lpstr>
      <vt:lpstr>What Is a Clinical Trial?</vt:lpstr>
      <vt:lpstr>What Is a Clinical Trial?</vt:lpstr>
      <vt:lpstr>Who Can Participate in a Clinical Trial? </vt:lpstr>
      <vt:lpstr>Diversity Is Important </vt:lpstr>
      <vt:lpstr>What Is a Protocol?</vt:lpstr>
      <vt:lpstr>What Is a Protocol? </vt:lpstr>
      <vt:lpstr>What Is a Protocol? </vt:lpstr>
      <vt:lpstr>Safety and Well-Being of Participants </vt:lpstr>
      <vt:lpstr>What Are Research Ethics?</vt:lpstr>
      <vt:lpstr>What Did You Learn? </vt:lpstr>
      <vt:lpstr>Summary</vt:lpstr>
      <vt:lpstr>PowerPoint Presentation</vt:lpstr>
      <vt:lpstr>WHAT IS COMMUNITY ENGAGEMENT?</vt:lpstr>
      <vt:lpstr>Objectives</vt:lpstr>
      <vt:lpstr>Introduction</vt:lpstr>
      <vt:lpstr>People in Communities</vt:lpstr>
      <vt:lpstr>Who is in the HIV/AIDS Research Community? </vt:lpstr>
      <vt:lpstr>Who Is in Your Community? </vt:lpstr>
      <vt:lpstr>HIV/AIDS Community Engagement</vt:lpstr>
      <vt:lpstr>What Form Does Community Engagement Take?</vt:lpstr>
      <vt:lpstr>Working Together</vt:lpstr>
      <vt:lpstr>Principles of Community Engagement</vt:lpstr>
      <vt:lpstr>Goals of Community Engagement</vt:lpstr>
      <vt:lpstr>Community Advisory Boards (CABs)</vt:lpstr>
      <vt:lpstr>Community Advisory Boards (CABs)</vt:lpstr>
      <vt:lpstr>Community Advisory Boards (CABs)</vt:lpstr>
      <vt:lpstr>What Did You Learn? </vt:lpstr>
      <vt:lpstr>Summary</vt:lpstr>
      <vt:lpstr>PowerPoint Presentation</vt:lpstr>
      <vt:lpstr>What Is HIV Prevention and the HIV Combination Prevention ToolBOX?</vt:lpstr>
      <vt:lpstr>Objectives</vt:lpstr>
      <vt:lpstr>Introduction</vt:lpstr>
      <vt:lpstr>Introduction</vt:lpstr>
      <vt:lpstr>Introduction</vt:lpstr>
      <vt:lpstr>High-Impact Prevention </vt:lpstr>
      <vt:lpstr>High-Impact Prevention</vt:lpstr>
      <vt:lpstr>High-Impact Prevention</vt:lpstr>
      <vt:lpstr>The HIV Combination Prevention Toolbox</vt:lpstr>
      <vt:lpstr>The HIV Combination Prevention Toolbox </vt:lpstr>
      <vt:lpstr>The HIV Combination Prevention Toolbox</vt:lpstr>
      <vt:lpstr>PowerPoint Presentation</vt:lpstr>
      <vt:lpstr>Effective HIV Prevention Programs </vt:lpstr>
      <vt:lpstr>Effective HIV Prevention Programs </vt:lpstr>
      <vt:lpstr>Effective HIV Prevention Programs </vt:lpstr>
      <vt:lpstr>Effective HIV Prevention Programs </vt:lpstr>
      <vt:lpstr>What Did You Learn? </vt:lpstr>
      <vt:lpstr>Summary</vt:lpstr>
      <vt:lpstr>PowerPoint Presentation</vt:lpstr>
      <vt:lpstr>What Are HIV Prevention Tools and How Are They Used in HIV Prevention Research?</vt:lpstr>
      <vt:lpstr>Objectives</vt:lpstr>
      <vt:lpstr>Introduction</vt:lpstr>
      <vt:lpstr>Introduction</vt:lpstr>
      <vt:lpstr>Introduction</vt:lpstr>
      <vt:lpstr>HIV Prevention Research Successes   </vt:lpstr>
      <vt:lpstr>HIV Prevention Research Successes  </vt:lpstr>
      <vt:lpstr>HIV Prevention Research Successes  </vt:lpstr>
      <vt:lpstr>HIV Prevention Research Successes  </vt:lpstr>
      <vt:lpstr>HIV Prevention Research Successes  </vt:lpstr>
      <vt:lpstr>HIV Prevention Research Successes  </vt:lpstr>
      <vt:lpstr>HIV Prevention Research Successes  </vt:lpstr>
      <vt:lpstr>HIV Prevention Research Successes  </vt:lpstr>
      <vt:lpstr>Pre-Exposure Prophylaxis  (PrEP)</vt:lpstr>
      <vt:lpstr>Introduction</vt:lpstr>
      <vt:lpstr>Introduction</vt:lpstr>
      <vt:lpstr>PrEP vs. PEP</vt:lpstr>
      <vt:lpstr>PrEP Progress</vt:lpstr>
      <vt:lpstr>Oral PrEP Progress</vt:lpstr>
      <vt:lpstr>HIV Prevention Using Oral PrEP  </vt:lpstr>
      <vt:lpstr>HIV Prevention Using Oral PrEP</vt:lpstr>
      <vt:lpstr>HIV Prevention Using Oral PrEP</vt:lpstr>
      <vt:lpstr>HIV Prevention Using Truvada®</vt:lpstr>
      <vt:lpstr>Continuing Research: PrEP &amp; Integrated Strategies</vt:lpstr>
      <vt:lpstr>What Did You Learn? </vt:lpstr>
      <vt:lpstr>PrEP Summary</vt:lpstr>
      <vt:lpstr>PowerPoint Presentation</vt:lpstr>
      <vt:lpstr>Treatment as Prevention (TasP)</vt:lpstr>
      <vt:lpstr>Introduction</vt:lpstr>
      <vt:lpstr>Introduction</vt:lpstr>
      <vt:lpstr>TasP Progress</vt:lpstr>
      <vt:lpstr>The Treatment Cascade in the U.S.</vt:lpstr>
      <vt:lpstr>Continuing Research: Treatment as Prevention</vt:lpstr>
      <vt:lpstr>TasP Summary</vt:lpstr>
      <vt:lpstr>Continuing Research: PrEP &amp; Integrated Strategies</vt:lpstr>
      <vt:lpstr>What Did You Learn? </vt:lpstr>
      <vt:lpstr>PowerPoint Presentation</vt:lpstr>
      <vt:lpstr>Microbicides</vt:lpstr>
      <vt:lpstr>Introduction</vt:lpstr>
      <vt:lpstr>Introduction</vt:lpstr>
      <vt:lpstr>Introduction</vt:lpstr>
      <vt:lpstr>Why Are Microbicides Important?</vt:lpstr>
      <vt:lpstr>Why Are Microbicides Important? </vt:lpstr>
      <vt:lpstr>Why Are Microbicides Important? </vt:lpstr>
      <vt:lpstr>Why Are Microbicides Important?</vt:lpstr>
      <vt:lpstr>Challenges with Microbicides </vt:lpstr>
      <vt:lpstr>Continuing Research: Microbicides</vt:lpstr>
      <vt:lpstr>Continuing Research: Microbicides</vt:lpstr>
      <vt:lpstr>What Did You Learn? </vt:lpstr>
      <vt:lpstr>Microbicides Summary</vt:lpstr>
      <vt:lpstr>PowerPoint Presentation</vt:lpstr>
      <vt:lpstr>Vaccines</vt:lpstr>
      <vt:lpstr>Introduction</vt:lpstr>
      <vt:lpstr>Introduction</vt:lpstr>
      <vt:lpstr>How Would a Vaccine Work? </vt:lpstr>
      <vt:lpstr>Why Do We Need a Vaccine?    </vt:lpstr>
      <vt:lpstr>HIV Vaccines—the Future    </vt:lpstr>
      <vt:lpstr>HIV Vaccines—the Future</vt:lpstr>
      <vt:lpstr>Challenges in Developing an HIV Vaccine </vt:lpstr>
      <vt:lpstr>Continuing Research: HIV Vaccines</vt:lpstr>
      <vt:lpstr>Continuing Research: Vaccines</vt:lpstr>
      <vt:lpstr>What Did You Learn? </vt:lpstr>
      <vt:lpstr>Vaccines Summary</vt:lpstr>
      <vt:lpstr>PowerPoint Presentation</vt:lpstr>
      <vt:lpstr>Prevention Tools Activity  </vt:lpstr>
      <vt:lpstr>PowerPoint Presentation</vt:lpstr>
      <vt:lpstr>Summary</vt:lpstr>
      <vt:lpstr>Conclusion</vt:lpstr>
      <vt:lpstr>Conclusion</vt:lpstr>
      <vt:lpstr>Conclusion</vt:lpstr>
      <vt:lpstr>What Is HIV/AIDS?  </vt:lpstr>
      <vt:lpstr>What Is Clinical Research?  </vt:lpstr>
      <vt:lpstr>What Is Community Engagement?  </vt:lpstr>
      <vt:lpstr>What Is HIV Prevention and the HIV Combination Prevention Toolbox?  </vt:lpstr>
      <vt:lpstr>What Are HIV Prevention Tools and How Are They Used in HIV Prevention Research?  </vt:lpstr>
      <vt:lpstr>What Are HIV Prevention Tools and How Are They Used in HIV Prevention Research?   </vt:lpstr>
      <vt:lpstr>For More Information</vt:lpstr>
      <vt:lpstr>PowerPoint Presentation</vt:lpstr>
      <vt:lpstr>PowerPoint Presentation</vt:lpstr>
    </vt:vector>
  </TitlesOfParts>
  <Company>AED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Shannon Smith</dc:creator>
  <cp:lastModifiedBy>Minalga, Brian</cp:lastModifiedBy>
  <cp:revision>1752</cp:revision>
  <cp:lastPrinted>2014-08-14T16:06:32Z</cp:lastPrinted>
  <dcterms:created xsi:type="dcterms:W3CDTF">2011-12-27T15:14:35Z</dcterms:created>
  <dcterms:modified xsi:type="dcterms:W3CDTF">2020-06-18T22:25:30Z</dcterms:modified>
</cp:coreProperties>
</file>