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  <p:sldMasterId id="2147483897" r:id="rId2"/>
    <p:sldMasterId id="2147483671" r:id="rId3"/>
  </p:sldMasterIdLst>
  <p:notesMasterIdLst>
    <p:notesMasterId r:id="rId45"/>
  </p:notesMasterIdLst>
  <p:sldIdLst>
    <p:sldId id="256" r:id="rId4"/>
    <p:sldId id="258" r:id="rId5"/>
    <p:sldId id="262" r:id="rId6"/>
    <p:sldId id="257" r:id="rId7"/>
    <p:sldId id="264" r:id="rId8"/>
    <p:sldId id="259" r:id="rId9"/>
    <p:sldId id="261" r:id="rId10"/>
    <p:sldId id="260" r:id="rId11"/>
    <p:sldId id="263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0752" autoAdjust="0"/>
  </p:normalViewPr>
  <p:slideViewPr>
    <p:cSldViewPr snapToGrid="0">
      <p:cViewPr varScale="1">
        <p:scale>
          <a:sx n="78" d="100"/>
          <a:sy n="78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729C95-60BC-436F-8351-8DF0ED5E2E95}" type="doc">
      <dgm:prSet loTypeId="urn:microsoft.com/office/officeart/2005/8/layout/process5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41F3746-1796-4BAC-A400-CCACF1975F5C}">
      <dgm:prSet phldrT="[Text]" phldr="0"/>
      <dgm:spPr/>
      <dgm:t>
        <a:bodyPr/>
        <a:lstStyle/>
        <a:p>
          <a:pPr rtl="0"/>
          <a:r>
            <a:rPr lang="en-US">
              <a:latin typeface="Calibri"/>
            </a:rPr>
            <a:t> ID Verification</a:t>
          </a:r>
          <a:endParaRPr lang="en-US"/>
        </a:p>
      </dgm:t>
    </dgm:pt>
    <dgm:pt modelId="{E7231334-1F69-4648-A10C-9078C02C7CBA}" type="parTrans" cxnId="{7F560DE0-14C4-45D4-A30D-678CD1284D12}">
      <dgm:prSet/>
      <dgm:spPr/>
      <dgm:t>
        <a:bodyPr/>
        <a:lstStyle/>
        <a:p>
          <a:endParaRPr lang="en-US"/>
        </a:p>
      </dgm:t>
    </dgm:pt>
    <dgm:pt modelId="{77169342-E3DF-4C3C-B0D8-4985442DF172}" type="sibTrans" cxnId="{7F560DE0-14C4-45D4-A30D-678CD1284D12}">
      <dgm:prSet/>
      <dgm:spPr/>
      <dgm:t>
        <a:bodyPr/>
        <a:lstStyle/>
        <a:p>
          <a:endParaRPr lang="en-US"/>
        </a:p>
      </dgm:t>
    </dgm:pt>
    <dgm:pt modelId="{5F59D926-D11C-4C3D-A6CE-17AE9F72F1B2}">
      <dgm:prSet phldrT="[Text]" phldr="0"/>
      <dgm:spPr/>
      <dgm:t>
        <a:bodyPr/>
        <a:lstStyle/>
        <a:p>
          <a:r>
            <a:rPr lang="en-US">
              <a:latin typeface="Calibri"/>
            </a:rPr>
            <a:t> Open appropriate </a:t>
          </a:r>
          <a:r>
            <a:rPr lang="en-US" b="1">
              <a:latin typeface="Calibri"/>
            </a:rPr>
            <a:t>Consent Form</a:t>
          </a:r>
          <a:r>
            <a:rPr lang="en-US">
              <a:latin typeface="Calibri"/>
            </a:rPr>
            <a:t> and conduct Consent Discussion</a:t>
          </a:r>
          <a:endParaRPr lang="en-US"/>
        </a:p>
      </dgm:t>
    </dgm:pt>
    <dgm:pt modelId="{E2E49D11-61D7-4FC0-8A03-75E80B701F7C}" type="parTrans" cxnId="{667FD3F7-8C71-4E9B-9055-B6939868C184}">
      <dgm:prSet/>
      <dgm:spPr/>
      <dgm:t>
        <a:bodyPr/>
        <a:lstStyle/>
        <a:p>
          <a:endParaRPr lang="en-US"/>
        </a:p>
      </dgm:t>
    </dgm:pt>
    <dgm:pt modelId="{FC84A931-C5A7-4EA1-A259-405A7740FC34}" type="sibTrans" cxnId="{667FD3F7-8C71-4E9B-9055-B6939868C184}">
      <dgm:prSet/>
      <dgm:spPr/>
      <dgm:t>
        <a:bodyPr/>
        <a:lstStyle/>
        <a:p>
          <a:endParaRPr lang="en-US"/>
        </a:p>
      </dgm:t>
    </dgm:pt>
    <dgm:pt modelId="{398DEA35-832F-40A7-B36E-638D95DF80BE}">
      <dgm:prSet phldrT="[Text]" phldr="0"/>
      <dgm:spPr/>
      <dgm:t>
        <a:bodyPr/>
        <a:lstStyle/>
        <a:p>
          <a:pPr rtl="0"/>
          <a:r>
            <a:rPr lang="en-US">
              <a:latin typeface="Calibri"/>
            </a:rPr>
            <a:t> Open and complete Assessment of Understanding</a:t>
          </a:r>
          <a:endParaRPr lang="en-US"/>
        </a:p>
      </dgm:t>
    </dgm:pt>
    <dgm:pt modelId="{6DB1DF73-C86E-4B9D-9105-15C2256D1680}" type="parTrans" cxnId="{674ACDD4-B060-42AE-9D0F-4779A63032B0}">
      <dgm:prSet/>
      <dgm:spPr/>
      <dgm:t>
        <a:bodyPr/>
        <a:lstStyle/>
        <a:p>
          <a:endParaRPr lang="en-US"/>
        </a:p>
      </dgm:t>
    </dgm:pt>
    <dgm:pt modelId="{8AEDD7EA-F9E3-4B2D-BF7F-1130EDAC1FF3}" type="sibTrans" cxnId="{674ACDD4-B060-42AE-9D0F-4779A63032B0}">
      <dgm:prSet/>
      <dgm:spPr/>
      <dgm:t>
        <a:bodyPr/>
        <a:lstStyle/>
        <a:p>
          <a:endParaRPr lang="en-US"/>
        </a:p>
      </dgm:t>
    </dgm:pt>
    <dgm:pt modelId="{2861583B-9736-4299-A72F-5FA3B46707AB}">
      <dgm:prSet phldrT="[Text]" phldr="0"/>
      <dgm:spPr/>
      <dgm:t>
        <a:bodyPr/>
        <a:lstStyle/>
        <a:p>
          <a:pPr rtl="0"/>
          <a:r>
            <a:rPr lang="en-US">
              <a:latin typeface="Calibri"/>
            </a:rPr>
            <a:t> </a:t>
          </a:r>
          <a:r>
            <a:rPr lang="en-US" i="1">
              <a:latin typeface="Calibri"/>
            </a:rPr>
            <a:t>Return </a:t>
          </a:r>
          <a:r>
            <a:rPr lang="en-US" i="0">
              <a:latin typeface="Calibri"/>
            </a:rPr>
            <a:t>to </a:t>
          </a:r>
          <a:r>
            <a:rPr lang="en-US" b="1" i="0">
              <a:latin typeface="Calibri"/>
            </a:rPr>
            <a:t>Consent Form</a:t>
          </a:r>
          <a:r>
            <a:rPr lang="en-US" i="0">
              <a:latin typeface="Calibri"/>
            </a:rPr>
            <a:t> and complete with participant and staff signatures</a:t>
          </a:r>
          <a:endParaRPr lang="en-US" i="0"/>
        </a:p>
      </dgm:t>
    </dgm:pt>
    <dgm:pt modelId="{F8C4F939-C332-4179-B1FA-F68252F2FAAB}" type="parTrans" cxnId="{A096A4F3-D89D-4E32-B5EE-F589B944933C}">
      <dgm:prSet/>
      <dgm:spPr/>
      <dgm:t>
        <a:bodyPr/>
        <a:lstStyle/>
        <a:p>
          <a:endParaRPr lang="en-US"/>
        </a:p>
      </dgm:t>
    </dgm:pt>
    <dgm:pt modelId="{61B2235D-9289-4B07-B573-C3550D468767}" type="sibTrans" cxnId="{A096A4F3-D89D-4E32-B5EE-F589B944933C}">
      <dgm:prSet/>
      <dgm:spPr/>
      <dgm:t>
        <a:bodyPr/>
        <a:lstStyle/>
        <a:p>
          <a:endParaRPr lang="en-US"/>
        </a:p>
      </dgm:t>
    </dgm:pt>
    <dgm:pt modelId="{2C88763B-706F-4ACC-BA80-600A3EB5D577}">
      <dgm:prSet phldrT="[Text]" phldr="0"/>
      <dgm:spPr/>
      <dgm:t>
        <a:bodyPr/>
        <a:lstStyle/>
        <a:p>
          <a:pPr rtl="0"/>
          <a:r>
            <a:rPr lang="en-US">
              <a:latin typeface="Calibri"/>
            </a:rPr>
            <a:t>Email </a:t>
          </a:r>
          <a:r>
            <a:rPr lang="en-US" err="1">
              <a:latin typeface="Calibri"/>
            </a:rPr>
            <a:t>pt</a:t>
          </a:r>
          <a:r>
            <a:rPr lang="en-US">
              <a:latin typeface="Calibri"/>
            </a:rPr>
            <a:t> a PDF of their completed consent form</a:t>
          </a:r>
          <a:endParaRPr lang="en-US"/>
        </a:p>
      </dgm:t>
    </dgm:pt>
    <dgm:pt modelId="{FC66598E-B2AE-43B8-9576-0ABF0D26FEFC}" type="parTrans" cxnId="{DB712A56-1861-489F-91A5-C58D2CC4CC06}">
      <dgm:prSet/>
      <dgm:spPr/>
      <dgm:t>
        <a:bodyPr/>
        <a:lstStyle/>
        <a:p>
          <a:endParaRPr lang="en-US"/>
        </a:p>
      </dgm:t>
    </dgm:pt>
    <dgm:pt modelId="{FFA0C96D-918B-453F-B314-991443C6FD8B}" type="sibTrans" cxnId="{DB712A56-1861-489F-91A5-C58D2CC4CC06}">
      <dgm:prSet/>
      <dgm:spPr/>
      <dgm:t>
        <a:bodyPr/>
        <a:lstStyle/>
        <a:p>
          <a:endParaRPr lang="en-US"/>
        </a:p>
      </dgm:t>
    </dgm:pt>
    <dgm:pt modelId="{BF1BDB64-D3CC-406C-BF17-AC35D81B4BBF}">
      <dgm:prSet phldr="0"/>
      <dgm:spPr/>
      <dgm:t>
        <a:bodyPr/>
        <a:lstStyle/>
        <a:p>
          <a:pPr rtl="0"/>
          <a:r>
            <a:rPr lang="en-US">
              <a:latin typeface="Calibri"/>
            </a:rPr>
            <a:t> Open and </a:t>
          </a:r>
          <a:r>
            <a:rPr lang="en-US" i="1">
              <a:latin typeface="Calibri"/>
            </a:rPr>
            <a:t>partially complete </a:t>
          </a:r>
          <a:r>
            <a:rPr lang="en-US" b="1" i="0">
              <a:latin typeface="Calibri"/>
            </a:rPr>
            <a:t>Consent Checklist</a:t>
          </a:r>
        </a:p>
      </dgm:t>
    </dgm:pt>
    <dgm:pt modelId="{2221E839-6336-432E-80E3-53556531F183}" type="parTrans" cxnId="{B90ED8F9-0932-429A-B43A-F20CC9C1C1CF}">
      <dgm:prSet/>
      <dgm:spPr/>
    </dgm:pt>
    <dgm:pt modelId="{06DEF919-CD3B-47B5-B9C2-9E2FD2B20202}" type="sibTrans" cxnId="{B90ED8F9-0932-429A-B43A-F20CC9C1C1CF}">
      <dgm:prSet/>
      <dgm:spPr/>
      <dgm:t>
        <a:bodyPr/>
        <a:lstStyle/>
        <a:p>
          <a:endParaRPr lang="en-US"/>
        </a:p>
      </dgm:t>
    </dgm:pt>
    <dgm:pt modelId="{9BC1EE3F-63BF-49D2-8667-02FA98AC6085}">
      <dgm:prSet phldr="0"/>
      <dgm:spPr/>
      <dgm:t>
        <a:bodyPr/>
        <a:lstStyle/>
        <a:p>
          <a:pPr rtl="0"/>
          <a:r>
            <a:rPr lang="en-US">
              <a:latin typeface="Calibri"/>
            </a:rPr>
            <a:t> Open and </a:t>
          </a:r>
          <a:r>
            <a:rPr lang="en-US" i="1">
              <a:latin typeface="Calibri"/>
            </a:rPr>
            <a:t>complete </a:t>
          </a:r>
          <a:r>
            <a:rPr lang="en-US" b="1">
              <a:latin typeface="Calibri"/>
            </a:rPr>
            <a:t>Consent Checklist</a:t>
          </a:r>
        </a:p>
      </dgm:t>
    </dgm:pt>
    <dgm:pt modelId="{8297AF47-DDE1-4A53-B10E-D70FB613877B}" type="parTrans" cxnId="{DA7A40E4-3FD2-44EB-9E56-7E4F7782F111}">
      <dgm:prSet/>
      <dgm:spPr/>
    </dgm:pt>
    <dgm:pt modelId="{E9408388-E829-4EE3-946B-B66F321D2371}" type="sibTrans" cxnId="{DA7A40E4-3FD2-44EB-9E56-7E4F7782F111}">
      <dgm:prSet/>
      <dgm:spPr/>
      <dgm:t>
        <a:bodyPr/>
        <a:lstStyle/>
        <a:p>
          <a:endParaRPr lang="en-US"/>
        </a:p>
      </dgm:t>
    </dgm:pt>
    <dgm:pt modelId="{3D7B02D6-88A6-44B9-8244-D8FAE16E1022}">
      <dgm:prSet phldr="0"/>
      <dgm:spPr/>
      <dgm:t>
        <a:bodyPr/>
        <a:lstStyle/>
        <a:p>
          <a:pPr rtl="0"/>
          <a:r>
            <a:rPr lang="en-US">
              <a:latin typeface="Calibri"/>
            </a:rPr>
            <a:t> Open and </a:t>
          </a:r>
          <a:r>
            <a:rPr lang="en-US" i="1">
              <a:latin typeface="Calibri"/>
            </a:rPr>
            <a:t>complete </a:t>
          </a:r>
          <a:r>
            <a:rPr lang="en-US" b="1">
              <a:latin typeface="Calibri"/>
            </a:rPr>
            <a:t>Locator Form</a:t>
          </a:r>
        </a:p>
      </dgm:t>
    </dgm:pt>
    <dgm:pt modelId="{AF0F2128-1C08-43A2-A452-EC198A507520}" type="parTrans" cxnId="{D314582F-CC85-493D-BAE8-CBB6A33AEE42}">
      <dgm:prSet/>
      <dgm:spPr/>
    </dgm:pt>
    <dgm:pt modelId="{5182B52F-5700-4DB5-AB39-285702A235C3}" type="sibTrans" cxnId="{D314582F-CC85-493D-BAE8-CBB6A33AEE42}">
      <dgm:prSet/>
      <dgm:spPr/>
    </dgm:pt>
    <dgm:pt modelId="{FC3CDDCE-D36B-4BDE-9FD0-865446E98257}" type="pres">
      <dgm:prSet presAssocID="{CD729C95-60BC-436F-8351-8DF0ED5E2E95}" presName="diagram" presStyleCnt="0">
        <dgm:presLayoutVars>
          <dgm:dir/>
          <dgm:resizeHandles val="exact"/>
        </dgm:presLayoutVars>
      </dgm:prSet>
      <dgm:spPr/>
    </dgm:pt>
    <dgm:pt modelId="{C1C0740B-3DF2-4B09-92C8-2C7A90352971}" type="pres">
      <dgm:prSet presAssocID="{741F3746-1796-4BAC-A400-CCACF1975F5C}" presName="node" presStyleLbl="node1" presStyleIdx="0" presStyleCnt="7">
        <dgm:presLayoutVars>
          <dgm:bulletEnabled val="1"/>
        </dgm:presLayoutVars>
      </dgm:prSet>
      <dgm:spPr/>
    </dgm:pt>
    <dgm:pt modelId="{5E73C6F2-9014-4402-B364-612B65A2F6B8}" type="pres">
      <dgm:prSet presAssocID="{77169342-E3DF-4C3C-B0D8-4985442DF172}" presName="sibTrans" presStyleLbl="sibTrans2D1" presStyleIdx="0" presStyleCnt="6"/>
      <dgm:spPr/>
    </dgm:pt>
    <dgm:pt modelId="{69E21D01-5583-4836-B2ED-17418471D66E}" type="pres">
      <dgm:prSet presAssocID="{77169342-E3DF-4C3C-B0D8-4985442DF172}" presName="connectorText" presStyleLbl="sibTrans2D1" presStyleIdx="0" presStyleCnt="6"/>
      <dgm:spPr/>
    </dgm:pt>
    <dgm:pt modelId="{D606BE14-7F59-46F5-8B8D-34AB077BE8F1}" type="pres">
      <dgm:prSet presAssocID="{BF1BDB64-D3CC-406C-BF17-AC35D81B4BBF}" presName="node" presStyleLbl="node1" presStyleIdx="1" presStyleCnt="7">
        <dgm:presLayoutVars>
          <dgm:bulletEnabled val="1"/>
        </dgm:presLayoutVars>
      </dgm:prSet>
      <dgm:spPr/>
    </dgm:pt>
    <dgm:pt modelId="{809C31BE-6C8C-4018-9088-0765588076BC}" type="pres">
      <dgm:prSet presAssocID="{06DEF919-CD3B-47B5-B9C2-9E2FD2B20202}" presName="sibTrans" presStyleLbl="sibTrans2D1" presStyleIdx="1" presStyleCnt="6"/>
      <dgm:spPr/>
    </dgm:pt>
    <dgm:pt modelId="{A1EDD839-C3FA-4F46-B4FD-C3F4B25991B6}" type="pres">
      <dgm:prSet presAssocID="{06DEF919-CD3B-47B5-B9C2-9E2FD2B20202}" presName="connectorText" presStyleLbl="sibTrans2D1" presStyleIdx="1" presStyleCnt="6"/>
      <dgm:spPr/>
    </dgm:pt>
    <dgm:pt modelId="{0DC4E277-F0AD-487E-8906-FF4FF478294F}" type="pres">
      <dgm:prSet presAssocID="{5F59D926-D11C-4C3D-A6CE-17AE9F72F1B2}" presName="node" presStyleLbl="node1" presStyleIdx="2" presStyleCnt="7">
        <dgm:presLayoutVars>
          <dgm:bulletEnabled val="1"/>
        </dgm:presLayoutVars>
      </dgm:prSet>
      <dgm:spPr/>
    </dgm:pt>
    <dgm:pt modelId="{53E1E5CC-0E74-49E4-9054-91E34A533993}" type="pres">
      <dgm:prSet presAssocID="{FC84A931-C5A7-4EA1-A259-405A7740FC34}" presName="sibTrans" presStyleLbl="sibTrans2D1" presStyleIdx="2" presStyleCnt="6"/>
      <dgm:spPr/>
    </dgm:pt>
    <dgm:pt modelId="{8ABA8E89-737C-48A4-929D-2A7435795941}" type="pres">
      <dgm:prSet presAssocID="{FC84A931-C5A7-4EA1-A259-405A7740FC34}" presName="connectorText" presStyleLbl="sibTrans2D1" presStyleIdx="2" presStyleCnt="6"/>
      <dgm:spPr/>
    </dgm:pt>
    <dgm:pt modelId="{8065BA0D-3A95-4BE3-8663-04DBDF7AF7BF}" type="pres">
      <dgm:prSet presAssocID="{398DEA35-832F-40A7-B36E-638D95DF80BE}" presName="node" presStyleLbl="node1" presStyleIdx="3" presStyleCnt="7">
        <dgm:presLayoutVars>
          <dgm:bulletEnabled val="1"/>
        </dgm:presLayoutVars>
      </dgm:prSet>
      <dgm:spPr/>
    </dgm:pt>
    <dgm:pt modelId="{44691D0E-E4DD-4BA5-8421-C681EFE4D211}" type="pres">
      <dgm:prSet presAssocID="{8AEDD7EA-F9E3-4B2D-BF7F-1130EDAC1FF3}" presName="sibTrans" presStyleLbl="sibTrans2D1" presStyleIdx="3" presStyleCnt="6"/>
      <dgm:spPr/>
    </dgm:pt>
    <dgm:pt modelId="{C6FE8068-BF90-4A5D-87CF-14744439CFB9}" type="pres">
      <dgm:prSet presAssocID="{8AEDD7EA-F9E3-4B2D-BF7F-1130EDAC1FF3}" presName="connectorText" presStyleLbl="sibTrans2D1" presStyleIdx="3" presStyleCnt="6"/>
      <dgm:spPr/>
    </dgm:pt>
    <dgm:pt modelId="{7D3EA713-8A4B-4AF2-90B4-F746CC13494A}" type="pres">
      <dgm:prSet presAssocID="{2861583B-9736-4299-A72F-5FA3B46707AB}" presName="node" presStyleLbl="node1" presStyleIdx="4" presStyleCnt="7">
        <dgm:presLayoutVars>
          <dgm:bulletEnabled val="1"/>
        </dgm:presLayoutVars>
      </dgm:prSet>
      <dgm:spPr/>
    </dgm:pt>
    <dgm:pt modelId="{F9D5B7C2-5766-4DED-964B-9C3D03E780EE}" type="pres">
      <dgm:prSet presAssocID="{61B2235D-9289-4B07-B573-C3550D468767}" presName="sibTrans" presStyleLbl="sibTrans2D1" presStyleIdx="4" presStyleCnt="6"/>
      <dgm:spPr/>
    </dgm:pt>
    <dgm:pt modelId="{9334A8D2-8DBD-4D06-B40D-C9A52A83D861}" type="pres">
      <dgm:prSet presAssocID="{61B2235D-9289-4B07-B573-C3550D468767}" presName="connectorText" presStyleLbl="sibTrans2D1" presStyleIdx="4" presStyleCnt="6"/>
      <dgm:spPr/>
    </dgm:pt>
    <dgm:pt modelId="{6A95DBFF-C37E-4C53-96AF-2712A3921F8E}" type="pres">
      <dgm:prSet presAssocID="{9BC1EE3F-63BF-49D2-8667-02FA98AC6085}" presName="node" presStyleLbl="node1" presStyleIdx="5" presStyleCnt="7">
        <dgm:presLayoutVars>
          <dgm:bulletEnabled val="1"/>
        </dgm:presLayoutVars>
      </dgm:prSet>
      <dgm:spPr/>
    </dgm:pt>
    <dgm:pt modelId="{88E6BEEA-23AF-4279-8F29-848EF4714407}" type="pres">
      <dgm:prSet presAssocID="{E9408388-E829-4EE3-946B-B66F321D2371}" presName="sibTrans" presStyleLbl="sibTrans2D1" presStyleIdx="5" presStyleCnt="6"/>
      <dgm:spPr/>
    </dgm:pt>
    <dgm:pt modelId="{9A7B4D87-F920-4E72-9F79-1A4BDB80371D}" type="pres">
      <dgm:prSet presAssocID="{E9408388-E829-4EE3-946B-B66F321D2371}" presName="connectorText" presStyleLbl="sibTrans2D1" presStyleIdx="5" presStyleCnt="6"/>
      <dgm:spPr/>
    </dgm:pt>
    <dgm:pt modelId="{8C78E3AA-DEBA-4930-9A7D-EC3061BF967C}" type="pres">
      <dgm:prSet presAssocID="{3D7B02D6-88A6-44B9-8244-D8FAE16E1022}" presName="node" presStyleLbl="node1" presStyleIdx="6" presStyleCnt="7">
        <dgm:presLayoutVars>
          <dgm:bulletEnabled val="1"/>
        </dgm:presLayoutVars>
      </dgm:prSet>
      <dgm:spPr/>
    </dgm:pt>
  </dgm:ptLst>
  <dgm:cxnLst>
    <dgm:cxn modelId="{086EAF18-605A-4F82-AD55-337085779CF0}" type="presOf" srcId="{9BC1EE3F-63BF-49D2-8667-02FA98AC6085}" destId="{6A95DBFF-C37E-4C53-96AF-2712A3921F8E}" srcOrd="0" destOrd="0" presId="urn:microsoft.com/office/officeart/2005/8/layout/process5"/>
    <dgm:cxn modelId="{2EC7EA23-FBE8-4564-B0A4-E4A5F9CE8035}" type="presOf" srcId="{5F59D926-D11C-4C3D-A6CE-17AE9F72F1B2}" destId="{0DC4E277-F0AD-487E-8906-FF4FF478294F}" srcOrd="0" destOrd="0" presId="urn:microsoft.com/office/officeart/2005/8/layout/process5"/>
    <dgm:cxn modelId="{C865FF27-1C5E-4B02-987C-D9D086A9168B}" type="presOf" srcId="{61B2235D-9289-4B07-B573-C3550D468767}" destId="{F9D5B7C2-5766-4DED-964B-9C3D03E780EE}" srcOrd="0" destOrd="0" presId="urn:microsoft.com/office/officeart/2005/8/layout/process5"/>
    <dgm:cxn modelId="{D314582F-CC85-493D-BAE8-CBB6A33AEE42}" srcId="{CD729C95-60BC-436F-8351-8DF0ED5E2E95}" destId="{3D7B02D6-88A6-44B9-8244-D8FAE16E1022}" srcOrd="6" destOrd="0" parTransId="{AF0F2128-1C08-43A2-A452-EC198A507520}" sibTransId="{5182B52F-5700-4DB5-AB39-285702A235C3}"/>
    <dgm:cxn modelId="{FCCD9E60-9C60-4B49-9735-615E776B59C7}" type="presOf" srcId="{77169342-E3DF-4C3C-B0D8-4985442DF172}" destId="{5E73C6F2-9014-4402-B364-612B65A2F6B8}" srcOrd="0" destOrd="0" presId="urn:microsoft.com/office/officeart/2005/8/layout/process5"/>
    <dgm:cxn modelId="{B1929745-E59D-41F5-99E5-305553AC2DA5}" type="presOf" srcId="{FC84A931-C5A7-4EA1-A259-405A7740FC34}" destId="{8ABA8E89-737C-48A4-929D-2A7435795941}" srcOrd="1" destOrd="0" presId="urn:microsoft.com/office/officeart/2005/8/layout/process5"/>
    <dgm:cxn modelId="{DB712A56-1861-489F-91A5-C58D2CC4CC06}" srcId="{2861583B-9736-4299-A72F-5FA3B46707AB}" destId="{2C88763B-706F-4ACC-BA80-600A3EB5D577}" srcOrd="0" destOrd="0" parTransId="{FC66598E-B2AE-43B8-9576-0ABF0D26FEFC}" sibTransId="{FFA0C96D-918B-453F-B314-991443C6FD8B}"/>
    <dgm:cxn modelId="{01A5197A-C520-4040-B542-BB80677FC0DB}" type="presOf" srcId="{E9408388-E829-4EE3-946B-B66F321D2371}" destId="{9A7B4D87-F920-4E72-9F79-1A4BDB80371D}" srcOrd="1" destOrd="0" presId="urn:microsoft.com/office/officeart/2005/8/layout/process5"/>
    <dgm:cxn modelId="{F3DA7787-125C-45A4-9AFC-9444AF2DCBEE}" type="presOf" srcId="{398DEA35-832F-40A7-B36E-638D95DF80BE}" destId="{8065BA0D-3A95-4BE3-8663-04DBDF7AF7BF}" srcOrd="0" destOrd="0" presId="urn:microsoft.com/office/officeart/2005/8/layout/process5"/>
    <dgm:cxn modelId="{4F66B793-7C4A-4DE4-A5BD-003DADF6BBB0}" type="presOf" srcId="{06DEF919-CD3B-47B5-B9C2-9E2FD2B20202}" destId="{809C31BE-6C8C-4018-9088-0765588076BC}" srcOrd="0" destOrd="0" presId="urn:microsoft.com/office/officeart/2005/8/layout/process5"/>
    <dgm:cxn modelId="{61C924A2-7585-41C3-8EED-73ADE7AA3271}" type="presOf" srcId="{CD729C95-60BC-436F-8351-8DF0ED5E2E95}" destId="{FC3CDDCE-D36B-4BDE-9FD0-865446E98257}" srcOrd="0" destOrd="0" presId="urn:microsoft.com/office/officeart/2005/8/layout/process5"/>
    <dgm:cxn modelId="{2A1843A3-AD9B-4079-A2C9-58F485DF9937}" type="presOf" srcId="{2C88763B-706F-4ACC-BA80-600A3EB5D577}" destId="{7D3EA713-8A4B-4AF2-90B4-F746CC13494A}" srcOrd="0" destOrd="1" presId="urn:microsoft.com/office/officeart/2005/8/layout/process5"/>
    <dgm:cxn modelId="{D6CEADAB-805E-4C55-814B-6D7F56D22168}" type="presOf" srcId="{61B2235D-9289-4B07-B573-C3550D468767}" destId="{9334A8D2-8DBD-4D06-B40D-C9A52A83D861}" srcOrd="1" destOrd="0" presId="urn:microsoft.com/office/officeart/2005/8/layout/process5"/>
    <dgm:cxn modelId="{EBE293B4-273F-43AB-A44C-2F2A668643CF}" type="presOf" srcId="{8AEDD7EA-F9E3-4B2D-BF7F-1130EDAC1FF3}" destId="{C6FE8068-BF90-4A5D-87CF-14744439CFB9}" srcOrd="1" destOrd="0" presId="urn:microsoft.com/office/officeart/2005/8/layout/process5"/>
    <dgm:cxn modelId="{70785CC2-F9E7-402E-A9DF-C9CC100B5EBF}" type="presOf" srcId="{3D7B02D6-88A6-44B9-8244-D8FAE16E1022}" destId="{8C78E3AA-DEBA-4930-9A7D-EC3061BF967C}" srcOrd="0" destOrd="0" presId="urn:microsoft.com/office/officeart/2005/8/layout/process5"/>
    <dgm:cxn modelId="{674ACDD4-B060-42AE-9D0F-4779A63032B0}" srcId="{CD729C95-60BC-436F-8351-8DF0ED5E2E95}" destId="{398DEA35-832F-40A7-B36E-638D95DF80BE}" srcOrd="3" destOrd="0" parTransId="{6DB1DF73-C86E-4B9D-9105-15C2256D1680}" sibTransId="{8AEDD7EA-F9E3-4B2D-BF7F-1130EDAC1FF3}"/>
    <dgm:cxn modelId="{D08D85D9-7A46-4E45-A75F-E09071BD6E75}" type="presOf" srcId="{77169342-E3DF-4C3C-B0D8-4985442DF172}" destId="{69E21D01-5583-4836-B2ED-17418471D66E}" srcOrd="1" destOrd="0" presId="urn:microsoft.com/office/officeart/2005/8/layout/process5"/>
    <dgm:cxn modelId="{673B55DC-1468-40D9-84D0-39099B03EDCE}" type="presOf" srcId="{BF1BDB64-D3CC-406C-BF17-AC35D81B4BBF}" destId="{D606BE14-7F59-46F5-8B8D-34AB077BE8F1}" srcOrd="0" destOrd="0" presId="urn:microsoft.com/office/officeart/2005/8/layout/process5"/>
    <dgm:cxn modelId="{7D9BA8DE-4EEC-4811-BAE8-394FE80A543B}" type="presOf" srcId="{FC84A931-C5A7-4EA1-A259-405A7740FC34}" destId="{53E1E5CC-0E74-49E4-9054-91E34A533993}" srcOrd="0" destOrd="0" presId="urn:microsoft.com/office/officeart/2005/8/layout/process5"/>
    <dgm:cxn modelId="{8C6F81DF-F83A-4C8D-B985-7AD42AAE216B}" type="presOf" srcId="{741F3746-1796-4BAC-A400-CCACF1975F5C}" destId="{C1C0740B-3DF2-4B09-92C8-2C7A90352971}" srcOrd="0" destOrd="0" presId="urn:microsoft.com/office/officeart/2005/8/layout/process5"/>
    <dgm:cxn modelId="{7F560DE0-14C4-45D4-A30D-678CD1284D12}" srcId="{CD729C95-60BC-436F-8351-8DF0ED5E2E95}" destId="{741F3746-1796-4BAC-A400-CCACF1975F5C}" srcOrd="0" destOrd="0" parTransId="{E7231334-1F69-4648-A10C-9078C02C7CBA}" sibTransId="{77169342-E3DF-4C3C-B0D8-4985442DF172}"/>
    <dgm:cxn modelId="{6FCD33E3-A583-4B2D-831E-438399EA32F6}" type="presOf" srcId="{8AEDD7EA-F9E3-4B2D-BF7F-1130EDAC1FF3}" destId="{44691D0E-E4DD-4BA5-8421-C681EFE4D211}" srcOrd="0" destOrd="0" presId="urn:microsoft.com/office/officeart/2005/8/layout/process5"/>
    <dgm:cxn modelId="{DA7A40E4-3FD2-44EB-9E56-7E4F7782F111}" srcId="{CD729C95-60BC-436F-8351-8DF0ED5E2E95}" destId="{9BC1EE3F-63BF-49D2-8667-02FA98AC6085}" srcOrd="5" destOrd="0" parTransId="{8297AF47-DDE1-4A53-B10E-D70FB613877B}" sibTransId="{E9408388-E829-4EE3-946B-B66F321D2371}"/>
    <dgm:cxn modelId="{4CF88FED-0E96-42EE-90EE-C2B2E1CACCC9}" type="presOf" srcId="{2861583B-9736-4299-A72F-5FA3B46707AB}" destId="{7D3EA713-8A4B-4AF2-90B4-F746CC13494A}" srcOrd="0" destOrd="0" presId="urn:microsoft.com/office/officeart/2005/8/layout/process5"/>
    <dgm:cxn modelId="{DADFCDEE-4214-4FFE-8290-0DC04E97DD05}" type="presOf" srcId="{06DEF919-CD3B-47B5-B9C2-9E2FD2B20202}" destId="{A1EDD839-C3FA-4F46-B4FD-C3F4B25991B6}" srcOrd="1" destOrd="0" presId="urn:microsoft.com/office/officeart/2005/8/layout/process5"/>
    <dgm:cxn modelId="{A096A4F3-D89D-4E32-B5EE-F589B944933C}" srcId="{CD729C95-60BC-436F-8351-8DF0ED5E2E95}" destId="{2861583B-9736-4299-A72F-5FA3B46707AB}" srcOrd="4" destOrd="0" parTransId="{F8C4F939-C332-4179-B1FA-F68252F2FAAB}" sibTransId="{61B2235D-9289-4B07-B573-C3550D468767}"/>
    <dgm:cxn modelId="{667FD3F7-8C71-4E9B-9055-B6939868C184}" srcId="{CD729C95-60BC-436F-8351-8DF0ED5E2E95}" destId="{5F59D926-D11C-4C3D-A6CE-17AE9F72F1B2}" srcOrd="2" destOrd="0" parTransId="{E2E49D11-61D7-4FC0-8A03-75E80B701F7C}" sibTransId="{FC84A931-C5A7-4EA1-A259-405A7740FC34}"/>
    <dgm:cxn modelId="{F2E591F9-2066-418B-821B-E1D13F4BB8E6}" type="presOf" srcId="{E9408388-E829-4EE3-946B-B66F321D2371}" destId="{88E6BEEA-23AF-4279-8F29-848EF4714407}" srcOrd="0" destOrd="0" presId="urn:microsoft.com/office/officeart/2005/8/layout/process5"/>
    <dgm:cxn modelId="{B90ED8F9-0932-429A-B43A-F20CC9C1C1CF}" srcId="{CD729C95-60BC-436F-8351-8DF0ED5E2E95}" destId="{BF1BDB64-D3CC-406C-BF17-AC35D81B4BBF}" srcOrd="1" destOrd="0" parTransId="{2221E839-6336-432E-80E3-53556531F183}" sibTransId="{06DEF919-CD3B-47B5-B9C2-9E2FD2B20202}"/>
    <dgm:cxn modelId="{5F326AA0-78DD-47FA-9F4C-158A072FF284}" type="presParOf" srcId="{FC3CDDCE-D36B-4BDE-9FD0-865446E98257}" destId="{C1C0740B-3DF2-4B09-92C8-2C7A90352971}" srcOrd="0" destOrd="0" presId="urn:microsoft.com/office/officeart/2005/8/layout/process5"/>
    <dgm:cxn modelId="{536231C4-D4FB-45CA-8C3A-C20E10E5FE4E}" type="presParOf" srcId="{FC3CDDCE-D36B-4BDE-9FD0-865446E98257}" destId="{5E73C6F2-9014-4402-B364-612B65A2F6B8}" srcOrd="1" destOrd="0" presId="urn:microsoft.com/office/officeart/2005/8/layout/process5"/>
    <dgm:cxn modelId="{699DAEC0-A840-49FC-82BC-05FD358E9967}" type="presParOf" srcId="{5E73C6F2-9014-4402-B364-612B65A2F6B8}" destId="{69E21D01-5583-4836-B2ED-17418471D66E}" srcOrd="0" destOrd="0" presId="urn:microsoft.com/office/officeart/2005/8/layout/process5"/>
    <dgm:cxn modelId="{3F495796-B99E-4D65-B882-B35CB188423B}" type="presParOf" srcId="{FC3CDDCE-D36B-4BDE-9FD0-865446E98257}" destId="{D606BE14-7F59-46F5-8B8D-34AB077BE8F1}" srcOrd="2" destOrd="0" presId="urn:microsoft.com/office/officeart/2005/8/layout/process5"/>
    <dgm:cxn modelId="{DA2A6457-C5B4-47BC-99A1-C2F15601F9BC}" type="presParOf" srcId="{FC3CDDCE-D36B-4BDE-9FD0-865446E98257}" destId="{809C31BE-6C8C-4018-9088-0765588076BC}" srcOrd="3" destOrd="0" presId="urn:microsoft.com/office/officeart/2005/8/layout/process5"/>
    <dgm:cxn modelId="{81393993-847A-4CBD-9D94-33721CA97661}" type="presParOf" srcId="{809C31BE-6C8C-4018-9088-0765588076BC}" destId="{A1EDD839-C3FA-4F46-B4FD-C3F4B25991B6}" srcOrd="0" destOrd="0" presId="urn:microsoft.com/office/officeart/2005/8/layout/process5"/>
    <dgm:cxn modelId="{B87B9C83-CF69-467A-89CC-82E971A84072}" type="presParOf" srcId="{FC3CDDCE-D36B-4BDE-9FD0-865446E98257}" destId="{0DC4E277-F0AD-487E-8906-FF4FF478294F}" srcOrd="4" destOrd="0" presId="urn:microsoft.com/office/officeart/2005/8/layout/process5"/>
    <dgm:cxn modelId="{35E116D8-5A31-41D3-9778-C44B4150226E}" type="presParOf" srcId="{FC3CDDCE-D36B-4BDE-9FD0-865446E98257}" destId="{53E1E5CC-0E74-49E4-9054-91E34A533993}" srcOrd="5" destOrd="0" presId="urn:microsoft.com/office/officeart/2005/8/layout/process5"/>
    <dgm:cxn modelId="{015F2E14-0693-448E-9F8A-47F563DFF0E4}" type="presParOf" srcId="{53E1E5CC-0E74-49E4-9054-91E34A533993}" destId="{8ABA8E89-737C-48A4-929D-2A7435795941}" srcOrd="0" destOrd="0" presId="urn:microsoft.com/office/officeart/2005/8/layout/process5"/>
    <dgm:cxn modelId="{503D907F-DFAD-43AD-897D-46FBE59E9561}" type="presParOf" srcId="{FC3CDDCE-D36B-4BDE-9FD0-865446E98257}" destId="{8065BA0D-3A95-4BE3-8663-04DBDF7AF7BF}" srcOrd="6" destOrd="0" presId="urn:microsoft.com/office/officeart/2005/8/layout/process5"/>
    <dgm:cxn modelId="{51F0C649-C43E-4DB2-8F03-A14CD2B957AF}" type="presParOf" srcId="{FC3CDDCE-D36B-4BDE-9FD0-865446E98257}" destId="{44691D0E-E4DD-4BA5-8421-C681EFE4D211}" srcOrd="7" destOrd="0" presId="urn:microsoft.com/office/officeart/2005/8/layout/process5"/>
    <dgm:cxn modelId="{5CA708F3-FD63-42A6-85BD-CA9D30A38C17}" type="presParOf" srcId="{44691D0E-E4DD-4BA5-8421-C681EFE4D211}" destId="{C6FE8068-BF90-4A5D-87CF-14744439CFB9}" srcOrd="0" destOrd="0" presId="urn:microsoft.com/office/officeart/2005/8/layout/process5"/>
    <dgm:cxn modelId="{9D22999B-9E3D-4C23-8B55-68B36C78869A}" type="presParOf" srcId="{FC3CDDCE-D36B-4BDE-9FD0-865446E98257}" destId="{7D3EA713-8A4B-4AF2-90B4-F746CC13494A}" srcOrd="8" destOrd="0" presId="urn:microsoft.com/office/officeart/2005/8/layout/process5"/>
    <dgm:cxn modelId="{7197965D-0B77-4EF5-8A72-B4F6FDA95D02}" type="presParOf" srcId="{FC3CDDCE-D36B-4BDE-9FD0-865446E98257}" destId="{F9D5B7C2-5766-4DED-964B-9C3D03E780EE}" srcOrd="9" destOrd="0" presId="urn:microsoft.com/office/officeart/2005/8/layout/process5"/>
    <dgm:cxn modelId="{8DCFC25C-E318-4273-86F6-E4100D5620B6}" type="presParOf" srcId="{F9D5B7C2-5766-4DED-964B-9C3D03E780EE}" destId="{9334A8D2-8DBD-4D06-B40D-C9A52A83D861}" srcOrd="0" destOrd="0" presId="urn:microsoft.com/office/officeart/2005/8/layout/process5"/>
    <dgm:cxn modelId="{C16CFCA3-B6DC-4B01-A05A-40679109AC92}" type="presParOf" srcId="{FC3CDDCE-D36B-4BDE-9FD0-865446E98257}" destId="{6A95DBFF-C37E-4C53-96AF-2712A3921F8E}" srcOrd="10" destOrd="0" presId="urn:microsoft.com/office/officeart/2005/8/layout/process5"/>
    <dgm:cxn modelId="{DAA08E6F-05CB-4B6C-9F4C-6D8A8163AEC3}" type="presParOf" srcId="{FC3CDDCE-D36B-4BDE-9FD0-865446E98257}" destId="{88E6BEEA-23AF-4279-8F29-848EF4714407}" srcOrd="11" destOrd="0" presId="urn:microsoft.com/office/officeart/2005/8/layout/process5"/>
    <dgm:cxn modelId="{CD3AD41B-D221-4DB3-A27B-B34F78E23A7E}" type="presParOf" srcId="{88E6BEEA-23AF-4279-8F29-848EF4714407}" destId="{9A7B4D87-F920-4E72-9F79-1A4BDB80371D}" srcOrd="0" destOrd="0" presId="urn:microsoft.com/office/officeart/2005/8/layout/process5"/>
    <dgm:cxn modelId="{46B5504F-AEE4-4008-A3D1-494454F0D4A6}" type="presParOf" srcId="{FC3CDDCE-D36B-4BDE-9FD0-865446E98257}" destId="{8C78E3AA-DEBA-4930-9A7D-EC3061BF967C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0740B-3DF2-4B09-92C8-2C7A90352971}">
      <dsp:nvSpPr>
        <dsp:cNvPr id="0" name=""/>
        <dsp:cNvSpPr/>
      </dsp:nvSpPr>
      <dsp:spPr>
        <a:xfrm>
          <a:off x="663001" y="1819"/>
          <a:ext cx="2048388" cy="12290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/>
            </a:rPr>
            <a:t> ID Verification</a:t>
          </a:r>
          <a:endParaRPr lang="en-US" sz="1200" kern="1200"/>
        </a:p>
      </dsp:txBody>
      <dsp:txXfrm>
        <a:off x="698998" y="37816"/>
        <a:ext cx="1976394" cy="1157039"/>
      </dsp:txXfrm>
    </dsp:sp>
    <dsp:sp modelId="{5E73C6F2-9014-4402-B364-612B65A2F6B8}">
      <dsp:nvSpPr>
        <dsp:cNvPr id="0" name=""/>
        <dsp:cNvSpPr/>
      </dsp:nvSpPr>
      <dsp:spPr>
        <a:xfrm>
          <a:off x="2891648" y="362336"/>
          <a:ext cx="434258" cy="508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891648" y="463936"/>
        <a:ext cx="303981" cy="304800"/>
      </dsp:txXfrm>
    </dsp:sp>
    <dsp:sp modelId="{D606BE14-7F59-46F5-8B8D-34AB077BE8F1}">
      <dsp:nvSpPr>
        <dsp:cNvPr id="0" name=""/>
        <dsp:cNvSpPr/>
      </dsp:nvSpPr>
      <dsp:spPr>
        <a:xfrm>
          <a:off x="3530745" y="1819"/>
          <a:ext cx="2048388" cy="12290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/>
            </a:rPr>
            <a:t> Open and </a:t>
          </a:r>
          <a:r>
            <a:rPr lang="en-US" sz="1200" i="1" kern="1200">
              <a:latin typeface="Calibri"/>
            </a:rPr>
            <a:t>partially complete </a:t>
          </a:r>
          <a:r>
            <a:rPr lang="en-US" sz="1200" b="1" i="0" kern="1200">
              <a:latin typeface="Calibri"/>
            </a:rPr>
            <a:t>Consent Checklist</a:t>
          </a:r>
        </a:p>
      </dsp:txBody>
      <dsp:txXfrm>
        <a:off x="3566742" y="37816"/>
        <a:ext cx="1976394" cy="1157039"/>
      </dsp:txXfrm>
    </dsp:sp>
    <dsp:sp modelId="{809C31BE-6C8C-4018-9088-0765588076BC}">
      <dsp:nvSpPr>
        <dsp:cNvPr id="0" name=""/>
        <dsp:cNvSpPr/>
      </dsp:nvSpPr>
      <dsp:spPr>
        <a:xfrm>
          <a:off x="5759392" y="362336"/>
          <a:ext cx="434258" cy="508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5759392" y="463936"/>
        <a:ext cx="303981" cy="304800"/>
      </dsp:txXfrm>
    </dsp:sp>
    <dsp:sp modelId="{0DC4E277-F0AD-487E-8906-FF4FF478294F}">
      <dsp:nvSpPr>
        <dsp:cNvPr id="0" name=""/>
        <dsp:cNvSpPr/>
      </dsp:nvSpPr>
      <dsp:spPr>
        <a:xfrm>
          <a:off x="6398489" y="1819"/>
          <a:ext cx="2048388" cy="12290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/>
            </a:rPr>
            <a:t> Open appropriate </a:t>
          </a:r>
          <a:r>
            <a:rPr lang="en-US" sz="1200" b="1" kern="1200">
              <a:latin typeface="Calibri"/>
            </a:rPr>
            <a:t>Consent Form</a:t>
          </a:r>
          <a:r>
            <a:rPr lang="en-US" sz="1200" kern="1200">
              <a:latin typeface="Calibri"/>
            </a:rPr>
            <a:t> and conduct Consent Discussion</a:t>
          </a:r>
          <a:endParaRPr lang="en-US" sz="1200" kern="1200"/>
        </a:p>
      </dsp:txBody>
      <dsp:txXfrm>
        <a:off x="6434486" y="37816"/>
        <a:ext cx="1976394" cy="1157039"/>
      </dsp:txXfrm>
    </dsp:sp>
    <dsp:sp modelId="{53E1E5CC-0E74-49E4-9054-91E34A533993}">
      <dsp:nvSpPr>
        <dsp:cNvPr id="0" name=""/>
        <dsp:cNvSpPr/>
      </dsp:nvSpPr>
      <dsp:spPr>
        <a:xfrm rot="5400000">
          <a:off x="7205554" y="1374240"/>
          <a:ext cx="434258" cy="508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7270284" y="1411111"/>
        <a:ext cx="304800" cy="303981"/>
      </dsp:txXfrm>
    </dsp:sp>
    <dsp:sp modelId="{8065BA0D-3A95-4BE3-8663-04DBDF7AF7BF}">
      <dsp:nvSpPr>
        <dsp:cNvPr id="0" name=""/>
        <dsp:cNvSpPr/>
      </dsp:nvSpPr>
      <dsp:spPr>
        <a:xfrm>
          <a:off x="6398489" y="2050208"/>
          <a:ext cx="2048388" cy="12290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/>
            </a:rPr>
            <a:t> Open and complete Assessment of Understanding</a:t>
          </a:r>
          <a:endParaRPr lang="en-US" sz="1200" kern="1200"/>
        </a:p>
      </dsp:txBody>
      <dsp:txXfrm>
        <a:off x="6434486" y="2086205"/>
        <a:ext cx="1976394" cy="1157039"/>
      </dsp:txXfrm>
    </dsp:sp>
    <dsp:sp modelId="{44691D0E-E4DD-4BA5-8421-C681EFE4D211}">
      <dsp:nvSpPr>
        <dsp:cNvPr id="0" name=""/>
        <dsp:cNvSpPr/>
      </dsp:nvSpPr>
      <dsp:spPr>
        <a:xfrm rot="10800000">
          <a:off x="5783973" y="2410724"/>
          <a:ext cx="434258" cy="508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5914250" y="2512324"/>
        <a:ext cx="303981" cy="304800"/>
      </dsp:txXfrm>
    </dsp:sp>
    <dsp:sp modelId="{7D3EA713-8A4B-4AF2-90B4-F746CC13494A}">
      <dsp:nvSpPr>
        <dsp:cNvPr id="0" name=""/>
        <dsp:cNvSpPr/>
      </dsp:nvSpPr>
      <dsp:spPr>
        <a:xfrm>
          <a:off x="3530745" y="2050208"/>
          <a:ext cx="2048388" cy="12290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/>
            </a:rPr>
            <a:t> </a:t>
          </a:r>
          <a:r>
            <a:rPr lang="en-US" sz="1200" i="1" kern="1200">
              <a:latin typeface="Calibri"/>
            </a:rPr>
            <a:t>Return </a:t>
          </a:r>
          <a:r>
            <a:rPr lang="en-US" sz="1200" i="0" kern="1200">
              <a:latin typeface="Calibri"/>
            </a:rPr>
            <a:t>to </a:t>
          </a:r>
          <a:r>
            <a:rPr lang="en-US" sz="1200" b="1" i="0" kern="1200">
              <a:latin typeface="Calibri"/>
            </a:rPr>
            <a:t>Consent Form</a:t>
          </a:r>
          <a:r>
            <a:rPr lang="en-US" sz="1200" i="0" kern="1200">
              <a:latin typeface="Calibri"/>
            </a:rPr>
            <a:t> and complete with participant and staff signatures</a:t>
          </a:r>
          <a:endParaRPr lang="en-US" sz="1200" i="0" kern="1200"/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>
              <a:latin typeface="Calibri"/>
            </a:rPr>
            <a:t>Email </a:t>
          </a:r>
          <a:r>
            <a:rPr lang="en-US" sz="900" kern="1200" err="1">
              <a:latin typeface="Calibri"/>
            </a:rPr>
            <a:t>pt</a:t>
          </a:r>
          <a:r>
            <a:rPr lang="en-US" sz="900" kern="1200">
              <a:latin typeface="Calibri"/>
            </a:rPr>
            <a:t> a PDF of their completed consent form</a:t>
          </a:r>
          <a:endParaRPr lang="en-US" sz="900" kern="1200"/>
        </a:p>
      </dsp:txBody>
      <dsp:txXfrm>
        <a:off x="3566742" y="2086205"/>
        <a:ext cx="1976394" cy="1157039"/>
      </dsp:txXfrm>
    </dsp:sp>
    <dsp:sp modelId="{F9D5B7C2-5766-4DED-964B-9C3D03E780EE}">
      <dsp:nvSpPr>
        <dsp:cNvPr id="0" name=""/>
        <dsp:cNvSpPr/>
      </dsp:nvSpPr>
      <dsp:spPr>
        <a:xfrm rot="10800000">
          <a:off x="2916229" y="2410724"/>
          <a:ext cx="434258" cy="508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3046506" y="2512324"/>
        <a:ext cx="303981" cy="304800"/>
      </dsp:txXfrm>
    </dsp:sp>
    <dsp:sp modelId="{6A95DBFF-C37E-4C53-96AF-2712A3921F8E}">
      <dsp:nvSpPr>
        <dsp:cNvPr id="0" name=""/>
        <dsp:cNvSpPr/>
      </dsp:nvSpPr>
      <dsp:spPr>
        <a:xfrm>
          <a:off x="663001" y="2050208"/>
          <a:ext cx="2048388" cy="12290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/>
            </a:rPr>
            <a:t> Open and </a:t>
          </a:r>
          <a:r>
            <a:rPr lang="en-US" sz="1200" i="1" kern="1200">
              <a:latin typeface="Calibri"/>
            </a:rPr>
            <a:t>complete </a:t>
          </a:r>
          <a:r>
            <a:rPr lang="en-US" sz="1200" b="1" kern="1200">
              <a:latin typeface="Calibri"/>
            </a:rPr>
            <a:t>Consent Checklist</a:t>
          </a:r>
        </a:p>
      </dsp:txBody>
      <dsp:txXfrm>
        <a:off x="698998" y="2086205"/>
        <a:ext cx="1976394" cy="1157039"/>
      </dsp:txXfrm>
    </dsp:sp>
    <dsp:sp modelId="{88E6BEEA-23AF-4279-8F29-848EF4714407}">
      <dsp:nvSpPr>
        <dsp:cNvPr id="0" name=""/>
        <dsp:cNvSpPr/>
      </dsp:nvSpPr>
      <dsp:spPr>
        <a:xfrm rot="5400000">
          <a:off x="1470066" y="3422628"/>
          <a:ext cx="434258" cy="508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1534796" y="3459499"/>
        <a:ext cx="304800" cy="303981"/>
      </dsp:txXfrm>
    </dsp:sp>
    <dsp:sp modelId="{8C78E3AA-DEBA-4930-9A7D-EC3061BF967C}">
      <dsp:nvSpPr>
        <dsp:cNvPr id="0" name=""/>
        <dsp:cNvSpPr/>
      </dsp:nvSpPr>
      <dsp:spPr>
        <a:xfrm>
          <a:off x="663001" y="4098596"/>
          <a:ext cx="2048388" cy="12290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/>
            </a:rPr>
            <a:t> Open and </a:t>
          </a:r>
          <a:r>
            <a:rPr lang="en-US" sz="1200" i="1" kern="1200">
              <a:latin typeface="Calibri"/>
            </a:rPr>
            <a:t>complete </a:t>
          </a:r>
          <a:r>
            <a:rPr lang="en-US" sz="1200" b="1" kern="1200">
              <a:latin typeface="Calibri"/>
            </a:rPr>
            <a:t>Locator Form</a:t>
          </a:r>
        </a:p>
      </dsp:txBody>
      <dsp:txXfrm>
        <a:off x="698998" y="4134593"/>
        <a:ext cx="1976394" cy="1157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8E621-FDB1-471C-A1BB-A453AB15E392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130A3-E4B9-465B-84DF-B1CBEB1FA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10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130A3-E4B9-465B-84DF-B1CBEB1FA4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75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7E788-3BCC-4822-AEAA-FFE016D0090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730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7E788-3BCC-4822-AEAA-FFE016D0090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287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7E788-3BCC-4822-AEAA-FFE016D0090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647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7E788-3BCC-4822-AEAA-FFE016D0090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888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7E788-3BCC-4822-AEAA-FFE016D0090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12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7E788-3BCC-4822-AEAA-FFE016D0090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934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7E788-3BCC-4822-AEAA-FFE016D0090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946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7E788-3BCC-4822-AEAA-FFE016D0090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182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130A3-E4B9-465B-84DF-B1CBEB1FA4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34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7E788-3BCC-4822-AEAA-FFE016D0090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92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130A3-E4B9-465B-84DF-B1CBEB1FA4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13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130A3-E4B9-465B-84DF-B1CBEB1FA4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76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130A3-E4B9-465B-84DF-B1CBEB1FA4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2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8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36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33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290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689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596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29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130A3-E4B9-465B-84DF-B1CBEB1FA45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26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130A3-E4B9-465B-84DF-B1CBEB1FA4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61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438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59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130A3-E4B9-465B-84DF-B1CBEB1FA4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42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130A3-E4B9-465B-84DF-B1CBEB1FA4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85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130A3-E4B9-465B-84DF-B1CBEB1FA4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37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130A3-E4B9-465B-84DF-B1CBEB1FA4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50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130A3-E4B9-465B-84DF-B1CBEB1FA4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89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130A3-E4B9-465B-84DF-B1CBEB1FA4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caprisa.org/Default" TargetMode="External"/><Relationship Id="rId9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caprisa.org/Default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caprisa.org/Default" TargetMode="Externa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caprisa.org/Default" TargetMode="Externa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caprisa.org/Default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Tuesday, March 22,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56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Tuesday, March 22,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9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Tuesday, March 22,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42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A6EDF1-DB4C-49AB-AAE1-C906874DF986}"/>
              </a:ext>
            </a:extLst>
          </p:cNvPr>
          <p:cNvSpPr/>
          <p:nvPr userDrawn="1"/>
        </p:nvSpPr>
        <p:spPr>
          <a:xfrm>
            <a:off x="0" y="4867835"/>
            <a:ext cx="12192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8EA8C9-13B1-4B66-80A0-03A86216C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8316" y="3073413"/>
            <a:ext cx="9655377" cy="1423313"/>
          </a:xfrm>
        </p:spPr>
        <p:txBody>
          <a:bodyPr anchor="ctr" anchorCtr="0"/>
          <a:lstStyle>
            <a:lvl1pPr algn="ctr">
              <a:defRPr sz="45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3ED1BF0-5B12-47F8-B4B7-73B83738C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8316" y="6307942"/>
            <a:ext cx="9655377" cy="341632"/>
          </a:xfrm>
        </p:spPr>
        <p:txBody>
          <a:bodyPr>
            <a:sp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EB812E8A-901B-4956-AC68-300E1DF9B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927" y="5069606"/>
            <a:ext cx="1119451" cy="815663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E37DB572-4CA4-4C22-AB77-05223658A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9596" r="4949" b="9798"/>
          <a:stretch/>
        </p:blipFill>
        <p:spPr>
          <a:xfrm>
            <a:off x="7808005" y="5165374"/>
            <a:ext cx="1361299" cy="624124"/>
          </a:xfrm>
          <a:prstGeom prst="rect">
            <a:avLst/>
          </a:prstGeom>
        </p:spPr>
      </p:pic>
      <p:pic>
        <p:nvPicPr>
          <p:cNvPr id="22" name="Picture 21">
            <a:hlinkClick r:id="rId4"/>
            <a:extLst>
              <a:ext uri="{FF2B5EF4-FFF2-40B4-BE49-F238E27FC236}">
                <a16:creationId xmlns:a16="http://schemas.microsoft.com/office/drawing/2014/main" id="{053105BD-6893-409A-9DE0-8650067E3C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24" y="5238947"/>
            <a:ext cx="1492365" cy="4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0CD1FD8E-5757-4265-AF00-3BCE1F910EE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95612" y="5094283"/>
            <a:ext cx="1083115" cy="766304"/>
          </a:xfrm>
          <a:prstGeom prst="rect">
            <a:avLst/>
          </a:prstGeom>
        </p:spPr>
      </p:pic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3C3FD038-24F7-480C-8B5A-B6700AC34E3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99" y="658805"/>
            <a:ext cx="3021403" cy="215884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E5EE43D-556A-4156-9BB9-1DAF1E28F77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30350" y="5031122"/>
            <a:ext cx="1426033" cy="8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22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FD539D-5F52-4287-BC58-558ACFC91B45}"/>
              </a:ext>
            </a:extLst>
          </p:cNvPr>
          <p:cNvSpPr/>
          <p:nvPr userDrawn="1"/>
        </p:nvSpPr>
        <p:spPr>
          <a:xfrm>
            <a:off x="168000" y="173238"/>
            <a:ext cx="11856000" cy="6511527"/>
          </a:xfrm>
          <a:prstGeom prst="rect">
            <a:avLst/>
          </a:prstGeom>
          <a:solidFill>
            <a:schemeClr val="bg1"/>
          </a:solidFill>
          <a:ln w="8255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EDA548-9F3F-40C5-BF50-C800390619AD}"/>
              </a:ext>
            </a:extLst>
          </p:cNvPr>
          <p:cNvSpPr/>
          <p:nvPr userDrawn="1"/>
        </p:nvSpPr>
        <p:spPr>
          <a:xfrm>
            <a:off x="290449" y="288757"/>
            <a:ext cx="11611105" cy="5467648"/>
          </a:xfrm>
          <a:prstGeom prst="rect">
            <a:avLst/>
          </a:prstGeom>
          <a:noFill/>
          <a:ln w="50800" cmpd="sng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710F51D-E9D4-46AD-A3FD-117933E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03761"/>
            <a:ext cx="11125200" cy="664147"/>
          </a:xfrm>
        </p:spPr>
        <p:txBody>
          <a:bodyPr>
            <a:normAutofit/>
          </a:bodyPr>
          <a:lstStyle>
            <a:lvl1pPr algn="ctr"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BBDF31B-E691-43D7-9EBB-231281DD8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49497"/>
            <a:ext cx="11125200" cy="439636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022AB8CE-F375-45ED-9647-F2D332C7E8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25" y="5910849"/>
            <a:ext cx="861577" cy="627769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8439A227-86A5-4B27-8312-48435175E9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9596" r="4949" b="9798"/>
          <a:stretch/>
        </p:blipFill>
        <p:spPr>
          <a:xfrm>
            <a:off x="8215265" y="5984557"/>
            <a:ext cx="1047715" cy="480353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405C8DA4-9235-4F7C-B44A-7068CC8110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6041182"/>
            <a:ext cx="1148588" cy="36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CD30D7D-FBA1-4328-8312-53079C92F32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16031" y="5929843"/>
            <a:ext cx="833612" cy="58978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58F8653-F374-40A3-994D-AB87BFB9985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83687" y="5881230"/>
            <a:ext cx="1097536" cy="6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98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FD539D-5F52-4287-BC58-558ACFC91B45}"/>
              </a:ext>
            </a:extLst>
          </p:cNvPr>
          <p:cNvSpPr/>
          <p:nvPr userDrawn="1"/>
        </p:nvSpPr>
        <p:spPr>
          <a:xfrm>
            <a:off x="168000" y="173238"/>
            <a:ext cx="11856000" cy="6511527"/>
          </a:xfrm>
          <a:prstGeom prst="rect">
            <a:avLst/>
          </a:prstGeom>
          <a:solidFill>
            <a:schemeClr val="bg1"/>
          </a:solidFill>
          <a:ln w="8255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EDA548-9F3F-40C5-BF50-C800390619AD}"/>
              </a:ext>
            </a:extLst>
          </p:cNvPr>
          <p:cNvSpPr/>
          <p:nvPr userDrawn="1"/>
        </p:nvSpPr>
        <p:spPr>
          <a:xfrm>
            <a:off x="290449" y="288757"/>
            <a:ext cx="11611105" cy="5467648"/>
          </a:xfrm>
          <a:prstGeom prst="rect">
            <a:avLst/>
          </a:prstGeom>
          <a:noFill/>
          <a:ln w="50800" cmpd="sng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710F51D-E9D4-46AD-A3FD-117933E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03761"/>
            <a:ext cx="11125200" cy="664147"/>
          </a:xfrm>
        </p:spPr>
        <p:txBody>
          <a:bodyPr>
            <a:normAutofit/>
          </a:bodyPr>
          <a:lstStyle>
            <a:lvl1pPr algn="ctr"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E0437CF3-1DE3-47D0-AAFD-FD03E9EB59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25" y="5910849"/>
            <a:ext cx="861577" cy="627769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4411BE86-73B5-4BB1-92E3-83460A445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9596" r="4949" b="9798"/>
          <a:stretch/>
        </p:blipFill>
        <p:spPr>
          <a:xfrm>
            <a:off x="8215265" y="5984557"/>
            <a:ext cx="1047715" cy="480353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9E8AF3C6-764A-45E5-830E-0190DAA0EC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6041182"/>
            <a:ext cx="1148588" cy="36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A7EAA60-1F89-4041-BC74-E6293DF28C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16031" y="5929843"/>
            <a:ext cx="833612" cy="58978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68E60CF-F366-4413-A487-BAE0F9B73F7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83687" y="5881230"/>
            <a:ext cx="1097536" cy="6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23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C9FF95-A16B-4ED7-A46E-EC5EA39C894D}"/>
              </a:ext>
            </a:extLst>
          </p:cNvPr>
          <p:cNvSpPr/>
          <p:nvPr userDrawn="1"/>
        </p:nvSpPr>
        <p:spPr>
          <a:xfrm>
            <a:off x="0" y="5771534"/>
            <a:ext cx="12192000" cy="879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800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1F8D7A1-8E3F-4B2C-9BA3-0E4D89C25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25" y="5910849"/>
            <a:ext cx="861577" cy="627769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3B3FF3-4083-4BC8-ADA5-2DF02339E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9596" r="4949" b="9798"/>
          <a:stretch/>
        </p:blipFill>
        <p:spPr>
          <a:xfrm>
            <a:off x="8215265" y="5984557"/>
            <a:ext cx="1047715" cy="480353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F06A7FEC-1119-4ACD-A3DD-032579D25B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6041182"/>
            <a:ext cx="1148588" cy="36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9620A73-8135-4E6C-8946-3494BE5063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16031" y="5929843"/>
            <a:ext cx="833612" cy="5897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B8B573A-AE10-4E86-AB1C-A88C70E9340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83687" y="5881230"/>
            <a:ext cx="1097536" cy="6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93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A6EDF1-DB4C-49AB-AAE1-C906874DF986}"/>
              </a:ext>
            </a:extLst>
          </p:cNvPr>
          <p:cNvSpPr/>
          <p:nvPr userDrawn="1"/>
        </p:nvSpPr>
        <p:spPr>
          <a:xfrm>
            <a:off x="0" y="4867835"/>
            <a:ext cx="12192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8EA8C9-13B1-4B66-80A0-03A86216C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8316" y="3073413"/>
            <a:ext cx="9655377" cy="1423313"/>
          </a:xfrm>
        </p:spPr>
        <p:txBody>
          <a:bodyPr anchor="ctr" anchorCtr="0"/>
          <a:lstStyle>
            <a:lvl1pPr algn="ctr">
              <a:defRPr sz="45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3ED1BF0-5B12-47F8-B4B7-73B83738C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8316" y="6307942"/>
            <a:ext cx="9655377" cy="341632"/>
          </a:xfrm>
        </p:spPr>
        <p:txBody>
          <a:bodyPr>
            <a:sp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EB812E8A-901B-4956-AC68-300E1DF9B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927" y="5069606"/>
            <a:ext cx="1119451" cy="815663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E37DB572-4CA4-4C22-AB77-05223658A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9596" r="4949" b="9798"/>
          <a:stretch/>
        </p:blipFill>
        <p:spPr>
          <a:xfrm>
            <a:off x="7808005" y="5165374"/>
            <a:ext cx="1361299" cy="624124"/>
          </a:xfrm>
          <a:prstGeom prst="rect">
            <a:avLst/>
          </a:prstGeom>
        </p:spPr>
      </p:pic>
      <p:pic>
        <p:nvPicPr>
          <p:cNvPr id="22" name="Picture 21">
            <a:hlinkClick r:id="rId4"/>
            <a:extLst>
              <a:ext uri="{FF2B5EF4-FFF2-40B4-BE49-F238E27FC236}">
                <a16:creationId xmlns:a16="http://schemas.microsoft.com/office/drawing/2014/main" id="{053105BD-6893-409A-9DE0-8650067E3C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24" y="5238947"/>
            <a:ext cx="1492365" cy="4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0CD1FD8E-5757-4265-AF00-3BCE1F910EE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95612" y="5094283"/>
            <a:ext cx="1083115" cy="76630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E5EE43D-556A-4156-9BB9-1DAF1E28F7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0350" y="5031122"/>
            <a:ext cx="1426033" cy="8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89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4787" y="0"/>
            <a:ext cx="11407824" cy="1052736"/>
          </a:xfrm>
          <a:prstGeom prst="rect">
            <a:avLst/>
          </a:prstGeom>
        </p:spPr>
        <p:txBody>
          <a:bodyPr anchor="ctr"/>
          <a:lstStyle>
            <a:lvl1pPr algn="l">
              <a:defRPr sz="2400" b="1" u="sng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4390" y="1277840"/>
            <a:ext cx="11512649" cy="4672111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indent="-285744">
              <a:buFont typeface="Courier New" panose="02070309020205020404" pitchFamily="49" charset="0"/>
              <a:buChar char="o"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566989" y="6026664"/>
            <a:ext cx="8281540" cy="6424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26"/>
          <p:cNvSpPr txBox="1">
            <a:spLocks noChangeArrowheads="1"/>
          </p:cNvSpPr>
          <p:nvPr/>
        </p:nvSpPr>
        <p:spPr>
          <a:xfrm>
            <a:off x="11759952" y="6605736"/>
            <a:ext cx="432048" cy="252264"/>
          </a:xfrm>
          <a:prstGeom prst="rect">
            <a:avLst/>
          </a:prstGeom>
          <a:ln/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EE79-33E5-4C4B-BAE3-E8DBEA3383C6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922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559"/>
            <a:ext cx="12192000" cy="687311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880606FA-C36B-44EE-91CC-23E328C62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1861" y="3051684"/>
            <a:ext cx="7187028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CF0BA6-A6F5-427F-AAAE-0FD1A0EA40F7}"/>
              </a:ext>
            </a:extLst>
          </p:cNvPr>
          <p:cNvCxnSpPr/>
          <p:nvPr userDrawn="1"/>
        </p:nvCxnSpPr>
        <p:spPr bwMode="auto">
          <a:xfrm>
            <a:off x="4194044" y="2008684"/>
            <a:ext cx="0" cy="24050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EB746CDD-D828-4CA9-922F-39CA5C1B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848" y="2257017"/>
            <a:ext cx="7872153" cy="702080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2EB6C51-22D9-4A9C-B2E6-1DE253C87E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95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880606FA-C36B-44EE-91CC-23E328C62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1861" y="3051684"/>
            <a:ext cx="7187028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CF0BA6-A6F5-427F-AAAE-0FD1A0EA40F7}"/>
              </a:ext>
            </a:extLst>
          </p:cNvPr>
          <p:cNvCxnSpPr/>
          <p:nvPr userDrawn="1"/>
        </p:nvCxnSpPr>
        <p:spPr bwMode="auto">
          <a:xfrm>
            <a:off x="4194044" y="2008684"/>
            <a:ext cx="0" cy="24050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EB746CDD-D828-4CA9-922F-39CA5C1B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848" y="2257017"/>
            <a:ext cx="7872153" cy="702080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7A4164A-0271-4EC3-829B-FAECB7F09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0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Tuesday, March 22,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53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B2F607-91C4-49CD-A699-D63C8C14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1"/>
            <a:ext cx="12192000" cy="6857999"/>
          </a:xfrm>
          <a:prstGeom prst="rect">
            <a:avLst/>
          </a:prstGeom>
          <a:solidFill>
            <a:srgbClr val="000000">
              <a:alpha val="2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56C11E-462F-4C17-A22C-0067F918B5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6738" y="5651593"/>
            <a:ext cx="1490123" cy="871733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5041A4E3-293D-4509-96FD-3CB711BA8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1861" y="3051684"/>
            <a:ext cx="7187028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979C8D1-B936-4586-96BF-A613B3C86FCF}"/>
              </a:ext>
            </a:extLst>
          </p:cNvPr>
          <p:cNvCxnSpPr/>
          <p:nvPr userDrawn="1"/>
        </p:nvCxnSpPr>
        <p:spPr bwMode="auto">
          <a:xfrm>
            <a:off x="4194044" y="2008684"/>
            <a:ext cx="0" cy="24050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3DCA6161-94CE-4AC7-9CA7-16492FFD0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848" y="2257017"/>
            <a:ext cx="7872153" cy="702080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57737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5221944" y="1758253"/>
            <a:ext cx="1712833" cy="123516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27816" y="3094699"/>
            <a:ext cx="8467016" cy="702080"/>
          </a:xfrm>
        </p:spPr>
        <p:txBody>
          <a:bodyPr anchor="t"/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FAEA688-0BE3-4EF3-A41C-42C68D3A08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93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58BE3E-A13E-4C2B-9BD0-CE891A168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5221944" y="1758253"/>
            <a:ext cx="1712833" cy="123516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27816" y="3094699"/>
            <a:ext cx="8467016" cy="702080"/>
          </a:xfrm>
        </p:spPr>
        <p:txBody>
          <a:bodyPr anchor="t"/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6725964-72A1-4EAC-ADC7-473C5D344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7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22110"/>
            <a:ext cx="12192001" cy="698011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122111"/>
            <a:ext cx="12191999" cy="6980110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5221944" y="1758253"/>
            <a:ext cx="1712833" cy="123516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827816" y="3094699"/>
            <a:ext cx="8467016" cy="702080"/>
          </a:xfrm>
        </p:spPr>
        <p:txBody>
          <a:bodyPr anchor="t"/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3A3F91-D0BB-4FF4-8A0D-894DFA2106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6738" y="5651593"/>
            <a:ext cx="1490123" cy="87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80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1_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197" y="-56748"/>
            <a:ext cx="4991803" cy="6929866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7765" y="1367530"/>
            <a:ext cx="3989376" cy="5271645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7212833" cy="68580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666057" y="453808"/>
            <a:ext cx="4141332" cy="702080"/>
          </a:xfrm>
        </p:spPr>
        <p:txBody>
          <a:bodyPr anchor="t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BF1C276-04E2-4835-9926-ECFE7CE350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354" y="6063068"/>
            <a:ext cx="984787" cy="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53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2_text &amp;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197" y="-56748"/>
            <a:ext cx="4991803" cy="6929866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66057" y="683770"/>
            <a:ext cx="4011084" cy="5271645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“Click to edit Master text”</a:t>
            </a:r>
          </a:p>
          <a:p>
            <a:pPr lvl="0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71323" y="714297"/>
            <a:ext cx="5576083" cy="506712"/>
          </a:xfrm>
        </p:spPr>
        <p:txBody>
          <a:bodyPr anchor="t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891040" y="1308295"/>
            <a:ext cx="5556365" cy="3982752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C491AA1-7DCD-4446-8D72-578BC00AA6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354" y="6063068"/>
            <a:ext cx="984787" cy="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11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1-pattern_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160" t="1" b="-1"/>
          <a:stretch/>
        </p:blipFill>
        <p:spPr>
          <a:xfrm>
            <a:off x="7212833" y="0"/>
            <a:ext cx="4979168" cy="6858000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0933" y="1384663"/>
            <a:ext cx="4076208" cy="5251410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7212833" cy="68580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600933" y="453808"/>
            <a:ext cx="4076208" cy="702080"/>
          </a:xfrm>
        </p:spPr>
        <p:txBody>
          <a:bodyPr anchor="t"/>
          <a:lstStyle>
            <a:lvl1pPr algn="l">
              <a:defRPr sz="20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82A8903-F082-427A-88B5-8970BA85F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354" y="6063068"/>
            <a:ext cx="984787" cy="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26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2-pattern_text &amp;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BDAC9C-8EBB-420D-8004-8DDAA5802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2833" y="0"/>
            <a:ext cx="4979168" cy="6858000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66057" y="683770"/>
            <a:ext cx="4011084" cy="5271645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“Click to edit Master text”</a:t>
            </a:r>
          </a:p>
          <a:p>
            <a:pPr lvl="0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71323" y="714297"/>
            <a:ext cx="5576083" cy="506712"/>
          </a:xfrm>
        </p:spPr>
        <p:txBody>
          <a:bodyPr anchor="t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891040" y="1308295"/>
            <a:ext cx="5556365" cy="3982752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B9E618C-0C96-46B1-9B12-89CC77C24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354" y="6063068"/>
            <a:ext cx="984787" cy="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35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188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8147" y="6186227"/>
            <a:ext cx="1254117" cy="44984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14023" y="721856"/>
            <a:ext cx="9954973" cy="570920"/>
          </a:xfrm>
        </p:spPr>
        <p:txBody>
          <a:bodyPr anchor="t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33739" y="1308295"/>
            <a:ext cx="9919772" cy="4487427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9A8FE1-A1DD-48D8-B4F2-7792540B48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2353" y="6063068"/>
            <a:ext cx="984787" cy="57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44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3-patter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391" y="0"/>
            <a:ext cx="91188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8147" y="6186227"/>
            <a:ext cx="1254117" cy="44984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14023" y="714297"/>
            <a:ext cx="9954973" cy="570920"/>
          </a:xfrm>
        </p:spPr>
        <p:txBody>
          <a:bodyPr anchor="t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33739" y="1308295"/>
            <a:ext cx="9919772" cy="4487427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AA42BE-4CBA-47BA-8322-ADB866A245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2353" y="6063068"/>
            <a:ext cx="984787" cy="57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72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Tuesday, March 22,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24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326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s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/>
          <p:cNvSpPr>
            <a:spLocks noGrp="1"/>
          </p:cNvSpPr>
          <p:nvPr>
            <p:ph type="pic" idx="1"/>
          </p:nvPr>
        </p:nvSpPr>
        <p:spPr>
          <a:xfrm>
            <a:off x="658552" y="411820"/>
            <a:ext cx="5245587" cy="2522409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idx="13"/>
          </p:nvPr>
        </p:nvSpPr>
        <p:spPr>
          <a:xfrm>
            <a:off x="6186904" y="411820"/>
            <a:ext cx="5384765" cy="6023009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idx="14"/>
          </p:nvPr>
        </p:nvSpPr>
        <p:spPr>
          <a:xfrm>
            <a:off x="658552" y="3125784"/>
            <a:ext cx="5245587" cy="330904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69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s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422400" y="6274051"/>
            <a:ext cx="2844800" cy="365125"/>
          </a:xfrm>
        </p:spPr>
        <p:txBody>
          <a:bodyPr/>
          <a:lstStyle/>
          <a:p>
            <a:fld id="{C00C14A9-C4CF-DB40-A6AA-59530B781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idx="13"/>
          </p:nvPr>
        </p:nvSpPr>
        <p:spPr>
          <a:xfrm>
            <a:off x="933462" y="444380"/>
            <a:ext cx="5058069" cy="287676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/>
          </p:nvPr>
        </p:nvSpPr>
        <p:spPr>
          <a:xfrm>
            <a:off x="933462" y="3532786"/>
            <a:ext cx="5058069" cy="288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6"/>
          </p:nvPr>
        </p:nvSpPr>
        <p:spPr>
          <a:xfrm>
            <a:off x="6295443" y="444380"/>
            <a:ext cx="5058069" cy="287676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7"/>
          </p:nvPr>
        </p:nvSpPr>
        <p:spPr>
          <a:xfrm>
            <a:off x="6295443" y="3532786"/>
            <a:ext cx="5058069" cy="288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1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Tuesday, March 22,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3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Tuesday, March 22,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353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Tuesday, March 22,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03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Tuesday, March 22,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Tuesday, March 22,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06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Tuesday, March 22,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56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Tuesday, March 22, 2022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7103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41" r:id="rId4"/>
    <p:sldLayoutId id="2147483742" r:id="rId5"/>
    <p:sldLayoutId id="2147483747" r:id="rId6"/>
    <p:sldLayoutId id="2147483743" r:id="rId7"/>
    <p:sldLayoutId id="2147483744" r:id="rId8"/>
    <p:sldLayoutId id="2147483745" r:id="rId9"/>
    <p:sldLayoutId id="2147483746" r:id="rId10"/>
    <p:sldLayoutId id="214748374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February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COVID-19 Vaccine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67A92-B7B5-4DEF-9689-E61D01FC7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68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895" r:id="rId2"/>
    <p:sldLayoutId id="2147483911" r:id="rId3"/>
    <p:sldLayoutId id="2147483892" r:id="rId4"/>
    <p:sldLayoutId id="2147483912" r:id="rId5"/>
    <p:sldLayoutId id="2147483919" r:id="rId6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C14A9-C4CF-DB40-A6AA-59530B781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9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72" r:id="rId3"/>
    <p:sldLayoutId id="2147483674" r:id="rId4"/>
    <p:sldLayoutId id="2147483687" r:id="rId5"/>
    <p:sldLayoutId id="2147483675" r:id="rId6"/>
    <p:sldLayoutId id="2147483677" r:id="rId7"/>
    <p:sldLayoutId id="2147483679" r:id="rId8"/>
    <p:sldLayoutId id="2147483676" r:id="rId9"/>
    <p:sldLayoutId id="2147483678" r:id="rId10"/>
    <p:sldLayoutId id="2147483681" r:id="rId11"/>
    <p:sldLayoutId id="2147483680" r:id="rId12"/>
    <p:sldLayoutId id="2147483682" r:id="rId13"/>
    <p:sldLayoutId id="2147483683" r:id="rId14"/>
    <p:sldLayoutId id="2147483684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Century Gothic" panose="020B0502020202020204" pitchFamily="34" charset="0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4.xml"/><Relationship Id="rId7" Type="http://schemas.openxmlformats.org/officeDocument/2006/relationships/image" Target="../media/image10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microsoft.com/office/2007/relationships/hdphoto" Target="../media/hdphoto2.wdp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C681E-6B47-4C53-9499-17E744888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151" y="2920878"/>
            <a:ext cx="6292690" cy="2992576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E-Consent with COVID-19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B7844C-EA5A-4AB6-98CF-8159548B0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151" y="1017038"/>
            <a:ext cx="5392495" cy="1248274"/>
          </a:xfrm>
        </p:spPr>
        <p:txBody>
          <a:bodyPr anchor="b">
            <a:normAutofit fontScale="92500" lnSpcReduction="10000"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</a:rPr>
              <a:t>Chris Jonsson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Program Manager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University of Washington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Positive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17A25-57A7-4E4D-B299-375830EE9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43" r="7238" b="-1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74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054675-A358-420B-B8C5-A6FD85666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233" y="2409419"/>
            <a:ext cx="11321143" cy="142331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ZA" sz="3200" b="1" dirty="0">
                <a:latin typeface="Calibri" panose="020F0502020204030204" pitchFamily="34" charset="0"/>
                <a:ea typeface="Calibri" panose="020F0502020204030204" pitchFamily="34" charset="0"/>
              </a:rPr>
              <a:t>e-Consent Process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BBB6B2D-ACFD-459D-9BBC-A4B29CEAC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180" y="3553952"/>
            <a:ext cx="11724237" cy="1290610"/>
          </a:xfrm>
        </p:spPr>
        <p:txBody>
          <a:bodyPr/>
          <a:lstStyle/>
          <a:p>
            <a:r>
              <a:rPr lang="en-ZA" sz="2800" b="1" dirty="0">
                <a:solidFill>
                  <a:schemeClr val="accent2"/>
                </a:solidFill>
              </a:rPr>
              <a:t>Fatima Mayat </a:t>
            </a:r>
          </a:p>
          <a:p>
            <a:r>
              <a:rPr lang="en-ZA" sz="2000" b="1" dirty="0">
                <a:solidFill>
                  <a:schemeClr val="accent2"/>
                </a:solidFill>
              </a:rPr>
              <a:t>Perinatal HIV Research Unit (PHRU)</a:t>
            </a:r>
          </a:p>
          <a:p>
            <a:r>
              <a:rPr lang="en-ZA" sz="2000" b="1" dirty="0">
                <a:solidFill>
                  <a:schemeClr val="accent2"/>
                </a:solidFill>
              </a:rPr>
              <a:t>28 March 2022 </a:t>
            </a:r>
          </a:p>
        </p:txBody>
      </p:sp>
    </p:spTree>
    <p:extLst>
      <p:ext uri="{BB962C8B-B14F-4D97-AF65-F5344CB8AC3E}">
        <p14:creationId xmlns:p14="http://schemas.microsoft.com/office/powerpoint/2010/main" val="1779813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33F8-7133-4610-B703-15E35DF08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SISONKE (Together) Open Label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595E7-E3B7-455D-A8D7-671B5167E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Phase 3B open label implementation study </a:t>
            </a:r>
          </a:p>
          <a:p>
            <a:endParaRPr lang="en-US" dirty="0"/>
          </a:p>
          <a:p>
            <a:r>
              <a:rPr lang="en-US" dirty="0"/>
              <a:t>Conceptualized when the South African national roll-out faltered because of Beta Variant of Concern  (VOC)</a:t>
            </a:r>
          </a:p>
          <a:p>
            <a:endParaRPr lang="en-US" dirty="0"/>
          </a:p>
          <a:p>
            <a:r>
              <a:rPr lang="en-US" dirty="0"/>
              <a:t>Collaboration: </a:t>
            </a:r>
          </a:p>
          <a:p>
            <a:pPr lvl="1"/>
            <a:r>
              <a:rPr lang="en-US" dirty="0"/>
              <a:t>South African Medical Research Council (SAMRC)</a:t>
            </a:r>
          </a:p>
          <a:p>
            <a:pPr lvl="1"/>
            <a:r>
              <a:rPr lang="en-US" dirty="0"/>
              <a:t>Desmond Tutu HIV Centre, </a:t>
            </a:r>
          </a:p>
          <a:p>
            <a:pPr lvl="1"/>
            <a:r>
              <a:rPr lang="en-US" dirty="0"/>
              <a:t>CAPRISA </a:t>
            </a:r>
          </a:p>
          <a:p>
            <a:pPr lvl="1"/>
            <a:r>
              <a:rPr lang="en-US" dirty="0"/>
              <a:t>with numerous partners including National Department of Health, Right to Care, National Health Laboratory Services</a:t>
            </a:r>
          </a:p>
          <a:p>
            <a:pPr lvl="1"/>
            <a:r>
              <a:rPr lang="en-US" dirty="0"/>
              <a:t>Public and private sectors – in and out of hospital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37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B2842-6256-46F7-8966-48C319DDE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OVERALL AIM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CE025D-2AF3-4495-A1EF-1BA14CDCE06C}"/>
              </a:ext>
            </a:extLst>
          </p:cNvPr>
          <p:cNvSpPr/>
          <p:nvPr/>
        </p:nvSpPr>
        <p:spPr>
          <a:xfrm>
            <a:off x="685800" y="1166842"/>
            <a:ext cx="10972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13334" indent="-457189">
              <a:buFont typeface="Arial" panose="020B0604020202020204" pitchFamily="34" charset="0"/>
              <a:buChar char="•"/>
            </a:pPr>
            <a:r>
              <a:rPr lang="en-ZA" sz="3200" dirty="0"/>
              <a:t>To assess the effectiveness of Ad26.COV2.S vaccine on severe COVID, hospitalizations and deaths in Health Care Workers (HCWs) compared with the unvaccinated HCW and other essential worker populations in SA</a:t>
            </a:r>
          </a:p>
          <a:p>
            <a:pPr marL="457189" marR="13334" indent="-457189">
              <a:buFont typeface="Arial" panose="020B0604020202020204" pitchFamily="34" charset="0"/>
              <a:buChar char="•"/>
            </a:pPr>
            <a:endParaRPr lang="en-ZA" sz="3200" dirty="0"/>
          </a:p>
          <a:p>
            <a:pPr marL="457189" marR="13334" indent="-457189">
              <a:buFont typeface="Arial" panose="020B0604020202020204" pitchFamily="34" charset="0"/>
              <a:buChar char="•"/>
            </a:pPr>
            <a:r>
              <a:rPr lang="en-ZA" sz="3200" dirty="0"/>
              <a:t>To evaluate the impact of Variants of Concern on vaccine effectiveness</a:t>
            </a:r>
          </a:p>
          <a:p>
            <a:pPr marL="457189" marR="13334" indent="-457189">
              <a:buFont typeface="Arial" panose="020B0604020202020204" pitchFamily="34" charset="0"/>
              <a:buChar char="•"/>
            </a:pPr>
            <a:endParaRPr lang="en-ZA" sz="3200" dirty="0"/>
          </a:p>
          <a:p>
            <a:pPr marL="457189" marR="13334" indent="-457189">
              <a:buFont typeface="Arial" panose="020B0604020202020204" pitchFamily="34" charset="0"/>
              <a:buChar char="•"/>
            </a:pPr>
            <a:r>
              <a:rPr lang="en-ZA" sz="3200" dirty="0"/>
              <a:t>To evaluate safety in the field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7387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E48DB-2E49-45EA-9906-C28D01DE4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55625"/>
            <a:ext cx="11125200" cy="664147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METHODS: PARTICIPATION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66969-9649-4755-9AB1-1A6D9D7E9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5" y="835835"/>
            <a:ext cx="7293428" cy="4898904"/>
          </a:xfrm>
        </p:spPr>
        <p:txBody>
          <a:bodyPr>
            <a:noAutofit/>
          </a:bodyPr>
          <a:lstStyle/>
          <a:p>
            <a:pPr marL="0" marR="13334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ZA" sz="2400" b="1" dirty="0"/>
              <a:t>Inclusion </a:t>
            </a:r>
            <a:endParaRPr lang="en-US" sz="2400" b="1" dirty="0"/>
          </a:p>
          <a:p>
            <a:pPr marL="571486" marR="13334" lvl="2" indent="-342891" algn="just">
              <a:lnSpc>
                <a:spcPct val="107000"/>
              </a:lnSpc>
              <a:spcBef>
                <a:spcPts val="0"/>
              </a:spcBef>
              <a:buClr>
                <a:srgbClr val="00B050"/>
              </a:buClr>
              <a:buSzPct val="70000"/>
              <a:buFont typeface="Calibri" panose="020F0502020204030204" pitchFamily="34" charset="0"/>
              <a:buChar char="√"/>
            </a:pPr>
            <a:r>
              <a:rPr lang="en-ZA" sz="2200" dirty="0"/>
              <a:t>Age 18 and older.</a:t>
            </a:r>
            <a:endParaRPr lang="en-US" sz="2200" dirty="0"/>
          </a:p>
          <a:p>
            <a:pPr marL="571486" marR="13334" lvl="2" indent="-342891" algn="just">
              <a:lnSpc>
                <a:spcPct val="107000"/>
              </a:lnSpc>
              <a:spcBef>
                <a:spcPts val="0"/>
              </a:spcBef>
              <a:buClr>
                <a:srgbClr val="00B050"/>
              </a:buClr>
              <a:buSzPct val="70000"/>
              <a:buFont typeface="Calibri" panose="020F0502020204030204" pitchFamily="34" charset="0"/>
              <a:buChar char="√"/>
            </a:pPr>
            <a:r>
              <a:rPr lang="en-ZA" sz="2200" dirty="0"/>
              <a:t>HCW in the private or public service.</a:t>
            </a:r>
            <a:endParaRPr lang="en-US" sz="2200" dirty="0"/>
          </a:p>
          <a:p>
            <a:pPr marL="571486" marR="13334" lvl="2" indent="-342891" algn="just">
              <a:lnSpc>
                <a:spcPct val="107000"/>
              </a:lnSpc>
              <a:spcBef>
                <a:spcPts val="0"/>
              </a:spcBef>
              <a:buClr>
                <a:srgbClr val="00B050"/>
              </a:buClr>
              <a:buSzPct val="70000"/>
              <a:buFont typeface="Calibri" panose="020F0502020204030204" pitchFamily="34" charset="0"/>
              <a:buChar char="√"/>
            </a:pPr>
            <a:r>
              <a:rPr lang="en-ZA" sz="2200" dirty="0"/>
              <a:t>Willingness to comply with study procedures.</a:t>
            </a:r>
            <a:endParaRPr lang="en-US" sz="2200" dirty="0"/>
          </a:p>
          <a:p>
            <a:pPr marL="571486" marR="13334" lvl="2" indent="-342891" algn="just">
              <a:lnSpc>
                <a:spcPct val="107000"/>
              </a:lnSpc>
              <a:spcBef>
                <a:spcPts val="0"/>
              </a:spcBef>
              <a:buClr>
                <a:srgbClr val="00B050"/>
              </a:buClr>
              <a:buSzPct val="70000"/>
              <a:buFont typeface="Calibri" panose="020F0502020204030204" pitchFamily="34" charset="0"/>
              <a:buChar char="√"/>
            </a:pPr>
            <a:r>
              <a:rPr lang="en-ZA" sz="2200" dirty="0"/>
              <a:t>Capable of giving electronic or personal informed consent.</a:t>
            </a:r>
            <a:endParaRPr lang="en-US" sz="2200" dirty="0"/>
          </a:p>
          <a:p>
            <a:pPr marL="0" marR="13334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en-ZA" sz="2400" b="1" dirty="0"/>
              <a:t>Exclusion </a:t>
            </a:r>
            <a:endParaRPr lang="en-US" sz="2400" b="1" dirty="0"/>
          </a:p>
          <a:p>
            <a:pPr marL="571486" marR="13334" lvl="2" indent="-342891" algn="just">
              <a:lnSpc>
                <a:spcPct val="107000"/>
              </a:lnSpc>
              <a:spcBef>
                <a:spcPts val="0"/>
              </a:spcBef>
              <a:buClr>
                <a:srgbClr val="FF0000"/>
              </a:buClr>
              <a:buSzPct val="70000"/>
              <a:buFont typeface="Symbol" panose="05050102010706020507" pitchFamily="18" charset="2"/>
              <a:buChar char=""/>
              <a:tabLst>
                <a:tab pos="447663" algn="l"/>
              </a:tabLst>
            </a:pPr>
            <a:r>
              <a:rPr lang="en-ZA" sz="2200" dirty="0"/>
              <a:t>Any significant acute or chronic medical condition</a:t>
            </a:r>
          </a:p>
          <a:p>
            <a:pPr marL="571486" marR="13334" lvl="2" indent="-342891" algn="just">
              <a:lnSpc>
                <a:spcPct val="107000"/>
              </a:lnSpc>
              <a:spcBef>
                <a:spcPts val="0"/>
              </a:spcBef>
              <a:buClr>
                <a:srgbClr val="FF0000"/>
              </a:buClr>
              <a:buSzPct val="70000"/>
              <a:buFont typeface="Symbol" panose="05050102010706020507" pitchFamily="18" charset="2"/>
              <a:buChar char=""/>
              <a:tabLst>
                <a:tab pos="447663" algn="l"/>
              </a:tabLst>
            </a:pPr>
            <a:r>
              <a:rPr lang="en-ZA" sz="2200" dirty="0"/>
              <a:t>Pregnant or planning a pregnancy within 3 months.</a:t>
            </a:r>
            <a:endParaRPr lang="en-US" sz="2200" dirty="0"/>
          </a:p>
          <a:p>
            <a:pPr marL="571486" marR="13334" lvl="2" indent="-342891" algn="just">
              <a:lnSpc>
                <a:spcPct val="107000"/>
              </a:lnSpc>
              <a:spcBef>
                <a:spcPts val="0"/>
              </a:spcBef>
              <a:buClr>
                <a:srgbClr val="FF0000"/>
              </a:buClr>
              <a:buSzPct val="70000"/>
              <a:buFont typeface="Symbol" panose="05050102010706020507" pitchFamily="18" charset="2"/>
              <a:buChar char=""/>
              <a:tabLst>
                <a:tab pos="447663" algn="l"/>
              </a:tabLst>
            </a:pPr>
            <a:r>
              <a:rPr lang="en-ZA" sz="2200" dirty="0"/>
              <a:t>Current participation in another conflicting study</a:t>
            </a:r>
            <a:endParaRPr lang="en-US" sz="2200" dirty="0"/>
          </a:p>
          <a:p>
            <a:pPr marL="571486" marR="13334" lvl="2" indent="-342891" algn="just">
              <a:lnSpc>
                <a:spcPct val="107000"/>
              </a:lnSpc>
              <a:spcBef>
                <a:spcPts val="0"/>
              </a:spcBef>
              <a:buClr>
                <a:srgbClr val="FF0000"/>
              </a:buClr>
              <a:buSzPct val="70000"/>
              <a:buFont typeface="Symbol" panose="05050102010706020507" pitchFamily="18" charset="2"/>
              <a:buChar char=""/>
              <a:tabLst>
                <a:tab pos="447663" algn="l"/>
              </a:tabLst>
            </a:pPr>
            <a:r>
              <a:rPr lang="en-ZA" sz="2200" dirty="0"/>
              <a:t>History of severe adverse reaction with a vaccine and/or severe allergic reaction to any vaccine component.</a:t>
            </a:r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87FE8C-9256-4CE2-A38D-D8ECE9539FC0}"/>
              </a:ext>
            </a:extLst>
          </p:cNvPr>
          <p:cNvSpPr txBox="1"/>
          <p:nvPr/>
        </p:nvSpPr>
        <p:spPr>
          <a:xfrm>
            <a:off x="7903028" y="1497616"/>
            <a:ext cx="3755573" cy="333681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R="13334">
              <a:lnSpc>
                <a:spcPct val="107000"/>
              </a:lnSpc>
            </a:pPr>
            <a:r>
              <a:rPr lang="en-US" sz="2200" b="1" dirty="0">
                <a:solidFill>
                  <a:schemeClr val="bg1"/>
                </a:solidFill>
              </a:rPr>
              <a:t>Sub-study: 6 groups of HCW</a:t>
            </a:r>
            <a:br>
              <a:rPr lang="en-US" sz="2200" b="1" dirty="0">
                <a:solidFill>
                  <a:schemeClr val="bg1"/>
                </a:solidFill>
              </a:rPr>
            </a:br>
            <a:endParaRPr lang="en-US" sz="2200" b="1" dirty="0">
              <a:solidFill>
                <a:schemeClr val="bg1"/>
              </a:solidFill>
            </a:endParaRPr>
          </a:p>
          <a:p>
            <a:pPr marL="571486" marR="13334" lvl="2" indent="-342891" algn="just" defTabSz="914377">
              <a:lnSpc>
                <a:spcPct val="107000"/>
              </a:lnSpc>
              <a:buClr>
                <a:srgbClr val="FFFFFF"/>
              </a:buClr>
              <a:buSzPct val="70000"/>
              <a:buFont typeface="Calibri" panose="020F0502020204030204" pitchFamily="34" charset="0"/>
              <a:buChar char="√"/>
            </a:pPr>
            <a:r>
              <a:rPr lang="en-ZA" sz="2200" dirty="0">
                <a:solidFill>
                  <a:schemeClr val="bg1"/>
                </a:solidFill>
              </a:rPr>
              <a:t>250 aged 18-55</a:t>
            </a:r>
          </a:p>
          <a:p>
            <a:pPr marL="571486" marR="13334" lvl="2" indent="-342891" algn="just" defTabSz="914377">
              <a:lnSpc>
                <a:spcPct val="107000"/>
              </a:lnSpc>
              <a:buClr>
                <a:srgbClr val="FFFFFF"/>
              </a:buClr>
              <a:buSzPct val="70000"/>
              <a:buFont typeface="Calibri" panose="020F0502020204030204" pitchFamily="34" charset="0"/>
              <a:buChar char="√"/>
            </a:pPr>
            <a:r>
              <a:rPr lang="en-ZA" sz="2200" dirty="0">
                <a:solidFill>
                  <a:schemeClr val="bg1"/>
                </a:solidFill>
              </a:rPr>
              <a:t>250 aged &gt;55 years</a:t>
            </a:r>
          </a:p>
          <a:p>
            <a:pPr marL="571486" marR="13334" lvl="2" indent="-342891" algn="just" defTabSz="914377">
              <a:lnSpc>
                <a:spcPct val="107000"/>
              </a:lnSpc>
              <a:buClr>
                <a:srgbClr val="FFFFFF"/>
              </a:buClr>
              <a:buSzPct val="70000"/>
              <a:buFont typeface="Calibri" panose="020F0502020204030204" pitchFamily="34" charset="0"/>
              <a:buChar char="√"/>
            </a:pPr>
            <a:r>
              <a:rPr lang="en-ZA" sz="2200" dirty="0">
                <a:solidFill>
                  <a:schemeClr val="bg1"/>
                </a:solidFill>
              </a:rPr>
              <a:t>250 living with HIV</a:t>
            </a:r>
          </a:p>
          <a:p>
            <a:pPr marL="571486" marR="13334" lvl="2" indent="-342891" algn="just" defTabSz="914377">
              <a:lnSpc>
                <a:spcPct val="107000"/>
              </a:lnSpc>
              <a:buClr>
                <a:srgbClr val="FFFFFF"/>
              </a:buClr>
              <a:buSzPct val="70000"/>
              <a:buFont typeface="Calibri" panose="020F0502020204030204" pitchFamily="34" charset="0"/>
              <a:buChar char="√"/>
            </a:pPr>
            <a:r>
              <a:rPr lang="en-ZA" sz="2200" dirty="0">
                <a:solidFill>
                  <a:schemeClr val="bg1"/>
                </a:solidFill>
              </a:rPr>
              <a:t>250 with comorbidities</a:t>
            </a:r>
          </a:p>
          <a:p>
            <a:pPr marL="571486" marR="13334" lvl="2" indent="-342891" algn="just" defTabSz="914377">
              <a:lnSpc>
                <a:spcPct val="107000"/>
              </a:lnSpc>
              <a:buClr>
                <a:srgbClr val="FFFFFF"/>
              </a:buClr>
              <a:buSzPct val="70000"/>
              <a:buFont typeface="Calibri" panose="020F0502020204030204" pitchFamily="34" charset="0"/>
              <a:buChar char="√"/>
            </a:pPr>
            <a:r>
              <a:rPr lang="en-ZA" sz="2200" dirty="0">
                <a:solidFill>
                  <a:schemeClr val="bg1"/>
                </a:solidFill>
              </a:rPr>
              <a:t>200 pregnant (16-34 weeks)</a:t>
            </a:r>
          </a:p>
          <a:p>
            <a:pPr marL="571486" marR="13334" lvl="2" indent="-342891" algn="just" defTabSz="914377">
              <a:lnSpc>
                <a:spcPct val="107000"/>
              </a:lnSpc>
              <a:buClr>
                <a:srgbClr val="FFFFFF"/>
              </a:buClr>
              <a:buSzPct val="70000"/>
              <a:buFont typeface="Calibri" panose="020F0502020204030204" pitchFamily="34" charset="0"/>
              <a:buChar char="√"/>
            </a:pPr>
            <a:r>
              <a:rPr lang="en-ZA" sz="2200" dirty="0">
                <a:solidFill>
                  <a:schemeClr val="bg1"/>
                </a:solidFill>
              </a:rPr>
              <a:t>200 breastfeeding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8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1572D-49D2-44EC-B598-6210E582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503761"/>
            <a:ext cx="11451771" cy="664147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17 DAYS FROM INCEPTION TO START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CB721F-1CB6-4C59-BB7E-7D358F3D4EB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3733" y="1312754"/>
          <a:ext cx="9940016" cy="35180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2711">
                  <a:extLst>
                    <a:ext uri="{9D8B030D-6E8A-4147-A177-3AD203B41FA5}">
                      <a16:colId xmlns:a16="http://schemas.microsoft.com/office/drawing/2014/main" val="1869139966"/>
                    </a:ext>
                  </a:extLst>
                </a:gridCol>
                <a:gridCol w="1005835">
                  <a:extLst>
                    <a:ext uri="{9D8B030D-6E8A-4147-A177-3AD203B41FA5}">
                      <a16:colId xmlns:a16="http://schemas.microsoft.com/office/drawing/2014/main" val="2416800999"/>
                    </a:ext>
                  </a:extLst>
                </a:gridCol>
                <a:gridCol w="931876">
                  <a:extLst>
                    <a:ext uri="{9D8B030D-6E8A-4147-A177-3AD203B41FA5}">
                      <a16:colId xmlns:a16="http://schemas.microsoft.com/office/drawing/2014/main" val="589313274"/>
                    </a:ext>
                  </a:extLst>
                </a:gridCol>
                <a:gridCol w="931876">
                  <a:extLst>
                    <a:ext uri="{9D8B030D-6E8A-4147-A177-3AD203B41FA5}">
                      <a16:colId xmlns:a16="http://schemas.microsoft.com/office/drawing/2014/main" val="3361324916"/>
                    </a:ext>
                  </a:extLst>
                </a:gridCol>
                <a:gridCol w="1050211">
                  <a:extLst>
                    <a:ext uri="{9D8B030D-6E8A-4147-A177-3AD203B41FA5}">
                      <a16:colId xmlns:a16="http://schemas.microsoft.com/office/drawing/2014/main" val="4155079038"/>
                    </a:ext>
                  </a:extLst>
                </a:gridCol>
                <a:gridCol w="961460">
                  <a:extLst>
                    <a:ext uri="{9D8B030D-6E8A-4147-A177-3AD203B41FA5}">
                      <a16:colId xmlns:a16="http://schemas.microsoft.com/office/drawing/2014/main" val="2409619975"/>
                    </a:ext>
                  </a:extLst>
                </a:gridCol>
                <a:gridCol w="946669">
                  <a:extLst>
                    <a:ext uri="{9D8B030D-6E8A-4147-A177-3AD203B41FA5}">
                      <a16:colId xmlns:a16="http://schemas.microsoft.com/office/drawing/2014/main" val="2276410885"/>
                    </a:ext>
                  </a:extLst>
                </a:gridCol>
                <a:gridCol w="1153751">
                  <a:extLst>
                    <a:ext uri="{9D8B030D-6E8A-4147-A177-3AD203B41FA5}">
                      <a16:colId xmlns:a16="http://schemas.microsoft.com/office/drawing/2014/main" val="374439844"/>
                    </a:ext>
                  </a:extLst>
                </a:gridCol>
                <a:gridCol w="1375627">
                  <a:extLst>
                    <a:ext uri="{9D8B030D-6E8A-4147-A177-3AD203B41FA5}">
                      <a16:colId xmlns:a16="http://schemas.microsoft.com/office/drawing/2014/main" val="2205447900"/>
                    </a:ext>
                  </a:extLst>
                </a:gridCol>
              </a:tblGrid>
              <a:tr h="771332">
                <a:tc>
                  <a:txBody>
                    <a:bodyPr/>
                    <a:lstStyle/>
                    <a:p>
                      <a:pPr marL="0" marR="0" indent="1270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SAHPRA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Wits HREC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Pharma Ethics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SAMRC Ethics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UKZN-BREC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SMUREC- MECRU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UCT-HREC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Stellenbosch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9892272"/>
                  </a:ext>
                </a:extLst>
              </a:tr>
              <a:tr h="7901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Application 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08-Feb-21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09-Feb-21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09-Feb-21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08-Feb-21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08-Feb-21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09-Feb-21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08-Feb-21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</a:rPr>
                        <a:t>08-Feb-21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6567613"/>
                  </a:ext>
                </a:extLst>
              </a:tr>
              <a:tr h="790145">
                <a:tc>
                  <a:txBody>
                    <a:bodyPr/>
                    <a:lstStyle/>
                    <a:p>
                      <a:pPr marL="0" marR="0" indent="14033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#Queries and comments until initial approval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03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17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03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16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03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7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03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32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03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33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03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03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23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03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30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1177405"/>
                  </a:ext>
                </a:extLst>
              </a:tr>
              <a:tr h="7713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Approval 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12-Feb-21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15-Feb-21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</a:rPr>
                        <a:t>16-Feb-21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</a:rPr>
                        <a:t>12-Feb-21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</a:rPr>
                        <a:t>16-Feb-21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18-Feb-21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16-Feb-21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17-Feb-21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7235163"/>
                  </a:ext>
                </a:extLst>
              </a:tr>
              <a:tr h="395073">
                <a:tc>
                  <a:txBody>
                    <a:bodyPr/>
                    <a:lstStyle/>
                    <a:p>
                      <a:pPr marL="0" marR="0" indent="14033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#Days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03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4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03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6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03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7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03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4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03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8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03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9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03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8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403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9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0510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828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C1F9275-57AF-419F-B1E7-B0BD2DED2AC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think-cell Slide" r:id="rId6" imgW="473" imgH="473" progId="TCLayout.ActiveDocument.1">
                  <p:embed/>
                </p:oleObj>
              </mc:Choice>
              <mc:Fallback>
                <p:oleObj name="think-cell Slide" r:id="rId6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C1F9275-57AF-419F-B1E7-B0BD2DED2A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B9A6D56-2154-4C84-B9AB-E3640DCE185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ZA" sz="2400" b="1" dirty="0">
              <a:latin typeface="Calibri" panose="020F0502020204030204" pitchFamily="34" charset="0"/>
              <a:ea typeface="Verdana" panose="020B060403050404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8C62C-0C8A-49CE-9309-077B68D1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J   </a:t>
            </a:r>
            <a:r>
              <a:rPr lang="en-ZA" dirty="0" err="1"/>
              <a:t>JnJ</a:t>
            </a:r>
            <a:r>
              <a:rPr lang="en-ZA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781548-6232-4747-9363-59CEAC0B5287}"/>
              </a:ext>
            </a:extLst>
          </p:cNvPr>
          <p:cNvSpPr txBox="1"/>
          <p:nvPr/>
        </p:nvSpPr>
        <p:spPr>
          <a:xfrm rot="16200000">
            <a:off x="-96046" y="4666722"/>
            <a:ext cx="1432881" cy="5708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r>
              <a:rPr lang="en-ZA" sz="1600" dirty="0">
                <a:solidFill>
                  <a:prstClr val="black"/>
                </a:solidFill>
                <a:latin typeface="Calibri"/>
              </a:rPr>
              <a:t>Vaccination day (EVDS)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98D54E-8EE4-49A0-BE2B-1C213CC938C1}"/>
              </a:ext>
            </a:extLst>
          </p:cNvPr>
          <p:cNvCxnSpPr/>
          <p:nvPr/>
        </p:nvCxnSpPr>
        <p:spPr>
          <a:xfrm>
            <a:off x="358243" y="2864599"/>
            <a:ext cx="1149879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29051DB-1ECA-455D-816A-5BE99209EC89}"/>
              </a:ext>
            </a:extLst>
          </p:cNvPr>
          <p:cNvSpPr txBox="1"/>
          <p:nvPr/>
        </p:nvSpPr>
        <p:spPr>
          <a:xfrm rot="16200000">
            <a:off x="-5225" y="1631881"/>
            <a:ext cx="1297798" cy="5708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r>
              <a:rPr lang="en-ZA" sz="1600" dirty="0">
                <a:solidFill>
                  <a:prstClr val="black"/>
                </a:solidFill>
                <a:latin typeface="Calibri"/>
              </a:rPr>
              <a:t>EVDS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3AD38A-8B57-4A02-AA47-8A0C3E4A1B22}"/>
              </a:ext>
            </a:extLst>
          </p:cNvPr>
          <p:cNvGrpSpPr/>
          <p:nvPr/>
        </p:nvGrpSpPr>
        <p:grpSpPr>
          <a:xfrm>
            <a:off x="1485759" y="1353068"/>
            <a:ext cx="414547" cy="617947"/>
            <a:chOff x="2428875" y="2124075"/>
            <a:chExt cx="679450" cy="1012826"/>
          </a:xfrm>
          <a:solidFill>
            <a:schemeClr val="accent4"/>
          </a:solidFill>
        </p:grpSpPr>
        <p:sp>
          <p:nvSpPr>
            <p:cNvPr id="12" name="Oval 58">
              <a:extLst>
                <a:ext uri="{FF2B5EF4-FFF2-40B4-BE49-F238E27FC236}">
                  <a16:creationId xmlns:a16="http://schemas.microsoft.com/office/drawing/2014/main" id="{85962196-3D05-426D-839F-FBC3AD096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750" y="2124075"/>
              <a:ext cx="390525" cy="3857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3" name="Freeform 59">
              <a:extLst>
                <a:ext uri="{FF2B5EF4-FFF2-40B4-BE49-F238E27FC236}">
                  <a16:creationId xmlns:a16="http://schemas.microsoft.com/office/drawing/2014/main" id="{1C0EB79D-1178-4677-B91A-93995D116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875" y="2547938"/>
              <a:ext cx="679450" cy="588963"/>
            </a:xfrm>
            <a:custGeom>
              <a:avLst/>
              <a:gdLst>
                <a:gd name="T0" fmla="*/ 123 w 181"/>
                <a:gd name="T1" fmla="*/ 0 h 157"/>
                <a:gd name="T2" fmla="*/ 90 w 181"/>
                <a:gd name="T3" fmla="*/ 38 h 157"/>
                <a:gd name="T4" fmla="*/ 58 w 181"/>
                <a:gd name="T5" fmla="*/ 0 h 157"/>
                <a:gd name="T6" fmla="*/ 0 w 181"/>
                <a:gd name="T7" fmla="*/ 98 h 157"/>
                <a:gd name="T8" fmla="*/ 1 w 181"/>
                <a:gd name="T9" fmla="*/ 116 h 157"/>
                <a:gd name="T10" fmla="*/ 91 w 181"/>
                <a:gd name="T11" fmla="*/ 157 h 157"/>
                <a:gd name="T12" fmla="*/ 180 w 181"/>
                <a:gd name="T13" fmla="*/ 116 h 157"/>
                <a:gd name="T14" fmla="*/ 181 w 181"/>
                <a:gd name="T15" fmla="*/ 98 h 157"/>
                <a:gd name="T16" fmla="*/ 123 w 181"/>
                <a:gd name="T1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157">
                  <a:moveTo>
                    <a:pt x="123" y="0"/>
                  </a:moveTo>
                  <a:cubicBezTo>
                    <a:pt x="90" y="38"/>
                    <a:pt x="90" y="38"/>
                    <a:pt x="90" y="3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4" y="15"/>
                    <a:pt x="0" y="53"/>
                    <a:pt x="0" y="98"/>
                  </a:cubicBezTo>
                  <a:cubicBezTo>
                    <a:pt x="0" y="105"/>
                    <a:pt x="0" y="111"/>
                    <a:pt x="1" y="116"/>
                  </a:cubicBezTo>
                  <a:cubicBezTo>
                    <a:pt x="20" y="141"/>
                    <a:pt x="53" y="157"/>
                    <a:pt x="91" y="157"/>
                  </a:cubicBezTo>
                  <a:cubicBezTo>
                    <a:pt x="128" y="157"/>
                    <a:pt x="161" y="141"/>
                    <a:pt x="180" y="116"/>
                  </a:cubicBezTo>
                  <a:cubicBezTo>
                    <a:pt x="181" y="111"/>
                    <a:pt x="181" y="105"/>
                    <a:pt x="181" y="98"/>
                  </a:cubicBezTo>
                  <a:cubicBezTo>
                    <a:pt x="181" y="53"/>
                    <a:pt x="157" y="15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86C94A7-EC2F-4BFA-9563-7957A936A2C8}"/>
              </a:ext>
            </a:extLst>
          </p:cNvPr>
          <p:cNvSpPr/>
          <p:nvPr/>
        </p:nvSpPr>
        <p:spPr>
          <a:xfrm>
            <a:off x="899560" y="2116885"/>
            <a:ext cx="1771771" cy="608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>
                <a:solidFill>
                  <a:sysClr val="windowText" lastClr="000000"/>
                </a:solidFill>
              </a:rPr>
              <a:t>1. HCW self registers</a:t>
            </a:r>
            <a:endParaRPr lang="en-ZA" sz="1400" dirty="0">
              <a:solidFill>
                <a:sysClr val="windowText" lastClr="000000"/>
              </a:solidFill>
            </a:endParaRPr>
          </a:p>
        </p:txBody>
      </p:sp>
      <p:sp>
        <p:nvSpPr>
          <p:cNvPr id="15" name="Freeform 99">
            <a:extLst>
              <a:ext uri="{FF2B5EF4-FFF2-40B4-BE49-F238E27FC236}">
                <a16:creationId xmlns:a16="http://schemas.microsoft.com/office/drawing/2014/main" id="{54AA34F4-ABA2-4C20-8D6E-65CC5D580443}"/>
              </a:ext>
            </a:extLst>
          </p:cNvPr>
          <p:cNvSpPr>
            <a:spLocks noEditPoints="1"/>
          </p:cNvSpPr>
          <p:nvPr/>
        </p:nvSpPr>
        <p:spPr bwMode="auto">
          <a:xfrm>
            <a:off x="3795546" y="1447874"/>
            <a:ext cx="731223" cy="686943"/>
          </a:xfrm>
          <a:custGeom>
            <a:avLst/>
            <a:gdLst>
              <a:gd name="T0" fmla="*/ 206 w 254"/>
              <a:gd name="T1" fmla="*/ 0 h 262"/>
              <a:gd name="T2" fmla="*/ 14 w 254"/>
              <a:gd name="T3" fmla="*/ 14 h 262"/>
              <a:gd name="T4" fmla="*/ 0 w 254"/>
              <a:gd name="T5" fmla="*/ 131 h 262"/>
              <a:gd name="T6" fmla="*/ 123 w 254"/>
              <a:gd name="T7" fmla="*/ 179 h 262"/>
              <a:gd name="T8" fmla="*/ 185 w 254"/>
              <a:gd name="T9" fmla="*/ 250 h 262"/>
              <a:gd name="T10" fmla="*/ 204 w 254"/>
              <a:gd name="T11" fmla="*/ 209 h 262"/>
              <a:gd name="T12" fmla="*/ 206 w 254"/>
              <a:gd name="T13" fmla="*/ 179 h 262"/>
              <a:gd name="T14" fmla="*/ 254 w 254"/>
              <a:gd name="T15" fmla="*/ 131 h 262"/>
              <a:gd name="T16" fmla="*/ 240 w 254"/>
              <a:gd name="T17" fmla="*/ 14 h 262"/>
              <a:gd name="T18" fmla="*/ 63 w 254"/>
              <a:gd name="T19" fmla="*/ 115 h 262"/>
              <a:gd name="T20" fmla="*/ 42 w 254"/>
              <a:gd name="T21" fmla="*/ 101 h 262"/>
              <a:gd name="T22" fmla="*/ 57 w 254"/>
              <a:gd name="T23" fmla="*/ 105 h 262"/>
              <a:gd name="T24" fmla="*/ 71 w 254"/>
              <a:gd name="T25" fmla="*/ 105 h 262"/>
              <a:gd name="T26" fmla="*/ 71 w 254"/>
              <a:gd name="T27" fmla="*/ 99 h 262"/>
              <a:gd name="T28" fmla="*/ 49 w 254"/>
              <a:gd name="T29" fmla="*/ 92 h 262"/>
              <a:gd name="T30" fmla="*/ 48 w 254"/>
              <a:gd name="T31" fmla="*/ 71 h 262"/>
              <a:gd name="T32" fmla="*/ 76 w 254"/>
              <a:gd name="T33" fmla="*/ 70 h 262"/>
              <a:gd name="T34" fmla="*/ 71 w 254"/>
              <a:gd name="T35" fmla="*/ 82 h 262"/>
              <a:gd name="T36" fmla="*/ 63 w 254"/>
              <a:gd name="T37" fmla="*/ 76 h 262"/>
              <a:gd name="T38" fmla="*/ 54 w 254"/>
              <a:gd name="T39" fmla="*/ 80 h 262"/>
              <a:gd name="T40" fmla="*/ 67 w 254"/>
              <a:gd name="T41" fmla="*/ 86 h 262"/>
              <a:gd name="T42" fmla="*/ 84 w 254"/>
              <a:gd name="T43" fmla="*/ 100 h 262"/>
              <a:gd name="T44" fmla="*/ 161 w 254"/>
              <a:gd name="T45" fmla="*/ 114 h 262"/>
              <a:gd name="T46" fmla="*/ 149 w 254"/>
              <a:gd name="T47" fmla="*/ 88 h 262"/>
              <a:gd name="T48" fmla="*/ 143 w 254"/>
              <a:gd name="T49" fmla="*/ 77 h 262"/>
              <a:gd name="T50" fmla="*/ 135 w 254"/>
              <a:gd name="T51" fmla="*/ 83 h 262"/>
              <a:gd name="T52" fmla="*/ 134 w 254"/>
              <a:gd name="T53" fmla="*/ 114 h 262"/>
              <a:gd name="T54" fmla="*/ 122 w 254"/>
              <a:gd name="T55" fmla="*/ 89 h 262"/>
              <a:gd name="T56" fmla="*/ 119 w 254"/>
              <a:gd name="T57" fmla="*/ 78 h 262"/>
              <a:gd name="T58" fmla="*/ 110 w 254"/>
              <a:gd name="T59" fmla="*/ 78 h 262"/>
              <a:gd name="T60" fmla="*/ 106 w 254"/>
              <a:gd name="T61" fmla="*/ 92 h 262"/>
              <a:gd name="T62" fmla="*/ 94 w 254"/>
              <a:gd name="T63" fmla="*/ 114 h 262"/>
              <a:gd name="T64" fmla="*/ 105 w 254"/>
              <a:gd name="T65" fmla="*/ 68 h 262"/>
              <a:gd name="T66" fmla="*/ 119 w 254"/>
              <a:gd name="T67" fmla="*/ 67 h 262"/>
              <a:gd name="T68" fmla="*/ 132 w 254"/>
              <a:gd name="T69" fmla="*/ 75 h 262"/>
              <a:gd name="T70" fmla="*/ 146 w 254"/>
              <a:gd name="T71" fmla="*/ 67 h 262"/>
              <a:gd name="T72" fmla="*/ 160 w 254"/>
              <a:gd name="T73" fmla="*/ 75 h 262"/>
              <a:gd name="T74" fmla="*/ 161 w 254"/>
              <a:gd name="T75" fmla="*/ 114 h 262"/>
              <a:gd name="T76" fmla="*/ 191 w 254"/>
              <a:gd name="T77" fmla="*/ 115 h 262"/>
              <a:gd name="T78" fmla="*/ 169 w 254"/>
              <a:gd name="T79" fmla="*/ 101 h 262"/>
              <a:gd name="T80" fmla="*/ 184 w 254"/>
              <a:gd name="T81" fmla="*/ 105 h 262"/>
              <a:gd name="T82" fmla="*/ 198 w 254"/>
              <a:gd name="T83" fmla="*/ 105 h 262"/>
              <a:gd name="T84" fmla="*/ 199 w 254"/>
              <a:gd name="T85" fmla="*/ 99 h 262"/>
              <a:gd name="T86" fmla="*/ 176 w 254"/>
              <a:gd name="T87" fmla="*/ 92 h 262"/>
              <a:gd name="T88" fmla="*/ 175 w 254"/>
              <a:gd name="T89" fmla="*/ 71 h 262"/>
              <a:gd name="T90" fmla="*/ 204 w 254"/>
              <a:gd name="T91" fmla="*/ 70 h 262"/>
              <a:gd name="T92" fmla="*/ 199 w 254"/>
              <a:gd name="T93" fmla="*/ 82 h 262"/>
              <a:gd name="T94" fmla="*/ 190 w 254"/>
              <a:gd name="T95" fmla="*/ 76 h 262"/>
              <a:gd name="T96" fmla="*/ 182 w 254"/>
              <a:gd name="T97" fmla="*/ 80 h 262"/>
              <a:gd name="T98" fmla="*/ 194 w 254"/>
              <a:gd name="T99" fmla="*/ 86 h 262"/>
              <a:gd name="T100" fmla="*/ 212 w 254"/>
              <a:gd name="T101" fmla="*/ 100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54" h="262">
                <a:moveTo>
                  <a:pt x="240" y="14"/>
                </a:moveTo>
                <a:cubicBezTo>
                  <a:pt x="231" y="5"/>
                  <a:pt x="219" y="0"/>
                  <a:pt x="206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35" y="0"/>
                  <a:pt x="23" y="5"/>
                  <a:pt x="14" y="14"/>
                </a:cubicBezTo>
                <a:cubicBezTo>
                  <a:pt x="5" y="23"/>
                  <a:pt x="0" y="35"/>
                  <a:pt x="0" y="48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57"/>
                  <a:pt x="21" y="179"/>
                  <a:pt x="48" y="179"/>
                </a:cubicBezTo>
                <a:cubicBezTo>
                  <a:pt x="123" y="179"/>
                  <a:pt x="123" y="179"/>
                  <a:pt x="123" y="179"/>
                </a:cubicBezTo>
                <a:cubicBezTo>
                  <a:pt x="126" y="183"/>
                  <a:pt x="134" y="191"/>
                  <a:pt x="141" y="200"/>
                </a:cubicBezTo>
                <a:cubicBezTo>
                  <a:pt x="185" y="250"/>
                  <a:pt x="185" y="250"/>
                  <a:pt x="185" y="250"/>
                </a:cubicBezTo>
                <a:cubicBezTo>
                  <a:pt x="196" y="262"/>
                  <a:pt x="204" y="259"/>
                  <a:pt x="204" y="243"/>
                </a:cubicBezTo>
                <a:cubicBezTo>
                  <a:pt x="204" y="209"/>
                  <a:pt x="204" y="209"/>
                  <a:pt x="204" y="209"/>
                </a:cubicBezTo>
                <a:cubicBezTo>
                  <a:pt x="204" y="195"/>
                  <a:pt x="204" y="183"/>
                  <a:pt x="205" y="179"/>
                </a:cubicBezTo>
                <a:cubicBezTo>
                  <a:pt x="206" y="179"/>
                  <a:pt x="206" y="179"/>
                  <a:pt x="206" y="179"/>
                </a:cubicBezTo>
                <a:cubicBezTo>
                  <a:pt x="219" y="179"/>
                  <a:pt x="231" y="174"/>
                  <a:pt x="240" y="165"/>
                </a:cubicBezTo>
                <a:cubicBezTo>
                  <a:pt x="249" y="156"/>
                  <a:pt x="254" y="144"/>
                  <a:pt x="254" y="131"/>
                </a:cubicBezTo>
                <a:cubicBezTo>
                  <a:pt x="254" y="48"/>
                  <a:pt x="254" y="48"/>
                  <a:pt x="254" y="48"/>
                </a:cubicBezTo>
                <a:cubicBezTo>
                  <a:pt x="254" y="35"/>
                  <a:pt x="249" y="23"/>
                  <a:pt x="240" y="14"/>
                </a:cubicBezTo>
                <a:close/>
                <a:moveTo>
                  <a:pt x="79" y="111"/>
                </a:moveTo>
                <a:cubicBezTo>
                  <a:pt x="76" y="114"/>
                  <a:pt x="70" y="115"/>
                  <a:pt x="63" y="115"/>
                </a:cubicBezTo>
                <a:cubicBezTo>
                  <a:pt x="57" y="115"/>
                  <a:pt x="52" y="114"/>
                  <a:pt x="49" y="111"/>
                </a:cubicBezTo>
                <a:cubicBezTo>
                  <a:pt x="45" y="109"/>
                  <a:pt x="43" y="105"/>
                  <a:pt x="42" y="101"/>
                </a:cubicBezTo>
                <a:cubicBezTo>
                  <a:pt x="54" y="99"/>
                  <a:pt x="54" y="99"/>
                  <a:pt x="54" y="99"/>
                </a:cubicBezTo>
                <a:cubicBezTo>
                  <a:pt x="54" y="102"/>
                  <a:pt x="55" y="103"/>
                  <a:pt x="57" y="105"/>
                </a:cubicBezTo>
                <a:cubicBezTo>
                  <a:pt x="58" y="106"/>
                  <a:pt x="61" y="106"/>
                  <a:pt x="63" y="106"/>
                </a:cubicBezTo>
                <a:cubicBezTo>
                  <a:pt x="67" y="106"/>
                  <a:pt x="69" y="106"/>
                  <a:pt x="71" y="105"/>
                </a:cubicBezTo>
                <a:cubicBezTo>
                  <a:pt x="72" y="104"/>
                  <a:pt x="72" y="103"/>
                  <a:pt x="72" y="102"/>
                </a:cubicBezTo>
                <a:cubicBezTo>
                  <a:pt x="72" y="101"/>
                  <a:pt x="72" y="100"/>
                  <a:pt x="71" y="99"/>
                </a:cubicBezTo>
                <a:cubicBezTo>
                  <a:pt x="71" y="99"/>
                  <a:pt x="69" y="98"/>
                  <a:pt x="67" y="98"/>
                </a:cubicBezTo>
                <a:cubicBezTo>
                  <a:pt x="57" y="95"/>
                  <a:pt x="51" y="94"/>
                  <a:pt x="49" y="92"/>
                </a:cubicBezTo>
                <a:cubicBezTo>
                  <a:pt x="45" y="89"/>
                  <a:pt x="43" y="86"/>
                  <a:pt x="43" y="81"/>
                </a:cubicBezTo>
                <a:cubicBezTo>
                  <a:pt x="43" y="78"/>
                  <a:pt x="45" y="74"/>
                  <a:pt x="48" y="71"/>
                </a:cubicBezTo>
                <a:cubicBezTo>
                  <a:pt x="51" y="69"/>
                  <a:pt x="56" y="67"/>
                  <a:pt x="62" y="67"/>
                </a:cubicBezTo>
                <a:cubicBezTo>
                  <a:pt x="69" y="67"/>
                  <a:pt x="73" y="68"/>
                  <a:pt x="76" y="70"/>
                </a:cubicBezTo>
                <a:cubicBezTo>
                  <a:pt x="79" y="73"/>
                  <a:pt x="82" y="76"/>
                  <a:pt x="83" y="80"/>
                </a:cubicBezTo>
                <a:cubicBezTo>
                  <a:pt x="71" y="82"/>
                  <a:pt x="71" y="82"/>
                  <a:pt x="71" y="82"/>
                </a:cubicBezTo>
                <a:cubicBezTo>
                  <a:pt x="71" y="80"/>
                  <a:pt x="70" y="78"/>
                  <a:pt x="69" y="78"/>
                </a:cubicBezTo>
                <a:cubicBezTo>
                  <a:pt x="67" y="77"/>
                  <a:pt x="65" y="76"/>
                  <a:pt x="63" y="76"/>
                </a:cubicBezTo>
                <a:cubicBezTo>
                  <a:pt x="60" y="76"/>
                  <a:pt x="57" y="77"/>
                  <a:pt x="56" y="77"/>
                </a:cubicBezTo>
                <a:cubicBezTo>
                  <a:pt x="55" y="78"/>
                  <a:pt x="54" y="79"/>
                  <a:pt x="54" y="80"/>
                </a:cubicBezTo>
                <a:cubicBezTo>
                  <a:pt x="54" y="81"/>
                  <a:pt x="55" y="82"/>
                  <a:pt x="56" y="82"/>
                </a:cubicBezTo>
                <a:cubicBezTo>
                  <a:pt x="57" y="83"/>
                  <a:pt x="61" y="84"/>
                  <a:pt x="67" y="86"/>
                </a:cubicBezTo>
                <a:cubicBezTo>
                  <a:pt x="73" y="87"/>
                  <a:pt x="78" y="89"/>
                  <a:pt x="80" y="91"/>
                </a:cubicBezTo>
                <a:cubicBezTo>
                  <a:pt x="83" y="93"/>
                  <a:pt x="84" y="96"/>
                  <a:pt x="84" y="100"/>
                </a:cubicBezTo>
                <a:cubicBezTo>
                  <a:pt x="84" y="104"/>
                  <a:pt x="83" y="108"/>
                  <a:pt x="79" y="111"/>
                </a:cubicBezTo>
                <a:close/>
                <a:moveTo>
                  <a:pt x="161" y="114"/>
                </a:moveTo>
                <a:cubicBezTo>
                  <a:pt x="149" y="114"/>
                  <a:pt x="149" y="114"/>
                  <a:pt x="149" y="114"/>
                </a:cubicBezTo>
                <a:cubicBezTo>
                  <a:pt x="149" y="88"/>
                  <a:pt x="149" y="88"/>
                  <a:pt x="149" y="88"/>
                </a:cubicBezTo>
                <a:cubicBezTo>
                  <a:pt x="149" y="84"/>
                  <a:pt x="149" y="81"/>
                  <a:pt x="148" y="79"/>
                </a:cubicBezTo>
                <a:cubicBezTo>
                  <a:pt x="147" y="78"/>
                  <a:pt x="145" y="77"/>
                  <a:pt x="143" y="77"/>
                </a:cubicBezTo>
                <a:cubicBezTo>
                  <a:pt x="141" y="77"/>
                  <a:pt x="139" y="77"/>
                  <a:pt x="138" y="78"/>
                </a:cubicBezTo>
                <a:cubicBezTo>
                  <a:pt x="136" y="79"/>
                  <a:pt x="135" y="81"/>
                  <a:pt x="135" y="83"/>
                </a:cubicBezTo>
                <a:cubicBezTo>
                  <a:pt x="134" y="85"/>
                  <a:pt x="134" y="88"/>
                  <a:pt x="134" y="92"/>
                </a:cubicBezTo>
                <a:cubicBezTo>
                  <a:pt x="134" y="114"/>
                  <a:pt x="134" y="114"/>
                  <a:pt x="134" y="114"/>
                </a:cubicBezTo>
                <a:cubicBezTo>
                  <a:pt x="122" y="114"/>
                  <a:pt x="122" y="114"/>
                  <a:pt x="122" y="114"/>
                </a:cubicBezTo>
                <a:cubicBezTo>
                  <a:pt x="122" y="89"/>
                  <a:pt x="122" y="89"/>
                  <a:pt x="122" y="89"/>
                </a:cubicBezTo>
                <a:cubicBezTo>
                  <a:pt x="122" y="85"/>
                  <a:pt x="121" y="82"/>
                  <a:pt x="121" y="81"/>
                </a:cubicBezTo>
                <a:cubicBezTo>
                  <a:pt x="121" y="79"/>
                  <a:pt x="120" y="78"/>
                  <a:pt x="119" y="78"/>
                </a:cubicBezTo>
                <a:cubicBezTo>
                  <a:pt x="118" y="77"/>
                  <a:pt x="117" y="77"/>
                  <a:pt x="115" y="77"/>
                </a:cubicBezTo>
                <a:cubicBezTo>
                  <a:pt x="113" y="77"/>
                  <a:pt x="112" y="77"/>
                  <a:pt x="110" y="78"/>
                </a:cubicBezTo>
                <a:cubicBezTo>
                  <a:pt x="109" y="79"/>
                  <a:pt x="108" y="81"/>
                  <a:pt x="107" y="83"/>
                </a:cubicBezTo>
                <a:cubicBezTo>
                  <a:pt x="106" y="84"/>
                  <a:pt x="106" y="88"/>
                  <a:pt x="106" y="92"/>
                </a:cubicBezTo>
                <a:cubicBezTo>
                  <a:pt x="106" y="114"/>
                  <a:pt x="106" y="114"/>
                  <a:pt x="106" y="114"/>
                </a:cubicBezTo>
                <a:cubicBezTo>
                  <a:pt x="94" y="114"/>
                  <a:pt x="94" y="114"/>
                  <a:pt x="94" y="114"/>
                </a:cubicBezTo>
                <a:cubicBezTo>
                  <a:pt x="94" y="68"/>
                  <a:pt x="94" y="68"/>
                  <a:pt x="94" y="68"/>
                </a:cubicBezTo>
                <a:cubicBezTo>
                  <a:pt x="105" y="68"/>
                  <a:pt x="105" y="68"/>
                  <a:pt x="105" y="68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9" y="70"/>
                  <a:pt x="114" y="67"/>
                  <a:pt x="119" y="67"/>
                </a:cubicBezTo>
                <a:cubicBezTo>
                  <a:pt x="122" y="67"/>
                  <a:pt x="125" y="68"/>
                  <a:pt x="127" y="69"/>
                </a:cubicBezTo>
                <a:cubicBezTo>
                  <a:pt x="129" y="70"/>
                  <a:pt x="131" y="72"/>
                  <a:pt x="132" y="75"/>
                </a:cubicBezTo>
                <a:cubicBezTo>
                  <a:pt x="134" y="72"/>
                  <a:pt x="136" y="70"/>
                  <a:pt x="139" y="69"/>
                </a:cubicBezTo>
                <a:cubicBezTo>
                  <a:pt x="141" y="68"/>
                  <a:pt x="144" y="67"/>
                  <a:pt x="146" y="67"/>
                </a:cubicBezTo>
                <a:cubicBezTo>
                  <a:pt x="150" y="67"/>
                  <a:pt x="152" y="68"/>
                  <a:pt x="155" y="69"/>
                </a:cubicBezTo>
                <a:cubicBezTo>
                  <a:pt x="157" y="71"/>
                  <a:pt x="159" y="73"/>
                  <a:pt x="160" y="75"/>
                </a:cubicBezTo>
                <a:cubicBezTo>
                  <a:pt x="161" y="77"/>
                  <a:pt x="161" y="81"/>
                  <a:pt x="161" y="85"/>
                </a:cubicBezTo>
                <a:lnTo>
                  <a:pt x="161" y="114"/>
                </a:lnTo>
                <a:close/>
                <a:moveTo>
                  <a:pt x="206" y="111"/>
                </a:moveTo>
                <a:cubicBezTo>
                  <a:pt x="203" y="114"/>
                  <a:pt x="198" y="115"/>
                  <a:pt x="191" y="115"/>
                </a:cubicBezTo>
                <a:cubicBezTo>
                  <a:pt x="185" y="115"/>
                  <a:pt x="180" y="114"/>
                  <a:pt x="176" y="111"/>
                </a:cubicBezTo>
                <a:cubicBezTo>
                  <a:pt x="172" y="109"/>
                  <a:pt x="170" y="105"/>
                  <a:pt x="169" y="101"/>
                </a:cubicBezTo>
                <a:cubicBezTo>
                  <a:pt x="181" y="99"/>
                  <a:pt x="181" y="99"/>
                  <a:pt x="181" y="99"/>
                </a:cubicBezTo>
                <a:cubicBezTo>
                  <a:pt x="182" y="102"/>
                  <a:pt x="183" y="103"/>
                  <a:pt x="184" y="105"/>
                </a:cubicBezTo>
                <a:cubicBezTo>
                  <a:pt x="186" y="106"/>
                  <a:pt x="188" y="106"/>
                  <a:pt x="191" y="106"/>
                </a:cubicBezTo>
                <a:cubicBezTo>
                  <a:pt x="194" y="106"/>
                  <a:pt x="196" y="106"/>
                  <a:pt x="198" y="105"/>
                </a:cubicBezTo>
                <a:cubicBezTo>
                  <a:pt x="199" y="104"/>
                  <a:pt x="200" y="103"/>
                  <a:pt x="200" y="102"/>
                </a:cubicBezTo>
                <a:cubicBezTo>
                  <a:pt x="200" y="101"/>
                  <a:pt x="199" y="100"/>
                  <a:pt x="199" y="99"/>
                </a:cubicBezTo>
                <a:cubicBezTo>
                  <a:pt x="198" y="99"/>
                  <a:pt x="197" y="98"/>
                  <a:pt x="195" y="98"/>
                </a:cubicBezTo>
                <a:cubicBezTo>
                  <a:pt x="185" y="95"/>
                  <a:pt x="179" y="94"/>
                  <a:pt x="176" y="92"/>
                </a:cubicBezTo>
                <a:cubicBezTo>
                  <a:pt x="172" y="89"/>
                  <a:pt x="171" y="86"/>
                  <a:pt x="171" y="81"/>
                </a:cubicBezTo>
                <a:cubicBezTo>
                  <a:pt x="171" y="78"/>
                  <a:pt x="172" y="74"/>
                  <a:pt x="175" y="71"/>
                </a:cubicBezTo>
                <a:cubicBezTo>
                  <a:pt x="178" y="69"/>
                  <a:pt x="183" y="67"/>
                  <a:pt x="190" y="67"/>
                </a:cubicBezTo>
                <a:cubicBezTo>
                  <a:pt x="196" y="67"/>
                  <a:pt x="201" y="68"/>
                  <a:pt x="204" y="70"/>
                </a:cubicBezTo>
                <a:cubicBezTo>
                  <a:pt x="207" y="73"/>
                  <a:pt x="209" y="76"/>
                  <a:pt x="210" y="80"/>
                </a:cubicBezTo>
                <a:cubicBezTo>
                  <a:pt x="199" y="82"/>
                  <a:pt x="199" y="82"/>
                  <a:pt x="199" y="82"/>
                </a:cubicBezTo>
                <a:cubicBezTo>
                  <a:pt x="198" y="80"/>
                  <a:pt x="197" y="78"/>
                  <a:pt x="196" y="78"/>
                </a:cubicBezTo>
                <a:cubicBezTo>
                  <a:pt x="195" y="77"/>
                  <a:pt x="193" y="76"/>
                  <a:pt x="190" y="76"/>
                </a:cubicBezTo>
                <a:cubicBezTo>
                  <a:pt x="187" y="76"/>
                  <a:pt x="185" y="77"/>
                  <a:pt x="183" y="77"/>
                </a:cubicBezTo>
                <a:cubicBezTo>
                  <a:pt x="182" y="78"/>
                  <a:pt x="182" y="79"/>
                  <a:pt x="182" y="80"/>
                </a:cubicBezTo>
                <a:cubicBezTo>
                  <a:pt x="182" y="81"/>
                  <a:pt x="182" y="82"/>
                  <a:pt x="183" y="82"/>
                </a:cubicBezTo>
                <a:cubicBezTo>
                  <a:pt x="184" y="83"/>
                  <a:pt x="188" y="84"/>
                  <a:pt x="194" y="86"/>
                </a:cubicBezTo>
                <a:cubicBezTo>
                  <a:pt x="201" y="87"/>
                  <a:pt x="205" y="89"/>
                  <a:pt x="208" y="91"/>
                </a:cubicBezTo>
                <a:cubicBezTo>
                  <a:pt x="210" y="93"/>
                  <a:pt x="212" y="96"/>
                  <a:pt x="212" y="100"/>
                </a:cubicBezTo>
                <a:cubicBezTo>
                  <a:pt x="212" y="104"/>
                  <a:pt x="210" y="108"/>
                  <a:pt x="206" y="1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D0C0D3-70DF-49FF-9EE7-0E737689526E}"/>
              </a:ext>
            </a:extLst>
          </p:cNvPr>
          <p:cNvCxnSpPr/>
          <p:nvPr/>
        </p:nvCxnSpPr>
        <p:spPr>
          <a:xfrm>
            <a:off x="2380894" y="1632267"/>
            <a:ext cx="9340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F603525-7153-4437-9293-68B364A2FD5E}"/>
              </a:ext>
            </a:extLst>
          </p:cNvPr>
          <p:cNvSpPr/>
          <p:nvPr/>
        </p:nvSpPr>
        <p:spPr>
          <a:xfrm>
            <a:off x="2671331" y="2205710"/>
            <a:ext cx="3051044" cy="608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>
                <a:solidFill>
                  <a:sysClr val="windowText" lastClr="000000"/>
                </a:solidFill>
              </a:rPr>
              <a:t>2. Notification sent to all beneficiaries to confirm registration, vaccination site and registration code</a:t>
            </a:r>
            <a:endParaRPr lang="en-ZA" sz="1400" dirty="0">
              <a:solidFill>
                <a:sysClr val="windowText" lastClr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2CB827-BDCF-4E1C-9C21-E03B1EF3E820}"/>
              </a:ext>
            </a:extLst>
          </p:cNvPr>
          <p:cNvSpPr/>
          <p:nvPr/>
        </p:nvSpPr>
        <p:spPr>
          <a:xfrm>
            <a:off x="1020795" y="5340985"/>
            <a:ext cx="3051044" cy="608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>
                <a:solidFill>
                  <a:sysClr val="windowText" lastClr="000000"/>
                </a:solidFill>
              </a:rPr>
              <a:t>6. HCW vacinee receives SMS to present to Vaccine site administration desk (details in SMS)</a:t>
            </a:r>
            <a:endParaRPr lang="en-ZA" sz="1400" dirty="0">
              <a:solidFill>
                <a:sysClr val="windowText" lastClr="000000"/>
              </a:solidFill>
            </a:endParaRPr>
          </a:p>
        </p:txBody>
      </p:sp>
      <p:sp>
        <p:nvSpPr>
          <p:cNvPr id="24" name="Freeform 106">
            <a:extLst>
              <a:ext uri="{FF2B5EF4-FFF2-40B4-BE49-F238E27FC236}">
                <a16:creationId xmlns:a16="http://schemas.microsoft.com/office/drawing/2014/main" id="{B0F8E057-24FA-4E80-AF4D-832F11E19FF4}"/>
              </a:ext>
            </a:extLst>
          </p:cNvPr>
          <p:cNvSpPr>
            <a:spLocks noEditPoints="1"/>
          </p:cNvSpPr>
          <p:nvPr/>
        </p:nvSpPr>
        <p:spPr bwMode="auto">
          <a:xfrm>
            <a:off x="1719081" y="4632696"/>
            <a:ext cx="1111251" cy="606425"/>
          </a:xfrm>
          <a:custGeom>
            <a:avLst/>
            <a:gdLst>
              <a:gd name="T0" fmla="*/ 457 w 457"/>
              <a:gd name="T1" fmla="*/ 227 h 248"/>
              <a:gd name="T2" fmla="*/ 141 w 457"/>
              <a:gd name="T3" fmla="*/ 248 h 248"/>
              <a:gd name="T4" fmla="*/ 349 w 457"/>
              <a:gd name="T5" fmla="*/ 43 h 248"/>
              <a:gd name="T6" fmla="*/ 263 w 457"/>
              <a:gd name="T7" fmla="*/ 43 h 248"/>
              <a:gd name="T8" fmla="*/ 201 w 457"/>
              <a:gd name="T9" fmla="*/ 220 h 248"/>
              <a:gd name="T10" fmla="*/ 188 w 457"/>
              <a:gd name="T11" fmla="*/ 206 h 248"/>
              <a:gd name="T12" fmla="*/ 174 w 457"/>
              <a:gd name="T13" fmla="*/ 220 h 248"/>
              <a:gd name="T14" fmla="*/ 166 w 457"/>
              <a:gd name="T15" fmla="*/ 208 h 248"/>
              <a:gd name="T16" fmla="*/ 212 w 457"/>
              <a:gd name="T17" fmla="*/ 160 h 248"/>
              <a:gd name="T18" fmla="*/ 266 w 457"/>
              <a:gd name="T19" fmla="*/ 111 h 248"/>
              <a:gd name="T20" fmla="*/ 339 w 457"/>
              <a:gd name="T21" fmla="*/ 111 h 248"/>
              <a:gd name="T22" fmla="*/ 392 w 457"/>
              <a:gd name="T23" fmla="*/ 142 h 248"/>
              <a:gd name="T24" fmla="*/ 420 w 457"/>
              <a:gd name="T25" fmla="*/ 196 h 248"/>
              <a:gd name="T26" fmla="*/ 378 w 457"/>
              <a:gd name="T27" fmla="*/ 220 h 248"/>
              <a:gd name="T28" fmla="*/ 370 w 457"/>
              <a:gd name="T29" fmla="*/ 213 h 248"/>
              <a:gd name="T30" fmla="*/ 360 w 457"/>
              <a:gd name="T31" fmla="*/ 141 h 248"/>
              <a:gd name="T32" fmla="*/ 238 w 457"/>
              <a:gd name="T33" fmla="*/ 155 h 248"/>
              <a:gd name="T34" fmla="*/ 244 w 457"/>
              <a:gd name="T35" fmla="*/ 220 h 248"/>
              <a:gd name="T36" fmla="*/ 256 w 457"/>
              <a:gd name="T37" fmla="*/ 220 h 248"/>
              <a:gd name="T38" fmla="*/ 364 w 457"/>
              <a:gd name="T39" fmla="*/ 213 h 248"/>
              <a:gd name="T40" fmla="*/ 360 w 457"/>
              <a:gd name="T41" fmla="*/ 147 h 248"/>
              <a:gd name="T42" fmla="*/ 245 w 457"/>
              <a:gd name="T43" fmla="*/ 154 h 248"/>
              <a:gd name="T44" fmla="*/ 256 w 457"/>
              <a:gd name="T45" fmla="*/ 220 h 248"/>
              <a:gd name="T46" fmla="*/ 163 w 457"/>
              <a:gd name="T47" fmla="*/ 174 h 248"/>
              <a:gd name="T48" fmla="*/ 172 w 457"/>
              <a:gd name="T49" fmla="*/ 123 h 248"/>
              <a:gd name="T50" fmla="*/ 82 w 457"/>
              <a:gd name="T51" fmla="*/ 117 h 248"/>
              <a:gd name="T52" fmla="*/ 79 w 457"/>
              <a:gd name="T53" fmla="*/ 168 h 248"/>
              <a:gd name="T54" fmla="*/ 158 w 457"/>
              <a:gd name="T55" fmla="*/ 36 h 248"/>
              <a:gd name="T56" fmla="*/ 91 w 457"/>
              <a:gd name="T57" fmla="*/ 36 h 248"/>
              <a:gd name="T58" fmla="*/ 191 w 457"/>
              <a:gd name="T59" fmla="*/ 113 h 248"/>
              <a:gd name="T60" fmla="*/ 209 w 457"/>
              <a:gd name="T61" fmla="*/ 146 h 248"/>
              <a:gd name="T62" fmla="*/ 208 w 457"/>
              <a:gd name="T63" fmla="*/ 146 h 248"/>
              <a:gd name="T64" fmla="*/ 208 w 457"/>
              <a:gd name="T65" fmla="*/ 146 h 248"/>
              <a:gd name="T66" fmla="*/ 208 w 457"/>
              <a:gd name="T67" fmla="*/ 147 h 248"/>
              <a:gd name="T68" fmla="*/ 208 w 457"/>
              <a:gd name="T69" fmla="*/ 147 h 248"/>
              <a:gd name="T70" fmla="*/ 208 w 457"/>
              <a:gd name="T71" fmla="*/ 147 h 248"/>
              <a:gd name="T72" fmla="*/ 208 w 457"/>
              <a:gd name="T73" fmla="*/ 147 h 248"/>
              <a:gd name="T74" fmla="*/ 208 w 457"/>
              <a:gd name="T75" fmla="*/ 147 h 248"/>
              <a:gd name="T76" fmla="*/ 208 w 457"/>
              <a:gd name="T77" fmla="*/ 148 h 248"/>
              <a:gd name="T78" fmla="*/ 208 w 457"/>
              <a:gd name="T79" fmla="*/ 148 h 248"/>
              <a:gd name="T80" fmla="*/ 208 w 457"/>
              <a:gd name="T81" fmla="*/ 148 h 248"/>
              <a:gd name="T82" fmla="*/ 208 w 457"/>
              <a:gd name="T83" fmla="*/ 148 h 248"/>
              <a:gd name="T84" fmla="*/ 181 w 457"/>
              <a:gd name="T85" fmla="*/ 174 h 248"/>
              <a:gd name="T86" fmla="*/ 174 w 457"/>
              <a:gd name="T87" fmla="*/ 169 h 248"/>
              <a:gd name="T88" fmla="*/ 166 w 457"/>
              <a:gd name="T89" fmla="*/ 112 h 248"/>
              <a:gd name="T90" fmla="*/ 71 w 457"/>
              <a:gd name="T91" fmla="*/ 123 h 248"/>
              <a:gd name="T92" fmla="*/ 76 w 457"/>
              <a:gd name="T93" fmla="*/ 174 h 248"/>
              <a:gd name="T94" fmla="*/ 45 w 457"/>
              <a:gd name="T95" fmla="*/ 174 h 248"/>
              <a:gd name="T96" fmla="*/ 56 w 457"/>
              <a:gd name="T97" fmla="*/ 115 h 248"/>
              <a:gd name="T98" fmla="*/ 56 w 457"/>
              <a:gd name="T99" fmla="*/ 115 h 248"/>
              <a:gd name="T100" fmla="*/ 99 w 457"/>
              <a:gd name="T101" fmla="*/ 89 h 248"/>
              <a:gd name="T102" fmla="*/ 155 w 457"/>
              <a:gd name="T103" fmla="*/ 89 h 248"/>
              <a:gd name="T104" fmla="*/ 191 w 457"/>
              <a:gd name="T105" fmla="*/ 113 h 248"/>
              <a:gd name="T106" fmla="*/ 179 w 457"/>
              <a:gd name="T107" fmla="*/ 179 h 248"/>
              <a:gd name="T108" fmla="*/ 0 w 457"/>
              <a:gd name="T109" fmla="*/ 196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57" h="248">
                <a:moveTo>
                  <a:pt x="141" y="227"/>
                </a:moveTo>
                <a:cubicBezTo>
                  <a:pt x="457" y="227"/>
                  <a:pt x="457" y="227"/>
                  <a:pt x="457" y="227"/>
                </a:cubicBezTo>
                <a:cubicBezTo>
                  <a:pt x="457" y="248"/>
                  <a:pt x="457" y="248"/>
                  <a:pt x="457" y="248"/>
                </a:cubicBezTo>
                <a:cubicBezTo>
                  <a:pt x="141" y="248"/>
                  <a:pt x="141" y="248"/>
                  <a:pt x="141" y="248"/>
                </a:cubicBezTo>
                <a:cubicBezTo>
                  <a:pt x="141" y="227"/>
                  <a:pt x="141" y="227"/>
                  <a:pt x="141" y="227"/>
                </a:cubicBezTo>
                <a:close/>
                <a:moveTo>
                  <a:pt x="349" y="43"/>
                </a:moveTo>
                <a:cubicBezTo>
                  <a:pt x="349" y="20"/>
                  <a:pt x="332" y="0"/>
                  <a:pt x="306" y="0"/>
                </a:cubicBezTo>
                <a:cubicBezTo>
                  <a:pt x="278" y="0"/>
                  <a:pt x="264" y="20"/>
                  <a:pt x="263" y="43"/>
                </a:cubicBezTo>
                <a:cubicBezTo>
                  <a:pt x="263" y="135"/>
                  <a:pt x="350" y="134"/>
                  <a:pt x="349" y="43"/>
                </a:cubicBezTo>
                <a:close/>
                <a:moveTo>
                  <a:pt x="201" y="220"/>
                </a:moveTo>
                <a:cubicBezTo>
                  <a:pt x="202" y="219"/>
                  <a:pt x="201" y="218"/>
                  <a:pt x="201" y="216"/>
                </a:cubicBezTo>
                <a:cubicBezTo>
                  <a:pt x="201" y="211"/>
                  <a:pt x="195" y="206"/>
                  <a:pt x="188" y="206"/>
                </a:cubicBezTo>
                <a:cubicBezTo>
                  <a:pt x="180" y="206"/>
                  <a:pt x="174" y="211"/>
                  <a:pt x="174" y="216"/>
                </a:cubicBezTo>
                <a:cubicBezTo>
                  <a:pt x="174" y="218"/>
                  <a:pt x="174" y="219"/>
                  <a:pt x="174" y="220"/>
                </a:cubicBezTo>
                <a:cubicBezTo>
                  <a:pt x="170" y="220"/>
                  <a:pt x="170" y="220"/>
                  <a:pt x="170" y="220"/>
                </a:cubicBezTo>
                <a:cubicBezTo>
                  <a:pt x="167" y="217"/>
                  <a:pt x="166" y="212"/>
                  <a:pt x="166" y="208"/>
                </a:cubicBezTo>
                <a:cubicBezTo>
                  <a:pt x="166" y="198"/>
                  <a:pt x="173" y="190"/>
                  <a:pt x="184" y="187"/>
                </a:cubicBezTo>
                <a:cubicBezTo>
                  <a:pt x="197" y="183"/>
                  <a:pt x="206" y="172"/>
                  <a:pt x="212" y="160"/>
                </a:cubicBezTo>
                <a:cubicBezTo>
                  <a:pt x="216" y="152"/>
                  <a:pt x="218" y="145"/>
                  <a:pt x="223" y="137"/>
                </a:cubicBezTo>
                <a:cubicBezTo>
                  <a:pt x="233" y="123"/>
                  <a:pt x="249" y="111"/>
                  <a:pt x="266" y="111"/>
                </a:cubicBezTo>
                <a:cubicBezTo>
                  <a:pt x="274" y="111"/>
                  <a:pt x="274" y="111"/>
                  <a:pt x="274" y="111"/>
                </a:cubicBezTo>
                <a:cubicBezTo>
                  <a:pt x="292" y="129"/>
                  <a:pt x="320" y="129"/>
                  <a:pt x="339" y="111"/>
                </a:cubicBezTo>
                <a:cubicBezTo>
                  <a:pt x="346" y="111"/>
                  <a:pt x="346" y="111"/>
                  <a:pt x="346" y="111"/>
                </a:cubicBezTo>
                <a:cubicBezTo>
                  <a:pt x="366" y="111"/>
                  <a:pt x="383" y="126"/>
                  <a:pt x="392" y="142"/>
                </a:cubicBezTo>
                <a:cubicBezTo>
                  <a:pt x="392" y="143"/>
                  <a:pt x="393" y="143"/>
                  <a:pt x="393" y="144"/>
                </a:cubicBezTo>
                <a:cubicBezTo>
                  <a:pt x="398" y="153"/>
                  <a:pt x="413" y="181"/>
                  <a:pt x="420" y="196"/>
                </a:cubicBezTo>
                <a:cubicBezTo>
                  <a:pt x="426" y="211"/>
                  <a:pt x="424" y="220"/>
                  <a:pt x="407" y="220"/>
                </a:cubicBezTo>
                <a:cubicBezTo>
                  <a:pt x="378" y="220"/>
                  <a:pt x="378" y="220"/>
                  <a:pt x="378" y="220"/>
                </a:cubicBezTo>
                <a:cubicBezTo>
                  <a:pt x="368" y="220"/>
                  <a:pt x="368" y="220"/>
                  <a:pt x="368" y="220"/>
                </a:cubicBezTo>
                <a:cubicBezTo>
                  <a:pt x="369" y="218"/>
                  <a:pt x="370" y="216"/>
                  <a:pt x="370" y="213"/>
                </a:cubicBezTo>
                <a:cubicBezTo>
                  <a:pt x="374" y="155"/>
                  <a:pt x="374" y="155"/>
                  <a:pt x="374" y="155"/>
                </a:cubicBezTo>
                <a:cubicBezTo>
                  <a:pt x="375" y="147"/>
                  <a:pt x="368" y="141"/>
                  <a:pt x="360" y="141"/>
                </a:cubicBezTo>
                <a:cubicBezTo>
                  <a:pt x="252" y="141"/>
                  <a:pt x="252" y="141"/>
                  <a:pt x="252" y="141"/>
                </a:cubicBezTo>
                <a:cubicBezTo>
                  <a:pt x="245" y="141"/>
                  <a:pt x="238" y="147"/>
                  <a:pt x="238" y="155"/>
                </a:cubicBezTo>
                <a:cubicBezTo>
                  <a:pt x="242" y="213"/>
                  <a:pt x="242" y="213"/>
                  <a:pt x="242" y="213"/>
                </a:cubicBezTo>
                <a:cubicBezTo>
                  <a:pt x="242" y="216"/>
                  <a:pt x="243" y="218"/>
                  <a:pt x="244" y="220"/>
                </a:cubicBezTo>
                <a:cubicBezTo>
                  <a:pt x="230" y="220"/>
                  <a:pt x="216" y="220"/>
                  <a:pt x="201" y="220"/>
                </a:cubicBezTo>
                <a:close/>
                <a:moveTo>
                  <a:pt x="256" y="220"/>
                </a:moveTo>
                <a:cubicBezTo>
                  <a:pt x="356" y="220"/>
                  <a:pt x="356" y="220"/>
                  <a:pt x="356" y="220"/>
                </a:cubicBezTo>
                <a:cubicBezTo>
                  <a:pt x="360" y="220"/>
                  <a:pt x="364" y="217"/>
                  <a:pt x="364" y="213"/>
                </a:cubicBezTo>
                <a:cubicBezTo>
                  <a:pt x="368" y="154"/>
                  <a:pt x="368" y="154"/>
                  <a:pt x="368" y="154"/>
                </a:cubicBezTo>
                <a:cubicBezTo>
                  <a:pt x="368" y="150"/>
                  <a:pt x="364" y="147"/>
                  <a:pt x="360" y="147"/>
                </a:cubicBezTo>
                <a:cubicBezTo>
                  <a:pt x="252" y="147"/>
                  <a:pt x="252" y="147"/>
                  <a:pt x="252" y="147"/>
                </a:cubicBezTo>
                <a:cubicBezTo>
                  <a:pt x="248" y="147"/>
                  <a:pt x="244" y="150"/>
                  <a:pt x="245" y="154"/>
                </a:cubicBezTo>
                <a:cubicBezTo>
                  <a:pt x="248" y="213"/>
                  <a:pt x="248" y="213"/>
                  <a:pt x="248" y="213"/>
                </a:cubicBezTo>
                <a:cubicBezTo>
                  <a:pt x="249" y="217"/>
                  <a:pt x="252" y="220"/>
                  <a:pt x="256" y="220"/>
                </a:cubicBezTo>
                <a:close/>
                <a:moveTo>
                  <a:pt x="85" y="174"/>
                </a:moveTo>
                <a:cubicBezTo>
                  <a:pt x="163" y="174"/>
                  <a:pt x="163" y="174"/>
                  <a:pt x="163" y="174"/>
                </a:cubicBezTo>
                <a:cubicBezTo>
                  <a:pt x="167" y="174"/>
                  <a:pt x="169" y="172"/>
                  <a:pt x="169" y="168"/>
                </a:cubicBezTo>
                <a:cubicBezTo>
                  <a:pt x="172" y="123"/>
                  <a:pt x="172" y="123"/>
                  <a:pt x="172" y="123"/>
                </a:cubicBezTo>
                <a:cubicBezTo>
                  <a:pt x="172" y="120"/>
                  <a:pt x="170" y="117"/>
                  <a:pt x="166" y="117"/>
                </a:cubicBezTo>
                <a:cubicBezTo>
                  <a:pt x="82" y="117"/>
                  <a:pt x="82" y="117"/>
                  <a:pt x="82" y="117"/>
                </a:cubicBezTo>
                <a:cubicBezTo>
                  <a:pt x="79" y="117"/>
                  <a:pt x="76" y="120"/>
                  <a:pt x="76" y="123"/>
                </a:cubicBezTo>
                <a:cubicBezTo>
                  <a:pt x="79" y="168"/>
                  <a:pt x="79" y="168"/>
                  <a:pt x="79" y="168"/>
                </a:cubicBezTo>
                <a:cubicBezTo>
                  <a:pt x="79" y="172"/>
                  <a:pt x="82" y="174"/>
                  <a:pt x="85" y="174"/>
                </a:cubicBezTo>
                <a:close/>
                <a:moveTo>
                  <a:pt x="158" y="36"/>
                </a:moveTo>
                <a:cubicBezTo>
                  <a:pt x="157" y="17"/>
                  <a:pt x="145" y="2"/>
                  <a:pt x="124" y="2"/>
                </a:cubicBezTo>
                <a:cubicBezTo>
                  <a:pt x="102" y="2"/>
                  <a:pt x="91" y="17"/>
                  <a:pt x="91" y="36"/>
                </a:cubicBezTo>
                <a:cubicBezTo>
                  <a:pt x="91" y="107"/>
                  <a:pt x="158" y="106"/>
                  <a:pt x="158" y="36"/>
                </a:cubicBezTo>
                <a:close/>
                <a:moveTo>
                  <a:pt x="191" y="113"/>
                </a:moveTo>
                <a:cubicBezTo>
                  <a:pt x="194" y="118"/>
                  <a:pt x="202" y="133"/>
                  <a:pt x="209" y="146"/>
                </a:cubicBezTo>
                <a:cubicBezTo>
                  <a:pt x="209" y="146"/>
                  <a:pt x="209" y="146"/>
                  <a:pt x="209" y="146"/>
                </a:cubicBezTo>
                <a:cubicBezTo>
                  <a:pt x="209" y="146"/>
                  <a:pt x="209" y="146"/>
                  <a:pt x="209" y="146"/>
                </a:cubicBezTo>
                <a:cubicBezTo>
                  <a:pt x="208" y="146"/>
                  <a:pt x="208" y="146"/>
                  <a:pt x="208" y="146"/>
                </a:cubicBezTo>
                <a:cubicBezTo>
                  <a:pt x="208" y="146"/>
                  <a:pt x="208" y="146"/>
                  <a:pt x="208" y="146"/>
                </a:cubicBezTo>
                <a:cubicBezTo>
                  <a:pt x="208" y="146"/>
                  <a:pt x="208" y="146"/>
                  <a:pt x="208" y="146"/>
                </a:cubicBezTo>
                <a:cubicBezTo>
                  <a:pt x="208" y="146"/>
                  <a:pt x="208" y="146"/>
                  <a:pt x="208" y="146"/>
                </a:cubicBezTo>
                <a:cubicBezTo>
                  <a:pt x="208" y="147"/>
                  <a:pt x="208" y="147"/>
                  <a:pt x="208" y="147"/>
                </a:cubicBezTo>
                <a:cubicBezTo>
                  <a:pt x="208" y="147"/>
                  <a:pt x="208" y="147"/>
                  <a:pt x="208" y="147"/>
                </a:cubicBezTo>
                <a:cubicBezTo>
                  <a:pt x="208" y="147"/>
                  <a:pt x="208" y="147"/>
                  <a:pt x="208" y="147"/>
                </a:cubicBezTo>
                <a:cubicBezTo>
                  <a:pt x="208" y="147"/>
                  <a:pt x="208" y="147"/>
                  <a:pt x="208" y="147"/>
                </a:cubicBezTo>
                <a:cubicBezTo>
                  <a:pt x="208" y="147"/>
                  <a:pt x="208" y="147"/>
                  <a:pt x="208" y="147"/>
                </a:cubicBezTo>
                <a:cubicBezTo>
                  <a:pt x="208" y="147"/>
                  <a:pt x="208" y="147"/>
                  <a:pt x="208" y="147"/>
                </a:cubicBezTo>
                <a:cubicBezTo>
                  <a:pt x="208" y="147"/>
                  <a:pt x="208" y="147"/>
                  <a:pt x="208" y="147"/>
                </a:cubicBezTo>
                <a:cubicBezTo>
                  <a:pt x="208" y="147"/>
                  <a:pt x="208" y="147"/>
                  <a:pt x="208" y="147"/>
                </a:cubicBezTo>
                <a:cubicBezTo>
                  <a:pt x="208" y="147"/>
                  <a:pt x="208" y="147"/>
                  <a:pt x="208" y="147"/>
                </a:cubicBezTo>
                <a:cubicBezTo>
                  <a:pt x="208" y="147"/>
                  <a:pt x="208" y="147"/>
                  <a:pt x="208" y="147"/>
                </a:cubicBezTo>
                <a:cubicBezTo>
                  <a:pt x="208" y="148"/>
                  <a:pt x="208" y="148"/>
                  <a:pt x="208" y="148"/>
                </a:cubicBezTo>
                <a:cubicBezTo>
                  <a:pt x="208" y="148"/>
                  <a:pt x="208" y="148"/>
                  <a:pt x="208" y="148"/>
                </a:cubicBezTo>
                <a:cubicBezTo>
                  <a:pt x="208" y="148"/>
                  <a:pt x="208" y="148"/>
                  <a:pt x="208" y="148"/>
                </a:cubicBezTo>
                <a:cubicBezTo>
                  <a:pt x="208" y="148"/>
                  <a:pt x="208" y="148"/>
                  <a:pt x="208" y="148"/>
                </a:cubicBezTo>
                <a:cubicBezTo>
                  <a:pt x="208" y="148"/>
                  <a:pt x="208" y="148"/>
                  <a:pt x="208" y="148"/>
                </a:cubicBezTo>
                <a:cubicBezTo>
                  <a:pt x="208" y="148"/>
                  <a:pt x="208" y="148"/>
                  <a:pt x="208" y="148"/>
                </a:cubicBezTo>
                <a:cubicBezTo>
                  <a:pt x="208" y="148"/>
                  <a:pt x="208" y="148"/>
                  <a:pt x="208" y="148"/>
                </a:cubicBezTo>
                <a:cubicBezTo>
                  <a:pt x="203" y="158"/>
                  <a:pt x="199" y="168"/>
                  <a:pt x="190" y="174"/>
                </a:cubicBezTo>
                <a:cubicBezTo>
                  <a:pt x="181" y="174"/>
                  <a:pt x="181" y="174"/>
                  <a:pt x="181" y="174"/>
                </a:cubicBezTo>
                <a:cubicBezTo>
                  <a:pt x="172" y="174"/>
                  <a:pt x="172" y="174"/>
                  <a:pt x="172" y="174"/>
                </a:cubicBezTo>
                <a:cubicBezTo>
                  <a:pt x="173" y="173"/>
                  <a:pt x="174" y="171"/>
                  <a:pt x="174" y="169"/>
                </a:cubicBezTo>
                <a:cubicBezTo>
                  <a:pt x="177" y="123"/>
                  <a:pt x="177" y="123"/>
                  <a:pt x="177" y="123"/>
                </a:cubicBezTo>
                <a:cubicBezTo>
                  <a:pt x="178" y="117"/>
                  <a:pt x="172" y="112"/>
                  <a:pt x="166" y="112"/>
                </a:cubicBezTo>
                <a:cubicBezTo>
                  <a:pt x="82" y="112"/>
                  <a:pt x="82" y="112"/>
                  <a:pt x="82" y="112"/>
                </a:cubicBezTo>
                <a:cubicBezTo>
                  <a:pt x="76" y="112"/>
                  <a:pt x="71" y="117"/>
                  <a:pt x="71" y="123"/>
                </a:cubicBezTo>
                <a:cubicBezTo>
                  <a:pt x="74" y="169"/>
                  <a:pt x="74" y="169"/>
                  <a:pt x="74" y="169"/>
                </a:cubicBezTo>
                <a:cubicBezTo>
                  <a:pt x="74" y="171"/>
                  <a:pt x="75" y="173"/>
                  <a:pt x="76" y="174"/>
                </a:cubicBezTo>
                <a:cubicBezTo>
                  <a:pt x="68" y="174"/>
                  <a:pt x="68" y="174"/>
                  <a:pt x="68" y="174"/>
                </a:cubicBezTo>
                <a:cubicBezTo>
                  <a:pt x="45" y="174"/>
                  <a:pt x="45" y="174"/>
                  <a:pt x="45" y="174"/>
                </a:cubicBezTo>
                <a:cubicBezTo>
                  <a:pt x="32" y="174"/>
                  <a:pt x="30" y="167"/>
                  <a:pt x="35" y="155"/>
                </a:cubicBezTo>
                <a:cubicBezTo>
                  <a:pt x="40" y="144"/>
                  <a:pt x="51" y="124"/>
                  <a:pt x="56" y="115"/>
                </a:cubicBezTo>
                <a:cubicBezTo>
                  <a:pt x="56" y="115"/>
                  <a:pt x="56" y="115"/>
                  <a:pt x="56" y="115"/>
                </a:cubicBezTo>
                <a:cubicBezTo>
                  <a:pt x="56" y="115"/>
                  <a:pt x="56" y="115"/>
                  <a:pt x="56" y="115"/>
                </a:cubicBezTo>
                <a:cubicBezTo>
                  <a:pt x="63" y="101"/>
                  <a:pt x="77" y="89"/>
                  <a:pt x="93" y="89"/>
                </a:cubicBezTo>
                <a:cubicBezTo>
                  <a:pt x="99" y="89"/>
                  <a:pt x="99" y="89"/>
                  <a:pt x="99" y="89"/>
                </a:cubicBezTo>
                <a:cubicBezTo>
                  <a:pt x="113" y="103"/>
                  <a:pt x="135" y="103"/>
                  <a:pt x="149" y="89"/>
                </a:cubicBezTo>
                <a:cubicBezTo>
                  <a:pt x="155" y="89"/>
                  <a:pt x="155" y="89"/>
                  <a:pt x="155" y="89"/>
                </a:cubicBezTo>
                <a:cubicBezTo>
                  <a:pt x="170" y="89"/>
                  <a:pt x="184" y="100"/>
                  <a:pt x="191" y="113"/>
                </a:cubicBezTo>
                <a:cubicBezTo>
                  <a:pt x="191" y="113"/>
                  <a:pt x="191" y="113"/>
                  <a:pt x="191" y="113"/>
                </a:cubicBezTo>
                <a:close/>
                <a:moveTo>
                  <a:pt x="0" y="179"/>
                </a:moveTo>
                <a:cubicBezTo>
                  <a:pt x="179" y="179"/>
                  <a:pt x="179" y="179"/>
                  <a:pt x="179" y="179"/>
                </a:cubicBezTo>
                <a:cubicBezTo>
                  <a:pt x="171" y="182"/>
                  <a:pt x="163" y="188"/>
                  <a:pt x="159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179"/>
                  <a:pt x="0" y="179"/>
                  <a:pt x="0" y="1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8B4C52-5FD2-4E2A-8953-574CB25209BF}"/>
              </a:ext>
            </a:extLst>
          </p:cNvPr>
          <p:cNvGrpSpPr/>
          <p:nvPr/>
        </p:nvGrpSpPr>
        <p:grpSpPr>
          <a:xfrm>
            <a:off x="4891725" y="4591771"/>
            <a:ext cx="490873" cy="666392"/>
            <a:chOff x="5991225" y="615950"/>
            <a:chExt cx="808038" cy="1096963"/>
          </a:xfrm>
          <a:solidFill>
            <a:schemeClr val="accent1"/>
          </a:solidFill>
        </p:grpSpPr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168D537-0F03-4DE9-AB94-D7571B4543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1225" y="690563"/>
              <a:ext cx="808038" cy="1022350"/>
            </a:xfrm>
            <a:custGeom>
              <a:avLst/>
              <a:gdLst>
                <a:gd name="T0" fmla="*/ 124 w 139"/>
                <a:gd name="T1" fmla="*/ 0 h 176"/>
                <a:gd name="T2" fmla="*/ 87 w 139"/>
                <a:gd name="T3" fmla="*/ 0 h 176"/>
                <a:gd name="T4" fmla="*/ 88 w 139"/>
                <a:gd name="T5" fmla="*/ 6 h 176"/>
                <a:gd name="T6" fmla="*/ 91 w 139"/>
                <a:gd name="T7" fmla="*/ 10 h 176"/>
                <a:gd name="T8" fmla="*/ 103 w 139"/>
                <a:gd name="T9" fmla="*/ 13 h 176"/>
                <a:gd name="T10" fmla="*/ 104 w 139"/>
                <a:gd name="T11" fmla="*/ 13 h 176"/>
                <a:gd name="T12" fmla="*/ 106 w 139"/>
                <a:gd name="T13" fmla="*/ 13 h 176"/>
                <a:gd name="T14" fmla="*/ 122 w 139"/>
                <a:gd name="T15" fmla="*/ 13 h 176"/>
                <a:gd name="T16" fmla="*/ 122 w 139"/>
                <a:gd name="T17" fmla="*/ 131 h 176"/>
                <a:gd name="T18" fmla="*/ 104 w 139"/>
                <a:gd name="T19" fmla="*/ 131 h 176"/>
                <a:gd name="T20" fmla="*/ 90 w 139"/>
                <a:gd name="T21" fmla="*/ 146 h 176"/>
                <a:gd name="T22" fmla="*/ 90 w 139"/>
                <a:gd name="T23" fmla="*/ 163 h 176"/>
                <a:gd name="T24" fmla="*/ 14 w 139"/>
                <a:gd name="T25" fmla="*/ 163 h 176"/>
                <a:gd name="T26" fmla="*/ 14 w 139"/>
                <a:gd name="T27" fmla="*/ 13 h 176"/>
                <a:gd name="T28" fmla="*/ 33 w 139"/>
                <a:gd name="T29" fmla="*/ 13 h 176"/>
                <a:gd name="T30" fmla="*/ 35 w 139"/>
                <a:gd name="T31" fmla="*/ 13 h 176"/>
                <a:gd name="T32" fmla="*/ 36 w 139"/>
                <a:gd name="T33" fmla="*/ 13 h 176"/>
                <a:gd name="T34" fmla="*/ 36 w 139"/>
                <a:gd name="T35" fmla="*/ 13 h 176"/>
                <a:gd name="T36" fmla="*/ 45 w 139"/>
                <a:gd name="T37" fmla="*/ 11 h 176"/>
                <a:gd name="T38" fmla="*/ 51 w 139"/>
                <a:gd name="T39" fmla="*/ 6 h 176"/>
                <a:gd name="T40" fmla="*/ 52 w 139"/>
                <a:gd name="T41" fmla="*/ 0 h 176"/>
                <a:gd name="T42" fmla="*/ 14 w 139"/>
                <a:gd name="T43" fmla="*/ 0 h 176"/>
                <a:gd name="T44" fmla="*/ 0 w 139"/>
                <a:gd name="T45" fmla="*/ 16 h 176"/>
                <a:gd name="T46" fmla="*/ 0 w 139"/>
                <a:gd name="T47" fmla="*/ 161 h 176"/>
                <a:gd name="T48" fmla="*/ 14 w 139"/>
                <a:gd name="T49" fmla="*/ 176 h 176"/>
                <a:gd name="T50" fmla="*/ 124 w 139"/>
                <a:gd name="T51" fmla="*/ 176 h 176"/>
                <a:gd name="T52" fmla="*/ 139 w 139"/>
                <a:gd name="T53" fmla="*/ 161 h 176"/>
                <a:gd name="T54" fmla="*/ 139 w 139"/>
                <a:gd name="T55" fmla="*/ 16 h 176"/>
                <a:gd name="T56" fmla="*/ 124 w 139"/>
                <a:gd name="T57" fmla="*/ 0 h 176"/>
                <a:gd name="T58" fmla="*/ 97 w 139"/>
                <a:gd name="T59" fmla="*/ 166 h 176"/>
                <a:gd name="T60" fmla="*/ 97 w 139"/>
                <a:gd name="T61" fmla="*/ 147 h 176"/>
                <a:gd name="T62" fmla="*/ 105 w 139"/>
                <a:gd name="T63" fmla="*/ 138 h 176"/>
                <a:gd name="T64" fmla="*/ 125 w 139"/>
                <a:gd name="T65" fmla="*/ 138 h 176"/>
                <a:gd name="T66" fmla="*/ 97 w 139"/>
                <a:gd name="T67" fmla="*/ 16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9" h="176">
                  <a:moveTo>
                    <a:pt x="124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7" y="3"/>
                    <a:pt x="88" y="5"/>
                    <a:pt x="88" y="6"/>
                  </a:cubicBezTo>
                  <a:cubicBezTo>
                    <a:pt x="89" y="8"/>
                    <a:pt x="90" y="9"/>
                    <a:pt x="91" y="10"/>
                  </a:cubicBezTo>
                  <a:cubicBezTo>
                    <a:pt x="94" y="12"/>
                    <a:pt x="98" y="13"/>
                    <a:pt x="103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5" y="13"/>
                    <a:pt x="105" y="13"/>
                    <a:pt x="106" y="13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22" y="131"/>
                    <a:pt x="122" y="131"/>
                    <a:pt x="122" y="131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97" y="131"/>
                    <a:pt x="90" y="138"/>
                    <a:pt x="90" y="146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4" y="13"/>
                    <a:pt x="34" y="13"/>
                    <a:pt x="35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40" y="13"/>
                    <a:pt x="43" y="12"/>
                    <a:pt x="45" y="11"/>
                  </a:cubicBezTo>
                  <a:cubicBezTo>
                    <a:pt x="48" y="10"/>
                    <a:pt x="49" y="8"/>
                    <a:pt x="51" y="6"/>
                  </a:cubicBezTo>
                  <a:cubicBezTo>
                    <a:pt x="51" y="5"/>
                    <a:pt x="52" y="3"/>
                    <a:pt x="5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8"/>
                    <a:pt x="0" y="16"/>
                  </a:cubicBezTo>
                  <a:cubicBezTo>
                    <a:pt x="0" y="16"/>
                    <a:pt x="0" y="31"/>
                    <a:pt x="0" y="161"/>
                  </a:cubicBezTo>
                  <a:cubicBezTo>
                    <a:pt x="0" y="169"/>
                    <a:pt x="6" y="176"/>
                    <a:pt x="14" y="176"/>
                  </a:cubicBezTo>
                  <a:cubicBezTo>
                    <a:pt x="124" y="176"/>
                    <a:pt x="124" y="176"/>
                    <a:pt x="124" y="176"/>
                  </a:cubicBezTo>
                  <a:cubicBezTo>
                    <a:pt x="132" y="176"/>
                    <a:pt x="139" y="169"/>
                    <a:pt x="139" y="161"/>
                  </a:cubicBezTo>
                  <a:cubicBezTo>
                    <a:pt x="139" y="31"/>
                    <a:pt x="139" y="16"/>
                    <a:pt x="139" y="16"/>
                  </a:cubicBezTo>
                  <a:cubicBezTo>
                    <a:pt x="139" y="8"/>
                    <a:pt x="132" y="0"/>
                    <a:pt x="124" y="0"/>
                  </a:cubicBezTo>
                  <a:close/>
                  <a:moveTo>
                    <a:pt x="97" y="166"/>
                  </a:moveTo>
                  <a:cubicBezTo>
                    <a:pt x="97" y="147"/>
                    <a:pt x="97" y="147"/>
                    <a:pt x="97" y="147"/>
                  </a:cubicBezTo>
                  <a:cubicBezTo>
                    <a:pt x="97" y="142"/>
                    <a:pt x="100" y="138"/>
                    <a:pt x="105" y="138"/>
                  </a:cubicBezTo>
                  <a:cubicBezTo>
                    <a:pt x="125" y="138"/>
                    <a:pt x="125" y="138"/>
                    <a:pt x="125" y="138"/>
                  </a:cubicBezTo>
                  <a:lnTo>
                    <a:pt x="97" y="1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2FCF022-A83D-4660-8649-3F028C1A5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0925" y="615950"/>
              <a:ext cx="528638" cy="260350"/>
            </a:xfrm>
            <a:custGeom>
              <a:avLst/>
              <a:gdLst>
                <a:gd name="T0" fmla="*/ 12 w 91"/>
                <a:gd name="T1" fmla="*/ 32 h 45"/>
                <a:gd name="T2" fmla="*/ 33 w 91"/>
                <a:gd name="T3" fmla="*/ 12 h 45"/>
                <a:gd name="T4" fmla="*/ 33 w 91"/>
                <a:gd name="T5" fmla="*/ 12 h 45"/>
                <a:gd name="T6" fmla="*/ 33 w 91"/>
                <a:gd name="T7" fmla="*/ 12 h 45"/>
                <a:gd name="T8" fmla="*/ 45 w 91"/>
                <a:gd name="T9" fmla="*/ 0 h 45"/>
                <a:gd name="T10" fmla="*/ 46 w 91"/>
                <a:gd name="T11" fmla="*/ 0 h 45"/>
                <a:gd name="T12" fmla="*/ 58 w 91"/>
                <a:gd name="T13" fmla="*/ 12 h 45"/>
                <a:gd name="T14" fmla="*/ 58 w 91"/>
                <a:gd name="T15" fmla="*/ 12 h 45"/>
                <a:gd name="T16" fmla="*/ 58 w 91"/>
                <a:gd name="T17" fmla="*/ 12 h 45"/>
                <a:gd name="T18" fmla="*/ 79 w 91"/>
                <a:gd name="T19" fmla="*/ 32 h 45"/>
                <a:gd name="T20" fmla="*/ 80 w 91"/>
                <a:gd name="T21" fmla="*/ 32 h 45"/>
                <a:gd name="T22" fmla="*/ 91 w 91"/>
                <a:gd name="T23" fmla="*/ 45 h 45"/>
                <a:gd name="T24" fmla="*/ 0 w 91"/>
                <a:gd name="T25" fmla="*/ 45 h 45"/>
                <a:gd name="T26" fmla="*/ 11 w 91"/>
                <a:gd name="T27" fmla="*/ 32 h 45"/>
                <a:gd name="T28" fmla="*/ 12 w 91"/>
                <a:gd name="T29" fmla="*/ 32 h 45"/>
                <a:gd name="T30" fmla="*/ 46 w 91"/>
                <a:gd name="T31" fmla="*/ 6 h 45"/>
                <a:gd name="T32" fmla="*/ 40 w 91"/>
                <a:gd name="T33" fmla="*/ 11 h 45"/>
                <a:gd name="T34" fmla="*/ 46 w 91"/>
                <a:gd name="T35" fmla="*/ 16 h 45"/>
                <a:gd name="T36" fmla="*/ 51 w 91"/>
                <a:gd name="T37" fmla="*/ 11 h 45"/>
                <a:gd name="T38" fmla="*/ 46 w 91"/>
                <a:gd name="T39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1" h="45">
                  <a:moveTo>
                    <a:pt x="12" y="32"/>
                  </a:moveTo>
                  <a:cubicBezTo>
                    <a:pt x="24" y="31"/>
                    <a:pt x="33" y="27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3"/>
                    <a:pt x="39" y="0"/>
                    <a:pt x="45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8" y="3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27"/>
                    <a:pt x="67" y="31"/>
                    <a:pt x="79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7" y="32"/>
                    <a:pt x="91" y="39"/>
                    <a:pt x="91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39"/>
                    <a:pt x="4" y="32"/>
                    <a:pt x="11" y="32"/>
                  </a:cubicBezTo>
                  <a:lnTo>
                    <a:pt x="12" y="32"/>
                  </a:lnTo>
                  <a:close/>
                  <a:moveTo>
                    <a:pt x="46" y="6"/>
                  </a:moveTo>
                  <a:cubicBezTo>
                    <a:pt x="43" y="6"/>
                    <a:pt x="40" y="8"/>
                    <a:pt x="40" y="11"/>
                  </a:cubicBezTo>
                  <a:cubicBezTo>
                    <a:pt x="40" y="13"/>
                    <a:pt x="43" y="16"/>
                    <a:pt x="46" y="16"/>
                  </a:cubicBezTo>
                  <a:cubicBezTo>
                    <a:pt x="48" y="16"/>
                    <a:pt x="51" y="13"/>
                    <a:pt x="51" y="11"/>
                  </a:cubicBezTo>
                  <a:cubicBezTo>
                    <a:pt x="51" y="8"/>
                    <a:pt x="48" y="6"/>
                    <a:pt x="4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6E63D9B2-95EF-43BF-B225-1089148FA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7938" y="957263"/>
              <a:ext cx="2667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0" name="Rectangle 22">
              <a:extLst>
                <a:ext uri="{FF2B5EF4-FFF2-40B4-BE49-F238E27FC236}">
                  <a16:creationId xmlns:a16="http://schemas.microsoft.com/office/drawing/2014/main" id="{C28EB20A-604A-4743-927E-6E41B9849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7938" y="998538"/>
              <a:ext cx="2667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F389884D-337D-4181-A6BD-F3025955F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7938" y="1044575"/>
              <a:ext cx="2667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B90346D5-E8AB-4373-9304-E2AC08B238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5850" y="904875"/>
              <a:ext cx="192088" cy="174625"/>
            </a:xfrm>
            <a:custGeom>
              <a:avLst/>
              <a:gdLst>
                <a:gd name="T0" fmla="*/ 33 w 33"/>
                <a:gd name="T1" fmla="*/ 0 h 30"/>
                <a:gd name="T2" fmla="*/ 28 w 33"/>
                <a:gd name="T3" fmla="*/ 2 h 30"/>
                <a:gd name="T4" fmla="*/ 25 w 33"/>
                <a:gd name="T5" fmla="*/ 5 h 30"/>
                <a:gd name="T6" fmla="*/ 25 w 33"/>
                <a:gd name="T7" fmla="*/ 5 h 30"/>
                <a:gd name="T8" fmla="*/ 1 w 33"/>
                <a:gd name="T9" fmla="*/ 5 h 30"/>
                <a:gd name="T10" fmla="*/ 0 w 33"/>
                <a:gd name="T11" fmla="*/ 5 h 30"/>
                <a:gd name="T12" fmla="*/ 0 w 33"/>
                <a:gd name="T13" fmla="*/ 30 h 30"/>
                <a:gd name="T14" fmla="*/ 1 w 33"/>
                <a:gd name="T15" fmla="*/ 30 h 30"/>
                <a:gd name="T16" fmla="*/ 25 w 33"/>
                <a:gd name="T17" fmla="*/ 30 h 30"/>
                <a:gd name="T18" fmla="*/ 26 w 33"/>
                <a:gd name="T19" fmla="*/ 30 h 30"/>
                <a:gd name="T20" fmla="*/ 26 w 33"/>
                <a:gd name="T21" fmla="*/ 7 h 30"/>
                <a:gd name="T22" fmla="*/ 33 w 33"/>
                <a:gd name="T23" fmla="*/ 0 h 30"/>
                <a:gd name="T24" fmla="*/ 24 w 33"/>
                <a:gd name="T25" fmla="*/ 28 h 30"/>
                <a:gd name="T26" fmla="*/ 23 w 33"/>
                <a:gd name="T27" fmla="*/ 28 h 30"/>
                <a:gd name="T28" fmla="*/ 3 w 33"/>
                <a:gd name="T29" fmla="*/ 28 h 30"/>
                <a:gd name="T30" fmla="*/ 2 w 33"/>
                <a:gd name="T31" fmla="*/ 28 h 30"/>
                <a:gd name="T32" fmla="*/ 2 w 33"/>
                <a:gd name="T33" fmla="*/ 8 h 30"/>
                <a:gd name="T34" fmla="*/ 3 w 33"/>
                <a:gd name="T35" fmla="*/ 7 h 30"/>
                <a:gd name="T36" fmla="*/ 23 w 33"/>
                <a:gd name="T37" fmla="*/ 7 h 30"/>
                <a:gd name="T38" fmla="*/ 23 w 33"/>
                <a:gd name="T39" fmla="*/ 7 h 30"/>
                <a:gd name="T40" fmla="*/ 15 w 33"/>
                <a:gd name="T41" fmla="*/ 20 h 30"/>
                <a:gd name="T42" fmla="*/ 8 w 33"/>
                <a:gd name="T43" fmla="*/ 14 h 30"/>
                <a:gd name="T44" fmla="*/ 4 w 33"/>
                <a:gd name="T45" fmla="*/ 16 h 30"/>
                <a:gd name="T46" fmla="*/ 13 w 33"/>
                <a:gd name="T47" fmla="*/ 27 h 30"/>
                <a:gd name="T48" fmla="*/ 18 w 33"/>
                <a:gd name="T49" fmla="*/ 24 h 30"/>
                <a:gd name="T50" fmla="*/ 24 w 33"/>
                <a:gd name="T51" fmla="*/ 10 h 30"/>
                <a:gd name="T52" fmla="*/ 24 w 33"/>
                <a:gd name="T53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" h="30">
                  <a:moveTo>
                    <a:pt x="33" y="0"/>
                  </a:moveTo>
                  <a:cubicBezTo>
                    <a:pt x="32" y="1"/>
                    <a:pt x="30" y="1"/>
                    <a:pt x="28" y="2"/>
                  </a:cubicBezTo>
                  <a:cubicBezTo>
                    <a:pt x="27" y="3"/>
                    <a:pt x="26" y="4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1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6" y="30"/>
                    <a:pt x="26" y="3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4"/>
                    <a:pt x="30" y="2"/>
                    <a:pt x="33" y="0"/>
                  </a:cubicBezTo>
                  <a:close/>
                  <a:moveTo>
                    <a:pt x="24" y="28"/>
                  </a:moveTo>
                  <a:cubicBezTo>
                    <a:pt x="24" y="28"/>
                    <a:pt x="23" y="28"/>
                    <a:pt x="2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0" y="11"/>
                    <a:pt x="17" y="15"/>
                    <a:pt x="15" y="20"/>
                  </a:cubicBezTo>
                  <a:cubicBezTo>
                    <a:pt x="13" y="18"/>
                    <a:pt x="11" y="15"/>
                    <a:pt x="8" y="14"/>
                  </a:cubicBezTo>
                  <a:cubicBezTo>
                    <a:pt x="8" y="13"/>
                    <a:pt x="4" y="17"/>
                    <a:pt x="4" y="16"/>
                  </a:cubicBezTo>
                  <a:cubicBezTo>
                    <a:pt x="8" y="18"/>
                    <a:pt x="11" y="23"/>
                    <a:pt x="13" y="27"/>
                  </a:cubicBezTo>
                  <a:cubicBezTo>
                    <a:pt x="13" y="27"/>
                    <a:pt x="17" y="25"/>
                    <a:pt x="18" y="24"/>
                  </a:cubicBezTo>
                  <a:cubicBezTo>
                    <a:pt x="19" y="19"/>
                    <a:pt x="21" y="14"/>
                    <a:pt x="24" y="10"/>
                  </a:cubicBezTo>
                  <a:lnTo>
                    <a:pt x="2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2525AC8A-56BA-46F8-A34B-29E90E4E0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7938" y="1149350"/>
              <a:ext cx="2667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4" name="Rectangle 26">
              <a:extLst>
                <a:ext uri="{FF2B5EF4-FFF2-40B4-BE49-F238E27FC236}">
                  <a16:creationId xmlns:a16="http://schemas.microsoft.com/office/drawing/2014/main" id="{45EB779D-FC57-423B-ACE9-A8290A547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7938" y="1190625"/>
              <a:ext cx="266700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0D3B9E79-6658-4ED1-A71B-518B0CA9E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7938" y="1230313"/>
              <a:ext cx="2667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9ABC12E8-A75F-477B-9B8A-C947C1B610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5850" y="1092200"/>
              <a:ext cx="192088" cy="179388"/>
            </a:xfrm>
            <a:custGeom>
              <a:avLst/>
              <a:gdLst>
                <a:gd name="T0" fmla="*/ 33 w 33"/>
                <a:gd name="T1" fmla="*/ 0 h 31"/>
                <a:gd name="T2" fmla="*/ 28 w 33"/>
                <a:gd name="T3" fmla="*/ 3 h 31"/>
                <a:gd name="T4" fmla="*/ 25 w 33"/>
                <a:gd name="T5" fmla="*/ 5 h 31"/>
                <a:gd name="T6" fmla="*/ 25 w 33"/>
                <a:gd name="T7" fmla="*/ 5 h 31"/>
                <a:gd name="T8" fmla="*/ 1 w 33"/>
                <a:gd name="T9" fmla="*/ 5 h 31"/>
                <a:gd name="T10" fmla="*/ 0 w 33"/>
                <a:gd name="T11" fmla="*/ 6 h 31"/>
                <a:gd name="T12" fmla="*/ 0 w 33"/>
                <a:gd name="T13" fmla="*/ 30 h 31"/>
                <a:gd name="T14" fmla="*/ 1 w 33"/>
                <a:gd name="T15" fmla="*/ 31 h 31"/>
                <a:gd name="T16" fmla="*/ 25 w 33"/>
                <a:gd name="T17" fmla="*/ 31 h 31"/>
                <a:gd name="T18" fmla="*/ 26 w 33"/>
                <a:gd name="T19" fmla="*/ 30 h 31"/>
                <a:gd name="T20" fmla="*/ 26 w 33"/>
                <a:gd name="T21" fmla="*/ 7 h 31"/>
                <a:gd name="T22" fmla="*/ 33 w 33"/>
                <a:gd name="T23" fmla="*/ 0 h 31"/>
                <a:gd name="T24" fmla="*/ 24 w 33"/>
                <a:gd name="T25" fmla="*/ 28 h 31"/>
                <a:gd name="T26" fmla="*/ 23 w 33"/>
                <a:gd name="T27" fmla="*/ 29 h 31"/>
                <a:gd name="T28" fmla="*/ 3 w 33"/>
                <a:gd name="T29" fmla="*/ 29 h 31"/>
                <a:gd name="T30" fmla="*/ 2 w 33"/>
                <a:gd name="T31" fmla="*/ 28 h 31"/>
                <a:gd name="T32" fmla="*/ 2 w 33"/>
                <a:gd name="T33" fmla="*/ 8 h 31"/>
                <a:gd name="T34" fmla="*/ 3 w 33"/>
                <a:gd name="T35" fmla="*/ 7 h 31"/>
                <a:gd name="T36" fmla="*/ 23 w 33"/>
                <a:gd name="T37" fmla="*/ 7 h 31"/>
                <a:gd name="T38" fmla="*/ 23 w 33"/>
                <a:gd name="T39" fmla="*/ 7 h 31"/>
                <a:gd name="T40" fmla="*/ 15 w 33"/>
                <a:gd name="T41" fmla="*/ 21 h 31"/>
                <a:gd name="T42" fmla="*/ 8 w 33"/>
                <a:gd name="T43" fmla="*/ 14 h 31"/>
                <a:gd name="T44" fmla="*/ 4 w 33"/>
                <a:gd name="T45" fmla="*/ 17 h 31"/>
                <a:gd name="T46" fmla="*/ 13 w 33"/>
                <a:gd name="T47" fmla="*/ 27 h 31"/>
                <a:gd name="T48" fmla="*/ 18 w 33"/>
                <a:gd name="T49" fmla="*/ 25 h 31"/>
                <a:gd name="T50" fmla="*/ 24 w 33"/>
                <a:gd name="T51" fmla="*/ 10 h 31"/>
                <a:gd name="T52" fmla="*/ 24 w 33"/>
                <a:gd name="T5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" h="31">
                  <a:moveTo>
                    <a:pt x="33" y="0"/>
                  </a:moveTo>
                  <a:cubicBezTo>
                    <a:pt x="32" y="1"/>
                    <a:pt x="30" y="1"/>
                    <a:pt x="28" y="3"/>
                  </a:cubicBezTo>
                  <a:cubicBezTo>
                    <a:pt x="27" y="3"/>
                    <a:pt x="26" y="4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1"/>
                    <a:pt x="1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6" y="31"/>
                    <a:pt x="26" y="3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4"/>
                    <a:pt x="30" y="2"/>
                    <a:pt x="33" y="0"/>
                  </a:cubicBezTo>
                  <a:close/>
                  <a:moveTo>
                    <a:pt x="24" y="28"/>
                  </a:moveTo>
                  <a:cubicBezTo>
                    <a:pt x="24" y="28"/>
                    <a:pt x="23" y="29"/>
                    <a:pt x="2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2" y="29"/>
                    <a:pt x="2" y="28"/>
                    <a:pt x="2" y="2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0" y="11"/>
                    <a:pt x="17" y="16"/>
                    <a:pt x="15" y="21"/>
                  </a:cubicBezTo>
                  <a:cubicBezTo>
                    <a:pt x="13" y="18"/>
                    <a:pt x="11" y="16"/>
                    <a:pt x="8" y="14"/>
                  </a:cubicBezTo>
                  <a:cubicBezTo>
                    <a:pt x="8" y="13"/>
                    <a:pt x="4" y="17"/>
                    <a:pt x="4" y="17"/>
                  </a:cubicBezTo>
                  <a:cubicBezTo>
                    <a:pt x="8" y="19"/>
                    <a:pt x="11" y="23"/>
                    <a:pt x="13" y="27"/>
                  </a:cubicBezTo>
                  <a:cubicBezTo>
                    <a:pt x="13" y="27"/>
                    <a:pt x="17" y="25"/>
                    <a:pt x="18" y="25"/>
                  </a:cubicBezTo>
                  <a:cubicBezTo>
                    <a:pt x="19" y="20"/>
                    <a:pt x="21" y="15"/>
                    <a:pt x="24" y="10"/>
                  </a:cubicBezTo>
                  <a:lnTo>
                    <a:pt x="2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57BF888A-89E2-4FC5-89BB-16076E158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7938" y="1335088"/>
              <a:ext cx="2667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8" name="Rectangle 30">
              <a:extLst>
                <a:ext uri="{FF2B5EF4-FFF2-40B4-BE49-F238E27FC236}">
                  <a16:creationId xmlns:a16="http://schemas.microsoft.com/office/drawing/2014/main" id="{91EDEE32-A4F0-4F84-9E0E-A1BA94C17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7938" y="1376363"/>
              <a:ext cx="266700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39" name="Rectangle 31">
              <a:extLst>
                <a:ext uri="{FF2B5EF4-FFF2-40B4-BE49-F238E27FC236}">
                  <a16:creationId xmlns:a16="http://schemas.microsoft.com/office/drawing/2014/main" id="{09DAB7EE-BFA5-4534-BBE4-F346EFC92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7938" y="1422400"/>
              <a:ext cx="26670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80808914-E05E-4DFB-81BF-03D0D20114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5850" y="1277938"/>
              <a:ext cx="192088" cy="179388"/>
            </a:xfrm>
            <a:custGeom>
              <a:avLst/>
              <a:gdLst>
                <a:gd name="T0" fmla="*/ 33 w 33"/>
                <a:gd name="T1" fmla="*/ 0 h 31"/>
                <a:gd name="T2" fmla="*/ 28 w 33"/>
                <a:gd name="T3" fmla="*/ 3 h 31"/>
                <a:gd name="T4" fmla="*/ 25 w 33"/>
                <a:gd name="T5" fmla="*/ 6 h 31"/>
                <a:gd name="T6" fmla="*/ 25 w 33"/>
                <a:gd name="T7" fmla="*/ 5 h 31"/>
                <a:gd name="T8" fmla="*/ 1 w 33"/>
                <a:gd name="T9" fmla="*/ 5 h 31"/>
                <a:gd name="T10" fmla="*/ 0 w 33"/>
                <a:gd name="T11" fmla="*/ 6 h 31"/>
                <a:gd name="T12" fmla="*/ 0 w 33"/>
                <a:gd name="T13" fmla="*/ 30 h 31"/>
                <a:gd name="T14" fmla="*/ 1 w 33"/>
                <a:gd name="T15" fmla="*/ 31 h 31"/>
                <a:gd name="T16" fmla="*/ 25 w 33"/>
                <a:gd name="T17" fmla="*/ 31 h 31"/>
                <a:gd name="T18" fmla="*/ 26 w 33"/>
                <a:gd name="T19" fmla="*/ 30 h 31"/>
                <a:gd name="T20" fmla="*/ 26 w 33"/>
                <a:gd name="T21" fmla="*/ 8 h 31"/>
                <a:gd name="T22" fmla="*/ 33 w 33"/>
                <a:gd name="T23" fmla="*/ 0 h 31"/>
                <a:gd name="T24" fmla="*/ 24 w 33"/>
                <a:gd name="T25" fmla="*/ 28 h 31"/>
                <a:gd name="T26" fmla="*/ 23 w 33"/>
                <a:gd name="T27" fmla="*/ 29 h 31"/>
                <a:gd name="T28" fmla="*/ 3 w 33"/>
                <a:gd name="T29" fmla="*/ 29 h 31"/>
                <a:gd name="T30" fmla="*/ 2 w 33"/>
                <a:gd name="T31" fmla="*/ 28 h 31"/>
                <a:gd name="T32" fmla="*/ 2 w 33"/>
                <a:gd name="T33" fmla="*/ 8 h 31"/>
                <a:gd name="T34" fmla="*/ 3 w 33"/>
                <a:gd name="T35" fmla="*/ 7 h 31"/>
                <a:gd name="T36" fmla="*/ 23 w 33"/>
                <a:gd name="T37" fmla="*/ 7 h 31"/>
                <a:gd name="T38" fmla="*/ 23 w 33"/>
                <a:gd name="T39" fmla="*/ 8 h 31"/>
                <a:gd name="T40" fmla="*/ 15 w 33"/>
                <a:gd name="T41" fmla="*/ 21 h 31"/>
                <a:gd name="T42" fmla="*/ 8 w 33"/>
                <a:gd name="T43" fmla="*/ 14 h 31"/>
                <a:gd name="T44" fmla="*/ 4 w 33"/>
                <a:gd name="T45" fmla="*/ 17 h 31"/>
                <a:gd name="T46" fmla="*/ 13 w 33"/>
                <a:gd name="T47" fmla="*/ 28 h 31"/>
                <a:gd name="T48" fmla="*/ 18 w 33"/>
                <a:gd name="T49" fmla="*/ 25 h 31"/>
                <a:gd name="T50" fmla="*/ 24 w 33"/>
                <a:gd name="T51" fmla="*/ 11 h 31"/>
                <a:gd name="T52" fmla="*/ 24 w 33"/>
                <a:gd name="T5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" h="31">
                  <a:moveTo>
                    <a:pt x="33" y="0"/>
                  </a:moveTo>
                  <a:cubicBezTo>
                    <a:pt x="32" y="1"/>
                    <a:pt x="30" y="2"/>
                    <a:pt x="28" y="3"/>
                  </a:cubicBezTo>
                  <a:cubicBezTo>
                    <a:pt x="27" y="4"/>
                    <a:pt x="26" y="5"/>
                    <a:pt x="25" y="6"/>
                  </a:cubicBezTo>
                  <a:cubicBezTo>
                    <a:pt x="25" y="6"/>
                    <a:pt x="25" y="5"/>
                    <a:pt x="2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1"/>
                    <a:pt x="1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6" y="31"/>
                    <a:pt x="26" y="3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8" y="5"/>
                    <a:pt x="30" y="2"/>
                    <a:pt x="33" y="0"/>
                  </a:cubicBezTo>
                  <a:close/>
                  <a:moveTo>
                    <a:pt x="24" y="28"/>
                  </a:moveTo>
                  <a:cubicBezTo>
                    <a:pt x="24" y="29"/>
                    <a:pt x="23" y="29"/>
                    <a:pt x="2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7"/>
                    <a:pt x="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8"/>
                    <a:pt x="23" y="8"/>
                  </a:cubicBezTo>
                  <a:cubicBezTo>
                    <a:pt x="20" y="12"/>
                    <a:pt x="17" y="16"/>
                    <a:pt x="15" y="21"/>
                  </a:cubicBezTo>
                  <a:cubicBezTo>
                    <a:pt x="13" y="18"/>
                    <a:pt x="11" y="16"/>
                    <a:pt x="8" y="14"/>
                  </a:cubicBezTo>
                  <a:cubicBezTo>
                    <a:pt x="8" y="14"/>
                    <a:pt x="4" y="17"/>
                    <a:pt x="4" y="17"/>
                  </a:cubicBezTo>
                  <a:cubicBezTo>
                    <a:pt x="8" y="19"/>
                    <a:pt x="11" y="24"/>
                    <a:pt x="13" y="28"/>
                  </a:cubicBezTo>
                  <a:cubicBezTo>
                    <a:pt x="13" y="28"/>
                    <a:pt x="17" y="25"/>
                    <a:pt x="18" y="25"/>
                  </a:cubicBezTo>
                  <a:cubicBezTo>
                    <a:pt x="19" y="20"/>
                    <a:pt x="21" y="15"/>
                    <a:pt x="24" y="11"/>
                  </a:cubicBezTo>
                  <a:lnTo>
                    <a:pt x="2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ADC805D6-AB8D-46BC-A83E-E08725235C79}"/>
              </a:ext>
            </a:extLst>
          </p:cNvPr>
          <p:cNvSpPr/>
          <p:nvPr/>
        </p:nvSpPr>
        <p:spPr>
          <a:xfrm>
            <a:off x="4385078" y="5371483"/>
            <a:ext cx="1607373" cy="608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>
                <a:solidFill>
                  <a:sysClr val="windowText" lastClr="000000"/>
                </a:solidFill>
              </a:rPr>
              <a:t>7. Eligibility confirmed</a:t>
            </a:r>
            <a:endParaRPr lang="en-ZA" sz="1400" dirty="0">
              <a:solidFill>
                <a:sysClr val="windowText" lastClr="000000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51A0902-7777-4BF1-8607-D88B5B37F5AE}"/>
              </a:ext>
            </a:extLst>
          </p:cNvPr>
          <p:cNvCxnSpPr>
            <a:cxnSpLocks/>
          </p:cNvCxnSpPr>
          <p:nvPr/>
        </p:nvCxnSpPr>
        <p:spPr>
          <a:xfrm>
            <a:off x="3214494" y="4884664"/>
            <a:ext cx="12585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5C6A7C6-88BB-4475-B604-76FA8B16B70D}"/>
              </a:ext>
            </a:extLst>
          </p:cNvPr>
          <p:cNvCxnSpPr>
            <a:cxnSpLocks/>
          </p:cNvCxnSpPr>
          <p:nvPr/>
        </p:nvCxnSpPr>
        <p:spPr>
          <a:xfrm>
            <a:off x="5781523" y="4923039"/>
            <a:ext cx="7718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Graphic 46" descr="Handshake">
            <a:extLst>
              <a:ext uri="{FF2B5EF4-FFF2-40B4-BE49-F238E27FC236}">
                <a16:creationId xmlns:a16="http://schemas.microsoft.com/office/drawing/2014/main" id="{FD5B40BF-E9BF-48E4-B7C1-65D01764CD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77531" y="4231963"/>
            <a:ext cx="909972" cy="909972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9E7DF91-1CD7-4B90-ACDD-AFD1C038C2EE}"/>
              </a:ext>
            </a:extLst>
          </p:cNvPr>
          <p:cNvSpPr/>
          <p:nvPr/>
        </p:nvSpPr>
        <p:spPr>
          <a:xfrm>
            <a:off x="6517856" y="5377426"/>
            <a:ext cx="1607373" cy="608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>
                <a:solidFill>
                  <a:sysClr val="windowText" lastClr="000000"/>
                </a:solidFill>
              </a:rPr>
              <a:t>8. Vaccinator completes consent and questionnaire on system</a:t>
            </a:r>
            <a:endParaRPr lang="en-ZA" sz="1400" dirty="0">
              <a:solidFill>
                <a:sysClr val="windowText" lastClr="000000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F94A869-CCF9-4358-880B-03D2520D136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1446" y="4623891"/>
            <a:ext cx="583829" cy="583829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3814814-42A1-4C53-81AA-E182FA59763F}"/>
              </a:ext>
            </a:extLst>
          </p:cNvPr>
          <p:cNvCxnSpPr>
            <a:cxnSpLocks/>
          </p:cNvCxnSpPr>
          <p:nvPr/>
        </p:nvCxnSpPr>
        <p:spPr>
          <a:xfrm>
            <a:off x="8180519" y="4938813"/>
            <a:ext cx="7718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E7B5E8EE-2E35-4233-AACB-6822469E818A}"/>
              </a:ext>
            </a:extLst>
          </p:cNvPr>
          <p:cNvSpPr/>
          <p:nvPr/>
        </p:nvSpPr>
        <p:spPr>
          <a:xfrm>
            <a:off x="8501613" y="5361548"/>
            <a:ext cx="1903495" cy="673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>
                <a:solidFill>
                  <a:sysClr val="windowText" lastClr="000000"/>
                </a:solidFill>
              </a:rPr>
              <a:t>9.Vaccinator administers vaccine </a:t>
            </a:r>
          </a:p>
          <a:p>
            <a:pPr algn="ctr"/>
            <a:r>
              <a:rPr lang="en-ZA" sz="1400" b="1" dirty="0">
                <a:solidFill>
                  <a:sysClr val="windowText" lastClr="000000"/>
                </a:solidFill>
              </a:rPr>
              <a:t>Relevant information captured on EVDS</a:t>
            </a:r>
            <a:endParaRPr lang="en-ZA" sz="1400" dirty="0">
              <a:solidFill>
                <a:sysClr val="windowText" lastClr="000000"/>
              </a:solidFill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FCECEAB-3AD6-4BD2-A780-18A789D5B0CA}"/>
              </a:ext>
            </a:extLst>
          </p:cNvPr>
          <p:cNvCxnSpPr/>
          <p:nvPr/>
        </p:nvCxnSpPr>
        <p:spPr>
          <a:xfrm>
            <a:off x="1307691" y="1189703"/>
            <a:ext cx="1015672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646C0555-1AAB-4933-AB50-973B429A2164}"/>
              </a:ext>
            </a:extLst>
          </p:cNvPr>
          <p:cNvSpPr/>
          <p:nvPr/>
        </p:nvSpPr>
        <p:spPr>
          <a:xfrm>
            <a:off x="2834799" y="824612"/>
            <a:ext cx="6094180" cy="218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800" b="1" i="1" dirty="0">
                <a:solidFill>
                  <a:schemeClr val="tx1"/>
                </a:solidFill>
              </a:rPr>
              <a:t>Electronic Vaccine Data System (EVDS)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494A1AC-6577-43BA-B20B-2C4D0CE7E5B1}"/>
              </a:ext>
            </a:extLst>
          </p:cNvPr>
          <p:cNvSpPr/>
          <p:nvPr/>
        </p:nvSpPr>
        <p:spPr>
          <a:xfrm>
            <a:off x="11452775" y="4686948"/>
            <a:ext cx="432000" cy="432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1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0DA93E5-30F0-4571-BFDE-3A5B28D5B659}"/>
              </a:ext>
            </a:extLst>
          </p:cNvPr>
          <p:cNvCxnSpPr>
            <a:cxnSpLocks/>
          </p:cNvCxnSpPr>
          <p:nvPr/>
        </p:nvCxnSpPr>
        <p:spPr>
          <a:xfrm>
            <a:off x="10226591" y="4930271"/>
            <a:ext cx="7718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59FB9691-C38D-430A-AE50-98EF5E7AF771}"/>
              </a:ext>
            </a:extLst>
          </p:cNvPr>
          <p:cNvSpPr/>
          <p:nvPr/>
        </p:nvSpPr>
        <p:spPr>
          <a:xfrm>
            <a:off x="11335193" y="5245405"/>
            <a:ext cx="667164" cy="345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>
                <a:solidFill>
                  <a:sysClr val="windowText" lastClr="000000"/>
                </a:solidFill>
              </a:rPr>
              <a:t>END</a:t>
            </a:r>
            <a:endParaRPr lang="en-ZA" sz="1400" dirty="0">
              <a:solidFill>
                <a:sysClr val="windowText" lastClr="00000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6A466D0-A9A5-48F3-848B-B15C4A245442}"/>
              </a:ext>
            </a:extLst>
          </p:cNvPr>
          <p:cNvSpPr/>
          <p:nvPr/>
        </p:nvSpPr>
        <p:spPr>
          <a:xfrm>
            <a:off x="6370394" y="2196645"/>
            <a:ext cx="2399981" cy="608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ZA" sz="1400" b="1" dirty="0">
                <a:solidFill>
                  <a:sysClr val="windowText" lastClr="000000"/>
                </a:solidFill>
                <a:latin typeface="Calibri"/>
              </a:rPr>
              <a:t>3. Eligible beneficiary within catchment area receives SMS to opt in to </a:t>
            </a:r>
            <a:r>
              <a:rPr lang="en-ZA" sz="1400" b="1" dirty="0" err="1">
                <a:solidFill>
                  <a:sysClr val="windowText" lastClr="000000"/>
                </a:solidFill>
                <a:latin typeface="Calibri"/>
              </a:rPr>
              <a:t>JnJ</a:t>
            </a:r>
            <a:r>
              <a:rPr lang="en-ZA" sz="1400" b="1" dirty="0">
                <a:solidFill>
                  <a:sysClr val="windowText" lastClr="000000"/>
                </a:solidFill>
                <a:latin typeface="Calibri"/>
              </a:rPr>
              <a:t> program</a:t>
            </a:r>
            <a:endParaRPr lang="en-ZA" sz="14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4" name="Freeform 99">
            <a:extLst>
              <a:ext uri="{FF2B5EF4-FFF2-40B4-BE49-F238E27FC236}">
                <a16:creationId xmlns:a16="http://schemas.microsoft.com/office/drawing/2014/main" id="{3F763E40-1159-4127-A372-0CB63E4DE21C}"/>
              </a:ext>
            </a:extLst>
          </p:cNvPr>
          <p:cNvSpPr>
            <a:spLocks noEditPoints="1"/>
          </p:cNvSpPr>
          <p:nvPr/>
        </p:nvSpPr>
        <p:spPr bwMode="auto">
          <a:xfrm>
            <a:off x="7011294" y="1447874"/>
            <a:ext cx="731223" cy="686943"/>
          </a:xfrm>
          <a:custGeom>
            <a:avLst/>
            <a:gdLst>
              <a:gd name="T0" fmla="*/ 206 w 254"/>
              <a:gd name="T1" fmla="*/ 0 h 262"/>
              <a:gd name="T2" fmla="*/ 14 w 254"/>
              <a:gd name="T3" fmla="*/ 14 h 262"/>
              <a:gd name="T4" fmla="*/ 0 w 254"/>
              <a:gd name="T5" fmla="*/ 131 h 262"/>
              <a:gd name="T6" fmla="*/ 123 w 254"/>
              <a:gd name="T7" fmla="*/ 179 h 262"/>
              <a:gd name="T8" fmla="*/ 185 w 254"/>
              <a:gd name="T9" fmla="*/ 250 h 262"/>
              <a:gd name="T10" fmla="*/ 204 w 254"/>
              <a:gd name="T11" fmla="*/ 209 h 262"/>
              <a:gd name="T12" fmla="*/ 206 w 254"/>
              <a:gd name="T13" fmla="*/ 179 h 262"/>
              <a:gd name="T14" fmla="*/ 254 w 254"/>
              <a:gd name="T15" fmla="*/ 131 h 262"/>
              <a:gd name="T16" fmla="*/ 240 w 254"/>
              <a:gd name="T17" fmla="*/ 14 h 262"/>
              <a:gd name="T18" fmla="*/ 63 w 254"/>
              <a:gd name="T19" fmla="*/ 115 h 262"/>
              <a:gd name="T20" fmla="*/ 42 w 254"/>
              <a:gd name="T21" fmla="*/ 101 h 262"/>
              <a:gd name="T22" fmla="*/ 57 w 254"/>
              <a:gd name="T23" fmla="*/ 105 h 262"/>
              <a:gd name="T24" fmla="*/ 71 w 254"/>
              <a:gd name="T25" fmla="*/ 105 h 262"/>
              <a:gd name="T26" fmla="*/ 71 w 254"/>
              <a:gd name="T27" fmla="*/ 99 h 262"/>
              <a:gd name="T28" fmla="*/ 49 w 254"/>
              <a:gd name="T29" fmla="*/ 92 h 262"/>
              <a:gd name="T30" fmla="*/ 48 w 254"/>
              <a:gd name="T31" fmla="*/ 71 h 262"/>
              <a:gd name="T32" fmla="*/ 76 w 254"/>
              <a:gd name="T33" fmla="*/ 70 h 262"/>
              <a:gd name="T34" fmla="*/ 71 w 254"/>
              <a:gd name="T35" fmla="*/ 82 h 262"/>
              <a:gd name="T36" fmla="*/ 63 w 254"/>
              <a:gd name="T37" fmla="*/ 76 h 262"/>
              <a:gd name="T38" fmla="*/ 54 w 254"/>
              <a:gd name="T39" fmla="*/ 80 h 262"/>
              <a:gd name="T40" fmla="*/ 67 w 254"/>
              <a:gd name="T41" fmla="*/ 86 h 262"/>
              <a:gd name="T42" fmla="*/ 84 w 254"/>
              <a:gd name="T43" fmla="*/ 100 h 262"/>
              <a:gd name="T44" fmla="*/ 161 w 254"/>
              <a:gd name="T45" fmla="*/ 114 h 262"/>
              <a:gd name="T46" fmla="*/ 149 w 254"/>
              <a:gd name="T47" fmla="*/ 88 h 262"/>
              <a:gd name="T48" fmla="*/ 143 w 254"/>
              <a:gd name="T49" fmla="*/ 77 h 262"/>
              <a:gd name="T50" fmla="*/ 135 w 254"/>
              <a:gd name="T51" fmla="*/ 83 h 262"/>
              <a:gd name="T52" fmla="*/ 134 w 254"/>
              <a:gd name="T53" fmla="*/ 114 h 262"/>
              <a:gd name="T54" fmla="*/ 122 w 254"/>
              <a:gd name="T55" fmla="*/ 89 h 262"/>
              <a:gd name="T56" fmla="*/ 119 w 254"/>
              <a:gd name="T57" fmla="*/ 78 h 262"/>
              <a:gd name="T58" fmla="*/ 110 w 254"/>
              <a:gd name="T59" fmla="*/ 78 h 262"/>
              <a:gd name="T60" fmla="*/ 106 w 254"/>
              <a:gd name="T61" fmla="*/ 92 h 262"/>
              <a:gd name="T62" fmla="*/ 94 w 254"/>
              <a:gd name="T63" fmla="*/ 114 h 262"/>
              <a:gd name="T64" fmla="*/ 105 w 254"/>
              <a:gd name="T65" fmla="*/ 68 h 262"/>
              <a:gd name="T66" fmla="*/ 119 w 254"/>
              <a:gd name="T67" fmla="*/ 67 h 262"/>
              <a:gd name="T68" fmla="*/ 132 w 254"/>
              <a:gd name="T69" fmla="*/ 75 h 262"/>
              <a:gd name="T70" fmla="*/ 146 w 254"/>
              <a:gd name="T71" fmla="*/ 67 h 262"/>
              <a:gd name="T72" fmla="*/ 160 w 254"/>
              <a:gd name="T73" fmla="*/ 75 h 262"/>
              <a:gd name="T74" fmla="*/ 161 w 254"/>
              <a:gd name="T75" fmla="*/ 114 h 262"/>
              <a:gd name="T76" fmla="*/ 191 w 254"/>
              <a:gd name="T77" fmla="*/ 115 h 262"/>
              <a:gd name="T78" fmla="*/ 169 w 254"/>
              <a:gd name="T79" fmla="*/ 101 h 262"/>
              <a:gd name="T80" fmla="*/ 184 w 254"/>
              <a:gd name="T81" fmla="*/ 105 h 262"/>
              <a:gd name="T82" fmla="*/ 198 w 254"/>
              <a:gd name="T83" fmla="*/ 105 h 262"/>
              <a:gd name="T84" fmla="*/ 199 w 254"/>
              <a:gd name="T85" fmla="*/ 99 h 262"/>
              <a:gd name="T86" fmla="*/ 176 w 254"/>
              <a:gd name="T87" fmla="*/ 92 h 262"/>
              <a:gd name="T88" fmla="*/ 175 w 254"/>
              <a:gd name="T89" fmla="*/ 71 h 262"/>
              <a:gd name="T90" fmla="*/ 204 w 254"/>
              <a:gd name="T91" fmla="*/ 70 h 262"/>
              <a:gd name="T92" fmla="*/ 199 w 254"/>
              <a:gd name="T93" fmla="*/ 82 h 262"/>
              <a:gd name="T94" fmla="*/ 190 w 254"/>
              <a:gd name="T95" fmla="*/ 76 h 262"/>
              <a:gd name="T96" fmla="*/ 182 w 254"/>
              <a:gd name="T97" fmla="*/ 80 h 262"/>
              <a:gd name="T98" fmla="*/ 194 w 254"/>
              <a:gd name="T99" fmla="*/ 86 h 262"/>
              <a:gd name="T100" fmla="*/ 212 w 254"/>
              <a:gd name="T101" fmla="*/ 100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54" h="262">
                <a:moveTo>
                  <a:pt x="240" y="14"/>
                </a:moveTo>
                <a:cubicBezTo>
                  <a:pt x="231" y="5"/>
                  <a:pt x="219" y="0"/>
                  <a:pt x="206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35" y="0"/>
                  <a:pt x="23" y="5"/>
                  <a:pt x="14" y="14"/>
                </a:cubicBezTo>
                <a:cubicBezTo>
                  <a:pt x="5" y="23"/>
                  <a:pt x="0" y="35"/>
                  <a:pt x="0" y="48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57"/>
                  <a:pt x="21" y="179"/>
                  <a:pt x="48" y="179"/>
                </a:cubicBezTo>
                <a:cubicBezTo>
                  <a:pt x="123" y="179"/>
                  <a:pt x="123" y="179"/>
                  <a:pt x="123" y="179"/>
                </a:cubicBezTo>
                <a:cubicBezTo>
                  <a:pt x="126" y="183"/>
                  <a:pt x="134" y="191"/>
                  <a:pt x="141" y="200"/>
                </a:cubicBezTo>
                <a:cubicBezTo>
                  <a:pt x="185" y="250"/>
                  <a:pt x="185" y="250"/>
                  <a:pt x="185" y="250"/>
                </a:cubicBezTo>
                <a:cubicBezTo>
                  <a:pt x="196" y="262"/>
                  <a:pt x="204" y="259"/>
                  <a:pt x="204" y="243"/>
                </a:cubicBezTo>
                <a:cubicBezTo>
                  <a:pt x="204" y="209"/>
                  <a:pt x="204" y="209"/>
                  <a:pt x="204" y="209"/>
                </a:cubicBezTo>
                <a:cubicBezTo>
                  <a:pt x="204" y="195"/>
                  <a:pt x="204" y="183"/>
                  <a:pt x="205" y="179"/>
                </a:cubicBezTo>
                <a:cubicBezTo>
                  <a:pt x="206" y="179"/>
                  <a:pt x="206" y="179"/>
                  <a:pt x="206" y="179"/>
                </a:cubicBezTo>
                <a:cubicBezTo>
                  <a:pt x="219" y="179"/>
                  <a:pt x="231" y="174"/>
                  <a:pt x="240" y="165"/>
                </a:cubicBezTo>
                <a:cubicBezTo>
                  <a:pt x="249" y="156"/>
                  <a:pt x="254" y="144"/>
                  <a:pt x="254" y="131"/>
                </a:cubicBezTo>
                <a:cubicBezTo>
                  <a:pt x="254" y="48"/>
                  <a:pt x="254" y="48"/>
                  <a:pt x="254" y="48"/>
                </a:cubicBezTo>
                <a:cubicBezTo>
                  <a:pt x="254" y="35"/>
                  <a:pt x="249" y="23"/>
                  <a:pt x="240" y="14"/>
                </a:cubicBezTo>
                <a:close/>
                <a:moveTo>
                  <a:pt x="79" y="111"/>
                </a:moveTo>
                <a:cubicBezTo>
                  <a:pt x="76" y="114"/>
                  <a:pt x="70" y="115"/>
                  <a:pt x="63" y="115"/>
                </a:cubicBezTo>
                <a:cubicBezTo>
                  <a:pt x="57" y="115"/>
                  <a:pt x="52" y="114"/>
                  <a:pt x="49" y="111"/>
                </a:cubicBezTo>
                <a:cubicBezTo>
                  <a:pt x="45" y="109"/>
                  <a:pt x="43" y="105"/>
                  <a:pt x="42" y="101"/>
                </a:cubicBezTo>
                <a:cubicBezTo>
                  <a:pt x="54" y="99"/>
                  <a:pt x="54" y="99"/>
                  <a:pt x="54" y="99"/>
                </a:cubicBezTo>
                <a:cubicBezTo>
                  <a:pt x="54" y="102"/>
                  <a:pt x="55" y="103"/>
                  <a:pt x="57" y="105"/>
                </a:cubicBezTo>
                <a:cubicBezTo>
                  <a:pt x="58" y="106"/>
                  <a:pt x="61" y="106"/>
                  <a:pt x="63" y="106"/>
                </a:cubicBezTo>
                <a:cubicBezTo>
                  <a:pt x="67" y="106"/>
                  <a:pt x="69" y="106"/>
                  <a:pt x="71" y="105"/>
                </a:cubicBezTo>
                <a:cubicBezTo>
                  <a:pt x="72" y="104"/>
                  <a:pt x="72" y="103"/>
                  <a:pt x="72" y="102"/>
                </a:cubicBezTo>
                <a:cubicBezTo>
                  <a:pt x="72" y="101"/>
                  <a:pt x="72" y="100"/>
                  <a:pt x="71" y="99"/>
                </a:cubicBezTo>
                <a:cubicBezTo>
                  <a:pt x="71" y="99"/>
                  <a:pt x="69" y="98"/>
                  <a:pt x="67" y="98"/>
                </a:cubicBezTo>
                <a:cubicBezTo>
                  <a:pt x="57" y="95"/>
                  <a:pt x="51" y="94"/>
                  <a:pt x="49" y="92"/>
                </a:cubicBezTo>
                <a:cubicBezTo>
                  <a:pt x="45" y="89"/>
                  <a:pt x="43" y="86"/>
                  <a:pt x="43" y="81"/>
                </a:cubicBezTo>
                <a:cubicBezTo>
                  <a:pt x="43" y="78"/>
                  <a:pt x="45" y="74"/>
                  <a:pt x="48" y="71"/>
                </a:cubicBezTo>
                <a:cubicBezTo>
                  <a:pt x="51" y="69"/>
                  <a:pt x="56" y="67"/>
                  <a:pt x="62" y="67"/>
                </a:cubicBezTo>
                <a:cubicBezTo>
                  <a:pt x="69" y="67"/>
                  <a:pt x="73" y="68"/>
                  <a:pt x="76" y="70"/>
                </a:cubicBezTo>
                <a:cubicBezTo>
                  <a:pt x="79" y="73"/>
                  <a:pt x="82" y="76"/>
                  <a:pt x="83" y="80"/>
                </a:cubicBezTo>
                <a:cubicBezTo>
                  <a:pt x="71" y="82"/>
                  <a:pt x="71" y="82"/>
                  <a:pt x="71" y="82"/>
                </a:cubicBezTo>
                <a:cubicBezTo>
                  <a:pt x="71" y="80"/>
                  <a:pt x="70" y="78"/>
                  <a:pt x="69" y="78"/>
                </a:cubicBezTo>
                <a:cubicBezTo>
                  <a:pt x="67" y="77"/>
                  <a:pt x="65" y="76"/>
                  <a:pt x="63" y="76"/>
                </a:cubicBezTo>
                <a:cubicBezTo>
                  <a:pt x="60" y="76"/>
                  <a:pt x="57" y="77"/>
                  <a:pt x="56" y="77"/>
                </a:cubicBezTo>
                <a:cubicBezTo>
                  <a:pt x="55" y="78"/>
                  <a:pt x="54" y="79"/>
                  <a:pt x="54" y="80"/>
                </a:cubicBezTo>
                <a:cubicBezTo>
                  <a:pt x="54" y="81"/>
                  <a:pt x="55" y="82"/>
                  <a:pt x="56" y="82"/>
                </a:cubicBezTo>
                <a:cubicBezTo>
                  <a:pt x="57" y="83"/>
                  <a:pt x="61" y="84"/>
                  <a:pt x="67" y="86"/>
                </a:cubicBezTo>
                <a:cubicBezTo>
                  <a:pt x="73" y="87"/>
                  <a:pt x="78" y="89"/>
                  <a:pt x="80" y="91"/>
                </a:cubicBezTo>
                <a:cubicBezTo>
                  <a:pt x="83" y="93"/>
                  <a:pt x="84" y="96"/>
                  <a:pt x="84" y="100"/>
                </a:cubicBezTo>
                <a:cubicBezTo>
                  <a:pt x="84" y="104"/>
                  <a:pt x="83" y="108"/>
                  <a:pt x="79" y="111"/>
                </a:cubicBezTo>
                <a:close/>
                <a:moveTo>
                  <a:pt x="161" y="114"/>
                </a:moveTo>
                <a:cubicBezTo>
                  <a:pt x="149" y="114"/>
                  <a:pt x="149" y="114"/>
                  <a:pt x="149" y="114"/>
                </a:cubicBezTo>
                <a:cubicBezTo>
                  <a:pt x="149" y="88"/>
                  <a:pt x="149" y="88"/>
                  <a:pt x="149" y="88"/>
                </a:cubicBezTo>
                <a:cubicBezTo>
                  <a:pt x="149" y="84"/>
                  <a:pt x="149" y="81"/>
                  <a:pt x="148" y="79"/>
                </a:cubicBezTo>
                <a:cubicBezTo>
                  <a:pt x="147" y="78"/>
                  <a:pt x="145" y="77"/>
                  <a:pt x="143" y="77"/>
                </a:cubicBezTo>
                <a:cubicBezTo>
                  <a:pt x="141" y="77"/>
                  <a:pt x="139" y="77"/>
                  <a:pt x="138" y="78"/>
                </a:cubicBezTo>
                <a:cubicBezTo>
                  <a:pt x="136" y="79"/>
                  <a:pt x="135" y="81"/>
                  <a:pt x="135" y="83"/>
                </a:cubicBezTo>
                <a:cubicBezTo>
                  <a:pt x="134" y="85"/>
                  <a:pt x="134" y="88"/>
                  <a:pt x="134" y="92"/>
                </a:cubicBezTo>
                <a:cubicBezTo>
                  <a:pt x="134" y="114"/>
                  <a:pt x="134" y="114"/>
                  <a:pt x="134" y="114"/>
                </a:cubicBezTo>
                <a:cubicBezTo>
                  <a:pt x="122" y="114"/>
                  <a:pt x="122" y="114"/>
                  <a:pt x="122" y="114"/>
                </a:cubicBezTo>
                <a:cubicBezTo>
                  <a:pt x="122" y="89"/>
                  <a:pt x="122" y="89"/>
                  <a:pt x="122" y="89"/>
                </a:cubicBezTo>
                <a:cubicBezTo>
                  <a:pt x="122" y="85"/>
                  <a:pt x="121" y="82"/>
                  <a:pt x="121" y="81"/>
                </a:cubicBezTo>
                <a:cubicBezTo>
                  <a:pt x="121" y="79"/>
                  <a:pt x="120" y="78"/>
                  <a:pt x="119" y="78"/>
                </a:cubicBezTo>
                <a:cubicBezTo>
                  <a:pt x="118" y="77"/>
                  <a:pt x="117" y="77"/>
                  <a:pt x="115" y="77"/>
                </a:cubicBezTo>
                <a:cubicBezTo>
                  <a:pt x="113" y="77"/>
                  <a:pt x="112" y="77"/>
                  <a:pt x="110" y="78"/>
                </a:cubicBezTo>
                <a:cubicBezTo>
                  <a:pt x="109" y="79"/>
                  <a:pt x="108" y="81"/>
                  <a:pt x="107" y="83"/>
                </a:cubicBezTo>
                <a:cubicBezTo>
                  <a:pt x="106" y="84"/>
                  <a:pt x="106" y="88"/>
                  <a:pt x="106" y="92"/>
                </a:cubicBezTo>
                <a:cubicBezTo>
                  <a:pt x="106" y="114"/>
                  <a:pt x="106" y="114"/>
                  <a:pt x="106" y="114"/>
                </a:cubicBezTo>
                <a:cubicBezTo>
                  <a:pt x="94" y="114"/>
                  <a:pt x="94" y="114"/>
                  <a:pt x="94" y="114"/>
                </a:cubicBezTo>
                <a:cubicBezTo>
                  <a:pt x="94" y="68"/>
                  <a:pt x="94" y="68"/>
                  <a:pt x="94" y="68"/>
                </a:cubicBezTo>
                <a:cubicBezTo>
                  <a:pt x="105" y="68"/>
                  <a:pt x="105" y="68"/>
                  <a:pt x="105" y="68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9" y="70"/>
                  <a:pt x="114" y="67"/>
                  <a:pt x="119" y="67"/>
                </a:cubicBezTo>
                <a:cubicBezTo>
                  <a:pt x="122" y="67"/>
                  <a:pt x="125" y="68"/>
                  <a:pt x="127" y="69"/>
                </a:cubicBezTo>
                <a:cubicBezTo>
                  <a:pt x="129" y="70"/>
                  <a:pt x="131" y="72"/>
                  <a:pt x="132" y="75"/>
                </a:cubicBezTo>
                <a:cubicBezTo>
                  <a:pt x="134" y="72"/>
                  <a:pt x="136" y="70"/>
                  <a:pt x="139" y="69"/>
                </a:cubicBezTo>
                <a:cubicBezTo>
                  <a:pt x="141" y="68"/>
                  <a:pt x="144" y="67"/>
                  <a:pt x="146" y="67"/>
                </a:cubicBezTo>
                <a:cubicBezTo>
                  <a:pt x="150" y="67"/>
                  <a:pt x="152" y="68"/>
                  <a:pt x="155" y="69"/>
                </a:cubicBezTo>
                <a:cubicBezTo>
                  <a:pt x="157" y="71"/>
                  <a:pt x="159" y="73"/>
                  <a:pt x="160" y="75"/>
                </a:cubicBezTo>
                <a:cubicBezTo>
                  <a:pt x="161" y="77"/>
                  <a:pt x="161" y="81"/>
                  <a:pt x="161" y="85"/>
                </a:cubicBezTo>
                <a:lnTo>
                  <a:pt x="161" y="114"/>
                </a:lnTo>
                <a:close/>
                <a:moveTo>
                  <a:pt x="206" y="111"/>
                </a:moveTo>
                <a:cubicBezTo>
                  <a:pt x="203" y="114"/>
                  <a:pt x="198" y="115"/>
                  <a:pt x="191" y="115"/>
                </a:cubicBezTo>
                <a:cubicBezTo>
                  <a:pt x="185" y="115"/>
                  <a:pt x="180" y="114"/>
                  <a:pt x="176" y="111"/>
                </a:cubicBezTo>
                <a:cubicBezTo>
                  <a:pt x="172" y="109"/>
                  <a:pt x="170" y="105"/>
                  <a:pt x="169" y="101"/>
                </a:cubicBezTo>
                <a:cubicBezTo>
                  <a:pt x="181" y="99"/>
                  <a:pt x="181" y="99"/>
                  <a:pt x="181" y="99"/>
                </a:cubicBezTo>
                <a:cubicBezTo>
                  <a:pt x="182" y="102"/>
                  <a:pt x="183" y="103"/>
                  <a:pt x="184" y="105"/>
                </a:cubicBezTo>
                <a:cubicBezTo>
                  <a:pt x="186" y="106"/>
                  <a:pt x="188" y="106"/>
                  <a:pt x="191" y="106"/>
                </a:cubicBezTo>
                <a:cubicBezTo>
                  <a:pt x="194" y="106"/>
                  <a:pt x="196" y="106"/>
                  <a:pt x="198" y="105"/>
                </a:cubicBezTo>
                <a:cubicBezTo>
                  <a:pt x="199" y="104"/>
                  <a:pt x="200" y="103"/>
                  <a:pt x="200" y="102"/>
                </a:cubicBezTo>
                <a:cubicBezTo>
                  <a:pt x="200" y="101"/>
                  <a:pt x="199" y="100"/>
                  <a:pt x="199" y="99"/>
                </a:cubicBezTo>
                <a:cubicBezTo>
                  <a:pt x="198" y="99"/>
                  <a:pt x="197" y="98"/>
                  <a:pt x="195" y="98"/>
                </a:cubicBezTo>
                <a:cubicBezTo>
                  <a:pt x="185" y="95"/>
                  <a:pt x="179" y="94"/>
                  <a:pt x="176" y="92"/>
                </a:cubicBezTo>
                <a:cubicBezTo>
                  <a:pt x="172" y="89"/>
                  <a:pt x="171" y="86"/>
                  <a:pt x="171" y="81"/>
                </a:cubicBezTo>
                <a:cubicBezTo>
                  <a:pt x="171" y="78"/>
                  <a:pt x="172" y="74"/>
                  <a:pt x="175" y="71"/>
                </a:cubicBezTo>
                <a:cubicBezTo>
                  <a:pt x="178" y="69"/>
                  <a:pt x="183" y="67"/>
                  <a:pt x="190" y="67"/>
                </a:cubicBezTo>
                <a:cubicBezTo>
                  <a:pt x="196" y="67"/>
                  <a:pt x="201" y="68"/>
                  <a:pt x="204" y="70"/>
                </a:cubicBezTo>
                <a:cubicBezTo>
                  <a:pt x="207" y="73"/>
                  <a:pt x="209" y="76"/>
                  <a:pt x="210" y="80"/>
                </a:cubicBezTo>
                <a:cubicBezTo>
                  <a:pt x="199" y="82"/>
                  <a:pt x="199" y="82"/>
                  <a:pt x="199" y="82"/>
                </a:cubicBezTo>
                <a:cubicBezTo>
                  <a:pt x="198" y="80"/>
                  <a:pt x="197" y="78"/>
                  <a:pt x="196" y="78"/>
                </a:cubicBezTo>
                <a:cubicBezTo>
                  <a:pt x="195" y="77"/>
                  <a:pt x="193" y="76"/>
                  <a:pt x="190" y="76"/>
                </a:cubicBezTo>
                <a:cubicBezTo>
                  <a:pt x="187" y="76"/>
                  <a:pt x="185" y="77"/>
                  <a:pt x="183" y="77"/>
                </a:cubicBezTo>
                <a:cubicBezTo>
                  <a:pt x="182" y="78"/>
                  <a:pt x="182" y="79"/>
                  <a:pt x="182" y="80"/>
                </a:cubicBezTo>
                <a:cubicBezTo>
                  <a:pt x="182" y="81"/>
                  <a:pt x="182" y="82"/>
                  <a:pt x="183" y="82"/>
                </a:cubicBezTo>
                <a:cubicBezTo>
                  <a:pt x="184" y="83"/>
                  <a:pt x="188" y="84"/>
                  <a:pt x="194" y="86"/>
                </a:cubicBezTo>
                <a:cubicBezTo>
                  <a:pt x="201" y="87"/>
                  <a:pt x="205" y="89"/>
                  <a:pt x="208" y="91"/>
                </a:cubicBezTo>
                <a:cubicBezTo>
                  <a:pt x="210" y="93"/>
                  <a:pt x="212" y="96"/>
                  <a:pt x="212" y="100"/>
                </a:cubicBezTo>
                <a:cubicBezTo>
                  <a:pt x="212" y="104"/>
                  <a:pt x="210" y="108"/>
                  <a:pt x="206" y="1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EA2A1F0-B7B5-4854-8E01-2D99863EA702}"/>
              </a:ext>
            </a:extLst>
          </p:cNvPr>
          <p:cNvCxnSpPr>
            <a:cxnSpLocks/>
          </p:cNvCxnSpPr>
          <p:nvPr/>
        </p:nvCxnSpPr>
        <p:spPr>
          <a:xfrm>
            <a:off x="4755383" y="1632267"/>
            <a:ext cx="20116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3FED0DC-A096-41E7-A876-80538AD4CF62}"/>
              </a:ext>
            </a:extLst>
          </p:cNvPr>
          <p:cNvSpPr txBox="1"/>
          <p:nvPr/>
        </p:nvSpPr>
        <p:spPr>
          <a:xfrm rot="16200000">
            <a:off x="125923" y="3194347"/>
            <a:ext cx="988951" cy="5708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r>
              <a:rPr lang="en-ZA" sz="1600" dirty="0" err="1">
                <a:solidFill>
                  <a:prstClr val="black"/>
                </a:solidFill>
                <a:latin typeface="Calibri"/>
              </a:rPr>
              <a:t>JnJ</a:t>
            </a:r>
            <a:r>
              <a:rPr lang="en-ZA" sz="1600" dirty="0">
                <a:solidFill>
                  <a:prstClr val="black"/>
                </a:solidFill>
                <a:latin typeface="Calibri"/>
              </a:rPr>
              <a:t> Consent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8763CDE-21E8-4400-AF96-92BD1D05EB7D}"/>
              </a:ext>
            </a:extLst>
          </p:cNvPr>
          <p:cNvCxnSpPr>
            <a:cxnSpLocks/>
          </p:cNvCxnSpPr>
          <p:nvPr/>
        </p:nvCxnSpPr>
        <p:spPr>
          <a:xfrm>
            <a:off x="8388403" y="1725672"/>
            <a:ext cx="16503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8DE9821B-E3F8-4554-B030-D9C5E6CAFC1E}"/>
              </a:ext>
            </a:extLst>
          </p:cNvPr>
          <p:cNvSpPr/>
          <p:nvPr/>
        </p:nvSpPr>
        <p:spPr>
          <a:xfrm>
            <a:off x="8654538" y="1523708"/>
            <a:ext cx="800567" cy="343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ZA" sz="1400" b="1" dirty="0">
                <a:solidFill>
                  <a:sysClr val="windowText" lastClr="000000"/>
                </a:solidFill>
                <a:latin typeface="Calibri"/>
              </a:rPr>
              <a:t>Out</a:t>
            </a:r>
            <a:endParaRPr lang="en-ZA" sz="14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D342630-A363-4F01-949D-35F6DC06BE22}"/>
              </a:ext>
            </a:extLst>
          </p:cNvPr>
          <p:cNvSpPr/>
          <p:nvPr/>
        </p:nvSpPr>
        <p:spPr>
          <a:xfrm>
            <a:off x="10638503" y="1504177"/>
            <a:ext cx="432000" cy="432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1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FB44BB6-ACDF-44A2-8E74-B895DF3D6150}"/>
              </a:ext>
            </a:extLst>
          </p:cNvPr>
          <p:cNvSpPr/>
          <p:nvPr/>
        </p:nvSpPr>
        <p:spPr>
          <a:xfrm>
            <a:off x="10520922" y="2181260"/>
            <a:ext cx="667164" cy="345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>
                <a:solidFill>
                  <a:sysClr val="windowText" lastClr="000000"/>
                </a:solidFill>
              </a:rPr>
              <a:t>END</a:t>
            </a:r>
            <a:endParaRPr lang="en-ZA" sz="1400" dirty="0">
              <a:solidFill>
                <a:sysClr val="windowText" lastClr="000000"/>
              </a:solidFill>
            </a:endParaRP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40AA3654-3291-4F23-874A-FC9A61C954DA}"/>
              </a:ext>
            </a:extLst>
          </p:cNvPr>
          <p:cNvCxnSpPr>
            <a:cxnSpLocks/>
            <a:stCxn id="49" idx="2"/>
            <a:endCxn id="87" idx="0"/>
          </p:cNvCxnSpPr>
          <p:nvPr/>
        </p:nvCxnSpPr>
        <p:spPr>
          <a:xfrm rot="5400000">
            <a:off x="4798311" y="169407"/>
            <a:ext cx="135871" cy="540827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E248E5A-0CC8-44E0-B047-9B3AD7BE3EC4}"/>
              </a:ext>
            </a:extLst>
          </p:cNvPr>
          <p:cNvGrpSpPr/>
          <p:nvPr/>
        </p:nvGrpSpPr>
        <p:grpSpPr>
          <a:xfrm>
            <a:off x="1825022" y="3134789"/>
            <a:ext cx="920057" cy="645675"/>
            <a:chOff x="5751513" y="731838"/>
            <a:chExt cx="1341438" cy="941388"/>
          </a:xfrm>
          <a:solidFill>
            <a:schemeClr val="tx2"/>
          </a:solidFill>
        </p:grpSpPr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B9C5FBCD-465C-4C0F-8968-8B50A30AB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513" y="1639888"/>
              <a:ext cx="1341438" cy="33338"/>
            </a:xfrm>
            <a:custGeom>
              <a:avLst/>
              <a:gdLst>
                <a:gd name="T0" fmla="*/ 0 w 580"/>
                <a:gd name="T1" fmla="*/ 0 h 14"/>
                <a:gd name="T2" fmla="*/ 580 w 580"/>
                <a:gd name="T3" fmla="*/ 0 h 14"/>
                <a:gd name="T4" fmla="*/ 545 w 580"/>
                <a:gd name="T5" fmla="*/ 14 h 14"/>
                <a:gd name="T6" fmla="*/ 377 w 580"/>
                <a:gd name="T7" fmla="*/ 14 h 14"/>
                <a:gd name="T8" fmla="*/ 203 w 580"/>
                <a:gd name="T9" fmla="*/ 14 h 14"/>
                <a:gd name="T10" fmla="*/ 36 w 580"/>
                <a:gd name="T11" fmla="*/ 14 h 14"/>
                <a:gd name="T12" fmla="*/ 0 w 580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0" h="14">
                  <a:moveTo>
                    <a:pt x="0" y="0"/>
                  </a:moveTo>
                  <a:cubicBezTo>
                    <a:pt x="580" y="0"/>
                    <a:pt x="580" y="0"/>
                    <a:pt x="580" y="0"/>
                  </a:cubicBezTo>
                  <a:cubicBezTo>
                    <a:pt x="579" y="6"/>
                    <a:pt x="571" y="14"/>
                    <a:pt x="545" y="14"/>
                  </a:cubicBezTo>
                  <a:cubicBezTo>
                    <a:pt x="502" y="14"/>
                    <a:pt x="377" y="14"/>
                    <a:pt x="377" y="14"/>
                  </a:cubicBezTo>
                  <a:cubicBezTo>
                    <a:pt x="203" y="14"/>
                    <a:pt x="203" y="14"/>
                    <a:pt x="203" y="14"/>
                  </a:cubicBezTo>
                  <a:cubicBezTo>
                    <a:pt x="203" y="14"/>
                    <a:pt x="78" y="14"/>
                    <a:pt x="36" y="14"/>
                  </a:cubicBezTo>
                  <a:cubicBezTo>
                    <a:pt x="9" y="14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E6BFAF7F-A33C-4719-BF3B-C67E4376F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4688" y="1582738"/>
              <a:ext cx="1335088" cy="41275"/>
            </a:xfrm>
            <a:custGeom>
              <a:avLst/>
              <a:gdLst>
                <a:gd name="T0" fmla="*/ 841 w 841"/>
                <a:gd name="T1" fmla="*/ 26 h 26"/>
                <a:gd name="T2" fmla="*/ 0 w 841"/>
                <a:gd name="T3" fmla="*/ 26 h 26"/>
                <a:gd name="T4" fmla="*/ 60 w 841"/>
                <a:gd name="T5" fmla="*/ 0 h 26"/>
                <a:gd name="T6" fmla="*/ 420 w 841"/>
                <a:gd name="T7" fmla="*/ 0 h 26"/>
                <a:gd name="T8" fmla="*/ 421 w 841"/>
                <a:gd name="T9" fmla="*/ 0 h 26"/>
                <a:gd name="T10" fmla="*/ 781 w 841"/>
                <a:gd name="T11" fmla="*/ 0 h 26"/>
                <a:gd name="T12" fmla="*/ 841 w 841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1" h="26">
                  <a:moveTo>
                    <a:pt x="841" y="26"/>
                  </a:moveTo>
                  <a:lnTo>
                    <a:pt x="0" y="26"/>
                  </a:lnTo>
                  <a:lnTo>
                    <a:pt x="60" y="0"/>
                  </a:lnTo>
                  <a:lnTo>
                    <a:pt x="420" y="0"/>
                  </a:lnTo>
                  <a:lnTo>
                    <a:pt x="421" y="0"/>
                  </a:lnTo>
                  <a:lnTo>
                    <a:pt x="781" y="0"/>
                  </a:lnTo>
                  <a:lnTo>
                    <a:pt x="841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8569956B-9D6F-4A75-9327-57E4B34BAE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5813" y="731838"/>
              <a:ext cx="1108075" cy="822325"/>
            </a:xfrm>
            <a:custGeom>
              <a:avLst/>
              <a:gdLst>
                <a:gd name="T0" fmla="*/ 479 w 479"/>
                <a:gd name="T1" fmla="*/ 14 h 355"/>
                <a:gd name="T2" fmla="*/ 479 w 479"/>
                <a:gd name="T3" fmla="*/ 341 h 355"/>
                <a:gd name="T4" fmla="*/ 465 w 479"/>
                <a:gd name="T5" fmla="*/ 355 h 355"/>
                <a:gd name="T6" fmla="*/ 14 w 479"/>
                <a:gd name="T7" fmla="*/ 355 h 355"/>
                <a:gd name="T8" fmla="*/ 0 w 479"/>
                <a:gd name="T9" fmla="*/ 341 h 355"/>
                <a:gd name="T10" fmla="*/ 0 w 479"/>
                <a:gd name="T11" fmla="*/ 14 h 355"/>
                <a:gd name="T12" fmla="*/ 14 w 479"/>
                <a:gd name="T13" fmla="*/ 0 h 355"/>
                <a:gd name="T14" fmla="*/ 465 w 479"/>
                <a:gd name="T15" fmla="*/ 0 h 355"/>
                <a:gd name="T16" fmla="*/ 479 w 479"/>
                <a:gd name="T17" fmla="*/ 14 h 355"/>
                <a:gd name="T18" fmla="*/ 464 w 479"/>
                <a:gd name="T19" fmla="*/ 290 h 355"/>
                <a:gd name="T20" fmla="*/ 464 w 479"/>
                <a:gd name="T21" fmla="*/ 25 h 355"/>
                <a:gd name="T22" fmla="*/ 451 w 479"/>
                <a:gd name="T23" fmla="*/ 14 h 355"/>
                <a:gd name="T24" fmla="*/ 28 w 479"/>
                <a:gd name="T25" fmla="*/ 14 h 355"/>
                <a:gd name="T26" fmla="*/ 15 w 479"/>
                <a:gd name="T27" fmla="*/ 25 h 355"/>
                <a:gd name="T28" fmla="*/ 15 w 479"/>
                <a:gd name="T29" fmla="*/ 290 h 355"/>
                <a:gd name="T30" fmla="*/ 28 w 479"/>
                <a:gd name="T31" fmla="*/ 302 h 355"/>
                <a:gd name="T32" fmla="*/ 451 w 479"/>
                <a:gd name="T33" fmla="*/ 302 h 355"/>
                <a:gd name="T34" fmla="*/ 464 w 479"/>
                <a:gd name="T35" fmla="*/ 290 h 355"/>
                <a:gd name="T36" fmla="*/ 256 w 479"/>
                <a:gd name="T37" fmla="*/ 328 h 355"/>
                <a:gd name="T38" fmla="*/ 240 w 479"/>
                <a:gd name="T39" fmla="*/ 312 h 355"/>
                <a:gd name="T40" fmla="*/ 224 w 479"/>
                <a:gd name="T41" fmla="*/ 328 h 355"/>
                <a:gd name="T42" fmla="*/ 240 w 479"/>
                <a:gd name="T43" fmla="*/ 344 h 355"/>
                <a:gd name="T44" fmla="*/ 256 w 479"/>
                <a:gd name="T45" fmla="*/ 328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9" h="355">
                  <a:moveTo>
                    <a:pt x="479" y="14"/>
                  </a:moveTo>
                  <a:cubicBezTo>
                    <a:pt x="479" y="341"/>
                    <a:pt x="479" y="341"/>
                    <a:pt x="479" y="341"/>
                  </a:cubicBezTo>
                  <a:cubicBezTo>
                    <a:pt x="479" y="349"/>
                    <a:pt x="473" y="355"/>
                    <a:pt x="465" y="355"/>
                  </a:cubicBezTo>
                  <a:cubicBezTo>
                    <a:pt x="14" y="355"/>
                    <a:pt x="14" y="355"/>
                    <a:pt x="14" y="355"/>
                  </a:cubicBezTo>
                  <a:cubicBezTo>
                    <a:pt x="7" y="355"/>
                    <a:pt x="0" y="349"/>
                    <a:pt x="0" y="34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473" y="0"/>
                    <a:pt x="479" y="6"/>
                    <a:pt x="479" y="14"/>
                  </a:cubicBezTo>
                  <a:close/>
                  <a:moveTo>
                    <a:pt x="464" y="290"/>
                  </a:moveTo>
                  <a:cubicBezTo>
                    <a:pt x="464" y="25"/>
                    <a:pt x="464" y="25"/>
                    <a:pt x="464" y="25"/>
                  </a:cubicBezTo>
                  <a:cubicBezTo>
                    <a:pt x="464" y="19"/>
                    <a:pt x="459" y="14"/>
                    <a:pt x="451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1" y="14"/>
                    <a:pt x="15" y="19"/>
                    <a:pt x="15" y="25"/>
                  </a:cubicBezTo>
                  <a:cubicBezTo>
                    <a:pt x="15" y="290"/>
                    <a:pt x="15" y="290"/>
                    <a:pt x="15" y="290"/>
                  </a:cubicBezTo>
                  <a:cubicBezTo>
                    <a:pt x="15" y="297"/>
                    <a:pt x="21" y="302"/>
                    <a:pt x="28" y="302"/>
                  </a:cubicBezTo>
                  <a:cubicBezTo>
                    <a:pt x="451" y="302"/>
                    <a:pt x="451" y="302"/>
                    <a:pt x="451" y="302"/>
                  </a:cubicBezTo>
                  <a:cubicBezTo>
                    <a:pt x="459" y="302"/>
                    <a:pt x="464" y="297"/>
                    <a:pt x="464" y="290"/>
                  </a:cubicBezTo>
                  <a:close/>
                  <a:moveTo>
                    <a:pt x="256" y="328"/>
                  </a:moveTo>
                  <a:cubicBezTo>
                    <a:pt x="256" y="319"/>
                    <a:pt x="249" y="312"/>
                    <a:pt x="240" y="312"/>
                  </a:cubicBezTo>
                  <a:cubicBezTo>
                    <a:pt x="231" y="312"/>
                    <a:pt x="224" y="319"/>
                    <a:pt x="224" y="328"/>
                  </a:cubicBezTo>
                  <a:cubicBezTo>
                    <a:pt x="224" y="337"/>
                    <a:pt x="231" y="344"/>
                    <a:pt x="240" y="344"/>
                  </a:cubicBezTo>
                  <a:cubicBezTo>
                    <a:pt x="249" y="344"/>
                    <a:pt x="256" y="337"/>
                    <a:pt x="256" y="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D6471BBA-2F23-4FDA-9E01-6A610CD32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6" y="1143000"/>
              <a:ext cx="41275" cy="136525"/>
            </a:xfrm>
            <a:custGeom>
              <a:avLst/>
              <a:gdLst>
                <a:gd name="T0" fmla="*/ 18 w 18"/>
                <a:gd name="T1" fmla="*/ 9 h 59"/>
                <a:gd name="T2" fmla="*/ 18 w 18"/>
                <a:gd name="T3" fmla="*/ 50 h 59"/>
                <a:gd name="T4" fmla="*/ 11 w 18"/>
                <a:gd name="T5" fmla="*/ 59 h 59"/>
                <a:gd name="T6" fmla="*/ 7 w 18"/>
                <a:gd name="T7" fmla="*/ 59 h 59"/>
                <a:gd name="T8" fmla="*/ 0 w 18"/>
                <a:gd name="T9" fmla="*/ 50 h 59"/>
                <a:gd name="T10" fmla="*/ 0 w 18"/>
                <a:gd name="T11" fmla="*/ 9 h 59"/>
                <a:gd name="T12" fmla="*/ 7 w 18"/>
                <a:gd name="T13" fmla="*/ 0 h 59"/>
                <a:gd name="T14" fmla="*/ 11 w 18"/>
                <a:gd name="T15" fmla="*/ 0 h 59"/>
                <a:gd name="T16" fmla="*/ 18 w 18"/>
                <a:gd name="T17" fmla="*/ 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59">
                  <a:moveTo>
                    <a:pt x="18" y="9"/>
                  </a:moveTo>
                  <a:cubicBezTo>
                    <a:pt x="18" y="50"/>
                    <a:pt x="18" y="50"/>
                    <a:pt x="18" y="50"/>
                  </a:cubicBezTo>
                  <a:cubicBezTo>
                    <a:pt x="18" y="55"/>
                    <a:pt x="15" y="59"/>
                    <a:pt x="11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3" y="59"/>
                    <a:pt x="0" y="55"/>
                    <a:pt x="0" y="5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8" y="4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7294F122-0F6D-434C-BCD5-609579009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1163" y="925513"/>
              <a:ext cx="41275" cy="138113"/>
            </a:xfrm>
            <a:custGeom>
              <a:avLst/>
              <a:gdLst>
                <a:gd name="T0" fmla="*/ 18 w 18"/>
                <a:gd name="T1" fmla="*/ 9 h 60"/>
                <a:gd name="T2" fmla="*/ 18 w 18"/>
                <a:gd name="T3" fmla="*/ 51 h 60"/>
                <a:gd name="T4" fmla="*/ 11 w 18"/>
                <a:gd name="T5" fmla="*/ 60 h 60"/>
                <a:gd name="T6" fmla="*/ 7 w 18"/>
                <a:gd name="T7" fmla="*/ 60 h 60"/>
                <a:gd name="T8" fmla="*/ 0 w 18"/>
                <a:gd name="T9" fmla="*/ 51 h 60"/>
                <a:gd name="T10" fmla="*/ 0 w 18"/>
                <a:gd name="T11" fmla="*/ 9 h 60"/>
                <a:gd name="T12" fmla="*/ 7 w 18"/>
                <a:gd name="T13" fmla="*/ 0 h 60"/>
                <a:gd name="T14" fmla="*/ 11 w 18"/>
                <a:gd name="T15" fmla="*/ 0 h 60"/>
                <a:gd name="T16" fmla="*/ 18 w 18"/>
                <a:gd name="T17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60">
                  <a:moveTo>
                    <a:pt x="18" y="9"/>
                  </a:moveTo>
                  <a:cubicBezTo>
                    <a:pt x="18" y="51"/>
                    <a:pt x="18" y="51"/>
                    <a:pt x="18" y="51"/>
                  </a:cubicBezTo>
                  <a:cubicBezTo>
                    <a:pt x="18" y="56"/>
                    <a:pt x="15" y="60"/>
                    <a:pt x="11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3" y="60"/>
                    <a:pt x="0" y="56"/>
                    <a:pt x="0" y="5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8" y="4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BB70BF1A-A6B1-42A9-A199-020AFD89A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838" y="1138238"/>
              <a:ext cx="42863" cy="138113"/>
            </a:xfrm>
            <a:custGeom>
              <a:avLst/>
              <a:gdLst>
                <a:gd name="T0" fmla="*/ 18 w 18"/>
                <a:gd name="T1" fmla="*/ 9 h 60"/>
                <a:gd name="T2" fmla="*/ 18 w 18"/>
                <a:gd name="T3" fmla="*/ 51 h 60"/>
                <a:gd name="T4" fmla="*/ 11 w 18"/>
                <a:gd name="T5" fmla="*/ 60 h 60"/>
                <a:gd name="T6" fmla="*/ 7 w 18"/>
                <a:gd name="T7" fmla="*/ 60 h 60"/>
                <a:gd name="T8" fmla="*/ 0 w 18"/>
                <a:gd name="T9" fmla="*/ 51 h 60"/>
                <a:gd name="T10" fmla="*/ 0 w 18"/>
                <a:gd name="T11" fmla="*/ 9 h 60"/>
                <a:gd name="T12" fmla="*/ 7 w 18"/>
                <a:gd name="T13" fmla="*/ 0 h 60"/>
                <a:gd name="T14" fmla="*/ 11 w 18"/>
                <a:gd name="T15" fmla="*/ 0 h 60"/>
                <a:gd name="T16" fmla="*/ 18 w 18"/>
                <a:gd name="T17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60">
                  <a:moveTo>
                    <a:pt x="18" y="9"/>
                  </a:moveTo>
                  <a:cubicBezTo>
                    <a:pt x="18" y="51"/>
                    <a:pt x="18" y="51"/>
                    <a:pt x="18" y="51"/>
                  </a:cubicBezTo>
                  <a:cubicBezTo>
                    <a:pt x="18" y="56"/>
                    <a:pt x="15" y="60"/>
                    <a:pt x="11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3" y="60"/>
                    <a:pt x="0" y="56"/>
                    <a:pt x="0" y="5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8" y="4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3" name="Freeform 36">
              <a:extLst>
                <a:ext uri="{FF2B5EF4-FFF2-40B4-BE49-F238E27FC236}">
                  <a16:creationId xmlns:a16="http://schemas.microsoft.com/office/drawing/2014/main" id="{8471828B-983A-4BD1-887D-80A3537CF4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7813" y="915988"/>
              <a:ext cx="92075" cy="147638"/>
            </a:xfrm>
            <a:custGeom>
              <a:avLst/>
              <a:gdLst>
                <a:gd name="T0" fmla="*/ 40 w 40"/>
                <a:gd name="T1" fmla="*/ 20 h 64"/>
                <a:gd name="T2" fmla="*/ 40 w 40"/>
                <a:gd name="T3" fmla="*/ 45 h 64"/>
                <a:gd name="T4" fmla="*/ 21 w 40"/>
                <a:gd name="T5" fmla="*/ 64 h 64"/>
                <a:gd name="T6" fmla="*/ 19 w 40"/>
                <a:gd name="T7" fmla="*/ 64 h 64"/>
                <a:gd name="T8" fmla="*/ 0 w 40"/>
                <a:gd name="T9" fmla="*/ 45 h 64"/>
                <a:gd name="T10" fmla="*/ 0 w 40"/>
                <a:gd name="T11" fmla="*/ 20 h 64"/>
                <a:gd name="T12" fmla="*/ 19 w 40"/>
                <a:gd name="T13" fmla="*/ 0 h 64"/>
                <a:gd name="T14" fmla="*/ 21 w 40"/>
                <a:gd name="T15" fmla="*/ 0 h 64"/>
                <a:gd name="T16" fmla="*/ 40 w 40"/>
                <a:gd name="T17" fmla="*/ 20 h 64"/>
                <a:gd name="T18" fmla="*/ 29 w 40"/>
                <a:gd name="T19" fmla="*/ 39 h 64"/>
                <a:gd name="T20" fmla="*/ 29 w 40"/>
                <a:gd name="T21" fmla="*/ 25 h 64"/>
                <a:gd name="T22" fmla="*/ 20 w 40"/>
                <a:gd name="T23" fmla="*/ 14 h 64"/>
                <a:gd name="T24" fmla="*/ 19 w 40"/>
                <a:gd name="T25" fmla="*/ 14 h 64"/>
                <a:gd name="T26" fmla="*/ 11 w 40"/>
                <a:gd name="T27" fmla="*/ 25 h 64"/>
                <a:gd name="T28" fmla="*/ 11 w 40"/>
                <a:gd name="T29" fmla="*/ 39 h 64"/>
                <a:gd name="T30" fmla="*/ 19 w 40"/>
                <a:gd name="T31" fmla="*/ 50 h 64"/>
                <a:gd name="T32" fmla="*/ 20 w 40"/>
                <a:gd name="T33" fmla="*/ 50 h 64"/>
                <a:gd name="T34" fmla="*/ 29 w 40"/>
                <a:gd name="T35" fmla="*/ 3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64">
                  <a:moveTo>
                    <a:pt x="40" y="20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40" y="55"/>
                    <a:pt x="31" y="64"/>
                    <a:pt x="21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8" y="64"/>
                    <a:pt x="0" y="55"/>
                    <a:pt x="0" y="4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1" y="0"/>
                    <a:pt x="40" y="9"/>
                    <a:pt x="40" y="20"/>
                  </a:cubicBezTo>
                  <a:close/>
                  <a:moveTo>
                    <a:pt x="29" y="39"/>
                  </a:moveTo>
                  <a:cubicBezTo>
                    <a:pt x="29" y="25"/>
                    <a:pt x="29" y="25"/>
                    <a:pt x="29" y="25"/>
                  </a:cubicBezTo>
                  <a:cubicBezTo>
                    <a:pt x="29" y="19"/>
                    <a:pt x="25" y="14"/>
                    <a:pt x="20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5" y="14"/>
                    <a:pt x="11" y="19"/>
                    <a:pt x="11" y="25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45"/>
                    <a:pt x="15" y="50"/>
                    <a:pt x="19" y="5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50"/>
                    <a:pt x="29" y="45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002113E7-33AB-4974-B92F-892DB26FD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4313" y="1130300"/>
              <a:ext cx="95250" cy="146050"/>
            </a:xfrm>
            <a:custGeom>
              <a:avLst/>
              <a:gdLst>
                <a:gd name="T0" fmla="*/ 41 w 41"/>
                <a:gd name="T1" fmla="*/ 19 h 63"/>
                <a:gd name="T2" fmla="*/ 41 w 41"/>
                <a:gd name="T3" fmla="*/ 44 h 63"/>
                <a:gd name="T4" fmla="*/ 22 w 41"/>
                <a:gd name="T5" fmla="*/ 63 h 63"/>
                <a:gd name="T6" fmla="*/ 20 w 41"/>
                <a:gd name="T7" fmla="*/ 63 h 63"/>
                <a:gd name="T8" fmla="*/ 0 w 41"/>
                <a:gd name="T9" fmla="*/ 44 h 63"/>
                <a:gd name="T10" fmla="*/ 0 w 41"/>
                <a:gd name="T11" fmla="*/ 19 h 63"/>
                <a:gd name="T12" fmla="*/ 20 w 41"/>
                <a:gd name="T13" fmla="*/ 0 h 63"/>
                <a:gd name="T14" fmla="*/ 22 w 41"/>
                <a:gd name="T15" fmla="*/ 0 h 63"/>
                <a:gd name="T16" fmla="*/ 41 w 41"/>
                <a:gd name="T17" fmla="*/ 19 h 63"/>
                <a:gd name="T18" fmla="*/ 30 w 41"/>
                <a:gd name="T19" fmla="*/ 38 h 63"/>
                <a:gd name="T20" fmla="*/ 30 w 41"/>
                <a:gd name="T21" fmla="*/ 24 h 63"/>
                <a:gd name="T22" fmla="*/ 21 w 41"/>
                <a:gd name="T23" fmla="*/ 14 h 63"/>
                <a:gd name="T24" fmla="*/ 20 w 41"/>
                <a:gd name="T25" fmla="*/ 14 h 63"/>
                <a:gd name="T26" fmla="*/ 12 w 41"/>
                <a:gd name="T27" fmla="*/ 24 h 63"/>
                <a:gd name="T28" fmla="*/ 12 w 41"/>
                <a:gd name="T29" fmla="*/ 38 h 63"/>
                <a:gd name="T30" fmla="*/ 20 w 41"/>
                <a:gd name="T31" fmla="*/ 49 h 63"/>
                <a:gd name="T32" fmla="*/ 21 w 41"/>
                <a:gd name="T33" fmla="*/ 49 h 63"/>
                <a:gd name="T34" fmla="*/ 30 w 41"/>
                <a:gd name="T35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63">
                  <a:moveTo>
                    <a:pt x="41" y="19"/>
                  </a:moveTo>
                  <a:cubicBezTo>
                    <a:pt x="41" y="44"/>
                    <a:pt x="41" y="44"/>
                    <a:pt x="41" y="44"/>
                  </a:cubicBezTo>
                  <a:cubicBezTo>
                    <a:pt x="41" y="54"/>
                    <a:pt x="32" y="63"/>
                    <a:pt x="22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9" y="63"/>
                    <a:pt x="0" y="54"/>
                    <a:pt x="0" y="4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2" y="0"/>
                    <a:pt x="41" y="8"/>
                    <a:pt x="41" y="19"/>
                  </a:cubicBezTo>
                  <a:close/>
                  <a:moveTo>
                    <a:pt x="30" y="38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18"/>
                    <a:pt x="26" y="14"/>
                    <a:pt x="21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6" y="14"/>
                    <a:pt x="12" y="18"/>
                    <a:pt x="12" y="24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4"/>
                    <a:pt x="16" y="49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6" y="49"/>
                    <a:pt x="30" y="44"/>
                    <a:pt x="3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5" name="Freeform 38">
              <a:extLst>
                <a:ext uri="{FF2B5EF4-FFF2-40B4-BE49-F238E27FC236}">
                  <a16:creationId xmlns:a16="http://schemas.microsoft.com/office/drawing/2014/main" id="{08D4220F-6E2F-4A46-B4A9-EECB813F1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8913" y="920750"/>
              <a:ext cx="42863" cy="138113"/>
            </a:xfrm>
            <a:custGeom>
              <a:avLst/>
              <a:gdLst>
                <a:gd name="T0" fmla="*/ 18 w 18"/>
                <a:gd name="T1" fmla="*/ 9 h 60"/>
                <a:gd name="T2" fmla="*/ 18 w 18"/>
                <a:gd name="T3" fmla="*/ 51 h 60"/>
                <a:gd name="T4" fmla="*/ 11 w 18"/>
                <a:gd name="T5" fmla="*/ 60 h 60"/>
                <a:gd name="T6" fmla="*/ 7 w 18"/>
                <a:gd name="T7" fmla="*/ 60 h 60"/>
                <a:gd name="T8" fmla="*/ 0 w 18"/>
                <a:gd name="T9" fmla="*/ 51 h 60"/>
                <a:gd name="T10" fmla="*/ 0 w 18"/>
                <a:gd name="T11" fmla="*/ 9 h 60"/>
                <a:gd name="T12" fmla="*/ 7 w 18"/>
                <a:gd name="T13" fmla="*/ 0 h 60"/>
                <a:gd name="T14" fmla="*/ 11 w 18"/>
                <a:gd name="T15" fmla="*/ 0 h 60"/>
                <a:gd name="T16" fmla="*/ 18 w 18"/>
                <a:gd name="T17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60">
                  <a:moveTo>
                    <a:pt x="18" y="9"/>
                  </a:moveTo>
                  <a:cubicBezTo>
                    <a:pt x="18" y="51"/>
                    <a:pt x="18" y="51"/>
                    <a:pt x="18" y="51"/>
                  </a:cubicBezTo>
                  <a:cubicBezTo>
                    <a:pt x="18" y="56"/>
                    <a:pt x="15" y="60"/>
                    <a:pt x="11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3" y="60"/>
                    <a:pt x="0" y="56"/>
                    <a:pt x="0" y="5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8" y="4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6" name="Freeform 39">
              <a:extLst>
                <a:ext uri="{FF2B5EF4-FFF2-40B4-BE49-F238E27FC236}">
                  <a16:creationId xmlns:a16="http://schemas.microsoft.com/office/drawing/2014/main" id="{8A3F958A-7913-473B-822B-57964313C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8" y="1133475"/>
              <a:ext cx="42863" cy="138113"/>
            </a:xfrm>
            <a:custGeom>
              <a:avLst/>
              <a:gdLst>
                <a:gd name="T0" fmla="*/ 18 w 18"/>
                <a:gd name="T1" fmla="*/ 9 h 60"/>
                <a:gd name="T2" fmla="*/ 18 w 18"/>
                <a:gd name="T3" fmla="*/ 51 h 60"/>
                <a:gd name="T4" fmla="*/ 11 w 18"/>
                <a:gd name="T5" fmla="*/ 60 h 60"/>
                <a:gd name="T6" fmla="*/ 7 w 18"/>
                <a:gd name="T7" fmla="*/ 60 h 60"/>
                <a:gd name="T8" fmla="*/ 0 w 18"/>
                <a:gd name="T9" fmla="*/ 51 h 60"/>
                <a:gd name="T10" fmla="*/ 0 w 18"/>
                <a:gd name="T11" fmla="*/ 9 h 60"/>
                <a:gd name="T12" fmla="*/ 7 w 18"/>
                <a:gd name="T13" fmla="*/ 0 h 60"/>
                <a:gd name="T14" fmla="*/ 11 w 18"/>
                <a:gd name="T15" fmla="*/ 0 h 60"/>
                <a:gd name="T16" fmla="*/ 18 w 18"/>
                <a:gd name="T17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60">
                  <a:moveTo>
                    <a:pt x="18" y="9"/>
                  </a:moveTo>
                  <a:cubicBezTo>
                    <a:pt x="18" y="51"/>
                    <a:pt x="18" y="51"/>
                    <a:pt x="18" y="51"/>
                  </a:cubicBezTo>
                  <a:cubicBezTo>
                    <a:pt x="18" y="56"/>
                    <a:pt x="15" y="60"/>
                    <a:pt x="11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3" y="60"/>
                    <a:pt x="0" y="56"/>
                    <a:pt x="0" y="5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8" y="4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7" name="Freeform 40">
              <a:extLst>
                <a:ext uri="{FF2B5EF4-FFF2-40B4-BE49-F238E27FC236}">
                  <a16:creationId xmlns:a16="http://schemas.microsoft.com/office/drawing/2014/main" id="{694B1008-A19F-464D-8CA6-B7EF88AC79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07151" y="915988"/>
              <a:ext cx="95250" cy="147638"/>
            </a:xfrm>
            <a:custGeom>
              <a:avLst/>
              <a:gdLst>
                <a:gd name="T0" fmla="*/ 41 w 41"/>
                <a:gd name="T1" fmla="*/ 20 h 64"/>
                <a:gd name="T2" fmla="*/ 41 w 41"/>
                <a:gd name="T3" fmla="*/ 45 h 64"/>
                <a:gd name="T4" fmla="*/ 22 w 41"/>
                <a:gd name="T5" fmla="*/ 64 h 64"/>
                <a:gd name="T6" fmla="*/ 19 w 41"/>
                <a:gd name="T7" fmla="*/ 64 h 64"/>
                <a:gd name="T8" fmla="*/ 0 w 41"/>
                <a:gd name="T9" fmla="*/ 45 h 64"/>
                <a:gd name="T10" fmla="*/ 0 w 41"/>
                <a:gd name="T11" fmla="*/ 20 h 64"/>
                <a:gd name="T12" fmla="*/ 19 w 41"/>
                <a:gd name="T13" fmla="*/ 0 h 64"/>
                <a:gd name="T14" fmla="*/ 22 w 41"/>
                <a:gd name="T15" fmla="*/ 0 h 64"/>
                <a:gd name="T16" fmla="*/ 41 w 41"/>
                <a:gd name="T17" fmla="*/ 20 h 64"/>
                <a:gd name="T18" fmla="*/ 29 w 41"/>
                <a:gd name="T19" fmla="*/ 39 h 64"/>
                <a:gd name="T20" fmla="*/ 29 w 41"/>
                <a:gd name="T21" fmla="*/ 25 h 64"/>
                <a:gd name="T22" fmla="*/ 21 w 41"/>
                <a:gd name="T23" fmla="*/ 14 h 64"/>
                <a:gd name="T24" fmla="*/ 20 w 41"/>
                <a:gd name="T25" fmla="*/ 14 h 64"/>
                <a:gd name="T26" fmla="*/ 12 w 41"/>
                <a:gd name="T27" fmla="*/ 25 h 64"/>
                <a:gd name="T28" fmla="*/ 12 w 41"/>
                <a:gd name="T29" fmla="*/ 39 h 64"/>
                <a:gd name="T30" fmla="*/ 20 w 41"/>
                <a:gd name="T31" fmla="*/ 50 h 64"/>
                <a:gd name="T32" fmla="*/ 21 w 41"/>
                <a:gd name="T33" fmla="*/ 50 h 64"/>
                <a:gd name="T34" fmla="*/ 29 w 41"/>
                <a:gd name="T35" fmla="*/ 3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64">
                  <a:moveTo>
                    <a:pt x="41" y="20"/>
                  </a:moveTo>
                  <a:cubicBezTo>
                    <a:pt x="41" y="45"/>
                    <a:pt x="41" y="45"/>
                    <a:pt x="41" y="45"/>
                  </a:cubicBezTo>
                  <a:cubicBezTo>
                    <a:pt x="41" y="55"/>
                    <a:pt x="32" y="64"/>
                    <a:pt x="22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9" y="64"/>
                    <a:pt x="0" y="55"/>
                    <a:pt x="0" y="4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2" y="0"/>
                    <a:pt x="41" y="9"/>
                    <a:pt x="41" y="20"/>
                  </a:cubicBezTo>
                  <a:close/>
                  <a:moveTo>
                    <a:pt x="29" y="39"/>
                  </a:moveTo>
                  <a:cubicBezTo>
                    <a:pt x="29" y="25"/>
                    <a:pt x="29" y="25"/>
                    <a:pt x="29" y="25"/>
                  </a:cubicBezTo>
                  <a:cubicBezTo>
                    <a:pt x="29" y="19"/>
                    <a:pt x="26" y="14"/>
                    <a:pt x="21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2" y="19"/>
                    <a:pt x="12" y="25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5"/>
                    <a:pt x="15" y="50"/>
                    <a:pt x="20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6" y="50"/>
                    <a:pt x="29" y="45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8" name="Freeform 41">
              <a:extLst>
                <a:ext uri="{FF2B5EF4-FFF2-40B4-BE49-F238E27FC236}">
                  <a16:creationId xmlns:a16="http://schemas.microsoft.com/office/drawing/2014/main" id="{7C0DB36A-8453-4D13-BD09-7A241BE94B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826" y="1130300"/>
              <a:ext cx="95250" cy="146050"/>
            </a:xfrm>
            <a:custGeom>
              <a:avLst/>
              <a:gdLst>
                <a:gd name="T0" fmla="*/ 41 w 41"/>
                <a:gd name="T1" fmla="*/ 19 h 63"/>
                <a:gd name="T2" fmla="*/ 41 w 41"/>
                <a:gd name="T3" fmla="*/ 44 h 63"/>
                <a:gd name="T4" fmla="*/ 21 w 41"/>
                <a:gd name="T5" fmla="*/ 63 h 63"/>
                <a:gd name="T6" fmla="*/ 19 w 41"/>
                <a:gd name="T7" fmla="*/ 63 h 63"/>
                <a:gd name="T8" fmla="*/ 0 w 41"/>
                <a:gd name="T9" fmla="*/ 44 h 63"/>
                <a:gd name="T10" fmla="*/ 0 w 41"/>
                <a:gd name="T11" fmla="*/ 19 h 63"/>
                <a:gd name="T12" fmla="*/ 19 w 41"/>
                <a:gd name="T13" fmla="*/ 0 h 63"/>
                <a:gd name="T14" fmla="*/ 21 w 41"/>
                <a:gd name="T15" fmla="*/ 0 h 63"/>
                <a:gd name="T16" fmla="*/ 41 w 41"/>
                <a:gd name="T17" fmla="*/ 19 h 63"/>
                <a:gd name="T18" fmla="*/ 29 w 41"/>
                <a:gd name="T19" fmla="*/ 38 h 63"/>
                <a:gd name="T20" fmla="*/ 29 w 41"/>
                <a:gd name="T21" fmla="*/ 24 h 63"/>
                <a:gd name="T22" fmla="*/ 21 w 41"/>
                <a:gd name="T23" fmla="*/ 14 h 63"/>
                <a:gd name="T24" fmla="*/ 20 w 41"/>
                <a:gd name="T25" fmla="*/ 14 h 63"/>
                <a:gd name="T26" fmla="*/ 12 w 41"/>
                <a:gd name="T27" fmla="*/ 24 h 63"/>
                <a:gd name="T28" fmla="*/ 12 w 41"/>
                <a:gd name="T29" fmla="*/ 38 h 63"/>
                <a:gd name="T30" fmla="*/ 20 w 41"/>
                <a:gd name="T31" fmla="*/ 49 h 63"/>
                <a:gd name="T32" fmla="*/ 21 w 41"/>
                <a:gd name="T33" fmla="*/ 49 h 63"/>
                <a:gd name="T34" fmla="*/ 29 w 41"/>
                <a:gd name="T35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63">
                  <a:moveTo>
                    <a:pt x="41" y="19"/>
                  </a:moveTo>
                  <a:cubicBezTo>
                    <a:pt x="41" y="44"/>
                    <a:pt x="41" y="44"/>
                    <a:pt x="41" y="44"/>
                  </a:cubicBezTo>
                  <a:cubicBezTo>
                    <a:pt x="41" y="54"/>
                    <a:pt x="32" y="63"/>
                    <a:pt x="21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9" y="63"/>
                    <a:pt x="0" y="54"/>
                    <a:pt x="0" y="4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0"/>
                    <a:pt x="41" y="8"/>
                    <a:pt x="41" y="19"/>
                  </a:cubicBezTo>
                  <a:close/>
                  <a:moveTo>
                    <a:pt x="29" y="38"/>
                  </a:moveTo>
                  <a:cubicBezTo>
                    <a:pt x="29" y="24"/>
                    <a:pt x="29" y="24"/>
                    <a:pt x="29" y="24"/>
                  </a:cubicBezTo>
                  <a:cubicBezTo>
                    <a:pt x="29" y="18"/>
                    <a:pt x="25" y="14"/>
                    <a:pt x="21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2" y="18"/>
                    <a:pt x="12" y="24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4"/>
                    <a:pt x="15" y="49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5" y="49"/>
                    <a:pt x="29" y="44"/>
                    <a:pt x="29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9" name="Freeform 42">
              <a:extLst>
                <a:ext uri="{FF2B5EF4-FFF2-40B4-BE49-F238E27FC236}">
                  <a16:creationId xmlns:a16="http://schemas.microsoft.com/office/drawing/2014/main" id="{B69BA1E2-8B17-4E9A-9A49-0584DD5DE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188" y="920750"/>
              <a:ext cx="44450" cy="136525"/>
            </a:xfrm>
            <a:custGeom>
              <a:avLst/>
              <a:gdLst>
                <a:gd name="T0" fmla="*/ 19 w 19"/>
                <a:gd name="T1" fmla="*/ 8 h 59"/>
                <a:gd name="T2" fmla="*/ 19 w 19"/>
                <a:gd name="T3" fmla="*/ 50 h 59"/>
                <a:gd name="T4" fmla="*/ 12 w 19"/>
                <a:gd name="T5" fmla="*/ 59 h 59"/>
                <a:gd name="T6" fmla="*/ 7 w 19"/>
                <a:gd name="T7" fmla="*/ 59 h 59"/>
                <a:gd name="T8" fmla="*/ 0 w 19"/>
                <a:gd name="T9" fmla="*/ 50 h 59"/>
                <a:gd name="T10" fmla="*/ 0 w 19"/>
                <a:gd name="T11" fmla="*/ 8 h 59"/>
                <a:gd name="T12" fmla="*/ 7 w 19"/>
                <a:gd name="T13" fmla="*/ 0 h 59"/>
                <a:gd name="T14" fmla="*/ 12 w 19"/>
                <a:gd name="T15" fmla="*/ 0 h 59"/>
                <a:gd name="T16" fmla="*/ 19 w 19"/>
                <a:gd name="T17" fmla="*/ 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9">
                  <a:moveTo>
                    <a:pt x="19" y="8"/>
                  </a:moveTo>
                  <a:cubicBezTo>
                    <a:pt x="19" y="50"/>
                    <a:pt x="19" y="50"/>
                    <a:pt x="19" y="50"/>
                  </a:cubicBezTo>
                  <a:cubicBezTo>
                    <a:pt x="19" y="55"/>
                    <a:pt x="15" y="59"/>
                    <a:pt x="12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3" y="59"/>
                    <a:pt x="0" y="55"/>
                    <a:pt x="0" y="5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9" y="4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0" name="Freeform 43">
              <a:extLst>
                <a:ext uri="{FF2B5EF4-FFF2-40B4-BE49-F238E27FC236}">
                  <a16:creationId xmlns:a16="http://schemas.microsoft.com/office/drawing/2014/main" id="{3CE012FE-AEF1-438A-BBD4-475AB94B4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276" y="1133475"/>
              <a:ext cx="41275" cy="138113"/>
            </a:xfrm>
            <a:custGeom>
              <a:avLst/>
              <a:gdLst>
                <a:gd name="T0" fmla="*/ 18 w 18"/>
                <a:gd name="T1" fmla="*/ 9 h 60"/>
                <a:gd name="T2" fmla="*/ 18 w 18"/>
                <a:gd name="T3" fmla="*/ 51 h 60"/>
                <a:gd name="T4" fmla="*/ 11 w 18"/>
                <a:gd name="T5" fmla="*/ 60 h 60"/>
                <a:gd name="T6" fmla="*/ 7 w 18"/>
                <a:gd name="T7" fmla="*/ 60 h 60"/>
                <a:gd name="T8" fmla="*/ 0 w 18"/>
                <a:gd name="T9" fmla="*/ 51 h 60"/>
                <a:gd name="T10" fmla="*/ 0 w 18"/>
                <a:gd name="T11" fmla="*/ 9 h 60"/>
                <a:gd name="T12" fmla="*/ 7 w 18"/>
                <a:gd name="T13" fmla="*/ 0 h 60"/>
                <a:gd name="T14" fmla="*/ 11 w 18"/>
                <a:gd name="T15" fmla="*/ 0 h 60"/>
                <a:gd name="T16" fmla="*/ 18 w 18"/>
                <a:gd name="T17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60">
                  <a:moveTo>
                    <a:pt x="18" y="9"/>
                  </a:moveTo>
                  <a:cubicBezTo>
                    <a:pt x="18" y="51"/>
                    <a:pt x="18" y="51"/>
                    <a:pt x="18" y="51"/>
                  </a:cubicBezTo>
                  <a:cubicBezTo>
                    <a:pt x="18" y="56"/>
                    <a:pt x="15" y="60"/>
                    <a:pt x="11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3" y="60"/>
                    <a:pt x="0" y="56"/>
                    <a:pt x="0" y="5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8" y="4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1" name="Freeform 44">
              <a:extLst>
                <a:ext uri="{FF2B5EF4-FFF2-40B4-BE49-F238E27FC236}">
                  <a16:creationId xmlns:a16="http://schemas.microsoft.com/office/drawing/2014/main" id="{A6F9735B-B01F-48FB-89C6-187116943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1" y="920750"/>
              <a:ext cx="41275" cy="138113"/>
            </a:xfrm>
            <a:custGeom>
              <a:avLst/>
              <a:gdLst>
                <a:gd name="T0" fmla="*/ 18 w 18"/>
                <a:gd name="T1" fmla="*/ 9 h 60"/>
                <a:gd name="T2" fmla="*/ 18 w 18"/>
                <a:gd name="T3" fmla="*/ 51 h 60"/>
                <a:gd name="T4" fmla="*/ 11 w 18"/>
                <a:gd name="T5" fmla="*/ 60 h 60"/>
                <a:gd name="T6" fmla="*/ 7 w 18"/>
                <a:gd name="T7" fmla="*/ 60 h 60"/>
                <a:gd name="T8" fmla="*/ 0 w 18"/>
                <a:gd name="T9" fmla="*/ 51 h 60"/>
                <a:gd name="T10" fmla="*/ 0 w 18"/>
                <a:gd name="T11" fmla="*/ 9 h 60"/>
                <a:gd name="T12" fmla="*/ 7 w 18"/>
                <a:gd name="T13" fmla="*/ 0 h 60"/>
                <a:gd name="T14" fmla="*/ 11 w 18"/>
                <a:gd name="T15" fmla="*/ 0 h 60"/>
                <a:gd name="T16" fmla="*/ 18 w 18"/>
                <a:gd name="T17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60">
                  <a:moveTo>
                    <a:pt x="18" y="9"/>
                  </a:moveTo>
                  <a:cubicBezTo>
                    <a:pt x="18" y="51"/>
                    <a:pt x="18" y="51"/>
                    <a:pt x="18" y="51"/>
                  </a:cubicBezTo>
                  <a:cubicBezTo>
                    <a:pt x="18" y="56"/>
                    <a:pt x="15" y="60"/>
                    <a:pt x="11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3" y="60"/>
                    <a:pt x="0" y="56"/>
                    <a:pt x="0" y="5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8" y="4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2" name="Freeform 45">
              <a:extLst>
                <a:ext uri="{FF2B5EF4-FFF2-40B4-BE49-F238E27FC236}">
                  <a16:creationId xmlns:a16="http://schemas.microsoft.com/office/drawing/2014/main" id="{FD4E4B78-48E2-4633-BF7C-D76C5C1155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2513" y="1130300"/>
              <a:ext cx="95250" cy="146050"/>
            </a:xfrm>
            <a:custGeom>
              <a:avLst/>
              <a:gdLst>
                <a:gd name="T0" fmla="*/ 41 w 41"/>
                <a:gd name="T1" fmla="*/ 19 h 63"/>
                <a:gd name="T2" fmla="*/ 41 w 41"/>
                <a:gd name="T3" fmla="*/ 44 h 63"/>
                <a:gd name="T4" fmla="*/ 22 w 41"/>
                <a:gd name="T5" fmla="*/ 63 h 63"/>
                <a:gd name="T6" fmla="*/ 20 w 41"/>
                <a:gd name="T7" fmla="*/ 63 h 63"/>
                <a:gd name="T8" fmla="*/ 0 w 41"/>
                <a:gd name="T9" fmla="*/ 44 h 63"/>
                <a:gd name="T10" fmla="*/ 0 w 41"/>
                <a:gd name="T11" fmla="*/ 19 h 63"/>
                <a:gd name="T12" fmla="*/ 20 w 41"/>
                <a:gd name="T13" fmla="*/ 0 h 63"/>
                <a:gd name="T14" fmla="*/ 22 w 41"/>
                <a:gd name="T15" fmla="*/ 0 h 63"/>
                <a:gd name="T16" fmla="*/ 41 w 41"/>
                <a:gd name="T17" fmla="*/ 19 h 63"/>
                <a:gd name="T18" fmla="*/ 29 w 41"/>
                <a:gd name="T19" fmla="*/ 38 h 63"/>
                <a:gd name="T20" fmla="*/ 29 w 41"/>
                <a:gd name="T21" fmla="*/ 24 h 63"/>
                <a:gd name="T22" fmla="*/ 21 w 41"/>
                <a:gd name="T23" fmla="*/ 14 h 63"/>
                <a:gd name="T24" fmla="*/ 20 w 41"/>
                <a:gd name="T25" fmla="*/ 14 h 63"/>
                <a:gd name="T26" fmla="*/ 12 w 41"/>
                <a:gd name="T27" fmla="*/ 24 h 63"/>
                <a:gd name="T28" fmla="*/ 12 w 41"/>
                <a:gd name="T29" fmla="*/ 38 h 63"/>
                <a:gd name="T30" fmla="*/ 20 w 41"/>
                <a:gd name="T31" fmla="*/ 49 h 63"/>
                <a:gd name="T32" fmla="*/ 21 w 41"/>
                <a:gd name="T33" fmla="*/ 49 h 63"/>
                <a:gd name="T34" fmla="*/ 29 w 41"/>
                <a:gd name="T35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63">
                  <a:moveTo>
                    <a:pt x="41" y="19"/>
                  </a:moveTo>
                  <a:cubicBezTo>
                    <a:pt x="41" y="44"/>
                    <a:pt x="41" y="44"/>
                    <a:pt x="41" y="44"/>
                  </a:cubicBezTo>
                  <a:cubicBezTo>
                    <a:pt x="41" y="54"/>
                    <a:pt x="32" y="63"/>
                    <a:pt x="22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9" y="63"/>
                    <a:pt x="0" y="54"/>
                    <a:pt x="0" y="4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2" y="0"/>
                    <a:pt x="41" y="8"/>
                    <a:pt x="41" y="19"/>
                  </a:cubicBezTo>
                  <a:close/>
                  <a:moveTo>
                    <a:pt x="29" y="38"/>
                  </a:moveTo>
                  <a:cubicBezTo>
                    <a:pt x="29" y="24"/>
                    <a:pt x="29" y="24"/>
                    <a:pt x="29" y="24"/>
                  </a:cubicBezTo>
                  <a:cubicBezTo>
                    <a:pt x="29" y="18"/>
                    <a:pt x="26" y="14"/>
                    <a:pt x="21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2" y="18"/>
                    <a:pt x="12" y="24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4"/>
                    <a:pt x="15" y="49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6" y="49"/>
                    <a:pt x="29" y="44"/>
                    <a:pt x="29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3" name="Freeform 46">
              <a:extLst>
                <a:ext uri="{FF2B5EF4-FFF2-40B4-BE49-F238E27FC236}">
                  <a16:creationId xmlns:a16="http://schemas.microsoft.com/office/drawing/2014/main" id="{658481D2-D7DB-4A70-940F-2AC275A4A7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7588" y="915988"/>
              <a:ext cx="95250" cy="147638"/>
            </a:xfrm>
            <a:custGeom>
              <a:avLst/>
              <a:gdLst>
                <a:gd name="T0" fmla="*/ 41 w 41"/>
                <a:gd name="T1" fmla="*/ 20 h 64"/>
                <a:gd name="T2" fmla="*/ 41 w 41"/>
                <a:gd name="T3" fmla="*/ 45 h 64"/>
                <a:gd name="T4" fmla="*/ 22 w 41"/>
                <a:gd name="T5" fmla="*/ 64 h 64"/>
                <a:gd name="T6" fmla="*/ 19 w 41"/>
                <a:gd name="T7" fmla="*/ 64 h 64"/>
                <a:gd name="T8" fmla="*/ 0 w 41"/>
                <a:gd name="T9" fmla="*/ 45 h 64"/>
                <a:gd name="T10" fmla="*/ 0 w 41"/>
                <a:gd name="T11" fmla="*/ 20 h 64"/>
                <a:gd name="T12" fmla="*/ 19 w 41"/>
                <a:gd name="T13" fmla="*/ 0 h 64"/>
                <a:gd name="T14" fmla="*/ 22 w 41"/>
                <a:gd name="T15" fmla="*/ 0 h 64"/>
                <a:gd name="T16" fmla="*/ 41 w 41"/>
                <a:gd name="T17" fmla="*/ 20 h 64"/>
                <a:gd name="T18" fmla="*/ 29 w 41"/>
                <a:gd name="T19" fmla="*/ 39 h 64"/>
                <a:gd name="T20" fmla="*/ 29 w 41"/>
                <a:gd name="T21" fmla="*/ 25 h 64"/>
                <a:gd name="T22" fmla="*/ 21 w 41"/>
                <a:gd name="T23" fmla="*/ 14 h 64"/>
                <a:gd name="T24" fmla="*/ 20 w 41"/>
                <a:gd name="T25" fmla="*/ 14 h 64"/>
                <a:gd name="T26" fmla="*/ 12 w 41"/>
                <a:gd name="T27" fmla="*/ 25 h 64"/>
                <a:gd name="T28" fmla="*/ 12 w 41"/>
                <a:gd name="T29" fmla="*/ 39 h 64"/>
                <a:gd name="T30" fmla="*/ 20 w 41"/>
                <a:gd name="T31" fmla="*/ 50 h 64"/>
                <a:gd name="T32" fmla="*/ 21 w 41"/>
                <a:gd name="T33" fmla="*/ 50 h 64"/>
                <a:gd name="T34" fmla="*/ 29 w 41"/>
                <a:gd name="T35" fmla="*/ 3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64">
                  <a:moveTo>
                    <a:pt x="41" y="20"/>
                  </a:moveTo>
                  <a:cubicBezTo>
                    <a:pt x="41" y="45"/>
                    <a:pt x="41" y="45"/>
                    <a:pt x="41" y="45"/>
                  </a:cubicBezTo>
                  <a:cubicBezTo>
                    <a:pt x="41" y="55"/>
                    <a:pt x="32" y="64"/>
                    <a:pt x="22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9" y="64"/>
                    <a:pt x="0" y="55"/>
                    <a:pt x="0" y="4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2" y="0"/>
                    <a:pt x="41" y="9"/>
                    <a:pt x="41" y="20"/>
                  </a:cubicBezTo>
                  <a:close/>
                  <a:moveTo>
                    <a:pt x="29" y="39"/>
                  </a:moveTo>
                  <a:cubicBezTo>
                    <a:pt x="29" y="25"/>
                    <a:pt x="29" y="25"/>
                    <a:pt x="29" y="25"/>
                  </a:cubicBezTo>
                  <a:cubicBezTo>
                    <a:pt x="29" y="19"/>
                    <a:pt x="26" y="14"/>
                    <a:pt x="21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2" y="19"/>
                    <a:pt x="12" y="25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5"/>
                    <a:pt x="15" y="50"/>
                    <a:pt x="20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6" y="50"/>
                    <a:pt x="29" y="45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4" name="Freeform 47">
              <a:extLst>
                <a:ext uri="{FF2B5EF4-FFF2-40B4-BE49-F238E27FC236}">
                  <a16:creationId xmlns:a16="http://schemas.microsoft.com/office/drawing/2014/main" id="{EF5BB90C-2076-43B0-A43F-0194B095C8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7101" y="1130300"/>
              <a:ext cx="93663" cy="146050"/>
            </a:xfrm>
            <a:custGeom>
              <a:avLst/>
              <a:gdLst>
                <a:gd name="T0" fmla="*/ 40 w 40"/>
                <a:gd name="T1" fmla="*/ 19 h 63"/>
                <a:gd name="T2" fmla="*/ 40 w 40"/>
                <a:gd name="T3" fmla="*/ 44 h 63"/>
                <a:gd name="T4" fmla="*/ 21 w 40"/>
                <a:gd name="T5" fmla="*/ 63 h 63"/>
                <a:gd name="T6" fmla="*/ 19 w 40"/>
                <a:gd name="T7" fmla="*/ 63 h 63"/>
                <a:gd name="T8" fmla="*/ 0 w 40"/>
                <a:gd name="T9" fmla="*/ 44 h 63"/>
                <a:gd name="T10" fmla="*/ 0 w 40"/>
                <a:gd name="T11" fmla="*/ 19 h 63"/>
                <a:gd name="T12" fmla="*/ 19 w 40"/>
                <a:gd name="T13" fmla="*/ 0 h 63"/>
                <a:gd name="T14" fmla="*/ 21 w 40"/>
                <a:gd name="T15" fmla="*/ 0 h 63"/>
                <a:gd name="T16" fmla="*/ 40 w 40"/>
                <a:gd name="T17" fmla="*/ 19 h 63"/>
                <a:gd name="T18" fmla="*/ 29 w 40"/>
                <a:gd name="T19" fmla="*/ 38 h 63"/>
                <a:gd name="T20" fmla="*/ 29 w 40"/>
                <a:gd name="T21" fmla="*/ 24 h 63"/>
                <a:gd name="T22" fmla="*/ 21 w 40"/>
                <a:gd name="T23" fmla="*/ 14 h 63"/>
                <a:gd name="T24" fmla="*/ 20 w 40"/>
                <a:gd name="T25" fmla="*/ 14 h 63"/>
                <a:gd name="T26" fmla="*/ 11 w 40"/>
                <a:gd name="T27" fmla="*/ 24 h 63"/>
                <a:gd name="T28" fmla="*/ 11 w 40"/>
                <a:gd name="T29" fmla="*/ 38 h 63"/>
                <a:gd name="T30" fmla="*/ 20 w 40"/>
                <a:gd name="T31" fmla="*/ 49 h 63"/>
                <a:gd name="T32" fmla="*/ 21 w 40"/>
                <a:gd name="T33" fmla="*/ 49 h 63"/>
                <a:gd name="T34" fmla="*/ 29 w 40"/>
                <a:gd name="T35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63">
                  <a:moveTo>
                    <a:pt x="40" y="19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40" y="54"/>
                    <a:pt x="32" y="63"/>
                    <a:pt x="21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8" y="63"/>
                    <a:pt x="0" y="54"/>
                    <a:pt x="0" y="4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0"/>
                    <a:pt x="40" y="8"/>
                    <a:pt x="40" y="19"/>
                  </a:cubicBezTo>
                  <a:close/>
                  <a:moveTo>
                    <a:pt x="29" y="38"/>
                  </a:moveTo>
                  <a:cubicBezTo>
                    <a:pt x="29" y="24"/>
                    <a:pt x="29" y="24"/>
                    <a:pt x="29" y="24"/>
                  </a:cubicBezTo>
                  <a:cubicBezTo>
                    <a:pt x="29" y="18"/>
                    <a:pt x="25" y="14"/>
                    <a:pt x="21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8"/>
                    <a:pt x="11" y="24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44"/>
                    <a:pt x="15" y="49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5" y="49"/>
                    <a:pt x="29" y="44"/>
                    <a:pt x="29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85" name="Freeform 48">
              <a:extLst>
                <a:ext uri="{FF2B5EF4-FFF2-40B4-BE49-F238E27FC236}">
                  <a16:creationId xmlns:a16="http://schemas.microsoft.com/office/drawing/2014/main" id="{D347AB7A-4EC8-46F2-8EB4-4DE2FDB8D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6626" y="920750"/>
              <a:ext cx="44450" cy="136525"/>
            </a:xfrm>
            <a:custGeom>
              <a:avLst/>
              <a:gdLst>
                <a:gd name="T0" fmla="*/ 19 w 19"/>
                <a:gd name="T1" fmla="*/ 8 h 59"/>
                <a:gd name="T2" fmla="*/ 19 w 19"/>
                <a:gd name="T3" fmla="*/ 50 h 59"/>
                <a:gd name="T4" fmla="*/ 12 w 19"/>
                <a:gd name="T5" fmla="*/ 59 h 59"/>
                <a:gd name="T6" fmla="*/ 7 w 19"/>
                <a:gd name="T7" fmla="*/ 59 h 59"/>
                <a:gd name="T8" fmla="*/ 0 w 19"/>
                <a:gd name="T9" fmla="*/ 50 h 59"/>
                <a:gd name="T10" fmla="*/ 0 w 19"/>
                <a:gd name="T11" fmla="*/ 8 h 59"/>
                <a:gd name="T12" fmla="*/ 7 w 19"/>
                <a:gd name="T13" fmla="*/ 0 h 59"/>
                <a:gd name="T14" fmla="*/ 12 w 19"/>
                <a:gd name="T15" fmla="*/ 0 h 59"/>
                <a:gd name="T16" fmla="*/ 19 w 19"/>
                <a:gd name="T17" fmla="*/ 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9">
                  <a:moveTo>
                    <a:pt x="19" y="8"/>
                  </a:moveTo>
                  <a:cubicBezTo>
                    <a:pt x="19" y="50"/>
                    <a:pt x="19" y="50"/>
                    <a:pt x="19" y="50"/>
                  </a:cubicBezTo>
                  <a:cubicBezTo>
                    <a:pt x="19" y="55"/>
                    <a:pt x="15" y="59"/>
                    <a:pt x="12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3" y="59"/>
                    <a:pt x="0" y="55"/>
                    <a:pt x="0" y="5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9" y="4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91BD1439-E41B-470B-91E4-A67BA7346763}"/>
              </a:ext>
            </a:extLst>
          </p:cNvPr>
          <p:cNvSpPr/>
          <p:nvPr/>
        </p:nvSpPr>
        <p:spPr>
          <a:xfrm>
            <a:off x="1754975" y="2941482"/>
            <a:ext cx="814267" cy="177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1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2FF5416-4BE4-4CB8-BD81-5F01296FC107}"/>
              </a:ext>
            </a:extLst>
          </p:cNvPr>
          <p:cNvSpPr/>
          <p:nvPr/>
        </p:nvSpPr>
        <p:spPr>
          <a:xfrm>
            <a:off x="1275162" y="3769667"/>
            <a:ext cx="2109911" cy="4692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4</a:t>
            </a:r>
            <a:r>
              <a:rPr lang="en-ZA" sz="1400" b="1" dirty="0">
                <a:solidFill>
                  <a:schemeClr val="tx1"/>
                </a:solidFill>
              </a:rPr>
              <a:t>. Complete </a:t>
            </a:r>
            <a:r>
              <a:rPr lang="en-ZA" sz="1400" b="1" dirty="0" err="1">
                <a:solidFill>
                  <a:schemeClr val="tx1"/>
                </a:solidFill>
              </a:rPr>
              <a:t>JnJ</a:t>
            </a:r>
            <a:r>
              <a:rPr lang="en-ZA" sz="1400" b="1" dirty="0">
                <a:solidFill>
                  <a:schemeClr val="tx1"/>
                </a:solidFill>
              </a:rPr>
              <a:t> consent process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4D1F2039-071F-47EA-A3A9-019A25E9D9A4}"/>
              </a:ext>
            </a:extLst>
          </p:cNvPr>
          <p:cNvCxnSpPr/>
          <p:nvPr/>
        </p:nvCxnSpPr>
        <p:spPr>
          <a:xfrm>
            <a:off x="2909694" y="3344115"/>
            <a:ext cx="9340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5F5D0ED-5387-4D7D-8065-DBACD032EB7B}"/>
              </a:ext>
            </a:extLst>
          </p:cNvPr>
          <p:cNvGrpSpPr/>
          <p:nvPr/>
        </p:nvGrpSpPr>
        <p:grpSpPr>
          <a:xfrm>
            <a:off x="4130549" y="3071642"/>
            <a:ext cx="814267" cy="656785"/>
            <a:chOff x="4057650" y="2192338"/>
            <a:chExt cx="1058863" cy="854075"/>
          </a:xfrm>
          <a:solidFill>
            <a:schemeClr val="tx2"/>
          </a:solidFill>
        </p:grpSpPr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659B90B3-D13D-4B0D-A73C-250BF62B1A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7650" y="2192338"/>
              <a:ext cx="457200" cy="447675"/>
            </a:xfrm>
            <a:custGeom>
              <a:avLst/>
              <a:gdLst>
                <a:gd name="T0" fmla="*/ 15 w 164"/>
                <a:gd name="T1" fmla="*/ 110 h 161"/>
                <a:gd name="T2" fmla="*/ 150 w 164"/>
                <a:gd name="T3" fmla="*/ 110 h 161"/>
                <a:gd name="T4" fmla="*/ 162 w 164"/>
                <a:gd name="T5" fmla="*/ 98 h 161"/>
                <a:gd name="T6" fmla="*/ 162 w 164"/>
                <a:gd name="T7" fmla="*/ 12 h 161"/>
                <a:gd name="T8" fmla="*/ 150 w 164"/>
                <a:gd name="T9" fmla="*/ 0 h 161"/>
                <a:gd name="T10" fmla="*/ 15 w 164"/>
                <a:gd name="T11" fmla="*/ 0 h 161"/>
                <a:gd name="T12" fmla="*/ 3 w 164"/>
                <a:gd name="T13" fmla="*/ 12 h 161"/>
                <a:gd name="T14" fmla="*/ 3 w 164"/>
                <a:gd name="T15" fmla="*/ 98 h 161"/>
                <a:gd name="T16" fmla="*/ 15 w 164"/>
                <a:gd name="T17" fmla="*/ 110 h 161"/>
                <a:gd name="T18" fmla="*/ 16 w 164"/>
                <a:gd name="T19" fmla="*/ 18 h 161"/>
                <a:gd name="T20" fmla="*/ 21 w 164"/>
                <a:gd name="T21" fmla="*/ 13 h 161"/>
                <a:gd name="T22" fmla="*/ 143 w 164"/>
                <a:gd name="T23" fmla="*/ 13 h 161"/>
                <a:gd name="T24" fmla="*/ 148 w 164"/>
                <a:gd name="T25" fmla="*/ 18 h 161"/>
                <a:gd name="T26" fmla="*/ 148 w 164"/>
                <a:gd name="T27" fmla="*/ 89 h 161"/>
                <a:gd name="T28" fmla="*/ 143 w 164"/>
                <a:gd name="T29" fmla="*/ 95 h 161"/>
                <a:gd name="T30" fmla="*/ 21 w 164"/>
                <a:gd name="T31" fmla="*/ 95 h 161"/>
                <a:gd name="T32" fmla="*/ 16 w 164"/>
                <a:gd name="T33" fmla="*/ 89 h 161"/>
                <a:gd name="T34" fmla="*/ 16 w 164"/>
                <a:gd name="T35" fmla="*/ 18 h 161"/>
                <a:gd name="T36" fmla="*/ 143 w 164"/>
                <a:gd name="T37" fmla="*/ 118 h 161"/>
                <a:gd name="T38" fmla="*/ 22 w 164"/>
                <a:gd name="T39" fmla="*/ 118 h 161"/>
                <a:gd name="T40" fmla="*/ 0 w 164"/>
                <a:gd name="T41" fmla="*/ 136 h 161"/>
                <a:gd name="T42" fmla="*/ 0 w 164"/>
                <a:gd name="T43" fmla="*/ 143 h 161"/>
                <a:gd name="T44" fmla="*/ 22 w 164"/>
                <a:gd name="T45" fmla="*/ 161 h 161"/>
                <a:gd name="T46" fmla="*/ 143 w 164"/>
                <a:gd name="T47" fmla="*/ 161 h 161"/>
                <a:gd name="T48" fmla="*/ 164 w 164"/>
                <a:gd name="T49" fmla="*/ 143 h 161"/>
                <a:gd name="T50" fmla="*/ 164 w 164"/>
                <a:gd name="T51" fmla="*/ 136 h 161"/>
                <a:gd name="T52" fmla="*/ 143 w 164"/>
                <a:gd name="T53" fmla="*/ 118 h 161"/>
                <a:gd name="T54" fmla="*/ 138 w 164"/>
                <a:gd name="T55" fmla="*/ 148 h 161"/>
                <a:gd name="T56" fmla="*/ 129 w 164"/>
                <a:gd name="T57" fmla="*/ 139 h 161"/>
                <a:gd name="T58" fmla="*/ 138 w 164"/>
                <a:gd name="T59" fmla="*/ 130 h 161"/>
                <a:gd name="T60" fmla="*/ 147 w 164"/>
                <a:gd name="T61" fmla="*/ 139 h 161"/>
                <a:gd name="T62" fmla="*/ 138 w 164"/>
                <a:gd name="T63" fmla="*/ 14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61">
                  <a:moveTo>
                    <a:pt x="15" y="110"/>
                  </a:moveTo>
                  <a:cubicBezTo>
                    <a:pt x="150" y="110"/>
                    <a:pt x="150" y="110"/>
                    <a:pt x="150" y="110"/>
                  </a:cubicBezTo>
                  <a:cubicBezTo>
                    <a:pt x="157" y="110"/>
                    <a:pt x="162" y="104"/>
                    <a:pt x="162" y="98"/>
                  </a:cubicBezTo>
                  <a:cubicBezTo>
                    <a:pt x="162" y="12"/>
                    <a:pt x="162" y="12"/>
                    <a:pt x="162" y="12"/>
                  </a:cubicBezTo>
                  <a:cubicBezTo>
                    <a:pt x="162" y="5"/>
                    <a:pt x="157" y="0"/>
                    <a:pt x="15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8" y="0"/>
                    <a:pt x="3" y="5"/>
                    <a:pt x="3" y="12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104"/>
                    <a:pt x="8" y="110"/>
                    <a:pt x="15" y="110"/>
                  </a:cubicBezTo>
                  <a:close/>
                  <a:moveTo>
                    <a:pt x="16" y="18"/>
                  </a:moveTo>
                  <a:cubicBezTo>
                    <a:pt x="16" y="16"/>
                    <a:pt x="19" y="13"/>
                    <a:pt x="21" y="13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5" y="13"/>
                    <a:pt x="148" y="16"/>
                    <a:pt x="148" y="18"/>
                  </a:cubicBezTo>
                  <a:cubicBezTo>
                    <a:pt x="148" y="89"/>
                    <a:pt x="148" y="89"/>
                    <a:pt x="148" y="89"/>
                  </a:cubicBezTo>
                  <a:cubicBezTo>
                    <a:pt x="148" y="92"/>
                    <a:pt x="145" y="95"/>
                    <a:pt x="143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19" y="95"/>
                    <a:pt x="16" y="92"/>
                    <a:pt x="16" y="89"/>
                  </a:cubicBezTo>
                  <a:lnTo>
                    <a:pt x="16" y="18"/>
                  </a:lnTo>
                  <a:close/>
                  <a:moveTo>
                    <a:pt x="143" y="118"/>
                  </a:moveTo>
                  <a:cubicBezTo>
                    <a:pt x="22" y="118"/>
                    <a:pt x="22" y="118"/>
                    <a:pt x="22" y="118"/>
                  </a:cubicBezTo>
                  <a:cubicBezTo>
                    <a:pt x="10" y="118"/>
                    <a:pt x="0" y="126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53"/>
                    <a:pt x="10" y="161"/>
                    <a:pt x="22" y="161"/>
                  </a:cubicBezTo>
                  <a:cubicBezTo>
                    <a:pt x="143" y="161"/>
                    <a:pt x="143" y="161"/>
                    <a:pt x="143" y="161"/>
                  </a:cubicBezTo>
                  <a:cubicBezTo>
                    <a:pt x="155" y="161"/>
                    <a:pt x="164" y="153"/>
                    <a:pt x="164" y="143"/>
                  </a:cubicBezTo>
                  <a:cubicBezTo>
                    <a:pt x="164" y="136"/>
                    <a:pt x="164" y="136"/>
                    <a:pt x="164" y="136"/>
                  </a:cubicBezTo>
                  <a:cubicBezTo>
                    <a:pt x="164" y="126"/>
                    <a:pt x="155" y="118"/>
                    <a:pt x="143" y="118"/>
                  </a:cubicBezTo>
                  <a:close/>
                  <a:moveTo>
                    <a:pt x="138" y="148"/>
                  </a:moveTo>
                  <a:cubicBezTo>
                    <a:pt x="133" y="148"/>
                    <a:pt x="129" y="144"/>
                    <a:pt x="129" y="139"/>
                  </a:cubicBezTo>
                  <a:cubicBezTo>
                    <a:pt x="129" y="134"/>
                    <a:pt x="133" y="130"/>
                    <a:pt x="138" y="130"/>
                  </a:cubicBezTo>
                  <a:cubicBezTo>
                    <a:pt x="143" y="130"/>
                    <a:pt x="147" y="134"/>
                    <a:pt x="147" y="139"/>
                  </a:cubicBezTo>
                  <a:cubicBezTo>
                    <a:pt x="147" y="144"/>
                    <a:pt x="143" y="148"/>
                    <a:pt x="138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C1881537-21C5-47C1-B6F7-7C63CB1F1F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0850" y="2695576"/>
              <a:ext cx="338138" cy="331788"/>
            </a:xfrm>
            <a:custGeom>
              <a:avLst/>
              <a:gdLst>
                <a:gd name="T0" fmla="*/ 108 w 121"/>
                <a:gd name="T1" fmla="*/ 93 h 119"/>
                <a:gd name="T2" fmla="*/ 95 w 121"/>
                <a:gd name="T3" fmla="*/ 106 h 119"/>
                <a:gd name="T4" fmla="*/ 108 w 121"/>
                <a:gd name="T5" fmla="*/ 119 h 119"/>
                <a:gd name="T6" fmla="*/ 121 w 121"/>
                <a:gd name="T7" fmla="*/ 106 h 119"/>
                <a:gd name="T8" fmla="*/ 108 w 121"/>
                <a:gd name="T9" fmla="*/ 93 h 119"/>
                <a:gd name="T10" fmla="*/ 61 w 121"/>
                <a:gd name="T11" fmla="*/ 93 h 119"/>
                <a:gd name="T12" fmla="*/ 48 w 121"/>
                <a:gd name="T13" fmla="*/ 106 h 119"/>
                <a:gd name="T14" fmla="*/ 61 w 121"/>
                <a:gd name="T15" fmla="*/ 119 h 119"/>
                <a:gd name="T16" fmla="*/ 74 w 121"/>
                <a:gd name="T17" fmla="*/ 106 h 119"/>
                <a:gd name="T18" fmla="*/ 61 w 121"/>
                <a:gd name="T19" fmla="*/ 93 h 119"/>
                <a:gd name="T20" fmla="*/ 13 w 121"/>
                <a:gd name="T21" fmla="*/ 93 h 119"/>
                <a:gd name="T22" fmla="*/ 0 w 121"/>
                <a:gd name="T23" fmla="*/ 106 h 119"/>
                <a:gd name="T24" fmla="*/ 13 w 121"/>
                <a:gd name="T25" fmla="*/ 119 h 119"/>
                <a:gd name="T26" fmla="*/ 26 w 121"/>
                <a:gd name="T27" fmla="*/ 106 h 119"/>
                <a:gd name="T28" fmla="*/ 13 w 121"/>
                <a:gd name="T29" fmla="*/ 93 h 119"/>
                <a:gd name="T30" fmla="*/ 13 w 121"/>
                <a:gd name="T31" fmla="*/ 26 h 119"/>
                <a:gd name="T32" fmla="*/ 26 w 121"/>
                <a:gd name="T33" fmla="*/ 13 h 119"/>
                <a:gd name="T34" fmla="*/ 13 w 121"/>
                <a:gd name="T35" fmla="*/ 0 h 119"/>
                <a:gd name="T36" fmla="*/ 0 w 121"/>
                <a:gd name="T37" fmla="*/ 13 h 119"/>
                <a:gd name="T38" fmla="*/ 13 w 121"/>
                <a:gd name="T39" fmla="*/ 26 h 119"/>
                <a:gd name="T40" fmla="*/ 13 w 121"/>
                <a:gd name="T41" fmla="*/ 73 h 119"/>
                <a:gd name="T42" fmla="*/ 26 w 121"/>
                <a:gd name="T43" fmla="*/ 60 h 119"/>
                <a:gd name="T44" fmla="*/ 13 w 121"/>
                <a:gd name="T45" fmla="*/ 47 h 119"/>
                <a:gd name="T46" fmla="*/ 0 w 121"/>
                <a:gd name="T47" fmla="*/ 60 h 119"/>
                <a:gd name="T48" fmla="*/ 13 w 121"/>
                <a:gd name="T49" fmla="*/ 7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1" h="119">
                  <a:moveTo>
                    <a:pt x="108" y="93"/>
                  </a:moveTo>
                  <a:cubicBezTo>
                    <a:pt x="101" y="93"/>
                    <a:pt x="95" y="99"/>
                    <a:pt x="95" y="106"/>
                  </a:cubicBezTo>
                  <a:cubicBezTo>
                    <a:pt x="95" y="114"/>
                    <a:pt x="101" y="119"/>
                    <a:pt x="108" y="119"/>
                  </a:cubicBezTo>
                  <a:cubicBezTo>
                    <a:pt x="115" y="119"/>
                    <a:pt x="121" y="114"/>
                    <a:pt x="121" y="106"/>
                  </a:cubicBezTo>
                  <a:cubicBezTo>
                    <a:pt x="121" y="99"/>
                    <a:pt x="115" y="93"/>
                    <a:pt x="108" y="93"/>
                  </a:cubicBezTo>
                  <a:close/>
                  <a:moveTo>
                    <a:pt x="61" y="93"/>
                  </a:moveTo>
                  <a:cubicBezTo>
                    <a:pt x="54" y="93"/>
                    <a:pt x="48" y="99"/>
                    <a:pt x="48" y="106"/>
                  </a:cubicBezTo>
                  <a:cubicBezTo>
                    <a:pt x="48" y="114"/>
                    <a:pt x="54" y="119"/>
                    <a:pt x="61" y="119"/>
                  </a:cubicBezTo>
                  <a:cubicBezTo>
                    <a:pt x="68" y="119"/>
                    <a:pt x="74" y="114"/>
                    <a:pt x="74" y="106"/>
                  </a:cubicBezTo>
                  <a:cubicBezTo>
                    <a:pt x="74" y="99"/>
                    <a:pt x="68" y="93"/>
                    <a:pt x="61" y="93"/>
                  </a:cubicBezTo>
                  <a:close/>
                  <a:moveTo>
                    <a:pt x="13" y="93"/>
                  </a:moveTo>
                  <a:cubicBezTo>
                    <a:pt x="6" y="93"/>
                    <a:pt x="0" y="99"/>
                    <a:pt x="0" y="106"/>
                  </a:cubicBezTo>
                  <a:cubicBezTo>
                    <a:pt x="0" y="114"/>
                    <a:pt x="6" y="119"/>
                    <a:pt x="13" y="119"/>
                  </a:cubicBezTo>
                  <a:cubicBezTo>
                    <a:pt x="20" y="119"/>
                    <a:pt x="26" y="114"/>
                    <a:pt x="26" y="106"/>
                  </a:cubicBezTo>
                  <a:cubicBezTo>
                    <a:pt x="26" y="99"/>
                    <a:pt x="20" y="93"/>
                    <a:pt x="13" y="93"/>
                  </a:cubicBezTo>
                  <a:close/>
                  <a:moveTo>
                    <a:pt x="13" y="26"/>
                  </a:moveTo>
                  <a:cubicBezTo>
                    <a:pt x="20" y="26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lose/>
                  <a:moveTo>
                    <a:pt x="13" y="73"/>
                  </a:moveTo>
                  <a:cubicBezTo>
                    <a:pt x="20" y="73"/>
                    <a:pt x="26" y="68"/>
                    <a:pt x="26" y="60"/>
                  </a:cubicBezTo>
                  <a:cubicBezTo>
                    <a:pt x="26" y="53"/>
                    <a:pt x="20" y="47"/>
                    <a:pt x="13" y="47"/>
                  </a:cubicBezTo>
                  <a:cubicBezTo>
                    <a:pt x="6" y="47"/>
                    <a:pt x="0" y="53"/>
                    <a:pt x="0" y="60"/>
                  </a:cubicBezTo>
                  <a:cubicBezTo>
                    <a:pt x="0" y="68"/>
                    <a:pt x="6" y="73"/>
                    <a:pt x="13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D49BE00-E69A-447E-AC73-9E17348AED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7725" y="2598738"/>
              <a:ext cx="458788" cy="447675"/>
            </a:xfrm>
            <a:custGeom>
              <a:avLst/>
              <a:gdLst>
                <a:gd name="T0" fmla="*/ 15 w 165"/>
                <a:gd name="T1" fmla="*/ 110 h 161"/>
                <a:gd name="T2" fmla="*/ 151 w 165"/>
                <a:gd name="T3" fmla="*/ 110 h 161"/>
                <a:gd name="T4" fmla="*/ 163 w 165"/>
                <a:gd name="T5" fmla="*/ 98 h 161"/>
                <a:gd name="T6" fmla="*/ 163 w 165"/>
                <a:gd name="T7" fmla="*/ 12 h 161"/>
                <a:gd name="T8" fmla="*/ 151 w 165"/>
                <a:gd name="T9" fmla="*/ 0 h 161"/>
                <a:gd name="T10" fmla="*/ 15 w 165"/>
                <a:gd name="T11" fmla="*/ 0 h 161"/>
                <a:gd name="T12" fmla="*/ 3 w 165"/>
                <a:gd name="T13" fmla="*/ 12 h 161"/>
                <a:gd name="T14" fmla="*/ 3 w 165"/>
                <a:gd name="T15" fmla="*/ 98 h 161"/>
                <a:gd name="T16" fmla="*/ 15 w 165"/>
                <a:gd name="T17" fmla="*/ 110 h 161"/>
                <a:gd name="T18" fmla="*/ 16 w 165"/>
                <a:gd name="T19" fmla="*/ 19 h 161"/>
                <a:gd name="T20" fmla="*/ 22 w 165"/>
                <a:gd name="T21" fmla="*/ 13 h 161"/>
                <a:gd name="T22" fmla="*/ 143 w 165"/>
                <a:gd name="T23" fmla="*/ 13 h 161"/>
                <a:gd name="T24" fmla="*/ 148 w 165"/>
                <a:gd name="T25" fmla="*/ 19 h 161"/>
                <a:gd name="T26" fmla="*/ 148 w 165"/>
                <a:gd name="T27" fmla="*/ 90 h 161"/>
                <a:gd name="T28" fmla="*/ 143 w 165"/>
                <a:gd name="T29" fmla="*/ 95 h 161"/>
                <a:gd name="T30" fmla="*/ 22 w 165"/>
                <a:gd name="T31" fmla="*/ 95 h 161"/>
                <a:gd name="T32" fmla="*/ 16 w 165"/>
                <a:gd name="T33" fmla="*/ 90 h 161"/>
                <a:gd name="T34" fmla="*/ 16 w 165"/>
                <a:gd name="T35" fmla="*/ 19 h 161"/>
                <a:gd name="T36" fmla="*/ 143 w 165"/>
                <a:gd name="T37" fmla="*/ 118 h 161"/>
                <a:gd name="T38" fmla="*/ 22 w 165"/>
                <a:gd name="T39" fmla="*/ 118 h 161"/>
                <a:gd name="T40" fmla="*/ 0 w 165"/>
                <a:gd name="T41" fmla="*/ 136 h 161"/>
                <a:gd name="T42" fmla="*/ 0 w 165"/>
                <a:gd name="T43" fmla="*/ 143 h 161"/>
                <a:gd name="T44" fmla="*/ 22 w 165"/>
                <a:gd name="T45" fmla="*/ 161 h 161"/>
                <a:gd name="T46" fmla="*/ 143 w 165"/>
                <a:gd name="T47" fmla="*/ 161 h 161"/>
                <a:gd name="T48" fmla="*/ 165 w 165"/>
                <a:gd name="T49" fmla="*/ 143 h 161"/>
                <a:gd name="T50" fmla="*/ 165 w 165"/>
                <a:gd name="T51" fmla="*/ 136 h 161"/>
                <a:gd name="T52" fmla="*/ 143 w 165"/>
                <a:gd name="T53" fmla="*/ 118 h 161"/>
                <a:gd name="T54" fmla="*/ 138 w 165"/>
                <a:gd name="T55" fmla="*/ 148 h 161"/>
                <a:gd name="T56" fmla="*/ 130 w 165"/>
                <a:gd name="T57" fmla="*/ 139 h 161"/>
                <a:gd name="T58" fmla="*/ 138 w 165"/>
                <a:gd name="T59" fmla="*/ 130 h 161"/>
                <a:gd name="T60" fmla="*/ 147 w 165"/>
                <a:gd name="T61" fmla="*/ 139 h 161"/>
                <a:gd name="T62" fmla="*/ 138 w 165"/>
                <a:gd name="T63" fmla="*/ 14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161">
                  <a:moveTo>
                    <a:pt x="15" y="110"/>
                  </a:moveTo>
                  <a:cubicBezTo>
                    <a:pt x="151" y="110"/>
                    <a:pt x="151" y="110"/>
                    <a:pt x="151" y="110"/>
                  </a:cubicBezTo>
                  <a:cubicBezTo>
                    <a:pt x="157" y="110"/>
                    <a:pt x="163" y="104"/>
                    <a:pt x="163" y="98"/>
                  </a:cubicBezTo>
                  <a:cubicBezTo>
                    <a:pt x="163" y="12"/>
                    <a:pt x="163" y="12"/>
                    <a:pt x="163" y="12"/>
                  </a:cubicBezTo>
                  <a:cubicBezTo>
                    <a:pt x="163" y="6"/>
                    <a:pt x="157" y="0"/>
                    <a:pt x="15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8" y="0"/>
                    <a:pt x="3" y="6"/>
                    <a:pt x="3" y="12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104"/>
                    <a:pt x="8" y="110"/>
                    <a:pt x="15" y="110"/>
                  </a:cubicBezTo>
                  <a:close/>
                  <a:moveTo>
                    <a:pt x="16" y="19"/>
                  </a:moveTo>
                  <a:cubicBezTo>
                    <a:pt x="16" y="16"/>
                    <a:pt x="19" y="13"/>
                    <a:pt x="22" y="13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5" y="13"/>
                    <a:pt x="148" y="16"/>
                    <a:pt x="148" y="19"/>
                  </a:cubicBezTo>
                  <a:cubicBezTo>
                    <a:pt x="148" y="90"/>
                    <a:pt x="148" y="90"/>
                    <a:pt x="148" y="90"/>
                  </a:cubicBezTo>
                  <a:cubicBezTo>
                    <a:pt x="148" y="93"/>
                    <a:pt x="145" y="95"/>
                    <a:pt x="143" y="95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19" y="95"/>
                    <a:pt x="16" y="93"/>
                    <a:pt x="16" y="90"/>
                  </a:cubicBezTo>
                  <a:lnTo>
                    <a:pt x="16" y="19"/>
                  </a:lnTo>
                  <a:close/>
                  <a:moveTo>
                    <a:pt x="143" y="118"/>
                  </a:moveTo>
                  <a:cubicBezTo>
                    <a:pt x="22" y="118"/>
                    <a:pt x="22" y="118"/>
                    <a:pt x="22" y="118"/>
                  </a:cubicBezTo>
                  <a:cubicBezTo>
                    <a:pt x="10" y="118"/>
                    <a:pt x="0" y="126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53"/>
                    <a:pt x="10" y="161"/>
                    <a:pt x="22" y="161"/>
                  </a:cubicBezTo>
                  <a:cubicBezTo>
                    <a:pt x="143" y="161"/>
                    <a:pt x="143" y="161"/>
                    <a:pt x="143" y="161"/>
                  </a:cubicBezTo>
                  <a:cubicBezTo>
                    <a:pt x="155" y="161"/>
                    <a:pt x="165" y="153"/>
                    <a:pt x="165" y="143"/>
                  </a:cubicBezTo>
                  <a:cubicBezTo>
                    <a:pt x="165" y="136"/>
                    <a:pt x="165" y="136"/>
                    <a:pt x="165" y="136"/>
                  </a:cubicBezTo>
                  <a:cubicBezTo>
                    <a:pt x="165" y="126"/>
                    <a:pt x="155" y="118"/>
                    <a:pt x="143" y="118"/>
                  </a:cubicBezTo>
                  <a:close/>
                  <a:moveTo>
                    <a:pt x="138" y="148"/>
                  </a:moveTo>
                  <a:cubicBezTo>
                    <a:pt x="133" y="148"/>
                    <a:pt x="130" y="144"/>
                    <a:pt x="130" y="139"/>
                  </a:cubicBezTo>
                  <a:cubicBezTo>
                    <a:pt x="130" y="134"/>
                    <a:pt x="133" y="130"/>
                    <a:pt x="138" y="130"/>
                  </a:cubicBezTo>
                  <a:cubicBezTo>
                    <a:pt x="143" y="130"/>
                    <a:pt x="147" y="134"/>
                    <a:pt x="147" y="139"/>
                  </a:cubicBezTo>
                  <a:cubicBezTo>
                    <a:pt x="147" y="144"/>
                    <a:pt x="143" y="148"/>
                    <a:pt x="138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0BC857FF-5F51-4A60-AF99-0335A7E55B90}"/>
              </a:ext>
            </a:extLst>
          </p:cNvPr>
          <p:cNvSpPr/>
          <p:nvPr/>
        </p:nvSpPr>
        <p:spPr>
          <a:xfrm>
            <a:off x="3560779" y="3851439"/>
            <a:ext cx="2109911" cy="4692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>
                <a:solidFill>
                  <a:schemeClr val="tx1"/>
                </a:solidFill>
              </a:rPr>
              <a:t>5. Voucher issued</a:t>
            </a:r>
          </a:p>
        </p:txBody>
      </p:sp>
      <p:sp>
        <p:nvSpPr>
          <p:cNvPr id="126" name="Speech Bubble: Rectangle 125">
            <a:extLst>
              <a:ext uri="{FF2B5EF4-FFF2-40B4-BE49-F238E27FC236}">
                <a16:creationId xmlns:a16="http://schemas.microsoft.com/office/drawing/2014/main" id="{3D1BB78B-DE13-4738-A13F-04E2C584446C}"/>
              </a:ext>
            </a:extLst>
          </p:cNvPr>
          <p:cNvSpPr/>
          <p:nvPr/>
        </p:nvSpPr>
        <p:spPr>
          <a:xfrm>
            <a:off x="5445545" y="3213907"/>
            <a:ext cx="1834708" cy="394021"/>
          </a:xfrm>
          <a:prstGeom prst="wedgeRectCallout">
            <a:avLst>
              <a:gd name="adj1" fmla="val -59430"/>
              <a:gd name="adj2" fmla="val 8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Refer </a:t>
            </a:r>
            <a:r>
              <a:rPr lang="en-ZA" sz="1200" b="1" dirty="0" err="1">
                <a:solidFill>
                  <a:schemeClr val="tx1"/>
                </a:solidFill>
              </a:rPr>
              <a:t>JnJ</a:t>
            </a:r>
            <a:r>
              <a:rPr lang="en-ZA" sz="1200" b="1" dirty="0">
                <a:solidFill>
                  <a:schemeClr val="tx1"/>
                </a:solidFill>
              </a:rPr>
              <a:t> consent module for detail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7C83E006-DFBE-46E0-9BF9-6DCB6DDB8EF8}"/>
              </a:ext>
            </a:extLst>
          </p:cNvPr>
          <p:cNvCxnSpPr/>
          <p:nvPr/>
        </p:nvCxnSpPr>
        <p:spPr>
          <a:xfrm>
            <a:off x="292571" y="4179276"/>
            <a:ext cx="1149879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4611AFEA-7239-4BBF-ACC0-A254A3EC57FB}"/>
              </a:ext>
            </a:extLst>
          </p:cNvPr>
          <p:cNvCxnSpPr>
            <a:cxnSpLocks/>
            <a:stCxn id="99" idx="2"/>
            <a:endCxn id="130" idx="0"/>
          </p:cNvCxnSpPr>
          <p:nvPr/>
        </p:nvCxnSpPr>
        <p:spPr>
          <a:xfrm rot="5400000">
            <a:off x="3386924" y="3190030"/>
            <a:ext cx="98170" cy="235945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62AB625-BEF4-4D27-A3A6-B9C451738345}"/>
              </a:ext>
            </a:extLst>
          </p:cNvPr>
          <p:cNvSpPr/>
          <p:nvPr/>
        </p:nvSpPr>
        <p:spPr>
          <a:xfrm>
            <a:off x="1849149" y="4418841"/>
            <a:ext cx="814267" cy="177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1" dirty="0"/>
          </a:p>
        </p:txBody>
      </p:sp>
      <p:sp>
        <p:nvSpPr>
          <p:cNvPr id="53" name="Speech Bubble: Rectangle 52">
            <a:extLst>
              <a:ext uri="{FF2B5EF4-FFF2-40B4-BE49-F238E27FC236}">
                <a16:creationId xmlns:a16="http://schemas.microsoft.com/office/drawing/2014/main" id="{0E2BDC04-25D2-4766-A265-571521C6D083}"/>
              </a:ext>
            </a:extLst>
          </p:cNvPr>
          <p:cNvSpPr/>
          <p:nvPr/>
        </p:nvSpPr>
        <p:spPr>
          <a:xfrm>
            <a:off x="8388403" y="3717392"/>
            <a:ext cx="3225556" cy="746873"/>
          </a:xfrm>
          <a:prstGeom prst="wedgeRectCallout">
            <a:avLst>
              <a:gd name="adj1" fmla="val 14529"/>
              <a:gd name="adj2" fmla="val 67034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Record the Vaccination Code from the Vaccinee SMS</a:t>
            </a:r>
          </a:p>
          <a:p>
            <a:pPr algn="ctr"/>
            <a:r>
              <a:rPr lang="en-GB" sz="1100" dirty="0">
                <a:solidFill>
                  <a:schemeClr val="tx1"/>
                </a:solidFill>
              </a:rPr>
              <a:t>receive a message that they  received the 1</a:t>
            </a:r>
            <a:r>
              <a:rPr lang="en-GB" sz="1100" baseline="30000" dirty="0">
                <a:solidFill>
                  <a:schemeClr val="tx1"/>
                </a:solidFill>
              </a:rPr>
              <a:t>st</a:t>
            </a:r>
            <a:r>
              <a:rPr lang="en-GB" sz="1100" dirty="0">
                <a:solidFill>
                  <a:schemeClr val="tx1"/>
                </a:solidFill>
              </a:rPr>
              <a:t> dose of the Vaccine and schedules the dose for the 2</a:t>
            </a:r>
            <a:r>
              <a:rPr lang="en-GB" sz="1100" baseline="30000" dirty="0">
                <a:solidFill>
                  <a:schemeClr val="tx1"/>
                </a:solidFill>
              </a:rPr>
              <a:t>nd</a:t>
            </a:r>
            <a:r>
              <a:rPr lang="en-GB" sz="1100" dirty="0">
                <a:solidFill>
                  <a:schemeClr val="tx1"/>
                </a:solidFill>
              </a:rPr>
              <a:t> dose appointment</a:t>
            </a:r>
            <a:endParaRPr lang="en-ZA" sz="1100" b="1" dirty="0">
              <a:solidFill>
                <a:schemeClr val="tx1"/>
              </a:solidFill>
            </a:endParaRPr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id="{46F57B23-4076-4B04-9DEC-F6E57390D535}"/>
              </a:ext>
            </a:extLst>
          </p:cNvPr>
          <p:cNvSpPr txBox="1">
            <a:spLocks/>
          </p:cNvSpPr>
          <p:nvPr/>
        </p:nvSpPr>
        <p:spPr>
          <a:xfrm>
            <a:off x="159774" y="132641"/>
            <a:ext cx="11842583" cy="664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u="sng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3600" u="none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1192731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F728-A157-4621-8C7B-5691C447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Sisonke e-Consent Benefits and Successes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CB30-AA0F-4395-8267-349E8F049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Rapid large-scale recruitment and enrollment: ~496 424 HCWs in 3 months</a:t>
            </a:r>
          </a:p>
          <a:p>
            <a:r>
              <a:rPr lang="en-US" dirty="0"/>
              <a:t>Cost-benefit: </a:t>
            </a:r>
          </a:p>
          <a:p>
            <a:pPr lvl="1"/>
            <a:r>
              <a:rPr lang="en-US" dirty="0"/>
              <a:t>HUMAN RESOURCES </a:t>
            </a:r>
          </a:p>
          <a:p>
            <a:pPr lvl="1"/>
            <a:r>
              <a:rPr lang="en-US" dirty="0"/>
              <a:t>Time</a:t>
            </a:r>
          </a:p>
          <a:p>
            <a:pPr lvl="1"/>
            <a:r>
              <a:rPr lang="en-US" dirty="0"/>
              <a:t>Administration Cost – printing, physical storage of records</a:t>
            </a:r>
          </a:p>
          <a:p>
            <a:r>
              <a:rPr lang="en-US" dirty="0"/>
              <a:t>Platform was provided by the National Department of Health </a:t>
            </a:r>
          </a:p>
          <a:p>
            <a:pPr lvl="1"/>
            <a:r>
              <a:rPr lang="en-US" dirty="0"/>
              <a:t>Expertise</a:t>
            </a:r>
          </a:p>
          <a:p>
            <a:pPr lvl="1"/>
            <a:r>
              <a:rPr lang="en-US" dirty="0"/>
              <a:t>Technical support</a:t>
            </a:r>
          </a:p>
          <a:p>
            <a:pPr lvl="1"/>
            <a:endParaRPr lang="en-US" dirty="0"/>
          </a:p>
          <a:p>
            <a:pPr marL="914389" lvl="1" indent="-457200">
              <a:buFont typeface="+mj-lt"/>
              <a:buAutoNum type="arabicPeriod"/>
            </a:pPr>
            <a:endParaRPr lang="en-US" dirty="0"/>
          </a:p>
          <a:p>
            <a:pPr marL="914389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788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F728-A157-4621-8C7B-5691C447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Sisonke e-Consent Challenges and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CB30-AA0F-4395-8267-349E8F049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66799"/>
            <a:ext cx="11125200" cy="5188227"/>
          </a:xfrm>
        </p:spPr>
        <p:txBody>
          <a:bodyPr>
            <a:normAutofit fontScale="47500" lnSpcReduction="20000"/>
          </a:bodyPr>
          <a:lstStyle/>
          <a:p>
            <a:r>
              <a:rPr lang="en-US" sz="3600" dirty="0"/>
              <a:t>We overestimated technical capabilities of HCWs</a:t>
            </a:r>
          </a:p>
          <a:p>
            <a:endParaRPr lang="en-US" sz="3600" dirty="0"/>
          </a:p>
          <a:p>
            <a:r>
              <a:rPr lang="en-US" sz="3600" dirty="0"/>
              <a:t>Resource or other constraint of HCWs</a:t>
            </a:r>
          </a:p>
          <a:p>
            <a:pPr lvl="1"/>
            <a:r>
              <a:rPr lang="en-US" sz="3300" dirty="0"/>
              <a:t>Technical knowledge</a:t>
            </a:r>
          </a:p>
          <a:p>
            <a:pPr lvl="1"/>
            <a:r>
              <a:rPr lang="en-US" sz="3300" dirty="0"/>
              <a:t>Data/Wi-Fi availability</a:t>
            </a:r>
          </a:p>
          <a:p>
            <a:pPr lvl="1"/>
            <a:r>
              <a:rPr lang="en-US" sz="3300" dirty="0"/>
              <a:t>Smartphone access </a:t>
            </a:r>
          </a:p>
          <a:p>
            <a:pPr lvl="1"/>
            <a:r>
              <a:rPr lang="en-US" sz="3300" dirty="0"/>
              <a:t>Electricity</a:t>
            </a:r>
          </a:p>
          <a:p>
            <a:pPr lvl="1"/>
            <a:endParaRPr lang="en-US" sz="3300" dirty="0"/>
          </a:p>
          <a:p>
            <a:r>
              <a:rPr lang="en-US" sz="3600" dirty="0"/>
              <a:t>Resource or other constraint of vaccination sites and staff</a:t>
            </a:r>
          </a:p>
          <a:p>
            <a:pPr lvl="1"/>
            <a:r>
              <a:rPr lang="en-US" sz="3300" dirty="0"/>
              <a:t>Technical knowledge of staff</a:t>
            </a:r>
          </a:p>
          <a:p>
            <a:pPr lvl="1"/>
            <a:r>
              <a:rPr lang="en-US" sz="3300" dirty="0"/>
              <a:t>Data/Wi-Fi availability</a:t>
            </a:r>
          </a:p>
          <a:p>
            <a:pPr lvl="1"/>
            <a:r>
              <a:rPr lang="en-US" sz="3300" dirty="0"/>
              <a:t>Electricity </a:t>
            </a:r>
          </a:p>
          <a:p>
            <a:pPr lvl="1"/>
            <a:r>
              <a:rPr lang="en-US" sz="3300" dirty="0"/>
              <a:t>Back-up systems needed</a:t>
            </a:r>
          </a:p>
          <a:p>
            <a:pPr lvl="1"/>
            <a:endParaRPr lang="en-US" sz="3300" dirty="0"/>
          </a:p>
          <a:p>
            <a:r>
              <a:rPr lang="en-US" sz="3600" dirty="0"/>
              <a:t>While we took all steps to ensure the participant leaflet and assessment </a:t>
            </a:r>
            <a:r>
              <a:rPr lang="en-US" sz="3400" dirty="0"/>
              <a:t>of understanding was read thoroughly, there needed to be a verification system at the vaccination site.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6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F728-A157-4621-8C7B-5691C447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Solutions to Overcome Sisonke e-Consent Challenges and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CB30-AA0F-4395-8267-349E8F049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65583"/>
            <a:ext cx="11125200" cy="448028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Helpdesks at vaccinations sites to provide technical support </a:t>
            </a:r>
          </a:p>
          <a:p>
            <a:r>
              <a:rPr lang="en-US" dirty="0"/>
              <a:t>Hard copy ICFs available at vaccination sites</a:t>
            </a:r>
          </a:p>
          <a:p>
            <a:r>
              <a:rPr lang="en-US" dirty="0"/>
              <a:t>Vaccination sites manned by both research and NDOH staff </a:t>
            </a:r>
          </a:p>
          <a:p>
            <a:r>
              <a:rPr lang="en-US" dirty="0"/>
              <a:t>Ensured various group counselling sessions as part of the vaccination process</a:t>
            </a:r>
          </a:p>
          <a:p>
            <a:pPr marL="0" indent="0">
              <a:buNone/>
            </a:pPr>
            <a:r>
              <a:rPr lang="en-US" dirty="0"/>
              <a:t>  E.g. Process at Chris Hani </a:t>
            </a:r>
            <a:r>
              <a:rPr lang="en-US" dirty="0" err="1"/>
              <a:t>Baragwanath</a:t>
            </a:r>
            <a:r>
              <a:rPr lang="en-US" dirty="0"/>
              <a:t> Academic Hospital Vaccination Site</a:t>
            </a:r>
          </a:p>
          <a:p>
            <a:pPr lvl="1"/>
            <a:r>
              <a:rPr lang="en-US" dirty="0"/>
              <a:t>Initial lay counselling session to discuss some vaccine points but also administrative requirements </a:t>
            </a:r>
          </a:p>
          <a:p>
            <a:pPr lvl="1"/>
            <a:r>
              <a:rPr lang="en-US" dirty="0"/>
              <a:t>Second group session by doctor or investigator</a:t>
            </a:r>
          </a:p>
          <a:p>
            <a:pPr lvl="1"/>
            <a:r>
              <a:rPr lang="en-US" dirty="0"/>
              <a:t>Post vaccination observation period – nurse discussed what side-effects to expect, safety desk number, etc</a:t>
            </a:r>
          </a:p>
          <a:p>
            <a:r>
              <a:rPr lang="en-US" dirty="0"/>
              <a:t>Verification process - HCW (employment/role), identity documents confirmation, voucher code verification </a:t>
            </a:r>
          </a:p>
          <a:p>
            <a:r>
              <a:rPr lang="en-US" dirty="0"/>
              <a:t>Back-up systems 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52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04599-1CC7-4FB2-AD43-E1CB0DD27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Sisonke e-Consent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E06D-9202-422F-B50A-5DE96C901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Definitely allowed for cost and time saving </a:t>
            </a:r>
          </a:p>
          <a:p>
            <a:r>
              <a:rPr lang="en-US" dirty="0"/>
              <a:t>Rapid study implementation</a:t>
            </a:r>
          </a:p>
          <a:p>
            <a:r>
              <a:rPr lang="en-US" dirty="0"/>
              <a:t>Need to fully understand population or study participants</a:t>
            </a:r>
          </a:p>
          <a:p>
            <a:r>
              <a:rPr lang="en-US" dirty="0"/>
              <a:t>Technical expertise of participants (and staff) is crucial</a:t>
            </a:r>
          </a:p>
          <a:p>
            <a:r>
              <a:rPr lang="en-US" dirty="0"/>
              <a:t>Infrastructure and resources to support process including back-up options</a:t>
            </a:r>
          </a:p>
          <a:p>
            <a:r>
              <a:rPr lang="en-US" dirty="0"/>
              <a:t>Multi-tiered hybrid model may </a:t>
            </a:r>
            <a:r>
              <a:rPr lang="en-US"/>
              <a:t>be best</a:t>
            </a:r>
            <a:endParaRPr lang="en-US" dirty="0"/>
          </a:p>
          <a:p>
            <a:r>
              <a:rPr lang="en-US" dirty="0"/>
              <a:t>Verification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3887664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7DDC-4340-4DC2-B815-8B9A49EF8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Creating e-Consent in Early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C942B-910E-430A-9379-AD70B33E4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remember when everyone was in lockdown? Including your research team?</a:t>
            </a:r>
          </a:p>
          <a:p>
            <a:r>
              <a:rPr lang="en-US" dirty="0"/>
              <a:t>Do you remember when paper couldn’t leave the room?</a:t>
            </a:r>
          </a:p>
          <a:p>
            <a:r>
              <a:rPr lang="en-US" dirty="0"/>
              <a:t>Do you remember when we were making it up as we went along?</a:t>
            </a:r>
          </a:p>
          <a:p>
            <a:endParaRPr lang="en-US" dirty="0"/>
          </a:p>
          <a:p>
            <a:r>
              <a:rPr lang="en-US" dirty="0"/>
              <a:t>The pandemic in the early months were a complicated, evolving process where new information about COVID-19 made you change your process a week after you made it.</a:t>
            </a:r>
          </a:p>
        </p:txBody>
      </p:sp>
    </p:spTree>
    <p:extLst>
      <p:ext uri="{BB962C8B-B14F-4D97-AF65-F5344CB8AC3E}">
        <p14:creationId xmlns:p14="http://schemas.microsoft.com/office/powerpoint/2010/main" val="989140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98FE2-9C25-45B1-8A29-A11E1D680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94" y="657918"/>
            <a:ext cx="11125200" cy="664146"/>
          </a:xfrm>
        </p:spPr>
        <p:txBody>
          <a:bodyPr>
            <a:normAutofit/>
          </a:bodyPr>
          <a:lstStyle/>
          <a:p>
            <a:pPr algn="ctr"/>
            <a:r>
              <a:rPr lang="en-ZA" sz="4000" dirty="0"/>
              <a:t>Sisonke 1 Completed 17</a:t>
            </a:r>
            <a:r>
              <a:rPr lang="en-ZA" sz="4000" baseline="30000" dirty="0"/>
              <a:t>th</a:t>
            </a:r>
            <a:r>
              <a:rPr lang="en-ZA" sz="4000" dirty="0"/>
              <a:t> May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BC5EF-ACCC-4972-8D64-5FA14CAFC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8676" y="1858076"/>
            <a:ext cx="3603118" cy="33785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122</a:t>
            </a:r>
            <a:r>
              <a:rPr lang="en-ZA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lang="en-ZA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ZA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sites touched in total including rural extensions and mobiles</a:t>
            </a:r>
          </a:p>
          <a:p>
            <a:pPr marL="0" indent="0">
              <a:buNone/>
            </a:pPr>
            <a:endParaRPr lang="en-ZA" sz="3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ZA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496 424</a:t>
            </a:r>
            <a:br>
              <a:rPr lang="en-ZA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ZA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vaccinated health workers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E43AB0-F6BB-470C-AE8E-F6EF5B15E1A0}"/>
              </a:ext>
            </a:extLst>
          </p:cNvPr>
          <p:cNvGrpSpPr/>
          <p:nvPr/>
        </p:nvGrpSpPr>
        <p:grpSpPr>
          <a:xfrm>
            <a:off x="6252436" y="1399421"/>
            <a:ext cx="5310914" cy="4059156"/>
            <a:chOff x="5832324" y="1714499"/>
            <a:chExt cx="5558457" cy="4248354"/>
          </a:xfrm>
        </p:grpSpPr>
        <p:pic>
          <p:nvPicPr>
            <p:cNvPr id="5" name="Picture 4" descr="A group of people in a room&#10;&#10;Description automatically generated with low confidence">
              <a:extLst>
                <a:ext uri="{FF2B5EF4-FFF2-40B4-BE49-F238E27FC236}">
                  <a16:creationId xmlns:a16="http://schemas.microsoft.com/office/drawing/2014/main" id="{7ACC4F05-883C-4DFE-AA66-DCF107080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2324" y="3905250"/>
              <a:ext cx="5558456" cy="2057603"/>
            </a:xfrm>
            <a:prstGeom prst="rect">
              <a:avLst/>
            </a:prstGeom>
          </p:spPr>
        </p:pic>
        <p:pic>
          <p:nvPicPr>
            <p:cNvPr id="7" name="Picture 6" descr="A picture containing tree, outdoor, sky, people&#10;&#10;Description automatically generated">
              <a:extLst>
                <a:ext uri="{FF2B5EF4-FFF2-40B4-BE49-F238E27FC236}">
                  <a16:creationId xmlns:a16="http://schemas.microsoft.com/office/drawing/2014/main" id="{CFADB3D5-D194-41F0-8D60-726533F00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2324" y="1714499"/>
              <a:ext cx="1830005" cy="2028825"/>
            </a:xfrm>
            <a:prstGeom prst="rect">
              <a:avLst/>
            </a:prstGeom>
          </p:spPr>
        </p:pic>
        <p:pic>
          <p:nvPicPr>
            <p:cNvPr id="9" name="Picture 8" descr="A picture containing sky, outdoor, person, ground&#10;&#10;Description automatically generated">
              <a:extLst>
                <a:ext uri="{FF2B5EF4-FFF2-40B4-BE49-F238E27FC236}">
                  <a16:creationId xmlns:a16="http://schemas.microsoft.com/office/drawing/2014/main" id="{29077CEA-BE23-4395-A5BA-B73A54FA5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0459" y="1714499"/>
              <a:ext cx="1830005" cy="20288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11D99A-D97E-40AC-849B-1019ECA20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596" y="1714500"/>
              <a:ext cx="1562185" cy="2028825"/>
            </a:xfrm>
            <a:prstGeom prst="rect">
              <a:avLst/>
            </a:prstGeom>
          </p:spPr>
        </p:pic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006EF235-049C-4F28-92C1-09261CCCC1E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93" y="2004207"/>
            <a:ext cx="1472286" cy="284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DA42E-DC5C-4D2B-A46A-349006AFB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14048"/>
            <a:ext cx="11125200" cy="66414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63719-34B0-4D45-80B6-8BD0F6F62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78195"/>
            <a:ext cx="5697279" cy="4629939"/>
          </a:xfrm>
        </p:spPr>
        <p:txBody>
          <a:bodyPr>
            <a:normAutofit fontScale="77500" lnSpcReduction="20000"/>
          </a:bodyPr>
          <a:lstStyle/>
          <a:p>
            <a:r>
              <a:rPr lang="en-US" sz="3100" b="1" dirty="0"/>
              <a:t>Johnson &amp; Johnson</a:t>
            </a:r>
          </a:p>
          <a:p>
            <a:pPr marL="0" indent="0">
              <a:buNone/>
            </a:pPr>
            <a:r>
              <a:rPr lang="en-US" dirty="0"/>
              <a:t>Paul Stoffels, Johan van Hoof, Abeda Williams and team</a:t>
            </a:r>
          </a:p>
          <a:p>
            <a:r>
              <a:rPr lang="en-US" sz="3100" b="1" dirty="0"/>
              <a:t> USG/NIH</a:t>
            </a:r>
          </a:p>
          <a:p>
            <a:pPr marL="0" indent="0">
              <a:buNone/>
            </a:pPr>
            <a:r>
              <a:rPr lang="en-US" dirty="0"/>
              <a:t>Anthony Fauci, David Kessler, Robert Johnson, Larry Corey</a:t>
            </a:r>
          </a:p>
          <a:p>
            <a:r>
              <a:rPr lang="en-US" sz="3100" b="1" dirty="0"/>
              <a:t>RSA government</a:t>
            </a:r>
          </a:p>
          <a:p>
            <a:pPr marL="0" indent="0">
              <a:buNone/>
            </a:pPr>
            <a:r>
              <a:rPr lang="en-US" dirty="0"/>
              <a:t>Treasury, NDOH, </a:t>
            </a:r>
            <a:r>
              <a:rPr lang="en-US" dirty="0" err="1"/>
              <a:t>Natjoints</a:t>
            </a:r>
            <a:r>
              <a:rPr lang="en-US" dirty="0"/>
              <a:t> Security Cluster</a:t>
            </a:r>
          </a:p>
          <a:p>
            <a:r>
              <a:rPr lang="en-US" sz="3100" b="1" dirty="0" err="1"/>
              <a:t>Biovac</a:t>
            </a:r>
            <a:endParaRPr lang="en-US" sz="3100" b="1" dirty="0"/>
          </a:p>
          <a:p>
            <a:pPr marL="0" indent="0">
              <a:buNone/>
            </a:pPr>
            <a:r>
              <a:rPr lang="en-US" dirty="0"/>
              <a:t>Dr Morena Makhoana and team</a:t>
            </a:r>
          </a:p>
          <a:p>
            <a:r>
              <a:rPr lang="en-US" sz="3100" b="1" dirty="0" err="1"/>
              <a:t>Biocair</a:t>
            </a:r>
            <a:endParaRPr lang="en-US" sz="3100" b="1" dirty="0"/>
          </a:p>
          <a:p>
            <a:pPr marL="0" indent="0">
              <a:buNone/>
            </a:pPr>
            <a:r>
              <a:rPr lang="en-US" dirty="0"/>
              <a:t>Leonard Lazarus and team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461D63-13F9-4DE7-8D7F-A43DD197A9B1}"/>
              </a:ext>
            </a:extLst>
          </p:cNvPr>
          <p:cNvSpPr txBox="1">
            <a:spLocks/>
          </p:cNvSpPr>
          <p:nvPr/>
        </p:nvSpPr>
        <p:spPr>
          <a:xfrm>
            <a:off x="6315740" y="978195"/>
            <a:ext cx="5433237" cy="4731489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7400" b="1" dirty="0"/>
              <a:t>Funders:</a:t>
            </a:r>
          </a:p>
          <a:p>
            <a:r>
              <a:rPr lang="en-US" sz="6400" dirty="0"/>
              <a:t>Treasury/NDOH</a:t>
            </a:r>
          </a:p>
          <a:p>
            <a:r>
              <a:rPr lang="en-US" sz="6400" dirty="0"/>
              <a:t>Solidarity Fund</a:t>
            </a:r>
          </a:p>
          <a:p>
            <a:r>
              <a:rPr lang="en-US" sz="6400" dirty="0"/>
              <a:t>Bill and Melinda Gates Foundation</a:t>
            </a:r>
          </a:p>
          <a:p>
            <a:r>
              <a:rPr lang="en-US" sz="6400" dirty="0"/>
              <a:t>Elma Vaccine and Immunization Foundation</a:t>
            </a:r>
          </a:p>
          <a:p>
            <a:r>
              <a:rPr lang="en-US" sz="6400" dirty="0"/>
              <a:t>Michael and Susan Dell Foundation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6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/>
              <a:t>US collaborators: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6400" dirty="0"/>
              <a:t>Larry Corey, Dan </a:t>
            </a:r>
            <a:r>
              <a:rPr lang="en-US" sz="6400" dirty="0" err="1"/>
              <a:t>Barouch</a:t>
            </a:r>
            <a:r>
              <a:rPr lang="en-US" sz="6400" dirty="0"/>
              <a:t>, Peter Gilbert, Holly Janes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64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50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9D66A-68AD-4EAB-A735-AE052CE5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3" y="235485"/>
            <a:ext cx="11125200" cy="66414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SISONKE STUDY TEAM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BE36E88-A0ED-4F96-BD42-95DB80DF6A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66726" y="743501"/>
            <a:ext cx="3609975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ZA" altLang="en-US" sz="1600" b="1" dirty="0">
                <a:latin typeface="Arial" panose="020B0604020202020204" pitchFamily="34" charset="0"/>
                <a:ea typeface="Calibri" panose="020F0502020204030204" pitchFamily="34" charset="0"/>
              </a:rPr>
              <a:t>Protocol Leadership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Glenda Gray</a:t>
            </a:r>
            <a:endParaRPr lang="en-US" altLang="en-U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Linda-Gail Bekker</a:t>
            </a:r>
            <a:endParaRPr lang="en-US" altLang="en-U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Ameena Goga</a:t>
            </a:r>
            <a:endParaRPr lang="en-US" altLang="en-U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Nigel Garrett</a:t>
            </a:r>
            <a:endParaRPr lang="en-US" altLang="en-U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Ian Sanne</a:t>
            </a:r>
            <a:endParaRPr lang="en-US" altLang="en-U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Lara Fairall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</a:rPr>
              <a:t>Jackie Odhiambo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</a:rPr>
              <a:t>Fatima Mayat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</a:rPr>
              <a:t>Kentse Khuto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</a:rPr>
              <a:t>Bert Le Roux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ZA" altLang="en-US" sz="1600" b="1" dirty="0">
                <a:latin typeface="Arial" panose="020B0604020202020204" pitchFamily="34" charset="0"/>
                <a:ea typeface="Calibri" panose="020F0502020204030204" pitchFamily="34" charset="0"/>
              </a:rPr>
              <a:t>Sisonke Data team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Tarylee Reddy</a:t>
            </a:r>
            <a:endParaRPr lang="en-US" altLang="en-U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Ishen Seocharan</a:t>
            </a:r>
            <a:endParaRPr lang="en-US" altLang="en-U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Nonhlanhla Yende-Zuma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ZA" alt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en-ZA" altLang="en-US" sz="1600" b="1" dirty="0">
                <a:latin typeface="Arial" panose="020B0604020202020204" pitchFamily="34" charset="0"/>
                <a:ea typeface="Calibri" panose="020F0502020204030204" pitchFamily="34" charset="0"/>
              </a:rPr>
              <a:t>Safety Team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Simbarashe Takuva</a:t>
            </a:r>
            <a:endParaRPr lang="en-US" altLang="en-U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Azwidhwi Takalani</a:t>
            </a:r>
            <a:endParaRPr lang="en-US" altLang="en-U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Imke Engelbrecht</a:t>
            </a:r>
            <a:endParaRPr lang="en-US" altLang="en-U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Mark Faesen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ZA" alt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B3F785-2F17-42FA-AA8E-D1C5D3821D2E}"/>
              </a:ext>
            </a:extLst>
          </p:cNvPr>
          <p:cNvSpPr txBox="1"/>
          <p:nvPr/>
        </p:nvSpPr>
        <p:spPr>
          <a:xfrm>
            <a:off x="7724777" y="835835"/>
            <a:ext cx="3962400" cy="362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1351" b="1" dirty="0">
                <a:latin typeface="Arial" panose="020B0604020202020204" pitchFamily="34" charset="0"/>
                <a:ea typeface="Calibri" panose="020F0502020204030204" pitchFamily="34" charset="0"/>
              </a:rPr>
              <a:t>National Department of Health</a:t>
            </a:r>
            <a:endParaRPr lang="en-US" altLang="en-US" sz="1100" dirty="0">
              <a:latin typeface="Arial" panose="020B060402020202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351" dirty="0">
                <a:latin typeface="Arial" panose="020B0604020202020204" pitchFamily="34" charset="0"/>
                <a:ea typeface="Times New Roman" panose="02020603050405020304" pitchFamily="18" charset="0"/>
              </a:rPr>
              <a:t>Milani Wolmarans</a:t>
            </a:r>
            <a:endParaRPr lang="en-US" altLang="en-US" sz="135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351" dirty="0">
                <a:latin typeface="Arial" panose="020B0604020202020204" pitchFamily="34" charset="0"/>
                <a:ea typeface="Times New Roman" panose="02020603050405020304" pitchFamily="18" charset="0"/>
              </a:rPr>
              <a:t>Petro Rousseau</a:t>
            </a:r>
            <a:endParaRPr lang="en-US" altLang="en-US" sz="135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351" dirty="0">
                <a:latin typeface="Arial" panose="020B0604020202020204" pitchFamily="34" charset="0"/>
                <a:ea typeface="Times New Roman" panose="02020603050405020304" pitchFamily="18" charset="0"/>
              </a:rPr>
              <a:t>Kevin Naicker</a:t>
            </a:r>
            <a:endParaRPr lang="en-US" altLang="en-US" sz="1100" dirty="0">
              <a:latin typeface="Arial" panose="020B060402020202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1351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altLang="en-US" sz="1100" dirty="0">
              <a:latin typeface="Arial" panose="020B060402020202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1351" b="1" dirty="0">
                <a:latin typeface="Arial" panose="020B0604020202020204" pitchFamily="34" charset="0"/>
                <a:ea typeface="Calibri" panose="020F0502020204030204" pitchFamily="34" charset="0"/>
              </a:rPr>
              <a:t>Western Cape Epi group</a:t>
            </a:r>
            <a:endParaRPr lang="en-US" altLang="en-US" sz="1100" dirty="0">
              <a:latin typeface="Arial" panose="020B060402020202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351" dirty="0">
                <a:latin typeface="Arial" panose="020B0604020202020204" pitchFamily="34" charset="0"/>
                <a:ea typeface="Times New Roman" panose="02020603050405020304" pitchFamily="18" charset="0"/>
              </a:rPr>
              <a:t>Andrew Boulle</a:t>
            </a:r>
            <a:endParaRPr lang="en-US" altLang="en-US" sz="135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351" dirty="0">
                <a:latin typeface="Arial" panose="020B0604020202020204" pitchFamily="34" charset="0"/>
                <a:ea typeface="Times New Roman" panose="02020603050405020304" pitchFamily="18" charset="0"/>
              </a:rPr>
              <a:t>Mary-Ann Davies</a:t>
            </a:r>
            <a:endParaRPr lang="en-US" altLang="en-US" sz="1100" dirty="0">
              <a:latin typeface="Arial" panose="020B060402020202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1351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altLang="en-US" sz="1100" dirty="0">
              <a:latin typeface="Arial" panose="020B060402020202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1351" b="1" dirty="0">
                <a:latin typeface="Arial" panose="020B0604020202020204" pitchFamily="34" charset="0"/>
                <a:ea typeface="Calibri" panose="020F0502020204030204" pitchFamily="34" charset="0"/>
              </a:rPr>
              <a:t>MRC Burden of Disease Unit</a:t>
            </a:r>
            <a:endParaRPr lang="en-US" altLang="en-US" sz="1100" dirty="0">
              <a:latin typeface="Arial" panose="020B060402020202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351" dirty="0">
                <a:latin typeface="Arial" panose="020B0604020202020204" pitchFamily="34" charset="0"/>
                <a:ea typeface="Times New Roman" panose="02020603050405020304" pitchFamily="18" charset="0"/>
              </a:rPr>
              <a:t>Debbie Bradshaw</a:t>
            </a:r>
            <a:endParaRPr lang="en-US" altLang="en-US" sz="135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351" dirty="0">
                <a:latin typeface="Arial" panose="020B0604020202020204" pitchFamily="34" charset="0"/>
                <a:ea typeface="Times New Roman" panose="02020603050405020304" pitchFamily="18" charset="0"/>
              </a:rPr>
              <a:t>Pamela Groenewald</a:t>
            </a:r>
            <a:endParaRPr lang="en-US" altLang="en-US" sz="1100" dirty="0">
              <a:latin typeface="Arial" panose="020B060402020202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1351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altLang="en-US" sz="1100" dirty="0">
              <a:latin typeface="Arial" panose="020B060402020202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1351" b="1" dirty="0">
                <a:latin typeface="Arial" panose="020B0604020202020204" pitchFamily="34" charset="0"/>
                <a:ea typeface="Calibri" panose="020F0502020204030204" pitchFamily="34" charset="0"/>
              </a:rPr>
              <a:t>KRISP – sequencing lab</a:t>
            </a:r>
            <a:endParaRPr lang="en-US" altLang="en-US" sz="1100" dirty="0">
              <a:latin typeface="Arial" panose="020B060402020202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351" dirty="0">
                <a:latin typeface="Arial" panose="020B0604020202020204" pitchFamily="34" charset="0"/>
                <a:ea typeface="Times New Roman" panose="02020603050405020304" pitchFamily="18" charset="0"/>
              </a:rPr>
              <a:t>Richard Lessells </a:t>
            </a:r>
            <a:endParaRPr lang="en-US" altLang="en-US" sz="135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351" dirty="0">
                <a:latin typeface="Arial" panose="020B0604020202020204" pitchFamily="34" charset="0"/>
                <a:ea typeface="Times New Roman" panose="02020603050405020304" pitchFamily="18" charset="0"/>
              </a:rPr>
              <a:t>Tulio </a:t>
            </a:r>
            <a:r>
              <a:rPr lang="en-ZA" altLang="en-US" sz="1351" dirty="0" err="1">
                <a:latin typeface="Arial" panose="020B0604020202020204" pitchFamily="34" charset="0"/>
                <a:ea typeface="Times New Roman" panose="02020603050405020304" pitchFamily="18" charset="0"/>
              </a:rPr>
              <a:t>D’Oliveira</a:t>
            </a:r>
            <a:endParaRPr lang="en-US" altLang="en-US" sz="1100" dirty="0">
              <a:latin typeface="Arial" panose="020B0604020202020204" pitchFamily="34" charset="0"/>
            </a:endParaRPr>
          </a:p>
          <a:p>
            <a:endParaRPr lang="en-US" sz="135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E04040-836A-4FFB-B85F-2CF93DF052EE}"/>
              </a:ext>
            </a:extLst>
          </p:cNvPr>
          <p:cNvSpPr txBox="1"/>
          <p:nvPr/>
        </p:nvSpPr>
        <p:spPr>
          <a:xfrm>
            <a:off x="4076700" y="835837"/>
            <a:ext cx="3124200" cy="5124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1600" b="1" dirty="0">
                <a:latin typeface="Arial" panose="020B0604020202020204" pitchFamily="34" charset="0"/>
                <a:ea typeface="Calibri" panose="020F0502020204030204" pitchFamily="34" charset="0"/>
              </a:rPr>
              <a:t>NICD Epidemiology and Lab team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Cheryl Cohen </a:t>
            </a:r>
            <a:endParaRPr lang="en-US" altLang="en-U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Harry Moultrie </a:t>
            </a:r>
            <a:endParaRPr lang="en-US" altLang="en-U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Michelle Groome</a:t>
            </a:r>
            <a:endParaRPr lang="en-US" altLang="en-U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Trevor Bell</a:t>
            </a:r>
            <a:endParaRPr lang="en-US" altLang="en-U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Anne von Gottberg</a:t>
            </a:r>
            <a:endParaRPr lang="en-US" altLang="en-U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ZA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Jinal Bhiman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ZA" altLang="en-US" sz="1600" dirty="0">
              <a:latin typeface="Arial" panose="020B0604020202020204" pitchFamily="34" charset="0"/>
            </a:endParaRPr>
          </a:p>
          <a:p>
            <a:r>
              <a:rPr lang="en-US" sz="1600" b="1" dirty="0"/>
              <a:t>SMC</a:t>
            </a:r>
          </a:p>
          <a:p>
            <a:r>
              <a:rPr lang="en-US" sz="1600" dirty="0"/>
              <a:t>Jeremy Nel, Chris Beyrer, Sipho Dlamini, Yunus Moosa, Francesca Conradie</a:t>
            </a:r>
          </a:p>
          <a:p>
            <a:endParaRPr lang="en-US" sz="1600" dirty="0"/>
          </a:p>
          <a:p>
            <a:r>
              <a:rPr lang="en-US" sz="1600" b="1" dirty="0"/>
              <a:t>PSRT</a:t>
            </a:r>
          </a:p>
          <a:p>
            <a:r>
              <a:rPr lang="en-US" sz="1600" dirty="0"/>
              <a:t>Barry Jacobson, Jonny Peters, </a:t>
            </a:r>
            <a:r>
              <a:rPr lang="en-US" sz="1600" dirty="0" err="1"/>
              <a:t>Azwi</a:t>
            </a:r>
            <a:r>
              <a:rPr lang="en-US" sz="1600" dirty="0"/>
              <a:t> Takalani, Vernon Louw, Jessica Opie, Pradeep </a:t>
            </a:r>
            <a:r>
              <a:rPr lang="en-US" sz="1600" dirty="0" err="1"/>
              <a:t>Rowji</a:t>
            </a:r>
            <a:endParaRPr lang="en-US" sz="1600" dirty="0"/>
          </a:p>
          <a:p>
            <a:endParaRPr lang="en-US" sz="1351" dirty="0"/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351" dirty="0">
              <a:latin typeface="Arial" panose="020B060402020202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1200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630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ubtitle 223">
            <a:extLst>
              <a:ext uri="{FF2B5EF4-FFF2-40B4-BE49-F238E27FC236}">
                <a16:creationId xmlns:a16="http://schemas.microsoft.com/office/drawing/2014/main" id="{31248115-5A68-4630-BBEA-3046A1F26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4411" y="4549925"/>
            <a:ext cx="6873264" cy="158455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Rita Sondengam, MPH, MA</a:t>
            </a:r>
          </a:p>
          <a:p>
            <a:r>
              <a:rPr lang="en-US" dirty="0"/>
              <a:t>Site Manager at Bronx Prevention Center (BPC)</a:t>
            </a:r>
            <a:br>
              <a:rPr lang="en-US" dirty="0"/>
            </a:br>
            <a:r>
              <a:rPr lang="en-US" dirty="0"/>
              <a:t>ICAP at Mailman School of Public Health, CUIMC</a:t>
            </a:r>
          </a:p>
          <a:p>
            <a:r>
              <a:rPr lang="en-US" dirty="0"/>
              <a:t>Bronx, NY</a:t>
            </a:r>
          </a:p>
        </p:txBody>
      </p:sp>
      <p:sp>
        <p:nvSpPr>
          <p:cNvPr id="223" name="Title 222">
            <a:extLst>
              <a:ext uri="{FF2B5EF4-FFF2-40B4-BE49-F238E27FC236}">
                <a16:creationId xmlns:a16="http://schemas.microsoft.com/office/drawing/2014/main" id="{80D8679A-2C93-4711-A590-CAD021ED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777" y="2035075"/>
            <a:ext cx="7450813" cy="2145396"/>
          </a:xfrm>
        </p:spPr>
        <p:txBody>
          <a:bodyPr/>
          <a:lstStyle/>
          <a:p>
            <a:r>
              <a:rPr lang="en-US">
                <a:latin typeface="Century Gothic"/>
              </a:rPr>
              <a:t>E-Consent: </a:t>
            </a:r>
            <a:br>
              <a:rPr lang="en-US">
                <a:latin typeface="Century Gothic"/>
              </a:rPr>
            </a:br>
            <a:r>
              <a:rPr lang="en-US">
                <a:latin typeface="Century Gothic"/>
              </a:rPr>
              <a:t>Perspectives from</a:t>
            </a:r>
            <a:br>
              <a:rPr lang="en-US">
                <a:latin typeface="Century Gothic"/>
              </a:rPr>
            </a:br>
            <a:r>
              <a:rPr lang="en-US">
                <a:latin typeface="Century Gothic"/>
              </a:rPr>
              <a:t>Clinical Research Sites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85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FD59450-6F5E-45D3-BAF9-EFC2DDA3C42E}"/>
              </a:ext>
            </a:extLst>
          </p:cNvPr>
          <p:cNvSpPr txBox="1"/>
          <p:nvPr/>
        </p:nvSpPr>
        <p:spPr>
          <a:xfrm>
            <a:off x="469900" y="319559"/>
            <a:ext cx="9271000" cy="72700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u="sng">
                <a:solidFill>
                  <a:srgbClr val="FFFFFF"/>
                </a:solidFill>
              </a:rPr>
              <a:t>AGENDA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FFFF"/>
                </a:solidFill>
              </a:rPr>
              <a:t>Using </a:t>
            </a:r>
            <a:r>
              <a:rPr lang="en-US" sz="3600" err="1">
                <a:solidFill>
                  <a:srgbClr val="FFFFFF"/>
                </a:solidFill>
              </a:rPr>
              <a:t>eConsent</a:t>
            </a:r>
            <a:r>
              <a:rPr lang="en-US" sz="3600">
                <a:solidFill>
                  <a:srgbClr val="FFFFFF"/>
                </a:solidFill>
              </a:rPr>
              <a:t> for </a:t>
            </a:r>
            <a:r>
              <a:rPr lang="en-US" sz="3600" err="1">
                <a:solidFill>
                  <a:srgbClr val="FFFFFF"/>
                </a:solidFill>
              </a:rPr>
              <a:t>CoVPN</a:t>
            </a:r>
            <a:r>
              <a:rPr lang="en-US" sz="3600">
                <a:solidFill>
                  <a:srgbClr val="FFFFFF"/>
                </a:solidFill>
              </a:rPr>
              <a:t> 5002</a:t>
            </a:r>
            <a:endParaRPr lang="en-US" sz="3600">
              <a:solidFill>
                <a:srgbClr val="FFFFFF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FFFF"/>
                </a:solidFill>
                <a:cs typeface="Calibri"/>
              </a:rPr>
              <a:t>Pre implementation</a:t>
            </a:r>
            <a:endParaRPr lang="en-US" sz="3600">
              <a:solidFill>
                <a:srgbClr val="FFFFFF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FFFF"/>
                </a:solidFill>
              </a:rPr>
              <a:t>BPC site process for </a:t>
            </a:r>
            <a:r>
              <a:rPr lang="en-US" sz="3600" err="1">
                <a:solidFill>
                  <a:srgbClr val="FFFFFF"/>
                </a:solidFill>
              </a:rPr>
              <a:t>eConsent</a:t>
            </a:r>
            <a:endParaRPr lang="en-US" sz="3600" err="1">
              <a:solidFill>
                <a:srgbClr val="FFFFFF"/>
              </a:solidFill>
              <a:cs typeface="Calibri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FFFF"/>
                </a:solidFill>
              </a:rPr>
              <a:t>IRB Approval for </a:t>
            </a:r>
            <a:r>
              <a:rPr lang="en-US" sz="3600" err="1">
                <a:solidFill>
                  <a:srgbClr val="FFFFFF"/>
                </a:solidFill>
              </a:rPr>
              <a:t>eConsent</a:t>
            </a:r>
            <a:endParaRPr lang="en-US" sz="3600">
              <a:solidFill>
                <a:srgbClr val="FFFFFF"/>
              </a:solidFill>
              <a:ea typeface="Calibri"/>
              <a:cs typeface="Calibri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FFFF"/>
                </a:solidFill>
                <a:ea typeface="Calibri"/>
                <a:cs typeface="Calibri"/>
              </a:rPr>
              <a:t>Informed Consent Process/Flow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FFFF"/>
                </a:solidFill>
              </a:rPr>
              <a:t>Documentation of </a:t>
            </a:r>
            <a:r>
              <a:rPr lang="en-US" sz="3600" err="1">
                <a:solidFill>
                  <a:srgbClr val="FFFFFF"/>
                </a:solidFill>
              </a:rPr>
              <a:t>eConsent</a:t>
            </a:r>
            <a:r>
              <a:rPr lang="en-US" sz="3600">
                <a:solidFill>
                  <a:srgbClr val="FFFFFF"/>
                </a:solidFill>
              </a:rPr>
              <a:t> process</a:t>
            </a:r>
            <a:endParaRPr lang="en-US" sz="3600" err="1">
              <a:solidFill>
                <a:srgbClr val="FFFFFF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Key Considerations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Challenges and 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294127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AF6CF8-7311-47BA-AC4D-324B0D721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23" y="343179"/>
            <a:ext cx="9954973" cy="5709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  <a:latin typeface="Century Gothic"/>
              </a:rPr>
              <a:t>About </a:t>
            </a:r>
            <a:r>
              <a:rPr lang="en-US" err="1">
                <a:solidFill>
                  <a:srgbClr val="000000"/>
                </a:solidFill>
                <a:latin typeface="Century Gothic"/>
              </a:rPr>
              <a:t>CoVPN</a:t>
            </a:r>
            <a:r>
              <a:rPr lang="en-US">
                <a:solidFill>
                  <a:srgbClr val="000000"/>
                </a:solidFill>
                <a:latin typeface="Century Gothic"/>
              </a:rPr>
              <a:t> 5002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9BD97-5EFD-45A4-8220-4F8A7D13D6EC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237673" y="1040445"/>
            <a:ext cx="10115838" cy="501861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b="1"/>
              <a:t>COVPN 5002 (</a:t>
            </a:r>
            <a:r>
              <a:rPr lang="en-US" sz="1600">
                <a:ea typeface="+mn-lt"/>
                <a:cs typeface="+mn-lt"/>
              </a:rPr>
              <a:t>MINIMAL RISK RESEARCH)</a:t>
            </a:r>
            <a:endParaRPr lang="en-US" sz="1600" b="1">
              <a:ea typeface="+mn-lt"/>
              <a:cs typeface="+mn-lt"/>
            </a:endParaRPr>
          </a:p>
          <a:p>
            <a:r>
              <a:rPr lang="en-US" sz="1600">
                <a:ea typeface="+mn-lt"/>
                <a:cs typeface="+mn-lt"/>
              </a:rPr>
              <a:t>The COVID-19 Prevention Network (</a:t>
            </a:r>
            <a:r>
              <a:rPr lang="en-US" sz="1600" err="1">
                <a:ea typeface="+mn-lt"/>
                <a:cs typeface="+mn-lt"/>
              </a:rPr>
              <a:t>CoVPN</a:t>
            </a:r>
            <a:r>
              <a:rPr lang="en-US" sz="1600">
                <a:ea typeface="+mn-lt"/>
                <a:cs typeface="+mn-lt"/>
              </a:rPr>
              <a:t>) 5002 was a venue-based community prevalence study to estimate the number of people who have or have had the SARS-CoV-2 virus in 15 different communities in the United States, including the Bronx and Harlem.   The study enrolled approximately 26,000 people from around the country.</a:t>
            </a:r>
          </a:p>
          <a:p>
            <a:r>
              <a:rPr lang="en-US" sz="1600" b="1">
                <a:ea typeface="+mn-lt"/>
                <a:cs typeface="+mn-lt"/>
              </a:rPr>
              <a:t>Population:</a:t>
            </a:r>
            <a:endParaRPr lang="en-US" sz="1600" b="1">
              <a:cs typeface="Calibri"/>
            </a:endParaRPr>
          </a:p>
          <a:p>
            <a:pPr marL="285750" indent="-285750">
              <a:buChar char="•"/>
            </a:pPr>
            <a:r>
              <a:rPr lang="en-US" sz="1600">
                <a:ea typeface="+mn-lt"/>
                <a:cs typeface="+mn-lt"/>
              </a:rPr>
              <a:t>Adults and children (&gt; 2 months of age) in the neighborhood ( specific communities)</a:t>
            </a:r>
            <a:endParaRPr lang="en-US" sz="1600"/>
          </a:p>
          <a:p>
            <a:r>
              <a:rPr lang="en-US" sz="1600" b="1">
                <a:ea typeface="+mn-lt"/>
                <a:cs typeface="+mn-lt"/>
              </a:rPr>
              <a:t>Study Location:</a:t>
            </a:r>
            <a:endParaRPr lang="en-US" sz="1600" b="1"/>
          </a:p>
          <a:p>
            <a:pPr marL="285750" indent="-285750">
              <a:buChar char="•"/>
            </a:pPr>
            <a:r>
              <a:rPr lang="en-US" sz="1600">
                <a:ea typeface="+mn-lt"/>
                <a:cs typeface="+mn-lt"/>
              </a:rPr>
              <a:t>Catchment areas surrounding the BPC (CRS)</a:t>
            </a:r>
            <a:endParaRPr lang="en-US" sz="1600">
              <a:cs typeface="Calibri"/>
            </a:endParaRPr>
          </a:p>
          <a:p>
            <a:pPr marL="285750" indent="-285750">
              <a:buChar char="•"/>
            </a:pPr>
            <a:r>
              <a:rPr lang="en-US" sz="1600">
                <a:ea typeface="+mn-lt"/>
                <a:cs typeface="+mn-lt"/>
              </a:rPr>
              <a:t>Study procedures were conducted in the field (on a mobile unit and tents)</a:t>
            </a:r>
          </a:p>
          <a:p>
            <a:pPr marL="285750" indent="-285750">
              <a:buChar char="•"/>
            </a:pPr>
            <a:r>
              <a:rPr lang="en-US" sz="1600">
                <a:ea typeface="+mn-lt"/>
                <a:cs typeface="+mn-lt"/>
              </a:rPr>
              <a:t>The study procedures included:</a:t>
            </a:r>
            <a:endParaRPr lang="en-US" sz="1600">
              <a:ea typeface="+mn-lt"/>
              <a:cs typeface="Calibri"/>
            </a:endParaRPr>
          </a:p>
          <a:p>
            <a:pPr marL="742950" lvl="1"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 blood collection for SARS-CoV-2 antibody testing </a:t>
            </a:r>
            <a:endParaRPr lang="en-US" sz="1600">
              <a:solidFill>
                <a:srgbClr val="000000"/>
              </a:solidFill>
              <a:ea typeface="+mn-lt"/>
            </a:endParaRPr>
          </a:p>
          <a:p>
            <a:pPr marL="742950" lvl="1"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 nasal mid turbinate swab collection for SARS-CoV-2 RNA testing</a:t>
            </a:r>
            <a:endParaRPr lang="en-US" sz="1600">
              <a:solidFill>
                <a:srgbClr val="000000"/>
              </a:solidFill>
              <a:ea typeface="+mn-lt"/>
            </a:endParaRPr>
          </a:p>
          <a:p>
            <a:pPr marL="742950" lvl="1"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 the administration of a tablet-based survey</a:t>
            </a:r>
            <a:endParaRPr lang="en-US" sz="1600">
              <a:solidFill>
                <a:srgbClr val="000000"/>
              </a:solidFill>
            </a:endParaRPr>
          </a:p>
          <a:p>
            <a:endParaRPr lang="en-US" sz="16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8105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21190E-D77E-4F14-AEDC-DE4FC762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23" y="350664"/>
            <a:ext cx="9954973" cy="57092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0000"/>
                </a:solidFill>
                <a:latin typeface="Century Gothic"/>
              </a:rPr>
              <a:t>Using </a:t>
            </a:r>
            <a:r>
              <a:rPr lang="en-US" err="1">
                <a:solidFill>
                  <a:srgbClr val="000000"/>
                </a:solidFill>
                <a:latin typeface="Century Gothic"/>
              </a:rPr>
              <a:t>REDCap</a:t>
            </a:r>
            <a:r>
              <a:rPr lang="en-US">
                <a:solidFill>
                  <a:srgbClr val="000000"/>
                </a:solidFill>
                <a:latin typeface="Century Gothic"/>
              </a:rPr>
              <a:t> for eConsent in </a:t>
            </a:r>
            <a:r>
              <a:rPr lang="en-US" err="1">
                <a:solidFill>
                  <a:srgbClr val="000000"/>
                </a:solidFill>
                <a:latin typeface="Century Gothic"/>
              </a:rPr>
              <a:t>CoVPN</a:t>
            </a:r>
            <a:r>
              <a:rPr lang="en-US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5002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21737-14A1-4920-8839-D6685C7D721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209963" y="772157"/>
            <a:ext cx="10714181" cy="590385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>
                <a:cs typeface="Calibri"/>
              </a:rPr>
              <a:t>REDCap</a:t>
            </a:r>
            <a:r>
              <a:rPr lang="en-US" dirty="0">
                <a:cs typeface="Calibri"/>
              </a:rPr>
              <a:t> platform was centrally managed by SCHARP and accessed by study staff on tablets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+mn-lt"/>
                <a:cs typeface="Calibri"/>
              </a:rPr>
              <a:t>C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ompliant with all requirements under FDA Part 11 regulation (e.g. restricted access, administrative controls, training, identity verification, etc.)</a:t>
            </a:r>
            <a:endParaRPr lang="en-US" dirty="0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Informed consent discussions were conducted </a:t>
            </a:r>
            <a:r>
              <a:rPr lang="en-US" dirty="0">
                <a:ea typeface="+mn-lt"/>
                <a:cs typeface="+mn-lt"/>
              </a:rPr>
              <a:t>in-person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ea typeface="+mn-lt"/>
                <a:cs typeface="+mn-lt"/>
              </a:rPr>
              <a:t>In the field (2 tents or van) or at the CRS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Assessment of Understanding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ea typeface="+mn-lt"/>
                <a:cs typeface="+mn-lt"/>
              </a:rPr>
              <a:t>REDCap</a:t>
            </a:r>
            <a:r>
              <a:rPr lang="en-US" dirty="0">
                <a:ea typeface="+mn-lt"/>
                <a:cs typeface="+mn-lt"/>
              </a:rPr>
              <a:t> was available on the tablet which was passed between staff and participants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Participant e-Signatures were completed directly on the tablet 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Staff e-Signatures were completed directly on the tablet 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The system allowed for the completed consent to be emailed or printed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The system allowed for storage of </a:t>
            </a:r>
            <a:r>
              <a:rPr lang="en-US" dirty="0" err="1">
                <a:ea typeface="+mn-lt"/>
                <a:cs typeface="+mn-lt"/>
              </a:rPr>
              <a:t>eConsent</a:t>
            </a:r>
            <a:r>
              <a:rPr lang="en-US" dirty="0">
                <a:ea typeface="+mn-lt"/>
                <a:cs typeface="+mn-lt"/>
              </a:rPr>
              <a:t> during the trial and post-trial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Consent activities:</a:t>
            </a:r>
          </a:p>
          <a:p>
            <a:pPr marL="742950" lvl="1"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 Agreement to join the study</a:t>
            </a:r>
            <a:endParaRPr lang="en-US" dirty="0">
              <a:cs typeface="Calibri"/>
            </a:endParaRPr>
          </a:p>
          <a:p>
            <a:pPr marL="742950" lvl="1"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 Permission to use extra samples</a:t>
            </a:r>
          </a:p>
          <a:p>
            <a:pPr marL="742950" lvl="1"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 Permission to be contacted about future studies </a:t>
            </a:r>
            <a:endParaRPr lang="en-US" sz="1400" dirty="0">
              <a:solidFill>
                <a:srgbClr val="000000"/>
              </a:solidFill>
            </a:endParaRPr>
          </a:p>
          <a:p>
            <a:pPr marL="285750" indent="-285750">
              <a:buChar char="•"/>
            </a:pPr>
            <a:r>
              <a:rPr lang="en-US" dirty="0"/>
              <a:t>In addition to the </a:t>
            </a:r>
            <a:r>
              <a:rPr lang="en-US" dirty="0" err="1"/>
              <a:t>eICFs</a:t>
            </a:r>
            <a:r>
              <a:rPr lang="en-US" dirty="0"/>
              <a:t>, these forms were available in </a:t>
            </a:r>
            <a:r>
              <a:rPr lang="en-US" dirty="0" err="1"/>
              <a:t>REDCap</a:t>
            </a:r>
            <a:r>
              <a:rPr lang="en-US" dirty="0"/>
              <a:t> to assist with study procedures: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Consent Checklist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Locator Form</a:t>
            </a:r>
            <a:endParaRPr lang="en-US" dirty="0">
              <a:solidFill>
                <a:srgbClr val="4B545B"/>
              </a:solidFill>
              <a:cs typeface="Calibri"/>
            </a:endParaRPr>
          </a:p>
          <a:p>
            <a:pPr marL="285750" indent="-285750"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506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IRB Approval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15597" y="1290153"/>
            <a:ext cx="9946985" cy="500449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/>
              <a:t>The </a:t>
            </a:r>
            <a:r>
              <a:rPr lang="en-US" sz="1600" err="1"/>
              <a:t>eConsent</a:t>
            </a:r>
            <a:r>
              <a:rPr lang="en-US" sz="1600"/>
              <a:t> process was requested in the IRB application and was approved as part of the consent process. </a:t>
            </a:r>
          </a:p>
          <a:p>
            <a:endParaRPr lang="en-US" sz="1600"/>
          </a:p>
          <a:p>
            <a:r>
              <a:rPr lang="en-US" sz="1600"/>
              <a:t>The following was submitted to the IRB:</a:t>
            </a:r>
            <a:endParaRPr lang="en-US" sz="160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A detailed description of the circumstances in which </a:t>
            </a:r>
            <a:r>
              <a:rPr lang="en-US" sz="1600" err="1"/>
              <a:t>eConsent</a:t>
            </a:r>
            <a:r>
              <a:rPr lang="en-US" sz="1600"/>
              <a:t> would be used and a complete description of the </a:t>
            </a:r>
            <a:r>
              <a:rPr lang="en-US" sz="1600" err="1"/>
              <a:t>eConsent</a:t>
            </a:r>
            <a:r>
              <a:rPr lang="en-US" sz="1600"/>
              <a:t> process (how, what, when)</a:t>
            </a:r>
            <a:endParaRPr lang="en-US" sz="160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Details concerning how the subject’s signature would be obtained and documented</a:t>
            </a:r>
            <a:endParaRPr lang="en-US" sz="160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The process for providing the participant with a signed copy of the informed consent</a:t>
            </a:r>
            <a:endParaRPr lang="en-US" sz="160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A description of the backup plan to consent subjects if </a:t>
            </a:r>
            <a:r>
              <a:rPr lang="en-US" sz="1600" err="1"/>
              <a:t>eConsent</a:t>
            </a:r>
            <a:r>
              <a:rPr lang="en-US" sz="1600"/>
              <a:t> was unavailable at the time of the consent process</a:t>
            </a:r>
            <a:endParaRPr lang="en-US" sz="160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The version of the ICF to be used</a:t>
            </a:r>
            <a:endParaRPr lang="en-US" sz="160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How the tablet will be secured</a:t>
            </a:r>
            <a:endParaRPr lang="en-US" sz="160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Privacy of the participant</a:t>
            </a:r>
            <a:endParaRPr lang="en-US" sz="160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Platform will be used for remote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77067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C7D4D-2BF4-71A0-5B5A-D72396CB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/>
              </a:rPr>
              <a:t>Pre Implementation of </a:t>
            </a:r>
            <a:r>
              <a:rPr lang="en-US" err="1">
                <a:latin typeface="Century Gothic"/>
              </a:rPr>
              <a:t>eConsent</a:t>
            </a:r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E5297-B3BE-1A32-960A-D3DF2464E8A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46855" y="1300377"/>
            <a:ext cx="5819828" cy="492939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r>
              <a:rPr lang="en-US" sz="1600">
                <a:ea typeface="+mn-lt"/>
                <a:cs typeface="Calibri"/>
              </a:rPr>
              <a:t>Training Tools</a:t>
            </a:r>
            <a:endParaRPr lang="en-US" sz="1600">
              <a:ea typeface="+mn-lt"/>
            </a:endParaRPr>
          </a:p>
          <a:p>
            <a:endParaRPr lang="en-US">
              <a:cs typeface="Calibri"/>
            </a:endParaRPr>
          </a:p>
          <a:p>
            <a:pPr marL="285750" indent="-285750">
              <a:buChar char="•"/>
            </a:pPr>
            <a:r>
              <a:rPr lang="en-US" sz="1600" err="1"/>
              <a:t>eConsent</a:t>
            </a:r>
            <a:r>
              <a:rPr lang="en-US" sz="1600"/>
              <a:t> user guide</a:t>
            </a:r>
            <a:endParaRPr lang="en-US" sz="1600">
              <a:cs typeface="Calibri"/>
            </a:endParaRPr>
          </a:p>
          <a:p>
            <a:pPr marL="285750" indent="-285750">
              <a:buChar char="•"/>
            </a:pPr>
            <a:r>
              <a:rPr lang="en-US" sz="1600"/>
              <a:t>Ability to practice incorporated during the development of the </a:t>
            </a:r>
            <a:r>
              <a:rPr lang="en-US" sz="1600" err="1"/>
              <a:t>econsent</a:t>
            </a:r>
            <a:endParaRPr lang="en-US" sz="1600"/>
          </a:p>
          <a:p>
            <a:pPr marL="742950" lvl="1">
              <a:buChar char="•"/>
            </a:pPr>
            <a:r>
              <a:rPr lang="en-US" sz="1400" b="1">
                <a:ea typeface="+mn-lt"/>
                <a:cs typeface="+mn-lt"/>
              </a:rPr>
              <a:t>Checklists for Testing </a:t>
            </a:r>
            <a:r>
              <a:rPr lang="en-US" sz="1400" b="1" err="1">
                <a:ea typeface="+mn-lt"/>
                <a:cs typeface="+mn-lt"/>
              </a:rPr>
              <a:t>econsent</a:t>
            </a:r>
            <a:endParaRPr lang="en-US" sz="1400">
              <a:cs typeface="Calibri"/>
            </a:endParaRPr>
          </a:p>
          <a:p>
            <a:pPr marL="742950" lvl="1">
              <a:buChar char="•"/>
            </a:pPr>
            <a:r>
              <a:rPr lang="en-US" sz="1400" b="1">
                <a:solidFill>
                  <a:srgbClr val="4B545B"/>
                </a:solidFill>
                <a:cs typeface="Calibri"/>
              </a:rPr>
              <a:t>Communication between the data management center and the site</a:t>
            </a:r>
          </a:p>
          <a:p>
            <a:pPr marL="285750" indent="-285750">
              <a:buChar char="•"/>
            </a:pPr>
            <a:r>
              <a:rPr lang="en-US" sz="1600"/>
              <a:t>Mock visits to test the </a:t>
            </a:r>
            <a:r>
              <a:rPr lang="en-US" sz="1600" err="1"/>
              <a:t>econsent</a:t>
            </a:r>
            <a:endParaRPr lang="en-US" sz="1600"/>
          </a:p>
          <a:p>
            <a:pPr marL="285750" indent="-285750">
              <a:buChar char="•"/>
            </a:pPr>
            <a:r>
              <a:rPr lang="en-US" sz="1600"/>
              <a:t>Development of SOPs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B3F30233-A907-65D6-9F3E-DEC65DF7C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255" y="1011007"/>
            <a:ext cx="5553166" cy="514658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7F1E7D39-C224-DFD7-AB9F-122A6410DD0F}"/>
              </a:ext>
            </a:extLst>
          </p:cNvPr>
          <p:cNvSpPr/>
          <p:nvPr/>
        </p:nvSpPr>
        <p:spPr>
          <a:xfrm>
            <a:off x="4469483" y="3527877"/>
            <a:ext cx="2127093" cy="507377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20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023" y="549666"/>
            <a:ext cx="9954973" cy="57092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0000"/>
                </a:solidFill>
              </a:rPr>
              <a:t>Informed consent process and visit flow using eConsent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3" name="Diagram 4">
            <a:extLst>
              <a:ext uri="{FF2B5EF4-FFF2-40B4-BE49-F238E27FC236}">
                <a16:creationId xmlns:a16="http://schemas.microsoft.com/office/drawing/2014/main" id="{F60A9CE6-22B0-432A-BDB3-0C8DB9C44CBB}"/>
              </a:ext>
            </a:extLst>
          </p:cNvPr>
          <p:cNvGraphicFramePr/>
          <p:nvPr/>
        </p:nvGraphicFramePr>
        <p:xfrm>
          <a:off x="1659902" y="1061488"/>
          <a:ext cx="9109880" cy="532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3008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651AF-4985-4F26-BA08-42BC465AA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624899"/>
          </a:xfrm>
        </p:spPr>
        <p:txBody>
          <a:bodyPr/>
          <a:lstStyle/>
          <a:p>
            <a:pPr algn="ctr"/>
            <a:r>
              <a:rPr lang="en-US" dirty="0"/>
              <a:t>Reasons for e-Consent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CCE9F-24D5-423C-88E6-C5C5FE1E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In-Patient Treatment studies in early pandemic, paper couldn’t leave room</a:t>
            </a:r>
          </a:p>
          <a:p>
            <a:r>
              <a:rPr lang="en-US" dirty="0"/>
              <a:t>At home screenings to reduce staff exposure to COVID-19 in patients with acute disease</a:t>
            </a:r>
          </a:p>
          <a:p>
            <a:r>
              <a:rPr lang="en-US" dirty="0"/>
              <a:t>Consenting being performed outside of clinic hours </a:t>
            </a:r>
          </a:p>
        </p:txBody>
      </p:sp>
    </p:spTree>
    <p:extLst>
      <p:ext uri="{BB962C8B-B14F-4D97-AF65-F5344CB8AC3E}">
        <p14:creationId xmlns:p14="http://schemas.microsoft.com/office/powerpoint/2010/main" val="1241804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14023" y="310088"/>
            <a:ext cx="9954973" cy="57092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Appropriate documentation of eConsent process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08722" y="878447"/>
            <a:ext cx="10235911" cy="60682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/>
              <a:t>Informed Consent Checklist (Automated)</a:t>
            </a:r>
          </a:p>
          <a:p>
            <a:r>
              <a:rPr lang="en-US"/>
              <a:t>The checklist was on the tablet and summarized the </a:t>
            </a:r>
            <a:r>
              <a:rPr lang="en-US" err="1"/>
              <a:t>eConsent</a:t>
            </a:r>
            <a:r>
              <a:rPr lang="en-US"/>
              <a:t> process to ensure an accurate implementation of the consent process, including statements about: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How and when the informed  consent process took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Who was involved in the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If the participant was given adequate time to consider participation in the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If the participant was offered a copy of the signed consent form (via email)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The date and time of the informed consent process (</a:t>
            </a:r>
            <a:r>
              <a:rPr lang="en-US">
                <a:ea typeface="+mn-lt"/>
                <a:cs typeface="+mn-lt"/>
              </a:rPr>
              <a:t>t</a:t>
            </a:r>
            <a:r>
              <a:rPr lang="en-US" sz="1400">
                <a:solidFill>
                  <a:srgbClr val="000000"/>
                </a:solidFill>
                <a:ea typeface="+mn-lt"/>
                <a:cs typeface="+mn-lt"/>
              </a:rPr>
              <a:t>ime and date stamp)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Whether the participant can read, to assess the </a:t>
            </a:r>
            <a:r>
              <a:rPr lang="en-US"/>
              <a:t>literacy</a:t>
            </a:r>
            <a:r>
              <a:rPr lang="en-US" sz="1400">
                <a:solidFill>
                  <a:srgbClr val="000000"/>
                </a:solidFill>
              </a:rPr>
              <a:t> of the participant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What language the informed consent discussion was conducted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Whether the </a:t>
            </a:r>
            <a:r>
              <a:rPr lang="en-US" sz="1400" err="1">
                <a:solidFill>
                  <a:srgbClr val="000000"/>
                </a:solidFill>
              </a:rPr>
              <a:t>eConsent</a:t>
            </a:r>
            <a:r>
              <a:rPr lang="en-US" sz="1400">
                <a:solidFill>
                  <a:srgbClr val="000000"/>
                </a:solidFill>
              </a:rPr>
              <a:t> process followed the SOP for informed consent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Whether any study procedures were conducted prior to the consent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Signature of staff </a:t>
            </a:r>
            <a:r>
              <a:rPr lang="en-US"/>
              <a:t>member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End time of </a:t>
            </a:r>
            <a:r>
              <a:rPr lang="en-US" err="1"/>
              <a:t>eConsent</a:t>
            </a:r>
            <a:r>
              <a:rPr lang="en-US"/>
              <a:t> process</a:t>
            </a:r>
            <a:endParaRPr lang="en-US" sz="140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Date and time the checklist was signed by staff member</a:t>
            </a:r>
          </a:p>
          <a:p>
            <a:r>
              <a:rPr lang="en-US"/>
              <a:t>Some entries were marked as required</a:t>
            </a:r>
          </a:p>
        </p:txBody>
      </p:sp>
    </p:spTree>
    <p:extLst>
      <p:ext uri="{BB962C8B-B14F-4D97-AF65-F5344CB8AC3E}">
        <p14:creationId xmlns:p14="http://schemas.microsoft.com/office/powerpoint/2010/main" val="3502373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15B06D-9D07-4225-825D-AE5E72BDC9E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829472" y="919203"/>
            <a:ext cx="2106043" cy="492069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2C1954-046F-49B4-9193-749C6700555C}"/>
              </a:ext>
            </a:extLst>
          </p:cNvPr>
          <p:cNvCxnSpPr/>
          <p:nvPr/>
        </p:nvCxnSpPr>
        <p:spPr>
          <a:xfrm>
            <a:off x="8237420" y="423995"/>
            <a:ext cx="1713297" cy="1165479"/>
          </a:xfrm>
          <a:prstGeom prst="straightConnector1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4C59EC-A966-472A-B554-D72FAA571142}"/>
              </a:ext>
            </a:extLst>
          </p:cNvPr>
          <p:cNvCxnSpPr/>
          <p:nvPr/>
        </p:nvCxnSpPr>
        <p:spPr>
          <a:xfrm flipV="1">
            <a:off x="8381237" y="1565531"/>
            <a:ext cx="1579125" cy="1178361"/>
          </a:xfrm>
          <a:prstGeom prst="straightConnector1">
            <a:avLst/>
          </a:prstGeom>
          <a:ln>
            <a:solidFill>
              <a:srgbClr val="0221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405F8B-3056-4AC5-A6C1-C2FB8C4BE747}"/>
              </a:ext>
            </a:extLst>
          </p:cNvPr>
          <p:cNvCxnSpPr>
            <a:cxnSpLocks/>
          </p:cNvCxnSpPr>
          <p:nvPr/>
        </p:nvCxnSpPr>
        <p:spPr>
          <a:xfrm>
            <a:off x="8112486" y="3963460"/>
            <a:ext cx="1847876" cy="907230"/>
          </a:xfrm>
          <a:prstGeom prst="straightConnector1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ADF267E-1CE1-449A-A835-9B2DAECC1AAE}"/>
              </a:ext>
            </a:extLst>
          </p:cNvPr>
          <p:cNvCxnSpPr>
            <a:cxnSpLocks/>
          </p:cNvCxnSpPr>
          <p:nvPr/>
        </p:nvCxnSpPr>
        <p:spPr>
          <a:xfrm flipV="1">
            <a:off x="8178678" y="4883606"/>
            <a:ext cx="1781683" cy="792538"/>
          </a:xfrm>
          <a:prstGeom prst="straightConnector1">
            <a:avLst/>
          </a:prstGeom>
          <a:ln>
            <a:solidFill>
              <a:srgbClr val="0221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D50371D9-4604-419F-9C78-DEBB74C296B0}"/>
              </a:ext>
            </a:extLst>
          </p:cNvPr>
          <p:cNvSpPr/>
          <p:nvPr/>
        </p:nvSpPr>
        <p:spPr>
          <a:xfrm>
            <a:off x="10141472" y="854158"/>
            <a:ext cx="1811436" cy="1345710"/>
          </a:xfrm>
          <a:prstGeom prst="flowChartAlternateProcess">
            <a:avLst/>
          </a:prstGeom>
          <a:solidFill>
            <a:srgbClr val="002060"/>
          </a:solidFill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ea typeface="+mn-lt"/>
                <a:cs typeface="+mn-lt"/>
              </a:rPr>
              <a:t>Required entries but </a:t>
            </a:r>
            <a:r>
              <a:rPr lang="en-US" sz="1600" b="1">
                <a:ea typeface="+mn-lt"/>
                <a:cs typeface="+mn-lt"/>
              </a:rPr>
              <a:t>not </a:t>
            </a:r>
            <a:r>
              <a:rPr lang="en-US" sz="1600">
                <a:ea typeface="+mn-lt"/>
                <a:cs typeface="+mn-lt"/>
              </a:rPr>
              <a:t>flagged if incomplete </a:t>
            </a:r>
            <a:endParaRPr lang="en-US">
              <a:cs typeface="Calibri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21A869D2-2BC1-4AB0-8785-6E743DDED5C8}"/>
              </a:ext>
            </a:extLst>
          </p:cNvPr>
          <p:cNvSpPr/>
          <p:nvPr/>
        </p:nvSpPr>
        <p:spPr>
          <a:xfrm>
            <a:off x="10141471" y="4172233"/>
            <a:ext cx="1811436" cy="1345710"/>
          </a:xfrm>
          <a:prstGeom prst="flowChartAlternateProcess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rgbClr val="FFFFFF"/>
                </a:solidFill>
                <a:cs typeface="Calibri"/>
              </a:rPr>
              <a:t>Automated error/reminder message if incomplete</a:t>
            </a:r>
          </a:p>
        </p:txBody>
      </p:sp>
      <p:pic>
        <p:nvPicPr>
          <p:cNvPr id="4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EE1D99B-76C4-45A8-BD80-C3576F806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54" y="1548"/>
            <a:ext cx="6996751" cy="685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07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14023" y="721856"/>
            <a:ext cx="10227644" cy="5709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Appropriate Documentation of eConsent - Valid Subject Signature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E06D3-9D02-4619-A3F9-7BA6F73C34E3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433739" y="1308295"/>
            <a:ext cx="9919772" cy="51856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err="1">
                <a:ea typeface="+mn-lt"/>
                <a:cs typeface="+mn-lt"/>
              </a:rPr>
              <a:t>REDCap</a:t>
            </a:r>
            <a:r>
              <a:rPr lang="en-US" sz="1600">
                <a:ea typeface="+mn-lt"/>
                <a:cs typeface="+mn-lt"/>
              </a:rPr>
              <a:t> had e-Signature capability, which was embedded in the consent form.</a:t>
            </a:r>
            <a:endParaRPr lang="en-US" sz="1600"/>
          </a:p>
          <a:p>
            <a:pPr marL="342900" indent="-342900">
              <a:buFont typeface="+mj-lt"/>
              <a:buAutoNum type="arabicPeriod"/>
            </a:pPr>
            <a:r>
              <a:rPr lang="en-US" sz="1600"/>
              <a:t>Signature field completed with a stylus or finger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err="1"/>
              <a:t>eConsent</a:t>
            </a:r>
            <a:r>
              <a:rPr lang="en-US" sz="1600"/>
              <a:t> had name of the signer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err="1"/>
              <a:t>eConsent</a:t>
            </a:r>
            <a:r>
              <a:rPr lang="en-US" sz="1600"/>
              <a:t> had a signature field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err="1"/>
              <a:t>eConsent</a:t>
            </a:r>
            <a:r>
              <a:rPr lang="en-US" sz="1600"/>
              <a:t> signature field had to be signed by: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Subject; or 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Subject’s Legally Authorized Representative; or 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In the case of a child, the parent(s) or legal guardian of the child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cs typeface="Calibri"/>
              </a:rPr>
              <a:t>In the case of illiteracy, an impartial witness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cs typeface="Calibri"/>
              </a:rPr>
              <a:t>The person who discussed and obtained consent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Time and date stamp entered by participant or LAR to permit verification that consent was obtained </a:t>
            </a:r>
            <a:r>
              <a:rPr lang="en-US" sz="1600" b="1">
                <a:solidFill>
                  <a:srgbClr val="000000"/>
                </a:solidFill>
              </a:rPr>
              <a:t>before</a:t>
            </a:r>
            <a:r>
              <a:rPr lang="en-US" sz="1600">
                <a:solidFill>
                  <a:srgbClr val="000000"/>
                </a:solidFill>
              </a:rPr>
              <a:t> the subject began study procedures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cs typeface="Calibri"/>
              </a:rPr>
              <a:t>Ability to erase signature and resign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4B545B"/>
              </a:solidFill>
              <a:cs typeface="Calibri"/>
            </a:endParaRPr>
          </a:p>
          <a:p>
            <a:endParaRPr lang="en-US" sz="1600"/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847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AB71696-9BFF-4321-A94B-5608D541F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831" y="727635"/>
            <a:ext cx="5725981" cy="6129747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05E77F8-4BCB-4EAD-ACFD-68DBA8A82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9" y="726892"/>
            <a:ext cx="6470821" cy="6130251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65C3F323-0E89-3123-E5DC-66AB65CF1C41}"/>
              </a:ext>
            </a:extLst>
          </p:cNvPr>
          <p:cNvSpPr txBox="1"/>
          <p:nvPr/>
        </p:nvSpPr>
        <p:spPr>
          <a:xfrm>
            <a:off x="4000064" y="154219"/>
            <a:ext cx="408522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u="sng">
                <a:solidFill>
                  <a:srgbClr val="FFFFFF"/>
                </a:solidFill>
              </a:rPr>
              <a:t>Adult Consent Form</a:t>
            </a:r>
            <a:endParaRPr lang="en-US" sz="2000" u="sng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784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004">
            <a:extLst>
              <a:ext uri="{FF2B5EF4-FFF2-40B4-BE49-F238E27FC236}">
                <a16:creationId xmlns:a16="http://schemas.microsoft.com/office/drawing/2014/main" id="{9C0ACE93-B5B1-4694-8D77-274273DF3204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31"/>
          <a:stretch/>
        </p:blipFill>
        <p:spPr bwMode="auto">
          <a:xfrm>
            <a:off x="2543645" y="791197"/>
            <a:ext cx="6665939" cy="606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4C0951-D92F-4A35-AE3A-C87A95E3272F}"/>
              </a:ext>
            </a:extLst>
          </p:cNvPr>
          <p:cNvSpPr txBox="1"/>
          <p:nvPr/>
        </p:nvSpPr>
        <p:spPr>
          <a:xfrm>
            <a:off x="3511651" y="104171"/>
            <a:ext cx="517388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b="1" u="sng">
                <a:solidFill>
                  <a:srgbClr val="FFFFFF"/>
                </a:solidFill>
              </a:rPr>
              <a:t>Automated reminder regarding missing fields in the Consent Form</a:t>
            </a:r>
          </a:p>
        </p:txBody>
      </p:sp>
    </p:spTree>
    <p:extLst>
      <p:ext uri="{BB962C8B-B14F-4D97-AF65-F5344CB8AC3E}">
        <p14:creationId xmlns:p14="http://schemas.microsoft.com/office/powerpoint/2010/main" val="3132319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14023" y="197070"/>
            <a:ext cx="9954973" cy="57092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Considerations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25236" y="592693"/>
            <a:ext cx="10926619" cy="607752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b="1" dirty="0"/>
              <a:t>Assessment of Understanding (Automated)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7 True/False questions to assess the subjects’ understanding of the study was programmed in </a:t>
            </a:r>
            <a:r>
              <a:rPr lang="en-US" sz="1600" dirty="0" err="1"/>
              <a:t>REDCap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was a separate document administered at the end of the informed consent discussion, prior to signing the </a:t>
            </a:r>
            <a:r>
              <a:rPr lang="en-US" sz="1600" dirty="0" err="1"/>
              <a:t>eConsent</a:t>
            </a:r>
            <a:endParaRPr lang="en-US" sz="1600" dirty="0"/>
          </a:p>
          <a:p>
            <a:endParaRPr lang="en-US" sz="1600" b="1" dirty="0"/>
          </a:p>
          <a:p>
            <a:r>
              <a:rPr lang="en-US" sz="1600" b="1" dirty="0"/>
              <a:t>Data Security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Each study personnel had their own tablet, which remained in their possession throughout the entire ICF process. Participants only handled the tablet during signing</a:t>
            </a:r>
            <a:r>
              <a:rPr lang="en-US" sz="1600" dirty="0">
                <a:cs typeface="Calibri"/>
              </a:rPr>
              <a:t> (participant could </a:t>
            </a:r>
            <a:r>
              <a:rPr lang="en-US" sz="1600" b="1" dirty="0">
                <a:cs typeface="Calibri"/>
              </a:rPr>
              <a:t>not</a:t>
            </a:r>
            <a:r>
              <a:rPr lang="en-US" sz="1600" dirty="0">
                <a:cs typeface="Calibri"/>
              </a:rPr>
              <a:t> use their own device).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tablet and </a:t>
            </a:r>
            <a:r>
              <a:rPr lang="en-US" sz="1600" dirty="0" err="1"/>
              <a:t>REDCap</a:t>
            </a:r>
            <a:r>
              <a:rPr lang="en-US" sz="1600" dirty="0"/>
              <a:t> account were both password-protected.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study team obtained verbal permission to send the </a:t>
            </a:r>
            <a:r>
              <a:rPr lang="en-US" sz="1600" dirty="0" err="1"/>
              <a:t>eConsent</a:t>
            </a:r>
            <a:r>
              <a:rPr lang="en-US" sz="1600" dirty="0"/>
              <a:t> via email to participants.</a:t>
            </a:r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User friendliness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 err="1"/>
              <a:t>eConsent</a:t>
            </a:r>
            <a:r>
              <a:rPr lang="en-US" sz="1600" dirty="0"/>
              <a:t> form was easy to navigate, allowing the staff member to proceed forward or backward within the system but all forms had to be saved manually.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Responses could be changed within the </a:t>
            </a:r>
            <a:r>
              <a:rPr lang="en-US" sz="1600" dirty="0" err="1"/>
              <a:t>eConsent</a:t>
            </a:r>
            <a:r>
              <a:rPr lang="en-US" sz="1600" dirty="0"/>
              <a:t> form before submitting, or saved for completion at a later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Calibri"/>
              </a:rPr>
              <a:t>Study personnel helped the subject navigate the consent by clicking on links for the subject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4201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98538" y="336845"/>
            <a:ext cx="9954973" cy="5709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Considerations Cont’d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3"/>
          </p:nvPr>
        </p:nvSpPr>
        <p:spPr>
          <a:xfrm>
            <a:off x="1388924" y="1120923"/>
            <a:ext cx="9960593" cy="53446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/>
              <a:t>Privacy</a:t>
            </a:r>
          </a:p>
          <a:p>
            <a:r>
              <a:rPr lang="en-US" sz="1600"/>
              <a:t>The ICF process had to be conducted in a manner and location that ensured participant privacy</a:t>
            </a:r>
            <a:endParaRPr lang="en-US" sz="16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In tents (10x20); outside the tent; in van; socially distanced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/>
          </a:p>
          <a:p>
            <a:r>
              <a:rPr lang="en-US" sz="1600" b="1"/>
              <a:t>Logistics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Had to always have correct blank paper consents on hand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Mobile hot spots for internet had to be charged overnight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Tablets had to be charged overnight</a:t>
            </a:r>
          </a:p>
          <a:p>
            <a:endParaRPr lang="en-US" b="1"/>
          </a:p>
          <a:p>
            <a:r>
              <a:rPr lang="en-US" b="1"/>
              <a:t>Version control of consent form</a:t>
            </a:r>
          </a:p>
        </p:txBody>
      </p:sp>
      <p:pic>
        <p:nvPicPr>
          <p:cNvPr id="1026" name="Picture 14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139" y="5028900"/>
            <a:ext cx="3536950" cy="98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570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47F010-DD6B-4E41-9EAF-498F304D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Century Gothic"/>
              </a:rPr>
              <a:t>eConsent has the ability to: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DE52D3-4071-4E36-89C8-B596A597AC97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194040" y="1332499"/>
            <a:ext cx="10444584" cy="49361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Supplement or replace paper-based consent and reduce risk of problems with data </a:t>
            </a:r>
            <a:r>
              <a:rPr lang="en-US">
                <a:cs typeface="Calibri"/>
              </a:rPr>
              <a:t>quality, i.e. missing fields and regulatory issues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Allow for real-time collection of informed consent data from remote locations and in the field, i.e. </a:t>
            </a:r>
            <a:r>
              <a:rPr lang="en-US">
                <a:ea typeface="+mn-lt"/>
                <a:cs typeface="Calibri"/>
              </a:rPr>
              <a:t>d</a:t>
            </a:r>
            <a:r>
              <a:rPr lang="en-US">
                <a:cs typeface="Calibri"/>
              </a:rPr>
              <a:t>igital timestamping of data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Document the consent of the participant or their legally authorized representative (LAR)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Improve management of consent tracking, i.e. withdrawal, version control, reconsent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Provide audit trail and offer real-time tracking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Evaluate the participant’s comprehension of the information presented</a:t>
            </a:r>
            <a:endParaRPr lang="en-US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Facilitate the participant’s retention and comprehension of the information</a:t>
            </a:r>
            <a:endParaRPr lang="en-US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Promote timely entry of </a:t>
            </a:r>
            <a:r>
              <a:rPr lang="en-US" err="1">
                <a:ea typeface="+mn-lt"/>
                <a:cs typeface="+mn-lt"/>
              </a:rPr>
              <a:t>eConsent</a:t>
            </a:r>
            <a:r>
              <a:rPr lang="en-US">
                <a:ea typeface="+mn-lt"/>
                <a:cs typeface="+mn-lt"/>
              </a:rPr>
              <a:t> data into site and sponsor study databases</a:t>
            </a:r>
            <a:endParaRPr lang="en-US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Reduce human error by incorporating automated checks and warnings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6830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347" y="223100"/>
            <a:ext cx="9954973" cy="57092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Challenges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>
          <a:xfrm>
            <a:off x="1205930" y="772588"/>
            <a:ext cx="10583617" cy="53141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Reliance on internet in the field</a:t>
            </a:r>
          </a:p>
          <a:p>
            <a:pPr marL="742950" lvl="1" indent="-285750"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Unreliable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WiFi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slowed workflow and impacted efficiency while moving between forms, frustrating pts and staff</a:t>
            </a:r>
            <a:endParaRPr lang="en-US" sz="18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Lack of printing in the field</a:t>
            </a:r>
            <a:endParaRPr lang="en-US" sz="1800">
              <a:ea typeface="Calibri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Calibri"/>
              </a:rPr>
              <a:t>PDFs of signed consents didn't always send</a:t>
            </a:r>
            <a:endParaRPr lang="en-US" sz="1600">
              <a:solidFill>
                <a:srgbClr val="000000"/>
              </a:solidFill>
              <a:ea typeface="+mn-lt"/>
              <a:cs typeface="+mn-lt"/>
            </a:endParaRPr>
          </a:p>
          <a:p>
            <a:pPr marL="742950" lvl="1" indent="-285750"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Not all participants had email accounts</a:t>
            </a: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err="1"/>
              <a:t>eConsent</a:t>
            </a:r>
            <a:r>
              <a:rPr lang="en-US" sz="1800"/>
              <a:t> was presented as a continuous screen, not separated into ‘pages’ (like printed copies)</a:t>
            </a:r>
            <a:endParaRPr lang="en-US" sz="1800">
              <a:ea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Separating pages or sections can improve discussion and understanding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The assessment of understanding was a separate document, staff had to leave consent form in order to complete the assessment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New ICF versions would require update in </a:t>
            </a:r>
            <a:r>
              <a:rPr lang="en-US" sz="1800" err="1"/>
              <a:t>REDCap</a:t>
            </a:r>
            <a:r>
              <a:rPr lang="en-US" sz="1800"/>
              <a:t>, potentially delaying enrollment of new pts </a:t>
            </a:r>
            <a:endParaRPr lang="en-US" sz="180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Consenting big families</a:t>
            </a:r>
            <a:endParaRPr lang="en-US" sz="1800" strike="sngStrike"/>
          </a:p>
          <a:p>
            <a:pPr marL="742950"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Staff had to repeat parental information, no built-in-method to link parents/guardians to children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strike="sngStrik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77159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1CB74C-6C0C-4728-A587-38F7FA9AF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solidFill>
                  <a:srgbClr val="FFFFFF"/>
                </a:solidFill>
              </a:rPr>
              <a:t>AZD1222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15B06D-9D07-4225-825D-AE5E72BDC9E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460380" y="899507"/>
            <a:ext cx="9939062" cy="573121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Sites need to ensure documentation is consistent between paper-based consents and </a:t>
            </a:r>
            <a:r>
              <a:rPr lang="en-US" dirty="0" err="1">
                <a:ea typeface="+mn-lt"/>
                <a:cs typeface="+mn-lt"/>
              </a:rPr>
              <a:t>eConsents</a:t>
            </a:r>
            <a:r>
              <a:rPr lang="en-US" dirty="0">
                <a:ea typeface="+mn-lt"/>
                <a:cs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Consider </a:t>
            </a:r>
            <a:r>
              <a:rPr lang="en-US" dirty="0">
                <a:ea typeface="+mn-lt"/>
                <a:cs typeface="+mn-lt"/>
              </a:rPr>
              <a:t>regulatory risk, security protection, operational changes to system management, including access and authentication.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Provide enough time for training.</a:t>
            </a:r>
          </a:p>
          <a:p>
            <a:pPr marL="285750" indent="-285750">
              <a:buChar char="•"/>
            </a:pPr>
            <a:r>
              <a:rPr lang="en-US" dirty="0">
                <a:ea typeface="+mn-lt"/>
                <a:cs typeface="+mn-lt"/>
              </a:rPr>
              <a:t>Device management</a:t>
            </a:r>
          </a:p>
          <a:p>
            <a:pPr marL="285750" indent="-285750">
              <a:buChar char="•"/>
            </a:pPr>
            <a:r>
              <a:rPr lang="en-US" dirty="0">
                <a:ea typeface="+mn-lt"/>
                <a:cs typeface="+mn-lt"/>
              </a:rPr>
              <a:t>Reconsent options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eConsent</a:t>
            </a:r>
            <a:r>
              <a:rPr lang="en-US" dirty="0"/>
              <a:t> should incorporate electronic strategies to encourage subjects to access and read all the consent material and to demonstrate their understanding before signing consent.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Require subjects to answer multiple choice questions about the research study at the end of each page or at the end of the each section</a:t>
            </a:r>
            <a:endParaRPr lang="en-US" dirty="0">
              <a:solidFill>
                <a:srgbClr val="000000"/>
              </a:solidFill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Require minimum time to be spent on each consent section to give sufficient time for discussion and Q&amp;A</a:t>
            </a:r>
            <a:endParaRPr lang="en-US" dirty="0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/>
              <a:t>Some subjects may have difficulty navigating electronic systems because of digital familiarity, poor eyesight, or impaired motor skills. It is important to consider the population under study and whether </a:t>
            </a:r>
            <a:r>
              <a:rPr lang="en-US" dirty="0" err="1"/>
              <a:t>eConsent</a:t>
            </a:r>
            <a:r>
              <a:rPr lang="en-US" dirty="0"/>
              <a:t> may be a good option. 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/>
              <a:t>If there are technical difficulties with the platform or internet connection, paper-based consent processes may be needed as a back-up. Subjects must have the option to use paper-based or </a:t>
            </a:r>
            <a:r>
              <a:rPr lang="en-US" dirty="0" err="1"/>
              <a:t>eConsent</a:t>
            </a:r>
            <a:r>
              <a:rPr lang="en-US" dirty="0"/>
              <a:t> methods throughout the informed consent process. 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Ensure that forms have ability to document participant questions/concerns throughout consent process.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eConsent</a:t>
            </a:r>
            <a:r>
              <a:rPr lang="en-US" dirty="0"/>
              <a:t> should enable diagrams, charts, tutorials, and videos to increase participant comprehension.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eConsent</a:t>
            </a:r>
            <a:r>
              <a:rPr lang="en-US" dirty="0"/>
              <a:t> should have glossary/dictionary function.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Required entries should be flagged when left incomplete.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Plan for remote monitoring ahead of time: platform, IRB approval.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Use consent checklist to route to the correct consent(s).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2AF03-0C7E-4494-8AD2-2A369119F6D8}"/>
              </a:ext>
            </a:extLst>
          </p:cNvPr>
          <p:cNvSpPr txBox="1"/>
          <p:nvPr/>
        </p:nvSpPr>
        <p:spPr>
          <a:xfrm>
            <a:off x="1530242" y="377763"/>
            <a:ext cx="849800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solidFill>
                  <a:srgbClr val="000000"/>
                </a:solidFill>
                <a:ea typeface="+mn-lt"/>
                <a:cs typeface="+mn-lt"/>
              </a:rPr>
              <a:t>Lessons Learned</a:t>
            </a:r>
            <a:endParaRPr lang="en-US" sz="3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91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88B330E-9460-4663-BAF0-FDD4072B0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8" b="89887" l="0" r="89826">
                        <a14:foregroundMark x1="291" y1="1040" x2="5911" y2="39319"/>
                        <a14:foregroundMark x1="5911" y1="39319" x2="23256" y2="41399"/>
                        <a14:foregroundMark x1="23256" y1="41399" x2="34593" y2="37524"/>
                        <a14:foregroundMark x1="40589" y1="28816" x2="56783" y2="5293"/>
                        <a14:foregroundMark x1="34593" y1="37524" x2="37303" y2="33587"/>
                        <a14:foregroundMark x1="56783" y1="5293" x2="29942" y2="9263"/>
                        <a14:foregroundMark x1="29942" y1="9263" x2="4457" y2="4820"/>
                        <a14:foregroundMark x1="4457" y1="4820" x2="0" y2="5955"/>
                        <a14:foregroundMark x1="56395" y1="1040" x2="51260" y2="6522"/>
                        <a14:foregroundMark x1="51260" y1="6522" x2="0" y2="1418"/>
                        <a14:foregroundMark x1="0" y1="1418" x2="0" y2="1418"/>
                        <a14:foregroundMark x1="37694" y1="27977" x2="37694" y2="32633"/>
                        <a14:backgroundMark x1="39342" y1="31213" x2="52132" y2="32609"/>
                        <a14:backgroundMark x1="52132" y1="32609" x2="57364" y2="30624"/>
                        <a14:backgroundMark x1="57364" y1="30624" x2="54167" y2="23062"/>
                        <a14:backgroundMark x1="54167" y1="23062" x2="53682" y2="32042"/>
                        <a14:backgroundMark x1="53682" y1="32042" x2="53876" y2="32231"/>
                        <a14:backgroundMark x1="39186" y1="33176" x2="42054" y2="37902"/>
                        <a14:backgroundMark x1="42054" y1="37902" x2="49322" y2="37902"/>
                        <a14:backgroundMark x1="49322" y1="37902" x2="54942" y2="36673"/>
                        <a14:backgroundMark x1="54942" y1="36673" x2="50775" y2="29679"/>
                        <a14:backgroundMark x1="50775" y1="29679" x2="39342" y2="30270"/>
                        <a14:backgroundMark x1="56202" y1="22779" x2="56105" y2="22023"/>
                        <a14:backgroundMark x1="40116" y1="31096" x2="38178" y2="35728"/>
                        <a14:backgroundMark x1="37694" y1="36673" x2="40988" y2="31474"/>
                        <a14:backgroundMark x1="39438" y1="30151" x2="39535" y2="31096"/>
                        <a14:backgroundMark x1="40213" y1="30151" x2="39826" y2="29868"/>
                        <a14:backgroundMark x1="38275" y1="32231" x2="39632" y2="3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239" b="64824"/>
          <a:stretch/>
        </p:blipFill>
        <p:spPr>
          <a:xfrm>
            <a:off x="1196342" y="774442"/>
            <a:ext cx="5464231" cy="1979150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2F6BB31-BD09-4E32-9654-38876195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28" y="0"/>
            <a:ext cx="10241280" cy="692458"/>
          </a:xfrm>
        </p:spPr>
        <p:txBody>
          <a:bodyPr/>
          <a:lstStyle/>
          <a:p>
            <a:pPr algn="ctr"/>
            <a:r>
              <a:rPr lang="en-US" dirty="0"/>
              <a:t>Consent Process Decision Chart</a:t>
            </a:r>
          </a:p>
        </p:txBody>
      </p:sp>
    </p:spTree>
    <p:extLst>
      <p:ext uri="{BB962C8B-B14F-4D97-AF65-F5344CB8AC3E}">
        <p14:creationId xmlns:p14="http://schemas.microsoft.com/office/powerpoint/2010/main" val="3291974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1CB74C-6C0C-4728-A587-38F7FA9AF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solidFill>
                  <a:srgbClr val="FFFFFF"/>
                </a:solidFill>
              </a:rPr>
              <a:t>AZD1222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15B06D-9D07-4225-825D-AE5E72BDC9E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424094" y="1298650"/>
            <a:ext cx="9939062" cy="51778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2AF03-0C7E-4494-8AD2-2A369119F6D8}"/>
              </a:ext>
            </a:extLst>
          </p:cNvPr>
          <p:cNvSpPr txBox="1"/>
          <p:nvPr/>
        </p:nvSpPr>
        <p:spPr>
          <a:xfrm>
            <a:off x="1620956" y="722477"/>
            <a:ext cx="849800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solidFill>
                  <a:srgbClr val="000000"/>
                </a:solidFill>
                <a:ea typeface="+mn-lt"/>
                <a:cs typeface="+mn-lt"/>
              </a:rPr>
              <a:t>Lessons Learned (continued)</a:t>
            </a:r>
            <a:endParaRPr lang="en-US" sz="3000" b="1">
              <a:solidFill>
                <a:srgbClr val="000000"/>
              </a:solidFill>
            </a:endParaRPr>
          </a:p>
        </p:txBody>
      </p:sp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20247FEC-0B58-41B9-8A78-D5C52AF17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058" y="1410996"/>
            <a:ext cx="5646516" cy="4981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C36E8C-C23F-405D-87A9-C0A5AC8811BD}"/>
              </a:ext>
            </a:extLst>
          </p:cNvPr>
          <p:cNvSpPr txBox="1"/>
          <p:nvPr/>
        </p:nvSpPr>
        <p:spPr>
          <a:xfrm>
            <a:off x="8563336" y="1406323"/>
            <a:ext cx="2743199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Especially in the beginning, staff would open and start to complete the incorrect Consent Form. Even though </a:t>
            </a:r>
            <a:r>
              <a:rPr lang="en-US" err="1">
                <a:solidFill>
                  <a:srgbClr val="000000"/>
                </a:solidFill>
              </a:rPr>
              <a:t>eConsent</a:t>
            </a:r>
            <a:r>
              <a:rPr lang="en-US">
                <a:solidFill>
                  <a:srgbClr val="000000"/>
                </a:solidFill>
              </a:rPr>
              <a:t> should help prevent mistakes, the layout on </a:t>
            </a:r>
            <a:r>
              <a:rPr lang="en-US" err="1">
                <a:solidFill>
                  <a:srgbClr val="000000"/>
                </a:solidFill>
              </a:rPr>
              <a:t>REDCap</a:t>
            </a:r>
            <a:r>
              <a:rPr lang="en-US">
                <a:solidFill>
                  <a:srgbClr val="000000"/>
                </a:solidFill>
              </a:rPr>
              <a:t> was not user friendly.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endParaRPr lang="en-US">
              <a:solidFill>
                <a:srgbClr val="000000"/>
              </a:solidFill>
              <a:cs typeface="Calibri"/>
            </a:endParaRPr>
          </a:p>
          <a:p>
            <a:r>
              <a:rPr lang="en-US">
                <a:solidFill>
                  <a:srgbClr val="000000"/>
                </a:solidFill>
                <a:cs typeface="Calibri"/>
              </a:rPr>
              <a:t>By including age and type of participant (Adult at community venue, Parent, Adult at a Nursing Home), the </a:t>
            </a:r>
            <a:r>
              <a:rPr lang="en-US" b="1">
                <a:solidFill>
                  <a:srgbClr val="000000"/>
                </a:solidFill>
                <a:cs typeface="Calibri"/>
              </a:rPr>
              <a:t>Consent Checklist</a:t>
            </a:r>
            <a:r>
              <a:rPr lang="en-US">
                <a:solidFill>
                  <a:srgbClr val="000000"/>
                </a:solidFill>
                <a:cs typeface="Calibri"/>
              </a:rPr>
              <a:t> could have been used to reduce human error by graying out inappropriate consent forms.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4D52CC22-35DC-446C-8FE1-2C1B6561A6DA}"/>
              </a:ext>
            </a:extLst>
          </p:cNvPr>
          <p:cNvSpPr/>
          <p:nvPr/>
        </p:nvSpPr>
        <p:spPr>
          <a:xfrm>
            <a:off x="6863469" y="3990613"/>
            <a:ext cx="1168233" cy="1666752"/>
          </a:xfrm>
          <a:prstGeom prst="rightBrac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518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D8402E0-5A5E-40FB-8314-82670D9038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022" y="1241606"/>
            <a:ext cx="5833051" cy="4374787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C0EB51CD-D3FB-414E-B83F-789A78151F6D}"/>
              </a:ext>
            </a:extLst>
          </p:cNvPr>
          <p:cNvSpPr txBox="1">
            <a:spLocks/>
          </p:cNvSpPr>
          <p:nvPr/>
        </p:nvSpPr>
        <p:spPr>
          <a:xfrm>
            <a:off x="919062" y="388382"/>
            <a:ext cx="9954973" cy="144866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r>
              <a:rPr lang="en-US" dirty="0">
                <a:latin typeface="Century Gothic"/>
              </a:rPr>
              <a:t>Thank You!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DF837E-F306-1D1D-748C-6A78B87BE7D3}"/>
              </a:ext>
            </a:extLst>
          </p:cNvPr>
          <p:cNvSpPr txBox="1"/>
          <p:nvPr/>
        </p:nvSpPr>
        <p:spPr>
          <a:xfrm>
            <a:off x="9870816" y="4724542"/>
            <a:ext cx="232354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Thank you to </a:t>
            </a:r>
            <a:endParaRPr lang="en-US" dirty="0"/>
          </a:p>
          <a:p>
            <a:r>
              <a:rPr lang="en-US" sz="1200" b="1" dirty="0"/>
              <a:t>Dr. Jessica Justman</a:t>
            </a:r>
            <a:endParaRPr lang="en-US" dirty="0"/>
          </a:p>
          <a:p>
            <a:r>
              <a:rPr lang="en-US" sz="1200" b="1" dirty="0"/>
              <a:t>Dr. Ellen Morrison </a:t>
            </a:r>
            <a:endParaRPr lang="en-US" dirty="0"/>
          </a:p>
          <a:p>
            <a:r>
              <a:rPr lang="en-US" sz="1200" b="1" dirty="0"/>
              <a:t>Dr. Nandita Sugandhi</a:t>
            </a:r>
            <a:endParaRPr lang="en-US" dirty="0"/>
          </a:p>
          <a:p>
            <a:r>
              <a:rPr lang="en-US" sz="1200" b="1" dirty="0"/>
              <a:t>Rita Sondengam, </a:t>
            </a:r>
            <a:endParaRPr lang="en-US" dirty="0"/>
          </a:p>
          <a:p>
            <a:r>
              <a:rPr lang="en-US" sz="1200" b="1" dirty="0"/>
              <a:t>Ann Kahn </a:t>
            </a:r>
            <a:endParaRPr lang="en-US" dirty="0"/>
          </a:p>
          <a:p>
            <a:r>
              <a:rPr lang="en-US" sz="1200" b="1" dirty="0"/>
              <a:t>Maria Rivas </a:t>
            </a:r>
            <a:endParaRPr lang="en-US" dirty="0"/>
          </a:p>
          <a:p>
            <a:r>
              <a:rPr lang="en-US" sz="1200" b="1" dirty="0"/>
              <a:t>Ana Victoria Cruz </a:t>
            </a:r>
            <a:endParaRPr lang="en-US" dirty="0"/>
          </a:p>
          <a:p>
            <a:r>
              <a:rPr lang="en-US" sz="1200" b="1" dirty="0"/>
              <a:t>Saranya Naidu </a:t>
            </a:r>
            <a:endParaRPr lang="en-US" dirty="0"/>
          </a:p>
          <a:p>
            <a:r>
              <a:rPr lang="en-US" sz="1200" b="1" dirty="0"/>
              <a:t>Logan Posey </a:t>
            </a:r>
            <a:endParaRPr lang="en-US" dirty="0"/>
          </a:p>
          <a:p>
            <a:r>
              <a:rPr lang="en-US" sz="1200" b="1" dirty="0"/>
              <a:t>Amber </a:t>
            </a:r>
            <a:r>
              <a:rPr lang="en-US" sz="1200" b="1" dirty="0" err="1"/>
              <a:t>Yıldızel</a:t>
            </a:r>
            <a:r>
              <a:rPr lang="en-US" sz="1200" b="1" dirty="0"/>
              <a:t> 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870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88B330E-9460-4663-BAF0-FDD4072B0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2" y="774441"/>
            <a:ext cx="9799316" cy="5626359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2F6BB31-BD09-4E32-9654-38876195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28" y="0"/>
            <a:ext cx="10241280" cy="692458"/>
          </a:xfrm>
        </p:spPr>
        <p:txBody>
          <a:bodyPr/>
          <a:lstStyle/>
          <a:p>
            <a:pPr algn="ctr"/>
            <a:r>
              <a:rPr lang="en-US" dirty="0"/>
              <a:t>Consent Process Decision Chart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E495A3-371B-42F2-A467-CB6E66C2F8E9}"/>
              </a:ext>
            </a:extLst>
          </p:cNvPr>
          <p:cNvSpPr/>
          <p:nvPr/>
        </p:nvSpPr>
        <p:spPr>
          <a:xfrm>
            <a:off x="1278082" y="1226127"/>
            <a:ext cx="3626427" cy="1558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B82246-030D-4CB3-A1C0-BF73DFF98B6A}"/>
              </a:ext>
            </a:extLst>
          </p:cNvPr>
          <p:cNvSpPr/>
          <p:nvPr/>
        </p:nvSpPr>
        <p:spPr>
          <a:xfrm>
            <a:off x="4104410" y="1336963"/>
            <a:ext cx="1378527" cy="6684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88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C1FCC-6170-42F6-A927-C5D204DA2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589389"/>
          </a:xfrm>
        </p:spPr>
        <p:txBody>
          <a:bodyPr/>
          <a:lstStyle/>
          <a:p>
            <a:pPr algn="ctr"/>
            <a:r>
              <a:rPr lang="en-US" dirty="0"/>
              <a:t>What we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8FA6E-A26E-4E86-89D1-1CA294D71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was a convenient way for participant to review a consent electronically prior to the consenting process</a:t>
            </a:r>
          </a:p>
          <a:p>
            <a:r>
              <a:rPr lang="en-US" dirty="0"/>
              <a:t>Important to iron out technical and other glitches prior to initiating an </a:t>
            </a:r>
            <a:r>
              <a:rPr lang="en-US" dirty="0" err="1"/>
              <a:t>eConsent</a:t>
            </a:r>
            <a:r>
              <a:rPr lang="en-US" dirty="0"/>
              <a:t> process</a:t>
            </a:r>
          </a:p>
          <a:p>
            <a:r>
              <a:rPr lang="en-US" dirty="0"/>
              <a:t>Our process could not support an e-signature from the consenter as well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1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73D93-7D55-4C37-972C-A8A2B83BD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598266"/>
          </a:xfrm>
        </p:spPr>
        <p:txBody>
          <a:bodyPr/>
          <a:lstStyle/>
          <a:p>
            <a:pPr algn="ctr"/>
            <a:r>
              <a:rPr lang="en-US" dirty="0"/>
              <a:t>Our IRB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16AA7-F252-4C94-B232-ABEACA93F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E-Consent could only contain IRB approved information. We uploaded images of each page of the consent into </a:t>
            </a:r>
            <a:r>
              <a:rPr lang="en-US" dirty="0" err="1"/>
              <a:t>RedCAP</a:t>
            </a:r>
            <a:r>
              <a:rPr lang="en-US" dirty="0"/>
              <a:t>. </a:t>
            </a:r>
          </a:p>
          <a:p>
            <a:r>
              <a:rPr lang="en-US" dirty="0"/>
              <a:t>There had to be a robust audit trail. </a:t>
            </a:r>
          </a:p>
          <a:p>
            <a:r>
              <a:rPr lang="en-US" dirty="0"/>
              <a:t>Participant needed a copy of the signed version of the consent with both participant and consenter.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193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137A-3AC3-4676-9F8E-5369A6560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Top 3 things to consider when starting e-consent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7D3B6-024C-41E4-8219-EB9FF3CC5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Does your institution have an e-signature compliant version of the program you will use? Not all </a:t>
            </a:r>
            <a:r>
              <a:rPr lang="en-US" dirty="0" err="1"/>
              <a:t>REDCap</a:t>
            </a:r>
            <a:r>
              <a:rPr lang="en-US" dirty="0"/>
              <a:t> versions were compliant in the beginning.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 you have a robust SOP for e-Consent including how to document the audit trail, signature, identity, witness or LAR, if needed?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many languages will you consent in? Can your e-consent process support non-English?</a:t>
            </a:r>
          </a:p>
        </p:txBody>
      </p:sp>
    </p:spTree>
    <p:extLst>
      <p:ext uri="{BB962C8B-B14F-4D97-AF65-F5344CB8AC3E}">
        <p14:creationId xmlns:p14="http://schemas.microsoft.com/office/powerpoint/2010/main" val="29765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EDA3E-2ACF-4E42-80E8-1E69B53E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562755"/>
          </a:xfrm>
        </p:spPr>
        <p:txBody>
          <a:bodyPr/>
          <a:lstStyle/>
          <a:p>
            <a:pPr algn="ctr"/>
            <a:r>
              <a:rPr lang="en-US" dirty="0"/>
              <a:t>Where we are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F7F46-3A85-452A-AF3E-6700645DA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HIV treatment studies are still using paper-based consents, no plans to change</a:t>
            </a:r>
          </a:p>
          <a:p>
            <a:r>
              <a:rPr lang="en-US" dirty="0"/>
              <a:t>PDFs of consents emailed to participants ahead of screening if desired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7388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DeIVz0RoyyGqFVhYARY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dpditf47BGCIzpcSxe4g"/>
</p:tagLst>
</file>

<file path=ppt/theme/theme1.xml><?xml version="1.0" encoding="utf-8"?>
<a:theme xmlns:a="http://schemas.openxmlformats.org/drawingml/2006/main" name="GradientRiseVTI">
  <a:themeElements>
    <a:clrScheme name="AnalogousFromRegularSeedRightStep">
      <a:dk1>
        <a:srgbClr val="000000"/>
      </a:dk1>
      <a:lt1>
        <a:srgbClr val="FFFFFF"/>
      </a:lt1>
      <a:dk2>
        <a:srgbClr val="301B2E"/>
      </a:dk2>
      <a:lt2>
        <a:srgbClr val="F3F0F2"/>
      </a:lt2>
      <a:accent1>
        <a:srgbClr val="32B755"/>
      </a:accent1>
      <a:accent2>
        <a:srgbClr val="25B587"/>
      </a:accent2>
      <a:accent3>
        <a:srgbClr val="33AFBD"/>
      </a:accent3>
      <a:accent4>
        <a:srgbClr val="2874C4"/>
      </a:accent4>
      <a:accent5>
        <a:srgbClr val="3A45D6"/>
      </a:accent5>
      <a:accent6>
        <a:srgbClr val="612BC5"/>
      </a:accent6>
      <a:hlink>
        <a:srgbClr val="BF3F9D"/>
      </a:hlink>
      <a:folHlink>
        <a:srgbClr val="7F7F7F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Sisonke">
      <a:dk1>
        <a:srgbClr val="414042"/>
      </a:dk1>
      <a:lt1>
        <a:sysClr val="window" lastClr="FFFFFF"/>
      </a:lt1>
      <a:dk2>
        <a:srgbClr val="414042"/>
      </a:dk2>
      <a:lt2>
        <a:srgbClr val="FFFFFF"/>
      </a:lt2>
      <a:accent1>
        <a:srgbClr val="4C3A8E"/>
      </a:accent1>
      <a:accent2>
        <a:srgbClr val="5BBA8E"/>
      </a:accent2>
      <a:accent3>
        <a:srgbClr val="AF4793"/>
      </a:accent3>
      <a:accent4>
        <a:srgbClr val="ED7296"/>
      </a:accent4>
      <a:accent5>
        <a:srgbClr val="6DBE45"/>
      </a:accent5>
      <a:accent6>
        <a:srgbClr val="0071B7"/>
      </a:accent6>
      <a:hlink>
        <a:srgbClr val="4C3A8E"/>
      </a:hlink>
      <a:folHlink>
        <a:srgbClr val="ED729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ICAP Global Health Colors">
      <a:dk1>
        <a:srgbClr val="4B545B"/>
      </a:dk1>
      <a:lt1>
        <a:srgbClr val="FFFFFF"/>
      </a:lt1>
      <a:dk2>
        <a:srgbClr val="C9CFD4"/>
      </a:dk2>
      <a:lt2>
        <a:srgbClr val="737D84"/>
      </a:lt2>
      <a:accent1>
        <a:srgbClr val="B0DFDB"/>
      </a:accent1>
      <a:accent2>
        <a:srgbClr val="73B4E2"/>
      </a:accent2>
      <a:accent3>
        <a:srgbClr val="FDB913"/>
      </a:accent3>
      <a:accent4>
        <a:srgbClr val="80C342"/>
      </a:accent4>
      <a:accent5>
        <a:srgbClr val="00B8A5"/>
      </a:accent5>
      <a:accent6>
        <a:srgbClr val="F04E58"/>
      </a:accent6>
      <a:hlink>
        <a:srgbClr val="022169"/>
      </a:hlink>
      <a:folHlink>
        <a:srgbClr val="1D4F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3129</Words>
  <Application>Microsoft Office PowerPoint</Application>
  <PresentationFormat>Widescreen</PresentationFormat>
  <Paragraphs>493</Paragraphs>
  <Slides>41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Arial</vt:lpstr>
      <vt:lpstr>Arial Black</vt:lpstr>
      <vt:lpstr>Arial,Sans-Serif</vt:lpstr>
      <vt:lpstr>Calibri</vt:lpstr>
      <vt:lpstr>Century Gothic</vt:lpstr>
      <vt:lpstr>Courier New</vt:lpstr>
      <vt:lpstr>Symbol</vt:lpstr>
      <vt:lpstr>Tw Cen MT</vt:lpstr>
      <vt:lpstr>Verdana</vt:lpstr>
      <vt:lpstr>GradientRiseVTI</vt:lpstr>
      <vt:lpstr>Office Theme</vt:lpstr>
      <vt:lpstr>1_Office Theme</vt:lpstr>
      <vt:lpstr>think-cell Slide</vt:lpstr>
      <vt:lpstr>E-Consent with COVID-19</vt:lpstr>
      <vt:lpstr>Creating e-Consent in Early Pandemic</vt:lpstr>
      <vt:lpstr>Reasons for e-Consent</vt:lpstr>
      <vt:lpstr>Consent Process Decision Chart</vt:lpstr>
      <vt:lpstr>Consent Process Decision Chart</vt:lpstr>
      <vt:lpstr>What we learned</vt:lpstr>
      <vt:lpstr>Our IRB requirements</vt:lpstr>
      <vt:lpstr>Top 3 things to consider when starting e-consent process</vt:lpstr>
      <vt:lpstr>Where we are now</vt:lpstr>
      <vt:lpstr>e-Consent Process</vt:lpstr>
      <vt:lpstr>SISONKE (Together) Open Label Trial</vt:lpstr>
      <vt:lpstr>OVERALL AIM</vt:lpstr>
      <vt:lpstr>METHODS: PARTICIPATION CRITERIA</vt:lpstr>
      <vt:lpstr>17 DAYS FROM INCEPTION TO START</vt:lpstr>
      <vt:lpstr>J   JnJ </vt:lpstr>
      <vt:lpstr>Sisonke e-Consent Benefits and Successes</vt:lpstr>
      <vt:lpstr>Sisonke e-Consent Challenges and Limitations</vt:lpstr>
      <vt:lpstr>Solutions to Overcome Sisonke e-Consent Challenges and Limitations</vt:lpstr>
      <vt:lpstr>Summary of Sisonke e-Consent</vt:lpstr>
      <vt:lpstr>Sisonke 1 Completed 17th May 2021</vt:lpstr>
      <vt:lpstr>ACKNOWLEDGEMENTS</vt:lpstr>
      <vt:lpstr>SISONKE STUDY TEAM</vt:lpstr>
      <vt:lpstr>E-Consent:  Perspectives from Clinical Research Sites</vt:lpstr>
      <vt:lpstr>PowerPoint Presentation</vt:lpstr>
      <vt:lpstr>About CoVPN 5002</vt:lpstr>
      <vt:lpstr>Using REDCap for eConsent in CoVPN 5002 </vt:lpstr>
      <vt:lpstr>IRB Approval</vt:lpstr>
      <vt:lpstr>Pre Implementation of eConsent</vt:lpstr>
      <vt:lpstr>Informed consent process and visit flow using eConsent </vt:lpstr>
      <vt:lpstr>Appropriate documentation of eConsent process</vt:lpstr>
      <vt:lpstr>PowerPoint Presentation</vt:lpstr>
      <vt:lpstr>Appropriate Documentation of eConsent - Valid Subject Signature</vt:lpstr>
      <vt:lpstr>PowerPoint Presentation</vt:lpstr>
      <vt:lpstr>PowerPoint Presentation</vt:lpstr>
      <vt:lpstr>Considerations</vt:lpstr>
      <vt:lpstr>Considerations Cont’d</vt:lpstr>
      <vt:lpstr>eConsent has the ability to:</vt:lpstr>
      <vt:lpstr>Challenges</vt:lpstr>
      <vt:lpstr>AZD1222</vt:lpstr>
      <vt:lpstr>AZD1222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E-Consent with COVID-19</dc:title>
  <dc:creator>Chris Jonsson</dc:creator>
  <cp:lastModifiedBy>Vu, Milan H</cp:lastModifiedBy>
  <cp:revision>15</cp:revision>
  <dcterms:created xsi:type="dcterms:W3CDTF">2022-03-01T23:21:50Z</dcterms:created>
  <dcterms:modified xsi:type="dcterms:W3CDTF">2022-03-22T21:12:20Z</dcterms:modified>
</cp:coreProperties>
</file>