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4.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7.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7"/>
    <p:sldMasterId id="2147483680" r:id="rId8"/>
    <p:sldMasterId id="2147483704" r:id="rId9"/>
  </p:sldMasterIdLst>
  <p:notesMasterIdLst>
    <p:notesMasterId r:id="rId21"/>
  </p:notesMasterIdLst>
  <p:sldIdLst>
    <p:sldId id="1275" r:id="rId10"/>
    <p:sldId id="1198" r:id="rId11"/>
    <p:sldId id="442" r:id="rId12"/>
    <p:sldId id="1199" r:id="rId13"/>
    <p:sldId id="397" r:id="rId14"/>
    <p:sldId id="443" r:id="rId15"/>
    <p:sldId id="444" r:id="rId16"/>
    <p:sldId id="445" r:id="rId17"/>
    <p:sldId id="1206" r:id="rId18"/>
    <p:sldId id="1202" r:id="rId19"/>
    <p:sldId id="1272" r:id="rId20"/>
  </p:sldIdLst>
  <p:sldSz cx="12192000" cy="6858000"/>
  <p:notesSz cx="6858000" cy="1304925"/>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ki Cortez" initials="NC" lastIdx="7" clrIdx="0">
    <p:extLst>
      <p:ext uri="{19B8F6BF-5375-455C-9EA6-DF929625EA0E}">
        <p15:presenceInfo xmlns:p15="http://schemas.microsoft.com/office/powerpoint/2012/main" userId="S-1-5-21-2953958680-949419512-4227892181-225930" providerId="AD"/>
      </p:ext>
    </p:extLst>
  </p:cmAuthor>
  <p:cmAuthor id="2" name="Nikki Cortez" initials="NC [2]" lastIdx="3" clrIdx="1">
    <p:extLst>
      <p:ext uri="{19B8F6BF-5375-455C-9EA6-DF929625EA0E}">
        <p15:presenceInfo xmlns:p15="http://schemas.microsoft.com/office/powerpoint/2012/main" userId="S::nikki.cortez@ppdi.com::d9061882-5d07-4a1d-a37c-134be49c2f1f" providerId="AD"/>
      </p:ext>
    </p:extLst>
  </p:cmAuthor>
  <p:cmAuthor id="3" name="Kit Chapman" initials="KC" lastIdx="1" clrIdx="2">
    <p:extLst>
      <p:ext uri="{19B8F6BF-5375-455C-9EA6-DF929625EA0E}">
        <p15:presenceInfo xmlns:p15="http://schemas.microsoft.com/office/powerpoint/2012/main" userId="S::Kit.Chapman@ppdi.com::4f3d327d-66ef-44d5-a648-5d87e69485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5D37"/>
    <a:srgbClr val="DAD267"/>
    <a:srgbClr val="EDEDED"/>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62811-080D-4AF2-B856-4E46A1A761A5}" v="7" dt="2020-01-10T15:29:09.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4202" autoAdjust="0"/>
  </p:normalViewPr>
  <p:slideViewPr>
    <p:cSldViewPr snapToGrid="0">
      <p:cViewPr varScale="1">
        <p:scale>
          <a:sx n="60" d="100"/>
          <a:sy n="60"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5.xml"/><Relationship Id="rId22" Type="http://schemas.openxmlformats.org/officeDocument/2006/relationships/tags" Target="tags/tag1.xml"/><Relationship Id="rId27" Type="http://schemas.openxmlformats.org/officeDocument/2006/relationships/tableStyles" Target="tableStyles.xml"/><Relationship Id="rId30" Type="http://schemas.openxmlformats.org/officeDocument/2006/relationships/customXml" Target="../customXml/item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 Asberry" userId="5a397678-9e8d-4382-8799-f6dcaae1f157" providerId="ADAL" clId="{9C862811-080D-4AF2-B856-4E46A1A761A5}"/>
    <pc:docChg chg="modSld">
      <pc:chgData name="Debbi Asberry" userId="5a397678-9e8d-4382-8799-f6dcaae1f157" providerId="ADAL" clId="{9C862811-080D-4AF2-B856-4E46A1A761A5}" dt="2020-01-10T15:29:05.700" v="0"/>
      <pc:docMkLst>
        <pc:docMk/>
      </pc:docMkLst>
      <pc:sldChg chg="delCm">
        <pc:chgData name="Debbi Asberry" userId="5a397678-9e8d-4382-8799-f6dcaae1f157" providerId="ADAL" clId="{9C862811-080D-4AF2-B856-4E46A1A761A5}" dt="2020-01-10T15:29:05.700" v="0"/>
        <pc:sldMkLst>
          <pc:docMk/>
          <pc:sldMk cId="3531562325" sldId="1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740E-E3CA-4E42-B582-D86F90DCD522}" type="datetimeFigureOut">
              <a:rPr lang="en-US" smtClean="0"/>
              <a:t>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7DB5D-478F-4E7C-9755-BCCED0171C60}" type="slidenum">
              <a:rPr lang="en-US" smtClean="0"/>
              <a:t>‹#›</a:t>
            </a:fld>
            <a:endParaRPr lang="en-US"/>
          </a:p>
        </p:txBody>
      </p:sp>
    </p:spTree>
    <p:extLst>
      <p:ext uri="{BB962C8B-B14F-4D97-AF65-F5344CB8AC3E}">
        <p14:creationId xmlns:p14="http://schemas.microsoft.com/office/powerpoint/2010/main" val="337421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A3592-D5F1-C049-A75C-8C2FAAE2A5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7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1200" b="0" i="0" u="none" strike="noStrike" kern="1200" baseline="0" dirty="0">
                <a:solidFill>
                  <a:schemeClr val="tx1"/>
                </a:solidFill>
                <a:latin typeface="+mn-lt"/>
                <a:ea typeface="+mn-ea"/>
                <a:cs typeface="+mn-cs"/>
              </a:rPr>
              <a:t>40 minutes</a:t>
            </a:r>
          </a:p>
          <a:p>
            <a:pPr marL="0" indent="0">
              <a:buFont typeface="Arial" panose="020B0604020202020204" pitchFamily="34" charset="0"/>
              <a:buNone/>
            </a:pPr>
            <a:r>
              <a:rPr lang="en-ZA" sz="1200" b="0" i="0" u="none" strike="noStrike" kern="1200" baseline="0" dirty="0">
                <a:solidFill>
                  <a:schemeClr val="tx1"/>
                </a:solidFill>
                <a:latin typeface="+mn-lt"/>
                <a:ea typeface="+mn-ea"/>
                <a:cs typeface="+mn-cs"/>
              </a:rPr>
              <a:t>Table teams will be creating a road map/travel guide to navigate the changing regulatory landscape. </a:t>
            </a:r>
          </a:p>
          <a:p>
            <a:pPr marL="17145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Working with their table group and referencing the worksheet in their Learner Journey Book for general categories, </a:t>
            </a:r>
            <a:r>
              <a:rPr lang="en-US" sz="1200" b="0" i="0" u="none" strike="noStrike" kern="1200" baseline="0" dirty="0">
                <a:solidFill>
                  <a:schemeClr val="tx1"/>
                </a:solidFill>
                <a:latin typeface="+mn-lt"/>
                <a:ea typeface="+mn-ea"/>
                <a:cs typeface="+mn-cs"/>
              </a:rPr>
              <a:t>generate strategies for navigating the changing regulatory landscape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Document with post-its on poster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i="0" u="none" strike="noStrike" kern="1200" baseline="0" dirty="0">
                <a:solidFill>
                  <a:schemeClr val="tx1"/>
                </a:solidFill>
                <a:latin typeface="+mn-lt"/>
                <a:ea typeface="+mn-ea"/>
                <a:cs typeface="+mn-cs"/>
              </a:rPr>
              <a:t>Facilitators will pass out cards to each table.  Each card will represent a "Road Block" - an unexpected event. </a:t>
            </a:r>
          </a:p>
          <a:p>
            <a:pPr marL="171450" indent="-171450">
              <a:buFont typeface="Arial" panose="020B0604020202020204" pitchFamily="34" charset="0"/>
              <a:buChar char="•"/>
            </a:pPr>
            <a:r>
              <a:rPr lang="en-ZA" sz="1200" b="0" i="0" u="none" strike="noStrike" kern="1200" baseline="0" dirty="0">
                <a:solidFill>
                  <a:schemeClr val="tx1"/>
                </a:solidFill>
                <a:latin typeface="+mn-lt"/>
                <a:ea typeface="+mn-ea"/>
                <a:cs typeface="+mn-cs"/>
              </a:rPr>
              <a:t>Working in pairs to create a site-specific guidebook for their site. </a:t>
            </a:r>
          </a:p>
        </p:txBody>
      </p:sp>
      <p:sp>
        <p:nvSpPr>
          <p:cNvPr id="4" name="Slide Number Placeholder 3"/>
          <p:cNvSpPr>
            <a:spLocks noGrp="1"/>
          </p:cNvSpPr>
          <p:nvPr>
            <p:ph type="sldNum" sz="quarter" idx="10"/>
          </p:nvPr>
        </p:nvSpPr>
        <p:spPr/>
        <p:txBody>
          <a:bodyPr/>
          <a:lstStyle/>
          <a:p>
            <a:fld id="{E2AA3592-D5F1-C049-A75C-8C2FAAE2A508}" type="slidenum">
              <a:rPr lang="en-US" smtClean="0"/>
              <a:t>10</a:t>
            </a:fld>
            <a:endParaRPr lang="en-US" dirty="0"/>
          </a:p>
        </p:txBody>
      </p:sp>
    </p:spTree>
    <p:extLst>
      <p:ext uri="{BB962C8B-B14F-4D97-AF65-F5344CB8AC3E}">
        <p14:creationId xmlns:p14="http://schemas.microsoft.com/office/powerpoint/2010/main" val="143081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A3592-D5F1-C049-A75C-8C2FAAE2A5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09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dirty="0"/>
          </a:p>
        </p:txBody>
      </p:sp>
    </p:spTree>
    <p:extLst>
      <p:ext uri="{BB962C8B-B14F-4D97-AF65-F5344CB8AC3E}">
        <p14:creationId xmlns:p14="http://schemas.microsoft.com/office/powerpoint/2010/main" val="419177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major areas where we may encounter challenges in keeping up with the changing regulatory landscape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layer of regulation for sites to consider and report to!!</a:t>
            </a:r>
          </a:p>
          <a:p>
            <a:endParaRPr lang="en-US" dirty="0"/>
          </a:p>
        </p:txBody>
      </p:sp>
      <p:sp>
        <p:nvSpPr>
          <p:cNvPr id="4" name="Slide Number Placeholder 3"/>
          <p:cNvSpPr>
            <a:spLocks noGrp="1"/>
          </p:cNvSpPr>
          <p:nvPr>
            <p:ph type="sldNum" sz="quarter" idx="5"/>
          </p:nvPr>
        </p:nvSpPr>
        <p:spPr/>
        <p:txBody>
          <a:bodyPr/>
          <a:lstStyle/>
          <a:p>
            <a:fld id="{8D67DB5D-478F-4E7C-9755-BCCED0171C60}" type="slidenum">
              <a:rPr lang="en-US" smtClean="0"/>
              <a:t>3</a:t>
            </a:fld>
            <a:endParaRPr lang="en-US"/>
          </a:p>
        </p:txBody>
      </p:sp>
    </p:spTree>
    <p:extLst>
      <p:ext uri="{BB962C8B-B14F-4D97-AF65-F5344CB8AC3E}">
        <p14:creationId xmlns:p14="http://schemas.microsoft.com/office/powerpoint/2010/main" val="382487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pPr>
            <a:r>
              <a:rPr lang="en-US" sz="1200" dirty="0">
                <a:solidFill>
                  <a:schemeClr val="tx2"/>
                </a:solidFill>
              </a:rPr>
              <a:t>Audience to share challenges related to reg authorities</a:t>
            </a:r>
          </a:p>
          <a:p>
            <a:pPr>
              <a:spcBef>
                <a:spcPts val="0"/>
              </a:spcBef>
            </a:pPr>
            <a:endParaRPr lang="en-US" sz="1200" dirty="0">
              <a:solidFill>
                <a:schemeClr val="tx2"/>
              </a:solidFill>
            </a:endParaRPr>
          </a:p>
          <a:p>
            <a:pPr>
              <a:spcBef>
                <a:spcPts val="0"/>
              </a:spcBef>
            </a:pPr>
            <a:r>
              <a:rPr lang="en-US" sz="1200" dirty="0">
                <a:solidFill>
                  <a:schemeClr val="tx2"/>
                </a:solidFill>
              </a:rPr>
              <a:t>Power to </a:t>
            </a:r>
            <a:r>
              <a:rPr lang="en-US" sz="1200" i="1" dirty="0">
                <a:solidFill>
                  <a:schemeClr val="tx2"/>
                </a:solidFill>
              </a:rPr>
              <a:t>regulate</a:t>
            </a:r>
          </a:p>
          <a:p>
            <a:pPr>
              <a:spcBef>
                <a:spcPts val="0"/>
              </a:spcBef>
            </a:pPr>
            <a:r>
              <a:rPr lang="en-US" sz="1200" dirty="0">
                <a:solidFill>
                  <a:schemeClr val="tx2"/>
                </a:solidFill>
              </a:rPr>
              <a:t>Includes </a:t>
            </a:r>
            <a:r>
              <a:rPr lang="en-US" sz="1200" i="1" dirty="0">
                <a:solidFill>
                  <a:schemeClr val="tx2"/>
                </a:solidFill>
              </a:rPr>
              <a:t>authorities that review submitted clinical data and those that conduct inspections</a:t>
            </a:r>
          </a:p>
          <a:p>
            <a:pPr>
              <a:spcBef>
                <a:spcPts val="0"/>
              </a:spcBef>
            </a:pPr>
            <a:r>
              <a:rPr lang="en-US" sz="1200" dirty="0">
                <a:solidFill>
                  <a:schemeClr val="tx2"/>
                </a:solidFill>
              </a:rPr>
              <a:t>These bodies are sometimes referred to as </a:t>
            </a:r>
            <a:r>
              <a:rPr lang="en-US" sz="1200" i="1" dirty="0">
                <a:solidFill>
                  <a:schemeClr val="tx2"/>
                </a:solidFill>
              </a:rPr>
              <a:t>competent authorities </a:t>
            </a:r>
          </a:p>
          <a:p>
            <a:pPr>
              <a:spcBef>
                <a:spcPts val="0"/>
              </a:spcBef>
            </a:pPr>
            <a:endParaRPr lang="en-US" sz="1200" i="1" dirty="0">
              <a:solidFill>
                <a:schemeClr val="tx2"/>
              </a:solidFill>
            </a:endParaRPr>
          </a:p>
          <a:p>
            <a:pPr marL="171450" indent="-171450">
              <a:spcBef>
                <a:spcPts val="0"/>
              </a:spcBef>
              <a:buFont typeface="Arial" panose="020B0604020202020204" pitchFamily="34" charset="0"/>
              <a:buChar char="•"/>
            </a:pPr>
            <a:r>
              <a:rPr lang="en-US" sz="1000" i="1" dirty="0">
                <a:solidFill>
                  <a:srgbClr val="0070C0"/>
                </a:solidFill>
                <a:latin typeface="Arial" panose="020B0604020202020204" pitchFamily="34" charset="0"/>
                <a:cs typeface="Arial" panose="020B0604020202020204" pitchFamily="34" charset="0"/>
              </a:rPr>
              <a:t>Challenges can include, e.g.:</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Do you know who the different authorities are you need to submit to</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What to submit and how (electronic/paper and how many copies of entire submission package/certain documents </a:t>
            </a:r>
            <a:r>
              <a:rPr lang="en-US" sz="1000" i="0" dirty="0" err="1">
                <a:solidFill>
                  <a:srgbClr val="0070C0"/>
                </a:solidFill>
                <a:latin typeface="Arial" panose="020B0604020202020204" pitchFamily="34" charset="0"/>
                <a:cs typeface="Arial" panose="020B0604020202020204" pitchFamily="34" charset="0"/>
              </a:rPr>
              <a:t>etc</a:t>
            </a:r>
            <a:r>
              <a:rPr lang="en-US" sz="1000" i="0" dirty="0">
                <a:solidFill>
                  <a:srgbClr val="0070C0"/>
                </a:solidFill>
                <a:latin typeface="Arial" panose="020B0604020202020204" pitchFamily="34" charset="0"/>
                <a:cs typeface="Arial" panose="020B0604020202020204" pitchFamily="34" charset="0"/>
              </a:rPr>
              <a:t> submitted to which authority)</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The submission timelines/dates</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In what order to submit (simultaneously/parallel, 1</a:t>
            </a:r>
            <a:r>
              <a:rPr lang="en-US" sz="1000" i="0" baseline="30000" dirty="0">
                <a:solidFill>
                  <a:srgbClr val="0070C0"/>
                </a:solidFill>
                <a:latin typeface="Arial" panose="020B0604020202020204" pitchFamily="34" charset="0"/>
                <a:cs typeface="Arial" panose="020B0604020202020204" pitchFamily="34" charset="0"/>
              </a:rPr>
              <a:t>st</a:t>
            </a:r>
            <a:r>
              <a:rPr lang="en-US" sz="1000" i="0" dirty="0">
                <a:solidFill>
                  <a:srgbClr val="0070C0"/>
                </a:solidFill>
                <a:latin typeface="Arial" panose="020B0604020202020204" pitchFamily="34" charset="0"/>
                <a:cs typeface="Arial" panose="020B0604020202020204" pitchFamily="34" charset="0"/>
              </a:rPr>
              <a:t> to DAIDs then to your country specific or </a:t>
            </a:r>
            <a:r>
              <a:rPr lang="en-US" sz="1000" i="0" dirty="0" err="1">
                <a:solidFill>
                  <a:srgbClr val="0070C0"/>
                </a:solidFill>
                <a:latin typeface="Arial" panose="020B0604020202020204" pitchFamily="34" charset="0"/>
                <a:cs typeface="Arial" panose="020B0604020202020204" pitchFamily="34" charset="0"/>
              </a:rPr>
              <a:t>vica</a:t>
            </a:r>
            <a:r>
              <a:rPr lang="en-US" sz="1000" i="0" dirty="0">
                <a:solidFill>
                  <a:srgbClr val="0070C0"/>
                </a:solidFill>
                <a:latin typeface="Arial" panose="020B0604020202020204" pitchFamily="34" charset="0"/>
                <a:cs typeface="Arial" panose="020B0604020202020204" pitchFamily="34" charset="0"/>
              </a:rPr>
              <a:t> versa) </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Review and response timelines</a:t>
            </a:r>
          </a:p>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4</a:t>
            </a:fld>
            <a:endParaRPr lang="en-US" dirty="0"/>
          </a:p>
        </p:txBody>
      </p:sp>
    </p:spTree>
    <p:extLst>
      <p:ext uri="{BB962C8B-B14F-4D97-AF65-F5344CB8AC3E}">
        <p14:creationId xmlns:p14="http://schemas.microsoft.com/office/powerpoint/2010/main" val="2023179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dirty="0"/>
              <a:t>Audience to share out challenges related to IRB/IEC and keeping up with submissions, timelines, etc</a:t>
            </a:r>
          </a:p>
          <a:p>
            <a:pPr marL="171450" indent="-171450">
              <a:buFont typeface="Arial" panose="020B0604020202020204" pitchFamily="34" charset="0"/>
              <a:buChar char="•"/>
            </a:pPr>
            <a:endParaRPr lang="en-ZA" dirty="0"/>
          </a:p>
          <a:p>
            <a:pPr marL="171450" indent="-171450">
              <a:buFont typeface="Arial" panose="020B0604020202020204" pitchFamily="34" charset="0"/>
              <a:buChar char="•"/>
            </a:pPr>
            <a:r>
              <a:rPr lang="en-ZA" dirty="0"/>
              <a:t>Difference between these 2 is that the IRB is linked to e.g. teaching/academic hospital</a:t>
            </a:r>
          </a:p>
          <a:p>
            <a:pPr marL="171450" indent="-171450">
              <a:buFont typeface="Arial" panose="020B0604020202020204" pitchFamily="34" charset="0"/>
              <a:buChar char="•"/>
            </a:pPr>
            <a:r>
              <a:rPr lang="en-ZA" dirty="0"/>
              <a:t>Country specific GCP guidelines might even have a slightly different version of the definition, but in general they are all similar</a:t>
            </a:r>
            <a:endParaRPr lang="en-JM" dirty="0"/>
          </a:p>
          <a:p>
            <a:pPr marL="285750" indent="-285750">
              <a:buFont typeface="Arial" panose="020B0604020202020204" pitchFamily="34" charset="0"/>
              <a:buChar char="•"/>
            </a:pPr>
            <a:r>
              <a:rPr lang="en-US" sz="1600" dirty="0"/>
              <a:t>An independent body (a review board or a committee, institutional, regional, national, or   supranational), constituted of medical professionals and non-medical members.</a:t>
            </a:r>
          </a:p>
          <a:p>
            <a:pPr marL="285750" indent="-285750">
              <a:buFont typeface="Arial" panose="020B0604020202020204" pitchFamily="34" charset="0"/>
              <a:buChar char="•"/>
            </a:pPr>
            <a:r>
              <a:rPr lang="en-US" sz="1600" dirty="0"/>
              <a:t>Responsibilities </a:t>
            </a:r>
          </a:p>
          <a:p>
            <a:pPr marL="742950" lvl="1" indent="-285750">
              <a:buFont typeface="Arial" panose="020B0604020202020204" pitchFamily="34" charset="0"/>
              <a:buChar char="•"/>
            </a:pPr>
            <a:r>
              <a:rPr lang="en-US" sz="1600" dirty="0"/>
              <a:t>ensure the protection of the rights, safety and well-being of human subjects involved in a trial. </a:t>
            </a:r>
          </a:p>
          <a:p>
            <a:pPr marL="742950" lvl="1" indent="-285750">
              <a:buFont typeface="Arial" panose="020B0604020202020204" pitchFamily="34" charset="0"/>
              <a:buChar char="•"/>
            </a:pPr>
            <a:r>
              <a:rPr lang="en-US" sz="1600" dirty="0"/>
              <a:t>and to provide public assurance of that protection, </a:t>
            </a:r>
          </a:p>
          <a:p>
            <a:pPr marL="742950" lvl="1" indent="-285750">
              <a:buFont typeface="Arial" panose="020B0604020202020204" pitchFamily="34" charset="0"/>
              <a:buChar char="•"/>
            </a:pPr>
            <a:r>
              <a:rPr lang="en-US" sz="1600" dirty="0"/>
              <a:t>reviewing and approving/providing favorable opinion on, the trial protocol, the suitability of the investigator(s), facilities, and the methods and material to be used in obtaining and documenting informed consent of the trial subjects.</a:t>
            </a:r>
          </a:p>
          <a:p>
            <a:endParaRPr lang="en-JM" dirty="0"/>
          </a:p>
          <a:p>
            <a:r>
              <a:rPr lang="en-US" dirty="0"/>
              <a:t>An independent body constituted of medical, scientific, and non-scientific members, whose</a:t>
            </a:r>
          </a:p>
          <a:p>
            <a:r>
              <a:rPr lang="en-US" dirty="0"/>
              <a:t>responsibility is to ensure the protection of the rights, safety and well-being of human subjects</a:t>
            </a:r>
          </a:p>
          <a:p>
            <a:r>
              <a:rPr lang="en-US" dirty="0"/>
              <a:t>involved in a trial by, among other things, reviewing, approving, and providing continuing</a:t>
            </a:r>
          </a:p>
          <a:p>
            <a:r>
              <a:rPr lang="en-US" dirty="0"/>
              <a:t>review of trial protocol and amendments and of the methods and material to be used in obtaining and documenting informed consent of the trial subjects.</a:t>
            </a:r>
          </a:p>
          <a:p>
            <a:endParaRPr lang="en-JM" dirty="0"/>
          </a:p>
          <a:p>
            <a:r>
              <a:rPr lang="en-US" sz="1000" i="1" dirty="0">
                <a:latin typeface="Arial" panose="020B0604020202020204" pitchFamily="34" charset="0"/>
                <a:cs typeface="Arial" panose="020B0604020202020204" pitchFamily="34" charset="0"/>
              </a:rPr>
              <a:t>Challenges can include, e.g.:</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Which and how many IRBs/IECs/RECs does your site need to submit to</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What are the submission timelines/dates</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IRB/IEC/REC wants to see approval by RA first before giving </a:t>
            </a:r>
            <a:r>
              <a:rPr lang="en-US" sz="1000" i="0" dirty="0" err="1">
                <a:latin typeface="Arial" panose="020B0604020202020204" pitchFamily="34" charset="0"/>
                <a:cs typeface="Arial" panose="020B0604020202020204" pitchFamily="34" charset="0"/>
              </a:rPr>
              <a:t>favourable</a:t>
            </a:r>
            <a:r>
              <a:rPr lang="en-US" sz="1000" i="0" dirty="0">
                <a:latin typeface="Arial" panose="020B0604020202020204" pitchFamily="34" charset="0"/>
                <a:cs typeface="Arial" panose="020B0604020202020204" pitchFamily="34" charset="0"/>
              </a:rPr>
              <a:t> opinion/approval</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Not all documents submitted are listed in the approval letter when you receive it</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Is annual re-approval required</a:t>
            </a:r>
          </a:p>
          <a:p>
            <a:pPr marL="628650" lvl="1"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if so when/how long upfront do you submit for re-approval (taking into consideration that the review and approval timelines might be lengthy). Will your site be conducting studies without timely re-approval, what are the consequences…</a:t>
            </a:r>
          </a:p>
          <a:p>
            <a:endParaRPr lang="en-JM" dirty="0"/>
          </a:p>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dirty="0"/>
          </a:p>
        </p:txBody>
      </p:sp>
    </p:spTree>
    <p:extLst>
      <p:ext uri="{BB962C8B-B14F-4D97-AF65-F5344CB8AC3E}">
        <p14:creationId xmlns:p14="http://schemas.microsoft.com/office/powerpoint/2010/main" val="411253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Audience to share challenges related to country regulatory authorities</a:t>
            </a:r>
          </a:p>
          <a:p>
            <a:endParaRPr lang="en-US" dirty="0"/>
          </a:p>
          <a:p>
            <a:pPr marL="171450" indent="-171450">
              <a:spcBef>
                <a:spcPts val="0"/>
              </a:spcBef>
              <a:buFont typeface="Arial" panose="020B0604020202020204" pitchFamily="34" charset="0"/>
              <a:buChar char="•"/>
            </a:pPr>
            <a:r>
              <a:rPr lang="en-US" sz="1000" i="1" dirty="0">
                <a:solidFill>
                  <a:srgbClr val="0070C0"/>
                </a:solidFill>
                <a:latin typeface="Arial" panose="020B0604020202020204" pitchFamily="34" charset="0"/>
                <a:cs typeface="Arial" panose="020B0604020202020204" pitchFamily="34" charset="0"/>
              </a:rPr>
              <a:t>Challenges can include, e.g.:</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Requirements/updates for submissions are not available in official documentation/website and/or not made publicly available in a timely manner, but is available as knowledge by certain sites through discussions with colleagues in industry or consultation with RA representatives (affects the submission: reviews can be delayed/rejected)</a:t>
            </a:r>
          </a:p>
          <a:p>
            <a:pPr marL="628650" lvl="1" indent="-171450">
              <a:spcBef>
                <a:spcPts val="0"/>
              </a:spcBef>
              <a:buFont typeface="Arial" panose="020B0604020202020204" pitchFamily="34" charset="0"/>
              <a:buChar char="•"/>
            </a:pPr>
            <a:r>
              <a:rPr lang="en-US" sz="1000" i="0" dirty="0">
                <a:solidFill>
                  <a:srgbClr val="0070C0"/>
                </a:solidFill>
                <a:latin typeface="Arial" panose="020B0604020202020204" pitchFamily="34" charset="0"/>
                <a:cs typeface="Arial" panose="020B0604020202020204" pitchFamily="34" charset="0"/>
              </a:rPr>
              <a:t>Change in staff at the RA, i.e. your contact at the RA has left – you had built a professional relationship/rapport with this person and the replacement is not as cooperative/knowledgeable as the previous one and not forthcoming with information</a:t>
            </a:r>
          </a:p>
          <a:p>
            <a:endParaRPr lang="en-US" dirty="0"/>
          </a:p>
          <a:p>
            <a:r>
              <a:rPr lang="en-ZA" b="1" dirty="0"/>
              <a:t>BOTSWANA: </a:t>
            </a:r>
          </a:p>
          <a:p>
            <a:pPr marL="171450" indent="-171450">
              <a:buFont typeface="Arial" panose="020B0604020202020204" pitchFamily="34" charset="0"/>
              <a:buChar char="•"/>
            </a:pPr>
            <a:r>
              <a:rPr lang="en-ZA" dirty="0"/>
              <a:t>RA = </a:t>
            </a:r>
            <a:r>
              <a:rPr lang="en-ZA" dirty="0" err="1"/>
              <a:t>BoMRA</a:t>
            </a:r>
            <a:r>
              <a:rPr lang="en-ZA" dirty="0"/>
              <a:t> (Botswana Medicines Regulatory Authority) which has a Drug Regulatory unit (DRU)</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Before initiating a trial, the investigator/institution should have written and dated approval from the Health Research and Development Committee [HRDC] </a:t>
            </a:r>
          </a:p>
          <a:p>
            <a:pPr marL="0" indent="0">
              <a:buFont typeface="Arial" panose="020B0604020202020204" pitchFamily="34" charset="0"/>
              <a:buNone/>
            </a:pPr>
            <a:r>
              <a:rPr lang="en-US" sz="1200" b="1" kern="1200" dirty="0">
                <a:solidFill>
                  <a:schemeClr val="tx1"/>
                </a:solidFill>
                <a:effectLst/>
                <a:latin typeface="+mn-lt"/>
                <a:ea typeface="+mn-ea"/>
                <a:cs typeface="+mn-cs"/>
              </a:rPr>
              <a:t>KENYA: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part of the Pharmacy and Poisons Board’s (PPB) continued efforts to serve our clients better, the Board has appointed an Expert Committee on Clinical Trials (ECCT) to evaluate all matters pertaining to clinical trials taking place in Kenya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Ethics Committee approval (from a National Council of Science and Technology-approved ethics committee)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National Council of Science and Technology  (NSCT)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b="1" dirty="0"/>
              <a:t>MALAWI:</a:t>
            </a:r>
          </a:p>
          <a:p>
            <a:pPr marL="171450" indent="-171450">
              <a:buFont typeface="Arial" panose="020B0604020202020204" pitchFamily="34" charset="0"/>
              <a:buChar char="•"/>
            </a:pPr>
            <a:r>
              <a:rPr lang="en-ZA" b="0" dirty="0"/>
              <a:t>Ministry of Health Research unit</a:t>
            </a:r>
          </a:p>
          <a:p>
            <a:pPr marL="171450" indent="-171450">
              <a:buFont typeface="Arial" panose="020B0604020202020204" pitchFamily="34" charset="0"/>
              <a:buChar char="•"/>
            </a:pPr>
            <a:r>
              <a:rPr lang="en-ZA" b="0" dirty="0"/>
              <a:t>College of Medicine Research Ethics Committee (COMREC)</a:t>
            </a:r>
          </a:p>
          <a:p>
            <a:r>
              <a:rPr lang="en-ZA" b="1" dirty="0"/>
              <a:t>Mozambique:</a:t>
            </a:r>
          </a:p>
          <a:p>
            <a:pPr marL="171450" indent="-171450">
              <a:lnSpc>
                <a:spcPct val="107000"/>
              </a:lnSpc>
              <a:spcAft>
                <a:spcPts val="800"/>
              </a:spcAft>
              <a:buFont typeface="Arial" panose="020B0604020202020204" pitchFamily="34" charset="0"/>
              <a:buChar char="•"/>
            </a:pPr>
            <a:r>
              <a:rPr lang="en-GB" b="0" dirty="0">
                <a:latin typeface="Calibri" panose="020F0502020204030204" pitchFamily="34" charset="0"/>
                <a:ea typeface="Calibri" panose="020F0502020204030204" pitchFamily="34" charset="0"/>
                <a:cs typeface="Times New Roman" panose="02020603050405020304" pitchFamily="18" charset="0"/>
              </a:rPr>
              <a:t>Ethics Committee (EC) in Mozambique</a:t>
            </a:r>
            <a:endParaRPr lang="en-ZA" b="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b="0" dirty="0">
                <a:latin typeface="Calibri" panose="020F0502020204030204" pitchFamily="34" charset="0"/>
                <a:ea typeface="Calibri" panose="020F0502020204030204" pitchFamily="34" charset="0"/>
                <a:cs typeface="Times New Roman" panose="02020603050405020304" pitchFamily="18" charset="0"/>
              </a:rPr>
              <a:t>There is no specific law on research involving human beings. However, the National Ethics Committee (CNBS– </a:t>
            </a:r>
            <a:r>
              <a:rPr lang="en-GB" b="0" dirty="0" err="1">
                <a:latin typeface="Calibri" panose="020F0502020204030204" pitchFamily="34" charset="0"/>
                <a:ea typeface="Calibri" panose="020F0502020204030204" pitchFamily="34" charset="0"/>
                <a:cs typeface="Times New Roman" panose="02020603050405020304" pitchFamily="18" charset="0"/>
              </a:rPr>
              <a:t>Comité</a:t>
            </a:r>
            <a:r>
              <a:rPr lang="en-GB" b="0" dirty="0">
                <a:latin typeface="Calibri" panose="020F0502020204030204" pitchFamily="34" charset="0"/>
                <a:ea typeface="Calibri" panose="020F0502020204030204" pitchFamily="34" charset="0"/>
                <a:cs typeface="Times New Roman" panose="02020603050405020304" pitchFamily="18" charset="0"/>
              </a:rPr>
              <a:t> National de </a:t>
            </a:r>
            <a:r>
              <a:rPr lang="en-GB" b="0" dirty="0" err="1">
                <a:latin typeface="Calibri" panose="020F0502020204030204" pitchFamily="34" charset="0"/>
                <a:ea typeface="Calibri" panose="020F0502020204030204" pitchFamily="34" charset="0"/>
                <a:cs typeface="Times New Roman" panose="02020603050405020304" pitchFamily="18" charset="0"/>
              </a:rPr>
              <a:t>Bioética</a:t>
            </a:r>
            <a:r>
              <a:rPr lang="en-GB" b="0" dirty="0">
                <a:latin typeface="Calibri" panose="020F0502020204030204" pitchFamily="34" charset="0"/>
                <a:ea typeface="Calibri" panose="020F0502020204030204" pitchFamily="34" charset="0"/>
                <a:cs typeface="Times New Roman" panose="02020603050405020304" pitchFamily="18" charset="0"/>
              </a:rPr>
              <a:t> para </a:t>
            </a:r>
            <a:r>
              <a:rPr lang="en-GB" b="0" dirty="0" err="1">
                <a:latin typeface="Calibri" panose="020F0502020204030204" pitchFamily="34" charset="0"/>
                <a:ea typeface="Calibri" panose="020F0502020204030204" pitchFamily="34" charset="0"/>
                <a:cs typeface="Times New Roman" panose="02020603050405020304" pitchFamily="18" charset="0"/>
              </a:rPr>
              <a:t>Saúde</a:t>
            </a:r>
            <a:r>
              <a:rPr lang="en-GB" b="0" dirty="0">
                <a:latin typeface="Calibri" panose="020F0502020204030204" pitchFamily="34" charset="0"/>
                <a:ea typeface="Calibri" panose="020F0502020204030204" pitchFamily="34" charset="0"/>
                <a:cs typeface="Times New Roman" panose="02020603050405020304" pitchFamily="18" charset="0"/>
              </a:rPr>
              <a:t>) reviews applications.</a:t>
            </a:r>
            <a:r>
              <a:rPr lang="en-GB" b="0" dirty="0">
                <a:solidFill>
                  <a:srgbClr val="FF0000"/>
                </a:solidFill>
                <a:latin typeface="Calibri" panose="020F0502020204030204" pitchFamily="34" charset="0"/>
                <a:ea typeface="Calibri" panose="020F0502020204030204" pitchFamily="34" charset="0"/>
                <a:cs typeface="Times New Roman" panose="02020603050405020304" pitchFamily="18" charset="0"/>
              </a:rPr>
              <a:t> Once a study has been approved by the CNBS it must be submitted to the regulatory authority</a:t>
            </a:r>
            <a:endParaRPr lang="en-ZA" b="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b="0" dirty="0">
                <a:solidFill>
                  <a:srgbClr val="FF0000"/>
                </a:solidFill>
                <a:latin typeface="Calibri" panose="020F0502020204030204" pitchFamily="34" charset="0"/>
                <a:ea typeface="Calibri" panose="020F0502020204030204" pitchFamily="34" charset="0"/>
                <a:cs typeface="Times New Roman" panose="02020603050405020304" pitchFamily="18" charset="0"/>
              </a:rPr>
              <a:t>Regulatory Authority (RA):</a:t>
            </a:r>
            <a:r>
              <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rPr>
              <a:t>This is the Pharmaceutical Department of the Ministry of Health.</a:t>
            </a:r>
          </a:p>
          <a:p>
            <a:endParaRPr lang="en-GB" dirty="0">
              <a:solidFill>
                <a:srgbClr val="FF0000"/>
              </a:solidFill>
              <a:latin typeface="Calibri" panose="020F0502020204030204" pitchFamily="34" charset="0"/>
              <a:cs typeface="Times New Roman" panose="02020603050405020304" pitchFamily="18" charset="0"/>
            </a:endParaRPr>
          </a:p>
          <a:p>
            <a:r>
              <a:rPr lang="en-GB" dirty="0">
                <a:solidFill>
                  <a:srgbClr val="FF0000"/>
                </a:solidFill>
                <a:latin typeface="Calibri" panose="020F0502020204030204" pitchFamily="34" charset="0"/>
                <a:cs typeface="Times New Roman" panose="02020603050405020304" pitchFamily="18" charset="0"/>
              </a:rPr>
              <a:t>Types of regulatory entities</a:t>
            </a:r>
          </a:p>
          <a:p>
            <a:pPr marL="457200" indent="-457200">
              <a:buFont typeface="Arial" panose="020B0604020202020204" pitchFamily="34" charset="0"/>
              <a:buChar char="•"/>
            </a:pPr>
            <a:r>
              <a:rPr lang="en-US" sz="1200" dirty="0">
                <a:latin typeface="Gill Sans MT Condensed" panose="020B0506020104020203" pitchFamily="34" charset="0"/>
              </a:rPr>
              <a:t>Central</a:t>
            </a:r>
          </a:p>
          <a:p>
            <a:pPr marL="457200" indent="-457200">
              <a:buFont typeface="Arial" panose="020B0604020202020204" pitchFamily="34" charset="0"/>
              <a:buChar char="•"/>
            </a:pPr>
            <a:r>
              <a:rPr lang="en-US" sz="1200" dirty="0">
                <a:latin typeface="Gill Sans MT Condensed" panose="020B0506020104020203" pitchFamily="34" charset="0"/>
              </a:rPr>
              <a:t>Local</a:t>
            </a:r>
          </a:p>
          <a:p>
            <a:pPr marL="457200" indent="-457200">
              <a:buFont typeface="Arial" panose="020B0604020202020204" pitchFamily="34" charset="0"/>
              <a:buChar char="•"/>
            </a:pPr>
            <a:r>
              <a:rPr lang="en-US" sz="1200" dirty="0">
                <a:latin typeface="Gill Sans MT Condensed" panose="020B0506020104020203" pitchFamily="34" charset="0"/>
              </a:rPr>
              <a:t>Regional</a:t>
            </a:r>
          </a:p>
          <a:p>
            <a:pPr marL="457200" indent="-457200">
              <a:buFont typeface="Arial" panose="020B0604020202020204" pitchFamily="34" charset="0"/>
              <a:buChar char="•"/>
            </a:pPr>
            <a:r>
              <a:rPr lang="en-US" sz="1200" dirty="0">
                <a:latin typeface="Gill Sans MT Condensed" panose="020B0506020104020203" pitchFamily="34" charset="0"/>
              </a:rPr>
              <a:t>Institutional</a:t>
            </a:r>
          </a:p>
          <a:p>
            <a:pPr marL="457200" indent="-457200">
              <a:buFont typeface="Arial" panose="020B0604020202020204" pitchFamily="34" charset="0"/>
              <a:buChar char="•"/>
            </a:pPr>
            <a:r>
              <a:rPr lang="en-US" sz="1200" dirty="0">
                <a:latin typeface="Gill Sans MT Condensed" panose="020B0506020104020203" pitchFamily="34" charset="0"/>
              </a:rPr>
              <a:t>Donor Funder</a:t>
            </a:r>
          </a:p>
          <a:p>
            <a:pPr marL="457200" indent="-457200">
              <a:buFont typeface="Arial" panose="020B0604020202020204" pitchFamily="34" charset="0"/>
              <a:buChar char="•"/>
            </a:pPr>
            <a:r>
              <a:rPr lang="en-US" sz="1200" dirty="0">
                <a:latin typeface="Gill Sans MT Condensed" panose="020B0506020104020203" pitchFamily="34" charset="0"/>
              </a:rPr>
              <a:t>Hospital boards</a:t>
            </a:r>
          </a:p>
          <a:p>
            <a:pPr marL="457200" indent="-457200">
              <a:buFont typeface="Arial" panose="020B0604020202020204" pitchFamily="34" charset="0"/>
              <a:buChar char="•"/>
            </a:pPr>
            <a:r>
              <a:rPr lang="en-US" sz="1200" dirty="0">
                <a:latin typeface="Gill Sans MT Condensed" panose="020B0506020104020203" pitchFamily="34" charset="0"/>
              </a:rPr>
              <a:t>Other Ministry of Health departments</a:t>
            </a:r>
          </a:p>
          <a:p>
            <a:pPr marL="457200" indent="-457200">
              <a:buFont typeface="Arial" panose="020B0604020202020204" pitchFamily="34" charset="0"/>
              <a:buChar char="•"/>
            </a:pPr>
            <a:r>
              <a:rPr lang="en-US" sz="1200" dirty="0">
                <a:latin typeface="Gill Sans MT Condensed" panose="020B0506020104020203" pitchFamily="34" charset="0"/>
              </a:rPr>
              <a:t>FDA</a:t>
            </a:r>
          </a:p>
          <a:p>
            <a:pPr marL="457200" indent="-457200">
              <a:buFont typeface="Arial" panose="020B0604020202020204" pitchFamily="34" charset="0"/>
              <a:buChar char="•"/>
            </a:pPr>
            <a:r>
              <a:rPr lang="en-US" sz="1200" dirty="0">
                <a:latin typeface="Gill Sans MT Condensed" panose="020B0506020104020203" pitchFamily="34" charset="0"/>
              </a:rPr>
              <a:t>EMA</a:t>
            </a:r>
          </a:p>
          <a:p>
            <a:pPr marL="457200" indent="-457200">
              <a:buFont typeface="Arial" panose="020B0604020202020204" pitchFamily="34" charset="0"/>
              <a:buChar char="•"/>
            </a:pPr>
            <a:r>
              <a:rPr lang="en-US" sz="1200" dirty="0">
                <a:latin typeface="Gill Sans MT Condensed" panose="020B0506020104020203" pitchFamily="34" charset="0"/>
              </a:rPr>
              <a:t>DAIDS</a:t>
            </a:r>
            <a:endParaRPr lang="en-GB" dirty="0">
              <a:solidFill>
                <a:srgbClr val="FF0000"/>
              </a:solidFill>
              <a:latin typeface="Calibri" panose="020F0502020204030204" pitchFamily="34" charset="0"/>
              <a:cs typeface="Times New Roman" panose="02020603050405020304" pitchFamily="18" charset="0"/>
            </a:endParaRPr>
          </a:p>
          <a:p>
            <a:endParaRPr lang="en-ZA" dirty="0">
              <a:solidFill>
                <a:srgbClr val="FF0000"/>
              </a:solidFill>
            </a:endParaRPr>
          </a:p>
          <a:p>
            <a:pPr marL="171450" indent="-171450">
              <a:buFont typeface="Arial" panose="020B0604020202020204" pitchFamily="34" charset="0"/>
              <a:buChar char="•"/>
            </a:pPr>
            <a:endParaRPr lang="en-ZA" b="0" dirty="0"/>
          </a:p>
          <a:p>
            <a:endParaRPr lang="en-US" dirty="0"/>
          </a:p>
        </p:txBody>
      </p:sp>
      <p:sp>
        <p:nvSpPr>
          <p:cNvPr id="4" name="Slide Number Placeholder 3"/>
          <p:cNvSpPr>
            <a:spLocks noGrp="1"/>
          </p:cNvSpPr>
          <p:nvPr>
            <p:ph type="sldNum" sz="quarter" idx="5"/>
          </p:nvPr>
        </p:nvSpPr>
        <p:spPr/>
        <p:txBody>
          <a:bodyPr/>
          <a:lstStyle/>
          <a:p>
            <a:fld id="{8D67DB5D-478F-4E7C-9755-BCCED0171C60}" type="slidenum">
              <a:rPr lang="en-US" smtClean="0"/>
              <a:t>6</a:t>
            </a:fld>
            <a:endParaRPr lang="en-US"/>
          </a:p>
        </p:txBody>
      </p:sp>
    </p:spTree>
    <p:extLst>
      <p:ext uri="{BB962C8B-B14F-4D97-AF65-F5344CB8AC3E}">
        <p14:creationId xmlns:p14="http://schemas.microsoft.com/office/powerpoint/2010/main" val="328894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Audience to share challenges related to sponsor reporting timelines, policies, communications, directives</a:t>
            </a:r>
          </a:p>
          <a:p>
            <a:endParaRPr lang="en-US" dirty="0"/>
          </a:p>
          <a:p>
            <a:r>
              <a:rPr lang="en-US" sz="1200" i="1" dirty="0">
                <a:latin typeface="Arial" panose="020B0604020202020204" pitchFamily="34" charset="0"/>
                <a:cs typeface="Arial" panose="020B0604020202020204" pitchFamily="34" charset="0"/>
              </a:rPr>
              <a:t>Challenges can include, e.g.:</a:t>
            </a:r>
          </a:p>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Are all required site staff members receiving the information/new policies/new requirements in a timely manner</a:t>
            </a:r>
          </a:p>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Are the information/new policies/new requirements ambiguous, i.e. interpreted differently by site and sponsor representatives</a:t>
            </a:r>
          </a:p>
          <a:p>
            <a:pPr marL="171450" indent="-171450">
              <a:buFont typeface="Arial" panose="020B0604020202020204" pitchFamily="34" charset="0"/>
              <a:buChar char="•"/>
            </a:pPr>
            <a:r>
              <a:rPr lang="en-US" sz="1200" i="0" dirty="0">
                <a:latin typeface="Arial" panose="020B0604020202020204" pitchFamily="34" charset="0"/>
                <a:cs typeface="Arial" panose="020B0604020202020204" pitchFamily="34" charset="0"/>
              </a:rPr>
              <a:t>Do all site staff members, including those not directly involved, understand their role in this and what the consequences are if information/new policies/new requirements are implemented in a timely manner</a:t>
            </a:r>
          </a:p>
          <a:p>
            <a:endParaRPr lang="en-US" dirty="0"/>
          </a:p>
        </p:txBody>
      </p:sp>
      <p:sp>
        <p:nvSpPr>
          <p:cNvPr id="4" name="Slide Number Placeholder 3"/>
          <p:cNvSpPr>
            <a:spLocks noGrp="1"/>
          </p:cNvSpPr>
          <p:nvPr>
            <p:ph type="sldNum" sz="quarter" idx="5"/>
          </p:nvPr>
        </p:nvSpPr>
        <p:spPr/>
        <p:txBody>
          <a:bodyPr/>
          <a:lstStyle/>
          <a:p>
            <a:fld id="{8D67DB5D-478F-4E7C-9755-BCCED0171C60}" type="slidenum">
              <a:rPr lang="en-US" smtClean="0"/>
              <a:t>7</a:t>
            </a:fld>
            <a:endParaRPr lang="en-US"/>
          </a:p>
        </p:txBody>
      </p:sp>
    </p:spTree>
    <p:extLst>
      <p:ext uri="{BB962C8B-B14F-4D97-AF65-F5344CB8AC3E}">
        <p14:creationId xmlns:p14="http://schemas.microsoft.com/office/powerpoint/2010/main" val="157696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2"/>
                </a:solidFill>
              </a:rPr>
              <a:t>Audience to share challenges related to keeping current on site-specific SOPs/policies/training documentation</a:t>
            </a:r>
          </a:p>
          <a:p>
            <a:endParaRPr lang="en-US" sz="1200" dirty="0">
              <a:solidFill>
                <a:schemeClr val="tx2"/>
              </a:solidFill>
            </a:endParaRPr>
          </a:p>
          <a:p>
            <a:r>
              <a:rPr lang="en-US" sz="1000" b="0" i="1" dirty="0">
                <a:solidFill>
                  <a:schemeClr val="tx2"/>
                </a:solidFill>
                <a:latin typeface="Arial" panose="020B0604020202020204" pitchFamily="34" charset="0"/>
                <a:cs typeface="Arial" panose="020B0604020202020204" pitchFamily="34" charset="0"/>
              </a:rPr>
              <a:t>Challenges can include, e.g.:</a:t>
            </a:r>
          </a:p>
          <a:p>
            <a:pPr marL="171450" indent="-171450">
              <a:buFont typeface="Arial" panose="020B0604020202020204" pitchFamily="34" charset="0"/>
              <a:buChar char="•"/>
            </a:pPr>
            <a:r>
              <a:rPr lang="en-US" sz="1000" b="0" i="0" dirty="0">
                <a:solidFill>
                  <a:schemeClr val="tx2"/>
                </a:solidFill>
                <a:latin typeface="Arial" panose="020B0604020202020204" pitchFamily="34" charset="0"/>
                <a:cs typeface="Arial" panose="020B0604020202020204" pitchFamily="34" charset="0"/>
              </a:rPr>
              <a:t>Does the site have adequately developed regulatory SOPs, i.e. do they cover everything they need, refer to other SOPs linked, templates, websites (if applicable)</a:t>
            </a:r>
          </a:p>
          <a:p>
            <a:pPr marL="171450" indent="-171450">
              <a:buFont typeface="Arial" panose="020B0604020202020204" pitchFamily="34" charset="0"/>
              <a:buChar char="•"/>
            </a:pPr>
            <a:r>
              <a:rPr lang="en-US" sz="1000" b="0" i="0" dirty="0">
                <a:solidFill>
                  <a:schemeClr val="tx2"/>
                </a:solidFill>
                <a:latin typeface="Arial" panose="020B0604020202020204" pitchFamily="34" charset="0"/>
                <a:cs typeface="Arial" panose="020B0604020202020204" pitchFamily="34" charset="0"/>
              </a:rPr>
              <a:t>Do all staff members know the SOPs, i.e. have they been trained on it</a:t>
            </a:r>
          </a:p>
          <a:p>
            <a:pPr marL="628650" lvl="1" indent="-171450">
              <a:buFont typeface="Arial" panose="020B0604020202020204" pitchFamily="34" charset="0"/>
              <a:buChar char="•"/>
            </a:pPr>
            <a:r>
              <a:rPr lang="en-US" sz="1000" b="0" i="0" dirty="0">
                <a:solidFill>
                  <a:schemeClr val="tx2"/>
                </a:solidFill>
                <a:latin typeface="Arial" panose="020B0604020202020204" pitchFamily="34" charset="0"/>
                <a:cs typeface="Arial" panose="020B0604020202020204" pitchFamily="34" charset="0"/>
              </a:rPr>
              <a:t>If not used often, do they refer to the SOP prior to attending to regulatory tasks</a:t>
            </a:r>
          </a:p>
          <a:p>
            <a:pPr marL="171450" lvl="0" indent="-171450">
              <a:buFont typeface="Arial" panose="020B0604020202020204" pitchFamily="34" charset="0"/>
              <a:buChar char="•"/>
            </a:pPr>
            <a:r>
              <a:rPr lang="en-US" sz="1000" b="0" i="0" dirty="0">
                <a:solidFill>
                  <a:schemeClr val="tx2"/>
                </a:solidFill>
                <a:latin typeface="Arial" panose="020B0604020202020204" pitchFamily="34" charset="0"/>
                <a:cs typeface="Arial" panose="020B0604020202020204" pitchFamily="34" charset="0"/>
              </a:rPr>
              <a:t>Do all staff, even if not directly involved, understand the bigger picture and the consequences if something is not done according to requirements, including regulatory updates</a:t>
            </a:r>
          </a:p>
          <a:p>
            <a:pPr marL="171450" lvl="0" indent="-171450">
              <a:buFont typeface="Arial" panose="020B0604020202020204" pitchFamily="34" charset="0"/>
              <a:buChar char="•"/>
            </a:pPr>
            <a:r>
              <a:rPr lang="en-US" sz="1000" b="0" i="0" dirty="0">
                <a:solidFill>
                  <a:schemeClr val="tx2"/>
                </a:solidFill>
                <a:latin typeface="Arial" panose="020B0604020202020204" pitchFamily="34" charset="0"/>
                <a:cs typeface="Arial" panose="020B0604020202020204" pitchFamily="34" charset="0"/>
              </a:rPr>
              <a:t>Is the “service delivery” by the site to their different stakeholders of good quality (stakeholders are: the different site staff, the participants in studies, the sponsor, RAs, IECs/IRBs/RECs)</a:t>
            </a:r>
          </a:p>
          <a:p>
            <a:pPr marL="171450" lvl="0" indent="-171450">
              <a:buFont typeface="Arial" panose="020B0604020202020204" pitchFamily="34" charset="0"/>
              <a:buChar char="•"/>
            </a:pPr>
            <a:r>
              <a:rPr lang="en-US" sz="1000" b="0" i="0" dirty="0">
                <a:solidFill>
                  <a:schemeClr val="tx2"/>
                </a:solidFill>
                <a:latin typeface="Arial" panose="020B0604020202020204" pitchFamily="34" charset="0"/>
                <a:cs typeface="Arial" panose="020B0604020202020204" pitchFamily="34" charset="0"/>
              </a:rPr>
              <a:t>If weaknesses/inadequate processes and procedures have been identified in the site SOPs/policies, is an effort made to update them out of the review cycle, to ensure compliance </a:t>
            </a:r>
          </a:p>
          <a:p>
            <a:endParaRPr lang="en-US" dirty="0"/>
          </a:p>
        </p:txBody>
      </p:sp>
      <p:sp>
        <p:nvSpPr>
          <p:cNvPr id="4" name="Slide Number Placeholder 3"/>
          <p:cNvSpPr>
            <a:spLocks noGrp="1"/>
          </p:cNvSpPr>
          <p:nvPr>
            <p:ph type="sldNum" sz="quarter" idx="5"/>
          </p:nvPr>
        </p:nvSpPr>
        <p:spPr/>
        <p:txBody>
          <a:bodyPr/>
          <a:lstStyle/>
          <a:p>
            <a:fld id="{8D67DB5D-478F-4E7C-9755-BCCED0171C60}" type="slidenum">
              <a:rPr lang="en-US" smtClean="0"/>
              <a:t>8</a:t>
            </a:fld>
            <a:endParaRPr lang="en-US"/>
          </a:p>
        </p:txBody>
      </p:sp>
    </p:spTree>
    <p:extLst>
      <p:ext uri="{BB962C8B-B14F-4D97-AF65-F5344CB8AC3E}">
        <p14:creationId xmlns:p14="http://schemas.microsoft.com/office/powerpoint/2010/main" val="320038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2"/>
                </a:solidFill>
              </a:rPr>
              <a:t>Audience to share any other challenges they can think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tx2"/>
                </a:solidFill>
                <a:latin typeface="Arial" panose="020B0604020202020204" pitchFamily="34" charset="0"/>
                <a:cs typeface="Arial" panose="020B0604020202020204" pitchFamily="34" charset="0"/>
              </a:rPr>
              <a:t>Challenges can include, e.g.: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2"/>
                </a:solidFill>
                <a:latin typeface="Arial" panose="020B0604020202020204" pitchFamily="34" charset="0"/>
                <a:cs typeface="Arial" panose="020B0604020202020204" pitchFamily="34" charset="0"/>
              </a:rPr>
              <a:t>Inadequate communication structure/plan at site so new information/policies/requirements are not communicated to all involved, nor in a timely manner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2"/>
                </a:solidFill>
                <a:latin typeface="Arial" panose="020B0604020202020204" pitchFamily="34" charset="0"/>
                <a:cs typeface="Arial" panose="020B0604020202020204" pitchFamily="34" charset="0"/>
              </a:rPr>
              <a:t>It’s just a job attitude, not wanting to understand the bigger picture and how not implementing regulatory updates can have serious consequences on all stakeholders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D67DB5D-478F-4E7C-9755-BCCED0171C60}" type="slidenum">
              <a:rPr lang="en-US" smtClean="0"/>
              <a:t>9</a:t>
            </a:fld>
            <a:endParaRPr lang="en-US"/>
          </a:p>
        </p:txBody>
      </p:sp>
    </p:spTree>
    <p:extLst>
      <p:ext uri="{BB962C8B-B14F-4D97-AF65-F5344CB8AC3E}">
        <p14:creationId xmlns:p14="http://schemas.microsoft.com/office/powerpoint/2010/main" val="1742532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904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
        <p:nvSpPr>
          <p:cNvPr id="8" name="Picture Placeholder 4"/>
          <p:cNvSpPr>
            <a:spLocks noGrp="1"/>
          </p:cNvSpPr>
          <p:nvPr>
            <p:ph type="pic" sz="quarter" idx="14"/>
          </p:nvPr>
        </p:nvSpPr>
        <p:spPr>
          <a:xfrm>
            <a:off x="3452532" y="2321695"/>
            <a:ext cx="2554669" cy="1463673"/>
          </a:xfrm>
        </p:spPr>
        <p:txBody>
          <a:bodyPr/>
          <a:lstStyle/>
          <a:p>
            <a:r>
              <a:rPr lang="en-US"/>
              <a:t>Click icon to add picture</a:t>
            </a:r>
          </a:p>
        </p:txBody>
      </p:sp>
    </p:spTree>
    <p:custDataLst>
      <p:tags r:id="rId1"/>
    </p:custDataLst>
    <p:extLst>
      <p:ext uri="{BB962C8B-B14F-4D97-AF65-F5344CB8AC3E}">
        <p14:creationId xmlns:p14="http://schemas.microsoft.com/office/powerpoint/2010/main" val="31637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1760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97739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a:t>Click icon to add picture</a:t>
            </a:r>
          </a:p>
        </p:txBody>
      </p:sp>
      <p:sp>
        <p:nvSpPr>
          <p:cNvPr id="2" name="Title 1"/>
          <p:cNvSpPr>
            <a:spLocks noGrp="1"/>
          </p:cNvSpPr>
          <p:nvPr>
            <p:ph type="title"/>
          </p:nvPr>
        </p:nvSpPr>
        <p:spPr>
          <a:xfrm>
            <a:off x="508539" y="239547"/>
            <a:ext cx="4939764"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58700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14135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190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5325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4100023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7346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19095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60813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977560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80606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dirty="0"/>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dirty="0"/>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dirty="0"/>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dirty="0"/>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dirty="0"/>
              <a:t>Click icon to add picture</a:t>
            </a:r>
          </a:p>
        </p:txBody>
      </p:sp>
    </p:spTree>
    <p:custDataLst>
      <p:tags r:id="rId1"/>
    </p:custDataLst>
    <p:extLst>
      <p:ext uri="{BB962C8B-B14F-4D97-AF65-F5344CB8AC3E}">
        <p14:creationId xmlns:p14="http://schemas.microsoft.com/office/powerpoint/2010/main" val="3085543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182686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6326906" y="3171550"/>
            <a:ext cx="5192345" cy="308974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040992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dirty="0"/>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dirty="0"/>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dirty="0"/>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dirty="0"/>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01264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dirty="0"/>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dirty="0"/>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dirty="0"/>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8" name="Picture Placeholder 4"/>
          <p:cNvSpPr>
            <a:spLocks noGrp="1"/>
          </p:cNvSpPr>
          <p:nvPr>
            <p:ph type="pic" sz="quarter" idx="14"/>
          </p:nvPr>
        </p:nvSpPr>
        <p:spPr>
          <a:xfrm>
            <a:off x="3452532" y="2321695"/>
            <a:ext cx="2554669" cy="146367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408851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dirty="0"/>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450687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dirty="0"/>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31958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dirty="0"/>
              <a:t>Click icon to add picture</a:t>
            </a:r>
          </a:p>
        </p:txBody>
      </p:sp>
      <p:sp>
        <p:nvSpPr>
          <p:cNvPr id="2" name="Title 1"/>
          <p:cNvSpPr>
            <a:spLocks noGrp="1"/>
          </p:cNvSpPr>
          <p:nvPr>
            <p:ph type="title"/>
          </p:nvPr>
        </p:nvSpPr>
        <p:spPr>
          <a:xfrm>
            <a:off x="351223" y="294525"/>
            <a:ext cx="4939764" cy="114300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97369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960193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dirty="0"/>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98780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99755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79622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51652889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02059502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6055096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63917130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83291938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64736754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66675"/>
            <a:ext cx="10953749" cy="715960"/>
          </a:xfrm>
        </p:spPr>
        <p:txBody>
          <a:bodyPr/>
          <a:lstStyle>
            <a:lvl1pPr>
              <a:defRPr>
                <a:latin typeface="+mj-lt"/>
              </a:defRPr>
            </a:lvl1pPr>
          </a:lstStyle>
          <a:p>
            <a:r>
              <a:rPr lang="en-US" dirty="0"/>
              <a:t>Master Title Style</a:t>
            </a:r>
          </a:p>
        </p:txBody>
      </p:sp>
      <p:sp>
        <p:nvSpPr>
          <p:cNvPr id="10" name="Rectangle 5"/>
          <p:cNvSpPr>
            <a:spLocks noGrp="1" noChangeArrowheads="1"/>
          </p:cNvSpPr>
          <p:nvPr>
            <p:ph type="ftr" sz="quarter" idx="10"/>
          </p:nvPr>
        </p:nvSpPr>
        <p:spPr>
          <a:xfrm>
            <a:off x="2768600" y="6499226"/>
            <a:ext cx="6614584" cy="225425"/>
          </a:xfrm>
          <a:prstGeom prst="rect">
            <a:avLst/>
          </a:prstGeom>
        </p:spPr>
        <p:txBody>
          <a:bodyPr/>
          <a:lstStyle>
            <a:lvl1pPr>
              <a:defRPr/>
            </a:lvl1pPr>
          </a:lstStyle>
          <a:p>
            <a:pPr>
              <a:defRPr/>
            </a:pPr>
            <a:endParaRPr lang="en-US" dirty="0"/>
          </a:p>
        </p:txBody>
      </p:sp>
      <p:sp>
        <p:nvSpPr>
          <p:cNvPr id="12" name="Rectangle 6"/>
          <p:cNvSpPr>
            <a:spLocks noGrp="1" noChangeArrowheads="1"/>
          </p:cNvSpPr>
          <p:nvPr>
            <p:ph type="sldNum" sz="quarter" idx="12"/>
          </p:nvPr>
        </p:nvSpPr>
        <p:spPr>
          <a:xfrm>
            <a:off x="209557" y="6513514"/>
            <a:ext cx="2194984" cy="225425"/>
          </a:xfrm>
          <a:prstGeom prst="rect">
            <a:avLst/>
          </a:prstGeom>
        </p:spPr>
        <p:txBody>
          <a:bodyPr/>
          <a:lstStyle>
            <a:lvl1pPr>
              <a:defRPr>
                <a:solidFill>
                  <a:schemeClr val="bg1"/>
                </a:solidFill>
                <a:latin typeface="+mn-lt"/>
              </a:defRPr>
            </a:lvl1pPr>
          </a:lstStyle>
          <a:p>
            <a:pPr>
              <a:defRPr/>
            </a:pPr>
            <a:fld id="{15C6D925-379F-4CFE-BDEA-2C5F0C40FC6F}" type="slidenum">
              <a:rPr lang="en-US" smtClean="0"/>
              <a:pPr>
                <a:defRPr/>
              </a:pPr>
              <a:t>‹#›</a:t>
            </a:fld>
            <a:endParaRPr lang="en-US" dirty="0"/>
          </a:p>
        </p:txBody>
      </p:sp>
    </p:spTree>
    <p:extLst>
      <p:ext uri="{BB962C8B-B14F-4D97-AF65-F5344CB8AC3E}">
        <p14:creationId xmlns:p14="http://schemas.microsoft.com/office/powerpoint/2010/main" val="237737077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072460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9166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112743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04563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27562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254411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a:t>Click icon to add picture</a:t>
            </a:r>
          </a:p>
        </p:txBody>
      </p:sp>
    </p:spTree>
    <p:custDataLst>
      <p:tags r:id="rId1"/>
    </p:custDataLst>
    <p:extLst>
      <p:ext uri="{BB962C8B-B14F-4D97-AF65-F5344CB8AC3E}">
        <p14:creationId xmlns:p14="http://schemas.microsoft.com/office/powerpoint/2010/main" val="4053076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730784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
        <p:nvSpPr>
          <p:cNvPr id="4" name="Picture Placeholder 4"/>
          <p:cNvSpPr>
            <a:spLocks noGrp="1"/>
          </p:cNvSpPr>
          <p:nvPr>
            <p:ph type="pic" sz="quarter" idx="11"/>
          </p:nvPr>
        </p:nvSpPr>
        <p:spPr>
          <a:xfrm>
            <a:off x="6326906" y="3171550"/>
            <a:ext cx="5192345" cy="3089743"/>
          </a:xfrm>
        </p:spPr>
        <p:txBody>
          <a:bodyPr/>
          <a:lstStyle/>
          <a:p>
            <a:r>
              <a:rPr lang="en-US"/>
              <a:t>Click icon to add picture</a:t>
            </a:r>
          </a:p>
        </p:txBody>
      </p:sp>
    </p:spTree>
    <p:custDataLst>
      <p:tags r:id="rId1"/>
    </p:custDataLst>
    <p:extLst>
      <p:ext uri="{BB962C8B-B14F-4D97-AF65-F5344CB8AC3E}">
        <p14:creationId xmlns:p14="http://schemas.microsoft.com/office/powerpoint/2010/main" val="2241553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874806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
        <p:nvSpPr>
          <p:cNvPr id="8" name="Picture Placeholder 4"/>
          <p:cNvSpPr>
            <a:spLocks noGrp="1"/>
          </p:cNvSpPr>
          <p:nvPr>
            <p:ph type="pic" sz="quarter" idx="14"/>
          </p:nvPr>
        </p:nvSpPr>
        <p:spPr>
          <a:xfrm>
            <a:off x="3452532" y="2321695"/>
            <a:ext cx="2554669" cy="1463673"/>
          </a:xfrm>
        </p:spPr>
        <p:txBody>
          <a:bodyPr/>
          <a:lstStyle/>
          <a:p>
            <a:r>
              <a:rPr lang="en-US"/>
              <a:t>Click icon to add picture</a:t>
            </a:r>
          </a:p>
        </p:txBody>
      </p:sp>
    </p:spTree>
    <p:custDataLst>
      <p:tags r:id="rId1"/>
    </p:custDataLst>
    <p:extLst>
      <p:ext uri="{BB962C8B-B14F-4D97-AF65-F5344CB8AC3E}">
        <p14:creationId xmlns:p14="http://schemas.microsoft.com/office/powerpoint/2010/main" val="424976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661624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48770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967284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a:t>Click icon to add picture</a:t>
            </a:r>
          </a:p>
        </p:txBody>
      </p:sp>
      <p:sp>
        <p:nvSpPr>
          <p:cNvPr id="2" name="Title 1"/>
          <p:cNvSpPr>
            <a:spLocks noGrp="1"/>
          </p:cNvSpPr>
          <p:nvPr>
            <p:ph type="title"/>
          </p:nvPr>
        </p:nvSpPr>
        <p:spPr>
          <a:xfrm>
            <a:off x="508539" y="239547"/>
            <a:ext cx="4939764"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88345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2970602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9240179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76464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a:t>Click icon to add picture</a:t>
            </a:r>
          </a:p>
        </p:txBody>
      </p:sp>
    </p:spTree>
    <p:custDataLst>
      <p:tags r:id="rId1"/>
    </p:custDataLst>
    <p:extLst>
      <p:ext uri="{BB962C8B-B14F-4D97-AF65-F5344CB8AC3E}">
        <p14:creationId xmlns:p14="http://schemas.microsoft.com/office/powerpoint/2010/main" val="14695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45359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
        <p:nvSpPr>
          <p:cNvPr id="4" name="Picture Placeholder 4"/>
          <p:cNvSpPr>
            <a:spLocks noGrp="1"/>
          </p:cNvSpPr>
          <p:nvPr>
            <p:ph type="pic" sz="quarter" idx="11"/>
          </p:nvPr>
        </p:nvSpPr>
        <p:spPr>
          <a:xfrm>
            <a:off x="6326906" y="3171550"/>
            <a:ext cx="5192345" cy="3089743"/>
          </a:xfrm>
        </p:spPr>
        <p:txBody>
          <a:bodyPr/>
          <a:lstStyle/>
          <a:p>
            <a:r>
              <a:rPr lang="en-US"/>
              <a:t>Click icon to add picture</a:t>
            </a:r>
          </a:p>
        </p:txBody>
      </p:sp>
    </p:spTree>
    <p:custDataLst>
      <p:tags r:id="rId1"/>
    </p:custDataLst>
    <p:extLst>
      <p:ext uri="{BB962C8B-B14F-4D97-AF65-F5344CB8AC3E}">
        <p14:creationId xmlns:p14="http://schemas.microsoft.com/office/powerpoint/2010/main" val="253481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86479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customXml" Target="../../customXml/item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ags" Target="../tags/tag19.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customXml" Target="../../customXml/item5.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customXml" Target="../../customXml/item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ags" Target="../tags/tag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custData r:id="rId18"/>
      <p:tags r:id="rId19"/>
    </p:custDataLst>
    <p:extLst>
      <p:ext uri="{BB962C8B-B14F-4D97-AF65-F5344CB8AC3E}">
        <p14:creationId xmlns:p14="http://schemas.microsoft.com/office/powerpoint/2010/main" val="413551385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Lst>
  <p:hf hdr="0" ft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dirty="0"/>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25"/>
      <p:tags r:id="rId26"/>
    </p:custDataLst>
    <p:extLst>
      <p:ext uri="{BB962C8B-B14F-4D97-AF65-F5344CB8AC3E}">
        <p14:creationId xmlns:p14="http://schemas.microsoft.com/office/powerpoint/2010/main" val="21108469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Lst>
  <p:hf hdr="0" ft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custData r:id="rId18"/>
      <p:tags r:id="rId19"/>
    </p:custDataLst>
    <p:extLst>
      <p:ext uri="{BB962C8B-B14F-4D97-AF65-F5344CB8AC3E}">
        <p14:creationId xmlns:p14="http://schemas.microsoft.com/office/powerpoint/2010/main" val="113877361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hf hdr="0" ft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tags" Target="../tags/tag5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5.jpeg"/><Relationship Id="rId5" Type="http://schemas.microsoft.com/office/2007/relationships/hdphoto" Target="../media/hdphoto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ags" Target="../tags/tag6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6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6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6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66.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67.xml"/><Relationship Id="rId5" Type="http://schemas.openxmlformats.org/officeDocument/2006/relationships/hyperlink" Target="https://en.wikipedia.org/wiki/Sani_Pass"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5027"/>
            <a:ext cx="12204637" cy="3299610"/>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FBFAF8"/>
              </a:solidFill>
              <a:effectLst/>
              <a:uLnTx/>
              <a:uFillTx/>
              <a:latin typeface="Open Sans" panose="020B0606030504020204" pitchFamily="34" charset="0"/>
              <a:ea typeface="+mn-ea"/>
              <a:cs typeface="Open Sans" panose="020B0606030504020204" pitchFamily="34" charset="0"/>
            </a:endParaRPr>
          </a:p>
        </p:txBody>
      </p:sp>
      <p:sp>
        <p:nvSpPr>
          <p:cNvPr id="7" name="TextBox 6"/>
          <p:cNvSpPr txBox="1"/>
          <p:nvPr/>
        </p:nvSpPr>
        <p:spPr>
          <a:xfrm>
            <a:off x="3674655" y="1517165"/>
            <a:ext cx="4855326" cy="399901"/>
          </a:xfrm>
          <a:prstGeom prst="rect">
            <a:avLst/>
          </a:prstGeom>
          <a:noFill/>
        </p:spPr>
        <p:txBody>
          <a:bodyPr wrap="square" lIns="121869" tIns="60933" rIns="121869" bIns="60933"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99" b="0" i="0" u="none" strike="noStrike" kern="1200" cap="none" spc="0" normalizeH="0" baseline="0" noProof="0" dirty="0">
                <a:ln>
                  <a:noFill/>
                </a:ln>
                <a:solidFill>
                  <a:srgbClr val="FBFAF8"/>
                </a:solidFill>
                <a:effectLst/>
                <a:uLnTx/>
                <a:uFillTx/>
                <a:latin typeface="Trebuchet MS"/>
                <a:ea typeface="+mn-ea"/>
                <a:cs typeface="Open Sans" panose="020B0606030504020204" pitchFamily="34" charset="0"/>
              </a:rPr>
              <a:t>-DAIDS Applied Research Training-</a:t>
            </a:r>
          </a:p>
        </p:txBody>
      </p:sp>
      <p:sp>
        <p:nvSpPr>
          <p:cNvPr id="2" name="Title 1"/>
          <p:cNvSpPr>
            <a:spLocks noGrp="1"/>
          </p:cNvSpPr>
          <p:nvPr>
            <p:ph type="title"/>
          </p:nvPr>
        </p:nvSpPr>
        <p:spPr>
          <a:xfrm>
            <a:off x="895318" y="794810"/>
            <a:ext cx="10414000" cy="865187"/>
          </a:xfrm>
        </p:spPr>
        <p:txBody>
          <a:bodyPr/>
          <a:lstStyle/>
          <a:p>
            <a:r>
              <a:rPr lang="en-US" dirty="0"/>
              <a:t>Welcome</a:t>
            </a:r>
          </a:p>
        </p:txBody>
      </p:sp>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BFAF8">
                    <a:lumMod val="25000"/>
                  </a:srgbClr>
                </a:solidFill>
                <a:effectLst/>
                <a:uLnTx/>
                <a:uFillTx/>
                <a:latin typeface="Trebuchet MS"/>
                <a:ea typeface="+mn-ea"/>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pic>
        <p:nvPicPr>
          <p:cNvPr id="12" name="Picture 11">
            <a:extLst>
              <a:ext uri="{FF2B5EF4-FFF2-40B4-BE49-F238E27FC236}">
                <a16:creationId xmlns:a16="http://schemas.microsoft.com/office/drawing/2014/main" id="{F50A2D65-0ADF-49AF-91B9-2D6BF552F28E}"/>
              </a:ext>
            </a:extLst>
          </p:cNvPr>
          <p:cNvPicPr>
            <a:picLocks noChangeAspect="1"/>
          </p:cNvPicPr>
          <p:nvPr/>
        </p:nvPicPr>
        <p:blipFill rotWithShape="1">
          <a:blip r:embed="rId7"/>
          <a:srcRect l="2676" r="436" b="1"/>
          <a:stretch/>
        </p:blipFill>
        <p:spPr>
          <a:xfrm>
            <a:off x="3144424" y="2122217"/>
            <a:ext cx="5989194" cy="3607891"/>
          </a:xfrm>
          <a:prstGeom prst="rect">
            <a:avLst/>
          </a:prstGeom>
        </p:spPr>
      </p:pic>
    </p:spTree>
    <p:custDataLst>
      <p:tags r:id="rId1"/>
    </p:custDataLst>
    <p:extLst>
      <p:ext uri="{BB962C8B-B14F-4D97-AF65-F5344CB8AC3E}">
        <p14:creationId xmlns:p14="http://schemas.microsoft.com/office/powerpoint/2010/main" val="1923641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FBF382F-FF2D-490D-AA69-AE7E1A2FB9F7}"/>
              </a:ext>
            </a:extLst>
          </p:cNvPr>
          <p:cNvPicPr/>
          <p:nvPr/>
        </p:nvPicPr>
        <p:blipFill>
          <a:blip r:embed="rId4">
            <a:graysc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287330" y="1495885"/>
            <a:ext cx="1554480" cy="1554480"/>
          </a:xfrm>
          <a:prstGeom prst="rect">
            <a:avLst/>
          </a:prstGeom>
          <a:blipFill>
            <a:blip r:embed="rId6">
              <a:alphaModFix amt="94000"/>
              <a:grayscl/>
            </a:blip>
            <a:tile tx="0" ty="0" sx="100000" sy="100000" flip="none" algn="tl"/>
          </a:blipFill>
          <a:ln>
            <a:noFill/>
          </a:ln>
        </p:spPr>
      </p:pic>
      <p:pic>
        <p:nvPicPr>
          <p:cNvPr id="17" name="Picture 16">
            <a:extLst>
              <a:ext uri="{FF2B5EF4-FFF2-40B4-BE49-F238E27FC236}">
                <a16:creationId xmlns:a16="http://schemas.microsoft.com/office/drawing/2014/main" id="{71B4096F-46FD-413C-BBE5-8677439DCAA3}"/>
              </a:ext>
            </a:extLst>
          </p:cNvPr>
          <p:cNvPicPr/>
          <p:nvPr/>
        </p:nvPicPr>
        <p:blipFill>
          <a:blip r:embed="rId7">
            <a:grayscl/>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115039" y="1468149"/>
            <a:ext cx="1554480" cy="1554480"/>
          </a:xfrm>
          <a:prstGeom prst="rect">
            <a:avLst/>
          </a:prstGeom>
          <a:blipFill>
            <a:blip r:embed="rId6">
              <a:alphaModFix amt="94000"/>
              <a:grayscl/>
            </a:blip>
            <a:tile tx="0" ty="0" sx="100000" sy="100000" flip="none" algn="tl"/>
          </a:blipFill>
          <a:ln>
            <a:noFill/>
          </a:ln>
        </p:spPr>
      </p:pic>
      <p:sp>
        <p:nvSpPr>
          <p:cNvPr id="23" name="Oval 22"/>
          <p:cNvSpPr>
            <a:spLocks noChangeAspect="1"/>
          </p:cNvSpPr>
          <p:nvPr/>
        </p:nvSpPr>
        <p:spPr>
          <a:xfrm>
            <a:off x="8250923" y="1605309"/>
            <a:ext cx="1280828" cy="1280160"/>
          </a:xfrm>
          <a:prstGeom prst="ellipse">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2299" dirty="0"/>
          </a:p>
        </p:txBody>
      </p:sp>
      <p:pic>
        <p:nvPicPr>
          <p:cNvPr id="15" name="Picture 14">
            <a:extLst>
              <a:ext uri="{FF2B5EF4-FFF2-40B4-BE49-F238E27FC236}">
                <a16:creationId xmlns:a16="http://schemas.microsoft.com/office/drawing/2014/main" id="{16D825AC-DD4A-45A9-9DA8-A8B048802651}"/>
              </a:ext>
            </a:extLst>
          </p:cNvPr>
          <p:cNvPicPr/>
          <p:nvPr/>
        </p:nvPicPr>
        <p:blipFill>
          <a:blip r:embed="rId4">
            <a:graysc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20495" y="1468149"/>
            <a:ext cx="1554480" cy="1554480"/>
          </a:xfrm>
          <a:prstGeom prst="rect">
            <a:avLst/>
          </a:prstGeom>
          <a:noFill/>
          <a:ln>
            <a:noFill/>
          </a:ln>
        </p:spPr>
      </p:pic>
      <p:sp>
        <p:nvSpPr>
          <p:cNvPr id="24" name="Oval 23"/>
          <p:cNvSpPr>
            <a:spLocks noChangeAspect="1"/>
          </p:cNvSpPr>
          <p:nvPr/>
        </p:nvSpPr>
        <p:spPr>
          <a:xfrm>
            <a:off x="657321" y="1605309"/>
            <a:ext cx="1280828" cy="1280160"/>
          </a:xfrm>
          <a:prstGeom prst="ellipse">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2299" dirty="0"/>
          </a:p>
        </p:txBody>
      </p:sp>
      <p:sp>
        <p:nvSpPr>
          <p:cNvPr id="22" name="Oval 21"/>
          <p:cNvSpPr>
            <a:spLocks noChangeAspect="1"/>
          </p:cNvSpPr>
          <p:nvPr/>
        </p:nvSpPr>
        <p:spPr>
          <a:xfrm>
            <a:off x="4424156" y="1633045"/>
            <a:ext cx="1280828" cy="1280160"/>
          </a:xfrm>
          <a:prstGeom prst="ellipse">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2299" dirty="0"/>
          </a:p>
        </p:txBody>
      </p:sp>
      <p:sp>
        <p:nvSpPr>
          <p:cNvPr id="32" name="Text Placeholder 1"/>
          <p:cNvSpPr txBox="1">
            <a:spLocks/>
          </p:cNvSpPr>
          <p:nvPr/>
        </p:nvSpPr>
        <p:spPr>
          <a:xfrm>
            <a:off x="759781" y="3339512"/>
            <a:ext cx="3248547" cy="2769935"/>
          </a:xfrm>
          <a:prstGeom prst="rect">
            <a:avLst/>
          </a:prstGeom>
        </p:spPr>
        <p:txBody>
          <a:bodyPr lIns="121869" tIns="60933" rIns="121869" bIns="60933">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3200" dirty="0">
                <a:solidFill>
                  <a:schemeClr val="accent5"/>
                </a:solidFill>
                <a:cs typeface="Calibri"/>
              </a:rPr>
              <a:t>1. </a:t>
            </a:r>
            <a:r>
              <a:rPr lang="en-US" sz="2000" dirty="0">
                <a:solidFill>
                  <a:schemeClr val="tx1"/>
                </a:solidFill>
              </a:rPr>
              <a:t>Using the worksheet provided as a guide, work with your table group and create strategies, to be implemented by site staff, when navigating the changing regulatory landscape.</a:t>
            </a:r>
          </a:p>
        </p:txBody>
      </p:sp>
      <p:sp>
        <p:nvSpPr>
          <p:cNvPr id="33" name="Text Placeholder 2"/>
          <p:cNvSpPr txBox="1">
            <a:spLocks/>
          </p:cNvSpPr>
          <p:nvPr/>
        </p:nvSpPr>
        <p:spPr>
          <a:xfrm>
            <a:off x="4558350" y="3339512"/>
            <a:ext cx="3248547" cy="1538828"/>
          </a:xfrm>
          <a:prstGeom prst="rect">
            <a:avLst/>
          </a:prstGeom>
        </p:spPr>
        <p:txBody>
          <a:bodyPr wrap="square" lIns="121869" tIns="60933" rIns="121869" bIns="60933">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3200" dirty="0">
                <a:solidFill>
                  <a:schemeClr val="accent5"/>
                </a:solidFill>
                <a:cs typeface="Calibri"/>
              </a:rPr>
              <a:t>2.</a:t>
            </a:r>
            <a:r>
              <a:rPr lang="en-US" sz="3200" dirty="0">
                <a:solidFill>
                  <a:schemeClr val="accent1">
                    <a:lumMod val="50000"/>
                  </a:schemeClr>
                </a:solidFill>
                <a:latin typeface="Gill Sans MT Ext Condensed Bold" panose="020B0902020104020203" pitchFamily="34" charset="0"/>
                <a:cs typeface="Calibri"/>
              </a:rPr>
              <a:t> </a:t>
            </a:r>
            <a:r>
              <a:rPr lang="en-US" sz="2000" dirty="0">
                <a:solidFill>
                  <a:schemeClr val="tx1"/>
                </a:solidFill>
                <a:ea typeface="Calibri"/>
              </a:rPr>
              <a:t>Using the materials provided, document your group’s responses  on the roadmap poster.</a:t>
            </a:r>
            <a:endParaRPr lang="en-JM" sz="2099" dirty="0">
              <a:solidFill>
                <a:schemeClr val="tx1"/>
              </a:solidFill>
              <a:ea typeface="Calibri"/>
            </a:endParaRPr>
          </a:p>
        </p:txBody>
      </p:sp>
      <p:sp>
        <p:nvSpPr>
          <p:cNvPr id="34" name="Text Placeholder 3"/>
          <p:cNvSpPr txBox="1">
            <a:spLocks/>
          </p:cNvSpPr>
          <p:nvPr/>
        </p:nvSpPr>
        <p:spPr>
          <a:xfrm>
            <a:off x="8250923" y="3339512"/>
            <a:ext cx="3246120" cy="1846605"/>
          </a:xfrm>
          <a:prstGeom prst="rect">
            <a:avLst/>
          </a:prstGeom>
        </p:spPr>
        <p:txBody>
          <a:bodyPr lIns="121869" tIns="60933" rIns="121869" bIns="60933">
            <a:sp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3200" dirty="0">
                <a:solidFill>
                  <a:schemeClr val="accent5"/>
                </a:solidFill>
                <a:cs typeface="Calibri"/>
              </a:rPr>
              <a:t>3. </a:t>
            </a:r>
            <a:r>
              <a:rPr lang="en-US" sz="2000" dirty="0">
                <a:solidFill>
                  <a:schemeClr val="tx1"/>
                </a:solidFill>
              </a:rPr>
              <a:t>Working in pairs with a team member from your site, record the ideas you would like to implement at your site.</a:t>
            </a:r>
            <a:endParaRPr lang="en-JM" sz="2000" dirty="0">
              <a:solidFill>
                <a:schemeClr val="tx1"/>
              </a:solidFill>
            </a:endParaRPr>
          </a:p>
        </p:txBody>
      </p:sp>
      <p:sp>
        <p:nvSpPr>
          <p:cNvPr id="36" name="Text Placeholder 5"/>
          <p:cNvSpPr txBox="1">
            <a:spLocks/>
          </p:cNvSpPr>
          <p:nvPr/>
        </p:nvSpPr>
        <p:spPr>
          <a:xfrm>
            <a:off x="4333384" y="3227130"/>
            <a:ext cx="2743200" cy="456962"/>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JM" dirty="0"/>
              <a:t> </a:t>
            </a:r>
          </a:p>
        </p:txBody>
      </p:sp>
      <p:sp>
        <p:nvSpPr>
          <p:cNvPr id="3" name="Title 2"/>
          <p:cNvSpPr>
            <a:spLocks noGrp="1"/>
          </p:cNvSpPr>
          <p:nvPr>
            <p:ph type="title"/>
          </p:nvPr>
        </p:nvSpPr>
        <p:spPr>
          <a:xfrm>
            <a:off x="0" y="301636"/>
            <a:ext cx="8891337" cy="989748"/>
          </a:xfrm>
          <a:noFill/>
        </p:spPr>
        <p:txBody>
          <a:bodyPr/>
          <a:lstStyle/>
          <a:p>
            <a:r>
              <a:rPr lang="en-US" dirty="0">
                <a:solidFill>
                  <a:schemeClr val="tx1"/>
                </a:solidFill>
              </a:rPr>
              <a:t>Design a Regulatory Roadmap</a:t>
            </a:r>
          </a:p>
        </p:txBody>
      </p:sp>
      <p:sp>
        <p:nvSpPr>
          <p:cNvPr id="2" name="TextBox 1">
            <a:extLst>
              <a:ext uri="{FF2B5EF4-FFF2-40B4-BE49-F238E27FC236}">
                <a16:creationId xmlns:a16="http://schemas.microsoft.com/office/drawing/2014/main" id="{4C020EA4-D33C-4240-AB10-461132074249}"/>
              </a:ext>
            </a:extLst>
          </p:cNvPr>
          <p:cNvSpPr txBox="1"/>
          <p:nvPr/>
        </p:nvSpPr>
        <p:spPr>
          <a:xfrm>
            <a:off x="11497043" y="6309360"/>
            <a:ext cx="573037" cy="400050"/>
          </a:xfrm>
          <a:prstGeom prst="rect">
            <a:avLst/>
          </a:prstGeom>
        </p:spPr>
        <p:txBody>
          <a:bodyPr wrap="square" lIns="121869" tIns="60933" rIns="121869" bIns="60933" rtlCol="0" anchor="ctr">
            <a:noAutofit/>
          </a:bodyPr>
          <a:lstStyle/>
          <a:p>
            <a:pPr marL="0" indent="0">
              <a:spcBef>
                <a:spcPts val="0"/>
              </a:spcBef>
              <a:buNone/>
            </a:pPr>
            <a:fld id="{0E8C8100-A692-49B8-9123-8F2F710EA7C7}" type="slidenum">
              <a:rPr lang="en-US" sz="2099" smtClean="0">
                <a:solidFill>
                  <a:schemeClr val="bg1">
                    <a:lumMod val="50000"/>
                  </a:schemeClr>
                </a:solidFill>
                <a:cs typeface="Calibri"/>
              </a:rPr>
              <a:t>10</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9691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f74712825624d98920e9d49bf19a33e">
            <a:extLst>
              <a:ext uri="{FF2B5EF4-FFF2-40B4-BE49-F238E27FC236}">
                <a16:creationId xmlns:a16="http://schemas.microsoft.com/office/drawing/2014/main" id="{04E54EC5-9919-4A90-8709-EE35E37FDD9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2469" y="0"/>
            <a:ext cx="12218451" cy="5896149"/>
          </a:xfrm>
          <a:prstGeom prst="rect">
            <a:avLst/>
          </a:prstGeom>
        </p:spPr>
      </p:pic>
      <p:sp>
        <p:nvSpPr>
          <p:cNvPr id="4" name="Rectangle 3"/>
          <p:cNvSpPr/>
          <p:nvPr/>
        </p:nvSpPr>
        <p:spPr>
          <a:xfrm>
            <a:off x="0" y="0"/>
            <a:ext cx="12204637" cy="1765856"/>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FBFAF8"/>
              </a:solidFill>
              <a:effectLst/>
              <a:uLnTx/>
              <a:uFillTx/>
              <a:latin typeface="Open Sans" panose="020B0606030504020204" pitchFamily="34" charset="0"/>
              <a:ea typeface="+mn-ea"/>
              <a:cs typeface="Open Sans" panose="020B0606030504020204" pitchFamily="34" charset="0"/>
            </a:endParaRPr>
          </a:p>
        </p:txBody>
      </p:sp>
      <p:sp>
        <p:nvSpPr>
          <p:cNvPr id="2" name="Title 1"/>
          <p:cNvSpPr>
            <a:spLocks noGrp="1"/>
          </p:cNvSpPr>
          <p:nvPr>
            <p:ph type="title" idx="4294967295"/>
          </p:nvPr>
        </p:nvSpPr>
        <p:spPr>
          <a:xfrm>
            <a:off x="2245220" y="450334"/>
            <a:ext cx="7701560" cy="865188"/>
          </a:xfrm>
        </p:spPr>
        <p:txBody>
          <a:bodyPr>
            <a:normAutofit fontScale="90000"/>
          </a:bodyPr>
          <a:lstStyle/>
          <a:p>
            <a:pPr algn="ctr"/>
            <a:r>
              <a:rPr lang="en-US" spc="-150">
                <a:solidFill>
                  <a:schemeClr val="bg1"/>
                </a:solidFill>
              </a:rPr>
              <a:t>Thank you for your participation!</a:t>
            </a:r>
          </a:p>
        </p:txBody>
      </p:sp>
      <p:pic>
        <p:nvPicPr>
          <p:cNvPr id="8" name="Picture 7">
            <a:extLst>
              <a:ext uri="{FF2B5EF4-FFF2-40B4-BE49-F238E27FC236}">
                <a16:creationId xmlns:a16="http://schemas.microsoft.com/office/drawing/2014/main" id="{E13A8CC0-9262-4CA3-A6FE-9F986AD47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073" y="6080178"/>
            <a:ext cx="2648543" cy="645315"/>
          </a:xfrm>
          <a:prstGeom prst="rect">
            <a:avLst/>
          </a:prstGeom>
        </p:spPr>
      </p:pic>
      <p:pic>
        <p:nvPicPr>
          <p:cNvPr id="9" name="Picture 8">
            <a:extLst>
              <a:ext uri="{FF2B5EF4-FFF2-40B4-BE49-F238E27FC236}">
                <a16:creationId xmlns:a16="http://schemas.microsoft.com/office/drawing/2014/main" id="{AA84C265-6334-42E2-BF32-B1D2DB48F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1137" y="6076269"/>
            <a:ext cx="1725695" cy="649224"/>
          </a:xfrm>
          <a:prstGeom prst="rect">
            <a:avLst/>
          </a:prstGeom>
        </p:spPr>
      </p:pic>
      <p:pic>
        <p:nvPicPr>
          <p:cNvPr id="10" name="Picture 9">
            <a:extLst>
              <a:ext uri="{FF2B5EF4-FFF2-40B4-BE49-F238E27FC236}">
                <a16:creationId xmlns:a16="http://schemas.microsoft.com/office/drawing/2014/main" id="{2B2463B5-659A-402D-8530-9F7BDB05F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168" y="6076269"/>
            <a:ext cx="649657" cy="649224"/>
          </a:xfrm>
          <a:prstGeom prst="rect">
            <a:avLst/>
          </a:prstGeom>
        </p:spPr>
      </p:pic>
      <p:sp>
        <p:nvSpPr>
          <p:cNvPr id="11" name="TextBox 10">
            <a:extLst>
              <a:ext uri="{FF2B5EF4-FFF2-40B4-BE49-F238E27FC236}">
                <a16:creationId xmlns:a16="http://schemas.microsoft.com/office/drawing/2014/main" id="{606738AD-BE3F-49ED-BBAC-8F5E96D7AD7A}"/>
              </a:ext>
            </a:extLst>
          </p:cNvPr>
          <p:cNvSpPr txBox="1"/>
          <p:nvPr/>
        </p:nvSpPr>
        <p:spPr>
          <a:xfrm>
            <a:off x="4762587" y="6123882"/>
            <a:ext cx="4846320" cy="553998"/>
          </a:xfrm>
          <a:prstGeom prst="rect">
            <a:avLst/>
          </a:prstGeom>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BFAF8">
                    <a:lumMod val="25000"/>
                  </a:srgbClr>
                </a:solidFill>
                <a:effectLst/>
                <a:uLnTx/>
                <a:uFillTx/>
                <a:latin typeface="Trebuchet MS"/>
                <a:ea typeface="+mn-ea"/>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Tree>
    <p:custDataLst>
      <p:tags r:id="rId1"/>
    </p:custDataLst>
    <p:extLst>
      <p:ext uri="{BB962C8B-B14F-4D97-AF65-F5344CB8AC3E}">
        <p14:creationId xmlns:p14="http://schemas.microsoft.com/office/powerpoint/2010/main" val="353156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5027"/>
            <a:ext cx="12204637" cy="3299610"/>
          </a:xfrm>
          <a:prstGeom prst="rect">
            <a:avLst/>
          </a:prstGeom>
          <a:solidFill>
            <a:schemeClr val="accent2">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dirty="0">
              <a:latin typeface="Open Sans" panose="020B0606030504020204" pitchFamily="34" charset="0"/>
              <a:cs typeface="Open Sans" panose="020B0606030504020204" pitchFamily="34" charset="0"/>
            </a:endParaRPr>
          </a:p>
        </p:txBody>
      </p:sp>
      <p:sp>
        <p:nvSpPr>
          <p:cNvPr id="7" name="TextBox 6"/>
          <p:cNvSpPr txBox="1"/>
          <p:nvPr/>
        </p:nvSpPr>
        <p:spPr>
          <a:xfrm>
            <a:off x="3265714" y="1517165"/>
            <a:ext cx="5747657" cy="399901"/>
          </a:xfrm>
          <a:prstGeom prst="rect">
            <a:avLst/>
          </a:prstGeom>
          <a:noFill/>
        </p:spPr>
        <p:txBody>
          <a:bodyPr wrap="square" lIns="121869" tIns="60933" rIns="121869" bIns="60933" rtlCol="0">
            <a:noAutofit/>
          </a:bodyPr>
          <a:lstStyle/>
          <a:p>
            <a:pPr algn="ctr"/>
            <a:r>
              <a:rPr lang="en-US" sz="2299" dirty="0">
                <a:solidFill>
                  <a:schemeClr val="bg1"/>
                </a:solidFill>
                <a:cs typeface="Open Sans" panose="020B0606030504020204" pitchFamily="34" charset="0"/>
              </a:rPr>
              <a:t>- A Road Map-</a:t>
            </a:r>
          </a:p>
        </p:txBody>
      </p:sp>
      <p:sp>
        <p:nvSpPr>
          <p:cNvPr id="2" name="Title 1"/>
          <p:cNvSpPr>
            <a:spLocks noGrp="1"/>
          </p:cNvSpPr>
          <p:nvPr>
            <p:ph type="title"/>
          </p:nvPr>
        </p:nvSpPr>
        <p:spPr>
          <a:xfrm>
            <a:off x="895318" y="794810"/>
            <a:ext cx="10414000" cy="865187"/>
          </a:xfrm>
        </p:spPr>
        <p:txBody>
          <a:bodyPr/>
          <a:lstStyle/>
          <a:p>
            <a:r>
              <a:rPr lang="en-US" dirty="0"/>
              <a:t>Regulatory Updates</a:t>
            </a:r>
          </a:p>
        </p:txBody>
      </p:sp>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3422265" y="2371073"/>
            <a:ext cx="5347470" cy="2957820"/>
          </a:xfr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Tree>
    <p:custDataLst>
      <p:tags r:id="rId1"/>
    </p:custDataLst>
    <p:extLst>
      <p:ext uri="{BB962C8B-B14F-4D97-AF65-F5344CB8AC3E}">
        <p14:creationId xmlns:p14="http://schemas.microsoft.com/office/powerpoint/2010/main" val="326862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Image result for shifting sands landscape">
            <a:extLst>
              <a:ext uri="{FF2B5EF4-FFF2-40B4-BE49-F238E27FC236}">
                <a16:creationId xmlns:a16="http://schemas.microsoft.com/office/drawing/2014/main" id="{0F6F148C-FE4E-4BBE-BC8E-6A42CBEA6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B896D8B5-AC10-4513-985A-BF0455E11416}"/>
              </a:ext>
            </a:extLst>
          </p:cNvPr>
          <p:cNvSpPr txBox="1">
            <a:spLocks/>
          </p:cNvSpPr>
          <p:nvPr/>
        </p:nvSpPr>
        <p:spPr>
          <a:xfrm>
            <a:off x="431551" y="303373"/>
            <a:ext cx="3722242" cy="299881"/>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4000" dirty="0">
                <a:solidFill>
                  <a:schemeClr val="bg1"/>
                </a:solidFill>
                <a:latin typeface="Gill Sans Nova Cond Lt" panose="020B0604020202020204" pitchFamily="34" charset="0"/>
              </a:rPr>
              <a:t>Regulatory Authorities</a:t>
            </a:r>
          </a:p>
        </p:txBody>
      </p:sp>
      <p:sp>
        <p:nvSpPr>
          <p:cNvPr id="14" name="Text Placeholder 3">
            <a:extLst>
              <a:ext uri="{FF2B5EF4-FFF2-40B4-BE49-F238E27FC236}">
                <a16:creationId xmlns:a16="http://schemas.microsoft.com/office/drawing/2014/main" id="{15799E0E-3EC7-4F2C-AD67-4A3F341F6F11}"/>
              </a:ext>
            </a:extLst>
          </p:cNvPr>
          <p:cNvSpPr txBox="1">
            <a:spLocks/>
          </p:cNvSpPr>
          <p:nvPr/>
        </p:nvSpPr>
        <p:spPr>
          <a:xfrm>
            <a:off x="9899328" y="291655"/>
            <a:ext cx="3722242" cy="299881"/>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4000" dirty="0">
                <a:solidFill>
                  <a:schemeClr val="bg1"/>
                </a:solidFill>
                <a:latin typeface="Gill Sans Nova Cond Lt" panose="020B0306020104020203" pitchFamily="34" charset="0"/>
              </a:rPr>
              <a:t>IRB/IEC</a:t>
            </a:r>
          </a:p>
        </p:txBody>
      </p:sp>
      <p:sp>
        <p:nvSpPr>
          <p:cNvPr id="15" name="Text Placeholder 3">
            <a:extLst>
              <a:ext uri="{FF2B5EF4-FFF2-40B4-BE49-F238E27FC236}">
                <a16:creationId xmlns:a16="http://schemas.microsoft.com/office/drawing/2014/main" id="{59D1D63A-6D70-4FD0-B051-FCE8396D00B0}"/>
              </a:ext>
            </a:extLst>
          </p:cNvPr>
          <p:cNvSpPr txBox="1">
            <a:spLocks/>
          </p:cNvSpPr>
          <p:nvPr/>
        </p:nvSpPr>
        <p:spPr>
          <a:xfrm>
            <a:off x="2492926" y="1279879"/>
            <a:ext cx="4420098" cy="435804"/>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4000" dirty="0">
                <a:solidFill>
                  <a:schemeClr val="bg1"/>
                </a:solidFill>
                <a:latin typeface="Gill Sans Nova Cond Lt" panose="020B0306020104020203" pitchFamily="34" charset="0"/>
              </a:rPr>
              <a:t>Country Regulatory Bodies</a:t>
            </a:r>
          </a:p>
        </p:txBody>
      </p:sp>
      <p:sp>
        <p:nvSpPr>
          <p:cNvPr id="16" name="Text Placeholder 3">
            <a:extLst>
              <a:ext uri="{FF2B5EF4-FFF2-40B4-BE49-F238E27FC236}">
                <a16:creationId xmlns:a16="http://schemas.microsoft.com/office/drawing/2014/main" id="{C9B5E3DE-8DBE-418B-95C9-89EBEB964AA0}"/>
              </a:ext>
            </a:extLst>
          </p:cNvPr>
          <p:cNvSpPr txBox="1">
            <a:spLocks/>
          </p:cNvSpPr>
          <p:nvPr/>
        </p:nvSpPr>
        <p:spPr>
          <a:xfrm>
            <a:off x="7408253" y="1347840"/>
            <a:ext cx="3722242" cy="299881"/>
          </a:xfrm>
          <a:prstGeom prst="rect">
            <a:avLst/>
          </a:prstGeom>
        </p:spPr>
        <p:txBody>
          <a:bodyPr lIns="121869" tIns="60933" rIns="121869" bIns="60933" anchor="t">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4000" dirty="0">
                <a:solidFill>
                  <a:schemeClr val="bg1"/>
                </a:solidFill>
                <a:latin typeface="Gill Sans Nova Cond Lt" panose="020B0306020104020203" pitchFamily="34" charset="0"/>
              </a:rPr>
              <a:t>Division of AIDS (DAIDS)</a:t>
            </a:r>
          </a:p>
        </p:txBody>
      </p:sp>
      <p:sp>
        <p:nvSpPr>
          <p:cNvPr id="17" name="Text Placeholder 3">
            <a:extLst>
              <a:ext uri="{FF2B5EF4-FFF2-40B4-BE49-F238E27FC236}">
                <a16:creationId xmlns:a16="http://schemas.microsoft.com/office/drawing/2014/main" id="{2BA34DAB-960F-4E61-96BC-218FA945E9CB}"/>
              </a:ext>
            </a:extLst>
          </p:cNvPr>
          <p:cNvSpPr txBox="1">
            <a:spLocks/>
          </p:cNvSpPr>
          <p:nvPr/>
        </p:nvSpPr>
        <p:spPr>
          <a:xfrm>
            <a:off x="5051903" y="462050"/>
            <a:ext cx="3722242" cy="299881"/>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4000" dirty="0">
                <a:solidFill>
                  <a:schemeClr val="bg1"/>
                </a:solidFill>
                <a:latin typeface="Gill Sans Nova Cond Lt" panose="020B0306020104020203" pitchFamily="34" charset="0"/>
              </a:rPr>
              <a:t>SOPs/Policies</a:t>
            </a:r>
          </a:p>
        </p:txBody>
      </p:sp>
      <p:sp>
        <p:nvSpPr>
          <p:cNvPr id="3" name="TextBox 2">
            <a:extLst>
              <a:ext uri="{FF2B5EF4-FFF2-40B4-BE49-F238E27FC236}">
                <a16:creationId xmlns:a16="http://schemas.microsoft.com/office/drawing/2014/main" id="{8F9CA7D3-F8A6-4888-8916-A549023A4C7E}"/>
              </a:ext>
            </a:extLst>
          </p:cNvPr>
          <p:cNvSpPr txBox="1"/>
          <p:nvPr/>
        </p:nvSpPr>
        <p:spPr>
          <a:xfrm>
            <a:off x="11760449" y="6403562"/>
            <a:ext cx="432015" cy="325565"/>
          </a:xfrm>
          <a:prstGeom prst="rect">
            <a:avLst/>
          </a:prstGeom>
        </p:spPr>
        <p:txBody>
          <a:bodyPr wrap="square" lIns="121869" tIns="60933" rIns="121869" bIns="60933" rtlCol="0" anchor="ctr">
            <a:noAutofit/>
          </a:bodyPr>
          <a:lstStyle/>
          <a:p>
            <a:pPr marL="0" indent="0">
              <a:spcBef>
                <a:spcPts val="0"/>
              </a:spcBef>
              <a:buNone/>
            </a:pPr>
            <a:fld id="{30C0852D-C9C0-464B-83A7-9D7103318EF3}" type="slidenum">
              <a:rPr lang="en-US" sz="2099" smtClean="0">
                <a:solidFill>
                  <a:schemeClr val="bg1">
                    <a:lumMod val="50000"/>
                  </a:schemeClr>
                </a:solidFill>
                <a:cs typeface="Calibri"/>
              </a:rPr>
              <a:t>3</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0748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90"/>
                                          </p:val>
                                        </p:tav>
                                        <p:tav tm="100000">
                                          <p:val>
                                            <p:fltVal val="0"/>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gulatory Authority Africa">
            <a:extLst>
              <a:ext uri="{FF2B5EF4-FFF2-40B4-BE49-F238E27FC236}">
                <a16:creationId xmlns:a16="http://schemas.microsoft.com/office/drawing/2014/main" id="{16953F52-B160-4B8B-AABC-4DA3100BAC6E}"/>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4408" r="4408"/>
          <a:stretch>
            <a:fillRect/>
          </a:stretch>
        </p:blipFill>
        <p:spPr bwMode="auto">
          <a:xfrm>
            <a:off x="137160" y="132095"/>
            <a:ext cx="11914632" cy="6593809"/>
          </a:xfrm>
          <a:prstGeom prst="rect">
            <a:avLst/>
          </a:prstGeom>
          <a:solidFill>
            <a:schemeClr val="tx1">
              <a:lumMod val="25000"/>
              <a:lumOff val="75000"/>
            </a:schemeClr>
          </a:solidFill>
        </p:spPr>
      </p:pic>
      <p:sp>
        <p:nvSpPr>
          <p:cNvPr id="6" name="Rectangle 5"/>
          <p:cNvSpPr/>
          <p:nvPr/>
        </p:nvSpPr>
        <p:spPr>
          <a:xfrm>
            <a:off x="137160" y="692727"/>
            <a:ext cx="6129174" cy="1191491"/>
          </a:xfrm>
          <a:prstGeom prst="rect">
            <a:avLst/>
          </a:prstGeom>
          <a:solidFill>
            <a:schemeClr val="accent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lvl="1"/>
            <a:endParaRPr lang="en-US" sz="1999" dirty="0">
              <a:solidFill>
                <a:schemeClr val="bg1"/>
              </a:solidFill>
              <a:latin typeface="Open Sans" panose="020B0606030504020204" pitchFamily="34" charset="0"/>
              <a:cs typeface="Open Sans" panose="020B0606030504020204" pitchFamily="34" charset="0"/>
            </a:endParaRPr>
          </a:p>
        </p:txBody>
      </p:sp>
      <p:sp>
        <p:nvSpPr>
          <p:cNvPr id="5" name="Title 4"/>
          <p:cNvSpPr>
            <a:spLocks noGrp="1"/>
          </p:cNvSpPr>
          <p:nvPr>
            <p:ph type="title"/>
          </p:nvPr>
        </p:nvSpPr>
        <p:spPr>
          <a:xfrm>
            <a:off x="137160" y="888013"/>
            <a:ext cx="5492319" cy="769131"/>
          </a:xfrm>
        </p:spPr>
        <p:txBody>
          <a:bodyPr wrap="square">
            <a:spAutoFit/>
          </a:bodyPr>
          <a:lstStyle/>
          <a:p>
            <a:r>
              <a:rPr lang="en-US" dirty="0"/>
              <a:t>Regulatory Authorities</a:t>
            </a:r>
          </a:p>
        </p:txBody>
      </p:sp>
      <p:sp>
        <p:nvSpPr>
          <p:cNvPr id="3" name="TextBox 2">
            <a:extLst>
              <a:ext uri="{FF2B5EF4-FFF2-40B4-BE49-F238E27FC236}">
                <a16:creationId xmlns:a16="http://schemas.microsoft.com/office/drawing/2014/main" id="{3C2E143C-22E0-4744-96BD-36C3D83A2E49}"/>
              </a:ext>
            </a:extLst>
          </p:cNvPr>
          <p:cNvSpPr txBox="1"/>
          <p:nvPr/>
        </p:nvSpPr>
        <p:spPr>
          <a:xfrm>
            <a:off x="11647170" y="6309360"/>
            <a:ext cx="404622" cy="416544"/>
          </a:xfrm>
          <a:prstGeom prst="rect">
            <a:avLst/>
          </a:prstGeom>
        </p:spPr>
        <p:txBody>
          <a:bodyPr wrap="square" lIns="121869" tIns="60933" rIns="121869" bIns="60933" rtlCol="0" anchor="ctr">
            <a:noAutofit/>
          </a:bodyPr>
          <a:lstStyle/>
          <a:p>
            <a:pPr marL="0" indent="0">
              <a:spcBef>
                <a:spcPts val="0"/>
              </a:spcBef>
              <a:buNone/>
            </a:pPr>
            <a:fld id="{5D17008C-BADC-4DB1-A5B4-86E528130201}" type="slidenum">
              <a:rPr lang="en-US" sz="2099" smtClean="0">
                <a:solidFill>
                  <a:schemeClr val="bg1">
                    <a:lumMod val="50000"/>
                  </a:schemeClr>
                </a:solidFill>
                <a:cs typeface="Calibri"/>
              </a:rPr>
              <a:t>4</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1793896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stitutional Review Board">
            <a:extLst>
              <a:ext uri="{FF2B5EF4-FFF2-40B4-BE49-F238E27FC236}">
                <a16:creationId xmlns:a16="http://schemas.microsoft.com/office/drawing/2014/main" id="{E78D1C17-45FF-415C-A533-DE94B53AB405}"/>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15470" b="154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7377082" y="5534136"/>
            <a:ext cx="2650268" cy="734051"/>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3600" b="0" dirty="0"/>
              <a:t>Research Ethics Committee (REC)</a:t>
            </a:r>
          </a:p>
        </p:txBody>
      </p:sp>
      <p:sp>
        <p:nvSpPr>
          <p:cNvPr id="14" name="Text Placeholder 3">
            <a:extLst>
              <a:ext uri="{FF2B5EF4-FFF2-40B4-BE49-F238E27FC236}">
                <a16:creationId xmlns:a16="http://schemas.microsoft.com/office/drawing/2014/main" id="{492D01EF-3684-490A-8645-B18D2C105264}"/>
              </a:ext>
            </a:extLst>
          </p:cNvPr>
          <p:cNvSpPr txBox="1">
            <a:spLocks/>
          </p:cNvSpPr>
          <p:nvPr/>
        </p:nvSpPr>
        <p:spPr>
          <a:xfrm>
            <a:off x="1183686" y="3030492"/>
            <a:ext cx="2650268" cy="398508"/>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4000" b="0" dirty="0"/>
              <a:t>Institutional Review Board  (IRB)</a:t>
            </a:r>
          </a:p>
        </p:txBody>
      </p:sp>
      <p:sp>
        <p:nvSpPr>
          <p:cNvPr id="13" name="Oval 12">
            <a:extLst>
              <a:ext uri="{FF2B5EF4-FFF2-40B4-BE49-F238E27FC236}">
                <a16:creationId xmlns:a16="http://schemas.microsoft.com/office/drawing/2014/main" id="{9FEA6E26-86CD-45F4-BBA0-B133FCC2F6D8}"/>
              </a:ext>
            </a:extLst>
          </p:cNvPr>
          <p:cNvSpPr>
            <a:spLocks noChangeAspect="1"/>
          </p:cNvSpPr>
          <p:nvPr/>
        </p:nvSpPr>
        <p:spPr>
          <a:xfrm>
            <a:off x="3833954" y="2821012"/>
            <a:ext cx="2468880" cy="2468880"/>
          </a:xfrm>
          <a:prstGeom prst="ellipse">
            <a:avLst/>
          </a:prstGeom>
          <a:noFill/>
          <a:ln w="25400">
            <a:solidFill>
              <a:schemeClr val="tx1">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10000"/>
                </a:schemeClr>
              </a:solidFill>
            </a:endParaRPr>
          </a:p>
        </p:txBody>
      </p:sp>
      <p:sp>
        <p:nvSpPr>
          <p:cNvPr id="18" name="Oval 17">
            <a:extLst>
              <a:ext uri="{FF2B5EF4-FFF2-40B4-BE49-F238E27FC236}">
                <a16:creationId xmlns:a16="http://schemas.microsoft.com/office/drawing/2014/main" id="{B2F3CF34-C9B4-4684-BFDD-B523EC52CCB6}"/>
              </a:ext>
            </a:extLst>
          </p:cNvPr>
          <p:cNvSpPr>
            <a:spLocks noChangeAspect="1"/>
          </p:cNvSpPr>
          <p:nvPr/>
        </p:nvSpPr>
        <p:spPr>
          <a:xfrm>
            <a:off x="5528860" y="2558251"/>
            <a:ext cx="2468880" cy="2468880"/>
          </a:xfrm>
          <a:prstGeom prst="ellipse">
            <a:avLst/>
          </a:prstGeom>
          <a:noFill/>
          <a:ln w="25400" cmpd="sng">
            <a:solidFill>
              <a:schemeClr val="accent1">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8A8ACB-D2C4-44F2-9AC0-1B755BDC8B26}"/>
              </a:ext>
            </a:extLst>
          </p:cNvPr>
          <p:cNvSpPr>
            <a:spLocks noChangeAspect="1"/>
          </p:cNvSpPr>
          <p:nvPr/>
        </p:nvSpPr>
        <p:spPr>
          <a:xfrm>
            <a:off x="4986620" y="3592008"/>
            <a:ext cx="2468880" cy="2468880"/>
          </a:xfrm>
          <a:prstGeom prst="ellipse">
            <a:avLst/>
          </a:prstGeom>
          <a:noFill/>
          <a:ln w="25400">
            <a:solidFill>
              <a:schemeClr val="accent2">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3"/>
          <p:cNvSpPr txBox="1">
            <a:spLocks/>
          </p:cNvSpPr>
          <p:nvPr/>
        </p:nvSpPr>
        <p:spPr>
          <a:xfrm>
            <a:off x="8191703" y="2558251"/>
            <a:ext cx="2826434" cy="159112"/>
          </a:xfrm>
          <a:prstGeom prst="rect">
            <a:avLst/>
          </a:prstGeom>
        </p:spPr>
        <p:txBody>
          <a:bodyPr lIns="121869" tIns="60933" rIns="121869" bIns="60933">
            <a:noAutofit/>
          </a:bodyPr>
          <a:lstStyle>
            <a:defPPr>
              <a:defRPr lang="en-US"/>
            </a:defPPr>
            <a:lvl1pPr indent="0" defTabSz="457200">
              <a:spcBef>
                <a:spcPct val="20000"/>
              </a:spcBef>
              <a:buFont typeface="Arial"/>
              <a:buNone/>
              <a:defRPr sz="2800" b="1">
                <a:solidFill>
                  <a:schemeClr val="accent5"/>
                </a:solidFill>
                <a:latin typeface="Gill Sans MT Ext Condensed Bold" panose="020B0902020104020203" pitchFamily="34" charset="0"/>
                <a:cs typeface="Calibri"/>
              </a:defRPr>
            </a:lvl1pPr>
            <a:lvl2pPr marL="742950" indent="-285750" defTabSz="457200">
              <a:spcBef>
                <a:spcPct val="20000"/>
              </a:spcBef>
              <a:buFont typeface="Arial"/>
              <a:buChar char="–"/>
              <a:defRPr sz="2000">
                <a:solidFill>
                  <a:srgbClr val="464D61"/>
                </a:solidFill>
              </a:defRPr>
            </a:lvl2pPr>
            <a:lvl3pPr marL="1143000" indent="-228600" defTabSz="457200">
              <a:spcBef>
                <a:spcPct val="20000"/>
              </a:spcBef>
              <a:buFont typeface="Arial"/>
              <a:buChar char="•"/>
              <a:defRPr>
                <a:solidFill>
                  <a:srgbClr val="464D61"/>
                </a:solidFill>
              </a:defRPr>
            </a:lvl3pPr>
            <a:lvl4pPr marL="1600200" indent="-228600" defTabSz="457200">
              <a:spcBef>
                <a:spcPct val="20000"/>
              </a:spcBef>
              <a:buFont typeface="Arial"/>
              <a:buChar char="–"/>
              <a:defRPr sz="1600">
                <a:solidFill>
                  <a:srgbClr val="464D61"/>
                </a:solidFill>
              </a:defRPr>
            </a:lvl4pPr>
            <a:lvl5pPr marL="2057400" indent="-228600" defTabSz="457200">
              <a:spcBef>
                <a:spcPct val="20000"/>
              </a:spcBef>
              <a:buFont typeface="Arial"/>
              <a:buChar char="»"/>
              <a:defRPr sz="1600">
                <a:solidFill>
                  <a:srgbClr val="464D61"/>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3600" b="0" dirty="0"/>
              <a:t>Independent Ethics </a:t>
            </a:r>
          </a:p>
          <a:p>
            <a:r>
              <a:rPr lang="en-US" sz="3600" b="0" dirty="0"/>
              <a:t>Committee (IEC)</a:t>
            </a:r>
          </a:p>
        </p:txBody>
      </p:sp>
      <p:sp>
        <p:nvSpPr>
          <p:cNvPr id="2" name="TextBox 1">
            <a:extLst>
              <a:ext uri="{FF2B5EF4-FFF2-40B4-BE49-F238E27FC236}">
                <a16:creationId xmlns:a16="http://schemas.microsoft.com/office/drawing/2014/main" id="{350562E1-2CE5-4D92-9987-F2E83602273F}"/>
              </a:ext>
            </a:extLst>
          </p:cNvPr>
          <p:cNvSpPr txBox="1"/>
          <p:nvPr/>
        </p:nvSpPr>
        <p:spPr>
          <a:xfrm>
            <a:off x="11701781" y="6343578"/>
            <a:ext cx="350520" cy="377190"/>
          </a:xfrm>
          <a:prstGeom prst="rect">
            <a:avLst/>
          </a:prstGeom>
        </p:spPr>
        <p:txBody>
          <a:bodyPr wrap="square" lIns="121869" tIns="60933" rIns="121869" bIns="60933" rtlCol="0" anchor="ctr">
            <a:noAutofit/>
          </a:bodyPr>
          <a:lstStyle/>
          <a:p>
            <a:pPr marL="0" indent="0">
              <a:spcBef>
                <a:spcPts val="0"/>
              </a:spcBef>
              <a:buNone/>
            </a:pPr>
            <a:fld id="{958921D2-967C-4977-B214-43483A1A7F45}" type="slidenum">
              <a:rPr lang="en-US" sz="2099" smtClean="0">
                <a:solidFill>
                  <a:schemeClr val="bg1">
                    <a:lumMod val="50000"/>
                  </a:schemeClr>
                </a:solidFill>
                <a:cs typeface="Calibri"/>
              </a:rPr>
              <a:t>5</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69291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0BCDAF-07F5-4EF3-8502-08D5E008F2FF}"/>
              </a:ext>
            </a:extLst>
          </p:cNvPr>
          <p:cNvSpPr/>
          <p:nvPr/>
        </p:nvSpPr>
        <p:spPr>
          <a:xfrm>
            <a:off x="5991725" y="1"/>
            <a:ext cx="6200273" cy="6857999"/>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descr="Related image">
            <a:extLst>
              <a:ext uri="{FF2B5EF4-FFF2-40B4-BE49-F238E27FC236}">
                <a16:creationId xmlns:a16="http://schemas.microsoft.com/office/drawing/2014/main" id="{FC8C4FE2-EE98-4578-9599-672EB77E2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6" r="-5856"/>
          <a:stretch/>
        </p:blipFill>
        <p:spPr bwMode="auto">
          <a:xfrm>
            <a:off x="0" y="0"/>
            <a:ext cx="6388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3E3BCD-2704-47A4-A553-0FCCAA6976A7}"/>
              </a:ext>
            </a:extLst>
          </p:cNvPr>
          <p:cNvSpPr txBox="1"/>
          <p:nvPr/>
        </p:nvSpPr>
        <p:spPr>
          <a:xfrm>
            <a:off x="7928811" y="854242"/>
            <a:ext cx="3068052" cy="3910263"/>
          </a:xfrm>
          <a:prstGeom prst="rect">
            <a:avLst/>
          </a:prstGeom>
        </p:spPr>
        <p:txBody>
          <a:bodyPr wrap="squar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
        <p:nvSpPr>
          <p:cNvPr id="5" name="TextBox 4">
            <a:extLst>
              <a:ext uri="{FF2B5EF4-FFF2-40B4-BE49-F238E27FC236}">
                <a16:creationId xmlns:a16="http://schemas.microsoft.com/office/drawing/2014/main" id="{4239F60E-05AF-4A3D-B67C-39B057933336}"/>
              </a:ext>
            </a:extLst>
          </p:cNvPr>
          <p:cNvSpPr txBox="1"/>
          <p:nvPr/>
        </p:nvSpPr>
        <p:spPr>
          <a:xfrm>
            <a:off x="7465595" y="385011"/>
            <a:ext cx="3994484" cy="5618747"/>
          </a:xfrm>
          <a:prstGeom prst="rect">
            <a:avLst/>
          </a:prstGeom>
        </p:spPr>
        <p:txBody>
          <a:bodyPr wrap="square" lIns="121869" tIns="60933" rIns="121869" bIns="60933" rtlCol="0" anchor="ctr">
            <a:noAutofit/>
          </a:bodyPr>
          <a:lstStyle/>
          <a:p>
            <a:pPr marL="0" indent="0">
              <a:lnSpc>
                <a:spcPct val="130000"/>
              </a:lnSpc>
              <a:spcBef>
                <a:spcPts val="0"/>
              </a:spcBef>
              <a:spcAft>
                <a:spcPts val="1200"/>
              </a:spcAft>
              <a:buNone/>
            </a:pPr>
            <a:r>
              <a:rPr lang="en-US" sz="5400" b="1" dirty="0">
                <a:solidFill>
                  <a:schemeClr val="bg1"/>
                </a:solidFill>
                <a:latin typeface="+mj-lt"/>
                <a:cs typeface="Calibri"/>
              </a:rPr>
              <a:t>Country Regulatory Bodies</a:t>
            </a:r>
          </a:p>
        </p:txBody>
      </p:sp>
      <p:sp>
        <p:nvSpPr>
          <p:cNvPr id="2" name="TextBox 1">
            <a:extLst>
              <a:ext uri="{FF2B5EF4-FFF2-40B4-BE49-F238E27FC236}">
                <a16:creationId xmlns:a16="http://schemas.microsoft.com/office/drawing/2014/main" id="{D0BE8493-4ACB-45BC-AC50-4FDB9CCA1A36}"/>
              </a:ext>
            </a:extLst>
          </p:cNvPr>
          <p:cNvSpPr txBox="1"/>
          <p:nvPr/>
        </p:nvSpPr>
        <p:spPr>
          <a:xfrm>
            <a:off x="11738610" y="6366510"/>
            <a:ext cx="361949" cy="388619"/>
          </a:xfrm>
          <a:prstGeom prst="rect">
            <a:avLst/>
          </a:prstGeom>
        </p:spPr>
        <p:txBody>
          <a:bodyPr wrap="square" lIns="121869" tIns="60933" rIns="121869" bIns="60933" rtlCol="0" anchor="ctr">
            <a:noAutofit/>
          </a:bodyPr>
          <a:lstStyle/>
          <a:p>
            <a:pPr marL="0" indent="0">
              <a:spcBef>
                <a:spcPts val="0"/>
              </a:spcBef>
              <a:buNone/>
            </a:pPr>
            <a:fld id="{AB2885BE-9444-47E3-A574-2C0FA00F7653}" type="slidenum">
              <a:rPr lang="en-US" sz="2099" smtClean="0">
                <a:solidFill>
                  <a:schemeClr val="bg1">
                    <a:lumMod val="50000"/>
                  </a:schemeClr>
                </a:solidFill>
                <a:cs typeface="Calibri"/>
              </a:rPr>
              <a:t>6</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1204382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man and man shaking hands">
            <a:extLst>
              <a:ext uri="{FF2B5EF4-FFF2-40B4-BE49-F238E27FC236}">
                <a16:creationId xmlns:a16="http://schemas.microsoft.com/office/drawing/2014/main" id="{AD0BD6E0-5F66-4475-901D-C5C99F09B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41" y="156411"/>
            <a:ext cx="11863137" cy="65572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F731A6-712E-4C29-BA71-1386287671B2}"/>
              </a:ext>
            </a:extLst>
          </p:cNvPr>
          <p:cNvSpPr txBox="1"/>
          <p:nvPr/>
        </p:nvSpPr>
        <p:spPr>
          <a:xfrm>
            <a:off x="4932946" y="866274"/>
            <a:ext cx="5354053" cy="91440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
        <p:nvSpPr>
          <p:cNvPr id="7" name="TextBox 6">
            <a:extLst>
              <a:ext uri="{FF2B5EF4-FFF2-40B4-BE49-F238E27FC236}">
                <a16:creationId xmlns:a16="http://schemas.microsoft.com/office/drawing/2014/main" id="{E2E2D6D0-D424-444B-A504-4D05BF7028C0}"/>
              </a:ext>
            </a:extLst>
          </p:cNvPr>
          <p:cNvSpPr txBox="1"/>
          <p:nvPr/>
        </p:nvSpPr>
        <p:spPr>
          <a:xfrm>
            <a:off x="4362858" y="583532"/>
            <a:ext cx="5799221" cy="565484"/>
          </a:xfrm>
          <a:prstGeom prst="rect">
            <a:avLst/>
          </a:prstGeom>
        </p:spPr>
        <p:txBody>
          <a:bodyPr wrap="square" lIns="121869" tIns="60933" rIns="121869" bIns="60933" rtlCol="0" anchor="ctr">
            <a:noAutofit/>
          </a:bodyPr>
          <a:lstStyle/>
          <a:p>
            <a:pPr marL="0" indent="0">
              <a:spcBef>
                <a:spcPts val="0"/>
              </a:spcBef>
              <a:buNone/>
            </a:pPr>
            <a:r>
              <a:rPr lang="en-US" sz="7200" b="1" dirty="0">
                <a:solidFill>
                  <a:schemeClr val="bg2">
                    <a:lumMod val="25000"/>
                  </a:schemeClr>
                </a:solidFill>
                <a:latin typeface="+mj-lt"/>
                <a:cs typeface="Calibri"/>
              </a:rPr>
              <a:t>DAIDS</a:t>
            </a:r>
          </a:p>
        </p:txBody>
      </p:sp>
      <p:sp>
        <p:nvSpPr>
          <p:cNvPr id="2" name="TextBox 1">
            <a:extLst>
              <a:ext uri="{FF2B5EF4-FFF2-40B4-BE49-F238E27FC236}">
                <a16:creationId xmlns:a16="http://schemas.microsoft.com/office/drawing/2014/main" id="{CF544DB9-05DC-4619-892C-3A76CD7015DC}"/>
              </a:ext>
            </a:extLst>
          </p:cNvPr>
          <p:cNvSpPr txBox="1"/>
          <p:nvPr/>
        </p:nvSpPr>
        <p:spPr>
          <a:xfrm>
            <a:off x="11681460" y="6355080"/>
            <a:ext cx="342099" cy="346509"/>
          </a:xfrm>
          <a:prstGeom prst="rect">
            <a:avLst/>
          </a:prstGeom>
        </p:spPr>
        <p:txBody>
          <a:bodyPr wrap="square" lIns="121869" tIns="60933" rIns="121869" bIns="60933" rtlCol="0" anchor="ctr">
            <a:noAutofit/>
          </a:bodyPr>
          <a:lstStyle/>
          <a:p>
            <a:pPr marL="0" indent="0">
              <a:spcBef>
                <a:spcPts val="0"/>
              </a:spcBef>
              <a:buNone/>
            </a:pPr>
            <a:fld id="{678F4E1A-1462-42BF-A895-1E16AB918DF4}" type="slidenum">
              <a:rPr lang="en-US" sz="2099" smtClean="0">
                <a:solidFill>
                  <a:schemeClr val="bg1">
                    <a:lumMod val="50000"/>
                  </a:schemeClr>
                </a:solidFill>
                <a:cs typeface="Calibri"/>
              </a:rPr>
              <a:t>7</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60699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mage result for regulatory binder">
            <a:extLst>
              <a:ext uri="{FF2B5EF4-FFF2-40B4-BE49-F238E27FC236}">
                <a16:creationId xmlns:a16="http://schemas.microsoft.com/office/drawing/2014/main" id="{DC3768C5-5C7C-429C-A217-73FA3D3F5E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
        <p:nvSpPr>
          <p:cNvPr id="4" name="TextBox 3">
            <a:extLst>
              <a:ext uri="{FF2B5EF4-FFF2-40B4-BE49-F238E27FC236}">
                <a16:creationId xmlns:a16="http://schemas.microsoft.com/office/drawing/2014/main" id="{42B99415-D995-43C9-8254-382338E40A36}"/>
              </a:ext>
            </a:extLst>
          </p:cNvPr>
          <p:cNvSpPr txBox="1"/>
          <p:nvPr/>
        </p:nvSpPr>
        <p:spPr>
          <a:xfrm>
            <a:off x="3352800" y="5283200"/>
            <a:ext cx="8839200" cy="1219200"/>
          </a:xfrm>
          <a:prstGeom prst="rect">
            <a:avLst/>
          </a:prstGeom>
          <a:solidFill>
            <a:schemeClr val="tx1">
              <a:alpha val="95000"/>
            </a:schemeClr>
          </a:solidFill>
        </p:spPr>
        <p:txBody>
          <a:bodyPr wrap="square" lIns="121869" tIns="60933" rIns="121869" bIns="60933" rtlCol="0" anchor="ctr">
            <a:noAutofit/>
          </a:bodyPr>
          <a:lstStyle/>
          <a:p>
            <a:pPr marL="0" indent="0">
              <a:spcBef>
                <a:spcPts val="0"/>
              </a:spcBef>
              <a:buNone/>
            </a:pPr>
            <a:r>
              <a:rPr lang="en-US" sz="5400" dirty="0">
                <a:solidFill>
                  <a:schemeClr val="bg1"/>
                </a:solidFill>
                <a:latin typeface="+mj-lt"/>
                <a:cs typeface="Calibri"/>
              </a:rPr>
              <a:t>Site-Specific SOPs/Policies</a:t>
            </a:r>
          </a:p>
        </p:txBody>
      </p:sp>
      <p:sp>
        <p:nvSpPr>
          <p:cNvPr id="2" name="TextBox 1">
            <a:extLst>
              <a:ext uri="{FF2B5EF4-FFF2-40B4-BE49-F238E27FC236}">
                <a16:creationId xmlns:a16="http://schemas.microsoft.com/office/drawing/2014/main" id="{53A44523-2AFD-4667-BC72-2F8809897BB8}"/>
              </a:ext>
            </a:extLst>
          </p:cNvPr>
          <p:cNvSpPr txBox="1"/>
          <p:nvPr/>
        </p:nvSpPr>
        <p:spPr>
          <a:xfrm>
            <a:off x="11692890" y="6160770"/>
            <a:ext cx="400050" cy="341630"/>
          </a:xfrm>
          <a:prstGeom prst="rect">
            <a:avLst/>
          </a:prstGeom>
        </p:spPr>
        <p:txBody>
          <a:bodyPr wrap="square" lIns="121869" tIns="60933" rIns="121869" bIns="60933" rtlCol="0" anchor="ctr">
            <a:noAutofit/>
          </a:bodyPr>
          <a:lstStyle/>
          <a:p>
            <a:pPr marL="0" indent="0">
              <a:spcBef>
                <a:spcPts val="0"/>
              </a:spcBef>
              <a:buNone/>
            </a:pPr>
            <a:fld id="{305C20D3-0FCB-4F00-8EA1-FE33EBA7B6A1}" type="slidenum">
              <a:rPr lang="en-US" sz="2099" smtClean="0">
                <a:solidFill>
                  <a:schemeClr val="bg1">
                    <a:lumMod val="50000"/>
                  </a:schemeClr>
                </a:solidFill>
                <a:cs typeface="Calibri"/>
              </a:rPr>
              <a:t>8</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52315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0D343D-B579-467F-9CEA-F1ECCEADBA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572" y="-332478"/>
            <a:ext cx="12339144" cy="8195253"/>
          </a:xfrm>
          <a:prstGeom prst="rect">
            <a:avLst/>
          </a:prstGeom>
        </p:spPr>
      </p:pic>
      <p:sp>
        <p:nvSpPr>
          <p:cNvPr id="5" name="TextBox 4">
            <a:extLst>
              <a:ext uri="{FF2B5EF4-FFF2-40B4-BE49-F238E27FC236}">
                <a16:creationId xmlns:a16="http://schemas.microsoft.com/office/drawing/2014/main" id="{30C14D0E-A45E-418E-9053-641DB09DB13F}"/>
              </a:ext>
            </a:extLst>
          </p:cNvPr>
          <p:cNvSpPr txBox="1"/>
          <p:nvPr/>
        </p:nvSpPr>
        <p:spPr>
          <a:xfrm>
            <a:off x="3352800" y="5283200"/>
            <a:ext cx="8839200" cy="1219200"/>
          </a:xfrm>
          <a:prstGeom prst="rect">
            <a:avLst/>
          </a:prstGeom>
          <a:solidFill>
            <a:srgbClr val="B35D37"/>
          </a:solidFill>
        </p:spPr>
        <p:txBody>
          <a:bodyPr wrap="square" lIns="121869" tIns="60933" rIns="121869" bIns="60933" rtlCol="0" anchor="ctr">
            <a:noAutofit/>
          </a:bodyPr>
          <a:lstStyle/>
          <a:p>
            <a:pPr marL="0" indent="0">
              <a:spcBef>
                <a:spcPts val="0"/>
              </a:spcBef>
              <a:buNone/>
            </a:pPr>
            <a:r>
              <a:rPr lang="en-US" sz="5400" dirty="0">
                <a:solidFill>
                  <a:schemeClr val="bg1"/>
                </a:solidFill>
                <a:latin typeface="+mj-lt"/>
                <a:cs typeface="Calibri"/>
              </a:rPr>
              <a:t>Any Other Challenges…</a:t>
            </a:r>
          </a:p>
        </p:txBody>
      </p:sp>
      <p:sp>
        <p:nvSpPr>
          <p:cNvPr id="2" name="TextBox 1">
            <a:extLst>
              <a:ext uri="{FF2B5EF4-FFF2-40B4-BE49-F238E27FC236}">
                <a16:creationId xmlns:a16="http://schemas.microsoft.com/office/drawing/2014/main" id="{1E831E04-064B-4CD8-8EEE-F9815FAAC383}"/>
              </a:ext>
            </a:extLst>
          </p:cNvPr>
          <p:cNvSpPr txBox="1"/>
          <p:nvPr/>
        </p:nvSpPr>
        <p:spPr>
          <a:xfrm>
            <a:off x="11681460" y="6183630"/>
            <a:ext cx="510540" cy="318770"/>
          </a:xfrm>
          <a:prstGeom prst="rect">
            <a:avLst/>
          </a:prstGeom>
        </p:spPr>
        <p:txBody>
          <a:bodyPr wrap="square" lIns="121869" tIns="60933" rIns="121869" bIns="60933" rtlCol="0" anchor="ctr">
            <a:noAutofit/>
          </a:bodyPr>
          <a:lstStyle/>
          <a:p>
            <a:pPr marL="0" indent="0">
              <a:spcBef>
                <a:spcPts val="0"/>
              </a:spcBef>
              <a:buNone/>
            </a:pPr>
            <a:fld id="{EEED3C3E-BA48-456B-A6E6-94FC821F65EA}" type="slidenum">
              <a:rPr lang="en-US" sz="2099" smtClean="0">
                <a:solidFill>
                  <a:schemeClr val="bg1">
                    <a:lumMod val="50000"/>
                  </a:schemeClr>
                </a:solidFill>
                <a:cs typeface="Calibri"/>
              </a:rPr>
              <a:t>9</a:t>
            </a:fld>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1069964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VISION" val="iGb6iY7a"/>
  <p:tag name="ARTICULATE_DESIGN_ID_OFFICE THEME" val="Xt2Nb939"/>
  <p:tag name="ARTICULATE_SLIDE_THUMBNAIL_REFRESH" val="1"/>
  <p:tag name="TAG_BACKING_FORM_KEY" val="724596-c:\users\ellisosa\desktop\daids_crss_dart_template.pptx"/>
  <p:tag name="ARTICULATE_PRESENTER_VERSION" val="8"/>
  <p:tag name="ARTICULATE_PROJECT_CHECK" val="0"/>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391"/>
  <p:tag name="ARTICULATE_USED_LAYOUT" val="3"/>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349"/>
  <p:tag name="ARTICULATE_USED_LAYOUT" val="1"/>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CAPA_Draft_20190715.potx" id="{47979B26-76F3-4481-B84F-61902F6FB078}" vid="{6C45CC2D-F64D-4C08-BDC9-8C6EC8FE55D5}"/>
    </a:ext>
  </a:extLst>
</a:theme>
</file>

<file path=ppt/theme/theme2.xml><?xml version="1.0" encoding="utf-8"?>
<a:theme xmlns:a="http://schemas.openxmlformats.org/drawingml/2006/main" name="1_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DAIDS_CRSS_DART_PowerPointTemplate.potx" id="{DB8C751C-0CDE-43E1-840B-EAB4F8C2FFD0}" vid="{1ECC630E-B087-4F19-9701-10F207893DEB}"/>
    </a:ext>
  </a:extLst>
</a:theme>
</file>

<file path=ppt/theme/theme3.xml><?xml version="1.0" encoding="utf-8"?>
<a:theme xmlns:a="http://schemas.openxmlformats.org/drawingml/2006/main" name="2_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CAPA_Draft_20190715.potx" id="{47979B26-76F3-4481-B84F-61902F6FB078}" vid="{6C45CC2D-F64D-4C08-BDC9-8C6EC8FE55D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ontentPassPackage>
  <PackageId>Template-00001-PPT</PackageId>
</ContentPassPackage>
</file>

<file path=customXml/item2.xml><?xml version="1.0" encoding="utf-8"?>
<p:properties xmlns:p="http://schemas.microsoft.com/office/2006/metadata/properties" xmlns:xsi="http://www.w3.org/2001/XMLSchema-instance" xmlns:pc="http://schemas.microsoft.com/office/infopath/2007/PartnerControls">
  <documentManagement>
    <_dlc_DocId xmlns="e71b1e50-b1fe-4fa1-bdc4-310f5496aa34">NYQEJSHCCRTP-361353247-238</_dlc_DocId>
    <_dlc_DocIdUrl xmlns="e71b1e50-b1fe-4fa1-bdc4-310f5496aa34">
      <Url>https://daidsconnect.niaid.nih.gov/sites/OCSO/_layouts/15/DocIdRedir.aspx?ID=NYQEJSHCCRTP-361353247-238</Url>
      <Description>NYQEJSHCCRTP-361353247-238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ontentPassPackage>
  <PackageId>Template-00001-PPT</PackageId>
</ContentPassPackage>
</file>

<file path=customXml/item6.xml><?xml version="1.0" encoding="utf-8"?>
<ContentPassPackage>
  <PackageId>Template-00001-PPT</PackageId>
</ContentPassPackage>
</file>

<file path=customXml/item7.xml><?xml version="1.0" encoding="utf-8"?>
<ct:contentTypeSchema xmlns:ct="http://schemas.microsoft.com/office/2006/metadata/contentType" xmlns:ma="http://schemas.microsoft.com/office/2006/metadata/properties/metaAttributes" ct:_="" ma:_="" ma:contentTypeName="Document" ma:contentTypeID="0x01010001C06A7C6FCCE04794F2523F30425F11" ma:contentTypeVersion="2" ma:contentTypeDescription="Create a new document." ma:contentTypeScope="" ma:versionID="ba42fc24d1ba24dd66b124a9b9163216">
  <xsd:schema xmlns:xsd="http://www.w3.org/2001/XMLSchema" xmlns:xs="http://www.w3.org/2001/XMLSchema" xmlns:p="http://schemas.microsoft.com/office/2006/metadata/properties" xmlns:ns2="e71b1e50-b1fe-4fa1-bdc4-310f5496aa34" targetNamespace="http://schemas.microsoft.com/office/2006/metadata/properties" ma:root="true" ma:fieldsID="ddfa8cb56fe80c8536b7d947eddcb2fa" ns2:_="">
    <xsd:import namespace="e71b1e50-b1fe-4fa1-bdc4-310f5496aa3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b1e50-b1fe-4fa1-bdc4-310f5496aa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ACF5B0-241F-4F96-A5B4-9841C7539D81}"/>
</file>

<file path=customXml/itemProps2.xml><?xml version="1.0" encoding="utf-8"?>
<ds:datastoreItem xmlns:ds="http://schemas.openxmlformats.org/officeDocument/2006/customXml" ds:itemID="{042E23BB-E780-4F60-8A28-5AA1ADEBF08D}"/>
</file>

<file path=customXml/itemProps3.xml><?xml version="1.0" encoding="utf-8"?>
<ds:datastoreItem xmlns:ds="http://schemas.openxmlformats.org/officeDocument/2006/customXml" ds:itemID="{F23E0FF2-7D4C-43EA-A0AB-BDBD5942F7F2}"/>
</file>

<file path=customXml/itemProps4.xml><?xml version="1.0" encoding="utf-8"?>
<ds:datastoreItem xmlns:ds="http://schemas.openxmlformats.org/officeDocument/2006/customXml" ds:itemID="{D92E69F9-01DD-4C2C-A8FC-91F70BE76846}"/>
</file>

<file path=customXml/itemProps5.xml><?xml version="1.0" encoding="utf-8"?>
<ds:datastoreItem xmlns:ds="http://schemas.openxmlformats.org/officeDocument/2006/customXml" ds:itemID="{AB9E7A85-A6F0-4A33-8DB0-93D44DE3E590}"/>
</file>

<file path=customXml/itemProps6.xml><?xml version="1.0" encoding="utf-8"?>
<ds:datastoreItem xmlns:ds="http://schemas.openxmlformats.org/officeDocument/2006/customXml" ds:itemID="{214263A1-E702-40ED-B6A8-2887E21E30E1}"/>
</file>

<file path=customXml/itemProps7.xml><?xml version="1.0" encoding="utf-8"?>
<ds:datastoreItem xmlns:ds="http://schemas.openxmlformats.org/officeDocument/2006/customXml" ds:itemID="{AA775720-D645-427C-9645-A7AD080AA629}"/>
</file>

<file path=docProps/app.xml><?xml version="1.0" encoding="utf-8"?>
<Properties xmlns="http://schemas.openxmlformats.org/officeDocument/2006/extended-properties" xmlns:vt="http://schemas.openxmlformats.org/officeDocument/2006/docPropsVTypes">
  <Template/>
  <TotalTime>4214</TotalTime>
  <Words>1612</Words>
  <Application>Microsoft Office PowerPoint</Application>
  <PresentationFormat>Widescreen</PresentationFormat>
  <Paragraphs>141</Paragraphs>
  <Slides>11</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Arial</vt:lpstr>
      <vt:lpstr>Calibri</vt:lpstr>
      <vt:lpstr>Gill Sans MT</vt:lpstr>
      <vt:lpstr>Gill Sans MT Condensed</vt:lpstr>
      <vt:lpstr>Gill Sans MT Ext Condensed Bold</vt:lpstr>
      <vt:lpstr>Gill Sans Nova Cond Lt</vt:lpstr>
      <vt:lpstr>Open Sans</vt:lpstr>
      <vt:lpstr>Trebuchet MS</vt:lpstr>
      <vt:lpstr>Wingdings</vt:lpstr>
      <vt:lpstr>Vision</vt:lpstr>
      <vt:lpstr>1_Vision</vt:lpstr>
      <vt:lpstr>2_Vision</vt:lpstr>
      <vt:lpstr>Welcome</vt:lpstr>
      <vt:lpstr>Regulatory Updates</vt:lpstr>
      <vt:lpstr>PowerPoint Presentation</vt:lpstr>
      <vt:lpstr>Regulatory Authorities</vt:lpstr>
      <vt:lpstr>PowerPoint Presentation</vt:lpstr>
      <vt:lpstr>PowerPoint Presentation</vt:lpstr>
      <vt:lpstr>PowerPoint Presentation</vt:lpstr>
      <vt:lpstr>PowerPoint Presentation</vt:lpstr>
      <vt:lpstr>PowerPoint Presentation</vt:lpstr>
      <vt:lpstr>Design a Regulatory Roadmap</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DAIDS DART Regulatory Updates Slide Deck 15Jan2020</dc:title>
  <dc:subject>DAIDS DART Regulatory Updates Slide Deck 15Jan2020</dc:subject>
  <dc:creator>PPD</dc:creator>
  <cp:lastModifiedBy>Debbi Asberry</cp:lastModifiedBy>
  <cp:revision>169</cp:revision>
  <dcterms:created xsi:type="dcterms:W3CDTF">2019-07-05T15:13:05Z</dcterms:created>
  <dcterms:modified xsi:type="dcterms:W3CDTF">2020-01-10T15:29:10Z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vt:lpwstr>
  </property>
  <property fmtid="{D5CDD505-2E9C-101B-9397-08002B2CF9AE}" pid="4" name="ArticulateProjectVersion">
    <vt:lpwstr>8</vt:lpwstr>
  </property>
  <property fmtid="{D5CDD505-2E9C-101B-9397-08002B2CF9AE}" pid="5" name="ContentTypeId">
    <vt:lpwstr>0x01010001C06A7C6FCCE04794F2523F30425F11</vt:lpwstr>
  </property>
  <property fmtid="{D5CDD505-2E9C-101B-9397-08002B2CF9AE}" pid="6" name="ArticulateGUID">
    <vt:lpwstr>76FC1005-F398-48B4-BE16-3EC9161AF68E</vt:lpwstr>
  </property>
  <property fmtid="{D5CDD505-2E9C-101B-9397-08002B2CF9AE}" pid="7" name="ArticulateProjectFull">
    <vt:lpwstr>C:\Users\asberrdk\Desktop\DART Webpage Post Event Power Points\Day 2 Changing Regulatory Landscape.ppta</vt:lpwstr>
  </property>
  <property fmtid="{D5CDD505-2E9C-101B-9397-08002B2CF9AE}" pid="8" name="_dlc_DocIdItemGuid">
    <vt:lpwstr>74e8f076-940a-4455-ba0c-ea6c28d97f1b</vt:lpwstr>
  </property>
</Properties>
</file>