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customXml/itemProps1.xml" ContentType="application/vnd.openxmlformats-officedocument.customXmlPropertie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ppt/tags/tag8.xml" ContentType="application/vnd.openxmlformats-officedocument.presentationml.tags+xml"/>
  <Override PartName="/customXml/itemProps3.xml" ContentType="application/vnd.openxmlformats-officedocument.customXmlProperties+xml"/>
  <Override PartName="/ppt/tags/tag27.xml" ContentType="application/vnd.openxmlformats-officedocument.presentationml.tags+xml"/>
  <Override PartName="/ppt/tags/tag29.xml" ContentType="application/vnd.openxmlformats-officedocument.presentationml.tags+xml"/>
  <Override PartName="/ppt/tags/tag24.xml" ContentType="application/vnd.openxmlformats-officedocument.presentationml.tags+xml"/>
  <Override PartName="/ppt/tags/tag22.xml" ContentType="application/vnd.openxmlformats-officedocument.presentationml.tags+xml"/>
  <Override PartName="/ppt/tags/tag25.xml" ContentType="application/vnd.openxmlformats-officedocument.presentationml.tags+xml"/>
  <Override PartName="/ppt/tags/tag23.xml" ContentType="application/vnd.openxmlformats-officedocument.presentationml.tags+xml"/>
  <Override PartName="/customXml/itemProps4.xml" ContentType="application/vnd.openxmlformats-officedocument.customXmlProperties+xml"/>
  <Override PartName="/ppt/tags/tag2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28.xml" ContentType="application/vnd.openxmlformats-officedocument.presentationml.tag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4"/>
  </p:notesMasterIdLst>
  <p:sldIdLst>
    <p:sldId id="1241" r:id="rId6"/>
    <p:sldId id="1198" r:id="rId7"/>
    <p:sldId id="1202" r:id="rId8"/>
    <p:sldId id="1203" r:id="rId9"/>
    <p:sldId id="1205" r:id="rId10"/>
    <p:sldId id="1207" r:id="rId11"/>
    <p:sldId id="1209" r:id="rId12"/>
    <p:sldId id="124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88978" autoAdjust="0"/>
  </p:normalViewPr>
  <p:slideViewPr>
    <p:cSldViewPr snapToGrid="0">
      <p:cViewPr varScale="1">
        <p:scale>
          <a:sx n="96" d="100"/>
          <a:sy n="96" d="100"/>
        </p:scale>
        <p:origin x="619" y="62"/>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openxmlformats.org/officeDocument/2006/relationships/customXml" Target="../customXml/item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F8AEF-633A-4058-8CCC-CE87C6D4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CA3DE2-24F2-4EE8-94E6-EE6AD342CC67}">
      <dgm:prSet/>
      <dgm:spPr/>
      <dgm:t>
        <a:bodyPr/>
        <a:lstStyle/>
        <a:p>
          <a:r>
            <a:rPr lang="en-US" dirty="0"/>
            <a:t>Review the play as a whole group</a:t>
          </a:r>
        </a:p>
      </dgm:t>
    </dgm:pt>
    <dgm:pt modelId="{0D2089D7-CB92-4F9F-A2CD-7E20043A69ED}" type="parTrans" cxnId="{B30463A3-9F61-4614-9627-C51ACB2621BC}">
      <dgm:prSet/>
      <dgm:spPr/>
      <dgm:t>
        <a:bodyPr/>
        <a:lstStyle/>
        <a:p>
          <a:endParaRPr lang="en-US"/>
        </a:p>
      </dgm:t>
    </dgm:pt>
    <dgm:pt modelId="{7BB6B572-01E5-40EE-B120-1887D39DA1FC}" type="sibTrans" cxnId="{B30463A3-9F61-4614-9627-C51ACB2621BC}">
      <dgm:prSet/>
      <dgm:spPr/>
      <dgm:t>
        <a:bodyPr/>
        <a:lstStyle/>
        <a:p>
          <a:endParaRPr lang="en-US"/>
        </a:p>
      </dgm:t>
    </dgm:pt>
    <dgm:pt modelId="{AC377C26-EF81-4763-B382-BA1809CAAE97}">
      <dgm:prSet/>
      <dgm:spPr/>
      <dgm:t>
        <a:bodyPr/>
        <a:lstStyle/>
        <a:p>
          <a:r>
            <a:rPr lang="en-US" dirty="0"/>
            <a:t>Respond to questions as a table group</a:t>
          </a:r>
        </a:p>
      </dgm:t>
    </dgm:pt>
    <dgm:pt modelId="{2236DA6D-D3E2-46DF-9ED5-B348E0D2FDE4}" type="parTrans" cxnId="{A671C189-A60B-4C38-A5E9-66215F4FF5A5}">
      <dgm:prSet/>
      <dgm:spPr/>
      <dgm:t>
        <a:bodyPr/>
        <a:lstStyle/>
        <a:p>
          <a:endParaRPr lang="en-US"/>
        </a:p>
      </dgm:t>
    </dgm:pt>
    <dgm:pt modelId="{58D91385-3449-4843-ADAA-DD78F2B96B4F}" type="sibTrans" cxnId="{A671C189-A60B-4C38-A5E9-66215F4FF5A5}">
      <dgm:prSet/>
      <dgm:spPr/>
      <dgm:t>
        <a:bodyPr/>
        <a:lstStyle/>
        <a:p>
          <a:endParaRPr lang="en-US"/>
        </a:p>
      </dgm:t>
    </dgm:pt>
    <dgm:pt modelId="{C244ECE0-C065-4DD9-A155-CEBF68EAC6DA}">
      <dgm:prSet/>
      <dgm:spPr/>
      <dgm:t>
        <a:bodyPr/>
        <a:lstStyle/>
        <a:p>
          <a:r>
            <a:rPr lang="en-US" dirty="0"/>
            <a:t>Review the second scenario as a table group</a:t>
          </a:r>
        </a:p>
      </dgm:t>
    </dgm:pt>
    <dgm:pt modelId="{EE83B57D-D952-48ED-84EA-6D4A708594C4}" type="parTrans" cxnId="{AEA58047-E6F8-4C7E-851B-90F4B77C0DB1}">
      <dgm:prSet/>
      <dgm:spPr/>
      <dgm:t>
        <a:bodyPr/>
        <a:lstStyle/>
        <a:p>
          <a:endParaRPr lang="en-US"/>
        </a:p>
      </dgm:t>
    </dgm:pt>
    <dgm:pt modelId="{FE140536-B224-4744-9A30-F93D9A91DF12}" type="sibTrans" cxnId="{AEA58047-E6F8-4C7E-851B-90F4B77C0DB1}">
      <dgm:prSet/>
      <dgm:spPr/>
      <dgm:t>
        <a:bodyPr/>
        <a:lstStyle/>
        <a:p>
          <a:endParaRPr lang="en-US"/>
        </a:p>
      </dgm:t>
    </dgm:pt>
    <dgm:pt modelId="{D82F85B0-8134-408B-B63A-206FBED58CE5}">
      <dgm:prSet/>
      <dgm:spPr/>
      <dgm:t>
        <a:bodyPr/>
        <a:lstStyle/>
        <a:p>
          <a:r>
            <a:rPr lang="en-US" dirty="0"/>
            <a:t>Respond to scenario 2 questions as a table group</a:t>
          </a:r>
        </a:p>
      </dgm:t>
    </dgm:pt>
    <dgm:pt modelId="{EBCB47FD-31BA-4A19-93E7-EEB787EFC311}" type="parTrans" cxnId="{6CCBE4DA-E147-4C8C-A6C9-949271D6FCC0}">
      <dgm:prSet/>
      <dgm:spPr/>
    </dgm:pt>
    <dgm:pt modelId="{4A07D472-8B6B-42B9-B5A9-A2E23040C767}" type="sibTrans" cxnId="{6CCBE4DA-E147-4C8C-A6C9-949271D6FCC0}">
      <dgm:prSet/>
      <dgm:spPr/>
    </dgm:pt>
    <dgm:pt modelId="{C9BD07B7-D482-4645-9353-5BCCEFE3D486}" type="pres">
      <dgm:prSet presAssocID="{234F8AEF-633A-4058-8CCC-CE87C6D430B1}" presName="linear" presStyleCnt="0">
        <dgm:presLayoutVars>
          <dgm:animLvl val="lvl"/>
          <dgm:resizeHandles val="exact"/>
        </dgm:presLayoutVars>
      </dgm:prSet>
      <dgm:spPr/>
    </dgm:pt>
    <dgm:pt modelId="{E679BEF8-7C27-4A56-8CE6-AAF5053773CB}" type="pres">
      <dgm:prSet presAssocID="{9DCA3DE2-24F2-4EE8-94E6-EE6AD342CC67}" presName="parentText" presStyleLbl="node1" presStyleIdx="0" presStyleCnt="4">
        <dgm:presLayoutVars>
          <dgm:chMax val="0"/>
          <dgm:bulletEnabled val="1"/>
        </dgm:presLayoutVars>
      </dgm:prSet>
      <dgm:spPr/>
    </dgm:pt>
    <dgm:pt modelId="{3E3F1843-7596-4B36-8A3D-00B62480E1C9}" type="pres">
      <dgm:prSet presAssocID="{7BB6B572-01E5-40EE-B120-1887D39DA1FC}" presName="spacer" presStyleCnt="0"/>
      <dgm:spPr/>
    </dgm:pt>
    <dgm:pt modelId="{26B66BC0-52CD-4F0C-8A8E-160BABB8C3F1}" type="pres">
      <dgm:prSet presAssocID="{AC377C26-EF81-4763-B382-BA1809CAAE97}" presName="parentText" presStyleLbl="node1" presStyleIdx="1" presStyleCnt="4">
        <dgm:presLayoutVars>
          <dgm:chMax val="0"/>
          <dgm:bulletEnabled val="1"/>
        </dgm:presLayoutVars>
      </dgm:prSet>
      <dgm:spPr/>
    </dgm:pt>
    <dgm:pt modelId="{A229B45C-86B0-4CD1-ACC5-27DFF647C94D}" type="pres">
      <dgm:prSet presAssocID="{58D91385-3449-4843-ADAA-DD78F2B96B4F}" presName="spacer" presStyleCnt="0"/>
      <dgm:spPr/>
    </dgm:pt>
    <dgm:pt modelId="{F3C1B264-9C35-4E2A-934F-EF93DF1371AB}" type="pres">
      <dgm:prSet presAssocID="{C244ECE0-C065-4DD9-A155-CEBF68EAC6DA}" presName="parentText" presStyleLbl="node1" presStyleIdx="2" presStyleCnt="4">
        <dgm:presLayoutVars>
          <dgm:chMax val="0"/>
          <dgm:bulletEnabled val="1"/>
        </dgm:presLayoutVars>
      </dgm:prSet>
      <dgm:spPr/>
    </dgm:pt>
    <dgm:pt modelId="{C2534735-677E-44F4-8DD1-5DFA6C73C377}" type="pres">
      <dgm:prSet presAssocID="{FE140536-B224-4744-9A30-F93D9A91DF12}" presName="spacer" presStyleCnt="0"/>
      <dgm:spPr/>
    </dgm:pt>
    <dgm:pt modelId="{A9BAFF86-A6A1-4026-A12F-8135A40C8E15}" type="pres">
      <dgm:prSet presAssocID="{D82F85B0-8134-408B-B63A-206FBED58CE5}" presName="parentText" presStyleLbl="node1" presStyleIdx="3" presStyleCnt="4">
        <dgm:presLayoutVars>
          <dgm:chMax val="0"/>
          <dgm:bulletEnabled val="1"/>
        </dgm:presLayoutVars>
      </dgm:prSet>
      <dgm:spPr/>
    </dgm:pt>
  </dgm:ptLst>
  <dgm:cxnLst>
    <dgm:cxn modelId="{D2C60F0B-FFAB-4E46-BD56-B35E84847C7E}" type="presOf" srcId="{9DCA3DE2-24F2-4EE8-94E6-EE6AD342CC67}" destId="{E679BEF8-7C27-4A56-8CE6-AAF5053773CB}" srcOrd="0" destOrd="0" presId="urn:microsoft.com/office/officeart/2005/8/layout/vList2"/>
    <dgm:cxn modelId="{85D45B11-42B5-4852-BF56-9C3805B2ABA9}" type="presOf" srcId="{234F8AEF-633A-4058-8CCC-CE87C6D430B1}" destId="{C9BD07B7-D482-4645-9353-5BCCEFE3D486}" srcOrd="0" destOrd="0" presId="urn:microsoft.com/office/officeart/2005/8/layout/vList2"/>
    <dgm:cxn modelId="{236E5231-9636-425C-B63E-4DFD0E5FFB71}" type="presOf" srcId="{D82F85B0-8134-408B-B63A-206FBED58CE5}" destId="{A9BAFF86-A6A1-4026-A12F-8135A40C8E15}" srcOrd="0" destOrd="0" presId="urn:microsoft.com/office/officeart/2005/8/layout/vList2"/>
    <dgm:cxn modelId="{AEA58047-E6F8-4C7E-851B-90F4B77C0DB1}" srcId="{234F8AEF-633A-4058-8CCC-CE87C6D430B1}" destId="{C244ECE0-C065-4DD9-A155-CEBF68EAC6DA}" srcOrd="2" destOrd="0" parTransId="{EE83B57D-D952-48ED-84EA-6D4A708594C4}" sibTransId="{FE140536-B224-4744-9A30-F93D9A91DF12}"/>
    <dgm:cxn modelId="{290A8375-9AD2-48B6-BB2A-1AC2C5CBA7C5}" type="presOf" srcId="{AC377C26-EF81-4763-B382-BA1809CAAE97}" destId="{26B66BC0-52CD-4F0C-8A8E-160BABB8C3F1}" srcOrd="0" destOrd="0" presId="urn:microsoft.com/office/officeart/2005/8/layout/vList2"/>
    <dgm:cxn modelId="{A671C189-A60B-4C38-A5E9-66215F4FF5A5}" srcId="{234F8AEF-633A-4058-8CCC-CE87C6D430B1}" destId="{AC377C26-EF81-4763-B382-BA1809CAAE97}" srcOrd="1" destOrd="0" parTransId="{2236DA6D-D3E2-46DF-9ED5-B348E0D2FDE4}" sibTransId="{58D91385-3449-4843-ADAA-DD78F2B96B4F}"/>
    <dgm:cxn modelId="{B30463A3-9F61-4614-9627-C51ACB2621BC}" srcId="{234F8AEF-633A-4058-8CCC-CE87C6D430B1}" destId="{9DCA3DE2-24F2-4EE8-94E6-EE6AD342CC67}" srcOrd="0" destOrd="0" parTransId="{0D2089D7-CB92-4F9F-A2CD-7E20043A69ED}" sibTransId="{7BB6B572-01E5-40EE-B120-1887D39DA1FC}"/>
    <dgm:cxn modelId="{726386B6-F879-41DC-A6F8-A0BC2580B65D}" type="presOf" srcId="{C244ECE0-C065-4DD9-A155-CEBF68EAC6DA}" destId="{F3C1B264-9C35-4E2A-934F-EF93DF1371AB}" srcOrd="0" destOrd="0" presId="urn:microsoft.com/office/officeart/2005/8/layout/vList2"/>
    <dgm:cxn modelId="{6CCBE4DA-E147-4C8C-A6C9-949271D6FCC0}" srcId="{234F8AEF-633A-4058-8CCC-CE87C6D430B1}" destId="{D82F85B0-8134-408B-B63A-206FBED58CE5}" srcOrd="3" destOrd="0" parTransId="{EBCB47FD-31BA-4A19-93E7-EEB787EFC311}" sibTransId="{4A07D472-8B6B-42B9-B5A9-A2E23040C767}"/>
    <dgm:cxn modelId="{B39C04CF-7530-4DF3-8CF9-4408DE44262E}" type="presParOf" srcId="{C9BD07B7-D482-4645-9353-5BCCEFE3D486}" destId="{E679BEF8-7C27-4A56-8CE6-AAF5053773CB}" srcOrd="0" destOrd="0" presId="urn:microsoft.com/office/officeart/2005/8/layout/vList2"/>
    <dgm:cxn modelId="{F5020C63-7FCA-4988-9286-DA3D21291054}" type="presParOf" srcId="{C9BD07B7-D482-4645-9353-5BCCEFE3D486}" destId="{3E3F1843-7596-4B36-8A3D-00B62480E1C9}" srcOrd="1" destOrd="0" presId="urn:microsoft.com/office/officeart/2005/8/layout/vList2"/>
    <dgm:cxn modelId="{54124530-64E9-4355-B48F-E1DE7C9B2BCF}" type="presParOf" srcId="{C9BD07B7-D482-4645-9353-5BCCEFE3D486}" destId="{26B66BC0-52CD-4F0C-8A8E-160BABB8C3F1}" srcOrd="2" destOrd="0" presId="urn:microsoft.com/office/officeart/2005/8/layout/vList2"/>
    <dgm:cxn modelId="{9A1A2142-2597-48B7-B250-711ED412A325}" type="presParOf" srcId="{C9BD07B7-D482-4645-9353-5BCCEFE3D486}" destId="{A229B45C-86B0-4CD1-ACC5-27DFF647C94D}" srcOrd="3" destOrd="0" presId="urn:microsoft.com/office/officeart/2005/8/layout/vList2"/>
    <dgm:cxn modelId="{CEF8708A-621C-4C04-8EAB-56A89A783671}" type="presParOf" srcId="{C9BD07B7-D482-4645-9353-5BCCEFE3D486}" destId="{F3C1B264-9C35-4E2A-934F-EF93DF1371AB}" srcOrd="4" destOrd="0" presId="urn:microsoft.com/office/officeart/2005/8/layout/vList2"/>
    <dgm:cxn modelId="{8F116E24-816C-47D8-B974-07737FA9FC80}" type="presParOf" srcId="{C9BD07B7-D482-4645-9353-5BCCEFE3D486}" destId="{C2534735-677E-44F4-8DD1-5DFA6C73C377}" srcOrd="5" destOrd="0" presId="urn:microsoft.com/office/officeart/2005/8/layout/vList2"/>
    <dgm:cxn modelId="{165E7F87-EB18-4A35-81F8-6DD52F32E114}" type="presParOf" srcId="{C9BD07B7-D482-4645-9353-5BCCEFE3D486}" destId="{A9BAFF86-A6A1-4026-A12F-8135A40C8E1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BEF8-7C27-4A56-8CE6-AAF5053773CB}">
      <dsp:nvSpPr>
        <dsp:cNvPr id="0" name=""/>
        <dsp:cNvSpPr/>
      </dsp:nvSpPr>
      <dsp:spPr>
        <a:xfrm>
          <a:off x="0" y="712716"/>
          <a:ext cx="11010711" cy="8892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Review the play as a whole group</a:t>
          </a:r>
        </a:p>
      </dsp:txBody>
      <dsp:txXfrm>
        <a:off x="43407" y="756123"/>
        <a:ext cx="10923897" cy="802386"/>
      </dsp:txXfrm>
    </dsp:sp>
    <dsp:sp modelId="{26B66BC0-52CD-4F0C-8A8E-160BABB8C3F1}">
      <dsp:nvSpPr>
        <dsp:cNvPr id="0" name=""/>
        <dsp:cNvSpPr/>
      </dsp:nvSpPr>
      <dsp:spPr>
        <a:xfrm>
          <a:off x="0" y="1711357"/>
          <a:ext cx="11010711" cy="889200"/>
        </a:xfrm>
        <a:prstGeom prst="roundRect">
          <a:avLst/>
        </a:prstGeom>
        <a:solidFill>
          <a:schemeClr val="accent5">
            <a:hueOff val="-191548"/>
            <a:satOff val="-1031"/>
            <a:lumOff val="49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Respond to questions as a table group</a:t>
          </a:r>
        </a:p>
      </dsp:txBody>
      <dsp:txXfrm>
        <a:off x="43407" y="1754764"/>
        <a:ext cx="10923897" cy="802386"/>
      </dsp:txXfrm>
    </dsp:sp>
    <dsp:sp modelId="{F3C1B264-9C35-4E2A-934F-EF93DF1371AB}">
      <dsp:nvSpPr>
        <dsp:cNvPr id="0" name=""/>
        <dsp:cNvSpPr/>
      </dsp:nvSpPr>
      <dsp:spPr>
        <a:xfrm>
          <a:off x="0" y="2709996"/>
          <a:ext cx="11010711" cy="889200"/>
        </a:xfrm>
        <a:prstGeom prst="roundRect">
          <a:avLst/>
        </a:prstGeom>
        <a:solidFill>
          <a:schemeClr val="accent5">
            <a:hueOff val="-383095"/>
            <a:satOff val="-2061"/>
            <a:lumOff val="993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Review the second scenario as a table group</a:t>
          </a:r>
        </a:p>
      </dsp:txBody>
      <dsp:txXfrm>
        <a:off x="43407" y="2753403"/>
        <a:ext cx="10923897" cy="802386"/>
      </dsp:txXfrm>
    </dsp:sp>
    <dsp:sp modelId="{A9BAFF86-A6A1-4026-A12F-8135A40C8E15}">
      <dsp:nvSpPr>
        <dsp:cNvPr id="0" name=""/>
        <dsp:cNvSpPr/>
      </dsp:nvSpPr>
      <dsp:spPr>
        <a:xfrm>
          <a:off x="0" y="3708636"/>
          <a:ext cx="11010711" cy="889200"/>
        </a:xfrm>
        <a:prstGeom prst="roundRect">
          <a:avLst/>
        </a:prstGeom>
        <a:solidFill>
          <a:schemeClr val="accent5">
            <a:hueOff val="-574643"/>
            <a:satOff val="-3092"/>
            <a:lumOff val="149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Respond to scenario 2 questions as a table group</a:t>
          </a:r>
        </a:p>
      </dsp:txBody>
      <dsp:txXfrm>
        <a:off x="43407" y="3752043"/>
        <a:ext cx="10923897" cy="8023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8740E-E3CA-4E42-B582-D86F90DCD522}" type="datetimeFigureOut">
              <a:rPr lang="en-US" smtClean="0"/>
              <a:t>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7DB5D-478F-4E7C-9755-BCCED0171C60}" type="slidenum">
              <a:rPr lang="en-US" smtClean="0"/>
              <a:t>‹#›</a:t>
            </a:fld>
            <a:endParaRPr lang="en-US" dirty="0"/>
          </a:p>
        </p:txBody>
      </p:sp>
    </p:spTree>
    <p:extLst>
      <p:ext uri="{BB962C8B-B14F-4D97-AF65-F5344CB8AC3E}">
        <p14:creationId xmlns:p14="http://schemas.microsoft.com/office/powerpoint/2010/main" val="33742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 typeface="Arial" charset="0"/>
              <a:buNone/>
            </a:pPr>
            <a:r>
              <a:rPr lang="en-US" b="1" dirty="0"/>
              <a:t>Go over the information in the slide and additional information included below with participants:</a:t>
            </a:r>
          </a:p>
          <a:p>
            <a:pPr lvl="0" eaLnBrk="1" hangingPunct="1">
              <a:buFont typeface="Arial" charset="0"/>
              <a:buNone/>
            </a:pPr>
            <a:endParaRPr lang="en-US" dirty="0"/>
          </a:p>
          <a:p>
            <a:pPr lvl="0" eaLnBrk="1" hangingPunct="1">
              <a:buFont typeface="Arial" charset="0"/>
              <a:buChar char="•"/>
            </a:pPr>
            <a:r>
              <a:rPr lang="en-US" dirty="0"/>
              <a:t>Allows timely methodical evaluation of clinical safety data for study participants both individually and as a group</a:t>
            </a:r>
          </a:p>
          <a:p>
            <a:pPr lvl="0" eaLnBrk="1" hangingPunct="1">
              <a:buFont typeface="Arial" charset="0"/>
              <a:buChar char="•"/>
            </a:pPr>
            <a:r>
              <a:rPr lang="en-US" dirty="0"/>
              <a:t>Maximizes individual participation safety</a:t>
            </a:r>
          </a:p>
          <a:p>
            <a:pPr lvl="0" eaLnBrk="1" hangingPunct="1">
              <a:buFont typeface="Arial" charset="0"/>
              <a:buChar char="•"/>
            </a:pPr>
            <a:r>
              <a:rPr lang="en-US" dirty="0"/>
              <a:t>Develops accurate drug toxicity profiles</a:t>
            </a:r>
          </a:p>
          <a:p>
            <a:pPr lvl="0" eaLnBrk="1" hangingPunct="1">
              <a:buFont typeface="Arial" charset="0"/>
              <a:buChar char="•"/>
            </a:pPr>
            <a:r>
              <a:rPr lang="en-US" dirty="0"/>
              <a:t>Compliance with regulatory requirements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a:t>Causality - Is there a reasonable possibility that the AE may have been caused by the investigational product?</a:t>
            </a:r>
          </a:p>
          <a:p>
            <a:pPr lvl="0" eaLnBrk="1" hangingPunct="1">
              <a:buFont typeface="Arial" charset="0"/>
              <a:buChar char="•"/>
            </a:pPr>
            <a:endParaRPr lang="en-US" dirty="0"/>
          </a:p>
          <a:p>
            <a:endParaRPr lang="en-IN" dirty="0"/>
          </a:p>
        </p:txBody>
      </p:sp>
      <p:sp>
        <p:nvSpPr>
          <p:cNvPr id="4" name="Slide Number Placeholder 3"/>
          <p:cNvSpPr>
            <a:spLocks noGrp="1"/>
          </p:cNvSpPr>
          <p:nvPr>
            <p:ph type="sldNum" sz="quarter" idx="5"/>
          </p:nvPr>
        </p:nvSpPr>
        <p:spPr/>
        <p:txBody>
          <a:bodyPr/>
          <a:lstStyle/>
          <a:p>
            <a:fld id="{11C81BC0-474C-495A-8D5A-C19B128F486C}" type="slidenum">
              <a:rPr lang="en-IN" smtClean="0"/>
              <a:t>3</a:t>
            </a:fld>
            <a:endParaRPr lang="en-IN" dirty="0"/>
          </a:p>
        </p:txBody>
      </p:sp>
    </p:spTree>
    <p:extLst>
      <p:ext uri="{BB962C8B-B14F-4D97-AF65-F5344CB8AC3E}">
        <p14:creationId xmlns:p14="http://schemas.microsoft.com/office/powerpoint/2010/main" val="414297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notes with participants.</a:t>
            </a:r>
          </a:p>
        </p:txBody>
      </p:sp>
      <p:sp>
        <p:nvSpPr>
          <p:cNvPr id="4" name="Slide Number Placeholder 3"/>
          <p:cNvSpPr>
            <a:spLocks noGrp="1"/>
          </p:cNvSpPr>
          <p:nvPr>
            <p:ph type="sldNum" sz="quarter" idx="5"/>
          </p:nvPr>
        </p:nvSpPr>
        <p:spPr/>
        <p:txBody>
          <a:bodyPr/>
          <a:lstStyle/>
          <a:p>
            <a:fld id="{11C81BC0-474C-495A-8D5A-C19B128F486C}" type="slidenum">
              <a:rPr lang="en-IN" smtClean="0"/>
              <a:t>4</a:t>
            </a:fld>
            <a:endParaRPr lang="en-IN" dirty="0"/>
          </a:p>
        </p:txBody>
      </p:sp>
    </p:spTree>
    <p:extLst>
      <p:ext uri="{BB962C8B-B14F-4D97-AF65-F5344CB8AC3E}">
        <p14:creationId xmlns:p14="http://schemas.microsoft.com/office/powerpoint/2010/main" val="415100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Review  slide </a:t>
            </a:r>
            <a:r>
              <a:rPr lang="pt-BR" b="1" dirty="0" err="1"/>
              <a:t>information</a:t>
            </a:r>
            <a:r>
              <a:rPr lang="pt-BR" b="1" dirty="0"/>
              <a:t> </a:t>
            </a:r>
            <a:r>
              <a:rPr lang="pt-BR" b="1" dirty="0" err="1"/>
              <a:t>and</a:t>
            </a:r>
            <a:r>
              <a:rPr lang="pt-BR" b="1" dirty="0"/>
              <a:t> </a:t>
            </a:r>
            <a:r>
              <a:rPr lang="pt-BR" b="1" dirty="0" err="1"/>
              <a:t>the</a:t>
            </a:r>
            <a:r>
              <a:rPr lang="pt-BR" b="1" dirty="0"/>
              <a:t> </a:t>
            </a:r>
            <a:r>
              <a:rPr lang="pt-BR" b="1" dirty="0" err="1"/>
              <a:t>below</a:t>
            </a:r>
            <a:r>
              <a:rPr lang="pt-BR" b="1" dirty="0"/>
              <a:t> </a:t>
            </a:r>
            <a:r>
              <a:rPr lang="pt-BR" b="1" dirty="0" err="1"/>
              <a:t>information</a:t>
            </a:r>
            <a:r>
              <a:rPr lang="pt-BR" b="1" dirty="0"/>
              <a:t> </a:t>
            </a:r>
            <a:r>
              <a:rPr lang="pt-BR" b="1" dirty="0" err="1"/>
              <a:t>with</a:t>
            </a:r>
            <a:r>
              <a:rPr lang="pt-BR" b="1" dirty="0"/>
              <a:t> </a:t>
            </a:r>
            <a:r>
              <a:rPr lang="pt-BR" b="1" dirty="0" err="1"/>
              <a:t>participants</a:t>
            </a:r>
            <a:r>
              <a:rPr lang="pt-BR"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DSMB – Data &amp; </a:t>
            </a:r>
            <a:r>
              <a:rPr lang="pt-BR" b="1" dirty="0" err="1"/>
              <a:t>Safety</a:t>
            </a:r>
            <a:r>
              <a:rPr lang="pt-BR" b="1" dirty="0"/>
              <a:t> </a:t>
            </a:r>
            <a:r>
              <a:rPr lang="pt-BR" b="1" dirty="0" err="1"/>
              <a:t>Monitoring</a:t>
            </a:r>
            <a:r>
              <a:rPr lang="pt-BR" b="1" baseline="0" dirty="0"/>
              <a:t>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b="1" dirty="0"/>
          </a:p>
          <a:p>
            <a:pPr eaLnBrk="1" hangingPunct="1"/>
            <a:r>
              <a:rPr lang="en-US" dirty="0"/>
              <a:t>1</a:t>
            </a:r>
            <a:r>
              <a:rPr lang="en-US" baseline="30000" dirty="0"/>
              <a:t>st</a:t>
            </a:r>
            <a:r>
              <a:rPr lang="en-US" dirty="0"/>
              <a:t> box: </a:t>
            </a:r>
            <a:r>
              <a:rPr lang="en-US" b="1" dirty="0"/>
              <a:t>Ongoing safety surveillance </a:t>
            </a:r>
            <a:r>
              <a:rPr lang="en-US" dirty="0"/>
              <a:t>throughout the course of the trial</a:t>
            </a:r>
          </a:p>
          <a:p>
            <a:pPr lvl="1" eaLnBrk="1" hangingPunct="1"/>
            <a:r>
              <a:rPr lang="en-US" dirty="0"/>
              <a:t>An independent group of experts in the disease under study, biostatisticians, Sponsor Representatives</a:t>
            </a:r>
          </a:p>
          <a:p>
            <a:endParaRPr lang="en-US" dirty="0"/>
          </a:p>
          <a:p>
            <a:pPr eaLnBrk="1" hangingPunct="1"/>
            <a:r>
              <a:rPr lang="en-US" dirty="0"/>
              <a:t>2</a:t>
            </a:r>
            <a:r>
              <a:rPr lang="en-US" baseline="30000" dirty="0"/>
              <a:t>nd</a:t>
            </a:r>
            <a:r>
              <a:rPr lang="en-US" dirty="0"/>
              <a:t> box: </a:t>
            </a:r>
            <a:r>
              <a:rPr lang="en-US" b="1" dirty="0"/>
              <a:t>Assurance</a:t>
            </a:r>
            <a:r>
              <a:rPr lang="en-US" dirty="0"/>
              <a:t> that procedures are in place to:</a:t>
            </a:r>
          </a:p>
          <a:p>
            <a:pPr lvl="1" eaLnBrk="1" hangingPunct="1"/>
            <a:r>
              <a:rPr lang="en-US" dirty="0"/>
              <a:t>Protect safety of participants</a:t>
            </a:r>
          </a:p>
          <a:p>
            <a:pPr lvl="1" eaLnBrk="1" hangingPunct="1"/>
            <a:r>
              <a:rPr lang="en-US" dirty="0"/>
              <a:t>Assure validity and integrity of study</a:t>
            </a:r>
          </a:p>
          <a:p>
            <a:endParaRPr lang="en-US" dirty="0"/>
          </a:p>
          <a:p>
            <a:pPr eaLnBrk="1" hangingPunct="1"/>
            <a:r>
              <a:rPr lang="en-US" dirty="0"/>
              <a:t>3</a:t>
            </a:r>
            <a:r>
              <a:rPr lang="en-US" baseline="30000" dirty="0"/>
              <a:t>rd</a:t>
            </a:r>
            <a:r>
              <a:rPr lang="en-US" dirty="0"/>
              <a:t> box:</a:t>
            </a:r>
            <a:r>
              <a:rPr lang="en-US" baseline="0" dirty="0"/>
              <a:t> </a:t>
            </a:r>
            <a:r>
              <a:rPr lang="en-US" b="1" dirty="0"/>
              <a:t>Adverse Events and Serious Adverse Events </a:t>
            </a:r>
            <a:r>
              <a:rPr lang="en-US" dirty="0"/>
              <a:t>are reviewed throughout the course of all clinical trials for any potential trends</a:t>
            </a:r>
          </a:p>
          <a:p>
            <a:pPr lvl="1" eaLnBrk="1" hangingPunct="1"/>
            <a:r>
              <a:rPr lang="en-US" dirty="0"/>
              <a:t>Data management listing review</a:t>
            </a:r>
          </a:p>
          <a:p>
            <a:pPr lvl="1" eaLnBrk="1" hangingPunct="1"/>
            <a:r>
              <a:rPr lang="en-US" dirty="0"/>
              <a:t>DSMBs/IDMCs, ISMs/LSM</a:t>
            </a:r>
          </a:p>
          <a:p>
            <a:endParaRPr lang="en-IN" dirty="0"/>
          </a:p>
          <a:p>
            <a:pPr defTabSz="912599" eaLnBrk="1" hangingPunct="1">
              <a:defRPr/>
            </a:pPr>
            <a:r>
              <a:rPr lang="pt-BR" dirty="0"/>
              <a:t>DSMB – Data &amp; </a:t>
            </a:r>
            <a:r>
              <a:rPr lang="pt-BR" dirty="0" err="1"/>
              <a:t>Safety</a:t>
            </a:r>
            <a:r>
              <a:rPr lang="pt-BR" dirty="0"/>
              <a:t> </a:t>
            </a:r>
            <a:r>
              <a:rPr lang="pt-BR" dirty="0" err="1"/>
              <a:t>Monitoring</a:t>
            </a:r>
            <a:r>
              <a:rPr lang="pt-BR" baseline="0" dirty="0"/>
              <a:t> </a:t>
            </a:r>
            <a:r>
              <a:rPr lang="pt-BR" baseline="0" dirty="0" err="1"/>
              <a:t>Board</a:t>
            </a:r>
            <a:endParaRPr lang="pt-BR" dirty="0"/>
          </a:p>
          <a:p>
            <a:pPr eaLnBrk="1" hangingPunct="1"/>
            <a:endParaRPr lang="pt-BR" dirty="0"/>
          </a:p>
          <a:p>
            <a:pPr eaLnBrk="1" hangingPunct="1"/>
            <a:r>
              <a:rPr lang="en-US" sz="2800" dirty="0"/>
              <a:t>Review cumulative safety data at least annually:</a:t>
            </a:r>
          </a:p>
          <a:p>
            <a:pPr lvl="1" eaLnBrk="1" hangingPunct="1"/>
            <a:r>
              <a:rPr lang="en-US" sz="2400" dirty="0"/>
              <a:t>Evidence of study related Adverse Events</a:t>
            </a:r>
          </a:p>
          <a:p>
            <a:pPr lvl="1" eaLnBrk="1" hangingPunct="1"/>
            <a:r>
              <a:rPr lang="en-US" sz="2400" dirty="0"/>
              <a:t>Data quality, completeness and timeliness</a:t>
            </a:r>
          </a:p>
          <a:p>
            <a:pPr lvl="1" eaLnBrk="1" hangingPunct="1"/>
            <a:r>
              <a:rPr lang="en-US" sz="2400" dirty="0"/>
              <a:t>Adequacy of compliance with goals for recruitment and retention</a:t>
            </a:r>
          </a:p>
          <a:p>
            <a:pPr lvl="1" eaLnBrk="1" hangingPunct="1"/>
            <a:r>
              <a:rPr lang="en-US" sz="2400" dirty="0"/>
              <a:t>Protocol adherence</a:t>
            </a:r>
          </a:p>
          <a:p>
            <a:pPr lvl="1" eaLnBrk="1" hangingPunct="1"/>
            <a:r>
              <a:rPr lang="en-US" sz="2400" dirty="0"/>
              <a:t>Factors (such as protocol deviations) that might affect study outcomes or compromise confidentiality</a:t>
            </a:r>
          </a:p>
          <a:p>
            <a:endParaRPr lang="en-IN" dirty="0"/>
          </a:p>
        </p:txBody>
      </p:sp>
      <p:sp>
        <p:nvSpPr>
          <p:cNvPr id="4" name="Slide Number Placeholder 3"/>
          <p:cNvSpPr>
            <a:spLocks noGrp="1"/>
          </p:cNvSpPr>
          <p:nvPr>
            <p:ph type="sldNum" sz="quarter" idx="5"/>
          </p:nvPr>
        </p:nvSpPr>
        <p:spPr/>
        <p:txBody>
          <a:bodyPr/>
          <a:lstStyle/>
          <a:p>
            <a:fld id="{11C81BC0-474C-495A-8D5A-C19B128F486C}" type="slidenum">
              <a:rPr lang="en-IN" smtClean="0"/>
              <a:t>5</a:t>
            </a:fld>
            <a:endParaRPr lang="en-IN" dirty="0"/>
          </a:p>
        </p:txBody>
      </p:sp>
    </p:spTree>
    <p:extLst>
      <p:ext uri="{BB962C8B-B14F-4D97-AF65-F5344CB8AC3E}">
        <p14:creationId xmlns:p14="http://schemas.microsoft.com/office/powerpoint/2010/main" val="278942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JM" dirty="0"/>
              <a:t>Go over slide information.</a:t>
            </a:r>
          </a:p>
        </p:txBody>
      </p:sp>
      <p:sp>
        <p:nvSpPr>
          <p:cNvPr id="4" name="Slide Number Placeholder 3"/>
          <p:cNvSpPr>
            <a:spLocks noGrp="1"/>
          </p:cNvSpPr>
          <p:nvPr>
            <p:ph type="sldNum" sz="quarter" idx="10"/>
          </p:nvPr>
        </p:nvSpPr>
        <p:spPr/>
        <p:txBody>
          <a:bodyPr/>
          <a:lstStyle/>
          <a:p>
            <a:fld id="{E2AA3592-D5F1-C049-A75C-8C2FAAE2A508}" type="slidenum">
              <a:rPr lang="en-US" smtClean="0"/>
              <a:t>6</a:t>
            </a:fld>
            <a:endParaRPr lang="en-US" dirty="0"/>
          </a:p>
        </p:txBody>
      </p:sp>
    </p:spTree>
    <p:extLst>
      <p:ext uri="{BB962C8B-B14F-4D97-AF65-F5344CB8AC3E}">
        <p14:creationId xmlns:p14="http://schemas.microsoft.com/office/powerpoint/2010/main" val="202317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best Practices and invite participants to share what best practices do they commonly use.</a:t>
            </a:r>
          </a:p>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7</a:t>
            </a:fld>
            <a:endParaRPr lang="en-US"/>
          </a:p>
        </p:txBody>
      </p:sp>
    </p:spTree>
    <p:extLst>
      <p:ext uri="{BB962C8B-B14F-4D97-AF65-F5344CB8AC3E}">
        <p14:creationId xmlns:p14="http://schemas.microsoft.com/office/powerpoint/2010/main" val="71146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878">
              <a:defRPr/>
            </a:pPr>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8</a:t>
            </a:fld>
            <a:endParaRPr lang="en-US" dirty="0"/>
          </a:p>
        </p:txBody>
      </p:sp>
    </p:spTree>
    <p:extLst>
      <p:ext uri="{BB962C8B-B14F-4D97-AF65-F5344CB8AC3E}">
        <p14:creationId xmlns:p14="http://schemas.microsoft.com/office/powerpoint/2010/main" val="3035783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9044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1637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176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7739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351223" y="294525"/>
            <a:ext cx="4939764"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5870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1355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1905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5325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9506983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491936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0804914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0813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60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072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16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14695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535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5348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647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customXml" Target="../../customXml/item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21"/>
      <p:tags r:id="rId22"/>
    </p:custDataLst>
    <p:extLst>
      <p:ext uri="{BB962C8B-B14F-4D97-AF65-F5344CB8AC3E}">
        <p14:creationId xmlns:p14="http://schemas.microsoft.com/office/powerpoint/2010/main" val="413551385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 id="2147483684" r:id="rId17"/>
    <p:sldLayoutId id="2147483685" r:id="rId18"/>
    <p:sldLayoutId id="2147483687" r:id="rId19"/>
  </p:sldLayoutIdLst>
  <p:hf hdr="0" dt="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algn="ctr"/>
            <a:r>
              <a:rPr lang="en-US" sz="2299" dirty="0">
                <a:solidFill>
                  <a:schemeClr val="bg1"/>
                </a:solidFill>
                <a:cs typeface="Open Sans" panose="020B0606030504020204" pitchFamily="34" charset="0"/>
              </a:rPr>
              <a:t>-DAIDS Applied Research Training-</a:t>
            </a:r>
          </a:p>
        </p:txBody>
      </p:sp>
      <p:sp>
        <p:nvSpPr>
          <p:cNvPr id="2" name="Title 1"/>
          <p:cNvSpPr>
            <a:spLocks noGrp="1"/>
          </p:cNvSpPr>
          <p:nvPr>
            <p:ph type="title"/>
          </p:nvPr>
        </p:nvSpPr>
        <p:spPr>
          <a:xfrm>
            <a:off x="895318" y="794810"/>
            <a:ext cx="10414000" cy="865187"/>
          </a:xfrm>
        </p:spPr>
        <p:txBody>
          <a:bodyPr/>
          <a:lstStyle/>
          <a:p>
            <a:r>
              <a:rPr lang="en-US" dirty="0"/>
              <a:t>Welcome</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8" name="Picture Placeholder 7">
            <a:extLst>
              <a:ext uri="{FF2B5EF4-FFF2-40B4-BE49-F238E27FC236}">
                <a16:creationId xmlns:a16="http://schemas.microsoft.com/office/drawing/2014/main" id="{12389D2F-A43E-4A7F-9A9A-B66D7CD46BCA}"/>
              </a:ext>
            </a:extLst>
          </p:cNvPr>
          <p:cNvSpPr>
            <a:spLocks noGrp="1"/>
          </p:cNvSpPr>
          <p:nvPr>
            <p:ph type="pic" sz="quarter" idx="10"/>
          </p:nvPr>
        </p:nvSpPr>
        <p:spPr>
          <a:xfrm>
            <a:off x="137160" y="137160"/>
            <a:ext cx="11914632" cy="6575253"/>
          </a:xfrm>
        </p:spPr>
      </p:sp>
      <p:pic>
        <p:nvPicPr>
          <p:cNvPr id="12" name="Picture 11">
            <a:extLst>
              <a:ext uri="{FF2B5EF4-FFF2-40B4-BE49-F238E27FC236}">
                <a16:creationId xmlns:a16="http://schemas.microsoft.com/office/drawing/2014/main" id="{F50A2D65-0ADF-49AF-91B9-2D6BF552F28E}"/>
              </a:ext>
            </a:extLst>
          </p:cNvPr>
          <p:cNvPicPr>
            <a:picLocks noChangeAspect="1"/>
          </p:cNvPicPr>
          <p:nvPr/>
        </p:nvPicPr>
        <p:blipFill rotWithShape="1">
          <a:blip r:embed="rId7"/>
          <a:srcRect l="2676" r="436" b="1"/>
          <a:stretch/>
        </p:blipFill>
        <p:spPr>
          <a:xfrm>
            <a:off x="3144424" y="2122217"/>
            <a:ext cx="5989194" cy="3607891"/>
          </a:xfrm>
          <a:prstGeom prst="rect">
            <a:avLst/>
          </a:prstGeom>
        </p:spPr>
      </p:pic>
    </p:spTree>
    <p:custDataLst>
      <p:tags r:id="rId1"/>
    </p:custDataLst>
    <p:extLst>
      <p:ext uri="{BB962C8B-B14F-4D97-AF65-F5344CB8AC3E}">
        <p14:creationId xmlns:p14="http://schemas.microsoft.com/office/powerpoint/2010/main" val="19236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4" y="13954"/>
            <a:ext cx="12204637" cy="3299610"/>
          </a:xfrm>
          <a:prstGeom prst="rect">
            <a:avLst/>
          </a:prstGeom>
          <a:solidFill>
            <a:schemeClr val="accent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89000" y="1025457"/>
            <a:ext cx="10414000" cy="865187"/>
          </a:xfrm>
        </p:spPr>
        <p:txBody>
          <a:bodyPr/>
          <a:lstStyle/>
          <a:p>
            <a:r>
              <a:rPr lang="en-US" dirty="0"/>
              <a:t>Safety / Safety Oversight</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7" name="Picture Placeholder 6">
            <a:extLst>
              <a:ext uri="{FF2B5EF4-FFF2-40B4-BE49-F238E27FC236}">
                <a16:creationId xmlns:a16="http://schemas.microsoft.com/office/drawing/2014/main" id="{99C72A75-0BBA-47D4-A454-94EB5C5D5803}"/>
              </a:ext>
            </a:extLst>
          </p:cNvPr>
          <p:cNvSpPr>
            <a:spLocks noGrp="1"/>
          </p:cNvSpPr>
          <p:nvPr>
            <p:ph type="pic" sz="quarter" idx="10"/>
          </p:nvPr>
        </p:nvSpPr>
        <p:spPr>
          <a:xfrm>
            <a:off x="138684" y="118605"/>
            <a:ext cx="11914632" cy="6593809"/>
          </a:xfrm>
        </p:spPr>
      </p:sp>
      <p:pic>
        <p:nvPicPr>
          <p:cNvPr id="12" name="Picture 3">
            <a:extLst>
              <a:ext uri="{FF2B5EF4-FFF2-40B4-BE49-F238E27FC236}">
                <a16:creationId xmlns:a16="http://schemas.microsoft.com/office/drawing/2014/main" id="{F5890A46-600B-4867-BE4F-ACF29101DB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7055"/>
          <a:stretch/>
        </p:blipFill>
        <p:spPr bwMode="auto">
          <a:xfrm>
            <a:off x="3820515" y="1971388"/>
            <a:ext cx="4679396" cy="2591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10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EC1849-85EB-41F6-A65A-32C608D09A9C}"/>
              </a:ext>
            </a:extLst>
          </p:cNvPr>
          <p:cNvSpPr>
            <a:spLocks noGrp="1"/>
          </p:cNvSpPr>
          <p:nvPr>
            <p:ph type="title"/>
          </p:nvPr>
        </p:nvSpPr>
        <p:spPr/>
        <p:txBody>
          <a:bodyPr/>
          <a:lstStyle/>
          <a:p>
            <a:r>
              <a:rPr lang="en-IN" dirty="0"/>
              <a:t>Adverse Events</a:t>
            </a:r>
          </a:p>
        </p:txBody>
      </p:sp>
      <p:sp>
        <p:nvSpPr>
          <p:cNvPr id="6" name="Rectangle: Rounded Corners 5">
            <a:extLst>
              <a:ext uri="{FF2B5EF4-FFF2-40B4-BE49-F238E27FC236}">
                <a16:creationId xmlns:a16="http://schemas.microsoft.com/office/drawing/2014/main" id="{46E9AC9B-A176-4118-8C13-53CF337CD924}"/>
              </a:ext>
            </a:extLst>
          </p:cNvPr>
          <p:cNvSpPr/>
          <p:nvPr/>
        </p:nvSpPr>
        <p:spPr>
          <a:xfrm>
            <a:off x="892098" y="1457191"/>
            <a:ext cx="9891131" cy="218475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defRPr/>
            </a:pPr>
            <a:r>
              <a:rPr lang="en-US" sz="2400" dirty="0">
                <a:solidFill>
                  <a:schemeClr val="bg1"/>
                </a:solidFill>
              </a:rPr>
              <a:t>Any untoward medical occurrence of any unfavorable and unintended sign, symptom, or disease temporally associated with the use of an Investigational Product (IP), whether or not related to the IP.</a:t>
            </a:r>
          </a:p>
          <a:p>
            <a:pPr lvl="0" algn="ctr">
              <a:defRPr/>
            </a:pPr>
            <a:endParaRPr lang="en-US" sz="1100" dirty="0">
              <a:solidFill>
                <a:schemeClr val="bg1"/>
              </a:solidFill>
            </a:endParaRPr>
          </a:p>
          <a:p>
            <a:pPr lvl="0" algn="ctr">
              <a:defRPr/>
            </a:pPr>
            <a:r>
              <a:rPr lang="en-US" sz="2400" dirty="0">
                <a:solidFill>
                  <a:schemeClr val="bg1"/>
                </a:solidFill>
              </a:rPr>
              <a:t>Evaluate AEs for:</a:t>
            </a:r>
          </a:p>
        </p:txBody>
      </p:sp>
      <p:sp>
        <p:nvSpPr>
          <p:cNvPr id="7" name="Text Box 4">
            <a:extLst>
              <a:ext uri="{FF2B5EF4-FFF2-40B4-BE49-F238E27FC236}">
                <a16:creationId xmlns:a16="http://schemas.microsoft.com/office/drawing/2014/main" id="{CD3C1122-E2C5-45D0-A2BD-9C04748E08E8}"/>
              </a:ext>
            </a:extLst>
          </p:cNvPr>
          <p:cNvSpPr txBox="1">
            <a:spLocks noChangeArrowheads="1"/>
          </p:cNvSpPr>
          <p:nvPr/>
        </p:nvSpPr>
        <p:spPr bwMode="auto">
          <a:xfrm>
            <a:off x="3704063" y="5757956"/>
            <a:ext cx="4267200" cy="53181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Association with IP/Causality</a:t>
            </a:r>
          </a:p>
        </p:txBody>
      </p:sp>
      <p:sp>
        <p:nvSpPr>
          <p:cNvPr id="8" name="Text Box 6">
            <a:extLst>
              <a:ext uri="{FF2B5EF4-FFF2-40B4-BE49-F238E27FC236}">
                <a16:creationId xmlns:a16="http://schemas.microsoft.com/office/drawing/2014/main" id="{AAC15275-7CB4-42CE-B411-48EB9F549773}"/>
              </a:ext>
            </a:extLst>
          </p:cNvPr>
          <p:cNvSpPr txBox="1">
            <a:spLocks noChangeArrowheads="1"/>
          </p:cNvSpPr>
          <p:nvPr/>
        </p:nvSpPr>
        <p:spPr bwMode="auto">
          <a:xfrm>
            <a:off x="1258230" y="3999096"/>
            <a:ext cx="2133600" cy="5318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Intensity</a:t>
            </a:r>
          </a:p>
        </p:txBody>
      </p:sp>
      <p:sp>
        <p:nvSpPr>
          <p:cNvPr id="9" name="Text Box 8">
            <a:extLst>
              <a:ext uri="{FF2B5EF4-FFF2-40B4-BE49-F238E27FC236}">
                <a16:creationId xmlns:a16="http://schemas.microsoft.com/office/drawing/2014/main" id="{774E9DEE-8461-495E-8665-7EE2AE35CABE}"/>
              </a:ext>
            </a:extLst>
          </p:cNvPr>
          <p:cNvSpPr txBox="1">
            <a:spLocks noChangeArrowheads="1"/>
          </p:cNvSpPr>
          <p:nvPr/>
        </p:nvSpPr>
        <p:spPr bwMode="auto">
          <a:xfrm>
            <a:off x="999150" y="5289008"/>
            <a:ext cx="2057400" cy="5318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Stop date</a:t>
            </a:r>
          </a:p>
        </p:txBody>
      </p:sp>
      <p:sp>
        <p:nvSpPr>
          <p:cNvPr id="10" name="Text Box 7">
            <a:extLst>
              <a:ext uri="{FF2B5EF4-FFF2-40B4-BE49-F238E27FC236}">
                <a16:creationId xmlns:a16="http://schemas.microsoft.com/office/drawing/2014/main" id="{EDC70FBB-BF5E-4176-9196-05FEF5513D7B}"/>
              </a:ext>
            </a:extLst>
          </p:cNvPr>
          <p:cNvSpPr txBox="1">
            <a:spLocks noChangeArrowheads="1"/>
          </p:cNvSpPr>
          <p:nvPr/>
        </p:nvSpPr>
        <p:spPr bwMode="auto">
          <a:xfrm>
            <a:off x="4401014" y="3779276"/>
            <a:ext cx="2590800" cy="5318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defRPr/>
            </a:pPr>
            <a:r>
              <a:rPr lang="en-US" sz="2000" dirty="0">
                <a:cs typeface="Arial" pitchFamily="34" charset="0"/>
              </a:rPr>
              <a:t>Outcome</a:t>
            </a:r>
          </a:p>
        </p:txBody>
      </p:sp>
      <p:sp>
        <p:nvSpPr>
          <p:cNvPr id="11" name="Text Box 5">
            <a:extLst>
              <a:ext uri="{FF2B5EF4-FFF2-40B4-BE49-F238E27FC236}">
                <a16:creationId xmlns:a16="http://schemas.microsoft.com/office/drawing/2014/main" id="{71864127-8307-407A-A826-ECFFF30F9B9F}"/>
              </a:ext>
            </a:extLst>
          </p:cNvPr>
          <p:cNvSpPr txBox="1">
            <a:spLocks noChangeArrowheads="1"/>
          </p:cNvSpPr>
          <p:nvPr/>
        </p:nvSpPr>
        <p:spPr bwMode="auto">
          <a:xfrm>
            <a:off x="8800172" y="3984833"/>
            <a:ext cx="2286000" cy="53181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Start date</a:t>
            </a:r>
          </a:p>
        </p:txBody>
      </p:sp>
      <p:sp>
        <p:nvSpPr>
          <p:cNvPr id="12" name="Text Box 9">
            <a:extLst>
              <a:ext uri="{FF2B5EF4-FFF2-40B4-BE49-F238E27FC236}">
                <a16:creationId xmlns:a16="http://schemas.microsoft.com/office/drawing/2014/main" id="{05BBE028-E62F-48DC-BEA8-F5A4FD40EA5C}"/>
              </a:ext>
            </a:extLst>
          </p:cNvPr>
          <p:cNvSpPr txBox="1">
            <a:spLocks noChangeArrowheads="1"/>
          </p:cNvSpPr>
          <p:nvPr/>
        </p:nvSpPr>
        <p:spPr bwMode="auto">
          <a:xfrm>
            <a:off x="8936216" y="5258846"/>
            <a:ext cx="2362200" cy="5318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Seriousness</a:t>
            </a:r>
          </a:p>
        </p:txBody>
      </p:sp>
      <p:sp>
        <p:nvSpPr>
          <p:cNvPr id="13" name="Text Box 3">
            <a:extLst>
              <a:ext uri="{FF2B5EF4-FFF2-40B4-BE49-F238E27FC236}">
                <a16:creationId xmlns:a16="http://schemas.microsoft.com/office/drawing/2014/main" id="{1224B351-618C-40E9-8AC7-95BF51F34618}"/>
              </a:ext>
            </a:extLst>
          </p:cNvPr>
          <p:cNvSpPr txBox="1">
            <a:spLocks noChangeArrowheads="1"/>
          </p:cNvSpPr>
          <p:nvPr/>
        </p:nvSpPr>
        <p:spPr bwMode="auto">
          <a:xfrm>
            <a:off x="3551663" y="4808672"/>
            <a:ext cx="4572000" cy="59213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marL="742950" indent="-742950" algn="ctr">
              <a:spcBef>
                <a:spcPts val="0"/>
              </a:spcBef>
              <a:buFont typeface="Tahoma" pitchFamily="34" charset="0"/>
              <a:buNone/>
              <a:defRPr/>
            </a:pPr>
            <a:r>
              <a:rPr lang="en-US" sz="2000" dirty="0">
                <a:cs typeface="Arial" pitchFamily="34" charset="0"/>
              </a:rPr>
              <a:t>Action taken with IP</a:t>
            </a:r>
          </a:p>
        </p:txBody>
      </p:sp>
    </p:spTree>
    <p:custDataLst>
      <p:tags r:id="rId1"/>
    </p:custDataLst>
    <p:extLst>
      <p:ext uri="{BB962C8B-B14F-4D97-AF65-F5344CB8AC3E}">
        <p14:creationId xmlns:p14="http://schemas.microsoft.com/office/powerpoint/2010/main" val="39257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0975EC8-12A4-40C6-8641-6A37D55EE25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2772" b="22772"/>
          <a:stretch>
            <a:fillRect/>
          </a:stretch>
        </p:blipFill>
        <p:spPr>
          <a:xfrm>
            <a:off x="439399" y="1528037"/>
            <a:ext cx="4849294" cy="4580125"/>
          </a:xfrm>
        </p:spPr>
      </p:pic>
      <p:sp>
        <p:nvSpPr>
          <p:cNvPr id="3" name="Title 2">
            <a:extLst>
              <a:ext uri="{FF2B5EF4-FFF2-40B4-BE49-F238E27FC236}">
                <a16:creationId xmlns:a16="http://schemas.microsoft.com/office/drawing/2014/main" id="{D561BBAA-3A92-4AF4-B528-03C48C652E3E}"/>
              </a:ext>
            </a:extLst>
          </p:cNvPr>
          <p:cNvSpPr>
            <a:spLocks noGrp="1"/>
          </p:cNvSpPr>
          <p:nvPr>
            <p:ph type="title"/>
          </p:nvPr>
        </p:nvSpPr>
        <p:spPr/>
        <p:txBody>
          <a:bodyPr/>
          <a:lstStyle/>
          <a:p>
            <a:r>
              <a:rPr lang="en-IN" dirty="0"/>
              <a:t>Serious Adverse Event </a:t>
            </a:r>
          </a:p>
        </p:txBody>
      </p:sp>
      <p:sp>
        <p:nvSpPr>
          <p:cNvPr id="7" name="Rectangle 6">
            <a:extLst>
              <a:ext uri="{FF2B5EF4-FFF2-40B4-BE49-F238E27FC236}">
                <a16:creationId xmlns:a16="http://schemas.microsoft.com/office/drawing/2014/main" id="{7955484A-8417-49C3-B657-F805BC030495}"/>
              </a:ext>
            </a:extLst>
          </p:cNvPr>
          <p:cNvSpPr/>
          <p:nvPr/>
        </p:nvSpPr>
        <p:spPr>
          <a:xfrm>
            <a:off x="5531726" y="1528037"/>
            <a:ext cx="6096000" cy="4893647"/>
          </a:xfrm>
          <a:prstGeom prst="rect">
            <a:avLst/>
          </a:prstGeom>
        </p:spPr>
        <p:txBody>
          <a:bodyPr>
            <a:spAutoFit/>
          </a:bodyPr>
          <a:lstStyle/>
          <a:p>
            <a:r>
              <a:rPr lang="en-US" sz="2400" dirty="0">
                <a:solidFill>
                  <a:srgbClr val="04455C"/>
                </a:solidFill>
                <a:latin typeface="Gill Sans MT Ext Condensed Bold" panose="020B0902020104020203" pitchFamily="34" charset="0"/>
              </a:rPr>
              <a:t>Adverse Event that at any dose meets any of the following regulatory defined criteria:</a:t>
            </a:r>
          </a:p>
          <a:p>
            <a:pPr marL="914400" lvl="1" indent="-457200">
              <a:buFont typeface="Arial" panose="020B0604020202020204" pitchFamily="34" charset="0"/>
              <a:buChar char="•"/>
            </a:pPr>
            <a:r>
              <a:rPr lang="en-US" sz="2400" dirty="0">
                <a:solidFill>
                  <a:srgbClr val="04455C"/>
                </a:solidFill>
                <a:latin typeface="Gill Sans MT Ext Condensed Bold" panose="020B0902020104020203" pitchFamily="34" charset="0"/>
              </a:rPr>
              <a:t>Results in death</a:t>
            </a:r>
          </a:p>
          <a:p>
            <a:pPr marL="914400" lvl="1" indent="-457200">
              <a:buFont typeface="Arial" panose="020B0604020202020204" pitchFamily="34" charset="0"/>
              <a:buChar char="•"/>
            </a:pPr>
            <a:r>
              <a:rPr lang="en-US" sz="2400" dirty="0">
                <a:solidFill>
                  <a:srgbClr val="04455C"/>
                </a:solidFill>
                <a:latin typeface="Gill Sans MT Ext Condensed Bold" panose="020B0902020104020203" pitchFamily="34" charset="0"/>
              </a:rPr>
              <a:t>Is life threatening</a:t>
            </a:r>
          </a:p>
          <a:p>
            <a:pPr marL="914400" lvl="1" indent="-457200">
              <a:spcAft>
                <a:spcPct val="0"/>
              </a:spcAft>
              <a:buFont typeface="Arial" panose="020B0604020202020204" pitchFamily="34" charset="0"/>
              <a:buChar char="•"/>
            </a:pPr>
            <a:r>
              <a:rPr lang="en-US" sz="2400" dirty="0">
                <a:solidFill>
                  <a:srgbClr val="04455C"/>
                </a:solidFill>
                <a:latin typeface="Gill Sans MT Ext Condensed Bold" panose="020B0902020104020203" pitchFamily="34" charset="0"/>
              </a:rPr>
              <a:t>Requires inpatient hospitalization or prolongs hospitalization</a:t>
            </a:r>
          </a:p>
          <a:p>
            <a:pPr marL="914400" lvl="1" indent="-457200">
              <a:spcAft>
                <a:spcPct val="0"/>
              </a:spcAft>
              <a:buFont typeface="Arial" panose="020B0604020202020204" pitchFamily="34" charset="0"/>
              <a:buChar char="•"/>
            </a:pPr>
            <a:r>
              <a:rPr lang="en-US" altLang="en-US" sz="2400" dirty="0">
                <a:solidFill>
                  <a:srgbClr val="04455C"/>
                </a:solidFill>
                <a:latin typeface="Gill Sans MT Ext Condensed Bold" panose="020B0902020104020203" pitchFamily="34" charset="0"/>
              </a:rPr>
              <a:t>Results in persistent or significant disability or incapacity</a:t>
            </a:r>
          </a:p>
          <a:p>
            <a:pPr marL="914400" lvl="1" indent="-457200">
              <a:spcAft>
                <a:spcPct val="0"/>
              </a:spcAft>
              <a:buFont typeface="Arial" panose="020B0604020202020204" pitchFamily="34" charset="0"/>
              <a:buChar char="•"/>
            </a:pPr>
            <a:r>
              <a:rPr lang="en-US" altLang="en-US" sz="2400" dirty="0">
                <a:solidFill>
                  <a:srgbClr val="04455C"/>
                </a:solidFill>
                <a:latin typeface="Gill Sans MT Ext Condensed Bold" panose="020B0902020104020203" pitchFamily="34" charset="0"/>
              </a:rPr>
              <a:t>Results in a congenital anomaly or birth defect</a:t>
            </a:r>
          </a:p>
          <a:p>
            <a:pPr marL="914400" lvl="1" indent="-457200">
              <a:spcAft>
                <a:spcPct val="0"/>
              </a:spcAft>
              <a:buFont typeface="Arial" panose="020B0604020202020204" pitchFamily="34" charset="0"/>
              <a:buChar char="•"/>
            </a:pPr>
            <a:r>
              <a:rPr lang="en-US" altLang="en-US" sz="2400" dirty="0">
                <a:solidFill>
                  <a:srgbClr val="04455C"/>
                </a:solidFill>
                <a:latin typeface="Gill Sans MT Ext Condensed Bold" panose="020B0902020104020203" pitchFamily="34" charset="0"/>
              </a:rPr>
              <a:t>Other important medical events as per investigators discretion</a:t>
            </a:r>
          </a:p>
          <a:p>
            <a:pPr lvl="1">
              <a:spcAft>
                <a:spcPct val="0"/>
              </a:spcAft>
            </a:pPr>
            <a:r>
              <a:rPr lang="en-US" altLang="en-US" sz="2000" dirty="0">
                <a:solidFill>
                  <a:srgbClr val="D6221D"/>
                </a:solidFill>
                <a:latin typeface="Gill Sans MT Ext Condensed Bold" panose="020B0902020104020203" pitchFamily="34" charset="0"/>
              </a:rPr>
              <a:t>                                                         ‘</a:t>
            </a:r>
            <a:r>
              <a:rPr lang="en-US" altLang="en-US" sz="2000" dirty="0">
                <a:solidFill>
                  <a:srgbClr val="FF0000"/>
                </a:solidFill>
                <a:latin typeface="Gill Sans MT Ext Condensed Bold" panose="020B0902020104020203" pitchFamily="34" charset="0"/>
              </a:rPr>
              <a:t>CHILDO</a:t>
            </a:r>
            <a:r>
              <a:rPr lang="en-US" altLang="en-US" sz="2000" dirty="0">
                <a:solidFill>
                  <a:srgbClr val="D6221D"/>
                </a:solidFill>
                <a:latin typeface="Gill Sans MT Ext Condensed Bold" panose="020B0902020104020203" pitchFamily="34" charset="0"/>
              </a:rPr>
              <a:t>’</a:t>
            </a:r>
          </a:p>
          <a:p>
            <a:pPr lvl="1">
              <a:spcAft>
                <a:spcPct val="0"/>
              </a:spcAft>
            </a:pPr>
            <a:r>
              <a:rPr lang="en-US" altLang="en-US" sz="2000" dirty="0">
                <a:solidFill>
                  <a:srgbClr val="D6221D"/>
                </a:solidFill>
                <a:latin typeface="Gill Sans MT Ext Condensed Bold" panose="020B0902020104020203" pitchFamily="34" charset="0"/>
              </a:rPr>
              <a:t>		</a:t>
            </a:r>
            <a:r>
              <a:rPr lang="en-US" altLang="en-US" dirty="0">
                <a:solidFill>
                  <a:srgbClr val="D6221D"/>
                </a:solidFill>
                <a:latin typeface="Gill Sans MT Ext Condensed Bold" panose="020B0902020104020203" pitchFamily="34" charset="0"/>
              </a:rPr>
              <a:t>                      </a:t>
            </a:r>
            <a:r>
              <a:rPr lang="en-US" altLang="en-US" sz="1600" b="1" dirty="0">
                <a:solidFill>
                  <a:srgbClr val="04455C"/>
                </a:solidFill>
                <a:latin typeface="Gill Sans MT Ext Condensed Bold" panose="020B0902020104020203" pitchFamily="34" charset="0"/>
              </a:rPr>
              <a:t>C</a:t>
            </a:r>
            <a:r>
              <a:rPr lang="en-US" altLang="en-US" sz="1600" dirty="0">
                <a:solidFill>
                  <a:srgbClr val="04455C"/>
                </a:solidFill>
                <a:latin typeface="Gill Sans MT Ext Condensed Bold" panose="020B0902020104020203" pitchFamily="34" charset="0"/>
              </a:rPr>
              <a:t>ongenial birth defect</a:t>
            </a:r>
          </a:p>
          <a:p>
            <a:pPr lvl="1">
              <a:spcAft>
                <a:spcPct val="0"/>
              </a:spcAft>
            </a:pPr>
            <a:r>
              <a:rPr lang="en-US" sz="1600" dirty="0">
                <a:solidFill>
                  <a:srgbClr val="04455C"/>
                </a:solidFill>
                <a:latin typeface="Gill Sans MT Ext Condensed Bold" panose="020B0902020104020203" pitchFamily="34" charset="0"/>
              </a:rPr>
              <a:t>		                         </a:t>
            </a:r>
            <a:r>
              <a:rPr lang="en-US" sz="1600" b="1" dirty="0">
                <a:solidFill>
                  <a:srgbClr val="04455C"/>
                </a:solidFill>
                <a:latin typeface="Gill Sans MT Ext Condensed Bold" panose="020B0902020104020203" pitchFamily="34" charset="0"/>
              </a:rPr>
              <a:t>H</a:t>
            </a:r>
            <a:r>
              <a:rPr lang="en-US" sz="1600" dirty="0">
                <a:solidFill>
                  <a:srgbClr val="04455C"/>
                </a:solidFill>
                <a:latin typeface="Gill Sans MT Ext Condensed Bold" panose="020B0902020104020203" pitchFamily="34" charset="0"/>
              </a:rPr>
              <a:t>ospitalization</a:t>
            </a:r>
            <a:endParaRPr lang="en-US" sz="1600" dirty="0">
              <a:solidFill>
                <a:schemeClr val="accent6">
                  <a:lumMod val="50000"/>
                </a:schemeClr>
              </a:solidFill>
              <a:latin typeface="Gill Sans MT Ext Condensed Bold" panose="020B0902020104020203" pitchFamily="34" charset="0"/>
            </a:endParaRPr>
          </a:p>
          <a:p>
            <a:pPr lvl="1">
              <a:spcAft>
                <a:spcPct val="0"/>
              </a:spcAft>
            </a:pPr>
            <a:r>
              <a:rPr lang="en-US" sz="1600" dirty="0">
                <a:solidFill>
                  <a:schemeClr val="accent6">
                    <a:lumMod val="50000"/>
                  </a:schemeClr>
                </a:solidFill>
                <a:latin typeface="Gill Sans MT Ext Condensed Bold" panose="020B0902020104020203" pitchFamily="34" charset="0"/>
              </a:rPr>
              <a:t>                                                                  </a:t>
            </a:r>
            <a:r>
              <a:rPr lang="en-US" sz="1600" b="1" dirty="0">
                <a:solidFill>
                  <a:schemeClr val="accent6">
                    <a:lumMod val="50000"/>
                  </a:schemeClr>
                </a:solidFill>
                <a:latin typeface="Gill Sans MT Ext Condensed Bold" panose="020B0902020104020203" pitchFamily="34" charset="0"/>
              </a:rPr>
              <a:t>I</a:t>
            </a:r>
            <a:r>
              <a:rPr lang="en-US" sz="1600" dirty="0">
                <a:solidFill>
                  <a:schemeClr val="accent6">
                    <a:lumMod val="50000"/>
                  </a:schemeClr>
                </a:solidFill>
                <a:latin typeface="Gill Sans MT Ext Condensed Bold" panose="020B0902020104020203" pitchFamily="34" charset="0"/>
              </a:rPr>
              <a:t>ncapacity</a:t>
            </a:r>
          </a:p>
          <a:p>
            <a:pPr lvl="1">
              <a:spcAft>
                <a:spcPct val="0"/>
              </a:spcAft>
            </a:pPr>
            <a:r>
              <a:rPr lang="en-US" sz="1600" dirty="0">
                <a:solidFill>
                  <a:schemeClr val="accent6">
                    <a:lumMod val="50000"/>
                  </a:schemeClr>
                </a:solidFill>
                <a:latin typeface="Gill Sans MT Ext Condensed Bold" panose="020B0902020104020203" pitchFamily="34" charset="0"/>
              </a:rPr>
              <a:t>                                                                  </a:t>
            </a:r>
            <a:r>
              <a:rPr lang="en-US" sz="1600" b="1" dirty="0">
                <a:solidFill>
                  <a:schemeClr val="accent6">
                    <a:lumMod val="50000"/>
                  </a:schemeClr>
                </a:solidFill>
                <a:latin typeface="Gill Sans MT Ext Condensed Bold" panose="020B0902020104020203" pitchFamily="34" charset="0"/>
              </a:rPr>
              <a:t>L</a:t>
            </a:r>
            <a:r>
              <a:rPr lang="en-US" sz="1600" dirty="0">
                <a:solidFill>
                  <a:schemeClr val="accent6">
                    <a:lumMod val="50000"/>
                  </a:schemeClr>
                </a:solidFill>
                <a:latin typeface="Gill Sans MT Ext Condensed Bold" panose="020B0902020104020203" pitchFamily="34" charset="0"/>
              </a:rPr>
              <a:t>ife threatening</a:t>
            </a:r>
          </a:p>
          <a:p>
            <a:pPr lvl="1">
              <a:spcAft>
                <a:spcPct val="0"/>
              </a:spcAft>
            </a:pPr>
            <a:r>
              <a:rPr lang="en-US" sz="1600" dirty="0">
                <a:solidFill>
                  <a:schemeClr val="accent6">
                    <a:lumMod val="50000"/>
                  </a:schemeClr>
                </a:solidFill>
                <a:latin typeface="Gill Sans MT Ext Condensed Bold" panose="020B0902020104020203" pitchFamily="34" charset="0"/>
              </a:rPr>
              <a:t>                                                                  </a:t>
            </a:r>
            <a:r>
              <a:rPr lang="en-US" sz="1600" b="1" dirty="0">
                <a:solidFill>
                  <a:schemeClr val="accent6">
                    <a:lumMod val="50000"/>
                  </a:schemeClr>
                </a:solidFill>
                <a:latin typeface="Gill Sans MT Ext Condensed Bold" panose="020B0902020104020203" pitchFamily="34" charset="0"/>
              </a:rPr>
              <a:t>D</a:t>
            </a:r>
            <a:r>
              <a:rPr lang="en-US" sz="1600" dirty="0">
                <a:solidFill>
                  <a:schemeClr val="accent6">
                    <a:lumMod val="50000"/>
                  </a:schemeClr>
                </a:solidFill>
                <a:latin typeface="Gill Sans MT Ext Condensed Bold" panose="020B0902020104020203" pitchFamily="34" charset="0"/>
              </a:rPr>
              <a:t>eath</a:t>
            </a:r>
          </a:p>
          <a:p>
            <a:pPr lvl="1">
              <a:spcAft>
                <a:spcPct val="0"/>
              </a:spcAft>
            </a:pPr>
            <a:r>
              <a:rPr lang="en-US" sz="1600" dirty="0">
                <a:solidFill>
                  <a:schemeClr val="accent6">
                    <a:lumMod val="50000"/>
                  </a:schemeClr>
                </a:solidFill>
                <a:latin typeface="Gill Sans MT Ext Condensed Bold" panose="020B0902020104020203" pitchFamily="34" charset="0"/>
              </a:rPr>
              <a:t>                                                                  </a:t>
            </a:r>
            <a:r>
              <a:rPr lang="en-US" sz="1600" b="1" dirty="0">
                <a:solidFill>
                  <a:schemeClr val="accent6">
                    <a:lumMod val="50000"/>
                  </a:schemeClr>
                </a:solidFill>
                <a:latin typeface="Gill Sans MT Ext Condensed Bold" panose="020B0902020104020203" pitchFamily="34" charset="0"/>
              </a:rPr>
              <a:t>O</a:t>
            </a:r>
            <a:r>
              <a:rPr lang="en-US" sz="1600" dirty="0">
                <a:solidFill>
                  <a:schemeClr val="accent6">
                    <a:lumMod val="50000"/>
                  </a:schemeClr>
                </a:solidFill>
                <a:latin typeface="Gill Sans MT Ext Condensed Bold" panose="020B0902020104020203" pitchFamily="34" charset="0"/>
              </a:rPr>
              <a:t>ther important medical event</a:t>
            </a:r>
            <a:endParaRPr lang="en-US" sz="1600" dirty="0">
              <a:solidFill>
                <a:schemeClr val="accent6">
                  <a:lumMod val="50000"/>
                </a:schemeClr>
              </a:solidFill>
            </a:endParaRPr>
          </a:p>
        </p:txBody>
      </p:sp>
    </p:spTree>
    <p:custDataLst>
      <p:tags r:id="rId1"/>
    </p:custDataLst>
    <p:extLst>
      <p:ext uri="{BB962C8B-B14F-4D97-AF65-F5344CB8AC3E}">
        <p14:creationId xmlns:p14="http://schemas.microsoft.com/office/powerpoint/2010/main" val="53002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BBC02-E33E-4D37-8275-B2A5FD9887A3}"/>
              </a:ext>
            </a:extLst>
          </p:cNvPr>
          <p:cNvSpPr/>
          <p:nvPr/>
        </p:nvSpPr>
        <p:spPr>
          <a:xfrm>
            <a:off x="420026" y="227475"/>
            <a:ext cx="11396547" cy="1077218"/>
          </a:xfrm>
          <a:prstGeom prst="rect">
            <a:avLst/>
          </a:prstGeom>
        </p:spPr>
        <p:txBody>
          <a:bodyPr wrap="square">
            <a:spAutoFit/>
          </a:bodyPr>
          <a:lstStyle/>
          <a:p>
            <a:pPr algn="ctr"/>
            <a:r>
              <a:rPr lang="en-US" sz="3200" dirty="0">
                <a:latin typeface="Gill Sans MT Ext Condensed Bold" panose="020B0902020104020203" pitchFamily="34" charset="0"/>
              </a:rPr>
              <a:t>“Sponsor may consider establishing  an independent data monitoring committee (DSMB) to assess the progress of a clinical trial including the safety data.” </a:t>
            </a:r>
            <a:endParaRPr lang="en-IN" sz="3200" dirty="0">
              <a:latin typeface="Gill Sans MT Ext Condensed Bold" panose="020B0902020104020203" pitchFamily="34" charset="0"/>
            </a:endParaRPr>
          </a:p>
        </p:txBody>
      </p:sp>
      <p:sp>
        <p:nvSpPr>
          <p:cNvPr id="6" name="Rectangle: Rounded Corners 5">
            <a:extLst>
              <a:ext uri="{FF2B5EF4-FFF2-40B4-BE49-F238E27FC236}">
                <a16:creationId xmlns:a16="http://schemas.microsoft.com/office/drawing/2014/main" id="{0D9F5438-898F-4A79-8D63-5A8B0851AF4D}"/>
              </a:ext>
            </a:extLst>
          </p:cNvPr>
          <p:cNvSpPr/>
          <p:nvPr/>
        </p:nvSpPr>
        <p:spPr>
          <a:xfrm>
            <a:off x="1044497" y="1450931"/>
            <a:ext cx="10103005" cy="1650380"/>
          </a:xfrm>
          <a:prstGeom prst="roundRect">
            <a:avLst/>
          </a:prstGeom>
          <a:solidFill>
            <a:srgbClr val="D6221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4400" dirty="0">
                <a:latin typeface="Gill Sans Nova Ultra Bold" panose="020B0B02020104020203" pitchFamily="34" charset="0"/>
              </a:rPr>
              <a:t>Safety Oversight</a:t>
            </a:r>
          </a:p>
        </p:txBody>
      </p:sp>
      <p:sp>
        <p:nvSpPr>
          <p:cNvPr id="7" name="Rectangle: Rounded Corners 6">
            <a:extLst>
              <a:ext uri="{FF2B5EF4-FFF2-40B4-BE49-F238E27FC236}">
                <a16:creationId xmlns:a16="http://schemas.microsoft.com/office/drawing/2014/main" id="{0A6306C2-21EA-478C-B568-0BD07339C180}"/>
              </a:ext>
            </a:extLst>
          </p:cNvPr>
          <p:cNvSpPr/>
          <p:nvPr/>
        </p:nvSpPr>
        <p:spPr>
          <a:xfrm>
            <a:off x="782443" y="3101311"/>
            <a:ext cx="3456879" cy="352921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IN" sz="2800" dirty="0">
                <a:latin typeface="Gill Sans Nova Ultra Bold" panose="020B0B02020104020203" pitchFamily="34" charset="0"/>
              </a:rPr>
              <a:t>Ongoing Surveillance</a:t>
            </a:r>
          </a:p>
        </p:txBody>
      </p:sp>
      <p:sp>
        <p:nvSpPr>
          <p:cNvPr id="8" name="Rectangle: Rounded Corners 7">
            <a:extLst>
              <a:ext uri="{FF2B5EF4-FFF2-40B4-BE49-F238E27FC236}">
                <a16:creationId xmlns:a16="http://schemas.microsoft.com/office/drawing/2014/main" id="{A7E726EB-35F7-43DD-881B-25096969CBAC}"/>
              </a:ext>
            </a:extLst>
          </p:cNvPr>
          <p:cNvSpPr/>
          <p:nvPr/>
        </p:nvSpPr>
        <p:spPr>
          <a:xfrm>
            <a:off x="4389859" y="3101311"/>
            <a:ext cx="3456879" cy="352921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2800" dirty="0">
                <a:latin typeface="Gill Sans Nova Ultra Bold" panose="020B0B02020104020203" pitchFamily="34" charset="0"/>
              </a:rPr>
              <a:t>Assurance</a:t>
            </a:r>
          </a:p>
        </p:txBody>
      </p:sp>
      <p:sp>
        <p:nvSpPr>
          <p:cNvPr id="9" name="Rectangle: Rounded Corners 8">
            <a:extLst>
              <a:ext uri="{FF2B5EF4-FFF2-40B4-BE49-F238E27FC236}">
                <a16:creationId xmlns:a16="http://schemas.microsoft.com/office/drawing/2014/main" id="{2077D447-E575-47B6-B225-D9880210C423}"/>
              </a:ext>
            </a:extLst>
          </p:cNvPr>
          <p:cNvSpPr/>
          <p:nvPr/>
        </p:nvSpPr>
        <p:spPr>
          <a:xfrm>
            <a:off x="7997275" y="3101311"/>
            <a:ext cx="3456879" cy="352921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800" dirty="0">
                <a:latin typeface="Gill Sans Nova Ultra Bold" panose="020B0B02020104020203" pitchFamily="34" charset="0"/>
              </a:rPr>
              <a:t>AEs/SAEs</a:t>
            </a:r>
          </a:p>
        </p:txBody>
      </p:sp>
    </p:spTree>
    <p:custDataLst>
      <p:tags r:id="rId1"/>
    </p:custDataLst>
    <p:extLst>
      <p:ext uri="{BB962C8B-B14F-4D97-AF65-F5344CB8AC3E}">
        <p14:creationId xmlns:p14="http://schemas.microsoft.com/office/powerpoint/2010/main" val="133043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0" y="-401444"/>
            <a:ext cx="12192000" cy="7366883"/>
          </a:xfrm>
        </p:spPr>
      </p:pic>
      <p:sp>
        <p:nvSpPr>
          <p:cNvPr id="6" name="Rectangle 5"/>
          <p:cNvSpPr/>
          <p:nvPr/>
        </p:nvSpPr>
        <p:spPr>
          <a:xfrm>
            <a:off x="6062826" y="1884556"/>
            <a:ext cx="6129174" cy="4096541"/>
          </a:xfrm>
          <a:prstGeom prst="rect">
            <a:avLst/>
          </a:prstGeom>
          <a:solidFill>
            <a:schemeClr val="accent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lvl="1"/>
            <a:endParaRPr lang="en-US" sz="1999" dirty="0">
              <a:solidFill>
                <a:schemeClr val="bg1"/>
              </a:solidFill>
              <a:latin typeface="Open Sans" panose="020B0606030504020204" pitchFamily="34" charset="0"/>
              <a:cs typeface="Open Sans" panose="020B0606030504020204" pitchFamily="34" charset="0"/>
            </a:endParaRPr>
          </a:p>
        </p:txBody>
      </p:sp>
      <p:sp>
        <p:nvSpPr>
          <p:cNvPr id="8" name="TextBox 7"/>
          <p:cNvSpPr txBox="1"/>
          <p:nvPr/>
        </p:nvSpPr>
        <p:spPr>
          <a:xfrm>
            <a:off x="5911510" y="1884556"/>
            <a:ext cx="6280490" cy="3816375"/>
          </a:xfrm>
          <a:prstGeom prst="rect">
            <a:avLst/>
          </a:prstGeom>
          <a:noFill/>
        </p:spPr>
        <p:txBody>
          <a:bodyPr wrap="square" lIns="121869" tIns="60933" rIns="121869" bIns="60933" rtlCol="0" anchor="t">
            <a:spAutoFit/>
          </a:bodyPr>
          <a:lstStyle/>
          <a:p>
            <a:pPr algn="ctr"/>
            <a:r>
              <a:rPr lang="en-US" sz="4000" dirty="0">
                <a:latin typeface="Gill Sans MT Condensed" panose="020B0506020104020203" pitchFamily="34" charset="0"/>
              </a:rPr>
              <a:t>All SAEs are reported to the Sponsor and the IRB/IEC according to the IRB requirements</a:t>
            </a:r>
          </a:p>
          <a:p>
            <a:pPr algn="ctr"/>
            <a:r>
              <a:rPr lang="en-US" sz="4000" dirty="0">
                <a:latin typeface="Gill Sans MT Condensed" panose="020B0506020104020203" pitchFamily="34" charset="0"/>
              </a:rPr>
              <a:t>Most Sponsors require SAEs to be reported within 24 hours of awareness of event by any site personnel</a:t>
            </a:r>
          </a:p>
        </p:txBody>
      </p:sp>
      <p:sp>
        <p:nvSpPr>
          <p:cNvPr id="7" name="TextBox 6">
            <a:extLst>
              <a:ext uri="{FF2B5EF4-FFF2-40B4-BE49-F238E27FC236}">
                <a16:creationId xmlns:a16="http://schemas.microsoft.com/office/drawing/2014/main" id="{F3845E70-7075-4CF5-B184-839F221D8589}"/>
              </a:ext>
            </a:extLst>
          </p:cNvPr>
          <p:cNvSpPr txBox="1"/>
          <p:nvPr/>
        </p:nvSpPr>
        <p:spPr>
          <a:xfrm>
            <a:off x="1460810" y="825190"/>
            <a:ext cx="4739268" cy="1059366"/>
          </a:xfrm>
          <a:prstGeom prst="rect">
            <a:avLst/>
          </a:prstGeom>
        </p:spPr>
        <p:txBody>
          <a:bodyPr wrap="square" lIns="121869" tIns="60933" rIns="121869" bIns="60933" rtlCol="0" anchor="ctr">
            <a:noAutofit/>
          </a:bodyPr>
          <a:lstStyle/>
          <a:p>
            <a:pPr marL="0" indent="0">
              <a:spcBef>
                <a:spcPts val="0"/>
              </a:spcBef>
              <a:buNone/>
            </a:pPr>
            <a:endParaRPr lang="en-IN" sz="2099" dirty="0">
              <a:solidFill>
                <a:schemeClr val="bg1">
                  <a:lumMod val="50000"/>
                </a:schemeClr>
              </a:solidFill>
              <a:cs typeface="Calibri"/>
            </a:endParaRPr>
          </a:p>
        </p:txBody>
      </p:sp>
      <p:sp>
        <p:nvSpPr>
          <p:cNvPr id="9" name="TextBox 8">
            <a:extLst>
              <a:ext uri="{FF2B5EF4-FFF2-40B4-BE49-F238E27FC236}">
                <a16:creationId xmlns:a16="http://schemas.microsoft.com/office/drawing/2014/main" id="{9148A007-557A-4CF6-9673-67FD7355A66D}"/>
              </a:ext>
            </a:extLst>
          </p:cNvPr>
          <p:cNvSpPr txBox="1"/>
          <p:nvPr/>
        </p:nvSpPr>
        <p:spPr>
          <a:xfrm>
            <a:off x="2002717" y="4460126"/>
            <a:ext cx="4362415" cy="1059366"/>
          </a:xfrm>
          <a:prstGeom prst="rect">
            <a:avLst/>
          </a:prstGeom>
        </p:spPr>
        <p:txBody>
          <a:bodyPr wrap="square" lIns="121869" tIns="60933" rIns="121869" bIns="60933" rtlCol="0" anchor="ctr">
            <a:noAutofit/>
          </a:bodyPr>
          <a:lstStyle/>
          <a:p>
            <a:pPr marL="0" indent="0">
              <a:spcBef>
                <a:spcPts val="0"/>
              </a:spcBef>
              <a:buNone/>
            </a:pPr>
            <a:r>
              <a:rPr lang="en-IN" sz="2800" b="1" dirty="0">
                <a:cs typeface="Calibri"/>
              </a:rPr>
              <a:t>ALWAYS REMEMBER…….</a:t>
            </a:r>
          </a:p>
        </p:txBody>
      </p:sp>
    </p:spTree>
    <p:custDataLst>
      <p:tags r:id="rId1"/>
    </p:custDataLst>
    <p:extLst>
      <p:ext uri="{BB962C8B-B14F-4D97-AF65-F5344CB8AC3E}">
        <p14:creationId xmlns:p14="http://schemas.microsoft.com/office/powerpoint/2010/main" val="103116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a:spLocks noChangeAspect="1"/>
          </p:cNvSpPr>
          <p:nvPr/>
        </p:nvSpPr>
        <p:spPr>
          <a:xfrm>
            <a:off x="3241289" y="1516045"/>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20" name="Oval 19"/>
          <p:cNvSpPr>
            <a:spLocks noChangeAspect="1"/>
          </p:cNvSpPr>
          <p:nvPr/>
        </p:nvSpPr>
        <p:spPr>
          <a:xfrm>
            <a:off x="3241289" y="2711168"/>
            <a:ext cx="720000" cy="71962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algn="ctr"/>
            <a:endParaRPr lang="en-US" sz="2299" dirty="0"/>
          </a:p>
        </p:txBody>
      </p:sp>
      <p:sp>
        <p:nvSpPr>
          <p:cNvPr id="21" name="Oval 20"/>
          <p:cNvSpPr>
            <a:spLocks noChangeAspect="1"/>
          </p:cNvSpPr>
          <p:nvPr/>
        </p:nvSpPr>
        <p:spPr>
          <a:xfrm>
            <a:off x="3241289" y="3788846"/>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22" name="Oval 21"/>
          <p:cNvSpPr>
            <a:spLocks noChangeAspect="1"/>
          </p:cNvSpPr>
          <p:nvPr/>
        </p:nvSpPr>
        <p:spPr>
          <a:xfrm>
            <a:off x="3276601" y="4841713"/>
            <a:ext cx="720000" cy="71962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algn="ctr"/>
            <a:endParaRPr lang="en-US" sz="2299" dirty="0"/>
          </a:p>
        </p:txBody>
      </p:sp>
      <p:sp>
        <p:nvSpPr>
          <p:cNvPr id="2" name="Title 1"/>
          <p:cNvSpPr>
            <a:spLocks noGrp="1"/>
          </p:cNvSpPr>
          <p:nvPr>
            <p:ph type="title"/>
          </p:nvPr>
        </p:nvSpPr>
        <p:spPr>
          <a:xfrm>
            <a:off x="508191" y="227388"/>
            <a:ext cx="11010711" cy="1143000"/>
          </a:xfrm>
        </p:spPr>
        <p:txBody>
          <a:bodyPr/>
          <a:lstStyle/>
          <a:p>
            <a:r>
              <a:rPr lang="en-US" dirty="0"/>
              <a:t>Best Practices</a:t>
            </a:r>
          </a:p>
        </p:txBody>
      </p:sp>
      <p:sp>
        <p:nvSpPr>
          <p:cNvPr id="24" name="Text Placeholder 1"/>
          <p:cNvSpPr txBox="1">
            <a:spLocks/>
          </p:cNvSpPr>
          <p:nvPr/>
        </p:nvSpPr>
        <p:spPr>
          <a:xfrm>
            <a:off x="4216229" y="1558810"/>
            <a:ext cx="7018642" cy="647663"/>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Educate Subject as to their responsibility in reporting AEs and SAEs</a:t>
            </a:r>
          </a:p>
        </p:txBody>
      </p:sp>
      <p:sp>
        <p:nvSpPr>
          <p:cNvPr id="26" name="Text Placeholder 1"/>
          <p:cNvSpPr txBox="1">
            <a:spLocks/>
          </p:cNvSpPr>
          <p:nvPr/>
        </p:nvSpPr>
        <p:spPr>
          <a:xfrm>
            <a:off x="4166030" y="2846944"/>
            <a:ext cx="7130154" cy="633345"/>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Recognize difference between ‘intensity’ and ‘causality’</a:t>
            </a:r>
          </a:p>
        </p:txBody>
      </p:sp>
      <p:sp>
        <p:nvSpPr>
          <p:cNvPr id="28" name="Text Placeholder 1"/>
          <p:cNvSpPr txBox="1">
            <a:spLocks/>
          </p:cNvSpPr>
          <p:nvPr/>
        </p:nvSpPr>
        <p:spPr>
          <a:xfrm>
            <a:off x="4166030" y="3805676"/>
            <a:ext cx="7130153" cy="647947"/>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Know the protocol-required AE intensity rating and comply with SAE reporting timeframe</a:t>
            </a:r>
          </a:p>
          <a:p>
            <a:pPr marL="0" indent="0">
              <a:spcBef>
                <a:spcPts val="0"/>
              </a:spcBef>
              <a:buNone/>
            </a:pPr>
            <a:endParaRPr lang="en-US" sz="2099" dirty="0">
              <a:solidFill>
                <a:schemeClr val="tx2"/>
              </a:solidFill>
            </a:endParaRPr>
          </a:p>
        </p:txBody>
      </p:sp>
      <p:sp>
        <p:nvSpPr>
          <p:cNvPr id="30" name="Text Placeholder 1"/>
          <p:cNvSpPr txBox="1">
            <a:spLocks/>
          </p:cNvSpPr>
          <p:nvPr/>
        </p:nvSpPr>
        <p:spPr>
          <a:xfrm>
            <a:off x="4166031" y="4871740"/>
            <a:ext cx="7130152" cy="633345"/>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Ensure all documentation is ‘ALCOAC’ compliant and Investigator must assess ‘causality’</a:t>
            </a:r>
          </a:p>
          <a:p>
            <a:pPr marL="0" indent="0">
              <a:spcBef>
                <a:spcPts val="0"/>
              </a:spcBef>
              <a:buNone/>
            </a:pPr>
            <a:endParaRPr lang="en-US" sz="2099" dirty="0">
              <a:solidFill>
                <a:schemeClr val="tx2"/>
              </a:solidFill>
            </a:endParaRPr>
          </a:p>
        </p:txBody>
      </p:sp>
      <p:sp>
        <p:nvSpPr>
          <p:cNvPr id="15" name="Rectangle 14"/>
          <p:cNvSpPr/>
          <p:nvPr/>
        </p:nvSpPr>
        <p:spPr>
          <a:xfrm>
            <a:off x="3353373" y="2846944"/>
            <a:ext cx="544947" cy="476816"/>
          </a:xfrm>
          <a:prstGeom prst="rect">
            <a:avLst/>
          </a:prstGeom>
        </p:spPr>
        <p:txBody>
          <a:bodyPr wrap="none" lIns="121869" tIns="60933" rIns="121869" bIns="60933" anchor="ctr">
            <a:spAutoFit/>
          </a:bodyPr>
          <a:lstStyle/>
          <a:p>
            <a:pPr algn="ctr"/>
            <a:r>
              <a:rPr lang="en-JM" sz="2299" dirty="0">
                <a:solidFill>
                  <a:schemeClr val="bg1"/>
                </a:solidFill>
                <a:cs typeface="Calibri"/>
              </a:rPr>
              <a:t>02</a:t>
            </a:r>
          </a:p>
        </p:txBody>
      </p:sp>
      <p:sp>
        <p:nvSpPr>
          <p:cNvPr id="16" name="Rectangle 15"/>
          <p:cNvSpPr/>
          <p:nvPr/>
        </p:nvSpPr>
        <p:spPr>
          <a:xfrm>
            <a:off x="3353373" y="4950338"/>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04</a:t>
            </a:r>
          </a:p>
        </p:txBody>
      </p:sp>
      <p:sp>
        <p:nvSpPr>
          <p:cNvPr id="17" name="Rectangle 16"/>
          <p:cNvSpPr/>
          <p:nvPr/>
        </p:nvSpPr>
        <p:spPr>
          <a:xfrm>
            <a:off x="4082494" y="5699626"/>
            <a:ext cx="544947" cy="476816"/>
          </a:xfrm>
          <a:prstGeom prst="rect">
            <a:avLst/>
          </a:prstGeom>
        </p:spPr>
        <p:txBody>
          <a:bodyPr wrap="none" lIns="121869" tIns="60933" rIns="121869" bIns="60933" anchor="ctr">
            <a:spAutoFit/>
          </a:bodyPr>
          <a:lstStyle/>
          <a:p>
            <a:pPr algn="ctr"/>
            <a:r>
              <a:rPr lang="en-JM" sz="2299" dirty="0">
                <a:solidFill>
                  <a:schemeClr val="bg1"/>
                </a:solidFill>
                <a:cs typeface="Calibri"/>
              </a:rPr>
              <a:t>04</a:t>
            </a:r>
          </a:p>
        </p:txBody>
      </p:sp>
      <p:sp>
        <p:nvSpPr>
          <p:cNvPr id="23" name="Oval 22">
            <a:extLst>
              <a:ext uri="{FF2B5EF4-FFF2-40B4-BE49-F238E27FC236}">
                <a16:creationId xmlns:a16="http://schemas.microsoft.com/office/drawing/2014/main" id="{A8BDD251-51B6-4A64-BD48-2542165196DD}"/>
              </a:ext>
            </a:extLst>
          </p:cNvPr>
          <p:cNvSpPr>
            <a:spLocks noChangeAspect="1"/>
          </p:cNvSpPr>
          <p:nvPr/>
        </p:nvSpPr>
        <p:spPr>
          <a:xfrm>
            <a:off x="3284534" y="5929804"/>
            <a:ext cx="720000" cy="71962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2299" dirty="0"/>
          </a:p>
        </p:txBody>
      </p:sp>
      <p:sp>
        <p:nvSpPr>
          <p:cNvPr id="27" name="Text Placeholder 1">
            <a:extLst>
              <a:ext uri="{FF2B5EF4-FFF2-40B4-BE49-F238E27FC236}">
                <a16:creationId xmlns:a16="http://schemas.microsoft.com/office/drawing/2014/main" id="{C486CC76-747E-414E-A85B-0C7CEE6CD6FA}"/>
              </a:ext>
            </a:extLst>
          </p:cNvPr>
          <p:cNvSpPr txBox="1">
            <a:spLocks/>
          </p:cNvSpPr>
          <p:nvPr/>
        </p:nvSpPr>
        <p:spPr>
          <a:xfrm>
            <a:off x="4166031" y="6026510"/>
            <a:ext cx="6510250" cy="647947"/>
          </a:xfrm>
          <a:prstGeom prst="rect">
            <a:avLst/>
          </a:prstGeom>
        </p:spPr>
        <p:txBody>
          <a:bodyPr lIns="121869" tIns="60933" rIns="121869" bIns="60933">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99" dirty="0">
                <a:solidFill>
                  <a:schemeClr val="tx2"/>
                </a:solidFill>
              </a:rPr>
              <a:t>Ability to recognize an SAE – ‘CHILDO’</a:t>
            </a:r>
          </a:p>
        </p:txBody>
      </p:sp>
      <p:sp>
        <p:nvSpPr>
          <p:cNvPr id="29" name="Rectangle 28">
            <a:extLst>
              <a:ext uri="{FF2B5EF4-FFF2-40B4-BE49-F238E27FC236}">
                <a16:creationId xmlns:a16="http://schemas.microsoft.com/office/drawing/2014/main" id="{E61333F3-7C40-4BEA-9253-34C21C7E77D1}"/>
              </a:ext>
            </a:extLst>
          </p:cNvPr>
          <p:cNvSpPr/>
          <p:nvPr/>
        </p:nvSpPr>
        <p:spPr>
          <a:xfrm>
            <a:off x="3344424" y="1637421"/>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01</a:t>
            </a:r>
          </a:p>
        </p:txBody>
      </p:sp>
      <p:sp>
        <p:nvSpPr>
          <p:cNvPr id="31" name="Rectangle 30">
            <a:extLst>
              <a:ext uri="{FF2B5EF4-FFF2-40B4-BE49-F238E27FC236}">
                <a16:creationId xmlns:a16="http://schemas.microsoft.com/office/drawing/2014/main" id="{A1E0D219-D075-4693-9C56-DDFFC57F13AF}"/>
              </a:ext>
            </a:extLst>
          </p:cNvPr>
          <p:cNvSpPr/>
          <p:nvPr/>
        </p:nvSpPr>
        <p:spPr>
          <a:xfrm>
            <a:off x="3324341" y="3892242"/>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03</a:t>
            </a:r>
          </a:p>
        </p:txBody>
      </p:sp>
      <p:sp>
        <p:nvSpPr>
          <p:cNvPr id="32" name="Rectangle 31">
            <a:extLst>
              <a:ext uri="{FF2B5EF4-FFF2-40B4-BE49-F238E27FC236}">
                <a16:creationId xmlns:a16="http://schemas.microsoft.com/office/drawing/2014/main" id="{B9B4A745-A449-4E8D-96AC-3E774F7364FB}"/>
              </a:ext>
            </a:extLst>
          </p:cNvPr>
          <p:cNvSpPr/>
          <p:nvPr/>
        </p:nvSpPr>
        <p:spPr>
          <a:xfrm>
            <a:off x="3386641" y="6026510"/>
            <a:ext cx="553896" cy="476871"/>
          </a:xfrm>
          <a:prstGeom prst="rect">
            <a:avLst/>
          </a:prstGeom>
        </p:spPr>
        <p:txBody>
          <a:bodyPr wrap="none" lIns="121869" tIns="60933" rIns="121869" bIns="60933" anchor="ctr">
            <a:spAutoFit/>
          </a:bodyPr>
          <a:lstStyle/>
          <a:p>
            <a:pPr algn="ctr"/>
            <a:r>
              <a:rPr lang="en-JM" sz="2299" dirty="0">
                <a:solidFill>
                  <a:schemeClr val="bg1"/>
                </a:solidFill>
                <a:cs typeface="Calibri"/>
              </a:rPr>
              <a:t>05</a:t>
            </a:r>
          </a:p>
        </p:txBody>
      </p:sp>
      <p:pic>
        <p:nvPicPr>
          <p:cNvPr id="5" name="Picture 4">
            <a:extLst>
              <a:ext uri="{FF2B5EF4-FFF2-40B4-BE49-F238E27FC236}">
                <a16:creationId xmlns:a16="http://schemas.microsoft.com/office/drawing/2014/main" id="{7BC682FE-1320-4241-9A5D-F99668753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09" y="2114292"/>
            <a:ext cx="2276475" cy="3042939"/>
          </a:xfrm>
          <a:prstGeom prst="rect">
            <a:avLst/>
          </a:prstGeom>
        </p:spPr>
      </p:pic>
    </p:spTree>
    <p:custDataLst>
      <p:tags r:id="rId1"/>
    </p:custDataLst>
    <p:extLst>
      <p:ext uri="{BB962C8B-B14F-4D97-AF65-F5344CB8AC3E}">
        <p14:creationId xmlns:p14="http://schemas.microsoft.com/office/powerpoint/2010/main" val="27855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Activity Directions </a:t>
            </a:r>
          </a:p>
        </p:txBody>
      </p:sp>
      <p:graphicFrame>
        <p:nvGraphicFramePr>
          <p:cNvPr id="3" name="Content Placeholder 2">
            <a:extLst>
              <a:ext uri="{FF2B5EF4-FFF2-40B4-BE49-F238E27FC236}">
                <a16:creationId xmlns:a16="http://schemas.microsoft.com/office/drawing/2014/main" id="{D71B264D-AF81-44D5-8DA0-EAFA850C7E13}"/>
              </a:ext>
            </a:extLst>
          </p:cNvPr>
          <p:cNvGraphicFramePr>
            <a:graphicFrameLocks noGrp="1"/>
          </p:cNvGraphicFramePr>
          <p:nvPr>
            <p:ph idx="1"/>
            <p:extLst/>
          </p:nvPr>
        </p:nvGraphicFramePr>
        <p:xfrm>
          <a:off x="508538" y="1477106"/>
          <a:ext cx="11010711" cy="5310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07606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SION" val="iGb6iY7a"/>
  <p:tag name="ARTICULATE_DESIGN_ID_OFFICE THEME" val="Xt2Nb939"/>
  <p:tag name="ARTICULATE_SLIDE_THUMBNAIL_REFRESH" val="1"/>
  <p:tag name="TAG_BACKING_FORM_KEY" val="724596-c:\users\ellisosa\desktop\daids_crss_dart_template.pptx"/>
  <p:tag name="ARTICULATE_PRESENTER_VERSION" val="8"/>
  <p:tag name="ARTICULATE_PROJECT_CHECK" val="0"/>
  <p:tag name="ARTICULATE_PROJECT_OPEN" val="0"/>
  <p:tag name="ARTICULATE_SLIDE_COUNT" val="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391"/>
  <p:tag name="ARTICULATE_USED_LAYOUT" val="3"/>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356"/>
  <p:tag name="ARTICULATE_USED_LAYOUT"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DAIDS_CRSS_DART_PowerPointTemplate.potx" id="{DB8C751C-0CDE-43E1-840B-EAB4F8C2FFD0}" vid="{1ECC630E-B087-4F19-9701-10F207893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71b1e50-b1fe-4fa1-bdc4-310f5496aa34">NYQEJSHCCRTP-361353247-223</_dlc_DocId>
    <_dlc_DocIdUrl xmlns="e71b1e50-b1fe-4fa1-bdc4-310f5496aa34">
      <Url>https://daidsconnect.niaid.nih.gov/sites/OCSO/_layouts/15/DocIdRedir.aspx?ID=NYQEJSHCCRTP-361353247-223</Url>
      <Description>NYQEJSHCCRTP-361353247-223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1C06A7C6FCCE04794F2523F30425F11" ma:contentTypeVersion="2" ma:contentTypeDescription="Create a new document." ma:contentTypeScope="" ma:versionID="ba42fc24d1ba24dd66b124a9b9163216">
  <xsd:schema xmlns:xsd="http://www.w3.org/2001/XMLSchema" xmlns:xs="http://www.w3.org/2001/XMLSchema" xmlns:p="http://schemas.microsoft.com/office/2006/metadata/properties" xmlns:ns2="e71b1e50-b1fe-4fa1-bdc4-310f5496aa34" targetNamespace="http://schemas.microsoft.com/office/2006/metadata/properties" ma:root="true" ma:fieldsID="ddfa8cb56fe80c8536b7d947eddcb2fa" ns2:_="">
    <xsd:import namespace="e71b1e50-b1fe-4fa1-bdc4-310f5496aa3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b1e50-b1fe-4fa1-bdc4-310f5496aa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ontentPassPackage>
  <PackageId>Template-00001-PPT</PackageId>
</ContentPassPackage>
</file>

<file path=customXml/itemProps1.xml><?xml version="1.0" encoding="utf-8"?>
<ds:datastoreItem xmlns:ds="http://schemas.openxmlformats.org/officeDocument/2006/customXml" ds:itemID="{AD712F63-54CD-4B5E-AB33-AA2FD48E5B44}"/>
</file>

<file path=customXml/itemProps2.xml><?xml version="1.0" encoding="utf-8"?>
<ds:datastoreItem xmlns:ds="http://schemas.openxmlformats.org/officeDocument/2006/customXml" ds:itemID="{042E23BB-E780-4F60-8A28-5AA1ADEBF08D}"/>
</file>

<file path=customXml/itemProps3.xml><?xml version="1.0" encoding="utf-8"?>
<ds:datastoreItem xmlns:ds="http://schemas.openxmlformats.org/officeDocument/2006/customXml" ds:itemID="{F23E0FF2-7D4C-43EA-A0AB-BDBD5942F7F2}"/>
</file>

<file path=customXml/itemProps4.xml><?xml version="1.0" encoding="utf-8"?>
<ds:datastoreItem xmlns:ds="http://schemas.openxmlformats.org/officeDocument/2006/customXml" ds:itemID="{CD7FB70B-6208-43D4-BC4F-706932C9ECDE}"/>
</file>

<file path=customXml/itemProps5.xml><?xml version="1.0" encoding="utf-8"?>
<ds:datastoreItem xmlns:ds="http://schemas.openxmlformats.org/officeDocument/2006/customXml" ds:itemID="{AB9E7A85-A6F0-4A33-8DB0-93D44DE3E590}"/>
</file>

<file path=docProps/app.xml><?xml version="1.0" encoding="utf-8"?>
<Properties xmlns="http://schemas.openxmlformats.org/officeDocument/2006/extended-properties" xmlns:vt="http://schemas.openxmlformats.org/officeDocument/2006/docPropsVTypes">
  <Template>DAIDS_CRSS_DART_PowerPointTemplate</Template>
  <TotalTime>2462</TotalTime>
  <Words>659</Words>
  <Application>Microsoft Office PowerPoint</Application>
  <PresentationFormat>Widescreen</PresentationFormat>
  <Paragraphs>97</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Gill Sans MT</vt:lpstr>
      <vt:lpstr>Gill Sans MT Condensed</vt:lpstr>
      <vt:lpstr>Gill Sans MT Ext Condensed Bold</vt:lpstr>
      <vt:lpstr>Gill Sans Nova Ultra Bold</vt:lpstr>
      <vt:lpstr>Open Sans</vt:lpstr>
      <vt:lpstr>Tahoma</vt:lpstr>
      <vt:lpstr>Trebuchet MS</vt:lpstr>
      <vt:lpstr>Wingdings</vt:lpstr>
      <vt:lpstr>Vision</vt:lpstr>
      <vt:lpstr>Welcome</vt:lpstr>
      <vt:lpstr>Safety / Safety Oversight</vt:lpstr>
      <vt:lpstr>Adverse Events</vt:lpstr>
      <vt:lpstr>Serious Adverse Event </vt:lpstr>
      <vt:lpstr>PowerPoint Presentation</vt:lpstr>
      <vt:lpstr>PowerPoint Presentation</vt:lpstr>
      <vt:lpstr>Best Practices</vt:lpstr>
      <vt:lpstr>Activity Directions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Layout</dc:title>
  <dc:creator>Marta Traikova</dc:creator>
  <cp:lastModifiedBy>Norma Quinones</cp:lastModifiedBy>
  <cp:revision>78</cp:revision>
  <dcterms:created xsi:type="dcterms:W3CDTF">2019-07-16T08:21:39Z</dcterms:created>
  <dcterms:modified xsi:type="dcterms:W3CDTF">2019-12-05T13:35:48Z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ContentTypeId">
    <vt:lpwstr>0x01010001C06A7C6FCCE04794F2523F30425F11</vt:lpwstr>
  </property>
  <property fmtid="{D5CDD505-2E9C-101B-9397-08002B2CF9AE}" pid="6" name="ArticulateGUID">
    <vt:lpwstr>022CB9A5-0BC9-45D9-8BBC-CF3DCDCF96E0</vt:lpwstr>
  </property>
  <property fmtid="{D5CDD505-2E9C-101B-9397-08002B2CF9AE}" pid="7" name="ArticulateProjectFull">
    <vt:lpwstr>C:\Users\asberrdk\Desktop\DART Webpage Post Event Power Points\Day1 Safety Oversight.ppta</vt:lpwstr>
  </property>
  <property fmtid="{D5CDD505-2E9C-101B-9397-08002B2CF9AE}" pid="8" name="_dlc_DocIdItemGuid">
    <vt:lpwstr>598b3898-07e0-48fa-87ef-d64c9e744d83</vt:lpwstr>
  </property>
</Properties>
</file>