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256" r:id="rId5"/>
    <p:sldId id="257" r:id="rId6"/>
    <p:sldId id="272" r:id="rId7"/>
    <p:sldId id="273" r:id="rId8"/>
    <p:sldId id="274" r:id="rId9"/>
    <p:sldId id="294" r:id="rId10"/>
    <p:sldId id="271" r:id="rId11"/>
    <p:sldId id="286" r:id="rId12"/>
    <p:sldId id="268" r:id="rId13"/>
    <p:sldId id="292" r:id="rId14"/>
    <p:sldId id="291" r:id="rId15"/>
    <p:sldId id="290" r:id="rId16"/>
    <p:sldId id="293" r:id="rId17"/>
    <p:sldId id="270" r:id="rId18"/>
    <p:sldId id="275" r:id="rId19"/>
    <p:sldId id="277" r:id="rId20"/>
    <p:sldId id="278" r:id="rId21"/>
    <p:sldId id="264" r:id="rId22"/>
    <p:sldId id="280" r:id="rId23"/>
    <p:sldId id="283" r:id="rId24"/>
    <p:sldId id="284" r:id="rId25"/>
    <p:sldId id="276" r:id="rId26"/>
    <p:sldId id="266" r:id="rId27"/>
    <p:sldId id="267" r:id="rId28"/>
    <p:sldId id="287"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C52901-D664-B574-A610-B4C67FC15AA5}" name="Roy, Grace (NIH/NIAID) [E]" initials="RG([" userId="S::nissaogi@nih.gov::78d990d7-62c1-434f-b405-0d7b0e95126b" providerId="AD"/>
  <p188:author id="{66AE3401-9B92-C9F7-4AA5-B185417BA69F}" name="Lohse, Pia (NIH/NIAID) [E]" initials="LP([" userId="S::lohsep@nih.gov::e28de9ce-f942-4ea8-9906-0f3490a8c360" providerId="AD"/>
  <p188:author id="{0B1CAC18-4DAB-B8AE-5FDB-0DBFDF1BBA74}" name="Smith, Bariatu (NIH/NIAID) [E]" initials="SB([" userId="S::smithba@nih.gov::bc384788-396e-486f-811c-60ca8e0c5b70" providerId="AD"/>
  <p188:author id="{69134E1E-8841-1859-82FC-488EB1937162}" name="Koleoso, Kayode (NIH) [C]" initials="KK([" userId="S::koleosooa@nih.gov::2d50cc8d-835b-4ac0-881d-fd5e81da1700" providerId="AD"/>
  <p188:author id="{C21DA72A-7763-6359-DCCB-E502BF49B265}" name="Campbell, Doreen (NIH/NIAID) [C]" initials="CD([" userId="S::campbelldob@nih.gov::1f9b9623-f479-42d2-b73f-4e8ea1b1024b" providerId="AD"/>
  <p188:author id="{7BF95231-0874-194B-A72C-3E0EE57045C5}" name="Danielle Dobecka" initials="DD" userId="S::danielle.dobecka@ppd.com::c8a91250-9927-4279-aa51-66e6edd11679" providerId="AD"/>
  <p188:author id="{BF0A9A41-AF40-A603-67FE-7D8F122674BE}" name="Steven Gordon" initials="SG" userId="S::steven.gordon@ppd.com::8c6309de-bfb3-4561-aa97-1871b6c43fc9" providerId="AD"/>
  <p188:author id="{53B86F44-DF0E-EE55-F186-B50A5A66EDD9}" name="Elizabeth Moore (WILM)" initials="EM(" userId="S::Elizabeth.Moore@ppd.com::0845b980-8f45-4f12-a829-2b6c3b9eb5e5" providerId="AD"/>
  <p188:author id="{6578AD63-DEF1-E1F7-5EF1-6BC09D2A27A0}" name="Danielle Dobecka" initials="DD" userId="S::Danielle.Dobecka@ppd.com::c8a91250-9927-4279-aa51-66e6edd11679" providerId="AD"/>
  <p188:author id="{0199A86F-1A68-BFFF-E95F-7543150189FD}" name="Harriete Guzman" initials="HG" userId="S::Harriete.Guzman@ppd.com::90388d69-8903-4094-ad0a-0d495649989d" providerId="AD"/>
  <p188:author id="{29C96FBE-1665-7E61-A2B0-3003D13F9CBA}" name="Shonda Santos" initials="SS" userId="S::Shonda.Santos@ppd.com::5eccff52-77c6-438d-99f9-3b7dd1f02a0b" providerId="AD"/>
  <p188:author id="{EEA8B0E6-3ADE-C0E8-3FCE-7C6C0584366F}" name="Steven Gordon" initials="SG" userId="S::Steven.Gordon@ppd.com::8c6309de-bfb3-4561-aa97-1871b6c43fc9" providerId="AD"/>
  <p188:author id="{19D4F5F7-9E95-5D6C-F08A-A42929233A03}" name="Johnson, Keisha (NIH/NIAID) [E]" initials="JK([" userId="S::easleykr@nih.gov::19aa99f6-44a8-4186-81db-ac39225bff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5FB3"/>
    <a:srgbClr val="BCD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6327" autoAdjust="0"/>
  </p:normalViewPr>
  <p:slideViewPr>
    <p:cSldViewPr snapToGrid="0">
      <p:cViewPr varScale="1">
        <p:scale>
          <a:sx n="123" d="100"/>
          <a:sy n="123" d="100"/>
        </p:scale>
        <p:origin x="1824" y="19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985C1D-71CD-40A7-90E6-2A509741901C}" type="datetimeFigureOut">
              <a:rPr lang="en-US" smtClean="0"/>
              <a:t>10/4/23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66FBB0C-A7D5-48D1-AD1E-99DDE6D158DA}" type="slidenum">
              <a:rPr lang="en-US" smtClean="0"/>
              <a:t>‹#›</a:t>
            </a:fld>
            <a:endParaRPr lang="en-US"/>
          </a:p>
        </p:txBody>
      </p:sp>
    </p:spTree>
    <p:extLst>
      <p:ext uri="{BB962C8B-B14F-4D97-AF65-F5344CB8AC3E}">
        <p14:creationId xmlns:p14="http://schemas.microsoft.com/office/powerpoint/2010/main" val="3348788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D1713-3CF6-4469-9746-34AB3FADFE84}" type="datetimeFigureOut">
              <a:rPr lang="en-US" smtClean="0"/>
              <a:pPr/>
              <a:t>10/4/23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8F494-0C48-417A-A877-0763ACB88C1A}" type="slidenum">
              <a:rPr lang="en-US" smtClean="0"/>
              <a:pPr/>
              <a:t>‹#›</a:t>
            </a:fld>
            <a:endParaRPr lang="en-US"/>
          </a:p>
        </p:txBody>
      </p:sp>
    </p:spTree>
    <p:extLst>
      <p:ext uri="{BB962C8B-B14F-4D97-AF65-F5344CB8AC3E}">
        <p14:creationId xmlns:p14="http://schemas.microsoft.com/office/powerpoint/2010/main" val="388508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a:t>
            </a:fld>
            <a:endParaRPr lang="en-US"/>
          </a:p>
        </p:txBody>
      </p:sp>
    </p:spTree>
    <p:extLst>
      <p:ext uri="{BB962C8B-B14F-4D97-AF65-F5344CB8AC3E}">
        <p14:creationId xmlns:p14="http://schemas.microsoft.com/office/powerpoint/2010/main" val="320719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#1: Sites will not be requested to upload documents already available through NCRMS (Site Hub or Protocol Registration).</a:t>
            </a:r>
          </a:p>
          <a:p>
            <a:endParaRPr lang="en-US" dirty="0"/>
          </a:p>
          <a:p>
            <a:r>
              <a:rPr lang="en-US" sz="1800" dirty="0">
                <a:effectLst/>
                <a:latin typeface="Segoe UI" panose="020B0502040204020203" pitchFamily="34" charset="0"/>
              </a:rPr>
              <a:t>Talking Point #2: Sites should reference the DMCs FAQs for use of RSR and the folders.</a:t>
            </a:r>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11</a:t>
            </a:fld>
            <a:endParaRPr lang="en-US"/>
          </a:p>
        </p:txBody>
      </p:sp>
    </p:spTree>
    <p:extLst>
      <p:ext uri="{BB962C8B-B14F-4D97-AF65-F5344CB8AC3E}">
        <p14:creationId xmlns:p14="http://schemas.microsoft.com/office/powerpoint/2010/main" val="408518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Talking Point #1: Sites should provide platform access at least ten business days or per site’s policies. Monitor should discuss with the site before the visit and understand the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Talking Point #2: Drug Accountability review will be completed using video/photo visual aids, if allowed per local regulation.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268F494-0C48-417A-A877-0763ACB88C1A}" type="slidenum">
              <a:rPr lang="en-US" smtClean="0"/>
              <a:pPr/>
              <a:t>12</a:t>
            </a:fld>
            <a:endParaRPr lang="en-US"/>
          </a:p>
        </p:txBody>
      </p:sp>
    </p:spTree>
    <p:extLst>
      <p:ext uri="{BB962C8B-B14F-4D97-AF65-F5344CB8AC3E}">
        <p14:creationId xmlns:p14="http://schemas.microsoft.com/office/powerpoint/2010/main" val="176112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Highlight that Medidata RSR is provided by the DMCs, available for use at no cost to the site, and is HIPAA and 21CFR Part 11.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Arial" panose="020B0604020202020204" pitchFamily="34" charset="0"/>
              </a:rPr>
              <a:t>Talking point: Electronic platforms that support remote SMVs may need to be approved at the site level (e.g., institutional IT requirements). </a:t>
            </a:r>
          </a:p>
          <a:p>
            <a:endParaRPr lang="en-US" dirty="0"/>
          </a:p>
        </p:txBody>
      </p:sp>
      <p:sp>
        <p:nvSpPr>
          <p:cNvPr id="4" name="Slide Number Placeholder 3"/>
          <p:cNvSpPr>
            <a:spLocks noGrp="1"/>
          </p:cNvSpPr>
          <p:nvPr>
            <p:ph type="sldNum" sz="quarter" idx="5"/>
          </p:nvPr>
        </p:nvSpPr>
        <p:spPr/>
        <p:txBody>
          <a:bodyPr/>
          <a:lstStyle/>
          <a:p>
            <a:fld id="{1888E039-6B69-426A-A086-6FB6930EA299}" type="slidenum">
              <a:rPr lang="en-US" smtClean="0"/>
              <a:t>14</a:t>
            </a:fld>
            <a:endParaRPr lang="en-US"/>
          </a:p>
        </p:txBody>
      </p:sp>
    </p:spTree>
    <p:extLst>
      <p:ext uri="{BB962C8B-B14F-4D97-AF65-F5344CB8AC3E}">
        <p14:creationId xmlns:p14="http://schemas.microsoft.com/office/powerpoint/2010/main" val="78677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Talking Point #1: Medidata RSR is available to all DAIDS sites and for all active protocols. Medidata RSR is the preferred platform to be used.</a:t>
            </a:r>
          </a:p>
          <a:p>
            <a:r>
              <a:rPr lang="en-US" dirty="0"/>
              <a:t>Medidata RSR is for remote SMVs</a:t>
            </a:r>
          </a:p>
          <a:p>
            <a:r>
              <a:rPr lang="en-US" dirty="0"/>
              <a:t>Talking Point #2: Updates are being made to Medidata RSR to allow for Regulatory Folder upload and review as well.</a:t>
            </a:r>
          </a:p>
          <a:p>
            <a:r>
              <a:rPr lang="en-US" dirty="0"/>
              <a:t>Talking Point #3: </a:t>
            </a:r>
            <a:r>
              <a:rPr lang="en-US" sz="1800" dirty="0">
                <a:effectLst/>
                <a:latin typeface="Segoe UI" panose="020B0502040204020203" pitchFamily="34" charset="0"/>
              </a:rPr>
              <a:t>Sites should reference the DMCs FAQs for use of RSR and the folders.</a:t>
            </a:r>
            <a:endParaRPr lang="en-US" dirty="0"/>
          </a:p>
        </p:txBody>
      </p:sp>
      <p:sp>
        <p:nvSpPr>
          <p:cNvPr id="4" name="Slide Number Placeholder 3"/>
          <p:cNvSpPr>
            <a:spLocks noGrp="1"/>
          </p:cNvSpPr>
          <p:nvPr>
            <p:ph type="sldNum" sz="quarter" idx="5"/>
          </p:nvPr>
        </p:nvSpPr>
        <p:spPr/>
        <p:txBody>
          <a:bodyPr/>
          <a:lstStyle/>
          <a:p>
            <a:fld id="{1888E039-6B69-426A-A086-6FB6930EA299}" type="slidenum">
              <a:rPr lang="en-US" smtClean="0"/>
              <a:t>15</a:t>
            </a:fld>
            <a:endParaRPr lang="en-US"/>
          </a:p>
        </p:txBody>
      </p:sp>
    </p:spTree>
    <p:extLst>
      <p:ext uri="{BB962C8B-B14F-4D97-AF65-F5344CB8AC3E}">
        <p14:creationId xmlns:p14="http://schemas.microsoft.com/office/powerpoint/2010/main" val="234543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ea typeface="Verdana" panose="020B0604030504040204" pitchFamily="34" charset="0"/>
                <a:cs typeface="Arial" panose="020B0604020202020204" pitchFamily="34" charset="0"/>
              </a:rPr>
              <a:t>Talking point: </a:t>
            </a:r>
            <a:r>
              <a:rPr lang="en-US" sz="1800">
                <a:effectLst/>
                <a:latin typeface="Segoe UI" panose="020B0502040204020203" pitchFamily="34" charset="0"/>
              </a:rPr>
              <a:t>The site should ask the monitor for any clarification if unsure of the site staff that needs to be available during the visit.</a:t>
            </a:r>
            <a:endParaRPr lang="en-US" sz="1200">
              <a:effectLst/>
              <a:latin typeface="Arial" panose="020B0604020202020204" pitchFamily="34" charset="0"/>
              <a:ea typeface="Times New Roman" panose="02020603050405020304" pitchFamily="18" charset="0"/>
              <a:cs typeface="Arial" panose="020B0604020202020204" pitchFamily="34" charset="0"/>
            </a:endParaRP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cs typeface="Arial" panose="020B0604020202020204" pitchFamily="34" charset="0"/>
              </a:rPr>
              <a:t>Collaborative communication between monitor and site throughout the preparation of the remote SMV.</a:t>
            </a:r>
          </a:p>
          <a:p>
            <a:pPr marL="171450" indent="-171450">
              <a:lnSpc>
                <a:spcPct val="120000"/>
              </a:lnSpc>
              <a:spcBef>
                <a:spcPts val="0"/>
              </a:spcBef>
              <a:buFont typeface="Arial" panose="020B0604020202020204" pitchFamily="34" charset="0"/>
              <a:buChar char="•"/>
            </a:pPr>
            <a:r>
              <a:rPr lang="en-US" sz="1200">
                <a:cs typeface="Arial" panose="020B0604020202020204" pitchFamily="34" charset="0"/>
              </a:rPr>
              <a:t>Prior to the visit, arrangements should be made for remote meetings that may be needed. These may include touch point meetings with regulatory, data management, and laboratory managers, and debriefing(s) with the </a:t>
            </a:r>
            <a:r>
              <a:rPr lang="en-US" sz="1200" err="1">
                <a:cs typeface="Arial" panose="020B0604020202020204" pitchFamily="34" charset="0"/>
              </a:rPr>
              <a:t>IoR</a:t>
            </a:r>
            <a:r>
              <a:rPr lang="en-US" sz="1200">
                <a:cs typeface="Arial" panose="020B0604020202020204" pitchFamily="34" charset="0"/>
              </a:rPr>
              <a:t>, pharmacy staff, and study coordinator.</a:t>
            </a:r>
          </a:p>
          <a:p>
            <a:pPr marL="171450" indent="-171450">
              <a:lnSpc>
                <a:spcPct val="120000"/>
              </a:lnSpc>
              <a:spcBef>
                <a:spcPts val="0"/>
              </a:spcBef>
              <a:buFont typeface="Arial" panose="020B0604020202020204" pitchFamily="34" charset="0"/>
              <a:buChar char="•"/>
            </a:pPr>
            <a:r>
              <a:rPr lang="en-US" sz="1200"/>
              <a:t>Confirm site’s preference on the frequency for communication of findings/missing documents during the remote visit.</a:t>
            </a:r>
          </a:p>
          <a:p>
            <a:pPr marL="171450" indent="-171450">
              <a:lnSpc>
                <a:spcPct val="120000"/>
              </a:lnSpc>
              <a:spcBef>
                <a:spcPts val="0"/>
              </a:spcBef>
              <a:buFont typeface="Arial" panose="020B0604020202020204" pitchFamily="34" charset="0"/>
              <a:buChar char="•"/>
            </a:pPr>
            <a:r>
              <a:rPr lang="en-US" sz="1200"/>
              <a:t>If access/training is not provided by the requested date, a follow-up email will be sent to the Clinical Research Site (CRS) Coordinator, Pharmacist of Record (</a:t>
            </a:r>
            <a:r>
              <a:rPr lang="en-US" sz="1200" err="1"/>
              <a:t>PoR</a:t>
            </a:r>
            <a:r>
              <a:rPr lang="en-US" sz="1200"/>
              <a:t>) and/or other applicable clinic and pharmacy staff. </a:t>
            </a:r>
          </a:p>
          <a:p>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16</a:t>
            </a:fld>
            <a:endParaRPr lang="en-US"/>
          </a:p>
        </p:txBody>
      </p:sp>
    </p:spTree>
    <p:extLst>
      <p:ext uri="{BB962C8B-B14F-4D97-AF65-F5344CB8AC3E}">
        <p14:creationId xmlns:p14="http://schemas.microsoft.com/office/powerpoint/2010/main" val="213957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Talking Point: Reminder: the site should QC all documents for completeness prior to upload. </a:t>
            </a:r>
          </a:p>
        </p:txBody>
      </p:sp>
      <p:sp>
        <p:nvSpPr>
          <p:cNvPr id="4" name="Slide Number Placeholder 3"/>
          <p:cNvSpPr>
            <a:spLocks noGrp="1"/>
          </p:cNvSpPr>
          <p:nvPr>
            <p:ph type="sldNum" sz="quarter" idx="5"/>
          </p:nvPr>
        </p:nvSpPr>
        <p:spPr/>
        <p:txBody>
          <a:bodyPr/>
          <a:lstStyle/>
          <a:p>
            <a:fld id="{1888E039-6B69-426A-A086-6FB6930EA299}" type="slidenum">
              <a:rPr lang="en-US" smtClean="0"/>
              <a:t>17</a:t>
            </a:fld>
            <a:endParaRPr lang="en-US"/>
          </a:p>
        </p:txBody>
      </p:sp>
    </p:spTree>
    <p:extLst>
      <p:ext uri="{BB962C8B-B14F-4D97-AF65-F5344CB8AC3E}">
        <p14:creationId xmlns:p14="http://schemas.microsoft.com/office/powerpoint/2010/main" val="3143748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Sites with approval questions can communicate with </a:t>
            </a:r>
            <a:r>
              <a:rPr lang="en-US" err="1"/>
              <a:t>POs.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 to an onsite site monitoring visit, preparation is key! </a:t>
            </a:r>
            <a:endParaRPr lang="en-US" sz="1200">
              <a:effectLst/>
              <a:latin typeface="Arial" panose="020B060402020202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Arial" panose="020B0604020202020204" pitchFamily="34" charset="0"/>
                <a:ea typeface="Verdana" panose="020B0604030504040204" pitchFamily="34" charset="0"/>
                <a:cs typeface="Arial" panose="020B0604020202020204" pitchFamily="34" charset="0"/>
              </a:rPr>
              <a:t>Electronic platforms that will be used to support the remote SMV must be approved for access at the site level. Institutional review/approvals and/or IRB/EC acknowledgement/approval may be required and should be in place prior to the remote ISMV because without source data verification, a monitoring backlog will be created. The electronic platform must also follow the CRS’s own SOPs (for electronic systems use/access).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a:effectLst/>
                <a:latin typeface="Arial" panose="020B0604020202020204" pitchFamily="34" charset="0"/>
                <a:ea typeface="Verdana" panose="020B0604030504040204" pitchFamily="34" charset="0"/>
                <a:cs typeface="Arial" panose="020B0604020202020204" pitchFamily="34" charset="0"/>
              </a:rPr>
              <a:t>C</a:t>
            </a:r>
            <a:r>
              <a:rPr lang="en-US" sz="1200" spc="5">
                <a:effectLst/>
                <a:latin typeface="Arial" panose="020B0604020202020204" pitchFamily="34" charset="0"/>
                <a:ea typeface="Verdana" panose="020B0604030504040204" pitchFamily="34" charset="0"/>
                <a:cs typeface="Arial" panose="020B0604020202020204" pitchFamily="34" charset="0"/>
              </a:rPr>
              <a:t>o</a:t>
            </a:r>
            <a:r>
              <a:rPr lang="en-US" sz="1200">
                <a:effectLst/>
                <a:latin typeface="Arial" panose="020B0604020202020204" pitchFamily="34" charset="0"/>
                <a:ea typeface="Verdana" panose="020B0604030504040204" pitchFamily="34" charset="0"/>
                <a:cs typeface="Arial" panose="020B0604020202020204" pitchFamily="34" charset="0"/>
              </a:rPr>
              <a:t>mm</a:t>
            </a:r>
            <a:r>
              <a:rPr lang="en-US" sz="1200" spc="-5">
                <a:effectLst/>
                <a:latin typeface="Arial" panose="020B0604020202020204" pitchFamily="34" charset="0"/>
                <a:ea typeface="Verdana" panose="020B0604030504040204" pitchFamily="34" charset="0"/>
                <a:cs typeface="Arial" panose="020B0604020202020204" pitchFamily="34" charset="0"/>
              </a:rPr>
              <a:t>un</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spc="-5">
                <a:effectLst/>
                <a:latin typeface="Arial" panose="020B0604020202020204" pitchFamily="34" charset="0"/>
                <a:ea typeface="Verdana" panose="020B0604030504040204" pitchFamily="34" charset="0"/>
                <a:cs typeface="Arial" panose="020B0604020202020204" pitchFamily="34" charset="0"/>
              </a:rPr>
              <a:t>c</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ti</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a:effectLst/>
                <a:latin typeface="Arial" panose="020B0604020202020204" pitchFamily="34" charset="0"/>
                <a:ea typeface="Verdana" panose="020B0604030504040204" pitchFamily="34" charset="0"/>
                <a:cs typeface="Arial" panose="020B0604020202020204" pitchFamily="34" charset="0"/>
              </a:rPr>
              <a:t>g</a:t>
            </a:r>
            <a:r>
              <a:rPr lang="en-US" sz="1200" spc="5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spc="-5">
                <a:effectLst/>
                <a:latin typeface="Arial" panose="020B0604020202020204" pitchFamily="34" charset="0"/>
                <a:ea typeface="Verdana" panose="020B0604030504040204" pitchFamily="34" charset="0"/>
                <a:cs typeface="Arial" panose="020B0604020202020204" pitchFamily="34" charset="0"/>
              </a:rPr>
              <a:t>h</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PVL</a:t>
            </a:r>
            <a:r>
              <a:rPr lang="en-US" sz="1200" spc="105">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p</a:t>
            </a:r>
            <a:r>
              <a:rPr lang="en-US" sz="1200" spc="5">
                <a:effectLst/>
                <a:latin typeface="Arial" panose="020B0604020202020204" pitchFamily="34" charset="0"/>
                <a:ea typeface="Verdana" panose="020B0604030504040204" pitchFamily="34" charset="0"/>
                <a:cs typeface="Arial" panose="020B0604020202020204" pitchFamily="34" charset="0"/>
              </a:rPr>
              <a:t>l</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a:effectLst/>
                <a:latin typeface="Arial" panose="020B0604020202020204" pitchFamily="34" charset="0"/>
                <a:ea typeface="Verdana" panose="020B0604030504040204" pitchFamily="34" charset="0"/>
                <a:cs typeface="Arial" panose="020B0604020202020204" pitchFamily="34" charset="0"/>
              </a:rPr>
              <a:t>s</a:t>
            </a:r>
            <a:r>
              <a:rPr lang="en-US" sz="1200" spc="115">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a:effectLst/>
                <a:latin typeface="Arial" panose="020B0604020202020204" pitchFamily="34" charset="0"/>
                <a:ea typeface="Verdana" panose="020B0604030504040204" pitchFamily="34" charset="0"/>
                <a:cs typeface="Arial" panose="020B0604020202020204" pitchFamily="34" charset="0"/>
              </a:rPr>
              <a:t>d</a:t>
            </a:r>
            <a:r>
              <a:rPr lang="en-US" sz="1200" spc="125">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m</a:t>
            </a:r>
            <a:r>
              <a:rPr lang="en-US" sz="1200" spc="5">
                <a:effectLst/>
                <a:latin typeface="Arial" panose="020B0604020202020204" pitchFamily="34" charset="0"/>
                <a:ea typeface="Verdana" panose="020B0604030504040204" pitchFamily="34" charset="0"/>
                <a:cs typeface="Arial" panose="020B0604020202020204" pitchFamily="34" charset="0"/>
              </a:rPr>
              <a:t>o</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spc="5">
                <a:effectLst/>
                <a:latin typeface="Arial" panose="020B0604020202020204" pitchFamily="34" charset="0"/>
                <a:ea typeface="Verdana" panose="020B0604030504040204" pitchFamily="34" charset="0"/>
                <a:cs typeface="Arial" panose="020B0604020202020204" pitchFamily="34" charset="0"/>
              </a:rPr>
              <a:t>ito</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a:effectLst/>
                <a:latin typeface="Arial" panose="020B0604020202020204" pitchFamily="34" charset="0"/>
                <a:ea typeface="Verdana" panose="020B0604030504040204" pitchFamily="34" charset="0"/>
                <a:cs typeface="Arial" panose="020B0604020202020204" pitchFamily="34" charset="0"/>
              </a:rPr>
              <a:t>g</a:t>
            </a:r>
            <a:r>
              <a:rPr lang="en-US" sz="1200" spc="6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d</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spc="-5">
                <a:effectLst/>
                <a:latin typeface="Arial" panose="020B0604020202020204" pitchFamily="34" charset="0"/>
                <a:ea typeface="Verdana" panose="020B0604030504040204" pitchFamily="34" charset="0"/>
                <a:cs typeface="Arial" panose="020B0604020202020204" pitchFamily="34" charset="0"/>
              </a:rPr>
              <a:t>e</a:t>
            </a:r>
            <a:r>
              <a:rPr lang="en-US" sz="1200">
                <a:effectLst/>
                <a:latin typeface="Arial" panose="020B0604020202020204" pitchFamily="34" charset="0"/>
                <a:ea typeface="Verdana" panose="020B0604030504040204" pitchFamily="34" charset="0"/>
                <a:cs typeface="Arial" panose="020B0604020202020204" pitchFamily="34" charset="0"/>
              </a:rPr>
              <a:t>s</a:t>
            </a:r>
            <a:r>
              <a:rPr lang="en-US" sz="1200" spc="105">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a:effectLst/>
                <a:latin typeface="Arial" panose="020B0604020202020204" pitchFamily="34" charset="0"/>
                <a:ea typeface="Verdana" panose="020B0604030504040204" pitchFamily="34" charset="0"/>
                <a:cs typeface="Arial" panose="020B0604020202020204" pitchFamily="34" charset="0"/>
              </a:rPr>
              <a:t>o</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CRS</a:t>
            </a:r>
            <a:r>
              <a:rPr lang="en-US" sz="1200" spc="10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s</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a:effectLst/>
                <a:latin typeface="Arial" panose="020B0604020202020204" pitchFamily="34" charset="0"/>
                <a:ea typeface="Verdana" panose="020B0604030504040204" pitchFamily="34" charset="0"/>
                <a:cs typeface="Arial" panose="020B0604020202020204" pitchFamily="34" charset="0"/>
              </a:rPr>
              <a:t>aff including Pharmacy and Laboratory, and Regulatory team. </a:t>
            </a:r>
            <a:r>
              <a:rPr lang="en-US" sz="1200">
                <a:latin typeface="Arial" panose="020B0604020202020204" pitchFamily="34" charset="0"/>
                <a:ea typeface="Verdana" panose="020B0604030504040204" pitchFamily="34" charset="0"/>
                <a:cs typeface="Arial" panose="020B0604020202020204" pitchFamily="34" charset="0"/>
              </a:rPr>
              <a:t>Ensuring the site staff are available during these dates to answer questions/ meet with the monitor.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effectLst/>
                <a:latin typeface="Arial" panose="020B0604020202020204" pitchFamily="34" charset="0"/>
                <a:ea typeface="Verdana" panose="020B0604030504040204" pitchFamily="34" charset="0"/>
                <a:cs typeface="Arial" panose="020B0604020202020204" pitchFamily="34" charset="0"/>
              </a:rPr>
              <a:t>Review of follow-up issues from the previous visits.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pc="-5">
                <a:effectLst/>
                <a:latin typeface="Arial" panose="020B0604020202020204" pitchFamily="34" charset="0"/>
                <a:ea typeface="Verdana" panose="020B0604030504040204" pitchFamily="34" charset="0"/>
                <a:cs typeface="Arial" panose="020B0604020202020204" pitchFamily="34" charset="0"/>
              </a:rPr>
              <a:t>Ensu</a:t>
            </a:r>
            <a:r>
              <a:rPr lang="en-US" sz="1200">
                <a:effectLst/>
                <a:latin typeface="Arial" panose="020B0604020202020204" pitchFamily="34" charset="0"/>
                <a:ea typeface="Verdana" panose="020B0604030504040204" pitchFamily="34" charset="0"/>
                <a:cs typeface="Arial" panose="020B0604020202020204" pitchFamily="34" charset="0"/>
              </a:rPr>
              <a:t>ring</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s</a:t>
            </a:r>
            <a:r>
              <a:rPr lang="en-US" sz="1200" spc="5">
                <a:effectLst/>
                <a:latin typeface="Arial" panose="020B0604020202020204" pitchFamily="34" charset="0"/>
                <a:ea typeface="Verdana" panose="020B0604030504040204" pitchFamily="34" charset="0"/>
                <a:cs typeface="Arial" panose="020B0604020202020204" pitchFamily="34" charset="0"/>
              </a:rPr>
              <a:t>it</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10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a:effectLst/>
                <a:latin typeface="Arial" panose="020B0604020202020204" pitchFamily="34" charset="0"/>
                <a:ea typeface="Verdana" panose="020B0604030504040204" pitchFamily="34" charset="0"/>
                <a:cs typeface="Arial" panose="020B0604020202020204" pitchFamily="34" charset="0"/>
              </a:rPr>
              <a:t>s</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p</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ep</a:t>
            </a:r>
            <a:r>
              <a:rPr lang="en-US" sz="1200">
                <a:effectLst/>
                <a:latin typeface="Arial" panose="020B0604020202020204" pitchFamily="34" charset="0"/>
                <a:ea typeface="Verdana" panose="020B0604030504040204" pitchFamily="34" charset="0"/>
                <a:cs typeface="Arial" panose="020B0604020202020204" pitchFamily="34" charset="0"/>
              </a:rPr>
              <a:t>ar</a:t>
            </a:r>
            <a:r>
              <a:rPr lang="en-US" sz="1200" spc="-5">
                <a:effectLst/>
                <a:latin typeface="Arial" panose="020B0604020202020204" pitchFamily="34" charset="0"/>
                <a:ea typeface="Verdana" panose="020B0604030504040204" pitchFamily="34" charset="0"/>
                <a:cs typeface="Arial" panose="020B0604020202020204" pitchFamily="34" charset="0"/>
              </a:rPr>
              <a:t>ed</a:t>
            </a:r>
            <a:r>
              <a:rPr lang="en-US" sz="1200">
                <a:effectLst/>
                <a:latin typeface="Arial" panose="020B0604020202020204" pitchFamily="34" charset="0"/>
                <a:ea typeface="Verdana" panose="020B0604030504040204" pitchFamily="34" charset="0"/>
                <a:cs typeface="Arial" panose="020B0604020202020204" pitchFamily="34" charset="0"/>
              </a:rPr>
              <a:t>,</a:t>
            </a:r>
            <a:r>
              <a:rPr lang="en-US" sz="1200" spc="110">
                <a:effectLst/>
                <a:latin typeface="Arial" panose="020B0604020202020204" pitchFamily="34" charset="0"/>
                <a:ea typeface="Times New Roman" panose="02020603050405020304" pitchFamily="18" charset="0"/>
                <a:cs typeface="Arial" panose="020B0604020202020204" pitchFamily="34" charset="0"/>
              </a:rPr>
              <a:t> </a:t>
            </a:r>
            <a:r>
              <a:rPr lang="en-US" sz="1200" spc="-10">
                <a:effectLst/>
                <a:latin typeface="Arial" panose="020B0604020202020204" pitchFamily="34" charset="0"/>
                <a:ea typeface="Verdana" panose="020B0604030504040204" pitchFamily="34" charset="0"/>
                <a:cs typeface="Arial" panose="020B0604020202020204" pitchFamily="34" charset="0"/>
              </a:rPr>
              <a:t>v</a:t>
            </a:r>
            <a:r>
              <a:rPr lang="en-US" sz="1200" spc="-5">
                <a:effectLst/>
                <a:latin typeface="Arial" panose="020B0604020202020204" pitchFamily="34" charset="0"/>
                <a:ea typeface="Verdana" panose="020B0604030504040204" pitchFamily="34" charset="0"/>
                <a:cs typeface="Arial" panose="020B0604020202020204" pitchFamily="34" charset="0"/>
              </a:rPr>
              <a:t>e</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spc="-10">
                <a:effectLst/>
                <a:latin typeface="Arial" panose="020B0604020202020204" pitchFamily="34" charset="0"/>
                <a:ea typeface="Verdana" panose="020B0604030504040204" pitchFamily="34" charset="0"/>
                <a:cs typeface="Arial" panose="020B0604020202020204" pitchFamily="34" charset="0"/>
              </a:rPr>
              <a:t>f</a:t>
            </a:r>
            <a:r>
              <a:rPr lang="en-US" sz="1200">
                <a:effectLst/>
                <a:latin typeface="Arial" panose="020B0604020202020204" pitchFamily="34" charset="0"/>
                <a:ea typeface="Verdana" panose="020B0604030504040204" pitchFamily="34" charset="0"/>
                <a:cs typeface="Arial" panose="020B0604020202020204" pitchFamily="34" charset="0"/>
              </a:rPr>
              <a:t>y</a:t>
            </a:r>
            <a:r>
              <a:rPr lang="en-US" sz="1200" spc="11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p</a:t>
            </a:r>
            <a:r>
              <a:rPr lang="en-US" sz="1200">
                <a:effectLst/>
                <a:latin typeface="Arial" panose="020B0604020202020204" pitchFamily="34" charset="0"/>
                <a:ea typeface="Verdana" panose="020B0604030504040204" pitchFamily="34" charset="0"/>
                <a:cs typeface="Arial" panose="020B0604020202020204" pitchFamily="34" charset="0"/>
              </a:rPr>
              <a:t>ar</a:t>
            </a:r>
            <a:r>
              <a:rPr lang="en-US" sz="1200" spc="5">
                <a:effectLst/>
                <a:latin typeface="Arial" panose="020B0604020202020204" pitchFamily="34" charset="0"/>
                <a:ea typeface="Verdana" panose="020B0604030504040204" pitchFamily="34" charset="0"/>
                <a:cs typeface="Arial" panose="020B0604020202020204" pitchFamily="34" charset="0"/>
              </a:rPr>
              <a:t>ti</a:t>
            </a:r>
            <a:r>
              <a:rPr lang="en-US" sz="1200" spc="-5">
                <a:effectLst/>
                <a:latin typeface="Arial" panose="020B0604020202020204" pitchFamily="34" charset="0"/>
                <a:ea typeface="Verdana" panose="020B0604030504040204" pitchFamily="34" charset="0"/>
                <a:cs typeface="Arial" panose="020B0604020202020204" pitchFamily="34" charset="0"/>
              </a:rPr>
              <a:t>c</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spc="-5">
                <a:effectLst/>
                <a:latin typeface="Arial" panose="020B0604020202020204" pitchFamily="34" charset="0"/>
                <a:ea typeface="Verdana" panose="020B0604030504040204" pitchFamily="34" charset="0"/>
                <a:cs typeface="Arial" panose="020B0604020202020204" pitchFamily="34" charset="0"/>
              </a:rPr>
              <a:t>p</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spc="-5">
                <a:effectLst/>
                <a:latin typeface="Arial" panose="020B0604020202020204" pitchFamily="34" charset="0"/>
                <a:ea typeface="Verdana" panose="020B0604030504040204" pitchFamily="34" charset="0"/>
                <a:cs typeface="Arial" panose="020B0604020202020204" pitchFamily="34" charset="0"/>
              </a:rPr>
              <a:t>s</a:t>
            </a:r>
            <a:r>
              <a:rPr lang="en-US" sz="1200">
                <a:effectLst/>
                <a:latin typeface="Arial" panose="020B0604020202020204" pitchFamily="34" charset="0"/>
                <a:ea typeface="Verdana" panose="020B0604030504040204" pitchFamily="34" charset="0"/>
                <a:cs typeface="Arial" panose="020B0604020202020204" pitchFamily="34" charset="0"/>
              </a:rPr>
              <a:t>’</a:t>
            </a:r>
            <a:r>
              <a:rPr lang="en-US" sz="1200" spc="85">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ese</a:t>
            </a:r>
            <a:r>
              <a:rPr lang="en-US" sz="1200">
                <a:effectLst/>
                <a:latin typeface="Arial" panose="020B0604020202020204" pitchFamily="34" charset="0"/>
                <a:ea typeface="Verdana" panose="020B0604030504040204" pitchFamily="34" charset="0"/>
                <a:cs typeface="Arial" panose="020B0604020202020204" pitchFamily="34" charset="0"/>
              </a:rPr>
              <a:t>ar</a:t>
            </a:r>
            <a:r>
              <a:rPr lang="en-US" sz="1200" spc="-5">
                <a:effectLst/>
                <a:latin typeface="Arial" panose="020B0604020202020204" pitchFamily="34" charset="0"/>
                <a:ea typeface="Verdana" panose="020B0604030504040204" pitchFamily="34" charset="0"/>
                <a:cs typeface="Arial" panose="020B0604020202020204" pitchFamily="34" charset="0"/>
              </a:rPr>
              <a:t>c</a:t>
            </a:r>
            <a:r>
              <a:rPr lang="en-US" sz="1200">
                <a:effectLst/>
                <a:latin typeface="Arial" panose="020B0604020202020204" pitchFamily="34" charset="0"/>
                <a:ea typeface="Verdana" panose="020B0604030504040204" pitchFamily="34" charset="0"/>
                <a:cs typeface="Arial" panose="020B0604020202020204" pitchFamily="34" charset="0"/>
              </a:rPr>
              <a:t>h</a:t>
            </a:r>
            <a:r>
              <a:rPr lang="en-US" sz="1200" spc="95">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ec</a:t>
            </a:r>
            <a:r>
              <a:rPr lang="en-US" sz="1200" spc="5">
                <a:effectLst/>
                <a:latin typeface="Arial" panose="020B0604020202020204" pitchFamily="34" charset="0"/>
                <a:ea typeface="Verdana" panose="020B0604030504040204" pitchFamily="34" charset="0"/>
                <a:cs typeface="Arial" panose="020B0604020202020204" pitchFamily="34" charset="0"/>
              </a:rPr>
              <a:t>o</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d</a:t>
            </a:r>
            <a:r>
              <a:rPr lang="en-US" sz="1200">
                <a:effectLst/>
                <a:latin typeface="Arial" panose="020B0604020202020204" pitchFamily="34" charset="0"/>
                <a:ea typeface="Verdana" panose="020B0604030504040204" pitchFamily="34" charset="0"/>
                <a:cs typeface="Arial" panose="020B0604020202020204" pitchFamily="34" charset="0"/>
              </a:rPr>
              <a:t>s</a:t>
            </a:r>
            <a:r>
              <a:rPr lang="en-US" sz="1200" spc="100">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a:effectLst/>
                <a:latin typeface="Arial" panose="020B0604020202020204" pitchFamily="34" charset="0"/>
                <a:ea typeface="Verdana" panose="020B0604030504040204" pitchFamily="34" charset="0"/>
                <a:cs typeface="Arial" panose="020B0604020202020204" pitchFamily="34" charset="0"/>
              </a:rPr>
              <a:t>d</a:t>
            </a:r>
            <a:r>
              <a:rPr lang="en-US" sz="120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spc="-15">
                <a:effectLst/>
                <a:latin typeface="Arial" panose="020B0604020202020204" pitchFamily="34" charset="0"/>
                <a:ea typeface="Verdana" panose="020B0604030504040204" pitchFamily="34" charset="0"/>
                <a:cs typeface="Arial" panose="020B0604020202020204" pitchFamily="34" charset="0"/>
              </a:rPr>
              <a:t>n</a:t>
            </a:r>
            <a:r>
              <a:rPr lang="en-US" sz="1200" spc="-10">
                <a:effectLst/>
                <a:latin typeface="Arial" panose="020B0604020202020204" pitchFamily="34" charset="0"/>
                <a:ea typeface="Verdana" panose="020B0604030504040204" pitchFamily="34" charset="0"/>
                <a:cs typeface="Arial" panose="020B0604020202020204" pitchFamily="34" charset="0"/>
              </a:rPr>
              <a:t>v</a:t>
            </a:r>
            <a:r>
              <a:rPr lang="en-US" sz="1200" spc="-5">
                <a:effectLst/>
                <a:latin typeface="Arial" panose="020B0604020202020204" pitchFamily="34" charset="0"/>
                <a:ea typeface="Verdana" panose="020B0604030504040204" pitchFamily="34" charset="0"/>
                <a:cs typeface="Arial" panose="020B0604020202020204" pitchFamily="34" charset="0"/>
              </a:rPr>
              <a:t>es</a:t>
            </a:r>
            <a:r>
              <a:rPr lang="en-US" sz="1200" spc="5">
                <a:effectLst/>
                <a:latin typeface="Arial" panose="020B0604020202020204" pitchFamily="34" charset="0"/>
                <a:ea typeface="Verdana" panose="020B0604030504040204" pitchFamily="34" charset="0"/>
                <a:cs typeface="Arial" panose="020B0604020202020204" pitchFamily="34" charset="0"/>
              </a:rPr>
              <a:t>ti</a:t>
            </a:r>
            <a:r>
              <a:rPr lang="en-US" sz="1200" spc="-5">
                <a:effectLst/>
                <a:latin typeface="Arial" panose="020B0604020202020204" pitchFamily="34" charset="0"/>
                <a:ea typeface="Verdana" panose="020B0604030504040204" pitchFamily="34" charset="0"/>
                <a:cs typeface="Arial" panose="020B0604020202020204" pitchFamily="34" charset="0"/>
              </a:rPr>
              <a:t>g</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to</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0">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S</a:t>
            </a:r>
            <a:r>
              <a:rPr lang="en-US" sz="1200" spc="5">
                <a:effectLst/>
                <a:latin typeface="Arial" panose="020B0604020202020204" pitchFamily="34" charset="0"/>
                <a:ea typeface="Verdana" panose="020B0604030504040204" pitchFamily="34" charset="0"/>
                <a:cs typeface="Arial" panose="020B0604020202020204" pitchFamily="34" charset="0"/>
              </a:rPr>
              <a:t>it</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100">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F</a:t>
            </a:r>
            <a:r>
              <a:rPr lang="en-US" sz="1200" spc="5">
                <a:effectLst/>
                <a:latin typeface="Arial" panose="020B0604020202020204" pitchFamily="34" charset="0"/>
                <a:ea typeface="Verdana" panose="020B0604030504040204" pitchFamily="34" charset="0"/>
                <a:cs typeface="Arial" panose="020B0604020202020204" pitchFamily="34" charset="0"/>
              </a:rPr>
              <a:t>il</a:t>
            </a:r>
            <a:r>
              <a:rPr lang="en-US" sz="1200" spc="-5">
                <a:effectLst/>
                <a:latin typeface="Arial" panose="020B0604020202020204" pitchFamily="34" charset="0"/>
                <a:ea typeface="Verdana" panose="020B0604030504040204" pitchFamily="34" charset="0"/>
                <a:cs typeface="Arial" panose="020B0604020202020204" pitchFamily="34" charset="0"/>
              </a:rPr>
              <a:t>e</a:t>
            </a:r>
            <a:r>
              <a:rPr lang="en-US" sz="1200">
                <a:effectLst/>
                <a:latin typeface="Arial" panose="020B0604020202020204" pitchFamily="34" charset="0"/>
                <a:ea typeface="Verdana" panose="020B0604030504040204" pitchFamily="34" charset="0"/>
                <a:cs typeface="Arial" panose="020B0604020202020204" pitchFamily="34" charset="0"/>
              </a:rPr>
              <a:t>s</a:t>
            </a:r>
            <a:r>
              <a:rPr lang="en-US" sz="1200" spc="100">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are</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spc="-10">
                <a:effectLst/>
                <a:latin typeface="Arial" panose="020B0604020202020204" pitchFamily="34" charset="0"/>
                <a:ea typeface="Verdana" panose="020B0604030504040204" pitchFamily="34" charset="0"/>
                <a:cs typeface="Arial" panose="020B0604020202020204" pitchFamily="34" charset="0"/>
              </a:rPr>
              <a:t>a</a:t>
            </a:r>
            <a:r>
              <a:rPr lang="en-US" sz="1200" spc="-25">
                <a:effectLst/>
                <a:latin typeface="Arial" panose="020B0604020202020204" pitchFamily="34" charset="0"/>
                <a:ea typeface="Verdana" panose="020B0604030504040204" pitchFamily="34" charset="0"/>
                <a:cs typeface="Arial" panose="020B0604020202020204" pitchFamily="34" charset="0"/>
              </a:rPr>
              <a:t>v</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il</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b</a:t>
            </a:r>
            <a:r>
              <a:rPr lang="en-US" sz="1200" spc="5">
                <a:effectLst/>
                <a:latin typeface="Arial" panose="020B0604020202020204" pitchFamily="34" charset="0"/>
                <a:ea typeface="Verdana" panose="020B0604030504040204" pitchFamily="34" charset="0"/>
                <a:cs typeface="Arial" panose="020B0604020202020204" pitchFamily="34" charset="0"/>
              </a:rPr>
              <a:t>l</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65">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n</a:t>
            </a:r>
            <a:r>
              <a:rPr lang="en-US" sz="1200">
                <a:effectLst/>
                <a:latin typeface="Arial" panose="020B0604020202020204" pitchFamily="34" charset="0"/>
                <a:ea typeface="Verdana" panose="020B0604030504040204" pitchFamily="34" charset="0"/>
                <a:cs typeface="Arial" panose="020B0604020202020204" pitchFamily="34" charset="0"/>
              </a:rPr>
              <a:t>d</a:t>
            </a:r>
            <a:r>
              <a:rPr lang="en-US" sz="1200" spc="125">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c</a:t>
            </a:r>
            <a:r>
              <a:rPr lang="en-US" sz="1200" spc="5">
                <a:effectLst/>
                <a:latin typeface="Arial" panose="020B0604020202020204" pitchFamily="34" charset="0"/>
                <a:ea typeface="Verdana" panose="020B0604030504040204" pitchFamily="34" charset="0"/>
                <a:cs typeface="Arial" panose="020B0604020202020204" pitchFamily="34" charset="0"/>
              </a:rPr>
              <a:t>o</a:t>
            </a:r>
            <a:r>
              <a:rPr lang="en-US" sz="1200">
                <a:effectLst/>
                <a:latin typeface="Arial" panose="020B0604020202020204" pitchFamily="34" charset="0"/>
                <a:ea typeface="Verdana" panose="020B0604030504040204" pitchFamily="34" charset="0"/>
                <a:cs typeface="Arial" panose="020B0604020202020204" pitchFamily="34" charset="0"/>
              </a:rPr>
              <a:t>m</a:t>
            </a:r>
            <a:r>
              <a:rPr lang="en-US" sz="1200" spc="-5">
                <a:effectLst/>
                <a:latin typeface="Arial" panose="020B0604020202020204" pitchFamily="34" charset="0"/>
                <a:ea typeface="Verdana" panose="020B0604030504040204" pitchFamily="34" charset="0"/>
                <a:cs typeface="Arial" panose="020B0604020202020204" pitchFamily="34" charset="0"/>
              </a:rPr>
              <a:t>p</a:t>
            </a:r>
            <a:r>
              <a:rPr lang="en-US" sz="1200" spc="5">
                <a:effectLst/>
                <a:latin typeface="Arial" panose="020B0604020202020204" pitchFamily="34" charset="0"/>
                <a:ea typeface="Verdana" panose="020B0604030504040204" pitchFamily="34" charset="0"/>
                <a:cs typeface="Arial" panose="020B0604020202020204" pitchFamily="34" charset="0"/>
              </a:rPr>
              <a:t>l</a:t>
            </a:r>
            <a:r>
              <a:rPr lang="en-US" sz="1200" spc="-5">
                <a:effectLst/>
                <a:latin typeface="Arial" panose="020B0604020202020204" pitchFamily="34" charset="0"/>
                <a:ea typeface="Verdana" panose="020B0604030504040204" pitchFamily="34" charset="0"/>
                <a:cs typeface="Arial" panose="020B0604020202020204" pitchFamily="34" charset="0"/>
              </a:rPr>
              <a:t>e</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65">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p</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5">
                <a:effectLst/>
                <a:latin typeface="Arial" panose="020B0604020202020204" pitchFamily="34" charset="0"/>
                <a:ea typeface="Verdana" panose="020B0604030504040204" pitchFamily="34" charset="0"/>
                <a:cs typeface="Arial" panose="020B0604020202020204" pitchFamily="34" charset="0"/>
              </a:rPr>
              <a:t>io</a:t>
            </a:r>
            <a:r>
              <a:rPr lang="en-US" sz="1200">
                <a:effectLst/>
                <a:latin typeface="Arial" panose="020B0604020202020204" pitchFamily="34" charset="0"/>
                <a:ea typeface="Verdana" panose="020B0604030504040204" pitchFamily="34" charset="0"/>
                <a:cs typeface="Arial" panose="020B0604020202020204" pitchFamily="34" charset="0"/>
              </a:rPr>
              <a:t>r</a:t>
            </a:r>
            <a:r>
              <a:rPr lang="en-US" sz="1200" spc="10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a:effectLst/>
                <a:latin typeface="Arial" panose="020B0604020202020204" pitchFamily="34" charset="0"/>
                <a:ea typeface="Verdana" panose="020B0604030504040204" pitchFamily="34" charset="0"/>
                <a:cs typeface="Arial" panose="020B0604020202020204" pitchFamily="34" charset="0"/>
              </a:rPr>
              <a:t>o</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spc="-5">
                <a:effectLst/>
                <a:latin typeface="Arial" panose="020B0604020202020204" pitchFamily="34" charset="0"/>
                <a:ea typeface="Verdana" panose="020B0604030504040204" pitchFamily="34" charset="0"/>
                <a:cs typeface="Arial" panose="020B0604020202020204" pitchFamily="34" charset="0"/>
              </a:rPr>
              <a:t>h</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s</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a:effectLst/>
                <a:latin typeface="Arial" panose="020B0604020202020204" pitchFamily="34" charset="0"/>
                <a:ea typeface="Verdana" panose="020B0604030504040204" pitchFamily="34" charset="0"/>
                <a:cs typeface="Arial" panose="020B0604020202020204" pitchFamily="34" charset="0"/>
              </a:rPr>
              <a:t>art</a:t>
            </a:r>
            <a:r>
              <a:rPr lang="en-US" sz="120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d</a:t>
            </a:r>
            <a:r>
              <a:rPr lang="en-US" sz="1200">
                <a:effectLst/>
                <a:latin typeface="Arial" panose="020B0604020202020204" pitchFamily="34" charset="0"/>
                <a:ea typeface="Verdana" panose="020B0604030504040204" pitchFamily="34" charset="0"/>
                <a:cs typeface="Arial" panose="020B0604020202020204" pitchFamily="34" charset="0"/>
              </a:rPr>
              <a:t>a</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110">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o</a:t>
            </a:r>
            <a:r>
              <a:rPr lang="en-US" sz="1200">
                <a:effectLst/>
                <a:latin typeface="Arial" panose="020B0604020202020204" pitchFamily="34" charset="0"/>
                <a:ea typeface="Verdana" panose="020B0604030504040204" pitchFamily="34" charset="0"/>
                <a:cs typeface="Arial" panose="020B0604020202020204" pitchFamily="34" charset="0"/>
              </a:rPr>
              <a:t>f</a:t>
            </a:r>
            <a:r>
              <a:rPr lang="en-US" sz="1200" spc="115">
                <a:effectLst/>
                <a:latin typeface="Arial" panose="020B0604020202020204" pitchFamily="34" charset="0"/>
                <a:ea typeface="Times New Roman" panose="02020603050405020304" pitchFamily="18" charset="0"/>
                <a:cs typeface="Arial" panose="020B0604020202020204" pitchFamily="34" charset="0"/>
              </a:rPr>
              <a:t> </a:t>
            </a:r>
            <a:r>
              <a:rPr lang="en-US" sz="1200" spc="5">
                <a:effectLst/>
                <a:latin typeface="Arial" panose="020B0604020202020204" pitchFamily="34" charset="0"/>
                <a:ea typeface="Verdana" panose="020B0604030504040204" pitchFamily="34" charset="0"/>
                <a:cs typeface="Arial" panose="020B0604020202020204" pitchFamily="34" charset="0"/>
              </a:rPr>
              <a:t>t</a:t>
            </a:r>
            <a:r>
              <a:rPr lang="en-US" sz="1200" spc="-5">
                <a:effectLst/>
                <a:latin typeface="Arial" panose="020B0604020202020204" pitchFamily="34" charset="0"/>
                <a:ea typeface="Verdana" panose="020B0604030504040204" pitchFamily="34" charset="0"/>
                <a:cs typeface="Arial" panose="020B0604020202020204" pitchFamily="34" charset="0"/>
              </a:rPr>
              <a:t>h</a:t>
            </a:r>
            <a:r>
              <a:rPr lang="en-US" sz="1200">
                <a:effectLst/>
                <a:latin typeface="Arial" panose="020B0604020202020204" pitchFamily="34" charset="0"/>
                <a:ea typeface="Verdana" panose="020B0604030504040204" pitchFamily="34" charset="0"/>
                <a:cs typeface="Arial" panose="020B0604020202020204" pitchFamily="34" charset="0"/>
              </a:rPr>
              <a:t>e</a:t>
            </a:r>
            <a:r>
              <a:rPr lang="en-US" sz="1200" spc="120">
                <a:effectLst/>
                <a:latin typeface="Arial" panose="020B0604020202020204" pitchFamily="34" charset="0"/>
                <a:ea typeface="Times New Roman" panose="02020603050405020304" pitchFamily="18" charset="0"/>
                <a:cs typeface="Arial" panose="020B0604020202020204" pitchFamily="34" charset="0"/>
              </a:rPr>
              <a:t> </a:t>
            </a:r>
            <a:r>
              <a:rPr lang="en-US" sz="1200">
                <a:effectLst/>
                <a:latin typeface="Arial" panose="020B0604020202020204" pitchFamily="34" charset="0"/>
                <a:ea typeface="Verdana" panose="020B0604030504040204" pitchFamily="34" charset="0"/>
                <a:cs typeface="Arial" panose="020B0604020202020204" pitchFamily="34" charset="0"/>
              </a:rPr>
              <a:t>v</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spc="-5">
                <a:effectLst/>
                <a:latin typeface="Arial" panose="020B0604020202020204" pitchFamily="34" charset="0"/>
                <a:ea typeface="Verdana" panose="020B0604030504040204" pitchFamily="34" charset="0"/>
                <a:cs typeface="Arial" panose="020B0604020202020204" pitchFamily="34" charset="0"/>
              </a:rPr>
              <a:t>s</a:t>
            </a:r>
            <a:r>
              <a:rPr lang="en-US" sz="1200" spc="5">
                <a:effectLst/>
                <a:latin typeface="Arial" panose="020B0604020202020204" pitchFamily="34" charset="0"/>
                <a:ea typeface="Verdana" panose="020B0604030504040204" pitchFamily="34" charset="0"/>
                <a:cs typeface="Arial" panose="020B0604020202020204" pitchFamily="34" charset="0"/>
              </a:rPr>
              <a:t>i</a:t>
            </a:r>
            <a:r>
              <a:rPr lang="en-US" sz="1200">
                <a:effectLst/>
                <a:latin typeface="Arial" panose="020B0604020202020204" pitchFamily="34" charset="0"/>
                <a:ea typeface="Verdana" panose="020B0604030504040204" pitchFamily="34" charset="0"/>
                <a:cs typeface="Arial" panose="020B0604020202020204" pitchFamily="34" charset="0"/>
              </a:rPr>
              <a:t>t. For remote monitoring visit with remote SDV- announced PIDs research records must be uploaded to the platform prior to the remote SMV.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a:effectLst/>
                <a:latin typeface="Arial" panose="020B0604020202020204" pitchFamily="34" charset="0"/>
                <a:ea typeface="Verdana" panose="020B0604030504040204" pitchFamily="34" charset="0"/>
                <a:cs typeface="Arial" panose="020B0604020202020204" pitchFamily="34" charset="0"/>
              </a:rPr>
              <a:t>Incorporating a step in the site’s SOPs to include upload to </a:t>
            </a:r>
            <a:r>
              <a:rPr lang="en-US" sz="1000" err="1">
                <a:effectLst/>
                <a:latin typeface="Arial" panose="020B0604020202020204" pitchFamily="34" charset="0"/>
                <a:ea typeface="Verdana" panose="020B0604030504040204" pitchFamily="34" charset="0"/>
                <a:cs typeface="Arial" panose="020B0604020202020204" pitchFamily="34" charset="0"/>
              </a:rPr>
              <a:t>rSDV</a:t>
            </a:r>
            <a:r>
              <a:rPr lang="en-US" sz="1000">
                <a:effectLst/>
                <a:latin typeface="Arial" panose="020B0604020202020204" pitchFamily="34" charset="0"/>
                <a:ea typeface="Verdana" panose="020B0604030504040204" pitchFamily="34" charset="0"/>
                <a:cs typeface="Arial" panose="020B0604020202020204" pitchFamily="34" charset="0"/>
              </a:rPr>
              <a:t> platform once data entry is complete to reduce back log of document upload</a:t>
            </a:r>
          </a:p>
        </p:txBody>
      </p:sp>
      <p:sp>
        <p:nvSpPr>
          <p:cNvPr id="4" name="Slide Number Placeholder 3"/>
          <p:cNvSpPr>
            <a:spLocks noGrp="1"/>
          </p:cNvSpPr>
          <p:nvPr>
            <p:ph type="sldNum" sz="quarter" idx="5"/>
          </p:nvPr>
        </p:nvSpPr>
        <p:spPr/>
        <p:txBody>
          <a:bodyPr/>
          <a:lstStyle/>
          <a:p>
            <a:fld id="{1888E039-6B69-426A-A086-6FB6930EA299}" type="slidenum">
              <a:rPr lang="en-US" smtClean="0"/>
              <a:t>18</a:t>
            </a:fld>
            <a:endParaRPr lang="en-US"/>
          </a:p>
        </p:txBody>
      </p:sp>
    </p:spTree>
    <p:extLst>
      <p:ext uri="{BB962C8B-B14F-4D97-AF65-F5344CB8AC3E}">
        <p14:creationId xmlns:p14="http://schemas.microsoft.com/office/powerpoint/2010/main" val="2899310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Talking point 1: (FIRST PRIOR TO REVIEWING THE SLIDE) :</a:t>
            </a:r>
          </a:p>
          <a:p>
            <a:r>
              <a:rPr lang="en-US"/>
              <a:t>In a recent request for information from sites regarding remote site monitoring visits, sites reported the following concerns:</a:t>
            </a:r>
          </a:p>
          <a:p>
            <a:r>
              <a:rPr lang="en-US"/>
              <a:t>“It is not feasible to support remote monitoring without admin support which DAIDS does not pay for. Current staffing is not sufficient to redact and upload source documents to support remote monitoring.”</a:t>
            </a:r>
          </a:p>
          <a:p>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19</a:t>
            </a:fld>
            <a:endParaRPr lang="en-US"/>
          </a:p>
        </p:txBody>
      </p:sp>
    </p:spTree>
    <p:extLst>
      <p:ext uri="{BB962C8B-B14F-4D97-AF65-F5344CB8AC3E}">
        <p14:creationId xmlns:p14="http://schemas.microsoft.com/office/powerpoint/2010/main" val="598750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Talking point 1: (FIRST PRIOR TO REVIEWING THE SLIDE) :</a:t>
            </a:r>
          </a:p>
          <a:p>
            <a:r>
              <a:rPr lang="en-US"/>
              <a:t>“We have found that remote monitoring has a huge time impact on our site staff, specifically due to the amount of scanning and uploading documents needed for rSDV.”</a:t>
            </a:r>
          </a:p>
        </p:txBody>
      </p:sp>
      <p:sp>
        <p:nvSpPr>
          <p:cNvPr id="4" name="Slide Number Placeholder 3"/>
          <p:cNvSpPr>
            <a:spLocks noGrp="1"/>
          </p:cNvSpPr>
          <p:nvPr>
            <p:ph type="sldNum" sz="quarter" idx="5"/>
          </p:nvPr>
        </p:nvSpPr>
        <p:spPr/>
        <p:txBody>
          <a:bodyPr/>
          <a:lstStyle/>
          <a:p>
            <a:fld id="{1888E039-6B69-426A-A086-6FB6930EA299}" type="slidenum">
              <a:rPr lang="en-US" smtClean="0"/>
              <a:t>20</a:t>
            </a:fld>
            <a:endParaRPr lang="en-US"/>
          </a:p>
        </p:txBody>
      </p:sp>
    </p:spTree>
    <p:extLst>
      <p:ext uri="{BB962C8B-B14F-4D97-AF65-F5344CB8AC3E}">
        <p14:creationId xmlns:p14="http://schemas.microsoft.com/office/powerpoint/2010/main" val="2331646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Talking point 1: (FIRST PRIOR TO REVIEWING THE SLIDE) :</a:t>
            </a:r>
          </a:p>
          <a:p>
            <a:r>
              <a:rPr lang="en-US"/>
              <a:t>“Site has capacity for remote monitoring; however, the time and work involved is much greater for remote and the communication is so much smoother in person. Trainings and webinars by Zoom work well, but remote monitoring is not ideal. I’m not sure optimized platforms (Veeva or in Rave) will change that. “</a:t>
            </a:r>
          </a:p>
        </p:txBody>
      </p:sp>
      <p:sp>
        <p:nvSpPr>
          <p:cNvPr id="4" name="Slide Number Placeholder 3"/>
          <p:cNvSpPr>
            <a:spLocks noGrp="1"/>
          </p:cNvSpPr>
          <p:nvPr>
            <p:ph type="sldNum" sz="quarter" idx="5"/>
          </p:nvPr>
        </p:nvSpPr>
        <p:spPr/>
        <p:txBody>
          <a:bodyPr/>
          <a:lstStyle/>
          <a:p>
            <a:fld id="{1888E039-6B69-426A-A086-6FB6930EA299}" type="slidenum">
              <a:rPr lang="en-US" smtClean="0"/>
              <a:t>21</a:t>
            </a:fld>
            <a:endParaRPr lang="en-US"/>
          </a:p>
        </p:txBody>
      </p:sp>
    </p:spTree>
    <p:extLst>
      <p:ext uri="{BB962C8B-B14F-4D97-AF65-F5344CB8AC3E}">
        <p14:creationId xmlns:p14="http://schemas.microsoft.com/office/powerpoint/2010/main" val="361035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Talking point: Remote Site Monitoring Visits are one of the examples of alternative monitoring techniques that can be used to supplement onsite visits mentioned in the FDA Risk Based Monitoring Guidance.</a:t>
            </a:r>
          </a:p>
          <a:p>
            <a:endParaRPr lang="en-US"/>
          </a:p>
          <a:p>
            <a:r>
              <a:rPr lang="en-US"/>
              <a:t>Talking point after 2</a:t>
            </a:r>
            <a:r>
              <a:rPr lang="en-US" baseline="30000"/>
              <a:t>nd</a:t>
            </a:r>
            <a:r>
              <a:rPr lang="en-US"/>
              <a:t> bullet: DAIDS will begin to conduct one remote site monitoring visit per site annually in 4Q2023.</a:t>
            </a:r>
          </a:p>
          <a:p>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3</a:t>
            </a:fld>
            <a:endParaRPr lang="en-US"/>
          </a:p>
        </p:txBody>
      </p:sp>
    </p:spTree>
    <p:extLst>
      <p:ext uri="{BB962C8B-B14F-4D97-AF65-F5344CB8AC3E}">
        <p14:creationId xmlns:p14="http://schemas.microsoft.com/office/powerpoint/2010/main" val="408275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Talking Point: During a recent survey, sites were also asked what were their positive experiences with Remote Site Monitoring Visits. </a:t>
            </a:r>
          </a:p>
          <a:p>
            <a:r>
              <a:rPr lang="en-US"/>
              <a:t>Sites reported: </a:t>
            </a:r>
          </a:p>
          <a:p>
            <a:r>
              <a:rPr lang="en-US"/>
              <a:t>“It is obviously more financially efficient for study monitors to work remotely as opposed to traveling to the site which I think is a large benefit. I also like that it opens the timeline a little bit, in the sense that a all the monitoring activities do not have to take place over the course of one, two or three days, so the monitor can do a more thorough job and it removes some of the pressure to get everything done within a short, intense timeframe.”</a:t>
            </a:r>
          </a:p>
          <a:p>
            <a:r>
              <a:rPr lang="en-US"/>
              <a:t>“Provides flexibility within the site's daily operations, less work for staff, saves space and time for site and monitors.”</a:t>
            </a:r>
          </a:p>
          <a:p>
            <a:r>
              <a:rPr lang="en-US"/>
              <a:t>“Increased efficiency”</a:t>
            </a:r>
          </a:p>
          <a:p>
            <a:r>
              <a:rPr lang="en-US"/>
              <a:t>“Remote monitoring provides flexibility within site daily operation, less work, save space and time for both site and monitor.”</a:t>
            </a:r>
          </a:p>
          <a:p>
            <a:pPr lvl="0" fontAlgn="base"/>
            <a:endParaRPr lang="en-US" b="0" i="0">
              <a:solidFill>
                <a:srgbClr val="000000"/>
              </a:solidFill>
              <a:effectLst/>
              <a:latin typeface="Arial" panose="020B0604020202020204" pitchFamily="34" charset="0"/>
            </a:endParaRPr>
          </a:p>
          <a:p>
            <a:pPr marL="0" indent="0">
              <a:buNone/>
            </a:pPr>
            <a:r>
              <a:rPr lang="en-US"/>
              <a:t>Talking Point: Remote Site Monitoring provides another modality for interacting with the monitor;  more interactions reduces potential audit findings.</a:t>
            </a:r>
          </a:p>
          <a:p>
            <a:endParaRPr lang="en-US"/>
          </a:p>
          <a:p>
            <a:r>
              <a:rPr lang="en-US"/>
              <a:t>Talking point: </a:t>
            </a:r>
            <a:r>
              <a:rPr lang="en-US" sz="1800">
                <a:effectLst/>
                <a:latin typeface="Segoe UI" panose="020B0502040204020203" pitchFamily="34" charset="0"/>
              </a:rPr>
              <a:t>Meeting DBL dates will ensure that life saving drugs are made available without delay.</a:t>
            </a:r>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22</a:t>
            </a:fld>
            <a:endParaRPr lang="en-US"/>
          </a:p>
        </p:txBody>
      </p:sp>
    </p:spTree>
    <p:extLst>
      <p:ext uri="{BB962C8B-B14F-4D97-AF65-F5344CB8AC3E}">
        <p14:creationId xmlns:p14="http://schemas.microsoft.com/office/powerpoint/2010/main" val="1121685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#1: Onsite monitoring visits is the traditional modality </a:t>
            </a:r>
            <a:endParaRPr lang="en-US" dirty="0">
              <a:cs typeface="Calibri"/>
            </a:endParaRPr>
          </a:p>
          <a:p>
            <a:r>
              <a:rPr lang="en-US" dirty="0">
                <a:solidFill>
                  <a:srgbClr val="FF0000"/>
                </a:solidFill>
              </a:rPr>
              <a:t>A hybrid monitoring visit has </a:t>
            </a:r>
            <a:r>
              <a:rPr lang="en-US" u="sng" dirty="0">
                <a:solidFill>
                  <a:srgbClr val="FF0000"/>
                </a:solidFill>
              </a:rPr>
              <a:t>both</a:t>
            </a:r>
            <a:r>
              <a:rPr lang="en-US" dirty="0">
                <a:solidFill>
                  <a:srgbClr val="FF0000"/>
                </a:solidFill>
              </a:rPr>
              <a:t> onsite and remote components. The hybrid visits can be conducted by one CRA or with multiple CRAs.</a:t>
            </a:r>
          </a:p>
          <a:p>
            <a:endParaRPr lang="en-US" dirty="0">
              <a:solidFill>
                <a:srgbClr val="FF0000"/>
              </a:solidFill>
            </a:endParaRPr>
          </a:p>
          <a:p>
            <a:r>
              <a:rPr lang="en-US" dirty="0">
                <a:solidFill>
                  <a:srgbClr val="FF0000"/>
                </a:solidFill>
              </a:rPr>
              <a:t>Talking point #2: </a:t>
            </a:r>
            <a:r>
              <a:rPr lang="en-US" sz="1800" dirty="0">
                <a:solidFill>
                  <a:srgbClr val="FF0000"/>
                </a:solidFill>
                <a:effectLst/>
                <a:latin typeface="Segoe UI" panose="020B0502040204020203" pitchFamily="34" charset="0"/>
              </a:rPr>
              <a:t>C</a:t>
            </a:r>
            <a:r>
              <a:rPr lang="en-US" sz="1800" dirty="0">
                <a:effectLst/>
                <a:latin typeface="Segoe UI" panose="020B0502040204020203" pitchFamily="34" charset="0"/>
              </a:rPr>
              <a:t>ommunication during hybrid visits will continue to be streamlined to minimize disruption to the site with onsite and remote monitor.</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0268F494-0C48-417A-A877-0763ACB88C1A}" type="slidenum">
              <a:rPr lang="en-US" smtClean="0"/>
              <a:pPr/>
              <a:t>23</a:t>
            </a:fld>
            <a:endParaRPr lang="en-US"/>
          </a:p>
        </p:txBody>
      </p:sp>
    </p:spTree>
    <p:extLst>
      <p:ext uri="{BB962C8B-B14F-4D97-AF65-F5344CB8AC3E}">
        <p14:creationId xmlns:p14="http://schemas.microsoft.com/office/powerpoint/2010/main" val="81758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Talking Point #1: Need for remote monitoring arose due to the pandemic but beyond COVID, there are other reasons for remote monitoring. Haiti CRS is example of a site doing long-standing </a:t>
            </a:r>
            <a:r>
              <a:rPr lang="en-US" dirty="0" err="1"/>
              <a:t>rSMVs</a:t>
            </a:r>
            <a:r>
              <a:rPr lang="en-US" dirty="0"/>
              <a:t> due to ongoing regional instability.</a:t>
            </a:r>
          </a:p>
          <a:p>
            <a:pPr>
              <a:defRPr/>
            </a:pPr>
            <a:r>
              <a:rPr lang="en-US" dirty="0"/>
              <a:t>Talking Point #2: Remote SMVs will not eliminate onsite visits but will supplement them.</a:t>
            </a:r>
            <a:endParaRPr lang="en-US" sz="1200" b="1" dirty="0">
              <a:solidFill>
                <a:schemeClr val="bg1"/>
              </a:solidFill>
              <a:cs typeface="Calibri"/>
            </a:endParaRPr>
          </a:p>
          <a:p>
            <a:endParaRPr lang="en-US" dirty="0"/>
          </a:p>
        </p:txBody>
      </p:sp>
      <p:sp>
        <p:nvSpPr>
          <p:cNvPr id="4" name="Slide Number Placeholder 3"/>
          <p:cNvSpPr>
            <a:spLocks noGrp="1"/>
          </p:cNvSpPr>
          <p:nvPr>
            <p:ph type="sldNum" sz="quarter" idx="5"/>
          </p:nvPr>
        </p:nvSpPr>
        <p:spPr/>
        <p:txBody>
          <a:bodyPr/>
          <a:lstStyle/>
          <a:p>
            <a:fld id="{1888E039-6B69-426A-A086-6FB6930EA299}" type="slidenum">
              <a:rPr lang="en-US" smtClean="0"/>
              <a:t>24</a:t>
            </a:fld>
            <a:endParaRPr lang="en-US"/>
          </a:p>
        </p:txBody>
      </p:sp>
    </p:spTree>
    <p:extLst>
      <p:ext uri="{BB962C8B-B14F-4D97-AF65-F5344CB8AC3E}">
        <p14:creationId xmlns:p14="http://schemas.microsoft.com/office/powerpoint/2010/main" val="2886508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4</a:t>
            </a:fld>
            <a:endParaRPr lang="en-US"/>
          </a:p>
        </p:txBody>
      </p:sp>
    </p:spTree>
    <p:extLst>
      <p:ext uri="{BB962C8B-B14F-4D97-AF65-F5344CB8AC3E}">
        <p14:creationId xmlns:p14="http://schemas.microsoft.com/office/powerpoint/2010/main" val="83075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 If the site has </a:t>
            </a:r>
            <a:r>
              <a:rPr lang="en-US" dirty="0" err="1"/>
              <a:t>eMR</a:t>
            </a:r>
            <a:r>
              <a:rPr lang="en-US" dirty="0"/>
              <a:t>, the preparation is different than if site has paper source documents (</a:t>
            </a:r>
            <a:r>
              <a:rPr lang="en-US" dirty="0" err="1"/>
              <a:t>ie</a:t>
            </a:r>
            <a:r>
              <a:rPr lang="en-US" dirty="0"/>
              <a:t>. Uploading time). Provide an example of a site that uses </a:t>
            </a:r>
            <a:r>
              <a:rPr lang="en-US" dirty="0" err="1"/>
              <a:t>eMR</a:t>
            </a:r>
            <a:r>
              <a:rPr lang="en-US" dirty="0"/>
              <a:t> and one that uses paper.</a:t>
            </a:r>
            <a:r>
              <a:rPr lang="en-US" b="1" dirty="0">
                <a:solidFill>
                  <a:srgbClr val="FF0000"/>
                </a:solidFill>
                <a:highlight>
                  <a:srgbClr val="FFFF00"/>
                </a:highlight>
              </a:rPr>
              <a:t> If approval is required for monitor’s access to your EMR, be mindful of the approval time relative to the visit date.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Talking point: Pre- Visits Activities are both for site and monitor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Prior to the visit, arrangements will be made for remote meetings including introduction to study team, follow-up with regulatory, data management, and laboratory managers as well as debriefing with the </a:t>
            </a:r>
            <a:r>
              <a:rPr lang="en-US" sz="1200" dirty="0" err="1">
                <a:latin typeface="Arial" panose="020B0604020202020204" pitchFamily="34" charset="0"/>
                <a:cs typeface="Arial" panose="020B0604020202020204" pitchFamily="34" charset="0"/>
              </a:rPr>
              <a:t>IoR</a:t>
            </a:r>
            <a:r>
              <a:rPr lang="en-US" sz="1200" dirty="0">
                <a:latin typeface="Arial" panose="020B0604020202020204" pitchFamily="34" charset="0"/>
                <a:cs typeface="Arial" panose="020B0604020202020204" pitchFamily="34" charset="0"/>
              </a:rPr>
              <a:t> and study coordinator.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5" dirty="0">
              <a:effectLst/>
              <a:latin typeface="Arial" panose="020B060402020202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effectLst/>
                <a:latin typeface="Arial" panose="020B0604020202020204" pitchFamily="34" charset="0"/>
                <a:ea typeface="Verdana" panose="020B0604030504040204" pitchFamily="34" charset="0"/>
                <a:cs typeface="Arial" panose="020B0604020202020204" pitchFamily="34" charset="0"/>
              </a:rPr>
              <a:t>Ensu</a:t>
            </a:r>
            <a:r>
              <a:rPr lang="en-US" sz="1200" dirty="0">
                <a:effectLst/>
                <a:latin typeface="Arial" panose="020B0604020202020204" pitchFamily="34" charset="0"/>
                <a:ea typeface="Verdana" panose="020B0604030504040204" pitchFamily="34" charset="0"/>
                <a:cs typeface="Arial" panose="020B0604020202020204" pitchFamily="34" charset="0"/>
              </a:rPr>
              <a:t>ring</a:t>
            </a:r>
            <a:r>
              <a:rPr lang="en-US" sz="1200" spc="12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s</a:t>
            </a:r>
            <a:r>
              <a:rPr lang="en-US" sz="1200" spc="5" dirty="0">
                <a:effectLst/>
                <a:latin typeface="Arial" panose="020B0604020202020204" pitchFamily="34" charset="0"/>
                <a:ea typeface="Verdana" panose="020B0604030504040204" pitchFamily="34" charset="0"/>
                <a:cs typeface="Arial" panose="020B0604020202020204" pitchFamily="34" charset="0"/>
              </a:rPr>
              <a:t>it</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10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i</a:t>
            </a:r>
            <a:r>
              <a:rPr lang="en-US" sz="1200" dirty="0">
                <a:effectLst/>
                <a:latin typeface="Arial" panose="020B0604020202020204" pitchFamily="34" charset="0"/>
                <a:ea typeface="Verdana" panose="020B0604030504040204" pitchFamily="34" charset="0"/>
                <a:cs typeface="Arial" panose="020B0604020202020204" pitchFamily="34" charset="0"/>
              </a:rPr>
              <a:t>s</a:t>
            </a:r>
            <a:r>
              <a:rPr lang="en-US" sz="1200" spc="12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p</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 dirty="0">
                <a:effectLst/>
                <a:latin typeface="Arial" panose="020B0604020202020204" pitchFamily="34" charset="0"/>
                <a:ea typeface="Verdana" panose="020B0604030504040204" pitchFamily="34" charset="0"/>
                <a:cs typeface="Arial" panose="020B0604020202020204" pitchFamily="34" charset="0"/>
              </a:rPr>
              <a:t>ep</a:t>
            </a:r>
            <a:r>
              <a:rPr lang="en-US" sz="1200" dirty="0">
                <a:effectLst/>
                <a:latin typeface="Arial" panose="020B0604020202020204" pitchFamily="34" charset="0"/>
                <a:ea typeface="Verdana" panose="020B0604030504040204" pitchFamily="34" charset="0"/>
                <a:cs typeface="Arial" panose="020B0604020202020204" pitchFamily="34" charset="0"/>
              </a:rPr>
              <a:t>ar</a:t>
            </a:r>
            <a:r>
              <a:rPr lang="en-US" sz="1200" spc="-5" dirty="0">
                <a:effectLst/>
                <a:latin typeface="Arial" panose="020B0604020202020204" pitchFamily="34" charset="0"/>
                <a:ea typeface="Verdana" panose="020B0604030504040204" pitchFamily="34" charset="0"/>
                <a:cs typeface="Arial" panose="020B0604020202020204" pitchFamily="34" charset="0"/>
              </a:rPr>
              <a:t>ed</a:t>
            </a:r>
            <a:r>
              <a:rPr lang="en-US" sz="1200" dirty="0">
                <a:effectLst/>
                <a:latin typeface="Arial" panose="020B0604020202020204" pitchFamily="34" charset="0"/>
                <a:ea typeface="Verdana" panose="020B0604030504040204" pitchFamily="34" charset="0"/>
                <a:cs typeface="Arial" panose="020B0604020202020204" pitchFamily="34" charset="0"/>
              </a:rPr>
              <a:t>,</a:t>
            </a:r>
            <a:r>
              <a:rPr lang="en-US" sz="1200" spc="110" dirty="0">
                <a:effectLst/>
                <a:latin typeface="Arial" panose="020B0604020202020204" pitchFamily="34" charset="0"/>
                <a:ea typeface="Times New Roman" panose="02020603050405020304" pitchFamily="18" charset="0"/>
                <a:cs typeface="Arial" panose="020B0604020202020204" pitchFamily="34" charset="0"/>
              </a:rPr>
              <a:t> </a:t>
            </a:r>
            <a:r>
              <a:rPr lang="en-US" sz="1200" spc="-10" dirty="0">
                <a:effectLst/>
                <a:latin typeface="Arial" panose="020B0604020202020204" pitchFamily="34" charset="0"/>
                <a:ea typeface="Verdana" panose="020B0604030504040204" pitchFamily="34" charset="0"/>
                <a:cs typeface="Arial" panose="020B0604020202020204" pitchFamily="34" charset="0"/>
              </a:rPr>
              <a:t>v</a:t>
            </a:r>
            <a:r>
              <a:rPr lang="en-US" sz="1200" spc="-5" dirty="0">
                <a:effectLst/>
                <a:latin typeface="Arial" panose="020B0604020202020204" pitchFamily="34" charset="0"/>
                <a:ea typeface="Verdana" panose="020B0604030504040204" pitchFamily="34" charset="0"/>
                <a:cs typeface="Arial" panose="020B0604020202020204" pitchFamily="34" charset="0"/>
              </a:rPr>
              <a:t>e</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 dirty="0">
                <a:effectLst/>
                <a:latin typeface="Arial" panose="020B0604020202020204" pitchFamily="34" charset="0"/>
                <a:ea typeface="Verdana" panose="020B0604030504040204" pitchFamily="34" charset="0"/>
                <a:cs typeface="Arial" panose="020B0604020202020204" pitchFamily="34" charset="0"/>
              </a:rPr>
              <a:t>i</a:t>
            </a:r>
            <a:r>
              <a:rPr lang="en-US" sz="1200" spc="-10" dirty="0">
                <a:effectLst/>
                <a:latin typeface="Arial" panose="020B0604020202020204" pitchFamily="34" charset="0"/>
                <a:ea typeface="Verdana" panose="020B0604030504040204" pitchFamily="34" charset="0"/>
                <a:cs typeface="Arial" panose="020B0604020202020204" pitchFamily="34" charset="0"/>
              </a:rPr>
              <a:t>f</a:t>
            </a:r>
            <a:r>
              <a:rPr lang="en-US" sz="1200" dirty="0">
                <a:effectLst/>
                <a:latin typeface="Arial" panose="020B0604020202020204" pitchFamily="34" charset="0"/>
                <a:ea typeface="Verdana" panose="020B0604030504040204" pitchFamily="34" charset="0"/>
                <a:cs typeface="Arial" panose="020B0604020202020204" pitchFamily="34" charset="0"/>
              </a:rPr>
              <a:t>y</a:t>
            </a:r>
            <a:r>
              <a:rPr lang="en-US" sz="1200" spc="11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p</a:t>
            </a:r>
            <a:r>
              <a:rPr lang="en-US" sz="1200" dirty="0">
                <a:effectLst/>
                <a:latin typeface="Arial" panose="020B0604020202020204" pitchFamily="34" charset="0"/>
                <a:ea typeface="Verdana" panose="020B0604030504040204" pitchFamily="34" charset="0"/>
                <a:cs typeface="Arial" panose="020B0604020202020204" pitchFamily="34" charset="0"/>
              </a:rPr>
              <a:t>ar</a:t>
            </a:r>
            <a:r>
              <a:rPr lang="en-US" sz="1200" spc="5" dirty="0">
                <a:effectLst/>
                <a:latin typeface="Arial" panose="020B0604020202020204" pitchFamily="34" charset="0"/>
                <a:ea typeface="Verdana" panose="020B0604030504040204" pitchFamily="34" charset="0"/>
                <a:cs typeface="Arial" panose="020B0604020202020204" pitchFamily="34" charset="0"/>
              </a:rPr>
              <a:t>ti</a:t>
            </a:r>
            <a:r>
              <a:rPr lang="en-US" sz="1200" spc="-5" dirty="0">
                <a:effectLst/>
                <a:latin typeface="Arial" panose="020B0604020202020204" pitchFamily="34" charset="0"/>
                <a:ea typeface="Verdana" panose="020B0604030504040204" pitchFamily="34" charset="0"/>
                <a:cs typeface="Arial" panose="020B0604020202020204" pitchFamily="34" charset="0"/>
              </a:rPr>
              <a:t>c</a:t>
            </a:r>
            <a:r>
              <a:rPr lang="en-US" sz="1200" spc="5" dirty="0">
                <a:effectLst/>
                <a:latin typeface="Arial" panose="020B0604020202020204" pitchFamily="34" charset="0"/>
                <a:ea typeface="Verdana" panose="020B0604030504040204" pitchFamily="34" charset="0"/>
                <a:cs typeface="Arial" panose="020B0604020202020204" pitchFamily="34" charset="0"/>
              </a:rPr>
              <a:t>i</a:t>
            </a:r>
            <a:r>
              <a:rPr lang="en-US" sz="1200" spc="-5" dirty="0">
                <a:effectLst/>
                <a:latin typeface="Arial" panose="020B0604020202020204" pitchFamily="34" charset="0"/>
                <a:ea typeface="Verdana" panose="020B0604030504040204" pitchFamily="34" charset="0"/>
                <a:cs typeface="Arial" panose="020B0604020202020204" pitchFamily="34" charset="0"/>
              </a:rPr>
              <a:t>p</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n</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spc="-5" dirty="0">
                <a:effectLst/>
                <a:latin typeface="Arial" panose="020B0604020202020204" pitchFamily="34" charset="0"/>
                <a:ea typeface="Verdana" panose="020B0604030504040204" pitchFamily="34" charset="0"/>
                <a:cs typeface="Arial" panose="020B0604020202020204" pitchFamily="34" charset="0"/>
              </a:rPr>
              <a:t>s</a:t>
            </a:r>
            <a:r>
              <a:rPr lang="en-US" sz="1200" dirty="0">
                <a:effectLst/>
                <a:latin typeface="Arial" panose="020B0604020202020204" pitchFamily="34" charset="0"/>
                <a:ea typeface="Verdana" panose="020B0604030504040204" pitchFamily="34" charset="0"/>
                <a:cs typeface="Arial" panose="020B0604020202020204" pitchFamily="34" charset="0"/>
              </a:rPr>
              <a:t>’</a:t>
            </a:r>
            <a:r>
              <a:rPr lang="en-US" sz="1200" spc="85"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 dirty="0">
                <a:effectLst/>
                <a:latin typeface="Arial" panose="020B0604020202020204" pitchFamily="34" charset="0"/>
                <a:ea typeface="Verdana" panose="020B0604030504040204" pitchFamily="34" charset="0"/>
                <a:cs typeface="Arial" panose="020B0604020202020204" pitchFamily="34" charset="0"/>
              </a:rPr>
              <a:t>ese</a:t>
            </a:r>
            <a:r>
              <a:rPr lang="en-US" sz="1200" dirty="0">
                <a:effectLst/>
                <a:latin typeface="Arial" panose="020B0604020202020204" pitchFamily="34" charset="0"/>
                <a:ea typeface="Verdana" panose="020B0604030504040204" pitchFamily="34" charset="0"/>
                <a:cs typeface="Arial" panose="020B0604020202020204" pitchFamily="34" charset="0"/>
              </a:rPr>
              <a:t>ar</a:t>
            </a:r>
            <a:r>
              <a:rPr lang="en-US" sz="1200" spc="-5" dirty="0">
                <a:effectLst/>
                <a:latin typeface="Arial" panose="020B0604020202020204" pitchFamily="34" charset="0"/>
                <a:ea typeface="Verdana" panose="020B0604030504040204" pitchFamily="34" charset="0"/>
                <a:cs typeface="Arial" panose="020B0604020202020204" pitchFamily="34" charset="0"/>
              </a:rPr>
              <a:t>c</a:t>
            </a:r>
            <a:r>
              <a:rPr lang="en-US" sz="1200" dirty="0">
                <a:effectLst/>
                <a:latin typeface="Arial" panose="020B0604020202020204" pitchFamily="34" charset="0"/>
                <a:ea typeface="Verdana" panose="020B0604030504040204" pitchFamily="34" charset="0"/>
                <a:cs typeface="Arial" panose="020B0604020202020204" pitchFamily="34" charset="0"/>
              </a:rPr>
              <a:t>h</a:t>
            </a:r>
            <a:r>
              <a:rPr lang="en-US" sz="1200" spc="95"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 dirty="0">
                <a:effectLst/>
                <a:latin typeface="Arial" panose="020B0604020202020204" pitchFamily="34" charset="0"/>
                <a:ea typeface="Verdana" panose="020B0604030504040204" pitchFamily="34" charset="0"/>
                <a:cs typeface="Arial" panose="020B0604020202020204" pitchFamily="34" charset="0"/>
              </a:rPr>
              <a:t>ec</a:t>
            </a:r>
            <a:r>
              <a:rPr lang="en-US" sz="1200" spc="5" dirty="0">
                <a:effectLst/>
                <a:latin typeface="Arial" panose="020B0604020202020204" pitchFamily="34" charset="0"/>
                <a:ea typeface="Verdana" panose="020B0604030504040204" pitchFamily="34" charset="0"/>
                <a:cs typeface="Arial" panose="020B0604020202020204" pitchFamily="34" charset="0"/>
              </a:rPr>
              <a:t>o</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 dirty="0">
                <a:effectLst/>
                <a:latin typeface="Arial" panose="020B0604020202020204" pitchFamily="34" charset="0"/>
                <a:ea typeface="Verdana" panose="020B0604030504040204" pitchFamily="34" charset="0"/>
                <a:cs typeface="Arial" panose="020B0604020202020204" pitchFamily="34" charset="0"/>
              </a:rPr>
              <a:t>d</a:t>
            </a:r>
            <a:r>
              <a:rPr lang="en-US" sz="1200" dirty="0">
                <a:effectLst/>
                <a:latin typeface="Arial" panose="020B0604020202020204" pitchFamily="34" charset="0"/>
                <a:ea typeface="Verdana" panose="020B0604030504040204" pitchFamily="34" charset="0"/>
                <a:cs typeface="Arial" panose="020B0604020202020204" pitchFamily="34" charset="0"/>
              </a:rPr>
              <a:t>s</a:t>
            </a:r>
            <a:r>
              <a:rPr lang="en-US" sz="1200" spc="1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n</a:t>
            </a:r>
            <a:r>
              <a:rPr lang="en-US" sz="1200" dirty="0">
                <a:effectLst/>
                <a:latin typeface="Arial" panose="020B0604020202020204" pitchFamily="34" charset="0"/>
                <a:ea typeface="Verdana" panose="020B0604030504040204" pitchFamily="34" charset="0"/>
                <a:cs typeface="Arial" panose="020B0604020202020204" pitchFamily="34" charset="0"/>
              </a:rPr>
              <a:t>d</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I</a:t>
            </a:r>
            <a:r>
              <a:rPr lang="en-US" sz="1200" spc="-15" dirty="0">
                <a:effectLst/>
                <a:latin typeface="Arial" panose="020B0604020202020204" pitchFamily="34" charset="0"/>
                <a:ea typeface="Verdana" panose="020B0604030504040204" pitchFamily="34" charset="0"/>
                <a:cs typeface="Arial" panose="020B0604020202020204" pitchFamily="34" charset="0"/>
              </a:rPr>
              <a:t>n</a:t>
            </a:r>
            <a:r>
              <a:rPr lang="en-US" sz="1200" spc="-10" dirty="0">
                <a:effectLst/>
                <a:latin typeface="Arial" panose="020B0604020202020204" pitchFamily="34" charset="0"/>
                <a:ea typeface="Verdana" panose="020B0604030504040204" pitchFamily="34" charset="0"/>
                <a:cs typeface="Arial" panose="020B0604020202020204" pitchFamily="34" charset="0"/>
              </a:rPr>
              <a:t>v</a:t>
            </a:r>
            <a:r>
              <a:rPr lang="en-US" sz="1200" spc="-5" dirty="0">
                <a:effectLst/>
                <a:latin typeface="Arial" panose="020B0604020202020204" pitchFamily="34" charset="0"/>
                <a:ea typeface="Verdana" panose="020B0604030504040204" pitchFamily="34" charset="0"/>
                <a:cs typeface="Arial" panose="020B0604020202020204" pitchFamily="34" charset="0"/>
              </a:rPr>
              <a:t>es</a:t>
            </a:r>
            <a:r>
              <a:rPr lang="en-US" sz="1200" spc="5" dirty="0">
                <a:effectLst/>
                <a:latin typeface="Arial" panose="020B0604020202020204" pitchFamily="34" charset="0"/>
                <a:ea typeface="Verdana" panose="020B0604030504040204" pitchFamily="34" charset="0"/>
                <a:cs typeface="Arial" panose="020B0604020202020204" pitchFamily="34" charset="0"/>
              </a:rPr>
              <a:t>ti</a:t>
            </a:r>
            <a:r>
              <a:rPr lang="en-US" sz="1200" spc="-5" dirty="0">
                <a:effectLst/>
                <a:latin typeface="Arial" panose="020B0604020202020204" pitchFamily="34" charset="0"/>
                <a:ea typeface="Verdana" panose="020B0604030504040204" pitchFamily="34" charset="0"/>
                <a:cs typeface="Arial" panose="020B0604020202020204" pitchFamily="34" charset="0"/>
              </a:rPr>
              <a:t>g</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to</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S</a:t>
            </a:r>
            <a:r>
              <a:rPr lang="en-US" sz="1200" spc="5" dirty="0">
                <a:effectLst/>
                <a:latin typeface="Arial" panose="020B0604020202020204" pitchFamily="34" charset="0"/>
                <a:ea typeface="Verdana" panose="020B0604030504040204" pitchFamily="34" charset="0"/>
                <a:cs typeface="Arial" panose="020B0604020202020204" pitchFamily="34" charset="0"/>
              </a:rPr>
              <a:t>it</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1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F</a:t>
            </a:r>
            <a:r>
              <a:rPr lang="en-US" sz="1200" spc="5" dirty="0">
                <a:effectLst/>
                <a:latin typeface="Arial" panose="020B0604020202020204" pitchFamily="34" charset="0"/>
                <a:ea typeface="Verdana" panose="020B0604030504040204" pitchFamily="34" charset="0"/>
                <a:cs typeface="Arial" panose="020B0604020202020204" pitchFamily="34" charset="0"/>
              </a:rPr>
              <a:t>il</a:t>
            </a:r>
            <a:r>
              <a:rPr lang="en-US" sz="1200" spc="-5" dirty="0">
                <a:effectLst/>
                <a:latin typeface="Arial" panose="020B0604020202020204" pitchFamily="34" charset="0"/>
                <a:ea typeface="Verdana" panose="020B0604030504040204" pitchFamily="34" charset="0"/>
                <a:cs typeface="Arial" panose="020B0604020202020204" pitchFamily="34" charset="0"/>
              </a:rPr>
              <a:t>e</a:t>
            </a:r>
            <a:r>
              <a:rPr lang="en-US" sz="1200" dirty="0">
                <a:effectLst/>
                <a:latin typeface="Arial" panose="020B0604020202020204" pitchFamily="34" charset="0"/>
                <a:ea typeface="Verdana" panose="020B0604030504040204" pitchFamily="34" charset="0"/>
                <a:cs typeface="Arial" panose="020B0604020202020204" pitchFamily="34" charset="0"/>
              </a:rPr>
              <a:t>s</a:t>
            </a:r>
            <a:r>
              <a:rPr lang="en-US" sz="1200" spc="10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are</a:t>
            </a:r>
            <a:r>
              <a:rPr lang="en-US" sz="1200" spc="120" dirty="0">
                <a:effectLst/>
                <a:latin typeface="Arial" panose="020B0604020202020204" pitchFamily="34" charset="0"/>
                <a:ea typeface="Times New Roman" panose="02020603050405020304" pitchFamily="18" charset="0"/>
                <a:cs typeface="Arial" panose="020B0604020202020204" pitchFamily="34" charset="0"/>
              </a:rPr>
              <a:t> </a:t>
            </a:r>
            <a:r>
              <a:rPr lang="en-US" sz="1200" spc="-10" dirty="0">
                <a:effectLst/>
                <a:latin typeface="Arial" panose="020B0604020202020204" pitchFamily="34" charset="0"/>
                <a:ea typeface="Verdana" panose="020B0604030504040204" pitchFamily="34" charset="0"/>
                <a:cs typeface="Arial" panose="020B0604020202020204" pitchFamily="34" charset="0"/>
              </a:rPr>
              <a:t>a</a:t>
            </a:r>
            <a:r>
              <a:rPr lang="en-US" sz="1200" spc="-25" dirty="0">
                <a:effectLst/>
                <a:latin typeface="Arial" panose="020B0604020202020204" pitchFamily="34" charset="0"/>
                <a:ea typeface="Verdana" panose="020B0604030504040204" pitchFamily="34" charset="0"/>
                <a:cs typeface="Arial" panose="020B0604020202020204" pitchFamily="34" charset="0"/>
              </a:rPr>
              <a:t>v</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il</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b</a:t>
            </a:r>
            <a:r>
              <a:rPr lang="en-US" sz="1200" spc="5" dirty="0">
                <a:effectLst/>
                <a:latin typeface="Arial" panose="020B0604020202020204" pitchFamily="34" charset="0"/>
                <a:ea typeface="Verdana" panose="020B0604030504040204" pitchFamily="34" charset="0"/>
                <a:cs typeface="Arial" panose="020B0604020202020204" pitchFamily="34" charset="0"/>
              </a:rPr>
              <a:t>l</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65"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n</a:t>
            </a:r>
            <a:r>
              <a:rPr lang="en-US" sz="1200" dirty="0">
                <a:effectLst/>
                <a:latin typeface="Arial" panose="020B0604020202020204" pitchFamily="34" charset="0"/>
                <a:ea typeface="Verdana" panose="020B0604030504040204" pitchFamily="34" charset="0"/>
                <a:cs typeface="Arial" panose="020B0604020202020204" pitchFamily="34" charset="0"/>
              </a:rPr>
              <a:t>d</a:t>
            </a:r>
            <a:r>
              <a:rPr lang="en-US" sz="1200" spc="125"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c</a:t>
            </a:r>
            <a:r>
              <a:rPr lang="en-US" sz="1200" spc="5" dirty="0">
                <a:effectLst/>
                <a:latin typeface="Arial" panose="020B0604020202020204" pitchFamily="34" charset="0"/>
                <a:ea typeface="Verdana" panose="020B0604030504040204" pitchFamily="34" charset="0"/>
                <a:cs typeface="Arial" panose="020B0604020202020204" pitchFamily="34" charset="0"/>
              </a:rPr>
              <a:t>o</a:t>
            </a:r>
            <a:r>
              <a:rPr lang="en-US" sz="1200" dirty="0">
                <a:effectLst/>
                <a:latin typeface="Arial" panose="020B0604020202020204" pitchFamily="34" charset="0"/>
                <a:ea typeface="Verdana" panose="020B0604030504040204" pitchFamily="34" charset="0"/>
                <a:cs typeface="Arial" panose="020B0604020202020204" pitchFamily="34" charset="0"/>
              </a:rPr>
              <a:t>m</a:t>
            </a:r>
            <a:r>
              <a:rPr lang="en-US" sz="1200" spc="-5" dirty="0">
                <a:effectLst/>
                <a:latin typeface="Arial" panose="020B0604020202020204" pitchFamily="34" charset="0"/>
                <a:ea typeface="Verdana" panose="020B0604030504040204" pitchFamily="34" charset="0"/>
                <a:cs typeface="Arial" panose="020B0604020202020204" pitchFamily="34" charset="0"/>
              </a:rPr>
              <a:t>p</a:t>
            </a:r>
            <a:r>
              <a:rPr lang="en-US" sz="1200" spc="5" dirty="0">
                <a:effectLst/>
                <a:latin typeface="Arial" panose="020B0604020202020204" pitchFamily="34" charset="0"/>
                <a:ea typeface="Verdana" panose="020B0604030504040204" pitchFamily="34" charset="0"/>
                <a:cs typeface="Arial" panose="020B0604020202020204" pitchFamily="34" charset="0"/>
              </a:rPr>
              <a:t>l</a:t>
            </a:r>
            <a:r>
              <a:rPr lang="en-US" sz="1200" spc="-5" dirty="0">
                <a:effectLst/>
                <a:latin typeface="Arial" panose="020B0604020202020204" pitchFamily="34" charset="0"/>
                <a:ea typeface="Verdana" panose="020B0604030504040204" pitchFamily="34" charset="0"/>
                <a:cs typeface="Arial" panose="020B0604020202020204" pitchFamily="34" charset="0"/>
              </a:rPr>
              <a:t>e</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65"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p</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5" dirty="0">
                <a:effectLst/>
                <a:latin typeface="Arial" panose="020B0604020202020204" pitchFamily="34" charset="0"/>
                <a:ea typeface="Verdana" panose="020B0604030504040204" pitchFamily="34" charset="0"/>
                <a:cs typeface="Arial" panose="020B0604020202020204" pitchFamily="34" charset="0"/>
              </a:rPr>
              <a:t>io</a:t>
            </a:r>
            <a:r>
              <a:rPr lang="en-US" sz="1200" dirty="0">
                <a:effectLst/>
                <a:latin typeface="Arial" panose="020B0604020202020204" pitchFamily="34" charset="0"/>
                <a:ea typeface="Verdana" panose="020B0604030504040204" pitchFamily="34" charset="0"/>
                <a:cs typeface="Arial" panose="020B0604020202020204" pitchFamily="34" charset="0"/>
              </a:rPr>
              <a:t>r</a:t>
            </a:r>
            <a:r>
              <a:rPr lang="en-US" sz="1200" spc="10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dirty="0">
                <a:effectLst/>
                <a:latin typeface="Arial" panose="020B0604020202020204" pitchFamily="34" charset="0"/>
                <a:ea typeface="Verdana" panose="020B0604030504040204" pitchFamily="34" charset="0"/>
                <a:cs typeface="Arial" panose="020B0604020202020204" pitchFamily="34" charset="0"/>
              </a:rPr>
              <a:t>o</a:t>
            </a:r>
            <a:r>
              <a:rPr lang="en-US" sz="1200" spc="12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spc="-5" dirty="0">
                <a:effectLst/>
                <a:latin typeface="Arial" panose="020B0604020202020204" pitchFamily="34" charset="0"/>
                <a:ea typeface="Verdana" panose="020B0604030504040204" pitchFamily="34" charset="0"/>
                <a:cs typeface="Arial" panose="020B0604020202020204" pitchFamily="34" charset="0"/>
              </a:rPr>
              <a:t>h</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12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s</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dirty="0">
                <a:effectLst/>
                <a:latin typeface="Arial" panose="020B0604020202020204" pitchFamily="34" charset="0"/>
                <a:ea typeface="Verdana" panose="020B0604030504040204" pitchFamily="34" charset="0"/>
                <a:cs typeface="Arial" panose="020B0604020202020204" pitchFamily="34" charset="0"/>
              </a:rPr>
              <a:t>art</a:t>
            </a:r>
            <a:r>
              <a:rPr lang="en-US" sz="120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d</a:t>
            </a:r>
            <a:r>
              <a:rPr lang="en-US" sz="1200" dirty="0">
                <a:effectLst/>
                <a:latin typeface="Arial" panose="020B0604020202020204" pitchFamily="34" charset="0"/>
                <a:ea typeface="Verdana" panose="020B0604030504040204" pitchFamily="34" charset="0"/>
                <a:cs typeface="Arial" panose="020B0604020202020204" pitchFamily="34" charset="0"/>
              </a:rPr>
              <a:t>a</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110"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o</a:t>
            </a:r>
            <a:r>
              <a:rPr lang="en-US" sz="1200" dirty="0">
                <a:effectLst/>
                <a:latin typeface="Arial" panose="020B0604020202020204" pitchFamily="34" charset="0"/>
                <a:ea typeface="Verdana" panose="020B0604030504040204" pitchFamily="34" charset="0"/>
                <a:cs typeface="Arial" panose="020B0604020202020204" pitchFamily="34" charset="0"/>
              </a:rPr>
              <a:t>f</a:t>
            </a:r>
            <a:r>
              <a:rPr lang="en-US" sz="1200" spc="115" dirty="0">
                <a:effectLst/>
                <a:latin typeface="Arial" panose="020B0604020202020204" pitchFamily="34" charset="0"/>
                <a:ea typeface="Times New Roman" panose="02020603050405020304" pitchFamily="18" charset="0"/>
                <a:cs typeface="Arial" panose="020B0604020202020204" pitchFamily="34" charset="0"/>
              </a:rPr>
              <a:t> </a:t>
            </a:r>
            <a:r>
              <a:rPr lang="en-US" sz="1200" spc="5" dirty="0">
                <a:effectLst/>
                <a:latin typeface="Arial" panose="020B0604020202020204" pitchFamily="34" charset="0"/>
                <a:ea typeface="Verdana" panose="020B0604030504040204" pitchFamily="34" charset="0"/>
                <a:cs typeface="Arial" panose="020B0604020202020204" pitchFamily="34" charset="0"/>
              </a:rPr>
              <a:t>t</a:t>
            </a:r>
            <a:r>
              <a:rPr lang="en-US" sz="1200" spc="-5" dirty="0">
                <a:effectLst/>
                <a:latin typeface="Arial" panose="020B0604020202020204" pitchFamily="34" charset="0"/>
                <a:ea typeface="Verdana" panose="020B0604030504040204" pitchFamily="34" charset="0"/>
                <a:cs typeface="Arial" panose="020B0604020202020204" pitchFamily="34" charset="0"/>
              </a:rPr>
              <a:t>h</a:t>
            </a:r>
            <a:r>
              <a:rPr lang="en-US" sz="1200" dirty="0">
                <a:effectLst/>
                <a:latin typeface="Arial" panose="020B0604020202020204" pitchFamily="34" charset="0"/>
                <a:ea typeface="Verdana" panose="020B0604030504040204" pitchFamily="34" charset="0"/>
                <a:cs typeface="Arial" panose="020B0604020202020204" pitchFamily="34" charset="0"/>
              </a:rPr>
              <a:t>e</a:t>
            </a:r>
            <a:r>
              <a:rPr lang="en-US" sz="1200" spc="120" dirty="0">
                <a:effectLst/>
                <a:latin typeface="Arial" panose="020B0604020202020204" pitchFamily="34" charset="0"/>
                <a:ea typeface="Times New Roman" panose="02020603050405020304" pitchFamily="18" charset="0"/>
                <a:cs typeface="Arial" panose="020B0604020202020204" pitchFamily="34" charset="0"/>
              </a:rPr>
              <a:t> </a:t>
            </a:r>
            <a:r>
              <a:rPr lang="en-US" sz="1200" dirty="0">
                <a:effectLst/>
                <a:latin typeface="Arial" panose="020B0604020202020204" pitchFamily="34" charset="0"/>
                <a:ea typeface="Verdana" panose="020B0604030504040204" pitchFamily="34" charset="0"/>
                <a:cs typeface="Arial" panose="020B0604020202020204" pitchFamily="34" charset="0"/>
              </a:rPr>
              <a:t>v</a:t>
            </a:r>
            <a:r>
              <a:rPr lang="en-US" sz="1200" spc="5" dirty="0">
                <a:effectLst/>
                <a:latin typeface="Arial" panose="020B0604020202020204" pitchFamily="34" charset="0"/>
                <a:ea typeface="Verdana" panose="020B0604030504040204" pitchFamily="34" charset="0"/>
                <a:cs typeface="Arial" panose="020B0604020202020204" pitchFamily="34" charset="0"/>
              </a:rPr>
              <a:t>i</a:t>
            </a:r>
            <a:r>
              <a:rPr lang="en-US" sz="1200" spc="-5" dirty="0">
                <a:effectLst/>
                <a:latin typeface="Arial" panose="020B0604020202020204" pitchFamily="34" charset="0"/>
                <a:ea typeface="Verdana" panose="020B0604030504040204" pitchFamily="34" charset="0"/>
                <a:cs typeface="Arial" panose="020B0604020202020204" pitchFamily="34" charset="0"/>
              </a:rPr>
              <a:t>s</a:t>
            </a:r>
            <a:r>
              <a:rPr lang="en-US" sz="1200" spc="5" dirty="0">
                <a:effectLst/>
                <a:latin typeface="Arial" panose="020B0604020202020204" pitchFamily="34" charset="0"/>
                <a:ea typeface="Verdana" panose="020B0604030504040204" pitchFamily="34" charset="0"/>
                <a:cs typeface="Arial" panose="020B0604020202020204" pitchFamily="34" charset="0"/>
              </a:rPr>
              <a:t>i</a:t>
            </a:r>
            <a:r>
              <a:rPr lang="en-US" sz="1200" dirty="0">
                <a:effectLst/>
                <a:latin typeface="Arial" panose="020B0604020202020204" pitchFamily="34" charset="0"/>
                <a:ea typeface="Verdana" panose="020B0604030504040204" pitchFamily="34" charset="0"/>
                <a:cs typeface="Arial" panose="020B0604020202020204" pitchFamily="34" charset="0"/>
              </a:rPr>
              <a:t>t. For remote monitoring visit with remote SDV- announced PIDs research records must be uploaded to the platform prior to the remote SMV. Any required regulatory and/or pharmacy documents will also need to be uploaded to the platform prior to the remote SMV.</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88E039-6B69-426A-A086-6FB6930EA299}" type="slidenum">
              <a:rPr lang="en-US" smtClean="0"/>
              <a:t>5</a:t>
            </a:fld>
            <a:endParaRPr lang="en-US"/>
          </a:p>
        </p:txBody>
      </p:sp>
    </p:spTree>
    <p:extLst>
      <p:ext uri="{BB962C8B-B14F-4D97-AF65-F5344CB8AC3E}">
        <p14:creationId xmlns:p14="http://schemas.microsoft.com/office/powerpoint/2010/main" val="2851019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#1: After hearing the feedback on challenges with the unannounced WO during the June presentations, DAIDS has worked with NCRMS to only have the Full WO sent to the site 15 business days ahead of the visit.</a:t>
            </a:r>
          </a:p>
          <a:p>
            <a:endParaRPr lang="en-US" dirty="0"/>
          </a:p>
          <a:p>
            <a:r>
              <a:rPr lang="en-US" dirty="0"/>
              <a:t>Talking point #2: PPD NCSM team will limit communications to the site by suggesting limiting the number of emails during a site monitoring visit to two emails per day and only allowing the primary monitor to contact the site.</a:t>
            </a:r>
            <a:endParaRPr lang="en-US" dirty="0">
              <a:cs typeface="Calibri"/>
            </a:endParaRPr>
          </a:p>
        </p:txBody>
      </p:sp>
      <p:sp>
        <p:nvSpPr>
          <p:cNvPr id="4" name="Slide Number Placeholder 3"/>
          <p:cNvSpPr>
            <a:spLocks noGrp="1"/>
          </p:cNvSpPr>
          <p:nvPr>
            <p:ph type="sldNum" sz="quarter" idx="5"/>
          </p:nvPr>
        </p:nvSpPr>
        <p:spPr/>
        <p:txBody>
          <a:bodyPr/>
          <a:lstStyle/>
          <a:p>
            <a:fld id="{0268F494-0C48-417A-A877-0763ACB88C1A}" type="slidenum">
              <a:rPr lang="en-US" smtClean="0"/>
              <a:pPr/>
              <a:t>6</a:t>
            </a:fld>
            <a:endParaRPr lang="en-US"/>
          </a:p>
        </p:txBody>
      </p:sp>
    </p:spTree>
    <p:extLst>
      <p:ext uri="{BB962C8B-B14F-4D97-AF65-F5344CB8AC3E}">
        <p14:creationId xmlns:p14="http://schemas.microsoft.com/office/powerpoint/2010/main" val="413892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Talking point #1: During the remote site monitoring visit the monitor follows the DAIDS Monitoring Plan, Protocol Specific Monitoring Plan (PSMP) and Monitoring Contractor SOPs to verify adherence to DAIDS required SOPs, protocol, and applicable regulatory requirements.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Talking point #2: The Site Operations and Pharmacy Operations Assessments will continue to be onsite.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Talking point #3: During a remote site monitoring visit, the Drug Accountability review will be completed used video/photo/visual aids, if allowed per local regulation.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Talking point #4: We understand that uploading the randomization list can be a burden but it must be uploaded to facilitate the remote site pharmacy monitoring visit.</a:t>
            </a:r>
            <a:endParaRPr lang="en-US" dirty="0"/>
          </a:p>
          <a:p>
            <a:endParaRPr lang="en-US" dirty="0"/>
          </a:p>
        </p:txBody>
      </p:sp>
      <p:sp>
        <p:nvSpPr>
          <p:cNvPr id="4" name="Slide Number Placeholder 3"/>
          <p:cNvSpPr>
            <a:spLocks noGrp="1"/>
          </p:cNvSpPr>
          <p:nvPr>
            <p:ph type="sldNum" sz="quarter" idx="5"/>
          </p:nvPr>
        </p:nvSpPr>
        <p:spPr/>
        <p:txBody>
          <a:bodyPr/>
          <a:lstStyle/>
          <a:p>
            <a:fld id="{1888E039-6B69-426A-A086-6FB6930EA299}" type="slidenum">
              <a:rPr lang="en-US" smtClean="0"/>
              <a:t>7</a:t>
            </a:fld>
            <a:endParaRPr lang="en-US"/>
          </a:p>
        </p:txBody>
      </p:sp>
    </p:spTree>
    <p:extLst>
      <p:ext uri="{BB962C8B-B14F-4D97-AF65-F5344CB8AC3E}">
        <p14:creationId xmlns:p14="http://schemas.microsoft.com/office/powerpoint/2010/main" val="361402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8</a:t>
            </a:fld>
            <a:endParaRPr lang="en-US"/>
          </a:p>
        </p:txBody>
      </p:sp>
    </p:spTree>
    <p:extLst>
      <p:ext uri="{BB962C8B-B14F-4D97-AF65-F5344CB8AC3E}">
        <p14:creationId xmlns:p14="http://schemas.microsoft.com/office/powerpoint/2010/main" val="261248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Highlight that Medidata RSR is provided by the DMCs, available for use, and is HIPAA and 21CFR Part 11.</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Talking point: This is not an all-inclusive list. Other documents may be requested by the monitor for issue resolution.</a:t>
            </a:r>
          </a:p>
          <a:p>
            <a:endParaRPr lang="en-US"/>
          </a:p>
          <a:p>
            <a:endParaRPr lang="en-US"/>
          </a:p>
        </p:txBody>
      </p:sp>
      <p:sp>
        <p:nvSpPr>
          <p:cNvPr id="4" name="Slide Number Placeholder 3"/>
          <p:cNvSpPr>
            <a:spLocks noGrp="1"/>
          </p:cNvSpPr>
          <p:nvPr>
            <p:ph type="sldNum" sz="quarter" idx="5"/>
          </p:nvPr>
        </p:nvSpPr>
        <p:spPr/>
        <p:txBody>
          <a:bodyPr/>
          <a:lstStyle/>
          <a:p>
            <a:fld id="{1888E039-6B69-426A-A086-6FB6930EA299}" type="slidenum">
              <a:rPr lang="en-US" smtClean="0"/>
              <a:t>9</a:t>
            </a:fld>
            <a:endParaRPr lang="en-US"/>
          </a:p>
        </p:txBody>
      </p:sp>
    </p:spTree>
    <p:extLst>
      <p:ext uri="{BB962C8B-B14F-4D97-AF65-F5344CB8AC3E}">
        <p14:creationId xmlns:p14="http://schemas.microsoft.com/office/powerpoint/2010/main" val="56600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latin typeface="Calibri" panose="020F0502020204030204" pitchFamily="34" charset="0"/>
              </a:rPr>
              <a:t>Routine Regulatory File Review </a:t>
            </a:r>
            <a:r>
              <a:rPr lang="en-US" sz="1200" b="0">
                <a:latin typeface="Calibri" panose="020F0502020204030204" pitchFamily="34" charset="0"/>
              </a:rPr>
              <a:t>or Annual Regulatory File Review could be conducted remotely.</a:t>
            </a:r>
          </a:p>
          <a:p>
            <a:r>
              <a:rPr lang="en-US" sz="1200" b="0">
                <a:latin typeface="Calibri" panose="020F0502020204030204" pitchFamily="34" charset="0"/>
              </a:rPr>
              <a:t>Talking Point: Sites should provide platform access at least ten business days or per site’s policies. Monitor should discuss with the site before the visit and understand the policy. </a:t>
            </a:r>
          </a:p>
          <a:p>
            <a:endParaRPr lang="en-US" b="0"/>
          </a:p>
        </p:txBody>
      </p:sp>
      <p:sp>
        <p:nvSpPr>
          <p:cNvPr id="4" name="Slide Number Placeholder 3"/>
          <p:cNvSpPr>
            <a:spLocks noGrp="1"/>
          </p:cNvSpPr>
          <p:nvPr>
            <p:ph type="sldNum" sz="quarter" idx="5"/>
          </p:nvPr>
        </p:nvSpPr>
        <p:spPr/>
        <p:txBody>
          <a:bodyPr/>
          <a:lstStyle/>
          <a:p>
            <a:fld id="{0268F494-0C48-417A-A877-0763ACB88C1A}" type="slidenum">
              <a:rPr lang="en-US" smtClean="0"/>
              <a:pPr/>
              <a:t>10</a:t>
            </a:fld>
            <a:endParaRPr lang="en-US"/>
          </a:p>
        </p:txBody>
      </p:sp>
    </p:spTree>
    <p:extLst>
      <p:ext uri="{BB962C8B-B14F-4D97-AF65-F5344CB8AC3E}">
        <p14:creationId xmlns:p14="http://schemas.microsoft.com/office/powerpoint/2010/main" val="829978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8"/>
          <p:cNvSpPr>
            <a:spLocks noGrp="1"/>
          </p:cNvSpPr>
          <p:nvPr>
            <p:ph type="ctrTitle"/>
          </p:nvPr>
        </p:nvSpPr>
        <p:spPr bwMode="auto">
          <a:xfrm>
            <a:off x="758952" y="1984248"/>
            <a:ext cx="6473952"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l" rtl="0">
              <a:spcBef>
                <a:spcPct val="0"/>
              </a:spcBef>
              <a:buNone/>
              <a:defRPr sz="3600" b="1">
                <a:ln>
                  <a:noFill/>
                </a:ln>
                <a:solidFill>
                  <a:schemeClr val="tx1"/>
                </a:solidFill>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58952" y="1371600"/>
            <a:ext cx="6473952" cy="457200"/>
          </a:xfrm>
        </p:spPr>
        <p:txBody>
          <a:bodyPr lIns="0" rIns="18288">
            <a:normAutofit/>
          </a:bodyPr>
          <a:lstStyle>
            <a:lvl1pPr marL="0" marR="45720" indent="0" algn="l">
              <a:buNone/>
              <a:defRPr sz="2400">
                <a:solidFill>
                  <a:schemeClr val="tx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ext Placeholder 7"/>
          <p:cNvSpPr>
            <a:spLocks noGrp="1"/>
          </p:cNvSpPr>
          <p:nvPr>
            <p:ph type="body" sz="quarter" idx="13"/>
          </p:nvPr>
        </p:nvSpPr>
        <p:spPr>
          <a:xfrm>
            <a:off x="758952" y="4416552"/>
            <a:ext cx="6473952" cy="457200"/>
          </a:xfrm>
        </p:spPr>
        <p:txBody>
          <a:bodyPr>
            <a:noAutofit/>
          </a:bodyPr>
          <a:lstStyle>
            <a:lvl1pPr>
              <a:buNone/>
              <a:defRPr sz="1600"/>
            </a:lvl1pPr>
            <a:lvl2pPr>
              <a:defRPr sz="1600"/>
            </a:lvl2pPr>
            <a:lvl3pPr>
              <a:defRPr sz="1600"/>
            </a:lvl3pPr>
            <a:lvl4pPr>
              <a:defRPr sz="1600"/>
            </a:lvl4pPr>
            <a:lvl5pPr>
              <a:defRPr sz="1600"/>
            </a:lvl5pPr>
          </a:lstStyle>
          <a:p>
            <a:pPr lvl="0"/>
            <a:r>
              <a:rPr lang="en-US"/>
              <a:t>Click to edit Master text styles</a:t>
            </a:r>
          </a:p>
        </p:txBody>
      </p:sp>
      <p:sp>
        <p:nvSpPr>
          <p:cNvPr id="10" name="Text Placeholder 7"/>
          <p:cNvSpPr>
            <a:spLocks noGrp="1"/>
          </p:cNvSpPr>
          <p:nvPr>
            <p:ph type="body" sz="quarter" idx="14"/>
          </p:nvPr>
        </p:nvSpPr>
        <p:spPr bwMode="gray">
          <a:xfrm>
            <a:off x="3657600" y="5943600"/>
            <a:ext cx="5184648" cy="301752"/>
          </a:xfrm>
        </p:spPr>
        <p:txBody>
          <a:bodyPr>
            <a:noAutofit/>
          </a:bodyPr>
          <a:lstStyle>
            <a:lvl1pPr>
              <a:buNone/>
              <a:defRPr sz="1800" b="1">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sp>
        <p:nvSpPr>
          <p:cNvPr id="11" name="Text Placeholder 7"/>
          <p:cNvSpPr>
            <a:spLocks noGrp="1"/>
          </p:cNvSpPr>
          <p:nvPr>
            <p:ph type="body" sz="quarter" idx="15"/>
          </p:nvPr>
        </p:nvSpPr>
        <p:spPr bwMode="gray">
          <a:xfrm>
            <a:off x="3657600" y="6236208"/>
            <a:ext cx="5184648" cy="539496"/>
          </a:xfrm>
        </p:spPr>
        <p:txBody>
          <a:bodyPr>
            <a:noAutofit/>
          </a:bodyPr>
          <a:lstStyle>
            <a:lvl1pPr>
              <a:buNone/>
              <a:defRPr sz="1400" b="0">
                <a:solidFill>
                  <a:schemeClr val="bg1"/>
                </a:solidFill>
              </a:defRPr>
            </a:lvl1pPr>
            <a:lvl2pPr>
              <a:defRPr sz="1600"/>
            </a:lvl2pPr>
            <a:lvl3pPr>
              <a:defRPr sz="1600"/>
            </a:lvl3pPr>
            <a:lvl4pPr>
              <a:defRPr sz="1600"/>
            </a:lvl4pPr>
            <a:lvl5pPr>
              <a:defRPr sz="1600"/>
            </a:lvl5pPr>
          </a:lstStyle>
          <a:p>
            <a:pPr lvl="0"/>
            <a:r>
              <a:rPr lang="en-US"/>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13863"/>
            <a:ext cx="2231141" cy="573025"/>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46301" y="3333750"/>
            <a:ext cx="676657" cy="2164274"/>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9031" y="533400"/>
            <a:ext cx="4765964" cy="2743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914400" cy="45720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28600" y="1371600"/>
            <a:ext cx="6248400" cy="45720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bwMode="gray"/>
        <p:txBody>
          <a:bodyPr/>
          <a:lstStyle/>
          <a:p>
            <a:fld id="{0235576B-7F3C-4840-ADD7-A9DF1158E3A5}" type="slidenum">
              <a:rPr lang="en-US" smtClean="0"/>
              <a:pPr/>
              <a:t>‹#›</a:t>
            </a:fld>
            <a:endParaRPr lang="en-US"/>
          </a:p>
        </p:txBody>
      </p:sp>
      <p:sp>
        <p:nvSpPr>
          <p:cNvPr id="2" name="Title 1"/>
          <p:cNvSpPr>
            <a:spLocks noGrp="1"/>
          </p:cNvSpPr>
          <p:nvPr>
            <p:ph type="title"/>
          </p:nvPr>
        </p:nvSpPr>
        <p:spPr>
          <a:xfrm>
            <a:off x="758952" y="1984248"/>
            <a:ext cx="6473952" cy="1371600"/>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3600" b="1" cap="none" baseline="0" dirty="0">
                <a:ln w="635">
                  <a:noFill/>
                </a:ln>
                <a:solidFill>
                  <a:schemeClr val="tx1"/>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58952" y="3429000"/>
            <a:ext cx="6473952" cy="1371600"/>
          </a:xfrm>
        </p:spPr>
        <p:txBody>
          <a:bodyPr lIns="0" rIns="0" anchor="t">
            <a:normAutofit/>
          </a:bodyPr>
          <a:lstStyle>
            <a:lvl1pPr marL="0" indent="0">
              <a:buNone/>
              <a:defRPr sz="24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4704" y="4203193"/>
            <a:ext cx="676657" cy="216427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7543800" cy="914400"/>
          </a:xfrm>
        </p:spPr>
        <p:txBody>
          <a:bodyPr/>
          <a:lstStyle/>
          <a:p>
            <a:r>
              <a:rPr kumimoji="0" lang="en-US"/>
              <a:t>Click to edit Master title style</a:t>
            </a:r>
          </a:p>
        </p:txBody>
      </p:sp>
      <p:sp>
        <p:nvSpPr>
          <p:cNvPr id="3" name="Content Placeholder 2"/>
          <p:cNvSpPr>
            <a:spLocks noGrp="1"/>
          </p:cNvSpPr>
          <p:nvPr>
            <p:ph sz="half" idx="1"/>
          </p:nvPr>
        </p:nvSpPr>
        <p:spPr>
          <a:xfrm>
            <a:off x="228600" y="1527048"/>
            <a:ext cx="3657600" cy="4416552"/>
          </a:xfrm>
        </p:spPr>
        <p:txBody>
          <a:bodyPr/>
          <a:lstStyle>
            <a:lvl1pPr>
              <a:defRPr sz="2400"/>
            </a:lvl1pPr>
            <a:lvl2pPr>
              <a:defRPr sz="2400"/>
            </a:lvl2pPr>
            <a:lvl3pPr>
              <a:defRPr sz="20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038600" y="1527048"/>
            <a:ext cx="3657600" cy="4416552"/>
          </a:xfrm>
        </p:spPr>
        <p:txBody>
          <a:bodyPr/>
          <a:lstStyle>
            <a:lvl1pPr>
              <a:defRPr sz="2400"/>
            </a:lvl1pPr>
            <a:lvl2pPr>
              <a:defRPr sz="2400"/>
            </a:lvl2pPr>
            <a:lvl3pPr>
              <a:defRPr sz="20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6"/>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7543800" cy="9144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228600" y="1447800"/>
            <a:ext cx="365760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041648" y="1452309"/>
            <a:ext cx="365760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28600" y="2107152"/>
            <a:ext cx="3657600" cy="3836448"/>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041648" y="2107152"/>
            <a:ext cx="3657600" cy="3836448"/>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Slide Number Placeholder 8"/>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7543800" cy="9144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200" b="1">
                <a:ln>
                  <a:noFill/>
                </a:ln>
                <a:solidFill>
                  <a:schemeClr val="tx1"/>
                </a:solidFill>
                <a:effectLst/>
                <a:latin typeface="+mj-lt"/>
                <a:ea typeface="+mj-ea"/>
                <a:cs typeface="+mj-cs"/>
              </a:defRPr>
            </a:lvl1pPr>
          </a:lstStyle>
          <a:p>
            <a:r>
              <a:rPr kumimoji="0" lang="en-US"/>
              <a:t>Click to edit Master title style</a:t>
            </a:r>
          </a:p>
        </p:txBody>
      </p:sp>
      <p:sp>
        <p:nvSpPr>
          <p:cNvPr id="5" name="Slide Number Placeholder 4"/>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6"/>
          <p:cNvSpPr>
            <a:spLocks noGrp="1"/>
          </p:cNvSpPr>
          <p:nvPr>
            <p:ph type="sldNum" sz="quarter" idx="12"/>
          </p:nvPr>
        </p:nvSpPr>
        <p:spPr>
          <a:xfrm>
            <a:off x="8129016" y="6419088"/>
            <a:ext cx="914400" cy="384048"/>
          </a:xfrm>
        </p:spPr>
        <p:txBody>
          <a:bodyPr/>
          <a:lstStyle/>
          <a:p>
            <a:fld id="{0235576B-7F3C-4840-ADD7-A9DF1158E3A5}"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4704" y="4203193"/>
            <a:ext cx="676657" cy="2164274"/>
          </a:xfrm>
          <a:prstGeom prst="rect">
            <a:avLst/>
          </a:prstGeom>
        </p:spPr>
      </p:pic>
      <p:sp>
        <p:nvSpPr>
          <p:cNvPr id="11" name="Content Placeholder 3"/>
          <p:cNvSpPr>
            <a:spLocks noGrp="1"/>
          </p:cNvSpPr>
          <p:nvPr>
            <p:ph sz="half" idx="1"/>
          </p:nvPr>
        </p:nvSpPr>
        <p:spPr>
          <a:xfrm>
            <a:off x="3124200" y="594360"/>
            <a:ext cx="4724400" cy="5349240"/>
          </a:xfrm>
        </p:spPr>
        <p:txBody>
          <a:bodyPr tIns="0"/>
          <a:lstStyle>
            <a:lvl1pPr>
              <a:defRPr sz="2400"/>
            </a:lvl1pPr>
            <a:lvl2pPr>
              <a:defRPr sz="2400"/>
            </a:lvl2pPr>
            <a:lvl3pPr>
              <a:defRPr sz="20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Title 1"/>
          <p:cNvSpPr>
            <a:spLocks noGrp="1"/>
          </p:cNvSpPr>
          <p:nvPr>
            <p:ph type="title"/>
          </p:nvPr>
        </p:nvSpPr>
        <p:spPr>
          <a:xfrm>
            <a:off x="228600" y="590552"/>
            <a:ext cx="2743200" cy="1162050"/>
          </a:xfrm>
        </p:spPr>
        <p:txBody>
          <a:bodyPr lIns="0" anchor="b">
            <a:noAutofit/>
          </a:bodyPr>
          <a:lstStyle>
            <a:lvl1pPr algn="l" rtl="0">
              <a:spcBef>
                <a:spcPct val="0"/>
              </a:spcBef>
              <a:buNone/>
              <a:defRPr sz="2400" b="1">
                <a:ln>
                  <a:noFill/>
                </a:ln>
                <a:solidFill>
                  <a:schemeClr val="tx2"/>
                </a:solidFill>
                <a:effectLst/>
                <a:latin typeface="+mj-lt"/>
                <a:ea typeface="+mj-ea"/>
                <a:cs typeface="+mj-cs"/>
              </a:defRPr>
            </a:lvl1pPr>
          </a:lstStyle>
          <a:p>
            <a:r>
              <a:rPr kumimoji="0" lang="en-US"/>
              <a:t>Click to edit Master title style</a:t>
            </a:r>
          </a:p>
        </p:txBody>
      </p:sp>
      <p:sp>
        <p:nvSpPr>
          <p:cNvPr id="14" name="Text Placeholder 2"/>
          <p:cNvSpPr>
            <a:spLocks noGrp="1"/>
          </p:cNvSpPr>
          <p:nvPr>
            <p:ph type="body" idx="2"/>
          </p:nvPr>
        </p:nvSpPr>
        <p:spPr>
          <a:xfrm>
            <a:off x="228600" y="1752600"/>
            <a:ext cx="2743200" cy="4207213"/>
          </a:xfrm>
        </p:spPr>
        <p:txBody>
          <a:bodyPr lIns="18288" rIns="18288">
            <a:normAutofit/>
          </a:bodyPr>
          <a:lstStyle>
            <a:lvl1pPr marL="0" indent="0" algn="l">
              <a:buNone/>
              <a:defRPr sz="20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0235576B-7F3C-4840-ADD7-A9DF1158E3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01" y="1426"/>
            <a:ext cx="9140196" cy="6855147"/>
          </a:xfrm>
          <a:prstGeom prst="rect">
            <a:avLst/>
          </a:prstGeom>
        </p:spPr>
      </p:pic>
      <p:sp>
        <p:nvSpPr>
          <p:cNvPr id="9" name="Title Placeholder 8"/>
          <p:cNvSpPr>
            <a:spLocks noGrp="1"/>
          </p:cNvSpPr>
          <p:nvPr>
            <p:ph type="title"/>
          </p:nvPr>
        </p:nvSpPr>
        <p:spPr>
          <a:xfrm>
            <a:off x="228600" y="155448"/>
            <a:ext cx="7543800" cy="9144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228600" y="1527048"/>
            <a:ext cx="7543800" cy="4416552"/>
          </a:xfrm>
          <a:prstGeom prst="rect">
            <a:avLst/>
          </a:prstGeom>
        </p:spPr>
        <p:txBody>
          <a:bodyPr vert="horz" lIns="0" tIns="0" rIns="0" bIns="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8" name="Slide Number Placeholder 17"/>
          <p:cNvSpPr>
            <a:spLocks noGrp="1"/>
          </p:cNvSpPr>
          <p:nvPr>
            <p:ph type="sldNum" sz="quarter" idx="4"/>
          </p:nvPr>
        </p:nvSpPr>
        <p:spPr>
          <a:xfrm>
            <a:off x="8129016" y="6419088"/>
            <a:ext cx="914400" cy="384048"/>
          </a:xfrm>
          <a:prstGeom prst="rect">
            <a:avLst/>
          </a:prstGeom>
        </p:spPr>
        <p:txBody>
          <a:bodyPr vert="horz" lIns="91440" tIns="45720" rIns="91440" bIns="45720" anchor="b"/>
          <a:lstStyle>
            <a:lvl1pPr algn="r" eaLnBrk="1" latinLnBrk="0" hangingPunct="1">
              <a:defRPr kumimoji="0" sz="1200">
                <a:solidFill>
                  <a:schemeClr val="bg1"/>
                </a:solidFill>
              </a:defRPr>
            </a:lvl1pPr>
          </a:lstStyle>
          <a:p>
            <a:fld id="{0235576B-7F3C-4840-ADD7-A9DF1158E3A5}" type="slidenum">
              <a:rPr lang="en-US" smtClean="0"/>
              <a:pPr/>
              <a:t>‹#›</a:t>
            </a:fld>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54704" y="4203193"/>
            <a:ext cx="676657" cy="216427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ftr="0" dt="0"/>
  <p:txStyles>
    <p:titleStyle>
      <a:lvl1pPr algn="l" rtl="0" eaLnBrk="1" latinLnBrk="0" hangingPunct="1">
        <a:spcBef>
          <a:spcPct val="0"/>
        </a:spcBef>
        <a:buNone/>
        <a:defRPr kumimoji="0" sz="3200" b="1" kern="1200">
          <a:ln>
            <a:noFill/>
          </a:ln>
          <a:solidFill>
            <a:schemeClr val="tx1"/>
          </a:solidFill>
          <a:effectLst/>
          <a:latin typeface="+mj-lt"/>
          <a:ea typeface="+mj-ea"/>
          <a:cs typeface="+mj-cs"/>
        </a:defRPr>
      </a:lvl1pPr>
    </p:titleStyle>
    <p:body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3429000" y="6019800"/>
            <a:ext cx="5413248" cy="755904"/>
          </a:xfrm>
        </p:spPr>
        <p:txBody>
          <a:bodyPr/>
          <a:lstStyle/>
          <a:p>
            <a:pPr algn="r"/>
            <a:r>
              <a:rPr lang="en-US" dirty="0"/>
              <a:t>HIV/AIDS Network Coordination (HANC) </a:t>
            </a:r>
          </a:p>
          <a:p>
            <a:pPr algn="r"/>
            <a:r>
              <a:rPr lang="en-US" dirty="0"/>
              <a:t>October 4, 2023</a:t>
            </a:r>
          </a:p>
        </p:txBody>
      </p:sp>
      <p:sp>
        <p:nvSpPr>
          <p:cNvPr id="3" name="Title 2">
            <a:extLst>
              <a:ext uri="{FF2B5EF4-FFF2-40B4-BE49-F238E27FC236}">
                <a16:creationId xmlns:a16="http://schemas.microsoft.com/office/drawing/2014/main" id="{10077CDB-4AF6-4266-8F10-17060C169833}"/>
              </a:ext>
            </a:extLst>
          </p:cNvPr>
          <p:cNvSpPr>
            <a:spLocks noGrp="1"/>
          </p:cNvSpPr>
          <p:nvPr>
            <p:ph type="ctrTitle"/>
          </p:nvPr>
        </p:nvSpPr>
        <p:spPr/>
        <p:txBody>
          <a:bodyPr/>
          <a:lstStyle/>
          <a:p>
            <a:r>
              <a:rPr lang="en-US"/>
              <a:t>DAIDS Remote Site Monitoring Visits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55">
            <a:extLst>
              <a:ext uri="{FF2B5EF4-FFF2-40B4-BE49-F238E27FC236}">
                <a16:creationId xmlns:a16="http://schemas.microsoft.com/office/drawing/2014/main" id="{E8705B69-EE97-81F7-A086-EF827E5F0130}"/>
              </a:ext>
            </a:extLst>
          </p:cNvPr>
          <p:cNvSpPr>
            <a:spLocks noGrp="1"/>
          </p:cNvSpPr>
          <p:nvPr>
            <p:ph idx="1"/>
          </p:nvPr>
        </p:nvSpPr>
        <p:spPr>
          <a:xfrm>
            <a:off x="3430330" y="1831848"/>
            <a:ext cx="4342069" cy="4416552"/>
          </a:xfrm>
        </p:spPr>
        <p:txBody>
          <a:bodyPr/>
          <a:lstStyle/>
          <a:p>
            <a:r>
              <a:rPr lang="en-US"/>
              <a:t>Confirm </a:t>
            </a:r>
            <a:r>
              <a:rPr lang="en-US" b="0" i="0" u="none" strike="noStrike" baseline="0"/>
              <a:t>platform access is granted at least 10 business days (or per time allowe</a:t>
            </a:r>
            <a:r>
              <a:rPr lang="en-US"/>
              <a:t>d per institutional policy</a:t>
            </a:r>
            <a:r>
              <a:rPr lang="en-US" b="0" i="0" u="none" strike="noStrike" baseline="0"/>
              <a:t>) prior to the start of the monitoring visit</a:t>
            </a:r>
          </a:p>
          <a:p>
            <a:r>
              <a:rPr lang="en-US" b="0" i="0" u="none" strike="noStrike" baseline="0"/>
              <a:t>Confirm applicable </a:t>
            </a:r>
            <a:r>
              <a:rPr lang="en-US" b="0" i="0" u="none" strike="noStrike" baseline="0" err="1"/>
              <a:t>eISF</a:t>
            </a:r>
            <a:r>
              <a:rPr lang="en-US" b="0" i="0" u="none" strike="noStrike" baseline="0"/>
              <a:t> platform training is provided to the CRA</a:t>
            </a:r>
          </a:p>
          <a:p>
            <a:r>
              <a:rPr lang="en-US" b="0" i="0" u="none" strike="noStrike" baseline="0"/>
              <a:t>Confirm platform access duration </a:t>
            </a:r>
            <a:endParaRPr lang="en-US" sz="1800" b="0" i="0" u="none" strike="noStrike" baseline="0">
              <a:latin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871AE12B-7811-57EF-275F-25DC1AE797FD}"/>
              </a:ext>
            </a:extLst>
          </p:cNvPr>
          <p:cNvSpPr>
            <a:spLocks noGrp="1"/>
          </p:cNvSpPr>
          <p:nvPr>
            <p:ph type="sldNum" sz="quarter" idx="12"/>
          </p:nvPr>
        </p:nvSpPr>
        <p:spPr/>
        <p:txBody>
          <a:bodyPr/>
          <a:lstStyle/>
          <a:p>
            <a:fld id="{0235576B-7F3C-4840-ADD7-A9DF1158E3A5}" type="slidenum">
              <a:rPr lang="en-US" smtClean="0"/>
              <a:pPr/>
              <a:t>10</a:t>
            </a:fld>
            <a:endParaRPr lang="en-US"/>
          </a:p>
        </p:txBody>
      </p:sp>
      <p:sp>
        <p:nvSpPr>
          <p:cNvPr id="8" name="Title 7">
            <a:extLst>
              <a:ext uri="{FF2B5EF4-FFF2-40B4-BE49-F238E27FC236}">
                <a16:creationId xmlns:a16="http://schemas.microsoft.com/office/drawing/2014/main" id="{9359ED2F-8B70-0B5F-CE6B-6D884B651466}"/>
              </a:ext>
            </a:extLst>
          </p:cNvPr>
          <p:cNvSpPr>
            <a:spLocks noGrp="1"/>
          </p:cNvSpPr>
          <p:nvPr>
            <p:ph type="title"/>
          </p:nvPr>
        </p:nvSpPr>
        <p:spPr/>
        <p:txBody>
          <a:bodyPr/>
          <a:lstStyle/>
          <a:p>
            <a:r>
              <a:rPr lang="en-US"/>
              <a:t>Remote Regulatory Review</a:t>
            </a:r>
          </a:p>
        </p:txBody>
      </p:sp>
      <p:sp>
        <p:nvSpPr>
          <p:cNvPr id="20" name="Title 1">
            <a:extLst>
              <a:ext uri="{FF2B5EF4-FFF2-40B4-BE49-F238E27FC236}">
                <a16:creationId xmlns:a16="http://schemas.microsoft.com/office/drawing/2014/main" id="{4539F921-86C1-ABD5-C3BE-5C836DB6DB5F}"/>
              </a:ext>
            </a:extLst>
          </p:cNvPr>
          <p:cNvSpPr txBox="1">
            <a:spLocks/>
          </p:cNvSpPr>
          <p:nvPr/>
        </p:nvSpPr>
        <p:spPr>
          <a:xfrm>
            <a:off x="228600" y="155448"/>
            <a:ext cx="7543800" cy="914400"/>
          </a:xfrm>
          <a:prstGeom prst="rect">
            <a:avLst/>
          </a:prstGeom>
        </p:spPr>
        <p:txBody>
          <a:bodyPr vert="horz" lIns="0" rIns="0" bIns="0" anchor="b">
            <a:normAutofit/>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a:t>Remote Regulatory Review</a:t>
            </a:r>
          </a:p>
        </p:txBody>
      </p:sp>
      <p:grpSp>
        <p:nvGrpSpPr>
          <p:cNvPr id="22" name="Group 21">
            <a:extLst>
              <a:ext uri="{FF2B5EF4-FFF2-40B4-BE49-F238E27FC236}">
                <a16:creationId xmlns:a16="http://schemas.microsoft.com/office/drawing/2014/main" id="{4348BEBF-ECB9-529B-8370-69FCC0CF5B22}"/>
              </a:ext>
            </a:extLst>
          </p:cNvPr>
          <p:cNvGrpSpPr/>
          <p:nvPr/>
        </p:nvGrpSpPr>
        <p:grpSpPr>
          <a:xfrm>
            <a:off x="304800" y="1295400"/>
            <a:ext cx="3048000" cy="3821615"/>
            <a:chOff x="1006604" y="1481674"/>
            <a:chExt cx="3106250" cy="3894651"/>
          </a:xfrm>
        </p:grpSpPr>
        <p:sp>
          <p:nvSpPr>
            <p:cNvPr id="23" name="Shape">
              <a:extLst>
                <a:ext uri="{FF2B5EF4-FFF2-40B4-BE49-F238E27FC236}">
                  <a16:creationId xmlns:a16="http://schemas.microsoft.com/office/drawing/2014/main" id="{DCD6A229-C5AA-5D69-4B13-EFCBD2B0EE4F}"/>
                </a:ext>
              </a:extLst>
            </p:cNvPr>
            <p:cNvSpPr/>
            <p:nvPr/>
          </p:nvSpPr>
          <p:spPr>
            <a:xfrm>
              <a:off x="1006604" y="1830890"/>
              <a:ext cx="2674761" cy="3545435"/>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4">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4" name="Shape">
              <a:extLst>
                <a:ext uri="{FF2B5EF4-FFF2-40B4-BE49-F238E27FC236}">
                  <a16:creationId xmlns:a16="http://schemas.microsoft.com/office/drawing/2014/main" id="{F7970516-4281-D1F1-56F1-0FA912021686}"/>
                </a:ext>
              </a:extLst>
            </p:cNvPr>
            <p:cNvSpPr/>
            <p:nvPr/>
          </p:nvSpPr>
          <p:spPr>
            <a:xfrm>
              <a:off x="1101307" y="1830890"/>
              <a:ext cx="2674761" cy="3545435"/>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4">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5" name="Shape">
              <a:extLst>
                <a:ext uri="{FF2B5EF4-FFF2-40B4-BE49-F238E27FC236}">
                  <a16:creationId xmlns:a16="http://schemas.microsoft.com/office/drawing/2014/main" id="{D7124610-8866-B72C-2AAD-3456F69E6344}"/>
                </a:ext>
              </a:extLst>
            </p:cNvPr>
            <p:cNvSpPr/>
            <p:nvPr/>
          </p:nvSpPr>
          <p:spPr>
            <a:xfrm>
              <a:off x="1243361" y="2221539"/>
              <a:ext cx="2745196" cy="30470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accent4">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6" name="Shape">
              <a:extLst>
                <a:ext uri="{FF2B5EF4-FFF2-40B4-BE49-F238E27FC236}">
                  <a16:creationId xmlns:a16="http://schemas.microsoft.com/office/drawing/2014/main" id="{B9A2AE2B-F21A-BFAD-6264-18D844803693}"/>
                </a:ext>
              </a:extLst>
            </p:cNvPr>
            <p:cNvSpPr/>
            <p:nvPr/>
          </p:nvSpPr>
          <p:spPr>
            <a:xfrm>
              <a:off x="1367658" y="2144593"/>
              <a:ext cx="2745196" cy="30470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27" name="Shape">
              <a:extLst>
                <a:ext uri="{FF2B5EF4-FFF2-40B4-BE49-F238E27FC236}">
                  <a16:creationId xmlns:a16="http://schemas.microsoft.com/office/drawing/2014/main" id="{6CC74717-C629-BBC8-9BC7-24FF28B5F37F}"/>
                </a:ext>
              </a:extLst>
            </p:cNvPr>
            <p:cNvSpPr/>
            <p:nvPr/>
          </p:nvSpPr>
          <p:spPr>
            <a:xfrm>
              <a:off x="1479230" y="1481674"/>
              <a:ext cx="1918915" cy="857504"/>
            </a:xfrm>
            <a:custGeom>
              <a:avLst/>
              <a:gdLst/>
              <a:ahLst/>
              <a:cxnLst>
                <a:cxn ang="0">
                  <a:pos x="wd2" y="hd2"/>
                </a:cxn>
                <a:cxn ang="5400000">
                  <a:pos x="wd2" y="hd2"/>
                </a:cxn>
                <a:cxn ang="10800000">
                  <a:pos x="wd2" y="hd2"/>
                </a:cxn>
                <a:cxn ang="16200000">
                  <a:pos x="wd2" y="hd2"/>
                </a:cxn>
              </a:cxnLst>
              <a:rect l="0" t="0" r="r" b="b"/>
              <a:pathLst>
                <a:path w="21600" h="21302" extrusionOk="0">
                  <a:moveTo>
                    <a:pt x="14618" y="14788"/>
                  </a:moveTo>
                  <a:cubicBezTo>
                    <a:pt x="13698" y="14641"/>
                    <a:pt x="13738" y="11627"/>
                    <a:pt x="14658" y="11597"/>
                  </a:cubicBezTo>
                  <a:cubicBezTo>
                    <a:pt x="14671" y="11597"/>
                    <a:pt x="14691" y="11597"/>
                    <a:pt x="14704" y="11597"/>
                  </a:cubicBezTo>
                  <a:cubicBezTo>
                    <a:pt x="16303" y="11597"/>
                    <a:pt x="16903" y="8951"/>
                    <a:pt x="16403" y="8510"/>
                  </a:cubicBezTo>
                  <a:cubicBezTo>
                    <a:pt x="15904" y="8069"/>
                    <a:pt x="12805" y="6304"/>
                    <a:pt x="12805" y="3657"/>
                  </a:cubicBezTo>
                  <a:cubicBezTo>
                    <a:pt x="12805" y="2525"/>
                    <a:pt x="12432" y="1584"/>
                    <a:pt x="12013" y="893"/>
                  </a:cubicBezTo>
                  <a:cubicBezTo>
                    <a:pt x="11293" y="-298"/>
                    <a:pt x="10314" y="-298"/>
                    <a:pt x="9594" y="893"/>
                  </a:cubicBezTo>
                  <a:cubicBezTo>
                    <a:pt x="9174" y="1584"/>
                    <a:pt x="8801" y="2525"/>
                    <a:pt x="8801" y="3657"/>
                  </a:cubicBezTo>
                  <a:cubicBezTo>
                    <a:pt x="8801" y="6304"/>
                    <a:pt x="5703" y="8069"/>
                    <a:pt x="5203" y="8510"/>
                  </a:cubicBezTo>
                  <a:cubicBezTo>
                    <a:pt x="4704" y="8951"/>
                    <a:pt x="5303" y="11597"/>
                    <a:pt x="6902" y="11597"/>
                  </a:cubicBezTo>
                  <a:cubicBezTo>
                    <a:pt x="6916" y="11597"/>
                    <a:pt x="6936" y="11597"/>
                    <a:pt x="6949" y="11597"/>
                  </a:cubicBezTo>
                  <a:cubicBezTo>
                    <a:pt x="7868" y="11627"/>
                    <a:pt x="7908" y="14641"/>
                    <a:pt x="6989" y="14788"/>
                  </a:cubicBezTo>
                  <a:cubicBezTo>
                    <a:pt x="5037" y="15097"/>
                    <a:pt x="620" y="16347"/>
                    <a:pt x="0" y="21302"/>
                  </a:cubicBezTo>
                  <a:lnTo>
                    <a:pt x="10800" y="21302"/>
                  </a:lnTo>
                  <a:lnTo>
                    <a:pt x="21600" y="21302"/>
                  </a:lnTo>
                  <a:cubicBezTo>
                    <a:pt x="20987" y="16347"/>
                    <a:pt x="16576" y="15112"/>
                    <a:pt x="14618" y="14788"/>
                  </a:cubicBezTo>
                  <a:close/>
                  <a:moveTo>
                    <a:pt x="10807" y="5025"/>
                  </a:moveTo>
                  <a:cubicBezTo>
                    <a:pt x="10394" y="5025"/>
                    <a:pt x="10054" y="4290"/>
                    <a:pt x="10054" y="3363"/>
                  </a:cubicBezTo>
                  <a:cubicBezTo>
                    <a:pt x="10054" y="2437"/>
                    <a:pt x="10387" y="1702"/>
                    <a:pt x="10807" y="1702"/>
                  </a:cubicBezTo>
                  <a:cubicBezTo>
                    <a:pt x="11226" y="1702"/>
                    <a:pt x="11560" y="2437"/>
                    <a:pt x="11560" y="3363"/>
                  </a:cubicBezTo>
                  <a:cubicBezTo>
                    <a:pt x="11560" y="4290"/>
                    <a:pt x="11220" y="5025"/>
                    <a:pt x="10807" y="5025"/>
                  </a:cubicBezTo>
                  <a:close/>
                </a:path>
              </a:pathLst>
            </a:custGeom>
            <a:solidFill>
              <a:schemeClr val="tx1">
                <a:lumMod val="50000"/>
                <a:lumOff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grpSp>
      <p:grpSp>
        <p:nvGrpSpPr>
          <p:cNvPr id="28" name="Group 27">
            <a:extLst>
              <a:ext uri="{FF2B5EF4-FFF2-40B4-BE49-F238E27FC236}">
                <a16:creationId xmlns:a16="http://schemas.microsoft.com/office/drawing/2014/main" id="{3E386ADD-F079-BC06-492C-B351B8AF79C6}"/>
              </a:ext>
            </a:extLst>
          </p:cNvPr>
          <p:cNvGrpSpPr/>
          <p:nvPr/>
        </p:nvGrpSpPr>
        <p:grpSpPr>
          <a:xfrm>
            <a:off x="934780" y="2404408"/>
            <a:ext cx="2087550" cy="2315298"/>
            <a:chOff x="710115" y="2219253"/>
            <a:chExt cx="1595584" cy="1769660"/>
          </a:xfrm>
        </p:grpSpPr>
        <p:sp>
          <p:nvSpPr>
            <p:cNvPr id="29" name="TextBox 25">
              <a:extLst>
                <a:ext uri="{FF2B5EF4-FFF2-40B4-BE49-F238E27FC236}">
                  <a16:creationId xmlns:a16="http://schemas.microsoft.com/office/drawing/2014/main" id="{BEBC6EC7-E51B-197C-0AB4-E4CA766FF435}"/>
                </a:ext>
              </a:extLst>
            </p:cNvPr>
            <p:cNvSpPr txBox="1"/>
            <p:nvPr/>
          </p:nvSpPr>
          <p:spPr>
            <a:xfrm>
              <a:off x="710115" y="2219253"/>
              <a:ext cx="1296776" cy="148203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i="0" u="none" strike="noStrike" baseline="0"/>
                <a:t>Sites </a:t>
              </a:r>
              <a:r>
                <a:rPr lang="en-US" sz="2000" b="1" i="0" u="sng" strike="noStrike" baseline="0"/>
                <a:t>with</a:t>
              </a:r>
              <a:r>
                <a:rPr lang="en-US" sz="2000" b="1" i="0" u="none" strike="noStrike" baseline="0"/>
                <a:t> an electronic Investigator </a:t>
              </a:r>
              <a:r>
                <a:rPr lang="en-US" sz="2000" b="1"/>
                <a:t>S</a:t>
              </a:r>
              <a:r>
                <a:rPr lang="en-US" sz="2000" b="1" i="0" u="none" strike="noStrike" baseline="0"/>
                <a:t>ite </a:t>
              </a:r>
              <a:r>
                <a:rPr lang="en-US" sz="2000" b="1"/>
                <a:t>F</a:t>
              </a:r>
              <a:r>
                <a:rPr lang="en-US" sz="2000" b="1" i="0" u="none" strike="noStrike" baseline="0"/>
                <a:t>ile (</a:t>
              </a:r>
              <a:r>
                <a:rPr lang="en-US" sz="2000" b="1" i="0" u="none" strike="noStrike" baseline="0" err="1"/>
                <a:t>eISF</a:t>
              </a:r>
              <a:r>
                <a:rPr lang="en-US" sz="2000" b="1" i="0" u="none" strike="noStrike" baseline="0"/>
                <a:t>) platform</a:t>
              </a:r>
            </a:p>
          </p:txBody>
        </p:sp>
        <p:pic>
          <p:nvPicPr>
            <p:cNvPr id="30" name="Graphic 35" descr="Lightbulb with solid fill">
              <a:extLst>
                <a:ext uri="{FF2B5EF4-FFF2-40B4-BE49-F238E27FC236}">
                  <a16:creationId xmlns:a16="http://schemas.microsoft.com/office/drawing/2014/main" id="{A0EC0A5B-7C55-6639-35F7-DD87AB1135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6199" y="3449413"/>
              <a:ext cx="539500" cy="539500"/>
            </a:xfrm>
            <a:prstGeom prst="rect">
              <a:avLst/>
            </a:prstGeom>
          </p:spPr>
        </p:pic>
      </p:grpSp>
    </p:spTree>
    <p:custDataLst>
      <p:tags r:id="rId1"/>
    </p:custDataLst>
    <p:extLst>
      <p:ext uri="{BB962C8B-B14F-4D97-AF65-F5344CB8AC3E}">
        <p14:creationId xmlns:p14="http://schemas.microsoft.com/office/powerpoint/2010/main" val="174315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1AE12B-7811-57EF-275F-25DC1AE797FD}"/>
              </a:ext>
            </a:extLst>
          </p:cNvPr>
          <p:cNvSpPr>
            <a:spLocks noGrp="1"/>
          </p:cNvSpPr>
          <p:nvPr>
            <p:ph type="sldNum" sz="quarter" idx="12"/>
          </p:nvPr>
        </p:nvSpPr>
        <p:spPr/>
        <p:txBody>
          <a:bodyPr/>
          <a:lstStyle/>
          <a:p>
            <a:fld id="{0235576B-7F3C-4840-ADD7-A9DF1158E3A5}" type="slidenum">
              <a:rPr lang="en-US" smtClean="0"/>
              <a:pPr/>
              <a:t>11</a:t>
            </a:fld>
            <a:endParaRPr lang="en-US"/>
          </a:p>
        </p:txBody>
      </p:sp>
      <p:sp>
        <p:nvSpPr>
          <p:cNvPr id="7" name="Content Placeholder 55">
            <a:extLst>
              <a:ext uri="{FF2B5EF4-FFF2-40B4-BE49-F238E27FC236}">
                <a16:creationId xmlns:a16="http://schemas.microsoft.com/office/drawing/2014/main" id="{82C42884-24C6-4892-FD5D-49F415F1A8B0}"/>
              </a:ext>
            </a:extLst>
          </p:cNvPr>
          <p:cNvSpPr>
            <a:spLocks noGrp="1"/>
          </p:cNvSpPr>
          <p:nvPr>
            <p:ph idx="1"/>
          </p:nvPr>
        </p:nvSpPr>
        <p:spPr>
          <a:xfrm>
            <a:off x="3430330" y="1524000"/>
            <a:ext cx="4570670" cy="1304544"/>
          </a:xfrm>
        </p:spPr>
        <p:txBody>
          <a:bodyPr>
            <a:normAutofit/>
          </a:bodyPr>
          <a:lstStyle/>
          <a:p>
            <a:r>
              <a:rPr lang="en-US" sz="2000" b="0" i="0" u="none" strike="noStrike" baseline="0"/>
              <a:t>Confirm documents are uploaded to Medidata RSR </a:t>
            </a:r>
            <a:r>
              <a:rPr lang="en-US" sz="2000"/>
              <a:t>r</a:t>
            </a:r>
            <a:r>
              <a:rPr lang="en-US" sz="2000" b="0" i="0" u="none" strike="noStrike" baseline="0"/>
              <a:t>egulatory folder at least 10 business days prior to the start of the monitoring visit</a:t>
            </a:r>
          </a:p>
          <a:p>
            <a:pPr marL="0" indent="0">
              <a:buNone/>
            </a:pPr>
            <a:endParaRPr lang="en-US"/>
          </a:p>
        </p:txBody>
      </p:sp>
      <p:grpSp>
        <p:nvGrpSpPr>
          <p:cNvPr id="3" name="Group 2">
            <a:extLst>
              <a:ext uri="{FF2B5EF4-FFF2-40B4-BE49-F238E27FC236}">
                <a16:creationId xmlns:a16="http://schemas.microsoft.com/office/drawing/2014/main" id="{3E359C5E-966F-2A7D-0651-DB59866BC377}"/>
              </a:ext>
            </a:extLst>
          </p:cNvPr>
          <p:cNvGrpSpPr/>
          <p:nvPr/>
        </p:nvGrpSpPr>
        <p:grpSpPr>
          <a:xfrm>
            <a:off x="304800" y="1295400"/>
            <a:ext cx="3048000" cy="3821615"/>
            <a:chOff x="304800" y="1295400"/>
            <a:chExt cx="3048000" cy="3821615"/>
          </a:xfrm>
        </p:grpSpPr>
        <p:sp>
          <p:nvSpPr>
            <p:cNvPr id="9" name="Shape">
              <a:extLst>
                <a:ext uri="{FF2B5EF4-FFF2-40B4-BE49-F238E27FC236}">
                  <a16:creationId xmlns:a16="http://schemas.microsoft.com/office/drawing/2014/main" id="{21A8D91A-999B-1D86-63F8-5743C6ADD8FC}"/>
                </a:ext>
              </a:extLst>
            </p:cNvPr>
            <p:cNvSpPr/>
            <p:nvPr/>
          </p:nvSpPr>
          <p:spPr>
            <a:xfrm>
              <a:off x="304800" y="1638067"/>
              <a:ext cx="2624603" cy="3478948"/>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5">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 name="Shape">
              <a:extLst>
                <a:ext uri="{FF2B5EF4-FFF2-40B4-BE49-F238E27FC236}">
                  <a16:creationId xmlns:a16="http://schemas.microsoft.com/office/drawing/2014/main" id="{8F36690E-F807-A389-F40C-D8BAA50E478B}"/>
                </a:ext>
              </a:extLst>
            </p:cNvPr>
            <p:cNvSpPr/>
            <p:nvPr/>
          </p:nvSpPr>
          <p:spPr>
            <a:xfrm>
              <a:off x="397727" y="1638067"/>
              <a:ext cx="2624603" cy="3478948"/>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5">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1" name="Shape">
              <a:extLst>
                <a:ext uri="{FF2B5EF4-FFF2-40B4-BE49-F238E27FC236}">
                  <a16:creationId xmlns:a16="http://schemas.microsoft.com/office/drawing/2014/main" id="{BD5447CF-8449-682F-9E32-82AD8293E410}"/>
                </a:ext>
              </a:extLst>
            </p:cNvPr>
            <p:cNvSpPr/>
            <p:nvPr/>
          </p:nvSpPr>
          <p:spPr>
            <a:xfrm>
              <a:off x="533400" y="2057400"/>
              <a:ext cx="2693717" cy="298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accent5">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2" name="Shape">
              <a:extLst>
                <a:ext uri="{FF2B5EF4-FFF2-40B4-BE49-F238E27FC236}">
                  <a16:creationId xmlns:a16="http://schemas.microsoft.com/office/drawing/2014/main" id="{317CB343-89A5-BE33-CF6E-00070B9D3700}"/>
                </a:ext>
              </a:extLst>
            </p:cNvPr>
            <p:cNvSpPr/>
            <p:nvPr/>
          </p:nvSpPr>
          <p:spPr>
            <a:xfrm>
              <a:off x="659083" y="1945887"/>
              <a:ext cx="2693717" cy="298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3" name="Shape">
              <a:extLst>
                <a:ext uri="{FF2B5EF4-FFF2-40B4-BE49-F238E27FC236}">
                  <a16:creationId xmlns:a16="http://schemas.microsoft.com/office/drawing/2014/main" id="{1C833F41-6DC6-3BC2-908B-66CADEA9BEFE}"/>
                </a:ext>
              </a:extLst>
            </p:cNvPr>
            <p:cNvSpPr/>
            <p:nvPr/>
          </p:nvSpPr>
          <p:spPr>
            <a:xfrm>
              <a:off x="768563" y="1295400"/>
              <a:ext cx="1882931" cy="841423"/>
            </a:xfrm>
            <a:custGeom>
              <a:avLst/>
              <a:gdLst/>
              <a:ahLst/>
              <a:cxnLst>
                <a:cxn ang="0">
                  <a:pos x="wd2" y="hd2"/>
                </a:cxn>
                <a:cxn ang="5400000">
                  <a:pos x="wd2" y="hd2"/>
                </a:cxn>
                <a:cxn ang="10800000">
                  <a:pos x="wd2" y="hd2"/>
                </a:cxn>
                <a:cxn ang="16200000">
                  <a:pos x="wd2" y="hd2"/>
                </a:cxn>
              </a:cxnLst>
              <a:rect l="0" t="0" r="r" b="b"/>
              <a:pathLst>
                <a:path w="21600" h="21302" extrusionOk="0">
                  <a:moveTo>
                    <a:pt x="14618" y="14788"/>
                  </a:moveTo>
                  <a:cubicBezTo>
                    <a:pt x="13698" y="14641"/>
                    <a:pt x="13738" y="11627"/>
                    <a:pt x="14658" y="11597"/>
                  </a:cubicBezTo>
                  <a:cubicBezTo>
                    <a:pt x="14671" y="11597"/>
                    <a:pt x="14691" y="11597"/>
                    <a:pt x="14704" y="11597"/>
                  </a:cubicBezTo>
                  <a:cubicBezTo>
                    <a:pt x="16303" y="11597"/>
                    <a:pt x="16903" y="8951"/>
                    <a:pt x="16403" y="8510"/>
                  </a:cubicBezTo>
                  <a:cubicBezTo>
                    <a:pt x="15904" y="8069"/>
                    <a:pt x="12805" y="6304"/>
                    <a:pt x="12805" y="3657"/>
                  </a:cubicBezTo>
                  <a:cubicBezTo>
                    <a:pt x="12805" y="2525"/>
                    <a:pt x="12432" y="1584"/>
                    <a:pt x="12013" y="893"/>
                  </a:cubicBezTo>
                  <a:cubicBezTo>
                    <a:pt x="11293" y="-298"/>
                    <a:pt x="10314" y="-298"/>
                    <a:pt x="9594" y="893"/>
                  </a:cubicBezTo>
                  <a:cubicBezTo>
                    <a:pt x="9174" y="1584"/>
                    <a:pt x="8801" y="2525"/>
                    <a:pt x="8801" y="3657"/>
                  </a:cubicBezTo>
                  <a:cubicBezTo>
                    <a:pt x="8801" y="6304"/>
                    <a:pt x="5703" y="8069"/>
                    <a:pt x="5203" y="8510"/>
                  </a:cubicBezTo>
                  <a:cubicBezTo>
                    <a:pt x="4704" y="8951"/>
                    <a:pt x="5303" y="11597"/>
                    <a:pt x="6902" y="11597"/>
                  </a:cubicBezTo>
                  <a:cubicBezTo>
                    <a:pt x="6916" y="11597"/>
                    <a:pt x="6936" y="11597"/>
                    <a:pt x="6949" y="11597"/>
                  </a:cubicBezTo>
                  <a:cubicBezTo>
                    <a:pt x="7868" y="11627"/>
                    <a:pt x="7908" y="14641"/>
                    <a:pt x="6989" y="14788"/>
                  </a:cubicBezTo>
                  <a:cubicBezTo>
                    <a:pt x="5037" y="15097"/>
                    <a:pt x="620" y="16347"/>
                    <a:pt x="0" y="21302"/>
                  </a:cubicBezTo>
                  <a:lnTo>
                    <a:pt x="10800" y="21302"/>
                  </a:lnTo>
                  <a:lnTo>
                    <a:pt x="21600" y="21302"/>
                  </a:lnTo>
                  <a:cubicBezTo>
                    <a:pt x="20987" y="16347"/>
                    <a:pt x="16576" y="15112"/>
                    <a:pt x="14618" y="14788"/>
                  </a:cubicBezTo>
                  <a:close/>
                  <a:moveTo>
                    <a:pt x="10807" y="5025"/>
                  </a:moveTo>
                  <a:cubicBezTo>
                    <a:pt x="10394" y="5025"/>
                    <a:pt x="10054" y="4290"/>
                    <a:pt x="10054" y="3363"/>
                  </a:cubicBezTo>
                  <a:cubicBezTo>
                    <a:pt x="10054" y="2437"/>
                    <a:pt x="10387" y="1702"/>
                    <a:pt x="10807" y="1702"/>
                  </a:cubicBezTo>
                  <a:cubicBezTo>
                    <a:pt x="11226" y="1702"/>
                    <a:pt x="11560" y="2437"/>
                    <a:pt x="11560" y="3363"/>
                  </a:cubicBezTo>
                  <a:cubicBezTo>
                    <a:pt x="11560" y="4290"/>
                    <a:pt x="11220" y="5025"/>
                    <a:pt x="10807" y="5025"/>
                  </a:cubicBezTo>
                  <a:close/>
                </a:path>
              </a:pathLst>
            </a:custGeom>
            <a:solidFill>
              <a:schemeClr val="tx1">
                <a:lumMod val="50000"/>
                <a:lumOff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grpSp>
          <p:nvGrpSpPr>
            <p:cNvPr id="14" name="Group 13">
              <a:extLst>
                <a:ext uri="{FF2B5EF4-FFF2-40B4-BE49-F238E27FC236}">
                  <a16:creationId xmlns:a16="http://schemas.microsoft.com/office/drawing/2014/main" id="{28A7621E-285D-A546-A9B2-64FAFB0DC8C1}"/>
                </a:ext>
              </a:extLst>
            </p:cNvPr>
            <p:cNvGrpSpPr/>
            <p:nvPr/>
          </p:nvGrpSpPr>
          <p:grpSpPr>
            <a:xfrm>
              <a:off x="934780" y="2404411"/>
              <a:ext cx="2087550" cy="2315300"/>
              <a:chOff x="650856" y="1995162"/>
              <a:chExt cx="1595584" cy="1769662"/>
            </a:xfrm>
          </p:grpSpPr>
          <p:sp>
            <p:nvSpPr>
              <p:cNvPr id="15" name="TextBox 25">
                <a:extLst>
                  <a:ext uri="{FF2B5EF4-FFF2-40B4-BE49-F238E27FC236}">
                    <a16:creationId xmlns:a16="http://schemas.microsoft.com/office/drawing/2014/main" id="{67089C3E-A5F3-A307-7E31-6BD8CA75FA05}"/>
                  </a:ext>
                </a:extLst>
              </p:cNvPr>
              <p:cNvSpPr txBox="1"/>
              <p:nvPr/>
            </p:nvSpPr>
            <p:spPr>
              <a:xfrm>
                <a:off x="650856" y="1995162"/>
                <a:ext cx="1296776" cy="148203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i="0" u="none" strike="noStrike" baseline="0"/>
                  <a:t>Sites </a:t>
                </a:r>
                <a:r>
                  <a:rPr lang="en-US" sz="2000" b="1" i="0" u="sng" strike="noStrike" baseline="0"/>
                  <a:t>without</a:t>
                </a:r>
                <a:r>
                  <a:rPr lang="en-US" sz="2000" b="1" i="0" u="none" strike="noStrike" baseline="0"/>
                  <a:t> an electronic Investigator </a:t>
                </a:r>
                <a:r>
                  <a:rPr lang="en-US" sz="2000" b="1"/>
                  <a:t>S</a:t>
                </a:r>
                <a:r>
                  <a:rPr lang="en-US" sz="2000" b="1" i="0" u="none" strike="noStrike" baseline="0"/>
                  <a:t>ite </a:t>
                </a:r>
                <a:r>
                  <a:rPr lang="en-US" sz="2000" b="1"/>
                  <a:t>F</a:t>
                </a:r>
                <a:r>
                  <a:rPr lang="en-US" sz="2000" b="1" i="0" u="none" strike="noStrike" baseline="0"/>
                  <a:t>ile (</a:t>
                </a:r>
                <a:r>
                  <a:rPr lang="en-US" sz="2000" b="1" i="0" u="none" strike="noStrike" baseline="0" err="1"/>
                  <a:t>eISF</a:t>
                </a:r>
                <a:r>
                  <a:rPr lang="en-US" sz="2000" b="1" i="0" u="none" strike="noStrike" baseline="0"/>
                  <a:t>) platform</a:t>
                </a:r>
              </a:p>
            </p:txBody>
          </p:sp>
          <p:pic>
            <p:nvPicPr>
              <p:cNvPr id="16" name="Graphic 35" descr="Lightbulb with solid fill">
                <a:extLst>
                  <a:ext uri="{FF2B5EF4-FFF2-40B4-BE49-F238E27FC236}">
                    <a16:creationId xmlns:a16="http://schemas.microsoft.com/office/drawing/2014/main" id="{F9A9F88F-668B-CD0E-1F70-76FD72B2ED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06940" y="3225324"/>
                <a:ext cx="539500" cy="539500"/>
              </a:xfrm>
              <a:prstGeom prst="rect">
                <a:avLst/>
              </a:prstGeom>
            </p:spPr>
          </p:pic>
        </p:grpSp>
      </p:grpSp>
      <p:sp>
        <p:nvSpPr>
          <p:cNvPr id="18" name="Title 17">
            <a:extLst>
              <a:ext uri="{FF2B5EF4-FFF2-40B4-BE49-F238E27FC236}">
                <a16:creationId xmlns:a16="http://schemas.microsoft.com/office/drawing/2014/main" id="{167FDDF7-58D5-F3DF-5A19-4324AA6A536A}"/>
              </a:ext>
            </a:extLst>
          </p:cNvPr>
          <p:cNvSpPr>
            <a:spLocks noGrp="1"/>
          </p:cNvSpPr>
          <p:nvPr>
            <p:ph type="title"/>
          </p:nvPr>
        </p:nvSpPr>
        <p:spPr/>
        <p:txBody>
          <a:bodyPr/>
          <a:lstStyle/>
          <a:p>
            <a:r>
              <a:rPr lang="en-US"/>
              <a:t>Remote Regulatory Review</a:t>
            </a:r>
          </a:p>
        </p:txBody>
      </p:sp>
      <p:graphicFrame>
        <p:nvGraphicFramePr>
          <p:cNvPr id="20" name="Table 20">
            <a:extLst>
              <a:ext uri="{FF2B5EF4-FFF2-40B4-BE49-F238E27FC236}">
                <a16:creationId xmlns:a16="http://schemas.microsoft.com/office/drawing/2014/main" id="{A244A9FD-ABB7-8C47-A02C-72668C8063C6}"/>
              </a:ext>
            </a:extLst>
          </p:cNvPr>
          <p:cNvGraphicFramePr>
            <a:graphicFrameLocks noGrp="1"/>
          </p:cNvGraphicFramePr>
          <p:nvPr>
            <p:extLst>
              <p:ext uri="{D42A27DB-BD31-4B8C-83A1-F6EECF244321}">
                <p14:modId xmlns:p14="http://schemas.microsoft.com/office/powerpoint/2010/main" val="1924428546"/>
              </p:ext>
            </p:extLst>
          </p:nvPr>
        </p:nvGraphicFramePr>
        <p:xfrm>
          <a:off x="3644444" y="3200400"/>
          <a:ext cx="4156914" cy="3125026"/>
        </p:xfrm>
        <a:graphic>
          <a:graphicData uri="http://schemas.openxmlformats.org/drawingml/2006/table">
            <a:tbl>
              <a:tblPr firstRow="1" bandRow="1">
                <a:tableStyleId>{7DF18680-E054-41AD-8BC1-D1AEF772440D}</a:tableStyleId>
              </a:tblPr>
              <a:tblGrid>
                <a:gridCol w="4156914">
                  <a:extLst>
                    <a:ext uri="{9D8B030D-6E8A-4147-A177-3AD203B41FA5}">
                      <a16:colId xmlns:a16="http://schemas.microsoft.com/office/drawing/2014/main" val="202815709"/>
                    </a:ext>
                  </a:extLst>
                </a:gridCol>
              </a:tblGrid>
              <a:tr h="609954">
                <a:tc>
                  <a:txBody>
                    <a:bodyPr/>
                    <a:lstStyle/>
                    <a:p>
                      <a:pPr algn="ctr"/>
                      <a:r>
                        <a:rPr lang="en-US" sz="1800"/>
                        <a:t>Designated Regulatory Sub-folders in Medidata RSR </a:t>
                      </a:r>
                      <a:endParaRPr lang="en-US"/>
                    </a:p>
                  </a:txBody>
                  <a:tcPr/>
                </a:tc>
                <a:extLst>
                  <a:ext uri="{0D108BD9-81ED-4DB2-BD59-A6C34878D82A}">
                    <a16:rowId xmlns:a16="http://schemas.microsoft.com/office/drawing/2014/main" val="1449259924"/>
                  </a:ext>
                </a:extLst>
              </a:tr>
              <a:tr h="2484946">
                <a:tc>
                  <a:txBody>
                    <a:bodyPr/>
                    <a:lstStyle/>
                    <a:p>
                      <a:pPr marL="285750" lvl="0" indent="-285750">
                        <a:buFont typeface="Arial" panose="020B0604020202020204" pitchFamily="34" charset="0"/>
                        <a:buChar char="•"/>
                      </a:pPr>
                      <a:r>
                        <a:rPr lang="en-US" sz="1600"/>
                        <a:t>Curriculum Vitae (CV) / Professional Licensures</a:t>
                      </a:r>
                    </a:p>
                    <a:p>
                      <a:pPr marL="285750" lvl="0" indent="-285750">
                        <a:buFont typeface="Arial" panose="020B0604020202020204" pitchFamily="34" charset="0"/>
                        <a:buChar char="•"/>
                      </a:pPr>
                      <a:r>
                        <a:rPr lang="en-US" sz="1600"/>
                        <a:t>Laboratory Certificates / Normal Ranges</a:t>
                      </a:r>
                    </a:p>
                    <a:p>
                      <a:pPr marL="285750" lvl="0" indent="-285750">
                        <a:buFont typeface="Arial" panose="020B0604020202020204" pitchFamily="34" charset="0"/>
                        <a:buChar char="•"/>
                      </a:pPr>
                      <a:r>
                        <a:rPr lang="en-US" sz="1600"/>
                        <a:t>Financial Disclosure Forms / Clinical Trial Insurance Logs</a:t>
                      </a:r>
                    </a:p>
                    <a:p>
                      <a:pPr marL="285750" lvl="0" indent="-285750">
                        <a:buFont typeface="Arial" panose="020B0604020202020204" pitchFamily="34" charset="0"/>
                        <a:buChar char="•"/>
                      </a:pPr>
                      <a:r>
                        <a:rPr lang="en-US" sz="1600"/>
                        <a:t>Other IRB Documents / Submission / Acknowledgement</a:t>
                      </a:r>
                    </a:p>
                    <a:p>
                      <a:pPr marL="285750" lvl="0" indent="-285750">
                        <a:buFont typeface="Arial" panose="020B0604020202020204" pitchFamily="34" charset="0"/>
                        <a:buChar char="•"/>
                      </a:pPr>
                      <a:r>
                        <a:rPr lang="en-US" sz="1600"/>
                        <a:t>Training Documentation</a:t>
                      </a:r>
                    </a:p>
                    <a:p>
                      <a:pPr marL="285750" lvl="0" indent="-285750">
                        <a:buFont typeface="Arial" panose="020B0604020202020204" pitchFamily="34" charset="0"/>
                        <a:buChar char="•"/>
                      </a:pPr>
                      <a:r>
                        <a:rPr lang="en-US" sz="1600"/>
                        <a:t>Miscellaneous</a:t>
                      </a:r>
                    </a:p>
                  </a:txBody>
                  <a:tcPr/>
                </a:tc>
                <a:extLst>
                  <a:ext uri="{0D108BD9-81ED-4DB2-BD59-A6C34878D82A}">
                    <a16:rowId xmlns:a16="http://schemas.microsoft.com/office/drawing/2014/main" val="2250982126"/>
                  </a:ext>
                </a:extLst>
              </a:tr>
            </a:tbl>
          </a:graphicData>
        </a:graphic>
      </p:graphicFrame>
    </p:spTree>
    <p:custDataLst>
      <p:tags r:id="rId1"/>
    </p:custDataLst>
    <p:extLst>
      <p:ext uri="{BB962C8B-B14F-4D97-AF65-F5344CB8AC3E}">
        <p14:creationId xmlns:p14="http://schemas.microsoft.com/office/powerpoint/2010/main" val="374191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0E33-7975-D0AC-9824-4F7330F7D21F}"/>
              </a:ext>
            </a:extLst>
          </p:cNvPr>
          <p:cNvSpPr>
            <a:spLocks noGrp="1"/>
          </p:cNvSpPr>
          <p:nvPr>
            <p:ph type="title"/>
          </p:nvPr>
        </p:nvSpPr>
        <p:spPr/>
        <p:txBody>
          <a:bodyPr>
            <a:normAutofit/>
          </a:bodyPr>
          <a:lstStyle/>
          <a:p>
            <a:r>
              <a:rPr lang="en-US"/>
              <a:t>Remote Pharmacy Review</a:t>
            </a:r>
          </a:p>
        </p:txBody>
      </p:sp>
      <p:sp>
        <p:nvSpPr>
          <p:cNvPr id="4" name="Slide Number Placeholder 3">
            <a:extLst>
              <a:ext uri="{FF2B5EF4-FFF2-40B4-BE49-F238E27FC236}">
                <a16:creationId xmlns:a16="http://schemas.microsoft.com/office/drawing/2014/main" id="{871AE12B-7811-57EF-275F-25DC1AE797FD}"/>
              </a:ext>
            </a:extLst>
          </p:cNvPr>
          <p:cNvSpPr>
            <a:spLocks noGrp="1"/>
          </p:cNvSpPr>
          <p:nvPr>
            <p:ph type="sldNum" sz="quarter" idx="12"/>
          </p:nvPr>
        </p:nvSpPr>
        <p:spPr/>
        <p:txBody>
          <a:bodyPr/>
          <a:lstStyle/>
          <a:p>
            <a:fld id="{0235576B-7F3C-4840-ADD7-A9DF1158E3A5}" type="slidenum">
              <a:rPr lang="en-US" smtClean="0"/>
              <a:pPr/>
              <a:t>12</a:t>
            </a:fld>
            <a:endParaRPr lang="en-US"/>
          </a:p>
        </p:txBody>
      </p:sp>
      <p:sp>
        <p:nvSpPr>
          <p:cNvPr id="7" name="Content Placeholder 55">
            <a:extLst>
              <a:ext uri="{FF2B5EF4-FFF2-40B4-BE49-F238E27FC236}">
                <a16:creationId xmlns:a16="http://schemas.microsoft.com/office/drawing/2014/main" id="{094ABF05-02D5-6FF9-B040-BE16A4CC20AA}"/>
              </a:ext>
            </a:extLst>
          </p:cNvPr>
          <p:cNvSpPr>
            <a:spLocks noGrp="1"/>
          </p:cNvSpPr>
          <p:nvPr>
            <p:ph idx="1"/>
          </p:nvPr>
        </p:nvSpPr>
        <p:spPr>
          <a:xfrm>
            <a:off x="3506531" y="1658279"/>
            <a:ext cx="4622485" cy="2456521"/>
          </a:xfrm>
        </p:spPr>
        <p:txBody>
          <a:bodyPr>
            <a:normAutofit/>
          </a:bodyPr>
          <a:lstStyle/>
          <a:p>
            <a:r>
              <a:rPr lang="en-US" sz="2000" dirty="0"/>
              <a:t>Confirm platform access is granted at least 10 business days </a:t>
            </a:r>
            <a:r>
              <a:rPr lang="en-US" sz="2000" b="0" i="0" u="none" strike="noStrike" baseline="0" dirty="0"/>
              <a:t>(or per time allowe</a:t>
            </a:r>
            <a:r>
              <a:rPr lang="en-US" sz="2000" dirty="0"/>
              <a:t>d per institutional policy</a:t>
            </a:r>
            <a:r>
              <a:rPr lang="en-US" sz="2000" b="0" i="0" u="none" strike="noStrike" baseline="0" dirty="0"/>
              <a:t>)</a:t>
            </a:r>
            <a:r>
              <a:rPr lang="en-US" sz="2000" dirty="0"/>
              <a:t> prior </a:t>
            </a:r>
            <a:br>
              <a:rPr lang="en-US" sz="2000" dirty="0"/>
            </a:br>
            <a:r>
              <a:rPr lang="en-US" sz="2000" dirty="0"/>
              <a:t>to the start of the monitoring visit</a:t>
            </a:r>
          </a:p>
          <a:p>
            <a:r>
              <a:rPr lang="en-US" sz="2000" dirty="0"/>
              <a:t>Confirm applicable pharmacy platform training is provided to the CRA</a:t>
            </a:r>
          </a:p>
          <a:p>
            <a:r>
              <a:rPr lang="en-US" sz="2000" dirty="0"/>
              <a:t>Confirm platform access duration </a:t>
            </a:r>
          </a:p>
        </p:txBody>
      </p:sp>
      <p:grpSp>
        <p:nvGrpSpPr>
          <p:cNvPr id="25" name="Group 24">
            <a:extLst>
              <a:ext uri="{FF2B5EF4-FFF2-40B4-BE49-F238E27FC236}">
                <a16:creationId xmlns:a16="http://schemas.microsoft.com/office/drawing/2014/main" id="{45B2E65C-ECBB-1B1B-3930-32B1E1B1004E}"/>
              </a:ext>
            </a:extLst>
          </p:cNvPr>
          <p:cNvGrpSpPr/>
          <p:nvPr/>
        </p:nvGrpSpPr>
        <p:grpSpPr>
          <a:xfrm>
            <a:off x="304800" y="1295400"/>
            <a:ext cx="3048000" cy="3810000"/>
            <a:chOff x="382330" y="1600200"/>
            <a:chExt cx="3048000" cy="3810000"/>
          </a:xfrm>
        </p:grpSpPr>
        <p:sp>
          <p:nvSpPr>
            <p:cNvPr id="9" name="Shape">
              <a:extLst>
                <a:ext uri="{FF2B5EF4-FFF2-40B4-BE49-F238E27FC236}">
                  <a16:creationId xmlns:a16="http://schemas.microsoft.com/office/drawing/2014/main" id="{7D7E7F33-0564-702F-9C18-9DAA8F2762A6}"/>
                </a:ext>
              </a:extLst>
            </p:cNvPr>
            <p:cNvSpPr/>
            <p:nvPr/>
          </p:nvSpPr>
          <p:spPr>
            <a:xfrm>
              <a:off x="382330" y="1931252"/>
              <a:ext cx="2624603" cy="3478948"/>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 name="Shape">
              <a:extLst>
                <a:ext uri="{FF2B5EF4-FFF2-40B4-BE49-F238E27FC236}">
                  <a16:creationId xmlns:a16="http://schemas.microsoft.com/office/drawing/2014/main" id="{9F513747-4BF8-6EF5-6061-1D9D52468B1B}"/>
                </a:ext>
              </a:extLst>
            </p:cNvPr>
            <p:cNvSpPr/>
            <p:nvPr/>
          </p:nvSpPr>
          <p:spPr>
            <a:xfrm>
              <a:off x="475257" y="1931252"/>
              <a:ext cx="2624603" cy="3478948"/>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1" name="Shape">
              <a:extLst>
                <a:ext uri="{FF2B5EF4-FFF2-40B4-BE49-F238E27FC236}">
                  <a16:creationId xmlns:a16="http://schemas.microsoft.com/office/drawing/2014/main" id="{E05DA4EB-E36D-B483-5911-1BE084EA302A}"/>
                </a:ext>
              </a:extLst>
            </p:cNvPr>
            <p:cNvSpPr/>
            <p:nvPr/>
          </p:nvSpPr>
          <p:spPr>
            <a:xfrm>
              <a:off x="614647" y="2314575"/>
              <a:ext cx="2693717" cy="298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accent2">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2" name="Shape">
              <a:extLst>
                <a:ext uri="{FF2B5EF4-FFF2-40B4-BE49-F238E27FC236}">
                  <a16:creationId xmlns:a16="http://schemas.microsoft.com/office/drawing/2014/main" id="{94496BD2-9F34-7884-830F-3AB0D1253E25}"/>
                </a:ext>
              </a:extLst>
            </p:cNvPr>
            <p:cNvSpPr/>
            <p:nvPr/>
          </p:nvSpPr>
          <p:spPr>
            <a:xfrm>
              <a:off x="736613" y="2250687"/>
              <a:ext cx="2693717" cy="298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3" name="Shape">
              <a:extLst>
                <a:ext uri="{FF2B5EF4-FFF2-40B4-BE49-F238E27FC236}">
                  <a16:creationId xmlns:a16="http://schemas.microsoft.com/office/drawing/2014/main" id="{E344D8D6-EEFA-9DE0-CB86-23124F50F6E5}"/>
                </a:ext>
              </a:extLst>
            </p:cNvPr>
            <p:cNvSpPr/>
            <p:nvPr/>
          </p:nvSpPr>
          <p:spPr>
            <a:xfrm>
              <a:off x="846093" y="1600200"/>
              <a:ext cx="1882931" cy="841423"/>
            </a:xfrm>
            <a:custGeom>
              <a:avLst/>
              <a:gdLst/>
              <a:ahLst/>
              <a:cxnLst>
                <a:cxn ang="0">
                  <a:pos x="wd2" y="hd2"/>
                </a:cxn>
                <a:cxn ang="5400000">
                  <a:pos x="wd2" y="hd2"/>
                </a:cxn>
                <a:cxn ang="10800000">
                  <a:pos x="wd2" y="hd2"/>
                </a:cxn>
                <a:cxn ang="16200000">
                  <a:pos x="wd2" y="hd2"/>
                </a:cxn>
              </a:cxnLst>
              <a:rect l="0" t="0" r="r" b="b"/>
              <a:pathLst>
                <a:path w="21600" h="21302" extrusionOk="0">
                  <a:moveTo>
                    <a:pt x="14618" y="14788"/>
                  </a:moveTo>
                  <a:cubicBezTo>
                    <a:pt x="13698" y="14641"/>
                    <a:pt x="13738" y="11627"/>
                    <a:pt x="14658" y="11597"/>
                  </a:cubicBezTo>
                  <a:cubicBezTo>
                    <a:pt x="14671" y="11597"/>
                    <a:pt x="14691" y="11597"/>
                    <a:pt x="14704" y="11597"/>
                  </a:cubicBezTo>
                  <a:cubicBezTo>
                    <a:pt x="16303" y="11597"/>
                    <a:pt x="16903" y="8951"/>
                    <a:pt x="16403" y="8510"/>
                  </a:cubicBezTo>
                  <a:cubicBezTo>
                    <a:pt x="15904" y="8069"/>
                    <a:pt x="12805" y="6304"/>
                    <a:pt x="12805" y="3657"/>
                  </a:cubicBezTo>
                  <a:cubicBezTo>
                    <a:pt x="12805" y="2525"/>
                    <a:pt x="12432" y="1584"/>
                    <a:pt x="12013" y="893"/>
                  </a:cubicBezTo>
                  <a:cubicBezTo>
                    <a:pt x="11293" y="-298"/>
                    <a:pt x="10314" y="-298"/>
                    <a:pt x="9594" y="893"/>
                  </a:cubicBezTo>
                  <a:cubicBezTo>
                    <a:pt x="9174" y="1584"/>
                    <a:pt x="8801" y="2525"/>
                    <a:pt x="8801" y="3657"/>
                  </a:cubicBezTo>
                  <a:cubicBezTo>
                    <a:pt x="8801" y="6304"/>
                    <a:pt x="5703" y="8069"/>
                    <a:pt x="5203" y="8510"/>
                  </a:cubicBezTo>
                  <a:cubicBezTo>
                    <a:pt x="4704" y="8951"/>
                    <a:pt x="5303" y="11597"/>
                    <a:pt x="6902" y="11597"/>
                  </a:cubicBezTo>
                  <a:cubicBezTo>
                    <a:pt x="6916" y="11597"/>
                    <a:pt x="6936" y="11597"/>
                    <a:pt x="6949" y="11597"/>
                  </a:cubicBezTo>
                  <a:cubicBezTo>
                    <a:pt x="7868" y="11627"/>
                    <a:pt x="7908" y="14641"/>
                    <a:pt x="6989" y="14788"/>
                  </a:cubicBezTo>
                  <a:cubicBezTo>
                    <a:pt x="5037" y="15097"/>
                    <a:pt x="620" y="16347"/>
                    <a:pt x="0" y="21302"/>
                  </a:cubicBezTo>
                  <a:lnTo>
                    <a:pt x="10800" y="21302"/>
                  </a:lnTo>
                  <a:lnTo>
                    <a:pt x="21600" y="21302"/>
                  </a:lnTo>
                  <a:cubicBezTo>
                    <a:pt x="20987" y="16347"/>
                    <a:pt x="16576" y="15112"/>
                    <a:pt x="14618" y="14788"/>
                  </a:cubicBezTo>
                  <a:close/>
                  <a:moveTo>
                    <a:pt x="10807" y="5025"/>
                  </a:moveTo>
                  <a:cubicBezTo>
                    <a:pt x="10394" y="5025"/>
                    <a:pt x="10054" y="4290"/>
                    <a:pt x="10054" y="3363"/>
                  </a:cubicBezTo>
                  <a:cubicBezTo>
                    <a:pt x="10054" y="2437"/>
                    <a:pt x="10387" y="1702"/>
                    <a:pt x="10807" y="1702"/>
                  </a:cubicBezTo>
                  <a:cubicBezTo>
                    <a:pt x="11226" y="1702"/>
                    <a:pt x="11560" y="2437"/>
                    <a:pt x="11560" y="3363"/>
                  </a:cubicBezTo>
                  <a:cubicBezTo>
                    <a:pt x="11560" y="4290"/>
                    <a:pt x="11220" y="5025"/>
                    <a:pt x="10807" y="5025"/>
                  </a:cubicBezTo>
                  <a:close/>
                </a:path>
              </a:pathLst>
            </a:custGeom>
            <a:solidFill>
              <a:schemeClr val="tx1">
                <a:lumMod val="50000"/>
                <a:lumOff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5" name="TextBox 25">
              <a:extLst>
                <a:ext uri="{FF2B5EF4-FFF2-40B4-BE49-F238E27FC236}">
                  <a16:creationId xmlns:a16="http://schemas.microsoft.com/office/drawing/2014/main" id="{2FE04D0D-8EA5-D541-AABE-5433424EF14D}"/>
                </a:ext>
              </a:extLst>
            </p:cNvPr>
            <p:cNvSpPr txBox="1"/>
            <p:nvPr/>
          </p:nvSpPr>
          <p:spPr>
            <a:xfrm>
              <a:off x="1012310" y="2697593"/>
              <a:ext cx="1696611" cy="193899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i="0" u="none" strike="noStrike" baseline="0"/>
                <a:t>Sites </a:t>
              </a:r>
              <a:r>
                <a:rPr lang="en-US" sz="2000" b="1" i="0" u="sng" strike="noStrike" baseline="0"/>
                <a:t>with</a:t>
              </a:r>
              <a:r>
                <a:rPr lang="en-US" sz="2000" b="1" i="0" u="none" strike="noStrike" baseline="0"/>
                <a:t> an electronic Investigator </a:t>
              </a:r>
              <a:r>
                <a:rPr lang="en-US" sz="2000" b="1"/>
                <a:t>S</a:t>
              </a:r>
              <a:r>
                <a:rPr lang="en-US" sz="2000" b="1" i="0" u="none" strike="noStrike" baseline="0"/>
                <a:t>ite </a:t>
              </a:r>
              <a:r>
                <a:rPr lang="en-US" sz="2000" b="1"/>
                <a:t>F</a:t>
              </a:r>
              <a:r>
                <a:rPr lang="en-US" sz="2000" b="1" i="0" u="none" strike="noStrike" baseline="0"/>
                <a:t>ile (</a:t>
              </a:r>
              <a:r>
                <a:rPr lang="en-US" sz="2000" b="1" i="0" u="none" strike="noStrike" baseline="0" err="1"/>
                <a:t>eISF</a:t>
              </a:r>
              <a:r>
                <a:rPr lang="en-US" sz="2000" b="1" i="0" u="none" strike="noStrike" baseline="0"/>
                <a:t>) platform</a:t>
              </a:r>
            </a:p>
          </p:txBody>
        </p:sp>
        <p:pic>
          <p:nvPicPr>
            <p:cNvPr id="17" name="Graphic 31" descr="Bullseye with solid fill">
              <a:extLst>
                <a:ext uri="{FF2B5EF4-FFF2-40B4-BE49-F238E27FC236}">
                  <a16:creationId xmlns:a16="http://schemas.microsoft.com/office/drawing/2014/main" id="{105CFA2D-AEC6-AC78-B27D-056A91B468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3901" y="4352329"/>
              <a:ext cx="644015" cy="644015"/>
            </a:xfrm>
            <a:prstGeom prst="rect">
              <a:avLst/>
            </a:prstGeom>
          </p:spPr>
        </p:pic>
      </p:grpSp>
      <p:graphicFrame>
        <p:nvGraphicFramePr>
          <p:cNvPr id="18" name="Table 20">
            <a:extLst>
              <a:ext uri="{FF2B5EF4-FFF2-40B4-BE49-F238E27FC236}">
                <a16:creationId xmlns:a16="http://schemas.microsoft.com/office/drawing/2014/main" id="{5FA52064-8B22-3C35-7C95-D0749953C4F2}"/>
              </a:ext>
            </a:extLst>
          </p:cNvPr>
          <p:cNvGraphicFramePr>
            <a:graphicFrameLocks noGrp="1"/>
          </p:cNvGraphicFramePr>
          <p:nvPr>
            <p:extLst>
              <p:ext uri="{D42A27DB-BD31-4B8C-83A1-F6EECF244321}">
                <p14:modId xmlns:p14="http://schemas.microsoft.com/office/powerpoint/2010/main" val="131574582"/>
              </p:ext>
            </p:extLst>
          </p:nvPr>
        </p:nvGraphicFramePr>
        <p:xfrm>
          <a:off x="3539286" y="4267200"/>
          <a:ext cx="4156914" cy="1952717"/>
        </p:xfrm>
        <a:graphic>
          <a:graphicData uri="http://schemas.openxmlformats.org/drawingml/2006/table">
            <a:tbl>
              <a:tblPr firstRow="1" bandRow="1">
                <a:tableStyleId>{21E4AEA4-8DFA-4A89-87EB-49C32662AFE0}</a:tableStyleId>
              </a:tblPr>
              <a:tblGrid>
                <a:gridCol w="4156914">
                  <a:extLst>
                    <a:ext uri="{9D8B030D-6E8A-4147-A177-3AD203B41FA5}">
                      <a16:colId xmlns:a16="http://schemas.microsoft.com/office/drawing/2014/main" val="202815709"/>
                    </a:ext>
                  </a:extLst>
                </a:gridCol>
              </a:tblGrid>
              <a:tr h="390543">
                <a:tc>
                  <a:txBody>
                    <a:bodyPr/>
                    <a:lstStyle/>
                    <a:p>
                      <a:pPr algn="ctr"/>
                      <a:r>
                        <a:rPr lang="en-US" sz="1800"/>
                        <a:t>Pharmacy Considerations</a:t>
                      </a:r>
                      <a:endParaRPr lang="en-US"/>
                    </a:p>
                  </a:txBody>
                  <a:tcPr/>
                </a:tc>
                <a:extLst>
                  <a:ext uri="{0D108BD9-81ED-4DB2-BD59-A6C34878D82A}">
                    <a16:rowId xmlns:a16="http://schemas.microsoft.com/office/drawing/2014/main" val="1449259924"/>
                  </a:ext>
                </a:extLst>
              </a:tr>
              <a:tr h="1562174">
                <a:tc>
                  <a:txBody>
                    <a:bodyPr/>
                    <a:lstStyle/>
                    <a:p>
                      <a:pPr marL="285750" indent="-285750">
                        <a:buFont typeface="Arial" panose="020B0604020202020204" pitchFamily="34" charset="0"/>
                        <a:buChar char="•"/>
                      </a:pPr>
                      <a:r>
                        <a:rPr lang="en-US" sz="1800" dirty="0">
                          <a:solidFill>
                            <a:schemeClr val="tx1"/>
                          </a:solidFill>
                        </a:rPr>
                        <a:t>The site pharmacist must consider that certain documentation may contain unblinded information and every effort must be made to maintain the blind.</a:t>
                      </a:r>
                    </a:p>
                  </a:txBody>
                  <a:tcPr/>
                </a:tc>
                <a:extLst>
                  <a:ext uri="{0D108BD9-81ED-4DB2-BD59-A6C34878D82A}">
                    <a16:rowId xmlns:a16="http://schemas.microsoft.com/office/drawing/2014/main" val="2250982126"/>
                  </a:ext>
                </a:extLst>
              </a:tr>
            </a:tbl>
          </a:graphicData>
        </a:graphic>
      </p:graphicFrame>
    </p:spTree>
    <p:custDataLst>
      <p:tags r:id="rId1"/>
    </p:custDataLst>
    <p:extLst>
      <p:ext uri="{BB962C8B-B14F-4D97-AF65-F5344CB8AC3E}">
        <p14:creationId xmlns:p14="http://schemas.microsoft.com/office/powerpoint/2010/main" val="2715808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10E33-7975-D0AC-9824-4F7330F7D21F}"/>
              </a:ext>
            </a:extLst>
          </p:cNvPr>
          <p:cNvSpPr>
            <a:spLocks noGrp="1"/>
          </p:cNvSpPr>
          <p:nvPr>
            <p:ph type="title"/>
          </p:nvPr>
        </p:nvSpPr>
        <p:spPr/>
        <p:txBody>
          <a:bodyPr>
            <a:normAutofit/>
          </a:bodyPr>
          <a:lstStyle/>
          <a:p>
            <a:r>
              <a:rPr lang="en-US"/>
              <a:t>Remote Pharmacy Review</a:t>
            </a:r>
          </a:p>
        </p:txBody>
      </p:sp>
      <p:sp>
        <p:nvSpPr>
          <p:cNvPr id="4" name="Slide Number Placeholder 3">
            <a:extLst>
              <a:ext uri="{FF2B5EF4-FFF2-40B4-BE49-F238E27FC236}">
                <a16:creationId xmlns:a16="http://schemas.microsoft.com/office/drawing/2014/main" id="{871AE12B-7811-57EF-275F-25DC1AE797FD}"/>
              </a:ext>
            </a:extLst>
          </p:cNvPr>
          <p:cNvSpPr>
            <a:spLocks noGrp="1"/>
          </p:cNvSpPr>
          <p:nvPr>
            <p:ph type="sldNum" sz="quarter" idx="12"/>
          </p:nvPr>
        </p:nvSpPr>
        <p:spPr/>
        <p:txBody>
          <a:bodyPr/>
          <a:lstStyle/>
          <a:p>
            <a:fld id="{0235576B-7F3C-4840-ADD7-A9DF1158E3A5}" type="slidenum">
              <a:rPr lang="en-US" smtClean="0"/>
              <a:pPr/>
              <a:t>13</a:t>
            </a:fld>
            <a:endParaRPr lang="en-US"/>
          </a:p>
        </p:txBody>
      </p:sp>
      <p:sp>
        <p:nvSpPr>
          <p:cNvPr id="7" name="Content Placeholder 55">
            <a:extLst>
              <a:ext uri="{FF2B5EF4-FFF2-40B4-BE49-F238E27FC236}">
                <a16:creationId xmlns:a16="http://schemas.microsoft.com/office/drawing/2014/main" id="{DDD07ECF-1DF4-E24D-5284-0C40D6369C96}"/>
              </a:ext>
            </a:extLst>
          </p:cNvPr>
          <p:cNvSpPr>
            <a:spLocks noGrp="1"/>
          </p:cNvSpPr>
          <p:nvPr>
            <p:ph idx="1"/>
          </p:nvPr>
        </p:nvSpPr>
        <p:spPr>
          <a:xfrm>
            <a:off x="3506531" y="1658279"/>
            <a:ext cx="4342069" cy="1313521"/>
          </a:xfrm>
        </p:spPr>
        <p:txBody>
          <a:bodyPr>
            <a:normAutofit/>
          </a:bodyPr>
          <a:lstStyle/>
          <a:p>
            <a:r>
              <a:rPr lang="en-US" sz="2000" b="0" i="0" u="none" strike="noStrike" baseline="0"/>
              <a:t>Confirm documents are uploaded to Medidata RSR </a:t>
            </a:r>
            <a:r>
              <a:rPr lang="en-US" sz="2000"/>
              <a:t>pharmacy </a:t>
            </a:r>
            <a:r>
              <a:rPr lang="en-US" sz="2000" b="0" i="0" u="none" strike="noStrike" baseline="0"/>
              <a:t>folder at least 10 business days prior to the start of the monitoring visit.</a:t>
            </a:r>
          </a:p>
        </p:txBody>
      </p:sp>
      <p:sp>
        <p:nvSpPr>
          <p:cNvPr id="9" name="Shape">
            <a:extLst>
              <a:ext uri="{FF2B5EF4-FFF2-40B4-BE49-F238E27FC236}">
                <a16:creationId xmlns:a16="http://schemas.microsoft.com/office/drawing/2014/main" id="{BC63D5B5-26F4-59EE-95C7-E7DC476B46FA}"/>
              </a:ext>
            </a:extLst>
          </p:cNvPr>
          <p:cNvSpPr/>
          <p:nvPr/>
        </p:nvSpPr>
        <p:spPr>
          <a:xfrm>
            <a:off x="304800" y="1626452"/>
            <a:ext cx="2624603" cy="3478948"/>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1">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0" name="Shape">
            <a:extLst>
              <a:ext uri="{FF2B5EF4-FFF2-40B4-BE49-F238E27FC236}">
                <a16:creationId xmlns:a16="http://schemas.microsoft.com/office/drawing/2014/main" id="{46B298F1-F073-A8FE-43FF-A1E151A2B60B}"/>
              </a:ext>
            </a:extLst>
          </p:cNvPr>
          <p:cNvSpPr/>
          <p:nvPr/>
        </p:nvSpPr>
        <p:spPr>
          <a:xfrm>
            <a:off x="397727" y="1626452"/>
            <a:ext cx="2624603" cy="3478948"/>
          </a:xfrm>
          <a:custGeom>
            <a:avLst/>
            <a:gdLst/>
            <a:ahLst/>
            <a:cxnLst>
              <a:cxn ang="0">
                <a:pos x="wd2" y="hd2"/>
              </a:cxn>
              <a:cxn ang="5400000">
                <a:pos x="wd2" y="hd2"/>
              </a:cxn>
              <a:cxn ang="10800000">
                <a:pos x="wd2" y="hd2"/>
              </a:cxn>
              <a:cxn ang="16200000">
                <a:pos x="wd2" y="hd2"/>
              </a:cxn>
            </a:cxnLst>
            <a:rect l="0" t="0" r="r" b="b"/>
            <a:pathLst>
              <a:path w="21600" h="21600" extrusionOk="0">
                <a:moveTo>
                  <a:pt x="20381" y="21600"/>
                </a:moveTo>
                <a:lnTo>
                  <a:pt x="1219" y="21600"/>
                </a:lnTo>
                <a:cubicBezTo>
                  <a:pt x="545" y="21600"/>
                  <a:pt x="0" y="21189"/>
                  <a:pt x="0" y="20680"/>
                </a:cubicBezTo>
                <a:lnTo>
                  <a:pt x="0" y="920"/>
                </a:lnTo>
                <a:cubicBezTo>
                  <a:pt x="0" y="411"/>
                  <a:pt x="545" y="0"/>
                  <a:pt x="1219" y="0"/>
                </a:cubicBezTo>
                <a:lnTo>
                  <a:pt x="20381" y="0"/>
                </a:lnTo>
                <a:cubicBezTo>
                  <a:pt x="21055" y="0"/>
                  <a:pt x="21600" y="411"/>
                  <a:pt x="21600" y="920"/>
                </a:cubicBezTo>
                <a:lnTo>
                  <a:pt x="21600" y="20680"/>
                </a:lnTo>
                <a:cubicBezTo>
                  <a:pt x="21595" y="21189"/>
                  <a:pt x="21050" y="21600"/>
                  <a:pt x="20381" y="21600"/>
                </a:cubicBezTo>
                <a:close/>
              </a:path>
            </a:pathLst>
          </a:custGeom>
          <a:solidFill>
            <a:schemeClr val="accent1">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1" name="Shape">
            <a:extLst>
              <a:ext uri="{FF2B5EF4-FFF2-40B4-BE49-F238E27FC236}">
                <a16:creationId xmlns:a16="http://schemas.microsoft.com/office/drawing/2014/main" id="{2C59AA39-0A51-E2FF-8E64-023B7ECA5A55}"/>
              </a:ext>
            </a:extLst>
          </p:cNvPr>
          <p:cNvSpPr/>
          <p:nvPr/>
        </p:nvSpPr>
        <p:spPr>
          <a:xfrm>
            <a:off x="537117" y="2009775"/>
            <a:ext cx="2693717" cy="298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accent1">
              <a:lumMod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2" name="Shape">
            <a:extLst>
              <a:ext uri="{FF2B5EF4-FFF2-40B4-BE49-F238E27FC236}">
                <a16:creationId xmlns:a16="http://schemas.microsoft.com/office/drawing/2014/main" id="{A9608EFB-BBF1-C637-404E-4A047E7EDBCE}"/>
              </a:ext>
            </a:extLst>
          </p:cNvPr>
          <p:cNvSpPr/>
          <p:nvPr/>
        </p:nvSpPr>
        <p:spPr>
          <a:xfrm>
            <a:off x="659083" y="1945887"/>
            <a:ext cx="2693717" cy="29899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194" y="0"/>
                </a:lnTo>
                <a:cubicBezTo>
                  <a:pt x="17194" y="0"/>
                  <a:pt x="17194" y="11652"/>
                  <a:pt x="21600" y="20467"/>
                </a:cubicBezTo>
                <a:lnTo>
                  <a:pt x="3498" y="21600"/>
                </a:lnTo>
                <a:cubicBezTo>
                  <a:pt x="3493" y="21600"/>
                  <a:pt x="0" y="19456"/>
                  <a:pt x="0" y="0"/>
                </a:cubicBezTo>
                <a:close/>
              </a:path>
            </a:pathLst>
          </a:cu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3" name="Shape">
            <a:extLst>
              <a:ext uri="{FF2B5EF4-FFF2-40B4-BE49-F238E27FC236}">
                <a16:creationId xmlns:a16="http://schemas.microsoft.com/office/drawing/2014/main" id="{A4E5DD18-025F-16D0-E47E-F3957324A02F}"/>
              </a:ext>
            </a:extLst>
          </p:cNvPr>
          <p:cNvSpPr/>
          <p:nvPr/>
        </p:nvSpPr>
        <p:spPr>
          <a:xfrm>
            <a:off x="768563" y="1295400"/>
            <a:ext cx="1882931" cy="841423"/>
          </a:xfrm>
          <a:custGeom>
            <a:avLst/>
            <a:gdLst/>
            <a:ahLst/>
            <a:cxnLst>
              <a:cxn ang="0">
                <a:pos x="wd2" y="hd2"/>
              </a:cxn>
              <a:cxn ang="5400000">
                <a:pos x="wd2" y="hd2"/>
              </a:cxn>
              <a:cxn ang="10800000">
                <a:pos x="wd2" y="hd2"/>
              </a:cxn>
              <a:cxn ang="16200000">
                <a:pos x="wd2" y="hd2"/>
              </a:cxn>
            </a:cxnLst>
            <a:rect l="0" t="0" r="r" b="b"/>
            <a:pathLst>
              <a:path w="21600" h="21302" extrusionOk="0">
                <a:moveTo>
                  <a:pt x="14618" y="14788"/>
                </a:moveTo>
                <a:cubicBezTo>
                  <a:pt x="13698" y="14641"/>
                  <a:pt x="13738" y="11627"/>
                  <a:pt x="14658" y="11597"/>
                </a:cubicBezTo>
                <a:cubicBezTo>
                  <a:pt x="14671" y="11597"/>
                  <a:pt x="14691" y="11597"/>
                  <a:pt x="14704" y="11597"/>
                </a:cubicBezTo>
                <a:cubicBezTo>
                  <a:pt x="16303" y="11597"/>
                  <a:pt x="16903" y="8951"/>
                  <a:pt x="16403" y="8510"/>
                </a:cubicBezTo>
                <a:cubicBezTo>
                  <a:pt x="15904" y="8069"/>
                  <a:pt x="12805" y="6304"/>
                  <a:pt x="12805" y="3657"/>
                </a:cubicBezTo>
                <a:cubicBezTo>
                  <a:pt x="12805" y="2525"/>
                  <a:pt x="12432" y="1584"/>
                  <a:pt x="12013" y="893"/>
                </a:cubicBezTo>
                <a:cubicBezTo>
                  <a:pt x="11293" y="-298"/>
                  <a:pt x="10314" y="-298"/>
                  <a:pt x="9594" y="893"/>
                </a:cubicBezTo>
                <a:cubicBezTo>
                  <a:pt x="9174" y="1584"/>
                  <a:pt x="8801" y="2525"/>
                  <a:pt x="8801" y="3657"/>
                </a:cubicBezTo>
                <a:cubicBezTo>
                  <a:pt x="8801" y="6304"/>
                  <a:pt x="5703" y="8069"/>
                  <a:pt x="5203" y="8510"/>
                </a:cubicBezTo>
                <a:cubicBezTo>
                  <a:pt x="4704" y="8951"/>
                  <a:pt x="5303" y="11597"/>
                  <a:pt x="6902" y="11597"/>
                </a:cubicBezTo>
                <a:cubicBezTo>
                  <a:pt x="6916" y="11597"/>
                  <a:pt x="6936" y="11597"/>
                  <a:pt x="6949" y="11597"/>
                </a:cubicBezTo>
                <a:cubicBezTo>
                  <a:pt x="7868" y="11627"/>
                  <a:pt x="7908" y="14641"/>
                  <a:pt x="6989" y="14788"/>
                </a:cubicBezTo>
                <a:cubicBezTo>
                  <a:pt x="5037" y="15097"/>
                  <a:pt x="620" y="16347"/>
                  <a:pt x="0" y="21302"/>
                </a:cubicBezTo>
                <a:lnTo>
                  <a:pt x="10800" y="21302"/>
                </a:lnTo>
                <a:lnTo>
                  <a:pt x="21600" y="21302"/>
                </a:lnTo>
                <a:cubicBezTo>
                  <a:pt x="20987" y="16347"/>
                  <a:pt x="16576" y="15112"/>
                  <a:pt x="14618" y="14788"/>
                </a:cubicBezTo>
                <a:close/>
                <a:moveTo>
                  <a:pt x="10807" y="5025"/>
                </a:moveTo>
                <a:cubicBezTo>
                  <a:pt x="10394" y="5025"/>
                  <a:pt x="10054" y="4290"/>
                  <a:pt x="10054" y="3363"/>
                </a:cubicBezTo>
                <a:cubicBezTo>
                  <a:pt x="10054" y="2437"/>
                  <a:pt x="10387" y="1702"/>
                  <a:pt x="10807" y="1702"/>
                </a:cubicBezTo>
                <a:cubicBezTo>
                  <a:pt x="11226" y="1702"/>
                  <a:pt x="11560" y="2437"/>
                  <a:pt x="11560" y="3363"/>
                </a:cubicBezTo>
                <a:cubicBezTo>
                  <a:pt x="11560" y="4290"/>
                  <a:pt x="11220" y="5025"/>
                  <a:pt x="10807" y="5025"/>
                </a:cubicBezTo>
                <a:close/>
              </a:path>
            </a:pathLst>
          </a:custGeom>
          <a:solidFill>
            <a:schemeClr val="tx1">
              <a:lumMod val="50000"/>
              <a:lumOff val="50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sz="2250"/>
          </a:p>
        </p:txBody>
      </p:sp>
      <p:sp>
        <p:nvSpPr>
          <p:cNvPr id="14" name="TextBox 25">
            <a:extLst>
              <a:ext uri="{FF2B5EF4-FFF2-40B4-BE49-F238E27FC236}">
                <a16:creationId xmlns:a16="http://schemas.microsoft.com/office/drawing/2014/main" id="{21016ABA-717D-6FD3-8978-3AF2980BEB0F}"/>
              </a:ext>
            </a:extLst>
          </p:cNvPr>
          <p:cNvSpPr txBox="1"/>
          <p:nvPr/>
        </p:nvSpPr>
        <p:spPr>
          <a:xfrm>
            <a:off x="934780" y="2392793"/>
            <a:ext cx="1696611" cy="1938992"/>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000" b="1" i="0" u="none" strike="noStrike" baseline="0"/>
              <a:t>Sites </a:t>
            </a:r>
            <a:r>
              <a:rPr lang="en-US" sz="2000" b="1" i="0" u="sng" strike="noStrike" baseline="0"/>
              <a:t>without</a:t>
            </a:r>
            <a:r>
              <a:rPr lang="en-US" sz="2000" b="1" i="0" u="none" strike="noStrike" baseline="0"/>
              <a:t> an electronic Investigator </a:t>
            </a:r>
            <a:r>
              <a:rPr lang="en-US" sz="2000" b="1"/>
              <a:t>S</a:t>
            </a:r>
            <a:r>
              <a:rPr lang="en-US" sz="2000" b="1" i="0" u="none" strike="noStrike" baseline="0"/>
              <a:t>ite </a:t>
            </a:r>
            <a:r>
              <a:rPr lang="en-US" sz="2000" b="1"/>
              <a:t>F</a:t>
            </a:r>
            <a:r>
              <a:rPr lang="en-US" sz="2000" b="1" i="0" u="none" strike="noStrike" baseline="0"/>
              <a:t>ile (</a:t>
            </a:r>
            <a:r>
              <a:rPr lang="en-US" sz="2000" b="1" i="0" u="none" strike="noStrike" baseline="0" err="1"/>
              <a:t>eISF</a:t>
            </a:r>
            <a:r>
              <a:rPr lang="en-US" sz="2000" b="1" i="0" u="none" strike="noStrike" baseline="0"/>
              <a:t>) platform</a:t>
            </a:r>
          </a:p>
        </p:txBody>
      </p:sp>
      <p:pic>
        <p:nvPicPr>
          <p:cNvPr id="15" name="Graphic 31" descr="Bullseye with solid fill">
            <a:extLst>
              <a:ext uri="{FF2B5EF4-FFF2-40B4-BE49-F238E27FC236}">
                <a16:creationId xmlns:a16="http://schemas.microsoft.com/office/drawing/2014/main" id="{0F08B4DC-A071-384B-C7F6-7E691581ED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6371" y="4047529"/>
            <a:ext cx="644015" cy="644015"/>
          </a:xfrm>
          <a:prstGeom prst="rect">
            <a:avLst/>
          </a:prstGeom>
        </p:spPr>
      </p:pic>
      <p:graphicFrame>
        <p:nvGraphicFramePr>
          <p:cNvPr id="16" name="Table 20">
            <a:extLst>
              <a:ext uri="{FF2B5EF4-FFF2-40B4-BE49-F238E27FC236}">
                <a16:creationId xmlns:a16="http://schemas.microsoft.com/office/drawing/2014/main" id="{230942C2-3507-ACAC-E63B-C8F8318F8FB1}"/>
              </a:ext>
            </a:extLst>
          </p:cNvPr>
          <p:cNvGraphicFramePr>
            <a:graphicFrameLocks noGrp="1"/>
          </p:cNvGraphicFramePr>
          <p:nvPr>
            <p:extLst>
              <p:ext uri="{D42A27DB-BD31-4B8C-83A1-F6EECF244321}">
                <p14:modId xmlns:p14="http://schemas.microsoft.com/office/powerpoint/2010/main" val="1342422125"/>
              </p:ext>
            </p:extLst>
          </p:nvPr>
        </p:nvGraphicFramePr>
        <p:xfrm>
          <a:off x="3543569" y="3581400"/>
          <a:ext cx="4156914" cy="1952717"/>
        </p:xfrm>
        <a:graphic>
          <a:graphicData uri="http://schemas.openxmlformats.org/drawingml/2006/table">
            <a:tbl>
              <a:tblPr firstRow="1" bandRow="1">
                <a:tableStyleId>{5C22544A-7EE6-4342-B048-85BDC9FD1C3A}</a:tableStyleId>
              </a:tblPr>
              <a:tblGrid>
                <a:gridCol w="4156914">
                  <a:extLst>
                    <a:ext uri="{9D8B030D-6E8A-4147-A177-3AD203B41FA5}">
                      <a16:colId xmlns:a16="http://schemas.microsoft.com/office/drawing/2014/main" val="202815709"/>
                    </a:ext>
                  </a:extLst>
                </a:gridCol>
              </a:tblGrid>
              <a:tr h="390543">
                <a:tc>
                  <a:txBody>
                    <a:bodyPr/>
                    <a:lstStyle/>
                    <a:p>
                      <a:pPr algn="ctr"/>
                      <a:r>
                        <a:rPr lang="en-US" sz="1800"/>
                        <a:t>Pharmacy Considerations</a:t>
                      </a:r>
                      <a:endParaRPr lang="en-US"/>
                    </a:p>
                  </a:txBody>
                  <a:tcPr/>
                </a:tc>
                <a:extLst>
                  <a:ext uri="{0D108BD9-81ED-4DB2-BD59-A6C34878D82A}">
                    <a16:rowId xmlns:a16="http://schemas.microsoft.com/office/drawing/2014/main" val="1449259924"/>
                  </a:ext>
                </a:extLst>
              </a:tr>
              <a:tr h="1562174">
                <a:tc>
                  <a:txBody>
                    <a:bodyPr/>
                    <a:lstStyle/>
                    <a:p>
                      <a:pPr marL="285750" indent="-285750">
                        <a:buFont typeface="Arial" panose="020B0604020202020204" pitchFamily="34" charset="0"/>
                        <a:buChar char="•"/>
                      </a:pPr>
                      <a:r>
                        <a:rPr lang="en-US" sz="1800">
                          <a:solidFill>
                            <a:schemeClr val="tx1"/>
                          </a:solidFill>
                        </a:rPr>
                        <a:t>User permissions for the pharmacy folder within Medidata RSR have been configured to maintain the blind.</a:t>
                      </a:r>
                    </a:p>
                  </a:txBody>
                  <a:tcPr/>
                </a:tc>
                <a:extLst>
                  <a:ext uri="{0D108BD9-81ED-4DB2-BD59-A6C34878D82A}">
                    <a16:rowId xmlns:a16="http://schemas.microsoft.com/office/drawing/2014/main" val="2250982126"/>
                  </a:ext>
                </a:extLst>
              </a:tr>
            </a:tbl>
          </a:graphicData>
        </a:graphic>
      </p:graphicFrame>
    </p:spTree>
    <p:custDataLst>
      <p:tags r:id="rId1"/>
    </p:custDataLst>
    <p:extLst>
      <p:ext uri="{BB962C8B-B14F-4D97-AF65-F5344CB8AC3E}">
        <p14:creationId xmlns:p14="http://schemas.microsoft.com/office/powerpoint/2010/main" val="154663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EBF2-7279-8C4F-68DD-112F3EE2429C}"/>
              </a:ext>
            </a:extLst>
          </p:cNvPr>
          <p:cNvSpPr>
            <a:spLocks noGrp="1"/>
          </p:cNvSpPr>
          <p:nvPr>
            <p:ph type="title"/>
          </p:nvPr>
        </p:nvSpPr>
        <p:spPr/>
        <p:txBody>
          <a:bodyPr>
            <a:normAutofit fontScale="90000"/>
          </a:bodyPr>
          <a:lstStyle/>
          <a:p>
            <a:r>
              <a:rPr lang="en-US"/>
              <a:t>Remote Monitoring Electronic Platforms</a:t>
            </a:r>
          </a:p>
        </p:txBody>
      </p:sp>
      <p:sp>
        <p:nvSpPr>
          <p:cNvPr id="3" name="Top Text">
            <a:extLst>
              <a:ext uri="{FF2B5EF4-FFF2-40B4-BE49-F238E27FC236}">
                <a16:creationId xmlns:a16="http://schemas.microsoft.com/office/drawing/2014/main" id="{475B3BA8-3165-FC44-930C-0A7459BB5C24}"/>
              </a:ext>
            </a:extLst>
          </p:cNvPr>
          <p:cNvSpPr>
            <a:spLocks noGrp="1"/>
          </p:cNvSpPr>
          <p:nvPr>
            <p:ph idx="1"/>
          </p:nvPr>
        </p:nvSpPr>
        <p:spPr>
          <a:xfrm>
            <a:off x="228599" y="1295400"/>
            <a:ext cx="7918109" cy="685800"/>
          </a:xfrm>
        </p:spPr>
        <p:txBody>
          <a:bodyPr>
            <a:noAutofit/>
          </a:bodyPr>
          <a:lstStyle/>
          <a:p>
            <a:pPr marL="0" marR="0" indent="0">
              <a:spcBef>
                <a:spcPts val="0"/>
              </a:spcBef>
              <a:spcAft>
                <a:spcPts val="0"/>
              </a:spcAft>
              <a:buNone/>
            </a:pPr>
            <a:r>
              <a:rPr lang="en-US" sz="1800">
                <a:ea typeface="Verdana" panose="020B0604030504040204" pitchFamily="34" charset="0"/>
                <a:cs typeface="Arial" panose="020B0604020202020204" pitchFamily="34" charset="0"/>
              </a:rPr>
              <a:t>Study documents </a:t>
            </a:r>
            <a:r>
              <a:rPr lang="en-US" sz="1800">
                <a:effectLst/>
                <a:ea typeface="Verdana" panose="020B0604030504040204" pitchFamily="34" charset="0"/>
                <a:cs typeface="Arial" panose="020B0604020202020204" pitchFamily="34" charset="0"/>
              </a:rPr>
              <a:t>are uploaded to a secure HIPAA and 21 CFR Part 11 compliant platform for review. Examples of thes</a:t>
            </a:r>
            <a:r>
              <a:rPr lang="en-US" sz="1800">
                <a:ea typeface="Verdana" panose="020B0604030504040204" pitchFamily="34" charset="0"/>
                <a:cs typeface="Arial" panose="020B0604020202020204" pitchFamily="34" charset="0"/>
              </a:rPr>
              <a:t>e platforms include:</a:t>
            </a:r>
          </a:p>
        </p:txBody>
      </p:sp>
      <p:sp>
        <p:nvSpPr>
          <p:cNvPr id="10" name="Bottom Text">
            <a:extLst>
              <a:ext uri="{FF2B5EF4-FFF2-40B4-BE49-F238E27FC236}">
                <a16:creationId xmlns:a16="http://schemas.microsoft.com/office/drawing/2014/main" id="{2E5E76E7-AAF8-F5A0-4D51-EC755E05128B}"/>
              </a:ext>
            </a:extLst>
          </p:cNvPr>
          <p:cNvSpPr txBox="1">
            <a:spLocks/>
          </p:cNvSpPr>
          <p:nvPr/>
        </p:nvSpPr>
        <p:spPr>
          <a:xfrm>
            <a:off x="235290" y="5562600"/>
            <a:ext cx="7918109" cy="533400"/>
          </a:xfrm>
          <a:prstGeom prst="rect">
            <a:avLst/>
          </a:prstGeom>
        </p:spPr>
        <p:txBody>
          <a:bodyPr vert="horz" lIns="0" tIns="0" rIns="0" bIns="0">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spcBef>
                <a:spcPts val="0"/>
              </a:spcBef>
              <a:buFont typeface="Wingdings" pitchFamily="2" charset="2"/>
              <a:buNone/>
            </a:pPr>
            <a:r>
              <a:rPr lang="en-US" sz="1800">
                <a:ea typeface="Verdana" panose="020B0604030504040204" pitchFamily="34" charset="0"/>
                <a:cs typeface="Arial" panose="020B0604020202020204" pitchFamily="34" charset="0"/>
              </a:rPr>
              <a:t>As with onsite SDV, the</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aim</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of</a:t>
            </a:r>
            <a:r>
              <a:rPr lang="en-US" sz="1800">
                <a:ea typeface="Times New Roman" panose="02020603050405020304" pitchFamily="18" charset="0"/>
                <a:cs typeface="Arial" panose="020B0604020202020204" pitchFamily="34" charset="0"/>
              </a:rPr>
              <a:t> </a:t>
            </a:r>
            <a:r>
              <a:rPr lang="en-US" sz="1800" err="1">
                <a:ea typeface="Times New Roman" panose="02020603050405020304" pitchFamily="18" charset="0"/>
                <a:cs typeface="Arial" panose="020B0604020202020204" pitchFamily="34" charset="0"/>
              </a:rPr>
              <a:t>r</a:t>
            </a:r>
            <a:r>
              <a:rPr lang="en-US" sz="1800" err="1">
                <a:ea typeface="Verdana" panose="020B0604030504040204" pitchFamily="34" charset="0"/>
                <a:cs typeface="Arial" panose="020B0604020202020204" pitchFamily="34" charset="0"/>
              </a:rPr>
              <a:t>SDV</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is</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to</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ensure</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data</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accuracy</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and</a:t>
            </a:r>
            <a:r>
              <a:rPr lang="en-US" sz="1800">
                <a:ea typeface="Times New Roman" panose="02020603050405020304" pitchFamily="18" charset="0"/>
                <a:cs typeface="Arial" panose="020B0604020202020204" pitchFamily="34" charset="0"/>
              </a:rPr>
              <a:t> </a:t>
            </a:r>
            <a:br>
              <a:rPr lang="en-US" sz="1800">
                <a:ea typeface="Times New Roman" panose="02020603050405020304" pitchFamily="18" charset="0"/>
                <a:cs typeface="Arial" panose="020B0604020202020204" pitchFamily="34" charset="0"/>
              </a:rPr>
            </a:br>
            <a:r>
              <a:rPr lang="en-US" sz="1800">
                <a:ea typeface="Verdana" panose="020B0604030504040204" pitchFamily="34" charset="0"/>
                <a:cs typeface="Arial" panose="020B0604020202020204" pitchFamily="34" charset="0"/>
              </a:rPr>
              <a:t>protecting</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the</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integrity</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of</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the</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final</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study</a:t>
            </a:r>
            <a:r>
              <a:rPr lang="en-US" sz="1800">
                <a:ea typeface="Times New Roman" panose="02020603050405020304" pitchFamily="18" charset="0"/>
                <a:cs typeface="Arial" panose="020B0604020202020204" pitchFamily="34" charset="0"/>
              </a:rPr>
              <a:t> </a:t>
            </a:r>
            <a:r>
              <a:rPr lang="en-US" sz="1800">
                <a:ea typeface="Verdana" panose="020B0604030504040204" pitchFamily="34" charset="0"/>
                <a:cs typeface="Arial" panose="020B0604020202020204" pitchFamily="34" charset="0"/>
              </a:rPr>
              <a:t>results.</a:t>
            </a:r>
            <a:endParaRPr lang="en-US" sz="1800">
              <a:ea typeface="Times New Roman" panose="02020603050405020304" pitchFamily="18" charset="0"/>
              <a:cs typeface="Times New Roman" panose="02020603050405020304" pitchFamily="18" charset="0"/>
            </a:endParaRPr>
          </a:p>
        </p:txBody>
      </p:sp>
      <p:sp>
        <p:nvSpPr>
          <p:cNvPr id="11" name="Medidata RSR_Teal">
            <a:extLst>
              <a:ext uri="{FF2B5EF4-FFF2-40B4-BE49-F238E27FC236}">
                <a16:creationId xmlns:a16="http://schemas.microsoft.com/office/drawing/2014/main" id="{CAD9CD0F-792E-345D-A331-D6F37FBA99E0}"/>
              </a:ext>
            </a:extLst>
          </p:cNvPr>
          <p:cNvSpPr/>
          <p:nvPr/>
        </p:nvSpPr>
        <p:spPr>
          <a:xfrm>
            <a:off x="96698" y="3067962"/>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latin typeface="Arial" panose="020B0604020202020204" pitchFamily="34" charset="0"/>
                <a:ea typeface="Verdana" panose="020B0604030504040204" pitchFamily="34" charset="0"/>
                <a:cs typeface="Arial" panose="020B0604020202020204" pitchFamily="34" charset="0"/>
              </a:rPr>
              <a:t>Medidata RSR (provided by DMCs)</a:t>
            </a:r>
          </a:p>
        </p:txBody>
      </p:sp>
      <p:sp>
        <p:nvSpPr>
          <p:cNvPr id="12" name="VeevaVault">
            <a:extLst>
              <a:ext uri="{FF2B5EF4-FFF2-40B4-BE49-F238E27FC236}">
                <a16:creationId xmlns:a16="http://schemas.microsoft.com/office/drawing/2014/main" id="{01B22B80-9E66-EA1B-8496-01573C60A19C}"/>
              </a:ext>
            </a:extLst>
          </p:cNvPr>
          <p:cNvSpPr/>
          <p:nvPr/>
        </p:nvSpPr>
        <p:spPr>
          <a:xfrm>
            <a:off x="1600200" y="2270768"/>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latin typeface="Arial" panose="020B0604020202020204" pitchFamily="34" charset="0"/>
                <a:ea typeface="Verdana" panose="020B0604030504040204" pitchFamily="34" charset="0"/>
                <a:cs typeface="Arial" panose="020B0604020202020204" pitchFamily="34" charset="0"/>
              </a:rPr>
              <a:t>VeevaVault</a:t>
            </a:r>
            <a:endParaRPr lang="en-US" sz="1600">
              <a:latin typeface="Arial" panose="020B0604020202020204" pitchFamily="34" charset="0"/>
              <a:ea typeface="Verdana" panose="020B0604030504040204" pitchFamily="34" charset="0"/>
              <a:cs typeface="Arial" panose="020B0604020202020204" pitchFamily="34" charset="0"/>
            </a:endParaRPr>
          </a:p>
        </p:txBody>
      </p:sp>
      <p:sp>
        <p:nvSpPr>
          <p:cNvPr id="13" name="Vestigo">
            <a:extLst>
              <a:ext uri="{FF2B5EF4-FFF2-40B4-BE49-F238E27FC236}">
                <a16:creationId xmlns:a16="http://schemas.microsoft.com/office/drawing/2014/main" id="{ECDD3250-F96D-88AB-286D-73BA64FDF51C}"/>
              </a:ext>
            </a:extLst>
          </p:cNvPr>
          <p:cNvSpPr/>
          <p:nvPr/>
        </p:nvSpPr>
        <p:spPr>
          <a:xfrm>
            <a:off x="1600200" y="3811542"/>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latin typeface="Arial" panose="020B0604020202020204" pitchFamily="34" charset="0"/>
                <a:ea typeface="Verdana" panose="020B0604030504040204" pitchFamily="34" charset="0"/>
                <a:cs typeface="Arial" panose="020B0604020202020204" pitchFamily="34" charset="0"/>
              </a:rPr>
              <a:t>Vestigo</a:t>
            </a:r>
            <a:r>
              <a:rPr lang="en-US" sz="1600">
                <a:latin typeface="Arial" panose="020B0604020202020204" pitchFamily="34" charset="0"/>
                <a:ea typeface="Verdana" panose="020B0604030504040204" pitchFamily="34" charset="0"/>
                <a:cs typeface="Arial" panose="020B0604020202020204" pitchFamily="34" charset="0"/>
              </a:rPr>
              <a:t> (pharmacy)</a:t>
            </a:r>
            <a:endParaRPr lang="en-US" sz="1600">
              <a:latin typeface="Arial" panose="020B0604020202020204" pitchFamily="34" charset="0"/>
              <a:cs typeface="Arial" panose="020B0604020202020204" pitchFamily="34" charset="0"/>
            </a:endParaRPr>
          </a:p>
        </p:txBody>
      </p:sp>
      <p:sp>
        <p:nvSpPr>
          <p:cNvPr id="14" name="eMR">
            <a:extLst>
              <a:ext uri="{FF2B5EF4-FFF2-40B4-BE49-F238E27FC236}">
                <a16:creationId xmlns:a16="http://schemas.microsoft.com/office/drawing/2014/main" id="{59EBF5B5-6749-B514-AC78-8B03A7364EC9}"/>
              </a:ext>
            </a:extLst>
          </p:cNvPr>
          <p:cNvSpPr/>
          <p:nvPr/>
        </p:nvSpPr>
        <p:spPr>
          <a:xfrm>
            <a:off x="3103702" y="3067962"/>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panose="020B0604020202020204" pitchFamily="34" charset="0"/>
                <a:ea typeface="Verdana" panose="020B0604030504040204" pitchFamily="34" charset="0"/>
                <a:cs typeface="Arial" panose="020B0604020202020204" pitchFamily="34" charset="0"/>
              </a:rPr>
              <a:t>electronic Medical Record System (</a:t>
            </a:r>
            <a:r>
              <a:rPr lang="en-US" sz="1600" err="1">
                <a:latin typeface="Arial" panose="020B0604020202020204" pitchFamily="34" charset="0"/>
                <a:ea typeface="Verdana" panose="020B0604030504040204" pitchFamily="34" charset="0"/>
                <a:cs typeface="Arial" panose="020B0604020202020204" pitchFamily="34" charset="0"/>
              </a:rPr>
              <a:t>eMR</a:t>
            </a:r>
            <a:r>
              <a:rPr lang="en-US" sz="1600">
                <a:latin typeface="Arial" panose="020B0604020202020204" pitchFamily="34" charset="0"/>
                <a:ea typeface="Verdana" panose="020B060403050404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p:txBody>
      </p:sp>
      <p:sp>
        <p:nvSpPr>
          <p:cNvPr id="15" name="Secure SP">
            <a:extLst>
              <a:ext uri="{FF2B5EF4-FFF2-40B4-BE49-F238E27FC236}">
                <a16:creationId xmlns:a16="http://schemas.microsoft.com/office/drawing/2014/main" id="{5C949B9A-F4F0-D7BE-F317-A766EBC604E9}"/>
              </a:ext>
            </a:extLst>
          </p:cNvPr>
          <p:cNvSpPr/>
          <p:nvPr/>
        </p:nvSpPr>
        <p:spPr>
          <a:xfrm>
            <a:off x="4607204" y="2352658"/>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panose="020B0604020202020204" pitchFamily="34" charset="0"/>
                <a:ea typeface="Verdana" panose="020B0604030504040204" pitchFamily="34" charset="0"/>
                <a:cs typeface="Arial" panose="020B0604020202020204" pitchFamily="34" charset="0"/>
              </a:rPr>
              <a:t>Secure SharePoint that site manages access</a:t>
            </a:r>
            <a:endParaRPr lang="en-US" sz="1600">
              <a:latin typeface="Arial" panose="020B0604020202020204" pitchFamily="34" charset="0"/>
              <a:cs typeface="Arial" panose="020B0604020202020204" pitchFamily="34" charset="0"/>
            </a:endParaRPr>
          </a:p>
        </p:txBody>
      </p:sp>
      <p:sp>
        <p:nvSpPr>
          <p:cNvPr id="16" name="Florence">
            <a:extLst>
              <a:ext uri="{FF2B5EF4-FFF2-40B4-BE49-F238E27FC236}">
                <a16:creationId xmlns:a16="http://schemas.microsoft.com/office/drawing/2014/main" id="{72E20B05-4649-A2A6-8346-E8510C4C1D8E}"/>
              </a:ext>
            </a:extLst>
          </p:cNvPr>
          <p:cNvSpPr/>
          <p:nvPr/>
        </p:nvSpPr>
        <p:spPr>
          <a:xfrm>
            <a:off x="4616040" y="3875652"/>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Arial" panose="020B0604020202020204" pitchFamily="34" charset="0"/>
                <a:ea typeface="Verdana" panose="020B0604030504040204" pitchFamily="34" charset="0"/>
                <a:cs typeface="Arial" panose="020B0604020202020204" pitchFamily="34" charset="0"/>
              </a:rPr>
              <a:t>Florence</a:t>
            </a:r>
            <a:endParaRPr lang="en-US" sz="1600">
              <a:latin typeface="Arial" panose="020B0604020202020204" pitchFamily="34" charset="0"/>
              <a:cs typeface="Arial" panose="020B0604020202020204" pitchFamily="34" charset="0"/>
            </a:endParaRPr>
          </a:p>
        </p:txBody>
      </p:sp>
      <p:sp>
        <p:nvSpPr>
          <p:cNvPr id="17" name="Medidata RSR_Blue">
            <a:extLst>
              <a:ext uri="{FF2B5EF4-FFF2-40B4-BE49-F238E27FC236}">
                <a16:creationId xmlns:a16="http://schemas.microsoft.com/office/drawing/2014/main" id="{00C26579-63DC-37C0-3C0A-936D89678484}"/>
              </a:ext>
            </a:extLst>
          </p:cNvPr>
          <p:cNvSpPr/>
          <p:nvPr/>
        </p:nvSpPr>
        <p:spPr>
          <a:xfrm>
            <a:off x="96698" y="3067962"/>
            <a:ext cx="1783080" cy="1458884"/>
          </a:xfrm>
          <a:prstGeom prst="hexagon">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Arial" panose="020B0604020202020204" pitchFamily="34" charset="0"/>
                <a:ea typeface="Verdana" panose="020B0604030504040204" pitchFamily="34" charset="0"/>
                <a:cs typeface="Arial" panose="020B0604020202020204" pitchFamily="34" charset="0"/>
              </a:rPr>
              <a:t>Medidata RSR (provided by DMCs)</a:t>
            </a:r>
          </a:p>
        </p:txBody>
      </p:sp>
      <p:sp>
        <p:nvSpPr>
          <p:cNvPr id="4" name="Secure SP">
            <a:extLst>
              <a:ext uri="{FF2B5EF4-FFF2-40B4-BE49-F238E27FC236}">
                <a16:creationId xmlns:a16="http://schemas.microsoft.com/office/drawing/2014/main" id="{8A1859A3-C88E-B8F6-EE0F-5E7F50C8FC3A}"/>
              </a:ext>
            </a:extLst>
          </p:cNvPr>
          <p:cNvSpPr/>
          <p:nvPr/>
        </p:nvSpPr>
        <p:spPr>
          <a:xfrm>
            <a:off x="6119542" y="3097973"/>
            <a:ext cx="1783080" cy="1458884"/>
          </a:xfrm>
          <a:prstGeom prst="hexagon">
            <a:avLst/>
          </a:prstGeom>
          <a:solidFill>
            <a:schemeClr val="tx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err="1">
                <a:latin typeface="Arial" panose="020B0604020202020204" pitchFamily="34" charset="0"/>
                <a:ea typeface="Verdana" panose="020B0604030504040204" pitchFamily="34" charset="0"/>
                <a:cs typeface="Arial" panose="020B0604020202020204" pitchFamily="34" charset="0"/>
              </a:rPr>
              <a:t>RealTime</a:t>
            </a:r>
            <a:endParaRPr lang="en-US" sz="16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9729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11"/>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249"/>
                                          </p:stCondLst>
                                        </p:cTn>
                                        <p:tgtEl>
                                          <p:spTgt spid="12"/>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0"/>
                                  </p:stCondLst>
                                  <p:childTnLst>
                                    <p:set>
                                      <p:cBhvr>
                                        <p:cTn id="12" dur="1" fill="hold">
                                          <p:stCondLst>
                                            <p:cond delay="249"/>
                                          </p:stCondLst>
                                        </p:cTn>
                                        <p:tgtEl>
                                          <p:spTgt spid="1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250"/>
                                  </p:stCondLst>
                                  <p:childTnLst>
                                    <p:set>
                                      <p:cBhvr>
                                        <p:cTn id="15" dur="1" fill="hold">
                                          <p:stCondLst>
                                            <p:cond delay="249"/>
                                          </p:stCondLst>
                                        </p:cTn>
                                        <p:tgtEl>
                                          <p:spTgt spid="1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250"/>
                                  </p:stCondLst>
                                  <p:childTnLst>
                                    <p:set>
                                      <p:cBhvr>
                                        <p:cTn id="18" dur="1" fill="hold">
                                          <p:stCondLst>
                                            <p:cond delay="249"/>
                                          </p:stCondLst>
                                        </p:cTn>
                                        <p:tgtEl>
                                          <p:spTgt spid="15"/>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250"/>
                                  </p:stCondLst>
                                  <p:childTnLst>
                                    <p:set>
                                      <p:cBhvr>
                                        <p:cTn id="21" dur="1" fill="hold">
                                          <p:stCondLst>
                                            <p:cond delay="249"/>
                                          </p:stCondLst>
                                        </p:cTn>
                                        <p:tgtEl>
                                          <p:spTgt spid="1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250"/>
                                  </p:stCondLst>
                                  <p:childTnLst>
                                    <p:set>
                                      <p:cBhvr>
                                        <p:cTn id="24" dur="1" fill="hold">
                                          <p:stCondLst>
                                            <p:cond delay="249"/>
                                          </p:stCondLst>
                                        </p:cTn>
                                        <p:tgtEl>
                                          <p:spTgt spid="4"/>
                                        </p:tgtEl>
                                        <p:attrNameLst>
                                          <p:attrName>style.visibility</p:attrName>
                                        </p:attrNameLst>
                                      </p:cBhvr>
                                      <p:to>
                                        <p:strVal val="visible"/>
                                      </p:to>
                                    </p:se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4" grpId="0" animBg="1"/>
      <p:bldP spid="15" grpId="0" animBg="1"/>
      <p:bldP spid="16"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27A5-2392-5596-1317-86F8ECEE7AC1}"/>
              </a:ext>
            </a:extLst>
          </p:cNvPr>
          <p:cNvSpPr>
            <a:spLocks noGrp="1"/>
          </p:cNvSpPr>
          <p:nvPr>
            <p:ph type="title"/>
          </p:nvPr>
        </p:nvSpPr>
        <p:spPr/>
        <p:txBody>
          <a:bodyPr>
            <a:normAutofit fontScale="90000"/>
          </a:bodyPr>
          <a:lstStyle/>
          <a:p>
            <a:r>
              <a:rPr lang="en-US"/>
              <a:t>Medidata Remote Source Review (RSR)</a:t>
            </a:r>
          </a:p>
        </p:txBody>
      </p:sp>
      <p:sp>
        <p:nvSpPr>
          <p:cNvPr id="3" name="Content Placeholder 2">
            <a:extLst>
              <a:ext uri="{FF2B5EF4-FFF2-40B4-BE49-F238E27FC236}">
                <a16:creationId xmlns:a16="http://schemas.microsoft.com/office/drawing/2014/main" id="{F6CD998E-33E2-A821-BDD1-0BDADEB721B5}"/>
              </a:ext>
            </a:extLst>
          </p:cNvPr>
          <p:cNvSpPr>
            <a:spLocks noGrp="1"/>
          </p:cNvSpPr>
          <p:nvPr>
            <p:ph idx="1"/>
          </p:nvPr>
        </p:nvSpPr>
        <p:spPr>
          <a:xfrm>
            <a:off x="228600" y="1447800"/>
            <a:ext cx="3116889" cy="3962400"/>
          </a:xfrm>
        </p:spPr>
        <p:txBody>
          <a:bodyPr>
            <a:noAutofit/>
          </a:bodyPr>
          <a:lstStyle/>
          <a:p>
            <a:pPr marL="0" indent="0" algn="l" fontAlgn="base">
              <a:lnSpc>
                <a:spcPct val="120000"/>
              </a:lnSpc>
              <a:buNone/>
            </a:pPr>
            <a:r>
              <a:rPr lang="en-US" sz="2000" b="1" i="0">
                <a:solidFill>
                  <a:srgbClr val="000000"/>
                </a:solidFill>
                <a:effectLst/>
              </a:rPr>
              <a:t>Medidata RSR platform is available to all DAIDS supported sites for all network protocols.</a:t>
            </a:r>
          </a:p>
          <a:p>
            <a:pPr marL="0" indent="0" algn="l" fontAlgn="base">
              <a:lnSpc>
                <a:spcPct val="120000"/>
              </a:lnSpc>
              <a:buNone/>
            </a:pPr>
            <a:endParaRPr lang="en-US" sz="2000" b="1" i="0">
              <a:solidFill>
                <a:srgbClr val="000000"/>
              </a:solidFill>
              <a:effectLst/>
            </a:endParaRPr>
          </a:p>
          <a:p>
            <a:pPr marL="0" indent="0" fontAlgn="base">
              <a:lnSpc>
                <a:spcPct val="120000"/>
              </a:lnSpc>
              <a:buNone/>
            </a:pPr>
            <a:r>
              <a:rPr lang="en-US" sz="2000">
                <a:solidFill>
                  <a:srgbClr val="000000"/>
                </a:solidFill>
              </a:rPr>
              <a:t>Advantages to sites in using Medidata RSR include:</a:t>
            </a:r>
          </a:p>
        </p:txBody>
      </p:sp>
      <p:pic>
        <p:nvPicPr>
          <p:cNvPr id="6" name="Picture 5" descr="A picture containing rectangle, frame&#10;&#10;Description automatically generated">
            <a:extLst>
              <a:ext uri="{FF2B5EF4-FFF2-40B4-BE49-F238E27FC236}">
                <a16:creationId xmlns:a16="http://schemas.microsoft.com/office/drawing/2014/main" id="{00E99FD8-A528-F072-2ED1-942ECC254F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2801" y="1219201"/>
            <a:ext cx="4884110" cy="5562600"/>
          </a:xfrm>
          <a:prstGeom prst="rect">
            <a:avLst/>
          </a:prstGeom>
        </p:spPr>
      </p:pic>
      <p:sp>
        <p:nvSpPr>
          <p:cNvPr id="4" name="Content Placeholder 2">
            <a:extLst>
              <a:ext uri="{FF2B5EF4-FFF2-40B4-BE49-F238E27FC236}">
                <a16:creationId xmlns:a16="http://schemas.microsoft.com/office/drawing/2014/main" id="{D462E257-B381-22EA-602A-254E8187481E}"/>
              </a:ext>
            </a:extLst>
          </p:cNvPr>
          <p:cNvSpPr txBox="1">
            <a:spLocks/>
          </p:cNvSpPr>
          <p:nvPr/>
        </p:nvSpPr>
        <p:spPr>
          <a:xfrm>
            <a:off x="3581400" y="1828800"/>
            <a:ext cx="4419600" cy="4572000"/>
          </a:xfrm>
          <a:prstGeom prst="rect">
            <a:avLst/>
          </a:prstGeom>
        </p:spPr>
        <p:txBody>
          <a:bodyPr vert="horz" lIns="0" tIns="0" rIns="0" bIns="0">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fontAlgn="base"/>
            <a:r>
              <a:rPr lang="en-US" sz="1700">
                <a:solidFill>
                  <a:srgbClr val="000000"/>
                </a:solidFill>
              </a:rPr>
              <a:t>One login for both Medidata Rave EDC and RSR. </a:t>
            </a:r>
          </a:p>
          <a:p>
            <a:pPr lvl="1" fontAlgn="base"/>
            <a:r>
              <a:rPr lang="en-US" sz="1700">
                <a:solidFill>
                  <a:srgbClr val="000000"/>
                </a:solidFill>
              </a:rPr>
              <a:t>No separate site user agreement for initial use or upgrades. </a:t>
            </a:r>
          </a:p>
          <a:p>
            <a:pPr lvl="1" fontAlgn="base"/>
            <a:r>
              <a:rPr lang="en-US" sz="1700">
                <a:solidFill>
                  <a:srgbClr val="000000"/>
                </a:solidFill>
              </a:rPr>
              <a:t>Study specific visit folders pre-configured according to the protocol. </a:t>
            </a:r>
          </a:p>
          <a:p>
            <a:pPr lvl="1" fontAlgn="base"/>
            <a:r>
              <a:rPr lang="en-US" sz="1700">
                <a:solidFill>
                  <a:srgbClr val="000000"/>
                </a:solidFill>
              </a:rPr>
              <a:t>Automatic creation of subject ID from Medidata Rave EDC. </a:t>
            </a:r>
          </a:p>
          <a:p>
            <a:pPr lvl="1" fontAlgn="base"/>
            <a:r>
              <a:rPr lang="en-US" sz="1700">
                <a:solidFill>
                  <a:srgbClr val="000000"/>
                </a:solidFill>
              </a:rPr>
              <a:t>Built-in redaction functionality to decrease errors and increase productivity.</a:t>
            </a:r>
          </a:p>
          <a:p>
            <a:pPr lvl="1" fontAlgn="base"/>
            <a:r>
              <a:rPr lang="en-US" sz="1700">
                <a:solidFill>
                  <a:srgbClr val="000000"/>
                </a:solidFill>
              </a:rPr>
              <a:t>Pharmacy folder pre-configured to meet specific study requirements.</a:t>
            </a:r>
          </a:p>
          <a:p>
            <a:pPr lvl="1" fontAlgn="base"/>
            <a:r>
              <a:rPr lang="en-US" sz="1700"/>
              <a:t>Regulatory folder pre-configured for review of essential documents.</a:t>
            </a:r>
          </a:p>
          <a:p>
            <a:pPr lvl="1" fontAlgn="base"/>
            <a:r>
              <a:rPr lang="en-US" sz="1700">
                <a:solidFill>
                  <a:srgbClr val="000000"/>
                </a:solidFill>
              </a:rPr>
              <a:t>Technical support available through DMCs.</a:t>
            </a:r>
          </a:p>
        </p:txBody>
      </p:sp>
    </p:spTree>
    <p:custDataLst>
      <p:tags r:id="rId1"/>
    </p:custDataLst>
    <p:extLst>
      <p:ext uri="{BB962C8B-B14F-4D97-AF65-F5344CB8AC3E}">
        <p14:creationId xmlns:p14="http://schemas.microsoft.com/office/powerpoint/2010/main" val="384556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5248-A901-E547-719C-2EFC6EE20D66}"/>
              </a:ext>
            </a:extLst>
          </p:cNvPr>
          <p:cNvSpPr>
            <a:spLocks noGrp="1"/>
          </p:cNvSpPr>
          <p:nvPr>
            <p:ph type="title"/>
          </p:nvPr>
        </p:nvSpPr>
        <p:spPr/>
        <p:txBody>
          <a:bodyPr anchor="b">
            <a:normAutofit/>
          </a:bodyPr>
          <a:lstStyle/>
          <a:p>
            <a:r>
              <a:rPr lang="en-US"/>
              <a:t>Tips for Remote Site Monitoring Visits</a:t>
            </a:r>
          </a:p>
        </p:txBody>
      </p:sp>
      <p:pic>
        <p:nvPicPr>
          <p:cNvPr id="11" name="Content Placeholder 10" descr="A person looking at a computer screen&#10;&#10;Description automatically generated">
            <a:extLst>
              <a:ext uri="{FF2B5EF4-FFF2-40B4-BE49-F238E27FC236}">
                <a16:creationId xmlns:a16="http://schemas.microsoft.com/office/drawing/2014/main" id="{B501DC04-5E17-D1B1-43E9-2394A79D06BB}"/>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585124" y="1527175"/>
            <a:ext cx="2944552" cy="4416425"/>
          </a:xfrm>
          <a:effectLst>
            <a:outerShdw blurRad="50800" dist="38100" dir="5400000" algn="t" rotWithShape="0">
              <a:prstClr val="black">
                <a:alpha val="40000"/>
              </a:prstClr>
            </a:outerShdw>
          </a:effectLst>
        </p:spPr>
      </p:pic>
      <p:sp>
        <p:nvSpPr>
          <p:cNvPr id="7" name="Content Placeholder 2">
            <a:extLst>
              <a:ext uri="{FF2B5EF4-FFF2-40B4-BE49-F238E27FC236}">
                <a16:creationId xmlns:a16="http://schemas.microsoft.com/office/drawing/2014/main" id="{457C6041-1442-28F3-3568-A1E80EB0518A}"/>
              </a:ext>
            </a:extLst>
          </p:cNvPr>
          <p:cNvSpPr>
            <a:spLocks noGrp="1"/>
          </p:cNvSpPr>
          <p:nvPr>
            <p:ph sz="half" idx="2"/>
          </p:nvPr>
        </p:nvSpPr>
        <p:spPr>
          <a:xfrm>
            <a:off x="4038600" y="1527048"/>
            <a:ext cx="3733800" cy="4416552"/>
          </a:xfrm>
        </p:spPr>
        <p:txBody>
          <a:bodyPr>
            <a:noAutofit/>
          </a:bodyPr>
          <a:lstStyle/>
          <a:p>
            <a:pPr>
              <a:lnSpc>
                <a:spcPct val="90000"/>
              </a:lnSpc>
              <a:spcBef>
                <a:spcPts val="0"/>
              </a:spcBef>
              <a:spcAft>
                <a:spcPts val="600"/>
              </a:spcAft>
            </a:pPr>
            <a:r>
              <a:rPr lang="en-US" sz="2200"/>
              <a:t>Communicate collaboratively throughout preparation of the remote SMV.</a:t>
            </a:r>
          </a:p>
          <a:p>
            <a:pPr>
              <a:lnSpc>
                <a:spcPct val="90000"/>
              </a:lnSpc>
              <a:spcBef>
                <a:spcPts val="0"/>
              </a:spcBef>
              <a:spcAft>
                <a:spcPts val="600"/>
              </a:spcAft>
            </a:pPr>
            <a:r>
              <a:rPr lang="en-US" sz="2200"/>
              <a:t>Arrange remote meetings with site staff prior to the visit (touch points, debriefing, etc.).</a:t>
            </a:r>
          </a:p>
          <a:p>
            <a:pPr>
              <a:lnSpc>
                <a:spcPct val="90000"/>
              </a:lnSpc>
              <a:spcBef>
                <a:spcPts val="0"/>
              </a:spcBef>
              <a:spcAft>
                <a:spcPts val="600"/>
              </a:spcAft>
            </a:pPr>
            <a:r>
              <a:rPr lang="en-US" sz="2200"/>
              <a:t>Confirm site’s preference on communication frequency regarding findings/missing documents.</a:t>
            </a:r>
          </a:p>
          <a:p>
            <a:pPr>
              <a:lnSpc>
                <a:spcPct val="90000"/>
              </a:lnSpc>
              <a:spcBef>
                <a:spcPts val="0"/>
              </a:spcBef>
              <a:spcAft>
                <a:spcPts val="600"/>
              </a:spcAft>
            </a:pPr>
            <a:r>
              <a:rPr lang="en-US" sz="2200"/>
              <a:t>Send follow-up email if access/training is not provided by requested date.</a:t>
            </a:r>
          </a:p>
        </p:txBody>
      </p:sp>
      <p:sp>
        <p:nvSpPr>
          <p:cNvPr id="13" name="Slide Number Placeholder 4">
            <a:extLst>
              <a:ext uri="{FF2B5EF4-FFF2-40B4-BE49-F238E27FC236}">
                <a16:creationId xmlns:a16="http://schemas.microsoft.com/office/drawing/2014/main" id="{E32FC0C1-C64D-FB42-C4FB-1E7987B65F1D}"/>
              </a:ext>
            </a:extLst>
          </p:cNvPr>
          <p:cNvSpPr>
            <a:spLocks noGrp="1"/>
          </p:cNvSpPr>
          <p:nvPr>
            <p:ph type="sldNum" sz="quarter" idx="12"/>
          </p:nvPr>
        </p:nvSpPr>
        <p:spPr/>
        <p:txBody>
          <a:bodyPr anchor="b">
            <a:normAutofit/>
          </a:bodyPr>
          <a:lstStyle/>
          <a:p>
            <a:pPr>
              <a:spcAft>
                <a:spcPts val="600"/>
              </a:spcAft>
            </a:pPr>
            <a:fld id="{0235576B-7F3C-4840-ADD7-A9DF1158E3A5}" type="slidenum">
              <a:rPr lang="en-US" smtClean="0"/>
              <a:pPr>
                <a:spcAft>
                  <a:spcPts val="600"/>
                </a:spcAft>
              </a:pPr>
              <a:t>16</a:t>
            </a:fld>
            <a:endParaRPr lang="en-US"/>
          </a:p>
        </p:txBody>
      </p:sp>
    </p:spTree>
    <p:custDataLst>
      <p:tags r:id="rId1"/>
    </p:custDataLst>
    <p:extLst>
      <p:ext uri="{BB962C8B-B14F-4D97-AF65-F5344CB8AC3E}">
        <p14:creationId xmlns:p14="http://schemas.microsoft.com/office/powerpoint/2010/main" val="3394472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5248-A901-E547-719C-2EFC6EE20D66}"/>
              </a:ext>
            </a:extLst>
          </p:cNvPr>
          <p:cNvSpPr>
            <a:spLocks noGrp="1"/>
          </p:cNvSpPr>
          <p:nvPr>
            <p:ph type="title"/>
          </p:nvPr>
        </p:nvSpPr>
        <p:spPr/>
        <p:txBody>
          <a:bodyPr anchor="b">
            <a:normAutofit/>
          </a:bodyPr>
          <a:lstStyle/>
          <a:p>
            <a:pPr>
              <a:lnSpc>
                <a:spcPct val="90000"/>
              </a:lnSpc>
            </a:pPr>
            <a:r>
              <a:rPr lang="en-US" sz="3000"/>
              <a:t>Tips for Remote Site Monitoring Visits (Cont.)</a:t>
            </a:r>
          </a:p>
        </p:txBody>
      </p:sp>
      <p:sp>
        <p:nvSpPr>
          <p:cNvPr id="3" name="Content Placeholder 2">
            <a:extLst>
              <a:ext uri="{FF2B5EF4-FFF2-40B4-BE49-F238E27FC236}">
                <a16:creationId xmlns:a16="http://schemas.microsoft.com/office/drawing/2014/main" id="{0CA4A6A9-8EB1-87A9-B12A-721794B58AAC}"/>
              </a:ext>
            </a:extLst>
          </p:cNvPr>
          <p:cNvSpPr>
            <a:spLocks noGrp="1"/>
          </p:cNvSpPr>
          <p:nvPr>
            <p:ph sz="half" idx="1"/>
          </p:nvPr>
        </p:nvSpPr>
        <p:spPr/>
        <p:txBody>
          <a:bodyPr>
            <a:normAutofit/>
          </a:bodyPr>
          <a:lstStyle/>
          <a:p>
            <a:pPr>
              <a:lnSpc>
                <a:spcPct val="90000"/>
              </a:lnSpc>
            </a:pPr>
            <a:r>
              <a:rPr lang="en-US" sz="2200" spc="-4">
                <a:effectLst/>
              </a:rPr>
              <a:t>Ensu</a:t>
            </a:r>
            <a:r>
              <a:rPr lang="en-US" sz="2200">
                <a:effectLst/>
              </a:rPr>
              <a:t>re</a:t>
            </a:r>
            <a:r>
              <a:rPr lang="en-US" sz="2200" spc="90">
                <a:effectLst/>
              </a:rPr>
              <a:t> the </a:t>
            </a:r>
            <a:r>
              <a:rPr lang="en-US" sz="2200" spc="-4">
                <a:effectLst/>
              </a:rPr>
              <a:t>s</a:t>
            </a:r>
            <a:r>
              <a:rPr lang="en-US" sz="2200" spc="4">
                <a:effectLst/>
              </a:rPr>
              <a:t>it</a:t>
            </a:r>
            <a:r>
              <a:rPr lang="en-US" sz="2200">
                <a:effectLst/>
              </a:rPr>
              <a:t>e</a:t>
            </a:r>
            <a:r>
              <a:rPr lang="en-US" sz="2200" spc="75">
                <a:effectLst/>
              </a:rPr>
              <a:t> </a:t>
            </a:r>
            <a:r>
              <a:rPr lang="en-US" sz="2200" spc="4">
                <a:effectLst/>
              </a:rPr>
              <a:t>i</a:t>
            </a:r>
            <a:r>
              <a:rPr lang="en-US" sz="2200">
                <a:effectLst/>
              </a:rPr>
              <a:t>s</a:t>
            </a:r>
            <a:r>
              <a:rPr lang="en-US" sz="2200" spc="90">
                <a:effectLst/>
              </a:rPr>
              <a:t> </a:t>
            </a:r>
            <a:r>
              <a:rPr lang="en-US" sz="2200" spc="-4">
                <a:effectLst/>
              </a:rPr>
              <a:t>p</a:t>
            </a:r>
            <a:r>
              <a:rPr lang="en-US" sz="2200">
                <a:effectLst/>
              </a:rPr>
              <a:t>r</a:t>
            </a:r>
            <a:r>
              <a:rPr lang="en-US" sz="2200" spc="-4">
                <a:effectLst/>
              </a:rPr>
              <a:t>ep</a:t>
            </a:r>
            <a:r>
              <a:rPr lang="en-US" sz="2200">
                <a:effectLst/>
              </a:rPr>
              <a:t>ar</a:t>
            </a:r>
            <a:r>
              <a:rPr lang="en-US" sz="2200" spc="-4">
                <a:effectLst/>
              </a:rPr>
              <a:t>ed</a:t>
            </a:r>
            <a:r>
              <a:rPr lang="en-US" sz="2200" spc="83">
                <a:effectLst/>
              </a:rPr>
              <a:t> by </a:t>
            </a:r>
            <a:r>
              <a:rPr lang="en-US" sz="2200" spc="-8">
                <a:effectLst/>
              </a:rPr>
              <a:t>v</a:t>
            </a:r>
            <a:r>
              <a:rPr lang="en-US" sz="2200" spc="-4">
                <a:effectLst/>
              </a:rPr>
              <a:t>e</a:t>
            </a:r>
            <a:r>
              <a:rPr lang="en-US" sz="2200">
                <a:effectLst/>
              </a:rPr>
              <a:t>r</a:t>
            </a:r>
            <a:r>
              <a:rPr lang="en-US" sz="2200" spc="4">
                <a:effectLst/>
              </a:rPr>
              <a:t>i</a:t>
            </a:r>
            <a:r>
              <a:rPr lang="en-US" sz="2200" spc="-8">
                <a:effectLst/>
              </a:rPr>
              <a:t>f</a:t>
            </a:r>
            <a:r>
              <a:rPr lang="en-US" sz="2200">
                <a:effectLst/>
              </a:rPr>
              <a:t>ying the following that</a:t>
            </a:r>
            <a:r>
              <a:rPr lang="en-US" sz="2200" spc="83">
                <a:effectLst/>
              </a:rPr>
              <a:t> </a:t>
            </a:r>
            <a:r>
              <a:rPr lang="en-US" sz="2200" spc="-4">
                <a:effectLst/>
              </a:rPr>
              <a:t>p</a:t>
            </a:r>
            <a:r>
              <a:rPr lang="en-US" sz="2200">
                <a:effectLst/>
              </a:rPr>
              <a:t>ar</a:t>
            </a:r>
            <a:r>
              <a:rPr lang="en-US" sz="2200" spc="4">
                <a:effectLst/>
              </a:rPr>
              <a:t>ti</a:t>
            </a:r>
            <a:r>
              <a:rPr lang="en-US" sz="2200" spc="-4">
                <a:effectLst/>
              </a:rPr>
              <a:t>c</a:t>
            </a:r>
            <a:r>
              <a:rPr lang="en-US" sz="2200" spc="4">
                <a:effectLst/>
              </a:rPr>
              <a:t>i</a:t>
            </a:r>
            <a:r>
              <a:rPr lang="en-US" sz="2200" spc="-4">
                <a:effectLst/>
              </a:rPr>
              <a:t>p</a:t>
            </a:r>
            <a:r>
              <a:rPr lang="en-US" sz="2200">
                <a:effectLst/>
              </a:rPr>
              <a:t>a</a:t>
            </a:r>
            <a:r>
              <a:rPr lang="en-US" sz="2200" spc="-4">
                <a:effectLst/>
              </a:rPr>
              <a:t>n</a:t>
            </a:r>
            <a:r>
              <a:rPr lang="en-US" sz="2200" spc="4">
                <a:effectLst/>
              </a:rPr>
              <a:t>t</a:t>
            </a:r>
            <a:r>
              <a:rPr lang="en-US" sz="2200" spc="-4">
                <a:effectLst/>
              </a:rPr>
              <a:t>s</a:t>
            </a:r>
            <a:r>
              <a:rPr lang="en-US" sz="2200">
                <a:effectLst/>
              </a:rPr>
              <a:t>’</a:t>
            </a:r>
            <a:r>
              <a:rPr lang="en-US" sz="2200" spc="64">
                <a:effectLst/>
              </a:rPr>
              <a:t> </a:t>
            </a:r>
            <a:r>
              <a:rPr lang="en-US" sz="2200">
                <a:effectLst/>
              </a:rPr>
              <a:t>r</a:t>
            </a:r>
            <a:r>
              <a:rPr lang="en-US" sz="2200" spc="-4">
                <a:effectLst/>
              </a:rPr>
              <a:t>ese</a:t>
            </a:r>
            <a:r>
              <a:rPr lang="en-US" sz="2200">
                <a:effectLst/>
              </a:rPr>
              <a:t>ar</a:t>
            </a:r>
            <a:r>
              <a:rPr lang="en-US" sz="2200" spc="-4">
                <a:effectLst/>
              </a:rPr>
              <a:t>c</a:t>
            </a:r>
            <a:r>
              <a:rPr lang="en-US" sz="2200">
                <a:effectLst/>
              </a:rPr>
              <a:t>h</a:t>
            </a:r>
            <a:r>
              <a:rPr lang="en-US" sz="2200" spc="71">
                <a:effectLst/>
              </a:rPr>
              <a:t> </a:t>
            </a:r>
            <a:r>
              <a:rPr lang="en-US" sz="2200">
                <a:effectLst/>
              </a:rPr>
              <a:t>r</a:t>
            </a:r>
            <a:r>
              <a:rPr lang="en-US" sz="2200" spc="-4">
                <a:effectLst/>
              </a:rPr>
              <a:t>ec</a:t>
            </a:r>
            <a:r>
              <a:rPr lang="en-US" sz="2200" spc="4">
                <a:effectLst/>
              </a:rPr>
              <a:t>o</a:t>
            </a:r>
            <a:r>
              <a:rPr lang="en-US" sz="2200">
                <a:effectLst/>
              </a:rPr>
              <a:t>r</a:t>
            </a:r>
            <a:r>
              <a:rPr lang="en-US" sz="2200" spc="-4">
                <a:effectLst/>
              </a:rPr>
              <a:t>d</a:t>
            </a:r>
            <a:r>
              <a:rPr lang="en-US" sz="2200">
                <a:effectLst/>
              </a:rPr>
              <a:t>s</a:t>
            </a:r>
            <a:r>
              <a:rPr lang="en-US" sz="2200" spc="75"/>
              <a:t>,</a:t>
            </a:r>
            <a:r>
              <a:rPr lang="en-US" sz="2200">
                <a:effectLst/>
              </a:rPr>
              <a:t> </a:t>
            </a:r>
            <a:r>
              <a:rPr lang="en-US" sz="2200" spc="4">
                <a:effectLst/>
              </a:rPr>
              <a:t>I</a:t>
            </a:r>
            <a:r>
              <a:rPr lang="en-US" sz="2200" spc="-11">
                <a:effectLst/>
              </a:rPr>
              <a:t>n</a:t>
            </a:r>
            <a:r>
              <a:rPr lang="en-US" sz="2200" spc="-8">
                <a:effectLst/>
              </a:rPr>
              <a:t>v</a:t>
            </a:r>
            <a:r>
              <a:rPr lang="en-US" sz="2200" spc="-4">
                <a:effectLst/>
              </a:rPr>
              <a:t>es</a:t>
            </a:r>
            <a:r>
              <a:rPr lang="en-US" sz="2200" spc="4">
                <a:effectLst/>
              </a:rPr>
              <a:t>ti</a:t>
            </a:r>
            <a:r>
              <a:rPr lang="en-US" sz="2200" spc="-4">
                <a:effectLst/>
              </a:rPr>
              <a:t>g</a:t>
            </a:r>
            <a:r>
              <a:rPr lang="en-US" sz="2200">
                <a:effectLst/>
              </a:rPr>
              <a:t>a</a:t>
            </a:r>
            <a:r>
              <a:rPr lang="en-US" sz="2200" spc="4">
                <a:effectLst/>
              </a:rPr>
              <a:t>to</a:t>
            </a:r>
            <a:r>
              <a:rPr lang="en-US" sz="2200">
                <a:effectLst/>
              </a:rPr>
              <a:t>r</a:t>
            </a:r>
            <a:r>
              <a:rPr lang="en-US" sz="2200" spc="38">
                <a:effectLst/>
              </a:rPr>
              <a:t> </a:t>
            </a:r>
            <a:r>
              <a:rPr lang="en-US" sz="2200">
                <a:effectLst/>
              </a:rPr>
              <a:t>S</a:t>
            </a:r>
            <a:r>
              <a:rPr lang="en-US" sz="2200" spc="4">
                <a:effectLst/>
              </a:rPr>
              <a:t>it</a:t>
            </a:r>
            <a:r>
              <a:rPr lang="en-US" sz="2200">
                <a:effectLst/>
              </a:rPr>
              <a:t>e</a:t>
            </a:r>
            <a:r>
              <a:rPr lang="en-US" sz="2200" spc="75">
                <a:effectLst/>
              </a:rPr>
              <a:t> </a:t>
            </a:r>
            <a:r>
              <a:rPr lang="en-US" sz="2200">
                <a:effectLst/>
              </a:rPr>
              <a:t>F</a:t>
            </a:r>
            <a:r>
              <a:rPr lang="en-US" sz="2200" spc="4">
                <a:effectLst/>
              </a:rPr>
              <a:t>il</a:t>
            </a:r>
            <a:r>
              <a:rPr lang="en-US" sz="2200" spc="-4">
                <a:effectLst/>
              </a:rPr>
              <a:t>e</a:t>
            </a:r>
            <a:r>
              <a:rPr lang="en-US" sz="2200" spc="75">
                <a:effectLst/>
              </a:rPr>
              <a:t> documents, and pharmacy documents </a:t>
            </a:r>
            <a:r>
              <a:rPr lang="en-US" sz="2200">
                <a:effectLst/>
              </a:rPr>
              <a:t>are</a:t>
            </a:r>
            <a:r>
              <a:rPr lang="en-US" sz="2200" spc="90">
                <a:effectLst/>
              </a:rPr>
              <a:t> </a:t>
            </a:r>
            <a:r>
              <a:rPr lang="en-US" sz="2200" spc="-8">
                <a:effectLst/>
              </a:rPr>
              <a:t>a</a:t>
            </a:r>
            <a:r>
              <a:rPr lang="en-US" sz="2200" spc="-19">
                <a:effectLst/>
              </a:rPr>
              <a:t>v</a:t>
            </a:r>
            <a:r>
              <a:rPr lang="en-US" sz="2200">
                <a:effectLst/>
              </a:rPr>
              <a:t>a</a:t>
            </a:r>
            <a:r>
              <a:rPr lang="en-US" sz="2200" spc="4">
                <a:effectLst/>
              </a:rPr>
              <a:t>il</a:t>
            </a:r>
            <a:r>
              <a:rPr lang="en-US" sz="2200">
                <a:effectLst/>
              </a:rPr>
              <a:t>a</a:t>
            </a:r>
            <a:r>
              <a:rPr lang="en-US" sz="2200" spc="-4">
                <a:effectLst/>
              </a:rPr>
              <a:t>b</a:t>
            </a:r>
            <a:r>
              <a:rPr lang="en-US" sz="2200" spc="4">
                <a:effectLst/>
              </a:rPr>
              <a:t>l</a:t>
            </a:r>
            <a:r>
              <a:rPr lang="en-US" sz="2200">
                <a:effectLst/>
              </a:rPr>
              <a:t>e on the remote monitoring platform, as applicable</a:t>
            </a:r>
            <a:r>
              <a:rPr lang="en-US" sz="2200"/>
              <a:t> </a:t>
            </a:r>
            <a:r>
              <a:rPr lang="en-US" sz="2200">
                <a:effectLst/>
              </a:rPr>
              <a:t>a</a:t>
            </a:r>
            <a:r>
              <a:rPr lang="en-US" sz="2200" spc="-4">
                <a:effectLst/>
              </a:rPr>
              <a:t>n</a:t>
            </a:r>
            <a:r>
              <a:rPr lang="en-US" sz="2200">
                <a:effectLst/>
              </a:rPr>
              <a:t>d</a:t>
            </a:r>
            <a:r>
              <a:rPr lang="en-US" sz="2200" spc="94">
                <a:effectLst/>
              </a:rPr>
              <a:t> </a:t>
            </a:r>
            <a:r>
              <a:rPr lang="en-US" sz="2200" spc="-4">
                <a:effectLst/>
              </a:rPr>
              <a:t>c</a:t>
            </a:r>
            <a:r>
              <a:rPr lang="en-US" sz="2200" spc="4">
                <a:effectLst/>
              </a:rPr>
              <a:t>o</a:t>
            </a:r>
            <a:r>
              <a:rPr lang="en-US" sz="2200">
                <a:effectLst/>
              </a:rPr>
              <a:t>m</a:t>
            </a:r>
            <a:r>
              <a:rPr lang="en-US" sz="2200" spc="-4">
                <a:effectLst/>
              </a:rPr>
              <a:t>p</a:t>
            </a:r>
            <a:r>
              <a:rPr lang="en-US" sz="2200" spc="4">
                <a:effectLst/>
              </a:rPr>
              <a:t>l</a:t>
            </a:r>
            <a:r>
              <a:rPr lang="en-US" sz="2200" spc="-4">
                <a:effectLst/>
              </a:rPr>
              <a:t>e</a:t>
            </a:r>
            <a:r>
              <a:rPr lang="en-US" sz="2200" spc="4">
                <a:effectLst/>
              </a:rPr>
              <a:t>t</a:t>
            </a:r>
            <a:r>
              <a:rPr lang="en-US" sz="2200">
                <a:effectLst/>
              </a:rPr>
              <a:t>e</a:t>
            </a:r>
            <a:r>
              <a:rPr lang="en-US" sz="2200" spc="49">
                <a:effectLst/>
              </a:rPr>
              <a:t> </a:t>
            </a:r>
            <a:r>
              <a:rPr lang="en-US" sz="2200" spc="-4">
                <a:effectLst/>
              </a:rPr>
              <a:t>p</a:t>
            </a:r>
            <a:r>
              <a:rPr lang="en-US" sz="2200">
                <a:effectLst/>
              </a:rPr>
              <a:t>r</a:t>
            </a:r>
            <a:r>
              <a:rPr lang="en-US" sz="2200" spc="4">
                <a:effectLst/>
              </a:rPr>
              <a:t>io</a:t>
            </a:r>
            <a:r>
              <a:rPr lang="en-US" sz="2200">
                <a:effectLst/>
              </a:rPr>
              <a:t>r</a:t>
            </a:r>
            <a:r>
              <a:rPr lang="en-US" sz="2200" spc="75">
                <a:effectLst/>
              </a:rPr>
              <a:t> </a:t>
            </a:r>
            <a:r>
              <a:rPr lang="en-US" sz="2200" spc="4">
                <a:effectLst/>
              </a:rPr>
              <a:t>t</a:t>
            </a:r>
            <a:r>
              <a:rPr lang="en-US" sz="2200">
                <a:effectLst/>
              </a:rPr>
              <a:t>o</a:t>
            </a:r>
            <a:r>
              <a:rPr lang="en-US" sz="2200" spc="90">
                <a:effectLst/>
              </a:rPr>
              <a:t> </a:t>
            </a:r>
            <a:r>
              <a:rPr lang="en-US" sz="2200" spc="4">
                <a:effectLst/>
              </a:rPr>
              <a:t>t</a:t>
            </a:r>
            <a:r>
              <a:rPr lang="en-US" sz="2200" spc="-4">
                <a:effectLst/>
              </a:rPr>
              <a:t>h</a:t>
            </a:r>
            <a:r>
              <a:rPr lang="en-US" sz="2200">
                <a:effectLst/>
              </a:rPr>
              <a:t>e</a:t>
            </a:r>
            <a:r>
              <a:rPr lang="en-US" sz="2200" spc="90">
                <a:effectLst/>
              </a:rPr>
              <a:t> </a:t>
            </a:r>
            <a:r>
              <a:rPr lang="en-US" sz="2200" spc="-4">
                <a:effectLst/>
              </a:rPr>
              <a:t>s</a:t>
            </a:r>
            <a:r>
              <a:rPr lang="en-US" sz="2200" spc="4">
                <a:effectLst/>
              </a:rPr>
              <a:t>t</a:t>
            </a:r>
            <a:r>
              <a:rPr lang="en-US" sz="2200">
                <a:effectLst/>
              </a:rPr>
              <a:t>art </a:t>
            </a:r>
            <a:r>
              <a:rPr lang="en-US" sz="2200" spc="-4">
                <a:effectLst/>
              </a:rPr>
              <a:t>d</a:t>
            </a:r>
            <a:r>
              <a:rPr lang="en-US" sz="2200">
                <a:effectLst/>
              </a:rPr>
              <a:t>a</a:t>
            </a:r>
            <a:r>
              <a:rPr lang="en-US" sz="2200" spc="4">
                <a:effectLst/>
              </a:rPr>
              <a:t>t</a:t>
            </a:r>
            <a:r>
              <a:rPr lang="en-US" sz="2200">
                <a:effectLst/>
              </a:rPr>
              <a:t>e</a:t>
            </a:r>
            <a:r>
              <a:rPr lang="en-US" sz="2200" spc="83">
                <a:effectLst/>
              </a:rPr>
              <a:t> </a:t>
            </a:r>
            <a:r>
              <a:rPr lang="en-US" sz="2200" spc="4">
                <a:effectLst/>
              </a:rPr>
              <a:t>o</a:t>
            </a:r>
            <a:r>
              <a:rPr lang="en-US" sz="2200">
                <a:effectLst/>
              </a:rPr>
              <a:t>f</a:t>
            </a:r>
            <a:r>
              <a:rPr lang="en-US" sz="2200" spc="86">
                <a:effectLst/>
              </a:rPr>
              <a:t> </a:t>
            </a:r>
            <a:r>
              <a:rPr lang="en-US" sz="2200" spc="4">
                <a:effectLst/>
              </a:rPr>
              <a:t>t</a:t>
            </a:r>
            <a:r>
              <a:rPr lang="en-US" sz="2200" spc="-4">
                <a:effectLst/>
              </a:rPr>
              <a:t>h</a:t>
            </a:r>
            <a:r>
              <a:rPr lang="en-US" sz="2200">
                <a:effectLst/>
              </a:rPr>
              <a:t>e</a:t>
            </a:r>
            <a:r>
              <a:rPr lang="en-US" sz="2200" spc="90">
                <a:effectLst/>
              </a:rPr>
              <a:t> </a:t>
            </a:r>
            <a:r>
              <a:rPr lang="en-US" sz="2200">
                <a:effectLst/>
              </a:rPr>
              <a:t>v</a:t>
            </a:r>
            <a:r>
              <a:rPr lang="en-US" sz="2200" spc="4">
                <a:effectLst/>
              </a:rPr>
              <a:t>i</a:t>
            </a:r>
            <a:r>
              <a:rPr lang="en-US" sz="2200" spc="-4">
                <a:effectLst/>
              </a:rPr>
              <a:t>s</a:t>
            </a:r>
            <a:r>
              <a:rPr lang="en-US" sz="2200" spc="4">
                <a:effectLst/>
              </a:rPr>
              <a:t>i</a:t>
            </a:r>
            <a:r>
              <a:rPr lang="en-US" sz="2200">
                <a:effectLst/>
              </a:rPr>
              <a:t>t. </a:t>
            </a:r>
          </a:p>
          <a:p>
            <a:pPr>
              <a:lnSpc>
                <a:spcPct val="90000"/>
              </a:lnSpc>
            </a:pPr>
            <a:r>
              <a:rPr lang="en-US" sz="2200">
                <a:effectLst/>
              </a:rPr>
              <a:t>Upload participant records to the platform prior to the first visit for remote SDV</a:t>
            </a:r>
            <a:r>
              <a:rPr lang="en-US" sz="2200"/>
              <a:t>.</a:t>
            </a:r>
            <a:endParaRPr lang="en-US" sz="2200">
              <a:effectLst/>
            </a:endParaRPr>
          </a:p>
        </p:txBody>
      </p:sp>
      <p:pic>
        <p:nvPicPr>
          <p:cNvPr id="9" name="Content Placeholder 8" descr="A person looking at a computer screen&#10;&#10;Description automatically generated">
            <a:extLst>
              <a:ext uri="{FF2B5EF4-FFF2-40B4-BE49-F238E27FC236}">
                <a16:creationId xmlns:a16="http://schemas.microsoft.com/office/drawing/2014/main" id="{BF482477-38FF-B712-824A-38019C591F73}"/>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tretch/>
        </p:blipFill>
        <p:spPr>
          <a:xfrm>
            <a:off x="4393474" y="1527175"/>
            <a:ext cx="2947852" cy="4416425"/>
          </a:xfrm>
          <a:noFill/>
          <a:effectLst>
            <a:outerShdw blurRad="50800" dist="38100" dir="2700000" algn="tl" rotWithShape="0">
              <a:prstClr val="black">
                <a:alpha val="40000"/>
              </a:prstClr>
            </a:outerShdw>
          </a:effectLst>
        </p:spPr>
      </p:pic>
      <p:sp>
        <p:nvSpPr>
          <p:cNvPr id="22" name="Slide Number Placeholder 4">
            <a:extLst>
              <a:ext uri="{FF2B5EF4-FFF2-40B4-BE49-F238E27FC236}">
                <a16:creationId xmlns:a16="http://schemas.microsoft.com/office/drawing/2014/main" id="{E9433E3D-EAB8-2BD8-C73F-7E25DE899112}"/>
              </a:ext>
            </a:extLst>
          </p:cNvPr>
          <p:cNvSpPr>
            <a:spLocks noGrp="1"/>
          </p:cNvSpPr>
          <p:nvPr>
            <p:ph type="sldNum" sz="quarter" idx="12"/>
          </p:nvPr>
        </p:nvSpPr>
        <p:spPr/>
        <p:txBody>
          <a:bodyPr/>
          <a:lstStyle/>
          <a:p>
            <a:pPr>
              <a:spcAft>
                <a:spcPts val="600"/>
              </a:spcAft>
            </a:pPr>
            <a:fld id="{0235576B-7F3C-4840-ADD7-A9DF1158E3A5}" type="slidenum">
              <a:rPr lang="en-US" smtClean="0"/>
              <a:pPr>
                <a:spcAft>
                  <a:spcPts val="600"/>
                </a:spcAft>
              </a:pPr>
              <a:t>17</a:t>
            </a:fld>
            <a:endParaRPr lang="en-US"/>
          </a:p>
        </p:txBody>
      </p:sp>
    </p:spTree>
    <p:custDataLst>
      <p:tags r:id="rId1"/>
    </p:custDataLst>
    <p:extLst>
      <p:ext uri="{BB962C8B-B14F-4D97-AF65-F5344CB8AC3E}">
        <p14:creationId xmlns:p14="http://schemas.microsoft.com/office/powerpoint/2010/main" val="451870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9B67-34F7-1C8C-7623-9CD25BF6C88C}"/>
              </a:ext>
            </a:extLst>
          </p:cNvPr>
          <p:cNvSpPr>
            <a:spLocks noGrp="1"/>
          </p:cNvSpPr>
          <p:nvPr>
            <p:ph type="title"/>
          </p:nvPr>
        </p:nvSpPr>
        <p:spPr>
          <a:xfrm>
            <a:off x="228600" y="155448"/>
            <a:ext cx="7543800" cy="914400"/>
          </a:xfrm>
        </p:spPr>
        <p:txBody>
          <a:bodyPr vert="horz" lIns="0" rIns="0" bIns="0" anchor="b">
            <a:normAutofit/>
          </a:bodyPr>
          <a:lstStyle/>
          <a:p>
            <a:pPr>
              <a:lnSpc>
                <a:spcPct val="90000"/>
              </a:lnSpc>
            </a:pPr>
            <a:r>
              <a:rPr kumimoji="0" lang="en-US" sz="3000" b="1" kern="1200">
                <a:ln>
                  <a:noFill/>
                </a:ln>
                <a:effectLst/>
                <a:latin typeface="+mj-lt"/>
                <a:ea typeface="+mj-ea"/>
                <a:cs typeface="+mj-cs"/>
              </a:rPr>
              <a:t>Tips for Remote Site Monitoring Visits (Cont.)</a:t>
            </a:r>
          </a:p>
        </p:txBody>
      </p:sp>
      <p:pic>
        <p:nvPicPr>
          <p:cNvPr id="10" name="Content Placeholder 9" descr="A person in a white coat waving&#10;&#10;Description automatically generated">
            <a:extLst>
              <a:ext uri="{FF2B5EF4-FFF2-40B4-BE49-F238E27FC236}">
                <a16:creationId xmlns:a16="http://schemas.microsoft.com/office/drawing/2014/main" id="{4E9556A1-FC63-8DE7-07F1-EFD3F4A0D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376" y="1527048"/>
            <a:ext cx="2948048" cy="4416552"/>
          </a:xfrm>
          <a:prstGeom prst="rect">
            <a:avLst/>
          </a:prstGeom>
          <a:noFill/>
          <a:effectLst>
            <a:outerShdw blurRad="50800" dist="38100" dir="2700000" algn="tl" rotWithShape="0">
              <a:prstClr val="black">
                <a:alpha val="40000"/>
              </a:prstClr>
            </a:outerShdw>
          </a:effectLst>
        </p:spPr>
      </p:pic>
      <p:sp>
        <p:nvSpPr>
          <p:cNvPr id="11" name="Content Placeholder 5">
            <a:extLst>
              <a:ext uri="{FF2B5EF4-FFF2-40B4-BE49-F238E27FC236}">
                <a16:creationId xmlns:a16="http://schemas.microsoft.com/office/drawing/2014/main" id="{7CBA2D8B-318C-A010-6974-F7C8CA810065}"/>
              </a:ext>
            </a:extLst>
          </p:cNvPr>
          <p:cNvSpPr txBox="1">
            <a:spLocks/>
          </p:cNvSpPr>
          <p:nvPr/>
        </p:nvSpPr>
        <p:spPr>
          <a:xfrm>
            <a:off x="4038600" y="1527048"/>
            <a:ext cx="3657600" cy="4416552"/>
          </a:xfrm>
          <a:prstGeom prst="rect">
            <a:avLst/>
          </a:prstGeom>
        </p:spPr>
        <p:txBody>
          <a:bodyPr vert="horz" lIns="0" tIns="0" rIns="0" bIns="0">
            <a:norm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spcAft>
                <a:spcPts val="600"/>
              </a:spcAft>
            </a:pPr>
            <a:r>
              <a:rPr lang="en-US" sz="2200"/>
              <a:t>Ensure electronic platforms that support remote SMVs are approved at the site level (e.g., institutional IT requirements). </a:t>
            </a:r>
          </a:p>
          <a:p>
            <a:pPr>
              <a:spcAft>
                <a:spcPts val="600"/>
              </a:spcAft>
            </a:pPr>
            <a:r>
              <a:rPr lang="en-US" sz="2200" spc="-4"/>
              <a:t>C</a:t>
            </a:r>
            <a:r>
              <a:rPr lang="en-US" sz="2200" spc="4"/>
              <a:t>o</a:t>
            </a:r>
            <a:r>
              <a:rPr lang="en-US" sz="2200"/>
              <a:t>mm</a:t>
            </a:r>
            <a:r>
              <a:rPr lang="en-US" sz="2200" spc="-4"/>
              <a:t>un</a:t>
            </a:r>
            <a:r>
              <a:rPr lang="en-US" sz="2200" spc="4"/>
              <a:t>i</a:t>
            </a:r>
            <a:r>
              <a:rPr lang="en-US" sz="2200" spc="-4"/>
              <a:t>c</a:t>
            </a:r>
            <a:r>
              <a:rPr lang="en-US" sz="2200"/>
              <a:t>a</a:t>
            </a:r>
            <a:r>
              <a:rPr lang="en-US" sz="2200" spc="4"/>
              <a:t>te</a:t>
            </a:r>
            <a:r>
              <a:rPr lang="en-US" sz="2200" spc="38"/>
              <a:t> </a:t>
            </a:r>
            <a:r>
              <a:rPr lang="en-US" sz="2200" spc="4"/>
              <a:t>t</a:t>
            </a:r>
            <a:r>
              <a:rPr lang="en-US" sz="2200" spc="-4"/>
              <a:t>h</a:t>
            </a:r>
            <a:r>
              <a:rPr lang="en-US" sz="2200"/>
              <a:t>e</a:t>
            </a:r>
            <a:r>
              <a:rPr lang="en-US" sz="2200" spc="90"/>
              <a:t> visit</a:t>
            </a:r>
            <a:r>
              <a:rPr lang="en-US" sz="2200" spc="79"/>
              <a:t> </a:t>
            </a:r>
            <a:r>
              <a:rPr lang="en-US" sz="2200" spc="-4"/>
              <a:t>p</a:t>
            </a:r>
            <a:r>
              <a:rPr lang="en-US" sz="2200" spc="4"/>
              <a:t>l</a:t>
            </a:r>
            <a:r>
              <a:rPr lang="en-US" sz="2200"/>
              <a:t>a</a:t>
            </a:r>
            <a:r>
              <a:rPr lang="en-US" sz="2200" spc="-4"/>
              <a:t>n</a:t>
            </a:r>
            <a:r>
              <a:rPr lang="en-US" sz="2200"/>
              <a:t>s</a:t>
            </a:r>
            <a:r>
              <a:rPr lang="en-US" sz="2200" spc="86"/>
              <a:t> </a:t>
            </a:r>
            <a:r>
              <a:rPr lang="en-US" sz="2200"/>
              <a:t>a</a:t>
            </a:r>
            <a:r>
              <a:rPr lang="en-US" sz="2200" spc="-4"/>
              <a:t>n</a:t>
            </a:r>
            <a:r>
              <a:rPr lang="en-US" sz="2200"/>
              <a:t>d</a:t>
            </a:r>
            <a:r>
              <a:rPr lang="en-US" sz="2200" spc="94"/>
              <a:t> </a:t>
            </a:r>
            <a:r>
              <a:rPr lang="en-US" sz="2200"/>
              <a:t>m</a:t>
            </a:r>
            <a:r>
              <a:rPr lang="en-US" sz="2200" spc="4"/>
              <a:t>o</a:t>
            </a:r>
            <a:r>
              <a:rPr lang="en-US" sz="2200" spc="-4"/>
              <a:t>n</a:t>
            </a:r>
            <a:r>
              <a:rPr lang="en-US" sz="2200" spc="4"/>
              <a:t>ito</a:t>
            </a:r>
            <a:r>
              <a:rPr lang="en-US" sz="2200"/>
              <a:t>r</a:t>
            </a:r>
            <a:r>
              <a:rPr lang="en-US" sz="2200" spc="4"/>
              <a:t>i</a:t>
            </a:r>
            <a:r>
              <a:rPr lang="en-US" sz="2200" spc="-4"/>
              <a:t>n</a:t>
            </a:r>
            <a:r>
              <a:rPr lang="en-US" sz="2200"/>
              <a:t>g</a:t>
            </a:r>
            <a:r>
              <a:rPr lang="en-US" sz="2200" spc="45"/>
              <a:t> </a:t>
            </a:r>
            <a:r>
              <a:rPr lang="en-US" sz="2200" spc="-4"/>
              <a:t>d</a:t>
            </a:r>
            <a:r>
              <a:rPr lang="en-US" sz="2200"/>
              <a:t>a</a:t>
            </a:r>
            <a:r>
              <a:rPr lang="en-US" sz="2200" spc="4"/>
              <a:t>t</a:t>
            </a:r>
            <a:r>
              <a:rPr lang="en-US" sz="2200" spc="-4"/>
              <a:t>e</a:t>
            </a:r>
            <a:r>
              <a:rPr lang="en-US" sz="2200"/>
              <a:t>s</a:t>
            </a:r>
            <a:r>
              <a:rPr lang="en-US" sz="2200" spc="79"/>
              <a:t> </a:t>
            </a:r>
            <a:r>
              <a:rPr lang="en-US" sz="2200" spc="4"/>
              <a:t>t</a:t>
            </a:r>
            <a:r>
              <a:rPr lang="en-US" sz="2200"/>
              <a:t>o</a:t>
            </a:r>
            <a:r>
              <a:rPr lang="en-US" sz="2200" spc="90"/>
              <a:t> </a:t>
            </a:r>
            <a:r>
              <a:rPr lang="en-US" sz="2200" spc="-4"/>
              <a:t>CRS</a:t>
            </a:r>
            <a:r>
              <a:rPr lang="en-US" sz="2200" spc="75"/>
              <a:t> </a:t>
            </a:r>
            <a:r>
              <a:rPr lang="en-US" sz="2200" spc="-4"/>
              <a:t>s</a:t>
            </a:r>
            <a:r>
              <a:rPr lang="en-US" sz="2200" spc="4"/>
              <a:t>t</a:t>
            </a:r>
            <a:r>
              <a:rPr lang="en-US" sz="2200"/>
              <a:t>aff including Pharmacy, Laboratory, and Regulatory team. </a:t>
            </a:r>
          </a:p>
          <a:p>
            <a:pPr>
              <a:spcAft>
                <a:spcPts val="600"/>
              </a:spcAft>
            </a:pPr>
            <a:r>
              <a:rPr lang="en-US" sz="2200" spc="-26"/>
              <a:t>R</a:t>
            </a:r>
            <a:r>
              <a:rPr lang="en-US" sz="2200" spc="-4"/>
              <a:t>e</a:t>
            </a:r>
            <a:r>
              <a:rPr lang="en-US" sz="2200"/>
              <a:t>v</a:t>
            </a:r>
            <a:r>
              <a:rPr lang="en-US" sz="2200" spc="4"/>
              <a:t>i</a:t>
            </a:r>
            <a:r>
              <a:rPr lang="en-US" sz="2200" spc="-4"/>
              <a:t>e</a:t>
            </a:r>
            <a:r>
              <a:rPr lang="en-US" sz="2200"/>
              <a:t>w</a:t>
            </a:r>
            <a:r>
              <a:rPr lang="en-US" sz="2200" spc="79"/>
              <a:t> </a:t>
            </a:r>
            <a:r>
              <a:rPr lang="en-US" sz="2200"/>
              <a:t>f</a:t>
            </a:r>
            <a:r>
              <a:rPr lang="en-US" sz="2200" spc="4"/>
              <a:t>ollo</a:t>
            </a:r>
            <a:r>
              <a:rPr lang="en-US" sz="2200" spc="-11"/>
              <a:t>w</a:t>
            </a:r>
            <a:r>
              <a:rPr lang="en-US" sz="2200"/>
              <a:t>-</a:t>
            </a:r>
            <a:r>
              <a:rPr lang="en-US" sz="2200" spc="-4"/>
              <a:t>u</a:t>
            </a:r>
            <a:r>
              <a:rPr lang="en-US" sz="2200"/>
              <a:t>p</a:t>
            </a:r>
            <a:r>
              <a:rPr lang="en-US" sz="2200" spc="60"/>
              <a:t> </a:t>
            </a:r>
            <a:r>
              <a:rPr lang="en-US" sz="2200" spc="4"/>
              <a:t>i</a:t>
            </a:r>
            <a:r>
              <a:rPr lang="en-US" sz="2200" spc="-4"/>
              <a:t>ssue</a:t>
            </a:r>
            <a:r>
              <a:rPr lang="en-US" sz="2200"/>
              <a:t>s</a:t>
            </a:r>
            <a:r>
              <a:rPr lang="en-US" sz="2200" spc="75"/>
              <a:t> </a:t>
            </a:r>
            <a:r>
              <a:rPr lang="en-US" sz="2200"/>
              <a:t>fr</a:t>
            </a:r>
            <a:r>
              <a:rPr lang="en-US" sz="2200" spc="4"/>
              <a:t>o</a:t>
            </a:r>
            <a:r>
              <a:rPr lang="en-US" sz="2200"/>
              <a:t>m</a:t>
            </a:r>
            <a:r>
              <a:rPr lang="en-US" sz="2200" spc="75"/>
              <a:t> </a:t>
            </a:r>
            <a:r>
              <a:rPr lang="en-US" sz="2200" spc="4"/>
              <a:t>t</a:t>
            </a:r>
            <a:r>
              <a:rPr lang="en-US" sz="2200" spc="-4"/>
              <a:t>h</a:t>
            </a:r>
            <a:r>
              <a:rPr lang="en-US" sz="2200"/>
              <a:t>e</a:t>
            </a:r>
            <a:r>
              <a:rPr lang="en-US" sz="2200" spc="90"/>
              <a:t> </a:t>
            </a:r>
            <a:r>
              <a:rPr lang="en-US" sz="2200" spc="-4"/>
              <a:t>p</a:t>
            </a:r>
            <a:r>
              <a:rPr lang="en-US" sz="2200"/>
              <a:t>r</a:t>
            </a:r>
            <a:r>
              <a:rPr lang="en-US" sz="2200" spc="-4"/>
              <a:t>e</a:t>
            </a:r>
            <a:r>
              <a:rPr lang="en-US" sz="2200"/>
              <a:t>v</a:t>
            </a:r>
            <a:r>
              <a:rPr lang="en-US" sz="2200" spc="4"/>
              <a:t>io</a:t>
            </a:r>
            <a:r>
              <a:rPr lang="en-US" sz="2200" spc="-4"/>
              <a:t>u</a:t>
            </a:r>
            <a:r>
              <a:rPr lang="en-US" sz="2200"/>
              <a:t>s</a:t>
            </a:r>
            <a:r>
              <a:rPr lang="en-US" sz="2200" spc="71"/>
              <a:t> </a:t>
            </a:r>
            <a:r>
              <a:rPr lang="en-US" sz="2200"/>
              <a:t>v</a:t>
            </a:r>
            <a:r>
              <a:rPr lang="en-US" sz="2200" spc="4"/>
              <a:t>i</a:t>
            </a:r>
            <a:r>
              <a:rPr lang="en-US" sz="2200" spc="-4"/>
              <a:t>s</a:t>
            </a:r>
            <a:r>
              <a:rPr lang="en-US" sz="2200" spc="4"/>
              <a:t>it</a:t>
            </a:r>
            <a:r>
              <a:rPr lang="en-US" sz="2200"/>
              <a:t>s.</a:t>
            </a:r>
          </a:p>
          <a:p>
            <a:endParaRPr lang="en-US" sz="2200"/>
          </a:p>
          <a:p>
            <a:endParaRPr lang="en-US" sz="2200"/>
          </a:p>
        </p:txBody>
      </p:sp>
      <p:sp>
        <p:nvSpPr>
          <p:cNvPr id="16" name="Slide Number Placeholder 4">
            <a:extLst>
              <a:ext uri="{FF2B5EF4-FFF2-40B4-BE49-F238E27FC236}">
                <a16:creationId xmlns:a16="http://schemas.microsoft.com/office/drawing/2014/main" id="{8C7420B7-AA11-8345-25A2-37DB19FB3BD4}"/>
              </a:ext>
            </a:extLst>
          </p:cNvPr>
          <p:cNvSpPr>
            <a:spLocks noGrp="1"/>
          </p:cNvSpPr>
          <p:nvPr>
            <p:ph type="sldNum" sz="quarter" idx="12"/>
          </p:nvPr>
        </p:nvSpPr>
        <p:spPr>
          <a:xfrm>
            <a:off x="8129016" y="6419088"/>
            <a:ext cx="914400" cy="384048"/>
          </a:xfrm>
        </p:spPr>
        <p:txBody>
          <a:bodyPr/>
          <a:lstStyle/>
          <a:p>
            <a:pPr>
              <a:spcAft>
                <a:spcPts val="600"/>
              </a:spcAft>
            </a:pPr>
            <a:fld id="{0235576B-7F3C-4840-ADD7-A9DF1158E3A5}" type="slidenum">
              <a:rPr lang="en-US" smtClean="0"/>
              <a:pPr>
                <a:spcAft>
                  <a:spcPts val="600"/>
                </a:spcAft>
              </a:pPr>
              <a:t>18</a:t>
            </a:fld>
            <a:endParaRPr lang="en-US"/>
          </a:p>
        </p:txBody>
      </p:sp>
    </p:spTree>
    <p:custDataLst>
      <p:tags r:id="rId1"/>
    </p:custDataLst>
    <p:extLst>
      <p:ext uri="{BB962C8B-B14F-4D97-AF65-F5344CB8AC3E}">
        <p14:creationId xmlns:p14="http://schemas.microsoft.com/office/powerpoint/2010/main" val="3943352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FB0-CE6A-EB03-555E-DD703E5173B4}"/>
              </a:ext>
            </a:extLst>
          </p:cNvPr>
          <p:cNvSpPr>
            <a:spLocks noGrp="1"/>
          </p:cNvSpPr>
          <p:nvPr>
            <p:ph type="title"/>
          </p:nvPr>
        </p:nvSpPr>
        <p:spPr/>
        <p:txBody>
          <a:bodyPr>
            <a:normAutofit fontScale="90000"/>
          </a:bodyPr>
          <a:lstStyle/>
          <a:p>
            <a:r>
              <a:rPr lang="en-US"/>
              <a:t>Challenges of Remote Site Monitoring Visits</a:t>
            </a:r>
          </a:p>
        </p:txBody>
      </p:sp>
      <p:sp>
        <p:nvSpPr>
          <p:cNvPr id="3" name="Content Placeholder 2">
            <a:extLst>
              <a:ext uri="{FF2B5EF4-FFF2-40B4-BE49-F238E27FC236}">
                <a16:creationId xmlns:a16="http://schemas.microsoft.com/office/drawing/2014/main" id="{1F1CDEA4-68D2-B8AA-F2C8-72EBC1C37B95}"/>
              </a:ext>
            </a:extLst>
          </p:cNvPr>
          <p:cNvSpPr>
            <a:spLocks noGrp="1"/>
          </p:cNvSpPr>
          <p:nvPr>
            <p:ph idx="1"/>
          </p:nvPr>
        </p:nvSpPr>
        <p:spPr>
          <a:xfrm>
            <a:off x="228600" y="1447800"/>
            <a:ext cx="7543800" cy="682752"/>
          </a:xfrm>
        </p:spPr>
        <p:txBody>
          <a:bodyPr>
            <a:noAutofit/>
          </a:bodyPr>
          <a:lstStyle/>
          <a:p>
            <a:pPr marL="0" indent="0">
              <a:buNone/>
            </a:pPr>
            <a:r>
              <a:rPr lang="en-US" sz="2000" b="1"/>
              <a:t>Time involved with uploading documents to the rSDV platform is a burden to sites. </a:t>
            </a:r>
          </a:p>
        </p:txBody>
      </p:sp>
      <p:pic>
        <p:nvPicPr>
          <p:cNvPr id="5" name="Picture 4" descr="A picture containing text, output device, display device, display&#10;&#10;Description automatically generated">
            <a:extLst>
              <a:ext uri="{FF2B5EF4-FFF2-40B4-BE49-F238E27FC236}">
                <a16:creationId xmlns:a16="http://schemas.microsoft.com/office/drawing/2014/main" id="{6203B53C-247B-DBB8-090D-7B756B698C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09800"/>
            <a:ext cx="7543800" cy="4293110"/>
          </a:xfrm>
          <a:prstGeom prst="rect">
            <a:avLst/>
          </a:prstGeom>
        </p:spPr>
      </p:pic>
      <p:sp>
        <p:nvSpPr>
          <p:cNvPr id="8" name="Content Placeholder 2">
            <a:extLst>
              <a:ext uri="{FF2B5EF4-FFF2-40B4-BE49-F238E27FC236}">
                <a16:creationId xmlns:a16="http://schemas.microsoft.com/office/drawing/2014/main" id="{DE4E8431-2487-B7DC-6429-47A33B2C88F8}"/>
              </a:ext>
            </a:extLst>
          </p:cNvPr>
          <p:cNvSpPr txBox="1">
            <a:spLocks/>
          </p:cNvSpPr>
          <p:nvPr/>
        </p:nvSpPr>
        <p:spPr>
          <a:xfrm>
            <a:off x="685800" y="2813304"/>
            <a:ext cx="6629400" cy="1225296"/>
          </a:xfrm>
          <a:prstGeom prst="rect">
            <a:avLst/>
          </a:prstGeom>
        </p:spPr>
        <p:txBody>
          <a:bodyPr vert="horz" lIns="0" tIns="0" rIns="0" bIns="0">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a:solidFill>
                  <a:schemeClr val="bg1"/>
                </a:solidFill>
              </a:rPr>
              <a:t>By having a remote SMV, the amount of time a monitor spends onsite with the site staff is reduced thus </a:t>
            </a:r>
            <a:r>
              <a:rPr lang="en-US" sz="2000" b="1">
                <a:solidFill>
                  <a:schemeClr val="bg1"/>
                </a:solidFill>
              </a:rPr>
              <a:t>allowing for more study activities onsite.</a:t>
            </a:r>
          </a:p>
        </p:txBody>
      </p:sp>
    </p:spTree>
    <p:custDataLst>
      <p:tags r:id="rId1"/>
    </p:custDataLst>
    <p:extLst>
      <p:ext uri="{BB962C8B-B14F-4D97-AF65-F5344CB8AC3E}">
        <p14:creationId xmlns:p14="http://schemas.microsoft.com/office/powerpoint/2010/main" val="339936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a:xfrm>
            <a:off x="228600" y="1447800"/>
            <a:ext cx="7900416" cy="4645152"/>
          </a:xfrm>
        </p:spPr>
        <p:txBody>
          <a:bodyPr vert="horz" lIns="0" tIns="0" rIns="0" bIns="0" anchor="t">
            <a:normAutofit fontScale="92500" lnSpcReduction="10000"/>
          </a:bodyPr>
          <a:lstStyle/>
          <a:p>
            <a:pPr marL="0" indent="0">
              <a:spcAft>
                <a:spcPts val="600"/>
              </a:spcAft>
              <a:buNone/>
            </a:pPr>
            <a:r>
              <a:rPr lang="en-US" sz="2200"/>
              <a:t>In this presentation, we will review:</a:t>
            </a:r>
            <a:endParaRPr lang="en-US" sz="2200">
              <a:cs typeface="Arial"/>
            </a:endParaRPr>
          </a:p>
          <a:p>
            <a:pPr marL="455295" lvl="1" indent="-226695">
              <a:spcAft>
                <a:spcPts val="600"/>
              </a:spcAft>
            </a:pPr>
            <a:r>
              <a:rPr lang="en-US" sz="1800"/>
              <a:t>What is Remote Site Monitoring?</a:t>
            </a:r>
            <a:endParaRPr lang="en-US" sz="1800">
              <a:cs typeface="Arial"/>
            </a:endParaRPr>
          </a:p>
          <a:p>
            <a:pPr marL="455295" lvl="1" indent="-226695">
              <a:spcAft>
                <a:spcPts val="600"/>
              </a:spcAft>
            </a:pPr>
            <a:r>
              <a:rPr lang="en-US" sz="1800"/>
              <a:t>Pre-Visit Activities</a:t>
            </a:r>
            <a:endParaRPr lang="en-US" sz="1800">
              <a:cs typeface="Arial"/>
            </a:endParaRPr>
          </a:p>
          <a:p>
            <a:pPr marL="455295" lvl="1" indent="-226695">
              <a:spcAft>
                <a:spcPts val="600"/>
              </a:spcAft>
            </a:pPr>
            <a:r>
              <a:rPr lang="en-US" sz="1800">
                <a:cs typeface="Arial"/>
              </a:rPr>
              <a:t>Remote Site Monitoring Visit Activities</a:t>
            </a:r>
            <a:endParaRPr lang="en-US" sz="1800"/>
          </a:p>
          <a:p>
            <a:pPr marL="455295" lvl="1" indent="-226695">
              <a:spcAft>
                <a:spcPts val="600"/>
              </a:spcAft>
            </a:pPr>
            <a:r>
              <a:rPr lang="en-US" sz="1800"/>
              <a:t>What is Remote Source Data Verification (</a:t>
            </a:r>
            <a:r>
              <a:rPr lang="en-US" sz="1800" err="1"/>
              <a:t>rSDV</a:t>
            </a:r>
            <a:r>
              <a:rPr lang="en-US" sz="1800"/>
              <a:t>)?</a:t>
            </a:r>
            <a:endParaRPr lang="en-US" sz="1800">
              <a:cs typeface="Arial"/>
            </a:endParaRPr>
          </a:p>
          <a:p>
            <a:pPr marL="455295" lvl="1" indent="-226695">
              <a:spcAft>
                <a:spcPts val="600"/>
              </a:spcAft>
            </a:pPr>
            <a:r>
              <a:rPr lang="en-US" sz="1800"/>
              <a:t>Remote Regulatory and Pharmacy Review </a:t>
            </a:r>
          </a:p>
          <a:p>
            <a:pPr marL="455295" lvl="1" indent="-226695">
              <a:spcAft>
                <a:spcPts val="600"/>
              </a:spcAft>
            </a:pPr>
            <a:r>
              <a:rPr lang="en-US" sz="1800">
                <a:cs typeface="Arial"/>
              </a:rPr>
              <a:t>Remote Monitoring Electronic Platforms</a:t>
            </a:r>
          </a:p>
          <a:p>
            <a:pPr marL="455295" lvl="1" indent="-226695">
              <a:spcAft>
                <a:spcPts val="600"/>
              </a:spcAft>
            </a:pPr>
            <a:r>
              <a:rPr lang="en-US" sz="1800">
                <a:cs typeface="Arial"/>
              </a:rPr>
              <a:t>Medidata Remote Source Review (RSR)</a:t>
            </a:r>
          </a:p>
          <a:p>
            <a:pPr marL="455295" lvl="1" indent="-226695">
              <a:spcAft>
                <a:spcPts val="600"/>
              </a:spcAft>
            </a:pPr>
            <a:r>
              <a:rPr lang="en-US" sz="1800"/>
              <a:t>Tips for Remote Site Monitoring Visits</a:t>
            </a:r>
            <a:endParaRPr lang="en-US" sz="1800">
              <a:cs typeface="Arial"/>
            </a:endParaRPr>
          </a:p>
          <a:p>
            <a:pPr marL="455295" lvl="1" indent="-226695">
              <a:spcAft>
                <a:spcPts val="600"/>
              </a:spcAft>
            </a:pPr>
            <a:r>
              <a:rPr lang="en-US" sz="1800"/>
              <a:t>Challenges of Remote Site Monitoring Visits</a:t>
            </a:r>
            <a:endParaRPr lang="en-US" sz="1800">
              <a:cs typeface="Arial"/>
            </a:endParaRPr>
          </a:p>
          <a:p>
            <a:pPr marL="455295" lvl="1" indent="-226695">
              <a:spcAft>
                <a:spcPts val="600"/>
              </a:spcAft>
            </a:pPr>
            <a:r>
              <a:rPr lang="en-US" sz="1800"/>
              <a:t>Positive Experiences with Remote Site Monitoring Visits</a:t>
            </a:r>
            <a:endParaRPr lang="en-US" sz="1800">
              <a:cs typeface="Arial"/>
            </a:endParaRPr>
          </a:p>
          <a:p>
            <a:pPr marL="455295" lvl="1" indent="-226695">
              <a:spcAft>
                <a:spcPts val="600"/>
              </a:spcAft>
            </a:pPr>
            <a:r>
              <a:rPr lang="en-US" sz="1800">
                <a:cs typeface="Arial"/>
              </a:rPr>
              <a:t>Monitoring Visit Types</a:t>
            </a:r>
          </a:p>
          <a:p>
            <a:pPr marL="455295" lvl="1" indent="-226695">
              <a:spcAft>
                <a:spcPts val="600"/>
              </a:spcAft>
            </a:pPr>
            <a:r>
              <a:rPr lang="en-US" sz="1800"/>
              <a:t>Final Takeaways</a:t>
            </a:r>
            <a:endParaRPr lang="en-US" sz="1800">
              <a:cs typeface="Arial"/>
            </a:endParaRPr>
          </a:p>
        </p:txBody>
      </p:sp>
      <p:sp>
        <p:nvSpPr>
          <p:cNvPr id="4" name="Slide Number Placeholder 3"/>
          <p:cNvSpPr>
            <a:spLocks noGrp="1"/>
          </p:cNvSpPr>
          <p:nvPr>
            <p:ph type="sldNum" sz="quarter" idx="12"/>
          </p:nvPr>
        </p:nvSpPr>
        <p:spPr/>
        <p:txBody>
          <a:bodyPr/>
          <a:lstStyle/>
          <a:p>
            <a:fld id="{0235576B-7F3C-4840-ADD7-A9DF1158E3A5}" type="slidenum">
              <a:rPr lang="en-US" smtClean="0"/>
              <a:pPr/>
              <a:t>2</a:t>
            </a:fld>
            <a:endParaRPr lang="en-US"/>
          </a:p>
        </p:txBody>
      </p:sp>
    </p:spTree>
    <p:custDataLst>
      <p:tags r:id="rId1"/>
    </p:custDataLst>
    <p:extLst>
      <p:ext uri="{BB962C8B-B14F-4D97-AF65-F5344CB8AC3E}">
        <p14:creationId xmlns:p14="http://schemas.microsoft.com/office/powerpoint/2010/main" val="3218580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FB0-CE6A-EB03-555E-DD703E5173B4}"/>
              </a:ext>
            </a:extLst>
          </p:cNvPr>
          <p:cNvSpPr>
            <a:spLocks noGrp="1"/>
          </p:cNvSpPr>
          <p:nvPr>
            <p:ph type="title"/>
          </p:nvPr>
        </p:nvSpPr>
        <p:spPr/>
        <p:txBody>
          <a:bodyPr>
            <a:normAutofit fontScale="90000"/>
          </a:bodyPr>
          <a:lstStyle/>
          <a:p>
            <a:r>
              <a:rPr lang="en-US"/>
              <a:t>Challenges of Remote Site Monitoring Visits</a:t>
            </a:r>
          </a:p>
        </p:txBody>
      </p:sp>
      <p:sp>
        <p:nvSpPr>
          <p:cNvPr id="3" name="Content Placeholder 2">
            <a:extLst>
              <a:ext uri="{FF2B5EF4-FFF2-40B4-BE49-F238E27FC236}">
                <a16:creationId xmlns:a16="http://schemas.microsoft.com/office/drawing/2014/main" id="{1F1CDEA4-68D2-B8AA-F2C8-72EBC1C37B95}"/>
              </a:ext>
            </a:extLst>
          </p:cNvPr>
          <p:cNvSpPr>
            <a:spLocks noGrp="1"/>
          </p:cNvSpPr>
          <p:nvPr>
            <p:ph idx="1"/>
          </p:nvPr>
        </p:nvSpPr>
        <p:spPr>
          <a:xfrm>
            <a:off x="228600" y="1447800"/>
            <a:ext cx="7543800" cy="682752"/>
          </a:xfrm>
        </p:spPr>
        <p:txBody>
          <a:bodyPr>
            <a:noAutofit/>
          </a:bodyPr>
          <a:lstStyle/>
          <a:p>
            <a:pPr marL="0" indent="0">
              <a:buNone/>
            </a:pPr>
            <a:r>
              <a:rPr lang="en-US" sz="2000" b="1"/>
              <a:t>Time involved with uploading documents to the rSDV platform is a burden to sites. </a:t>
            </a:r>
          </a:p>
        </p:txBody>
      </p:sp>
      <p:pic>
        <p:nvPicPr>
          <p:cNvPr id="9" name="Picture 8" descr="A picture containing text, output device, display device, display&#10;&#10;Description automatically generated">
            <a:extLst>
              <a:ext uri="{FF2B5EF4-FFF2-40B4-BE49-F238E27FC236}">
                <a16:creationId xmlns:a16="http://schemas.microsoft.com/office/drawing/2014/main" id="{BA29F3F9-ABC4-E695-B607-EDF079A449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09800"/>
            <a:ext cx="7543800" cy="4293110"/>
          </a:xfrm>
          <a:prstGeom prst="rect">
            <a:avLst/>
          </a:prstGeom>
        </p:spPr>
      </p:pic>
      <p:sp>
        <p:nvSpPr>
          <p:cNvPr id="8" name="Content Placeholder 2">
            <a:extLst>
              <a:ext uri="{FF2B5EF4-FFF2-40B4-BE49-F238E27FC236}">
                <a16:creationId xmlns:a16="http://schemas.microsoft.com/office/drawing/2014/main" id="{DE4E8431-2487-B7DC-6429-47A33B2C88F8}"/>
              </a:ext>
            </a:extLst>
          </p:cNvPr>
          <p:cNvSpPr txBox="1">
            <a:spLocks/>
          </p:cNvSpPr>
          <p:nvPr/>
        </p:nvSpPr>
        <p:spPr>
          <a:xfrm>
            <a:off x="685800" y="2816352"/>
            <a:ext cx="6629400" cy="1225296"/>
          </a:xfrm>
          <a:prstGeom prst="rect">
            <a:avLst/>
          </a:prstGeom>
        </p:spPr>
        <p:txBody>
          <a:bodyPr vert="horz" lIns="0" tIns="0" rIns="0" bIns="0">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a:solidFill>
                  <a:schemeClr val="bg1"/>
                </a:solidFill>
              </a:rPr>
              <a:t>By having a remote SMV, the amount of time a monitor spends onsite with the site staff is reduced thus </a:t>
            </a:r>
            <a:r>
              <a:rPr lang="en-US" sz="2000" b="1">
                <a:solidFill>
                  <a:schemeClr val="bg1"/>
                </a:solidFill>
              </a:rPr>
              <a:t>allowing for more study activities onsite.</a:t>
            </a:r>
          </a:p>
        </p:txBody>
      </p:sp>
      <p:sp>
        <p:nvSpPr>
          <p:cNvPr id="4" name="Content Placeholder 2">
            <a:extLst>
              <a:ext uri="{FF2B5EF4-FFF2-40B4-BE49-F238E27FC236}">
                <a16:creationId xmlns:a16="http://schemas.microsoft.com/office/drawing/2014/main" id="{57B6527B-EA85-1635-03E5-A636D8CE8AA3}"/>
              </a:ext>
            </a:extLst>
          </p:cNvPr>
          <p:cNvSpPr txBox="1">
            <a:spLocks/>
          </p:cNvSpPr>
          <p:nvPr/>
        </p:nvSpPr>
        <p:spPr>
          <a:xfrm>
            <a:off x="685800" y="3907614"/>
            <a:ext cx="6629400" cy="917448"/>
          </a:xfrm>
          <a:prstGeom prst="rect">
            <a:avLst/>
          </a:prstGeom>
        </p:spPr>
        <p:txBody>
          <a:bodyPr vert="horz" lIns="0" tIns="0" rIns="0" bIns="0">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b="1">
                <a:solidFill>
                  <a:schemeClr val="bg1"/>
                </a:solidFill>
              </a:rPr>
              <a:t>Uploading to the </a:t>
            </a:r>
            <a:r>
              <a:rPr lang="en-US" sz="2000" b="1" err="1">
                <a:solidFill>
                  <a:schemeClr val="bg1"/>
                </a:solidFill>
              </a:rPr>
              <a:t>rSDV</a:t>
            </a:r>
            <a:r>
              <a:rPr lang="en-US" sz="2000" b="1">
                <a:solidFill>
                  <a:schemeClr val="bg1"/>
                </a:solidFill>
              </a:rPr>
              <a:t> platform does not need to occur all at once. </a:t>
            </a:r>
          </a:p>
        </p:txBody>
      </p:sp>
    </p:spTree>
    <p:custDataLst>
      <p:tags r:id="rId1"/>
    </p:custDataLst>
    <p:extLst>
      <p:ext uri="{BB962C8B-B14F-4D97-AF65-F5344CB8AC3E}">
        <p14:creationId xmlns:p14="http://schemas.microsoft.com/office/powerpoint/2010/main" val="38160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EFB0-CE6A-EB03-555E-DD703E5173B4}"/>
              </a:ext>
            </a:extLst>
          </p:cNvPr>
          <p:cNvSpPr>
            <a:spLocks noGrp="1"/>
          </p:cNvSpPr>
          <p:nvPr>
            <p:ph type="title"/>
          </p:nvPr>
        </p:nvSpPr>
        <p:spPr/>
        <p:txBody>
          <a:bodyPr>
            <a:normAutofit fontScale="90000"/>
          </a:bodyPr>
          <a:lstStyle/>
          <a:p>
            <a:r>
              <a:rPr lang="en-US"/>
              <a:t>Challenges of Remote Site Monitoring Visits</a:t>
            </a:r>
          </a:p>
        </p:txBody>
      </p:sp>
      <p:sp>
        <p:nvSpPr>
          <p:cNvPr id="3" name="Content Placeholder 2">
            <a:extLst>
              <a:ext uri="{FF2B5EF4-FFF2-40B4-BE49-F238E27FC236}">
                <a16:creationId xmlns:a16="http://schemas.microsoft.com/office/drawing/2014/main" id="{1F1CDEA4-68D2-B8AA-F2C8-72EBC1C37B95}"/>
              </a:ext>
            </a:extLst>
          </p:cNvPr>
          <p:cNvSpPr>
            <a:spLocks noGrp="1"/>
          </p:cNvSpPr>
          <p:nvPr>
            <p:ph idx="1"/>
          </p:nvPr>
        </p:nvSpPr>
        <p:spPr>
          <a:xfrm>
            <a:off x="228600" y="1447800"/>
            <a:ext cx="7543800" cy="682752"/>
          </a:xfrm>
        </p:spPr>
        <p:txBody>
          <a:bodyPr>
            <a:noAutofit/>
          </a:bodyPr>
          <a:lstStyle/>
          <a:p>
            <a:pPr marL="0" indent="0">
              <a:buNone/>
            </a:pPr>
            <a:r>
              <a:rPr lang="en-US" sz="2000" b="1"/>
              <a:t>Time involved with uploading documents to the rSDV platform is a burden to sites. </a:t>
            </a:r>
          </a:p>
        </p:txBody>
      </p:sp>
      <p:pic>
        <p:nvPicPr>
          <p:cNvPr id="7" name="Picture 6" descr="A picture containing text, output device, display device, display&#10;&#10;Description automatically generated">
            <a:extLst>
              <a:ext uri="{FF2B5EF4-FFF2-40B4-BE49-F238E27FC236}">
                <a16:creationId xmlns:a16="http://schemas.microsoft.com/office/drawing/2014/main" id="{EC2E82B9-DFA3-7341-0357-C92D439B57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209800"/>
            <a:ext cx="7543800" cy="4293110"/>
          </a:xfrm>
          <a:prstGeom prst="rect">
            <a:avLst/>
          </a:prstGeom>
        </p:spPr>
      </p:pic>
      <p:sp>
        <p:nvSpPr>
          <p:cNvPr id="6" name="Content Placeholder 2">
            <a:extLst>
              <a:ext uri="{FF2B5EF4-FFF2-40B4-BE49-F238E27FC236}">
                <a16:creationId xmlns:a16="http://schemas.microsoft.com/office/drawing/2014/main" id="{2A52C91F-402B-9E77-D1E4-4DE7E41DA630}"/>
              </a:ext>
            </a:extLst>
          </p:cNvPr>
          <p:cNvSpPr txBox="1">
            <a:spLocks/>
          </p:cNvSpPr>
          <p:nvPr/>
        </p:nvSpPr>
        <p:spPr>
          <a:xfrm>
            <a:off x="685800" y="2667000"/>
            <a:ext cx="6629400" cy="1524000"/>
          </a:xfrm>
          <a:prstGeom prst="rect">
            <a:avLst/>
          </a:prstGeom>
        </p:spPr>
        <p:txBody>
          <a:bodyPr vert="horz" lIns="0" tIns="0" rIns="0" bIns="0">
            <a:no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000" b="1">
                <a:solidFill>
                  <a:schemeClr val="bg1"/>
                </a:solidFill>
              </a:rPr>
              <a:t>Source documents do not need to be redacted for upload to the </a:t>
            </a:r>
            <a:r>
              <a:rPr lang="en-US" sz="2000" b="1" err="1">
                <a:solidFill>
                  <a:schemeClr val="bg1"/>
                </a:solidFill>
              </a:rPr>
              <a:t>rSDV</a:t>
            </a:r>
            <a:r>
              <a:rPr lang="en-US" sz="2000" b="1">
                <a:solidFill>
                  <a:schemeClr val="bg1"/>
                </a:solidFill>
              </a:rPr>
              <a:t> platform.</a:t>
            </a:r>
            <a:r>
              <a:rPr lang="en-US" sz="2000">
                <a:solidFill>
                  <a:schemeClr val="bg1"/>
                </a:solidFill>
              </a:rPr>
              <a:t> Redaction should only be completed when required by your IRB/EC, Institution, and/or National Regulatory body.</a:t>
            </a:r>
            <a:endParaRPr lang="en-US" sz="2000" b="1">
              <a:solidFill>
                <a:schemeClr val="bg1"/>
              </a:solidFill>
            </a:endParaRPr>
          </a:p>
        </p:txBody>
      </p:sp>
    </p:spTree>
    <p:custDataLst>
      <p:tags r:id="rId1"/>
    </p:custDataLst>
    <p:extLst>
      <p:ext uri="{BB962C8B-B14F-4D97-AF65-F5344CB8AC3E}">
        <p14:creationId xmlns:p14="http://schemas.microsoft.com/office/powerpoint/2010/main" val="134040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FB82-F64C-C3C3-CE5B-1B351B4EC1D5}"/>
              </a:ext>
            </a:extLst>
          </p:cNvPr>
          <p:cNvSpPr>
            <a:spLocks noGrp="1"/>
          </p:cNvSpPr>
          <p:nvPr>
            <p:ph type="title"/>
          </p:nvPr>
        </p:nvSpPr>
        <p:spPr/>
        <p:txBody>
          <a:bodyPr>
            <a:normAutofit fontScale="90000"/>
          </a:bodyPr>
          <a:lstStyle/>
          <a:p>
            <a:r>
              <a:rPr lang="en-US"/>
              <a:t>Positive Experiences with Remote Site Monitoring Visits</a:t>
            </a:r>
          </a:p>
        </p:txBody>
      </p:sp>
      <p:sp>
        <p:nvSpPr>
          <p:cNvPr id="3" name="Content Placeholder 2">
            <a:extLst>
              <a:ext uri="{FF2B5EF4-FFF2-40B4-BE49-F238E27FC236}">
                <a16:creationId xmlns:a16="http://schemas.microsoft.com/office/drawing/2014/main" id="{ED73AC5B-23C8-DEDB-3A1C-A09DB93D376E}"/>
              </a:ext>
            </a:extLst>
          </p:cNvPr>
          <p:cNvSpPr>
            <a:spLocks noGrp="1"/>
          </p:cNvSpPr>
          <p:nvPr>
            <p:ph idx="1"/>
          </p:nvPr>
        </p:nvSpPr>
        <p:spPr>
          <a:xfrm>
            <a:off x="2591177" y="1603248"/>
            <a:ext cx="5333623" cy="4416552"/>
          </a:xfrm>
        </p:spPr>
        <p:txBody>
          <a:bodyPr>
            <a:normAutofit/>
          </a:bodyPr>
          <a:lstStyle/>
          <a:p>
            <a:pPr marL="341313" indent="-341313">
              <a:spcBef>
                <a:spcPts val="600"/>
              </a:spcBef>
              <a:spcAft>
                <a:spcPts val="1200"/>
              </a:spcAft>
            </a:pPr>
            <a:r>
              <a:rPr lang="en-US"/>
              <a:t>Flexibility with scheduling the site monitoring visit</a:t>
            </a:r>
            <a:endParaRPr lang="en-US" strike="sngStrike"/>
          </a:p>
          <a:p>
            <a:pPr marL="341313" indent="-341313">
              <a:spcBef>
                <a:spcPts val="600"/>
              </a:spcBef>
              <a:spcAft>
                <a:spcPts val="1200"/>
              </a:spcAft>
            </a:pPr>
            <a:r>
              <a:rPr lang="en-US"/>
              <a:t>Increases efficiency </a:t>
            </a:r>
          </a:p>
          <a:p>
            <a:pPr marL="341313" indent="-341313">
              <a:spcBef>
                <a:spcPts val="600"/>
              </a:spcBef>
              <a:spcAft>
                <a:spcPts val="1200"/>
              </a:spcAft>
            </a:pPr>
            <a:r>
              <a:rPr lang="en-US"/>
              <a:t>Minimizes the impact to daily operations at the site </a:t>
            </a:r>
          </a:p>
          <a:p>
            <a:pPr marL="341313" indent="-341313">
              <a:spcBef>
                <a:spcPts val="600"/>
              </a:spcBef>
              <a:spcAft>
                <a:spcPts val="1200"/>
              </a:spcAft>
            </a:pPr>
            <a:r>
              <a:rPr lang="en-US"/>
              <a:t>Saves both the site and monitor time</a:t>
            </a:r>
          </a:p>
          <a:p>
            <a:pPr marL="341313" indent="-341313">
              <a:spcBef>
                <a:spcPts val="600"/>
              </a:spcBef>
              <a:spcAft>
                <a:spcPts val="1200"/>
              </a:spcAft>
            </a:pPr>
            <a:r>
              <a:rPr lang="en-US"/>
              <a:t>Provides another modality for interacting with the monitor</a:t>
            </a:r>
          </a:p>
        </p:txBody>
      </p:sp>
      <p:pic>
        <p:nvPicPr>
          <p:cNvPr id="5" name="Picture 4">
            <a:extLst>
              <a:ext uri="{FF2B5EF4-FFF2-40B4-BE49-F238E27FC236}">
                <a16:creationId xmlns:a16="http://schemas.microsoft.com/office/drawing/2014/main" id="{4967A364-E8C0-E53D-AD5B-2EEDA4D2B3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flipH="1">
            <a:off x="242268" y="1488186"/>
            <a:ext cx="2167985" cy="4609338"/>
          </a:xfrm>
          <a:prstGeom prst="rect">
            <a:avLst/>
          </a:prstGeom>
        </p:spPr>
      </p:pic>
    </p:spTree>
    <p:custDataLst>
      <p:tags r:id="rId1"/>
    </p:custDataLst>
    <p:extLst>
      <p:ext uri="{BB962C8B-B14F-4D97-AF65-F5344CB8AC3E}">
        <p14:creationId xmlns:p14="http://schemas.microsoft.com/office/powerpoint/2010/main" val="21381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748281A-B101-CC33-2FC6-1B168A262ED1}"/>
              </a:ext>
            </a:extLst>
          </p:cNvPr>
          <p:cNvSpPr txBox="1">
            <a:spLocks/>
          </p:cNvSpPr>
          <p:nvPr/>
        </p:nvSpPr>
        <p:spPr>
          <a:xfrm>
            <a:off x="228600" y="155448"/>
            <a:ext cx="7543800" cy="914400"/>
          </a:xfrm>
          <a:prstGeom prst="rect">
            <a:avLst/>
          </a:prstGeom>
        </p:spPr>
        <p:txBody>
          <a:bodyPr vert="horz" lIns="0" rIns="0" bIns="0" anchor="b">
            <a:normAutofit/>
          </a:bodyPr>
          <a:lstStyle>
            <a:lvl1pPr algn="l" rtl="0" eaLnBrk="1" latinLnBrk="0" hangingPunct="1">
              <a:spcBef>
                <a:spcPct val="0"/>
              </a:spcBef>
              <a:buNone/>
              <a:defRPr kumimoji="0" sz="3200" b="1" kern="1200">
                <a:ln>
                  <a:noFill/>
                </a:ln>
                <a:solidFill>
                  <a:schemeClr val="tx1"/>
                </a:solidFill>
                <a:effectLst/>
                <a:latin typeface="+mj-lt"/>
                <a:ea typeface="+mj-ea"/>
                <a:cs typeface="+mj-cs"/>
              </a:defRPr>
            </a:lvl1pPr>
          </a:lstStyle>
          <a:p>
            <a:r>
              <a:rPr lang="en-US"/>
              <a:t>Monitoring Visit Types</a:t>
            </a:r>
          </a:p>
        </p:txBody>
      </p:sp>
      <p:pic>
        <p:nvPicPr>
          <p:cNvPr id="9" name="Picture 8" descr="A blue and green circles&#10;&#10;Description automatically generated">
            <a:extLst>
              <a:ext uri="{FF2B5EF4-FFF2-40B4-BE49-F238E27FC236}">
                <a16:creationId xmlns:a16="http://schemas.microsoft.com/office/drawing/2014/main" id="{93658018-CB6F-A0B5-CE6A-0C27802ABAF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875" t="21637" r="10293" b="23056"/>
          <a:stretch/>
        </p:blipFill>
        <p:spPr>
          <a:xfrm>
            <a:off x="773072" y="1527048"/>
            <a:ext cx="6454856" cy="4416552"/>
          </a:xfrm>
          <a:prstGeom prst="rect">
            <a:avLst/>
          </a:prstGeom>
          <a:noFill/>
        </p:spPr>
      </p:pic>
      <p:sp>
        <p:nvSpPr>
          <p:cNvPr id="3" name="Rectangle 2">
            <a:extLst>
              <a:ext uri="{FF2B5EF4-FFF2-40B4-BE49-F238E27FC236}">
                <a16:creationId xmlns:a16="http://schemas.microsoft.com/office/drawing/2014/main" id="{7901B71D-C520-471B-3B32-CCFA89423134}"/>
              </a:ext>
            </a:extLst>
          </p:cNvPr>
          <p:cNvSpPr/>
          <p:nvPr/>
        </p:nvSpPr>
        <p:spPr>
          <a:xfrm>
            <a:off x="1255858" y="3186060"/>
            <a:ext cx="1722475" cy="11908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rPr>
              <a:t>Onsite </a:t>
            </a:r>
            <a:r>
              <a:rPr lang="en-US" sz="2000" dirty="0">
                <a:solidFill>
                  <a:schemeClr val="bg1"/>
                </a:solidFill>
              </a:rPr>
              <a:t>Monitoring Visit</a:t>
            </a:r>
          </a:p>
        </p:txBody>
      </p:sp>
      <p:sp>
        <p:nvSpPr>
          <p:cNvPr id="4" name="Rectangle 3">
            <a:extLst>
              <a:ext uri="{FF2B5EF4-FFF2-40B4-BE49-F238E27FC236}">
                <a16:creationId xmlns:a16="http://schemas.microsoft.com/office/drawing/2014/main" id="{4B2B39AC-66D3-3B74-C1DD-286EDC09FA3B}"/>
              </a:ext>
            </a:extLst>
          </p:cNvPr>
          <p:cNvSpPr/>
          <p:nvPr/>
        </p:nvSpPr>
        <p:spPr>
          <a:xfrm>
            <a:off x="3139262" y="3182599"/>
            <a:ext cx="1722475" cy="11908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Hybrid</a:t>
            </a:r>
            <a:endParaRPr lang="en-US" sz="2000" dirty="0">
              <a:solidFill>
                <a:schemeClr val="tx1"/>
              </a:solidFill>
            </a:endParaRPr>
          </a:p>
          <a:p>
            <a:pPr algn="ctr"/>
            <a:r>
              <a:rPr lang="en-US" sz="2000" dirty="0">
                <a:solidFill>
                  <a:schemeClr val="tx1"/>
                </a:solidFill>
              </a:rPr>
              <a:t> Monitoring Visit</a:t>
            </a:r>
          </a:p>
        </p:txBody>
      </p:sp>
      <p:sp>
        <p:nvSpPr>
          <p:cNvPr id="5" name="Rectangle 4">
            <a:extLst>
              <a:ext uri="{FF2B5EF4-FFF2-40B4-BE49-F238E27FC236}">
                <a16:creationId xmlns:a16="http://schemas.microsoft.com/office/drawing/2014/main" id="{8CB13027-E9AD-C5E9-8D46-9B5737B828DB}"/>
              </a:ext>
            </a:extLst>
          </p:cNvPr>
          <p:cNvSpPr/>
          <p:nvPr/>
        </p:nvSpPr>
        <p:spPr>
          <a:xfrm>
            <a:off x="5109164" y="3123997"/>
            <a:ext cx="1722475" cy="12937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400" b="1" dirty="0"/>
              <a:t>Remote</a:t>
            </a:r>
            <a:r>
              <a:rPr lang="en-US" sz="2400" dirty="0"/>
              <a:t> </a:t>
            </a:r>
          </a:p>
          <a:p>
            <a:pPr algn="r"/>
            <a:r>
              <a:rPr lang="en-US" sz="2000" dirty="0"/>
              <a:t> Monitoring Visit</a:t>
            </a:r>
          </a:p>
        </p:txBody>
      </p:sp>
    </p:spTree>
    <p:custDataLst>
      <p:tags r:id="rId1"/>
    </p:custDataLst>
    <p:extLst>
      <p:ext uri="{BB962C8B-B14F-4D97-AF65-F5344CB8AC3E}">
        <p14:creationId xmlns:p14="http://schemas.microsoft.com/office/powerpoint/2010/main" val="243339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FB3E-79BD-B98D-41E9-BDC6AD287398}"/>
              </a:ext>
            </a:extLst>
          </p:cNvPr>
          <p:cNvSpPr>
            <a:spLocks noGrp="1"/>
          </p:cNvSpPr>
          <p:nvPr>
            <p:ph type="title"/>
          </p:nvPr>
        </p:nvSpPr>
        <p:spPr/>
        <p:txBody>
          <a:bodyPr/>
          <a:lstStyle/>
          <a:p>
            <a:r>
              <a:rPr lang="en-US"/>
              <a:t>Final Takeaways</a:t>
            </a:r>
          </a:p>
        </p:txBody>
      </p:sp>
      <p:sp>
        <p:nvSpPr>
          <p:cNvPr id="3" name="Content Placeholder 2">
            <a:extLst>
              <a:ext uri="{FF2B5EF4-FFF2-40B4-BE49-F238E27FC236}">
                <a16:creationId xmlns:a16="http://schemas.microsoft.com/office/drawing/2014/main" id="{F6D9A37F-C1ED-7A34-C8BA-DACCA97254D1}"/>
              </a:ext>
            </a:extLst>
          </p:cNvPr>
          <p:cNvSpPr>
            <a:spLocks noGrp="1"/>
          </p:cNvSpPr>
          <p:nvPr>
            <p:ph idx="1"/>
          </p:nvPr>
        </p:nvSpPr>
        <p:spPr>
          <a:xfrm>
            <a:off x="228600" y="1295400"/>
            <a:ext cx="7924800" cy="4953000"/>
          </a:xfrm>
        </p:spPr>
        <p:txBody>
          <a:bodyPr>
            <a:noAutofit/>
          </a:bodyPr>
          <a:lstStyle/>
          <a:p>
            <a:pPr>
              <a:spcBef>
                <a:spcPts val="600"/>
              </a:spcBef>
              <a:spcAft>
                <a:spcPts val="600"/>
              </a:spcAft>
            </a:pPr>
            <a:r>
              <a:rPr lang="en-US" sz="1900"/>
              <a:t>Remote Site Monitoring Visits allow:</a:t>
            </a:r>
          </a:p>
          <a:p>
            <a:pPr lvl="1">
              <a:spcBef>
                <a:spcPts val="600"/>
              </a:spcBef>
              <a:spcAft>
                <a:spcPts val="600"/>
              </a:spcAft>
            </a:pPr>
            <a:r>
              <a:rPr lang="en-US" sz="1900"/>
              <a:t>More flexibility for scheduling and response to queries. </a:t>
            </a:r>
          </a:p>
          <a:p>
            <a:pPr lvl="1">
              <a:spcBef>
                <a:spcPts val="600"/>
              </a:spcBef>
              <a:spcAft>
                <a:spcPts val="600"/>
              </a:spcAft>
            </a:pPr>
            <a:r>
              <a:rPr lang="en-US" sz="1900"/>
              <a:t>More time for site staff to complete daily operations (patient recruitment, follow-up, data entry, etc.).</a:t>
            </a:r>
          </a:p>
          <a:p>
            <a:pPr lvl="1">
              <a:spcBef>
                <a:spcPts val="600"/>
              </a:spcBef>
              <a:spcAft>
                <a:spcPts val="600"/>
              </a:spcAft>
            </a:pPr>
            <a:r>
              <a:rPr lang="en-US" sz="1900"/>
              <a:t>More time for monitors to complete SDV.</a:t>
            </a:r>
          </a:p>
          <a:p>
            <a:pPr>
              <a:spcBef>
                <a:spcPts val="600"/>
              </a:spcBef>
              <a:spcAft>
                <a:spcPts val="600"/>
              </a:spcAft>
            </a:pPr>
            <a:r>
              <a:rPr lang="en-US" sz="1900"/>
              <a:t>Remote Site Monitoring visit language is included in all active protocols.</a:t>
            </a:r>
          </a:p>
          <a:p>
            <a:pPr>
              <a:spcBef>
                <a:spcPts val="600"/>
              </a:spcBef>
              <a:spcAft>
                <a:spcPts val="600"/>
              </a:spcAft>
            </a:pPr>
            <a:r>
              <a:rPr lang="en-US" sz="1900"/>
              <a:t>Medidata RSR is configured for all studies and available to all sites through the DMC.</a:t>
            </a:r>
          </a:p>
          <a:p>
            <a:pPr>
              <a:spcBef>
                <a:spcPts val="600"/>
              </a:spcBef>
              <a:spcAft>
                <a:spcPts val="600"/>
              </a:spcAft>
            </a:pPr>
            <a:r>
              <a:rPr lang="en-US" sz="1900"/>
              <a:t>All site monitoring visits require advanced preparation by the site, but Remote Site Monitoring Visits reduce the burden of the monitor being on site.</a:t>
            </a:r>
          </a:p>
          <a:p>
            <a:pPr>
              <a:spcBef>
                <a:spcPts val="600"/>
              </a:spcBef>
              <a:spcAft>
                <a:spcPts val="600"/>
              </a:spcAft>
            </a:pPr>
            <a:r>
              <a:rPr lang="en-US" sz="1900">
                <a:effectLst/>
              </a:rPr>
              <a:t>Hybrid and Remote Site Monitoring allows for continuity of monitoring operations when situations arise preventing onsite monitoring.</a:t>
            </a:r>
            <a:endParaRPr lang="en-US" sz="1900"/>
          </a:p>
        </p:txBody>
      </p:sp>
    </p:spTree>
    <p:custDataLst>
      <p:tags r:id="rId1"/>
    </p:custDataLst>
    <p:extLst>
      <p:ext uri="{BB962C8B-B14F-4D97-AF65-F5344CB8AC3E}">
        <p14:creationId xmlns:p14="http://schemas.microsoft.com/office/powerpoint/2010/main" val="289208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DE9C782D-4270-DDFB-E817-A8CD9CA0D5FD}"/>
              </a:ext>
            </a:extLst>
          </p:cNvPr>
          <p:cNvSpPr>
            <a:spLocks noGrp="1"/>
          </p:cNvSpPr>
          <p:nvPr>
            <p:ph type="title"/>
          </p:nvPr>
        </p:nvSpPr>
        <p:spPr>
          <a:xfrm>
            <a:off x="228600" y="155448"/>
            <a:ext cx="7543800" cy="914400"/>
          </a:xfrm>
        </p:spPr>
        <p:txBody>
          <a:bodyPr anchor="b">
            <a:normAutofit/>
          </a:bodyPr>
          <a:lstStyle/>
          <a:p>
            <a:pPr>
              <a:lnSpc>
                <a:spcPct val="90000"/>
              </a:lnSpc>
            </a:pPr>
            <a:r>
              <a:rPr lang="en-US" sz="3000" b="0"/>
              <a:t>Questions &amp; Answers</a:t>
            </a:r>
          </a:p>
        </p:txBody>
      </p:sp>
      <p:sp>
        <p:nvSpPr>
          <p:cNvPr id="4" name="Slide Number Placeholder 3">
            <a:extLst>
              <a:ext uri="{FF2B5EF4-FFF2-40B4-BE49-F238E27FC236}">
                <a16:creationId xmlns:a16="http://schemas.microsoft.com/office/drawing/2014/main" id="{4762A628-DF14-285B-EDC9-D5569BC45A49}"/>
              </a:ext>
            </a:extLst>
          </p:cNvPr>
          <p:cNvSpPr>
            <a:spLocks noGrp="1"/>
          </p:cNvSpPr>
          <p:nvPr>
            <p:ph type="sldNum" sz="quarter" idx="12"/>
          </p:nvPr>
        </p:nvSpPr>
        <p:spPr>
          <a:xfrm>
            <a:off x="8129016" y="6419088"/>
            <a:ext cx="914400" cy="384048"/>
          </a:xfrm>
        </p:spPr>
        <p:txBody>
          <a:bodyPr anchor="b">
            <a:normAutofit/>
          </a:bodyPr>
          <a:lstStyle/>
          <a:p>
            <a:pPr>
              <a:spcAft>
                <a:spcPts val="600"/>
              </a:spcAft>
            </a:pPr>
            <a:fld id="{0235576B-7F3C-4840-ADD7-A9DF1158E3A5}" type="slidenum">
              <a:rPr lang="en-US" smtClean="0"/>
              <a:pPr>
                <a:spcAft>
                  <a:spcPts val="600"/>
                </a:spcAft>
              </a:pPr>
              <a:t>25</a:t>
            </a:fld>
            <a:endParaRPr lang="en-US"/>
          </a:p>
        </p:txBody>
      </p:sp>
      <p:pic>
        <p:nvPicPr>
          <p:cNvPr id="16" name="Picture 15" descr="Person with idea concept">
            <a:extLst>
              <a:ext uri="{FF2B5EF4-FFF2-40B4-BE49-F238E27FC236}">
                <a16:creationId xmlns:a16="http://schemas.microsoft.com/office/drawing/2014/main" id="{BE6DC154-AFAF-1CE6-3DAD-0B4151ED9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133600"/>
            <a:ext cx="5029200" cy="3352800"/>
          </a:xfrm>
          <a:prstGeom prst="rect">
            <a:avLst/>
          </a:prstGeom>
        </p:spPr>
      </p:pic>
    </p:spTree>
    <p:custDataLst>
      <p:tags r:id="rId1"/>
    </p:custDataLst>
    <p:extLst>
      <p:ext uri="{BB962C8B-B14F-4D97-AF65-F5344CB8AC3E}">
        <p14:creationId xmlns:p14="http://schemas.microsoft.com/office/powerpoint/2010/main" val="109654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5EBB-2271-06F2-5BCA-8BFE734C06F0}"/>
              </a:ext>
            </a:extLst>
          </p:cNvPr>
          <p:cNvSpPr>
            <a:spLocks noGrp="1"/>
          </p:cNvSpPr>
          <p:nvPr>
            <p:ph type="title"/>
          </p:nvPr>
        </p:nvSpPr>
        <p:spPr/>
        <p:txBody>
          <a:bodyPr/>
          <a:lstStyle/>
          <a:p>
            <a:r>
              <a:rPr lang="en-US"/>
              <a:t>Remote Site Monitoring Visits	</a:t>
            </a:r>
          </a:p>
        </p:txBody>
      </p:sp>
      <p:sp>
        <p:nvSpPr>
          <p:cNvPr id="3" name="Content Placeholder 2">
            <a:extLst>
              <a:ext uri="{FF2B5EF4-FFF2-40B4-BE49-F238E27FC236}">
                <a16:creationId xmlns:a16="http://schemas.microsoft.com/office/drawing/2014/main" id="{44CBEF61-795E-A427-74E2-E0C0B7743AB8}"/>
              </a:ext>
            </a:extLst>
          </p:cNvPr>
          <p:cNvSpPr>
            <a:spLocks noGrp="1"/>
          </p:cNvSpPr>
          <p:nvPr>
            <p:ph idx="1"/>
          </p:nvPr>
        </p:nvSpPr>
        <p:spPr>
          <a:xfrm>
            <a:off x="228600" y="1524000"/>
            <a:ext cx="7924800" cy="838200"/>
          </a:xfrm>
        </p:spPr>
        <p:txBody>
          <a:bodyPr>
            <a:normAutofit/>
          </a:bodyPr>
          <a:lstStyle/>
          <a:p>
            <a:r>
              <a:rPr lang="en-US" sz="2100"/>
              <a:t>Activities conducted during an onsite visit are completed but are completed remotely.</a:t>
            </a:r>
          </a:p>
        </p:txBody>
      </p:sp>
      <p:pic>
        <p:nvPicPr>
          <p:cNvPr id="5" name="Picture 4" descr="A collage of two people using laptops&#10;&#10;Description automatically generated with medium confidence">
            <a:extLst>
              <a:ext uri="{FF2B5EF4-FFF2-40B4-BE49-F238E27FC236}">
                <a16:creationId xmlns:a16="http://schemas.microsoft.com/office/drawing/2014/main" id="{4D10F15D-443C-11A6-0D85-816392DFCB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20" y="2514600"/>
            <a:ext cx="7777917" cy="3505200"/>
          </a:xfrm>
          <a:prstGeom prst="rect">
            <a:avLst/>
          </a:prstGeom>
        </p:spPr>
      </p:pic>
    </p:spTree>
    <p:custDataLst>
      <p:tags r:id="rId1"/>
    </p:custDataLst>
    <p:extLst>
      <p:ext uri="{BB962C8B-B14F-4D97-AF65-F5344CB8AC3E}">
        <p14:creationId xmlns:p14="http://schemas.microsoft.com/office/powerpoint/2010/main" val="1419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5EBB-2271-06F2-5BCA-8BFE734C06F0}"/>
              </a:ext>
            </a:extLst>
          </p:cNvPr>
          <p:cNvSpPr>
            <a:spLocks noGrp="1"/>
          </p:cNvSpPr>
          <p:nvPr>
            <p:ph type="title"/>
          </p:nvPr>
        </p:nvSpPr>
        <p:spPr/>
        <p:txBody>
          <a:bodyPr/>
          <a:lstStyle/>
          <a:p>
            <a:r>
              <a:rPr lang="en-US"/>
              <a:t>Remote Site Monitoring Visits	</a:t>
            </a:r>
          </a:p>
        </p:txBody>
      </p:sp>
      <p:sp>
        <p:nvSpPr>
          <p:cNvPr id="3" name="Content Placeholder 2">
            <a:extLst>
              <a:ext uri="{FF2B5EF4-FFF2-40B4-BE49-F238E27FC236}">
                <a16:creationId xmlns:a16="http://schemas.microsoft.com/office/drawing/2014/main" id="{44CBEF61-795E-A427-74E2-E0C0B7743AB8}"/>
              </a:ext>
            </a:extLst>
          </p:cNvPr>
          <p:cNvSpPr>
            <a:spLocks noGrp="1"/>
          </p:cNvSpPr>
          <p:nvPr>
            <p:ph idx="1"/>
          </p:nvPr>
        </p:nvSpPr>
        <p:spPr>
          <a:xfrm>
            <a:off x="228600" y="1371600"/>
            <a:ext cx="7924800" cy="4800600"/>
          </a:xfrm>
        </p:spPr>
        <p:txBody>
          <a:bodyPr>
            <a:normAutofit/>
          </a:bodyPr>
          <a:lstStyle/>
          <a:p>
            <a:pPr marL="0" indent="0">
              <a:buNone/>
            </a:pPr>
            <a:r>
              <a:rPr lang="en-US" sz="2200"/>
              <a:t>Remote Site Monitoring visits:</a:t>
            </a:r>
          </a:p>
          <a:p>
            <a:endParaRPr lang="en-US" sz="2200"/>
          </a:p>
          <a:p>
            <a:endParaRPr lang="en-US" sz="2200"/>
          </a:p>
          <a:p>
            <a:endParaRPr lang="en-US" sz="2200"/>
          </a:p>
          <a:p>
            <a:endParaRPr lang="en-US" sz="2200"/>
          </a:p>
          <a:p>
            <a:endParaRPr lang="en-US" sz="2200"/>
          </a:p>
          <a:p>
            <a:endParaRPr lang="en-US" sz="2200"/>
          </a:p>
          <a:p>
            <a:endParaRPr lang="en-US" sz="2200"/>
          </a:p>
          <a:p>
            <a:pPr lvl="1"/>
            <a:r>
              <a:rPr lang="en-US" sz="2200"/>
              <a:t>Allow for more flexibility when scheduling</a:t>
            </a:r>
          </a:p>
          <a:p>
            <a:pPr lvl="1"/>
            <a:r>
              <a:rPr lang="en-US" sz="2200"/>
              <a:t>Reduce the burden of having a monitor onsite; allow for site staff to focus on daily activities</a:t>
            </a:r>
          </a:p>
          <a:p>
            <a:pPr lvl="1"/>
            <a:r>
              <a:rPr lang="en-US" sz="2200"/>
              <a:t>Require similar preparation for the visit (in some cases)</a:t>
            </a:r>
          </a:p>
        </p:txBody>
      </p:sp>
      <p:pic>
        <p:nvPicPr>
          <p:cNvPr id="4" name="Picture 3" descr="A person sitting at a desk with a computer&#10;&#10;Description automatically generated with medium confidence">
            <a:extLst>
              <a:ext uri="{FF2B5EF4-FFF2-40B4-BE49-F238E27FC236}">
                <a16:creationId xmlns:a16="http://schemas.microsoft.com/office/drawing/2014/main" id="{45E8A9BC-BE92-7A5C-04CA-4B2E39E90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7880" y="1828800"/>
            <a:ext cx="4206240" cy="2591723"/>
          </a:xfrm>
          <a:prstGeom prst="rect">
            <a:avLst/>
          </a:prstGeom>
          <a:ln>
            <a:noFill/>
          </a:ln>
        </p:spPr>
      </p:pic>
    </p:spTree>
    <p:custDataLst>
      <p:tags r:id="rId1"/>
    </p:custDataLst>
    <p:extLst>
      <p:ext uri="{BB962C8B-B14F-4D97-AF65-F5344CB8AC3E}">
        <p14:creationId xmlns:p14="http://schemas.microsoft.com/office/powerpoint/2010/main" val="405909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left)">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wipe(left)">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wipe(left)">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F9E8-9035-1C14-7014-1FA3E69B9F39}"/>
              </a:ext>
            </a:extLst>
          </p:cNvPr>
          <p:cNvSpPr>
            <a:spLocks noGrp="1"/>
          </p:cNvSpPr>
          <p:nvPr>
            <p:ph type="title"/>
          </p:nvPr>
        </p:nvSpPr>
        <p:spPr/>
        <p:txBody>
          <a:bodyPr/>
          <a:lstStyle/>
          <a:p>
            <a:r>
              <a:rPr lang="en-US"/>
              <a:t>Pre-Visit Activities</a:t>
            </a:r>
          </a:p>
        </p:txBody>
      </p:sp>
      <p:sp>
        <p:nvSpPr>
          <p:cNvPr id="3" name="Content Placeholder 2">
            <a:extLst>
              <a:ext uri="{FF2B5EF4-FFF2-40B4-BE49-F238E27FC236}">
                <a16:creationId xmlns:a16="http://schemas.microsoft.com/office/drawing/2014/main" id="{BFB47AEB-8619-518B-C9A8-F109C5C89FDC}"/>
              </a:ext>
            </a:extLst>
          </p:cNvPr>
          <p:cNvSpPr>
            <a:spLocks noGrp="1"/>
          </p:cNvSpPr>
          <p:nvPr>
            <p:ph idx="1"/>
          </p:nvPr>
        </p:nvSpPr>
        <p:spPr>
          <a:xfrm>
            <a:off x="228600" y="1371600"/>
            <a:ext cx="7543800" cy="454152"/>
          </a:xfrm>
        </p:spPr>
        <p:txBody>
          <a:bodyPr/>
          <a:lstStyle/>
          <a:p>
            <a:r>
              <a:rPr lang="en-US">
                <a:effectLst/>
                <a:ea typeface="Verdana" panose="020B0604030504040204" pitchFamily="34" charset="0"/>
                <a:cs typeface="Arial" panose="020B0604020202020204" pitchFamily="34" charset="0"/>
              </a:rPr>
              <a:t>Pre-Visit Activities include:</a:t>
            </a:r>
          </a:p>
        </p:txBody>
      </p:sp>
      <p:sp>
        <p:nvSpPr>
          <p:cNvPr id="4" name="Content Placeholder 2">
            <a:extLst>
              <a:ext uri="{FF2B5EF4-FFF2-40B4-BE49-F238E27FC236}">
                <a16:creationId xmlns:a16="http://schemas.microsoft.com/office/drawing/2014/main" id="{08E3E18E-F10C-51ED-FD79-9622A026C28C}"/>
              </a:ext>
            </a:extLst>
          </p:cNvPr>
          <p:cNvSpPr txBox="1">
            <a:spLocks/>
          </p:cNvSpPr>
          <p:nvPr/>
        </p:nvSpPr>
        <p:spPr>
          <a:xfrm>
            <a:off x="228600" y="5330747"/>
            <a:ext cx="7543800" cy="762000"/>
          </a:xfrm>
          <a:prstGeom prst="rect">
            <a:avLst/>
          </a:prstGeom>
        </p:spPr>
        <p:txBody>
          <a:bodyPr vert="horz" lIns="0" tIns="0" rIns="0" bIns="0">
            <a:norm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cs typeface="Arial" panose="020B0604020202020204" pitchFamily="34" charset="0"/>
              </a:rPr>
              <a:t>These are similar to the activities required for an onsite visit.</a:t>
            </a:r>
          </a:p>
        </p:txBody>
      </p:sp>
      <p:sp>
        <p:nvSpPr>
          <p:cNvPr id="7" name="Rectangle: Beveled 6">
            <a:extLst>
              <a:ext uri="{FF2B5EF4-FFF2-40B4-BE49-F238E27FC236}">
                <a16:creationId xmlns:a16="http://schemas.microsoft.com/office/drawing/2014/main" id="{989C69D1-F768-CA96-8E24-4185B4984174}"/>
              </a:ext>
            </a:extLst>
          </p:cNvPr>
          <p:cNvSpPr/>
          <p:nvPr/>
        </p:nvSpPr>
        <p:spPr>
          <a:xfrm>
            <a:off x="231228" y="3623867"/>
            <a:ext cx="3657600" cy="1554480"/>
          </a:xfrm>
          <a:prstGeom prst="bevel">
            <a:avLst>
              <a:gd name="adj" fmla="val 7374"/>
            </a:avLst>
          </a:prstGeom>
          <a:solidFill>
            <a:schemeClr val="accent2"/>
          </a:solidFill>
          <a:effectLst>
            <a:outerShdw blurRad="762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ea typeface="Verdana" panose="020B0604030504040204" pitchFamily="34" charset="0"/>
                <a:cs typeface="Arial" panose="020B0604020202020204" pitchFamily="34" charset="0"/>
              </a:rPr>
              <a:t>Uploading all required source documents for participants and their associated visits to secure platform (i.e., Medidata RSR).</a:t>
            </a:r>
          </a:p>
        </p:txBody>
      </p:sp>
      <p:sp>
        <p:nvSpPr>
          <p:cNvPr id="5" name="Rectangle: Beveled 4">
            <a:extLst>
              <a:ext uri="{FF2B5EF4-FFF2-40B4-BE49-F238E27FC236}">
                <a16:creationId xmlns:a16="http://schemas.microsoft.com/office/drawing/2014/main" id="{FBCB6E96-C7FC-5C71-B4D1-3695A40B0976}"/>
              </a:ext>
            </a:extLst>
          </p:cNvPr>
          <p:cNvSpPr/>
          <p:nvPr/>
        </p:nvSpPr>
        <p:spPr>
          <a:xfrm>
            <a:off x="228600" y="1828800"/>
            <a:ext cx="3657600" cy="1554480"/>
          </a:xfrm>
          <a:prstGeom prst="bevel">
            <a:avLst>
              <a:gd name="adj" fmla="val 6614"/>
            </a:avLst>
          </a:prstGeom>
          <a:solidFill>
            <a:schemeClr val="accent2"/>
          </a:solidFill>
          <a:effectLst>
            <a:outerShdw blurRad="762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ea typeface="Verdana" panose="020B0604030504040204" pitchFamily="34" charset="0"/>
                <a:cs typeface="Arial" panose="020B0604020202020204" pitchFamily="34" charset="0"/>
              </a:rPr>
              <a:t>Review of the planned Work Order (WO).</a:t>
            </a:r>
          </a:p>
        </p:txBody>
      </p:sp>
      <p:sp>
        <p:nvSpPr>
          <p:cNvPr id="6" name="Rectangle: Beveled 5">
            <a:extLst>
              <a:ext uri="{FF2B5EF4-FFF2-40B4-BE49-F238E27FC236}">
                <a16:creationId xmlns:a16="http://schemas.microsoft.com/office/drawing/2014/main" id="{7A0EEEA3-3FBC-6743-E0F3-E0B73A37E5B1}"/>
              </a:ext>
            </a:extLst>
          </p:cNvPr>
          <p:cNvSpPr/>
          <p:nvPr/>
        </p:nvSpPr>
        <p:spPr>
          <a:xfrm>
            <a:off x="4221480" y="1828800"/>
            <a:ext cx="3657600" cy="1554480"/>
          </a:xfrm>
          <a:prstGeom prst="bevel">
            <a:avLst>
              <a:gd name="adj" fmla="val 7803"/>
            </a:avLst>
          </a:prstGeom>
          <a:solidFill>
            <a:schemeClr val="accent2"/>
          </a:solidFill>
          <a:effectLst>
            <a:outerShdw blurRad="762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ea typeface="Verdana" panose="020B0604030504040204" pitchFamily="34" charset="0"/>
                <a:cs typeface="Arial" panose="020B0604020202020204" pitchFamily="34" charset="0"/>
              </a:rPr>
              <a:t>Monitor’s collaboration with site staff to provide necessary information in advance of the visit.</a:t>
            </a:r>
          </a:p>
        </p:txBody>
      </p:sp>
      <p:sp>
        <p:nvSpPr>
          <p:cNvPr id="8" name="Rectangle: Beveled 7">
            <a:extLst>
              <a:ext uri="{FF2B5EF4-FFF2-40B4-BE49-F238E27FC236}">
                <a16:creationId xmlns:a16="http://schemas.microsoft.com/office/drawing/2014/main" id="{A329046C-1892-35AD-4B17-0796817F515D}"/>
              </a:ext>
            </a:extLst>
          </p:cNvPr>
          <p:cNvSpPr/>
          <p:nvPr/>
        </p:nvSpPr>
        <p:spPr>
          <a:xfrm>
            <a:off x="4221480" y="3623867"/>
            <a:ext cx="3657600" cy="1554480"/>
          </a:xfrm>
          <a:prstGeom prst="bevel">
            <a:avLst>
              <a:gd name="adj" fmla="val 7033"/>
            </a:avLst>
          </a:prstGeom>
          <a:solidFill>
            <a:schemeClr val="accent2"/>
          </a:solidFill>
          <a:effectLst>
            <a:outerShdw blurRad="762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ea typeface="Verdana" panose="020B0604030504040204" pitchFamily="34" charset="0"/>
                <a:cs typeface="Arial" panose="020B0604020202020204" pitchFamily="34" charset="0"/>
              </a:rPr>
              <a:t>Ensuring site staff are available to meet with the monitor during the visit (i.e., debriefs).</a:t>
            </a:r>
          </a:p>
        </p:txBody>
      </p:sp>
    </p:spTree>
    <p:custDataLst>
      <p:tags r:id="rId1"/>
    </p:custDataLst>
    <p:extLst>
      <p:ext uri="{BB962C8B-B14F-4D97-AF65-F5344CB8AC3E}">
        <p14:creationId xmlns:p14="http://schemas.microsoft.com/office/powerpoint/2010/main" val="38379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0" descr="Two bussiness people working at a table">
            <a:extLst>
              <a:ext uri="{FF2B5EF4-FFF2-40B4-BE49-F238E27FC236}">
                <a16:creationId xmlns:a16="http://schemas.microsoft.com/office/drawing/2014/main" id="{BB7C0923-4B87-99E5-BFFD-E19915B5EC21}"/>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b="16512"/>
          <a:stretch/>
        </p:blipFill>
        <p:spPr>
          <a:xfrm>
            <a:off x="228600" y="1508655"/>
            <a:ext cx="7696200" cy="4282545"/>
          </a:xfrm>
          <a:prstGeom prst="rect">
            <a:avLst/>
          </a:prstGeom>
          <a:noFill/>
        </p:spPr>
      </p:pic>
      <p:sp>
        <p:nvSpPr>
          <p:cNvPr id="16" name="Content Placeholder 3">
            <a:extLst>
              <a:ext uri="{FF2B5EF4-FFF2-40B4-BE49-F238E27FC236}">
                <a16:creationId xmlns:a16="http://schemas.microsoft.com/office/drawing/2014/main" id="{7713635F-432E-9E98-E422-34409D8DEFD3}"/>
              </a:ext>
            </a:extLst>
          </p:cNvPr>
          <p:cNvSpPr>
            <a:spLocks noGrp="1"/>
          </p:cNvSpPr>
          <p:nvPr>
            <p:ph sz="half" idx="2"/>
          </p:nvPr>
        </p:nvSpPr>
        <p:spPr>
          <a:xfrm>
            <a:off x="457200" y="3276600"/>
            <a:ext cx="7315200" cy="2209800"/>
          </a:xfrm>
          <a:solidFill>
            <a:schemeClr val="bg1">
              <a:alpha val="65000"/>
            </a:schemeClr>
          </a:solidFill>
        </p:spPr>
        <p:txBody>
          <a:bodyPr>
            <a:normAutofit/>
          </a:bodyPr>
          <a:lstStyle/>
          <a:p>
            <a:pPr marL="228600" lvl="1" indent="0">
              <a:buNone/>
            </a:pPr>
            <a:endParaRPr lang="en-US" sz="600" dirty="0"/>
          </a:p>
          <a:p>
            <a:pPr lvl="1"/>
            <a:r>
              <a:rPr lang="en-US" dirty="0"/>
              <a:t>DAIDS has worked with the NIAID CRMS team to remove the unannounced WO. </a:t>
            </a:r>
          </a:p>
          <a:p>
            <a:pPr lvl="1"/>
            <a:r>
              <a:rPr lang="en-US" dirty="0"/>
              <a:t>Effective immediately, only one work order will be sent out with the pre-visit letter for the monitoring visit whether the visit is onsite or remote.</a:t>
            </a:r>
          </a:p>
        </p:txBody>
      </p:sp>
      <p:sp>
        <p:nvSpPr>
          <p:cNvPr id="4" name="Slide Number Placeholder 3">
            <a:extLst>
              <a:ext uri="{FF2B5EF4-FFF2-40B4-BE49-F238E27FC236}">
                <a16:creationId xmlns:a16="http://schemas.microsoft.com/office/drawing/2014/main" id="{EC31BA06-0E29-2130-EA8E-36800A477658}"/>
              </a:ext>
            </a:extLst>
          </p:cNvPr>
          <p:cNvSpPr>
            <a:spLocks noGrp="1"/>
          </p:cNvSpPr>
          <p:nvPr>
            <p:ph type="sldNum" sz="quarter" idx="12"/>
          </p:nvPr>
        </p:nvSpPr>
        <p:spPr>
          <a:xfrm>
            <a:off x="8129016" y="6419088"/>
            <a:ext cx="914400" cy="384048"/>
          </a:xfrm>
        </p:spPr>
        <p:txBody>
          <a:bodyPr anchor="b">
            <a:normAutofit/>
          </a:bodyPr>
          <a:lstStyle/>
          <a:p>
            <a:pPr>
              <a:spcAft>
                <a:spcPts val="600"/>
              </a:spcAft>
            </a:pPr>
            <a:fld id="{0235576B-7F3C-4840-ADD7-A9DF1158E3A5}" type="slidenum">
              <a:rPr lang="en-US" smtClean="0"/>
              <a:pPr>
                <a:spcAft>
                  <a:spcPts val="600"/>
                </a:spcAft>
              </a:pPr>
              <a:t>6</a:t>
            </a:fld>
            <a:endParaRPr lang="en-US"/>
          </a:p>
        </p:txBody>
      </p:sp>
      <p:sp>
        <p:nvSpPr>
          <p:cNvPr id="2" name="Title 1">
            <a:extLst>
              <a:ext uri="{FF2B5EF4-FFF2-40B4-BE49-F238E27FC236}">
                <a16:creationId xmlns:a16="http://schemas.microsoft.com/office/drawing/2014/main" id="{4770E739-1324-A5D3-842C-9CA65204F059}"/>
              </a:ext>
            </a:extLst>
          </p:cNvPr>
          <p:cNvSpPr>
            <a:spLocks noGrp="1"/>
          </p:cNvSpPr>
          <p:nvPr>
            <p:ph type="title"/>
          </p:nvPr>
        </p:nvSpPr>
        <p:spPr>
          <a:xfrm>
            <a:off x="228600" y="155448"/>
            <a:ext cx="7543800" cy="914400"/>
          </a:xfrm>
        </p:spPr>
        <p:txBody>
          <a:bodyPr anchor="b">
            <a:normAutofit/>
          </a:bodyPr>
          <a:lstStyle/>
          <a:p>
            <a:r>
              <a:rPr lang="en-US"/>
              <a:t>Pre-Visit Activities Update</a:t>
            </a:r>
          </a:p>
        </p:txBody>
      </p:sp>
      <p:sp>
        <p:nvSpPr>
          <p:cNvPr id="12" name="Rectangle 11">
            <a:extLst>
              <a:ext uri="{FF2B5EF4-FFF2-40B4-BE49-F238E27FC236}">
                <a16:creationId xmlns:a16="http://schemas.microsoft.com/office/drawing/2014/main" id="{95F7CEF0-B498-E3D6-87E9-E22A21EC35D3}"/>
              </a:ext>
            </a:extLst>
          </p:cNvPr>
          <p:cNvSpPr/>
          <p:nvPr/>
        </p:nvSpPr>
        <p:spPr>
          <a:xfrm>
            <a:off x="1600200" y="1752600"/>
            <a:ext cx="4800600" cy="6858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t>Unannounced Work Order (WO)</a:t>
            </a:r>
          </a:p>
        </p:txBody>
      </p:sp>
    </p:spTree>
    <p:custDataLst>
      <p:tags r:id="rId1"/>
    </p:custDataLst>
    <p:extLst>
      <p:ext uri="{BB962C8B-B14F-4D97-AF65-F5344CB8AC3E}">
        <p14:creationId xmlns:p14="http://schemas.microsoft.com/office/powerpoint/2010/main" val="354872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5746-F8DE-6825-8F1E-1688BA5F6496}"/>
              </a:ext>
            </a:extLst>
          </p:cNvPr>
          <p:cNvSpPr>
            <a:spLocks noGrp="1"/>
          </p:cNvSpPr>
          <p:nvPr>
            <p:ph type="title"/>
          </p:nvPr>
        </p:nvSpPr>
        <p:spPr/>
        <p:txBody>
          <a:bodyPr/>
          <a:lstStyle/>
          <a:p>
            <a:r>
              <a:rPr lang="en-US"/>
              <a:t>Remote Site Monitoring Visit Activities</a:t>
            </a:r>
          </a:p>
        </p:txBody>
      </p:sp>
      <p:sp>
        <p:nvSpPr>
          <p:cNvPr id="4" name="Blue Square">
            <a:extLst>
              <a:ext uri="{FF2B5EF4-FFF2-40B4-BE49-F238E27FC236}">
                <a16:creationId xmlns:a16="http://schemas.microsoft.com/office/drawing/2014/main" id="{F248055A-576B-2A9B-2324-FD6C9BEF77D1}"/>
              </a:ext>
            </a:extLst>
          </p:cNvPr>
          <p:cNvSpPr/>
          <p:nvPr/>
        </p:nvSpPr>
        <p:spPr>
          <a:xfrm>
            <a:off x="990600" y="1905000"/>
            <a:ext cx="7086600" cy="3581400"/>
          </a:xfrm>
          <a:prstGeom prst="rect">
            <a:avLst/>
          </a:prstGeom>
          <a:solidFill>
            <a:schemeClr val="accent1">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nSpc>
                <a:spcPct val="120000"/>
              </a:lnSpc>
              <a:spcBef>
                <a:spcPts val="200"/>
              </a:spcBef>
              <a:spcAft>
                <a:spcPts val="600"/>
              </a:spcAft>
              <a:buClr>
                <a:schemeClr val="accent1">
                  <a:lumMod val="50000"/>
                </a:schemeClr>
              </a:buClr>
            </a:pPr>
            <a:r>
              <a:rPr lang="en-US">
                <a:solidFill>
                  <a:schemeClr val="tx1"/>
                </a:solidFill>
                <a:cs typeface="Arial" panose="020B0604020202020204" pitchFamily="34" charset="0"/>
              </a:rPr>
              <a:t>During the remote review, the monitor performs the following activities:</a:t>
            </a:r>
          </a:p>
          <a:p>
            <a:pPr marL="339725" indent="-285750">
              <a:lnSpc>
                <a:spcPct val="120000"/>
              </a:lnSpc>
              <a:spcBef>
                <a:spcPts val="200"/>
              </a:spcBef>
              <a:spcAft>
                <a:spcPts val="600"/>
              </a:spcAft>
              <a:buClr>
                <a:schemeClr val="accent1">
                  <a:lumMod val="50000"/>
                </a:schemeClr>
              </a:buClr>
              <a:buFont typeface="Wingdings" panose="05000000000000000000" pitchFamily="2" charset="2"/>
              <a:buChar char="§"/>
            </a:pPr>
            <a:r>
              <a:rPr lang="en-US">
                <a:solidFill>
                  <a:schemeClr val="tx1"/>
                </a:solidFill>
                <a:cs typeface="Arial" panose="020B0604020202020204" pitchFamily="34" charset="0"/>
              </a:rPr>
              <a:t>Conducts all assessments planned on the Work Order (WO) that is provided with the pre-visit letter.</a:t>
            </a:r>
          </a:p>
          <a:p>
            <a:pPr marL="339725" indent="-285750">
              <a:lnSpc>
                <a:spcPct val="120000"/>
              </a:lnSpc>
              <a:spcBef>
                <a:spcPts val="200"/>
              </a:spcBef>
              <a:spcAft>
                <a:spcPts val="600"/>
              </a:spcAft>
              <a:buClr>
                <a:schemeClr val="accent1">
                  <a:lumMod val="50000"/>
                </a:schemeClr>
              </a:buClr>
              <a:buFont typeface="Wingdings" panose="05000000000000000000" pitchFamily="2" charset="2"/>
              <a:buChar char="§"/>
            </a:pPr>
            <a:r>
              <a:rPr lang="en-US">
                <a:solidFill>
                  <a:schemeClr val="tx1"/>
                </a:solidFill>
                <a:cs typeface="Arial" panose="020B0604020202020204" pitchFamily="34" charset="0"/>
              </a:rPr>
              <a:t>Verifies compliance to ICH-GCP, current protocol/ amendments/LOA, DAIDS policies and procedures, CRS SOPs, and other applicable requirements.</a:t>
            </a:r>
          </a:p>
          <a:p>
            <a:pPr marL="339725" indent="-285750">
              <a:lnSpc>
                <a:spcPct val="120000"/>
              </a:lnSpc>
              <a:spcBef>
                <a:spcPts val="200"/>
              </a:spcBef>
              <a:spcAft>
                <a:spcPts val="600"/>
              </a:spcAft>
              <a:buClr>
                <a:schemeClr val="accent1">
                  <a:lumMod val="50000"/>
                </a:schemeClr>
              </a:buClr>
              <a:buFont typeface="Wingdings" panose="05000000000000000000" pitchFamily="2" charset="2"/>
              <a:buChar char="§"/>
            </a:pPr>
            <a:r>
              <a:rPr lang="en-US">
                <a:solidFill>
                  <a:schemeClr val="tx1"/>
                </a:solidFill>
                <a:cs typeface="Arial" panose="020B0604020202020204" pitchFamily="34" charset="0"/>
              </a:rPr>
              <a:t>Queries any discrepancies with the CRS team and arranges for corrections of the data, as necessary.</a:t>
            </a:r>
          </a:p>
        </p:txBody>
      </p:sp>
      <p:pic>
        <p:nvPicPr>
          <p:cNvPr id="5" name="Cesar" descr="A close up of a person's leg&#10;&#10;Description automatically generated with low confidence">
            <a:extLst>
              <a:ext uri="{FF2B5EF4-FFF2-40B4-BE49-F238E27FC236}">
                <a16:creationId xmlns:a16="http://schemas.microsoft.com/office/drawing/2014/main" id="{18A4E49B-28AB-D461-77D8-D80CACAD47CB}"/>
              </a:ext>
            </a:extLst>
          </p:cNvPr>
          <p:cNvPicPr>
            <a:picLocks noChangeAspect="1"/>
          </p:cNvPicPr>
          <p:nvPr/>
        </p:nvPicPr>
        <p:blipFill rotWithShape="1">
          <a:blip r:embed="rId4">
            <a:extLst>
              <a:ext uri="{28A0092B-C50C-407E-A947-70E740481C1C}">
                <a14:useLocalDpi xmlns:a14="http://schemas.microsoft.com/office/drawing/2010/main" val="0"/>
              </a:ext>
            </a:extLst>
          </a:blip>
          <a:srcRect b="41176"/>
          <a:stretch/>
        </p:blipFill>
        <p:spPr>
          <a:xfrm>
            <a:off x="457200" y="2286000"/>
            <a:ext cx="710319" cy="2286000"/>
          </a:xfrm>
          <a:prstGeom prst="rect">
            <a:avLst/>
          </a:prstGeom>
        </p:spPr>
      </p:pic>
    </p:spTree>
    <p:custDataLst>
      <p:tags r:id="rId1"/>
    </p:custDataLst>
    <p:extLst>
      <p:ext uri="{BB962C8B-B14F-4D97-AF65-F5344CB8AC3E}">
        <p14:creationId xmlns:p14="http://schemas.microsoft.com/office/powerpoint/2010/main" val="228053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wipe(left)">
                                      <p:cBhvr>
                                        <p:cTn id="11" dur="500"/>
                                        <p:tgtEl>
                                          <p:spTgt spid="4">
                                            <p:bg/>
                                          </p:spTgt>
                                        </p:tgtEl>
                                      </p:cBhvr>
                                    </p:animEffect>
                                  </p:childTnLst>
                                </p:cTn>
                              </p:par>
                            </p:childTnLst>
                          </p:cTn>
                        </p:par>
                        <p:par>
                          <p:cTn id="12" fill="hold">
                            <p:stCondLst>
                              <p:cond delay="1000"/>
                            </p:stCondLst>
                            <p:childTnLst>
                              <p:par>
                                <p:cTn id="13" presetID="22" presetClass="entr" presetSubtype="8" fill="hold" grpId="0" nodeType="afterEffect">
                                  <p:stCondLst>
                                    <p:cond delay="25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750"/>
                                        <p:tgtEl>
                                          <p:spTgt spid="4">
                                            <p:txEl>
                                              <p:pRg st="0" end="0"/>
                                            </p:txEl>
                                          </p:spTgt>
                                        </p:tgtEl>
                                      </p:cBhvr>
                                    </p:animEffect>
                                  </p:childTnLst>
                                </p:cTn>
                              </p:par>
                            </p:childTnLst>
                          </p:cTn>
                        </p:par>
                        <p:par>
                          <p:cTn id="16" fill="hold">
                            <p:stCondLst>
                              <p:cond delay="2000"/>
                            </p:stCondLst>
                            <p:childTnLst>
                              <p:par>
                                <p:cTn id="17" presetID="22" presetClass="entr" presetSubtype="8" fill="hold" grpId="0" nodeType="afterEffect">
                                  <p:stCondLst>
                                    <p:cond delay="25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750"/>
                                        <p:tgtEl>
                                          <p:spTgt spid="4">
                                            <p:txEl>
                                              <p:pRg st="1" end="1"/>
                                            </p:txEl>
                                          </p:spTgt>
                                        </p:tgtEl>
                                      </p:cBhvr>
                                    </p:animEffect>
                                  </p:childTnLst>
                                </p:cTn>
                              </p:par>
                            </p:childTnLst>
                          </p:cTn>
                        </p:par>
                        <p:par>
                          <p:cTn id="20" fill="hold">
                            <p:stCondLst>
                              <p:cond delay="3000"/>
                            </p:stCondLst>
                            <p:childTnLst>
                              <p:par>
                                <p:cTn id="21" presetID="22" presetClass="entr" presetSubtype="8" fill="hold" grpId="0" nodeType="afterEffect">
                                  <p:stCondLst>
                                    <p:cond delay="25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75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25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wipe(left)">
                                      <p:cBhvr>
                                        <p:cTn id="28" dur="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5746-F8DE-6825-8F1E-1688BA5F6496}"/>
              </a:ext>
            </a:extLst>
          </p:cNvPr>
          <p:cNvSpPr>
            <a:spLocks noGrp="1"/>
          </p:cNvSpPr>
          <p:nvPr>
            <p:ph type="title"/>
          </p:nvPr>
        </p:nvSpPr>
        <p:spPr/>
        <p:txBody>
          <a:bodyPr/>
          <a:lstStyle/>
          <a:p>
            <a:r>
              <a:rPr lang="en-US"/>
              <a:t>Remote Site Monitoring Visit Activities</a:t>
            </a:r>
          </a:p>
        </p:txBody>
      </p:sp>
      <p:sp>
        <p:nvSpPr>
          <p:cNvPr id="15" name="Blue Square">
            <a:extLst>
              <a:ext uri="{FF2B5EF4-FFF2-40B4-BE49-F238E27FC236}">
                <a16:creationId xmlns:a16="http://schemas.microsoft.com/office/drawing/2014/main" id="{51B6A98D-C7FA-6BEB-CA91-4D8B0016E0F0}"/>
              </a:ext>
            </a:extLst>
          </p:cNvPr>
          <p:cNvSpPr/>
          <p:nvPr/>
        </p:nvSpPr>
        <p:spPr>
          <a:xfrm>
            <a:off x="1003892" y="1863851"/>
            <a:ext cx="6883108" cy="2368296"/>
          </a:xfrm>
          <a:prstGeom prst="rect">
            <a:avLst/>
          </a:prstGeom>
          <a:solidFill>
            <a:schemeClr val="accent1">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nSpc>
                <a:spcPct val="120000"/>
              </a:lnSpc>
              <a:spcBef>
                <a:spcPts val="200"/>
              </a:spcBef>
              <a:spcAft>
                <a:spcPts val="600"/>
              </a:spcAft>
              <a:buClr>
                <a:schemeClr val="accent1">
                  <a:lumMod val="50000"/>
                </a:schemeClr>
              </a:buClr>
            </a:pPr>
            <a:r>
              <a:rPr lang="en-US">
                <a:solidFill>
                  <a:schemeClr val="tx1"/>
                </a:solidFill>
                <a:cs typeface="Arial" panose="020B0604020202020204" pitchFamily="34" charset="0"/>
              </a:rPr>
              <a:t>The monitor performs the following activities remotely as well:</a:t>
            </a:r>
          </a:p>
          <a:p>
            <a:pPr marL="339725" indent="-285750">
              <a:lnSpc>
                <a:spcPct val="120000"/>
              </a:lnSpc>
              <a:spcBef>
                <a:spcPts val="200"/>
              </a:spcBef>
              <a:spcAft>
                <a:spcPts val="600"/>
              </a:spcAft>
              <a:buClr>
                <a:schemeClr val="accent1">
                  <a:lumMod val="50000"/>
                </a:schemeClr>
              </a:buClr>
              <a:buFont typeface="Wingdings" panose="05000000000000000000" pitchFamily="2" charset="2"/>
              <a:buChar char="§"/>
            </a:pPr>
            <a:r>
              <a:rPr lang="en-US">
                <a:solidFill>
                  <a:schemeClr val="tx1"/>
                </a:solidFill>
                <a:cs typeface="Arial" panose="020B0604020202020204" pitchFamily="34" charset="0"/>
              </a:rPr>
              <a:t>Follows up on issues from previous visits.</a:t>
            </a:r>
          </a:p>
          <a:p>
            <a:pPr marL="339725" indent="-285750">
              <a:lnSpc>
                <a:spcPct val="120000"/>
              </a:lnSpc>
              <a:spcBef>
                <a:spcPts val="200"/>
              </a:spcBef>
              <a:spcAft>
                <a:spcPts val="600"/>
              </a:spcAft>
              <a:buClr>
                <a:schemeClr val="accent1">
                  <a:lumMod val="50000"/>
                </a:schemeClr>
              </a:buClr>
              <a:buFont typeface="Wingdings" panose="05000000000000000000" pitchFamily="2" charset="2"/>
              <a:buChar char="§"/>
            </a:pPr>
            <a:r>
              <a:rPr lang="en-US">
                <a:solidFill>
                  <a:schemeClr val="tx1"/>
                </a:solidFill>
                <a:cs typeface="Arial" panose="020B0604020202020204" pitchFamily="34" charset="0"/>
              </a:rPr>
              <a:t>Verifies Investigator of Record (</a:t>
            </a:r>
            <a:r>
              <a:rPr lang="en-US" err="1">
                <a:solidFill>
                  <a:schemeClr val="tx1"/>
                </a:solidFill>
                <a:cs typeface="Arial" panose="020B0604020202020204" pitchFamily="34" charset="0"/>
              </a:rPr>
              <a:t>IoR</a:t>
            </a:r>
            <a:r>
              <a:rPr lang="en-US">
                <a:solidFill>
                  <a:schemeClr val="tx1"/>
                </a:solidFill>
                <a:cs typeface="Arial" panose="020B0604020202020204" pitchFamily="34" charset="0"/>
              </a:rPr>
              <a:t>) participation in protocol activities by review of documents.</a:t>
            </a:r>
          </a:p>
          <a:p>
            <a:pPr marL="339725" indent="-285750">
              <a:lnSpc>
                <a:spcPct val="120000"/>
              </a:lnSpc>
              <a:spcBef>
                <a:spcPts val="200"/>
              </a:spcBef>
              <a:spcAft>
                <a:spcPts val="600"/>
              </a:spcAft>
              <a:buClr>
                <a:schemeClr val="accent1">
                  <a:lumMod val="50000"/>
                </a:schemeClr>
              </a:buClr>
              <a:buFont typeface="Wingdings" panose="05000000000000000000" pitchFamily="2" charset="2"/>
              <a:buChar char="§"/>
            </a:pPr>
            <a:r>
              <a:rPr lang="en-US">
                <a:solidFill>
                  <a:schemeClr val="tx1"/>
                </a:solidFill>
                <a:cs typeface="Arial" panose="020B0604020202020204" pitchFamily="34" charset="0"/>
              </a:rPr>
              <a:t>Conducts daily debrief of findings identified.</a:t>
            </a:r>
            <a:endParaRPr lang="en-US">
              <a:solidFill>
                <a:schemeClr val="tx1"/>
              </a:solidFill>
            </a:endParaRPr>
          </a:p>
        </p:txBody>
      </p:sp>
      <p:pic>
        <p:nvPicPr>
          <p:cNvPr id="16" name="Cesar" descr="A close up of a person's leg&#10;&#10;Description automatically generated with low confidence">
            <a:extLst>
              <a:ext uri="{FF2B5EF4-FFF2-40B4-BE49-F238E27FC236}">
                <a16:creationId xmlns:a16="http://schemas.microsoft.com/office/drawing/2014/main" id="{85E38D85-6032-B29D-0C95-BDCB43C91AE4}"/>
              </a:ext>
            </a:extLst>
          </p:cNvPr>
          <p:cNvPicPr>
            <a:picLocks noChangeAspect="1"/>
          </p:cNvPicPr>
          <p:nvPr/>
        </p:nvPicPr>
        <p:blipFill rotWithShape="1">
          <a:blip r:embed="rId4">
            <a:extLst>
              <a:ext uri="{28A0092B-C50C-407E-A947-70E740481C1C}">
                <a14:useLocalDpi xmlns:a14="http://schemas.microsoft.com/office/drawing/2010/main" val="0"/>
              </a:ext>
            </a:extLst>
          </a:blip>
          <a:srcRect t="1" b="39058"/>
          <a:stretch/>
        </p:blipFill>
        <p:spPr>
          <a:xfrm>
            <a:off x="457200" y="1831849"/>
            <a:ext cx="710319" cy="2368296"/>
          </a:xfrm>
          <a:prstGeom prst="rect">
            <a:avLst/>
          </a:prstGeom>
        </p:spPr>
      </p:pic>
      <p:sp>
        <p:nvSpPr>
          <p:cNvPr id="17" name="Text_CRS Staff">
            <a:extLst>
              <a:ext uri="{FF2B5EF4-FFF2-40B4-BE49-F238E27FC236}">
                <a16:creationId xmlns:a16="http://schemas.microsoft.com/office/drawing/2014/main" id="{9802312A-16EE-B515-AF26-D48BFE47E986}"/>
              </a:ext>
            </a:extLst>
          </p:cNvPr>
          <p:cNvSpPr txBox="1">
            <a:spLocks/>
          </p:cNvSpPr>
          <p:nvPr/>
        </p:nvSpPr>
        <p:spPr>
          <a:xfrm>
            <a:off x="259080" y="4684774"/>
            <a:ext cx="7685070" cy="682751"/>
          </a:xfrm>
          <a:prstGeom prst="rect">
            <a:avLst/>
          </a:prstGeom>
        </p:spPr>
        <p:txBody>
          <a:bodyPr vert="horz" lIns="0" tIns="0" rIns="0" bIns="0">
            <a:normAutofit/>
          </a:bodyPr>
          <a:lstStyle>
            <a:lvl1pPr marL="228600" indent="-228600" algn="l" rtl="0" eaLnBrk="1" latinLnBrk="0" hangingPunct="1">
              <a:spcBef>
                <a:spcPct val="20000"/>
              </a:spcBef>
              <a:buClr>
                <a:schemeClr val="tx2"/>
              </a:buClr>
              <a:buSzPct val="100000"/>
              <a:buFont typeface="Wingdings" pitchFamily="2" charset="2"/>
              <a:buChar char="§"/>
              <a:defRPr kumimoji="0" sz="2400" kern="1200">
                <a:solidFill>
                  <a:schemeClr val="tx1"/>
                </a:solidFill>
                <a:latin typeface="+mn-lt"/>
                <a:ea typeface="+mn-ea"/>
                <a:cs typeface="+mn-cs"/>
              </a:defRPr>
            </a:lvl1pPr>
            <a:lvl2pPr marL="455613" indent="-227013" algn="l" rtl="0" eaLnBrk="1" latinLnBrk="0" hangingPunct="1">
              <a:spcBef>
                <a:spcPct val="20000"/>
              </a:spcBef>
              <a:buClr>
                <a:schemeClr val="tx2"/>
              </a:buClr>
              <a:buSzPct val="100000"/>
              <a:buFont typeface="Arial" pitchFamily="34" charset="0"/>
              <a:buChar char="•"/>
              <a:defRPr kumimoji="0" sz="2400" kern="1200">
                <a:solidFill>
                  <a:schemeClr val="tx1"/>
                </a:solidFill>
                <a:latin typeface="+mn-lt"/>
                <a:ea typeface="+mn-ea"/>
                <a:cs typeface="+mn-cs"/>
              </a:defRPr>
            </a:lvl2pPr>
            <a:lvl3pPr marL="685800" indent="-228600" algn="l" rtl="0" eaLnBrk="1" latinLnBrk="0" hangingPunct="1">
              <a:spcBef>
                <a:spcPct val="20000"/>
              </a:spcBef>
              <a:buClr>
                <a:schemeClr val="tx2"/>
              </a:buClr>
              <a:buSzPct val="100000"/>
              <a:buFont typeface="Arial" pitchFamily="34" charset="0"/>
              <a:buChar char="–"/>
              <a:defRPr kumimoji="0" sz="2000" kern="1200">
                <a:solidFill>
                  <a:schemeClr val="tx1"/>
                </a:solidFill>
                <a:latin typeface="+mn-lt"/>
                <a:ea typeface="+mn-ea"/>
                <a:cs typeface="+mn-cs"/>
              </a:defRPr>
            </a:lvl3pPr>
            <a:lvl4pPr marL="914400" indent="-228600" algn="l" rtl="0" eaLnBrk="1" latinLnBrk="0" hangingPunct="1">
              <a:spcBef>
                <a:spcPct val="20000"/>
              </a:spcBef>
              <a:buClr>
                <a:schemeClr val="accent2"/>
              </a:buClr>
              <a:buSzPct val="100000"/>
              <a:buFont typeface="Wingdings" pitchFamily="2" charset="2"/>
              <a:buChar char="§"/>
              <a:defRPr kumimoji="0" sz="2000" kern="1200">
                <a:solidFill>
                  <a:schemeClr val="tx1"/>
                </a:solidFill>
                <a:latin typeface="+mn-lt"/>
                <a:ea typeface="+mn-ea"/>
                <a:cs typeface="+mn-cs"/>
              </a:defRPr>
            </a:lvl4pPr>
            <a:lvl5pPr marL="1144588" indent="-230188" algn="l" rtl="0" eaLnBrk="1" latinLnBrk="0" hangingPunct="1">
              <a:spcBef>
                <a:spcPct val="20000"/>
              </a:spcBef>
              <a:buClr>
                <a:schemeClr val="accent2"/>
              </a:buClr>
              <a:buSzPct val="100000"/>
              <a:buFont typeface="Arial" pitchFamily="34" charset="0"/>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1800">
                <a:cs typeface="Arial" panose="020B0604020202020204" pitchFamily="34" charset="0"/>
              </a:rPr>
              <a:t>CRS staff should note all findings and attempt to resolve them in an urgent manner, if possible, prior to the end of the visit.</a:t>
            </a:r>
          </a:p>
          <a:p>
            <a:pPr marL="0" indent="0">
              <a:spcBef>
                <a:spcPts val="0"/>
              </a:spcBef>
              <a:buNone/>
            </a:pPr>
            <a:endParaRPr lang="en-US" sz="1800">
              <a:latin typeface="Arial" panose="020B060402020202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4684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wipe(left)">
                                      <p:cBhvr>
                                        <p:cTn id="7" dur="750"/>
                                        <p:tgtEl>
                                          <p:spTgt spid="15">
                                            <p:txEl>
                                              <p:pRg st="1" end="1"/>
                                            </p:txEl>
                                          </p:spTgt>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15">
                                            <p:txEl>
                                              <p:pRg st="2" end="2"/>
                                            </p:txEl>
                                          </p:spTgt>
                                        </p:tgtEl>
                                        <p:attrNameLst>
                                          <p:attrName>style.visibility</p:attrName>
                                        </p:attrNameLst>
                                      </p:cBhvr>
                                      <p:to>
                                        <p:strVal val="visible"/>
                                      </p:to>
                                    </p:set>
                                    <p:animEffect transition="in" filter="wipe(left)">
                                      <p:cBhvr>
                                        <p:cTn id="11" dur="750"/>
                                        <p:tgtEl>
                                          <p:spTgt spid="15">
                                            <p:txEl>
                                              <p:pRg st="2" end="2"/>
                                            </p:txEl>
                                          </p:spTgt>
                                        </p:tgtEl>
                                      </p:cBhvr>
                                    </p:animEffect>
                                  </p:childTnLst>
                                </p:cTn>
                              </p:par>
                            </p:childTnLst>
                          </p:cTn>
                        </p:par>
                        <p:par>
                          <p:cTn id="12" fill="hold">
                            <p:stCondLst>
                              <p:cond delay="1750"/>
                            </p:stCondLst>
                            <p:childTnLst>
                              <p:par>
                                <p:cTn id="13" presetID="22" presetClass="entr" presetSubtype="8" fill="hold" grpId="0" nodeType="afterEffect">
                                  <p:stCondLst>
                                    <p:cond delay="250"/>
                                  </p:stCondLst>
                                  <p:childTnLst>
                                    <p:set>
                                      <p:cBhvr>
                                        <p:cTn id="14" dur="1" fill="hold">
                                          <p:stCondLst>
                                            <p:cond delay="0"/>
                                          </p:stCondLst>
                                        </p:cTn>
                                        <p:tgtEl>
                                          <p:spTgt spid="15">
                                            <p:txEl>
                                              <p:pRg st="3" end="3"/>
                                            </p:txEl>
                                          </p:spTgt>
                                        </p:tgtEl>
                                        <p:attrNameLst>
                                          <p:attrName>style.visibility</p:attrName>
                                        </p:attrNameLst>
                                      </p:cBhvr>
                                      <p:to>
                                        <p:strVal val="visible"/>
                                      </p:to>
                                    </p:set>
                                    <p:animEffect transition="in" filter="wipe(left)">
                                      <p:cBhvr>
                                        <p:cTn id="15" dur="750"/>
                                        <p:tgtEl>
                                          <p:spTgt spid="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EBF2-7279-8C4F-68DD-112F3EE2429C}"/>
              </a:ext>
            </a:extLst>
          </p:cNvPr>
          <p:cNvSpPr>
            <a:spLocks noGrp="1"/>
          </p:cNvSpPr>
          <p:nvPr>
            <p:ph type="title"/>
          </p:nvPr>
        </p:nvSpPr>
        <p:spPr>
          <a:xfrm>
            <a:off x="228600" y="155448"/>
            <a:ext cx="7772400" cy="914400"/>
          </a:xfrm>
        </p:spPr>
        <p:txBody>
          <a:bodyPr>
            <a:normAutofit/>
          </a:bodyPr>
          <a:lstStyle/>
          <a:p>
            <a:r>
              <a:rPr lang="en-US"/>
              <a:t>Remote Source Data Verification (rSDV)</a:t>
            </a:r>
          </a:p>
        </p:txBody>
      </p:sp>
      <p:sp>
        <p:nvSpPr>
          <p:cNvPr id="3" name="Content Placeholder 2">
            <a:extLst>
              <a:ext uri="{FF2B5EF4-FFF2-40B4-BE49-F238E27FC236}">
                <a16:creationId xmlns:a16="http://schemas.microsoft.com/office/drawing/2014/main" id="{475B3BA8-3165-FC44-930C-0A7459BB5C24}"/>
              </a:ext>
            </a:extLst>
          </p:cNvPr>
          <p:cNvSpPr>
            <a:spLocks noGrp="1"/>
          </p:cNvSpPr>
          <p:nvPr>
            <p:ph idx="1"/>
          </p:nvPr>
        </p:nvSpPr>
        <p:spPr>
          <a:xfrm>
            <a:off x="228600" y="1527048"/>
            <a:ext cx="7772400" cy="987552"/>
          </a:xfrm>
        </p:spPr>
        <p:txBody>
          <a:bodyPr>
            <a:noAutofit/>
          </a:bodyPr>
          <a:lstStyle/>
          <a:p>
            <a:pPr marL="0" indent="0">
              <a:spcBef>
                <a:spcPts val="0"/>
              </a:spcBef>
              <a:buNone/>
            </a:pPr>
            <a:r>
              <a:rPr lang="en-US" sz="1800">
                <a:ea typeface="Times New Roman" panose="02020603050405020304" pitchFamily="18" charset="0"/>
                <a:cs typeface="Times New Roman" panose="02020603050405020304" pitchFamily="18" charset="0"/>
              </a:rPr>
              <a:t>For a remote site monitoring visit, the monitor reviews the uploaded documents and compares to the data entered into the electronic case report form (eCRF). This process is remote source document verification </a:t>
            </a:r>
            <a:r>
              <a:rPr lang="en-US" sz="1800">
                <a:effectLst/>
                <a:ea typeface="Verdana" panose="020B0604030504040204" pitchFamily="34" charset="0"/>
                <a:cs typeface="Arial" panose="020B0604020202020204" pitchFamily="34" charset="0"/>
              </a:rPr>
              <a:t>(rSDV).</a:t>
            </a:r>
            <a:endParaRPr lang="en-US" sz="1800">
              <a:ea typeface="Verdana" panose="020B0604030504040204" pitchFamily="34" charset="0"/>
              <a:cs typeface="Arial" panose="020B0604020202020204" pitchFamily="34" charset="0"/>
            </a:endParaRPr>
          </a:p>
          <a:p>
            <a:pPr marL="0" indent="0">
              <a:spcBef>
                <a:spcPts val="0"/>
              </a:spcBef>
              <a:buNone/>
            </a:pPr>
            <a:endParaRPr lang="en-US" sz="1800">
              <a:effectLst/>
              <a:ea typeface="Times New Roman" panose="02020603050405020304" pitchFamily="18" charset="0"/>
              <a:cs typeface="Times New Roman" panose="02020603050405020304" pitchFamily="18" charset="0"/>
            </a:endParaRPr>
          </a:p>
          <a:p>
            <a:endParaRPr lang="en-US" sz="1800"/>
          </a:p>
        </p:txBody>
      </p:sp>
      <p:pic>
        <p:nvPicPr>
          <p:cNvPr id="13" name="Closed_Folder" descr="A file folder with a clipboard&#10;&#10;Description automatically generated with low confidence">
            <a:extLst>
              <a:ext uri="{FF2B5EF4-FFF2-40B4-BE49-F238E27FC236}">
                <a16:creationId xmlns:a16="http://schemas.microsoft.com/office/drawing/2014/main" id="{45D5CFA7-3D07-30B9-82C7-8FD4E6ED46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3242" y="2394593"/>
            <a:ext cx="3187158" cy="3886200"/>
          </a:xfrm>
          <a:prstGeom prst="rect">
            <a:avLst/>
          </a:prstGeom>
        </p:spPr>
      </p:pic>
      <p:pic>
        <p:nvPicPr>
          <p:cNvPr id="17" name="Open_Folder" descr="A picture containing book, paper, paper product, rectangle&#10;&#10;Description automatically generated">
            <a:extLst>
              <a:ext uri="{FF2B5EF4-FFF2-40B4-BE49-F238E27FC236}">
                <a16:creationId xmlns:a16="http://schemas.microsoft.com/office/drawing/2014/main" id="{60C965D0-BD07-7570-D502-E58439078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598" y="2464373"/>
            <a:ext cx="5638802" cy="3758056"/>
          </a:xfrm>
          <a:prstGeom prst="rect">
            <a:avLst/>
          </a:prstGeom>
        </p:spPr>
      </p:pic>
      <p:sp>
        <p:nvSpPr>
          <p:cNvPr id="15" name="Docs_Text">
            <a:extLst>
              <a:ext uri="{FF2B5EF4-FFF2-40B4-BE49-F238E27FC236}">
                <a16:creationId xmlns:a16="http://schemas.microsoft.com/office/drawing/2014/main" id="{91A16317-2F08-8A75-98B9-5182C49D94C8}"/>
              </a:ext>
            </a:extLst>
          </p:cNvPr>
          <p:cNvSpPr txBox="1"/>
          <p:nvPr/>
        </p:nvSpPr>
        <p:spPr>
          <a:xfrm rot="290046">
            <a:off x="3960212" y="2758656"/>
            <a:ext cx="2708165" cy="3088025"/>
          </a:xfrm>
          <a:prstGeom prst="rect">
            <a:avLst/>
          </a:prstGeom>
          <a:noFill/>
        </p:spPr>
        <p:txBody>
          <a:bodyPr wrap="square">
            <a:spAutoFit/>
          </a:bodyPr>
          <a:lstStyle/>
          <a:p>
            <a:pPr marL="0" marR="0" indent="0">
              <a:spcBef>
                <a:spcPts val="0"/>
              </a:spcBef>
              <a:spcAft>
                <a:spcPts val="0"/>
              </a:spcAft>
              <a:buNone/>
            </a:pPr>
            <a:r>
              <a:rPr lang="en-US">
                <a:effectLst/>
                <a:ea typeface="Verdana" panose="020B0604030504040204" pitchFamily="34" charset="0"/>
                <a:cs typeface="Arial" panose="020B0604020202020204" pitchFamily="34" charset="0"/>
              </a:rPr>
              <a:t>Uploaded documents can include:</a:t>
            </a:r>
          </a:p>
          <a:p>
            <a:pPr marL="285750" marR="0" indent="-285750">
              <a:lnSpc>
                <a:spcPct val="150000"/>
              </a:lnSpc>
              <a:spcBef>
                <a:spcPts val="0"/>
              </a:spcBef>
              <a:spcAft>
                <a:spcPts val="0"/>
              </a:spcAft>
              <a:buClr>
                <a:schemeClr val="tx2"/>
              </a:buClr>
              <a:buFont typeface="Wingdings" panose="05000000000000000000" pitchFamily="2" charset="2"/>
              <a:buChar char="§"/>
            </a:pPr>
            <a:r>
              <a:rPr lang="en-US">
                <a:effectLst/>
                <a:ea typeface="Verdana" panose="020B0604030504040204" pitchFamily="34" charset="0"/>
                <a:cs typeface="Arial" panose="020B0604020202020204" pitchFamily="34" charset="0"/>
              </a:rPr>
              <a:t>regulatory documents</a:t>
            </a:r>
          </a:p>
          <a:p>
            <a:pPr marL="285750" marR="0" indent="-285750">
              <a:lnSpc>
                <a:spcPct val="150000"/>
              </a:lnSpc>
              <a:spcBef>
                <a:spcPts val="0"/>
              </a:spcBef>
              <a:spcAft>
                <a:spcPts val="0"/>
              </a:spcAft>
              <a:buClr>
                <a:schemeClr val="tx2"/>
              </a:buClr>
              <a:buFont typeface="Wingdings" panose="05000000000000000000" pitchFamily="2" charset="2"/>
              <a:buChar char="§"/>
            </a:pPr>
            <a:r>
              <a:rPr lang="en-US">
                <a:effectLst/>
                <a:ea typeface="Verdana" panose="020B0604030504040204" pitchFamily="34" charset="0"/>
                <a:cs typeface="Arial" panose="020B0604020202020204" pitchFamily="34" charset="0"/>
              </a:rPr>
              <a:t>medical records</a:t>
            </a:r>
          </a:p>
          <a:p>
            <a:pPr marL="285750" marR="0" indent="-285750">
              <a:lnSpc>
                <a:spcPct val="150000"/>
              </a:lnSpc>
              <a:spcBef>
                <a:spcPts val="0"/>
              </a:spcBef>
              <a:spcAft>
                <a:spcPts val="0"/>
              </a:spcAft>
              <a:buClr>
                <a:schemeClr val="tx2"/>
              </a:buClr>
              <a:buFont typeface="Wingdings" panose="05000000000000000000" pitchFamily="2" charset="2"/>
              <a:buChar char="§"/>
            </a:pPr>
            <a:r>
              <a:rPr lang="en-US">
                <a:effectLst/>
                <a:ea typeface="Verdana" panose="020B0604030504040204" pitchFamily="34" charset="0"/>
                <a:cs typeface="Arial" panose="020B0604020202020204" pitchFamily="34" charset="0"/>
              </a:rPr>
              <a:t>laboratory results</a:t>
            </a:r>
          </a:p>
          <a:p>
            <a:pPr marL="285750" marR="0" indent="-285750">
              <a:lnSpc>
                <a:spcPct val="150000"/>
              </a:lnSpc>
              <a:spcBef>
                <a:spcPts val="0"/>
              </a:spcBef>
              <a:spcAft>
                <a:spcPts val="0"/>
              </a:spcAft>
              <a:buClr>
                <a:schemeClr val="tx2"/>
              </a:buClr>
              <a:buFont typeface="Wingdings" panose="05000000000000000000" pitchFamily="2" charset="2"/>
              <a:buChar char="§"/>
            </a:pPr>
            <a:r>
              <a:rPr lang="en-US">
                <a:effectLst/>
                <a:ea typeface="Verdana" panose="020B0604030504040204" pitchFamily="34" charset="0"/>
                <a:cs typeface="Arial" panose="020B0604020202020204" pitchFamily="34" charset="0"/>
              </a:rPr>
              <a:t>exam results</a:t>
            </a:r>
          </a:p>
          <a:p>
            <a:pPr marL="285750" marR="0" indent="-285750">
              <a:lnSpc>
                <a:spcPct val="150000"/>
              </a:lnSpc>
              <a:spcBef>
                <a:spcPts val="0"/>
              </a:spcBef>
              <a:spcAft>
                <a:spcPts val="0"/>
              </a:spcAft>
              <a:buClr>
                <a:schemeClr val="tx2"/>
              </a:buClr>
              <a:buFont typeface="Wingdings" panose="05000000000000000000" pitchFamily="2" charset="2"/>
              <a:buChar char="§"/>
            </a:pPr>
            <a:r>
              <a:rPr lang="en-US">
                <a:effectLst/>
                <a:ea typeface="Verdana" panose="020B0604030504040204" pitchFamily="34" charset="0"/>
                <a:cs typeface="Arial" panose="020B0604020202020204" pitchFamily="34" charset="0"/>
              </a:rPr>
              <a:t>clinic notes</a:t>
            </a:r>
          </a:p>
          <a:p>
            <a:pPr marL="285750" marR="0" indent="-285750">
              <a:lnSpc>
                <a:spcPct val="150000"/>
              </a:lnSpc>
              <a:spcBef>
                <a:spcPts val="0"/>
              </a:spcBef>
              <a:spcAft>
                <a:spcPts val="0"/>
              </a:spcAft>
              <a:buClr>
                <a:schemeClr val="tx2"/>
              </a:buClr>
              <a:buFont typeface="Wingdings" panose="05000000000000000000" pitchFamily="2" charset="2"/>
              <a:buChar char="§"/>
            </a:pPr>
            <a:r>
              <a:rPr lang="en-US">
                <a:effectLst/>
                <a:ea typeface="Verdana" panose="020B0604030504040204" pitchFamily="34" charset="0"/>
                <a:cs typeface="Arial" panose="020B0604020202020204" pitchFamily="34" charset="0"/>
              </a:rPr>
              <a:t>pharmacy documents</a:t>
            </a:r>
          </a:p>
        </p:txBody>
      </p:sp>
    </p:spTree>
    <p:custDataLst>
      <p:tags r:id="rId1"/>
    </p:custDataLst>
    <p:extLst>
      <p:ext uri="{BB962C8B-B14F-4D97-AF65-F5344CB8AC3E}">
        <p14:creationId xmlns:p14="http://schemas.microsoft.com/office/powerpoint/2010/main" val="1856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wipe(left)">
                                      <p:cBhvr>
                                        <p:cTn id="18" dur="500"/>
                                        <p:tgtEl>
                                          <p:spTgt spid="15">
                                            <p:txEl>
                                              <p:pRg st="1" end="1"/>
                                            </p:txEl>
                                          </p:spTgt>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Effect transition="in" filter="wipe(left)">
                                      <p:cBhvr>
                                        <p:cTn id="26" dur="500"/>
                                        <p:tgtEl>
                                          <p:spTgt spid="15">
                                            <p:txEl>
                                              <p:pRg st="3" end="3"/>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5">
                                            <p:txEl>
                                              <p:pRg st="4" end="4"/>
                                            </p:txEl>
                                          </p:spTgt>
                                        </p:tgtEl>
                                        <p:attrNameLst>
                                          <p:attrName>style.visibility</p:attrName>
                                        </p:attrNameLst>
                                      </p:cBhvr>
                                      <p:to>
                                        <p:strVal val="visible"/>
                                      </p:to>
                                    </p:set>
                                    <p:animEffect transition="in" filter="wipe(left)">
                                      <p:cBhvr>
                                        <p:cTn id="30" dur="500"/>
                                        <p:tgtEl>
                                          <p:spTgt spid="15">
                                            <p:txEl>
                                              <p:pRg st="4" end="4"/>
                                            </p:txEl>
                                          </p:spTgt>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5">
                                            <p:txEl>
                                              <p:pRg st="5" end="5"/>
                                            </p:txEl>
                                          </p:spTgt>
                                        </p:tgtEl>
                                        <p:attrNameLst>
                                          <p:attrName>style.visibility</p:attrName>
                                        </p:attrNameLst>
                                      </p:cBhvr>
                                      <p:to>
                                        <p:strVal val="visible"/>
                                      </p:to>
                                    </p:set>
                                    <p:animEffect transition="in" filter="wipe(left)">
                                      <p:cBhvr>
                                        <p:cTn id="34" dur="500"/>
                                        <p:tgtEl>
                                          <p:spTgt spid="15">
                                            <p:txEl>
                                              <p:pRg st="5" end="5"/>
                                            </p:txEl>
                                          </p:spTgt>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5">
                                            <p:txEl>
                                              <p:pRg st="6" end="6"/>
                                            </p:txEl>
                                          </p:spTgt>
                                        </p:tgtEl>
                                        <p:attrNameLst>
                                          <p:attrName>style.visibility</p:attrName>
                                        </p:attrNameLst>
                                      </p:cBhvr>
                                      <p:to>
                                        <p:strVal val="visible"/>
                                      </p:to>
                                    </p:set>
                                    <p:animEffect transition="in" filter="wipe(left)">
                                      <p:cBhvr>
                                        <p:cTn id="38"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AID_Template_Samples">
  <a:themeElements>
    <a:clrScheme name="NIAID">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0BD0D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NIAID_PPT_Template_4x3_2015 [Read-Only]" id="{1D4D02C3-2A55-471A-96AA-6ED0759F885A}" vid="{BE05129F-E780-4D1C-AEF4-7615585D2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24a573c2-1584-4ad6-bfcd-a68141f64b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D6790C94AD2F45877029EF243176E2" ma:contentTypeVersion="12" ma:contentTypeDescription="Create a new document." ma:contentTypeScope="" ma:versionID="b122f08596e682319b99e277fa09d29e">
  <xsd:schema xmlns:xsd="http://www.w3.org/2001/XMLSchema" xmlns:xs="http://www.w3.org/2001/XMLSchema" xmlns:p="http://schemas.microsoft.com/office/2006/metadata/properties" xmlns:ns2="24a573c2-1584-4ad6-bfcd-a68141f64bb7" xmlns:ns3="58bd7bb6-6bfc-4cfa-b3e6-40ae2828ddaa" targetNamespace="http://schemas.microsoft.com/office/2006/metadata/properties" ma:root="true" ma:fieldsID="4429b940b5a5b5961c7d3c350f1e12f8" ns2:_="" ns3:_="">
    <xsd:import namespace="24a573c2-1584-4ad6-bfcd-a68141f64bb7"/>
    <xsd:import namespace="58bd7bb6-6bfc-4cfa-b3e6-40ae2828ddaa"/>
    <xsd:element name="properties">
      <xsd:complexType>
        <xsd:sequence>
          <xsd:element name="documentManagement">
            <xsd:complexType>
              <xsd:all>
                <xsd:element ref="ns2:Status"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a573c2-1584-4ad6-bfcd-a68141f64bb7" elementFormDefault="qualified">
    <xsd:import namespace="http://schemas.microsoft.com/office/2006/documentManagement/types"/>
    <xsd:import namespace="http://schemas.microsoft.com/office/infopath/2007/PartnerControls"/>
    <xsd:element name="Status" ma:index="8" nillable="true" ma:displayName="Status" ma:internalName="Status">
      <xsd:complexType>
        <xsd:complexContent>
          <xsd:extension base="dms:MultiChoice">
            <xsd:sequence>
              <xsd:element name="Value" maxOccurs="unbounded" minOccurs="0" nillable="true">
                <xsd:simpleType>
                  <xsd:restriction base="dms:Choice">
                    <xsd:enumeration value="Active"/>
                    <xsd:enumeration value="Inactive"/>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bd7bb6-6bfc-4cfa-b3e6-40ae2828dda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5308FD-E1E9-4FC7-BD63-96214D50EF4C}">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58bd7bb6-6bfc-4cfa-b3e6-40ae2828ddaa"/>
    <ds:schemaRef ds:uri="http://purl.org/dc/terms/"/>
    <ds:schemaRef ds:uri="24a573c2-1584-4ad6-bfcd-a68141f64bb7"/>
    <ds:schemaRef ds:uri="http://www.w3.org/XML/1998/namespace"/>
    <ds:schemaRef ds:uri="http://purl.org/dc/elements/1.1/"/>
  </ds:schemaRefs>
</ds:datastoreItem>
</file>

<file path=customXml/itemProps2.xml><?xml version="1.0" encoding="utf-8"?>
<ds:datastoreItem xmlns:ds="http://schemas.openxmlformats.org/officeDocument/2006/customXml" ds:itemID="{AF03AB16-DC22-4FFF-9AA7-39233614CF4B}">
  <ds:schemaRefs>
    <ds:schemaRef ds:uri="http://schemas.microsoft.com/sharepoint/v3/contenttype/forms"/>
  </ds:schemaRefs>
</ds:datastoreItem>
</file>

<file path=customXml/itemProps3.xml><?xml version="1.0" encoding="utf-8"?>
<ds:datastoreItem xmlns:ds="http://schemas.openxmlformats.org/officeDocument/2006/customXml" ds:itemID="{5D847658-72B2-4CED-AFDE-9C95A23E22B8}">
  <ds:schemaRefs>
    <ds:schemaRef ds:uri="24a573c2-1584-4ad6-bfcd-a68141f64bb7"/>
    <ds:schemaRef ds:uri="58bd7bb6-6bfc-4cfa-b3e6-40ae2828dd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NIAIDPPTTemplate4x3 (1)</Template>
  <TotalTime>1726</TotalTime>
  <Words>3206</Words>
  <Application>Microsoft Macintosh PowerPoint</Application>
  <PresentationFormat>On-screen Show (4:3)</PresentationFormat>
  <Paragraphs>266</Paragraphs>
  <Slides>25</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Segoe UI</vt:lpstr>
      <vt:lpstr>Wingdings</vt:lpstr>
      <vt:lpstr>Wingdings 2</vt:lpstr>
      <vt:lpstr>NIAID_Template_Samples</vt:lpstr>
      <vt:lpstr>DAIDS Remote Site Monitoring Visits</vt:lpstr>
      <vt:lpstr>Outline</vt:lpstr>
      <vt:lpstr>Remote Site Monitoring Visits </vt:lpstr>
      <vt:lpstr>Remote Site Monitoring Visits </vt:lpstr>
      <vt:lpstr>Pre-Visit Activities</vt:lpstr>
      <vt:lpstr>Pre-Visit Activities Update</vt:lpstr>
      <vt:lpstr>Remote Site Monitoring Visit Activities</vt:lpstr>
      <vt:lpstr>Remote Site Monitoring Visit Activities</vt:lpstr>
      <vt:lpstr>Remote Source Data Verification (rSDV)</vt:lpstr>
      <vt:lpstr>Remote Regulatory Review</vt:lpstr>
      <vt:lpstr>Remote Regulatory Review</vt:lpstr>
      <vt:lpstr>Remote Pharmacy Review</vt:lpstr>
      <vt:lpstr>Remote Pharmacy Review</vt:lpstr>
      <vt:lpstr>Remote Monitoring Electronic Platforms</vt:lpstr>
      <vt:lpstr>Medidata Remote Source Review (RSR)</vt:lpstr>
      <vt:lpstr>Tips for Remote Site Monitoring Visits</vt:lpstr>
      <vt:lpstr>Tips for Remote Site Monitoring Visits (Cont.)</vt:lpstr>
      <vt:lpstr>Tips for Remote Site Monitoring Visits (Cont.)</vt:lpstr>
      <vt:lpstr>Challenges of Remote Site Monitoring Visits</vt:lpstr>
      <vt:lpstr>Challenges of Remote Site Monitoring Visits</vt:lpstr>
      <vt:lpstr>Challenges of Remote Site Monitoring Visits</vt:lpstr>
      <vt:lpstr>Positive Experiences with Remote Site Monitoring Visits</vt:lpstr>
      <vt:lpstr>PowerPoint Presentation</vt:lpstr>
      <vt:lpstr>Final Takeaways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Landis, Jessica (NIH/NIAID) [C]</dc:creator>
  <cp:lastModifiedBy>Pescasio, Kathleen</cp:lastModifiedBy>
  <cp:revision>12</cp:revision>
  <dcterms:created xsi:type="dcterms:W3CDTF">2016-02-24T18:46:32Z</dcterms:created>
  <dcterms:modified xsi:type="dcterms:W3CDTF">2023-10-04T17:00:43Z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0x010100A3D6790C94AD2F45877029EF243176E2</vt:lpwstr>
  </property>
  <property fmtid="{D5CDD505-2E9C-101B-9397-08002B2CF9AE}" pid="3" name="NIAIDMMTopic">
    <vt:lpwstr/>
  </property>
  <property fmtid="{D5CDD505-2E9C-101B-9397-08002B2CF9AE}" pid="4" name="NIAIDMMTopicShadow">
    <vt:lpwstr/>
  </property>
  <property fmtid="{D5CDD505-2E9C-101B-9397-08002B2CF9AE}" pid="5" name="NIAIDMMDocumentType">
    <vt:lpwstr>43;#Samples, Examples, or Templates|3bbb578f-d471-4cbf-8483-3dc6fbf7274b</vt:lpwstr>
  </property>
  <property fmtid="{D5CDD505-2E9C-101B-9397-08002B2CF9AE}" pid="6" name="NIAIDMMSponsoringOrgShadow">
    <vt:lpwstr>22;#NIAID|25ff8cae-b04a-4344-be0d-380d132f7d63;#18;#OD|33022f6f-2c30-403d-8bae-29b269b4a979;#26;#OSMO|1c36b03e-f7e1-4f6e-8f1d-a611467f63af;#64;#OCGR|904ffdf7-2ad1-4251-b168-11ee1dd39830</vt:lpwstr>
  </property>
  <property fmtid="{D5CDD505-2E9C-101B-9397-08002B2CF9AE}" pid="7" name="NIAIDMMSponsoringOrg">
    <vt:lpwstr>64;#OCGR|904ffdf7-2ad1-4251-b168-11ee1dd39830</vt:lpwstr>
  </property>
  <property fmtid="{D5CDD505-2E9C-101B-9397-08002B2CF9AE}" pid="8" name="Order">
    <vt:r8>300</vt:r8>
  </property>
  <property fmtid="{D5CDD505-2E9C-101B-9397-08002B2CF9AE}" pid="9" name="xd_Signature">
    <vt:bool>false</vt:bool>
  </property>
  <property fmtid="{D5CDD505-2E9C-101B-9397-08002B2CF9AE}" pid="10" name="xd_ProgID">
    <vt:lpwstr/>
  </property>
  <property fmtid="{D5CDD505-2E9C-101B-9397-08002B2CF9AE}" pid="11" name="TemplateUrl">
    <vt:lpwstr/>
  </property>
  <property fmtid="{D5CDD505-2E9C-101B-9397-08002B2CF9AE}" pid="12" name="_dlc_DocIdItemGuid">
    <vt:lpwstr>048812cd-165c-4756-b9c5-e5a88c15bb8c</vt:lpwstr>
  </property>
  <property fmtid="{D5CDD505-2E9C-101B-9397-08002B2CF9AE}" pid="13" name="Community">
    <vt:lpwstr>1;#OCSO|f38e7858-a70e-471f-a43c-c6086a04076e</vt:lpwstr>
  </property>
  <property fmtid="{D5CDD505-2E9C-101B-9397-08002B2CF9AE}" pid="14" name="Document Category">
    <vt:lpwstr/>
  </property>
  <property fmtid="{D5CDD505-2E9C-101B-9397-08002B2CF9AE}" pid="15" name="Document Status">
    <vt:lpwstr/>
  </property>
  <property fmtid="{D5CDD505-2E9C-101B-9397-08002B2CF9AE}" pid="16" name="ArticulateGUID">
    <vt:lpwstr>85F2F03F-9073-4FDF-BB87-93E115767930</vt:lpwstr>
  </property>
  <property fmtid="{D5CDD505-2E9C-101B-9397-08002B2CF9AE}" pid="17" name="ArticulatePath">
    <vt:lpwstr>https://ppdcentral-my.sharepoint.com/personal/shyla_taylor_ppd_com/Documents/Desktop/Projects/DAIDS/WA09_RM_Redo/DAIDS_powerpoint_template (002)</vt:lpwstr>
  </property>
</Properties>
</file>