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4" r:id="rId4"/>
    <p:sldMasterId id="2147483758" r:id="rId5"/>
  </p:sldMasterIdLst>
  <p:notesMasterIdLst>
    <p:notesMasterId r:id="rId85"/>
  </p:notesMasterIdLst>
  <p:handoutMasterIdLst>
    <p:handoutMasterId r:id="rId86"/>
  </p:handoutMasterIdLst>
  <p:sldIdLst>
    <p:sldId id="930" r:id="rId6"/>
    <p:sldId id="931" r:id="rId7"/>
    <p:sldId id="950" r:id="rId8"/>
    <p:sldId id="932" r:id="rId9"/>
    <p:sldId id="933" r:id="rId10"/>
    <p:sldId id="934" r:id="rId11"/>
    <p:sldId id="935" r:id="rId12"/>
    <p:sldId id="951" r:id="rId13"/>
    <p:sldId id="936" r:id="rId14"/>
    <p:sldId id="937" r:id="rId15"/>
    <p:sldId id="938" r:id="rId16"/>
    <p:sldId id="939" r:id="rId17"/>
    <p:sldId id="940" r:id="rId18"/>
    <p:sldId id="941" r:id="rId19"/>
    <p:sldId id="942" r:id="rId20"/>
    <p:sldId id="877" r:id="rId21"/>
    <p:sldId id="878" r:id="rId22"/>
    <p:sldId id="875" r:id="rId23"/>
    <p:sldId id="971" r:id="rId24"/>
    <p:sldId id="876" r:id="rId25"/>
    <p:sldId id="976" r:id="rId26"/>
    <p:sldId id="929" r:id="rId27"/>
    <p:sldId id="925" r:id="rId28"/>
    <p:sldId id="879" r:id="rId29"/>
    <p:sldId id="881" r:id="rId30"/>
    <p:sldId id="890" r:id="rId31"/>
    <p:sldId id="926" r:id="rId32"/>
    <p:sldId id="899" r:id="rId33"/>
    <p:sldId id="972" r:id="rId34"/>
    <p:sldId id="880" r:id="rId35"/>
    <p:sldId id="891" r:id="rId36"/>
    <p:sldId id="973" r:id="rId37"/>
    <p:sldId id="884" r:id="rId38"/>
    <p:sldId id="883" r:id="rId39"/>
    <p:sldId id="892" r:id="rId40"/>
    <p:sldId id="897" r:id="rId41"/>
    <p:sldId id="882" r:id="rId42"/>
    <p:sldId id="893" r:id="rId43"/>
    <p:sldId id="887" r:id="rId44"/>
    <p:sldId id="886" r:id="rId45"/>
    <p:sldId id="898" r:id="rId46"/>
    <p:sldId id="894" r:id="rId47"/>
    <p:sldId id="885" r:id="rId48"/>
    <p:sldId id="888" r:id="rId49"/>
    <p:sldId id="889" r:id="rId50"/>
    <p:sldId id="895" r:id="rId51"/>
    <p:sldId id="927" r:id="rId52"/>
    <p:sldId id="924" r:id="rId53"/>
    <p:sldId id="901" r:id="rId54"/>
    <p:sldId id="902" r:id="rId55"/>
    <p:sldId id="977" r:id="rId56"/>
    <p:sldId id="904" r:id="rId57"/>
    <p:sldId id="952" r:id="rId58"/>
    <p:sldId id="953" r:id="rId59"/>
    <p:sldId id="900" r:id="rId60"/>
    <p:sldId id="955" r:id="rId61"/>
    <p:sldId id="956" r:id="rId62"/>
    <p:sldId id="903" r:id="rId63"/>
    <p:sldId id="978" r:id="rId64"/>
    <p:sldId id="905" r:id="rId65"/>
    <p:sldId id="960" r:id="rId66"/>
    <p:sldId id="961" r:id="rId67"/>
    <p:sldId id="962" r:id="rId68"/>
    <p:sldId id="963" r:id="rId69"/>
    <p:sldId id="964" r:id="rId70"/>
    <p:sldId id="965" r:id="rId71"/>
    <p:sldId id="966" r:id="rId72"/>
    <p:sldId id="967" r:id="rId73"/>
    <p:sldId id="979" r:id="rId74"/>
    <p:sldId id="980" r:id="rId75"/>
    <p:sldId id="968" r:id="rId76"/>
    <p:sldId id="969" r:id="rId77"/>
    <p:sldId id="970" r:id="rId78"/>
    <p:sldId id="943" r:id="rId79"/>
    <p:sldId id="944" r:id="rId80"/>
    <p:sldId id="945" r:id="rId81"/>
    <p:sldId id="946" r:id="rId82"/>
    <p:sldId id="947" r:id="rId83"/>
    <p:sldId id="948" r:id="rId84"/>
  </p:sldIdLst>
  <p:sldSz cx="12192000" cy="6858000"/>
  <p:notesSz cx="7010400" cy="9236075"/>
  <p:custDataLst>
    <p:tags r:id="rId8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7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lmei" initials="robin" lastIdx="1" clrIdx="0"/>
  <p:cmAuthor id="2" name="Lynette Blacher" initials="LB" lastIdx="15" clrIdx="1"/>
  <p:cmAuthor id="3" name="Marlene Cooper" initials="MC" lastIdx="12" clrIdx="2"/>
  <p:cmAuthor id="4" name="Mary Wojcik-Cross" initials="MW" lastIdx="1" clrIdx="3">
    <p:extLst>
      <p:ext uri="{19B8F6BF-5375-455C-9EA6-DF929625EA0E}">
        <p15:presenceInfo xmlns:p15="http://schemas.microsoft.com/office/powerpoint/2012/main" userId="S-1-5-21-3043458752-250466353-2520838083-1669" providerId="AD"/>
      </p:ext>
    </p:extLst>
  </p:cmAuthor>
  <p:cmAuthor id="5" name="ahmed" initials="a" lastIdx="4" clrIdx="4">
    <p:extLst>
      <p:ext uri="{19B8F6BF-5375-455C-9EA6-DF929625EA0E}">
        <p15:presenceInfo xmlns:p15="http://schemas.microsoft.com/office/powerpoint/2012/main" userId="ah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2"/>
    <a:srgbClr val="0F6FC6"/>
    <a:srgbClr val="C8E3FB"/>
    <a:srgbClr val="C9FAFC"/>
    <a:srgbClr val="0092C0"/>
    <a:srgbClr val="00203E"/>
    <a:srgbClr val="808080"/>
    <a:srgbClr val="5A5152"/>
    <a:srgbClr val="21599C"/>
    <a:srgbClr val="006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60987" autoAdjust="0"/>
  </p:normalViewPr>
  <p:slideViewPr>
    <p:cSldViewPr snapToGrid="0">
      <p:cViewPr varScale="1">
        <p:scale>
          <a:sx n="63" d="100"/>
          <a:sy n="63" d="100"/>
        </p:scale>
        <p:origin x="144" y="72"/>
      </p:cViewPr>
      <p:guideLst>
        <p:guide orient="horz" pos="2160"/>
        <p:guide pos="3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04016"/>
    </p:cViewPr>
  </p:sorterViewPr>
  <p:notesViewPr>
    <p:cSldViewPr snapToGrid="0">
      <p:cViewPr varScale="1">
        <p:scale>
          <a:sx n="70" d="100"/>
          <a:sy n="70" d="100"/>
        </p:scale>
        <p:origin x="32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585FA-4BD1-493F-9108-73D779E6812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E521FD-91B6-4999-9D5E-891C19E8AFB4}">
      <dgm:prSet phldrT="[Text]" custT="1"/>
      <dgm:spPr>
        <a:solidFill>
          <a:srgbClr val="0F6FC6"/>
        </a:solidFill>
      </dgm:spPr>
      <dgm:t>
        <a:bodyPr/>
        <a:lstStyle/>
        <a:p>
          <a:r>
            <a:rPr lang="en-US" sz="1200" b="1" dirty="0">
              <a:solidFill>
                <a:schemeClr val="bg1"/>
              </a:solidFill>
              <a:latin typeface="Arial" panose="020B0604020202020204" pitchFamily="34" charset="0"/>
              <a:cs typeface="Arial" panose="020B0604020202020204" pitchFamily="34" charset="0"/>
            </a:rPr>
            <a:t>Clinical Research Resources Branch (CRRB)</a:t>
          </a:r>
        </a:p>
        <a:p>
          <a:r>
            <a:rPr lang="en-US" sz="1200" b="1" dirty="0">
              <a:solidFill>
                <a:srgbClr val="FFFF00"/>
              </a:solidFill>
              <a:latin typeface="Arial" panose="020B0604020202020204" pitchFamily="34" charset="0"/>
              <a:cs typeface="Arial" panose="020B0604020202020204" pitchFamily="34" charset="0"/>
            </a:rPr>
            <a:t>Carole Andres, Chief</a:t>
          </a:r>
          <a:endParaRPr lang="en-US" sz="1200" dirty="0">
            <a:solidFill>
              <a:schemeClr val="bg1"/>
            </a:solidFill>
            <a:latin typeface="Arial" panose="020B0604020202020204" pitchFamily="34" charset="0"/>
            <a:cs typeface="Arial" panose="020B0604020202020204" pitchFamily="34" charset="0"/>
          </a:endParaRPr>
        </a:p>
      </dgm:t>
    </dgm:pt>
    <dgm:pt modelId="{DB056944-0EDA-442F-8ADA-06F90434CA5B}" type="parTrans" cxnId="{2191A950-E824-4116-9C94-839EC26804F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6EEE9A0-1BFE-4CD6-8FAE-68BF87028D9B}" type="sibTrans" cxnId="{2191A950-E824-4116-9C94-839EC26804F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971B6C8-930E-4567-B7D0-10740F4BB317}">
      <dgm:prSet phldrT="[Tex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Technical Interface to contractors to ensure appropriate delivery of services according to contract requirements</a:t>
          </a:r>
        </a:p>
      </dgm:t>
    </dgm:pt>
    <dgm:pt modelId="{589EB305-97F2-4BC9-8D75-7E15BA209ACC}" type="parTrans" cxnId="{81A28033-80D7-4694-8366-C9BEDF605C6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9E953B6-319C-4CF7-A919-0DB543410490}" type="sibTrans" cxnId="{81A28033-80D7-4694-8366-C9BEDF605C6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A06156E-5116-4A26-A493-BEFB150CDF50}">
      <dgm:prSet phldrT="[Text]" custT="1"/>
      <dgm:spPr>
        <a:solidFill>
          <a:srgbClr val="0F6FC6"/>
        </a:solidFill>
      </dgm:spPr>
      <dgm:t>
        <a:bodyPr/>
        <a:lstStyle/>
        <a:p>
          <a:pPr>
            <a:spcAft>
              <a:spcPct val="35000"/>
            </a:spcAft>
          </a:pPr>
          <a:r>
            <a:rPr lang="en-US" sz="1200" b="1" dirty="0">
              <a:solidFill>
                <a:schemeClr val="bg1"/>
              </a:solidFill>
              <a:latin typeface="Arial" panose="020B0604020202020204" pitchFamily="34" charset="0"/>
              <a:cs typeface="Arial" panose="020B0604020202020204" pitchFamily="34" charset="0"/>
            </a:rPr>
            <a:t>Protection of Participants, Evaluation, and Policy Branch (ProPEP)</a:t>
          </a:r>
        </a:p>
        <a:p>
          <a:pPr>
            <a:spcAft>
              <a:spcPct val="35000"/>
            </a:spcAft>
          </a:pPr>
          <a:r>
            <a:rPr lang="en-US" sz="1200" b="1" dirty="0">
              <a:solidFill>
                <a:srgbClr val="FFFF00"/>
              </a:solidFill>
              <a:latin typeface="Arial" panose="020B0604020202020204" pitchFamily="34" charset="0"/>
              <a:cs typeface="Arial" panose="020B0604020202020204" pitchFamily="34" charset="0"/>
            </a:rPr>
            <a:t>Jui Shah, Branch Chief</a:t>
          </a:r>
          <a:endParaRPr lang="en-US" sz="1200" b="1" dirty="0">
            <a:solidFill>
              <a:schemeClr val="bg1"/>
            </a:solidFill>
            <a:latin typeface="Arial" panose="020B0604020202020204" pitchFamily="34" charset="0"/>
            <a:cs typeface="Arial" panose="020B0604020202020204" pitchFamily="34" charset="0"/>
          </a:endParaRPr>
        </a:p>
        <a:p>
          <a:pPr>
            <a:spcAft>
              <a:spcPts val="0"/>
            </a:spcAft>
          </a:pPr>
          <a:r>
            <a:rPr lang="en-US" sz="1200" b="0" dirty="0">
              <a:solidFill>
                <a:srgbClr val="002060"/>
              </a:solidFill>
              <a:latin typeface="Arial" panose="020B0604020202020204" pitchFamily="34" charset="0"/>
              <a:cs typeface="Arial" panose="020B0604020202020204" pitchFamily="34" charset="0"/>
            </a:rPr>
            <a:t>SME</a:t>
          </a:r>
          <a:r>
            <a:rPr lang="en-US" sz="1200" dirty="0">
              <a:solidFill>
                <a:srgbClr val="002060"/>
              </a:solidFill>
              <a:latin typeface="Arial" panose="020B0604020202020204" pitchFamily="34" charset="0"/>
              <a:cs typeface="Arial" panose="020B0604020202020204" pitchFamily="34" charset="0"/>
            </a:rPr>
            <a:t> on:</a:t>
          </a:r>
          <a:endParaRPr lang="en-US" sz="1200" dirty="0">
            <a:solidFill>
              <a:schemeClr val="bg1"/>
            </a:solidFill>
            <a:latin typeface="Arial" panose="020B0604020202020204" pitchFamily="34" charset="0"/>
            <a:cs typeface="Arial" panose="020B0604020202020204" pitchFamily="34" charset="0"/>
          </a:endParaRPr>
        </a:p>
      </dgm:t>
    </dgm:pt>
    <dgm:pt modelId="{61CD57CD-C4BD-4F4E-B8FB-69DA75260547}" type="parTrans" cxnId="{58A208FD-68DD-4D20-A60F-D2862915060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65C590B-96F0-4916-B325-8369F13D0733}" type="sibTrans" cxnId="{58A208FD-68DD-4D20-A60F-D2862915060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47B1C3E-9DDB-48CA-8CE3-D80777644DFF}">
      <dgm:prSet phldrT="[Text]" custT="1"/>
      <dgm:spPr>
        <a:solidFill>
          <a:srgbClr val="0F6FC6"/>
        </a:solidFill>
      </dgm:spPr>
      <dgm:t>
        <a:bodyPr/>
        <a:lstStyle/>
        <a:p>
          <a:pPr algn="ctr"/>
          <a:r>
            <a:rPr lang="en-US" sz="1200" b="1" dirty="0">
              <a:solidFill>
                <a:schemeClr val="bg1"/>
              </a:solidFill>
              <a:latin typeface="Arial" panose="020B0604020202020204" pitchFamily="34" charset="0"/>
              <a:cs typeface="Arial" panose="020B0604020202020204" pitchFamily="34" charset="0"/>
            </a:rPr>
            <a:t>Clinical Trials Agreement Team (CTAT)</a:t>
          </a:r>
        </a:p>
        <a:p>
          <a:pPr algn="l"/>
          <a:r>
            <a:rPr lang="en-US" sz="1200" b="1" dirty="0">
              <a:solidFill>
                <a:srgbClr val="FFFF00"/>
              </a:solidFill>
              <a:latin typeface="Arial" panose="020B0604020202020204" pitchFamily="34" charset="0"/>
              <a:cs typeface="Arial" panose="020B0604020202020204" pitchFamily="34" charset="0"/>
            </a:rPr>
            <a:t>Jonathan Green, CTA Team Leader</a:t>
          </a:r>
        </a:p>
      </dgm:t>
    </dgm:pt>
    <dgm:pt modelId="{D606B489-7AB3-4EC0-8CEB-9FB0F0847710}" type="parTrans" cxnId="{300059D4-E768-4744-9757-D41D2F17845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BACAD86-8859-42DD-AA76-F1AB11C1B503}" type="sibTrans" cxnId="{300059D4-E768-4744-9757-D41D2F17845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EACA216-D4EB-4BC7-81CA-9877A780631A}">
      <dgm:prSet phldrT="[Text]" custT="1"/>
      <dgm:spPr>
        <a:solidFill>
          <a:srgbClr val="0F6FC6"/>
        </a:solidFill>
      </dgm:spPr>
      <dgm:t>
        <a:bodyPr/>
        <a:lstStyle/>
        <a:p>
          <a:pPr algn="ctr"/>
          <a:r>
            <a:rPr lang="en-US" sz="1200" b="1" dirty="0">
              <a:solidFill>
                <a:schemeClr val="bg1"/>
              </a:solidFill>
              <a:latin typeface="Arial" panose="020B0604020202020204" pitchFamily="34" charset="0"/>
              <a:cs typeface="Arial" panose="020B0604020202020204" pitchFamily="34" charset="0"/>
            </a:rPr>
            <a:t>Safety and Pharmacovigilance Team (SPT)</a:t>
          </a:r>
        </a:p>
        <a:p>
          <a:pPr algn="l"/>
          <a:r>
            <a:rPr lang="en-US" sz="1200" b="1" dirty="0">
              <a:solidFill>
                <a:srgbClr val="FFFF00"/>
              </a:solidFill>
              <a:latin typeface="Arial" panose="020B0604020202020204" pitchFamily="34" charset="0"/>
              <a:cs typeface="Arial" panose="020B0604020202020204" pitchFamily="34" charset="0"/>
            </a:rPr>
            <a:t>Sindhu Gopalan, Safety Team Leader</a:t>
          </a:r>
        </a:p>
      </dgm:t>
    </dgm:pt>
    <dgm:pt modelId="{BFE3EADF-93DA-4A44-8105-36AC8458E698}" type="parTrans" cxnId="{D2B6E365-E97D-4C76-A1BF-7C65B48E434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43D3A1F-26D3-45EF-BDCD-CB13EABE4755}" type="sibTrans" cxnId="{D2B6E365-E97D-4C76-A1BF-7C65B48E434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67F0620-9AED-4F3B-BE70-BDAFCA22D030}">
      <dgm:prSet phldrT="[Text]" custT="1"/>
      <dgm:spPr>
        <a:solidFill>
          <a:srgbClr val="0F6FC6"/>
        </a:solidFill>
      </dgm:spPr>
      <dgm:t>
        <a:bodyPr/>
        <a:lstStyle/>
        <a:p>
          <a:r>
            <a:rPr lang="en-US" sz="1200" b="1" dirty="0">
              <a:solidFill>
                <a:schemeClr val="bg1"/>
              </a:solidFill>
              <a:latin typeface="Arial" panose="020B0604020202020204" pitchFamily="34" charset="0"/>
              <a:cs typeface="Arial" panose="020B0604020202020204" pitchFamily="34" charset="0"/>
            </a:rPr>
            <a:t>Clinical Data Management (CDM) </a:t>
          </a:r>
        </a:p>
        <a:p>
          <a:r>
            <a:rPr lang="en-US" sz="1200" b="1" dirty="0">
              <a:solidFill>
                <a:srgbClr val="FFFF00"/>
              </a:solidFill>
              <a:latin typeface="Arial" panose="020B0604020202020204" pitchFamily="34" charset="0"/>
              <a:cs typeface="Arial" panose="020B0604020202020204" pitchFamily="34" charset="0"/>
            </a:rPr>
            <a:t>Dhawala Kovuri* Senior CDM Advisor</a:t>
          </a:r>
        </a:p>
        <a:p>
          <a:r>
            <a:rPr lang="en-US" sz="1200" dirty="0">
              <a:solidFill>
                <a:srgbClr val="002060"/>
              </a:solidFill>
              <a:latin typeface="Arial" panose="020B0604020202020204" pitchFamily="34" charset="0"/>
              <a:cs typeface="Arial" panose="020B0604020202020204" pitchFamily="34" charset="0"/>
            </a:rPr>
            <a:t>Oversee CDM activities at the data management centers (DMCs) </a:t>
          </a:r>
          <a:endParaRPr lang="en-US" sz="1200" b="1" dirty="0">
            <a:solidFill>
              <a:schemeClr val="bg1"/>
            </a:solidFill>
            <a:latin typeface="Arial" panose="020B0604020202020204" pitchFamily="34" charset="0"/>
            <a:cs typeface="Arial" panose="020B0604020202020204" pitchFamily="34" charset="0"/>
          </a:endParaRPr>
        </a:p>
      </dgm:t>
    </dgm:pt>
    <dgm:pt modelId="{8E3B48DA-6D9B-419E-86B2-4D800A43351F}" type="parTrans" cxnId="{E4C20FE9-D47E-4F61-BBBE-278F3CAB841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F1D6161-32EB-48A9-A16C-1BA3F226D46B}" type="sibTrans" cxnId="{E4C20FE9-D47E-4F61-BBBE-278F3CAB841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14C9911-F25A-48EC-B344-F2C59BAD4188}">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Review resource requirements for clinical trials, and coordinate access to resources</a:t>
          </a:r>
        </a:p>
      </dgm:t>
    </dgm:pt>
    <dgm:pt modelId="{FF28C871-15F2-4F24-A093-8DFAB94AAEC1}" type="parTrans" cxnId="{C046DBB9-0083-4D45-BFC6-72C5F0B3334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E7BD1E2-E821-44C4-BAF3-42468CAA71E3}" type="sibTrans" cxnId="{C046DBB9-0083-4D45-BFC6-72C5F0B3334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C607DC7-C99C-4DFF-904F-C11A5D1F60CF}">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Provide resources for clinical research training</a:t>
          </a:r>
        </a:p>
      </dgm:t>
    </dgm:pt>
    <dgm:pt modelId="{1A662AAA-6488-4E33-98E6-03395827A595}" type="parTrans" cxnId="{52CAE9E7-2093-424E-BC06-BEA98CFD47F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56E3B6D-FFBE-4185-AEFB-4A4CB8E56F7D}" type="sibTrans" cxnId="{52CAE9E7-2093-424E-BC06-BEA98CFD47F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D724FDE-DD3F-4E1F-A426-D6C85E62F9D7}">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RAB members sign the Form FDA 1571 for DAIDS INDs.</a:t>
          </a:r>
        </a:p>
      </dgm:t>
    </dgm:pt>
    <dgm:pt modelId="{A1428D19-09F8-46B1-9D26-6F4D2AC8322E}" type="parTrans" cxnId="{D34A0A12-71D1-44EF-B330-1DD2A5987A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655D6CB-35C4-430C-8046-F5DA7D8E2EBC}" type="sibTrans" cxnId="{D34A0A12-71D1-44EF-B330-1DD2A5987A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1A625AD-E449-46D3-AA59-CDBA87A6DD4F}">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Liaison with Health Authorities</a:t>
          </a:r>
        </a:p>
      </dgm:t>
    </dgm:pt>
    <dgm:pt modelId="{8346C729-7657-4BC7-B725-2AA6FD0797BF}" type="parTrans" cxnId="{F8967420-A1B1-4409-B7B3-8414CFE1BE5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B81C22B-7C7D-4A15-BF56-B1B7268FE2B6}" type="sibTrans" cxnId="{F8967420-A1B1-4409-B7B3-8414CFE1BE5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793670D-D6CF-43FD-821D-B7CF3B3B9203}">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Protocol Registration Team (PRT) management</a:t>
          </a:r>
        </a:p>
      </dgm:t>
    </dgm:pt>
    <dgm:pt modelId="{D2229E75-986C-40A4-ADFD-6F6EB0442103}" type="parTrans" cxnId="{5A1BF5B4-C055-4ADA-91D2-DE095ACF9D8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0EFB4C8-8693-4878-A9B2-DB31A9297625}" type="sibTrans" cxnId="{5A1BF5B4-C055-4ADA-91D2-DE095ACF9D8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D0D6B9E-A1B6-4512-A096-BFB51E4A759E}">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Regulatory affairs oversight, management, guidance, and surveillance</a:t>
          </a:r>
        </a:p>
      </dgm:t>
    </dgm:pt>
    <dgm:pt modelId="{064B1E89-D64E-4B80-9C23-05899F4A727C}" type="parTrans" cxnId="{1B5563D0-7251-4EE8-8C35-33B33F3D5F7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95B3661-F024-46B4-96B4-4948E3C7856D}" type="sibTrans" cxnId="{1B5563D0-7251-4EE8-8C35-33B33F3D5F7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9FA424A-4BFA-4F5F-9B29-2F32555B8EAE}">
      <dgm:prSet custT="1"/>
      <dgm:spPr>
        <a:solidFill>
          <a:srgbClr val="0F6FC6"/>
        </a:solidFill>
      </dgm:spPr>
      <dgm:t>
        <a:bodyPr/>
        <a:lstStyle/>
        <a:p>
          <a:pPr>
            <a:spcAft>
              <a:spcPct val="15000"/>
            </a:spcAft>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Develops and maintains DAIDS policy documents</a:t>
          </a:r>
        </a:p>
      </dgm:t>
    </dgm:pt>
    <dgm:pt modelId="{BC054740-94E0-4D0C-B923-A4B3662C21DF}" type="parTrans" cxnId="{4FB1775D-202D-4E47-8475-3C961EFB365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DE70D58-9B6B-40DD-9A4A-A1B9243CA6CE}" type="sibTrans" cxnId="{4FB1775D-202D-4E47-8475-3C961EFB365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E72B89D-26C1-4792-9706-D90CB43F7AB1}">
      <dgm:prSet custT="1"/>
      <dgm:spPr>
        <a:solidFill>
          <a:srgbClr val="0F6FC6"/>
        </a:solidFill>
      </dgm:spPr>
      <dgm:t>
        <a:bodyPr/>
        <a:lstStyle/>
        <a:p>
          <a:pPr>
            <a:spcAft>
              <a:spcPct val="15000"/>
            </a:spcAft>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OHRP liaison</a:t>
          </a:r>
        </a:p>
      </dgm:t>
    </dgm:pt>
    <dgm:pt modelId="{6469C8E7-59E9-4F62-828E-579316642E07}" type="parTrans" cxnId="{9271EB68-1F90-49B3-B947-2F7E35046C0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E8E9FBB-C1FB-4975-92D0-4EEE5C7BD0E1}" type="sibTrans" cxnId="{9271EB68-1F90-49B3-B947-2F7E35046C0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05C8DF6-1B8D-43E3-A9AB-F355DC7A15C2}">
      <dgm:prSet phldrT="[Text]" custT="1"/>
      <dgm:spPr>
        <a:solidFill>
          <a:srgbClr val="0F6FC6"/>
        </a:solidFill>
      </dgm:spPr>
      <dgm:t>
        <a:bodyPr/>
        <a:lstStyle/>
        <a:p>
          <a:pPr>
            <a:buFont typeface="Arial" panose="020B0604020202020204" pitchFamily="34" charset="0"/>
            <a:buChar char="•"/>
          </a:pPr>
          <a:r>
            <a:rPr lang="en-US" sz="1200" b="0" dirty="0">
              <a:solidFill>
                <a:srgbClr val="002060"/>
              </a:solidFill>
              <a:latin typeface="Arial" panose="020B0604020202020204" pitchFamily="34" charset="0"/>
              <a:cs typeface="Arial" panose="020B0604020202020204" pitchFamily="34" charset="0"/>
            </a:rPr>
            <a:t>CTAs and other agreements</a:t>
          </a:r>
          <a:endParaRPr lang="en-US" sz="1200" b="1" dirty="0">
            <a:solidFill>
              <a:srgbClr val="002060"/>
            </a:solidFill>
            <a:latin typeface="Arial" panose="020B0604020202020204" pitchFamily="34" charset="0"/>
            <a:cs typeface="Arial" panose="020B0604020202020204" pitchFamily="34" charset="0"/>
          </a:endParaRPr>
        </a:p>
      </dgm:t>
    </dgm:pt>
    <dgm:pt modelId="{77A42ACF-DDF2-43E9-830F-C39FAF4C0811}" type="parTrans" cxnId="{2E64B76F-2774-4413-B088-8B265EBB2AD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3EF248B-27F1-44BE-A804-28844B4A8B3E}" type="sibTrans" cxnId="{2E64B76F-2774-4413-B088-8B265EBB2AD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E6B4458-8E2A-4E38-A451-0856F5FF6DE5}">
      <dgm:prSet phldrT="[Text]" custT="1"/>
      <dgm:spPr>
        <a:solidFill>
          <a:srgbClr val="0F6FC6"/>
        </a:solidFill>
      </dgm:spPr>
      <dgm:t>
        <a:bodyPr/>
        <a:lstStyle/>
        <a:p>
          <a:pPr>
            <a:buFont typeface="Arial" panose="020B0604020202020204" pitchFamily="34" charset="0"/>
            <a:buChar char="•"/>
          </a:pPr>
          <a:r>
            <a:rPr lang="en-US" sz="1200" b="0" dirty="0">
              <a:solidFill>
                <a:srgbClr val="002060"/>
              </a:solidFill>
              <a:latin typeface="Arial" panose="020B0604020202020204" pitchFamily="34" charset="0"/>
              <a:cs typeface="Arial" panose="020B0604020202020204" pitchFamily="34" charset="0"/>
            </a:rPr>
            <a:t>Safety reporting</a:t>
          </a:r>
        </a:p>
      </dgm:t>
    </dgm:pt>
    <dgm:pt modelId="{4C94B32C-1A3E-44C1-8171-934B31D8E5E7}" type="parTrans" cxnId="{CD64C8C6-3BCF-4CD6-944B-3F2CC9A1E4C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AEE02EF-8532-4A18-A04A-650A13E31D85}" type="sibTrans" cxnId="{CD64C8C6-3BCF-4CD6-944B-3F2CC9A1E4C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D1B2FA8-64FA-4F11-BAE2-06DEB28293F9}">
      <dgm:prSet phldrT="[Text]" custT="1"/>
      <dgm:spPr>
        <a:solidFill>
          <a:srgbClr val="0F6FC6"/>
        </a:solidFill>
      </dgm:spPr>
      <dgm:t>
        <a:bodyPr/>
        <a:lstStyle/>
        <a:p>
          <a:pPr>
            <a:buFont typeface="Arial" panose="020B0604020202020204" pitchFamily="34" charset="0"/>
            <a:buChar char="•"/>
          </a:pPr>
          <a:r>
            <a:rPr lang="en-US" sz="1200" b="0" dirty="0">
              <a:solidFill>
                <a:srgbClr val="002060"/>
              </a:solidFill>
              <a:latin typeface="Arial" panose="020B0604020202020204" pitchFamily="34" charset="0"/>
              <a:cs typeface="Arial" panose="020B0604020202020204" pitchFamily="34" charset="0"/>
            </a:rPr>
            <a:t>Safety data reconciliation</a:t>
          </a:r>
        </a:p>
      </dgm:t>
    </dgm:pt>
    <dgm:pt modelId="{5557D8FF-0FDD-4E56-8CC3-233672CF0DAB}" type="parTrans" cxnId="{7D50F051-1E8F-496A-951F-F2A5D57CE3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F524FAD-B2A6-4425-96CC-632BBA8B813E}" type="sibTrans" cxnId="{7D50F051-1E8F-496A-951F-F2A5D57CE3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86D1E9D-1217-4154-BAA9-E04F189663C7}">
      <dgm:prSet phldrT="[Text]" custT="1"/>
      <dgm:spPr>
        <a:solidFill>
          <a:srgbClr val="0F6FC6"/>
        </a:solidFill>
      </dgm:spPr>
      <dgm:t>
        <a:bodyPr/>
        <a:lstStyle/>
        <a:p>
          <a:pPr>
            <a:buFont typeface="Arial" panose="020B0604020202020204" pitchFamily="34" charset="0"/>
            <a:buChar char="•"/>
          </a:pPr>
          <a:r>
            <a:rPr lang="en-US" sz="1200" b="0" dirty="0">
              <a:solidFill>
                <a:srgbClr val="002060"/>
              </a:solidFill>
              <a:latin typeface="Arial" panose="020B0604020202020204" pitchFamily="34" charset="0"/>
              <a:cs typeface="Arial" panose="020B0604020202020204" pitchFamily="34" charset="0"/>
            </a:rPr>
            <a:t>Safety distributions</a:t>
          </a:r>
        </a:p>
      </dgm:t>
    </dgm:pt>
    <dgm:pt modelId="{DCE4A5BD-6847-414F-A10D-42BDF27A83CE}" type="parTrans" cxnId="{A67F1900-FC04-4957-B24B-BD6C73F97D1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02F4CB4-2B3C-4984-A7BF-60CAFD92538E}" type="sibTrans" cxnId="{A67F1900-FC04-4957-B24B-BD6C73F97D1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6F53873-0004-4BA5-928C-486ED4296729}">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Collaborates with DMCs to improve clinical data management (CDM) process efficiency, effectiveness, and quality</a:t>
          </a:r>
        </a:p>
      </dgm:t>
    </dgm:pt>
    <dgm:pt modelId="{A5BBC323-462E-4C74-BA1D-2787806E377C}" type="parTrans" cxnId="{59B414C5-137C-4B31-88E8-11F6F3BC678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2E9C0D7-EBF1-4BF5-A5E0-64CA117633C6}" type="sibTrans" cxnId="{59B414C5-137C-4B31-88E8-11F6F3BC678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FDA4C47-F3BF-43DD-A1D2-5E081F4FAD57}">
      <dgm:prSet phldrT="[Text]" custT="1"/>
      <dgm:spPr>
        <a:solidFill>
          <a:srgbClr val="0F6FC6"/>
        </a:solidFill>
      </dgm:spPr>
      <dgm:t>
        <a:bodyPr/>
        <a:lstStyle/>
        <a:p>
          <a:pPr algn="ctr"/>
          <a:r>
            <a:rPr lang="en-US" sz="1200" b="1" dirty="0">
              <a:solidFill>
                <a:schemeClr val="bg1"/>
              </a:solidFill>
              <a:latin typeface="Arial" panose="020B0604020202020204" pitchFamily="34" charset="0"/>
              <a:cs typeface="Arial" panose="020B0604020202020204" pitchFamily="34" charset="0"/>
            </a:rPr>
            <a:t>Regulatory Affairs Branch (RAB)</a:t>
          </a:r>
        </a:p>
        <a:p>
          <a:pPr algn="l"/>
          <a:r>
            <a:rPr lang="en-US" sz="1200" b="1" dirty="0">
              <a:solidFill>
                <a:srgbClr val="FFFF00"/>
              </a:solidFill>
              <a:latin typeface="Arial" panose="020B0604020202020204" pitchFamily="34" charset="0"/>
              <a:cs typeface="Arial" panose="020B0604020202020204" pitchFamily="34" charset="0"/>
            </a:rPr>
            <a:t>Mary Anne Luzar, Chief</a:t>
          </a:r>
          <a:endParaRPr lang="en-US" sz="1200" dirty="0">
            <a:solidFill>
              <a:schemeClr val="bg1"/>
            </a:solidFill>
            <a:latin typeface="Arial" panose="020B0604020202020204" pitchFamily="34" charset="0"/>
            <a:cs typeface="Arial" panose="020B0604020202020204" pitchFamily="34" charset="0"/>
          </a:endParaRPr>
        </a:p>
      </dgm:t>
    </dgm:pt>
    <dgm:pt modelId="{C5ECE6EB-E801-4428-8BA1-B25E3B711A32}" type="sibTrans" cxnId="{8353E4D7-602D-4884-8E94-AAA3CB8DA1F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4C00291-94C6-41F3-A8D5-431729A484FA}" type="parTrans" cxnId="{8353E4D7-602D-4884-8E94-AAA3CB8DA1F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85FFD35-ADA6-485C-8D2A-30FD35296427}">
      <dgm:prSet custT="1"/>
      <dgm:spPr>
        <a:solidFill>
          <a:srgbClr val="0F6FC6"/>
        </a:solidFill>
      </dgm:spPr>
      <dgm:t>
        <a:bodyPr/>
        <a:lstStyle/>
        <a:p>
          <a:pPr>
            <a:spcAft>
              <a:spcPts val="0"/>
            </a:spcAft>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Human subject's protections matters </a:t>
          </a:r>
          <a:endParaRPr lang="en-US" sz="1200" b="1" dirty="0">
            <a:solidFill>
              <a:srgbClr val="002060"/>
            </a:solidFill>
            <a:latin typeface="Arial" panose="020B0604020202020204" pitchFamily="34" charset="0"/>
            <a:cs typeface="Arial" panose="020B0604020202020204" pitchFamily="34" charset="0"/>
          </a:endParaRPr>
        </a:p>
      </dgm:t>
    </dgm:pt>
    <dgm:pt modelId="{FC471CD9-F02A-4780-9BD2-798666717C8C}" type="parTrans" cxnId="{4124087D-AC4D-4DE9-AFFF-D6D3C9F1D19B}">
      <dgm:prSet/>
      <dgm:spPr/>
      <dgm:t>
        <a:bodyPr/>
        <a:lstStyle/>
        <a:p>
          <a:endParaRPr lang="en-US">
            <a:latin typeface="Arial" panose="020B0604020202020204" pitchFamily="34" charset="0"/>
            <a:cs typeface="Arial" panose="020B0604020202020204" pitchFamily="34" charset="0"/>
          </a:endParaRPr>
        </a:p>
      </dgm:t>
    </dgm:pt>
    <dgm:pt modelId="{482DFDDB-1332-4001-BD1E-CF7781B200A2}" type="sibTrans" cxnId="{4124087D-AC4D-4DE9-AFFF-D6D3C9F1D19B}">
      <dgm:prSet/>
      <dgm:spPr/>
      <dgm:t>
        <a:bodyPr/>
        <a:lstStyle/>
        <a:p>
          <a:endParaRPr lang="en-US">
            <a:latin typeface="Arial" panose="020B0604020202020204" pitchFamily="34" charset="0"/>
            <a:cs typeface="Arial" panose="020B0604020202020204" pitchFamily="34" charset="0"/>
          </a:endParaRPr>
        </a:p>
      </dgm:t>
    </dgm:pt>
    <dgm:pt modelId="{EE0AB12B-E241-45DB-9906-EABC2CB1F21D}">
      <dgm:prSet custT="1"/>
      <dgm:spPr>
        <a:solidFill>
          <a:srgbClr val="0F6FC6"/>
        </a:solidFill>
      </dgm:spPr>
      <dgm:t>
        <a:bodyPr/>
        <a:lstStyle/>
        <a:p>
          <a:pPr>
            <a:spcAft>
              <a:spcPct val="15000"/>
            </a:spcAft>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IRB/EC Requirements &amp; HSP GCP compliance</a:t>
          </a:r>
          <a:endParaRPr lang="en-US" sz="1200" b="1" dirty="0">
            <a:solidFill>
              <a:srgbClr val="002060"/>
            </a:solidFill>
            <a:latin typeface="Arial" panose="020B0604020202020204" pitchFamily="34" charset="0"/>
            <a:cs typeface="Arial" panose="020B0604020202020204" pitchFamily="34" charset="0"/>
          </a:endParaRPr>
        </a:p>
      </dgm:t>
    </dgm:pt>
    <dgm:pt modelId="{C2E5D36A-6065-44D2-A3B6-798625E11274}" type="parTrans" cxnId="{BD27A640-9612-49AE-AEC9-1F48EB91BF2A}">
      <dgm:prSet/>
      <dgm:spPr/>
      <dgm:t>
        <a:bodyPr/>
        <a:lstStyle/>
        <a:p>
          <a:endParaRPr lang="en-US">
            <a:latin typeface="Arial" panose="020B0604020202020204" pitchFamily="34" charset="0"/>
            <a:cs typeface="Arial" panose="020B0604020202020204" pitchFamily="34" charset="0"/>
          </a:endParaRPr>
        </a:p>
      </dgm:t>
    </dgm:pt>
    <dgm:pt modelId="{54607447-9C26-41FA-919E-C14ACEEEBF7D}" type="sibTrans" cxnId="{BD27A640-9612-49AE-AEC9-1F48EB91BF2A}">
      <dgm:prSet/>
      <dgm:spPr/>
      <dgm:t>
        <a:bodyPr/>
        <a:lstStyle/>
        <a:p>
          <a:endParaRPr lang="en-US">
            <a:latin typeface="Arial" panose="020B0604020202020204" pitchFamily="34" charset="0"/>
            <a:cs typeface="Arial" panose="020B0604020202020204" pitchFamily="34" charset="0"/>
          </a:endParaRPr>
        </a:p>
      </dgm:t>
    </dgm:pt>
    <dgm:pt modelId="{D6B1E121-DBFC-4857-AE94-70A18759E048}">
      <dgm:prSet custT="1"/>
      <dgm:spPr>
        <a:solidFill>
          <a:srgbClr val="0F6FC6"/>
        </a:solidFill>
      </dgm:spPr>
      <dgm:t>
        <a:bodyPr/>
        <a:lstStyle/>
        <a:p>
          <a:r>
            <a:rPr lang="en-US" sz="1200" dirty="0">
              <a:solidFill>
                <a:srgbClr val="002060"/>
              </a:solidFill>
              <a:latin typeface="Arial" panose="020B0604020202020204" pitchFamily="34" charset="0"/>
              <a:cs typeface="Arial" panose="020B0604020202020204" pitchFamily="34" charset="0"/>
            </a:rPr>
            <a:t>CDM Liaison for DAIDS and DMCs  </a:t>
          </a:r>
        </a:p>
      </dgm:t>
    </dgm:pt>
    <dgm:pt modelId="{558B0224-F195-4D69-BB75-D8ABF197C1F6}" type="parTrans" cxnId="{B4C7DF5C-3458-4F94-9787-5EEB53CD24F2}">
      <dgm:prSet/>
      <dgm:spPr/>
      <dgm:t>
        <a:bodyPr/>
        <a:lstStyle/>
        <a:p>
          <a:endParaRPr lang="en-US">
            <a:latin typeface="Arial" panose="020B0604020202020204" pitchFamily="34" charset="0"/>
            <a:cs typeface="Arial" panose="020B0604020202020204" pitchFamily="34" charset="0"/>
          </a:endParaRPr>
        </a:p>
      </dgm:t>
    </dgm:pt>
    <dgm:pt modelId="{522A9F1D-0198-4B86-A7E7-A6618AAF8098}" type="sibTrans" cxnId="{B4C7DF5C-3458-4F94-9787-5EEB53CD24F2}">
      <dgm:prSet/>
      <dgm:spPr/>
      <dgm:t>
        <a:bodyPr/>
        <a:lstStyle/>
        <a:p>
          <a:endParaRPr lang="en-US">
            <a:latin typeface="Arial" panose="020B0604020202020204" pitchFamily="34" charset="0"/>
            <a:cs typeface="Arial" panose="020B0604020202020204" pitchFamily="34" charset="0"/>
          </a:endParaRPr>
        </a:p>
      </dgm:t>
    </dgm:pt>
    <dgm:pt modelId="{CE4AD76E-3642-4E34-8413-D2D6116CCFA4}" type="pres">
      <dgm:prSet presAssocID="{884585FA-4BD1-493F-9108-73D779E68120}" presName="Name0" presStyleCnt="0">
        <dgm:presLayoutVars>
          <dgm:dir/>
          <dgm:resizeHandles val="exact"/>
        </dgm:presLayoutVars>
      </dgm:prSet>
      <dgm:spPr/>
    </dgm:pt>
    <dgm:pt modelId="{36CBE519-1A22-49FC-8E13-5074C72894F7}" type="pres">
      <dgm:prSet presAssocID="{3FE521FD-91B6-4999-9D5E-891C19E8AFB4}" presName="node" presStyleLbl="node1" presStyleIdx="0" presStyleCnt="6">
        <dgm:presLayoutVars>
          <dgm:bulletEnabled val="1"/>
        </dgm:presLayoutVars>
      </dgm:prSet>
      <dgm:spPr/>
    </dgm:pt>
    <dgm:pt modelId="{7260E38F-BAE4-4A01-B29A-19BFB5ECAC59}" type="pres">
      <dgm:prSet presAssocID="{86EEE9A0-1BFE-4CD6-8FAE-68BF87028D9B}" presName="sibTrans" presStyleCnt="0"/>
      <dgm:spPr/>
    </dgm:pt>
    <dgm:pt modelId="{0A5C5B3D-001D-449F-B7BE-0A9B2C397144}" type="pres">
      <dgm:prSet presAssocID="{1A06156E-5116-4A26-A493-BEFB150CDF50}" presName="node" presStyleLbl="node1" presStyleIdx="1" presStyleCnt="6">
        <dgm:presLayoutVars>
          <dgm:bulletEnabled val="1"/>
        </dgm:presLayoutVars>
      </dgm:prSet>
      <dgm:spPr/>
    </dgm:pt>
    <dgm:pt modelId="{E2B5CEA1-FB4E-4067-87AB-513A187DAA18}" type="pres">
      <dgm:prSet presAssocID="{F65C590B-96F0-4916-B325-8369F13D0733}" presName="sibTrans" presStyleCnt="0"/>
      <dgm:spPr/>
    </dgm:pt>
    <dgm:pt modelId="{37814A12-65A8-4090-BDE2-86E769A65779}" type="pres">
      <dgm:prSet presAssocID="{447B1C3E-9DDB-48CA-8CE3-D80777644DFF}" presName="node" presStyleLbl="node1" presStyleIdx="2" presStyleCnt="6">
        <dgm:presLayoutVars>
          <dgm:bulletEnabled val="1"/>
        </dgm:presLayoutVars>
      </dgm:prSet>
      <dgm:spPr/>
    </dgm:pt>
    <dgm:pt modelId="{1B4188FB-8206-407B-9BAA-7DF0A3FEF73C}" type="pres">
      <dgm:prSet presAssocID="{EBACAD86-8859-42DD-AA76-F1AB11C1B503}" presName="sibTrans" presStyleCnt="0"/>
      <dgm:spPr/>
    </dgm:pt>
    <dgm:pt modelId="{F1257576-1A3E-4865-B45C-7B236C265243}" type="pres">
      <dgm:prSet presAssocID="{DEACA216-D4EB-4BC7-81CA-9877A780631A}" presName="node" presStyleLbl="node1" presStyleIdx="3" presStyleCnt="6">
        <dgm:presLayoutVars>
          <dgm:bulletEnabled val="1"/>
        </dgm:presLayoutVars>
      </dgm:prSet>
      <dgm:spPr/>
    </dgm:pt>
    <dgm:pt modelId="{9E883862-3957-4A8F-A8D5-BAD7B6E1167B}" type="pres">
      <dgm:prSet presAssocID="{943D3A1F-26D3-45EF-BDCD-CB13EABE4755}" presName="sibTrans" presStyleCnt="0"/>
      <dgm:spPr/>
    </dgm:pt>
    <dgm:pt modelId="{56533E87-E9D6-46DA-9AA7-422AEB066B8B}" type="pres">
      <dgm:prSet presAssocID="{067F0620-9AED-4F3B-BE70-BDAFCA22D030}" presName="node" presStyleLbl="node1" presStyleIdx="4" presStyleCnt="6">
        <dgm:presLayoutVars>
          <dgm:bulletEnabled val="1"/>
        </dgm:presLayoutVars>
      </dgm:prSet>
      <dgm:spPr/>
    </dgm:pt>
    <dgm:pt modelId="{AFDBD2C4-9419-4820-B263-F8B5A59CA8FC}" type="pres">
      <dgm:prSet presAssocID="{1F1D6161-32EB-48A9-A16C-1BA3F226D46B}" presName="sibTrans" presStyleCnt="0"/>
      <dgm:spPr/>
    </dgm:pt>
    <dgm:pt modelId="{BE84440D-2860-4565-AB67-9938F8C342FF}" type="pres">
      <dgm:prSet presAssocID="{4FDA4C47-F3BF-43DD-A1D2-5E081F4FAD57}" presName="node" presStyleLbl="node1" presStyleIdx="5" presStyleCnt="6">
        <dgm:presLayoutVars>
          <dgm:bulletEnabled val="1"/>
        </dgm:presLayoutVars>
      </dgm:prSet>
      <dgm:spPr/>
    </dgm:pt>
  </dgm:ptLst>
  <dgm:cxnLst>
    <dgm:cxn modelId="{A67F1900-FC04-4957-B24B-BD6C73F97D1A}" srcId="{DEACA216-D4EB-4BC7-81CA-9877A780631A}" destId="{586D1E9D-1217-4154-BAA9-E04F189663C7}" srcOrd="1" destOrd="0" parTransId="{DCE4A5BD-6847-414F-A10D-42BDF27A83CE}" sibTransId="{402F4CB4-2B3C-4984-A7BF-60CAFD92538E}"/>
    <dgm:cxn modelId="{4222BF02-5788-4572-A2A4-4DFD260F78E6}" type="presOf" srcId="{AD0D6B9E-A1B6-4512-A096-BFB51E4A759E}" destId="{BE84440D-2860-4565-AB67-9938F8C342FF}" srcOrd="0" destOrd="1" presId="urn:microsoft.com/office/officeart/2005/8/layout/hList6"/>
    <dgm:cxn modelId="{4F4C0909-0B3C-4CF0-9D7B-7F35169632EF}" type="presOf" srcId="{785FFD35-ADA6-485C-8D2A-30FD35296427}" destId="{0A5C5B3D-001D-449F-B7BE-0A9B2C397144}" srcOrd="0" destOrd="1" presId="urn:microsoft.com/office/officeart/2005/8/layout/hList6"/>
    <dgm:cxn modelId="{D34A0A12-71D1-44EF-B330-1DD2A5987AF2}" srcId="{4FDA4C47-F3BF-43DD-A1D2-5E081F4FAD57}" destId="{1D724FDE-DD3F-4E1F-A426-D6C85E62F9D7}" srcOrd="1" destOrd="0" parTransId="{A1428D19-09F8-46B1-9D26-6F4D2AC8322E}" sibTransId="{A655D6CB-35C4-430C-8046-F5DA7D8E2EBC}"/>
    <dgm:cxn modelId="{F8967420-A1B1-4409-B7B3-8414CFE1BE5C}" srcId="{4FDA4C47-F3BF-43DD-A1D2-5E081F4FAD57}" destId="{51A625AD-E449-46D3-AA59-CDBA87A6DD4F}" srcOrd="2" destOrd="0" parTransId="{8346C729-7657-4BC7-B725-2AA6FD0797BF}" sibTransId="{8B81C22B-7C7D-4A15-BF56-B1B7268FE2B6}"/>
    <dgm:cxn modelId="{23AF4C2C-F01C-480F-AFFC-DC3FD55C7A72}" type="presOf" srcId="{8C607DC7-C99C-4DFF-904F-C11A5D1F60CF}" destId="{36CBE519-1A22-49FC-8E13-5074C72894F7}" srcOrd="0" destOrd="3" presId="urn:microsoft.com/office/officeart/2005/8/layout/hList6"/>
    <dgm:cxn modelId="{70B4E02D-C737-4FB6-AAEA-632EF3298333}" type="presOf" srcId="{9E72B89D-26C1-4792-9706-D90CB43F7AB1}" destId="{0A5C5B3D-001D-449F-B7BE-0A9B2C397144}" srcOrd="0" destOrd="4" presId="urn:microsoft.com/office/officeart/2005/8/layout/hList6"/>
    <dgm:cxn modelId="{81A28033-80D7-4694-8366-C9BEDF605C62}" srcId="{3FE521FD-91B6-4999-9D5E-891C19E8AFB4}" destId="{8971B6C8-930E-4567-B7D0-10740F4BB317}" srcOrd="0" destOrd="0" parTransId="{589EB305-97F2-4BC9-8D75-7E15BA209ACC}" sibTransId="{39E953B6-319C-4CF7-A919-0DB543410490}"/>
    <dgm:cxn modelId="{EAD2B436-CA2B-459C-B501-E8836DDC39AD}" type="presOf" srcId="{51A625AD-E449-46D3-AA59-CDBA87A6DD4F}" destId="{BE84440D-2860-4565-AB67-9938F8C342FF}" srcOrd="0" destOrd="3" presId="urn:microsoft.com/office/officeart/2005/8/layout/hList6"/>
    <dgm:cxn modelId="{024EE63C-DD43-4794-966D-589F45302057}" type="presOf" srcId="{884585FA-4BD1-493F-9108-73D779E68120}" destId="{CE4AD76E-3642-4E34-8413-D2D6116CCFA4}" srcOrd="0" destOrd="0" presId="urn:microsoft.com/office/officeart/2005/8/layout/hList6"/>
    <dgm:cxn modelId="{ABA19C40-A6B2-409D-8BAB-FE664972A5BF}" type="presOf" srcId="{067F0620-9AED-4F3B-BE70-BDAFCA22D030}" destId="{56533E87-E9D6-46DA-9AA7-422AEB066B8B}" srcOrd="0" destOrd="0" presId="urn:microsoft.com/office/officeart/2005/8/layout/hList6"/>
    <dgm:cxn modelId="{BD27A640-9612-49AE-AEC9-1F48EB91BF2A}" srcId="{1A06156E-5116-4A26-A493-BEFB150CDF50}" destId="{EE0AB12B-E241-45DB-9906-EABC2CB1F21D}" srcOrd="1" destOrd="0" parTransId="{C2E5D36A-6065-44D2-A3B6-798625E11274}" sibTransId="{54607447-9C26-41FA-919E-C14ACEEEBF7D}"/>
    <dgm:cxn modelId="{8B9C995B-CB56-4655-A627-FBCE5D961EE3}" type="presOf" srcId="{1A06156E-5116-4A26-A493-BEFB150CDF50}" destId="{0A5C5B3D-001D-449F-B7BE-0A9B2C397144}" srcOrd="0" destOrd="0" presId="urn:microsoft.com/office/officeart/2005/8/layout/hList6"/>
    <dgm:cxn modelId="{B4C7DF5C-3458-4F94-9787-5EEB53CD24F2}" srcId="{067F0620-9AED-4F3B-BE70-BDAFCA22D030}" destId="{D6B1E121-DBFC-4857-AE94-70A18759E048}" srcOrd="1" destOrd="0" parTransId="{558B0224-F195-4D69-BB75-D8ABF197C1F6}" sibTransId="{522A9F1D-0198-4B86-A7E7-A6618AAF8098}"/>
    <dgm:cxn modelId="{4FB1775D-202D-4E47-8475-3C961EFB3652}" srcId="{1A06156E-5116-4A26-A493-BEFB150CDF50}" destId="{C9FA424A-4BFA-4F5F-9B29-2F32555B8EAE}" srcOrd="2" destOrd="0" parTransId="{BC054740-94E0-4D0C-B923-A4B3662C21DF}" sibTransId="{1DE70D58-9B6B-40DD-9A4A-A1B9243CA6CE}"/>
    <dgm:cxn modelId="{549FB55D-520E-4F2C-96AB-DB7773085345}" type="presOf" srcId="{6E6B4458-8E2A-4E38-A451-0856F5FF6DE5}" destId="{F1257576-1A3E-4865-B45C-7B236C265243}" srcOrd="0" destOrd="1" presId="urn:microsoft.com/office/officeart/2005/8/layout/hList6"/>
    <dgm:cxn modelId="{D4274962-ABDF-4FEB-AB24-52C17BFDAA6E}" type="presOf" srcId="{447B1C3E-9DDB-48CA-8CE3-D80777644DFF}" destId="{37814A12-65A8-4090-BDE2-86E769A65779}" srcOrd="0" destOrd="0" presId="urn:microsoft.com/office/officeart/2005/8/layout/hList6"/>
    <dgm:cxn modelId="{D2B6E365-E97D-4C76-A1BF-7C65B48E434F}" srcId="{884585FA-4BD1-493F-9108-73D779E68120}" destId="{DEACA216-D4EB-4BC7-81CA-9877A780631A}" srcOrd="3" destOrd="0" parTransId="{BFE3EADF-93DA-4A44-8105-36AC8458E698}" sibTransId="{943D3A1F-26D3-45EF-BDCD-CB13EABE4755}"/>
    <dgm:cxn modelId="{9271EB68-1F90-49B3-B947-2F7E35046C0A}" srcId="{1A06156E-5116-4A26-A493-BEFB150CDF50}" destId="{9E72B89D-26C1-4792-9706-D90CB43F7AB1}" srcOrd="3" destOrd="0" parTransId="{6469C8E7-59E9-4F62-828E-579316642E07}" sibTransId="{7E8E9FBB-C1FB-4975-92D0-4EEE5C7BD0E1}"/>
    <dgm:cxn modelId="{B280B469-55A9-4E2F-8F8F-B6809DADF43B}" type="presOf" srcId="{3FE521FD-91B6-4999-9D5E-891C19E8AFB4}" destId="{36CBE519-1A22-49FC-8E13-5074C72894F7}" srcOrd="0" destOrd="0" presId="urn:microsoft.com/office/officeart/2005/8/layout/hList6"/>
    <dgm:cxn modelId="{D12E8A4B-ED00-4FB5-9ACE-487D0726D20C}" type="presOf" srcId="{4FDA4C47-F3BF-43DD-A1D2-5E081F4FAD57}" destId="{BE84440D-2860-4565-AB67-9938F8C342FF}" srcOrd="0" destOrd="0" presId="urn:microsoft.com/office/officeart/2005/8/layout/hList6"/>
    <dgm:cxn modelId="{A2AAEC6E-1E38-464E-9FC7-706DC78EEBB9}" type="presOf" srcId="{8971B6C8-930E-4567-B7D0-10740F4BB317}" destId="{36CBE519-1A22-49FC-8E13-5074C72894F7}" srcOrd="0" destOrd="1" presId="urn:microsoft.com/office/officeart/2005/8/layout/hList6"/>
    <dgm:cxn modelId="{2E64B76F-2774-4413-B088-8B265EBB2AD9}" srcId="{447B1C3E-9DDB-48CA-8CE3-D80777644DFF}" destId="{405C8DF6-1B8D-43E3-A9AB-F355DC7A15C2}" srcOrd="0" destOrd="0" parTransId="{77A42ACF-DDF2-43E9-830F-C39FAF4C0811}" sibTransId="{23EF248B-27F1-44BE-A804-28844B4A8B3E}"/>
    <dgm:cxn modelId="{2191A950-E824-4116-9C94-839EC26804F7}" srcId="{884585FA-4BD1-493F-9108-73D779E68120}" destId="{3FE521FD-91B6-4999-9D5E-891C19E8AFB4}" srcOrd="0" destOrd="0" parTransId="{DB056944-0EDA-442F-8ADA-06F90434CA5B}" sibTransId="{86EEE9A0-1BFE-4CD6-8FAE-68BF87028D9B}"/>
    <dgm:cxn modelId="{7D50F051-1E8F-496A-951F-F2A5D57CE30C}" srcId="{DEACA216-D4EB-4BC7-81CA-9877A780631A}" destId="{7D1B2FA8-64FA-4F11-BAE2-06DEB28293F9}" srcOrd="2" destOrd="0" parTransId="{5557D8FF-0FDD-4E56-8CC3-233672CF0DAB}" sibTransId="{CF524FAD-B2A6-4425-96CC-632BBA8B813E}"/>
    <dgm:cxn modelId="{F2722276-A6DA-4BF8-AFF0-B9D6E438E9B3}" type="presOf" srcId="{D6B1E121-DBFC-4857-AE94-70A18759E048}" destId="{56533E87-E9D6-46DA-9AA7-422AEB066B8B}" srcOrd="0" destOrd="2" presId="urn:microsoft.com/office/officeart/2005/8/layout/hList6"/>
    <dgm:cxn modelId="{9F6D787B-E2DD-4D54-9064-A77EBFFBCFF2}" type="presOf" srcId="{C9FA424A-4BFA-4F5F-9B29-2F32555B8EAE}" destId="{0A5C5B3D-001D-449F-B7BE-0A9B2C397144}" srcOrd="0" destOrd="3" presId="urn:microsoft.com/office/officeart/2005/8/layout/hList6"/>
    <dgm:cxn modelId="{4124087D-AC4D-4DE9-AFFF-D6D3C9F1D19B}" srcId="{1A06156E-5116-4A26-A493-BEFB150CDF50}" destId="{785FFD35-ADA6-485C-8D2A-30FD35296427}" srcOrd="0" destOrd="0" parTransId="{FC471CD9-F02A-4780-9BD2-798666717C8C}" sibTransId="{482DFDDB-1332-4001-BD1E-CF7781B200A2}"/>
    <dgm:cxn modelId="{2BE76A8F-F517-44F8-8C3E-E9CDC893BB31}" type="presOf" srcId="{586D1E9D-1217-4154-BAA9-E04F189663C7}" destId="{F1257576-1A3E-4865-B45C-7B236C265243}" srcOrd="0" destOrd="2" presId="urn:microsoft.com/office/officeart/2005/8/layout/hList6"/>
    <dgm:cxn modelId="{476F2F91-9BD5-44A2-A61B-EFB860D3B98E}" type="presOf" srcId="{405C8DF6-1B8D-43E3-A9AB-F355DC7A15C2}" destId="{37814A12-65A8-4090-BDE2-86E769A65779}" srcOrd="0" destOrd="1" presId="urn:microsoft.com/office/officeart/2005/8/layout/hList6"/>
    <dgm:cxn modelId="{5BE45C99-F762-494C-ABAA-A272D5D58DBE}" type="presOf" srcId="{7D1B2FA8-64FA-4F11-BAE2-06DEB28293F9}" destId="{F1257576-1A3E-4865-B45C-7B236C265243}" srcOrd="0" destOrd="3" presId="urn:microsoft.com/office/officeart/2005/8/layout/hList6"/>
    <dgm:cxn modelId="{263AF299-4DA8-475E-8697-75730A4BD683}" type="presOf" srcId="{DEACA216-D4EB-4BC7-81CA-9877A780631A}" destId="{F1257576-1A3E-4865-B45C-7B236C265243}" srcOrd="0" destOrd="0" presId="urn:microsoft.com/office/officeart/2005/8/layout/hList6"/>
    <dgm:cxn modelId="{CFAAFFA0-D156-4ED1-8857-A4818D375F7B}" type="presOf" srcId="{EE0AB12B-E241-45DB-9906-EABC2CB1F21D}" destId="{0A5C5B3D-001D-449F-B7BE-0A9B2C397144}" srcOrd="0" destOrd="2" presId="urn:microsoft.com/office/officeart/2005/8/layout/hList6"/>
    <dgm:cxn modelId="{5A1BF5B4-C055-4ADA-91D2-DE095ACF9D85}" srcId="{4FDA4C47-F3BF-43DD-A1D2-5E081F4FAD57}" destId="{3793670D-D6CF-43FD-821D-B7CF3B3B9203}" srcOrd="3" destOrd="0" parTransId="{D2229E75-986C-40A4-ADFD-6F6EB0442103}" sibTransId="{70EFB4C8-8693-4878-A9B2-DB31A9297625}"/>
    <dgm:cxn modelId="{C046DBB9-0083-4D45-BFC6-72C5F0B33341}" srcId="{3FE521FD-91B6-4999-9D5E-891C19E8AFB4}" destId="{314C9911-F25A-48EC-B344-F2C59BAD4188}" srcOrd="1" destOrd="0" parTransId="{FF28C871-15F2-4F24-A093-8DFAB94AAEC1}" sibTransId="{8E7BD1E2-E821-44C4-BAF3-42468CAA71E3}"/>
    <dgm:cxn modelId="{59B414C5-137C-4B31-88E8-11F6F3BC6789}" srcId="{067F0620-9AED-4F3B-BE70-BDAFCA22D030}" destId="{D6F53873-0004-4BA5-928C-486ED4296729}" srcOrd="0" destOrd="0" parTransId="{A5BBC323-462E-4C74-BA1D-2787806E377C}" sibTransId="{B2E9C0D7-EBF1-4BF5-A5E0-64CA117633C6}"/>
    <dgm:cxn modelId="{CD64C8C6-3BCF-4CD6-944B-3F2CC9A1E4C0}" srcId="{DEACA216-D4EB-4BC7-81CA-9877A780631A}" destId="{6E6B4458-8E2A-4E38-A451-0856F5FF6DE5}" srcOrd="0" destOrd="0" parTransId="{4C94B32C-1A3E-44C1-8171-934B31D8E5E7}" sibTransId="{9AEE02EF-8532-4A18-A04A-650A13E31D85}"/>
    <dgm:cxn modelId="{074E9DC9-123A-4D2B-8E79-B776839516C4}" type="presOf" srcId="{D6F53873-0004-4BA5-928C-486ED4296729}" destId="{56533E87-E9D6-46DA-9AA7-422AEB066B8B}" srcOrd="0" destOrd="1" presId="urn:microsoft.com/office/officeart/2005/8/layout/hList6"/>
    <dgm:cxn modelId="{E5D775CC-2DB6-4B52-A525-1226E4BA462B}" type="presOf" srcId="{1D724FDE-DD3F-4E1F-A426-D6C85E62F9D7}" destId="{BE84440D-2860-4565-AB67-9938F8C342FF}" srcOrd="0" destOrd="2" presId="urn:microsoft.com/office/officeart/2005/8/layout/hList6"/>
    <dgm:cxn modelId="{1B5563D0-7251-4EE8-8C35-33B33F3D5F73}" srcId="{4FDA4C47-F3BF-43DD-A1D2-5E081F4FAD57}" destId="{AD0D6B9E-A1B6-4512-A096-BFB51E4A759E}" srcOrd="0" destOrd="0" parTransId="{064B1E89-D64E-4B80-9C23-05899F4A727C}" sibTransId="{695B3661-F024-46B4-96B4-4948E3C7856D}"/>
    <dgm:cxn modelId="{A1F558D1-4D48-4CA9-9F13-70109AD7205B}" type="presOf" srcId="{314C9911-F25A-48EC-B344-F2C59BAD4188}" destId="{36CBE519-1A22-49FC-8E13-5074C72894F7}" srcOrd="0" destOrd="2" presId="urn:microsoft.com/office/officeart/2005/8/layout/hList6"/>
    <dgm:cxn modelId="{300059D4-E768-4744-9757-D41D2F17845A}" srcId="{884585FA-4BD1-493F-9108-73D779E68120}" destId="{447B1C3E-9DDB-48CA-8CE3-D80777644DFF}" srcOrd="2" destOrd="0" parTransId="{D606B489-7AB3-4EC0-8CEB-9FB0F0847710}" sibTransId="{EBACAD86-8859-42DD-AA76-F1AB11C1B503}"/>
    <dgm:cxn modelId="{8353E4D7-602D-4884-8E94-AAA3CB8DA1FA}" srcId="{884585FA-4BD1-493F-9108-73D779E68120}" destId="{4FDA4C47-F3BF-43DD-A1D2-5E081F4FAD57}" srcOrd="5" destOrd="0" parTransId="{94C00291-94C6-41F3-A8D5-431729A484FA}" sibTransId="{C5ECE6EB-E801-4428-8BA1-B25E3B711A32}"/>
    <dgm:cxn modelId="{52CAE9E7-2093-424E-BC06-BEA98CFD47F8}" srcId="{3FE521FD-91B6-4999-9D5E-891C19E8AFB4}" destId="{8C607DC7-C99C-4DFF-904F-C11A5D1F60CF}" srcOrd="2" destOrd="0" parTransId="{1A662AAA-6488-4E33-98E6-03395827A595}" sibTransId="{256E3B6D-FFBE-4185-AEFB-4A4CB8E56F7D}"/>
    <dgm:cxn modelId="{E4C20FE9-D47E-4F61-BBBE-278F3CAB841D}" srcId="{884585FA-4BD1-493F-9108-73D779E68120}" destId="{067F0620-9AED-4F3B-BE70-BDAFCA22D030}" srcOrd="4" destOrd="0" parTransId="{8E3B48DA-6D9B-419E-86B2-4D800A43351F}" sibTransId="{1F1D6161-32EB-48A9-A16C-1BA3F226D46B}"/>
    <dgm:cxn modelId="{8BADF7F4-36E6-47B2-BA10-4C53C3A1CA9E}" type="presOf" srcId="{3793670D-D6CF-43FD-821D-B7CF3B3B9203}" destId="{BE84440D-2860-4565-AB67-9938F8C342FF}" srcOrd="0" destOrd="4" presId="urn:microsoft.com/office/officeart/2005/8/layout/hList6"/>
    <dgm:cxn modelId="{58A208FD-68DD-4D20-A60F-D2862915060E}" srcId="{884585FA-4BD1-493F-9108-73D779E68120}" destId="{1A06156E-5116-4A26-A493-BEFB150CDF50}" srcOrd="1" destOrd="0" parTransId="{61CD57CD-C4BD-4F4E-B8FB-69DA75260547}" sibTransId="{F65C590B-96F0-4916-B325-8369F13D0733}"/>
    <dgm:cxn modelId="{96DF457B-007E-4BD7-BD82-2637A4EA3C43}" type="presParOf" srcId="{CE4AD76E-3642-4E34-8413-D2D6116CCFA4}" destId="{36CBE519-1A22-49FC-8E13-5074C72894F7}" srcOrd="0" destOrd="0" presId="urn:microsoft.com/office/officeart/2005/8/layout/hList6"/>
    <dgm:cxn modelId="{E0E0942D-D322-440B-BE0C-6112E9EBA61B}" type="presParOf" srcId="{CE4AD76E-3642-4E34-8413-D2D6116CCFA4}" destId="{7260E38F-BAE4-4A01-B29A-19BFB5ECAC59}" srcOrd="1" destOrd="0" presId="urn:microsoft.com/office/officeart/2005/8/layout/hList6"/>
    <dgm:cxn modelId="{24669705-54E9-4C80-8FE1-345661CC3842}" type="presParOf" srcId="{CE4AD76E-3642-4E34-8413-D2D6116CCFA4}" destId="{0A5C5B3D-001D-449F-B7BE-0A9B2C397144}" srcOrd="2" destOrd="0" presId="urn:microsoft.com/office/officeart/2005/8/layout/hList6"/>
    <dgm:cxn modelId="{1AEE44F5-B388-4830-A213-6720CC9579CB}" type="presParOf" srcId="{CE4AD76E-3642-4E34-8413-D2D6116CCFA4}" destId="{E2B5CEA1-FB4E-4067-87AB-513A187DAA18}" srcOrd="3" destOrd="0" presId="urn:microsoft.com/office/officeart/2005/8/layout/hList6"/>
    <dgm:cxn modelId="{CB0A992E-2C85-41C1-AD29-DE52CDA7223E}" type="presParOf" srcId="{CE4AD76E-3642-4E34-8413-D2D6116CCFA4}" destId="{37814A12-65A8-4090-BDE2-86E769A65779}" srcOrd="4" destOrd="0" presId="urn:microsoft.com/office/officeart/2005/8/layout/hList6"/>
    <dgm:cxn modelId="{FE95AAB8-ECF2-47B3-98D0-E78C6C6F9935}" type="presParOf" srcId="{CE4AD76E-3642-4E34-8413-D2D6116CCFA4}" destId="{1B4188FB-8206-407B-9BAA-7DF0A3FEF73C}" srcOrd="5" destOrd="0" presId="urn:microsoft.com/office/officeart/2005/8/layout/hList6"/>
    <dgm:cxn modelId="{4589DB56-BC65-4BCF-AAF6-2533BCFBA235}" type="presParOf" srcId="{CE4AD76E-3642-4E34-8413-D2D6116CCFA4}" destId="{F1257576-1A3E-4865-B45C-7B236C265243}" srcOrd="6" destOrd="0" presId="urn:microsoft.com/office/officeart/2005/8/layout/hList6"/>
    <dgm:cxn modelId="{49668A16-3F91-4099-813F-51FDE82EA4ED}" type="presParOf" srcId="{CE4AD76E-3642-4E34-8413-D2D6116CCFA4}" destId="{9E883862-3957-4A8F-A8D5-BAD7B6E1167B}" srcOrd="7" destOrd="0" presId="urn:microsoft.com/office/officeart/2005/8/layout/hList6"/>
    <dgm:cxn modelId="{74F39EAB-070E-4BEC-8987-986B0681645C}" type="presParOf" srcId="{CE4AD76E-3642-4E34-8413-D2D6116CCFA4}" destId="{56533E87-E9D6-46DA-9AA7-422AEB066B8B}" srcOrd="8" destOrd="0" presId="urn:microsoft.com/office/officeart/2005/8/layout/hList6"/>
    <dgm:cxn modelId="{532708BF-A5A8-4ED0-BEE3-7C24C61308EB}" type="presParOf" srcId="{CE4AD76E-3642-4E34-8413-D2D6116CCFA4}" destId="{AFDBD2C4-9419-4820-B263-F8B5A59CA8FC}" srcOrd="9" destOrd="0" presId="urn:microsoft.com/office/officeart/2005/8/layout/hList6"/>
    <dgm:cxn modelId="{7D3155AB-1EF5-48E5-95E3-21C3330DE56D}" type="presParOf" srcId="{CE4AD76E-3642-4E34-8413-D2D6116CCFA4}" destId="{BE84440D-2860-4565-AB67-9938F8C342FF}"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BE519-1A22-49FC-8E13-5074C72894F7}">
      <dsp:nvSpPr>
        <dsp:cNvPr id="0" name=""/>
        <dsp:cNvSpPr/>
      </dsp:nvSpPr>
      <dsp:spPr>
        <a:xfrm rot="16200000">
          <a:off x="-1438033" y="1442304"/>
          <a:ext cx="4572000" cy="1687390"/>
        </a:xfrm>
        <a:prstGeom prst="flowChartManualOperation">
          <a:avLst/>
        </a:prstGeom>
        <a:solidFill>
          <a:srgbClr val="0F6F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Clinical Research Resources Branch (CRRB)</a:t>
          </a:r>
        </a:p>
        <a:p>
          <a:pPr marL="0" lvl="0" indent="0" algn="l" defTabSz="533400">
            <a:lnSpc>
              <a:spcPct val="90000"/>
            </a:lnSpc>
            <a:spcBef>
              <a:spcPct val="0"/>
            </a:spcBef>
            <a:spcAft>
              <a:spcPct val="35000"/>
            </a:spcAft>
            <a:buNone/>
          </a:pPr>
          <a:r>
            <a:rPr lang="en-US" sz="1200" b="1" kern="1200" dirty="0">
              <a:solidFill>
                <a:srgbClr val="FFFF00"/>
              </a:solidFill>
              <a:latin typeface="Arial" panose="020B0604020202020204" pitchFamily="34" charset="0"/>
              <a:cs typeface="Arial" panose="020B0604020202020204" pitchFamily="34" charset="0"/>
            </a:rPr>
            <a:t>Carole Andres, Chief</a:t>
          </a:r>
          <a:endParaRPr lang="en-US" sz="1200" kern="1200" dirty="0">
            <a:solidFill>
              <a:schemeClr val="bg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Technical Interface to contractors to ensure appropriate delivery of services according to contract requirements</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Review resource requirements for clinical trials, and coordinate access to resources</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Provide resources for clinical research training</a:t>
          </a:r>
        </a:p>
      </dsp:txBody>
      <dsp:txXfrm rot="5400000">
        <a:off x="4272" y="914399"/>
        <a:ext cx="1687390" cy="2743200"/>
      </dsp:txXfrm>
    </dsp:sp>
    <dsp:sp modelId="{0A5C5B3D-001D-449F-B7BE-0A9B2C397144}">
      <dsp:nvSpPr>
        <dsp:cNvPr id="0" name=""/>
        <dsp:cNvSpPr/>
      </dsp:nvSpPr>
      <dsp:spPr>
        <a:xfrm rot="16200000">
          <a:off x="375910" y="1442304"/>
          <a:ext cx="4572000" cy="1687390"/>
        </a:xfrm>
        <a:prstGeom prst="flowChartManualOperation">
          <a:avLst/>
        </a:prstGeom>
        <a:solidFill>
          <a:srgbClr val="0F6F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Protection of Participants, Evaluation, and Policy Branch (ProPEP)</a:t>
          </a:r>
        </a:p>
        <a:p>
          <a:pPr marL="0" lvl="0" indent="0" algn="l" defTabSz="533400">
            <a:lnSpc>
              <a:spcPct val="90000"/>
            </a:lnSpc>
            <a:spcBef>
              <a:spcPct val="0"/>
            </a:spcBef>
            <a:spcAft>
              <a:spcPct val="35000"/>
            </a:spcAft>
            <a:buNone/>
          </a:pPr>
          <a:r>
            <a:rPr lang="en-US" sz="1200" b="1" kern="1200" dirty="0">
              <a:solidFill>
                <a:srgbClr val="FFFF00"/>
              </a:solidFill>
              <a:latin typeface="Arial" panose="020B0604020202020204" pitchFamily="34" charset="0"/>
              <a:cs typeface="Arial" panose="020B0604020202020204" pitchFamily="34" charset="0"/>
            </a:rPr>
            <a:t>Jui Shah, Branch Chief</a:t>
          </a:r>
          <a:endParaRPr lang="en-US" sz="1200" b="1" kern="1200" dirty="0">
            <a:solidFill>
              <a:schemeClr val="bg1"/>
            </a:solidFill>
            <a:latin typeface="Arial" panose="020B0604020202020204" pitchFamily="34" charset="0"/>
            <a:cs typeface="Arial" panose="020B0604020202020204" pitchFamily="34" charset="0"/>
          </a:endParaRPr>
        </a:p>
        <a:p>
          <a:pPr marL="0" lvl="0" indent="0" algn="l" defTabSz="533400">
            <a:lnSpc>
              <a:spcPct val="90000"/>
            </a:lnSpc>
            <a:spcBef>
              <a:spcPct val="0"/>
            </a:spcBef>
            <a:spcAft>
              <a:spcPts val="0"/>
            </a:spcAft>
            <a:buNone/>
          </a:pPr>
          <a:r>
            <a:rPr lang="en-US" sz="1200" b="0" kern="1200" dirty="0">
              <a:solidFill>
                <a:srgbClr val="002060"/>
              </a:solidFill>
              <a:latin typeface="Arial" panose="020B0604020202020204" pitchFamily="34" charset="0"/>
              <a:cs typeface="Arial" panose="020B0604020202020204" pitchFamily="34" charset="0"/>
            </a:rPr>
            <a:t>SME</a:t>
          </a:r>
          <a:r>
            <a:rPr lang="en-US" sz="1200" kern="1200" dirty="0">
              <a:solidFill>
                <a:srgbClr val="002060"/>
              </a:solidFill>
              <a:latin typeface="Arial" panose="020B0604020202020204" pitchFamily="34" charset="0"/>
              <a:cs typeface="Arial" panose="020B0604020202020204" pitchFamily="34" charset="0"/>
            </a:rPr>
            <a:t> on:</a:t>
          </a:r>
          <a:endParaRPr lang="en-US" sz="1200" kern="1200" dirty="0">
            <a:solidFill>
              <a:schemeClr val="bg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ts val="0"/>
            </a:spcAft>
            <a:buFont typeface="Arial" panose="020B0604020202020204" pitchFamily="34" charset="0"/>
            <a:buChar char="•"/>
          </a:pPr>
          <a:r>
            <a:rPr lang="en-US" sz="1200" kern="1200" dirty="0">
              <a:solidFill>
                <a:srgbClr val="002060"/>
              </a:solidFill>
              <a:latin typeface="Arial" panose="020B0604020202020204" pitchFamily="34" charset="0"/>
              <a:cs typeface="Arial" panose="020B0604020202020204" pitchFamily="34" charset="0"/>
            </a:rPr>
            <a:t>Human subject's protections matters </a:t>
          </a:r>
          <a:endParaRPr lang="en-US" sz="1200" b="1" kern="1200" dirty="0">
            <a:solidFill>
              <a:srgbClr val="00206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rgbClr val="002060"/>
              </a:solidFill>
              <a:latin typeface="Arial" panose="020B0604020202020204" pitchFamily="34" charset="0"/>
              <a:cs typeface="Arial" panose="020B0604020202020204" pitchFamily="34" charset="0"/>
            </a:rPr>
            <a:t>IRB/EC Requirements &amp; HSP GCP compliance</a:t>
          </a:r>
          <a:endParaRPr lang="en-US" sz="1200" b="1" kern="1200" dirty="0">
            <a:solidFill>
              <a:srgbClr val="00206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rgbClr val="002060"/>
              </a:solidFill>
              <a:latin typeface="Arial" panose="020B0604020202020204" pitchFamily="34" charset="0"/>
              <a:cs typeface="Arial" panose="020B0604020202020204" pitchFamily="34" charset="0"/>
            </a:rPr>
            <a:t>Develops and maintains DAIDS policy documents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rgbClr val="002060"/>
              </a:solidFill>
              <a:latin typeface="Arial" panose="020B0604020202020204" pitchFamily="34" charset="0"/>
              <a:cs typeface="Arial" panose="020B0604020202020204" pitchFamily="34" charset="0"/>
            </a:rPr>
            <a:t>OHRP liaison</a:t>
          </a:r>
        </a:p>
      </dsp:txBody>
      <dsp:txXfrm rot="5400000">
        <a:off x="1818215" y="914399"/>
        <a:ext cx="1687390" cy="2743200"/>
      </dsp:txXfrm>
    </dsp:sp>
    <dsp:sp modelId="{37814A12-65A8-4090-BDE2-86E769A65779}">
      <dsp:nvSpPr>
        <dsp:cNvPr id="0" name=""/>
        <dsp:cNvSpPr/>
      </dsp:nvSpPr>
      <dsp:spPr>
        <a:xfrm rot="16200000">
          <a:off x="2189855" y="1442304"/>
          <a:ext cx="4572000" cy="1687390"/>
        </a:xfrm>
        <a:prstGeom prst="flowChartManualOperation">
          <a:avLst/>
        </a:prstGeom>
        <a:solidFill>
          <a:srgbClr val="0F6F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Clinical Trials Agreement Team (CTAT)</a:t>
          </a:r>
        </a:p>
        <a:p>
          <a:pPr marL="0" lvl="0" indent="0" algn="l" defTabSz="533400">
            <a:lnSpc>
              <a:spcPct val="90000"/>
            </a:lnSpc>
            <a:spcBef>
              <a:spcPct val="0"/>
            </a:spcBef>
            <a:spcAft>
              <a:spcPct val="35000"/>
            </a:spcAft>
            <a:buNone/>
          </a:pPr>
          <a:r>
            <a:rPr lang="en-US" sz="1200" b="1" kern="1200" dirty="0">
              <a:solidFill>
                <a:srgbClr val="FFFF00"/>
              </a:solidFill>
              <a:latin typeface="Arial" panose="020B0604020202020204" pitchFamily="34" charset="0"/>
              <a:cs typeface="Arial" panose="020B0604020202020204" pitchFamily="34" charset="0"/>
            </a:rPr>
            <a:t>Jonathan Green, CTA Team Leader</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solidFill>
                <a:srgbClr val="002060"/>
              </a:solidFill>
              <a:latin typeface="Arial" panose="020B0604020202020204" pitchFamily="34" charset="0"/>
              <a:cs typeface="Arial" panose="020B0604020202020204" pitchFamily="34" charset="0"/>
            </a:rPr>
            <a:t>CTAs and other agreements</a:t>
          </a:r>
          <a:endParaRPr lang="en-US" sz="1200" b="1" kern="1200" dirty="0">
            <a:solidFill>
              <a:srgbClr val="002060"/>
            </a:solidFill>
            <a:latin typeface="Arial" panose="020B0604020202020204" pitchFamily="34" charset="0"/>
            <a:cs typeface="Arial" panose="020B0604020202020204" pitchFamily="34" charset="0"/>
          </a:endParaRPr>
        </a:p>
      </dsp:txBody>
      <dsp:txXfrm rot="5400000">
        <a:off x="3632160" y="914399"/>
        <a:ext cx="1687390" cy="2743200"/>
      </dsp:txXfrm>
    </dsp:sp>
    <dsp:sp modelId="{F1257576-1A3E-4865-B45C-7B236C265243}">
      <dsp:nvSpPr>
        <dsp:cNvPr id="0" name=""/>
        <dsp:cNvSpPr/>
      </dsp:nvSpPr>
      <dsp:spPr>
        <a:xfrm rot="16200000">
          <a:off x="4003799" y="1442304"/>
          <a:ext cx="4572000" cy="1687390"/>
        </a:xfrm>
        <a:prstGeom prst="flowChartManualOperation">
          <a:avLst/>
        </a:prstGeom>
        <a:solidFill>
          <a:srgbClr val="0F6F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Safety and Pharmacovigilance Team (SPT)</a:t>
          </a:r>
        </a:p>
        <a:p>
          <a:pPr marL="0" lvl="0" indent="0" algn="l" defTabSz="533400">
            <a:lnSpc>
              <a:spcPct val="90000"/>
            </a:lnSpc>
            <a:spcBef>
              <a:spcPct val="0"/>
            </a:spcBef>
            <a:spcAft>
              <a:spcPct val="35000"/>
            </a:spcAft>
            <a:buNone/>
          </a:pPr>
          <a:r>
            <a:rPr lang="en-US" sz="1200" b="1" kern="1200" dirty="0">
              <a:solidFill>
                <a:srgbClr val="FFFF00"/>
              </a:solidFill>
              <a:latin typeface="Arial" panose="020B0604020202020204" pitchFamily="34" charset="0"/>
              <a:cs typeface="Arial" panose="020B0604020202020204" pitchFamily="34" charset="0"/>
            </a:rPr>
            <a:t>Sindhu Gopalan, Safety Team Leader</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solidFill>
                <a:srgbClr val="002060"/>
              </a:solidFill>
              <a:latin typeface="Arial" panose="020B0604020202020204" pitchFamily="34" charset="0"/>
              <a:cs typeface="Arial" panose="020B0604020202020204" pitchFamily="34" charset="0"/>
            </a:rPr>
            <a:t>Safety reporting</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solidFill>
                <a:srgbClr val="002060"/>
              </a:solidFill>
              <a:latin typeface="Arial" panose="020B0604020202020204" pitchFamily="34" charset="0"/>
              <a:cs typeface="Arial" panose="020B0604020202020204" pitchFamily="34" charset="0"/>
            </a:rPr>
            <a:t>Safety distributions</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solidFill>
                <a:srgbClr val="002060"/>
              </a:solidFill>
              <a:latin typeface="Arial" panose="020B0604020202020204" pitchFamily="34" charset="0"/>
              <a:cs typeface="Arial" panose="020B0604020202020204" pitchFamily="34" charset="0"/>
            </a:rPr>
            <a:t>Safety data reconciliation</a:t>
          </a:r>
        </a:p>
      </dsp:txBody>
      <dsp:txXfrm rot="5400000">
        <a:off x="5446104" y="914399"/>
        <a:ext cx="1687390" cy="2743200"/>
      </dsp:txXfrm>
    </dsp:sp>
    <dsp:sp modelId="{56533E87-E9D6-46DA-9AA7-422AEB066B8B}">
      <dsp:nvSpPr>
        <dsp:cNvPr id="0" name=""/>
        <dsp:cNvSpPr/>
      </dsp:nvSpPr>
      <dsp:spPr>
        <a:xfrm rot="16200000">
          <a:off x="5817744" y="1442304"/>
          <a:ext cx="4572000" cy="1687390"/>
        </a:xfrm>
        <a:prstGeom prst="flowChartManualOperation">
          <a:avLst/>
        </a:prstGeom>
        <a:solidFill>
          <a:srgbClr val="0F6F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Clinical Data Management (CDM) </a:t>
          </a:r>
        </a:p>
        <a:p>
          <a:pPr marL="0" lvl="0" indent="0" algn="l" defTabSz="533400">
            <a:lnSpc>
              <a:spcPct val="90000"/>
            </a:lnSpc>
            <a:spcBef>
              <a:spcPct val="0"/>
            </a:spcBef>
            <a:spcAft>
              <a:spcPct val="35000"/>
            </a:spcAft>
            <a:buNone/>
          </a:pPr>
          <a:r>
            <a:rPr lang="en-US" sz="1200" b="1" kern="1200" dirty="0">
              <a:solidFill>
                <a:srgbClr val="FFFF00"/>
              </a:solidFill>
              <a:latin typeface="Arial" panose="020B0604020202020204" pitchFamily="34" charset="0"/>
              <a:cs typeface="Arial" panose="020B0604020202020204" pitchFamily="34" charset="0"/>
            </a:rPr>
            <a:t>Dhawala Kovuri* Senior CDM Advisor</a:t>
          </a:r>
        </a:p>
        <a:p>
          <a:pPr marL="0" lvl="0" indent="0" algn="l" defTabSz="533400">
            <a:lnSpc>
              <a:spcPct val="90000"/>
            </a:lnSpc>
            <a:spcBef>
              <a:spcPct val="0"/>
            </a:spcBef>
            <a:spcAft>
              <a:spcPct val="35000"/>
            </a:spcAft>
            <a:buNone/>
          </a:pPr>
          <a:r>
            <a:rPr lang="en-US" sz="1200" kern="1200" dirty="0">
              <a:solidFill>
                <a:srgbClr val="002060"/>
              </a:solidFill>
              <a:latin typeface="Arial" panose="020B0604020202020204" pitchFamily="34" charset="0"/>
              <a:cs typeface="Arial" panose="020B0604020202020204" pitchFamily="34" charset="0"/>
            </a:rPr>
            <a:t>Oversee CDM activities at the data management centers (DMCs) </a:t>
          </a:r>
          <a:endParaRPr lang="en-US" sz="1200" b="1" kern="1200" dirty="0">
            <a:solidFill>
              <a:schemeClr val="bg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Collaborates with DMCs to improve clinical data management (CDM) process efficiency, effectiveness, and quality</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CDM Liaison for DAIDS and DMCs  </a:t>
          </a:r>
        </a:p>
      </dsp:txBody>
      <dsp:txXfrm rot="5400000">
        <a:off x="7260049" y="914399"/>
        <a:ext cx="1687390" cy="2743200"/>
      </dsp:txXfrm>
    </dsp:sp>
    <dsp:sp modelId="{BE84440D-2860-4565-AB67-9938F8C342FF}">
      <dsp:nvSpPr>
        <dsp:cNvPr id="0" name=""/>
        <dsp:cNvSpPr/>
      </dsp:nvSpPr>
      <dsp:spPr>
        <a:xfrm rot="16200000">
          <a:off x="7631688" y="1442304"/>
          <a:ext cx="4572000" cy="1687390"/>
        </a:xfrm>
        <a:prstGeom prst="flowChartManualOperation">
          <a:avLst/>
        </a:prstGeom>
        <a:solidFill>
          <a:srgbClr val="0F6F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Regulatory Affairs Branch (RAB)</a:t>
          </a:r>
        </a:p>
        <a:p>
          <a:pPr marL="0" lvl="0" indent="0" algn="l" defTabSz="533400">
            <a:lnSpc>
              <a:spcPct val="90000"/>
            </a:lnSpc>
            <a:spcBef>
              <a:spcPct val="0"/>
            </a:spcBef>
            <a:spcAft>
              <a:spcPct val="35000"/>
            </a:spcAft>
            <a:buNone/>
          </a:pPr>
          <a:r>
            <a:rPr lang="en-US" sz="1200" b="1" kern="1200" dirty="0">
              <a:solidFill>
                <a:srgbClr val="FFFF00"/>
              </a:solidFill>
              <a:latin typeface="Arial" panose="020B0604020202020204" pitchFamily="34" charset="0"/>
              <a:cs typeface="Arial" panose="020B0604020202020204" pitchFamily="34" charset="0"/>
            </a:rPr>
            <a:t>Mary Anne Luzar, Chief</a:t>
          </a:r>
          <a:endParaRPr lang="en-US" sz="1200" kern="1200" dirty="0">
            <a:solidFill>
              <a:schemeClr val="bg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Regulatory affairs oversight, management, guidance, and surveillance</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RAB members sign the Form FDA 1571 for DAIDS INDs.</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Liaison with Health Authorities</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panose="020B0604020202020204" pitchFamily="34" charset="0"/>
              <a:cs typeface="Arial" panose="020B0604020202020204" pitchFamily="34" charset="0"/>
            </a:rPr>
            <a:t>Protocol Registration Team (PRT) management</a:t>
          </a:r>
        </a:p>
      </dsp:txBody>
      <dsp:txXfrm rot="5400000">
        <a:off x="9073993" y="914399"/>
        <a:ext cx="1687390" cy="27432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3037840" cy="462202"/>
          </a:xfrm>
          <a:prstGeom prst="rect">
            <a:avLst/>
          </a:prstGeom>
          <a:noFill/>
          <a:ln w="9525">
            <a:noFill/>
            <a:miter lim="800000"/>
            <a:headEnd/>
            <a:tailEnd/>
          </a:ln>
          <a:effectLst/>
        </p:spPr>
        <p:txBody>
          <a:bodyPr vert="horz" wrap="square" lIns="92476" tIns="46240" rIns="92476" bIns="46240" numCol="1" anchor="t" anchorCtr="0" compatLnSpc="1">
            <a:prstTxWarp prst="textNoShape">
              <a:avLst/>
            </a:prstTxWarp>
          </a:bodyPr>
          <a:lstStyle>
            <a:lvl1pPr algn="l">
              <a:defRPr sz="1300" dirty="0">
                <a:cs typeface="+mn-cs"/>
              </a:defRPr>
            </a:lvl1pPr>
          </a:lstStyle>
          <a:p>
            <a:pPr>
              <a:defRPr/>
            </a:pPr>
            <a:endParaRPr lang="en-US" dirty="0"/>
          </a:p>
        </p:txBody>
      </p:sp>
      <p:sp>
        <p:nvSpPr>
          <p:cNvPr id="50179" name="Rectangle 3"/>
          <p:cNvSpPr>
            <a:spLocks noGrp="1" noChangeArrowheads="1"/>
          </p:cNvSpPr>
          <p:nvPr>
            <p:ph type="dt" sz="quarter" idx="1"/>
          </p:nvPr>
        </p:nvSpPr>
        <p:spPr bwMode="auto">
          <a:xfrm>
            <a:off x="3972560" y="1"/>
            <a:ext cx="3037840" cy="462202"/>
          </a:xfrm>
          <a:prstGeom prst="rect">
            <a:avLst/>
          </a:prstGeom>
          <a:noFill/>
          <a:ln w="9525">
            <a:noFill/>
            <a:miter lim="800000"/>
            <a:headEnd/>
            <a:tailEnd/>
          </a:ln>
          <a:effectLst/>
        </p:spPr>
        <p:txBody>
          <a:bodyPr vert="horz" wrap="square" lIns="92476" tIns="46240" rIns="92476" bIns="46240" numCol="1" anchor="t" anchorCtr="0" compatLnSpc="1">
            <a:prstTxWarp prst="textNoShape">
              <a:avLst/>
            </a:prstTxWarp>
          </a:bodyPr>
          <a:lstStyle>
            <a:lvl1pPr algn="r">
              <a:defRPr sz="1300" dirty="0">
                <a:cs typeface="+mn-cs"/>
              </a:defRPr>
            </a:lvl1pPr>
          </a:lstStyle>
          <a:p>
            <a:pPr>
              <a:defRPr/>
            </a:pPr>
            <a:endParaRPr lang="en-US" dirty="0"/>
          </a:p>
        </p:txBody>
      </p:sp>
      <p:sp>
        <p:nvSpPr>
          <p:cNvPr id="50180" name="Rectangle 4"/>
          <p:cNvSpPr>
            <a:spLocks noGrp="1" noChangeArrowheads="1"/>
          </p:cNvSpPr>
          <p:nvPr>
            <p:ph type="ftr" sz="quarter" idx="2"/>
          </p:nvPr>
        </p:nvSpPr>
        <p:spPr bwMode="auto">
          <a:xfrm>
            <a:off x="0" y="8773873"/>
            <a:ext cx="3037840" cy="462202"/>
          </a:xfrm>
          <a:prstGeom prst="rect">
            <a:avLst/>
          </a:prstGeom>
          <a:noFill/>
          <a:ln w="9525">
            <a:noFill/>
            <a:miter lim="800000"/>
            <a:headEnd/>
            <a:tailEnd/>
          </a:ln>
          <a:effectLst/>
        </p:spPr>
        <p:txBody>
          <a:bodyPr vert="horz" wrap="square" lIns="92476" tIns="46240" rIns="92476" bIns="46240" numCol="1" anchor="b" anchorCtr="0" compatLnSpc="1">
            <a:prstTxWarp prst="textNoShape">
              <a:avLst/>
            </a:prstTxWarp>
          </a:bodyPr>
          <a:lstStyle>
            <a:lvl1pPr algn="l">
              <a:defRPr sz="1300" dirty="0">
                <a:cs typeface="+mn-cs"/>
              </a:defRPr>
            </a:lvl1pPr>
          </a:lstStyle>
          <a:p>
            <a:pPr>
              <a:defRPr/>
            </a:pPr>
            <a:endParaRPr lang="en-US" dirty="0"/>
          </a:p>
        </p:txBody>
      </p:sp>
      <p:sp>
        <p:nvSpPr>
          <p:cNvPr id="50181" name="Rectangle 5"/>
          <p:cNvSpPr>
            <a:spLocks noGrp="1" noChangeArrowheads="1"/>
          </p:cNvSpPr>
          <p:nvPr>
            <p:ph type="sldNum" sz="quarter" idx="3"/>
          </p:nvPr>
        </p:nvSpPr>
        <p:spPr bwMode="auto">
          <a:xfrm>
            <a:off x="3972560" y="8773873"/>
            <a:ext cx="3037840" cy="462202"/>
          </a:xfrm>
          <a:prstGeom prst="rect">
            <a:avLst/>
          </a:prstGeom>
          <a:noFill/>
          <a:ln w="9525">
            <a:noFill/>
            <a:miter lim="800000"/>
            <a:headEnd/>
            <a:tailEnd/>
          </a:ln>
          <a:effectLst/>
        </p:spPr>
        <p:txBody>
          <a:bodyPr vert="horz" wrap="square" lIns="92476" tIns="46240" rIns="92476" bIns="46240" numCol="1" anchor="b" anchorCtr="0" compatLnSpc="1">
            <a:prstTxWarp prst="textNoShape">
              <a:avLst/>
            </a:prstTxWarp>
          </a:bodyPr>
          <a:lstStyle>
            <a:lvl1pPr algn="r">
              <a:defRPr sz="1300">
                <a:cs typeface="+mn-cs"/>
              </a:defRPr>
            </a:lvl1pPr>
          </a:lstStyle>
          <a:p>
            <a:pPr>
              <a:defRPr/>
            </a:pPr>
            <a:fld id="{D88F9D28-6F19-438A-BB08-7EA5E66D9A3A}" type="slidenum">
              <a:rPr lang="en-US"/>
              <a:pPr>
                <a:defRPr/>
              </a:pPr>
              <a:t>‹#›</a:t>
            </a:fld>
            <a:endParaRPr lang="en-US" dirty="0"/>
          </a:p>
        </p:txBody>
      </p:sp>
    </p:spTree>
    <p:extLst>
      <p:ext uri="{BB962C8B-B14F-4D97-AF65-F5344CB8AC3E}">
        <p14:creationId xmlns:p14="http://schemas.microsoft.com/office/powerpoint/2010/main" val="1170992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3055691" cy="454234"/>
          </a:xfrm>
          <a:prstGeom prst="rect">
            <a:avLst/>
          </a:prstGeom>
          <a:noFill/>
          <a:ln w="9525">
            <a:noFill/>
            <a:miter lim="800000"/>
            <a:headEnd/>
            <a:tailEnd/>
          </a:ln>
          <a:effectLst/>
        </p:spPr>
        <p:txBody>
          <a:bodyPr vert="horz" wrap="square" lIns="90941" tIns="45471" rIns="90941" bIns="45471" numCol="1" anchor="t" anchorCtr="0" compatLnSpc="1">
            <a:prstTxWarp prst="textNoShape">
              <a:avLst/>
            </a:prstTxWarp>
          </a:bodyPr>
          <a:lstStyle>
            <a:lvl1pPr algn="l" defTabSz="905826">
              <a:defRPr sz="1300" dirty="0">
                <a:cs typeface="+mn-cs"/>
              </a:defRPr>
            </a:lvl1pPr>
          </a:lstStyle>
          <a:p>
            <a:pPr>
              <a:defRPr/>
            </a:pPr>
            <a:endParaRPr lang="en-US" dirty="0"/>
          </a:p>
        </p:txBody>
      </p:sp>
      <p:sp>
        <p:nvSpPr>
          <p:cNvPr id="67587" name="Rectangle 3"/>
          <p:cNvSpPr>
            <a:spLocks noGrp="1" noChangeArrowheads="1"/>
          </p:cNvSpPr>
          <p:nvPr>
            <p:ph type="dt" idx="1"/>
          </p:nvPr>
        </p:nvSpPr>
        <p:spPr bwMode="auto">
          <a:xfrm>
            <a:off x="3972560" y="0"/>
            <a:ext cx="3057313" cy="454234"/>
          </a:xfrm>
          <a:prstGeom prst="rect">
            <a:avLst/>
          </a:prstGeom>
          <a:noFill/>
          <a:ln w="9525">
            <a:noFill/>
            <a:miter lim="800000"/>
            <a:headEnd/>
            <a:tailEnd/>
          </a:ln>
          <a:effectLst/>
        </p:spPr>
        <p:txBody>
          <a:bodyPr vert="horz" wrap="square" lIns="90941" tIns="45471" rIns="90941" bIns="45471" numCol="1" anchor="t" anchorCtr="0" compatLnSpc="1">
            <a:prstTxWarp prst="textNoShape">
              <a:avLst/>
            </a:prstTxWarp>
          </a:bodyPr>
          <a:lstStyle>
            <a:lvl1pPr algn="r" defTabSz="905826">
              <a:defRPr sz="1300" dirty="0">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379413" y="684213"/>
            <a:ext cx="6197600" cy="348615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916871" y="4397297"/>
            <a:ext cx="5196134" cy="4169382"/>
          </a:xfrm>
          <a:prstGeom prst="rect">
            <a:avLst/>
          </a:prstGeom>
          <a:noFill/>
          <a:ln w="9525">
            <a:noFill/>
            <a:miter lim="800000"/>
            <a:headEnd/>
            <a:tailEnd/>
          </a:ln>
          <a:effectLst/>
        </p:spPr>
        <p:txBody>
          <a:bodyPr vert="horz" wrap="square" lIns="90941" tIns="45471" rIns="90941" bIns="454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1" y="8794592"/>
            <a:ext cx="3055691" cy="455827"/>
          </a:xfrm>
          <a:prstGeom prst="rect">
            <a:avLst/>
          </a:prstGeom>
          <a:noFill/>
          <a:ln w="9525">
            <a:noFill/>
            <a:miter lim="800000"/>
            <a:headEnd/>
            <a:tailEnd/>
          </a:ln>
          <a:effectLst/>
        </p:spPr>
        <p:txBody>
          <a:bodyPr vert="horz" wrap="square" lIns="90941" tIns="45471" rIns="90941" bIns="45471" numCol="1" anchor="b" anchorCtr="0" compatLnSpc="1">
            <a:prstTxWarp prst="textNoShape">
              <a:avLst/>
            </a:prstTxWarp>
          </a:bodyPr>
          <a:lstStyle>
            <a:lvl1pPr algn="l" defTabSz="905826">
              <a:defRPr sz="1300" dirty="0">
                <a:cs typeface="+mn-cs"/>
              </a:defRPr>
            </a:lvl1pPr>
          </a:lstStyle>
          <a:p>
            <a:pPr>
              <a:defRPr/>
            </a:pPr>
            <a:endParaRPr lang="en-US" dirty="0"/>
          </a:p>
        </p:txBody>
      </p:sp>
      <p:sp>
        <p:nvSpPr>
          <p:cNvPr id="67591" name="Rectangle 7"/>
          <p:cNvSpPr>
            <a:spLocks noGrp="1" noChangeArrowheads="1"/>
          </p:cNvSpPr>
          <p:nvPr>
            <p:ph type="sldNum" sz="quarter" idx="5"/>
          </p:nvPr>
        </p:nvSpPr>
        <p:spPr bwMode="auto">
          <a:xfrm>
            <a:off x="3972560" y="8794592"/>
            <a:ext cx="3057313" cy="455827"/>
          </a:xfrm>
          <a:prstGeom prst="rect">
            <a:avLst/>
          </a:prstGeom>
          <a:noFill/>
          <a:ln w="9525">
            <a:noFill/>
            <a:miter lim="800000"/>
            <a:headEnd/>
            <a:tailEnd/>
          </a:ln>
          <a:effectLst/>
        </p:spPr>
        <p:txBody>
          <a:bodyPr vert="horz" wrap="square" lIns="90941" tIns="45471" rIns="90941" bIns="45471" numCol="1" anchor="b" anchorCtr="0" compatLnSpc="1">
            <a:prstTxWarp prst="textNoShape">
              <a:avLst/>
            </a:prstTxWarp>
          </a:bodyPr>
          <a:lstStyle>
            <a:lvl1pPr algn="r" defTabSz="905826">
              <a:defRPr sz="1300">
                <a:cs typeface="+mn-cs"/>
              </a:defRPr>
            </a:lvl1pPr>
          </a:lstStyle>
          <a:p>
            <a:pPr>
              <a:defRPr/>
            </a:pPr>
            <a:fld id="{9FC13194-8E3A-4071-BB6B-C08251BAF850}" type="slidenum">
              <a:rPr lang="en-US"/>
              <a:pPr>
                <a:defRPr/>
              </a:pPr>
              <a:t>‹#›</a:t>
            </a:fld>
            <a:endParaRPr lang="en-US" dirty="0"/>
          </a:p>
        </p:txBody>
      </p:sp>
    </p:spTree>
    <p:extLst>
      <p:ext uri="{BB962C8B-B14F-4D97-AF65-F5344CB8AC3E}">
        <p14:creationId xmlns:p14="http://schemas.microsoft.com/office/powerpoint/2010/main" val="2163626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F4B62-A516-4E4D-BA3D-F20CC2D090A4}" type="slidenum">
              <a:rPr lang="en-US" smtClean="0"/>
              <a:t>2</a:t>
            </a:fld>
            <a:endParaRPr lang="en-US"/>
          </a:p>
        </p:txBody>
      </p:sp>
    </p:spTree>
    <p:extLst>
      <p:ext uri="{BB962C8B-B14F-4D97-AF65-F5344CB8AC3E}">
        <p14:creationId xmlns:p14="http://schemas.microsoft.com/office/powerpoint/2010/main" val="117445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20</a:t>
            </a:fld>
            <a:endParaRPr lang="en-US" dirty="0"/>
          </a:p>
        </p:txBody>
      </p:sp>
    </p:spTree>
    <p:extLst>
      <p:ext uri="{BB962C8B-B14F-4D97-AF65-F5344CB8AC3E}">
        <p14:creationId xmlns:p14="http://schemas.microsoft.com/office/powerpoint/2010/main" val="206134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21</a:t>
            </a:fld>
            <a:endParaRPr lang="en-US" dirty="0"/>
          </a:p>
        </p:txBody>
      </p:sp>
    </p:spTree>
    <p:extLst>
      <p:ext uri="{BB962C8B-B14F-4D97-AF65-F5344CB8AC3E}">
        <p14:creationId xmlns:p14="http://schemas.microsoft.com/office/powerpoint/2010/main" val="203584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22</a:t>
            </a:fld>
            <a:endParaRPr lang="en-US" dirty="0"/>
          </a:p>
        </p:txBody>
      </p:sp>
    </p:spTree>
    <p:extLst>
      <p:ext uri="{BB962C8B-B14F-4D97-AF65-F5344CB8AC3E}">
        <p14:creationId xmlns:p14="http://schemas.microsoft.com/office/powerpoint/2010/main" val="91210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23</a:t>
            </a:fld>
            <a:endParaRPr lang="en-US" dirty="0"/>
          </a:p>
        </p:txBody>
      </p:sp>
    </p:spTree>
    <p:extLst>
      <p:ext uri="{BB962C8B-B14F-4D97-AF65-F5344CB8AC3E}">
        <p14:creationId xmlns:p14="http://schemas.microsoft.com/office/powerpoint/2010/main" val="213649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27</a:t>
            </a:fld>
            <a:endParaRPr lang="en-US" dirty="0"/>
          </a:p>
        </p:txBody>
      </p:sp>
    </p:spTree>
    <p:extLst>
      <p:ext uri="{BB962C8B-B14F-4D97-AF65-F5344CB8AC3E}">
        <p14:creationId xmlns:p14="http://schemas.microsoft.com/office/powerpoint/2010/main" val="12821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47</a:t>
            </a:fld>
            <a:endParaRPr lang="en-US" dirty="0"/>
          </a:p>
        </p:txBody>
      </p:sp>
    </p:spTree>
    <p:extLst>
      <p:ext uri="{BB962C8B-B14F-4D97-AF65-F5344CB8AC3E}">
        <p14:creationId xmlns:p14="http://schemas.microsoft.com/office/powerpoint/2010/main" val="105689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48</a:t>
            </a:fld>
            <a:endParaRPr lang="en-US" dirty="0"/>
          </a:p>
        </p:txBody>
      </p:sp>
    </p:spTree>
    <p:extLst>
      <p:ext uri="{BB962C8B-B14F-4D97-AF65-F5344CB8AC3E}">
        <p14:creationId xmlns:p14="http://schemas.microsoft.com/office/powerpoint/2010/main" val="278351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49</a:t>
            </a:fld>
            <a:endParaRPr lang="en-US" dirty="0"/>
          </a:p>
        </p:txBody>
      </p:sp>
    </p:spTree>
    <p:extLst>
      <p:ext uri="{BB962C8B-B14F-4D97-AF65-F5344CB8AC3E}">
        <p14:creationId xmlns:p14="http://schemas.microsoft.com/office/powerpoint/2010/main" val="333430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50</a:t>
            </a:fld>
            <a:endParaRPr lang="en-US" dirty="0"/>
          </a:p>
        </p:txBody>
      </p:sp>
    </p:spTree>
    <p:extLst>
      <p:ext uri="{BB962C8B-B14F-4D97-AF65-F5344CB8AC3E}">
        <p14:creationId xmlns:p14="http://schemas.microsoft.com/office/powerpoint/2010/main" val="525235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51</a:t>
            </a:fld>
            <a:endParaRPr lang="en-US" dirty="0"/>
          </a:p>
        </p:txBody>
      </p:sp>
    </p:spTree>
    <p:extLst>
      <p:ext uri="{BB962C8B-B14F-4D97-AF65-F5344CB8AC3E}">
        <p14:creationId xmlns:p14="http://schemas.microsoft.com/office/powerpoint/2010/main" val="275696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3</a:t>
            </a:fld>
            <a:endParaRPr lang="en-US" dirty="0"/>
          </a:p>
        </p:txBody>
      </p:sp>
    </p:spTree>
    <p:extLst>
      <p:ext uri="{BB962C8B-B14F-4D97-AF65-F5344CB8AC3E}">
        <p14:creationId xmlns:p14="http://schemas.microsoft.com/office/powerpoint/2010/main" val="353852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52</a:t>
            </a:fld>
            <a:endParaRPr lang="en-US" dirty="0"/>
          </a:p>
        </p:txBody>
      </p:sp>
    </p:spTree>
    <p:extLst>
      <p:ext uri="{BB962C8B-B14F-4D97-AF65-F5344CB8AC3E}">
        <p14:creationId xmlns:p14="http://schemas.microsoft.com/office/powerpoint/2010/main" val="2911533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53</a:t>
            </a:fld>
            <a:endParaRPr lang="en-US" dirty="0"/>
          </a:p>
        </p:txBody>
      </p:sp>
    </p:spTree>
    <p:extLst>
      <p:ext uri="{BB962C8B-B14F-4D97-AF65-F5344CB8AC3E}">
        <p14:creationId xmlns:p14="http://schemas.microsoft.com/office/powerpoint/2010/main" val="106832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54</a:t>
            </a:fld>
            <a:endParaRPr lang="en-US" dirty="0"/>
          </a:p>
        </p:txBody>
      </p:sp>
    </p:spTree>
    <p:extLst>
      <p:ext uri="{BB962C8B-B14F-4D97-AF65-F5344CB8AC3E}">
        <p14:creationId xmlns:p14="http://schemas.microsoft.com/office/powerpoint/2010/main" val="61823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55</a:t>
            </a:fld>
            <a:endParaRPr lang="en-US" dirty="0"/>
          </a:p>
        </p:txBody>
      </p:sp>
    </p:spTree>
    <p:extLst>
      <p:ext uri="{BB962C8B-B14F-4D97-AF65-F5344CB8AC3E}">
        <p14:creationId xmlns:p14="http://schemas.microsoft.com/office/powerpoint/2010/main" val="311956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56</a:t>
            </a:fld>
            <a:endParaRPr lang="en-US" dirty="0"/>
          </a:p>
        </p:txBody>
      </p:sp>
    </p:spTree>
    <p:extLst>
      <p:ext uri="{BB962C8B-B14F-4D97-AF65-F5344CB8AC3E}">
        <p14:creationId xmlns:p14="http://schemas.microsoft.com/office/powerpoint/2010/main" val="918824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57</a:t>
            </a:fld>
            <a:endParaRPr lang="en-US" dirty="0"/>
          </a:p>
        </p:txBody>
      </p:sp>
    </p:spTree>
    <p:extLst>
      <p:ext uri="{BB962C8B-B14F-4D97-AF65-F5344CB8AC3E}">
        <p14:creationId xmlns:p14="http://schemas.microsoft.com/office/powerpoint/2010/main" val="3334660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58</a:t>
            </a:fld>
            <a:endParaRPr lang="en-US" dirty="0"/>
          </a:p>
        </p:txBody>
      </p:sp>
    </p:spTree>
    <p:extLst>
      <p:ext uri="{BB962C8B-B14F-4D97-AF65-F5344CB8AC3E}">
        <p14:creationId xmlns:p14="http://schemas.microsoft.com/office/powerpoint/2010/main" val="189987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59</a:t>
            </a:fld>
            <a:endParaRPr lang="en-US" dirty="0"/>
          </a:p>
        </p:txBody>
      </p:sp>
    </p:spTree>
    <p:extLst>
      <p:ext uri="{BB962C8B-B14F-4D97-AF65-F5344CB8AC3E}">
        <p14:creationId xmlns:p14="http://schemas.microsoft.com/office/powerpoint/2010/main" val="710441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60</a:t>
            </a:fld>
            <a:endParaRPr lang="en-US" dirty="0"/>
          </a:p>
        </p:txBody>
      </p:sp>
    </p:spTree>
    <p:extLst>
      <p:ext uri="{BB962C8B-B14F-4D97-AF65-F5344CB8AC3E}">
        <p14:creationId xmlns:p14="http://schemas.microsoft.com/office/powerpoint/2010/main" val="1012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61</a:t>
            </a:fld>
            <a:endParaRPr lang="en-US" dirty="0"/>
          </a:p>
        </p:txBody>
      </p:sp>
    </p:spTree>
    <p:extLst>
      <p:ext uri="{BB962C8B-B14F-4D97-AF65-F5344CB8AC3E}">
        <p14:creationId xmlns:p14="http://schemas.microsoft.com/office/powerpoint/2010/main" val="31529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F4B62-A516-4E4D-BA3D-F20CC2D090A4}" type="slidenum">
              <a:rPr lang="en-US" smtClean="0"/>
              <a:t>4</a:t>
            </a:fld>
            <a:endParaRPr lang="en-US"/>
          </a:p>
        </p:txBody>
      </p:sp>
    </p:spTree>
    <p:extLst>
      <p:ext uri="{BB962C8B-B14F-4D97-AF65-F5344CB8AC3E}">
        <p14:creationId xmlns:p14="http://schemas.microsoft.com/office/powerpoint/2010/main" val="884939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62</a:t>
            </a:fld>
            <a:endParaRPr lang="en-US" dirty="0"/>
          </a:p>
        </p:txBody>
      </p:sp>
    </p:spTree>
    <p:extLst>
      <p:ext uri="{BB962C8B-B14F-4D97-AF65-F5344CB8AC3E}">
        <p14:creationId xmlns:p14="http://schemas.microsoft.com/office/powerpoint/2010/main" val="703662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63</a:t>
            </a:fld>
            <a:endParaRPr lang="en-US" dirty="0"/>
          </a:p>
        </p:txBody>
      </p:sp>
    </p:spTree>
    <p:extLst>
      <p:ext uri="{BB962C8B-B14F-4D97-AF65-F5344CB8AC3E}">
        <p14:creationId xmlns:p14="http://schemas.microsoft.com/office/powerpoint/2010/main" val="1830019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64</a:t>
            </a:fld>
            <a:endParaRPr lang="en-US" dirty="0"/>
          </a:p>
        </p:txBody>
      </p:sp>
    </p:spTree>
    <p:extLst>
      <p:ext uri="{BB962C8B-B14F-4D97-AF65-F5344CB8AC3E}">
        <p14:creationId xmlns:p14="http://schemas.microsoft.com/office/powerpoint/2010/main" val="4215651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65</a:t>
            </a:fld>
            <a:endParaRPr lang="en-US" dirty="0"/>
          </a:p>
        </p:txBody>
      </p:sp>
    </p:spTree>
    <p:extLst>
      <p:ext uri="{BB962C8B-B14F-4D97-AF65-F5344CB8AC3E}">
        <p14:creationId xmlns:p14="http://schemas.microsoft.com/office/powerpoint/2010/main" val="1454115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66</a:t>
            </a:fld>
            <a:endParaRPr lang="en-US" dirty="0"/>
          </a:p>
        </p:txBody>
      </p:sp>
    </p:spTree>
    <p:extLst>
      <p:ext uri="{BB962C8B-B14F-4D97-AF65-F5344CB8AC3E}">
        <p14:creationId xmlns:p14="http://schemas.microsoft.com/office/powerpoint/2010/main" val="353582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67</a:t>
            </a:fld>
            <a:endParaRPr lang="en-US" dirty="0"/>
          </a:p>
        </p:txBody>
      </p:sp>
    </p:spTree>
    <p:extLst>
      <p:ext uri="{BB962C8B-B14F-4D97-AF65-F5344CB8AC3E}">
        <p14:creationId xmlns:p14="http://schemas.microsoft.com/office/powerpoint/2010/main" val="883580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68</a:t>
            </a:fld>
            <a:endParaRPr lang="en-US" dirty="0"/>
          </a:p>
        </p:txBody>
      </p:sp>
    </p:spTree>
    <p:extLst>
      <p:ext uri="{BB962C8B-B14F-4D97-AF65-F5344CB8AC3E}">
        <p14:creationId xmlns:p14="http://schemas.microsoft.com/office/powerpoint/2010/main" val="418326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71</a:t>
            </a:fld>
            <a:endParaRPr lang="en-US" dirty="0"/>
          </a:p>
        </p:txBody>
      </p:sp>
    </p:spTree>
    <p:extLst>
      <p:ext uri="{BB962C8B-B14F-4D97-AF65-F5344CB8AC3E}">
        <p14:creationId xmlns:p14="http://schemas.microsoft.com/office/powerpoint/2010/main" val="4004696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72</a:t>
            </a:fld>
            <a:endParaRPr lang="en-US" dirty="0"/>
          </a:p>
        </p:txBody>
      </p:sp>
    </p:spTree>
    <p:extLst>
      <p:ext uri="{BB962C8B-B14F-4D97-AF65-F5344CB8AC3E}">
        <p14:creationId xmlns:p14="http://schemas.microsoft.com/office/powerpoint/2010/main" val="3686596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73</a:t>
            </a:fld>
            <a:endParaRPr lang="en-US" dirty="0"/>
          </a:p>
        </p:txBody>
      </p:sp>
    </p:spTree>
    <p:extLst>
      <p:ext uri="{BB962C8B-B14F-4D97-AF65-F5344CB8AC3E}">
        <p14:creationId xmlns:p14="http://schemas.microsoft.com/office/powerpoint/2010/main" val="208802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4B62-A516-4E4D-BA3D-F20CC2D09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595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4B62-A516-4E4D-BA3D-F20CC2D09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511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F4B62-A516-4E4D-BA3D-F20CC2D090A4}" type="slidenum">
              <a:rPr lang="en-US" smtClean="0"/>
              <a:t>77</a:t>
            </a:fld>
            <a:endParaRPr lang="en-US"/>
          </a:p>
        </p:txBody>
      </p:sp>
    </p:spTree>
    <p:extLst>
      <p:ext uri="{BB962C8B-B14F-4D97-AF65-F5344CB8AC3E}">
        <p14:creationId xmlns:p14="http://schemas.microsoft.com/office/powerpoint/2010/main" val="137818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F4B62-A516-4E4D-BA3D-F20CC2D090A4}" type="slidenum">
              <a:rPr lang="en-US" smtClean="0"/>
              <a:t>11</a:t>
            </a:fld>
            <a:endParaRPr lang="en-US"/>
          </a:p>
        </p:txBody>
      </p:sp>
    </p:spTree>
    <p:extLst>
      <p:ext uri="{BB962C8B-B14F-4D97-AF65-F5344CB8AC3E}">
        <p14:creationId xmlns:p14="http://schemas.microsoft.com/office/powerpoint/2010/main" val="74017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F4B62-A516-4E4D-BA3D-F20CC2D090A4}" type="slidenum">
              <a:rPr lang="en-US" smtClean="0"/>
              <a:t>13</a:t>
            </a:fld>
            <a:endParaRPr lang="en-US"/>
          </a:p>
        </p:txBody>
      </p:sp>
    </p:spTree>
    <p:extLst>
      <p:ext uri="{BB962C8B-B14F-4D97-AF65-F5344CB8AC3E}">
        <p14:creationId xmlns:p14="http://schemas.microsoft.com/office/powerpoint/2010/main" val="50927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17</a:t>
            </a:fld>
            <a:endParaRPr lang="en-US" dirty="0"/>
          </a:p>
        </p:txBody>
      </p:sp>
    </p:spTree>
    <p:extLst>
      <p:ext uri="{BB962C8B-B14F-4D97-AF65-F5344CB8AC3E}">
        <p14:creationId xmlns:p14="http://schemas.microsoft.com/office/powerpoint/2010/main" val="31202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18</a:t>
            </a:fld>
            <a:endParaRPr lang="en-US" dirty="0"/>
          </a:p>
        </p:txBody>
      </p:sp>
    </p:spTree>
    <p:extLst>
      <p:ext uri="{BB962C8B-B14F-4D97-AF65-F5344CB8AC3E}">
        <p14:creationId xmlns:p14="http://schemas.microsoft.com/office/powerpoint/2010/main" val="394459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C13194-8E3A-4071-BB6B-C08251BAF850}" type="slidenum">
              <a:rPr lang="en-US" smtClean="0"/>
              <a:pPr>
                <a:defRPr/>
              </a:pPr>
              <a:t>19</a:t>
            </a:fld>
            <a:endParaRPr lang="en-US" dirty="0"/>
          </a:p>
        </p:txBody>
      </p:sp>
    </p:spTree>
    <p:extLst>
      <p:ext uri="{BB962C8B-B14F-4D97-AF65-F5344CB8AC3E}">
        <p14:creationId xmlns:p14="http://schemas.microsoft.com/office/powerpoint/2010/main" val="131458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5"/>
          <p:cNvSpPr/>
          <p:nvPr userDrawn="1"/>
        </p:nvSpPr>
        <p:spPr bwMode="auto">
          <a:xfrm>
            <a:off x="0" y="6812284"/>
            <a:ext cx="12192000" cy="45719"/>
          </a:xfrm>
          <a:prstGeom prst="rect">
            <a:avLst/>
          </a:prstGeom>
          <a:solidFill>
            <a:schemeClr val="bg2"/>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Slide Number Placeholder 17"/>
          <p:cNvSpPr txBox="1">
            <a:spLocks/>
          </p:cNvSpPr>
          <p:nvPr userDrawn="1"/>
        </p:nvSpPr>
        <p:spPr>
          <a:xfrm>
            <a:off x="5465482" y="6369064"/>
            <a:ext cx="1219200" cy="384048"/>
          </a:xfrm>
          <a:prstGeom prst="rect">
            <a:avLst/>
          </a:prstGeom>
        </p:spPr>
        <p:txBody>
          <a:bodyPr vert="horz" lIns="91440" tIns="45720" rIns="91440" bIns="45720" anchor="b"/>
          <a:lstStyle>
            <a:defPPr>
              <a:defRPr lang="en-US"/>
            </a:defPPr>
            <a:lvl1pPr algn="r" rtl="0" eaLnBrk="1" fontAlgn="base" latinLnBrk="0" hangingPunct="1">
              <a:spcBef>
                <a:spcPct val="0"/>
              </a:spcBef>
              <a:spcAft>
                <a:spcPct val="0"/>
              </a:spcAft>
              <a:defRPr kumimoji="0" sz="12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fld id="{0235576B-7F3C-4840-ADD7-A9DF1158E3A5}" type="slidenum">
              <a:rPr lang="en-US" sz="1600" smtClean="0">
                <a:solidFill>
                  <a:schemeClr val="tx1"/>
                </a:solidFill>
                <a:latin typeface="Arial" panose="020B0604020202020204" pitchFamily="34" charset="0"/>
                <a:cs typeface="Arial" panose="020B0604020202020204" pitchFamily="34" charset="0"/>
              </a:rPr>
              <a:pPr algn="ctr"/>
              <a:t>‹#›</a:t>
            </a:fld>
            <a:endParaRPr lang="en-US" sz="16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0673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8824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0311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7449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2653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9994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45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3476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49924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12041" y="2231137"/>
            <a:ext cx="9655959" cy="2048256"/>
          </a:xfrm>
        </p:spPr>
        <p:txBody>
          <a:bodyPr anchor="b">
            <a:normAutofit/>
          </a:bodyPr>
          <a:lstStyle>
            <a:lvl1pPr algn="l">
              <a:defRPr sz="3600"/>
            </a:lvl1pPr>
          </a:lstStyle>
          <a:p>
            <a:r>
              <a:rPr lang="en-US" dirty="0"/>
              <a:t>Click to edit Master title style</a:t>
            </a:r>
          </a:p>
        </p:txBody>
      </p:sp>
      <p:sp>
        <p:nvSpPr>
          <p:cNvPr id="3" name="Subtitle 2"/>
          <p:cNvSpPr>
            <a:spLocks noGrp="1"/>
          </p:cNvSpPr>
          <p:nvPr>
            <p:ph type="subTitle" idx="1"/>
          </p:nvPr>
        </p:nvSpPr>
        <p:spPr>
          <a:xfrm>
            <a:off x="1012041" y="1488282"/>
            <a:ext cx="9655959" cy="54778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41" y="533401"/>
            <a:ext cx="6354619" cy="2743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013864"/>
            <a:ext cx="2974855" cy="573025"/>
          </a:xfrm>
          <a:prstGeom prst="rect">
            <a:avLst/>
          </a:prstGeom>
        </p:spPr>
      </p:pic>
      <p:sp>
        <p:nvSpPr>
          <p:cNvPr id="12" name="Slide Number Placeholder 17"/>
          <p:cNvSpPr txBox="1">
            <a:spLocks/>
          </p:cNvSpPr>
          <p:nvPr userDrawn="1"/>
        </p:nvSpPr>
        <p:spPr>
          <a:xfrm>
            <a:off x="10838688" y="6419088"/>
            <a:ext cx="1219200" cy="384048"/>
          </a:xfrm>
          <a:prstGeom prst="rect">
            <a:avLst/>
          </a:prstGeom>
        </p:spPr>
        <p:txBody>
          <a:bodyPr vert="horz" lIns="91440" tIns="45720" rIns="91440" bIns="45720" anchor="b"/>
          <a:lstStyle>
            <a:defPPr>
              <a:defRPr lang="en-US"/>
            </a:defPPr>
            <a:lvl1pPr algn="r" rtl="0" eaLnBrk="1" fontAlgn="base" latinLnBrk="0" hangingPunct="1">
              <a:spcBef>
                <a:spcPct val="0"/>
              </a:spcBef>
              <a:spcAft>
                <a:spcPct val="0"/>
              </a:spcAft>
              <a:defRPr kumimoji="0" sz="12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0235576B-7F3C-4840-ADD7-A9DF1158E3A5}" type="slidenum">
              <a:rPr lang="en-US" sz="1600" smtClean="0">
                <a:latin typeface="Arial" panose="020B0604020202020204" pitchFamily="34" charset="0"/>
                <a:cs typeface="Arial" panose="020B0604020202020204" pitchFamily="34" charset="0"/>
              </a:rPr>
              <a:p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2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201882" y="1524000"/>
            <a:ext cx="10972800" cy="4525963"/>
          </a:xfrm>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92C0"/>
              </a:buClr>
              <a:defRPr/>
            </a:lvl1pPr>
            <a:lvl2pPr>
              <a:buClr>
                <a:srgbClr val="0092C0"/>
              </a:buClr>
              <a:defRPr/>
            </a:lvl2pPr>
            <a:lvl3pPr>
              <a:buClr>
                <a:srgbClr val="0092C0"/>
              </a:buClr>
              <a:defRPr/>
            </a:lvl3pPr>
            <a:lvl4pPr>
              <a:buClr>
                <a:srgbClr val="0092C0"/>
              </a:buClr>
              <a:defRPr/>
            </a:lvl4pPr>
            <a:lvl5pPr>
              <a:buClr>
                <a:srgbClr val="0092C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222319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3856" y="1709739"/>
            <a:ext cx="8534400" cy="2264854"/>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33856" y="3974593"/>
            <a:ext cx="8534400" cy="211505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325513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520" y="144767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4520" y="144767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294231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5532" y="390144"/>
            <a:ext cx="10515600" cy="719328"/>
          </a:xfrm>
        </p:spPr>
        <p:txBody>
          <a:bodyPr/>
          <a:lstStyle/>
          <a:p>
            <a:r>
              <a:rPr lang="en-US"/>
              <a:t>Click to edit Master title style</a:t>
            </a:r>
          </a:p>
        </p:txBody>
      </p:sp>
      <p:sp>
        <p:nvSpPr>
          <p:cNvPr id="3" name="Text Placeholder 2"/>
          <p:cNvSpPr>
            <a:spLocks noGrp="1"/>
          </p:cNvSpPr>
          <p:nvPr>
            <p:ph type="body" idx="1"/>
          </p:nvPr>
        </p:nvSpPr>
        <p:spPr>
          <a:xfrm>
            <a:off x="303340" y="1522667"/>
            <a:ext cx="5157787" cy="823912"/>
          </a:xfrm>
        </p:spPr>
        <p:txBody>
          <a:bodyPr anchor="b"/>
          <a:lstStyle>
            <a:lvl1pPr marL="0" indent="0">
              <a:buNone/>
              <a:defRPr sz="2400" b="1">
                <a:solidFill>
                  <a:srgbClr val="0092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3340" y="234657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35752" y="1522667"/>
            <a:ext cx="5183188" cy="823912"/>
          </a:xfrm>
        </p:spPr>
        <p:txBody>
          <a:bodyPr anchor="b"/>
          <a:lstStyle>
            <a:lvl1pPr marL="0" indent="0">
              <a:buNone/>
              <a:defRPr sz="2400" b="1">
                <a:solidFill>
                  <a:srgbClr val="0092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35752" y="234657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2355521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2021442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1614674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2725367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4262946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4023808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366DB0-327D-4D6E-A232-A0CB4E1310DA}" type="datetimeFigureOut">
              <a:rPr lang="en-US" smtClean="0"/>
              <a:t>6/10/2021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378A18-4969-40F2-8D0D-22D2EA9104DB}" type="slidenum">
              <a:rPr lang="en-US" smtClean="0"/>
              <a:t>‹#›</a:t>
            </a:fld>
            <a:endParaRPr lang="en-US"/>
          </a:p>
        </p:txBody>
      </p:sp>
    </p:spTree>
    <p:extLst>
      <p:ext uri="{BB962C8B-B14F-4D97-AF65-F5344CB8AC3E}">
        <p14:creationId xmlns:p14="http://schemas.microsoft.com/office/powerpoint/2010/main" val="21557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3"/>
            <a:ext cx="121920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0" y="2906713"/>
            <a:ext cx="12192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p:nvPr userDrawn="1"/>
        </p:nvSpPr>
        <p:spPr bwMode="auto">
          <a:xfrm>
            <a:off x="0" y="6812284"/>
            <a:ext cx="12192000" cy="45719"/>
          </a:xfrm>
          <a:prstGeom prst="rect">
            <a:avLst/>
          </a:prstGeom>
          <a:solidFill>
            <a:srgbClr val="808080"/>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Slide Number Placeholder 17"/>
          <p:cNvSpPr txBox="1">
            <a:spLocks/>
          </p:cNvSpPr>
          <p:nvPr userDrawn="1"/>
        </p:nvSpPr>
        <p:spPr>
          <a:xfrm>
            <a:off x="5465482" y="6369064"/>
            <a:ext cx="1219200" cy="384048"/>
          </a:xfrm>
          <a:prstGeom prst="rect">
            <a:avLst/>
          </a:prstGeom>
        </p:spPr>
        <p:txBody>
          <a:bodyPr vert="horz" lIns="91440" tIns="45720" rIns="91440" bIns="45720" anchor="b"/>
          <a:lstStyle>
            <a:defPPr>
              <a:defRPr lang="en-US"/>
            </a:defPPr>
            <a:lvl1pPr algn="r" rtl="0" eaLnBrk="1" fontAlgn="base" latinLnBrk="0" hangingPunct="1">
              <a:spcBef>
                <a:spcPct val="0"/>
              </a:spcBef>
              <a:spcAft>
                <a:spcPct val="0"/>
              </a:spcAft>
              <a:defRPr kumimoji="0" sz="12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fld id="{0235576B-7F3C-4840-ADD7-A9DF1158E3A5}" type="slidenum">
              <a:rPr lang="en-US" sz="1600" smtClean="0">
                <a:solidFill>
                  <a:schemeClr val="tx1"/>
                </a:solidFill>
                <a:latin typeface="Arial" panose="020B0604020202020204" pitchFamily="34" charset="0"/>
                <a:cs typeface="Arial" panose="020B0604020202020204" pitchFamily="34" charset="0"/>
              </a:rPr>
              <a:pPr algn="ctr"/>
              <a:t>‹#›</a:t>
            </a:fld>
            <a:endParaRPr lang="en-US" sz="16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6812284"/>
            <a:ext cx="12192000" cy="45719"/>
          </a:xfrm>
          <a:prstGeom prst="rect">
            <a:avLst/>
          </a:prstGeom>
          <a:solidFill>
            <a:schemeClr val="bg2"/>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bwMode="auto">
          <a:xfrm>
            <a:off x="0" y="6812284"/>
            <a:ext cx="12192000" cy="45719"/>
          </a:xfrm>
          <a:prstGeom prst="rect">
            <a:avLst/>
          </a:prstGeom>
          <a:solidFill>
            <a:srgbClr val="808080"/>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9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121920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5"/>
          <p:cNvSpPr/>
          <p:nvPr userDrawn="1"/>
        </p:nvSpPr>
        <p:spPr bwMode="auto">
          <a:xfrm>
            <a:off x="0" y="6812284"/>
            <a:ext cx="12192000" cy="45719"/>
          </a:xfrm>
          <a:prstGeom prst="rect">
            <a:avLst/>
          </a:prstGeom>
          <a:solidFill>
            <a:schemeClr val="bg2"/>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836" y="5881024"/>
            <a:ext cx="1586964" cy="685800"/>
          </a:xfrm>
          <a:prstGeom prst="rect">
            <a:avLst/>
          </a:prstGeom>
        </p:spPr>
      </p:pic>
      <p:sp>
        <p:nvSpPr>
          <p:cNvPr id="9" name="Slide Number Placeholder 17"/>
          <p:cNvSpPr txBox="1">
            <a:spLocks/>
          </p:cNvSpPr>
          <p:nvPr userDrawn="1"/>
        </p:nvSpPr>
        <p:spPr>
          <a:xfrm>
            <a:off x="5465482" y="6369064"/>
            <a:ext cx="1219200" cy="384048"/>
          </a:xfrm>
          <a:prstGeom prst="rect">
            <a:avLst/>
          </a:prstGeom>
        </p:spPr>
        <p:txBody>
          <a:bodyPr vert="horz" lIns="91440" tIns="45720" rIns="91440" bIns="45720" anchor="b"/>
          <a:lstStyle>
            <a:defPPr>
              <a:defRPr lang="en-US"/>
            </a:defPPr>
            <a:lvl1pPr algn="r" rtl="0" eaLnBrk="1" fontAlgn="base" latinLnBrk="0" hangingPunct="1">
              <a:spcBef>
                <a:spcPct val="0"/>
              </a:spcBef>
              <a:spcAft>
                <a:spcPct val="0"/>
              </a:spcAft>
              <a:defRPr kumimoji="0" sz="12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fld id="{0235576B-7F3C-4840-ADD7-A9DF1158E3A5}" type="slidenum">
              <a:rPr lang="en-US" sz="1600" smtClean="0">
                <a:solidFill>
                  <a:schemeClr val="tx1"/>
                </a:solidFill>
                <a:latin typeface="Arial" panose="020B0604020202020204" pitchFamily="34" charset="0"/>
                <a:cs typeface="Arial" panose="020B0604020202020204" pitchFamily="34" charset="0"/>
              </a:rPr>
              <a:pPr algn="ctr"/>
              <a:t>‹#›</a:t>
            </a:fld>
            <a:endParaRPr lang="en-US" sz="16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3"/>
          <a:stretch>
            <a:fillRect/>
          </a:stretch>
        </p:blipFill>
        <p:spPr>
          <a:xfrm>
            <a:off x="10972800" y="5791200"/>
            <a:ext cx="865223" cy="985697"/>
          </a:xfrm>
          <a:prstGeom prst="rect">
            <a:avLst/>
          </a:prstGeom>
        </p:spPr>
      </p:pic>
    </p:spTree>
    <p:extLst>
      <p:ext uri="{BB962C8B-B14F-4D97-AF65-F5344CB8AC3E}">
        <p14:creationId xmlns:p14="http://schemas.microsoft.com/office/powerpoint/2010/main" val="307293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stretch>
            <a:fillRect/>
          </a:stretch>
        </p:blipFill>
        <p:spPr>
          <a:xfrm>
            <a:off x="10972800" y="5791200"/>
            <a:ext cx="865223" cy="985697"/>
          </a:xfrm>
          <a:prstGeom prst="rect">
            <a:avLst/>
          </a:prstGeom>
        </p:spPr>
      </p:pic>
      <p:sp>
        <p:nvSpPr>
          <p:cNvPr id="6" name="Content Placeholder 5"/>
          <p:cNvSpPr>
            <a:spLocks noGrp="1"/>
          </p:cNvSpPr>
          <p:nvPr>
            <p:ph sz="quarter" idx="10"/>
          </p:nvPr>
        </p:nvSpPr>
        <p:spPr>
          <a:xfrm>
            <a:off x="1905000" y="24384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50965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12192000" cy="990600"/>
          </a:xfrm>
          <a:prstGeom prst="rect">
            <a:avLst/>
          </a:prstGeom>
          <a:solidFill>
            <a:srgbClr val="21599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567765" y="1600203"/>
            <a:ext cx="1101463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bwMode="auto">
          <a:xfrm>
            <a:off x="0" y="990603"/>
            <a:ext cx="12192000" cy="45719"/>
          </a:xfrm>
          <a:prstGeom prst="rect">
            <a:avLst/>
          </a:prstGeom>
          <a:solidFill>
            <a:schemeClr val="bg2"/>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ectangle 6"/>
          <p:cNvSpPr/>
          <p:nvPr userDrawn="1"/>
        </p:nvSpPr>
        <p:spPr bwMode="auto">
          <a:xfrm>
            <a:off x="0" y="6812284"/>
            <a:ext cx="12192000" cy="45719"/>
          </a:xfrm>
          <a:prstGeom prst="rect">
            <a:avLst/>
          </a:prstGeom>
          <a:solidFill>
            <a:schemeClr val="bg2"/>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1836" y="5881024"/>
            <a:ext cx="1586964" cy="685800"/>
          </a:xfrm>
          <a:prstGeom prst="rect">
            <a:avLst/>
          </a:prstGeom>
        </p:spPr>
      </p:pic>
      <p:pic>
        <p:nvPicPr>
          <p:cNvPr id="8" name="Picture 7"/>
          <p:cNvPicPr>
            <a:picLocks noChangeAspect="1"/>
          </p:cNvPicPr>
          <p:nvPr userDrawn="1"/>
        </p:nvPicPr>
        <p:blipFill>
          <a:blip r:embed="rId21"/>
          <a:stretch>
            <a:fillRect/>
          </a:stretch>
        </p:blipFill>
        <p:spPr>
          <a:xfrm>
            <a:off x="10972800" y="5791200"/>
            <a:ext cx="865223" cy="985697"/>
          </a:xfrm>
          <a:prstGeom prst="rect">
            <a:avLst/>
          </a:prstGeom>
        </p:spPr>
      </p:pic>
      <p:sp>
        <p:nvSpPr>
          <p:cNvPr id="9" name="Slide Number Placeholder 17"/>
          <p:cNvSpPr txBox="1">
            <a:spLocks/>
          </p:cNvSpPr>
          <p:nvPr userDrawn="1"/>
        </p:nvSpPr>
        <p:spPr>
          <a:xfrm>
            <a:off x="5465482" y="6369064"/>
            <a:ext cx="1219200" cy="384048"/>
          </a:xfrm>
          <a:prstGeom prst="rect">
            <a:avLst/>
          </a:prstGeom>
        </p:spPr>
        <p:txBody>
          <a:bodyPr vert="horz" lIns="91440" tIns="45720" rIns="91440" bIns="45720" anchor="b"/>
          <a:lstStyle>
            <a:defPPr>
              <a:defRPr lang="en-US"/>
            </a:defPPr>
            <a:lvl1pPr algn="r" rtl="0" eaLnBrk="1" fontAlgn="base" latinLnBrk="0" hangingPunct="1">
              <a:spcBef>
                <a:spcPct val="0"/>
              </a:spcBef>
              <a:spcAft>
                <a:spcPct val="0"/>
              </a:spcAft>
              <a:defRPr kumimoji="0" sz="12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fld id="{0235576B-7F3C-4840-ADD7-A9DF1158E3A5}" type="slidenum">
              <a:rPr lang="en-US" sz="1600" smtClean="0">
                <a:solidFill>
                  <a:schemeClr val="tx1"/>
                </a:solidFill>
                <a:latin typeface="Arial" panose="020B0604020202020204" pitchFamily="34" charset="0"/>
                <a:cs typeface="Arial" panose="020B0604020202020204" pitchFamily="34" charset="0"/>
              </a:rPr>
              <a:pPr algn="ctr"/>
              <a:t>‹#›</a:t>
            </a:fld>
            <a:endParaRPr lang="en-US" sz="1600"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3" r:id="rId5"/>
    <p:sldLayoutId id="2147483745" r:id="rId6"/>
    <p:sldLayoutId id="2147483746" r:id="rId7"/>
    <p:sldLayoutId id="2147483747" r:id="rId8"/>
    <p:sldLayoutId id="2147483771" r:id="rId9"/>
    <p:sldLayoutId id="2147483772"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hf hdr="0" ftr="0" dt="0"/>
  <p:txStyles>
    <p:titleStyle>
      <a:lvl1pPr algn="ctr" rtl="0" eaLnBrk="0" fontAlgn="base" hangingPunct="0">
        <a:spcBef>
          <a:spcPct val="0"/>
        </a:spcBef>
        <a:spcAft>
          <a:spcPct val="0"/>
        </a:spcAft>
        <a:defRPr sz="4400">
          <a:solidFill>
            <a:schemeClr val="bg1"/>
          </a:solidFill>
          <a:effectLst/>
          <a:latin typeface="+mj-lt"/>
          <a:ea typeface="+mj-ea"/>
          <a:cs typeface="+mj-cs"/>
        </a:defRPr>
      </a:lvl1pPr>
      <a:lvl2pPr algn="ctr" rtl="0" eaLnBrk="0" fontAlgn="base" hangingPunct="0">
        <a:spcBef>
          <a:spcPct val="0"/>
        </a:spcBef>
        <a:spcAft>
          <a:spcPct val="0"/>
        </a:spcAft>
        <a:defRPr sz="4400">
          <a:solidFill>
            <a:srgbClr val="00396B"/>
          </a:solidFill>
          <a:latin typeface="Arial" charset="0"/>
          <a:cs typeface="Arial" charset="0"/>
        </a:defRPr>
      </a:lvl2pPr>
      <a:lvl3pPr algn="ctr" rtl="0" eaLnBrk="0" fontAlgn="base" hangingPunct="0">
        <a:spcBef>
          <a:spcPct val="0"/>
        </a:spcBef>
        <a:spcAft>
          <a:spcPct val="0"/>
        </a:spcAft>
        <a:defRPr sz="4400">
          <a:solidFill>
            <a:srgbClr val="00396B"/>
          </a:solidFill>
          <a:latin typeface="Arial" charset="0"/>
          <a:cs typeface="Arial" charset="0"/>
        </a:defRPr>
      </a:lvl3pPr>
      <a:lvl4pPr algn="ctr" rtl="0" eaLnBrk="0" fontAlgn="base" hangingPunct="0">
        <a:spcBef>
          <a:spcPct val="0"/>
        </a:spcBef>
        <a:spcAft>
          <a:spcPct val="0"/>
        </a:spcAft>
        <a:defRPr sz="4400">
          <a:solidFill>
            <a:srgbClr val="00396B"/>
          </a:solidFill>
          <a:latin typeface="Arial" charset="0"/>
          <a:cs typeface="Arial" charset="0"/>
        </a:defRPr>
      </a:lvl4pPr>
      <a:lvl5pPr algn="ctr" rtl="0" eaLnBrk="0" fontAlgn="base" hangingPunct="0">
        <a:spcBef>
          <a:spcPct val="0"/>
        </a:spcBef>
        <a:spcAft>
          <a:spcPct val="0"/>
        </a:spcAft>
        <a:defRPr sz="4400">
          <a:solidFill>
            <a:srgbClr val="00396B"/>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326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260"/>
          </a:solidFill>
          <a:latin typeface="+mn-lt"/>
          <a:cs typeface="+mn-cs"/>
        </a:defRPr>
      </a:lvl2pPr>
      <a:lvl3pPr marL="1143000" indent="-228600" algn="l" rtl="0" eaLnBrk="0" fontAlgn="base" hangingPunct="0">
        <a:spcBef>
          <a:spcPct val="20000"/>
        </a:spcBef>
        <a:spcAft>
          <a:spcPct val="0"/>
        </a:spcAft>
        <a:buChar char="•"/>
        <a:defRPr sz="2400">
          <a:solidFill>
            <a:srgbClr val="003260"/>
          </a:solidFill>
          <a:latin typeface="+mn-lt"/>
          <a:cs typeface="+mn-cs"/>
        </a:defRPr>
      </a:lvl3pPr>
      <a:lvl4pPr marL="1600200" indent="-228600" algn="l" rtl="0" eaLnBrk="0" fontAlgn="base" hangingPunct="0">
        <a:spcBef>
          <a:spcPct val="20000"/>
        </a:spcBef>
        <a:spcAft>
          <a:spcPct val="0"/>
        </a:spcAft>
        <a:buChar char="–"/>
        <a:defRPr sz="2000">
          <a:solidFill>
            <a:srgbClr val="003260"/>
          </a:solidFill>
          <a:latin typeface="+mn-lt"/>
          <a:cs typeface="+mn-cs"/>
        </a:defRPr>
      </a:lvl4pPr>
      <a:lvl5pPr marL="2057400" indent="-228600" algn="l" rtl="0" eaLnBrk="0" fontAlgn="base" hangingPunct="0">
        <a:spcBef>
          <a:spcPct val="20000"/>
        </a:spcBef>
        <a:spcAft>
          <a:spcPct val="0"/>
        </a:spcAft>
        <a:buChar char="»"/>
        <a:defRPr sz="2000">
          <a:solidFill>
            <a:srgbClr val="003260"/>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5" y="1427"/>
            <a:ext cx="12186928" cy="6855147"/>
          </a:xfrm>
          <a:prstGeom prst="rect">
            <a:avLst/>
          </a:prstGeom>
        </p:spPr>
      </p:pic>
      <p:sp>
        <p:nvSpPr>
          <p:cNvPr id="18" name="Slide Number Placeholder 17"/>
          <p:cNvSpPr txBox="1">
            <a:spLocks/>
          </p:cNvSpPr>
          <p:nvPr userDrawn="1"/>
        </p:nvSpPr>
        <p:spPr>
          <a:xfrm>
            <a:off x="10838688" y="6419088"/>
            <a:ext cx="1219200" cy="384048"/>
          </a:xfrm>
          <a:prstGeom prst="rect">
            <a:avLst/>
          </a:prstGeom>
        </p:spPr>
        <p:txBody>
          <a:bodyPr vert="horz" lIns="91440" tIns="45720" rIns="91440" bIns="45720" anchor="b"/>
          <a:lstStyle>
            <a:defPPr>
              <a:defRPr lang="en-US"/>
            </a:defPPr>
            <a:lvl1pPr algn="r" rtl="0" eaLnBrk="1" fontAlgn="base" latinLnBrk="0" hangingPunct="1">
              <a:spcBef>
                <a:spcPct val="0"/>
              </a:spcBef>
              <a:spcAft>
                <a:spcPct val="0"/>
              </a:spcAft>
              <a:defRPr kumimoji="0" sz="1200" kern="1200">
                <a:solidFill>
                  <a:schemeClr val="bg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0235576B-7F3C-4840-ADD7-A9DF1158E3A5}" type="slidenum">
              <a:rPr lang="en-US" sz="1600" smtClean="0">
                <a:latin typeface="Arial" panose="020B0604020202020204" pitchFamily="34" charset="0"/>
                <a:cs typeface="Arial" panose="020B0604020202020204" pitchFamily="34" charset="0"/>
              </a:rPr>
              <a:pPr/>
              <a:t>‹#›</a:t>
            </a:fld>
            <a:endParaRPr lang="en-US" sz="1600" dirty="0">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39606" y="4203193"/>
            <a:ext cx="902209" cy="2164274"/>
          </a:xfrm>
          <a:prstGeom prst="rect">
            <a:avLst/>
          </a:prstGeom>
        </p:spPr>
      </p:pic>
      <p:sp>
        <p:nvSpPr>
          <p:cNvPr id="2" name="Title Placeholder 1"/>
          <p:cNvSpPr>
            <a:spLocks noGrp="1"/>
          </p:cNvSpPr>
          <p:nvPr>
            <p:ph type="title"/>
          </p:nvPr>
        </p:nvSpPr>
        <p:spPr>
          <a:xfrm>
            <a:off x="316991" y="365760"/>
            <a:ext cx="10201143" cy="75590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6991" y="1485997"/>
            <a:ext cx="10201143" cy="44880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61852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6F9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F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F9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F9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F9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aid.nih.gov/research/daids-clinical-site-implementation-operations" TargetMode="External"/><Relationship Id="rId7" Type="http://schemas.openxmlformats.org/officeDocument/2006/relationships/hyperlink" Target="https://www.accessdata.fda.gov/scripts/cdrh/cfdocs/cfcfr/CFRSearch.cfm?CFRPart=11"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mailto:DAIDSCRSSEISChecklist.sm@ppdi.com" TargetMode="External"/><Relationship Id="rId5" Type="http://schemas.openxmlformats.org/officeDocument/2006/relationships/hyperlink" Target="https://www.niaid.nih.gov/sites/default/files/electronic-info-systems-policy-faq.pdf" TargetMode="External"/><Relationship Id="rId4" Type="http://schemas.openxmlformats.org/officeDocument/2006/relationships/hyperlink" Target="https://www.niaid.nih.gov/sites/default/files/electronic-info-systems-implementation-memo.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3.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notesSlide" Target="../notesSlides/notesSlide19.xml"/><Relationship Id="rId7"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3.sv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8.xm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9.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30.xml"/><Relationship Id="rId5" Type="http://schemas.openxmlformats.org/officeDocument/2006/relationships/image" Target="../media/image39.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31.xml"/><Relationship Id="rId5" Type="http://schemas.openxmlformats.org/officeDocument/2006/relationships/image" Target="../media/image42.gif"/><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4.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notesSlide" Target="../notesSlides/notesSlide30.xml"/><Relationship Id="rId7" Type="http://schemas.openxmlformats.org/officeDocument/2006/relationships/image" Target="../media/image52.png"/><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s>
</file>

<file path=ppt/slides/_rels/slide6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63.png"/><Relationship Id="rId3" Type="http://schemas.openxmlformats.org/officeDocument/2006/relationships/notesSlide" Target="../notesSlides/notesSlide31.xml"/><Relationship Id="rId7" Type="http://schemas.openxmlformats.org/officeDocument/2006/relationships/image" Target="../media/image50.png"/><Relationship Id="rId12" Type="http://schemas.openxmlformats.org/officeDocument/2006/relationships/image" Target="../media/image62.svg"/><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58.sv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0.svg"/><Relationship Id="rId4" Type="http://schemas.openxmlformats.org/officeDocument/2006/relationships/image" Target="../media/image56.png"/><Relationship Id="rId9" Type="http://schemas.openxmlformats.org/officeDocument/2006/relationships/image" Target="../media/image59.png"/><Relationship Id="rId14" Type="http://schemas.openxmlformats.org/officeDocument/2006/relationships/image" Target="../media/image64.sv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13.sv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9.sv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73.svg"/><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8" Type="http://schemas.openxmlformats.org/officeDocument/2006/relationships/hyperlink" Target="https://www.niaid.nih.gov/sites/default/files/electronic-info-systems-policy-faq.pdf" TargetMode="External"/><Relationship Id="rId13" Type="http://schemas.openxmlformats.org/officeDocument/2006/relationships/image" Target="../media/image80.png"/><Relationship Id="rId3" Type="http://schemas.openxmlformats.org/officeDocument/2006/relationships/notesSlide" Target="../notesSlides/notesSlide38.xml"/><Relationship Id="rId7" Type="http://schemas.openxmlformats.org/officeDocument/2006/relationships/image" Target="../media/image77.svg"/><Relationship Id="rId12" Type="http://schemas.openxmlformats.org/officeDocument/2006/relationships/hyperlink" Target="https://www.niaid.nih.gov/sites/default/files/electronic-info-system-evaluation-checklist.pdf" TargetMode="External"/><Relationship Id="rId2" Type="http://schemas.openxmlformats.org/officeDocument/2006/relationships/slideLayout" Target="../slideLayouts/slideLayout14.xml"/><Relationship Id="rId1" Type="http://schemas.openxmlformats.org/officeDocument/2006/relationships/tags" Target="../tags/tag43.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hyperlink" Target="https://www.hanc.info/" TargetMode="External"/><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hyperlink" Target="mailto:DAIDSCRSSEISChecklist.sm@ppdi.com" TargetMode="External"/><Relationship Id="rId14" Type="http://schemas.openxmlformats.org/officeDocument/2006/relationships/image" Target="../media/image81.sv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13.sv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8" Type="http://schemas.openxmlformats.org/officeDocument/2006/relationships/hyperlink" Target="https://www.fda.gov/media/93884/download" TargetMode="External"/><Relationship Id="rId3" Type="http://schemas.openxmlformats.org/officeDocument/2006/relationships/hyperlink" Target="https://www.niaid.nih.gov/sites/default/files/electronic-information-systems-policy.pdf" TargetMode="External"/><Relationship Id="rId7" Type="http://schemas.openxmlformats.org/officeDocument/2006/relationships/hyperlink" Target="https://www.accessdata.fda.gov/scripts/cdrh/cfdocs/cfcfr/CFRSearch.cfm?CFRPart=11" TargetMode="External"/><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hyperlink" Target="mailto:DAIDSCRSSEISChecklist.sm@ppdi.com" TargetMode="External"/><Relationship Id="rId5" Type="http://schemas.openxmlformats.org/officeDocument/2006/relationships/hyperlink" Target="https://www.niaid.nih.gov/sites/default/files/electronic-info-systems-policy-faq.pdf" TargetMode="External"/><Relationship Id="rId4" Type="http://schemas.openxmlformats.org/officeDocument/2006/relationships/hyperlink" Target="https://www.niaid.nih.gov/sites/default/files/electronic-info-systems-implementation-memo.pdf"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0106-C04B-4607-A4F3-F150C88F3ECE}"/>
              </a:ext>
            </a:extLst>
          </p:cNvPr>
          <p:cNvSpPr>
            <a:spLocks noGrp="1"/>
          </p:cNvSpPr>
          <p:nvPr>
            <p:ph type="ctrTitle"/>
          </p:nvPr>
        </p:nvSpPr>
        <p:spPr/>
        <p:txBody>
          <a:bodyPr>
            <a:normAutofit/>
          </a:bodyPr>
          <a:lstStyle/>
          <a:p>
            <a:pPr algn="ctr"/>
            <a:r>
              <a:rPr lang="en-US" sz="4400" dirty="0">
                <a:latin typeface="Arial" panose="020B0604020202020204" pitchFamily="34" charset="0"/>
                <a:cs typeface="Arial" panose="020B0604020202020204" pitchFamily="34" charset="0"/>
              </a:rPr>
              <a:t>DAIDS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Electronic Information Systems (EIS) Policy Training </a:t>
            </a:r>
          </a:p>
        </p:txBody>
      </p:sp>
      <p:sp>
        <p:nvSpPr>
          <p:cNvPr id="3" name="Subtitle 2"/>
          <p:cNvSpPr>
            <a:spLocks noGrp="1"/>
          </p:cNvSpPr>
          <p:nvPr>
            <p:ph type="subTitle" idx="1"/>
          </p:nvPr>
        </p:nvSpPr>
        <p:spPr/>
        <p:txBody>
          <a:bodyPr/>
          <a:lstStyle/>
          <a:p>
            <a:endParaRPr lang="en-US"/>
          </a:p>
        </p:txBody>
      </p:sp>
      <p:sp>
        <p:nvSpPr>
          <p:cNvPr id="7" name="TextBox 6">
            <a:extLst>
              <a:ext uri="{FF2B5EF4-FFF2-40B4-BE49-F238E27FC236}">
                <a16:creationId xmlns:a16="http://schemas.microsoft.com/office/drawing/2014/main" id="{8B39BA89-EF26-4710-A982-FFCFD1431DD1}"/>
              </a:ext>
            </a:extLst>
          </p:cNvPr>
          <p:cNvSpPr txBox="1"/>
          <p:nvPr/>
        </p:nvSpPr>
        <p:spPr>
          <a:xfrm>
            <a:off x="2020854" y="4731797"/>
            <a:ext cx="6897949" cy="769441"/>
          </a:xfrm>
          <a:prstGeom prst="rect">
            <a:avLst/>
          </a:prstGeom>
          <a:noFill/>
        </p:spPr>
        <p:txBody>
          <a:bodyPr wrap="square" rtlCol="0">
            <a:spAutoFit/>
          </a:bodyPr>
          <a:lstStyle/>
          <a:p>
            <a:pPr algn="ctr"/>
            <a:r>
              <a:rPr lang="en-US" sz="4400" b="1" dirty="0">
                <a:latin typeface="Arial" panose="020B0604020202020204" pitchFamily="34" charset="0"/>
                <a:ea typeface="+mj-ea"/>
                <a:cs typeface="Arial" panose="020B0604020202020204" pitchFamily="34" charset="0"/>
              </a:rPr>
              <a:t>June 2021 </a:t>
            </a:r>
          </a:p>
        </p:txBody>
      </p:sp>
    </p:spTree>
    <p:extLst>
      <p:ext uri="{BB962C8B-B14F-4D97-AF65-F5344CB8AC3E}">
        <p14:creationId xmlns:p14="http://schemas.microsoft.com/office/powerpoint/2010/main" val="49669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3A7D-58FA-4929-AA7B-FB95E4BC74C1}"/>
              </a:ext>
            </a:extLst>
          </p:cNvPr>
          <p:cNvSpPr>
            <a:spLocks noGrp="1"/>
          </p:cNvSpPr>
          <p:nvPr>
            <p:ph type="title"/>
          </p:nvPr>
        </p:nvSpPr>
        <p:spPr/>
        <p:txBody>
          <a:bodyPr>
            <a:normAutofit/>
          </a:bodyPr>
          <a:lstStyle/>
          <a:p>
            <a:r>
              <a:rPr lang="en-US" sz="4000" dirty="0"/>
              <a:t>EIS Policy Development </a:t>
            </a:r>
          </a:p>
        </p:txBody>
      </p:sp>
      <p:sp>
        <p:nvSpPr>
          <p:cNvPr id="3" name="Content Placeholder 2">
            <a:extLst>
              <a:ext uri="{FF2B5EF4-FFF2-40B4-BE49-F238E27FC236}">
                <a16:creationId xmlns:a16="http://schemas.microsoft.com/office/drawing/2014/main" id="{A18069A3-8F1C-420B-BD8C-1CEFECFB9A5F}"/>
              </a:ext>
            </a:extLst>
          </p:cNvPr>
          <p:cNvSpPr>
            <a:spLocks noGrp="1"/>
          </p:cNvSpPr>
          <p:nvPr>
            <p:ph idx="1"/>
          </p:nvPr>
        </p:nvSpPr>
        <p:spPr/>
        <p:txBody>
          <a:bodyPr>
            <a:normAutofit/>
          </a:bodyPr>
          <a:lstStyle/>
          <a:p>
            <a:r>
              <a:rPr lang="en-US" sz="3200" dirty="0"/>
              <a:t>The Draft policy was shared with DMCs, CRS and DAIDS collaborators in October 2019 and comments were addressed</a:t>
            </a:r>
            <a:endParaRPr lang="en-US" sz="3200" dirty="0">
              <a:highlight>
                <a:srgbClr val="FFFF00"/>
              </a:highlight>
            </a:endParaRPr>
          </a:p>
          <a:p>
            <a:r>
              <a:rPr lang="en-US" sz="3200" b="1" dirty="0"/>
              <a:t>Final policy </a:t>
            </a:r>
            <a:r>
              <a:rPr lang="en-US" sz="3200" dirty="0"/>
              <a:t>was effective August 8</a:t>
            </a:r>
            <a:r>
              <a:rPr lang="en-US" sz="3200" baseline="30000" dirty="0"/>
              <a:t>th</a:t>
            </a:r>
            <a:r>
              <a:rPr lang="en-US" sz="3200" dirty="0"/>
              <a:t>, 2020</a:t>
            </a:r>
          </a:p>
          <a:p>
            <a:r>
              <a:rPr lang="en-US" sz="3200" b="1" dirty="0"/>
              <a:t>Appendix</a:t>
            </a:r>
            <a:r>
              <a:rPr lang="en-US" sz="3200" dirty="0"/>
              <a:t> elaborates on the technical details and requirements</a:t>
            </a:r>
          </a:p>
          <a:p>
            <a:r>
              <a:rPr lang="en-US" sz="3200" b="1" dirty="0"/>
              <a:t>Checklist</a:t>
            </a:r>
            <a:r>
              <a:rPr lang="en-US" sz="3200" dirty="0"/>
              <a:t> to help collaborators implement the policy </a:t>
            </a:r>
          </a:p>
          <a:p>
            <a:r>
              <a:rPr lang="en-US" sz="3200" b="1" dirty="0"/>
              <a:t>FAQs </a:t>
            </a:r>
            <a:r>
              <a:rPr lang="en-US" sz="3200" dirty="0"/>
              <a:t>developed to address anticipated queries.</a:t>
            </a:r>
          </a:p>
        </p:txBody>
      </p:sp>
    </p:spTree>
    <p:extLst>
      <p:ext uri="{BB962C8B-B14F-4D97-AF65-F5344CB8AC3E}">
        <p14:creationId xmlns:p14="http://schemas.microsoft.com/office/powerpoint/2010/main" val="242541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3809-5D1D-4FAA-AE6E-60B725B30F7A}"/>
              </a:ext>
            </a:extLst>
          </p:cNvPr>
          <p:cNvSpPr>
            <a:spLocks noGrp="1"/>
          </p:cNvSpPr>
          <p:nvPr>
            <p:ph type="title"/>
          </p:nvPr>
        </p:nvSpPr>
        <p:spPr/>
        <p:txBody>
          <a:bodyPr/>
          <a:lstStyle/>
          <a:p>
            <a:r>
              <a:rPr lang="en-US" sz="4000" dirty="0"/>
              <a:t>EIS policy implementation </a:t>
            </a:r>
            <a:r>
              <a:rPr lang="en-US" dirty="0"/>
              <a:t>		</a:t>
            </a:r>
          </a:p>
        </p:txBody>
      </p:sp>
      <p:sp>
        <p:nvSpPr>
          <p:cNvPr id="3" name="Content Placeholder 2">
            <a:extLst>
              <a:ext uri="{FF2B5EF4-FFF2-40B4-BE49-F238E27FC236}">
                <a16:creationId xmlns:a16="http://schemas.microsoft.com/office/drawing/2014/main" id="{7DEFC92A-C848-4887-9B12-E0022C9EB59A}"/>
              </a:ext>
            </a:extLst>
          </p:cNvPr>
          <p:cNvSpPr>
            <a:spLocks noGrp="1"/>
          </p:cNvSpPr>
          <p:nvPr>
            <p:ph idx="1"/>
          </p:nvPr>
        </p:nvSpPr>
        <p:spPr/>
        <p:txBody>
          <a:bodyPr>
            <a:normAutofit fontScale="92500" lnSpcReduction="20000"/>
          </a:bodyPr>
          <a:lstStyle/>
          <a:p>
            <a:r>
              <a:rPr lang="en-US" sz="3500" dirty="0"/>
              <a:t>Phased roll-out of the policy</a:t>
            </a:r>
          </a:p>
          <a:p>
            <a:r>
              <a:rPr lang="en-US" sz="3500" dirty="0"/>
              <a:t>Implementation memo sent on August 7</a:t>
            </a:r>
            <a:r>
              <a:rPr lang="en-US" sz="3500" baseline="30000" dirty="0"/>
              <a:t>th</a:t>
            </a:r>
            <a:r>
              <a:rPr lang="en-US" sz="3500" dirty="0"/>
              <a:t>, 2020</a:t>
            </a:r>
          </a:p>
          <a:p>
            <a:r>
              <a:rPr lang="en-US" sz="3500" b="1" dirty="0"/>
              <a:t>Timelines</a:t>
            </a:r>
            <a:r>
              <a:rPr lang="en-US" sz="3500" dirty="0"/>
              <a:t>: </a:t>
            </a:r>
          </a:p>
          <a:p>
            <a:pPr lvl="1"/>
            <a:r>
              <a:rPr lang="en-US" sz="3500" dirty="0">
                <a:solidFill>
                  <a:schemeClr val="bg1">
                    <a:lumMod val="50000"/>
                  </a:schemeClr>
                </a:solidFill>
              </a:rPr>
              <a:t>DMCs: October 1</a:t>
            </a:r>
            <a:r>
              <a:rPr lang="en-US" sz="3500" baseline="30000" dirty="0">
                <a:solidFill>
                  <a:schemeClr val="bg1">
                    <a:lumMod val="50000"/>
                  </a:schemeClr>
                </a:solidFill>
              </a:rPr>
              <a:t>st</a:t>
            </a:r>
            <a:r>
              <a:rPr lang="en-US" sz="3500" dirty="0">
                <a:solidFill>
                  <a:schemeClr val="bg1">
                    <a:lumMod val="50000"/>
                  </a:schemeClr>
                </a:solidFill>
              </a:rPr>
              <a:t>, 2020</a:t>
            </a:r>
          </a:p>
          <a:p>
            <a:pPr lvl="1"/>
            <a:r>
              <a:rPr lang="en-US" sz="3500" dirty="0"/>
              <a:t>Other collaborators: December 1</a:t>
            </a:r>
            <a:r>
              <a:rPr lang="en-US" sz="3500" baseline="30000" dirty="0"/>
              <a:t>st</a:t>
            </a:r>
            <a:r>
              <a:rPr lang="en-US" sz="3500" dirty="0"/>
              <a:t>, 2021</a:t>
            </a:r>
          </a:p>
          <a:p>
            <a:pPr lvl="2"/>
            <a:r>
              <a:rPr lang="en-US" sz="3100" dirty="0"/>
              <a:t>Clinical trial networks, CRSs, Labs, Contractors </a:t>
            </a:r>
          </a:p>
          <a:p>
            <a:r>
              <a:rPr lang="en-US" sz="3500" dirty="0"/>
              <a:t>Timeline extended for sites to allow for training prior to implementation</a:t>
            </a:r>
          </a:p>
          <a:p>
            <a:r>
              <a:rPr lang="en-US" sz="3500" dirty="0"/>
              <a:t>DAIDS worked closely with the DMCs to provide training to internal and external stakeholders.</a:t>
            </a:r>
          </a:p>
        </p:txBody>
      </p:sp>
    </p:spTree>
    <p:extLst>
      <p:ext uri="{BB962C8B-B14F-4D97-AF65-F5344CB8AC3E}">
        <p14:creationId xmlns:p14="http://schemas.microsoft.com/office/powerpoint/2010/main" val="158197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AC7C-6C1F-4F19-B7D5-DF6EC9E99CBA}"/>
              </a:ext>
            </a:extLst>
          </p:cNvPr>
          <p:cNvSpPr>
            <a:spLocks noGrp="1"/>
          </p:cNvSpPr>
          <p:nvPr>
            <p:ph type="title"/>
          </p:nvPr>
        </p:nvSpPr>
        <p:spPr/>
        <p:txBody>
          <a:bodyPr>
            <a:noAutofit/>
          </a:bodyPr>
          <a:lstStyle/>
          <a:p>
            <a:r>
              <a:rPr lang="en-US" sz="5400" b="1" dirty="0"/>
              <a:t>EIS Policy Scope</a:t>
            </a:r>
            <a:endParaRPr lang="en-US" sz="5400" dirty="0"/>
          </a:p>
        </p:txBody>
      </p:sp>
      <p:sp>
        <p:nvSpPr>
          <p:cNvPr id="3" name="Content Placeholder 2">
            <a:extLst>
              <a:ext uri="{FF2B5EF4-FFF2-40B4-BE49-F238E27FC236}">
                <a16:creationId xmlns:a16="http://schemas.microsoft.com/office/drawing/2014/main" id="{544C33A1-A906-4FA5-B3F2-19594A1B6E0C}"/>
              </a:ext>
            </a:extLst>
          </p:cNvPr>
          <p:cNvSpPr>
            <a:spLocks noGrp="1"/>
          </p:cNvSpPr>
          <p:nvPr>
            <p:ph idx="1"/>
          </p:nvPr>
        </p:nvSpPr>
        <p:spPr/>
        <p:txBody>
          <a:bodyPr>
            <a:normAutofit/>
          </a:bodyPr>
          <a:lstStyle/>
          <a:p>
            <a:r>
              <a:rPr lang="en-US" sz="3000" i="1" dirty="0"/>
              <a:t>The EIS policy describes the requirements for electronic systems used in the conduct of NIAID DAIDS Network studies conducted within the Clinical Trials Networks, unless otherwise specified in a formal agreement </a:t>
            </a:r>
          </a:p>
          <a:p>
            <a:r>
              <a:rPr lang="en-US" sz="3000" i="1" dirty="0"/>
              <a:t>Electronic systems which fall under the scope of this policy include systems from which clinical trial data may be submitted to the FDA, EMA or any other regulatory authorities or systems that collect, manage, store, or generate data that can be used to reconstruct a clinical trial.</a:t>
            </a:r>
          </a:p>
        </p:txBody>
      </p:sp>
    </p:spTree>
    <p:extLst>
      <p:ext uri="{BB962C8B-B14F-4D97-AF65-F5344CB8AC3E}">
        <p14:creationId xmlns:p14="http://schemas.microsoft.com/office/powerpoint/2010/main" val="268933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CB81-2FA0-401F-9AFA-294CD4C5A4C2}"/>
              </a:ext>
            </a:extLst>
          </p:cNvPr>
          <p:cNvSpPr>
            <a:spLocks noGrp="1"/>
          </p:cNvSpPr>
          <p:nvPr>
            <p:ph type="title"/>
          </p:nvPr>
        </p:nvSpPr>
        <p:spPr/>
        <p:txBody>
          <a:bodyPr/>
          <a:lstStyle/>
          <a:p>
            <a:r>
              <a:rPr lang="en-US" dirty="0"/>
              <a:t>EIS Policy resources </a:t>
            </a:r>
          </a:p>
        </p:txBody>
      </p:sp>
      <p:sp>
        <p:nvSpPr>
          <p:cNvPr id="3" name="Content Placeholder 2">
            <a:extLst>
              <a:ext uri="{FF2B5EF4-FFF2-40B4-BE49-F238E27FC236}">
                <a16:creationId xmlns:a16="http://schemas.microsoft.com/office/drawing/2014/main" id="{B12D04F7-CE04-4399-9F2C-985A6B2DA161}"/>
              </a:ext>
            </a:extLst>
          </p:cNvPr>
          <p:cNvSpPr>
            <a:spLocks noGrp="1"/>
          </p:cNvSpPr>
          <p:nvPr>
            <p:ph idx="1"/>
          </p:nvPr>
        </p:nvSpPr>
        <p:spPr/>
        <p:txBody>
          <a:bodyPr>
            <a:normAutofit/>
          </a:bodyPr>
          <a:lstStyle/>
          <a:p>
            <a:r>
              <a:rPr lang="en-US" sz="2600" b="1" dirty="0"/>
              <a:t>Link to the EIS Policy: </a:t>
            </a:r>
            <a:r>
              <a:rPr lang="en-US" sz="2600" dirty="0">
                <a:solidFill>
                  <a:srgbClr val="FFC000"/>
                </a:solidFill>
                <a:hlinkClick r:id="rId3">
                  <a:extLst>
                    <a:ext uri="{A12FA001-AC4F-418D-AE19-62706E023703}">
                      <ahyp:hlinkClr xmlns:ahyp="http://schemas.microsoft.com/office/drawing/2018/hyperlinkcolor" val="tx"/>
                    </a:ext>
                  </a:extLst>
                </a:hlinkClick>
              </a:rPr>
              <a:t>Electronic Information Systems (EIS) Policy</a:t>
            </a:r>
            <a:endParaRPr lang="en-US" sz="2600" dirty="0">
              <a:solidFill>
                <a:srgbClr val="FFC000"/>
              </a:solidFill>
            </a:endParaRPr>
          </a:p>
          <a:p>
            <a:r>
              <a:rPr lang="en-US" sz="2600" b="1" dirty="0"/>
              <a:t>Implementation Memo: </a:t>
            </a:r>
            <a:r>
              <a:rPr lang="en-US" sz="2600" dirty="0">
                <a:solidFill>
                  <a:srgbClr val="FFC000"/>
                </a:solidFill>
                <a:hlinkClick r:id="rId4">
                  <a:extLst>
                    <a:ext uri="{A12FA001-AC4F-418D-AE19-62706E023703}">
                      <ahyp:hlinkClr xmlns:ahyp="http://schemas.microsoft.com/office/drawing/2018/hyperlinkcolor" val="tx"/>
                    </a:ext>
                  </a:extLst>
                </a:hlinkClick>
              </a:rPr>
              <a:t>Electronic Information Systems Implementation Memo</a:t>
            </a:r>
            <a:endParaRPr lang="en-US" sz="2600" dirty="0">
              <a:solidFill>
                <a:srgbClr val="FFC000"/>
              </a:solidFill>
            </a:endParaRPr>
          </a:p>
          <a:p>
            <a:r>
              <a:rPr lang="en-US" sz="2600" b="1" dirty="0"/>
              <a:t>Link to FAQ: </a:t>
            </a:r>
            <a:r>
              <a:rPr lang="en-US" sz="2600" dirty="0">
                <a:solidFill>
                  <a:srgbClr val="FFC000"/>
                </a:solidFill>
                <a:hlinkClick r:id="rId5">
                  <a:extLst>
                    <a:ext uri="{A12FA001-AC4F-418D-AE19-62706E023703}">
                      <ahyp:hlinkClr xmlns:ahyp="http://schemas.microsoft.com/office/drawing/2018/hyperlinkcolor" val="tx"/>
                    </a:ext>
                  </a:extLst>
                </a:hlinkClick>
              </a:rPr>
              <a:t>Electronic Information System Policy FAQ</a:t>
            </a:r>
            <a:endParaRPr lang="en-US" sz="2600" b="1" dirty="0">
              <a:solidFill>
                <a:srgbClr val="FFC000"/>
              </a:solidFill>
            </a:endParaRPr>
          </a:p>
          <a:p>
            <a:r>
              <a:rPr lang="en-US" sz="2600" b="1" dirty="0"/>
              <a:t>Submission of checklist</a:t>
            </a:r>
            <a:r>
              <a:rPr lang="en-US" sz="2600" dirty="0"/>
              <a:t>: </a:t>
            </a:r>
            <a:r>
              <a:rPr lang="en-US" sz="2600" i="1" u="sng" dirty="0">
                <a:solidFill>
                  <a:srgbClr val="FFC000"/>
                </a:solidFill>
                <a:hlinkClick r:id="rId6">
                  <a:extLst>
                    <a:ext uri="{A12FA001-AC4F-418D-AE19-62706E023703}">
                      <ahyp:hlinkClr xmlns:ahyp="http://schemas.microsoft.com/office/drawing/2018/hyperlinkcolor" val="tx"/>
                    </a:ext>
                  </a:extLst>
                </a:hlinkClick>
              </a:rPr>
              <a:t>DAIDSCRSSEISChecklist.sm@ppdi.com</a:t>
            </a:r>
            <a:endParaRPr lang="en-US" sz="2600" u="sng" dirty="0">
              <a:solidFill>
                <a:srgbClr val="FFC000"/>
              </a:solidFill>
            </a:endParaRPr>
          </a:p>
          <a:p>
            <a:r>
              <a:rPr lang="en-US" sz="2600" b="1" dirty="0"/>
              <a:t>Queries</a:t>
            </a:r>
            <a:r>
              <a:rPr lang="en-US" sz="2600" dirty="0"/>
              <a:t>: </a:t>
            </a:r>
            <a:r>
              <a:rPr lang="en-US" sz="2600" i="1" u="sng" dirty="0">
                <a:solidFill>
                  <a:srgbClr val="FFC000"/>
                </a:solidFill>
                <a:hlinkClick r:id="rId6">
                  <a:extLst>
                    <a:ext uri="{A12FA001-AC4F-418D-AE19-62706E023703}">
                      <ahyp:hlinkClr xmlns:ahyp="http://schemas.microsoft.com/office/drawing/2018/hyperlinkcolor" val="tx"/>
                    </a:ext>
                  </a:extLst>
                </a:hlinkClick>
              </a:rPr>
              <a:t>DAIDSCRSSEISChecklist.sm@ppdi.com</a:t>
            </a:r>
            <a:endParaRPr lang="en-US" sz="2600" i="1" u="sng" dirty="0">
              <a:solidFill>
                <a:srgbClr val="FFC000"/>
              </a:solidFill>
            </a:endParaRPr>
          </a:p>
          <a:p>
            <a:r>
              <a:rPr lang="en-US" sz="2600" b="1" i="1" u="sng" dirty="0"/>
              <a:t>Regulation:</a:t>
            </a:r>
            <a:r>
              <a:rPr lang="en-US" sz="2600" dirty="0"/>
              <a:t> </a:t>
            </a:r>
            <a:r>
              <a:rPr lang="en-US" sz="2600" u="sng" dirty="0">
                <a:solidFill>
                  <a:srgbClr val="FFC000"/>
                </a:solidFill>
                <a:hlinkClick r:id="rId7">
                  <a:extLst>
                    <a:ext uri="{A12FA001-AC4F-418D-AE19-62706E023703}">
                      <ahyp:hlinkClr xmlns:ahyp="http://schemas.microsoft.com/office/drawing/2018/hyperlinkcolor" val="tx"/>
                    </a:ext>
                  </a:extLst>
                </a:hlinkClick>
              </a:rPr>
              <a:t>21 CFR Part 11</a:t>
            </a:r>
            <a:r>
              <a:rPr lang="en-US" sz="2600" u="sng" dirty="0">
                <a:solidFill>
                  <a:srgbClr val="0070C0"/>
                </a:solidFill>
                <a:hlinkClick r:id="rId7">
                  <a:extLst>
                    <a:ext uri="{A12FA001-AC4F-418D-AE19-62706E023703}">
                      <ahyp:hlinkClr xmlns:ahyp="http://schemas.microsoft.com/office/drawing/2018/hyperlinkcolor" val="tx"/>
                    </a:ext>
                  </a:extLst>
                </a:hlinkClick>
              </a:rPr>
              <a:t> </a:t>
            </a:r>
            <a:endParaRPr lang="en-US" sz="2600" u="sng" dirty="0">
              <a:solidFill>
                <a:srgbClr val="0070C0"/>
              </a:solidFill>
            </a:endParaRPr>
          </a:p>
        </p:txBody>
      </p:sp>
    </p:spTree>
    <p:extLst>
      <p:ext uri="{BB962C8B-B14F-4D97-AF65-F5344CB8AC3E}">
        <p14:creationId xmlns:p14="http://schemas.microsoft.com/office/powerpoint/2010/main" val="348530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0FD60-451A-469A-8153-600E0B5C6670}"/>
              </a:ext>
            </a:extLst>
          </p:cNvPr>
          <p:cNvSpPr>
            <a:spLocks noGrp="1"/>
          </p:cNvSpPr>
          <p:nvPr>
            <p:ph type="title"/>
          </p:nvPr>
        </p:nvSpPr>
        <p:spPr/>
        <p:txBody>
          <a:bodyPr anchor="b">
            <a:normAutofit/>
          </a:bodyPr>
          <a:lstStyle/>
          <a:p>
            <a:r>
              <a:rPr lang="en-US" sz="8000" dirty="0"/>
              <a:t>Questions?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5950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0FD60-451A-469A-8153-600E0B5C6670}"/>
              </a:ext>
            </a:extLst>
          </p:cNvPr>
          <p:cNvSpPr>
            <a:spLocks noGrp="1"/>
          </p:cNvSpPr>
          <p:nvPr>
            <p:ph type="title"/>
          </p:nvPr>
        </p:nvSpPr>
        <p:spPr/>
        <p:txBody>
          <a:bodyPr anchor="b">
            <a:normAutofit/>
          </a:bodyPr>
          <a:lstStyle/>
          <a:p>
            <a:r>
              <a:rPr lang="en-US" sz="8000" dirty="0"/>
              <a:t>Thank you! </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5743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Completing DAIDS EIS Evaluation Checklists</a:t>
            </a:r>
            <a:endParaRPr lang="en-US" dirty="0"/>
          </a:p>
        </p:txBody>
      </p:sp>
      <p:sp>
        <p:nvSpPr>
          <p:cNvPr id="4" name="Subtitle 3"/>
          <p:cNvSpPr>
            <a:spLocks noGrp="1"/>
          </p:cNvSpPr>
          <p:nvPr>
            <p:ph type="subTitle" idx="1"/>
          </p:nvPr>
        </p:nvSpPr>
        <p:spPr/>
        <p:txBody>
          <a:bodyPr/>
          <a:lstStyle/>
          <a:p>
            <a:r>
              <a:rPr lang="en-US"/>
              <a:t>Site and Laboratory Training</a:t>
            </a:r>
          </a:p>
          <a:p>
            <a:r>
              <a:rPr lang="en-US"/>
              <a:t>June 2021</a:t>
            </a:r>
            <a:endParaRPr lang="en-US" dirty="0"/>
          </a:p>
        </p:txBody>
      </p:sp>
    </p:spTree>
    <p:custDataLst>
      <p:tags r:id="rId1"/>
    </p:custDataLst>
    <p:extLst>
      <p:ext uri="{BB962C8B-B14F-4D97-AF65-F5344CB8AC3E}">
        <p14:creationId xmlns:p14="http://schemas.microsoft.com/office/powerpoint/2010/main" val="142456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AD62-DA3C-4698-89BA-A759708FA7C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0B36C8F-B259-4E6C-8259-42C4EF25B4AB}"/>
              </a:ext>
            </a:extLst>
          </p:cNvPr>
          <p:cNvSpPr>
            <a:spLocks noGrp="1"/>
          </p:cNvSpPr>
          <p:nvPr>
            <p:ph idx="1"/>
          </p:nvPr>
        </p:nvSpPr>
        <p:spPr>
          <a:xfrm>
            <a:off x="567765" y="1600203"/>
            <a:ext cx="8881035" cy="4525963"/>
          </a:xfrm>
        </p:spPr>
        <p:txBody>
          <a:bodyPr/>
          <a:lstStyle/>
          <a:p>
            <a:r>
              <a:rPr lang="en-US" altLang="en-US" dirty="0"/>
              <a:t>21 CFR Part 11</a:t>
            </a:r>
          </a:p>
          <a:p>
            <a:r>
              <a:rPr lang="en-US" altLang="en-US" dirty="0"/>
              <a:t>What systems require a DAIDS EIS Evaluation Checklist</a:t>
            </a:r>
          </a:p>
          <a:p>
            <a:r>
              <a:rPr lang="en-US" altLang="en-US" dirty="0"/>
              <a:t>How to complete the DAIDS Evaluation Checklist</a:t>
            </a:r>
          </a:p>
          <a:p>
            <a:pPr lvl="1"/>
            <a:endParaRPr lang="en-US" altLang="en-US" dirty="0"/>
          </a:p>
          <a:p>
            <a:endParaRPr lang="en-US" dirty="0"/>
          </a:p>
        </p:txBody>
      </p:sp>
      <p:pic>
        <p:nvPicPr>
          <p:cNvPr id="8" name="Picture 7">
            <a:extLst>
              <a:ext uri="{FF2B5EF4-FFF2-40B4-BE49-F238E27FC236}">
                <a16:creationId xmlns:a16="http://schemas.microsoft.com/office/drawing/2014/main" id="{30FA5172-E231-44F1-B45B-98FB5BB4654D}"/>
              </a:ext>
            </a:extLst>
          </p:cNvPr>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1600" y="1600203"/>
            <a:ext cx="2913317" cy="4065400"/>
          </a:xfrm>
          <a:prstGeom prst="rect">
            <a:avLst/>
          </a:prstGeom>
        </p:spPr>
      </p:pic>
    </p:spTree>
    <p:custDataLst>
      <p:tags r:id="rId1"/>
    </p:custDataLst>
    <p:extLst>
      <p:ext uri="{BB962C8B-B14F-4D97-AF65-F5344CB8AC3E}">
        <p14:creationId xmlns:p14="http://schemas.microsoft.com/office/powerpoint/2010/main" val="48045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DF99-F2F7-45EC-A889-40012C9AE80A}"/>
              </a:ext>
            </a:extLst>
          </p:cNvPr>
          <p:cNvSpPr>
            <a:spLocks noGrp="1"/>
          </p:cNvSpPr>
          <p:nvPr>
            <p:ph type="title"/>
          </p:nvPr>
        </p:nvSpPr>
        <p:spPr/>
        <p:txBody>
          <a:bodyPr/>
          <a:lstStyle/>
          <a:p>
            <a:r>
              <a:rPr lang="en-US" altLang="en-US" dirty="0"/>
              <a:t>21 CFR Part 11</a:t>
            </a:r>
            <a:endParaRPr lang="en-US" dirty="0"/>
          </a:p>
        </p:txBody>
      </p:sp>
      <p:sp>
        <p:nvSpPr>
          <p:cNvPr id="3" name="Content Placeholder 2">
            <a:extLst>
              <a:ext uri="{FF2B5EF4-FFF2-40B4-BE49-F238E27FC236}">
                <a16:creationId xmlns:a16="http://schemas.microsoft.com/office/drawing/2014/main" id="{07779EBA-72FB-46B9-A67C-159DC4410A2A}"/>
              </a:ext>
            </a:extLst>
          </p:cNvPr>
          <p:cNvSpPr>
            <a:spLocks noGrp="1"/>
          </p:cNvSpPr>
          <p:nvPr>
            <p:ph idx="1"/>
          </p:nvPr>
        </p:nvSpPr>
        <p:spPr/>
        <p:txBody>
          <a:bodyPr/>
          <a:lstStyle/>
          <a:p>
            <a:r>
              <a:rPr lang="en-US" dirty="0"/>
              <a:t>Federal regulation identifying what measures are necessary for electronic records to be acceptable for clinical trials</a:t>
            </a:r>
          </a:p>
          <a:p>
            <a:r>
              <a:rPr lang="en-US" dirty="0"/>
              <a:t>Requires validation of systems used “to create, modify, maintain, or transmit electronic records”</a:t>
            </a:r>
          </a:p>
          <a:p>
            <a:endParaRPr lang="en-US" dirty="0"/>
          </a:p>
        </p:txBody>
      </p:sp>
      <p:pic>
        <p:nvPicPr>
          <p:cNvPr id="4" name="Picture 3"/>
          <p:cNvPicPr>
            <a:picLocks noChangeAspect="1"/>
          </p:cNvPicPr>
          <p:nvPr/>
        </p:nvPicPr>
        <p:blipFill>
          <a:blip r:embed="rId4"/>
          <a:stretch>
            <a:fillRect/>
          </a:stretch>
        </p:blipFill>
        <p:spPr>
          <a:xfrm>
            <a:off x="325875" y="4327209"/>
            <a:ext cx="11416834" cy="1198946"/>
          </a:xfrm>
          <a:prstGeom prst="rect">
            <a:avLst/>
          </a:prstGeom>
          <a:effectLst>
            <a:outerShdw blurRad="139700" dist="101600" dir="2700000" algn="tl" rotWithShape="0">
              <a:prstClr val="black">
                <a:alpha val="40000"/>
              </a:prstClr>
            </a:outerShdw>
          </a:effectLst>
        </p:spPr>
      </p:pic>
      <p:sp>
        <p:nvSpPr>
          <p:cNvPr id="5" name="TextBox 4"/>
          <p:cNvSpPr txBox="1"/>
          <p:nvPr/>
        </p:nvSpPr>
        <p:spPr>
          <a:xfrm>
            <a:off x="2683563" y="5665306"/>
            <a:ext cx="8905462" cy="369332"/>
          </a:xfrm>
          <a:prstGeom prst="rect">
            <a:avLst/>
          </a:prstGeom>
          <a:noFill/>
        </p:spPr>
        <p:txBody>
          <a:bodyPr wrap="square" rtlCol="0">
            <a:spAutoFit/>
          </a:bodyPr>
          <a:lstStyle/>
          <a:p>
            <a:r>
              <a:rPr lang="en-US" sz="1800" i="1" dirty="0"/>
              <a:t>—  General Principles of Software Validation; Final Guidance for Industry and FDA Staff</a:t>
            </a:r>
          </a:p>
        </p:txBody>
      </p:sp>
    </p:spTree>
    <p:custDataLst>
      <p:tags r:id="rId1"/>
    </p:custDataLst>
    <p:extLst>
      <p:ext uri="{BB962C8B-B14F-4D97-AF65-F5344CB8AC3E}">
        <p14:creationId xmlns:p14="http://schemas.microsoft.com/office/powerpoint/2010/main" val="289651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DF99-F2F7-45EC-A889-40012C9AE80A}"/>
              </a:ext>
            </a:extLst>
          </p:cNvPr>
          <p:cNvSpPr>
            <a:spLocks noGrp="1"/>
          </p:cNvSpPr>
          <p:nvPr>
            <p:ph type="title"/>
          </p:nvPr>
        </p:nvSpPr>
        <p:spPr/>
        <p:txBody>
          <a:bodyPr/>
          <a:lstStyle/>
          <a:p>
            <a:r>
              <a:rPr lang="en-US" altLang="en-US" dirty="0"/>
              <a:t>21 CFR Part 11</a:t>
            </a:r>
            <a:endParaRPr lang="en-US" dirty="0"/>
          </a:p>
        </p:txBody>
      </p:sp>
      <p:sp>
        <p:nvSpPr>
          <p:cNvPr id="3" name="Content Placeholder 2">
            <a:extLst>
              <a:ext uri="{FF2B5EF4-FFF2-40B4-BE49-F238E27FC236}">
                <a16:creationId xmlns:a16="http://schemas.microsoft.com/office/drawing/2014/main" id="{07779EBA-72FB-46B9-A67C-159DC4410A2A}"/>
              </a:ext>
            </a:extLst>
          </p:cNvPr>
          <p:cNvSpPr>
            <a:spLocks noGrp="1"/>
          </p:cNvSpPr>
          <p:nvPr>
            <p:ph idx="1"/>
          </p:nvPr>
        </p:nvSpPr>
        <p:spPr>
          <a:xfrm>
            <a:off x="349108" y="1600203"/>
            <a:ext cx="5223434" cy="4525963"/>
          </a:xfrm>
        </p:spPr>
        <p:txBody>
          <a:bodyPr/>
          <a:lstStyle/>
          <a:p>
            <a:r>
              <a:rPr lang="en-US" dirty="0"/>
              <a:t>DAIDS is increasing standardization/oversight to ensure compliance from all trial stakeholders</a:t>
            </a:r>
          </a:p>
          <a:p>
            <a:r>
              <a:rPr lang="en-US" dirty="0"/>
              <a:t>DAIDS EIS Evaluation Checklist is based on 21 CFR Part 11 controls</a:t>
            </a:r>
          </a:p>
        </p:txBody>
      </p:sp>
      <p:pic>
        <p:nvPicPr>
          <p:cNvPr id="4" name="Picture 3"/>
          <p:cNvPicPr>
            <a:picLocks noChangeAspect="1"/>
          </p:cNvPicPr>
          <p:nvPr/>
        </p:nvPicPr>
        <p:blipFill>
          <a:blip r:embed="rId4"/>
          <a:stretch>
            <a:fillRect/>
          </a:stretch>
        </p:blipFill>
        <p:spPr>
          <a:xfrm>
            <a:off x="5572542" y="4438402"/>
            <a:ext cx="6400800" cy="1264463"/>
          </a:xfrm>
          <a:prstGeom prst="rect">
            <a:avLst/>
          </a:prstGeom>
          <a:effectLst>
            <a:outerShdw blurRad="139700" dist="1016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5572542" y="1367212"/>
            <a:ext cx="6400800" cy="2956829"/>
          </a:xfrm>
          <a:prstGeom prst="rect">
            <a:avLst/>
          </a:prstGeom>
          <a:effectLst>
            <a:outerShdw blurRad="139700" dist="101600" dir="2700000" algn="tl" rotWithShape="0">
              <a:prstClr val="black">
                <a:alpha val="40000"/>
              </a:prstClr>
            </a:outerShdw>
          </a:effectLst>
        </p:spPr>
      </p:pic>
      <p:sp>
        <p:nvSpPr>
          <p:cNvPr id="6" name="Oval 5"/>
          <p:cNvSpPr/>
          <p:nvPr/>
        </p:nvSpPr>
        <p:spPr bwMode="auto">
          <a:xfrm>
            <a:off x="5897220" y="3355010"/>
            <a:ext cx="1146629" cy="508000"/>
          </a:xfrm>
          <a:prstGeom prst="ellipse">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6171096" y="4803153"/>
            <a:ext cx="994229" cy="389174"/>
          </a:xfrm>
          <a:prstGeom prst="ellipse">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39554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F0BBC-3A8E-4ABD-AD9D-51436E48AB5C}"/>
              </a:ext>
            </a:extLst>
          </p:cNvPr>
          <p:cNvSpPr>
            <a:spLocks noGrp="1"/>
          </p:cNvSpPr>
          <p:nvPr>
            <p:ph type="title"/>
          </p:nvPr>
        </p:nvSpPr>
        <p:spPr>
          <a:xfrm>
            <a:off x="1133856" y="1912935"/>
            <a:ext cx="8534400" cy="3094490"/>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400" dirty="0"/>
              <a:t>Welcome – Dr. Carol Worrell </a:t>
            </a:r>
            <a:br>
              <a:rPr lang="en-US" dirty="0"/>
            </a:br>
            <a:br>
              <a:rPr lang="en-US" dirty="0"/>
            </a:br>
            <a:r>
              <a:rPr lang="en-US" sz="2700" dirty="0"/>
              <a:t>Director, Office for Policy in Clinical Research Operations (OPCRO)</a:t>
            </a:r>
            <a:br>
              <a:rPr lang="en-US" sz="2700" dirty="0"/>
            </a:br>
            <a:br>
              <a:rPr lang="en-US" sz="2700" dirty="0"/>
            </a:br>
            <a:r>
              <a:rPr lang="en-US" sz="2700" dirty="0"/>
              <a:t>Division of AIDS/NIAID/NIH</a:t>
            </a:r>
            <a:endParaRPr lang="en-US" dirty="0"/>
          </a:p>
        </p:txBody>
      </p:sp>
    </p:spTree>
    <p:extLst>
      <p:ext uri="{BB962C8B-B14F-4D97-AF65-F5344CB8AC3E}">
        <p14:creationId xmlns:p14="http://schemas.microsoft.com/office/powerpoint/2010/main" val="356903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DF99-F2F7-45EC-A889-40012C9AE80A}"/>
              </a:ext>
            </a:extLst>
          </p:cNvPr>
          <p:cNvSpPr>
            <a:spLocks noGrp="1"/>
          </p:cNvSpPr>
          <p:nvPr>
            <p:ph type="title"/>
          </p:nvPr>
        </p:nvSpPr>
        <p:spPr/>
        <p:txBody>
          <a:bodyPr/>
          <a:lstStyle/>
          <a:p>
            <a:r>
              <a:rPr lang="en-US" sz="3800" dirty="0">
                <a:ea typeface="ヒラギノ角ゴ Pro W3" charset="-128"/>
              </a:rPr>
              <a:t>Systems Requiring a DAIDS EIS Evaluation Checklist</a:t>
            </a:r>
            <a:endParaRPr lang="en-US" sz="3800" dirty="0"/>
          </a:p>
        </p:txBody>
      </p:sp>
      <p:sp>
        <p:nvSpPr>
          <p:cNvPr id="3" name="Content Placeholder 2">
            <a:extLst>
              <a:ext uri="{FF2B5EF4-FFF2-40B4-BE49-F238E27FC236}">
                <a16:creationId xmlns:a16="http://schemas.microsoft.com/office/drawing/2014/main" id="{07779EBA-72FB-46B9-A67C-159DC4410A2A}"/>
              </a:ext>
            </a:extLst>
          </p:cNvPr>
          <p:cNvSpPr>
            <a:spLocks noGrp="1"/>
          </p:cNvSpPr>
          <p:nvPr>
            <p:ph idx="1"/>
          </p:nvPr>
        </p:nvSpPr>
        <p:spPr>
          <a:xfrm>
            <a:off x="381000" y="1219200"/>
            <a:ext cx="10972800" cy="4449763"/>
          </a:xfrm>
        </p:spPr>
        <p:txBody>
          <a:bodyPr/>
          <a:lstStyle/>
          <a:p>
            <a:r>
              <a:rPr lang="en-US" dirty="0"/>
              <a:t>Electronic systems subject to 21 CFR Part 11</a:t>
            </a:r>
          </a:p>
          <a:p>
            <a:pPr lvl="1"/>
            <a:r>
              <a:rPr lang="en-US" dirty="0"/>
              <a:t>Systems that collect data that will be submitted to a regulatory authority</a:t>
            </a:r>
          </a:p>
          <a:p>
            <a:pPr lvl="1"/>
            <a:r>
              <a:rPr lang="en-US" dirty="0"/>
              <a:t>Systems that hold records (e.g. Essential Documents) that can be used to reconstruct the trial</a:t>
            </a:r>
          </a:p>
          <a:p>
            <a:r>
              <a:rPr lang="en-US" dirty="0"/>
              <a:t>Each system subject to 21 CFR Part 11 will require a separate evaluation checklist</a:t>
            </a:r>
          </a:p>
          <a:p>
            <a:r>
              <a:rPr lang="en-US" dirty="0"/>
              <a:t>Examples will be provided at the end of the presentation</a:t>
            </a:r>
          </a:p>
        </p:txBody>
      </p:sp>
    </p:spTree>
    <p:custDataLst>
      <p:tags r:id="rId1"/>
    </p:custDataLst>
    <p:extLst>
      <p:ext uri="{BB962C8B-B14F-4D97-AF65-F5344CB8AC3E}">
        <p14:creationId xmlns:p14="http://schemas.microsoft.com/office/powerpoint/2010/main" val="330985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DMC End User Validation</a:t>
            </a:r>
          </a:p>
        </p:txBody>
      </p:sp>
      <p:sp>
        <p:nvSpPr>
          <p:cNvPr id="3" name="Content Placeholder 2"/>
          <p:cNvSpPr>
            <a:spLocks noGrp="1"/>
          </p:cNvSpPr>
          <p:nvPr>
            <p:ph idx="1"/>
          </p:nvPr>
        </p:nvSpPr>
        <p:spPr/>
        <p:txBody>
          <a:bodyPr/>
          <a:lstStyle/>
          <a:p>
            <a:r>
              <a:rPr lang="en-US" dirty="0"/>
              <a:t>The DMCs will be validating select systems on behalf of site users</a:t>
            </a:r>
          </a:p>
          <a:p>
            <a:r>
              <a:rPr lang="en-US" dirty="0"/>
              <a:t>Validation certificates will be provided on DMC portal websites</a:t>
            </a:r>
          </a:p>
        </p:txBody>
      </p:sp>
    </p:spTree>
    <p:extLst>
      <p:ext uri="{BB962C8B-B14F-4D97-AF65-F5344CB8AC3E}">
        <p14:creationId xmlns:p14="http://schemas.microsoft.com/office/powerpoint/2010/main" val="80902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AutoShape 2" descr="data:image/png;base64,iVBORw0KGgoAAAANSUhEUgAAAfQAAAH0CAYAAADL1t+KAAAgAElEQVR4Xuy9CbQk11km+MeWmS/z5dtrc6lKVZJKJbmsrVSlkkp4Ay9gNwbmzMDAdANNH4aBZhroYemFYTA9NNPQwIBpbHmhxxgJtzi2kWUXRpasti1Zsi1vskq2VZJqfbW8PV+ukbHN+e8SeePGjSWfnqSq9+Kdk5VZmRE3bvz3xv3u968aFH+FBAoJFBIoJFBIoJDAFS8B7Yq/g+IGCgkUEigkUEigkEAhASgAvZgEhQQKCRQSKCRQSGADSKAA9A0wiMUtFBIoJFBIoJBAIYEC0Is5UEigkEAhgUIChQQ2gAQKQN8Ag1jcQiGBQgKFBAoJFBIoAL2YA4UECgkUEigkUEhgA0igAPQNMIjFLRQSKCRQSKCQQCGBAtCLOVBIoJBAIYFCAoUENoAECkDfAINY3EIhgUIChQQKCRQSKAC9mAOFBAoJFBIoJFBIYANIoAD0DTCIxS0UEigkUEigkEAhgQLQizlQSOAyl0AQBNrXvvY1EwCsfr9f8X1/FF+e51V93y/pul4CAPy9EgQBfq4YhjGi63rZ9/2qrutGEARVAHA1TesHQdDRdd1xXbcdBIGj63rHMAzX87yeYRhOEAR4jGOa5qppmi1d17vT09P2nj17HE3TvMtcXEX3CglsWgkUgL5ph7648ctBAkEQ6OfOnSvPzs6OdbvdSU3TJl3XnQ6CYErTtAkAmAmCYBt+DwAT7LsJwzBqCNwAYOBL0zR8lvm7rmmaDgD4Tp5x9sZvOcA/APABAN8RpCPvQRC4ANAGgGYQBKsAsIyvIAgWNU2b03V9kX9nmuaSaZorhmEs3nrrrXgObhywveKvkEAhgVdQAgWgv4LCLi61eSVw4sSJ8vz8fA1B2zCMra7r7vQ8bx8A7AWAqzRN26Fp2hZd16uapiG7RuaNgAy6rsde/HsO1HnfxRGgmB79E78LfB/8IAD8zvd9+R33BF4QBHYQBF3f95sAcJ69XgSAM5qmndJ1/QIAzE1NTa3u37+/UzD8zfsMFHf+8kugAPSXX8bFFTaRBJBxP/vss9WFhYUdtm3v9X3/ek3TELh3AcBOBG1k24ZhoCq8ZBgGiC8C3poGmq4TVk2AW/o//z4G4pSKE2knAbw4FHgkQrq4CJD/axoBb0Awx2MYqPN3/j0HeQ74nueB73ng4UbA9wNU4QdBgAx/MQiCiwjyDOhPGIZxQtf1U7VabenAgQP9TTRFilstJPCySaAA9JdNtEXDG10CzLY9Ytv2lna7vcf3/RsB4OYgCG7QNO0awzC2oC3bMAxNBm38P4J3yMBl0EZg1VFrTgFW9ZKBO42lM707BW9sTwT/hM8Rts4AHhk7/okgL7J3/Kx6EbD3fWDvnud5jSAIzvu+fyIIgmdN03zaNM0TpVJp1nGc5UOHDjkbff4U91dIYL0lUAD6eku0aG/DSuD+++83du/ePdNqta7xPO963/dvBoDXAsA1uq5vNwxj1DRN3TRNwJcI4qKKnAN5FlDz30VQV30m32UBtQDiedsN22SsXzmwjMWLoI6gjep6xtRjAM+ZvIts3vPAdV1873uet+L7/rkgCL6r6/q3dV3/DgCcmJiYOLt///5WYZffsI9WcWPrJIEC0NdJkEUzG08CyMAfe+yxiU6nc43ruocB4A5N027TNO1qwzDGDMMwLMsi4C0CuGjz5kCuZNochAU1uRKY+e8CkxbZOZd8+DCLxyvYNx5H2DwD+fCzAvTlTQfeG782mgJIG6KanwE8quWJ/Z3Z4QlrZyydALnrAgd0BHX+QnBnAI8qe9vzvIUgCJ4DgK8AwJcty3p6Zmbm/N69e3sbb8YVd1RI4KVJoAD0lya/4uwNJoFvfetbtbm5ud2e593kuu5dAHBY1/X9pmlOIftGAOcgzoHbQNU5c1wT7d4c7GI2bwWblsUog7PIwhEsY39pLFo4mPRFBHkRxIUNBgfpNG2C+Fui+YBfS7LHc7U8B3YO5AzMOagToHcch7xc1+25rouOd08juGua9qRlWd8DgIVCRb/BHsTidtYkgQLQ1yS24qSNIoFHH33U1HV9R6/Xe53jOHd6nnfEMIwD6IluWVaJAzi+c7s3eU9xVJNV1WLIGPksAXIIzyqgDum39KhyWzZTt+eNEYv1RXSgQ6hnlwk3IYINX7VBCTcwzJmPADvb3OBGR/y/qOqX5w93rEMWj8ydA7wA5hTUEdxdFz8Hrus2fd8/FQTBN3Vd/7Ku61+t1WovvPa1r10u1PMb5Qkt7mMYCRSAPoy0imM3hAQQxH3f39nr9Y4EQfC2IAiO6rq+2zTNWgkZeKkUVaMrGHhEFS0wW66OzhQUV03jgdJn8lVmA8IBCO7CRiHp3MjDrlDjy2Afc6QTTQPSZ7LBYZscvtnBd51tfsg7B3r07GcyFa+ZBPIiS+/3++Dgi4I6AX4G+uhot+x53vc0TXs0CIKHx8fHv12A+zATqTj2SpdAAehX+ggW/c8lgaeeespqNBq7O50OsvC36Lp+l2maeyzLKpdKJUAgNwRHNg4+Mcc1xmLTQsZUHYrEfAsAHn4vgDIBZAWL5w9rItgL54jH8PA0stkQO5dgmxc3JeF9SpsW+Rhul+egLpoeCGPnYK/rBMwNwwTDZCF7+LthhJ78SQMqhschiHNw73OVPH7Hv3echud5xzVN+xwAPDI2NvZ0Ae65HpXioCtYAgWgX8GDV3Q9XQLHjx8vnT17drfjOEd93/8BADhqGMbuUqlUKpfLBMRNpkpPVaNzMOOXy2mvprgchV/+/wiQi4xcZuspKnoRqCOSkNTxnPGrwDwC8tJ9KdXzolpekIcI6KFqXhVyJyTJISp5xtbx3WQx+SKbz8XgXTcEctu2Q6C3+33y2XXdENwNw3ikWq0W4F4sHhtSAgWgb8hh3bw3FQSB8fDDD+/sdrtv9H3/7Zqm3clA3CJMXFSnJ6jSOftUOaapgJMDpvybiklHAF0Eb8bKB/Z0ZavkEmIymNg1BDBPmgVJwJ4E7jKoKr3pZQ/5BLBXquU5yDO1PAn3QxaP0QP42TSpup551acxeK6eR2Dv9XoE0MUXgrvv+8eDIPicrusP+77/jTvvvBNT2xZ/hQSueAkUgH7FD2FxAyiBJ598cmx+fv6g67o/rGnaD+q6vq9cLlvIxIljG6rTmUpdtPEimwzDr1IYeMiGkwAzhx08lqhFZvBy2yK750xd1g7Ianaqr48Av6x+D2eMzMgT7l/0ihdnW8RbXgLwMGMd+z50iBOz3zGA5vb30IGOp7tljJ2DOr5jeCBn8HnYu9N3wO4zcLdt4KydqexXPc/7chAEnyyXy58JguB04S1frCdXsgQKQL+SR2+T9x2d22zb3mPb9ls8z/sxXdcPl0qlyUqlQpg490zn3ulyCFbISPOo0LMAO41ts3FSAbrKIS7CzQlgD7zPE4c8q38cWCOIHH38+aZFBeBJoK5i9SKD558jce+oGSEnMkc69jnmWCcCO7G7M5s7i/sPY/+ZpiXtceAJbDhzx3fh5bmue8rzvEcsy/r7crn85M0334zFaIq/QgJXlAQKQL+ihqvoLE/20mg07nAc50cA4K2GYewtl8sGB/JIkhcpbWqY9pSBCKWyiiIloqiFZCkh2CoAPALEQrty6zE7OjtWdobL4+keK7Ai9TVxxgibmDwMnIorvlzEvuGqd35h4f+RBDaKnPMRxzpx3BTFaahjHWXs4ouz97QnBWPgkaGjSr7b7YLd60GPAXy/3295nvd1TdM+ZVnWp8vl8vNFrvli3blSJFAA+pUyUpu8n8w2fn2z2fwh3/d/xDTN2yzLqiOIc7U6UccKiz9NooIscFC0JMIoJWc0EawjeC4Brhw3rrJjp9nPedtiARS+sSA50gcHKEadFk2hXRpcRTyPfB2w2qihGp/yb1EUPMkMXQTwN2E5IEngaCY41BCwIqyD4i9izxSZ6WIsXbKxixsEFVsP+yaEw+F3kZA4MQyOgTtJ+sNMLNxzPu3RQebet23oMnBHkGeOdX6/35/1fR9t7Q+MjY194cYbb8SSscVfIYHLVgIFoF+2Q7N5O4YsnCcGefTRRyvtdvtwv99/VxAEP2aa5jWVSkVDIBfTrqrCzCh4J6irk1TUSarzBJYeA37hiyQPdxGMOahT1TuiMJYsRXjFsqUaeKCBDzq4oIMDOvTBhD4YYAcGdMGCvmaCG2jgaxp5D/AddPAB3w3wQGcvAFIgHQIwSYs+mBp7hwD0wAcDAvIyIYAK9KEcOFAGH0rgggUeWNrgGGwHS55zVk01H1zWLB1sUhY6iuYRxh+COv9NeI+FDvKiNtweL3jLi6w9Mj9YWFzSU4XjgDHtCOadToewd87c+/1+13XdrwLAf9N1/cHDhw+fKxLXbN716XK+8wLQL+fR2cR9++xnPzve6XTQye1ngyB4Z7lcnh4ZGYmwcTETmZjZLE2tLrJfUcWd+Fliw7HjIog+cEaLfs0oM3nzQ3aNuc4RhG1fh15gQicwoQVlaEIJOlAGG0zoggm2ZhLgtgmwG+BqCNIU7Pn9kHfpaU5U2ct7HOH/vAkEbAOAgLsJHpTIi4L7SOBABTwC+FXfhnpgQy2woQK4AXDIOYYWUDYd5nvXAXT8/6AsrMqpLlTrS6p6WV0/GG+sF8/KzAre8qKXPGpuOHNHx7os5o4qefSM5yr5UDVv267jOM8isJum+YmDBw8+V9R338SL1GV46wWgX4aDspm79MUvfnFyYWHhBx3H+VnDMO4ol8sTMpAns/Goaj0mR5lli17lCg9zgr+sbKjIqsln+gUFZ36hiC2e1RMnRUoAnECDjo+gbUEbLGhCBVahBI2AvnegRJi3Q1g1QCA+mewzBcAobkfM2lGNeTTbXMqTztuIbAD4f9h5EU953h/WFzMICIOvBC7Ugj6M+j0YC3pQ920YDXrkuxFwoKR5YCLQh1niBuCuLOkq1XWPONYllJTlSWx0A9PO0vA3vJ7I3LnDJAI9L1Gb9Mxx1t5ut4m9HV+9Xg/V8WeCIPh7Xdfvq9Vq3yrs7Jt51bp87r0A9MtnLDZdT7hqHd8/85nPXN3pdH7Y9/0fxSxulUplhAN5WM2Mx40LlcLk8KjEFKgC+IpJXVSMnYN1BLQ5WPMiIwKgU2BHFTkFbzfQoRuYsBqUYTkYgXmowlIwAg0oQ4+pzDm75sw6attmU0EEbwnUw8misihwEFZRdOmJ55uE2OTLWBlkP8LwUpiqnikLUMVvgQ9lcKEauDDud2HSa8O034bxoAs1VOtrqPqnpnkCrqHfA+2AmP89EvomVozjVeN4RjpVCtoEYCd5CSwrrE2f9BAia+fqeFTJM2DH7y76vv8PAPDRer3+pQMHDrQ23YNc3PBlI4EC0C+bodg8HZGBvN1u/09BEPwzwzBeW6lUDARyMewsxsjpSp8sMFUKVIrOIbOWQVv5fwbaMYBnAI6LvOsDUZdT8K7AIozCQlCFBlSghTZuxrjDoidh7XIJtAfm58F9Jd0iO5ZvAuR3RuSVGC1ivKiuZ0YBcg41CtA/Eagj3VFsJGSGL55L0ZlqF4iNPvCIqn7c6xKAn/LbMBZ0oer3CZM3QoBnBV6k3PEqoE+KdQ/T0DLbu1innhffIfMNwd1A1p48t3DThup4BHUO7Aju/X6/4bru5wHgI9PT0w/t27evSFazeZa0y+ZOC0C/bIZi83SEM3IO5JZlESDnjm5iZbNI7LgM5BlVy2RVeBaIU/xmavTIO1ef++D5AF3fIMz7gj8KF4I6LEOV2L3R5k3U5Wy/EVGRy4CtYsrCeQhohg6EvZrs3eKfdSCAh7/hO+IPcXjjTJdtGgjrVUyrGJCHHvEUzL0g+nKJyQA1D4MX3iceRx34GPAnaRFUGwRmVuCbEStAkHeImn6L24KtbgOmvRbUoQeWFoCBdnKioRnkfCf/T1LL84RBAssXS7wiyIvAzu3sHNgxERHa2pP+uBMdgjmq47kjXa/X67iu+6hhGO8vlUqP3HLLLe3N82QXd/pqS6AA9Fd7BDbB9UVGfuzYsd3tdvvHkZEjkFer1Xj8uFCJi4cvhYw81W4tADJj1xGWKdjQZXV6nIX7VIXuB9DzdWj4ZZgLRuGCX4d5qMEyjEAPjJDNhuA5iPQagKlo22Ygi0Bs6QAI0mUDoKQDlHX6Tr5nIE6YKjsnhTgqZxGxw3P9t3BE6kOfsgkgwI1gjyyegTsCveMD2D5APxi843cc9GMsX+pAzDKAmxUIoOo7MOV1YIvThC1egzD5Kjhg6QjwDNwZ6xY94em+L+ppL/4eqd0u5pZH5zkW146byhLLMojAn5aVDu3s6DiHwC7Y2ptBEDykadr7ZmZmHtu7d29vEzzqxS2+yhIoAP1VHoCNfHkx/Ayd3ebn53+03+//qmVZB0QgVzJyxsYjC2maExsD8BCYFceG4K4A9jAm3Peg72uw6luw6NfgvF+Hi0Gd2MAxTMwVmHZofxbZt+AwhqwZWTaCdAVfxuCF3+GLM2zCNBOYLP+aAx8/TgbCpO9lxUZ4mWGefnFTwhqIna5RoEcg56ze9tAkAdDDdwb8+BvXZKiiCiP3xWSLDL7m92HGa8NWdxW2eKswGXSgqrmMvdPyrHKIG3e2i4W+sSx0ojqemHaEdLNoW8cCPgjsyNyzgB1j2hHYm81mCOy2bWNJ12Omad5TqVS+XDjPbeQV79W/t2Ee6Ve/t0UPrggJyEB+6dKlH/Q87+cMw7gbPd1EG7mYDIaDd/gu3W2URUe498A2LoO1zNTD3+n5QeBDgGFKPkDDK8N5rw6n/AkC4q2gBA5HHG63FpCX5VwhvUT2jKpxZNsjBkAVXyYFcgRu/E0EbZW/muq7lzzgiic8JO45nv5w0yJ3JOVc8RzRgx5V9AjmyOa7HkDHB+h4A1bP1fdJ7hGoccDfiLNd4MGk34OdbgOucpdhxm8RlT0JYdMzwJ2r6kUnOsGRjnvF8wpwxM7OCvvw4j5pjB2BHVXxrVYrVMfbtj3ved4nDMP4UKvV+vqb3/xm9yWPbdFAIQFJAjke6UJmhQTyS4CD+aOPPjqxuLj4Q67r/gvDMI6i13q1Wg3jyLn9kmT/Qu/mhNSi4ZWzgFoIMUvKoEbaImFoPpBYY1+DFa8Ms/4YnPbG4WIwCs0AI67pYyECtka7GDp2IfNGtTiC96gJUDMpgKPaHH/jh/NtB/PJyy9I1ZHr8bSq2siRKp7fO+9WItAnAH94WelayNRRPY/sHcG9jUDPWD1uABI3OWx3hGNUAR+mAwT3VXiNswxTbhPKQR8MBGkDWfvAsU7F1OXvxGyDEcaOKvlSCcoI7uUySTmbpYpXAPsFALjfNM3/ettttz1TxLG/tEeiODsqgfVYIgqZFhJAezPJ7vbUU09ZZ86cOYqqdax6NjIyUuFAHoafsTKZst0zJsaE2PCwoImkVh+o2ymMinZyck7gA6qAl70KnPXG4Kw/Dpd8BuKSnZsQc/4dcz4rGRS46wjgFmXhyL6JM5rgER4DIVFXrtKTC78PHPniiWKU00y6dgRw0+ZlwpOfWadGOi8T2LkJQuyLqg32O94/Z/EI7E0G8l2ffq8yO5DNFnMOrEAAU34PJu0GbLWXYbu/CnXNAcvAjaNBHOtE1XxYIEaIa4+llxXLurIUs6IqnmuZksSNNnZ0muOMneSPt+2zQRB8qFKpfOiWW245VywhhQTWQwIFoK+HFDdxG6J6/dixY9eurq7+r0EQ/PORkZEtIiNHtaWcZ52yYMUUzAHkslMbJd/MQ53+hyWFoZ7pDc+CM944PO9OwUV/lCR3CcOzJPDm4IBqcmTdYxZ9IZhzACdDrmCQL1Vtnnm+ZMuO+bxlPNEqu3faRoFrGGJ4nBPYlYAf6vzVD064j8KYdlTTA7XBtzyAVZe+I6MXw+voXGIaFPZuBAHU3R68xmnANc48bPGaMIIhcSYCu1otH24yuTpe2ACEqnhdDwvCEOc5ZO3MgS6NsWNBGBHYO52O1+/3v67r+p+WSqVPFh7xm3ghXadbLwB9nQS52ZpBIGeAHKB6fX5+/sc9z/sly7JurtVqGreT88pnytKlCjCP5D9XALTsja4GdmoX73o6XPRG4QV3Ck564yROHNXpIvMWgQBV5WgDRxX6WImCODqyYXhYCGwJauAIEGeicpR9iw8hOXWYpzJLXZ7SVtplxKFR3o58XWmjEd6GeBGBrQ+1ERGuheehvwOq5hHcVz1qjxfZe6iloHlqABl8yfdhq9uCXb0F2OUuwXjQA9S4aIR9Uy/2mFOdAOrkd25nl4rC8Fh2BHV8ZaniEdiRrQvOc23XdT9tmuafHjx48KuFGn6zrabrd7/DLB3rd9WipStaApJ6/fVMvf62arVaRlYuptaUk8IksXIZyEUQCZm378cSw4TMnKnUXT+AJbcMp9wJeN6bhkt+DXqBEaZSjdjFUU3LvM/HSwATJQrmCOr8wSAmdzZaSXbwTDAX1OKRBy4VUelFw0PyPqlhx4ffGIRAmGd2ZqjSxQ2BeA8qxp4pE5U2gJk40M6OgN5w6QvZO4bSyX8I6poBJD993evDa/orsNueh23eKtTQUx5D07gpSMo4F3rCM0Dn4M/nNkkriy+BrSOwp3nF45zGzHOrq6sE3Fkc+3nP8z5Uq9U+cNNNN53NMwzFMYUERAnkXSYKqRUSCO3kCOif/exnr1taWvqXQRD8ZKVS2YpAzuuRc4c3Md43BIsUVq4EdaH6WaTcKFOpcy/1jqfDeXcUTrjTcNqbgBW/DL7smc5mOwdxZOGTJYC6RVXpRBPMAZxVKZVBPPw/VxvneJpkEIuBmuoplBmvDGrC/2NsV9yAiP1LOnCYua1g4rJGQR5i8X75Z9V3aRsYpWVG2rMQcPcBVhyAFQbuyNzppo9tkHATZ9CX6fsw7XZgl70Ie5xFGPc7UEZbu6CS5wVmCKgLYXHh3EbmLtjYxQQ1COpZ4W7onIlgjsDO4tg9x3G+pWna/1uv1//+hhtuaA4zPMWxm1sCBaBv7vHPdfeiev0zn/nMVKPR+EmmXr+hVqvppCY5y4mNYK5i5SIzl8uKhixbkakt9lvENu5Dwy3B9/pTBMiRjffRv5zPasE2joCAKlYO4qhOF0EcQ6b4wh+CtqheV3pjqcUXAx+FWlwuqhLuD0TATAHxOAVVo3ge7X+uSSBvYDI2HHS8hZalTHkRYBeO5edENj0qs0LGyoXgjmp5BHYEeHSwE8Gdq+INkzo1Vj0HdtgNuNa+BDv8BozoPugGzRZH5rME6DJrF9k6LwTDVfEVBHbG2JNkrVDDY8a5fzQM409uv/32Jwo1fK5ZuukPKgB900+BdAEIWd6MBx544Ein0/l3uq6/BdXreaugpV1BTrWqAvfwO65W93y45IzA884kAfJ5bwS8sPa2QNuYd/qoBTBVpip1jAsPmThPWyqyOIGhp0om6clJsC0nstQILR30PWxeBYo552ymKUBuJ4H1E3aruN/IV6rfk/qeBu6iVkUB9JFENJKskzYvqIJvuQBLjLmjQx0voofvqI5HYMdMr6XAh239JlzXuwS73EWo6R4YmN8dE87IGQx5PXbJts7BHdXwBivdikydAHuplJhSlqvh0bbOPeJ7vR4Wf3lfpVJ57y233DKXc+iLwzapBApA36QDn3XbIit/+OGHpxcWFn7O87z/vVKp7KrVakS9TmpMmyaxFSqzdCVcRI4T54clgjsPOXMBFtwKHO/PwHedaRIzTrAGZzF/scbQDo4AjkCOYWaYkQ0Xb58v5oIalnirK9BA/Cr2oGQBmAjUIvCw82SGSrqtAjoZ8BPs6nnAO3aL66GC54Mn3pf0XeTehN/ETUtEHgKoh4ydt5/wLgO9OPUIaLOiM5jUZtkBWHQoyBNnOpaTHo9BYDctrBIXwIzThmu6c7DbWYAxrQ8WquKRtTPVuzznVbniuWc8ppTF54U4zlUqBNiTPOK5Gh6BHV+dTsft9Xqftyzr92+//fYvFGw9a/XavL8XgL55xz7xzgVWrj/44IN3NJtNZOU/WKvVLDk5TF6nN5F5y5+VrJzbyH0PbF+DM/06fMveAmfdMRJyRnCOz16hZCeGmU2jbbxM2Tj+kQxkHLQlVq5Cco5z9F16RFRPjHzIkMw0xGzhPJHRhxiY82ldE7iv5TlIYu05NzuyFkIGbz7GkTz5Ynga3wSlpeNl9yVvZrBKXtOlwI4qeQR6krYWY+ECCurkpQFMuD3Y25uHvc48TAZdsLDWOhZvUajiRZDnn4lPCdZkZ7niMTkNbojxhSw+qXIgV8OjfR2BnbH1v7As6/0HDx6cX8uQFedsbAnkXCI2thCKuxtIgIM52sqXlpb+ue/7/6pSqezmrJynvpRZOV18WUEM0QNJsIunAXkM1H0Pmq4Bz/fG4Dl3Gs64Y9ANDAqvAhvHSyFuo018pkLfcREeqFQxHp3e30ADMMSIK7yx6EMj6XtFMJafKomhi2Cd9DnsYUp4WNZdqLQOmedkHSD9npqIRmbtaRsfUb0e7nCimzYy7CJ4S06P5DeRwctAL5aDZfeBII5e8qiOX+jTdLQI6r5HAd7E3AMlABPDGb0+7OotwfX9izDjt8EyMfc71VDJJVrlYjChGh6LvzCPeGTroiOpSvQ4ZzERTaPR4GFubr/ff1TX9d8/fPjwYwVbH3LCbvDDC0Df4AOc9/YkVn47snJN095Rq9VKWaycglL6VMpSs4eAy7K5nbbr8ER3B8y6dXB57Di7BOIzqs4RuMctgC0VALST65gdjjAtVu6UNBrmjEsQRY5HQPLuit8qg3iJmfMLys5hIV5JKvY0MWYCZ4bJgO5oBBGwTU9EKGL/U+0NcVEm9i/DoS3mEZ+0MVKwcKKAYSDON0YyqIf/V4A7Fwmei7eLWQQR2Of7NPzNZS+cU6iKL5fpe813YW9vAfbbF2E66ITAHmHnQrU3URUfsnWWcY6kkuXAblnEk171h+RuVqwAACAASURBVGwdWToPc+t2uxeCIPiLsbGxe2688cbFvM95cdzGlkCO1WxjC6C4O8JcSdpWrIg2Ozv7067r/mq5XN6DrHwEbeXowZ5gKx+Ak2IqCSFnFFBYOlaJtfO0rJgN7Iw9Ck/bW+GkM04ZuQjizAaOQD5VQiAPSPY2DQIC4oHP071mgXgItdHhF3TAiQ+GwnU7eqwE7kmsNIG9ioxdnpsZe6YYZqu/SMmPrnoYeP8V9nZBXKmPkWgaCeeLeIbIqqN7jtAZLyIXYZMQA3AR5GU2zxl8BnPH3PJoZ0dgx9h2VM+7LoDnUce5ygiAZWE8uwPXdOdhn30RprQeYd7cK16VHz4pfj3MNodqeJaYRrVBxk0xCXFDtk4Lvzj9fv9h0zT/Y+EJX6zkymerEMvmkQB3fMM7/sQnPnFzp9P5HV3X38kTxPB0lpxVcKbBS1LKiw5nOioJqhg6jSv3oe8BnLJH4Zu9LXDKmSCJYLhGG3EEVaDIlrBG9nQFYFslgBEzYEDO07zSq1JIz7lP5R1OQNGY/TzyxFBUYPAd2xiE58rALbYhstGEpzETxFW3KrH1dQtdS1oxVCxc2jOpRBzbECTISjxObidUwXMgV6jlyU+cyYugLrF7ed4ikGPY2yWbAruDjB2B3aX29REO7K4N+3rzsK9/EcahT51EJUdRMT88ySfPMtOFxV+40xza10dGCGvnRYvkfnG2jmp4Vn99FgD+dGxs7P1F3PrmWb/T9t+bWwqb8O45Kz9+/Hjp+PHjP9br9X63UqlgXDmEaVvZwkTCdQQVIl1UU0BTzsUuyDcEdt8H18fwswp8ub0dnutPgY15vDgjZw5KjhuAHgQwXQ5gexUZOcITtYuH8eKxmlxJtDhloCOnqO5N4uEyGoVgJF+bIk0MiCTAS9qDJDL2yGZEYRwWZb7W+Z2xL0pk6PJGRbw+/02xCUg0TQhgTZoS2+dyVww5fsXlxyMhyHcqUJft70KfEdiXEdh7A2B3+nSjWSozYDcBJt0eXNe5BNc6czCuOSRBDaaVlcE8VoMdHeZ4tjnTJB7wxGluZCQxjSx6wku2ddt13fsNw3j3oUOHXljrkBfnXdkSyHhkr+ybK3qvlgAH8y984Qtbzp079yu+7/9StVqdRDDnrFyuU85BfLCIC1NH8L6KelgzvsxWas7IPd+Hi/0KfLu7Bb7bn4KGVwoXaXREQjaOQK75HkyVA9hRDYiNXNMGDm7ZY5swtdM2IkOCenRfE6WXce/4QeMiSOcBxex7XccjslaEJLHKGxQBeGOnKAA5croA+rFmFX4H4jgoN06q2HYpNE4EeUw0E6m2xzqBqni0sSNjX3VwjgL0HerPUakAjFQBLANg2unC/u5FuMaZg6rmEY94HsMuJqiJ5YZH5i5UcyO29RxsHVXwDZpCNrBt+2uGYfz2wYMHHy4c5tbxubhCmsp6fK+Q2yi6mUcCYmz5Aw88cPPKysp/ME3zHfV63RSTxMTiysNVVYCp0LhNIVwF5JE+MfX6imPAt7vT8LXuNmj45fAQzOzlegH0HR8Cz4eJkg87RwHGytSLfWB9H2bKKo7N1GEr6GQC0Ku/pt+K/0bYNwGSeL9i3Rr2NkVLw1p17GnXFEFYnmzyedL/YyCbY1iy2HqEqIvtycEHis1D6AkvhsAJrJ2UwxVAXewLfo3FYdAj/qIN0EJgdwD6ffoMIKhXEdj1ALb3W/Da9jnY7S1BKSHULQLqTA1PTFwsxA0zzKFdHYEdbe2qP2TrmIhmZWWFJ6S55Pv+f56enn7/vn37VvOsDcUxG0MCwywbG+OON+ldcDB/9tlnrWeeeeaHbdv+3VKp9Lp6vT5QsTPHN15ZSraV88mixA7ZAY7JGVm5FgTQ8wISgvaVzg4454yCTyzglN14nk+A3PU8qJkUyGeqGg0/U2iTlbbtxHFNopR5p/7w51MAiKJM7Cthk6Qit2kq+DCZjuKeOZbj9daC6wl7l8GVVGCsuoGk4xQAG7mNBG90YZcUs/aETfIP7D0yAgmgnwfcQ096QS2P/UEnTgT1ORugizb2PoDdpwV/aqNUFY/1/fZ2F+FAdxamoUNKtxq8LjvPMCe9I5vntnUxIQ0xhSXY1vE56/V6BNRZXnjbcZz7TdMsVPCbaM3Pu6ptIpFs3FvFjG/z8/O/7DjOv6pWq1Ojo6NExc4LSESYOcGklOlB0m/R2KcQOPh3hLLj9wEge5i1R+BrnW3wvd4U9Ei9K+o57LgeOH2PAHlJ8+E1oxpsH9WgbKrASE0DybeZIVY50CV12JPkkOwNNhDd4NzIRkQCmDRHvtjV1/DUxkSUo40YUCqUF/LWRdZGxE4RwVbVhzyALlw0cQMiM/X4HkvcI0R8HJJC30jFNtG5jmWfw4xz53sAiwjojK2jKr6EnvBjNNxt3O3DvvYF2O9chFHNVeaJF23tkUpuGLvOKrmFCWlMU5lpDh3m0FmOe8L3er2nNE377TvuuKNQwW/cpT28sxyP9SaQwia4xU9+8pMHVlZW3q3r+rtGR0dzZXxLFIvs9CZlMCHg4fuw6urw9fYW+FZ3K6l+hn9eEIDjICN3wUEjZOATNr57XId6iU5HNT6L1E6ghCoaqpzV0S/p/6iWIBW4ZPqoEkqmXZ5fTYI3qZ+Ro17OJzOl7cRbUbBeZRI99b5rsODI96w4XgXS8hiR/8tTIqutpD1qlppe8pBHGSELD9m9hvOa2tdnuwBNBuo9m2qgUAU/WgcomQBb7Sbc1D4HV3lLrLKbFSlmpAL1kK1bFk0fm+EJ73keUb3zZDSdTgdV8H80MTFReMFv8LX+5Vw2NrjorozbC4JAv/fee9/e7/f/oFKp3DI2NhZTsYfpW8kiKTJKBVPmjFzlyc7s5D1PgxOoXm/vICVNPQROPwDH9cEmQO4QNftoCQiQb6nqYOgsn7oKUULQjq7gyHhFFbM8IiFYy6t/HpBOZaOKxyaXbV6NQKndi/BI2in56vKmhBdTyXy4Mw+IJ8TjF4+dyr9IUlqIJ0ibA5W9PHKfYpspGwLlEIjXUm1KhL1h5KNiqPg4iSydAzv/Dgu/XOzRV5cBu23Tcq1jdYCRGsAI+LC7vQAHerMwQxLTGLFUsrJnPEkdKxV7QRU85olAe3ts7rMMc6iCZ8VeUAX/0XK5/H8dPHjw9JWxehW9HFYCeR7pYdssjr9MJHDs2LHy4uLizziO8+5qtbod7eWY9Y2nb+WJLsQkGDKOiQSY1yOXWTQ5J/AhwDC0fgUeb22HE/YU9AKMHKdA3u87hJGjmt1Eh6FRA3aN6zCChvIBf8shuSyKl9WEvFJHITL1gVBRx4zNQTLOK5Amq+tsw5UE6JkR+BlPexY7j20mMm4hCajFXUnYJXkjIA6Teh8U2d3kakcC76zhTNq0yB7xIcDrtBQrjgPGrZ/rAizb1GEO2TpGb1TKAGOohq8A1N0+3Ng+D/vtCyQcUzcHbF32huebbuIFz1LHliyLOMshsCNzVxV76ff7VAVP88GjF/znDcP414cPH/5GnulWHHNlSaAA9CtrvHL39hOf+MTE8vLybwLAL4+OjtaRmfO80TwkLQRyBhSpjTNmHsaRi6FqLF3rs51JeKK9Axa8GsmbjuCNjBzBHNWAmM1trKzDngkdZqo0tp2mZuXxwmw1lDsirtax34adworjmS9ALD+7CABKOwC1ig+AlP8vBn3RXkfAa60bFPm8nFMjx2l5Pe45Yw3vNkG0ifu1hA2B2C4Hf950bCqIbbALpW0kYn3OHiq1YLEhVegbA3W0t2OYGzrNXegBdPoU2JGt43wZrQHUxwFKegC7eitwa/s0bIU2zciIhV+E+usqts6PQ1BHPxgSpVKpKJPR4LOHLJ2z9Xa7/YxhGL9x+PDhhzRNw3I0xd8GkcCwq+EGue2NfRsPPvjgzvn5+d/XNO2nxsbGLHR+U4J5CFgp00BQsUec31j6VmTlc/0SPNHaDt+xZ8AODKJOt/t9sDmQ+wEYugY76gZRsY9Y7HqBfN2UfiTRqdjqn3ds066V8VhEGKNkh49cPqGdGKiqUHbYR1OFpgpZ5AB05f4uqXkZUNP2J6pbUqjTY6AtF24RQVi6vnI6KPqYNJ3SZo9yRHjbHOCZvR2ZOknLrg3Y+opNveDxhaFuGIU2MQFQqQLUnT68rj0L1zuXoIpsHYu+CPXX0xzmSOpYBHUhGY18H7jBJqFty8uw2mxihjnMLvfvDcO479ChQ07ep6Y47vKWwLCrxuV9N0Xv4L777jvQ7Xb/2DCMt42Pj2tilbShvNhRlhm5120X4NnOODzZ3gHzXg08H+PIXejZNmHn6OGOCVprJQ32TJiwtabTuuSpoBefkvEFPgEZxHZzzWx6UCQMLyFOPHNq5dFXy/ZvFXLFLhTZPeTYLqiRN1Edn9x8zOks6pNAu6ICUBXDTwRQ+foi+KZsDmLXlTYGSdcTz1OCvyz/pA2Q7IzJj+OsnTnNIagjuPcDgPM2wMUuQE+wraOiq16nbL2sUbZ+S/c0bA3aYFpYyY2xdTG0TZE2Fhk7UcFXKjBSrSpV8Lxy2zKC+uoqgvqK53l/WK/X33PgwIFW5hwvDrjsJZBr2bvs76LoIJHAvffe+4ZOp/Mn5XL59vHxcRAzv4lgPiDmCcMvh6RxBzgWioauuwt9Cx5f3QbHezOYvRpc14OezVg5AjmJatNgpqbDNZMmjKIHO0/XKsFSFNcS+hT7OmnqpkzpNIoV2Qys9bGQIuRzOcrFvdzkOHsKpBl9SkRMdmNDijXPXiO8PRGEFZuqGIiGEzDeN/G6SYArepfLO5zMa8me7jny0CctL7yvsTK1YugdY+oI7DiOSy7A2Q5AmzF1VMFjfnhMIUvY+ghl6zd3zsE+5xKMmOhQx2qvsxTMPA885oQXY9Y5qGep4MV49Wazaff7/Q/WarXfu+WWW+aKpfTKlsBaV64r+643WO8fffRR88yZMz/uOM7vVyqVPQjmkZKnguouE8wJZRViy9kJPG2r7Qbwnc4YPNHcDpfcGglDI0Bu90k8Oc+xbhkaXDVmwq5xA/Bzcm1uOgXDxTEPQ06kVjmmc96NQS76pppIA7s6v68BmcN68RmTLwFJQ/mkQXvahmWYfY4I0Gn9TWPF4qBKIBq7RekaXPTKIRCumeTVrgR14RqyjT3vPk892oNvyTgrmLvsFY8118/2AJZ6NHUsgjq+43GEraPTnB7A1d0luLl7FrYw2zov+BJTv7NCMDwfvKiCR7aO38t/6CzHk9A0m02/3+9/slwu/+Ztt912YoMtj5vqdrKWl00ljCvxZh988MHq3Nzcv/R9/9+Mjo5OcU923KXzkqfc+zV8J4tt8tCLldGITBDgAx9W+gY8troVnu5MQc83wXFd6PZs4r3u89KlmgY1S4e9UwZsqdLyp1EwH6BFFMpFtpZ3WqqQgCKJ3IIyvC0BPAfzIGc/8m4SMuSunn+SlLI2GjGRZNyD6ucE1prlLCeKM0m0ke6neLYPKtkJUpEytYn9UW0S+HfKvoibFrb5GGYYxbHi50UjQqTRlGzrLtBkNBjehslo0K6OTnO+Rz3gCVuvAIw5NryudQb2e3NQsTB0jbJ1sWIb+Sywde4Fz+PVq1jkRZE21nVd4gHP49V7vd6Tmqb96yNHjjxxJa6FRZ9z15ksRHU5SuDYsWNjs7Ozv42e7GNjYyM8jSsH87DcKcHvwXKlCm8J709Rwxxt4We6FXhkZTuc6Y+B6yMrt6HX6wMWWqELGV2xpkZ0uHbKhHpZT2DlMqDTc2OAm0llVUuquCmQKKKoBUhMJpMGfjnAPXKI4vih7il+fyJw0KYS+vRygrp82eQ9ldK+Lu9pskLbZJHK4Byq32VxqTLFiX2XAV3c4+YY6qT1IALuChMT6S+q4dn7gkPD2zpoV8cXU8Gjih7D25CtW4EPN3YuwsH+GRjRPALOIaizUqxJoM4rt6HGThXaJnvAdzqd5wzD+NVDhw59RsNqSMXfFSWBlzB1r6j73HCd/dSnPjV54cKF/6Bp2s+Pj4+X0JM9LHuKYS/M3kYXUDrMg8VQMewMyKMLUgB9L4BvNcfgi6vbYMmrgOs40On2iPMbTWBCVyZdx7StBuyZNKCCKvZEm68KAeL9oXg1zPRMAjfmhZfR1OBSSQfm7EsWqIczMc14mwUX9PfUjVkM7wcdi91JiuhUPcnF1EXATNvbqMTAj09g8JG9jKiC551NOF+1ecjaMAy7cIjtDaJCFAmaGKhjeNuqC3AGM8yh97tLVfBoV8fKg9URgMlJgHIJ4Op+Aw62T8K03wTDtGjddcbOOaCLKWO5Cp6DOqrfcbMvzxvuAY/Ochje1m63z2ia9muHDx/+RAHqw86AV/f4nKvUq9vJ4upRCXz84x/furCw8B91Xf/p8fFxSy6wEokvF4BRBQCiej0K5j40+jo81piBb7SnoefrhJEjmGNYmlhU2tQ12DVhwFVjBpgaY9s5vL7xetxzmm8AIou1cuCH82Li15DXegaJkbfB5dIQKGM2psWYx07N8filoe9gh5baqWgTItJGT8vcPyVkbEvaw8jtyUAs7zligJu295NuIwusOTOO7XOEL1RzL3s+qkUffZaigC5qo4h9XQfo+hTUMRENgjlh66iC9wGsEgV1TCE75dlwW+sU7OnPgWVhVTaLOsZJanhub0dQJwVeSqUwXh094fF48Q/XgU6nA0tLSzyz3Kzv+7915513/m0Rq37lIFCOFeXKuZnN0NOPfexjOxYXF/9Y1/WfmJiY0Dkzx50337GH4CWq2TmwJ1RFG8iOFlQ51y3Doyvb4IXeGLieD51uF3q2Q1gD3RjQ1b1kaLB30oTtdUOyXCfRPhW0qgA0bTSjbDPmBZ57VieDW7I1St14OhiKWxd2X0koqLrtNFAPj1ehn+ouBNmlyUluLmmI0kBXGGrxMBXDl4EzUQug2M+Fx8rDKVw0ppoXj81xD6njmyRHQWEdcZiTVPHYNuIrhrad7QIssKxyHNQ9j/4+Nk7V8BXNgxtbF+B1vbNQN30C6oSZI2Pn4W2CXZ0wdQR1IQkNZpiTneU4qPOwtlarNR8Ewb85cuTIh4va6lcGuuRe+q6M29nYvbz//vt3Ly8v/4lpmv8DxpgjMxcTxnBmLgM6XSwHQ610esNjMLubH8DxVh2+2NgGC26FJIdpd7q0kAqnE6y9EYvayzHrW5zqZk2tJDBNA1l5fOVrpFxTXNxjBWAy+qKcVln3pwJuSgfDM0Ocz9FWZE+gOj773ukRyfJVthBB4vgohy1Kx8XayukRL4Kzqg1+C5HfFOAckbFiY0GfiYzCPAqVf2KfFHMkEvvPQZyBvBz1QR4tLPICALM9gEs9AMdjtdYdLDFMWX6tCjDBVPA7O8tEBb9N6xC7Os8wF7Gvc2DnoI7x6lhfHePVFTXW8RrdTgeWl5ZIAppWq7Xk+/7vmKb5/iIBzeWPLzlWksv/JjZDDz/60Y9eu7Ky8meWZb1zYmICODPHXTfuvkUwl1Xrkf9L5U4Hdj4fmo4Gjzdm4Jvtaeh6BnS7PWihit0PKCtnzBzV4+j0tm/ahPGKqLpTrP6pg6MClwTkzUQbFfMXLi5cKh5ZJF0z0ue0RyQbROO3nxBRnqnvVvnAvURgl05PvJsMUFeBp+p2Epm0vM/gY5V0eyl29xgTF9tWDbMQM66aqrIqfxhA5+0RYE9g6yKwc8UXJlBE73es3IagzlXw+I7Howp+apJmmBt3enCweQquCxZIYplUuzp6wmMpVgR1rNhWqZDwVpWzHKrfBabe8Dzv3TMzM3+5b98+ezOst1fqPRaAfgWM3Ec/+tHrV1ZW/sKyrLeKYM7rmKeCucDORWbOP+O7FmCiGBMeXtoO3+uOE5aODzRRsYesjgI6rktjFYOAOeZlj4BjmMo1mQVGxR1fYek3Q0zLHLb63Picx5Evo2uJCWBUlFKee5w25pyTXFahb2J4Xt6NRvQ4JavN8k0cgsWKtydfK3Lrsod62j5RAcipbUvMfBjAThse/G1ol3DO1rFPgmGd9+lSn4J6H0Hdo6FtBNR9Wr1tfJx6wY8ELtzaOgcHnPMktE1MRMOdY2POchKo41oiE4FutxuC+urqasv3/T+46qqr/nTXrl3dnFO0OOwVlsAQK+cr3LPickQC9913382NRuM95XL5DZgwRvRmx914GpiH0IhAHCmmMtD7YXz52W4ZPruEIWl16DsONFttYjfnrJw6rFEwnxihYF4rSWBOWAifTopplUX/Itg+zLRM2zwktKP8Ou2aeQFShdBM8So1IQJ/RDUrbMDyPwKqDHXKyHvFXkl9bzGHtiQRyHuypOHg38vHiwCrAO5wRqVMrVB1LstYvJZqSgptipuA2KEp7eYfo5QjRXW8GGuvASz0aWa5vj9g6pgHHp3l8L5rNeowVzECeG3nItxqn4GaIdjVpbA2EdiRmeMLc8AnecD3ul1YYqliW61Wx3GcPx4fH//DIlXsuoz8ujcyzMq57hcvGkyXAIL5ysrKByqVyh3IzDGVKw9Nk8Gc4gAdTvIvflbULBerpaHz23PtKnx2eTvMu1Xo9WxottskSQyer6P7LVG1YwiNFoJ51Yp6yA7uQp5ODGhSZ1kM6YZi6PyOQ/iKNJdjeg97vMzic1yCyodRSXVHFRNh0HAebXws8boyvY5wGRHBEqah8rpJQQYJ4KkUrypGXAH4MXN/mnpc3EgkAXmCqp4+L+Eoqd0M0jYE67CQpaWPXexTD3hk6mhLR0BHhzn8jH+YLnZqCqBSArimtwSHOy/ChOEMnOV4ylhmTxdBPVS/l8tQrdWUYW2YKpar35vNZt9xnD8rlUq/e+jQoc463HrRxDpKIPdytI7XLJrKIYH77rvvhkajcQ8y86HAPK/zmxfA11fH4PMrW6HpWdDt9aDV6Q5iyzWd8nKdxpSPo818xoKqNUgCA4FYPjQhaFi812GAfbA1iTqRpcpOXMn5gWuZ4uLqLlVvEfoV6Uquy0QP4rw6xtD5hixrnijQMv5VcseELYOAZtJFVSIVRJu2LxCBMumWVCrvJA/3GPCKQ5y2L5SGM9IXfp7Kez4B6PNOwazhQ5WX2O2Yyp6xdTwGE9CgBzyWZEUgFz3gcTNQQrv6FMDICMAOuwlHOi/CNmiDgXZ1HtImsPVYDvgSlmGlNvUKxqpLYW0SqPccx/mDHTt2/OHevXt7mfdZHPCKSSDXMvSK9aa4EJHA/fffv3dhYeF9pVLpbZOTk6lqdro4SUuzpGInjQplULsuwOMrk/Dl1Rnoejq02x3o9OxIbPkgNE0jjm+oZq+iml216jCCg8AfZ3UqaqMaaNVUHKiS43bijDaU1DDvBFOhQ8bOJPNJwgOi0M1PIXJL61oaRZcAV07oExWDvKGQL6pCvugxsX5meYoLNngZ4PneSNwUpIK2ZM+PtZcB6nLfZSc9Od2svFlR9j/vVE4aXwHUVTZ4wReVqN/Pofc7A3Vk6tyuTuLVLRavXgOYcntwpP0iXB2sECe4MA+8xNYR2ElYG1O/I5ij+l0Vq85BnaWKbbuu++7x8fE/O3DgQD/vk1Uc9/JKIHMZenkvX7QuS+BjH/vYVZcuXfpLy7J+GJm5mM6Vq9lFEM/MFsYuwIurrDo6fG5pBp5uTYLtBbDaaoONyaQxfjVUsSPAUCY+WtZh/7RFU7kqHX/EKZQwnTLAlcAZugGjDT6W2C2GWBk+c+o+8PvhIMLJlwixcaacBuxreHQ4ptMBVEz+tM1P+vXivyrAWdg2qPcIqnMkQJdFkiSiGHrGhy0XoPJ2VHsN/l2aKBPU9JGNQ8L58rSN/V+pWmHy4mOdNmwJXnSxKAzO1DWAuT4tw+oyUHcdgB46yzG7OnGWw5Sx6DDnO3B7+wxc716EEinFaqTGqqMHPHrKl1lIG5r35AQ0xFGOhbStrq6uep737++66673aZqG6emLv1dZAmtYlV7lHm/gy2MGuIsXL/6ZYRg/MTk5SeLMUQWGHqg8NC0LzBHg5ThzDuZztgkPLWyFE9069F2POL/1HY85v3F7+WAFRUZ+/bRFGLoMfIMvcgC6kgiqwCsrTevgHOIiIKydg0skTek8m438dIuC0Ut9fNJBN9abECSyr0s3MJT7h2On6nMMkIUv0i6Tw7s9drmE21UdF5lVEqhHJC/0I0lVLw5T6rXSwuH4YKjuQfgtc2TYGCrZON9847t4gADoeC/o/X7RpqlhMWkjZ+q8uAseM1YHGMcCL5oHN3dm4eb+ORgxddBNM6aC50lp5AQ0WNRFlYBGzCjXbDaXPc/79bvuuuv/KzLKvfrglDn/Xv0ubo4eYG72s2fP/qGu6z+HGeDkqmmximn5PKUIuOOSPtu14Nj8Vjhj10i501arA66PnuwI5AzMBXfhsqnBvmkLpqoI5nSacDwh/wkXHPm3jBKh4YxTTT3BcSzXzBwCvFXXjdxQFJ/FnwZ3mB/w82F9HB3Sr5X2LCR5q0kbDwnR0ph6RLoJwyXhXGRfJV4qdjq/dXH/kDIlZHV4OCFllT7f5MmbAKntiBjEPiSdL4k+tjHICu9bwzIWMW/x3O94YQ3gQh9g3qF+r8RRjuWARxU8d5bDVLHEA94M4EDnAhy0T0PV1Aioc8c4Xls9BuqmSVPFVqvEEVfMKodrSrvdJo5ymPu92WxewgJRR44c+ViR+30NA72Op+RaNtfxekVTCgk88MAD9dnZ2d/XNO0XJyYmzLGxMeLRzpm5qPaSs8GR5ZqtyipmjmB+plOCT81thfP9EebJ3mEpXEVWjkBMHeBMHeCaKQu2jYp1lCXwEQCdT6IBqRgcy4FROdHyxJBnztAcoJ6EJkPgMz1UsulHzk/oR2r/085ZC7THNwi837GuCk4J4RhlIHgMxFQgKV5o2OxwCaAoquZVQylOo/B3lW1/SFBPyySXJCouS/pc5l/uVNompec7A3ZfA5i1pCnrzAAAIABJREFUAZaZohuZOqrdEdCxuAuydmwTS7BOTwNULID9nYtwh30SaiaAztPFMke5EOBZ8hkEcKJ+TwH1VqslJp85q+v6Lx05cuRT+e+6OHK9JTDElFvvSxftoQS+9KUvjTz99NP/p+/7/8fExESJg7lYAjVkQTwsLddKEUDgB3CqU4JPz2+Fi/YI8WRvtjuUcaMXu+hxw1Yv3LHvnjBh5xiNcY/8KT3Tkhy60hijPPZpK23GPFFRpfAUBfXKAOFcD0SejUg4aNGkIfE7H1yRq8Yzbfl0b5H8h/4QmZsNxQYtaX8RC0pXbhNiXyacFu17CujLHvCR2x7SNp7qspClaueiypocKgVT1jnS9CDATqNG1Zlq2DXQCd0BgLM2QBtrJQFVv2PiGQLqPeoJj2r5ShlgCkG9BLC/OweHey9CnYA6Y+oYoip4wiOYo7NcJP97AlNfXV2FlZUVwPd2u/2CYRi/cMcddzxSrO6vjgRyTLdXp2Ob4arHjh0rnz59+teDIPj34+PjIyKY83SMch3zvE5wmE7q+VYZjs1tgTmnQqqktQQwp05wFNjJH1vxdtRN2DOJdjbF1JBjqMNFR4aPJKaoGtWkKThMG2HwveICae3km/78qKhZc43tZl5ycECE7QmB0tSJUIXqATGxDF6okqW5/uJ/9DpU+0PnAoYokuIeZF7Ez0iz+ybuH1JizsV9l3g74qVjjnPsJH68SgyR79K0BJELKTYpwu+pWoL4Li3f8hUdYCWAJz4drKBLLwA4YwOgmzkeiwBOUsX2AXo9yta9AKCMoI5hbRWA67oLcKT7AoyZfoypY7iaHNLGi7qgPw8moUGPef6HuSxEUO90Ot/Rdf1fHDly5Il8QiiOWk8JZC4v63mxoq2BBIIg0O65555fcBznjyYmJkYxCxyq2TFcJAnMKe5mDBlb0J9rVQiYLzglUimt3emFzDwEcwIMvD1MHENjzdF+TtV98WvRxVLVh5zfxQ5LuAYhKHkS06SsppGmc071LPmqkEvZdPb11KIQAJ1rZJiDm+/54HouOP0+9Lo9sG0ber0uKaaB3sd92ybfOY4D/X6faGhsuxdzkuS3gNLFQh24QBMVawkzh5WgVMZSmxXiEDVSHYFyZYTm/h4ZISpYwuAwSyFabDiRzIH2MvgmMnARSIVpGH6tAlrVtEwC86yUCaz92GYhSekkHi/Oj+wpkLkk8iZkezrZjDFQX/UBztksSESnWeQQ1FHt3u0CYEQqsnceq45q+OvsRbgTQd3wIglouE2dADsbZxNLsLLyqwTUJe93z/MAQ9nwxZj6V8rl8s8cOnTou5k3WBywrhJYhym3rv3ZNI198IMffGe32/1AvV7fwfOzczDn+ZfDhZerULPAJgjADwL4zmoF/mF+BpadErQZmIeV0nh4msDycC1GD9j9MxYJUyN//FpqV/IYqIthYXRS5ZxauUA3upKKp+RST4ezSupTVhdjK7pqeiat5kPIgFvnyf5KI0DsuA4B6jbaKZeWoUlUm8vQWm1Ct9uBbqdLQBsXU2RJ+CJJvhNCodQPVggX0Z+Z5kbXtTDUCe2pCOiVapVEXkxMTkJ9bCx8xyxjOH8NQydAH89XIFwiBWgjeKgAbuV0SdMCZLSRpAEQp3DssUubRusE7sqIOEXZVewbKlnQQW7OpZ9R/jgdeFa5ToeydQx1w1h1noBmT38F7uo8D5NSVjleglXF1HmcugzqrusS1TsH9V6v92C9Xv/5m266CR3mir9XSAJZS9or1I3NdZm//uu/PtRoND5crVZfKyeOiYE5A9dMZg5YxzyApxsj8ND8NKy4FrTbXaJqD9BeTp50HO6B8xtDbqJev27agi2iR3vS5kGkSWqKGV25pf/FFqq8gD4cPkY2FALnlVz1c+w7VLQwMl0Vq3tsE6R+zHjyHlSLI7NuNZuwOD8P85fmYH5+DlaWVwioI3D73HUZkZKPTdYG7yU9VthnYXfAEVowu2D/TcwwVirB6NgY4Fye2boVtmzbClPT0zBarxO2H+4N5VCscMfKZ6J6PFS3GxuWIUE9nE4q57nIriKhb+JGIUcyQS5N1T45xr4lZwpyKSY7eb9GnmjcQDEnOWTrpkmnCKrfEdhR/Y6g3kVQ91gCmilaivUqexWOdp6HacMmTD3MKsfs6jwhDbJ0YlMXmLqcfAY1Q+j5zkDddxznfWNjY79V5H1/SQ/iUCcXgD6UuF76wffee+/Vi4uLHy6Xy2+cmpoiiWN4rLmYOCZc67jaNWPxDnwfnm5U4djcNKy6hpD9DZ3fuDc7TecaYFskiQsd/p1jJlw9gSVYBdQMvXKSpoiKiqgd5GTTuyrveDajj/dD5Jdx3E3oN7l3Jt2hZn9kWxCZCIPmpFVeAfzcPu1iEZxmk4D3hdlZuHTpIqwsL0O33SGsm1DcVwS4k+a0COiqz8J33JML33UNTNMiecGnpqdg247tsH3nTti6dSth9FbJJBdM1NCL00ocHxmwRVHL4yi1IU7rCFYntK/cw0nHSnuRQbOqOTXUPFOPR6wJeXOkUSc5tKc7GoCBTm9sqotMvd2hoI6gjyFtWNxlZ78Jb+g+B5N6Pw7qmIyGq9+5oxyaXxIyymE2uaWlJTK3G42G7TjOu+++++4/KhLPvHTsyNPCOky1PJcpjkEJ3H///VNzc3PvMQzjp5DNyOFpPCnMsDHnyPCebVTg05dmYNk1odVqQxddXYkn+yA0jcKtRgGd2agnKlTVbhn0t/BPuarJ4yhm9eCrdALwKWdaEgCubVWM7kHSprb025qegkEe+7hUqFxCbQQxmWjgug40Vhowe+4cnDl5EubmLkGz2QIPjZ2DHdxl8rDkBXR+nCRE3JCwTYlpmYStb92+HXZdfTXsuno3TE5PEZs9kZMATuK0iwGxwvYdOz6C2APfwcTpLE5h1bRIAHLloyJdWzmQa5prtKXIqQr1OwI4t6drBgVtVMyheEkCGsbUCaijet6g6ncE9av7Dbi7cwImDTcapy4UdAnTxDKmjqBOcr9XKmHud3TIFGupr66uLmma9it33nnn31wmE3tDd+MlTK8NLZd1vzn0aD958uTvBkHw65OTkyZ3guPhaWne7Knq9sCHE80yfPLiDCw6FvFkRzU7AXPmwUzt5xywGagDQJnZzccimeASpgRntpGf2X/EvUBYQlUhQtW5OVe9MNaeHZ8AI9HWUrUaa5z6BACi5w7MCEKvmD0czSCoSj9/7iy8+PwLhI3j/4kKPRyXdZxuQ9nQE64bIqmoypA/iyOgtPhGG2cArxk61EZHYfuOHbDnumth9949MDk1CaZpxOzusn07aeoJAQAh8sUAPMvbXpjK4qZW3FTENhiK/W3kq+h0yDfIvOMCYIfN8A9CSxFlE3vMMZPcoktV68jUuU8Dd5ZDQG+3APougGnQOHUs6nKNvQTf13se6uj9btCMcmI4G2HqLE6dVGlDv4oKLeiC6WLFfBjo87G8ssITz5wGgJ85evTo5/MJoThqrRJY46q21sttzvOCINDf+973/qLruv9pYmKixquniR7tIUEjW3EWOpTl1R74cLJdggcuTMNcvwxtdKLqMDAXmDnd20c92nGx3D1hkXjzKDNPmxLpAbvCWkRqow8Yatq4C9fLDfgyXcmaxorfyeKI96MGo6wWB5gePZLH9qNKfe7iRXjhxAk4ffIUyX/tIS1i47umJ4Gv3pzSkg0BbQnZ2UjJgBJqWiTFSaI5I2THtGGCuQDQc3ywHUwcKxhuyTWTUDEHoIs3zMAd7bP1iXHC2vfdcD1ctXs38aonfeEbNxlo8/5fHBbFtI3s9VK83sXjVPvDxD1j0gTKnFhrmBmC+LE/GKZ2pgfQ0yhLF5l6COptgFaLZpjD35Gpo+ivt+fhzt6LMGoGYBiDjHJIDsSyq2getBDUWfQDNxtyUOee7+goh+r3TqfzNdM0f+aOO+44voY7LE7JKYGXY3rlvPTmOewDH/jAj7Tb7fePj49v5R7t6CWK4Wly8QMSD8xBPW3xDwI42zEJmF+wEcy70CJgzousDJzg6OI42CRgONgkC1GzWHlUcTQGcc6qMUqgMvQSgz+BqWfjdALgZnnKx05b6yqaFI+UPUdpdj22ZdI0QBvi7Nlz8L1nn4Wzp08Tp7Y1gbhgl8b48GrZINXuxkdMmK6ZULF02DJqwfSoScwllkH/XyujmYVqEUK8T3zKad7/0N+NREkALHdcWOl64GKYnB/AUtuDuWYfbDeAZs+DxZZDPrf7HvSx9FcoAHkSZMuPnBwAcbba/podcMPrDsA1+66DsYkx6vGfto9IST8Qcz9I2YvKj1koLv5BsYlQiVQJ7lkrbOSZkZ8h4f+qPVOCNgb38i0P4CwWNjUoUyegjo5yGKvOwtpaDNRxn8m936sVgBt7c3CH/SLUeJpYOfEMgjs6ybEqbegUiREQHNT5qHMnOQxlw1ev2/10uVL5+UOHDl3IMzOKY4aXQNZ0G77F4oyIBD784Q/fsbKygh7tN6DdnDjBIZiXSpH8yOFSmIOdI4Rc7Brw9+en4ExvhCWN6dI4c1YekbIpWlSFIy1P7VoyAK6fKYVFV6JILE0J5X/TKI0a1CNCYacrnclUB6bNqYhaIAtQsqa78HvWobxPbLx63S6cOXkKnn3mGTg/OwsOZvSQGW3afaAwmM3ZMjWoVwyYGbVg91QZrt0yAnumywTMEdTLlg4GWWRD3QtpmTSR9/lLIdV464Rp8ZK7oIGHYI/hdF4Anb5PXgstB04u9ODFhR6cX+nDUtuFbt8DD3cFpP2MjRLRkrDpye5fNw2Y3rIFbjxwAPYfuBEmpiZCYJcBk258k/dLMZW9anjl+Z12jAjsWVMlYwORd5jyHiePO977BRtgCRk4A3SLeb/jsThE6LqBLB1f6CgX1lQvA7yuewEO90/BiMUqtAkMnTB1DePUdcAKbUhMkKkjSUFQx//zPxud5FjO99XVVb/f739wenr612+44YZm3nsrjssvgbzLVv4WiyNDCfzN3/zNVQsLCx+pVCpv4k5wxN7EknPIohLztCfZzRHM53oGPHB+Ek52RqBr29BsYTpXnWzBiRMcd35jgEIZ94BuvGbMIOldVashPSptIU6bMuw8AWRlAkJbT2o/o23V3Ephn4lTMSNigEFEpuM9jhEmeTlz6jR8+5vfhPPnzgGq2sPse1nwylbhkZIOW8csuHq6AldPlQmIb62XYLJqQqWkg4laFIKRA9X4y/2YcQdNMl6sgh8FUIrCoSYJ0BZL2fpiy4ULjT7MrtgE4M8s2zC/6hCQV84pEdD5vCM7E9r+1Mw03HTbrXDjTQegPlandy8glwjY8jSQVeph15ngwuMTQFrYr6mnQ9K+V/V91iqb9Ptgx5sZmRGKhX3A+3cCgFNdmkUO/Q85sOPlkKnjnCKg3gRAto6gXi7RNLEjVgC39c7Bbc45KJsKUMcNpZh4huV9J0x9ZITUVyd/WMil0yHhbJj7fXV11fY877fvuuuuPymqs63/U5w11db/ipukRczR/tWvfvU/67r+i9PT05roBJcUnsYXzDQwX7J1+OT5CXiuTaumYT3zkJkjqHNHK1JenHCtUIWPz3qtpMP+LRaUDZZAhq90McampiAh4CvHcRjVdbR97jMeZoeLtZ8xVWM/JxyfF8zDFT1+ozg+6NR24fx5ePob34DTL54kWdoGQC6eI3EnhkqWqcP0qAXXbxuBN++fICCOrBzBm+NWanKWy+w5IjONOQJiv1FV37I9wuA/990VeGGuB0tth4C/iN1hqjl5XNjNIxvc9podcNvhQ3DdDddDpVIeOM+JU0gEZmHs6DMlCCvDOS7VTi5fI2VKJk0z/r2I1Xy85eZya1uE2xPbxWstsfrp6BxHVO/oKGdQkYSg3gdotqijHII6ZpKbnAaomj4c6pyFm73zULIwO6BJUgNH8r5z9TtzksPMg4SpY4U21PMjpvs+NFstEpaJ9vTVZvOCrus/e+eddz50mU3jK747BaC/TEP43ve+9xds2/6TycnJqmg3J3XNI04/cQc4NaAH0HE0+OT5cXimOQq9vkPAHMNRNIw/CXNwUxAPhDhzhujEhrZ30oKto0ZEFS9T0cikiK2InOIkTR1h1eOHiKwqlLd8PpeKtJEINxrDAnockaOLbNbUV/+OY7PaaMC3vv51+N6z34FOu51RVovdfIAexRpsGyvBgddU4dbdo3DNTIWwcLR/Exe0tazgL9P8fanNcgaPMu97ASy3XTi3bMOzFzrw7dk2nF2yoddnVUVic0zaXQYBYXx7rr0GDh+9E3buuiqaAlkaKt6c3OxQYK2yzys2ELFZppo2iu9438Q7Fa0Pikcn/5AIqI6q9TNdalNHlToCOqreeTp2rn7H5DPNVQD0gMcADPR6n8SQNsOHo52TcIN/ifr8sLj0SDY5wfM9zPsu1VJHJzkxk1yr1frKyMjITx06dOiF/DdWHJklgaxVLev84neFBD70oQ99X6PRuLder+8Wk8dwJzhe5jTiAMdWmyQwdzyAhy/V4UtLY9Dru9Botok3K80AhwljmFqdOxIJanbuuDVZMeC6GcwGpaKf8akQfjMUqEs0Rty9xGQ1uGb06gnTMotdK09LnuIDO3HUM5xucKIciqjXHQdOvvACfP0rX4X5S5dojvS0PnG7sKHB1dNleMdN03DrrhpMVukYsJ835DMUz6kwkCo61j13qQv/8O0l+M7FDnRsSSWfJNcggNGxOtx66BDccvttUK1VB5EUMhPn1gF5/5lg25Y3seL/I9M/9oPaMpP0yES0E6/AyOP0bLoAp9E3U6csPWTqbB3g87BvAzRWaVY5JArVGk0+M6458KbOc3A1rBLWLYJ6WHaVOcnh72hPR7MisnRUwXPHX9RicXs6ZpOzbfvDk5OTv1xkklu/iVAA+vrJkrT0wAMPbDt58uRHSqXSW6enp0nyGG43V3q0C0CepGrHPN1fXqzCQ3MT0HEAGs0WOK4vMHPu0U5XMcrO6QpHoQlrnNP0rujdPiCCKZRDlEvi6pRERxjXwJ+FBZSs0xF5D2Grj+4uUkdN3kMkFXhNCj2LdVHTiLoQgfzEd7/H1OsZj04AMF414aaranBw9yjctLMGM3WLOXVvLDYemSoZmy6Rubf7Ppxe7MFXTzXhKyebcGHFpg51qZukAHTdgN3X7IG73vh6wtblv9h05XtMaa/JwVU1tZQAn/NxIU+eAvhjjxT3CUyZSioz+rBLFrYx2wVYdhigYygb93wXQd2n1dkIqHepN3y9DjA+CbDV78Kb2t+DbUY3WsyFO8tpNO8/vkiMeqlMzCNijLqYdIao3ldXe57n/dbRo0f/orCnDzuq6uMLQF8fOZJWjh8/XnrkkUd+DwB+Y2pqSufx5jx5jLzw0YVHULnHVgLqVHK8USJ284ZjwGqzDbbjMjAfhKYNEsfw1YQOLQf06aoB10xTGxj/iwBdFvuNrX6DVuIiFFc+KfRGRsu0ZhLC1uTFNtN7TZCE8tiEeye2ct+HM6dOwVce/xKJKw89t1XqcUZ1qhUD3nzDJLxp/wTxTi+ZOima83Kp1PlGULUhFB0tVVOdFHVR/HEtEn/P+5iIyUWS+oNt0t8CMh8RwzEU7ksvrMKD31qAuQZmOUxznMQk5QGMT07AnW/4PrjhpteBZZnxELeEYAwZwMUNQNLeVQbo+BxUzCzF6prrMZOEHXNvUUQzyJvY6FoD0GYs3deoyp3Ep6MKnoWz4fFE/e7TQi6NBs39jn/jExTYdzmr8Obe92Dc9OKJZ7iTHEsPiyYSEqPOEs/gZ/488cpszEnuvKZpP3306NGihnrehyzluALQ10GIvIl77rnnpzqdzl9OTEyMi0VXiN08AqQDIOegTrFc5q8BnGmZ8HfnJmDetqDZ7pCUrhrmdSRZ4ARADzcDg1WMV0AzdVoWdRwzwkVWh3TKwX+VHXgiS5dyhZKmFf9v1qqjHIthp6iKhskNRzk7EYm0kuNYYEz5M9/8JrGXY471LPX6aMWAg1fX4Q3Xj8Otu0ZJfDiCVdafaIIhCysDvAHw0RY4OKve5fkTmW8JKCKDtfh/EdB5fXXeN7Hmetq9JWmcVOcgsKMfwfNzXfjCcw148sVVuITATm6MnyHNyCAAq1wmnvB3fN9RqI3WonF7A0VVfGsozEmxeSWxFucv64os0kyAz5rGWb9nTaKM3zlLRyc5zA4XhrKxbHLMF5OCukcZOoI69/UkiWdqAPt783DUfh5qGDrJ7Olh0hnR852Fs4Ux6ixUF7uJpiu0p/P49Far9YRlWT911113nXqJt7npT3+Zp9Hmke9f/dVfHWw0Gn9bq9Wun2KlJUmiBcuidm4W0ysuxuIiLAI7XcMCWOjp8LGz43CyU6Gx5pg4hsSZsxqJoZ2cgxi+xwGdsPMpixVrEMAsCYxTZ0X8x/RENIL+MQ3Qoyu3sJCvdYoOoc4XpimRoK4Tx7cvP/44UbH7uMKhrBJYOdrDb7u6Dj962xa4YXsVSiYC+Utj5Lzqnvyu2vi90k+ZCOj8MzL9l8rq8T4oYw9gdtmGh55dhkeeXYJmFxOPs7kdGQQ6ofCZunb/9fCGt/wATE5PhpoQcY8W+yztEWKPguwNr0D62D5DmkeJUzqySVn76KmYO7+mrA3C+0OWfqoNgCydgDpTvZMUsehXy8veBtSGjvHpq6sAfVTVYzEX9HwvB3CwNwsH+2egXMJwtoHnO/d+J2p3VL+neL5jwiWSRa7VItXZbNv+wNjY2K/dcsst7bVLpDhzratlITlBAh//+Me3njlz5r9alvUOdIITQ9SI3VwEc87EeUY4ukKHoWW0WerR/sC5Onx7tQo9Gz3aOyQMjXi0hw5w3LstGmfO7efYEi+NiuxcQEnFZyEsnf1KFwxVClfFtMnSJUbIFf2PxLdiGoqBiKXr5Z21IgjHzlE3guBw6eJF+NLnv0DiysOOKsAcs8ZO1y1464EpeOfN0yTxC7EBr/FPTK0pb/zW2OQrdhoHc16bnQN8HpW97ECHzwvWYkdQeerUKnz8G/Pw3fM0oiPC1sMNIpX5zl274I1veyvs2LlD0kRFlSsiuLPHTznVlMyd750zQDlNcZU4ffn95JzfiYAujbo4I891AJYcAFOned4R1LmjHPF85+mAMfTQBWg2AVab1PO9VGbFXEwf7uq8CK/1L5HoA5WTXGhPR9U7xqhXMJytSkLacJ7j/ECVO4I5s6d3Pc/7zbvvvvu/aBrJx1z8rUECOafOGlreJKc89dRT1uOPP/57QRD8xvT0tIFgPjo6SmxHqGofZNuKq0xVIsIBwWyaD1+swZcWR0lSDvRoJ75CJDyNqtmpOpNVThvojEOGzoF4YsSAa6e4Z7sAzhFIFXqSBnzyShi7Acn9LHN2JWwMYitV+koXdku5wqV0QrHqnj11Gh77/H+H5cXFAWUhGwNhjQmAsPA33TAJ77p1C1w1VabajzUsQ1cyiKc94gjkIrgn2erFNjiwU5Cl44ZyXem68I/PLMED35iHBnqFEvu6ogyu78PMtm3w/T/0drjq6t3qZCwZzDuJdSex/Wj/FRIRNwCRg1/hBZL1o+VQlo5+s6hZIvHp+GL2dBnUkZ2vNgAwOhOjajCcbSLi+b5CneSQkaP2kDnJkcIuQnpYXshlhCXWwnnvui6vnc7B/ZxhGP+0KOKy9rmRueSuvenNceY999zzzlar9ZGJiYlJMbUr7lzlBUp0UFI7DFHPlC8vlOEfLoxDxwkImDs+9WgPS6HyvOwc1EVwDkFKC+POUeUeYk1e91s2fBRKBUadtOKFw50GoOwgyY4fhWt6fmi3jzS31umatKryTlP77QvPPQdPfvGL0EQ33xA0WE94JwOArWMl+B8Pb4UfuHGKVKxDFTHps2D7Tpv9OPbc/qhKMrTRnhwZ3EWbfIydqzCRZar7+ukm3PvkRThxCdMcS5tQ/kUQwNSWGfj+H/pB2L3n6oR5NJjcMRaumirStBMesaRtsdrdImlfutZpvYaJQuLSOwCrDgN0SfVOnOSQqfNiPQHzfF8B6KLnOwCMjgKMjQNs8TvwA53vwlajF/d8ZwAver6jczASHQR17iSHfioCS8ciLp+t1Wr/y8GDB+fXcHub/pRXcCptPFnff//9O8+dO/ffKpXK3TxErVarkRhMAtgZdnNZIqgUf7FpwN+dnYDFvil4tIt1zRlDJ+ycp1FlRSz48sJWHMwKt2+a1TrnI82LpuQByoRjQnIU0AIg0b+MKRVZ1JKOjX/PGRI3Aww3m6SVlP8XG2Fg8b3vPEvAvIveQCIjFz8HADftGoWfe/1O2LdthNcVCbuSpV4m5Sd5Yo4w5/5wd3KlH81ZOyYakYE9695QDT/fdODeJy7Cw8cXCbgoUgaQ525qZgZ+4B0/BLv27I5qTtLi0IVpx+db6mMitiWfq3gs8jxyWTLI/XtkjkfPWukDnGU1gzhL55nkeCEXkkGag7pPwRyd5HqsRMH4GECtDnCtswRv7D0Ho5isBmPU5ZzvPOkMVmdD9TtmkkNQZ05yOAfa7TaxpzMVvOu67u/cfffd/0+hes892uGBBaAPLzM20QPzPe95z//t+/5vYmpXng0Od6C4aNOHgdIGBHceg57k+YsDsdLX4O/O1OHF9gi02l3o4NMTZoGLhqgNHNE4o+VDOXDt3Tlmwg65PCoHfb4Yiv9PkAVtOQd1kadVntmVYHtPjB1P62/q9RQ/kj1XQCqjIZj3SB154ThBh44e63fvm4B/etcOeM1EOea9ngbmnJHzaIdhvL/XOD0v+9NQXgjqHNj585ImG/IcYaa+ngv3PnEB/vGZRehhnniiTZFu2Q+I+v0tP/xO2PEahU2dHy54wmdNX3Fq5FZ0yf1SPUZi10Ugjjyj6zekrg9wsg3Q9QCw2i4uMbhkkSxy7EXqqLO+4mOAfqGodkcnObsuBs2uAAAgAElEQVRPj8dMclid7WD3LNzuopMcAno87zupoc7i07EoFXq+I6Bj0hl8JlD1jk6ojdVVnu991rKsnzxy5MgX1++uN0dLeZbczSGJIe/yfe973ztardZfT0xMTMvZ4GQwz+PghLmvj83W4CtLo9BhTnB0oUJVO74LedojIW4ioA8WNgSgfdMlqJYQtYZdVdhKopwd8oo0zBRi/YvEwQ22C2oT+DDtyxk90gaVqtmfSwJzfqrvw+RoCf7nI9uJih2rnaX5vYmhZhzIOSsfcoptisO5Oh6BPc3OLgI9gjpWfXvo+AJ85PELxMaujEsLAti+cye87V3/hBR6EX0cZEAOt8Oq6Sayb3H6S8dmMnD5+CGndtKEEB+nvI5yl3oA+EIfBfTbRYDGVySTHHOSo+sZgMec5NBRDuuoYypZ9HyvGx7JJHctLBHVO5nvQopYbl8fJJ2hmeQQ1MuVCiE7XPXeajYJsHc6nc9Uq9V/dujQoYVN8SCs002u05Rap95cIc18+MMf3rmwsBCq2rlXO9qFcHJGUrvmKIeKT8tXF8rw6QtjxG6+siqldeX2XObdTgaN2c/JwxauZgPAnKoasHfKEq3fgnTFFSpJ6Am6SZlNpDFmZdOqaw++4wSFfzOwpeecqlQ42TNJ0+DFEyfgsUc+B13UJ6o0BUEAM/USUbG/af/kwANYaF3FzEVGLmcHzO7Y5jxCxdi5JDiY882S6Jvy2eOL8IEvnIMm0s1w2IXxD3y45vrr4S3/5J00VazkuJgE7GKGQ9UUTzxPFTYvD2nS9MwxbUlTImrnRXDp6e94AKewGEsQBXXR6x3BHVNecEDH62J1NlS9Eyc5lh4WE89s9Tvw1u53YIvZp0lnDCN0kCOmJtFJDsPZuD0dQb1UIn4obfR6Zyy90Wi4juP8zutf//r/VGSRy78m5J1C+Vvc4EcGAVG1v9vzvH/LVe1Y41ylaicFDEIwjieOodATwKmWCfefHhPs5t4gRzueT5LIcGowyCzHv5MBHU/ZM2EBcYYLH/gElp6Ff2J4XbiWZNCYrDZFwM2kNeGyngun49Mv3lccE8z+9tjnHoEmxuQkgPm122rwv73pKjiwczSsVU4Xt4EpRQZ0zkJ4/PgGfxzW/faQpXO2Lmo7ZDDH/9PNM8BjJ5bh/f/9LMytsgxzYa+Yx4WmwS2Hboejb34TWKY1wENxaojMW55yKaw8vJQiK13W1M6798wr5GGwHf0PzqAKnQUNIFPn9nQEdSy3ip7vRPUu2NNReJhJbgWd5FgmOXSQQ0e5651FeIN9AqrWwOkzYlNnjnKoZudFXFDtjmunZZrQdxzyPDZbTR7Khl7vP3H06NEv5ZXBZj+uAPQhZ8D73//+tzcaDfRq34Kqdp6rHSeovNhHvNoJyEXFjWDe6Ovwd6fr8EK7TOzm7R5mgsPa5jw8jYE5P1dg/HQ7IKOnBhUL87aXoIwGsnBxSgDhrBmgtHGrLNwpDSl/SmLqacvSMOVZxYEVNACaRlK4PvrQQ7CytJQI5vu21+BX3no17NtWDVXsKiAXvbRxoZKzAg45vYrD2YaJAzt3nBNZOn2UxCqFQJzk/ssjZ6DVE5k6F2cApmnB933/98PNt98edwfh00OapzLhDx/BrA2rvDlI2CwkDrb0aKRGQ0bMV+nTR34MF22A8116DuENCOqoemfx6RzUebQsXeBoelhk6I0VANuhNnjMJFcrAxzunYHbvHMkFW9SKJusekdAr6Ajsa4TbRlmkENHOXzvdDqfMk3zZ44ePbpUPBzZEshazrNb2ERHfOQjH9lx8eLFv61UKm+cmZkhCWQw5px7tQ+jakfBY7z5P8xW4cnFKnSJ3bxLk8dwQJfC0+IJaAaAznf7WJgFmfnuSSzTmgXoatCLs44URp5FQxIuQU/j/ZedlQeNiub/dEc5aSJiE9LeAEEAGcCj//iPcGF2llEPabkMAqBgvgeu3z4Ac3GzxgGFjzeyEF5Jr3B4W78FAUEdHabkDHSyjOmmCuDY0/Pwwc+fhVYPberSnMVKbfU6vPVd74JdGM4mzI0YcCfNWQn4lU+F+GXKY5O1J4hJkc/nNPEOsZrjoT2fqt0dVjSJKwOJg5yQcAa5Cs9nxeMAMekMOsihPR1rqKM9HUF9zHDhTd3n4BptEJ9OWDpLC8vV7+gRj6y8VEZ7eoWwdDRZ4pgjmGOyGeb17jiO8+/e8IY3/HHh9Z79bA0xBbIb28hHBEFg/Pmf//m7Xdf9tzMzM6TwCqra0bFD9GpHgZJUrxKLUMnmqwslOHZ+FNp9gJXVFiuHSmubk5Ko3E4usHPe7kDdzkPX+BU02M3V7cJFSRNhFbY1rAox7YKKYQ+WqewcL2lTL/rboC1ePW6QVyTvBEZZ2rYNjz36KDz/3HNqAQQBXLetBr/29j0E1P2MrG88egHBvADyl+fpF23rqiuEDqeYgzwI4N4nzsNfPz6rdlwMAti2cye8/Ud+hBR2Cav/iQxaNa0VIM030IOnLtq7mGIrA9zlPYS4zeSnymQ8lbkrhCVvXEhMepuWVyXrFsvXQ1TvzOuds3QEeKJ6ZxsLlB3WUEeWjmUOsK1aDWBiHGAbxqfb34UZow+6aVL7OUs6wz+T+HRR9V4uEwc5/B5zvaNzXKvd5l7vZ43/n73vgJOjuNL/Jm3Ou8oZAZJIApEEygmRk7N9zvY5cXc+p7/D+YLvzvadTbKNbSzjjI3xgQkmiCSCEIgcJaGcs7RxZif3//cqdFdVV/fMSlppJRh+Qtqd7urqqnrve/nFYu9/x/RemsbK5YelRzrGr1i0aNHcjo6O2xoaGgapbVElM7dp59biMYJwtiZj+NPGOuxNx1nxmEyO/ObUdEWAuVvelZEaX13mz/b+7S654B5EZBWxKMa3JlAVV+8LUDmCuJElqIxpQb5wszKPj9Vsb5mTa1H3xjWZlstIAyUGyxcU6F908PLzz+Pl554ThWAMNukAY9qq8aULx+GkEXUlwZxm/46J/fAQvQR1tV68KTBLH3syU8DPHtuEB1/bY5TeF/vtODj5jNMxc/4CxKhEmkIDpTTuoFQ1Eyg1sjIHDZKD+2MpS5Anfb0nA+wks7ugPamlk07CtHTyp1fw6PeokspG03VEfjr502V+ehPlp9cCE3N7MDO/DlUVBOZ6FTlZj8E1vYv8dLJ0SmsnRb2Tlq6Y3u+pra39yFlnndXZH0t1rIxZJkc+Vl73wN7j/vvvb1i5cuXvEonEFaqpncxEasStmZ4mAZ2DkLfUmTxw5+YavN5RhR7WdIWCeXjZRKmd6+Z1NVlWBXcdFCnQpbEqhnHNpDGyh2p1N1xGYwNY30mwHA3lPi6o249P8KEKa4mpvIuFQ/pchTSUgt3698YMKKJ99Wo89dgS0cvcOAeOg8ENlfjKxeMxZWxDSTCnfSUwfztUeTswiumfu9S8dZe2RGEgF+CpnkMqhx8+sB5Pr5YxErrwRv70GQsW4OTTJ/vcMtZ4zbA2rAGHPSD0hMvlJeRreY1NmD1QLd06zQiQkg1bFLO7MBDyNDbF9E556rI0rHwFqvHOmrh08gh48r8zf3qiiBmZdTgJexGjeu9qwRmlKxvRECs4I0CdfOn0MzO9p1Kupt7Z2dmbz+c/N2vWrN/2z+k6NkZ9B9DL2Mcf//jHH0+n0z9taWmpkoFwZGpntdrLKCCjauq04M/sTrCc81S2iA6q0w5RCU5o5wyIleh4txmLwg507d/zRQ+rj2Nofdyunfi4iaZL2HN5tfXhx0U/NH1UOcI4nbEXUiixmRbLPbgUj7Bv71489uADShAcF0f45gF1VXFcs2AsFpzcxn5bqkjMO2BeBtH0wyVqzro5vCpYU0OitbuS+I+71mDzXkpJNBDUKaKppRUXXn012gYPCk9lEwdeyMc6NZhyYxB9WbT0cs+vSqF9NbFbSNcnglN9dvKjs6w/RUtnmjqZ3RV/OmnqBNiyNKykHwJy8qcTsJM/neq9NzcDbU4aCzMylc3ITRdpbFJLJ5oiH7rU0pnpPZtlJncyvZO23t3d/Uptbe0VZ5111uZ+OF7HxJB9PVfHxEv35SX+9Kc/jd28efOdtbW1Z6jauaxFHGZqN03uhNdbk1H8cX0d9qSjzNSezfM67ZpmrvnOPY2cz1uAqgKMMtKdxh/XUoH6StlZzQBs24vbOJV8jsQ9i8asD+UdIzktVZPQjeDyfXws2au7rcWz8evZeH2VHcD95k89+ig2rlur5O57rJGG/MB5I/DxmaNY4A57VkCXlXc0875QTv9cGwbq6hOpTOxDr+/BdQ+sZw2O+NlRDpBTxIknn4LZF13EOoZZKSWgtCsbqRyQDtDsywHa/lk9Maox9+0poF22nldBnXzpUa6lm1XkRJgQE4aImiiVrbOdp7LRz1QallLZyPQ+q7AOVYmYq6W7/dNFfjr50mUqmwR10thpkSnqnUCdTO+dnZ3FbDb7vZkzZ/5bJBIp9OsaHaWDvwPoIRtHgXA33HAD5Zx/s62tLSIrwsmcc5Xxq3nHqjnQZRQRgJnaN1Xj1fYqJHvTSPbK0q4yNU0EwrmArrAZNx/cX6uSwZMTYR3Ajm9NoCLO83M9XNajyYNf2URMy/Eo6Q8v06ZoMddzEz6Hf53/SlBXw+Pc1/MA38JoX3vxJby4/FnFjK7oOQ5w9vgmfP3S49FcW2EFcjWSXWrmRymtH1PTLqeyXK5QxKIlm/CX53ZYguQolS2OGRcsxKTTTtN7qCvYr57DQNnXvD7gflVqOBDGK+85WE1dfTaRM6Wv7RDpa3Lq0kDIfOlq1Dt1ZZP905UOg5TKJk3v1KGNTPPS9D4zux6TInv8DVxESWy11arMTydNXZaFJTCnPwTsXV1dWyorK68+99xzXzimDvQhepkDOVeH6NEDf5hbbrnlvL17997R0NAwTGrnNTU1zMcT5Du3gbmU6JfvIlN7DXqkqZ2amygtUd2gNw3QgzR0TnoSzOnvhqooxjYnXE3Tt8LlgLFPDQ5KFuuLulxG1TkxWdUvT9O1My9hpbAdISETkIZGqWmUopbqSRoqFVcrTh5Zj69dejzGtFazPua2IEYZbEV7LrMZBv7JPfZnKAPl1Dx1tRANp7kIa7f6nb+uxvPr2nnAqfpximgZNBgXXv0uNJKN2PiYQXA+pdyipYeOIWXsMriuevbNy6VYa1rBQshB+0o1uNG/kwVgcw9vjyqFFvrb9aUrAXJSU6e/pZYuB89lRSobjSVM79RqdYjTiwtyq9AmqsixFDaj1aob9a6Y3pkVNBpFJp1mZvdUKsU6s2UymT+NGzfuk6NGjVLEkGP/zJfzhmUcrXKGOfauuffee2tWr169KBqNfpDAXLZGJclRLe9Kbx6mnbNAOTjYkYri1nU12N0b41Ht+QIibhkmkS8io9hN/7mUCNgye9orAz/PFYzBdXEM1/znUhgIKLJWyp8dqpJIWZ7vvadbK2dB5RzWI2IPktOC7awDe4P5DzDvAEdRsk889BC2btpszUlua6jAv145AaePaWRgTh8TECQoSD/fQD/lWqyGUnjFzOOW7zrQ36fU/Oi9KE89aO84bUbw8sZO/Nsdq7C/x6wkx+7EaWedg6mz53gNlPSjHViIpk8A3xf5V3l+EJiba+MLGhVZqr5aDMaNRCtUD2NTD5Bh7es8ela1dBkg5+anS3+6InSTVTDdq1eRk6b3k/K7MaOwnpneCaTd3ukyQE42cEkkeJCcaOJC7hAKkOtNpViQnOjM1l0sFj89a9asP5c6I2+3798B9IAd/8lPfvLeZDJ5S3Nzcx2lqVERGdLOyQykagVqZLvd1B5BpgDcuaESr7VXMjM7RbbzLmr0hyLbGesRaWlKQqgLlTJlzaN06Tf3KDCCUY1xNFeL4svy3tAdtnEZ2w2Klt7n8UzuqC640qzFVJ480cWSLuffNF2jieCNV17GC8uecXuVq3fEoxF8dt5YvPuc4b6BTFCXYD7Q8szVs2Y7g7ZjrbqI5BlW/z4amZ9aUS5sj379xGb86kkjlkoIi1R+9IIrrsLwMaNZKpYq59p85SroqSTqnnSL5m4lm76A/KHm1Mp4xEu2Uj66KAMr349F4sjcdCNATmrqBPQq7VFXNjK9U713GfVOxo+6iiJmZddhIkW9K21WJbjLqnLMrUVaeiLBAuSoOxspTJSbnhJaehcvOrO0pqbmPeecc87Oo/Hc9tecD/Ux6a95HtZx77jjjmHr16//v4qKivOldk4V4WyBcCyQSmhDJqDznx0s3xXHfVuqeeOV7h4UKKpdmNp5fregGhndzghJbo3Uso2fNVmaayKUrkY90LWQr5Ad5l/ZAVz/quQgxv7o6XJqtLo2khtBR7Y+/Rl62Jo+vFTaDdGATzkSwd49e7DkwQfQ3dll1c7PO6EV/3LliaivMrMB+IgS1AcamEvglhYhmwCpBmnKdwkjHlV7N0H+sBLdQTystD8drM77v/xlBd7c0sVN76ovx3EwbsJEzLn4UiSokoqwaasnMtBbpYKyQSZlCQOW97Y9Sw8s7eNiBZGv8vtdvdyXbr4z+1m0kyBfutqRjeLWbFHveWrgQlXkTNM7enFBZiXa4jlERF13F9DVqHdqtSq0dOK5rKy246A3nWZmdwL2js7OAjVvmT179nf7uBrH9OXvALple2+88cavZTKZ77a2tsbUeu2yc5Zk+KW0c+Ibu3sj+MOaauwkU3tPiheQYWItF20prYpHcMva1CqA27gF/x2rciWoje6viEVwXAsPiLPCX6BTLhzQ5bf+cDTxlFKqh5cgJopX2I+c6qnX/OZl+f29Ny4Wilj2xBKsXbnKyriHNFbhP98zCSeNqA9sg0r7q5ZzPZIcgM6YCuD9bSlQQd0s5HIk16GUUKL2VbddS6lsj63Yi+/cuRJpsjELoJIQRpohAfpxEybYK8jJQYO0akXe9p1wE+htkqiFaq3vfKg4tvEe+5UCM+qrMn1F6BdqGpsW9S4Mje58hem9XWng0tgI1NYBk3O7cH5hPSqp1rtRPU4WnCFtXY16J1An4ZrcKxT1TqAu0tjWJhKJq88///zXB+rZPNzzOlTH43DPu9+e98tf/vKUffv2UVWicaSdU4nX2tpapp1zIBXGbgHAmoYugJn/FWHm3vs2VWDZ7krWdKUnlYYTpf7mvPkK+5sVxuB+X7Ulqk9Dl6WcpN/c3TkeGFebiGJMc4KlmbhlnwJXKQDELZxI14bFPEutvhTrVTB38T8E0GXUbOCptHyhyTwRbF6/Hk89+ghyFGprfGKRCP5+3lh88PxRoW9Aeydrs5d61f76XhbikEJjfz2nFFBKUA/rVX4k5mY+Uw2SM7+TQlAyk8d//nUVnlix1wiQ4x1HRow9DvMvv5KVILX5eZRj7T7C97vy4z953EmZtZbCZABVe3fTOy2Rc0FkRbyHzO3bkkYQqgRz4ijEspSObKQ0uwFycb3gDD1HFpwh0zuRIvneW1uAungBC7OrMCbahWjcKDgj/OjkX2fWMeFPp/aqTEsX5ZsJ0Mmn3sED5H5RV1d3zVlnneUn+IFwMA/zHN4BdGXBHceJ3nDDDf9TKBS+Ik3t1E1NTVML1c4VQKfDv64zij+tq0ZHRtZqF9UaFDDnkeplALprnuaAzehV7B7d31gVxahG0f/cptVqO22I5+pgvgOo3hhwXEIAWDMViuuCm6wEd1MLTNVRxqSc8ycefBA7tm71qmTIGx0H553Yin+9ehIaqikOwh8EJ/f2cBeOMYVEWYGuv7VxdavDiulIrV2Cu2nWP8w8y/o4mZ8eJniQlv7G1i587Y9vYG+3sC8rB4vWfdaFF+OEk05m1ptSmrYrYwsZWk7MBHkreQTI1GEyeDnMOigC3iaMqPOlJnVU191sXyBZiQyQc+u8y45sIo3NrfUunXhU6130TiefOvVOr6sFqNXquGIH5ufeQm2CW59II5eR79KXrtZ6l1Xk6HfFQsE1vYvmLbvj8fiV06ZNe2YgnMMjPYdyzsiRnuNhe/4vf/nLM/bt23d3XV3dKFU7t7VGZeYiAeCmFkU/U8OnP6+rwIqOBHpSvUilc4hQMWRW3lWUeZVpZ1w9d03o7IVtPnRRxEE+Vy4MATp1WKMId36vwWF84n2grG7cH+a5M8YwfjSD9jwZI0hD19ghewe1I1apQ0DWjjUr3sSzTz3JomLNfDcC8f9678k4Z3yLFtVujitLUZZ63qH+XprWB0ofdRvAm8B+qNfgUIwXZnpnmqMDXHvfatyxXAh9Kq05RYwYMxbzL7sKFaSlKx/31IYAsXlN6D0lyDSgqrJ9ieSDTHINIV/zNcgLsSUJZI2gQMlJBItyW6yy3HTqmS41dWJtVOtdicoh+k31Au3tQCbLNXxKY6utdDA7R2VhKTedm95tfdPNgjPUnY187ixAjnzpIo0tm80uqqmp+cI7WnpANtOhIKyjbQzHceLXXXfd9Y7jXENgLn3nYfXaVSBXtSk6uM/vjuHuTVVIZQvo6E7BoSh21nxFALqgEOk/1wHdVTsV8lCLw6jf85rqg+tiLG0tnOJ1FuXXQEqoDWWIf9T+NXAOFg3dz3PoIu+3ZjqOTVOntU+lkljywAPYt3uXHggnbnj/eaPwhQvGg7Q086MWjzncndPMQDeOL2UstPESrnApOLBtBFoK7jFyfOVOwzR0+Sj1GhKaBqIZXpreg/gPaYLrd/fgS394Ddv2U1lYfaVisThmX3gxjps4SbjX7BkeVpk5YNus21mmad6lhr4fiT6xYBJ0tqTAMnJMScYFadEznViY2mKVAbuoJsfYmzKA2Wa1sgpoagIGI4WLsivQmihwDd0EdTK7UwU54U+XwXH0O6dYRDqTYYBOWnp3d/euWCxGvvRlfXrpY/Difj4mR8+K3Xzzzefu37//zoaGhuFSO6fI9qB67WFg3p6O4A9rK7GlJ4auHt5JjcRXimx3hN+c+c/dkqacZDRGbmroSu9wfw3UCNPOW2piftdfOaqF3KYyQnnDsMbUyj3KDgF5qQKIOehXcnYW1ATGm3YEK19/DS8se9pf7c1xMKK5Btd+eDLGDqrRgMxMUTvcleBUrdyklFKgzk4Mi+PgIE1V0Uh4TKbz6E7nkc4V2B8ydVKaXlUiymrWN1QnUFsZR2WCcoF5H3GK9QgCdLlGtu9NE/xAofZSwgat2c8fWY9blmz0qzRFB6OPPx5zLr6cR7y7H0+I1s6ocbStQK/L0aXJwj3YB6FxyXmZErH/jdhvKEyQUteoWYvVY2d0Y1NbrDItXTRxYaU1FGGF5aanjdz0RqCuBpiS24ZznM2oEAFybtyIAHe3gpxos0qmdyZwK1o6BclRsZlsNvvrUaNGfX7cuHHpgXIOj8Q83gF0AC+88EJiyZIlN0UikU+Haee0QbaIYzd9SAD0w1vieHxnJVLpLLqTvSIQjpvbSYPlYM5PvQdWpQDd7G7mMXN6/oiGOOu0xj6Bu1q6uHQwkAT7t13BJODhfDqW9qsh0oEqhwT6z4WbItlD2vn92L93j48b0Tgfnz0Ofz/3OJe+TCCnnw93ihqtc1+6tbmafIT7OXuzeezrzmLzvhTW7erBht1J5hemTmME7NTLPV/kmjgtMxkmKuMxNNQk0FKbwJhBtThuUC3GDq7F0MZKBvQE8BzcPVYUBuhs3x2HaerlaPiHi8GVmhNp6Rv3JPFPv3sFW/eZzVvAcp/nXXolRo4bx9ruelWTPMLSjq5iVDJJL1CettGo8jvf1/3EqVXcp5ruPaI3uknKUlChv+kskSZOBkemmROYK750lsSjbLYaIJfLc1N9SzPQGM3hotxKjIinWJEtt296hPzq3AzP6FIJkCNAZ7VAhJZOgE7FZtrb27sdx/nInDlz7jpc52wgPqefjslAfNXgOf3sZz+b1tnZSdr5YNV3LovISK7INCqZXmbknjOwjwCbuyO4dW0l9qUjrCJcnkTfCFVH4mlqpKFz0OS559xPLCBP1cotnEAri6qAJD13ZGOCNWXxVVnz4bunaQSjfxhn8SQGycf8OB7CrRTmp2o/6h2+qF01pEDbRi4ErXrjdTy/dCnT5bWP4+DEYQ249sOnY0hjpQ+o5LXEOGivZVpif5/evoM5n9H+ZA7rdvZgxbYurNrexcCoI5VlDX7UNEZTS5Rmdi5UEQDzdYrHIqitiINS+SaNqMeZx7Vg4vB6VteejqK8rtR6lALQUvf3x/ey4IxNQJWWjR89uBa/WbLeXxK26GDCaZNx/vwLFKuZmuHhV8utjDREfg4EettiHACXVoFaDsnYS4hffWcK6KJYcfP1FJYhWRQzu9MfAnQCdtEzncCafnbrZQk3TzYLdHYAyRQXSKlxS0M9cEJhH+YW16A6zuOKtAA58TMBOpnaCczlH+LDOZHGJrX0VCp1f01NzQemTp3a1R9n6mgY8wCOytHwWuXPcc2aNZV33333zQA+GqSdy7xkqSW5GrlSXpMOOjV1unN9HK/ur2Qpask0NV8hG5RMUVP7nXNg1MzUvgYsHnh6AWLqlvF/0+Ee1RRnRWV0vAvQFzS85j/olrkyjoW4xGdmZ1MOvp8XwuUf/TIh1FhS3fjF/j1lwYe9vcx3vnfXTt9zaV2+fMkEvO+80daKcXLEw1naVU1HK3VKmdgXjWBfdwb3v7IDT63agx3taWZKp/PAhUt9lKCYA9UqofvCHTeyuTIexcjWakwZ14yLJg9j2jsPhLPP1BxzIGnqQUKGpF0Sgl/d1IEv/f4VZunQzpfjoK6xEQuveg+aWlsV64Mp6Ho/+yjNQnqlQPwAQifsG1MCuH03iYntSgGdVC3OlQC8K6WQyM6kqIMlQZ00dDUvnTVvEaxOjkBxqqkkN71nqHlLlLdYpQpyc/JrMSGyT0ljI8XJC5RTW6wyDZ3+UMS747BuisQDqCxsR0dHCsCHZ82adWcp2jpWvy+Dcx+rr87fa9GiRf//aocAACAASURBVHP37t17e2NjY6urnVOJ10TCWuJVzTvnoMSDZujv1/ZGcMeGSvRkeUU41ufcbb7Cg+HcXHNBvRIQ+Y9yO/yifSigR4HRTQnUJNQqcX4UZP5WWQs+iKoDT4QNUVWBP4yDmQ8LB3w3wj0AyOVoBI7rV6/GM48/5g/QKjqYNLIR13/0DLTV69q5Ohvat8MVCCc1c5dfyjPg+BvD0DnryeTx1MrdDMxXbutiwEtm8TCi7Qugm6Z1YpD0Ic187OA6vP+80Zg+sQ31VQmfQBQsIAwc87vqS1c1dSnQ0Pt+766VuOPZLX4tHcA5M+fg1DPP1t0JGp0ayCc2RgNEQyMOA23r0EHs1zgEEsNLcWvtNmOM3VSH3Sx3b8gwLrALNw6Z11mAnAiMk1HvBPJu/KmI86AAOcpLZ2lsonlLYxMwzOnBRfmVaEw4XoCcKKgk09qk6V0Cuox4p2Iz1LfhHS2d7/zbGtCXLVtW/fTTT/8qEom836adyyhepgmx3HHPz23+uzfv4LY1CazuTKAz2Yt0VklTY3Xapf+cwb9ibufbEAzofIu8dqj8Z/l/4hck7Y5qSqA6IcrIKt/bCdzkPMFHwcaAXLN+GHfg0o73eJ+pz3/0PKZklI7VENj7gYj56UcfwdaNG6y+8y9fOhEfnDZ2QGjnMgDONAHTz6rGzH4G8PrmDvzfs1vw3Lp9yOWLrLSvKkAGMW4boJt54/JnE9DlvQToBccBaeykrX94xjicMqpRnMPgiAZ+TrlPfSB8ZJqd/NucUzwWxdNv7cWXfvcSizvQPkUHw8aMwbzLrmI+df/HQDqXIsWVpeTbAM5r/XVfrjVkjLL2QegPe3oBqhjHOJSt4KTgK67ZXfjSZcS7WmiGlYWVvnQxfzpvvSmupZPxksZpogpy1cD03HqcFtkVnsYmIt55wRmKgI8z2s5ms6qWngTwkberlv62BvSbbrrpws7OztuampoaqQELVYWrq63VtHMiCBkIZ9PO6XvSml7aHcFdGyrQzVqjpkRpJelMEr5tpbyra6oWGj53pcvt8Iv6JqCrhErzGt2cQFVcCAsqTwkU+23qhEH+AafDHnVuqgxhgM1EGO9hfT6FJGBFsHPbNjz10IOMoDXZ1Cli/NB6/OhjZ2JYc3WgyfhwauflBMDR9mdyRdz1wjb85ZnNLMiNaeTG+rBzqHx4JpoHtOwcKfEeBZZi5jCNiWmtIlCO+925QCHlLWKQMg6M/k2d6MjH/qHpY3H5mSOQiIu4DwtSmGltZYFJP19ki3hXhaqedA5f/O3LeH7NXp+WXlFRibmXX4VhI0cbQpcqp+p0pJ5rnzAccs6lMFuW2d0ktXLWsASN0XMJ0NvTnkndqu4p0e40JAuOE+1VTdM7096FYCDPV74AdHfxNqukpVdUctP7CCRxYWElGuIkvNrz0lmQHPnSKZ2NQF3kpUstnUzv1LglmUy+bX3pfWal5Zydo+GaJUuWVD3//PO/iUQi7xs0aBBampshq8IRwUvzo6pZab5zri4xhkja+R9Xx7G2K+HVa6cUNWluZxq5Ym430tXEUIbBxDO7U2lY96MAtPRHMw29MYGqhA7orrBeirP4ToHlWEgpmw0adGxs95VzxPzgLn9jjeERIPTC0qVYs+INfxEex8Gn5x2Pz19wgrWfujQXy7QYW+DUoTjD8jlmMxUNjIW5nUC6I5nFH5/eiDuf24p8oailMapbyOYrSxBHo0yDrKqpQVVNHapqapGoqESM+Rp5p6p8oYBCLos802RS6O3pRm+yh2k1xUJeC8wk4FfBneZKtEAR8hSL8IHpY9FYrZvgbRHuqnbcX+tbzh6peelyHqrFgiwfv39iA/7nnhV+1dop4rRzzsOU82ew78KNTOoZNtwipuwcRkKWlyoJ8uWQWMhiyfH3EqALzdnjSZYgOTF/us+NeI+KIjMifU2a4AnUtYp6AHpFi1VKZ6M1JS29vgaYWdiAU7AT0ZhRbEbJUzf96fQzHeAMnW3RvKWjo+Ntq6Uf5FEoh6QG5jUU2d7R0XFXQ0NDm1kVTjXRmWlqKqjTmxEjfmEXcM+mSvRkCgzQHRbVTiZ22bXA63euBcIxzFbLuMrt0H3oGqArlCaleprDSOZD14Ps3M1VhAB9N/Ttl+Np/EZghzQFG5KFge1hx0mMHsidwtPi1HnTXLo6O/H4/fehh0R9d0xeSm9QYxVu+sTZmDCiITBSm8Y4HJHtQaZ29X2IKW7d34ufPPgWnlm9lwGom00hYUYKVOI7AvCGljY0tg1GXWMLKmtqGYhT4x8XTsx9F/nmhXwO2XQvejra0b57J9r37EQ6mQTT5EWwndTaGZCJXHWyFsycNBj/eNEEDGuqYtcGpasFmbkPNzcwze6mL53eaf3uJD7zi+ewfT9Z1pQz7BTRNmw45l/xLlRWVQdPXSc0lybMaAeb3FyOLK09uHwy6bNDlTR05kNXADtszmpwHNPSyZeuBMhJUFcj3mlo0sy7u7mWTn518mhQBblRsV5clF+Bulge0WjMVxKWaehKwRmZwka8lrR0CpBTfOl/a2tre//kyZMJ3N82n7cloDuOE6OqcIVC4R+k75z6nVNVODo00gco/eSSKXMs5UvGfheJoDvr4NbVCWzsiaGzO4VMvugFwpGWLrVz6Td3j5ZKmYL0NbDjz/FFkUvUVa6leYxojKOGotztIeR+r3ogyAeffb0KnMeuuLtA3lcK1IMU/ID7rEp/FKvffAMvPk2pasan6ODKc0fh2+861VcVTtXMpHben5ReHphHsL29Fz+8dwWeW7uPF3sRvmgd1DnI19Q3YNCI0WgdPhLVdQ1Mm3E/wnTue6cQIcopFpjGvnf7ZuzYuAHJ7i7XBC/BXFoamLZbdDB94iB89fKTMKypmgkBpuarPn8gALs6BzNegY4XxQv8y22v4p7nKDhOdR47zNpBZvehI0Zp0e5hcqmJpIxSgo53KQ4c1rzFDJjo42HWHk2dISnKXQmKY+8YUNHOBX3F7E6WQgbo9IfS2GSxGaGlu4oCFZuh/hbUja2XMzmq8V5fC5yT34IzsQ3xuAR0Mr97Nd9Zrrqam07900XEO/Olp9MsL72zs3Mf1XifPn360j4uy1F9eanjdFS/XNDkf/e7352ydevWv9XV1Y0hc3sz+c7r61m0s6adBwTDeYAOPLszgvs2V4I6OXX2UJEKr7wrC4RjAXFev3PF0+nLD9FNkyqgu6TgvZLCUeg+qhRXx/LQPWCVm+uZCkvUmyx1Gso23QcNVOoB3pKECQkkjS995GHs2LLZFwxXUxHDdR89E9MnDnZrtpvnQGrn/WkKVoVB2zmUAmF7MoP/vXsFnlixizEudp8AdFoD6S+vqq7GsLHjMWjUWAbk0vddikDDQ9j4uZIW/FR3J3ZuXIftG9cxczx9J60FxHUJzOlDv5s5aQi+dvlJzL8uBZCguQwEUFdT6sx9j0ejuPuFLfjmH19BngX0qVq6g9PPn85M75owwF62lLoshH+XfL1xrQKBTXgtR04udQiUN7K7sPgAlLZGXddUWV/O00b68jpmdhd9p1QtnTR0KrbHGrdIFijm6tPSE0BzC9CEDC4prMCQRJYVm2Hpa6LIDGvgIszvsiQsS2EjX3okomnpHR0dpLEvamhoeFvVeC/NYcs4LEfbJddff/230+n0dwa1tYGC4RqbmlBdVcXN5EZ7VJUx8wMsmG4E6MoAt66OY3NPHJ1U4pVp5zzvXP7hGno4oHtmd3079OAzY6tUQAcwtD6B+ipVu3BVeX173Fx3K8wY1/IfNSHEx2AUpqUIE7Z/KtJIeUfGVCGEZYTqtT/x4APMxKZ9ig6mjG/Fjz9xNqt8JudtRnkfDu28VJMVOleUT/6zxavxf8s38bxykZImQV2CacvgIRg94RQ0tA3m2rBNMyuhrZUGdm51Ih96x56d2LDiNezbtYvDViTCNHH5YcFyBQcLJw/DN68+FfW01kHJ6lI4Cfm+vMNwcFeFCRUEFFv3p/DJnz6DTXt6PCGRzl/RwfCx4zDr4stZIJZSwUdAukmXdrryQNJ+vfu9FXED3l0tsXqQKUv0WAL0ZF6hUjm+mHIQqGu+dKV6nAvoIuKdsUIlIFMrCUtaegNQWwuckduG86NbEFdLwpppbKIYlAR00tzdiPd0mtV47+jo2FlRUXHpjBkzXjy403P03P22A/Rbb711zKZNm+6tqa4+tU0Ew5F2LvudkyTPLE1k2lE0dMnYJKiTRLpsewQPbK1g9bOZds6ar8jIdh4Ix0G5tIZuI3jmO3d3yMYIvN9RY5am6pilQ5lfEChv003hwnM3qODgy4q2gLCVHEpG+ih3SYYi1nHFKy/hteefN/QOLnn8w8UT8dkFJ1pT1aTpuL/zzlUXTRAroNe/fdkm5jenOuzsfLFz59U1IMFj6OhxDMwra2oYmJTH7/07HAjovktFoGeyh4H6jo3rmeajCkdSUycm+rkLTsTH54wP5XgDQUOnCYal09E7fePWl3Hv81uAmLIoRQc19fWYf+W70dhiLzLjClmGws7WTD278keP2EvLuCWIVYrtyqNKo49lTJK3dqSAXqWWu5ymSaqmZ5CdW9Er3RbxTlo6S2ET+oa8v1gAurqB7k6ASsJStTmKeG+JcC19cIJSf+3V41xfOkW8iyYuNIl8Lscat5AvnbT0fD7/H3PmzPn30otybFxRHm8/Nt6VvcUNN9zw+VQq9aPW1taYTFWrqalBLEa+c96kQvV9mqZTqT1Rj3PSzrcmY+joTiJbcJh2TnXama9ZRLUzk7swzfk0boWw+SH3toNdGxZWa1zfWsObs5gfsxRs8Ia7nMfVPFwmLgaVwoz/OCijWgAi8PiEnD57+ZQIcrkslj68GLu3b1OSZXnk3uDGKtz8mamYMLwxMPdclnntzyNdSjsnTfyFtfvwr39+haWmyRxzOn9S26FGFKMnnIzh4ycgRqqONV6/1Fuo56k8UUCOyE2YOWx+601sWPkmA3WW0sbM7txMT1o6rfm1Hz0Tk8e2aAGIQZHvpWbcn9+HCRaUk37b0xvx7T+/DMdIo6f9PP+CizD2xEmshrgrfZm55/ILAeymEMXYgofwKlW5rx1IEuVw6nKusSww20sC9CTvtmbKG6a5nHEq9Vlkbld96TI4TtR4l53YWMS7FFxFsC1p6VRshjw8JFTUN/C+6VPyXEvX2qvais1IQBelm0loI8sd/enu7kZXV9dbtbW1l02dOnVNf56tgTL2AR6BgTL9vs3jzjvvbF29evVdiURiOktVa2lBfX09Kisr2UBuIRlRREbNO9eD4YCl24DFW8l3nhPaOZVGirmNV1xQZ1HsopCMb7qeTUv6MZlvlK6T4n0YQCpURY1ZqIWqGX3DmYo3iE058KZl+gS9Mq0qo5dV64xR9bfT5h2K3CH1pfX7aG327d6NJxc/iGzGaKpUdDD3tOG47mNnISGTX5UZSUGtvyPbVe3cNPVLRri3K4Nv/PElvLR+v5tnLgVF0hRJMx9/8qkYefwk5j+0WatdzayUG1esgdVtUop86CwWCtj01gqsfv0V5HJ57tNnDWJ4RgELkps0GN//0BQ01VaE1n8PM8uXmsqh+D4I0GU8w8ptHfjYT57Gvm6RjC0fSlUHp5yFKdNmWc64/WwHxWeYgrtLnSUsVuWSkyYZlBs0FwHrObE9yf/WOIb0GOpsxHuM1AOEH530GPKjq8VmSENnhWaUTmySD6m+dKalky+9CWiJkZa+EoPJl04R78xiKvzpAtiZ60wBdJnCRjXeZcR7e3u7UygUvjJ37tzrDsUZGuhjvK0A/cc//vF7uru7f9vU1FRN0e3Nzc0g7VzWBZZM39TQOSP2TKE8sp1856Sdp5h2zsGcN2BhTVdEMJzrQ9fanwrqcJViVcM1AN1HSPq18oDVVUQxtJ4Hh6iavQ/QS6kAEim0TnDmMQ4D6D4cKUO60AUEQ6NkyxrBqtdexavPLTcEFx4B/m/vnYz3TxunpVPJPaU3kN2b+jMYztTOzahqwsGfPbQKv35srVhUvuAcVIgRRjHy+IkYO+k0FgDkbWa53DmY5ZhnIfBK5QzQqadc9dWvvcyAXWrpcnfk3/90ySR8Yu4JJX3pR5IhmoAuzwE/I0BPOo/P3PwMnlu9Ry8yQ8V1Ro3GrEuuYLn9vo9FSuZn2S9tGSKqB562McJIqQ9k5j5EISnzdtLMyeQu4h71oHwV1C3ALmQ8bl2ShWYI1EUKmwR0Vg5Wxggr47i+9F7+/EbhS59a2IJzottYJgczvQs3qFt4RkS7u6BOKZvRKAqFAq8el04zLb2np+fpxsbGK88666y9R/L8HY5n9/VYHI459cszFi9eXPvqq6/eGolErpDauSwkQw9UU9XCcs/JtPTSbofnnZPvnNqjssh26STiJ5anePE/Mt3LbnL3TjanabMSl4v6CgAoS8SYL/W7jmB4Q0LUT1ZBX11O/3brioH3vU+jK1tFMJ5R1gkz39EyZ9IK8wU889gj2L55k15MxnEwvKUGv/rCNFaDnJuulXcRbpTDFQynzV4p7UpCx8sb9uGrv38R+3sybgS7CvrDRo/BiVPOFcBRViibeFx5JnX7iPZNkr+ltcxlM3j92aXG2vM8dCqCc9LIJtz8mfNYDYCwZi79Qtx9GFRda18KWwT47p2v45aH39LT1xwHtQ0NmHvFu1Df2OxrZaQ/vkQmiTBX24DdHScocPUgAD701giQzPG0NS0+RmUjkp1pcQDem0tXkQR1pqELUCetm0W7K75072zpeemkpdO1FPE+IprCRaJ6nAvoKqiThi7+MD+6MLuzMym09BRv2pItFAqfnTdv3q/7cFSOykvLYrdH5ZsZk/75z38+b9++fX9pbGxsbqMyr83NqKurY+UDeQ9oEb4mze3ib46xnnaezju4fU0Mb3XF0dWTQjpXFGCuBMO5IK4Cumm+VkHM2waejmQHNP5b25ZFkIgRoMfZ30okThlbZ47HGZLXDEY+0wMMaQXQYva0JwUJFGHTCU+4pdiErs4OPPnA/UhRdwd12kUHC6eMxLUfO4eZ21VNTHWVEPH3Z4tUGW9he0v6jnqYf+uPL+GR17bz3s/KO1C4G4HFKVOno7ahyQ2Ak2Mxuc0u0ll+rxYr8pT8csQD84ypoN65fy9efGoJklQVhIYVVeUkjfz7e0/H+6aP85ndj7SpXd2PIC2drolHI/i/ZzfhK7973mdpILCYcdHlGDZmrNcj3d0PCw2Zh8AwqfvlY/4b9/fsHxZaD+DY8nz4xy3NAugeyj9nreHVAQwWZU5J/ZlxHaHJq1q6rxOboqXzc8PPZ28aaG/n+en0YdXjqoFp+Q2YHNvtpqtpwC76paugLkssq1p6Z2cnBcnd39bW9t5jvdDM2wLQHceJXnvttT/K5/NfkNo5FZKprq5mWhLLURXAHaqdR4CV+4q4Y30lujK8Zjv1N+clXpUwTojAOGlmF9q6169bgK5OvQrlBVFVEKDzlKdh9XFUax3XwoHVYCEue9JiqYPmWMLnJ5lR4Cta+UwwAyNA37RuLZ578nHOUN0PF8T+7b1n4O9mjWc+XS4U8Wvk3zIYrj/N7WGATvvzxJs78fU/vIAU2TepM7mopU5LSYLlxDPPxZDR40LN1qXZsyKAycAMFRjEEvsCtgIGNmvur1/xOla89IIL2jQOCcSkpc+YNAQ//fR5qK2iIL7gKnLlvUP/XBUmXFBRnxfX7cPHfvIUulJGS1UAZ06fjQmTp4TsDxdKvVMchL4WygshFDeuptzUtD5wdUnG+9I8DdeaWh/iR9dAXfrRhend9aULH7rMSWfJQDLiXRxXqhjX1ckryJEfv4pqvDcBoyM9uMhZiZo4z75w2w+LqnGyG5vsmc7AXaQfS186FZppb2/viMViV8+ePXtJ/5ysgTFqH7Z+YEz4QGbxm9/8ZvyObdvuq6qpmaAGw1GqGkWtyrrtahMWlzlL8xdF/RYd3LUuilf3J9Cd7GUal+x3zsu8cqCW5nbXZykD3TQZ3B+A5r2b0jNcvce3W7oIPbg2hvpKqk5nfJSoW3+amT6o1c9qMBupDWigXfZJCrswLMIrgleeXYa1rHY7cQNhMXCAlvoK/OqaGThlVLMW3a4C+5Ewt6u7QGfla797Hkve2IlEPMqYPr2B1BhHjBuPiVPO0Su/HchhL3EPF38s5nnj1/ou8S+ZlSGZxHNLHkb7vn1i/h6A1VXF8fPPTsN5Jw4KLOrTD6/U5yGDQJ2E+x3tKXzg+sexYVe3zwp0wqmTcebMuXbBW6ERbSlVxDPJUiVfn9Blo5MyiKzcS5TrSLCk1qmUsuZ+jIxZ+Rqm3KH+zLifoqVTbKrWWlVUjyPfOtOBFPM9zYH1S+8EWHmJCNDSBDRWFTG/sAbjYx280IzwpUtwl1Y3Sd9qfwbS0lm/9HSapbBls9nr586d++VIhLLhj81PGdt/9L/4jTfe+Kmenp6ft7a0xFopGK6pCTW1tUySc83tomCMqaEzAVIELG3sKOK2tRWsgUFndxIFCnwTvnO3IpwG6OLIilX2g2U4qOsrH3YtF3Mbq6NoreGAzh9Z2p9n5qgEB05ZGk64DyrjGFkvMX/pdRbTfHngPtylDz3Ioty12u1FB+dOGIJffG4aaqviTOs1o8tp/8rpdnagJz1MM6cxSfN7asUu/POvl7OsCBlVLdPVqE74aefPYrXZHTNnSuWwARqajTsFwDZ3p8iUSDopIZYW+5ZFsOaN1/Dmi1QHgN8u15wE3n+85CR8+fJTrHEMB7q+h/M+Erw+/dOlWLpipy8wbujosZh+0WUsslpDPklqYfRgWWd1fV16FWPx8b0rPLmA/y4wYqIMUpRzl1MijXhnyotwt4K6NI9bSmOYoE6uJJK5ffXdZeOWuB7xLl8zlxX90pPcr15TDTQ2Asc57bggsgbVJAirwXFG0xaZmy5BniyvOQqOEyls3d3dK6qqqi6aPn365sN5pg7ns/qw/YdzWofuWUuWLKl77rnn/hyJRC4m7ZxVhmtoQGVVFXuIGQzn1s+WFeEE1yKQeGBjBMv3VKA7lUYqndNM7WR65wHmsie597fKP3UA7QOg+xiCf+uoljsVmPEuVa4JNQUKJuEb0g+4KpvRXf0hPczNmzzuVMZG81apHfv24anFDyCT5iVJ3U/RwWcvmoSvXnmqLxjLNLeX8bADuqQUoJMb4N9vewl3Lt/EXCNSK2eCRiSCsRMnYfwpU+zhEQZjD2HlBzR3Fzik0EkY73J8fUi+bRH0dHbgmUcWo6enm01HWhooL33myUOx6HPTUV3JQW8g+c/LXSCypPz5qXWIiAIzTDii6OvWVsy69GrW2c7+8aOdRkEBwpOfkmVvBx3UtWcq2SwlZeWQeEm6N13gVeJkW131OeaUpQauz0U/MwzQZaEZERwnG7VQgJxMYXPN7uIFKMU/1cO19GyOCwQtzUBDooBLnFUYGUsyBcrXXlWUhGWd2EQqm4yVyeVyLOKdCs20t7fnC4XCp+bPn//bcs/C0XbdMQ/oixYtmrp79+576+vr21jd9uZm1NfVsYhIMxhOrQwnmZfUpnb2FPCnNQns6Y2ivbsHhSI5iuLcvE5autCGgwCdMzczRFQHdFkCVjj0LWdJbJfOJdzrKCCOUtcouMdHw6UEAmuamt0ELnV1+YzSirpt3hrbCKUbyj/dtG4NXlj6pOE/ByriUfz40+dj4ekjAs28Ml2tv4gz1HceieCt7R34+58txe7OtBLZTuehyNqdnjFjLuqbmsmr7ot8s2naniAl9Tq6U9PxtEA5NZhOt3yYZX2lfUbz0fhkCALpl5Y+iY1rVwsV3dPUh7fW4NYvzsb4ocGd7vprHw7FuARGN/ztTfzwrld164UDBuSzLrsaTa2DPEuKLYpMmYi+K76oN/dKU8vVpLsQAVieD7q+ZFiLRVCj+7uywH5R1iFQmFN1A/q3RReRl8iIdxYcR4BOpnehnVPWHys0I83uxjjZLG/akiIBo8hLwVJJ2NOKuzEjupEFvZqBcbLGe5DZnUCdzO4iOO6v48eP/+C4ceOMQhaH4vQc+TGOeUC/9tprv5/JZP4f5Z2zNqkUDFdTwwOnSgTDsXMrqOTxLQ6e2FmB7t4selLUNDgOh7VIFXXb2QnnWrlkrm6amlosxkecfqmeB0sFqElSfzLHYcNEWHGZGi0wjv+eB/0Fjakw9sAwV/VeXVxwQSfwNAV8ETIfHe4jeO355VjzxusGk3UworUWf/jnORg3pN5a1KS/ze1caeUBO7YPMZtfPfoWvn/nq8K/SLshmK/jYNQJE3DC6Wd5FcSCeII5vLYFB0/GKujzKXhQxL5TMJ7eaeOa1Xjx6SeZlMrf3WEaHgmVP/vMdFw0ZRQLlDvaPqxi3NJ1+PJvlvOgReUFqLb4tAsvw+ARoxXXSFh2hnmKjdUwzoydHBRXlwwJt0W/a3zBvuoe+OvvtTfN09a8Xff7dlR2I6dt0945PfA/vK4CuZw4sDMwFylsBPD0HctLV1gLlYMlww9Vj6MUNgqsY01bYjlc7KzC8HjaLQerBslJoV0Gv0oXG0thy+VYv3QKjuvo6Ngdj8cvnT17NvcZHWOfg+cEA3hB7rjjjmFvvfXWvZWVlWequecsGE6kqtH0tWA4YQeSTJqYV2e6gD+ujmObKPOaY7Yp0s4loHMQ59GoXk9yr447XyQ3Hc0ETfVEq0qaFSTExQFg2Fwd4zXdTd7hI3h9693rgzT5sk5KqYsMzU9nIQFcKIJCPo9nH3sYu7dRuVflGUUHUycOwS3XzHT95+ogtMeHo5hMEJjTVKnO/zWLluGpFTvddq6M4QGoqKrC5Gmz0NQ2JNw07UpMlgqwcjlChMC+RADZd1CdABdgOtv3Y9nDD6A3lXJN7uyMFx388xWn4atXnhZaNW6gsg2Kd3js9e349E+fRG+WshG8Q91wKAAAIABJREFUD7332bMXYOwEKgFrrGoYrYYhpUTAoAh2l9yVnSkpCHvCGNuTkOh4qolFAXE5elWFtQRZ3WxgbrIzVuxa+NEZmKvBccLkTlo6A3VRaMZdZaO1KvHMhnpeDvZcZyvOifFCM2ZwnOyVTsWYVE2dxiX+kc3ltPru8+bNOybru5fiwAOV7sqa10033fS+9vb23zY3N1fKynC1tbW8MpyqnRttUrk0KtIkIsDru/O4e1MVutMFdPak4LCOajEB6HQ1b8LC3Vo6qKu2qUBAF2+jBqSVp6Eroq34J6WtkZbuBxndxy19+QoeiBFCAul0vm7Zg3KOk40x+d/D/U0kgmRPN5YufsDNf3YfXHTw8QUT8e/vPzMQEPvb3M6Piv29yV/++sb9+ORNT2B/T1bXqxwHg0aMxGnnzTSCrMo62uEXmZsaoNmZ5ndzUFWj4995QEE19Zc9/CD27NzJYhzkx6EubFNG4eefm8HcIQP1E+TbJ0B/bdN+vO+Hj6KjhyxxKjg6OO28GZh4+pki9sZ7b/cq61EwhXAN4cWy6iDs2wvOlBTpQi1MEER3wfQovyH/+R5RR13ZYv2fxjBSA9fmqLANKbDKfHQG6FQSVhSXkX3SWaEZAfgqB8gXgO4uoKsLoHS2CtG0ZUQ0iUuwCnVx6pshKscpdUNkr3QX0Ok7Cnym4DjS0jMZqu1OleOer6+vp/ruvJ3gMfQphwMfla/75ptvVvztb3/7leM4H3KD4RobUUVtUkXuOb2Y5jd3W6OKQjLRKPKFAv66NoLX2yvQlUwhTVK7aJHKTO5u8xW+lIEmd82maS67v+gMY6YuH1CvD2cO5D8fXB9HhdoxyqRUgxI97VwlK2PbTaIWzMVnqhUoQLEF9sPlGyj0QbRXe3buwDOPPsxMZ+qHGMf3PnwOPjzrBJZSaPv0dzEZxmZDAP2Wh1fhe3e84psa3TNxytkYdfzEAwscsy1uieAnL2XNAAdldkHD6nfQeXXwyjNLseGtlRrQEFCeOKIJf/7KPAxtqglskhO0Zkea2TB3wu5uvOcHj2DrvqRe/MdxMOH0M3HKOdPY+7uuLP/uGgGOdiE2KIW0NFNWzfCyo2vYXTaewSdN/nNqNOW7W73FRrLCrG7SI6cHkZKmlIJlKWyiFKxbOU41uyvPYylsKe5LpxQ2+qqpCaivKuICrMXx8U4WRq8Gx0nXmhTgJd3L4DiqHEfBccLsno5EIh+aO3funUf6vB3q55c+O4f6iYdpvF//+tenbt++/cGamprhau45tc40ze1aqpo4kTJVbVtXnqWq7UtH0NFFqWo8GI63RvUKyLg56ALU6RiqZmyt+psmbUtBQAdTgYsCinWtmfPtgAj5CNBWE0NdJVVMK5XqZgFwUxMI2i/35AQcIQHoNpgNgnr3UQpA0j5sWL0KLz+zjKskyoBUwOQ3/zgb508cqvXrdt9KKUTRX8cuDJiy+QKu+cXTeOTVba65nc/DQXVtHabMnIfahsbwQiWuwTTMcFri7dTD5CIzB2XPbtM3VkCaz+rXXsHrzz+rdL3jfqXmukr8+avzMXlsa2Cg4kAFdDp6uzp68b4fPoJVW9p160OxiHGTTuG56Nwcxz8BAh17RzqyLhkG04pJ/XLLAoYOMaLzDS55n0g33Cvzz03MDwBxdZ7sGaasooC560tXU9hMLd00u9P9DkCyO0W7J5MA+dWra3hw3MmRvZgb3QCKdXBdpYq2Lk3vsksba9hCZvdCgWnpSnDcbxcsWPCpSCSiZt/3F5s4bOP2jYoP27QO/kHXXnvt/0un09+njmpqIxbacJaqRsE8RplX6TfnmMbl7ye3FLFkZxV6ejMsGI6qwlETFuk/lxo5959zYrIGxfnsm97S+1ul8u80UBcU6mnESvEZA4RrK3g+up+qderzxrdRr20Pgq7zfq9dEcxVSjAkF3XYK7z+wnNY6wuIA0a01eL2ry7A2MH1Vk3wcATE8aPiJyP61eY9Pfi76x9jf5P53b3K4c0+Tpk6o8xStC57L+ERLYNu5CRCzmMZo7Cugls3rMWLTz2uCVMkuFYlYvjlNbOw8IzwwLgjCepBJnfat85kFh+47lG8tGa3kotOCFjEiONOwLnzFrIOYNrHEHADKEJKAEIQUEfwaN6TEYIEAO++YCtBsKAhH05Vq8ncTn50/0wsU7WBt+V3knpdQBfBb8zsLrV0JSedRbwb4xCLpgrPLDgux7V76pXeGs/iMqxCW5y6sIWAuuJLlxZZqaWLtqqbKyoqLpw1axaZmI6ZzzEJ6H/961+bVq1adU8sFpuhlnolczt9SjVikcBOzVf+sjaGjT0JlqqWzZMQQGDOy7ySWZlp6dJ/LkLJvSYsHHR9pk6D+Ln2Hq5NS+bn0Z4nUuusgCJDI6CqcSTF0icwQM4165d7DMxnSjqw3G8IGX6KUUFKkV6MtSkWC3jhiSXYQQ1ZZOIq30ScdeIQ/P6Lc9FQw4MczY8E9P6i1jBAorV/+JWt+PzNTyHDIo4E8IuocGZuP+EAze2uaOCPTfetgWX/JcNVdX75b1VnV3fXfBL5zffs2M786MQoNUCIAD/82Hn48JwTj0oNndxqH7lxCZ54g2ruK4I3CWIjR+PcBZfoFf20WE8bLdjoyy4cq9arUIHHI0VXkbBScQgd9pAWnNYHCpTBbQVl5O9sQK+Y3mWpV1ZoRqSsyR7pZH53u7DpMgTULmx0/qgLW10NMM3ZhDPivL67jHS3RbyrVeNoaDqnpKWLnPRisVj8/Pz582/uL/5wJMYtl5Mfibkd8DMXLVo0Y+fOnXfX19c3m+Z2AnP6ox0EIUq6GrqoDPfW3jz+urGKRbl3dCeVrmoE6h6YqwFxDEClNi2c4DYQ5i/Hl9/DIgvVyKu08rHy5HOTnkezHrS31MZAmjrPfTe32aRAby7hi267T2PlFtz2HzEPyoMEAQ9KqO85gUbn/n260FNwcPW08bjxU9OY9mv7HElAJyC44d7XWT6zOb2KikpMmTUPja1tXrS0Id8E74O80LbuB2GWD914yx5GqNjPXixdfB+yrFan8ik6+Jf3n4V/uuzUwNQ1SWsHTOT9eCPFY3zyx4/jwZc2u0Ixp9MiWocOx3kLL7dXi9PIyHbuSwScuu9kiujBcRraMpQUovk4kt9Q/XYq9+p7mi0ZRbybKm/LxxkyuMuP6PfEerTgOMpLlznpAsxZxLtXysMVVwt5oLOLp7FRNbvKCqCpGRgb6caF0dWoZkZIpb677JNOmruoIid96VJLl8FxVAo2nU7fefzxx3/oWMpJPyYB/Uc/+tGXu7u7fxhkbpfpTCqoS2lY/o58LvdvcPDS/irWVS2VUeu2ixapQjtnZnZxutVIdc/07gGUTrMWQHeZgkFmgf3JxXUGVVEuegszu9vA2tj2QLwPOh7i99rXAd5YzddohV3djKzKDJEIujs6GKCnKUpGFUwoPerKyfj6u84ILSjT393VgnAlVyjimpufwv0vbtb9546DxtZBmDJzLuIVlYcQloL2qrQWb+CI1oLd2z6jEiDbm3Y8vfg+lrqmRVUVHXzpqtPxjXdPCUxdO5Lm9lKLTu13v/CLp3DHMxtYkSb5Ib7R3DYYUy+8DBWV1YbtwxR2A/bDqgLb6ZFXLLDwjiAy0q51I200C51cd4rtJUAnc7v+dP09rGCtTEkGwLFfGUsgTe4qqLPa7gTo0uQuQJ3yzeX1cigSPMiHTmZ3KjhD35PZvbGiiAuxGmPiPUxaMEFdDYhTtXRS5GR9956eHop431JfX3/h1KlTV5Q6E0fL98ccoC9btqz6qaeeug3A5Vp0e2UlO9jS3K4GVKiaOQ+Gi2BPT5YFw+2mynBdPSg4EbfUq6zbzvznSmSInoPunXBmdnfzhBUwlCZ6L3rOOzcKEMt/6v3UlSOmRZTz8SnIva02joq46tPn97iiQtjum5RsMhb63qcQBgsAoe70oHj4aBR7dmzD8sceYbmk2icCXP/JafjQrBMDtcD+jnAPAiV6153U5OOHj2DNjk5fpPSo40/EpCnnegJKHzD3wBnLAZJ6wD7TO1Ib1WUPPYAeapOlCVtFfOaiU/BfHzrH3yhIO7YHOKcDX4Sy7iRAv+YXT+EvT68zNHQHTW2DmIZONQRKnv9AGhJU6Ht9U1D2AF3fhpB1M4TsIOyn6Hb6Yz/DgkPYHmMYGVQQVkGdbpVgL+u6S02dQJ2VgFWi3gnQWZGZgMpxvUrluPoG4AxnF6bHN/si3dXId7Vxi3xP2VZVmN0L0Wj0s3PmzPllWQfjKLhoYFLUQSzcb3/729O2bt36gC26neWeU7SFxUzDSMyt3+5g+bYCHt5ehZ50Fl3JNCt1xH3n3Nwug9/Uzmp237kJfP4lV+8zJV0Rz84Zo7hV+jk9Qdnuf2+oiqGhUvYpNDu48btlapwvcaUUMxIPl4xGExTM/QtHc5XF65gdjWLLujV4ZdlSXhZV+VDg1W++OA/zJ4+0ArpqfTmI4xR6axCgk7l92aqd+NiNj6EnnWPbxk2dfOcmnnUuRo4/kfv9Vd+/uk79AvJlkLu8xPJ8fa8jSCV7sGzx/ay2u2k9+cQFk/D9j54Xun79aT05mD2nffnSr57G7x97C1ERh8JoxXHQ0NyC8y+8AlVUk1TWcg4CZnUSopKjLgOXgZgyo0Wht7JqvIYAO2V4UnQ7BcWFC/eegKEOpx5Tqc/YHueCeoDZXbZTlXXeCejZODJSnvzeRZ6TTn8oP11WjhsSS+PSyCo0xvKBwXGqpi4VODUnXZjd/7RgwYKPRSKR7MGcmYFybxkUPlCmWt48brjhhmt6enp+1NLSElGLydCGknQmo9t9GjpHdOaPzWQLuHNdBG91VaCrO4k0nXyq285ESB4ER6eu6GrnaoQ7P5E8GI4jpt+NrUjiLBNLIxdfDqvLSOVp9y2F2szBez7lopOWLlPSpW/f5NmeEBFwHMoxE7oMx6sj7wvGk6AWFnmjqD0EgqvfeBWrXn5B9587QGtDFW7/2kKcOqY1MNe5vzusBZ1IAvRfPbIK3/o9pXR5V9E/ExWVOGPGHFEdjkqj+kUi67hlXlYelfSR7NVnuwy3BKAvPAnf/8jUwOkMZB86Tfqbv38Wv1i8AjEF0Il31DU2YerCy1FTV++a3D3jtmp2tqxxyLnXrzYOjUJbusRbMgFUP3yC0FN5CobTg2WDXSAcXW0yiwRsj3/wx5mgzDR0UTnOrRonzO6qP50Bupr2RhZVB+jtBUhmpFANWusmFhznYB7WY2J8vy8nXfJ2VUOXv2OlYPN5VmSGzO6dnZ3rGxsbyey+pjzaGdhX9ZGyB/bLkLn9iSeeuC0Sibjm9qamJlRWcl+lr7Oa8L/oJndgW0cWt6+vZA0LKPe8yCLaRSMWkX/OsVqCu+w4JQPQeOAJA1CROs14oi0fVQlS8VGfuzuKAOBeZG6d/xoidyoFy4LjlK2TUrkUOnQ+Y2NELpn6RjGJWbMoGMfFfY4vPz7gXEUieOP5Z7Fh5Uo9r8VxMHZIA+761sUY2VoXCuj9eWLD/MDf+N0zDNSlD5a7XRzU1jfg7DkXsKYsTEP3AbWNJPtFXS8jddBFEl+qBL17Kkkm9/uRJCenOm0KKlt4Mr7/UQ7olgQEN4e4P/fnYMb+xu+exaKHVvii3CWgVxOgmy8WJvhq22oBYt+9xjlwyduEfhtvCKInPuX2dIR1WFM/3qh29A6SRTSTuzEVDZwFqMuId9K0VTCXpWBtZndKWyOvDvnTSSerrgYaGoGTInsxL7aR7VFQTrpa453+TTQnc9JTqRTrwBaJRD4xb9683x/MeRko9x5TgE7FZLZu3fpgbW2tW0ymoaEBVEzGjG43+55LUKdI1me35rFkVw3LPe9OplmpVzK3q41YeJS74p+WNU+kOV4UlFBs2krlNw8g1SA6ncJKAHZY9LoiCFTHIyw4TkrNKufVnm0KD7YTGsCwdGHFzib8w4UcPfEVuUdeWvoEdmza6EtZm3LCEPz5qwvRVEcpa/7RpS+tPwktCNBTmRw+dsOjvrQnQsVBw6nc6ywWhVveR0F8JiAq4N4v1FveoPTuPV0dWEZBccluXTigvuhXTMa333d2oLB1OErylre+9qu+/ttn8EsCdKXiIoFBfWMzzrngMlTVehq69WyH0BMnI9s6h0TBK7fYQ+VK0JOI4ckUCNAB3jYn+J4g37rP3G4k0Wjfe/qNpqFrfdJlxLtIZ5NaOpudWA7q8ZNUc9JjQEsLMCiewWWRVWiO51wtXQ2QkzzArBpnMbv/7oILLvjksVBkpjzqPRjKOIz3Xn/99V9IJpM/bm5uds3tdXV1THojqUxGtweBOR2G3kwOd62PYm13JTp7kiyHWAI6nTBZ6pUAvegShEwF4dHurEKba5BT/61ajv3XlAXoLh2WwxAowA9orY6hMiGv9+7T0ukUXqKZEOWkQv3gNi2hnKMVfg0Fwj33+CPYt2uHXo2sUMT8KaPxmy/OR2XCA0bmoxZxEDZz+6HuzW1jerRM2/Yl8e7vPYB1OykgznvHolPE6BMm8oC4g/6EaGYHlb0m5+tzmBjHM4LuTh7lnrFEuX/t3Wfi6++hmucWaUvEFAxUHzq1Vf7Hm5/EH59cw2o6yA+dH8pQOHvBpaisop7o/N2s9hNhnfMw03LWxdnQvymPlrhMwK/17i9Ncx1ZoFdWUA4TOuTI2pCma0+PTDdvkXIL/W2a3aWGrkW8K6VgVUAnGVaa3dMiQ7KxEaivVszuok96WMS76keXwXFUZKazs3NtbW3twhkzZqw/aLI8wgOUPgFHeILlPl6a2ym6XbZKbaRWqWSfEeZ2E9BVYJcHaEt7BndurEJ7hkq99qDAyruKUq/CxO73oSv+cleJEqlsRi66ad4O1NCDHFeGpK6zS5MZ8J9rEtz0rpK/HlgfIBzo3MIn0XvvEnS/gixlnzTvQspBf/bRh9DV0a5F4zqFIt4360T89HOzfSATFgwXBOiHEujJ/PfSuj14/w8Wo70no8Uv0ZtNOP0sjD7xJKa5mksSZFi34rOqrZvClu2GPoG8OjO/s4bTCuWh72Em9xzlFKkfx8F/fvg8/NNlpwXW2B/IPvRC0cHnf/Y4bl+6BtTwQy6vBPRzFlwWEOWuLIJ7U7hf3YTkUAHA4Any3hBcFhPiV1AoELkRrTKWRF/1Faw8SDjVlKIyNllf/o6BOfufyEcXf8v0NdP0zjqwietVgYDM7uRHZ2b3IlBTDRConxLZi9mxjSz2KczsrnZno1c0zO65SCTykfnz51N21FH9KZvNDvS3lNHtVVVVrrmdAN1mbleZvtSyWBRysYhnt+XxxO4a9KSy6EpRdDsFw1E7Upl77pnauY+clpBXxaYPM8VLEGdf+YPEVCDkgXNKJIm70H7zmyzzyC5xiz+YW6jfJ3tvt5CWHlevVRvCBNV+thyPMD+heUgUJiFHMkFL9RxomEM+2u5uLH/sIdZtTdWGqXXl5y85Df/14fPcCnGqZH6ozqoN6KUVIOgZVCHub89vwKd//BjylFGh8fgITp06E0NGjjmwhiy+h/Kz5x0Zsco2ySAI0PsE9J6ER+u9d+d2LH9ssS+lkGZx/adn4uPzJwWmFA5U7ZzmXnAcfOamJfi/p9da0tYG45z5lyJRVWlRzS20KDfHR0oh17owrFwThNoiet52Hs1bOjNA0lZIRjukyh776FkRP6R1wF4LSw+MExMRMcVen3RKXyNfutpSVXZgE6AuZ0P13Lt7vA5sLNq9GRgSz+DSKI92t2UvmWlsko+Q2Z2C46i2O0W7ZzKZWy644ILPRCIRI7rgUHGTwzPOMQPoP/nJTz7a3t5+S3Nzc6y1tRVUVIbM7WR6Zelqijk2yOTem87gbjK391Shk6LbKWeC+c/VRiw8wEz60GVUk2dm1yPepQbusl4jMM4FdHZyw8GZH24hOLiMwraFHpXJb6mtamMVlUqUMw55llXAkFzG/jwVWkKt8zrCBdgruQbY1b6fAXqWakAqH9rLb73vHHzlKl5URg186W+yUUHeBvgE6D9/4HV86/fP+KZCwZmnz5iHxpZBBw7o2vIbgO4DZ/XiPiO3LowYZVRozXdsWo8Xn3oMRVKZlEclYlEs+oe5uHLq+NAaAWFBhf29j2Hj5wtFfPi6h/HAixt9leJahgzH2fMvRTweV2pLWCVZX7aK/5kmYNvZsb8Rkwe6bExbsK0B0lR9mHznEq28J9mE9iBQV/mKiH4Xt7O/jKEkr5GsjX6WoM7quovAOJvZnUz0ckx2yo1odxqTNPSGagcLIutxfLzd50c3/enSDSdTSGVtd9FS9fVBgwZdOGXKlO1H8uwd7LOPCUB3HCf6gx/84KZcLvdZaW6n6PaamhoGDCxdTfHbyY2Wv2PmPwA7O3txx4Yq7M3EWDGZojC380YsXGTktdtFm1QFuQjQJXjL7+XmqMZVdjg1f7XatcmkCruWTldppvYQQUBuMPlym1wt3WzX6lkI/AfCpFIL5bqnUKVu/WiWhha93iTtyf49u/H8kkeQz+ttU4m4r/3kDPz9hae4gK5ZWmxRcmL/VRCWhC3/thFT0HdBZnpa53+99VnceM8rvoCqqpo6nDNnoUh5krvYjyTo2Yq99DjVtxtk4y+Dq1BjjE1vrcBry5eKqkn8Jlr6uqoEbv/6xZg2aVhojYCBqqWns3l88IeL8dhrWzUfOsUDUFDjmXMuDg9qVAo9eWJUEG1YUFCsvxTXtAYsPoHO2yw78HNe0ZUBKF0twIpuQeMAUFf99mVo6S4oE3mLP7LAjAvoUksXAXJkjpfR7up8c9TqtYO3ViXjV43owHZ6ZDdmUJEZWndLwxbJ79UysGq0O7VUbW9v704kElfNnTv30TKO/4C9pB+5yeF75/vvv3/Qyy+/fF88Hj+bqsMRqJO5nTQi2riw6nA0S5bOUCzg5e0ZPLyzDt290tyeULRz2ejEA3QWJCco1gR0zq51s7Zgebr52Kvsoki46raUiny1a8xSKlbJvSrOQZ2k38Cqcz6KDzoiwUfH/cb/j5BDoWsrRIR7tm/Di08+DmrQon6IcBf9wzx8cPZEBuh6HMHhO3c2UKf5/OPNT+DPT632mWvrm1tw+vR5SFRSkyBTYz44Dbr0W0t4EIz6ICmf9mf1qy/grVdfMs4zMLS5Bvd8+zJMHNlsLcsbFudQ+j369woCnc5UFh/83wexfPVO5kN3BXOniMGjxuGUafMYcKiirVbsKezc21RZs1iBGNkDdDmD0kIBv8K7jv5Fke0dGUf4zr2Nt1vSdDrko9mFDvotE6Rt01J+J5/jpqSRph4DVC1dloKlCnLMjy6qxqnsiJndu0WRmTxPeyOz+9B4Ly6NvoV6Znb3+qTbIt6ldZbeS5rdqWrc/v37SfH75sKFC7/Xvyesf0c/SLLu38mVO/ott9xy3rZt2+5Tm7FQuhqZxaS5XQK36T+XwTmZbBb3rwfe7K5Gd3cSvWSj0sztRMCK/1yY3WWeuTzVKoirpWAlmHOg9Zbd7bSmcgdfuJTfL66FKonxzPAlsioo5Msk5MaqKKpZXnoIUIdoAaqAELo/gSfLYznSf64VSxOSCK0Rpau9+sxSXt1P+VCxj//40Hl49/QTUBGPoq6qAlUVMS6hsz8855vGpeCz/v5IYKfn9mby+LtrH8Jjr27xFSUZNGw4Tjl/Nm/soc3LJrT156zl5pQvRGjKvFjf15Y9iS1r30LUtY8Sk3RwyphW3PmtSzG4sfqItrU9kBWk87O7M4V3f/d+vLFpn974x3Ew8viJmHjuDI+GfedcBcxyaUwjfmXa9nPhauIBvdZVUKdj1plxfHnnDKbF9OwF7/S5a+4RhX9xrVvlMv7pSxlGA/QoB21WBlZ2YJN13dVod3UJHK6dU3CcjMNk0e5VRSyMrsNxcaqH4Ad0G7DTLGWRGaVH+l0TJkz4wNHcrOWYAHRKV+vu7v4J+c1ld7Xa2trQdDU9wt3Brs407txQhT3pKItuz1MQnAiG8wrICEAXqWl68xW+lBLEVfM7P+Jc3pb/14gpTMSV92riuikxe3K0bkU1RecIEjEe8c4VDNs4NuYSdJ3JMkscJ4PwTQFEjkarRFGrW9evxRvLn9H8zUScNVUVGNpci7aGKpa2Nry1jv27ua4Kxw9rQnVlDC11VRgzuB6t9dWoSBDYe3NlRX/ov0OE9Sqgd/RkcNV/34eX1+3RipKQYDl0zFicet4M/7pry3gQJGneKvG6fNwOxUD3bEUiyOdyeHHJQ9i3Y7urrdLN5E9fcOYY/OHLC7WUQnVg2kMyfw7EDwmFm/Z04fLv3IsNu7q0tEMSLMeePBkTz6ZgTDF7Zc0D2hNZYmMCaCziM9CH0GgwnXIy47PpzTvM3B5+1IUIYD16Hg9RBQXp4HYVdBuoy6pvYqqsWpz8UwLQZW13pqEr8ieZ3amOkWp2Z7XdsQszEltKBsapfF+a3bPZLGT6WktLywXnnnvuhoF4NsuZ00Fwj3KG7/9rHMdJ/M///M9visXiB1X/ebnpasxHWizi9Z1pLN5ei+50Hl3JXhQpVY0BOqWfeeVePcDmJ81LAfHM6/4mLR6geytiLr0ffPXVCza9SwlYChiGbO0z5ddVRln1OEn41l1Sfa02wAk9OaWOVZDmwR9EzIcIb+NbK7Hyxefcp8eiMdRWV6C+poIxWharIDirLLrGS3U6qK5IMA3xuGGNOG5oI1rrqzC8pRaDm2pY//SW+ipQPXgC+7iamiQmwDT8PhxfHnTJc9Df9d9/w5rtnb4ua8PHn4gTzji7D6MGXSqlOxtTPwTDa+irCEISw6heQ08Pnnv4fiS7OzWTLGnon73kNHz/Y9MCJzKQi8rQuVqxZT8u/8492NPZq4EJWXtOOP1sHDf5TF3INN9UEqRJNz6yMDrYuddrUkKIAGjyDA7jUiwg3kSmdqqB7kaY2YldF+0VT83tAAAgAElEQVS1eerPUEHdi1txDwb7h3u7QuYukEs/ujC7x0WPdDKzux3YhMauVY0TY1FLVTK7s5aqZHZPAE1NwMhYEpfGV6M6WvT50W0auoyNIUGbAF1UjUsnEon3zZ07955DTEWHbbhSnPewTeRAH3T77bePWLt27eJ4PH6y2l1N+s8pIE41s9si3HO5LB7bWMRLHbXoTqaQzORYMRnWiIUFxqlV4WSddvk7leHx5dTM7tJHHib9qoSsUoNvUUwg9AblZmZb9yR/XgkRCkW8UxqbtCTIR6nTlCZx/p3lBayMyzaSleMFbzkReySKDavexKqXX2T7R8DbUFOJqoo4095l1oKnHft/RwxYAr0cgzT66oo4A/v66goMaa7B6EH17N/jhjSgsZaeEcPgxhqmYSbiUSSENulp9XbtnjSQVVvbcdV/34vt+5K+pIXjTjoNx518uj/CXeGZNs/6gdLGQd3nmpD0rednIoL2XTvxwpKHkCeVSXPsAD/8FAUsBvdCPxxV/A703clnvmzldnzwBw+yWBod2yI44czzMeKEk1hvdE+sUmAuiH7LoZWgaPXQewVtWkA4mXOQonhSz7RSYllKp6+aSoB0cXEWocK94BrK2WaeGQXQ6ecwQFdru0tfukNV45K8FKxsqUo90psr8rgsthqDY9TKt7TZXQojqh+9vb2d/OjfW7hw4TcP9Pwc6fuOekBftGjR3J07d95dX19fRxo6pazV19e7/nPaMFVCkz5z9W/SyO/eEMfmVCU6unuQpSbB5D9nEe0C0N38cj+gSzD1TPCKtt5XQHfx0LY1pkSuALpCUP5D5b+PwLyRTO82ZhF4KkzNQcZ2iUh9331BA0lWGHz8KOho3RuvYs3rrzITe0NtJQNYFcillC2ZjP07DvSS4bgavRJMx84CgOrKOAtko+dQYBcB/4jWOpw8uhUTR7Yw7b6uOsGiuMl3rxYdkcv/4prduPK/7sH+br2oDD2XisqMmXgyKI/eJqvZmIEHGvZCnTYrgk8oUwZWBQaL1VifgjzYLnQJ7S8awebVK/Hm8qe162k8HuF+CaafPDywT31/t7U9GKZK+3/3s+vwqRsfRrbg1YKkMWneJ0+bi0Ejx1rSDk0aswi2FlqTEKgLzwH3uptn0o3+M20b9TunvHM6an4ZI5ztl0qT86zrInVN8cfbgF2a5VUtXTZrYYFx5DO3aOhutLtYDjnrDPXY6AAom5VIu74eqK8FZkc34eT4npLpaxIPaFjpRyctnfLRk8nkwyNGjLhq8uTJyYM5R0fq3qMe0K+77rpvJpPJ/yb/OQE6/R3mP1ejHHl0exFb2ntxz+Zq7M9w/zlLV5OALsq98voxnlYu67irDLUvgM41x2CN20KFITkngi0wXLV1YPJr6TR+fWUUNRVeFK/ORviYfkZTjqBhHmfjHos24bsjwgF9+5oVaKyrYkDrATjPLlDcdnyult/1lbA49vOIYCkgkBm2tiqBxtoK1FYmMKyF/PfVaKypYE1iyJxP/vsRbXV4ed1ufPyGh1hwnPmZdNZU3jbVCPLjTNBAXfN37telhaG+vnNfrpdRIG8uX4ota97SAqLI3D5hZDPu+vblTBCyBSRK/7kWZNWXCfTztXTOFi1+A1+55UmPktiSO4jGEzhj9oVoGjw0oI6AReANtGzZNjjcrcaOpth+uX62mBk6u10ZBxlRHkDjCHKKJbR29x4LrWqALhRzm+au8RM1bY1Z4Dj9smh32ahFpK0RwMs/rhCgkAhlsZIfnTR1IiVqTd/YAJwc3YfZCd6sxWaVVYvMyJRJNX1N+NG31dbWXjBz5swV/XzU+mX4oxrQlyxZUrV8+fLbisXiFdJ/3tzcjCraYVHeT2riauk/VTsv5HMsXW3J7np0p3OiGQvvfc6asVCbVJF77ka5K0FxHqB7AOia3M3WqFamHS5tW4vN+HiBKaEHgK4iqtO8qRMYaekVMTNoxg/AUpOwnkITWbWL+g7m7PWotOieXUju3gYnn0U+m0Ehl2XVneAUUSDtSURbu8zNdTnwmu5BZnmX0RjXeOPY77cF01Gtbzpb5I+nQLzebB5rtncgS1kS4iPPyMnnnI+ho49j5toD/bhKs/cSiumXCyNaoQPjQVIcCHu+7Zi6Ry4SQSadxotLFqNz314N0KkgyxVTx+OWLy5ABUU1WT60xpR9MlA/JLz9523Lcd1fX9JjIMiCU1eHU2deiJr6RhZUaX68dQvKWjABP0Q4Vva3XJqT/vNk1mEV4bxPSJtVNgU7DIRp6iqoWwPjlHHlP1VwJkCXRWbUAjNuBzahtbOcdTE9OUs3fU360UXVuGGUvhZfjVrqkR7hCoBZDta01sq05lwuJ/3o+Wg0+tEFCxb8caCe0XJp96ib/6233nrchg0bHqqsrBwvze1UUKaiosLXXU3dXAno9MLEnB7ZDLzeVYvunhRjyE6MzO0E6HSEoqwJi6l9B2noQsET98rsJEUsFpTgWYH7CuiCAH00qECuFWB1qpDvU5WIoqGSfE7e/TqrEr9XnsctfyZzkozB9ALrjCUwWy6IPTpFnnpYyDNAZ6Ce6UUu3YtCNoNsbwrFfJbVEy/ks0z7pUhrWgLSGCPM3y61eR3OTNAvBeiBBCIEAwanDgXrFJDK5FnpV7lK0WgME886H20jRoWb3EvawUuRqZ05l7or+N2M6rLRKPbv3omXnngYeaOGO2nk3/7AVHztXWe65nZTEx/IAXG0BnRmPnfTo7h96WoWLCk/1FinvrkNk2dfqNQRMM629mMwSNq0an39DQRjXwbRmwrbPOe8K0vla00LVhioB83VlSp8Ve9UOUCWlzatilJrl6P7TO5KXXeWvibS1uhvmcrmAroSMc96pCeBjk6AhXAAaG4CGisLuDi+BiPiScavVTBXgVxV7nh6K++RTulr5EfPZDI3XnzxxV88YJo5gjceYuo/vG/y85///Irdu3ff1tDQUFWO/9xsxkLcd393CvdsqsSOdCXau7pB1V55dzXhP5e552qNdjfwTa+4pmvm3Bal5ZmTVC8oQc+9FuOYQTESf3wA7Sd4rZqUS/8uKWlUrwbC0dB1FTzqXbUGSHi3u+1Cjk3QXM2jYQyh1alX2JfG/IyxCbxJ23UKBQH2GeQzaQb2BPrZdC+KuQwDeyYQFPK8yJBIW/Ob8D3At2n4vldQAhFNawABek9v1jU7x2JxnHreTLQOHS409AMnPclMfWl3FhyQ+6cGTKp5x+73ljU3YIS/fiSC9W++itWvvKBlSdCYFIPwh69ciAVnjNEqxKmgPpD953S8ulM5fOB/78eyFdsNDd3BoJFjMHHqbEQsKXf8vPhB1MRiuzZsF+rd32pfBygAEd60pDPrMP+5K3L76My6qwp/CBZEzFB4D9R5MJ1Onp6CIPdfBXRmbqd7RAlYt1mL4Ut3A+MUQKd1zma4H71X+tFrgfo6YFp0C85I7GL829TGbdo6XUM8gYKnM5kMdV4jP/rTw4YNu/SMM87oOLyIdvBPO3CucvDPPugRrr/++m90d3d/V/Wfh7VLNSPci4U81u/pxX3b61iuJgXEUboaL/XKAZ2npqkR7WSC50ShV4LjZmum+Sq90T2mq2iHzG6qBp8GEKkiIOuMIFiCVyXnsHvUwjLkc2qoiqIyxqvg6bMJ8fPbOb5lX23ztTzHUj/NHUxZvsAcG/fl+eJS9T/aY3KrFLMZZrbnQJ9i2j2Bfz6bZteRyY12lLX7FJyZQJpH1AekEvsm50pgbJxkOss0dRonHk/glPNmonnIMKOoTJlkEPj+tvtLkLUM/S/fXCLAHMjn8njlyUewb+c2w38OnDCiCXd9+wqMaqsP9J+TuX2g+s9lDvpV37mH56Ar4SXE9EdNOAXjTzda34aBrU6MymnxUsvssTIGYZV8Bm/Z3JNzWGtU1cJmrrV3QvsilEta9Re4kvOXgaVmehw9xdXUpR9d8bvTGhNoqwVmpNmdBcvJMrCCL0mhgbqvdXXxPukko1dWAI1NwMRoO+Yl1vv86EEaOq20zY9eV1d3VPrRj1pAdxwn/oMf/OA3uVzuQxTZLgPigvLPrelq2Qye25bDsv0N6Ell0E3iXiSOovSfM1AHN7mzqDgZ4S5T09RodklIfEl5AIvU0BWm66pXRl8SkVftbYiyNQGMweZfl3d5MS/qOF40umlWr4hH0FBJOdmmSB92ROxAHeSTc1EhcMgwJmMWsPfSZEIh0aiWx0rKMGc4mebzHPCz3IxfzKWR6U2hkCENn8A+wzT7XD6PiDD9y721gZLU6mXkEoF6TzqP3kwO8UQFTps2Bw0tbZ7/lRX19/tiw9evTAHgUF8mKoK1796FV8jcnqPG1N5+kf/8vTMn4GdfmMdS/WxFe4gGB7L/nATbZ1buYBp6dyrrVVIT+u7xU6Zi6PiJwRaWIDpV1HSbFqtr8TYaKB0sl84DPVmH8Sr/R+EqVvd+AN0p7+NeobwA/52IdGe/FyG5GusSV4nzI293g+IUQCdfuhntzsBeprspJE9+9B6l+xpdR2b3IfE0LkusRl00x/LRw4LjpOvV9KPv378/XVFR8d558+bde6jJqL/HO2oBfcmSJW3Lli17MBaLnakGxKn557R4akF+zeTuOEj19uLBTVGsSdais7sHaaXcKwXCkT3IBXRGKByg5e84cxcArmjcqvbrK7EqVlw3xQuo06i9TGANu0cEl3mHyANgM5iPhqmmMqqVlI5lNm8R/jfraQlhIGVfrwo8wUfS7p0318lPMjazMudF6r1yH8kk7zAgL5JmT/75dBqFbC9yBPLpFPu5WMghl8kw7Z757Vl6pBdpz83a1BioiK5UlgmJDNBb25QIaeUwyKmI+/qb8A90/LWvvYiNb77qM1nQu1/36dn4xAWnMHO7TeAhWhyoFeIYr4hGcOuSVfinm5f4KvOSy2Ti+XPRRBYWSnnUgFFDMLG05jkOFn7VrefH0kIDIXExZGInMCd3of9cy5124devB+gShX40BKjrM/JeXg2c48Fxfi1eygWqpq5WjZMautZ9TS0DawF0oq9eKgMr8tGJKbPua1VFXBhfizGxLmZltfnRgwLjyI8u67oXi8VvXnTRRUddXfejFtCp//mmTZsW19TUDJWAHtT/3NxUrkkVsbczhbs3VWJPpoL7zxmV8gj3ogiIswE60Y0aJCfN5xIkQwFdkIsJqHZC9jMKdWxVQvaBtkvbFsaiNHhTtSwiMvKl8ypyfrDz032p4xOsWfgAhYZywSwssE5lUEYEWanpBKGYe583gMf+uBLCgx2pOHyRA3g+xzR4DvgppuEXMmlmzi/meJAe+fapsUwmlwdpUBPPncUA3VRfTWuJEC2s0cclV0YTDDyrhrq0nvVGZ/ZiA+yrFIkg3dONl59YjJ7ODt3cTjXO2+px57cux4SRLaHpagO1wxq9NJncv/37p3HT317V/OekwVXV1uGUmQtRWVuvdZcTCOpfMysQMio3SLVcgdg7ker+EYh3Z3neuUefPvhlX8nYGQ68+oefqwAC8r2L3fQuWYYO6nxU9kf8Tz6f+dGlhi7+lulqMjCONHYqPiPbBbhsSfjRCdB7e3kwY21thPnRz49tw5mJHRqgB0W8q4GwBOjkR6fAuN7e3lsvueSSj0UiEX/+aRAfGQC/P1AWeMSnftNNN7177969tzY2NlbICnFUUIY0AApwkEFKsgeu339ewIa9Sdy/rQ5d2QhvlxqJCUCPoshS1ogIZJQ7J0ZVQ5cEovrDXT+6C9z2JbYBukuRIdK/H9B1TdMffW5nGNwlYDJ0rqWQlk7903V4C4ISY3zLmFZuF3ryTFTSeaAGgJZx/L/yLA7ad74LyyQHzexIY4vsbKapF5h2z8CeAvIoGj+TQiaTRfOo8aiuaziAXugh86KvVLnGNEcYMk8o4fqsA96eE+PbumYlVr2o19an8ajD3NXTTsDN11C6GrdqqR9p2hzI/nNaxmQmj49e+wAef22Lr8ta05DhmDB1DmusY1tiF26FlcZAbY61Cm2oa6Tea7vPA2pdIKBwj2QOSOflCVRBXb9W2w8xoFXp1x/m20fjF9rVDBwtgb0sCl5MR2rxMkBOtlKVpnXZG52AvEJo6cyPLoPulOA4NR+9UHBQWUlaegSTYvsxr2KjuMeLdg8CdcbnHccNjBP90Z9va2u76Nxzz913xMGuDxMok4P1YcTDdOm1117778lk8t/KbchiAjqVrHx5expP7m1kwUudyV7RXY2Xe+WALn3mUV6zXfjEuYbOT6hncveIStfQeUEaU/i1auiSPAJQhxed02HW/TngHmnmMlis8PGbm8UHoQYuVHSmkkRj7ZFm73b7uxk3aTzKg2ob7Oo6oo5F+vUu1JQ8weoFXtkdTaApf7DA082sPubuyG0XqTF8LfUJm3jMmIvQlvRc5+D71C0ywVRj5GIIbm1w3Z9uC2B2rft7XQjKZtJ4bemjaN+zS9HO+dMo5/ynX5iPd007AXlKFRQPVa08A91/TsGPq7bsx3u/ey927Keyvcp6Ow6Gn3gSxpx6VjB3M2hTO/S+u5SxFZC3Dm5BXYJH4kEpCoLL82pwwTRnJxBTG7eDu3GveEf1t+o66YAuTqXC+rhgxy0BEtDpbwnmLNJdFJlRA+NkoxbXAiDGLIh2qj1dQL7gsHGamiIYGU/9f/beBE7OqsobPtXdVV1d3V2dlUAgLDFhkU1BEUEZdhISRobREXXU19ncZsZtmHGWb7b31VGcEERFBcZPx2UQRD/GZRjBARSQJexrCGTfk95q7a2q3t+59557z73Pvc/zdCfpTvx97Q+7U/Us93nuOed/9gMrcuugq83Uo8dZ6JT7goYgJsdWKhW00ncVi0VMjHsmvOkH3zeJ4vDgW7LQpnAgy/cajcbbeUJcoVCw5p+HyhbwmUbqdfjllgY8Uy5CqVKDmurfzjPcTa25GsKiG8pgopwkWJnVLkWvccMbEauTgwQ1GojiQjXq7JIUy+wjyrMSukEU1A3zcEEi7khxLWcjxVoju69shQxArr1NgDo2TjHiwieI7PWwg70u48nTk1qTeyK9To8kivoSbCXI9k74VjRFtqAgunglgXVP/gU4Z4QEtJ3dbJ3EtlrLflNB6Z0cJndV3SuTge2vroWXHn+INcWR3zWaTXjj8YfDf/zlStE9j65PHjL5KuR0tYM9fn7r/WvhE1+/VzyTZUFnMrDkzHNh7qLF0QqFIJCzHfCCMuObOFD3XB/XhtnstQlZb855PkJegWtrpYsJAcvzEFqTK0/Yv7VLnQsBF9AVa2hQx8YxbPJaCNB5X3d6nVZf93EprWfNapN93XPrYH57zVuP7kuU8yTGjWez2Xddcskld+wzy07jBaYouaZxhZ5b3XnnnQuee+65n7e3t58WSohzwZxvIm5eqVyBuzZ3wKaRAgyXKjCKbiucriZi6EgacsIa/iez3OVCqFRNA7r+nFvt5lhtCos3bbhPZs0T5vm2gQ9KsL/noG5DlceNHgfoESxmV8tkIN8h3e+Y+e7zKGh574u90aWUZyM1xViP6vEIeCRWiIhdwyWmtYZneYGruh/bbgR1nei5+8xoQoFxrqKUGqFH8CdgGg3pPXgAHZf0vuzvMyLz/5kH7oFS/x7TtksRLx77z+89Fz668vUCCAnAaTmy9E9mtx/M8XNM5Pv41++F2361VjaUUa5zXH8u3wUnnXsxdBVnewA9fme5mz1KuiH6Ztd0gBW3FrsK4+AVmQSXMk/FoxjgR5o+3Ai6y4eWfuJQCCmvWkvgnGa72/EymKtAcXbRMU5lsuNr9wE6Npkh17ykL7XuFhpmcj766KisXikWM1DsArg4uwGWtA8KWe4DcP4ZeRloUAs2mBkYGMBE139cvnz5P6WWXQfBgfssZ2biGb75zW+euWXLlru6urrmpUmI88XPdw1V4KdbC9A/mtUJcRLMPYAu6tANSFsu9wCgy4/DgDQ5QGfIq3aMvAGJgK51BkcpoPXFMC4yXlc2I/q9Y2ydaSBB695LDx75RG7lZPpJIFFH4E3qerGXnhxrcONcoRobZGneHPceeHUB9gDu95YFRfuX/MDRI4wU9+yje3gGNr34NKx/9gmnwFkmIp24aA7c+ukr4JgFRVnDr+KRHNjRMj+Yy9XQ3b5pdwne8dkfw8adw7pronoY6DvsCFhy1m+JXu7+H5vAXYXIbNVkaEodS3ulABkHR2Hc3HQWZsdZi3Pu5QF0kipeUI8s1feM5t66WxytgZWLGpwnI4Vc7vI3lqWRlU6157xbHK9H54COQnl0VGa6j9RlD4lCIQPF3gy8qX0HvCG7XaA/5XD4kqP5bA/qGEeJcSMjIz9YsWLFuzOZDM6sOyR+JkNhB80D3XDDDe8ZGhr6ZrFY7KAOccViUbj0UMvC/0JdgXBzJ8bHYf2eGvx8V68YYjBcroqEOKo/l1Y4t9CVZa58tQLQ1d8G6I28Y1HESPkLvURdtuYAkuFfV/OOMqiJCJutERqpR9i7sXStcBBXBwACgRwT5ApZTC7ha/AJjCgY8E/Es5F2zb7gXeL8BGlJNT9A2TGKGFoNrDsWXZPZhGOk9czUL94t51Et163X76yaLyn0N9lYXEHiSoMAWGaJ+dZJT8c9GkRD5cF+eP7BX0C9VtGztvky/593vRk+fuWZOrOdx1TJ7Y5gfjC721FW/PjhV+AjX7kHxnF4uNXKtwVHnXgaLDzxdGadJ/AmA7UI/XPu9JJVmNYxkx3d7Pjb3WN/Lo1DXQTqulOSrVZzYNdnBoDdlScyJs5B30ghA+jSvMZ/C5DF/zEw1xY6xtGp/Sv+VvXp1OhHnK9eLCbGiQYzVRAlorkcwKy+NjihYwguyq3HBt6RenSfxS74RCXG4eQ17BhXLpefmT9//qVnn332roMG/BIWkiypDsInWbVq1edrtdpf4iAWAnTsEIcbRRnufLIO19Bw07B++Mkdo/DQYJ9oz1mujUBLNJShcal2/3bZy112Y0JS0oDOGseI75X0pPg0dY2zXqF649pC18wfFe2S/9wtUv92FAES3CLy6fnOyBj5ZdiFHiUJBPVCtg26cm16UIIXVUWTFMmwNj4GyMxZZ1RIsZAE9SuNQ8BQ2Q0/R9wkNO41jtjtZ6CUCKXXmRPNi9XeUPMu4p3+UQvcvx7XyrffN19n9EjvOw6808ZEA9aueQB2bVovhTW7NFpDpx47H75zzeVw1PzeSCMZEu7kbreE/UEmU7AH/TW33A/fufcFK7sdl4lZ7UveeB4U5x/hVCeERKfJ9PbxmCF5D1/HSOPxJibBIZjbzWMcqjRvNkYG2PLIT5ORT53rSdlkhFcE0NX3OsOdRJkF6BLYhcudud556RplvaMrXs9TZ7fGxLhKGaBcBmhMNFViXBsszI7AitxaKGDVmTOkxXW3Ez7wjnGYGDc0NDSQy+Uuu/TSS9ccZCQbXM4hB+itVit37bXXfnd8fDySEJcG0NF6FwlxW5vwfKUI5SpLiFMDWUypmgRyiqFLy5sBugJ6AkgJ+obSLStYb4EMZtotYdWXNpd4xqvaktdNeKP7+QCdXMIkWC1hE6EC9oG6GMbR0f2O1jrLk3Nctj5y8sX4fPTI72l/T8LFNaIjcKXWagbfJNwniUstpNw/rGILyiC8hlcW1ZYCx9J6p3APZUHtWP8yrHvyEWii1GQ/eEVU8j7/B+fBBy45xTv3nOiMrPODFdCRZDbuKsG7P/8TeHXHkIjv0g8K+J7Zc2HJm86Hjpyc4OinTE8Ca0iptcjIA+r8BuprBPP6eEsMXtEZ7WydRBLmauqvJFC3WC5ytq62CCbPMnFEGeyWQNAlZvLaMmlOZbmTlS7A1p8YR8NaCODRNU+OLk3dTWmdl3BQyzg2NGrBrL52mN3ZgBW5l2F+W9Waj+6COXe54xoRH2jy2sDAwFg2m7360ksv/VGSqDhYvt8/Umoan+YnP/nJ7Gefffa/Wq3Wm3hCHLZ8JQ0rrkQBLfhypQr/tTkL28YKYv752EQzMpCFJqwJQMcYuspwF5vOxqK6neI4iEc1dCVcrVpVF8gcxgpZ6Ba2y3O0fexhZBfkuSHp65imt5QpGdm2DOQVqHcQeDqyw9joEdkX6FsSQ4JxikaI5jwZxT5BHNtExXvtqNicLNnbsvxAst6+XRv5pzI0AM//+l6ol0uRoT1Yd37h646Gr/7pJTCvD/lOvgnRUlf9kNWDkw8PVjCXIJOBb93zHPztt34lSEIq5apgsNWCI5a8Fhae9HrX5cS23n7XrivaHOhTWH37ZCvAGCuvTzhgrtFRXj2qurmArnfFT7J4S/JceY4w1Q78S6aaMne7ERcGxNVfWswIXJcmvfgMQ3nCQmfNZWjamna9Yy06WunqedXp2MFZNJYRHeNEYlwTenvboFjIwEUdG2BpR781qCUUT6cno8Q46hiXyWT+YtmyZasmy+szdfy+cf4MrPqOO+5Y/OKLL96dzWYXE6DjyFRs+UrxczfDnSfFYTegXYMV+Nm2bhiayMLgcBkaArAxhm4mrBlAlyVrBOhkhVud4rQQiE5fi7KcVFXDFrqF1NKFHQdsDHAlqJusUjfjKQzqrgDwKxn4KZaxYfY7WuqRvu+WePFKhgDFBMjQwtBJkGoqUE8QcrG0PXlwjwjdKbn97UXRKmwx6ytfs4903amWqz8DYizq2scfgj1bNkbAGMFufl8BvvHJZfDmkxYGx6TimtA6P5iT4XALKvVx+OMv/rdoJoPAQtnX+Jzobl985luhd37SQJ1ApnkKhVSSAUEe70Eg3evYYXAU3exaV/LwgXJj274YJ1lFnxbmIylKzPecaswKuatdyiodjaH8HSaT6GrcJW8AXWW8Y1kjWem8Fl3F0RHcsdGM29Odwl52YlwTurowMa4N3tixE87Kbk1VusYBHY0+BHTsGDc+Pv7VFStWfDSDpv8h8DMJKW3FxQIAACAASURBVHlwPM03vvGNc7Zu3frTQqEwa7IZ7vgEMiGuAvfsniWmEw2VqtBEV3sbxs0pw10OY4lY6eoVSAtdEjP/TV3kCMSJAozVqj6JDG2JAqrNTG5dOgN9D6OGLHXDZ/Ikm0K5UHLIQuOXhAIJ6m3Q1ZExoK5OCVroeslJJBeBvhSZ2C5tJt2DFhPjjvZeIiri0nAFv5QbNqDzRTJjaDkJy+T7yN9e/FuxacCc14Kta5+Djc8/qSxu+0VgvPlDl58O//j750YUTW6JoxKdzWYPeuv83qc3wwe/9HOojYzrtUpluwXFeYfBsWe8FdrR96t/2PtIBEmXrz1KpPV6zT8w8Q07wFlu9uAa7LwVIx08fByTZ8Jw2EVtdpatvHDrXQI7f2ajOkYBXSkDbRkR5sB8WwRs0WQG273y+ej4b5q8xi5PuoeYvDYMUK21oImJcdkM9M1qgxM7BuGi3AaZ4qwGtYRc7rx0jUapIqCPjIz87JRTTvnd4447biQNr8/0MWkk30yv0br/jTfe+I49e/Z8p1gs5gjQKcMdN4Iy3H1JcSIhbmwUnt1Rg4eG5kJ1ZByGK3VTfy46xKmxqBrQpQYtphjRYBbL5S6XJ8E8Wq9tu93NvyJDWxxG8L1023XpMqu7lVGA1kJbMV4Y0JnCwBeiON4L6gHBZD2HLTE8j+gTlmnJbzKkPNX7SECXWfkGZV0VJAKwSg+wWg94H8usi6sOadQVn6IQoweoSzoKSiYD/ds3w8trHhR8IvMuzJrQ1X7WCYfDzR+7TPRuR3AP0SmC+cGc2Y7rHm804Zqb74MfPLBWgIq7bwtPeh3MP+5ER/X10FkcXXu9RT6glTwnZn03WqLWXFrmk68zp121qSlqWXv3Tuscoav4AZ3i46R902Pzmht5DAd5crnLvBwRS1cWOk1d00lxCuRViwArlj4xAVAqY3Ictm9tCmVg1ux2OLqjCpfn1kE207AA3Zfl7gI6ZbpXKpUnjjrqqGVnnHHGnrSSaCaPm4wUnMl16nvfcMMN1wwNDV2LbnbKcMce7gjgvIe7D9BRAGGTjEe2jsPTtTlQrY1AuT4qRqZihzicsMYBXQI5lazRHHSKszEAp9gb6xYnQF6BNCVo85ctjQBP+UsMMCLRRdxqhL1uDMwTe9csqgRQPKA7oO4ILQPqGdEiFuPrtvIfJS03vhgGHOYuDFJo4AufcE1GtjBtM7kWBVkXys1l6Bs6h5bAgTdqWauzXELRMU4zzS0NMyY/Nn+4DNSGB+GlR34JleFBZX2bJ0Ya7i10wpc+fBGsOGuxNxGO1oRAfrBb57jWR9fugA/e8HPoL9cloAs+bkGr2YLO7h5Y/MbzoLO7GHjVbK8sbcpHlz4lIPoZ3n+0KRvHiGx2cV0PTYgV+RULnkBqHxG6jkbw6FUdGRK5Hr+kiofLlZkv5F/q/2XYXH9PVju+e0yyxCx2d/Iautspnq5no1OynfotMt3FKNUWTEw0hbU/e1Y7HJYbhSs6X4buDCqnZvKaz0oXq1TliogjCOjlchnL17bMmTPnkre85S1r0/DcTB8TFJczvTDf/VutVmbVqlVfrtVqH8Ee7m7JGsbH8ccH5rhZaL1XqxW4fyvAq6OzRXKcbvmq+rfz7nAiGU4Dusx2l0CtBm8R4e5PQLf4y2GhxAQ5fnxYs6fL2F4Cdq7+0yEPJ76GS8U4emcW+75nIIdMqU6RMs5TEuMD3MhmO4DuRSY/6UqrkpW7xRCyewULbDnWRVrEyIuGXN2+lbmALq8gb2K9pQSOZMtKZNHUgJ7JwNjICLzy+EPQv2OLByxaAvA+svL18Ol3vilS2sUXQq72g7krHK4XO8P95b/dD7f/aq01WU1ubAvmHr0Ejjjp9aKG2VP0HQTUcHzIbKxRk8zOYx0ButnRKkc3e8T5kcbSNyRlWcKWLylIX/b6XOLi1THWkSRmnDp0bZkzWUKPINtZqHp0ITMwKU5lu5OFrnq6C0CnUaqYGIdWPOkL6t7YoFBkupfQAytNMJHpnm+Knu7z2yqxme6UKMcBnXq6Dw0NDRcKhd++6KKLfpnIcAfBAYcUoG/YsCF/66233t5oNFa6PdzxXaJm5QI6L0tAwMeWr/dsy8L2iV7V8rWpusNJC900lJEAThnt6HqU4E5grixwJdX1d0xz1la4BdIMDHwWOjGlJg4u7hOsYJfpY4SAECrW9xaCMdIMgzotFbVrjKnnENTbZTxMKgtSlESILFXSWhKyJZFuzPckENRT2k50c14iIOrENsyupcYa7KzECxwYCeB9cq4JWJpIRsx03/jcE7DtlRe9C0JX+2+fvQT+9Y/Oh1k9+eC0OBSIB3siHD3gI2t3wEe+fDfsLUnrnH4wLJfNdcLRrz8XCrPVqNsgvbI3TX+6njIrC93PC9jCFS1yAvRoOM4RINYGJ/OJfYTLzxHo9kfZGQhbZ7BEOEooNCLMTuglpQAvRZa6rC1HQEcLWrWBVa1gyTLnXeN8gG5nujeEl6XY2w7FAsCl2fVwrGgBa1vobrY7D2fy0rX+/v6JbDb7/mXLln3vwHDr/r1qklTcv3fbx6v97Gc/m//kk0/elclkzgiVrMUBOmpde4fK8PMd3TDYyMPQcAWwxlP0cFdjUkWmuwJvqj/XyXGinMWMUKW/hVLP/iMtnQDdkZ/SCKD/i7O6BWfILbLgMY6hXZCOoqm+nliCT1iF1sS0bXcrJahnoLM9A9kOGRMzVqmveUWSFZ5Emkn17RzBnNW64KYBPhpH5WdyfOZ7GqkmYCfZxzklRqx8kXQDTRwOViTpBq4HgE7nb5EfY/CnBdtfeRE2vfBUpN4c14JgvmThLLj5Y8vg1GPn/Ua42kfGJuCTN98LP3lkvdc6n33kMXDEa99ges/HKqABOlUAGBV5ip8Vf2BjOjQqRdxcWeZuaMq+RojuQ+sw8sOmZV4NE7mD3wPhyCMpSMz1KUZuAN3uHidBXH5LzygidZQYh+VrzO2uAV0lxYnEOGc2umBlDFWMqBawI01oNZvQ090GvT1t8NbsFjglu1v6wZy+7q7rnd6Cp3Ttr5cvX/65fYSvaTk9SWpOyyLS3uTb3/72CRs2bLins7PzKLTQcQ46L1lDC11oe+3tVutX0r7GxkZh694K/GJPH1QaHQLQG2iFY//2CKCbBjI6lk6Jb9zF7iTIaaBG4PfUm1suae3jdbfB1fzdLFa3lI0fz6/lXsewmt/tzljRpzQEAF3io2RGBHW00rPtvP+7Z4c97vuQ8NOfB5STRPpJ5RHwrTFSCiAFnUFDeZIPNQOLsg+1ha3fLR9ITXD9/a7mQPcnvYlNVzNLy8CeLeth/VOPwPgYZXmbC2HOydzeLvjsB86DK9+8NJgEh9c7VFztuNa7Ht8Af3nL/VAZGZOvQletYMvRLCw6/c3QPXeB9kTIJEj21rxS0/dhmP/welhjPt6UlnmknWtQIVAENxle8Ja1uYTrC9d7nkmtyxYPyn1OH1q8bWQVfayKAyUriQx32VZa/odhPJbp7rjcxdQ1OTtH/ieFD4yOAZSGAOoj2Pq7AV2dbVAstsPrsnvgnNxmAfq+Xu7c3c4T49Cbi0NaMNN9bGzsliuuuOKDmUxGTh86iH8OKUC/+eabz9++fft/dnd395LLHQEdE3BQq3IBnZcqoCsNZzqv212DXw3Ohdp4U/ZwB1V/rmrQpZtdTVnTwE3/di10E+uSDE8tYklO8JnSKqFNlzM6tehxDBoBP3VwEHQdUI+9to+x0ykF/EwSeMicIp6uQB37MHP7XAtG55m0bqOYxdenPgKe/g84Xqm/OQLvI8nHXmoSyM4BIiAgXMzWh6l3x7vhupcQK2EvNaKDZDIwtGu7iJuP1rCblpbG4kQ8NZ9th394z7nwvotPji0/O5Rc7f2lukiEe/yVnSYXoIXNoqSPbfbCY+Dw154JmbZ25hUjMoprGRyiq+jnGMZDqxxd7Rgzx9+c3m2vfcJ10wC71t5ll0r7FI/SoSbzyadWiOlxxFtVN5ilzhVnbrkrJZh0FAnGUtPEw2TZGoK5dLtjlrqYja4sc91khkrXOKCrrRGlayWAWrUpPE1ZUbrWAUs6huGSTuzp3tQ93V3LnIM6Xo6wBIe0DA0NQbVa/cXSpUuvPPnkkysHMZYnScODb+k4lGVgYODfi8ViGy9Zw7hdYoZ7swmjI3V4escoPF6ZB/XRMShV67KhjKg/l/3bLUAX7hwTOzfxdJUNq8eqUhkTZcSHAV2wiCo4thJf4lzvmueMpc7jVYbxQslg0VIT7cJljS2sHU9yu3tjheY+COgI7Jg0J+PqYW0/TGmhc+iMeHC2RZH9Dlz3+T7BfESxkoofX2WSy3xy3BaB57DcVTe2VTTsBNcvytNqpaFo8xi0uAHgA5eeCn/7rjdDZ7ZdWKt22aRZMcXNQ99P7tkO3NHIbzff9TSsumONHvXKldL2XCccddrZ0DV7vp2VxvhvUrTqEbETLbTKJZhjnbk9z9xQDIGfjFulUBbi1mgxgk2XHu1XrtpD05aviNecq5cogFE/gvxLgjc5thSI689U2ZpjpQswV6DuJsVFMt3V/TAfGvu5VyvSsEO5g4B+ZLYOK/LroBPGJw3oVLpWKpWePeKIIy45FIa07JMcO3Cs57/yl770pU8MDAxc19fXpzPceQ06CR10ubtaGG7ySL0GD29rwEujc6Faq4vBLLxDHAG6BHHpcjeZ7tTyVVInavQ8ni7cdopy3dnpNtMoW95tLkNB1BBjag5nV3Pj5Vo6+bbVAJqro/P56lHlgO+Fq81H78OvTV3l8DeWtYnOcpFT4khQfbdPVGoES8grHaG2KbjoXYh1ouXpWCWA03Sya5ELOc01M3Ugf122IoGg3Ab18jC8+uSvYXjvbgbSJPXlWNTlb1wMX/ij82Fub14b+j5QP5Rc7Wte3gl//rVfwJ6hulWNIZ4LAOYcsxTmLzlF+nQ9P4aSQiHmAKEqXkf3OgI5AjqWpoX9t9adGKbHAHtavmJyxMJ563l93SmNsmEA35YHArwdKz0E6PIaNqDLcKmJo/Ma9GDpmlpWU5WulctNwKFCuIxZfVmYmxuHK/IvQzEzYgG6L57OXe5opSOgl0olLF3bOH/+/IvPPffcV9Mx8swdtU+icrqXvWrVqs9Vq9W/SqpB9wP6BFQrVbhvWwa2TMwRJWv1sXE9ZU0mvrWJrHaZDKcAnSfBic+kiOSAju9BgzhrxiGdeB7Q07F1+Z0RuklZ7BKxDSMGjveAvxX71boz28Eki9yX++rcR66LrU+50zCunm2XgI6/rSms/LpBanQUiaAvOiSGXYd+Wso1IBcMAcRdSp/uKCY8WL4fODDirg2sCQXWaK0Crz71sHC361Ik5mLFJLg3Hn84rP6TC2HJwtnakjXHGksdPzsUGsjg60Dl/dP/7y/hZ49hIlybk/aAdee9cORpb4ZcoVcFHLR27EAdq93w7l30Q7TCEchlNrtMgLOVS4c+tGLm0H20yDGqwlm39yzQKxtIjeccbKXnBxI5DIDr+LgjR9zMdnqr4nNl5VOnOCwRbBNyQia/WS531QbWZ6Hjqk3pWhMmxLD4FvQVs9CHpWudr8BhbWUZRmHz0UNJcajgEaDj1LXBwcGBQqFwSExd2w/iJK1w3PfjPv/5z399dHT0T2hsKrrdaWxqXA063rkxMQHD5Qr8z7YO2A2zoVQqw8g4L1lDsJ4CoCtEDgE6xdXDT+9sgdc65AxvH2+7OaMCwHBiVGjwJhTaL+aKrzgBESccWJxXx9U7pPaN1jrWnfrrY/gC/McYmDUKTix16XVOxfFt1KfgPVJxUaqD9oFJ4teJr3usXocNzzwKA7rW3IYVBPMTF82BL37wIjh98XyR0Y70RUNXXFBHMD+Ye7XTy8T13/Lfz8LqH66BCZT8TAHHt9bW3gaHLT0NikcuVp176EyzZ9G3m0S/MlQngbwFDXSxN+S/oz/xmet6FTH8ppkpQmbxoO4+F+etcH8E9l5IrFDM3Fmj/NhOmpMfmc/sxDicEaE6xrEWsDqO7hvSovazVsMWsC0YG5sAnNpS7M1CsSsDl+XXw6K2+NI1uST5MAToVIs+MDBQy+fzK5ctW3bvPjDotJx6oKXMfnuIVquVvfbaa783Njb2dt5Upru7W9zDV4NO2hh+j5uDg1j+Z0ceBjN9MFQqiylrJsNdxdDJQleWuXS7m9i45Ecp5KisjQSEEI+OhS7xPvyaJcRwIPYd64IxFzRTt9Kt7F2fsIiL61u4K9djhIOdFUyaOAJ5Z5Y0cOmGT/Zu2yKGksyj7nNfaZxcZATGRXjDyvyJodMEFqGvU1nd08FuHmDHgSujI7Dhmcegf9sm9qxm8Ujjh88uCDf7xa871o4xe0D9UOkGhw+LHeE+cdO9sGe4ZlzCaqIadoUrHrYQFmCZWkeH6KdPfGxeVJS2NN96tzQDjZZ0r4sEONEwhkaf+pRKl795wMbwlmSyOBqKXkc+QxjUFYR5j+FSxn8ZtTaV3Eb3IRDXd1aWuLbi1Rci251lumP5Gpa/iv/YkBZfcxmyB+g3sjNOXROAPjohpq71dHdAsbsdLuzcCEvaceqaTLzDH54w7SbFcUCvVquAY1RzudzVy5cvP+jHqE6HhNkvoL5mzZrCPffc8+OJiYkLeVMZBHQam0obRZ3iyKUiMtzHxmDPYAnu3d0DJeiB4VJZxLKEVa7/o1I1NZhFgLvpCodEQwo2/U29rk3cnJKLDajJOKf9qjlM2QynvvGBqb6Ev4xNRedt9vXF2S0eZ9fyJq65JMKVD9pa99mix5AARHc7jmAVZW0Z2WlOh9ZjqTEklAICK0R1BOZKOHL4C9vvjlLhu7YL7NYxofOn4jGYJDtlMjAxNgqbn38C9mx+VWk39rvE8NHsnjz843vOgd8993hNq+44VPo3gvnBPhaV3tLOwSp88qZ74bGXMavdPDc9SzbfBUecfBbkZ83VCQkyOyaGGPleOyCLvI6Jb+jdQFc7xspFr4sIPbj76PRl0BDrKMdalOwfYGcihd3R1xzPryzobHX2HowYMW9RArfkVfVLlZ3JhFnxfRvKBBNHJ5e7iKWjy10NbhGT2dhyiKVlLXoLRkckoBcKEtDP7dwGp2Z3BmvRueFHHilnLnork8l88Iorrrh5ktw37YcfMoB+2223zXn55ZfvbmtrOwMtdKxBx980Bx1d7gTgLqBTPGRHfwnu658FNcCmMnJsakNkuaOrnaaryUQ401TGBnQZF2fd4tTwCh+g427SsTagU28yvt8e4LQ+chnKOd4Bbs5UUariVn0CoJNgszmfGS9+EnLd+fIocyx2lcMseKGN46QlNRfZzwGOwqCqh+xjzR2CMEmSJLV1zhWWBPCNBXSfm2CSisgURAPyA4L5lheehN2b/Pk8CGyFziz8zdVnw3svfK2V1MTd7VJeSwsHXe0He2tXXC8OX7n29kfg2794wYZT4aCRCYLzFp8MfYuWhLLcIsYtp0QD0vJTVIyEVS5ay0oXO7ra/Vju4xubx7kaqK1fTpIOTzGm9P4pP3R4ybpe4Dt9tSioa8gOWOl0RQPorGRNKSfkchdJcaJ0TVnoPpe7O0aVPZEco9qCkboE9K58OxR7O+CNuV3whtxW4S0JTV0j+uaAjphSq9XQQkcP8N9eeeWVn50CG07rKYcMoN9xxx3HvPjii/e0t7cv4RZ6Pp+3atBxw3hSnABVHMoyMgJb+svwwOA8qLc6YKhUgUYLh7GQhS7rz2kYi0iOo45xesqaGtBC9enaYqeacpX5rrbQGs4iKSa6uSo73m8R2MAb5UdzPUGIDuMRfkVdbiFAj0gL9YFnHfxJlEvNzlVjNfg+xQRk4osY7KIS5QSwi5nUk8wiDr3bWFZiCoAtOX1yT4tB7gXhqXbREIAvz929UVRA7jfuz2SgMTYmwHzPplccC1HeBfUa7Or34RWvg49feSZkO2R5mrW1jrsdLfODfYqaeDYA+MGv1sLnbntETFUkK04CudybnvkLYf4JZ0BbRy782lNISJQVaI0LmSFqy3niW+ACQdd5ODZPIbKobh1aJPs8ckiMD8ItSXPfTsTbqEJnbGHEw8RlNqAbWYiWtrTQ5X9Cfrsud9XLXcTRVTmbdrnTpTC0gc1lhltQQ0BvNqAz1y4S407P7YVzOrG5jD1Gle7HwZwe1e0W12g0Vr3tbW/7i/3GnwfoQinI9QDdeZKX/d73vnfy+vXr7+no6DicusShhY4ChjeV8QE6fo816Ot3V+HhymEw0siopjJt0ODudtdKt8alkuVuOku5LngpSOQrFZObFFVrGakZgQlN1s/dcvR5Gd4FAAboqjOdea28JtSDkAFXvIwOcLKIugL9Mbmodk/vwn4U57iMTJLDAS/CSleg7q1w4xpNIuV6DqCPOBInZ+YFKDVhAYnrczSiSfKD73BSF8gy3/riU8LNTmVZHKoJzP/oslPh47/zBih0dujckKj8lg9zqCTB4VofX7cTPnXLfbBjoOL0apcKfmehBxac/Ebo7J3N5r57vDAxZCSVfvOfLEdza8tDgE5v2f2e8biznAigc8dPSEEQmkwojB7zcAGXPwG0y4qUte7KHx03t8amyqMkiFO3OPytrHNhlEnwDpauKZGG6xH3wPp+NRe9VhsX3eJy2TboK+bgxNwQnJ/fAJlWMxg75253vDQBOusW9823ve1tf5CRTUQO2p9JiZ2ZfIobb7zx7L17996Vz+f7yELHbHcEdJqDLlw2TttX2hysQX9pVx2eqC2A0YkmDFdqOnaOoC7rzqmxjEqEo9I1B9h1sxmnBawEdElptOvS5e4CpAPoGm99DBbD8IyrBLNbhyYAOmWXsaQ8vSpf/N7SCeKElKNkKKKxQwAWoooj0M1GHeaojIXHypQISE+CJMhS4WYaNtBw6VUB4tz8tufC0IhNKWnWYB7GvaaGh0xGzDLf+sKTsHcLgnn0leFnWO/7B5eeCp/63TcKlzvPZPdZ6YcSmO8YqMJf3HIvrFm3S8fN+fO1tbXD3CWnQe/hx7B2eiGAJQK23z260kWyrLLOEcjVoK9A9Yazv/qfoX1nwM62kNvV7tbairi771HL3wLnEGeJg8xdDZ2zvhb6z2ivCy5KpFVtrHkBxurfwkoX+TRoobcBzkMnQMffNHFNxNHV1DUSSQToEwjoZewWNy6by7RnYPasTjguW4FLu16BtpZsDR5KiOPvj4xEAvRarfbjE0888e0nn3yy6hecXhRN55GTkyLTuTLnXl/72teW7dq164eFQqGL93FHQeMDdHfK2ki9Ds/uHIHnxg6H0bEJ0SXOuNsloGNMnWLn6EKjxjGyNt2Om0ugNi52HkOfLKBreFPMYz96TG06O17CDRcCjkvNd+1Y4I5TJEKafVg4ubeSgiEq5IS1rtzwpH3HAju/hIWqaUg7zTFc0LtBBWP88FsLxUodKv6M03+0UkZXiCo7IbaLKBEYMx8dAbLMQ+ehS/O9F50M17z9LOjpynnd7HgugSCWph0K881xzeX6GPyf//g1/PgRmTNAWyH5U76xWUcthjnHnSxHo1o/8RslPHLsPzEURExJs63yMLBOFtRJmfCtiyvObq5j/PH0YqJHhfjarmCxX5ldksbDipJ/2TqVKCNrngAdlXkCe+lylxY6tX+NDGlBQJcny8Q6taCG6hZXqUxAozEhQnqz+vKwKFeD5V3rIIvd4gJT12id9NvT/vWBU089dcXSpUtLMwiDibeejERLvNiBPODGG298/549e/6tp6ennfdxp7avuAF8DroL6PVaFR7fMQHrJhZAfWQUKvVR1fYV3e7Uq9220HViXBKgKxksQF69BDlXXf5IYeJnZvc7Sf9xYMq+14fx420FgCetxMfSzXWF2FPrsDEysC6+8ZyB6X1E+kdzkIxSDTIVJs1hQxqhuQsLXjKxFhBeyqUPyU/Ce+nb4Gst+UC53e2bBF2fUVAJ2vtBFsP3Mj46Aluefxz6t24MHofZ1+946wnwz+87F3q7OoOjUAU1KI/XoQLmmAR30389DV/76VMili1LSIkWZNJaYfZ8mH/CmdDemY8RV1HiwnPxmsTj5F6XfdgN4EkuiqtRj1MaQuI4uU7d8Gw8b3EZEAzjB2SVkRD2Osl1rl+okh0abK0Rq/IocY6SM6ItNGv/KhLjsMEM9XNXFrruFqcaz1Acne6L07OrFYBySQI6fo8W+oLcGKzIvwxdMCqUuLiSNUqKo8oprI5S/dyfO/LIIy8566yzdh5InNvXax8ygH7DDTf8+eDg4Bd7e3uBLHRsAYsudrLQfYCOG4PZigjov97WhM2wAGq1OtRGxkQNuixZowx3aaUjcwiXmluLzoBdWu+y4xO54AV4a0CXppmZuObXfn1gHwR1F8B9gO5JWJEcFGB0PYnJrI8DegRsgtdJIUgicilegCGAoxu+s71NJzJJYI+pXw+tTy0Pv464KpkAsyztUG6eJblSgG8il/FVJR4c4XkC860vPAF7t2yIBf0LTz8a/um958Ki+b2ixWvcz6FkmeOTfP/+l2DVD9dAdXRcKoEqURSfE7m6s7sH5h1/JuSKsxOUK7MHGshVeA09dyONlpiUFqUjV4NjRGe9aLbH1nbH8IPFw1JpkNLH54lL4sWpKR122Mw8kPjcVdoJsCV6KxA3YohkHP7WZWsqy13MRsc5EG4tuhrWQi53XrqGN8D2r9WqBHRR9QQtmNXXCXM6m7Cy62UoQi3Yz10rGSoJlAO6av+6IZ/PX7BixQreyGFf8Xe/nz956bHfl5DugqtXr/5kqVRahb3bCdB5H/eQhU6AXq1U4FfbAXZlFkC1VoX66IR2uUsQR2A3iW8i451iZORuj8TSqSzNrTlXzM4Gu0StYwMERjDYjG6sa982qc+8IK8YyEZytQT3WnGZ9J5jY5UDR+pEoccz9CFu/+XasHOUtnRIYgAAIABJREFUzoZXt9DtIiO3nARJE46KU5LP8x9hK0IBke59SGPZOQpKCh3B6BTKzf7Ck9C/FcGc0RULoCPov/uCk+BTV71BjESV08XCP9Q45lAoT8Nnu/fpzfD3334Q9pbqIm5OyrYcCtSCTHtWxM275x+lH5reQFTJU62d2VhVVPDJvS70IArcMrohStAwGyQpi/DkehIUUX0AY3suNyJXVMfJCs3oQiTJO59H6C5A8Q6/8MQ3Tpd0Nh1OVjm/Nco4mokuPEIqhm5Z6FiHziavcUDn9zDtXydgYlwCel+xE2bnW3B5fh3MbauIPv2UABf6LWin1RKGIuvnvqWzs/P8lStXrk+HWDNzVLIUm5l1Re563XXX/U25XP4MgjiftIaCB7UxKkngVjq5T0QLv3IZHtjRBnvaF0Clin3cJ5yGMm0ywUX0aVfAzgBcdosziTD6b8poZ9ntxJwi092apcxft+QeI1RsMHe4XL2PQPmY13fmmZkeBK7odbWw8JawhNZhpd1ae6gzdC2KC5Cflk729zK+LvvB06NgV26cpSG6c+8LNYskOtM9bmqXUiNy3bJzLunprbgoogHCpxJw8LVX1hgfg60vPgl7N/vljHA5ZzJwyeuPgc994DyY19eVaJkfamCOQ1f+/tsPwMZdJe3JQd4X8xZaLejoaIdZR58APUct9eZtEBNa/K3eG3Z8E53eJlpCLnDwJZr2iUi5SzQyOSREHZ7XgBpHffY5Bsidme0xSoJ9dede3lt7ztAf8Xnn7trsxjISyNUxLP5NCXES0FXpWnub7OWurHSdFEcjVEXfCmbxq37usv2rBHRs/9pXzMMsBPSuV2BeW1kDOg/JcmCnneKAXi6X0e2+vaen56LLLrvspYMEEr3LmJrcmoEnWr169T+USqV/pElrCOoI7rgxcYBOHX/K5RI8sCMLA9nDoFyuwsi4AnSsQ1fJcOa3BHRkZpH9rhJhpHvdTF0z3eIM85IAFbyvAF39GXhrdv24xlxW9mZjIP8XZyDzt1XewhjPCCN326OJd1p2BZQFGzx9QsFHWkrM2Q8UfS/umtkRyHzSYqfWsbIsh7R8e/CLrRY58tjRmfaVFYxoDXJavI82SB+2c9esszkxDtteehr2bFrnzWbHC6K1+q7zT4I/++3Xw2GzCsHj6ObIT1g5cqhY5s9t2gt/961fwbptg+JZpVdNvmga2dtz+NEwe/EpkMHUae6ZULSNx5M3jvgWXetjTQnmkeYwFlja/+B6mtVcyWMQWxqofaKtOUQow4AifWVO53KA+WuUYPFTuQ3E/jI3xbt8LXRNWo4WXmb5IoudPbsOJ/oAXdCrjHG3I6ATmCOws1p0YaGrElemH4gcBx+gF/MgAP2wtlKihR4D6LuKxeIll1xyybMzAH+pb7mvUiz1jfb1wOuuu+7aSqVyDYI4dolDQMd4ehpAJ7fJg7s6YTA7H8rlCoyON1QM3QxloSx3q76U3PBOMxlhfVsxdQXqSmDoenRWyuZ/B57WjmS583IQzbkeMNYyxf4umpzDBYELwraiMDlAZ0LNAWP6p/RS+mpiPSQYA+jmNSCgA+QwI161j9WgJBJswl50fkdjFKlPlRInnmhS3JEA6K4gTO1Wt96gvkqzMQE7Xn4Wdq1f601sk8pnC5a/4Tj4/AfOg76ezt8oyxzB+vFXdsG/3PYIPL9prwQCs4VCGUcG7Z13OMxecjq0d3ZZYC7eD1PQ6cUieGPWup257vKKj5MlcHl9KS7QWafH0X9Ec2Bn+jxSHtDlZwTX4acxv8fLPKdxtct1+mLsEszlWjVL0tIp4VWUrMk6dGOhYwzdJMbpfu6sbI33qsBbIKDX0UIvNWAcu8y0WlDs7YS+rgws63oVDm8b3hdA7+/r61t+8cUXP7avWHYgz5+UyDqQC0m69vXXX7+6VCp9nCx0BHUEdPzBWIfP5Y7f4eciU3F4GB7a3QXD2XlQQkCfaEATMCmOAN3MP6fOT9w6t0rXfOCuHsCUr8lXSwwuatEDMl8e4wfqfUmQI0DXMb1USoE8yBooE3G7x5TSWcDlKhjqOSNUFxJqyeQpLXZMnDOjWQkrRc2pTKDVb9g1krmCILuIyfhruPQojlKnAOpxMlvfyn4PrWYTdr76IuxY97zoiOX+4DNir/y3v+V4YZkvnNPzGxUzxzKnDTuH4Zpb7ocXNveLPSaF0YB6C3I9s2Du8a+DbHefBnPjVkd3vHmv5Fp3S9CCTBvZtzCtWjDrPSxA/7EueEbUXpKM1o4bPE/iK/Z98FAT9jL8FQ3FSUCnEjP2JlTFCn4SSYpDBV1Y6DagU5MZbwwdaQABvY7tXw2g9/Z0QrGAgL4ejmwbgpYqWxPb54xSpc8INyiGjiNUh4aGhnp6elZeeumlDyZh1Ux+n7SzM7k2fe9Wq9W2evXqr1UqlT+mWegI6Dg6FX98o1PJZUh93IeGhuHBvd1Qyc4VY1TlpDWasNYmWzcK97oN7NJaR5ectKRd97sWELRa1myGx8h1NrvnjYvvPNnpsVaydTxnbi4+AsCr10DnRS3nyIS4SOlZClBPFdvXkGrTmrvGICWq51Ud5jiwa5mLwK5esX9JekC9ucvkzHPP6vYXa7lKQgt2b1gL29c+A02s04nYhXIwyJVvXgL/5/1vgWJXVo9BjQC/UlwOFTe7VNozsHOgCp+59WG4/9ktUgFDBbSJ0w+VKxYAcoUemLXkdZAryqErkk/VHHLFWEjjONoUQVwMagppe1oddN5gjGLq233RCTItoEfYIkRPfmXAbUBDRxlQD/CdpUSyIFXg9nbJmgF5UqEVlmOSi85foDVIw52Ubtn6VU5bw7K1qQN6SQE60ktvTw6KXe1waWEDLGofEMnPhA1xgI64wWeiDw0NVXp6eq689NJLf3FQgGJgEftL6hzQZ2y1Wh2rVq26pVarvR8BnVzuaQF9dHQUBoeG4aH+Xqjm5opZ6NgtDrU16WZnGe4YO2fALbPdSSDInu0yG15q+BFA10lyNLxJvmKKzblDWgToW346A8i8UUykCQsJGQ58UW71WJpR8GcoRnxoEnrUlzh60CYWfp0QKLtnOIk7SaDteZ4ooTmAJwa9ZCDXjv9Rb3izDiFEmNXOr0fggJuVmACcSPEuECeekHxAJgOD2zfB5mcfE33afeiA1s5Frz8a/u7qs2HRvN7fLMs8k4E9pTp89taH4Z6nNlktXfHlyRKzFuAEtTmvORXyc46Q2e4sW10cp+aUj00gkMvvLUs8KBUT9tShZ/qnqydMqk6dXyRWyYxPCiXu5Y+mw2CJlOfjdSqasZUU99kohi5c7voyzAWvvWgG0BFwOxSgozWuZ6GrbHcdQ+dJccpCH2EWuhyhmoNioQMuLmyEY3GEKqbPsjGqbkIcr0MnQFcjVGtdXV1vv/zyy/8r8XXN4AGHBKCvWbMme9999327Xq+/E13uCOhkoVNZGr5Dtw5dMC/2cR8dhQEB6EWo5+bAcKkktHIamyoay4gWjq51LsFcdI2jOenaWpeALjvIsaEsnnawSMka0HU2ttF+NaBHGNYGIq9b3gVFBwTj4+gkyBggM4qwO8+5Fa9TAXTpyvfjdNAESGAPz3nqI3S/Ynw9h8JB1a+TcoWHuOBOr5/2g7vdU4e8IxbO/mExXEtpz07Y9MwjMIaZP57L4rqvOncJ/O073wRzfsNK01BRwVGo1/7gMbjnSVkK7MO3to4sFI89GfLzTHkabQny8biIj4OwzP0/aaslwnTHFWRSAWyVN+ke+4EX2CXkn36TIPgiIy/HXjNdnmetkzXARZIf0E3dOh4rO8WFAZ1c7bqxjGr9asXQlSE1MoJZ7g0YGx0DDE0hoPd2Z+HCrk3wmvY9wogLlatJmlIlj6psDSukFKCP4kz0K6644v+bQbxOvPX+kTaJt9m3A1qtVufq1av/o1qt/o7rck8CdBkHGYX+wRI8ONAHo52zoTSsAF1kuMtOcTJGjpntpmTNHb5A7V9lbJ1b6BLQBVgIQFf/JstAEInN0sJmV8gWLQk2zKPj4ApRImyZ4HrXTOYFfgfQPQpFrNs/UirmSpEQeRlQN5VicaQYJwBDws8WqwjoWO6G/6EFb51FCTs6WcfdqynS7z677dXuZTJQHx6EjU/9GmqlIeV1saEC6fH8UxfBv/yvt8Dhc7p/sxLg2jKwZ6gGn/3+I3D3U5t10xgX1NvaO6D36BOh67BjBNoLPhSzyTFjXYI5lZ/aVKPepUja9LhnvNsfD+ihkjYCV61YBsl+KqAeQXEF5fYD8Ox7o1zTuUmqK5dNpqMkv5F+Rp0IZyxyvWfK3S4AnSfFYfzcsdAjgI7Kucp014pFANC70ULvzsIFXZthScdubaH7QJ2/JSpbI0AfHBwcz+fz77388su/P0VpMC2nHRKAvn379sKtt956W7VaXUEud7TQu7u7hXUcF0NHQEcLfe/gMDw4MBsm8n0wXCqLTk9ooUswN5a5sNJpHCK53tWMY16yRoJBuN2FMiAZwQC66hSntpHq0TlDgx7c47jdA0DpTZDzWfUueEdid9HkFQ5/hjlNXXXArKZsF3V6shAyMOSLJyaf7+cKuqo6P0ZIolaPSXTokier3TmbJfHQY8VYNz5LxvqMxSGTWNq77gyMj9Rg09OPQGnPDm+yHsbM33ziEfAvH3grHLegDxqi72n451CqM0dhj81irr/zCdmfXZWl4VultsBIm23t7dBz5FLoOmKxoMmJlpxJji512fXRmmUY83acTYiVkOmUSQJvR322eUZdysBpvMKQ3HTB5oXo1Vi2OtdfI+Tqf0aZ6OYqxly6RUFcu/3FuZT1jgBupq6JPu66bM3MRRdZ7qq5DNafi/kOqhW/upygDbTQh4cntIXeXchBsScHb81vhROzOxNd7vQqRCljswnMQp8oFAp/sGzZsm8nsfFMfn9IAPq6deuKd9555x31ev1inLCGJWuTBfQ9A8Pw0NBsmOi0AZ3avhKQi/pzK4YuyyFk3Nw0luHWukjKoTawSKnBlrD8dSsYIUbmEzwCyWSk3UqmZ9fyWun21tqud8bskYQ82xrmyXH+zO/JJcfFA7pf5IWVCZd14gGdW014JAoEdMmj1Y4gr2SUKU2gy+lHjGk56wX2SYA5F6qEANgcpTEBW59/Avq3yGEjbhIcxoyPWVCE6/74t+CM1ywQYE77RPXYfGkI5lhnPrUs/ukVVSjYdw3V4PO3Pwr/8/Rm6+b43JQEh8/Us3AJdB7xGphotQlLHF3qxqk+STGXyrOSAObW1ptj3bOIl4kNbQeB4ZZIzbp+G0nPZlvUUY6xz9cKhf54EoCuUNqCdcaSZJCIjyiXxdcprl2CekeHBHR3OIsGdJc/FaBjY5lR5XLv7lKA3hUP6FK2mmflFnqtVoOBgYFmV1fXh5cvX37T9HLB5O6WRA2Tu9oBOvrVV1/t+9GPfvTDer1+4WQBHa33sdFR2D0wDL8engONzlnKQm/JLHcB4MZKN8COMXUzHtEFc96IgpJuBLAToDtNZSR/M4uXvyvFt3apmG9rFKsQR3CmdhnQOSYqwLlC4AKpEQJ6prk+xF1XDKCTPHLXooFJTiILizv2kpISggLYHn3N9t1IkKIbntzyCO6+BjUacxnAT7Y7Hd3ddWyK92B9KCsP9mxcC9tfelpYC1LomHJqdLNj4tv/fu+5cN4pR1oJcD5QP5gsc4pVhkQGWt+7h2uw6oePw91PbrJq7eWzoeWNwA3Qdfhi6Fx4vOwroZLgIiwSqhn1LsCh6aAXOoX4jC5Ek4zBfIZ6ofX4Pvdc2/8+mfpv8aThe++TWB/aR3gtdEWg/EiiQ/zMJMUp6169Zt0pDmSWu2ws0y4AXYxOddq+4mc0rImeQJGEsNAJ0NESK3TlRKb7eQLQd0k/TUxSHL0/H6Dn8/k/vfzyy796gGBuv1w2BUXul/vs00XSuNxxA2gWOm/rRy73PQND8DACen62AXTL5S5BXcbQJZhHYuh86hpvKsMT4fBJRfa7GdwiPlJvAF30Ge1qV+SodsGem25/J0/nCWXO1k01lp4A1JYFQYgS2U1fjDusMEQAPFI15yHLRKvJkVT8Eo5Adkt6LNBXWfII7qIOVjB/jINTxQLla7Tjr+4SgjKZaIO6EShBXd6zQ7jacYqaCbdISkLa7Mln4TPvOxdWnrU4MZv9UClNw2ejBLjP3/4Y3PfsFumSVXkrIkm12YSJiaYoNcsvOA4Ki04EMUDbG/4muqC3n1bkufwVJ8ISrqn201XmeFqepklf76WQ1hi5bXQdPl4LPYnrwdLHeYCds6NrLPB/ezPbSbTpiWtUuoaWuWn9ir0UtIWelcAuRqo6gM4bCo2KLPcJkTclAb1TuNzPK2yBEzt2izwpPm1NijT5gCELXSXFocv9j5YvX/6tfQKzA3xyWuo+wMuIv/yWLVu6br/99u9Xq9UreFKcG0OPB/RBeHR4DkzkMcu9LLLcsYRBWOc0C10lxGkwV4JTxODYtCWKpQubibeC1aBtytQodm4A3ZedKwHRlM+w9+EDagvrI5lc6mTS+h3N2orPc8vAJQX5bxMJIKLXGgBfpPw7RqP3pSTbYQPu6Q6R5VSzg1368gs+N+8Zj0IwEeAufqMFYcp1woKRvQ7+itNyUSYDY7UKbHzyIagO9YsOWrwHGdJJPtcOH135OvjDS08RJT5xP4cSmKNA39ZfgWt/sEbUmQsaFIltTcDxqGMTDZgQvVjboGfhYug++rXQhllTNjomvOnJir0p0l0MTzjqp81LweWlUTJcfndehXDxuLzKj4nLhneOs0QMuy9Xci0RY65NCio1fpLNZVQNuo6hy/avwkKPAXS8BXmusGytNDwuY+hYtlbohN7uHFxQ2AxLO/ZYgE4gHgfo2JRMAfp4T0/P/1q2bNn30rLxTBw3WcqeiTWiuy23atWq79RqtXf4kuKoU1wI0EdGRqB/YAgeLc2G8a55og59rNHUo1Olm10mxom/VcxcW+tq5jG32K22rzS4RQG8dL3LH1MDy0rXAsDnjfk5lmlUk+cXc5LdlGVgb5qMA3uTb3xZ7vryXNcPCbg493sYRPkzeTSDKM1N1v3u00H8VfVsWI7aP3V3kRWrGpcIcOdJdSm4iLbCrzbZ8hwbxmx78Uno34xxcxL99mv4o8tOhY+/7QzIZeVQIYqXu652BHOcZ468MVM/aeP1eNxLWwbg+jsfhwee3y4t8Yb8Dy1zYUGKILME856jT4JMR1ZXkNC7DceBJ5PTwGg5FgA5cUVcQS6aercgAsGx9OQBdbpt9MFjIkLq+QKvRKnvHt6jj5z6c1dOKYLHj+Wf9hXpcD01UQG6cLer/zo6VD93TIjDXu5qPjqSskiKY8qCkGlNmRSHgD6uAL270AnF7hxcVNgEizv2WmVrcYDuNpYZHBwcy+fz71q5cuUPZ4qP0tw3hShKc5kDe4xqLPPNWq32nqQ6dAJ1EiIYQxd16INDsGZ4Fox2zYdSuSw7xalZ6BFAd1zurvudW+g6fs6msdHb4LF1t2ucTf9mGyjW7oIwcSYvOSGCtI4NWvRR4OcQLa7hA0qqoZcH6FuFhXRMBn0QiBWzR6gxQJ6J7ne11pSC0YVM72nqnhI4VVauGCYhm9fgb3LPT2bym/souL+D2zbC1ufXqE5wmprEHwhsF7/uaPjM+94Cc4t5DWY8AY7i0/gbwRznms/kTxpAR8H+6Ms74G+/9SCs3TYglhst50SXazt0H7EYuhchmEvLnPIgrGfcl7i3xizeQXB/WekOHzkbw5V6rz7u8GFkX52T/CzAKZ6honOxiHwwWG5WwYGa3TsI5Jo15fuUHRwp012525GfMIZOA1pYhjtuuQZ0xuYa0IWFPgZjY+MC4Xu6sfVrFi7u3iQay3CXO8lP10J3x6di69fBwcGRfD7/e1dcccWPZ5KXku59qAB6++rVq79eqVT+kHq5H3bYYaL1q1u2FgJ07BT32FARxgqHyV7uOJwF2kSSBA1loRp0XxydJ8hRaZqYo644kI9XNYDOGs7w/uheYSO3Io2VLq/PQTAK1vwYb5a4pTFzpnZJIhNxu0tGsAWTdT/9lYe8GIJxgeEVysHYYRqy9d3bxw7R40jc8d/k06OcAr1X7NXhn2g1EMBjop1w0dOwmERuzMBYtQSbnngQRso4SMJeG1oNrzliFnzpQxfA8UfN9taa60ljIku4Y0bBPAnI+VS0h9fugH/4zq/h+c394v35ftrasDRtCXQvOgGgDZUUTykanep0h4vqgGloyEW4pHMsiok+gnW6fS0XYsMNmBxUjSXppHJL9rKMxaClSyRpLwDo+km8gC6FAR3DxYbxepmyNapBF1nu7e0iNYKXrOHfWIMuLHQO6EoBlMNZxtRwlib0dndBb1cHXNqzEY5uH9gXQK8Ui8WrLrvssruT2Hgmv0+i0Jlcm7439nL/4he/+JXh4eEPcUDH4SxpAR2Hszw+1AsjXQsMoOte7gTqxuXOS9cohi5K11g8nQa2WHF0Nq3LttAl9fFQX9TbpRQEm0MCY78YHHpc5RaIu9fTjMkhNQDqloXOmNML6K6VHyAvB9S5V4I/CgfPCCGmtdL5iXw5Hvekew939Xq/Yu7t7ikeitZnu5jfrH6rz/jgGHHvVgu2v/Qk9G9aFwlyIi115zvgn37/zfC2N71Gz/p2QZNAkizzJFCdaQbHd3P/c1vh77/9EGzYVRLvyFduh3XmvUcdD4Ujl0JGgTkptZHwuUJHay/UZnpDTUqRjhWGqegtBmxdxNawae+ADbFp3f7Oytk/kyA9cncvj5C6bl1YPoGSA1ERQyBtl9jy43gYS/ytss/RMteAjjF0FT+PDGdRiydvAA1nKQ2PivpxtNAR0LH167Lu9XBkuxzOQveS65f3dX9QeebDWQYHB8t9fX1XXnbZZf8z0zwTd/9DAtDxAa6//vp/HR4e/lSaaWtopZPbkbLchwWg90C9cLgZn6pc7rx0LWSdezPeVaa7bHYhrWvZ912+VqpNJyDnZWnSso9O9ZJlb1a6M9s/3qzBKAdRggy4vSP+XQ+gK62Xu9exj7uNi+r5NEPx7xMy3o0U0Jc0sm6SwytihayHtOMldlRn8CG82Lck92uU5bhTRuRsqzpcOddZlutU9+6ALU8/CK2JcWgT8ySlMBTuxBbABy55LVxz1ZliVrQP9OiuZJlPN5hPZkodPlOj0YK7ntgI/3LbY7BlT1k8F9GCeb4WtHfkoAfBfOESaZ4pDiOFj79bHk7W8BoEqSmIv1TAHlJkXc1BHsexPkpy6lqplhoFdlMKmeoCxNFmGc7tLSWb5eO6Ca4aLCPsYip18NLkvTKALhPjRIklWugqKU7E0FX5mnC56zp21cJZGVtooZc5oPd2QV++HZb3boAj1LS1yQJ6uVxGl/vg3LlzV1x88cW//v8BfT+8geuvv/4zw8PDf4Pz0LGxDLrc0ULHzcE4uZzEJCfp0H9US4gx9FKpBI8PFqBeWAjlCrrcJ2QMndWhowudx8tDpWu6tzubwqYBXbSb9AO6G0efPKD7LWCv+9sXS2efSRe3H6illLFBmve9IZ1bW0ZWxyifAIoKmmghmF0ra0clQgIyTkjFfBf5Kl7YiW9dqZsg2IMhXIcXSEA2JsZh4+O/hOGdWKaFs70lkONvPAY7wX31oxfCEXOwO6JJgnNZa19qzeOUhMmwcJIiga8SM9a/9YsX4Ms/fhqGqqOmRlnREirGyB/t2U7oPfok6Dr8WICMBHP7x4CiVJEpCUv+wx/K0VA/mcdiIJeUKZ7y+pqwostwKTKNdyhUXBm9TXpwl4aRT4dV712gsly/C+rScmb7oxZC65GATuNTyUI3gE4DWvQsdAXoomwtBtDRQp8Yx3noTSj2FgSgX977KhzWVrLmoWulI8FCR+wYGhraO2vWrGWXXXbZ41Mjmuk5K/3OTs96gne57rrr/q5cLv9vBHECdAR3/AnNQ48A+kAe6t1HQaVahZGxcVO21pLT1tC1rvu6qx7Q9LnPQhftAVUfeNMpjsYwmjawUtAokBf/IOvattCl0Z4C/DQBmmPpIyuq6DkuEk+33N/s3o4UEOu3lsbv7ZKRC+opnokLhLSAm2ihe2DVQ/G8/pawm8CBEyRhur5Egus9cnyIujNtMLR9I2x8/FfQpPnmGrdaUOjMwtf/9CJYedZxopkK/+EgvC9gvj/YOwnISYCOjTfg337+HHz5J09DfWxCKC0SwBUwiPeKYJ6HXhy0Mn+RHpMagj7ak6AipQ6g25itm4wIpB1lCm9s73d2vJsPkkDj0VVNvdmNep1GKdWEmebZbV52aVrsuT7Elh8SsJmcUMwlRYvqzKiT4uSxlOGOIRYCdKuXu8p2twBd6RQYDq3VWlAuIaBLlzsC+qx8G6zofRXmtZU1oLtgztdJSXGiKdnYmDAGh4aGds6aNeviZcuWPb8/eOVAXSPNjh6oe0/qutddd92ny+Xyv2AiHLV+Rfc7WjNkoQuCaG/XjQMI7HFTymih9+eg1r0IqrUq1EcJ0OVMdLS6+WCWUIMZGU+n+ehq2IMoeTNjGqUFJYlWA71qiUYChbsGiZjsrN7JZIsHGs54rXQOWfJvG5f8YCw9zZw55d/GAkoCdee+kqu9NGC3qdVi3k8vMdcxJwTI3CAzu7blVAzYg3xNpsWoD9CSLXVs7zoOGx67H4Z3bY3mSzRb8HtvPR5W/fF50JXrCLra8d4zWZ6WBswRuAcqI/C1nz0L3773RRgZmzCTr1S4Sr7ZFuS6eqD32FMgN3ehte98J6UKIGlfBrqMoux6kbTCq/QGL81PSiK5fBJ3skN/MThvVZI4/ggLGlNJbnmQdaiLyHrZyRcU79fRK7h30H2nFFbSCbzqXsSyZMFrt7vo0Ijudmr9iqCeEa52nhiH/9aArpoJ4TUR0KtVBPQRQI8XCuG+YjceqVkWAAAgAElEQVTMzmdgRc8rMCdT0Q3gye1OdOsCOsXQybs7PDy8va+v78Lly5evnRSZTPPBybs4zQsK3e7666//xPDw8HXYTGbu3LnC5Y6AjgCOgI4bQC0D3U5xCOiVcgme3NMO5Z5joV6vQ21kDJrCMsDWr7KWd4IPZvF0ixMgrwBduN1VZqUZ1CJ7vuva88goVRP3dh2H8rn5dkwO0A3eci3ZuZ7GIXvbbWHsB3QpZv3fGUxNAnUPuQWtXCWMvKDLJEO8T9XxlbPa2yDlh5QM4861QHpfXe+ZNijt3gYbHrtPCiH+02rBkXN74LvXLIPTjp0Xsc75oTMVN5d0lyxGEMz7y3X4zPcfgzsfWa/qypnKpa6BzUByhSIUF58G2VmHTVL6OHTtOZvzXXTZyc/hib1EWde76iSlUjOnBbEhOUFWdyL5x41NjaC99wPnaaJ5LsYRyJ3u6jgmMiLud1G2ZkJLGQJ0aizTIQHdnYdOneLw0uI/xdZobFXLLaiU6wITsIapr9gDc/JNWNn7ChQzNWXAmHGtlgdB06AczMLzr4aHhzf39vZesHLlyvWTJMppPTwNBU/rgkI3+/KXv/zhvXv33kiAjsNZsMkMCrI0gF6tlOG5PS3o714s6tKr9VFpmQuXuXK5q6YyIsMd3e8q6U3/LUAeN9sMa6GadAJ3/E0ATzE8+o44X3jVKb6nrVy5FftipRu8TgB1D0jaVrH/fLKIjN6hQFfLgSRA9wgMow04gkxZXlqviRGIsVI6xXla6ER77evYpUOYruWdJsbps9Zxv7c88zDs3fiyY53LFoR/vPxU+Mx7z9HOkdDAFbTO0wDr/mbmNPfEhL+dQzX43O1r4MePbvAkvslVIejnemdD73GnQkfvnMSlKjYSx/G/XYvQuhBNSOWkqDbG7E9asajuikDgI4jIZfgH7ITIx8n3N0ckJ2imynSnFxinQDMO5coQD1/YTkHlVmegrqPqVgwcLfMMaEB3LHTXOvcBOi6tMQFQqTShWq5Do4GhHIBZxV5YkB+HFT3roAtGIdMms9zF9jsZ7pRIjd8hoFMPk6GhIahUKi8vWLDgogsuuGBrImHO4AHJlDODi+O3vummm353x44d3+vq6srNmTNHWOg4qAUtdNSkyEInK502jUoPqtUKvLRnHHZ3LYGxiQmoVOu67avsEidL19ykODcxzrjcQ9PXJChTW1gB0vQfG9hCn0dfL98SDqw+MPQDKHeDRTOyOXdxsRDKjDf31bjpceWHY5Ix3eMkV0WKhuQnPIygVZUwNXoUA3Ow855SUb19kHuKpUOoG0lryT4y5HInx/5YvQLrHroHRiuYsMMer9WChXO74XvXLINTj5kbjJ1TJzj8PZ0/aYBcgHRbBp7fNABf+OHj8MAL2zX4CuGpKkGIwrrmLBBg3t5VVJMQ4rfb3QM7WGKfy/fBKF++66ciDs+JFmolbIXnHlE2UNeI0mFUyTTH+HTbeEp2lmodHF2n/TUBo+FP1+shQVN+b0k29Tl+RsCKtCJc7mihiy5xykJnZWuiW5zq5U7XFBY6elgnAMrlJtQqdRHGwuvM6uuBIztHYHnvK5BrjQtAl2LHWOnuZtHoVAR07DKKgF6tVh9bvHjx8je96U3908lnk73XVKl3svfZ5+Nvuumm39q5c+dPcrlcDwE6/kbLhCx0HkMnAUeAXqtW4ZW9I7Atv0SMVixXamzKmqpDFxY4m4fO3O4a2IXlLuPlJtvdADh3ufN4ObfgibRD7jT7ZfkBWB/jxLXJBedPjmNspXdeMWUo6Y0BpVmvH6RtRcIB4ThB4YAxrcgfYg+QbAq3b0SsJFB/2mQ5S1ixdYSse/1mMhkY3LEZNqz5FbT0DHN1VrMF77v4JPjCB94iLA0fraDgmSlXexpAR8t8854KfPLffgmPvbzL6jlPgly0dM1koGvuQug97hRo6yzI1xObbOblEGUky8FImoZ8efEe8LRvNxWxOBlAd3jDlY4Ob4aEp1mlc29Hi0yA5ejlE0DdWr0L2BE+5PXo5lYyvk4WvMpwVx3jTFMZ43LXZWsE6IKAlMtdKQuYB1cuNaBWRUCfgGwHAnovHJevwCXdr0JbqyHCspMBdAzPDg4OYpj27mOOOeZt55xzTn2fwewAXmAqlHsAlxO+9De+8Y0ztm3bdndHR8cctMzRQsdYOgI6Wei+pDgaUl+rVmDD3hpszi2BBrRDqVLRHeLcOnTLSifXuxVTV253Z/qaqUU3Vrl2u7N4OtdVk0Ddsjoc4PO2amVxbrtHuqUfM2xjos+9PkdU9Z1Yr4dpDUhZ8KY+TrDSPdf0CuQk97t3bZymQspAHElHHZY+6zxyhTQKRiYD2194Ana+/KzIvuU/hc4O+ObHL4aLTl8keprTD3e5i65aHR1aSE0XY6YBczxm7dZB+MKPnoD7n9vm1c1wN/AZug5bBD04ZCWHrWy9I9MUyAfzKJ1Hl4jtKmQWjcZqW5xOQj6WeJqRqOE7hrSJ4AEKcHxKnN95bh5F3pASBN2Ul/gn8Sw2uFRbZthxaCtTVj8LhfToLsQeNJRFJsbJFrAWoHfIGLqOo2MNuipb473c8UZYqVYqTUC9VodWowG5bDv0FXvhxK4hOL+wQWS98/wq1+XOeQwxBQ1FBPT+/n7Mdv/B1VdffXUmk8GI7EH7c8gA+m233XbCunXr7gGAowjQMds9l8tZgO663AnQ67UabN1bhlc7FkOzvVN0i8NZymYWuhmfajLclbXelNnsBujlv0VsXXKQtNZZQpxw20j0Y65F9bcmBzsr16YSDwBbMoB971jpRpg41/Bp/gzESQwaYz16jyQrXSwxohiohfvuzx/aAcGIhZx4fryQNLdyyD6WC6Jfxso5nRuRnICHQ1jWP3Y/lHZtk9m3rI/w65ccBt//q8tgdo8EuVDsfDr7tKcBcnzHaJlv3F2GT9zyK3h6w96YVq5t0HOEHH+a6cjZCSSuQpTk7lCbS1Bjag8kTcRC9CT3P1Ga85h6oj6QUgRbhxlA9RkEDG5t3Tt2LQnrCNxfywqKS1tak+kJQGuy3O+qTl1mrEsw18NZxDx0ORPdBXR0uVMiHL8eTkzFwSwj9boo/8znstDX2wOnF/bCOV2bRSJmGkCnwSzYba5WqwlAbzQaN73zne/8UMaefZ1ICtN9QEpqmu5lRe935513Lnz22WcR0E/igN7Z2akzEiVRmMYyeBUN6PU67OgvwSuZY6CR7VaA3rKsdF2+ptq78tI11+UembymrXXZWEbMQ1cxcwJ6JH6dAa9QVzKkT1q5WxNn5fJaUAZq0YAWe7F+hUACckiZsFvX2vF5W2v3mycxmft62VSGpCWDUX88QoXpRpZIj6dYdSG6XlDQ+QUnAXqEeTjSs+cJGZ1j9Rqs+zXGz4dtc0652//1D87VHQ8FlTi12tNtnacBdDnLvAb/dOujcM9Tm4OJelhn3LPwNVA46njItGejk1giyp0/7ODuc3RvJC+6oG5xnTpJ6d/MXZ+IxgEy47yVRnYmEqKHnVw+iaqrHNgjzxtcVgASPMQuPlLJbfJyjgwQzhZbNtFl6HN8CgPoKLttCz3bES1bQ91XnMOchRhDHx0FGB4ag9GRuhid2tWZg2JPN5zVvRPOzG9XJbam1avPQueDWTigN5vNz1x99dV/l2Y3Z/KYQwbQ77777r41a9bcNTExcTYfodrV1aUBHV8kH6FKgE6uk90Dw7C2eRQ0831iJvp4gxrD2DPRdU16k5LkEPhlEpwsXVMWuvqM4uYiu121fhUtYLWbXQZBBci7/dypkYzp0WjRgz1+IgbUA27wiBB2wVpTgA3i3iQ39WGclW5jrqMYeBHQxuFo3DokHGNIN427O6oJxLhIoyzqE8FaLePArnoRRBSlTAaqA3vglYd/AQ0M/jk/n33fm+FDy09Rs7/Nl+7wlekSHi4d8X/TmtBVunu4Dv9866Pw308gmPtXp/uyYytXnL5hl3YobFAni5fK3PAKY13dKfQeojqWvK5r2RI4ucqXgfQpikpurafarIT72AyWCpZdYNfYq16CW1seVQ1sHqXvJaCqBTE54soA9xANxCyGTu52stBFQpyy0LHuPKcayoi2r9QpjpWt4b7JWegjooqp1WxAd1ceij0FeEv3Vjilc5cMwrDMdlo7/SY6poZkNAsdLfRMJvMX73znO1el2sIZPGiKVDr9K96wYUP+tttu++Ho6OhyPkIVy9ioxMCXFEffYbbi3oEheHH8cGgW5sFwuQzjE9gORpau6RGqCrTtyWsK0HU83fybT1nTJWwE6spKF253Pf3JmcBmmwU2mJOGGwQfd/vsrk1CGJGk0lzogKxAGv1/5k4+K10dZwlDy93PruO5ppLU7JcPrH0kaawRGyT2FdSd8z2XC8VhuVALAoRE8ciscilQMzC4dQNsfPIh253eAujMtcM3P3YRXHbG0RFAp/uS4nqgOZH3Z/dZ6CJbXSS2AfSXRuCztz8OP1mzMdAyCFuxd0DvouOhcMRr9MS01M8wKUUtelVyvHvBXJFuOIQ/VVHp0HisNyhFXCGyDPMBKS8eqaBfhvZVhA5OoyJYj8Tq0jW22yvAcjRLCSD9gBLjWPw8BOjkduez0JnxL+TrSK0FpdIIjI0hoDeht9AFvd15uKh3MyzJ7k0N6O5glv7+/kY+n//Dq6666lupaXWGDpwqlU77clutVvsXvvCFf6/X6+92AR0Xg1Y4/vAYOgkbdJ3QTPTn63Oh2Xu4cLmPTeAIVYqdy9+i1Su1fbXAXbaGlVY6s9BVTboEc9U5jsXSqVOndMNL0c+tdGmAECfYDC2EixL+Fhha+OsAtK0eK+xIPoZAxjBefBlbyEq3+zmTsOf13XFeBhcmDZn5u8dZL8KmyaBCwQ9LBnSX0AngSR7SCrictv+Wz5shpKAv0TW99hnY/tJTJl1XkgfMK+bhB59eDqccM8fbTIYU1zQu8P3BqD7rnKwZsngGyiPwmdvWwH8+ukH3oXfvLcD86BMkmDtJgKnWSYA+RU+4rZwl2N4RPpriTSVjcUJO9agBd1H03Mil5QecPjlX+ehUKv5JUODVdpXbO/p8VosZ/FofojLbydggMOcxdJyD3mbH0DuwdI2VrOFyeVIcTlrDtq+l4bru4y4nreVgWXEjLOoYigV0Hs7iTWVwFnp/f/9oV1fX26+66qqfpNy8GTssaRdnbGG+G3/hC1/4Sq1W+wjv545/4w8HdIqjI5GShY7uE6wnfL7SCxN9R0OlIvu5a0DXwI7AjBa7bO+KvbPdNrD4GbnfefkaQrVQCpQLUbrgTbKcTJAjWGdd47SVHgV0/R6sAShMSMTEyTX4RMAtAKrqOMN7jiLAbssnxwVr3dXivTF5j+JhnlUpORG8TZEtH9EJ4kjcL6T0OrwyPD52ae0gNTHxCEsUIFueeRT24qhU/n2zBUuOnAU/+pvlcPjsgnfmOQH6dDBnKBNYv+YMwESjBdf/59Nw889f0N4GGi5Dx2nLHN3sUwFzCxhjMuFTvBTXUvdit6L1/W6xJwInfwCCZf7b84DOA4Qo3lVC6UoRq93RQew72lcXVrIrX9xqFBZnp7NxD+S5xg2OyZRkkMka9DYQMXSnDp3avnJAxxEI1WoTyqWa6OOO0rWvt1sMZlnRtx4WtJeDgM6fj/dxp7avg4ODlUKhsPyqq656IAV5zeghhxSgX3/99f80PDz899jPndq/4oAWJAo+cY27I/mAFuzn/mIpB/XiYqiPjEBNdYszTWVkVjuBtXTDq8Q5C9hb2lq3kuOUi93XChZ3mZLlxN+slWokhEgMwrvJqVhcJLYdYSZ3S5XGnuY455ioVayuLVICPPfxgHSE2blgZlq7xQURBcRG6XRu9+QOWkEriNYVMMpCrtuILqE+0CDPFm5nuLMX12jBuScvhH//5MXQk8fe7VH5MJ0WehKgTzSa8J37XoYbfoyDVmRFDym0emIczjJfpCxzMf50ij984xO803wL/XeT6q4GM89BFLISe+CQU9x5yU+XXAERWnPw2oyEHMj1WushWpWfBy+mTjPf6/g43xsfoKvLxgK6mMXRBm1oobd3iMYyolwtAOh4Lfqv0cCmMg2olGuiqQwWgWIN+tzOJvz2rFehN1OHjFIk3di5C+i8S5wazLK7r6/v0iuuuOLp5L2d2SMOKUD/yle+8sHdu3d/taenJ4NNZRYsWCD6ufMBLTzLnVzu1JMX27+uG2zBcPEEGBsfh0pNdYsTwK0S4NT0NJkYhxa+dLFrK531cpdgbqxyiqFzQBfA7ZS0aUBXEsMP6JID7O94H+XJJchFgTXeSpd3Dx8j5SknHwP2+lwtNXxkZh8fAVcF6mRVmN8+YRMg41TWUAwL0E0jMs7N9jdM7J7C8VgsR+35xNioSIirDQ3YFnqjCW875zXwtQ//VjipTFVyHGjRkQTm+Dy3P/iqiJtXRyZEeZrQO1XiKMIlJjYVj1oK3UedoGaZT3HV7N1FtZx45Y3vCd+pROHHDoha6olnxz+oUtD1QakvF3+gRfJaIQ2fEyDxqAYTo0kYK1360V2FQrAPsbvF9irDXdBNBtrVYBYD6G2QzZosdzEPnSfEUaY71qCLpjLjUK3WRA16exsCehGOzI/Ayr4NkINxb0KcXJvJc/F1iSuVSq8sXLjw4osuumjTFKl32k5LTUbTtqKYG910002/vWPHjtvz+bzV/hXLdzBOzge0cGFkusVVYOPAKOzuOVEAdKlSNclwauKaBnYdP3dq0RXA2+NUJeAL4HYy3y1AV0gurXPVz10BlwXcfFd07N0X5+Lc4Wylxdnyu6hrzAFk/U8bNG0WNd+1IoDpB2n5iB5SI6Hmu2+MMmCHEvSBUcrRIOAqHz4i860vjuqti3sPjFyRgdJotSJK1sZqlYjL/YPLT4Z/fs9ZXuucBNCBbvWaBOYI3k9v7IeP3/wAbO2v6u0lq5yUWKwzLx57MmQwm1387Ess2nnNFih6zOgEoRWy0d04sybfQAhmSrKRNB/JmalD5iY67hfdFislvmolF5zC2Yjzg79nD1FbgK6ex8/uRg7RnfE4LFWzAR3d7WidYxzdnrRmZbiz1yZr0MegXpeAnutog2JfEU7oKsElxU2QaTVTZbhTDTpVRg0MDGAt+iOnn3768tNOO21wSns9jScdUoD+3e9+98xXX331ro6Ojnlp2r+SawU3SZYgVGDHQAW2dZ0AjfZOGC5XpOucxc+FVS7chhg/5+536WaniWui/asaxEJWPCXAWeCu6of1PHTeMY4y34WG6Nl1BvaGUQPAqE/nYGz+Nta2A+IW1oUVBBMHZ4DuBV07mc7GanftPkEWp5jIG2oFwzo0gZRjrfWkc326gjyHCz/f3+6ZpFTVhgfglV//AtBSt35aLfi7d74B/mzlqcHpatOR4R4H6PgMA+VR+OtvPwz/88w26FACmUo1sU64PZOBwvyjoHfxabJpTATME9FmkmLQVSYnebqvUp0UME3noWsS/ezDM7n0mfpSNu16lUh32c61o6WiMWqXh48ErThyxHijzMvTVjozLkQ8XNBPm6AZMTq1vV38ZwE6K1sTSoC6htgirEEfkSVrI1i7pprKYH7Vmd174Nye7bqpjBFZUZ6n+LnuLqqayoyPj9/+7ne/+/czmczY5Klqes84pAD9jjvuOObFF1/8BQC8xtctDi1xJC5ftzgEdOz6s2dgGDbnFkOjsw9KpTKMNWTWuZmJTnF0PiMdM9wZoLuZ7uR6b0pGIOudatL1THSrfM1uMhONSStCEBRrXLyScQyYRMHNAWyGqMR04dp2rgxY0OlY2AzUbU42bnjnc75uQ+IhIczXESJR+blt5MeQc2r3e0TaOYDLHzEahaWzffqZFiZtbVDesxNeffQ+wFi6+7P6D8+B955/PIyjBun88CSiAyUqeBKjL/sZgfvLP30Ovn7X85ZCQ65L/L57zgKYdfwZ0Jbrcqq+97PIsSzdgCfI86JcrJaH2AmP3pWqD/U+W/l5+/psjmJAi0x1WcUPPqLgD+v+rZ7bB+HB2zq8RLztspgbsjOAzga2qOx2YaHjUBYxOlUBelbF0Kn1q6pBJ0DX/N/EGvQWDA/XYAy7yzSb0N3VCb09BTivdwec3rVbGGJcSfXRNbnbyQBEvNi7dy/eZvW73vWuTx4oftuf101FKvvzhvtyrTVr1vTdfffdPx4fH38rNpfBfu7Y/hWby1DvXUoYQqLgFjq65LEv78DgEGzMLITxwgIolyswOq5K13TsnCXGoRueW+kC1E08nbvdqZTN1KLL+Lp0r8sYjfxtrDrtdlcvxQvqJEDEwQRiDFC9FmsIELkmHT5G87j9h7eDnKy485CRx+UvGdA9dvJWuhYUESsmBTlPxVL3Xda6txGmISC35GgmA0M4lOXxB52Wri1hldz0kfNgxRuOCVroB9Ld7hN0/DN0tT/00i74xL89CAOVUV2iRjFmtLhyPbOgb+kZkO3u022Uou8lxV6lERYa0L1Za/IKHmvXD+j2DX3Jj9ry1DzriyZNColjnpLzaPLLMEdP4t16l2qfH7maD9CJty2xEl2HC+rSAFMu9wCgW33c2+y2r2L5OAe91oTycBXGx8bEB73dBegtdMKyWZthcc6UrPllkCITMRpbzkFHAxBL1hDQ8/n8x97+9rffkLwDM3/EJHZ+5hfbarWyq1at+m61Wn0Hr0UvFLC8R24E/rjd4hBMEdCxuQxOztk4MQdGeo/BkXiydE2NT5XZ7dhoRrrcdca7crWL5Dj8m5etKYucPqNSNZkYJ7vF4bVklziZ6U4yRn7PwdkHjPy9O655KwFFnesCbBBYHSD2Hedcy9a4zXNEG9PYwpW79Mjl7IrOkBKhj2PrM/Cpvo1KnDCxprbUnUtYiOxePsxGPuBA9+LeTS/D5mcescGmBdCdz8K3PnYBnHvS4TNSg+4DdHpajI/vLtXhU9/4NTzy8m6RBEeNZySutqCjMw9zTzgTcrMWCBcUkVDYY7E/RJDzlm23TSrBZW+v4xHj4M3+luDALj8VBTN2dYF3kyQmbGZK9/x6ol+0LNPPXlHQF+8iwqfkRpOuDNvtbqasodudW+iYTKld7uhux4Q4bPnqtH3FW2LJWqXSgHKpKmrQZclaD8zqaoe3zd4Ah3VUdckavYw4C53moJfLZaxBHysWi1dfeeWVP0r1Imf4oP3BTdP6CNdff/3nhoaG/opq0THTHcvYUJhQ6Rq5bMiSoe8Q0EvDQ7Cx3gXVvqVQr49AbWQEmtCmXe48KY7+Nhnu3O3uWupsAptywUsAN3XoNCNdx9MZoJPAi7PSKevdEj6agVxAZ9JFSVUNhHrXne13r6Uw31gq6grsfC2oXUUilCHvXNMQD1tL5Fr6JEtUySdkwtd6nJDUmwzJxxzr/cqkD7qynQMazmTete452PbCkzYitABm93TC96+5WM1A97vc+YCJ/c18ce52BPRb7nkRrv3hU+K9u7oR8t3sxadA4YjFOndLA3ok0ypu5ZPZI1LqVHp9CMwSLym5ig4z+2XvqVaDdY8BG+3tEjfi1MSbp9zGcPJc8h34WmIC9O4LsGSHR8l1+re7CrstaiYD6B1i/Kkem8oAHe8hdAelKzRwDnppHCrlKjQaE9AGLZHhviDfgN+ZswG6M6NKmTBvyQV0Hj8nQB8eHsbeJXvnzJmzbOXKlY+n3KQZPSyZDmZ0edGb33jjjX+2e/fuG7DlK9Wio7WOG4RWOG4MATrFTAjQsVFApVyCzSWAoVknwdj4hChdk+NTySpXfzdVdjt2jtPJcBLEpRveA+jWjHTVNc4L6FIsSOanYS7yWaOA7gCzGvhiAaFb98mljlFJlahzAZADKScH9bcHXG1mYCVcie50pRCI9fkA10eO4XXIx+Tfc3oJkHYqC12/NOOv5YIulmtIcOpN0IvSIhXHpr74FOxc95zdZKXVggWzC/DDT18Kiw8vepvK4MUOlMvdTYTjbV8RzDGb/U9u/CW8vG1IuUlVXFI9Ye+CRTB76etUf3Y7eTtYxRFh8f0kkvaLlW60EHdXLf2ELZme009mBlT1iNMpyVf7Hek+jJN+dSlO0Ozl41dD4/StsQkYr7NnFLKDAFk1lRGVEWShi4YylBQnAZ1c7jrDnQE6XnpiHBPiRqFWrYqcFPQcIaAf21WHK+Zsgo7WRKr4OfUsQUAnb26lUnll0aJFl1xwwQUbp7RV03xSih2d5hUl3O6WW265Ytu2bbd1dnbmCdAxno4gjhvBS9fIkrGa7VcqsGVwBPYWT4KJVhuUqzUB0KKnu5iYRgNZVB26AnCKkWtwJ0Bn7WCpaxwNaSGXPT6SW5suwFthtRQCfLRqCIwU6DM3vURpXljmAhz9OwrWXve31+J3wcm1zhSoR8A/HB+Xh7rP6QNndoxPuZiMhe4oN+kpO34/wtcxQs2y0AFgy3NrYM+GtREL/bjDi3DbNRfDkXO6dYMWS01hnbXSrz/9kSGXOwrJb/xiLXzuDmxVa//gU+Z7ijDvtWeJuLk76lXA2KQkTVgpSv8k6kgfsiYYqHZio3/h9Cm/VATkY+4jVzepl+J99IhPaEqXTDjJYmPnWMWTUUBnyrZFwEwJFNnqNCHT6RInXO5tsmyNZbjzKWt0z7ERgOHhOoxgyVqzAdn2dgHor+0ehkv6toqYuquscjp3h7LofKuBAQT2Xy5duvSKs88+uzRp2puBE6a0/TOwTn1LLF1bv379f7W3t8/HTHd0uWMJG9aiu4DONxHj62IcXrUKOwbKsL1wPLSyBT0X3fRx593ilJXOZqHr+LmTHKf7uyuAR17Wvd2pPp254C1AF/8w1rkQDKERSErWuZa8azXb8sIFdSYGBLNy0IwCv241xeNjTszduN5dhrf/rWvItTzzkGAg7u8bIsMFoyu7ySUfkIQpBWpKcIk8hv888WmrBZuefhgGtmK06ucAACAASURBVKyP1KC/9pg58L1PXgjzil3eGehUxXEgeDAuIa4yMg4f+uqv4OGXd0MWu3awHzxv3tLToPfI1yg6DqzOJ20mBXqJB1tNQpxFJr4y2jF750y7ZleN4ccrFtaH6EdNJB+famDfKe6pXe6SvLpvrXF9iobNWz6eNXKE2wRumxnB9qrlK65VTFnLyLGpvO1rtqNDzkJXFnpkyhotQWe4V2FsdEQAuhib2tsDb+7dDW/q2SWMKRfQ5TrkRQjQKQ+Lj02dmJj4j/e85z3vz2Qy0ZGIiRQ1/QcccoB+1113HfHEE0/c3Ww2T+aZ7rlcTiTFUekaJcbRphGgY6Z7/+AQbO04BiYK80SmOx/SYjrGMQtdWOmqt7tKjBMJdGyMqoyz22NVRRmEajSDW2v1dld7rWPsTBTw+J382AlAividu3VOFzkNmNYf3vKziCAPAqq5p1TMtV5uVmlJMkvqq384NoW8ED9Q/m09XjrQj1wqyQKalPudlsjadvJ1BqVuROQKL9LGJx6Aoe2bI4B+xtL58O8fuwCKhey0t32Ns84RyD/8tQegXJeluEKxEG7tFnTNmgeHnXI2tOc6g81wLNE2aWDfVzHlQq8JB3DPCV8jh9mwWHb4Icqp/lPVaX7cTf+sUzoy9UmOWqOS5uwpzw5tKwa0AZ3yPtm7SgR0jJ+3iy5xOsO9QybE4VV4DF1kuFcbUBquyKEszSb0dOehr5CHy2Zvg6X5oVhA59Y5hWYR0NVQFqTzz7373e/+6+mH5qndMfX2Tu3y+/+s559/vuenP/3pnSMjIxfSXHReusZr0akNLG/nh4COyQ5bm3NhpIiZ7jUYGR2TzWWsAS0OoIt2lqwNLOsYR81mbEA3YI5CQ5ezeax0+p5boNJK1xhoA57itUQr3QeuHrCOuN5jXeHyojag01IZObn3UV+5TSwIHGxK0Qf7XoACfJONa4nVJEXAJcmoFhAg2gCrcMmfipsywopY/9gvobR7ewTQzznpcPjmn58PXbn2yMxuDaQo2fbzT1J2++ofPwtf+unzwjpXOC7qNpDH5h//OigK61yOI079w3E21viexDW9N1c3Ipok5opR6Gw487GiXBMNW0pVw87Wplk7CO4+lSKqQKR617Rh1vOHWSt6TQe4tQCw/mARNN9IVbqqGcriWujtbTJ2Luego8tdWujY7hVd7z5Ax4S4SnlcGGaNiXHREa6v2ANzutrgyrmbYX67neEeonPCCGoTrgC91dnZ+dHf+73f+2qq93wQHLSvnDLtj9BqtdpWr159U7lc/kM+dQ2T5EjDwkW5zWWodE1O0BmGHSOdUJ51ogDzan1EWtIE6NQpjga16DnoCtApbs7K10xfd9NdroXfczB3E+Q4uNN3ygWuAV0DjhuFla9efsq1X76ldtc2vVlpQN2Xpe5TEFi2s7sWb4ycATut3xvLjyS7OaTqFcb8PXDSTAPGaVghzTHxnnxUQ5qNCXjlkXuh0r/HBvRGC84/fSF8409/Czra/ffyuQ73BxOGBB2+5pGxBnz05ofg3me3iwlYuDJhnUMLsoUeOOL0t4jfskzNNNuJW5cGTP6YyR71lGGSmDsTuDn0zQHcPdsPrX5XvK/OwdXL7Rh92BkVTbCTK0lJhSnIQjNjqmOt+3r+oUUVc2f72FTSsHwS4WpXTWXaGKBnRVMZ2cdd93AnC529A0qIwy6gzQmcJwAwG3u4d40JQM+L5m6yPE7c0bMgX4Y7DmUZHBysFQqF33nHO97x8xQv6KA4ZP/RxjQ+zle+8pVP7dmz518p0x3j6HyMKmW6k4UugEOVtWHDgHK5BLsrDRicdTKMNjJQqWJPd5Xl7jSYkUNaeMtXNQ+dW+gK4MlCpzI3aoVp+rubjHbdYMYd3EIaO7KtN8vGZulEQDeKsS0KHFCX/BUHmuw7xrnueZaFxjmcRBEDdEtFCQF0WIp4M+V51rvBhxRkLiR6mp7aXPS77yQZwnB96BpEQK8N9kcs9MvfeDR85U/OFZm6oZ8DkeUeB+ib91Th/TfcB1v2mp7tUptswewjj4P5J52pJln5lc40AGmUzbSChPYhxd56LxnTiCbFEvwKgPnU15TG9x4iOgx7HA3ojOUNpKfSftI/SYrwk51rwy/NviH+1s/xf9l7EzDLqupseN2qW7duVd0aunrupke66W6aSUDAiQQNswxhUEBAUFQcfpPH39/fxHzJF5OY3wwigwiIMYkmwYGAUQkOkXwa/Yj4C40gKM1Mz91V99ad5+9Ze++199r77HPOvVU9VTf1PNBV955hn332Xu8a38U8aewzYW2LZF4J6midCyNMWOYYP0eXu8pwVwxxZKHr6WgDIHMyMsRVSkVotZrQn8SEuGFYPzglXO5YwhYF5oQNPMMdvbjYajufz7+ETVnOOuusZzqYyIPikOnuhgM6+C9+8Yvnbtmy5d5UKjVAXdfQ/U5d19xMd3pppklLEXblirB7eAPUegdEYpyIhysLHa1q2TpVgTm30B23u12+pkrZBD+8YoqjZi0iMc4AOmW9y2Q43jNd4i5lvhtB54oQ8+o4iAoDxEpz0wjaAaBb6O/PQmeb0h6b5rEzruIAoKszOvIQKAWDmzPuvUOuH6gx5eVtYSs3bKyB48PfA+ksEuz8ppQA9FoVnnn4h1DOTTqA3oKLTlsFn333acoCDg52f1voqFg89MQ2+NAXfipYFS0xnkjAwg0nwejS1ZKuyzNXVFLlix5Z8WtXEnnDTWGqwXTEkZMLwUBzmlfzhkhMqpgsVKPbxD4ezYc6sAO8naHtzuVE9AyElYpy4il7OzmpcSqGTnkYAsgF5Sv+p8Ac3e4OoOMcCD0Xk9zUEMslpHzNQ60iE+IG0ykYyQzB60Z2wWnDu1RzQzXvIZOIeEEudzT4BKPoxAT+++P169e/dbZkuM9wCU9n2e+dc+65556jNm/e/INEIrGMON0R2Pv6+iJL1zALnkoSJrM52JFeBdX0PJEAIRLjRD26rA+3AN3KcreZ4gSgM3pYXxxdW+hK5ZbMcQbgSf4TPawX0H1vi8XEbFB3pWM8qGuLIlDT7nHbe0Bdx8Z9wOiLyTvX0KcJIIwavzMRHbjeO7bUO5OaIYvYGXOIqozzVK+UBKBX8rmAhX7F6WvgL68+2esaFE+uytb2zk6SV4mKnyOg3/m9p+Gv7nvcHIdLog2QTPXD0hPfCOmRccMKx1I/+Juy1qeCvth4O+lOvn8taJyhXTKj967mUL0QS0lRn3EVkCDdV4ce5d8IPKHnkeOT7Lqw6rVsUeew+2m1xDOGcFBXqg2JIqJ8BckQhy1TBagnMSFOksoQoIsMd075SnOtE+KmoKEpXwdgZLAfzh3HhLicxRAX525HYMeQLHG4t9vtu66++uobEwmRCjgrfma4Ew7MMz788MMjDz300Hfq9fobeaZ7f39/INOdON3JpUIUsLlsFrb3LIDy8ArxAnViHPVFV13XiEhGs8Wp7HbedU3Ez7UVT4QzhlhG08EyEMcVQlzv1HxFJNhQ+ZrPSu8Q1CU4aroJI1a8VqghetAC1i1ls+KN7s42f/PNHOt6DzyLUinCxmgd74KnXwHwXioqAuk/oYNF7pVs8jzHFMOnrJWL8MzDD0G1MBUA9GvfvBY+eeVJoffc34COa/Rj//gI3PfwCyJ+Tj+4n9Ijc2D5SadDb1+/lc3hc6rI9UABIvm7kZIxYoh/7cWkIGR28NLYIXSDkHIvr5coeAc+irD7szvpQ4x7PpDm6l2t1hSwufH3bJezbE/bNMQ+xaDdB3OUIQ727naywN7hcOcla1iCbLHEYQ90J8Mdh4FM34WpGuSn8jIhDhniREJcAi6Z9xLMT5a7AnQ0+GRINi843FOp1IevuuqqW7tbSwf26Gm82QM7YLE42+3ETTfddEc+n38vxs7nz58vGrUQpzu+GBR8bukatcVDLSw/lYMd9QHIj62DarUOxbJkjDPEMiEudx1PN0xxVsMWXZ/OstyppI2atCjQlnF0yfdOAk9a7gqQtcTjAseD6tLPLlxutioZVsrGQZkvAQbOcfF0fWjwfD0cK7HNA7qea5Ay4hWX1iXCFQvt5gys7g6Aw+shiFvzsYjDMpkSogf65od/CNViPuByv+4t6+CP3/aaSEDf2zH08Ph5ArLFKrzrcz+GTc9P6Li+WGMYP1+yAhYdc0q4N4EBiQ3eFBQybui4GdbI1pGROU2xRglzfO1zjO/g3t2aclEj9dVwh+kWWm8M7JEwn0HsjNsHMHQObismN5iaIuwAd5sq48C421X9ue6yloS+PlODLjLcGaBr26JNDHFlKLGEOCSUOWKgBpfMexnSPVg6Hp4Qx+vPERuIIQ4T4iYmJgpjY2MXXXLJJT/scqYO6OHTXPkHdMzi5rfccsuHJyYmbvYlxqEVjj9ukxYiDhAUsIU87CrKxLh6q8dKjKMEOckcx6hfWUxdJ8BRclzAQld16SqeTjXpdvmaadpiWqSyJi6cnjpSM2Zucdb8RUB8KDCrV29t1AhaWHF/uo+9Sy2yGGbNkz1Gp8pHiFcmbJngLFFP/N0cr+2DgHIT9Kp6lj5+5Mq/abtj/dfHuaoUpuCZh/8D6uVSwEL/4HlHw0cvOkbkb/h+eKLn3tqFYYCO8cpntuXhnbf+CHbmypZwxvU8f/VGmL/mGM+kmTfNHRThYBcnhhy3rw9Yw8zWribJKM7SmqTWiDNLoOtqCN6DzcLkyXZxs2Zdii7hVcTpyBiNJcxKl4JG+2AsFR//YHuIFPYAoCu6V2Gdi17oCeFyRzDvxZI1Jq7E5UQPdIyfF6FSKonKkf6+XhgdGYFjMlNwzvhWWYickF6lQF6NCn9Shjt168T4OTbwKhQKzy9cuPDM884779mZv7/9d4Wu1sT+G1b8nf7+7//+LS+++OL9/f39GYyfo4WO8XR8cdSkhZeu4eecArZUKsJukRi3HurJISgUitBotuwmLQqMDX+7ynYPsdJlEp2JqfN4ugRy1XtdJMcZOlh8WmOlG6udANTiwaapCYkzyy3JgblTQLRj5bTx7DfRSRkcY2DiyBwzbl6DT7AvjeWo8UcpCOY7prOwx+lw6e8NQGeKAj5PpZATLneMpVsKTqsNH3rr0fDRC4/10r6SYIqKecfvnOARUYQy//XUDrjxzp9CudawTsS9teSY18LokpWUwRl5a5+uFH5CzLvh4GSZrPwuHb5fzyAM5rFr8PuIrCz1nd2Nxb6ai48ReOnVJUNVJXMba687z8IVKKOqeItD1Drk6lfI2yE0tfkl5cEewBcfhQG6KlnDtUT87QjoVINOJWvE4U47WsxVC6BcbkIum5cMcc0mDA70i4S4N43tglNFQpyxzl1Q54QyPoa4arX6H6eccsrFGzduLExnTx2oc6a/6g/UiNV977vvviOfeOKJ7/f09KzCODpRwGJiHDVpcd3uPI4uNLFsFnb2r4Da4CLRSrVabxhOdxVLNyVorHyNN2jhlnmgaUs4cxy51nk3NhH3lv5M1jfdcLxbLysscWy6telsQ6rdqfQJd4nEJ8lxZcB2tRJ+dXBN9Z6DYMNU9YDC4Jad2VXBgdL6sHi614rpwN/qU2CcfRIL6OdHW+j7M4aOCXFf/+kL8If/9POg46KnF5a95o2QmSfbpO6dHxfWQsST7+PQ19OdiIs8OuCSVxY8xZjIotdg30HieQSGRilBZpx2PXywXM7cwLusvS+uA8UokGdDDjx7BrWY4scrlkFsyEI16Fiuhh7VvmSfAnRTf46ATnoEKectQShTA3SPN+pIKNOE0eEhGBlIwYXztsDqdF4YZ1x+0O8czPHxiWEU4+eIAxg/B4Bbr7nmmt+bTQlxpPDsnb24n6/y9NNPD99///3frNVqZ2C3NbTQkTEunU6LF4RWOrknMXsSW1ZyxjjspoOJcbthDAqja6BcqUC5UmUEM+hqp4YtiiyGla+hNd7gxDIYO2fgTpSvXjpYssiZla5FoqeMzbRb9ZBKRFjq+mireYt67WG7W2vZQfe7tph97k3aaQTEUmVnTTkcUelznXvGJA+LUgCc70Mt6mBDmdglS3Ktc0nowncgKw6FSnkqK7LcsXzN+mm14SMXHwMfPu9oby90sjL2poUedS2sD77tgafgs9950iqjw+lIpQfgiBPfBP0Z2YyFK3Gx8+ocEK4qdQDGlunpu3PgJYYOr4O7dftoSjf2xM60EqCTZmIZY6IAnnaBP2IuQV+eHywhE4OM1VeZCmFNlA/A/ceaenBFHYxyWZDKSGY4yRKHMXQEdulqpx7oOF14VboyRlWnsiUoFgrQbNYBeZiQUGbRQBMuX/AyDPfWbc+AkgsumHNMELlVsgd6a2Bg4ANXXHHFndN74QfurH22hvf1I2Fi3M0333xbNpv9wMjIiABzSozjjHG+OLpuYI/JD1VspXoMVJttKJZk5zWeGBew0DWJjAPojNtdN3AhNztvqwom+x3nyOJ3V7tRWO1q91Ic2msDaVnFX6P8nc7T78EH6hIh7FdlucdCXOw+FjmNq/J6/P+Gdp7dKxaoedZ7CKhbH6tre6/LRqQOMxnBHWwBV5J25YbnJ0uLoZSbgGf+9w9FZq4L6J+4/AR475lHCWXR97Mve6G798OR/497fgFf/l/P2kQ37Tb0Z0Zg9SlnQF96wJzGQCHKEz192RDyruwpjrh8OPp3sAoC143FwK4flK/h7k6OA3u6WpiLXirrcffku5rr2ezzwDVYD3Tam9SUBcvVdA26BHOifU2p+HkPxtAZkotLqPh5NpsX8fN2qwEpQSgzAhszeTh/3nYVP7cHQ2FXcQkqIW61RG8FSohDWvDJycmpOXPmXHjJJZf8r7gZOdi+j32FB9uA+XjuuOOOG7dt23b70NBQglqpIrjjD8XRXUAntztqY+heyeaLMDF6NFR6ZRy9iS+Yla6FutxFqZon050xyFFMXda1E3h7+qQztjgCY9diD2aws5lgO1ET0ug3a16x133tAqCzq3mpiW1ChIG9HUvTioVnPMbwJkEWXI7cnmhPw9MQAKlId2gH2yFe6jm3JFEr/8UknShA/8PLj4f3nrlO5HPwH5FEpDKB9/aeJGIN97qoVPzff/8zeOAXr+iSNaFstlswMDoXVp6MJWspHSKipSSjRgZi4jwKnQMjB2RLm5NDd1+f98K+NTa9Ge183NO7vklCVVZ82NpTIf2owIc7c/aIHKA26O8ZOJcnIQc67VZp2ORtE9Y277CmLHQJ5gjqPZBSFjqWq4mWqSQiVOfKUrEB2WwO6tWqIJQZGuiH0cwQnDG+E147MqkbsugRqhwq+puS4QJhWJkQ95uVK1ee9Za3vOXF6b65A3VeBxLsQA0t/r7/8i//8vrNmzd/u7e3dw61UsV/fb3ReexRM8aVSqJRS3ZwBRQGFovWqiKO7sbPNR2szHgnBjnecU0mzkmwFq1UHfc7gTplu7v90a1YurLcKW3UtdIDgkTH3tkGs95sUFO1JGAAbIOxaCEvfW5yLUjZPUKUCVvgRCgEYXXv6l620zBesbCAUSUMBmVjl1uha2BXMx4H6JchoActdLcEM353dH4EuR3dM0rVBnzo7ofhJ0/vdKho2zA8fwksOe406OlNWm1ezauXvwl3fMhczRwQI95Zh6/TVxrW+cx14Knu5mKdHutTSvlkTnNivbAeOo+uB83WqPgr10BO+1eQI8mWqYJMBjncifKVStbQ3U7lamyL43Cw/jw/JXtyNCl+PpKBOQNJuGTBVliWLlmA7sbOaV3yhiwYPydCmWazef9v/dZvXblq1apKp6/kYDmuw2V/sAzXHscDDzww/7HHHnug2WyeTAQzaKljK1Xqje4mxuEVqJUqxtGxHj2bGIXcyFpBLlPCRi2qOYumfkVmN5fTXYFuoD96oAubnRhHZDIUY+dALmvSSRAS9YZJiuMmiLtng6xbpNJ6tGgdJ2ebkMwro9KyyY4hfQmca99Tfh2skdc3cM8Pc+mrE8I9DRHP44QB6N5BV2MXW0LEQbvrPR1roV92PLznzLXQQA1RKVH7yjLnu8kFdXy0bLEO1932Y/jlS5M2Fa3gcF8BRxx3qo7I+nK7rM+mqQAFJY+x/OV+6AC9AsqtOcelX+pW0vmeu9trzPx4NQ8Ul+dsRjE6D81E8DmcE52pthQhR4F39XltXVs16JjXJOPnpsOajJ+LPuhooSOgU+ycLtoGEPHzXBGK+Tw0mw3oTbRhzhjWn9fh8kVbYagHk5vDGRB97nYilNmzZw96CT5xzTXXfGrm72X/X6EL6bX/Bxd3R+y89pnPfObOQqFwAxHMIMmMSzBDyXFEyEExE0qCyGEcfc5GqKhGLRJsVUKc8ztnjJMWuixHIwtdMsiRpW7XoktGOeVyt+LnEshlZza5xaTbUnouCfTlfARfmdmU7ncG1O1SNvc68bHycNe7upYrNBlIc83fbuPOlQ7P2NlHgdhfh0l1bmAwmAWsZtSVQnGLj38fUEjCTzYx9Ie8MfQ/QAv9d9bqGPq+tMzdUXJQx+ndmavAO27+ETy3I28BOrrc5y5fA0ccc3IgwV1PBSWAq5u47uA4N3zc9NswHiLGGAgwojq9jUzltHs390S1Gb37z0fiaqlKHaS6xz1tp99zZcfzTB2Ce+BuWlFwH4XBegD/uexhGfCKx70nIQFdlKuRhd4naV95hzVKhpPKrZSF1XILstkpWX/eakC6LwmjI8Nw/MgUnDtvp5CebnY7gbh4k6JsWP5HZGMiSVrGzwvj4+OXXHLJJd/vdNYPpuNmNaDjRN5+++3X79q16wsDAwO9bhydCGbIwiFAp6Q5KlPI5YuQHdsA5d5hwesu6tEFrztlt0uw1a525naXAE8Z7uZfQwfrWui0oFQDl5YikhELTdbKaxc7y3jnIkUAvpJoro3itdQ9YCUFL3/98TXmevv6ACwUYF2x6XfnB+LptEtImDj3JDeevZl8JXX2EiflgsSwBgZXIXE5W6N2LY2NrPUIqz0e0I+D9/zOWqEoEpjvT4FBgg4f6aXdRbjutv+CLROlAKnMvJXrYNH6Eyx3u35lTv20Xmt6bTPV1GO5R9ncHdjj8QDqLkEN1NxOdW3X8LdglJWolDPf+QdA/IZ4lVxVwJUrZvRm8uwtY/5yP6ftgbMjXrfKB0FQlw1ZKLsdAR1/lyVrnL9diCuUwYK/vS4qlGrVKkCrCZnBNIwMDcBZ83bBiSO5yPh5VP05EsoUi8Unly9fftZZZ521dX/uu711rwOwovbW0OV1vvzlLx//wgsvfK+3t3cBJ5ihzmv4ArmFzglmqFGLiKMPLIPiwBLJ616r2+VrAYvdQzDjdGETcXQWV3f7paMQ0BnueCwBuqpB16AtU450pyYtPBD8PYKJlAFrA9JuYNa93rBaoLKlEAyAqcvxYzTBqvnOBUWPIqFFedh3AWXBaPoMBnQ/5VhADyguzhmRruAutof3eYLwIwA9OyGIZXxZ7n9w2XHw3t85Ctoixmi40/furom+mixDa8Ovt07Bu2//CeyaqpgWlOrU+UduhHlHHt05oHtoYDnQcwtadyVzpr8zMNeLPfQh95r3X92Bex+iV4wLm1Eg3/nTzmht8Hi8M3X0LIGROBNISrJFAskGRSBOgC7ymSjDHcGcAB2t874eAeZ96G7H+nOmnuHvjQbGz8swlctBo1GHnnYLRgV/ew+8bdE2WJKuaFnpmxcX0Im/nerPm83mP19//fXvTCQSNpPSjCZ5/53chcTaf4Pq5k4PPfTQ2MMPP/zter3+Bt6oxY2jc9Y4vD7VqqOrBZMrsu0M5EfXQRmTIzCOrrLSqeua7YJ3AN0pWZP904OJcahdamBXiasmOQ4VAEUFyySEjrGLSWFxaMX/LveW2XLkqvd2LAuAZUiim3tcQAKGxNQ9x6lhWwqBFGtRlrpvWQatb3M7fnwY8U3QgpCzxmlzjfTgUdZAh5W4BSoG5hfIcYD+icuPh/efvV6UTh7IH4xdbnphAq7/3H/BRKEWWE6L1x0P81atFz5Q/qQ+cHPtXo4bgdht2Nyp8FPnsxJ+ZGAbhGGn+3nIcfoZAg/jIH7U4CO1gjBFoPPZ6GYtmfIul7uBtrGGcOey9p6m0Qn3t46Fy9JNBHTZMlX2Pxf/YkJcX4+Jn6uGLLxdaq3WBixXKxUKgu4VE+fGRkZgxWAV3rZ4Owz0NEPr7ziYc3c7hV53797dTqfTv3f11VfPqoYs/CXsmxXRzerZC8fedNNNf5vL5T7iNmoh0OaJcb44OrrZc+UG5OYcAxVIqvI1U5Im+qRb9ekK0HmfdOZ2t8vZVBxd90V32eOk6x0Fo5v5rj7Wzl/dtIXkhBACtFmktNGALr4KAzojUsXmtZyU3CJm5we0cnVeQDpGZZ27JoAzPloLHsXDKuFhWsJMQF0DunXfqDy3LraLdShTJqIsdAA476Rl8KajF4Vyue+F7dLRJRDQX9xVgH/+8XOA2e6u0Fi68SQYX77Ga6H7bsCtPWcV6MPF+1AHEvnc9GPt0e9Kf+tipTvQsIeJ0lzCZtiHy1z3C1MIIt9YmPI4Qwufb/0Q5TI6OVUOGi9D4TGB62SdoweqV1K+ilI1DegyIU6Xq5EOoQygUqkB2Ul0t1cEoA/0p2BkeAhOGc3CmfP2yHuGuGDC3O1o1GWzWfxvcu7cuRdceumlP+lokxyEB3UhoQ7C0ash3XXXXVds2bLlHwcHB/swjo40sAju+MPr0amVKr5w4u+lcoXcVB6mRtZCKTVXNGqp1dHtTrFz6rwm/zXZ72Rxy5I1yRSnFAFWo86T5ETdo6ql5Na66pxqgXoA0AnIaYMxK53gXFi+WjC4r9cPth1ljXsUBIO7zn188XQtxYMgbocOuEIRpQCQwAjhrY8LJTjLmSx1zmIa7prtctuwC4VZ6Pj50ECf6OWMdJgHww8uo0qtAYVyLcBch4COiXE8LEeITwAAIABJREFU2ciHV46uFJqTTvDjWvN6bUYw1XQOXUyxOpATHDVRYdoOjbfzh2VQ2OXDsvFFKVSh36n1S7NtXO6GIU6zeCoLXTLEmYQ4N36OCwfla4Hc7fWaIHQfyQzC6EAf/O6iHbB2yC5Xc5+a8kPwc6J7xbArhlkxu71cLv983bp1551++um7upyxg+bwg0NyzHA6/vVf/3XDk08++d2enp5lcfXoPDGOMhyR130ql4Viaj7khlcLCljpdg8BdFwQuge6dJVTUxbTSpWA3WS6Cze8SuyQ1rjdYhX3ql3GpjLdlQOXwEYa5hK4pQCUrzGBXNLqbw1MPje4Yz1KYHaA1jJh6LJKWWDfhYO6K5k4UAcVDS+oe5UA9aEzvuAz8GcKv3dQtqq5dJHIWqPT2DYk5DwWOoH56FC/cEMeTD+4jkrVegDUlx13KsxZulKQzJjKi2i04XNNM8gNXf7czhJla12CglnfsYyp3un09QYLGsg+kznKjI70m6tx8DnqAp19k8efLOrWgdvEr193X5CV7U5mnAdFWOS0/cTvkiCJQqDkcsceHEgoQwlxuv85JVhiuVqtDbnsFBQLeWg1m6JcDdnhlg3U4Yql22GoN9zdjuN2s9uJMZTi5+12+67rr7/+/YlEwmZ1Opg2ZMxY4t/sLHiYTZs2DX33u9/9RqVSOQd53bF0Dalg+/v7tSYWVo+uaWDzU1Bs9EBu/BgoNxKQLyANrEpWY8QyPJZuQN0uXZOkMqx0zS1j0+53CeBUmy5/lyBN4C4XonwJGvANirKyIZVhqw10Dr5BADV6AC894e53DoIcnMNj3w4U6nAAKRlM9whmIncYf4+6VlC58AA5SSqPFcxL2gIbI3SndLmFBPXrJGxWSXEHM5jT1veB+vITXgdji5cLQJcrz4Zm85l/foKKlKkqp9UW74FWHOXsXXYBkV5iOXnvAJwxKegiZ5hKwvdM1DH8acPWUjdP5RHYHS/R8HdlT5Y5zh/yMmPggI5EMvJvld0uytVkqZq0ziWgi/pzip8rwYdrsFJuwORkFqrlkuiulk71wejIEJw6loUz509K8dKhu52MOYyfY4OXPXv2NDOZzHuvvPLKv5sFkBc6xI5f9cH+kLfeeuuf79mz5xOZTEbzumOvdKo5x/Hzml5yu/MsR6R+LczZAPnkKBQLpvuaiKFrEFbWOFrv2v1OGe1kuaN1bpLi6Hc3053+xu1qMt5lTF2Ct9zIBtBlvboRDy5ZC4tBio0QbpnaMWm2DDS9ahige6x5tjg6d99zgacuEOlN8C3VsBCCTwHhz+i5t1IxDIioa5MsjZSpWkuI3yYM0FvNOgwNpOBgtMzdB3FBnQN6/EP759sF7qjr8LcvXgVpbybY3tkw+Fp1znBhdybCcYYQTBvCVwAY85whd3YnMPyVsHt7vB/6Or4mL8EZ03Fzip9ryldDKCMAHbus9SVMuRpLiMMBITtcIV+GqWwW6nUsV2vB8NAgjA6l4KKFu+Do4WKgXI1PlGudE7kYemcxfj41NbVj4cKF51500UWPdr2QDqITZrJmD6LHAPjSl7503ksvvfS1VCo1hOVrGEdHax0Bhtejk7tH4J0iFsA4unC7T+WgMrgYsoMroVSpCLc7Eb4I97uPZEa50E3sXMXTnfp0qkt3u6+1WLOWIB2sW5MuRQ4H9WDduSFKseLpUn113pkNiFJGRlvz+gKOi95Yx3FA7VcULJuo4xh8+HgtF6E3ns7hxH5mZn/I+bZEnMpfVwf5xWfEtlLNWZ797/+EdDIhwRwDhrPgB/cLJshhTH3pcadpC11PUshjm3dLB3CVlJRS+Rmv5O4E4K13o96zieuHZGmHgDp5xvhj+B6pW7Du9vjulgJXJn2eAD7nzt6LdYE4+8L600MqYz2oPNgP6DK7nRjijIWORDPKOudDbQNgdnsuNwXF/BQ0G8gOBzA2OgwLB1pw1RE7YLyvHlqu5ma3u+1SMX7ebDa///rXv/7S9evX57ub/4Pr6EMG0B988MHFjz766L83Go3jOQ0s9UdHS92tR5ean2y1Kmhg81NQbvdDbs7Ryu2umrVI7iGVDGcnxmkrXSXBmRi6ad5C7ncqW8O/vdzuukkLuvoZyYxKfjNuTWm1kwDierQWnmRgik1Lu6NzsHZBTV7COd8D/uYwdqzXDeYHdgGgYZ3h9BAckRtYxUaYBJ/ds+QjktBsMFLNJ9klgsI6ZkuJ9qmTsP2XD0MmJV2Ps+mHQH3O2hNgeOER0MYNwH+mLVHsFRfm2Dbvwx87t85TeSYiT9TD0MuHGgWFs+n9mLF2+SJiD/dxt7tcFFxEyDclXexSsbIasmhAl9a5oHzFzmqY4e5pxiLd7ZNQKZdE/DydSsLocAaOHy3AhYsmoEfnDwXfli+73YRaRbtUDM9+/Jprrvn07HzX037rB+/jYjvVz372s7dOTU19EDPcMYaOsfSBgQErjh5GA0usccVSGQrjR0O+Z1i43WuNhkqOC7rdyWqXgJ2Qme7eJi3GJU9Z7tz9LmLnVl06udYl8Athw0BdehmNu91npZN2THZPZOZ7CFAG4mM+UGd13DaTnKMAhIG6xnU7fCCgMwSovcqFVlqMlSdEilBs8LeoZjA+S99GKR+QGNevb1+ES8hWow71QpYlMdL5sVK16w1I47bHH4x509uiftlRxhsqlsnBUejpT9vuixn5rPlI1YKXNl4gou1OQhgwWypCQu4lNyTkO9f9bDpvRZDzOAs4gkBQP9K+teajZs75juvjlpfKrTV3Zsc5jwAdXyIyw2n5iyVrguaVAF3Wn4vYuQPo6G4vFqRrvF5Fr2lLMMNhRchbF+6BE0aLsvQ35CfO3Z7NZvPj4+MXvO1tb5t17VK7eKNdy44DfsKdd9558fbt2+/p7+/vD2unyglmZLZsWzdrwfIFYaUPLYXswHIolytQqlRl4ho1bEGrXtSkq5K1loypa1rYNuuTTjzvVlKc4XO3QF1czwC4BHJUIoxdLl3t5HZX5CwsC1TJP/YeHBDTUtoVUeFc7haoW6cREtvXkn/R9XyiMIxiNkx4y+ONoNMaQNBjQFqMngE1Gq6I+Nzvlu4RL77JLRxh2IfsBS7t4u8TvaE857uYOK0d6QKo3wch1mGYGW3rQv5RxCIXPV+0X5grKvw1xl7eaDA6Hi8Z8ki5M/elz/lIuDIngJqekg3b9hZwVJQHkeVobyuqXonoUtddP6AOVkHEwuHbzbuvrM1j7qVAWbLDKQtdZbejDNb15yIhrg/6kjJ+TmAu9paawIZyt+en0N1eF9b4nJER4W5/x7KdMJ7qzN2OXlrKqSIDbmJiQpSrLV++/Lzzzjtv1parucuvg5d+8B9y7733HvH0009/t91uH41ud4yjYxkbaoEYRye3O0+OCzAGTU1BCdDtvhHK9TYUijLbHdeWqB8H07SF90qnRi3UnIXY4qh5i2nkYjLi5b3puiqmT6VrrEc6aZ/GMpfAL4SCEiV2mZojBJWVSpZ+nIVrufDdeHZAcql1wY6zG7l4NnxYnD4AyBExfb2Co5UTLaq8z+GzLuKB1mTDk//DJNAFhLi1beKv3dEuE67kvS7VO7q1PGgGz8FxehqX8bGlKxXXOy5+i24cCK46EaWjWLtNvRp3Mm3QNuWoPkHsXs+ac6bga+VDbX6/V6uL16rfLVOHIgCdOcUCc2+sbHK3m3K1HtH/HK1z/LcPUqrDGmW38znBqshKpS7IZMqloiCT6VfNWE4YLcBFi9HdHv6MpDQRmPPs9nw+D7t370aF4q+vv/76j3U7Uwfj8dPYUgfjYyhwk93Xbi8UCu8bGRnRbvd0Oq1j5b7yNd6sBVnjiqWKcLsXekeQrB9qdXS7MyudkctwohkD2uR65xSwMdzujClOZ7zzunSJ3oGSNtv1zoWtARuR7K7c9Da+8Nfv7lzzne06jGKCs5eTFr7a7R0E/wBASCnlLLKQUjlLGrrgbD+buSx9HvMcXQGmFFo64boDzCPX9ox3kzZl9tVWZqZSp8pJ2Cm+h3WH7Vr9ERNkwD0I1VFD0EpecJWF0ti6gO5TDtzP3GXg+hq4F4F+d//V9zWaqa0N+B7Uu4ems9LMHnF3Nh9XcOURiMsZEOCO1jnWoKvuahLMyTqXDVmIHY70CgyLi97n+aJoxtKoobe0CSNDgzA80A8XLiZ3e/ja5+52zJdCQEfrnNjhsLvanDlzLr3iiiu+N50ZOtjO2VdS4IA955133nn51q1bvzw4OKjd7hhTJ9DGgYW53a1s96GlkBtcAeVqFUol6pEu26rqzmuam93mdtc90lW7VM7tHt2wRdG/KiY53Nz4H2W/i0llljsJCIJu8bX2BRrxYmcOs1ce2Pgc1OXv+uhpWOouWAdK2iItdXN360kCKzY4Zuu+5gGYY4LPAQN4L+CEiX+bTkWJrkBGvJ5Eaifq3XEz2IauQLc0ixlcd1o7mO7nojKHqQ60nU6A33NM53qEWdtheOiOmEYdBtq+J6Yh8hXkA3U+Iz5AD/vMN5NcSVDiwoQRqAzWaS8a/6oNF3vwWH8lgdjaKrmVk8kIdztxt4tkOAR1TA6VgO4+U73ahMlsTvQ+R+sc3e3joyOwaKAJVy3bBeMp7H0eXOduZjuFVhHUubu9VCo9ctxxx731DW94w874eTj4j9jfO36fz8h999238le/+tWD7XZ7HbrbFyxYINzu6GbHzMY4t7vMds9DtZ0UJDOlRo+ggiWQlpZ6MNNdJsMRLSyvSye3uvnMLl3jbHHsd2adE6scBZMJ6HkY03K9e94qB3W56WOAUO0sHS8WfzvEMwwsrRfrgr/6Un7MB8fH4HznXNsIqghrPTCe4PW1cLXGEpcwx0Wzfwm7UOaGHTorl94H2zEq0O9K/32+O30Q18VN+fT4EDfqUt49Ef1eA7qSUxUevJ3ZWRK4rZ2mP3HPcx/LHVWc5U93Cptd/Zot3VS6lMx3cWsvDLiD59GSE7FzlU/jssMZ6xyT4hIC0BOcTAZnrwVQKlUhK7Lby9BuSe720eEhOG3OFJy9EBNL/eP2NWKhiibWjAWz2//6ne985yHhbvcpeF3sroPz0Ha7nfzMZz7zhUKhcB263TtljePc7tLtXoLK+HrI9Y7rlqqUHIcd2KjszMftbpHKUEKcyoAX56nPZCKdjIdrkhnt2pfygLLfBYhrDZsy3922qm5zlijRwTZCJNCa4wKud72CfNIyCNzmNs7xrLzIjLhz176lJHiVDO46ZEqJT/EIzAWbw6jvPNtBDkX+3yuUQ2VonHAN2XsuAonbR1xrvwG6b2DdgLtnoFGX1NPj2sP2u8RL8MsELrlX5ydMPbBQtmuh6n3lWpUIFiFErqyItSKXvv9sV1G3AN1D9yoS4tAyp3K1JMbXHVU/AdBstGEqlwdsb92o1yDRbsHYSAZGB3rhsiW7YW1G0nPzYYk3rhOKDN0r525HzhHRMjubLcydO/fSyy+//JBwtx+SgI4Pdffdd1+zZcuWL6bTadGsBa10crsTyQwlxrnc7trtjotocD5MZNaIBhUI8NKypqQ443q3EuIESDs16NSVTWe7K0ucgTxv1CIBXoK1SJxTjG+yL7oklpHr1hDPcNCg7/25S1IZCVjLPve3Bxy9oO4Dds/1bDzsTAkwmGiXtfkzzV0lxV3iQSUh6DVQ53gVAw4I0YLYjzc2u5aOjsSK8WkCPL8uxdr5TX1ug65yB2IHfpAewFUtV2HzMAnR5qLX4PrXp/GUYeuDVqxLpRt3iyhCHj5s3+/WtUPWvbXanb3tnkJ7ytSgy4Q40S41iYQyMnaeEnSvsv7c18KgVpG156UiJsPVoS/ZI1qlHpmpwNuX7oaB3mBiKAd0ip9jcywsdUPZT824MLu9Uqk8smHDhvNnczMWd13sBUkRt9T2//ff/OY31zzxxBMPAsCRRDJDbveOs93zeai3EjA1vhEK7X4oFktQbzQNBSyVsRGAK5c7Zb4bK912tXOwl+xxpm0qd8ULIFe0rwTcEszlljdud8Ymp6fabl5h2UKKOtbsSQ6CYSBrPg91m/s0+MDGN9eRj+HQR9pps2rY6hz1TzBepoSzTxB5P+PPGHFuYCzO3HCJ3HVimn2tKCPa3j2uOJ6uCYmKDQX1XaUnJNg/24C+g6lhqzoopMLAm1+XOwD2AsjvXUnprDF1cddTFAkA4kvPdSIAXZ5CJDTUjEUBOpHJKEAX8fOkjJ/zS+I1sPqnWChBNjsJtWoV2s0GZAbTMDw0AG+Zn4U3zs3LcAE7UcpGFewQnk/zHycQQw/soZbdzmX83l1HB8HV2u1230033fTFfD5/DfVIR6KZqGx3zu2OMRasSS+VilAbOxImU4tETTp2YdPd0nyAruPoppe6L0EOgdsqZ3PaqdoWOrrdpZAl97tZtoxNjhHNiO+Jx93zpvl3QUvd3cRdWLX61CBoBgt1dcM4E88XY7UBXA6fKx2mVE8/mhcRIxQVnzeC1Iew7zzCLbDUOzmGPQ+fJRcnaBhBHLU0iRBzci9swtDb8HR+9gQqHDSTira9MGqnnC8yEzFkqJEQ5x8inyt+hPu5qyT4FkAY4kZED8Qto75XiytsmB6+N2fbKcXXfTY1g1xvpi0gY+cJkdmOGe5knSd7FZmMAHP8XbnbnWlv1FuQy+ZA1J4369AD6G4fgXkDIGrPF/ZjMlyQKEiCuJwQY6G3RJUTeV/J3X4oZbcf0oCOD/eFL3zh7Vu3bv2HdDrdj9zu6HbHxi34Qz3SKdudu905aX+hkIdm3zBMjm6AUqMtrHQO0FZNuichjmLkbrIcWuWURGeY4wwdLI5RWO5qnwqSGQfQaQ9LAhr5I/81LCwBUCds1HLOA7ziGFeohRHF8OxXF4ida/hc8FwSuKIyAnTlIwYFr7cxjLXS/c8lBZ0SWqGg7CbjOYqGu6M696ezOK49vjBQjzY+pwFIM0HSAGjRB/zfmdwg5FwWJ/Ue4QVTMzfdzZKLxIHFau3AYP1DAAkNYLoAPp2p8ilffMgdPqzrL9NDYfs0uGVtTncN6CohLtFD7nbibped1WQzFuNu548gas/LMhmuLDqrydrzkeEMnDBWhIuWTAoud9fDR+52bplTdjtvwkW9z4899thZ3fvct1Q6fNXTWWUH9hzkdv/FL37xnWaz+RpyuyOw82z3uJaqWINeqdagNHcjTPUMQ6lYghoS1FAcndjiVD90Th4jS9VMLJ0IZKR1HmytGmSNCyGaYTkfLpjLBW2Ah9zzhPP6jbA+6jZusuUQE1NX8Od45Dio+wHdbFwOoGHgGOy/zoWMVmDUhzQmb2/1UOUhmDXvDUfwGwd2Tcw2ivGp2/LYsAFaAlbdguNY+GX387b2gSdpHdpyVAdZf4fJCKalhl17huIlro/3DC/fwen8Hfn89T6Tm09qDGLHLQFHK7QPd/cubXMuH1jmnfKh8Tml+Dm2TEUiGexZoFulqnI1bJcqas95OwNRe96GQr4gas9lZ7UmjGSw9jwFlyzZA8eMlEU4kgO6acij8o8EGRhWGLUE9zuGWqmCCd3t/f39f/Kud73rkx28qFl1SNxrn1UP4w72s5/97F9ks9k/5Nzu5HZHSxx/3OQ4nu2O2ZCFfB4aw4thYmg1VCo1QK53cn2beDllqUsQNxa5iZHLY6WrXTdrcTLe7Ri6dLWTdU7gLVjjeGMWq0mLibELK1bLCWcjsmsQ8YOZuzBQ93M4B91eHNQ9QG2hkNuxiZfF0Yjc67Fr6t7vwfvYoQT3+d1lH3w2G3c8x3t1kJDtZMnebrecaYoRDeYRypSYSoeq9WDc2S5478Mxitny3a/zhIZ9OLpuL93FmrK1R0vXt1UIB+KtP/2Ar6dOWeei/zm523t7lYudrHPlblcUsfTEuMZr1boA82JR1p6LzmojI7B8qA5XLZ+ATFLKbi67fHXnbu05ynNMssvlcjsXL1781ksvvfSRbmf6YD++i5VwsD9KcHxf+cpX3vDcc8/d39fXN4/c7gju1FIVXzgHdOJ2J3pA1OgwgaLW6oH83GOg2EqJmvRGo2koYHX7VJtchrPGmSz4YC06WfFur3TcXDLDXSoL+OO2VxVi2gvo8njbLe0BRmap22HqCFC3gMwcF17SFgfqMoLHdY+g6y/C3R0C6lJgxwEx/z5Y2sZXlN+i843Li/TBxTkt4OAlOmrsgj64AS3kWGjif01Z3kjoT/zZvUnowf+SSdH1yqK2s/jRZt8+lzOukqEYx0KUNztU8Gmkn53zED9qrl0aUPQVPBBoEuo7EK9vRUtZK9GiEQslxEnrXHK3SyIZWYOeBGw06Naet9A6LyAz3CTUalWsXYPBAZkMd/q8KXjLApkM5+5NX905d7djXhQlwwHAN84999xrly1bVo6fr9l1xCEN6Js2bRr63ve+99VyuXw+9kbHmnQsY3NbqnJudwGcrZaIs1NyHLreq3PWwFQ/Jcdh/aNkjUNdUWarg/27zno3sXHhalfNXUwtugFtYaGzxi8E6BLcDWtcmIUujpNI7gF0/8I0oG8DmrNj2J9+YpfQ+LVeYa5WHwK2GoejrWgzIK4MBJdzdJmdC75+LwQJtHAO82kAe5TFox7ONqbkPYSQqlWhVi5ApTAF1cKU+LdeKUOzXhXNK9oI6kRqghZSbxJ6+1KQTKUhNZSBdGYU0pkR6B8agWR/WgD9wf3DbUcKtLjv2vbx+8HcgFlovNg3EWFr2HdsdILDQTjNHODD+8cH+zPQ3jFNZAywE5jL7mqi7zla6KIJSxKSfX1A7na8O88VqdcakMtlhWcUS9V62m0YGxmGuQMAVy7fA0vS2IglRJYprQTlN/XoQOOrXpdUr5gMNzExUR8eHn7vtdde+/cH4cuY8ZAOaUDH2fn85z//np07d94+ODiYRDBHUB8cHNSgjYtJxnh6ZVcghYeUFSniLphpmRqG3NgGKDUTQoNsNlsijmO53RkY877oPCmOstulZS7d8IacRgI6LliXaIY0aFOfLvI4lSeVt1I1oO7GmP2rhdd3y+UQLE1zrd1w0peO69TNjTRealEdKUDDmeLE+Uo6cDCMDit4QN39yEqYC3zJdAs35k9fdbDNPJahehtiRSKPdSk3Afnd26E0uQuqpYLkthYLhok4n4XpSEDBq41WUnoQBkbmwPC8RTA0Ph/6B4chgWaT1gp94/bFe2csh9QFOBr6xTY/gt6xa3O6o+FQb56oK0i3L2kvLvmdLl10WIQsrYyNWJQvqLUUVxLoms9xx3f9OhzVMXS5BgGf55v4AJ3AXGS3C5pXCeq9vTK7ne8mTATG6iJMhqtVK8LjNNDfB8OZIThprAQXLMl5+577ytVk6BT/M4YZJsNVKpUnjzzyyHPPPvvsl7uepllwQgeSZhY8RcQQ77333tVPP/001qSvxVp0BHRMkkPNERMlUJNzs93xctxKR1dNtVqD2rz1MNEzju32oIK1kWSlo9Wkf2fxdJb8ZgE567Im4uoOuFPZGrnYudtd1qTLOnNRzqZK1MjhKKuH5PdGkMW9ZhvUDSaw8wJA4Qf1eNe0Oxa/Oz06Mc3vTpeAHgWiHpe1PjxqXAZaxXyzW/hhIcxij1AGnHEIEdtuC+DO79oGue0vC0Bv1muqNKuDa+l94UIf4acElURPL/QPZmBkwRIYXXQEDI7NhZ7ePgayncoAmdDHQVPXBWtXeLgjvCvjVnGKaF2GvT4X79y/o3dD3F7pdC46PM7GUrVp2YdB5wRDQWesXU1g+PjCEgb1LuBiwfpd/kGlatw651SvSCaDgO5GnRr1BkzlVKlaQzLDjQ5nYDTdC29bNglrhqs6/Eij94E5WedUsUTJcAjoyWTy1htuuOH3EgkkYjj0fvbz6t3/E9hut3tuuummz+Xz+RupAxvWpKdSKVGbiP9R8wCy0iVIyj7p6HYXyXGFPLSHFsAeZI6rt1QJW8vqgy7L1FQDF0XraiXIsSQ47nI3bViJQc5kuFPnNU0Bq9jhhHudl6wpwhhZf2lA3QBQ1Ku2Wdh0TqsqDzMYGQfG6vswwhiNQZ7rOPjEXXxGTnmewUmys3ZpiBJiA06UEuBPlrN1hrB5dZUhd+37noXyCdpQLeQhu+0lyG59UbjU261mNI1r5NYKAXTPOeiCR4t9fNlqyIwvYO54xvvN9AHx2jiYBqhI/AMLGJmdGv6errEWqDug5ksk1MMNBcBZIhb5MEmb1TjlftnZM4Xtdets9sL5uycPp/iXudqp97mwzvv6RExdU73ShVttwfWRnZyASrkk8kL6k70wMjwMG0YqcPmyLPT1mEWinUiMSIbkNrVKJS+rsPqzWXS55+bOnXvxlVde+Z/7H4n2zx07e8v7Zyz77C533333OVu3bv1GKpUa4slxCNpEBeuz0jH+0mhguUMVisUCNJotKM/bCJPtjHANVWto4UvCFw3cKkmOwJ2sb5nZjk1d3Ex30xPdZYoT/dedGnTpcpeKvA3oEhFFsQYBukFzU6MeOssealULz0LU8hBGNdzowRahEfzsLjJ0VGfus9SdZEAH1IOUsc4WiE2kM0l89qV9W4kBaeBrv3KC8XG0xne98Buo5LPQxoU0413KAT0ExZxDENjHFi+HeSvXQjozZsU5A3oSt+WVzA3L+fNaz+p8sWYIsJ3KNYqF6dE7fcdp+LTk9RjVeOg8G5icaEVkm3n3JbjzuJfM430mBR3FVbvx6Yby+fzL1PmOLQDtZlf715SrSTIZYZkLAhnpbke3ey9mv3NqCzR0Gg3RFAuz25uNmihVG84Mwkg6BRcvnYRjxyoB7gmyziW4B4lkKA8Kc6CwVK1er//HUUcddemZZ56Z25fTfCCvPWNRcSAH3+m9H3zwwfFHH330/kaj8SZKjkNgx0WGL52sdLTQyUrnbhtiGCoWCpAYXQI706ugUquLEja0tHFBxZewqYQ3ZcXr0jVPTToBOQG8BGnZ4Y1VHuwLAAAgAElEQVQAmwM6aavCFU+Arnan5n3XkxX+yqXsM5tXALI6XIor9Uck6PHzXSYnrhTYgsS8y5DENFcSWy/fH1cno4WLKRqd0nkISuS/+h7uHNFz85uaY2LDA+7ce6VmG4qTu2Hnc08LFztmrds+yRgPIX3tCmr7QU3c1rd5PEiNCXQI6uNLV4rEOi8OEJZx8FQIKwgLCeTde9K0OqDL9FBd7ExTRo/pW8V6CvRbDYJsYBmxe+sVSWve4w3gCoO5uqMNdbDXwmXXAVAMnP1sbwO2zp3lL5cLA3vKbFd9z5OY3U5gjhnuqT6RHBdok4qhpUoFJrNZKBcLInbe15uA0ZFhWJWpwZXLszDY27L2Q5ir3ZXb6G6fmppCQG9nMpnfu/7662/tFDdm43GHBaDji7n11ls/unv37r/KZDIJnhxHHL94TGjDlnpdLDiMpbcSvZAfPwamWmlJDVtvsKQ2ap8qNX9DLuPUnvP6c8UaxzuvUSkbbm2KnxtLXdWmuyVrDmOctNJt7ncLNENWazRXugvIfPlw0LOXlTcDPgqgwxQGyyB3lq7nHA2BHqAKz9rtzgXvTqPEz6ht5SoHCSHAJre8ADuffQqqxXyIa90BdKXFYa3vQKoXkj0JSPf1wIKRFCwbT8OC4RSU6014cU8FtudqkC1h6+A2lOstqDcchNV45Bl3G6An2Qtji1fAwjVHi+x4X0m7nmLfMMUkWSqhxVVKVDq+fISwJiVMT7BeQZjaQ09m7qHrANjoGINqCKhHKRSdA0CUOhJ1lX0ortkL9OaF8DBaYKvLM7h13qNK1aR1rvqep/qE1a6tc/WoWGqJWe2Y3V4XiZ7I2z4AwwP9cO7iKThlbkn3sDCzY940p3h1meHQk6qY4V5Yvnz5Wy+88MInO39Ps+/IfbhCDq7JwOS4X//6199ptVrrw5LjsD5Xxndw0cmpoeQ46tJTLpWgPWcF7EodAWVkkUOiGVUrHmal24lvDoOc5nU3rVSJhEYmx1H9uWriQm54x+0u6zB50xbllnesBbMNuM1jLwNy2RuLxQPcrjnj/ZuLT7nhbatGm1L+yKsHpPWotVDxLWHbtW8sdWFSODOiysEs30TUuFxANtfUV7aS3cO2mLxvo1qFnc89BXte2izcjpE/SqvDNTo2lIRTV4/B+sWDsGSsH4b6eyHV2wOjg0lI9/VCjxpDHet6Kw0oVpvQaLUFuG+drMKPn5mEl/ZUoFITVEVyWmIUkaHxebBk3fGQGZ+vTgjCrb2qJOxykA15WwEq8ihgdr/jIBsP6CypUb9mM06uKBiPFC8FdZwcTHGOnD6bWC32Ncddy1bO3RnmVr6rgoR4AJwXEwB1sVzN2rckglIGZOw8IUC7B8vUqFRNudrRWpf16WwXttui+QrGuC0imeEMLBlswjtW5mCsT/K2m4XKwBw/FEnGmM/UhpbKbMdQKuY/oXWOgJ5KpW654YYbPpJIJIiV5uACqL00msMG0DE57uabb74pl8t9GDndMTGOGraQ2x3nlNekE9EMfo//SaKZPLR605CdsxFKrT7A+Axa6ZrXnVqlKus6yONO7nnic+d16IZNTibDse80axy2bQ2z0lUGvFjkRnDh8pdbwH3drp0jvw871hYy7FpOYpp9G/s4r8DUQ/Msx1hrPf4cy+ughI+9f6SQ6UrZCOQO2AQ5oXPFFJ9aqQjbfr0JsttfkeVnYT8qjD6WScK6RUNw2pFjsGFJRgA5uiapG58t5J2/lBCV85+AiWIdXthdhv9+LgebXpqCLZNVqONi9SKJeWv9Q8OwZP0JIhveXT3u8H3f02cRak6QOMSpBOP3CQNwfoxv1dP3ccoAgZjcWWZ/hI2f1pAFsSH9bBQWWTvTgt+IydJrNQSf4/HBt2/4mvGDt6iKsMDVlLkKZjhlFKEcRetcJsLJGLqQrQrNxTXQWGk2oFBUNK+1iuBQGBroFxb6by0owJsXFnWzFd8zWR3VFM0r8bajdY7McPl8fvfChQsvfvvb3/6T+HmZ3UccNoCOr+krX/nKa1944YVv9vT0LMYYOpawYeY7/vCGLWihk5VuCAoaoluP4HevVKA+50iYSC0SCXOYnWnRuTqZ7pL73Y6hS/Y4xeuu2eYckhndhc1Y5y5bnABrYosjK12zxxmrPRyofWK4E1DnQM2VBSMIfAAjktJ8yXb6ch7x63xkWU4KoAILOSz7PeQ+3Td2Uc8cvLEj7tSfdjowIJhveepRyO3YYqaJp2RrxGnD8EAfnHXMPPidjfNg6Zx+4VqX3ptO4MwfAsDhoHDF9TRZrMOjL03Bv/58B2zeoQSob54EwLQhNTAESzacAGOLlkcm7IUBfpTQiVMSugVzvjI7EdV8bO7sumNzrVgD5q5VLO+s8ZldyLY1WSmX+sJVDPQ+Zl94dbCw7rjWJNDTOlqB3p9sPL5tzfgZrGQ4wQqHZDJJSKVUZjsCOno+aTsobaZaqyia1wK0GnVB84qlavMG2nD1qilYlMbeGUSNYL8Rzg5HlN2yVA1rz2WIFJPhenp6vnr22Wdft2rVqkona2A2H3NYAXq73U5+5jOf+UKhULgOk+PQQifmODc5jgCdW+lE8I/xnnZqCLJjR0Ox2StAnnqlmxI0E0835WzqM0UoY2fAqzi76toW6I2uXe+m8xpZ4YZsxggSCfImI1644/W+jXvtxhLxW/UhrU87tdS9cWYuMeJB3RoXdwe6Asu6lE0x69oaPAnQp4xoIpDAjg9niuMgIKcnAbUygvljNpgzABe/tgGSvQk4cdUoXH7KEjj2iGFhjaMSOJMfX3yf3KA7pmrw75t2wrce2wGThZrk5aQfC+kI1F8DY4uXTWs4eLluwDsI5I5bWS99NVCl7FjPqzcAS6WfQQmBb/watNWAg0qBOYIHI/h5vnPkZ7b9rys2dGDDEGOppcaSApwBeUWA6RugX7u+kFFKXA+cMLoxEU4ZQto6RwsdE+HQ5U7WuQZ0dI83BegizSvFzofSadH3/A3zS3DW4qLlmzEArtWaQItUss6x1Bjd+Nlstjh37twrrr766m9Pa6HOspPiJPsse5z44d51111v3bZt2z/39/cPI5gjqKMLHheLsdIl/7Cx0jGWLjv2cCu9OXcN7ElKK72E1JsajGUpm46tkxveirVTT3QD5NzKt7qvKWuMatJxW/Pfg1Y6We2mc5dwO5Om21GALgzUWbMQnvkusMoDxBLD9Da2D+vseAMqIcfrW5sxm1sGz9EC0xFWcmy+LcGUDSFTPcfYPnu2EOWx8lYJwe629enHYGLLiyGLVS6S0cE+uPzUpXDBiQthdKBPVlN0aJGH7QK3G5Z7HLpMMXHu8ZfzcPd/vghPvjwFbTeDiU5qtwUZzbJjT4HheQtD6DgVAHncwnx1WcoZr1vzPIh4d9wAtjHOoI46Rr8qy9QlbIysU4sXJtM4ohMlxj3GUgpDFAV3KIFQgatphI5drVdeVmZWsO1loF0t+p6jvEyI2Dla59geVbRJFTSvyjrnL0PFzhHMsSQYqzpkE5YMzB9owTtWTcHCtEw4NktOqTVqH3B3O+U6mdBoQcTOW63WD0499dTLTj755EO2VI2/ysMO0B966KHMI4888pVKpXIRMsYhoFMJG7pqELhR8MlYOv4npyjQhQ1L2PozMDl2NJSavaJpS73etIGcJbVpK531TddJdLp0rQ3YCzhANMNc7wTeAvCVu13IOHTps7/lZ5QkJ6Ue7Q1DxBH1+s13bpJcrHXsAp5ruTNB4MpnLZEdJcAs2nDqV3ObOEWB1ap7QF3KLwbETKAxdPaIRHZfV4kRa6gJO557WpSmhcbM2wAbjxiGd75pObx29Zhyi0u+7DhAx++jM+yDCovveKwT3p6rwj0Pb4EHHtsOpSqS2vjQtQ2Dc+bB8mNPgYHhUc0fL470KR98elyA5QshiE6hl4zC1NDVzcHNsuy5pqBhhLG3+e/WCUhPA/u9p/juRc8Z5rsx8+CgesgEUQVImN6vd4byjAmdj3VVo9pzET9PYew8KY0j+RZlzXjLsc5F7Fxa529aUITfWYTWuf3jNmARslDxtlO1EhpdGDsn3vaxsbH3XXfddV/aW/N/sF/nsAN0fCF33HHH1du3b//i4OBgiqx05HfnRDMG0GWZhdu5RzRsqVahMXctTCQXCipY0VpVW9OG593NgqcSNW7Rmx7pJo4u7qloYUVvX3K7s0YthgpWudct9ji5/MTCVyuRaGP1wnR3rWNNUR27H8iMNi/vw9uhekA1BqRtwRNVPhbuDQgH9eA5OlmOjYuPIWiMO88Uowy4mz+79SV45anHJH2r76cNcNracfjIeWth6Zy0170eB+qRAEdKSoSHhgAe3fCYFX/vI1vh7oeeg2LFBXUzF3MWL4MjNp4Evan+IJCHoF2ngmcmAYZO7xE6Z3zs7rsmV4G1pj2uiLAXPQNX/3RAxX0NlrrqW9bEQeGZRPPIsgmLZtoURDJoocsWqcLdrpPhSAhJQBeZ7blJKFnW+TAsGGjCVSunYEEaGwzFADplt2MuUlMmLlNXNbTO6/X6z9euXXvhOeecs206czYbz5nxmp+ND/3ggw8ufuyxx+6r1+unYgkbWulorSOIUyxdNmyRbnf8z0s0UywC9GcgO7oBSq0kFIolkZCBrnMEQgHGjuudwFyAM3VoYz3SxbnaSrcz4HnWOyXCCT53VsoWtNL92e7GSsc3qJYB/1B/5O72IFCHZnT7XPARoB7EmQhmuQjXuBBevri6B4B9GfC2HPdzzRuFiM2fuxm0lZ+Acj4LL276GVTyOVb3ZEQWMnaec8IiuPHMI2HhSFokvHHwJuvbB+g8fumzuLlrkn4Xo/bMIX0mBTVAo9mG7/9yB9zy4DMwUagqz4W9BpALfvFRx8CCVUf5yw89QqITwTMTMKdbdnKfrmQYXdDn9ift2T3GXSJe9z8bhfW9+wSdKg3+pwqdj4BHiq0PL+BLBVmsPRU/JzCnZDjZVQ29nMo6V/JFZLaL2HlWNRhqQmawX1jov7WgCGcsKgXUHc0KxxjhSCa73lNVqtYeGhr6gxtuuOHTXb3fWX7wXl/vs2U+Pve5z31g9+7dtwwODvZyK124burI0uUnmiHXDrVWRU0zMXc1bE8u1nXp1CZVWtQyk5gnxhked1bC5kmGk3FTdYzyYmr2OFafTqQzOPcC0C1XvHwjtpUuJYzlFZVuCPb6DJDJj9lSCQCj22iBHxtUAOxLye+lNexbjuozDxiLE8Pi9upJKBHNPFgQoANkOhFAZ8SpT8r5zBkkjmmKJLiJV55n88iDgwCvO2oefOJ3j4aFo/06bshdjHxfEbgTXTGVWoaBtC8bmFpMuudwQOf3/NrDL8Ht390s6tkDZYmY+T44BCtPeB0MzZkbGxqYnoxwgcx1j4e4y338AtMbwIE7izRM/q8eDV9z0WAfKey9gM7Fgbk5XcfObFescE7teS+GLcW1lQTSdefKOm9i7DwhYueLBlui7ny8H61zxmFB3hAVWuREMgLMsd21qjsnIplKpbJ51apV511wwQXPHLgXt//vfNgC+j333HPks88+++/tdlt0YUMrHTPfUThiHAYXClnnmOiBi5JiNmjFU8Y7ut57U2mR8Z5rpKBYKkGtVrcsc2yzyhPkNNEMgTXPeue158py16AutFOTEEf16JQ4Ir5jZWy0nMiaJ+DU/+qGLjpry+MyVYDLQT3EyibiGAn/MaBu6QiOxRcG0iH3jQP2IKirm7PrBaxBR4GQGcVKYIZy3DuKjxwY5Ha8Ai8/+Qto1uvODpeulbWLR+DT7zgBVswb8paiuVa5aEmJJB2KACkubu6KFe5tokYWtmUeFAuoXN7x/c3wdw8965B8mKvPWbIcjth4IvQm3U5tYWbt/hF4wachgKH7e5Fy/wxub92FP1KoVLef06s+s70Xpl/T3paeIfwP12OPKFPDdZlCyxxZ4ZBK24qdq7pzltmOnO0YN8f/3ryoCKcvKCuFUG4yMWJPEhy3zkkeY2Y78sErIpm/ed/73vexQ7WrWtiyOWwBvd1uJ26++eY/z2azf4hZ7mil438DAwOC2x0XCf5wfndKTKLviT2uUilDYnwV7OhbCuUqcrxjtyBOCoNWtrSI0aVuZcPrDm3yeGqzahQAuzadAF0CtwJ4AnFdf243bhEA7sTWiWObNGENaJ1a6hGgLhUGD4FkSHIcLwfTcsmyGLhywIWwa0HwZW7OiUyWc3aAL65uw7RiuwvsHP8YG9UKvPj4z6Awsct4E0xCA2TSSfjjy4+Fs45bHHCzu5sW1x9xY3cL4mECgDoOIrBHXRMF9+58FT7+T4/Bz36zG4vYzSXVS8Me68uPOUk0dQnyse0t5OruOvtGwM3kqjNzmXf39M7R6j1JxVuOI7iMzWehSXEqHIPeMQRs8Z9qwiLIZKzYOfP8tVuCQjubk5ztGPdGymK0zpcONuGqVXkYSzW9+ZTc5Y6ytd1u6URl3oRlYmICk+K2LFq06MIrrrjiFzOar1l48kxW5ix8XHvI99xzz4bNmzd/CwCOJDpYJJqhXuko5AjQXTpY3msX40GQ7IepOUcLjnfJHicJEbi7XcbVqXe6XdbGy9QE4YyVIU+g7hDMuIBObnmJqLabXYGIdMfLzWzc8B4wskxW8z2L+jKBzpeRC6TOEgsBdW7da8i2qGJtWPXWhDtWtbyOvL/WUwKx9QgXvKO08CcJ1qx7tlIiAROvvABbnt4kMtzdLB88491vWQsfPGcd9PZQZz1/5FjU9vb1ibW5t38o4ZO74S3VSL0zBPVNL0zCR/7h57BtoiRB3Yklj8xfBCuOOwV6U6nuhtkJznVyDNfxwo7v8jqRDxJ6LW4yR10h7jj+vW1hdzfBfGKsnRG4jFTsJD2h2j0UFFN7SdG3IisctUntk6VqwjpXzHCCOU7IIimMmo26sKCnprLQqNcEK9zw0ABkBlJw5uISvHFBJdJD5ZapkTKKHlE0qjjN64033njI07z63v9hDehopd96661/PjExIax0KmFLp9O6VzpOGm/aQlY6Cj+qS8e4DS6o9tgK2NW/DCq1hrDSm03ZL53i57j3yQo3vO8sgU4DuQF0mSBnXO0YXaKYuezKxtzwzBKnDm0GHuR9OKDjs9mEo/HA7gV0Qky9wtR1LIGgvgz349EBDIaVpW+t0igFgZDbDfkrvnYrzOpYJx43fydueI+Jo6Vlo1aT1vmenUHrvNWGE9fMg5uufy3MH5ZJcFL2BQF9X4I5vTICdRSSNAZfPB2F9Jce2gx/c/8TIgtea0vqQj29SVhx3MkwuvAIpzepOoA/HscnDoy+Y2igPnyzvjNj0q3BO0U+Wlru/fn51hryXHh/KBFBCGaA62hYEdn0YZ4r+tzWjw2062Q4wdveC8k+xQonytRkZjt2WqMwFb4HtKjLZexLPglV7HfeaEIq2QMjw0OwbKgJV64qwKhjnYsnCak5p0Q4j3X+4ooVKy665JJLNnX62g+l4w5rQMcX+bWvfe3o3/zmN//mWukozHCxUCwdFyklgZDglbEbSTOIVjl2YiuNHw2T7SHAeA6WssVa6YyMhohleNIcz4rX7nYF4hrQXaIZTQXLrHTVRx11bgHitFFMdagFqFoOOJa6DTeuAuAuJ2P9MnHAsry5JHYTpO1r2e5gj+IREFxGqbA3LB9T+HgJlYOOCnOOkf8uF7xULKZ2boeXnvg5a7qirtYGGB1Mwd9edwqcfvTCQHkaB3W0yFOpVGx9+d4SSjzc5Iur4zNPlevw0X/4Gfzw8W22612sK4DxpTKWjrknxn/qWqJR6OmCktAYLSsxzqVvrTdrcsI0ig5n0F0yPgAPU06c5d7hHWd4mKsBaX0zlLaXdyJ0K1jwakIOitg5xs0VzauyzrHuHGPpxN8hlao21Gs1mJrKQSE/JSx1jJ2PDg9Cpj8JFywrwWvGa5Z1zsEcryC9R1IxoLwPYoWjFqkYO0+n0xg7/38TiUREc4QZTulBfPphD+hopX/+85//+O7du/+MMt4xlt6JlY4WeKMh2eOElV4uQWJ0MewaOFK0qUSQb6CVzkrXdLmajp2T65252VkZmzzeaeCiatIlwLMubNxC16VsrGGLbuoiX7tONhGkJXyVcsB0s98ZKYs+hYOnBySZ4WzF7WwTwCC6voQf1I28jFMoFBBYl/GAb2QGv7yGnh7P2CyIV39gZvsrT2+CyS0vBTPxWy343detgk+942RAEhfXIqa/UWDuKzd7mEzi7nfx5B6PClpfDz2xDT5410+hWJEVIfynLz0AK084DYbGxv0EM/tYIM5MqEWdTSuvQxQXcR6l5VjP7NzDh7k+pcCPzYYRlt8jdKiGHpbUJJ8RT2WLVkhFRd0JzAWgi9g5McNJdjgs9xXrRnjtJcUrtppG67xWxQYsDUinkjA8NAgbx+pw6coSpHokYFuPEGOdU0c1lLMYOy+Xy88tW7bswssuu+yQbpEatX1mtvb38cbcX5f/zne+s+iXv/zl/Y1GQ9elY8a7a6XzTmwEiCbjvSoWLYJvbd562J2YIylhyzIuxC11q4RN1aPzzHeKp5vkuWDTFqJ+pWNxL+gMeAHcCoSIQU6UqRnLRx4v/5b/Z6AV4qazZYwfuA3G8++jupl5lmBYnF0iDOWaq1u5oK7FlPw+oDTY3/sz4P2KgJ4rR0Gw16l81kphCp5/7L9FExa3tA7bm97+vjfCW45bYlG6upY5kXLsr31A9+EZxLTOLWsdAIrVBrz7cz+Cn/5qe9BKhwQsXns0LFy9br8O/dAQZvwpojwVzjqnP6PCBc7bsCtRnFXM+5/z7cBoXjERDi10BHEZO+8THdZkmZraLe0W1Ko1mMploVCYEt3VeqANY8NDMJZOwNtWleDI4YZIBna9LiZmLi1zXp3BrfNcbgomJoR1/qkbb7zxjw63zHb+5g6NPbAXxMbtt99+4+7du28dHBxMUsa7a6VT3S+53mmB8YYACOq9Q+MwMXwUFBpJ1bhFchIHGON0lzXWNlV9ZgO86dRmKQcKlC0GOdZ5TbDCMatcZ4qyrUMYL491f+zlwZV+hpbsJNfy8FvY1rlRgOuzhtXxto2kDgwDWl9dOSktUeAcUj4X64ZPJGCPSIZ7PBgTb7XhmJXj8I+//2aYhwQyFId24ueUzb4Xlva0LkGWOtW800UI2NGzcOt3noBPff1RR2mSriHkd19x/CmQ7OsyOa6D0frs41cFmWu+UwMa/4RaXiVHN8Dvgktfwr8sVZNkW5j8JrLaBW+7tM57kIzLaIayPWqhAFO5SahXq4LyVbZH7YfXz6/CWUur0JNwSJQ0tsvPed05ekUxO55b53v2TGDY8zerV6++8KKLLvp1B0vokD3k1X2gXi1a6Y8//vj9zWZTW+mU8c5j6QTqwnWcUC5v0bIPMy0rwvWObvj23DWwo3cRVKroji9b7VW5hW5A3i1nM1a5W8oW2olNdVhDMhsD5KZkjRq0oCYsLHQTSid9Wlj24scDpnwXGFCLsNQdqSCxWB4vhbJrXYdcyxmL1v9dK6ITkDapu+px5NVsvcLjBfDuFJZsxy6A/NKvPP24crc7sqPVhg9feBx87JLXBMDedbXvrdK06UovilW6YI5/oxX2xEsTcOXffB92Zstet/uq17wOBkfGmPrILDelQHI1UhVfmFXhtAAl5dMX15VjZP3LBJ4RyCnvlFgvPnWAn8sITdy0jpCJDCq6oeHp2FcRNrqwE+OPN3PgbjfrXKtMNBzQAx3VFJAjoEsPpnrHIuAty9SwAUsZvZeNhuggODYyBAuxAcuRZZgnSGQoMqM8hiGudlIyUdbif5inhJztGDvPZDL/833ve9+fxk7wIX7Aq4DOXvDnP//59+/cufPmwcHBPl6XThntQpCpMg23XzomE2EsHRcZgnpPagCm5myAXDMtAL1aw6QPRQVrJcIp69y14BXZDAd8pIrlLnZe6kYueEkuo1zuKhGOatADAI57Tu13AnjJIKe2ugvq3AhQ80buenufOMvK40J3ATRciYhWMIKg5x5vaSdKWQkqDhbUiPAfA3qDaB5xYO5Hc4G1589v+hmUp7IOJLRhKN0HX/y/zoA3H3eEyK8QUOI0VaFSyYNB9uC69v3gvJeqDbj+5h/CQ5texo2h5lb+g/vjiA0nwPjSFUFXqsRPmeam1hSnP7DXhoJq5hZhVVXiIrhcA+eo4y0PNHvt4hyP9JOf2wvdHGvUAQPijl+LeclFQpi7hzp4qXZoa/rKQfBWwRJNPjw+He6+Iq+kIZKRZZSppCxTE9a5IjqiMhxRpjY1BfmpnChTQ4AfGRoQe+DspRV4/cKqjptz76Fo3qISf3GhSMUS/22K6iMsU6NEZATzWq32lLLON3cwvYf0Ia8COnu9Kpb+zXq9fgrWpSOoE3scWem4sH2xdJEdjIutirH0ktBMe+YcATv6V0K53oRisSQoCnHh8hpz+Tta47LXtR1rN81ZuAueJ8OJhDs6j5LieEKck/HOPLxGM+bcD1pbDgdGIbMYCMVa6x4JzTNpCQiNcPEtyxBe96he6BqIOwF15xj9+EHwt1MMgspLKTcJzz/+CDSqVVt4tFpw5onL4a4PnQGD/Ul/QzJFHkP9Aw609KGwktFpzPOi2/3rP9kMH7jjR1o54eNdsHItLF670ZquYFjH/4R8VqNc7Aw/zYUIj5myyt+ua1Hr5elezMVqrvW5F6S/PQ/I1QNSIrQSIs4zTyuVO2WxsoFx9dI3H/yZYoV6wLOldDEL0ZXSpcZgWOF6RPc05GjHuLlwtSf7oDfZY2LnomlKE8qlkoidVytl4Xrv7+uF0cwgrBlpwNtXV2AwaRLhdD5PB2VqZDipjmrtkZGRP3rPe97zqQO9Vw6G+8e++4NhkPtzDHfccceNO3bsuHVgYCCJbVUR1LETG/XbJeuDu96Fqw8JY5SVTq53tCooK/UAACAASURBVPLKczfAHhiFSrkM5YrUSDmIu8lwFqGMm+3Okut4bXqA31273hlDHHVoc93snEFOTTTJJGmou7uc3oaRfrYM8wCgQQPPq1SiygV9jxJg2SrO96GWuoXTcYqCOdh161oDFxLa37QFxzGx7WV45elfiuxe66fVhg9deDx88urTBEcB/yGBRrSu+3PNR90rCtAx2/3R53bDxX/+bZjIV2xTEkvzFiyG5ceeJADAspSddRZ1fw/GiMM5ZuPfPkXBxV/3vDDlwnfedN+Ho1voy7grMWosLoDrnacuwkMR8lh3dsJHz5NCXY+F3GIqdo5latjznPqdC+scLfOUacAiCs5lAlu9VhXu8FIhL1ztWCyLiXAj6R64bFUFNoxhIpx5ag7odtxcssJxEhm0zjEuj5nt9Xr98SOPPPLiCy+8EBslHPY/rwK6swS+9a1vzXv66ae/Ui6Xz8YObAjo+C8mKVEnNrLSUfhKIJEbiEAfG7eg6x011MTQXNgzfBSUmj3CSq9jbTsrNxMd13x909UxAcY4p4mLVBBU6RqVx7VkNFG72t26dAbiQhi6rHJsToIxdY6Q8h4EpuGWOjsnANQqZmmtRPZHSGJauCvTcECbxyBSaFJQXBEZ3lEtEtiVwHOlyPbnfwM7nn/GizK3vf8MuPbN6wMWLbndeaOVg0U6kYCVj2veDcbRd+ZKcP6f/hs89eIeO9u9DTAwMgqrTjgVUulBHt1mcGyvJX+Em5vNPrWAZsm1UcPMbb7QbFud7h8/7z4b2XeWJECO8koQ9Lpn+xQBnxLDz9dP5sXzoKi3t6LbYIl0efm5BHO0zokRDsFcZbUnUQ4CJIQgaQtPZTE/BVM56WqXiXApwdd+0tw6XLCiCsmEzzonoiwJ4rzawm2Klc3mIJfL1sbGxj58ww033Bn/zg6PI14FdM97vvvuu8/funXrP6VSqVGy0oeGhsQCQ1DHf3ksneg4ib3ITpBrQHP8SNiVXARVYpATLnLbve4HdZndTt9x8LascsUwh4LDynhXoC7i62QVOXzvZN1YVnkgC14tExd0VYy+K0Cn+WbAIC/Luru5HNNhoK7xwCOspnGOL6iqU6TCFA4H1HFtoHU+sfXlQJAWL/Gl3z8TLn/TUV4XNV7KKIkHlwBy4/w09dliFc79k/th07M7TRxdQbasRz9FJMbxkrywJztwwigMVukpbUj2WczhY4+CbDkTdG6cle6bN35u6BhC1m5At3YccjIsJgEdGeFEbge52omzXZPISDDHhFD0RuZyyAgnXe19vT0wOjwkuqldtaYCCwZkTFyrYixebjLag3ztJFepAQsAfH/9+vVXnHPOORMH1245cKM5cHvowD1z7J2feeaZ/m9/+9s3T01NvQ8z3dFKx5g6MnaRlU7Cl8fT3TI26XovQiKZhjwmyLUHoVyuQBnLN8gCR4ubyteUtWyy2iX3u13ypqxxDuJOAp0EdttC533SA5Y7wT1RwzouTFO+7iwXnoVMCU5hjG161rn1zcWZchWqr419NX1r3Z8l7t7fHoOUsO62MH8bIejZOgnZKvXFJx6Fqd3bAznSqb5e+MpHz4W3nrLKC+gmjBO7RPf7AT5AxvktlGtw0Z/9G/z0yS2BenQsWVt5/GshM2e+AXRn2vaZAIowoqPgO25iw/wF/DwfQO+z59Tuda0pWwpCuB6q1WgzdNKptf6u+p0jxSuCueryp2PnOhHOJO9gfDufy0FR1ZxjIhzGzTPpXnjr8iq8dn5DGCic0hUHwN3sdpmaTIQzZWolmJycQJf75Pz586+57rrrvhP3zg6n7/fdOpvls3jPPfec+Oyzz34jkUisogS54eFh8VRkpSeo05ByvaOAo1IfWoDoescEud7RhbATGeQaAIUilrY1Fce7YXoz/O6GAU5b7spSF0oDd9lrd70BfpPpzslm1KYRm8euTxcbSnVzoexubbE7MXdtT7CVo2N4CgyDlkY4QHpTjSnDXJ/WDai7SkIEQPuuT4DOAMEAgBseCKITclQ///jPoTA5YSsG7TYsGh+Cf//kJbBh+bhloWhRrGp8Z9PWwfX4oc8/BHc/+Evo7bXnA+Oty485WdSkezMADQYFHznKT90JevoA3fXCy4UfTCNnn4lTAiiuDnCXtTtmWji+iM4+esnkUaICvkA/tcCStT/QuqwwzjFuLuvOCcxFZrtytaO1jqxxlNVONecI6I2arDkfTKdgeCgNx4/X4OJVdUglpHdST2tMiZodxqyIBiyKRObO3/7t3/7wxo0ba/toKmflZV8F9IjXdtttt/3Bnj17/iKTySTQ9Y7/9ff3iwxOBGT8cRu34GfkekdtFa10BHXx2dw1sLNnAVRr2GK1LLLedeMWnv2u3eyOdY6ueotG1mGQU/F1stB5KRt9JjeSpHrlpDO6hld8LpeFUKTV/GgrXfzNY9LyIC0DjQnLYoe+ZeZayvwYZT1EAa773kRqcBgznEnusU8LyZy3DvKV+mgThsl6+RmSXjz32CNQymVtQG+14bXrF8O3/ufFMCeT9rqgqTRoNkkSTIy75Zu/gI9+8UeBYePzLDvmRBidv0TEROWPz371PbF7XJhd7X7O/45CXP5duDlPbUY9qO59HhtQPVYwPSp/PN8ww4be2bD1hIaOwCxhe7VTPToBugJz2SBIksigpxIZ4kTNuZhu6R5HV/tUFrPaS9LV3pMQrvYFg224ak0VFg+2OrLOySiSYI6yFmvOsV9GQdScV6vV51euXHnxZZdd9vhs2iv7Y6yvAnrELN97771HbN68+av1ev31lCCHLnhc3P4yNuQwlpYw78aGoI7d2HpTg5AbWw/Z1oBYoJg8J1zqrC7dkM6o/ug8YY6y3plrnix2kzmvrHLlxvKBOhHMCEBnSXEaxAWKE3WsqhWOs9SdRDuxz6Pi2JZwZy/BOSc6e91dvlFKgoKTuDH5ipPFdJhrS8jwWTYJ0Yjl2cewBj1nA3qzBRe8fi3c8/G3Ql+y55AC9Pt++gxc+ekHhILKfwSgbzxRZLt3EkPfHwKv03sQxHfqKHBxmv6O8Pw7Q4lSRPj+UL/HBNz9y9jZLx7PAZ1nMcKhq13UmssyNcxu7+mRiXDSsyebrxSm0NWeF81XEuhqHx6Eof5eOG9ZDU5dKLv4ueVp+DTU35y72nk+EvXKwKz5ycnJ5tDQ0B+///3v/8vDmeI1bB2/CugxO/zOO++8aseOHV9Ip9ODZKX7ytgomUkniKkyNnK9I6jXalXoHVkEOwZWA/a0QNe7yXo3CW0a1JVFrjndNVWsaZlKyXHUeU0oBwp8deKcCXEJjwABOZZeSRIaw+cuS/C4da4atwh6xhBLm1kbATkTB6A+YHdK5cTlrdbbHLhDxsSNwQD4dn+OHGbEeeprBPTnNv3ca6GftG4RPPDJS2HuCFro/oW3L/qddwpi0zkOrbSb7vs5/D93/ygwPbMN0Dn4dgvk1nKbzkR2dQ6Bv2Nm80GHWOCOxsUK3mX9O3mJCNC1q10lwaGFjta52QotkTdSLBQhP5VV9K4NGEqnIDM0AMeN1+ESdLX3GFe7MBw8rnZfVjsxwmGZGlrn7Xb7Jxs2bLj8nHPO2dbVlB0mB78K6DEvetOmTUM/+MEPvlAsFq9EkhkEdbTWUVMlKx0vwV3vtGApK57H04UbaXwt7OpdAJVaDYpF5Y5XljjuSQJwNyHO5oJn7nZNSOOPo9N5Qhum/ulikAq4fWVr/DNq9CJUAc+Sod2tlAU5pcrZp4E4wprW74BLoZDj9SGutRFnrRuqWR0SjS2JC7O7TGmckaEyGxgTeF54/P83MXSm7CycMwTf/9TlcOzKeYGWqVJfkElIs+kH1/iNt31fxNDR/W5+ECB6YNkxJ8HIvIXK5c6tUF7Lr6DUSsYIg0gPau2lCYsGcV8A3r6xfHOd2+R7adhOGaBZs3FLKeATYIAu4+bYHhVJZMg6l9ztQukU7wrljXS1Y9y8UilBu4FZ7czVvrYGSwZlaNFHHsNlJbnaqeac5CYSdU1OTmL8vDhv3rx3v+td7/rq3pu7Q+tKs0t6HKC5/9KXvvSmrVu3frWnp2cxJchhGRsKX50g52GQw+FS/STF03HxJ5AWdmwDTLUHoYR90yvYN53ap0pLmLvQ3ZI2cSzFy/V5jBaWuemF1sv7pTukMySCuOudW486js5AXZ4Tbq0aRm1uSfsEdLTFG+XmNsKqQ2DXhylFg+c6qYsZUeyOOwRcrLi9VBgwv+Llp34JuT07rdWK10719sA3PnERXHDamlCX+wFa4tO+rchy/9P74L+e3BIA9J5kHyw5+jUwODrXnxTn4Lt3ScXjaHDsPn+5D72oOt5FcvdYnw7hO8fKr1MXsfI6GNhrqrh9J4LNko+/hzgC6817pFJJZWoSzJMybp5MQi/Su+ok2pagu0Z611KxAC3lah/JDMJwOgnnLq/D6xYi7wZ3tUvp4Vrost+5JOfiMhPzj2Qi3AQaUV879thj333GGWcUpr1gD/ET49/0IT4BnTxeu93uueWWW/4im81+PJPJCCsdgT28Gxt2I5Kc6LRILdc7UoIOL4DdQ2ug3EjIjmx1STgjGOAEACtQd+hgOdBHZbsTI53kenBB3RDREHhbgO7Ey0l2UXY8KQF+lmmyU0IkcbcueI+ZwWljvWOIco2T5PK8eNs6dhUFfkKEEtFuw5ZnnoI9214JpE/jsO75+AXwttPXd7LsZsUxuWIVzv7E1+EXz+4Qwp5+cM2l0gNwxMaToD8zEp3lfgCedDou9dhhkiLAFAJLj3R9+nHSVxzvHtS9B8C6QojZjsfgV7L5Cma29yrLXFrnmNkuw4qkCbdFrLyQzwPWhTcbVbReYHCgH4YG0nDc3AZcuroB/T1onZvZ7sjVjmVqKqGYep1XKpWtixcvvvTqq69+OPY9HMYHxC2pw3hq7Ee/7777Vv7617/+er1eP7mTBDkeC6XSC+56F20Ax1dLwpl6Q7DIYbMOF6SD1rmxxG2aWAnaBshVsp2THMfj67weHZ+WCGjE9nPZ5MR0mOx4A+rhlrdrqQtZoJPRed+rGEtd3MI+hhO+GNWBW9Yh17Slm/WS5fjcQh91QuBynuurMe588TnY+dJzXiv87t8/B9511rGHzL7amS3Buf/jG/Dki3sAud3NTxvSmRFYvOE10Nc/YH1uiFulp8dwqZnzg7DFze6Zia3OwLx74Oz0pUYupSjQj4020JWDY7cUC58yK7pHYr05lalJy5zY4ETzlQQqbKpxSqspelagq71Wq0BbcbUPZySBzJVr67BkUMbNfa52t+6ckuAoqx0ThvH6KhGulclk/uwDH/jAJxOJhJ152emkHybHzWxnHCaTRI/5xS9+8dKtW7f+XV9f3whPkMPvfQxyPEGOQF263qsi6z3R2welOethIjEClXIFSuWKIpKxW6dKi92liHWz450SNsvtrmLn2vVOXgBG+6qERRyoS7CXdewWqPusiQR1bqMZJOtd4rMU5vwnBti91rU5x+uGjzonQspNlxsez8vu3A6v/OZXwv3Of9rNFnzkslPgb99zxiGzcx59die89U/uhcl8xYr/o8DG+vNFRx0r+L9tBXBvdhCz15aXb9dRJ/bu5HciQm2A7eSMyDFqK9mLzE4YXx4cqEdn0ya3iKw5x7g5rzknQOeudqwvR24NdIWLErVGHZCCYHRkCEZSPXDxqhocP88Gc/H+WW9z/juPnaPRQ81X0PJHV3sikXho3bp1V51//vnI1vTqT8QMzHhtHU6ziwxyDzzwwN/mcrkPouudeN4xvkSxH5wPYlVyrXQ3NoRNBpKDYzAxsg7yzZTs0latGW72AIhLUOelanazF54pT4Q1spMbT4bTLHK6K5s8j4Su2GysbM18zrLNfaAeEldnXaqDLB4xIC1H5SxTp4TMS3bDRVjgHtySD1coOKWtPCP+PDynlM/BS7/aBLVK1Tql3WrDua9dDV/9wwtheCB1SGydf/7Pp+ADt30f6g1jOBF8zV22CsaXr7GB3nmbshfAzKaiU1u6M8u887GEBJU6voC/8/pMr6pu73MgefennH/KascM9mQfutupk1pSJvwKvUBa2/V6DQp5jJsXodmoiRK1YdUW9fRFNThzeRt6dElsuIVOcXNjnTcEIxxWBMnmK5NQLpd2LVq06Kp3vvOdP+h4Yg/jA2e4lQ6/mbv33ntXP/PMM19vNBonYhwdLXVkkEMNFpsS4OLkJR+UuUwlGZzGEBcubo6esSNgZxrbrLahWCqJeLrdTc1jnTsNXYLx9GArVkk3S1a5YagjD4AdT6cadd5cwmS582MJ8L3gq4GQw7oL0DZYSgHtLs1wUDer0G0w4ZNqIde1PvafF/xUfUIWk1IckCXrxV89DuV8Tj6JEpg4TuwFjXH0c05eNes3DybEXfnpb8NDm14S7naeyYwZ7gvWHA0jC5ZYnCzkftV5ECpnhNaOa3zqAgoVB+KeE3/pn4J3elk+fPRyJrQhQR30mHKrlQ11WXFPVr/NL28okuM9ENMTvHx2fFdwVJsOGOpoPlF+iaz2pMxqT4qa86QkkKGkUSTHajYEkCOgix7nrYZggxsaHICjxxpw2ZoGDPUReZzy4sWUqJH3Er2c6GrHuDm62rPZLLra//IDH/jAnyQSCad14azfPvvkAaa3rvbJUGbPRe++++7Lt23bdncqlRKudwR2rE2nMjX8lzdv4ULIdr1Lchlx3vga2NmrWOSKZWi0JDWsJp1hDHEc7KXFbixzTlSjk+EY1zsHb12DTtdQr0Am0pl6dWKW4+5M85nt5LStoODyMt/b30mPvS+aGgPsQhcwx+iIrJJ98qsugF0f7t8anfDDoyW+7dlfw+SOrUIYUjK8eE+tNnzs8lPgL68/ffYs+JCRPvbcTrj0z+4HjKML1jC2fpL9aVi07niREBdGKuPDXJ8VHQB5VqHQ3SS6V7LXrjueqGsHOsOpSwf0B35RtqS8cOx4Kzr1PESOk5WUBhxdau/I2DmWqCkCGaw17+sTbVF7Cczbst4cq3QwEa5WrUC7VYdUsgdGMhlYiI1X1tZhaYa8gTFgrhq5+LLaqflKIpH40cqVK6+49NJLX60573ChvwroHU4UP+z5559Pf/Ob37wpl8vdiMxxVJtOrnfUNF0rHQGeZ73jMVTKhq73nr40FMbWwUR7GCqq/Sr2CyaLWpa1ScDjZWu8cYv53cf3zq8lBVmggQurSyerW45ZRuG4ja3pYZk1owW6NadB4LanXH6vBaEAdddG9y1TVzp6gD9gQHdwDg1OH2pfN1RBsNzxCcjt3Arbn/uN8Njo8mpFe338qvnwrT+9BBaPZ2Ydg5qenkQC/vobP4M//5f/rdLaqJWuPGJobB7MW3MM9CSToTssCK/RmzEMcF27Ncq1zr8Luz9/42HX8p1rt0qluHWUC50hOENv9/7YZpyWl3JUdB2moPFyhRQ/swlkkN4VwVxa6TpuLsC3Ka3nQh4q5ZJIgutNtAW163B/D1y8sgavWUAewGgw5wQyroGDrnasOS+VSruXLFly9bXXXvvdaYjow/aUVwF9mq/+G9/4xtrNmzd/rdFonMBd7wjcpHVKzRc5j5ES1pCGuLSGuFFEA5ehOaJ3eqHVB6VSWcTTeZtUSTQjXZu6xE3/bix1TkgjrfcgwJMVjla6iJ/jcYwGVrvUlUtUHOK4Kk3Wu5xEEl0kdMSHHgvZLySZa18DsQekI5QFeT95jhRgyjoOxGnjgF1dIbA7zLXDno3GUC0VRRvVarlk2LeUEpXuS8I/fex8UY+Oa2G2/eAUT5VqcMX/92348ROviPpzMd+aWCgBc5evgZElK+SH1jza8BsN6uE2ahQYRwG6XKfB68YpF+73PuVCg6bzQru2tK04gww+yWuohUwX7BDdvUJeySOZCIcxcypTk4AuwBxPRKOi1RTGB7raK2WMm0tq15HMAAz2p+ANi+pw7oqWiLNzbwwZMGLOFR02fUYykIcgMYcom83if+1MJvNXH/zgB/8okUg0Ztv+OJDjfRXQZzD7d9111xVIC5tKpTJxrneMKZJbMjyeXgcYXQq7B2Q8HUG91qgLt7u0qF16WDdOHkyK02AurmEfT2CvwVoBts5017EvQwXrut/lIQaMNaiH+h5t8LenXy5HdUmFmdMAdQbscnTmuqGENM45clysCU2IckLjd13x6Hbf8cIzkN25TYMd3QLfyRWnr4c7P3wmpJIyA3w2/WC8/IFHnof33PI9KFXqqh8AMsPJee7rT8P8tcdCaojVn3diDnc1CT6IjYNytbastRmwh7m/KASaTdZ43B3DFAF+4U4A3zdKa3AU1yHQZ1/6FA1pmbud1GTsXFO7Cg9hS8TKS8USlEsSzClujtSua0Zb8PY1TRjrJ49fuHXOk+BcowYJZFhW+38dddRRV1xwwQVbuloSrx4ckvb46sR0NAM//elPBx5++OGbC4XCe4hwBmvU3ax3XzydQJ273jFJDgGyNudI2NO3CGpYn14yrVYFoAtQJitdATQ1d9GgL0vaqE6dsuLJGsfGV/JazO2u/paWumSrk0CvHO0E9gpxtSBjPPDcQg9a6RoR9dz6j5HHaSHnLW8LXiuYCR99THfAzq4VsDY19Dvp2gkoZidg6zO/khaNsohIuI4N9cNdHz4Tzj9lNSAnwWz5QYtuolCBG2/7AfzHYy+ZhCndva8NowuXwviKowBE3fJe+Ikzn7u8hQXC3NSOQ021KMlPo0NQfLF2MRbXyu/WuvJb3rRWAxq1EfZIIMPaospOahgzR1e77KImLG3R7awO5VIZSgjm9Rq0Ww1ADxOywS0YaMPb1zZhxUg8mHMLndzsaJ1T2JEIZMrl8p4lS5Zce+211z7QxVS+eqiagW7X0KsT58zA1772tXXPPvvs15rN5nEI5uh+dzuy4SnC9a4yRsmS4eUaPJ4OvX1QmbMOJhJzoIquLtVq1STAKSBHqlHlTkdMEHtQcMEHM9xNLF4BeUs1eOHEM+Q25aBOLnclHwTIu+535oq3W6/SF2yZiV/tZUeZw+7iCtDLMne6OTbOgvexbalzrGF5tkKgnso5RhjwvArA7Cr8HBu1bN/8lAB2eucySS4hOpOdtHYhfPmj58IR8zLe/ugHYrOFccmjQKb8gVv+7VH49Ncf0coe5VngeHt6kzBv9QZIj82bZupaGMLuvdmIs6q1j5vfMszU5hfreuh+8RsnlLnFHWndu9tOPI9cfwjaVF4r6F0RzJEJDgvKRVJsE1qNpuDLQOu8Xq+KuHkqmYDRTOb/tPcmUJJd5ZngH+9FvFhzq6ysNSurSqqiJIQkLIRlVotFBoMxNhoLISTBgMEesGk3Pp6x2/T4dNvNdLvb9vi0sQHBYWnbYmlG3S0GIzCUTGPggBhjpBKLkEpCKmqRKpfKJTL2Of+993/3v/fdFxGZyojKqrx1jpSZEW/93rv3u9+/wlge4JcuacLVU12C4PANUCVdud+c0nd5rXaKah8ZGfmTd77znb+fyWQaG/fEt86Rer07WweJp3GnKur9A9lsdoKb3rvVehcR3cqvRC84+tJFV7ZaDYJCBRbHj8BCp6x6qlPRGaoGR0FuWCLWZXp3kzqlt/HIeOqLTqZ2Sj+SxK1K2CoSR5g4odtKXf4tXytJ/jg7JIkwSepsalKbu1qUyq348VyvcD/kLAOC6Dr1Hva19ji+8bW5LR5/8anTcOb4j8QEiWQuW9cqL24G4B2vvhr+zzdcB7lNYHpPI3MaGnj9X/veT+Ad7/sSnJxbjvEjgsEFannbDpg4cEQQ+2b8J98prl77MXiv4U5s4nftyhm5y6Hdb54OTpWLyS5FY7hqozWsWlCKNDWlyGUDFhnrIyvByYh2nIfQr92o1aDdksVjxkfKUM4HcMN0E148TVegi8aI8WRVh+N12nnVTCoggwVqMBAuDMN7Lrvssjf7AjJreN+sTT2hrx+7eM9Op5N93/ve9wezs7O/VyqVQlTpqNax1jupcKFeRJ1kWYmJ8pMxjQmDTpL56Q0IK9tgtvIMWG7nAH1MGP1u+tG7+9BFAxdFxDowLq2JC5naWQnY2IyqS76auerat07MSAo+Seqa6DXnm69fbIJnH/MFQjxXiu/XUWVOzN02dSvzfhdijh90mmJPjCL5Af4fze1njv8Qqgtz4tnhZ4I41T7lfBb+41teBK9/8TPi4j7dXsm0FLCn8xr3InLx7mYy8JPZZXjnX34ZvvGDkyJoirtj8H6QICb2H5HqvFtSNnGoi0s3mF9duPRU6PHTc23pWhBY7/Z6HoZjIRC/Vvz9YmuR9HVBclqX7x3+F0CA1eACyjkPIQyxeIx0j+BchBHtWEu9urIiSL3daqK9CUbLJSgVcvC8HQ141SWy2ZBN3nEFOMnsKstD/nSlqMkCMrNYafOR6enpN7zxjW/85nrg8/tIBDyhb9Cb8LnPfW7qwQcf/HC1Wn0NmtzJ9I6+KVcVOR71TkodC8pgoRkyv6PJNhjbA08WD0K1lZGR7/W6JmnVL92Vuib852R6ZyVfzbx13lddN3HREfDah06KnuCiiPf4J8PRJn1NolZPdeeMRZGyZlUMInbF5Vx7OJ4gf61TXnHzQPFQMDk7bV/7c8d2pIggAysLs3D6+EOyGxWrFY/nQvfIkekJ+NC7Xg6X79u2JtP70yX3fohcTBIZgHqzDX/8X78Nd9zzgMyrJxcMC5ysTO2GselLIBOsMdAvZiZ2YPup8qAvuqjYV2MTb5eKKmrB0B+pb8TkYL8b3VYz+nz9Tszxa9xlISS3kaVduagQPnPhCqQshbYg9CZWa6tils0qtDEFt9OCcqkA5UIenrWtCa871IbRfJio0y4XeNLNxqPZeWlXHjOEfnNU5svLy6uTk5Pv/rVf+7W/2gjEt/Ix+n1vtjJGfd/7nXfe+VOPPvrone12+wj507GKHA4iMO3BqAAAIABJREFU6p0u/Ve4Ksa0EJUaosxUvDSsSGXDojPtNrQnDsCT0V6oNTuiiUujKTuzxeVc4wA3VlGOFZOJA+CYb5387cYx6JiGL90k9Th1jfVLd5F63Gtdme11Hm2aX12vLw2ioomc9VU3xAxbFJgvc7+ka++lfOIxIaesexMLAnpNjB1lgF+7DXMnHoWFM7I+BqklOc/K7V9w+W740199MczsGFl3kFwvgjdykBN19t2vObmGPvSFY/Dn/+M7sFLTWURy4SepMVcswcSByyBXrPQ9XoazIT1f06WT9o4N55pcZ+HXKb/XbyZ/4x1veY9ZXL5vFpmHIYRYOEZ1yBNmdrQUYrU25fZrtVREe15WgjtQacHrn9GGnRU3meM1xwpdqXOyQPJ8c954BdPUyuXyB6+//vp3X3311cvnD/+L48ye0Df4Od5xxx1vOHXq1F/lcrkxKjiDVeTwH5E65abTatn2p6NSr6NSV6SOq+vGxCF4KrsTavWGUOqizKzLdy7MZsk89TRTvY6Apzx2My+dp7AlVDmpNJ6/zvG0SF+mgemo+W6R6dL8btkXY++nNamxDm7Jx+l6xdlnFjHLqZOZ8+NjW4Qd/5k2hDSx49Eaqyvw5PGHoLayyHzPMjhJKt4OvOraA/B7v3ItHEBSp+L61g31UtVppN5rv7Rh0Gi24DNfexj+9L/9E8wt14TKkxUMZZCcSDMPAhjdexBKk7vVvfEiMyZRJWMg9Jm5Z9t6jQZmSuyq1BMuFnVVaWo47QbWOcf0Mzknt+HWCfkmkzVQuvtU85W4PgYGrim3nyh2JWN40IeOEe35XAgj5RJMqYj2SyeSZG4Tua3OyULJu02S3zwIgq9ecsklt954442PrRMmvxtDoJ93xgO2BgSOHTsWfelLX/qj+fn53y6XywH50/P5vPAjya5sGPUu/emo1uWkroPksIUgmt5pAOCKNshGsDx+BObDcVFwZnmlKo7nJHW7FKxRHjalxnvsazcryNFCgALnhI+cNXXp6lMn8xtr9CKCkpDUjZnUIlgyiyYsqXI7/bHj9VUE7ZzoEs/R2iplAjf7r5vayThkGgGofPbq/CzMPv6I8E+KHGBVFpaOgc/yeUd2wR/d+jNweM94bNJcLxmv4bVNbIrXt1pvwUf+/nvw/r+7H6p1Wf1QX6sm9fLkTqjsOQiZQAbCcVQThGl9ySuT0r6JfdT70N8zNRcIpG17TXTrN8Fz9cwWffE6hleDs26ELwx6mcxTHmbX+1JZGOI9Y1HtqMplsStG5q2myDdHMpe55i3IibKu2EENI9pbcM0ubLmigmStwDeuzHlEO6/TTkFwzG9+Yu/evbfedttt9z6dd9XvqxHo9Z57rNaBwD333LPju9/97seq1eorx8bGDH86EjquWMkEZleSw8FApndqVoAEjmkjmagM58aOwGKmLEgd262KYBOWgsaVuMxDt4vJpEfEkwKPSVxFY3NSNyrKkfXcYX6XxEsSXuW0c9GdSGqyVbOc3p2Kk9V8l49H76sJwt3LKhk2kjIELHI2unbHu/S3b/wKdTpw7smTsHj6BM6kzjcLn8Gz9m+Dd77qSnjZ1dOQCwPxDIf1T7yXGYBHzyzCHV/4Hnz2W8dh1SJzuha8rKgyCiPThyCMsOe51t/8ijnlcb3uosL4Pu0N2VO2vdDSmkPxjuYzoXZCaZaB4SFrPcE4JiBGU/1id37Rst+1Xuw2gcsgOHyeFIwr1TmlTkoze1uY2VFANBtI5k2hzHNBRpB5KQrh5/Y14MUzcr/UIDjWGpV85nZaLgoTKu26vLxc3b59+++8/e1v/8tMRhS39f82AAFP6BsAousQf/3Xf/3cxx577G8B4BD507H4jO1Pp1xQO0jONFNhoFxNKLtMcQwWRg/DYqcofOzV1VWZd46k7qomR4FzVsS7HRynSZxXpVN13HkRGjV5kg/e7VNnXdlY2ppQ9wosruxN/GxiTyF1Uv0OclUiXU+QdE5HbLxeEDgkUppid35uq31zoRFP2+02LJ56HJbOnnYuVmRqG8BoKYJbf/Yw3P6SIzA1VlSLNve8t1EKHom80erA179/Cv7zZ++HBx+fE+ufNDN+VCxDZc8lEJZGeowik7qtYqbG01nvcBRnsGLhKGZOPBmy+qSewNbyXSTzei/yae5nv+qpPc4pop1yzpU1UCpzYYSXqWlo4WvJlqWozvF3JHPR23ykDMVcCC/a3YQbDgSiCUsameNtUWoaT8WlOQyVOfebY855sVj84Etf+lLvN3+a74S9uyf0DQaUH+4DH/jAm86cOfMXuVyuQqb3YrEkTF3S9C7LZXKfOk3OtMrF7XDA8cj3THkS5kYOwXI7Ejnqq6s1lYuu1TdFpbtUuisX3fiMB8WRyjcC5VQkKzPTkylezp26oYv4mylMo/AM46ckVVnEzvqva4zNADb+OdGpmJYVw5tTdNqr35uY5dRvbqc53nFcc4Uhot2R1JfnnjKwkWpK74+T73MPTcGbXnoEXnDZLuHPXI9adxE+PROZQSf9+MdPL8J//doj8N+/+SjML9Xi5AT5bM0nlCsUobL7IGQr4xL2NPPx0+BFW+Xbi69uCt+2CjiXQvxRWdev35u0CcJhQhjgXEKH5pfM15UiloFtFPvNqSIckTkuGJHIVStUnF+QzJHIOy2sldARVeCKURau29GEV18aCGKXwbMSRW5ep79pviILI883F8KjWgX0m2MQXDab/erBgwe933wA74sn9AGASoc8evRo4YEHHvg3c3Nz7y4Wi1kk9bExzE/Pi0GBK1hU1uRPR2KngcgDS5DQidRxcKBZLDMyBbPlS2GlnRUqfXVVNXJJpKqZleOEMrfKxxL580YwOhjONNsTcWN5WJmeYjZ10dHtROqSWnmZTKnU1avHgt6TlmWb1Ln/XD846ZfvY63KUsbMrV3DwEXMFomzID2Ls9MzQtWG7UYdFk8/EZM6J3OaqPEzfD8qxRy8+jkz8EvXHYBDu8egXMiK202Jm+vrjcZz4OKh0WzD6fkq/OMPTsEn/ufD8KOTCzHB88UYJ3VB5rsOaDLv74zJZ+RmbBYjYS/R+jpRbIdZlx3XXgmwxYo2fqs1jPogdvMkzP6KAFPfBr4ooCWofY/mWft5U7WpHX3nUpWj2V0GMZIyx4j2hgzUbTWFzxw95COVIhTzObhmsgGvuTSAkUI2QeY2qds+c1cQHJnaW63WY3v37n3T7bff/g/9Pk2/Xf8IeELvH6t1bfn5z39+2wMPPPBXKysrN1VGRmBifBzQr4756ThZt3AwqaIz3J8uPlSraSo6Q6SOal2Q+uguOFs6CCutUCp17M4mCJ35yeOod/2ZJHV3gRm+L49qj8k+zmln6WyONDeaB6XPXb5mYmqiVb68QfUZM8UnUO6P1MWhe5jCNenqY3ZX7SnDI8ne6nGZx5V3yOrS83tDskZSP/MTWJl70tiKboPM74o+YKKchyN7x+Fnr9gN11y6HS7ZOQrFSOZ802LIpeBJhatXSrwfp+aq8P0T8/CVB0/CPz1yFk7MLkOzhU8qec+4veC5TgdyxTKUd86skcwdQ4dC5OkrFh0n3pM0Q8e6RqE8nEnwmkzpHehVc802QliPUy5w6dJTUurNVzTdxiAUdyoG5n7GZhQIFwdd6qZQGLchzexYyKop5hBMVcNmK5kOkXkEV25rwC9dCjBWyqkAWK3Me5F5WhAc5pvXarWFHTt2vOttb3vbx9f5GP1uPRDwhD6EV+Qzn/nMJT/60Y8+Uq/XX0xFZzA/HQs72JXkkkFysnoTbmcrddF6c3QPPFXcD6utQJi1MK1Nkq9s0GKkq0EH4prvrNFLnLpmdHPT/dNjVa4WCvpvbl63o9+ZH521YI3VutXUxVbnUsXrfzbRpKkv+bl6re2ZTh2OKyqcNZODoB8dZB3M+R5JU7b5z/wAq3KtzJ6BlbOnRSMMMrlzMzn6tmlx0Oq0IReGMFaK4PmX7YSr9k/A/qkKjJQiyGdD2D6ah1I+K4Pp2h1YbbRgfrkOC1VUY2144uwyPPbkEtz7wEl4/KklqDZa4v5F60sraJGuW5haMxkoVMagsGMawkJ5YNNKN1Ut11EKDEdKo3FRXUz93YjZ9bTsa3LW76fXQf1M7rM2rwRfGHB3Rq8301DnrGUzJ3NZmRL95bIqXNBpQ6VUgGIhD5eNNeB1hzMwWdFkzk3tNqHzADi7gxqKDCweg2b2lZWV2vj4+B9ed911f3zttdf6Ou0D4h1P6AMC1j7sxz/+8etOnDjxMSo6g4FyFCQnTe9to/gDNXKhAUQFGrhKF/miSJZj0/BUYQZqrYwi9brstEbR70TUQq1bUe49lLphUnf50+PysJoQYmUfE4Q2v4u0F3lTAiIiYJtMyESPteS1Rd0iwy7PLjbpOwjV0DdKbfcmda3okvnzvYaRWjSkLDBwwqwvzsHKU6egvroi7ooiiqULRhegoeUK8RmaU1GlY09y9LHvGi/CzFRF/MQiMI+eWYKTcyuC1PFdqTVaouobHZNjoSduDSx+hiVd82PbIT+5C4Jc3u33YOso/lhIafZSv/HiYa1LBZfIpQjyLo9MvoMbWytTP175G3/DaUlmL1NtmtetfmlkWO+W4V3SXZHiCoTKlULvjXSLtZXfvCXUOZV3RTJHoh9BMi/m4dBoC2481IGdI5Fa3Jl+cxeZ20FwVAkOXYNI5hgAd+7cuc7o6OiHrrnmmt9+4QtfuDikKXdLnqbXTLQlQRnUTX/4wx/+xZMnT34oDMMpCpLDojM4+BKkLtJLdCU5vCY7DQRN7xj9Lkz3YzNwNj8N9RaIdDYsTCPVuGV+p5KwrAANtVE1OrI5KtHJ/HMVTc+i5sU5yOxOQTPipyZvImxS3glFLnq4qE5P8QOQKt+IVhbf9SZ2QyH1EZVuB47Jub7b8HB8lxYVT9ecejj5RatWhZXZ01BfnBfmUDw9KXYyv/NDIJlzXoozDqwXGDejXHq+vzY1mwROzxkzMrKFEhS27YRsZUL4Y23i5RHrCVImsiULAz2U+CJsNtZX10vhrneMSrcMv/O4BOHAC2G71h7xAo3dEN/OfmVcr5Bak8axDzG5i+DUjiwSoxquCDLvSGWeabeEMi8VizBTacL/chhgeixn5JpzEncROs1J3IJoR7RHUfS5K6+88ldf+cpXylKJ/t/AEPCEPjBokwfudDrhBz7wgXc8+eST/1c+ny+jSsf/ikXM4dWV5Hi9ZdkBSSo0vhqWSh3/q4kIeJyEG2P7Ya6wF+qtDlSrq4b5nbdXpYh2uwa8DI6zI+UlWZP5XhKzmSInicQ00YsFSFyAhgrJyOA4nrImFLilZeKFgIKQT+5aVDlI3VJcej+2beKNT6rnFG2UIudcxE6ckSgzp+7Iuh513cKUi40xls8JM3xrdTnOhKC3yVbu9lvmimhPG+Qu0zOp9DAbQTQ2CdH4lFTl1r8ENye+d5/V4PLk6sA4ivmse52xv4FsLxQSe9m+fb6Brfz59dsrJfpuLTNscuXqXFLayx75N1lyaCHaiaPZ8Z2SaWWSyAWZo5m9iMq8ANNlqcz3b4vi2g8yKFdQeGr3NLtGO2+Huri4KEztQRD8EwbB3Xrrrff394T8Vk8HgbW8bk/nPH5fhcDx48cLn/3sZ/9wbm7uX1JnNvSrY2c2HESUzuYidTG8hG9cBtOReUsqdUnqzbEZmC1Ipc596rxHOpnRhfldKWuZ3maWf8XxTGU+dXEZ2k6TOkXJx2RvFJpBoldR7uxzHQ3PKrwyv7lsM5oMluPTuq2i0yZr8/NkRLyhxCmYScme5ADpNWSs70k+pYyAZMEauX+7WYfG0gLUzs0K5Y4qy67F7gyacnzY7Ypjraps42Euglx5DHKj2yDIl4Uqp4YbtLBM4zE5/Xf/193q4di3F9zxLlx5u6+h17U9rUmKnrNhelLvGn3mWix0WUAYj1JdfPw60d98bSjiQeQXlJomCFyY3OknBsApMi8UYKbSgtde2oGDSOaZ7rnmJCh4VLtdBAvnHCLzVqv1+PT09Jtvv/32Lz8tbP3OfSPQ93Dp+4h+w54IYOT7sWPH/mJ5efkNGByHKh1JPYqi2KyOg6Y7qct2hBhIhUodzVxYeAaJsD2+T5jfhU9dNFpAn7pcCMSqnCloV/lYSfopZWK56Z2VlSWTr/DrGyZ4VU5Wzfg0sSZ97RK6+HvxB01R9F2yY5t+ieVvSljIHaw33FDtxnfpQ0FOrPb3vYaOS4X33kdP4pKgMGe9VV2C+tI8NKvLsiyniFFjd21N6vYL6DqrmvbFfYka31ERcpUxyJbHIBMVROOgNAK0xSi/ll6k6V4gqf7w7MK7+tztC+A37LhZp6Wm5yg9/xukv3HWHcVuBJ1uIgldkThWJSRlDm0YKRahUIhgf6UJr70UYP9EXmbUiMHjzjfnuefkHuQR7Tj/YBAcpqehMq/X6/NTU1Pvevvb3/5fzj+SW+cKes0wWweJId/pJz7xiUsff/zxj66urr4QyRxJHcndbrfKSd2uJmdHlVLAHN5Ka3QaZgv7RPT76ir2Uld56mRSNyrHJUvEUh660wTP1DyZ0JOV5mxSZ3+7SsYq/LnA4T5hXchFH4ei5cyXeI2k7uJqm7xj8de1NlfKG2QRe7xV2tCz7kYtJoTZtL4KzZVFaK4uQ7teg04L047QlMoapVgBdC5yR9WNLU6DXARhvgTZ0ggEhRJkQlRp6mZje3d884n7s78xyNy2FMRuhSRM3PTvBjH9GlKHLYMxXuDRZz2t93Q+Orr9rHoeYANmk9h2kliXsjecJUYSGaMaR1J2kDkGwJWLUIzycHCkAb94aQemxwvSCkNBql0IXQbZSiHBC8fgvIPKnILgVlZW6tu2bfuj66677t/7iPYNeBXWcAhP6GsAa6M3xfKwjz/++EdardYVlM6Gke+Yupaezma2XOWrZB4Bj9faHt0rSL3alnnqNVZRDsevaWZ31X03VTqZ1hMFaJw+dR2QJ9S6ESynUtwYiettNMo8M0mTu5xs5ZSqfdTJKdYidutNT5jh+yF2tY2ORJbXyrRyb1I3OCJJVCaVuFU4qq9OqwHtRg069Rq08Ccqeey3LnLGMRpSnUiEsweQwSDLbE74w4NcAYIoD5CNIBNmWSqY4/JTZ4j1Tx2uAMQ06uw+5jh+nADNazMXGswEZCv9rrdkn8t1ZfzppS0CutyRa50Qm9q72RmkmUyY1sVAwZ/yP6HMRQU4jGYvQSHKweHRBvzCJQB7GJlzfzleIVfk3NTOydzubY4R7cvLy62xsbG/uuaaa/6Vj2jfaMbofbz1j8rex/Zb9IHAxz/+8Zc+8cQTH+x0OpdiwRlU6uVyWZA6DR48jGx9iJ3ZkNBldzYaeC5SR3IXE//oHjiLeertUJjfRaW52PQuc9VxqrAD5QzyVpY8rsLRhC+jodVCgG0jj2fWgecpUXQ+MziOmdqZ71zco/ofTWm87Cr5d6moTHJKZSZ7hxR0EnuCXaxhkvjTHkbdhlWX71Ki5OWiQReo0TXL1d2SqsIJPJajjNBF3p+sGiatGr2uzwKql2CN3/P+ppPEM6I2rGL39GPwZ0VbdVP35rNd35LBWLHZF8AJuJtoT9svdX5IXrlGhQ8OtR17/oLEidCVmT3MdGIyPzLWgNdcArBzzK3MbaVuV4GzC8dQrjmWdV1aWmqPjIz89bOe9ax3v/zlLz/bx/TnN9lgBPobgRt8Un84E4GPfOQjrzp58uT7AWAfEjoSO5I6kjeVUXTVfLdJnQJUMECO1Log9ZFdMFs6IMrESl8Xprq1hUJ3FZVJfCYiXbEPto5k5wuAOMiOSDz2z0tSF9vGpMxy0tV3NmlLNW8GWHFSN7WK7q9uaxjTH53uW0+dPp2jw9TjYl9KC0t9sV0H6mPopabbMQ+zdZiE75kLS6NeWh/nTxA1o0+XAE0c0jh538M+vu34dMkGPbbfnp/aTeRpp+/rRvq+9u4b2suPfq5UDgSD0OVSPn6hpZomIlcKXSjzJmQDEP3M87kcXDFeh1dfkoGpUUbmcR0JeS1cmZM7hxePkb0lZHc2JPOVlRWRa46+81Kp9JkDBw785o033ujT0zbojVnrYdYyqtd6bL99nwh0Op3MHXfc8Stnzpz58zAMdxGpu3LU7UYuLlIX3ZOaTRH5LqLfkdTLUzBXPggrnTzU6jKApdVyk7qRvmaocxWxHqe2KYK3itNoxU8ThIqMj4na8qfzaHYjQt4idZXWo5W6BthW8awajaH5eA15/kX61Npfnfj+Op6tkdh7KFZ59/KYbtHdx/CON+lj28T7nLJP6qH6O4dtEKC7JDqMn5VjIUWZXxtdNCZ9KLvMF4kr7XMmiJe2iRc7Ro75uiWpUxAbmdhVelqrJaoFSjIP4eptDXjlAYDJkbyInyDiJhLnZC47N+q0N3L/ccFAZI7KHKPaC4XC5/bv3/+/3XTTTT9ew836TTcYgf5G2Aaf1B8uiQCS+gc/+MHbn3zyyT/LZrMTROqYo+4sPBOEoqlLWqAc79KGBC9KPRYnYWHkEliBoiB6NME3my2HuV1FtxuR8O7a74K8qUUrM8HriHeH+V3OHonGLtqPp/un8/Q2iZrZyc2eAtOI3XzRdQ1540mwGiPmE2J7GwdKDh/Nj92G1hq/i8ud9uj5ItBRx6aMKesG6czdTNXxLjx6umuRHft91tdg1e+1iMp1P2ufkmjdIzLvUlPn9DX1de9dJqlu1nW+m2s749xGiptrT7UCjr8yVblMFNc+c2FqV2b2fC4ryLyQzcC12+vwsv0hjJeRzJOpaSaZSz+8nZrGyZyqwCGR43/5fP7effv2/erNN9/8sJ/bzy8Cax895/d6L+qzdzqd7Pvf//5fP3v27HtzudwIpbOlkXqy7rucQnhFOV7/HUk9UxiFxZFL4VxmBBrNpohORRNasqVqsr+6HRSnI+GTZG9Uj2MFa7g5nRqJxOlrpM5dUfAi8E7TkSxI4zDL87Q3LuXUm8Nrg1CuuyawJN84iT0xanS9NHuBoPRzynvba/j1UsDdFwZ0r3hy95a9zs8uu6vfvdewtM7DWbfrJdCG/V9nOqErEJg1iKeAU+EmKtBi0KtYKaQv3mgRSQsL2pf80Rx/Tuia8JW5my5RHZDecFqoxIpcKXMq+gKiYIwMgENSL+YjKJeKUM524IU76/CCfVmolPIyFVEFsJKy58Fwdp45WvBk3XdMj5UWP6oCR8o8iqJvzszMvPXmm29+oNdb4L8fPAL9j5TBX4s/AwAcO3Ysuvfee39rdnb2D/L5fIlIHQvP4KTD+6j3CpTj5RiJ2EUDkKgE1dFLYC6YgHqrLUgdc9llYRnKPbfN6azwDFPlmuRNf3x8nDg1lpWHVZMqnS8meYPQdb65/F6VgeVqRXyug95sszkPutMvl8OErhYHYhs+IvB6nCOEHcOQXCm0ac/0atHRnezpirsMUcdxk4NI728uZuzo/DXo1viQ650+UojaRfTOy1o70dPiryvh8/VLqtKX3E6m/YwV62EYNaxjmOc231Z9HNXZDpevtFIQFy/N4NLiIcpByYh2VgEOMxzKRSzlWoDxXAteuqcOz9mTg0KeK3OJhG1yJ395L2WOPnNU5Ujo2Wz2/unp6bfeeuut3/KT9+ZAYL0jcnNc/UV6FdhH/dixY78/Nzf3O/l8Pu8iddHMJchAiPnEKgLeNr/j4KTVNVfquCjA0p61sQMwm52CWhOgukqkrtuvElkng+TkhEaR7jz63cxb1ySu+6u7u7hx5c4Vu5rLZNpbIuJdKRs1N5KC51MlHZe/KjztjFuzneytRoi9WIiPl6pcHUNLfZRG5Jq7eg3LlGOLA5jfmSSSrLwu7osXNDOuMV3bO4deXwuMboPWJmqLzW02tmHoQv76+XXHlr5Nfd4pl+9eKKQcJfEx+yA2w0tCV9EmLKKTmdgp35x6maOJPZ+HHYUGvGK6AZfvzEMUoTKXQYWuCPbYvI7f4+IAq1AqVW4rc1z4Ly0uwbnFczjn/GB6evptt9122/+8SKfhC/K2es0cF+RNXQwXffTo0cr999//b+bn53+zUCjkOKnj/fFmLjxQjtLaJBHKQczLM1L0e7PREMExTSxAE+2BajsQ5jRKazMC4+xoeEeVOUnw7jrvPDoepy5KadMkL/PdY0WtfPFyW1IUphKPTYfsYcuFgH6lSUWR0ElOr7yTG4+Ct4ZFL1Inae8cTckPTVN4tyG43u9YU25rMGjCSqrc+BN2WrduX8O0EUvWNexjXPMa9utjU0sXpySlywtwk7Q9u3CEeiwD4q+t7QxfuvwO1bZW5HIpSznm0lyOfcylzzwbZGTwWxTB/nIdXjnTgv3b8pCLov7IXBUn4rXZcc4gEYBZMdXqiohkR2UeBMHxPXv2/Pqb3/zmL1wMc+3FdA99DIGL6XYvrHv54he/OPb973//PUjqtlJfD6lztY7+MCR1MVVUdsJscQZWOpEoE4vBci0a5HGPdJ53Lo1+urkLS0+jLm3se1L4seJXiw2D0Hm5WEeku/b9qYA58gXafvQUtd6V1JWw1fNtyrBIDZoz9X/MBuky1kwgU2U30wdjP8O0yzZr8n87juMK9NcminUMqq4H7HI8fm3upUbazpS7v1blvY6b07vQS+c8iGWrp+hBvqolm1RM7qJ9ogp8w99bEIUhjFTKEGVDuHysBj+3H2DXWB7CbM4gc7m4p8WxNrkLElcd2WSPCNkr3faZI5mjqT0Mw4d27NjxL97ylrd8PpORTgH/b/Mg0M9MsXmudgteyT333FN+6KGH/tX8/Py/jKKoSEo9j34xu+1qGEIYBHENeJ5KRatvHKgUAU8rcBFQU5qA+fJBWIKSCJLDtBQMmjP96romu6vVqquBi5P0Y+uBLmoj1LUyMRLR43xmtmVVJkimxInoyfMoXhG2IECdFQsgImQjwM61v9O8AAAgAElEQVRWYrJrVXIuNoeK27duv6Bqn4QY7ka+vdq2knbsNhjcpKzvtP9hz5vHiDOT/zg1Va6f63Ncu7ik/q8r/e452JpvlO5N2a2PxYH7sOx4/XBbGomrl1aNC2ln4qqcm9mlKseXupjPQblUgmIW4Lnb6/Cz+zIwXilAEGYdZC6vT0ewy9x1nmMuF/yyPwTODZSaRmSezWa/t3v37t9885vf/KUtOBVfELe8ESPogrjRC/kiv/a1rxW/853v/M7s7Oz/EUVRCQvPUIc2m9R7md95BDytwimtDaIKLI8chHPhODSabVitrYpgOekrl1XlJNnaBWYcbVeZCtcR9FiUVKt5ImO+OCBSF9MZM70LdR9PeNShzVTr8aStGFxOiZIoOKnHE5v6zv1uWIFvsaZmQ0YQP03kvYYSI/fECfW+sZk3Jri0NiWJVULKKz4YcneJfjsYXCPTC5tul77OfR2H7Idyzd1soztdyxqPZJjUNXnrl5LS0+i45O+WRC5VORF5G7BtDkaxo798LNeCF+1uwHP3ZEVAHI5/Tty239wV/OaaE1ZrNVhZXhZmdlTmURTdv3fv3nd6n/nmZpKNGy2b+z4v+KvDQLkHH3zwXXNzc+/BlDYkdfyPot+5T90V/c4L0LiaK8hiNA3RoKMxug/mcrug1s5ArV4HHNwihYVyx8msHpvjdeEYVzMXHgnPO7HxVDmcyrgJ3kh7I3I3fpoV4uIFAJsvRan32AQvXwE7VY36fLmn6GQyt4ukxGex9TFtSFmEnhCF8vt4b/VLHE3dVb32GsaciFK2XYdC5q1qEvilrF/kbfNr6EMd89Ebr2P6MhU4x/0a6bj/uYPyyxInYB+oBXGMgHjALiInVa5+qvxyNLFXyiWIslnYW6zDS6ebcGRHHvJRHgIHmfPKbzy/XMTWoLldmNix4QpWf6POjaui0cri0hIsLy0hmX97375973jjG9/4zf7B8FueDwR6zQTn45r8OVMQwJS2r371q7/+1FNP/dtsNjvGlTqSOJnPcHfq0kY/KQKeD3AqK0umd6owJ04/shPmi/tgqZ0XJnj0q6MJ3ox412VcuWndjHonszr3s5uR7tysHxM7KyPLo94lccvo+di0HpO2iuZl0fAEJZ82DcWO2wqSYA1fnPhrcjcpSA8hcQRjRPVJ7mnnY5+bsWVmS1nzLGsZ0j22tVcXfYxM20QvFiks9oDbFTjvrblPuovkjc+oQDxfJskn5yT0ftcVtEK0xXu3pYM4IT8rK7Sglpk6LU2apWQpV+kvlyq9BYUI88uxWAzA5aM1uH5fB/aMFyGbi8R47xbFzsk8Dn5ThE5uOIyrITM7qnIk9Xw+/42ZmZl3vOENb/inPh6/3+Q8I7CW0X+eL9WfHhG47777ct/+9rff8tRTT/1REATbefEZqv2OA5ZIvVepWLuxC5E6mviC0hgsl/fDXGZUmuCxuUujofqqE0HrfHVbibtaqto+eW5KN0zvlKbGIuy5Cjd+jwN+5ORNLV1jEk+odPkuyblZEnU8GYpvugwLzk7GK8mJ3ZrAe6nfPlPfEgZgQZTraelKF76G4c+V8bqGooxNoEUYv+XeXLqG6+x1bRaITsuCudIwubjL8WP3S7yuY33eHZHsiUIxSq3LLmkykh0JHVvqlEsFKOYLMJJrwfOmavDc3QGMVoqQxQ56jupvacrcjmSnaHYXmReLxXunp6d/45ZbbjnWC1b//eZAYANHyua4oa1wFZ1OJ7zjjjtuOXPmzB9j7XdS6lhRLk2pp3Vqo7Q2O7WN/OphrgCrIzMwl90B9TaItLaq6tim/eq6NrtW6qzQjNGsRTV5UYSaaMVq+edj4uZR8Mz0Tj79pFo3G7yQ6TquzcEWDJrAtUdcU3JyiLhUqH7vLMUerw96DbUUG3V8YMd19NmlrP9gs17XqC7GUu59iVU2MOX2ZnU9e82jXQ1q8aWr1qsjkdpOLml6LxDMWWJ9JnjTjK6PaB+NB8I5zOtkcucd80SGifSZYz12YWLPRbC7UIeX7KnDkalI+M/DrAx+k4vT9Dxz3mSF3G12xgtX5lg8plQq3bNv37533XzzzT/cCnPqxXKPfY7gi+V2L577UA1dXn/27Nn/1Ol09mKQHP6HDV2QvImo8Sf3qXMTPJ8I7MAYXVmuKeo/tyq7YL4wDVVMbRMRsDVtgheCQpeKJdWdbMmaJH67aI00ubPAuZi8zbQ5mhpl4FxcfiMOpKMnbav6ODuIvQq0jYvY44VAqmpPH0JG5D1/9XopdlaP3X5juy0m6LBu1c5pdy3Dfg3bPk0V332hpJ6Ouhz9XJLLlX4I3d4m+axSlim0o8HbFomnqXE54FR+uXqDOZErUzsSOeahFzCKvViCfDaAI6OrcP3eNuwez0MuF2GVtpjI+TgmS1P34LcWNDE1rdFQ3RelzxwD4FZXVzvlcvmzMzMz/+Kmm246fvHMmFvjTtYwWrcGIBfSXSKpf/SjH/3506dP/6dWq3X5yMiIIHVsvYoDnsxrROo2sQvxqFb4dotEO71NmAEL47BU2Q+LwSg0WxgFj4Vo6jK4RkWkx2TMFLgsOEOlY63qcSzPPT6GEQnPffDanC4LzvC0N/kBpbmpuTPehuZY8r3Tvpz4tXpXqkexv56uuw2X7t+Z2j+98Iv5/vVS7eIJJl5ZQUWqExlde8pWbN9+p4I+trO5sOcCJn3USZKXSxRmwBY7xFX+LD61S9wSSv0QvfFe2ODF5+mlwvn90IsqCVz8pdI3yE9O/ctlc5W2KBSDUewY6IYm9udO1uCnd2dgrFyAbE6a2Puq/ibM9jI1jQfCUtqqsLZVqzGZ1+v1xujo6N8cOnToPa95zWtOXEhzob9WiUAfo9NDtdkRuPPOO6994okn/rRWq72oUqnE/dSR1KVZXHZQop7qtvk9JnWVHuNq7oKTQKvZhEw2gsbINCzkd0G1HYrIWNG1rYFd28if7u6bbge/cZ87KXPtd3cFzqnyr/F5tFmd56PHv5MIUg8wDq5Tszaflul3rdY1DfDvnIRrfEiLAf0hDbKupt2+SS+N5PVQdmrLjPa1c2JLktxap4Q1bs9ZuO97To5A8270VMY52Cmm40MpO0aKEJevSLcnZueU86UAJ3GqnaBfRpPIdRQ7LlkKkcwtz4Uh7C2uwot2NeDw9khks+B4Tgt+w7NzVU7jXnRCZA1WeMEYTuatVmt527Ztf37kyJE/vuGGGxY2+5znr8+NwBpHo4dxsyLwqU996tCJEyf+w/Ly8muLxWKIfnUk9yiKEqRup7Xh3/yfS62TCR7TW8Q8V56ExfI+WIQK1JttWTa2LtU65Y+b/nFq+pKMeucm+qQJnuetm/sS+eooeDK9y7xzIzjOnGN1bXg2Z8cpbEz9Ey4G+RvKrfsQwuYxRr34biVFY5N1r7V2L+WeTu5avZrXna5e1zNFrHEfTqpxtFy/enpIIzKRS25oeSP1TFp6WCR7HOxGhRVEJQdRupUi2bNhBkpFmVteDltw1XgVrtsFsH20KEq44iKc+8ul0NcV3/jv3DJHmSx2JDsncwB4cmpq6g+PHDlyx0te8pLVISHqTzMABNY48gZwBf6QG4bA5z73uamHH374Xy8sLLwtn88XkNTRDI+kjpMBDXT8PS2tLSYwpeztCYGi4HHVH0RFqFemYT43BavtUBShkT3WMb1NF5uh36UKZ13bSGmrojE8L92MeE9Jc0sUn9E++pjsefAbE1X6e93VLVZlMaEn1Xas1g1SJ9RShhOvMe/g4oQONA7Ta4h2I/fu++pI817nsF/RtW7fAx/XCEhg4AR8w8aOXCqqkzrJ2yZw62+1j4vI3Slp0rye6bQhj+1OiyXIZQPYm1+FF+ysw6HtOSihKkcTO5K5ulNX8JtwcykrnFbm2sxOYxYj2ZHIRZMVzDFfXoZcLvfIzp07//e3vOUt/y2TybQ2EFB/qPOAwHpH5nm4VH/KfhDAUrGPPPLIO+fm5n43DMMJInUsFds9Vx27tqGa1K8Ez121o+BpxS/y28vb4VxpGs5BWae31esivU2qb26Cd+SjG81ezAA7InbKPdd/9zC/U/lXR114XhqW5m6p5tm9swpwZAHg+CeIPcFZyaHFj2+nbSWeraFa1aqka012Q947nGlJIzU/p7Z+m4sY52U4X8T1TiXr3S9lNNiH46ulmBX7GUkuAneoclLj8VdKhcfNVOhv6fYiPzn+DNFXLlR5AUrZFlw1VoXn7mzD1GgBclFemNixh7kstytvpJsqJzLvFsmOJI7/Iann8/n79u7d+25f/a3f92Hzb7fBo2nz3/BWuMKjR49mH3744Tc8+eST7wWAaQyUQ6VOaW0UAY9YkFJP86vTJEJ+dRexY7UpVOs1Q63LCnNI/IbvnPqtU9Ac+vgsQk/LTbfLzhLR8upzUnmbufHyHtQCgP+uQqW131wrfF7hXXk/RaSZrabXo9jxtJJA+QKC3kx9Bme0erxLr6FrVblL3dz8ghN4PFZS/O/dx1Kv60vb276C9R5nLSO9m688SeKSW7lfRvvHTTXO+pargDckcnyLsDOaVOUh7C7U4Hk7anBkMoRiEX3lOWViR1eYDqSj88YLbRbzYpM5D2pFdxivy16v19sYyT49Pf27N9988/fWgpTfdnMjMIzRsrkRuEivTkXAv/zMmTN/0mw2r0RCx/8wrY2C5ZCcJa9IE3xaERqCiJO63WcdA+YgE0CnPAnnitOwlKlAo9WGOvnWW1Kh6AYu+ncjTY1M8ip9zWgCEysU1rQl3r57qpvLBC/nZRlDrVU7LylrkosmflVClr07ckrHVYMaUlwNWiSctOha+8THJa++NUxt2dxPWdiuhN6Hvzq+RB11vrahM4ipxrJKSA27tstKbJ3cXwSUqu0MkzqtFNV5pQJnld7E+2CqciRwjGCPcnkohS24YmwVrtvVhqmRSKSjYW65rMcu781W5niqbilpdvVHimTH3HJU5s1msz42NvaRgwcP/sFrX/va008TLL/7JkNgEKNsk93i1r6cv/mbv3n2yZMn/+Pq6urLSqVShtLacrmcAMb2q+NkQgE4vLc6T5PhUfBUaYpSYYRvPVeAemUPLOR2QLWTEx2cUK2jj11MRqzQTKIQDVPr3A9Pdd7TIuVdypwIGBcMNPcmiZ0IXcc022o+QROWL57s21xbc/O6XDXRe8iGnCNQmudi66J0ffiPjZHsGtZs0dDH4eTVJo8TU6j6SiwF1DqGjPp9LA+sQTlIVe662XTSp2snIpUXSmrc+hkTLidyUuu6qQqqcnRnoU8co9WjAGBfsQbXTdXgkkntK+eBb/J9NQndJHKzWxqPdcESzWIhzdLSkNABYH7btm1/9uxnP/vPXvjCFy5u7Znx4rx7T+gX53M17upTn/rU3lOnTv3u0tLS/5rNZstI6hgBTy1YOan3Sm2jiYaXkCTzHpG6VP4dyBTGYKW8FxaCcdHopVHHQhZ1qya8Lkhjl4XVzVqYsuf92eNcdyv6PeE/T0bKc4KPCV8dj3+X+J2QtchYaziiAOo/nTLEbIJ3ZUEJTuVSnz/Wbsftd1ivtS+5eVybhuOrMwwO8g/KJbeH29rJf2MHLKlvk+LZX4Z5XZG1IltZO5gUuSZy7isPMiBqsAtTepiF7VEdrh6vwlVT2OpUR7DzxXOav1xXfHOTOWWi8DKuSOTKX/6D7du3/8Hzn//8u6644or6xqLoj7ZZEOh35G+W6/XXsU4EsAXr/fff/8bZ2dn3AMB+MsH341enycaVNuPyrRPBoxk+wFz48hScK+yGxU5ZmuEb6F+vQ6vZitW6NrtbOeyctJlv3Oz8luylziPrdVobBdLx/HXuWzeVvDt4ztBssale6zhNYDH3x/zgMJ1zFrRIXavh5DHpfPqIKccWjLnWYW4wcsobxxca7uMbhK/+kJei9+1Wi35jyF4/U9dySH2rv4qfFf3C0s8cRC4bqXAyV+lo0BH+ceEnz+VEKtplIytwzVQLdo8VIMpjxTfylavnqxYPNqHL4FLVu5z5zV1tT8lfvry8Aisry4D+8kql8vnp6en3+AYr65w8L6Dd1jrSL6Bb85eaUEOdTuZjH/vY87GxS71ef3GpVApQrSOp4+RiF6HhAXPkZ6eubaRckdHshg88IAfVOqbUhFEBauXdMK/M8I1mS5gERb/1uNIci4Bn1eLSKsgZpB6nsJklaHGOpO0Mc7tKleM14I28dabWObEbv3OPbcIML4mLDPnuTCg2/AwhTgTe7R0mhjQSrtgODoKPGXKtw54F2PXcldO43NhW8k5lb9y/uQZJ8xC4MO1+LsvUztU3hzo+MFlZiLAp5kL6xUmh4/stbBAir7wN2TCAIprX8wXIBQAzxSpcu70Ol0yEItec8sptVZ5U5ngKJHJJ6GIsYdvTViuu/ubKL0dVrkzsi6Ojo+8/ePDgn3h/+dbgg57Dc2vAsLXu8u677957/Pjx31taWnpzLpcrY2oblou189URFZ2vjr71IC47iaovnoOVSulF7GL7wigsl/bAQjAB9U4gWrPW60jsTVmUxqjl7lLrLCedzO+ppWJ58FyS6E3lTpO3KlOrXgmeshanuFHRGiRsFSkvWYv0HiNkbr1VgJlE1H0I2qb81DdVtSg1j5ZybOPj9UwBah9Own0fJrmhk+AdN2ovFZKe8NgDntw7jbzFltw0wkmcnqn8XuRjGIFv4m2NiTwMkMjzgshxrEzmanDNxCo8cxJgvII55bIGOwWfaguOLhCDnxGBy9+VMhflW/F37F8u/yMyJ1WOpnUysUdR9PDU1NS/3bt37ydf9apX1bbWDLd177bvYbh1Ibo471yZ4N86Ozv7+5lMZheZ4Clf3VbrchIySZ2rdanY5cSUZoaXE1ETMpkQWsVtsFTcDUuZEaijfx0bRdTr4mdLKBIibldam05LM1PiyJeuitfYRK/6qLtN8Mke6+QxJS6QP6U3WB6DFwclcpfviyYbua0hANkfSVJykGV8vD6Ga9dNunz5tEneYdrfGJt5/wOQS/mE6TymT+sBqUwCnk9O0en0vJmvnPcqpxrsYSYjKrzJ8qwhjIV1uGy0CldOdmDXaF4slLFADE8NdZG5Xe3NVSSGEzk2ScLgN0pJQzJvNBqtcrn8pd27d7/n1ltv/Vb/4PktLwYE+pghLobb9PfgQqDT6QQf/ehHX/bUU0/9u0aj8VxMabNT29Ki4MlcyM2GfJKyg+b4RCRNhi3IhBG0S9vhXH4nLEIJGi2ARlMFzjUwfx2JmxG7DiY2itW4is6I6HlF6NKfzgLnYvM886mrBQmZ94mUOXHHal2RhSR2Fh0vADCJnZO7WbhGP5EkqfOn5SZ4edw+hi9ZBdQhLcu2Moc7eqrbcji+pD7O2XO4dTuGWgW4ZLvxWXfUYtY2NtN/GLnkvEyrInGZMoYgS3N67CvHfHKVihYIIo+EeR0D3opBEw6VluGa7Q3RFa1YKIo0NKrBTiWW11skxm55aitzAFgaGxv58KFDz/j3r371q0/1fAx+g4sOgY0YnRcdKFvthu66665Lf/zjH//r5eXlm3K5XBFJ3W2Cx3z1jFAarpz1blXm7AAempzQN4hpbs3iFCxEO2AJitBodaRir8kWraLBhJhTbWWuy8sKg6hRVjYZ+S47sZlFZ4ikeWobj66XOepWSVlSzFQETP1NdGEoeocadxO7JLJ0mnIPVXP79OFs+KGZed74vF/SJmIVp9sMU0i8wrKGLrlAlB/fMJWYZnZdEEYtwewIduUzF+9rJiMKwwgiz0oiP1BcgWeN12H/eFbkmaMi5+Z1u295rMbVAoL3LDfN7NrEbkexUxlXHCdoYt++fft7Dx8+/Le+HvtWm8H1/W6G0bh10d9Ed3706NHKww8/fPPZs2d/p91uPwMJHYkdzYjUX93u2mY3eSETPCd2Xme6mykeJ9RMVIBGcYeoDb/UKUCr1RER8ZTq5lbrnOTN4jJ2GpwQXMq0apeQdQfOqR7s8X6moo/FHPueK/vYYmHTjBKhkl/kENTUQ9qy19B0fB8rWH7M5EtmLAL6iHfrFoluHL3XJRsLhjR7PH3OfzoGinPlY36YyCW3zfBxfQLxZqiHkCwMQ0FveHtI5BjYhtXcikFDEDkWh5keDaFSkiVbMcCU3FN8LOBdiIWjo6kKjS3yk7tqPWA6Gq/6hoTebrfrIyMj/++uXbv+3S233PL/ZTJYFcD/26oI9D0EtypAW+m+sbrcnXfeeeWZM2d+r1qt/lIulyuQWqdCNOTXI/JOqzBnRsMrumL+dZywREtWFtwj8texNGZUglUk9uwUVDt5aLbbzMcuI3x1q1atumNStoLlyOROCp2b4OX8qv3nuoysVMtx5DvPbaffma/cDJgjUlY/U3LM430Y0SWJXX0p+C1tuKZ83oPgzfagcmNZQEie0+g3nkhZl+d0WcY3Ysyocj/qUFSdLlkHTpyfTCLGiS0FzlZfZgMVtZxSilxXe9OmdQx2wwYqGOyGRB4FbdgdVeGnJpbh4FgApSISOQW8YdCb7FfuslhxPzmPU3Gpclf5VvSXI5EjsYdh+ONt27b96TOf+cyPveQlL5nfCNz9MS5sBDyhX9jPbyBX/9WvfnXkwQcffOPCwsJvt1qtQ6jWsRBNmlrHBhIyAl4GzcnJDP9Wk77V8EWrkWTELpG8mGZzJagVpmAxmoSVTgEabYBmEwOB6lBvqKj4uJwsD6TTqWqSxC0femya16Z0bWY3fe/EA8qTGgc50+dK28W14umB2NHxcWtW/sRsopfWffHPllnG30zZJy3evYe0PJam4l6SzvCwG7510/duCOD4MtKPbmtwfuXxd7aqdr7xNpAcRFoimQpcgqyWbCnm9WwYxkSOvvBS0IQ9+SocGa3DJeMZGC3mhCJHCxb3k6e1OcVTUgS7i8wpej32lTeb0FCqnMzr+LPT6dTL5fLnd+zY8d7bbrvtm16VD2QavCAP2nv0X5C35S/66SKAav2Tn/zkVadPn37PysrKa6IoylPAnKtsrKsePC9IY5seeQSv7V8nUpeKHU3xRagXtsNibjssQQnqbQAsWoNR8SKPHYPsEsFzUnXHZM6C5HR9eBehazN7bJZnPnOu8onM7QI0nMIksZMJnKXGcSYWhGL6z+kYaXTYP8ETeSffCDcB23nt3acISemk9Q22VydUnWhSbsS0EnR7a1NWOvbSh8zoiHrM8yzYIVHZTQa+UaAb3gFGqqMax4wPkYoWNGGmsCxN62NZqChFTrEkvFSyXtAle5VLQlc9DVg6WlrjI6r4xlV5Lpd7Ynx8/M/379//4V/4hV+Ye7rj3O9/cSHgCf3iep4bfjdf/OIXx44fP377/Pz8b7fb7f2o1FGxi8kuDLsWo+E9123/Ovk3Y7WOE5wqmBFXmlPm+LiUbDYPzcI2OJfbDouZCtTbgag2V8M89kZD1IyXZnezXauhvsX3Or2NtqVObhiwRiZ42o7M8oLAuend9p1zU7wlGnmEfLwQ0JTHJLkuRiOVuhqiSrJ2Ve4xm6hfelaIM4e/ETPGRXyCp9c+bbhN8+xuYr52Mb/jM3axCV95bOJQSIvdle86bpiikg6VTxuvL5fLylrr2Lo0yMBoUINListwaLQBe0awqUrBaKBC77ftXrLN6nY6Gi8U41rMkq+carErX3mzXC5/YWpq6r1vetObvp7JZHBt6f95BAwE1j4yPYBbDgFMb/vkJz/5nFOnTqFv/dVRFEVI7NS5DSc0ImbBAxkrEh5z2JVPkRO7K32HfIlcpXNfO0YZZ8IcNKMxWMrvgKVgFFY7oSi6gWodiV3msqOfXT4qrd5ZlLuqFGeQP0tzE8o+Tm9TSt5Od3MQPKl1OrdB3ozweXc3IzDO4q6EUmeKP7aaG+ZtK1I+Ph4b6l1GfYLU47e9y0424TNbutH33anSbcO7PKEmab0TGc+1KE+a1nmRGOkrd5A6q/KGChzzxHGBmsvmIBsAbAtX4UCpCkfGGrCjEgqSx05oPGrdna4pFw68HoO0RMlKby6rlJ2KRqqcgt/w71wu95OxsbH37dmz5wOve93rzm65CcjfcN8IeELvGyq/4dGjR8cfeuih2+bm5n6j0+kcxu5tqNZt3zohZQfM2YrGNsML8rVMkjaxowpHP7qIPA5C6ORHYDk/BYvhBKxCDpotgGYLq881xH9NZY7nxE2BbjLNTSl2ReD8b6QCV/S7O1ddLgBcpWRJMGq1rRcIvEiZFJLu1DXDjE8HFERK27MtYlEve7dRe9j+3mDtHtiIlLSehJ6ygnCqbsoNjxk9Gfgm92P+crk6iE3qFPiXy2YhH8miL2hpijItUdntssoKXDrahPGSJHlREEZVd0Pyt4mcL0ppIRITd1x33dFMBSu/oY9cLUB5BDua2JHQAWC1XC7//Y4dO/7Dbbfdhqpc9jv2/zwCKQh4QvevxpoQQN/6pz/96ctPnTr1G9Vq9fVBEGxDUke1jpMjTni8zSOpdV4X3vatu4idqxkZLISlL5NR8Wimx3BsEUCX3wbLuQlYRj87qXasplVviHx2odpRLSkFqFPXHKlvTJ3bvnRlpY0VvOIM+bc6dmzltc3yjPRjorcsz+7AOEa0XJgajKnUrXqifBGguD8Rbae30TLbUWYmmR9vH5wvMqzsdNLg9KIllba6bk7uBCB/O+PvyVxO3ntXwJteRuG7hAsbfO8w7Uw0RsnmIMwAVIIa7M1X4dKROuytAIyVIhHoRmpctxPWQZ7iklT6Y5p5nTIxcOGZFsGOJE71FojE8Wer1Wrn8/kHxsfH/+LQoUOfuuGGGxbWNEj9xlsWAU/oW/bRP70bP3bsWHTfffe9bHZ29rdqtdr1ZIbHRi84GXK1gpOeTejcv47bdvOxc58jJ3eu3pHYhVoKc9DKj0I12gaLwRisdCJoYnR8qyXbt9brUrWLYjWsYAz+bSlyygchZQoAAB3sSURBVGM3ze+kxFlt+C6+9ZicmZiUpK9zz2OeYilj8nuiPjZMmYU6odqNR8qVviv0TC0QnGZwfSDRk51bxVneOhEbj++jKzUOmziH46SGT9xa9RASjNAlNFKNx2qeqXMi8Qya1FGNFyJhNg8wch2aMJWrwoFiFfaXmzBZyUKpgGo8aVa3Ow3a77XhH1eK3DatpwW9oQon0zoSuTKvn6pUKv9l//79f/nLv/zLjz69Uer33moIeELfak98g+/385///LbHHnvslsXFxXe2Wq0jxWJRmOEpaA5Px/3r3Yjdzt2NFR0rxGE3gOGpPvQ7lpUV5uJcEWrRBCxlJ2QQXSeEZkvmv6MywtQ3Se7o37Ty2eMIeVWshpFwrPJtn3oiYI5M67ocbBxUxziLi1GiuvgnV+Ms2l5io4cvUb+puPXDjj+3uNTF5z04fn1vUMK0bpklWF18YSvgKyG1cpB8rRGyiVySuFwcokk9ykexSR3VOAa5TeeX4WC5BrsrGRgp4vfKrC56FUiTujPYTTJ57B+3A924r7xXTjlX5dy8PjIy8neTk5P/95ve9KZ/9Ob19b1mW30vT+hb/Q3YgPtHM/xdd9112YkTJ95RrVZvyWQysRleVs1KmuFtYqfUH1RUGEBHqp2TOldHQmG3ldJmHahsghe1uIMsNHMVYY5fDMZhNVOARicjzPjok6dAOiJ3I63Nqiznqg/fVzR8IiJeqWblA5dcRWSlzetxyhtjepv0+SN0WqqZbDbJWn/hJHFmVYiV+prfF2tFEst6Ksxm2RmM1Q0nb1oBsaWLNnOIdyaby0KUw9xw9ItnIRt0oJhpwmS2CgdKqzBTacG2Iga5EYljERhZCMZF4gauXaq7Gf3KlYmdv4dI4LiIRAXOI9iVeb1TLBa/Mz4+/p8vvfTS/8eb19f8gvkdGAKe0P3rsGEIoBn+W9/61vXz8/O/tbq6+rJcLhehWqd+60TIqGCIsDmx825Utgm+W9Utroi4eZNPqlK1A7SDCBq5EVjJjsNSMAIraIBtZ0SHNzHpqiAlQe4tbZbnwXHJwDnVaY6reJb6TMLS7rfO89d5MJ2irvi5EMcZRG6Z8M2NuavcTBiz6FOrfL6WUAuLtah3fZaUsnjqBvUxOdHT79rJoE3qpMrlcXXkOrb2zYgyq1FOm9NRiReDOmzPVoVvfG+pBZOlAMoFqcYpwM0uW9xP1Lpblbt95Pju2UTOyRzftTAMT09MTHx4x44dH7rpppuOb9hA9Afasgh4Qt+yj35wN67M8L9y7ty5X22328+OoijLo+G50ubEzhu+uLq5ucpp8mOR79Kuh83LzEpVjwuKDHTCCGphBZbDMVgJK1CFPDPLy2h67NfeaLZUGhyZXM08duFj5/74OGDKFflu57Irxcn4jQfFSYVOZEbPTJWlTSHemPhj9uTDHD+Ux7St4L1M7Xp7Usn6HTKXDZbNgFvXjZOmRKPH9yuWQvHqBFV4EAbCnI5ELqw/qLAzqMQbMJldhb35FdhTbMC2QgbKRYxi1ySu3y80r2OjIVnVkN5Bepf0O6VbAlPaWTKCXRJ6osqbCMaUipwTOZJ8GIZzIyMjn9m+fftHLr/88m9de+21jcGNRn/krYSAJ/St9LSHfK9333333hMnTrx+ZWXlLc1m8/J8Ph9gNDz3r5PqsRV7t8YvchLG8rL6hnj6UK9qXNrX3pbpbxj4FeSgmS3DcjgC5zIjsNwpykj5dkeQeVxXu9kUZnrKc5fXTwSvU+B4Dfi4upyS3lqxm8peK3MV0Mbz1pn7OObHFJWuCZ3rYWuoW+wdU7Q6psA2IbblYkDXQne/UIYKd11slyA3SjtDTPEaMFUMgyw1gUtfdxbaooKbUOKFVdhdaMJEAaCYlyZ3rLme7AooI9VdajxJ5qa/PO2dsgPe7DQ0InP8GQTBcqFQ+MrExMRfvuAFL/jCFVdcUR/ykPSnu8gR8IR+kT/g83176F+/++67D5w8efLWpaWl21ut1iWFQkEQO+UA02SaZornqW/cFG+rK3kcSYt2OlGaWZ4mZFTuHZHS1oFOJgv1sAjVoALLQQVWMkWotiNoot+901G+d5VDjOSOaXUiap6C63TDFwq2M0mcrpHS3Che2yRR5iJW8dwWyTqs23wfvUDQEfVxERvDX69UO+vtLt4bS8LbCj5hPucnNCwAVr54bDqnHeSRMF0uE2QAa6gjgYsc8DArCBhVeJRpwkhQh6ncKuwsNGBHoQ3jhQzkc5Lwqfd4WmtfbuFxuXC0MncVh0k3rfMmKpzARfvfRgOtAMulUukr4+PjH9q7d+/fv+pVrzp3vselP//FiYAn9IvzuW66u8Jqc5/5zGeecebMmduXl5ffCAAzWJAG/euc2Il4bcXuMsdrckfTqYxutv+Rcue58VxtiTrwzGQqzi+K0bRlVHMmgFYmEgSP5L4EZViGAtQ6WWghwYt9pckVc93F5K7y5uPUOMMcz3ura1M6j37nPGqQukORc/O8JGFO3hINMtvLbZW5XQGVCD5nAJrFXcwduPA2Madgv9hOwNzhzMSeARHIhg19sHa6CGLLZqUJHYPUMEkBWlAKGjAZVmFHVIOpfAPG8gDlfAgFFZ2OaWhmASNpTqfeAvQeuQaEWPSphYtrAUjmde3K0e8KkXicMcFyysnM3ul0GuVy+ejk5OQHZ2Zm/t4HvG26aemiuyBP6BfdI93cN9TpdMJPf/rTVz755JNvrVarN3Y6nd2c2HFyxn8msUtTKZE6D55LK1KT2r6STeCu6GRJ7qjGpPKm60DTvNTvITSDCKpBCZYyFViGIqxm0PeelQq+jdfeEulxvDWs+FtZAXRQHSd3TcZSzZN5W1Iyz+LSVGkpemahoLdAGSyI6+OXw1g0yDMkis7YGyd87NyHz0+kzkbbC+UtyFuVBM5mIYvKW5Cx8mdDB3KZFhQyTZFehip8KqrDRL4F5RwWhMkKxY77SSVO++rqbfa7QGROVhv56NNJnEjdLgrDF30uIqcCMUTkANDM5/P3VyqVj+zdu/dvfbnWzT0nXUxX5wn9YnqaF9C93Hfffbkf/OAHPzU3N/fWlZWV12YymZ3oWyfFzomdlCKpLhkZL1u18nQjF7l3U+0u9Z5WFCQ2zQvzuvS9I2G1IRAEX88UoJopCfM8Rs6vQqR88AAtDJozUuuI7JUvPjbXs6A7RyEaRe2SLhVbEo9ykjfJ2g6oS/rG4/gD6/0xiVCePfGPnwxJWxB3IILXQiTrEJ+TJl+50ALhA88H0oQ+FtZgIluH8WwDRnIdKOXQjC5bkoZKvdPzti019J7YrhhuXeDxFfbvaZYbXu9AxEy0pPWF+8jt3zudTrNQKNw/Pj7+0cnJyc/cdNNNJy6gIekv9SJAwBP6RfAQL+RbwFS37373uz81Ozt7S7Va/UU0xUdRFMiuV7LONil2PkmbRUB6kzupNY2Vlc5FalM005CNNFwmV67a9e/a/44m7XYmC41MJPLdkeBRxWPFulonB81OIAge/8PjC997IncZ1TxegyxVK5rLiAYfumwtmYo5zTpVvB0JHy8EVBgc42jXMfm7JUhT+bklgaoFFZK3QdoBYD0BDJ9D33cIbaG+S5kGjIZ1mMjWJHlnW1DKdiDKSr+5CGRTyttF3HrBJi02aT5xUuKxImc55OZn0hpjL+K4hcZsnoJZD7JcK6lx/B595MVi8ZuVSuWunTt33vW6173uBPYox/gRws/3LL+QZ6kL59o9oV84z+qivtJOp5P99Kc//Yz5+fnXLS8v34RR8blcLst97LyrG5E7J3apCN3VvlzBdEmS18VdXFHzkoCVOhfBcdokb5jnkYjR9q5M5W3IQAtJHnJQz+SgBpH4D1X8qiD6rEyXQ5M9LghUDrswzZN6F93jiPz1IkCSPP6tzeaCoASRm1H3UtpT6jkNfVXLVQWliW1EPAKSMipumdolCFp1zEOJTWZ03BadJGEGSbstmpyg2ZzIu5xtQiloQTFsQylsQ16QNy4A0OQuLS1CxTOLC1li6HxJUzqRuYybSFfjlHamF2jxokgt2rg53Y5Yd+WSE5njd2EYnsvn8/+IueQHDx6MfeScyNU75jBtXNTD2d/ceULAE/p5At6f1o0AToaf/exn9506deo1y8vLtzQajeeEYZhHxU5d3WgSJxVNxGyQuzL1cnJI87HaxM5JwjbRuqPnzW5agvhVbXkeXS9LhypyEWZzVPMBNCEUZF+DnCB47BpXhxw08PNOFhod3CYQ6r4tIu3R1I9ERlHyOnUuVqC88hyvC68C4wSvOzPZpOVC071U2AF0IKtIG4PVUHHnkbyDFlTCOpSDJhTDFuSDDkRBR7QhDXncAwa8CX+5ueCSz0Qrbjs3XKtwM02RP7Nez4gWOMJNwiwvriJEPGKdm9g5kWez2TMjIyP/Y2Ji4hM7duz4FkWteyL3s9r5RsAT+vl+Av78qQjcc889O06ePHnDwsICEvuLMpnMCPrZRe/qXC6Oaucka/jZRR92VINSXXIysRU7T4Gz/e5pCpDIk9eCRzK0Tfa9/LSC5EUDdanI5W9osEbCzwg6bUEo/hPk3wmhDqj4UdWHItoetxXqXih89RM/o++E9bcj1HSg+sIhSYsuZIqw6W8kblTaSNr4E4k7hySdaUM2gz/RlI5R6oq0g1Ao+DieAdPMHLXRXTEO/DNO0nZQI70k3K+vP9MNWlxYa5O6XFCJGgIiE0H/hwWEsJAQJ3H+O66holzu4WKxeM/U1NSd11xzzX2UR+6J3E9imwUBT+ib5Un460hF4Bvf+MboD3/4wxcuLi6+YXV19aWdTmdXLpcLkNjtXHYid8NciwTjVIa6yIhLGdIFuQLriMxjRcx88PwzU9GjKjfNvzyFjohH76+bxmBNesppN4PTzP7plNFNwXKqyG4czibS+1QTE2Faj4u/dqRJPe58h6VVtZmdm+Bl0JtU23yh1MtUnraIsi0k9t9cgXPck89AxRwoJR5nKDjcI9w3Logb0w1V2V8q2YrbBEFQy+fz3yuVSnft2bPnzhtvvPERbJxikzh7V7x53c9l5w0BT+jnDXp/4rUi8NBDD+X/+Z//+Zmzs7M/h5HxzWbzqiAIykTsIo85CIyiMnQOIp805ZgWId9NuSf8t5JhjNvibgH7d+3jThbCsRcF3RYO/ISS/MyyrmKQM/u6vifxhdjdJFuZ188xoWhy+zM7MK2b5YMTdXKRlCwey4sEue7fxpMTuC4Y5C7NSqZ1DG7jhI6/YzRbNps9VSwWvzI2NnbXvn37vvKKV7zidCaTaXsiX+uo9dsPEwFP6MNE259rQxDASfXee++d/PGPf/yCpaWlX6zVai/vdDp7s9lsiIqdq3Y8IVWgQwLQyl1Hxrsqi/WT356m3JlaMwK20tSlTVZ6XcB6fTOfuCRt6VN2uQNskO3r7Pa3xEfWAqBIck74SfI3a6HzBZBJ4Hrx4HoJ0lS4tnAIVJztS+0odTtrAEnaqAmgCgCREsefuE8YhitRFN1fLpfvnpqa+ruZmZnvPf/5z6+q5yNBYeYRH7m+IcPZH2QDEfCEvoFg+kMNHwHMZ3/00UcxOl6o9kajcQ0AjBCxk2onkkSTNydcV5CWK7c9LaDOTY7JAK40ZIicXTnenKxpf/MzFcBmRXqnnYtfa9pixGWRSCdpk8w5gfNr4JYM26qhFzMmYfNFjg5kk9YHl5uCAhG5f5wXgXH9rgIX21EUPV4qlY6OjIz89z179vzjz//8zz/F0s74HClDCjMZb1Yf/lD3Z+wDAU/ofYDkN9n8CCjVPnby5MmfWVhYeM3q6uorWq3WTBAEOSR3URtcmeQ5WdjkbgfPufzE3FdMJOY2zStiV77pJMmpFLEBwtuLuAkL3uzGJnC7EU4/CwO+AEknccqFt5V3MtaAVHiaGicTOxE395Fzda5IvKNSzv4ZSXzHjh33XH311T86fPhwTZnU7XnRE/kA31F/6I1DwBP6xmHpj7RJEDh69Gj23LlzB+bm5p6/vLz8c/V6/Xntdnsfkjt17eLlY21zL5G0rdQTUfIYHKZys7nvmJN8ghxZ4BlfTLig62bS72Xut4/Xz/Yuv7ajPL6zZr4mcKm0OaHza3HFFNipgJy80wkcI9TNtqU2cXNyR794LpdbyOVyxwqFwpdHR0e/vG/fvvtf9rKXzarrs03q8U14Rb5JBra/jJ4IeELvCZHf4EJGACvRPfLII/vPnj37vJWVlRtqtRqS+0wmkxHkTv52CvpKI/duyp0rdldQWBrZE/FLfNPzrIlo45ow6oHYSpliBNb/vLRfPnlsk6hd53Bhl5byh5XvpPlc5+bLQjq8cht+bxbv4almrt/JX05KPJfLzWFd9XK5/OWxsbF79+zZ8+D1118/qwLcZBlC+Y9Xz/Vm9fW/RH7P84iAJ/TzCL4/9XAR4OSOyr3RaFyLyj2TyZTQHE//EQGLWV4VIqErtQnbVu3cRG+Y5kWKmO4KZ5O8Se66c5zLvJ00iZs49qPG5b2ppcQ6ZgEVlxcfpFtQm41jt7x8UuR2FT6hvjFvXAW42V3y6G+lxM/m8/kHKpXKvdu2bTt64MCBYz/90z89p0gblTgPqY+J3Cvx4Y5Hf7aNR2AdQ3njL8If0SMwbASQ3B999NHdc3NzVy4uLt7QaDRegL3aAWAsCIIATfKiOUgYGiZmm7j6JfhuKp7InC8kOMHbBO4i9G6+clLuriC7fnHndd75PhwP+/c087qdXqar6UkzOk85c6lwXuENryUMw3o2mz0dRdH3isXiP0xOTv7Ds571rO8985nPxL7jGAXJSVyaBpgq90Te71vgt9vsCHhC3+xPyF/fwBHAlq5f+MIXJufn5w9Xq9XnrKysPL/Val3VbDb3AUAFVTeROy9AEytPJnfTCJ5/np7zbip4m9Q54XdT6f0qdHHZ8bVrk3+v6HqXGneROVfiaUFtdi31tPxx+lwtTlrZbHa2UCj8sFgsfqtcLn9jcnLy2JVXXnliZmZmkSnx+BbVZzGZexIf+LDyJzgPCHhCPw+g+1NubgRIvS8sLFxerVZ/plqtXtdsNp/Zbrd3ZTKZyNWX3aVaOSHbKpzI2TbR2wuCtP1cx6Zr6KXWXeivhcRpEWCTeJop3UXmLiLnde+pFr46BxZ6OZfNZn9cKBS+gwS+ffv2bx88ePD4VVddtQAALWVGJ1M6EbdX4pt7qPmr22AEPKFvMKD+cBcfAseOHascP35838LCwtUrKyvX1ev1K9E83263pzqdTjmTyWTIl04m+m5+eB685lL0aSTeX3Cd9r/bpE9Pphd58+3SzOaxdYK1JuWE7CLxbiln/DxBEDTDMJzP5XIn8/n8j0ql0n0TExPf2rlz5w8PHz58dmpqqqaukeYvTuCexC++IejvqE8EPKH3CZTfzCOgSCz40Y9+VPn+97+/s1qtHlhZWbm8Xq9f1Wg0Lm+1WvtardZ2ACjaUfEmwYsj9QQ0zcTuIva1KHab0F2R6C7CJtIlhW6b1Dlh07Zp29A5sS56GIZL2Wz2J4VC4XgURcdKpdL3RkdHfzgzM3PiwIED8+Pj46vKF55G4N6U3vNt8htsBQQ8oW+Fp+zvcaAIYOnvr3/966Pz8/O7FhcXL11ZWbkSVXy9Xj/UarWmAWC00+kgyauy6ropjB0Ixy+0WxBbN7O662Zp+7Q0MnufNGVuf07ET+V1XQTO/P2ovJfDMJzN5XKPFgqF71cqFUwpe2jXrl2PXX755WdHR0ex1Kou5ycvzFbgnsAH+kb7g1+oCHhCv1CfnL/uTY1Ap9PJf+1rXxubnZ3dvby8vKfRaMw0m80DzWZzptFo7Gu32zvb7fZku92udDqdSFYUNRulcNWdRuBp6toFjh3MRtt0O0asyplpnat3+p2uNQiCVhAE1TAMF4MgOBtF0RNYWjWKIvR/P1Eul0+Mj4+fPHz48FNTU1NLANBQ18FTyZDQvR98U7/h/uI2IwKe0DfjU/HXdFEioMqKRvfff3/p7NmzYwsLCzvr9fqe1dXV/a1Wa3+tVpvpdDqTnU5nvNVqjaB/HpV9u93OA0AWM7SYqXrNGLkIPY3kOVGrEyHBIlk3kLABAEl7GYPVMpnMfBRFJwuFwmPZbPaJkZGRE/l8/vTOnTtnDxw4cK5SqaDJvMmUN/c3pPq/1SKht29izUj4HTwCFycCntAvzufq7+oCQ6DT6QSPPvooKvXC2bNni4uLi+VarTZaq9XG6vX6RLvdHq/X61P4X6fTGWu329tbrdZou90uYtodVr5ThJ9Vv2fb7TYeL2y327gYCJC8kZCRWPEn+q8BoN7pdARR489MJoPEi3ndSNgLqLLDMMRqa6i2n8Lfi8XiQqFQWIyiaHFycrK6c+fOVYu0bRLmgWo+D/wCezf95V44CHhCv3Celb/SLY6AUvhYJCU8ffp0rlqt5lZXV8NcLhc2m81so9EQ5L26upqr1WrZZrOJJJ+t1WqYaidqlQdBUA+CoJ3NZhuFQqEVRVEjDMNWuVxutnEFEEWtfD7fKhaLrZGRESR/JHgkfjKDO6357EMjyty3G93iL62//aEi4Al9qHD7k3kEnh4CitRTD8LafvY6kWvsp80HaYo7cQ5fsKUX7P57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j/AceQqDCxV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descr="Questions">
            <a:extLst>
              <a:ext uri="{FF2B5EF4-FFF2-40B4-BE49-F238E27FC236}">
                <a16:creationId xmlns:a16="http://schemas.microsoft.com/office/drawing/2014/main" id="{D182008D-CAD5-44EA-8EDF-3E45375FE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3400" y="1981200"/>
            <a:ext cx="3124200" cy="3124200"/>
          </a:xfrm>
          <a:prstGeom prst="rect">
            <a:avLst/>
          </a:prstGeom>
        </p:spPr>
      </p:pic>
    </p:spTree>
    <p:custDataLst>
      <p:tags r:id="rId1"/>
    </p:custDataLst>
    <p:extLst>
      <p:ext uri="{BB962C8B-B14F-4D97-AF65-F5344CB8AC3E}">
        <p14:creationId xmlns:p14="http://schemas.microsoft.com/office/powerpoint/2010/main" val="231748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Contact information and System Risk Assessment</a:t>
            </a:r>
            <a:endParaRPr lang="en-US" sz="3200" cap="none" dirty="0">
              <a:latin typeface="+mn-lt"/>
            </a:endParaRP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143709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Section</a:t>
            </a:r>
          </a:p>
        </p:txBody>
      </p:sp>
      <p:pic>
        <p:nvPicPr>
          <p:cNvPr id="4" name="Picture 3"/>
          <p:cNvPicPr>
            <a:picLocks noChangeAspect="1"/>
          </p:cNvPicPr>
          <p:nvPr/>
        </p:nvPicPr>
        <p:blipFill>
          <a:blip r:embed="rId2"/>
          <a:stretch>
            <a:fillRect/>
          </a:stretch>
        </p:blipFill>
        <p:spPr>
          <a:xfrm>
            <a:off x="228600" y="1600200"/>
            <a:ext cx="11734800" cy="3210772"/>
          </a:xfrm>
          <a:prstGeom prst="rect">
            <a:avLst/>
          </a:prstGeom>
          <a:effectLst>
            <a:outerShdw blurRad="139700" dist="101600" dir="2700000" algn="tl" rotWithShape="0">
              <a:prstClr val="black">
                <a:alpha val="40000"/>
              </a:prstClr>
            </a:outerShdw>
          </a:effectLst>
        </p:spPr>
      </p:pic>
      <p:sp>
        <p:nvSpPr>
          <p:cNvPr id="6" name="Rectangle 5"/>
          <p:cNvSpPr/>
          <p:nvPr/>
        </p:nvSpPr>
        <p:spPr bwMode="auto">
          <a:xfrm>
            <a:off x="2552700" y="5181600"/>
            <a:ext cx="7086600" cy="1200329"/>
          </a:xfrm>
          <a:prstGeom prst="rect">
            <a:avLst/>
          </a:prstGeom>
          <a:solidFill>
            <a:srgbClr val="0055A2"/>
          </a:solidFill>
          <a:ln w="38100" cap="flat" cmpd="sng" algn="ctr">
            <a:solidFill>
              <a:srgbClr val="00203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j-lt"/>
              </a:rPr>
              <a:t>Contact Name: </a:t>
            </a:r>
            <a:r>
              <a:rPr kumimoji="0" lang="en-US" sz="2400" b="0" i="0" u="none" strike="noStrike" cap="none" normalizeH="0" baseline="0" dirty="0">
                <a:ln>
                  <a:noFill/>
                </a:ln>
                <a:solidFill>
                  <a:schemeClr val="bg1"/>
                </a:solidFill>
                <a:effectLst/>
                <a:latin typeface="+mj-lt"/>
              </a:rPr>
              <a:t>The person</a:t>
            </a:r>
            <a:r>
              <a:rPr kumimoji="0" lang="en-US" sz="2400" b="0" i="0" u="none" strike="noStrike" cap="none" normalizeH="0" dirty="0">
                <a:ln>
                  <a:noFill/>
                </a:ln>
                <a:solidFill>
                  <a:schemeClr val="bg1"/>
                </a:solidFill>
                <a:effectLst/>
                <a:latin typeface="+mj-lt"/>
              </a:rPr>
              <a:t> at your organization who can answer questions pertaining to the system and your intended use of it</a:t>
            </a:r>
            <a:endParaRPr kumimoji="0" lang="en-US" sz="2400" b="0"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4278670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Risk Assessment</a:t>
            </a:r>
          </a:p>
        </p:txBody>
      </p:sp>
      <p:pic>
        <p:nvPicPr>
          <p:cNvPr id="4" name="Picture 3"/>
          <p:cNvPicPr>
            <a:picLocks noChangeAspect="1"/>
          </p:cNvPicPr>
          <p:nvPr/>
        </p:nvPicPr>
        <p:blipFill>
          <a:blip r:embed="rId2"/>
          <a:stretch>
            <a:fillRect/>
          </a:stretch>
        </p:blipFill>
        <p:spPr>
          <a:xfrm>
            <a:off x="152400" y="1066800"/>
            <a:ext cx="9448800" cy="4750007"/>
          </a:xfrm>
          <a:prstGeom prst="rect">
            <a:avLst/>
          </a:prstGeom>
          <a:effectLst>
            <a:outerShdw blurRad="139700" dist="101600" dir="2700000" algn="tl" rotWithShape="0">
              <a:prstClr val="black">
                <a:alpha val="40000"/>
              </a:prstClr>
            </a:outerShdw>
          </a:effectLst>
        </p:spPr>
      </p:pic>
      <p:sp>
        <p:nvSpPr>
          <p:cNvPr id="6" name="Rectangle 5"/>
          <p:cNvSpPr/>
          <p:nvPr/>
        </p:nvSpPr>
        <p:spPr bwMode="auto">
          <a:xfrm>
            <a:off x="9372600" y="1143000"/>
            <a:ext cx="2514600" cy="838200"/>
          </a:xfrm>
          <a:prstGeom prst="rect">
            <a:avLst/>
          </a:prstGeom>
          <a:solidFill>
            <a:srgbClr val="0055A2"/>
          </a:solidFill>
          <a:ln w="38100" cap="flat" cmpd="sng" algn="ctr">
            <a:solidFill>
              <a:srgbClr val="00203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mj-lt"/>
              </a:rPr>
              <a:t>Most current system version</a:t>
            </a:r>
          </a:p>
        </p:txBody>
      </p:sp>
      <p:sp>
        <p:nvSpPr>
          <p:cNvPr id="7" name="Rectangle 6"/>
          <p:cNvSpPr/>
          <p:nvPr/>
        </p:nvSpPr>
        <p:spPr bwMode="auto">
          <a:xfrm>
            <a:off x="1981200" y="5943600"/>
            <a:ext cx="6934200" cy="461665"/>
          </a:xfrm>
          <a:prstGeom prst="rect">
            <a:avLst/>
          </a:prstGeom>
          <a:solidFill>
            <a:srgbClr val="0055A2"/>
          </a:solidFill>
          <a:ln w="38100" cap="flat" cmpd="sng" algn="ctr">
            <a:solidFill>
              <a:srgbClr val="00203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mj-lt"/>
              </a:rPr>
              <a:t>Same as contact person listed in contact section</a:t>
            </a:r>
          </a:p>
        </p:txBody>
      </p:sp>
      <p:sp>
        <p:nvSpPr>
          <p:cNvPr id="8" name="Rectangle 7"/>
          <p:cNvSpPr/>
          <p:nvPr/>
        </p:nvSpPr>
        <p:spPr bwMode="auto">
          <a:xfrm>
            <a:off x="9425940" y="3733800"/>
            <a:ext cx="2514600" cy="1569660"/>
          </a:xfrm>
          <a:prstGeom prst="rect">
            <a:avLst/>
          </a:prstGeom>
          <a:solidFill>
            <a:srgbClr val="0055A2"/>
          </a:solidFill>
          <a:ln w="38100" cap="flat" cmpd="sng" algn="ctr">
            <a:solidFill>
              <a:srgbClr val="00203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mj-lt"/>
              </a:rPr>
              <a:t>Date when m</a:t>
            </a:r>
            <a:r>
              <a:rPr kumimoji="0" lang="en-US" sz="2400" i="0" u="none" strike="noStrike" cap="none" normalizeH="0" baseline="0" dirty="0">
                <a:ln>
                  <a:noFill/>
                </a:ln>
                <a:solidFill>
                  <a:schemeClr val="bg1"/>
                </a:solidFill>
                <a:effectLst/>
                <a:latin typeface="+mj-lt"/>
              </a:rPr>
              <a:t>ost current</a:t>
            </a:r>
            <a:r>
              <a:rPr kumimoji="0" lang="en-US" sz="2400" i="0" u="none" strike="noStrike" cap="none" normalizeH="0" dirty="0">
                <a:ln>
                  <a:noFill/>
                </a:ln>
                <a:solidFill>
                  <a:schemeClr val="bg1"/>
                </a:solidFill>
                <a:effectLst/>
                <a:latin typeface="+mj-lt"/>
              </a:rPr>
              <a:t> </a:t>
            </a:r>
            <a:r>
              <a:rPr kumimoji="0" lang="en-US" sz="2400" i="0" u="none" strike="noStrike" cap="none" normalizeH="0" baseline="0" dirty="0">
                <a:ln>
                  <a:noFill/>
                </a:ln>
                <a:solidFill>
                  <a:schemeClr val="bg1"/>
                </a:solidFill>
                <a:effectLst/>
                <a:latin typeface="+mj-lt"/>
              </a:rPr>
              <a:t>version was installed or adopted</a:t>
            </a:r>
          </a:p>
        </p:txBody>
      </p:sp>
      <p:cxnSp>
        <p:nvCxnSpPr>
          <p:cNvPr id="10" name="Straight Arrow Connector 9"/>
          <p:cNvCxnSpPr>
            <a:stCxn id="6" idx="1"/>
          </p:cNvCxnSpPr>
          <p:nvPr/>
        </p:nvCxnSpPr>
        <p:spPr bwMode="auto">
          <a:xfrm flipH="1">
            <a:off x="3124200" y="1562100"/>
            <a:ext cx="6248400" cy="11430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12" name="Straight Arrow Connector 11"/>
          <p:cNvCxnSpPr>
            <a:stCxn id="8" idx="1"/>
          </p:cNvCxnSpPr>
          <p:nvPr/>
        </p:nvCxnSpPr>
        <p:spPr bwMode="auto">
          <a:xfrm flipH="1">
            <a:off x="8382000" y="4518630"/>
            <a:ext cx="1043940" cy="28197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15" name="Straight Arrow Connector 14"/>
          <p:cNvCxnSpPr>
            <a:stCxn id="7" idx="0"/>
          </p:cNvCxnSpPr>
          <p:nvPr/>
        </p:nvCxnSpPr>
        <p:spPr bwMode="auto">
          <a:xfrm flipH="1" flipV="1">
            <a:off x="3048000" y="4800600"/>
            <a:ext cx="2400300" cy="114300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81030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Risk Assessment</a:t>
            </a:r>
          </a:p>
        </p:txBody>
      </p:sp>
      <p:sp>
        <p:nvSpPr>
          <p:cNvPr id="5" name="Content Placeholder 4"/>
          <p:cNvSpPr>
            <a:spLocks noGrp="1"/>
          </p:cNvSpPr>
          <p:nvPr>
            <p:ph idx="1"/>
          </p:nvPr>
        </p:nvSpPr>
        <p:spPr/>
        <p:txBody>
          <a:bodyPr/>
          <a:lstStyle/>
          <a:p>
            <a:r>
              <a:rPr lang="en-US" b="1" dirty="0"/>
              <a:t>Purchased Software </a:t>
            </a:r>
            <a:r>
              <a:rPr lang="en-US" dirty="0"/>
              <a:t>– </a:t>
            </a:r>
            <a:br>
              <a:rPr lang="en-US" dirty="0"/>
            </a:br>
            <a:r>
              <a:rPr lang="en-US" dirty="0"/>
              <a:t>Commercial software installed </a:t>
            </a:r>
            <a:br>
              <a:rPr lang="en-US" dirty="0"/>
            </a:br>
            <a:r>
              <a:rPr lang="en-US" dirty="0"/>
              <a:t>in a local environment</a:t>
            </a:r>
          </a:p>
          <a:p>
            <a:r>
              <a:rPr lang="en-US" b="1" dirty="0"/>
              <a:t>In-House Software/Other </a:t>
            </a:r>
            <a:r>
              <a:rPr lang="en-US" dirty="0"/>
              <a:t>– </a:t>
            </a:r>
            <a:br>
              <a:rPr lang="en-US" dirty="0"/>
            </a:br>
            <a:r>
              <a:rPr lang="en-US" dirty="0"/>
              <a:t>Software developed by your </a:t>
            </a:r>
            <a:br>
              <a:rPr lang="en-US" dirty="0"/>
            </a:br>
            <a:r>
              <a:rPr lang="en-US" dirty="0"/>
              <a:t>organization</a:t>
            </a:r>
          </a:p>
          <a:p>
            <a:r>
              <a:rPr lang="en-US" b="1" dirty="0"/>
              <a:t>Software as a Service (SaaS) </a:t>
            </a:r>
            <a:r>
              <a:rPr lang="en-US" dirty="0"/>
              <a:t>– Commercial software run outside your local environment (e.g. on the web)</a:t>
            </a:r>
          </a:p>
        </p:txBody>
      </p:sp>
      <p:pic>
        <p:nvPicPr>
          <p:cNvPr id="4" name="Picture 3"/>
          <p:cNvPicPr>
            <a:picLocks noChangeAspect="1"/>
          </p:cNvPicPr>
          <p:nvPr/>
        </p:nvPicPr>
        <p:blipFill rotWithShape="1">
          <a:blip r:embed="rId2"/>
          <a:srcRect l="70161" t="41709" b="29415"/>
          <a:stretch/>
        </p:blipFill>
        <p:spPr>
          <a:xfrm>
            <a:off x="6781800" y="1676400"/>
            <a:ext cx="5168900" cy="2514600"/>
          </a:xfrm>
          <a:prstGeom prst="rect">
            <a:avLst/>
          </a:prstGeom>
          <a:effectLst>
            <a:outerShdw blurRad="139700" dist="101600" dir="2700000" algn="tl" rotWithShape="0">
              <a:prstClr val="black">
                <a:alpha val="40000"/>
              </a:prstClr>
            </a:outerShdw>
          </a:effectLst>
        </p:spPr>
      </p:pic>
    </p:spTree>
    <p:extLst>
      <p:ext uri="{BB962C8B-B14F-4D97-AF65-F5344CB8AC3E}">
        <p14:creationId xmlns:p14="http://schemas.microsoft.com/office/powerpoint/2010/main" val="79937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Sections 1.0 — 9.0:  Validation, Access and Record Protection, Audit Trails, System Checks, Training</a:t>
            </a:r>
            <a:endParaRPr lang="en-US" sz="3200" cap="none" dirty="0">
              <a:latin typeface="+mn-lt"/>
            </a:endParaRP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52654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Mitigations</a:t>
            </a:r>
          </a:p>
        </p:txBody>
      </p:sp>
      <p:sp>
        <p:nvSpPr>
          <p:cNvPr id="3" name="Content Placeholder 2"/>
          <p:cNvSpPr>
            <a:spLocks noGrp="1"/>
          </p:cNvSpPr>
          <p:nvPr>
            <p:ph idx="1"/>
          </p:nvPr>
        </p:nvSpPr>
        <p:spPr/>
        <p:txBody>
          <a:bodyPr/>
          <a:lstStyle/>
          <a:p>
            <a:r>
              <a:rPr lang="en-US" dirty="0"/>
              <a:t>If you answer “No” to any of the relevant questions in each section, explain how you will mitigate these risks</a:t>
            </a:r>
          </a:p>
        </p:txBody>
      </p:sp>
      <p:pic>
        <p:nvPicPr>
          <p:cNvPr id="4" name="Picture 3"/>
          <p:cNvPicPr>
            <a:picLocks noChangeAspect="1"/>
          </p:cNvPicPr>
          <p:nvPr/>
        </p:nvPicPr>
        <p:blipFill rotWithShape="1">
          <a:blip r:embed="rId2"/>
          <a:srcRect t="81546"/>
          <a:stretch/>
        </p:blipFill>
        <p:spPr>
          <a:xfrm>
            <a:off x="723900" y="3640182"/>
            <a:ext cx="10744200" cy="885472"/>
          </a:xfrm>
          <a:prstGeom prst="rect">
            <a:avLst/>
          </a:prstGeom>
        </p:spPr>
      </p:pic>
    </p:spTree>
    <p:extLst>
      <p:ext uri="{BB962C8B-B14F-4D97-AF65-F5344CB8AC3E}">
        <p14:creationId xmlns:p14="http://schemas.microsoft.com/office/powerpoint/2010/main" val="60891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Risk Mitigations</a:t>
            </a:r>
          </a:p>
        </p:txBody>
      </p:sp>
      <p:sp>
        <p:nvSpPr>
          <p:cNvPr id="3" name="Content Placeholder 2"/>
          <p:cNvSpPr>
            <a:spLocks noGrp="1"/>
          </p:cNvSpPr>
          <p:nvPr>
            <p:ph idx="1"/>
          </p:nvPr>
        </p:nvSpPr>
        <p:spPr/>
        <p:txBody>
          <a:bodyPr/>
          <a:lstStyle/>
          <a:p>
            <a:r>
              <a:rPr lang="en-US" b="1" dirty="0"/>
              <a:t>Risk: </a:t>
            </a:r>
            <a:r>
              <a:rPr lang="en-US" dirty="0"/>
              <a:t>Vendor does not provide validation certificate</a:t>
            </a:r>
          </a:p>
          <a:p>
            <a:pPr lvl="1"/>
            <a:r>
              <a:rPr lang="en-US" b="1" i="1" dirty="0"/>
              <a:t>Risk Mitigation: </a:t>
            </a:r>
            <a:r>
              <a:rPr lang="en-US" i="1" dirty="0"/>
              <a:t>Site independently maintains records of Commercial Off-the-Shelf (COTS) validation documents and vendor validation documentation</a:t>
            </a:r>
          </a:p>
          <a:p>
            <a:r>
              <a:rPr lang="en-US" b="1" dirty="0"/>
              <a:t>Risk: </a:t>
            </a:r>
            <a:r>
              <a:rPr lang="en-US" dirty="0"/>
              <a:t>Laboratory is unable to place data on an encrypted USB drive due to hardware incompatibility</a:t>
            </a:r>
          </a:p>
          <a:p>
            <a:pPr lvl="1"/>
            <a:r>
              <a:rPr lang="en-US" b="1" i="1" dirty="0"/>
              <a:t>Risk Mitigation: </a:t>
            </a:r>
            <a:r>
              <a:rPr lang="en-US" i="1" dirty="0"/>
              <a:t>Laboratory has implemented a secure cloud-based file transfer system</a:t>
            </a:r>
            <a:endParaRPr lang="en-US" b="1" i="1" dirty="0"/>
          </a:p>
        </p:txBody>
      </p:sp>
    </p:spTree>
    <p:extLst>
      <p:ext uri="{BB962C8B-B14F-4D97-AF65-F5344CB8AC3E}">
        <p14:creationId xmlns:p14="http://schemas.microsoft.com/office/powerpoint/2010/main" val="166164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1C62B22-3144-4167-BF50-4A8EF8A89FB6}"/>
              </a:ext>
            </a:extLst>
          </p:cNvPr>
          <p:cNvGraphicFramePr/>
          <p:nvPr>
            <p:extLst>
              <p:ext uri="{D42A27DB-BD31-4B8C-83A1-F6EECF244321}">
                <p14:modId xmlns:p14="http://schemas.microsoft.com/office/powerpoint/2010/main" val="2416170821"/>
              </p:ext>
            </p:extLst>
          </p:nvPr>
        </p:nvGraphicFramePr>
        <p:xfrm>
          <a:off x="0" y="1535838"/>
          <a:ext cx="1076565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4A244A2B-A991-49AC-BE2A-B7F1A3D5ACF7}"/>
              </a:ext>
            </a:extLst>
          </p:cNvPr>
          <p:cNvSpPr/>
          <p:nvPr/>
        </p:nvSpPr>
        <p:spPr>
          <a:xfrm>
            <a:off x="171634" y="103881"/>
            <a:ext cx="10312894" cy="1077218"/>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Office for Policy in Clinical Research Operations (OPCRO)</a:t>
            </a:r>
          </a:p>
        </p:txBody>
      </p:sp>
      <p:grpSp>
        <p:nvGrpSpPr>
          <p:cNvPr id="9" name="Group 8">
            <a:extLst>
              <a:ext uri="{FF2B5EF4-FFF2-40B4-BE49-F238E27FC236}">
                <a16:creationId xmlns:a16="http://schemas.microsoft.com/office/drawing/2014/main" id="{74C694D2-E57B-4E07-9785-BFF89496DDA6}"/>
              </a:ext>
            </a:extLst>
          </p:cNvPr>
          <p:cNvGrpSpPr/>
          <p:nvPr/>
        </p:nvGrpSpPr>
        <p:grpSpPr>
          <a:xfrm>
            <a:off x="0" y="1181099"/>
            <a:ext cx="10857390" cy="935100"/>
            <a:chOff x="0" y="1181099"/>
            <a:chExt cx="10857390" cy="935100"/>
          </a:xfrm>
        </p:grpSpPr>
        <p:sp>
          <p:nvSpPr>
            <p:cNvPr id="6" name="Rectangle 7">
              <a:extLst>
                <a:ext uri="{FF2B5EF4-FFF2-40B4-BE49-F238E27FC236}">
                  <a16:creationId xmlns:a16="http://schemas.microsoft.com/office/drawing/2014/main" id="{E70277E3-DDCB-49C4-BE16-8FA5CD6FFDC4}"/>
                </a:ext>
              </a:extLst>
            </p:cNvPr>
            <p:cNvSpPr>
              <a:spLocks noChangeArrowheads="1"/>
            </p:cNvSpPr>
            <p:nvPr/>
          </p:nvSpPr>
          <p:spPr bwMode="auto">
            <a:xfrm>
              <a:off x="0" y="1181099"/>
              <a:ext cx="10857390" cy="465874"/>
            </a:xfrm>
            <a:prstGeom prst="rect">
              <a:avLst/>
            </a:prstGeom>
            <a:solidFill>
              <a:srgbClr val="C9FAFC"/>
            </a:solidFill>
            <a:ln w="28575">
              <a:solidFill>
                <a:schemeClr val="tx1"/>
              </a:solidFill>
              <a:miter lim="800000"/>
              <a:headEnd/>
              <a:tailEnd/>
            </a:ln>
            <a:effectLst/>
          </p:spPr>
          <p:txBody>
            <a:bodyPr wrap="none" anchor="ctr"/>
            <a:lstStyle/>
            <a:p>
              <a:pPr algn="ctr"/>
              <a:r>
                <a:rPr lang="en-US" sz="1600" b="1" dirty="0">
                  <a:latin typeface="Arial" panose="020B0604020202020204" pitchFamily="34" charset="0"/>
                  <a:cs typeface="Arial" panose="020B0604020202020204" pitchFamily="34" charset="0"/>
                </a:rPr>
                <a:t>Carol Worrell</a:t>
              </a:r>
            </a:p>
            <a:p>
              <a:pPr algn="ctr"/>
              <a:r>
                <a:rPr lang="en-US" sz="1600" dirty="0">
                  <a:latin typeface="Arial" panose="020B0604020202020204" pitchFamily="34" charset="0"/>
                  <a:cs typeface="Arial" panose="020B0604020202020204" pitchFamily="34" charset="0"/>
                </a:rPr>
                <a:t>Director</a:t>
              </a:r>
            </a:p>
          </p:txBody>
        </p:sp>
        <p:sp>
          <p:nvSpPr>
            <p:cNvPr id="7" name="Rectangle 7">
              <a:extLst>
                <a:ext uri="{FF2B5EF4-FFF2-40B4-BE49-F238E27FC236}">
                  <a16:creationId xmlns:a16="http://schemas.microsoft.com/office/drawing/2014/main" id="{937E4237-37C7-4A3A-92F2-168AD4CF924B}"/>
                </a:ext>
              </a:extLst>
            </p:cNvPr>
            <p:cNvSpPr>
              <a:spLocks noChangeArrowheads="1"/>
            </p:cNvSpPr>
            <p:nvPr/>
          </p:nvSpPr>
          <p:spPr bwMode="auto">
            <a:xfrm>
              <a:off x="0" y="1646973"/>
              <a:ext cx="10857390" cy="469226"/>
            </a:xfrm>
            <a:prstGeom prst="rect">
              <a:avLst/>
            </a:prstGeom>
            <a:solidFill>
              <a:srgbClr val="C8E3FB"/>
            </a:solidFill>
            <a:ln w="28575">
              <a:solidFill>
                <a:schemeClr val="tx1"/>
              </a:solidFill>
              <a:miter lim="800000"/>
              <a:headEnd/>
              <a:tailEnd/>
            </a:ln>
            <a:effectLst/>
          </p:spPr>
          <p:txBody>
            <a:bodyPr wrap="none" anchor="ctr"/>
            <a:lstStyle/>
            <a:p>
              <a:pPr algn="ctr"/>
              <a:r>
                <a:rPr lang="en-US" sz="1600" b="1" dirty="0">
                  <a:latin typeface="Arial" panose="020B0604020202020204" pitchFamily="34" charset="0"/>
                  <a:cs typeface="Arial" panose="020B0604020202020204" pitchFamily="34" charset="0"/>
                </a:rPr>
                <a:t>Dara Potter</a:t>
              </a:r>
            </a:p>
            <a:p>
              <a:pPr algn="ctr"/>
              <a:r>
                <a:rPr lang="en-US" sz="1600" dirty="0">
                  <a:latin typeface="Arial" panose="020B0604020202020204" pitchFamily="34" charset="0"/>
                  <a:cs typeface="Arial" panose="020B0604020202020204" pitchFamily="34" charset="0"/>
                </a:rPr>
                <a:t>Deputy Director</a:t>
              </a:r>
            </a:p>
          </p:txBody>
        </p:sp>
      </p:grpSp>
      <p:sp>
        <p:nvSpPr>
          <p:cNvPr id="4" name="TextBox 3">
            <a:extLst>
              <a:ext uri="{FF2B5EF4-FFF2-40B4-BE49-F238E27FC236}">
                <a16:creationId xmlns:a16="http://schemas.microsoft.com/office/drawing/2014/main" id="{A517995A-7985-4100-B4F7-6857944FC914}"/>
              </a:ext>
            </a:extLst>
          </p:cNvPr>
          <p:cNvSpPr txBox="1"/>
          <p:nvPr/>
        </p:nvSpPr>
        <p:spPr>
          <a:xfrm>
            <a:off x="9415301" y="6088168"/>
            <a:ext cx="1513111" cy="261610"/>
          </a:xfrm>
          <a:prstGeom prst="rect">
            <a:avLst/>
          </a:prstGeom>
          <a:noFill/>
        </p:spPr>
        <p:txBody>
          <a:bodyPr wrap="square" rtlCol="0">
            <a:spAutoFit/>
          </a:bodyPr>
          <a:lstStyle/>
          <a:p>
            <a:r>
              <a:rPr lang="en-US" sz="1100" dirty="0"/>
              <a:t>* Contractor </a:t>
            </a:r>
          </a:p>
        </p:txBody>
      </p:sp>
    </p:spTree>
    <p:extLst>
      <p:ext uri="{BB962C8B-B14F-4D97-AF65-F5344CB8AC3E}">
        <p14:creationId xmlns:p14="http://schemas.microsoft.com/office/powerpoint/2010/main" val="394123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1.0: Validation</a:t>
            </a:r>
          </a:p>
        </p:txBody>
      </p:sp>
      <p:pic>
        <p:nvPicPr>
          <p:cNvPr id="4" name="Picture 3"/>
          <p:cNvPicPr>
            <a:picLocks noChangeAspect="1"/>
          </p:cNvPicPr>
          <p:nvPr/>
        </p:nvPicPr>
        <p:blipFill>
          <a:blip r:embed="rId2"/>
          <a:stretch>
            <a:fillRect/>
          </a:stretch>
        </p:blipFill>
        <p:spPr>
          <a:xfrm>
            <a:off x="117458" y="1447801"/>
            <a:ext cx="11943880" cy="5334000"/>
          </a:xfrm>
          <a:prstGeom prst="rect">
            <a:avLst/>
          </a:prstGeom>
        </p:spPr>
      </p:pic>
    </p:spTree>
    <p:extLst>
      <p:ext uri="{BB962C8B-B14F-4D97-AF65-F5344CB8AC3E}">
        <p14:creationId xmlns:p14="http://schemas.microsoft.com/office/powerpoint/2010/main" val="374143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1.0: Validation</a:t>
            </a:r>
          </a:p>
        </p:txBody>
      </p:sp>
      <p:sp>
        <p:nvSpPr>
          <p:cNvPr id="3" name="Content Placeholder 2"/>
          <p:cNvSpPr>
            <a:spLocks noGrp="1"/>
          </p:cNvSpPr>
          <p:nvPr>
            <p:ph idx="1"/>
          </p:nvPr>
        </p:nvSpPr>
        <p:spPr/>
        <p:txBody>
          <a:bodyPr/>
          <a:lstStyle/>
          <a:p>
            <a:r>
              <a:rPr lang="en-US" dirty="0"/>
              <a:t>What is considered validation?</a:t>
            </a:r>
          </a:p>
          <a:p>
            <a:pPr lvl="1"/>
            <a:r>
              <a:rPr lang="en-US" dirty="0"/>
              <a:t>Ensuring that a system works as intended</a:t>
            </a:r>
          </a:p>
          <a:p>
            <a:pPr lvl="1"/>
            <a:r>
              <a:rPr lang="en-US" dirty="0"/>
              <a:t>Documented process of identifying software requirements, testing those requirements, and reporting test results</a:t>
            </a:r>
          </a:p>
          <a:p>
            <a:pPr lvl="1"/>
            <a:r>
              <a:rPr lang="en-US" dirty="0"/>
              <a:t>Should be performed for an initial, deployed version; a change control process should be performed for subsequent version releases</a:t>
            </a:r>
          </a:p>
        </p:txBody>
      </p:sp>
    </p:spTree>
    <p:extLst>
      <p:ext uri="{BB962C8B-B14F-4D97-AF65-F5344CB8AC3E}">
        <p14:creationId xmlns:p14="http://schemas.microsoft.com/office/powerpoint/2010/main" val="1330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1.0: Validation</a:t>
            </a:r>
          </a:p>
        </p:txBody>
      </p:sp>
      <p:sp>
        <p:nvSpPr>
          <p:cNvPr id="3" name="Content Placeholder 2"/>
          <p:cNvSpPr>
            <a:spLocks noGrp="1"/>
          </p:cNvSpPr>
          <p:nvPr>
            <p:ph idx="1"/>
          </p:nvPr>
        </p:nvSpPr>
        <p:spPr/>
        <p:txBody>
          <a:bodyPr/>
          <a:lstStyle/>
          <a:p>
            <a:r>
              <a:rPr lang="en-US" dirty="0"/>
              <a:t>What is Commercial Off-the-Shelf (COTS) validation?</a:t>
            </a:r>
          </a:p>
          <a:p>
            <a:pPr lvl="1"/>
            <a:r>
              <a:rPr lang="en-US" dirty="0"/>
              <a:t>User-end validation to ensure that commercial software is fit for use as intended</a:t>
            </a:r>
          </a:p>
          <a:p>
            <a:pPr lvl="1"/>
            <a:r>
              <a:rPr lang="en-US" dirty="0"/>
              <a:t>Usually supplements developer validation performed by the vendor</a:t>
            </a:r>
          </a:p>
        </p:txBody>
      </p:sp>
    </p:spTree>
    <p:extLst>
      <p:ext uri="{BB962C8B-B14F-4D97-AF65-F5344CB8AC3E}">
        <p14:creationId xmlns:p14="http://schemas.microsoft.com/office/powerpoint/2010/main" val="1992976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2.0: Access and Controls</a:t>
            </a:r>
          </a:p>
        </p:txBody>
      </p:sp>
      <p:pic>
        <p:nvPicPr>
          <p:cNvPr id="4" name="Picture 3"/>
          <p:cNvPicPr>
            <a:picLocks noChangeAspect="1"/>
          </p:cNvPicPr>
          <p:nvPr/>
        </p:nvPicPr>
        <p:blipFill>
          <a:blip r:embed="rId2"/>
          <a:stretch>
            <a:fillRect/>
          </a:stretch>
        </p:blipFill>
        <p:spPr>
          <a:xfrm>
            <a:off x="457199" y="990600"/>
            <a:ext cx="11201401" cy="4396167"/>
          </a:xfrm>
          <a:prstGeom prst="rect">
            <a:avLst/>
          </a:prstGeom>
        </p:spPr>
      </p:pic>
    </p:spTree>
    <p:extLst>
      <p:ext uri="{BB962C8B-B14F-4D97-AF65-F5344CB8AC3E}">
        <p14:creationId xmlns:p14="http://schemas.microsoft.com/office/powerpoint/2010/main" val="3370190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3.0: Protection of Records</a:t>
            </a:r>
          </a:p>
        </p:txBody>
      </p:sp>
      <p:pic>
        <p:nvPicPr>
          <p:cNvPr id="4" name="Picture 3"/>
          <p:cNvPicPr>
            <a:picLocks noChangeAspect="1"/>
          </p:cNvPicPr>
          <p:nvPr/>
        </p:nvPicPr>
        <p:blipFill>
          <a:blip r:embed="rId2"/>
          <a:stretch>
            <a:fillRect/>
          </a:stretch>
        </p:blipFill>
        <p:spPr>
          <a:xfrm>
            <a:off x="1493526" y="1171649"/>
            <a:ext cx="8945874" cy="4824215"/>
          </a:xfrm>
          <a:prstGeom prst="rect">
            <a:avLst/>
          </a:prstGeom>
        </p:spPr>
      </p:pic>
    </p:spTree>
    <p:extLst>
      <p:ext uri="{BB962C8B-B14F-4D97-AF65-F5344CB8AC3E}">
        <p14:creationId xmlns:p14="http://schemas.microsoft.com/office/powerpoint/2010/main" val="1342467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3.0: Protection of Records</a:t>
            </a:r>
          </a:p>
        </p:txBody>
      </p:sp>
      <p:sp>
        <p:nvSpPr>
          <p:cNvPr id="3" name="Content Placeholder 2"/>
          <p:cNvSpPr>
            <a:spLocks noGrp="1"/>
          </p:cNvSpPr>
          <p:nvPr>
            <p:ph idx="1"/>
          </p:nvPr>
        </p:nvSpPr>
        <p:spPr>
          <a:xfrm>
            <a:off x="588682" y="1219200"/>
            <a:ext cx="11014635" cy="4525963"/>
          </a:xfrm>
        </p:spPr>
        <p:txBody>
          <a:bodyPr/>
          <a:lstStyle/>
          <a:p>
            <a:r>
              <a:rPr lang="en-US" dirty="0"/>
              <a:t>What is “the retention period”?</a:t>
            </a:r>
          </a:p>
          <a:p>
            <a:pPr lvl="1"/>
            <a:r>
              <a:rPr lang="en-US" dirty="0"/>
              <a:t>For studies subject to Food and Drug Administration (FDA) guidelines, 2 years after approval of marketing application or discontinuation of investigation</a:t>
            </a:r>
          </a:p>
          <a:p>
            <a:pPr lvl="1"/>
            <a:r>
              <a:rPr lang="en-US" dirty="0"/>
              <a:t>For regulatory studies, confirm with Site OCSO PO at DAIDS whether they are subject to European Medicines Agency (EMA) retention requirements</a:t>
            </a:r>
          </a:p>
          <a:p>
            <a:pPr lvl="1"/>
            <a:r>
              <a:rPr lang="en-US" dirty="0"/>
              <a:t>For more information, see </a:t>
            </a:r>
            <a:r>
              <a:rPr lang="en-US" i="1" dirty="0"/>
              <a:t>Storage and Retention of Clinical Research Records Policy </a:t>
            </a:r>
            <a:r>
              <a:rPr lang="en-US" dirty="0"/>
              <a:t>(DAIDS POL-A15-OPC-015.00)</a:t>
            </a:r>
          </a:p>
        </p:txBody>
      </p:sp>
    </p:spTree>
    <p:extLst>
      <p:ext uri="{BB962C8B-B14F-4D97-AF65-F5344CB8AC3E}">
        <p14:creationId xmlns:p14="http://schemas.microsoft.com/office/powerpoint/2010/main" val="1759563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3.0: Protection of Records</a:t>
            </a:r>
          </a:p>
        </p:txBody>
      </p:sp>
      <p:sp>
        <p:nvSpPr>
          <p:cNvPr id="3" name="Content Placeholder 2"/>
          <p:cNvSpPr>
            <a:spLocks noGrp="1"/>
          </p:cNvSpPr>
          <p:nvPr>
            <p:ph idx="1"/>
          </p:nvPr>
        </p:nvSpPr>
        <p:spPr/>
        <p:txBody>
          <a:bodyPr/>
          <a:lstStyle/>
          <a:p>
            <a:r>
              <a:rPr lang="en-US" dirty="0"/>
              <a:t>What is considered “backup”?</a:t>
            </a:r>
          </a:p>
          <a:p>
            <a:pPr lvl="1"/>
            <a:r>
              <a:rPr lang="en-US" dirty="0"/>
              <a:t>Copies of records are regularly transferred to a location outside of the system</a:t>
            </a:r>
          </a:p>
          <a:p>
            <a:r>
              <a:rPr lang="en-US" dirty="0"/>
              <a:t>How do you know whether the system is set up to protect against viruses and malware?</a:t>
            </a:r>
          </a:p>
          <a:p>
            <a:pPr lvl="1"/>
            <a:r>
              <a:rPr lang="en-US" dirty="0"/>
              <a:t>System configuration</a:t>
            </a:r>
          </a:p>
          <a:p>
            <a:pPr lvl="1"/>
            <a:r>
              <a:rPr lang="en-US" dirty="0"/>
              <a:t>Environment configuration</a:t>
            </a:r>
          </a:p>
        </p:txBody>
      </p:sp>
      <p:sp>
        <p:nvSpPr>
          <p:cNvPr id="4" name="Rectangle 3"/>
          <p:cNvSpPr/>
          <p:nvPr/>
        </p:nvSpPr>
        <p:spPr bwMode="auto">
          <a:xfrm>
            <a:off x="5943600" y="4267200"/>
            <a:ext cx="4572000" cy="1200329"/>
          </a:xfrm>
          <a:prstGeom prst="rect">
            <a:avLst/>
          </a:prstGeom>
          <a:solidFill>
            <a:srgbClr val="0055A2"/>
          </a:solidFill>
          <a:ln w="38100" cap="flat" cmpd="sng" algn="ctr">
            <a:solidFill>
              <a:srgbClr val="00203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mj-lt"/>
              </a:rPr>
              <a:t>Discuss backup</a:t>
            </a:r>
            <a:r>
              <a:rPr kumimoji="0" lang="en-US" sz="2400" i="0" u="none" strike="noStrike" cap="none" normalizeH="0" dirty="0">
                <a:ln>
                  <a:noFill/>
                </a:ln>
                <a:solidFill>
                  <a:schemeClr val="bg1"/>
                </a:solidFill>
                <a:effectLst/>
                <a:latin typeface="+mj-lt"/>
              </a:rPr>
              <a:t> and system protection </a:t>
            </a:r>
            <a:r>
              <a:rPr kumimoji="0" lang="en-US" sz="2400" i="0" u="none" strike="noStrike" cap="none" normalizeH="0" baseline="0" dirty="0">
                <a:ln>
                  <a:noFill/>
                </a:ln>
                <a:solidFill>
                  <a:schemeClr val="bg1"/>
                </a:solidFill>
                <a:effectLst/>
                <a:latin typeface="+mj-lt"/>
              </a:rPr>
              <a:t>with your system administrators and IT</a:t>
            </a:r>
            <a:r>
              <a:rPr kumimoji="0" lang="en-US" sz="2400" i="0" u="none" strike="noStrike" cap="none" normalizeH="0" dirty="0">
                <a:ln>
                  <a:noFill/>
                </a:ln>
                <a:solidFill>
                  <a:schemeClr val="bg1"/>
                </a:solidFill>
                <a:effectLst/>
                <a:latin typeface="+mj-lt"/>
              </a:rPr>
              <a:t> personnel</a:t>
            </a:r>
            <a:endParaRPr kumimoji="0" lang="en-US" sz="2400"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582168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4.0: Access to Records</a:t>
            </a:r>
          </a:p>
        </p:txBody>
      </p:sp>
      <p:pic>
        <p:nvPicPr>
          <p:cNvPr id="5" name="Picture 4"/>
          <p:cNvPicPr>
            <a:picLocks noChangeAspect="1"/>
          </p:cNvPicPr>
          <p:nvPr/>
        </p:nvPicPr>
        <p:blipFill>
          <a:blip r:embed="rId2"/>
          <a:stretch>
            <a:fillRect/>
          </a:stretch>
        </p:blipFill>
        <p:spPr>
          <a:xfrm>
            <a:off x="250978" y="1193074"/>
            <a:ext cx="11774167" cy="3500636"/>
          </a:xfrm>
          <a:prstGeom prst="rect">
            <a:avLst/>
          </a:prstGeom>
        </p:spPr>
      </p:pic>
      <p:pic>
        <p:nvPicPr>
          <p:cNvPr id="6" name="Picture 5"/>
          <p:cNvPicPr>
            <a:picLocks noChangeAspect="1"/>
          </p:cNvPicPr>
          <p:nvPr/>
        </p:nvPicPr>
        <p:blipFill>
          <a:blip r:embed="rId3"/>
          <a:stretch>
            <a:fillRect/>
          </a:stretch>
        </p:blipFill>
        <p:spPr>
          <a:xfrm>
            <a:off x="304800" y="4667667"/>
            <a:ext cx="11658600" cy="2114133"/>
          </a:xfrm>
          <a:prstGeom prst="rect">
            <a:avLst/>
          </a:prstGeom>
        </p:spPr>
      </p:pic>
    </p:spTree>
    <p:extLst>
      <p:ext uri="{BB962C8B-B14F-4D97-AF65-F5344CB8AC3E}">
        <p14:creationId xmlns:p14="http://schemas.microsoft.com/office/powerpoint/2010/main" val="1539399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4.0: Access to Records</a:t>
            </a:r>
          </a:p>
        </p:txBody>
      </p:sp>
      <p:sp>
        <p:nvSpPr>
          <p:cNvPr id="3" name="Content Placeholder 2"/>
          <p:cNvSpPr>
            <a:spLocks noGrp="1"/>
          </p:cNvSpPr>
          <p:nvPr>
            <p:ph idx="1"/>
          </p:nvPr>
        </p:nvSpPr>
        <p:spPr/>
        <p:txBody>
          <a:bodyPr/>
          <a:lstStyle/>
          <a:p>
            <a:r>
              <a:rPr lang="en-US" dirty="0"/>
              <a:t>Access should be granted by role, and individual users assigned to roles</a:t>
            </a:r>
          </a:p>
          <a:p>
            <a:r>
              <a:rPr lang="en-US" dirty="0"/>
              <a:t>Documenting requests for access and access removal</a:t>
            </a:r>
          </a:p>
          <a:p>
            <a:pPr lvl="1"/>
            <a:r>
              <a:rPr lang="en-US" dirty="0"/>
              <a:t>Name of access recipient</a:t>
            </a:r>
          </a:p>
          <a:p>
            <a:pPr lvl="1"/>
            <a:r>
              <a:rPr lang="en-US" dirty="0"/>
              <a:t>Permissions to be added/removed</a:t>
            </a:r>
          </a:p>
          <a:p>
            <a:pPr lvl="1"/>
            <a:r>
              <a:rPr lang="en-US" dirty="0"/>
              <a:t>Approver</a:t>
            </a:r>
          </a:p>
          <a:p>
            <a:r>
              <a:rPr lang="en-US" dirty="0"/>
              <a:t>Preferable to document requests where they can easily be retrieved (i.e. not through email)</a:t>
            </a:r>
          </a:p>
        </p:txBody>
      </p:sp>
    </p:spTree>
    <p:extLst>
      <p:ext uri="{BB962C8B-B14F-4D97-AF65-F5344CB8AC3E}">
        <p14:creationId xmlns:p14="http://schemas.microsoft.com/office/powerpoint/2010/main" val="3681825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5.0: Audit Trails</a:t>
            </a:r>
          </a:p>
        </p:txBody>
      </p:sp>
      <p:pic>
        <p:nvPicPr>
          <p:cNvPr id="4" name="Picture 3"/>
          <p:cNvPicPr>
            <a:picLocks noChangeAspect="1"/>
          </p:cNvPicPr>
          <p:nvPr/>
        </p:nvPicPr>
        <p:blipFill>
          <a:blip r:embed="rId2"/>
          <a:stretch>
            <a:fillRect/>
          </a:stretch>
        </p:blipFill>
        <p:spPr>
          <a:xfrm>
            <a:off x="2133600" y="1129243"/>
            <a:ext cx="7620000" cy="5103175"/>
          </a:xfrm>
          <a:prstGeom prst="rect">
            <a:avLst/>
          </a:prstGeom>
        </p:spPr>
      </p:pic>
      <p:pic>
        <p:nvPicPr>
          <p:cNvPr id="5" name="Picture 4"/>
          <p:cNvPicPr>
            <a:picLocks noChangeAspect="1"/>
          </p:cNvPicPr>
          <p:nvPr/>
        </p:nvPicPr>
        <p:blipFill>
          <a:blip r:embed="rId3"/>
          <a:stretch>
            <a:fillRect/>
          </a:stretch>
        </p:blipFill>
        <p:spPr>
          <a:xfrm>
            <a:off x="2133600" y="6211519"/>
            <a:ext cx="7620000" cy="494081"/>
          </a:xfrm>
          <a:prstGeom prst="rect">
            <a:avLst/>
          </a:prstGeom>
        </p:spPr>
      </p:pic>
    </p:spTree>
    <p:extLst>
      <p:ext uri="{BB962C8B-B14F-4D97-AF65-F5344CB8AC3E}">
        <p14:creationId xmlns:p14="http://schemas.microsoft.com/office/powerpoint/2010/main" val="5824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32B5-0E97-4C3E-B9AB-6B1B69DF374F}"/>
              </a:ext>
            </a:extLst>
          </p:cNvPr>
          <p:cNvSpPr>
            <a:spLocks noGrp="1"/>
          </p:cNvSpPr>
          <p:nvPr>
            <p:ph type="title"/>
          </p:nvPr>
        </p:nvSpPr>
        <p:spPr/>
        <p:txBody>
          <a:bodyPr/>
          <a:lstStyle/>
          <a:p>
            <a:r>
              <a:rPr lang="en-US" b="1" dirty="0"/>
              <a:t>Background </a:t>
            </a:r>
          </a:p>
        </p:txBody>
      </p:sp>
      <p:sp>
        <p:nvSpPr>
          <p:cNvPr id="3" name="Content Placeholder 2">
            <a:extLst>
              <a:ext uri="{FF2B5EF4-FFF2-40B4-BE49-F238E27FC236}">
                <a16:creationId xmlns:a16="http://schemas.microsoft.com/office/drawing/2014/main" id="{6B6A8339-8D0F-4A4A-8355-B68DAE4F6469}"/>
              </a:ext>
            </a:extLst>
          </p:cNvPr>
          <p:cNvSpPr>
            <a:spLocks noGrp="1"/>
          </p:cNvSpPr>
          <p:nvPr>
            <p:ph idx="1"/>
          </p:nvPr>
        </p:nvSpPr>
        <p:spPr/>
        <p:txBody>
          <a:bodyPr>
            <a:normAutofit/>
          </a:bodyPr>
          <a:lstStyle/>
          <a:p>
            <a:r>
              <a:rPr lang="en-US" sz="3600" dirty="0"/>
              <a:t>Division of AIDS (DAIDS) has been assessing its clinical trial oversight to ensure consistency with all requirements</a:t>
            </a:r>
          </a:p>
          <a:p>
            <a:r>
              <a:rPr lang="en-US" sz="3600" dirty="0"/>
              <a:t>Electronic information systems requirement</a:t>
            </a:r>
          </a:p>
          <a:p>
            <a:r>
              <a:rPr lang="en-US" sz="3600" i="1" dirty="0"/>
              <a:t>Food and Drug Administration (FDA) Regulation -21 CFR Part 11 has been in effect since 1997 </a:t>
            </a:r>
          </a:p>
          <a:p>
            <a:r>
              <a:rPr lang="en-US" sz="3600" dirty="0"/>
              <a:t>Led to the development of Electronic Information Systems (EIS) Policy at the DAIDS.</a:t>
            </a:r>
          </a:p>
        </p:txBody>
      </p:sp>
    </p:spTree>
    <p:extLst>
      <p:ext uri="{BB962C8B-B14F-4D97-AF65-F5344CB8AC3E}">
        <p14:creationId xmlns:p14="http://schemas.microsoft.com/office/powerpoint/2010/main" val="619727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6.0: Operational Checks</a:t>
            </a:r>
          </a:p>
        </p:txBody>
      </p:sp>
      <p:pic>
        <p:nvPicPr>
          <p:cNvPr id="5" name="Picture 4"/>
          <p:cNvPicPr>
            <a:picLocks noChangeAspect="1"/>
          </p:cNvPicPr>
          <p:nvPr/>
        </p:nvPicPr>
        <p:blipFill>
          <a:blip r:embed="rId2"/>
          <a:stretch>
            <a:fillRect/>
          </a:stretch>
        </p:blipFill>
        <p:spPr>
          <a:xfrm>
            <a:off x="1988359" y="1066800"/>
            <a:ext cx="8215281" cy="5703992"/>
          </a:xfrm>
          <a:prstGeom prst="rect">
            <a:avLst/>
          </a:prstGeom>
        </p:spPr>
      </p:pic>
    </p:spTree>
    <p:extLst>
      <p:ext uri="{BB962C8B-B14F-4D97-AF65-F5344CB8AC3E}">
        <p14:creationId xmlns:p14="http://schemas.microsoft.com/office/powerpoint/2010/main" val="220821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6.0: Operational Checks</a:t>
            </a:r>
          </a:p>
        </p:txBody>
      </p:sp>
      <p:sp>
        <p:nvSpPr>
          <p:cNvPr id="3" name="Content Placeholder 2"/>
          <p:cNvSpPr>
            <a:spLocks noGrp="1"/>
          </p:cNvSpPr>
          <p:nvPr>
            <p:ph idx="1"/>
          </p:nvPr>
        </p:nvSpPr>
        <p:spPr/>
        <p:txBody>
          <a:bodyPr/>
          <a:lstStyle/>
          <a:p>
            <a:r>
              <a:rPr lang="en-US" sz="2900" dirty="0"/>
              <a:t>What does it mean to have checks to ensure steps are performed in the correct order?</a:t>
            </a:r>
          </a:p>
          <a:p>
            <a:pPr lvl="1"/>
            <a:r>
              <a:rPr lang="en-US" sz="2500" dirty="0"/>
              <a:t>System enforces stages (e.g. Draft, In Review, Approval)</a:t>
            </a:r>
          </a:p>
          <a:p>
            <a:pPr lvl="1"/>
            <a:r>
              <a:rPr lang="en-US" sz="2500" dirty="0"/>
              <a:t>System provides warnings if user tries to advance before a step is complete</a:t>
            </a:r>
          </a:p>
          <a:p>
            <a:r>
              <a:rPr lang="en-US" sz="2900" dirty="0"/>
              <a:t>What does it mean to include prompts to ensure consistent use of terminology?</a:t>
            </a:r>
          </a:p>
          <a:p>
            <a:pPr lvl="1"/>
            <a:r>
              <a:rPr lang="en-US" sz="2500" dirty="0"/>
              <a:t>Using selectable options instead of free-text fields</a:t>
            </a:r>
          </a:p>
          <a:p>
            <a:pPr lvl="1"/>
            <a:r>
              <a:rPr lang="en-US" sz="2500" dirty="0"/>
              <a:t>Help text</a:t>
            </a:r>
          </a:p>
        </p:txBody>
      </p:sp>
    </p:spTree>
    <p:extLst>
      <p:ext uri="{BB962C8B-B14F-4D97-AF65-F5344CB8AC3E}">
        <p14:creationId xmlns:p14="http://schemas.microsoft.com/office/powerpoint/2010/main" val="2705213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921924" y="4486128"/>
            <a:ext cx="2909990" cy="417444"/>
          </a:xfrm>
          <a:prstGeom prst="rect">
            <a:avLst/>
          </a:prstGeom>
          <a:solidFill>
            <a:schemeClr val="tx2">
              <a:lumMod val="60000"/>
              <a:lumOff val="40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a:t>Section 6.0: Operational Checks</a:t>
            </a:r>
          </a:p>
        </p:txBody>
      </p:sp>
      <p:sp>
        <p:nvSpPr>
          <p:cNvPr id="3" name="Content Placeholder 2"/>
          <p:cNvSpPr>
            <a:spLocks noGrp="1"/>
          </p:cNvSpPr>
          <p:nvPr>
            <p:ph idx="1"/>
          </p:nvPr>
        </p:nvSpPr>
        <p:spPr>
          <a:xfrm>
            <a:off x="567766" y="1600203"/>
            <a:ext cx="7860618" cy="4525963"/>
          </a:xfrm>
        </p:spPr>
        <p:txBody>
          <a:bodyPr/>
          <a:lstStyle/>
          <a:p>
            <a:r>
              <a:rPr lang="en-US" dirty="0"/>
              <a:t>What does it mean to include checks to identify invalid values and alert the user?</a:t>
            </a:r>
          </a:p>
          <a:p>
            <a:pPr lvl="1"/>
            <a:r>
              <a:rPr lang="en-US" dirty="0"/>
              <a:t>Warning text when value is out of range, in the wrong format, or otherwise not valid</a:t>
            </a:r>
          </a:p>
          <a:p>
            <a:r>
              <a:rPr lang="en-US" dirty="0"/>
              <a:t>What does it mean to prevent default data entries?</a:t>
            </a:r>
          </a:p>
          <a:p>
            <a:pPr lvl="1"/>
            <a:r>
              <a:rPr lang="en-US" dirty="0"/>
              <a:t>When options are selectable, the default value is blank (no selection)</a:t>
            </a:r>
          </a:p>
        </p:txBody>
      </p:sp>
      <p:sp>
        <p:nvSpPr>
          <p:cNvPr id="4" name="Rectangle 3"/>
          <p:cNvSpPr/>
          <p:nvPr/>
        </p:nvSpPr>
        <p:spPr bwMode="auto">
          <a:xfrm>
            <a:off x="8917577" y="3654462"/>
            <a:ext cx="2909990" cy="417444"/>
          </a:xfrm>
          <a:prstGeom prst="rect">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p:cNvSpPr/>
          <p:nvPr/>
        </p:nvSpPr>
        <p:spPr bwMode="auto">
          <a:xfrm>
            <a:off x="8917577" y="4078706"/>
            <a:ext cx="2909990" cy="1427571"/>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lang="en-US" dirty="0">
              <a:latin typeface="Calibri" panose="020F0502020204030204" pitchFamily="34" charset="0"/>
              <a:cs typeface="Calibri" panose="020F0502020204030204" pitchFamily="34" charset="0"/>
            </a:endParaRPr>
          </a:p>
          <a:p>
            <a:pPr marL="0" marR="0" indent="0"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Calibri" panose="020F0502020204030204" pitchFamily="34" charset="0"/>
                <a:cs typeface="Calibri" panose="020F0502020204030204" pitchFamily="34" charset="0"/>
              </a:rPr>
              <a:t>Allergic Reaction</a:t>
            </a:r>
          </a:p>
          <a:p>
            <a:pPr marL="0" marR="0" indent="0" defTabSz="914400" rtl="0" eaLnBrk="1" fontAlgn="base" latinLnBrk="0" hangingPunct="1">
              <a:lnSpc>
                <a:spcPct val="100000"/>
              </a:lnSpc>
              <a:spcBef>
                <a:spcPct val="0"/>
              </a:spcBef>
              <a:spcAft>
                <a:spcPct val="0"/>
              </a:spcAft>
              <a:buClrTx/>
              <a:buSzTx/>
              <a:buFontTx/>
              <a:buNone/>
              <a:tabLst/>
            </a:pPr>
            <a:r>
              <a:rPr lang="en-US" dirty="0" err="1">
                <a:latin typeface="Calibri" panose="020F0502020204030204" pitchFamily="34" charset="0"/>
                <a:cs typeface="Calibri" panose="020F0502020204030204" pitchFamily="34" charset="0"/>
              </a:rPr>
              <a:t>Babesiosis</a:t>
            </a:r>
            <a:endParaRPr lang="en-US" dirty="0">
              <a:latin typeface="Calibri" panose="020F0502020204030204" pitchFamily="34" charset="0"/>
              <a:cs typeface="Calibri" panose="020F0502020204030204" pitchFamily="34" charset="0"/>
            </a:endParaRPr>
          </a:p>
          <a:p>
            <a:pPr marL="0" marR="0" indent="0" defTabSz="914400" rtl="0" eaLnBrk="1" fontAlgn="base" latinLnBrk="0" hangingPunct="1">
              <a:lnSpc>
                <a:spcPct val="100000"/>
              </a:lnSpc>
              <a:spcBef>
                <a:spcPct val="0"/>
              </a:spcBef>
              <a:spcAft>
                <a:spcPct val="0"/>
              </a:spcAft>
              <a:buClrTx/>
              <a:buSzTx/>
              <a:buFontTx/>
              <a:buNone/>
              <a:tabLst/>
            </a:pPr>
            <a:r>
              <a:rPr lang="en-US" dirty="0">
                <a:latin typeface="Calibri" panose="020F0502020204030204" pitchFamily="34" charset="0"/>
                <a:cs typeface="Calibri" panose="020F0502020204030204" pitchFamily="34" charset="0"/>
              </a:rPr>
              <a:t>Colic</a:t>
            </a:r>
          </a:p>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p:cNvSpPr/>
          <p:nvPr/>
        </p:nvSpPr>
        <p:spPr bwMode="auto">
          <a:xfrm>
            <a:off x="11489635" y="4071906"/>
            <a:ext cx="337931" cy="1427571"/>
          </a:xfrm>
          <a:prstGeom prst="rect">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11489635" y="4085506"/>
            <a:ext cx="337931" cy="321031"/>
          </a:xfrm>
          <a:prstGeom prst="rect">
            <a:avLst/>
          </a:prstGeom>
          <a:solidFill>
            <a:schemeClr val="bg1">
              <a:lumMod val="85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11489634" y="5185246"/>
            <a:ext cx="337931" cy="321031"/>
          </a:xfrm>
          <a:prstGeom prst="rect">
            <a:avLst/>
          </a:prstGeom>
          <a:solidFill>
            <a:schemeClr val="bg1">
              <a:lumMod val="85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ounded Rectangle 9"/>
          <p:cNvSpPr/>
          <p:nvPr/>
        </p:nvSpPr>
        <p:spPr bwMode="auto">
          <a:xfrm>
            <a:off x="8907361" y="5620704"/>
            <a:ext cx="1473262" cy="495176"/>
          </a:xfrm>
          <a:prstGeom prst="roundRect">
            <a:avLst/>
          </a:prstGeom>
          <a:solidFill>
            <a:schemeClr val="tx2"/>
          </a:solidFill>
          <a:ln w="25400" cap="flat" cmpd="sng" algn="ctr">
            <a:solidFill>
              <a:schemeClr val="tx2">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Select</a:t>
            </a:r>
          </a:p>
        </p:txBody>
      </p:sp>
      <p:sp>
        <p:nvSpPr>
          <p:cNvPr id="11" name="Oval 10"/>
          <p:cNvSpPr/>
          <p:nvPr/>
        </p:nvSpPr>
        <p:spPr bwMode="auto">
          <a:xfrm>
            <a:off x="8630199" y="3500849"/>
            <a:ext cx="2377440" cy="1072369"/>
          </a:xfrm>
          <a:prstGeom prst="ellipse">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p:cNvSpPr/>
          <p:nvPr/>
        </p:nvSpPr>
        <p:spPr bwMode="auto">
          <a:xfrm>
            <a:off x="8847909" y="1841191"/>
            <a:ext cx="2979658" cy="417444"/>
          </a:xfrm>
          <a:prstGeom prst="rect">
            <a:avLst/>
          </a:prstGeom>
          <a:solidFill>
            <a:schemeClr val="accent2">
              <a:lumMod val="40000"/>
              <a:lumOff val="6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200" dirty="0">
                <a:latin typeface="Calibri" panose="020F0502020204030204" pitchFamily="34" charset="0"/>
                <a:cs typeface="Calibri" panose="020F0502020204030204" pitchFamily="34" charset="0"/>
              </a:rPr>
              <a:t>E150368</a:t>
            </a:r>
            <a:endPar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3" name="Rectangle 12"/>
          <p:cNvSpPr/>
          <p:nvPr/>
        </p:nvSpPr>
        <p:spPr bwMode="auto">
          <a:xfrm>
            <a:off x="9239793" y="2255411"/>
            <a:ext cx="2587771" cy="1050709"/>
          </a:xfrm>
          <a:prstGeom prst="rect">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Calibri" panose="020F0502020204030204" pitchFamily="34" charset="0"/>
              </a:rPr>
              <a:t>ERROR: You have entered alphabetic characters. This field only accepts numeric characters.</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3234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7.0: Authority Checks</a:t>
            </a:r>
          </a:p>
        </p:txBody>
      </p:sp>
      <p:pic>
        <p:nvPicPr>
          <p:cNvPr id="4" name="Picture 3"/>
          <p:cNvPicPr>
            <a:picLocks noChangeAspect="1"/>
          </p:cNvPicPr>
          <p:nvPr/>
        </p:nvPicPr>
        <p:blipFill>
          <a:blip r:embed="rId2"/>
          <a:stretch>
            <a:fillRect/>
          </a:stretch>
        </p:blipFill>
        <p:spPr>
          <a:xfrm>
            <a:off x="981714" y="1524000"/>
            <a:ext cx="10228571" cy="3742857"/>
          </a:xfrm>
          <a:prstGeom prst="rect">
            <a:avLst/>
          </a:prstGeom>
        </p:spPr>
      </p:pic>
    </p:spTree>
    <p:extLst>
      <p:ext uri="{BB962C8B-B14F-4D97-AF65-F5344CB8AC3E}">
        <p14:creationId xmlns:p14="http://schemas.microsoft.com/office/powerpoint/2010/main" val="2307750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8.0: Device Checks</a:t>
            </a:r>
          </a:p>
        </p:txBody>
      </p:sp>
      <p:pic>
        <p:nvPicPr>
          <p:cNvPr id="4" name="Picture 3"/>
          <p:cNvPicPr>
            <a:picLocks noChangeAspect="1"/>
          </p:cNvPicPr>
          <p:nvPr/>
        </p:nvPicPr>
        <p:blipFill>
          <a:blip r:embed="rId2"/>
          <a:stretch>
            <a:fillRect/>
          </a:stretch>
        </p:blipFill>
        <p:spPr>
          <a:xfrm>
            <a:off x="981714" y="1867095"/>
            <a:ext cx="10228571" cy="3123809"/>
          </a:xfrm>
          <a:prstGeom prst="rect">
            <a:avLst/>
          </a:prstGeom>
        </p:spPr>
      </p:pic>
    </p:spTree>
    <p:extLst>
      <p:ext uri="{BB962C8B-B14F-4D97-AF65-F5344CB8AC3E}">
        <p14:creationId xmlns:p14="http://schemas.microsoft.com/office/powerpoint/2010/main" val="1572171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9.0: Training</a:t>
            </a:r>
          </a:p>
        </p:txBody>
      </p:sp>
      <p:pic>
        <p:nvPicPr>
          <p:cNvPr id="4" name="Picture 3"/>
          <p:cNvPicPr>
            <a:picLocks noChangeAspect="1"/>
          </p:cNvPicPr>
          <p:nvPr/>
        </p:nvPicPr>
        <p:blipFill>
          <a:blip r:embed="rId2"/>
          <a:stretch>
            <a:fillRect/>
          </a:stretch>
        </p:blipFill>
        <p:spPr>
          <a:xfrm>
            <a:off x="996000" y="1345473"/>
            <a:ext cx="10200000" cy="1504762"/>
          </a:xfrm>
          <a:prstGeom prst="rect">
            <a:avLst/>
          </a:prstGeom>
        </p:spPr>
      </p:pic>
      <p:pic>
        <p:nvPicPr>
          <p:cNvPr id="5" name="Picture 4"/>
          <p:cNvPicPr>
            <a:picLocks noChangeAspect="1"/>
          </p:cNvPicPr>
          <p:nvPr/>
        </p:nvPicPr>
        <p:blipFill>
          <a:blip r:embed="rId3"/>
          <a:stretch>
            <a:fillRect/>
          </a:stretch>
        </p:blipFill>
        <p:spPr>
          <a:xfrm>
            <a:off x="996000" y="2852055"/>
            <a:ext cx="10200000" cy="2457143"/>
          </a:xfrm>
          <a:prstGeom prst="rect">
            <a:avLst/>
          </a:prstGeom>
        </p:spPr>
      </p:pic>
    </p:spTree>
    <p:extLst>
      <p:ext uri="{BB962C8B-B14F-4D97-AF65-F5344CB8AC3E}">
        <p14:creationId xmlns:p14="http://schemas.microsoft.com/office/powerpoint/2010/main" val="3450151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9.0: Training</a:t>
            </a:r>
          </a:p>
        </p:txBody>
      </p:sp>
      <p:sp>
        <p:nvSpPr>
          <p:cNvPr id="3" name="Content Placeholder 2"/>
          <p:cNvSpPr>
            <a:spLocks noGrp="1"/>
          </p:cNvSpPr>
          <p:nvPr>
            <p:ph idx="1"/>
          </p:nvPr>
        </p:nvSpPr>
        <p:spPr/>
        <p:txBody>
          <a:bodyPr/>
          <a:lstStyle/>
          <a:p>
            <a:r>
              <a:rPr lang="en-US" sz="3000" dirty="0"/>
              <a:t>What is considered adequate documentation of training?</a:t>
            </a:r>
          </a:p>
          <a:p>
            <a:pPr lvl="1"/>
            <a:r>
              <a:rPr lang="en-US" sz="2600" dirty="0"/>
              <a:t>Training records should be maintained centrally for easy retrieval</a:t>
            </a:r>
          </a:p>
          <a:p>
            <a:r>
              <a:rPr lang="en-US" sz="3000" dirty="0"/>
              <a:t>Training record includes</a:t>
            </a:r>
          </a:p>
          <a:p>
            <a:pPr lvl="1"/>
            <a:r>
              <a:rPr lang="en-US" sz="2600" dirty="0"/>
              <a:t>Name of user</a:t>
            </a:r>
          </a:p>
          <a:p>
            <a:pPr lvl="1"/>
            <a:r>
              <a:rPr lang="en-US" sz="2600" dirty="0"/>
              <a:t>Name of training event</a:t>
            </a:r>
          </a:p>
          <a:p>
            <a:pPr lvl="1"/>
            <a:r>
              <a:rPr lang="en-US" sz="2600" dirty="0"/>
              <a:t>Date of training event</a:t>
            </a:r>
          </a:p>
          <a:p>
            <a:pPr lvl="1"/>
            <a:r>
              <a:rPr lang="en-US" sz="2600" dirty="0"/>
              <a:t>Confirmation of attendance</a:t>
            </a:r>
          </a:p>
        </p:txBody>
      </p:sp>
    </p:spTree>
    <p:extLst>
      <p:ext uri="{BB962C8B-B14F-4D97-AF65-F5344CB8AC3E}">
        <p14:creationId xmlns:p14="http://schemas.microsoft.com/office/powerpoint/2010/main" val="191915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AutoShape 2" descr="data:image/png;base64,iVBORw0KGgoAAAANSUhEUgAAAfQAAAH0CAYAAADL1t+KAAAgAElEQVR4Xuy9CbQk11km+MeWmS/z5dtrc6lKVZJKJbmsrVSlkkp4Ay9gNwbmzMDAdANNH4aBZhroYemFYTA9NNPQwIBpbHmhxxgJtzi2kWUXRpasti1Zsi1vskq2VZJqfbW8PV+ukbHN+e8SeePGjSWfnqSq9+Kdk5VZmRE3bvz3xv3u968aFH+FBAoJFBIoJFBIoJDAFS8B7Yq/g+IGCgkUEigkUEigkEAhASgAvZgEhQQKCRQSKCRQSGADSKAA9A0wiMUtFBIoJFBIoJBAIYEC0Is5UEigkEAhgUIChQQ2gAQKQN8Ag1jcQiGBQgKFBAoJFBIoAL2YA4UECgkUEigkUEhgA0igAPQNMIjFLRQSKCRQSKCQQCGBAtCLOVBIoJBAIYFCAoUENoAECkDfAINY3EIhgUIChQQKCRQSKAC9mAOFBAoJFBIoJFBIYANIoAD0DTCIxS0UEigkUEigkEAhgQLQizlQSOAyl0AQBNrXvvY1EwCsfr9f8X1/FF+e51V93y/pul4CAPy9EgQBfq4YhjGi63rZ9/2qrutGEARVAHA1TesHQdDRdd1xXbcdBIGj63rHMAzX87yeYRhOEAR4jGOa5qppmi1d17vT09P2nj17HE3TvMtcXEX3CglsWgkUgL5ph7648ctBAkEQ6OfOnSvPzs6OdbvdSU3TJl3XnQ6CYErTtAkAmAmCYBt+DwAT7LsJwzBqCNwAYOBL0zR8lvm7rmmaDgD4Tp5x9sZvOcA/APABAN8RpCPvQRC4ANAGgGYQBKsAsIyvIAgWNU2b03V9kX9nmuaSaZorhmEs3nrrrXgObhywveKvkEAhgVdQAgWgv4LCLi61eSVw4sSJ8vz8fA1B2zCMra7r7vQ8bx8A7AWAqzRN26Fp2hZd16uapiG7RuaNgAy6rsde/HsO1HnfxRGgmB79E78LfB/8IAD8zvd9+R33BF4QBHYQBF3f95sAcJ69XgSAM5qmndJ1/QIAzE1NTa3u37+/UzD8zfsMFHf+8kugAPSXX8bFFTaRBJBxP/vss9WFhYUdtm3v9X3/ek3TELh3AcBOBG1k24ZhoCq8ZBgGiC8C3poGmq4TVk2AW/o//z4G4pSKE2knAbw4FHgkQrq4CJD/axoBb0Awx2MYqPN3/j0HeQ74nueB73ng4UbA9wNU4QdBgAx/MQiCiwjyDOhPGIZxQtf1U7VabenAgQP9TTRFilstJPCySaAA9JdNtEXDG10CzLY9Ytv2lna7vcf3/RsB4OYgCG7QNO0awzC2oC3bMAxNBm38P4J3yMBl0EZg1VFrTgFW9ZKBO42lM707BW9sTwT/hM8Rts4AHhk7/okgL7J3/Kx6EbD3fWDvnud5jSAIzvu+fyIIgmdN03zaNM0TpVJp1nGc5UOHDjkbff4U91dIYL0lUAD6eku0aG/DSuD+++83du/ePdNqta7xPO963/dvBoDXAsA1uq5vNwxj1DRN3TRNwJcI4qKKnAN5FlDz30VQV30m32UBtQDiedsN22SsXzmwjMWLoI6gjep6xtRjAM+ZvIts3vPAdV1873uet+L7/rkgCL6r6/q3dV3/DgCcmJiYOLt///5WYZffsI9WcWPrJIEC0NdJkEUzG08CyMAfe+yxiU6nc43ruocB4A5N027TNO1qwzDGDMMwLMsi4C0CuGjz5kCuZNochAU1uRKY+e8CkxbZOZd8+DCLxyvYNx5H2DwD+fCzAvTlTQfeG782mgJIG6KanwE8quWJ/Z3Z4QlrZyydALnrAgd0BHX+QnBnAI8qe9vzvIUgCJ4DgK8AwJcty3p6Zmbm/N69e3sbb8YVd1RI4KVJoAD0lya/4uwNJoFvfetbtbm5ud2e593kuu5dAHBY1/X9pmlOIftGAOcgzoHbQNU5c1wT7d4c7GI2bwWblsUog7PIwhEsY39pLFo4mPRFBHkRxIUNBgfpNG2C+Fui+YBfS7LHc7U8B3YO5AzMOagToHcch7xc1+25rouOd08juGua9qRlWd8DgIVCRb/BHsTidtYkgQLQ1yS24qSNIoFHH33U1HV9R6/Xe53jOHd6nnfEMIwD6IluWVaJAzi+c7s3eU9xVJNV1WLIGPksAXIIzyqgDum39KhyWzZTt+eNEYv1RXSgQ6hnlwk3IYINX7VBCTcwzJmPADvb3OBGR/y/qOqX5w93rEMWj8ydA7wA5hTUEdxdFz8Hrus2fd8/FQTBN3Vd/7Ku61+t1WovvPa1r10u1PMb5Qkt7mMYCRSAPoy0imM3hAQQxH3f39nr9Y4EQfC2IAiO6rq+2zTNWgkZeKkUVaMrGHhEFS0wW66OzhQUV03jgdJn8lVmA8IBCO7CRiHp3MjDrlDjy2Afc6QTTQPSZ7LBYZscvtnBd51tfsg7B3r07GcyFa+ZBPIiS+/3++Dgi4I6AX4G+uhot+x53vc0TXs0CIKHx8fHv12A+zATqTj2SpdAAehX+ggW/c8lgaeeespqNBq7O50OsvC36Lp+l2maeyzLKpdKJUAgNwRHNg4+Mcc1xmLTQsZUHYrEfAsAHn4vgDIBZAWL5w9rItgL54jH8PA0stkQO5dgmxc3JeF9SpsW+Rhul+egLpoeCGPnYK/rBMwNwwTDZCF7+LthhJ78SQMqhschiHNw73OVPH7Hv3echud5xzVN+xwAPDI2NvZ0Ae65HpXioCtYAgWgX8GDV3Q9XQLHjx8vnT17drfjOEd93/8BADhqGMbuUqlUKpfLBMRNpkpPVaNzMOOXy2mvprgchV/+/wiQi4xcZuspKnoRqCOSkNTxnPGrwDwC8tJ9KdXzolpekIcI6KFqXhVyJyTJISp5xtbx3WQx+SKbz8XgXTcEctu2Q6C3+33y2XXdENwNw3ikWq0W4F4sHhtSAgWgb8hh3bw3FQSB8fDDD+/sdrtv9H3/7Zqm3clA3CJMXFSnJ6jSOftUOaapgJMDpvybiklHAF0Eb8bKB/Z0ZavkEmIymNg1BDBPmgVJwJ4E7jKoKr3pZQ/5BLBXquU5yDO1PAn3QxaP0QP42TSpup551acxeK6eR2Dv9XoE0MUXgrvv+8eDIPicrusP+77/jTvvvBNT2xZ/hQSueAkUgH7FD2FxAyiBJ598cmx+fv6g67o/rGnaD+q6vq9cLlvIxIljG6rTmUpdtPEimwzDr1IYeMiGkwAzhx08lqhFZvBy2yK750xd1g7Ianaqr48Av6x+D2eMzMgT7l/0ihdnW8RbXgLwMGMd+z50iBOz3zGA5vb30IGOp7tljJ2DOr5jeCBn8HnYu9N3wO4zcLdt4KydqexXPc/7chAEnyyXy58JguB04S1frCdXsgQKQL+SR2+T9x2d22zb3mPb9ls8z/sxXdcPl0qlyUqlQpg490zn3ulyCFbISPOo0LMAO41ts3FSAbrKIS7CzQlgD7zPE4c8q38cWCOIHH38+aZFBeBJoK5i9SKD558jce+oGSEnMkc69jnmWCcCO7G7M5s7i/sPY/+ZpiXtceAJbDhzx3fh5bmue8rzvEcsy/r7crn85M0334zFaIq/QgJXlAQKQL+ihqvoLE/20mg07nAc50cA4K2GYewtl8sGB/JIkhcpbWqY9pSBCKWyiiIloqiFZCkh2CoAPALEQrty6zE7OjtWdobL4+keK7Ai9TVxxgibmDwMnIorvlzEvuGqd35h4f+RBDaKnPMRxzpx3BTFaahjHWXs4ouz97QnBWPgkaGjSr7b7YLd60GPAXy/3295nvd1TdM+ZVnWp8vl8vNFrvli3blSJFAA+pUyUpu8n8w2fn2z2fwh3/d/xDTN2yzLqiOIc7U6UccKiz9NooIscFC0JMIoJWc0EawjeC4Brhw3rrJjp9nPedtiARS+sSA50gcHKEadFk2hXRpcRTyPfB2w2qihGp/yb1EUPMkMXQTwN2E5IEngaCY41BCwIqyD4i9izxSZ6WIsXbKxixsEFVsP+yaEw+F3kZA4MQyOgTtJ+sNMLNxzPu3RQebet23oMnBHkGeOdX6/35/1fR9t7Q+MjY194cYbb8SSscVfIYHLVgIFoF+2Q7N5O4YsnCcGefTRRyvtdvtwv99/VxAEP2aa5jWVSkVDIBfTrqrCzCh4J6irk1TUSarzBJYeA37hiyQPdxGMOahT1TuiMJYsRXjFsqUaeKCBDzq4oIMDOvTBhD4YYAcGdMGCvmaCG2jgaxp5D/AddPAB3w3wQGcvAFIgHQIwSYs+mBp7hwD0wAcDAvIyIYAK9KEcOFAGH0rgggUeWNrgGGwHS55zVk01H1zWLB1sUhY6iuYRxh+COv9NeI+FDvKiNtweL3jLi6w9Mj9YWFzSU4XjgDHtCOadToewd87c+/1+13XdrwLAf9N1/cHDhw+fKxLXbN716XK+8wLQL+fR2cR9++xnPzve6XTQye1ngyB4Z7lcnh4ZGYmwcTETmZjZLE2tLrJfUcWd+Fliw7HjIog+cEaLfs0oM3nzQ3aNuc4RhG1fh15gQicwoQVlaEIJOlAGG0zoggm2ZhLgtgmwG+BqCNIU7Pn9kHfpaU5U2ct7HOH/vAkEbAOAgLsJHpTIi4L7SOBABTwC+FXfhnpgQy2woQK4AXDIOYYWUDYd5nvXAXT8/6AsrMqpLlTrS6p6WV0/GG+sF8/KzAre8qKXPGpuOHNHx7os5o4qefSM5yr5UDVv267jOM8isJum+YmDBw8+V9R338SL1GV46wWgX4aDspm79MUvfnFyYWHhBx3H+VnDMO4ol8sTMpAns/Goaj0mR5lli17lCg9zgr+sbKjIqsln+gUFZ36hiC2e1RMnRUoAnECDjo+gbUEbLGhCBVahBI2AvnegRJi3Q1g1QCA+mewzBcAobkfM2lGNeTTbXMqTztuIbAD4f9h5EU953h/WFzMICIOvBC7Ugj6M+j0YC3pQ920YDXrkuxFwoKR5YCLQh1niBuCuLOkq1XWPONYllJTlSWx0A9PO0vA3vJ7I3LnDJAI9L1Gb9Mxx1t5ut4m9HV+9Xg/V8WeCIPh7Xdfvq9Vq3yrs7Jt51bp87r0A9MtnLDZdT7hqHd8/85nPXN3pdH7Y9/0fxSxulUplhAN5WM2Mx40LlcLk8KjEFKgC+IpJXVSMnYN1BLQ5WPMiIwKgU2BHFTkFbzfQoRuYsBqUYTkYgXmowlIwAg0oQ4+pzDm75sw6attmU0EEbwnUw8misihwEFZRdOmJ55uE2OTLWBlkP8LwUpiqnikLUMVvgQ9lcKEauDDud2HSa8O034bxoAs1VOtrqPqnpnkCrqHfA+2AmP89EvomVozjVeN4RjpVCtoEYCd5CSwrrE2f9BAia+fqeFTJM2DH7y76vv8PAPDRer3+pQMHDrQ23YNc3PBlI4EC0C+bodg8HZGBvN1u/09BEPwzwzBeW6lUDARyMewsxsjpSp8sMFUKVIrOIbOWQVv5fwbaMYBnAI6LvOsDUZdT8K7AIozCQlCFBlSghTZuxrjDoidh7XIJtAfm58F9Jd0iO5ZvAuR3RuSVGC1ivKiuZ0YBcg41CtA/Eagj3VFsJGSGL55L0ZlqF4iNPvCIqn7c6xKAn/LbMBZ0oer3CZM3QoBnBV6k3PEqoE+KdQ/T0DLbu1innhffIfMNwd1A1p48t3DThup4BHUO7Aju/X6/4bru5wHgI9PT0w/t27evSFazeZa0y+ZOC0C/bIZi83SEM3IO5JZlESDnjm5iZbNI7LgM5BlVy2RVeBaIU/xmavTIO1ef++D5AF3fIMz7gj8KF4I6LEOV2L3R5k3U5Wy/EVGRy4CtYsrCeQhohg6EvZrs3eKfdSCAh7/hO+IPcXjjTJdtGgjrVUyrGJCHHvEUzL0g+nKJyQA1D4MX3iceRx34GPAnaRFUGwRmVuCbEStAkHeImn6L24KtbgOmvRbUoQeWFoCBdnKioRnkfCf/T1LL84RBAssXS7wiyIvAzu3sHNgxERHa2pP+uBMdgjmq47kjXa/X67iu+6hhGO8vlUqP3HLLLe3N82QXd/pqS6AA9Fd7BDbB9UVGfuzYsd3tdvvHkZEjkFer1Xj8uFCJi4cvhYw81W4tADJj1xGWKdjQZXV6nIX7VIXuB9DzdWj4ZZgLRuGCX4d5qMEyjEAPjJDNhuA5iPQagKlo22Ygi0Bs6QAI0mUDoKQDlHX6Tr5nIE6YKjsnhTgqZxGxw3P9t3BE6kOfsgkgwI1gjyyegTsCveMD2D5APxi843cc9GMsX+pAzDKAmxUIoOo7MOV1YIvThC1egzD5Kjhg6QjwDNwZ6xY94em+L+ppL/4eqd0u5pZH5zkW146byhLLMojAn5aVDu3s6DiHwC7Y2ptBEDykadr7ZmZmHtu7d29vEzzqxS2+yhIoAP1VHoCNfHkx/Ayd3ebn53+03+//qmVZB0QgVzJyxsYjC2maExsD8BCYFceG4K4A9jAm3Peg72uw6luw6NfgvF+Hi0Gd2MAxTMwVmHZofxbZt+AwhqwZWTaCdAVfxuCF3+GLM2zCNBOYLP+aAx8/TgbCpO9lxUZ4mWGefnFTwhqIna5RoEcg56ze9tAkAdDDdwb8+BvXZKiiCiP3xWSLDL7m92HGa8NWdxW2eKswGXSgqrmMvdPyrHKIG3e2i4W+sSx0ojqemHaEdLNoW8cCPgjsyNyzgB1j2hHYm81mCOy2bWNJ12Omad5TqVS+XDjPbeQV79W/t2Ee6Ve/t0UPrggJyEB+6dKlH/Q87+cMw7gbPd1EG7mYDIaDd/gu3W2URUe498A2LoO1zNTD3+n5QeBDgGFKPkDDK8N5rw6n/AkC4q2gBA5HHG63FpCX5VwhvUT2jKpxZNsjBkAVXyYFcgRu/E0EbZW/muq7lzzgiic8JO45nv5w0yJ3JOVc8RzRgx5V9AjmyOa7HkDHB+h4A1bP1fdJ7hGoccDfiLNd4MGk34OdbgOucpdhxm8RlT0JYdMzwJ2r6kUnOsGRjnvF8wpwxM7OCvvw4j5pjB2BHVXxrVYrVMfbtj3ved4nDMP4UKvV+vqb3/xm9yWPbdFAIQFJAjke6UJmhQTyS4CD+aOPPjqxuLj4Q67r/gvDMI6i13q1Wg3jyLn9kmT/Qu/mhNSi4ZWzgFoIMUvKoEbaImFoPpBYY1+DFa8Ms/4YnPbG4WIwCs0AI67pYyECtka7GDp2IfNGtTiC96gJUDMpgKPaHH/jh/NtB/PJyy9I1ZHr8bSq2siRKp7fO+9WItAnAH94WelayNRRPY/sHcG9jUDPWD1uABI3OWx3hGNUAR+mAwT3VXiNswxTbhPKQR8MBGkDWfvAsU7F1OXvxGyDEcaOKvlSCcoI7uUySTmbpYpXAPsFALjfNM3/ettttz1TxLG/tEeiODsqgfVYIgqZFhJAezPJ7vbUU09ZZ86cOYqqdax6NjIyUuFAHoafsTKZst0zJsaE2PCwoImkVh+o2ymMinZyck7gA6qAl70KnPXG4Kw/Dpd8BuKSnZsQc/4dcz4rGRS46wjgFmXhyL6JM5rgER4DIVFXrtKTC78PHPniiWKU00y6dgRw0+ZlwpOfWadGOi8T2LkJQuyLqg32O94/Z/EI7E0G8l2ffq8yO5DNFnMOrEAAU34PJu0GbLWXYbu/CnXNAcvAjaNBHOtE1XxYIEaIa4+llxXLurIUs6IqnmuZksSNNnZ0muOMneSPt+2zQRB8qFKpfOiWW245VywhhQTWQwIFoK+HFDdxG6J6/dixY9eurq7+r0EQ/PORkZEtIiNHtaWcZ52yYMUUzAHkslMbJd/MQ53+hyWFoZ7pDc+CM944PO9OwUV/lCR3CcOzJPDm4IBqcmTdYxZ9IZhzACdDrmCQL1Vtnnm+ZMuO+bxlPNEqu3faRoFrGGJ4nBPYlYAf6vzVD064j8KYdlTTA7XBtzyAVZe+I6MXw+voXGIaFPZuBAHU3R68xmnANc48bPGaMIIhcSYCu1otH24yuTpe2ACEqnhdDwvCEOc5ZO3MgS6NsWNBGBHYO52O1+/3v67r+p+WSqVPFh7xm3ghXadbLwB9nQS52ZpBIGeAHKB6fX5+/sc9z/sly7JurtVqGreT88pnytKlCjCP5D9XALTsja4GdmoX73o6XPRG4QV3Ck564yROHNXpIvMWgQBV5WgDRxX6WImCODqyYXhYCGwJauAIEGeicpR9iw8hOXWYpzJLXZ7SVtplxKFR3o58XWmjEd6GeBGBrQ+1ERGuheehvwOq5hHcVz1qjxfZe6iloHlqABl8yfdhq9uCXb0F2OUuwXjQA9S4aIR9Uy/2mFOdAOrkd25nl4rC8Fh2BHV8ZaniEdiRrQvOc23XdT9tmuafHjx48KuFGn6zrabrd7/DLB3rd9WipStaApJ6/fVMvf62arVaRlYuptaUk8IksXIZyEUQCZm378cSw4TMnKnUXT+AJbcMp9wJeN6bhkt+DXqBEaZSjdjFUU3LvM/HSwATJQrmCOr8wSAmdzZaSXbwTDAX1OKRBy4VUelFw0PyPqlhx4ffGIRAmGd2ZqjSxQ2BeA8qxp4pE5U2gJk40M6OgN5w6QvZO4bSyX8I6poBJD993evDa/orsNueh23eKtTQUx5D07gpSMo4F3rCM0Dn4M/nNkkriy+BrSOwp3nF45zGzHOrq6sE3Fkc+3nP8z5Uq9U+cNNNN53NMwzFMYUERAnkXSYKqRUSCO3kCOif/exnr1taWvqXQRD8ZKVS2YpAzuuRc4c3Md43BIsUVq4EdaH6WaTcKFOpcy/1jqfDeXcUTrjTcNqbgBW/DL7smc5mOwdxZOGTJYC6RVXpRBPMAZxVKZVBPPw/VxvneJpkEIuBmuoplBmvDGrC/2NsV9yAiP1LOnCYua1g4rJGQR5i8X75Z9V3aRsYpWVG2rMQcPcBVhyAFQbuyNzppo9tkHATZ9CX6fsw7XZgl70Ie5xFGPc7UEZbu6CS5wVmCKgLYXHh3EbmLtjYxQQ1COpZ4W7onIlgjsDO4tg9x3G+pWna/1uv1//+hhtuaA4zPMWxm1sCBaBv7vHPdfeiev0zn/nMVKPR+EmmXr+hVqvppCY5y4mNYK5i5SIzl8uKhixbkakt9lvENu5Dwy3B9/pTBMiRjffRv5zPasE2joCAKlYO4qhOF0EcQ6b4wh+CtqheV3pjqcUXAx+FWlwuqhLuD0TATAHxOAVVo3ge7X+uSSBvYDI2HHS8hZalTHkRYBeO5edENj0qs0LGyoXgjmp5BHYEeHSwE8Gdq+INkzo1Vj0HdtgNuNa+BDv8BozoPugGzRZH5rME6DJrF9k6LwTDVfEVBHbG2JNkrVDDY8a5fzQM409uv/32Jwo1fK5ZuukPKgB900+BdAEIWd6MBx544Ein0/l3uq6/BdXreaugpV1BTrWqAvfwO65W93y45IzA884kAfJ5bwS8sPa2QNuYd/qoBTBVpip1jAsPmThPWyqyOIGhp0om6clJsC0nstQILR30PWxeBYo552ymKUBuJ4H1E3aruN/IV6rfk/qeBu6iVkUB9JFENJKskzYvqIJvuQBLjLmjQx0voofvqI5HYMdMr6XAh239JlzXuwS73EWo6R4YmN8dE87IGQx5PXbJts7BHdXwBivdikydAHuplJhSlqvh0bbOPeJ7vR4Wf3lfpVJ57y233DKXc+iLwzapBApA36QDn3XbIit/+OGHpxcWFn7O87z/vVKp7KrVakS9TmpMmyaxFSqzdCVcRI4T54clgjsPOXMBFtwKHO/PwHedaRIzTrAGZzF/scbQDo4AjkCOYWaYkQ0Xb58v5oIalnirK9BA/Cr2oGQBmAjUIvCw82SGSrqtAjoZ8BPs6nnAO3aL66GC54Mn3pf0XeTehN/ETUtEHgKoh4ydt5/wLgO9OPUIaLOiM5jUZtkBWHQoyBNnOpaTHo9BYDctrBIXwIzThmu6c7DbWYAxrQ8WquKRtTPVuzznVbniuWc8ppTF54U4zlUqBNiTPOK5Gh6BHV+dTsft9Xqftyzr92+//fYvFGw9a/XavL8XgL55xz7xzgVWrj/44IN3NJtNZOU/WKvVLDk5TF6nN5F5y5+VrJzbyH0PbF+DM/06fMveAmfdMRJyRnCOz16hZCeGmU2jbbxM2Tj+kQxkHLQlVq5Cco5z9F16RFRPjHzIkMw0xGzhPJHRhxiY82ldE7iv5TlIYu05NzuyFkIGbz7GkTz5Ynga3wSlpeNl9yVvZrBKXtOlwI4qeQR6krYWY+ECCurkpQFMuD3Y25uHvc48TAZdsLDWOhZvUajiRZDnn4lPCdZkZ7niMTkNbojxhSw+qXIgV8OjfR2BnbH1v7As6/0HDx6cX8uQFedsbAnkXCI2thCKuxtIgIM52sqXlpb+ue/7/6pSqezmrJynvpRZOV18WUEM0QNJsIunAXkM1H0Pmq4Bz/fG4Dl3Gs64Y9ANDAqvAhvHSyFuo018pkLfcREeqFQxHp3e30ADMMSIK7yx6EMj6XtFMJafKomhi2Cd9DnsYUp4WNZdqLQOmedkHSD9npqIRmbtaRsfUb0e7nCimzYy7CJ4S06P5DeRwctAL5aDZfeBII5e8qiOX+jTdLQI6r5HAd7E3AMlABPDGb0+7OotwfX9izDjt8EyMfc71VDJJVrlYjChGh6LvzCPeGTroiOpSvQ4ZzERTaPR4GFubr/ff1TX9d8/fPjwYwVbH3LCbvDDC0Df4AOc9/YkVn47snJN095Rq9VKWaycglL6VMpSs4eAy7K5nbbr8ER3B8y6dXB57Di7BOIzqs4RuMctgC0VALST65gdjjAtVu6UNBrmjEsQRY5HQPLuit8qg3iJmfMLys5hIV5JKvY0MWYCZ4bJgO5oBBGwTU9EKGL/U+0NcVEm9i/DoS3mEZ+0MVKwcKKAYSDON0YyqIf/V4A7Fwmei7eLWQQR2Of7NPzNZS+cU6iKL5fpe813YW9vAfbbF2E66ITAHmHnQrU3URUfsnWWcY6kkuXAblnEk171h+RuVqwAACAASURBVGwdWToPc+t2uxeCIPiLsbGxe2688cbFvM95cdzGlkCO1WxjC6C4O8JcSdpWrIg2Ozv7067r/mq5XN6DrHwEbeXowZ5gKx+Ak2IqCSFnFFBYOlaJtfO0rJgN7Iw9Ck/bW+GkM04ZuQjizAaOQD5VQiAPSPY2DQIC4oHP071mgXgItdHhF3TAiQ+GwnU7eqwE7kmsNIG9ioxdnpsZe6YYZqu/SMmPrnoYeP8V9nZBXKmPkWgaCeeLeIbIqqN7jtAZLyIXYZMQA3AR5GU2zxl8BnPH3PJoZ0dgx9h2VM+7LoDnUce5ygiAZWE8uwPXdOdhn30RprQeYd7cK16VHz4pfj3MNodqeJaYRrVBxk0xCXFDtk4Lvzj9fv9h0zT/Y+EJX6zkymerEMvmkQB3fMM7/sQnPnFzp9P5HV3X38kTxPB0lpxVcKbBS1LKiw5nOioJqhg6jSv3oe8BnLJH4Zu9LXDKmSCJYLhGG3EEVaDIlrBG9nQFYFslgBEzYEDO07zSq1JIz7lP5R1OQNGY/TzyxFBUYPAd2xiE58rALbYhstGEpzETxFW3KrH1dQtdS1oxVCxc2jOpRBzbECTISjxObidUwXMgV6jlyU+cyYugLrF7ed4ikGPY2yWbAruDjB2B3aX29REO7K4N+3rzsK9/EcahT51EJUdRMT88ySfPMtOFxV+40xza10dGCGvnRYvkfnG2jmp4Vn99FgD+dGxs7P1F3PrmWb/T9t+bWwqb8O45Kz9+/Hjp+PHjP9br9X63UqlgXDmEaVvZwkTCdQQVIl1UU0BTzsUuyDcEdt8H18fwswp8ub0dnutPgY15vDgjZw5KjhuAHgQwXQ5gexUZOcITtYuH8eKxmlxJtDhloCOnqO5N4uEyGoVgJF+bIk0MiCTAS9qDJDL2yGZEYRwWZb7W+Z2xL0pk6PJGRbw+/02xCUg0TQhgTZoS2+dyVww5fsXlxyMhyHcqUJft70KfEdiXEdh7A2B3+nSjWSozYDcBJt0eXNe5BNc6czCuOSRBDaaVlcE8VoMdHeZ4tjnTJB7wxGluZCQxjSx6wku2ddt13fsNw3j3oUOHXljrkBfnXdkSyHhkr+ybK3qvlgAH8y984Qtbzp079yu+7/9StVqdRDDnrFyuU85BfLCIC1NH8L6KelgzvsxWas7IPd+Hi/0KfLu7Bb7bn4KGVwoXaXREQjaOQK75HkyVA9hRDYiNXNMGDm7ZY5swtdM2IkOCenRfE6WXce/4QeMiSOcBxex7XccjslaEJLHKGxQBeGOnKAA5croA+rFmFX4H4jgoN06q2HYpNE4EeUw0E6m2xzqBqni0sSNjX3VwjgL0HerPUakAjFQBLANg2unC/u5FuMaZg6rmEY94HsMuJqiJ5YZH5i5UcyO29RxsHVXwDZpCNrBt+2uGYfz2wYMHHy4c5tbxubhCmsp6fK+Q2yi6mUcCYmz5Aw88cPPKysp/ME3zHfV63RSTxMTiysNVVYCp0LhNIVwF5JE+MfX6imPAt7vT8LXuNmj45fAQzOzlegH0HR8Cz4eJkg87RwHGytSLfWB9H2bKKo7N1GEr6GQC0Ku/pt+K/0bYNwGSeL9i3Rr2NkVLw1p17GnXFEFYnmzyedL/YyCbY1iy2HqEqIvtycEHis1D6AkvhsAJrJ2UwxVAXewLfo3FYdAj/qIN0EJgdwD6ffoMIKhXEdj1ALb3W/Da9jnY7S1BKSHULQLqTA1PTFwsxA0zzKFdHYEdbe2qP2TrmIhmZWWFJ6S55Pv+f56enn7/vn37VvOsDcUxG0MCwywbG+OON+ldcDB/9tlnrWeeeeaHbdv+3VKp9Lp6vT5QsTPHN15ZSraV88mixA7ZAY7JGVm5FgTQ8wISgvaVzg4454yCTyzglN14nk+A3PU8qJkUyGeqGg0/U2iTlbbtxHFNopR5p/7w51MAiKJM7Cthk6Qit2kq+DCZjuKeOZbj9daC6wl7l8GVVGCsuoGk4xQAG7mNBG90YZcUs/aETfIP7D0yAgmgnwfcQ096QS2P/UEnTgT1ORugizb2PoDdpwV/aqNUFY/1/fZ2F+FAdxamoUNKtxq8LjvPMCe9I5vntnUxIQ0xhSXY1vE56/V6BNRZXnjbcZz7TdMsVPCbaM3Pu6ptIpFs3FvFjG/z8/O/7DjOv6pWq1Ojo6NExc4LSESYOcGklOlB0m/R2KcQOPh3hLLj9wEge5i1R+BrnW3wvd4U9Ei9K+o57LgeOH2PAHlJ8+E1oxpsH9WgbKrASE0DybeZIVY50CV12JPkkOwNNhDd4NzIRkQCmDRHvtjV1/DUxkSUo40YUCqUF/LWRdZGxE4RwVbVhzyALlw0cQMiM/X4HkvcI0R8HJJC30jFNtG5jmWfw4xz53sAiwjojK2jKr6EnvBjNNxt3O3DvvYF2O9chFHNVeaJF23tkUpuGLvOKrmFCWlMU5lpDh3m0FmOe8L3er2nNE377TvuuKNQwW/cpT28sxyP9SaQwia4xU9+8pMHVlZW3q3r+rtGR0dzZXxLFIvs9CZlMCHg4fuw6urw9fYW+FZ3K6l+hn9eEIDjICN3wUEjZOATNr57XId6iU5HNT6L1E6ghCoaqpzV0S/p/6iWIBW4ZPqoEkqmXZ5fTYI3qZ+Ro17OJzOl7cRbUbBeZRI99b5rsODI96w4XgXS8hiR/8tTIqutpD1qlppe8pBHGSELD9m9hvOa2tdnuwBNBuo9m2qgUAU/WgcomQBb7Sbc1D4HV3lLrLKbFSlmpAL1kK1bFk0fm+EJ73keUb3zZDSdTgdV8H80MTFReMFv8LX+5Vw2NrjorozbC4JAv/fee9/e7/f/oFKp3DI2NhZTsYfpW8kiKTJKBVPmjFzlyc7s5D1PgxOoXm/vICVNPQROPwDH9cEmQO4QNftoCQiQb6nqYOgsn7oKUULQjq7gyHhFFbM8IiFYy6t/HpBOZaOKxyaXbV6NQKndi/BI2in56vKmhBdTyXy4Mw+IJ8TjF4+dyr9IUlqIJ0ibA5W9PHKfYpspGwLlEIjXUm1KhL1h5KNiqPg4iSydAzv/Dgu/XOzRV5cBu23Tcq1jdYCRGsAI+LC7vQAHerMwQxLTGLFUsrJnPEkdKxV7QRU85olAe3ts7rMMc6iCZ8VeUAX/0XK5/H8dPHjw9JWxehW9HFYCeR7pYdssjr9MJHDs2LHy4uLizziO8+5qtbod7eWY9Y2nb+WJLsQkGDKOiQSY1yOXWTQ5J/AhwDC0fgUeb22HE/YU9AKMHKdA3u87hJGjmt1Eh6FRA3aN6zCChvIBf8shuSyKl9WEvFJHITL1gVBRx4zNQTLOK5Amq+tsw5UE6JkR+BlPexY7j20mMm4hCajFXUnYJXkjIA6Teh8U2d3kakcC76zhTNq0yB7xIcDrtBQrjgPGrZ/rAizb1GEO2TpGb1TKAGOohq8A1N0+3Ng+D/vtCyQcUzcHbF32huebbuIFz1LHliyLOMshsCNzVxV76ff7VAVP88GjF/znDcP414cPH/5GnulWHHNlSaAA9CtrvHL39hOf+MTE8vLybwLAL4+OjtaRmfO80TwkLQRyBhSpjTNmHsaRi6FqLF3rs51JeKK9Axa8GsmbjuCNjBzBHNWAmM1trKzDngkdZqo0tp2mZuXxwmw1lDsirtax34adworjmS9ALD+7CABKOwC1ig+AlP8vBn3RXkfAa60bFPm8nFMjx2l5Pe45Yw3vNkG0ifu1hA2B2C4Hf950bCqIbbALpW0kYn3OHiq1YLEhVegbA3W0t2OYGzrNXegBdPoU2JGt43wZrQHUxwFKegC7eitwa/s0bIU2zciIhV+E+usqts6PQ1BHPxgSpVKpKJPR4LOHLJ2z9Xa7/YxhGL9x+PDhhzRNw3I0xd8GkcCwq+EGue2NfRsPPvjgzvn5+d/XNO2nxsbGLHR+U4J5CFgp00BQsUec31j6VmTlc/0SPNHaDt+xZ8AODKJOt/t9sDmQ+wEYugY76gZRsY9Y7HqBfN2UfiTRqdjqn3ds066V8VhEGKNkh49cPqGdGKiqUHbYR1OFpgpZ5AB05f4uqXkZUNP2J6pbUqjTY6AtF24RQVi6vnI6KPqYNJ3SZo9yRHjbHOCZvR2ZOknLrg3Y+opNveDxhaFuGIU2MQFQqQLUnT68rj0L1zuXoIpsHYu+CPXX0xzmSOpYBHUhGY18H7jBJqFty8uw2mxihjnMLvfvDcO479ChQ07ep6Y47vKWwLCrxuV9N0Xv4L777jvQ7Xb/2DCMt42Pj2tilbShvNhRlhm5120X4NnOODzZ3gHzXg08H+PIXejZNmHn6OGOCVprJQ32TJiwtabTuuSpoBefkvEFPgEZxHZzzWx6UCQMLyFOPHNq5dFXy/ZvFXLFLhTZPeTYLqiRN1Edn9x8zOks6pNAu6ICUBXDTwRQ+foi+KZsDmLXlTYGSdcTz1OCvyz/pA2Q7IzJj+OsnTnNIagjuPcDgPM2wMUuQE+wraOiq16nbL2sUbZ+S/c0bA3aYFpYyY2xdTG0TZE2Fhk7UcFXKjBSrSpV8Lxy2zKC+uoqgvqK53l/WK/X33PgwIFW5hwvDrjsJZBr2bvs76LoIJHAvffe+4ZOp/Mn5XL59vHxcRAzv4lgPiDmCcMvh6RxBzgWioauuwt9Cx5f3QbHezOYvRpc14OezVg5AjmJatNgpqbDNZMmjKIHO0/XKsFSFNcS+hT7OmnqpkzpNIoV2Qys9bGQIuRzOcrFvdzkOHsKpBl9SkRMdmNDijXPXiO8PRGEFZuqGIiGEzDeN/G6SYArepfLO5zMa8me7jny0CctL7yvsTK1YugdY+oI7DiOSy7A2Q5AmzF1VMFjfnhMIUvY+ghl6zd3zsE+5xKMmOhQx2qvsxTMPA885oQXY9Y5qGep4MV49Wazaff7/Q/WarXfu+WWW+aKpfTKlsBaV64r+643WO8fffRR88yZMz/uOM7vVyqVPQjmkZKnguouE8wJZRViy9kJPG2r7Qbwnc4YPNHcDpfcGglDI0Bu90k8Oc+xbhkaXDVmwq5xA/Bzcm1uOgXDxTEPQ06kVjmmc96NQS76pppIA7s6v68BmcN68RmTLwFJQ/mkQXvahmWYfY4I0Gn9TWPF4qBKIBq7RekaXPTKIRCumeTVrgR14RqyjT3vPk892oNvyTgrmLvsFY8118/2AJZ6NHUsgjq+43GEraPTnB7A1d0luLl7FrYw2zov+BJTv7NCMDwfvKiCR7aO38t/6CzHk9A0m02/3+9/slwu/+Ztt912YoMtj5vqdrKWl00ljCvxZh988MHq3Nzcv/R9/9+Mjo5OcU923KXzkqfc+zV8J4tt8tCLldGITBDgAx9W+gY8troVnu5MQc83wXFd6PZs4r3u89KlmgY1S4e9UwZsqdLyp1EwH6BFFMpFtpZ3WqqQgCKJ3IIyvC0BPAfzIGc/8m4SMuSunn+SlLI2GjGRZNyD6ucE1prlLCeKM0m0ke6neLYPKtkJUpEytYn9UW0S+HfKvoibFrb5GGYYxbHi50UjQqTRlGzrLtBkNBjehslo0K6OTnO+Rz3gCVuvAIw5NryudQb2e3NQsTB0jbJ1sWIb+Sywde4Fz+PVq1jkRZE21nVd4gHP49V7vd6Tmqb96yNHjjxxJa6FRZ9z15ksRHU5SuDYsWNjs7Ozv42e7GNjYyM8jSsH87DcKcHvwXKlCm8J709Rwxxt4We6FXhkZTuc6Y+B6yMrt6HX6wMWWqELGV2xpkZ0uHbKhHpZT2DlMqDTc2OAm0llVUuquCmQKKKoBUhMJpMGfjnAPXKI4vih7il+fyJw0KYS+vRygrp82eQ9ldK+Lu9pskLbZJHK4Byq32VxqTLFiX2XAV3c4+YY6qT1IALuChMT6S+q4dn7gkPD2zpoV8cXU8Gjih7D25CtW4EPN3YuwsH+GRjRPALOIaizUqxJoM4rt6HGThXaJnvAdzqd5wzD+NVDhw59RsNqSMXfFSWBlzB1r6j73HCd/dSnPjV54cKF/6Bp2s+Pj4+X0JM9LHuKYS/M3kYXUDrMg8VQMewMyKMLUgB9L4BvNcfgi6vbYMmrgOs40On2iPMbTWBCVyZdx7StBuyZNKCCKvZEm68KAeL9oXg1zPRMAjfmhZfR1OBSSQfm7EsWqIczMc14mwUX9PfUjVkM7wcdi91JiuhUPcnF1EXATNvbqMTAj09g8JG9jKiC551NOF+1ecjaMAy7cIjtDaJCFAmaGKhjeNuqC3AGM8yh97tLVfBoV8fKg9URgMlJgHIJ4Op+Aw62T8K03wTDtGjddcbOOaCLKWO5Cp6DOqrfcbMvzxvuAY/Ochje1m63z2ia9muHDx/+RAHqw86AV/f4nKvUq9vJ4upRCXz84x/furCw8B91Xf/p8fFxSy6wEokvF4BRBQCiej0K5j40+jo81piBb7SnoefrhJEjmGNYmlhU2tQ12DVhwFVjBpgaY9s5vL7xetxzmm8AIou1cuCH82Li15DXegaJkbfB5dIQKGM2psWYx07N8filoe9gh5baqWgTItJGT8vcPyVkbEvaw8jtyUAs7zligJu295NuIwusOTOO7XOEL1RzL3s+qkUffZaigC5qo4h9XQfo+hTUMRENgjlh66iC9wGsEgV1TCE75dlwW+sU7OnPgWVhVTaLOsZJanhub0dQJwVeSqUwXh094fF48Q/XgU6nA0tLSzyz3Kzv+7915513/m0Rq37lIFCOFeXKuZnN0NOPfexjOxYXF/9Y1/WfmJiY0Dkzx50337GH4CWq2TmwJ1RFG8iOFlQ51y3Doyvb4IXeGLieD51uF3q2Q1gD3RjQ1b1kaLB30oTtdUOyXCfRPhW0qgA0bTSjbDPmBZ57VieDW7I1St14OhiKWxd2X0koqLrtNFAPj1ehn+ouBNmlyUluLmmI0kBXGGrxMBXDl4EzUQug2M+Fx8rDKVw0ppoXj81xD6njmyRHQWEdcZiTVPHYNuIrhrad7QIssKxyHNQ9j/4+Nk7V8BXNgxtbF+B1vbNQN30C6oSZI2Pn4W2CXZ0wdQR1IQkNZpiTneU4qPOwtlarNR8Ewb85cuTIh4va6lcGuuRe+q6M29nYvbz//vt3Ly8v/4lpmv8DxpgjMxcTxnBmLgM6XSwHQ610esNjMLubH8DxVh2+2NgGC26FJIdpd7q0kAqnE6y9EYvayzHrW5zqZk2tJDBNA1l5fOVrpFxTXNxjBWAy+qKcVln3pwJuSgfDM0Ocz9FWZE+gOj773ukRyfJVthBB4vgohy1Kx8XayukRL4Kzqg1+C5HfFOAckbFiY0GfiYzCPAqVf2KfFHMkEvvPQZyBvBz1QR4tLPICALM9gEs9AMdjtdYdLDFMWX6tCjDBVPA7O8tEBb9N6xC7Os8wF7Gvc2DnoI7x6lhfHePVFTXW8RrdTgeWl5ZIAppWq7Xk+/7vmKb5/iIBzeWPLzlWksv/JjZDDz/60Y9eu7Ky8meWZb1zYmICODPHXTfuvkUwl1Xrkf9L5U4Hdj4fmo4Gjzdm4Jvtaeh6BnS7PWihit0PKCtnzBzV4+j0tm/ahPGKqLpTrP6pg6MClwTkzUQbFfMXLi5cKh5ZJF0z0ue0RyQbROO3nxBRnqnvVvnAvURgl05PvJsMUFeBp+p2Epm0vM/gY5V0eyl29xgTF9tWDbMQM66aqrIqfxhA5+0RYE9g6yKwc8UXJlBE73es3IagzlXw+I7Howp+apJmmBt3enCweQquCxZIYplUuzp6wmMpVgR1rNhWqZDwVpWzHKrfBabe8Dzv3TMzM3+5b98+ezOst1fqPRaAfgWM3Ec/+tHrV1ZW/sKyrLeKYM7rmKeCucDORWbOP+O7FmCiGBMeXtoO3+uOE5aODzRRsYesjgI6rktjFYOAOeZlj4BjmMo1mQVGxR1fYek3Q0zLHLb63Picx5Evo2uJCWBUlFKee5w25pyTXFahb2J4Xt6NRvQ4JavN8k0cgsWKtydfK3Lrsod62j5RAcipbUvMfBjAThse/G1ol3DO1rFPgmGd9+lSn4J6H0Hdo6FtBNR9Wr1tfJx6wY8ELtzaOgcHnPMktE1MRMOdY2POchKo41oiE4FutxuC+urqasv3/T+46qqr/nTXrl3dnFO0OOwVlsAQK+cr3LPickQC9913382NRuM95XL5DZgwRvRmx914GpiH0IhAHCmmMtD7YXz52W4ZPruEIWl16DsONFttYjfnrJw6rFEwnxihYF4rSWBOWAifTopplUX/Itg+zLRM2zwktKP8Ou2aeQFShdBM8So1IQJ/RDUrbMDyPwKqDHXKyHvFXkl9bzGHtiQRyHuypOHg38vHiwCrAO5wRqVMrVB1LstYvJZqSgptipuA2KEp7eYfo5QjRXW8GGuvASz0aWa5vj9g6pgHHp3l8L5rNeowVzECeG3nItxqn4GaIdjVpbA2EdiRmeMLc8AnecD3ul1YYqliW61Wx3GcPx4fH//DIlXsuoz8ujcyzMq57hcvGkyXAIL5ysrKByqVyh3IzDGVKw9Nk8Gc4gAdTvIvflbULBerpaHz23PtKnx2eTvMu1Xo9WxottskSQyer6P7LVG1YwiNFoJ51Yp6yA7uQp5ODGhSZ1kM6YZi6PyOQ/iKNJdjeg97vMzic1yCyodRSXVHFRNh0HAebXws8boyvY5wGRHBEqah8rpJQQYJ4KkUrypGXAH4MXN/mnpc3EgkAXmCqp4+L+Eoqd0M0jYE67CQpaWPXexTD3hk6mhLR0BHhzn8jH+YLnZqCqBSArimtwSHOy/ChOEMnOV4ylhmTxdBPVS/l8tQrdWUYW2YKpar35vNZt9xnD8rlUq/e+jQoc463HrRxDpKIPdytI7XLJrKIYH77rvvhkajcQ8y86HAPK/zmxfA11fH4PMrW6HpWdDt9aDV6Q5iyzWd8nKdxpSPo818xoKqNUgCA4FYPjQhaFi812GAfbA1iTqRpcpOXMn5gWuZ4uLqLlVvEfoV6Uquy0QP4rw6xtD5hixrnijQMv5VcseELYOAZtJFVSIVRJu2LxCBMumWVCrvJA/3GPCKQ5y2L5SGM9IXfp7Kez4B6PNOwazhQ5WX2O2Yyp6xdTwGE9CgBzyWZEUgFz3gcTNQQrv6FMDICMAOuwlHOi/CNmiDgXZ1HtImsPVYDvgSlmGlNvUKxqpLYW0SqPccx/mDHTt2/OHevXt7mfdZHPCKSSDXMvSK9aa4EJHA/fffv3dhYeF9pVLpbZOTk6lqdro4SUuzpGInjQplULsuwOMrk/Dl1Rnoejq02x3o9OxIbPkgNE0jjm+oZq+iml216jCCg8AfZ3UqaqMaaNVUHKiS43bijDaU1DDvBFOhQ8bOJPNJwgOi0M1PIXJL61oaRZcAV07oExWDvKGQL6pCvugxsX5meYoLNngZ4PneSNwUpIK2ZM+PtZcB6nLfZSc9Od2svFlR9j/vVE4aXwHUVTZ4wReVqN/Pofc7A3Vk6tyuTuLVLRavXgOYcntwpP0iXB2sECe4MA+8xNYR2ElYG1O/I5ij+l0Vq85BnaWKbbuu++7x8fE/O3DgQD/vk1Uc9/JKIHMZenkvX7QuS+BjH/vYVZcuXfpLy7J+GJm5mM6Vq9lFEM/MFsYuwIurrDo6fG5pBp5uTYLtBbDaaoONyaQxfjVUsSPAUCY+WtZh/7RFU7kqHX/EKZQwnTLAlcAZugGjDT6W2C2GWBk+c+o+8PvhIMLJlwixcaacBuxreHQ4ptMBVEz+tM1P+vXivyrAWdg2qPcIqnMkQJdFkiSiGHrGhy0XoPJ2VHsN/l2aKBPU9JGNQ8L58rSN/V+pWmHy4mOdNmwJXnSxKAzO1DWAuT4tw+oyUHcdgB46yzG7OnGWw5Sx6DDnO3B7+wxc716EEinFaqTGqqMHPHrKl1lIG5r35AQ0xFGOhbStrq6uep737++66673aZqG6emLv1dZAmtYlV7lHm/gy2MGuIsXL/6ZYRg/MTk5SeLMUQWGHqg8NC0LzBHg5ThzDuZztgkPLWyFE9069F2POL/1HY85v3F7+WAFRUZ+/bRFGLoMfIMvcgC6kgiqwCsrTevgHOIiIKydg0skTek8m438dIuC0Ut9fNJBN9abECSyr0s3MJT7h2On6nMMkIUv0i6Tw7s9drmE21UdF5lVEqhHJC/0I0lVLw5T6rXSwuH4YKjuQfgtc2TYGCrZON9847t4gADoeC/o/X7RpqlhMWkjZ+q8uAseM1YHGMcCL5oHN3dm4eb+ORgxddBNM6aC50lp5AQ0WNRFlYBGzCjXbDaXPc/79bvuuuv/KzLKvfrglDn/Xv0ubo4eYG72s2fP/qGu6z+HGeDkqmmximn5PKUIuOOSPtu14Nj8Vjhj10i501arA66PnuwI5AzMBXfhsqnBvmkLpqoI5nSacDwh/wkXHPm3jBKh4YxTTT3BcSzXzBwCvFXXjdxQFJ/FnwZ3mB/w82F9HB3Sr5X2LCR5q0kbDwnR0ph6RLoJwyXhXGRfJV4qdjq/dXH/kDIlZHV4OCFllT7f5MmbAKntiBjEPiSdL4k+tjHICu9bwzIWMW/x3O94YQ3gQh9g3qF+r8RRjuWARxU8d5bDVLHEA94M4EDnAhy0T0PV1Aioc8c4Xls9BuqmSVPFVqvEEVfMKodrSrvdJo5ymPu92WxewgJRR44c+ViR+30NA72Op+RaNtfxekVTCgk88MAD9dnZ2d/XNO0XJyYmzLGxMeLRzpm5qPaSs8GR5ZqtyipmjmB+plOCT81thfP9EebJ3mEpXEVWjkBMHeBMHeCaKQu2jYp1lCXwEQCdT6IBqRgcy4FROdHyxJBnztAcoJ6EJkPgMz1UsulHzk/oR2r/085ZC7THNwi837GuCk4J4RhlIHgMxFQgKV5o2OxwCaAoquZVQylOo/B3lW1/SFBPyySXJCouS/pc5l/uVNompec7A3ZfA5i1pCnrzAAAIABJREFUAZaZohuZOqrdEdCxuAuydmwTS7BOTwNULID9nYtwh30SaiaAztPFMke5EOBZ8hkEcKJ+TwH1VqslJp85q+v6Lx05cuRT+e+6OHK9JTDElFvvSxftoQS+9KUvjTz99NP/p+/7/8fExESJg7lYAjVkQTwsLddKEUDgB3CqU4JPz2+Fi/YI8WRvtjuUcaMXu+hxw1Yv3LHvnjBh5xiNcY/8KT3Tkhy60hijPPZpK23GPFFRpfAUBfXKAOFcD0SejUg4aNGkIfE7H1yRq8Yzbfl0b5H8h/4QmZsNxQYtaX8RC0pXbhNiXyacFu17CujLHvCR2x7SNp7qspClaueiypocKgVT1jnS9CDATqNG1Zlq2DXQCd0BgLM2QBtrJQFVv2PiGQLqPeoJj2r5ShlgCkG9BLC/OweHey9CnYA6Y+oYoip4wiOYo7NcJP97AlNfXV2FlZUVwPd2u/2CYRi/cMcddzxSrO6vjgRyTLdXp2Ob4arHjh0rnz59+teDIPj34+PjIyKY83SMch3zvE5wmE7q+VYZjs1tgTmnQqqktQQwp05wFNjJH1vxdtRN2DOJdjbF1JBjqMNFR4aPJKaoGtWkKThMG2HwveICae3km/78qKhZc43tZl5ycECE7QmB0tSJUIXqATGxDF6okqW5/uJ/9DpU+0PnAoYokuIeZF7Ez0iz+ybuH1JizsV9l3g74qVjjnPsJH68SgyR79K0BJELKTYpwu+pWoL4Li3f8hUdYCWAJz4drKBLLwA4YwOgmzkeiwBOUsX2AXo9yta9AKCMoI5hbRWA67oLcKT7AoyZfoypY7iaHNLGi7qgPw8moUGPef6HuSxEUO90Ot/Rdf1fHDly5Il8QiiOWk8JZC4v63mxoq2BBIIg0O65555fcBznjyYmJkYxCxyq2TFcJAnMKe5mDBlb0J9rVQiYLzglUimt3emFzDwEcwIMvD1MHENjzdF+TtV98WvRxVLVh5zfxQ5LuAYhKHkS06SsppGmc071LPmqkEvZdPb11KIQAJ1rZJiDm+/54HouOP0+9Lo9sG0ber0uKaaB3sd92ybfOY4D/X6faGhsuxdzkuS3gNLFQh24QBMVawkzh5WgVMZSmxXiEDVSHYFyZYTm/h4ZISpYwuAwSyFabDiRzIH2MvgmMnARSIVpGH6tAlrVtEwC86yUCaz92GYhSekkHi/Oj+wpkLkk8iZkezrZjDFQX/UBztksSESnWeQQ1FHt3u0CYEQqsnceq45q+OvsRbgTQd3wIglouE2dADsbZxNLsLLyqwTUJe93z/MAQ9nwxZj6V8rl8s8cOnTou5k3WBywrhJYhym3rv3ZNI198IMffGe32/1AvV7fwfOzczDn+ZfDhZerULPAJgjADwL4zmoF/mF+BpadErQZmIeV0nh4msDycC1GD9j9MxYJUyN//FpqV/IYqIthYXRS5ZxauUA3upKKp+RST4ezSupTVhdjK7pqeiat5kPIgFvnyf5KI0DsuA4B6jbaKZeWoUlUm8vQWm1Ct9uBbqdLQBsXU2RJ+CJJvhNCodQPVggX0Z+Z5kbXtTDUCe2pCOiVapVEXkxMTkJ9bCx8xyxjOH8NQydAH89XIFwiBWgjeKgAbuV0SdMCZLSRpAEQp3DssUubRusE7sqIOEXZVewbKlnQQW7OpZ9R/jgdeFa5ToeydQx1w1h1noBmT38F7uo8D5NSVjleglXF1HmcugzqrusS1TsH9V6v92C9Xv/5m266CR3mir9XSAJZS9or1I3NdZm//uu/PtRoND5crVZfKyeOiYE5A9dMZg5YxzyApxsj8ND8NKy4FrTbXaJqD9BeTp50HO6B8xtDbqJev27agi2iR3vS5kGkSWqKGV25pf/FFqq8gD4cPkY2FALnlVz1c+w7VLQwMl0Vq3tsE6R+zHjyHlSLI7NuNZuwOD8P85fmYH5+DlaWVwioI3D73HUZkZKPTdYG7yU9VthnYXfAEVowu2D/TcwwVirB6NgY4Fye2boVtmzbClPT0zBarxO2H+4N5VCscMfKZ6J6PFS3GxuWIUE9nE4q57nIriKhb+JGIUcyQS5N1T45xr4lZwpyKSY7eb9GnmjcQDEnOWTrpkmnCKrfEdhR/Y6g3kVQ91gCmilaivUqexWOdp6HacMmTD3MKsfs6jwhDbJ0YlMXmLqcfAY1Q+j5zkDddxznfWNjY79V5H1/SQ/iUCcXgD6UuF76wffee+/Vi4uLHy6Xy2+cmpoiiWN4rLmYOCZc67jaNWPxDnwfnm5U4djcNKy6hpD9DZ3fuDc7TecaYFskiQsd/p1jJlw9gSVYBdQMvXKSpoiKiqgd5GTTuyrveDajj/dD5Jdx3E3oN7l3Jt2hZn9kWxCZCIPmpFVeAfzcPu1iEZxmk4D3hdlZuHTpIqwsL0O33SGsm1DcVwS4k+a0COiqz8J33JML33UNTNMiecGnpqdg247tsH3nTti6dSth9FbJJBdM1NCL00ocHxmwRVHL4yi1IU7rCFYntK/cw0nHSnuRQbOqOTXUPFOPR6wJeXOkUSc5tKc7GoCBTm9sqotMvd2hoI6gjyFtWNxlZ78Jb+g+B5N6Pw7qmIyGq9+5oxyaXxIyymE2uaWlJTK3G42G7TjOu+++++4/KhLPvHTsyNPCOky1PJcpjkEJ3H///VNzc3PvMQzjp5DNyOFpPCnMsDHnyPCebVTg05dmYNk1odVqQxddXYkn+yA0jcKtRgGd2agnKlTVbhn0t/BPuarJ4yhm9eCrdALwKWdaEgCubVWM7kHSprb025qegkEe+7hUqFxCbQQxmWjgug40Vhowe+4cnDl5EubmLkGz2QIPjZ2DHdxl8rDkBXR+nCRE3JCwTYlpmYStb92+HXZdfTXsuno3TE5PEZs9kZMATuK0iwGxwvYdOz6C2APfwcTpLE5h1bRIAHLloyJdWzmQa5prtKXIqQr1OwI4t6drBgVtVMyheEkCGsbUCaijet6g6ncE9av7Dbi7cwImDTcapy4UdAnTxDKmjqBOcr9XKmHud3TIFGupr66uLmma9it33nnn31wmE3tDd+MlTK8NLZd1vzn0aD958uTvBkHw65OTkyZ3guPhaWne7Knq9sCHE80yfPLiDCw6FvFkRzU7AXPmwUzt5xywGagDQJnZzccimeASpgRntpGf2X/EvUBYQlUhQtW5OVe9MNaeHZ8AI9HWUrUaa5z6BACi5w7MCEKvmD0czSCoSj9/7iy8+PwLhI3j/4kKPRyXdZxuQ9nQE64bIqmoypA/iyOgtPhGG2cArxk61EZHYfuOHbDnumth9949MDk1CaZpxOzusn07aeoJAQAh8sUAPMvbXpjK4qZW3FTENhiK/W3kq+h0yDfIvOMCYIfN8A9CSxFlE3vMMZPcoktV68jUuU8Dd5ZDQG+3APougGnQOHUs6nKNvQTf13se6uj9btCMcmI4G2HqLE6dVGlDv4oKLeiC6WLFfBjo87G8ssITz5wGgJ85evTo5/MJoThqrRJY46q21sttzvOCINDf+973/qLruv9pYmKixquniR7tIUEjW3EWOpTl1R74cLJdggcuTMNcvwxtdKLqMDAXmDnd20c92nGx3D1hkXjzKDNPmxLpAbvCWkRqow8Yatq4C9fLDfgyXcmaxorfyeKI96MGo6wWB5gePZLH9qNKfe7iRXjhxAk4ffIUyX/tIS1i47umJ4Gv3pzSkg0BbQnZ2UjJgBJqWiTFSaI5I2THtGGCuQDQc3ywHUwcKxhuyTWTUDEHoIs3zMAd7bP1iXHC2vfdcD1ctXs38aonfeEbNxlo8/5fHBbFtI3s9VK83sXjVPvDxD1j0gTKnFhrmBmC+LE/GKZ2pgfQ0yhLF5l6COptgFaLZpjD35Gpo+ivt+fhzt6LMGoGYBiDjHJIDsSyq2getBDUWfQDNxtyUOee7+goh+r3TqfzNdM0f+aOO+44voY7LE7JKYGXY3rlvPTmOewDH/jAj7Tb7fePj49v5R7t6CWK4Wly8QMSD8xBPW3xDwI42zEJmF+wEcy70CJgzousDJzg6OI42CRgONgkC1GzWHlUcTQGcc6qMUqgMvQSgz+BqWfjdALgZnnKx05b6yqaFI+UPUdpdj22ZdI0QBvi7Nlz8L1nn4Wzp08Tp7Y1gbhgl8b48GrZINXuxkdMmK6ZULF02DJqwfSoScwllkH/XyujmYVqEUK8T3zKad7/0N+NREkALHdcWOl64GKYnB/AUtuDuWYfbDeAZs+DxZZDPrf7HvSx9FcoAHkSZMuPnBwAcbba/podcMPrDsA1+66DsYkx6vGfto9IST8Qcz9I2YvKj1koLv5BsYlQiVQJ7lkrbOSZkZ8h4f+qPVOCNgb38i0P4CwWNjUoUyegjo5yGKvOwtpaDNRxn8m936sVgBt7c3CH/SLUeJpYOfEMgjs6ybEqbegUiREQHNT5qHMnOQxlw1ev2/10uVL5+UOHDl3IMzOKY4aXQNZ0G77F4oyIBD784Q/fsbKygh7tN6DdnDjBIZiXSpH8yOFSmIOdI4Rc7Brw9+en4ExvhCWN6dI4c1YekbIpWlSFIy1P7VoyAK6fKYVFV6JILE0J5X/TKI0a1CNCYacrnclUB6bNqYhaIAtQsqa78HvWobxPbLx63S6cOXkKnn3mGTg/OwsOZvSQGW3afaAwmM3ZMjWoVwyYGbVg91QZrt0yAnumywTMEdTLlg4GWWRD3QtpmTSR9/lLIdV464Rp8ZK7oIGHYI/hdF4Anb5PXgstB04u9ODFhR6cX+nDUtuFbt8DD3cFpP2MjRLRkrDpye5fNw2Y3rIFbjxwAPYfuBEmpiZCYJcBk258k/dLMZW9anjl+Z12jAjsWVMlYwORd5jyHiePO977BRtgCRk4A3SLeb/jsThE6LqBLB1f6CgX1lQvA7yuewEO90/BiMUqtAkMnTB1DePUdcAKbUhMkKkjSUFQx//zPxud5FjO99XVVb/f739wenr612+44YZm3nsrjssvgbzLVv4WiyNDCfzN3/zNVQsLCx+pVCpv4k5wxN7EknPIohLztCfZzRHM53oGPHB+Ek52RqBr29BsYTpXnWzBiRMcd35jgEIZ94BuvGbMIOldVashPSptIU6bMuw8AWRlAkJbT2o/o23V3Ephn4lTMSNigEFEpuM9jhEmeTlz6jR8+5vfhPPnzgGq2sPse1nwylbhkZIOW8csuHq6AldPlQmIb62XYLJqQqWkg4laFIKRA9X4y/2YcQdNMl6sgh8FUIrCoSYJ0BZL2fpiy4ULjT7MrtgE4M8s2zC/6hCQV84pEdD5vCM7E9r+1Mw03HTbrXDjTQegPlandy8glwjY8jSQVeph15ngwuMTQFrYr6mnQ9K+V/V91iqb9Ptgx5sZmRGKhX3A+3cCgFNdmkUO/Q85sOPlkKnjnCKg3gRAto6gXi7RNLEjVgC39c7Bbc45KJsKUMcNpZh4huV9J0x9ZITUVyd/WMil0yHhbJj7fXV11fY877fvuuuuPymqs63/U5w11db/ipukRczR/tWvfvU/67r+i9PT05roBJcUnsYXzDQwX7J1+OT5CXiuTaumYT3zkJkjqHNHK1JenHCtUIWPz3qtpMP+LRaUDZZAhq90McampiAh4CvHcRjVdbR97jMeZoeLtZ8xVWM/JxyfF8zDFT1+ozg+6NR24fx5ePob34DTL54kWdoGQC6eI3EnhkqWqcP0qAXXbxuBN++fICCOrBzBm+NWanKWy+w5IjONOQJiv1FV37I9wuA/990VeGGuB0tth4C/iN1hqjl5XNjNIxvc9podcNvhQ3DdDddDpVIeOM+JU0gEZmHs6DMlCCvDOS7VTi5fI2VKJk0z/r2I1Xy85eZya1uE2xPbxWstsfrp6BxHVO/oKGdQkYSg3gdotqijHII6ZpKbnAaomj4c6pyFm73zULIwO6BJUgNH8r5z9TtzksPMg4SpY4U21PMjpvs+NFstEpaJ9vTVZvOCrus/e+eddz50mU3jK747BaC/TEP43ve+9xds2/6TycnJqmg3J3XNI04/cQc4NaAH0HE0+OT5cXimOQq9vkPAHMNRNIw/CXNwUxAPhDhzhujEhrZ30oKto0ZEFS9T0cikiK2InOIkTR1h1eOHiKwqlLd8PpeKtJEINxrDAnockaOLbNbUV/+OY7PaaMC3vv51+N6z34FOu51RVovdfIAexRpsGyvBgddU4dbdo3DNTIWwcLR/Exe0tazgL9P8fanNcgaPMu97ASy3XTi3bMOzFzrw7dk2nF2yoddnVUVic0zaXQYBYXx7rr0GDh+9E3buuiqaAlkaKt6c3OxQYK2yzys2ELFZppo2iu9438Q7Fa0Pikcn/5AIqI6q9TNdalNHlToCOqreeTp2rn7H5DPNVQD0gMcADPR6n8SQNsOHo52TcIN/ifr8sLj0SDY5wfM9zPsu1VJHJzkxk1yr1frKyMjITx06dOiF/DdWHJklgaxVLev84neFBD70oQ99X6PRuLder+8Wk8dwJzhe5jTiAMdWmyQwdzyAhy/V4UtLY9Dru9Botok3K80AhwljmFqdOxIJanbuuDVZMeC6GcwGpaKf8akQfjMUqEs0Rty9xGQ1uGb06gnTMotdK09LnuIDO3HUM5xucKIciqjXHQdOvvACfP0rX4X5S5dojvS0PnG7sKHB1dNleMdN03DrrhpMVukYsJ835DMUz6kwkCo61j13qQv/8O0l+M7FDnRsSSWfJNcggNGxOtx66BDccvttUK1VB5EUMhPn1gF5/5lg25Y3seL/I9M/9oPaMpP0yES0E6/AyOP0bLoAp9E3U6csPWTqbB3g87BvAzRWaVY5JArVGk0+M6458KbOc3A1rBLWLYJ6WHaVOcnh72hPR7MisnRUwXPHX9RicXs6ZpOzbfvDk5OTv1xkklu/iVAA+vrJkrT0wAMPbDt58uRHSqXSW6enp0nyGG43V3q0C0CepGrHPN1fXqzCQ3MT0HEAGs0WOK4vMHPu0U5XMcrO6QpHoQlrnNP0rujdPiCCKZRDlEvi6pRERxjXwJ+FBZSs0xF5D2Grj+4uUkdN3kMkFXhNCj2LdVHTiLoQgfzEd7/H1OsZj04AMF414aaranBw9yjctLMGM3WLOXVvLDYemSoZmy6Rubf7Ppxe7MFXTzXhKyebcGHFpg51qZukAHTdgN3X7IG73vh6wtblv9h05XtMaa/JwVU1tZQAn/NxIU+eAvhjjxT3CUyZSioz+rBLFrYx2wVYdhigYygb93wXQd2n1dkIqHepN3y9DjA+CbDV78Kb2t+DbUY3WsyFO8tpNO8/vkiMeqlMzCNijLqYdIao3ldXe57n/dbRo0f/orCnDzuq6uMLQF8fOZJWjh8/XnrkkUd+DwB+Y2pqSufx5jx5jLzw0YVHULnHVgLqVHK8USJ284ZjwGqzDbbjMjAfhKYNEsfw1YQOLQf06aoB10xTGxj/iwBdFvuNrX6DVuIiFFc+KfRGRsu0ZhLC1uTFNtN7TZCE8tiEeye2ct+HM6dOwVce/xKJKw89t1XqcUZ1qhUD3nzDJLxp/wTxTi+ZOima83Kp1PlGULUhFB0tVVOdFHVR/HEtEn/P+5iIyUWS+oNt0t8CMh8RwzEU7ksvrMKD31qAuQZmOUxznMQk5QGMT07AnW/4PrjhpteBZZnxELeEYAwZwMUNQNLeVQbo+BxUzCzF6prrMZOEHXNvUUQzyJvY6FoD0GYs3deoyp3Ep6MKnoWz4fFE/e7TQi6NBs39jn/jExTYdzmr8Obe92Dc9OKJZ7iTHEsPiyYSEqPOEs/gZ/488cpszEnuvKZpP3306NGihnrehyzluALQ10GIvIl77rnnpzqdzl9OTEyMi0VXiN08AqQDIOegTrFc5q8BnGmZ8HfnJmDetqDZ7pCUrhrmdSRZ4ARADzcDg1WMV0AzdVoWdRwzwkVWh3TKwX+VHXgiS5dyhZKmFf9v1qqjHIthp6iKhskNRzk7EYm0kuNYYEz5M9/8JrGXY471LPX6aMWAg1fX4Q3Xj8Otu0ZJfDiCVdafaIIhCysDvAHw0RY4OKve5fkTmW8JKCKDtfh/EdB5fXXeN7Hmetq9JWmcVOcgsKMfwfNzXfjCcw148sVVuITATm6MnyHNyCAAq1wmnvB3fN9RqI3WonF7A0VVfGsozEmxeSWxFucv64os0kyAz5rGWb9nTaKM3zlLRyc5zA4XhrKxbHLMF5OCukcZOoI69/UkiWdqAPt783DUfh5qGDrJ7Olh0hnR852Fs4Ux6ixUF7uJpiu0p/P49Far9YRlWT911113nXqJt7npT3+Zp9Hmke9f/dVfHWw0Gn9bq9Wun2KlJUmiBcuidm4W0ysuxuIiLAI7XcMCWOjp8LGz43CyU6Gx5pg4hsSZsxqJoZ2cgxi+xwGdsPMpixVrEMAsCYxTZ0X8x/RENIL+MQ3Qoyu3sJCvdYoOoc4XpimRoK4Tx7cvP/44UbH7uMKhrBJYOdrDb7u6Dj962xa4YXsVSiYC+Utj5Lzqnvyu2vi90k+ZCOj8MzL9l8rq8T4oYw9gdtmGh55dhkeeXYJmFxOPs7kdGQQ6ofCZunb/9fCGt/wATE5PhpoQcY8W+yztEWKPguwNr0D62D5DmkeJUzqySVn76KmYO7+mrA3C+0OWfqoNgCydgDpTvZMUsehXy8veBtSGjvHpq6sAfVTVYzEX9HwvB3CwNwsH+2egXMJwtoHnO/d+J2p3VL+neL5jwiWSRa7VItXZbNv+wNjY2K/dcsst7bVLpDhzratlITlBAh//+Me3njlz5r9alvUOdIITQ9SI3VwEc87EeUY4ukKHoWW0WerR/sC5Onx7tQo9Gz3aOyQMjXi0hw5w3LstGmfO7efYEi+NiuxcQEnFZyEsnf1KFwxVClfFtMnSJUbIFf2PxLdiGoqBiKXr5Z21IgjHzlE3guBw6eJF+NLnv0DiysOOKsAcs8ZO1y1464EpeOfN0yTxC7EBr/FPTK0pb/zW2OQrdhoHc16bnQN8HpW97ECHzwvWYkdQeerUKnz8G/Pw3fM0oiPC1sMNIpX5zl274I1veyvs2LlD0kRFlSsiuLPHTznVlMyd750zQDlNcZU4ffn95JzfiYAujbo4I891AJYcAFOned4R1LmjHPF85+mAMfTQBWg2AVab1PO9VGbFXEwf7uq8CK/1L5HoA5WTXGhPR9U7xqhXMJytSkLacJ7j/ECVO4I5s6d3Pc/7zbvvvvu/aBrJx1z8rUECOafOGlreJKc89dRT1uOPP/57QRD8xvT0tIFgPjo6SmxHqGofZNuKq0xVIsIBwWyaD1+swZcWR0lSDvRoJ75CJDyNqtmpOpNVThvojEOGzoF4YsSAa6e4Z7sAzhFIFXqSBnzyShi7Acn9LHN2JWwMYitV+koXdku5wqV0QrHqnj11Gh77/H+H5cXFAWUhGwNhjQmAsPA33TAJ77p1C1w1VabajzUsQ1cyiKc94gjkIrgn2erFNjiwU5Cl44ZyXem68I/PLMED35iHBnqFEvu6ogyu78PMtm3w/T/0drjq6t3qZCwZzDuJdSex/Wj/FRIRNwCRg1/hBZL1o+VQlo5+s6hZIvHp+GL2dBnUkZ2vNgAwOhOjajCcbSLi+b5CneSQkaP2kDnJkcIuQnpYXshlhCXWwnnvui6vnc7B/ZxhGP+0KOKy9rmRueSuvenNceY999zzzlar9ZGJiYlJMbUr7lzlBUp0UFI7DFHPlC8vlOEfLoxDxwkImDs+9WgPS6HyvOwc1EVwDkFKC+POUeUeYk1e91s2fBRKBUadtOKFw50GoOwgyY4fhWt6fmi3jzS31umatKryTlP77QvPPQdPfvGL0EQ33xA0WE94JwOArWMl+B8Pb4UfuHGKVKxDFTHps2D7Tpv9OPbc/qhKMrTRnhwZ3EWbfIydqzCRZar7+ukm3PvkRThxCdMcS5tQ/kUQwNSWGfj+H/pB2L3n6oR5NJjcMRaumirStBMesaRtsdrdImlfutZpvYaJQuLSOwCrDgN0SfVOnOSQqfNiPQHzfF8B6KLnOwCMjgKMjQNs8TvwA53vwlajF/d8ZwAver6jczASHQR17iSHfioCS8ciLp+t1Wr/y8GDB+fXcHub/pRXcCptPFnff//9O8+dO/ffKpXK3TxErVarkRhMAtgZdnNZIqgUf7FpwN+dnYDFvil4tIt1zRlDJ+ycp1FlRSz48sJWHMwKt2+a1TrnI82LpuQByoRjQnIU0AIg0b+MKRVZ1JKOjX/PGRI3Aww3m6SVlP8XG2Fg8b3vPEvAvIveQCIjFz8HADftGoWfe/1O2LdthNcVCbuSpV4m5Sd5Yo4w5/5wd3KlH81ZOyYakYE9695QDT/fdODeJy7Cw8cXCbgoUgaQ525qZgZ+4B0/BLv27I5qTtLi0IVpx+db6mMitiWfq3gs8jxyWTLI/XtkjkfPWukDnGU1gzhL55nkeCEXkkGag7pPwRyd5HqsRMH4GECtDnCtswRv7D0Ho5isBmPU5ZzvPOkMVmdD9TtmkkNQZ05yOAfa7TaxpzMVvOu67u/cfffd/0+hes892uGBBaAPLzM20QPzPe95z//t+/5vYmpXng0Od6C4aNOHgdIGBHceg57k+YsDsdLX4O/O1OHF9gi02l3o4NMTZoGLhqgNHNE4o+VDOXDt3Tlmwg65PCoHfb4Yiv9PkAVtOQd1kadVntmVYHtPjB1P62/q9RQ/kj1XQCqjIZj3SB154ThBh44e63fvm4B/etcOeM1EOea9ngbmnJHzaIdhvL/XOD0v+9NQXgjqHNj585ImG/IcYaa+ngv3PnEB/vGZRehhnniiTZFu2Q+I+v0tP/xO2PEahU2dHy54wmdNX3Fq5FZ0yf1SPUZi10Ugjjyj6zekrg9wsg3Q9QCw2i4uMbhkkSxy7EXqqLO+4mOAfqGodkcnObsuBs2uAAAgAElEQVRPj8dMclid7WD3LNzuopMcAno87zupoc7i07EoFXq+I6Bj0hl8JlD1jk6ojdVVnu991rKsnzxy5MgX1++uN0dLeZbczSGJIe/yfe973ztardZfT0xMTMvZ4GQwz+PghLmvj83W4CtLo9BhTnB0oUJVO74LedojIW4ioA8WNgSgfdMlqJYQtYZdVdhKopwd8oo0zBRi/YvEwQ22C2oT+DDtyxk90gaVqtmfSwJzfqrvw+RoCf7nI9uJih2rnaX5vYmhZhzIOSsfcoptisO5Oh6BPc3OLgI9gjpWfXvo+AJ85PELxMaujEsLAti+cye87V3/hBR6EX0cZEAOt8Oq6Sayb3H6S8dmMnD5+CGndtKEEB+nvI5yl3oA+EIfBfTbRYDGVySTHHOSo+sZgMec5NBRDuuoYypZ9HyvGx7JJHctLBHVO5nvQopYbl8fJJ2hmeQQ1MuVCiE7XPXeajYJsHc6nc9Uq9V/dujQoYVN8SCs002u05Rap95cIc18+MMf3rmwsBCq2rlXO9qFcHJGUrvmKIeKT8tXF8rw6QtjxG6+siqldeX2XObdTgaN2c/JwxauZgPAnKoasHfKEq3fgnTFFSpJ6Am6SZlNpDFmZdOqaw++4wSFfzOwpeecqlQ42TNJ0+DFEyfgsUc+B13UJ6o0BUEAM/USUbG/af/kwANYaF3FzEVGLmcHzO7Y5jxCxdi5JDiY882S6Jvy2eOL8IEvnIMm0s1w2IXxD3y45vrr4S3/5J00VazkuJgE7GKGQ9UUTzxPFTYvD2nS9MwxbUlTImrnRXDp6e94AKewGEsQBXXR6x3BHVNecEDH62J1NlS9Eyc5lh4WE89s9Tvw1u53YIvZp0lnDCN0kCOmJtFJDsPZuD0dQb1UIn4obfR6Zyy90Wi4juP8zutf//r/VGSRy78m5J1C+Vvc4EcGAVG1v9vzvH/LVe1Y41ylaicFDEIwjieOodATwKmWCfefHhPs5t4gRzueT5LIcGowyCzHv5MBHU/ZM2EBcYYLH/gElp6Ff2J4XbiWZNCYrDZFwM2kNeGyngun49Mv3lccE8z+9tjnHoEmxuQkgPm122rwv73pKjiwczSsVU4Xt4EpRQZ0zkJ4/PgGfxzW/faQpXO2Lmo7ZDDH/9PNM8BjJ5bh/f/9LMytsgxzYa+Yx4WmwS2Hboejb34TWKY1wENxaojMW55yKaw8vJQiK13W1M6798wr5GGwHf0PzqAKnQUNIFPn9nQEdSy3ip7vRPUu2NNReJhJbgWd5FgmOXSQQ0e5651FeIN9AqrWwOkzYlNnjnKoZudFXFDtjmunZZrQdxzyPDZbTR7Khl7vP3H06NEv5ZXBZj+uAPQhZ8D73//+tzcaDfRq34Kqdp6rHSeovNhHvNoJyEXFjWDe6Ovwd6fr8EK7TOzm7R5mgsPa5jw8jYE5P1dg/HQ7IKOnBhUL87aXoIwGsnBxSgDhrBmgtHGrLNwpDSl/SmLqacvSMOVZxYEVNACaRlK4PvrQQ7CytJQI5vu21+BX3no17NtWDVXsKiAXvbRxoZKzAg45vYrD2YaJAzt3nBNZOn2UxCqFQJzk/ssjZ6DVE5k6F2cApmnB933/98PNt98edwfh00OapzLhDx/BrA2rvDlI2CwkDrb0aKRGQ0bMV+nTR34MF22A8116DuENCOqoemfx6RzUebQsXeBoelhk6I0VANuhNnjMJFcrAxzunYHbvHMkFW9SKJusekdAr6Ajsa4TbRlmkENHOXzvdDqfMk3zZ44ePbpUPBzZEshazrNb2ERHfOQjH9lx8eLFv61UKm+cmZkhCWQw5px7tQ+jakfBY7z5P8xW4cnFKnSJ3bxLk8dwQJfC0+IJaAaAznf7WJgFmfnuSSzTmgXoatCLs44URp5FQxIuQU/j/ZedlQeNiub/dEc5aSJiE9LeAEEAGcCj//iPcGF2llEPabkMAqBgvgeu3z4Ac3GzxgGFjzeyEF5Jr3B4W78FAUEdHabkDHSyjOmmCuDY0/Pwwc+fhVYPberSnMVKbfU6vPVd74JdGM4mzI0YcCfNWQn4lU+F+GXKY5O1J4hJkc/nNPEOsZrjoT2fqt0dVjSJKwOJg5yQcAa5Cs9nxeMAMekMOsihPR1rqKM9HUF9zHDhTd3n4BptEJ9OWDpLC8vV7+gRj6y8VEZ7eoWwdDRZ4pgjmGOyGeb17jiO8+/e8IY3/HHh9Z79bA0xBbIb28hHBEFg/Pmf//m7Xdf9tzMzM6TwCqra0bFD9GpHgZJUrxKLUMnmqwslOHZ+FNp9gJXVFiuHSmubk5Ko3E4usHPe7kDdzkPX+BU02M3V7cJFSRNhFbY1rAox7YKKYQ+WqewcL2lTL/rboC1ePW6QVyTvBEZZ2rYNjz36KDz/3HNqAQQBXLetBr/29j0E1P2MrG88egHBvADyl+fpF23rqiuEDqeYgzwI4N4nzsNfPz6rdlwMAti2cye8/Ud+hBR2Cav/iQxaNa0VIM030IOnLtq7mGIrA9zlPYS4zeSnymQ8lbkrhCVvXEhMepuWVyXrFsvXQ1TvzOuds3QEeKJ6ZxsLlB3WUEeWjmUOsK1aDWBiHGAbxqfb34UZow+6aVL7OUs6wz+T+HRR9V4uEwc5/B5zvaNzXKvd5l7vZ43/n73vgJOjuNL/Jm3Ou8oZAZJIApEEygmRk7N9zvY5cXc+p7/D+YLvzvadTbKNbSzjjI3xgQkmiCSCEIgcJaGcs7RxZif3//cqdFdVV/fMSlppJRh+Qtqd7urqqnrve/nFYu9/x/RemsbK5YelRzrGr1i0aNHcjo6O2xoaGgapbVElM7dp59biMYJwtiZj+NPGOuxNx1nxmEyO/ObUdEWAuVvelZEaX13mz/b+7S654B5EZBWxKMa3JlAVV+8LUDmCuJElqIxpQb5wszKPj9Vsb5mTa1H3xjWZlstIAyUGyxcU6F908PLzz+Pl554ThWAMNukAY9qq8aULx+GkEXUlwZxm/46J/fAQvQR1tV68KTBLH3syU8DPHtuEB1/bY5TeF/vtODj5jNMxc/4CxKhEmkIDpTTuoFQ1Eyg1sjIHDZKD+2MpS5Anfb0nA+wks7ugPamlk07CtHTyp1fw6PeokspG03VEfjr502V+ehPlp9cCE3N7MDO/DlUVBOZ6FTlZj8E1vYv8dLJ0SmsnRb2Tlq6Y3u+pra39yFlnndXZH0t1rIxZJkc+Vl73wN7j/vvvb1i5cuXvEonEFaqpncxEasStmZ4mAZ2DkLfUmTxw5+YavN5RhR7WdIWCeXjZRKmd6+Z1NVlWBXcdFCnQpbEqhnHNpDGyh2p1N1xGYwNY30mwHA3lPi6o249P8KEKa4mpvIuFQ/pchTSUgt3698YMKKJ99Wo89dgS0cvcOAeOg8ENlfjKxeMxZWxDSTCnfSUwfztUeTswiumfu9S8dZe2RGEgF+CpnkMqhx8+sB5Pr5YxErrwRv70GQsW4OTTJ/vcMtZ4zbA2rAGHPSD0hMvlJeRreY1NmD1QLd06zQiQkg1bFLO7MBDyNDbF9E556rI0rHwFqvHOmrh08gh48r8zf3qiiBmZdTgJexGjeu9qwRmlKxvRECs4I0CdfOn0MzO9p1Kupt7Z2dmbz+c/N2vWrN/2z+k6NkZ9B9DL2Mcf//jHH0+n0z9taWmpkoFwZGpntdrLKCCjauq04M/sTrCc81S2iA6q0w5RCU5o5wyIleh4txmLwg507d/zRQ+rj2Nofdyunfi4iaZL2HN5tfXhx0U/NH1UOcI4nbEXUiixmRbLPbgUj7Bv71489uADShAcF0f45gF1VXFcs2AsFpzcxn5bqkjMO2BeBtH0wyVqzro5vCpYU0OitbuS+I+71mDzXkpJNBDUKaKppRUXXn012gYPCk9lEwdeyMc6NZhyYxB9WbT0cs+vSqF9NbFbSNcnglN9dvKjs6w/RUtnmjqZ3RV/OmnqBNiyNKykHwJy8qcTsJM/neq9NzcDbU4aCzMylc3ITRdpbFJLJ5oiH7rU0pnpPZtlJncyvZO23t3d/Uptbe0VZ5111uZ+OF7HxJB9PVfHxEv35SX+9Kc/jd28efOdtbW1Z6jauaxFHGZqN03uhNdbk1H8cX0d9qSjzNSezfM67ZpmrvnOPY2cz1uAqgKMMtKdxh/XUoH6StlZzQBs24vbOJV8jsQ9i8asD+UdIzktVZPQjeDyfXws2au7rcWz8evZeH2VHcD95k89+ig2rlur5O57rJGG/MB5I/DxmaNY4A57VkCXlXc0875QTv9cGwbq6hOpTOxDr+/BdQ+sZw2O+NlRDpBTxIknn4LZF13EOoZZKSWgtCsbqRyQDtDsywHa/lk9Maox9+0poF22nldBnXzpUa6lm1XkRJgQE4aImiiVrbOdp7LRz1QallLZyPQ+q7AOVYmYq6W7/dNFfjr50mUqmwR10thpkSnqnUCdTO+dnZ3FbDb7vZkzZ/5bJBIp9OsaHaWDvwPoIRtHgXA33HAD5Zx/s62tLSIrwsmcc5Xxq3nHqjnQZRQRgJnaN1Xj1fYqJHvTSPbK0q4yNU0EwrmArrAZNx/cX6uSwZMTYR3Ajm9NoCLO83M9XNajyYNf2URMy/Eo6Q8v06ZoMddzEz6Hf53/SlBXw+Pc1/MA38JoX3vxJby4/FnFjK7oOQ5w9vgmfP3S49FcW2EFcjWSXWrmRymtH1PTLqeyXK5QxKIlm/CX53ZYguQolS2OGRcsxKTTTtN7qCvYr57DQNnXvD7gflVqOBDGK+85WE1dfTaRM6Wv7RDpa3Lq0kDIfOlq1Dt1ZZP905UOg5TKJk3v1KGNTPPS9D4zux6TInv8DVxESWy11arMTydNXZaFJTCnPwTsXV1dWyorK68+99xzXzimDvQhepkDOVeH6NEDf5hbbrnlvL17997R0NAwTGrnNTU1zMcT5Du3gbmU6JfvIlN7DXqkqZ2amygtUd2gNw3QgzR0TnoSzOnvhqooxjYnXE3Tt8LlgLFPDQ5KFuuLulxG1TkxWdUvT9O1My9hpbAdISETkIZGqWmUopbqSRoqFVcrTh5Zj69dejzGtFazPua2IEYZbEV7LrMZBv7JPfZnKAPl1Dx1tRANp7kIa7f6nb+uxvPr2nnAqfpximgZNBgXXv0uNJKN2PiYQXA+pdyipYeOIWXsMriuevbNy6VYa1rBQshB+0o1uNG/kwVgcw9vjyqFFvrb9aUrAXJSU6e/pZYuB89lRSobjSVM79RqdYjTiwtyq9AmqsixFDaj1aob9a6Y3pkVNBpFJp1mZvdUKsU6s2UymT+NGzfuk6NGjVLEkGP/zJfzhmUcrXKGOfauuffee2tWr169KBqNfpDAXLZGJclRLe9Kbx6mnbNAOTjYkYri1nU12N0b41Ht+QIibhkmkS8io9hN/7mUCNgye9orAz/PFYzBdXEM1/znUhgIKLJWyp8dqpJIWZ7vvadbK2dB5RzWI2IPktOC7awDe4P5DzDvAEdRsk889BC2btpszUlua6jAv145AaePaWRgTh8TECQoSD/fQD/lWqyGUnjFzOOW7zrQ36fU/Oi9KE89aO84bUbw8sZO/Nsdq7C/x6wkx+7EaWedg6mz53gNlPSjHViIpk8A3xf5V3l+EJiba+MLGhVZqr5aDMaNRCtUD2NTD5Bh7es8ela1dBkg5+anS3+6InSTVTDdq1eRk6b3k/K7MaOwnpneCaTd3ukyQE42cEkkeJCcaOJC7hAKkOtNpViQnOjM1l0sFj89a9asP5c6I2+3798B9IAd/8lPfvLeZDJ5S3Nzcx2lqVERGdLOyQykagVqZLvd1B5BpgDcuaESr7VXMjM7RbbzLmr0hyLbGesRaWlKQqgLlTJlzaN06Tf3KDCCUY1xNFeL4svy3tAdtnEZ2w2Klt7n8UzuqC640qzFVJ480cWSLuffNF2jieCNV17GC8uecXuVq3fEoxF8dt5YvPuc4b6BTFCXYD7Q8szVs2Y7g7ZjrbqI5BlW/z4amZ9aUS5sj379xGb86kkjlkoIi1R+9IIrrsLwMaNZKpYq59p85SroqSTqnnSL5m4lm76A/KHm1Mp4xEu2Uj66KAMr349F4sjcdCNATmrqBPQq7VFXNjK9U713GfVOxo+6iiJmZddhIkW9K21WJbjLqnLMrUVaeiLBAuSoOxspTJSbnhJaehcvOrO0pqbmPeecc87Oo/Hc9tecD/Ux6a95HtZx77jjjmHr16//v4qKivOldk4V4WyBcCyQSmhDJqDznx0s3xXHfVuqeeOV7h4UKKpdmNp5fregGhndzghJbo3Uso2fNVmaayKUrkY90LWQr5Ad5l/ZAVz/quQgxv7o6XJqtLo2khtBR7Y+/Rl62Jo+vFTaDdGATzkSwd49e7DkwQfQ3dll1c7PO6EV/3LliaivMrMB+IgS1AcamEvglhYhmwCpBmnKdwkjHlV7N0H+sBLdQTystD8drM77v/xlBd7c0sVN76ovx3EwbsJEzLn4UiSokoqwaasnMtBbpYKyQSZlCQOW97Y9Sw8s7eNiBZGv8vtdvdyXbr4z+1m0kyBfutqRjeLWbFHveWrgQlXkTNM7enFBZiXa4jlERF13F9DVqHdqtSq0dOK5rKy246A3nWZmdwL2js7OAjVvmT179nf7uBrH9OXvALple2+88cavZTKZ77a2tsbUeu2yc5Zk+KW0c+Ibu3sj+MOaauwkU3tPiheQYWItF20prYpHcMva1CqA27gF/x2rciWoje6viEVwXAsPiLPCX6BTLhzQ5bf+cDTxlFKqh5cgJopX2I+c6qnX/OZl+f29Ny4Wilj2xBKsXbnKyriHNFbhP98zCSeNqA9sg0r7q5ZzPZIcgM6YCuD9bSlQQd0s5HIk16GUUKL2VbddS6lsj63Yi+/cuRJpsjELoJIQRpohAfpxEybYK8jJQYO0akXe9p1wE+htkqiFaq3vfKg4tvEe+5UCM+qrMn1F6BdqGpsW9S4Mje58hem9XWng0tgI1NYBk3O7cH5hPSqp1rtRPU4WnCFtXY16J1An4ZrcKxT1TqAu0tjWJhKJq88///zXB+rZPNzzOlTH43DPu9+e98tf/vKUffv2UVWicaSdU4nX2tpapp1zIBXGbgHAmoYugJn/FWHm3vs2VWDZ7krWdKUnlYYTpf7mvPkK+5sVxuB+X7Ulqk9Dl6WcpN/c3TkeGFebiGJMc4KlmbhlnwJXKQDELZxI14bFPEutvhTrVTB38T8E0GXUbOCptHyhyTwRbF6/Hk89+ghyFGprfGKRCP5+3lh88PxRoW9Aeydrs5d61f76XhbikEJjfz2nFFBKUA/rVX4k5mY+Uw2SM7+TQlAyk8d//nUVnlix1wiQ4x1HRow9DvMvv5KVILX5eZRj7T7C97vy4z953EmZtZbCZABVe3fTOy2Rc0FkRbyHzO3bkkYQqgRz4ijEspSObKQ0uwFycb3gDD1HFpwh0zuRIvneW1uAungBC7OrMCbahWjcKDgj/OjkX2fWMeFPp/aqTEsX5ZsJ0Mmn3sED5H5RV1d3zVlnneUn+IFwMA/zHN4BdGXBHceJ3nDDDf9TKBS+Ik3t1E1NTVML1c4VQKfDv64zij+tq0ZHRtZqF9UaFDDnkeplALprnuaAzehV7B7d31gVxahG0f/cptVqO22I5+pgvgOo3hhwXEIAWDMViuuCm6wEd1MLTNVRxqSc8ycefBA7tm71qmTIGx0H553Yin+9ehIaqikOwh8EJ/f2cBeOMYVEWYGuv7VxdavDiulIrV2Cu2nWP8w8y/o4mZ8eJniQlv7G1i587Y9vYG+3sC8rB4vWfdaFF+OEk05m1ptSmrYrYwsZWk7MBHkreQTI1GEyeDnMOigC3iaMqPOlJnVU191sXyBZiQyQc+u8y45sIo3NrfUunXhU6130TiefOvVOr6sFqNXquGIH5ufeQm2CW59II5eR79KXrtZ6l1Xk6HfFQsE1vYvmLbvj8fiV06ZNe2YgnMMjPYdyzsiRnuNhe/4vf/nLM/bt23d3XV3dKFU7t7VGZeYiAeCmFkU/U8OnP6+rwIqOBHpSvUilc4hQMWRW3lWUeZVpZ1w9d03o7IVtPnRRxEE+Vy4MATp1WKMId36vwWF84n2grG7cH+a5M8YwfjSD9jwZI0hD19ghewe1I1apQ0DWjjUr3sSzTz3JomLNfDcC8f9678k4Z3yLFtVujitLUZZ63qH+XprWB0ofdRvAm8B+qNfgUIwXZnpnmqMDXHvfatyxXAh9Kq05RYwYMxbzL7sKFaSlKx/31IYAsXlN6D0lyDSgqrJ9ieSDTHINIV/zNcgLsSUJZI2gQMlJBItyW6yy3HTqmS41dWJtVOtdicoh+k31Au3tQCbLNXxKY6utdDA7R2VhKTedm95tfdPNgjPUnY187ixAjnzpIo0tm80uqqmp+cI7WnpANtOhIKyjbQzHceLXXXfd9Y7jXENgLn3nYfXaVSBXtSk6uM/vjuHuTVVIZQvo6E7BoSh21nxFALqgEOk/1wHdVTsV8lCLw6jf85rqg+tiLG0tnOJ1FuXXQEqoDWWIf9T+NXAOFg3dz3PoIu+3ZjqOTVOntU+lkljywAPYt3uXHggnbnj/eaPwhQvGg7Q086MWjzncndPMQDeOL2UstPESrnApOLBtBFoK7jFyfOVOwzR0+Sj1GhKaBqIZXpreg/gPaYLrd/fgS394Ddv2U1lYfaVisThmX3gxjps4SbjX7BkeVpk5YNus21mmad6lhr4fiT6xYBJ0tqTAMnJMScYFadEznViY2mKVAbuoJsfYmzKA2Wa1sgpoagIGI4WLsivQmihwDd0EdTK7UwU54U+XwXH0O6dYRDqTYYBOWnp3d/euWCxGvvRlfXrpY/Difj4mR8+K3Xzzzefu37//zoaGhuFSO6fI9qB67WFg3p6O4A9rK7GlJ4auHt5JjcRXimx3hN+c+c/dkqacZDRGbmroSu9wfw3UCNPOW2piftdfOaqF3KYyQnnDsMbUyj3KDgF5qQKIOehXcnYW1ATGm3YEK19/DS8se9pf7c1xMKK5Btd+eDLGDqrRgMxMUTvcleBUrdyklFKgzk4Mi+PgIE1V0Uh4TKbz6E7nkc4V2B8ydVKaXlUiymrWN1QnUFsZR2WCcoF5H3GK9QgCdLlGtu9NE/xAofZSwgat2c8fWY9blmz0qzRFB6OPPx5zLr6cR7y7H0+I1s6ocbStQK/L0aXJwj3YB6FxyXmZErH/jdhvKEyQUteoWYvVY2d0Y1NbrDItXTRxYaU1FGGF5aanjdz0RqCuBpiS24ZznM2oEAFybtyIAHe3gpxos0qmdyZwK1o6BclRsZlsNvvrUaNGfX7cuHHpgXIOj8Q83gF0AC+88EJiyZIlN0UikU+Haee0QbaIYzd9SAD0w1vieHxnJVLpLLqTvSIQjpvbSYPlYM5PvQdWpQDd7G7mMXN6/oiGOOu0xj6Bu1q6uHQwkAT7t13BJODhfDqW9qsh0oEqhwT6z4WbItlD2vn92L93j48b0Tgfnz0Ofz/3OJe+TCCnnw93ihqtc1+6tbmafIT7OXuzeezrzmLzvhTW7erBht1J5hemTmME7NTLPV/kmjgtMxkmKuMxNNQk0FKbwJhBtThuUC3GDq7F0MZKBvQE8BzcPVYUBuhs3x2HaerlaPiHi8GVmhNp6Rv3JPFPv3sFW/eZzVvAcp/nXXolRo4bx9ruelWTPMLSjq5iVDJJL1CettGo8jvf1/3EqVXcp5ruPaI3uknKUlChv+kskSZOBkemmROYK750lsSjbLYaIJfLc1N9SzPQGM3hotxKjIinWJEtt296hPzq3AzP6FIJkCNAZ7VAhJZOgE7FZtrb27sdx/nInDlz7jpc52wgPqefjslAfNXgOf3sZz+b1tnZSdr5YNV3LovISK7INCqZXmbknjOwjwCbuyO4dW0l9qUjrCJcnkTfCFVH4mlqpKFz0OS559xPLCBP1cotnEAri6qAJD13ZGOCNWXxVVnz4bunaQSjfxhn8SQGycf8OB7CrRTmp2o/6h2+qF01pEDbRi4ErXrjdTy/dCnT5bWP4+DEYQ249sOnY0hjpQ+o5LXEOGivZVpif5/evoM5n9H+ZA7rdvZgxbYurNrexcCoI5VlDX7UNEZTS5Rmdi5UEQDzdYrHIqitiINS+SaNqMeZx7Vg4vB6VteejqK8rtR6lALQUvf3x/ey4IxNQJWWjR89uBa/WbLeXxK26GDCaZNx/vwLFKuZmuHhV8utjDREfg4EettiHACXVoFaDsnYS4hffWcK6KJYcfP1FJYhWRQzu9MfAnQCdtEzncCafnbrZQk3TzYLdHYAyRQXSKlxS0M9cEJhH+YW16A6zuOKtAA58TMBOpnaCczlH+LDOZHGJrX0VCp1f01NzQemTp3a1R9n6mgY8wCOytHwWuXPcc2aNZV33333zQA+GqSdy7xkqSW5GrlSXpMOOjV1unN9HK/ur2Qpask0NV8hG5RMUVP7nXNg1MzUvgYsHnh6AWLqlvF/0+Ee1RRnRWV0vAvQFzS85j/olrkyjoW4xGdmZ1MOvp8XwuUf/TIh1FhS3fjF/j1lwYe9vcx3vnfXTt9zaV2+fMkEvO+80daKcXLEw1naVU1HK3VKmdgXjWBfdwb3v7IDT63agx3taWZKp/PAhUt9lKCYA9UqofvCHTeyuTIexcjWakwZ14yLJg9j2jsPhLPP1BxzIGnqQUKGpF0Sgl/d1IEv/f4VZunQzpfjoK6xEQuveg+aWlsV64Mp6Ho/+yjNQnqlQPwAQifsG1MCuH03iYntSgGdVC3OlQC8K6WQyM6kqIMlQZ00dDUvnTVvEaxOjkBxqqkkN71nqHlLlLdYpQpyc/JrMSGyT0ljI8XJC5RTW6wyDZ3+UMS747BuisQDqCxsR0dHCsCHZ82adWcp2jpWvy+Dcx+rr87fa9GiRf//aocAACAASURBVHP37t17e2NjY6urnVOJ10TCWuJVzTvnoMSDZujv1/ZGcMeGSvRkeUU41ufcbb7Cg+HcXHNBvRIQ+Y9yO/yifSigR4HRTQnUJNQqcX4UZP5WWQs+iKoDT4QNUVWBP4yDmQ8LB3w3wj0AyOVoBI7rV6/GM48/5g/QKjqYNLIR13/0DLTV69q5Ohvat8MVCCc1c5dfyjPg+BvD0DnryeTx1MrdDMxXbutiwEtm8TCi7Qugm6Z1YpD0Ic187OA6vP+80Zg+sQ31VQmfQBQsIAwc87vqS1c1dSnQ0Pt+766VuOPZLX4tHcA5M+fg1DPP1t0JGp0ayCc2RgNEQyMOA23r0EHs1zgEEsNLcWvtNmOM3VSH3Sx3b8gwLrALNw6Z11mAnAiMk1HvBPJu/KmI86AAOcpLZ2lsonlLYxMwzOnBRfmVaEw4XoCcKKgk09qk6V0Cuox4p2Iz1LfhHS2d7/zbGtCXLVtW/fTTT/8qEom836adyyhepgmx3HHPz23+uzfv4LY1CazuTKAz2Yt0VklTY3Xapf+cwb9ibufbEAzofIu8dqj8Z/l/4hck7Y5qSqA6IcrIKt/bCdzkPMFHwcaAXLN+GHfg0o73eJ+pz3/0PKZklI7VENj7gYj56UcfwdaNG6y+8y9fOhEfnDZ2QGjnMgDONAHTz6rGzH4G8PrmDvzfs1vw3Lp9yOWLrLSvKkAGMW4boJt54/JnE9DlvQToBccBaeykrX94xjicMqpRnMPgiAZ+TrlPfSB8ZJqd/NucUzwWxdNv7cWXfvcSizvQPkUHw8aMwbzLrmI+df/HQDqXIsWVpeTbAM5r/XVfrjVkjLL2QegPe3oBqhjHOJSt4KTgK67ZXfjSZcS7WmiGlYWVvnQxfzpvvSmupZPxksZpogpy1cD03HqcFtkVnsYmIt55wRmKgI8z2s5ms6qWngTwkberlv62BvSbbrrpws7OztuampoaqQELVYWrq63VtHMiCBkIZ9PO6XvSml7aHcFdGyrQzVqjpkRpJelMEr5tpbyra6oWGj53pcvt8Iv6JqCrhErzGt2cQFVcCAsqTwkU+23qhEH+AafDHnVuqgxhgM1EGO9hfT6FJGBFsHPbNjz10IOMoDXZ1Cli/NB6/OhjZ2JYc3WgyfhwauflBMDR9mdyRdz1wjb85ZnNLMiNaeTG+rBzqHx4JpoHtOwcKfEeBZZi5jCNiWmtIlCO+925QCHlLWKQMg6M/k2d6MjH/qHpY3H5mSOQiIu4DwtSmGltZYFJP19ki3hXhaqedA5f/O3LeH7NXp+WXlFRibmXX4VhI0cbQpcqp+p0pJ5rnzAccs6lMFuW2d0ktXLWsASN0XMJ0NvTnkndqu4p0e40JAuOE+1VTdM7096FYCDPV74AdHfxNqukpVdUctP7CCRxYWElGuIkvNrz0lmQHPnSKZ2NQF3kpUstnUzv1LglmUy+bX3pfWal5Zydo+GaJUuWVD3//PO/iUQi7xs0aBBampshq8IRwUvzo6pZab5zri4xhkja+R9Xx7G2K+HVa6cUNWluZxq5Ym430tXEUIbBxDO7U2lY96MAtPRHMw29MYGqhA7orrBeirP4ToHlWEgpmw0adGxs95VzxPzgLn9jjeERIPTC0qVYs+INfxEex8Gn5x2Pz19wgrWfujQXy7QYW+DUoTjD8jlmMxUNjIW5nUC6I5nFH5/eiDuf24p8oailMapbyOYrSxBHo0yDrKqpQVVNHapqapGoqESM+Rp5p6p8oYBCLos802RS6O3pRm+yh2k1xUJeC8wk4FfBneZKtEAR8hSL8IHpY9FYrZvgbRHuqnbcX+tbzh6peelyHqrFgiwfv39iA/7nnhV+1dop4rRzzsOU82ew78KNTOoZNtwipuwcRkKWlyoJ8uWQWMhiyfH3EqALzdnjSZYgOTF/us+NeI+KIjMifU2a4AnUtYp6AHpFi1VKZ6M1JS29vgaYWdiAU7AT0ZhRbEbJUzf96fQzHeAMnW3RvKWjo+Ntq6Uf5FEoh6QG5jUU2d7R0XFXQ0NDm1kVTjXRmWlqKqjTmxEjfmEXcM+mSvRkCgzQHRbVTiZ22bXA63euBcIxzFbLuMrt0H3oGqArlCaleprDSOZD14Ps3M1VhAB9N/Ttl+Np/EZghzQFG5KFge1hx0mMHsidwtPi1HnTXLo6O/H4/fehh0R9d0xeSm9QYxVu+sTZmDCiITBSm8Y4HJHtQaZ29X2IKW7d34ufPPgWnlm9lwGom00hYUYKVOI7AvCGljY0tg1GXWMLKmtqGYhT4x8XTsx9F/nmhXwO2XQvejra0b57J9r37EQ6mQTT5EWwndTaGZCJXHWyFsycNBj/eNEEDGuqYtcGpasFmbkPNzcwze6mL53eaf3uJD7zi+ewfT9Z1pQz7BTRNmw45l/xLlRWVQdPXSc0lybMaAeb3FyOLK09uHwy6bNDlTR05kNXADtszmpwHNPSyZeuBMhJUFcj3mlo0sy7u7mWTn518mhQBblRsV5clF+Bulge0WjMVxKWaehKwRmZwka8lrR0CpBTfOl/a2tre//kyZMJ3N82n7cloDuOE6OqcIVC4R+k75z6nVNVODo00gco/eSSKXMs5UvGfheJoDvr4NbVCWzsiaGzO4VMvugFwpGWLrVz6Td3j5ZKmYL0NbDjz/FFkUvUVa6leYxojKOGotztIeR+r3ogyAeffb0KnMeuuLtA3lcK1IMU/ID7rEp/FKvffAMvPk2pasan6ODKc0fh2+861VcVTtXMpHben5ReHphHsL29Fz+8dwWeW7uPF3sRvmgd1DnI19Q3YNCI0WgdPhLVdQ1Mm3E/wnTue6cQIcopFpjGvnf7ZuzYuAHJ7i7XBC/BXFoamLZbdDB94iB89fKTMKypmgkBpuarPn8gALs6BzNegY4XxQv8y22v4p7nKDhOdR47zNpBZvehI0Zp0e5hcqmJpIxSgo53KQ4c1rzFDJjo42HWHk2dISnKXQmKY+8YUNHOBX3F7E6WQgbo9IfS2GSxGaGlu4oCFZuh/hbUja2XMzmq8V5fC5yT34IzsQ3xuAR0Mr97Nd9Zrrqam07900XEO/Olp9MsL72zs3Mf1XifPn360j4uy1F9eanjdFS/XNDkf/e7352ydevWv9XV1Y0hc3sz+c7r61m0s6adBwTDeYAOPLszgvs2V4I6OXX2UJEKr7wrC4RjAXFev3PF0+nLD9FNkyqgu6TgvZLCUeg+qhRXx/LQPWCVm+uZCkvUmyx1Gso23QcNVOoB3pKECQkkjS995GHs2LLZFwxXUxHDdR89E9MnDnZrtpvnQGrn/WkKVoVB2zmUAmF7MoP/vXsFnlixizEudp8AdFoD6S+vqq7GsLHjMWjUWAbk0vddikDDQ9j4uZIW/FR3J3ZuXIftG9cxczx9J60FxHUJzOlDv5s5aQi+dvlJzL8uBZCguQwEUFdT6sx9j0ejuPuFLfjmH19BngX0qVq6g9PPn85M75owwF62lLoshH+XfL1xrQKBTXgtR04udQiUN7K7sPgAlLZGXddUWV/O00b68jpmdhd9p1QtnTR0KrbHGrdIFijm6tPSE0BzC9CEDC4prMCQRJYVm2Hpa6LIDGvgIszvsiQsS2EjX3okomnpHR0dpLEvamhoeFvVeC/NYcs4LEfbJddff/230+n0dwa1tYGC4RqbmlBdVcXN5EZ7VJUx8wMsmG4E6MoAt66OY3NPHJ1U4pVp5zzvXP7hGno4oHtmd3079OAzY6tUQAcwtD6B+ipVu3BVeX173Fx3K8wY1/IfNSHEx2AUpqUIE7Z/KtJIeUfGVCGEZYTqtT/x4APMxKZ9ig6mjG/Fjz9xNqt8JudtRnkfDu28VJMVOleUT/6zxavxf8s38bxykZImQV2CacvgIRg94RQ0tA3m2rBNMyuhrZUGdm51Ih96x56d2LDiNezbtYvDViTCNHH5YcFyBQcLJw/DN68+FfW01kHJ6lI4Cfm+vMNwcFeFCRUEFFv3p/DJnz6DTXt6PCGRzl/RwfCx4zDr4stZIJZSwUdAukmXdrryQNJ+vfu9FXED3l0tsXqQKUv0WAL0ZF6hUjm+mHIQqGu+dKV6nAvoIuKdsUIlIFMrCUtaegNQWwuckduG86NbEFdLwpppbKIYlAR00tzdiPd0mtV47+jo2FlRUXHpjBkzXjy403P03P22A/Rbb711zKZNm+6tqa4+tU0Ew5F2LvudkyTPLE1k2lE0dMnYJKiTRLpsewQPbK1g9bOZds6ar8jIdh4Ix0G5tIZuI3jmO3d3yMYIvN9RY5am6pilQ5lfEChv003hwnM3qODgy4q2gLCVHEpG+ih3SYYi1nHFKy/hteefN/QOLnn8w8UT8dkFJ1pT1aTpuL/zzlUXTRAroNe/fdkm5jenOuzsfLFz59U1IMFj6OhxDMwra2oYmJTH7/07HAjovktFoGeyh4H6jo3rmeajCkdSUycm+rkLTsTH54wP5XgDQUOnCYal09E7fePWl3Hv81uAmLIoRQc19fWYf+W70dhiLzLjClmGws7WTD278keP2EvLuCWIVYrtyqNKo49lTJK3dqSAXqWWu5ymSaqmZ5CdW9Er3RbxTlo6S2ET+oa8v1gAurqB7k6ASsJStTmKeG+JcC19cIJSf+3V41xfOkW8iyYuNIl8Lscat5AvnbT0fD7/H3PmzPn30otybFxRHm8/Nt6VvcUNN9zw+VQq9aPW1taYTFWrqalBLEa+c96kQvV9mqZTqT1Rj3PSzrcmY+joTiJbcJh2TnXama9ZRLUzk7swzfk0boWw+SH3toNdGxZWa1zfWsObs5gfsxRs8Ia7nMfVPFwmLgaVwoz/OCijWgAi8PiEnD57+ZQIcrkslj68GLu3b1OSZXnk3uDGKtz8mamYMLwxMPdclnntzyNdSjsnTfyFtfvwr39+haWmyRxzOn9S26FGFKMnnIzh4ycgRqqONV6/1Fuo56k8UUCOyE2YOWx+601sWPkmA3WW0sbM7txMT1o6rfm1Hz0Tk8e2aAGIQZHvpWbcn9+HCRaUk37b0xvx7T+/DMdIo6f9PP+CizD2xEmshrgrfZm55/ILAeymEMXYgofwKlW5rx1IEuVw6nKusSww20sC9CTvtmbKG6a5nHEq9Vlkbld96TI4TtR4l53YWMS7FFxFsC1p6VRshjw8JFTUN/C+6VPyXEvX2qvais1IQBelm0loI8sd/enu7kZXV9dbtbW1l02dOnVNf56tgTL2AR6BgTL9vs3jzjvvbF29evVdiURiOktVa2lBfX09Kisr2UBuIRlRREbNO9eD4YCl24DFW8l3nhPaOZVGirmNV1xQZ1HsopCMb7qeTUv6MZlvlK6T4n0YQCpURY1ZqIWqGX3DmYo3iE058KZl+gS9Mq0qo5dV64xR9bfT5h2K3CH1pfX7aG327d6NJxc/iGzGaKpUdDD3tOG47mNnISGTX5UZSUGtvyPbVe3cNPVLRri3K4Nv/PElvLR+v5tnLgVF0hRJMx9/8qkYefwk5j+0WatdzayUG1esgdVtUop86CwWCtj01gqsfv0V5HJ57tNnDWJ4RgELkps0GN//0BQ01VaE1n8PM8uXmsqh+D4I0GU8w8ptHfjYT57Gvm6RjC0fSlUHp5yFKdNmWc64/WwHxWeYgrtLnSUsVuWSkyYZlBs0FwHrObE9yf/WOIb0GOpsxHuM1AOEH530GPKjq8VmSENnhWaUTmySD6m+dKalky+9CWiJkZa+EoPJl04R78xiKvzpAtiZ60wBdJnCRjXeZcR7e3u7UygUvjJ37tzrDsUZGuhjvK0A/cc//vF7uru7f9vU1FRN0e3Nzc0g7VzWBZZM39TQOSP2TKE8sp1856Sdp5h2zsGcN2BhTVdEMJzrQ9fanwrqcJViVcM1AN1HSPq18oDVVUQxtJ4Hh6iavQ/QS6kAEim0TnDmMQ4D6D4cKUO60AUEQ6NkyxrBqtdexavPLTcEFx4B/m/vnYz3TxunpVPJPaU3kN2b+jMYztTOzahqwsGfPbQKv35srVhUvuAcVIgRRjHy+IkYO+k0FgDkbWa53DmY5ZhnIfBK5QzQqadc9dWvvcyAXWrpcnfk3/90ySR8Yu4JJX3pR5IhmoAuzwE/I0BPOo/P3PwMnlu9Ry8yQ8V1Ro3GrEuuYLn9vo9FSuZn2S9tGSKqB562McJIqQ9k5j5EISnzdtLMyeQu4h71oHwV1C3ALmQ8bl2ShWYI1EUKmwR0Vg5Wxggr47i+9F7+/EbhS59a2IJzottYJgczvQs3qFt4RkS7u6BOKZvRKAqFAq8el04zLb2np+fpxsbGK88666y9R/L8HY5n9/VYHI459cszFi9eXPvqq6/eGolErpDauSwkQw9UU9XCcs/JtPTSbofnnZPvnNqjssh26STiJ5anePE/Mt3LbnL3TjanabMSl4v6CgAoS8SYL/W7jmB4Q0LUT1ZBX11O/3brioH3vU+jK1tFMJ5R1gkz39EyZ9IK8wU889gj2L55k15MxnEwvKUGv/rCNFaDnJuulXcRbpTDFQynzV4p7UpCx8sb9uGrv38R+3sybgS7CvrDRo/BiVPOFcBRViibeFx5JnX7iPZNkr+ltcxlM3j92aXG2vM8dCqCc9LIJtz8mfNYDYCwZi79Qtx9GFRda18KWwT47p2v45aH39LT1xwHtQ0NmHvFu1Df2OxrZaQ/vkQmiTBX24DdHScocPUgAD701giQzPG0NS0+RmUjkp1pcQDem0tXkQR1pqELUCetm0W7K75072zpeemkpdO1FPE+IprCRaJ6nAvoKqiThi7+MD+6MLuzMym09BRv2pItFAqfnTdv3q/7cFSOykvLYrdH5ZsZk/75z38+b9++fX9pbGxsbqMyr83NqKurY+UDeQ9oEb4mze3ib46xnnaezju4fU0Mb3XF0dWTQjpXFGCuBMO5IK4Cumm+VkHM2waejmQHNP5b25ZFkIgRoMfZ30okThlbZ47HGZLXDEY+0wMMaQXQYva0JwUJFGHTCU+4pdiErs4OPPnA/UhRdwd12kUHC6eMxLUfO4eZ21VNTHWVEPH3Z4tUGW9he0v6jnqYf+uPL+GR17bz3s/KO1C4G4HFKVOno7ahyQ2Ak2Mxuc0u0ll+rxYr8pT8csQD84ypoN65fy9efGoJklQVhIYVVeUkjfz7e0/H+6aP85ndj7SpXd2PIC2drolHI/i/ZzfhK7973mdpILCYcdHlGDZmrNcj3d0PCw2Zh8AwqfvlY/4b9/fsHxZaD+DY8nz4xy3NAugeyj9nreHVAQwWZU5J/ZlxHaHJq1q6rxOboqXzc8PPZ28aaG/n+en0YdXjqoFp+Q2YHNvtpqtpwC76paugLkssq1p6Z2cnBcnd39bW9t5jvdDM2wLQHceJXnvttT/K5/NfkNo5FZKprq5mWhLLURXAHaqdR4CV+4q4Y30lujK8Zjv1N+clXpUwTojAOGlmF9q6169bgK5OvQrlBVFVEKDzlKdh9XFUax3XwoHVYCEue9JiqYPmWMLnJ5lR4Cta+UwwAyNA37RuLZ578nHOUN0PF8T+7b1n4O9mjWc+XS4U8Wvk3zIYrj/N7WGATvvzxJs78fU/vIAU2TepM7mopU5LSYLlxDPPxZDR40LN1qXZsyKAycAMFRjEEvsCtgIGNmvur1/xOla89IIL2jQOCcSkpc+YNAQ//fR5qK2iIL7gKnLlvUP/XBUmXFBRnxfX7cPHfvIUulJGS1UAZ06fjQmTp4TsDxdKvVMchL4WygshFDeuptzUtD5wdUnG+9I8DdeaWh/iR9dAXfrRhend9aULH7rMSWfJQDLiXRxXqhjX1ckryJEfv4pqvDcBoyM9uMhZiZo4z75w2w+LqnGyG5vsmc7AXaQfS186FZppb2/viMViV8+ePXtJ/5ysgTFqH7Z+YEz4QGbxm9/8ZvyObdvuq6qpmaAGw1GqGkWtyrrtahMWlzlL8xdF/RYd3LUuilf3J9Cd7GUal+x3zsu8cqCW5nbXZykD3TQZ3B+A5r2b0jNcvce3W7oIPbg2hvpKqk5nfJSoW3+amT6o1c9qMBupDWigXfZJCrswLMIrgleeXYa1rHY7cQNhMXCAlvoK/OqaGThlVLMW3a4C+5Ewt6u7QGfla797Hkve2IlEPMqYPr2B1BhHjBuPiVPO0Su/HchhL3EPF38s5nnj1/ou8S+ZlSGZxHNLHkb7vn1i/h6A1VXF8fPPTsN5Jw4KLOrTD6/U5yGDQJ2E+x3tKXzg+sexYVe3zwp0wqmTcebMuXbBW6ERbSlVxDPJUiVfn9Blo5MyiKzcS5TrSLCk1qmUsuZ+jIxZ+Rqm3KH+zLifoqVTbKrWWlVUjyPfOtOBFPM9zYH1S+8EWHmJCNDSBDRWFTG/sAbjYx280IzwpUtwl1Y3Sd9qfwbS0lm/9HSapbBls9nr586d++VIhLLhj81PGdt/9L/4jTfe+Kmenp6ft7a0xFopGK6pCTW1tUySc83tomCMqaEzAVIELG3sKOK2tRWsgUFndxIFCnwTvnO3IpwG6OLIilX2g2U4qOsrH3YtF3Mbq6NoreGAzh9Z2p9n5qgEB05ZGk64DyrjGFkvMX/pdRbTfHngPtylDz3Ioty12u1FB+dOGIJffG4aaqviTOs1o8tp/8rpdnagJz1MM6cxSfN7asUu/POvl7OsCBlVLdPVqE74aefPYrXZHTNnSuWwARqajTsFwDZ3p8iUSDopIZYW+5ZFsOaN1/Dmi1QHgN8u15wE3n+85CR8+fJTrHEMB7q+h/M+Erw+/dOlWLpipy8wbujosZh+0WUsslpDPklqYfRgWWd1fV16FWPx8b0rPLmA/y4wYqIMUpRzl1MijXhnyotwt4K6NI9bSmOYoE6uJJK5ffXdZeOWuB7xLl8zlxX90pPcr15TDTQ2Asc57bggsgbVJAirwXFG0xaZmy5BniyvOQqOEyls3d3dK6qqqi6aPn365sN5pg7ns/qw/YdzWofuWUuWLKl77rnn/hyJRC4m7ZxVhmtoQGVVFXuIGQzn1s+WFeEE1yKQeGBjBMv3VKA7lUYqndNM7WR65wHmsie597fKP3UA7QOg+xiCf+uoljsVmPEuVa4JNQUKJuEb0g+4KpvRXf0hPczNmzzuVMZG81apHfv24anFDyCT5iVJ3U/RwWcvmoSvXnmqLxjLNLeX8bADuqQUoJMb4N9vewl3Lt/EXCNSK2eCRiSCsRMnYfwpU+zhEQZjD2HlBzR3Fzik0EkY73J8fUi+bRH0dHbgmUcWo6enm01HWhooL33myUOx6HPTUV3JQW8g+c/LXSCypPz5qXWIiAIzTDii6OvWVsy69GrW2c7+8aOdRkEBwpOfkmVvBx3UtWcq2SwlZeWQeEm6N13gVeJkW131OeaUpQauz0U/MwzQZaEZERwnG7VQgJxMYXPN7uIFKMU/1cO19GyOCwQtzUBDooBLnFUYGUsyBcrXXlWUhGWd2EQqm4yVyeVyLOKdCs20t7fnC4XCp+bPn//bcs/C0XbdMQ/oixYtmrp79+576+vr21jd9uZm1NfVsYhIMxhOrQwnmZfUpnb2FPCnNQns6Y2ivbsHhSI5iuLcvE5autCGgwCdMzczRFQHdFkCVjj0LWdJbJfOJdzrKCCOUtcouMdHw6UEAmuamt0ELnV1+YzSirpt3hrbCKUbyj/dtG4NXlj6pOE/ByriUfz40+dj4ekjAs28Ml2tv4gz1HceieCt7R34+58txe7OtBLZTuehyNqdnjFjLuqbmsmr7ot8s2naniAl9Tq6U9PxtEA5NZhOt3yYZX2lfUbz0fhkCALpl5Y+iY1rVwsV3dPUh7fW4NYvzsb4ocGd7vprHw7FuARGN/ztTfzwrld164UDBuSzLrsaTa2DPEuKLYpMmYi+K76oN/dKU8vVpLsQAVieD7q+ZFiLRVCj+7uywH5R1iFQmFN1A/q3RReRl8iIdxYcR4BOpnehnVPWHys0I83uxjjZLG/akiIBo8hLwVJJ2NOKuzEjupEFvZqBcbLGe5DZnUCdzO4iOO6v48eP/+C4ceOMQhaH4vQc+TGOeUC/9tprv5/JZP4f5Z2zNqkUDFdTwwOnSgTDsXMrqOTxLQ6e2FmB7t4selLUNDgOh7VIFXXb2QnnWrlkrm6amlosxkecfqmeB0sFqElSfzLHYcNEWHGZGi0wjv+eB/0Fjakw9sAwV/VeXVxwQSfwNAV8ETIfHe4jeO355VjzxusGk3UworUWf/jnORg3pN5a1KS/ze1caeUBO7YPMZtfPfoWvn/nq8K/SLshmK/jYNQJE3DC6Wd5FcSCeII5vLYFB0/GKujzKXhQxL5TMJ7eaeOa1Xjx6SeZlMrf3WEaHgmVP/vMdFw0ZRQLlDvaPqxi3NJ1+PJvlvOgReUFqLb4tAsvw+ARoxXXSFh2hnmKjdUwzoydHBRXlwwJt0W/a3zBvuoe+OvvtTfN09a8Xff7dlR2I6dt0945PfA/vK4CuZw4sDMwFylsBPD0HctLV1gLlYMlww9Vj6MUNgqsY01bYjlc7KzC8HjaLQerBslJoV0Gv0oXG0thy+VYv3QKjuvo6Ngdj8cvnT17NvcZHWOfg+cEA3hB7rjjjmFvvfXWvZWVlWequecsGE6kqtH0tWA4YQeSTJqYV2e6gD+ujmObKPOaY7Yp0s4loHMQ59GoXk9yr447XyQ3Hc0ETfVEq0qaFSTExQFg2Fwd4zXdTd7hI3h9693rgzT5sk5KqYsMzU9nIQFcKIJCPo9nH3sYu7dRuVflGUUHUycOwS3XzHT95+ogtMeHo5hMEJjTVKnO/zWLluGpFTvddq6M4QGoqKrC5Gmz0NQ2JNw07UpMlgqwcjlChMC+RADZd1CdABdgOtv3Y9nDD6A3lXJN7uyMFx388xWn4atXnhZaNW6gsg2Kd3js9e349E+fRG+WshG8Q91wKAAAIABJREFUD7332bMXYOwEKgFrrGoYrYYhpUTAoAh2l9yVnSkpCHvCGNuTkOh4qolFAXE5elWFtQRZ3WxgbrIzVuxa+NEZmKvBccLkTlo6A3VRaMZdZaO1KvHMhnpeDvZcZyvOifFCM2ZwnOyVTsWYVE2dxiX+kc3ltPru8+bNOybru5fiwAOV7sqa10033fS+9vb23zY3N1fKynC1tbW8MpyqnRttUrk0KtIkIsDru/O4e1MVutMFdPak4LCOajEB6HQ1b8LC3Vo6qKu2qUBAF2+jBqSVp6Eroq34J6WtkZbuBxndxy19+QoeiBFCAul0vm7Zg3KOk40x+d/D/U0kgmRPN5YufsDNf3YfXHTw8QUT8e/vPzMQEPvb3M6Piv29yV/++sb9+ORNT2B/T1bXqxwHg0aMxGnnzTSCrMo62uEXmZsaoNmZ5ndzUFWj4995QEE19Zc9/CD27NzJYhzkx6EubFNG4eefm8HcIQP1E+TbJ0B/bdN+vO+Hj6KjhyxxKjg6OO28GZh4+pki9sZ7b/cq61EwhXAN4cWy6iDs2wvOlBTpQi1MEER3wfQovyH/+R5RR13ZYv2fxjBSA9fmqLANKbDKfHQG6FQSVhSXkX3SWaEZAfgqB8gXgO4uoKsLoHS2CtG0ZUQ0iUuwCnVx6pshKscpdUNkr3QX0Ok7Cnym4DjS0jMZqu1OleOer6+vp/ruvJ3gMfQphwMfla/75ptvVvztb3/7leM4H3KD4RobUUVtUkXuOb2Y5jd3W6OKQjLRKPKFAv66NoLX2yvQlUwhTVK7aJHKTO5u8xW+lIEmd82maS67v+gMY6YuH1CvD2cO5D8fXB9HhdoxyqRUgxI97VwlK2PbTaIWzMVnqhUoQLEF9sPlGyj0QbRXe3buwDOPPsxMZ+qHGMf3PnwOPjzrBJZSaPv0dzEZxmZDAP2Wh1fhe3e84psa3TNxytkYdfzEAwscsy1uieAnL2XNAAdldkHD6nfQeXXwyjNLseGtlRrQEFCeOKIJf/7KPAxtqglskhO0Zkea2TB3wu5uvOcHj2DrvqRe/MdxMOH0M3HKOdPY+7uuLP/uGgGOdiE2KIW0NFNWzfCyo2vYXTaewSdN/nNqNOW7W73FRrLCrG7SI6cHkZKmlIJlKWyiFKxbOU41uyvPYylsKe5LpxQ2+qqpCaivKuICrMXx8U4WRq8Gx0nXmhTgJd3L4DiqHEfBccLsno5EIh+aO3funUf6vB3q55c+O4f6iYdpvF//+tenbt++/cGamprhau45tc40ze1aqpo4kTJVbVtXnqWq7UtH0NFFqWo8GI63RvUKyLg56ALU6RiqZmyt+psmbUtBQAdTgYsCinWtmfPtgAj5CNBWE0NdJVVMK5XqZgFwUxMI2i/35AQcIQHoNpgNgnr3UQpA0j5sWL0KLz+zjKskyoBUwOQ3/zgb508cqvXrdt9KKUTRX8cuDJiy+QKu+cXTeOTVba65nc/DQXVtHabMnIfahsbwQiWuwTTMcFri7dTD5CIzB2XPbtM3VkCaz+rXXsHrzz+rdL3jfqXmukr8+avzMXlsa2Cg4kAFdDp6uzp68b4fPoJVW9p160OxiHGTTuG56Nwcxz8BAh17RzqyLhkG04pJ/XLLAoYOMaLzDS55n0g33Cvzz03MDwBxdZ7sGaasooC560tXU9hMLd00u9P9DkCyO0W7J5MA+dWra3hw3MmRvZgb3QCKdXBdpYq2Lk3vsksba9hCZvdCgWnpSnDcbxcsWPCpSCSiZt/3F5s4bOP2jYoP27QO/kHXXnvt/0un09+njmpqIxbacJaqRsE8RplX6TfnmMbl7ye3FLFkZxV6ejMsGI6qwlETFuk/lxo5959zYrIGxfnsm97S+1ul8u80UBcU6mnESvEZA4RrK3g+up+qderzxrdRr20Pgq7zfq9dEcxVSjAkF3XYK7z+wnNY6wuIA0a01eL2ry7A2MH1Vk3wcATE8aPiJyP61eY9Pfi76x9jf5P53b3K4c0+Tpk6o8xStC57L+ERLYNu5CRCzmMZo7Cugls3rMWLTz2uCVMkuFYlYvjlNbOw8IzwwLgjCepBJnfat85kFh+47lG8tGa3kotOCFjEiONOwLnzFrIOYNrHEHADKEJKAEIQUEfwaN6TEYIEAO++YCtBsKAhH05Vq8ncTn50/0wsU7WBt+V3knpdQBfBb8zsLrV0JSedRbwb4xCLpgrPLDgux7V76pXeGs/iMqxCW5y6sIWAuuJLlxZZqaWLtqqbKyoqLpw1axaZmI6ZzzEJ6H/961+bVq1adU8sFpuhlnolczt9SjVikcBOzVf+sjaGjT0JlqqWzZMQQGDOy7ySWZlp6dJ/LkLJvSYsHHR9pk6D+Ln2Hq5NS+bn0Z4nUuusgCJDI6CqcSTF0icwQM4165d7DMxnSjqw3G8IGX6KUUFKkV6MtSkWC3jhiSXYQQ1ZZOIq30ScdeIQ/P6Lc9FQw4MczY8E9P6i1jBAorV/+JWt+PzNTyHDIo4E8IuocGZuP+EAze2uaOCPTfetgWX/JcNVdX75b1VnV3fXfBL5zffs2M786MQoNUCIAD/82Hn48JwTj0oNndxqH7lxCZ54g2ruK4I3CWIjR+PcBZfoFf20WE8bLdjoyy4cq9arUIHHI0VXkbBScQgd9pAWnNYHCpTBbQVl5O9sQK+Y3mWpV1ZoRqSsyR7pZH53u7DpMgTULmx0/qgLW10NMM3ZhDPivL67jHS3RbyrVeNoaDqnpKWLnPRisVj8/Pz582/uL/5wJMYtl5Mfibkd8DMXLVo0Y+fOnXfX19c3m+Z2AnP6ox0EIUq6GrqoDPfW3jz+urGKRbl3dCeVrmoE6h6YqwFxDEClNi2c4DYQ5i/Hl9/DIgvVyKu08rHy5HOTnkezHrS31MZAmjrPfTe32aRAby7hi267T2PlFtz2HzEPyoMEAQ9KqO85gUbn/n260FNwcPW08bjxU9OY9mv7HElAJyC44d7XWT6zOb2KikpMmTUPja1tXrS0Id8E74O80LbuB2GWD914yx5GqNjPXixdfB+yrFan8ik6+Jf3n4V/uuzUwNQ1SWsHTOT9eCPFY3zyx4/jwZc2u0Ixp9MiWocOx3kLL7dXi9PIyHbuSwScuu9kiujBcRraMpQUovk4kt9Q/XYq9+p7mi0ZRbybKm/LxxkyuMuP6PfEerTgOMpLlznpAsxZxLtXysMVVwt5oLOLp7FRNbvKCqCpGRgb6caF0dWoZkZIpb677JNOmruoIid96VJLl8FxVAo2nU7fefzxx3/oWMpJPyYB/Uc/+tGXu7u7fxhkbpfpTCqoS2lY/o58LvdvcPDS/irWVS2VUeu2ixapQjtnZnZxutVIdc/07gGUTrMWQHeZgkFmgf3JxXUGVVEuegszu9vA2tj2QLwPOh7i99rXAd5YzddohV3djKzKDJEIujs6GKCnKUpGFUwoPerKyfj6u84ILSjT393VgnAlVyjimpufwv0vbtb9546DxtZBmDJzLuIVlYcQloL2qrQWb+CI1oLd2z6jEiDbm3Y8vfg+lrqmRVUVHXzpqtPxjXdPCUxdO5Lm9lKLTu13v/CLp3DHMxtYkSb5Ib7R3DYYUy+8DBWV1YbtwxR2A/bDqgLb6ZFXLLDwjiAy0q51I200C51cd4rtJUAnc7v+dP09rGCtTEkGwLFfGUsgTe4qqLPa7gTo0uQuQJ3yzeX1cigSPMiHTmZ3KjhD35PZvbGiiAuxGmPiPUxaMEFdDYhTtXRS5GR9956eHop431JfX3/h1KlTV5Q6E0fL98ccoC9btqz6qaeeug3A5Vp0e2UlO9jS3K4GVKiaOQ+Gi2BPT5YFw+2mynBdPSg4EbfUq6zbzvznSmSInoPunXBmdnfzhBUwlCZ6L3rOOzcKEMt/6v3UlSOmRZTz8SnIva02joq46tPn97iiQtjum5RsMhb63qcQBgsAoe70oHj4aBR7dmzD8sceYbmk2icCXP/JafjQrBMDtcD+jnAPAiV6153U5OOHj2DNjk5fpPSo40/EpCnnegJKHzD3wBnLAZJ6wD7TO1Ib1WUPPYAeapOlCVtFfOaiU/BfHzrH3yhIO7YHOKcDX4Sy7iRAv+YXT+EvT68zNHQHTW2DmIZONQRKnv9AGhJU6Ht9U1D2AF3fhpB1M4TsIOyn6Hb6Yz/DgkPYHmMYGVQQVkGdbpVgL+u6S02dQJ2VgFWi3gnQWZGZgMpxvUrluPoG4AxnF6bHN/si3dXId7Vxi3xP2VZVmN0L0Wj0s3PmzPllWQfjKLhoYFLUQSzcb3/729O2bt36gC26neWeU7SFxUzDSMyt3+5g+bYCHt5ehZ50Fl3JNCt1xH3n3Nwug9/Uzmp237kJfP4lV+8zJV0Rz84Zo7hV+jk9Qdnuf2+oiqGhUvYpNDu48btlapwvcaUUMxIPl4xGExTM/QtHc5XF65gdjWLLujV4ZdlSXhZV+VDg1W++OA/zJ4+0ArpqfTmI4xR6axCgk7l92aqd+NiNj6EnnWPbxk2dfOcmnnUuRo4/kfv9Vd+/uk79AvJlkLu8xPJ8fa8jSCV7sGzx/ay2u2k9+cQFk/D9j54Xun79aT05mD2nffnSr57G7x97C1ERh8JoxXHQ0NyC8y+8AlVUk1TWcg4CZnUSopKjLgOXgZgyo0Wht7JqvIYAO2V4UnQ7BcWFC/eegKEOpx5Tqc/YHueCeoDZXbZTlXXeCejZODJSnvzeRZ6TTn8oP11WjhsSS+PSyCo0xvKBwXGqpi4VODUnXZjd/7RgwYKPRSKR7MGcmYFybxkUPlCmWt48brjhhmt6enp+1NLSElGLydCGknQmo9t9GjpHdOaPzWQLuHNdBG91VaCrO4k0nXyq285ESB4ER6eu6GrnaoQ7P5E8GI4jpt+NrUjiLBNLIxdfDqvLSOVp9y2F2szBez7lopOWLlPSpW/f5NmeEBFwHMoxE7oMx6sj7wvGk6AWFnmjqD0EgqvfeBWrXn5B9587QGtDFW7/2kKcOqY1MNe5vzusBZ1IAvRfPbIK3/o9pXR5V9E/ExWVOGPGHFEdjkqj+kUi67hlXlYelfSR7NVnuwy3BKAvPAnf/8jUwOkMZB86Tfqbv38Wv1i8AjEF0Il31DU2YerCy1FTV++a3D3jtmp2tqxxyLnXrzYOjUJbusRbMgFUP3yC0FN5CobTg2WDXSAcXW0yiwRsj3/wx5mgzDR0UTnOrRonzO6qP50Bupr2RhZVB+jtBUhmpFANWusmFhznYB7WY2J8vy8nXfJ2VUOXv2OlYPN5VmSGzO6dnZ3rGxsbyey+pjzaGdhX9ZGyB/bLkLn9iSeeuC0Sibjm9qamJlRWcl+lr7Oa8L/oJndgW0cWt6+vZA0LKPe8yCLaRSMWkX/OsVqCu+w4JQPQeOAJA1CROs14oi0fVQlS8VGfuzuKAOBeZG6d/xoidyoFy4LjlK2TUrkUOnQ+Y2NELpn6RjGJWbMoGMfFfY4vPz7gXEUieOP5Z7Fh5Uo9r8VxMHZIA+761sUY2VoXCuj9eWLD/MDf+N0zDNSlD5a7XRzU1jfg7DkXsKYsTEP3AbWNJPtFXS8jddBFEl+qBL17Kkkm9/uRJCenOm0KKlt4Mr7/UQ7olgQEN4e4P/fnYMb+xu+exaKHVvii3CWgVxOgmy8WJvhq22oBYt+9xjlwyduEfhtvCKInPuX2dIR1WFM/3qh29A6SRTSTuzEVDZwFqMuId9K0VTCXpWBtZndKWyOvDvnTSSerrgYaGoGTInsxL7aR7VFQTrpa453+TTQnc9JTqRTrwBaJRD4xb9683x/MeRko9x5TgE7FZLZu3fpgbW2tW0ymoaEBVEzGjG43+55LUKdI1me35rFkVw3LPe9OplmpVzK3q41YeJS74p+WNU+kOV4UlFBs2krlNw8g1SA6ncJKAHZY9LoiCFTHIyw4TkrNKufVnm0KD7YTGsCwdGHFzib8w4UcPfEVuUdeWvoEdmza6EtZm3LCEPz5qwvRVEcpa/7RpS+tPwktCNBTmRw+dsOjvrQnQsVBw6nc6ywWhVveR0F8JiAq4N4v1FveoPTuPV0dWEZBccluXTigvuhXTMa333d2oLB1OErylre+9qu+/ttn8EsCdKXiIoFBfWMzzrngMlTVehq69WyH0BMnI9s6h0TBK7fYQ+VK0JOI4ckUCNAB3jYn+J4g37rP3G4k0Wjfe/qNpqFrfdJlxLtIZ5NaOpudWA7q8ZNUc9JjQEsLMCiewWWRVWiO51wtXQ2QkzzArBpnMbv/7oILLvjksVBkpjzqPRjKOIz3Xn/99V9IJpM/bm5uds3tdXV1THojqUxGtweBOR2G3kwOd62PYm13JTp7kiyHWAI6nTBZ6pUAvegShEwF4dHurEKba5BT/61ajv3XlAXoLh2WwxAowA9orY6hMiGv9+7T0ukUXqKZEOWkQv3gNi2hnKMVfg0Fwj33+CPYt2uHXo2sUMT8KaPxmy/OR2XCA0bmoxZxEDZz+6HuzW1jerRM2/Yl8e7vPYB1OykgznvHolPE6BMm8oC4g/6EaGYHlb0m5+tzmBjHM4LuTh7lnrFEuX/t3Wfi6++hmucWaUvEFAxUHzq1Vf7Hm5/EH59cw2o6yA+dH8pQOHvBpaisop7o/N2s9hNhnfMw03LWxdnQvymPlrhMwK/17i9Ncx1ZoFdWUA4TOuTI2pCma0+PTDdvkXIL/W2a3aWGrkW8K6VgVUAnGVaa3dMiQ7KxEaivVszuok96WMS76keXwXFUZKazs3NtbW3twhkzZqw/aLI8wgOUPgFHeILlPl6a2ym6XbZKbaRWqWSfEeZ2E9BVYJcHaEt7BndurEJ7hkq99qDAyruKUq/CxO73oSv+cleJEqlsRi66ad4O1NCDHFeGpK6zS5MZ8J9rEtz0rpK/HlgfIBzo3MIn0XvvEnS/gixlnzTvQspBf/bRh9DV0a5F4zqFIt4360T89HOzfSATFgwXBOiHEujJ/PfSuj14/w8Wo70no8Uv0ZtNOP0sjD7xJKa5mksSZFi34rOqrZvClu2GPoG8OjO/s4bTCuWh72Em9xzlFKkfx8F/fvg8/NNlpwXW2B/IPvRC0cHnf/Y4bl+6BtTwQy6vBPRzFlwWEOWuLIJ7U7hf3YTkUAHA4Any3hBcFhPiV1AoELkRrTKWRF/1Faw8SDjVlKIyNllf/o6BOfufyEcXf8v0NdP0zjqwietVgYDM7uRHZ2b3IlBTDRConxLZi9mxjSz2KczsrnZno1c0zO65SCTykfnz51N21FH9KZvNDvS3lNHtVVVVrrmdAN1mbleZvtSyWBRysYhnt+XxxO4a9KSy6EpRdDsFw1E7Upl77pnauY+clpBXxaYPM8VLEGdf+YPEVCDkgXNKJIm70H7zmyzzyC5xiz+YW6jfJ3tvt5CWHlevVRvCBNV+thyPMD+heUgUJiFHMkFL9RxomEM+2u5uLH/sIdZtTdWGqXXl5y85Df/14fPcCnGqZH6ozqoN6KUVIOgZVCHub89vwKd//BjylFGh8fgITp06E0NGjjmwhiy+h/Kz5x0Zsco2ySAI0PsE9J6ER+u9d+d2LH9ssS+lkGZx/adn4uPzJwWmFA5U7ZzmXnAcfOamJfi/p9da0tYG45z5lyJRVWlRzS20KDfHR0oh17owrFwThNoiet52Hs1bOjNA0lZIRjukyh776FkRP6R1wF4LSw+MExMRMcVen3RKXyNfutpSVXZgE6AuZ0P13Lt7vA5sLNq9GRgSz+DSKI92t2UvmWlsko+Q2Z2C46i2O0W7ZzKZWy644ILPRCIRI7rgUHGTwzPOMQPoP/nJTz7a3t5+S3Nzc6y1tRVUVIbM7WR6Zelqijk2yOTem87gbjK391Shk6LbKWeC+c/VRiw8wEz60GVUk2dm1yPepQbusl4jMM4FdHZyw8GZH24hOLiMwraFHpXJb6mtamMVlUqUMw55llXAkFzG/jwVWkKt8zrCBdgruQbY1b6fAXqWakAqH9rLb73vHHzlKl5URg186W+yUUHeBvgE6D9/4HV86/fP+KZCwZmnz5iHxpZBBw7o2vIbgO4DZ/XiPiO3LowYZVRozXdsWo8Xn3oMRVKZlEclYlEs+oe5uHLq+NAaAWFBhf29j2Hj5wtFfPi6h/HAixt9leJahgzH2fMvRTweV2pLWCVZX7aK/5kmYNvZsb8Rkwe6bExbsK0B0lR9mHznEq28J9mE9iBQV/mKiH4Xt7O/jKEkr5GsjX6WoM7quovAOJvZnUz0ckx2yo1odxqTNPSGagcLIutxfLzd50c3/enSDSdTSGVtd9FS9fVBgwZdOGXKlO1H8uwd7LOPCUB3HCf6gx/84KZcLvdZaW6n6PaamhoGDCxdTfHbyY2Wv2PmPwA7O3txx4Yq7M3EWDGZojC380YsXGTktdtFm1QFuQjQJXjL7+XmqMZVdjg1f7XatcmkCruWTldppvYQQUBuMPlym1wt3WzX6lkI/AfCpFIL5bqnUKVu/WiWhha93iTtyf49u/H8kkeQz+ttU4m4r/3kDPz9hae4gK5ZWmxRcmL/VRCWhC3/thFT0HdBZnpa53+99VnceM8rvoCqqpo6nDNnoUh5krvYjyTo2Yq99DjVtxtk4y+Dq1BjjE1vrcBry5eKqkn8Jlr6uqoEbv/6xZg2aVhojYCBqqWns3l88IeL8dhrWzUfOsUDUFDjmXMuDg9qVAo9eWJUEG1YUFCsvxTXtAYsPoHO2yw78HNe0ZUBKF0twIpuQeMAUFf99mVo6S4oE3mLP7LAjAvoUksXAXJkjpfR7up8c9TqtYO3ViXjV43owHZ6ZDdmUJEZWndLwxbJ79UysGq0O7VUbW9v704kElfNnTv30TKO/4C9pB+5yeF75/vvv3/Qyy+/fF88Hj+bqsMRqJO5nTQi2riw6nA0S5bOUCzg5e0ZPLyzDt290tyeULRz2ejEA3QWJCco1gR0zq51s7Zgebr52Kvsoki46raUiny1a8xSKlbJvSrOQZ2k38Cqcz6KDzoiwUfH/cb/j5BDoWsrRIR7tm/Di08+DmrQon6IcBf9wzx8cPZEBuh6HMHhO3c2UKf5/OPNT+DPT632mWvrm1tw+vR5SFRSkyBTYz44Dbr0W0t4EIz6ICmf9mf1qy/grVdfMs4zMLS5Bvd8+zJMHNlsLcsbFudQ+j369woCnc5UFh/83wexfPVO5kN3BXOniMGjxuGUafMYcKiirVbsKezc21RZs1iBGNkDdDmD0kIBv8K7jv5Fke0dGUf4zr2Nt1vSdDrko9mFDvotE6Rt01J+J5/jpqSRph4DVC1dloKlCnLMjy6qxqnsiJndu0WRmTxPeyOz+9B4Ly6NvoV6Znb3+qTbIt6ldZbeS5rdqWrc/v37SfH75sKFC7/Xvyesf0c/SLLu38mVO/ott9xy3rZt2+5Tm7FQuhqZxaS5XQK36T+XwTmZbBb3rwfe7K5Gd3cSvWSj0sztRMCK/1yY3WWeuTzVKoirpWAlmHOg9Zbd7bSmcgdfuJTfL66FKonxzPAlsioo5Msk5MaqKKpZXnoIUIdoAaqAELo/gSfLYznSf64VSxOSCK0Rpau9+sxSXt1P+VCxj//40Hl49/QTUBGPoq6qAlUVMS6hsz8855vGpeCz/v5IYKfn9mby+LtrH8Jjr27xFSUZNGw4Tjl/Nm/soc3LJrT156zl5pQvRGjKvFjf15Y9iS1r30LUtY8Sk3RwyphW3PmtSzG4sfqItrU9kBWk87O7M4V3f/d+vLFpn974x3Ew8viJmHjuDI+GfedcBcxyaUwjfmXa9nPhauIBvdZVUKdj1plxfHnnDKbF9OwF7/S5a+4RhX9xrVvlMv7pSxlGA/QoB21WBlZ2YJN13dVod3UJHK6dU3CcjMNk0e5VRSyMrsNxcaqH4Ad0G7DTLGWRGaVH+l0TJkz4wNHcrOWYAHRKV+vu7v4J+c1ld7Xa2trQdDU9wt3Brs407txQhT3pKItuz1MQnAiG8wrICEAXqWl68xW+lBLEVfM7P+Jc3pb/14gpTMSV92riuikxe3K0bkU1RecIEjEe8c4VDNs4NuYSdJ3JMkscJ4PwTQFEjkarRFGrW9evxRvLn9H8zUScNVUVGNpci7aGKpa2Nry1jv27ua4Kxw9rQnVlDC11VRgzuB6t9dWoSBDYe3NlRX/ov0OE9Sqgd/RkcNV/34eX1+3RipKQYDl0zFicet4M/7pry3gQJGneKvG6fNwOxUD3bEUiyOdyeHHJQ9i3Y7urrdLN5E9fcOYY/OHLC7WUQnVg2kMyfw7EDwmFm/Z04fLv3IsNu7q0tEMSLMeePBkTz6ZgTDF7Zc0D2hNZYmMCaCziM9CH0GgwnXIy47PpzTvM3B5+1IUIYD16Hg9RBQXp4HYVdBuoy6pvYqqsWpz8UwLQZW13pqEr8ieZ3amOkWp2Z7XdsQszEltKBsapfF+a3bPZLGT6WktLywXnnnvuhoF4NsuZ00Fwj3KG7/9rHMdJ/M///M9visXiB1X/ebnpasxHWizi9Z1pLN5ei+50Hl3JXhQpVY0BOqWfeeVePcDmJ81LAfHM6/4mLR6geytiLr0ffPXVCza9SwlYChiGbO0z5ddVRln1OEn41l1Sfa02wAk9OaWOVZDmwR9EzIcIb+NbK7Hyxefcp8eiMdRWV6C+poIxWharIDirLLrGS3U6qK5IMA3xuGGNOG5oI1rrqzC8pRaDm2pY//SW+ipQPXgC+7iamiQmwDT8PhxfHnTJc9Df9d9/w5rtnb4ua8PHn4gTzji7D6MGXSqlOxtTPwTDa+irCEISw6heQ08Pnnv4fiS7OzWTLGnon73kNHz/Y9MCJzKQi8rQuVqxZT8u/8492NPZq4EJWXtOOP1sHDf5TF3INN9UEqRJNz6yMDrYuddrUkKIAGjyDA7jUiwg3kSmdqqB7kaY2YldF+0VT83tAAAgAElEQVS1eerPUEHdi1txDwb7h3u7QuYukEs/ujC7x0WPdDKzux3YhMauVY0TY1FLVTK7s5aqZHZPAE1NwMhYEpfGV6M6WvT50W0auoyNIUGbAF1UjUsnEon3zZ07955DTEWHbbhSnPewTeRAH3T77bePWLt27eJ4PH6y2l1N+s8pIE41s9si3HO5LB7bWMRLHbXoTqaQzORYMRnWiIUFxqlV4WSddvk7leHx5dTM7tJHHib9qoSsUoNvUUwg9AblZmZb9yR/XgkRCkW8UxqbtCTIR6nTlCZx/p3lBayMyzaSleMFbzkReySKDavexKqXX2T7R8DbUFOJqoo4095l1oKnHft/RwxYAr0cgzT66oo4A/v66goMaa7B6EH17N/jhjSgsZaeEcPgxhqmYSbiUSSENulp9XbtnjSQVVvbcdV/34vt+5K+pIXjTjoNx518uj/CXeGZNs/6gdLGQd3nmpD0rednIoL2XTvxwpKHkCeVSXPsAD/8FAUsBvdCPxxV/A703clnvmzldnzwBw+yWBod2yI44czzMeKEk1hvdE+sUmAuiH7LoZWgaPXQewVtWkA4mXOQonhSz7RSYllKp6+aSoB0cXEWocK94BrK2WaeGQXQ6ecwQFdru0tfukNV45K8FKxsqUo90psr8rgsthqDY9TKt7TZXQojqh+9vb2d/OjfW7hw4TcP9Pwc6fuOekBftGjR3J07d95dX19fRxo6pazV19e7/nPaMFVCkz5z9W/SyO/eEMfmVCU6unuQpSbB5D9nEe0C0N38cj+gSzD1TPCKtt5XQHfx0LY1pkSuALpCUP5D5b+PwLyRTO82ZhF4KkzNQcZ2iUh9331BA0lWGHz8KOho3RuvYs3rrzITe0NtJQNYFcillC2ZjP07DvSS4bgavRJMx84CgOrKOAtko+dQYBcB/4jWOpw8uhUTR7Yw7b6uOsGiuMl3rxYdkcv/4prduPK/7sH+br2oDD2XisqMmXgyKI/eJqvZmIEHGvZCnTYrgk8oUwZWBQaL1VifgjzYLnQJ7S8awebVK/Hm8qe162k8HuF+CaafPDywT31/t7U9GKZK+3/3s+vwqRsfRrbg1YKkMWneJ0+bi0Ejx1rSDk0aswi2FlqTEKgLzwH3uptn0o3+M20b9TunvHM6an4ZI5ztl0qT86zrInVN8cfbgF2a5VUtXTZrYYFx5DO3aOhutLtYDjnrDPXY6AAom5VIu74eqK8FZkc34eT4npLpaxIPaFjpRyctnfLRk8nkwyNGjLhq8uTJyYM5R0fq3qMe0K+77rpvJpPJ/yb/OQE6/R3mP1ejHHl0exFb2ntxz+Zq7M9w/zlLV5OALsq98voxnlYu67irDLUvgM41x2CN20KFITkngi0wXLV1YPJr6TR+fWUUNRVeFK/ORviYfkZTjqBhHmfjHos24bsjwgF9+5oVaKyrYkDrATjPLlDcdnyult/1lbA49vOIYCkgkBm2tiqBxtoK1FYmMKyF/PfVaKypYE1iyJxP/vsRbXV4ed1ufPyGh1hwnPmZdNZU3jbVCPLjTNBAXfN37telhaG+vnNfrpdRIG8uX4ota97SAqLI3D5hZDPu+vblTBCyBSRK/7kWZNWXCfTztXTOFi1+A1+55UmPktiSO4jGEzhj9oVoGjw0oI6AReANtGzZNjjcrcaOpth+uX62mBk6u10ZBxlRHkDjCHKKJbR29x4LrWqALhRzm+au8RM1bY1Z4Dj9smh32ahFpK0RwMs/rhCgkAhlsZIfnTR1IiVqTd/YAJwc3YfZCd6sxWaVVYvMyJRJNX1N+NG31dbWXjBz5swV/XzU+mX4oxrQlyxZUrV8+fLbisXiFdJ/3tzcjCraYVHeT2riauk/VTsv5HMsXW3J7np0p3OiGQvvfc6asVCbVJF77ka5K0FxHqB7AOia3M3WqFamHS5tW4vN+HiBKaEHgK4iqtO8qRMYaekVMTNoxg/AUpOwnkITWbWL+g7m7PWotOieXUju3gYnn0U+m0Ehl2XVneAUUSDtSURbu8zNdTnwmu5BZnmX0RjXeOPY77cF01Gtbzpb5I+nQLzebB5rtncgS1kS4iPPyMnnnI+ho49j5toD/bhKs/cSiumXCyNaoQPjQVIcCHu+7Zi6Ry4SQSadxotLFqNz314N0KkgyxVTx+OWLy5ABUU1WT60xpR9MlA/JLz9523Lcd1fX9JjIMiCU1eHU2deiJr6RhZUaX68dQvKWjABP0Q4Vva3XJqT/vNk1mEV4bxPSJtVNgU7DIRp6iqoWwPjlHHlP1VwJkCXRWbUAjNuBzahtbOcdTE9OUs3fU360UXVuGGUvhZfjVrqkR7hCoBZDta01sq05lwuJ/3o+Wg0+tEFCxb8caCe0XJp96ib/6233nrchg0bHqqsrBwvze1UUKaiosLXXU3dXAno9MLEnB7ZDLzeVYvunhRjyE6MzO0E6HSEoqwJi6l9B2noQsET98rsJEUsFpTgWYH7CuiCAH00qECuFWB1qpDvU5WIoqGSfE7e/TqrEr9XnsctfyZzkozB9ALrjCUwWy6IPTpFnnpYyDNAZ6Ce6UUu3YtCNoNsbwrFfJbVEy/ks0z7pUhrWgLSGCPM3y61eR3OTNAvBeiBBCIEAwanDgXrFJDK5FnpV7lK0WgME886H20jRoWb3EvawUuRqZ05l7or+N2M6rLRKPbv3omXnngYeaOGO2nk3/7AVHztXWe65nZTEx/IAXG0BnRmPnfTo7h96WoWLCk/1FinvrkNk2dfqNQRMM629mMwSNq0an39DQRjXwbRmwrbPOe8K0vla00LVhioB83VlSp8Ve9UOUCWlzatilJrl6P7TO5KXXeWvibS1uhvmcrmAroSMc96pCeBjk6AhXAAaG4CGisLuDi+BiPiScavVTBXgVxV7nh6K++RTulr5EfPZDI3XnzxxV88YJo5gjceYuo/vG/y85///Irdu3ff1tDQUFWO/9xsxkLcd393CvdsqsSOdCXau7pB1V55dzXhP5e552qNdjfwTa+4pmvm3Bal5ZmTVC8oQc+9FuOYQTESf3wA7Sd4rZqUS/8uKWlUrwbC0dB1FTzqXbUGSHi3u+1Cjk3QXM2jYQyh1alX2JfG/IyxCbxJ23UKBQH2GeQzaQb2BPrZdC+KuQwDeyYQFPK8yJBIW/Ob8D3At2n4vldQAhFNawABek9v1jU7x2JxnHreTLQOHS409AMnPclMfWl3FhyQ+6cGTKp5x+73ljU3YIS/fiSC9W++itWvvKBlSdCYFIPwh69ciAVnjNEqxKmgPpD953S8ulM5fOB/78eyFdsNDd3BoJFjMHHqbEQsKXf8vPhB1MRiuzZsF+rd32pfBygAEd60pDPrMP+5K3L76My6qwp/CBZEzFB4D9R5MJ1Onp6CIPdfBXRmbqd7RAlYt1mL4Ut3A+MUQKd1zma4H71X+tFrgfo6YFp0C85I7GL829TGbdo6XUM8gYKnM5kMdV4jP/rTw4YNu/SMM87oOLyIdvBPO3CucvDPPugRrr/++m90d3d/V/Wfh7VLNSPci4U81u/pxX3b61iuJgXEUboaL/XKAZ2npqkR7WSC50ShV4LjZmum+Sq90T2mq2iHzG6qBp8GEKkiIOuMIFiCVyXnsHvUwjLkc2qoiqIyxqvg6bMJ8fPbOb5lX23ztTzHUj/NHUxZvsAcG/fl+eJS9T/aY3KrFLMZZrbnQJ9i2j2Bfz6bZteRyY12lLX7FJyZQJpH1AekEvsm50pgbJxkOss0dRonHk/glPNmonnIMKOoTJlkEPj+tvtLkLUM/S/fXCLAHMjn8njlyUewb+c2w38OnDCiCXd9+wqMaqsP9J+TuX2g+s9lDvpV37mH56Ar4SXE9EdNOAXjTzda34aBrU6MymnxUsvssTIGYZV8Bm/Z3JNzWGtU1cJmrrV3QvsilEta9Re4kvOXgaVmehw9xdXUpR9d8bvTGhNoqwVmpNmdBcvJMrCCL0mhgbqvdXXxPukko1dWAI1NwMRoO+Yl1vv86EEaOq20zY9eV1d3VPrRj1pAdxwn/oMf/OA3uVzuQxTZLgPigvLPrelq2Qye25bDsv0N6Ell0E3iXiSOovSfM1AHN7mzqDgZ4S5T09RodklIfEl5AIvU0BWm66pXRl8SkVftbYiyNQGMweZfl3d5MS/qOF40umlWr4hH0FBJOdmmSB92ROxAHeSTc1EhcMgwJmMWsPfSZEIh0aiWx0rKMGc4mebzHPCz3IxfzKWR6U2hkCENn8A+wzT7XD6PiDD9y721gZLU6mXkEoF6TzqP3kwO8UQFTps2Bw0tbZ7/lRX19/tiw9evTAHgUF8mKoK1796FV8jcnqPG1N5+kf/8vTMn4GdfmMdS/WxFe4gGB7L/nATbZ1buYBp6dyrrVVIT+u7xU6Zi6PiJwRaWIDpV1HSbFqtr8TYaKB0sl84DPVmH8Sr/R+EqVvd+AN0p7+NeobwA/52IdGe/FyG5GusSV4nzI293g+IUQCdfuhntzsBeprspJE9+9B6l+xpdR2b3IfE0LkusRl00x/LRw4LjpOvV9KPv378/XVFR8d558+bde6jJqL/HO2oBfcmSJW3Lli17MBaLnakGxKn557R4akF+zeTuOEj19uLBTVGsSdais7sHaaXcKwXCkT3IBXRGKByg5e84cxcArmjcqvbrK7EqVlw3xQuo06i9TGANu0cEl3mHyANgM5iPhqmmMqqVlI5lNm8R/jfraQlhIGVfrwo8wUfS7p0318lPMjazMudF6r1yH8kk7zAgL5JmT/75dBqFbC9yBPLpFPu5WMghl8kw7Z757Vl6pBdpz83a1BioiK5UlgmJDNBb25QIaeUwyKmI+/qb8A90/LWvvYiNb77qM1nQu1/36dn4xAWnMHO7TeAhWhyoFeIYr4hGcOuSVfinm5f4KvOSy2Ti+XPRRBYWSnnUgFFDMLG05jkOFn7VrefH0kIDIXExZGInMCd3of9cy5124devB+gShX40BKjrM/JeXg2c48Fxfi1eygWqpq5WjZMautZ9TS0DawF0oq9eKgMr8tGJKbPua1VFXBhfizGxLmZltfnRgwLjyI8u67oXi8VvXnTRRUddXfejFtCp//mmTZsW19TUDJWAHtT/3NxUrkkVsbczhbs3VWJPpoL7zxmV8gj3ogiIswE60Y0aJCfN5xIkQwFdkIsJqHZC9jMKdWxVQvaBtkvbFsaiNHhTtSwiMvKl8ypyfrDz032p4xOsWfgAhYZywSwssE5lUEYEWanpBKGYe583gMf+uBLCgx2pOHyRA3g+xzR4DvgppuEXMmlmzi/meJAe+fapsUwmlwdpUBPPncUA3VRfTWuJEC2s0cclV0YTDDyrhrq0nvVGZ/ZiA+yrFIkg3dONl59YjJ7ODt3cTjXO2+px57cux4SRLaHpagO1wxq9NJncv/37p3HT317V/OekwVXV1uGUmQtRWVuvdZcTCOpfMysQMio3SLVcgdg7ker+EYh3Z3neuUefPvhlX8nYGQ68+oefqwAC8r2L3fQuWYYO6nxU9kf8Tz6f+dGlhi7+lulqMjCONHYqPiPbBbhsSfjRCdB7e3kwY21thPnRz49tw5mJHRqgB0W8q4GwBOjkR6fAuN7e3lsvueSSj0UiEX/+aRAfGQC/P1AWeMSnftNNN7177969tzY2NlbICnFUUIY0AApwkEFKsgeu339ewIa9Sdy/rQ5d2QhvlxqJCUCPoshS1ogIZJQ7J0ZVQ5cEovrDXT+6C9z2JbYBukuRIdK/H9B1TdMffW5nGNwlYDJ0rqWQlk7903V4C4ISY3zLmFZuF3ryTFTSeaAGgJZx/L/yLA7ad74LyyQHzexIY4vsbKapF5h2z8CeAvIoGj+TQiaTRfOo8aiuaziAXugh86KvVLnGNEcYMk8o4fqsA96eE+PbumYlVr2o19an8ajD3NXTTsDN11C6GrdqqR9p2hzI/nNaxmQmj49e+wAef22Lr8ta05DhmDB1DmusY1tiF26FlcZAbY61Cm2oa6Tea7vPA2pdIKBwj2QOSOflCVRBXb9W2w8xoFXp1x/m20fjF9rVDBwtgb0sCl5MR2rxMkBOtlKVpnXZG52AvEJo6cyPLoPulOA4NR+9UHBQWUlaegSTYvsxr2KjuMeLdg8CdcbnHccNjBP90Z9va2u76Nxzz913xMGuDxMok4P1YcTDdOm1117778lk8t/KbchiAjqVrHx5expP7m1kwUudyV7RXY2Xe+WALn3mUV6zXfjEuYbOT6hncveIStfQeUEaU/i1auiSPAJQhxed02HW/TngHmnmMlis8PGbm8UHoQYuVHSmkkRj7ZFm73b7uxk3aTzKg2ob7Oo6oo5F+vUu1JQ8weoFXtkdTaApf7DA082sPubuyG0XqTF8LfUJm3jMmIvQlvRc5+D71C0ywVRj5GIIbm1w3Z9uC2B2rft7XQjKZtJ4bemjaN+zS9HO+dMo5/ynX5iPd007AXlKFRQPVa08A91/TsGPq7bsx3u/ey927Keyvcp6Ow6Gn3gSxpx6VjB3M2hTO/S+u5SxFZC3Dm5BXYJH4kEpCoLL82pwwTRnJxBTG7eDu3GveEf1t+o66YAuTqXC+rhgxy0BEtDpbwnmLNJdFJlRA+NkoxbXAiDGLIh2qj1dQL7gsHGamiIYGU/9f/beBE7OqsobPtXdVV1d3V2dlUAgLDFhkU1BEUEZdhISRobREXXU19ncZsZtmHGWb7b31VGcEERFBcZPx2UQRD/GZRjBARSQJexrCGTfk95q7a2q3t+59557z73Pvc/zdCfpTvx97Q+7U/Us93nuOed/9gMrcuugq83Uo8dZ6JT7goYgJsdWKhW00ncVi0VMjHsmvOkH3zeJ4vDgW7LQpnAgy/cajcbbeUJcoVCw5p+HyhbwmUbqdfjllgY8Uy5CqVKDmurfzjPcTa25GsKiG8pgopwkWJnVLkWvccMbEauTgwQ1GojiQjXq7JIUy+wjyrMSukEU1A3zcEEi7khxLWcjxVoju69shQxArr1NgDo2TjHiwieI7PWwg70u48nTk1qTeyK9To8kivoSbCXI9k74VjRFtqAgunglgXVP/gU4Z4QEtJ3dbJ3EtlrLflNB6Z0cJndV3SuTge2vroWXHn+INcWR3zWaTXjj8YfDf/zlStE9j65PHjL5KuR0tYM9fn7r/WvhE1+/VzyTZUFnMrDkzHNh7qLF0QqFIJCzHfCCMuObOFD3XB/XhtnstQlZb855PkJegWtrpYsJAcvzEFqTK0/Yv7VLnQsBF9AVa2hQx8YxbPJaCNB5X3d6nVZf93EprWfNapN93XPrYH57zVuP7kuU8yTGjWez2Xddcskld+wzy07jBaYouaZxhZ5b3XnnnQuee+65n7e3t58WSohzwZxvIm5eqVyBuzZ3wKaRAgyXKjCKbiucriZi6EgacsIa/iez3OVCqFRNA7r+nFvt5lhtCos3bbhPZs0T5vm2gQ9KsL/noG5DlceNHgfoESxmV8tkIN8h3e+Y+e7zKGh574u90aWUZyM1xViP6vEIeCRWiIhdwyWmtYZneYGruh/bbgR1nei5+8xoQoFxrqKUGqFH8CdgGg3pPXgAHZf0vuzvMyLz/5kH7oFS/x7TtksRLx77z+89Fz668vUCCAnAaTmy9E9mtx/M8XNM5Pv41++F2361VjaUUa5zXH8u3wUnnXsxdBVnewA9fme5mz1KuiH6Ztd0gBW3FrsK4+AVmQSXMk/FoxjgR5o+3Ai6y4eWfuJQCCmvWkvgnGa72/EymKtAcXbRMU5lsuNr9wE6Npkh17ykL7XuFhpmcj766KisXikWM1DsArg4uwGWtA8KWe4DcP4ZeRloUAs2mBkYGMBE139cvnz5P6WWXQfBgfssZ2biGb75zW+euWXLlru6urrmpUmI88XPdw1V4KdbC9A/mtUJcRLMPYAu6tANSFsu9wCgy4/DgDQ5QGfIq3aMvAGJgK51BkcpoPXFMC4yXlc2I/q9Y2ydaSBB695LDx75RG7lZPpJIFFH4E3qerGXnhxrcONcoRobZGneHPceeHUB9gDu95YFRfuX/MDRI4wU9+yje3gGNr34NKx/9gmnwFkmIp24aA7c+ukr4JgFRVnDr+KRHNjRMj+Yy9XQ3b5pdwne8dkfw8adw7pronoY6DvsCFhy1m+JXu7+H5vAXYXIbNVkaEodS3ulABkHR2Hc3HQWZsdZi3Pu5QF0kipeUI8s1feM5t66WxytgZWLGpwnI4Vc7vI3lqWRlU6157xbHK9H54COQnl0VGa6j9RlD4lCIQPF3gy8qX0HvCG7XaA/5XD4kqP5bA/qGEeJcSMjIz9YsWLFuzOZDM6sOyR+JkNhB80D3XDDDe8ZGhr6ZrFY7KAOccViUbj0UMvC/0JdgXBzJ8bHYf2eGvx8V68YYjBcroqEOKo/l1Y4t9CVZa58tQLQ1d8G6I28Y1HESPkLvURdtuYAkuFfV/OOMqiJCJutERqpR9i7sXStcBBXBwACgRwT5ApZTC7ha/AJjCgY8E/Es5F2zb7gXeL8BGlJNT9A2TGKGFoNrDsWXZPZhGOk9czUL94t51Et163X76yaLyn0N9lYXEHiSoMAWGaJ+dZJT8c9GkRD5cF+eP7BX0C9VtGztvky/593vRk+fuWZOrOdx1TJ7Y5gfjC721FW/PjhV+AjX7kHxnF4uNXKtwVHnXgaLDzxdGadJ/AmA7UI/XPu9JJVmNYxkx3d7Pjb3WN/Lo1DXQTqulOSrVZzYNdnBoDdlScyJs5B30ghA+jSvMZ/C5DF/zEw1xY6xtGp/Sv+VvXp1OhHnK9eLCbGiQYzVRAlorkcwKy+NjihYwguyq3HBt6RenSfxS74RCXG4eQ17BhXLpefmT9//qVnn332roMG/BIWkiypDsInWbVq1edrtdpf4iAWAnTsEIcbRRnufLIO19Bw07B++Mkdo/DQYJ9oz1mujUBLNJShcal2/3bZy112Y0JS0oDOGseI75X0pPg0dY2zXqF649pC18wfFe2S/9wtUv92FAES3CLy6fnOyBj5ZdiFHiUJBPVCtg26cm16UIIXVUWTFMmwNj4GyMxZZ1RIsZAE9SuNQ8BQ2Q0/R9wkNO41jtjtZ6CUCKXXmRPNi9XeUPMu4p3+UQvcvx7XyrffN19n9EjvOw6808ZEA9aueQB2bVovhTW7NFpDpx47H75zzeVw1PzeSCMZEu7kbreE/UEmU7AH/TW33A/fufcFK7sdl4lZ7UveeB4U5x/hVCeERKfJ9PbxmCF5D1/HSOPxJibBIZjbzWMcqjRvNkYG2PLIT5ORT53rSdlkhFcE0NX3OsOdRJkF6BLYhcudud556RplvaMrXs9TZ7fGxLhKGaBcBmhMNFViXBsszI7AitxaKGDVmTOkxXW3Ez7wjnGYGDc0NDSQy+Uuu/TSS9ccZCQbXM4hB+itVit37bXXfnd8fDySEJcG0NF6FwlxW5vwfKUI5SpLiFMDWUypmgRyiqFLy5sBugJ6AkgJ+obSLStYb4EMZtotYdWXNpd4xqvaktdNeKP7+QCdXMIkWC1hE6EC9oG6GMbR0f2O1jrLk3Nctj5y8sX4fPTI72l/T8LFNaIjcKXWagbfJNwniUstpNw/rGILyiC8hlcW1ZYCx9J6p3APZUHtWP8yrHvyEWii1GQ/eEVU8j7/B+fBBy45xTv3nOiMrPODFdCRZDbuKsG7P/8TeHXHkIjv0g8K+J7Zc2HJm86Hjpyc4OinTE8Ca0iptcjIA+r8BuprBPP6eEsMXtEZ7WydRBLmauqvJFC3WC5ytq62CCbPMnFEGeyWQNAlZvLaMmlOZbmTlS7A1p8YR8NaCODRNU+OLk3dTWmdl3BQyzg2NGrBrL52mN3ZgBW5l2F+W9Waj+6COXe54xoRH2jy2sDAwFg2m7360ksv/VGSqDhYvt8/Umoan+YnP/nJ7Gefffa/Wq3Wm3hCHLZ8JQ0rrkQBLfhypQr/tTkL28YKYv752EQzMpCFJqwJQMcYuspwF5vOxqK6neI4iEc1dCVcrVpVF8gcxgpZ6Ba2y3O0fexhZBfkuSHp65imt5QpGdm2DOQVqHcQeDqyw9joEdkX6FsSQ4JxikaI5jwZxT5BHNtExXvtqNicLNnbsvxAst6+XRv5pzI0AM//+l6ol0uRoT1Yd37h646Gr/7pJTCvD/lOvgnRUlf9kNWDkw8PVjCXIJOBb93zHPztt34lSEIq5apgsNWCI5a8Fhae9HrX5cS23n7XrivaHOhTWH37ZCvAGCuvTzhgrtFRXj2qurmArnfFT7J4S/JceY4w1Q78S6aaMne7ERcGxNVfWswIXJcmvfgMQ3nCQmfNZWjamna9Yy06WunqedXp2MFZNJYRHeNEYlwTenvboFjIwEUdG2BpR781qCUUT6cno8Q46hiXyWT+YtmyZasmy+szdfy+cf4MrPqOO+5Y/OKLL96dzWYXE6DjyFRs+UrxczfDnSfFYTegXYMV+Nm2bhiayMLgcBkaArAxhm4mrBlAlyVrBOhkhVud4rQQiE5fi7KcVFXDFrqF1NKFHQdsDHAlqJusUjfjKQzqrgDwKxn4KZaxYfY7WuqRvu+WePFKhgDFBMjQwtBJkGoqUE8QcrG0PXlwjwjdKbn97UXRKmwx6ytfs4903amWqz8DYizq2scfgj1bNkbAGMFufl8BvvHJZfDmkxYGx6TimtA6P5iT4XALKvVx+OMv/rdoJoPAQtnX+Jzobl985luhd37SQJ1ApnkKhVSSAUEe70Eg3evYYXAU3exaV/LwgXJj274YJ1lFnxbmIylKzPecaswKuatdyiodjaH8HSaT6GrcJW8AXWW8Y1kjWem8Fl3F0RHcsdGM29Odwl52YlwTurowMa4N3tixE87Kbk1VusYBHY0+BHTsGDc+Pv7VFStWfDSDpv8h8DMJKW3FxQIAACAASURBVHlwPM03vvGNc7Zu3frTQqEwa7IZ7vgEMiGuAvfsniWmEw2VqtBEV3sbxs0pw10OY4lY6eoVSAtdEjP/TV3kCMSJAozVqj6JDG2JAqrNTG5dOgN9D6OGLHXDZ/Ikm0K5UHLIQuOXhAIJ6m3Q1ZExoK5OCVroeslJJBeBvhSZ2C5tJt2DFhPjjvZeIiri0nAFv5QbNqDzRTJjaDkJy+T7yN9e/FuxacCc14Kta5+Djc8/qSxu+0VgvPlDl58O//j750YUTW6JoxKdzWYPeuv83qc3wwe/9HOojYzrtUpluwXFeYfBsWe8FdrR96t/2PtIBEmXrz1KpPV6zT8w8Q07wFlu9uAa7LwVIx08fByTZ8Jw2EVtdpatvHDrXQI7f2ajOkYBXSkDbRkR5sB8WwRs0WQG273y+ej4b5q8xi5PuoeYvDYMUK21oImJcdkM9M1qgxM7BuGi3AaZ4qwGtYRc7rx0jUapIqCPjIz87JRTTvnd4447biQNr8/0MWkk30yv0br/jTfe+I49e/Z8p1gs5gjQKcMdN4Iy3H1JcSIhbmwUnt1Rg4eG5kJ1ZByGK3VTfy46xKmxqBrQpQYtphjRYBbL5S6XJ8E8Wq9tu93NvyJDWxxG8L1023XpMqu7lVGA1kJbMV4Y0JnCwBeiON4L6gHBZD2HLTE8j+gTlmnJbzKkPNX7SECXWfkGZV0VJAKwSg+wWg94H8usi6sOadQVn6IQoweoSzoKSiYD/ds3w8trHhR8IvMuzJrQ1X7WCYfDzR+7TPRuR3AP0SmC+cGc2Y7rHm804Zqb74MfPLBWgIq7bwtPeh3MP+5ER/X10FkcXXu9RT6glTwnZn03WqLWXFrmk68zp121qSlqWXv3Tuscoav4AZ3i46R902Pzmht5DAd5crnLvBwRS1cWOk1d00lxCuRViwArlj4xAVAqY3Ictm9tCmVg1ux2OLqjCpfn1kE207AA3Zfl7gI6ZbpXKpUnjjrqqGVnnHHGnrSSaCaPm4wUnMl16nvfcMMN1wwNDV2LbnbKcMce7gjgvIe7D9BRAGGTjEe2jsPTtTlQrY1AuT4qRqZihzicsMYBXQI5lazRHHSKszEAp9gb6xYnQF6BNCVo85ctjQBP+UsMMCLRRdxqhL1uDMwTe9csqgRQPKA7oO4ILQPqGdEiFuPrtvIfJS03vhgGHOYuDFJo4AufcE1GtjBtM7kWBVkXys1l6Bs6h5bAgTdqWauzXELRMU4zzS0NMyY/Nn+4DNSGB+GlR34JleFBZX2bJ0Ya7i10wpc+fBGsOGuxNxGO1oRAfrBb57jWR9fugA/e8HPoL9cloAs+bkGr2YLO7h5Y/MbzoLO7GHjVbK8sbcpHlz4lIPoZ3n+0KRvHiGx2cV0PTYgV+RULnkBqHxG6jkbw6FUdGRK5Hr+kiofLlZkv5F/q/2XYXH9PVju+e0yyxCx2d/Iautspnq5no1OynfotMt3FKNUWTEw0hbU/e1Y7HJYbhSs6X4buDCqnZvKaz0oXq1TliogjCOjlchnL17bMmTPnkre85S1r0/DcTB8TFJczvTDf/VutVmbVqlVfrtVqH8Ee7m7JGsbH8ccH5rhZaL1XqxW4fyvAq6OzRXKcbvmq+rfz7nAiGU4Dusx2l0CtBm8R4e5PQLf4y2GhxAQ5fnxYs6fL2F4Cdq7+0yEPJ76GS8U4emcW+75nIIdMqU6RMs5TEuMD3MhmO4DuRSY/6UqrkpW7xRCyewULbDnWRVrEyIuGXN2+lbmALq8gb2K9pQSOZMtKZNHUgJ7JwNjICLzy+EPQv2OLByxaAvA+svL18Ol3vilS2sUXQq72g7krHK4XO8P95b/dD7f/aq01WU1ubAvmHr0Ejjjp9aKG2VP0HQTUcHzIbKxRk8zOYx0ButnRKkc3e8T5kcbSNyRlWcKWLylIX/b6XOLi1THWkSRmnDp0bZkzWUKPINtZqHp0ITMwKU5lu5OFrnq6C0CnUaqYGIdWPOkL6t7YoFBkupfQAytNMJHpnm+Knu7z2yqxme6UKMcBnXq6Dw0NDRcKhd++6KKLfpnIcAfBAYcUoG/YsCF/66233t5oNFa6PdzxXaJm5QI6L0tAwMeWr/dsy8L2iV7V8rWpusNJC900lJEAThnt6HqU4E5grixwJdX1d0xz1la4BdIMDHwWOjGlJg4u7hOsYJfpY4SAECrW9xaCMdIMgzotFbVrjKnnENTbZTxMKgtSlESILFXSWhKyJZFuzPckENRT2k50c14iIOrENsyupcYa7KzECxwYCeB9cq4JWJpIRsx03/jcE7DtlRe9C0JX+2+fvQT+9Y/Oh1k9+eC0OBSIB3siHD3gI2t3wEe+fDfsLUnrnH4wLJfNdcLRrz8XCrPVqNsgvbI3TX+6njIrC93PC9jCFS1yAvRoOM4RINYGJ/OJfYTLzxHo9kfZGQhbZ7BEOEooNCLMTuglpQAvRZa6rC1HQEcLWrWBVa1gyTLnXeN8gG5nujeEl6XY2w7FAsCl2fVwrGgBa1vobrY7D2fy0rX+/v6JbDb7/mXLln3vwHDr/r1qklTcv3fbx6v97Gc/m//kk0/elclkzgiVrMUBOmpde4fK8PMd3TDYyMPQcAWwxlP0cFdjUkWmuwJvqj/XyXGinMWMUKW/hVLP/iMtnQDdkZ/SCKD/i7O6BWfILbLgMY6hXZCOoqm+nliCT1iF1sS0bXcrJahnoLM9A9kOGRMzVqmveUWSFZ5Emkn17RzBnNW64KYBPhpH5WdyfOZ7GqkmYCfZxzklRqx8kXQDTRwOViTpBq4HgE7nb5EfY/CnBdtfeRE2vfBUpN4c14JgvmThLLj5Y8vg1GPn/Ua42kfGJuCTN98LP3lkvdc6n33kMXDEa99ges/HKqABOlUAGBV5ip8Vf2BjOjQqRdxcWeZuaMq+RojuQ+sw8sOmZV4NE7mD3wPhyCMpSMz1KUZuAN3uHidBXH5LzygidZQYh+VrzO2uAV0lxYnEOGc2umBlDFWMqBawI01oNZvQ090GvT1t8NbsFjglu1v6wZy+7q7rnd6Cp3Ttr5cvX/65fYSvaTk9SWpOyyLS3uTb3/72CRs2bLins7PzKLTQcQ46L1lDC11oe+3tVutX0r7GxkZh694K/GJPH1QaHQLQG2iFY//2CKCbBjI6lk6Jb9zF7iTIaaBG4PfUm1suae3jdbfB1fzdLFa3lI0fz6/lXsewmt/tzljRpzQEAF3io2RGBHW00rPtvP+7Z4c97vuQ8NOfB5STRPpJ5RHwrTFSCiAFnUFDeZIPNQOLsg+1ha3fLR9ITXD9/a7mQPcnvYlNVzNLy8CeLeth/VOPwPgYZXmbC2HOydzeLvjsB86DK9+8NJgEh9c7VFztuNa7Ht8Af3nL/VAZGZOvQletYMvRLCw6/c3QPXeB9kTIJEj21rxS0/dhmP/welhjPt6UlnmknWtQIVAENxle8Ja1uYTrC9d7nkmtyxYPyn1OH1q8bWQVfayKAyUriQx32VZa/odhPJbp7rjcxdQ1OTtH/ieFD4yOAZSGAOoj2Pq7AV2dbVAstsPrsnvgnNxmAfq+Xu7c3c4T49Cbi0NaMNN9bGzsliuuuOKDmUxGTh86iH8OKUC/+eabz9++fft/dnd395LLHQEdE3BQq3IBnZcqoCsNZzqv212DXw3Ohdp4U/ZwB1V/rmrQpZtdTVnTwE3/di10E+uSDE8tYklO8JnSKqFNlzM6tehxDBoBP3VwEHQdUI+9to+x0ykF/EwSeMicIp6uQB37MHP7XAtG55m0bqOYxdenPgKe/g84Xqm/OQLvI8nHXmoSyM4BIiAgXMzWh6l3x7vhupcQK2EvNaKDZDIwtGu7iJuP1rCblpbG4kQ8NZ9th394z7nwvotPji0/O5Rc7f2lukiEe/yVnSYXoIXNoqSPbfbCY+Dw154JmbZ25hUjMoprGRyiq+jnGMZDqxxd7Rgzx9+c3m2vfcJ10wC71t5ll0r7FI/SoSbzyadWiOlxxFtVN5ilzhVnbrkrJZh0FAnGUtPEw2TZGoK5dLtjlrqYja4sc91khkrXOKCrrRGlayWAWrUpPE1ZUbrWAUs6huGSTuzp3tQ93V3LnIM6Xo6wBIe0DA0NQbVa/cXSpUuvPPnkkysHMZYnScODb+k4lGVgYODfi8ViGy9Zw7hdYoZ7swmjI3V4escoPF6ZB/XRMShV67KhjKg/l/3bLUAX7hwTOzfxdJUNq8eqUhkTZcSHAV2wiCo4thJf4lzvmueMpc7jVYbxQslg0VIT7cJljS2sHU9yu3tjheY+COgI7Jg0J+PqYW0/TGmhc+iMeHC2RZH9Dlz3+T7BfESxkoofX2WSy3xy3BaB57DcVTe2VTTsBNcvytNqpaFo8xi0uAHgA5eeCn/7rjdDZ7ZdWKt22aRZMcXNQ99P7tkO3NHIbzff9TSsumONHvXKldL2XCccddrZ0DV7vp2VxvhvUrTqEbETLbTKJZhjnbk9z9xQDIGfjFulUBbi1mgxgk2XHu1XrtpD05aviNecq5cogFE/gvxLgjc5thSI689U2ZpjpQswV6DuJsVFMt3V/TAfGvu5VyvSsEO5g4B+ZLYOK/LroBPGJw3oVLpWKpWePeKIIy45FIa07JMcO3Cs57/yl770pU8MDAxc19fXpzPceQ06CR10ubtaGG7ySL0GD29rwEujc6Faq4vBLLxDHAG6BHHpcjeZ7tTyVVInavQ8ni7cdopy3dnpNtMoW95tLkNB1BBjag5nV3Pj5Vo6+bbVAJqro/P56lHlgO+Fq81H78OvTV3l8DeWtYnOcpFT4khQfbdPVGoES8grHaG2KbjoXYh1ouXpWCWA03Sya5ELOc01M3Ugf122IoGg3Ab18jC8+uSvYXjvbgbSJPXlWNTlb1wMX/ij82Fub14b+j5QP5Rc7Wte3gl//rVfwJ6hulWNIZ4LAOYcsxTmLzlF+nQ9P4aSQiHmAKEqXkf3OgI5AjqWpoX9t9adGKbHAHtavmJyxMJ563l93SmNsmEA35YHArwdKz0E6PIaNqDLcKmJo/Ma9GDpmlpWU5WulctNwKFCuIxZfVmYmxuHK/IvQzEzYgG6L57OXe5opSOgl0olLF3bOH/+/IvPPffcV9Mx8swdtU+icrqXvWrVqs9Vq9W/SqpB9wP6BFQrVbhvWwa2TMwRJWv1sXE9ZU0mvrWJrHaZDKcAnSfBic+kiOSAju9BgzhrxiGdeB7Q07F1+Z0RuklZ7BKxDSMGjveAvxX71boz28Eki9yX++rcR66LrU+50zCunm2XgI6/rSms/LpBanQUiaAvOiSGXYd+Wso1IBcMAcRdSp/uKCY8WL4fODDirg2sCQXWaK0Crz71sHC361Ik5mLFJLg3Hn84rP6TC2HJwtnakjXHGksdPzsUGsjg60Dl/dP/7y/hZ49hIlybk/aAdee9cORpb4ZcoVcFHLR27EAdq93w7l30Q7TCEchlNrtMgLOVS4c+tGLm0H20yDGqwlm39yzQKxtIjeccbKXnBxI5DIDr+LgjR9zMdnqr4nNl5VOnOCwRbBNyQia/WS531QbWZ6Hjqk3pWhMmxLD4FvQVs9CHpWudr8BhbWUZRmHz0UNJcajgEaDj1LXBwcGBQqFwSExd2w/iJK1w3PfjPv/5z399dHT0T2hsKrrdaWxqXA063rkxMQHD5Qr8z7YO2A2zoVQqw8g4L1lDsJ4CoCtEDgE6xdXDT+9sgdc65AxvH2+7OaMCwHBiVGjwJhTaL+aKrzgBESccWJxXx9U7pPaN1jrWnfrrY/gC/McYmDUKTix16XVOxfFt1KfgPVJxUaqD9oFJ4teJr3usXocNzzwKA7rW3IYVBPMTF82BL37wIjh98XyR0Y70RUNXXFBHMD+Ye7XTy8T13/Lfz8LqH66BCZT8TAHHt9bW3gaHLT0NikcuVp176EyzZ9G3m0S/MlQngbwFDXSxN+S/oz/xmet6FTH8ppkpQmbxoO4+F+etcH8E9l5IrFDM3Fmj/NhOmpMfmc/sxDicEaE6xrEWsDqO7hvSovazVsMWsC0YG5sAnNpS7M1CsSsDl+XXw6K2+NI1uST5MAToVIs+MDBQy+fzK5ctW3bvPjDotJx6oKXMfnuIVquVvfbaa783Njb2dt5Upru7W9zDV4NO2hh+j5uDg1j+Z0ceBjN9MFQqiylrJsNdxdDJQleWuXS7m9i45Ecp5KisjQSEEI+OhS7xPvyaJcRwIPYd64IxFzRTt9Kt7F2fsIiL61u4K9djhIOdFUyaOAJ5Z5Y0cOmGT/Zu2yKGksyj7nNfaZxcZATGRXjDyvyJodMEFqGvU1nd08FuHmDHgSujI7Dhmcegf9sm9qxm8Ujjh88uCDf7xa871o4xe0D9UOkGhw+LHeE+cdO9sGe4ZlzCaqIadoUrHrYQFmCZWkeH6KdPfGxeVJS2NN96tzQDjZZ0r4sEONEwhkaf+pRKl795wMbwlmSyOBqKXkc+QxjUFYR5j+FSxn8ZtTaV3Eb3IRDXd1aWuLbi1Rci251lumP5Gpa/iv/YkBZfcxmyB+g3sjNOXROAPjohpq71dHdAsbsdLuzcCEvaceqaTLzDH54w7SbFcUCvVquAY1RzudzVy5cvP+jHqE6HhNkvoL5mzZrCPffc8+OJiYkLeVMZBHQam0obRZ3iyKUiMtzHxmDPYAnu3d0DJeiB4VJZxLKEVa7/o1I1NZhFgLvpCodEQwo2/U29rk3cnJKLDajJOKf9qjlM2QynvvGBqb6Ev4xNRedt9vXF2S0eZ9fyJq65JMKVD9pa99mix5AARHc7jmAVZW0Z2WlOh9ZjqTEklAICK0R1BOZKOHL4C9vvjlLhu7YL7NYxofOn4jGYJDtlMjAxNgqbn38C9mx+VWk39rvE8NHsnjz843vOgd8993hNq+44VPo3gvnBPhaV3tLOwSp88qZ74bGXMavdPDc9SzbfBUecfBbkZ83VCQkyOyaGGPleOyCLvI6Jb+jdQFc7xspFr4sIPbj76PRl0BDrKMdalOwfYGcihd3R1xzPryzobHX2HowYMW9RArfkVfVLlZ3JhFnxfRvKBBNHJ5e7iKWjy10NbhGT2dhyiKVlLXoLRkckoBcKEtDP7dwGp2Z3BmvRueFHHilnLnork8l88Iorrrh5ktw37YcfMoB+2223zXn55ZfvbmtrOwMtdKxBx980Bx1d7gTgLqBTPGRHfwnu658FNcCmMnJsakNkuaOrnaaryUQ401TGBnQZF2fd4tTwCh+g427SsTagU28yvt8e4LQ+chnKOd4Bbs5UUariVn0CoJNgszmfGS9+EnLd+fIocyx2lcMseKGN46QlNRfZzwGOwqCqh+xjzR2CMEmSJLV1zhWWBPCNBXSfm2CSisgURAPyA4L5lheehN2b/Pk8CGyFziz8zdVnw3svfK2V1MTd7VJeSwsHXe0He2tXXC8OX7n29kfg2794wYZT4aCRCYLzFp8MfYuWhLLcIsYtp0QD0vJTVIyEVS5ay0oXO7ra/Vju4xubx7kaqK1fTpIOTzGm9P4pP3R4ybpe4Dt9tSioa8gOWOl0RQPorGRNKSfkchdJcaJ0TVnoPpe7O0aVPZEco9qCkboE9K58OxR7O+CNuV3whtxW4S0JTV0j+uaAjphSq9XQQkcP8N9eeeWVn50CG07rKYcMoN9xxx3HvPjii/e0t7cv4RZ6Pp+3atBxw3hSnABVHMoyMgJb+svwwOA8qLc6YKhUgUYLh7GQhS7rz2kYi0iOo45xesqaGtBC9enaYqeacpX5rrbQGs4iKSa6uSo73m8R2MAb5UdzPUGIDuMRfkVdbiFAj0gL9YFnHfxJlEvNzlVjNfg+xQRk4osY7KIS5QSwi5nUk8wiDr3bWFZiCoAtOX1yT4tB7gXhqXbREIAvz929UVRA7jfuz2SgMTYmwHzPplccC1HeBfUa7Or34RWvg49feSZkO2R5mrW1jrsdLfODfYqaeDYA+MGv1sLnbntETFUkK04CudybnvkLYf4JZ0BbRy782lNISJQVaI0LmSFqy3niW+ACQdd5ODZPIbKobh1aJPs8ckiMD8ItSXPfTsTbqEJnbGHEw8RlNqAbWYiWtrTQ5X9Cfrsud9XLXcTRVTmbdrnTpTC0gc1lhltQQ0BvNqAz1y4S407P7YVzOrG5jD1Gle7HwZwe1e0W12g0Vr3tbW/7i/3GnwfoQinI9QDdeZKX/d73vnfy+vXr7+no6DicusShhY4ChjeV8QE6fo816Ot3V+HhymEw0siopjJt0ODudtdKt8alkuVuOku5LngpSOQrFZObFFVrGakZgQlN1s/dcvR5Gd4FAAboqjOdea28JtSDkAFXvIwOcLKIugL9Mbmodk/vwn4U57iMTJLDAS/CSleg7q1w4xpNIuV6DqCPOBInZ+YFKDVhAYnrczSiSfKD73BSF8gy3/riU8LNTmVZHKoJzP/oslPh47/zBih0dujckKj8lg9zqCTB4VofX7cTPnXLfbBjoOL0apcKfmehBxac/Ebo7J3N5r57vDAxZCSVfvOfLEdza8tDgE5v2f2e8biznAigc8dPSEEQmkwojB7zcAGXPwG0y4qUte7KHx03t8amyqMkiFO3OPytrHNhlEnwDpauKZGG6xH3wPp+NRe9VhsX3eJy2TboK+bgxNwQnJ/fAJlWMxg75253vDQBOusW9823ve1tf5CRTUQO2p9JiZ2ZfIobb7zx7L17996Vz+f7yELHbHcEdJqDLlw2TttX2hysQX9pVx2eqC2A0YkmDFdqOnaOoC7rzqmxjEqEo9I1B9h1sxmnBawEdElptOvS5e4CpAPoGm99DBbD8IyrBLNbhyYAOmWXsaQ8vSpf/N7SCeKElKNkKKKxQwAWoooj0M1GHeaojIXHypQISE+CJMhS4WYaNtBw6VUB4tz8tufC0IhNKWnWYB7GvaaGh0xGzDLf+sKTsHcLgnn0leFnWO/7B5eeCp/63TcKlzvPZPdZ6YcSmO8YqMJf3HIvrFm3S8fN+fO1tbXD3CWnQe/hx7B2eiGAJQK23z260kWyrLLOEcjVoK9A9Yazv/qfoX1nwM62kNvV7tbairi771HL3wLnEGeJg8xdDZ2zvhb6z2ivCy5KpFVtrHkBxurfwkoX+TRoobcBzkMnQMffNHFNxNHV1DUSSQToEwjoZewWNy6by7RnYPasTjguW4FLu16BtpZsDR5KiOPvj4xEAvRarfbjE0888e0nn3yy6hecXhRN55GTkyLTuTLnXl/72teW7dq164eFQqGL93FHQeMDdHfK2ki9Ds/uHIHnxg6H0bEJ0SXOuNsloGNMnWLn6EKjxjGyNt2Om0ugNi52HkOfLKBreFPMYz96TG06O17CDRcCjkvNd+1Y4I5TJEKafVg4ubeSgiEq5IS1rtzwpH3HAju/hIWqaUg7zTFc0LtBBWP88FsLxUodKv6M03+0UkZXiCo7IbaLKBEYMx8dAbLMQ+ehS/O9F50M17z9LOjpynnd7HgugSCWph0K881xzeX6GPyf//g1/PgRmTNAWyH5U76xWUcthjnHnSxHo1o/8RslPHLsPzEURExJs63yMLBOFtRJmfCtiyvObq5j/PH0YqJHhfjarmCxX5ldksbDipJ/2TqVKCNrngAdlXkCe+lylxY6tX+NDGlBQJcny8Q6taCG6hZXqUxAozEhQnqz+vKwKFeD5V3rIIvd4gJT12id9NvT/vWBU089dcXSpUtLMwiDibeejERLvNiBPODGG298/549e/6tp6ennfdxp7avuAF8DroL6PVaFR7fMQHrJhZAfWQUKvVR1fYV3e7Uq9220HViXBKgKxksQF69BDlXXf5IYeJnZvc7Sf9xYMq+14fx420FgCetxMfSzXWF2FPrsDEysC6+8ZyB6X1E+kdzkIxSDTIVJs1hQxqhuQsLXjKxFhBeyqUPyU/Ce+nb4Gst+UC53e2bBF2fUVAJ2vtBFsP3Mj46Aluefxz6t24MHofZ1+946wnwz+87F3q7OoOjUAU1KI/XoQLmmAR30389DV/76VMili1LSIkWZNJaYfZ8mH/CmdDemY8RV1HiwnPxmsTj5F6XfdgN4EkuiqtRj1MaQuI4uU7d8Gw8b3EZEAzjB2SVkRD2Osl1rl+okh0abK0Rq/IocY6SM6ItNGv/KhLjsMEM9XNXFrruFqcaz1Acne6L07OrFYBySQI6fo8W+oLcGKzIvwxdMCqUuLiSNUqKo8oprI5S/dyfO/LIIy8566yzdh5InNvXax8ygH7DDTf8+eDg4Bd7e3uBLHRsAYsudrLQfYCOG4PZigjov97WhM2wAGq1OtRGxkQNuixZowx3aaUjcwiXmluLzoBdWu+y4xO54AV4a0CXppmZuObXfn1gHwR1F8B9gO5JWJEcFGB0PYnJrI8DegRsgtdJIUgicilegCGAoxu+s71NJzJJYI+pXw+tTy0Pv464KpkAsyztUG6eJblSgG8il/FVJR4c4XkC860vPAF7t2yIBf0LTz8a/um958Ki+b2ixWvcz6FkmeOTfP/+l2DVD9dAdXRcKoEqURSfE7m6s7sH5h1/JuSKsxOUK7MHGshVeA09dyONlpiUFqUjV4NjRGe9aLbH1nbH8IPFw1JpkNLH54lL4sWpKR122Mw8kPjcVdoJsCV6KxA3YohkHP7WZWsqy13MRsc5EG4tuhrWQi53XrqGN8D2r9WqBHRR9QQtmNXXCXM6m7Cy62UoQi3Yz10rGSoJlAO6av+6IZ/PX7BixQreyGFf8Xe/nz956bHfl5DugqtXr/5kqVRahb3bCdB5H/eQhU6AXq1U4FfbAXZlFkC1VoX66IR2uUsQR2A3iW8i451iZORuj8TSqSzNrTlXzM4Gu0StYwMERjDYjG6sa982qc+8IK8YyEZytQT3WnGZ9J5jY5UDR+pEoccz9CFu/+XasHOUtnRIYgAAIABJREFUzoZXt9DtIiO3nARJE46KU5LP8x9hK0IBke59SGPZOQpKCh3B6BTKzf7Ck9C/FcGc0RULoCPov/uCk+BTV71BjESV08XCP9Q45lAoT8Nnu/fpzfD3334Q9pbqIm5OyrYcCtSCTHtWxM275x+lH5reQFTJU62d2VhVVPDJvS70IArcMrohStAwGyQpi/DkehIUUX0AY3suNyJXVMfJCs3oQiTJO59H6C5A8Q6/8MQ3Tpd0Nh1OVjm/Nco4mokuPEIqhm5Z6FiHziavcUDn9zDtXydgYlwCel+xE2bnW3B5fh3MbauIPv2UABf6LWin1RKGIuvnvqWzs/P8lStXrk+HWDNzVLIUm5l1Re563XXX/U25XP4MgjiftIaCB7UxKkngVjq5T0QLv3IZHtjRBnvaF0Clin3cJ5yGMm0ywUX0aVfAzgBcdosziTD6b8poZ9ntxJwi092apcxft+QeI1RsMHe4XL2PQPmY13fmmZkeBK7odbWw8JawhNZhpd1ae6gzdC2KC5Cflk729zK+LvvB06NgV26cpSG6c+8LNYskOtM9bmqXUiNy3bJzLunprbgoogHCpxJw8LVX1hgfg60vPgl7N/vljHA5ZzJwyeuPgc994DyY19eVaJkfamCOQ1f+/tsPwMZdJe3JQd4X8xZaLejoaIdZR58APUct9eZtEBNa/K3eG3Z8E53eJlpCLnDwJZr2iUi5SzQyOSREHZ7XgBpHffY5Bsidme0xSoJ9dede3lt7ztAf8Xnn7trsxjISyNUxLP5NCXES0FXpWnub7OWurHSdFEcjVEXfCmbxq37usv2rBHRs/9pXzMMsBPSuV2BeW1kDOg/JcmCnneKAXi6X0e2+vaen56LLLrvspYMEEr3LmJrcmoEnWr169T+USqV/pElrCOoI7rgxcYBOHX/K5RI8sCMLA9nDoFyuwsi4AnSsQ1fJcOa3BHRkZpH9rhJhpHvdTF0z3eIM85IAFbyvAF39GXhrdv24xlxW9mZjIP8XZyDzt1XewhjPCCN326OJd1p2BZQFGzx9QsFHWkrM2Q8UfS/umtkRyHzSYqfWsbIsh7R8e/CLrRY58tjRmfaVFYxoDXJavI82SB+2c9esszkxDtteehr2bFrnzWbHC6K1+q7zT4I/++3Xw2GzCsHj6ObIT1g5cqhY5s9t2gt/961fwbptg+JZpVdNvmga2dtz+NEwe/EpkMHUae6ZULSNx5M3jvgWXetjTQnmkeYwFlja/+B6mtVcyWMQWxqofaKtOUQow4AifWVO53KA+WuUYPFTuQ3E/jI3xbt8LXRNWo4WXmb5IoudPbsOJ/oAXdCrjHG3I6ATmCOws1p0YaGrElemH4gcBx+gF/MgAP2wtlKihR4D6LuKxeIll1xyybMzAH+pb7mvUiz1jfb1wOuuu+7aSqVyDYI4dolDQMd4ehpAJ7fJg7s6YTA7H8rlCoyON1QM3QxloSx3q76U3PBOMxlhfVsxdQXqSmDoenRWyuZ/B57WjmS583IQzbkeMNYyxf4umpzDBYELwraiMDlAZ0LNAWP6p/RS+mpiPSQYA+jmNSCgA+QwI161j9WgJBJswl50fkdjFKlPlRInnmhS3JEA6K4gTO1Wt96gvkqzMQE7Xn4Wdq1f601sk8pnC5a/4Tj4/AfOg76ezt8oyxzB+vFXdsG/3PYIPL9prwQCs4VCGUcG7Z13OMxecjq0d3ZZYC7eD1PQ6cUieGPWup257vKKj5MlcHl9KS7QWafH0X9Ec2Bn+jxSHtDlZwTX4acxv8fLPKdxtct1+mLsEszlWjVL0tIp4VWUrMk6dGOhYwzdJMbpfu6sbI33qsBbIKDX0UIvNWAcu8y0WlDs7YS+rgws63oVDm8b3hdA7+/r61t+8cUXP7avWHYgz5+UyDqQC0m69vXXX7+6VCp9nCx0BHUEdPzBWIfP5Y7f4eciU3F4GB7a3QXD2XlQQkCfaEATMCmOAN3MP6fOT9w6t0rXfOCuHsCUr8lXSwwuatEDMl8e4wfqfUmQI0DXMb1USoE8yBooE3G7x5TSWcDlKhjqOSNUFxJqyeQpLXZMnDOjWQkrRc2pTKDVb9g1krmCILuIyfhruPQojlKnAOpxMlvfyn4PrWYTdr76IuxY97zoiOX+4DNir/y3v+V4YZkvnNPzGxUzxzKnDTuH4Zpb7ocXNveLPSaF0YB6C3I9s2Du8a+DbHefBnPjVkd3vHmv5Fp3S9CCTBvZtzCtWjDrPSxA/7EueEbUXpKM1o4bPE/iK/Z98FAT9jL8FQ3FSUCnEjP2JlTFCn4SSYpDBV1Y6DagU5MZbwwdaQABvY7tXw2g9/Z0QrGAgL4ejmwbgpYqWxPb54xSpc8INyiGjiNUh4aGhnp6elZeeumlDyZh1Ux+n7SzM7k2fe9Wq9W2evXqr1UqlT+mWegI6Dg6FX98o1PJZUh93IeGhuHBvd1Qyc4VY1TlpDWasNYmWzcK97oN7NJaR5ectKRd97sWELRa1myGx8h1NrvnjYvvPNnpsVaydTxnbi4+AsCr10DnRS3nyIS4SOlZClBPFdvXkGrTmrvGICWq51Ud5jiwa5mLwK5esX9JekC9ucvkzHPP6vYXa7lKQgt2b1gL29c+A02s04nYhXIwyJVvXgL/5/1vgWJXVo9BjQC/UlwOFTe7VNozsHOgCp+59WG4/9ktUgFDBbSJ0w+VKxYAcoUemLXkdZAryqErkk/VHHLFWEjjONoUQVwMagppe1oddN5gjGLq233RCTItoEfYIkRPfmXAbUBDRxlQD/CdpUSyIFXg9nbJmgF5UqEVlmOSi85foDVIw52Ubtn6VU5bw7K1qQN6SQE60ktvTw6KXe1waWEDLGofEMnPhA1xgI64wWeiDw0NVXp6eq689NJLf3FQgGJgEftL6hzQZ2y1Wh2rVq26pVarvR8BnVzuaQF9dHQUBoeG4aH+Xqjm5opZ6NgtDrU16WZnGe4YO2fALbPdSSDInu0yG15q+BFA10lyNLxJvmKKzblDWgToW346A8i8UUykCQsJGQ58UW71WJpR8GcoRnxoEnrUlzh60CYWfp0QKLtnOIk7SaDteZ4ooTmAJwa9ZCDXjv9Rb3izDiFEmNXOr0fggJuVmACcSPEuECeekHxAJgOD2zfB5mcfE33afeiA1s5Frz8a/u7qs2HRvN7fLMs8k4E9pTp89taH4Z6nNlktXfHlyRKzFuAEtTmvORXyc46Q2e4sW10cp+aUj00gkMvvLUs8KBUT9tShZ/qnqydMqk6dXyRWyYxPCiXu5Y+mw2CJlOfjdSqasZUU99kohi5c7voyzAWvvWgG0BFwOxSgozWuZ6GrbHcdQ+dJccpCH2EWuhyhmoNioQMuLmyEY3GEKqbPsjGqbkIcr0MnQFcjVGtdXV1vv/zyy/8r8XXN4AGHBKCvWbMme9999327Xq+/E13uCOhkoVNZGr5Dtw5dMC/2cR8dhQEB6EWo5+bAcKkktHIamyoay4gWjq51LsFcdI2jOenaWpeALjvIsaEsnnawSMka0HU2ttF+NaBHGNYGIq9b3gVFBwTj4+gkyBggM4qwO8+5Fa9TAXTpyvfjdNAESGAPz3nqI3S/Ynw9h8JB1a+TcoWHuOBOr5/2g7vdU4e8IxbO/mExXEtpz07Y9MwjMIaZP57L4rqvOncJ/O073wRzfsNK01BRwVGo1/7gMbjnSVkK7MO3to4sFI89GfLzTHkabQny8biIj4OwzP0/aaslwnTHFWRSAWyVN+ke+4EX2CXkn36TIPgiIy/HXjNdnmetkzXARZIf0E3dOh4rO8WFAZ1c7bqxjGr9asXQlSE1MoJZ7g0YGx0DDE0hoPd2Z+HCrk3wmvY9wogLlatJmlIlj6psDSukFKCP4kz0K6644v+bQbxOvPX+kTaJt9m3A1qtVufq1av/o1qt/o7rck8CdBkHGYX+wRI8ONAHo52zoTSsAF1kuMtOcTJGjpntpmTNHb5A7V9lbJ1b6BLQBVgIQFf/JstAEInN0sJmV8gWLQk2zKPj4ApRImyZ4HrXTOYFfgfQPQpFrNs/UirmSpEQeRlQN5VicaQYJwBDws8WqwjoWO6G/6EFb51FCTs6WcfdqynS7z677dXuZTJQHx6EjU/9GmqlIeV1saEC6fH8UxfBv/yvt8Dhc7p/sxLg2jKwZ6gGn/3+I3D3U5t10xgX1NvaO6D36BOh67BjBNoLPhSzyTFjXYI5lZ/aVKPepUja9LhnvNsfD+ihkjYCV61YBsl+KqAeQXEF5fYD8Ox7o1zTuUmqK5dNpqMkv5F+Rp0IZyxyvWfK3S4AnSfFYfzcsdAjgI7Kucp014pFANC70ULvzsIFXZthScdubaH7QJ2/JSpbI0AfHBwcz+fz77388su/P0VpMC2nHRKAvn379sKtt956W7VaXUEud7TQu7u7hXUcF0NHQEcLfe/gMDw4MBsm8n0wXCqLTk9ooUswN5a5sNJpHCK53tWMY16yRoJBuN2FMiAZwQC66hSntpHq0TlDgx7c47jdA0DpTZDzWfUueEdid9HkFQ5/hjlNXXXArKZsF3V6shAyMOSLJyaf7+cKuqo6P0ZIolaPSXTokier3TmbJfHQY8VYNz5LxvqMxSGTWNq77gyMj9Rg09OPQGnPDm+yHsbM33ziEfAvH3grHLegDxqi72n451CqM0dhj81irr/zCdmfXZWl4VultsBIm23t7dBz5FLoOmKxoMmJlpxJji512fXRmmUY83acTYiVkOmUSQJvR322eUZdysBpvMKQ3HTB5oXo1Vi2OtdfI+Tqf0aZ6OYqxly6RUFcu/3FuZT1jgBupq6JPu66bM3MRRdZ7qq5DNafi/kOqhW/upygDbTQh4cntIXeXchBsScHb81vhROzOxNd7vQqRCljswnMQp8oFAp/sGzZsm8nsfFMfn9IAPq6deuKd9555x31ev1inLCGJWuTBfQ9A8Pw0NBsmOi0AZ3avhKQi/pzK4YuyyFk3Nw0luHWukjKoTawSKnBlrD8dSsYIUbmEzwCyWSk3UqmZ9fyWun21tqud8bskYQ82xrmyXH+zO/JJcfFA7pf5IWVCZd14gGdW014JAoEdMmj1Y4gr2SUKU2gy+lHjGk56wX2SYA5F6qEANgcpTEBW59/Avq3yGEjbhIcxoyPWVCE6/74t+CM1ywQYE77RPXYfGkI5lhnPrUs/ukVVSjYdw3V4PO3Pwr/8/Rm6+b43JQEh8/Us3AJdB7xGphotQlLHF3qxqk+STGXyrOSAObW1ptj3bOIl4kNbQeB4ZZIzbp+G0nPZlvUUY6xz9cKhf54EoCuUNqCdcaSZJCIjyiXxdcprl2CekeHBHR3OIsGdJc/FaBjY5lR5XLv7lKA3hUP6FK2mmflFnqtVoOBgYFmV1fXh5cvX37T9HLB5O6WRA2Tu9oBOvrVV1/t+9GPfvTDer1+4WQBHa33sdFR2D0wDL8engONzlnKQm/JLHcB4MZKN8COMXUzHtEFc96IgpJuBLAToDtNZSR/M4uXvyvFt3apmG9rFKsQR3CmdhnQOSYqwLlC4AKpEQJ6prk+xF1XDKCTPHLXooFJTiILizv2kpISggLYHn3N9t1IkKIbntzyCO6+BjUacxnAT7Y7Hd3ddWyK92B9KCsP9mxcC9tfelpYC1LomHJqdLNj4tv/fu+5cN4pR1oJcD5QP5gsc4pVhkQGWt+7h2uw6oePw91PbrJq7eWzoeWNwA3Qdfhi6Fx4vOwroZLgIiwSqhn1LsCh6aAXOoX4jC5Ek4zBfIZ6ofX4Pvdc2/8+mfpv8aThe++TWB/aR3gtdEWg/EiiQ/zMJMUp6169Zt0pDmSWu2ws0y4AXYxOddq+4mc0rImeQJGEsNAJ0NESK3TlRKb7eQLQd0k/TUxSHL0/H6Dn8/k/vfzyy796gGBuv1w2BUXul/vs00XSuNxxA2gWOm/rRy73PQND8DACen62AXTL5S5BXcbQJZhHYuh86hpvKsMT4fBJRfa7GdwiPlJvAF30Ge1qV+SodsGem25/J0/nCWXO1k01lp4A1JYFQYgS2U1fjDusMEQAPFI15yHLRKvJkVT8Eo5Adkt6LNBXWfII7qIOVjB/jINTxQLla7Tjr+4SgjKZaIO6EShBXd6zQ7jacYqaCbdISkLa7Mln4TPvOxdWnrU4MZv9UClNw2ejBLjP3/4Y3PfsFumSVXkrIkm12YSJiaYoNcsvOA4Ki04EMUDbG/4muqC3n1bkufwVJ8ISrqn201XmeFqepklf76WQ1hi5bXQdPl4LPYnrwdLHeYCds6NrLPB/ezPbSbTpiWtUuoaWuWn9ir0UtIWelcAuRqo6gM4bCo2KLPcJkTclAb1TuNzPK2yBEzt2izwpPm1NijT5gCELXSXFocv9j5YvX/6tfQKzA3xyWuo+wMuIv/yWLVu6br/99u9Xq9UreFKcG0OPB/RBeHR4DkzkMcu9LLLcsYRBWOc0C10lxGkwV4JTxODYtCWKpQubibeC1aBtytQodm4A3ZedKwHRlM+w9+EDagvrI5lc6mTS+h3N2orPc8vAJQX5bxMJIKLXGgBfpPw7RqP3pSTbYQPu6Q6R5VSzg1368gs+N+8Zj0IwEeAufqMFYcp1woKRvQ7+itNyUSYDY7UKbHzyIagO9YsOWrwHGdJJPtcOH135OvjDS08RJT5xP4cSmKNA39ZfgWt/sEbUmQsaFIltTcDxqGMTDZgQvVjboGfhYug++rXQhllTNjomvOnJir0p0l0MTzjqp81LweWlUTJcfndehXDxuLzKj4nLhneOs0QMuy9Xci0RY65NCio1fpLNZVQNuo6hy/avwkKPAXS8BXmusGytNDwuY+hYtlbohN7uHFxQ2AxLO/ZYgE4gHgfo2JRMAfp4T0/P/1q2bNn30rLxTBw3WcqeiTWiuy23atWq79RqtXf4kuKoU1wI0EdGRqB/YAgeLc2G8a55og59rNHUo1Olm10mxom/VcxcW+tq5jG32K22rzS4RQG8dL3LH1MDy0rXAsDnjfk5lmlUk+cXc5LdlGVgb5qMA3uTb3xZ7vryXNcPCbg493sYRPkzeTSDKM1N1v3u00H8VfVsWI7aP3V3kRWrGpcIcOdJdSm4iLbCrzbZ8hwbxmx78Uno34xxcxL99mv4o8tOhY+/7QzIZeVQIYqXu652BHOcZ468MVM/aeP1eNxLWwbg+jsfhwee3y4t8Yb8Dy1zYUGKILME856jT4JMR1ZXkNC7DceBJ5PTwGg5FgA5cUVcQS6aercgAsGx9OQBdbpt9MFjIkLq+QKvRKnvHt6jj5z6c1dOKYLHj+Wf9hXpcD01UQG6cLer/zo6VD93TIjDXu5qPjqSskiKY8qCkGlNmRSHgD6uAL270AnF7hxcVNgEizv2WmVrcYDuNpYZHBwcy+fz71q5cuUPZ4qP0tw3hShKc5kDe4xqLPPNWq32nqQ6dAJ1EiIYQxd16INDsGZ4Fox2zYdSuSw7xalZ6BFAd1zurvudW+g6fs6msdHb4LF1t2ucTf9mGyjW7oIwcSYvOSGCtI4NWvRR4OcQLa7hA0qqoZcH6FuFhXRMBn0QiBWzR6gxQJ6J7ne11pSC0YVM72nqnhI4VVauGCYhm9fgb3LPT2bym/souL+D2zbC1ufXqE5wmprEHwhsF7/uaPjM+94Cc4t5DWY8AY7i0/gbwRznms/kTxpAR8H+6Ms74G+/9SCs3TYglhst50SXazt0H7EYuhchmEvLnPIgrGfcl7i3xizeQXB/WekOHzkbw5V6rz7u8GFkX52T/CzAKZ6honOxiHwwWG5WwYGa3TsI5Jo15fuUHRwp012525GfMIZOA1pYhjtuuQZ0xuYa0IWFPgZjY+MC4Xu6sfVrFi7u3iQay3CXO8lP10J3x6di69fBwcGRfD7/e1dcccWPZ5KXku59qAB6++rVq79eqVT+kHq5H3bYYaL1q1u2FgJ07BT32FARxgqHyV7uOJwF2kSSBA1loRp0XxydJ8hRaZqYo644kI9XNYDOGs7w/uheYSO3Io2VLq/PQTAK1vwYb5a4pTFzpnZJIhNxu0tGsAWTdT/9lYe8GIJxgeEVysHYYRqy9d3bxw7R40jc8d/k06OcAr1X7NXhn2g1EMBjop1w0dOwmERuzMBYtQSbnngQRso4SMJeG1oNrzliFnzpQxfA8UfN9taa60ljIku4Y0bBPAnI+VS0h9fugH/4zq/h+c394v35ftrasDRtCXQvOgGgDZUUTykanep0h4vqgGloyEW4pHMsiok+gnW6fS0XYsMNmBxUjSXppHJL9rKMxaClSyRpLwDo+km8gC6FAR3DxYbxepmyNapBF1nu7e0iNYKXrOHfWIMuLHQO6EoBlMNZxtRwlib0dndBb1cHXNqzEY5uH9gXQK8Ui8WrLrvssruT2Hgmv0+i0Jlcm7439nL/4he/+JXh4eEPcUDH4SxpAR2Hszw+1AsjXQsMoOte7gTqxuXOS9cohi5K11g8nQa2WHF0Nq3LttAl9fFQX9TbpRQEm0MCY78YHHpc5RaIu9fTjMkhNQDqloXOmNML6K6VHyAvB9S5V4I/CgfPCCGmtdL5iXw5Hvekew939Xq/Yu7t7ikeitZnu5jfrH6rz/jgGHHvVgu2v/Qk9G9aFwlyIi115zvgn37/zfC2N71Gz/p2QZNAkizzJFCdaQbHd3P/c1vh77/9EGzYVRLvyFduh3XmvUcdD4Ujl0JGgTkptZHwuUJHay/UZnpDTUqRjhWGqegtBmxdxNawae+ADbFp3f7Oytk/kyA9cncvj5C6bl1YPoGSA1ERQyBtl9jy43gYS/ytss/RMteAjjF0FT+PDGdRiydvAA1nKQ2PivpxtNAR0LH167Lu9XBkuxzOQveS65f3dX9QeebDWQYHB8t9fX1XXnbZZf8z0zwTd/9DAtDxAa6//vp/HR4e/lSaaWtopZPbkbLchwWg90C9cLgZn6pc7rx0LWSdezPeVaa7bHYhrWvZ912+VqpNJyDnZWnSso9O9ZJlb1a6M9s/3qzBKAdRggy4vSP+XQ+gK62Xu9exj7uNi+r5NEPx7xMy3o0U0Jc0sm6SwytihayHtOMldlRn8CG82Lck92uU5bhTRuRsqzpcOddZlutU9+6ALU8/CK2JcWgT8ySlMBTuxBbABy55LVxz1ZliVrQP9OiuZJlPN5hPZkodPlOj0YK7ntgI/3LbY7BlT1k8F9GCeb4WtHfkoAfBfOESaZ4pDiOFj79bHk7W8BoEqSmIv1TAHlJkXc1BHsexPkpy6lqplhoFdlMKmeoCxNFmGc7tLSWb5eO6Ca4aLCPsYip18NLkvTKALhPjRIklWugqKU7E0FX5mnC56zp21cJZGVtooZc5oPd2QV++HZb3boAj1LS1yQJ6uVxGl/vg3LlzV1x88cW//v8BfT+8geuvv/4zw8PDf4Pz0LGxDLrc0ULHzcE4uZzEJCfp0H9US4gx9FKpBI8PFqBeWAjlCrrcJ2QMndWhowudx8tDpWu6tzubwqYBXbSb9AO6G0efPKD7LWCv+9sXS2efSRe3H6illLFBmve9IZ1bW0ZWxyifAIoKmmghmF0ra0clQgIyTkjFfBf5Kl7YiW9dqZsg2IMhXIcXSEA2JsZh4+O/hOGdWKaFs70lkONvPAY7wX31oxfCEXOwO6JJgnNZa19qzeOUhMmwcJIiga8SM9a/9YsX4Ms/fhqGqqOmRlnREirGyB/t2U7oPfok6Dr8WICMBHP7x4CiVJEpCUv+wx/K0VA/mcdiIJeUKZ7y+pqwostwKTKNdyhUXBm9TXpwl4aRT4dV712gsly/C+rScmb7oxZC65GATuNTyUI3gE4DWvQsdAXoomwtBtDRQp8Yx3noTSj2FgSgX977KhzWVrLmoWulI8FCR+wYGhraO2vWrGWXXXbZ41Mjmuk5K/3OTs96gne57rrr/q5cLv9vBHECdAR3/AnNQ48A+kAe6t1HQaVahZGxcVO21pLT1tC1rvu6qx7Q9LnPQhftAVUfeNMpjsYwmjawUtAokBf/IOvattCl0Z4C/DQBmmPpIyuq6DkuEk+33N/s3o4UEOu3lsbv7ZKRC+opnokLhLSAm2ihe2DVQ/G8/pawm8CBEyRhur5Egus9cnyIujNtMLR9I2x8/FfQpPnmGrdaUOjMwtf/9CJYedZxopkK/+EgvC9gvj/YOwnISYCOjTfg337+HHz5J09DfWxCKC0SwBUwiPeKYJ6HXhy0Mn+RHpMagj7ak6AipQ6g25itm4wIpB1lCm9s73d2vJsPkkDj0VVNvdmNep1GKdWEmebZbV52aVrsuT7Elh8SsJmcUMwlRYvqzKiT4uSxlOGOIRYCdKuXu8p2twBd6RQYDq3VWlAuIaBLlzsC+qx8G6zofRXmtZU1oLtgztdJSXGiKdnYmDAGh4aGds6aNeviZcuWPb8/eOVAXSPNjh6oe0/qutddd92ny+Xyv2AiHLV+Rfc7WjNkoQuCaG/XjQMI7HFTymih9+eg1r0IqrUq1EcJ0OVMdLS6+WCWUIMZGU+n+ehq2IMoeTNjGqUFJYlWA71qiUYChbsGiZjsrN7JZIsHGs54rXQOWfJvG5f8YCw9zZw55d/GAkoCdee+kqu9NGC3qdVi3k8vMdcxJwTI3CAzu7blVAzYg3xNpsWoD9CSLXVs7zoOGx67H4Z3bY3mSzRb8HtvPR5W/fF50JXrCLra8d4zWZ6WBswRuAcqI/C1nz0L3773RRgZmzCTr1S4Sr7ZFuS6eqD32FMgN3ehte98J6UKIGlfBrqMoux6kbTCq/QGL81PSiK5fBJ3skN/MThvVZI4/ggLGlNJbnmQdaiLyHrZyRcU79fRK7h30H2nFFbSCbzqXsSyZMFrt7vo0Ijudmr9iqCeEa52nhiH/9aArpoJ4TUR0KtVBPQRQI8XCuG+YjceqVkWAAAgAElEQVTMzmdgRc8rMCdT0Q3gye1OdOsCOsXQybs7PDy8va+v78Lly5evnRSZTPPBybs4zQsK3e7666//xPDw8HXYTGbu3LnC5Y6AjgCOgI4bQC0D3U5xCOiVcgme3NMO5Z5joV6vQ21kDJrCMsDWr7KWd4IPZvF0ixMgrwBduN1VZqUZ1CJ7vuva88goVRP3dh2H8rn5dkwO0A3eci3ZuZ7GIXvbbWHsB3QpZv3fGUxNAnUPuQWtXCWMvKDLJEO8T9XxlbPa2yDlh5QM4861QHpfXe+ZNijt3gYbHrtPCiH+02rBkXN74LvXLIPTjp0Xsc75oTMVN5d0lyxGEMz7y3X4zPcfgzsfWa/qypnKpa6BzUByhSIUF58G2VmHTVL6OHTtOZvzXXTZyc/hib1EWde76iSlUjOnBbEhOUFWdyL5x41NjaC99wPnaaJ5LsYRyJ3u6jgmMiLud1G2ZkJLGQJ0aizTIQHdnYdOneLw0uI/xdZobFXLLaiU6wITsIapr9gDc/JNWNn7ChQzNWXAmHGtlgdB06AczMLzr4aHhzf39vZesHLlyvWTJMppPTwNBU/rgkI3+/KXv/zhvXv33kiAjsNZsMkMCrI0gF6tlOG5PS3o714s6tKr9VFpmQuXuXK5q6YyIsMd3e8q6U3/LUAeN9sMa6GadAJ3/E0ATzE8+o44X3jVKb6nrVy5FftipRu8TgB1D0jaVrH/fLKIjN6hQFfLgSRA9wgMow04gkxZXlqviRGIsVI6xXla6ER77evYpUOYruWdJsbps9Zxv7c88zDs3fiyY53LFoR/vPxU+Mx7z9HOkdDAFbTO0wDr/mbmNPfEhL+dQzX43O1r4MePbvAkvslVIejnemdD73GnQkfvnMSlKjYSx/G/XYvQuhBNSOWkqDbG7E9asajuikDgI4jIZfgH7ITIx8n3N0ckJ2imynSnFxinQDMO5coQD1/YTkHlVmegrqPqVgwcLfMMaEB3LHTXOvcBOi6tMQFQqTShWq5Do4GhHIBZxV5YkB+HFT3roAtGIdMms9zF9jsZ7pRIjd8hoFMPk6GhIahUKi8vWLDgogsuuGBrImHO4AHJlDODi+O3vummm353x44d3+vq6srNmTNHWOg4qAUtdNSkyEInK502jUoPqtUKvLRnHHZ3LYGxiQmoVOu67avsEidL19ykODcxzrjcQ9PXJChTW1gB0vQfG9hCn0dfL98SDqw+MPQDKHeDRTOyOXdxsRDKjDf31bjpceWHY5Ix3eMkV0WKhuQnPIygVZUwNXoUA3Ow855SUb19kHuKpUOoG0lryT4y5HInx/5YvQLrHroHRiuYsMMer9WChXO74XvXLINTj5kbjJ1TJzj8PZ0/aYBcgHRbBp7fNABf+OHj8MAL2zX4CuGpKkGIwrrmLBBg3t5VVJMQ4rfb3QM7WGKfy/fBKF++66ciDs+JFmolbIXnHlE2UNeI0mFUyTTH+HTbeEp2lmodHF2n/TUBo+FP1+shQVN+b0k29Tl+RsCKtCJc7mihiy5xykJnZWuiW5zq5U7XFBY6elgnAMrlJtQqdRHGwuvM6uuBIztHYHnvK5BrjQtAl2LHWOnuZtHoVAR07DKKgF6tVh9bvHjx8je96U3908lnk73XVKl3svfZ5+Nvuumm39q5c+dPcrlcDwE6/kbLhCx0HkMnAUeAXqtW4ZW9I7Atv0SMVixXamzKmqpDFxY4m4fO3O4a2IXlLuPlJtvdADh3ufN4ObfgibRD7jT7ZfkBWB/jxLXJBedPjmNspXdeMWUo6Y0BpVmvH6RtRcIB4ThB4YAxrcgfYg+QbAq3b0SsJFB/2mQ5S1ixdYSse/1mMhkY3LEZNqz5FbT0DHN1VrMF77v4JPjCB94iLA0fraDgmSlXexpAR8t8854KfPLffgmPvbzL6jlPgly0dM1koGvuQug97hRo6yzI1xObbOblEGUky8FImoZ8efEe8LRvNxWxOBlAd3jDlY4Ob4aEp1mlc29Hi0yA5ejlE0DdWr0L2BE+5PXo5lYyvk4WvMpwVx3jTFMZ43LXZWsE6IKAlMtdKQuYB1cuNaBWRUCfgGwHAnovHJevwCXdr0JbqyHCspMBdAzPDg4OYpj27mOOOeZt55xzTn2fwewAXmAqlHsAlxO+9De+8Y0ztm3bdndHR8cctMzRQsdYOgI6Wei+pDgaUl+rVmDD3hpszi2BBrRDqVLRHeLcOnTLSifXuxVTV253Z/qaqUU3Vrl2u7N4OtdVk0Ddsjoc4PO2amVxbrtHuqUfM2xjos+9PkdU9Z1Yr4dpDUhZ8KY+TrDSPdf0CuQk97t3bZymQspAHElHHZY+6zxyhTQKRiYD2194Ana+/KzIvuU/hc4O+ObHL4aLTl8keprTD3e5i65aHR1aSE0XY6YBczxm7dZB+MKPnoD7n9vm1c1wN/AZug5bBD04ZCWHrWy9I9MUyAfzKJ1Hl4jtKmQWjcZqW5xOQj6WeJqRqOE7hrSJ4AEKcHxKnN95bh5F3pASBN2Ul/gn8Sw2uFRbZthxaCtTVj8LhfToLsQeNJRFJsbJFrAWoHfIGLqOo2MNuipb473c8UZYqVYqTUC9VodWowG5bDv0FXvhxK4hOL+wQWS98/wq1+XOeQwxBQ1FBPT+/n7Mdv/B1VdffXUmk8GI7EH7c8gA+m233XbCunXr7gGAowjQMds9l8tZgO663AnQ67UabN1bhlc7FkOzvVN0i8NZymYWuhmfajLclbXelNnsBujlv0VsXXKQtNZZQpxw20j0Y65F9bcmBzsr16YSDwBbMoB971jpRpg41/Bp/gzESQwaYz16jyQrXSwxohiohfvuzx/aAcGIhZx4fryQNLdyyD6WC6Jfxso5nRuRnICHQ1jWP3Y/lHZtk9m3rI/w65ccBt//q8tgdo8EuVDsfDr7tKcBcnzHaJlv3F2GT9zyK3h6w96YVq5t0HOEHH+a6cjZCSSuQpTk7lCbS1Bjag8kTcRC9CT3P1Ga85h6oj6QUgRbhxlA9RkEDG5t3Tt2LQnrCNxfywqKS1tak+kJQGuy3O+qTl1mrEsw18NZxDx0ORPdBXR0uVMiHL8eTkzFwSwj9boo/8znstDX2wOnF/bCOV2bRSJmGkCnwSzYba5WqwlAbzQaN73zne/8UMaefZ1ICtN9QEpqmu5lRe935513Lnz22WcR0E/igN7Z2akzEiVRmMYyeBUN6PU67OgvwSuZY6CR7VaA3rKsdF2+ptq78tI11+UembymrXXZWEbMQ1cxcwJ6JH6dAa9QVzKkT1q5WxNn5fJaUAZq0YAWe7F+hUACckiZsFvX2vF5W2v3mycxmft62VSGpCWDUX88QoXpRpZIj6dYdSG6XlDQ+QUnAXqEeTjSs+cJGZ1j9Rqs+zXGz4dtc0652//1D87VHQ8FlTi12tNtnacBdDnLvAb/dOujcM9Tm4OJelhn3LPwNVA46njItGejk1giyp0/7ODuc3RvJC+6oG5xnTpJ6d/MXZ+IxgEy47yVRnYmEqKHnVw+iaqrHNgjzxtcVgASPMQuPlLJbfJyjgwQzhZbNtFl6HN8CgPoKLttCz3bES1bQ91XnMOchRhDHx0FGB4ag9GRuhid2tWZg2JPN5zVvRPOzG9XJbam1avPQueDWTigN5vNz1x99dV/l2Y3Z/KYQwbQ77777r41a9bcNTExcTYfodrV1aUBHV8kH6FKgE6uk90Dw7C2eRQ0831iJvp4gxrD2DPRdU16k5LkEPhlEpwsXVMWuvqM4uYiu121fhUtYLWbXQZBBci7/dypkYzp0WjRgz1+IgbUA27wiBB2wVpTgA3i3iQ39WGclW5jrqMYeBHQxuFo3DokHGNIN427O6oJxLhIoyzqE8FaLePArnoRRBSlTAaqA3vglYd/AQ0M/jk/n33fm+FDy09Rs7/Nl+7wlekSHi4d8X/TmtBVunu4Dv9866Pw308gmPtXp/uyYytXnL5hl3YobFAni5fK3PAKY13dKfQeojqWvK5r2RI4ucqXgfQpikpurafarIT72AyWCpZdYNfYq16CW1seVQ1sHqXvJaCqBTE54soA9xANxCyGTu52stBFQpyy0LHuPKcayoi2r9QpjpWt4b7JWegjooqp1WxAd1ceij0FeEv3Vjilc5cMwrDMdlo7/SY6poZkNAsdLfRMJvMX73znO1el2sIZPGiKVDr9K96wYUP+tttu++Ho6OhyPkIVy9ioxMCXFEffYbbi3oEheHH8cGgW5sFwuQzjE9gORpau6RGqCrTtyWsK0HU83fybT1nTJWwE6spKF253Pf3JmcBmmwU2mJOGGwQfd/vsrk1CGJGk0lzogKxAGv1/5k4+K10dZwlDy93PruO5ppLU7JcPrH0kaawRGyT2FdSd8z2XC8VhuVALAoRE8ciscilQMzC4dQNsfPIh253eAujMtcM3P3YRXHbG0RFAp/uS4nqgOZH3Z/dZ6CJbXSS2AfSXRuCztz8OP1mzMdAyCFuxd0DvouOhcMRr9MS01M8wKUUtelVyvHvBXJFuOIQ/VVHp0HisNyhFXCGyDPMBKS8eqaBfhvZVhA5OoyJYj8Tq0jW22yvAcjRLCSD9gBLjWPw8BOjkduez0JnxL+TrSK0FpdIIjI0hoDeht9AFvd15uKh3MyzJ7k0N6O5glv7+/kY+n//Dq6666lupaXWGDpwqlU77clutVvsXvvCFf6/X6+92AR0Xg1Y4/vAYOgkbdJ3QTPTn63Oh2Xu4cLmPTeAIVYqdy9+i1Su1fbXAXbaGlVY6s9BVTboEc9U5jsXSqVOndMNL0c+tdGmAECfYDC2EixL+Fhha+OsAtK0eK+xIPoZAxjBefBlbyEq3+zmTsOf13XFeBhcmDZn5u8dZL8KmyaBCwQ9LBnSX0AngSR7SCrictv+Wz5shpKAv0TW99hnY/tJTJl1XkgfMK+bhB59eDqccM8fbTIYU1zQu8P3BqD7rnKwZsngGyiPwmdvWwH8+ukH3oXfvLcD86BMkmDtJgKnWSYA+RU+4rZwl2N4RPpriTSVjcUJO9agBd1H03Mil5QecPjlX+ehUKv5JUODVdpXbO/p8VosZ/FofojLbydggMOcxdJyD3mbH0DuwdI2VrOFyeVIcTlrDtq+l4bru4y4nreVgWXEjLOoYigV0Hs7iTWVwFnp/f/9oV1fX26+66qqfpNy8GTssaRdnbGG+G3/hC1/4Sq1W+wjv545/4w8HdIqjI5GShY7uE6wnfL7SCxN9R0OlIvu5a0DXwI7AjBa7bO+KvbPdNrD4GbnfefkaQrVQCpQLUbrgTbKcTJAjWGdd47SVHgV0/R6sAShMSMTEyTX4RMAtAKrqOMN7jiLAbssnxwVr3dXivTF5j+JhnlUpORG8TZEtH9EJ4kjcL6T0OrwyPD52ae0gNTHxCEsUIFueeRT24qhU/n2zBUuOnAU/+pvlcPjsgnfmOQH6dDBnKBNYv+YMwESjBdf/59Nw889f0N4GGi5Dx2nLHN3sUwFzCxhjMuFTvBTXUvdit6L1/W6xJwInfwCCZf7b84DOA4Qo3lVC6UoRq93RQew72lcXVrIrX9xqFBZnp7NxD+S5xg2OyZRkkMka9DYQMXSnDp3avnJAxxEI1WoTyqWa6OOO0rWvt1sMZlnRtx4WtJeDgM6fj/dxp7avg4ODlUKhsPyqq656IAV5zeghhxSgX3/99f80PDz899jPndq/4oAWJAo+cY27I/mAFuzn/mIpB/XiYqiPjEBNdYszTWVkVjuBtXTDq8Q5C9hb2lq3kuOUi93XChZ3mZLlxN+slWokhEgMwrvJqVhcJLYdYSZ3S5XGnuY455ioVayuLVICPPfxgHSE2blgZlq7xQURBcRG6XRu9+QOWkEriNYVMMpCrtuILqE+0CDPFm5nuLMX12jBuScvhH//5MXQk8fe7VH5MJ0WehKgTzSa8J37XoYbfoyDVmRFDym0emIczjJfpCxzMf50ij984xO803wL/XeT6q4GM89BFLISe+CQU9x5yU+XXAERWnPw2oyEHMj1WushWpWfBy+mTjPf6/g43xsfoKvLxgK6mMXRBm1oobd3iMYyolwtAOh4Lfqv0cCmMg2olGuiqQwWgWIN+tzOJvz2rFehN1OHjFIk3di5C+i8S5wazLK7r6/v0iuuuOLp5L2d2SMOKUD/yle+8sHdu3d/taenJ4NNZRYsWCD6ufMBLTzLnVzu1JMX27+uG2zBcPEEGBsfh0pNdYsTwK0S4NT0NJkYhxa+dLFrK531cpdgbqxyiqFzQBfA7ZS0aUBXEsMP6JID7O94H+XJJchFgTXeSpd3Dx8j5SknHwP2+lwtNXxkZh8fAVcF6mRVmN8+YRMg41TWUAwL0E0jMs7N9jdM7J7C8VgsR+35xNioSIirDQ3YFnqjCW875zXwtQ//VjipTFVyHGjRkQTm+Dy3P/iqiJtXRyZEeZrQO1XiKMIlJjYVj1oK3UedoGaZT3HV7N1FtZx45Y3vCd+pROHHDoha6olnxz+oUtD1QakvF3+gRfJaIQ2fEyDxqAYTo0kYK1360V2FQrAPsbvF9irDXdBNBtrVYBYD6G2QzZosdzEPnSfEUaY71qCLpjLjUK3WRA16exsCehGOzI/Ayr4NkINxb0KcXJvJc/F1iSuVSq8sXLjw4osuumjTFKl32k5LTUbTtqKYG910002/vWPHjtvz+bzV/hXLdzBOzge0cGFkusVVYOPAKOzuOVEAdKlSNclwauKaBnYdP3dq0RXA2+NUJeAL4HYy3y1AV0gurXPVz10BlwXcfFd07N0X5+Lc4Wylxdnyu6hrzAFk/U8bNG0WNd+1IoDpB2n5iB5SI6Hmu2+MMmCHEvSBUcrRIOAqHz4i860vjuqti3sPjFyRgdJotSJK1sZqlYjL/YPLT4Z/fs9ZXuucBNCBbvWaBOYI3k9v7IeP3/wAbO2v6u0lq5yUWKwzLx57MmQwm1387Ess2nnNFih6zOgEoRWy0d04sybfQAhmSrKRNB/JmalD5iY67hfdFislvmolF5zC2Yjzg79nD1FbgK6ex8/uRg7RnfE4LFWzAR3d7WidYxzdnrRmZbiz1yZr0MegXpeAnutog2JfEU7oKsElxU2QaTVTZbhTDTpVRg0MDGAt+iOnn3768tNOO21wSns9jScdUoD+3e9+98xXX331ro6Ojnlp2r+SawU3SZYgVGDHQAW2dZ0AjfZOGC5XpOucxc+FVS7chhg/5+536WaniWui/asaxEJWPCXAWeCu6of1PHTeMY4y34WG6Nl1BvaGUQPAqE/nYGz+Nta2A+IW1oUVBBMHZ4DuBV07mc7GanftPkEWp5jIG2oFwzo0gZRjrfWkc326gjyHCz/f3+6ZpFTVhgfglV//AtBSt35aLfi7d74B/mzlqcHpatOR4R4H6PgMA+VR+OtvPwz/88w26FACmUo1sU64PZOBwvyjoHfxabJpTATME9FmkmLQVSYnebqvUp0UME3noWsS/ezDM7n0mfpSNu16lUh32c61o6WiMWqXh48ErThyxHijzMvTVjozLkQ8XNBPm6AZMTq1vV38ZwE6K1sTSoC6htgirEEfkSVrI1i7pprKYH7Vmd174Nye7bqpjBFZUZ6n+LnuLqqayoyPj9/+7ne/+/czmczY5Klqes84pAD9jjvuOObFF1/8BQC8xtctDi1xJC5ftzgEdOz6s2dgGDbnFkOjsw9KpTKMNWTWuZmJTnF0PiMdM9wZoLuZ7uR6b0pGIOudatL1THSrfM1uMhONSStCEBRrXLyScQyYRMHNAWyGqMR04dp2rgxY0OlY2AzUbU42bnjnc75uQ+IhIczXESJR+blt5MeQc2r3e0TaOYDLHzEahaWzffqZFiZtbVDesxNeffQ+wFi6+7P6D8+B955/PIyjBun88CSiAyUqeBKjL/sZgfvLP30Ovn7X85ZCQ65L/L57zgKYdfwZ0Jbrcqq+97PIsSzdgCfI86JcrJaH2AmP3pWqD/U+W/l5+/psjmJAi0x1WcUPPqLgD+v+rZ7bB+HB2zq8RLztspgbsjOAzga2qOx2YaHjUBYxOlUBelbF0Kn1q6pBJ0DX/N/EGvQWDA/XYAy7yzSb0N3VCb09BTivdwec3rVbGGJcSfXRNbnbyQBEvNi7dy/eZvW73vWuTx4oftuf101FKvvzhvtyrTVr1vTdfffdPx4fH38rNpfBfu7Y/hWby1DvXUoYQqLgFjq65LEv78DgEGzMLITxwgIolyswOq5K13TsnCXGoRueW+kC1E08nbvdqZTN1KLL+Lp0r8sYjfxtrDrtdlcvxQvqJEDEwQRiDFC9FmsIELkmHT5G87j9h7eDnKy485CRx+UvGdA9dvJWuhYUESsmBTlPxVL3Xda6txGmISC35GgmA0M4lOXxB52Wri1hldz0kfNgxRuOCVroB9Ld7hN0/DN0tT/00i74xL89CAOVUV2iRjFmtLhyPbOgb+kZkO3u022Uou8lxV6lERYa0L1Za/IKHmvXD+j2DX3Jj9ry1DzriyZNColjnpLzaPLLMEdP4t16l2qfH7maD9CJty2xEl2HC+rSAFMu9wCgW33c2+y2r2L5OAe91oTycBXGx8bEB73dBegtdMKyWZthcc6UrPllkCITMRpbzkFHAxBL1hDQ8/n8x97+9rffkLwDM3/EJHZ+5hfbarWyq1at+m61Wn0Hr0UvFLC8R24E/rjd4hBMEdCxuQxOztk4MQdGeo/BkXiydE2NT5XZ7dhoRrrcdca7crWL5Dj8m5etKYucPqNSNZkYJ7vF4bVklziZ6U4yRn7PwdkHjPy9O655KwFFnesCbBBYHSD2Hedcy9a4zXNEG9PYwpW79Mjl7IrOkBKhj2PrM/Cpvo1KnDCxprbUnUtYiOxePsxGPuBA9+LeTS/D5mcescGmBdCdz8K3PnYBnHvS4TNSg+4DdHpajI/vLtXhU9/4NTzy8m6RBEeNZySutqCjMw9zTzgTcrMWCBcUkVDYY7E/RJDzlm23TSrBZW+v4xHj4M3+luDALj8VBTN2dYF3kyQmbGZK9/x6ol+0LNPPXlHQF+8iwqfkRpOuDNvtbqasodudW+iYTKld7uhux4Q4bPnqtH3FW2LJWqXSgHKpKmrQZclaD8zqaoe3zd4Ah3VUdckavYw4C53moJfLZaxBHysWi1dfeeWVP0r1Imf4oP3BTdP6CNdff/3nhoaG/opq0THTHcvYUJhQ6Rq5bMiSoe8Q0EvDQ7Cx3gXVvqVQr49AbWQEmtCmXe48KY7+Nhnu3O3uWupsAptywUsAN3XoNCNdx9MZoJPAi7PSKevdEj6agVxAZ9JFSVUNhHrXne13r6Uw31gq6grsfC2oXUUilCHvXNMQD1tL5Fr6JEtUySdkwtd6nJDUmwzJxxzr/cqkD7qynQMazmTete452PbCkzYitABm93TC96+5WM1A97vc+YCJ/c18ce52BPRb7nkRrv3hU+K9u7oR8t3sxadA4YjFOndLA3ok0ypu5ZPZI1LqVHp9CMwSLym5ig4z+2XvqVaDdY8BG+3tEjfi1MSbp9zGcPJc8h34WmIC9O4LsGSHR8l1+re7CrstaiYD6B1i/Kkem8oAHe8hdAelKzRwDnppHCrlKjQaE9AGLZHhviDfgN+ZswG6M6NKmTBvyQV0Hj8nQB8eHsbeJXvnzJmzbOXKlY+n3KQZPSyZDmZ0edGb33jjjX+2e/fuG7DlK9Wio7WOG4RWOG4MATrFTAjQsVFApVyCzSWAoVknwdj4hChdk+NTySpXfzdVdjt2jtPJcBLEpRveA+jWjHTVNc4L6FIsSOanYS7yWaOA7gCzGvhiAaFb98mljlFJlahzAZADKScH9bcHXG1mYCVcie50pRCI9fkA10eO4XXIx+Tfc3oJkHYqC12/NOOv5YIulmtIcOpN0IvSIhXHpr74FOxc95zdZKXVggWzC/DDT18Kiw8vepvK4MUOlMvdTYTjbV8RzDGb/U9u/CW8vG1IuUlVXFI9Ye+CRTB76etUf3Y7eTtYxRFh8f0kkvaLlW60EHdXLf2ELZme009mBlT1iNMpyVf7Hek+jJN+dSlO0Ozl41dD4/StsQkYr7NnFLKDAFk1lRGVEWShi4YylBQnAZ1c7jrDnQE6XnpiHBPiRqFWrYqcFPQcIaAf21WHK+Zsgo7WRKr4OfUsQUAnb26lUnll0aJFl1xwwQUbp7RV03xSih2d5hUl3O6WW265Ytu2bbd1dnbmCdAxno4gjhvBS9fIkrGa7VcqsGVwBPYWT4KJVhuUqzUB0KKnu5iYRgNZVB26AnCKkWtwJ0Bn7WCpaxwNaSGXPT6SW5suwFthtRQCfLRqCIwU6DM3vURpXljmAhz9OwrWXve31+J3wcm1zhSoR8A/HB+Xh7rP6QNndoxPuZiMhe4oN+kpO34/wtcxQs2y0AFgy3NrYM+GtREL/bjDi3DbNRfDkXO6dYMWS01hnbXSrz/9kSGXOwrJb/xiLXzuDmxVa//gU+Z7ijDvtWeJuLk76lXA2KQkTVgpSv8k6kgfsiYYqHZio3/h9Cm/VATkY+4jVzepl+J99IhPaEqXTDjJYmPnWMWTUUBnyrZFwEwJFNnqNCHT6RInXO5tsmyNZbjzKWt0z7ERgOHhOoxgyVqzAdn2dgHor+0ehkv6toqYuquscjp3h7LofKuBAQT2Xy5duvSKs88+uzRp2puBE6a0/TOwTn1LLF1bv379f7W3t8/HTHd0uWMJG9aiu4DONxHj62IcXrUKOwbKsL1wPLSyBT0X3fRx593ilJXOZqHr+LmTHKf7uyuAR17Wvd2pPp254C1AF/8w1rkQDKERSErWuZa8azXb8sIFdSYGBLNy0IwCv241xeNjTszduN5dhrf/rWvItTzzkGAg7u8bIsMFoyu7ySUfkIQpBWpKcIk8hv888WmrBZuefhgGtmK06ucAACAASURBVKyP1KC/9pg58L1PXgjzil3eGehUxXEgeDAuIa4yMg4f+uqv4OGXd0MWu3awHzxv3tLToPfI1yg6DqzOJ20mBXqJB1tNQpxFJr4y2jF750y7ZleN4ccrFtaH6EdNJB+famDfKe6pXe6SvLpvrXF9iobNWz6eNXKE2wRumxnB9qrlK65VTFnLyLGpvO1rtqNDzkJXFnpkyhotQWe4V2FsdEQAuhib2tsDb+7dDW/q2SWMKRfQ5TrkRQjQKQ+Lj02dmJj4j/e85z3vz2Qy0ZGIiRQ1/QcccoB+1113HfHEE0/c3Ww2T+aZ7rlcTiTFUekaJcbRphGgY6Z7/+AQbO04BiYK80SmOx/SYjrGMQtdWOmqt7tKjBMJdGyMqoyz22NVRRmEajSDW2v1dld7rWPsTBTw+J382AlAividu3VOFzkNmNYf3vKziCAPAqq5p1TMtV5uVmlJMkvqq384NoW8ED9Q/m09XjrQj1wqyQKalPudlsjadvJ1BqVuROQKL9LGJx6Aoe2bI4B+xtL58O8fuwCKhey0t32Ns84RyD/8tQegXJeluEKxEG7tFnTNmgeHnXI2tOc6g81wLNE2aWDfVzHlQq8JB3DPCV8jh9mwWHb4Icqp/lPVaX7cTf+sUzoy9UmOWqOS5uwpzw5tKwa0AZ3yPtm7SgR0jJ+3iy5xOsO9QybE4VV4DF1kuFcbUBquyKEszSb0dOehr5CHy2Zvg6X5oVhA59Y5hWYR0NVQFqTzz7373e/+6+mH5qndMfX2Tu3y+/+s559/vuenP/3pnSMjIxfSXHReusZr0akNLG/nh4COyQ5bm3NhpIiZ7jUYGR2TzWWsAS0OoIt2lqwNLOsYR81mbEA3YI5CQ5ezeax0+p5boNJK1xhoA57itUQr3QeuHrCOuN5jXeHyojag01IZObn3UV+5TSwIHGxK0Qf7XoACfJONa4nVJEXAJcmoFhAg2gCrcMmfipsywopY/9gvobR7ewTQzznpcPjmn58PXbn2yMxuDaQo2fbzT1J2++ofPwtf+unzwjpXOC7qNpDH5h//OigK61yOI079w3E21viexDW9N1c3Ipok5opR6Gw487GiXBMNW0pVw87Wplk7CO4+lSKqQKR617Rh1vOHWSt6TQe4tQCw/mARNN9IVbqqGcriWujtbTJ2Luego8tdWujY7hVd7z5Ax4S4SnlcGGaNiXHREa6v2ANzutrgyrmbYX67neEeonPCCGoTrgC91dnZ+dHf+73f+2qq93wQHLSvnDLtj9BqtdpWr159U7lc/kM+dQ2T5EjDwkW5zWWodE1O0BmGHSOdUJ51ogDzan1EWtIE6NQpjga16DnoCtApbs7K10xfd9NdroXfczB3E+Q4uNN3ygWuAV0DjhuFla9efsq1X76ldtc2vVlpQN2Xpe5TEFi2s7sWb4ycATut3xvLjyS7OaTqFcb8PXDSTAPGaVghzTHxnnxUQ5qNCXjlkXuh0r/HBvRGC84/fSF8409/Czra/ffyuQ73BxOGBB2+5pGxBnz05ofg3me3iwlYuDJhnUMLsoUeOOL0t4jfskzNNNuJW5cGTP6YyR71lGGSmDsTuDn0zQHcPdsPrX5XvK/OwdXL7Rh92BkVTbCTK0lJhSnIQjNjqmOt+3r+oUUVc2f72FTSsHwS4WpXTWXaGKBnRVMZ2cdd93AnC529A0qIwy6gzQmcJwAwG3u4d40JQM+L5m6yPE7c0bMgX4Y7DmUZHBysFQqF33nHO97x8xQv6KA4ZP/RxjQ+zle+8pVP7dmz518p0x3j6HyMKmW6k4UugEOVtWHDgHK5BLsrDRicdTKMNjJQqWJPd5Xl7jSYkUNaeMtXNQ+dW+gK4MlCpzI3aoVp+rubjHbdYMYd3EIaO7KtN8vGZulEQDeKsS0KHFCX/BUHmuw7xrnueZaFxjmcRBEDdEtFCQF0WIp4M+V51rvBhxRkLiR6mp7aXPS77yQZwnB96BpEQK8N9kcs9MvfeDR85U/OFZm6oZ8DkeUeB+ib91Th/TfcB1v2mp7tUptswewjj4P5J52pJln5lc40AGmUzbSChPYhxd56LxnTiCbFEvwKgPnU15TG9x4iOgx7HA3ojOUNpKfSftI/SYrwk51rwy/NviH+1s/xf9l7EzDLqupseN2qW7duVd0aunrupke66W6aSUDAiQQNswxhUEBAUFQcfpPH39/fxHzJF5OY3wwigwiIMYkmwYGAUQkOkXwa/Yj4C40gKM1Mz91V99ad5+9Ze++199r77HPOvVU9VTf1PNBV955hn332Xu8a38U8aewzYW2LZF4J6midCyNMWOYYP0eXu8pwVwxxZKHr6WgDIHMyMsRVSkVotZrQn8SEuGFYPzglXO5YwhYF5oQNPMMdvbjYajufz7+ETVnOOuusZzqYyIPikOnuhgM6+C9+8Yvnbtmy5d5UKjVAXdfQ/U5d19xMd3pppklLEXblirB7eAPUegdEYpyIhysLHa1q2TpVgTm30B23u12+pkrZBD+8YoqjZi0iMc4AOmW9y2Q43jNd4i5lvhtB54oQ8+o4iAoDxEpz0wjaAaBb6O/PQmeb0h6b5rEzruIAoKszOvIQKAWDmzPuvUOuH6gx5eVtYSs3bKyB48PfA+ksEuz8ppQA9FoVnnn4h1DOTTqA3oKLTlsFn333acoCDg52f1voqFg89MQ2+NAXfipYFS0xnkjAwg0nwejS1ZKuyzNXVFLlix5Z8WtXEnnDTWGqwXTEkZMLwUBzmlfzhkhMqpgsVKPbxD4ezYc6sAO8naHtzuVE9AyElYpy4il7OzmpcSqGTnkYAsgF5Sv+p8Ac3e4OoOMcCD0Xk9zUEMslpHzNQ60iE+IG0ykYyQzB60Z2wWnDu1RzQzXvIZOIeEEudzT4BKPoxAT+++P169e/dbZkuM9wCU9n2e+dc+65556jNm/e/INEIrGMON0R2Pv6+iJL1zALnkoSJrM52JFeBdX0PJEAIRLjRD26rA+3AN3KcreZ4gSgM3pYXxxdW+hK5ZbMcQbgSf4TPawX0H1vi8XEbFB3pWM8qGuLIlDT7nHbe0Bdx8Z9wOiLyTvX0KcJIIwavzMRHbjeO7bUO5OaIYvYGXOIqozzVK+UBKBX8rmAhX7F6WvgL68+2esaFE+uytb2zk6SV4mKnyOg3/m9p+Gv7nvcHIdLog2QTPXD0hPfCOmRccMKx1I/+Juy1qeCvth4O+lOvn8taJyhXTKj967mUL0QS0lRn3EVkCDdV4ce5d8IPKHnkeOT7Lqw6rVsUeew+2m1xDOGcFBXqg2JIqJ8BckQhy1TBagnMSFOksoQoIsMd075SnOtE+KmoKEpXwdgZLAfzh3HhLicxRAX525HYMeQLHG4t9vtu66++uobEwmRCjgrfma4Ew7MMz788MMjDz300Hfq9fobeaZ7f39/INOdON3JpUIUsLlsFrb3LIDy8ArxAnViHPVFV13XiEhGs8Wp7HbedU3Ez7UVT4QzhlhG08EyEMcVQlzv1HxFJNhQ+ZrPSu8Q1CU4aroJI1a8VqghetAC1i1ls+KN7s42f/PNHOt6DzyLUinCxmgd74KnXwHwXioqAuk/oYNF7pVs8jzHFMOnrJWL8MzDD0G1MBUA9GvfvBY+eeVJoffc34COa/Rj//gI3PfwCyJ+Tj+4n9Ijc2D5SadDb1+/lc3hc6rI9UABIvm7kZIxYoh/7cWkIGR28NLYIXSDkHIvr5coeAc+irD7szvpQ4x7PpDm6l2t1hSwufH3bJezbE/bNMQ+xaDdB3OUIQ727naywN7hcOcla1iCbLHEYQ90J8Mdh4FM34WpGuSn8jIhDhniREJcAi6Z9xLMT5a7AnQ0+GRINi843FOp1IevuuqqW7tbSwf26Gm82QM7YLE42+3ETTfddEc+n38vxs7nz58vGrUQpzu+GBR8bukatcVDLSw/lYMd9QHIj62DarUOxbJkjDPEMiEudx1PN0xxVsMWXZ/OstyppI2atCjQlnF0yfdOAk9a7gqQtcTjAseD6tLPLlxutioZVsrGQZkvAQbOcfF0fWjwfD0cK7HNA7qea5Ay4hWX1iXCFQvt5gys7g6Aw+shiFvzsYjDMpkSogf65od/CNViPuByv+4t6+CP3/aaSEDf2zH08Ph5ArLFKrzrcz+GTc9P6Li+WGMYP1+yAhYdc0q4N4EBiQ3eFBQybui4GdbI1pGROU2xRglzfO1zjO/g3t2aclEj9dVwh+kWWm8M7JEwn0HsjNsHMHQObismN5iaIuwAd5sq48C421X9ue6yloS+PlODLjLcGaBr26JNDHFlKLGEOCSUOWKgBpfMexnSPVg6Hp4Qx+vPERuIIQ4T4iYmJgpjY2MXXXLJJT/scqYO6OHTXPkHdMzi5rfccsuHJyYmbvYlxqEVjj9ukxYiDhAUsIU87CrKxLh6q8dKjKMEOckcx6hfWUxdJ8BRclzAQld16SqeTjXpdvmaadpiWqSyJi6cnjpSM2Zucdb8RUB8KDCrV29t1AhaWHF/uo+9Sy2yGGbNkz1Gp8pHiFcmbJngLFFP/N0cr+2DgHIT9Kp6lj5+5Mq/abtj/dfHuaoUpuCZh/8D6uVSwEL/4HlHw0cvOkbkb/h+eKLn3tqFYYCO8cpntuXhnbf+CHbmypZwxvU8f/VGmL/mGM+kmTfNHRThYBcnhhy3rw9Yw8zWribJKM7SmqTWiDNLoOtqCN6DzcLkyXZxs2Zdii7hVcTpyBiNJcxKl4JG+2AsFR//YHuIFPYAoCu6V2Gdi17oCeFyRzDvxZI1Jq7E5UQPdIyfF6FSKonKkf6+XhgdGYFjMlNwzvhWWYickF6lQF6NCn9Shjt168T4OTbwKhQKzy9cuPDM884779mZv7/9d4Wu1sT+G1b8nf7+7//+LS+++OL9/f39GYyfo4WO8XR8cdSkhZeu4eecArZUKsJukRi3HurJISgUitBotuwmLQqMDX+7ynYPsdJlEp2JqfN4ugRy1XtdJMcZOlh8WmOlG6udANTiwaapCYkzyy3JgblTQLRj5bTx7DfRSRkcY2DiyBwzbl6DT7AvjeWo8UcpCOY7prOwx+lw6e8NQGeKAj5PpZATLneMpVsKTqsNH3rr0fDRC4/10r6SYIqKecfvnOARUYQy//XUDrjxzp9CudawTsS9teSY18LokpWUwRl5a5+uFH5CzLvh4GSZrPwuHb5fzyAM5rFr8PuIrCz1nd2Nxb6ai48ReOnVJUNVJXMba687z8IVKKOqeItD1Drk6lfI2yE0tfkl5cEewBcfhQG6KlnDtUT87QjoVINOJWvE4U47WsxVC6BcbkIum5cMcc0mDA70i4S4N43tglNFQpyxzl1Q54QyPoa4arX6H6eccsrFGzduLExnTx2oc6a/6g/UiNV977vvviOfeOKJ7/f09KzCODpRwGJiHDVpcd3uPI4uNLFsFnb2r4Da4CLRSrVabxhOdxVLNyVorHyNN2jhlnmgaUs4cxy51nk3NhH3lv5M1jfdcLxbLysscWy6telsQ6rdqfQJd4nEJ8lxZcB2tRJ+dXBN9Z6DYMNU9YDC4Jad2VXBgdL6sHi614rpwN/qU2CcfRIL6OdHW+j7M4aOCXFf/+kL8If/9POg46KnF5a95o2QmSfbpO6dHxfWQsST7+PQ19OdiIs8OuCSVxY8xZjIotdg30HieQSGRilBZpx2PXywXM7cwLusvS+uA8UokGdDDjx7BrWY4scrlkFsyEI16Fiuhh7VvmSfAnRTf46ATnoEKectQShTA3SPN+pIKNOE0eEhGBlIwYXztsDqdF4YZ1x+0O8czPHxiWEU4+eIAxg/B4Bbr7nmmt+bTQlxpPDsnb24n6/y9NNPD99///3frNVqZ2C3NbTQkTEunU6LF4RWOrknMXsSW1ZyxjjspoOJcbthDAqja6BcqUC5UmUEM+hqp4YtiiyGla+hNd7gxDIYO2fgTpSvXjpYssiZla5FoqeMzbRb9ZBKRFjq+mireYt67WG7W2vZQfe7tph97k3aaQTEUmVnTTkcUelznXvGJA+LUgCc70Mt6mBDmdglS3Ktc0nowncgKw6FSnkqK7LcsXzN+mm14SMXHwMfPu9oby90sjL2poUedS2sD77tgafgs9950iqjw+lIpQfgiBPfBP0Z2YyFK3Gx8+ocEK4qdQDGlunpu3PgJYYOr4O7dftoSjf2xM60EqCTZmIZY6IAnnaBP2IuQV+eHywhE4OM1VeZCmFNlA/A/ceaenBFHYxyWZDKSGY4yRKHMXQEdulqpx7oOF14VboyRlWnsiUoFgrQbNYBeZiQUGbRQBMuX/AyDPfWbc+AkgsumHNMELlVsgd6a2Bg4ANXXHHFndN74QfurH22hvf1I2Fi3M0333xbNpv9wMjIiABzSozjjHG+OLpuYI/JD1VspXoMVJttKJZk5zWeGBew0DWJjAPojNtdN3AhNztvqwom+x3nyOJ3V7tRWO1q91Ic2msDaVnFX6P8nc7T78EH6hIh7FdlucdCXOw+FjmNq/J6/P+Gdp7dKxaoedZ7CKhbH6tre6/LRqQOMxnBHWwBV5J25YbnJ0uLoZSbgGf+9w9FZq4L6J+4/AR475lHCWXR97Mve6G798OR/497fgFf/l/P2kQ37Tb0Z0Zg9SlnQF96wJzGQCHKEz192RDyruwpjrh8OPp3sAoC143FwK4flK/h7k6OA3u6WpiLXirrcffku5rr2ezzwDVYD3Tam9SUBcvVdA26BHOifU2p+HkPxtAZkotLqPh5NpsX8fN2qwEpQSgzAhszeTh/3nYVP7cHQ2FXcQkqIW61RG8FSohDWvDJycmpOXPmXHjJJZf8r7gZOdi+j32FB9uA+XjuuOOOG7dt23b70NBQglqpIrjjD8XRXUAntztqY+heyeaLMDF6NFR6ZRy9iS+Yla6FutxFqZon050xyFFMXda1E3h7+qQztjgCY9diD2aws5lgO1ET0ug3a16x133tAqCzq3mpiW1ChIG9HUvTioVnPMbwJkEWXI7cnmhPw9MQAKlId2gH2yFe6jm3JFEr/8UknShA/8PLj4f3nrlO5HPwH5FEpDKB9/aeJGIN97qoVPzff/8zeOAXr+iSNaFstlswMDoXVp6MJWspHSKipSSjRgZi4jwKnQMjB2RLm5NDd1+f98K+NTa9Ge183NO7vklCVVZ82NpTIf2owIc7c/aIHKA26O8ZOJcnIQc67VZp2ORtE9Y277CmLHQJ5gjqPZBSFjqWq4mWqSQiVOfKUrEB2WwO6tWqIJQZGuiH0cwQnDG+E147MqkbsugRqhwq+puS4QJhWJkQ95uVK1ee9Za3vOXF6b65A3VeBxLsQA0t/r7/8i//8vrNmzd/u7e3dw61UsV/fb3ReexRM8aVSqJRS3ZwBRQGFovWqiKO7sbPNR2szHgnBjnecU0mzkmwFq1UHfc7gTplu7v90a1YurLcKW3UtdIDgkTH3tkGs95sUFO1JGAAbIOxaCEvfW5yLUjZPUKUCVvgRCgEYXXv6l620zBesbCAUSUMBmVjl1uha2BXMx4H6JchoActdLcEM353dH4EuR3dM0rVBnzo7ofhJ0/vdKho2zA8fwksOe406OlNWm1ezauXvwl3fMhczRwQI95Zh6/TVxrW+cx14Knu5mKdHutTSvlkTnNivbAeOo+uB83WqPgr10BO+1eQI8mWqYJMBjncifKVStbQ3U7lamyL43Cw/jw/JXtyNCl+PpKBOQNJuGTBVliWLlmA7sbOaV3yhiwYPydCmWazef9v/dZvXblq1apKp6/kYDmuw2V/sAzXHscDDzww/7HHHnug2WyeTAQzaKljK1Xqje4mxuEVqJUqxtGxHj2bGIXcyFpBLlPCRi2qOYumfkVmN5fTXYFuoD96oAubnRhHZDIUY+dALmvSSRAS9YZJiuMmiLtng6xbpNJ6tGgdJ2ebkMwro9KyyY4hfQmca99Tfh2skdc3cM8Pc+mrE8I9DRHP44QB6N5BV2MXW0LEQbvrPR1roV92PLznzLXQQA1RKVH7yjLnu8kFdXy0bLEO1932Y/jlS5M2Fa3gcF8BRxx3qo7I+nK7rM+mqQAFJY+x/OV+6AC9AsqtOcelX+pW0vmeu9trzPx4NQ8Ul+dsRjE6D81E8DmcE52pthQhR4F39XltXVs16JjXJOPnpsOajJ+LPuhooSOgU+ycLtoGEPHzXBGK+Tw0mw3oTbRhzhjWn9fh8kVbYagHk5vDGRB97nYilNmzZw96CT5xzTXXfGrm72X/X6EL6bX/Bxd3R+y89pnPfObOQqFwAxHMIMmMSzBDyXFEyEExE0qCyGEcfc5GqKhGLRJsVUKc8ztnjJMWuixHIwtdMsiRpW7XoktGOeVyt+LnEshlZza5xaTbUnouCfTlfARfmdmU7ncG1O1SNvc68bHycNe7upYrNBlIc83fbuPOlQ7P2NlHgdhfh0l1bmAwmAWsZtSVQnGLj38fUEjCTzYx9Ie8MfQ/QAv9d9bqGPq+tMzdUXJQx+ndmavAO27+ETy3I28BOrrc5y5fA0ccc3IgwV1PBSWAq5u47uA4N3zc9NswHiLGGAgwojq9jUzltHs390S1Gb37z0fiaqlKHaS6xz1tp99zZcfzTB2Ce+BuWlFwH4XBegD/uexhGfCKx70nIQFdlKuRhd4naV95hzVKhpPKrZSF1XILstkpWX/eakC6LwmjI8Nw/MgUnDtvp5CebnY7gbh4k6JsWP5HZGMiSVrGzwvj4+OXXHLJJd/vdNYPpuNmNaDjRN5+++3X79q16wsDAwO9bhydCGbIwiFAp6Q5KlPI5YuQHdsA5d5hwesu6tEFrztlt0uw1a525naXAE8Z7uZfQwfrWui0oFQDl5YikhELTdbKaxc7y3jnIkUAvpJoro3itdQ9YCUFL3/98TXmevv6ACwUYF2x6XfnB+LptEtImDj3JDeevZl8JXX2EiflgsSwBgZXIXE5W6N2LY2NrPUIqz0e0I+D9/zOWqEoEpjvT4FBgg4f6aXdRbjutv+CLROlAKnMvJXrYNH6Eyx3u35lTv20Xmt6bTPV1GO5R9ncHdjj8QDqLkEN1NxOdW3X8LdglJWolDPf+QdA/IZ4lVxVwJUrZvRm8uwtY/5yP6ftgbMjXrfKB0FQlw1ZKLsdAR1/lyVrnL9diCuUwYK/vS4qlGrVKkCrCZnBNIwMDcBZ83bBiSO5yPh5VP05EsoUi8Unly9fftZZZ521dX/uu711rwOwovbW0OV1vvzlLx//wgsvfK+3t3cBJ5ihzmv4ArmFzglmqFGLiKMPLIPiwBLJ616r2+VrAYvdQzDjdGETcXQWV3f7paMQ0BnueCwBuqpB16AtU450pyYtPBD8PYKJlAFrA9JuYNa93rBaoLKlEAyAqcvxYzTBqvnOBUWPIqFFedh3AWXBaPoMBnQ/5VhADyguzhmRruAutof3eYLwIwA9OyGIZXxZ7n9w2XHw3t85Ctoixmi40/furom+mixDa8Ovt07Bu2//CeyaqpgWlOrU+UduhHlHHt05oHtoYDnQcwtadyVzpr8zMNeLPfQh95r3X92Bex+iV4wLm1Eg3/nTzmht8Hi8M3X0LIGROBNISrJFAskGRSBOgC7ymSjDHcGcAB2t874eAeZ96G7H+nOmnuHvjQbGz8swlctBo1GHnnYLRgV/ew+8bdE2WJKuaFnpmxcX0Im/nerPm83mP19//fXvTCQSNpPSjCZ5/53chcTaf4Pq5k4PPfTQ2MMPP/zter3+Bt6oxY2jc9Y4vD7VqqOrBZMrsu0M5EfXQRmTIzCOrrLSqeua7YJ3AN0pWZP904OJcahdamBXiasmOQ4VAEUFyySEjrGLSWFxaMX/LveW2XLkqvd2LAuAZUiim3tcQAKGxNQ9x6lhWwqBFGtRlrpvWQatb3M7fnwY8U3QgpCzxmlzjfTgUdZAh5W4BSoG5hfIcYD+icuPh/efvV6UTh7IH4xdbnphAq7/3H/BRKEWWE6L1x0P81atFz5Q/qQ+cHPtXo4bgdht2Nyp8FPnsxJ+ZGAbhGGn+3nIcfoZAg/jIH7U4CO1gjBFoPPZ6GYtmfIul7uBtrGGcOey9p6m0Qn3t46Fy9JNBHTZMlX2Pxf/YkJcX4+Jn6uGLLxdaq3WBixXKxUKgu4VE+fGRkZgxWAV3rZ4Owz0NEPr7ziYc3c7hV53797dTqfTv3f11VfPqoYs/CXsmxXRzerZC8fedNNNf5vL5T7iNmoh0OaJcb44OrrZc+UG5OYcAxVIqvI1U5Im+qRb9ekK0HmfdOZ2t8vZVBxd90V32eOk6x0Fo5v5rj7Wzl/dtIXkhBACtFmktNGALr4KAzojUsXmtZyU3CJm5we0cnVeQDpGZZ27JoAzPloLHsXDKuFhWsJMQF0DunXfqDy3LraLdShTJqIsdAA476Rl8KajF4Vyue+F7dLRJRDQX9xVgH/+8XOA2e6u0Fi68SQYX77Ga6H7bsCtPWcV6MPF+1AHEvnc9GPt0e9Kf+tipTvQsIeJ0lzCZtiHy1z3C1MIIt9YmPI4Qwufb/0Q5TI6OVUOGi9D4TGB62SdoweqV1K+ilI1DegyIU6Xq5EOoQygUqkB2Ul0t1cEoA/0p2BkeAhOGc3CmfP2yHuGuGDC3O1o1GWzWfxvcu7cuRdceumlP+lokxyEB3UhoQ7C0ash3XXXXVds2bLlHwcHB/swjo40sAju+MPr0amVKr5w4u+lcoXcVB6mRtZCKTVXNGqp1dHtTrFz6rwm/zXZ72Rxy5I1yRSnFAFWo86T5ETdo6ql5Na66pxqgXoA0AnIaYMxK53gXFi+WjC4r9cPth1ljXsUBIO7zn188XQtxYMgbocOuEIRpQCQwAjhrY8LJTjLmSx1zmIa7prtctuwC4VZ6Pj50ECf6OWMdJgHww8uo0qtAYVyLcBch4COiXE8LEeITwAAIABJREFU2ciHV46uFJqTTvDjWvN6bUYw1XQOXUyxOpATHDVRYdoOjbfzh2VQ2OXDsvFFKVSh36n1S7NtXO6GIU6zeCoLXTLEmYQ4N36OCwfla4Hc7fWaIHQfyQzC6EAf/O6iHbB2yC5Xc5+a8kPwc6J7xbArhlkxu71cLv983bp1551++um7upyxg+bwg0NyzHA6/vVf/3XDk08++d2enp5lcfXoPDGOMhyR130ql4Viaj7khlcLCljpdg8BdFwQuge6dJVTUxbTSpWA3WS6Cze8SuyQ1rjdYhX3ql3GpjLdlQOXwEYa5hK4pQCUrzGBXNLqbw1MPje4Yz1KYHaA1jJh6LJKWWDfhYO6K5k4UAcVDS+oe5UA9aEzvuAz8GcKv3dQtqq5dJHIWqPT2DYk5DwWOoH56FC/cEMeTD+4jkrVegDUlx13KsxZulKQzJjKi2i04XNNM8gNXf7czhJla12CglnfsYyp3un09QYLGsg+kznKjI70m6tx8DnqAp19k8efLOrWgdvEr193X5CV7U5mnAdFWOS0/cTvkiCJQqDkcsceHEgoQwlxuv85JVhiuVqtDbnsFBQLeWg1m6JcDdnhlg3U4Yql22GoN9zdjuN2s9uJMZTi5+12+67rr7/+/YlEwmZ1Opg2ZMxY4t/sLHiYTZs2DX33u9/9RqVSOQd53bF0Dalg+/v7tSYWVo+uaWDzU1Bs9EBu/BgoNxKQLyANrEpWY8QyPJZuQN0uXZOkMqx0zS1j0+53CeBUmy5/lyBN4C4XonwJGvANirKyIZVhqw10Dr5BADV6AC894e53DoIcnMNj3w4U6nAAKRlM9whmIncYf4+6VlC58AA5SSqPFcxL2gIbI3SndLmFBPXrJGxWSXEHM5jT1veB+vITXgdji5cLQJcrz4Zm85l/foKKlKkqp9UW74FWHOXsXXYBkV5iOXnvAJwxKegiZ5hKwvdM1DH8acPWUjdP5RHYHS/R8HdlT5Y5zh/yMmPggI5EMvJvld0uytVkqZq0ziWgi/pzip8rwYdrsFJuwORkFqrlkuiulk71wejIEJw6loUz509K8dKhu52MOYyfY4OXPXv2NDOZzHuvvPLKv5sFkBc6xI5f9cH+kLfeeuuf79mz5xOZTEbzumOvdKo5x/Hzml5yu/MsR6R+LczZAPnkKBQLpvuaiKFrEFbWOFrv2v1OGe1kuaN1bpLi6Hc3053+xu1qMt5lTF2Ct9zIBtBlvboRDy5ZC4tBio0QbpnaMWm2DDS9ahige6x5tjg6d99zgacuEOlN8C3VsBCCTwHhz+i5t1IxDIioa5MsjZSpWkuI3yYM0FvNOgwNpOBgtMzdB3FBnQN6/EP759sF7qjr8LcvXgVpbybY3tkw+Fp1znBhdybCcYYQTBvCVwAY85whd3YnMPyVsHt7vB/6Or4mL8EZ03Fzip9ryldDKCMAHbus9SVMuRpLiMMBITtcIV+GqWwW6nUsV2vB8NAgjA6l4KKFu+Do4WKgXI1PlGudE7kYemcxfj41NbVj4cKF51500UWPdr2QDqITZrJmD6LHAPjSl7503ksvvfS1VCo1hOVrGEdHax0Bhtejk7tH4J0iFsA4unC7T+WgMrgYsoMroVSpCLc7Eb4I97uPZEa50E3sXMXTnfp0qkt3u6+1WLOWIB2sW5MuRQ4H9WDduSFKseLpUn113pkNiFJGRlvz+gKOi95Yx3FA7VcULJuo4xh8+HgtF6E3ns7hxH5mZn/I+bZEnMpfVwf5xWfEtlLNWZ797/+EdDIhwRwDhrPgB/cLJshhTH3pcadpC11PUshjm3dLB3CVlJRS+Rmv5O4E4K13o96zieuHZGmHgDp5xvhj+B6pW7Du9vjulgJXJn2eAD7nzt6LdYE4+8L600MqYz2oPNgP6DK7nRjijIWORDPKOudDbQNgdnsuNwXF/BQ0G8gOBzA2OgwLB1pw1RE7YLyvHlqu5ma3u+1SMX7ebDa///rXv/7S9evX57ub/4Pr6EMG0B988MHFjz766L83Go3jOQ0s9UdHS92tR5ean2y1Kmhg81NQbvdDbs7Ryu2umrVI7iGVDGcnxmkrXSXBmRi6ad5C7ncqW8O/vdzuukkLuvoZyYxKfjNuTWm1kwDierQWnmRgik1Lu6NzsHZBTV7COd8D/uYwdqzXDeYHdgGgYZ3h9BAckRtYxUaYBJ/ds+QjktBsMFLNJ9klgsI6ZkuJ9qmTsP2XD0MmJV2Ps+mHQH3O2hNgeOER0MYNwH+mLVHsFRfm2Dbvwx87t85TeSYiT9TD0MuHGgWFs+n9mLF2+SJiD/dxt7tcFFxEyDclXexSsbIasmhAl9a5oHzFzmqY4e5pxiLd7ZNQKZdE/DydSsLocAaOHy3AhYsmoEfnDwXfli+73YRaRbtUDM9+/Jprrvn07HzX037rB+/jYjvVz372s7dOTU19EDPcMYaOsfSBgQErjh5GA0usccVSGQrjR0O+Z1i43WuNhkqOC7rdyWqXgJ2Qme7eJi3GJU9Z7tz9LmLnVl06udYl8Athw0BdehmNu91npZN2THZPZOZ7CFAG4mM+UGd13DaTnKMAhIG6xnU7fCCgMwSovcqFVlqMlSdEilBs8LeoZjA+S99GKR+QGNevb1+ES8hWow71QpYlMdL5sVK16w1I47bHH4x509uiftlRxhsqlsnBUejpT9vuixn5rPlI1YKXNl4gou1OQhgwWypCQu4lNyTkO9f9bDpvRZDzOAs4gkBQP9K+teajZs75juvjlpfKrTV3Zsc5jwAdXyIyw2n5iyVrguaVAF3Wn4vYuQPo6G4vFqRrvF5Fr2lLMMNhRchbF+6BE0aLsvQ35CfO3Z7NZvPj4+MXvO1tb5t17VK7eKNdy44DfsKdd9558fbt2+/p7+/vD2unyglmZLZsWzdrwfIFYaUPLYXswHIolytQqlRl4ho1bEGrXtSkq5K1loypa1rYNuuTTjzvVlKc4XO3QF1czwC4BHJUIoxdLl3t5HZX5CwsC1TJP/YeHBDTUtoVUeFc7haoW6cREtvXkn/R9XyiMIxiNkx4y+ONoNMaQNBjQFqMngE1Gq6I+Nzvlu4RL77JLRxh2IfsBS7t4u8TvaE857uYOK0d6QKo3wch1mGYGW3rQv5RxCIXPV+0X5grKvw1xl7eaDA6Hi8Z8ki5M/elz/lIuDIngJqekg3b9hZwVJQHkeVobyuqXonoUtddP6AOVkHEwuHbzbuvrM1j7qVAWbLDKQtdZbejDNb15yIhrg/6kjJ+TmAu9paawIZyt+en0N1eF9b4nJER4W5/x7KdMJ7qzN2OXlrKqSIDbmJiQpSrLV++/Lzzzjtv1parucuvg5d+8B9y7733HvH0009/t91uH41ud4yjYxkbaoEYRye3O0+OCzAGTU1BCdDtvhHK9TYUijLbHdeWqB8H07SF90qnRi3UnIXY4qh5i2nkYjLi5b3puiqmT6VrrEc6aZ/GMpfAL4SCEiV2mZojBJWVSpZ+nIVrufDdeHZAcql1wY6zG7l4NnxYnD4AyBExfb2Co5UTLaq8z+GzLuKB1mTDk//DJNAFhLi1beKv3dEuE67kvS7VO7q1PGgGz8FxehqX8bGlKxXXOy5+i24cCK46EaWjWLtNvRp3Mm3QNuWoPkHsXs+ac6bga+VDbX6/V6uL16rfLVOHIgCdOcUCc2+sbHK3m3K1HtH/HK1z/LcPUqrDGmW38znBqshKpS7IZMqloiCT6VfNWE4YLcBFi9HdHv6MpDQRmPPs9nw+D7t370aF4q+vv/76j3U7Uwfj8dPYUgfjYyhwk93Xbi8UCu8bGRnRbvd0Oq1j5b7yNd6sBVnjiqWKcLsXekeQrB9qdXS7MyudkctwohkD2uR65xSwMdzujClOZ7zzunSJ3oGSNtv1zoWtARuR7K7c9Da+8Nfv7lzzne06jGKCs5eTFr7a7R0E/wBASCnlLLKQUjlLGrrgbD+buSx9HvMcXQGmFFo64boDzCPX9ox3kzZl9tVWZqZSp8pJ2Cm+h3WH7Vr9ERNkwD0I1VFD0EpecJWF0ti6gO5TDtzP3GXg+hq4F4F+d//V9zWaqa0N+B7Uu4ems9LMHnF3Nh9XcOURiMsZEOCO1jnWoKvuahLMyTqXDVmIHY70CgyLi97n+aJoxtKoobe0CSNDgzA80A8XLiZ3e/ja5+52zJdCQEfrnNjhsLvanDlzLr3iiiu+N50ZOtjO2VdS4IA955133nn51q1bvzw4OKjd7hhTJ9DGgYW53a1s96GlkBtcAeVqFUol6pEu26rqzmuam93mdtc90lW7VM7tHt2wRdG/KiY53Nz4H2W/i0llljsJCIJu8bX2BRrxYmcOs1ce2Pgc1OXv+uhpWOouWAdK2iItdXN360kCKzY4Zuu+5gGYY4LPAQN4L+CEiX+bTkWJrkBGvJ5Eaifq3XEz2IauQLc0ixlcd1o7mO7nojKHqQ60nU6A33NM53qEWdtheOiOmEYdBtq+J6Yh8hXkA3U+Iz5AD/vMN5NcSVDiwoQRqAzWaS8a/6oNF3vwWH8lgdjaKrmVk8kIdztxt4tkOAR1TA6VgO4+U73ahMlsTvQ+R+sc3e3joyOwaKAJVy3bBeMp7H0eXOduZjuFVhHUubu9VCo9ctxxx731DW94w874eTj4j9jfO36fz8h999238le/+tWD7XZ7HbrbFyxYINzu6GbHzMY4t7vMds9DtZ0UJDOlRo+ggiWQlpZ6MNNdJsMRLSyvSye3uvnMLl3jbHHsd2adE6scBZMJ6HkY03K9e94qB3W56WOAUO0sHS8WfzvEMwwsrRfrgr/6Un7MB8fH4HznXNsIqghrPTCe4PW1cLXGEpcwx0Wzfwm7UOaGHTorl94H2zEq0O9K/32+O30Q18VN+fT4EDfqUt49Ef1eA7qSUxUevJ3ZWRK4rZ2mP3HPcx/LHVWc5U93Cptd/Zot3VS6lMx3cWsvDLiD59GSE7FzlU/jssMZ6xyT4hIC0BOcTAZnrwVQKlUhK7Lby9BuSe720eEhOG3OFJy9EBNL/eP2NWKhiibWjAWz2//6ne985yHhbvcpeF3sroPz0Ha7nfzMZz7zhUKhcB263TtljePc7tLtXoLK+HrI9Y7rlqqUHIcd2KjszMftbpHKUEKcyoAX56nPZCKdjIdrkhnt2pfygLLfBYhrDZsy3922qm5zlijRwTZCJNCa4wKud72CfNIyCNzmNs7xrLzIjLhz176lJHiVDO46ZEqJT/EIzAWbw6jvPNtBDkX+3yuUQ2VonHAN2XsuAonbR1xrvwG6b2DdgLtnoFGX1NPj2sP2u8RL8MsELrlX5ydMPbBQtmuh6n3lWpUIFiFErqyItSKXvv9sV1G3AN1D9yoS4tAyp3K1JMbXHVU/AdBstGEqlwdsb92o1yDRbsHYSAZGB3rhsiW7YW1G0nPzYYk3rhOKDN0r525HzhHRMjubLcydO/fSyy+//JBwtx+SgI4Pdffdd1+zZcuWL6bTadGsBa10crsTyQwlxrnc7trtjotocD5MZNaIBhUI8NKypqQ443q3EuIESDs16NSVTWe7K0ucgTxv1CIBXoK1SJxTjG+yL7oklpHr1hDPcNCg7/25S1IZCVjLPve3Bxy9oO4Dds/1bDzsTAkwmGiXtfkzzV0lxV3iQSUh6DVQ53gVAw4I0YLYjzc2u5aOjsSK8WkCPL8uxdr5TX1ug65yB2IHfpAewFUtV2HzMAnR5qLX4PrXp/GUYeuDVqxLpRt3iyhCHj5s3+/WtUPWvbXanb3tnkJ7ytSgy4Q40S41iYQyMnaeEnSvsv7c18KgVpG156UiJsPVoS/ZI1qlHpmpwNuX7oaB3mBiKAd0ip9jcywsdUPZT824MLu9Uqk8smHDhvNnczMWd13sBUkRt9T2//ff/OY31zzxxBMPAsCRRDJDbveOs93zeai3EjA1vhEK7X4oFktQbzQNBSyVsRGAK5c7Zb4bK912tXOwl+xxpm0qd8ULIFe0rwTcEszlljdud8Ymp6fabl5h2UKKOtbsSQ6CYSBrPg91m/s0+MDGN9eRj+HQR9pps2rY6hz1TzBepoSzTxB5P+PPGHFuYCzO3HCJ3HVimn2tKCPa3j2uOJ6uCYmKDQX1XaUnJNg/24C+g6lhqzoopMLAm1+XOwD2AsjvXUnprDF1cddTFAkA4kvPdSIAXZ5CJDTUjEUBOpHJKEAX8fOkjJ/zS+I1sPqnWChBNjsJtWoV2s0GZAbTMDw0AG+Zn4U3zs3LcAE7UcpGFewQnk/zHycQQw/soZbdzmX83l1HB8HV2u1230033fTFfD5/DfVIR6KZqGx3zu2OMRasSS+VilAbOxImU4tETTp2YdPd0nyAruPoppe6L0EOgdsqZ3PaqdoWOrrdpZAl97tZtoxNjhHNiO+Jx93zpvl3QUvd3cRdWLX61CBoBgt1dcM4E88XY7UBXA6fKx2mVE8/mhcRIxQVnzeC1Iew7zzCLbDUOzmGPQ+fJRcnaBhBHLU0iRBzci9swtDb8HR+9gQqHDSTira9MGqnnC8yEzFkqJEQ5x8inyt+hPu5qyT4FkAY4kZED8Qto75XiytsmB6+N2fbKcXXfTY1g1xvpi0gY+cJkdmOGe5knSd7FZmMAHP8XbnbnWlv1FuQy+ZA1J4369AD6G4fgXkDIGrPF/ZjMlyQKEiCuJwQY6G3RJUTeV/J3X4oZbcf0oCOD/eFL3zh7Vu3bv2HdDrdj9zu6HbHxi34Qz3SKdudu905aX+hkIdm3zBMjm6AUqMtrHQO0FZNuichjmLkbrIcWuWURGeY4wwdLI5RWO5qnwqSGQfQaQ9LAhr5I/81LCwBUCds1HLOA7ziGFeohRHF8OxXF4ida/hc8FwSuKIyAnTlIwYFr7cxjLXS/c8lBZ0SWqGg7CbjOYqGu6M696ezOK49vjBQjzY+pwFIM0HSAGjRB/zfmdwg5FwWJ/Ue4QVTMzfdzZKLxIHFau3AYP1DAAkNYLoAPp2p8ilffMgdPqzrL9NDYfs0uGVtTncN6CohLtFD7nbibped1WQzFuNu548gas/LMhmuLDqrydrzkeEMnDBWhIuWTAoud9fDR+52bplTdjtvwkW9z4899thZ3fvct1Q6fNXTWWUH9hzkdv/FL37xnWaz+RpyuyOw82z3uJaqWINeqdagNHcjTPUMQ6lYghoS1FAcndjiVD90Th4jS9VMLJ0IZKR1HmytGmSNCyGaYTkfLpjLBW2Ah9zzhPP6jbA+6jZusuUQE1NX8Od45Dio+wHdbFwOoGHgGOy/zoWMVmDUhzQmb2/1UOUhmDXvDUfwGwd2Tcw2ivGp2/LYsAFaAlbdguNY+GX387b2gSdpHdpyVAdZf4fJCKalhl17huIlro/3DC/fwen8Hfn89T6Tm09qDGLHLQFHK7QPd/cubXMuH1jmnfKh8Tml+Dm2TEUiGexZoFulqnI1bJcqas95OwNRe96GQr4gas9lZ7UmjGSw9jwFlyzZA8eMlEU4kgO6acij8o8EGRhWGLUE9zuGWqmCCd3t/f39f/Kud73rkx28qFl1SNxrn1UP4w72s5/97F9ks9k/5Nzu5HZHSxx/3OQ4nu2O2ZCFfB4aw4thYmg1VCo1QK53cn2beDllqUsQNxa5iZHLY6WrXTdrcTLe7Ri6dLWTdU7gLVjjeGMWq0mLibELK1bLCWcjsmsQ8YOZuzBQ93M4B91eHNQ9QG2hkNuxiZfF0Yjc67Fr6t7vwfvYoQT3+d1lH3w2G3c8x3t1kJDtZMnebrecaYoRDeYRypSYSoeq9WDc2S5478Mxitny3a/zhIZ9OLpuL93FmrK1R0vXt1UIB+KtP/2Ar6dOWeei/zm523t7lYudrHPlblcUsfTEuMZr1boA82JR1p6LzmojI7B8qA5XLZ+ATFLKbi67fHXnbu05ynNMssvlcjsXL1781ksvvfSRbmf6YD++i5VwsD9KcHxf+cpX3vDcc8/d39fXN4/c7gju1FIVXzgHdOJ2J3pA1OgwgaLW6oH83GOg2EqJmvRGo2koYHX7VJtchrPGmSz4YC06WfFur3TcXDLDXSoL+OO2VxVi2gvo8njbLe0BRmap22HqCFC3gMwcF17SFgfqMoLHdY+g6y/C3R0C6lJgxwEx/z5Y2sZXlN+i843Li/TBxTkt4OAlOmrsgj64AS3kWGjif01Z3kjoT/zZvUnowf+SSdH1yqK2s/jRZt8+lzOukqEYx0KUNztU8Gmkn53zED9qrl0aUPQVPBBoEuo7EK9vRUtZK9GiEQslxEnrXHK3SyIZWYOeBGw06Naet9A6LyAz3CTUalWsXYPBAZkMd/q8KXjLApkM5+5NX905d7djXhQlwwHAN84999xrly1bVo6fr9l1xCEN6Js2bRr63ve+99VyuXw+9kbHmnQsY3NbqnJudwGcrZaIs1NyHLreq3PWwFQ/Jcdh/aNkjUNdUWarg/27zno3sXHhalfNXUwtugFtYaGzxi8E6BLcDWtcmIUujpNI7gF0/8I0oG8DmrNj2J9+YpfQ+LVeYa5WHwK2GoejrWgzIK4MBJdzdJmdC75+LwQJtHAO82kAe5TFox7ONqbkPYSQqlWhVi5ApTAF1cKU+LdeKUOzXhXNK9oI6kRqghZSbxJ6+1KQTKUhNZSBdGYU0pkR6B8agWR/WgD9wf3DbUcKtLjv2vbx+8HcgFlovNg3EWFr2HdsdILDQTjNHODD+8cH+zPQ3jFNZAywE5jL7mqi7zla6KIJSxKSfX1A7na8O88VqdcakMtlhWcUS9V62m0YGxmGuQMAVy7fA0vS2IglRJYprQTlN/XoQOOrXpdUr5gMNzExUR8eHn7vtdde+/cH4cuY8ZAOaUDH2fn85z//np07d94+ODiYRDBHUB8cHNSgjYtJxnh6ZVcghYeUFSniLphpmRqG3NgGKDUTQoNsNlsijmO53RkY877oPCmOstulZS7d8IacRgI6LliXaIY0aFOfLvI4lSeVt1I1oO7GmP2rhdd3y+UQLE1zrd1w0peO69TNjTRealEdKUDDmeLE+Uo6cDCMDit4QN39yEqYC3zJdAs35k9fdbDNPJahehtiRSKPdSk3Afnd26E0uQuqpYLkthYLhok4n4XpSEDBq41WUnoQBkbmwPC8RTA0Ph/6B4chgWaT1gp94/bFe2csh9QFOBr6xTY/gt6xa3O6o+FQb56oK0i3L2kvLvmdLl10WIQsrYyNWJQvqLUUVxLoms9xx3f9OhzVMXS5BgGf55v4AJ3AXGS3C5pXCeq9vTK7ne8mTATG6iJMhqtVK8LjNNDfB8OZIThprAQXLMl5+577ytVk6BT/M4YZJsNVKpUnjzzyyHPPPvvsl7uepllwQgeSZhY8RcQQ77333tVPP/001qSvxVp0BHRMkkPNERMlUJNzs93xctxKR1dNtVqD2rz1MNEzju32oIK1kWSlo9Wkf2fxdJb8ZgE567Im4uoOuFPZGrnYudtd1qTLOnNRzqZK1MjhKKuH5PdGkMW9ZhvUDSaw8wJA4Qf1eNe0Oxa/Oz06Mc3vTpeAHgWiHpe1PjxqXAZaxXyzW/hhIcxij1AGnHEIEdtuC+DO79oGue0vC0Bv1muqNKuDa+l94UIf4acElURPL/QPZmBkwRIYXXQEDI7NhZ7ePgayncoAmdDHQVPXBWtXeLgjvCvjVnGKaF2GvT4X79y/o3dD3F7pdC46PM7GUrVp2YdB5wRDQWesXU1g+PjCEgb1LuBiwfpd/kGlatw651SvSCaDgO5GnRr1BkzlVKlaQzLDjQ5nYDTdC29bNglrhqs6/Eij94E5WedUsUTJcAjoyWTy1htuuOH3EgkkYjj0fvbz6t3/E9hut3tuuummz+Xz+RupAxvWpKdSKVGbiP9R8wCy0iVIyj7p6HYXyXGFPLSHFsAeZI6rt1QJW8vqgy7L1FQDF0XraiXIsSQ47nI3bViJQc5kuFPnNU0Bq9jhhHudl6wpwhhZf2lA3QBQ1Ku2Wdh0TqsqDzMYGQfG6vswwhiNQZ7rOPjEXXxGTnmewUmys3ZpiBJiA06UEuBPlrN1hrB5dZUhd+37noXyCdpQLeQhu+0lyG59UbjU261mNI1r5NYKAXTPOeiCR4t9fNlqyIwvYO54xvvN9AHx2jiYBqhI/AMLGJmdGv6errEWqDug5ksk1MMNBcBZIhb5MEmb1TjlftnZM4Xtdets9sL5uycPp/iXudqp97mwzvv6RExdU73ShVttwfWRnZyASrkk8kL6k70wMjwMG0YqcPmyLPT1mEWinUiMSIbkNrVKJS+rsPqzWXS55+bOnXvxlVde+Z/7H4n2zx07e8v7Zyz77C533333OVu3bv1GKpUa4slxCNpEBeuz0jH+0mhguUMVisUCNJotKM/bCJPtjHANVWto4UvCFw3cKkmOwJ2sb5nZjk1d3Ex30xPdZYoT/dedGnTpcpeKvA3oEhFFsQYBukFzU6MeOssealULz0LU8hBGNdzowRahEfzsLjJ0VGfus9SdZEAH1IOUsc4WiE2kM0l89qV9W4kBaeBrv3KC8XG0xne98Buo5LPQxoU0413KAT0ExZxDENjHFi+HeSvXQjozZsU5A3oSt+WVzA3L+fNaz+p8sWYIsJ3KNYqF6dE7fcdp+LTk9RjVeOg8G5icaEVkm3n3JbjzuJfM430mBR3FVbvx6Yby+fzL1PmOLQDtZlf715SrSTIZYZkLAhnpbke3ey9mv3NqCzR0Gg3RFAuz25uNmihVG84Mwkg6BRcvnYRjxyoB7gmyziW4B4lkKA8Kc6CwVK1er//HUUcddemZZ56Z25fTfCCvPWNRcSAH3+m9H3zwwfFHH330/kaj8SZKjkNgx0WGL52sdLTQyUrnbhtiGCoWCpAYXQI706ugUquLEja0tHFBxZewqYQ3ZcXr0jVPTToBOQG8BGnZ4Y1VHuwLAAAgAElEQVQAmwM6aavCFU+Arnan5n3XkxX+yqXsM5tXALI6XIor9Uck6PHzXSYnrhTYgsS8y5DENFcSWy/fH1cno4WLKRqd0nkISuS/+h7uHNFz85uaY2LDA+7ce6VmG4qTu2Hnc08LFztmrds+yRgPIX3tCmr7QU3c1rd5PEiNCXQI6uNLV4rEOi8OEJZx8FQIKwgLCeTde9K0OqDL9FBd7ExTRo/pW8V6CvRbDYJsYBmxe+sVSWve4w3gCoO5uqMNdbDXwmXXAVAMnP1sbwO2zp3lL5cLA3vKbFd9z5OY3U5gjhnuqT6RHBdok4qhpUoFJrNZKBcLInbe15uA0ZFhWJWpwZXLszDY27L2Q5ir3ZXb6G6fmppCQG9nMpnfu/7662/tFDdm43GHBaDji7n11ls/unv37r/KZDIJnhxHHL94TGjDlnpdLDiMpbcSvZAfPwamWmlJDVtvsKQ2ap8qNX9DLuPUnvP6c8UaxzuvUSkbbm2KnxtLXdWmuyVrDmOctNJt7ncLNENWazRXugvIfPlw0LOXlTcDPgqgwxQGyyB3lq7nHA2BHqAKz9rtzgXvTqPEz6ht5SoHCSHAJre8ADuffQqqxXyIa90BdKXFYa3vQKoXkj0JSPf1wIKRFCwbT8OC4RSU6014cU8FtudqkC1h6+A2lOstqDcchNV45Bl3G6An2Qtji1fAwjVHi+x4X0m7nmLfMMUkWSqhxVVKVDq+fISwJiVMT7BeQZjaQ09m7qHrANjoGINqCKhHKRSdA0CUOhJ1lX0ortkL9OaF8DBaYKvLM7h13qNK1aR1rvqep/qE1a6tc/WoWGqJWe2Y3V4XiZ7I2z4AwwP9cO7iKThlbkn3sDCzY940p3h1meHQk6qY4V5Yvnz5Wy+88MInO39Ps+/IfbhCDq7JwOS4X//6199ptVrrw5LjsD5Xxndw0cmpoeQ46tJTLpWgPWcF7EodAWVkkUOiGVUrHmal24lvDoOc5nU3rVSJhEYmx1H9uWriQm54x+0u6zB50xbllnesBbMNuM1jLwNy2RuLxQPcrjnj/ZuLT7nhbatGm1L+yKsHpPWotVDxLWHbtW8sdWFSODOiysEs30TUuFxANtfUV7aS3cO2mLxvo1qFnc89BXte2izcjpE/SqvDNTo2lIRTV4/B+sWDsGSsH4b6eyHV2wOjg0lI9/VCjxpDHet6Kw0oVpvQaLUFuG+drMKPn5mEl/ZUoFITVEVyWmIUkaHxebBk3fGQGZ+vTgjCrb2qJOxykA15WwEq8ihgdr/jIBsP6CypUb9mM06uKBiPFC8FdZwcTHGOnD6bWC32Ncddy1bO3RnmVr6rgoR4AJwXEwB1sVzN2rckglIGZOw8IUC7B8vUqFRNudrRWpf16WwXttui+QrGuC0imeEMLBlswjtW5mCsT/K2m4XKwBw/FEnGmM/UhpbKbMdQKuY/oXWOgJ5KpW654YYbPpJIJIiV5uACqL00msMG0DE57uabb74pl8t9GDndMTGOGraQ2x3nlNekE9EMfo//SaKZPLR605CdsxFKrT7A+Axa6ZrXnVqlKus6yONO7nnic+d16IZNTibDse80axy2bQ2z0lUGvFjkRnDh8pdbwH3drp0jvw871hYy7FpOYpp9G/s4r8DUQ/Msx1hrPf4cy+ughI+9f6SQ6UrZCOQO2AQ5oXPFFJ9aqQjbfr0JsttfkeVnYT8qjD6WScK6RUNw2pFjsGFJRgA5uiapG58t5J2/lBCV85+AiWIdXthdhv9+LgebXpqCLZNVqONi9SKJeWv9Q8OwZP0JIhveXT3u8H3f02cRak6QOMSpBOP3CQNwfoxv1dP3ccoAgZjcWWZ/hI2f1pAFsSH9bBQWWTvTgt+IydJrNQSf4/HBt2/4mvGDt6iKsMDVlLkKZjhlFKEcRetcJsLJGLqQrQrNxTXQWGk2oFBUNK+1iuBQGBroFxb6by0owJsXFnWzFd8zWR3VFM0r8bajdY7McPl8fvfChQsvfvvb3/6T+HmZ3UccNoCOr+krX/nKa1944YVv9vT0LMYYOpawYeY7/vCGLWihk5VuCAoaoluP4HevVKA+50iYSC0SCXOYnWnRuTqZ7pL73Y6hS/Y4xeuu2eYckhndhc1Y5y5bnABrYosjK12zxxmrPRyofWK4E1DnQM2VBSMIfAAjktJ8yXb6ch7x63xkWU4KoAILOSz7PeQ+3Td2Uc8cvLEj7tSfdjowIJhveepRyO3YYqaJp2RrxGnD8EAfnHXMPPidjfNg6Zx+4VqX3ptO4MwfAsDhoHDF9TRZrMOjL03Bv/58B2zeoQSob54EwLQhNTAESzacAGOLlkcm7IUBfpTQiVMSugVzvjI7EdV8bO7sumNzrVgD5q5VLO+s8ZldyLY1WSmX+sJVDPQ+Zl94dbCw7rjWJNDTOlqB3p9sPL5tzfgZrGQ4wQqHZDJJSKVUZjsCOno+aTsobaZaqyia1wK0GnVB84qlavMG2nD1qilYlMbeGUSNYL8Rzg5HlN2yVA1rz2WIFJPhenp6vnr22Wdft2rVqkona2A2H3NYAXq73U5+5jOf+UKhULgOk+PQQifmODc5jgCdW+lE8I/xnnZqCLJjR0Ox2StAnnqlmxI0E0835WzqM0UoY2fAqzi76toW6I2uXe+m8xpZ4YZsxggSCfImI1644/W+jXvtxhLxW/UhrU87tdS9cWYuMeJB3RoXdwe6Asu6lE0x69oaPAnQp4xoIpDAjg9niuMgIKcnAbUygvljNpgzABe/tgGSvQk4cdUoXH7KEjj2iGFhjaMSOJMfX3yf3KA7pmrw75t2wrce2wGThZrk5aQfC+kI1F8DY4uXTWs4eLluwDsI5I5bWS99NVCl7FjPqzcAS6WfQQmBb/watNWAg0qBOYIHI/h5vnPkZ7b9rys2dGDDEGOppcaSApwBeUWA6RugX7u+kFFKXA+cMLoxEU4ZQto6RwsdE+HQ5U7WuQZ0dI83BegizSvFzofSadH3/A3zS3DW4qLlmzEArtWaQItUss6x1Bjd+Nlstjh37twrrr766m9Pa6HOspPiJPsse5z44d51111v3bZt2z/39/cPI5gjqKMLHheLsdIl/7Cx0jGWLjv2cCu9OXcN7ElKK72E1JsajGUpm46tkxveirVTT3QD5NzKt7qvKWuMatJxW/Pfg1Y6We2mc5dwO5Om21GALgzUWbMQnvkusMoDxBLD9Da2D+vseAMqIcfrW5sxm1sGz9EC0xFWcmy+LcGUDSFTPcfYPnu2EOWx8lYJwe629enHYGLLiyGLVS6S0cE+uPzUpXDBiQthdKBPVlN0aJGH7QK3G5Z7HLpMMXHu8ZfzcPd/vghPvjwFbTeDiU5qtwUZzbJjT4HheQtD6DgVAHncwnx1WcoZr1vzPIh4d9wAtjHOoI46Rr8qy9QlbIysU4sXJtM4ohMlxj3GUgpDFAV3KIFQgatphI5drVdeVmZWsO1loF0t+p6jvEyI2Dla59geVbRJFTSvyjrnL0PFzhHMsSQYqzpkE5YMzB9owTtWTcHCtEw4NktOqTVqH3B3O+U6mdBoQcTOW63WD0499dTLTj755EO2VI2/ysMO0B966KHMI4888pVKpXIRMsYhoFMJG7pqELhR8MlYOv4npyjQhQ1L2PozMDl2NJSavaJpS73etIGcJbVpK531TddJdLp0rQ3YCzhANMNc7wTeAvCVu13IOHTps7/lZ5QkJ6Ue7Q1DxBH1+s13bpJcrHXsAp5ruTNB4MpnLZEdJcAs2nDqV3ObOEWB1ap7QF3KLwbETKAxdPaIRHZfV4kRa6gJO557WpSmhcbM2wAbjxiGd75pObx29Zhyi0u+7DhAx++jM+yDCovveKwT3p6rwj0Pb4EHHtsOpSqS2vjQtQ2Dc+bB8mNPgYHhUc0fL470KR98elyA5QshiE6hl4zC1NDVzcHNsuy5pqBhhLG3+e/WCUhPA/u9p/juRc8Z5rsx8+CgesgEUQVImN6vd4byjAmdj3VVo9pzET9PYew8KY0j+RZlzXjLsc5F7Fxa529aUITfWYTWuf3jNmARslDxtlO1EhpdGDsn3vaxsbH3XXfddV/aW/N/sF/nsAN0fCF33HHH1du3b//i4OBgiqx05HfnRDMG0GWZhdu5RzRsqVahMXctTCQXCipY0VpVW9OG593NgqcSNW7Rmx7pJo4u7qloYUVvX3K7s0YthgpWudct9ji5/MTCVyuRaGP1wnR3rWNNUR27H8iMNi/vw9uhekA1BqRtwRNVPhbuDQgH9eA5OlmOjYuPIWiMO88Uowy4mz+79SV45anHJH2r76cNcNracfjIeWth6Zy0170eB+qRAEdKSoSHhgAe3fCYFX/vI1vh7oeeg2LFBXUzF3MWL4MjNp4Evan+IJCHoF2ngmcmAYZO7xE6Z3zs7rsmV4G1pj2uiLAXPQNX/3RAxX0NlrrqW9bEQeGZRPPIsgmLZtoURDJoocsWqcLdrpPhSAhJQBeZ7blJKFnW+TAsGGjCVSunYEEaGwzFADplt2MuUlMmLlNXNbTO6/X6z9euXXvhOeecs206czYbz5nxmp+ND/3ggw8ufuyxx+6r1+unYgkbWulorSOIUyxdNmyRbnf8z0s0UywC9GcgO7oBSq0kFIolkZCBrnMEQgHGjuudwFyAM3VoYz3SxbnaSrcz4HnWOyXCCT53VsoWtNL92e7GSsc3qJYB/1B/5O72IFCHZnT7XPARoB7EmQhmuQjXuBBevri6B4B9GfC2HPdzzRuFiM2fuxm0lZ+Acj4LL276GVTyOVb3ZEQWMnaec8IiuPHMI2HhSFokvHHwJuvbB+g8fumzuLlrkn4Xo/bMIX0mBTVAo9mG7/9yB9zy4DMwUagqz4W9BpALfvFRx8CCVUf5yw89QqITwTMTMKdbdnKfrmQYXdDn9ift2T3GXSJe9z8bhfW9+wSdKg3+pwqdj4BHiq0PL+BLBVmsPRU/JzCnZDjZVQ29nMo6V/JFZLaL2HlWNRhqQmawX1jov7WgCGcsKgXUHc0KxxjhSCa73lNVqtYeGhr6gxtuuOHTXb3fWX7wXl/vs2U+Pve5z31g9+7dtwwODvZyK124burI0uUnmiHXDrVWRU0zMXc1bE8u1nXp1CZVWtQyk5gnxhked1bC5kmGk3FTdYzyYmr2OFafTqQzOPcC0C1XvHwjtpUuJYzlFZVuCPb6DJDJj9lSCQCj22iBHxtUAOxLye+lNexbjuozDxiLE8Pi9upJKBHNPFgQoANkOhFAZ8SpT8r5zBkkjmmKJLiJV55n88iDgwCvO2oefOJ3j4aFo/06bshdjHxfEbgTXTGVWoaBtC8bmFpMuudwQOf3/NrDL8Ht390s6tkDZYmY+T44BCtPeB0MzZkbGxqYnoxwgcx1j4e4y338AtMbwIE7izRM/q8eDV9z0WAfKey9gM7Fgbk5XcfObFescE7teS+GLcW1lQTSdefKOm9i7DwhYueLBlui7ny8H61zxmFB3hAVWuREMgLMsd21qjsnIplKpbJ51apV511wwQXPHLgXt//vfNgC+j333HPks88+++/tdlt0YUMrHTPfUThiHAYXClnnmOiBi5JiNmjFU8Y7ut57U2mR8Z5rpKBYKkGtVrcsc2yzyhPkNNEMgTXPeue158py16AutFOTEEf16JQ4Ir5jZWy0nMiaJ+DU/+qGLjpry+MyVYDLQT3EyibiGAn/MaBu6QiOxRcG0iH3jQP2IKirm7PrBaxBR4GQGcVKYIZy3DuKjxwY5Ha8Ai8/+Qto1uvODpeulbWLR+DT7zgBVswb8paiuVa5aEmJJB2KACkubu6KFe5tokYWtmUeFAuoXN7x/c3wdw8965B8mKvPWbIcjth4IvQm3U5tYWbt/hF4wachgKH7e5Fy/wxub92FP1KoVLef06s+s70Xpl/T3paeIfwP12OPKFPDdZlCyxxZ4ZBK24qdq7pzltmOnO0YN8f/3ryoCKcvKCuFUG4yMWJPEhy3zkkeY2Y78sErIpm/ed/73vexQ7WrWtiyOWwBvd1uJ26++eY/z2azf4hZ7mil438DAwOC2x0XCf5wfndKTKLviT2uUilDYnwV7OhbCuUqcrxjtyBOCoNWtrSI0aVuZcPrDm3yeGqzahQAuzadAF0CtwJ4AnFdf243bhEA7sTWiWObNGENaJ1a6hGgLhUGD4FkSHIcLwfTcsmyGLhywIWwa0HwZW7OiUyWc3aAL65uw7RiuwvsHP8YG9UKvPj4z6Awsct4E0xCA2TSSfjjy4+Fs45bHHCzu5sW1x9xY3cL4mECgDoOIrBHXRMF9+58FT7+T4/Bz36zG4vYzSXVS8Me68uPOUk0dQnyse0t5OruOvtGwM3kqjNzmXf39M7R6j1JxVuOI7iMzWehSXEqHIPeMQRs8Z9qwiLIZKzYOfP8tVuCQjubk5ztGPdGymK0zpcONuGqVXkYSzW9+ZTc5Y6ytd1u6URl3oRlYmICk+K2LFq06MIrrrjiFzOar1l48kxW5ix8XHvI99xzz4bNmzd/CwCOJDpYJJqhXuko5AjQXTpY3msX40GQ7IepOUcLjnfJHicJEbi7XcbVqXe6XdbGy9QE4YyVIU+g7hDMuIBObnmJqLabXYGIdMfLzWzc8B4wskxW8z2L+jKBzpeRC6TOEgsBdW7da8i2qGJtWPXWhDtWtbyOvL/WUwKx9QgXvKO08CcJ1qx7tlIiAROvvABbnt4kMtzdLB88491vWQsfPGcd9PZQZz1/5FjU9vb1ibW5t38o4ZO74S3VSL0zBPVNL0zCR/7h57BtoiRB3Yklj8xfBCuOOwV6U6nuhtkJznVyDNfxwo7v8jqRDxJ6LW4yR10h7jj+vW1hdzfBfGKsnRG4jFTsJD2h2j0UFFN7SdG3IisctUntk6VqwjpXzHCCOU7IIimMmo26sKCnprLQqNcEK9zw0ABkBlJw5uISvHFBJdJD5ZapkTKKHlE0qjjN64033njI07z63v9hDehopd96661/PjExIax0KmFLp9O6VzpOGm/aQlY6Cj+qS8e4DS6o9tgK2NW/DCq1hrDSm03ZL53i57j3yQo3vO8sgU4DuQF0mSBnXO0YXaKYuezKxtzwzBKnDm0GHuR9OKDjs9mEo/HA7gV0Qky9wtR1LIGgvgz349EBDIaVpW+t0igFgZDbDfkrvnYrzOpYJx43fydueI+Jo6Vlo1aT1vmenUHrvNWGE9fMg5uufy3MH5ZJcFL2BQF9X4I5vTICdRSSNAZfPB2F9Jce2gx/c/8TIgtea0vqQj29SVhx3MkwuvAIpzepOoA/HscnDoy+Y2igPnyzvjNj0q3BO0U+Wlru/fn51hryXHh/KBFBCGaA62hYEdn0YZ4r+tzWjw2062Q4wdveC8k+xQonytRkZjt2WqMwFb4HtKjLZexLPglV7HfeaEIq2QMjw0OwbKgJV64qwKhjnYsnCak5p0Q4j3X+4ooVKy665JJLNnX62g+l4w5rQMcX+bWvfe3o3/zmN//mWukozHCxUCwdFyklgZDglbEbSTOIVjl2YiuNHw2T7SHAeA6WssVa6YyMhohleNIcz4rX7nYF4hrQXaIZTQXLrHTVRx11bgHitFFMdagFqFoOOJa6DTeuAuAuJ2P9MnHAsry5JHYTpO1r2e5gj+IREFxGqbA3LB9T+HgJlYOOCnOOkf8uF7xULKZ2boeXnvg5a7qirtYGGB1Mwd9edwqcfvTCQHkaB3W0yFOpVGx9+d4SSjzc5Iur4zNPlevw0X/4Gfzw8W22612sK4DxpTKWjrknxn/qWqJR6OmCktAYLSsxzqVvrTdrcsI0ig5n0F0yPgAPU06c5d7hHWd4mKsBaX0zlLaXdyJ0K1jwakIOitg5xs0VzauyzrHuHGPpxN8hlao21Gs1mJrKQSE/JSx1jJ2PDg9Cpj8JFywrwWvGa5Z1zsEcryC9R1IxoLwPYoWjFqkYO0+n0xg7/38TiUREc4QZTulBfPphD+hopX/+85//+O7du/+MMt4xlt6JlY4WeKMh2eOElV4uQWJ0MewaOFK0qUSQb6CVzkrXdLmajp2T65252VkZmzzeaeCiatIlwLMubNxC16VsrGGLbuoiX7tONhGkJXyVcsB0s98ZKYs+hYOnBySZ4WzF7WwTwCC6voQf1I28jFMoFBBYl/GAb2QGv7yGnh7P2CyIV39gZvsrT2+CyS0vBTPxWy343detgk+942RAEhfXIqa/UWDuKzd7mEzi7nfx5B6PClpfDz2xDT5410+hWJEVIfynLz0AK084DYbGxv0EM/tYIM5MqEWdTSuvQxQXcR6l5VjP7NzDh7k+pcCPzYYRlt8jdKiGHpbUJJ8RT2WLVkhFRd0JzAWgi9g5McNJdjgs9xXrRnjtJcUrtppG67xWxQYsDUinkjA8NAgbx+pw6coSpHokYFuPEGOdU0c1lLMYOy+Xy88tW7bswssuu+yQbpEatX1mtvb38cbcX5f/zne+s+iXv/zl/Y1GQ9elY8a7a6XzTmwEiCbjvSoWLYJvbd562J2YIylhyzIuxC11q4RN1aPzzHeKp5vkuWDTFqJ+pWNxL+gMeAHcCoSIQU6UqRnLRx4v/5b/Z6AV4qazZYwfuA3G8++jupl5lmBYnF0iDOWaq1u5oK7FlPw+oDTY3/sz4P2KgJ4rR0Gw16l81kphCp5/7L9FExa3tA7bm97+vjfCW45bYlG6upY5kXLsr31A9+EZxLTOLWsdAIrVBrz7cz+Cn/5qe9BKhwQsXns0LFy9br8O/dAQZvwpojwVzjqnP6PCBc7bsCtRnFXM+5/z7cBoXjERDi10BHEZO+8THdZkmZraLe0W1Ko1mMploVCYEt3VeqANY8NDMJZOwNtWleDI4YZIBna9LiZmLi1zXp3BrfNcbgomJoR1/qkbb7zxjw63zHb+5g6NPbAXxMbtt99+4+7du28dHBxMUsa7a6VT3S+53mmB8YYACOq9Q+MwMXwUFBpJ1bhFchIHGON0lzXWNlV9ZgO86dRmKQcKlC0GOdZ5TbDCMatcZ4qyrUMYL491f+zlwZV+hpbsJNfy8FvY1rlRgOuzhtXxto2kDgwDWl9dOSktUeAcUj4X64ZPJGCPSIZ7PBgTb7XhmJXj8I+//2aYhwQyFId24ueUzb4Xlva0LkGWOtW800UI2NGzcOt3noBPff1RR2mSriHkd19x/CmQ7OsyOa6D0frs41cFmWu+UwMa/4RaXiVHN8Dvgktfwr8sVZNkW5j8JrLaBW+7tM57kIzLaIayPWqhAFO5SahXq4LyVbZH7YfXz6/CWUur0JNwSJQ0tsvPed05ekUxO55b53v2TGDY8zerV6++8KKLLvp1B0vokD3k1X2gXi1a6Y8//vj9zWZTW+mU8c5j6QTqwnWcUC5v0bIPMy0rwvWObvj23DWwo3cRVKroji9b7VW5hW5A3i1nM1a5W8oW2olNdVhDMhsD5KZkjRq0oCYsLHQTSid9Wlj24scDpnwXGFCLsNQdqSCxWB4vhbJrXYdcyxmL1v9dK6ITkDapu+px5NVsvcLjBfDuFJZsxy6A/NKvPP24crc7sqPVhg9feBx87JLXBMDedbXvrdK06UovilW6YI5/oxX2xEsTcOXffB92Zstet/uq17wOBkfGmPrILDelQHI1UhVfmFXhtAAl5dMX15VjZP3LBJ4RyCnvlFgvPnWAn8sITdy0jpCJDCq6oeHp2FcRNrqwE+OPN3PgbjfrXKtMNBzQAx3VFJAjoEsPpnrHIuAty9SwAUsZvZeNhuggODYyBAuxAcuRZZgnSGQoMqM8hiGudlIyUdbif5inhJztGDvPZDL/833ve9+fxk7wIX7Aq4DOXvDnP//59+/cufPmwcHBPl6XThntQpCpMg23XzomE2EsHRcZgnpPagCm5myAXDMtAL1aw6QPRQVrJcIp69y14BXZDAd8pIrlLnZe6kYueEkuo1zuKhGOatADAI57Tu13AnjJIKe2ugvq3AhQ80buenufOMvK40J3ATRciYhWMIKg5x5vaSdKWQkqDhbUiPAfA3qDaB5xYO5Hc4G1589v+hmUp7IOJLRhKN0HX/y/zoA3H3eEyK8QUOI0VaFSyYNB9uC69v3gvJeqDbj+5h/CQ5texo2h5lb+g/vjiA0nwPjSFUFXqsRPmeam1hSnP7DXhoJq5hZhVVXiIrhcA+eo4y0PNHvt4hyP9JOf2wvdHGvUAQPijl+LeclFQpi7hzp4qXZoa/rKQfBWwRJNPjw+He6+Iq+kIZKRZZSppCxTE9a5IjqiMhxRpjY1BfmpnChTQ4AfGRoQe+DspRV4/cKqjptz76Fo3qISf3GhSMUS/22K6iMsU6NEZATzWq32lLLON3cwvYf0Ia8COnu9Kpb+zXq9fgrWpSOoE3scWem4sH2xdJEdjIutirH0ktBMe+YcATv6V0K53oRisSQoCnHh8hpz+Tta47LXtR1rN81ZuAueJ8OJhDs6j5LieEKck/HOPLxGM+bcD1pbDgdGIbMYCMVa6x4JzTNpCQiNcPEtyxBe96he6BqIOwF15xj9+EHwt1MMgspLKTcJzz/+CDSqVVt4tFpw5onL4a4PnQGD/Ul/QzJFHkP9Aw609KGwktFpzPOi2/3rP9kMH7jjR1o54eNdsHItLF670ZquYFjH/4R8VqNc7Aw/zYUIj5myyt+ua1Hr5elezMVqrvW5F6S/PQ/I1QNSIrQSIs4zTyuVO2WxsoFx9dI3H/yZYoV6wLOldDEL0ZXSpcZgWOF6RPc05GjHuLlwtSf7oDfZY2LnomlKE8qlkoidVytl4Xrv7+uF0cwgrBlpwNtXV2AwaRLhdD5PB2VqZDipjmrtkZGRP3rPe97zqQO9Vw6G+8e++4NhkPtzDHfccceNO3bsuHVgYCCJbVUR1LETG/XbJeuDu96Fqw8JY5SVTq53tCooK/UAACAASURBVPLKczfAHhiFSrkM5YrUSDmIu8lwFqGMm+3Okut4bXqA31273hlDHHVoc93snEFOTTTJJGmou7uc3oaRfrYM8wCgQQPPq1SiygV9jxJg2SrO96GWuoXTcYqCOdh161oDFxLa37QFxzGx7WV45elfiuxe66fVhg9deDx88urTBEcB/yGBRrSu+3PNR90rCtAx2/3R53bDxX/+bZjIV2xTEkvzFiyG5ceeJADAspSddRZ1fw/GiMM5ZuPfPkXBxV/3vDDlwnfedN+Ho1voy7grMWosLoDrnacuwkMR8lh3dsJHz5NCXY+F3GIqdo5latjznPqdC+scLfOUacAiCs5lAlu9VhXu8FIhL1ztWCyLiXAj6R64bFUFNoxhIpx5ag7odtxcssJxEhm0zjEuj5nt9Xr98SOPPPLiCy+8EBslHPY/rwK6swS+9a1vzXv66ae/Ui6Xz8YObAjo+C8mKVEnNrLSUfhKIJEbiEAfG7eg6x011MTQXNgzfBSUmj3CSq9jbTsrNxMd13x909UxAcY4p4mLVBBU6RqVx7VkNFG72t26dAbiQhi6rHJsToIxdY6Q8h4EpuGWOjsnANQqZmmtRPZHSGJauCvTcECbxyBSaFJQXBEZ3lEtEtiVwHOlyPbnfwM7nn/GizK3vf8MuPbN6wMWLbndeaOVg0U6kYCVj2veDcbRd+ZKcP6f/hs89eIeO9u9DTAwMgqrTjgVUulBHt1mcGyvJX+Em5vNPrWAZsm1UcPMbb7QbFud7h8/7z4b2XeWJECO8koQ9Lpn+xQBnxLDz9dP5sXzoKi3t6LbYIl0efm5BHO0zokRDsFcZbUnUQ4CJIQgaQtPZTE/BVM56WqXiXApwdd+0tw6XLCiCsmEzzonoiwJ4rzawm2Klc3mIJfL1sbGxj58ww033Bn/zg6PI14FdM97vvvuu8/funXrP6VSqVGy0oeGhsQCQ1DHf3ksneg4ib3ITpBrQHP8SNiVXARVYpATLnLbve4HdZndTt9x8LascsUwh4LDynhXoC7i62QVOXzvZN1YVnkgC14tExd0VYy+K0Cn+WbAIC/Luru5HNNhoK7xwCOspnGOL6iqU6TCFA4H1HFtoHU+sfXlQJAWL/Gl3z8TLn/TUV4XNV7KKIkHlwBy4/w09dliFc79k/th07M7TRxdQbasRz9FJMbxkrywJztwwigMVukpbUj2WczhY4+CbDkTdG6cle6bN35u6BhC1m5At3YccjIsJgEdGeFEbge52omzXZPISDDHhFD0RuZyyAgnXe19vT0wOjwkuqldtaYCCwZkTFyrYixebjLag3ztJFepAQsAfH/9+vVXnHPOORMH1245cKM5cHvowD1z7J2feeaZ/m9/+9s3T01NvQ8z3dFKx5g6MnaRlU7Cl8fT3TI26XovQiKZhjwmyLUHoVyuQBnLN8gCR4ubyteUtWyy2iX3u13ypqxxDuJOAp0EdttC533SA5Y7wT1RwzouTFO+7iwXnoVMCU5hjG161rn1zcWZchWqr419NX1r3Z8l7t7fHoOUsO62MH8bIejZOgnZKvXFJx6Fqd3bAznSqb5e+MpHz4W3nrLKC+gmjBO7RPf7AT5AxvktlGtw0Z/9G/z0yS2BenQsWVt5/GshM2e+AXRn2vaZAIowoqPgO25iw/wF/DwfQO+z59Tuda0pWwpCuB6q1WgzdNKptf6u+p0jxSuCueryp2PnOhHOJO9gfDufy0FR1ZxjIhzGzTPpXnjr8iq8dn5DGCic0hUHwN3sdpmaTIQzZWolmJycQJf75Pz586+57rrrvhP3zg6n7/fdOpvls3jPPfec+Oyzz34jkUisogS54eFh8VRkpSeo05ByvaOAo1IfWoDoescEud7RhbATGeQaAIUilrY1Fce7YXoz/O6GAU5b7spSF0oDd9lrd70BfpPpzslm1KYRm8euTxcbSnVzoexubbE7MXdtT7CVo2N4CgyDlkY4QHpTjSnDXJ/WDai7SkIEQPuuT4DOAMEAgBseCKITclQ///jPoTA5YSsG7TYsGh+Cf//kJbBh+bhloWhRrGp8Z9PWwfX4oc8/BHc/+Evo7bXnA+Oty485WdSkezMADQYFHznKT90JevoA3fXCy4UfTCNnn4lTAiiuDnCXtTtmWji+iM4+esnkUaICvkA/tcCStT/QuqwwzjFuLuvOCcxFZrtytaO1jqxxlNVONecI6I2arDkfTKdgeCgNx4/X4OJVdUglpHdST2tMiZodxqyIBiyKRObO3/7t3/7wxo0ba/toKmflZV8F9IjXdtttt/3Bnj17/iKTySTQ9Y7/9ff3iwxOBGT8cRu34GfkekdtFa10BHXx2dw1sLNnAVRr2GK1LLLedeMWnv2u3eyOdY6ueotG1mGQU/F1stB5KRt9JjeSpHrlpDO6hld8LpeFUKTV/GgrXfzNY9LyIC0DjQnLYoe+ZeZayvwYZT1EAa773kRqcBgznEnusU8LyZy3DvKV+mgThsl6+RmSXjz32CNQymVtQG+14bXrF8O3/ufFMCeT9rqgqTRoNkkSTIy75Zu/gI9+8UeBYePzLDvmRBidv0TEROWPz371PbF7XJhd7X7O/45CXP5duDlPbUY9qO59HhtQPVYwPSp/PN8ww4be2bD1hIaOwCxhe7VTPToBugJz2SBIksigpxIZ4kTNuZhu6R5HV/tUFrPaS9LV3pMQrvYFg224ak0VFg+2OrLOySiSYI6yFmvOsV9GQdScV6vV51euXHnxZZdd9vhs2iv7Y6yvAnrELN97771HbN68+av1ev31lCCHLnhc3P4yNuQwlpYw78aGoI7d2HpTg5AbWw/Z1oBYoJg8J1zqrC7dkM6o/ug8YY6y3plrnix2kzmvrHLlxvKBOhHMCEBnSXEaxAWKE3WsqhWOs9SdRDuxz6Pi2JZwZy/BOSc6e91dvlFKgoKTuDH5ipPFdJhrS8jwWTYJ0Yjl2cewBj1nA3qzBRe8fi3c8/G3Ql+y55AC9Pt++gxc+ekHhILKfwSgbzxRZLt3EkPfHwKv03sQxHfqKHBxmv6O8Pw7Q4lSRPj+UL/HBNz9y9jZLx7PAZ1nMcKhq13UmssyNcxu7+mRiXDSsyebrxSm0NWeF81XEuhqHx6Eof5eOG9ZDU5dKLv4ueVp+DTU35y72nk+EvXKwKz5ycnJ5tDQ0B+///3v/8vDmeI1bB2/CugxO/zOO++8aseOHV9Ip9ODZKX7ytgomUkniKkyNnK9I6jXalXoHVkEOwZWA/a0QNe7yXo3CW0a1JVFrjndNVWsaZlKyXHUeU0oBwp8deKcCXEJjwABOZZeSRIaw+cuS/C4da4atwh6xhBLm1kbATkTB6A+YHdK5cTlrdbbHLhDxsSNwQD4dn+OHGbEeeprBPTnNv3ca6GftG4RPPDJS2HuCFro/oW3L/qddwpi0zkOrbSb7vs5/D93/ygwPbMN0Dn4dgvk1nKbzkR2dQ6Bv2Nm80GHWOCOxsUK3mX9O3mJCNC1q10lwaGFjta52QotkTdSLBQhP5VV9K4NGEqnIDM0AMeN1+ESdLX3GFe7MBw8rnZfVjsxwmGZGlrn7Xb7Jxs2bLj8nHPO2dbVlB0mB78K6DEvetOmTUM/+MEPvlAsFq9EkhkEdbTWUVMlKx0vwV3vtGApK57H04UbaXwt7OpdAJVaDYpF5Y5XljjuSQJwNyHO5oJn7nZNSOOPo9N5Qhum/ulikAq4fWVr/DNq9CJUAc+Sod2tlAU5pcrZp4E4wprW74BLoZDj9SGutRFnrRuqWR0SjS2JC7O7TGmckaEyGxgTeF54/P83MXSm7CycMwTf/9TlcOzKeYGWqVJfkElIs+kH1/iNt31fxNDR/W5+ECB6YNkxJ8HIvIXK5c6tUF7Lr6DUSsYIg0gPau2lCYsGcV8A3r6xfHOd2+R7adhOGaBZs3FLKeATYIAu4+bYHhVJZMg6l9ztQukU7wrljXS1Y9y8UilBu4FZ7czVvrYGSwZlaNFHHsNlJbnaqeac5CYSdU1OTmL8vDhv3rx3v+td7/rq3pu7Q+tKs0t6HKC5/9KXvvSmrVu3frWnp2cxJchhGRsKX50g52GQw+FS/STF03HxJ5AWdmwDTLUHoYR90yvYN53ap0pLmLvQ3ZI2cSzFy/V5jBaWuemF1sv7pTukMySCuOudW486js5AXZ4Tbq0aRm1uSfsEdLTFG+XmNsKqQ2DXhylFg+c6qYsZUeyOOwRcrLi9VBgwv+Llp34JuT07rdWK10719sA3PnERXHDamlCX+wFa4tO+rchy/9P74L+e3BIA9J5kHyw5+jUwODrXnxTn4Lt3ScXjaHDsPn+5D72oOt5FcvdYnw7hO8fKr1MXsfI6GNhrqrh9J4LNko+/hzgC6817pFJJZWoSzJMybp5MQi/Su+ok2pagu0Z611KxAC3lah/JDMJwOgnnLq/D6xYi7wZ3tUvp4Vrost+5JOfiMhPzj2Qi3AQaUV879thj333GGWcUpr1gD/ET49/0IT4BnTxeu93uueWWW/4im81+PJPJCCsdgT28Gxt2I5Kc6LRILdc7UoIOL4DdQ2ug3EjIjmx1STgjGOAEACtQd+hgOdBHZbsTI53kenBB3RDREHhbgO7Ey0l2UXY8KQF+lmmyU0IkcbcueI+ZwWljvWOIco2T5PK8eNs6dhUFfkKEEtFuw5ZnnoI9214JpE/jsO75+AXwttPXd7LsZsUxuWIVzv7E1+EXz+4Qwp5+cM2l0gNwxMaToD8zEp3lfgCedDou9dhhkiLAFAJLj3R9+nHSVxzvHtS9B8C6QojZjsfgV7L5Cma29yrLXFrnmNkuw4qkCbdFrLyQzwPWhTcbVbReYHCgH4YG0nDc3AZcuroB/T1onZvZ7sjVjmVqKqGYep1XKpWtixcvvvTqq69+OPY9HMYHxC2pw3hq7Ee/7777Vv7617/+er1eP7mTBDkeC6XSC+56F20Ax1dLwpl6Q7DIYbMOF6SD1rmxxG2aWAnaBshVsp2THMfj67weHZ+WCGjE9nPZ5MR0mOx4A+rhlrdrqQtZoJPRed+rGEtd3MI+hhO+GNWBW9Yh17Slm/WS5fjcQh91QuBynuurMe588TnY+dJzXiv87t8/B9511rGHzL7amS3Buf/jG/Dki3sAud3NTxvSmRFYvOE10Nc/YH1uiFulp8dwqZnzg7DFze6Zia3OwLx74Oz0pUYupSjQj4020JWDY7cUC58yK7pHYr05lalJy5zY4ETzlQQqbKpxSqspelagq71Wq0BbcbUPZySBzJVr67BkUMbNfa52t+6ckuAoqx0ThvH6KhGulclk/uwDH/jAJxOJhJ152emkHybHzWxnHCaTRI/5xS9+8dKtW7f+XV9f3whPkMPvfQxyPEGOQF263qsi6z3R2welOethIjEClXIFSuWKIpKxW6dKi92liHWz450SNsvtrmLn2vVOXgBG+6qERRyoS7CXdewWqPusiQR1bqMZJOtd4rMU5vwnBti91rU5x+uGjzonQspNlxsez8vu3A6v/OZXwv3Of9rNFnzkslPgb99zxiGzcx59die89U/uhcl8xYr/o8DG+vNFRx0r+L9tBXBvdhCz15aXb9dRJ/bu5HciQm2A7eSMyDFqK9mLzE4YXx4cqEdn0ya3iKw5x7g5rzknQOeudqwvR24NdIWLErVGHZCCYHRkCEZSPXDxqhocP88Gc/H+WW9z/juPnaPRQ81X0PJHV3sikXho3bp1V51//vnI1vTqT8QMzHhtHU6ziwxyDzzwwN/mcrkPouudeN4xvkSxH5wPYlVyrXQ3NoRNBpKDYzAxsg7yzZTs0latGW72AIhLUOelanazF54pT4Q1spMbT4bTLHK6K5s8j4Su2GysbM18zrLNfaAeEldnXaqDLB4xIC1H5SxTp4TMS3bDRVjgHtySD1coOKWtPCP+PDynlM/BS7/aBLVK1Tql3WrDua9dDV/9wwtheCB1SGydf/7Pp+ADt30f6g1jOBF8zV22CsaXr7GB3nmbshfAzKaiU1u6M8u887GEBJU6voC/8/pMr6pu73MgefennH/KascM9mQfutupk1pSJvwKvUBa2/V6DQp5jJsXodmoiRK1YdUW9fRFNThzeRt6dElsuIVOcXNjnTcEIxxWBMnmK5NQLpd2LVq06Kp3vvOdP+h4Yg/jA2e4lQ6/mbv33ntXP/PMM19vNBonYhwdLXVkkEMNFpsS4OLkJR+UuUwlGZzGEBcubo6esSNgZxrbrLahWCqJeLrdTc1jnTsNXYLx9GArVkk3S1a5YagjD4AdT6cadd5cwmS582MJ8L3gq4GQw7oL0DZYSgHtLs1wUDer0G0w4ZNqIde1PvafF/xUfUIWk1IckCXrxV89DuV8Tj6JEpg4TuwFjXH0c05eNes3DybEXfnpb8NDm14S7naeyYwZ7gvWHA0jC5ZYnCzkftV5ECpnhNaOa3zqAgoVB+KeE3/pn4J3elk+fPRyJrQhQR30mHKrlQ11WXFPVr/NL28okuM9ENMTvHx2fFdwVJsOGOpoPlF+iaz2pMxqT4qa86QkkKGkUSTHajYEkCOgix7nrYZggxsaHICjxxpw2ZoGDPUReZzy4sWUqJH3Er2c6GrHuDm62rPZLLra//IDH/jAnyQSCad14azfPvvkAaa3rvbJUGbPRe++++7Lt23bdncqlRKudwR2rE2nMjX8lzdv4ULIdr1Lchlx3vga2NmrWOSKZWi0JDWsJp1hDHEc7KXFbixzTlSjk+EY1zsHb12DTtdQr0Am0pl6dWKW4+5M85nt5LStoODyMt/b30mPvS+aGgPsQhcwx+iIrJJ98qsugF0f7t8anfDDoyW+7dlfw+SOrUIYUjK8eE+tNnzs8lPgL68/ffYs+JCRPvbcTrj0z+4HjKML1jC2fpL9aVi07niREBdGKuPDXJ8VHQB5VqHQ3SS6V7LXrjueqGsHOsOpSwf0B35RtqS8cOx4Kzr1PESOk5WUBhxdau/I2DmWqCkCGaw17+sTbVF7Cczbst4cq3QwEa5WrUC7VYdUsgdGMhlYiI1X1tZhaYa8gTFgrhq5+LLaqflKIpH40cqVK6+49NJLX60573ChvwroHU4UP+z5559Pf/Ob37wpl8vdiMxxVJtOrnfUNF0rHQGeZ73jMVTKhq73nr40FMbWwUR7GCqq/Sr2CyaLWpa1ScDjZWu8cYv53cf3zq8lBVmggQurSyerW45ZRuG4ja3pYZk1owW6NadB4LanXH6vBaEAdddG9y1TVzp6gD9gQHdwDg1OH2pfN1RBsNzxCcjt3Arbn/uN8Njo8mpFe338qvnwrT+9BBaPZ2Ydg5qenkQC/vobP4M//5f/rdLaqJWuPGJobB7MW3MM9CSToTssCK/RmzEMcF27Ncq1zr8Luz9/42HX8p1rt0qluHWUC50hOENv9/7YZpyWl3JUdB2moPFyhRQ/swlkkN4VwVxa6TpuLsC3Ka3nQh4q5ZJIgutNtAW163B/D1y8sgavWUAewGgw5wQyroGDrnasOS+VSruXLFly9bXXXvvdaYjow/aUVwF9mq/+G9/4xtrNmzd/rdFonMBd7wjcpHVKzRc5j5ES1pCGuLSGuFFEA5ehOaJ3eqHVB6VSWcTTeZtUSTQjXZu6xE3/bix1TkgjrfcgwJMVjla6iJ/jcYwGVrvUlUtUHOK4Kk3Wu5xEEl0kdMSHHgvZLySZa18DsQekI5QFeT95jhRgyjoOxGnjgF1dIbA7zLXDno3GUC0VRRvVarlk2LeUEpXuS8I/fex8UY+Oa2G2/eAUT5VqcMX/92348ROviPpzMd+aWCgBc5evgZElK+SH1jza8BsN6uE2ahQYRwG6XKfB68YpF+73PuVCg6bzQru2tK04gww+yWuohUwX7BDdvUJeySOZCIcxcypTk4AuwBxPRKOi1RTGB7raK2WMm0tq15HMAAz2p+ANi+pw7oqWiLNzbwwZMGLOFR02fUYykIcgMYcom83if+1MJvNXH/zgB/8okUg0Ztv+OJDjfRXQZzD7d9111xVIC5tKpTJxrneMKZJbMjyeXgcYXQq7B2Q8HUG91qgLt7u0qF16WDdOHkyK02AurmEfT2CvwVoBts5017EvQwXrut/lIQaMNaiH+h5t8LenXy5HdUmFmdMAdQbscnTmuqGENM45clysCU2IckLjd13x6Hbf8cIzkN25TYMd3QLfyRWnr4c7P3wmpJIyA3w2/WC8/IFHnof33PI9KFXqqh8AMsPJee7rT8P8tcdCaojVn3diDnc1CT6IjYNytbastRmwh7m/KASaTdZ43B3DFAF+4U4A3zdKa3AU1yHQZ1/6FA1pmbud1GTsXFO7Cg9hS8TKS8USlEsSzClujtSua0Zb8PY1TRjrJ49fuHXOk+BcowYJZFhW+38dddRRV1xwwQVbuloSrx4ckvb46sR0NAM//elPBx5++OGbC4XCe4hwBmvU3ax3XzydQJ273jFJDgGyNudI2NO3CGpYn14yrVYFoAtQJitdATQ1d9GgL0vaqE6dsuLJGsfGV/JazO2u/paWumSrk0CvHO0E9gpxtSBjPPDcQg9a6RoR9dz6j5HHaSHnLW8LXiuYCR99THfAzq4VsDY19Dvp2gkoZidg6zO/khaNsohIuI4N9cNdHz4Tzj9lNSAnwWz5QYtuolCBG2/7AfzHYy+ZhCndva8NowuXwviKowBE3fJe+Ikzn7u8hQXC3NSOQ021KMlPo0NQfLF2MRbXyu/WuvJb3rRWAxq1EfZIIMPaospOahgzR1e77KImLG3R7awO5VIZSgjm9Rq0Ww1ADxOywS0YaMPb1zZhxUg8mHMLndzsaJ1T2JEIZMrl8p4lS5Zce+211z7QxVS+eqiagW7X0KsT58zA1772tXXPPvvs15rN5nEI5uh+dzuy4SnC9a4yRsmS4eUaPJ4OvX1QmbMOJhJzoIquLtVq1STAKSBHqlHlTkdMEHtQcMEHM9xNLF4BeUs1eOHEM+Q25aBOLnclHwTIu+535oq3W6/SF2yZiV/tZUeZw+7iCtDLMne6OTbOgvexbalzrGF5tkKgnso5RhjwvArA7Cr8HBu1bN/8lAB2eucySS4hOpOdtHYhfPmj58IR8zLe/ugHYrOFccmjQKb8gVv+7VH49Ncf0coe5VngeHt6kzBv9QZIj82bZupaGMLuvdmIs6q1j5vfMszU5hfreuh+8RsnlLnFHWndu9tOPI9cfwjaVF4r6F0RzJEJDgvKRVJsE1qNpuDLQOu8Xq+KuHkqmYDRTOb/tPcmUJJd5ZngH+9FvFhzq6ysNSurSqqiJIQkLIRlVotFBoMxNhoLISTBgMEesGk3Pp6x2/T4dNvNdLvb9vi0sQHBYWnbYmlG3S0GIzCUTGPggBhjpBKLkEpCKmqRKpfKJTL2Of+993/3v/fdFxGZyojKqrx1jpSZEW/93rv3u9+/wlge4JcuacLVU12C4PANUCVdud+c0nd5rXaKah8ZGfmTd77znb+fyWQaG/fEt86Rer07WweJp3GnKur9A9lsdoKb3rvVehcR3cqvRC84+tJFV7ZaDYJCBRbHj8BCp6x6qlPRGaoGR0FuWCLWZXp3kzqlt/HIeOqLTqZ2Sj+SxK1K2CoSR5g4odtKXf4tXytJ/jg7JIkwSepsalKbu1qUyq348VyvcD/kLAOC6Dr1Hva19ji+8bW5LR5/8anTcOb4j8QEiWQuW9cqL24G4B2vvhr+zzdcB7lNYHpPI3MaGnj9X/veT+Ad7/sSnJxbjvEjgsEFannbDpg4cEQQ+2b8J98prl77MXiv4U5s4nftyhm5y6Hdb54OTpWLyS5FY7hqozWsWlCKNDWlyGUDFhnrIyvByYh2nIfQr92o1aDdksVjxkfKUM4HcMN0E148TVegi8aI8WRVh+N12nnVTCoggwVqMBAuDMN7Lrvssjf7AjJreN+sTT2hrx+7eM9Op5N93/ve9wezs7O/VyqVQlTpqNax1jupcKFeRJ1kWYmJ8pMxjQmDTpL56Q0IK9tgtvIMWG7nAH1MGP1u+tG7+9BFAxdFxDowLq2JC5naWQnY2IyqS76auerat07MSAo+Seqa6DXnm69fbIJnH/MFQjxXiu/XUWVOzN02dSvzfhdijh90mmJPjCL5Af4fze1njv8Qqgtz4tnhZ4I41T7lfBb+41teBK9/8TPi4j7dXsm0FLCn8xr3InLx7mYy8JPZZXjnX34ZvvGDkyJoirtj8H6QICb2H5HqvFtSNnGoi0s3mF9duPRU6PHTc23pWhBY7/Z6HoZjIRC/Vvz9YmuR9HVBclqX7x3+F0CA1eACyjkPIQyxeIx0j+BchBHtWEu9urIiSL3daqK9CUbLJSgVcvC8HQ141SWy2ZBN3nEFOMnsKstD/nSlqMkCMrNYafOR6enpN7zxjW/85nrg8/tIBDyhb9Cb8LnPfW7qwQcf/HC1Wn0NmtzJ9I6+KVcVOR71TkodC8pgoRkyv6PJNhjbA08WD0K1lZGR7/W6JmnVL92Vuib852R6ZyVfzbx13lddN3HREfDah06KnuCiiPf4J8PRJn1NolZPdeeMRZGyZlUMInbF5Vx7OJ4gf61TXnHzQPFQMDk7bV/7c8d2pIggAysLs3D6+EOyGxWrFY/nQvfIkekJ+NC7Xg6X79u2JtP70yX3fohcTBIZgHqzDX/8X78Nd9zzgMyrJxcMC5ysTO2GselLIBOsMdAvZiZ2YPup8qAvuqjYV2MTb5eKKmrB0B+pb8TkYL8b3VYz+nz9Tszxa9xlISS3kaVduagQPnPhCqQshbYg9CZWa6tils0qtDEFt9OCcqkA5UIenrWtCa871IbRfJio0y4XeNLNxqPZeWlXHjOEfnNU5svLy6uTk5Pv/rVf+7W/2gjEt/Ix+n1vtjJGfd/7nXfe+VOPPvrone12+wj507GKHA4iMO3BqAAAIABJREFU6p0u/Ve4Ksa0EJUaosxUvDSsSGXDojPtNrQnDsCT0V6oNTuiiUujKTuzxeVc4wA3VlGOFZOJA+CYb5387cYx6JiGL90k9Th1jfVLd5F63Gtdme11Hm2aX12vLw2ioomc9VU3xAxbFJgvc7+ka++lfOIxIaesexMLAnpNjB1lgF+7DXMnHoWFM7I+BqklOc/K7V9w+W740199MczsGFl3kFwvgjdykBN19t2vObmGPvSFY/Dn/+M7sFLTWURy4SepMVcswcSByyBXrPQ9XoazIT1f06WT9o4N55pcZ+HXKb/XbyZ/4x1veY9ZXL5vFpmHIYRYOEZ1yBNmdrQUYrU25fZrtVREe15WgjtQacHrn9GGnRU3meM1xwpdqXOyQPJ8c954BdPUyuXyB6+//vp3X3311cvnD/+L48ye0Df4Od5xxx1vOHXq1F/lcrkxKjiDVeTwH5E65abTatn2p6NSr6NSV6SOq+vGxCF4KrsTavWGUOqizKzLdy7MZsk89TRTvY6Apzx2My+dp7AlVDmpNJ6/zvG0SF+mgemo+W6R6dL8btkXY++nNamxDm7Jx+l6xdlnFjHLqZOZ8+NjW4Qd/5k2hDSx49Eaqyvw5PGHoLayyHzPMjhJKt4OvOraA/B7v3ItHEBSp+L61g31UtVppN5rv7Rh0Gi24DNfexj+9L/9E8wt14TKkxUMZZCcSDMPAhjdexBKk7vVvfEiMyZRJWMg9Jm5Z9t6jQZmSuyq1BMuFnVVaWo47QbWOcf0Mzknt+HWCfkmkzVQuvtU85W4PgYGrim3nyh2JWN40IeOEe35XAgj5RJMqYj2SyeSZG4Tua3OyULJu02S3zwIgq9ecsklt954442PrRMmvxtDoJ93xgO2BgSOHTsWfelLX/qj+fn53y6XywH50/P5vPAjya5sGPUu/emo1uWkroPksIUgmt5pAOCKNshGsDx+BObDcVFwZnmlKo7nJHW7FKxRHjalxnvsazcryNFCgALnhI+cNXXp6lMn8xtr9CKCkpDUjZnUIlgyiyYsqXI7/bHj9VUE7ZzoEs/R2iplAjf7r5vayThkGgGofPbq/CzMPv6I8E+KHGBVFpaOgc/yeUd2wR/d+jNweM94bNJcLxmv4bVNbIrXt1pvwUf+/nvw/r+7H6p1Wf1QX6sm9fLkTqjsOQiZQAbCcVQThGl9ySuT0r6JfdT70N8zNRcIpG17TXTrN8Fz9cwWffE6hleDs26ELwx6mcxTHmbX+1JZGOI9Y1HtqMplsStG5q2myDdHMpe55i3IibKu2EENI9pbcM0ubLmigmStwDeuzHlEO6/TTkFwzG9+Yu/evbfedttt9z6dd9XvqxHo9Z57rNaBwD333LPju9/97seq1eorx8bGDH86EjquWMkEZleSw8FApndqVoAEjmkjmagM58aOwGKmLEgd262KYBOWgsaVuMxDt4vJpEfEkwKPSVxFY3NSNyrKkfXcYX6XxEsSXuW0c9GdSGqyVbOc3p2Kk9V8l49H76sJwt3LKhk2kjIELHI2unbHu/S3b/wKdTpw7smTsHj6BM6kzjcLn8Gz9m+Dd77qSnjZ1dOQCwPxDIf1T7yXGYBHzyzCHV/4Hnz2W8dh1SJzuha8rKgyCiPThyCMsOe51t/8ijnlcb3uosL4Pu0N2VO2vdDSmkPxjuYzoXZCaZaB4SFrPcE4JiBGU/1id37Rst+1Xuw2gcsgOHyeFIwr1TmlTkoze1uY2VFANBtI5k2hzHNBRpB5KQrh5/Y14MUzcr/UIDjWGpV85nZaLgoTKu26vLxc3b59+++8/e1v/8tMRhS39f82AAFP6BsAousQf/3Xf/3cxx577G8B4BD507H4jO1Pp1xQO0jONFNhoFxNKLtMcQwWRg/DYqcofOzV1VWZd46k7qomR4FzVsS7HRynSZxXpVN13HkRGjV5kg/e7VNnXdlY2ppQ9wosruxN/GxiTyF1Uv0OclUiXU+QdE5HbLxeEDgkUppid35uq31zoRFP2+02LJ56HJbOnnYuVmRqG8BoKYJbf/Yw3P6SIzA1VlSLNve8t1EKHom80erA179/Cv7zZ++HBx+fE+ufNDN+VCxDZc8lEJZGeowik7qtYqbG01nvcBRnsGLhKGZOPBmy+qSewNbyXSTzei/yae5nv+qpPc4pop1yzpU1UCpzYYSXqWlo4WvJlqWozvF3JHPR23ykDMVcCC/a3YQbDgSiCUsameNtUWoaT8WlOQyVOfebY855sVj84Etf+lLvN3+a74S9uyf0DQaUH+4DH/jAm86cOfMXuVyuQqb3YrEkTF3S9C7LZXKfOk3OtMrF7XDA8cj3THkS5kYOwXI7Ejnqq6s1lYuu1TdFpbtUuisX3fiMB8WRyjcC5VQkKzPTkylezp26oYv4mylMo/AM46ckVVnEzvqva4zNADb+OdGpmJYVw5tTdNqr35uY5dRvbqc53nFcc4Uhot2R1JfnnjKwkWpK74+T73MPTcGbXnoEXnDZLuHPXI9adxE+PROZQSf9+MdPL8J//doj8N+/+SjML9Xi5AT5bM0nlCsUobL7IGQr4xL2NPPx0+BFW+Xbi69uCt+2CjiXQvxRWdev35u0CcJhQhjgXEKH5pfM15UiloFtFPvNqSIckTkuGJHIVStUnF+QzJHIOy2sldARVeCKURau29GEV18aCGKXwbMSRW5ep79pviILI883F8KjWgX0m2MQXDab/erBgwe933wA74sn9AGASoc8evRo4YEHHvg3c3Nz7y4Wi1kk9bExzE/Pi0GBK1hU1uRPR2KngcgDS5DQidRxcKBZLDMyBbPlS2GlnRUqfXVVNXJJpKqZleOEMrfKxxL580YwOhjONNsTcWN5WJmeYjZ10dHtROqSWnmZTKnU1avHgt6TlmWb1Ln/XD846ZfvY63KUsbMrV3DwEXMFomzID2Ls9MzQtWG7UYdFk8/EZM6J3OaqPEzfD8qxRy8+jkz8EvXHYBDu8egXMiK202Jm+vrjcZz4OKh0WzD6fkq/OMPTsEn/ufD8KOTCzHB88UYJ3VB5rsOaDLv74zJZ+RmbBYjYS/R+jpRbIdZlx3XXgmwxYo2fqs1jPogdvMkzP6KAFPfBr4ooCWofY/mWft5U7WpHX3nUpWj2V0GMZIyx4j2hgzUbTWFzxw95COVIhTzObhmsgGvuTSAkUI2QeY2qds+c1cQHJnaW63WY3v37n3T7bff/g/9Pk2/Xf8IeELvH6t1bfn5z39+2wMPPPBXKysrN1VGRmBifBzQr4756ThZt3AwqaIz3J8uPlSraSo6Q6SOal2Q+uguOFs6CCutUCp17M4mCJ35yeOod/2ZJHV3gRm+L49qj8k+zmln6WyONDeaB6XPXb5mYmqiVb68QfUZM8UnUO6P1MWhe5jCNenqY3ZX7SnDI8ne6nGZx5V3yOrS83tDskZSP/MTWJl70tiKboPM74o+YKKchyN7x+Fnr9gN11y6HS7ZOQrFSOZ802LIpeBJhatXSrwfp+aq8P0T8/CVB0/CPz1yFk7MLkOzhU8qec+4veC5TgdyxTKUd86skcwdQ4dC5OkrFh0n3pM0Q8e6RqE8nEnwmkzpHehVc802QliPUy5w6dJTUurNVzTdxiAUdyoG5n7GZhQIFwdd6qZQGLchzexYyKop5hBMVcNmK5kOkXkEV25rwC9dCjBWyqkAWK3Me5F5WhAc5pvXarWFHTt2vOttb3vbx9f5GP1uPRDwhD6EV+Qzn/nMJT/60Y8+Uq/XX0xFZzA/HQs72JXkkkFysnoTbmcrddF6c3QPPFXcD6utQJi1MK1Nkq9s0GKkq0EH4prvrNFLnLpmdHPT/dNjVa4WCvpvbl63o9+ZH521YI3VutXUxVbnUsXrfzbRpKkv+bl6re2ZTh2OKyqcNZODoB8dZB3M+R5JU7b5z/wAq3KtzJ6BlbOnRSMMMrlzMzn6tmlx0Oq0IReGMFaK4PmX7YSr9k/A/qkKjJQiyGdD2D6ah1I+K4Pp2h1YbbRgfrkOC1VUY2144uwyPPbkEtz7wEl4/KklqDZa4v5F60sraJGuW5haMxkoVMagsGMawkJ5YNNKN1Ut11EKDEdKo3FRXUz93YjZ9bTsa3LW76fXQf1M7rM2rwRfGHB3Rq8301DnrGUzJ3NZmRL95bIqXNBpQ6VUgGIhD5eNNeB1hzMwWdFkzk3tNqHzADi7gxqKDCweg2b2lZWV2vj4+B9ed911f3zttdf6Ou0D4h1P6AMC1j7sxz/+8etOnDjxMSo6g4FyFCQnTe9to/gDNXKhAUQFGrhKF/miSJZj0/BUYQZqrYwi9brstEbR70TUQq1bUe49lLphUnf50+PysJoQYmUfE4Q2v4u0F3lTAiIiYJtMyESPteS1Rd0iwy7PLjbpOwjV0DdKbfcmda3okvnzvYaRWjSkLDBwwqwvzsHKU6egvroi7ooiiqULRhegoeUK8RmaU1GlY09y9LHvGi/CzFRF/MQiMI+eWYKTcyuC1PFdqTVaouobHZNjoSduDSx+hiVd82PbIT+5C4Jc3u33YOso/lhIafZSv/HiYa1LBZfIpQjyLo9MvoMbWytTP175G3/DaUlmL1NtmtetfmlkWO+W4V3SXZHiCoTKlULvjXSLtZXfvCXUOZV3RTJHoh9BMi/m4dBoC2481IGdI5Fa3Jl+cxeZ20FwVAkOXYNI5hgAd+7cuc7o6OiHrrnmmt9+4QtfuDikKXdLnqbXTLQlQRnUTX/4wx/+xZMnT34oDMMpCpLDojM4+BKkLtJLdCU5vCY7DQRN7xj9Lkz3YzNwNj8N9RaIdDYsTCPVuGV+p5KwrAANtVE1OrI5KtHJ/HMVTc+i5sU5yOxOQTPipyZvImxS3glFLnq4qE5P8QOQKt+IVhbf9SZ2QyH1EZVuB47Jub7b8HB8lxYVT9ecejj5RatWhZXZ01BfnBfmUDw9KXYyv/NDIJlzXoozDqwXGDejXHq+vzY1mwROzxkzMrKFEhS27YRsZUL4Y23i5RHrCVImsiULAz2U+CJsNtZX10vhrneMSrcMv/O4BOHAC2G71h7xAo3dEN/OfmVcr5Bak8axDzG5i+DUjiwSoxquCDLvSGWeabeEMi8VizBTacL/chhgeixn5JpzEncROs1J3IJoR7RHUfS5K6+88ldf+cpXylKJ/t/AEPCEPjBokwfudDrhBz7wgXc8+eST/1c+ny+jSsf/ikXM4dWV5Hi9ZdkBSSo0vhqWSh3/q4kIeJyEG2P7Ya6wF+qtDlSrq4b5nbdXpYh2uwa8DI6zI+UlWZP5XhKzmSInicQ00YsFSFyAhgrJyOA4nrImFLilZeKFgIKQT+5aVDlI3VJcej+2beKNT6rnFG2UIudcxE6ckSgzp+7Iuh513cKUi40xls8JM3xrdTnOhKC3yVbu9lvmimhPG+Qu0zOp9DAbQTQ2CdH4lFTl1r8ENye+d5/V4PLk6sA4ivmse52xv4FsLxQSe9m+fb6Brfz59dsrJfpuLTNscuXqXFLayx75N1lyaCHaiaPZ8Z2SaWWSyAWZo5m9iMq8ANNlqcz3b4vi2g8yKFdQeGr3NLtGO2+Huri4KEztQRD8EwbB3Xrrrff394T8Vk8HgbW8bk/nPH5fhcDx48cLn/3sZ/9wbm7uX1JnNvSrY2c2HESUzuYidTG8hG9cBtOReUsqdUnqzbEZmC1Ipc596rxHOpnRhfldKWuZ3maWf8XxTGU+dXEZ2k6TOkXJx2RvFJpBoldR7uxzHQ3PKrwyv7lsM5oMluPTuq2i0yZr8/NkRLyhxCmYScme5ADpNWSs70k+pYyAZMEauX+7WYfG0gLUzs0K5Y4qy67F7gyacnzY7Ypjraps42Euglx5DHKj2yDIl4Uqp4YbtLBM4zE5/Xf/193q4di3F9zxLlx5u6+h17U9rUmKnrNhelLvGn3mWix0WUAYj1JdfPw60d98bSjiQeQXlJomCFyY3OknBsApMi8UYKbSgtde2oGDSOaZ7rnmJCh4VLtdBAvnHCLzVqv1+PT09Jtvv/32Lz8tbP3OfSPQ93Dp+4h+w54IYOT7sWPH/mJ5efkNGByHKh1JPYqi2KyOg6Y7qct2hBhIhUodzVxYeAaJsD2+T5jfhU9dNFpAn7pcCMSqnCloV/lYSfopZWK56Z2VlSWTr/DrGyZ4VU5Wzfg0sSZ97RK6+HvxB01R9F2yY5t+ieVvSljIHaw33FDtxnfpQ0FOrPb3vYaOS4X33kdP4pKgMGe9VV2C+tI8NKvLsiyniFFjd21N6vYL6DqrmvbFfYka31ERcpUxyJbHIBMVROOgNAK0xSi/ll6k6V4gqf7w7MK7+tztC+A37LhZp6Wm5yg9/xukv3HWHcVuBJ1uIgldkThWJSRlDm0YKRahUIhgf6UJr70UYP9EXmbUiMHjzjfnuefkHuQR7Tj/YBAcpqehMq/X6/NTU1Pvevvb3/5fzj+SW+cKes0wWweJId/pJz7xiUsff/zxj66urr4QyRxJHcndbrfKSd2uJmdHlVLAHN5Ka3QaZgv7RPT76ir2Uld56mRSNyrHJUvEUh660wTP1DyZ0JOV5mxSZ3+7SsYq/LnA4T5hXchFH4ei5cyXeI2k7uJqm7xj8de1NlfKG2QRe7xV2tCz7kYtJoTZtL4KzZVFaK4uQ7teg04L047QlMoapVgBdC5yR9WNLU6DXARhvgTZ0ggEhRJkQlRp6mZje3d884n7s78xyNy2FMRuhSRM3PTvBjH9GlKHLYMxXuDRZz2t93Q+Orr9rHoeYANmk9h2kliXsjecJUYSGaMaR1J2kDkGwJWLUIzycHCkAb94aQemxwvSCkNBql0IXQbZSiHBC8fgvIPKnILgVlZW6tu2bfuj66677t/7iPYNeBXWcAhP6GsAa6M3xfKwjz/++EdardYVlM6Gke+Yupaezma2XOWrZB4Bj9faHt0rSL3alnnqNVZRDsevaWZ31X03VTqZ1hMFaJw+dR2QJ9S6ESynUtwYiettNMo8M0mTu5xs5ZSqfdTJKdYidutNT5jh+yF2tY2ORJbXyrRyb1I3OCJJVCaVuFU4qq9OqwHtRg069Rq08Ccqeey3LnLGMRpSnUiEsweQwSDLbE74w4NcAYIoD5CNIBNmWSqY4/JTZ4j1Tx2uAMQ06uw+5jh+nADNazMXGswEZCv9rrdkn8t1ZfzppS0CutyRa50Qm9q72RmkmUyY1sVAwZ/yP6HMRQU4jGYvQSHKweHRBvzCJQB7GJlzfzleIVfk3NTOydzubY4R7cvLy62xsbG/uuaaa/6Vj2jfaMbofbz1j8rex/Zb9IHAxz/+8Zc+8cQTH+x0OpdiwRlU6uVyWZA6DR48jGx9iJ3ZkNBldzYaeC5SR3IXE//oHjiLeertUJjfRaW52PQuc9VxqrAD5QzyVpY8rsLRhC+jodVCgG0jj2fWgecpUXQ+MziOmdqZ71zco/ofTWm87Cr5d6moTHJKZSZ7hxR0EnuCXaxhkvjTHkbdhlWX71Ki5OWiQReo0TXL1d2SqsIJPJajjNBF3p+sGiatGr2uzwKql2CN3/P+ppPEM6I2rGL39GPwZ0VbdVP35rNd35LBWLHZF8AJuJtoT9svdX5IXrlGhQ8OtR17/oLEidCVmT3MdGIyPzLWgNdcArBzzK3MbaVuV4GzC8dQrjmWdV1aWmqPjIz89bOe9ax3v/zlLz/bx/TnN9lgBPobgRt8Un84E4GPfOQjrzp58uT7AWAfEjoSO5I6kjeVUXTVfLdJnQJUMECO1Log9ZFdMFs6IMrESl8Xprq1hUJ3FZVJfCYiXbEPto5k5wuAOMiOSDz2z0tSF9vGpMxy0tV3NmlLNW8GWHFSN7WK7q9uaxjTH53uW0+dPp2jw9TjYl9KC0t9sV0H6mPopabbMQ+zdZiE75kLS6NeWh/nTxA1o0+XAE0c0jh538M+vu34dMkGPbbfnp/aTeRpp+/rRvq+9u4b2suPfq5UDgSD0OVSPn6hpZomIlcKXSjzJmQDEP3M87kcXDFeh1dfkoGpUUbmcR0JeS1cmZM7hxePkb0lZHc2JPOVlRWRa46+81Kp9JkDBw785o033ujT0zbojVnrYdYyqtd6bL99nwh0Op3MHXfc8Stnzpz58zAMdxGpu3LU7UYuLlIX3ZOaTRH5LqLfkdTLUzBXPggrnTzU6jKApdVyk7qRvmaocxWxHqe2KYK3itNoxU8ThIqMj4na8qfzaHYjQt4idZXWo5W6BthW8awajaH5eA15/kX61Npfnfj+Op6tkdh7KFZ59/KYbtHdx/CON+lj28T7nLJP6qH6O4dtEKC7JDqMn5VjIUWZXxtdNCZ9KLvMF4kr7XMmiJe2iRc7Ro75uiWpUxAbmdhVelqrJaoFSjIP4eptDXjlAYDJkbyInyDiJhLnZC47N+q0N3L/ccFAZI7KHKPaC4XC5/bv3/+/3XTTTT9ew836TTcYgf5G2Aaf1B8uiQCS+gc/+MHbn3zyyT/LZrMTROqYo+4sPBOEoqlLWqAc79KGBC9KPRYnYWHkEliBoiB6NME3my2HuV1FtxuR8O7a74K8qUUrM8HriHeH+V3OHonGLtqPp/un8/Q2iZrZyc2eAtOI3XzRdQ1540mwGiPmE2J7GwdKDh/Nj92G1hq/i8ud9uj5ItBRx6aMKesG6czdTNXxLjx6umuRHft91tdg1e+1iMp1P2ufkmjdIzLvUlPn9DX1de9dJqlu1nW+m2s749xGiptrT7UCjr8yVblMFNc+c2FqV2b2fC4ryLyQzcC12+vwsv0hjJeRzJOpaSaZSz+8nZrGyZyqwCGR43/5fP7effv2/erNN9/8sJ/bzy8Cax895/d6L+qzdzqd7Pvf//5fP3v27HtzudwIpbOlkXqy7rucQnhFOV7/HUk9UxiFxZFL4VxmBBrNpohORRNasqVqsr+6HRSnI+GTZG9Uj2MFa7g5nRqJxOlrpM5dUfAi8E7TkSxI4zDL87Q3LuXUm8Nrg1CuuyawJN84iT0xanS9NHuBoPRzynvba/j1UsDdFwZ0r3hy95a9zs8uu6vfvdewtM7DWbfrJdCG/V9nOqErEJg1iKeAU+EmKtBi0KtYKaQv3mgRSQsL2pf80Rx/Tuia8JW5my5RHZDecFqoxIpcKXMq+gKiYIwMgENSL+YjKJeKUM524IU76/CCfVmolPIyFVEFsJKy58Fwdp45WvBk3XdMj5UWP6oCR8o8iqJvzszMvPXmm29+oNdb4L8fPAL9j5TBX4s/AwAcO3Ysuvfee39rdnb2D/L5fIlIHQvP4KTD+6j3CpTj5RiJ2EUDkKgE1dFLYC6YgHqrLUgdc9llYRnKPbfN6azwDFPlmuRNf3x8nDg1lpWHVZMqnS8meYPQdb65/F6VgeVqRXyug95sszkPutMvl8OErhYHYhs+IvB6nCOEHcOQXCm0ac/0atHRnezpirsMUcdxk4NI728uZuzo/DXo1viQ650+UojaRfTOy1o70dPiryvh8/VLqtKX3E6m/YwV62EYNaxjmOc231Z9HNXZDpevtFIQFy/N4NLiIcpByYh2VgEOMxzKRSzlWoDxXAteuqcOz9mTg0KeK3OJhG1yJ395L2WOPnNU5Ujo2Wz2/unp6bfeeuut3/KT9+ZAYL0jcnNc/UV6FdhH/dixY78/Nzf3O/l8Pu8iddHMJchAiPnEKgLeNr/j4KTVNVfquCjA0p61sQMwm52CWhOgukqkrtuvElkng+TkhEaR7jz63cxb1ySu+6u7u7hx5c4Vu5rLZNpbIuJdKRs1N5KC51MlHZe/KjztjFuzneytRoi9WIiPl6pcHUNLfZRG5Jq7eg3LlGOLA5jfmSSSrLwu7osXNDOuMV3bO4deXwuMboPWJmqLzW02tmHoQv76+XXHlr5Nfd4pl+9eKKQcJfEx+yA2w0tCV9EmLKKTmdgp35x6maOJPZ+HHYUGvGK6AZfvzEMUoTKXQYWuCPbYvI7f4+IAq1AqVW4rc1z4Ly0uwbnFczjn/GB6evptt9122/+8SKfhC/K2es0cF+RNXQwXffTo0cr999//b+bn53+zUCjkOKnj/fFmLjxQjtLaJBHKQczLM1L0e7PREMExTSxAE+2BajsQ5jRKazMC4+xoeEeVOUnw7jrvPDoepy5KadMkL/PdY0WtfPFyW1IUphKPTYfsYcuFgH6lSUWR0ElOr7yTG4+Ct4ZFL1Inae8cTckPTVN4tyG43u9YU25rMGjCSqrc+BN2WrduX8O0EUvWNexjXPMa9utjU0sXpySlywtwk7Q9u3CEeiwD4q+t7QxfuvwO1bZW5HIpSznm0lyOfcylzzwbZGTwWxTB/nIdXjnTgv3b8pCLov7IXBUn4rXZcc4gEYBZMdXqiohkR2UeBMHxPXv2/Pqb3/zmL1wMc+3FdA99DIGL6XYvrHv54he/OPb973//PUjqtlJfD6lztY7+MCR1MVVUdsJscQZWOpEoE4vBci0a5HGPdJ53Lo1+urkLS0+jLm3se1L4seJXiw2D0Hm5WEeku/b9qYA58gXafvQUtd6V1JWw1fNtyrBIDZoz9X/MBuky1kwgU2U30wdjP8O0yzZr8n87juMK9NcminUMqq4H7HI8fm3upUbazpS7v1blvY6b07vQS+c8iGWrp+hBvqolm1RM7qJ9ogp8w99bEIUhjFTKEGVDuHysBj+3H2DXWB7CbM4gc7m4p8WxNrkLElcd2WSPCNkr3faZI5mjqT0Mw4d27NjxL97ylrd8PpORTgH/b/Mg0M9MsXmudgteyT333FN+6KGH/tX8/Py/jKKoSEo9j34xu+1qGEIYBHENeJ5KRatvHKgUAU8rcBFQU5qA+fJBWIKSCJLDtBQMmjP96romu6vVqquBi5P0Y+uBLmoj1LUyMRLR43xmtmVVJkimxInoyfMoXhG2IECdFQsgImQjwM61v9O8AAAgAElEQVRWYrJrVXIuNoeK27duv6Bqn4QY7ka+vdq2knbsNhjcpKzvtP9hz5vHiDOT/zg1Va6f63Ncu7ik/q8r/e452JpvlO5N2a2PxYH7sOx4/XBbGomrl1aNC2ln4qqcm9mlKseXupjPQblUgmIW4Lnb6/Cz+zIwXilAEGYdZC6vT0ewy9x1nmMuF/yyPwTODZSaRmSezWa/t3v37t9885vf/KUtOBVfELe8ESPogrjRC/kiv/a1rxW/853v/M7s7Oz/EUVRCQvPUIc2m9R7md95BDytwimtDaIKLI8chHPhODSabVitrYpgOekrl1XlJNnaBWYcbVeZCtcR9FiUVKt5ImO+OCBSF9MZM70LdR9PeNShzVTr8aStGFxOiZIoOKnHE5v6zv1uWIFvsaZmQ0YQP03kvYYSI/fECfW+sZk3Jri0NiWJVULKKz4YcneJfjsYXCPTC5tul77OfR2H7Idyzd1soztdyxqPZJjUNXnrl5LS0+i45O+WRC5VORF5G7BtDkaxo798LNeCF+1uwHP3ZEVAHI5/Tty239wV/OaaE1ZrNVhZXhZmdlTmURTdv3fv3nd6n/nmZpKNGy2b+z4v+KvDQLkHH3zwXXNzc+/BlDYkdfyPot+5T90V/c4L0LiaK8hiNA3RoKMxug/mcrug1s5ArV4HHNwihYVyx8msHpvjdeEYVzMXHgnPO7HxVDmcyrgJ3kh7I3I3fpoV4uIFAJsvRan32AQvXwE7VY36fLmn6GQyt4ukxGex9TFtSFmEnhCF8vt4b/VLHE3dVb32GsaciFK2XYdC5q1qEvilrF/kbfNr6EMd89Ebr2P6MhU4x/0a6bj/uYPyyxInYB+oBXGMgHjALiInVa5+qvxyNLFXyiWIslnYW6zDS6ebcGRHHvJRHgIHmfPKbzy/XMTWoLldmNix4QpWf6POjaui0cri0hIsLy0hmX97375973jjG9/4zf7B8FueDwR6zQTn45r8OVMQwJS2r371q7/+1FNP/dtsNjvGlTqSOJnPcHfq0kY/KQKeD3AqK0umd6owJ04/shPmi/tgqZ0XJnj0q6MJ3ox412VcuWndjHonszr3s5uR7tysHxM7KyPLo94lccvo+di0HpO2iuZl0fAEJZ82DcWO2wqSYA1fnPhrcjcpSA8hcQRjRPVJ7mnnY5+bsWVmS1nzLGsZ0j22tVcXfYxM20QvFiks9oDbFTjvrblPuovkjc+oQDxfJskn5yT0ftcVtEK0xXu3pYM4IT8rK7Sglpk6LU2apWQpV+kvlyq9BYUI88uxWAzA5aM1uH5fB/aMFyGbi8R47xbFzsk8Dn5ThE5uOIyrITM7qnIk9Xw+/42ZmZl3vOENb/inPh6/3+Q8I7CW0X+eL9WfHhG47777ct/+9rff8tRTT/1REATbefEZqv2OA5ZIvVepWLuxC5E6mviC0hgsl/fDXGZUmuCxuUujofqqE0HrfHVbibtaqto+eW5KN0zvlKbGIuy5Cjd+jwN+5ORNLV1jEk+odPkuyblZEnU8GYpvugwLzk7GK8mJ3ZrAe6nfPlPfEgZgQZTraelKF76G4c+V8bqGooxNoEUYv+XeXLqG6+x1bRaITsuCudIwubjL8WP3S7yuY33eHZHsiUIxSq3LLmkykh0JHVvqlEsFKOYLMJJrwfOmavDc3QGMVoqQxQ56jupvacrcjmSnaHYXmReLxXunp6d/45ZbbjnWC1b//eZAYANHyua4oa1wFZ1OJ7zjjjtuOXPmzB9j7XdS6lhRLk2pp3Vqo7Q2O7WN/OphrgCrIzMwl90B9TaItLaq6tim/eq6NrtW6qzQjNGsRTV5UYSaaMVq+edj4uZR8Mz0Tj79pFo3G7yQ6TquzcEWDJrAtUdcU3JyiLhUqH7vLMUerw96DbUUG3V8YMd19NmlrP9gs17XqC7GUu59iVU2MOX2ZnU9e82jXQ1q8aWr1qsjkdpOLml6LxDMWWJ9JnjTjK6PaB+NB8I5zOtkcucd80SGifSZYz12YWLPRbC7UIeX7KnDkalI+M/DrAx+k4vT9Dxz3mSF3G12xgtX5lg8plQq3bNv37533XzzzT/cCnPqxXKPfY7gi+V2L577UA1dXn/27Nn/1Ol09mKQHP6HDV2QvImo8Sf3qXMTPJ8I7MAYXVmuKeo/tyq7YL4wDVVMbRMRsDVtgheCQpeKJdWdbMmaJH67aI00ubPAuZi8zbQ5mhpl4FxcfiMOpKMnbav6ODuIvQq0jYvY44VAqmpPH0JG5D1/9XopdlaP3X5juy0m6LBu1c5pdy3Dfg3bPk0V332hpJ6Ouhz9XJLLlX4I3d4m+axSlim0o8HbFomnqXE54FR+uXqDOZErUzsSOeahFzCKvViCfDaAI6OrcP3eNuwez0MuF2GVtpjI+TgmS1P34LcWNDE1rdFQ3RelzxwD4FZXVzvlcvmzMzMz/+Kmm246fvHMmFvjTtYwWrcGIBfSXSKpf/SjH/3506dP/6dWq3X5yMiIIHVsvYoDnsxrROo2sQvxqFb4dotEO71NmAEL47BU2Q+LwSg0WxgFj4Vo6jK4RkWkx2TMFLgsOEOlY63qcSzPPT6GEQnPffDanC4LzvC0N/kBpbmpuTPehuZY8r3Tvpz4tXpXqkexv56uuw2X7t+Z2j+98Iv5/vVS7eIJJl5ZQUWqExlde8pWbN9+p4I+trO5sOcCJn3USZKXSxRmwBY7xFX+LD61S9wSSv0QvfFe2ODF5+mlwvn90IsqCVz8pdI3yE9O/ctlc5W2KBSDUewY6IYm9udO1uCnd2dgrFyAbE6a2Puq/ibM9jI1jQfCUtqqsLZVqzGZ1+v1xujo6N8cOnToPa95zWtOXEhzob9WiUAfo9NDtdkRuPPOO6994okn/rRWq72oUqnE/dSR1KVZXHZQop7qtvk9JnWVHuNq7oKTQKvZhEw2gsbINCzkd0G1HYrIWNG1rYFd28if7u6bbge/cZ87KXPtd3cFzqnyr/F5tFmd56PHv5MIUg8wDq5Tszaflul3rdY1DfDvnIRrfEiLAf0hDbKupt2+SS+N5PVQdmrLjPa1c2JLktxap4Q1bs9ZuO97To5A8270VMY52Cmm40MpO0aKEJevSLcnZueU86UAJ3GqnaBfRpPIdRQ7LlkKkcwtz4Uh7C2uwot2NeDw9khks+B4Tgt+w7NzVU7jXnRCZA1WeMEYTuatVmt527Ztf37kyJE/vuGGGxY2+5znr8+NwBpHo4dxsyLwqU996tCJEyf+w/Ly8muLxWKIfnUk9yiKEqRup7Xh3/yfS62TCR7TW8Q8V56ExfI+WIQK1JttWTa2LtU65Y+b/nFq+pKMeucm+qQJnuetm/sS+eooeDK9y7xzIzjOnGN1bXg2Z8cpbEz9Ey4G+RvKrfsQwuYxRr34biVFY5N1r7V2L+WeTu5avZrXna5e1zNFrHEfTqpxtFy/enpIIzKRS25oeSP1TFp6WCR7HOxGhRVEJQdRupUi2bNhBkpFmVteDltw1XgVrtsFsH20KEq44iKc+8ul0NcV3/jv3DJHmSx2JDsncwB4cmpq6g+PHDlyx0te8pLVISHqTzMABNY48gZwBf6QG4bA5z73uamHH374Xy8sLLwtn88XkNTRDI+kjpMBDXT8PS2tLSYwpeztCYGi4HHVH0RFqFemYT43BavtUBShkT3WMb1NF5uh36UKZ13bSGmrojE8L92MeE9Jc0sUn9E++pjsefAbE1X6e93VLVZlMaEn1Xas1g1SJ9RShhOvMe/g4oQONA7Ta4h2I/fu++pI817nsF/RtW7fAx/XCEhg4AR8w8aOXCqqkzrJ2yZw62+1j4vI3Slp0rye6bQhj+1OiyXIZQPYm1+FF+ysw6HtOSihKkcTO5K5ulNX8JtwcykrnFbm2sxOYxYj2ZHIRZMVzDFfXoZcLvfIzp07//e3vOUt/y2TybQ2EFB/qPOAwHpH5nm4VH/KfhDAUrGPPPLIO+fm5n43DMMJInUsFds9Vx27tqGa1K8Ez121o+BpxS/y28vb4VxpGs5BWae31esivU2qb26Cd+SjG81ezAA7InbKPdd/9zC/U/lXR114XhqW5m6p5tm9swpwZAHg+CeIPcFZyaHFj2+nbSWeraFa1aqka012Q947nGlJIzU/p7Z+m4sY52U4X8T1TiXr3S9lNNiH46ulmBX7GUkuAneoclLj8VdKhcfNVOhv6fYiPzn+DNFXLlR5AUrZFlw1VoXn7mzD1GgBclFemNixh7kstytvpJsqJzLvFsmOJI7/Iann8/n79u7d+25f/a3f92Hzb7fBo2nz3/BWuMKjR49mH3744Tc8+eST7wWAaQyUQ6VOaW0UAY9YkFJP86vTJEJ+dRexY7UpVOs1Q63LCnNI/IbvnPqtU9Ac+vgsQk/LTbfLzhLR8upzUnmbufHyHtQCgP+uQqW131wrfF7hXXk/RaSZrabXo9jxtJJA+QKC3kx9Bme0erxLr6FrVblL3dz8ghN4PFZS/O/dx1Kv60vb276C9R5nLSO9m688SeKSW7lfRvvHTTXO+pargDckcnyLsDOaVOUh7C7U4Hk7anBkMoRiEX3lOWViR1eYDqSj88YLbRbzYpM5D2pFdxivy16v19sYyT49Pf27N9988/fWgpTfdnMjMIzRsrkRuEivTkXAv/zMmTN/0mw2r0RCx/8wrY2C5ZCcJa9IE3xaERqCiJO63WcdA+YgE0CnPAnnitOwlKlAo9WGOvnWW1Kh6AYu+ncjTY1M8ip9zWgCEysU1rQl3r57qpvLBC/nZRlDrVU7LylrkosmflVClr07ckrHVYMaUlwNWiSctOha+8THJa++NUxt2dxPWdiuhN6Hvzq+RB11vrahM4ipxrJKSA27tstKbJ3cXwSUqu0MkzqtFNV5pQJnld7E+2CqciRwjGCPcnkohS24YmwVrtvVhqmRSKSjYW65rMcu781W5niqbilpdvVHimTH3HJU5s1msz42NvaRgwcP/sFrX/va008TLL/7JkNgEKNsk93i1r6cv/mbv3n2yZMn/+Pq6urLSqVShtLacrmcAMb2q+NkQgE4vLc6T5PhUfBUaYpSYYRvPVeAemUPLOR2QLWTEx2cUK2jj11MRqzQTKIQDVPr3A9Pdd7TIuVdypwIGBcMNPcmiZ0IXcc022o+QROWL57s21xbc/O6XDXRe8iGnCNQmudi66J0ffiPjZHsGtZs0dDH4eTVJo8TU6j6SiwF1DqGjPp9LA+sQTlIVe662XTSp2snIpUXSmrc+hkTLidyUuu6qQqqcnRnoU8co9WjAGBfsQbXTdXgkkntK+eBb/J9NQndJHKzWxqPdcESzWIhzdLSkNABYH7btm1/9uxnP/vPXvjCFy5u7Znx4rx7T+gX53M17upTn/rU3lOnTv3u0tLS/5rNZstI6hgBTy1YOan3Sm2jiYaXkCTzHpG6VP4dyBTGYKW8FxaCcdHopVHHQhZ1qya8Lkhjl4XVzVqYsuf92eNcdyv6PeE/T0bKc4KPCV8dj3+X+J2QtchYaziiAOo/nTLEbIJ3ZUEJTuVSnz/Wbsftd1ivtS+5eVybhuOrMwwO8g/KJbeH29rJf2MHLKlvk+LZX4Z5XZG1IltZO5gUuSZy7isPMiBqsAtTepiF7VEdrh6vwlVT2OpUR7DzxXOav1xXfHOTOWWi8DKuSOTKX/6D7du3/8Hzn//8u6644or6xqLoj7ZZEOh35G+W6/XXsU4EsAXr/fff/8bZ2dn3AMB+MsH341enycaVNuPyrRPBoxk+wFz48hScK+yGxU5ZmuEb6F+vQ6vZitW6NrtbOeyctJlv3Oz8luylziPrdVobBdLx/HXuWzeVvDt4ztBssale6zhNYDH3x/zgMJ1zFrRIXavh5DHpfPqIKccWjLnWYW4wcsobxxca7uMbhK/+kJei9+1Wi35jyF4/U9dySH2rv4qfFf3C0s8cRC4bqXAyV+lo0BH+ceEnz+VEKtplIytwzVQLdo8VIMpjxTfylavnqxYPNqHL4FLVu5z5zV1tT8lfvry8Aisry4D+8kql8vnp6en3+AYr65w8L6Dd1jrSL6Bb85eaUEOdTuZjH/vY87GxS71ef3GpVApQrSOp4+RiF6HhAXPkZ6eubaRckdHshg88IAfVOqbUhFEBauXdMK/M8I1mS5gERb/1uNIci4Bn1eLSKsgZpB6nsJklaHGOpO0Mc7tKleM14I28dabWObEbv3OPbcIML4mLDPnuTCg2/AwhTgTe7R0mhjQSrtgODoKPGXKtw54F2PXcldO43NhW8k5lb9y/uQZJ8xC4MO1+LsvUztU3hzo+MFlZiLAp5kL6xUmh4/stbBAir7wN2TCAIprX8wXIBQAzxSpcu70Ol0yEItec8sptVZ5U5ngKJHJJ6GIsYdvTViuu/ubKL0dVrkzsi6Ojo+8/ePDgn3h/+dbgg57Dc2vAsLXu8u677957/Pjx31taWnpzLpcrY2oblou189URFZ2vjr71IC47iaovnoOVSulF7GL7wigsl/bAQjAB9U4gWrPW60jsTVmUxqjl7lLrLCedzO+ppWJ58FyS6E3lTpO3KlOrXgmeshanuFHRGiRsFSkvWYv0HiNkbr1VgJlE1H0I2qb81DdVtSg1j5ZybOPj9UwBah9Own0fJrmhk+AdN2ovFZKe8NgDntw7jbzFltw0wkmcnqn8XuRjGIFv4m2NiTwMkMjzgshxrEzmanDNxCo8cxJgvII55bIGOwWfaguOLhCDnxGBy9+VMhflW/F37F8u/yMyJ1WOpnUysUdR9PDU1NS/3bt37ydf9apX1bbWDLd177bvYbh1Ibo471yZ4N86Ozv7+5lMZheZ4Clf3VbrchIySZ2rdanY5cSUZoaXE1ETMpkQWsVtsFTcDUuZEaijfx0bRdTr4mdLKBIibldam05LM1PiyJeuitfYRK/6qLtN8Mke6+QxJS6QP6U3WB6DFwclcpfviyYbua0hANkfSVJykGV8vD6Ga9dNunz5tEneYdrfGJt5/wOQS/mE6TymT+sBqUwCnk9O0en0vJmvnPcqpxrsYSYjKrzJ8qwhjIV1uGy0CldOdmDXaF4slLFADE8NdZG5Xe3NVSSGEzk2ScLgN0pJQzJvNBqtcrn8pd27d7/n1ltv/Vb/4PktLwYE+pghLobb9PfgQqDT6QQf/ehHX/bUU0/9u0aj8VxMabNT29Ki4MlcyM2GfJKyg+b4RCRNhi3IhBG0S9vhXH4nLEIJGi2ARlMFzjUwfx2JmxG7DiY2itW4is6I6HlF6NKfzgLnYvM886mrBQmZ94mUOXHHal2RhSR2Fh0vADCJnZO7WbhGP5EkqfOn5SZ4edw+hi9ZBdQhLcu2Moc7eqrbcji+pD7O2XO4dTuGWgW4ZLvxWXfUYtY2NtN/GLnkvEyrInGZMoYgS3N67CvHfHKVihYIIo+EeR0D3opBEw6VluGa7Q3RFa1YKIo0NKrBTiWW11skxm55aitzAFgaGxv58KFDz/j3r371q0/1fAx+g4sOgY0YnRcdKFvthu66665Lf/zjH//r5eXlm3K5XBFJ3W2Cx3z1jFAarpz1blXm7AAempzQN4hpbs3iFCxEO2AJitBodaRir8kWraLBhJhTbWWuy8sKg6hRVjYZ+S47sZlFZ4ikeWobj66XOepWSVlSzFQETP1NdGEoeocadxO7JLJ0mnIPVXP79OFs+KGZed74vF/SJmIVp9sMU0i8wrKGLrlAlB/fMJWYZnZdEEYtwewIduUzF+9rJiMKwwgiz0oiP1BcgWeN12H/eFbkmaMi5+Z1u295rMbVAoL3LDfN7NrEbkexUxlXHCdoYt++fft7Dx8+/Le+HvtWm8H1/W6G0bh10d9Ed3706NHKww8/fPPZs2d/p91uPwMJHYkdzYjUX93u2mY3eSETPCd2Xme6mykeJ9RMVIBGcYeoDb/UKUCr1RER8ZTq5lbrnOTN4jJ2GpwQXMq0apeQdQfOqR7s8X6moo/FHPueK/vYYmHTjBKhkl/kENTUQ9qy19B0fB8rWH7M5EtmLAL6iHfrFoluHL3XJRsLhjR7PH3OfzoGinPlY36YyCW3zfBxfQLxZqiHkCwMQ0FveHtI5BjYhtXcikFDEDkWh5keDaFSkiVbMcCU3FN8LOBdiIWjo6kKjS3yk7tqPWA6Gq/6hoTebrfrIyMj/++uXbv+3S233PL/ZTJYFcD/26oI9D0EtypAW+m+sbrcnXfeeeWZM2d+r1qt/lIulyuQWqdCNOTXI/JOqzBnRsMrumL+dZywREtWFtwj8texNGZUglUk9uwUVDt5aLbbzMcuI3x1q1atumNStoLlyOROCp2b4OX8qv3nuoysVMtx5DvPbaffma/cDJgjUlY/U3LM430Y0SWJXX0p+C1tuKZ83oPgzfagcmNZQEie0+g3nkhZl+d0WcY3Ysyocj/qUFSdLlkHTpyfTCLGiS0FzlZfZgMVtZxSilxXe9OmdQx2wwYqGOyGRB4FbdgdVeGnJpbh4FgApSISOQW8YdCb7FfuslhxPzmPU3Gpclf5VvSXI5EjsYdh+ONt27b96TOf+cyPveQlL5nfCNz9MS5sBDyhX9jPbyBX/9WvfnXkwQcffOPCwsJvt1qtQ6jWsRBNmlrHBhIyAl4GzcnJDP9Wk77V8EWrkWTELpG8mGZzJagVpmAxmoSVTgEabYBmEwOB6lBvqKj4uJwsD6TTqWqSxC0femya16Z0bWY3fe/EA8qTGgc50+dK28W14umB2NHxcWtW/sRsopfWffHPllnG30zZJy3evYe0PJam4l6SzvCwG7510/duCOD4MtKPbmtwfuXxd7aqdr7xNpAcRFoimQpcgqyWbCnm9WwYxkSOvvBS0IQ9+SocGa3DJeMZGC3mhCJHCxb3k6e1OcVTUgS7i8wpej32lTeb0FCqnMzr+LPT6dTL5fLnd+zY8d7bbrvtm16VD2QavCAP2nv0X5C35S/66SKAav2Tn/zkVadPn37PysrKa6IoylPAnKtsrKsePC9IY5seeQSv7V8nUpeKHU3xRagXtsNibjssQQnqbQAsWoNR8SKPHYPsEsFzUnXHZM6C5HR9eBehazN7bJZnPnOu8onM7QI0nMIksZMJnKXGcSYWhGL6z+kYaXTYP8ETeSffCDcB23nt3acISemk9Q22VydUnWhSbsS0EnR7a1NWOvbSh8zoiHrM8yzYIVHZTQa+UaAb3gFGqqMax4wPkYoWNGGmsCxN62NZqChFTrEkvFSyXtAle5VLQlc9DVg6WlrjI6r4xlV5Lpd7Ynx8/M/379//4V/4hV+Ye7rj3O9/cSHgCf3iep4bfjdf/OIXx44fP377/Pz8b7fb7f2o1FGxi8kuDLsWo+E9123/Ovk3Y7WOE5wqmBFXmlPm+LiUbDYPzcI2OJfbDouZCtTbgag2V8M89kZD1IyXZnezXauhvsX3Or2NtqVObhiwRiZ42o7M8oLAuend9p1zU7wlGnmEfLwQ0JTHJLkuRiOVuhqiSrJ2Ve4xm6hfelaIM4e/ETPGRXyCp9c+bbhN8+xuYr52Mb/jM3axCV95bOJQSIvdle86bpiikg6VTxuvL5fLylrr2Lo0yMBoUINListwaLQBe0awqUrBaKBC77ftXrLN6nY6Gi8U41rMkq+carErX3mzXC5/YWpq6r1vetObvp7JZHBt6f95BAwE1j4yPYBbDgFMb/vkJz/5nFOnTqFv/dVRFEVI7NS5DSc0ImbBAxkrEh5z2JVPkRO7K32HfIlcpXNfO0YZZ8IcNKMxWMrvgKVgFFY7oSi6gWodiV3msqOfXT4qrd5ZlLuqFGeQP0tzE8o+Tm9TSt5Od3MQPKl1OrdB3ozweXc3IzDO4q6EUmeKP7aaG+ZtK1I+Ph4b6l1GfYLU47e9y0424TNbutH33anSbcO7PKEmab0TGc+1KE+a1nmRGOkrd5A6q/KGChzzxHGBmsvmIBsAbAtX4UCpCkfGGrCjEgqSx05oPGrdna4pFw68HoO0RMlKby6rlJ2KRqqcgt/w71wu95OxsbH37dmz5wOve93rzm65CcjfcN8IeELvGyq/4dGjR8cfeuih2+bm5n6j0+kcxu5tqNZt3zohZQfM2YrGNsML8rVMkjaxowpHP7qIPA5C6ORHYDk/BYvhBKxCDpotgGYLq881xH9NZY7nxE2BbjLNTSl2ReD8b6QCV/S7O1ddLgBcpWRJMGq1rRcIvEiZFJLu1DXDjE8HFERK27MtYlEve7dRe9j+3mDtHtiIlLSehJ6ygnCqbsoNjxk9Gfgm92P+crk6iE3qFPiXy2YhH8miL2hpijItUdntssoKXDrahPGSJHlREEZVd0Pyt4mcL0ppIRITd1x33dFMBSu/oY9cLUB5BDua2JHQAWC1XC7//Y4dO/7Dbbfdhqpc9jv2/zwCKQh4QvevxpoQQN/6pz/96ctPnTr1G9Vq9fVBEGxDUke1jpMjTni8zSOpdV4X3vatu4idqxkZLISlL5NR8Wimx3BsEUCX3wbLuQlYRj87qXasplVviHx2odpRLSkFqFPXHKlvTJ3bvnRlpY0VvOIM+bc6dmzltc3yjPRjorcsz+7AOEa0XJgajKnUrXqifBGguD8Rbae30TLbUWYmmR9vH5wvMqzsdNLg9KIllba6bk7uBCB/O+PvyVxO3ntXwJteRuG7hAsbfO8w7Uw0RsnmIMwAVIIa7M1X4dKROuytAIyVIhHoRmpctxPWQZ7iklT6Y5p5nTIxcOGZFsGOJE71FojE8Wer1Wrn8/kHxsfH/+LQoUOfuuGGGxbWNEj9xlsWAU/oW/bRP70bP3bsWHTfffe9bHZ29rdqtdr1ZIbHRi84GXK1gpOeTejcv47bdvOxc58jJ3eu3pHYhVoKc9DKj0I12gaLwRisdCJoYnR8qyXbt9brUrWLYjWsYAz+bSlyygchZQoAAB3sSURBVGM3ze+kxFlt+C6+9ZicmZiUpK9zz2OeYilj8nuiPjZMmYU6odqNR8qVviv0TC0QnGZwfSDRk51bxVneOhEbj++jKzUOmziH46SGT9xa9RASjNAlNFKNx2qeqXMi8Qya1FGNFyJhNg8wch2aMJWrwoFiFfaXmzBZyUKpgGo8aVa3Ow3a77XhH1eK3DatpwW9oQon0zoSuTKvn6pUKv9l//79f/nLv/zLjz69Uer33moIeELfak98g+/385///LbHHnvslsXFxXe2Wq0jxWJRmOEpaA5Px/3r3Yjdzt2NFR0rxGE3gOGpPvQ7lpUV5uJcEWrRBCxlJ2QQXSeEZkvmv6MywtQ3Se7o37Ty2eMIeVWshpFwrPJtn3oiYI5M67ocbBxUxziLi1GiuvgnV+Ms2l5io4cvUb+puPXDjj+3uNTF5z04fn1vUMK0bpklWF18YSvgKyG1cpB8rRGyiVySuFwcokk9ykexSR3VOAa5TeeX4WC5BrsrGRgp4vfKrC56FUiTujPYTTJ57B+3A924r7xXTjlX5dy8PjIy8neTk5P/95ve9KZ/9Ob19b1mW30vT+hb/Q3YgPtHM/xdd9112YkTJ95RrVZvyWQysRleVs1KmuFtYqfUH1RUGEBHqp2TOldHQmG3ldJmHahsghe1uIMsNHMVYY5fDMZhNVOARicjzPjok6dAOiJ3I63Nqiznqg/fVzR8IiJeqWblA5dcRWSlzetxyhtjepv0+SN0WqqZbDbJWn/hJHFmVYiV+prfF2tFEst6Ksxm2RmM1Q0nb1oBsaWLNnOIdyaby0KUw9xw9ItnIRt0oJhpwmS2CgdKqzBTacG2Iga5EYljERhZCMZF4gauXaq7Gf3KlYmdv4dI4LiIRAXOI9iVeb1TLBa/Mz4+/p8vvfTS/8eb19f8gvkdGAKe0P3rsGEIoBn+W9/61vXz8/O/tbq6+rJcLhehWqd+60TIqGCIsDmx825Utgm+W9Utroi4eZNPqlK1A7SDCBq5EVjJjsNSMAIraIBtZ0SHNzHpqiAlQe4tbZbnwXHJwDnVaY6reJb6TMLS7rfO89d5MJ2irvi5EMcZRG6Z8M2NuavcTBiz6FOrfL6WUAuLtah3fZaUsnjqBvUxOdHT79rJoE3qpMrlcXXkOrb2zYgyq1FOm9NRiReDOmzPVoVvfG+pBZOlAMoFqcYpwM0uW9xP1Lpblbt95Pju2UTOyRzftTAMT09MTHx4x44dH7rpppuOb9hA9Afasgh4Qt+yj35wN67M8L9y7ty5X22328+OoijLo+G50ubEzhu+uLq5ucpp8mOR79Kuh83LzEpVjwuKDHTCCGphBZbDMVgJK1CFPDPLy2h67NfeaLZUGhyZXM08duFj5/74OGDKFflu57Irxcn4jQfFSYVOZEbPTJWlTSHemPhj9uTDHD+Ux7St4L1M7Xp7Usn6HTKXDZbNgFvXjZOmRKPH9yuWQvHqBFV4EAbCnI5ELqw/qLAzqMQbMJldhb35FdhTbMC2QgbKRYxi1ySu3y80r2OjIVnVkN5Bepf0O6VbAlPaWTKCXRJ6osqbCMaUipwTOZJ8GIZzIyMjn9m+fftHLr/88m9de+21jcGNRn/krYSAJ/St9LSHfK9333333hMnTrx+ZWXlLc1m8/J8Ph9gNDz3r5PqsRV7t8YvchLG8rL6hnj6UK9qXNrX3pbpbxj4FeSgmS3DcjgC5zIjsNwpykj5dkeQeVxXu9kUZnrKc5fXTwSvU+B4Dfi4upyS3lqxm8peK3MV0Mbz1pn7OObHFJWuCZ3rYWuoW+wdU7Q6psA2IbblYkDXQne/UIYKd11slyA3SjtDTPEaMFUMgyw1gUtfdxbaooKbUOKFVdhdaMJEAaCYlyZ3rLme7AooI9VdajxJ5qa/PO2dsgPe7DQ0InP8GQTBcqFQ+MrExMRfvuAFL/jCFVdcUR/ykPSnu8gR8IR+kT/g83176F+/++67D5w8efLWpaWl21ut1iWFQkEQO+UA02SaZornqW/cFG+rK3kcSYt2OlGaWZ4mZFTuHZHS1oFOJgv1sAjVoALLQQVWMkWotiNoot+901G+d5VDjOSOaXUiap6C63TDFwq2M0mcrpHS3Che2yRR5iJW8dwWyTqs23wfvUDQEfVxERvDX69UO+vtLt4bS8LbCj5hPucnNCwAVr54bDqnHeSRMF0uE2QAa6gjgYsc8DArCBhVeJRpwkhQh6ncKuwsNGBHoQ3jhQzkc5Lwqfd4WmtfbuFxuXC0MncVh0k3rfMmKpzARfvfRgOtAMulUukr4+PjH9q7d+/fv+pVrzp3vselP//FiYAn9IvzuW66u8Jqc5/5zGeecebMmduXl5ffCAAzWJAG/euc2Il4bcXuMsdrckfTqYxutv+Rcue58VxtiTrwzGQqzi+K0bRlVHMmgFYmEgSP5L4EZViGAtQ6WWghwYt9pckVc93F5K7y5uPUOMMcz3ura1M6j37nPGqQukORc/O8JGFO3hINMtvLbZW5XQGVCD5nAJrFXcwduPA2Madgv9hOwNzhzMSeARHIhg19sHa6CGLLZqUJHYPUMEkBWlAKGjAZVmFHVIOpfAPG8gDlfAgFFZ2OaWhmASNpTqfeAvQeuQaEWPSphYtrAUjmde3K0e8KkXicMcFyysnM3ul0GuVy+ejk5OQHZ2Zm/t4HvG26aemiuyBP6BfdI93cN9TpdMJPf/rTVz755JNvrVarN3Y6nd2c2HFyxn8msUtTKZE6D55LK1KT2r6STeCu6GRJ7qjGpPKm60DTvNTvITSDCKpBCZYyFViGIqxm0PeelQq+jdfeEulxvDWs+FtZAXRQHSd3TcZSzZN5W1Iyz+LSVGkpemahoLdAGSyI6+OXw1g0yDMkis7YGyd87NyHz0+kzkbbC+UtyFuVBM5mIYvKW5Cx8mdDB3KZFhQyTZFehip8KqrDRL4F5RwWhMkKxY77SSVO++rqbfa7QGROVhv56NNJnEjdLgrDF30uIqcCMUTkANDM5/P3VyqVj+zdu/dvfbnWzT0nXUxX5wn9YnqaF9C93Hfffbkf/OAHPzU3N/fWlZWV12YymZ3oWyfFzomdlCKpLhkZL1u18nQjF7l3U+0u9Z5WFCQ2zQvzuvS9I2G1IRAEX88UoJopCfM8Rs6vQqR88AAtDJozUuuI7JUvPjbXs6A7RyEaRe2SLhVbEo9ykjfJ2g6oS/rG4/gD6/0xiVCePfGPnwxJWxB3IILXQiTrEJ+TJl+50ALhA88H0oQ+FtZgIluH8WwDRnIdKOXQjC5bkoZKvdPzti019J7YrhhuXeDxFfbvaZYbXu9AxEy0pPWF+8jt3zudTrNQKNw/Pj7+0cnJyc/cdNNNJy6gIekv9SJAwBP6RfAQL+RbwFS37373uz81Ozt7S7Va/UU0xUdRFMiuV7LONil2PkmbRUB6kzupNY2Vlc5FalM005CNNFwmV67a9e/a/44m7XYmC41MJPLdkeBRxWPFulonB81OIAge/8PjC997IncZ1TxegyxVK5rLiAYfumwtmYo5zTpVvB0JHy8EVBgc42jXMfm7JUhT+bklgaoFFZK3QdoBYD0BDJ9D33cIbaG+S5kGjIZ1mMjWJHlnW1DKdiDKSr+5CGRTyttF3HrBJi02aT5xUuKxImc55OZn0hpjL+K4hcZsnoJZD7JcK6lx/B595MVi8ZuVSuWunTt33vW6173uBPYox/gRws/3LL+QZ6kL59o9oV84z+qivtJOp5P99Kc//Yz5+fnXLS8v34RR8blcLst97LyrG5E7J3apCN3VvlzBdEmS18VdXFHzkoCVOhfBcdokb5jnkYjR9q5M5W3IQAtJHnJQz+SgBpH4D1X8qiD6rEyXQ5M9LghUDrswzZN6F93jiPz1IkCSPP6tzeaCoASRm1H3UtpT6jkNfVXLVQWliW1EPAKSMipumdolCFp1zEOJTWZ03BadJGEGSbstmpyg2ZzIu5xtQiloQTFsQylsQ16QNy4A0OQuLS1CxTOLC1li6HxJUzqRuYybSFfjlHamF2jxokgt2rg53Y5Yd+WSE5njd2EYnsvn8/+IueQHDx6MfeScyNU75jBtXNTD2d/ceULAE/p5At6f1o0AToaf/exn9506deo1y8vLtzQajeeEYZhHxU5d3WgSJxVNxGyQuzL1cnJI87HaxM5JwjbRuqPnzW5agvhVbXkeXS9LhypyEWZzVPMBNCEUZF+DnCB47BpXhxw08PNOFhod3CYQ6r4tIu3R1I9ERlHyOnUuVqC88hyvC68C4wSvOzPZpOVC071U2AF0IKtIG4PVUHHnkbyDFlTCOpSDJhTDFuSDDkRBR7QhDXncAwa8CX+5ueCSz0Qrbjs3XKtwM02RP7Nez4gWOMJNwiwvriJEPGKdm9g5kWez2TMjIyP/Y2Ji4hM7duz4FkWteyL3s9r5RsAT+vl+Av78qQjcc889O06ePHnDwsICEvuLMpnMCPrZRe/qXC6Oaucka/jZRR92VINSXXIysRU7T4Gz/e5pCpDIk9eCRzK0Tfa9/LSC5EUDdanI5W9osEbCzwg6bUEo/hPk3wmhDqj4UdWHItoetxXqXih89RM/o++E9bcj1HSg+sIhSYsuZIqw6W8kblTaSNr4E4k7hySdaUM2gz/RlI5R6oq0g1Ao+DieAdPMHLXRXTEO/DNO0nZQI70k3K+vP9MNWlxYa5O6XFCJGgIiE0H/hwWEsJAQJ3H+O66holzu4WKxeM/U1NSd11xzzX2UR+6J3E9imwUBT+ib5Un460hF4Bvf+MboD3/4wxcuLi6+YXV19aWdTmdXLpcLkNjtXHYid8NciwTjVIa6yIhLGdIFuQLriMxjRcx88PwzU9GjKjfNvzyFjohH76+bxmBNesppN4PTzP7plNFNwXKqyG4czibS+1QTE2Faj4u/dqRJPe58h6VVtZmdm+Bl0JtU23yh1MtUnraIsi0k9t9cgXPck89AxRwoJR5nKDjcI9w3Logb0w1V2V8q2YrbBEFQy+fz3yuVSnft2bPnzhtvvPERbJxikzh7V7x53c9l5w0BT+jnDXp/4rUi8NBDD+X/+Z//+Zmzs7M/h5HxzWbzqiAIykTsIo85CIyiMnQOIp805ZgWId9NuSf8t5JhjNvibgH7d+3jThbCsRcF3RYO/ISS/MyyrmKQM/u6vifxhdjdJFuZ188xoWhy+zM7MK2b5YMTdXKRlCwey4sEue7fxpMTuC4Y5C7NSqZ1DG7jhI6/YzRbNps9VSwWvzI2NnbXvn37vvKKV7zidCaTaXsiX+uo9dsPEwFP6MNE259rQxDASfXee++d/PGPf/yCpaWlX6zVai/vdDp7s9lsiIqdq3Y8IVWgQwLQyl1Hxrsqi/WT356m3JlaMwK20tSlTVZ6XcB6fTOfuCRt6VN2uQNskO3r7Pa3xEfWAqBIck74SfI3a6HzBZBJ4Hrx4HoJ0lS4tnAIVJztS+0odTtrAEnaqAmgCgCREsefuE8YhitRFN1fLpfvnpqa+ruZmZnvPf/5z6+q5yNBYeYRH7m+IcPZH2QDEfCEvoFg+kMNHwHMZ3/00UcxOl6o9kajcQ0AjBCxk2onkkSTNydcV5CWK7c9LaDOTY7JAK40ZIicXTnenKxpf/MzFcBmRXqnnYtfa9pixGWRSCdpk8w5gfNr4JYM26qhFzMmYfNFjg5kk9YHl5uCAhG5f5wXgXH9rgIX21EUPV4qlY6OjIz89z179vzjz//8zz/F0s74HClDCjMZb1Yf/lD3Z+wDAU/ofYDkN9n8CCjVPnby5MmfWVhYeM3q6uorWq3WTBAEOSR3URtcmeQ5WdjkbgfPufzE3FdMJOY2zStiV77pJMmpFLEBwtuLuAkL3uzGJnC7EU4/CwO+AEknccqFt5V3MtaAVHiaGicTOxE395Fzda5IvKNSzv4ZSXzHjh33XH311T86fPhwTZnU7XnRE/kA31F/6I1DwBP6xmHpj7RJEDh69Gj23LlzB+bm5p6/vLz8c/V6/Xntdnsfkjt17eLlY21zL5G0rdQTUfIYHKZys7nvmJN8ghxZ4BlfTLig62bS72Xut4/Xz/Yuv7ajPL6zZr4mcKm0OaHza3HFFNipgJy80wkcI9TNtqU2cXNyR794LpdbyOVyxwqFwpdHR0e/vG/fvvtf9rKXzarrs03q8U14Rb5JBra/jJ4IeELvCZHf4EJGACvRPfLII/vPnj37vJWVlRtqtRqS+0wmkxHkTv52CvpKI/duyp0rdldQWBrZE/FLfNPzrIlo45ow6oHYSpliBNb/vLRfPnlsk6hd53Bhl5byh5XvpPlc5+bLQjq8cht+bxbv4almrt/JX05KPJfLzWFd9XK5/OWxsbF79+zZ8+D1118/qwLcZBlC+Y9Xz/Vm9fW/RH7P84iAJ/TzCL4/9XAR4OSOyr3RaFyLyj2TyZTQHE//EQGLWV4VIqErtQnbVu3cRG+Y5kWKmO4KZ5O8Se66c5zLvJ00iZs49qPG5b2ppcQ6ZgEVlxcfpFtQm41jt7x8UuR2FT6hvjFvXAW42V3y6G+lxM/m8/kHKpXKvdu2bTt64MCBYz/90z89p0gblTgPqY+J3Cvx4Y5Hf7aNR2AdQ3njL8If0SMwbASQ3B999NHdc3NzVy4uLt7QaDRegL3aAWAsCIIATfKiOUgYGiZmm7j6JfhuKp7InC8kOMHbBO4i9G6+clLuriC7fnHndd75PhwP+/c087qdXqar6UkzOk85c6lwXuENryUMw3o2mz0dRdH3isXiP0xOTv7Ds571rO8985nPxL7jGAXJSVyaBpgq90Te71vgt9vsCHhC3+xPyF/fwBHAlq5f+MIXJufn5w9Xq9XnrKysPL/Val3VbDb3AUAFVTeROy9AEytPJnfTCJ5/np7zbip4m9Q54XdT6f0qdHHZ8bVrk3+v6HqXGneROVfiaUFtdi31tPxx+lwtTlrZbHa2UCj8sFgsfqtcLn9jcnLy2JVXXnliZmZmkSnx+BbVZzGZexIf+LDyJzgPCHhCPw+g+1NubgRIvS8sLFxerVZ/plqtXtdsNp/Zbrd3ZTKZyNWX3aVaOSHbKpzI2TbR2wuCtP1cx6Zr6KXWXeivhcRpEWCTeJop3UXmLiLnde+pFr46BxZ6OZfNZn9cKBS+gwS+ffv2bx88ePD4VVddtQAALWVGJ1M6EbdX4pt7qPmr22AEPKFvMKD+cBcfAseOHascP35838LCwtUrKyvX1ev1K9E83263pzqdTjmTyWTIl04m+m5+eB685lL0aSTeX3Cd9r/bpE9Pphd58+3SzOaxdYK1JuWE7CLxbiln/DxBEDTDMJzP5XIn8/n8j0ql0n0TExPf2rlz5w8PHz58dmpqqqaukeYvTuCexC++IejvqE8EPKH3CZTfzCOgSCz40Y9+VPn+97+/s1qtHlhZWbm8Xq9f1Wg0Lm+1WvtardZ2ACjaUfEmwYsj9QQ0zcTuIva1KHab0F2R6C7CJtIlhW6b1Dlh07Zp29A5sS56GIZL2Wz2J4VC4XgURcdKpdL3RkdHfzgzM3PiwIED8+Pj46vKF55G4N6U3vNt8htsBQQ8oW+Fp+zvcaAIYOnvr3/966Pz8/O7FhcXL11ZWbkSVXy9Xj/UarWmAWC00+kgyauy6ropjB0Ixy+0WxBbN7O662Zp+7Q0MnufNGVuf07ET+V1XQTO/P2ovJfDMJzN5XKPFgqF71cqFUwpe2jXrl2PXX755WdHR0ex1Kou5ycvzFbgnsAH+kb7g1+oCHhCv1CfnL/uTY1Ap9PJf+1rXxubnZ3dvby8vKfRaMw0m80DzWZzptFo7Gu32zvb7fZku92udDqdSFYUNRulcNWdRuBp6toFjh3MRtt0O0asyplpnat3+p2uNQiCVhAE1TAMF4MgOBtF0RNYWjWKIvR/P1Eul0+Mj4+fPHz48FNTU1NLANBQ18FTyZDQvR98U7/h/uI2IwKe0DfjU/HXdFEioMqKRvfff3/p7NmzYwsLCzvr9fqe1dXV/a1Wa3+tVpvpdDqTnU5nvNVqjaB/HpV9u93OA0AWM7SYqXrNGLkIPY3kOVGrEyHBIlk3kLABAEl7GYPVMpnMfBRFJwuFwmPZbPaJkZGRE/l8/vTOnTtnDxw4cK5SqaDJvMmUN/c3pPq/1SKht29izUj4HTwCFycCntAvzufq7+oCQ6DT6QSPPvooKvXC2bNni4uLi+VarTZaq9XG6vX6RLvdHq/X61P4X6fTGWu329tbrdZou90uYtodVr5ThJ9Vv2fb7TYeL2y327gYCJC8kZCRWPEn+q8BoN7pdARR489MJoPEi3ndSNgLqLLDMMRqa6i2n8Lfi8XiQqFQWIyiaHFycrK6c+fOVYu0bRLmgWo+D/wCezf95V44CHhCv3Celb/SLY6AUvhYJCU8ffp0rlqt5lZXV8NcLhc2m81so9EQ5L26upqr1WrZZrOJJJ+t1WqYaidqlQdBUA+CoJ3NZhuFQqEVRVEjDMNWuVxutnEFEEWtfD7fKhaLrZGRESR/JHgkfjKDO6357EMjyty3G93iL62//aEi4Al9qHD7k3kEnh4CitRTD8LafvY6kWvsp80HaYo7cQ5fsKUX7P57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j/AceQqDCxV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descr="Questions">
            <a:extLst>
              <a:ext uri="{FF2B5EF4-FFF2-40B4-BE49-F238E27FC236}">
                <a16:creationId xmlns:a16="http://schemas.microsoft.com/office/drawing/2014/main" id="{D182008D-CAD5-44EA-8EDF-3E45375FE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3400" y="1981200"/>
            <a:ext cx="3124200" cy="3124200"/>
          </a:xfrm>
          <a:prstGeom prst="rect">
            <a:avLst/>
          </a:prstGeom>
        </p:spPr>
      </p:pic>
    </p:spTree>
    <p:custDataLst>
      <p:tags r:id="rId1"/>
    </p:custDataLst>
    <p:extLst>
      <p:ext uri="{BB962C8B-B14F-4D97-AF65-F5344CB8AC3E}">
        <p14:creationId xmlns:p14="http://schemas.microsoft.com/office/powerpoint/2010/main" val="3652685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Sections 10.0 — 12.0:  policies, System documentation and controls for open systems</a:t>
            </a:r>
            <a:endParaRPr lang="en-US" sz="3200" cap="none" dirty="0">
              <a:latin typeface="+mn-lt"/>
            </a:endParaRP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4081270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B80B-D70A-4A76-82C8-5D9B69040A3B}"/>
              </a:ext>
            </a:extLst>
          </p:cNvPr>
          <p:cNvSpPr>
            <a:spLocks noGrp="1"/>
          </p:cNvSpPr>
          <p:nvPr>
            <p:ph type="title"/>
          </p:nvPr>
        </p:nvSpPr>
        <p:spPr>
          <a:xfrm>
            <a:off x="0" y="0"/>
            <a:ext cx="12192000" cy="990600"/>
          </a:xfrm>
        </p:spPr>
        <p:txBody>
          <a:bodyPr wrap="square" anchor="ctr">
            <a:normAutofit/>
          </a:bodyPr>
          <a:lstStyle/>
          <a:p>
            <a:r>
              <a:rPr lang="en-US" dirty="0"/>
              <a:t>Section 10.0:  Policies</a:t>
            </a:r>
          </a:p>
        </p:txBody>
      </p:sp>
      <p:pic>
        <p:nvPicPr>
          <p:cNvPr id="6" name="Content Placeholder 5" descr="Graphical user interface, text, application&#10;&#10;Description automatically generated">
            <a:extLst>
              <a:ext uri="{FF2B5EF4-FFF2-40B4-BE49-F238E27FC236}">
                <a16:creationId xmlns:a16="http://schemas.microsoft.com/office/drawing/2014/main" id="{A5614F0B-C6E8-455A-A950-16E76906569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76400" y="1149380"/>
            <a:ext cx="8619916" cy="2736820"/>
          </a:xfrm>
          <a:noFill/>
        </p:spPr>
      </p:pic>
      <p:sp>
        <p:nvSpPr>
          <p:cNvPr id="11" name="Content Placeholder 3">
            <a:extLst>
              <a:ext uri="{FF2B5EF4-FFF2-40B4-BE49-F238E27FC236}">
                <a16:creationId xmlns:a16="http://schemas.microsoft.com/office/drawing/2014/main" id="{5715C055-4ED7-443B-9840-F096CA06E63F}"/>
              </a:ext>
            </a:extLst>
          </p:cNvPr>
          <p:cNvSpPr>
            <a:spLocks noGrp="1"/>
          </p:cNvSpPr>
          <p:nvPr>
            <p:ph sz="half" idx="2"/>
          </p:nvPr>
        </p:nvSpPr>
        <p:spPr>
          <a:xfrm>
            <a:off x="1786042" y="4191000"/>
            <a:ext cx="8619916" cy="1981200"/>
          </a:xfrm>
        </p:spPr>
        <p:txBody>
          <a:bodyPr/>
          <a:lstStyle/>
          <a:p>
            <a:pPr marL="0" indent="0">
              <a:buNone/>
            </a:pPr>
            <a:r>
              <a:rPr lang="en-US" sz="2400" dirty="0"/>
              <a:t>What is a written policy?</a:t>
            </a:r>
          </a:p>
          <a:p>
            <a:pPr>
              <a:buFont typeface="Wingdings" panose="05000000000000000000" pitchFamily="2" charset="2"/>
              <a:buChar char="Ø"/>
            </a:pPr>
            <a:r>
              <a:rPr lang="en-US" sz="2400" dirty="0"/>
              <a:t>Standard operating procedure (SOP) that is version-controlled and requires formal signature by the individual using the system </a:t>
            </a:r>
          </a:p>
        </p:txBody>
      </p:sp>
    </p:spTree>
    <p:custDataLst>
      <p:tags r:id="rId1"/>
    </p:custDataLst>
    <p:extLst>
      <p:ext uri="{BB962C8B-B14F-4D97-AF65-F5344CB8AC3E}">
        <p14:creationId xmlns:p14="http://schemas.microsoft.com/office/powerpoint/2010/main" val="371765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F0BBC-3A8E-4ABD-AD9D-51436E48AB5C}"/>
              </a:ext>
            </a:extLst>
          </p:cNvPr>
          <p:cNvSpPr>
            <a:spLocks noGrp="1"/>
          </p:cNvSpPr>
          <p:nvPr>
            <p:ph type="title"/>
          </p:nvPr>
        </p:nvSpPr>
        <p:spPr/>
        <p:txBody>
          <a:bodyPr/>
          <a:lstStyle/>
          <a:p>
            <a:r>
              <a:rPr lang="en-US" dirty="0"/>
              <a:t>Acknowledgements</a:t>
            </a:r>
          </a:p>
        </p:txBody>
      </p:sp>
      <p:sp>
        <p:nvSpPr>
          <p:cNvPr id="8" name="Content Placeholder 7">
            <a:extLst>
              <a:ext uri="{FF2B5EF4-FFF2-40B4-BE49-F238E27FC236}">
                <a16:creationId xmlns:a16="http://schemas.microsoft.com/office/drawing/2014/main" id="{0FB38C1C-0451-44D3-9DC8-73ED7A7D7372}"/>
              </a:ext>
            </a:extLst>
          </p:cNvPr>
          <p:cNvSpPr>
            <a:spLocks noGrp="1"/>
          </p:cNvSpPr>
          <p:nvPr>
            <p:ph idx="1"/>
          </p:nvPr>
        </p:nvSpPr>
        <p:spPr/>
        <p:txBody>
          <a:bodyPr>
            <a:normAutofit lnSpcReduction="10000"/>
          </a:bodyPr>
          <a:lstStyle/>
          <a:p>
            <a:r>
              <a:rPr lang="en-US" sz="3600" b="1" dirty="0"/>
              <a:t>Thank you:</a:t>
            </a:r>
          </a:p>
          <a:p>
            <a:pPr lvl="1"/>
            <a:r>
              <a:rPr lang="en-US" sz="3200" dirty="0"/>
              <a:t>All collaborators for working with us to meet the regulatory requirements</a:t>
            </a:r>
          </a:p>
          <a:p>
            <a:pPr lvl="1"/>
            <a:r>
              <a:rPr lang="en-US" sz="3200" dirty="0"/>
              <a:t>Data Management Centers (DMCs) for reviewing and providing input early in the policy’s development and for working with DAIDS to deliver the training</a:t>
            </a:r>
          </a:p>
          <a:p>
            <a:pPr lvl="1"/>
            <a:r>
              <a:rPr lang="en-US" sz="3200" dirty="0"/>
              <a:t>Office of HIV/AIDS Network Coordination (HANC) for the coordination and support</a:t>
            </a:r>
          </a:p>
          <a:p>
            <a:pPr lvl="1"/>
            <a:r>
              <a:rPr lang="en-US" sz="3200" dirty="0"/>
              <a:t>DAIDS EIS Policy Working Group.</a:t>
            </a:r>
            <a:endParaRPr lang="en-US" sz="3600" dirty="0"/>
          </a:p>
          <a:p>
            <a:endParaRPr lang="en-US" sz="3600" dirty="0"/>
          </a:p>
          <a:p>
            <a:endParaRPr lang="en-US" dirty="0"/>
          </a:p>
        </p:txBody>
      </p:sp>
    </p:spTree>
    <p:extLst>
      <p:ext uri="{BB962C8B-B14F-4D97-AF65-F5344CB8AC3E}">
        <p14:creationId xmlns:p14="http://schemas.microsoft.com/office/powerpoint/2010/main" val="1691922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F293-8CBA-496F-93B4-5CD6034839E0}"/>
              </a:ext>
            </a:extLst>
          </p:cNvPr>
          <p:cNvSpPr>
            <a:spLocks noGrp="1"/>
          </p:cNvSpPr>
          <p:nvPr>
            <p:ph type="title"/>
          </p:nvPr>
        </p:nvSpPr>
        <p:spPr>
          <a:xfrm>
            <a:off x="0" y="0"/>
            <a:ext cx="12192000" cy="990600"/>
          </a:xfrm>
        </p:spPr>
        <p:txBody>
          <a:bodyPr wrap="square" anchor="ctr">
            <a:normAutofit/>
          </a:bodyPr>
          <a:lstStyle/>
          <a:p>
            <a:r>
              <a:rPr lang="en-US" dirty="0"/>
              <a:t>Section 11.0:  System Documentation</a:t>
            </a:r>
          </a:p>
        </p:txBody>
      </p:sp>
      <p:sp>
        <p:nvSpPr>
          <p:cNvPr id="11" name="Content Placeholder 2">
            <a:extLst>
              <a:ext uri="{FF2B5EF4-FFF2-40B4-BE49-F238E27FC236}">
                <a16:creationId xmlns:a16="http://schemas.microsoft.com/office/drawing/2014/main" id="{FFB82E41-9DA2-4E7B-9114-EE0243EF9E06}"/>
              </a:ext>
            </a:extLst>
          </p:cNvPr>
          <p:cNvSpPr>
            <a:spLocks noGrp="1"/>
          </p:cNvSpPr>
          <p:nvPr>
            <p:ph sz="half" idx="1"/>
          </p:nvPr>
        </p:nvSpPr>
        <p:spPr>
          <a:xfrm>
            <a:off x="757237" y="1177997"/>
            <a:ext cx="11430000" cy="2447642"/>
          </a:xfrm>
        </p:spPr>
        <p:txBody>
          <a:bodyPr/>
          <a:lstStyle/>
          <a:p>
            <a:pPr>
              <a:buFont typeface="Wingdings" panose="05000000000000000000" pitchFamily="2" charset="2"/>
              <a:buChar char="Ø"/>
            </a:pPr>
            <a:r>
              <a:rPr lang="en-US" dirty="0"/>
              <a:t>Are all aspects of systems operation and maintenance documented in written, version-controlled procedures?</a:t>
            </a:r>
          </a:p>
          <a:p>
            <a:pPr>
              <a:buFont typeface="Wingdings" panose="05000000000000000000" pitchFamily="2" charset="2"/>
              <a:buChar char="Ø"/>
            </a:pPr>
            <a:endParaRPr lang="en-US" dirty="0"/>
          </a:p>
          <a:p>
            <a:pPr>
              <a:buFont typeface="Wingdings" panose="05000000000000000000" pitchFamily="2" charset="2"/>
              <a:buChar char="Ø"/>
            </a:pPr>
            <a:r>
              <a:rPr lang="en-US" dirty="0"/>
              <a:t> Are procedures in place that document a version history of any changes or modifications to the system?</a:t>
            </a:r>
          </a:p>
        </p:txBody>
      </p:sp>
      <p:pic>
        <p:nvPicPr>
          <p:cNvPr id="6" name="Content Placeholder 5">
            <a:extLst>
              <a:ext uri="{FF2B5EF4-FFF2-40B4-BE49-F238E27FC236}">
                <a16:creationId xmlns:a16="http://schemas.microsoft.com/office/drawing/2014/main" id="{D044ABA0-CF34-4026-A646-B36A5424A8B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020330" y="3807888"/>
            <a:ext cx="8297092" cy="2447642"/>
          </a:xfrm>
          <a:noFill/>
        </p:spPr>
      </p:pic>
    </p:spTree>
    <p:custDataLst>
      <p:tags r:id="rId1"/>
    </p:custDataLst>
    <p:extLst>
      <p:ext uri="{BB962C8B-B14F-4D97-AF65-F5344CB8AC3E}">
        <p14:creationId xmlns:p14="http://schemas.microsoft.com/office/powerpoint/2010/main" val="1260029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F293-8CBA-496F-93B4-5CD6034839E0}"/>
              </a:ext>
            </a:extLst>
          </p:cNvPr>
          <p:cNvSpPr>
            <a:spLocks noGrp="1"/>
          </p:cNvSpPr>
          <p:nvPr>
            <p:ph type="title"/>
          </p:nvPr>
        </p:nvSpPr>
        <p:spPr>
          <a:xfrm>
            <a:off x="0" y="0"/>
            <a:ext cx="12192000" cy="990600"/>
          </a:xfrm>
        </p:spPr>
        <p:txBody>
          <a:bodyPr wrap="square" anchor="ctr">
            <a:normAutofit/>
          </a:bodyPr>
          <a:lstStyle/>
          <a:p>
            <a:r>
              <a:rPr lang="en-US" dirty="0"/>
              <a:t>Section 12.0:  Controls for Open Systems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D5062BBA-666E-4469-A37D-BE32F0588F0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24000" y="1143000"/>
            <a:ext cx="8543641" cy="2819400"/>
          </a:xfrm>
          <a:noFill/>
        </p:spPr>
      </p:pic>
      <p:sp>
        <p:nvSpPr>
          <p:cNvPr id="10" name="Content Placeholder 3">
            <a:extLst>
              <a:ext uri="{FF2B5EF4-FFF2-40B4-BE49-F238E27FC236}">
                <a16:creationId xmlns:a16="http://schemas.microsoft.com/office/drawing/2014/main" id="{D719D397-B278-4A16-9DED-05766071B4A8}"/>
              </a:ext>
            </a:extLst>
          </p:cNvPr>
          <p:cNvSpPr>
            <a:spLocks noGrp="1"/>
          </p:cNvSpPr>
          <p:nvPr>
            <p:ph sz="half" idx="2"/>
          </p:nvPr>
        </p:nvSpPr>
        <p:spPr>
          <a:xfrm>
            <a:off x="2286001" y="4114800"/>
            <a:ext cx="7620000" cy="990600"/>
          </a:xfrm>
        </p:spPr>
        <p:txBody>
          <a:bodyPr/>
          <a:lstStyle/>
          <a:p>
            <a:pPr marL="0" indent="0">
              <a:buNone/>
            </a:pPr>
            <a:r>
              <a:rPr lang="en-US" dirty="0"/>
              <a:t>At rest:  data that is not actively moving from device to device </a:t>
            </a:r>
          </a:p>
          <a:p>
            <a:pPr marL="0" indent="0">
              <a:buNone/>
            </a:pPr>
            <a:endParaRPr lang="en-US" dirty="0"/>
          </a:p>
        </p:txBody>
      </p:sp>
      <p:pic>
        <p:nvPicPr>
          <p:cNvPr id="4" name="Graphic 3" descr="Bed">
            <a:extLst>
              <a:ext uri="{FF2B5EF4-FFF2-40B4-BE49-F238E27FC236}">
                <a16:creationId xmlns:a16="http://schemas.microsoft.com/office/drawing/2014/main" id="{7CE087CC-10CC-42C2-8F9D-1121A0BC0A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536" y="3967162"/>
            <a:ext cx="914400" cy="914400"/>
          </a:xfrm>
          <a:prstGeom prst="rect">
            <a:avLst/>
          </a:prstGeom>
        </p:spPr>
      </p:pic>
      <p:pic>
        <p:nvPicPr>
          <p:cNvPr id="7" name="Graphic 6" descr="Walk">
            <a:extLst>
              <a:ext uri="{FF2B5EF4-FFF2-40B4-BE49-F238E27FC236}">
                <a16:creationId xmlns:a16="http://schemas.microsoft.com/office/drawing/2014/main" id="{6BF1EC67-CFA0-4AD1-B179-320968A07A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5536" y="5105400"/>
            <a:ext cx="914400" cy="914400"/>
          </a:xfrm>
          <a:prstGeom prst="rect">
            <a:avLst/>
          </a:prstGeom>
        </p:spPr>
      </p:pic>
      <p:sp>
        <p:nvSpPr>
          <p:cNvPr id="9" name="Content Placeholder 3">
            <a:extLst>
              <a:ext uri="{FF2B5EF4-FFF2-40B4-BE49-F238E27FC236}">
                <a16:creationId xmlns:a16="http://schemas.microsoft.com/office/drawing/2014/main" id="{7A23F90B-66D6-453A-888C-BB2909D3285D}"/>
              </a:ext>
            </a:extLst>
          </p:cNvPr>
          <p:cNvSpPr txBox="1">
            <a:spLocks/>
          </p:cNvSpPr>
          <p:nvPr/>
        </p:nvSpPr>
        <p:spPr bwMode="auto">
          <a:xfrm>
            <a:off x="2159936" y="5219700"/>
            <a:ext cx="7620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3260"/>
                </a:solidFill>
                <a:latin typeface="+mn-lt"/>
                <a:ea typeface="+mn-ea"/>
                <a:cs typeface="+mn-cs"/>
              </a:defRPr>
            </a:lvl1pPr>
            <a:lvl2pPr marL="742950" indent="-285750" algn="l" rtl="0" eaLnBrk="0" fontAlgn="base" hangingPunct="0">
              <a:spcBef>
                <a:spcPct val="20000"/>
              </a:spcBef>
              <a:spcAft>
                <a:spcPct val="0"/>
              </a:spcAft>
              <a:buChar char="–"/>
              <a:defRPr sz="2400">
                <a:solidFill>
                  <a:srgbClr val="003260"/>
                </a:solidFill>
                <a:latin typeface="+mn-lt"/>
                <a:cs typeface="+mn-cs"/>
              </a:defRPr>
            </a:lvl2pPr>
            <a:lvl3pPr marL="1143000" indent="-228600" algn="l" rtl="0" eaLnBrk="0" fontAlgn="base" hangingPunct="0">
              <a:spcBef>
                <a:spcPct val="20000"/>
              </a:spcBef>
              <a:spcAft>
                <a:spcPct val="0"/>
              </a:spcAft>
              <a:buChar char="•"/>
              <a:defRPr sz="2000">
                <a:solidFill>
                  <a:srgbClr val="003260"/>
                </a:solidFill>
                <a:latin typeface="+mn-lt"/>
                <a:cs typeface="+mn-cs"/>
              </a:defRPr>
            </a:lvl3pPr>
            <a:lvl4pPr marL="1600200" indent="-228600" algn="l" rtl="0" eaLnBrk="0" fontAlgn="base" hangingPunct="0">
              <a:spcBef>
                <a:spcPct val="20000"/>
              </a:spcBef>
              <a:spcAft>
                <a:spcPct val="0"/>
              </a:spcAft>
              <a:buChar char="–"/>
              <a:defRPr sz="1800">
                <a:solidFill>
                  <a:srgbClr val="003260"/>
                </a:solidFill>
                <a:latin typeface="+mn-lt"/>
                <a:cs typeface="+mn-cs"/>
              </a:defRPr>
            </a:lvl4pPr>
            <a:lvl5pPr marL="2057400" indent="-228600" algn="l" rtl="0" eaLnBrk="0" fontAlgn="base" hangingPunct="0">
              <a:spcBef>
                <a:spcPct val="20000"/>
              </a:spcBef>
              <a:spcAft>
                <a:spcPct val="0"/>
              </a:spcAft>
              <a:buChar char="»"/>
              <a:defRPr sz="1800">
                <a:solidFill>
                  <a:srgbClr val="003260"/>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buFontTx/>
              <a:buNone/>
            </a:pPr>
            <a:r>
              <a:rPr lang="en-US" kern="0" dirty="0"/>
              <a:t>In motion:  data that is actively moving from one location to another across the internet or through a private network</a:t>
            </a:r>
          </a:p>
          <a:p>
            <a:pPr marL="0" indent="0">
              <a:buFontTx/>
              <a:buNone/>
            </a:pPr>
            <a:endParaRPr lang="en-US" kern="0" dirty="0"/>
          </a:p>
        </p:txBody>
      </p:sp>
    </p:spTree>
    <p:custDataLst>
      <p:tags r:id="rId1"/>
    </p:custDataLst>
    <p:extLst>
      <p:ext uri="{BB962C8B-B14F-4D97-AF65-F5344CB8AC3E}">
        <p14:creationId xmlns:p14="http://schemas.microsoft.com/office/powerpoint/2010/main" val="286452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AutoShape 2" descr="data:image/png;base64,iVBORw0KGgoAAAANSUhEUgAAAfQAAAH0CAYAAADL1t+KAAAgAElEQVR4Xuy9CbQk11km+MeWmS/z5dtrc6lKVZJKJbmsrVSlkkp4Ay9gNwbmzMDAdANNH4aBZhroYemFYTA9NNPQwIBpbHmhxxgJtzi2kWUXRpasti1Zsi1vskq2VZJqfbW8PV+ukbHN+e8SeePGjSWfnqSq9+Kdk5VZmRE3bvz3xv3u968aFH+FBAoJFBIoJFBIoJDAFS8B7Yq/g+IGCgkUEigkUEigkEAhASgAvZgEhQQKCRQSKCRQSGADSKAA9A0wiMUtFBIoJFBIoJBAIYEC0Is5UEigkEAhgUIChQQ2gAQKQN8Ag1jcQiGBQgKFBAoJFBIoAL2YA4UECgkUEigkUEhgA0igAPQNMIjFLRQSKCRQSKCQQCGBAtCLOVBIoJBAIYFCAoUENoAECkDfAINY3EIhgUIChQQKCRQSKAC9mAOFBAoJFBIoJFBIYANIoAD0DTCIxS0UEigkUEigkEAhgQLQizlQSOAyl0AQBNrXvvY1EwCsfr9f8X1/FF+e51V93y/pul4CAPy9EgQBfq4YhjGi63rZ9/2qrutGEARVAHA1TesHQdDRdd1xXbcdBIGj63rHMAzX87yeYRhOEAR4jGOa5qppmi1d17vT09P2nj17HE3TvMtcXEX3CglsWgkUgL5ph7648ctBAkEQ6OfOnSvPzs6OdbvdSU3TJl3XnQ6CYErTtAkAmAmCYBt+DwAT7LsJwzBqCNwAYOBL0zR8lvm7rmmaDgD4Tp5x9sZvOcA/APABAN8RpCPvQRC4ANAGgGYQBKsAsIyvIAgWNU2b03V9kX9nmuaSaZorhmEs3nrrrXgObhywveKvkEAhgVdQAgWgv4LCLi61eSVw4sSJ8vz8fA1B2zCMra7r7vQ8bx8A7AWAqzRN26Fp2hZd16uapiG7RuaNgAy6rsde/HsO1HnfxRGgmB79E78LfB/8IAD8zvd9+R33BF4QBHYQBF3f95sAcJ69XgSAM5qmndJ1/QIAzE1NTa3u37+/UzD8zfsMFHf+8kugAPSXX8bFFTaRBJBxP/vss9WFhYUdtm3v9X3/ek3TELh3AcBOBG1k24ZhoCq8ZBgGiC8C3poGmq4TVk2AW/o//z4G4pSKE2knAbw4FHgkQrq4CJD/axoBb0Awx2MYqPN3/j0HeQ74nueB73ng4UbA9wNU4QdBgAx/MQiCiwjyDOhPGIZxQtf1U7VabenAgQP9TTRFilstJPCySaAA9JdNtEXDG10CzLY9Ytv2lna7vcf3/RsB4OYgCG7QNO0awzC2oC3bMAxNBm38P4J3yMBl0EZg1VFrTgFW9ZKBO42lM707BW9sTwT/hM8Rts4AHhk7/okgL7J3/Kx6EbD3fWDvnud5jSAIzvu+fyIIgmdN03zaNM0TpVJp1nGc5UOHDjkbff4U91dIYL0lUAD6eku0aG/DSuD+++83du/ePdNqta7xPO963/dvBoDXAsA1uq5vNwxj1DRN3TRNwJcI4qKKnAN5FlDz30VQV30m32UBtQDiedsN22SsXzmwjMWLoI6gjep6xtRjAM+ZvIts3vPAdV1873uet+L7/rkgCL6r6/q3dV3/DgCcmJiYOLt///5WYZffsI9WcWPrJIEC0NdJkEUzG08CyMAfe+yxiU6nc43ruocB4A5N027TNO1qwzDGDMMwLMsi4C0CuGjz5kCuZNochAU1uRKY+e8CkxbZOZd8+DCLxyvYNx5H2DwD+fCzAvTlTQfeG782mgJIG6KanwE8quWJ/Z3Z4QlrZyydALnrAgd0BHX+QnBnAI8qe9vzvIUgCJ4DgK8AwJcty3p6Zmbm/N69e3sbb8YVd1RI4KVJoAD0lya/4uwNJoFvfetbtbm5ud2e593kuu5dAHBY1/X9pmlOIftGAOcgzoHbQNU5c1wT7d4c7GI2bwWblsUog7PIwhEsY39pLFo4mPRFBHkRxIUNBgfpNG2C+Fui+YBfS7LHc7U8B3YO5AzMOagToHcch7xc1+25rouOd08juGua9qRlWd8DgIVCRb/BHsTidtYkgQLQ1yS24qSNIoFHH33U1HV9R6/Xe53jOHd6nnfEMIwD6IluWVaJAzi+c7s3eU9xVJNV1WLIGPksAXIIzyqgDum39KhyWzZTt+eNEYv1RXSgQ6hnlwk3IYINX7VBCTcwzJmPADvb3OBGR/y/qOqX5w93rEMWj8ydA7wA5hTUEdxdFz8Hrus2fd8/FQTBN3Vd/7Ku61+t1WovvPa1r10u1PMb5Qkt7mMYCRSAPoy0imM3hAQQxH3f39nr9Y4EQfC2IAiO6rq+2zTNWgkZeKkUVaMrGHhEFS0wW66OzhQUV03jgdJn8lVmA8IBCO7CRiHp3MjDrlDjy2Afc6QTTQPSZ7LBYZscvtnBd51tfsg7B3r07GcyFa+ZBPIiS+/3++Dgi4I6AX4G+uhot+x53vc0TXs0CIKHx8fHv12A+zATqTj2SpdAAehX+ggW/c8lgaeeespqNBq7O50OsvC36Lp+l2maeyzLKpdKJUAgNwRHNg4+Mcc1xmLTQsZUHYrEfAsAHn4vgDIBZAWL5w9rItgL54jH8PA0stkQO5dgmxc3JeF9SpsW+Rhul+egLpoeCGPnYK/rBMwNwwTDZCF7+LthhJ78SQMqhschiHNw73OVPH7Hv3echud5xzVN+xwAPDI2NvZ0Ae65HpXioCtYAgWgX8GDV3Q9XQLHjx8vnT17drfjOEd93/8BADhqGMbuUqlUKpfLBMRNpkpPVaNzMOOXy2mvprgchV/+/wiQi4xcZuspKnoRqCOSkNTxnPGrwDwC8tJ9KdXzolpekIcI6KFqXhVyJyTJISp5xtbx3WQx+SKbz8XgXTcEctu2Q6C3+33y2XXdENwNw3ikWq0W4F4sHhtSAgWgb8hh3bw3FQSB8fDDD+/sdrtv9H3/7Zqm3clA3CJMXFSnJ6jSOftUOaapgJMDpvybiklHAF0Eb8bKB/Z0ZavkEmIymNg1BDBPmgVJwJ4E7jKoKr3pZQ/5BLBXquU5yDO1PAn3QxaP0QP42TSpup551acxeK6eR2Dv9XoE0MUXgrvv+8eDIPicrusP+77/jTvvvBNT2xZ/hQSueAkUgH7FD2FxAyiBJ598cmx+fv6g67o/rGnaD+q6vq9cLlvIxIljG6rTmUpdtPEimwzDr1IYeMiGkwAzhx08lqhFZvBy2yK750xd1g7Ianaqr48Av6x+D2eMzMgT7l/0ihdnW8RbXgLwMGMd+z50iBOz3zGA5vb30IGOp7tljJ2DOr5jeCBn8HnYu9N3wO4zcLdt4KydqexXPc/7chAEnyyXy58JguB04S1frCdXsgQKQL+SR2+T9x2d22zb3mPb9ls8z/sxXdcPl0qlyUqlQpg490zn3ulyCFbISPOo0LMAO41ts3FSAbrKIS7CzQlgD7zPE4c8q38cWCOIHH38+aZFBeBJoK5i9SKD558jce+oGSEnMkc69jnmWCcCO7G7M5s7i/sPY/+ZpiXtceAJbDhzx3fh5bmue8rzvEcsy/r7crn85M0334zFaIq/QgJXlAQKQL+ihqvoLE/20mg07nAc50cA4K2GYewtl8sGB/JIkhcpbWqY9pSBCKWyiiIloqiFZCkh2CoAPALEQrty6zE7OjtWdobL4+keK7Ai9TVxxgibmDwMnIorvlzEvuGqd35h4f+RBDaKnPMRxzpx3BTFaahjHWXs4ouz97QnBWPgkaGjSr7b7YLd60GPAXy/3295nvd1TdM+ZVnWp8vl8vNFrvli3blSJFAA+pUyUpu8n8w2fn2z2fwh3/d/xDTN2yzLqiOIc7U6UccKiz9NooIscFC0JMIoJWc0EawjeC4Brhw3rrJjp9nPedtiARS+sSA50gcHKEadFk2hXRpcRTyPfB2w2qihGp/yb1EUPMkMXQTwN2E5IEngaCY41BCwIqyD4i9izxSZ6WIsXbKxixsEFVsP+yaEw+F3kZA4MQyOgTtJ+sNMLNxzPu3RQebet23oMnBHkGeOdX6/35/1fR9t7Q+MjY194cYbb8SSscVfIYHLVgIFoF+2Q7N5O4YsnCcGefTRRyvtdvtwv99/VxAEP2aa5jWVSkVDIBfTrqrCzCh4J6irk1TUSarzBJYeA37hiyQPdxGMOahT1TuiMJYsRXjFsqUaeKCBDzq4oIMDOvTBhD4YYAcGdMGCvmaCG2jgaxp5D/AddPAB3w3wQGcvAFIgHQIwSYs+mBp7hwD0wAcDAvIyIYAK9KEcOFAGH0rgggUeWNrgGGwHS55zVk01H1zWLB1sUhY6iuYRxh+COv9NeI+FDvKiNtweL3jLi6w9Mj9YWFzSU4XjgDHtCOadToewd87c+/1+13XdrwLAf9N1/cHDhw+fKxLXbN716XK+8wLQL+fR2cR9++xnPzve6XTQye1ngyB4Z7lcnh4ZGYmwcTETmZjZLE2tLrJfUcWd+Fliw7HjIog+cEaLfs0oM3nzQ3aNuc4RhG1fh15gQicwoQVlaEIJOlAGG0zoggm2ZhLgtgmwG+BqCNIU7Pn9kHfpaU5U2ct7HOH/vAkEbAOAgLsJHpTIi4L7SOBABTwC+FXfhnpgQy2woQK4AXDIOYYWUDYd5nvXAXT8/6AsrMqpLlTrS6p6WV0/GG+sF8/KzAre8qKXPGpuOHNHx7os5o4qefSM5yr5UDVv267jOM8isJum+YmDBw8+V9R338SL1GV46wWgX4aDspm79MUvfnFyYWHhBx3H+VnDMO4ol8sTMpAns/Goaj0mR5lli17lCg9zgr+sbKjIqsln+gUFZ36hiC2e1RMnRUoAnECDjo+gbUEbLGhCBVahBI2AvnegRJi3Q1g1QCA+mewzBcAobkfM2lGNeTTbXMqTztuIbAD4f9h5EU953h/WFzMICIOvBC7Ugj6M+j0YC3pQ920YDXrkuxFwoKR5YCLQh1niBuCuLOkq1XWPONYllJTlSWx0A9PO0vA3vJ7I3LnDJAI9L1Gb9Mxx1t5ut4m9HV+9Xg/V8WeCIPh7Xdfvq9Vq3yrs7Jt51bp87r0A9MtnLDZdT7hqHd8/85nPXN3pdH7Y9/0fxSxulUplhAN5WM2Mx40LlcLk8KjEFKgC+IpJXVSMnYN1BLQ5WPMiIwKgU2BHFTkFbzfQoRuYsBqUYTkYgXmowlIwAg0oQ4+pzDm75sw6attmU0EEbwnUw8misihwEFZRdOmJ55uE2OTLWBlkP8LwUpiqnikLUMVvgQ9lcKEauDDud2HSa8O034bxoAs1VOtrqPqnpnkCrqHfA+2AmP89EvomVozjVeN4RjpVCtoEYCd5CSwrrE2f9BAia+fqeFTJM2DH7y76vv8PAPDRer3+pQMHDrQ23YNc3PBlI4EC0C+bodg8HZGBvN1u/09BEPwzwzBeW6lUDARyMewsxsjpSp8sMFUKVIrOIbOWQVv5fwbaMYBnAI6LvOsDUZdT8K7AIozCQlCFBlSghTZuxrjDoidh7XIJtAfm58F9Jd0iO5ZvAuR3RuSVGC1ivKiuZ0YBcg41CtA/Eagj3VFsJGSGL55L0ZlqF4iNPvCIqn7c6xKAn/LbMBZ0oer3CZM3QoBnBV6k3PEqoE+KdQ/T0DLbu1innhffIfMNwd1A1p48t3DThup4BHUO7Aju/X6/4bru5wHgI9PT0w/t27evSFazeZa0y+ZOC0C/bIZi83SEM3IO5JZlESDnjm5iZbNI7LgM5BlVy2RVeBaIU/xmavTIO1ef++D5AF3fIMz7gj8KF4I6LEOV2L3R5k3U5Wy/EVGRy4CtYsrCeQhohg6EvZrs3eKfdSCAh7/hO+IPcXjjTJdtGgjrVUyrGJCHHvEUzL0g+nKJyQA1D4MX3iceRx34GPAnaRFUGwRmVuCbEStAkHeImn6L24KtbgOmvRbUoQeWFoCBdnKioRnkfCf/T1LL84RBAssXS7wiyIvAzu3sHNgxERHa2pP+uBMdgjmq47kjXa/X67iu+6hhGO8vlUqP3HLLLe3N82QXd/pqS6AA9Fd7BDbB9UVGfuzYsd3tdvvHkZEjkFer1Xj8uFCJi4cvhYw81W4tADJj1xGWKdjQZXV6nIX7VIXuB9DzdWj4ZZgLRuGCX4d5qMEyjEAPjJDNhuA5iPQagKlo22Ygi0Bs6QAI0mUDoKQDlHX6Tr5nIE6YKjsnhTgqZxGxw3P9t3BE6kOfsgkgwI1gjyyegTsCveMD2D5APxi843cc9GMsX+pAzDKAmxUIoOo7MOV1YIvThC1egzD5Kjhg6QjwDNwZ6xY94em+L+ppL/4eqd0u5pZH5zkW146byhLLMojAn5aVDu3s6DiHwC7Y2ptBEDykadr7ZmZmHtu7d29vEzzqxS2+yhIoAP1VHoCNfHkx/Ayd3ebn53+03+//qmVZB0QgVzJyxsYjC2maExsD8BCYFceG4K4A9jAm3Peg72uw6luw6NfgvF+Hi0Gd2MAxTMwVmHZofxbZt+AwhqwZWTaCdAVfxuCF3+GLM2zCNBOYLP+aAx8/TgbCpO9lxUZ4mWGefnFTwhqIna5RoEcg56ze9tAkAdDDdwb8+BvXZKiiCiP3xWSLDL7m92HGa8NWdxW2eKswGXSgqrmMvdPyrHKIG3e2i4W+sSx0ojqemHaEdLNoW8cCPgjsyNyzgB1j2hHYm81mCOy2bWNJ12Omad5TqVS+XDjPbeQV79W/t2Ee6Ve/t0UPrggJyEB+6dKlH/Q87+cMw7gbPd1EG7mYDIaDd/gu3W2URUe498A2LoO1zNTD3+n5QeBDgGFKPkDDK8N5rw6n/AkC4q2gBA5HHG63FpCX5VwhvUT2jKpxZNsjBkAVXyYFcgRu/E0EbZW/muq7lzzgiic8JO45nv5w0yJ3JOVc8RzRgx5V9AjmyOa7HkDHB+h4A1bP1fdJ7hGoccDfiLNd4MGk34OdbgOucpdhxm8RlT0JYdMzwJ2r6kUnOsGRjnvF8wpwxM7OCvvw4j5pjB2BHVXxrVYrVMfbtj3ved4nDMP4UKvV+vqb3/xm9yWPbdFAIQFJAjke6UJmhQTyS4CD+aOPPjqxuLj4Q67r/gvDMI6i13q1Wg3jyLn9kmT/Qu/mhNSi4ZWzgFoIMUvKoEbaImFoPpBYY1+DFa8Ms/4YnPbG4WIwCs0AI67pYyECtka7GDp2IfNGtTiC96gJUDMpgKPaHH/jh/NtB/PJyy9I1ZHr8bSq2siRKp7fO+9WItAnAH94WelayNRRPY/sHcG9jUDPWD1uABI3OWx3hGNUAR+mAwT3VXiNswxTbhPKQR8MBGkDWfvAsU7F1OXvxGyDEcaOKvlSCcoI7uUySTmbpYpXAPsFALjfNM3/ettttz1TxLG/tEeiODsqgfVYIgqZFhJAezPJ7vbUU09ZZ86cOYqqdax6NjIyUuFAHoafsTKZst0zJsaE2PCwoImkVh+o2ymMinZyck7gA6qAl70KnPXG4Kw/Dpd8BuKSnZsQc/4dcz4rGRS46wjgFmXhyL6JM5rgER4DIVFXrtKTC78PHPniiWKU00y6dgRw0+ZlwpOfWadGOi8T2LkJQuyLqg32O94/Z/EI7E0G8l2ffq8yO5DNFnMOrEAAU34PJu0GbLWXYbu/CnXNAcvAjaNBHOtE1XxYIEaIa4+llxXLurIUs6IqnmuZksSNNnZ0muOMneSPt+2zQRB8qFKpfOiWW245VywhhQTWQwIFoK+HFDdxG6J6/dixY9eurq7+r0EQ/PORkZEtIiNHtaWcZ52yYMUUzAHkslMbJd/MQ53+hyWFoZ7pDc+CM944PO9OwUV/lCR3CcOzJPDm4IBqcmTdYxZ9IZhzACdDrmCQL1Vtnnm+ZMuO+bxlPNEqu3faRoFrGGJ4nBPYlYAf6vzVD064j8KYdlTTA7XBtzyAVZe+I6MXw+voXGIaFPZuBAHU3R68xmnANc48bPGaMIIhcSYCu1otH24yuTpe2ACEqnhdDwvCEOc5ZO3MgS6NsWNBGBHYO52O1+/3v67r+p+WSqVPFh7xm3ghXadbLwB9nQS52ZpBIGeAHKB6fX5+/sc9z/sly7JurtVqGreT88pnytKlCjCP5D9XALTsja4GdmoX73o6XPRG4QV3Ck564yROHNXpIvMWgQBV5WgDRxX6WImCODqyYXhYCGwJauAIEGeicpR9iw8hOXWYpzJLXZ7SVtplxKFR3o58XWmjEd6GeBGBrQ+1ERGuheehvwOq5hHcVz1qjxfZe6iloHlqABl8yfdhq9uCXb0F2OUuwXjQA9S4aIR9Uy/2mFOdAOrkd25nl4rC8Fh2BHV8ZaniEdiRrQvOc23XdT9tmuafHjx48KuFGn6zrabrd7/DLB3rd9WipStaApJ6/fVMvf62arVaRlYuptaUk8IksXIZyEUQCZm378cSw4TMnKnUXT+AJbcMp9wJeN6bhkt+DXqBEaZSjdjFUU3LvM/HSwATJQrmCOr8wSAmdzZaSXbwTDAX1OKRBy4VUelFw0PyPqlhx4ffGIRAmGd2ZqjSxQ2BeA8qxp4pE5U2gJk40M6OgN5w6QvZO4bSyX8I6poBJD993evDa/orsNueh23eKtTQUx5D07gpSMo4F3rCM0Dn4M/nNkkriy+BrSOwp3nF45zGzHOrq6sE3Fkc+3nP8z5Uq9U+cNNNN53NMwzFMYUERAnkXSYKqRUSCO3kCOif/exnr1taWvqXQRD8ZKVS2YpAzuuRc4c3Md43BIsUVq4EdaH6WaTcKFOpcy/1jqfDeXcUTrjTcNqbgBW/DL7smc5mOwdxZOGTJYC6RVXpRBPMAZxVKZVBPPw/VxvneJpkEIuBmuoplBmvDGrC/2NsV9yAiP1LOnCYua1g4rJGQR5i8X75Z9V3aRsYpWVG2rMQcPcBVhyAFQbuyNzppo9tkHATZ9CX6fsw7XZgl70Ie5xFGPc7UEZbu6CS5wVmCKgLYXHh3EbmLtjYxQQ1COpZ4W7onIlgjsDO4tg9x3G+pWna/1uv1//+hhtuaA4zPMWxm1sCBaBv7vHPdfeiev0zn/nMVKPR+EmmXr+hVqvppCY5y4mNYK5i5SIzl8uKhixbkakt9lvENu5Dwy3B9/pTBMiRjffRv5zPasE2joCAKlYO4qhOF0EcQ6b4wh+CtqheV3pjqcUXAx+FWlwuqhLuD0TATAHxOAVVo3ge7X+uSSBvYDI2HHS8hZalTHkRYBeO5edENj0qs0LGyoXgjmp5BHYEeHSwE8Gdq+INkzo1Vj0HdtgNuNa+BDv8BozoPugGzRZH5rME6DJrF9k6LwTDVfEVBHbG2JNkrVDDY8a5fzQM409uv/32Jwo1fK5ZuukPKgB900+BdAEIWd6MBx544Ein0/l3uq6/BdXreaugpV1BTrWqAvfwO65W93y45IzA884kAfJ5bwS8sPa2QNuYd/qoBTBVpip1jAsPmThPWyqyOIGhp0om6clJsC0nstQILR30PWxeBYo552ymKUBuJ4H1E3aruN/IV6rfk/qeBu6iVkUB9JFENJKskzYvqIJvuQBLjLmjQx0voofvqI5HYMdMr6XAh239JlzXuwS73EWo6R4YmN8dE87IGQx5PXbJts7BHdXwBivdikydAHuplJhSlqvh0bbOPeJ7vR4Wf3lfpVJ57y233DKXc+iLwzapBApA36QDn3XbIit/+OGHpxcWFn7O87z/vVKp7KrVakS9TmpMmyaxFSqzdCVcRI4T54clgjsPOXMBFtwKHO/PwHedaRIzTrAGZzF/scbQDo4AjkCOYWaYkQ0Xb58v5oIalnirK9BA/Cr2oGQBmAjUIvCw82SGSrqtAjoZ8BPs6nnAO3aL66GC54Mn3pf0XeTehN/ETUtEHgKoh4ydt5/wLgO9OPUIaLOiM5jUZtkBWHQoyBNnOpaTHo9BYDctrBIXwIzThmu6c7DbWYAxrQ8WquKRtTPVuzznVbniuWc8ppTF54U4zlUqBNiTPOK5Gh6BHV+dTsft9Xqftyzr92+//fYvFGw9a/XavL8XgL55xz7xzgVWrj/44IN3NJtNZOU/WKvVLDk5TF6nN5F5y5+VrJzbyH0PbF+DM/06fMveAmfdMRJyRnCOz16hZCeGmU2jbbxM2Tj+kQxkHLQlVq5Cco5z9F16RFRPjHzIkMw0xGzhPJHRhxiY82ldE7iv5TlIYu05NzuyFkIGbz7GkTz5Ynga3wSlpeNl9yVvZrBKXtOlwI4qeQR6krYWY+ECCurkpQFMuD3Y25uHvc48TAZdsLDWOhZvUajiRZDnn4lPCdZkZ7niMTkNbojxhSw+qXIgV8OjfR2BnbH1v7As6/0HDx6cX8uQFedsbAnkXCI2thCKuxtIgIM52sqXlpb+ue/7/6pSqezmrJynvpRZOV18WUEM0QNJsIunAXkM1H0Pmq4Bz/fG4Dl3Gs64Y9ANDAqvAhvHSyFuo018pkLfcREeqFQxHp3e30ADMMSIK7yx6EMj6XtFMJafKomhi2Cd9DnsYUp4WNZdqLQOmedkHSD9npqIRmbtaRsfUb0e7nCimzYy7CJ4S06P5DeRwctAL5aDZfeBII5e8qiOX+jTdLQI6r5HAd7E3AMlABPDGb0+7OotwfX9izDjt8EyMfc71VDJJVrlYjChGh6LvzCPeGTroiOpSvQ4ZzERTaPR4GFubr/ff1TX9d8/fPjwYwVbH3LCbvDDC0Df4AOc9/YkVn47snJN095Rq9VKWaycglL6VMpSs4eAy7K5nbbr8ER3B8y6dXB57Di7BOIzqs4RuMctgC0VALST65gdjjAtVu6UNBrmjEsQRY5HQPLuit8qg3iJmfMLys5hIV5JKvY0MWYCZ4bJgO5oBBGwTU9EKGL/U+0NcVEm9i/DoS3mEZ+0MVKwcKKAYSDON0YyqIf/V4A7Fwmei7eLWQQR2Of7NPzNZS+cU6iKL5fpe813YW9vAfbbF2E66ITAHmHnQrU3URUfsnWWcY6kkuXAblnEk171h+RuVqwAACAASURBVGwdWToPc+t2uxeCIPiLsbGxe2688cbFvM95cdzGlkCO1WxjC6C4O8JcSdpWrIg2Ozv7067r/mq5XN6DrHwEbeXowZ5gKx+Ak2IqCSFnFFBYOlaJtfO0rJgN7Iw9Ck/bW+GkM04ZuQjizAaOQD5VQiAPSPY2DQIC4oHP071mgXgItdHhF3TAiQ+GwnU7eqwE7kmsNIG9ioxdnpsZe6YYZqu/SMmPrnoYeP8V9nZBXKmPkWgaCeeLeIbIqqN7jtAZLyIXYZMQA3AR5GU2zxl8BnPH3PJoZ0dgx9h2VM+7LoDnUce5ygiAZWE8uwPXdOdhn30RprQeYd7cK16VHz4pfj3MNodqeJaYRrVBxk0xCXFDtk4Lvzj9fv9h0zT/Y+EJX6zkymerEMvmkQB3fMM7/sQnPnFzp9P5HV3X38kTxPB0lpxVcKbBS1LKiw5nOioJqhg6jSv3oe8BnLJH4Zu9LXDKmSCJYLhGG3EEVaDIlrBG9nQFYFslgBEzYEDO07zSq1JIz7lP5R1OQNGY/TzyxFBUYPAd2xiE58rALbYhstGEpzETxFW3KrH1dQtdS1oxVCxc2jOpRBzbECTISjxObidUwXMgV6jlyU+cyYugLrF7ed4ikGPY2yWbAruDjB2B3aX29REO7K4N+3rzsK9/EcahT51EJUdRMT88ySfPMtOFxV+40xza10dGCGvnRYvkfnG2jmp4Vn99FgD+dGxs7P1F3PrmWb/T9t+bWwqb8O45Kz9+/Hjp+PHjP9br9X63UqlgXDmEaVvZwkTCdQQVIl1UU0BTzsUuyDcEdt8H18fwswp8ub0dnutPgY15vDgjZw5KjhuAHgQwXQ5gexUZOcITtYuH8eKxmlxJtDhloCOnqO5N4uEyGoVgJF+bIk0MiCTAS9qDJDL2yGZEYRwWZb7W+Z2xL0pk6PJGRbw+/02xCUg0TQhgTZoS2+dyVww5fsXlxyMhyHcqUJft70KfEdiXEdh7A2B3+nSjWSozYDcBJt0eXNe5BNc6czCuOSRBDaaVlcE8VoMdHeZ4tjnTJB7wxGluZCQxjSx6wku2ddt13fsNw3j3oUOHXljrkBfnXdkSyHhkr+ybK3qvlgAH8y984Qtbzp079yu+7/9StVqdRDDnrFyuU85BfLCIC1NH8L6KelgzvsxWas7IPd+Hi/0KfLu7Bb7bn4KGVwoXaXREQjaOQK75HkyVA9hRDYiNXNMGDm7ZY5swtdM2IkOCenRfE6WXce/4QeMiSOcBxex7XccjslaEJLHKGxQBeGOnKAA5croA+rFmFX4H4jgoN06q2HYpNE4EeUw0E6m2xzqBqni0sSNjX3VwjgL0HerPUakAjFQBLANg2unC/u5FuMaZg6rmEY94HsMuJqiJ5YZH5i5UcyO29RxsHVXwDZpCNrBt+2uGYfz2wYMHHy4c5tbxubhCmsp6fK+Q2yi6mUcCYmz5Aw88cPPKysp/ME3zHfV63RSTxMTiysNVVYCp0LhNIVwF5JE+MfX6imPAt7vT8LXuNmj45fAQzOzlegH0HR8Cz4eJkg87RwHGytSLfWB9H2bKKo7N1GEr6GQC0Ku/pt+K/0bYNwGSeL9i3Rr2NkVLw1p17GnXFEFYnmzyedL/YyCbY1iy2HqEqIvtycEHis1D6AkvhsAJrJ2UwxVAXewLfo3FYdAj/qIN0EJgdwD6ffoMIKhXEdj1ALb3W/Da9jnY7S1BKSHULQLqTA1PTFwsxA0zzKFdHYEdbe2qP2TrmIhmZWWFJ6S55Pv+f56enn7/vn37VvOsDcUxG0MCwywbG+OON+ldcDB/9tlnrWeeeeaHbdv+3VKp9Lp6vT5QsTPHN15ZSraV88mixA7ZAY7JGVm5FgTQ8wISgvaVzg4454yCTyzglN14nk+A3PU8qJkUyGeqGg0/U2iTlbbtxHFNopR5p/7w51MAiKJM7Cthk6Qit2kq+DCZjuKeOZbj9daC6wl7l8GVVGCsuoGk4xQAG7mNBG90YZcUs/aETfIP7D0yAgmgnwfcQ096QS2P/UEnTgT1ORugizb2PoDdpwV/aqNUFY/1/fZ2F+FAdxamoUNKtxq8LjvPMCe9I5vntnUxIQ0xhSXY1vE56/V6BNRZXnjbcZz7TdMsVPCbaM3Pu6ptIpFs3FvFjG/z8/O/7DjOv6pWq1Ojo6NExc4LSESYOcGklOlB0m/R2KcQOPh3hLLj9wEge5i1R+BrnW3wvd4U9Ei9K+o57LgeOH2PAHlJ8+E1oxpsH9WgbKrASE0DybeZIVY50CV12JPkkOwNNhDd4NzIRkQCmDRHvtjV1/DUxkSUo40YUCqUF/LWRdZGxE4RwVbVhzyALlw0cQMiM/X4HkvcI0R8HJJC30jFNtG5jmWfw4xz53sAiwjojK2jKr6EnvBjNNxt3O3DvvYF2O9chFHNVeaJF23tkUpuGLvOKrmFCWlMU5lpDh3m0FmOe8L3er2nNE377TvuuKNQwW/cpT28sxyP9SaQwia4xU9+8pMHVlZW3q3r+rtGR0dzZXxLFIvs9CZlMCHg4fuw6urw9fYW+FZ3K6l+hn9eEIDjICN3wUEjZOATNr57XId6iU5HNT6L1E6ghCoaqpzV0S/p/6iWIBW4ZPqoEkqmXZ5fTYI3qZ+Ro17OJzOl7cRbUbBeZRI99b5rsODI96w4XgXS8hiR/8tTIqutpD1qlppe8pBHGSELD9m9hvOa2tdnuwBNBuo9m2qgUAU/WgcomQBb7Sbc1D4HV3lLrLKbFSlmpAL1kK1bFk0fm+EJ73keUb3zZDSdTgdV8H80MTFReMFv8LX+5Vw2NrjorozbC4JAv/fee9/e7/f/oFKp3DI2NhZTsYfpW8kiKTJKBVPmjFzlyc7s5D1PgxOoXm/vICVNPQROPwDH9cEmQO4QNftoCQiQb6nqYOgsn7oKUULQjq7gyHhFFbM8IiFYy6t/HpBOZaOKxyaXbV6NQKndi/BI2in56vKmhBdTyXy4Mw+IJ8TjF4+dyr9IUlqIJ0ibA5W9PHKfYpspGwLlEIjXUm1KhL1h5KNiqPg4iSydAzv/Dgu/XOzRV5cBu23Tcq1jdYCRGsAI+LC7vQAHerMwQxLTGLFUsrJnPEkdKxV7QRU85olAe3ts7rMMc6iCZ8VeUAX/0XK5/H8dPHjw9JWxehW9HFYCeR7pYdssjr9MJHDs2LHy4uLizziO8+5qtbod7eWY9Y2nb+WJLsQkGDKOiQSY1yOXWTQ5J/AhwDC0fgUeb22HE/YU9AKMHKdA3u87hJGjmt1Eh6FRA3aN6zCChvIBf8shuSyKl9WEvFJHITL1gVBRx4zNQTLOK5Amq+tsw5UE6JkR+BlPexY7j20mMm4hCajFXUnYJXkjIA6Teh8U2d3kakcC76zhTNq0yB7xIcDrtBQrjgPGrZ/rAizb1GEO2TpGb1TKAGOohq8A1N0+3Ng+D/vtCyQcUzcHbF32huebbuIFz1LHliyLOMshsCNzVxV76ff7VAVP88GjF/znDcP414cPH/5GnulWHHNlSaAA9CtrvHL39hOf+MTE8vLybwLAL4+OjtaRmfO80TwkLQRyBhSpjTNmHsaRi6FqLF3rs51JeKK9Axa8GsmbjuCNjBzBHNWAmM1trKzDngkdZqo0tp2mZuXxwmw1lDsirtax34adworjmS9ALD+7CABKOwC1ig+AlP8vBn3RXkfAa60bFPm8nFMjx2l5Pe45Yw3vNkG0ifu1hA2B2C4Hf950bCqIbbALpW0kYn3OHiq1YLEhVegbA3W0t2OYGzrNXegBdPoU2JGt43wZrQHUxwFKegC7eitwa/s0bIU2zciIhV+E+usqts6PQ1BHPxgSpVKpKJPR4LOHLJ2z9Xa7/YxhGL9x+PDhhzRNw3I0xd8GkcCwq+EGue2NfRsPPvjgzvn5+d/XNO2nxsbGLHR+U4J5CFgp00BQsUec31j6VmTlc/0SPNHaDt+xZ8AODKJOt/t9sDmQ+wEYugY76gZRsY9Y7HqBfN2UfiTRqdjqn3ds066V8VhEGKNkh49cPqGdGKiqUHbYR1OFpgpZ5AB05f4uqXkZUNP2J6pbUqjTY6AtF24RQVi6vnI6KPqYNJ3SZo9yRHjbHOCZvR2ZOknLrg3Y+opNveDxhaFuGIU2MQFQqQLUnT68rj0L1zuXoIpsHYu+CPXX0xzmSOpYBHUhGY18H7jBJqFty8uw2mxihjnMLvfvDcO479ChQ07ep6Y47vKWwLCrxuV9N0Xv4L777jvQ7Xb/2DCMt42Pj2tilbShvNhRlhm5120X4NnOODzZ3gHzXg08H+PIXejZNmHn6OGOCVprJQ32TJiwtabTuuSpoBefkvEFPgEZxHZzzWx6UCQMLyFOPHNq5dFXy/ZvFXLFLhTZPeTYLqiRN1Edn9x8zOks6pNAu6ICUBXDTwRQ+foi+KZsDmLXlTYGSdcTz1OCvyz/pA2Q7IzJj+OsnTnNIagjuPcDgPM2wMUuQE+wraOiq16nbL2sUbZ+S/c0bA3aYFpYyY2xdTG0TZE2Fhk7UcFXKjBSrSpV8Lxy2zKC+uoqgvqK53l/WK/X33PgwIFW5hwvDrjsJZBr2bvs76LoIJHAvffe+4ZOp/Mn5XL59vHxcRAzv4lgPiDmCcMvh6RxBzgWioauuwt9Cx5f3QbHezOYvRpc14OezVg5AjmJatNgpqbDNZMmjKIHO0/XKsFSFNcS+hT7OmnqpkzpNIoV2Qys9bGQIuRzOcrFvdzkOHsKpBl9SkRMdmNDijXPXiO8PRGEFZuqGIiGEzDeN/G6SYArepfLO5zMa8me7jny0CctL7yvsTK1YugdY+oI7DiOSy7A2Q5AmzF1VMFjfnhMIUvY+ghl6zd3zsE+5xKMmOhQx2qvsxTMPA885oQXY9Y5qGep4MV49Wazaff7/Q/WarXfu+WWW+aKpfTKlsBaV64r+643WO8fffRR88yZMz/uOM7vVyqVPQjmkZKnguouE8wJZRViy9kJPG2r7Qbwnc4YPNHcDpfcGglDI0Bu90k8Oc+xbhkaXDVmwq5xA/Bzcm1uOgXDxTEPQ06kVjmmc96NQS76pppIA7s6v68BmcN68RmTLwFJQ/mkQXvahmWYfY4I0Gn9TWPF4qBKIBq7RekaXPTKIRCumeTVrgR14RqyjT3vPk892oNvyTgrmLvsFY8118/2AJZ6NHUsgjq+43GEraPTnB7A1d0luLl7FrYw2zov+BJTv7NCMDwfvKiCR7aO38t/6CzHk9A0m02/3+9/slwu/+Ztt912YoMtj5vqdrKWl00ljCvxZh988MHq3Nzcv/R9/9+Mjo5OcU923KXzkqfc+zV8J4tt8tCLldGITBDgAx9W+gY8troVnu5MQc83wXFd6PZs4r3u89KlmgY1S4e9UwZsqdLyp1EwH6BFFMpFtpZ3WqqQgCKJ3IIyvC0BPAfzIGc/8m4SMuSunn+SlLI2GjGRZNyD6ucE1prlLCeKM0m0ke6neLYPKtkJUpEytYn9UW0S+HfKvoibFrb5GGYYxbHi50UjQqTRlGzrLtBkNBjehslo0K6OTnO+Rz3gCVuvAIw5NryudQb2e3NQsTB0jbJ1sWIb+Sywde4Fz+PVq1jkRZE21nVd4gHP49V7vd6Tmqb96yNHjjxxJa6FRZ9z15ksRHU5SuDYsWNjs7Ozv42e7GNjYyM8jSsH87DcKcHvwXKlCm8J709Rwxxt4We6FXhkZTuc6Y+B6yMrt6HX6wMWWqELGV2xpkZ0uHbKhHpZT2DlMqDTc2OAm0llVUuquCmQKKKoBUhMJpMGfjnAPXKI4vih7il+fyJw0KYS+vRygrp82eQ9ldK+Lu9pskLbZJHK4Byq32VxqTLFiX2XAV3c4+YY6qT1IALuChMT6S+q4dn7gkPD2zpoV8cXU8Gjih7D25CtW4EPN3YuwsH+GRjRPALOIaizUqxJoM4rt6HGThXaJnvAdzqd5wzD+NVDhw59RsNqSMXfFSWBlzB1r6j73HCd/dSnPjV54cKF/6Bp2s+Pj4+X0JM9LHuKYS/M3kYXUDrMg8VQMewMyKMLUgB9L4BvNcfgi6vbYMmrgOs40On2iPMbTWBCVyZdx7StBuyZNKCCKvZEm68KAeL9oXg1zPRMAjfmhZfR1OBSSQfm7EsWqIczMc14mwUX9PfUjVkM7wcdi91JiuhUPcnF1EXATNvbqMTAj09g8JG9jKiC551NOF+1ecjaMAy7cIjtDaJCFAmaGKhjeNuqC3AGM8yh97tLVfBoV8fKg9URgMlJgHIJ4Op+Aw62T8K03wTDtGjddcbOOaCLKWO5Cp6DOqrfcbMvzxvuAY/Ochje1m63z2ia9muHDx/+RAHqw86AV/f4nKvUq9vJ4upRCXz84x/furCw8B91Xf/p8fFxSy6wEokvF4BRBQCiej0K5j40+jo81piBb7SnoefrhJEjmGNYmlhU2tQ12DVhwFVjBpgaY9s5vL7xetxzmm8AIou1cuCH82Li15DXegaJkbfB5dIQKGM2psWYx07N8filoe9gh5baqWgTItJGT8vcPyVkbEvaw8jtyUAs7zligJu295NuIwusOTOO7XOEL1RzL3s+qkUffZaigC5qo4h9XQfo+hTUMRENgjlh66iC9wGsEgV1TCE75dlwW+sU7OnPgWVhVTaLOsZJanhub0dQJwVeSqUwXh094fF48Q/XgU6nA0tLSzyz3Kzv+7915513/m0Rq37lIFCOFeXKuZnN0NOPfexjOxYXF/9Y1/WfmJiY0Dkzx50337GH4CWq2TmwJ1RFG8iOFlQ51y3Doyvb4IXeGLieD51uF3q2Q1gD3RjQ1b1kaLB30oTtdUOyXCfRPhW0qgA0bTSjbDPmBZ57VieDW7I1St14OhiKWxd2X0koqLrtNFAPj1ehn+ouBNmlyUluLmmI0kBXGGrxMBXDl4EzUQug2M+Fx8rDKVw0ppoXj81xD6njmyRHQWEdcZiTVPHYNuIrhrad7QIssKxyHNQ9j/4+Nk7V8BXNgxtbF+B1vbNQN30C6oSZI2Pn4W2CXZ0wdQR1IQkNZpiTneU4qPOwtlarNR8Ewb85cuTIh4va6lcGuuRe+q6M29nYvbz//vt3Ly8v/4lpmv8DxpgjMxcTxnBmLgM6XSwHQ610esNjMLubH8DxVh2+2NgGC26FJIdpd7q0kAqnE6y9EYvayzHrW5zqZk2tJDBNA1l5fOVrpFxTXNxjBWAy+qKcVln3pwJuSgfDM0Ocz9FWZE+gOj773ukRyfJVthBB4vgohy1Kx8XayukRL4Kzqg1+C5HfFOAckbFiY0GfiYzCPAqVf2KfFHMkEvvPQZyBvBz1QR4tLPICALM9gEs9AMdjtdYdLDFMWX6tCjDBVPA7O8tEBb9N6xC7Os8wF7Gvc2DnoI7x6lhfHePVFTXW8RrdTgeWl5ZIAppWq7Xk+/7vmKb5/iIBzeWPLzlWksv/JjZDDz/60Y9eu7Ky8meWZb1zYmICODPHXTfuvkUwl1Xrkf9L5U4Hdj4fmo4Gjzdm4Jvtaeh6BnS7PWihit0PKCtnzBzV4+j0tm/ahPGKqLpTrP6pg6MClwTkzUQbFfMXLi5cKh5ZJF0z0ue0RyQbROO3nxBRnqnvVvnAvURgl05PvJsMUFeBp+p2Epm0vM/gY5V0eyl29xgTF9tWDbMQM66aqrIqfxhA5+0RYE9g6yKwc8UXJlBE73es3IagzlXw+I7Howp+apJmmBt3enCweQquCxZIYplUuzp6wmMpVgR1rNhWqZDwVpWzHKrfBabe8Dzv3TMzM3+5b98+ezOst1fqPRaAfgWM3Ec/+tHrV1ZW/sKyrLeKYM7rmKeCucDORWbOP+O7FmCiGBMeXtoO3+uOE5aODzRRsYesjgI6rktjFYOAOeZlj4BjmMo1mQVGxR1fYek3Q0zLHLb63Picx5Evo2uJCWBUlFKee5w25pyTXFahb2J4Xt6NRvQ4JavN8k0cgsWKtydfK3Lrsod62j5RAcipbUvMfBjAThse/G1ol3DO1rFPgmGd9+lSn4J6H0Hdo6FtBNR9Wr1tfJx6wY8ELtzaOgcHnPMktE1MRMOdY2POchKo41oiE4FutxuC+urqasv3/T+46qqr/nTXrl3dnFO0OOwVlsAQK+cr3LPickQC9913382NRuM95XL5DZgwRvRmx914GpiH0IhAHCmmMtD7YXz52W4ZPruEIWl16DsONFttYjfnrJw6rFEwnxihYF4rSWBOWAifTopplUX/Itg+zLRM2zwktKP8Ou2aeQFShdBM8So1IQJ/RDUrbMDyPwKqDHXKyHvFXkl9bzGHtiQRyHuypOHg38vHiwCrAO5wRqVMrVB1LstYvJZqSgptipuA2KEp7eYfo5QjRXW8GGuvASz0aWa5vj9g6pgHHp3l8L5rNeowVzECeG3nItxqn4GaIdjVpbA2EdiRmeMLc8AnecD3ul1YYqliW61Wx3GcPx4fH//DIlXsuoz8ujcyzMq57hcvGkyXAIL5ysrKByqVyh3IzDGVKw9Nk8Gc4gAdTvIvflbULBerpaHz23PtKnx2eTvMu1Xo9WxottskSQyer6P7LVG1YwiNFoJ51Yp6yA7uQp5ODGhSZ1kM6YZi6PyOQ/iKNJdjeg97vMzic1yCyodRSXVHFRNh0HAebXws8boyvY5wGRHBEqah8rpJQQYJ4KkUrypGXAH4MXN/mnpc3EgkAXmCqp4+L+Eoqd0M0jYE67CQpaWPXexTD3hk6mhLR0BHhzn8jH+YLnZqCqBSArimtwSHOy/ChOEMnOV4ylhmTxdBPVS/l8tQrdWUYW2YKpar35vNZt9xnD8rlUq/e+jQoc463HrRxDpKIPdytI7XLJrKIYH77rvvhkajcQ8y86HAPK/zmxfA11fH4PMrW6HpWdDt9aDV6Q5iyzWd8nKdxpSPo818xoKqNUgCA4FYPjQhaFi812GAfbA1iTqRpcpOXMn5gWuZ4uLqLlVvEfoV6Uquy0QP4rw6xtD5hixrnijQMv5VcseELYOAZtJFVSIVRJu2LxCBMumWVCrvJA/3GPCKQ5y2L5SGM9IXfp7Kez4B6PNOwazhQ5WX2O2Yyp6xdTwGE9CgBzyWZEUgFz3gcTNQQrv6FMDICMAOuwlHOi/CNmiDgXZ1HtImsPVYDvgSlmGlNvUKxqpLYW0SqPccx/mDHTt2/OHevXt7mfdZHPCKSSDXMvSK9aa4EJHA/fffv3dhYeF9pVLpbZOTk6lqdro4SUuzpGInjQplULsuwOMrk/Dl1Rnoejq02x3o9OxIbPkgNE0jjm+oZq+iml216jCCg8AfZ3UqaqMaaNVUHKiS43bijDaU1DDvBFOhQ8bOJPNJwgOi0M1PIXJL61oaRZcAV07oExWDvKGQL6pCvugxsX5meYoLNngZ4PneSNwUpIK2ZM+PtZcB6nLfZSc9Od2svFlR9j/vVE4aXwHUVTZ4wReVqN/Pofc7A3Vk6tyuTuLVLRavXgOYcntwpP0iXB2sECe4MA+8xNYR2ElYG1O/I5ij+l0Vq85BnaWKbbuu++7x8fE/O3DgQD/vk1Uc9/JKIHMZenkvX7QuS+BjH/vYVZcuXfpLy7J+GJm5mM6Vq9lFEM/MFsYuwIurrDo6fG5pBp5uTYLtBbDaaoONyaQxfjVUsSPAUCY+WtZh/7RFU7kqHX/EKZQwnTLAlcAZugGjDT6W2C2GWBk+c+o+8PvhIMLJlwixcaacBuxreHQ4ptMBVEz+tM1P+vXivyrAWdg2qPcIqnMkQJdFkiSiGHrGhy0XoPJ2VHsN/l2aKBPU9JGNQ8L58rSN/V+pWmHy4mOdNmwJXnSxKAzO1DWAuT4tw+oyUHcdgB46yzG7OnGWw5Sx6DDnO3B7+wxc716EEinFaqTGqqMHPHrKl1lIG5r35AQ0xFGOhbStrq6uep737++66673aZqG6emLv1dZAmtYlV7lHm/gy2MGuIsXL/6ZYRg/MTk5SeLMUQWGHqg8NC0LzBHg5ThzDuZztgkPLWyFE9069F2POL/1HY85v3F7+WAFRUZ+/bRFGLoMfIMvcgC6kgiqwCsrTevgHOIiIKydg0skTek8m438dIuC0Ut9fNJBN9abECSyr0s3MJT7h2On6nMMkIUv0i6Tw7s9drmE21UdF5lVEqhHJC/0I0lVLw5T6rXSwuH4YKjuQfgtc2TYGCrZON9847t4gADoeC/o/X7RpqlhMWkjZ+q8uAseM1YHGMcCL5oHN3dm4eb+ORgxddBNM6aC50lp5AQ0WNRFlYBGzCjXbDaXPc/79bvuuuv/KzLKvfrglDn/Xv0ubo4eYG72s2fP/qGu6z+HGeDkqmmximn5PKUIuOOSPtu14Nj8Vjhj10i501arA66PnuwI5AzMBXfhsqnBvmkLpqoI5nSacDwh/wkXHPm3jBKh4YxTTT3BcSzXzBwCvFXXjdxQFJ/FnwZ3mB/w82F9HB3Sr5X2LCR5q0kbDwnR0ph6RLoJwyXhXGRfJV4qdjq/dXH/kDIlZHV4OCFllT7f5MmbAKntiBjEPiSdL4k+tjHICu9bwzIWMW/x3O94YQ3gQh9g3qF+r8RRjuWARxU8d5bDVLHEA94M4EDnAhy0T0PV1Aioc8c4Xls9BuqmSVPFVqvEEVfMKodrSrvdJo5ymPu92WxewgJRR44c+ViR+30NA72Op+RaNtfxekVTCgk88MAD9dnZ2d/XNO0XJyYmzLGxMeLRzpm5qPaSs8GR5ZqtyipmjmB+plOCT81thfP9EebJ3mEpXEVWjkBMHeBMHeCaKQu2jYp1lCXwEQCdT6IBqRgcy4FROdHyxJBnztAcoJ6EJkPgMz1UsulHzk/oR2r/085ZC7THNwi837GuCk4J4RhlIHgMxFQgKV5o2OxwCaAoquZVQylOo/B3lW1/SFBPyySXJCouS/pc5l/uVNompec7A3ZfA5i1pCnrzAAAIABJREFUAZaZohuZOqrdEdCxuAuydmwTS7BOTwNULID9nYtwh30SaiaAztPFMke5EOBZ8hkEcKJ+TwH1VqslJp85q+v6Lx05cuRT+e+6OHK9JTDElFvvSxftoQS+9KUvjTz99NP/p+/7/8fExESJg7lYAjVkQTwsLddKEUDgB3CqU4JPz2+Fi/YI8WRvtjuUcaMXu+hxw1Yv3LHvnjBh5xiNcY/8KT3Tkhy60hijPPZpK23GPFFRpfAUBfXKAOFcD0SejUg4aNGkIfE7H1yRq8Yzbfl0b5H8h/4QmZsNxQYtaX8RC0pXbhNiXyacFu17CujLHvCR2x7SNp7qspClaueiypocKgVT1jnS9CDATqNG1Zlq2DXQCd0BgLM2QBtrJQFVv2PiGQLqPeoJj2r5ShlgCkG9BLC/OweHey9CnYA6Y+oYoip4wiOYo7NcJP97AlNfXV2FlZUVwPd2u/2CYRi/cMcddzxSrO6vjgRyTLdXp2Ob4arHjh0rnz59+teDIPj34+PjIyKY83SMch3zvE5wmE7q+VYZjs1tgTmnQqqktQQwp05wFNjJH1vxdtRN2DOJdjbF1JBjqMNFR4aPJKaoGtWkKThMG2HwveICae3km/78qKhZc43tZl5ycECE7QmB0tSJUIXqATGxDF6okqW5/uJ/9DpU+0PnAoYokuIeZF7Ez0iz+ybuH1JizsV9l3g74qVjjnPsJH68SgyR79K0BJELKTYpwu+pWoL4Li3f8hUdYCWAJz4drKBLLwA4YwOgmzkeiwBOUsX2AXo9yta9AKCMoI5hbRWA67oLcKT7AoyZfoypY7iaHNLGi7qgPw8moUGPef6HuSxEUO90Ot/Rdf1fHDly5Il8QiiOWk8JZC4v63mxoq2BBIIg0O65555fcBznjyYmJkYxCxyq2TFcJAnMKe5mDBlb0J9rVQiYLzglUimt3emFzDwEcwIMvD1MHENjzdF+TtV98WvRxVLVh5zfxQ5LuAYhKHkS06SsppGmc071LPmqkEvZdPb11KIQAJ1rZJiDm+/54HouOP0+9Lo9sG0ber0uKaaB3sd92ybfOY4D/X6faGhsuxdzkuS3gNLFQh24QBMVawkzh5WgVMZSmxXiEDVSHYFyZYTm/h4ZISpYwuAwSyFabDiRzIH2MvgmMnARSIVpGH6tAlrVtEwC86yUCaz92GYhSekkHi/Oj+wpkLkk8iZkezrZjDFQX/UBztksSESnWeQQ1FHt3u0CYEQqsnceq45q+OvsRbgTQd3wIglouE2dADsbZxNLsLLyqwTUJe93z/MAQ9nwxZj6V8rl8s8cOnTou5k3WBywrhJYhym3rv3ZNI198IMffGe32/1AvV7fwfOzczDn+ZfDhZerULPAJgjADwL4zmoF/mF+BpadErQZmIeV0nh4msDycC1GD9j9MxYJUyN//FpqV/IYqIthYXRS5ZxauUA3upKKp+RST4ezSupTVhdjK7pqeiat5kPIgFvnyf5KI0DsuA4B6jbaKZeWoUlUm8vQWm1Ct9uBbqdLQBsXU2RJ+CJJvhNCodQPVggX0Z+Z5kbXtTDUCe2pCOiVapVEXkxMTkJ9bCx8xyxjOH8NQydAH89XIFwiBWgjeKgAbuV0SdMCZLSRpAEQp3DssUubRusE7sqIOEXZVewbKlnQQW7OpZ9R/jgdeFa5ToeydQx1w1h1noBmT38F7uo8D5NSVjleglXF1HmcugzqrusS1TsH9V6v92C9Xv/5m266CR3mir9XSAJZS9or1I3NdZm//uu/PtRoND5crVZfKyeOiYE5A9dMZg5YxzyApxsj8ND8NKy4FrTbXaJqD9BeTp50HO6B8xtDbqJev27agi2iR3vS5kGkSWqKGV25pf/FFqq8gD4cPkY2FALnlVz1c+w7VLQwMl0Vq3tsE6R+zHjyHlSLI7NuNZuwOD8P85fmYH5+DlaWVwioI3D73HUZkZKPTdYG7yU9VthnYXfAEVowu2D/TcwwVirB6NgY4Fye2boVtmzbClPT0zBarxO2H+4N5VCscMfKZ6J6PFS3GxuWIUE9nE4q57nIriKhb+JGIUcyQS5N1T45xr4lZwpyKSY7eb9GnmjcQDEnOWTrpkmnCKrfEdhR/Y6g3kVQ91gCmilaivUqexWOdp6HacMmTD3MKsfs6jwhDbJ0YlMXmLqcfAY1Q+j5zkDddxznfWNjY79V5H1/SQ/iUCcXgD6UuF76wffee+/Vi4uLHy6Xy2+cmpoiiWN4rLmYOCZc67jaNWPxDnwfnm5U4djcNKy6hpD9DZ3fuDc7TecaYFskiQsd/p1jJlw9gSVYBdQMvXKSpoiKiqgd5GTTuyrveDajj/dD5Jdx3E3oN7l3Jt2hZn9kWxCZCIPmpFVeAfzcPu1iEZxmk4D3hdlZuHTpIqwsL0O33SGsm1DcVwS4k+a0COiqz8J33JML33UNTNMiecGnpqdg247tsH3nTti6dSth9FbJJBdM1NCL00ocHxmwRVHL4yi1IU7rCFYntK/cw0nHSnuRQbOqOTXUPFOPR6wJeXOkUSc5tKc7GoCBTm9sqotMvd2hoI6gjyFtWNxlZ78Jb+g+B5N6Pw7qmIyGq9+5oxyaXxIyymE2uaWlJTK3G42G7TjOu+++++4/KhLPvHTsyNPCOky1PJcpjkEJ3H///VNzc3PvMQzjp5DNyOFpPCnMsDHnyPCebVTg05dmYNk1odVqQxddXYkn+yA0jcKtRgGd2agnKlTVbhn0t/BPuarJ4yhm9eCrdALwKWdaEgCubVWM7kHSprb025qegkEe+7hUqFxCbQQxmWjgug40Vhowe+4cnDl5EubmLkGz2QIPjZ2DHdxl8rDkBXR+nCRE3JCwTYlpmYStb92+HXZdfTXsuno3TE5PEZs9kZMATuK0iwGxwvYdOz6C2APfwcTpLE5h1bRIAHLloyJdWzmQa5prtKXIqQr1OwI4t6drBgVtVMyheEkCGsbUCaijet6g6ncE9av7Dbi7cwImDTcapy4UdAnTxDKmjqBOcr9XKmHud3TIFGupr66uLmma9it33nnn31wmE3tDd+MlTK8NLZd1vzn0aD958uTvBkHw65OTkyZ3guPhaWne7Knq9sCHE80yfPLiDCw6FvFkRzU7AXPmwUzt5xywGagDQJnZzccimeASpgRntpGf2X/EvUBYQlUhQtW5OVe9MNaeHZ8AI9HWUrUaa5z6BACi5w7MCEKvmD0czSCoSj9/7iy8+PwLhI3j/4kKPRyXdZxuQ9nQE64bIqmoypA/iyOgtPhGG2cArxk61EZHYfuOHbDnumth9949MDk1CaZpxOzusn07aeoJAQAh8sUAPMvbXpjK4qZW3FTENhiK/W3kq+h0yDfIvOMCYIfN8A9CSxFlE3vMMZPcoktV68jUuU8Dd5ZDQG+3APougGnQOHUs6nKNvQTf13se6uj9btCMcmI4G2HqLE6dVGlDv4oKLeiC6WLFfBjo87G8ssITz5wGgJ85evTo5/MJoThqrRJY46q21sttzvOCINDf+973/qLruv9pYmKixquniR7tIUEjW3EWOpTl1R74cLJdggcuTMNcvwxtdKLqMDAXmDnd20c92nGx3D1hkXjzKDNPmxLpAbvCWkRqow8Yatq4C9fLDfgyXcmaxorfyeKI96MGo6wWB5gePZLH9qNKfe7iRXjhxAk4ffIUyX/tIS1i47umJ4Gv3pzSkg0BbQnZ2UjJgBJqWiTFSaI5I2THtGGCuQDQc3ywHUwcKxhuyTWTUDEHoIs3zMAd7bP1iXHC2vfdcD1ctXs38aonfeEbNxlo8/5fHBbFtI3s9VK83sXjVPvDxD1j0gTKnFhrmBmC+LE/GKZ2pgfQ0yhLF5l6COptgFaLZpjD35Gpo+ivt+fhzt6LMGoGYBiDjHJIDsSyq2getBDUWfQDNxtyUOee7+goh+r3TqfzNdM0f+aOO+44voY7LE7JKYGXY3rlvPTmOewDH/jAj7Tb7fePj49v5R7t6CWK4Wly8QMSD8xBPW3xDwI42zEJmF+wEcy70CJgzousDJzg6OI42CRgONgkC1GzWHlUcTQGcc6qMUqgMvQSgz+BqWfjdALgZnnKx05b6yqaFI+UPUdpdj22ZdI0QBvi7Nlz8L1nn4Wzp08Tp7Y1gbhgl8b48GrZINXuxkdMmK6ZULF02DJqwfSoScwllkH/XyujmYVqEUK8T3zKad7/0N+NREkALHdcWOl64GKYnB/AUtuDuWYfbDeAZs+DxZZDPrf7HvSx9FcoAHkSZMuPnBwAcbba/podcMPrDsA1+66DsYkx6vGfto9IST8Qcz9I2YvKj1koLv5BsYlQiVQJ7lkrbOSZkZ8h4f+qPVOCNgb38i0P4CwWNjUoUyegjo5yGKvOwtpaDNRxn8m936sVgBt7c3CH/SLUeJpYOfEMgjs6ybEqbegUiREQHNT5qHMnOQxlw1ev2/10uVL5+UOHDl3IMzOKY4aXQNZ0G77F4oyIBD784Q/fsbKygh7tN6DdnDjBIZiXSpH8yOFSmIOdI4Rc7Brw9+en4ExvhCWN6dI4c1YekbIpWlSFIy1P7VoyAK6fKYVFV6JILE0J5X/TKI0a1CNCYacrnclUB6bNqYhaIAtQsqa78HvWobxPbLx63S6cOXkKnn3mGTg/OwsOZvSQGW3afaAwmM3ZMjWoVwyYGbVg91QZrt0yAnumywTMEdTLlg4GWWRD3QtpmTSR9/lLIdV464Rp8ZK7oIGHYI/hdF4Anb5PXgstB04u9ODFhR6cX+nDUtuFbt8DD3cFpP2MjRLRkrDpye5fNw2Y3rIFbjxwAPYfuBEmpiZCYJcBk258k/dLMZW9anjl+Z12jAjsWVMlYwORd5jyHiePO977BRtgCRk4A3SLeb/jsThE6LqBLB1f6CgX1lQvA7yuewEO90/BiMUqtAkMnTB1DePUdcAKbUhMkKkjSUFQx//zPxud5FjO99XVVb/f739wenr612+44YZm3nsrjssvgbzLVv4WiyNDCfzN3/zNVQsLCx+pVCpv4k5wxN7EknPIohLztCfZzRHM53oGPHB+Ek52RqBr29BsYTpXnWzBiRMcd35jgEIZ94BuvGbMIOldVashPSptIU6bMuw8AWRlAkJbT2o/o23V3Ephn4lTMSNigEFEpuM9jhEmeTlz6jR8+5vfhPPnzgGq2sPse1nwylbhkZIOW8csuHq6AldPlQmIb62XYLJqQqWkg4laFIKRA9X4y/2YcQdNMl6sgh8FUIrCoSYJ0BZL2fpiy4ULjT7MrtgE4M8s2zC/6hCQV84pEdD5vCM7E9r+1Mw03HTbrXDjTQegPlandy8glwjY8jSQVeph15ngwuMTQFrYr6mnQ9K+V/V91iqb9Ptgx5sZmRGKhX3A+3cCgFNdmkUO/Q85sOPlkKnjnCKg3gRAto6gXi7RNLEjVgC39c7Bbc45KJsKUMcNpZh4huV9J0x9ZITUVyd/WMil0yHhbJj7fXV11fY877fvuuuuPymqs63/U5w11db/ipukRczR/tWvfvU/67r+i9PT05roBJcUnsYXzDQwX7J1+OT5CXiuTaumYT3zkJkjqHNHK1JenHCtUIWPz3qtpMP+LRaUDZZAhq90McampiAh4CvHcRjVdbR97jMeZoeLtZ8xVWM/JxyfF8zDFT1+ozg+6NR24fx5ePob34DTL54kWdoGQC6eI3EnhkqWqcP0qAXXbxuBN++fICCOrBzBm+NWanKWy+w5IjONOQJiv1FV37I9wuA/990VeGGuB0tth4C/iN1hqjl5XNjNIxvc9podcNvhQ3DdDddDpVIeOM+JU0gEZmHs6DMlCCvDOS7VTi5fI2VKJk0z/r2I1Xy85eZya1uE2xPbxWstsfrp6BxHVO/oKGdQkYSg3gdotqijHII6ZpKbnAaomj4c6pyFm73zULIwO6BJUgNH8r5z9TtzksPMg4SpY4U21PMjpvs+NFstEpaJ9vTVZvOCrus/e+eddz50mU3jK747BaC/TEP43ve+9xds2/6TycnJqmg3J3XNI04/cQc4NaAH0HE0+OT5cXimOQq9vkPAHMNRNIw/CXNwUxAPhDhzhujEhrZ30oKto0ZEFS9T0cikiK2InOIkTR1h1eOHiKwqlLd8PpeKtJEINxrDAnockaOLbNbUV/+OY7PaaMC3vv51+N6z34FOu51RVovdfIAexRpsGyvBgddU4dbdo3DNTIWwcLR/Exe0tazgL9P8fanNcgaPMu97ASy3XTi3bMOzFzrw7dk2nF2yoddnVUVic0zaXQYBYXx7rr0GDh+9E3buuiqaAlkaKt6c3OxQYK2yzys2ELFZppo2iu9438Q7Fa0Pikcn/5AIqI6q9TNdalNHlToCOqreeTp2rn7H5DPNVQD0gMcADPR6n8SQNsOHo52TcIN/ifr8sLj0SDY5wfM9zPsu1VJHJzkxk1yr1frKyMjITx06dOiF/DdWHJklgaxVLev84neFBD70oQ99X6PRuLder+8Wk8dwJzhe5jTiAMdWmyQwdzyAhy/V4UtLY9Dru9Botok3K80AhwljmFqdOxIJanbuuDVZMeC6GcwGpaKf8akQfjMUqEs0Rty9xGQ1uGb06gnTMotdK09LnuIDO3HUM5xucKIciqjXHQdOvvACfP0rX4X5S5dojvS0PnG7sKHB1dNleMdN03DrrhpMVukYsJ835DMUz6kwkCo61j13qQv/8O0l+M7FDnRsSSWfJNcggNGxOtx66BDccvttUK1VB5EUMhPn1gF5/5lg25Y3seL/I9M/9oPaMpP0yES0E6/AyOP0bLoAp9E3U6csPWTqbB3g87BvAzRWaVY5JArVGk0+M6458KbOc3A1rBLWLYJ6WHaVOcnh72hPR7MisnRUwXPHX9RicXs6ZpOzbfvDk5OTv1xkklu/iVAA+vrJkrT0wAMPbDt58uRHSqXSW6enp0nyGG43V3q0C0CepGrHPN1fXqzCQ3MT0HEAGs0WOK4vMHPu0U5XMcrO6QpHoQlrnNP0rujdPiCCKZRDlEvi6pRERxjXwJ+FBZSs0xF5D2Grj+4uUkdN3kMkFXhNCj2LdVHTiLoQgfzEd7/H1OsZj04AMF414aaranBw9yjctLMGM3WLOXVvLDYemSoZmy6Rubf7Ppxe7MFXTzXhKyebcGHFpg51qZukAHTdgN3X7IG73vh6wtblv9h05XtMaa/JwVU1tZQAn/NxIU+eAvhjjxT3CUyZSioz+rBLFrYx2wVYdhigYygb93wXQd2n1dkIqHepN3y9DjA+CbDV78Kb2t+DbUY3WsyFO8tpNO8/vkiMeqlMzCNijLqYdIao3ldXe57n/dbRo0f/orCnDzuq6uMLQF8fOZJWjh8/XnrkkUd+DwB+Y2pqSufx5jx5jLzw0YVHULnHVgLqVHK8USJ284ZjwGqzDbbjMjAfhKYNEsfw1YQOLQf06aoB10xTGxj/iwBdFvuNrX6DVuIiFFc+KfRGRsu0ZhLC1uTFNtN7TZCE8tiEeye2ct+HM6dOwVce/xKJKw89t1XqcUZ1qhUD3nzDJLxp/wTxTi+ZOima83Kp1PlGULUhFB0tVVOdFHVR/HEtEn/P+5iIyUWS+oNt0t8CMh8RwzEU7ksvrMKD31qAuQZmOUxznMQk5QGMT07AnW/4PrjhpteBZZnxELeEYAwZwMUNQNLeVQbo+BxUzCzF6prrMZOEHXNvUUQzyJvY6FoD0GYs3deoyp3Ep6MKnoWz4fFE/e7TQi6NBs39jn/jExTYdzmr8Obe92Dc9OKJZ7iTHEsPiyYSEqPOEs/gZ/488cpszEnuvKZpP3306NGihnrehyzluALQ10GIvIl77rnnpzqdzl9OTEyMi0VXiN08AqQDIOegTrFc5q8BnGmZ8HfnJmDetqDZ7pCUrhrmdSRZ4ARADzcDg1WMV0AzdVoWdRwzwkVWh3TKwX+VHXgiS5dyhZKmFf9v1qqjHIthp6iKhskNRzk7EYm0kuNYYEz5M9/8JrGXY471LPX6aMWAg1fX4Q3Xj8Otu0ZJfDiCVdafaIIhCysDvAHw0RY4OKve5fkTmW8JKCKDtfh/EdB5fXXeN7Hmetq9JWmcVOcgsKMfwfNzXfjCcw148sVVuITATm6MnyHNyCAAq1wmnvB3fN9RqI3WonF7A0VVfGsozEmxeSWxFucv64os0kyAz5rGWb9nTaKM3zlLRyc5zA4XhrKxbHLMF5OCukcZOoI69/UkiWdqAPt783DUfh5qGDrJ7Olh0hnR852Fs4Ux6ixUF7uJpiu0p/P49Far9YRlWT911113nXqJt7npT3+Zp9Hmke9f/dVfHWw0Gn9bq9Wun2KlJUmiBcuidm4W0ysuxuIiLAI7XcMCWOjp8LGz43CyU6Gx5pg4hsSZsxqJoZ2cgxi+xwGdsPMpixVrEMAsCYxTZ0X8x/RENIL+MQ3Qoyu3sJCvdYoOoc4XpimRoK4Tx7cvP/44UbH7uMKhrBJYOdrDb7u6Dj962xa4YXsVSiYC+Utj5Lzqnvyu2vi90k+ZCOj8MzL9l8rq8T4oYw9gdtmGh55dhkeeXYJmFxOPs7kdGQQ6ofCZunb/9fCGt/wATE5PhpoQcY8W+yztEWKPguwNr0D62D5DmkeJUzqySVn76KmYO7+mrA3C+0OWfqoNgCydgDpTvZMUsehXy8veBtSGjvHpq6sAfVTVYzEX9HwvB3CwNwsH+2egXMJwtoHnO/d+J2p3VL+neL5jwiWSRa7VItXZbNv+wNjY2K/dcsst7bVLpDhzratlITlBAh//+Me3njlz5r9alvUOdIITQ9SI3VwEc87EeUY4ukKHoWW0WerR/sC5Onx7tQo9Gz3aOyQMjXi0hw5w3LstGmfO7efYEi+NiuxcQEnFZyEsnf1KFwxVClfFtMnSJUbIFf2PxLdiGoqBiKXr5Z21IgjHzlE3guBw6eJF+NLnv0DiysOOKsAcs8ZO1y1464EpeOfN0yTxC7EBr/FPTK0pb/zW2OQrdhoHc16bnQN8HpW97ECHzwvWYkdQeerUKnz8G/Pw3fM0oiPC1sMNIpX5zl274I1veyvs2LlD0kRFlSsiuLPHTznVlMyd750zQDlNcZU4ffn95JzfiYAujbo4I891AJYcAFOned4R1LmjHPF85+mAMfTQBWg2AVab1PO9VGbFXEwf7uq8CK/1L5HoA5WTXGhPR9U7xqhXMJytSkLacJ7j/ECVO4I5s6d3Pc/7zbvvvvu/aBrJx1z8rUECOafOGlreJKc89dRT1uOPP/57QRD8xvT0tIFgPjo6SmxHqGofZNuKq0xVIsIBwWyaD1+swZcWR0lSDvRoJ75CJDyNqtmpOpNVThvojEOGzoF4YsSAa6e4Z7sAzhFIFXqSBnzyShi7Acn9LHN2JWwMYitV+koXdku5wqV0QrHqnj11Gh77/H+H5cXFAWUhGwNhjQmAsPA33TAJ77p1C1w1VabajzUsQ1cyiKc94gjkIrgn2erFNjiwU5Cl44ZyXem68I/PLMED35iHBnqFEvu6ogyu78PMtm3w/T/0drjq6t3qZCwZzDuJdSex/Wj/FRIRNwCRg1/hBZL1o+VQlo5+s6hZIvHp+GL2dBnUkZ2vNgAwOhOjajCcbSLi+b5CneSQkaP2kDnJkcIuQnpYXshlhCXWwnnvui6vnc7B/ZxhGP+0KOKy9rmRueSuvenNceY999zzzlar9ZGJiYlJMbUr7lzlBUp0UFI7DFHPlC8vlOEfLoxDxwkImDs+9WgPS6HyvOwc1EVwDkFKC+POUeUeYk1e91s2fBRKBUadtOKFw50GoOwgyY4fhWt6fmi3jzS31umatKryTlP77QvPPQdPfvGL0EQ33xA0WE94JwOArWMl+B8Pb4UfuHGKVKxDFTHps2D7Tpv9OPbc/qhKMrTRnhwZ3EWbfIydqzCRZar7+ukm3PvkRThxCdMcS5tQ/kUQwNSWGfj+H/pB2L3n6oR5NJjcMRaumirStBMesaRtsdrdImlfutZpvYaJQuLSOwCrDgN0SfVOnOSQqfNiPQHzfF8B6KLnOwCMjgKMjQNs8TvwA53vwlajF/d8ZwAver6jczASHQR17iSHfioCS8ciLp+t1Wr/y8GDB+fXcHub/pRXcCptPFnff//9O8+dO/ffKpXK3TxErVarkRhMAtgZdnNZIqgUf7FpwN+dnYDFvil4tIt1zRlDJ+ycp1FlRSz48sJWHMwKt2+a1TrnI82LpuQByoRjQnIU0AIg0b+MKRVZ1JKOjX/PGRI3Aww3m6SVlP8XG2Fg8b3vPEvAvIveQCIjFz8HADftGoWfe/1O2LdthNcVCbuSpV4m5Sd5Yo4w5/5wd3KlH81ZOyYakYE9695QDT/fdODeJy7Cw8cXCbgoUgaQ525qZgZ+4B0/BLv27I5qTtLi0IVpx+db6mMitiWfq3gs8jxyWTLI/XtkjkfPWukDnGU1gzhL55nkeCEXkkGag7pPwRyd5HqsRMH4GECtDnCtswRv7D0Ho5isBmPU5ZzvPOkMVmdD9TtmkkNQZ05yOAfa7TaxpzMVvOu67u/cfffd/0+hes892uGBBaAPLzM20QPzPe95z//t+/5vYmpXng0Od6C4aNOHgdIGBHceg57k+YsDsdLX4O/O1OHF9gi02l3o4NMTZoGLhqgNHNE4o+VDOXDt3Tlmwg65PCoHfb4Yiv9PkAVtOQd1kadVntmVYHtPjB1P62/q9RQ/kj1XQCqjIZj3SB154ThBh44e63fvm4B/etcOeM1EOea9ngbmnJHzaIdhvL/XOD0v+9NQXgjqHNj585ImG/IcYaa+ngv3PnEB/vGZRehhnniiTZFu2Q+I+v0tP/xO2PEahU2dHy54wmdNX3Fq5FZ0yf1SPUZi10Ugjjyj6zekrg9wsg3Q9QCw2i4uMbhkkSxy7EXqqLO+4mOAfqGodkcnObsuBs2uAAAgAElEQVRPj8dMclid7WD3LNzuopMcAno87zupoc7i07EoFXq+I6Bj0hl8JlD1jk6ojdVVnu991rKsnzxy5MgX1++uN0dLeZbczSGJIe/yfe973ztardZfT0xMTMvZ4GQwz+PghLmvj83W4CtLo9BhTnB0oUJVO74LedojIW4ioA8WNgSgfdMlqJYQtYZdVdhKopwd8oo0zBRi/YvEwQ22C2oT+DDtyxk90gaVqtmfSwJzfqrvw+RoCf7nI9uJih2rnaX5vYmhZhzIOSsfcoptisO5Oh6BPc3OLgI9gjpWfXvo+AJ85PELxMaujEsLAti+cye87V3/hBR6EX0cZEAOt8Oq6Sayb3H6S8dmMnD5+CGndtKEEB+nvI5yl3oA+EIfBfTbRYDGVySTHHOSo+sZgMec5NBRDuuoYypZ9HyvGx7JJHctLBHVO5nvQopYbl8fJJ2hmeQQ1MuVCiE7XPXeajYJsHc6nc9Uq9V/dujQoYVN8SCs002u05Rap95cIc18+MMf3rmwsBCq2rlXO9qFcHJGUrvmKIeKT8tXF8rw6QtjxG6+siqldeX2XObdTgaN2c/JwxauZgPAnKoasHfKEq3fgnTFFSpJ6Am6SZlNpDFmZdOqaw++4wSFfzOwpeecqlQ42TNJ0+DFEyfgsUc+B13UJ6o0BUEAM/USUbG/af/kwANYaF3FzEVGLmcHzO7Y5jxCxdi5JDiY882S6Jvy2eOL8IEvnIMm0s1w2IXxD3y45vrr4S3/5J00VazkuJgE7GKGQ9UUTzxPFTYvD2nS9MwxbUlTImrnRXDp6e94AKewGEsQBXXR6x3BHVNecEDH62J1NlS9Eyc5lh4WE89s9Tvw1u53YIvZp0lnDCN0kCOmJtFJDsPZuD0dQb1UIn4obfR6Zyy90Wi4juP8zutf//r/VGSRy78m5J1C+Vvc4EcGAVG1v9vzvH/LVe1Y41ylaicFDEIwjieOodATwKmWCfefHhPs5t4gRzueT5LIcGowyCzHv5MBHU/ZM2EBcYYLH/gElp6Ff2J4XbiWZNCYrDZFwM2kNeGyngun49Mv3lccE8z+9tjnHoEmxuQkgPm122rwv73pKjiwczSsVU4Xt4EpRQZ0zkJ4/PgGfxzW/faQpXO2Lmo7ZDDH/9PNM8BjJ5bh/f/9LMytsgxzYa+Yx4WmwS2Hboejb34TWKY1wENxaojMW55yKaw8vJQiK13W1M6798wr5GGwHf0PzqAKnQUNIFPn9nQEdSy3ip7vRPUu2NNReJhJbgWd5FgmOXSQQ0e5651FeIN9AqrWwOkzYlNnjnKoZudFXFDtjmunZZrQdxzyPDZbTR7Khl7vP3H06NEv5ZXBZj+uAPQhZ8D73//+tzcaDfRq34Kqdp6rHSeovNhHvNoJyEXFjWDe6Ovwd6fr8EK7TOzm7R5mgsPa5jw8jYE5P1dg/HQ7IKOnBhUL87aXoIwGsnBxSgDhrBmgtHGrLNwpDSl/SmLqacvSMOVZxYEVNACaRlK4PvrQQ7CytJQI5vu21+BX3no17NtWDVXsKiAXvbRxoZKzAg45vYrD2YaJAzt3nBNZOn2UxCqFQJzk/ssjZ6DVE5k6F2cApmnB933/98PNt98edwfh00OapzLhDx/BrA2rvDlI2CwkDrb0aKRGQ0bMV+nTR34MF22A8116DuENCOqoemfx6RzUebQsXeBoelhk6I0VANuhNnjMJFcrAxzunYHbvHMkFW9SKJusekdAr6Ajsa4TbRlmkENHOXzvdDqfMk3zZ44ePbpUPBzZEshazrNb2ERHfOQjH9lx8eLFv61UKm+cmZkhCWQw5px7tQ+jakfBY7z5P8xW4cnFKnSJ3bxLk8dwQJfC0+IJaAaAznf7WJgFmfnuSSzTmgXoatCLs44URp5FQxIuQU/j/ZedlQeNiub/dEc5aSJiE9LeAEEAGcCj//iPcGF2llEPabkMAqBgvgeu3z4Ac3GzxgGFjzeyEF5Jr3B4W78FAUEdHabkDHSyjOmmCuDY0/Pwwc+fhVYPberSnMVKbfU6vPVd74JdGM4mzI0YcCfNWQn4lU+F+GXKY5O1J4hJkc/nNPEOsZrjoT2fqt0dVjSJKwOJg5yQcAa5Cs9nxeMAMekMOsihPR1rqKM9HUF9zHDhTd3n4BptEJ9OWDpLC8vV7+gRj6y8VEZ7eoWwdDRZ4pgjmGOyGeb17jiO8+/e8IY3/HHh9Z79bA0xBbIb28hHBEFg/Pmf//m7Xdf9tzMzM6TwCqra0bFD9GpHgZJUrxKLUMnmqwslOHZ+FNp9gJXVFiuHSmubk5Ko3E4usHPe7kDdzkPX+BU02M3V7cJFSRNhFbY1rAox7YKKYQ+WqewcL2lTL/rboC1ePW6QVyTvBEZZ2rYNjz36KDz/3HNqAQQBXLetBr/29j0E1P2MrG88egHBvADyl+fpF23rqiuEDqeYgzwI4N4nzsNfPz6rdlwMAti2cye8/Ud+hBR2Cav/iQxaNa0VIM030IOnLtq7mGIrA9zlPYS4zeSnymQ8lbkrhCVvXEhMepuWVyXrFsvXQ1TvzOuds3QEeKJ6ZxsLlB3WUEeWjmUOsK1aDWBiHGAbxqfb34UZow+6aVL7OUs6wz+T+HRR9V4uEwc5/B5zvaNzXKvd5l7vZ43/n73vgJOjuNL/Jm3Ou8oZAZJIApEEygmRk7N9zvY5cXc+p7/D+YLvzvadTbKNbSzjjI3xgQkmiCSCEIgcJaGcs7RxZif3//cqdFdVV/fMSlppJRh+Qtqd7urqqnrve/nFYu9/x/RemsbK5YelRzrGr1i0aNHcjo6O2xoaGgapbVElM7dp59biMYJwtiZj+NPGOuxNx1nxmEyO/ObUdEWAuVvelZEaX13mz/b+7S654B5EZBWxKMa3JlAVV+8LUDmCuJElqIxpQb5wszKPj9Vsb5mTa1H3xjWZlstIAyUGyxcU6F908PLzz+Pl554ThWAMNukAY9qq8aULx+GkEXUlwZxm/46J/fAQvQR1tV68KTBLH3syU8DPHtuEB1/bY5TeF/vtODj5jNMxc/4CxKhEmkIDpTTuoFQ1Eyg1sjIHDZKD+2MpS5Anfb0nA+wks7ugPamlk07CtHTyp1fw6PeokspG03VEfjr502V+ehPlp9cCE3N7MDO/DlUVBOZ6FTlZj8E1vYv8dLJ0SmsnRb2Tlq6Y3u+pra39yFlnndXZH0t1rIxZJkc+Vl73wN7j/vvvb1i5cuXvEonEFaqpncxEasStmZ4mAZ2DkLfUmTxw5+YavN5RhR7WdIWCeXjZRKmd6+Z1NVlWBXcdFCnQpbEqhnHNpDGyh2p1N1xGYwNY30mwHA3lPi6o249P8KEKa4mpvIuFQ/pchTSUgt3698YMKKJ99Wo89dgS0cvcOAeOg8ENlfjKxeMxZWxDSTCnfSUwfztUeTswiumfu9S8dZe2RGEgF+CpnkMqhx8+sB5Pr5YxErrwRv70GQsW4OTTJ/vcMtZ4zbA2rAGHPSD0hMvlJeRreY1NmD1QLd06zQiQkg1bFLO7MBDyNDbF9E556rI0rHwFqvHOmrh08gh48r8zf3qiiBmZdTgJexGjeu9qwRmlKxvRECs4I0CdfOn0MzO9p1Kupt7Z2dmbz+c/N2vWrN/2z+k6NkZ9B9DL2Mcf//jHH0+n0z9taWmpkoFwZGpntdrLKCCjauq04M/sTrCc81S2iA6q0w5RCU5o5wyIleh4txmLwg507d/zRQ+rj2Nofdyunfi4iaZL2HN5tfXhx0U/NH1UOcI4nbEXUiixmRbLPbgUj7Bv71489uADShAcF0f45gF1VXFcs2AsFpzcxn5bqkjMO2BeBtH0wyVqzro5vCpYU0OitbuS+I+71mDzXkpJNBDUKaKppRUXXn012gYPCk9lEwdeyMc6NZhyYxB9WbT0cs+vSqF9NbFbSNcnglN9dvKjs6w/RUtnmjqZ3RV/OmnqBNiyNKykHwJy8qcTsJM/neq9NzcDbU4aCzMylc3ITRdpbFJLJ5oiH7rU0pnpPZtlJncyvZO23t3d/Uptbe0VZ5111uZ+OF7HxJB9PVfHxEv35SX+9Kc/jd28efOdtbW1Z6jauaxFHGZqN03uhNdbk1H8cX0d9qSjzNSezfM67ZpmrvnOPY2cz1uAqgKMMtKdxh/XUoH6StlZzQBs24vbOJV8jsQ9i8asD+UdIzktVZPQjeDyfXws2au7rcWz8evZeH2VHcD95k89+ig2rlur5O57rJGG/MB5I/DxmaNY4A57VkCXlXc0875QTv9cGwbq6hOpTOxDr+/BdQ+sZw2O+NlRDpBTxIknn4LZF13EOoZZKSWgtCsbqRyQDtDsywHa/lk9Maox9+0poF22nldBnXzpUa6lm1XkRJgQE4aImiiVrbOdp7LRz1QallLZyPQ+q7AOVYmYq6W7/dNFfjr50mUqmwR10thpkSnqnUCdTO+dnZ3FbDb7vZkzZ/5bJBIp9OsaHaWDvwPoIRtHgXA33HAD5Zx/s62tLSIrwsmcc5Xxq3nHqjnQZRQRgJnaN1Xj1fYqJHvTSPbK0q4yNU0EwrmArrAZNx/cX6uSwZMTYR3Ajm9NoCLO83M9XNajyYNf2URMy/Eo6Q8v06ZoMddzEz6Hf53/SlBXw+Pc1/MA38JoX3vxJby4/FnFjK7oOQ5w9vgmfP3S49FcW2EFcjWSXWrmRymtH1PTLqeyXK5QxKIlm/CX53ZYguQolS2OGRcsxKTTTtN7qCvYr57DQNnXvD7gflVqOBDGK+85WE1dfTaRM6Wv7RDpa3Lq0kDIfOlq1Dt1ZZP905UOg5TKJk3v1KGNTPPS9D4zux6TInv8DVxESWy11arMTydNXZaFJTCnPwTsXV1dWyorK68+99xzXzimDvQhepkDOVeH6NEDf5hbbrnlvL17997R0NAwTGrnNTU1zMcT5Du3gbmU6JfvIlN7DXqkqZ2amygtUd2gNw3QgzR0TnoSzOnvhqooxjYnXE3Tt8LlgLFPDQ5KFuuLulxG1TkxWdUvT9O1My9hpbAdISETkIZGqWmUopbqSRoqFVcrTh5Zj69dejzGtFazPua2IEYZbEV7LrMZBv7JPfZnKAPl1Dx1tRANp7kIa7f6nb+uxvPr2nnAqfpximgZNBgXXv0uNJKN2PiYQXA+pdyipYeOIWXsMriuevbNy6VYa1rBQshB+0o1uNG/kwVgcw9vjyqFFvrb9aUrAXJSU6e/pZYuB89lRSobjSVM79RqdYjTiwtyq9AmqsixFDaj1aob9a6Y3pkVNBpFJp1mZvdUKsU6s2UymT+NGzfuk6NGjVLEkGP/zJfzhmUcrXKGOfauuffee2tWr169KBqNfpDAXLZGJclRLe9Kbx6mnbNAOTjYkYri1nU12N0b41Ht+QIibhkmkS8io9hN/7mUCNgye9orAz/PFYzBdXEM1/znUhgIKLJWyp8dqpJIWZ7vvadbK2dB5RzWI2IPktOC7awDe4P5DzDvAEdRsk889BC2btpszUlua6jAv145AaePaWRgTh8TECQoSD/fQD/lWqyGUnjFzOOW7zrQ36fU/Oi9KE89aO84bUbw8sZO/Nsdq7C/x6wkx+7EaWedg6mz53gNlPSjHViIpk8A3xf5V3l+EJiba+MLGhVZqr5aDMaNRCtUD2NTD5Bh7es8ela1dBkg5+anS3+6InSTVTDdq1eRk6b3k/K7MaOwnpneCaTd3ukyQE42cEkkeJCcaOJC7hAKkOtNpViQnOjM1l0sFj89a9asP5c6I2+3798B9IAd/8lPfvLeZDJ5S3Nzcx2lqVERGdLOyQykagVqZLvd1B5BpgDcuaESr7VXMjM7RbbzLmr0hyLbGesRaWlKQqgLlTJlzaN06Tf3KDCCUY1xNFeL4svy3tAdtnEZ2w2Klt7n8UzuqC640qzFVJ480cWSLuffNF2jieCNV17GC8uecXuVq3fEoxF8dt5YvPuc4b6BTFCXYD7Q8szVs2Y7g7ZjrbqI5BlW/z4amZ9aUS5sj379xGb86kkjlkoIi1R+9IIrrsLwMaNZKpYq59p85SroqSTqnnSL5m4lm76A/KHm1Mp4xEu2Uj66KAMr349F4sjcdCNATmrqBPQq7VFXNjK9U713GfVOxo+6iiJmZddhIkW9K21WJbjLqnLMrUVaeiLBAuSoOxspTJSbnhJaehcvOrO0pqbmPeecc87Oo/Hc9tecD/Ux6a95HtZx77jjjmHr16//v4qKivOldk4V4WyBcCyQSmhDJqDznx0s3xXHfVuqeeOV7h4UKKpdmNp5fregGhndzghJbo3Uso2fNVmaayKUrkY90LWQr5Ad5l/ZAVz/quQgxv7o6XJqtLo2khtBR7Y+/Rl62Jo+vFTaDdGATzkSwd49e7DkwQfQ3dll1c7PO6EV/3LliaivMrMB+IgS1AcamEvglhYhmwCpBmnKdwkjHlV7N0H+sBLdQTystD8drM77v/xlBd7c0sVN76ovx3EwbsJEzLn4UiSokoqwaasnMtBbpYKyQSZlCQOW97Y9Sw8s7eNiBZGv8vtdvdyXbr4z+1m0kyBfutqRjeLWbFHveWrgQlXkTNM7enFBZiXa4jlERF13F9DVqHdqtSq0dOK5rKy246A3nWZmdwL2js7OAjVvmT179nf7uBrH9OXvALple2+88cavZTKZ77a2tsbUeu2yc5Zk+KW0c+Ibu3sj+MOaauwkU3tPiheQYWItF20prYpHcMva1CqA27gF/x2rciWoje6viEVwXAsPiLPCX6BTLhzQ5bf+cDTxlFKqh5cgJopX2I+c6qnX/OZl+f29Ny4Wilj2xBKsXbnKyriHNFbhP98zCSeNqA9sg0r7q5ZzPZIcgM6YCuD9bSlQQd0s5HIk16GUUKL2VbddS6lsj63Yi+/cuRJpsjELoJIQRpohAfpxEybYK8jJQYO0akXe9p1wE+htkqiFaq3vfKg4tvEe+5UCM+qrMn1F6BdqGpsW9S4Mje58hem9XWng0tgI1NYBk3O7cH5hPSqp1rtRPU4WnCFtXY16J1An4ZrcKxT1TqAu0tjWJhKJq88///zXB+rZPNzzOlTH43DPu9+e98tf/vKUffv2UVWicaSdU4nX2tpapp1zIBXGbgHAmoYugJn/FWHm3vs2VWDZ7krWdKUnlYYTpf7mvPkK+5sVxuB+X7Ulqk9Dl6WcpN/c3TkeGFebiGJMc4KlmbhlnwJXKQDELZxI14bFPEutvhTrVTB38T8E0GXUbOCptHyhyTwRbF6/Hk89+ghyFGprfGKRCP5+3lh88PxRoW9Aeydrs5d61f76XhbikEJjfz2nFFBKUA/rVX4k5mY+Uw2SM7+TQlAyk8d//nUVnlix1wiQ4x1HRow9DvMvv5KVILX5eZRj7T7C97vy4z953EmZtZbCZABVe3fTOy2Rc0FkRbyHzO3bkkYQqgRz4ijEspSObKQ0uwFycb3gDD1HFpwh0zuRIvneW1uAungBC7OrMCbahWjcKDgj/OjkX2fWMeFPp/aqTEsX5ZsJ0Mmn3sED5H5RV1d3zVlnneUn+IFwMA/zHN4BdGXBHceJ3nDDDf9TKBS+Ik3t1E1NTVML1c4VQKfDv64zij+tq0ZHRtZqF9UaFDDnkeplALprnuaAzehV7B7d31gVxahG0f/cptVqO22I5+pgvgOo3hhwXEIAWDMViuuCm6wEd1MLTNVRxqSc8ycefBA7tm71qmTIGx0H553Yin+9ehIaqikOwh8EJ/f2cBeOMYVEWYGuv7VxdavDiulIrV2Cu2nWP8w8y/o4mZ8eJniQlv7G1i587Y9vYG+3sC8rB4vWfdaFF+OEk05m1ptSmrYrYwsZWk7MBHkreQTI1GEyeDnMOigC3iaMqPOlJnVU191sXyBZiQyQc+u8y45sIo3NrfUunXhU6130TiefOvVOr6sFqNXquGIH5ufeQm2CW59II5eR79KXrtZ6l1Xk6HfFQsE1vYvmLbvj8fiV06ZNe2YgnMMjPYdyzsiRnuNhe/4vf/nLM/bt23d3XV3dKFU7t7VGZeYiAeCmFkU/U8OnP6+rwIqOBHpSvUilc4hQMWRW3lWUeZVpZ1w9d03o7IVtPnRRxEE+Vy4MATp1WKMId36vwWF84n2grG7cH+a5M8YwfjSD9jwZI0hD19ghewe1I1apQ0DWjjUr3sSzTz3JomLNfDcC8f9678k4Z3yLFtVujitLUZZ63qH+XprWB0ofdRvAm8B+qNfgUIwXZnpnmqMDXHvfatyxXAh9Kq05RYwYMxbzL7sKFaSlKx/31IYAsXlN6D0lyDSgqrJ9ieSDTHINIV/zNcgLsSUJZI2gQMlJBItyW6yy3HTqmS41dWJtVOtdicoh+k31Au3tQCbLNXxKY6utdDA7R2VhKTedm95tfdPNgjPUnY187ixAjnzpIo0tm80uqqmp+cI7WnpANtOhIKyjbQzHceLXXXfd9Y7jXENgLn3nYfXaVSBXtSk6uM/vjuHuTVVIZQvo6E7BoSh21nxFALqgEOk/1wHdVTsV8lCLw6jf85rqg+tiLG0tnOJ1FuXXQEqoDWWIf9T+NXAOFg3dz3PoIu+3ZjqOTVOntU+lkljywAPYt3uXHggnbnj/eaPwhQvGg7Q086MWjzncndPMQDeOL2UstPESrnApOLBtBFoK7jFyfOVOwzR0+Sj1GhKaBqIZXpreg/gPaYLrd/fgS394Ddv2U1lYfaVisThmX3gxjps4SbjX7BkeVpk5YNus21mmad6lhr4fiT6xYBJ0tqTAMnJMScYFadEznViY2mKVAbuoJsfYmzKA2Wa1sgpoagIGI4WLsivQmihwDd0EdTK7UwU54U+XwXH0O6dYRDqTYYBOWnp3d/euWCxGvvRlfXrpY/Difj4mR8+K3Xzzzefu37//zoaGhuFSO6fI9qB67WFg3p6O4A9rK7GlJ4auHt5JjcRXimx3hN+c+c/dkqacZDRGbmroSu9wfw3UCNPOW2piftdfOaqF3KYyQnnDsMbUyj3KDgF5qQKIOehXcnYW1ATGm3YEK19/DS8se9pf7c1xMKK5Btd+eDLGDqrRgMxMUTvcleBUrdyklFKgzk4Mi+PgIE1V0Uh4TKbz6E7nkc4V2B8ydVKaXlUiymrWN1QnUFsZR2WCcoF5H3GK9QgCdLlGtu9NE/xAofZSwgat2c8fWY9blmz0qzRFB6OPPx5zLr6cR7y7H0+I1s6ocbStQK/L0aXJwj3YB6FxyXmZErH/jdhvKEyQUteoWYvVY2d0Y1NbrDItXTRxYaU1FGGF5aanjdz0RqCuBpiS24ZznM2oEAFybtyIAHe3gpxos0qmdyZwK1o6BclRsZlsNvvrUaNGfX7cuHHpgXIOj8Q83gF0AC+88EJiyZIlN0UikU+Haee0QbaIYzd9SAD0w1vieHxnJVLpLLqTvSIQjpvbSYPlYM5PvQdWpQDd7G7mMXN6/oiGOOu0xj6Bu1q6uHQwkAT7t13BJODhfDqW9qsh0oEqhwT6z4WbItlD2vn92L93j48b0Tgfnz0Ofz/3OJe+TCCnnw93ihqtc1+6tbmafIT7OXuzeezrzmLzvhTW7erBht1J5hemTmME7NTLPV/kmjgtMxkmKuMxNNQk0FKbwJhBtThuUC3GDq7F0MZKBvQE8BzcPVYUBuhs3x2HaerlaPiHi8GVmhNp6Rv3JPFPv3sFW/eZzVvAcp/nXXolRo4bx9ruelWTPMLSjq5iVDJJL1CettGo8jvf1/3EqVXcp5ruPaI3uknKUlChv+kskSZOBkemmROYK750lsSjbLYaIJfLc1N9SzPQGM3hotxKjIinWJEtt296hPzq3AzP6FIJkCNAZ7VAhJZOgE7FZtrb27sdx/nInDlz7jpc52wgPqefjslAfNXgOf3sZz+b1tnZSdr5YNV3LovISK7INCqZXmbknjOwjwCbuyO4dW0l9qUjrCJcnkTfCFVH4mlqpKFz0OS559xPLCBP1cotnEAri6qAJD13ZGOCNWXxVVnz4bunaQSjfxhn8SQGycf8OB7CrRTmp2o/6h2+qF01pEDbRi4ErXrjdTy/dCnT5bWP4+DEYQ249sOnY0hjpQ+o5LXEOGivZVpif5/evoM5n9H+ZA7rdvZgxbYurNrexcCoI5VlDX7UNEZTS5Rmdi5UEQDzdYrHIqitiINS+SaNqMeZx7Vg4vB6VteejqK8rtR6lALQUvf3x/ey4IxNQJWWjR89uBa/WbLeXxK26GDCaZNx/vwLFKuZmuHhV8utjDREfg4EettiHACXVoFaDsnYS4hffWcK6KJYcfP1FJYhWRQzu9MfAnQCdtEzncCafnbrZQk3TzYLdHYAyRQXSKlxS0M9cEJhH+YW16A6zuOKtAA58TMBOpnaCczlH+LDOZHGJrX0VCp1f01NzQemTp3a1R9n6mgY8wCOytHwWuXPcc2aNZV33333zQA+GqSdy7xkqSW5GrlSXpMOOjV1unN9HK/ur2Qpask0NV8hG5RMUVP7nXNg1MzUvgYsHnh6AWLqlvF/0+Ee1RRnRWV0vAvQFzS85j/olrkyjoW4xGdmZ1MOvp8XwuUf/TIh1FhS3fjF/j1lwYe9vcx3vnfXTt9zaV2+fMkEvO+80daKcXLEw1naVU1HK3VKmdgXjWBfdwb3v7IDT63agx3taWZKp/PAhUt9lKCYA9UqofvCHTeyuTIexcjWakwZ14yLJg9j2jsPhLPP1BxzIGnqQUKGpF0Sgl/d1IEv/f4VZunQzpfjoK6xEQuveg+aWlsV64Mp6Ho/+yjNQnqlQPwAQifsG1MCuH03iYntSgGdVC3OlQC8K6WQyM6kqIMlQZ00dDUvnTVvEaxOjkBxqqkkN71nqHlLlLdYpQpyc/JrMSGyT0ljI8XJC5RTW6wyDZ3+UMS747BuisQDqCxsR0dHCsCHZ82adWcp2jpWvy+Dcx+rr87fa9GiRf//aocAACAASURBVHP37t17e2NjY6urnVOJ10TCWuJVzTvnoMSDZujv1/ZGcMeGSvRkeUU41ufcbb7Cg+HcXHNBvRIQ+Y9yO/yifSigR4HRTQnUJNQqcX4UZP5WWQs+iKoDT4QNUVWBP4yDmQ8LB3w3wj0AyOVoBI7rV6/GM48/5g/QKjqYNLIR13/0DLTV69q5Ohvat8MVCCc1c5dfyjPg+BvD0DnryeTx1MrdDMxXbutiwEtm8TCi7Qugm6Z1YpD0Ic187OA6vP+80Zg+sQ31VQmfQBQsIAwc87vqS1c1dSnQ0Pt+766VuOPZLX4tHcA5M+fg1DPP1t0JGp0ayCc2RgNEQyMOA23r0EHs1zgEEsNLcWvtNmOM3VSH3Sx3b8gwLrALNw6Z11mAnAiMk1HvBPJu/KmI86AAOcpLZ2lsonlLYxMwzOnBRfmVaEw4XoCcKKgk09qk6V0Cuox4p2Iz1LfhHS2d7/zbGtCXLVtW/fTTT/8qEom836adyyhepgmx3HHPz23+uzfv4LY1CazuTKAz2Yt0VklTY3Xapf+cwb9ibufbEAzofIu8dqj8Z/l/4hck7Y5qSqA6IcrIKt/bCdzkPMFHwcaAXLN+GHfg0o73eJ+pz3/0PKZklI7VENj7gYj56UcfwdaNG6y+8y9fOhEfnDZ2QGjnMgDONAHTz6rGzH4G8PrmDvzfs1vw3Lp9yOWLrLSvKkAGMW4boJt54/JnE9DlvQToBccBaeykrX94xjicMqpRnMPgiAZ+TrlPfSB8ZJqd/NucUzwWxdNv7cWXfvcSizvQPkUHw8aMwbzLrmI+df/HQDqXIsWVpeTbAM5r/XVfrjVkjLL2QegPe3oBqhjHOJSt4KTgK67ZXfjSZcS7WmiGlYWVvnQxfzpvvSmupZPxksZpogpy1cD03HqcFtkVnsYmIt55wRmKgI8z2s5ms6qWngTwkberlv62BvSbbrrpws7OztuampoaqQELVYWrq63VtHMiCBkIZ9PO6XvSml7aHcFdGyrQzVqjpkRpJelMEr5tpbyra6oWGj53pcvt8Iv6JqCrhErzGt2cQFVcCAsqTwkU+23qhEH+AafDHnVuqgxhgM1EGO9hfT6FJGBFsHPbNjz10IOMoDXZ1Cli/NB6/OhjZ2JYc3WgyfhwauflBMDR9mdyRdz1wjb85ZnNLMiNaeTG+rBzqHx4JpoHtOwcKfEeBZZi5jCNiWmtIlCO+925QCHlLWKQMg6M/k2d6MjH/qHpY3H5mSOQiIu4DwtSmGltZYFJP19ki3hXhaqedA5f/O3LeH7NXp+WXlFRibmXX4VhI0cbQpcqp+p0pJ5rnzAccs6lMFuW2d0ktXLWsASN0XMJ0NvTnkndqu4p0e40JAuOE+1VTdM7096FYCDPV74AdHfxNqukpVdUctP7CCRxYWElGuIkvNrz0lmQHPnSKZ2NQF3kpUstnUzv1LglmUy+bX3pfWal5Zydo+GaJUuWVD3//PO/iUQi7xs0aBBampshq8IRwUvzo6pZab5zri4xhkja+R9Xx7G2K+HVa6cUNWluZxq5Ym430tXEUIbBxDO7U2lY96MAtPRHMw29MYGqhA7orrBeirP4ToHlWEgpmw0adGxs95VzxPzgLn9jjeERIPTC0qVYs+INfxEex8Gn5x2Pz19wgrWfujQXy7QYW+DUoTjD8jlmMxUNjIW5nUC6I5nFH5/eiDuf24p8oailMapbyOYrSxBHo0yDrKqpQVVNHapqapGoqESM+Rp5p6p8oYBCLos802RS6O3pRm+yh2k1xUJeC8wk4FfBneZKtEAR8hSL8IHpY9FYrZvgbRHuqnbcX+tbzh6peelyHqrFgiwfv39iA/7nnhV+1dop4rRzzsOU82ew78KNTOoZNtwipuwcRkKWlyoJ8uWQWMhiyfH3EqALzdnjSZYgOTF/us+NeI+KIjMifU2a4AnUtYp6AHpFi1VKZ6M1JS29vgaYWdiAU7AT0ZhRbEbJUzf96fQzHeAMnW3RvKWjo+Ntq6Uf5FEoh6QG5jUU2d7R0XFXQ0NDm1kVTjXRmWlqKqjTmxEjfmEXcM+mSvRkCgzQHRbVTiZ22bXA63euBcIxzFbLuMrt0H3oGqArlCaleprDSOZD14Ps3M1VhAB9N/Ttl+Np/EZghzQFG5KFge1hx0mMHsidwtPi1HnTXLo6O/H4/fehh0R9d0xeSm9QYxVu+sTZmDCiITBSm8Y4HJHtQaZ29X2IKW7d34ufPPgWnlm9lwGom00hYUYKVOI7AvCGljY0tg1GXWMLKmtqGYhT4x8XTsx9F/nmhXwO2XQvejra0b57J9r37EQ6mQTT5EWwndTaGZCJXHWyFsycNBj/eNEEDGuqYtcGpasFmbkPNzcwze6mL53eaf3uJD7zi+ewfT9Z1pQz7BTRNmw45l/xLlRWVQdPXSc0lybMaAeb3FyOLK09uHwy6bNDlTR05kNXADtszmpwHNPSyZeuBMhJUFcj3mlo0sy7u7mWTn518mhQBblRsV5clF+Bulge0WjMVxKWaehKwRmZwka8lrR0CpBTfOl/a2tre//kyZMJ3N82n7cloDuOE6OqcIVC4R+k75z6nVNVODo00gco/eSSKXMs5UvGfheJoDvr4NbVCWzsiaGzO4VMvugFwpGWLrVz6Td3j5ZKmYL0NbDjz/FFkUvUVa6leYxojKOGotztIeR+r3ogyAeffb0KnMeuuLtA3lcK1IMU/ID7rEp/FKvffAMvPk2pasan6ODKc0fh2+861VcVTtXMpHben5ReHphHsL29Fz+8dwWeW7uPF3sRvmgd1DnI19Q3YNCI0WgdPhLVdQ1Mm3E/wnTue6cQIcopFpjGvnf7ZuzYuAHJ7i7XBC/BXFoamLZbdDB94iB89fKTMKypmgkBpuarPn8gALs6BzNegY4XxQv8y22v4p7nKDhOdR47zNpBZvehI0Zp0e5hcqmJpIxSgo53KQ4c1rzFDJjo42HWHk2dISnKXQmKY+8YUNHOBX3F7E6WQgbo9IfS2GSxGaGlu4oCFZuh/hbUja2XMzmq8V5fC5yT34IzsQ3xuAR0Mr97Nd9Zrrqam07900XEO/Olp9MsL72zs3Mf1XifPn360j4uy1F9eanjdFS/XNDkf/e7352ydevWv9XV1Y0hc3sz+c7r61m0s6adBwTDeYAOPLszgvs2V4I6OXX2UJEKr7wrC4RjAXFev3PF0+nLD9FNkyqgu6TgvZLCUeg+qhRXx/LQPWCVm+uZCkvUmyx1Gso23QcNVOoB3pKECQkkjS995GHs2LLZFwxXUxHDdR89E9MnDnZrtpvnQGrn/WkKVoVB2zmUAmF7MoP/vXsFnlixizEudp8AdFoD6S+vqq7GsLHjMWjUWAbk0vddikDDQ9j4uZIW/FR3J3ZuXIftG9cxczx9J60FxHUJzOlDv5s5aQi+dvlJzL8uBZCguQwEUFdT6sx9j0ejuPuFLfjmH19BngX0qVq6g9PPn85M75owwF62lLoshH+XfL1xrQKBTXgtR04udQiUN7K7sPgAlLZGXddUWV/O00b68jpmdhd9p1QtnTR0KrbHGrdIFijm6tPSE0BzC9CEDC4prMCQRJYVm2Hpa6LIDGvgIszvsiQsS2EjX3okomnpHR0dpLEvamhoeFvVeC/NYcs4LEfbJddff/230+n0dwa1tYGC4RqbmlBdVcXN5EZ7VJUx8wMsmG4E6MoAt66OY3NPHJ1U4pVp5zzvXP7hGno4oHtmd3079OAzY6tUQAcwtD6B+ipVu3BVeX173Fx3K8wY1/IfNSHEx2AUpqUIE7Z/KtJIeUfGVCGEZYTqtT/x4APMxKZ9ig6mjG/Fjz9xNqt8JudtRnkfDu28VJMVOleUT/6zxavxf8s38bxykZImQV2CacvgIRg94RQ0tA3m2rBNMyuhrZUGdm51Ih96x56d2LDiNezbtYvDViTCNHH5YcFyBQcLJw/DN68+FfW01kHJ6lI4Cfm+vMNwcFeFCRUEFFv3p/DJnz6DTXt6PCGRzl/RwfCx4zDr4stZIJZSwUdAukmXdrryQNJ+vfu9FXED3l0tsXqQKUv0WAL0ZF6hUjm+mHIQqGu+dKV6nAvoIuKdsUIlIFMrCUtaegNQWwuckduG86NbEFdLwpppbKIYlAR00tzdiPd0mtV47+jo2FlRUXHpjBkzXjy403P03P22A/Rbb711zKZNm+6tqa4+tU0Ew5F2LvudkyTPLE1k2lE0dMnYJKiTRLpsewQPbK1g9bOZds6ar8jIdh4Ix0G5tIZuI3jmO3d3yMYIvN9RY5am6pilQ5lfEChv003hwnM3qODgy4q2gLCVHEpG+ih3SYYi1nHFKy/hteefN/QOLnn8w8UT8dkFJ1pT1aTpuL/zzlUXTRAroNe/fdkm5jenOuzsfLFz59U1IMFj6OhxDMwra2oYmJTH7/07HAjovktFoGeyh4H6jo3rmeajCkdSUycm+rkLTsTH54wP5XgDQUOnCYal09E7fePWl3Hv81uAmLIoRQc19fWYf+W70dhiLzLjClmGws7WTD278keP2EvLuCWIVYrtyqNKo49lTJK3dqSAXqWWu5ymSaqmZ5CdW9Er3RbxTlo6S2ET+oa8v1gAurqB7k6ASsJStTmKeG+JcC19cIJSf+3V41xfOkW8iyYuNIl8Lscat5AvnbT0fD7/H3PmzPn30otybFxRHm8/Nt6VvcUNN9zw+VQq9aPW1taYTFWrqalBLEa+c96kQvV9mqZTqT1Rj3PSzrcmY+joTiJbcJh2TnXama9ZRLUzk7swzfk0boWw+SH3toNdGxZWa1zfWsObs5gfsxRs8Ia7nMfVPFwmLgaVwoz/OCijWgAi8PiEnD57+ZQIcrkslj68GLu3b1OSZXnk3uDGKtz8mamYMLwxMPdclnntzyNdSjsnTfyFtfvwr39+haWmyRxzOn9S26FGFKMnnIzh4ycgRqqONV6/1Fuo56k8UUCOyE2YOWx+601sWPkmA3WW0sbM7txMT1o6rfm1Hz0Tk8e2aAGIQZHvpWbcn9+HCRaUk37b0xvx7T+/DMdIo6f9PP+CizD2xEmshrgrfZm55/ILAeymEMXYgofwKlW5rx1IEuVw6nKusSww20sC9CTvtmbKG6a5nHEq9Vlkbld96TI4TtR4l53YWMS7FFxFsC1p6VRshjw8JFTUN/C+6VPyXEvX2qvais1IQBelm0loI8sd/enu7kZXV9dbtbW1l02dOnVNf56tgTL2AR6BgTL9vs3jzjvvbF29evVdiURiOktVa2lBfX09Kisr2UBuIRlRREbNO9eD4YCl24DFW8l3nhPaOZVGirmNV1xQZ1HsopCMb7qeTUv6MZlvlK6T4n0YQCpURY1ZqIWqGX3DmYo3iE058KZl+gS9Mq0qo5dV64xR9bfT5h2K3CH1pfX7aG327d6NJxc/iGzGaKpUdDD3tOG47mNnISGTX5UZSUGtvyPbVe3cNPVLRri3K4Nv/PElvLR+v5tnLgVF0hRJMx9/8qkYefwk5j+0WatdzayUG1esgdVtUop86CwWCtj01gqsfv0V5HJ57tNnDWJ4RgELkps0GN//0BQ01VaE1n8PM8uXmsqh+D4I0GU8w8ptHfjYT57Gvm6RjC0fSlUHp5yFKdNmWc64/WwHxWeYgrtLnSUsVuWSkyYZlBs0FwHrObE9yf/WOIb0GOpsxHuM1AOEH530GPKjq8VmSENnhWaUTmySD6m+dKalky+9CWiJkZa+EoPJl04R78xiKvzpAtiZ60wBdJnCRjXeZcR7e3u7UygUvjJ37tzrDsUZGuhjvK0A/cc//vF7uru7f9vU1FRN0e3Nzc0g7VzWBZZM39TQOSP2TKE8sp1856Sdp5h2zsGcN2BhTVdEMJzrQ9fanwrqcJViVcM1AN1HSPq18oDVVUQxtJ4Hh6iavQ/QS6kAEim0TnDmMQ4D6D4cKUO60AUEQ6NkyxrBqtdexavPLTcEFx4B/m/vnYz3TxunpVPJPaU3kN2b+jMYztTOzahqwsGfPbQKv35srVhUvuAcVIgRRjHy+IkYO+k0FgDkbWa53DmY5ZhnIfBK5QzQqadc9dWvvcyAXWrpcnfk3/90ySR8Yu4JJX3pR5IhmoAuzwE/I0BPOo/P3PwMnlu9Ry8yQ8V1Ro3GrEuuYLn9vo9FSuZn2S9tGSKqB562McJIqQ9k5j5EISnzdtLMyeQu4h71oHwV1C3ALmQ8bl2ShWYI1EUKmwR0Vg5Wxggr47i+9F7+/EbhS59a2IJzottYJgczvQs3qFt4RkS7u6BOKZvRKAqFAq8el04zLb2np+fpxsbGK88666y9R/L8HY5n9/VYHI459cszFi9eXPvqq6/eGolErpDauSwkQw9UU9XCcs/JtPTSbofnnZPvnNqjssh26STiJ5anePE/Mt3LbnL3TjanabMSl4v6CgAoS8SYL/W7jmB4Q0LUT1ZBX11O/3brioH3vU+jK1tFMJ5R1gkz39EyZ9IK8wU889gj2L55k15MxnEwvKUGv/rCNFaDnJuulXcRbpTDFQynzV4p7UpCx8sb9uGrv38R+3sybgS7CvrDRo/BiVPOFcBRViibeFx5JnX7iPZNkr+ltcxlM3j92aXG2vM8dCqCc9LIJtz8mfNYDYCwZi79Qtx9GFRda18KWwT47p2v45aH39LT1xwHtQ0NmHvFu1Df2OxrZaQ/vkQmiTBX24DdHScocPUgAD701giQzPG0NS0+RmUjkp1pcQDem0tXkQR1pqELUCetm0W7K75072zpeemkpdO1FPE+IprCRaJ6nAvoKqiThi7+MD+6MLuzMym09BRv2pItFAqfnTdv3q/7cFSOykvLYrdH5ZsZk/75z38+b9++fX9pbGxsbqMyr83NqKurY+UDeQ9oEb4mze3ib46xnnaezju4fU0Mb3XF0dWTQjpXFGCuBMO5IK4Cumm+VkHM2waejmQHNP5b25ZFkIgRoMfZ30okThlbZ47HGZLXDEY+0wMMaQXQYva0JwUJFGHTCU+4pdiErs4OPPnA/UhRdwd12kUHC6eMxLUfO4eZ21VNTHWVEPH3Z4tUGW9he0v6jnqYf+uPL+GR17bz3s/KO1C4G4HFKVOno7ahyQ2Ak2Mxuc0u0ll+rxYr8pT8csQD84ypoN65fy9efGoJklQVhIYVVeUkjfz7e0/H+6aP85ndj7SpXd2PIC2drolHI/i/ZzfhK7973mdpILCYcdHlGDZmrNcj3d0PCw2Zh8AwqfvlY/4b9/fsHxZaD+DY8nz4xy3NAugeyj9nreHVAQwWZU5J/ZlxHaHJq1q6rxOboqXzc8PPZ28aaG/n+en0YdXjqoFp+Q2YHNvtpqtpwC76paugLkssq1p6Z2cnBcnd39bW9t5jvdDM2wLQHceJXnvttT/K5/NfkNo5FZKprq5mWhLLURXAHaqdR4CV+4q4Y30lujK8Zjv1N+clXpUwTojAOGlmF9q6169bgK5OvQrlBVFVEKDzlKdh9XFUax3XwoHVYCEue9JiqYPmWMLnJ5lR4Cta+UwwAyNA37RuLZ578nHOUN0PF8T+7b1n4O9mjWc+XS4U8Wvk3zIYrj/N7WGATvvzxJs78fU/vIAU2TepM7mopU5LSYLlxDPPxZDR40LN1qXZsyKAycAMFRjEEvsCtgIGNmvur1/xOla89IIL2jQOCcSkpc+YNAQ//fR5qK2iIL7gKnLlvUP/XBUmXFBRnxfX7cPHfvIUulJGS1UAZ06fjQmTp4TsDxdKvVMchL4WygshFDeuptzUtD5wdUnG+9I8DdeaWh/iR9dAXfrRhend9aULH7rMSWfJQDLiXRxXqhjX1ckryJEfv4pqvDcBoyM9uMhZiZo4z75w2w+LqnGyG5vsmc7AXaQfS186FZppb2/viMViV8+ePXtJ/5ysgTFqH7Z+YEz4QGbxm9/8ZvyObdvuq6qpmaAGw1GqGkWtyrrtahMWlzlL8xdF/RYd3LUuilf3J9Cd7GUal+x3zsu8cqCW5nbXZykD3TQZ3B+A5r2b0jNcvce3W7oIPbg2hvpKqk5nfJSoW3+amT6o1c9qMBupDWigXfZJCrswLMIrgleeXYa1rHY7cQNhMXCAlvoK/OqaGThlVLMW3a4C+5Ewt6u7QGfla797Hkve2IlEPMqYPr2B1BhHjBuPiVPO0Su/HchhL3EPF38s5nnj1/ou8S+ZlSGZxHNLHkb7vn1i/h6A1VXF8fPPTsN5Jw4KLOrTD6/U5yGDQJ2E+x3tKXzg+sexYVe3zwp0wqmTcebMuXbBW6ERbSlVxDPJUiVfn9Blo5MyiKzcS5TrSLCk1qmUsuZ+jIxZ+Rqm3KH+zLifoqVTbKrWWlVUjyPfOtOBFPM9zYH1S+8EWHmJCNDSBDRWFTG/sAbjYx280IzwpUtwl1Y3Sd9qfwbS0lm/9HSapbBls9nr586d++VIhLLhj81PGdt/9L/4jTfe+Kmenp6ft7a0xFopGK6pCTW1tUySc83tomCMqaEzAVIELG3sKOK2tRWsgUFndxIFCnwTvnO3IpwG6OLIilX2g2U4qOsrH3YtF3Mbq6NoreGAzh9Z2p9n5qgEB05ZGk64DyrjGFkvMX/pdRbTfHngPtylDz3Ioty12u1FB+dOGIJffG4aaqviTOs1o8tp/8rpdnagJz1MM6cxSfN7asUu/POvl7OsCBlVLdPVqE74aefPYrXZHTNnSuWwARqajTsFwDZ3p8iUSDopIZYW+5ZFsOaN1/Dmi1QHgN8u15wE3n+85CR8+fJTrHEMB7q+h/M+Erw+/dOlWLpipy8wbujosZh+0WUsslpDPklqYfRgWWd1fV16FWPx8b0rPLmA/y4wYqIMUpRzl1MijXhnyotwt4K6NI9bSmOYoE6uJJK5ffXdZeOWuB7xLl8zlxX90pPcr15TDTQ2Asc57bggsgbVJAirwXFG0xaZmy5BniyvOQqOEyls3d3dK6qqqi6aPn365sN5pg7ns/qw/YdzWofuWUuWLKl77rnn/hyJRC4m7ZxVhmtoQGVVFXuIGQzn1s+WFeEE1yKQeGBjBMv3VKA7lUYqndNM7WR65wHmsie597fKP3UA7QOg+xiCf+uoljsVmPEuVa4JNQUKJuEb0g+4KpvRXf0hPczNmzzuVMZG81apHfv24anFDyCT5iVJ3U/RwWcvmoSvXnmqLxjLNLeX8bADuqQUoJMb4N9vewl3Lt/EXCNSK2eCRiSCsRMnYfwpU+zhEQZjD2HlBzR3Fzik0EkY73J8fUi+bRH0dHbgmUcWo6enm01HWhooL33myUOx6HPTUV3JQW8g+c/LXSCypPz5qXWIiAIzTDii6OvWVsy69GrW2c7+8aOdRkEBwpOfkmVvBx3UtWcq2SwlZeWQeEm6N13gVeJkW131OeaUpQauz0U/MwzQZaEZERwnG7VQgJxMYXPN7uIFKMU/1cO19GyOCwQtzUBDooBLnFUYGUsyBcrXXlWUhGWd2EQqm4yVyeVyLOKdCs20t7fnC4XCp+bPn//bcs/C0XbdMQ/oixYtmrp79+576+vr21jd9uZm1NfVsYhIMxhOrQwnmZfUpnb2FPCnNQns6Y2ivbsHhSI5iuLcvE5autCGgwCdMzczRFQHdFkCVjj0LWdJbJfOJdzrKCCOUtcouMdHw6UEAmuamt0ELnV1+YzSirpt3hrbCKUbyj/dtG4NXlj6pOE/ByriUfz40+dj4ekjAs28Ml2tv4gz1HceieCt7R34+58txe7OtBLZTuehyNqdnjFjLuqbmsmr7ot8s2naniAl9Tq6U9PxtEA5NZhOt3yYZX2lfUbz0fhkCALpl5Y+iY1rVwsV3dPUh7fW4NYvzsb4ocGd7vprHw7FuARGN/ztTfzwrld164UDBuSzLrsaTa2DPEuKLYpMmYi+K76oN/dKU8vVpLsQAVieD7q+ZFiLRVCj+7uywH5R1iFQmFN1A/q3RReRl8iIdxYcR4BOpnehnVPWHys0I83uxjjZLG/akiIBo8hLwVJJ2NOKuzEjupEFvZqBcbLGe5DZnUCdzO4iOO6v48eP/+C4ceOMQhaH4vQc+TGOeUC/9tprv5/JZP4f5Z2zNqkUDFdTwwOnSgTDsXMrqOTxLQ6e2FmB7t4selLUNDgOh7VIFXXb2QnnWrlkrm6amlosxkecfqmeB0sFqElSfzLHYcNEWHGZGi0wjv+eB/0Fjakw9sAwV/VeXVxwQSfwNAV8ETIfHe4jeO355VjzxusGk3UworUWf/jnORg3pN5a1KS/ze1caeUBO7YPMZtfPfoWvn/nq8K/SLshmK/jYNQJE3DC6Wd5FcSCeII5vLYFB0/GKujzKXhQxL5TMJ7eaeOa1Xjx6SeZlMrf3WEaHgmVP/vMdFw0ZRQLlDvaPqxi3NJ1+PJvlvOgReUFqLb4tAsvw+ARoxXXSFh2hnmKjdUwzoydHBRXlwwJt0W/a3zBvuoe+OvvtTfN09a8Xff7dlR2I6dt0945PfA/vK4CuZw4sDMwFylsBPD0HctLV1gLlYMlww9Vj6MUNgqsY01bYjlc7KzC8HjaLQerBslJoV0Gv0oXG0thy+VYv3QKjuvo6Ngdj8cvnT17NvcZHWOfg+cEA3hB7rjjjmFvvfXWvZWVlWequecsGE6kqtH0tWA4YQeSTJqYV2e6gD+ujmObKPOaY7Yp0s4loHMQ59GoXk9yr447XyQ3Hc0ETfVEq0qaFSTExQFg2Fwd4zXdTd7hI3h9693rgzT5sk5KqYsMzU9nIQFcKIJCPo9nH3sYu7dRuVflGUUHUycOwS3XzHT95+ogtMeHo5hMEJjTVKnO/zWLluGpFTvddq6M4QGoqKrC5Gmz0NQ2JNw07UpMlgqwcjlChMC+RADZd1CdABdgOtv3Y9nDD6A3lXJN7uyMFx388xWn4atXnhZaNW6gsg2Kd3js9e349E+fRG+WshG8Q91wKAAAIABJREFUD7332bMXYOwEKgFrrGoYrYYhpUTAoAh2l9yVnSkpCHvCGNuTkOh4qolFAXE5elWFtQRZ3WxgbrIzVuxa+NEZmKvBccLkTlo6A3VRaMZdZaO1KvHMhnpeDvZcZyvOifFCM2ZwnOyVTsWYVE2dxiX+kc3ltPru8+bNOybru5fiwAOV7sqa10033fS+9vb23zY3N1fKynC1tbW8MpyqnRttUrk0KtIkIsDru/O4e1MVutMFdPak4LCOajEB6HQ1b8LC3Vo6qKu2qUBAF2+jBqSVp6Eroq34J6WtkZbuBxndxy19+QoeiBFCAul0vm7Zg3KOk40x+d/D/U0kgmRPN5YufsDNf3YfXHTw8QUT8e/vPzMQEPvb3M6Piv29yV/++sb9+ORNT2B/T1bXqxwHg0aMxGnnzTSCrMo62uEXmZsaoNmZ5ndzUFWj4995QEE19Zc9/CD27NzJYhzkx6EubFNG4eefm8HcIQP1E+TbJ0B/bdN+vO+Hj6KjhyxxKjg6OO28GZh4+pki9sZ7b/cq61EwhXAN4cWy6iDs2wvOlBTpQi1MEER3wfQovyH/+R5RR13ZYv2fxjBSA9fmqLANKbDKfHQG6FQSVhSXkX3SWaEZAfgqB8gXgO4uoKsLoHS2CtG0ZUQ0iUuwCnVx6pshKscpdUNkr3QX0Ok7Cnym4DjS0jMZqu1OleOer6+vp/ruvJ3gMfQphwMfla/75ptvVvztb3/7leM4H3KD4RobUUVtUkXuOb2Y5jd3W6OKQjLRKPKFAv66NoLX2yvQlUwhTVK7aJHKTO5u8xW+lIEmd82maS67v+gMY6YuH1CvD2cO5D8fXB9HhdoxyqRUgxI97VwlK2PbTaIWzMVnqhUoQLEF9sPlGyj0QbRXe3buwDOPPsxMZ+qHGMf3PnwOPjzrBJZSaPv0dzEZxmZDAP2Wh1fhe3e84psa3TNxytkYdfzEAwscsy1uieAnL2XNAAdldkHD6nfQeXXwyjNLseGtlRrQEFCeOKIJf/7KPAxtqglskhO0Zkea2TB3wu5uvOcHj2DrvqRe/MdxMOH0M3HKOdPY+7uuLP/uGgGOdiE2KIW0NFNWzfCyo2vYXTaewSdN/nNqNOW7W73FRrLCrG7SI6cHkZKmlIJlKWyiFKxbOU41uyvPYylsKe5LpxQ2+qqpCaivKuICrMXx8U4WRq8Gx0nXmhTgJd3L4DiqHEfBccLsno5EIh+aO3funUf6vB3q55c+O4f6iYdpvF//+tenbt++/cGamprhau45tc40ze1aqpo4kTJVbVtXnqWq7UtH0NFFqWo8GI63RvUKyLg56ALU6RiqZmyt+psmbUtBQAdTgYsCinWtmfPtgAj5CNBWE0NdJVVMK5XqZgFwUxMI2i/35AQcIQHoNpgNgnr3UQpA0j5sWL0KLz+zjKskyoBUwOQ3/zgb508cqvXrdt9KKUTRX8cuDJiy+QKu+cXTeOTVba65nc/DQXVtHabMnIfahsbwQiWuwTTMcFri7dTD5CIzB2XPbtM3VkCaz+rXXsHrzz+rdL3jfqXmukr8+avzMXlsa2Cg4kAFdDp6uzp68b4fPoJVW9p160OxiHGTTuG56Nwcxz8BAh17RzqyLhkG04pJ/XLLAoYOMaLzDS55n0g33Cvzz03MDwBxdZ7sGaasooC560tXU9hMLd00u9P9DkCyO0W7J5MA+dWra3hw3MmRvZgb3QCKdXBdpYq2Lk3vsksba9hCZvdCgWnpSnDcbxcsWPCpSCSiZt/3F5s4bOP2jYoP27QO/kHXXnvt/0un09+njmpqIxbacJaqRsE8RplX6TfnmMbl7ye3FLFkZxV6ejMsGI6qwlETFuk/lxo5959zYrIGxfnsm97S+1ul8u80UBcU6mnESvEZA4RrK3g+up+qderzxrdRr20Pgq7zfq9dEcxVSjAkF3XYK7z+wnNY6wuIA0a01eL2ry7A2MH1Vk3wcATE8aPiJyP61eY9Pfi76x9jf5P53b3K4c0+Tpk6o8xStC57L+ERLYNu5CRCzmMZo7Cugls3rMWLTz2uCVMkuFYlYvjlNbOw8IzwwLgjCepBJnfat85kFh+47lG8tGa3kotOCFjEiONOwLnzFrIOYNrHEHADKEJKAEIQUEfwaN6TEYIEAO++YCtBsKAhH05Vq8ncTn50/0wsU7WBt+V3knpdQBfBb8zsLrV0JSedRbwb4xCLpgrPLDgux7V76pXeGs/iMqxCW5y6sIWAuuJLlxZZqaWLtqqbKyoqLpw1axaZmI6ZzzEJ6H/961+bVq1adU8sFpuhlnolczt9SjVikcBOzVf+sjaGjT0JlqqWzZMQQGDOy7ySWZlp6dJ/LkLJvSYsHHR9pk6D+Ln2Hq5NS+bn0Z4nUuusgCJDI6CqcSTF0icwQM4165d7DMxnSjqw3G8IGX6KUUFKkV6MtSkWC3jhiSXYQQ1ZZOIq30ScdeIQ/P6Lc9FQw4MczY8E9P6i1jBAorV/+JWt+PzNTyHDIo4E8IuocGZuP+EAze2uaOCPTfetgWX/JcNVdX75b1VnV3fXfBL5zffs2M786MQoNUCIAD/82Hn48JwTj0oNndxqH7lxCZ54g2ruK4I3CWIjR+PcBZfoFf20WE8bLdjoyy4cq9arUIHHI0VXkbBScQgd9pAWnNYHCpTBbQVl5O9sQK+Y3mWpV1ZoRqSsyR7pZH53u7DpMgTULmx0/qgLW10NMM3ZhDPivL67jHS3RbyrVeNoaDqnpKWLnPRisVj8/Pz582/uL/5wJMYtl5Mfibkd8DMXLVo0Y+fOnXfX19c3m+Z2AnP6ox0EIUq6GrqoDPfW3jz+urGKRbl3dCeVrmoE6h6YqwFxDEClNi2c4DYQ5i/Hl9/DIgvVyKu08rHy5HOTnkezHrS31MZAmjrPfTe32aRAby7hi267T2PlFtz2HzEPyoMEAQ9KqO85gUbn/n260FNwcPW08bjxU9OY9mv7HElAJyC44d7XWT6zOb2KikpMmTUPja1tXrS0Id8E74O80LbuB2GWD914yx5GqNjPXixdfB+yrFan8ik6+Jf3n4V/uuzUwNQ1SWsHTOT9eCPFY3zyx4/jwZc2u0Ixp9MiWocOx3kLL7dXi9PIyHbuSwScuu9kiujBcRraMpQUovk4kt9Q/XYq9+p7mi0ZRbybKm/LxxkyuMuP6PfEerTgOMpLlznpAsxZxLtXysMVVwt5oLOLp7FRNbvKCqCpGRgb6caF0dWoZkZIpb677JNOmruoIid96VJLl8FxVAo2nU7fefzxx3/oWMpJPyYB/Uc/+tGXu7u7fxhkbpfpTCqoS2lY/o58LvdvcPDS/irWVS2VUeu2ixapQjtnZnZxutVIdc/07gGUTrMWQHeZgkFmgf3JxXUGVVEuegszu9vA2tj2QLwPOh7i99rXAd5YzddohV3djKzKDJEIujs6GKCnKUpGFUwoPerKyfj6u84ILSjT393VgnAlVyjimpufwv0vbtb9546DxtZBmDJzLuIVlYcQloL2qrQWb+CI1oLd2z6jEiDbm3Y8vfg+lrqmRVUVHXzpqtPxjXdPCUxdO5Lm9lKLTu13v/CLp3DHMxtYkSb5Ib7R3DYYUy+8DBWV1YbtwxR2A/bDqgLb6ZFXLLDwjiAy0q51I200C51cd4rtJUAnc7v+dP09rGCtTEkGwLFfGUsgTe4qqLPa7gTo0uQuQJ3yzeX1cigSPMiHTmZ3KjhD35PZvbGiiAuxGmPiPUxaMEFdDYhTtXRS5GR9956eHop431JfX3/h1KlTV5Q6E0fL98ccoC9btqz6qaeeug3A5Vp0e2UlO9jS3K4GVKiaOQ+Gi2BPT5YFw+2mynBdPSg4EbfUq6zbzvznSmSInoPunXBmdnfzhBUwlCZ6L3rOOzcKEMt/6v3UlSOmRZTz8SnIva02joq46tPn97iiQtjum5RsMhb63qcQBgsAoe70oHj4aBR7dmzD8sceYbmk2icCXP/JafjQrBMDtcD+jnAPAiV6153U5OOHj2DNjk5fpPSo40/EpCnnegJKHzD3wBnLAZJ6wD7TO1Ib1WUPPYAeapOlCVtFfOaiU/BfHzrH3yhIO7YHOKcDX4Sy7iRAv+YXT+EvT68zNHQHTW2DmIZONQRKnv9AGhJU6Ht9U1D2AF3fhpB1M4TsIOyn6Hb6Yz/DgkPYHmMYGVQQVkGdbpVgL+u6S02dQJ2VgFWi3gnQWZGZgMpxvUrluPoG4AxnF6bHN/si3dXId7Vxi3xP2VZVmN0L0Wj0s3PmzPllWQfjKLhoYFLUQSzcb3/729O2bt36gC26neWeU7SFxUzDSMyt3+5g+bYCHt5ehZ50Fl3JNCt1xH3n3Nwug9/Uzmp237kJfP4lV+8zJV0Rz84Zo7hV+jk9Qdnuf2+oiqGhUvYpNDu48btlapwvcaUUMxIPl4xGExTM/QtHc5XF65gdjWLLujV4ZdlSXhZV+VDg1W++OA/zJ4+0ArpqfTmI4xR6axCgk7l92aqd+NiNj6EnnWPbxk2dfOcmnnUuRo4/kfv9Vd+/uk79AvJlkLu8xPJ8fa8jSCV7sGzx/ay2u2k9+cQFk/D9j54Xun79aT05mD2nffnSr57G7x97C1ERh8JoxXHQ0NyC8y+8AlVUk1TWcg4CZnUSopKjLgOXgZgyo0Wht7JqvIYAO2V4UnQ7BcWFC/eegKEOpx5Tqc/YHueCeoDZXbZTlXXeCejZODJSnvzeRZ6TTn8oP11WjhsSS+PSyCo0xvKBwXGqpi4VODUnXZjd/7RgwYKPRSKR7MGcmYFybxkUPlCmWt48brjhhmt6enp+1NLSElGLydCGknQmo9t9GjpHdOaPzWQLuHNdBG91VaCrO4k0nXyq285ESB4ER6eu6GrnaoQ7P5E8GI4jpt+NrUjiLBNLIxdfDqvLSOVp9y2F2szBez7lopOWLlPSpW/f5NmeEBFwHMoxE7oMx6sj7wvGk6AWFnmjqD0EgqvfeBWrXn5B9587QGtDFW7/2kKcOqY1MNe5vzusBZ1IAvRfPbIK3/o9pXR5V9E/ExWVOGPGHFEdjkqj+kUi67hlXlYelfSR7NVnuwy3BKAvPAnf/8jUwOkMZB86Tfqbv38Wv1i8AjEF0Il31DU2YerCy1FTV++a3D3jtmp2tqxxyLnXrzYOjUJbusRbMgFUP3yC0FN5CobTg2WDXSAcXW0yiwRsj3/wx5mgzDR0UTnOrRonzO6qP50Bupr2RhZVB+jtBUhmpFANWusmFhznYB7WY2J8vy8nXfJ2VUOXv2OlYPN5VmSGzO6dnZ3rGxsbyey+pjzaGdhX9ZGyB/bLkLn9iSeeuC0Sibjm9qamJlRWcl+lr7Oa8L/oJndgW0cWt6+vZA0LKPe8yCLaRSMWkX/OsVqCu+w4JQPQeOAJA1CROs14oi0fVQlS8VGfuzuKAOBeZG6d/xoidyoFy4LjlK2TUrkUOnQ+Y2NELpn6RjGJWbMoGMfFfY4vPz7gXEUieOP5Z7Fh5Uo9r8VxMHZIA+761sUY2VoXCuj9eWLD/MDf+N0zDNSlD5a7XRzU1jfg7DkXsKYsTEP3AbWNJPtFXS8jddBFEl+qBL17Kkkm9/uRJCenOm0KKlt4Mr7/UQ7olgQEN4e4P/fnYMb+xu+exaKHVvii3CWgVxOgmy8WJvhq22oBYt+9xjlwyduEfhtvCKInPuX2dIR1WFM/3qh29A6SRTSTuzEVDZwFqMuId9K0VTCXpWBtZndKWyOvDvnTSSerrgYaGoGTInsxL7aR7VFQTrpa453+TTQnc9JTqRTrwBaJRD4xb9683x/MeRko9x5TgE7FZLZu3fpgbW2tW0ymoaEBVEzGjG43+55LUKdI1me35rFkVw3LPe9OplmpVzK3q41YeJS74p+WNU+kOV4UlFBs2krlNw8g1SA6ncJKAHZY9LoiCFTHIyw4TkrNKufVnm0KD7YTGsCwdGHFzib8w4UcPfEVuUdeWvoEdmza6EtZm3LCEPz5qwvRVEcpa/7RpS+tPwktCNBTmRw+dsOjvrQnQsVBw6nc6ywWhVveR0F8JiAq4N4v1FveoPTuPV0dWEZBccluXTigvuhXTMa333d2oLB1OErylre+9qu+/ttn8EsCdKXiIoFBfWMzzrngMlTVehq69WyH0BMnI9s6h0TBK7fYQ+VK0JOI4ckUCNAB3jYn+J4g37rP3G4k0Wjfe/qNpqFrfdJlxLtIZ5NaOpudWA7q8ZNUc9JjQEsLMCiewWWRVWiO51wtXQ2QkzzArBpnMbv/7oILLvjksVBkpjzqPRjKOIz3Xn/99V9IJpM/bm5uds3tdXV1THojqUxGtweBOR2G3kwOd62PYm13JTp7kiyHWAI6nTBZ6pUAvegShEwF4dHurEKba5BT/61ajv3XlAXoLh2WwxAowA9orY6hMiGv9+7T0ukUXqKZEOWkQv3gNi2hnKMVfg0Fwj33+CPYt2uHXo2sUMT8KaPxmy/OR2XCA0bmoxZxEDZz+6HuzW1jerRM2/Yl8e7vPYB1OykgznvHolPE6BMm8oC4g/6EaGYHlb0m5+tzmBjHM4LuTh7lnrFEuX/t3Wfi6++hmucWaUvEFAxUHzq1Vf7Hm5/EH59cw2o6yA+dH8pQOHvBpaisop7o/N2s9hNhnfMw03LWxdnQvymPlrhMwK/17i9Ncx1ZoFdWUA4TOuTI2pCma0+PTDdvkXIL/W2a3aWGrkW8K6VgVUAnGVaa3dMiQ7KxEaivVszuok96WMS76keXwXFUZKazs3NtbW3twhkzZqw/aLI8wgOUPgFHeILlPl6a2ym6XbZKbaRWqWSfEeZ2E9BVYJcHaEt7BndurEJ7hkq99qDAyruKUq/CxO73oSv+cleJEqlsRi66ad4O1NCDHFeGpK6zS5MZ8J9rEtz0rpK/HlgfIBzo3MIn0XvvEnS/gixlnzTvQspBf/bRh9DV0a5F4zqFIt4360T89HOzfSATFgwXBOiHEujJ/PfSuj14/w8Wo70no8Uv0ZtNOP0sjD7xJKa5mksSZFi34rOqrZvClu2GPoG8OjO/s4bTCuWh72Em9xzlFKkfx8F/fvg8/NNlpwXW2B/IPvRC0cHnf/Y4bl+6BtTwQy6vBPRzFlwWEOWuLIJ7U7hf3YTkUAHA4Any3hBcFhPiV1AoELkRrTKWRF/1Faw8SDjVlKIyNllf/o6BOfufyEcXf8v0NdP0zjqwietVgYDM7uRHZ2b3IlBTDRConxLZi9mxjSz2KczsrnZno1c0zO65SCTykfnz51N21FH9KZvNDvS3lNHtVVVVrrmdAN1mbleZvtSyWBRysYhnt+XxxO4a9KSy6EpRdDsFw1E7Upl77pnauY+clpBXxaYPM8VLEGdf+YPEVCDkgXNKJIm70H7zmyzzyC5xiz+YW6jfJ3tvt5CWHlevVRvCBNV+thyPMD+heUgUJiFHMkFL9RxomEM+2u5uLH/sIdZtTdWGqXXl5y85Df/14fPcCnGqZH6ozqoN6KUVIOgZVCHub89vwKd//BjylFGh8fgITp06E0NGjjmwhiy+h/Kz5x0Zsco2ySAI0PsE9J6ER+u9d+d2LH9ssS+lkGZx/adn4uPzJwWmFA5U7ZzmXnAcfOamJfi/p9da0tYG45z5lyJRVWlRzS20KDfHR0oh17owrFwThNoiet52Hs1bOjNA0lZIRjukyh776FkRP6R1wF4LSw+MExMRMcVen3RKXyNfutpSVXZgE6AuZ0P13Lt7vA5sLNq9GRgSz+DSKI92t2UvmWlsko+Q2Z2C46i2O0W7ZzKZWy644ILPRCIRI7rgUHGTwzPOMQPoP/nJTz7a3t5+S3Nzc6y1tRVUVIbM7WR6Zelqijk2yOTem87gbjK391Shk6LbKWeC+c/VRiw8wEz60GVUk2dm1yPepQbusl4jMM4FdHZyw8GZH24hOLiMwraFHpXJb6mtamMVlUqUMw55llXAkFzG/jwVWkKt8zrCBdgruQbY1b6fAXqWakAqH9rLb73vHHzlKl5URg186W+yUUHeBvgE6D9/4HV86/fP+KZCwZmnz5iHxpZBBw7o2vIbgO4DZ/XiPiO3LowYZVRozXdsWo8Xn3oMRVKZlEclYlEs+oe5uHLq+NAaAWFBhf29j2Hj5wtFfPi6h/HAixt9leJahgzH2fMvRTweV2pLWCVZX7aK/5kmYNvZsb8Rkwe6bExbsK0B0lR9mHznEq28J9mE9iBQV/mKiH4Xt7O/jKEkr5GsjX6WoM7quovAOJvZnUz0ckx2yo1odxqTNPSGagcLIutxfLzd50c3/enSDSdTSGVtd9FS9fVBgwZdOGXKlO1H8uwd7LOPCUB3HCf6gx/84KZcLvdZaW6n6PaamhoGDCxdTfHbyY2Wv2PmPwA7O3txx4Yq7M3EWDGZojC380YsXGTktdtFm1QFuQjQJXjL7+XmqMZVdjg1f7XatcmkCruWTldppvYQQUBuMPlym1wt3WzX6lkI/AfCpFIL5bqnUKVu/WiWhha93iTtyf49u/H8kkeQz+ttU4m4r/3kDPz9hae4gK5ZWmxRcmL/VRCWhC3/thFT0HdBZnpa53+99VnceM8rvoCqqpo6nDNnoUh5krvYjyTo2Yq99DjVtxtk4y+Dq1BjjE1vrcBry5eKqkn8Jlr6uqoEbv/6xZg2aVhojYCBqqWns3l88IeL8dhrWzUfOsUDUFDjmXMuDg9qVAo9eWJUEG1YUFCsvxTXtAYsPoHO2yw78HNe0ZUBKF0twIpuQeMAUFf99mVo6S4oE3mLP7LAjAvoUksXAXJkjpfR7up8c9TqtYO3ViXjV43owHZ6ZDdmUJEZWndLwxbJ79UysGq0O7VUbW9v704kElfNnTv30TKO/4C9pB+5yeF75/vvv3/Qyy+/fF88Hj+bqsMRqJO5nTQi2riw6nA0S5bOUCzg5e0ZPLyzDt290tyeULRz2ejEA3QWJCco1gR0zq51s7Zgebr52Kvsoki46raUiny1a8xSKlbJvSrOQZ2k38Cqcz6KDzoiwUfH/cb/j5BDoWsrRIR7tm/Di08+DmrQon6IcBf9wzx8cPZEBuh6HMHhO3c2UKf5/OPNT+DPT632mWvrm1tw+vR5SFRSkyBTYz44Dbr0W0t4EIz6ICmf9mf1qy/grVdfMs4zMLS5Bvd8+zJMHNlsLcsbFudQ+j369woCnc5UFh/83wexfPVO5kN3BXOniMGjxuGUafMYcKiirVbsKezc21RZs1iBGNkDdDmD0kIBv8K7jv5Fke0dGUf4zr2Nt1vSdDrko9mFDvotE6Rt01J+J5/jpqSRph4DVC1dloKlCnLMjy6qxqnsiJndu0WRmTxPeyOz+9B4Ly6NvoV6Znb3+qTbIt6ldZbeS5rdqWrc/v37SfH75sKFC7/Xvyesf0c/SLLu38mVO/ott9xy3rZt2+5Tm7FQuhqZxaS5XQK36T+XwTmZbBb3rwfe7K5Gd3cSvWSj0sztRMCK/1yY3WWeuTzVKoirpWAlmHOg9Zbd7bSmcgdfuJTfL66FKonxzPAlsioo5Msk5MaqKKpZXnoIUIdoAaqAELo/gSfLYznSf64VSxOSCK0Rpau9+sxSXt1P+VCxj//40Hl49/QTUBGPoq6qAlUVMS6hsz8855vGpeCz/v5IYKfn9mby+LtrH8Jjr27xFSUZNGw4Tjl/Nm/soc3LJrT156zl5pQvRGjKvFjf15Y9iS1r30LUtY8Sk3RwyphW3PmtSzG4sfqItrU9kBWk87O7M4V3f/d+vLFpn974x3Ew8viJmHjuDI+GfedcBcxyaUwjfmXa9nPhauIBvdZVUKdj1plxfHnnDKbF9OwF7/S5a+4RhX9xrVvlMv7pSxlGA/QoB21WBlZ2YJN13dVod3UJHK6dU3CcjMNk0e5VRSyMrsNxcaqH4Ad0G7DTLGWRGaVH+l0TJkz4wNHcrOWYAHRKV+vu7v4J+c1ld7Xa2trQdDU9wt3Brs407txQhT3pKItuz1MQnAiG8wrICEAXqWl68xW+lBLEVfM7P+Jc3pb/14gpTMSV92riuikxe3K0bkU1RecIEjEe8c4VDNs4NuYSdJ3JMkscJ4PwTQFEjkarRFGrW9evxRvLn9H8zUScNVUVGNpci7aGKpa2Nry1jv27ua4Kxw9rQnVlDC11VRgzuB6t9dWoSBDYe3NlRX/ov0OE9Sqgd/RkcNV/34eX1+3RipKQYDl0zFicet4M/7pry3gQJGneKvG6fNwOxUD3bEUiyOdyeHHJQ9i3Y7urrdLN5E9fcOYY/OHLC7WUQnVg2kMyfw7EDwmFm/Z04fLv3IsNu7q0tEMSLMeePBkTz6ZgTDF7Zc0D2hNZYmMCaCziM9CH0GgwnXIy47PpzTvM3B5+1IUIYD16Hg9RBQXp4HYVdBuoy6pvYqqsWpz8UwLQZW13pqEr8ieZ3amOkWp2Z7XdsQszEltKBsapfF+a3bPZLGT6WktLywXnnnvuhoF4NsuZ00Fwj3KG7/9rHMdJ/M///M9visXiB1X/ebnpasxHWizi9Z1pLN5ei+50Hl3JXhQpVY0BOqWfeeVePcDmJ81LAfHM6/4mLR6geytiLr0ffPXVCza9SwlYChiGbO0z5ddVRln1OEn41l1Sfa02wAk9OaWOVZDmwR9EzIcIb+NbK7Hyxefcp8eiMdRWV6C+poIxWharIDirLLrGS3U6qK5IMA3xuGGNOG5oI1rrqzC8pRaDm2pY//SW+ipQPXgC+7iamiQmwDT8PhxfHnTJc9Df9d9/w5rtnb4ua8PHn4gTzji7D6MGXSqlOxtTPwTDa+irCEISw6heQ08Pnnv4fiS7OzWTLGnon73kNHz/Y9MCJzKQi8rQuVqxZT8u/8492NPZq4EJWXtOOP1sHDf5TF3INN9UEqRJNz6yMDrYuddrUkKIAGjyDA7jUiwg3kSmdqqB7kaY2YldF+0VT83tAAAgAElEQVS1eerPUEHdi1txDwb7h3u7QuYukEs/ujC7x0WPdDKzux3YhMauVY0TY1FLVTK7s5aqZHZPAE1NwMhYEpfGV6M6WvT50W0auoyNIUGbAF1UjUsnEon3zZ07955DTEWHbbhSnPewTeRAH3T77bePWLt27eJ4PH6y2l1N+s8pIE41s9si3HO5LB7bWMRLHbXoTqaQzORYMRnWiIUFxqlV4WSddvk7leHx5dTM7tJHHib9qoSsUoNvUUwg9AblZmZb9yR/XgkRCkW8UxqbtCTIR6nTlCZx/p3lBayMyzaSleMFbzkReySKDavexKqXX2T7R8DbUFOJqoo4095l1oKnHft/RwxYAr0cgzT66oo4A/v66goMaa7B6EH17N/jhjSgsZaeEcPgxhqmYSbiUSSENulp9XbtnjSQVVvbcdV/34vt+5K+pIXjTjoNx518uj/CXeGZNs/6gdLGQd3nmpD0rednIoL2XTvxwpKHkCeVSXPsAD/8FAUsBvdCPxxV/A703clnvmzldnzwBw+yWBod2yI44czzMeKEk1hvdE+sUmAuiH7LoZWgaPXQewVtWkA4mXOQonhSz7RSYllKp6+aSoB0cXEWocK94BrK2WaeGQXQ6ecwQFdru0tfukNV45K8FKxsqUo90psr8rgsthqDY9TKt7TZXQojqh+9vb2d/OjfW7hw4TcP9Pwc6fuOekBftGjR3J07d95dX19fRxo6pazV19e7/nPaMFVCkz5z9W/SyO/eEMfmVCU6unuQpSbB5D9nEe0C0N38cj+gSzD1TPCKtt5XQHfx0LY1pkSuALpCUP5D5b+PwLyRTO82ZhF4KkzNQcZ2iUh9331BA0lWGHz8KOho3RuvYs3rrzITe0NtJQNYFcillC2ZjP07DvSS4bgavRJMx84CgOrKOAtko+dQYBcB/4jWOpw8uhUTR7Yw7b6uOsGiuMl3rxYdkcv/4prduPK/7sH+br2oDD2XisqMmXgyKI/eJqvZmIEHGvZCnTYrgk8oUwZWBQaL1VifgjzYLnQJ7S8awebVK/Hm8qe162k8HuF+CaafPDywT31/t7U9GKZK+3/3s+vwqRsfRrbg1YKkMWneJ0+bi0Ejx1rSDk0aswi2FlqTEKgLzwH3uptn0o3+M20b9TunvHM6an4ZI5ztl0qT86zrInVN8cfbgF2a5VUtXTZrYYFx5DO3aOhutLtYDjnrDPXY6AAom5VIu74eqK8FZkc34eT4npLpaxIPaFjpRyctnfLRk8nkwyNGjLhq8uTJyYM5R0fq3qMe0K+77rpvJpPJ/yb/OQE6/R3mP1ejHHl0exFb2ntxz+Zq7M9w/zlLV5OALsq98voxnlYu67irDLUvgM41x2CN20KFITkngi0wXLV1YPJr6TR+fWUUNRVeFK/ORviYfkZTjqBhHmfjHos24bsjwgF9+5oVaKyrYkDrATjPLlDcdnyult/1lbA49vOIYCkgkBm2tiqBxtoK1FYmMKyF/PfVaKypYE1iyJxP/vsRbXV4ed1ufPyGh1hwnPmZdNZU3jbVCPLjTNBAXfN37telhaG+vnNfrpdRIG8uX4ota97SAqLI3D5hZDPu+vblTBCyBSRK/7kWZNWXCfTztXTOFi1+A1+55UmPktiSO4jGEzhj9oVoGjw0oI6AReANtGzZNjjcrcaOpth+uX62mBk6u10ZBxlRHkDjCHKKJbR29x4LrWqALhRzm+au8RM1bY1Z4Dj9smh32ahFpK0RwMs/rhCgkAhlsZIfnTR1IiVqTd/YAJwc3YfZCd6sxWaVVYvMyJRJNX1N+NG31dbWXjBz5swV/XzU+mX4oxrQlyxZUrV8+fLbisXiFdJ/3tzcjCraYVHeT2riauk/VTsv5HMsXW3J7np0p3OiGQvvfc6asVCbVJF77ka5K0FxHqB7AOia3M3WqFamHS5tW4vN+HiBKaEHgK4iqtO8qRMYaekVMTNoxg/AUpOwnkITWbWL+g7m7PWotOieXUju3gYnn0U+m0Ehl2XVneAUUSDtSURbu8zNdTnwmu5BZnmX0RjXeOPY77cF01Gtbzpb5I+nQLzebB5rtncgS1kS4iPPyMnnnI+ho49j5toD/bhKs/cSiumXCyNaoQPjQVIcCHu+7Zi6Ry4SQSadxotLFqNz314N0KkgyxVTx+OWLy5ABUU1WT60xpR9MlA/JLz9523Lcd1fX9JjIMiCU1eHU2deiJr6RhZUaX68dQvKWjABP0Q4Vva3XJqT/vNk1mEV4bxPSJtVNgU7DIRp6iqoWwPjlHHlP1VwJkCXRWbUAjNuBzahtbOcdTE9OUs3fU360UXVuGGUvhZfjVrqkR7hCoBZDta01sq05lwuJ/3o+Wg0+tEFCxb8caCe0XJp96ib/6233nrchg0bHqqsrBwvze1UUKaiosLXXU3dXAno9MLEnB7ZDLzeVYvunhRjyE6MzO0E6HSEoqwJi6l9B2noQsET98rsJEUsFpTgWYH7CuiCAH00qECuFWB1qpDvU5WIoqGSfE7e/TqrEr9XnsctfyZzkozB9ALrjCUwWy6IPTpFnnpYyDNAZ6Ce6UUu3YtCNoNsbwrFfJbVEy/ks0z7pUhrWgLSGCPM3y61eR3OTNAvBeiBBCIEAwanDgXrFJDK5FnpV7lK0WgME886H20jRoWb3EvawUuRqZ05l7or+N2M6rLRKPbv3omXnngYeaOGO2nk3/7AVHztXWe65nZTEx/IAXG0BnRmPnfTo7h96WoWLCk/1FinvrkNk2dfqNQRMM629mMwSNq0an39DQRjXwbRmwrbPOe8K0vla00LVhioB83VlSp8Ve9UOUCWlzatilJrl6P7TO5KXXeWvibS1uhvmcrmAroSMc96pCeBjk6AhXAAaG4CGisLuDi+BiPiScavVTBXgVxV7nh6K++RTulr5EfPZDI3XnzxxV88YJo5gjceYuo/vG/y85///Irdu3ff1tDQUFWO/9xsxkLcd393CvdsqsSOdCXau7pB1V55dzXhP5e552qNdjfwTa+4pmvm3Bal5ZmTVC8oQc+9FuOYQTESf3wA7Sd4rZqUS/8uKWlUrwbC0dB1FTzqXbUGSHi3u+1Cjk3QXM2jYQyh1alX2JfG/IyxCbxJ23UKBQH2GeQzaQb2BPrZdC+KuQwDeyYQFPK8yJBIW/Ob8D3At2n4vldQAhFNawABek9v1jU7x2JxnHreTLQOHS409AMnPclMfWl3FhyQ+6cGTKp5x+73ljU3YIS/fiSC9W++itWvvKBlSdCYFIPwh69ciAVnjNEqxKmgPpD953S8ulM5fOB/78eyFdsNDd3BoJFjMHHqbEQsKXf8vPhB1MRiuzZsF+rd32pfBygAEd60pDPrMP+5K3L76My6qwp/CBZEzFB4D9R5MJ1Onp6CIPdfBXRmbqd7RAlYt1mL4Ut3A+MUQKd1zma4H71X+tFrgfo6YFp0C85I7GL829TGbdo6XUM8gYKnM5kMdV4jP/rTw4YNu/SMM87oOLyIdvBPO3CucvDPPugRrr/++m90d3d/V/Wfh7VLNSPci4U81u/pxX3b61iuJgXEUboaL/XKAZ2npqkR7WSC50ShV4LjZmum+Sq90T2mq2iHzG6qBp8GEKkiIOuMIFiCVyXnsHvUwjLkc2qoiqIyxqvg6bMJ8fPbOb5lX23ztTzHUj/NHUxZvsAcG/fl+eJS9T/aY3KrFLMZZrbnQJ9i2j2Bfz6bZteRyY12lLX7FJyZQJpH1AekEvsm50pgbJxkOss0dRonHk/glPNmonnIMKOoTJlkEPj+tvtLkLUM/S/fXCLAHMjn8njlyUewb+c2w38OnDCiCXd9+wqMaqsP9J+TuX2g+s9lDvpV37mH56Ar4SXE9EdNOAXjTzda34aBrU6MymnxUsvssTIGYZV8Bm/Z3JNzWGtU1cJmrrV3QvsilEta9Re4kvOXgaVmehw9xdXUpR9d8bvTGhNoqwVmpNmdBcvJMrCCL0mhgbqvdXXxPukko1dWAI1NwMRoO+Yl1vv86EEaOq20zY9eV1d3VPrRj1pAdxwn/oMf/OA3uVzuQxTZLgPigvLPrelq2Qye25bDsv0N6Ell0E3iXiSOovSfM1AHN7mzqDgZ4S5T09RodklIfEl5AIvU0BWm66pXRl8SkVftbYiyNQGMweZfl3d5MS/qOF40umlWr4hH0FBJOdmmSB92ROxAHeSTc1EhcMgwJmMWsPfSZEIh0aiWx0rKMGc4mebzHPCz3IxfzKWR6U2hkCENn8A+wzT7XD6PiDD9y721gZLU6mXkEoF6TzqP3kwO8UQFTps2Bw0tbZ7/lRX19/tiw9evTAHgUF8mKoK1796FV8jcnqPG1N5+kf/8vTMn4GdfmMdS/WxFe4gGB7L/nATbZ1buYBp6dyrrVVIT+u7xU6Zi6PiJwRaWIDpV1HSbFqtr8TYaKB0sl84DPVmH8Sr/R+EqVvd+AN0p7+NeobwA/52IdGe/FyG5GusSV4nzI293g+IUQCdfuhntzsBeprspJE9+9B6l+xpdR2b3IfE0LkusRl00x/LRw4LjpOvV9KPv378/XVFR8d558+bde6jJqL/HO2oBfcmSJW3Lli17MBaLnakGxKn557R4akF+zeTuOEj19uLBTVGsSdais7sHaaXcKwXCkT3IBXRGKByg5e84cxcArmjcqvbrK7EqVlw3xQuo06i9TGANu0cEl3mHyANgM5iPhqmmMqqVlI5lNm8R/jfraQlhIGVfrwo8wUfS7p0318lPMjazMudF6r1yH8kk7zAgL5JmT/75dBqFbC9yBPLpFPu5WMghl8kw7Z757Vl6pBdpz83a1BioiK5UlgmJDNBb25QIaeUwyKmI+/qb8A90/LWvvYiNb77qM1nQu1/36dn4xAWnMHO7TeAhWhyoFeIYr4hGcOuSVfinm5f4KvOSy2Ti+XPRRBYWSnnUgFFDMLG05jkOFn7VrefH0kIDIXExZGInMCd3of9cy5124devB+gShX40BKjrM/JeXg2c48Fxfi1eygWqpq5WjZMautZ9TS0DawF0oq9eKgMr8tGJKbPua1VFXBhfizGxLmZltfnRgwLjyI8u67oXi8VvXnTRRUddXfejFtCp//mmTZsW19TUDJWAHtT/3NxUrkkVsbczhbs3VWJPpoL7zxmV8gj3ogiIswE60Y0aJCfN5xIkQwFdkIsJqHZC9jMKdWxVQvaBtkvbFsaiNHhTtSwiMvKl8ypyfrDz032p4xOsWfgAhYZywSwssE5lUEYEWanpBKGYe583gMf+uBLCgx2pOHyRA3g+xzR4DvgppuEXMmlmzi/meJAe+fapsUwmlwdpUBPPncUA3VRfTWuJEC2s0cclV0YTDDyrhrq0nvVGZ/ZiA+yrFIkg3dONl59YjJ7ODt3cTjXO2+px57cux4SRLaHpagO1wxq9NJncv/37p3HT317V/OekwVXV1uGUmQtRWVuvdZcTCOpfMysQMio3SLVcgdg7ker+EYh3Z3neuUefPvhlX8nYGQ68+oefqwAC8r2L3fQuWYYO6nxU9kf8Tz6f+dGlhi7+lulqMjCONHYqPiPbBbhsSfjRCdB7e3kwY21thPnRz49tw5mJHRqgB0W8q4GwBOjkR6fAuN7e3lsvueSSj0UiEX/+aRAfGQC/P1AWeMSnftNNN7177969tzY2NlbICnFUUIY0AApwkEFKsgeu339ewIa9Sdy/rQ5d2QhvlxqJCUCPoshS1ogIZJQ7J0ZVQ5cEovrDXT+6C9z2JbYBukuRIdK/H9B1TdMffW5nGNwlYDJ0rqWQlk7903V4C4ISY3zLmFZuF3ryTFTSeaAGgJZx/L/yLA7ad74LyyQHzexIY4vsbKapF5h2z8CeAvIoGj+TQiaTRfOo8aiuaziAXugh86KvVLnGNEcYMk8o4fqsA96eE+PbumYlVr2o19an8ajD3NXTTsDN11C6GrdqqR9p2hzI/nNaxmQmj49e+wAef22Lr8ta05DhmDB1DmusY1tiF26FlcZAbY61Cm2oa6Tea7vPA2pdIKBwj2QOSOflCVRBXb9W2w8xoFXp1x/m20fjF9rVDBwtgb0sCl5MR2rxMkBOtlKVpnXZG52AvEJo6cyPLoPulOA4NR+9UHBQWUlaegSTYvsxr2KjuMeLdg8CdcbnHccNjBP90Z9va2u76Nxzz913xMGuDxMok4P1YcTDdOm1117778lk8t/KbchiAjqVrHx5expP7m1kwUudyV7RXY2Xe+WALn3mUV6zXfjEuYbOT6hncveIStfQeUEaU/i1auiSPAJQhxed02HW/TngHmnmMlis8PGbm8UHoQYuVHSmkkRj7ZFm73b7uxk3aTzKg2ob7Oo6oo5F+vUu1JQ8weoFXtkdTaApf7DA082sPubuyG0XqTF8LfUJm3jMmIvQlvRc5+D71C0ywVRj5GIIbm1w3Z9uC2B2rft7XQjKZtJ4bemjaN+zS9HO+dMo5/ynX5iPd007AXlKFRQPVa08A91/TsGPq7bsx3u/ey927Keyvcp6Ow6Gn3gSxpx6VjB3M2hTO/S+u5SxFZC3Dm5BXYJH4kEpCoLL82pwwTRnJxBTG7eDu3GveEf1t+o66YAuTqXC+rhgxy0BEtDpbwnmLNJdFJlRA+NkoxbXAiDGLIh2qj1dQL7gsHGamiIYGU/9f/beBE7OqsobPtXdVV1d3V2dlUAgLDFhkU1BEUEZdhISRobREXXU19ncZsZtmHGWb7b31VGcEERFBcZPx2UQRD/GZRjBARSQJexrCGTfk95q7a2q3t+59557z73Pvc/zdCfpTvx97Q+7U/Us93nuOed/9gMrcuugq83Uo8dZ6JT7goYgJsdWKhW00ncVi0VMjHsmvOkH3zeJ4vDgW7LQpnAgy/cajcbbeUJcoVCw5p+HyhbwmUbqdfjllgY8Uy5CqVKDmurfzjPcTa25GsKiG8pgopwkWJnVLkWvccMbEauTgwQ1GojiQjXq7JIUy+wjyrMSukEU1A3zcEEi7khxLWcjxVoju69shQxArr1NgDo2TjHiwieI7PWwg70u48nTk1qTeyK9To8kivoSbCXI9k74VjRFtqAgunglgXVP/gU4Z4QEtJ3dbJ3EtlrLflNB6Z0cJndV3SuTge2vroWXHn+INcWR3zWaTXjj8YfDf/zlStE9j65PHjL5KuR0tYM9fn7r/WvhE1+/VzyTZUFnMrDkzHNh7qLF0QqFIJCzHfCCMuObOFD3XB/XhtnstQlZb855PkJegWtrpYsJAcvzEFqTK0/Yv7VLnQsBF9AVa2hQx8YxbPJaCNB5X3d6nVZf93EprWfNapN93XPrYH57zVuP7kuU8yTGjWez2Xddcskld+wzy07jBaYouaZxhZ5b3XnnnQuee+65n7e3t58WSohzwZxvIm5eqVyBuzZ3wKaRAgyXKjCKbiucriZi6EgacsIa/iez3OVCqFRNA7r+nFvt5lhtCos3bbhPZs0T5vm2gQ9KsL/noG5DlceNHgfoESxmV8tkIN8h3e+Y+e7zKGh574u90aWUZyM1xViP6vEIeCRWiIhdwyWmtYZneYGruh/bbgR1nei5+8xoQoFxrqKUGqFH8CdgGg3pPXgAHZf0vuzvMyLz/5kH7oFS/x7TtksRLx77z+89Fz668vUCCAnAaTmy9E9mtx/M8XNM5Pv41++F2361VjaUUa5zXH8u3wUnnXsxdBVnewA9fme5mz1KuiH6Ztd0gBW3FrsK4+AVmQSXMk/FoxjgR5o+3Ai6y4eWfuJQCCmvWkvgnGa72/EymKtAcXbRMU5lsuNr9wE6Npkh17ykL7XuFhpmcj766KisXikWM1DsArg4uwGWtA8KWe4DcP4ZeRloUAs2mBkYGMBE139cvnz5P6WWXQfBgfssZ2biGb75zW+euWXLlru6urrmpUmI88XPdw1V4KdbC9A/mtUJcRLMPYAu6tANSFsu9wCgy4/DgDQ5QGfIq3aMvAGJgK51BkcpoPXFMC4yXlc2I/q9Y2ydaSBB695LDx75RG7lZPpJIFFH4E3qerGXnhxrcONcoRobZGneHPceeHUB9gDu95YFRfuX/MDRI4wU9+yje3gGNr34NKx/9gmnwFkmIp24aA7c+ukr4JgFRVnDr+KRHNjRMj+Yy9XQ3b5pdwne8dkfw8adw7pronoY6DvsCFhy1m+JXu7+H5vAXYXIbNVkaEodS3ulABkHR2Hc3HQWZsdZi3Pu5QF0kipeUI8s1feM5t66WxytgZWLGpwnI4Vc7vI3lqWRlU6157xbHK9H54COQnl0VGa6j9RlD4lCIQPF3gy8qX0HvCG7XaA/5XD4kqP5bA/qGEeJcSMjIz9YsWLFuzOZDM6sOyR+JkNhB80D3XDDDe8ZGhr6ZrFY7KAOccViUbj0UMvC/0JdgXBzJ8bHYf2eGvx8V68YYjBcroqEOKo/l1Y4t9CVZa58tQLQ1d8G6I28Y1HESPkLvURdtuYAkuFfV/OOMqiJCJutERqpR9i7sXStcBBXBwACgRwT5ApZTC7ha/AJjCgY8E/Es5F2zb7gXeL8BGlJNT9A2TGKGFoNrDsWXZPZhGOk9czUL94t51Et163X76yaLyn0N9lYXEHiSoMAWGaJ+dZJT8c9GkRD5cF+eP7BX0C9VtGztvky/593vRk+fuWZOrOdx1TJ7Y5gfjC721FW/PjhV+AjX7kHxnF4uNXKtwVHnXgaLDzxdGadJ/AmA7UI/XPu9JJVmNYxkx3d7Pjb3WN/Lo1DXQTqulOSrVZzYNdnBoDdlScyJs5B30ghA+jSvMZ/C5DF/zEw1xY6xtGp/Sv+VvXp1OhHnK9eLCbGiQYzVRAlorkcwKy+NjihYwguyq3HBt6RenSfxS74RCXG4eQ17BhXLpefmT9//qVnn332roMG/BIWkiypDsInWbVq1edrtdpf4iAWAnTsEIcbRRnufLIO19Bw07B++Mkdo/DQYJ9oz1mujUBLNJShcal2/3bZy112Y0JS0oDOGseI75X0pPg0dY2zXqF649pC18wfFe2S/9wtUv92FAES3CLy6fnOyBj5ZdiFHiUJBPVCtg26cm16UIIXVUWTFMmwNj4GyMxZZ1RIsZAE9SuNQ8BQ2Q0/R9wkNO41jtjtZ6CUCKXXmRPNi9XeUPMu4p3+UQvcvx7XyrffN19n9EjvOw6808ZEA9aueQB2bVovhTW7NFpDpx47H75zzeVw1PzeSCMZEu7kbreE/UEmU7AH/TW33A/fufcFK7sdl4lZ7UveeB4U5x/hVCeERKfJ9PbxmCF5D1/HSOPxJibBIZjbzWMcqjRvNkYG2PLIT5ORT53rSdlkhFcE0NX3OsOdRJkF6BLYhcudud556RplvaMrXs9TZ7fGxLhKGaBcBmhMNFViXBsszI7AitxaKGDVmTOkxXW3Ez7wjnGYGDc0NDSQy+Uuu/TSS9ccZCQbXM4hB+itVit37bXXfnd8fDySEJcG0NF6FwlxW5vwfKUI5SpLiFMDWUypmgRyiqFLy5sBugJ6AkgJ+obSLStYb4EMZtotYdWXNpd4xqvaktdNeKP7+QCdXMIkWC1hE6EC9oG6GMbR0f2O1jrLk3Nctj5y8sX4fPTI72l/T8LFNaIjcKXWagbfJNwniUstpNw/rGILyiC8hlcW1ZYCx9J6p3APZUHtWP8yrHvyEWii1GQ/eEVU8j7/B+fBBy45xTv3nOiMrPODFdCRZDbuKsG7P/8TeHXHkIjv0g8K+J7Zc2HJm86Hjpyc4OinTE8Ca0iptcjIA+r8BuprBPP6eEsMXtEZ7WydRBLmauqvJFC3WC5ytq62CCbPMnFEGeyWQNAlZvLaMmlOZbmTlS7A1p8YR8NaCODRNU+OLk3dTWmdl3BQyzg2NGrBrL52mN3ZgBW5l2F+W9Waj+6COXe54xoRH2jy2sDAwFg2m7360ksv/VGSqDhYvt8/Umoan+YnP/nJ7Gefffa/Wq3Wm3hCHLZ8JQ0rrkQBLfhypQr/tTkL28YKYv752EQzMpCFJqwJQMcYuspwF5vOxqK6neI4iEc1dCVcrVpVF8gcxgpZ6Ba2y3O0fexhZBfkuSHp65imt5QpGdm2DOQVqHcQeDqyw9joEdkX6FsSQ4JxikaI5jwZxT5BHNtExXvtqNicLNnbsvxAst6+XRv5pzI0AM//+l6ol0uRoT1Yd37h646Gr/7pJTCvD/lOvgnRUlf9kNWDkw8PVjCXIJOBb93zHPztt34lSEIq5apgsNWCI5a8Fhae9HrX5cS23n7XrivaHOhTWH37ZCvAGCuvTzhgrtFRXj2qurmArnfFT7J4S/JceY4w1Q78S6aaMne7ERcGxNVfWswIXJcmvfgMQ3nCQmfNZWjamna9Yy06WunqedXp2MFZNJYRHeNEYlwTenvboFjIwEUdG2BpR781qCUUT6cno8Q46hiXyWT+YtmyZasmy+szdfy+cf4MrPqOO+5Y/OKLL96dzWYXE6DjyFRs+UrxczfDnSfFYTegXYMV+Nm2bhiayMLgcBkaArAxhm4mrBlAlyVrBOhkhVud4rQQiE5fi7KcVFXDFrqF1NKFHQdsDHAlqJusUjfjKQzqrgDwKxn4KZaxYfY7WuqRvu+WePFKhgDFBMjQwtBJkGoqUE8QcrG0PXlwjwjdKbn97UXRKmwx6ytfs4903amWqz8DYizq2scfgj1bNkbAGMFufl8BvvHJZfDmkxYGx6TimtA6P5iT4XALKvVx+OMv/rdoJoPAQtnX+Jzobl985luhd37SQJ1ApnkKhVSSAUEe70Eg3evYYXAU3exaV/LwgXJj274YJ1lFnxbmIylKzPecaswKuatdyiodjaH8HSaT6GrcJW8AXWW8Y1kjWem8Fl3F0RHcsdGM29Odwl52YlwTurowMa4N3tixE87Kbk1VusYBHY0+BHTsGDc+Pv7VFStWfDSDpv8h8DMJKW3FxQIAACAASURBVHlwPM03vvGNc7Zu3frTQqEwa7IZ7vgEMiGuAvfsniWmEw2VqtBEV3sbxs0pw10OY4lY6eoVSAtdEjP/TV3kCMSJAozVqj6JDG2JAqrNTG5dOgN9D6OGLHXDZ/Ikm0K5UHLIQuOXhAIJ6m3Q1ZExoK5OCVroeslJJBeBvhSZ2C5tJt2DFhPjjvZeIiri0nAFv5QbNqDzRTJjaDkJy+T7yN9e/FuxacCc14Kta5+Djc8/qSxu+0VgvPlDl58O//j750YUTW6JoxKdzWYPeuv83qc3wwe/9HOojYzrtUpluwXFeYfBsWe8FdrR96t/2PtIBEmXrz1KpPV6zT8w8Q07wFlu9uAa7LwVIx08fByTZ8Jw2EVtdpatvHDrXQI7f2ajOkYBXSkDbRkR5sB8WwRs0WQG273y+ej4b5q8xi5PuoeYvDYMUK21oImJcdkM9M1qgxM7BuGi3AaZ4qwGtYRc7rx0jUapIqCPjIz87JRTTvnd4447biQNr8/0MWkk30yv0br/jTfe+I49e/Z8p1gs5gjQKcMdN4Iy3H1JcSIhbmwUnt1Rg4eG5kJ1ZByGK3VTfy46xKmxqBrQpQYtphjRYBbL5S6XJ8E8Wq9tu93NvyJDWxxG8L1023XpMqu7lVGA1kJbMV4Y0JnCwBeiON4L6gHBZD2HLTE8j+gTlmnJbzKkPNX7SECXWfkGZV0VJAKwSg+wWg94H8usi6sOadQVn6IQoweoSzoKSiYD/ds3w8trHhR8IvMuzJrQ1X7WCYfDzR+7TPRuR3AP0SmC+cGc2Y7rHm804Zqb74MfPLBWgIq7bwtPeh3MP+5ER/X10FkcXXu9RT6glTwnZn03WqLWXFrmk68zp121qSlqWXv3Tuscoav4AZ3i46R902Pzmht5DAd5crnLvBwRS1cWOk1d00lxCuRViwArlj4xAVAqY3Ictm9tCmVg1ux2OLqjCpfn1kE207AA3Zfl7gI6ZbpXKpUnjjrqqGVnnHHGnrSSaCaPm4wUnMl16nvfcMMN1wwNDV2LbnbKcMce7gjgvIe7D9BRAGGTjEe2jsPTtTlQrY1AuT4qRqZihzicsMYBXQI5lazRHHSKszEAp9gb6xYnQF6BNCVo85ctjQBP+UsMMCLRRdxqhL1uDMwTe9csqgRQPKA7oO4ILQPqGdEiFuPrtvIfJS03vhgGHOYuDFJo4AufcE1GtjBtM7kWBVkXys1l6Bs6h5bAgTdqWauzXELRMU4zzS0NMyY/Nn+4DNSGB+GlR34JleFBZX2bJ0Ya7i10wpc+fBGsOGuxNxGO1oRAfrBb57jWR9fugA/e8HPoL9cloAs+bkGr2YLO7h5Y/MbzoLO7GHjVbK8sbcpHlz4lIPoZ3n+0KRvHiGx2cV0PTYgV+RULnkBqHxG6jkbw6FUdGRK5Hr+kiofLlZkv5F/q/2XYXH9PVju+e0yyxCx2d/Iautspnq5no1OynfotMt3FKNUWTEw0hbU/e1Y7HJYbhSs6X4buDCqnZvKaz0oXq1TliogjCOjlchnL17bMmTPnkre85S1r0/DcTB8TFJczvTDf/VutVmbVqlVfrtVqH8Ee7m7JGsbH8ccH5rhZaL1XqxW4fyvAq6OzRXKcbvmq+rfz7nAiGU4Dusx2l0CtBm8R4e5PQLf4y2GhxAQ5fnxYs6fL2F4Cdq7+0yEPJ76GS8U4emcW+75nIIdMqU6RMs5TEuMD3MhmO4DuRSY/6UqrkpW7xRCyewULbDnWRVrEyIuGXN2+lbmALq8gb2K9pQSOZMtKZNHUgJ7JwNjICLzy+EPQv2OLByxaAvA+svL18Ol3vilS2sUXQq72g7krHK4XO8P95b/dD7f/aq01WU1ubAvmHr0Ejjjp9aKG2VP0HQTUcHzIbKxRk8zOYx0ButnRKkc3e8T5kcbSNyRlWcKWLylIX/b6XOLi1THWkSRmnDp0bZkzWUKPINtZqHp0ITMwKU5lu5OFrnq6C0CnUaqYGIdWPOkL6t7YoFBkupfQAytNMJHpnm+Knu7z2yqxme6UKMcBnXq6Dw0NDRcKhd++6KKLfpnIcAfBAYcUoG/YsCF/66233t5oNFa6PdzxXaJm5QI6L0tAwMeWr/dsy8L2iV7V8rWpusNJC900lJEAThnt6HqU4E5grixwJdX1d0xz1la4BdIMDHwWOjGlJg4u7hOsYJfpY4SAECrW9xaCMdIMgzotFbVrjKnnENTbZTxMKgtSlESILFXSWhKyJZFuzPckENRT2k50c14iIOrENsyupcYa7KzECxwYCeB9cq4JWJpIRsx03/jcE7DtlRe9C0JX+2+fvQT+9Y/Oh1k9+eC0OBSIB3siHD3gI2t3wEe+fDfsLUnrnH4wLJfNdcLRrz8XCrPVqNsgvbI3TX+6njIrC93PC9jCFS1yAvRoOM4RINYGJ/OJfYTLzxHo9kfZGQhbZ7BEOEooNCLMTuglpQAvRZa6rC1HQEcLWrWBVa1gyTLnXeN8gG5nujeEl6XY2w7FAsCl2fVwrGgBa1vobrY7D2fy0rX+/v6JbDb7/mXLln3vwHDr/r1qklTcv3fbx6v97Gc/m//kk0/elclkzgiVrMUBOmpde4fK8PMd3TDYyMPQcAWwxlP0cFdjUkWmuwJvqj/XyXGinMWMUKW/hVLP/iMtnQDdkZ/SCKD/i7O6BWfILbLgMY6hXZCOoqm+nliCT1iF1sS0bXcrJahnoLM9A9kOGRMzVqmveUWSFZ5Emkn17RzBnNW64KYBPhpH5WdyfOZ7GqkmYCfZxzklRqx8kXQDTRwOViTpBq4HgE7nb5EfY/CnBdtfeRE2vfBUpN4c14JgvmThLLj5Y8vg1GPn/Ua42kfGJuCTN98LP3lkvdc6n33kMXDEa99ges/HKqABOlUAGBV5ip8Vf2BjOjQqRdxcWeZuaMq+RojuQ+sw8sOmZV4NE7mD3wPhyCMpSMz1KUZuAN3uHidBXH5LzygidZQYh+VrzO2uAV0lxYnEOGc2umBlDFWMqBawI01oNZvQ090GvT1t8NbsFjglu1v6wZy+7q7rnd6Cp3Ttr5cvX/65fYSvaTk9SWpOyyLS3uTb3/72CRs2bLins7PzKLTQcQ46L1lDC11oe+3tVutX0r7GxkZh694K/GJPH1QaHQLQG2iFY//2CKCbBjI6lk6Jb9zF7iTIaaBG4PfUm1suae3jdbfB1fzdLFa3lI0fz6/lXsewmt/tzljRpzQEAF3io2RGBHW00rPtvP+7Z4c97vuQ8NOfB5STRPpJ5RHwrTFSCiAFnUFDeZIPNQOLsg+1ha3fLR9ITXD9/a7mQPcnvYlNVzNLy8CeLeth/VOPwPgYZXmbC2HOydzeLvjsB86DK9+8NJgEh9c7VFztuNa7Ht8Af3nL/VAZGZOvQletYMvRLCw6/c3QPXeB9kTIJEj21rxS0/dhmP/welhjPt6UlnmknWtQIVAENxle8Ja1uYTrC9d7nkmtyxYPyn1OH1q8bWQVfayKAyUriQx32VZa/odhPJbp7rjcxdQ1OTtH/ieFD4yOAZSGAOoj2Pq7AV2dbVAstsPrsnvgnNxmAfq+Xu7c3c4T49Cbi0NaMNN9bGzsliuuuOKDmUxGTh86iH8OKUC/+eabz9++fft/dnd395LLHQEdE3BQq3IBnZcqoCsNZzqv212DXw3Ohdp4U/ZwB1V/rmrQpZtdTVnTwE3/di10E+uSDE8tYklO8JnSKqFNlzM6tehxDBoBP3VwEHQdUI+9to+x0ykF/EwSeMicIp6uQB37MHP7XAtG55m0bqOYxdenPgKe/g84Xqm/OQLvI8nHXmoSyM4BIiAgXMzWh6l3x7vhupcQK2EvNaKDZDIwtGu7iJuP1rCblpbG4kQ8NZ9th394z7nwvotPji0/O5Rc7f2lukiEe/yVnSYXoIXNoqSPbfbCY+Dw154JmbZ25hUjMoprGRyiq+jnGMZDqxxd7Rgzx9+c3m2vfcJ10wC71t5ll0r7FI/SoSbzyadWiOlxxFtVN5ilzhVnbrkrJZh0FAnGUtPEw2TZGoK5dLtjlrqYja4sc91khkrXOKCrrRGlayWAWrUpPE1ZUbrWAUs6huGSTuzp3tQ93V3LnIM6Xo6wBIe0DA0NQbVa/cXSpUuvPPnkkysHMZYnScODb+k4lGVgYODfi8ViGy9Zw7hdYoZ7swmjI3V4escoPF6ZB/XRMShV67KhjKg/l/3bLUAX7hwTOzfxdJUNq8eqUhkTZcSHAV2wiCo4thJf4lzvmueMpc7jVYbxQslg0VIT7cJljS2sHU9yu3tjheY+COgI7Jg0J+PqYW0/TGmhc+iMeHC2RZH9Dlz3+T7BfESxkoofX2WSy3xy3BaB57DcVTe2VTTsBNcvytNqpaFo8xi0uAHgA5eeCn/7rjdDZ7ZdWKt22aRZMcXNQ99P7tkO3NHIbzff9TSsumONHvXKldL2XCccddrZ0DV7vp2VxvhvUrTqEbETLbTKJZhjnbk9z9xQDIGfjFulUBbi1mgxgk2XHu1XrtpD05aviNecq5cogFE/gvxLgjc5thSI689U2ZpjpQswV6DuJsVFMt3V/TAfGvu5VyvSsEO5g4B+ZLYOK/LroBPGJw3oVLpWKpWePeKIIy45FIa07JMcO3Cs57/yl770pU8MDAxc19fXpzPceQ06CR10ubtaGG7ySL0GD29rwEujc6Faq4vBLLxDHAG6BHHpcjeZ7tTyVVInavQ8ni7cdopy3dnpNtMoW95tLkNB1BBjag5nV3Pj5Vo6+bbVAJqro/P56lHlgO+Fq81H78OvTV3l8DeWtYnOcpFT4khQfbdPVGoES8grHaG2KbjoXYh1ouXpWCWA03Sya5ELOc01M3Ugf122IoGg3Ab18jC8+uSvYXjvbgbSJPXlWNTlb1wMX/ij82Fub14b+j5QP5Rc7Wte3gl//rVfwJ6hulWNIZ4LAOYcsxTmLzlF+nQ9P4aSQiHmAKEqXkf3OgI5AjqWpoX9t9adGKbHAHtavmJyxMJ563l93SmNsmEA35YHArwdKz0E6PIaNqDLcKmJo/Ma9GDpmlpWU5WulctNwKFCuIxZfVmYmxuHK/IvQzEzYgG6L57OXe5opSOgl0olLF3bOH/+/IvPPffcV9Mx8swdtU+icrqXvWrVqs9Vq9W/SqpB9wP6BFQrVbhvWwa2TMwRJWv1sXE9ZU0mvrWJrHaZDKcAnSfBic+kiOSAju9BgzhrxiGdeB7Q07F1+Z0RuklZ7BKxDSMGjveAvxX71boz28Eki9yX++rcR66LrU+50zCunm2XgI6/rSms/LpBanQUiaAvOiSGXYd+Wso1IBcMAcRdSp/uKCY8WL4fODDirg2sCQXWaK0Crz71sHC361Ik5mLFJLg3Hn84rP6TC2HJwtnakjXHGksdPzsUGsjg60Dl/dP/7y/hZ49hIlybk/aAdee9cORpb4ZcoVcFHLR27EAdq93w7l30Q7TCEchlNrtMgLOVS4c+tGLm0H20yDGqwlm39yzQKxtIjeccbKXnBxI5DIDr+LgjR9zMdnqr4nNl5VOnOCwRbBNyQia/WS531QbWZ6Hjqk3pWhMmxLD4FvQVs9CHpWudr8BhbWUZRmHz0UNJcajgEaDj1LXBwcGBQqFwSExd2w/iJK1w3PfjPv/5z399dHT0T2hsKrrdaWxqXA063rkxMQHD5Qr8z7YO2A2zoVQqw8g4L1lDsJ4CoCtEDgE6xdXDT+9sgdc65AxvH2+7OaMCwHBiVGjwJhTaL+aKrzgBESccWJxXx9U7pPaN1jrWnfrrY/gC/McYmDUKTix16XVOxfFt1KfgPVJxUaqD9oFJ4teJr3usXocNzzwKA7rW3IYVBPMTF82BL37wIjh98XyR0Y70RUNXXFBHMD+Ye7XTy8T13/Lfz8LqH66BCZT8TAHHt9bW3gaHLT0NikcuVp176EyzZ9G3m0S/MlQngbwFDXSxN+S/oz/xmet6FTH8ppkpQmbxoO4+F+etcH8E9l5IrFDM3Fmj/NhOmpMfmc/sxDicEaE6xrEWsDqO7hvSovazVsMWsC0YG5sAnNpS7M1CsSsDl+XXw6K2+NI1uST5MAToVIs+MDBQy+fzK5ctW3bvPjDotJx6oKXMfnuIVquVvfbaa783Njb2dt5Upru7W9zDV4NO2hh+j5uDg1j+Z0ceBjN9MFQqiylrJsNdxdDJQleWuXS7m9i45Ecp5KisjQSEEI+OhS7xPvyaJcRwIPYd64IxFzRTt9Kt7F2fsIiL61u4K9djhIOdFUyaOAJ5Z5Y0cOmGT/Zu2yKGksyj7nNfaZxcZATGRXjDyvyJodMEFqGvU1nd08FuHmDHgSujI7Dhmcegf9sm9qxm8Ujjh88uCDf7xa871o4xe0D9UOkGhw+LHeE+cdO9sGe4ZlzCaqIadoUrHrYQFmCZWkeH6KdPfGxeVJS2NN96tzQDjZZ0r4sEONEwhkaf+pRKl795wMbwlmSyOBqKXkc+QxjUFYR5j+FSxn8ZtTaV3Eb3IRDXd1aWuLbi1Rci251lumP5Gpa/iv/YkBZfcxmyB+g3sjNOXROAPjohpq71dHdAsbsdLuzcCEvaceqaTLzDH54w7SbFcUCvVquAY1RzudzVy5cvP+jHqE6HhNkvoL5mzZrCPffc8+OJiYkLeVMZBHQam0obRZ3iyKUiMtzHxmDPYAnu3d0DJeiB4VJZxLKEVa7/o1I1NZhFgLvpCodEQwo2/U29rk3cnJKLDajJOKf9qjlM2QynvvGBqb6Ev4xNRedt9vXF2S0eZ9fyJq65JMKVD9pa99mix5AARHc7jmAVZW0Z2WlOh9ZjqTEklAICK0R1BOZKOHL4C9vvjlLhu7YL7NYxofOn4jGYJDtlMjAxNgqbn38C9mx+VWk39rvE8NHsnjz843vOgd8993hNq+44VPo3gvnBPhaV3tLOwSp88qZ74bGXMavdPDc9SzbfBUecfBbkZ83VCQkyOyaGGPleOyCLvI6Jb+jdQFc7xspFr4sIPbj76PRl0BDrKMdalOwfYGcihd3R1xzPryzobHX2HowYMW9RArfkVfVLlZ3JhFnxfRvKBBNHJ5e7iKWjy10NbhGT2dhyiKVlLXoLRkckoBcKEtDP7dwGp2Z3BmvRueFHHilnLnork8l88Iorrrh5ktw37YcfMoB+2223zXn55ZfvbmtrOwMtdKxBx980Bx1d7gTgLqBTPGRHfwnu658FNcCmMnJsakNkuaOrnaaryUQ401TGBnQZF2fd4tTwCh+g427SsTagU28yvt8e4LQ+chnKOd4Bbs5UUariVn0CoJNgszmfGS9+EnLd+fIocyx2lcMseKGN46QlNRfZzwGOwqCqh+xjzR2CMEmSJLV1zhWWBPCNBXSfm2CSisgURAPyA4L5lheehN2b/Pk8CGyFziz8zdVnw3svfK2V1MTd7VJeSwsHXe0He2tXXC8OX7n29kfg2794wYZT4aCRCYLzFp8MfYuWhLLcIsYtp0QD0vJTVIyEVS5ay0oXO7ra/Vju4xubx7kaqK1fTpIOTzGm9P4pP3R4ybpe4Dt9tSioa8gOWOl0RQPorGRNKSfkchdJcaJ0TVnoPpe7O0aVPZEco9qCkboE9K58OxR7O+CNuV3whtxW4S0JTV0j+uaAjphSq9XQQkcP8N9eeeWVn50CG07rKYcMoN9xxx3HvPjii/e0t7cv4RZ6Pp+3atBxw3hSnABVHMoyMgJb+svwwOA8qLc6YKhUgUYLh7GQhS7rz2kYi0iOo45xesqaGtBC9enaYqeacpX5rrbQGs4iKSa6uSo73m8R2MAb5UdzPUGIDuMRfkVdbiFAj0gL9YFnHfxJlEvNzlVjNfg+xQRk4osY7KIS5QSwi5nUk8wiDr3bWFZiCoAtOX1yT4tB7gXhqXbREIAvz929UVRA7jfuz2SgMTYmwHzPplccC1HeBfUa7Or34RWvg49feSZkO2R5mrW1jrsdLfODfYqaeDYA+MGv1sLnbntETFUkK04CudybnvkLYf4JZ0BbRy782lNISJQVaI0LmSFqy3niW+ACQdd5ODZPIbKobh1aJPs8ckiMD8ItSXPfTsTbqEJnbGHEw8RlNqAbWYiWtrTQ5X9Cfrsud9XLXcTRVTmbdrnTpTC0gc1lhltQQ0BvNqAz1y4S407P7YVzOrG5jD1Gle7HwZwe1e0W12g0Vr3tbW/7i/3GnwfoQinI9QDdeZKX/d73vnfy+vXr7+no6DicusShhY4ChjeV8QE6fo816Ot3V+HhymEw0siopjJt0ODudtdKt8alkuVuOku5LngpSOQrFZObFFVrGakZgQlN1s/dcvR5Gd4FAAboqjOdea28JtSDkAFXvIwOcLKIugL9Mbmodk/vwn4U57iMTJLDAS/CSleg7q1w4xpNIuV6DqCPOBInZ+YFKDVhAYnrczSiSfKD73BSF8gy3/riU8LNTmVZHKoJzP/oslPh47/zBih0dujckKj8lg9zqCTB4VofX7cTPnXLfbBjoOL0apcKfmehBxac/Ebo7J3N5r57vDAxZCSVfvOfLEdza8tDgE5v2f2e8biznAigc8dPSEEQmkwojB7zcAGXPwG0y4qUte7KHx03t8amyqMkiFO3OPytrHNhlEnwDpauKZGG6xH3wPp+NRe9VhsX3eJy2TboK+bgxNwQnJ/fAJlWMxg75253vDQBOusW9823ve1tf5CRTUQO2p9JiZ2ZfIobb7zx7L17996Vz+f7yELHbHcEdJqDLlw2TttX2hysQX9pVx2eqC2A0YkmDFdqOnaOoC7rzqmxjEqEo9I1B9h1sxmnBawEdElptOvS5e4CpAPoGm99DBbD8IyrBLNbhyYAOmWXsaQ8vSpf/N7SCeKElKNkKKKxQwAWoooj0M1GHeaojIXHypQISE+CJMhS4WYaNtBw6VUB4tz8tufC0IhNKWnWYB7GvaaGh0xGzDLf+sKTsHcLgnn0leFnWO/7B5eeCp/63TcKlzvPZPdZ6YcSmO8YqMJf3HIvrFm3S8fN+fO1tbXD3CWnQe/hx7B2eiGAJQK23z260kWyrLLOEcjVoK9A9Yazv/qfoX1nwM62kNvV7tbairi771HL3wLnEGeJg8xdDZ2zvhb6z2ivCy5KpFVtrHkBxurfwkoX+TRoobcBzkMnQMffNHFNxNHV1DUSSQToEwjoZewWNy6by7RnYPasTjguW4FLu16BtpZsDR5KiOPvj4xEAvRarfbjE0888e0nn3yy6hecXhRN55GTkyLTuTLnXl/72teW7dq164eFQqGL93FHQeMDdHfK2ki9Ds/uHIHnxg6H0bEJ0SXOuNsloGNMnWLn6EKjxjGyNt2Om0ugNi52HkOfLKBreFPMYz96TG06O17CDRcCjkvNd+1Y4I5TJEKafVg4ubeSgiEq5IS1rtzwpH3HAju/hIWqaUg7zTFc0LtBBWP88FsLxUodKv6M03+0UkZXiCo7IbaLKBEYMx8dAbLMQ+ehS/O9F50M17z9LOjpynnd7HgugSCWph0K881xzeX6GPyf//g1/PgRmTNAWyH5U76xWUcthjnHnSxHo1o/8RslPHLsPzEURExJs63yMLBOFtRJmfCtiyvObq5j/PH0YqJHhfjarmCxX5ldksbDipJ/2TqVKCNrngAdlXkCe+lylxY6tX+NDGlBQJcny8Q6taCG6hZXqUxAozEhQnqz+vKwKFeD5V3rIIvd4gJT12id9NvT/vWBU089dcXSpUtLMwiDibeejERLvNiBPODGG298/549e/6tp6ennfdxp7avuAF8DroL6PVaFR7fMQHrJhZAfWQUKvVR1fYV3e7Uq9220HViXBKgKxksQF69BDlXXf5IYeJnZvc7Sf9xYMq+14fx420FgCetxMfSzXWF2FPrsDEysC6+8ZyB6X1E+kdzkIxSDTIVJs1hQxqhuQsLXjKxFhBeyqUPyU/Ce+nb4Gst+UC53e2bBF2fUVAJ2vtBFsP3Mj46Aluefxz6t24MHofZ1+946wnwz+87F3q7OoOjUAU1KI/XoQLmmAR30389DV/76VMili1LSIkWZNJaYfZ8mH/CmdDemY8RV1HiwnPxmsTj5F6XfdgN4EkuiqtRj1MaQuI4uU7d8Gw8b3EZEAzjB2SVkRD2Osl1rl+okh0abK0Rq/IocY6SM6ItNGv/KhLjsMEM9XNXFrruFqcaz1Acne6L07OrFYBySQI6fo8W+oLcGKzIvwxdMCqUuLiSNUqKo8oprI5S/dyfO/LIIy8566yzdh5InNvXax8ygH7DDTf8+eDg4Bd7e3uBLHRsAYsudrLQfYCOG4PZigjov97WhM2wAGq1OtRGxkQNuixZowx3aaUjcwiXmluLzoBdWu+y4xO54AV4a0CXppmZuObXfn1gHwR1F8B9gO5JWJEcFGB0PYnJrI8DegRsgtdJIUgicilegCGAoxu+s71NJzJJYI+pXw+tTy0Pv464KpkAsyztUG6eJblSgG8il/FVJR4c4XkC860vPAF7t2yIBf0LTz8a/um958Ki+b2ixWvcz6FkmeOTfP/+l2DVD9dAdXRcKoEqURSfE7m6s7sH5h1/JuSKsxOUK7MHGshVeA09dyONlpiUFqUjV4NjRGe9aLbH1nbH8IPFw1JpkNLH54lL4sWpKR122Mw8kPjcVdoJsCV6KxA3YohkHP7WZWsqy13MRsc5EG4tuhrWQi53XrqGN8D2r9WqBHRR9QQtmNXXCXM6m7Cy62UoQi3Yz10rGSoJlAO6av+6IZ/PX7BixQreyGFf8Xe/nz956bHfl5DugqtXr/5kqVRahb3bCdB5H/eQhU6AXq1U4FfbAXZlFkC1VoX66IR2uUsQR2A3iW8i451iZORuj8TSqSzNrTlXzM4Gu0StYwMERjDYjG6sa982qc+8IK8YyEZytQT3WnGZ9J5jY5UDR+pEoccz9CFu/+XasHOUtnRIYgAAIABJREFUzoZXt9DtIiO3nARJE46KU5LP8x9hK0IBke59SGPZOQpKCh3B6BTKzf7Ck9C/FcGc0RULoCPov/uCk+BTV71BjESV08XCP9Q45lAoT8Nnu/fpzfD3334Q9pbqIm5OyrYcCtSCTHtWxM275x+lH5reQFTJU62d2VhVVPDJvS70IArcMrohStAwGyQpi/DkehIUUX0AY3suNyJXVMfJCs3oQiTJO59H6C5A8Q6/8MQ3Tpd0Nh1OVjm/Nco4mokuPEIqhm5Z6FiHziavcUDn9zDtXydgYlwCel+xE2bnW3B5fh3MbauIPv2UABf6LWin1RKGIuvnvqWzs/P8lStXrk+HWDNzVLIUm5l1Re563XXX/U25XP4MgjiftIaCB7UxKkngVjq5T0QLv3IZHtjRBnvaF0Clin3cJ5yGMm0ywUX0aVfAzgBcdosziTD6b8poZ9ntxJwi092apcxft+QeI1RsMHe4XL2PQPmY13fmmZkeBK7odbWw8JawhNZhpd1ae6gzdC2KC5Cflk729zK+LvvB06NgV26cpSG6c+8LNYskOtM9bmqXUiNy3bJzLunprbgoogHCpxJw8LVX1hgfg60vPgl7N/vljHA5ZzJwyeuPgc994DyY19eVaJkfamCOQ1f+/tsPwMZdJe3JQd4X8xZaLejoaIdZR58APUct9eZtEBNa/K3eG3Z8E53eJlpCLnDwJZr2iUi5SzQyOSREHZ7XgBpHffY5Bsidme0xSoJ9dede3lt7ztAf8Xnn7trsxjISyNUxLP5NCXES0FXpWnub7OWurHSdFEcjVEXfCmbxq37usv2rBHRs/9pXzMMsBPSuV2BeW1kDOg/JcmCnneKAXi6X0e2+vaen56LLLrvspYMEEr3LmJrcmoEnWr169T+USqV/pElrCOoI7rgxcYBOHX/K5RI8sCMLA9nDoFyuwsi4AnSsQ1fJcOa3BHRkZpH9rhJhpHvdTF0z3eIM85IAFbyvAF39GXhrdv24xlxW9mZjIP8XZyDzt1XewhjPCCN326OJd1p2BZQFGzx9QsFHWkrM2Q8UfS/umtkRyHzSYqfWsbIsh7R8e/CLrRY58tjRmfaVFYxoDXJavI82SB+2c9esszkxDtteehr2bFrnzWbHC6K1+q7zT4I/++3Xw2GzCsHj6ObIT1g5cqhY5s9t2gt/961fwbptg+JZpVdNvmga2dtz+NEwe/EpkMHUae6ZULSNx5M3jvgWXetjTQnmkeYwFlja/+B6mtVcyWMQWxqofaKtOUQow4AifWVO53KA+WuUYPFTuQ3E/jI3xbt8LXRNWo4WXmb5IoudPbsOJ/oAXdCrjHG3I6ATmCOws1p0YaGrElemH4gcBx+gF/MgAP2wtlKihR4D6LuKxeIll1xyybMzAH+pb7mvUiz1jfb1wOuuu+7aSqVyDYI4dolDQMd4ehpAJ7fJg7s6YTA7H8rlCoyON1QM3QxloSx3q76U3PBOMxlhfVsxdQXqSmDoenRWyuZ/B57WjmS583IQzbkeMNYyxf4umpzDBYELwraiMDlAZ0LNAWP6p/RS+mpiPSQYA+jmNSCgA+QwI161j9WgJBJswl50fkdjFKlPlRInnmhS3JEA6K4gTO1Wt96gvkqzMQE7Xn4Wdq1f601sk8pnC5a/4Tj4/AfOg76ezt8oyxzB+vFXdsG/3PYIPL9prwQCs4VCGUcG7Z13OMxecjq0d3ZZYC7eD1PQ6cUieGPWup257vKKj5MlcHl9KS7QWafH0X9Ec2Bn+jxSHtDlZwTX4acxv8fLPKdxtct1+mLsEszlWjVL0tIp4VWUrMk6dGOhYwzdJMbpfu6sbI33qsBbIKDX0UIvNWAcu8y0WlDs7YS+rgws63oVDm8b3hdA7+/r61t+8cUXP7avWHYgz5+UyDqQC0m69vXXX7+6VCp9nCx0BHUEdPzBWIfP5Y7f4eciU3F4GB7a3QXD2XlQQkCfaEATMCmOAN3MP6fOT9w6t0rXfOCuHsCUr8lXSwwuatEDMl8e4wfqfUmQI0DXMb1USoE8yBooE3G7x5TSWcDlKhjqOSNUFxJqyeQpLXZMnDOjWQkrRc2pTKDVb9g1krmCILuIyfhruPQojlKnAOpxMlvfyn4PrWYTdr76IuxY97zoiOX+4DNir/y3v+V4YZkvnNPzGxUzxzKnDTuH4Zpb7ocXNveLPSaF0YB6C3I9s2Du8a+DbHefBnPjVkd3vHmv5Fp3S9CCTBvZtzCtWjDrPSxA/7EueEbUXpKM1o4bPE/iK/Z98FAT9jL8FQ3FSUCnEjP2JlTFCn4SSYpDBV1Y6DagU5MZbwwdaQABvY7tXw2g9/Z0QrGAgL4ejmwbgpYqWxPb54xSpc8INyiGjiNUh4aGhnp6elZeeumlDyZh1Ux+n7SzM7k2fe9Wq9W2evXqr1UqlT+mWegI6Dg6FX98o1PJZUh93IeGhuHBvd1Qyc4VY1TlpDWasNYmWzcK97oN7NJaR5ectKRd97sWELRa1myGx8h1NrvnjYvvPNnpsVaydTxnbi4+AsCr10DnRS3nyIS4SOlZClBPFdvXkGrTmrvGICWq51Ud5jiwa5mLwK5esX9JekC9ucvkzHPP6vYXa7lKQgt2b1gL29c+A02s04nYhXIwyJVvXgL/5/1vgWJXVo9BjQC/UlwOFTe7VNozsHOgCp+59WG4/9ktUgFDBbSJ0w+VKxYAcoUemLXkdZAryqErkk/VHHLFWEjjONoUQVwMagppe1oddN5gjGLq233RCTItoEfYIkRPfmXAbUBDRxlQD/CdpUSyIFXg9nbJmgF5UqEVlmOSi85foDVIw52Ubtn6VU5bw7K1qQN6SQE60ktvTw6KXe1waWEDLGofEMnPhA1xgI64wWeiDw0NVXp6eq689NJLf3FQgGJgEftL6hzQZ2y1Wh2rVq26pVarvR8BnVzuaQF9dHQUBoeG4aH+Xqjm5opZ6NgtDrU16WZnGe4YO2fALbPdSSDInu0yG15q+BFA10lyNLxJvmKKzblDWgToW346A8i8UUykCQsJGQ58UW71WJpR8GcoRnxoEnrUlzh60CYWfp0QKLtnOIk7SaDteZ4ooTmAJwa9ZCDXjv9Rb3izDiFEmNXOr0fggJuVmACcSPEuECeekHxAJgOD2zfB5mcfE33afeiA1s5Frz8a/u7qs2HRvN7fLMs8k4E9pTp89taH4Z6nNlktXfHlyRKzFuAEtTmvORXyc46Q2e4sW10cp+aUj00gkMvvLUs8KBUT9tShZ/qnqydMqk6dXyRWyYxPCiXu5Y+mw2CJlOfjdSqasZUU99kohi5c7voyzAWvvWgG0BFwOxSgozWuZ6GrbHcdQ+dJccpCH2EWuhyhmoNioQMuLmyEY3GEKqbPsjGqbkIcr0MnQFcjVGtdXV1vv/zyy/8r8XXN4AGHBKCvWbMme9999327Xq+/E13uCOhkoVNZGr5Dtw5dMC/2cR8dhQEB6EWo5+bAcKkktHIamyoay4gWjq51LsFcdI2jOenaWpeALjvIsaEsnnawSMka0HU2ttF+NaBHGNYGIq9b3gVFBwTj4+gkyBggM4qwO8+5Fa9TAXTpyvfjdNAESGAPz3nqI3S/Ynw9h8JB1a+TcoWHuOBOr5/2g7vdU4e8IxbO/mExXEtpz07Y9MwjMIaZP57L4rqvOncJ/O073wRzfsNK01BRwVGo1/7gMbjnSVkK7MO3to4sFI89GfLzTHkabQny8biIj4OwzP0/aaslwnTHFWRSAWyVN+ke+4EX2CXkn36TIPgiIy/HXjNdnmetkzXARZIf0E3dOh4rO8WFAZ1c7bqxjGr9asXQlSE1MoJZ7g0YGx0DDE0hoPd2Z+HCrk3wmvY9wogLlatJmlIlj6psDSukFKCP4kz0K6644v+bQbxOvPX+kTaJt9m3A1qtVufq1av/o1qt/o7rck8CdBkHGYX+wRI8ONAHo52zoTSsAF1kuMtOcTJGjpntpmTNHb5A7V9lbJ1b6BLQBVgIQFf/JstAEInN0sJmV8gWLQk2zKPj4ApRImyZ4HrXTOYFfgfQPQpFrNs/UirmSpEQeRlQN5VicaQYJwBDws8WqwjoWO6G/6EFb51FCTs6WcfdqynS7z677dXuZTJQHx6EjU/9GmqlIeV1saEC6fH8UxfBv/yvt8Dhc7p/sxLg2jKwZ6gGn/3+I3D3U5t10xgX1NvaO6D36BOh67BjBNoLPhSzyTFjXYI5lZ/aVKPepUja9LhnvNsfD+ihkjYCV61YBsl+KqAeQXEF5fYD8Ox7o1zTuUmqK5dNpqMkv5F+Rp0IZyxyvWfK3S4AnSfFYfzcsdAjgI7Kucp014pFANC70ULvzsIFXZthScdubaH7QJ2/JSpbI0AfHBwcz+fz77388su/P0VpMC2nHRKAvn379sKtt956W7VaXUEud7TQu7u7hXUcF0NHQEcLfe/gMDw4MBsm8n0wXCqLTk9ooUswN5a5sNJpHCK53tWMY16yRoJBuN2FMiAZwQC66hSntpHq0TlDgx7c47jdA0DpTZDzWfUueEdid9HkFQ5/hjlNXXXArKZsF3V6shAyMOSLJyaf7+cKuqo6P0ZIolaPSXTokier3TmbJfHQY8VYNz5LxvqMxSGTWNq77gyMj9Rg09OPQGnPDm+yHsbM33ziEfAvH3grHLegDxqi72n451CqM0dhj81irr/zCdmfXZWl4VultsBIm23t7dBz5FLoOmKxoMmJlpxJji512fXRmmUY83acTYiVkOmUSQJvR322eUZdysBpvMKQ3HTB5oXo1Vi2OtdfI+Tqf0aZ6OYqxly6RUFcu/3FuZT1jgBupq6JPu66bM3MRRdZ7qq5DNafi/kOqhW/upygDbTQh4cntIXeXchBsScHb81vhROzOxNd7vQqRCljswnMQp8oFAp/sGzZsm8nsfFMfn9IAPq6deuKd9555x31ev1inLCGJWuTBfQ9A8Pw0NBsmOi0AZ3avhKQi/pzK4YuyyFk3Nw0luHWukjKoTawSKnBlrD8dSsYIUbmEzwCyWSk3UqmZ9fyWun21tqud8bskYQ82xrmyXH+zO/JJcfFA7pf5IWVCZd14gGdW014JAoEdMmj1Y4gr2SUKU2gy+lHjGk56wX2SYA5F6qEANgcpTEBW59/Avq3yGEjbhIcxoyPWVCE6/74t+CM1ywQYE77RPXYfGkI5lhnPrUs/ukVVSjYdw3V4PO3Pwr/8/Rm6+b43JQEh8/Us3AJdB7xGphotQlLHF3qxqk+STGXyrOSAObW1ptj3bOIl4kNbQeB4ZZIzbp+G0nPZlvUUY6xz9cKhf54EoCuUNqCdcaSZJCIjyiXxdcprl2CekeHBHR3OIsGdJc/FaBjY5lR5XLv7lKA3hUP6FK2mmflFnqtVoOBgYFmV1fXh5cvX37T9HLB5O6WRA2Tu9oBOvrVV1/t+9GPfvTDer1+4WQBHa33sdFR2D0wDL8engONzlnKQm/JLHcB4MZKN8COMXUzHtEFc96IgpJuBLAToDtNZSR/M4uXvyvFt3apmG9rFKsQR3CmdhnQOSYqwLlC4AKpEQJ6prk+xF1XDKCTPHLXooFJTiILizv2kpISggLYHn3N9t1IkKIbntzyCO6+BjUacxnAT7Y7Hd3ddWyK92B9KCsP9mxcC9tfelpYC1LomHJqdLNj4tv/fu+5cN4pR1oJcD5QP5gsc4pVhkQGWt+7h2uw6oePw91PbrJq7eWzoeWNwA3Qdfhi6Fx4vOwroZLgIiwSqhn1LsCh6aAXOoX4jC5Ek4zBfIZ6ofX4Pvdc2/8+mfpv8aThe++TWB/aR3gtdEWg/EiiQ/zMJMUp6169Zt0pDmSWu2ws0y4AXYxOddq+4mc0rImeQJGEsNAJ0NESK3TlRKb7eQLQd0k/TUxSHL0/H6Dn8/k/vfzyy796gGBuv1w2BUXul/vs00XSuNxxA2gWOm/rRy73PQND8DACen62AXTL5S5BXcbQJZhHYuh86hpvKsMT4fBJRfa7GdwiPlJvAF30Ge1qV+SodsGem25/J0/nCWXO1k01lp4A1JYFQYgS2U1fjDusMEQAPFI15yHLRKvJkVT8Eo5Adkt6LNBXWfII7qIOVjB/jINTxQLla7Tjr+4SgjKZaIO6EShBXd6zQ7jacYqaCbdISkLa7Mln4TPvOxdWnrU4MZv9UClNw2ejBLjP3/4Y3PfsFumSVXkrIkm12YSJiaYoNcsvOA4Ki04EMUDbG/4muqC3n1bkufwVJ8ISrqn201XmeFqepklf76WQ1hi5bXQdPl4LPYnrwdLHeYCds6NrLPB/ezPbSbTpiWtUuoaWuWn9ir0UtIWelcAuRqo6gM4bCo2KLPcJkTclAb1TuNzPK2yBEzt2izwpPm1NijT5gCELXSXFocv9j5YvX/6tfQKzA3xyWuo+wMuIv/yWLVu6br/99u9Xq9UreFKcG0OPB/RBeHR4DkzkMcu9LLLcsYRBWOc0C10lxGkwV4JTxODYtCWKpQubibeC1aBtytQodm4A3ZedKwHRlM+w9+EDagvrI5lc6mTS+h3N2orPc8vAJQX5bxMJIKLXGgBfpPw7RqP3pSTbYQPu6Q6R5VSzg1368gs+N+8Zj0IwEeAufqMFYcp1woKRvQ7+itNyUSYDY7UKbHzyIagO9YsOWrwHGdJJPtcOH135OvjDS08RJT5xP4cSmKNA39ZfgWt/sEbUmQsaFIltTcDxqGMTDZgQvVjboGfhYug++rXQhllTNjomvOnJir0p0l0MTzjqp81LweWlUTJcfndehXDxuLzKj4nLhneOs0QMuy9Xci0RY65NCio1fpLNZVQNuo6hy/avwkKPAXS8BXmusGytNDwuY+hYtlbohN7uHFxQ2AxLO/ZYgE4gHgfo2JRMAfp4T0/P/1q2bNn30rLxTBw3WcqeiTWiuy23atWq79RqtXf4kuKoU1wI0EdGRqB/YAgeLc2G8a55og59rNHUo1Olm10mxom/VcxcW+tq5jG32K22rzS4RQG8dL3LH1MDy0rXAsDnjfk5lmlUk+cXc5LdlGVgb5qMA3uTb3xZ7vryXNcPCbg493sYRPkzeTSDKM1N1v3u00H8VfVsWI7aP3V3kRWrGpcIcOdJdSm4iLbCrzbZ8hwbxmx78Uno34xxcxL99mv4o8tOhY+/7QzIZeVQIYqXu652BHOcZ468MVM/aeP1eNxLWwbg+jsfhwee3y4t8Yb8Dy1zYUGKILME856jT4JMR1ZXkNC7DceBJ5PTwGg5FgA5cUVcQS6aercgAsGx9OQBdbpt9MFjIkLq+QKvRKnvHt6jj5z6c1dOKYLHj+Wf9hXpcD01UQG6cLer/zo6VD93TIjDXu5qPjqSskiKY8qCkGlNmRSHgD6uAL270AnF7hxcVNgEizv2WmVrcYDuNpYZHBwcy+fz71q5cuUPZ4qP0tw3hShKc5kDe4xqLPPNWq32nqQ6dAJ1EiIYQxd16INDsGZ4Fox2zYdSuSw7xalZ6BFAd1zurvudW+g6fs6msdHb4LF1t2ucTf9mGyjW7oIwcSYvOSGCtI4NWvRR4OcQLa7hA0qqoZcH6FuFhXRMBn0QiBWzR6gxQJ6J7ne11pSC0YVM72nqnhI4VVauGCYhm9fgb3LPT2bym/souL+D2zbC1ufXqE5wmprEHwhsF7/uaPjM+94Cc4t5DWY8AY7i0/gbwRznms/kTxpAR8H+6Ms74G+/9SCs3TYglhst50SXazt0H7EYuhchmEvLnPIgrGfcl7i3xizeQXB/WekOHzkbw5V6rz7u8GFkX52T/CzAKZ6honOxiHwwWG5WwYGa3TsI5Jo15fuUHRwp012525GfMIZOA1pYhjtuuQZ0xuYa0IWFPgZjY+MC4Xu6sfVrFi7u3iQay3CXO8lP10J3x6di69fBwcGRfD7/e1dcccWPZ5KXku59qAB6++rVq79eqVT+kHq5H3bYYaL1q1u2FgJ07BT32FARxgqHyV7uOJwF2kSSBA1loRp0XxydJ8hRaZqYo644kI9XNYDOGs7w/uheYSO3Io2VLq/PQTAK1vwYb5a4pTFzpnZJIhNxu0tGsAWTdT/9lYe8GIJxgeEVysHYYRqy9d3bxw7R40jc8d/k06OcAr1X7NXhn2g1EMBjop1w0dOwmERuzMBYtQSbnngQRso4SMJeG1oNrzliFnzpQxfA8UfN9taa60ljIku4Y0bBPAnI+VS0h9fugH/4zq/h+c394v35ftrasDRtCXQvOgGgDZUUTykanep0h4vqgGloyEW4pHMsiok+gnW6fS0XYsMNmBxUjSXppHJL9rKMxaClSyRpLwDo+km8gC6FAR3DxYbxepmyNapBF1nu7e0iNYKXrOHfWIMuLHQO6EoBlMNZxtRwlib0dndBb1cHXNqzEY5uH9gXQK8Ui8WrLrvssruT2Hgmv0+i0Jlcm7439nL/4he/+JXh4eEPcUDH4SxpAR2Hszw+1AsjXQsMoOte7gTqxuXOS9cohi5K11g8nQa2WHF0Nq3LttAl9fFQX9TbpRQEm0MCY78YHHpc5RaIu9fTjMkhNQDqloXOmNML6K6VHyAvB9S5V4I/CgfPCCGmtdL5iXw5Hvekew939Xq/Yu7t7ikeitZnu5jfrH6rz/jgGHHvVgu2v/Qk9G9aFwlyIi115zvgn37/zfC2N71Gz/p2QZNAkizzJFCdaQbHd3P/c1vh77/9EGzYVRLvyFduh3XmvUcdD4Ujl0JGgTkptZHwuUJHay/UZnpDTUqRjhWGqegtBmxdxNawae+ADbFp3f7Oytk/kyA9cncvj5C6bl1YPoGSA1ERQyBtl9jy43gYS/ytss/RMteAjjF0FT+PDGdRiydvAA1nKQ2PivpxtNAR0LH167Lu9XBkuxzOQveS65f3dX9QeebDWQYHB8t9fX1XXnbZZf8z0zwTd/9DAtDxAa6//vp/HR4e/lSaaWtopZPbkbLchwWg90C9cLgZn6pc7rx0LWSdezPeVaa7bHYhrWvZ912+VqpNJyDnZWnSso9O9ZJlb1a6M9s/3qzBKAdRggy4vSP+XQ+gK62Xu9exj7uNi+r5NEPx7xMy3o0U0Jc0sm6SwytihayHtOMldlRn8CG82Lck92uU5bhTRuRsqzpcOddZlutU9+6ALU8/CK2JcWgT8ySlMBTuxBbABy55LVxz1ZliVrQP9OiuZJlPN5hPZkodPlOj0YK7ntgI/3LbY7BlT1k8F9GCeb4WtHfkoAfBfOESaZ4pDiOFj79bHk7W8BoEqSmIv1TAHlJkXc1BHsexPkpy6lqplhoFdlMKmeoCxNFmGc7tLSWb5eO6Ca4aLCPsYip18NLkvTKALhPjRIklWugqKU7E0FX5mnC56zp21cJZGVtooZc5oPd2QV++HZb3boAj1LS1yQJ6uVxGl/vg3LlzV1x88cW//v8BfT+8geuvv/4zw8PDf4Pz0LGxDLrc0ULHzcE4uZzEJCfp0H9US4gx9FKpBI8PFqBeWAjlCrrcJ2QMndWhowudx8tDpWu6tzubwqYBXbSb9AO6G0efPKD7LWCv+9sXS2efSRe3H6illLFBmve9IZ1bW0ZWxyifAIoKmmghmF0ra0clQgIyTkjFfBf5Kl7YiW9dqZsg2IMhXIcXSEA2JsZh4+O/hOGdWKaFs70lkONvPAY7wX31oxfCEXOwO6JJgnNZa19qzeOUhMmwcJIiga8SM9a/9YsX4Ms/fhqGqqOmRlnREirGyB/t2U7oPfok6Dr8WICMBHP7x4CiVJEpCUv+wx/K0VA/mcdiIJeUKZ7y+pqwostwKTKNdyhUXBm9TXpwl4aRT4dV712gsly/C+rScmb7oxZC65GATuNTyUI3gE4DWvQsdAXoomwtBtDRQp8Yx3noTSj2FgSgX977KhzWVrLmoWulI8FCR+wYGhraO2vWrGWXXXbZ41Mjmuk5K/3OTs96gne57rrr/q5cLv9vBHECdAR3/AnNQ48A+kAe6t1HQaVahZGxcVO21pLT1tC1rvu6qx7Q9LnPQhftAVUfeNMpjsYwmjawUtAokBf/IOvattCl0Z4C/DQBmmPpIyuq6DkuEk+33N/s3o4UEOu3lsbv7ZKRC+opnokLhLSAm2ihe2DVQ/G8/pawm8CBEyRhur5Egus9cnyIujNtMLR9I2x8/FfQpPnmGrdaUOjMwtf/9CJYedZxopkK/+EgvC9gvj/YOwnISYCOjTfg337+HHz5J09DfWxCKC0SwBUwiPeKYJ6HXhy0Mn+RHpMagj7ak6AipQ6g25itm4wIpB1lCm9s73d2vJsPkkDj0VVNvdmNep1GKdWEmebZbV52aVrsuT7Elh8SsJmcUMwlRYvqzKiT4uSxlOGOIRYCdKuXu8p2twBd6RQYDq3VWlAuIaBLlzsC+qx8G6zofRXmtZU1oLtgztdJSXGiKdnYmDAGh4aGds6aNeviZcuWPb8/eOVAXSPNjh6oe0/qutddd92ny+Xyv2AiHLV+Rfc7WjNkoQuCaG/XjQMI7HFTymih9+eg1r0IqrUq1EcJ0OVMdLS6+WCWUIMZGU+n+ehq2IMoeTNjGqUFJYlWA71qiUYChbsGiZjsrN7JZIsHGs54rXQOWfJvG5f8YCw9zZw55d/GAkoCdee+kqu9NGC3qdVi3k8vMdcxJwTI3CAzu7blVAzYg3xNpsWoD9CSLXVs7zoOGx67H4Z3bY3mSzRb8HtvPR5W/fF50JXrCLra8d4zWZ6WBswRuAcqI/C1nz0L3773RRgZmzCTr1S4Sr7ZFuS6eqD32FMgN3ehte98J6UKIGlfBrqMoux6kbTCq/QGL81PSiK5fBJ3skN/MThvVZI4/ggLGlNJbnmQdaiLyHrZyRcU79fRK7h30H2nFFbSCbzqXsSyZMFrt7vo0Ijudmr9iqCeEa52nhiH/9aArpoJ4TUR0KtVBPQRQI8XCuG+YjceqVkWAAAgAElEQVTMzmdgRc8rMCdT0Q3gye1OdOsCOsXQybs7PDy8va+v78Lly5evnRSZTPPBybs4zQsK3e7666//xPDw8HXYTGbu3LnC5Y6AjgCOgI4bQC0D3U5xCOiVcgme3NMO5Z5joV6vQ21kDJrCMsDWr7KWd4IPZvF0ixMgrwBduN1VZqUZ1CJ7vuva88goVRP3dh2H8rn5dkwO0A3eci3ZuZ7GIXvbbWHsB3QpZv3fGUxNAnUPuQWtXCWMvKDLJEO8T9XxlbPa2yDlh5QM4861QHpfXe+ZNijt3gYbHrtPCiH+02rBkXN74LvXLIPTjp0Xsc75oTMVN5d0lyxGEMz7y3X4zPcfgzsfWa/qypnKpa6BzUByhSIUF58G2VmHTVL6OHTtOZvzXXTZyc/hib1EWde76iSlUjOnBbEhOUFWdyL5x41NjaC99wPnaaJ5LsYRyJ3u6jgmMiLud1G2ZkJLGQJ0aizTIQHdnYdOneLw0uI/xdZobFXLLaiU6wITsIapr9gDc/JNWNn7ChQzNWXAmHGtlgdB06AczMLzr4aHhzf39vZesHLlyvWTJMppPTwNBU/rgkI3+/KXv/zhvXv33kiAjsNZsMkMCrI0gF6tlOG5PS3o714s6tKr9VFpmQuXuXK5q6YyIsMd3e8q6U3/LUAeN9sMa6GadAJ3/E0ATzE8+o44X3jVKb6nrVy5FftipRu8TgB1D0jaVrH/fLKIjN6hQFfLgSRA9wgMow04gkxZXlqviRGIsVI6xXla6ER77evYpUOYruWdJsbps9Zxv7c88zDs3fiyY53LFoR/vPxU+Mx7z9HOkdDAFbTO0wDr/mbmNPfEhL+dQzX43O1r4MePbvAkvslVIejnemdD73GnQkfvnMSlKjYSx/G/XYvQuhBNSOWkqDbG7E9asajuikDgI4jIZfgH7ITIx8n3N0ckJ2imynSnFxinQDMO5coQD1/YTkHlVmegrqPqVgwcLfMMaEB3LHTXOvcBOi6tMQFQqTShWq5Do4GhHIBZxV5YkB+HFT3roAtGIdMms9zF9jsZ7pRIjd8hoFMPk6GhIahUKi8vWLDgogsuuGBrImHO4AHJlDODi+O3vummm353x44d3+vq6srNmTNHWOg4qAUtdNSkyEInK502jUoPqtUKvLRnHHZ3LYGxiQmoVOu67avsEidL19ykODcxzrjcQ9PXJChTW1gB0vQfG9hCn0dfL98SDqw+MPQDKHeDRTOyOXdxsRDKjDf31bjpceWHY5Ix3eMkV0WKhuQnPIygVZUwNXoUA3Ow855SUb19kHuKpUOoG0lryT4y5HInx/5YvQLrHroHRiuYsMMer9WChXO74XvXLINTj5kbjJ1TJzj8PZ0/aYBcgHRbBp7fNABf+OHj8MAL2zX4CuGpKkGIwrrmLBBg3t5VVJMQ4rfb3QM7WGKfy/fBKF++66ciDs+JFmolbIXnHlE2UNeI0mFUyTTH+HTbeEp2lmodHF2n/TUBo+FP1+shQVN+b0k29Tl+RsCKtCJc7mihiy5xykJnZWuiW5zq5U7XFBY6elgnAMrlJtQqdRHGwuvM6uuBIztHYHnvK5BrjQtAl2LHWOnuZtHoVAR07DKKgF6tVh9bvHjx8je96U3908lnk73XVKl3svfZ5+Nvuumm39q5c+dPcrlcDwE6/kbLhCx0HkMnAUeAXqtW4ZW9I7Atv0SMVixXamzKmqpDFxY4m4fO3O4a2IXlLuPlJtvdADh3ufN4ObfgibRD7jT7ZfkBWB/jxLXJBedPjmNspXdeMWUo6Y0BpVmvH6RtRcIB4ThB4YAxrcgfYg+QbAq3b0SsJFB/2mQ5S1ixdYSse/1mMhkY3LEZNqz5FbT0DHN1VrMF77v4JPjCB94iLA0fraDgmSlXexpAR8t8854KfPLffgmPvbzL6jlPgly0dM1koGvuQug97hRo6yzI1xObbOblEGUky8FImoZ8efEe8LRvNxWxOBlAd3jDlY4Ob4aEp1mlc29Hi0yA5ejlE0DdWr0L2BE+5PXo5lYyvk4WvMpwVx3jTFMZ43LXZWsE6IKAlMtdKQuYB1cuNaBWRUCfgGwHAnovHJevwCXdr0JbqyHCspMBdAzPDg4OYpj27mOOOeZt55xzTn2fwewAXmAqlHsAlxO+9De+8Y0ztm3bdndHR8cctMzRQsdYOgI6Wei+pDgaUl+rVmDD3hpszi2BBrRDqVLRHeLcOnTLSifXuxVTV253Z/qaqUU3Vrl2u7N4OtdVk0Ddsjoc4PO2amVxbrtHuqUfM2xjos+9PkdU9Z1Yr4dpDUhZ8KY+TrDSPdf0CuQk97t3bZymQspAHElHHZY+6zxyhTQKRiYD2194Ana+/KzIvuU/hc4O+ObHL4aLTl8keprTD3e5i65aHR1aSE0XY6YBczxm7dZB+MKPnoD7n9vm1c1wN/AZug5bBD04ZCWHrWy9I9MUyAfzKJ1Hl4jtKmQWjcZqW5xOQj6WeJqRqOE7hrSJ4AEKcHxKnN95bh5F3pASBN2Ul/gn8Sw2uFRbZthxaCtTVj8LhfToLsQeNJRFJsbJFrAWoHfIGLqOo2MNuipb473c8UZYqVYqTUC9VodWowG5bDv0FXvhxK4hOL+wQWS98/wq1+XOeQwxBQ1FBPT+/n7Mdv/B1VdffXUmk8GI7EH7c8gA+m233XbCunXr7gGAowjQMds9l8tZgO663AnQ67UabN1bhlc7FkOzvVN0i8NZymYWuhmfajLclbXelNnsBujlv0VsXXKQtNZZQpxw20j0Y65F9bcmBzsr16YSDwBbMoB971jpRpg41/Bp/gzESQwaYz16jyQrXSwxohiohfvuzx/aAcGIhZx4fryQNLdyyD6WC6Jfxso5nRuRnICHQ1jWP3Y/lHZtk9m3rI/w65ccBt//q8tgdo8EuVDsfDr7tKcBcnzHaJlv3F2GT9zyK3h6w96YVq5t0HOEHH+a6cjZCSSuQpTk7lCbS1Bjag8kTcRC9CT3P1Ga85h6oj6QUgRbhxlA9RkEDG5t3Tt2LQnrCNxfywqKS1tak+kJQGuy3O+qTl1mrEsw18NZxDx0ORPdBXR0uVMiHL8eTkzFwSwj9boo/8znstDX2wOnF/bCOV2bRSJmGkCnwSzYba5WqwlAbzQaN73zne/8UMaefZ1ICtN9QEpqmu5lRe935513Lnz22WcR0E/igN7Z2akzEiVRmMYyeBUN6PU67OgvwSuZY6CR7VaA3rKsdF2+ptq78tI11+UembymrXXZWEbMQ1cxcwJ6JH6dAa9QVzKkT1q5WxNn5fJaUAZq0YAWe7F+hUACckiZsFvX2vF5W2v3mycxmft62VSGpCWDUX88QoXpRpZIj6dYdSG6XlDQ+QUnAXqEeTjSs+cJGZ1j9Rqs+zXGz4dtc0652//1D87VHQ8FlTi12tNtnacBdDnLvAb/dOujcM9Tm4OJelhn3LPwNVA46njItGejk1giyp0/7ODuc3RvJC+6oG5xnTpJ6d/MXZ+IxgEy47yVRnYmEqKHnVw+iaqrHNgjzxtcVgASPMQuPlLJbfJyjgwQzhZbNtFl6HN8CgPoKLttCz3bES1bQ91XnMOchRhDHx0FGB4ag9GRuhid2tWZg2JPN5zVvRPOzG9XJbam1avPQueDWTigN5vNz1x99dV/l2Y3Z/KYQwbQ77777r41a9bcNTExcTYfodrV1aUBHV8kH6FKgE6uk90Dw7C2eRQ0831iJvp4gxrD2DPRdU16k5LkEPhlEpwsXVMWuvqM4uYiu121fhUtYLWbXQZBBci7/dypkYzp0WjRgz1+IgbUA27wiBB2wVpTgA3i3iQ39WGclW5jrqMYeBHQxuFo3DokHGNIN427O6oJxLhIoyzqE8FaLePArnoRRBSlTAaqA3vglYd/AQ0M/jk/n33fm+FDy09Rs7/Nl+7wlekSHi4d8X/TmtBVunu4Dv9866Pw308gmPtXp/uyYytXnL5hl3YobFAni5fK3PAKY13dKfQeojqWvK5r2RI4ucqXgfQpikpurafarIT72AyWCpZdYNfYq16CW1seVQ1sHqXvJaCqBTE54soA9xANxCyGTu52stBFQpyy0LHuPKcayoi2r9QpjpWt4b7JWegjooqp1WxAd1ceij0FeEv3Vjilc5cMwrDMdlo7/SY6poZkNAsdLfRMJvMX73znO1el2sIZPGiKVDr9K96wYUP+tttu++Ho6OhyPkIVy9ioxMCXFEffYbbi3oEheHH8cGgW5sFwuQzjE9gORpau6RGqCrTtyWsK0HU83fybT1nTJWwE6spKF253Pf3JmcBmmwU2mJOGGwQfd/vsrk1CGJGk0lzogKxAGv1/5k4+K10dZwlDy93PruO5ppLU7JcPrH0kaawRGyT2FdSd8z2XC8VhuVALAoRE8ciscilQMzC4dQNsfPIh253eAujMtcM3P3YRXHbG0RFAp/uS4nqgOZH3Z/dZ6CJbXSS2AfSXRuCztz8OP1mzMdAyCFuxd0DvouOhcMRr9MS01M8wKUUtelVyvHvBXJFuOIQ/VVHp0HisNyhFXCGyDPMBKS8eqaBfhvZVhA5OoyJYj8Tq0jW22yvAcjRLCSD9gBLjWPw8BOjkduez0JnxL+TrSK0FpdIIjI0hoDeht9AFvd15uKh3MyzJ7k0N6O5glv7+/kY+n//Dq6666lupaXWGDpwqlU77clutVvsXvvCFf6/X6+92AR0Xg1Y4/vAYOgkbdJ3QTPTn63Oh2Xu4cLmPTeAIVYqdy9+i1Su1fbXAXbaGlVY6s9BVTboEc9U5jsXSqVOndMNL0c+tdGmAECfYDC2EixL+Fhha+OsAtK0eK+xIPoZAxjBefBlbyEq3+zmTsOf13XFeBhcmDZn5u8dZL8KmyaBCwQ9LBnSX0AngSR7SCrictv+Wz5shpKAv0TW99hnY/tJTJl1XkgfMK+bhB59eDqccM8fbTIYU1zQu8P3BqD7rnKwZsngGyiPwmdvWwH8+ukH3oXfvLcD86BMkmDtJgKnWSYA+RU+4rZwl2N4RPpriTSVjcUJO9agBd1H03Mil5QecPjlX+ehUKv5JUODVdpXbO/p8VosZ/FofojLbydggMOcxdJyD3mbH0DuwdI2VrOFyeVIcTlrDtq+l4bru4y4nreVgWXEjLOoYigV0Hs7iTWVwFnp/f/9oV1fX26+66qqfpNy8GTssaRdnbGG+G3/hC1/4Sq1W+wjv545/4w8HdIqjI5GShY7uE6wnfL7SCxN9R0OlIvu5a0DXwI7AjBa7bO+KvbPdNrD4GbnfefkaQrVQCpQLUbrgTbKcTJAjWGdd47SVHgV0/R6sAShMSMTEyTX4RMAtAKrqOMN7jiLAbssnxwVr3dXivTF5j+JhnlUpORG8TZEtH9EJ4kjcL6T0OrwyPD52ae0gNTHxCEsUIFueeRT24qhU/n2zBUuOnAU/+pvlcPjsgnfmOQH6dDBnKBNYv+YMwESjBdf/59Nw889f0N4GGi5Dx2nLHN3sUwFzCxhjMuFTvBTXUvdit6L1/W6xJwInfwCCZf7b84DOA4Qo3lVC6UoRq93RQew72lcXVrIrX9xqFBZnp7NxD+S5xg2OyZRkkMka9DYQMXSnDp3avnJAxxEI1WoTyqWa6OOO0rWvt1sMZlnRtx4WtJeDgM6fj/dxp7avg4ODlUKhsPyqq656IAV5zeghhxSgX3/99f80PDz899jPndq/4oAWJAo+cY27I/mAFuzn/mIpB/XiYqiPjEBNdYszTWVkVjuBtXTDq8Q5C9hb2lq3kuOUi93XChZ3mZLlxN+slWokhEgMwrvJqVhcJLYdYSZ3S5XGnuY455ioVayuLVICPPfxgHSE2blgZlq7xQURBcRG6XRu9+QOWkEriNYVMMpCrtuILqE+0CDPFm5nuLMX12jBuScvhH//5MXQk8fe7VH5MJ0WehKgTzSa8J37XoYbfoyDVmRFDym0emIczjJfpCxzMf50ij984xO803wL/XeT6q4GM89BFLISe+CQU9x5yU+XXAERWnPw2oyEHMj1WushWpWfBy+mTjPf6/g43xsfoKvLxgK6mMXRBm1oobd3iMYyolwtAOh4Lfqv0cCmMg2olGuiqQwWgWIN+tzOJvz2rFehN1OHjFIk3di5C+i8S5wazLK7r6/v0iuuuOLp5L2d2SMOKUD/yle+8sHdu3d/taenJ4NNZRYsWCD6ufMBLTzLnVzu1JMX27+uG2zBcPEEGBsfh0pNdYsTwK0S4NT0NJkYhxa+dLFrK531cpdgbqxyiqFzQBfA7ZS0aUBXEsMP6JID7O94H+XJJchFgTXeSpd3Dx8j5SknHwP2+lwtNXxkZh8fAVcF6mRVmN8+YRMg41TWUAwL0E0jMs7N9jdM7J7C8VgsR+35xNioSIirDQ3YFnqjCW875zXwtQ//VjipTFVyHGjRkQTm+Dy3P/iqiJtXRyZEeZrQO1XiKMIlJjYVj1oK3UedoGaZT3HV7N1FtZx45Y3vCd+pROHHDoha6olnxz+oUtD1QakvF3+gRfJaIQ2fEyDxqAYTo0kYK1360V2FQrAPsbvF9irDXdBNBtrVYBYD6G2QzZosdzEPnSfEUaY71qCLpjLjUK3WRA16exsCehGOzI/Ayr4NkINxb0KcXJvJc/F1iSuVSq8sXLjw4osuumjTFKl32k5LTUbTtqKYG910002/vWPHjtvz+bzV/hXLdzBOzge0cGFkusVVYOPAKOzuOVEAdKlSNclwauKaBnYdP3dq0RXA2+NUJeAL4HYy3y1AV0gurXPVz10BlwXcfFd07N0X5+Lc4Wylxdnyu6hrzAFk/U8bNG0WNd+1IoDpB2n5iB5SI6Hmu2+MMmCHEvSBUcrRIOAqHz4i860vjuqti3sPjFyRgdJotSJK1sZqlYjL/YPLT4Z/fs9ZXuucBNCBbvWaBOYI3k9v7IeP3/wAbO2v6u0lq5yUWKwzLx57MmQwm1387Ess2nnNFih6zOgEoRWy0d04sybfQAhmSrKRNB/JmalD5iY67hfdFislvmolF5zC2Yjzg79nD1FbgK6ex8/uRg7RnfE4LFWzAR3d7WidYxzdnrRmZbiz1yZr0MegXpeAnutog2JfEU7oKsElxU2QaTVTZbhTDTpVRg0MDGAt+iOnn3768tNOO21wSns9jScdUoD+3e9+98xXX331ro6Ojnlp2r+SawU3SZYgVGDHQAW2dZ0AjfZOGC5XpOucxc+FVS7chhg/5+536WaniWui/asaxEJWPCXAWeCu6of1PHTeMY4y34WG6Nl1BvaGUQPAqE/nYGz+Nta2A+IW1oUVBBMHZ4DuBV07mc7GanftPkEWp5jIG2oFwzo0gZRjrfWkc326gjyHCz/f3+6ZpFTVhgfglV//AtBSt35aLfi7d74B/mzlqcHpatOR4R4H6PgMA+VR+OtvPwz/88w26FACmUo1sU64PZOBwvyjoHfxabJpTATME9FmkmLQVSYnebqvUp0UME3noWsS/ezDM7n0mfpSNu16lUh32c61o6WiMWqXh48ErThyxHijzMvTVjozLkQ8XNBPm6AZMTq1vV38ZwE6K1sTSoC6htgirEEfkSVrI1i7pprKYH7Vmd174Nye7bqpjBFZUZ6n+LnuLqqayoyPj9/+7ne/+/czmczY5Klqes84pAD9jjvuOObFF1/8BQC8xtctDi1xJC5ftzgEdOz6s2dgGDbnFkOjsw9KpTKMNWTWuZmJTnF0PiMdM9wZoLuZ7uR6b0pGIOudatL1THSrfM1uMhONSStCEBRrXLyScQyYRMHNAWyGqMR04dp2rgxY0OlY2AzUbU42bnjnc75uQ+IhIczXESJR+blt5MeQc2r3e0TaOYDLHzEahaWzffqZFiZtbVDesxNeffQ+wFi6+7P6D8+B955/PIyjBun88CSiAyUqeBKjL/sZgfvLP30Ovn7X85ZCQ65L/L57zgKYdfwZ0Jbrcqq+97PIsSzdgCfI86JcrJaH2AmP3pWqD/U+W/l5+/psjmJAi0x1WcUPPqLgD+v+rZ7bB+HB2zq8RLztspgbsjOAzga2qOx2YaHjUBYxOlUBelbF0Kn1q6pBJ0DX/N/EGvQWDA/XYAy7yzSb0N3VCb09BTivdwec3rVbGGJcSfXRNbnbyQBEvNi7dy/eZvW73vWuTx4oftuf101FKvvzhvtyrTVr1vTdfffdPx4fH38rNpfBfu7Y/hWby1DvXUoYQqLgFjq65LEv78DgEGzMLITxwgIolyswOq5K13TsnCXGoRueW+kC1E08nbvdqZTN1KLL+Lp0r8sYjfxtrDrtdlcvxQvqJEDEwQRiDFC9FmsIELkmHT5G87j9h7eDnKy485CRx+UvGdA9dvJWuhYUESsmBTlPxVL3Xda6txGmISC35GgmA0M4lOXxB52Wri1hldz0kfNgxRuOCVroB9Ld7hN0/DN0tT/00i74xL89CAOVUV2iRjFmtLhyPbOgb+kZkO3u022Uou8lxV6lERYa0L1Za/IKHmvXD+j2DX3Jj9ry1DzriyZNColjnpLzaPLLMEdP4t16l2qfH7maD9CJty2xEl2HC+rSAFMu9wCgW33c2+y2r2L5OAe91oTycBXGx8bEB73dBegtdMKyWZthcc6UrPllkCITMRpbzkFHAxBL1hDQ8/n8x97+9rffkLwDM3/EJHZ+5hfbarWyq1at+m61Wn0Hr0UvFLC8R24E/rjd4hBMEdCxuQxOztk4MQdGeo/BkXiydE2NT5XZ7dhoRrrcdca7crWL5Dj8m5etKYucPqNSNZkYJ7vF4bVklziZ6U4yRn7PwdkHjPy9O655KwFFnesCbBBYHSD2Hedcy9a4zXNEG9PYwpW79Mjl7IrOkBKhj2PrM/Cpvo1KnDCxprbUnUtYiOxePsxGPuBA9+LeTS/D5mcescGmBdCdz8K3PnYBnHvS4TNSg+4DdHpajI/vLtXhU9/4NTzy8m6RBEeNZySutqCjMw9zTzgTcrMWCBcUkVDYY7E/RJDzlm23TSrBZW+v4xHj4M3+luDALj8VBTN2dYF3kyQmbGZK9/x6ol+0LNPPXlHQF+8iwqfkRpOuDNvtbqasodudW+iYTKld7uhux4Q4bPnqtH3FW2LJWqXSgHKpKmrQZclaD8zqaoe3zd4Ah3VUdckavYw4C53moJfLZaxBHysWi1dfeeWVP0r1Imf4oP3BTdP6CNdff/3nhoaG/opq0THTHcvYUJhQ6Rq5bMiSoe8Q0EvDQ7Cx3gXVvqVQr49AbWQEmtCmXe48KY7+Nhnu3O3uWupsAptywUsAN3XoNCNdx9MZoJPAi7PSKevdEj6agVxAZ9JFSVUNhHrXne13r6Uw31gq6grsfC2oXUUilCHvXNMQD1tL5Fr6JEtUySdkwtd6nJDUmwzJxxzr/cqkD7qynQMazmTete452PbCkzYitABm93TC96+5WM1A97vc+YCJ/c18ce52BPRb7nkRrv3hU+K9u7oR8t3sxadA4YjFOndLA3ok0ypu5ZPZI1LqVHp9CMwSLym5ig4z+2XvqVaDdY8BG+3tEjfi1MSbp9zGcPJc8h34WmIC9O4LsGSHR8l1+re7CrstaiYD6B1i/Kkem8oAHe8hdAelKzRwDnppHCrlKjQaE9AGLZHhviDfgN+ZswG6M6NKmTBvyQV0Hj8nQB8eHsbeJXvnzJmzbOXKlY+n3KQZPSyZDmZ0edGb33jjjX+2e/fuG7DlK9Wio7WOG4RWOG4MATrFTAjQsVFApVyCzSWAoVknwdj4hChdk+NTySpXfzdVdjt2jtPJcBLEpRveA+jWjHTVNc4L6FIsSOanYS7yWaOA7gCzGvhiAaFb98mljlFJlahzAZADKScH9bcHXG1mYCVcie50pRCI9fkA10eO4XXIx+Tfc3oJkHYqC12/NOOv5YIulmtIcOpN0IvSIhXHpr74FOxc95zdZKXVggWzC/DDT18Kiw8vepvK4MUOlMvdTYTjbV8RzDGb/U9u/CW8vG1IuUlVXFI9Ye+CRTB76etUf3Y7eTtYxRFh8f0kkvaLlW60EHdXLf2ELZme009mBlT1iNMpyVf7Hek+jJN+dSlO0Ozl41dD4/StsQkYr7NnFLKDAFk1lRGVEWShi4YylBQnAZ1c7jrDnQE6XnpiHBPiRqFWrYqcFPQcIaAf21WHK+Zsgo7WRKr4OfUsQUAnb26lUnll0aJFl1xwwQUbp7RV03xSih2d5hUl3O6WW265Ytu2bbd1dnbmCdAxno4gjhvBS9fIkrGa7VcqsGVwBPYWT4KJVhuUqzUB0KKnu5iYRgNZVB26AnCKkWtwJ0Bn7WCpaxwNaSGXPT6SW5suwFthtRQCfLRqCIwU6DM3vURpXljmAhz9OwrWXve31+J3wcm1zhSoR8A/HB+Xh7rP6QNndoxPuZiMhe4oN+kpO34/wtcxQs2y0AFgy3NrYM+GtREL/bjDi3DbNRfDkXO6dYMWS01hnbXSrz/9kSGXOwrJb/xiLXzuDmxVa//gU+Z7ijDvtWeJuLk76lXA2KQkTVgpSv8k6kgfsiYYqHZio3/h9Cm/VATkY+4jVzepl+J99IhPaEqXTDjJYmPnWMWTUUBnyrZFwEwJFNnqNCHT6RInXO5tsmyNZbjzKWt0z7ERgOHhOoxgyVqzAdn2dgHor+0ehkv6toqYuquscjp3h7LofKuBAQT2Xy5duvSKs88+uzRp2puBE6a0/TOwTn1LLF1bv379f7W3t8/HTHd0uWMJG9aiu4DONxHj62IcXrUKOwbKsL1wPLSyBT0X3fRx593ilJXOZqHr+LmTHKf7uyuAR17Wvd2pPp254C1AF/8w1rkQDKERSErWuZa8azXb8sIFdSYGBLNy0IwCv241xeNjTszduN5dhrf/rWvItTzzkGAg7u8bIsMFoyu7ySUfkIQpBWpKcIk8hv888WmrBZuefhgGtmK06ucAACAASURBVKyP1KC/9pg58L1PXgjzil3eGehUxXEgeDAuIa4yMg4f+uqv4OGXd0MWu3awHzxv3tLToPfI1yg6DqzOJ20mBXqJB1tNQpxFJr4y2jF750y7ZleN4ccrFtaH6EdNJB+famDfKe6pXe6SvLpvrXF9iobNWz6eNXKE2wRumxnB9qrlK65VTFnLyLGpvO1rtqNDzkJXFnpkyhotQWe4V2FsdEQAuhib2tsDb+7dDW/q2SWMKRfQ5TrkRQjQKQ+Lj02dmJj4j/e85z3vz2Qy0ZGIiRQ1/QcccoB+1113HfHEE0/c3Ww2T+aZ7rlcTiTFUekaJcbRphGgY6Z7/+AQbO04BiYK80SmOx/SYjrGMQtdWOmqt7tKjBMJdGyMqoyz22NVRRmEajSDW2v1dld7rWPsTBTw+J382AlAividu3VOFzkNmNYf3vKziCAPAqq5p1TMtV5uVmlJMkvqq384NoW8ED9Q/m09XjrQj1wqyQKalPudlsjadvJ1BqVuROQKL9LGJx6Aoe2bI4B+xtL58O8fuwCKhey0t32Ns84RyD/8tQegXJeluEKxEG7tFnTNmgeHnXI2tOc6g81wLNE2aWDfVzHlQq8JB3DPCV8jh9mwWHb4Icqp/lPVaX7cTf+sUzoy9UmOWqOS5uwpzw5tKwa0AZ3yPtm7SgR0jJ+3iy5xOsO9QybE4VV4DF1kuFcbUBquyKEszSb0dOehr5CHy2Zvg6X5oVhA59Y5hWYR0NVQFqTzz7373e/+6+mH5qndMfX2Tu3y+/+s559/vuenP/3pnSMjIxfSXHReusZr0akNLG/nh4COyQ5bm3NhpIiZ7jUYGR2TzWWsAS0OoIt2lqwNLOsYR81mbEA3YI5CQ5ezeax0+p5boNJK1xhoA57itUQr3QeuHrCOuN5jXeHyojag01IZObn3UV+5TSwIHGxK0Qf7XoACfJONa4nVJEXAJcmoFhAg2gCrcMmfipsywopY/9gvobR7ewTQzznpcPjmn58PXbn2yMxuDaQo2fbzT1J2++ofPwtf+unzwjpXOC7qNpDH5h//OigK61yOI079w3E21viexDW9N1c3Ipok5opR6Gw487GiXBMNW0pVw87Wplk7CO4+lSKqQKR617Rh1vOHWSt6TQe4tQCw/mARNN9IVbqqGcriWujtbTJ2Luego8tdWujY7hVd7z5Ax4S4SnlcGGaNiXHREa6v2ANzutrgyrmbYX67neEeonPCCGoTrgC91dnZ+dHf+73f+2qq93wQHLSvnDLtj9BqtdpWr159U7lc/kM+dQ2T5EjDwkW5zWWodE1O0BmGHSOdUJ51ogDzan1EWtIE6NQpjga16DnoCtApbs7K10xfd9NdroXfczB3E+Q4uNN3ygWuAV0DjhuFla9efsq1X76ldtc2vVlpQN2Xpe5TEFi2s7sWb4ycATut3xvLjyS7OaTqFcb8PXDSTAPGaVghzTHxnnxUQ5qNCXjlkXuh0r/HBvRGC84/fSF8409/Czra/ffyuQ73BxOGBB2+5pGxBnz05ofg3me3iwlYuDJhnUMLsoUeOOL0t4jfskzNNNuJW5cGTP6YyR71lGGSmDsTuDn0zQHcPdsPrX5XvK/OwdXL7Rh92BkVTbCTK0lJhSnIQjNjqmOt+3r+oUUVc2f72FTSsHwS4WpXTWXaGKBnRVMZ2cdd93AnC529A0qIwy6gzQmcJwAwG3u4d40JQM+L5m6yPE7c0bMgX4Y7DmUZHBysFQqF33nHO97x8xQv6KA4ZP/RxjQ+zle+8pVP7dmz518p0x3j6HyMKmW6k4UugEOVtWHDgHK5BLsrDRicdTKMNjJQqWJPd5Xl7jSYkUNaeMtXNQ+dW+gK4MlCpzI3aoVp+rubjHbdYMYd3EIaO7KtN8vGZulEQDeKsS0KHFCX/BUHmuw7xrnueZaFxjmcRBEDdEtFCQF0WIp4M+V51rvBhxRkLiR6mp7aXPS77yQZwnB96BpEQK8N9kcs9MvfeDR85U/OFZm6oZ8DkeUeB+ib91Th/TfcB1v2mp7tUptswewjj4P5J52pJln5lc40AGmUzbSChPYhxd56LxnTiCbFEvwKgPnU15TG9x4iOgx7HA3ojOUNpKfSftI/SYrwk51rwy/NviH+1s/xf9l7EzDLqupseN2qW7duVd0aunrupke66W6aSUDAiQQNswxhUEBAUFQcfpPH39/fxHzJF5OY3wwigwiIMYkmwYGAUQkOkXwa/Yj4C40gKM1Mz91V99ad5+9Ze++199r77HPOvVU9VTf1PNBV955hn332Xu8a38U8aewzYW2LZF4J6midCyNMWOYYP0eXu8pwVwxxZKHr6WgDIHMyMsRVSkVotZrQn8SEuGFYPzglXO5YwhYF5oQNPMMdvbjYajufz7+ETVnOOuusZzqYyIPikOnuhgM6+C9+8Yvnbtmy5d5UKjVAXdfQ/U5d19xMd3pppklLEXblirB7eAPUegdEYpyIhysLHa1q2TpVgTm30B23u12+pkrZBD+8YoqjZi0iMc4AOmW9y2Q43jNd4i5lvhtB54oQ8+o4iAoDxEpz0wjaAaBb6O/PQmeb0h6b5rEzruIAoKszOvIQKAWDmzPuvUOuH6gx5eVtYSs3bKyB48PfA+ksEuz8ppQA9FoVnnn4h1DOTTqA3oKLTlsFn333acoCDg52f1voqFg89MQ2+NAXfipYFS0xnkjAwg0nwejS1ZKuyzNXVFLlix5Z8WtXEnnDTWGqwXTEkZMLwUBzmlfzhkhMqpgsVKPbxD4ezYc6sAO8naHtzuVE9AyElYpy4il7OzmpcSqGTnkYAsgF5Sv+p8Ac3e4OoOMcCD0Xk9zUEMslpHzNQ60iE+IG0ykYyQzB60Z2wWnDu1RzQzXvIZOIeEEudzT4BKPoxAT+++P169e/dbZkuM9wCU9n2e+dc+65556jNm/e/INEIrGMON0R2Pv6+iJL1zALnkoSJrM52JFeBdX0PJEAIRLjRD26rA+3AN3KcreZ4gSgM3pYXxxdW+hK5ZbMcQbgSf4TPawX0H1vi8XEbFB3pWM8qGuLIlDT7nHbe0Bdx8Z9wOiLyTvX0KcJIIwavzMRHbjeO7bUO5OaIYvYGXOIqozzVK+UBKBX8rmAhX7F6WvgL68+2esaFE+uytb2zk6SV4mKnyOg3/m9p+Gv7nvcHIdLog2QTPXD0hPfCOmRccMKx1I/+Juy1qeCvth4O+lOvn8taJyhXTKj967mUL0QS0lRn3EVkCDdV4ce5d8IPKHnkeOT7Lqw6rVsUeew+2m1xDOGcFBXqg2JIqJ8BckQhy1TBagnMSFOksoQoIsMd075SnOtE+KmoKEpXwdgZLAfzh3HhLicxRAX525HYMeQLHG4t9vtu66++uobEwmRCjgrfma4Ew7MMz788MMjDz300Hfq9fobeaZ7f39/INOdON3JpUIUsLlsFrb3LIDy8ArxAnViHPVFV13XiEhGs8Wp7HbedU3Ez7UVT4QzhlhG08EyEMcVQlzv1HxFJNhQ+ZrPSu8Q1CU4aroJI1a8VqghetAC1i1ls+KN7s42f/PNHOt6DzyLUinCxmgd74KnXwHwXioqAuk/oYNF7pVs8jzHFMOnrJWL8MzDD0G1MBUA9GvfvBY+eeVJoffc34COa/Rj//gI3PfwCyJ+Tj+4n9Ijc2D5SadDb1+/lc3hc6rI9UABIvm7kZIxYoh/7cWkIGR28NLYIXSDkHIvr5coeAc+irD7szvpQ4x7PpDm6l2t1hSwufH3bJezbE/bNMQ+xaDdB3OUIQ727naywN7hcOcla1iCbLHEYQ90J8Mdh4FM34WpGuSn8jIhDhniREJcAi6Z9xLMT5a7AnQ0+GRINi843FOp1IevuuqqW7tbSwf26Gm82QM7YLE42+3ETTfddEc+n38vxs7nz58vGrUQpzu+GBR8bukatcVDLSw/lYMd9QHIj62DarUOxbJkjDPEMiEudx1PN0xxVsMWXZ/OstyppI2atCjQlnF0yfdOAk9a7gqQtcTjAseD6tLPLlxutioZVsrGQZkvAQbOcfF0fWjwfD0cK7HNA7qea5Ay4hWX1iXCFQvt5gys7g6Aw+shiFvzsYjDMpkSogf65od/CNViPuByv+4t6+CP3/aaSEDf2zH08Ph5ArLFKrzrcz+GTc9P6Li+WGMYP1+yAhYdc0q4N4EBiQ3eFBQybui4GdbI1pGROU2xRglzfO1zjO/g3t2aclEj9dVwh+kWWm8M7JEwn0HsjNsHMHQObismN5iaIuwAd5sq48C421X9ue6yloS+PlODLjLcGaBr26JNDHFlKLGEOCSUOWKgBpfMexnSPVg6Hp4Qx+vPERuIIQ4T4iYmJgpjY2MXXXLJJT/scqYO6OHTXPkHdMzi5rfccsuHJyYmbvYlxqEVjj9ukxYiDhAUsIU87CrKxLh6q8dKjKMEOckcx6hfWUxdJ8BRclzAQld16SqeTjXpdvmaadpiWqSyJi6cnjpSM2Zucdb8RUB8KDCrV29t1AhaWHF/uo+9Sy2yGGbNkz1Gp8pHiFcmbJngLFFP/N0cr+2DgHIT9Kp6lj5+5Mq/abtj/dfHuaoUpuCZh/8D6uVSwEL/4HlHw0cvOkbkb/h+eKLn3tqFYYCO8cpntuXhnbf+CHbmypZwxvU8f/VGmL/mGM+kmTfNHRThYBcnhhy3rw9Yw8zWribJKM7SmqTWiDNLoOtqCN6DzcLkyXZxs2Zdii7hVcTpyBiNJcxKl4JG+2AsFR//YHuIFPYAoCu6V2Gdi17oCeFyRzDvxZI1Jq7E5UQPdIyfF6FSKonKkf6+XhgdGYFjMlNwzvhWWYickF6lQF6NCn9Shjt168T4OTbwKhQKzy9cuPDM884779mZv7/9d4Wu1sT+G1b8nf7+7//+LS+++OL9/f39GYyfo4WO8XR8cdSkhZeu4eecArZUKsJukRi3HurJISgUitBotuwmLQqMDX+7ynYPsdJlEp2JqfN4ugRy1XtdJMcZOlh8WmOlG6udANTiwaapCYkzyy3JgblTQLRj5bTx7DfRSRkcY2DiyBwzbl6DT7AvjeWo8UcpCOY7prOwx+lw6e8NQGeKAj5PpZATLneMpVsKTqsNH3rr0fDRC4/10r6SYIqKecfvnOARUYQy//XUDrjxzp9CudawTsS9teSY18LokpWUwRl5a5+uFH5CzLvh4GSZrPwuHb5fzyAM5rFr8PuIrCz1nd2Nxb6ai48ReOnVJUNVJXMba687z8IVKKOqeItD1Drk6lfI2yE0tfkl5cEewBcfhQG6KlnDtUT87QjoVINOJWvE4U47WsxVC6BcbkIum5cMcc0mDA70i4S4N43tglNFQpyxzl1Q54QyPoa4arX6H6eccsrFGzduLExnTx2oc6a/6g/UiNV977vvviOfeOKJ7/f09KzCODpRwGJiHDVpcd3uPI4uNLFsFnb2r4Da4CLRSrVabxhOdxVLNyVorHyNN2jhlnmgaUs4cxy51nk3NhH3lv5M1jfdcLxbLysscWy6telsQ6rdqfQJd4nEJ8lxZcB2tRJ+dXBN9Z6DYMNU9YDC4Jad2VXBgdL6sHi614rpwN/qU2CcfRIL6OdHW+j7M4aOCXFf/+kL8If/9POg46KnF5a95o2QmSfbpO6dHxfWQsST7+PQ19OdiIs8OuCSVxY8xZjIotdg30HieQSGRilBZpx2PXywXM7cwLusvS+uA8UokGdDDjx7BrWY4scrlkFsyEI16Fiuhh7VvmSfAnRTf46ATnoEKectQShTA3SPN+pIKNOE0eEhGBlIwYXztsDqdF4YZ1x+0O8czPHxiWEU4+eIAxg/B4Bbr7nmmt+bTQlxpPDsnb24n6/y9NNPD99///3frNVqZ2C3NbTQkTEunU6LF4RWOrknMXsSW1ZyxjjspoOJcbthDAqja6BcqUC5UmUEM+hqp4YtiiyGla+hNd7gxDIYO2fgTpSvXjpYssiZla5FoqeMzbRb9ZBKRFjq+mireYt67WG7W2vZQfe7tph97k3aaQTEUmVnTTkcUelznXvGJA+LUgCc70Mt6mBDmdglS3Ktc0nowncgKw6FSnkqK7LcsXzN+mm14SMXHwMfPu9oby90sjL2poUedS2sD77tgafgs9950iqjw+lIpQfgiBPfBP0Z2YyFK3Gx8+ocEK4qdQDGlunpu3PgJYYOr4O7dftoSjf2xM60EqCTZmIZY6IAnnaBP2IuQV+eHywhE4OM1VeZCmFNlA/A/ceaenBFHYxyWZDKSGY4yRKHMXQEdulqpx7oOF14VboyRlWnsiUoFgrQbNYBeZiQUGbRQBMuX/AyDPfWbc+AkgsumHNMELlVsgd6a2Bg4ANXXHHFndN74QfurH22hvf1I2Fi3M0333xbNpv9wMjIiABzSozjjHG+OLpuYI/JD1VspXoMVJttKJZk5zWeGBew0DWJjAPojNtdN3AhNztvqwom+x3nyOJ3V7tRWO1q91Ic2msDaVnFX6P8nc7T78EH6hIh7FdlucdCXOw+FjmNq/J6/P+Gdp7dKxaoedZ7CKhbH6tre6/LRqQOMxnBHWwBV5J25YbnJ0uLoZSbgGf+9w9FZq4L6J+4/AR475lHCWXR97Mve6G798OR/497fgFf/l/P2kQ37Tb0Z0Zg9SlnQF96wJzGQCHKEz192RDyruwpjrh8OPp3sAoC143FwK4flK/h7k6OA3u6WpiLXirrcffku5rr2ezzwDVYD3Tam9SUBcvVdA26BHOifU2p+HkPxtAZkotLqPh5NpsX8fN2qwEpQSgzAhszeTh/3nYVP7cHQ2FXcQkqIW61RG8FSohDWvDJycmpOXPmXHjJJZf8r7gZOdi+j32FB9uA+XjuuOOOG7dt23b70NBQglqpIrjjD8XRXUAntztqY+heyeaLMDF6NFR6ZRy9iS+Yla6FutxFqZon050xyFFMXda1E3h7+qQztjgCY9diD2aws5lgO1ET0ug3a16x133tAqCzq3mpiW1ChIG9HUvTioVnPMbwJkEWXI7cnmhPw9MQAKlId2gH2yFe6jm3JFEr/8UknShA/8PLj4f3nrlO5HPwH5FEpDKB9/aeJGIN97qoVPzff/8zeOAXr+iSNaFstlswMDoXVp6MJWspHSKipSSjRgZi4jwKnQMjB2RLm5NDd1+f98K+NTa9Ge183NO7vklCVVZ82NpTIf2owIc7c/aIHKA26O8ZOJcnIQc67VZp2ORtE9Y277CmLHQJ5gjqPZBSFjqWq4mWqSQiVOfKUrEB2WwO6tWqIJQZGuiH0cwQnDG+E147MqkbsugRqhwq+puS4QJhWJkQ95uVK1ee9Za3vOXF6b65A3VeBxLsQA0t/r7/8i//8vrNmzd/u7e3dw61UsV/fb3ReexRM8aVSqJRS3ZwBRQGFovWqiKO7sbPNR2szHgnBjnecU0mzkmwFq1UHfc7gTplu7v90a1YurLcKW3UtdIDgkTH3tkGs95sUFO1JGAAbIOxaCEvfW5yLUjZPUKUCVvgRCgEYXXv6l620zBesbCAUSUMBmVjl1uha2BXMx4H6JchoActdLcEM353dH4EuR3dM0rVBnzo7ofhJ0/vdKho2zA8fwksOe406OlNWm1ezauXvwl3fMhczRwQI95Zh6/TVxrW+cx14Knu5mKdHutTSvlkTnNivbAeOo+uB83WqPgr10BO+1eQI8mWqYJMBjncifKVStbQ3U7lamyL43Cw/jw/JXtyNCl+PpKBOQNJuGTBVliWLlmA7sbOaV3yhiwYPydCmWazef9v/dZvXblq1apKp6/kYDmuw2V/sAzXHscDDzww/7HHHnug2WyeTAQzaKljK1Xqje4mxuEVqJUqxtGxHj2bGIXcyFpBLlPCRi2qOYumfkVmN5fTXYFuoD96oAubnRhHZDIUY+dALmvSSRAS9YZJiuMmiLtng6xbpNJ6tGgdJ2ebkMwro9KyyY4hfQmca99Tfh2skdc3cM8Pc+mrE8I9DRHP44QB6N5BV2MXW0LEQbvrPR1roV92PLznzLXQQA1RKVH7yjLnu8kFdXy0bLEO1932Y/jlS5M2Fa3gcF8BRxx3qo7I+nK7rM+mqQAFJY+x/OV+6AC9AsqtOcelX+pW0vmeu9trzPx4NQ8Ul+dsRjE6D81E8DmcE52pthQhR4F39XltXVs16JjXJOPnpsOajJ+LPuhooSOgU+ycLtoGEPHzXBGK+Tw0mw3oTbRhzhjWn9fh8kVbYagHk5vDGRB97nYilNmzZw96CT5xzTXXfGrm72X/X6EL6bX/Bxd3R+y89pnPfObOQqFwAxHMIMmMSzBDyXFEyEExE0qCyGEcfc5GqKhGLRJsVUKc8ztnjJMWuixHIwtdMsiRpW7XoktGOeVyt+LnEshlZza5xaTbUnouCfTlfARfmdmU7ncG1O1SNvc68bHycNe7upYrNBlIc83fbuPOlQ7P2NlHgdhfh0l1bmAwmAWsZtSVQnGLj38fUEjCTzYx9Ie8MfQ/QAv9d9bqGPq+tMzdUXJQx+ndmavAO27+ETy3I28BOrrc5y5fA0ccc3IgwV1PBSWAq5u47uA4N3zc9NswHiLGGAgwojq9jUzltHs390S1Gb37z0fiaqlKHaS6xz1tp99zZcfzTB2Ce+BuWlFwH4XBegD/uexhGfCKx70nIQFdlKuRhd4naV95hzVKhpPKrZSF1XILstkpWX/eakC6LwmjI8Nw/MgUnDtvp5CebnY7gbh4k6JsWP5HZGMiSVrGzwvj4+OXXHLJJd/vdNYPpuNmNaDjRN5+++3X79q16wsDAwO9bhydCGbIwiFAp6Q5KlPI5YuQHdsA5d5hwesu6tEFrztlt0uw1a525naXAE8Z7uZfQwfrWui0oFQDl5YikhELTdbKaxc7y3jnIkUAvpJoro3itdQ9YCUFL3/98TXmevv6ACwUYF2x6XfnB+LptEtImDj3JDeevZl8JXX2EiflgsSwBgZXIXE5W6N2LY2NrPUIqz0e0I+D9/zOWqEoEpjvT4FBgg4f6aXdRbjutv+CLROlAKnMvJXrYNH6Eyx3u35lTv20Xmt6bTPV1GO5R9ncHdjj8QDqLkEN1NxOdW3X8LdglJWolDPf+QdA/IZ4lVxVwJUrZvRm8uwtY/5yP6ftgbMjXrfKB0FQlw1ZKLsdAR1/lyVrnL9diCuUwYK/vS4qlGrVKkCrCZnBNIwMDcBZ83bBiSO5yPh5VP05EsoUi8Unly9fftZZZ521dX/uu711rwOwovbW0OV1vvzlLx//wgsvfK+3t3cBJ5ihzmv4ArmFzglmqFGLiKMPLIPiwBLJ616r2+VrAYvdQzDjdGETcXQWV3f7paMQ0BnueCwBuqpB16AtU450pyYtPBD8PYKJlAFrA9JuYNa93rBaoLKlEAyAqcvxYzTBqvnOBUWPIqFFedh3AWXBaPoMBnQ/5VhADyguzhmRruAutof3eYLwIwA9OyGIZXxZ7n9w2XHw3t85Ctoixmi40/furom+mixDa8Ovt07Bu2//CeyaqpgWlOrU+UduhHlHHt05oHtoYDnQcwtadyVzpr8zMNeLPfQh95r3X92Bex+iV4wLm1Eg3/nTzmht8Hi8M3X0LIGROBNISrJFAskGRSBOgC7ymSjDHcGcAB2t874eAeZ96G7H+nOmnuHvjQbGz8swlctBo1GHnnYLRgV/ew+8bdE2WJKuaFnpmxcX0Im/nerPm83mP19//fXvTCQSNpPSjCZ5/53chcTaf4Pq5k4PPfTQ2MMPP/zter3+Bt6oxY2jc9Y4vD7VqqOrBZMrsu0M5EfXQRmTIzCOrrLSqeua7YJ3AN0pWZP904OJcahdamBXiasmOQ4VAEUFyySEjrGLSWFxaMX/LveW2XLkqvd2LAuAZUiim3tcQAKGxNQ9x6lhWwqBFGtRlrpvWQatb3M7fnwY8U3QgpCzxmlzjfTgUdZAh5W4BSoG5hfIcYD+icuPh/efvV6UTh7IH4xdbnphAq7/3H/BRKEWWE6L1x0P81atFz5Q/qQ+cHPtXo4bgdht2Nyp8FPnsxJ+ZGAbhGGn+3nIcfoZAg/jIH7U4CO1gjBFoPPZ6GYtmfIul7uBtrGGcOey9p6m0Qn3t46Fy9JNBHTZMlX2Pxf/YkJcX4+Jn6uGLLxdaq3WBixXKxUKgu4VE+fGRkZgxWAV3rZ4Owz0NEPr7ziYc3c7hV53797dTqfTv3f11VfPqoYs/CXsmxXRzerZC8fedNNNf5vL5T7iNmoh0OaJcb44OrrZc+UG5OYcAxVIqvI1U5Im+qRb9ekK0HmfdOZ2t8vZVBxd90V32eOk6x0Fo5v5rj7Wzl/dtIXkhBACtFmktNGALr4KAzojUsXmtZyU3CJm5we0cnVeQDpGZZ27JoAzPloLHsXDKuFhWsJMQF0DunXfqDy3LraLdShTJqIsdAA476Rl8KajF4Vyue+F7dLRJRDQX9xVgH/+8XOA2e6u0Fi68SQYX77Ga6H7bsCtPWcV6MPF+1AHEvnc9GPt0e9Kf+tipTvQsIeJ0lzCZtiHy1z3C1MIIt9YmPI4Qwufb/0Q5TI6OVUOGi9D4TGB62SdoweqV1K+ilI1DegyIU6Xq5EOoQygUqkB2Ul0t1cEoA/0p2BkeAhOGc3CmfP2yHuGuGDC3O1o1GWzWfxvcu7cuRdceumlP+lokxyEB3UhoQ7C0ash3XXXXVds2bLlHwcHB/swjo40sAju+MPr0amVKr5w4u+lcoXcVB6mRtZCKTVXNGqp1dHtTrFz6rwm/zXZ72Rxy5I1yRSnFAFWo86T5ETdo6ql5Na66pxqgXoA0AnIaYMxK53gXFi+WjC4r9cPth1ljXsUBIO7zn188XQtxYMgbocOuEIRpQCQwAjhrY8LJTjLmSx1zmIa7prtctuwC4VZ6Pj50ECf6OWMdJgHww8uo0qtAYVyLcBch4COiXE8LEeITwAAIABJREFU2ciHV46uFJqTTvDjWvN6bUYw1XQOXUyxOpATHDVRYdoOjbfzh2VQ2OXDsvFFKVSh36n1S7NtXO6GIU6zeCoLXTLEmYQ4N36OCwfla4Hc7fWaIHQfyQzC6EAf/O6iHbB2yC5Xc5+a8kPwc6J7xbArhlkxu71cLv983bp1551++um7upyxg+bwg0NyzHA6/vVf/3XDk08++d2enp5lcfXoPDGOMhyR130ql4Viaj7khlcLCljpdg8BdFwQuge6dJVTUxbTSpWA3WS6Cze8SuyQ1rjdYhX3ql3GpjLdlQOXwEYa5hK4pQCUrzGBXNLqbw1MPje4Yz1KYHaA1jJh6LJKWWDfhYO6K5k4UAcVDS+oe5UA9aEzvuAz8GcKv3dQtqq5dJHIWqPT2DYk5DwWOoH56FC/cEMeTD+4jkrVegDUlx13KsxZulKQzJjKi2i04XNNM8gNXf7czhJla12CglnfsYyp3un09QYLGsg+kznKjI70m6tx8DnqAp19k8efLOrWgdvEr193X5CV7U5mnAdFWOS0/cTvkiCJQqDkcsceHEgoQwlxuv85JVhiuVqtDbnsFBQLeWg1m6JcDdnhlg3U4Yql22GoN9zdjuN2s9uJMZTi5+12+67rr7/+/YlEwmZ1Opg2ZMxY4t/sLHiYTZs2DX33u9/9RqVSOQd53bF0Dalg+/v7tSYWVo+uaWDzU1Bs9EBu/BgoNxKQLyANrEpWY8QyPJZuQN0uXZOkMqx0zS1j0+53CeBUmy5/lyBN4C4XonwJGvANirKyIZVhqw10Dr5BADV6AC894e53DoIcnMNj3w4U6nAAKRlM9whmIncYf4+6VlC58AA5SSqPFcxL2gIbI3SndLmFBPXrJGxWSXEHM5jT1veB+vITXgdji5cLQJcrz4Zm85l/foKKlKkqp9UW74FWHOXsXXYBkV5iOXnvAJwxKegiZ5hKwvdM1DH8acPWUjdP5RHYHS/R8HdlT5Y5zh/yMmPggI5EMvJvld0uytVkqZq0ziWgi/pzip8rwYdrsFJuwORkFqrlkuiulk71wejIEJw6loUz509K8dKhu52MOYyfY4OXPXv2NDOZzHuvvPLKv5sFkBc6xI5f9cH+kLfeeuuf79mz5xOZTEbzumOvdKo5x/Hzml5yu/MsR6R+LczZAPnkKBQLpvuaiKFrEFbWOFrv2v1OGe1kuaN1bpLi6Hc3053+xu1qMt5lTF2Ct9zIBtBlvboRDy5ZC4tBio0QbpnaMWm2DDS9ahige6x5tjg6d99zgacuEOlN8C3VsBCCTwHhz+i5t1IxDIioa5MsjZSpWkuI3yYM0FvNOgwNpOBgtMzdB3FBnQN6/EP759sF7qjr8LcvXgVpbybY3tkw+Fp1znBhdybCcYYQTBvCVwAY85whd3YnMPyVsHt7vB/6Or4mL8EZ03Fzip9ryldDKCMAHbus9SVMuRpLiMMBITtcIV+GqWwW6nUsV2vB8NAgjA6l4KKFu+Do4WKgXI1PlGudE7kYemcxfj41NbVj4cKF51500UWPdr2QDqITZrJmD6LHAPjSl7503ksvvfS1VCo1hOVrGEdHax0Bhtejk7tH4J0iFsA4unC7T+WgMrgYsoMroVSpCLc7Eb4I97uPZEa50E3sXMXTnfp0qkt3u6+1WLOWIB2sW5MuRQ4H9WDduSFKseLpUn113pkNiFJGRlvz+gKOi95Yx3FA7VcULJuo4xh8+HgtF6E3ns7hxH5mZn/I+bZEnMpfVwf5xWfEtlLNWZ797/+EdDIhwRwDhrPgB/cLJshhTH3pcadpC11PUshjm3dLB3CVlJRS+Rmv5O4E4K13o96zieuHZGmHgDp5xvhj+B6pW7Du9vjulgJXJn2eAD7nzt6LdYE4+8L600MqYz2oPNgP6DK7nRjijIWORDPKOudDbQNgdnsuNwXF/BQ0G8gOBzA2OgwLB1pw1RE7YLyvHlqu5ma3u+1SMX7ebDa///rXv/7S9evX57ub/4Pr6EMG0B988MHFjz766L83Go3jOQ0s9UdHS92tR5ean2y1Kmhg81NQbvdDbs7Ryu2umrVI7iGVDGcnxmkrXSXBmRi6ad5C7ncqW8O/vdzuukkLuvoZyYxKfjNuTWm1kwDierQWnmRgik1Lu6NzsHZBTV7COd8D/uYwdqzXDeYHdgGgYZ3h9BAckRtYxUaYBJ/ds+QjktBsMFLNJ9klgsI6ZkuJ9qmTsP2XD0MmJV2Ps+mHQH3O2hNgeOER0MYNwH+mLVHsFRfm2Dbvwx87t85TeSYiT9TD0MuHGgWFs+n9mLF2+SJiD/dxt7tcFFxEyDclXexSsbIasmhAl9a5oHzFzmqY4e5pxiLd7ZNQKZdE/DydSsLocAaOHy3AhYsmoEfnDwXfli+73YRaRbtUDM9+/Jprrvn07HzX037rB+/jYjvVz372s7dOTU19EDPcMYaOsfSBgQErjh5GA0usccVSGQrjR0O+Z1i43WuNhkqOC7rdyWqXgJ2Qme7eJi3GJU9Z7tz9LmLnVl06udYl8Athw0BdehmNu91npZN2THZPZOZ7CFAG4mM+UGd13DaTnKMAhIG6xnU7fCCgMwSovcqFVlqMlSdEilBs8LeoZjA+S99GKR+QGNevb1+ES8hWow71QpYlMdL5sVK16w1I47bHH4x509uiftlRxhsqlsnBUejpT9vuixn5rPlI1YKXNl4gou1OQhgwWypCQu4lNyTkO9f9bDpvRZDzOAs4gkBQP9K+teajZs75juvjlpfKrTV3Zsc5jwAdXyIyw2n5iyVrguaVAF3Wn4vYuQPo6G4vFqRrvF5Fr2lLMMNhRchbF+6BE0aLsvQ35CfO3Z7NZvPj4+MXvO1tb5t17VK7eKNdy44DfsKdd9558fbt2+/p7+/vD2unyglmZLZsWzdrwfIFYaUPLYXswHIolytQqlRl4ho1bEGrXtSkq5K1loypa1rYNuuTTjzvVlKc4XO3QF1czwC4BHJUIoxdLl3t5HZX5CwsC1TJP/YeHBDTUtoVUeFc7haoW6cREtvXkn/R9XyiMIxiNkx4y+ONoNMaQNBjQFqMngE1Gq6I+Nzvlu4RL77JLRxh2IfsBS7t4u8TvaE857uYOK0d6QKo3wch1mGYGW3rQv5RxCIXPV+0X5grKvw1xl7eaDA6Hi8Z8ki5M/elz/lIuDIngJqekg3b9hZwVJQHkeVobyuqXonoUtddP6AOVkHEwuHbzbuvrM1j7qVAWbLDKQtdZbejDNb15yIhrg/6kjJ+TmAu9paawIZyt+en0N1eF9b4nJER4W5/x7KdMJ7qzN2OXlrKqSIDbmJiQpSrLV++/Lzzzjtv1parucuvg5d+8B9y7733HvH0009/t91uH41ud4yjYxkbaoEYRye3O0+OCzAGTU1BCdDtvhHK9TYUijLbHdeWqB8H07SF90qnRi3UnIXY4qh5i2nkYjLi5b3puiqmT6VrrEc6aZ/GMpfAL4SCEiV2mZojBJWVSpZ+nIVrufDdeHZAcql1wY6zG7l4NnxYnD4AyBExfb2Co5UTLaq8z+GzLuKB1mTDk//DJNAFhLi1beKv3dEuE67kvS7VO7q1PGgGz8FxehqX8bGlKxXXOy5+i24cCK46EaWjWLtNvRp3Mm3QNuWoPkHsXs+ac6bga+VDbX6/V6uL16rfLVOHIgCdOcUCc2+sbHK3m3K1HtH/HK1z/LcPUqrDGmW38znBqshKpS7IZMqloiCT6VfNWE4YLcBFi9HdHv6MpDQRmPPs9nw+D7t370aF4q+vv/76j3U7Uwfj8dPYUgfjYyhwk93Xbi8UCu8bGRnRbvd0Oq1j5b7yNd6sBVnjiqWKcLsXekeQrB9qdXS7MyudkctwohkD2uR65xSwMdzujClOZ7zzunSJ3oGSNtv1zoWtARuR7K7c9Da+8Nfv7lzzne06jGKCs5eTFr7a7R0E/wBASCnlLLKQUjlLGrrgbD+buSx9HvMcXQGmFFo64boDzCPX9ox3kzZl9tVWZqZSp8pJ2Cm+h3WH7Vr9ERNkwD0I1VFD0EpecJWF0ti6gO5TDtzP3GXg+hq4F4F+d//V9zWaqa0N+B7Uu4ems9LMHnF3Nh9XcOURiMsZEOCO1jnWoKvuahLMyTqXDVmIHY70CgyLi97n+aJoxtKoobe0CSNDgzA80A8XLiZ3e/ja5+52zJdCQEfrnNjhsLvanDlzLr3iiiu+N50ZOtjO2VdS4IA955133nn51q1bvzw4OKjd7hhTJ9DGgYW53a1s96GlkBtcAeVqFUol6pEu26rqzmuam93mdtc90lW7VM7tHt2wRdG/KiY53Nz4H2W/i0llljsJCIJu8bX2BRrxYmcOs1ce2Pgc1OXv+uhpWOouWAdK2iItdXN360kCKzY4Zuu+5gGYY4LPAQN4L+CEiX+bTkWJrkBGvJ5Eaifq3XEz2IauQLc0ixlcd1o7mO7nojKHqQ60nU6A33NM53qEWdtheOiOmEYdBtq+J6Yh8hXkA3U+Iz5AD/vMN5NcSVDiwoQRqAzWaS8a/6oNF3vwWH8lgdjaKrmVk8kIdztxt4tkOAR1TA6VgO4+U73ahMlsTvQ+R+sc3e3joyOwaKAJVy3bBeMp7H0eXOduZjuFVhHUubu9VCo9ctxxx731DW94w874eTj4j9jfO36fz8h999238le/+tWD7XZ7HbrbFyxYINzu6GbHzMY4t7vMds9DtZ0UJDOlRo+ggiWQlpZ6MNNdJsMRLSyvSye3uvnMLl3jbHHsd2adE6scBZMJ6HkY03K9e94qB3W56WOAUO0sHS8WfzvEMwwsrRfrgr/6Un7MB8fH4HznXNsIqghrPTCe4PW1cLXGEpcwx0Wzfwm7UOaGHTorl94H2zEq0O9K/32+O30Q18VN+fT4EDfqUt49Ef1eA7qSUxUevJ3ZWRK4rZ2mP3HPcx/LHVWc5U93Cptd/Zot3VS6lMx3cWsvDLiD59GSE7FzlU/jssMZ6xyT4hIC0BOcTAZnrwVQKlUhK7Lby9BuSe720eEhOG3OFJy9EBNL/eP2NWKhiibWjAWz2//6ne985yHhbvcpeF3sroPz0Ha7nfzMZz7zhUKhcB263TtljePc7tLtXoLK+HrI9Y7rlqqUHIcd2KjszMftbpHKUEKcyoAX56nPZCKdjIdrkhnt2pfygLLfBYhrDZsy3922qm5zlijRwTZCJNCa4wKud72CfNIyCNzmNs7xrLzIjLhz176lJHiVDO46ZEqJT/EIzAWbw6jvPNtBDkX+3yuUQ2VonHAN2XsuAonbR1xrvwG6b2DdgLtnoFGX1NPj2sP2u8RL8MsELrlX5ydMPbBQtmuh6n3lWpUIFiFErqyItSKXvv9sV1G3AN1D9yoS4tAyp3K1JMbXHVU/AdBstGEqlwdsb92o1yDRbsHYSAZGB3rhsiW7YW1G0nPzYYk3rhOKDN0r525HzhHRMjubLcydO/fSyy+//JBwtx+SgI4Pdffdd1+zZcuWL6bTadGsBa10crsTyQwlxrnc7trtjotocD5MZNaIBhUI8NKypqQ443q3EuIESDs16NSVTWe7K0ucgTxv1CIBXoK1SJxTjG+yL7oklpHr1hDPcNCg7/25S1IZCVjLPve3Bxy9oO4Dds/1bDzsTAkwmGiXtfkzzV0lxV3iQSUh6DVQ53gVAw4I0YLYjzc2u5aOjsSK8WkCPL8uxdr5TX1ug65yB2IHfpAewFUtV2HzMAnR5qLX4PrXp/GUYeuDVqxLpRt3iyhCHj5s3+/WtUPWvbXanb3tnkJ7ytSgy4Q40S41iYQyMnaeEnSvsv7c18KgVpG156UiJsPVoS/ZI1qlHpmpwNuX7oaB3mBiKAd0ip9jcywsdUPZT824MLu9Uqk8smHDhvNnczMWd13sBUkRt9T2//ff/OY31zzxxBMPAsCRRDJDbveOs93zeai3EjA1vhEK7X4oFktQbzQNBSyVsRGAK5c7Zb4bK912tXOwl+xxpm0qd8ULIFe0rwTcEszlljdud8Ymp6fabl5h2UKKOtbsSQ6CYSBrPg91m/s0+MDGN9eRj+HQR9pps2rY6hz1TzBepoSzTxB5P+PPGHFuYCzO3HCJ3HVimn2tKCPa3j2uOJ6uCYmKDQX1XaUnJNg/24C+g6lhqzoopMLAm1+XOwD2AsjvXUnprDF1cddTFAkA4kvPdSIAXZ5CJDTUjEUBOpHJKEAX8fOkjJ/zS+I1sPqnWChBNjsJtWoV2s0GZAbTMDw0AG+Zn4U3zs3LcAE7UcpGFewQnk/zHycQQw/soZbdzmX83l1HB8HV2u1230033fTFfD5/DfVIR6KZqGx3zu2OMRasSS+VilAbOxImU4tETTp2YdPd0nyAruPoppe6L0EOgdsqZ3PaqdoWOrrdpZAl97tZtoxNjhHNiO+Jx93zpvl3QUvd3cRdWLX61CBoBgt1dcM4E88XY7UBXA6fKx2mVE8/mhcRIxQVnzeC1Iew7zzCLbDUOzmGPQ+fJRcnaBhBHLU0iRBzci9swtDb8HR+9gQqHDSTira9MGqnnC8yEzFkqJEQ5x8inyt+hPu5qyT4FkAY4kZED8Qto75XiytsmB6+N2fbKcXXfTY1g1xvpi0gY+cJkdmOGe5knSd7FZmMAHP8XbnbnWlv1FuQy+ZA1J4369AD6G4fgXkDIGrPF/ZjMlyQKEiCuJwQY6G3RJUTeV/J3X4oZbcf0oCOD/eFL3zh7Vu3bv2HdDrdj9zu6HbHxi34Qz3SKdudu905aX+hkIdm3zBMjm6AUqMtrHQO0FZNuichjmLkbrIcWuWURGeY4wwdLI5RWO5qnwqSGQfQaQ9LAhr5I/81LCwBUCds1HLOA7ziGFeohRHF8OxXF4ida/hc8FwSuKIyAnTlIwYFr7cxjLXS/c8lBZ0SWqGg7CbjOYqGu6M696ezOK49vjBQjzY+pwFIM0HSAGjRB/zfmdwg5FwWJ/Ue4QVTMzfdzZKLxIHFau3AYP1DAAkNYLoAPp2p8ilffMgdPqzrL9NDYfs0uGVtTncN6CohLtFD7nbibped1WQzFuNu548gas/LMhmuLDqrydrzkeEMnDBWhIuWTAoud9fDR+52bplTdjtvwkW9z4899thZ3fvct1Q6fNXTWWUH9hzkdv/FL37xnWaz+RpyuyOw82z3uJaqWINeqdagNHcjTPUMQ6lYghoS1FAcndjiVD90Th4jS9VMLJ0IZKR1HmytGmSNCyGaYTkfLpjLBW2Ah9zzhPP6jbA+6jZusuUQE1NX8Od45Dio+wHdbFwOoGHgGOy/zoWMVmDUhzQmb2/1UOUhmDXvDUfwGwd2Tcw2ivGp2/LYsAFaAlbdguNY+GX387b2gSdpHdpyVAdZf4fJCKalhl17huIlro/3DC/fwen8Hfn89T6Tm09qDGLHLQFHK7QPd/cubXMuH1jmnfKh8Tml+Dm2TEUiGexZoFulqnI1bJcqas95OwNRe96GQr4gas9lZ7UmjGSw9jwFlyzZA8eMlEU4kgO6acij8o8EGRhWGLUE9zuGWqmCCd3t/f39f/Kud73rkx28qFl1SNxrn1UP4w72s5/97F9ks9k/5Nzu5HZHSxx/3OQ4nu2O2ZCFfB4aw4thYmg1VCo1QK53cn2beDllqUsQNxa5iZHLY6WrXTdrcTLe7Ri6dLWTdU7gLVjjeGMWq0mLibELK1bLCWcjsmsQ8YOZuzBQ93M4B91eHNQ9QG2hkNuxiZfF0Yjc67Fr6t7vwfvYoQT3+d1lH3w2G3c8x3t1kJDtZMnebrecaYoRDeYRypSYSoeq9WDc2S5478Mxitny3a/zhIZ9OLpuL93FmrK1R0vXt1UIB+KtP/2Ar6dOWeei/zm523t7lYudrHPlblcUsfTEuMZr1boA82JR1p6LzmojI7B8qA5XLZ+ATFLKbi67fHXnbu05ynNMssvlcjsXL1781ksvvfSRbmf6YD++i5VwsD9KcHxf+cpX3vDcc8/d39fXN4/c7gju1FIVXzgHdOJ2J3pA1OgwgaLW6oH83GOg2EqJmvRGo2koYHX7VJtchrPGmSz4YC06WfFur3TcXDLDXSoL+OO2VxVi2gvo8njbLe0BRmap22HqCFC3gMwcF17SFgfqMoLHdY+g6y/C3R0C6lJgxwEx/z5Y2sZXlN+i843Li/TBxTkt4OAlOmrsgj64AS3kWGjif01Z3kjoT/zZvUnowf+SSdH1yqK2s/jRZt8+lzOukqEYx0KUNztU8Gmkn53zED9qrl0aUPQVPBBoEuo7EK9vRUtZK9GiEQslxEnrXHK3SyIZWYOeBGw06Naet9A6LyAz3CTUalWsXYPBAZkMd/q8KXjLApkM5+5NX905d7djXhQlwwHAN84999xrly1bVo6fr9l1xCEN6Js2bRr63ve+99VyuXw+9kbHmnQsY3NbqnJudwGcrZaIs1NyHLreq3PWwFQ/Jcdh/aNkjUNdUWarg/27zno3sXHhalfNXUwtugFtYaGzxi8E6BLcDWtcmIUujpNI7gF0/8I0oG8DmrNj2J9+YpfQ+LVeYa5WHwK2GoejrWgzIK4MBJdzdJmdC75+LwQJtHAO82kAe5TFox7ONqbkPYSQqlWhVi5ApTAF1cKU+LdeKUOzXhXNK9oI6kRqghZSbxJ6+1KQTKUhNZSBdGYU0pkR6B8agWR/WgD9wf3DbUcKtLjv2vbx+8HcgFlovNg3EWFr2HdsdILDQTjNHODD+8cH+zPQ3jFNZAywE5jL7mqi7zla6KIJSxKSfX1A7na8O88VqdcakMtlhWcUS9V62m0YGxmGuQMAVy7fA0vS2IglRJYprQTlN/XoQOOrXpdUr5gMNzExUR8eHn7vtdde+/cH4cuY8ZAOaUDH2fn85z//np07d94+ODiYRDBHUB8cHNSgjYtJxnh6ZVcghYeUFSniLphpmRqG3NgGKDUTQoNsNlsijmO53RkY877oPCmOstulZS7d8IacRgI6LliXaIY0aFOfLvI4lSeVt1I1oO7GmP2rhdd3y+UQLE1zrd1w0peO69TNjTRealEdKUDDmeLE+Uo6cDCMDit4QN39yEqYC3zJdAs35k9fdbDNPJahehtiRSKPdSk3Afnd26E0uQuqpYLkthYLhok4n4XpSEDBq41WUnoQBkbmwPC8RTA0Ph/6B4chgWaT1gp94/bFe2csh9QFOBr6xTY/gt6xa3O6o+FQb56oK0i3L2kvLvmdLl10WIQsrYyNWJQvqLUUVxLoms9xx3f9OhzVMXS5BgGf55v4AJ3AXGS3C5pXCeq9vTK7ne8mTATG6iJMhqtVK8LjNNDfB8OZIThprAQXLMl5+577ytVk6BT/M4YZJsNVKpUnjzzyyHPPPvvsl7uepllwQgeSZhY8RcQQ77333tVPP/001qSvxVp0BHRMkkPNERMlUJNzs93xctxKR1dNtVqD2rz1MNEzju32oIK1kWSlo9Wkf2fxdJb8ZgE567Im4uoOuFPZGrnYudtd1qTLOnNRzqZK1MjhKKuH5PdGkMW9ZhvUDSaw8wJA4Qf1eNe0Oxa/Oz06Mc3vTpeAHgWiHpe1PjxqXAZaxXyzW/hhIcxij1AGnHEIEdtuC+DO79oGue0vC0Bv1muqNKuDa+l94UIf4acElURPL/QPZmBkwRIYXXQEDI7NhZ7ePgayncoAmdDHQVPXBWtXeLgjvCvjVnGKaF2GvT4X79y/o3dD3F7pdC46PM7GUrVp2YdB5wRDQWesXU1g+PjCEgb1LuBiwfpd/kGlatw651SvSCaDgO5GnRr1BkzlVKlaQzLDjQ5nYDTdC29bNglrhqs6/Eij94E5WedUsUTJcAjoyWTy1htuuOH3EgkkYjj0fvbz6t3/E9hut3tuuummz+Xz+RupAxvWpKdSKVGbiP9R8wCy0iVIyj7p6HYXyXGFPLSHFsAeZI6rt1QJW8vqgy7L1FQDF0XraiXIsSQ47nI3bViJQc5kuFPnNU0Bq9jhhHudl6wpwhhZf2lA3QBQ1Ku2Wdh0TqsqDzMYGQfG6vswwhiNQZ7rOPjEXXxGTnmewUmys3ZpiBJiA06UEuBPlrN1hrB5dZUhd+37noXyCdpQLeQhu+0lyG59UbjU261mNI1r5NYKAXTPOeiCR4t9fNlqyIwvYO54xvvN9AHx2jiYBqhI/AMLGJmdGv6errEWqDug5ksk1MMNBcBZIhb5MEmb1TjlftnZM4Xtdets9sL5uycPp/iXudqp97mwzvv6RExdU73ShVttwfWRnZyASrkk8kL6k70wMjwMG0YqcPmyLPT1mEWinUiMSIbkNrVKJS+rsPqzWXS55+bOnXvxlVde+Z/7H4n2zx07e8v7Zyz77C533333OVu3bv1GKpUa4slxCNpEBeuz0jH+0mhguUMVisUCNJotKM/bCJPtjHANVWto4UvCFw3cKkmOwJ2sb5nZjk1d3Ex30xPdZYoT/dedGnTpcpeKvA3oEhFFsQYBukFzU6MeOssealULz0LU8hBGNdzowRahEfzsLjJ0VGfus9SdZEAH1IOUsc4WiE2kM0l89qV9W4kBaeBrv3KC8XG0xne98Buo5LPQxoU0413KAT0ExZxDENjHFi+HeSvXQjozZsU5A3oSt+WVzA3L+fNaz+p8sWYIsJ3KNYqF6dE7fcdp+LTk9RjVeOg8G5icaEVkm3n3JbjzuJfM430mBR3FVbvx6Yby+fzL1PmOLQDtZlf715SrSTIZYZkLAhnpbke3ey9mv3NqCzR0Gg3RFAuz25uNmihVG84Mwkg6BRcvnYRjxyoB7gmyziW4B4lkKA8Kc6CwVK1er//HUUcddemZZ56Z25fTfCCvPWNRcSAH3+m9H3zwwfFHH330/kaj8SZKjkNgx0WGL52sdLTQyUrnbhtiGCoWCpAYXQI706ugUquLEja0tHFBxZewqYQ3ZcXr0jVPTToBOQG8BGnZ4Y1VHuwLAAAgAElEQVQAmwM6aavCFU+Arnan5n3XkxX+yqXsM5tXALI6XIor9Uck6PHzXSYnrhTYgsS8y5DENFcSWy/fH1cno4WLKRqd0nkISuS/+h7uHNFz85uaY2LDA+7ce6VmG4qTu2Hnc08LFztmrds+yRgPIX3tCmr7QU3c1rd5PEiNCXQI6uNLV4rEOi8OEJZx8FQIKwgLCeTde9K0OqDL9FBd7ExTRo/pW8V6CvRbDYJsYBmxe+sVSWve4w3gCoO5uqMNdbDXwmXXAVAMnP1sbwO2zp3lL5cLA3vKbFd9z5OY3U5gjhnuqT6RHBdok4qhpUoFJrNZKBcLInbe15uA0ZFhWJWpwZXLszDY27L2Q5ir3ZXb6G6fmppCQG9nMpnfu/7662/tFDdm43GHBaDji7n11ls/unv37r/KZDIJnhxHHL94TGjDlnpdLDiMpbcSvZAfPwamWmlJDVtvsKQ2ap8qNX9DLuPUnvP6c8UaxzuvUSkbbm2KnxtLXdWmuyVrDmOctNJt7ncLNENWazRXugvIfPlw0LOXlTcDPgqgwxQGyyB3lq7nHA2BHqAKz9rtzgXvTqPEz6ht5SoHCSHAJre8ADuffQqqxXyIa90BdKXFYa3vQKoXkj0JSPf1wIKRFCwbT8OC4RSU6014cU8FtudqkC1h6+A2lOstqDcchNV45Bl3G6An2Qtji1fAwjVHi+x4X0m7nmLfMMUkWSqhxVVKVDq+fISwJiVMT7BeQZjaQ09m7qHrANjoGINqCKhHKRSdA0CUOhJ1lX0ortkL9OaF8DBaYKvLM7h13qNK1aR1rvqep/qE1a6tc/WoWGqJWe2Y3V4XiZ7I2z4AwwP9cO7iKThlbkn3sDCzY940p3h1meHQk6qY4V5Yvnz5Wy+88MInO39Ps+/IfbhCDq7JwOS4X//6199ptVrrw5LjsD5Xxndw0cmpoeQ46tJTLpWgPWcF7EodAWVkkUOiGVUrHmal24lvDoOc5nU3rVSJhEYmx1H9uWriQm54x+0u6zB50xbllnesBbMNuM1jLwNy2RuLxQPcrjnj/ZuLT7nhbatGm1L+yKsHpPWotVDxLWHbtW8sdWFSODOiysEs30TUuFxANtfUV7aS3cO2mLxvo1qFnc89BXte2izcjpE/SqvDNTo2lIRTV4/B+sWDsGSsH4b6eyHV2wOjg0lI9/VCjxpDHet6Kw0oVpvQaLUFuG+drMKPn5mEl/ZUoFITVEVyWmIUkaHxebBk3fGQGZ+vTgjCrb2qJOxykA15WwEq8ihgdr/jIBsP6CypUb9mM06uKBiPFC8FdZwcTHGOnD6bWC32Ncddy1bO3RnmVr6rgoR4AJwXEwB1sVzN2rckglIGZOw8IUC7B8vUqFRNudrRWpf16WwXttui+QrGuC0imeEMLBlswjtW5mCsT/K2m4XKwBw/FEnGmM/UhpbKbMdQKuY/oXWOgJ5KpW654YYbPpJIJIiV5uACqL00msMG0DE57uabb74pl8t9GDndMTGOGraQ2x3nlNekE9EMfo//SaKZPLR605CdsxFKrT7A+Axa6ZrXnVqlKus6yONO7nnic+d16IZNTibDse80axy2bQ2z0lUGvFjkRnDh8pdbwH3drp0jvw871hYy7FpOYpp9G/s4r8DUQ/Msx1hrPf4cy+ughI+9f6SQ6UrZCOQO2AQ5oXPFFJ9aqQjbfr0JsttfkeVnYT8qjD6WScK6RUNw2pFjsGFJRgA5uiapG58t5J2/lBCV85+AiWIdXthdhv9+LgebXpqCLZNVqONi9SKJeWv9Q8OwZP0JIhveXT3u8H3f02cRak6QOMSpBOP3CQNwfoxv1dP3ccoAgZjcWWZ/hI2f1pAFsSH9bBQWWTvTgt+IydJrNQSf4/HBt2/4mvGDt6iKsMDVlLkKZjhlFKEcRetcJsLJGLqQrQrNxTXQWGk2oFBUNK+1iuBQGBroFxb6by0owJsXFnWzFd8zWR3VFM0r8bajdY7McPl8fvfChQsvfvvb3/6T+HmZ3UccNoCOr+krX/nKa1944YVv9vT0LMYYOpawYeY7/vCGLWihk5VuCAoaoluP4HevVKA+50iYSC0SCXOYnWnRuTqZ7pL73Y6hS/Y4xeuu2eYckhndhc1Y5y5bnABrYosjK12zxxmrPRyofWK4E1DnQM2VBSMIfAAjktJ8yXb6ch7x63xkWU4KoAILOSz7PeQ+3Td2Uc8cvLEj7tSfdjowIJhveepRyO3YYqaJp2RrxGnD8EAfnHXMPPidjfNg6Zx+4VqX3ptO4MwfAsDhoHDF9TRZrMOjL03Bv/58B2zeoQSob54EwLQhNTAESzacAGOLlkcm7IUBfpTQiVMSugVzvjI7EdV8bO7sumNzrVgD5q5VLO+s8ZldyLY1WSmX+sJVDPQ+Zl94dbCw7rjWJNDTOlqB3p9sPL5tzfgZrGQ4wQqHZDJJSKVUZjsCOno+aTsobaZaqyia1wK0GnVB84qlavMG2nD1qilYlMbeGUSNYL8Rzg5HlN2yVA1rz2WIFJPhenp6vnr22Wdft2rVqkona2A2H3NYAXq73U5+5jOf+UKhULgOk+PQQifmODc5jgCdW+lE8I/xnnZqCLJjR0Ox2StAnnqlmxI0E0835WzqM0UoY2fAqzi76toW6I2uXe+m8xpZ4YZsxggSCfImI1644/W+jXvtxhLxW/UhrU87tdS9cWYuMeJB3RoXdwe6Asu6lE0x69oaPAnQp4xoIpDAjg9niuMgIKcnAbUygvljNpgzABe/tgGSvQk4cdUoXH7KEjj2iGFhjaMSOJMfX3yf3KA7pmrw75t2wrce2wGThZrk5aQfC+kI1F8DY4uXTWs4eLluwDsI5I5bWS99NVCl7FjPqzcAS6WfQQmBb/watNWAg0qBOYIHI/h5vnPkZ7b9rys2dGDDEGOppcaSApwBeUWA6RugX7u+kFFKXA+cMLoxEU4ZQto6RwsdE+HQ5U7WuQZ0dI83BegizSvFzofSadH3/A3zS3DW4qLlmzEArtWaQItUss6x1Bjd+Nlstjh37twrrr766m9Pa6HOspPiJPsse5z44d51111v3bZt2z/39/cPI5gjqKMLHheLsdIl/7Cx0jGWLjv2cCu9OXcN7ElKK72E1JsajGUpm46tkxveirVTT3QD5NzKt7qvKWuMatJxW/Pfg1Y6We2mc5dwO5Om21GALgzUWbMQnvkusMoDxBLD9Da2D+vseAMqIcfrW5sxm1sGz9EC0xFWcmy+LcGUDSFTPcfYPnu2EOWx8lYJwe629enHYGLLiyGLVS6S0cE+uPzUpXDBiQthdKBPVlN0aJGH7QK3G5Z7HLpMMXHu8ZfzcPd/vghPvjwFbTeDiU5qtwUZzbJjT4HheQtD6DgVAHncwnx1WcoZr1vzPIh4d9wAtjHOoI46Rr8qy9QlbIysU4sXJtM4ohMlxj3GUgpDFAV3KIFQgatphI5drVdeVmZWsO1loF0t+p6jvEyI2Dla59geVbRJFTSvyjrnL0PFzhHMsSQYqzpkE5YMzB9owTtWTcHCtEw4NktOqTVqH3B3O+U6mdBoQcTOW63WD0499dTLTj755EO2VI2/ysMO0B966KHMI4888pVKpXIRMsYhoFMJG7pqELhR8MlYOv4npyjQhQ1L2PozMDl2NJSavaJpS73etIGcJbVpK531TddJdLp0rQ3YCzhANMNc7wTeAvCVu13IOHTps7/lZ5QkJ6Ue7Q1DxBH1+s13bpJcrHXsAp5ruTNB4MpnLZEdJcAs2nDqV3ObOEWB1ap7QF3KLwbETKAxdPaIRHZfV4kRa6gJO557WpSmhcbM2wAbjxiGd75pObx29Zhyi0u+7DhAx++jM+yDCovveKwT3p6rwj0Pb4EHHtsOpSqS2vjQtQ2Dc+bB8mNPgYHhUc0fL470KR98elyA5QshiE6hl4zC1NDVzcHNsuy5pqBhhLG3+e/WCUhPA/u9p/juRc8Z5rsx8+CgesgEUQVImN6vd4byjAmdj3VVo9pzET9PYew8KY0j+RZlzXjLsc5F7Fxa529aUITfWYTWuf3jNmARslDxtlO1EhpdGDsn3vaxsbH3XXfddV/aW/N/sF/nsAN0fCF33HHH1du3b//i4OBgiqx05HfnRDMG0GWZhdu5RzRsqVahMXctTCQXCipY0VpVW9OG593NgqcSNW7Rmx7pJo4u7qloYUVvX3K7s0YthgpWudct9ji5/MTCVyuRaGP1wnR3rWNNUR27H8iMNi/vw9uhekA1BqRtwRNVPhbuDQgH9eA5OlmOjYuPIWiMO88Uowy4mz+79SV45anHJH2r76cNcNracfjIeWth6Zy0170eB+qRAEdKSoSHhgAe3fCYFX/vI1vh7oeeg2LFBXUzF3MWL4MjNp4Evan+IJCHoF2ngmcmAYZO7xE6Z3zs7rsmV4G1pj2uiLAXPQNX/3RAxX0NlrrqW9bEQeGZRPPIsgmLZtoURDJoocsWqcLdrpPhSAhJQBeZ7blJKFnW+TAsGGjCVSunYEEaGwzFADplt2MuUlMmLlNXNbTO6/X6z9euXXvhOeecs206czYbz5nxmp+ND/3ggw8ufuyxx+6r1+unYgkbWulorSOIUyxdNmyRbnf8z0s0UywC9GcgO7oBSq0kFIolkZCBrnMEQgHGjuudwFyAM3VoYz3SxbnaSrcz4HnWOyXCCT53VsoWtNL92e7GSsc3qJYB/1B/5O72IFCHZnT7XPARoB7EmQhmuQjXuBBevri6B4B9GfC2HPdzzRuFiM2fuxm0lZ+Acj4LL276GVTyOVb3ZEQWMnaec8IiuPHMI2HhSFokvHHwJuvbB+g8fumzuLlrkn4Xo/bMIX0mBTVAo9mG7/9yB9zy4DMwUagqz4W9BpALfvFRx8CCVUf5yw89QqITwTMTMKdbdnKfrmQYXdDn9ift2T3GXSJe9z8bhfW9+wSdKg3+pwqdj4BHiq0PL+BLBVmsPRU/JzCnZDjZVQ29nMo6V/JFZLaL2HlWNRhqQmawX1jov7WgCGcsKgXUHc0KxxjhSCa73lNVqtYeGhr6gxtuuOHTXb3fWX7wXl/vs2U+Pve5z31g9+7dtwwODvZyK124burI0uUnmiHXDrVWRU0zMXc1bE8u1nXp1CZVWtQyk5gnxhked1bC5kmGk3FTdYzyYmr2OFafTqQzOPcC0C1XvHwjtpUuJYzlFZVuCPb6DJDJj9lSCQCj22iBHxtUAOxLye+lNexbjuozDxiLE8Pi9upJKBHNPFgQoANkOhFAZ8SpT8r5zBkkjmmKJLiJV55n88iDgwCvO2oefOJ3j4aFo/06bshdjHxfEbgTXTGVWoaBtC8bmFpMuudwQOf3/NrDL8Ht390s6tkDZYmY+T44BCtPeB0MzZkbGxqYnoxwgcx1j4e4y338AtMbwIE7izRM/q8eDV9z0WAfKey9gM7Fgbk5XcfObFescE7teS+GLcW1lQTSdefKOm9i7DwhYueLBlui7ny8H61zxmFB3hAVWuREMgLMsd21qjsnIplKpbJ51apV511wwQXPHLgXt//vfNgC+j333HPks88+++/tdlt0YUMrHTPfUThiHAYXClnnmOiBi5JiNmjFU8Y7ut57U2mR8Z5rpKBYKkGtVrcsc2yzyhPkNNEMgTXPeue158py16AutFOTEEf16JQ4Ir5jZWy0nMiaJ+DU/+qGLjpry+MyVYDLQT3EyibiGAn/MaBu6QiOxRcG0iH3jQP2IKirm7PrBaxBR4GQGcVKYIZy3DuKjxwY5Ha8Ai8/+Qto1uvODpeulbWLR+DT7zgBVswb8paiuVa5aEmJJB2KACkubu6KFe5tokYWtmUeFAuoXN7x/c3wdw8965B8mKvPWbIcjth4IvQm3U5tYWbt/hF4wachgKH7e5Fy/wxub92FP1KoVLef06s+s70Xpl/T3paeIfwP12OPKFPDdZlCyxxZ4ZBK24qdq7pzltmOnO0YN8f/3ryoCKcvKCuFUG4yMWJPEhy3zkkeY2Y78sErIpm/ed/73vexQ7WrWtiyOWwBvd1uJ26++eY/z2azf4hZ7mil438DAwOC2x0XCf5wfndKTKLviT2uUilDYnwV7OhbCuUqcrxjtyBOCoNWtrSI0aVuZcPrDm3yeGqzahQAuzadAF0CtwJ4AnFdf243bhEA7sTWiWObNGENaJ1a6hGgLhUGD4FkSHIcLwfTcsmyGLhywIWwa0HwZW7OiUyWc3aAL65uw7RiuwvsHP8YG9UKvPj4z6Awsct4E0xCA2TSSfjjy4+Fs45bHHCzu5sW1x9xY3cL4mECgDoOIrBHXRMF9+58FT7+T4/Bz36zG4vYzSXVS8Me68uPOUk0dQnyse0t5OruOvtGwM3kqjNzmXf39M7R6j1JxVuOI7iMzWehSXEqHIPeMQRs8Z9qwiLIZKzYOfP8tVuCQjubk5ztGPdGymK0zpcONuGqVXkYSzW9+ZTc5Y6ytd1u6URl3oRlYmICk+K2LFq06MIrrrjiFzOar1l48kxW5ix8XHvI99xzz4bNmzd/CwCOJDpYJJqhXuko5AjQXTpY3msX40GQ7IepOUcLjnfJHicJEbi7XcbVqXe6XdbGy9QE4YyVIU+g7hDMuIBObnmJqLabXYGIdMfLzWzc8B4wskxW8z2L+jKBzpeRC6TOEgsBdW7da8i2qGJtWPXWhDtWtbyOvL/WUwKx9QgXvKO08CcJ1qx7tlIiAROvvABbnt4kMtzdLB88491vWQsfPGcd9PZQZz1/5FjU9vb1ibW5t38o4ZO74S3VSL0zBPVNL0zCR/7h57BtoiRB3Yklj8xfBCuOOwV6U6nuhtkJznVyDNfxwo7v8jqRDxJ6LW4yR10h7jj+vW1hdzfBfGKsnRG4jFTsJD2h2j0UFFN7SdG3IisctUntk6VqwjpXzHCCOU7IIimMmo26sKCnprLQqNcEK9zw0ABkBlJw5uISvHFBJdJD5ZapkTKKHlE0qjjN64033njI07z63v9hDehopd96661/PjExIax0KmFLp9O6VzpOGm/aQlY6Cj+qS8e4DS6o9tgK2NW/DCq1hrDSm03ZL53i57j3yQo3vO8sgU4DuQF0mSBnXO0YXaKYuezKxtzwzBKnDm0GHuR9OKDjs9mEo/HA7gV0Qky9wtR1LIGgvgz349EBDIaVpW+t0igFgZDbDfkrvnYrzOpYJx43fydueI+Jo6Vlo1aT1vmenUHrvNWGE9fMg5uufy3MH5ZJcFL2BQF9X4I5vTICdRSSNAZfPB2F9Jce2gx/c/8TIgtea0vqQj29SVhx3MkwuvAIpzepOoA/HscnDoy+Y2igPnyzvjNj0q3BO0U+Wlru/fn51hryXHh/KBFBCGaA62hYEdn0YZ4r+tzWjw2062Q4wdveC8k+xQonytRkZjt2WqMwFb4HtKjLZexLPglV7HfeaEIq2QMjw0OwbKgJV64qwKhjnYsnCak5p0Q4j3X+4ooVKy665JJLNnX62g+l4w5rQMcX+bWvfe3o3/zmN//mWukozHCxUCwdFyklgZDglbEbSTOIVjl2YiuNHw2T7SHAeA6WssVa6YyMhohleNIcz4rX7nYF4hrQXaIZTQXLrHTVRx11bgHitFFMdagFqFoOOJa6DTeuAuAuJ2P9MnHAsry5JHYTpO1r2e5gj+IREFxGqbA3LB9T+HgJlYOOCnOOkf8uF7xULKZ2boeXnvg5a7qirtYGGB1Mwd9edwqcfvTCQHkaB3W0yFOpVGx9+d4SSjzc5Iur4zNPlevw0X/4Gfzw8W22612sK4DxpTKWjrknxn/qWqJR6OmCktAYLSsxzqVvrTdrcsI0ig5n0F0yPgAPU06c5d7hHWd4mKsBaX0zlLaXdyJ0K1jwakIOitg5xs0VzauyzrHuHGPpxN8hlao21Gs1mJrKQSE/JSx1jJ2PDg9Cpj8JFywrwWvGa5Z1zsEcryC9R1IxoLwPYoWjFqkYO0+n0xg7/38TiUREc4QZTulBfPphD+hopX/+85//+O7du/+MMt4xlt6JlY4WeKMh2eOElV4uQWJ0MewaOFK0qUSQb6CVzkrXdLmajp2T65252VkZmzzeaeCiatIlwLMubNxC16VsrGGLbuoiX7tONhGkJXyVcsB0s98ZKYs+hYOnBySZ4WzF7WwTwCC6voQf1I28jFMoFBBYl/GAb2QGv7yGnh7P2CyIV39gZvsrT2+CyS0vBTPxWy343detgk+942RAEhfXIqa/UWDuKzd7mEzi7nfx5B6PClpfDz2xDT5410+hWJEVIfynLz0AK084DYbGxv0EM/tYIM5MqEWdTSuvQxQXcR6l5VjP7NzDh7k+pcCPzYYRlt8jdKiGHpbUJJ8RT2WLVkhFRd0JzAWgi9g5McNJdjgs9xXrRnjtJcUrtppG67xWxQYsDUinkjA8NAgbx+pw6coSpHokYFuPEGOdU0c1lLMYOy+Xy88tW7bswssuu+yQbpEatX1mtvb38cbcX5f/zne+s+iXv/zl/Y1GQ9elY8a7a6XzTmwEiCbjvSoWLYJvbd562J2YIylhyzIuxC11q4RN1aPzzHeKp5vkuWDTFqJ+pWNxL+gMeAHcCoSIQU6UqRnLRx4v/5b/Z6AV4qazZYwfuA3G8++jupl5lmBYnF0iDOWaq1u5oK7FlPw+oDTY3/sz4P2KgJ4rR0Gw16l81kphCp5/7L9FExa3tA7bm97+vjfCW45bYlG6upY5kXLsr31A9+EZxLTOLWsdAIrVBrz7cz+Cn/5qe9BKhwQsXns0LFy9br8O/dAQZvwpojwVzjqnP6PCBc7bsCtRnFXM+5/z7cBoXjERDi10BHEZO+8THdZkmZraLe0W1Ko1mMploVCYEt3VeqANY8NDMJZOwNtWleDI4YZIBna9LiZmLi1zXp3BrfNcbgomJoR1/qkbb7zxjw63zHb+5g6NPbAXxMbtt99+4+7du28dHBxMUsa7a6VT3S+53mmB8YYACOq9Q+MwMXwUFBpJ1bhFchIHGON0lzXWNlV9ZgO86dRmKQcKlC0GOdZ5TbDCMatcZ4qyrUMYL491f+zlwZV+hpbsJNfy8FvY1rlRgOuzhtXxto2kDgwDWl9dOSktUeAcUj4X64ZPJGCPSIZ7PBgTb7XhmJXj8I+//2aYhwQyFId24ueUzb4Xlva0LkGWOtW800UI2NGzcOt3noBPff1RR2mSriHkd19x/CmQ7OsyOa6D0frs41cFmWu+UwMa/4RaXiVHN8Dvgktfwr8sVZNkW5j8JrLaBW+7tM57kIzLaIayPWqhAFO5SahXq4LyVbZH7YfXz6/CWUur0JNwSJQ0tsvPed05ekUxO55b53v2TGDY8zerV6++8KKLLvp1B0vokD3k1X2gXi1a6Y8//vj9zWZTW+mU8c5j6QTqwnWcUC5v0bIPMy0rwvWObvj23DWwo3cRVKroji9b7VW5hW5A3i1nM1a5W8oW2olNdVhDMhsD5KZkjRq0oCYsLHQTSid9Wlj24scDpnwXGFCLsNQdqSCxWB4vhbJrXYdcyxmL1v9dK6ITkDapu+px5NVsvcLjBfDuFJZsxy6A/NKvPP24crc7sqPVhg9feBx87JLXBMDedbXvrdK06UovilW6YI5/oxX2xEsTcOXffB92Zstet/uq17wOBkfGmPrILDelQHI1UhVfmFXhtAAl5dMX15VjZP3LBJ4RyCnvlFgvPnWAn8sITdy0jpCJDCq6oeHp2FcRNrqwE+OPN3PgbjfrXKtMNBzQAx3VFJAjoEsPpnrHIuAty9SwAUsZvZeNhuggODYyBAuxAcuRZZgnSGQoMqM8hiGudlIyUdbif5inhJztGDvPZDL/833ve9+fxk7wIX7Aq4DOXvDnP//59+/cufPmwcHBPl6XThntQpCpMg23XzomE2EsHRcZgnpPagCm5myAXDMtAL1aw6QPRQVrJcIp69y14BXZDAd8pIrlLnZe6kYueEkuo1zuKhGOatADAI57Tu13AnjJIKe2ugvq3AhQ80buenufOMvK40J3ATRciYhWMIKg5x5vaSdKWQkqDhbUiPAfA3qDaB5xYO5Hc4G1589v+hmUp7IOJLRhKN0HX/y/zoA3H3eEyK8QUOI0VaFSyYNB9uC69v3gvJeqDbj+5h/CQ5texo2h5lb+g/vjiA0nwPjSFUFXqsRPmeam1hSnP7DXhoJq5hZhVVXiIrhcA+eo4y0PNHvt4hyP9JOf2wvdHGvUAQPijl+LeclFQpi7hzp4qXZoa/rKQfBWwRJNPjw+He6+Iq+kIZKRZZSppCxTE9a5IjqiMhxRpjY1BfmpnChTQ4AfGRoQe+DspRV4/cKqjptz76Fo3qISf3GhSMUS/22K6iMsU6NEZATzWq32lLLON3cwvYf0Ia8COnu9Kpb+zXq9fgrWpSOoE3scWem4sH2xdJEdjIutirH0ktBMe+YcATv6V0K53oRisSQoCnHh8hpz+Tta47LXtR1rN81ZuAueJ8OJhDs6j5LieEKck/HOPLxGM+bcD1pbDgdGIbMYCMVa6x4JzTNpCQiNcPEtyxBe96he6BqIOwF15xj9+EHwt1MMgspLKTcJzz/+CDSqVVt4tFpw5onL4a4PnQGD/Ul/QzJFHkP9Aw609KGwktFpzPOi2/3rP9kMH7jjR1o54eNdsHItLF670ZquYFjH/4R8VqNc7Aw/zYUIj5myyt+ua1Hr5elezMVqrvW5F6S/PQ/I1QNSIrQSIs4zTyuVO2WxsoFx9dI3H/yZYoV6wLOldDEL0ZXSpcZgWOF6RPc05GjHuLlwtSf7oDfZY2LnomlKE8qlkoidVytl4Xrv7+uF0cwgrBlpwNtXV2AwaRLhdD5PB2VqZDipjmrtkZGRP3rPe97zqQO9Vw6G+8e++4NhkPtzDHfccceNO3bsuHVgYCCJbVUR1LETG/XbJeuDu96Fqw8JY5SVTq53tCooK/UAACAASURBVPLKczfAHhiFSrkM5YrUSDmIu8lwFqGMm+3Okut4bXqA31273hlDHHVoc93snEFOTTTJJGmou7uc3oaRfrYM8wCgQQPPq1SiygV9jxJg2SrO96GWuoXTcYqCOdh161oDFxLa37QFxzGx7WV45elfiuxe66fVhg9deDx88urTBEcB/yGBRrSu+3PNR90rCtAx2/3R53bDxX/+bZjIV2xTEkvzFiyG5ceeJADAspSddRZ1fw/GiMM5ZuPfPkXBxV/3vDDlwnfedN+Ho1voy7grMWosLoDrnacuwkMR8lh3dsJHz5NCXY+F3GIqdo5latjznPqdC+scLfOUacAiCs5lAlu9VhXu8FIhL1ztWCyLiXAj6R64bFUFNoxhIpx5ag7odtxcssJxEhm0zjEuj5nt9Xr98SOPPPLiCy+8EBslHPY/rwK6swS+9a1vzXv66ae/Ui6Xz8YObAjo+C8mKVEnNrLSUfhKIJEbiEAfG7eg6x011MTQXNgzfBSUmj3CSq9jbTsrNxMd13x909UxAcY4p4mLVBBU6RqVx7VkNFG72t26dAbiQhi6rHJsToIxdY6Q8h4EpuGWOjsnANQqZmmtRPZHSGJauCvTcECbxyBSaFJQXBEZ3lEtEtiVwHOlyPbnfwM7nn/GizK3vf8MuPbN6wMWLbndeaOVg0U6kYCVj2veDcbRd+ZKcP6f/hs89eIeO9u9DTAwMgqrTjgVUulBHt1mcGyvJX+Em5vNPrWAZsm1UcPMbb7QbFud7h8/7z4b2XeWJECO8koQ9Lpn+xQBnxLDz9dP5sXzoKi3t6LbYIl0efm5BHO0zokRDsFcZbUnUQ4CJIQgaQtPZTE/BVM56WqXiXApwdd+0tw6XLCiCsmEzzonoiwJ4rzawm2Klc3mIJfL1sbGxj58ww033Bn/zg6PI14FdM97vvvuu8/funXrP6VSqVGy0oeGhsQCQ1DHf3ksneg4ib3ITpBrQHP8SNiVXARVYpATLnLbve4HdZndTt9x8LascsUwh4LDynhXoC7i62QVOXzvZN1YVnkgC14tExd0VYy+K0Cn+WbAIC/Luru5HNNhoK7xwCOspnGOL6iqU6TCFA4H1HFtoHU+sfXlQJAWL/Gl3z8TLn/TUV4XNV7KKIkHlwBy4/w09dliFc79k/th07M7TRxdQbasRz9FJMbxkrywJztwwigMVukpbUj2WczhY4+CbDkTdG6cle6bN35u6BhC1m5At3YccjIsJgEdGeFEbge52omzXZPISDDHhFD0RuZyyAgnXe19vT0wOjwkuqldtaYCCwZkTFyrYixebjLag3ztJFepAQsAfH/9+vVXnHPOORMH1245cKM5cHvowD1z7J2feeaZ/m9/+9s3T01NvQ8z3dFKx5g6MnaRlU7Cl8fT3TI26XovQiKZhjwmyLUHoVyuQBnLN8gCR4ubyteUtWyy2iX3u13ypqxxDuJOAp0EdttC533SA5Y7wT1RwzouTFO+7iwXnoVMCU5hjG161rn1zcWZchWqr419NX1r3Z8l7t7fHoOUsO62MH8bIejZOgnZKvXFJx6Fqd3bAznSqb5e+MpHz4W3nrLKC+gmjBO7RPf7AT5AxvktlGtw0Z/9G/z0yS2BenQsWVt5/GshM2e+AXRn2vaZAIowoqPgO25iw/wF/DwfQO+z59Tuda0pWwpCuB6q1WgzdNKptf6u+p0jxSuCueryp2PnOhHOJO9gfDufy0FR1ZxjIhzGzTPpXnjr8iq8dn5DGCic0hUHwN3sdpmaTIQzZWolmJycQJf75Pz586+57rrrvhP3zg6n7/fdOpvls3jPPfec+Oyzz34jkUisogS54eFh8VRkpSeo05ByvaOAo1IfWoDoescEud7RhbATGeQaAIUilrY1Fce7YXoz/O6GAU5b7spSF0oDd9lrd70BfpPpzslm1KYRm8euTxcbSnVzoexubbE7MXdtT7CVo2N4CgyDlkY4QHpTjSnDXJ/WDai7SkIEQPuuT4DOAMEAgBseCKITclQ///jPoTA5YSsG7TYsGh+Cf//kJbBh+bhloWhRrGp8Z9PWwfX4oc8/BHc/+Evo7bXnA+Oty485WdSkezMADQYFHznKT90JevoA3fXCy4UfTCNnn4lTAiiuDnCXtTtmWji+iM4+esnkUaICvkA/tcCStT/QuqwwzjFuLuvOCcxFZrtytaO1jqxxlNVONecI6I2arDkfTKdgeCgNx4/X4OJVdUglpHdST2tMiZodxqyIBiyKRObO3/7t3/7wxo0ba/toKmflZV8F9IjXdtttt/3Bnj17/iKTySTQ9Y7/9ff3iwxOBGT8cRu34GfkekdtFa10BHXx2dw1sLNnAVRr2GK1LLLedeMWnv2u3eyOdY6ueotG1mGQU/F1stB5KRt9JjeSpHrlpDO6hld8LpeFUKTV/GgrXfzNY9LyIC0DjQnLYoe+ZeZayvwYZT1EAa773kRqcBgznEnusU8LyZy3DvKV+mgThsl6+RmSXjz32CNQymVtQG+14bXrF8O3/ufFMCeT9rqgqTRoNkkSTIy75Zu/gI9+8UeBYePzLDvmRBidv0TEROWPz371PbF7XJhd7X7O/45CXP5duDlPbUY9qO59HhtQPVYwPSp/PN8ww4be2bD1hIaOwCxhe7VTPToBugJz2SBIksigpxIZ4kTNuZhu6R5HV/tUFrPaS9LV3pMQrvYFg224ak0VFg+2OrLOySiSYI6yFmvOsV9GQdScV6vV51euXHnxZZdd9vhs2iv7Y6yvAnrELN97771HbN68+av1ev31lCCHLnhc3P4yNuQwlpYw78aGoI7d2HpTg5AbWw/Z1oBYoJg8J1zqrC7dkM6o/ug8YY6y3plrnix2kzmvrHLlxvKBOhHMCEBnSXEaxAWKE3WsqhWOs9SdRDuxz6Pi2JZwZy/BOSc6e91dvlFKgoKTuDH5ipPFdJhrS8jwWTYJ0Yjl2cewBj1nA3qzBRe8fi3c8/G3Ql+y55AC9Pt++gxc+ekHhILKfwSgbzxRZLt3EkPfHwKv03sQxHfqKHBxmv6O8Pw7Q4lSRPj+UL/HBNz9y9jZLx7PAZ1nMcKhq13UmssyNcxu7+mRiXDSsyebrxSm0NWeF81XEuhqHx6Eof5eOG9ZDU5dKLv4ueVp+DTU35y72nk+EvXKwKz5ycnJ5tDQ0B+///3v/8vDmeI1bB2/CugxO/zOO++8aseOHV9Ip9ODZKX7ytgomUkniKkyNnK9I6jXalXoHVkEOwZWA/a0QNe7yXo3CW0a1JVFrjndNVWsaZlKyXHUeU0oBwp8deKcCXEJjwABOZZeSRIaw+cuS/C4da4atwh6xhBLm1kbATkTB6A+YHdK5cTlrdbbHLhDxsSNwQD4dn+OHGbEeeprBPTnNv3ca6GftG4RPPDJS2HuCFro/oW3L/qddwpi0zkOrbSb7vs5/D93/ygwPbMN0Dn4dgvk1nKbzkR2dQ6Bv2Nm80GHWOCOxsUK3mX9O3mJCNC1q10lwaGFjta52QotkTdSLBQhP5VV9K4NGEqnIDM0AMeN1+ESdLX3GFe7MBw8rnZfVjsxwmGZGlrn7Xb7Jxs2bLj8nHPO2dbVlB0mB78K6DEvetOmTUM/+MEPvlAsFq9EkhkEdbTWUVMlKx0vwV3vtGApK57H04UbaXwt7OpdAJVaDYpF5Y5XljjuSQJwNyHO5oJn7nZNSOOPo9N5Qhum/ulikAq4fWVr/DNq9CJUAc+Sod2tlAU5pcrZp4E4wprW74BLoZDj9SGutRFnrRuqWR0SjS2JC7O7TGmckaEyGxgTeF54/P83MXSm7CycMwTf/9TlcOzKeYGWqVJfkElIs+kH1/iNt31fxNDR/W5+ECB6YNkxJ8HIvIXK5c6tUF7Lr6DUSsYIg0gPau2lCYsGcV8A3r6xfHOd2+R7adhOGaBZs3FLKeATYIAu4+bYHhVJZMg6l9ztQukU7wrljXS1Y9y8UilBu4FZ7czVvrYGSwZlaNFHHsNlJbnaqeac5CYSdU1OTmL8vDhv3rx3v+td7/rq3pu7Q+tKs0t6HKC5/9KXvvSmrVu3frWnp2cxJchhGRsKX50g52GQw+FS/STF03HxJ5AWdmwDTLUHoYR90yvYN53ap0pLmLvQ3ZI2cSzFy/V5jBaWuemF1sv7pTukMySCuOudW486js5AXZ4Tbq0aRm1uSfsEdLTFG+XmNsKqQ2DXhylFg+c6qYsZUeyOOwRcrLi9VBgwv+Llp34JuT07rdWK10719sA3PnERXHDamlCX+wFa4tO+rchy/9P74L+e3BIA9J5kHyw5+jUwODrXnxTn4Lt3ScXjaHDsPn+5D72oOt5FcvdYnw7hO8fKr1MXsfI6GNhrqrh9J4LNko+/hzgC6817pFJJZWoSzJMybp5MQi/Su+ok2pagu0Z611KxAC3lah/JDMJwOgnnLq/D6xYi7wZ3tUvp4Vrost+5JOfiMhPzj2Qi3AQaUV879thj333GGWcUpr1gD/ET49/0IT4BnTxeu93uueWWW/4im81+PJPJCCsdgT28Gxt2I5Kc6LRILdc7UoIOL4DdQ2ug3EjIjmx1STgjGOAEACtQd+hgOdBHZbsTI53kenBB3RDREHhbgO7Ey0l2UXY8KQF+lmmyU0IkcbcueI+ZwWljvWOIco2T5PK8eNs6dhUFfkKEEtFuw5ZnnoI9214JpE/jsO75+AXwttPXd7LsZsUxuWIVzv7E1+EXz+4Qwp5+cM2l0gNwxMaToD8zEp3lfgCedDou9dhhkiLAFAJLj3R9+nHSVxzvHtS9B8C6QojZjsfgV7L5Cma29yrLXFrnmNkuw4qkCbdFrLyQzwPWhTcbVbReYHCgH4YG0nDc3AZcuroB/T1onZvZ7sjVjmVqKqGYep1XKpWtixcvvvTqq69+OPY9HMYHxC2pw3hq7Ee/7777Vv7617/+er1eP7mTBDkeC6XSC+56F20Ax1dLwpl6Q7DIYbMOF6SD1rmxxG2aWAnaBshVsp2THMfj67weHZ+WCGjE9nPZ5MR0mOx4A+rhlrdrqQtZoJPRed+rGEtd3MI+hhO+GNWBW9Yh17Slm/WS5fjcQh91QuBynuurMe588TnY+dJzXiv87t8/B9511rGHzL7amS3Buf/jG/Dki3sAud3NTxvSmRFYvOE10Nc/YH1uiFulp8dwqZnzg7DFze6Zia3OwLx74Oz0pUYupSjQj4020JWDY7cUC58yK7pHYr05lalJy5zY4ETzlQQqbKpxSqspelagq71Wq0BbcbUPZySBzJVr67BkUMbNfa52t+6ckuAoqx0ThvH6KhGulclk/uwDH/jAJxOJhJ152emkHybHzWxnHCaTRI/5xS9+8dKtW7f+XV9f3whPkMPvfQxyPEGOQF263qsi6z3R2welOethIjEClXIFSuWKIpKxW6dKi92liHWz450SNsvtrmLn2vVOXgBG+6qERRyoS7CXdewWqPusiQR1bqMZJOtd4rMU5vwnBti91rU5x+uGjzonQspNlxsez8vu3A6v/OZXwv3Of9rNFnzkslPgb99zxiGzcx59die89U/uhcl8xYr/o8DG+vNFRx0r+L9tBXBvdhCz15aXb9dRJ/bu5HciQm2A7eSMyDFqK9mLzE4YXx4cqEdn0ya3iKw5x7g5rzknQOeudqwvR24NdIWLErVGHZCCYHRkCEZSPXDxqhocP88Gc/H+WW9z/juPnaPRQ81X0PJHV3sikXho3bp1V51//vnI1vTqT8QMzHhtHU6ziwxyDzzwwN/mcrkPouudeN4xvkSxH5wPYlVyrXQ3NoRNBpKDYzAxsg7yzZTs0latGW72AIhLUOelanazF54pT4Q1spMbT4bTLHK6K5s8j4Su2GysbM18zrLNfaAeEldnXaqDLB4xIC1H5SxTp4TMS3bDRVjgHtySD1coOKWtPCP+PDynlM/BS7/aBLVK1Tql3WrDua9dDV/9wwtheCB1SGydf/7Pp+ADt30f6g1jOBF8zV22CsaXr7GB3nmbshfAzKaiU1u6M8u887GEBJU6voC/8/pMr6pu73MgefennH/KascM9mQfutupk1pSJvwKvUBa2/V6DQp5jJsXodmoiRK1YdUW9fRFNThzeRt6dElsuIVOcXNjnTcEIxxWBMnmK5NQLpd2LVq06Kp3vvOdP+h4Yg/jA2e4lQ6/mbv33ntXP/PMM19vNBonYhwdLXVkkEMNFpsS4OLkJR+UuUwlGZzGEBcubo6esSNgZxrbrLahWCqJeLrdTc1jnTsNXYLx9GArVkk3S1a5YagjD4AdT6cadd5cwmS582MJ8L3gq4GQw7oL0DZYSgHtLs1wUDer0G0w4ZNqIde1PvafF/xUfUIWk1IckCXrxV89DuV8Tj6JEpg4TuwFjXH0c05eNes3DybEXfnpb8NDm14S7naeyYwZ7gvWHA0jC5ZYnCzkftV5ECpnhNaOa3zqAgoVB+KeE3/pn4J3elk+fPRyJrQhQR30mHKrlQ11WXFPVr/NL28okuM9ENMTvHx2fFdwVJsOGOpoPlF+iaz2pMxqT4qa86QkkKGkUSTHajYEkCOgix7nrYZggxsaHICjxxpw2ZoGDPUReZzy4sWUqJH3Er2c6GrHuDm62rPZLLra//IDH/jAnyQSCad14azfPvvkAaa3rvbJUGbPRe++++7Lt23bdncqlRKudwR2rE2nMjX8lzdv4ULIdr1Lchlx3vga2NmrWOSKZWi0JDWsJp1hDHEc7KXFbixzTlSjk+EY1zsHb12DTtdQr0Am0pl6dWKW4+5M85nt5LStoODyMt/b30mPvS+aGgPsQhcwx+iIrJJ98qsugF0f7t8anfDDoyW+7dlfw+SOrUIYUjK8eE+tNnzs8lPgL68/ffYs+JCRPvbcTrj0z+4HjKML1jC2fpL9aVi07niREBdGKuPDXJ8VHQB5VqHQ3SS6V7LXrjueqGsHOsOpSwf0B35RtqS8cOx4Kzr1PESOk5WUBhxdau/I2DmWqCkCGaw17+sTbVF7Cczbst4cq3QwEa5WrUC7VYdUsgdGMhlYiI1X1tZhaYa8gTFgrhq5+LLaqflKIpH40cqVK6+49NJLX60573ChvwroHU4UP+z5559Pf/Ob37wpl8vdiMxxVJtOrnfUNF0rHQGeZ73jMVTKhq73nr40FMbWwUR7GCqq/Sr2CyaLWpa1ScDjZWu8cYv53cf3zq8lBVmggQurSyerW45ZRuG4ja3pYZk1owW6NadB4LanXH6vBaEAdddG9y1TVzp6gD9gQHdwDg1OH2pfN1RBsNzxCcjt3Arbn/uN8Njo8mpFe338qvnwrT+9BBaPZ2Ydg5qenkQC/vobP4M//5f/rdLaqJWuPGJobB7MW3MM9CSToTssCK/RmzEMcF27Ncq1zr8Luz9/42HX8p1rt0qluHWUC50hOENv9/7YZpyWl3JUdB2moPFyhRQ/swlkkN4VwVxa6TpuLsC3Ka3nQh4q5ZJIgutNtAW163B/D1y8sgavWUAewGgw5wQyroGDrnasOS+VSruXLFly9bXXXvvdaYjow/aUVwF9mq/+G9/4xtrNmzd/rdFonMBd7wjcpHVKzRc5j5ES1pCGuLSGuFFEA5ehOaJ3eqHVB6VSWcTTeZtUSTQjXZu6xE3/bix1TkgjrfcgwJMVjla6iJ/jcYwGVrvUlUtUHOK4Kk3Wu5xEEl0kdMSHHgvZLySZa18DsQekI5QFeT95jhRgyjoOxGnjgF1dIbA7zLXDno3GUC0VRRvVarlk2LeUEpXuS8I/fex8UY+Oa2G2/eAUT5VqcMX/92348ROviPpzMd+aWCgBc5evgZElK+SH1jza8BsN6uE2ahQYRwG6XKfB68YpF+73PuVCg6bzQru2tK04gww+yWuohUwX7BDdvUJeySOZCIcxcypTk4AuwBxPRKOi1RTGB7raK2WMm0tq15HMAAz2p+ANi+pw7oqWiLNzbwwZMGLOFR02fUYykIcgMYcom83if+1MJvNXH/zgB/8okUg0Ztv+OJDjfRXQZzD7d9111xVIC5tKpTJxrneMKZJbMjyeXgcYXQq7B2Q8HUG91qgLt7u0qF16WDdOHkyK02AurmEfT2CvwVoBts5017EvQwXrut/lIQaMNaiH+h5t8LenXy5HdUmFmdMAdQbscnTmuqGENM45clysCU2IckLjd13x6Hbf8cIzkN25TYMd3QLfyRWnr4c7P3wmpJIyA3w2/WC8/IFHnof33PI9KFXqqh8AMsPJee7rT8P8tcdCaojVn3diDnc1CT6IjYNytbastRmwh7m/KASaTdZ43B3DFAF+4U4A3zdKa3AU1yHQZ1/6FA1pmbud1GTsXFO7Cg9hS8TKS8USlEsSzClujtSua0Zb8PY1TRjrJ49fuHXOk+BcowYJZFhW+38dddRRV1xwwQVbuloSrx4ckvb46sR0NAM//elPBx5++OGbC4XCe4hwBmvU3ax3XzydQJ273jFJDgGyNudI2NO3CGpYn14yrVYFoAtQJitdATQ1d9GgL0vaqE6dsuLJGsfGV/JazO2u/paWumSrk0CvHO0E9gpxtSBjPPDcQg9a6RoR9dz6j5HHaSHnLW8LXiuYCR99THfAzq4VsDY19Dvp2gkoZidg6zO/khaNsohIuI4N9cNdHz4Tzj9lNSAnwWz5QYtuolCBG2/7AfzHYy+ZhCndva8NowuXwviKowBE3fJe+Ikzn7u8hQXC3NSOQ021KMlPo0NQfLF2MRbXyu/WuvJb3rRWAxq1EfZIIMPaospOahgzR1e77KImLG3R7awO5VIZSgjm9Rq0Ww1ADxOywS0YaMPb1zZhxUg8mHMLndzsaJ1T2JEIZMrl8p4lS5Zce+211z7QxVS+eqiagW7X0KsT58zA1772tXXPPvvs15rN5nEI5uh+dzuy4SnC9a4yRsmS4eUaPJ4OvX1QmbMOJhJzoIquLtVq1STAKSBHqlHlTkdMEHtQcMEHM9xNLF4BeUs1eOHEM+Q25aBOLnclHwTIu+535oq3W6/SF2yZiV/tZUeZw+7iCtDLMne6OTbOgvexbalzrGF5tkKgnso5RhjwvArA7Cr8HBu1bN/8lAB2eucySS4hOpOdtHYhfPmj58IR8zLe/ugHYrOFccmjQKb8gVv+7VH49Ncf0coe5VngeHt6kzBv9QZIj82bZupaGMLuvdmIs6q1j5vfMszU5hfreuh+8RsnlLnFHWndu9tOPI9cfwjaVF4r6F0RzJEJDgvKRVJsE1qNpuDLQOu8Xq+KuHkqmYDRTOb/tPcmUJJd5ZngH+9FvFhzq6ysNSurSqqiJIQkLIRlVotFBoMxNhoLISTBgMEesGk3Pp6x2/T4dNvNdLvb9vi0sQHBYWnbYmlG3S0GIzCUTGPggBhjpBKLkEpCKmqRKpfKJTL2Of+993/3v/fdFxGZyojKqrx1jpSZEW/93rv3u9+/wlge4JcuacLVU12C4PANUCVdud+c0nd5rXaKah8ZGfmTd77znb+fyWQaG/fEt86Rer07WweJp3GnKur9A9lsdoKb3rvVehcR3cqvRC84+tJFV7ZaDYJCBRbHj8BCp6x6qlPRGaoGR0FuWCLWZXp3kzqlt/HIeOqLTqZ2Sj+SxK1K2CoSR5g4odtKXf4tXytJ/jg7JIkwSepsalKbu1qUyq348VyvcD/kLAOC6Dr1Hva19ji+8bW5LR5/8anTcOb4j8QEiWQuW9cqL24G4B2vvhr+zzdcB7lNYHpPI3MaGnj9X/veT+Ad7/sSnJxbjvEjgsEFannbDpg4cEQQ+2b8J98prl77MXiv4U5s4nftyhm5y6Hdb54OTpWLyS5FY7hqozWsWlCKNDWlyGUDFhnrIyvByYh2nIfQr92o1aDdksVjxkfKUM4HcMN0E148TVegi8aI8WRVh+N12nnVTCoggwVqMBAuDMN7Lrvssjf7AjJreN+sTT2hrx+7eM9Op5N93/ve9wezs7O/VyqVQlTpqNax1jupcKFeRJ1kWYmJ8pMxjQmDTpL56Q0IK9tgtvIMWG7nAH1MGP1u+tG7+9BFAxdFxDowLq2JC5naWQnY2IyqS76auerat07MSAo+Seqa6DXnm69fbIJnH/MFQjxXiu/XUWVOzN02dSvzfhdijh90mmJPjCL5Af4fze1njv8Qqgtz4tnhZ4I41T7lfBb+41teBK9/8TPi4j7dXsm0FLCn8xr3InLx7mYy8JPZZXjnX34ZvvGDkyJoirtj8H6QICb2H5HqvFtSNnGoi0s3mF9duPRU6PHTc23pWhBY7/Z6HoZjIRC/Vvz9YmuR9HVBclqX7x3+F0CA1eACyjkPIQyxeIx0j+BchBHtWEu9urIiSL3daqK9CUbLJSgVcvC8HQ141SWy2ZBN3nEFOMnsKstD/nSlqMkCMrNYafOR6enpN7zxjW/85nrg8/tIBDyhb9Cb8LnPfW7qwQcf/HC1Wn0NmtzJ9I6+KVcVOR71TkodC8pgoRkyv6PJNhjbA08WD0K1lZGR7/W6JmnVL92Vuib852R6ZyVfzbx13lddN3HREfDah06KnuCiiPf4J8PRJn1NolZPdeeMRZGyZlUMInbF5Vx7OJ4gf61TXnHzQPFQMDk7bV/7c8d2pIggAysLs3D6+EOyGxWrFY/nQvfIkekJ+NC7Xg6X79u2JtP70yX3fohcTBIZgHqzDX/8X78Nd9zzgMyrJxcMC5ysTO2GselLIBOsMdAvZiZ2YPup8qAvuqjYV2MTb5eKKmrB0B+pb8TkYL8b3VYz+nz9Tszxa9xlISS3kaVduagQPnPhCqQshbYg9CZWa6tils0qtDEFt9OCcqkA5UIenrWtCa871IbRfJio0y4XeNLNxqPZeWlXHjOEfnNU5svLy6uTk5Pv/rVf+7W/2gjEt/Ix+n1vtjJGfd/7nXfe+VOPPvrone12+wj507GKHA4iMO3BqAAAIABJREFU6p0u/Ve4Ksa0EJUaosxUvDSsSGXDojPtNrQnDsCT0V6oNTuiiUujKTuzxeVc4wA3VlGOFZOJA+CYb5387cYx6JiGL90k9Th1jfVLd5F63Gtdme11Hm2aX12vLw2ioomc9VU3xAxbFJgvc7+ka++lfOIxIaesexMLAnpNjB1lgF+7DXMnHoWFM7I+BqklOc/K7V9w+W740199MczsGFl3kFwvgjdykBN19t2vObmGPvSFY/Dn/+M7sFLTWURy4SepMVcswcSByyBXrPQ9XoazIT1f06WT9o4N55pcZ+HXKb/XbyZ/4x1veY9ZXL5vFpmHIYRYOEZ1yBNmdrQUYrU25fZrtVREe15WgjtQacHrn9GGnRU3meM1xwpdqXOyQPJ8c954BdPUyuXyB6+//vp3X3311cvnD/+L48ye0Df4Od5xxx1vOHXq1F/lcrkxKjiDVeTwH5E65abTatn2p6NSr6NSV6SOq+vGxCF4KrsTavWGUOqizKzLdy7MZsk89TRTvY6Apzx2My+dp7AlVDmpNJ6/zvG0SF+mgemo+W6R6dL8btkXY++nNamxDm7Jx+l6xdlnFjHLqZOZ8+NjW4Qd/5k2hDSx49Eaqyvw5PGHoLayyHzPMjhJKt4OvOraA/B7v3ItHEBSp+L61g31UtVppN5rv7Rh0Gi24DNfexj+9L/9E8wt14TKkxUMZZCcSDMPAhjdexBKk7vVvfEiMyZRJWMg9Jm5Z9t6jQZmSuyq1BMuFnVVaWo47QbWOcf0Mzknt+HWCfkmkzVQuvtU85W4PgYGrim3nyh2JWN40IeOEe35XAgj5RJMqYj2SyeSZG4Tua3OyULJu02S3zwIgq9ecsklt954442PrRMmvxtDoJ93xgO2BgSOHTsWfelLX/qj+fn53y6XywH50/P5vPAjya5sGPUu/emo1uWkroPksIUgmt5pAOCKNshGsDx+BObDcVFwZnmlKo7nJHW7FKxRHjalxnvsazcryNFCgALnhI+cNXXp6lMn8xtr9CKCkpDUjZnUIlgyiyYsqXI7/bHj9VUE7ZzoEs/R2iplAjf7r5vayThkGgGofPbq/CzMPv6I8E+KHGBVFpaOgc/yeUd2wR/d+jNweM94bNJcLxmv4bVNbIrXt1pvwUf+/nvw/r+7H6p1Wf1QX6sm9fLkTqjsOQiZQAbCcVQThGl9ySuT0r6JfdT70N8zNRcIpG17TXTrN8Fz9cwWffE6hleDs26ELwx6mcxTHmbX+1JZGOI9Y1HtqMplsStG5q2myDdHMpe55i3IibKu2EENI9pbcM0ubLmigmStwDeuzHlEO6/TTkFwzG9+Yu/evbfedttt9z6dd9XvqxHo9Z57rNaBwD333LPju9/97seq1eorx8bGDH86EjquWMkEZleSw8FApndqVoAEjmkjmagM58aOwGKmLEgd262KYBOWgsaVuMxDt4vJpEfEkwKPSVxFY3NSNyrKkfXcYX6XxEsSXuW0c9GdSGqyVbOc3p2Kk9V8l49H76sJwt3LKhk2kjIELHI2unbHu/S3b/wKdTpw7smTsHj6BM6kzjcLn8Gz9m+Dd77qSnjZ1dOQCwPxDIf1T7yXGYBHzyzCHV/4Hnz2W8dh1SJzuha8rKgyCiPThyCMsOe51t/8ijnlcb3uosL4Pu0N2VO2vdDSmkPxjuYzoXZCaZaB4SFrPcE4JiBGU/1id37Rst+1Xuw2gcsgOHyeFIwr1TmlTkoze1uY2VFANBtI5k2hzHNBRpB5KQrh5/Y14MUzcr/UIDjWGpV85nZaLgoTKu26vLxc3b59+++8/e1v/8tMRhS39f82AAFP6BsAousQf/3Xf/3cxx577G8B4BD507H4jO1Pp1xQO0jONFNhoFxNKLtMcQwWRg/DYqcofOzV1VWZd46k7qomR4FzVsS7HRynSZxXpVN13HkRGjV5kg/e7VNnXdlY2ppQ9wosruxN/GxiTyF1Uv0OclUiXU+QdE5HbLxeEDgkUppid35uq31zoRFP2+02LJ56HJbOnnYuVmRqG8BoKYJbf/Yw3P6SIzA1VlSLNve8t1EKHom80erA179/Cv7zZ++HBx+fE+ufNDN+VCxDZc8lEJZGeowik7qtYqbG01nvcBRnsGLhKGZOPBmy+qSewNbyXSTzei/yae5nv+qpPc4pop1yzpU1UCpzYYSXqWlo4WvJlqWozvF3JHPR23ykDMVcCC/a3YQbDgSiCUsameNtUWoaT8WlOQyVOfebY855sVj84Etf+lLvN3+a74S9uyf0DQaUH+4DH/jAm86cOfMXuVyuQqb3YrEkTF3S9C7LZXKfOk3OtMrF7XDA8cj3THkS5kYOwXI7Ejnqq6s1lYuu1TdFpbtUuisX3fiMB8WRyjcC5VQkKzPTkylezp26oYv4mylMo/AM46ckVVnEzvqva4zNADb+OdGpmJYVw5tTdNqr35uY5dRvbqc53nFcc4Uhot2R1JfnnjKwkWpK74+T73MPTcGbXnoEXnDZLuHPXI9adxE+PROZQSf9+MdPL8J//doj8N+/+SjML9Xi5AT5bM0nlCsUobL7IGQr4xL2NPPx0+BFW+Xbi69uCt+2CjiXQvxRWdev35u0CcJhQhjgXEKH5pfM15UiloFtFPvNqSIckTkuGJHIVStUnF+QzJHIOy2sldARVeCKURau29GEV18aCGKXwbMSRW5ep79pviILI883F8KjWgX0m2MQXDab/erBgwe933wA74sn9AGASoc8evRo4YEHHvg3c3Nz7y4Wi1kk9bExzE/Pi0GBK1hU1uRPR2KngcgDS5DQidRxcKBZLDMyBbPlS2GlnRUqfXVVNXJJpKqZleOEMrfKxxL580YwOhjONNsTcWN5WJmeYjZ10dHtROqSWnmZTKnU1avHgt6TlmWb1Ln/XD846ZfvY63KUsbMrV3DwEXMFomzID2Ls9MzQtWG7UYdFk8/EZM6J3OaqPEzfD8qxRy8+jkz8EvXHYBDu8egXMiK202Jm+vrjcZz4OKh0WzD6fkq/OMPTsEn/ufD8KOTCzHB88UYJ3VB5rsOaDLv74zJZ+RmbBYjYS/R+jpRbIdZlx3XXgmwxYo2fqs1jPogdvMkzP6KAFPfBr4ooCWofY/mWft5U7WpHX3nUpWj2V0GMZIyx4j2hgzUbTWFzxw95COVIhTzObhmsgGvuTSAkUI2QeY2qds+c1cQHJnaW63WY3v37n3T7bff/g/9Pk2/Xf8IeELvH6t1bfn5z39+2wMPPPBXKysrN1VGRmBifBzQr4756ThZt3AwqaIz3J8uPlSraSo6Q6SOal2Q+uguOFs6CCutUCp17M4mCJ35yeOod/2ZJHV3gRm+L49qj8k+zmln6WyONDeaB6XPXb5mYmqiVb68QfUZM8UnUO6P1MWhe5jCNenqY3ZX7SnDI8ne6nGZx5V3yOrS83tDskZSP/MTWJl70tiKboPM74o+YKKchyN7x+Fnr9gN11y6HS7ZOQrFSOZ802LIpeBJhatXSrwfp+aq8P0T8/CVB0/CPz1yFk7MLkOzhU8qec+4veC5TgdyxTKUd86skcwdQ4dC5OkrFh0n3pM0Q8e6RqE8nEnwmkzpHehVc802QliPUy5w6dJTUurNVzTdxiAUdyoG5n7GZhQIFwdd6qZQGLchzexYyKop5hBMVcNmK5kOkXkEV25rwC9dCjBWyqkAWK3Me5F5WhAc5pvXarWFHTt2vOttb3vbx9f5GP1uPRDwhD6EV+Qzn/nMJT/60Y8+Uq/XX0xFZzA/HQs72JXkkkFysnoTbmcrddF6c3QPPFXcD6utQJi1MK1Nkq9s0GKkq0EH4prvrNFLnLpmdHPT/dNjVa4WCvpvbl63o9+ZH521YI3VutXUxVbnUsXrfzbRpKkv+bl6re2ZTh2OKyqcNZODoB8dZB3M+R5JU7b5z/wAq3KtzJ6BlbOnRSMMMrlzMzn6tmlx0Oq0IReGMFaK4PmX7YSr9k/A/qkKjJQiyGdD2D6ah1I+K4Pp2h1YbbRgfrkOC1VUY2144uwyPPbkEtz7wEl4/KklqDZa4v5F60sraJGuW5haMxkoVMagsGMawkJ5YNNKN1Ut11EKDEdKo3FRXUz93YjZ9bTsa3LW76fXQf1M7rM2rwRfGHB3Rq8301DnrGUzJ3NZmRL95bIqXNBpQ6VUgGIhD5eNNeB1hzMwWdFkzk3tNqHzADi7gxqKDCweg2b2lZWV2vj4+B9ed911f3zttdf6Ou0D4h1P6AMC1j7sxz/+8etOnDjxMSo6g4FyFCQnTe9to/gDNXKhAUQFGrhKF/miSJZj0/BUYQZqrYwi9brstEbR70TUQq1bUe49lLphUnf50+PysJoQYmUfE4Q2v4u0F3lTAiIiYJtMyESPteS1Rd0iwy7PLjbpOwjV0DdKbfcmda3okvnzvYaRWjSkLDBwwqwvzsHKU6egvroi7ooiiqULRhegoeUK8RmaU1GlY09y9LHvGi/CzFRF/MQiMI+eWYKTcyuC1PFdqTVaouobHZNjoSduDSx+hiVd82PbIT+5C4Jc3u33YOso/lhIafZSv/HiYa1LBZfIpQjyLo9MvoMbWytTP175G3/DaUlmL1NtmtetfmlkWO+W4V3SXZHiCoTKlULvjXSLtZXfvCXUOZV3RTJHoh9BMi/m4dBoC2481IGdI5Fa3Jl+cxeZ20FwVAkOXYNI5hgAd+7cuc7o6OiHrrnmmt9+4QtfuDikKXdLnqbXTLQlQRnUTX/4wx/+xZMnT34oDMMpCpLDojM4+BKkLtJLdCU5vCY7DQRN7xj9Lkz3YzNwNj8N9RaIdDYsTCPVuGV+p5KwrAANtVE1OrI5KtHJ/HMVTc+i5sU5yOxOQTPipyZvImxS3glFLnq4qE5P8QOQKt+IVhbf9SZ2QyH1EZVuB47Jub7b8HB8lxYVT9ecejj5RatWhZXZ01BfnBfmUDw9KXYyv/NDIJlzXoozDqwXGDejXHq+vzY1mwROzxkzMrKFEhS27YRsZUL4Y23i5RHrCVImsiULAz2U+CJsNtZX10vhrneMSrcMv/O4BOHAC2G71h7xAo3dEN/OfmVcr5Bak8axDzG5i+DUjiwSoxquCDLvSGWeabeEMi8VizBTacL/chhgeixn5JpzEncROs1J3IJoR7RHUfS5K6+88ldf+cpXylKJ/t/AEPCEPjBokwfudDrhBz7wgXc8+eST/1c+ny+jSsf/ikXM4dWV5Hi9ZdkBSSo0vhqWSh3/q4kIeJyEG2P7Ya6wF+qtDlSrq4b5nbdXpYh2uwa8DI6zI+UlWZP5XhKzmSInicQ00YsFSFyAhgrJyOA4nrImFLilZeKFgIKQT+5aVDlI3VJcej+2beKNT6rnFG2UIudcxE6ckSgzp+7Iuh513cKUi40xls8JM3xrdTnOhKC3yVbu9lvmimhPG+Qu0zOp9DAbQTQ2CdH4lFTl1r8ENye+d5/V4PLk6sA4ivmse52xv4FsLxQSe9m+fb6Brfz59dsrJfpuLTNscuXqXFLayx75N1lyaCHaiaPZ8Z2SaWWSyAWZo5m9iMq8ANNlqcz3b4vi2g8yKFdQeGr3NLtGO2+Huri4KEztQRD8EwbB3Xrrrff394T8Vk8HgbW8bk/nPH5fhcDx48cLn/3sZ/9wbm7uX1JnNvSrY2c2HESUzuYidTG8hG9cBtOReUsqdUnqzbEZmC1Ipc596rxHOpnRhfldKWuZ3maWf8XxTGU+dXEZ2k6TOkXJx2RvFJpBoldR7uxzHQ3PKrwyv7lsM5oMluPTuq2i0yZr8/NkRLyhxCmYScme5ADpNWSs70k+pYyAZMEauX+7WYfG0gLUzs0K5Y4qy67F7gyacnzY7Ypjraps42Euglx5DHKj2yDIl4Uqp4YbtLBM4zE5/Xf/193q4di3F9zxLlx5u6+h17U9rUmKnrNhelLvGn3mWix0WUAYj1JdfPw60d98bSjiQeQXlJomCFyY3OknBsApMi8UYKbSgtde2oGDSOaZ7rnmJCh4VLtdBAvnHCLzVqv1+PT09Jtvv/32Lz8tbP3OfSPQ93Dp+4h+w54IYOT7sWPH/mJ5efkNGByHKh1JPYqi2KyOg6Y7qct2hBhIhUodzVxYeAaJsD2+T5jfhU9dNFpAn7pcCMSqnCloV/lYSfopZWK56Z2VlSWTr/DrGyZ4VU5Wzfg0sSZ97RK6+HvxB01R9F2yY5t+ieVvSljIHaw33FDtxnfpQ0FOrPb3vYaOS4X33kdP4pKgMGe9VV2C+tI8NKvLsiyniFFjd21N6vYL6DqrmvbFfYka31ERcpUxyJbHIBMVROOgNAK0xSi/ll6k6V4gqf7w7MK7+tztC+A37LhZp6Wm5yg9/xukv3HWHcVuBJ1uIgldkThWJSRlDm0YKRahUIhgf6UJr70UYP9EXmbUiMHjzjfnuefkHuQR7Tj/YBAcpqehMq/X6/NTU1Pvevvb3/5fzj+SW+cKes0wWweJId/pJz7xiUsff/zxj66urr4QyRxJHcndbrfKSd2uJmdHlVLAHN5Ka3QaZgv7RPT76ir2Uld56mRSNyrHJUvEUh660wTP1DyZ0JOV5mxSZ3+7SsYq/LnA4T5hXchFH4ei5cyXeI2k7uJqm7xj8de1NlfKG2QRe7xV2tCz7kYtJoTZtL4KzZVFaK4uQ7teg04L047QlMoapVgBdC5yR9WNLU6DXARhvgTZ0ggEhRJkQlRp6mZje3d884n7s78xyNy2FMRuhSRM3PTvBjH9GlKHLYMxXuDRZz2t93Q+Orr9rHoeYANmk9h2kliXsjecJUYSGaMaR1J2kDkGwJWLUIzycHCkAb94aQemxwvSCkNBql0IXQbZSiHBC8fgvIPKnILgVlZW6tu2bfuj66677t/7iPYNeBXWcAhP6GsAa6M3xfKwjz/++EdardYVlM6Gke+Yupaezma2XOWrZB4Bj9faHt0rSL3alnnqNVZRDsevaWZ31X03VTqZ1hMFaJw+dR2QJ9S6ESynUtwYiettNMo8M0mTu5xs5ZSqfdTJKdYidutNT5jh+yF2tY2ORJbXyrRyb1I3OCJJVCaVuFU4qq9OqwHtRg069Rq08Ccqeey3LnLGMRpSnUiEsweQwSDLbE74w4NcAYIoD5CNIBNmWSqY4/JTZ4j1Tx2uAMQ06uw+5jh+nADNazMXGswEZCv9rrdkn8t1ZfzppS0CutyRa50Qm9q72RmkmUyY1sVAwZ/yP6HMRQU4jGYvQSHKweHRBvzCJQB7GJlzfzleIVfk3NTOydzubY4R7cvLy62xsbG/uuaaa/6Vj2jfaMbofbz1j8rex/Zb9IHAxz/+8Zc+8cQTH+x0OpdiwRlU6uVyWZA6DR48jGx9iJ3ZkNBldzYaeC5SR3IXE//oHjiLeertUJjfRaW52PQuc9VxqrAD5QzyVpY8rsLRhC+jodVCgG0jj2fWgecpUXQ+MziOmdqZ71zco/ofTWm87Cr5d6moTHJKZSZ7hxR0EnuCXaxhkvjTHkbdhlWX71Ki5OWiQReo0TXL1d2SqsIJPJajjNBF3p+sGiatGr2uzwKql2CN3/P+ppPEM6I2rGL39GPwZ0VbdVP35rNd35LBWLHZF8AJuJtoT9svdX5IXrlGhQ8OtR17/oLEidCVmT3MdGIyPzLWgNdcArBzzK3MbaVuV4GzC8dQrjmWdV1aWmqPjIz89bOe9ax3v/zlLz/bx/TnN9lgBPobgRt8Un84E4GPfOQjrzp58uT7AWAfEjoSO5I6kjeVUXTVfLdJnQJUMECO1Log9ZFdMFs6IMrESl8Xprq1hUJ3FZVJfCYiXbEPto5k5wuAOMiOSDz2z0tSF9vGpMxy0tV3NmlLNW8GWHFSN7WK7q9uaxjTH53uW0+dPp2jw9TjYl9KC0t9sV0H6mPopabbMQ+zdZiE75kLS6NeWh/nTxA1o0+XAE0c0jh538M+vu34dMkGPbbfnp/aTeRpp+/rRvq+9u4b2suPfq5UDgSD0OVSPn6hpZomIlcKXSjzJmQDEP3M87kcXDFeh1dfkoGpUUbmcR0JeS1cmZM7hxePkb0lZHc2JPOVlRWRa46+81Kp9JkDBw785o033ujT0zbojVnrYdYyqtd6bL99nwh0Op3MHXfc8Stnzpz58zAMdxGpu3LU7UYuLlIX3ZOaTRH5LqLfkdTLUzBXPggrnTzU6jKApdVyk7qRvmaocxWxHqe2KYK3itNoxU8ThIqMj4na8qfzaHYjQt4idZXWo5W6BthW8awajaH5eA15/kX61Npfnfj+Op6tkdh7KFZ59/KYbtHdx/CON+lj28T7nLJP6qH6O4dtEKC7JDqMn5VjIUWZXxtdNCZ9KLvMF4kr7XMmiJe2iRc7Ro75uiWpUxAbmdhVelqrJaoFSjIP4eptDXjlAYDJkbyInyDiJhLnZC47N+q0N3L/ccFAZI7KHKPaC4XC5/bv3/+/3XTTTT9ew836TTcYgf5G2Aaf1B8uiQCS+gc/+MHbn3zyyT/LZrMTROqYo+4sPBOEoqlLWqAc79KGBC9KPRYnYWHkEliBoiB6NME3my2HuV1FtxuR8O7a74K8qUUrM8HriHeH+V3OHonGLtqPp/un8/Q2iZrZyc2eAtOI3XzRdQ1540mwGiPmE2J7GwdKDh/Nj92G1hq/i8ud9uj5ItBRx6aMKesG6czdTNXxLjx6umuRHft91tdg1e+1iMp1P2ufkmjdIzLvUlPn9DX1de9dJqlu1nW+m2s749xGiptrT7UCjr8yVblMFNc+c2FqV2b2fC4ryLyQzcC12+vwsv0hjJeRzJOpaSaZSz+8nZrGyZyqwCGR43/5fP7effv2/erNN9/8sJ/bzy8Cax895/d6L+qzdzqd7Pvf//5fP3v27HtzudwIpbOlkXqy7rucQnhFOV7/HUk9UxiFxZFL4VxmBBrNpohORRNasqVqsr+6HRSnI+GTZG9Uj2MFa7g5nRqJxOlrpM5dUfAi8E7TkSxI4zDL87Q3LuXUm8Nrg1CuuyawJN84iT0xanS9NHuBoPRzynvba/j1UsDdFwZ0r3hy95a9zs8uu6vfvdewtM7DWbfrJdCG/V9nOqErEJg1iKeAU+EmKtBi0KtYKaQv3mgRSQsL2pf80Rx/Tuia8JW5my5RHZDecFqoxIpcKXMq+gKiYIwMgENSL+YjKJeKUM524IU76/CCfVmolPIyFVEFsJKy58Fwdp45WvBk3XdMj5UWP6oCR8o8iqJvzszMvPXmm29+oNdb4L8fPAL9j5TBX4s/AwAcO3Ysuvfee39rdnb2D/L5fIlIHQvP4KTD+6j3CpTj5RiJ2EUDkKgE1dFLYC6YgHqrLUgdc9llYRnKPbfN6azwDFPlmuRNf3x8nDg1lpWHVZMqnS8meYPQdb65/F6VgeVqRXyug95sszkPutMvl8OErhYHYhs+IvB6nCOEHcOQXCm0ac/0atHRnezpirsMUcdxk4NI728uZuzo/DXo1viQ650+UojaRfTOy1o70dPiryvh8/VLqtKX3E6m/YwV62EYNaxjmOc231Z9HNXZDpevtFIQFy/N4NLiIcpByYh2VgEOMxzKRSzlWoDxXAteuqcOz9mTg0KeK3OJhG1yJ395L2WOPnNU5Ujo2Wz2/unp6bfeeuut3/KT9+ZAYL0jcnNc/UV6FdhH/dixY78/Nzf3O/l8Pu8iddHMJchAiPnEKgLeNr/j4KTVNVfquCjA0p61sQMwm52CWhOgukqkrtuvElkng+TkhEaR7jz63cxb1ySu+6u7u7hx5c4Vu5rLZNpbIuJdKRs1N5KC51MlHZe/KjztjFuzneytRoi9WIiPl6pcHUNLfZRG5Jq7eg3LlGOLA5jfmSSSrLwu7osXNDOuMV3bO4deXwuMboPWJmqLzW02tmHoQv76+XXHlr5Nfd4pl+9eKKQcJfEx+yA2w0tCV9EmLKKTmdgp35x6maOJPZ+HHYUGvGK6AZfvzEMUoTKXQYWuCPbYvI7f4+IAq1AqVW4rc1z4Ly0uwbnFczjn/GB6evptt9122/+8SKfhC/K2es0cF+RNXQwXffTo0cr999//b+bn53+zUCjkOKnj/fFmLjxQjtLaJBHKQczLM1L0e7PREMExTSxAE+2BajsQ5jRKazMC4+xoeEeVOUnw7jrvPDoepy5KadMkL/PdY0WtfPFyW1IUphKPTYfsYcuFgH6lSUWR0ElOr7yTG4+Ct4ZFL1Inae8cTckPTVN4tyG43u9YU25rMGjCSqrc+BN2WrduX8O0EUvWNexjXPMa9utjU0sXpySlywtwk7Q9u3CEeiwD4q+t7QxfuvwO1bZW5HIpSznm0lyOfcylzzwbZGTwWxTB/nIdXjnTgv3b8pCLov7IXBUn4rXZcc4gEYBZMdXqiohkR2UeBMHxPXv2/Pqb3/zmL1wMc+3FdA99DIGL6XYvrHv54he/OPb973//PUjqtlJfD6lztY7+MCR1MVVUdsJscQZWOpEoE4vBci0a5HGPdJ53Lo1+urkLS0+jLm3se1L4seJXiw2D0Hm5WEeku/b9qYA58gXafvQUtd6V1JWw1fNtyrBIDZoz9X/MBuky1kwgU2U30wdjP8O0yzZr8n87juMK9NcminUMqq4H7HI8fm3upUbazpS7v1blvY6b07vQS+c8iGWrp+hBvqolm1RM7qJ9ogp8w99bEIUhjFTKEGVDuHysBj+3H2DXWB7CbM4gc7m4p8WxNrkLElcd2WSPCNkr3faZI5mjqT0Mw4d27NjxL97ylrd8PpORTgH/b/Mg0M9MsXmudgteyT333FN+6KGH/tX8/Py/jKKoSEo9j34xu+1qGEIYBHENeJ5KRatvHKgUAU8rcBFQU5qA+fJBWIKSCJLDtBQMmjP96romu6vVqquBi5P0Y+uBLmoj1LUyMRLR43xmtmVVJkimxInoyfMoXhG2IECdFQsgImQjwM61v9O8AAAgAElEQVRWYrJrVXIuNoeK27duv6Bqn4QY7ka+vdq2knbsNhjcpKzvtP9hz5vHiDOT/zg1Va6f63Ncu7ik/q8r/e452JpvlO5N2a2PxYH7sOx4/XBbGomrl1aNC2ln4qqcm9mlKseXupjPQblUgmIW4Lnb6/Cz+zIwXilAEGYdZC6vT0ewy9x1nmMuF/yyPwTODZSaRmSezWa/t3v37t9885vf/KUtOBVfELe8ESPogrjRC/kiv/a1rxW/853v/M7s7Oz/EUVRCQvPUIc2m9R7md95BDytwimtDaIKLI8chHPhODSabVitrYpgOekrl1XlJNnaBWYcbVeZCtcR9FiUVKt5ImO+OCBSF9MZM70LdR9PeNShzVTr8aStGFxOiZIoOKnHE5v6zv1uWIFvsaZmQ0YQP03kvYYSI/fECfW+sZk3Jri0NiWJVULKKz4YcneJfjsYXCPTC5tul77OfR2H7Idyzd1soztdyxqPZJjUNXnrl5LS0+i45O+WRC5VORF5G7BtDkaxo798LNeCF+1uwHP3ZEVAHI5/Tty239wV/OaaE1ZrNVhZXhZmdlTmURTdv3fv3nd6n/nmZpKNGy2b+z4v+KvDQLkHH3zwXXNzc+/BlDYkdfyPot+5T90V/c4L0LiaK8hiNA3RoKMxug/mcrug1s5ArV4HHNwihYVyx8msHpvjdeEYVzMXHgnPO7HxVDmcyrgJ3kh7I3I3fpoV4uIFAJsvRan32AQvXwE7VY36fLmn6GQyt4ukxGex9TFtSFmEnhCF8vt4b/VLHE3dVb32GsaciFK2XYdC5q1qEvilrF/kbfNr6EMd89Ebr2P6MhU4x/0a6bj/uYPyyxInYB+oBXGMgHjALiInVa5+qvxyNLFXyiWIslnYW6zDS6ebcGRHHvJRHgIHmfPKbzy/XMTWoLldmNix4QpWf6POjaui0cri0hIsLy0hmX97375973jjG9/4zf7B8FueDwR6zQTn45r8OVMQwJS2r371q7/+1FNP/dtsNjvGlTqSOJnPcHfq0kY/KQKeD3AqK0umd6owJ04/shPmi/tgqZ0XJnj0q6MJ3ox412VcuWndjHonszr3s5uR7tysHxM7KyPLo94lccvo+di0HpO2iuZl0fAEJZ82DcWO2wqSYA1fnPhrcjcpSA8hcQRjRPVJ7mnnY5+bsWVmS1nzLGsZ0j22tVcXfYxM20QvFiks9oDbFTjvrblPuovkjc+oQDxfJskn5yT0ftcVtEK0xXu3pYM4IT8rK7Sglpk6LU2apWQpV+kvlyq9BYUI88uxWAzA5aM1uH5fB/aMFyGbi8R47xbFzsk8Dn5ThE5uOIyrITM7qnIk9Xw+/42ZmZl3vOENb/inPh6/3+Q8I7CW0X+eL9WfHhG47777ct/+9rff8tRTT/1REATbefEZqv2OA5ZIvVepWLuxC5E6mviC0hgsl/fDXGZUmuCxuUujofqqE0HrfHVbibtaqto+eW5KN0zvlKbGIuy5Cjd+jwN+5ORNLV1jEk+odPkuyblZEnU8GYpvugwLzk7GK8mJ3ZrAe6nfPlPfEgZgQZTraelKF76G4c+V8bqGooxNoEUYv+XeXLqG6+x1bRaITsuCudIwubjL8WP3S7yuY33eHZHsiUIxSq3LLmkykh0JHVvqlEsFKOYLMJJrwfOmavDc3QGMVoqQxQ56jupvacrcjmSnaHYXmReLxXunp6d/45ZbbjnWC1b//eZAYANHyua4oa1wFZ1OJ7zjjjtuOXPmzB9j7XdS6lhRLk2pp3Vqo7Q2O7WN/OphrgCrIzMwl90B9TaItLaq6tim/eq6NrtW6qzQjNGsRTV5UYSaaMVq+edj4uZR8Mz0Tj79pFo3G7yQ6TquzcEWDJrAtUdcU3JyiLhUqH7vLMUerw96DbUUG3V8YMd19NmlrP9gs17XqC7GUu59iVU2MOX2ZnU9e82jXQ1q8aWr1qsjkdpOLml6LxDMWWJ9JnjTjK6PaB+NB8I5zOtkcucd80SGifSZYz12YWLPRbC7UIeX7KnDkalI+M/DrAx+k4vT9Dxz3mSF3G12xgtX5lg8plQq3bNv37533XzzzT/cCnPqxXKPfY7gi+V2L577UA1dXn/27Nn/1Ol09mKQHP6HDV2QvImo8Sf3qXMTPJ8I7MAYXVmuKeo/tyq7YL4wDVVMbRMRsDVtgheCQpeKJdWdbMmaJH67aI00ubPAuZi8zbQ5mhpl4FxcfiMOpKMnbav6ODuIvQq0jYvY44VAqmpPH0JG5D1/9XopdlaP3X5juy0m6LBu1c5pdy3Dfg3bPk0V332hpJ6Ouhz9XJLLlX4I3d4m+axSlim0o8HbFomnqXE54FR+uXqDOZErUzsSOeahFzCKvViCfDaAI6OrcP3eNuwez0MuF2GVtpjI+TgmS1P34LcWNDE1rdFQ3RelzxwD4FZXVzvlcvmzMzMz/+Kmm246fvHMmFvjTtYwWrcGIBfSXSKpf/SjH/3506dP/6dWq3X5yMiIIHVsvYoDnsxrROo2sQvxqFb4dotEO71NmAEL47BU2Q+LwSg0WxgFj4Vo6jK4RkWkx2TMFLgsOEOlY63qcSzPPT6GEQnPffDanC4LzvC0N/kBpbmpuTPehuZY8r3Tvpz4tXpXqkexv56uuw2X7t+Z2j+98Iv5/vVS7eIJJl5ZQUWqExlde8pWbN9+p4I+trO5sOcCJn3USZKXSxRmwBY7xFX+LD61S9wSSv0QvfFe2ODF5+mlwvn90IsqCVz8pdI3yE9O/ctlc5W2KBSDUewY6IYm9udO1uCnd2dgrFyAbE6a2Puq/ibM9jI1jQfCUtqqsLZVqzGZ1+v1xujo6N8cOnToPa95zWtOXEhzob9WiUAfo9NDtdkRuPPOO6994okn/rRWq72oUqnE/dSR1KVZXHZQop7qtvk9JnWVHuNq7oKTQKvZhEw2gsbINCzkd0G1HYrIWNG1rYFd28if7u6bbge/cZ87KXPtd3cFzqnyr/F5tFmd56PHv5MIUg8wDq5Tszaflul3rdY1DfDvnIRrfEiLAf0hDbKupt2+SS+N5PVQdmrLjPa1c2JLktxap4Q1bs9ZuO97To5A8270VMY52Cmm40MpO0aKEJevSLcnZueU86UAJ3GqnaBfRpPIdRQ7LlkKkcwtz4Uh7C2uwot2NeDw9khks+B4Tgt+w7NzVU7jXnRCZA1WeMEYTuatVmt527Ztf37kyJE/vuGGGxY2+5znr8+NwBpHo4dxsyLwqU996tCJEyf+w/Ly8muLxWKIfnUk9yiKEqRup7Xh3/yfS62TCR7TW8Q8V56ExfI+WIQK1JttWTa2LtU65Y+b/nFq+pKMeucm+qQJnuetm/sS+eooeDK9y7xzIzjOnGN1bXg2Z8cpbEz9Ey4G+RvKrfsQwuYxRr34biVFY5N1r7V2L+WeTu5avZrXna5e1zNFrHEfTqpxtFy/enpIIzKRS25oeSP1TFp6WCR7HOxGhRVEJQdRupUi2bNhBkpFmVteDltw1XgVrtsFsH20KEq44iKc+8ul0NcV3/jv3DJHmSx2JDsncwB4cmpq6g+PHDlyx0te8pLVISHqTzMABNY48gZwBf6QG4bA5z73uamHH374Xy8sLLwtn88XkNTRDI+kjpMBDXT8PS2tLSYwpeztCYGi4HHVH0RFqFemYT43BavtUBShkT3WMb1NF5uh36UKZ13bSGmrojE8L92MeE9Jc0sUn9E++pjsefAbE1X6e93VLVZlMaEn1Xas1g1SJ9RShhOvMe/g4oQONA7Ta4h2I/fu++pI817nsF/RtW7fAx/XCEhg4AR8w8aOXCqqkzrJ2yZw62+1j4vI3Slp0rye6bQhj+1OiyXIZQPYm1+FF+ysw6HtOSihKkcTO5K5ulNX8JtwcykrnFbm2sxOYxYj2ZHIRZMVzDFfXoZcLvfIzp07//e3vOUt/y2TybQ2EFB/qPOAwHpH5nm4VH/KfhDAUrGPPPLIO+fm5n43DMMJInUsFds9Vx27tqGa1K8Ez121o+BpxS/y28vb4VxpGs5BWae31esivU2qb26Cd+SjG81ezAA7InbKPdd/9zC/U/lXR114XhqW5m6p5tm9swpwZAHg+CeIPcFZyaHFj2+nbSWeraFa1aqka012Q947nGlJIzU/p7Z+m4sY52U4X8T1TiXr3S9lNNiH46ulmBX7GUkuAneoclLj8VdKhcfNVOhv6fYiPzn+DNFXLlR5AUrZFlw1VoXn7mzD1GgBclFemNixh7kstytvpJsqJzLvFsmOJI7/Iann8/n79u7d+25f/a3f92Hzb7fBo2nz3/BWuMKjR49mH3744Tc8+eST7wWAaQyUQ6VOaW0UAY9YkFJP86vTJEJ+dRexY7UpVOs1Q63LCnNI/IbvnPqtU9Ac+vgsQk/LTbfLzhLR8upzUnmbufHyHtQCgP+uQqW131wrfF7hXXk/RaSZrabXo9jxtJJA+QKC3kx9Bme0erxLr6FrVblL3dz8ghN4PFZS/O/dx1Kv60vb276C9R5nLSO9m688SeKSW7lfRvvHTTXO+pargDckcnyLsDOaVOUh7C7U4Hk7anBkMoRiEX3lOWViR1eYDqSj88YLbRbzYpM5D2pFdxivy16v19sYyT49Pf27N9988/fWgpTfdnMjMIzRsrkRuEivTkXAv/zMmTN/0mw2r0RCx/8wrY2C5ZCcJa9IE3xaERqCiJO63WcdA+YgE0CnPAnnitOwlKlAo9WGOvnWW1Kh6AYu+ncjTY1M8ip9zWgCEysU1rQl3r57qpvLBC/nZRlDrVU7LylrkosmflVClr07ckrHVYMaUlwNWiSctOha+8THJa++NUxt2dxPWdiuhN6Hvzq+RB11vrahM4ipxrJKSA27tstKbJ3cXwSUqu0MkzqtFNV5pQJnld7E+2CqciRwjGCPcnkohS24YmwVrtvVhqmRSKSjYW65rMcu781W5niqbilpdvVHimTH3HJU5s1msz42NvaRgwcP/sFrX/va008TLL/7JkNgEKNsk93i1r6cv/mbv3n2yZMn/+Pq6urLSqVShtLacrmcAMb2q+NkQgE4vLc6T5PhUfBUaYpSYYRvPVeAemUPLOR2QLWTEx2cUK2jj11MRqzQTKIQDVPr3A9Pdd7TIuVdypwIGBcMNPcmiZ0IXcc022o+QROWL57s21xbc/O6XDXRe8iGnCNQmudi66J0ffiPjZHsGtZs0dDH4eTVJo8TU6j6SiwF1DqGjPp9LA+sQTlIVe662XTSp2snIpUXSmrc+hkTLidyUuu6qQqqcnRnoU8co9WjAGBfsQbXTdXgkkntK+eBb/J9NQndJHKzWxqPdcESzWIhzdLSkNABYH7btm1/9uxnP/vPXvjCFy5u7Znx4rx7T+gX53M17upTn/rU3lOnTv3u0tLS/5rNZstI6hgBTy1YOan3Sm2jiYaXkCTzHpG6VP4dyBTGYKW8FxaCcdHopVHHQhZ1qya8Lkhjl4XVzVqYsuf92eNcdyv6PeE/T0bKc4KPCV8dj3+X+J2QtchYaziiAOo/nTLEbIJ3ZUEJTuVSnz/Wbsftd1ivtS+5eVybhuOrMwwO8g/KJbeH29rJf2MHLKlvk+LZX4Z5XZG1IltZO5gUuSZy7isPMiBqsAtTepiF7VEdrh6vwlVT2OpUR7DzxXOav1xXfHOTOWWi8DKuSOTKX/6D7du3/8Hzn//8u6644or6xqLoj7ZZEOh35G+W6/XXsU4EsAXr/fff/8bZ2dn3AMB+MsH341enycaVNuPyrRPBoxk+wFz48hScK+yGxU5ZmuEb6F+vQ6vZitW6NrtbOeyctJlv3Oz8luylziPrdVobBdLx/HXuWzeVvDt4ztBssale6zhNYDH3x/zgMJ1zFrRIXavh5DHpfPqIKccWjLnWYW4wcsobxxca7uMbhK/+kJei9+1Wi35jyF4/U9dySH2rv4qfFf3C0s8cRC4bqXAyV+lo0BH+ceEnz+VEKtplIytwzVQLdo8VIMpjxTfylavnqxYPNqHL4FLVu5z5zV1tT8lfvry8Aisry4D+8kql8vnp6en3+AYr65w8L6Dd1jrSL6Bb85eaUEOdTuZjH/vY87GxS71ef3GpVApQrSOp4+RiF6HhAXPkZ6eubaRckdHshg88IAfVOqbUhFEBauXdMK/M8I1mS5gERb/1uNIci4Bn1eLSKsgZpB6nsJklaHGOpO0Mc7tKleM14I28dabWObEbv3OPbcIML4mLDPnuTCg2/AwhTgTe7R0mhjQSrtgODoKPGXKtw54F2PXcldO43NhW8k5lb9y/uQZJ8xC4MO1+LsvUztU3hzo+MFlZiLAp5kL6xUmh4/stbBAir7wN2TCAIprX8wXIBQAzxSpcu70Ol0yEItec8sptVZ5U5ngKJHJJ6GIsYdvTViuu/ubKL0dVrkzsi6Ojo+8/ePDgn3h/+dbgg57Dc2vAsLXu8u677957/Pjx31taWnpzLpcrY2oblou189URFZ2vjr71IC47iaovnoOVSulF7GL7wigsl/bAQjAB9U4gWrPW60jsTVmUxqjl7lLrLCedzO+ppWJ58FyS6E3lTpO3KlOrXgmeshanuFHRGiRsFSkvWYv0HiNkbr1VgJlE1H0I2qb81DdVtSg1j5ZybOPj9UwBah9Own0fJrmhk+AdN2ovFZKe8NgDntw7jbzFltw0wkmcnqn8XuRjGIFv4m2NiTwMkMjzgshxrEzmanDNxCo8cxJgvII55bIGOwWfaguOLhCDnxGBy9+VMhflW/F37F8u/yMyJ1WOpnUysUdR9PDU1NS/3bt37ydf9apX1bbWDLd177bvYbh1Ibo471yZ4N86Ozv7+5lMZheZ4Clf3VbrchIySZ2rdanY5cSUZoaXE1ETMpkQWsVtsFTcDUuZEaijfx0bRdTr4mdLKBIibldam05LM1PiyJeuitfYRK/6qLtN8Mke6+QxJS6QP6U3WB6DFwclcpfviyYbua0hANkfSVJykGV8vD6Ga9dNunz5tEneYdrfGJt5/wOQS/mE6TymT+sBqUwCnk9O0en0vJmvnPcqpxrsYSYjKrzJ8qwhjIV1uGy0CldOdmDXaF4slLFADE8NdZG5Xe3NVSSGEzk2ScLgN0pJQzJvNBqtcrn8pd27d7/n1ltv/Vb/4PktLwYE+pghLobb9PfgQqDT6QQf/ehHX/bUU0/9u0aj8VxMabNT29Ki4MlcyM2GfJKyg+b4RCRNhi3IhBG0S9vhXH4nLEIJGi2ARlMFzjUwfx2JmxG7DiY2itW4is6I6HlF6NKfzgLnYvM886mrBQmZ94mUOXHHal2RhSR2Fh0vADCJnZO7WbhGP5EkqfOn5SZ4edw+hi9ZBdQhLcu2Moc7eqrbcji+pD7O2XO4dTuGWgW4ZLvxWXfUYtY2NtN/GLnkvEyrInGZMoYgS3N67CvHfHKVihYIIo+EeR0D3opBEw6VluGa7Q3RFa1YKIo0NKrBTiWW11skxm55aitzAFgaGxv58KFDz/j3r371q0/1fAx+g4sOgY0YnRcdKFvthu66665Lf/zjH//r5eXlm3K5XBFJ3W2Cx3z1jFAarpz1blXm7AAempzQN4hpbs3iFCxEO2AJitBodaRir8kWraLBhJhTbWWuy8sKg6hRVjYZ+S47sZlFZ4ikeWobj66XOepWSVlSzFQETP1NdGEoeocadxO7JLJ0mnIPVXP79OFs+KGZed74vF/SJmIVp9sMU0i8wrKGLrlAlB/fMJWYZnZdEEYtwewIduUzF+9rJiMKwwgiz0oiP1BcgWeN12H/eFbkmaMi5+Z1u295rMbVAoL3LDfN7NrEbkexUxlXHCdoYt++fft7Dx8+/Le+HvtWm8H1/W6G0bh10d9Ed3706NHKww8/fPPZs2d/p91uPwMJHYkdzYjUX93u2mY3eSETPCd2Xme6mykeJ9RMVIBGcYeoDb/UKUCr1RER8ZTq5lbrnOTN4jJ2GpwQXMq0apeQdQfOqR7s8X6moo/FHPueK/vYYmHTjBKhkl/kENTUQ9qy19B0fB8rWH7M5EtmLAL6iHfrFoluHL3XJRsLhjR7PH3OfzoGinPlY36YyCW3zfBxfQLxZqiHkCwMQ0FveHtI5BjYhtXcikFDEDkWh5keDaFSkiVbMcCU3FN8LOBdiIWjo6kKjS3yk7tqPWA6Gq/6hoTebrfrIyMj/++uXbv+3S233PL/ZTJYFcD/26oI9D0EtypAW+m+sbrcnXfeeeWZM2d+r1qt/lIulyuQWqdCNOTXI/JOqzBnRsMrumL+dZywREtWFtwj8texNGZUglUk9uwUVDt5aLbbzMcuI3x1q1atumNStoLlyOROCp2b4OX8qv3nuoysVMtx5DvPbaffma/cDJgjUlY/U3LM430Y0SWJXX0p+C1tuKZ83oPgzfagcmNZQEie0+g3nkhZl+d0WcY3Ysyocj/qUFSdLlkHTpyfTCLGiS0FzlZfZgMVtZxSilxXe9OmdQx2wwYqGOyGRB4FbdgdVeGnJpbh4FgApSISOQW8YdCb7FfuslhxPzmPU3Gpclf5VvSXI5EjsYdh+ONt27b96TOf+cyPveQlL5nfCNz9MS5sBDyhX9jPbyBX/9WvfnXkwQcffOPCwsJvt1qtQ6jWsRBNmlrHBhIyAl4GzcnJDP9Wk77V8EWrkWTELpG8mGZzJagVpmAxmoSVTgEabYBmEwOB6lBvqKj4uJwsD6TTqWqSxC0femya16Z0bWY3fe/EA8qTGgc50+dK28W14umB2NHxcWtW/sRsopfWffHPllnG30zZJy3evYe0PJam4l6SzvCwG7510/duCOD4MtKPbmtwfuXxd7aqdr7xNpAcRFoimQpcgqyWbCnm9WwYxkSOvvBS0IQ9+SocGa3DJeMZGC3mhCJHCxb3k6e1OcVTUgS7i8wpej32lTeb0FCqnMzr+LPT6dTL5fLnd+zY8d7bbrvtm16VD2QavCAP2nv0X5C35S/66SKAav2Tn/zkVadPn37PysrKa6IoylPAnKtsrKsePC9IY5seeQSv7V8nUpeKHU3xRagXtsNibjssQQnqbQAsWoNR8SKPHYPsEsFzUnXHZM6C5HR9eBehazN7bJZnPnOu8onM7QI0nMIksZMJnKXGcSYWhGL6z+kYaXTYP8ETeSffCDcB23nt3acISemk9Q22VydUnWhSbsS0EnR7a1NWOvbSh8zoiHrM8yzYIVHZTQa+UaAb3gFGqqMax4wPkYoWNGGmsCxN62NZqChFTrEkvFSyXtAle5VLQlc9DVg6WlrjI6r4xlV5Lpd7Ynx8/M/379//4V/4hV+Ye7rj3O9/cSHgCf3iep4bfjdf/OIXx44fP377/Pz8b7fb7f2o1FGxi8kuDLsWo+E9123/Ovk3Y7WOE5wqmBFXmlPm+LiUbDYPzcI2OJfbDouZCtTbgag2V8M89kZD1IyXZnezXauhvsX3Or2NtqVObhiwRiZ42o7M8oLAuend9p1zU7wlGnmEfLwQ0JTHJLkuRiOVuhqiSrJ2Ve4xm6hfelaIM4e/ETPGRXyCp9c+bbhN8+xuYr52Mb/jM3axCV95bOJQSIvdle86bpiikg6VTxuvL5fLylrr2Lo0yMBoUINListwaLQBe0awqUrBaKBC77ftXrLN6nY6Gi8U41rMkq+carErX3mzXC5/YWpq6r1vetObvp7JZHBt6f95BAwE1j4yPYBbDgFMb/vkJz/5nFOnTqFv/dVRFEVI7NS5DSc0ImbBAxkrEh5z2JVPkRO7K32HfIlcpXNfO0YZZ8IcNKMxWMrvgKVgFFY7oSi6gWodiV3msqOfXT4qrd5ZlLuqFGeQP0tzE8o+Tm9TSt5Od3MQPKl1OrdB3ozweXc3IzDO4q6EUmeKP7aaG+ZtK1I+Ph4b6l1GfYLU47e9y0424TNbutH33anSbcO7PKEmab0TGc+1KE+a1nmRGOkrd5A6q/KGChzzxHGBmsvmIBsAbAtX4UCpCkfGGrCjEgqSx05oPGrdna4pFw68HoO0RMlKby6rlJ2KRqqcgt/w71wu95OxsbH37dmz5wOve93rzm65CcjfcN8IeELvGyq/4dGjR8cfeuih2+bm5n6j0+kcxu5tqNZt3zohZQfM2YrGNsML8rVMkjaxowpHP7qIPA5C6ORHYDk/BYvhBKxCDpotgGYLq881xH9NZY7nxE2BbjLNTSl2ReD8b6QCV/S7O1ddLgBcpWRJMGq1rRcIvEiZFJLu1DXDjE8HFERK27MtYlEve7dRe9j+3mDtHtiIlLSehJ6ygnCqbsoNjxk9Gfgm92P+crk6iE3qFPiXy2YhH8miL2hpijItUdntssoKXDrahPGSJHlREEZVd0Pyt4mcL0ppIRITd1x33dFMBSu/oY9cLUB5BDua2JHQAWC1XC7//Y4dO/7Dbbfdhqpc9jv2/zwCKQh4QvevxpoQQN/6pz/96ctPnTr1G9Vq9fVBEGxDUke1jpMjTni8zSOpdV4X3vatu4idqxkZLISlL5NR8Wimx3BsEUCX3wbLuQlYRj87qXasplVviHx2odpRLSkFqFPXHKlvTJ3bvnRlpY0VvOIM+bc6dmzltc3yjPRjorcsz+7AOEa0XJgajKnUrXqifBGguD8Rbae30TLbUWYmmR9vH5wvMqzsdNLg9KIllba6bk7uBCB/O+PvyVxO3ntXwJteRuG7hAsbfO8w7Uw0RsnmIMwAVIIa7M1X4dKROuytAIyVIhHoRmpctxPWQZ7iklT6Y5p5nTIxcOGZFsGOJE71FojE8Wer1Wrn8/kHxsfH/+LQoUOfuuGGGxbWNEj9xlsWAU/oW/bRP70bP3bsWHTfffe9bHZ29rdqtdr1ZIbHRi84GXK1gpOeTejcv47bdvOxc58jJ3eu3pHYhVoKc9DKj0I12gaLwRisdCJoYnR8qyXbt9brUrWLYjWsYAz+bSlyygchZQoAAB3sSURBVGM3ze+kxFlt+C6+9ZicmZiUpK9zz2OeYilj8nuiPjZMmYU6odqNR8qVviv0TC0QnGZwfSDRk51bxVneOhEbj++jKzUOmziH46SGT9xa9RASjNAlNFKNx2qeqXMi8Qya1FGNFyJhNg8wch2aMJWrwoFiFfaXmzBZyUKpgGo8aVa3Ow3a77XhH1eK3DatpwW9oQon0zoSuTKvn6pUKv9l//79f/nLv/zLjz69Uer33moIeELfak98g+/385///LbHHnvslsXFxXe2Wq0jxWJRmOEpaA5Px/3r3Yjdzt2NFR0rxGE3gOGpPvQ7lpUV5uJcEWrRBCxlJ2QQXSeEZkvmv6MywtQ3Se7o37Ty2eMIeVWshpFwrPJtn3oiYI5M67ocbBxUxziLi1GiuvgnV+Ms2l5io4cvUb+puPXDjj+3uNTF5z04fn1vUMK0bpklWF18YSvgKyG1cpB8rRGyiVySuFwcokk9ykexSR3VOAa5TeeX4WC5BrsrGRgp4vfKrC56FUiTujPYTTJ57B+3A924r7xXTjlX5dy8PjIy8neTk5P/95ve9KZ/9Ob19b1mW30vT+hb/Q3YgPtHM/xdd9112YkTJ95RrVZvyWQysRleVs1KmuFtYqfUH1RUGEBHqp2TOldHQmG3ldJmHahsghe1uIMsNHMVYY5fDMZhNVOARicjzPjok6dAOiJ3I63Nqiznqg/fVzR8IiJeqWblA5dcRWSlzetxyhtjepv0+SN0WqqZbDbJWn/hJHFmVYiV+prfF2tFEst6Ksxm2RmM1Q0nb1oBsaWLNnOIdyaby0KUw9xw9ItnIRt0oJhpwmS2CgdKqzBTacG2Iga5EYljERhZCMZF4gauXaq7Gf3KlYmdv4dI4LiIRAXOI9iVeb1TLBa/Mz4+/p8vvfTS/8eb19f8gvkdGAKe0P3rsGEIoBn+W9/61vXz8/O/tbq6+rJcLhehWqd+60TIqGCIsDmx825Utgm+W9Utroi4eZNPqlK1A7SDCBq5EVjJjsNSMAIraIBtZ0SHNzHpqiAlQe4tbZbnwXHJwDnVaY6reJb6TMLS7rfO89d5MJ2irvi5EMcZRG6Z8M2NuavcTBiz6FOrfL6WUAuLtah3fZaUsnjqBvUxOdHT79rJoE3qpMrlcXXkOrb2zYgyq1FOm9NRiReDOmzPVoVvfG+pBZOlAMoFqcYpwM0uW9xP1Lpblbt95Pju2UTOyRzftTAMT09MTHx4x44dH7rpppuOb9hA9Afasgh4Qt+yj35wN67M8L9y7ty5X22328+OoijLo+G50ubEzhu+uLq5ucpp8mOR79Kuh83LzEpVjwuKDHTCCGphBZbDMVgJK1CFPDPLy2h67NfeaLZUGhyZXM08duFj5/74OGDKFflu57Irxcn4jQfFSYVOZEbPTJWlTSHemPhj9uTDHD+Ux7St4L1M7Xp7Usn6HTKXDZbNgFvXjZOmRKPH9yuWQvHqBFV4EAbCnI5ELqw/qLAzqMQbMJldhb35FdhTbMC2QgbKRYxi1ySu3y80r2OjIVnVkN5Bepf0O6VbAlPaWTKCXRJ6osqbCMaUipwTOZJ8GIZzIyMjn9m+fftHLr/88m9de+21jcGNRn/krYSAJ/St9LSHfK9333333hMnTrx+ZWXlLc1m8/J8Ph9gNDz3r5PqsRV7t8YvchLG8rL6hnj6UK9qXNrX3pbpbxj4FeSgmS3DcjgC5zIjsNwpykj5dkeQeVxXu9kUZnrKc5fXTwSvU+B4Dfi4upyS3lqxm8peK3MV0Mbz1pn7OObHFJWuCZ3rYWuoW+wdU7Q6psA2IbblYkDXQne/UIYKd11slyA3SjtDTPEaMFUMgyw1gUtfdxbaooKbUOKFVdhdaMJEAaCYlyZ3rLme7AooI9VdajxJ5qa/PO2dsgPe7DQ0InP8GQTBcqFQ+MrExMRfvuAFL/jCFVdcUR/ykPSnu8gR8IR+kT/g83176F+/++67D5w8efLWpaWl21ut1iWFQkEQO+UA02SaZornqW/cFG+rK3kcSYt2OlGaWZ4mZFTuHZHS1oFOJgv1sAjVoALLQQVWMkWotiNoot+901G+d5VDjOSOaXUiap6C63TDFwq2M0mcrpHS3Che2yRR5iJW8dwWyTqs23wfvUDQEfVxERvDX69UO+vtLt4bS8LbCj5hPucnNCwAVr54bDqnHeSRMF0uE2QAa6gjgYsc8DArCBhVeJRpwkhQh6ncKuwsNGBHoQ3jhQzkc5Lwqfd4WmtfbuFxuXC0MncVh0k3rfMmKpzARfvfRgOtAMulUukr4+PjH9q7d+/fv+pVrzp3vselP//FiYAn9IvzuW66u8Jqc5/5zGeecebMmduXl5ffCAAzWJAG/euc2Il4bcXuMsdrckfTqYxutv+Rcue58VxtiTrwzGQqzi+K0bRlVHMmgFYmEgSP5L4EZViGAtQ6WWghwYt9pckVc93F5K7y5uPUOMMcz3ura1M6j37nPGqQukORc/O8JGFO3hINMtvLbZW5XQGVCD5nAJrFXcwduPA2Madgv9hOwNzhzMSeARHIhg19sHa6CGLLZqUJHYPUMEkBWlAKGjAZVmFHVIOpfAPG8gDlfAgFFZ2OaWhmASNpTqfeAvQeuQaEWPSphYtrAUjmde3K0e8KkXicMcFyysnM3ul0GuVy+ejk5OQHZ2Zm/t4HvG26aemiuyBP6BfdI93cN9TpdMJPf/rTVz755JNvrVarN3Y6nd2c2HFyxn8msUtTKZE6D55LK1KT2r6STeCu6GRJ7qjGpPKm60DTvNTvITSDCKpBCZYyFViGIqxm0PeelQq+jdfeEulxvDWs+FtZAXRQHSd3TcZSzZN5W1Iyz+LSVGkpemahoLdAGSyI6+OXw1g0yDMkis7YGyd87NyHz0+kzkbbC+UtyFuVBM5mIYvKW5Cx8mdDB3KZFhQyTZFehip8KqrDRL4F5RwWhMkKxY77SSVO++rqbfa7QGROVhv56NNJnEjdLgrDF30uIqcCMUTkANDM5/P3VyqVj+zdu/dvfbnWzT0nXUxX5wn9YnqaF9C93Hfffbkf/OAHPzU3N/fWlZWV12YymZ3oWyfFzomdlCKpLhkZL1u18nQjF7l3U+0u9Z5WFCQ2zQvzuvS9I2G1IRAEX88UoJopCfM8Rs6vQqR88AAtDJozUuuI7JUvPjbXs6A7RyEaRe2SLhVbEo9ykjfJ2g6oS/rG4/gD6/0xiVCePfGPnwxJWxB3IILXQiTrEJ+TJl+50ALhA88H0oQ+FtZgIluH8WwDRnIdKOXQjC5bkoZKvdPzti019J7YrhhuXeDxFfbvaZYbXu9AxEy0pPWF+8jt3zudTrNQKNw/Pj7+0cnJyc/cdNNNJy6gIekv9SJAwBP6RfAQL+RbwFS37373uz81Ozt7S7Va/UU0xUdRFMiuV7LONil2PkmbRUB6kzupNY2Vlc5FalM005CNNFwmV67a9e/a/44m7XYmC41MJPLdkeBRxWPFulonB81OIAge/8PjC997IncZ1TxegyxVK5rLiAYfumwtmYo5zTpVvB0JHy8EVBgc42jXMfm7JUhT+bklgaoFFZK3QdoBYD0BDJ9D33cIbaG+S5kGjIZ1mMjWJHlnW1DKdiDKSr+5CGRTyttF3HrBJi02aT5xUuKxImc55OZn0hpjL+K4hcZsnoJZD7JcK6lx/B595MVi8ZuVSuWunTt33vW6173uBPYox/gRws/3LL+QZ6kL59o9oV84z+qivtJOp5P99Kc//Yz5+fnXLS8v34RR8blcLst97LyrG5E7J3apCN3VvlzBdEmS18VdXFHzkoCVOhfBcdokb5jnkYjR9q5M5W3IQAtJHnJQz+SgBpH4D1X8qiD6rEyXQ5M9LghUDrswzZN6F93jiPz1IkCSPP6tzeaCoASRm1H3UtpT6jkNfVXLVQWliW1EPAKSMipumdolCFp1zEOJTWZ03BadJGEGSbstmpyg2ZzIu5xtQiloQTFsQylsQ16QNy4A0OQuLS1CxTOLC1li6HxJUzqRuYybSFfjlHamF2jxokgt2rg53Y5Yd+WSE5njd2EYnsvn8/+IueQHDx6MfeScyNU75jBtXNTD2d/ceULAE/p5At6f1o0AToaf/exn9506deo1y8vLtzQajeeEYZhHxU5d3WgSJxVNxGyQuzL1cnJI87HaxM5JwjbRuqPnzW5agvhVbXkeXS9LhypyEWZzVPMBNCEUZF+DnCB47BpXhxw08PNOFhod3CYQ6r4tIu3R1I9ERlHyOnUuVqC88hyvC68C4wSvOzPZpOVC071U2AF0IKtIG4PVUHHnkbyDFlTCOpSDJhTDFuSDDkRBR7QhDXncAwa8CX+5ueCSz0Qrbjs3XKtwM02RP7Nez4gWOMJNwiwvriJEPGKdm9g5kWez2TMjIyP/Y2Ji4hM7duz4FkWteyL3s9r5RsAT+vl+Av78qQjcc889O06ePHnDwsICEvuLMpnMCPrZRe/qXC6Oaucka/jZRR92VINSXXIysRU7T4Gz/e5pCpDIk9eCRzK0Tfa9/LSC5EUDdanI5W9osEbCzwg6bUEo/hPk3wmhDqj4UdWHItoetxXqXih89RM/o++E9bcj1HSg+sIhSYsuZIqw6W8kblTaSNr4E4k7hySdaUM2gz/RlI5R6oq0g1Ao+DieAdPMHLXRXTEO/DNO0nZQI70k3K+vP9MNWlxYa5O6XFCJGgIiE0H/hwWEsJAQJ3H+O66holzu4WKxeM/U1NSd11xzzX2UR+6J3E9imwUBT+ib5Un460hF4Bvf+MboD3/4wxcuLi6+YXV19aWdTmdXLpcLkNjtXHYid8NciwTjVIa6yIhLGdIFuQLriMxjRcx88PwzU9GjKjfNvzyFjohH76+bxmBNesppN4PTzP7plNFNwXKqyG4czibS+1QTE2Faj4u/dqRJPe58h6VVtZmdm+Bl0JtU23yh1MtUnraIsi0k9t9cgXPck89AxRwoJR5nKDjcI9w3Logb0w1V2V8q2YrbBEFQy+fz3yuVSnft2bPnzhtvvPERbJxikzh7V7x53c9l5w0BT+jnDXp/4rUi8NBDD+X/+Z//+Zmzs7M/h5HxzWbzqiAIykTsIo85CIyiMnQOIp805ZgWId9NuSf8t5JhjNvibgH7d+3jThbCsRcF3RYO/ISS/MyyrmKQM/u6vifxhdjdJFuZ188xoWhy+zM7MK2b5YMTdXKRlCwey4sEue7fxpMTuC4Y5C7NSqZ1DG7jhI6/YzRbNps9VSwWvzI2NnbXvn37vvKKV7zidCaTaXsiX+uo9dsPEwFP6MNE259rQxDASfXee++d/PGPf/yCpaWlX6zVai/vdDp7s9lsiIqdq3Y8IVWgQwLQyl1Hxrsqi/WT356m3JlaMwK20tSlTVZ6XcB6fTOfuCRt6VN2uQNskO3r7Pa3xEfWAqBIck74SfI3a6HzBZBJ4Hrx4HoJ0lS4tnAIVJztS+0odTtrAEnaqAmgCgCREsefuE8YhitRFN1fLpfvnpqa+ruZmZnvPf/5z6+q5yNBYeYRH7m+IcPZH2QDEfCEvoFg+kMNHwHMZ3/00UcxOl6o9kajcQ0AjBCxk2onkkSTNydcV5CWK7c9LaDOTY7JAK40ZIicXTnenKxpf/MzFcBmRXqnnYtfa9pixGWRSCdpk8w5gfNr4JYM26qhFzMmYfNFjg5kk9YHl5uCAhG5f5wXgXH9rgIX21EUPV4qlY6OjIz89z179vzjz//8zz/F0s74HClDCjMZb1Yf/lD3Z+wDAU/ofYDkN9n8CCjVPnby5MmfWVhYeM3q6uorWq3WTBAEOSR3URtcmeQ5WdjkbgfPufzE3FdMJOY2zStiV77pJMmpFLEBwtuLuAkL3uzGJnC7EU4/CwO+AEknccqFt5V3MtaAVHiaGicTOxE395Fzda5IvKNSzv4ZSXzHjh33XH311T86fPhwTZnU7XnRE/kA31F/6I1DwBP6xmHpj7RJEDh69Gj23LlzB+bm5p6/vLz8c/V6/Xntdnsfkjt17eLlY21zL5G0rdQTUfIYHKZys7nvmJN8ghxZ4BlfTLig62bS72Xut4/Xz/Yuv7ajPL6zZr4mcKm0OaHza3HFFNipgJy80wkcI9TNtqU2cXNyR794LpdbyOVyxwqFwpdHR0e/vG/fvvtf9rKXzarrs03q8U14Rb5JBra/jJ4IeELvCZHf4EJGACvRPfLII/vPnj37vJWVlRtqtRqS+0wmkxHkTv52CvpKI/duyp0rdldQWBrZE/FLfNPzrIlo45ow6oHYSpliBNb/vLRfPnlsk6hd53Bhl5byh5XvpPlc5+bLQjq8cht+bxbv4almrt/JX05KPJfLzWFd9XK5/OWxsbF79+zZ8+D1118/qwLcZBlC+Y9Xz/Vm9fW/RH7P84iAJ/TzCL4/9XAR4OSOyr3RaFyLyj2TyZTQHE//EQGLWV4VIqErtQnbVu3cRG+Y5kWKmO4KZ5O8Se66c5zLvJ00iZs49qPG5b2ppcQ6ZgEVlxcfpFtQm41jt7x8UuR2FT6hvjFvXAW42V3y6G+lxM/m8/kHKpXKvdu2bTt64MCBYz/90z89p0gblTgPqY+J3Cvx4Y5Hf7aNR2AdQ3njL8If0SMwbASQ3B999NHdc3NzVy4uLt7QaDRegL3aAWAsCIIATfKiOUgYGiZmm7j6JfhuKp7InC8kOMHbBO4i9G6+clLuriC7fnHndd75PhwP+/c087qdXqar6UkzOk85c6lwXuENryUMw3o2mz0dRdH3isXiP0xOTv7Ds571rO8985nPxL7jGAXJSVyaBpgq90Te71vgt9vsCHhC3+xPyF/fwBHAlq5f+MIXJufn5w9Xq9XnrKysPL/Val3VbDb3AUAFVTeROy9AEytPJnfTCJ5/np7zbip4m9Q54XdT6f0qdHHZ8bVrk3+v6HqXGneROVfiaUFtdi31tPxx+lwtTlrZbHa2UCj8sFgsfqtcLn9jcnLy2JVXXnliZmZmkSnx+BbVZzGZexIf+LDyJzgPCHhCPw+g+1NubgRIvS8sLFxerVZ/plqtXtdsNp/Zbrd3ZTKZyNWX3aVaOSHbKpzI2TbR2wuCtP1cx6Zr6KXWXeivhcRpEWCTeJop3UXmLiLnde+pFr46BxZ6OZfNZn9cKBS+gwS+ffv2bx88ePD4VVddtQAALWVGJ1M6EbdX4pt7qPmr22AEPKFvMKD+cBcfAseOHascP35838LCwtUrKyvX1ev1K9E83263pzqdTjmTyWTIl04m+m5+eB685lL0aSTeX3Cd9r/bpE9Pphd58+3SzOaxdYK1JuWE7CLxbiln/DxBEDTDMJzP5XIn8/n8j0ql0n0TExPf2rlz5w8PHz58dmpqqqaukeYvTuCexC++IejvqE8EPKH3CZTfzCOgSCz40Y9+VPn+97+/s1qtHlhZWbm8Xq9f1Wg0Lm+1WvtardZ2ACjaUfEmwYsj9QQ0zcTuIva1KHab0F2R6C7CJtIlhW6b1Dlh07Zp29A5sS56GIZL2Wz2J4VC4XgURcdKpdL3RkdHfzgzM3PiwIED8+Pj46vKF55G4N6U3vNt8htsBQQ8oW+Fp+zvcaAIYOnvr3/966Pz8/O7FhcXL11ZWbkSVXy9Xj/UarWmAWC00+kgyauy6ropjB0Ixy+0WxBbN7O662Zp+7Q0MnufNGVuf07ET+V1XQTO/P2ovJfDMJzN5XKPFgqF71cqFUwpe2jXrl2PXX755WdHR0ex1Kou5ycvzFbgnsAH+kb7g1+oCHhCv1CfnL/uTY1Ap9PJf+1rXxubnZ3dvby8vKfRaMw0m80DzWZzptFo7Gu32zvb7fZku92udDqdSFYUNRulcNWdRuBp6toFjh3MRtt0O0asyplpnat3+p2uNQiCVhAE1TAMF4MgOBtF0RNYWjWKIvR/P1Eul0+Mj4+fPHz48FNTU1NLANBQ18FTyZDQvR98U7/h/uI2IwKe0DfjU/HXdFEioMqKRvfff3/p7NmzYwsLCzvr9fqe1dXV/a1Wa3+tVpvpdDqTnU5nvNVqjaB/HpV9u93OA0AWM7SYqXrNGLkIPY3kOVGrEyHBIlk3kLABAEl7GYPVMpnMfBRFJwuFwmPZbPaJkZGRE/l8/vTOnTtnDxw4cK5SqaDJvMmUN/c3pPq/1SKht29izUj4HTwCFycCntAvzufq7+oCQ6DT6QSPPvooKvXC2bNni4uLi+VarTZaq9XG6vX6RLvdHq/X61P4X6fTGWu329tbrdZou90uYtodVr5ThJ9Vv2fb7TYeL2y327gYCJC8kZCRWPEn+q8BoN7pdARR489MJoPEi3ndSNgLqLLDMMRqa6i2n8Lfi8XiQqFQWIyiaHFycrK6c+fOVYu0bRLmgWo+D/wCezf95V44CHhCv3Celb/SLY6AUvhYJCU8ffp0rlqt5lZXV8NcLhc2m81so9EQ5L26upqr1WrZZrOJJJ+t1WqYaidqlQdBUA+CoJ3NZhuFQqEVRVEjDMNWuVxutnEFEEWtfD7fKhaLrZGRESR/JHgkfjKDO6357EMjyty3G93iL62//aEi4Al9qHD7k3kEnh4CitRTD8LafvY6kWvsp80HaYo7cQ5fsKUX7P57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j/AceQqDCxV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descr="Questions">
            <a:extLst>
              <a:ext uri="{FF2B5EF4-FFF2-40B4-BE49-F238E27FC236}">
                <a16:creationId xmlns:a16="http://schemas.microsoft.com/office/drawing/2014/main" id="{D182008D-CAD5-44EA-8EDF-3E45375FE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3400" y="1981200"/>
            <a:ext cx="3124200" cy="3124200"/>
          </a:xfrm>
          <a:prstGeom prst="rect">
            <a:avLst/>
          </a:prstGeom>
        </p:spPr>
      </p:pic>
    </p:spTree>
    <p:custDataLst>
      <p:tags r:id="rId1"/>
    </p:custDataLst>
    <p:extLst>
      <p:ext uri="{BB962C8B-B14F-4D97-AF65-F5344CB8AC3E}">
        <p14:creationId xmlns:p14="http://schemas.microsoft.com/office/powerpoint/2010/main" val="1521626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Electronic signature requirements</a:t>
            </a:r>
            <a:endParaRPr lang="en-US" sz="3600" cap="none" dirty="0">
              <a:latin typeface="+mn-lt"/>
            </a:endParaRP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798591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0D41-CF56-40C0-B506-E3D362A13900}"/>
              </a:ext>
            </a:extLst>
          </p:cNvPr>
          <p:cNvSpPr>
            <a:spLocks noGrp="1"/>
          </p:cNvSpPr>
          <p:nvPr>
            <p:ph type="title"/>
          </p:nvPr>
        </p:nvSpPr>
        <p:spPr>
          <a:xfrm>
            <a:off x="0" y="0"/>
            <a:ext cx="12192000" cy="990600"/>
          </a:xfrm>
        </p:spPr>
        <p:txBody>
          <a:bodyPr wrap="square" anchor="ctr">
            <a:normAutofit/>
          </a:bodyPr>
          <a:lstStyle/>
          <a:p>
            <a:r>
              <a:rPr lang="en-US" dirty="0"/>
              <a:t>Electronic Signature Use</a:t>
            </a:r>
          </a:p>
        </p:txBody>
      </p:sp>
      <p:pic>
        <p:nvPicPr>
          <p:cNvPr id="5" name="Content Placeholder 4">
            <a:extLst>
              <a:ext uri="{FF2B5EF4-FFF2-40B4-BE49-F238E27FC236}">
                <a16:creationId xmlns:a16="http://schemas.microsoft.com/office/drawing/2014/main" id="{444EF7ED-022D-40B9-A39A-AA57E52D91CD}"/>
              </a:ext>
            </a:extLst>
          </p:cNvPr>
          <p:cNvPicPr>
            <a:picLocks noGrp="1" noChangeAspect="1"/>
          </p:cNvPicPr>
          <p:nvPr>
            <p:ph sz="half" idx="1"/>
          </p:nvPr>
        </p:nvPicPr>
        <p:blipFill>
          <a:blip r:embed="rId4"/>
          <a:stretch>
            <a:fillRect/>
          </a:stretch>
        </p:blipFill>
        <p:spPr>
          <a:xfrm>
            <a:off x="553703" y="3144883"/>
            <a:ext cx="11084593" cy="2244626"/>
          </a:xfrm>
          <a:prstGeom prst="rect">
            <a:avLst/>
          </a:prstGeom>
          <a:noFill/>
        </p:spPr>
      </p:pic>
      <p:sp>
        <p:nvSpPr>
          <p:cNvPr id="10" name="Content Placeholder 3">
            <a:extLst>
              <a:ext uri="{FF2B5EF4-FFF2-40B4-BE49-F238E27FC236}">
                <a16:creationId xmlns:a16="http://schemas.microsoft.com/office/drawing/2014/main" id="{45A1B05F-EFCE-4D4F-9D59-A17CB4720A31}"/>
              </a:ext>
            </a:extLst>
          </p:cNvPr>
          <p:cNvSpPr>
            <a:spLocks noGrp="1"/>
          </p:cNvSpPr>
          <p:nvPr>
            <p:ph sz="half" idx="2"/>
          </p:nvPr>
        </p:nvSpPr>
        <p:spPr>
          <a:xfrm>
            <a:off x="838200" y="1600204"/>
            <a:ext cx="10515600" cy="990601"/>
          </a:xfrm>
        </p:spPr>
        <p:txBody>
          <a:bodyPr/>
          <a:lstStyle/>
          <a:p>
            <a:pPr marL="0" indent="0">
              <a:buNone/>
            </a:pPr>
            <a:r>
              <a:rPr lang="en-US" dirty="0"/>
              <a:t>If system does not use electronic signatures, skip sections 13.0-21.0 and proceed to checklist review and approval, section 22.0</a:t>
            </a:r>
          </a:p>
        </p:txBody>
      </p:sp>
    </p:spTree>
    <p:custDataLst>
      <p:tags r:id="rId1"/>
    </p:custDataLst>
    <p:extLst>
      <p:ext uri="{BB962C8B-B14F-4D97-AF65-F5344CB8AC3E}">
        <p14:creationId xmlns:p14="http://schemas.microsoft.com/office/powerpoint/2010/main" val="2725558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79D6-6712-4ED0-A9B6-EBBBDBF418AF}"/>
              </a:ext>
            </a:extLst>
          </p:cNvPr>
          <p:cNvSpPr>
            <a:spLocks noGrp="1"/>
          </p:cNvSpPr>
          <p:nvPr>
            <p:ph type="title"/>
          </p:nvPr>
        </p:nvSpPr>
        <p:spPr/>
        <p:txBody>
          <a:bodyPr/>
          <a:lstStyle/>
          <a:p>
            <a:r>
              <a:rPr lang="en-US" dirty="0"/>
              <a:t>13.0:  Electronic Signature Components</a:t>
            </a:r>
          </a:p>
        </p:txBody>
      </p:sp>
      <p:pic>
        <p:nvPicPr>
          <p:cNvPr id="5" name="Content Placeholder 4">
            <a:extLst>
              <a:ext uri="{FF2B5EF4-FFF2-40B4-BE49-F238E27FC236}">
                <a16:creationId xmlns:a16="http://schemas.microsoft.com/office/drawing/2014/main" id="{2BAD690D-AFDF-4C58-B200-54576BC3AF07}"/>
              </a:ext>
            </a:extLst>
          </p:cNvPr>
          <p:cNvPicPr>
            <a:picLocks noGrp="1" noChangeAspect="1"/>
          </p:cNvPicPr>
          <p:nvPr>
            <p:ph idx="1"/>
          </p:nvPr>
        </p:nvPicPr>
        <p:blipFill>
          <a:blip r:embed="rId4"/>
          <a:stretch>
            <a:fillRect/>
          </a:stretch>
        </p:blipFill>
        <p:spPr>
          <a:xfrm>
            <a:off x="1219200" y="1295400"/>
            <a:ext cx="10147822" cy="2641736"/>
          </a:xfrm>
          <a:prstGeom prst="rect">
            <a:avLst/>
          </a:prstGeom>
        </p:spPr>
      </p:pic>
      <p:pic>
        <p:nvPicPr>
          <p:cNvPr id="3" name="Picture 2">
            <a:extLst>
              <a:ext uri="{FF2B5EF4-FFF2-40B4-BE49-F238E27FC236}">
                <a16:creationId xmlns:a16="http://schemas.microsoft.com/office/drawing/2014/main" id="{516F6608-10BE-493F-9A85-1E41F9281166}"/>
              </a:ext>
            </a:extLst>
          </p:cNvPr>
          <p:cNvPicPr>
            <a:picLocks noChangeAspect="1"/>
          </p:cNvPicPr>
          <p:nvPr/>
        </p:nvPicPr>
        <p:blipFill>
          <a:blip r:embed="rId5"/>
          <a:stretch>
            <a:fillRect/>
          </a:stretch>
        </p:blipFill>
        <p:spPr>
          <a:xfrm>
            <a:off x="1558301" y="4379931"/>
            <a:ext cx="9469619" cy="1495645"/>
          </a:xfrm>
          <a:prstGeom prst="rect">
            <a:avLst/>
          </a:prstGeom>
        </p:spPr>
      </p:pic>
      <p:sp>
        <p:nvSpPr>
          <p:cNvPr id="7" name="Oval 6">
            <a:extLst>
              <a:ext uri="{FF2B5EF4-FFF2-40B4-BE49-F238E27FC236}">
                <a16:creationId xmlns:a16="http://schemas.microsoft.com/office/drawing/2014/main" id="{01E07666-D984-4E55-B5BC-10163FAB5430}"/>
              </a:ext>
            </a:extLst>
          </p:cNvPr>
          <p:cNvSpPr/>
          <p:nvPr/>
        </p:nvSpPr>
        <p:spPr bwMode="auto">
          <a:xfrm>
            <a:off x="7696200" y="4762500"/>
            <a:ext cx="533400" cy="533400"/>
          </a:xfrm>
          <a:prstGeom prst="ellipse">
            <a:avLst/>
          </a:prstGeom>
          <a:solidFill>
            <a:schemeClr val="accent1"/>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1</a:t>
            </a:r>
          </a:p>
        </p:txBody>
      </p:sp>
      <p:sp>
        <p:nvSpPr>
          <p:cNvPr id="8" name="Oval 7">
            <a:extLst>
              <a:ext uri="{FF2B5EF4-FFF2-40B4-BE49-F238E27FC236}">
                <a16:creationId xmlns:a16="http://schemas.microsoft.com/office/drawing/2014/main" id="{49DA24F9-9360-4CED-8AD4-F3616C9D60D2}"/>
              </a:ext>
            </a:extLst>
          </p:cNvPr>
          <p:cNvSpPr/>
          <p:nvPr/>
        </p:nvSpPr>
        <p:spPr bwMode="auto">
          <a:xfrm>
            <a:off x="5853680" y="5400131"/>
            <a:ext cx="533400" cy="533400"/>
          </a:xfrm>
          <a:prstGeom prst="ellipse">
            <a:avLst/>
          </a:prstGeom>
          <a:solidFill>
            <a:schemeClr val="accent1"/>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2</a:t>
            </a:r>
          </a:p>
        </p:txBody>
      </p:sp>
      <p:sp>
        <p:nvSpPr>
          <p:cNvPr id="9" name="Oval 8">
            <a:extLst>
              <a:ext uri="{FF2B5EF4-FFF2-40B4-BE49-F238E27FC236}">
                <a16:creationId xmlns:a16="http://schemas.microsoft.com/office/drawing/2014/main" id="{B8E3DE1D-2B1F-40FB-90D6-1F2B272DF200}"/>
              </a:ext>
            </a:extLst>
          </p:cNvPr>
          <p:cNvSpPr/>
          <p:nvPr/>
        </p:nvSpPr>
        <p:spPr bwMode="auto">
          <a:xfrm>
            <a:off x="1219200" y="4946687"/>
            <a:ext cx="533400" cy="533400"/>
          </a:xfrm>
          <a:prstGeom prst="ellipse">
            <a:avLst/>
          </a:prstGeom>
          <a:solidFill>
            <a:schemeClr val="accent1"/>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3</a:t>
            </a:r>
          </a:p>
        </p:txBody>
      </p:sp>
    </p:spTree>
    <p:custDataLst>
      <p:tags r:id="rId1"/>
    </p:custDataLst>
    <p:extLst>
      <p:ext uri="{BB962C8B-B14F-4D97-AF65-F5344CB8AC3E}">
        <p14:creationId xmlns:p14="http://schemas.microsoft.com/office/powerpoint/2010/main" val="2376458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14.0:  Signature as Electronic Record</a:t>
            </a:r>
          </a:p>
        </p:txBody>
      </p:sp>
      <p:pic>
        <p:nvPicPr>
          <p:cNvPr id="6" name="Content Placeholder 5">
            <a:extLst>
              <a:ext uri="{FF2B5EF4-FFF2-40B4-BE49-F238E27FC236}">
                <a16:creationId xmlns:a16="http://schemas.microsoft.com/office/drawing/2014/main" id="{C37D79B6-CF75-44CF-A5F5-783AD2FEEF2D}"/>
              </a:ext>
            </a:extLst>
          </p:cNvPr>
          <p:cNvPicPr>
            <a:picLocks noGrp="1" noChangeAspect="1"/>
          </p:cNvPicPr>
          <p:nvPr>
            <p:ph idx="1"/>
          </p:nvPr>
        </p:nvPicPr>
        <p:blipFill>
          <a:blip r:embed="rId4"/>
          <a:stretch>
            <a:fillRect/>
          </a:stretch>
        </p:blipFill>
        <p:spPr>
          <a:xfrm>
            <a:off x="914400" y="3684452"/>
            <a:ext cx="10141471" cy="2317869"/>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43AD1EBE-A727-41F3-9B92-A93C4C537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371600"/>
            <a:ext cx="6826601" cy="1822544"/>
          </a:xfrm>
          <a:prstGeom prst="rect">
            <a:avLst/>
          </a:prstGeom>
          <a:ln w="3175">
            <a:solidFill>
              <a:schemeClr val="tx1"/>
            </a:solidFill>
          </a:ln>
        </p:spPr>
      </p:pic>
      <p:sp>
        <p:nvSpPr>
          <p:cNvPr id="5" name="Rectangle 4">
            <a:extLst>
              <a:ext uri="{FF2B5EF4-FFF2-40B4-BE49-F238E27FC236}">
                <a16:creationId xmlns:a16="http://schemas.microsoft.com/office/drawing/2014/main" id="{6D0B9981-08E9-4931-A781-DEB5B542A3F9}"/>
              </a:ext>
            </a:extLst>
          </p:cNvPr>
          <p:cNvSpPr/>
          <p:nvPr/>
        </p:nvSpPr>
        <p:spPr bwMode="auto">
          <a:xfrm>
            <a:off x="8458200" y="2895600"/>
            <a:ext cx="806801" cy="228600"/>
          </a:xfrm>
          <a:prstGeom prst="rect">
            <a:avLst/>
          </a:prstGeom>
          <a:solidFill>
            <a:schemeClr val="accent1">
              <a:alpha val="50000"/>
            </a:schemeClr>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C3C90938-5FC1-4DDE-AA69-682BDFB850CD}"/>
              </a:ext>
            </a:extLst>
          </p:cNvPr>
          <p:cNvSpPr/>
          <p:nvPr/>
        </p:nvSpPr>
        <p:spPr bwMode="auto">
          <a:xfrm>
            <a:off x="3581401" y="3048000"/>
            <a:ext cx="2666999" cy="228600"/>
          </a:xfrm>
          <a:prstGeom prst="rect">
            <a:avLst/>
          </a:prstGeom>
          <a:solidFill>
            <a:schemeClr val="accent1">
              <a:alpha val="50000"/>
            </a:schemeClr>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F62BE40A-A077-4F91-9D1A-CC4957E60F73}"/>
              </a:ext>
            </a:extLst>
          </p:cNvPr>
          <p:cNvSpPr/>
          <p:nvPr/>
        </p:nvSpPr>
        <p:spPr bwMode="auto">
          <a:xfrm>
            <a:off x="2435833" y="2895600"/>
            <a:ext cx="3964967" cy="152400"/>
          </a:xfrm>
          <a:prstGeom prst="rect">
            <a:avLst/>
          </a:prstGeom>
          <a:solidFill>
            <a:schemeClr val="accent1">
              <a:alpha val="50000"/>
            </a:schemeClr>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856321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15.0:  Electronic Signature Linking</a:t>
            </a:r>
          </a:p>
        </p:txBody>
      </p:sp>
      <p:pic>
        <p:nvPicPr>
          <p:cNvPr id="5" name="Content Placeholder 4">
            <a:extLst>
              <a:ext uri="{FF2B5EF4-FFF2-40B4-BE49-F238E27FC236}">
                <a16:creationId xmlns:a16="http://schemas.microsoft.com/office/drawing/2014/main" id="{B151FCB2-7550-444A-B4BC-AEDA8459A3BB}"/>
              </a:ext>
            </a:extLst>
          </p:cNvPr>
          <p:cNvPicPr>
            <a:picLocks noGrp="1" noChangeAspect="1"/>
          </p:cNvPicPr>
          <p:nvPr>
            <p:ph idx="1"/>
          </p:nvPr>
        </p:nvPicPr>
        <p:blipFill>
          <a:blip r:embed="rId4"/>
          <a:stretch>
            <a:fillRect/>
          </a:stretch>
        </p:blipFill>
        <p:spPr>
          <a:xfrm>
            <a:off x="1012563" y="1211147"/>
            <a:ext cx="10166873" cy="2241665"/>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300972E1-2A2B-48BE-A242-03B69B028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3859869"/>
            <a:ext cx="6826601" cy="1822544"/>
          </a:xfrm>
          <a:prstGeom prst="rect">
            <a:avLst/>
          </a:prstGeom>
          <a:ln w="3175">
            <a:solidFill>
              <a:schemeClr val="tx1"/>
            </a:solidFill>
          </a:ln>
        </p:spPr>
      </p:pic>
      <p:sp>
        <p:nvSpPr>
          <p:cNvPr id="3" name="Rectangle: Rounded Corners 2">
            <a:extLst>
              <a:ext uri="{FF2B5EF4-FFF2-40B4-BE49-F238E27FC236}">
                <a16:creationId xmlns:a16="http://schemas.microsoft.com/office/drawing/2014/main" id="{8F6E738D-A4C7-4305-9722-945F1AABDA9A}"/>
              </a:ext>
            </a:extLst>
          </p:cNvPr>
          <p:cNvSpPr/>
          <p:nvPr/>
        </p:nvSpPr>
        <p:spPr bwMode="auto">
          <a:xfrm>
            <a:off x="2209800" y="5345863"/>
            <a:ext cx="6934200" cy="348413"/>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2126396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16.0:  Electronic Signature Uniqueness</a:t>
            </a:r>
          </a:p>
        </p:txBody>
      </p:sp>
      <p:pic>
        <p:nvPicPr>
          <p:cNvPr id="4" name="Content Placeholder 3">
            <a:extLst>
              <a:ext uri="{FF2B5EF4-FFF2-40B4-BE49-F238E27FC236}">
                <a16:creationId xmlns:a16="http://schemas.microsoft.com/office/drawing/2014/main" id="{A8FC5F99-FE2F-4473-9294-1C1F03DF82C6}"/>
              </a:ext>
            </a:extLst>
          </p:cNvPr>
          <p:cNvPicPr>
            <a:picLocks noGrp="1" noChangeAspect="1"/>
          </p:cNvPicPr>
          <p:nvPr>
            <p:ph idx="1"/>
          </p:nvPr>
        </p:nvPicPr>
        <p:blipFill>
          <a:blip r:embed="rId4"/>
          <a:stretch>
            <a:fillRect/>
          </a:stretch>
        </p:blipFill>
        <p:spPr>
          <a:xfrm>
            <a:off x="3793638" y="2240116"/>
            <a:ext cx="8169762" cy="2377767"/>
          </a:xfrm>
          <a:prstGeom prst="rect">
            <a:avLst/>
          </a:prstGeom>
        </p:spPr>
      </p:pic>
      <p:pic>
        <p:nvPicPr>
          <p:cNvPr id="8" name="Picture 7">
            <a:extLst>
              <a:ext uri="{FF2B5EF4-FFF2-40B4-BE49-F238E27FC236}">
                <a16:creationId xmlns:a16="http://schemas.microsoft.com/office/drawing/2014/main" id="{C47EC980-4368-4B24-9520-B7BFF5A19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25" y="1371600"/>
            <a:ext cx="3571875" cy="4762500"/>
          </a:xfrm>
          <a:prstGeom prst="rect">
            <a:avLst/>
          </a:prstGeom>
        </p:spPr>
      </p:pic>
    </p:spTree>
    <p:custDataLst>
      <p:tags r:id="rId1"/>
    </p:custDataLst>
    <p:extLst>
      <p:ext uri="{BB962C8B-B14F-4D97-AF65-F5344CB8AC3E}">
        <p14:creationId xmlns:p14="http://schemas.microsoft.com/office/powerpoint/2010/main" val="966345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17.0:  Identity Verification</a:t>
            </a:r>
          </a:p>
        </p:txBody>
      </p:sp>
      <p:pic>
        <p:nvPicPr>
          <p:cNvPr id="4" name="Content Placeholder 3">
            <a:extLst>
              <a:ext uri="{FF2B5EF4-FFF2-40B4-BE49-F238E27FC236}">
                <a16:creationId xmlns:a16="http://schemas.microsoft.com/office/drawing/2014/main" id="{39D4C280-AABC-40CF-9C37-A2F7A791FBA1}"/>
              </a:ext>
            </a:extLst>
          </p:cNvPr>
          <p:cNvPicPr>
            <a:picLocks noGrp="1" noChangeAspect="1"/>
          </p:cNvPicPr>
          <p:nvPr>
            <p:ph idx="1"/>
          </p:nvPr>
        </p:nvPicPr>
        <p:blipFill>
          <a:blip r:embed="rId4"/>
          <a:stretch>
            <a:fillRect/>
          </a:stretch>
        </p:blipFill>
        <p:spPr>
          <a:xfrm>
            <a:off x="1015739" y="1327042"/>
            <a:ext cx="10160522" cy="2101958"/>
          </a:xfrm>
          <a:prstGeom prst="rect">
            <a:avLst/>
          </a:prstGeom>
        </p:spPr>
      </p:pic>
      <p:pic>
        <p:nvPicPr>
          <p:cNvPr id="5" name="Graphic 4" descr="Employee badge">
            <a:extLst>
              <a:ext uri="{FF2B5EF4-FFF2-40B4-BE49-F238E27FC236}">
                <a16:creationId xmlns:a16="http://schemas.microsoft.com/office/drawing/2014/main" id="{C6DE79D7-8C4F-4D2E-A966-359EFE7448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6520" y="3734550"/>
            <a:ext cx="1828800" cy="1828800"/>
          </a:xfrm>
          <a:prstGeom prst="rect">
            <a:avLst/>
          </a:prstGeom>
        </p:spPr>
      </p:pic>
      <p:pic>
        <p:nvPicPr>
          <p:cNvPr id="8" name="Graphic 7" descr="Employee badge">
            <a:extLst>
              <a:ext uri="{FF2B5EF4-FFF2-40B4-BE49-F238E27FC236}">
                <a16:creationId xmlns:a16="http://schemas.microsoft.com/office/drawing/2014/main" id="{D0BD6E18-3553-4513-A4FE-81A8EEFAF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0800" y="3733802"/>
            <a:ext cx="1828800" cy="1828798"/>
          </a:xfrm>
          <a:prstGeom prst="rect">
            <a:avLst/>
          </a:prstGeom>
        </p:spPr>
      </p:pic>
    </p:spTree>
    <p:custDataLst>
      <p:tags r:id="rId1"/>
    </p:custDataLst>
    <p:extLst>
      <p:ext uri="{BB962C8B-B14F-4D97-AF65-F5344CB8AC3E}">
        <p14:creationId xmlns:p14="http://schemas.microsoft.com/office/powerpoint/2010/main" val="48791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33AB-61D2-471A-97CD-7F10852E901F}"/>
              </a:ext>
            </a:extLst>
          </p:cNvPr>
          <p:cNvSpPr>
            <a:spLocks noGrp="1"/>
          </p:cNvSpPr>
          <p:nvPr>
            <p:ph type="title"/>
          </p:nvPr>
        </p:nvSpPr>
        <p:spPr/>
        <p:txBody>
          <a:bodyPr/>
          <a:lstStyle/>
          <a:p>
            <a:r>
              <a:rPr lang="en-US" dirty="0"/>
              <a:t>DAIDS EIS Policy Working Group Members </a:t>
            </a:r>
          </a:p>
        </p:txBody>
      </p:sp>
      <p:sp>
        <p:nvSpPr>
          <p:cNvPr id="3" name="Content Placeholder 2">
            <a:extLst>
              <a:ext uri="{FF2B5EF4-FFF2-40B4-BE49-F238E27FC236}">
                <a16:creationId xmlns:a16="http://schemas.microsoft.com/office/drawing/2014/main" id="{73A99B7C-5682-459C-8571-06C4B772A15E}"/>
              </a:ext>
            </a:extLst>
          </p:cNvPr>
          <p:cNvSpPr>
            <a:spLocks noGrp="1"/>
          </p:cNvSpPr>
          <p:nvPr>
            <p:ph idx="1"/>
          </p:nvPr>
        </p:nvSpPr>
        <p:spPr>
          <a:xfrm>
            <a:off x="316991" y="1413427"/>
            <a:ext cx="10201143" cy="4488083"/>
          </a:xfrm>
        </p:spPr>
        <p:txBody>
          <a:bodyPr>
            <a:normAutofit/>
          </a:bodyPr>
          <a:lstStyle/>
          <a:p>
            <a:r>
              <a:rPr lang="en-US" sz="2800" dirty="0"/>
              <a:t>A special thanks to the following persons who devoted their time and effort to support the EIS policy development: </a:t>
            </a:r>
          </a:p>
          <a:p>
            <a:endParaRPr lang="en-US" dirty="0"/>
          </a:p>
        </p:txBody>
      </p:sp>
      <p:graphicFrame>
        <p:nvGraphicFramePr>
          <p:cNvPr id="5" name="Table 5">
            <a:extLst>
              <a:ext uri="{FF2B5EF4-FFF2-40B4-BE49-F238E27FC236}">
                <a16:creationId xmlns:a16="http://schemas.microsoft.com/office/drawing/2014/main" id="{C48DFB6E-CE7C-4716-9E82-29D9D696ECFF}"/>
              </a:ext>
            </a:extLst>
          </p:cNvPr>
          <p:cNvGraphicFramePr>
            <a:graphicFrameLocks noGrp="1"/>
          </p:cNvGraphicFramePr>
          <p:nvPr>
            <p:extLst>
              <p:ext uri="{D42A27DB-BD31-4B8C-83A1-F6EECF244321}">
                <p14:modId xmlns:p14="http://schemas.microsoft.com/office/powerpoint/2010/main" val="1836555357"/>
              </p:ext>
            </p:extLst>
          </p:nvPr>
        </p:nvGraphicFramePr>
        <p:xfrm>
          <a:off x="816746" y="2320958"/>
          <a:ext cx="8048990" cy="3776247"/>
        </p:xfrm>
        <a:graphic>
          <a:graphicData uri="http://schemas.openxmlformats.org/drawingml/2006/table">
            <a:tbl>
              <a:tblPr firstRow="1" bandRow="1">
                <a:tableStyleId>{69CF1AB2-1976-4502-BF36-3FF5EA218861}</a:tableStyleId>
              </a:tblPr>
              <a:tblGrid>
                <a:gridCol w="3932760">
                  <a:extLst>
                    <a:ext uri="{9D8B030D-6E8A-4147-A177-3AD203B41FA5}">
                      <a16:colId xmlns:a16="http://schemas.microsoft.com/office/drawing/2014/main" val="1857367711"/>
                    </a:ext>
                  </a:extLst>
                </a:gridCol>
                <a:gridCol w="4116230">
                  <a:extLst>
                    <a:ext uri="{9D8B030D-6E8A-4147-A177-3AD203B41FA5}">
                      <a16:colId xmlns:a16="http://schemas.microsoft.com/office/drawing/2014/main" val="3310898485"/>
                    </a:ext>
                  </a:extLst>
                </a:gridCol>
              </a:tblGrid>
              <a:tr h="419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Arial" panose="020B0604020202020204" pitchFamily="34" charset="0"/>
                          <a:cs typeface="Arial" panose="020B0604020202020204" pitchFamily="34" charset="0"/>
                        </a:rPr>
                        <a:t>Carol Worrell (Co-chair)</a:t>
                      </a:r>
                    </a:p>
                  </a:txBody>
                  <a:tcPr/>
                </a:tc>
                <a:tc>
                  <a:txBody>
                    <a:bodyPr/>
                    <a:lstStyle/>
                    <a:p>
                      <a:r>
                        <a:rPr lang="en-US" sz="1800" b="0" dirty="0">
                          <a:latin typeface="Arial" panose="020B0604020202020204" pitchFamily="34" charset="0"/>
                          <a:cs typeface="Arial" panose="020B0604020202020204" pitchFamily="34" charset="0"/>
                        </a:rPr>
                        <a:t>Donna Germuga</a:t>
                      </a:r>
                    </a:p>
                  </a:txBody>
                  <a:tcPr/>
                </a:tc>
                <a:extLst>
                  <a:ext uri="{0D108BD9-81ED-4DB2-BD59-A6C34878D82A}">
                    <a16:rowId xmlns:a16="http://schemas.microsoft.com/office/drawing/2014/main" val="2941709573"/>
                  </a:ext>
                </a:extLst>
              </a:tr>
              <a:tr h="419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Dhawala Kovuri (Co-chair) </a:t>
                      </a:r>
                    </a:p>
                  </a:txBody>
                  <a:tcPr/>
                </a:tc>
                <a:tc>
                  <a:txBody>
                    <a:bodyPr/>
                    <a:lstStyle/>
                    <a:p>
                      <a:r>
                        <a:rPr lang="en-US" sz="1800" dirty="0">
                          <a:latin typeface="Arial" panose="020B0604020202020204" pitchFamily="34" charset="0"/>
                          <a:cs typeface="Arial" panose="020B0604020202020204" pitchFamily="34" charset="0"/>
                        </a:rPr>
                        <a:t>Cindy Coates</a:t>
                      </a:r>
                    </a:p>
                  </a:txBody>
                  <a:tcPr/>
                </a:tc>
                <a:extLst>
                  <a:ext uri="{0D108BD9-81ED-4DB2-BD59-A6C34878D82A}">
                    <a16:rowId xmlns:a16="http://schemas.microsoft.com/office/drawing/2014/main" val="2843933241"/>
                  </a:ext>
                </a:extLst>
              </a:tr>
              <a:tr h="419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Dara Potter</a:t>
                      </a:r>
                    </a:p>
                  </a:txBody>
                  <a:tcPr/>
                </a:tc>
                <a:tc>
                  <a:txBody>
                    <a:bodyPr/>
                    <a:lstStyle/>
                    <a:p>
                      <a:r>
                        <a:rPr lang="en-US" sz="1800" dirty="0">
                          <a:latin typeface="Arial" panose="020B0604020202020204" pitchFamily="34" charset="0"/>
                          <a:cs typeface="Arial" panose="020B0604020202020204" pitchFamily="34" charset="0"/>
                        </a:rPr>
                        <a:t>Phil Renzullo</a:t>
                      </a:r>
                    </a:p>
                  </a:txBody>
                  <a:tcPr/>
                </a:tc>
                <a:extLst>
                  <a:ext uri="{0D108BD9-81ED-4DB2-BD59-A6C34878D82A}">
                    <a16:rowId xmlns:a16="http://schemas.microsoft.com/office/drawing/2014/main" val="1684518689"/>
                  </a:ext>
                </a:extLst>
              </a:tr>
              <a:tr h="419583">
                <a:tc>
                  <a:txBody>
                    <a:bodyPr/>
                    <a:lstStyle/>
                    <a:p>
                      <a:r>
                        <a:rPr lang="en-US" sz="1800" dirty="0">
                          <a:latin typeface="Arial" panose="020B0604020202020204" pitchFamily="34" charset="0"/>
                          <a:cs typeface="Arial" panose="020B0604020202020204" pitchFamily="34" charset="0"/>
                        </a:rPr>
                        <a:t>Jui Shah</a:t>
                      </a:r>
                    </a:p>
                  </a:txBody>
                  <a:tcPr/>
                </a:tc>
                <a:tc>
                  <a:txBody>
                    <a:bodyPr/>
                    <a:lstStyle/>
                    <a:p>
                      <a:r>
                        <a:rPr lang="en-US" sz="1800" dirty="0">
                          <a:latin typeface="Arial" panose="020B0604020202020204" pitchFamily="34" charset="0"/>
                          <a:cs typeface="Arial" panose="020B0604020202020204" pitchFamily="34" charset="0"/>
                        </a:rPr>
                        <a:t>Akinlolu Ojumu</a:t>
                      </a:r>
                    </a:p>
                  </a:txBody>
                  <a:tcPr/>
                </a:tc>
                <a:extLst>
                  <a:ext uri="{0D108BD9-81ED-4DB2-BD59-A6C34878D82A}">
                    <a16:rowId xmlns:a16="http://schemas.microsoft.com/office/drawing/2014/main" val="2574259309"/>
                  </a:ext>
                </a:extLst>
              </a:tr>
              <a:tr h="419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Sindhu Gopalan</a:t>
                      </a:r>
                    </a:p>
                  </a:txBody>
                  <a:tcPr/>
                </a:tc>
                <a:tc>
                  <a:txBody>
                    <a:bodyPr/>
                    <a:lstStyle/>
                    <a:p>
                      <a:r>
                        <a:rPr lang="en-US" sz="1800" dirty="0">
                          <a:latin typeface="Arial" panose="020B0604020202020204" pitchFamily="34" charset="0"/>
                          <a:cs typeface="Arial" panose="020B0604020202020204" pitchFamily="34" charset="0"/>
                        </a:rPr>
                        <a:t>Michael Gilbreath</a:t>
                      </a:r>
                    </a:p>
                  </a:txBody>
                  <a:tcPr/>
                </a:tc>
                <a:extLst>
                  <a:ext uri="{0D108BD9-81ED-4DB2-BD59-A6C34878D82A}">
                    <a16:rowId xmlns:a16="http://schemas.microsoft.com/office/drawing/2014/main" val="3112701459"/>
                  </a:ext>
                </a:extLst>
              </a:tr>
              <a:tr h="419583">
                <a:tc>
                  <a:txBody>
                    <a:bodyPr/>
                    <a:lstStyle/>
                    <a:p>
                      <a:r>
                        <a:rPr lang="en-US" sz="1800" dirty="0">
                          <a:latin typeface="Arial" panose="020B0604020202020204" pitchFamily="34" charset="0"/>
                          <a:cs typeface="Arial" panose="020B0604020202020204" pitchFamily="34" charset="0"/>
                        </a:rPr>
                        <a:t>Bola Adedeji</a:t>
                      </a:r>
                    </a:p>
                  </a:txBody>
                  <a:tcPr/>
                </a:tc>
                <a:tc>
                  <a:txBody>
                    <a:bodyPr/>
                    <a:lstStyle/>
                    <a:p>
                      <a:r>
                        <a:rPr lang="en-US" sz="1800" dirty="0">
                          <a:latin typeface="Arial" panose="020B0604020202020204" pitchFamily="34" charset="0"/>
                          <a:cs typeface="Arial" panose="020B0604020202020204" pitchFamily="34" charset="0"/>
                        </a:rPr>
                        <a:t>Roberta Black</a:t>
                      </a:r>
                    </a:p>
                  </a:txBody>
                  <a:tcPr/>
                </a:tc>
                <a:extLst>
                  <a:ext uri="{0D108BD9-81ED-4DB2-BD59-A6C34878D82A}">
                    <a16:rowId xmlns:a16="http://schemas.microsoft.com/office/drawing/2014/main" val="3958590304"/>
                  </a:ext>
                </a:extLst>
              </a:tr>
              <a:tr h="419583">
                <a:tc>
                  <a:txBody>
                    <a:bodyPr/>
                    <a:lstStyle/>
                    <a:p>
                      <a:r>
                        <a:rPr lang="en-US" sz="1800" dirty="0">
                          <a:latin typeface="Arial" panose="020B0604020202020204" pitchFamily="34" charset="0"/>
                          <a:cs typeface="Arial" panose="020B0604020202020204" pitchFamily="34" charset="0"/>
                        </a:rPr>
                        <a:t>Tania Lombo Rodriguez</a:t>
                      </a:r>
                    </a:p>
                  </a:txBody>
                  <a:tcPr/>
                </a:tc>
                <a:tc>
                  <a:txBody>
                    <a:bodyPr/>
                    <a:lstStyle/>
                    <a:p>
                      <a:r>
                        <a:rPr lang="en-US" sz="1800" dirty="0">
                          <a:latin typeface="Arial" panose="020B0604020202020204" pitchFamily="34" charset="0"/>
                          <a:cs typeface="Arial" panose="020B0604020202020204" pitchFamily="34" charset="0"/>
                        </a:rPr>
                        <a:t>Judi Miller</a:t>
                      </a:r>
                    </a:p>
                  </a:txBody>
                  <a:tcPr/>
                </a:tc>
                <a:extLst>
                  <a:ext uri="{0D108BD9-81ED-4DB2-BD59-A6C34878D82A}">
                    <a16:rowId xmlns:a16="http://schemas.microsoft.com/office/drawing/2014/main" val="2290400269"/>
                  </a:ext>
                </a:extLst>
              </a:tr>
              <a:tr h="419583">
                <a:tc>
                  <a:txBody>
                    <a:bodyPr/>
                    <a:lstStyle/>
                    <a:p>
                      <a:r>
                        <a:rPr lang="en-US" sz="1800" dirty="0">
                          <a:latin typeface="Arial" panose="020B0604020202020204" pitchFamily="34" charset="0"/>
                          <a:cs typeface="Arial" panose="020B0604020202020204" pitchFamily="34" charset="0"/>
                        </a:rPr>
                        <a:t>Hao Zhang</a:t>
                      </a:r>
                    </a:p>
                  </a:txBody>
                  <a:tcPr/>
                </a:tc>
                <a:tc>
                  <a:txBody>
                    <a:bodyPr/>
                    <a:lstStyle/>
                    <a:p>
                      <a:r>
                        <a:rPr lang="en-US" sz="1800" dirty="0">
                          <a:latin typeface="Arial" panose="020B0604020202020204" pitchFamily="34" charset="0"/>
                          <a:cs typeface="Arial" panose="020B0604020202020204" pitchFamily="34" charset="0"/>
                        </a:rPr>
                        <a:t>Keith Crawford</a:t>
                      </a:r>
                    </a:p>
                  </a:txBody>
                  <a:tcPr/>
                </a:tc>
                <a:extLst>
                  <a:ext uri="{0D108BD9-81ED-4DB2-BD59-A6C34878D82A}">
                    <a16:rowId xmlns:a16="http://schemas.microsoft.com/office/drawing/2014/main" val="2837645219"/>
                  </a:ext>
                </a:extLst>
              </a:tr>
              <a:tr h="419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Tanisha Savage</a:t>
                      </a:r>
                    </a:p>
                  </a:txBody>
                  <a:tcPr/>
                </a:tc>
                <a:tc>
                  <a:txBody>
                    <a:bodyPr/>
                    <a:lstStyle/>
                    <a:p>
                      <a:r>
                        <a:rPr lang="en-US" sz="2000" dirty="0">
                          <a:latin typeface="Arial" panose="020B0604020202020204" pitchFamily="34" charset="0"/>
                          <a:cs typeface="Arial" panose="020B0604020202020204" pitchFamily="34" charset="0"/>
                        </a:rPr>
                        <a:t>Other DAIDS contributors </a:t>
                      </a:r>
                    </a:p>
                  </a:txBody>
                  <a:tcPr/>
                </a:tc>
                <a:extLst>
                  <a:ext uri="{0D108BD9-81ED-4DB2-BD59-A6C34878D82A}">
                    <a16:rowId xmlns:a16="http://schemas.microsoft.com/office/drawing/2014/main" val="1676024516"/>
                  </a:ext>
                </a:extLst>
              </a:tr>
            </a:tbl>
          </a:graphicData>
        </a:graphic>
      </p:graphicFrame>
    </p:spTree>
    <p:extLst>
      <p:ext uri="{BB962C8B-B14F-4D97-AF65-F5344CB8AC3E}">
        <p14:creationId xmlns:p14="http://schemas.microsoft.com/office/powerpoint/2010/main" val="3050423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18.0:  Electronic Signature Certification</a:t>
            </a:r>
          </a:p>
        </p:txBody>
      </p:sp>
      <p:pic>
        <p:nvPicPr>
          <p:cNvPr id="4" name="Content Placeholder 3">
            <a:extLst>
              <a:ext uri="{FF2B5EF4-FFF2-40B4-BE49-F238E27FC236}">
                <a16:creationId xmlns:a16="http://schemas.microsoft.com/office/drawing/2014/main" id="{9A2381A6-4848-48D4-909B-341931B483A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038589" y="1905000"/>
            <a:ext cx="10114821" cy="3797495"/>
          </a:xfrm>
          <a:prstGeom prst="rect">
            <a:avLst/>
          </a:prstGeom>
        </p:spPr>
      </p:pic>
    </p:spTree>
    <p:custDataLst>
      <p:tags r:id="rId1"/>
    </p:custDataLst>
    <p:extLst>
      <p:ext uri="{BB962C8B-B14F-4D97-AF65-F5344CB8AC3E}">
        <p14:creationId xmlns:p14="http://schemas.microsoft.com/office/powerpoint/2010/main" val="1765288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19.0:  Electronic Signature Components</a:t>
            </a:r>
          </a:p>
        </p:txBody>
      </p:sp>
      <p:pic>
        <p:nvPicPr>
          <p:cNvPr id="4" name="Content Placeholder 3">
            <a:extLst>
              <a:ext uri="{FF2B5EF4-FFF2-40B4-BE49-F238E27FC236}">
                <a16:creationId xmlns:a16="http://schemas.microsoft.com/office/drawing/2014/main" id="{DB3D4947-3809-4BC2-B6DC-3D81E8D3222F}"/>
              </a:ext>
            </a:extLst>
          </p:cNvPr>
          <p:cNvPicPr>
            <a:picLocks noGrp="1" noChangeAspect="1"/>
          </p:cNvPicPr>
          <p:nvPr>
            <p:ph idx="1"/>
          </p:nvPr>
        </p:nvPicPr>
        <p:blipFill>
          <a:blip r:embed="rId4"/>
          <a:stretch>
            <a:fillRect/>
          </a:stretch>
        </p:blipFill>
        <p:spPr>
          <a:xfrm>
            <a:off x="609600" y="1686919"/>
            <a:ext cx="6196387" cy="2916636"/>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819E59A3-85FB-4E57-85E8-B93BF4CA3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1600200"/>
            <a:ext cx="3067208" cy="4286470"/>
          </a:xfrm>
          <a:prstGeom prst="rect">
            <a:avLst/>
          </a:prstGeom>
          <a:ln w="9525" cap="sq">
            <a:solidFill>
              <a:srgbClr val="80808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243803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20.0:  Biometric Electronic Signatures</a:t>
            </a:r>
          </a:p>
        </p:txBody>
      </p:sp>
      <p:pic>
        <p:nvPicPr>
          <p:cNvPr id="4" name="Content Placeholder 3">
            <a:extLst>
              <a:ext uri="{FF2B5EF4-FFF2-40B4-BE49-F238E27FC236}">
                <a16:creationId xmlns:a16="http://schemas.microsoft.com/office/drawing/2014/main" id="{2EF98646-B5C6-47A5-906A-8DADAB801766}"/>
              </a:ext>
            </a:extLst>
          </p:cNvPr>
          <p:cNvPicPr>
            <a:picLocks noGrp="1" noChangeAspect="1"/>
          </p:cNvPicPr>
          <p:nvPr>
            <p:ph idx="1"/>
          </p:nvPr>
        </p:nvPicPr>
        <p:blipFill>
          <a:blip r:embed="rId4"/>
          <a:stretch>
            <a:fillRect/>
          </a:stretch>
        </p:blipFill>
        <p:spPr>
          <a:xfrm>
            <a:off x="1143000" y="1250838"/>
            <a:ext cx="10097019" cy="2178162"/>
          </a:xfrm>
          <a:prstGeom prst="rect">
            <a:avLst/>
          </a:prstGeom>
        </p:spPr>
      </p:pic>
      <p:pic>
        <p:nvPicPr>
          <p:cNvPr id="5" name="Graphic 4">
            <a:extLst>
              <a:ext uri="{FF2B5EF4-FFF2-40B4-BE49-F238E27FC236}">
                <a16:creationId xmlns:a16="http://schemas.microsoft.com/office/drawing/2014/main" id="{AD1CB23B-FA5C-4763-AC88-97770169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00400" y="4689389"/>
            <a:ext cx="914400" cy="914400"/>
          </a:xfrm>
          <a:prstGeom prst="rect">
            <a:avLst/>
          </a:prstGeom>
        </p:spPr>
      </p:pic>
      <p:pic>
        <p:nvPicPr>
          <p:cNvPr id="7" name="Graphic 6">
            <a:extLst>
              <a:ext uri="{FF2B5EF4-FFF2-40B4-BE49-F238E27FC236}">
                <a16:creationId xmlns:a16="http://schemas.microsoft.com/office/drawing/2014/main" id="{3AE1AB91-FCFF-473B-A927-0DE50C57C1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62802" y="4705119"/>
            <a:ext cx="914400" cy="914400"/>
          </a:xfrm>
          <a:prstGeom prst="rect">
            <a:avLst/>
          </a:prstGeom>
        </p:spPr>
      </p:pic>
      <p:sp>
        <p:nvSpPr>
          <p:cNvPr id="8" name="TextBox 7">
            <a:extLst>
              <a:ext uri="{FF2B5EF4-FFF2-40B4-BE49-F238E27FC236}">
                <a16:creationId xmlns:a16="http://schemas.microsoft.com/office/drawing/2014/main" id="{AF654C57-1815-420A-B029-87F89319B198}"/>
              </a:ext>
            </a:extLst>
          </p:cNvPr>
          <p:cNvSpPr txBox="1"/>
          <p:nvPr/>
        </p:nvSpPr>
        <p:spPr>
          <a:xfrm>
            <a:off x="2692487" y="3810000"/>
            <a:ext cx="6998043" cy="461665"/>
          </a:xfrm>
          <a:prstGeom prst="rect">
            <a:avLst/>
          </a:prstGeom>
          <a:noFill/>
        </p:spPr>
        <p:txBody>
          <a:bodyPr wrap="square" rtlCol="0">
            <a:spAutoFit/>
          </a:bodyPr>
          <a:lstStyle/>
          <a:p>
            <a:r>
              <a:rPr lang="en-US" dirty="0">
                <a:solidFill>
                  <a:schemeClr val="tx2"/>
                </a:solidFill>
                <a:latin typeface="+mn-lt"/>
              </a:rPr>
              <a:t>What are examples biometric identifiers?</a:t>
            </a:r>
          </a:p>
        </p:txBody>
      </p:sp>
      <p:pic>
        <p:nvPicPr>
          <p:cNvPr id="10" name="Graphic 9">
            <a:extLst>
              <a:ext uri="{FF2B5EF4-FFF2-40B4-BE49-F238E27FC236}">
                <a16:creationId xmlns:a16="http://schemas.microsoft.com/office/drawing/2014/main" id="{DF9E66D5-0939-435C-B33D-823B54F9DA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241067" y="4683557"/>
            <a:ext cx="914400" cy="914400"/>
          </a:xfrm>
          <a:prstGeom prst="rect">
            <a:avLst/>
          </a:prstGeom>
        </p:spPr>
      </p:pic>
    </p:spTree>
    <p:custDataLst>
      <p:tags r:id="rId1"/>
    </p:custDataLst>
    <p:extLst>
      <p:ext uri="{BB962C8B-B14F-4D97-AF65-F5344CB8AC3E}">
        <p14:creationId xmlns:p14="http://schemas.microsoft.com/office/powerpoint/2010/main" val="3068320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41C2-7840-4908-B36D-772BEC9E7214}"/>
              </a:ext>
            </a:extLst>
          </p:cNvPr>
          <p:cNvSpPr>
            <a:spLocks noGrp="1"/>
          </p:cNvSpPr>
          <p:nvPr>
            <p:ph type="title"/>
          </p:nvPr>
        </p:nvSpPr>
        <p:spPr/>
        <p:txBody>
          <a:bodyPr/>
          <a:lstStyle/>
          <a:p>
            <a:r>
              <a:rPr lang="en-US" dirty="0"/>
              <a:t>21.0:  Electronic Signature Management</a:t>
            </a:r>
          </a:p>
        </p:txBody>
      </p:sp>
      <p:pic>
        <p:nvPicPr>
          <p:cNvPr id="4" name="Content Placeholder 3">
            <a:extLst>
              <a:ext uri="{FF2B5EF4-FFF2-40B4-BE49-F238E27FC236}">
                <a16:creationId xmlns:a16="http://schemas.microsoft.com/office/drawing/2014/main" id="{2C996165-ACD7-46EF-A990-A855FC196B66}"/>
              </a:ext>
            </a:extLst>
          </p:cNvPr>
          <p:cNvPicPr>
            <a:picLocks noGrp="1" noChangeAspect="1"/>
          </p:cNvPicPr>
          <p:nvPr>
            <p:ph idx="1"/>
          </p:nvPr>
        </p:nvPicPr>
        <p:blipFill>
          <a:blip r:embed="rId4"/>
          <a:stretch>
            <a:fillRect/>
          </a:stretch>
        </p:blipFill>
        <p:spPr>
          <a:xfrm>
            <a:off x="2710762" y="4318147"/>
            <a:ext cx="6934200" cy="2262375"/>
          </a:xfrm>
          <a:prstGeom prst="rect">
            <a:avLst/>
          </a:prstGeom>
        </p:spPr>
      </p:pic>
      <p:sp>
        <p:nvSpPr>
          <p:cNvPr id="3" name="TextBox 2">
            <a:extLst>
              <a:ext uri="{FF2B5EF4-FFF2-40B4-BE49-F238E27FC236}">
                <a16:creationId xmlns:a16="http://schemas.microsoft.com/office/drawing/2014/main" id="{53756D7F-7A79-4D0D-AB53-171F24896407}"/>
              </a:ext>
            </a:extLst>
          </p:cNvPr>
          <p:cNvSpPr txBox="1"/>
          <p:nvPr/>
        </p:nvSpPr>
        <p:spPr>
          <a:xfrm>
            <a:off x="618353" y="2515118"/>
            <a:ext cx="1591446" cy="1569660"/>
          </a:xfrm>
          <a:prstGeom prst="rect">
            <a:avLst/>
          </a:prstGeom>
          <a:noFill/>
        </p:spPr>
        <p:txBody>
          <a:bodyPr wrap="square" rtlCol="0">
            <a:spAutoFit/>
          </a:bodyPr>
          <a:lstStyle/>
          <a:p>
            <a:r>
              <a:rPr lang="en-US" dirty="0">
                <a:solidFill>
                  <a:schemeClr val="tx2"/>
                </a:solidFill>
                <a:latin typeface="+mn-lt"/>
              </a:rPr>
              <a:t>Unique ID and password</a:t>
            </a:r>
          </a:p>
          <a:p>
            <a:endParaRPr lang="en-US" dirty="0">
              <a:solidFill>
                <a:schemeClr val="tx2"/>
              </a:solidFill>
              <a:latin typeface="+mn-lt"/>
            </a:endParaRPr>
          </a:p>
        </p:txBody>
      </p:sp>
      <p:pic>
        <p:nvPicPr>
          <p:cNvPr id="6" name="Graphic 5">
            <a:extLst>
              <a:ext uri="{FF2B5EF4-FFF2-40B4-BE49-F238E27FC236}">
                <a16:creationId xmlns:a16="http://schemas.microsoft.com/office/drawing/2014/main" id="{D59F39E8-DBF9-4F84-8DA4-F537D28C8D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4420" y="1307622"/>
            <a:ext cx="914400" cy="914400"/>
          </a:xfrm>
          <a:prstGeom prst="rect">
            <a:avLst/>
          </a:prstGeom>
        </p:spPr>
      </p:pic>
      <p:pic>
        <p:nvPicPr>
          <p:cNvPr id="8" name="Graphic 7">
            <a:extLst>
              <a:ext uri="{FF2B5EF4-FFF2-40B4-BE49-F238E27FC236}">
                <a16:creationId xmlns:a16="http://schemas.microsoft.com/office/drawing/2014/main" id="{E4A6331E-F851-42C6-81EE-E81D4FC764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68178" y="1326016"/>
            <a:ext cx="914400" cy="914400"/>
          </a:xfrm>
          <a:prstGeom prst="rect">
            <a:avLst/>
          </a:prstGeom>
        </p:spPr>
      </p:pic>
      <p:pic>
        <p:nvPicPr>
          <p:cNvPr id="10" name="Graphic 9">
            <a:extLst>
              <a:ext uri="{FF2B5EF4-FFF2-40B4-BE49-F238E27FC236}">
                <a16:creationId xmlns:a16="http://schemas.microsoft.com/office/drawing/2014/main" id="{2AF12624-96FE-470B-92EB-A9928A1CB7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720662" y="1343679"/>
            <a:ext cx="914400" cy="914400"/>
          </a:xfrm>
          <a:prstGeom prst="rect">
            <a:avLst/>
          </a:prstGeom>
        </p:spPr>
      </p:pic>
      <p:pic>
        <p:nvPicPr>
          <p:cNvPr id="12" name="Graphic 11">
            <a:extLst>
              <a:ext uri="{FF2B5EF4-FFF2-40B4-BE49-F238E27FC236}">
                <a16:creationId xmlns:a16="http://schemas.microsoft.com/office/drawing/2014/main" id="{370AE14C-6E29-411F-8070-193B7D3C9F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196904" y="1287420"/>
            <a:ext cx="914400" cy="914400"/>
          </a:xfrm>
          <a:prstGeom prst="rect">
            <a:avLst/>
          </a:prstGeom>
        </p:spPr>
      </p:pic>
      <p:pic>
        <p:nvPicPr>
          <p:cNvPr id="14" name="Graphic 13">
            <a:extLst>
              <a:ext uri="{FF2B5EF4-FFF2-40B4-BE49-F238E27FC236}">
                <a16:creationId xmlns:a16="http://schemas.microsoft.com/office/drawing/2014/main" id="{96CCA1FB-6738-41FD-83DD-7A29E6BB70D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287000" y="1307622"/>
            <a:ext cx="914400" cy="914400"/>
          </a:xfrm>
          <a:prstGeom prst="rect">
            <a:avLst/>
          </a:prstGeom>
        </p:spPr>
      </p:pic>
      <p:sp>
        <p:nvSpPr>
          <p:cNvPr id="15" name="TextBox 14">
            <a:extLst>
              <a:ext uri="{FF2B5EF4-FFF2-40B4-BE49-F238E27FC236}">
                <a16:creationId xmlns:a16="http://schemas.microsoft.com/office/drawing/2014/main" id="{90249525-680C-4759-BEA2-2AB0CFECA463}"/>
              </a:ext>
            </a:extLst>
          </p:cNvPr>
          <p:cNvSpPr txBox="1"/>
          <p:nvPr/>
        </p:nvSpPr>
        <p:spPr>
          <a:xfrm>
            <a:off x="3018741" y="2498641"/>
            <a:ext cx="1591446" cy="1569660"/>
          </a:xfrm>
          <a:prstGeom prst="rect">
            <a:avLst/>
          </a:prstGeom>
          <a:noFill/>
        </p:spPr>
        <p:txBody>
          <a:bodyPr wrap="square" rtlCol="0">
            <a:spAutoFit/>
          </a:bodyPr>
          <a:lstStyle/>
          <a:p>
            <a:r>
              <a:rPr lang="en-US" dirty="0">
                <a:solidFill>
                  <a:schemeClr val="tx2"/>
                </a:solidFill>
                <a:latin typeface="+mn-lt"/>
              </a:rPr>
              <a:t>Password reset cadence</a:t>
            </a:r>
          </a:p>
          <a:p>
            <a:endParaRPr lang="en-US" dirty="0">
              <a:solidFill>
                <a:schemeClr val="tx2"/>
              </a:solidFill>
              <a:latin typeface="+mn-lt"/>
            </a:endParaRPr>
          </a:p>
        </p:txBody>
      </p:sp>
      <p:sp>
        <p:nvSpPr>
          <p:cNvPr id="16" name="TextBox 15">
            <a:extLst>
              <a:ext uri="{FF2B5EF4-FFF2-40B4-BE49-F238E27FC236}">
                <a16:creationId xmlns:a16="http://schemas.microsoft.com/office/drawing/2014/main" id="{40894D11-CE13-4703-8932-36B409EE442E}"/>
              </a:ext>
            </a:extLst>
          </p:cNvPr>
          <p:cNvSpPr txBox="1"/>
          <p:nvPr/>
        </p:nvSpPr>
        <p:spPr>
          <a:xfrm>
            <a:off x="5206538" y="2484727"/>
            <a:ext cx="2206883" cy="1938992"/>
          </a:xfrm>
          <a:prstGeom prst="rect">
            <a:avLst/>
          </a:prstGeom>
          <a:noFill/>
        </p:spPr>
        <p:txBody>
          <a:bodyPr wrap="square" rtlCol="0">
            <a:spAutoFit/>
          </a:bodyPr>
          <a:lstStyle/>
          <a:p>
            <a:r>
              <a:rPr lang="en-US" dirty="0">
                <a:solidFill>
                  <a:schemeClr val="tx2"/>
                </a:solidFill>
                <a:latin typeface="+mn-lt"/>
              </a:rPr>
              <a:t>Procedures for lost, stolen or compromised ID tokens</a:t>
            </a:r>
          </a:p>
          <a:p>
            <a:endParaRPr lang="en-US" dirty="0">
              <a:solidFill>
                <a:schemeClr val="tx2"/>
              </a:solidFill>
              <a:latin typeface="+mn-lt"/>
            </a:endParaRPr>
          </a:p>
        </p:txBody>
      </p:sp>
      <p:sp>
        <p:nvSpPr>
          <p:cNvPr id="17" name="TextBox 16">
            <a:extLst>
              <a:ext uri="{FF2B5EF4-FFF2-40B4-BE49-F238E27FC236}">
                <a16:creationId xmlns:a16="http://schemas.microsoft.com/office/drawing/2014/main" id="{8F192D9C-38D2-42FD-88E4-EF22559D2E4F}"/>
              </a:ext>
            </a:extLst>
          </p:cNvPr>
          <p:cNvSpPr txBox="1"/>
          <p:nvPr/>
        </p:nvSpPr>
        <p:spPr>
          <a:xfrm>
            <a:off x="7884233" y="2465596"/>
            <a:ext cx="1828800" cy="1200329"/>
          </a:xfrm>
          <a:prstGeom prst="rect">
            <a:avLst/>
          </a:prstGeom>
          <a:noFill/>
        </p:spPr>
        <p:txBody>
          <a:bodyPr wrap="square" rtlCol="0">
            <a:spAutoFit/>
          </a:bodyPr>
          <a:lstStyle/>
          <a:p>
            <a:r>
              <a:rPr lang="en-US" dirty="0">
                <a:solidFill>
                  <a:schemeClr val="tx2"/>
                </a:solidFill>
                <a:latin typeface="+mn-lt"/>
              </a:rPr>
              <a:t>Procedures for ID token retrieval</a:t>
            </a:r>
          </a:p>
        </p:txBody>
      </p:sp>
      <p:sp>
        <p:nvSpPr>
          <p:cNvPr id="18" name="TextBox 17">
            <a:extLst>
              <a:ext uri="{FF2B5EF4-FFF2-40B4-BE49-F238E27FC236}">
                <a16:creationId xmlns:a16="http://schemas.microsoft.com/office/drawing/2014/main" id="{788E84AC-BD83-4D6F-9542-53807DD9CC2D}"/>
              </a:ext>
            </a:extLst>
          </p:cNvPr>
          <p:cNvSpPr txBox="1"/>
          <p:nvPr/>
        </p:nvSpPr>
        <p:spPr>
          <a:xfrm>
            <a:off x="10059745" y="2459504"/>
            <a:ext cx="1979855" cy="1938992"/>
          </a:xfrm>
          <a:prstGeom prst="rect">
            <a:avLst/>
          </a:prstGeom>
          <a:noFill/>
        </p:spPr>
        <p:txBody>
          <a:bodyPr wrap="square" rtlCol="0">
            <a:spAutoFit/>
          </a:bodyPr>
          <a:lstStyle/>
          <a:p>
            <a:r>
              <a:rPr lang="en-US" dirty="0">
                <a:solidFill>
                  <a:schemeClr val="tx2"/>
                </a:solidFill>
                <a:latin typeface="+mn-lt"/>
              </a:rPr>
              <a:t>Safeguards for unauthorized use</a:t>
            </a:r>
          </a:p>
          <a:p>
            <a:pPr marL="342900" indent="-342900">
              <a:buFont typeface="Wingdings" panose="05000000000000000000" pitchFamily="2" charset="2"/>
              <a:buChar char="Ø"/>
            </a:pPr>
            <a:endParaRPr lang="en-US" dirty="0">
              <a:solidFill>
                <a:schemeClr val="tx2"/>
              </a:solidFill>
              <a:latin typeface="+mn-lt"/>
            </a:endParaRPr>
          </a:p>
        </p:txBody>
      </p:sp>
    </p:spTree>
    <p:custDataLst>
      <p:tags r:id="rId1"/>
    </p:custDataLst>
    <p:extLst>
      <p:ext uri="{BB962C8B-B14F-4D97-AF65-F5344CB8AC3E}">
        <p14:creationId xmlns:p14="http://schemas.microsoft.com/office/powerpoint/2010/main" val="1438509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AutoShape 2" descr="data:image/png;base64,iVBORw0KGgoAAAANSUhEUgAAAfQAAAH0CAYAAADL1t+KAAAgAElEQVR4Xuy9CbQk11km+MeWmS/z5dtrc6lKVZJKJbmsrVSlkkp4Ay9gNwbmzMDAdANNH4aBZhroYemFYTA9NNPQwIBpbHmhxxgJtzi2kWUXRpasti1Zsi1vskq2VZJqfbW8PV+ukbHN+e8SeePGjSWfnqSq9+Kdk5VZmRE3bvz3xv3u968aFH+FBAoJFBIoJFBIoJDAFS8B7Yq/g+IGCgkUEigkUEigkEAhASgAvZgEhQQKCRQSKCRQSGADSKAA9A0wiMUtFBIoJFBIoJBAIYEC0Is5UEigkEAhgUIChQQ2gAQKQN8Ag1jcQiGBQgKFBAoJFBIoAL2YA4UECgkUEigkUEhgA0igAPQNMIjFLRQSKCRQSKCQQCGBAtCLOVBIoJBAIYFCAoUENoAECkDfAINY3EIhgUIChQQKCRQSKAC9mAOFBAoJFBIoJFBIYANIoAD0DTCIxS0UEigkUEigkEAhgQLQizlQSOAyl0AQBNrXvvY1EwCsfr9f8X1/FF+e51V93y/pul4CAPy9EgQBfq4YhjGi63rZ9/2qrutGEARVAHA1TesHQdDRdd1xXbcdBIGj63rHMAzX87yeYRhOEAR4jGOa5qppmi1d17vT09P2nj17HE3TvMtcXEX3CglsWgkUgL5ph7648ctBAkEQ6OfOnSvPzs6OdbvdSU3TJl3XnQ6CYErTtAkAmAmCYBt+DwAT7LsJwzBqCNwAYOBL0zR8lvm7rmmaDgD4Tp5x9sZvOcA/APABAN8RpCPvQRC4ANAGgGYQBKsAsIyvIAgWNU2b03V9kX9nmuaSaZorhmEs3nrrrXgObhywveKvkEAhgVdQAgWgv4LCLi61eSVw4sSJ8vz8fA1B2zCMra7r7vQ8bx8A7AWAqzRN26Fp2hZd16uapiG7RuaNgAy6rsde/HsO1HnfxRGgmB79E78LfB/8IAD8zvd9+R33BF4QBHYQBF3f95sAcJ69XgSAM5qmndJ1/QIAzE1NTa3u37+/UzD8zfsMFHf+8kugAPSXX8bFFTaRBJBxP/vss9WFhYUdtm3v9X3/ek3TELh3AcBOBG1k24ZhoCq8ZBgGiC8C3poGmq4TVk2AW/o//z4G4pSKE2knAbw4FHgkQrq4CJD/axoBb0Awx2MYqPN3/j0HeQ74nueB73ng4UbA9wNU4QdBgAx/MQiCiwjyDOhPGIZxQtf1U7VabenAgQP9TTRFilstJPCySaAA9JdNtEXDG10CzLY9Ytv2lna7vcf3/RsB4OYgCG7QNO0awzC2oC3bMAxNBm38P4J3yMBl0EZg1VFrTgFW9ZKBO42lM707BW9sTwT/hM8Rts4AHhk7/okgL7J3/Kx6EbD3fWDvnud5jSAIzvu+fyIIgmdN03zaNM0TpVJp1nGc5UOHDjkbff4U91dIYL0lUAD6eku0aG/DSuD+++83du/ePdNqta7xPO963/dvBoDXAsA1uq5vNwxj1DRN3TRNwJcI4qKKnAN5FlDz30VQV30m32UBtQDiedsN22SsXzmwjMWLoI6gjep6xtRjAM+ZvIts3vPAdV1873uet+L7/rkgCL6r6/q3dV3/DgCcmJiYOLt///5WYZffsI9WcWPrJIEC0NdJkEUzG08CyMAfe+yxiU6nc43ruocB4A5N027TNO1qwzDGDMMwLMsi4C0CuGjz5kCuZNochAU1uRKY+e8CkxbZOZd8+DCLxyvYNx5H2DwD+fCzAvTlTQfeG782mgJIG6KanwE8quWJ/Z3Z4QlrZyydALnrAgd0BHX+QnBnAI8qe9vzvIUgCJ4DgK8AwJcty3p6Zmbm/N69e3sbb8YVd1RI4KVJoAD0lya/4uwNJoFvfetbtbm5ud2e593kuu5dAHBY1/X9pmlOIftGAOcgzoHbQNU5c1wT7d4c7GI2bwWblsUog7PIwhEsY39pLFo4mPRFBHkRxIUNBgfpNG2C+Fui+YBfS7LHc7U8B3YO5AzMOagToHcch7xc1+25rouOd08juGua9qRlWd8DgIVCRb/BHsTidtYkgQLQ1yS24qSNIoFHH33U1HV9R6/Xe53jOHd6nnfEMIwD6IluWVaJAzi+c7s3eU9xVJNV1WLIGPksAXIIzyqgDum39KhyWzZTt+eNEYv1RXSgQ6hnlwk3IYINX7VBCTcwzJmPADvb3OBGR/y/qOqX5w93rEMWj8ydA7wA5hTUEdxdFz8Hrus2fd8/FQTBN3Vd/7Ku61+t1WovvPa1r10u1PMb5Qkt7mMYCRSAPoy0imM3hAQQxH3f39nr9Y4EQfC2IAiO6rq+2zTNWgkZeKkUVaMrGHhEFS0wW66OzhQUV03jgdJn8lVmA8IBCO7CRiHp3MjDrlDjy2Afc6QTTQPSZ7LBYZscvtnBd51tfsg7B3r07GcyFa+ZBPIiS+/3++Dgi4I6AX4G+uhot+x53vc0TXs0CIKHx8fHv12A+zATqTj2SpdAAehX+ggW/c8lgaeeespqNBq7O50OsvC36Lp+l2maeyzLKpdKJUAgNwRHNg4+Mcc1xmLTQsZUHYrEfAsAHn4vgDIBZAWL5w9rItgL54jH8PA0stkQO5dgmxc3JeF9SpsW+Rhul+egLpoeCGPnYK/rBMwNwwTDZCF7+LthhJ78SQMqhschiHNw73OVPH7Hv3echud5xzVN+xwAPDI2NvZ0Ae65HpXioCtYAgWgX8GDV3Q9XQLHjx8vnT17drfjOEd93/8BADhqGMbuUqlUKpfLBMRNpkpPVaNzMOOXy2mvprgchV/+/wiQi4xcZuspKnoRqCOSkNTxnPGrwDwC8tJ9KdXzolpekIcI6KFqXhVyJyTJISp5xtbx3WQx+SKbz8XgXTcEctu2Q6C3+33y2XXdENwNw3ikWq0W4F4sHhtSAgWgb8hh3bw3FQSB8fDDD+/sdrtv9H3/7Zqm3clA3CJMXFSnJ6jSOftUOaapgJMDpvybiklHAF0Eb8bKB/Z0ZavkEmIymNg1BDBPmgVJwJ4E7jKoKr3pZQ/5BLBXquU5yDO1PAn3QxaP0QP42TSpup551acxeK6eR2Dv9XoE0MUXgrvv+8eDIPicrusP+77/jTvvvBNT2xZ/hQSueAkUgH7FD2FxAyiBJ598cmx+fv6g67o/rGnaD+q6vq9cLlvIxIljG6rTmUpdtPEimwzDr1IYeMiGkwAzhx08lqhFZvBy2yK750xd1g7Ianaqr48Av6x+D2eMzMgT7l/0ihdnW8RbXgLwMGMd+z50iBOz3zGA5vb30IGOp7tljJ2DOr5jeCBn8HnYu9N3wO4zcLdt4KydqexXPc/7chAEnyyXy58JguB04S1frCdXsgQKQL+SR2+T9x2d22zb3mPb9ls8z/sxXdcPl0qlyUqlQpg490zn3ulyCFbISPOo0LMAO41ts3FSAbrKIS7CzQlgD7zPE4c8q38cWCOIHH38+aZFBeBJoK5i9SKD558jce+oGSEnMkc69jnmWCcCO7G7M5s7i/sPY/+ZpiXtceAJbDhzx3fh5bmue8rzvEcsy/r7crn85M0334zFaIq/QgJXlAQKQL+ihqvoLE/20mg07nAc50cA4K2GYewtl8sGB/JIkhcpbWqY9pSBCKWyiiIloqiFZCkh2CoAPALEQrty6zE7OjtWdobL4+keK7Ai9TVxxgibmDwMnIorvlzEvuGqd35h4f+RBDaKnPMRxzpx3BTFaahjHWXs4ouz97QnBWPgkaGjSr7b7YLd60GPAXy/3295nvd1TdM+ZVnWp8vl8vNFrvli3blSJFAA+pUyUpu8n8w2fn2z2fwh3/d/xDTN2yzLqiOIc7U6UccKiz9NooIscFC0JMIoJWc0EawjeC4Brhw3rrJjp9nPedtiARS+sSA50gcHKEadFk2hXRpcRTyPfB2w2qihGp/yb1EUPMkMXQTwN2E5IEngaCY41BCwIqyD4i9izxSZ6WIsXbKxixsEFVsP+yaEw+F3kZA4MQyOgTtJ+sNMLNxzPu3RQebet23oMnBHkGeOdX6/35/1fR9t7Q+MjY194cYbb8SSscVfIYHLVgIFoF+2Q7N5O4YsnCcGefTRRyvtdvtwv99/VxAEP2aa5jWVSkVDIBfTrqrCzCh4J6irk1TUSarzBJYeA37hiyQPdxGMOahT1TuiMJYsRXjFsqUaeKCBDzq4oIMDOvTBhD4YYAcGdMGCvmaCG2jgaxp5D/AddPAB3w3wQGcvAFIgHQIwSYs+mBp7hwD0wAcDAvIyIYAK9KEcOFAGH0rgggUeWNrgGGwHS55zVk01H1zWLB1sUhY6iuYRxh+COv9NeI+FDvKiNtweL3jLi6w9Mj9YWFzSU4XjgDHtCOadToewd87c+/1+13XdrwLAf9N1/cHDhw+fKxLXbN716XK+8wLQL+fR2cR9++xnPzve6XTQye1ngyB4Z7lcnh4ZGYmwcTETmZjZLE2tLrJfUcWd+Fliw7HjIog+cEaLfs0oM3nzQ3aNuc4RhG1fh15gQicwoQVlaEIJOlAGG0zoggm2ZhLgtgmwG+BqCNIU7Pn9kHfpaU5U2ct7HOH/vAkEbAOAgLsJHpTIi4L7SOBABTwC+FXfhnpgQy2woQK4AXDIOYYWUDYd5nvXAXT8/6AsrMqpLlTrS6p6WV0/GG+sF8/KzAre8qKXPGpuOHNHx7os5o4qefSM5yr5UDVv267jOM8isJum+YmDBw8+V9R338SL1GV46wWgX4aDspm79MUvfnFyYWHhBx3H+VnDMO4ol8sTMpAns/Goaj0mR5lli17lCg9zgr+sbKjIqsln+gUFZ36hiC2e1RMnRUoAnECDjo+gbUEbLGhCBVahBI2AvnegRJi3Q1g1QCA+mewzBcAobkfM2lGNeTTbXMqTztuIbAD4f9h5EU953h/WFzMICIOvBC7Ugj6M+j0YC3pQ920YDXrkuxFwoKR5YCLQh1niBuCuLOkq1XWPONYllJTlSWx0A9PO0vA3vJ7I3LnDJAI9L1Gb9Mxx1t5ut4m9HV+9Xg/V8WeCIPh7Xdfvq9Vq3yrs7Jt51bp87r0A9MtnLDZdT7hqHd8/85nPXN3pdH7Y9/0fxSxulUplhAN5WM2Mx40LlcLk8KjEFKgC+IpJXVSMnYN1BLQ5WPMiIwKgU2BHFTkFbzfQoRuYsBqUYTkYgXmowlIwAg0oQ4+pzDm75sw6attmU0EEbwnUw8misihwEFZRdOmJ55uE2OTLWBlkP8LwUpiqnikLUMVvgQ9lcKEauDDud2HSa8O034bxoAs1VOtrqPqnpnkCrqHfA+2AmP89EvomVozjVeN4RjpVCtoEYCd5CSwrrE2f9BAia+fqeFTJM2DH7y76vv8PAPDRer3+pQMHDrQ23YNc3PBlI4EC0C+bodg8HZGBvN1u/09BEPwzwzBeW6lUDARyMewsxsjpSp8sMFUKVIrOIbOWQVv5fwbaMYBnAI6LvOsDUZdT8K7AIozCQlCFBlSghTZuxrjDoidh7XIJtAfm58F9Jd0iO5ZvAuR3RuSVGC1ivKiuZ0YBcg41CtA/Eagj3VFsJGSGL55L0ZlqF4iNPvCIqn7c6xKAn/LbMBZ0oer3CZM3QoBnBV6k3PEqoE+KdQ/T0DLbu1innhffIfMNwd1A1p48t3DThup4BHUO7Aju/X6/4bru5wHgI9PT0w/t27evSFazeZa0y+ZOC0C/bIZi83SEM3IO5JZlESDnjm5iZbNI7LgM5BlVy2RVeBaIU/xmavTIO1ef++D5AF3fIMz7gj8KF4I6LEOV2L3R5k3U5Wy/EVGRy4CtYsrCeQhohg6EvZrs3eKfdSCAh7/hO+IPcXjjTJdtGgjrVUyrGJCHHvEUzL0g+nKJyQA1D4MX3iceRx34GPAnaRFUGwRmVuCbEStAkHeImn6L24KtbgOmvRbUoQeWFoCBdnKioRnkfCf/T1LL84RBAssXS7wiyIvAzu3sHNgxERHa2pP+uBMdgjmq47kjXa/X67iu+6hhGO8vlUqP3HLLLe3N82QXd/pqS6AA9Fd7BDbB9UVGfuzYsd3tdvvHkZEjkFer1Xj8uFCJi4cvhYw81W4tADJj1xGWKdjQZXV6nIX7VIXuB9DzdWj4ZZgLRuGCX4d5qMEyjEAPjJDNhuA5iPQagKlo22Ygi0Bs6QAI0mUDoKQDlHX6Tr5nIE6YKjsnhTgqZxGxw3P9t3BE6kOfsgkgwI1gjyyegTsCveMD2D5APxi843cc9GMsX+pAzDKAmxUIoOo7MOV1YIvThC1egzD5Kjhg6QjwDNwZ6xY94em+L+ppL/4eqd0u5pZH5zkW146byhLLMojAn5aVDu3s6DiHwC7Y2ptBEDykadr7ZmZmHtu7d29vEzzqxS2+yhIoAP1VHoCNfHkx/Ayd3ebn53+03+//qmVZB0QgVzJyxsYjC2maExsD8BCYFceG4K4A9jAm3Peg72uw6luw6NfgvF+Hi0Gd2MAxTMwVmHZofxbZt+AwhqwZWTaCdAVfxuCF3+GLM2zCNBOYLP+aAx8/TgbCpO9lxUZ4mWGefnFTwhqIna5RoEcg56ze9tAkAdDDdwb8+BvXZKiiCiP3xWSLDL7m92HGa8NWdxW2eKswGXSgqrmMvdPyrHKIG3e2i4W+sSx0ojqemHaEdLNoW8cCPgjsyNyzgB1j2hHYm81mCOy2bWNJ12Omad5TqVS+XDjPbeQV79W/t2Ee6Ve/t0UPrggJyEB+6dKlH/Q87+cMw7gbPd1EG7mYDIaDd/gu3W2URUe498A2LoO1zNTD3+n5QeBDgGFKPkDDK8N5rw6n/AkC4q2gBA5HHG63FpCX5VwhvUT2jKpxZNsjBkAVXyYFcgRu/E0EbZW/muq7lzzgiic8JO45nv5w0yJ3JOVc8RzRgx5V9AjmyOa7HkDHB+h4A1bP1fdJ7hGoccDfiLNd4MGk34OdbgOucpdhxm8RlT0JYdMzwJ2r6kUnOsGRjnvF8wpwxM7OCvvw4j5pjB2BHVXxrVYrVMfbtj3ved4nDMP4UKvV+vqb3/xm9yWPbdFAIQFJAjke6UJmhQTyS4CD+aOPPjqxuLj4Q67r/gvDMI6i13q1Wg3jyLn9kmT/Qu/mhNSi4ZWzgFoIMUvKoEbaImFoPpBYY1+DFa8Ms/4YnPbG4WIwCs0AI67pYyECtka7GDp2IfNGtTiC96gJUDMpgKPaHH/jh/NtB/PJyy9I1ZHr8bSq2siRKp7fO+9WItAnAH94WelayNRRPY/sHcG9jUDPWD1uABI3OWx3hGNUAR+mAwT3VXiNswxTbhPKQR8MBGkDWfvAsU7F1OXvxGyDEcaOKvlSCcoI7uUySTmbpYpXAPsFALjfNM3/ettttz1TxLG/tEeiODsqgfVYIgqZFhJAezPJ7vbUU09ZZ86cOYqqdax6NjIyUuFAHoafsTKZst0zJsaE2PCwoImkVh+o2ymMinZyck7gA6qAl70KnPXG4Kw/Dpd8BuKSnZsQc/4dcz4rGRS46wjgFmXhyL6JM5rgER4DIVFXrtKTC78PHPniiWKU00y6dgRw0+ZlwpOfWadGOi8T2LkJQuyLqg32O94/Z/EI7E0G8l2ffq8yO5DNFnMOrEAAU34PJu0GbLWXYbu/CnXNAcvAjaNBHOtE1XxYIEaIa4+llxXLurIUs6IqnmuZksSNNnZ0muOMneSPt+2zQRB8qFKpfOiWW245VywhhQTWQwIFoK+HFDdxG6J6/dixY9eurq7+r0EQ/PORkZEtIiNHtaWcZ52yYMUUzAHkslMbJd/MQ53+hyWFoZ7pDc+CM944PO9OwUV/lCR3CcOzJPDm4IBqcmTdYxZ9IZhzACdDrmCQL1Vtnnm+ZMuO+bxlPNEqu3faRoFrGGJ4nBPYlYAf6vzVD064j8KYdlTTA7XBtzyAVZe+I6MXw+voXGIaFPZuBAHU3R68xmnANc48bPGaMIIhcSYCu1otH24yuTpe2ACEqnhdDwvCEOc5ZO3MgS6NsWNBGBHYO52O1+/3v67r+p+WSqVPFh7xm3ghXadbLwB9nQS52ZpBIGeAHKB6fX5+/sc9z/sly7JurtVqGreT88pnytKlCjCP5D9XALTsja4GdmoX73o6XPRG4QV3Ck564yROHNXpIvMWgQBV5WgDRxX6WImCODqyYXhYCGwJauAIEGeicpR9iw8hOXWYpzJLXZ7SVtplxKFR3o58XWmjEd6GeBGBrQ+1ERGuheehvwOq5hHcVz1qjxfZe6iloHlqABl8yfdhq9uCXb0F2OUuwXjQA9S4aIR9Uy/2mFOdAOrkd25nl4rC8Fh2BHV8ZaniEdiRrQvOc23XdT9tmuafHjx48KuFGn6zrabrd7/DLB3rd9WipStaApJ6/fVMvf62arVaRlYuptaUk8IksXIZyEUQCZm378cSw4TMnKnUXT+AJbcMp9wJeN6bhkt+DXqBEaZSjdjFUU3LvM/HSwATJQrmCOr8wSAmdzZaSXbwTDAX1OKRBy4VUelFw0PyPqlhx4ffGIRAmGd2ZqjSxQ2BeA8qxp4pE5U2gJk40M6OgN5w6QvZO4bSyX8I6poBJD993evDa/orsNueh23eKtTQUx5D07gpSMo4F3rCM0Dn4M/nNkkriy+BrSOwp3nF45zGzHOrq6sE3Fkc+3nP8z5Uq9U+cNNNN53NMwzFMYUERAnkXSYKqRUSCO3kCOif/exnr1taWvqXQRD8ZKVS2YpAzuuRc4c3Md43BIsUVq4EdaH6WaTcKFOpcy/1jqfDeXcUTrjTcNqbgBW/DL7smc5mOwdxZOGTJYC6RVXpRBPMAZxVKZVBPPw/VxvneJpkEIuBmuoplBmvDGrC/2NsV9yAiP1LOnCYua1g4rJGQR5i8X75Z9V3aRsYpWVG2rMQcPcBVhyAFQbuyNzppo9tkHATZ9CX6fsw7XZgl70Ie5xFGPc7UEZbu6CS5wVmCKgLYXHh3EbmLtjYxQQ1COpZ4W7onIlgjsDO4tg9x3G+pWna/1uv1//+hhtuaA4zPMWxm1sCBaBv7vHPdfeiev0zn/nMVKPR+EmmXr+hVqvppCY5y4mNYK5i5SIzl8uKhixbkakt9lvENu5Dwy3B9/pTBMiRjffRv5zPasE2joCAKlYO4qhOF0EcQ6b4wh+CtqheV3pjqcUXAx+FWlwuqhLuD0TATAHxOAVVo3ge7X+uSSBvYDI2HHS8hZalTHkRYBeO5edENj0qs0LGyoXgjmp5BHYEeHSwE8Gdq+INkzo1Vj0HdtgNuNa+BDv8BozoPugGzRZH5rME6DJrF9k6LwTDVfEVBHbG2JNkrVDDY8a5fzQM409uv/32Jwo1fK5ZuukPKgB900+BdAEIWd6MBx544Ein0/l3uq6/BdXreaugpV1BTrWqAvfwO65W93y45IzA884kAfJ5bwS8sPa2QNuYd/qoBTBVpip1jAsPmThPWyqyOIGhp0om6clJsC0nstQILR30PWxeBYo552ymKUBuJ4H1E3aruN/IV6rfk/qeBu6iVkUB9JFENJKskzYvqIJvuQBLjLmjQx0voofvqI5HYMdMr6XAh239JlzXuwS73EWo6R4YmN8dE87IGQx5PXbJts7BHdXwBivdikydAHuplJhSlqvh0bbOPeJ7vR4Wf3lfpVJ57y233DKXc+iLwzapBApA36QDn3XbIit/+OGHpxcWFn7O87z/vVKp7KrVakS9TmpMmyaxFSqzdCVcRI4T54clgjsPOXMBFtwKHO/PwHedaRIzTrAGZzF/scbQDo4AjkCOYWaYkQ0Xb58v5oIalnirK9BA/Cr2oGQBmAjUIvCw82SGSrqtAjoZ8BPs6nnAO3aL66GC54Mn3pf0XeTehN/ETUtEHgKoh4ydt5/wLgO9OPUIaLOiM5jUZtkBWHQoyBNnOpaTHo9BYDctrBIXwIzThmu6c7DbWYAxrQ8WquKRtTPVuzznVbniuWc8ppTF54U4zlUqBNiTPOK5Gh6BHV+dTsft9Xqftyzr92+//fYvFGw9a/XavL8XgL55xz7xzgVWrj/44IN3NJtNZOU/WKvVLDk5TF6nN5F5y5+VrJzbyH0PbF+DM/06fMveAmfdMRJyRnCOz16hZCeGmU2jbbxM2Tj+kQxkHLQlVq5Cco5z9F16RFRPjHzIkMw0xGzhPJHRhxiY82ldE7iv5TlIYu05NzuyFkIGbz7GkTz5Ynga3wSlpeNl9yVvZrBKXtOlwI4qeQR6krYWY+ECCurkpQFMuD3Y25uHvc48TAZdsLDWOhZvUajiRZDnn4lPCdZkZ7niMTkNbojxhSw+qXIgV8OjfR2BnbH1v7As6/0HDx6cX8uQFedsbAnkXCI2thCKuxtIgIM52sqXlpb+ue/7/6pSqezmrJynvpRZOV18WUEM0QNJsIunAXkM1H0Pmq4Bz/fG4Dl3Gs64Y9ANDAqvAhvHSyFuo018pkLfcREeqFQxHp3e30ADMMSIK7yx6EMj6XtFMJafKomhi2Cd9DnsYUp4WNZdqLQOmedkHSD9npqIRmbtaRsfUb0e7nCimzYy7CJ4S06P5DeRwctAL5aDZfeBII5e8qiOX+jTdLQI6r5HAd7E3AMlABPDGb0+7OotwfX9izDjt8EyMfc71VDJJVrlYjChGh6LvzCPeGTroiOpSvQ4ZzERTaPR4GFubr/ff1TX9d8/fPjwYwVbH3LCbvDDC0Df4AOc9/YkVn47snJN095Rq9VKWaycglL6VMpSs4eAy7K5nbbr8ER3B8y6dXB57Di7BOIzqs4RuMctgC0VALST65gdjjAtVu6UNBrmjEsQRY5HQPLuit8qg3iJmfMLys5hIV5JKvY0MWYCZ4bJgO5oBBGwTU9EKGL/U+0NcVEm9i/DoS3mEZ+0MVKwcKKAYSDON0YyqIf/V4A7Fwmei7eLWQQR2Of7NPzNZS+cU6iKL5fpe813YW9vAfbbF2E66ITAHmHnQrU3URUfsnWWcY6kkuXAblnEk171h+RuVqwAACAASURBVGwdWToPc+t2uxeCIPiLsbGxe2688cbFvM95cdzGlkCO1WxjC6C4O8JcSdpWrIg2Ozv7067r/mq5XN6DrHwEbeXowZ5gKx+Ak2IqCSFnFFBYOlaJtfO0rJgN7Iw9Ck/bW+GkM04ZuQjizAaOQD5VQiAPSPY2DQIC4oHP071mgXgItdHhF3TAiQ+GwnU7eqwE7kmsNIG9ioxdnpsZe6YYZqu/SMmPrnoYeP8V9nZBXKmPkWgaCeeLeIbIqqN7jtAZLyIXYZMQA3AR5GU2zxl8BnPH3PJoZ0dgx9h2VM+7LoDnUce5ygiAZWE8uwPXdOdhn30RprQeYd7cK16VHz4pfj3MNodqeJaYRrVBxk0xCXFDtk4Lvzj9fv9h0zT/Y+EJX6zkymerEMvmkQB3fMM7/sQnPnFzp9P5HV3X38kTxPB0lpxVcKbBS1LKiw5nOioJqhg6jSv3oe8BnLJH4Zu9LXDKmSCJYLhGG3EEVaDIlrBG9nQFYFslgBEzYEDO07zSq1JIz7lP5R1OQNGY/TzyxFBUYPAd2xiE58rALbYhstGEpzETxFW3KrH1dQtdS1oxVCxc2jOpRBzbECTISjxObidUwXMgV6jlyU+cyYugLrF7ed4ikGPY2yWbAruDjB2B3aX29REO7K4N+3rzsK9/EcahT51EJUdRMT88ySfPMtOFxV+40xza10dGCGvnRYvkfnG2jmp4Vn99FgD+dGxs7P1F3PrmWb/T9t+bWwqb8O45Kz9+/Hjp+PHjP9br9X63UqlgXDmEaVvZwkTCdQQVIl1UU0BTzsUuyDcEdt8H18fwswp8ub0dnutPgY15vDgjZw5KjhuAHgQwXQ5gexUZOcITtYuH8eKxmlxJtDhloCOnqO5N4uEyGoVgJF+bIk0MiCTAS9qDJDL2yGZEYRwWZb7W+Z2xL0pk6PJGRbw+/02xCUg0TQhgTZoS2+dyVww5fsXlxyMhyHcqUJft70KfEdiXEdh7A2B3+nSjWSozYDcBJt0eXNe5BNc6czCuOSRBDaaVlcE8VoMdHeZ4tjnTJB7wxGluZCQxjSx6wku2ddt13fsNw3j3oUOHXljrkBfnXdkSyHhkr+ybK3qvlgAH8y984Qtbzp079yu+7/9StVqdRDDnrFyuU85BfLCIC1NH8L6KelgzvsxWas7IPd+Hi/0KfLu7Bb7bn4KGVwoXaXREQjaOQK75HkyVA9hRDYiNXNMGDm7ZY5swtdM2IkOCenRfE6WXce/4QeMiSOcBxex7XccjslaEJLHKGxQBeGOnKAA5croA+rFmFX4H4jgoN06q2HYpNE4EeUw0E6m2xzqBqni0sSNjX3VwjgL0HerPUakAjFQBLANg2unC/u5FuMaZg6rmEY94HsMuJqiJ5YZH5i5UcyO29RxsHVXwDZpCNrBt+2uGYfz2wYMHHy4c5tbxubhCmsp6fK+Q2yi6mUcCYmz5Aw88cPPKysp/ME3zHfV63RSTxMTiysNVVYCp0LhNIVwF5JE+MfX6imPAt7vT8LXuNmj45fAQzOzlegH0HR8Cz4eJkg87RwHGytSLfWB9H2bKKo7N1GEr6GQC0Ku/pt+K/0bYNwGSeL9i3Rr2NkVLw1p17GnXFEFYnmzyedL/YyCbY1iy2HqEqIvtycEHis1D6AkvhsAJrJ2UwxVAXewLfo3FYdAj/qIN0EJgdwD6ffoMIKhXEdj1ALb3W/Da9jnY7S1BKSHULQLqTA1PTFwsxA0zzKFdHYEdbe2qP2TrmIhmZWWFJ6S55Pv+f56enn7/vn37VvOsDcUxG0MCwywbG+OON+ldcDB/9tlnrWeeeeaHbdv+3VKp9Lp6vT5QsTPHN15ZSraV88mixA7ZAY7JGVm5FgTQ8wISgvaVzg4454yCTyzglN14nk+A3PU8qJkUyGeqGg0/U2iTlbbtxHFNopR5p/7w51MAiKJM7Cthk6Qit2kq+DCZjuKeOZbj9daC6wl7l8GVVGCsuoGk4xQAG7mNBG90YZcUs/aETfIP7D0yAgmgnwfcQ096QS2P/UEnTgT1ORugizb2PoDdpwV/aqNUFY/1/fZ2F+FAdxamoUNKtxq8LjvPMCe9I5vntnUxIQ0xhSXY1vE56/V6BNRZXnjbcZz7TdMsVPCbaM3Pu6ptIpFs3FvFjG/z8/O/7DjOv6pWq1Ojo6NExc4LSESYOcGklOlB0m/R2KcQOPh3hLLj9wEge5i1R+BrnW3wvd4U9Ei9K+o57LgeOH2PAHlJ8+E1oxpsH9WgbKrASE0DybeZIVY50CV12JPkkOwNNhDd4NzIRkQCmDRHvtjV1/DUxkSUo40YUCqUF/LWRdZGxE4RwVbVhzyALlw0cQMiM/X4HkvcI0R8HJJC30jFNtG5jmWfw4xz53sAiwjojK2jKr6EnvBjNNxt3O3DvvYF2O9chFHNVeaJF23tkUpuGLvOKrmFCWlMU5lpDh3m0FmOe8L3er2nNE377TvuuKNQwW/cpT28sxyP9SaQwia4xU9+8pMHVlZW3q3r+rtGR0dzZXxLFIvs9CZlMCHg4fuw6urw9fYW+FZ3K6l+hn9eEIDjICN3wUEjZOATNr57XId6iU5HNT6L1E6ghCoaqpzV0S/p/6iWIBW4ZPqoEkqmXZ5fTYI3qZ+Ro17OJzOl7cRbUbBeZRI99b5rsODI96w4XgXS8hiR/8tTIqutpD1qlppe8pBHGSELD9m9hvOa2tdnuwBNBuo9m2qgUAU/WgcomQBb7Sbc1D4HV3lLrLKbFSlmpAL1kK1bFk0fm+EJ73keUb3zZDSdTgdV8H80MTFReMFv8LX+5Vw2NrjorozbC4JAv/fee9/e7/f/oFKp3DI2NhZTsYfpW8kiKTJKBVPmjFzlyc7s5D1PgxOoXm/vICVNPQROPwDH9cEmQO4QNftoCQiQb6nqYOgsn7oKUULQjq7gyHhFFbM8IiFYy6t/HpBOZaOKxyaXbV6NQKndi/BI2in56vKmhBdTyXy4Mw+IJ8TjF4+dyr9IUlqIJ0ibA5W9PHKfYpspGwLlEIjXUm1KhL1h5KNiqPg4iSydAzv/Dgu/XOzRV5cBu23Tcq1jdYCRGsAI+LC7vQAHerMwQxLTGLFUsrJnPEkdKxV7QRU85olAe3ts7rMMc6iCZ8VeUAX/0XK5/H8dPHjw9JWxehW9HFYCeR7pYdssjr9MJHDs2LHy4uLizziO8+5qtbod7eWY9Y2nb+WJLsQkGDKOiQSY1yOXWTQ5J/AhwDC0fgUeb22HE/YU9AKMHKdA3u87hJGjmt1Eh6FRA3aN6zCChvIBf8shuSyKl9WEvFJHITL1gVBRx4zNQTLOK5Amq+tsw5UE6JkR+BlPexY7j20mMm4hCajFXUnYJXkjIA6Teh8U2d3kakcC76zhTNq0yB7xIcDrtBQrjgPGrZ/rAizb1GEO2TpGb1TKAGOohq8A1N0+3Ng+D/vtCyQcUzcHbF32huebbuIFz1LHliyLOMshsCNzVxV76ff7VAVP88GjF/znDcP414cPH/5GnulWHHNlSaAA9CtrvHL39hOf+MTE8vLybwLAL4+OjtaRmfO80TwkLQRyBhSpjTNmHsaRi6FqLF3rs51JeKK9Axa8GsmbjuCNjBzBHNWAmM1trKzDngkdZqo0tp2mZuXxwmw1lDsirtax34adworjmS9ALD+7CABKOwC1ig+AlP8vBn3RXkfAa60bFPm8nFMjx2l5Pe45Yw3vNkG0ifu1hA2B2C4Hf950bCqIbbALpW0kYn3OHiq1YLEhVegbA3W0t2OYGzrNXegBdPoU2JGt43wZrQHUxwFKegC7eitwa/s0bIU2zciIhV+E+usqts6PQ1BHPxgSpVKpKJPR4LOHLJ2z9Xa7/YxhGL9x+PDhhzRNw3I0xd8GkcCwq+EGue2NfRsPPvjgzvn5+d/XNO2nxsbGLHR+U4J5CFgp00BQsUec31j6VmTlc/0SPNHaDt+xZ8AODKJOt/t9sDmQ+wEYugY76gZRsY9Y7HqBfN2UfiTRqdjqn3ds066V8VhEGKNkh49cPqGdGKiqUHbYR1OFpgpZ5AB05f4uqXkZUNP2J6pbUqjTY6AtF24RQVi6vnI6KPqYNJ3SZo9yRHjbHOCZvR2ZOknLrg3Y+opNveDxhaFuGIU2MQFQqQLUnT68rj0L1zuXoIpsHYu+CPXX0xzmSOpYBHUhGY18H7jBJqFty8uw2mxihjnMLvfvDcO479ChQ07ep6Y47vKWwLCrxuV9N0Xv4L777jvQ7Xb/2DCMt42Pj2tilbShvNhRlhm5120X4NnOODzZ3gHzXg08H+PIXejZNmHn6OGOCVprJQ32TJiwtabTuuSpoBefkvEFPgEZxHZzzWx6UCQMLyFOPHNq5dFXy/ZvFXLFLhTZPeTYLqiRN1Edn9x8zOks6pNAu6ICUBXDTwRQ+foi+KZsDmLXlTYGSdcTz1OCvyz/pA2Q7IzJj+OsnTnNIagjuPcDgPM2wMUuQE+wraOiq16nbL2sUbZ+S/c0bA3aYFpYyY2xdTG0TZE2Fhk7UcFXKjBSrSpV8Lxy2zKC+uoqgvqK53l/WK/X33PgwIFW5hwvDrjsJZBr2bvs76LoIJHAvffe+4ZOp/Mn5XL59vHxcRAzv4lgPiDmCcMvh6RxBzgWioauuwt9Cx5f3QbHezOYvRpc14OezVg5AjmJatNgpqbDNZMmjKIHO0/XKsFSFNcS+hT7OmnqpkzpNIoV2Qys9bGQIuRzOcrFvdzkOHsKpBl9SkRMdmNDijXPXiO8PRGEFZuqGIiGEzDeN/G6SYArepfLO5zMa8me7jny0CctL7yvsTK1YugdY+oI7DiOSy7A2Q5AmzF1VMFjfnhMIUvY+ghl6zd3zsE+5xKMmOhQx2qvsxTMPA885oQXY9Y5qGep4MV49Wazaff7/Q/WarXfu+WWW+aKpfTKlsBaV64r+643WO8fffRR88yZMz/uOM7vVyqVPQjmkZKnguouE8wJZRViy9kJPG2r7Qbwnc4YPNHcDpfcGglDI0Bu90k8Oc+xbhkaXDVmwq5xA/Bzcm1uOgXDxTEPQ06kVjmmc96NQS76pppIA7s6v68BmcN68RmTLwFJQ/mkQXvahmWYfY4I0Gn9TWPF4qBKIBq7RekaXPTKIRCumeTVrgR14RqyjT3vPk892oNvyTgrmLvsFY8118/2AJZ6NHUsgjq+43GEraPTnB7A1d0luLl7FrYw2zov+BJTv7NCMDwfvKiCR7aO38t/6CzHk9A0m02/3+9/slwu/+Ztt912YoMtj5vqdrKWl00ljCvxZh988MHq3Nzcv/R9/9+Mjo5OcU923KXzkqfc+zV8J4tt8tCLldGITBDgAx9W+gY8troVnu5MQc83wXFd6PZs4r3u89KlmgY1S4e9UwZsqdLyp1EwH6BFFMpFtpZ3WqqQgCKJ3IIyvC0BPAfzIGc/8m4SMuSunn+SlLI2GjGRZNyD6ucE1prlLCeKM0m0ke6neLYPKtkJUpEytYn9UW0S+HfKvoibFrb5GGYYxbHi50UjQqTRlGzrLtBkNBjehslo0K6OTnO+Rz3gCVuvAIw5NryudQb2e3NQsTB0jbJ1sWIb+Sywde4Fz+PVq1jkRZE21nVd4gHP49V7vd6Tmqb96yNHjjxxJa6FRZ9z15ksRHU5SuDYsWNjs7Ozv42e7GNjYyM8jSsH87DcKcHvwXKlCm8J709Rwxxt4We6FXhkZTuc6Y+B6yMrt6HX6wMWWqELGV2xpkZ0uHbKhHpZT2DlMqDTc2OAm0llVUuquCmQKKKoBUhMJpMGfjnAPXKI4vih7il+fyJw0KYS+vRygrp82eQ9ldK+Lu9pskLbZJHK4Byq32VxqTLFiX2XAV3c4+YY6qT1IALuChMT6S+q4dn7gkPD2zpoV8cXU8Gjih7D25CtW4EPN3YuwsH+GRjRPALOIaizUqxJoM4rt6HGThXaJnvAdzqd5wzD+NVDhw59RsNqSMXfFSWBlzB1r6j73HCd/dSnPjV54cKF/6Bp2s+Pj4+X0JM9LHuKYS/M3kYXUDrMg8VQMewMyKMLUgB9L4BvNcfgi6vbYMmrgOs40On2iPMbTWBCVyZdx7StBuyZNKCCKvZEm68KAeL9oXg1zPRMAjfmhZfR1OBSSQfm7EsWqIczMc14mwUX9PfUjVkM7wcdi91JiuhUPcnF1EXATNvbqMTAj09g8JG9jKiC551NOF+1ecjaMAy7cIjtDaJCFAmaGKhjeNuqC3AGM8yh97tLVfBoV8fKg9URgMlJgHIJ4Op+Aw62T8K03wTDtGjddcbOOaCLKWO5Cp6DOqrfcbMvzxvuAY/Ochje1m63z2ia9muHDx/+RAHqw86AV/f4nKvUq9vJ4upRCXz84x/furCw8B91Xf/p8fFxSy6wEokvF4BRBQCiej0K5j40+jo81piBb7SnoefrhJEjmGNYmlhU2tQ12DVhwFVjBpgaY9s5vL7xetxzmm8AIou1cuCH82Li15DXegaJkbfB5dIQKGM2psWYx07N8filoe9gh5baqWgTItJGT8vcPyVkbEvaw8jtyUAs7zligJu295NuIwusOTOO7XOEL1RzL3s+qkUffZaigC5qo4h9XQfo+hTUMRENgjlh66iC9wGsEgV1TCE75dlwW+sU7OnPgWVhVTaLOsZJanhub0dQJwVeSqUwXh094fF48Q/XgU6nA0tLSzyz3Kzv+7915513/m0Rq37lIFCOFeXKuZnN0NOPfexjOxYXF/9Y1/WfmJiY0Dkzx50337GH4CWq2TmwJ1RFG8iOFlQ51y3Doyvb4IXeGLieD51uF3q2Q1gD3RjQ1b1kaLB30oTtdUOyXCfRPhW0qgA0bTSjbDPmBZ57VieDW7I1St14OhiKWxd2X0koqLrtNFAPj1ehn+ouBNmlyUluLmmI0kBXGGrxMBXDl4EzUQug2M+Fx8rDKVw0ppoXj81xD6njmyRHQWEdcZiTVPHYNuIrhrad7QIssKxyHNQ9j/4+Nk7V8BXNgxtbF+B1vbNQN30C6oSZI2Pn4W2CXZ0wdQR1IQkNZpiTneU4qPOwtlarNR8Ewb85cuTIh4va6lcGuuRe+q6M29nYvbz//vt3Ly8v/4lpmv8DxpgjMxcTxnBmLgM6XSwHQ610esNjMLubH8DxVh2+2NgGC26FJIdpd7q0kAqnE6y9EYvayzHrW5zqZk2tJDBNA1l5fOVrpFxTXNxjBWAy+qKcVln3pwJuSgfDM0Ocz9FWZE+gOj773ukRyfJVthBB4vgohy1Kx8XayukRL4Kzqg1+C5HfFOAckbFiY0GfiYzCPAqVf2KfFHMkEvvPQZyBvBz1QR4tLPICALM9gEs9AMdjtdYdLDFMWX6tCjDBVPA7O8tEBb9N6xC7Os8wF7Gvc2DnoI7x6lhfHePVFTXW8RrdTgeWl5ZIAppWq7Xk+/7vmKb5/iIBzeWPLzlWksv/JjZDDz/60Y9eu7Ky8meWZb1zYmICODPHXTfuvkUwl1Xrkf9L5U4Hdj4fmo4Gjzdm4Jvtaeh6BnS7PWihit0PKCtnzBzV4+j0tm/ahPGKqLpTrP6pg6MClwTkzUQbFfMXLi5cKh5ZJF0z0ue0RyQbROO3nxBRnqnvVvnAvURgl05PvJsMUFeBp+p2Epm0vM/gY5V0eyl29xgTF9tWDbMQM66aqrIqfxhA5+0RYE9g6yKwc8UXJlBE73es3IagzlXw+I7Howp+apJmmBt3enCweQquCxZIYplUuzp6wmMpVgR1rNhWqZDwVpWzHKrfBabe8Dzv3TMzM3+5b98+ezOst1fqPRaAfgWM3Ec/+tHrV1ZW/sKyrLeKYM7rmKeCucDORWbOP+O7FmCiGBMeXtoO3+uOE5aODzRRsYesjgI6rktjFYOAOeZlj4BjmMo1mQVGxR1fYek3Q0zLHLb63Picx5Evo2uJCWBUlFKee5w25pyTXFahb2J4Xt6NRvQ4JavN8k0cgsWKtydfK3Lrsod62j5RAcipbUvMfBjAThse/G1ol3DO1rFPgmGd9+lSn4J6H0Hdo6FtBNR9Wr1tfJx6wY8ELtzaOgcHnPMktE1MRMOdY2POchKo41oiE4FutxuC+urqasv3/T+46qqr/nTXrl3dnFO0OOwVlsAQK+cr3LPickQC9913382NRuM95XL5DZgwRvRmx914GpiH0IhAHCmmMtD7YXz52W4ZPruEIWl16DsONFttYjfnrJw6rFEwnxihYF4rSWBOWAifTopplUX/Itg+zLRM2zwktKP8Ou2aeQFShdBM8So1IQJ/RDUrbMDyPwKqDHXKyHvFXkl9bzGHtiQRyHuypOHg38vHiwCrAO5wRqVMrVB1LstYvJZqSgptipuA2KEp7eYfo5QjRXW8GGuvASz0aWa5vj9g6pgHHp3l8L5rNeowVzECeG3nItxqn4GaIdjVpbA2EdiRmeMLc8AnecD3ul1YYqliW61Wx3GcPx4fH//DIlXsuoz8ujcyzMq57hcvGkyXAIL5ysrKByqVyh3IzDGVKw9Nk8Gc4gAdTvIvflbULBerpaHz23PtKnx2eTvMu1Xo9WxottskSQyer6P7LVG1YwiNFoJ51Yp6yA7uQp5ODGhSZ1kM6YZi6PyOQ/iKNJdjeg97vMzic1yCyodRSXVHFRNh0HAebXws8boyvY5wGRHBEqah8rpJQQYJ4KkUrypGXAH4MXN/mnpc3EgkAXmCqp4+L+Eoqd0M0jYE67CQpaWPXexTD3hk6mhLR0BHhzn8jH+YLnZqCqBSArimtwSHOy/ChOEMnOV4ylhmTxdBPVS/l8tQrdWUYW2YKpar35vNZt9xnD8rlUq/e+jQoc463HrRxDpKIPdytI7XLJrKIYH77rvvhkajcQ8y86HAPK/zmxfA11fH4PMrW6HpWdDt9aDV6Q5iyzWd8nKdxpSPo818xoKqNUgCA4FYPjQhaFi812GAfbA1iTqRpcpOXMn5gWuZ4uLqLlVvEfoV6Uquy0QP4rw6xtD5hixrnijQMv5VcseELYOAZtJFVSIVRJu2LxCBMumWVCrvJA/3GPCKQ5y2L5SGM9IXfp7Kez4B6PNOwazhQ5WX2O2Yyp6xdTwGE9CgBzyWZEUgFz3gcTNQQrv6FMDICMAOuwlHOi/CNmiDgXZ1HtImsPVYDvgSlmGlNvUKxqpLYW0SqPccx/mDHTt2/OHevXt7mfdZHPCKSSDXMvSK9aa4EJHA/fffv3dhYeF9pVLpbZOTk6lqdro4SUuzpGInjQplULsuwOMrk/Dl1Rnoejq02x3o9OxIbPkgNE0jjm+oZq+iml216jCCg8AfZ3UqaqMaaNVUHKiS43bijDaU1DDvBFOhQ8bOJPNJwgOi0M1PIXJL61oaRZcAV07oExWDvKGQL6pCvugxsX5meYoLNngZ4PneSNwUpIK2ZM+PtZcB6nLfZSc9Od2svFlR9j/vVE4aXwHUVTZ4wReVqN/Pofc7A3Vk6tyuTuLVLRavXgOYcntwpP0iXB2sECe4MA+8xNYR2ElYG1O/I5ij+l0Vq85BnaWKbbuu++7x8fE/O3DgQD/vk1Uc9/JKIHMZenkvX7QuS+BjH/vYVZcuXfpLy7J+GJm5mM6Vq9lFEM/MFsYuwIurrDo6fG5pBp5uTYLtBbDaaoONyaQxfjVUsSPAUCY+WtZh/7RFU7kqHX/EKZQwnTLAlcAZugGjDT6W2C2GWBk+c+o+8PvhIMLJlwixcaacBuxreHQ4ptMBVEz+tM1P+vXivyrAWdg2qPcIqnMkQJdFkiSiGHrGhy0XoPJ2VHsN/l2aKBPU9JGNQ8L58rSN/V+pWmHy4mOdNmwJXnSxKAzO1DWAuT4tw+oyUHcdgB46yzG7OnGWw5Sx6DDnO3B7+wxc716EEinFaqTGqqMHPHrKl1lIG5r35AQ0xFGOhbStrq6uep737++66673aZqG6emLv1dZAmtYlV7lHm/gy2MGuIsXL/6ZYRg/MTk5SeLMUQWGHqg8NC0LzBHg5ThzDuZztgkPLWyFE9069F2POL/1HY85v3F7+WAFRUZ+/bRFGLoMfIMvcgC6kgiqwCsrTevgHOIiIKydg0skTek8m438dIuC0Ut9fNJBN9abECSyr0s3MJT7h2On6nMMkIUv0i6Tw7s9drmE21UdF5lVEqhHJC/0I0lVLw5T6rXSwuH4YKjuQfgtc2TYGCrZON9847t4gADoeC/o/X7RpqlhMWkjZ+q8uAseM1YHGMcCL5oHN3dm4eb+ORgxddBNM6aC50lp5AQ0WNRFlYBGzCjXbDaXPc/79bvuuuv/KzLKvfrglDn/Xv0ubo4eYG72s2fP/qGu6z+HGeDkqmmximn5PKUIuOOSPtu14Nj8Vjhj10i501arA66PnuwI5AzMBXfhsqnBvmkLpqoI5nSacDwh/wkXHPm3jBKh4YxTTT3BcSzXzBwCvFXXjdxQFJ/FnwZ3mB/w82F9HB3Sr5X2LCR5q0kbDwnR0ph6RLoJwyXhXGRfJV4qdjq/dXH/kDIlZHV4OCFllT7f5MmbAKntiBjEPiSdL4k+tjHICu9bwzIWMW/x3O94YQ3gQh9g3qF+r8RRjuWARxU8d5bDVLHEA94M4EDnAhy0T0PV1Aioc8c4Xls9BuqmSVPFVqvEEVfMKodrSrvdJo5ymPu92WxewgJRR44c+ViR+30NA72Op+RaNtfxekVTCgk88MAD9dnZ2d/XNO0XJyYmzLGxMeLRzpm5qPaSs8GR5ZqtyipmjmB+plOCT81thfP9EebJ3mEpXEVWjkBMHeBMHeCaKQu2jYp1lCXwEQCdT6IBqRgcy4FROdHyxJBnztAcoJ6EJkPgMz1UsulHzk/oR2r/085ZC7THNwi837GuCk4J4RhlIHgMxFQgKV5o2OxwCaAoquZVQylOo/B3lW1/SFBPyySXJCouS/pc5l/uVNompec7A3ZfA5i1pCnrzAAAIABJREFUAZaZohuZOqrdEdCxuAuydmwTS7BOTwNULID9nYtwh30SaiaAztPFMke5EOBZ8hkEcKJ+TwH1VqslJp85q+v6Lx05cuRT+e+6OHK9JTDElFvvSxftoQS+9KUvjTz99NP/p+/7/8fExESJg7lYAjVkQTwsLddKEUDgB3CqU4JPz2+Fi/YI8WRvtjuUcaMXu+hxw1Yv3LHvnjBh5xiNcY/8KT3Tkhy60hijPPZpK23GPFFRpfAUBfXKAOFcD0SejUg4aNGkIfE7H1yRq8Yzbfl0b5H8h/4QmZsNxQYtaX8RC0pXbhNiXyacFu17CujLHvCR2x7SNp7qspClaueiypocKgVT1jnS9CDATqNG1Zlq2DXQCd0BgLM2QBtrJQFVv2PiGQLqPeoJj2r5ShlgCkG9BLC/OweHey9CnYA6Y+oYoip4wiOYo7NcJP97AlNfXV2FlZUVwPd2u/2CYRi/cMcddzxSrO6vjgRyTLdXp2Ob4arHjh0rnz59+teDIPj34+PjIyKY83SMch3zvE5wmE7q+VYZjs1tgTmnQqqktQQwp05wFNjJH1vxdtRN2DOJdjbF1JBjqMNFR4aPJKaoGtWkKThMG2HwveICae3km/78qKhZc43tZl5ycECE7QmB0tSJUIXqATGxDF6okqW5/uJ/9DpU+0PnAoYokuIeZF7Ez0iz+ybuH1JizsV9l3g74qVjjnPsJH68SgyR79K0BJELKTYpwu+pWoL4Li3f8hUdYCWAJz4drKBLLwA4YwOgmzkeiwBOUsX2AXo9yta9AKCMoI5hbRWA67oLcKT7AoyZfoypY7iaHNLGi7qgPw8moUGPef6HuSxEUO90Ot/Rdf1fHDly5Il8QiiOWk8JZC4v63mxoq2BBIIg0O65555fcBznjyYmJkYxCxyq2TFcJAnMKe5mDBlb0J9rVQiYLzglUimt3emFzDwEcwIMvD1MHENjzdF+TtV98WvRxVLVh5zfxQ5LuAYhKHkS06SsppGmc071LPmqkEvZdPb11KIQAJ1rZJiDm+/54HouOP0+9Lo9sG0ber0uKaaB3sd92ybfOY4D/X6faGhsuxdzkuS3gNLFQh24QBMVawkzh5WgVMZSmxXiEDVSHYFyZYTm/h4ZISpYwuAwSyFabDiRzIH2MvgmMnARSIVpGH6tAlrVtEwC86yUCaz92GYhSekkHi/Oj+wpkLkk8iZkezrZjDFQX/UBztksSESnWeQQ1FHt3u0CYEQqsnceq45q+OvsRbgTQd3wIglouE2dADsbZxNLsLLyqwTUJe93z/MAQ9nwxZj6V8rl8s8cOnTou5k3WBywrhJYhym3rv3ZNI198IMffGe32/1AvV7fwfOzczDn+ZfDhZerULPAJgjADwL4zmoF/mF+BpadErQZmIeV0nh4msDycC1GD9j9MxYJUyN//FpqV/IYqIthYXRS5ZxauUA3upKKp+RST4ezSupTVhdjK7pqeiat5kPIgFvnyf5KI0DsuA4B6jbaKZeWoUlUm8vQWm1Ct9uBbqdLQBsXU2RJ+CJJvhNCodQPVggX0Z+Z5kbXtTDUCe2pCOiVapVEXkxMTkJ9bCx8xyxjOH8NQydAH89XIFwiBWgjeKgAbuV0SdMCZLSRpAEQp3DssUubRusE7sqIOEXZVewbKlnQQW7OpZ9R/jgdeFa5ToeydQx1w1h1noBmT38F7uo8D5NSVjleglXF1HmcugzqrusS1TsH9V6v92C9Xv/5m266CR3mir9XSAJZS9or1I3NdZm//uu/PtRoND5crVZfKyeOiYE5A9dMZg5YxzyApxsj8ND8NKy4FrTbXaJqD9BeTp50HO6B8xtDbqJev27agi2iR3vS5kGkSWqKGV25pf/FFqq8gD4cPkY2FALnlVz1c+w7VLQwMl0Vq3tsE6R+zHjyHlSLI7NuNZuwOD8P85fmYH5+DlaWVwioI3D73HUZkZKPTdYG7yU9VthnYXfAEVowu2D/TcwwVirB6NgY4Fye2boVtmzbClPT0zBarxO2H+4N5VCscMfKZ6J6PFS3GxuWIUE9nE4q57nIriKhb+JGIUcyQS5N1T45xr4lZwpyKSY7eb9GnmjcQDEnOWTrpkmnCKrfEdhR/Y6g3kVQ91gCmilaivUqexWOdp6HacMmTD3MKsfs6jwhDbJ0YlMXmLqcfAY1Q+j5zkDddxznfWNjY79V5H1/SQ/iUCcXgD6UuF76wffee+/Vi4uLHy6Xy2+cmpoiiWN4rLmYOCZc67jaNWPxDnwfnm5U4djcNKy6hpD9DZ3fuDc7TecaYFskiQsd/p1jJlw9gSVYBdQMvXKSpoiKiqgd5GTTuyrveDajj/dD5Jdx3E3oN7l3Jt2hZn9kWxCZCIPmpFVeAfzcPu1iEZxmk4D3hdlZuHTpIqwsL0O33SGsm1DcVwS4k+a0COiqz8J33JML33UNTNMiecGnpqdg247tsH3nTti6dSth9FbJJBdM1NCL00ocHxmwRVHL4yi1IU7rCFYntK/cw0nHSnuRQbOqOTXUPFOPR6wJeXOkUSc5tKc7GoCBTm9sqotMvd2hoI6gjyFtWNxlZ78Jb+g+B5N6Pw7qmIyGq9+5oxyaXxIyymE2uaWlJTK3G42G7TjOu+++++4/KhLPvHTsyNPCOky1PJcpjkEJ3H///VNzc3PvMQzjp5DNyOFpPCnMsDHnyPCebVTg05dmYNk1odVqQxddXYkn+yA0jcKtRgGd2agnKlTVbhn0t/BPuarJ4yhm9eCrdALwKWdaEgCubVWM7kHSprb025qegkEe+7hUqFxCbQQxmWjgug40Vhowe+4cnDl5EubmLkGz2QIPjZ2DHdxl8rDkBXR+nCRE3JCwTYlpmYStb92+HXZdfTXsuno3TE5PEZs9kZMATuK0iwGxwvYdOz6C2APfwcTpLE5h1bRIAHLloyJdWzmQa5prtKXIqQr1OwI4t6drBgVtVMyheEkCGsbUCaijet6g6ncE9av7Dbi7cwImDTcapy4UdAnTxDKmjqBOcr9XKmHud3TIFGupr66uLmma9it33nnn31wmE3tDd+MlTK8NLZd1vzn0aD958uTvBkHw65OTkyZ3guPhaWne7Knq9sCHE80yfPLiDCw6FvFkRzU7AXPmwUzt5xywGagDQJnZzccimeASpgRntpGf2X/EvUBYQlUhQtW5OVe9MNaeHZ8AI9HWUrUaa5z6BACi5w7MCEKvmD0czSCoSj9/7iy8+PwLhI3j/4kKPRyXdZxuQ9nQE64bIqmoypA/iyOgtPhGG2cArxk61EZHYfuOHbDnumth9949MDk1CaZpxOzusn07aeoJAQAh8sUAPMvbXpjK4qZW3FTENhiK/W3kq+h0yDfIvOMCYIfN8A9CSxFlE3vMMZPcoktV68jUuU8Dd5ZDQG+3APougGnQOHUs6nKNvQTf13se6uj9btCMcmI4G2HqLE6dVGlDv4oKLeiC6WLFfBjo87G8ssITz5wGgJ85evTo5/MJoThqrRJY46q21sttzvOCINDf+973/qLruv9pYmKixquniR7tIUEjW3EWOpTl1R74cLJdggcuTMNcvwxtdKLqMDAXmDnd20c92nGx3D1hkXjzKDNPmxLpAbvCWkRqow8Yatq4C9fLDfgyXcmaxorfyeKI96MGo6wWB5gePZLH9qNKfe7iRXjhxAk4ffIUyX/tIS1i47umJ4Gv3pzSkg0BbQnZ2UjJgBJqWiTFSaI5I2THtGGCuQDQc3ywHUwcKxhuyTWTUDEHoIs3zMAd7bP1iXHC2vfdcD1ctXs38aonfeEbNxlo8/5fHBbFtI3s9VK83sXjVPvDxD1j0gTKnFhrmBmC+LE/GKZ2pgfQ0yhLF5l6COptgFaLZpjD35Gpo+ivt+fhzt6LMGoGYBiDjHJIDsSyq2getBDUWfQDNxtyUOee7+goh+r3TqfzNdM0f+aOO+44voY7LE7JKYGXY3rlvPTmOewDH/jAj7Tb7fePj49v5R7t6CWK4Wly8QMSD8xBPW3xDwI42zEJmF+wEcy70CJgzousDJzg6OI42CRgONgkC1GzWHlUcTQGcc6qMUqgMvQSgz+BqWfjdALgZnnKx05b6yqaFI+UPUdpdj22ZdI0QBvi7Nlz8L1nn4Wzp08Tp7Y1gbhgl8b48GrZINXuxkdMmK6ZULF02DJqwfSoScwllkH/XyujmYVqEUK8T3zKad7/0N+NREkALHdcWOl64GKYnB/AUtuDuWYfbDeAZs+DxZZDPrf7HvSx9FcoAHkSZMuPnBwAcbba/podcMPrDsA1+66DsYkx6vGfto9IST8Qcz9I2YvKj1koLv5BsYlQiVQJ7lkrbOSZkZ8h4f+qPVOCNgb38i0P4CwWNjUoUyegjo5yGKvOwtpaDNRxn8m936sVgBt7c3CH/SLUeJpYOfEMgjs6ybEqbegUiREQHNT5qHMnOQxlw1ev2/10uVL5+UOHDl3IMzOKY4aXQNZ0G77F4oyIBD784Q/fsbKygh7tN6DdnDjBIZiXSpH8yOFSmIOdI4Rc7Brw9+en4ExvhCWN6dI4c1YekbIpWlSFIy1P7VoyAK6fKYVFV6JILE0J5X/TKI0a1CNCYacrnclUB6bNqYhaIAtQsqa78HvWobxPbLx63S6cOXkKnn3mGTg/OwsOZvSQGW3afaAwmM3ZMjWoVwyYGbVg91QZrt0yAnumywTMEdTLlg4GWWRD3QtpmTSR9/lLIdV464Rp8ZK7oIGHYI/hdF4Anb5PXgstB04u9ODFhR6cX+nDUtuFbt8DD3cFpP2MjRLRkrDpye5fNw2Y3rIFbjxwAPYfuBEmpiZCYJcBk258k/dLMZW9anjl+Z12jAjsWVMlYwORd5jyHiePO977BRtgCRk4A3SLeb/jsThE6LqBLB1f6CgX1lQvA7yuewEO90/BiMUqtAkMnTB1DePUdcAKbUhMkKkjSUFQx//zPxud5FjO99XVVb/f739wenr612+44YZm3nsrjssvgbzLVv4WiyNDCfzN3/zNVQsLCx+pVCpv4k5wxN7EknPIohLztCfZzRHM53oGPHB+Ek52RqBr29BsYTpXnWzBiRMcd35jgEIZ94BuvGbMIOldVashPSptIU6bMuw8AWRlAkJbT2o/o23V3Ephn4lTMSNigEFEpuM9jhEmeTlz6jR8+5vfhPPnzgGq2sPse1nwylbhkZIOW8csuHq6AldPlQmIb62XYLJqQqWkg4laFIKRA9X4y/2YcQdNMl6sgh8FUIrCoSYJ0BZL2fpiy4ULjT7MrtgE4M8s2zC/6hCQV84pEdD5vCM7E9r+1Mw03HTbrXDjTQegPlandy8glwjY8jSQVeph15ngwuMTQFrYr6mnQ9K+V/V91iqb9Ptgx5sZmRGKhX3A+3cCgFNdmkUO/Q85sOPlkKnjnCKg3gRAto6gXi7RNLEjVgC39c7Bbc45KJsKUMcNpZh4huV9J0x9ZITUVyd/WMil0yHhbJj7fXV11fY877fvuuuuPymqs63/U5w11db/ipukRczR/tWvfvU/67r+i9PT05roBJcUnsYXzDQwX7J1+OT5CXiuTaumYT3zkJkjqHNHK1JenHCtUIWPz3qtpMP+LRaUDZZAhq90McampiAh4CvHcRjVdbR97jMeZoeLtZ8xVWM/JxyfF8zDFT1+ozg+6NR24fx5ePob34DTL54kWdoGQC6eI3EnhkqWqcP0qAXXbxuBN++fICCOrBzBm+NWanKWy+w5IjONOQJiv1FV37I9wuA/990VeGGuB0tth4C/iN1hqjl5XNjNIxvc9podcNvhQ3DdDddDpVIeOM+JU0gEZmHs6DMlCCvDOS7VTi5fI2VKJk0z/r2I1Xy85eZya1uE2xPbxWstsfrp6BxHVO/oKGdQkYSg3gdotqijHII6ZpKbnAaomj4c6pyFm73zULIwO6BJUgNH8r5z9TtzksPMg4SpY4U21PMjpvs+NFstEpaJ9vTVZvOCrus/e+eddz50mU3jK747BaC/TEP43ve+9xds2/6TycnJqmg3J3XNI04/cQc4NaAH0HE0+OT5cXimOQq9vkPAHMNRNIw/CXNwUxAPhDhzhujEhrZ30oKto0ZEFS9T0cikiK2InOIkTR1h1eOHiKwqlLd8PpeKtJEINxrDAnockaOLbNbUV/+OY7PaaMC3vv51+N6z34FOu51RVovdfIAexRpsGyvBgddU4dbdo3DNTIWwcLR/Exe0tazgL9P8fanNcgaPMu97ASy3XTi3bMOzFzrw7dk2nF2yoddnVUVic0zaXQYBYXx7rr0GDh+9E3buuiqaAlkaKt6c3OxQYK2yzys2ELFZppo2iu9438Q7Fa0Pikcn/5AIqI6q9TNdalNHlToCOqreeTp2rn7H5DPNVQD0gMcADPR6n8SQNsOHo52TcIN/ifr8sLj0SDY5wfM9zPsu1VJHJzkxk1yr1frKyMjITx06dOiF/DdWHJklgaxVLev84neFBD70oQ99X6PRuLder+8Wk8dwJzhe5jTiAMdWmyQwdzyAhy/V4UtLY9Dru9Botok3K80AhwljmFqdOxIJanbuuDVZMeC6GcwGpaKf8akQfjMUqEs0Rty9xGQ1uGb06gnTMotdK09LnuIDO3HUM5xucKIciqjXHQdOvvACfP0rX4X5S5dojvS0PnG7sKHB1dNleMdN03DrrhpMVukYsJ835DMUz6kwkCo61j13qQv/8O0l+M7FDnRsSSWfJNcggNGxOtx66BDccvttUK1VB5EUMhPn1gF5/5lg25Y3seL/I9M/9oPaMpP0yES0E6/AyOP0bLoAp9E3U6csPWTqbB3g87BvAzRWaVY5JArVGk0+M6458KbOc3A1rBLWLYJ6WHaVOcnh72hPR7MisnRUwXPHX9RicXs6ZpOzbfvDk5OTv1xkklu/iVAA+vrJkrT0wAMPbDt58uRHSqXSW6enp0nyGG43V3q0C0CepGrHPN1fXqzCQ3MT0HEAGs0WOK4vMHPu0U5XMcrO6QpHoQlrnNP0rujdPiCCKZRDlEvi6pRERxjXwJ+FBZSs0xF5D2Grj+4uUkdN3kMkFXhNCj2LdVHTiLoQgfzEd7/H1OsZj04AMF414aaranBw9yjctLMGM3WLOXVvLDYemSoZmy6Rubf7Ppxe7MFXTzXhKyebcGHFpg51qZukAHTdgN3X7IG73vh6wtblv9h05XtMaa/JwVU1tZQAn/NxIU+eAvhjjxT3CUyZSioz+rBLFrYx2wVYdhigYygb93wXQd2n1dkIqHepN3y9DjA+CbDV78Kb2t+DbUY3WsyFO8tpNO8/vkiMeqlMzCNijLqYdIao3ldXe57n/dbRo0f/orCnDzuq6uMLQF8fOZJWjh8/XnrkkUd+DwB+Y2pqSufx5jx5jLzw0YVHULnHVgLqVHK8USJ284ZjwGqzDbbjMjAfhKYNEsfw1YQOLQf06aoB10xTGxj/iwBdFvuNrX6DVuIiFFc+KfRGRsu0ZhLC1uTFNtN7TZCE8tiEeye2ct+HM6dOwVce/xKJKw89t1XqcUZ1qhUD3nzDJLxp/wTxTi+ZOima83Kp1PlGULUhFB0tVVOdFHVR/HEtEn/P+5iIyUWS+oNt0t8CMh8RwzEU7ksvrMKD31qAuQZmOUxznMQk5QGMT07AnW/4PrjhpteBZZnxELeEYAwZwMUNQNLeVQbo+BxUzCzF6prrMZOEHXNvUUQzyJvY6FoD0GYs3deoyp3Ep6MKnoWz4fFE/e7TQi6NBs39jn/jExTYdzmr8Obe92Dc9OKJZ7iTHEsPiyYSEqPOEs/gZ/488cpszEnuvKZpP3306NGihnrehyzluALQ10GIvIl77rnnpzqdzl9OTEyMi0VXiN08AqQDIOegTrFc5q8BnGmZ8HfnJmDetqDZ7pCUrhrmdSRZ4ARADzcDg1WMV0AzdVoWdRwzwkVWh3TKwX+VHXgiS5dyhZKmFf9v1qqjHIthp6iKhskNRzk7EYm0kuNYYEz5M9/8JrGXY471LPX6aMWAg1fX4Q3Xj8Otu0ZJfDiCVdafaIIhCysDvAHw0RY4OKve5fkTmW8JKCKDtfh/EdB5fXXeN7Hmetq9JWmcVOcgsKMfwfNzXfjCcw148sVVuITATm6MnyHNyCAAq1wmnvB3fN9RqI3WonF7A0VVfGsozEmxeSWxFucv64os0kyAz5rGWb9nTaKM3zlLRyc5zA4XhrKxbHLMF5OCukcZOoI69/UkiWdqAPt783DUfh5qGDrJ7Olh0hnR852Fs4Ux6ixUF7uJpiu0p/P49Far9YRlWT911113nXqJt7npT3+Zp9Hmke9f/dVfHWw0Gn9bq9Wun2KlJUmiBcuidm4W0ysuxuIiLAI7XcMCWOjp8LGz43CyU6Gx5pg4hsSZsxqJoZ2cgxi+xwGdsPMpixVrEMAsCYxTZ0X8x/RENIL+MQ3Qoyu3sJCvdYoOoc4XpimRoK4Tx7cvP/44UbH7uMKhrBJYOdrDb7u6Dj962xa4YXsVSiYC+Utj5Lzqnvyu2vi90k+ZCOj8MzL9l8rq8T4oYw9gdtmGh55dhkeeXYJmFxOPs7kdGQQ6ofCZunb/9fCGt/wATE5PhpoQcY8W+yztEWKPguwNr0D62D5DmkeJUzqySVn76KmYO7+mrA3C+0OWfqoNgCydgDpTvZMUsehXy8veBtSGjvHpq6sAfVTVYzEX9HwvB3CwNwsH+2egXMJwtoHnO/d+J2p3VL+neL5jwiWSRa7VItXZbNv+wNjY2K/dcsst7bVLpDhzratlITlBAh//+Me3njlz5r9alvUOdIITQ9SI3VwEc87EeUY4ukKHoWW0WerR/sC5Onx7tQo9Gz3aOyQMjXi0hw5w3LstGmfO7efYEi+NiuxcQEnFZyEsnf1KFwxVClfFtMnSJUbIFf2PxLdiGoqBiKXr5Z21IgjHzlE3guBw6eJF+NLnv0DiysOOKsAcs8ZO1y1464EpeOfN0yTxC7EBr/FPTK0pb/zW2OQrdhoHc16bnQN8HpW97ECHzwvWYkdQeerUKnz8G/Pw3fM0oiPC1sMNIpX5zl274I1veyvs2LlD0kRFlSsiuLPHTznVlMyd750zQDlNcZU4ffn95JzfiYAujbo4I891AJYcAFOned4R1LmjHPF85+mAMfTQBWg2AVab1PO9VGbFXEwf7uq8CK/1L5HoA5WTXGhPR9U7xqhXMJytSkLacJ7j/ECVO4I5s6d3Pc/7zbvvvvu/aBrJx1z8rUECOafOGlreJKc89dRT1uOPP/57QRD8xvT0tIFgPjo6SmxHqGofZNuKq0xVIsIBwWyaD1+swZcWR0lSDvRoJ75CJDyNqtmpOpNVThvojEOGzoF4YsSAa6e4Z7sAzhFIFXqSBnzyShi7Acn9LHN2JWwMYitV+koXdku5wqV0QrHqnj11Gh77/H+H5cXFAWUhGwNhjQmAsPA33TAJ77p1C1w1VabajzUsQ1cyiKc94gjkIrgn2erFNjiwU5Cl44ZyXem68I/PLMED35iHBnqFEvu6ogyu78PMtm3w/T/0drjq6t3qZCwZzDuJdSex/Wj/FRIRNwCRg1/hBZL1o+VQlo5+s6hZIvHp+GL2dBnUkZ2vNgAwOhOjajCcbSLi+b5CneSQkaP2kDnJkcIuQnpYXshlhCXWwnnvui6vnc7B/ZxhGP+0KOKy9rmRueSuvenNceY999zzzlar9ZGJiYlJMbUr7lzlBUp0UFI7DFHPlC8vlOEfLoxDxwkImDs+9WgPS6HyvOwc1EVwDkFKC+POUeUeYk1e91s2fBRKBUadtOKFw50GoOwgyY4fhWt6fmi3jzS31umatKryTlP77QvPPQdPfvGL0EQ33xA0WE94JwOArWMl+B8Pb4UfuHGKVKxDFTHps2D7Tpv9OPbc/qhKMrTRnhwZ3EWbfIydqzCRZar7+ukm3PvkRThxCdMcS5tQ/kUQwNSWGfj+H/pB2L3n6oR5NJjcMRaumirStBMesaRtsdrdImlfutZpvYaJQuLSOwCrDgN0SfVOnOSQqfNiPQHzfF8B6KLnOwCMjgKMjQNs8TvwA53vwlajF/d8ZwAver6jczASHQR17iSHfioCS8ciLp+t1Wr/y8GDB+fXcHub/pRXcCptPFnff//9O8+dO/ffKpXK3TxErVarkRhMAtgZdnNZIqgUf7FpwN+dnYDFvil4tIt1zRlDJ+ycp1FlRSz48sJWHMwKt2+a1TrnI82LpuQByoRjQnIU0AIg0b+MKRVZ1JKOjX/PGRI3Aww3m6SVlP8XG2Fg8b3vPEvAvIveQCIjFz8HADftGoWfe/1O2LdthNcVCbuSpV4m5Sd5Yo4w5/5wd3KlH81ZOyYakYE9695QDT/fdODeJy7Cw8cXCbgoUgaQ525qZgZ+4B0/BLv27I5qTtLi0IVpx+db6mMitiWfq3gs8jxyWTLI/XtkjkfPWukDnGU1gzhL55nkeCEXkkGag7pPwRyd5HqsRMH4GECtDnCtswRv7D0Ho5isBmPU5ZzvPOkMVmdD9TtmkkNQZ05yOAfa7TaxpzMVvOu67u/cfffd/0+hes892uGBBaAPLzM20QPzPe95z//t+/5vYmpXng0Od6C4aNOHgdIGBHceg57k+YsDsdLX4O/O1OHF9gi02l3o4NMTZoGLhqgNHNE4o+VDOXDt3Tlmwg65PCoHfb4Yiv9PkAVtOQd1kadVntmVYHtPjB1P62/q9RQ/kj1XQCqjIZj3SB154ThBh44e63fvm4B/etcOeM1EOea9ngbmnJHzaIdhvL/XOD0v+9NQXgjqHNj585ImG/IcYaa+ngv3PnEB/vGZRehhnniiTZFu2Q+I+v0tP/xO2PEahU2dHy54wmdNX3Fq5FZ0yf1SPUZi10Ugjjyj6zekrg9wsg3Q9QCw2i4uMbhkkSxy7EXqqLO+4mOAfqGodkcnObsuBs2uAAAgAElEQVRPj8dMclid7WD3LNzuopMcAno87zupoc7i07EoFXq+I6Bj0hl8JlD1jk6ojdVVnu991rKsnzxy5MgX1++uN0dLeZbczSGJIe/yfe973ztardZfT0xMTMvZ4GQwz+PghLmvj83W4CtLo9BhTnB0oUJVO74LedojIW4ioA8WNgSgfdMlqJYQtYZdVdhKopwd8oo0zBRi/YvEwQ22C2oT+DDtyxk90gaVqtmfSwJzfqrvw+RoCf7nI9uJih2rnaX5vYmhZhzIOSsfcoptisO5Oh6BPc3OLgI9gjpWfXvo+AJ85PELxMaujEsLAti+cye87V3/hBR6EX0cZEAOt8Oq6Sayb3H6S8dmMnD5+CGndtKEEB+nvI5yl3oA+EIfBfTbRYDGVySTHHOSo+sZgMec5NBRDuuoYypZ9HyvGx7JJHctLBHVO5nvQopYbl8fJJ2hmeQQ1MuVCiE7XPXeajYJsHc6nc9Uq9V/dujQoYVN8SCs002u05Rap95cIc18+MMf3rmwsBCq2rlXO9qFcHJGUrvmKIeKT8tXF8rw6QtjxG6+siqldeX2XObdTgaN2c/JwxauZgPAnKoasHfKEq3fgnTFFSpJ6Am6SZlNpDFmZdOqaw++4wSFfzOwpeecqlQ42TNJ0+DFEyfgsUc+B13UJ6o0BUEAM/USUbG/af/kwANYaF3FzEVGLmcHzO7Y5jxCxdi5JDiY882S6Jvy2eOL8IEvnIMm0s1w2IXxD3y45vrr4S3/5J00VazkuJgE7GKGQ9UUTzxPFTYvD2nS9MwxbUlTImrnRXDp6e94AKewGEsQBXXR6x3BHVNecEDH62J1NlS9Eyc5lh4WE89s9Tvw1u53YIvZp0lnDCN0kCOmJtFJDsPZuD0dQb1UIn4obfR6Zyy90Wi4juP8zutf//r/VGSRy78m5J1C+Vvc4EcGAVG1v9vzvH/LVe1Y41ylaicFDEIwjieOodATwKmWCfefHhPs5t4gRzueT5LIcGowyCzHv5MBHU/ZM2EBcYYLH/gElp6Ff2J4XbiWZNCYrDZFwM2kNeGyngun49Mv3lccE8z+9tjnHoEmxuQkgPm122rwv73pKjiwczSsVU4Xt4EpRQZ0zkJ4/PgGfxzW/faQpXO2Lmo7ZDDH/9PNM8BjJ5bh/f/9LMytsgxzYa+Yx4WmwS2Hboejb34TWKY1wENxaojMW55yKaw8vJQiK13W1M6798wr5GGwHf0PzqAKnQUNIFPn9nQEdSy3ip7vRPUu2NNReJhJbgWd5FgmOXSQQ0e5651FeIN9AqrWwOkzYlNnjnKoZudFXFDtjmunZZrQdxzyPDZbTR7Khl7vP3H06NEv5ZXBZj+uAPQhZ8D73//+tzcaDfRq34Kqdp6rHSeovNhHvNoJyEXFjWDe6Ovwd6fr8EK7TOzm7R5mgsPa5jw8jYE5P1dg/HQ7IKOnBhUL87aXoIwGsnBxSgDhrBmgtHGrLNwpDSl/SmLqacvSMOVZxYEVNACaRlK4PvrQQ7CytJQI5vu21+BX3no17NtWDVXsKiAXvbRxoZKzAg45vYrD2YaJAzt3nBNZOn2UxCqFQJzk/ssjZ6DVE5k6F2cApmnB933/98PNt98edwfh00OapzLhDx/BrA2rvDlI2CwkDrb0aKRGQ0bMV+nTR34MF22A8116DuENCOqoemfx6RzUebQsXeBoelhk6I0VANuhNnjMJFcrAxzunYHbvHMkFW9SKJusekdAr6Ajsa4TbRlmkENHOXzvdDqfMk3zZ44ePbpUPBzZEshazrNb2ERHfOQjH9lx8eLFv61UKm+cmZkhCWQw5px7tQ+jakfBY7z5P8xW4cnFKnSJ3bxLk8dwQJfC0+IJaAaAznf7WJgFmfnuSSzTmgXoatCLs44URp5FQxIuQU/j/ZedlQeNiub/dEc5aSJiE9LeAEEAGcCj//iPcGF2llEPabkMAqBgvgeu3z4Ac3GzxgGFjzeyEF5Jr3B4W78FAUEdHabkDHSyjOmmCuDY0/Pwwc+fhVYPberSnMVKbfU6vPVd74JdGM4mzI0YcCfNWQn4lU+F+GXKY5O1J4hJkc/nNPEOsZrjoT2fqt0dVjSJKwOJg5yQcAa5Cs9nxeMAMekMOsihPR1rqKM9HUF9zHDhTd3n4BptEJ9OWDpLC8vV7+gRj6y8VEZ7eoWwdDRZ4pgjmGOyGeb17jiO8+/e8IY3/HHh9Z79bA0xBbIb28hHBEFg/Pmf//m7Xdf9tzMzM6TwCqra0bFD9GpHgZJUrxKLUMnmqwslOHZ+FNp9gJXVFiuHSmubk5Ko3E4usHPe7kDdzkPX+BU02M3V7cJFSRNhFbY1rAox7YKKYQ+WqewcL2lTL/rboC1ePW6QVyTvBEZZ2rYNjz36KDz/3HNqAQQBXLetBr/29j0E1P2MrG88egHBvADyl+fpF23rqiuEDqeYgzwI4N4nzsNfPz6rdlwMAti2cye8/Ud+hBR2Cav/iQxaNa0VIM030IOnLtq7mGIrA9zlPYS4zeSnymQ8lbkrhCVvXEhMepuWVyXrFsvXQ1TvzOuds3QEeKJ6ZxsLlB3WUEeWjmUOsK1aDWBiHGAbxqfb34UZow+6aVL7OUs6wz+T+HRR9V4uEwc5/B5zvaNzXKvd5l7vZ43/n73vgJOjuNL/Jm3Ou8oZAZJIApEEygmRk7N9zvY5cXc+p7/D+YLvzvadTbKNbSzjjI3xgQkmiCSCEIgcJaGcs7RxZif3//cqdFdVV/fMSlppJRh+Qtqd7urqqnrve/nFYu9/x/RemsbK5YelRzrGr1i0aNHcjo6O2xoaGgapbVElM7dp59biMYJwtiZj+NPGOuxNx1nxmEyO/ObUdEWAuVvelZEaX13mz/b+7S654B5EZBWxKMa3JlAVV+8LUDmCuJElqIxpQb5wszKPj9Vsb5mTa1H3xjWZlstIAyUGyxcU6F908PLzz+Pl554ThWAMNukAY9qq8aULx+GkEXUlwZxm/46J/fAQvQR1tV68KTBLH3syU8DPHtuEB1/bY5TeF/vtODj5jNMxc/4CxKhEmkIDpTTuoFQ1Eyg1sjIHDZKD+2MpS5Anfb0nA+wks7ugPamlk07CtHTyp1fw6PeokspG03VEfjr502V+ehPlp9cCE3N7MDO/DlUVBOZ6FTlZj8E1vYv8dLJ0SmsnRb2Tlq6Y3u+pra39yFlnndXZH0t1rIxZJkc+Vl73wN7j/vvvb1i5cuXvEonEFaqpncxEasStmZ4mAZ2DkLfUmTxw5+YavN5RhR7WdIWCeXjZRKmd6+Z1NVlWBXcdFCnQpbEqhnHNpDGyh2p1N1xGYwNY30mwHA3lPi6o249P8KEKa4mpvIuFQ/pchTSUgt3698YMKKJ99Wo89dgS0cvcOAeOg8ENlfjKxeMxZWxDSTCnfSUwfztUeTswiumfu9S8dZe2RGEgF+CpnkMqhx8+sB5Pr5YxErrwRv70GQsW4OTTJ/vcMtZ4zbA2rAGHPSD0hMvlJeRreY1NmD1QLd06zQiQkg1bFLO7MBDyNDbF9E556rI0rHwFqvHOmrh08gh48r8zf3qiiBmZdTgJexGjeu9qwRmlKxvRECs4I0CdfOn0MzO9p1Kupt7Z2dmbz+c/N2vWrN/2z+k6NkZ9B9DL2Mcf//jHH0+n0z9taWmpkoFwZGpntdrLKCCjauq04M/sTrCc81S2iA6q0w5RCU5o5wyIleh4txmLwg507d/zRQ+rj2Nofdyunfi4iaZL2HN5tfXhx0U/NH1UOcI4nbEXUiixmRbLPbgUj7Bv71489uADShAcF0f45gF1VXFcs2AsFpzcxn5bqkjMO2BeBtH0wyVqzro5vCpYU0OitbuS+I+71mDzXkpJNBDUKaKppRUXXn012gYPCk9lEwdeyMc6NZhyYxB9WbT0cs+vSqF9NbFbSNcnglN9dvKjs6w/RUtnmjqZ3RV/OmnqBNiyNKykHwJy8qcTsJM/neq9NzcDbU4aCzMylc3ITRdpbFJLJ5oiH7rU0pnpPZtlJncyvZO23t3d/Uptbe0VZ5111uZ+OF7HxJB9PVfHxEv35SX+9Kc/jd28efOdtbW1Z6jauaxFHGZqN03uhNdbk1H8cX0d9qSjzNSezfM67ZpmrvnOPY2cz1uAqgKMMtKdxh/XUoH6StlZzQBs24vbOJV8jsQ9i8asD+UdIzktVZPQjeDyfXws2au7rcWz8evZeH2VHcD95k89+ig2rlur5O57rJGG/MB5I/DxmaNY4A57VkCXlXc0875QTv9cGwbq6hOpTOxDr+/BdQ+sZw2O+NlRDpBTxIknn4LZF13EOoZZKSWgtCsbqRyQDtDsywHa/lk9Maox9+0poF22nldBnXzpUa6lm1XkRJgQE4aImiiVrbOdp7LRz1QallLZyPQ+q7AOVYmYq6W7/dNFfjr50mUqmwR10thpkSnqnUCdTO+dnZ3FbDb7vZkzZ/5bJBIp9OsaHaWDvwPoIRtHgXA33HAD5Zx/s62tLSIrwsmcc5Xxq3nHqjnQZRQRgJnaN1Xj1fYqJHvTSPbK0q4yNU0EwrmArrAZNx/cX6uSwZMTYR3Ajm9NoCLO83M9XNajyYNf2URMy/Eo6Q8v06ZoMddzEz6Hf53/SlBXw+Pc1/MA38JoX3vxJby4/FnFjK7oOQ5w9vgmfP3S49FcW2EFcjWSXWrmRymtH1PTLqeyXK5QxKIlm/CX53ZYguQolS2OGRcsxKTTTtN7qCvYr57DQNnXvD7gflVqOBDGK+85WE1dfTaRM6Wv7RDpa3Lq0kDIfOlq1Dt1ZZP905UOg5TKJk3v1KGNTPPS9D4zux6TInv8DVxESWy11arMTydNXZaFJTCnPwTsXV1dWyorK68+99xzXzimDvQhepkDOVeH6NEDf5hbbrnlvL17997R0NAwTGrnNTU1zMcT5Du3gbmU6JfvIlN7DXqkqZ2amygtUd2gNw3QgzR0TnoSzOnvhqooxjYnXE3Tt8LlgLFPDQ5KFuuLulxG1TkxWdUvT9O1My9hpbAdISETkIZGqWmUopbqSRoqFVcrTh5Zj69dejzGtFazPua2IEYZbEV7LrMZBv7JPfZnKAPl1Dx1tRANp7kIa7f6nb+uxvPr2nnAqfpximgZNBgXXv0uNJKN2PiYQXA+pdyipYeOIWXsMriuevbNy6VYa1rBQshB+0o1uNG/kwVgcw9vjyqFFvrb9aUrAXJSU6e/pZYuB89lRSobjSVM79RqdYjTiwtyq9AmqsixFDaj1aob9a6Y3pkVNBpFJp1mZvdUKsU6s2UymT+NGzfuk6NGjVLEkGP/zJfzhmUcrXKGOfauuffee2tWr169KBqNfpDAXLZGJclRLe9Kbx6mnbNAOTjYkYri1nU12N0b41Ht+QIibhkmkS8io9hN/7mUCNgye9orAz/PFYzBdXEM1/znUhgIKLJWyp8dqpJIWZ7vvadbK2dB5RzWI2IPktOC7awDe4P5DzDvAEdRsk889BC2btpszUlua6jAv145AaePaWRgTh8TECQoSD/fQD/lWqyGUnjFzOOW7zrQ36fU/Oi9KE89aO84bUbw8sZO/Nsdq7C/x6wkx+7EaWedg6mz53gNlPSjHViIpk8A3xf5V3l+EJiba+MLGhVZqr5aDMaNRCtUD2NTD5Bh7es8ela1dBkg5+anS3+6InSTVTDdq1eRk6b3k/K7MaOwnpneCaTd3ukyQE42cEkkeJCcaOJC7hAKkOtNpViQnOjM1l0sFj89a9asP5c6I2+3798B9IAd/8lPfvLeZDJ5S3Nzcx2lqVERGdLOyQykagVqZLvd1B5BpgDcuaESr7VXMjM7RbbzLmr0hyLbGesRaWlKQqgLlTJlzaN06Tf3KDCCUY1xNFeL4svy3tAdtnEZ2w2Klt7n8UzuqC640qzFVJ480cWSLuffNF2jieCNV17GC8uecXuVq3fEoxF8dt5YvPuc4b6BTFCXYD7Q8szVs2Y7g7ZjrbqI5BlW/z4amZ9aUS5sj379xGb86kkjlkoIi1R+9IIrrsLwMaNZKpYq59p85SroqSTqnnSL5m4lm76A/KHm1Mp4xEu2Uj66KAMr349F4sjcdCNATmrqBPQq7VFXNjK9U713GfVOxo+6iiJmZddhIkW9K21WJbjLqnLMrUVaeiLBAuSoOxspTJSbnhJaehcvOrO0pqbmPeecc87Oo/Hc9tecD/Ux6a95HtZx77jjjmHr16//v4qKivOldk4V4WyBcCyQSmhDJqDznx0s3xXHfVuqeeOV7h4UKKpdmNp5fregGhndzghJbo3Uso2fNVmaayKUrkY90LWQr5Ad5l/ZAVz/quQgxv7o6XJqtLo2khtBR7Y+/Rl62Jo+vFTaDdGATzkSwd49e7DkwQfQ3dll1c7PO6EV/3LliaivMrMB+IgS1AcamEvglhYhmwCpBmnKdwkjHlV7N0H+sBLdQTystD8drM77v/xlBd7c0sVN76ovx3EwbsJEzLn4UiSokoqwaasnMtBbpYKyQSZlCQOW97Y9Sw8s7eNiBZGv8vtdvdyXbr4z+1m0kyBfutqRjeLWbFHveWrgQlXkTNM7enFBZiXa4jlERF13F9DVqHdqtSq0dOK5rKy246A3nWZmdwL2js7OAjVvmT179nf7uBrH9OXvALple2+88cavZTKZ77a2tsbUeu2yc5Zk+KW0c+Ibu3sj+MOaauwkU3tPiheQYWItF20prYpHcMva1CqA27gF/x2rciWoje6viEVwXAsPiLPCX6BTLhzQ5bf+cDTxlFKqh5cgJopX2I+c6qnX/OZl+f29Ny4Wilj2xBKsXbnKyriHNFbhP98zCSeNqA9sg0r7q5ZzPZIcgM6YCuD9bSlQQd0s5HIk16GUUKL2VbddS6lsj63Yi+/cuRJpsjELoJIQRpohAfpxEybYK8jJQYO0akXe9p1wE+htkqiFaq3vfKg4tvEe+5UCM+qrMn1F6BdqGpsW9S4Mje58hem9XWng0tgI1NYBk3O7cH5hPSqp1rtRPU4WnCFtXY16J1An4ZrcKxT1TqAu0tjWJhKJq88///zXB+rZPNzzOlTH43DPu9+e98tf/vKUffv2UVWicaSdU4nX2tpapp1zIBXGbgHAmoYugJn/FWHm3vs2VWDZ7krWdKUnlYYTpf7mvPkK+5sVxuB+X7Ulqk9Dl6WcpN/c3TkeGFebiGJMc4KlmbhlnwJXKQDELZxI14bFPEutvhTrVTB38T8E0GXUbOCptHyhyTwRbF6/Hk89+ghyFGprfGKRCP5+3lh88PxRoW9Aeydrs5d61f76XhbikEJjfz2nFFBKUA/rVX4k5mY+Uw2SM7+TQlAyk8d//nUVnlix1wiQ4x1HRow9DvMvv5KVILX5eZRj7T7C97vy4z953EmZtZbCZABVe3fTOy2Rc0FkRbyHzO3bkkYQqgRz4ijEspSObKQ0uwFycb3gDD1HFpwh0zuRIvneW1uAungBC7OrMCbahWjcKDgj/OjkX2fWMeFPp/aqTEsX5ZsJ0Mmn3sED5H5RV1d3zVlnneUn+IFwMA/zHN4BdGXBHceJ3nDDDf9TKBS+Ik3t1E1NTVML1c4VQKfDv64zij+tq0ZHRtZqF9UaFDDnkeplALprnuaAzehV7B7d31gVxahG0f/cptVqO22I5+pgvgOo3hhwXEIAWDMViuuCm6wEd1MLTNVRxqSc8ycefBA7tm71qmTIGx0H553Yin+9ehIaqikOwh8EJ/f2cBeOMYVEWYGuv7VxdavDiulIrV2Cu2nWP8w8y/o4mZ8eJniQlv7G1i587Y9vYG+3sC8rB4vWfdaFF+OEk05m1ptSmrYrYwsZWk7MBHkreQTI1GEyeDnMOigC3iaMqPOlJnVU191sXyBZiQyQc+u8y45sIo3NrfUunXhU6130TiefOvVOr6sFqNXquGIH5ufeQm2CW59II5eR79KXrtZ6l1Xk6HfFQsE1vYvmLbvj8fiV06ZNe2YgnMMjPYdyzsiRnuNhe/4vf/nLM/bt23d3XV3dKFU7t7VGZeYiAeCmFkU/U8OnP6+rwIqOBHpSvUilc4hQMWRW3lWUeZVpZ1w9d03o7IVtPnRRxEE+Vy4MATp1WKMId36vwWF84n2grG7cH+a5M8YwfjSD9jwZI0hD19ghewe1I1apQ0DWjjUr3sSzTz3JomLNfDcC8f9678k4Z3yLFtVujitLUZZ63qH+XprWB0ofdRvAm8B+qNfgUIwXZnpnmqMDXHvfatyxXAh9Kq05RYwYMxbzL7sKFaSlKx/31IYAsXlN6D0lyDSgqrJ9ieSDTHINIV/zNcgLsSUJZI2gQMlJBItyW6yy3HTqmS41dWJtVOtdicoh+k31Au3tQCbLNXxKY6utdDA7R2VhKTedm95tfdPNgjPUnY187ixAjnzpIo0tm80uqqmp+cI7WnpANtOhIKyjbQzHceLXXXfd9Y7jXENgLn3nYfXaVSBXtSk6uM/vjuHuTVVIZQvo6E7BoSh21nxFALqgEOk/1wHdVTsV8lCLw6jf85rqg+tiLG0tnOJ1FuXXQEqoDWWIf9T+NXAOFg3dz3PoIu+3ZjqOTVOntU+lkljywAPYt3uXHggnbnj/eaPwhQvGg7Q086MWjzncndPMQDeOL2UstPESrnApOLBtBFoK7jFyfOVOwzR0+Sj1GhKaBqIZXpreg/gPaYLrd/fgS394Ddv2U1lYfaVisThmX3gxjps4SbjX7BkeVpk5YNus21mmad6lhr4fiT6xYBJ0tqTAMnJMScYFadEznViY2mKVAbuoJsfYmzKA2Wa1sgpoagIGI4WLsivQmihwDd0EdTK7UwU54U+XwXH0O6dYRDqTYYBOWnp3d/euWCxGvvRlfXrpY/Difj4mR8+K3Xzzzefu37//zoaGhuFSO6fI9qB67WFg3p6O4A9rK7GlJ4auHt5JjcRXimx3hN+c+c/dkqacZDRGbmroSu9wfw3UCNPOW2piftdfOaqF3KYyQnnDsMbUyj3KDgF5qQKIOehXcnYW1ATGm3YEK19/DS8se9pf7c1xMKK5Btd+eDLGDqrRgMxMUTvcleBUrdyklFKgzk4Mi+PgIE1V0Uh4TKbz6E7nkc4V2B8ydVKaXlUiymrWN1QnUFsZR2WCcoF5H3GK9QgCdLlGtu9NE/xAofZSwgat2c8fWY9blmz0qzRFB6OPPx5zLr6cR7y7H0+I1s6ocbStQK/L0aXJwj3YB6FxyXmZErH/jdhvKEyQUteoWYvVY2d0Y1NbrDItXTRxYaU1FGGF5aanjdz0RqCuBpiS24ZznM2oEAFybtyIAHe3gpxos0qmdyZwK1o6BclRsZlsNvvrUaNGfX7cuHHpgXIOj8Q83gF0AC+88EJiyZIlN0UikU+Haee0QbaIYzd9SAD0w1vieHxnJVLpLLqTvSIQjpvbSYPlYM5PvQdWpQDd7G7mMXN6/oiGOOu0xj6Bu1q6uHQwkAT7t13BJODhfDqW9qsh0oEqhwT6z4WbItlD2vn92L93j48b0Tgfnz0Ofz/3OJe+TCCnnw93ihqtc1+6tbmafIT7OXuzeezrzmLzvhTW7erBht1J5hemTmME7NTLPV/kmjgtMxkmKuMxNNQk0FKbwJhBtThuUC3GDq7F0MZKBvQE8BzcPVYUBuhs3x2HaerlaPiHi8GVmhNp6Rv3JPFPv3sFW/eZzVvAcp/nXXolRo4bx9ruelWTPMLSjq5iVDJJL1CettGo8jvf1/3EqVXcp5ruPaI3uknKUlChv+kskSZOBkemmROYK750lsSjbLYaIJfLc1N9SzPQGM3hotxKjIinWJEtt296hPzq3AzP6FIJkCNAZ7VAhJZOgE7FZtrb27sdx/nInDlz7jpc52wgPqefjslAfNXgOf3sZz+b1tnZSdr5YNV3LovISK7INCqZXmbknjOwjwCbuyO4dW0l9qUjrCJcnkTfCFVH4mlqpKFz0OS559xPLCBP1cotnEAri6qAJD13ZGOCNWXxVVnz4bunaQSjfxhn8SQGycf8OB7CrRTmp2o/6h2+qF01pEDbRi4ErXrjdTy/dCnT5bWP4+DEYQ249sOnY0hjpQ+o5LXEOGivZVpif5/evoM5n9H+ZA7rdvZgxbYurNrexcCoI5VlDX7UNEZTS5Rmdi5UEQDzdYrHIqitiINS+SaNqMeZx7Vg4vB6VteejqK8rtR6lALQUvf3x/ey4IxNQJWWjR89uBa/WbLeXxK26GDCaZNx/vwLFKuZmuHhV8utjDREfg4EettiHACXVoFaDsnYS4hffWcK6KJYcfP1FJYhWRQzu9MfAnQCdtEzncCafnbrZQk3TzYLdHYAyRQXSKlxS0M9cEJhH+YW16A6zuOKtAA58TMBOpnaCczlH+LDOZHGJrX0VCp1f01NzQemTp3a1R9n6mgY8wCOytHwWuXPcc2aNZV33333zQA+GqSdy7xkqSW5GrlSXpMOOjV1unN9HK/ur2Qpask0NV8hG5RMUVP7nXNg1MzUvgYsHnh6AWLqlvF/0+Ee1RRnRWV0vAvQFzS85j/olrkyjoW4xGdmZ1MOvp8XwuUf/TIh1FhS3fjF/j1lwYe9vcx3vnfXTt9zaV2+fMkEvO+80daKcXLEw1naVU1HK3VKmdgXjWBfdwb3v7IDT63agx3taWZKp/PAhUt9lKCYA9UqofvCHTeyuTIexcjWakwZ14yLJg9j2jsPhLPP1BxzIGnqQUKGpF0Sgl/d1IEv/f4VZunQzpfjoK6xEQuveg+aWlsV64Mp6Ho/+yjNQnqlQPwAQifsG1MCuH03iYntSgGdVC3OlQC8K6WQyM6kqIMlQZ00dDUvnTVvEaxOjkBxqqkkN71nqHlLlLdYpQpyc/JrMSGyT0ljI8XJC5RTW6wyDZ3+UMS747BuisQDqCxsR0dHCsCHZ82adWcp2jpWvy+Dcx+rr87fa9GiRf//aocAACAASURBVHP37t17e2NjY6urnVOJ10TCWuJVzTvnoMSDZujv1/ZGcMeGSvRkeUU41ufcbb7Cg+HcXHNBvRIQ+Y9yO/yifSigR4HRTQnUJNQqcX4UZP5WWQs+iKoDT4QNUVWBP4yDmQ8LB3w3wj0AyOVoBI7rV6/GM48/5g/QKjqYNLIR13/0DLTV69q5Ohvat8MVCCc1c5dfyjPg+BvD0DnryeTx1MrdDMxXbutiwEtm8TCi7Qugm6Z1YpD0Ic187OA6vP+80Zg+sQ31VQmfQBQsIAwc87vqS1c1dSnQ0Pt+766VuOPZLX4tHcA5M+fg1DPP1t0JGp0ayCc2RgNEQyMOA23r0EHs1zgEEsNLcWvtNmOM3VSH3Sx3b8gwLrALNw6Z11mAnAiMk1HvBPJu/KmI86AAOcpLZ2lsonlLYxMwzOnBRfmVaEw4XoCcKKgk09qk6V0Cuox4p2Iz1LfhHS2d7/zbGtCXLVtW/fTTT/8qEom836adyyhepgmx3HHPz23+uzfv4LY1CazuTKAz2Yt0VklTY3Xapf+cwb9ibufbEAzofIu8dqj8Z/l/4hck7Y5qSqA6IcrIKt/bCdzkPMFHwcaAXLN+GHfg0o73eJ+pz3/0PKZklI7VENj7gYj56UcfwdaNG6y+8y9fOhEfnDZ2QGjnMgDONAHTz6rGzH4G8PrmDvzfs1vw3Lp9yOWLrLSvKkAGMW4boJt54/JnE9DlvQToBccBaeykrX94xjicMqpRnMPgiAZ+TrlPfSB8ZJqd/NucUzwWxdNv7cWXfvcSizvQPkUHw8aMwbzLrmI+df/HQDqXIsWVpeTbAM5r/XVfrjVkjLL2QegPe3oBqhjHOJSt4KTgK67ZXfjSZcS7WmiGlYWVvnQxfzpvvSmupZPxksZpogpy1cD03HqcFtkVnsYmIt55wRmKgI8z2s5ms6qWngTwkberlv62BvSbbrrpws7OztuampoaqQELVYWrq63VtHMiCBkIZ9PO6XvSml7aHcFdGyrQzVqjpkRpJelMEr5tpbyra6oWGj53pcvt8Iv6JqCrhErzGt2cQFVcCAsqTwkU+23qhEH+AafDHnVuqgxhgM1EGO9hfT6FJGBFsHPbNjz10IOMoDXZ1Cli/NB6/OhjZ2JYc3WgyfhwauflBMDR9mdyRdz1wjb85ZnNLMiNaeTG+rBzqHx4JpoHtOwcKfEeBZZi5jCNiWmtIlCO+925QCHlLWKQMg6M/k2d6MjH/qHpY3H5mSOQiIu4DwtSmGltZYFJP19ki3hXhaqedA5f/O3LeH7NXp+WXlFRibmXX4VhI0cbQpcqp+p0pJ5rnzAccs6lMFuW2d0ktXLWsASN0XMJ0NvTnkndqu4p0e40JAuOE+1VTdM7096FYCDPV74AdHfxNqukpVdUctP7CCRxYWElGuIkvNrz0lmQHPnSKZ2NQF3kpUstnUzv1LglmUy+bX3pfWal5Zydo+GaJUuWVD3//PO/iUQi7xs0aBBampshq8IRwUvzo6pZab5zri4xhkja+R9Xx7G2K+HVa6cUNWluZxq5Ym430tXEUIbBxDO7U2lY96MAtPRHMw29MYGqhA7orrBeirP4ToHlWEgpmw0adGxs95VzxPzgLn9jjeERIPTC0qVYs+INfxEex8Gn5x2Pz19wgrWfujQXy7QYW+DUoTjD8jlmMxUNjIW5nUC6I5nFH5/eiDuf24p8oailMapbyOYrSxBHo0yDrKqpQVVNHapqapGoqESM+Rp5p6p8oYBCLos802RS6O3pRm+yh2k1xUJeC8wk4FfBneZKtEAR8hSL8IHpY9FYrZvgbRHuqnbcX+tbzh6peelyHqrFgiwfv39iA/7nnhV+1dop4rRzzsOU82ew78KNTOoZNtwipuwcRkKWlyoJ8uWQWMhiyfH3EqALzdnjSZYgOTF/us+NeI+KIjMifU2a4AnUtYp6AHpFi1VKZ6M1JS29vgaYWdiAU7AT0ZhRbEbJUzf96fQzHeAMnW3RvKWjo+Ntq6Uf5FEoh6QG5jUU2d7R0XFXQ0NDm1kVTjXRmWlqKqjTmxEjfmEXcM+mSvRkCgzQHRbVTiZ22bXA63euBcIxzFbLuMrt0H3oGqArlCaleprDSOZD14Ps3M1VhAB9N/Ttl+Np/EZghzQFG5KFge1hx0mMHsidwtPi1HnTXLo6O/H4/fehh0R9d0xeSm9QYxVu+sTZmDCiITBSm8Y4HJHtQaZ29X2IKW7d34ufPPgWnlm9lwGom00hYUYKVOI7AvCGljY0tg1GXWMLKmtqGYhT4x8XTsx9F/nmhXwO2XQvejra0b57J9r37EQ6mQTT5EWwndTaGZCJXHWyFsycNBj/eNEEDGuqYtcGpasFmbkPNzcwze6mL53eaf3uJD7zi+ewfT9Z1pQz7BTRNmw45l/xLlRWVQdPXSc0lybMaAeb3FyOLK09uHwy6bNDlTR05kNXADtszmpwHNPSyZeuBMhJUFcj3mlo0sy7u7mWTn518mhQBblRsV5clF+Bulge0WjMVxKWaehKwRmZwka8lrR0CpBTfOl/a2tre//kyZMJ3N82n7cloDuOE6OqcIVC4R+k75z6nVNVODo00gco/eSSKXMs5UvGfheJoDvr4NbVCWzsiaGzO4VMvugFwpGWLrVz6Td3j5ZKmYL0NbDjz/FFkUvUVa6leYxojKOGotztIeR+r3ogyAeffb0KnMeuuLtA3lcK1IMU/ID7rEp/FKvffAMvPk2pasan6ODKc0fh2+861VcVTtXMpHben5ReHphHsL29Fz+8dwWeW7uPF3sRvmgd1DnI19Q3YNCI0WgdPhLVdQ1Mm3E/wnTue6cQIcopFpjGvnf7ZuzYuAHJ7i7XBC/BXFoamLZbdDB94iB89fKTMKypmgkBpuarPn8gALs6BzNegY4XxQv8y22v4p7nKDhOdR47zNpBZvehI0Zp0e5hcqmJpIxSgo53KQ4c1rzFDJjo42HWHk2dISnKXQmKY+8YUNHOBX3F7E6WQgbo9IfS2GSxGaGlu4oCFZuh/hbUja2XMzmq8V5fC5yT34IzsQ3xuAR0Mr97Nd9Zrrqam07900XEO/Olp9MsL72zs3Mf1XifPn360j4uy1F9eanjdFS/XNDkf/e7352ydevWv9XV1Y0hc3sz+c7r61m0s6adBwTDeYAOPLszgvs2V4I6OXX2UJEKr7wrC4RjAXFev3PF0+nLD9FNkyqgu6TgvZLCUeg+qhRXx/LQPWCVm+uZCkvUmyx1Gso23QcNVOoB3pKECQkkjS995GHs2LLZFwxXUxHDdR89E9MnDnZrtpvnQGrn/WkKVoVB2zmUAmF7MoP/vXsFnlixizEudp8AdFoD6S+vqq7GsLHjMWjUWAbk0vddikDDQ9j4uZIW/FR3J3ZuXIftG9cxczx9J60FxHUJzOlDv5s5aQi+dvlJzL8uBZCguQwEUFdT6sx9j0ejuPuFLfjmH19BngX0qVq6g9PPn85M75owwF62lLoshH+XfL1xrQKBTXgtR04udQiUN7K7sPgAlLZGXddUWV/O00b68jpmdhd9p1QtnTR0KrbHGrdIFijm6tPSE0BzC9CEDC4prMCQRJYVm2Hpa6LIDGvgIszvsiQsS2EjX3okomnpHR0dpLEvamhoeFvVeC/NYcs4LEfbJddff/230+n0dwa1tYGC4RqbmlBdVcXN5EZ7VJUx8wMsmG4E6MoAt66OY3NPHJ1U4pVp5zzvXP7hGno4oHtmd3079OAzY6tUQAcwtD6B+ipVu3BVeX173Fx3K8wY1/IfNSHEx2AUpqUIE7Z/KtJIeUfGVCGEZYTqtT/x4APMxKZ9ig6mjG/Fjz9xNqt8JudtRnkfDu28VJMVOleUT/6zxavxf8s38bxykZImQV2CacvgIRg94RQ0tA3m2rBNMyuhrZUGdm51Ih96x56d2LDiNezbtYvDViTCNHH5YcFyBQcLJw/DN68+FfW01kHJ6lI4Cfm+vMNwcFeFCRUEFFv3p/DJnz6DTXt6PCGRzl/RwfCx4zDr4stZIJZSwUdAukmXdrryQNJ+vfu9FXED3l0tsXqQKUv0WAL0ZF6hUjm+mHIQqGu+dKV6nAvoIuKdsUIlIFMrCUtaegNQWwuckduG86NbEFdLwpppbKIYlAR00tzdiPd0mtV47+jo2FlRUXHpjBkzXjy403P03P22A/Rbb711zKZNm+6tqa4+tU0Ew5F2LvudkyTPLE1k2lE0dMnYJKiTRLpsewQPbK1g9bOZds6ar8jIdh4Ix0G5tIZuI3jmO3d3yMYIvN9RY5am6pilQ5lfEChv003hwnM3qODgy4q2gLCVHEpG+ih3SYYi1nHFKy/hteefN/QOLnn8w8UT8dkFJ1pT1aTpuL/zzlUXTRAroNe/fdkm5jenOuzsfLFz59U1IMFj6OhxDMwra2oYmJTH7/07HAjovktFoGeyh4H6jo3rmeajCkdSUycm+rkLTsTH54wP5XgDQUOnCYal09E7fePWl3Hv81uAmLIoRQc19fWYf+W70dhiLzLjClmGws7WTD278keP2EvLuCWIVYrtyqNKo49lTJK3dqSAXqWWu5ymSaqmZ5CdW9Er3RbxTlo6S2ET+oa8v1gAurqB7k6ASsJStTmKeG+JcC19cIJSf+3V41xfOkW8iyYuNIl8Lscat5AvnbT0fD7/H3PmzPn30otybFxRHm8/Nt6VvcUNN9zw+VQq9aPW1taYTFWrqalBLEa+c96kQvV9mqZTqT1Rj3PSzrcmY+joTiJbcJh2TnXama9ZRLUzk7swzfk0boWw+SH3toNdGxZWa1zfWsObs5gfsxRs8Ia7nMfVPFwmLgaVwoz/OCijWgAi8PiEnD57+ZQIcrkslj68GLu3b1OSZXnk3uDGKtz8mamYMLwxMPdclnntzyNdSjsnTfyFtfvwr39+haWmyRxzOn9S26FGFKMnnIzh4ycgRqqONV6/1Fuo56k8UUCOyE2YOWx+601sWPkmA3WW0sbM7txMT1o6rfm1Hz0Tk8e2aAGIQZHvpWbcn9+HCRaUk37b0xvx7T+/DMdIo6f9PP+CizD2xEmshrgrfZm55/ILAeymEMXYgofwKlW5rx1IEuVw6nKusSww20sC9CTvtmbKG6a5nHEq9Vlkbld96TI4TtR4l53YWMS7FFxFsC1p6VRshjw8JFTUN/C+6VPyXEvX2qvais1IQBelm0loI8sd/enu7kZXV9dbtbW1l02dOnVNf56tgTL2AR6BgTL9vs3jzjvvbF29evVdiURiOktVa2lBfX09Kisr2UBuIRlRREbNO9eD4YCl24DFW8l3nhPaOZVGirmNV1xQZ1HsopCMb7qeTUv6MZlvlK6T4n0YQCpURY1ZqIWqGX3DmYo3iE058KZl+gS9Mq0qo5dV64xR9bfT5h2K3CH1pfX7aG327d6NJxc/iGzGaKpUdDD3tOG47mNnISGTX5UZSUGtvyPbVe3cNPVLRri3K4Nv/PElvLR+v5tnLgVF0hRJMx9/8qkYefwk5j+0WatdzayUG1esgdVtUop86CwWCtj01gqsfv0V5HJ57tNnDWJ4RgELkps0GN//0BQ01VaE1n8PM8uXmsqh+D4I0GU8w8ptHfjYT57Gvm6RjC0fSlUHp5yFKdNmWc64/WwHxWeYgrtLnSUsVuWSkyYZlBs0FwHrObE9yf/WOIb0GOpsxHuM1AOEH530GPKjq8VmSENnhWaUTmySD6m+dKalky+9CWiJkZa+EoPJl04R78xiKvzpAtiZ60wBdJnCRjXeZcR7e3u7UygUvjJ37tzrDsUZGuhjvK0A/cc//vF7uru7f9vU1FRN0e3Nzc0g7VzWBZZM39TQOSP2TKE8sp1856Sdp5h2zsGcN2BhTVdEMJzrQ9fanwrqcJViVcM1AN1HSPq18oDVVUQxtJ4Hh6iavQ/QS6kAEim0TnDmMQ4D6D4cKUO60AUEQ6NkyxrBqtdexavPLTcEFx4B/m/vnYz3TxunpVPJPaU3kN2b+jMYztTOzahqwsGfPbQKv35srVhUvuAcVIgRRjHy+IkYO+k0FgDkbWa53DmY5ZhnIfBK5QzQqadc9dWvvcyAXWrpcnfk3/90ySR8Yu4JJX3pR5IhmoAuzwE/I0BPOo/P3PwMnlu9Ry8yQ8V1Ro3GrEuuYLn9vo9FSuZn2S9tGSKqB562McJIqQ9k5j5EISnzdtLMyeQu4h71oHwV1C3ALmQ8bl2ShWYI1EUKmwR0Vg5Wxggr47i+9F7+/EbhS59a2IJzottYJgczvQs3qFt4RkS7u6BOKZvRKAqFAq8el04zLb2np+fpxsbGK88666y9R/L8HY5n9/VYHI459cszFi9eXPvqq6/eGolErpDauSwkQw9UU9XCcs/JtPTSbofnnZPvnNqjssh26STiJ5anePE/Mt3LbnL3TjanabMSl4v6CgAoS8SYL/W7jmB4Q0LUT1ZBX11O/3brioH3vU+jK1tFMJ5R1gkz39EyZ9IK8wU889gj2L55k15MxnEwvKUGv/rCNFaDnJuulXcRbpTDFQynzV4p7UpCx8sb9uGrv38R+3sybgS7CvrDRo/BiVPOFcBRViibeFx5JnX7iPZNkr+ltcxlM3j92aXG2vM8dCqCc9LIJtz8mfNYDYCwZi79Qtx9GFRda18KWwT47p2v45aH39LT1xwHtQ0NmHvFu1Df2OxrZaQ/vkQmiTBX24DdHScocPUgAD701giQzPG0NS0+RmUjkp1pcQDem0tXkQR1pqELUCetm0W7K75072zpeemkpdO1FPE+IprCRaJ6nAvoKqiThi7+MD+6MLuzMym09BRv2pItFAqfnTdv3q/7cFSOykvLYrdH5ZsZk/75z38+b9++fX9pbGxsbqMyr83NqKurY+UDeQ9oEb4mze3ib46xnnaezju4fU0Mb3XF0dWTQjpXFGCuBMO5IK4Cumm+VkHM2waejmQHNP5b25ZFkIgRoMfZ30okThlbZ47HGZLXDEY+0wMMaQXQYva0JwUJFGHTCU+4pdiErs4OPPnA/UhRdwd12kUHC6eMxLUfO4eZ21VNTHWVEPH3Z4tUGW9he0v6jnqYf+uPL+GR17bz3s/KO1C4G4HFKVOno7ahyQ2Ak2Mxuc0u0ll+rxYr8pT8csQD84ypoN65fy9efGoJklQVhIYVVeUkjfz7e0/H+6aP85ndj7SpXd2PIC2drolHI/i/ZzfhK7973mdpILCYcdHlGDZmrNcj3d0PCw2Zh8AwqfvlY/4b9/fsHxZaD+DY8nz4xy3NAugeyj9nreHVAQwWZU5J/ZlxHaHJq1q6rxOboqXzc8PPZ28aaG/n+en0YdXjqoFp+Q2YHNvtpqtpwC76paugLkssq1p6Z2cnBcnd39bW9t5jvdDM2wLQHceJXnvttT/K5/NfkNo5FZKprq5mWhLLURXAHaqdR4CV+4q4Y30lujK8Zjv1N+clXpUwTojAOGlmF9q6169bgK5OvQrlBVFVEKDzlKdh9XFUax3XwoHVYCEue9JiqYPmWMLnJ5lR4Cta+UwwAyNA37RuLZ578nHOUN0PF8T+7b1n4O9mjWc+XS4U8Wvk3zIYrj/N7WGATvvzxJs78fU/vIAU2TepM7mopU5LSYLlxDPPxZDR40LN1qXZsyKAycAMFRjEEvsCtgIGNmvur1/xOla89IIL2jQOCcSkpc+YNAQ//fR5qK2iIL7gKnLlvUP/XBUmXFBRnxfX7cPHfvIUulJGS1UAZ06fjQmTp4TsDxdKvVMchL4WygshFDeuptzUtD5wdUnG+9I8DdeaWh/iR9dAXfrRhend9aULH7rMSWfJQDLiXRxXqhjX1ckryJEfv4pqvDcBoyM9uMhZiZo4z75w2w+LqnGyG5vsmc7AXaQfS186FZppb2/viMViV8+ePXtJ/5ysgTFqH7Z+YEz4QGbxm9/8ZvyObdvuq6qpmaAGw1GqGkWtyrrtahMWlzlL8xdF/RYd3LUuilf3J9Cd7GUal+x3zsu8cqCW5nbXZykD3TQZ3B+A5r2b0jNcvce3W7oIPbg2hvpKqk5nfJSoW3+amT6o1c9qMBupDWigXfZJCrswLMIrgleeXYa1rHY7cQNhMXCAlvoK/OqaGThlVLMW3a4C+5Ewt6u7QGfla797Hkve2IlEPMqYPr2B1BhHjBuPiVPO0Su/HchhL3EPF38s5nnj1/ou8S+ZlSGZxHNLHkb7vn1i/h6A1VXF8fPPTsN5Jw4KLOrTD6/U5yGDQJ2E+x3tKXzg+sexYVe3zwp0wqmTcebMuXbBW6ERbSlVxDPJUiVfn9Blo5MyiKzcS5TrSLCk1qmUsuZ+jIxZ+Rqm3KH+zLifoqVTbKrWWlVUjyPfOtOBFPM9zYH1S+8EWHmJCNDSBDRWFTG/sAbjYx280IzwpUtwl1Y3Sd9qfwbS0lm/9HSapbBls9nr586d++VIhLLhj81PGdt/9L/4jTfe+Kmenp6ft7a0xFopGK6pCTW1tUySc83tomCMqaEzAVIELG3sKOK2tRWsgUFndxIFCnwTvnO3IpwG6OLIilX2g2U4qOsrH3YtF3Mbq6NoreGAzh9Z2p9n5qgEB05ZGk64DyrjGFkvMX/pdRbTfHngPtylDz3Ioty12u1FB+dOGIJffG4aaqviTOs1o8tp/8rpdnagJz1MM6cxSfN7asUu/POvl7OsCBlVLdPVqE74aefPYrXZHTNnSuWwARqajTsFwDZ3p8iUSDopIZYW+5ZFsOaN1/Dmi1QHgN8u15wE3n+85CR8+fJTrHEMB7q+h/M+Erw+/dOlWLpipy8wbujosZh+0WUsslpDPklqYfRgWWd1fV16FWPx8b0rPLmA/y4wYqIMUpRzl1MijXhnyotwt4K6NI9bSmOYoE6uJJK5ffXdZeOWuB7xLl8zlxX90pPcr15TDTQ2Asc57bggsgbVJAirwXFG0xaZmy5BniyvOQqOEyls3d3dK6qqqi6aPn365sN5pg7ns/qw/YdzWofuWUuWLKl77rnn/hyJRC4m7ZxVhmtoQGVVFXuIGQzn1s+WFeEE1yKQeGBjBMv3VKA7lUYqndNM7WR65wHmsie597fKP3UA7QOg+xiCf+uoljsVmPEuVa4JNQUKJuEb0g+4KpvRXf0hPczNmzzuVMZG81apHfv24anFDyCT5iVJ3U/RwWcvmoSvXnmqLxjLNLeX8bADuqQUoJMb4N9vewl3Lt/EXCNSK2eCRiSCsRMnYfwpU+zhEQZjD2HlBzR3Fzik0EkY73J8fUi+bRH0dHbgmUcWo6enm01HWhooL33myUOx6HPTUV3JQW8g+c/LXSCypPz5qXWIiAIzTDii6OvWVsy69GrW2c7+8aOdRkEBwpOfkmVvBx3UtWcq2SwlZeWQeEm6N13gVeJkW131OeaUpQauz0U/MwzQZaEZERwnG7VQgJxMYXPN7uIFKMU/1cO19GyOCwQtzUBDooBLnFUYGUsyBcrXXlWUhGWd2EQqm4yVyeVyLOKdCs20t7fnC4XCp+bPn//bcs/C0XbdMQ/oixYtmrp79+576+vr21jd9uZm1NfVsYhIMxhOrQwnmZfUpnb2FPCnNQns6Y2ivbsHhSI5iuLcvE5autCGgwCdMzczRFQHdFkCVjj0LWdJbJfOJdzrKCCOUtcouMdHw6UEAmuamt0ELnV1+YzSirpt3hrbCKUbyj/dtG4NXlj6pOE/ByriUfz40+dj4ekjAs28Ml2tv4gz1HceieCt7R34+58txe7OtBLZTuehyNqdnjFjLuqbmsmr7ot8s2naniAl9Tq6U9PxtEA5NZhOt3yYZX2lfUbz0fhkCALpl5Y+iY1rVwsV3dPUh7fW4NYvzsb4ocGd7vprHw7FuARGN/ztTfzwrld164UDBuSzLrsaTa2DPEuKLYpMmYi+K76oN/dKU8vVpLsQAVieD7q+ZFiLRVCj+7uywH5R1iFQmFN1A/q3RReRl8iIdxYcR4BOpnehnVPWHys0I83uxjjZLG/akiIBo8hLwVJJ2NOKuzEjupEFvZqBcbLGe5DZnUCdzO4iOO6v48eP/+C4ceOMQhaH4vQc+TGOeUC/9tprv5/JZP4f5Z2zNqkUDFdTwwOnSgTDsXMrqOTxLQ6e2FmB7t4selLUNDgOh7VIFXXb2QnnWrlkrm6amlosxkecfqmeB0sFqElSfzLHYcNEWHGZGi0wjv+eB/0Fjakw9sAwV/VeXVxwQSfwNAV8ETIfHe4jeO355VjzxusGk3UworUWf/jnORg3pN5a1KS/ze1caeUBO7YPMZtfPfoWvn/nq8K/SLshmK/jYNQJE3DC6Wd5FcSCeII5vLYFB0/GKujzKXhQxL5TMJ7eaeOa1Xjx6SeZlMrf3WEaHgmVP/vMdFw0ZRQLlDvaPqxi3NJ1+PJvlvOgReUFqLb4tAsvw+ARoxXXSFh2hnmKjdUwzoydHBRXlwwJt0W/a3zBvuoe+OvvtTfN09a8Xff7dlR2I6dt0945PfA/vK4CuZw4sDMwFylsBPD0HctLV1gLlYMlww9Vj6MUNgqsY01bYjlc7KzC8HjaLQerBslJoV0Gv0oXG0thy+VYv3QKjuvo6Ngdj8cvnT17NvcZHWOfg+cEA3hB7rjjjmFvvfXWvZWVlWequecsGE6kqtH0tWA4YQeSTJqYV2e6gD+ujmObKPOaY7Yp0s4loHMQ59GoXk9yr447XyQ3Hc0ETfVEq0qaFSTExQFg2Fwd4zXdTd7hI3h9693rgzT5sk5KqYsMzU9nIQFcKIJCPo9nH3sYu7dRuVflGUUHUycOwS3XzHT95+ogtMeHo5hMEJjTVKnO/zWLluGpFTvddq6M4QGoqKrC5Gmz0NQ2JNw07UpMlgqwcjlChMC+RADZd1CdABdgOtv3Y9nDD6A3lXJN7uyMFx388xWn4atXnhZaNW6gsg2Kd3js9e349E+fRG+WshG8Q91wKAAAIABJREFUD7332bMXYOwEKgFrrGoYrYYhpUTAoAh2l9yVnSkpCHvCGNuTkOh4qolFAXE5elWFtQRZ3WxgbrIzVuxa+NEZmKvBccLkTlo6A3VRaMZdZaO1KvHMhnpeDvZcZyvOifFCM2ZwnOyVTsWYVE2dxiX+kc3ltPru8+bNOybru5fiwAOV7sqa10033fS+9vb23zY3N1fKynC1tbW8MpyqnRttUrk0KtIkIsDru/O4e1MVutMFdPak4LCOajEB6HQ1b8LC3Vo6qKu2qUBAF2+jBqSVp6Eroq34J6WtkZbuBxndxy19+QoeiBFCAul0vm7Zg3KOk40x+d/D/U0kgmRPN5YufsDNf3YfXHTw8QUT8e/vPzMQEPvb3M6Piv29yV/++sb9+ORNT2B/T1bXqxwHg0aMxGnnzTSCrMo62uEXmZsaoNmZ5ndzUFWj4995QEE19Zc9/CD27NzJYhzkx6EubFNG4eefm8HcIQP1E+TbJ0B/bdN+vO+Hj6KjhyxxKjg6OO28GZh4+pki9sZ7b/cq61EwhXAN4cWy6iDs2wvOlBTpQi1MEER3wfQovyH/+R5RR13ZYv2fxjBSA9fmqLANKbDKfHQG6FQSVhSXkX3SWaEZAfgqB8gXgO4uoKsLoHS2CtG0ZUQ0iUuwCnVx6pshKscpdUNkr3QX0Ok7Cnym4DjS0jMZqu1OleOer6+vp/ruvJ3gMfQphwMfla/75ptvVvztb3/7leM4H3KD4RobUUVtUkXuOb2Y5jd3W6OKQjLRKPKFAv66NoLX2yvQlUwhTVK7aJHKTO5u8xW+lIEmd82maS67v+gMY6YuH1CvD2cO5D8fXB9HhdoxyqRUgxI97VwlK2PbTaIWzMVnqhUoQLEF9sPlGyj0QbRXe3buwDOPPsxMZ+qHGMf3PnwOPjzrBJZSaPv0dzEZxmZDAP2Wh1fhe3e84psa3TNxytkYdfzEAwscsy1uieAnL2XNAAdldkHD6nfQeXXwyjNLseGtlRrQEFCeOKIJf/7KPAxtqglskhO0Zkea2TB3wu5uvOcHj2DrvqRe/MdxMOH0M3HKOdPY+7uuLP/uGgGOdiE2KIW0NFNWzfCyo2vYXTaewSdN/nNqNOW7W73FRrLCrG7SI6cHkZKmlIJlKWyiFKxbOU41uyvPYylsKe5LpxQ2+qqpCaivKuICrMXx8U4WRq8Gx0nXmhTgJd3L4DiqHEfBccLsno5EIh+aO3funUf6vB3q55c+O4f6iYdpvF//+tenbt++/cGamprhau45tc40ze1aqpo4kTJVbVtXnqWq7UtH0NFFqWo8GI63RvUKyLg56ALU6RiqZmyt+psmbUtBQAdTgYsCinWtmfPtgAj5CNBWE0NdJVVMK5XqZgFwUxMI2i/35AQcIQHoNpgNgnr3UQpA0j5sWL0KLz+zjKskyoBUwOQ3/zgb508cqvXrdt9KKUTRX8cuDJiy+QKu+cXTeOTVba65nc/DQXVtHabMnIfahsbwQiWuwTTMcFri7dTD5CIzB2XPbtM3VkCaz+rXXsHrzz+rdL3jfqXmukr8+avzMXlsa2Cg4kAFdDp6uzp68b4fPoJVW9p160OxiHGTTuG56Nwcxz8BAh17RzqyLhkG04pJ/XLLAoYOMaLzDS55n0g33Cvzz03MDwBxdZ7sGaasooC560tXU9hMLd00u9P9DkCyO0W7J5MA+dWra3hw3MmRvZgb3QCKdXBdpYq2Lk3vsksba9hCZvdCgWnpSnDcbxcsWPCpSCSiZt/3F5s4bOP2jYoP27QO/kHXXnvt/0un09+njmpqIxbacJaqRsE8RplX6TfnmMbl7ye3FLFkZxV6ejMsGI6qwlETFuk/lxo5959zYrIGxfnsm97S+1ul8u80UBcU6mnESvEZA4RrK3g+up+qderzxrdRr20Pgq7zfq9dEcxVSjAkF3XYK7z+wnNY6wuIA0a01eL2ry7A2MH1Vk3wcATE8aPiJyP61eY9Pfi76x9jf5P53b3K4c0+Tpk6o8xStC57L+ERLYNu5CRCzmMZo7Cugls3rMWLTz2uCVMkuFYlYvjlNbOw8IzwwLgjCepBJnfat85kFh+47lG8tGa3kotOCFjEiONOwLnzFrIOYNrHEHADKEJKAEIQUEfwaN6TEYIEAO++YCtBsKAhH05Vq8ncTn50/0wsU7WBt+V3knpdQBfBb8zsLrV0JSedRbwb4xCLpgrPLDgux7V76pXeGs/iMqxCW5y6sIWAuuJLlxZZqaWLtqqbKyoqLpw1axaZmI6ZzzEJ6H/961+bVq1adU8sFpuhlnolczt9SjVikcBOzVf+sjaGjT0JlqqWzZMQQGDOy7ySWZlp6dJ/LkLJvSYsHHR9pk6D+Ln2Hq5NS+bn0Z4nUuusgCJDI6CqcSTF0icwQM4165d7DMxnSjqw3G8IGX6KUUFKkV6MtSkWC3jhiSXYQQ1ZZOIq30ScdeIQ/P6Lc9FQw4MczY8E9P6i1jBAorV/+JWt+PzNTyHDIo4E8IuocGZuP+EAze2uaOCPTfetgWX/JcNVdX75b1VnV3fXfBL5zffs2M786MQoNUCIAD/82Hn48JwTj0oNndxqH7lxCZ54g2ruK4I3CWIjR+PcBZfoFf20WE8bLdjoyy4cq9arUIHHI0VXkbBScQgd9pAWnNYHCpTBbQVl5O9sQK+Y3mWpV1ZoRqSsyR7pZH53u7DpMgTULmx0/qgLW10NMM3ZhDPivL67jHS3RbyrVeNoaDqnpKWLnPRisVj8/Pz582/uL/5wJMYtl5Mfibkd8DMXLVo0Y+fOnXfX19c3m+Z2AnP6ox0EIUq6GrqoDPfW3jz+urGKRbl3dCeVrmoE6h6YqwFxDEClNi2c4DYQ5i/Hl9/DIgvVyKu08rHy5HOTnkezHrS31MZAmjrPfTe32aRAby7hi267T2PlFtz2HzEPyoMEAQ9KqO85gUbn/n260FNwcPW08bjxU9OY9mv7HElAJyC44d7XWT6zOb2KikpMmTUPja1tXrS0Id8E74O80LbuB2GWD914yx5GqNjPXixdfB+yrFan8ik6+Jf3n4V/uuzUwNQ1SWsHTOT9eCPFY3zyx4/jwZc2u0Ixp9MiWocOx3kLL7dXi9PIyHbuSwScuu9kiujBcRraMpQUovk4kt9Q/XYq9+p7mi0ZRbybKm/LxxkyuMuP6PfEerTgOMpLlznpAsxZxLtXysMVVwt5oLOLp7FRNbvKCqCpGRgb6caF0dWoZkZIpb677JNOmruoIid96VJLl8FxVAo2nU7fefzxx3/oWMpJPyYB/Uc/+tGXu7u7fxhkbpfpTCqoS2lY/o58LvdvcPDS/irWVS2VUeu2ixapQjtnZnZxutVIdc/07gGUTrMWQHeZgkFmgf3JxXUGVVEuegszu9vA2tj2QLwPOh7i99rXAd5YzddohV3djKzKDJEIujs6GKCnKUpGFUwoPerKyfj6u84ILSjT393VgnAlVyjimpufwv0vbtb9546DxtZBmDJzLuIVlYcQloL2qrQWb+CI1oLd2z6jEiDbm3Y8vfg+lrqmRVUVHXzpqtPxjXdPCUxdO5Lm9lKLTu13v/CLp3DHMxtYkSb5Ib7R3DYYUy+8DBWV1YbtwxR2A/bDqgLb6ZFXLLDwjiAy0q51I200C51cd4rtJUAnc7v+dP09rGCtTEkGwLFfGUsgTe4qqLPa7gTo0uQuQJ3yzeX1cigSPMiHTmZ3KjhD35PZvbGiiAuxGmPiPUxaMEFdDYhTtXRS5GR9956eHop431JfX3/h1KlTV5Q6E0fL98ccoC9btqz6qaeeug3A5Vp0e2UlO9jS3K4GVKiaOQ+Gi2BPT5YFw+2mynBdPSg4EbfUq6zbzvznSmSInoPunXBmdnfzhBUwlCZ6L3rOOzcKEMt/6v3UlSOmRZTz8SnIva02joq46tPn97iiQtjum5RsMhb63qcQBgsAoe70oHj4aBR7dmzD8sceYbmk2icCXP/JafjQrBMDtcD+jnAPAiV6153U5OOHj2DNjk5fpPSo40/EpCnnegJKHzD3wBnLAZJ6wD7TO1Ib1WUPPYAeapOlCVtFfOaiU/BfHzrH3yhIO7YHOKcDX4Sy7iRAv+YXT+EvT68zNHQHTW2DmIZONQRKnv9AGhJU6Ht9U1D2AF3fhpB1M4TsIOyn6Hb6Yz/DgkPYHmMYGVQQVkGdbpVgL+u6S02dQJ2VgFWi3gnQWZGZgMpxvUrluPoG4AxnF6bHN/si3dXId7Vxi3xP2VZVmN0L0Wj0s3PmzPllWQfjKLhoYFLUQSzcb3/729O2bt36gC26neWeU7SFxUzDSMyt3+5g+bYCHt5ehZ50Fl3JNCt1xH3n3Nwug9/Uzmp237kJfP4lV+8zJV0Rz84Zo7hV+jk9Qdnuf2+oiqGhUvYpNDu48btlapwvcaUUMxIPl4xGExTM/QtHc5XF65gdjWLLujV4ZdlSXhZV+VDg1W++OA/zJ4+0ArpqfTmI4xR6axCgk7l92aqd+NiNj6EnnWPbxk2dfOcmnnUuRo4/kfv9Vd+/uk79AvJlkLu8xPJ8fa8jSCV7sGzx/ay2u2k9+cQFk/D9j54Xun79aT05mD2nffnSr57G7x97C1ERh8JoxXHQ0NyC8y+8AlVUk1TWcg4CZnUSopKjLgOXgZgyo0Wht7JqvIYAO2V4UnQ7BcWFC/eegKEOpx5Tqc/YHueCeoDZXbZTlXXeCejZODJSnvzeRZ6TTn8oP11WjhsSS+PSyCo0xvKBwXGqpi4VODUnXZjd/7RgwYKPRSKR7MGcmYFybxkUPlCmWt48brjhhmt6enp+1NLSElGLydCGknQmo9t9GjpHdOaPzWQLuHNdBG91VaCrO4k0nXyq285ESB4ER6eu6GrnaoQ7P5E8GI4jpt+NrUjiLBNLIxdfDqvLSOVp9y2F2szBez7lopOWLlPSpW/f5NmeEBFwHMoxE7oMx6sj7wvGk6AWFnmjqD0EgqvfeBWrXn5B9587QGtDFW7/2kKcOqY1MNe5vzusBZ1IAvRfPbIK3/o9pXR5V9E/ExWVOGPGHFEdjkqj+kUi67hlXlYelfSR7NVnuwy3BKAvPAnf/8jUwOkMZB86Tfqbv38Wv1i8AjEF0Il31DU2YerCy1FTV++a3D3jtmp2tqxxyLnXrzYOjUJbusRbMgFUP3yC0FN5CobTg2WDXSAcXW0yiwRsj3/wx5mgzDR0UTnOrRonzO6qP50Bupr2RhZVB+jtBUhmpFANWusmFhznYB7WY2J8vy8nXfJ2VUOXv2OlYPN5VmSGzO6dnZ3rGxsbyey+pjzaGdhX9ZGyB/bLkLn9iSeeuC0Sibjm9qamJlRWcl+lr7Oa8L/oJndgW0cWt6+vZA0LKPe8yCLaRSMWkX/OsVqCu+w4JQPQeOAJA1CROs14oi0fVQlS8VGfuzuKAOBeZG6d/xoidyoFy4LjlK2TUrkUOnQ+Y2NELpn6RjGJWbMoGMfFfY4vPz7gXEUieOP5Z7Fh5Uo9r8VxMHZIA+761sUY2VoXCuj9eWLD/MDf+N0zDNSlD5a7XRzU1jfg7DkXsKYsTEP3AbWNJPtFXS8jddBFEl+qBL17Kkkm9/uRJCenOm0KKlt4Mr7/UQ7olgQEN4e4P/fnYMb+xu+exaKHVvii3CWgVxOgmy8WJvhq22oBYt+9xjlwyduEfhtvCKInPuX2dIR1WFM/3qh29A6SRTSTuzEVDZwFqMuId9K0VTCXpWBtZndKWyOvDvnTSSerrgYaGoGTInsxL7aR7VFQTrpa453+TTQnc9JTqRTrwBaJRD4xb9683x/MeRko9x5TgE7FZLZu3fpgbW2tW0ymoaEBVEzGjG43+55LUKdI1me35rFkVw3LPe9OplmpVzK3q41YeJS74p+WNU+kOV4UlFBs2krlNw8g1SA6ncJKAHZY9LoiCFTHIyw4TkrNKufVnm0KD7YTGsCwdGHFzib8w4UcPfEVuUdeWvoEdmza6EtZm3LCEPz5qwvRVEcpa/7RpS+tPwktCNBTmRw+dsOjvrQnQsVBw6nc6ywWhVveR0F8JiAq4N4v1FveoPTuPV0dWEZBccluXTigvuhXTMa333d2oLB1OErylre+9qu+/ttn8EsCdKXiIoFBfWMzzrngMlTVehq69WyH0BMnI9s6h0TBK7fYQ+VK0JOI4ckUCNAB3jYn+J4g37rP3G4k0Wjfe/qNpqFrfdJlxLtIZ5NaOpudWA7q8ZNUc9JjQEsLMCiewWWRVWiO51wtXQ2QkzzArBpnMbv/7oILLvjksVBkpjzqPRjKOIz3Xn/99V9IJpM/bm5uds3tdXV1THojqUxGtweBOR2G3kwOd62PYm13JTp7kiyHWAI6nTBZ6pUAvegShEwF4dHurEKba5BT/61ajv3XlAXoLh2WwxAowA9orY6hMiGv9+7T0ukUXqKZEOWkQv3gNi2hnKMVfg0Fwj33+CPYt2uHXo2sUMT8KaPxmy/OR2XCA0bmoxZxEDZz+6HuzW1jerRM2/Yl8e7vPYB1OykgznvHolPE6BMm8oC4g/6EaGYHlb0m5+tzmBjHM4LuTh7lnrFEuX/t3Wfi6++hmucWaUvEFAxUHzq1Vf7Hm5/EH59cw2o6yA+dH8pQOHvBpaisop7o/N2s9hNhnfMw03LWxdnQvymPlrhMwK/17i9Ncx1ZoFdWUA4TOuTI2pCma0+PTDdvkXIL/W2a3aWGrkW8K6VgVUAnGVaa3dMiQ7KxEaivVszuok96WMS76keXwXFUZKazs3NtbW3twhkzZqw/aLI8wgOUPgFHeILlPl6a2ym6XbZKbaRWqWSfEeZ2E9BVYJcHaEt7BndurEJ7hkq99qDAyruKUq/CxO73oSv+cleJEqlsRi66ad4O1NCDHFeGpK6zS5MZ8J9rEtz0rpK/HlgfIBzo3MIn0XvvEnS/gixlnzTvQspBf/bRh9DV0a5F4zqFIt4360T89HOzfSATFgwXBOiHEujJ/PfSuj14/w8Wo70no8Uv0ZtNOP0sjD7xJKa5mksSZFi34rOqrZvClu2GPoG8OjO/s4bTCuWh72Em9xzlFKkfx8F/fvg8/NNlpwXW2B/IPvRC0cHnf/Y4bl+6BtTwQy6vBPRzFlwWEOWuLIJ7U7hf3YTkUAHA4Any3hBcFhPiV1AoELkRrTKWRF/1Faw8SDjVlKIyNllf/o6BOfufyEcXf8v0NdP0zjqwietVgYDM7uRHZ2b3IlBTDRConxLZi9mxjSz2KczsrnZno1c0zO65SCTykfnz51N21FH9KZvNDvS3lNHtVVVVrrmdAN1mbleZvtSyWBRysYhnt+XxxO4a9KSy6EpRdDsFw1E7Upl77pnauY+clpBXxaYPM8VLEGdf+YPEVCDkgXNKJIm70H7zmyzzyC5xiz+YW6jfJ3tvt5CWHlevVRvCBNV+thyPMD+heUgUJiFHMkFL9RxomEM+2u5uLH/sIdZtTdWGqXXl5y85Df/14fPcCnGqZH6ozqoN6KUVIOgZVCHub89vwKd//BjylFGh8fgITp06E0NGjjmwhiy+h/Kz5x0Zsco2ySAI0PsE9J6ER+u9d+d2LH9ssS+lkGZx/adn4uPzJwWmFA5U7ZzmXnAcfOamJfi/p9da0tYG45z5lyJRVWlRzS20KDfHR0oh17owrFwThNoiet52Hs1bOjNA0lZIRjukyh776FkRP6R1wF4LSw+MExMRMcVen3RKXyNfutpSVXZgE6AuZ0P13Lt7vA5sLNq9GRgSz+DSKI92t2UvmWlsko+Q2Z2C46i2O0W7ZzKZWy644ILPRCIRI7rgUHGTwzPOMQPoP/nJTz7a3t5+S3Nzc6y1tRVUVIbM7WR6Zelqijk2yOTem87gbjK391Shk6LbKWeC+c/VRiw8wEz60GVUk2dm1yPepQbusl4jMM4FdHZyw8GZH24hOLiMwraFHpXJb6mtamMVlUqUMw55llXAkFzG/jwVWkKt8zrCBdgruQbY1b6fAXqWakAqH9rLb73vHHzlKl5URg186W+yUUHeBvgE6D9/4HV86/fP+KZCwZmnz5iHxpZBBw7o2vIbgO4DZ/XiPiO3LowYZVRozXdsWo8Xn3oMRVKZlEclYlEs+oe5uHLq+NAaAWFBhf29j2Hj5wtFfPi6h/HAixt9leJahgzH2fMvRTweV2pLWCVZX7aK/5kmYNvZsb8Rkwe6bExbsK0B0lR9mHznEq28J9mE9iBQV/mKiH4Xt7O/jKEkr5GsjX6WoM7quovAOJvZnUz0ckx2yo1odxqTNPSGagcLIutxfLzd50c3/enSDSdTSGVtd9FS9fVBgwZdOGXKlO1H8uwd7LOPCUB3HCf6gx/84KZcLvdZaW6n6PaamhoGDCxdTfHbyY2Wv2PmPwA7O3txx4Yq7M3EWDGZojC380YsXGTktdtFm1QFuQjQJXjL7+XmqMZVdjg1f7XatcmkCruWTldppvYQQUBuMPlym1wt3WzX6lkI/AfCpFIL5bqnUKVu/WiWhha93iTtyf49u/H8kkeQz+ttU4m4r/3kDPz9hae4gK5ZWmxRcmL/VRCWhC3/thFT0HdBZnpa53+99VnceM8rvoCqqpo6nDNnoUh5krvYjyTo2Yq99DjVtxtk4y+Dq1BjjE1vrcBry5eKqkn8Jlr6uqoEbv/6xZg2aVhojYCBqqWns3l88IeL8dhrWzUfOsUDUFDjmXMuDg9qVAo9eWJUEG1YUFCsvxTXtAYsPoHO2yw78HNe0ZUBKF0twIpuQeMAUFf99mVo6S4oE3mLP7LAjAvoUksXAXJkjpfR7up8c9TqtYO3ViXjV43owHZ6ZDdmUJEZWndLwxbJ79UysGq0O7VUbW9v704kElfNnTv30TKO/4C9pB+5yeF75/vvv3/Qyy+/fF88Hj+bqsMRqJO5nTQi2riw6nA0S5bOUCzg5e0ZPLyzDt290tyeULRz2ejEA3QWJCco1gR0zq51s7Zgebr52Kvsoki46raUiny1a8xSKlbJvSrOQZ2k38Cqcz6KDzoiwUfH/cb/j5BDoWsrRIR7tm/Di08+DmrQon6IcBf9wzx8cPZEBuh6HMHhO3c2UKf5/OPNT+DPT632mWvrm1tw+vR5SFRSkyBTYz44Dbr0W0t4EIz6ICmf9mf1qy/grVdfMs4zMLS5Bvd8+zJMHNlsLcsbFudQ+j369woCnc5UFh/83wexfPVO5kN3BXOniMGjxuGUafMYcKiirVbsKezc21RZs1iBGNkDdDmD0kIBv8K7jv5Fke0dGUf4zr2Nt1vSdDrko9mFDvotE6Rt01J+J5/jpqSRph4DVC1dloKlCnLMjy6qxqnsiJndu0WRmTxPeyOz+9B4Ly6NvoV6Znb3+qTbIt6ldZbeS5rdqWrc/v37SfH75sKFC7/Xvyesf0c/SLLu38mVO/ott9xy3rZt2+5Tm7FQuhqZxaS5XQK36T+XwTmZbBb3rwfe7K5Gd3cSvWSj0sztRMCK/1yY3WWeuTzVKoirpWAlmHOg9Zbd7bSmcgdfuJTfL66FKonxzPAlsioo5Msk5MaqKKpZXnoIUIdoAaqAELo/gSfLYznSf64VSxOSCK0Rpau9+sxSXt1P+VCxj//40Hl49/QTUBGPoq6qAlUVMS6hsz8855vGpeCz/v5IYKfn9mby+LtrH8Jjr27xFSUZNGw4Tjl/Nm/soc3LJrT156zl5pQvRGjKvFjf15Y9iS1r30LUtY8Sk3RwyphW3PmtSzG4sfqItrU9kBWk87O7M4V3f/d+vLFpn974x3Ew8viJmHjuDI+GfedcBcxyaUwjfmXa9nPhauIBvdZVUKdj1plxfHnnDKbF9OwF7/S5a+4RhX9xrVvlMv7pSxlGA/QoB21WBlZ2YJN13dVod3UJHK6dU3CcjMNk0e5VRSyMrsNxcaqH4Ad0G7DTLGWRGaVH+l0TJkz4wNHcrOWYAHRKV+vu7v4J+c1ld7Xa2trQdDU9wt3Brs407txQhT3pKItuz1MQnAiG8wrICEAXqWl68xW+lBLEVfM7P+Jc3pb/14gpTMSV92riuikxe3K0bkU1RecIEjEe8c4VDNs4NuYSdJ3JMkscJ4PwTQFEjkarRFGrW9evxRvLn9H8zUScNVUVGNpci7aGKpa2Nry1jv27ua4Kxw9rQnVlDC11VRgzuB6t9dWoSBDYe3NlRX/ov0OE9Sqgd/RkcNV/34eX1+3RipKQYDl0zFicet4M/7pry3gQJGneKvG6fNwOxUD3bEUiyOdyeHHJQ9i3Y7urrdLN5E9fcOYY/OHLC7WUQnVg2kMyfw7EDwmFm/Z04fLv3IsNu7q0tEMSLMeePBkTz6ZgTDF7Zc0D2hNZYmMCaCziM9CH0GgwnXIy47PpzTvM3B5+1IUIYD16Hg9RBQXp4HYVdBuoy6pvYqqsWpz8UwLQZW13pqEr8ieZ3amOkWp2Z7XdsQszEltKBsapfF+a3bPZLGT6WktLywXnnnvuhoF4NsuZ00Fwj3KG7/9rHMdJ/M///M9visXiB1X/ebnpasxHWizi9Z1pLN5ei+50Hl3JXhQpVY0BOqWfeeVePcDmJ81LAfHM6/4mLR6geytiLr0ffPXVCza9SwlYChiGbO0z5ddVRln1OEn41l1Sfa02wAk9OaWOVZDmwR9EzIcIb+NbK7Hyxefcp8eiMdRWV6C+poIxWharIDirLLrGS3U6qK5IMA3xuGGNOG5oI1rrqzC8pRaDm2pY//SW+ipQPXgC+7iamiQmwDT8PhxfHnTJc9Df9d9/w5rtnb4ua8PHn4gTzji7D6MGXSqlOxtTPwTDa+irCEISw6heQ08Pnnv4fiS7OzWTLGnon73kNHz/Y9MCJzKQi8rQuVqxZT8u/8492NPZq4EJWXtOOP1sHDf5TF3INN9UEqRJNz6yMDrYuddrUkKIAGjyDA7jUiwg3kSmdqqB7kaY2YldF+0VT83tAAAgAElEQVS1eerPUEHdi1txDwb7h3u7QuYukEs/ujC7x0WPdDKzux3YhMauVY0TY1FLVTK7s5aqZHZPAE1NwMhYEpfGV6M6WvT50W0auoyNIUGbAF1UjUsnEon3zZ07955DTEWHbbhSnPewTeRAH3T77bePWLt27eJ4PH6y2l1N+s8pIE41s9si3HO5LB7bWMRLHbXoTqaQzORYMRnWiIUFxqlV4WSddvk7leHx5dTM7tJHHib9qoSsUoNvUUwg9AblZmZb9yR/XgkRCkW8UxqbtCTIR6nTlCZx/p3lBayMyzaSleMFbzkReySKDavexKqXX2T7R8DbUFOJqoo4095l1oKnHft/RwxYAr0cgzT66oo4A/v66goMaa7B6EH17N/jhjSgsZaeEcPgxhqmYSbiUSSENulp9XbtnjSQVVvbcdV/34vt+5K+pIXjTjoNx518uj/CXeGZNs/6gdLGQd3nmpD0rednIoL2XTvxwpKHkCeVSXPsAD/8FAUsBvdCPxxV/A703clnvmzldnzwBw+yWBod2yI44czzMeKEk1hvdE+sUmAuiH7LoZWgaPXQewVtWkA4mXOQonhSz7RSYllKp6+aSoB0cXEWocK94BrK2WaeGQXQ6ecwQFdru0tfukNV45K8FKxsqUo90psr8rgsthqDY9TKt7TZXQojqh+9vb2d/OjfW7hw4TcP9Pwc6fuOekBftGjR3J07d95dX19fRxo6pazV19e7/nPaMFVCkz5z9W/SyO/eEMfmVCU6unuQpSbB5D9nEe0C0N38cj+gSzD1TPCKtt5XQHfx0LY1pkSuALpCUP5D5b+PwLyRTO82ZhF4KkzNQcZ2iUh9331BA0lWGHz8KOho3RuvYs3rrzITe0NtJQNYFcillC2ZjP07DvSS4bgavRJMx84CgOrKOAtko+dQYBcB/4jWOpw8uhUTR7Yw7b6uOsGiuMl3rxYdkcv/4prduPK/7sH+br2oDD2XisqMmXgyKI/eJqvZmIEHGvZCnTYrgk8oUwZWBQaL1VifgjzYLnQJ7S8awebVK/Hm8qe162k8HuF+CaafPDywT31/t7U9GKZK+3/3s+vwqRsfRrbg1YKkMWneJ0+bi0Ejx1rSDk0aswi2FlqTEKgLzwH3uptn0o3+M20b9TunvHM6an4ZI5ztl0qT86zrInVN8cfbgF2a5VUtXTZrYYFx5DO3aOhutLtYDjnrDPXY6AAom5VIu74eqK8FZkc34eT4npLpaxIPaFjpRyctnfLRk8nkwyNGjLhq8uTJyYM5R0fq3qMe0K+77rpvJpPJ/yb/OQE6/R3mP1ejHHl0exFb2ntxz+Zq7M9w/zlLV5OALsq98voxnlYu67irDLUvgM41x2CN20KFITkngi0wXLV1YPJr6TR+fWUUNRVeFK/ORviYfkZTjqBhHmfjHos24bsjwgF9+5oVaKyrYkDrATjPLlDcdnyult/1lbA49vOIYCkgkBm2tiqBxtoK1FYmMKyF/PfVaKypYE1iyJxP/vsRbXV4ed1ufPyGh1hwnPmZdNZU3jbVCPLjTNBAXfN37telhaG+vnNfrpdRIG8uX4ota97SAqLI3D5hZDPu+vblTBCyBSRK/7kWZNWXCfTztXTOFi1+A1+55UmPktiSO4jGEzhj9oVoGjw0oI6AReANtGzZNjjcrcaOpth+uX62mBk6u10ZBxlRHkDjCHKKJbR29x4LrWqALhRzm+au8RM1bY1Z4Dj9smh32ahFpK0RwMs/rhCgkAhlsZIfnTR1IiVqTd/YAJwc3YfZCd6sxWaVVYvMyJRJNX1N+NG31dbWXjBz5swV/XzU+mX4oxrQlyxZUrV8+fLbisXiFdJ/3tzcjCraYVHeT2riauk/VTsv5HMsXW3J7np0p3OiGQvvfc6asVCbVJF77ka5K0FxHqB7AOia3M3WqFamHS5tW4vN+HiBKaEHgK4iqtO8qRMYaekVMTNoxg/AUpOwnkITWbWL+g7m7PWotOieXUju3gYnn0U+m0Ehl2XVneAUUSDtSURbu8zNdTnwmu5BZnmX0RjXeOPY77cF01Gtbzpb5I+nQLzebB5rtncgS1kS4iPPyMnnnI+ho49j5toD/bhKs/cSiumXCyNaoQPjQVIcCHu+7Zi6Ry4SQSadxotLFqNz314N0KkgyxVTx+OWLy5ABUU1WT60xpR9MlA/JLz9523Lcd1fX9JjIMiCU1eHU2deiJr6RhZUaX68dQvKWjABP0Q4Vva3XJqT/vNk1mEV4bxPSJtVNgU7DIRp6iqoWwPjlHHlP1VwJkCXRWbUAjNuBzahtbOcdTE9OUs3fU360UXVuGGUvhZfjVrqkR7hCoBZDta01sq05lwuJ/3o+Wg0+tEFCxb8caCe0XJp96ib/6233nrchg0bHqqsrBwvze1UUKaiosLXXU3dXAno9MLEnB7ZDLzeVYvunhRjyE6MzO0E6HSEoqwJi6l9B2noQsET98rsJEUsFpTgWYH7CuiCAH00qECuFWB1qpDvU5WIoqGSfE7e/TqrEr9XnsctfyZzkozB9ALrjCUwWy6IPTpFnnpYyDNAZ6Ce6UUu3YtCNoNsbwrFfJbVEy/ks0z7pUhrWgLSGCPM3y61eR3OTNAvBeiBBCIEAwanDgXrFJDK5FnpV7lK0WgME886H20jRoWb3EvawUuRqZ05l7or+N2M6rLRKPbv3omXnngYeaOGO2nk3/7AVHztXWe65nZTEx/IAXG0BnRmPnfTo7h96WoWLCk/1FinvrkNk2dfqNQRMM629mMwSNq0an39DQRjXwbRmwrbPOe8K0vla00LVhioB83VlSp8Ve9UOUCWlzatilJrl6P7TO5KXXeWvibS1uhvmcrmAroSMc96pCeBjk6AhXAAaG4CGisLuDi+BiPiScavVTBXgVxV7nh6K++RTulr5EfPZDI3XnzxxV88YJo5gjceYuo/vG/y85///Irdu3ff1tDQUFWO/9xsxkLcd393CvdsqsSOdCXau7pB1V55dzXhP5e552qNdjfwTa+4pmvm3Bal5ZmTVC8oQc+9FuOYQTESf3wA7Sd4rZqUS/8uKWlUrwbC0dB1FTzqXbUGSHi3u+1Cjk3QXM2jYQyh1alX2JfG/IyxCbxJ23UKBQH2GeQzaQb2BPrZdC+KuQwDeyYQFPK8yJBIW/Ob8D3At2n4vldQAhFNawABek9v1jU7x2JxnHreTLQOHS409AMnPclMfWl3FhyQ+6cGTKp5x+73ljU3YIS/fiSC9W++itWvvKBlSdCYFIPwh69ciAVnjNEqxKmgPpD953S8ulM5fOB/78eyFdsNDd3BoJFjMHHqbEQsKXf8vPhB1MRiuzZsF+rd32pfBygAEd60pDPrMP+5K3L76My6qwp/CBZEzFB4D9R5MJ1Onp6CIPdfBXRmbqd7RAlYt1mL4Ut3A+MUQKd1zma4H71X+tFrgfo6YFp0C85I7GL829TGbdo6XUM8gYKnM5kMdV4jP/rTw4YNu/SMM87oOLyIdvBPO3CucvDPPugRrr/++m90d3d/V/Wfh7VLNSPci4U81u/pxX3b61iuJgXEUboaL/XKAZ2npqkR7WSC50ShV4LjZmum+Sq90T2mq2iHzG6qBp8GEKkiIOuMIFiCVyXnsHvUwjLkc2qoiqIyxqvg6bMJ8fPbOb5lX23ztTzHUj/NHUxZvsAcG/fl+eJS9T/aY3KrFLMZZrbnQJ9i2j2Bfz6bZteRyY12lLX7FJyZQJpH1AekEvsm50pgbJxkOss0dRonHk/glPNmonnIMKOoTJlkEPj+tvtLkLUM/S/fXCLAHMjn8njlyUewb+c2w38OnDCiCXd9+wqMaqsP9J+TuX2g+s9lDvpV37mH56Ar4SXE9EdNOAXjTzda34aBrU6MymnxUsvssTIGYZV8Bm/Z3JNzWGtU1cJmrrV3QvsilEta9Re4kvOXgaVmehw9xdXUpR9d8bvTGhNoqwVmpNmdBcvJMrCCL0mhgbqvdXXxPukko1dWAI1NwMRoO+Yl1vv86EEaOq20zY9eV1d3VPrRj1pAdxwn/oMf/OA3uVzuQxTZLgPigvLPrelq2Qye25bDsv0N6Ell0E3iXiSOovSfM1AHN7mzqDgZ4S5T09RodklIfEl5AIvU0BWm66pXRl8SkVftbYiyNQGMweZfl3d5MS/qOF40umlWr4hH0FBJOdmmSB92ROxAHeSTc1EhcMgwJmMWsPfSZEIh0aiWx0rKMGc4mebzHPCz3IxfzKWR6U2hkCENn8A+wzT7XD6PiDD9y721gZLU6mXkEoF6TzqP3kwO8UQFTps2Bw0tbZ7/lRX19/tiw9evTAHgUF8mKoK1796FV8jcnqPG1N5+kf/8vTMn4GdfmMdS/WxFe4gGB7L/nATbZ1buYBp6dyrrVVIT+u7xU6Zi6PiJwRaWIDpV1HSbFqtr8TYaKB0sl84DPVmH8Sr/R+EqVvd+AN0p7+NeobwA/52IdGe/FyG5GusSV4nzI293g+IUQCdfuhntzsBeprspJE9+9B6l+xpdR2b3IfE0LkusRl00x/LRw4LjpOvV9KPv378/XVFR8d558+bde6jJqL/HO2oBfcmSJW3Lli17MBaLnakGxKn557R4akF+zeTuOEj19uLBTVGsSdais7sHaaXcKwXCkT3IBXRGKByg5e84cxcArmjcqvbrK7EqVlw3xQuo06i9TGANu0cEl3mHyANgM5iPhqmmMqqVlI5lNm8R/jfraQlhIGVfrwo8wUfS7p0318lPMjazMudF6r1yH8kk7zAgL5JmT/75dBqFbC9yBPLpFPu5WMghl8kw7Z757Vl6pBdpz83a1BioiK5UlgmJDNBb25QIaeUwyKmI+/qb8A90/LWvvYiNb77qM1nQu1/36dn4xAWnMHO7TeAhWhyoFeIYr4hGcOuSVfinm5f4KvOSy2Ti+XPRRBYWSnnUgFFDMLG05jkOFn7VrefH0kIDIXExZGInMCd3of9cy5124devB+gShX40BKjrM/JeXg2c48Fxfi1eygWqpq5WjZMautZ9TS0DawF0oq9eKgMr8tGJKbPua1VFXBhfizGxLmZltfnRgwLjyI8u67oXi8VvXnTRRUddXfejFtCp//mmTZsW19TUDJWAHtT/3NxUrkkVsbczhbs3VWJPpoL7zxmV8gj3ogiIswE60Y0aJCfN5xIkQwFdkIsJqHZC9jMKdWxVQvaBtkvbFsaiNHhTtSwiMvKl8ypyfrDz032p4xOsWfgAhYZywSwssE5lUEYEWanpBKGYe583gMf+uBLCgx2pOHyRA3g+xzR4DvgppuEXMmlmzi/meJAe+fapsUwmlwdpUBPPncUA3VRfTWuJEC2s0cclV0YTDDyrhrq0nvVGZ/ZiA+yrFIkg3dONl59YjJ7ODt3cTjXO2+px57cux4SRLaHpagO1wxq9NJncv/37p3HT317V/OekwVXV1uGUmQtRWVuvdZcTCOpfMysQMio3SLVcgdg7ker+EYh3Z3neuUefPvhlX8nYGQ68+oefqwAC8r2L3fQuWYYO6nxU9kf8Tz6f+dGlhi7+lulqMjCONHYqPiPbBbhsSfjRCdB7e3kwY21thPnRz49tw5mJHRqgB0W8q4GwBOjkR6fAuN7e3lsvueSSj0UiEX/+aRAfGQC/P1AWeMSnftNNN7177969tzY2NlbICnFUUIY0AApwkEFKsgeu339ewIa9Sdy/rQ5d2QhvlxqJCUCPoshS1ogIZJQ7J0ZVQ5cEovrDXT+6C9z2JbYBukuRIdK/H9B1TdMffW5nGNwlYDJ0rqWQlk7903V4C4ISY3zLmFZuF3ryTFTSeaAGgJZx/L/yLA7ad74LyyQHzexIY4vsbKapF5h2z8CeAvIoGj+TQiaTRfOo8aiuaziAXugh86KvVLnGNEcYMk8o4fqsA96eE+PbumYlVr2o19an8ajD3NXTTsDN11C6GrdqqR9p2hzI/nNaxmQmj49e+wAef22Lr8ta05DhmDB1DmusY1tiF26FlcZAbY61Cm2oa6Tea7vPA2pdIKBwj2QOSOflCVRBXb9W2w8xoFXp1x/m20fjF9rVDBwtgb0sCl5MR2rxMkBOtlKVpnXZG52AvEJo6cyPLoPulOA4NR+9UHBQWUlaegSTYvsxr2KjuMeLdg8CdcbnHccNjBP90Z9va2u76Nxzz913xMGuDxMok4P1YcTDdOm1117778lk8t/KbchiAjqVrHx5expP7m1kwUudyV7RXY2Xe+WALn3mUV6zXfjEuYbOT6hncveIStfQeUEaU/i1auiSPAJQhxed02HW/TngHmnmMlis8PGbm8UHoQYuVHSmkkRj7ZFm73b7uxk3aTzKg2ob7Oo6oo5F+vUu1JQ8weoFXtkdTaApf7DA082sPubuyG0XqTF8LfUJm3jMmIvQlvRc5+D71C0ywVRj5GIIbm1w3Z9uC2B2rft7XQjKZtJ4bemjaN+zS9HO+dMo5/ynX5iPd007AXlKFRQPVa08A91/TsGPq7bsx3u/ey927Keyvcp6Ow6Gn3gSxpx6VjB3M2hTO/S+u5SxFZC3Dm5BXYJH4kEpCoLL82pwwTRnJxBTG7eDu3GveEf1t+o66YAuTqXC+rhgxy0BEtDpbwnmLNJdFJlRA+NkoxbXAiDGLIh2qj1dQL7gsHGamiIYGU/9f/beBE7OqsobPtXdVV1d3V2dlUAgLDFhkU1BEUEZdhISRobREXXU19ncZsZtmHGWb7b31VGcEERFBcZPx2UQRD/GZRjBARSQJexrCGTfk95q7a2q3t+59557z73Pvc/zdCfpTvx97Q+7U/Us93nuOed/9gMrcuugq83Uo8dZ6JT7goYgJsdWKhW00ncVi0VMjHsmvOkH3zeJ4vDgW7LQpnAgy/cajcbbeUJcoVCw5p+HyhbwmUbqdfjllgY8Uy5CqVKDmurfzjPcTa25GsKiG8pgopwkWJnVLkWvccMbEauTgwQ1GojiQjXq7JIUy+wjyrMSukEU1A3zcEEi7khxLWcjxVoju69shQxArr1NgDo2TjHiwieI7PWwg70u48nTk1qTeyK9To8kivoSbCXI9k74VjRFtqAgunglgXVP/gU4Z4QEtJ3dbJ3EtlrLflNB6Z0cJndV3SuTge2vroWXHn+INcWR3zWaTXjj8YfDf/zlStE9j65PHjL5KuR0tYM9fn7r/WvhE1+/VzyTZUFnMrDkzHNh7qLF0QqFIJCzHfCCMuObOFD3XB/XhtnstQlZb855PkJegWtrpYsJAcvzEFqTK0/Yv7VLnQsBF9AVa2hQx8YxbPJaCNB5X3d6nVZf93EprWfNapN93XPrYH57zVuP7kuU8yTGjWez2Xddcskld+wzy07jBaYouaZxhZ5b3XnnnQuee+65n7e3t58WSohzwZxvIm5eqVyBuzZ3wKaRAgyXKjCKbiucriZi6EgacsIa/iez3OVCqFRNA7r+nFvt5lhtCos3bbhPZs0T5vm2gQ9KsL/noG5DlceNHgfoESxmV8tkIN8h3e+Y+e7zKGh574u90aWUZyM1xViP6vEIeCRWiIhdwyWmtYZneYGruh/bbgR1nei5+8xoQoFxrqKUGqFH8CdgGg3pPXgAHZf0vuzvMyLz/5kH7oFS/x7TtksRLx77z+89Fz668vUCCAnAaTmy9E9mtx/M8XNM5Pv41++F2361VjaUUa5zXH8u3wUnnXsxdBVnewA9fme5mz1KuiH6Ztd0gBW3FrsK4+AVmQSXMk/FoxjgR5o+3Ai6y4eWfuJQCCmvWkvgnGa72/EymKtAcXbRMU5lsuNr9wE6Npkh17ykL7XuFhpmcj766KisXikWM1DsArg4uwGWtA8KWe4DcP4ZeRloUAs2mBkYGMBE139cvnz5P6WWXQfBgfssZ2biGb75zW+euWXLlru6urrmpUmI88XPdw1V4KdbC9A/mtUJcRLMPYAu6tANSFsu9wCgy4/DgDQ5QGfIq3aMvAGJgK51BkcpoPXFMC4yXlc2I/q9Y2ydaSBB695LDx75RG7lZPpJIFFH4E3qerGXnhxrcONcoRobZGneHPceeHUB9gDu95YFRfuX/MDRI4wU9+yje3gGNr34NKx/9gmnwFkmIp24aA7c+ukr4JgFRVnDr+KRHNjRMj+Yy9XQ3b5pdwne8dkfw8adw7pronoY6DvsCFhy1m+JXu7+H5vAXYXIbNVkaEodS3ulABkHR2Hc3HQWZsdZi3Pu5QF0kipeUI8s1feM5t66WxytgZWLGpwnI4Vc7vI3lqWRlU6157xbHK9H54COQnl0VGa6j9RlD4lCIQPF3gy8qX0HvCG7XaA/5XD4kqP5bA/qGEeJcSMjIz9YsWLFuzOZDM6sOyR+JkNhB80D3XDDDe8ZGhr6ZrFY7KAOccViUbj0UMvC/0JdgXBzJ8bHYf2eGvx8V68YYjBcroqEOKo/l1Y4t9CVZa58tQLQ1d8G6I28Y1HESPkLvURdtuYAkuFfV/OOMqiJCJutERqpR9i7sXStcBBXBwACgRwT5ApZTC7ha/AJjCgY8E/Es5F2zb7gXeL8BGlJNT9A2TGKGFoNrDsWXZPZhGOk9czUL94t51Et163X76yaLyn0N9lYXEHiSoMAWGaJ+dZJT8c9GkRD5cF+eP7BX0C9VtGztvky/593vRk+fuWZOrOdx1TJ7Y5gfjC721FW/PjhV+AjX7kHxnF4uNXKtwVHnXgaLDzxdGadJ/AmA7UI/XPu9JJVmNYxkx3d7Pjb3WN/Lo1DXQTqulOSrVZzYNdnBoDdlScyJs5B30ghA+jSvMZ/C5DF/zEw1xY6xtGp/Sv+VvXp1OhHnK9eLCbGiQYzVRAlorkcwKy+NjihYwguyq3HBt6RenSfxS74RCXG4eQ17BhXLpefmT9//qVnn332roMG/BIWkiypDsInWbVq1edrtdpf4iAWAnTsEIcbRRnufLIO19Bw07B++Mkdo/DQYJ9oz1mujUBLNJShcal2/3bZy112Y0JS0oDOGseI75X0pPg0dY2zXqF649pC18wfFe2S/9wtUv92FAES3CLy6fnOyBj5ZdiFHiUJBPVCtg26cm16UIIXVUWTFMmwNj4GyMxZZ1RIsZAE9SuNQ8BQ2Q0/R9wkNO41jtjtZ6CUCKXXmRPNi9XeUPMu4p3+UQvcvx7XyrffN19n9EjvOw6808ZEA9aueQB2bVovhTW7NFpDpx47H75zzeVw1PzeSCMZEu7kbreE/UEmU7AH/TW33A/fufcFK7sdl4lZ7UveeB4U5x/hVCeERKfJ9PbxmCF5D1/HSOPxJibBIZjbzWMcqjRvNkYG2PLIT5ORT53rSdlkhFcE0NX3OsOdRJkF6BLYhcudud556RplvaMrXs9TZ7fGxLhKGaBcBmhMNFViXBsszI7AitxaKGDVmTOkxXW3Ez7wjnGYGDc0NDSQy+Uuu/TSS9ccZCQbXM4hB+itVit37bXXfnd8fDySEJcG0NF6FwlxW5vwfKUI5SpLiFMDWUypmgRyiqFLy5sBugJ6AkgJ+obSLStYb4EMZtotYdWXNpd4xqvaktdNeKP7+QCdXMIkWC1hE6EC9oG6GMbR0f2O1jrLk3Nctj5y8sX4fPTI72l/T8LFNaIjcKXWagbfJNwniUstpNw/rGILyiC8hlcW1ZYCx9J6p3APZUHtWP8yrHvyEWii1GQ/eEVU8j7/B+fBBy45xTv3nOiMrPODFdCRZDbuKsG7P/8TeHXHkIjv0g8K+J7Zc2HJm86Hjpyc4OinTE8Ca0iptcjIA+r8BuprBPP6eEsMXtEZ7WydRBLmauqvJFC3WC5ytq62CCbPMnFEGeyWQNAlZvLaMmlOZbmTlS7A1p8YR8NaCODRNU+OLk3dTWmdl3BQyzg2NGrBrL52mN3ZgBW5l2F+W9Waj+6COXe54xoRH2jy2sDAwFg2m7360ksv/VGSqDhYvt8/Umoan+YnP/nJ7Gefffa/Wq3Wm3hCHLZ8JQ0rrkQBLfhypQr/tTkL28YKYv752EQzMpCFJqwJQMcYuspwF5vOxqK6neI4iEc1dCVcrVpVF8gcxgpZ6Ba2y3O0fexhZBfkuSHp65imt5QpGdm2DOQVqHcQeDqyw9joEdkX6FsSQ4JxikaI5jwZxT5BHNtExXvtqNicLNnbsvxAst6+XRv5pzI0AM//+l6ol0uRoT1Yd37h646Gr/7pJTCvD/lOvgnRUlf9kNWDkw8PVjCXIJOBb93zHPztt34lSEIq5apgsNWCI5a8Fhae9HrX5cS23n7XrivaHOhTWH37ZCvAGCuvTzhgrtFRXj2qurmArnfFT7J4S/JceY4w1Q78S6aaMne7ERcGxNVfWswIXJcmvfgMQ3nCQmfNZWjamna9Yy06WunqedXp2MFZNJYRHeNEYlwTenvboFjIwEUdG2BpR781qCUUT6cno8Q46hiXyWT+YtmyZasmy+szdfy+cf4MrPqOO+5Y/OKLL96dzWYXE6DjyFRs+UrxczfDnSfFYTegXYMV+Nm2bhiayMLgcBkaArAxhm4mrBlAlyVrBOhkhVud4rQQiE5fi7KcVFXDFrqF1NKFHQdsDHAlqJusUjfjKQzqrgDwKxn4KZaxYfY7WuqRvu+WePFKhgDFBMjQwtBJkGoqUE8QcrG0PXlwjwjdKbn97UXRKmwx6ytfs4903amWqz8DYizq2scfgj1bNkbAGMFufl8BvvHJZfDmkxYGx6TimtA6P5iT4XALKvVx+OMv/rdoJoPAQtnX+Jzobl985luhd37SQJ1ApnkKhVSSAUEe70Eg3evYYXAU3exaV/LwgXJj274YJ1lFnxbmIylKzPecaswKuatdyiodjaH8HSaT6GrcJW8AXWW8Y1kjWem8Fl3F0RHcsdGM29Odwl52YlwTurowMa4N3tixE87Kbk1VusYBHY0+BHTsGDc+Pv7VFStWfDSDpv8h8DMJKW3FxQIAACAASURBVHlwPM03vvGNc7Zu3frTQqEwa7IZ7vgEMiGuAvfsniWmEw2VqtBEV3sbxs0pw10OY4lY6eoVSAtdEjP/TV3kCMSJAozVqj6JDG2JAqrNTG5dOgN9D6OGLHXDZ/Ikm0K5UHLIQuOXhAIJ6m3Q1ZExoK5OCVroeslJJBeBvhSZ2C5tJt2DFhPjjvZeIiri0nAFv5QbNqDzRTJjaDkJy+T7yN9e/FuxacCc14Kta5+Djc8/qSxu+0VgvPlDl58O//j750YUTW6JoxKdzWYPeuv83qc3wwe/9HOojYzrtUpluwXFeYfBsWe8FdrR96t/2PtIBEmXrz1KpPV6zT8w8Q07wFlu9uAa7LwVIx08fByTZ8Jw2EVtdpatvHDrXQI7f2ajOkYBXSkDbRkR5sB8WwRs0WQG273y+ej4b5q8xi5PuoeYvDYMUK21oImJcdkM9M1qgxM7BuGi3AaZ4qwGtYRc7rx0jUapIqCPjIz87JRTTvnd4447biQNr8/0MWkk30yv0br/jTfe+I49e/Z8p1gs5gjQKcMdN4Iy3H1JcSIhbmwUnt1Rg4eG5kJ1ZByGK3VTfy46xKmxqBrQpQYtphjRYBbL5S6XJ8E8Wq9tu93NvyJDWxxG8L1023XpMqu7lVGA1kJbMV4Y0JnCwBeiON4L6gHBZD2HLTE8j+gTlmnJbzKkPNX7SECXWfkGZV0VJAKwSg+wWg94H8usi6sOadQVn6IQoweoSzoKSiYD/ds3w8trHhR8IvMuzJrQ1X7WCYfDzR+7TPRuR3AP0SmC+cGc2Y7rHm804Zqb74MfPLBWgIq7bwtPeh3MP+5ER/X10FkcXXu9RT6glTwnZn03WqLWXFrmk68zp121qSlqWXv3Tuscoav4AZ3i46R902Pzmht5DAd5crnLvBwRS1cWOk1d00lxCuRViwArlj4xAVAqY3Ictm9tCmVg1ux2OLqjCpfn1kE207AA3Zfl7gI6ZbpXKpUnjjrqqGVnnHHGnrSSaCaPm4wUnMl16nvfcMMN1wwNDV2LbnbKcMce7gjgvIe7D9BRAGGTjEe2jsPTtTlQrY1AuT4qRqZihzicsMYBXQI5lazRHHSKszEAp9gb6xYnQF6BNCVo85ctjQBP+UsMMCLRRdxqhL1uDMwTe9csqgRQPKA7oO4ILQPqGdEiFuPrtvIfJS03vhgGHOYuDFJo4AufcE1GtjBtM7kWBVkXys1l6Bs6h5bAgTdqWauzXELRMU4zzS0NMyY/Nn+4DNSGB+GlR34JleFBZX2bJ0Ya7i10wpc+fBGsOGuxNxGO1oRAfrBb57jWR9fugA/e8HPoL9cloAs+bkGr2YLO7h5Y/MbzoLO7GHjVbK8sbcpHlz4lIPoZ3n+0KRvHiGx2cV0PTYgV+RULnkBqHxG6jkbw6FUdGRK5Hr+kiofLlZkv5F/q/2XYXH9PVju+e0yyxCx2d/Iautspnq5no1OynfotMt3FKNUWTEw0hbU/e1Y7HJYbhSs6X4buDCqnZvKaz0oXq1TliogjCOjlchnL17bMmTPnkre85S1r0/DcTB8TFJczvTDf/VutVmbVqlVfrtVqH8Ee7m7JGsbH8ccH5rhZaL1XqxW4fyvAq6OzRXKcbvmq+rfz7nAiGU4Dusx2l0CtBm8R4e5PQLf4y2GhxAQ5fnxYs6fL2F4Cdq7+0yEPJ76GS8U4emcW+75nIIdMqU6RMs5TEuMD3MhmO4DuRSY/6UqrkpW7xRCyewULbDnWRVrEyIuGXN2+lbmALq8gb2K9pQSOZMtKZNHUgJ7JwNjICLzy+EPQv2OLByxaAvA+svL18Ol3vilS2sUXQq72g7krHK4XO8P95b/dD7f/aq01WU1ubAvmHr0Ejjjp9aKG2VP0HQTUcHzIbKxRk8zOYx0ButnRKkc3e8T5kcbSNyRlWcKWLylIX/b6XOLi1THWkSRmnDp0bZkzWUKPINtZqHp0ITMwKU5lu5OFrnq6C0CnUaqYGIdWPOkL6t7YoFBkupfQAytNMJHpnm+Knu7z2yqxme6UKMcBnXq6Dw0NDRcKhd++6KKLfpnIcAfBAYcUoG/YsCF/66233t5oNFa6PdzxXaJm5QI6L0tAwMeWr/dsy8L2iV7V8rWpusNJC900lJEAThnt6HqU4E5grixwJdX1d0xz1la4BdIMDHwWOjGlJg4u7hOsYJfpY4SAECrW9xaCMdIMgzotFbVrjKnnENTbZTxMKgtSlESILFXSWhKyJZFuzPckENRT2k50c14iIOrENsyupcYa7KzECxwYCeB9cq4JWJpIRsx03/jcE7DtlRe9C0JX+2+fvQT+9Y/Oh1k9+eC0OBSIB3siHD3gI2t3wEe+fDfsLUnrnH4wLJfNdcLRrz8XCrPVqNsgvbI3TX+6njIrC93PC9jCFS1yAvRoOM4RINYGJ/OJfYTLzxHo9kfZGQhbZ7BEOEooNCLMTuglpQAvRZa6rC1HQEcLWrWBVa1gyTLnXeN8gG5nujeEl6XY2w7FAsCl2fVwrGgBa1vobrY7D2fy0rX+/v6JbDb7/mXLln3vwHDr/r1qklTcv3fbx6v97Gc/m//kk0/elclkzgiVrMUBOmpde4fK8PMd3TDYyMPQcAWwxlP0cFdjUkWmuwJvqj/XyXGinMWMUKW/hVLP/iMtnQDdkZ/SCKD/i7O6BWfILbLgMY6hXZCOoqm+nliCT1iF1sS0bXcrJahnoLM9A9kOGRMzVqmveUWSFZ5Emkn17RzBnNW64KYBPhpH5WdyfOZ7GqkmYCfZxzklRqx8kXQDTRwOViTpBq4HgE7nb5EfY/CnBdtfeRE2vfBUpN4c14JgvmThLLj5Y8vg1GPn/Ua42kfGJuCTN98LP3lkvdc6n33kMXDEa99ges/HKqABOlUAGBV5ip8Vf2BjOjQqRdxcWeZuaMq+RojuQ+sw8sOmZV4NE7mD3wPhyCMpSMz1KUZuAN3uHidBXH5LzygidZQYh+VrzO2uAV0lxYnEOGc2umBlDFWMqBawI01oNZvQ090GvT1t8NbsFjglu1v6wZy+7q7rnd6Cp3Ttr5cvX/65fYSvaTk9SWpOyyLS3uTb3/72CRs2bLins7PzKLTQcQ46L1lDC11oe+3tVutX0r7GxkZh694K/GJPH1QaHQLQG2iFY//2CKCbBjI6lk6Jb9zF7iTIaaBG4PfUm1suae3jdbfB1fzdLFa3lI0fz6/lXsewmt/tzljRpzQEAF3io2RGBHW00rPtvP+7Z4c97vuQ8NOfB5STRPpJ5RHwrTFSCiAFnUFDeZIPNQOLsg+1ha3fLR9ITXD9/a7mQPcnvYlNVzNLy8CeLeth/VOPwPgYZXmbC2HOydzeLvjsB86DK9+8NJgEh9c7VFztuNa7Ht8Af3nL/VAZGZOvQletYMvRLCw6/c3QPXeB9kTIJEj21rxS0/dhmP/welhjPt6UlnmknWtQIVAENxle8Ja1uYTrC9d7nkmtyxYPyn1OH1q8bWQVfayKAyUriQx32VZa/odhPJbp7rjcxdQ1OTtH/ieFD4yOAZSGAOoj2Pq7AV2dbVAstsPrsnvgnNxmAfq+Xu7c3c4T49Cbi0NaMNN9bGzsliuuuOKDmUxGTh86iH8OKUC/+eabz9++fft/dnd395LLHQEdE3BQq3IBnZcqoCsNZzqv212DXw3Ohdp4U/ZwB1V/rmrQpZtdTVnTwE3/di10E+uSDE8tYklO8JnSKqFNlzM6tehxDBoBP3VwEHQdUI+9to+x0ykF/EwSeMicIp6uQB37MHP7XAtG55m0bqOYxdenPgKe/g84Xqm/OQLvI8nHXmoSyM4BIiAgXMzWh6l3x7vhupcQK2EvNaKDZDIwtGu7iJuP1rCblpbG4kQ8NZ9th394z7nwvotPji0/O5Rc7f2lukiEe/yVnSYXoIXNoqSPbfbCY+Dw154JmbZ25hUjMoprGRyiq+jnGMZDqxxd7Rgzx9+c3m2vfcJ10wC71t5ll0r7FI/SoSbzyadWiOlxxFtVN5ilzhVnbrkrJZh0FAnGUtPEw2TZGoK5dLtjlrqYja4sc91khkrXOKCrrRGlayWAWrUpPE1ZUbrWAUs6huGSTuzp3tQ93V3LnIM6Xo6wBIe0DA0NQbVa/cXSpUuvPPnkkysHMZYnScODb+k4lGVgYODfi8ViGy9Zw7hdYoZ7swmjI3V4escoPF6ZB/XRMShV67KhjKg/l/3bLUAX7hwTOzfxdJUNq8eqUhkTZcSHAV2wiCo4thJf4lzvmueMpc7jVYbxQslg0VIT7cJljS2sHU9yu3tjheY+COgI7Jg0J+PqYW0/TGmhc+iMeHC2RZH9Dlz3+T7BfESxkoofX2WSy3xy3BaB57DcVTe2VTTsBNcvytNqpaFo8xi0uAHgA5eeCn/7rjdDZ7ZdWKt22aRZMcXNQ99P7tkO3NHIbzff9TSsumONHvXKldL2XCccddrZ0DV7vp2VxvhvUrTqEbETLbTKJZhjnbk9z9xQDIGfjFulUBbi1mgxgk2XHu1XrtpD05aviNecq5cogFE/gvxLgjc5thSI689U2ZpjpQswV6DuJsVFMt3V/TAfGvu5VyvSsEO5g4B+ZLYOK/LroBPGJw3oVLpWKpWePeKIIy45FIa07JMcO3Cs57/yl770pU8MDAxc19fXpzPceQ06CR10ubtaGG7ySL0GD29rwEujc6Faq4vBLLxDHAG6BHHpcjeZ7tTyVVInavQ8ni7cdopy3dnpNtMoW95tLkNB1BBjag5nV3Pj5Vo6+bbVAJqro/P56lHlgO+Fq81H78OvTV3l8DeWtYnOcpFT4khQfbdPVGoES8grHaG2KbjoXYh1ouXpWCWA03Sya5ELOc01M3Ugf122IoGg3Ab18jC8+uSvYXjvbgbSJPXlWNTlb1wMX/ij82Fub14b+j5QP5Rc7Wte3gl//rVfwJ6hulWNIZ4LAOYcsxTmLzlF+nQ9P4aSQiHmAKEqXkf3OgI5AjqWpoX9t9adGKbHAHtavmJyxMJ563l93SmNsmEA35YHArwdKz0E6PIaNqDLcKmJo/Ma9GDpmlpWU5WulctNwKFCuIxZfVmYmxuHK/IvQzEzYgG6L57OXe5opSOgl0olLF3bOH/+/IvPPffcV9Mx8swdtU+icrqXvWrVqs9Vq9W/SqpB9wP6BFQrVbhvWwa2TMwRJWv1sXE9ZU0mvrWJrHaZDKcAnSfBic+kiOSAju9BgzhrxiGdeB7Q07F1+Z0RuklZ7BKxDSMGjveAvxX71boz28Eki9yX++rcR66LrU+50zCunm2XgI6/rSms/LpBanQUiaAvOiSGXYd+Wso1IBcMAcRdSp/uKCY8WL4fODDirg2sCQXWaK0Crz71sHC361Ik5mLFJLg3Hn84rP6TC2HJwtnakjXHGksdPzsUGsjg60Dl/dP/7y/hZ49hIlybk/aAdee9cORpb4ZcoVcFHLR27EAdq93w7l30Q7TCEchlNrtMgLOVS4c+tGLm0H20yDGqwlm39yzQKxtIjeccbKXnBxI5DIDr+LgjR9zMdnqr4nNl5VOnOCwRbBNyQia/WS531QbWZ6Hjqk3pWhMmxLD4FvQVs9CHpWudr8BhbWUZRmHz0UNJcajgEaDj1LXBwcGBQqFwSExd2w/iJK1w3PfjPv/5z399dHT0T2hsKrrdaWxqXA063rkxMQHD5Qr8z7YO2A2zoVQqw8g4L1lDsJ4CoCtEDgE6xdXDT+9sgdc65AxvH2+7OaMCwHBiVGjwJhTaL+aKrzgBESccWJxXx9U7pPaN1jrWnfrrY/gC/McYmDUKTix16XVOxfFt1KfgPVJxUaqD9oFJ4teJr3usXocNzzwKA7rW3IYVBPMTF82BL37wIjh98XyR0Y70RUNXXFBHMD+Ye7XTy8T13/Lfz8LqH66BCZT8TAHHt9bW3gaHLT0NikcuVp176EyzZ9G3m0S/MlQngbwFDXSxN+S/oz/xmet6FTH8ppkpQmbxoO4+F+etcH8E9l5IrFDM3Fmj/NhOmpMfmc/sxDicEaE6xrEWsDqO7hvSovazVsMWsC0YG5sAnNpS7M1CsSsDl+XXw6K2+NI1uST5MAToVIs+MDBQy+fzK5ctW3bvPjDotJx6oKXMfnuIVquVvfbaa783Njb2dt5Upru7W9zDV4NO2hh+j5uDg1j+Z0ceBjN9MFQqiylrJsNdxdDJQleWuXS7m9i45Ecp5KisjQSEEI+OhS7xPvyaJcRwIPYd64IxFzRTt9Kt7F2fsIiL61u4K9djhIOdFUyaOAJ5Z5Y0cOmGT/Zu2yKGksyj7nNfaZxcZATGRXjDyvyJodMEFqGvU1nd08FuHmDHgSujI7Dhmcegf9sm9qxm8Ujjh88uCDf7xa871o4xe0D9UOkGhw+LHeE+cdO9sGe4ZlzCaqIadoUrHrYQFmCZWkeH6KdPfGxeVJS2NN96tzQDjZZ0r4sEONEwhkaf+pRKl795wMbwlmSyOBqKXkc+QxjUFYR5j+FSxn8ZtTaV3Eb3IRDXd1aWuLbi1Rci251lumP5Gpa/iv/YkBZfcxmyB+g3sjNOXROAPjohpq71dHdAsbsdLuzcCEvaceqaTLzDH54w7SbFcUCvVquAY1RzudzVy5cvP+jHqE6HhNkvoL5mzZrCPffc8+OJiYkLeVMZBHQam0obRZ3iyKUiMtzHxmDPYAnu3d0DJeiB4VJZxLKEVa7/o1I1NZhFgLvpCodEQwo2/U29rk3cnJKLDajJOKf9qjlM2QynvvGBqb6Ev4xNRedt9vXF2S0eZ9fyJq65JMKVD9pa99mix5AARHc7jmAVZW0Z2WlOh9ZjqTEklAICK0R1BOZKOHL4C9vvjlLhu7YL7NYxofOn4jGYJDtlMjAxNgqbn38C9mx+VWk39rvE8NHsnjz843vOgd8993hNq+44VPo3gvnBPhaV3tLOwSp88qZ74bGXMavdPDc9SzbfBUecfBbkZ83VCQkyOyaGGPleOyCLvI6Jb+jdQFc7xspFr4sIPbj76PRl0BDrKMdalOwfYGcihd3R1xzPryzobHX2HowYMW9RArfkVfVLlZ3JhFnxfRvKBBNHJ5e7iKWjy10NbhGT2dhyiKVlLXoLRkckoBcKEtDP7dwGp2Z3BmvRueFHHilnLnork8l88Iorrrh5ktw37YcfMoB+2223zXn55ZfvbmtrOwMtdKxBx980Bx1d7gTgLqBTPGRHfwnu658FNcCmMnJsakNkuaOrnaaryUQ401TGBnQZF2fd4tTwCh+g427SsTagU28yvt8e4LQ+chnKOd4Bbs5UUariVn0CoJNgszmfGS9+EnLd+fIocyx2lcMseKGN46QlNRfZzwGOwqCqh+xjzR2CMEmSJLV1zhWWBPCNBXSfm2CSisgURAPyA4L5lheehN2b/Pk8CGyFziz8zdVnw3svfK2V1MTd7VJeSwsHXe0He2tXXC8OX7n29kfg2794wYZT4aCRCYLzFp8MfYuWhLLcIsYtp0QD0vJTVIyEVS5ay0oXO7ra/Vju4xubx7kaqK1fTpIOTzGm9P4pP3R4ybpe4Dt9tSioa8gOWOl0RQPorGRNKSfkchdJcaJ0TVnoPpe7O0aVPZEco9qCkboE9K58OxR7O+CNuV3whtxW4S0JTV0j+uaAjphSq9XQQkcP8N9eeeWVn50CG07rKYcMoN9xxx3HvPjii/e0t7cv4RZ6Pp+3atBxw3hSnABVHMoyMgJb+svwwOA8qLc6YKhUgUYLh7GQhS7rz2kYi0iOo45xesqaGtBC9enaYqeacpX5rrbQGs4iKSa6uSo73m8R2MAb5UdzPUGIDuMRfkVdbiFAj0gL9YFnHfxJlEvNzlVjNfg+xQRk4osY7KIS5QSwi5nUk8wiDr3bWFZiCoAtOX1yT4tB7gXhqXbREIAvz929UVRA7jfuz2SgMTYmwHzPplccC1HeBfUa7Or34RWvg49feSZkO2R5mrW1jrsdLfODfYqaeDYA+MGv1sLnbntETFUkK04CudybnvkLYf4JZ0BbRy782lNISJQVaI0LmSFqy3niW+ACQdd5ODZPIbKobh1aJPs8ckiMD8ItSXPfTsTbqEJnbGHEw8RlNqAbWYiWtrTQ5X9Cfrsud9XLXcTRVTmbdrnTpTC0gc1lhltQQ0BvNqAz1y4S407P7YVzOrG5jD1Gle7HwZwe1e0W12g0Vr3tbW/7i/3GnwfoQinI9QDdeZKX/d73vnfy+vXr7+no6DicusShhY4ChjeV8QE6fo816Ot3V+HhymEw0siopjJt0ODudtdKt8alkuVuOku5LngpSOQrFZObFFVrGakZgQlN1s/dcvR5Gd4FAAboqjOdea28JtSDkAFXvIwOcLKIugL9Mbmodk/vwn4U57iMTJLDAS/CSleg7q1w4xpNIuV6DqCPOBInZ+YFKDVhAYnrczSiSfKD73BSF8gy3/riU8LNTmVZHKoJzP/oslPh47/zBih0dujckKj8lg9zqCTB4VofX7cTPnXLfbBjoOL0apcKfmehBxac/Ebo7J3N5r57vDAxZCSVfvOfLEdza8tDgE5v2f2e8biznAigc8dPSEEQmkwojB7zcAGXPwG0y4qUte7KHx03t8amyqMkiFO3OPytrHNhlEnwDpauKZGG6xH3wPp+NRe9VhsX3eJy2TboK+bgxNwQnJ/fAJlWMxg75253vDQBOusW9823ve1tf5CRTUQO2p9JiZ2ZfIobb7zx7L17996Vz+f7yELHbHcEdJqDLlw2TttX2hysQX9pVx2eqC2A0YkmDFdqOnaOoC7rzqmxjEqEo9I1B9h1sxmnBawEdElptOvS5e4CpAPoGm99DBbD8IyrBLNbhyYAOmWXsaQ8vSpf/N7SCeKElKNkKKKxQwAWoooj0M1GHeaojIXHypQISE+CJMhS4WYaNtBw6VUB4tz8tufC0IhNKWnWYB7GvaaGh0xGzDLf+sKTsHcLgnn0leFnWO/7B5eeCp/63TcKlzvPZPdZ6YcSmO8YqMJf3HIvrFm3S8fN+fO1tbXD3CWnQe/hx7B2eiGAJQK23z260kWyrLLOEcjVoK9A9Yazv/qfoX1nwM62kNvV7tbairi771HL3wLnEGeJg8xdDZ2zvhb6z2ivCy5KpFVtrHkBxurfwkoX+TRoobcBzkMnQMffNHFNxNHV1DUSSQToEwjoZewWNy6by7RnYPasTjguW4FLu16BtpZsDR5KiOPvj4xEAvRarfbjE0888e0nn3yy6hecXhRN55GTkyLTuTLnXl/72teW7dq164eFQqGL93FHQeMDdHfK2ki9Ds/uHIHnxg6H0bEJ0SXOuNsloGNMnWLn6EKjxjGyNt2Om0ugNi52HkOfLKBreFPMYz96TG06O17CDRcCjkvNd+1Y4I5TJEKafVg4ubeSgiEq5IS1rtzwpH3HAju/hIWqaUg7zTFc0LtBBWP88FsLxUodKv6M03+0UkZXiCo7IbaLKBEYMx8dAbLMQ+ehS/O9F50M17z9LOjpynnd7HgugSCWph0K881xzeX6GPyf//g1/PgRmTNAWyH5U76xWUcthjnHnSxHo1o/8RslPHLsPzEURExJs63yMLBOFtRJmfCtiyvObq5j/PH0YqJHhfjarmCxX5ldksbDipJ/2TqVKCNrngAdlXkCe+lylxY6tX+NDGlBQJcny8Q6taCG6hZXqUxAozEhQnqz+vKwKFeD5V3rIIvd4gJT12id9NvT/vWBU089dcXSpUtLMwiDibeejERLvNiBPODGG298/549e/6tp6ennfdxp7avuAF8DroL6PVaFR7fMQHrJhZAfWQUKvVR1fYV3e7Uq9220HViXBKgKxksQF69BDlXXf5IYeJnZvc7Sf9xYMq+14fx420FgCetxMfSzXWF2FPrsDEysC6+8ZyB6X1E+kdzkIxSDTIVJs1hQxqhuQsLXjKxFhBeyqUPyU/Ce+nb4Gst+UC53e2bBF2fUVAJ2vtBFsP3Mj46Aluefxz6t24MHofZ1+946wnwz+87F3q7OoOjUAU1KI/XoQLmmAR30389DV/76VMili1LSIkWZNJaYfZ8mH/CmdDemY8RV1HiwnPxmsTj5F6XfdgN4EkuiqtRj1MaQuI4uU7d8Gw8b3EZEAzjB2SVkRD2Osl1rl+okh0abK0Rq/IocY6SM6ItNGv/KhLjsMEM9XNXFrruFqcaz1Acne6L07OrFYBySQI6fo8W+oLcGKzIvwxdMCqUuLiSNUqKo8oprI5S/dyfO/LIIy8566yzdh5InNvXax8ygH7DDTf8+eDg4Bd7e3uBLHRsAYsudrLQfYCOG4PZigjov97WhM2wAGq1OtRGxkQNuixZowx3aaUjcwiXmluLzoBdWu+y4xO54AV4a0CXppmZuObXfn1gHwR1F8B9gO5JWJEcFGB0PYnJrI8DegRsgtdJIUgicilegCGAoxu+s71NJzJJYI+pXw+tTy0Pv464KpkAsyztUG6eJblSgG8il/FVJR4c4XkC860vPAF7t2yIBf0LTz8a/um958Ki+b2ixWvcz6FkmeOTfP/+l2DVD9dAdXRcKoEqURSfE7m6s7sH5h1/JuSKsxOUK7MHGshVeA09dyONlpiUFqUjV4NjRGe9aLbH1nbH8IPFw1JpkNLH54lL4sWpKR122Mw8kPjcVdoJsCV6KxA3YohkHP7WZWsqy13MRsc5EG4tuhrWQi53XrqGN8D2r9WqBHRR9QQtmNXXCXM6m7Cy62UoQi3Yz10rGSoJlAO6av+6IZ/PX7BixQreyGFf8Xe/nz956bHfl5DugqtXr/5kqVRahb3bCdB5H/eQhU6AXq1U4FfbAXZlFkC1VoX66IR2uUsQR2A3iW8i451iZORuj8TSqSzNrTlXzM4Gu0StYwMERjDYjG6sa982qc+8IK8YyEZytQT3WnGZ9J5jY5UDR+pEoccz9CFu/+XasHOUtnRIYgAAIABJREFUzoZXt9DtIiO3nARJE46KU5LP8x9hK0IBke59SGPZOQpKCh3B6BTKzf7Ck9C/FcGc0RULoCPov/uCk+BTV71BjESV08XCP9Q45lAoT8Nnu/fpzfD3334Q9pbqIm5OyrYcCtSCTHtWxM275x+lH5reQFTJU62d2VhVVPDJvS70IArcMrohStAwGyQpi/DkehIUUX0AY3suNyJXVMfJCs3oQiTJO59H6C5A8Q6/8MQ3Tpd0Nh1OVjm/Nco4mokuPEIqhm5Z6FiHziavcUDn9zDtXydgYlwCel+xE2bnW3B5fh3MbauIPv2UABf6LWin1RKGIuvnvqWzs/P8lStXrk+HWDNzVLIUm5l1Re563XXX/U25XP4MgjiftIaCB7UxKkngVjq5T0QLv3IZHtjRBnvaF0Clin3cJ5yGMm0ywUX0aVfAzgBcdosziTD6b8poZ9ntxJwi092apcxft+QeI1RsMHe4XL2PQPmY13fmmZkeBK7odbWw8JawhNZhpd1ae6gzdC2KC5Cflk729zK+LvvB06NgV26cpSG6c+8LNYskOtM9bmqXUiNy3bJzLunprbgoogHCpxJw8LVX1hgfg60vPgl7N/vljHA5ZzJwyeuPgc994DyY19eVaJkfamCOQ1f+/tsPwMZdJe3JQd4X8xZaLejoaIdZR58APUct9eZtEBNa/K3eG3Z8E53eJlpCLnDwJZr2iUi5SzQyOSREHZ7XgBpHffY5Bsidme0xSoJ9dede3lt7ztAf8Xnn7trsxjISyNUxLP5NCXES0FXpWnub7OWurHSdFEcjVEXfCmbxq37usv2rBHRs/9pXzMMsBPSuV2BeW1kDOg/JcmCnneKAXi6X0e2+vaen56LLLrvspYMEEr3LmJrcmoEnWr169T+USqV/pElrCOoI7rgxcYBOHX/K5RI8sCMLA9nDoFyuwsi4AnSsQ1fJcOa3BHRkZpH9rhJhpHvdTF0z3eIM85IAFbyvAF39GXhrdv24xlxW9mZjIP8XZyDzt1XewhjPCCN326OJd1p2BZQFGzx9QsFHWkrM2Q8UfS/umtkRyHzSYqfWsbIsh7R8e/CLrRY58tjRmfaVFYxoDXJavI82SB+2c9esszkxDtteehr2bFrnzWbHC6K1+q7zT4I/++3Xw2GzCsHj6ObIT1g5cqhY5s9t2gt/961fwbptg+JZpVdNvmga2dtz+NEwe/EpkMHUae6ZULSNx5M3jvgWXetjTQnmkeYwFlja/+B6mtVcyWMQWxqofaKtOUQow4AifWVO53KA+WuUYPFTuQ3E/jI3xbt8LXRNWo4WXmb5IoudPbsOJ/oAXdCrjHG3I6ATmCOws1p0YaGrElemH4gcBx+gF/MgAP2wtlKihR4D6LuKxeIll1xyybMzAH+pb7mvUiz1jfb1wOuuu+7aSqVyDYI4dolDQMd4ehpAJ7fJg7s6YTA7H8rlCoyON1QM3QxloSx3q76U3PBOMxlhfVsxdQXqSmDoenRWyuZ/B57WjmS583IQzbkeMNYyxf4umpzDBYELwraiMDlAZ0LNAWP6p/RS+mpiPSQYA+jmNSCgA+QwI161j9WgJBJswl50fkdjFKlPlRInnmhS3JEA6K4gTO1Wt96gvkqzMQE7Xn4Wdq1f601sk8pnC5a/4Tj4/AfOg76ezt8oyxzB+vFXdsG/3PYIPL9prwQCs4VCGUcG7Z13OMxecjq0d3ZZYC7eD1PQ6cUieGPWup257vKKj5MlcHl9KS7QWafH0X9Ec2Bn+jxSHtDlZwTX4acxv8fLPKdxtct1+mLsEszlWjVL0tIp4VWUrMk6dGOhYwzdJMbpfu6sbI33qsBbIKDX0UIvNWAcu8y0WlDs7YS+rgws63oVDm8b3hdA7+/r61t+8cUXP7avWHYgz5+UyDqQC0m69vXXX7+6VCp9nCx0BHUEdPzBWIfP5Y7f4eciU3F4GB7a3QXD2XlQQkCfaEATMCmOAN3MP6fOT9w6t0rXfOCuHsCUr8lXSwwuatEDMl8e4wfqfUmQI0DXMb1USoE8yBooE3G7x5TSWcDlKhjqOSNUFxJqyeQpLXZMnDOjWQkrRc2pTKDVb9g1krmCILuIyfhruPQojlKnAOpxMlvfyn4PrWYTdr76IuxY97zoiOX+4DNir/y3v+V4YZkvnNPzGxUzxzKnDTuH4Zpb7ocXNveLPSaF0YB6C3I9s2Du8a+DbHefBnPjVkd3vHmv5Fp3S9CCTBvZtzCtWjDrPSxA/7EueEbUXpKM1o4bPE/iK/Z98FAT9jL8FQ3FSUCnEjP2JlTFCn4SSYpDBV1Y6DagU5MZbwwdaQABvY7tXw2g9/Z0QrGAgL4ejmwbgpYqWxPb54xSpc8INyiGjiNUh4aGhnp6elZeeumlDyZh1Ux+n7SzM7k2fe9Wq9W2evXqr1UqlT+mWegI6Dg6FX98o1PJZUh93IeGhuHBvd1Qyc4VY1TlpDWasNYmWzcK97oN7NJaR5ectKRd97sWELRa1myGx8h1NrvnjYvvPNnpsVaydTxnbi4+AsCr10DnRS3nyIS4SOlZClBPFdvXkGrTmrvGICWq51Ud5jiwa5mLwK5esX9JekC9ucvkzHPP6vYXa7lKQgt2b1gL29c+A02s04nYhXIwyJVvXgL/5/1vgWJXVo9BjQC/UlwOFTe7VNozsHOgCp+59WG4/9ktUgFDBbSJ0w+VKxYAcoUemLXkdZAryqErkk/VHHLFWEjjONoUQVwMagppe1oddN5gjGLq233RCTItoEfYIkRPfmXAbUBDRxlQD/CdpUSyIFXg9nbJmgF5UqEVlmOSi85foDVIw52Ubtn6VU5bw7K1qQN6SQE60ktvTw6KXe1waWEDLGofEMnPhA1xgI64wWeiDw0NVXp6eq689NJLf3FQgGJgEftL6hzQZ2y1Wh2rVq26pVarvR8BnVzuaQF9dHQUBoeG4aH+Xqjm5opZ6NgtDrU16WZnGe4YO2fALbPdSSDInu0yG15q+BFA10lyNLxJvmKKzblDWgToW346A8i8UUykCQsJGQ58UW71WJpR8GcoRnxoEnrUlzh60CYWfp0QKLtnOIk7SaDteZ4ooTmAJwa9ZCDXjv9Rb3izDiFEmNXOr0fggJuVmACcSPEuECeekHxAJgOD2zfB5mcfE33afeiA1s5Frz8a/u7qs2HRvN7fLMs8k4E9pTp89taH4Z6nNlktXfHlyRKzFuAEtTmvORXyc46Q2e4sW10cp+aUj00gkMvvLUs8KBUT9tShZ/qnqydMqk6dXyRWyYxPCiXu5Y+mw2CJlOfjdSqasZUU99kohi5c7voyzAWvvWgG0BFwOxSgozWuZ6GrbHcdQ+dJccpCH2EWuhyhmoNioQMuLmyEY3GEKqbPsjGqbkIcr0MnQFcjVGtdXV1vv/zyy/8r8XXN4AGHBKCvWbMme9999327Xq+/E13uCOhkoVNZGr5Dtw5dMC/2cR8dhQEB6EWo5+bAcKkktHIamyoay4gWjq51LsFcdI2jOenaWpeALjvIsaEsnnawSMka0HU2ttF+NaBHGNYGIq9b3gVFBwTj4+gkyBggM4qwO8+5Fa9TAXTpyvfjdNAESGAPz3nqI3S/Ynw9h8JB1a+TcoWHuOBOr5/2g7vdU4e8IxbO/mExXEtpz07Y9MwjMIaZP57L4rqvOncJ/O073wRzfsNK01BRwVGo1/7gMbjnSVkK7MO3to4sFI89GfLzTHkabQny8biIj4OwzP0/aaslwnTHFWRSAWyVN+ke+4EX2CXkn36TIPgiIy/HXjNdnmetkzXARZIf0E3dOh4rO8WFAZ1c7bqxjGr9asXQlSE1MoJZ7g0YGx0DDE0hoPd2Z+HCrk3wmvY9wogLlatJmlIlj6psDSukFKCP4kz0K6644v+bQbxOvPX+kTaJt9m3A1qtVufq1av/o1qt/o7rck8CdBkHGYX+wRI8ONAHo52zoTSsAF1kuMtOcTJGjpntpmTNHb5A7V9lbJ1b6BLQBVgIQFf/JstAEInN0sJmV8gWLQk2zKPj4ApRImyZ4HrXTOYFfgfQPQpFrNs/UirmSpEQeRlQN5VicaQYJwBDws8WqwjoWO6G/6EFb51FCTs6WcfdqynS7z677dXuZTJQHx6EjU/9GmqlIeV1saEC6fH8UxfBv/yvt8Dhc7p/sxLg2jKwZ6gGn/3+I3D3U5t10xgX1NvaO6D36BOh67BjBNoLPhSzyTFjXYI5lZ/aVKPepUja9LhnvNsfD+ihkjYCV61YBsl+KqAeQXEF5fYD8Ox7o1zTuUmqK5dNpqMkv5F+Rp0IZyxyvWfK3S4AnSfFYfzcsdAjgI7Kucp014pFANC70ULvzsIFXZthScdubaH7QJ2/JSpbI0AfHBwcz+fz77388su/P0VpMC2nHRKAvn379sKtt956W7VaXUEud7TQu7u7hXUcF0NHQEcLfe/gMDw4MBsm8n0wXCqLTk9ooUswN5a5sNJpHCK53tWMY16yRoJBuN2FMiAZwQC66hSntpHq0TlDgx7c47jdA0DpTZDzWfUueEdid9HkFQ5/hjlNXXXArKZsF3V6shAyMOSLJyaf7+cKuqo6P0ZIolaPSXTokier3TmbJfHQY8VYNz5LxvqMxSGTWNq77gyMj9Rg09OPQGnPDm+yHsbM33ziEfAvH3grHLegDxqi72n451CqM0dhj81irr/zCdmfXZWl4VultsBIm23t7dBz5FLoOmKxoMmJlpxJji512fXRmmUY83acTYiVkOmUSQJvR322eUZdysBpvMKQ3HTB5oXo1Vi2OtdfI+Tqf0aZ6OYqxly6RUFcu/3FuZT1jgBupq6JPu66bM3MRRdZ7qq5DNafi/kOqhW/upygDbTQh4cntIXeXchBsScHb81vhROzOxNd7vQqRCljswnMQp8oFAp/sGzZsm8nsfFMfn9IAPq6deuKd9555x31ev1inLCGJWuTBfQ9A8Pw0NBsmOi0AZ3avhKQi/pzK4YuyyFk3Nw0luHWukjKoTawSKnBlrD8dSsYIUbmEzwCyWSk3UqmZ9fyWun21tqud8bskYQ82xrmyXH+zO/JJcfFA7pf5IWVCZd14gGdW014JAoEdMmj1Y4gr2SUKU2gy+lHjGk56wX2SYA5F6qEANgcpTEBW59/Avq3yGEjbhIcxoyPWVCE6/74t+CM1ywQYE77RPXYfGkI5lhnPrUs/ukVVSjYdw3V4PO3Pwr/8/Rm6+b43JQEh8/Us3AJdB7xGphotQlLHF3qxqk+STGXyrOSAObW1ptj3bOIl4kNbQeB4ZZIzbp+G0nPZlvUUY6xz9cKhf54EoCuUNqCdcaSZJCIjyiXxdcprl2CekeHBHR3OIsGdJc/FaBjY5lR5XLv7lKA3hUP6FK2mmflFnqtVoOBgYFmV1fXh5cvX37T9HLB5O6WRA2Tu9oBOvrVV1/t+9GPfvTDer1+4WQBHa33sdFR2D0wDL8engONzlnKQm/JLHcB4MZKN8COMXUzHtEFc96IgpJuBLAToDtNZSR/M4uXvyvFt3apmG9rFKsQR3CmdhnQOSYqwLlC4AKpEQJ6prk+xF1XDKCTPHLXooFJTiILizv2kpISggLYHn3N9t1IkKIbntzyCO6+BjUacxnAT7Y7Hd3ddWyK92B9KCsP9mxcC9tfelpYC1LomHJqdLNj4tv/fu+5cN4pR1oJcD5QP5gsc4pVhkQGWt+7h2uw6oePw91PbrJq7eWzoeWNwA3Qdfhi6Fx4vOwroZLgIiwSqhn1LsCh6aAXOoX4jC5Ek4zBfIZ6ofX4Pvdc2/8+mfpv8aThe++TWB/aR3gtdEWg/EiiQ/zMJMUp6169Zt0pDmSWu2ws0y4AXYxOddq+4mc0rImeQJGEsNAJ0NESK3TlRKb7eQLQd0k/TUxSHL0/H6Dn8/k/vfzyy796gGBuv1w2BUXul/vs00XSuNxxA2gWOm/rRy73PQND8DACen62AXTL5S5BXcbQJZhHYuh86hpvKsMT4fBJRfa7GdwiPlJvAF30Ge1qV+SodsGem25/J0/nCWXO1k01lp4A1JYFQYgS2U1fjDusMEQAPFI15yHLRKvJkVT8Eo5Adkt6LNBXWfII7qIOVjB/jINTxQLla7Tjr+4SgjKZaIO6EShBXd6zQ7jacYqaCbdISkLa7Mln4TPvOxdWnrU4MZv9UClNw2ejBLjP3/4Y3PfsFumSVXkrIkm12YSJiaYoNcsvOA4Ki04EMUDbG/4muqC3n1bkufwVJ8ISrqn201XmeFqepklf76WQ1hi5bXQdPl4LPYnrwdLHeYCds6NrLPB/ezPbSbTpiWtUuoaWuWn9ir0UtIWelcAuRqo6gM4bCo2KLPcJkTclAb1TuNzPK2yBEzt2izwpPm1NijT5gCELXSXFocv9j5YvX/6tfQKzA3xyWuo+wMuIv/yWLVu6br/99u9Xq9UreFKcG0OPB/RBeHR4DkzkMcu9LLLcsYRBWOc0C10lxGkwV4JTxODYtCWKpQubibeC1aBtytQodm4A3ZedKwHRlM+w9+EDagvrI5lc6mTS+h3N2orPc8vAJQX5bxMJIKLXGgBfpPw7RqP3pSTbYQPu6Q6R5VSzg1368gs+N+8Zj0IwEeAufqMFYcp1woKRvQ7+itNyUSYDY7UKbHzyIagO9YsOWrwHGdJJPtcOH135OvjDS08RJT5xP4cSmKNA39ZfgWt/sEbUmQsaFIltTcDxqGMTDZgQvVjboGfhYug++rXQhllTNjomvOnJir0p0l0MTzjqp81LweWlUTJcfndehXDxuLzKj4nLhneOs0QMuy9Xci0RY65NCio1fpLNZVQNuo6hy/avwkKPAXS8BXmusGytNDwuY+hYtlbohN7uHFxQ2AxLO/ZYgE4gHgfo2JRMAfp4T0/P/1q2bNn30rLxTBw3WcqeiTWiuy23atWq79RqtXf4kuKoU1wI0EdGRqB/YAgeLc2G8a55og59rNHUo1Olm10mxom/VcxcW+tq5jG32K22rzS4RQG8dL3LH1MDy0rXAsDnjfk5lmlUk+cXc5LdlGVgb5qMA3uTb3xZ7vryXNcPCbg493sYRPkzeTSDKM1N1v3u00H8VfVsWI7aP3V3kRWrGpcIcOdJdSm4iLbCrzbZ8hwbxmx78Uno34xxcxL99mv4o8tOhY+/7QzIZeVQIYqXu652BHOcZ468MVM/aeP1eNxLWwbg+jsfhwee3y4t8Yb8Dy1zYUGKILME856jT4JMR1ZXkNC7DceBJ5PTwGg5FgA5cUVcQS6aercgAsGx9OQBdbpt9MFjIkLq+QKvRKnvHt6jj5z6c1dOKYLHj+Wf9hXpcD01UQG6cLer/zo6VD93TIjDXu5qPjqSskiKY8qCkGlNmRSHgD6uAL270AnF7hxcVNgEizv2WmVrcYDuNpYZHBwcy+fz71q5cuUPZ4qP0tw3hShKc5kDe4xqLPPNWq32nqQ6dAJ1EiIYQxd16INDsGZ4Fox2zYdSuSw7xalZ6BFAd1zurvudW+g6fs6msdHb4LF1t2ucTf9mGyjW7oIwcSYvOSGCtI4NWvRR4OcQLa7hA0qqoZcH6FuFhXRMBn0QiBWzR6gxQJ6J7ne11pSC0YVM72nqnhI4VVauGCYhm9fgb3LPT2bym/souL+D2zbC1ufXqE5wmprEHwhsF7/uaPjM+94Cc4t5DWY8AY7i0/gbwRznms/kTxpAR8H+6Ms74G+/9SCs3TYglhst50SXazt0H7EYuhchmEvLnPIgrGfcl7i3xizeQXB/WekOHzkbw5V6rz7u8GFkX52T/CzAKZ6honOxiHwwWG5WwYGa3TsI5Jo15fuUHRwp012525GfMIZOA1pYhjtuuQZ0xuYa0IWFPgZjY+MC4Xu6sfVrFi7u3iQay3CXO8lP10J3x6di69fBwcGRfD7/e1dcccWPZ5KXku59qAB6++rVq79eqVT+kHq5H3bYYaL1q1u2FgJ07BT32FARxgqHyV7uOJwF2kSSBA1loRp0XxydJ8hRaZqYo644kI9XNYDOGs7w/uheYSO3Io2VLq/PQTAK1vwYb5a4pTFzpnZJIhNxu0tGsAWTdT/9lYe8GIJxgeEVysHYYRqy9d3bxw7R40jc8d/k06OcAr1X7NXhn2g1EMBjop1w0dOwmERuzMBYtQSbnngQRso4SMJeG1oNrzliFnzpQxfA8UfN9taa60ljIku4Y0bBPAnI+VS0h9fugH/4zq/h+c394v35ftrasDRtCXQvOgGgDZUUTykanep0h4vqgGloyEW4pHMsiok+gnW6fS0XYsMNmBxUjSXppHJL9rKMxaClSyRpLwDo+km8gC6FAR3DxYbxepmyNapBF1nu7e0iNYKXrOHfWIMuLHQO6EoBlMNZxtRwlib0dndBb1cHXNqzEY5uH9gXQK8Ui8WrLrvssruT2Hgmv0+i0Jlcm7439nL/4he/+JXh4eEPcUDH4SxpAR2Hszw+1AsjXQsMoOte7gTqxuXOS9cohi5K11g8nQa2WHF0Nq3LttAl9fFQX9TbpRQEm0MCY78YHHpc5RaIu9fTjMkhNQDqloXOmNML6K6VHyAvB9S5V4I/CgfPCCGmtdL5iXw5Hvekew939Xq/Yu7t7ikeitZnu5jfrH6rz/jgGHHvVgu2v/Qk9G9aFwlyIi115zvgn37/zfC2N71Gz/p2QZNAkizzJFCdaQbHd3P/c1vh77/9EGzYVRLvyFduh3XmvUcdD4Ujl0JGgTkptZHwuUJHay/UZnpDTUqRjhWGqegtBmxdxNawae+ADbFp3f7Oytk/kyA9cncvj5C6bl1YPoGSA1ERQyBtl9jy43gYS/ytss/RMteAjjF0FT+PDGdRiydvAA1nKQ2PivpxtNAR0LH167Lu9XBkuxzOQveS65f3dX9QeebDWQYHB8t9fX1XXnbZZf8z0zwTd/9DAtDxAa6//vp/HR4e/lSaaWtopZPbkbLchwWg90C9cLgZn6pc7rx0LWSdezPeVaa7bHYhrWvZ912+VqpNJyDnZWnSso9O9ZJlb1a6M9s/3qzBKAdRggy4vSP+XQ+gK62Xu9exj7uNi+r5NEPx7xMy3o0U0Jc0sm6SwytihayHtOMldlRn8CG82Lck92uU5bhTRuRsqzpcOddZlutU9+6ALU8/CK2JcWgT8ySlMBTuxBbABy55LVxz1ZliVrQP9OiuZJlPN5hPZkodPlOj0YK7ntgI/3LbY7BlT1k8F9GCeb4WtHfkoAfBfOESaZ4pDiOFj79bHk7W8BoEqSmIv1TAHlJkXc1BHsexPkpy6lqplhoFdlMKmeoCxNFmGc7tLSWb5eO6Ca4aLCPsYip18NLkvTKALhPjRIklWugqKU7E0FX5mnC56zp21cJZGVtooZc5oPd2QV++HZb3boAj1LS1yQJ6uVxGl/vg3LlzV1x88cW//v8BfT+8geuvv/4zw8PDf4Pz0LGxDLrc0ULHzcE4uZzEJCfp0H9US4gx9FKpBI8PFqBeWAjlCrrcJ2QMndWhowudx8tDpWu6tzubwqYBXbSb9AO6G0efPKD7LWCv+9sXS2efSRe3H6illLFBmve9IZ1bW0ZWxyifAIoKmmghmF0ra0clQgIyTkjFfBf5Kl7YiW9dqZsg2IMhXIcXSEA2JsZh4+O/hOGdWKaFs70lkONvPAY7wX31oxfCEXOwO6JJgnNZa19qzeOUhMmwcJIiga8SM9a/9YsX4Ms/fhqGqqOmRlnREirGyB/t2U7oPfok6Dr8WICMBHP7x4CiVJEpCUv+wx/K0VA/mcdiIJeUKZ7y+pqwostwKTKNdyhUXBm9TXpwl4aRT4dV712gsly/C+rScmb7oxZC65GATuNTyUI3gE4DWvQsdAXoomwtBtDRQp8Yx3noTSj2FgSgX977KhzWVrLmoWulI8FCR+wYGhraO2vWrGWXXXbZ41Mjmuk5K/3OTs96gne57rrr/q5cLv9vBHECdAR3/AnNQ48A+kAe6t1HQaVahZGxcVO21pLT1tC1rvu6qx7Q9LnPQhftAVUfeNMpjsYwmjawUtAokBf/IOvattCl0Z4C/DQBmmPpIyuq6DkuEk+33N/s3o4UEOu3lsbv7ZKRC+opnokLhLSAm2ihe2DVQ/G8/pawm8CBEyRhur5Egus9cnyIujNtMLR9I2x8/FfQpPnmGrdaUOjMwtf/9CJYedZxopkK/+EgvC9gvj/YOwnISYCOjTfg337+HHz5J09DfWxCKC0SwBUwiPeKYJ6HXhy0Mn+RHpMagj7ak6AipQ6g25itm4wIpB1lCm9s73d2vJsPkkDj0VVNvdmNep1GKdWEmebZbV52aVrsuT7Elh8SsJmcUMwlRYvqzKiT4uSxlOGOIRYCdKuXu8p2twBd6RQYDq3VWlAuIaBLlzsC+qx8G6zofRXmtZU1oLtgztdJSXGiKdnYmDAGh4aGds6aNeviZcuWPb8/eOVAXSPNjh6oe0/qutddd92ny+Xyv2AiHLV+Rfc7WjNkoQuCaG/XjQMI7HFTymih9+eg1r0IqrUq1EcJ0OVMdLS6+WCWUIMZGU+n+ehq2IMoeTNjGqUFJYlWA71qiUYChbsGiZjsrN7JZIsHGs54rXQOWfJvG5f8YCw9zZw55d/GAkoCdee+kqu9NGC3qdVi3k8vMdcxJwTI3CAzu7blVAzYg3xNpsWoD9CSLXVs7zoOGx67H4Z3bY3mSzRb8HtvPR5W/fF50JXrCLra8d4zWZ6WBswRuAcqI/C1nz0L3773RRgZmzCTr1S4Sr7ZFuS6eqD32FMgN3ehte98J6UKIGlfBrqMoux6kbTCq/QGL81PSiK5fBJ3skN/MThvVZI4/ggLGlNJbnmQdaiLyHrZyRcU79fRK7h30H2nFFbSCbzqXsSyZMFrt7vo0Ijudmr9iqCeEa52nhiH/9aArpoJ4TUR0KtVBPQRQI8XCuG+YjceqVkWAAAgAElEQVTMzmdgRc8rMCdT0Q3gye1OdOsCOsXQybs7PDy8va+v78Lly5evnRSZTPPBybs4zQsK3e7666//xPDw8HXYTGbu3LnC5Y6AjgCOgI4bQC0D3U5xCOiVcgme3NMO5Z5joV6vQ21kDJrCMsDWr7KWd4IPZvF0ixMgrwBduN1VZqUZ1CJ7vuva88goVRP3dh2H8rn5dkwO0A3eci3ZuZ7GIXvbbWHsB3QpZv3fGUxNAnUPuQWtXCWMvKDLJEO8T9XxlbPa2yDlh5QM4861QHpfXe+ZNijt3gYbHrtPCiH+02rBkXN74LvXLIPTjp0Xsc75oTMVN5d0lyxGEMz7y3X4zPcfgzsfWa/qypnKpa6BzUByhSIUF58G2VmHTVL6OHTtOZvzXXTZyc/hib1EWde76iSlUjOnBbEhOUFWdyL5x41NjaC99wPnaaJ5LsYRyJ3u6jgmMiLud1G2ZkJLGQJ0aizTIQHdnYdOneLw0uI/xdZobFXLLaiU6wITsIapr9gDc/JNWNn7ChQzNWXAmHGtlgdB06AczMLzr4aHhzf39vZesHLlyvWTJMppPTwNBU/rgkI3+/KXv/zhvXv33kiAjsNZsMkMCrI0gF6tlOG5PS3o714s6tKr9VFpmQuXuXK5q6YyIsMd3e8q6U3/LUAeN9sMa6GadAJ3/E0ATzE8+o44X3jVKb6nrVy5FftipRu8TgB1D0jaVrH/fLKIjN6hQFfLgSRA9wgMow04gkxZXlqviRGIsVI6xXla6ER77evYpUOYruWdJsbps9Zxv7c88zDs3fiyY53LFoR/vPxU+Mx7z9HOkdDAFbTO0wDr/mbmNPfEhL+dQzX43O1r4MePbvAkvslVIejnemdD73GnQkfvnMSlKjYSx/G/XYvQuhBNSOWkqDbG7E9asajuikDgI4jIZfgH7ITIx8n3N0ckJ2imynSnFxinQDMO5coQD1/YTkHlVmegrqPqVgwcLfMMaEB3LHTXOvcBOi6tMQFQqTShWq5Do4GhHIBZxV5YkB+HFT3roAtGIdMms9zF9jsZ7pRIjd8hoFMPk6GhIahUKi8vWLDgogsuuGBrImHO4AHJlDODi+O3vummm353x44d3+vq6srNmTNHWOg4qAUtdNSkyEInK502jUoPqtUKvLRnHHZ3LYGxiQmoVOu67avsEidL19ykODcxzrjcQ9PXJChTW1gB0vQfG9hCn0dfL98SDqw+MPQDKHeDRTOyOXdxsRDKjDf31bjpceWHY5Ix3eMkV0WKhuQnPIygVZUwNXoUA3Ow855SUb19kHuKpUOoG0lryT4y5HInx/5YvQLrHroHRiuYsMMer9WChXO74XvXLINTj5kbjJ1TJzj8PZ0/aYBcgHRbBp7fNABf+OHj8MAL2zX4CuGpKkGIwrrmLBBg3t5VVJMQ4rfb3QM7WGKfy/fBKF++66ciDs+JFmolbIXnHlE2UNeI0mFUyTTH+HTbeEp2lmodHF2n/TUBo+FP1+shQVN+b0k29Tl+RsCKtCJc7mihiy5xykJnZWuiW5zq5U7XFBY6elgnAMrlJtQqdRHGwuvM6uuBIztHYHnvK5BrjQtAl2LHWOnuZtHoVAR07DKKgF6tVh9bvHjx8je96U3908lnk73XVKl3svfZ5+Nvuumm39q5c+dPcrlcDwE6/kbLhCx0HkMnAUeAXqtW4ZW9I7Atv0SMVixXamzKmqpDFxY4m4fO3O4a2IXlLuPlJtvdADh3ufN4ObfgibRD7jT7ZfkBWB/jxLXJBedPjmNspXdeMWUo6Y0BpVmvH6RtRcIB4ThB4YAxrcgfYg+QbAq3b0SsJFB/2mQ5S1ixdYSse/1mMhkY3LEZNqz5FbT0DHN1VrMF77v4JPjCB94iLA0fraDgmSlXexpAR8t8854KfPLffgmPvbzL6jlPgly0dM1koGvuQug97hRo6yzI1xObbOblEGUky8FImoZ8efEe8LRvNxWxOBlAd3jDlY4Ob4aEp1mlc29Hi0yA5ejlE0DdWr0L2BE+5PXo5lYyvk4WvMpwVx3jTFMZ43LXZWsE6IKAlMtdKQuYB1cuNaBWRUCfgGwHAnovHJevwCXdr0JbqyHCspMBdAzPDg4OYpj27mOOOeZt55xzTn2fwewAXmAqlHsAlxO+9De+8Y0ztm3bdndHR8cctMzRQsdYOgI6Wei+pDgaUl+rVmDD3hpszi2BBrRDqVLRHeLcOnTLSifXuxVTV253Z/qaqUU3Vrl2u7N4OtdVk0Ddsjoc4PO2amVxbrtHuqUfM2xjos+9PkdU9Z1Yr4dpDUhZ8KY+TrDSPdf0CuQk97t3bZymQspAHElHHZY+6zxyhTQKRiYD2194Ana+/KzIvuU/hc4O+ObHL4aLTl8keprTD3e5i65aHR1aSE0XY6YBczxm7dZB+MKPnoD7n9vm1c1wN/AZug5bBD04ZCWHrWy9I9MUyAfzKJ1Hl4jtKmQWjcZqW5xOQj6WeJqRqOE7hrSJ4AEKcHxKnN95bh5F3pASBN2Ul/gn8Sw2uFRbZthxaCtTVj8LhfToLsQeNJRFJsbJFrAWoHfIGLqOo2MNuipb473c8UZYqVYqTUC9VodWowG5bDv0FXvhxK4hOL+wQWS98/wq1+XOeQwxBQ1FBPT+/n7Mdv/B1VdffXUmk8GI7EH7c8gA+m233XbCunXr7gGAowjQMds9l8tZgO663AnQ67UabN1bhlc7FkOzvVN0i8NZymYWuhmfajLclbXelNnsBujlv0VsXXKQtNZZQpxw20j0Y65F9bcmBzsr16YSDwBbMoB971jpRpg41/Bp/gzESQwaYz16jyQrXSwxohiohfvuzx/aAcGIhZx4fryQNLdyyD6WC6Jfxso5nRuRnICHQ1jWP3Y/lHZtk9m3rI/w65ccBt//q8tgdo8EuVDsfDr7tKcBcnzHaJlv3F2GT9zyK3h6w96YVq5t0HOEHH+a6cjZCSSuQpTk7lCbS1Bjag8kTcRC9CT3P1Ga85h6oj6QUgRbhxlA9RkEDG5t3Tt2LQnrCNxfywqKS1tak+kJQGuy3O+qTl1mrEsw18NZxDx0ORPdBXR0uVMiHL8eTkzFwSwj9boo/8znstDX2wOnF/bCOV2bRSJmGkCnwSzYba5WqwlAbzQaN73zne/8UMaefZ1ICtN9QEpqmu5lRe935513Lnz22WcR0E/igN7Z2akzEiVRmMYyeBUN6PU67OgvwSuZY6CR7VaA3rKsdF2+ptq78tI11+UembymrXXZWEbMQ1cxcwJ6JH6dAa9QVzKkT1q5WxNn5fJaUAZq0YAWe7F+hUACckiZsFvX2vF5W2v3mycxmft62VSGpCWDUX88QoXpRpZIj6dYdSG6XlDQ+QUnAXqEeTjSs+cJGZ1j9Rqs+zXGz4dtc0652//1D87VHQ8FlTi12tNtnacBdDnLvAb/dOujcM9Tm4OJelhn3LPwNVA46njItGejk1giyp0/7ODuc3RvJC+6oG5xnTpJ6d/MXZ+IxgEy47yVRnYmEqKHnVw+iaqrHNgjzxtcVgASPMQuPlLJbfJyjgwQzhZbNtFl6HN8CgPoKLttCz3bES1bQ91XnMOchRhDHx0FGB4ag9GRuhid2tWZg2JPN5zVvRPOzG9XJbam1avPQueDWTigN5vNz1x99dV/l2Y3Z/KYQwbQ77777r41a9bcNTExcTYfodrV1aUBHV8kH6FKgE6uk90Dw7C2eRQ0831iJvp4gxrD2DPRdU16k5LkEPhlEpwsXVMWuvqM4uYiu121fhUtYLWbXQZBBci7/dypkYzp0WjRgz1+IgbUA27wiBB2wVpTgA3i3iQ39WGclW5jrqMYeBHQxuFo3DokHGNIN427O6oJxLhIoyzqE8FaLePArnoRRBSlTAaqA3vglYd/AQ0M/jk/n33fm+FDy09Rs7/Nl+7wlekSHi4d8X/TmtBVunu4Dv9866Pw308gmPtXp/uyYytXnL5hl3YobFAni5fK3PAKY13dKfQeojqWvK5r2RI4ucqXgfQpikpurafarIT72AyWCpZdYNfYq16CW1seVQ1sHqXvJaCqBTE54soA9xANxCyGTu52stBFQpyy0LHuPKcayoi2r9QpjpWt4b7JWegjooqp1WxAd1ceij0FeEv3Vjilc5cMwrDMdlo7/SY6poZkNAsdLfRMJvMX73znO1el2sIZPGiKVDr9K96wYUP+tttu++Ho6OhyPkIVy9ioxMCXFEffYbbi3oEheHH8cGgW5sFwuQzjE9gORpau6RGqCrTtyWsK0HU83fybT1nTJWwE6spKF253Pf3JmcBmmwU2mJOGGwQfd/vsrk1CGJGk0lzogKxAGv1/5k4+K10dZwlDy93PruO5ppLU7JcPrH0kaawRGyT2FdSd8z2XC8VhuVALAoRE8ciscilQMzC4dQNsfPIh253eAujMtcM3P3YRXHbG0RFAp/uS4nqgOZH3Z/dZ6CJbXSS2AfSXRuCztz8OP1mzMdAyCFuxd0DvouOhcMRr9MS01M8wKUUtelVyvHvBXJFuOIQ/VVHp0HisNyhFXCGyDPMBKS8eqaBfhvZVhA5OoyJYj8Tq0jW22yvAcjRLCSD9gBLjWPw8BOjkduez0JnxL+TrSK0FpdIIjI0hoDeht9AFvd15uKh3MyzJ7k0N6O5glv7+/kY+n//Dq6666lupaXWGDpwqlU77clutVvsXvvCFf6/X6+92AR0Xg1Y4/vAYOgkbdJ3QTPTn63Oh2Xu4cLmPTeAIVYqdy9+i1Su1fbXAXbaGlVY6s9BVTboEc9U5jsXSqVOndMNL0c+tdGmAECfYDC2EixL+Fhha+OsAtK0eK+xIPoZAxjBefBlbyEq3+zmTsOf13XFeBhcmDZn5u8dZL8KmyaBCwQ9LBnSX0AngSR7SCrictv+Wz5shpKAv0TW99hnY/tJTJl1XkgfMK+bhB59eDqccM8fbTIYU1zQu8P3BqD7rnKwZsngGyiPwmdvWwH8+ukH3oXfvLcD86BMkmDtJgKnWSYA+RU+4rZwl2N4RPpriTSVjcUJO9agBd1H03Mil5QecPjlX+ehUKv5JUODVdpXbO/p8VosZ/FofojLbydggMOcxdJyD3mbH0DuwdI2VrOFyeVIcTlrDtq+l4bru4y4nreVgWXEjLOoYigV0Hs7iTWVwFnp/f/9oV1fX26+66qqfpNy8GTssaRdnbGG+G3/hC1/4Sq1W+wjv545/4w8HdIqjI5GShY7uE6wnfL7SCxN9R0OlIvu5a0DXwI7AjBa7bO+KvbPdNrD4GbnfefkaQrVQCpQLUbrgTbKcTJAjWGdd47SVHgV0/R6sAShMSMTEyTX4RMAtAKrqOMN7jiLAbssnxwVr3dXivTF5j+JhnlUpORG8TZEtH9EJ4kjcL6T0OrwyPD52ae0gNTHxCEsUIFueeRT24qhU/n2zBUuOnAU/+pvlcPjsgnfmOQH6dDBnKBNYv+YMwESjBdf/59Nw889f0N4GGi5Dx2nLHN3sUwFzCxhjMuFTvBTXUvdit6L1/W6xJwInfwCCZf7b84DOA4Qo3lVC6UoRq93RQew72lcXVrIrX9xqFBZnp7NxD+S5xg2OyZRkkMka9DYQMXSnDp3avnJAxxEI1WoTyqWa6OOO0rWvt1sMZlnRtx4WtJeDgM6fj/dxp7avg4ODlUKhsPyqq656IAV5zeghhxSgX3/99f80PDz899jPndq/4oAWJAo+cY27I/mAFuzn/mIpB/XiYqiPjEBNdYszTWVkVjuBtXTDq8Q5C9hb2lq3kuOUi93XChZ3mZLlxN+slWokhEgMwrvJqVhcJLYdYSZ3S5XGnuY455ioVayuLVICPPfxgHSE2blgZlq7xQURBcRG6XRu9+QOWkEriNYVMMpCrtuILqE+0CDPFm5nuLMX12jBuScvhH//5MXQk8fe7VH5MJ0WehKgTzSa8J37XoYbfoyDVmRFDym0emIczjJfpCxzMf50ij984xO803wL/XeT6q4GM89BFLISe+CQU9x5yU+XXAERWnPw2oyEHMj1WushWpWfBy+mTjPf6/g43xsfoKvLxgK6mMXRBm1oobd3iMYyolwtAOh4Lfqv0cCmMg2olGuiqQwWgWIN+tzOJvz2rFehN1OHjFIk3di5C+i8S5wazLK7r6/v0iuuuOLp5L2d2SMOKUD/yle+8sHdu3d/taenJ4NNZRYsWCD6ufMBLTzLnVzu1JMX27+uG2zBcPEEGBsfh0pNdYsTwK0S4NT0NJkYhxa+dLFrK531cpdgbqxyiqFzQBfA7ZS0aUBXEsMP6JID7O94H+XJJchFgTXeSpd3Dx8j5SknHwP2+lwtNXxkZh8fAVcF6mRVmN8+YRMg41TWUAwL0E0jMs7N9jdM7J7C8VgsR+35xNioSIirDQ3YFnqjCW875zXwtQ//VjipTFVyHGjRkQTm+Dy3P/iqiJtXRyZEeZrQO1XiKMIlJjYVj1oK3UedoGaZT3HV7N1FtZx45Y3vCd+pROHHDoha6olnxz+oUtD1QakvF3+gRfJaIQ2fEyDxqAYTo0kYK1360V2FQrAPsbvF9irDXdBNBtrVYBYD6G2QzZosdzEPnSfEUaY71qCLpjLjUK3WRA16exsCehGOzI/Ayr4NkINxb0KcXJvJc/F1iSuVSq8sXLjw4osuumjTFKl32k5LTUbTtqKYG910002/vWPHjtvz+bzV/hXLdzBOzge0cGFkusVVYOPAKOzuOVEAdKlSNclwauKaBnYdP3dq0RXA2+NUJeAL4HYy3y1AV0gurXPVz10BlwXcfFd07N0X5+Lc4Wylxdnyu6hrzAFk/U8bNG0WNd+1IoDpB2n5iB5SI6Hmu2+MMmCHEvSBUcrRIOAqHz4i860vjuqti3sPjFyRgdJotSJK1sZqlYjL/YPLT4Z/fs9ZXuucBNCBbvWaBOYI3k9v7IeP3/wAbO2v6u0lq5yUWKwzLx57MmQwm1387Ess2nnNFih6zOgEoRWy0d04sybfQAhmSrKRNB/JmalD5iY67hfdFislvmolF5zC2Yjzg79nD1FbgK6ex8/uRg7RnfE4LFWzAR3d7WidYxzdnrRmZbiz1yZr0MegXpeAnutog2JfEU7oKsElxU2QaTVTZbhTDTpVRg0MDGAt+iOnn3768tNOO21wSns9jScdUoD+3e9+98xXX331ro6Ojnlp2r+SawU3SZYgVGDHQAW2dZ0AjfZOGC5XpOucxc+FVS7chhg/5+536WaniWui/asaxEJWPCXAWeCu6of1PHTeMY4y34WG6Nl1BvaGUQPAqE/nYGz+Nta2A+IW1oUVBBMHZ4DuBV07mc7GanftPkEWp5jIG2oFwzo0gZRjrfWkc326gjyHCz/f3+6ZpFTVhgfglV//AtBSt35aLfi7d74B/mzlqcHpatOR4R4H6PgMA+VR+OtvPwz/88w26FACmUo1sU64PZOBwvyjoHfxabJpTATME9FmkmLQVSYnebqvUp0UME3noWsS/ezDM7n0mfpSNu16lUh32c61o6WiMWqXh48ErThyxHijzMvTVjozLkQ8XNBPm6AZMTq1vV38ZwE6K1sTSoC6htgirEEfkSVrI1i7pprKYH7Vmd174Nye7bqpjBFZUZ6n+LnuLqqayoyPj9/+7ne/+/czmczY5Klqes84pAD9jjvuOObFF1/8BQC8xtctDi1xJC5ftzgEdOz6s2dgGDbnFkOjsw9KpTKMNWTWuZmJTnF0PiMdM9wZoLuZ7uR6b0pGIOudatL1THSrfM1uMhONSStCEBRrXLyScQyYRMHNAWyGqMR04dp2rgxY0OlY2AzUbU42bnjnc75uQ+IhIczXESJR+blt5MeQc2r3e0TaOYDLHzEahaWzffqZFiZtbVDesxNeffQ+wFi6+7P6D8+B955/PIyjBun88CSiAyUqeBKjL/sZgfvLP30Ovn7X85ZCQ65L/L57zgKYdfwZ0Jbrcqq+97PIsSzdgCfI86JcrJaH2AmP3pWqD/U+W/l5+/psjmJAi0x1WcUPPqLgD+v+rZ7bB+HB2zq8RLztspgbsjOAzga2qOx2YaHjUBYxOlUBelbF0Kn1q6pBJ0DX/N/EGvQWDA/XYAy7yzSb0N3VCb09BTivdwec3rVbGGJcSfXRNbnbyQBEvNi7dy/eZvW73vWuTx4oftuf101FKvvzhvtyrTVr1vTdfffdPx4fH38rNpfBfu7Y/hWby1DvXUoYQqLgFjq65LEv78DgEGzMLITxwgIolyswOq5K13TsnCXGoRueW+kC1E08nbvdqZTN1KLL+Lp0r8sYjfxtrDrtdlcvxQvqJEDEwQRiDFC9FmsIELkmHT5G87j9h7eDnKy485CRx+UvGdA9dvJWuhYUESsmBTlPxVL3Xda6txGmISC35GgmA0M4lOXxB52Wri1hldz0kfNgxRuOCVroB9Ld7hN0/DN0tT/00i74xL89CAOVUV2iRjFmtLhyPbOgb+kZkO3u022Uou8lxV6lERYa0L1Za/IKHmvXD+j2DX3Jj9ry1DzriyZNColjnpLzaPLLMEdP4t16l2qfH7maD9CJty2xEl2HC+rSAFMu9wCgW33c2+y2r2L5OAe91oTycBXGx8bEB73dBegtdMKyWZthcc6UrPllkCITMRpbzkFHAxBL1hDQ8/n8x97+9rffkLwDM3/EJHZ+5hfbarWyq1at+m61Wn0Hr0UvFLC8R24E/rjd4hBMEdCxuQxOztk4MQdGeo/BkXiydE2NT5XZ7dhoRrrcdca7crWL5Dj8m5etKYucPqNSNZkYJ7vF4bVklziZ6U4yRn7PwdkHjPy9O655KwFFnesCbBBYHSD2Hedcy9a4zXNEG9PYwpW79Mjl7IrOkBKhj2PrM/Cpvo1KnDCxprbUnUtYiOxePsxGPuBA9+LeTS/D5mcescGmBdCdz8K3PnYBnHvS4TNSg+4DdHpajI/vLtXhU9/4NTzy8m6RBEeNZySutqCjMw9zTzgTcrMWCBcUkVDYY7E/RJDzlm23TSrBZW+v4xHj4M3+luDALj8VBTN2dYF3kyQmbGZK9/x6ol+0LNPPXlHQF+8iwqfkRpOuDNvtbqasodudW+iYTKld7uhux4Q4bPnqtH3FW2LJWqXSgHKpKmrQZclaD8zqaoe3zd4Ah3VUdckavYw4C53moJfLZaxBHysWi1dfeeWVP0r1Imf4oP3BTdP6CNdff/3nhoaG/opq0THTHcvYUJhQ6Rq5bMiSoe8Q0EvDQ7Cx3gXVvqVQr49AbWQEmtCmXe48KY7+Nhnu3O3uWupsAptywUsAN3XoNCNdx9MZoJPAi7PSKevdEj6agVxAZ9JFSVUNhHrXne13r6Uw31gq6grsfC2oXUUilCHvXNMQD1tL5Fr6JEtUySdkwtd6nJDUmwzJxxzr/cqkD7qynQMazmTete452PbCkzYitABm93TC96+5WM1A97vc+YCJ/c18ce52BPRb7nkRrv3hU+K9u7oR8t3sxadA4YjFOndLA3ok0ypu5ZPZI1LqVHp9CMwSLym5ig4z+2XvqVaDdY8BG+3tEjfi1MSbp9zGcPJc8h34WmIC9O4LsGSHR8l1+re7CrstaiYD6B1i/Kkem8oAHe8hdAelKzRwDnppHCrlKjQaE9AGLZHhviDfgN+ZswG6M6NKmTBvyQV0Hj8nQB8eHsbeJXvnzJmzbOXKlY+n3KQZPSyZDmZ0edGb33jjjX+2e/fuG7DlK9Wio7WOG4RWOG4MATrFTAjQsVFApVyCzSWAoVknwdj4hChdk+NTySpXfzdVdjt2jtPJcBLEpRveA+jWjHTVNc4L6FIsSOanYS7yWaOA7gCzGvhiAaFb98mljlFJlahzAZADKScH9bcHXG1mYCVcie50pRCI9fkA10eO4XXIx+Tfc3oJkHYqC12/NOOv5YIulmtIcOpN0IvSIhXHpr74FOxc95zdZKXVggWzC/DDT18Kiw8vepvK4MUOlMvdTYTjbV8RzDGb/U9u/CW8vG1IuUlVXFI9Ye+CRTB76etUf3Y7eTtYxRFh8f0kkvaLlW60EHdXLf2ELZme009mBlT1iNMpyVf7Hek+jJN+dSlO0Ozl41dD4/StsQkYr7NnFLKDAFk1lRGVEWShi4YylBQnAZ1c7jrDnQE6XnpiHBPiRqFWrYqcFPQcIaAf21WHK+Zsgo7WRKr4OfUsQUAnb26lUnll0aJFl1xwwQUbp7RV03xSih2d5hUl3O6WW265Ytu2bbd1dnbmCdAxno4gjhvBS9fIkrGa7VcqsGVwBPYWT4KJVhuUqzUB0KKnu5iYRgNZVB26AnCKkWtwJ0Bn7WCpaxwNaSGXPT6SW5suwFthtRQCfLRqCIwU6DM3vURpXljmAhz9OwrWXve31+J3wcm1zhSoR8A/HB+Xh7rP6QNndoxPuZiMhe4oN+kpO34/wtcxQs2y0AFgy3NrYM+GtREL/bjDi3DbNRfDkXO6dYMWS01hnbXSrz/9kSGXOwrJb/xiLXzuDmxVa//gU+Z7ijDvtWeJuLk76lXA2KQkTVgpSv8k6kgfsiYYqHZio3/h9Cm/VATkY+4jVzepl+J99IhPaEqXTDjJYmPnWMWTUUBnyrZFwEwJFNnqNCHT6RInXO5tsmyNZbjzKWt0z7ERgOHhOoxgyVqzAdn2dgHor+0ehkv6toqYuquscjp3h7LofKuBAQT2Xy5duvSKs88+uzRp2puBE6a0/TOwTn1LLF1bv379f7W3t8/HTHd0uWMJG9aiu4DONxHj62IcXrUKOwbKsL1wPLSyBT0X3fRx593ilJXOZqHr+LmTHKf7uyuAR17Wvd2pPp254C1AF/8w1rkQDKERSErWuZa8azXb8sIFdSYGBLNy0IwCv241xeNjTszduN5dhrf/rWvItTzzkGAg7u8bIsMFoyu7ySUfkIQpBWpKcIk8hv888WmrBZuefhgGtmK06ucAACAASURBVKyP1KC/9pg58L1PXgjzil3eGehUxXEgeDAuIa4yMg4f+uqv4OGXd0MWu3awHzxv3tLToPfI1yg6DqzOJ20mBXqJB1tNQpxFJr4y2jF750y7ZleN4ccrFtaH6EdNJB+famDfKe6pXe6SvLpvrXF9iobNWz6eNXKE2wRumxnB9qrlK65VTFnLyLGpvO1rtqNDzkJXFnpkyhotQWe4V2FsdEQAuhib2tsDb+7dDW/q2SWMKRfQ5TrkRQjQKQ+Lj02dmJj4j/e85z3vz2Qy0ZGIiRQ1/QcccoB+1113HfHEE0/c3Ww2T+aZ7rlcTiTFUekaJcbRphGgY6Z7/+AQbO04BiYK80SmOx/SYjrGMQtdWOmqt7tKjBMJdGyMqoyz22NVRRmEajSDW2v1dld7rWPsTBTw+J382AlAividu3VOFzkNmNYf3vKziCAPAqq5p1TMtV5uVmlJMkvqq384NoW8ED9Q/m09XjrQj1wqyQKalPudlsjadvJ1BqVuROQKL9LGJx6Aoe2bI4B+xtL58O8fuwCKhey0t32Ns84RyD/8tQegXJeluEKxEG7tFnTNmgeHnXI2tOc6g81wLNE2aWDfVzHlQq8JB3DPCV8jh9mwWHb4Icqp/lPVaX7cTf+sUzoy9UmOWqOS5uwpzw5tKwa0AZ3yPtm7SgR0jJ+3iy5xOsO9QybE4VV4DF1kuFcbUBquyKEszSb0dOehr5CHy2Zvg6X5oVhA59Y5hWYR0NVQFqTzz7373e/+6+mH5qndMfX2Tu3y+/+s559/vuenP/3pnSMjIxfSXHReusZr0akNLG/nh4COyQ5bm3NhpIiZ7jUYGR2TzWWsAS0OoIt2lqwNLOsYR81mbEA3YI5CQ5ezeax0+p5boNJK1xhoA57itUQr3QeuHrCOuN5jXeHyojag01IZObn3UV+5TSwIHGxK0Qf7XoACfJONa4nVJEXAJcmoFhAg2gCrcMmfipsywopY/9gvobR7ewTQzznpcPjmn58PXbn2yMxuDaQo2fbzT1J2++ofPwtf+unzwjpXOC7qNpDH5h//OigK61yOI079w3E21viexDW9N1c3Ipok5opR6Gw487GiXBMNW0pVw87Wplk7CO4+lSKqQKR617Rh1vOHWSt6TQe4tQCw/mARNN9IVbqqGcriWujtbTJ2Luego8tdWujY7hVd7z5Ax4S4SnlcGGaNiXHREa6v2ANzutrgyrmbYX67neEeonPCCGoTrgC91dnZ+dHf+73f+2qq93wQHLSvnDLtj9BqtdpWr159U7lc/kM+dQ2T5EjDwkW5zWWodE1O0BmGHSOdUJ51ogDzan1EWtIE6NQpjga16DnoCtApbs7K10xfd9NdroXfczB3E+Q4uNN3ygWuAV0DjhuFla9efsq1X76ldtc2vVlpQN2Xpe5TEFi2s7sWb4ycATut3xvLjyS7OaTqFcb8PXDSTAPGaVghzTHxnnxUQ5qNCXjlkXuh0r/HBvRGC84/fSF8409/Czra/ffyuQ73BxOGBB2+5pGxBnz05ofg3me3iwlYuDJhnUMLsoUeOOL0t4jfskzNNNuJW5cGTP6YyR71lGGSmDsTuDn0zQHcPdsPrX5XvK/OwdXL7Rh92BkVTbCTK0lJhSnIQjNjqmOt+3r+oUUVc2f72FTSsHwS4WpXTWXaGKBnRVMZ2cdd93AnC529A0qIwy6gzQmcJwAwG3u4d40JQM+L5m6yPE7c0bMgX4Y7DmUZHBysFQqF33nHO97x8xQv6KA4ZP/RxjQ+zle+8pVP7dmz518p0x3j6HyMKmW6k4UugEOVtWHDgHK5BLsrDRicdTKMNjJQqWJPd5Xl7jSYkUNaeMtXNQ+dW+gK4MlCpzI3aoVp+rubjHbdYMYd3EIaO7KtN8vGZulEQDeKsS0KHFCX/BUHmuw7xrnueZaFxjmcRBEDdEtFCQF0WIp4M+V51rvBhxRkLiR6mp7aXPS77yQZwnB96BpEQK8N9kcs9MvfeDR85U/OFZm6oZ8DkeUeB+ib91Th/TfcB1v2mp7tUptswewjj4P5J52pJln5lc40AGmUzbSChPYhxd56LxnTiCbFEvwKgPnU15TG9x4iOgx7HA3ojOUNpKfSftI/SYrwk51rwy/NviH+1s/xf9l7EzDLqupseN2qW7duVd0aunrupke66W6aSUDAiQQNswxhUEBAUFQcfpPH39/fxHzJF5OY3wwigwiIMYkmwYGAUQkOkXwa/Yj4C40gKM1Mz91V99ad5+9Ze++199r77HPOvVU9VTf1PNBV955hn332Xu8a38U8aewzYW2LZF4J6midCyNMWOYYP0eXu8pwVwxxZKHr6WgDIHMyMsRVSkVotZrQn8SEuGFYPzglXO5YwhYF5oQNPMMdvbjYajufz7+ETVnOOuusZzqYyIPikOnuhgM6+C9+8Yvnbtmy5d5UKjVAXdfQ/U5d19xMd3pppklLEXblirB7eAPUegdEYpyIhysLHa1q2TpVgTm30B23u12+pkrZBD+8YoqjZi0iMc4AOmW9y2Q43jNd4i5lvhtB54oQ8+o4iAoDxEpz0wjaAaBb6O/PQmeb0h6b5rEzruIAoKszOvIQKAWDmzPuvUOuH6gx5eVtYSs3bKyB48PfA+ksEuz8ppQA9FoVnnn4h1DOTTqA3oKLTlsFn333acoCDg52f1voqFg89MQ2+NAXfipYFS0xnkjAwg0nwejS1ZKuyzNXVFLlix5Z8WtXEnnDTWGqwXTEkZMLwUBzmlfzhkhMqpgsVKPbxD4ezYc6sAO8naHtzuVE9AyElYpy4il7OzmpcSqGTnkYAsgF5Sv+p8Ac3e4OoOMcCD0Xk9zUEMslpHzNQ60iE+IG0ykYyQzB60Z2wWnDu1RzQzXvIZOIeEEudzT4BKPoxAT+++P169e/dbZkuM9wCU9n2e+dc+65556jNm/e/INEIrGMON0R2Pv6+iJL1zALnkoSJrM52JFeBdX0PJEAIRLjRD26rA+3AN3KcreZ4gSgM3pYXxxdW+hK5ZbMcQbgSf4TPawX0H1vi8XEbFB3pWM8qGuLIlDT7nHbe0Bdx8Z9wOiLyTvX0KcJIIwavzMRHbjeO7bUO5OaIYvYGXOIqozzVK+UBKBX8rmAhX7F6WvgL68+2esaFE+uytb2zk6SV4mKnyOg3/m9p+Gv7nvcHIdLog2QTPXD0hPfCOmRccMKx1I/+Juy1qeCvth4O+lOvn8taJyhXTKj967mUL0QS0lRn3EVkCDdV4ce5d8IPKHnkeOT7Lqw6rVsUeew+2m1xDOGcFBXqg2JIqJ8BckQhy1TBagnMSFOksoQoIsMd075SnOtE+KmoKEpXwdgZLAfzh3HhLicxRAX525HYMeQLHG4t9vtu66++uobEwmRCjgrfma4Ew7MMz788MMjDz300Hfq9fobeaZ7f39/INOdON3JpUIUsLlsFrb3LIDy8ArxAnViHPVFV13XiEhGs8Wp7HbedU3Ez7UVT4QzhlhG08EyEMcVQlzv1HxFJNhQ+ZrPSu8Q1CU4aroJI1a8VqghetAC1i1ls+KN7s42f/PNHOt6DzyLUinCxmgd74KnXwHwXioqAuk/oYNF7pVs8jzHFMOnrJWL8MzDD0G1MBUA9GvfvBY+eeVJoffc34COa/Rj//gI3PfwCyJ+Tj+4n9Ijc2D5SadDb1+/lc3hc6rI9UABIvm7kZIxYoh/7cWkIGR28NLYIXSDkHIvr5coeAc+irD7szvpQ4x7PpDm6l2t1hSwufH3bJezbE/bNMQ+xaDdB3OUIQ727naywN7hcOcla1iCbLHEYQ90J8Mdh4FM34WpGuSn8jIhDhniREJcAi6Z9xLMT5a7AnQ0+GRINi843FOp1IevuuqqW7tbSwf26Gm82QM7YLE42+3ETTfddEc+n38vxs7nz58vGrUQpzu+GBR8bukatcVDLSw/lYMd9QHIj62DarUOxbJkjDPEMiEudx1PN0xxVsMWXZ/OstyppI2atCjQlnF0yfdOAk9a7gqQtcTjAseD6tLPLlxutioZVsrGQZkvAQbOcfF0fWjwfD0cK7HNA7qea5Ay4hWX1iXCFQvt5gys7g6Aw+shiFvzsYjDMpkSogf65od/CNViPuByv+4t6+CP3/aaSEDf2zH08Ph5ArLFKrzrcz+GTc9P6Li+WGMYP1+yAhYdc0q4N4EBiQ3eFBQybui4GdbI1pGROU2xRglzfO1zjO/g3t2aclEj9dVwh+kWWm8M7JEwn0HsjNsHMHQObismN5iaIuwAd5sq48C421X9ue6yloS+PlODLjLcGaBr26JNDHFlKLGEOCSUOWKgBpfMexnSPVg6Hp4Qx+vPERuIIQ4T4iYmJgpjY2MXXXLJJT/scqYO6OHTXPkHdMzi5rfccsuHJyYmbvYlxqEVjj9ukxYiDhAUsIU87CrKxLh6q8dKjKMEOckcx6hfWUxdJ8BRclzAQld16SqeTjXpdvmaadpiWqSyJi6cnjpSM2Zucdb8RUB8KDCrV29t1AhaWHF/uo+9Sy2yGGbNkz1Gp8pHiFcmbJngLFFP/N0cr+2DgHIT9Kp6lj5+5Mq/abtj/dfHuaoUpuCZh/8D6uVSwEL/4HlHw0cvOkbkb/h+eKLn3tqFYYCO8cpntuXhnbf+CHbmypZwxvU8f/VGmL/mGM+kmTfNHRThYBcnhhy3rw9Yw8zWribJKM7SmqTWiDNLoOtqCN6DzcLkyXZxs2Zdii7hVcTpyBiNJcxKl4JG+2AsFR//YHuIFPYAoCu6V2Gdi17oCeFyRzDvxZI1Jq7E5UQPdIyfF6FSKonKkf6+XhgdGYFjMlNwzvhWWYickF6lQF6NCn9Shjt168T4OTbwKhQKzy9cuPDM884779mZv7/9d4Wu1sT+G1b8nf7+7//+LS+++OL9/f39GYyfo4WO8XR8cdSkhZeu4eecArZUKsJukRi3HurJISgUitBotuwmLQqMDX+7ynYPsdJlEp2JqfN4ugRy1XtdJMcZOlh8WmOlG6udANTiwaapCYkzyy3JgblTQLRj5bTx7DfRSRkcY2DiyBwzbl6DT7AvjeWo8UcpCOY7prOwx+lw6e8NQGeKAj5PpZATLneMpVsKTqsNH3rr0fDRC4/10r6SYIqKecfvnOARUYQy//XUDrjxzp9CudawTsS9teSY18LokpWUwRl5a5+uFH5CzLvh4GSZrPwuHb5fzyAM5rFr8PuIrCz1nd2Nxb6ai48ReOnVJUNVJXMba687z8IVKKOqeItD1Drk6lfI2yE0tfkl5cEewBcfhQG6KlnDtUT87QjoVINOJWvE4U47WsxVC6BcbkIum5cMcc0mDA70i4S4N43tglNFQpyxzl1Q54QyPoa4arX6H6eccsrFGzduLExnTx2oc6a/6g/UiNV977vvviOfeOKJ7/f09KzCODpRwGJiHDVpcd3uPI4uNLFsFnb2r4Da4CLRSrVabxhOdxVLNyVorHyNN2jhlnmgaUs4cxy51nk3NhH3lv5M1jfdcLxbLysscWy6telsQ6rdqfQJd4nEJ8lxZcB2tRJ+dXBN9Z6DYMNU9YDC4Jad2VXBgdL6sHi614rpwN/qU2CcfRIL6OdHW+j7M4aOCXFf/+kL8If/9POg46KnF5a95o2QmSfbpO6dHxfWQsST7+PQ19OdiIs8OuCSVxY8xZjIotdg30HieQSGRilBZpx2PXywXM7cwLusvS+uA8UokGdDDjx7BrWY4scrlkFsyEI16Fiuhh7VvmSfAnRTf46ATnoEKectQShTA3SPN+pIKNOE0eEhGBlIwYXztsDqdF4YZ1x+0O8czPHxiWEU4+eIAxg/B4Bbr7nmmt+bTQlxpPDsnb24n6/y9NNPD99///3frNVqZ2C3NbTQkTEunU6LF4RWOrknMXsSW1ZyxjjspoOJcbthDAqja6BcqUC5UmUEM+hqp4YtiiyGla+hNd7gxDIYO2fgTpSvXjpYssiZla5FoqeMzbRb9ZBKRFjq+mireYt67WG7W2vZQfe7tph97k3aaQTEUmVnTTkcUelznXvGJA+LUgCc70Mt6mBDmdglS3Ktc0nowncgKw6FSnkqK7LcsXzN+mm14SMXHwMfPu9oby90sjL2poUedS2sD77tgafgs9950iqjw+lIpQfgiBPfBP0Z2YyFK3Gx8+ocEK4qdQDGlunpu3PgJYYOr4O7dftoSjf2xM60EqCTZmIZY6IAnnaBP2IuQV+eHywhE4OM1VeZCmFNlA/A/ceaenBFHYxyWZDKSGY4yRKHMXQEdulqpx7oOF14VboyRlWnsiUoFgrQbNYBeZiQUGbRQBMuX/AyDPfWbc+AkgsumHNMELlVsgd6a2Bg4ANXXHHFndN74QfurH22hvf1I2Fi3M0333xbNpv9wMjIiABzSozjjHG+OLpuYI/JD1VspXoMVJttKJZk5zWeGBew0DWJjAPojNtdN3AhNztvqwom+x3nyOJ3V7tRWO1q91Ic2msDaVnFX6P8nc7T78EH6hIh7FdlucdCXOw+FjmNq/J6/P+Gdp7dKxaoedZ7CKhbH6tre6/LRqQOMxnBHWwBV5J25YbnJ0uLoZSbgGf+9w9FZq4L6J+4/AR475lHCWXR97Mve6G798OR/497fgFf/l/P2kQ37Tb0Z0Zg9SlnQF96wJzGQCHKEz192RDyruwpjrh8OPp3sAoC143FwK4flK/h7k6OA3u6WpiLXirrcffku5rr2ezzwDVYD3Tam9SUBcvVdA26BHOifU2p+HkPxtAZkotLqPh5NpsX8fN2qwEpQSgzAhszeTh/3nYVP7cHQ2FXcQkqIW61RG8FSohDWvDJycmpOXPmXHjJJZf8r7gZOdi+j32FB9uA+XjuuOOOG7dt23b70NBQglqpIrjjD8XRXUAntztqY+heyeaLMDF6NFR6ZRy9iS+Yla6FutxFqZon050xyFFMXda1E3h7+qQztjgCY9diD2aws5lgO1ET0ug3a16x133tAqCzq3mpiW1ChIG9HUvTioVnPMbwJkEWXI7cnmhPw9MQAKlId2gH2yFe6jm3JFEr/8UknShA/8PLj4f3nrlO5HPwH5FEpDKB9/aeJGIN97qoVPzff/8zeOAXr+iSNaFstlswMDoXVp6MJWspHSKipSSjRgZi4jwKnQMjB2RLm5NDd1+f98K+NTa9Ge183NO7vklCVVZ82NpTIf2owIc7c/aIHKA26O8ZOJcnIQc67VZp2ORtE9Y277CmLHQJ5gjqPZBSFjqWq4mWqSQiVOfKUrEB2WwO6tWqIJQZGuiH0cwQnDG+E147MqkbsugRqhwq+puS4QJhWJkQ95uVK1ee9Za3vOXF6b65A3VeBxLsQA0t/r7/8i//8vrNmzd/u7e3dw61UsV/fb3ReexRM8aVSqJRS3ZwBRQGFovWqiKO7sbPNR2szHgnBjnecU0mzkmwFq1UHfc7gTplu7v90a1YurLcKW3UtdIDgkTH3tkGs95sUFO1JGAAbIOxaCEvfW5yLUjZPUKUCVvgRCgEYXXv6l620zBesbCAUSUMBmVjl1uha2BXMx4H6JchoActdLcEM353dH4EuR3dM0rVBnzo7ofhJ0/vdKho2zA8fwksOe406OlNWm1ezauXvwl3fMhczRwQI95Zh6/TVxrW+cx14Knu5mKdHutTSvlkTnNivbAeOo+uB83WqPgr10BO+1eQI8mWqYJMBjncifKVStbQ3U7lamyL43Cw/jw/JXtyNCl+PpKBOQNJuGTBVliWLlmA7sbOaV3yhiwYPydCmWazef9v/dZvXblq1apKp6/kYDmuw2V/sAzXHscDDzww/7HHHnug2WyeTAQzaKljK1Xqje4mxuEVqJUqxtGxHj2bGIXcyFpBLlPCRi2qOYumfkVmN5fTXYFuoD96oAubnRhHZDIUY+dALmvSSRAS9YZJiuMmiLtng6xbpNJ6tGgdJ2ebkMwro9KyyY4hfQmca99Tfh2skdc3cM8Pc+mrE8I9DRHP44QB6N5BV2MXW0LEQbvrPR1roV92PLznzLXQQA1RKVH7yjLnu8kFdXy0bLEO1932Y/jlS5M2Fa3gcF8BRxx3qo7I+nK7rM+mqQAFJY+x/OV+6AC9AsqtOcelX+pW0vmeu9trzPx4NQ8Ul+dsRjE6D81E8DmcE52pthQhR4F39XltXVs16JjXJOPnpsOajJ+LPuhooSOgU+ycLtoGEPHzXBGK+Tw0mw3oTbRhzhjWn9fh8kVbYagHk5vDGRB97nYilNmzZw96CT5xzTXXfGrm72X/X6EL6bX/Bxd3R+y89pnPfObOQqFwAxHMIMmMSzBDyXFEyEExE0qCyGEcfc5GqKhGLRJsVUKc8ztnjJMWuixHIwtdMsiRpW7XoktGOeVyt+LnEshlZza5xaTbUnouCfTlfARfmdmU7ncG1O1SNvc68bHycNe7upYrNBlIc83fbuPOlQ7P2NlHgdhfh0l1bmAwmAWsZtSVQnGLj38fUEjCTzYx9Ie8MfQ/QAv9d9bqGPq+tMzdUXJQx+ndmavAO27+ETy3I28BOrrc5y5fA0ccc3IgwV1PBSWAq5u47uA4N3zc9NswHiLGGAgwojq9jUzltHs390S1Gb37z0fiaqlKHaS6xz1tp99zZcfzTB2Ce+BuWlFwH4XBegD/uexhGfCKx70nIQFdlKuRhd4naV95hzVKhpPKrZSF1XILstkpWX/eakC6LwmjI8Nw/MgUnDtvp5CebnY7gbh4k6JsWP5HZGMiSVrGzwvj4+OXXHLJJd/vdNYPpuNmNaDjRN5+++3X79q16wsDAwO9bhydCGbIwiFAp6Q5KlPI5YuQHdsA5d5hwesu6tEFrztlt0uw1a525naXAE8Z7uZfQwfrWui0oFQDl5YikhELTdbKaxc7y3jnIkUAvpJoro3itdQ9YCUFL3/98TXmevv6ACwUYF2x6XfnB+LptEtImDj3JDeevZl8JXX2EiflgsSwBgZXIXE5W6N2LY2NrPUIqz0e0I+D9/zOWqEoEpjvT4FBgg4f6aXdRbjutv+CLROlAKnMvJXrYNH6Eyx3u35lTv20Xmt6bTPV1GO5R9ncHdjj8QDqLkEN1NxOdW3X8LdglJWolDPf+QdA/IZ4lVxVwJUrZvRm8uwtY/5yP6ftgbMjXrfKB0FQlw1ZKLsdAR1/lyVrnL9diCuUwYK/vS4qlGrVKkCrCZnBNIwMDcBZ83bBiSO5yPh5VP05EsoUi8Unly9fftZZZ521dX/uu711rwOwovbW0OV1vvzlLx//wgsvfK+3t3cBJ5ihzmv4ArmFzglmqFGLiKMPLIPiwBLJ616r2+VrAYvdQzDjdGETcXQWV3f7paMQ0BnueCwBuqpB16AtU450pyYtPBD8PYKJlAFrA9JuYNa93rBaoLKlEAyAqcvxYzTBqvnOBUWPIqFFedh3AWXBaPoMBnQ/5VhADyguzhmRruAutof3eYLwIwA9OyGIZXxZ7n9w2XHw3t85Ctoixmi40/furom+mixDa8Ovt07Bu2//CeyaqpgWlOrU+UduhHlHHt05oHtoYDnQcwtadyVzpr8zMNeLPfQh95r3X92Bex+iV4wLm1Eg3/nTzmht8Hi8M3X0LIGROBNISrJFAskGRSBOgC7ymSjDHcGcAB2t874eAeZ96G7H+nOmnuHvjQbGz8swlctBo1GHnnYLRgV/ew+8bdE2WJKuaFnpmxcX0Im/nerPm83mP19//fXvTCQSNpPSjCZ5/53chcTaf4Pq5k4PPfTQ2MMPP/zter3+Bt6oxY2jc9Y4vD7VqqOrBZMrsu0M5EfXQRmTIzCOrrLSqeua7YJ3AN0pWZP904OJcahdamBXiasmOQ4VAEUFyySEjrGLSWFxaMX/LveW2XLkqvd2LAuAZUiim3tcQAKGxNQ9x6lhWwqBFGtRlrpvWQatb3M7fnwY8U3QgpCzxmlzjfTgUdZAh5W4BSoG5hfIcYD+icuPh/efvV6UTh7IH4xdbnphAq7/3H/BRKEWWE6L1x0P81atFz5Q/qQ+cHPtXo4bgdht2Nyp8FPnsxJ+ZGAbhGGn+3nIcfoZAg/jIH7U4CO1gjBFoPPZ6GYtmfIul7uBtrGGcOey9p6m0Qn3t46Fy9JNBHTZMlX2Pxf/YkJcX4+Jn6uGLLxdaq3WBixXKxUKgu4VE+fGRkZgxWAV3rZ4Owz0NEPr7ziYc3c7hV53797dTqfTv3f11VfPqoYs/CXsmxXRzerZC8fedNNNf5vL5T7iNmoh0OaJcb44OrrZc+UG5OYcAxVIqvI1U5Im+qRb9ekK0HmfdOZ2t8vZVBxd90V32eOk6x0Fo5v5rj7Wzl/dtIXkhBACtFmktNGALr4KAzojUsXmtZyU3CJm5we0cnVeQDpGZZ27JoAzPloLHsXDKuFhWsJMQF0DunXfqDy3LraLdShTJqIsdAA476Rl8KajF4Vyue+F7dLRJRDQX9xVgH/+8XOA2e6u0Fi68SQYX77Ga6H7bsCtPWcV6MPF+1AHEvnc9GPt0e9Kf+tipTvQsIeJ0lzCZtiHy1z3C1MIIt9YmPI4Qwufb/0Q5TI6OVUOGi9D4TGB62SdoweqV1K+ilI1DegyIU6Xq5EOoQygUqkB2Ul0t1cEoA/0p2BkeAhOGc3CmfP2yHuGuGDC3O1o1GWzWfxvcu7cuRdceumlP+lokxyEB3UhoQ7C0ash3XXXXVds2bLlHwcHB/swjo40sAju+MPr0amVKr5w4u+lcoXcVB6mRtZCKTVXNGqp1dHtTrFz6rwm/zXZ72Rxy5I1yRSnFAFWo86T5ETdo6ql5Na66pxqgXoA0AnIaYMxK53gXFi+WjC4r9cPth1ljXsUBIO7zn188XQtxYMgbocOuEIRpQCQwAjhrY8LJTjLmSx1zmIa7prtctuwC4VZ6Pj50ECf6OWMdJgHww8uo0qtAYVyLcBch4COiXE8LEeITwAAIABJREFU2ciHV46uFJqTTvDjWvN6bUYw1XQOXUyxOpATHDVRYdoOjbfzh2VQ2OXDsvFFKVSh36n1S7NtXO6GIU6zeCoLXTLEmYQ4N36OCwfla4Hc7fWaIHQfyQzC6EAf/O6iHbB2yC5Xc5+a8kPwc6J7xbArhlkxu71cLv983bp1551++um7upyxg+bwg0NyzHA6/vVf/3XDk08++d2enp5lcfXoPDGOMhyR130ql4Viaj7khlcLCljpdg8BdFwQuge6dJVTUxbTSpWA3WS6Cze8SuyQ1rjdYhX3ql3GpjLdlQOXwEYa5hK4pQCUrzGBXNLqbw1MPje4Yz1KYHaA1jJh6LJKWWDfhYO6K5k4UAcVDS+oe5UA9aEzvuAz8GcKv3dQtqq5dJHIWqPT2DYk5DwWOoH56FC/cEMeTD+4jkrVegDUlx13KsxZulKQzJjKi2i04XNNM8gNXf7czhJla12CglnfsYyp3un09QYLGsg+kznKjI70m6tx8DnqAp19k8efLOrWgdvEr193X5CV7U5mnAdFWOS0/cTvkiCJQqDkcsceHEgoQwlxuv85JVhiuVqtDbnsFBQLeWg1m6JcDdnhlg3U4Yql22GoN9zdjuN2s9uJMZTi5+12+67rr7/+/YlEwmZ1Opg2ZMxY4t/sLHiYTZs2DX33u9/9RqVSOQd53bF0Dalg+/v7tSYWVo+uaWDzU1Bs9EBu/BgoNxKQLyANrEpWY8QyPJZuQN0uXZOkMqx0zS1j0+53CeBUmy5/lyBN4C4XonwJGvANirKyIZVhqw10Dr5BADV6AC894e53DoIcnMNj3w4U6nAAKRlM9whmIncYf4+6VlC58AA5SSqPFcxL2gIbI3SndLmFBPXrJGxWSXEHM5jT1veB+vITXgdji5cLQJcrz4Zm85l/foKKlKkqp9UW74FWHOXsXXYBkV5iOXnvAJwxKegiZ5hKwvdM1DH8acPWUjdP5RHYHS/R8HdlT5Y5zh/yMmPggI5EMvJvld0uytVkqZq0ziWgi/pzip8rwYdrsFJuwORkFqrlkuiulk71wejIEJw6loUz509K8dKhu52MOYyfY4OXPXv2NDOZzHuvvPLKv5sFkBc6xI5f9cH+kLfeeuuf79mz5xOZTEbzumOvdKo5x/Hzml5yu/MsR6R+LczZAPnkKBQLpvuaiKFrEFbWOFrv2v1OGe1kuaN1bpLi6Hc3053+xu1qMt5lTF2Ct9zIBtBlvboRDy5ZC4tBio0QbpnaMWm2DDS9ahige6x5tjg6d99zgacuEOlN8C3VsBCCTwHhz+i5t1IxDIioa5MsjZSpWkuI3yYM0FvNOgwNpOBgtMzdB3FBnQN6/EP759sF7qjr8LcvXgVpbybY3tkw+Fp1znBhdybCcYYQTBvCVwAY85whd3YnMPyVsHt7vB/6Or4mL8EZ03Fzip9ryldDKCMAHbus9SVMuRpLiMMBITtcIV+GqWwW6nUsV2vB8NAgjA6l4KKFu+Do4WKgXI1PlGudE7kYemcxfj41NbVj4cKF51500UWPdr2QDqITZrJmD6LHAPjSl7503ksvvfS1VCo1hOVrGEdHax0Bhtejk7tH4J0iFsA4unC7T+WgMrgYsoMroVSpCLc7Eb4I97uPZEa50E3sXMXTnfp0qkt3u6+1WLOWIB2sW5MuRQ4H9WDduSFKseLpUn113pkNiFJGRlvz+gKOi95Yx3FA7VcULJuo4xh8+HgtF6E3ns7hxH5mZn/I+bZEnMpfVwf5xWfEtlLNWZ797/+EdDIhwRwDhrPgB/cLJshhTH3pcadpC11PUshjm3dLB3CVlJRS+Rmv5O4E4K13o96zieuHZGmHgDp5xvhj+B6pW7Du9vjulgJXJn2eAD7nzt6LdYE4+8L600MqYz2oPNgP6DK7nRjijIWORDPKOudDbQNgdnsuNwXF/BQ0G8gOBzA2OgwLB1pw1RE7YLyvHlqu5ma3u+1SMX7ebDa///rXv/7S9evX57ub/4Pr6EMG0B988MHFjz766L83Go3jOQ0s9UdHS92tR5ean2y1Kmhg81NQbvdDbs7Ryu2umrVI7iGVDGcnxmkrXSXBmRi6ad5C7ncqW8O/vdzuukkLuvoZyYxKfjNuTWm1kwDierQWnmRgik1Lu6NzsHZBTV7COd8D/uYwdqzXDeYHdgGgYZ3h9BAckRtYxUaYBJ/ds+QjktBsMFLNJ9klgsI6ZkuJ9qmTsP2XD0MmJV2Ps+mHQH3O2hNgeOER0MYNwH+mLVHsFRfm2Dbvwx87t85TeSYiT9TD0MuHGgWFs+n9mLF2+SJiD/dxt7tcFFxEyDclXexSsbIasmhAl9a5oHzFzmqY4e5pxiLd7ZNQKZdE/DydSsLocAaOHy3AhYsmoEfnDwXfli+73YRaRbtUDM9+/Jprrvn07HzX037rB+/jYjvVz372s7dOTU19EDPcMYaOsfSBgQErjh5GA0usccVSGQrjR0O+Z1i43WuNhkqOC7rdyWqXgJ2Qme7eJi3GJU9Z7tz9LmLnVl06udYl8Athw0BdehmNu91npZN2THZPZOZ7CFAG4mM+UGd13DaTnKMAhIG6xnU7fCCgMwSovcqFVlqMlSdEilBs8LeoZjA+S99GKR+QGNevb1+ES8hWow71QpYlMdL5sVK16w1I47bHH4x509uiftlRxhsqlsnBUejpT9vuixn5rPlI1YKXNl4gou1OQhgwWypCQu4lNyTkO9f9bDpvRZDzOAs4gkBQP9K+teajZs75juvjlpfKrTV3Zsc5jwAdXyIyw2n5iyVrguaVAF3Wn4vYuQPo6G4vFqRrvF5Fr2lLMMNhRchbF+6BE0aLsvQ35CfO3Z7NZvPj4+MXvO1tb5t17VK7eKNdy44DfsKdd9558fbt2+/p7+/vD2unyglmZLZsWzdrwfIFYaUPLYXswHIolytQqlRl4ho1bEGrXtSkq5K1loypa1rYNuuTTjzvVlKc4XO3QF1czwC4BHJUIoxdLl3t5HZX5CwsC1TJP/YeHBDTUtoVUeFc7haoW6cREtvXkn/R9XyiMIxiNkx4y+ONoNMaQNBjQFqMngE1Gq6I+Nzvlu4RL77JLRxh2IfsBS7t4u8TvaE857uYOK0d6QKo3wch1mGYGW3rQv5RxCIXPV+0X5grKvw1xl7eaDA6Hi8Z8ki5M/elz/lIuDIngJqekg3b9hZwVJQHkeVobyuqXonoUtddP6AOVkHEwuHbzbuvrM1j7qVAWbLDKQtdZbejDNb15yIhrg/6kjJ+TmAu9paawIZyt+en0N1eF9b4nJER4W5/x7KdMJ7qzN2OXlrKqSIDbmJiQpSrLV++/Lzzzjtv1parucuvg5d+8B9y7733HvH0009/t91uH41ud4yjYxkbaoEYRye3O0+OCzAGTU1BCdDtvhHK9TYUijLbHdeWqB8H07SF90qnRi3UnIXY4qh5i2nkYjLi5b3puiqmT6VrrEc6aZ/GMpfAL4SCEiV2mZojBJWVSpZ+nIVrufDdeHZAcql1wY6zG7l4NnxYnD4AyBExfb2Co5UTLaq8z+GzLuKB1mTDk//DJNAFhLi1beKv3dEuE67kvS7VO7q1PGgGz8FxehqX8bGlKxXXOy5+i24cCK46EaWjWLtNvRp3Mm3QNuWoPkHsXs+ac6bga+VDbX6/V6uL16rfLVOHIgCdOcUCc2+sbHK3m3K1HtH/HK1z/LcPUqrDGmW38znBqshKpS7IZMqloiCT6VfNWE4YLcBFi9HdHv6MpDQRmPPs9nw+D7t370aF4q+vv/76j3U7Uwfj8dPYUgfjYyhwk93Xbi8UCu8bGRnRbvd0Oq1j5b7yNd6sBVnjiqWKcLsXekeQrB9qdXS7MyudkctwohkD2uR65xSwMdzujClOZ7zzunSJ3oGSNtv1zoWtARuR7K7c9Da+8Nfv7lzzne06jGKCs5eTFr7a7R0E/wBASCnlLLKQUjlLGrrgbD+buSx9HvMcXQGmFFo64boDzCPX9ox3kzZl9tVWZqZSp8pJ2Cm+h3WH7Vr9ERNkwD0I1VFD0EpecJWF0ti6gO5TDtzP3GXg+hq4F4F+d//V9zWaqa0N+B7Uu4ems9LMHnF3Nh9XcOURiMsZEOCO1jnWoKvuahLMyTqXDVmIHY70CgyLi97n+aJoxtKoobe0CSNDgzA80A8XLiZ3e/ja5+52zJdCQEfrnNjhsLvanDlzLr3iiiu+N50ZOtjO2VdS4IA955133nn51q1bvzw4OKjd7hhTJ9DGgYW53a1s96GlkBtcAeVqFUol6pEu26rqzmuam93mdtc90lW7VM7tHt2wRdG/KiY53Nz4H2W/i0llljsJCIJu8bX2BRrxYmcOs1ce2Pgc1OXv+uhpWOouWAdK2iItdXN360kCKzY4Zuu+5gGYY4LPAQN4L+CEiX+bTkWJrkBGvJ5Eaifq3XEz2IauQLc0ixlcd1o7mO7nojKHqQ60nU6A33NM53qEWdtheOiOmEYdBtq+J6Yh8hXkA3U+Iz5AD/vMN5NcSVDiwoQRqAzWaS8a/6oNF3vwWH8lgdjaKrmVk8kIdztxt4tkOAR1TA6VgO4+U73ahMlsTvQ+R+sc3e3joyOwaKAJVy3bBeMp7H0eXOduZjuFVhHUubu9VCo9ctxxx731DW94w874eTj4j9jfO36fz8h999238le/+tWD7XZ7HbrbFyxYINzu6GbHzMY4t7vMds9DtZ0UJDOlRo+ggiWQlpZ6MNNdJsMRLSyvSye3uvnMLl3jbHHsd2adE6scBZMJ6HkY03K9e94qB3W56WOAUO0sHS8WfzvEMwwsrRfrgr/6Un7MB8fH4HznXNsIqghrPTCe4PW1cLXGEpcwx0Wzfwm7UOaGHTorl94H2zEq0O9K/32+O30Q18VN+fT4EDfqUt49Ef1eA7qSUxUevJ3ZWRK4rZ2mP3HPcx/LHVWc5U93Cptd/Zot3VS6lMx3cWsvDLiD59GSE7FzlU/jssMZ6xyT4hIC0BOcTAZnrwVQKlUhK7Lby9BuSe720eEhOG3OFJy9EBNL/eP2NWKhiibWjAWz2//6ne985yHhbvcpeF3sroPz0Ha7nfzMZz7zhUKhcB263TtljePc7tLtXoLK+HrI9Y7rlqqUHIcd2KjszMftbpHKUEKcyoAX56nPZCKdjIdrkhnt2pfygLLfBYhrDZsy3922qm5zlijRwTZCJNCa4wKud72CfNIyCNzmNs7xrLzIjLhz176lJHiVDO46ZEqJT/EIzAWbw6jvPNtBDkX+3yuUQ2VonHAN2XsuAonbR1xrvwG6b2DdgLtnoFGX1NPj2sP2u8RL8MsELrlX5ydMPbBQtmuh6n3lWpUIFiFErqyItSKXvv9sV1G3AN1D9yoS4tAyp3K1JMbXHVU/AdBstGEqlwdsb92o1yDRbsHYSAZGB3rhsiW7YW1G0nPzYYk3rhOKDN0r525HzhHRMjubLcydO/fSyy+//JBwtx+SgI4Pdffdd1+zZcuWL6bTadGsBa10crsTyQwlxrnc7trtjotocD5MZNaIBhUI8NKypqQ443q3EuIESDs16NSVTWe7K0ucgTxv1CIBXoK1SJxTjG+yL7oklpHr1hDPcNCg7/25S1IZCVjLPve3Bxy9oO4Dds/1bDzsTAkwmGiXtfkzzV0lxV3iQSUh6DVQ53gVAw4I0YLYjzc2u5aOjsSK8WkCPL8uxdr5TX1ug65yB2IHfpAewFUtV2HzMAnR5qLX4PrXp/GUYeuDVqxLpRt3iyhCHj5s3+/WtUPWvbXanb3tnkJ7ytSgy4Q40S41iYQyMnaeEnSvsv7c18KgVpG156UiJsPVoS/ZI1qlHpmpwNuX7oaB3mBiKAd0ip9jcywsdUPZT824MLu9Uqk8smHDhvNnczMWd13sBUkRt9T2//ff/OY31zzxxBMPAsCRRDJDbveOs93zeai3EjA1vhEK7X4oFktQbzQNBSyVsRGAK5c7Zb4bK912tXOwl+xxpm0qd8ULIFe0rwTcEszlljdud8Ymp6fabl5h2UKKOtbsSQ6CYSBrPg91m/s0+MDGN9eRj+HQR9pps2rY6hz1TzBepoSzTxB5P+PPGHFuYCzO3HCJ3HVimn2tKCPa3j2uOJ6uCYmKDQX1XaUnJNg/24C+g6lhqzoopMLAm1+XOwD2AsjvXUnprDF1cddTFAkA4kvPdSIAXZ5CJDTUjEUBOpHJKEAX8fOkjJ/zS+I1sPqnWChBNjsJtWoV2s0GZAbTMDw0AG+Zn4U3zs3LcAE7UcpGFewQnk/zHycQQw/soZbdzmX83l1HB8HV2u1230033fTFfD5/DfVIR6KZqGx3zu2OMRasSS+VilAbOxImU4tETTp2YdPd0nyAruPoppe6L0EOgdsqZ3PaqdoWOrrdpZAl97tZtoxNjhHNiO+Jx93zpvl3QUvd3cRdWLX61CBoBgt1dcM4E88XY7UBXA6fKx2mVE8/mhcRIxQVnzeC1Iew7zzCLbDUOzmGPQ+fJRcnaBhBHLU0iRBzci9swtDb8HR+9gQqHDSTira9MGqnnC8yEzFkqJEQ5x8inyt+hPu5qyT4FkAY4kZED8Qto75XiytsmB6+N2fbKcXXfTY1g1xvpi0gY+cJkdmOGe5knSd7FZmMAHP8XbnbnWlv1FuQy+ZA1J4369AD6G4fgXkDIGrPF/ZjMlyQKEiCuJwQY6G3RJUTeV/J3X4oZbcf0oCOD/eFL3zh7Vu3bv2HdDrdj9zu6HbHxi34Qz3SKdudu905aX+hkIdm3zBMjm6AUqMtrHQO0FZNuichjmLkbrIcWuWURGeY4wwdLI5RWO5qnwqSGQfQaQ9LAhr5I/81LCwBUCds1HLOA7ziGFeohRHF8OxXF4ida/hc8FwSuKIyAnTlIwYFr7cxjLXS/c8lBZ0SWqGg7CbjOYqGu6M696ezOK49vjBQjzY+pwFIM0HSAGjRB/zfmdwg5FwWJ/Ue4QVTMzfdzZKLxIHFau3AYP1DAAkNYLoAPp2p8ilffMgdPqzrL9NDYfs0uGVtTncN6CohLtFD7nbibped1WQzFuNu548gas/LMhmuLDqrydrzkeEMnDBWhIuWTAoud9fDR+52bplTdjtvwkW9z4899thZ3fvct1Q6fNXTWWUH9hzkdv/FL37xnWaz+RpyuyOw82z3uJaqWINeqdagNHcjTPUMQ6lYghoS1FAcndjiVD90Th4jS9VMLJ0IZKR1HmytGmSNCyGaYTkfLpjLBW2Ah9zzhPP6jbA+6jZusuUQE1NX8Od45Dio+wHdbFwOoGHgGOy/zoWMVmDUhzQmb2/1UOUhmDXvDUfwGwd2Tcw2ivGp2/LYsAFaAlbdguNY+GX387b2gSdpHdpyVAdZf4fJCKalhl17huIlro/3DC/fwen8Hfn89T6Tm09qDGLHLQFHK7QPd/cubXMuH1jmnfKh8Tml+Dm2TEUiGexZoFulqnI1bJcqas95OwNRe96GQr4gas9lZ7UmjGSw9jwFlyzZA8eMlEU4kgO6acij8o8EGRhWGLUE9zuGWqmCCd3t/f39f/Kud73rkx28qFl1SNxrn1UP4w72s5/97F9ks9k/5Nzu5HZHSxx/3OQ4nu2O2ZCFfB4aw4thYmg1VCo1QK53cn2beDllqUsQNxa5iZHLY6WrXTdrcTLe7Ri6dLWTdU7gLVjjeGMWq0mLibELK1bLCWcjsmsQ8YOZuzBQ93M4B91eHNQ9QG2hkNuxiZfF0Yjc67Fr6t7vwfvYoQT3+d1lH3w2G3c8x3t1kJDtZMnebrecaYoRDeYRypSYSoeq9WDc2S5478Mxitny3a/zhIZ9OLpuL93FmrK1R0vXt1UIB+KtP/2Ar6dOWeei/zm523t7lYudrHPlblcUsfTEuMZr1boA82JR1p6LzmojI7B8qA5XLZ+ATFLKbi67fHXnbu05ynNMssvlcjsXL1781ksvvfSRbmf6YD++i5VwsD9KcHxf+cpX3vDcc8/d39fXN4/c7gju1FIVXzgHdOJ2J3pA1OgwgaLW6oH83GOg2EqJmvRGo2koYHX7VJtchrPGmSz4YC06WfFur3TcXDLDXSoL+OO2VxVi2gvo8njbLe0BRmap22HqCFC3gMwcF17SFgfqMoLHdY+g6y/C3R0C6lJgxwEx/z5Y2sZXlN+i843Li/TBxTkt4OAlOmrsgj64AS3kWGjif01Z3kjoT/zZvUnowf+SSdH1yqK2s/jRZt8+lzOukqEYx0KUNztU8Gmkn53zED9qrl0aUPQVPBBoEuo7EK9vRUtZK9GiEQslxEnrXHK3SyIZWYOeBGw06Naet9A6LyAz3CTUalWsXYPBAZkMd/q8KXjLApkM5+5NX905d7djXhQlwwHAN84999xrly1bVo6fr9l1xCEN6Js2bRr63ve+99VyuXw+9kbHmnQsY3NbqnJudwGcrZaIs1NyHLreq3PWwFQ/Jcdh/aNkjUNdUWarg/27zno3sXHhalfNXUwtugFtYaGzxi8E6BLcDWtcmIUujpNI7gF0/8I0oG8DmrNj2J9+YpfQ+LVeYa5WHwK2GoejrWgzIK4MBJdzdJmdC75+LwQJtHAO82kAe5TFox7ONqbkPYSQqlWhVi5ApTAF1cKU+LdeKUOzXhXNK9oI6kRqghZSbxJ6+1KQTKUhNZSBdGYU0pkR6B8agWR/WgD9wf3DbUcKtLjv2vbx+8HcgFlovNg3EWFr2HdsdILDQTjNHODD+8cH+zPQ3jFNZAywE5jL7mqi7zla6KIJSxKSfX1A7na8O88VqdcakMtlhWcUS9V62m0YGxmGuQMAVy7fA0vS2IglRJYprQTlN/XoQOOrXpdUr5gMNzExUR8eHn7vtdde+/cH4cuY8ZAOaUDH2fn85z//np07d94+ODiYRDBHUB8cHNSgjYtJxnh6ZVcghYeUFSniLphpmRqG3NgGKDUTQoNsNlsijmO53RkY877oPCmOstulZS7d8IacRgI6LliXaIY0aFOfLvI4lSeVt1I1oO7GmP2rhdd3y+UQLE1zrd1w0peO69TNjTRealEdKUDDmeLE+Uo6cDCMDit4QN39yEqYC3zJdAs35k9fdbDNPJahehtiRSKPdSk3Afnd26E0uQuqpYLkthYLhok4n4XpSEDBq41WUnoQBkbmwPC8RTA0Ph/6B4chgWaT1gp94/bFe2csh9QFOBr6xTY/gt6xa3O6o+FQb56oK0i3L2kvLvmdLl10WIQsrYyNWJQvqLUUVxLoms9xx3f9OhzVMXS5BgGf55v4AJ3AXGS3C5pXCeq9vTK7ne8mTATG6iJMhqtVK8LjNNDfB8OZIThprAQXLMl5+577ytVk6BT/M4YZJsNVKpUnjzzyyHPPPvvsl7uepllwQgeSZhY8RcQQ77333tVPP/001qSvxVp0BHRMkkPNERMlUJNzs93xctxKR1dNtVqD2rz1MNEzju32oIK1kWSlo9Wkf2fxdJb8ZgE567Im4uoOuFPZGrnYudtd1qTLOnNRzqZK1MjhKKuH5PdGkMW9ZhvUDSaw8wJA4Qf1eNe0Oxa/Oz06Mc3vTpeAHgWiHpe1PjxqXAZaxXyzW/hhIcxij1AGnHEIEdtuC+DO79oGue0vC0Bv1muqNKuDa+l94UIf4acElURPL/QPZmBkwRIYXXQEDI7NhZ7ePgayncoAmdDHQVPXBWtXeLgjvCvjVnGKaF2GvT4X79y/o3dD3F7pdC46PM7GUrVp2YdB5wRDQWesXU1g+PjCEgb1LuBiwfpd/kGlatw651SvSCaDgO5GnRr1BkzlVKlaQzLDjQ5nYDTdC29bNglrhqs6/Eij94E5WedUsUTJcAjoyWTy1htuuOH3EgkkYjj0fvbz6t3/E9hut3tuuummz+Xz+RupAxvWpKdSKVGbiP9R8wCy0iVIyj7p6HYXyXGFPLSHFsAeZI6rt1QJW8vqgy7L1FQDF0XraiXIsSQ47nI3bViJQc5kuFPnNU0Bq9jhhHudl6wpwhhZf2lA3QBQ1Ku2Wdh0TqsqDzMYGQfG6vswwhiNQZ7rOPjEXXxGTnmewUmys3ZpiBJiA06UEuBPlrN1hrB5dZUhd+37noXyCdpQLeQhu+0lyG59UbjU261mNI1r5NYKAXTPOeiCR4t9fNlqyIwvYO54xvvN9AHx2jiYBqhI/AMLGJmdGv6errEWqDug5ksk1MMNBcBZIhb5MEmb1TjlftnZM4Xtdets9sL5uycPp/iXudqp97mwzvv6RExdU73ShVttwfWRnZyASrkk8kL6k70wMjwMG0YqcPmyLPT1mEWinUiMSIbkNrVKJS+rsPqzWXS55+bOnXvxlVde+Z/7H4n2zx07e8v7Zyz77C533333OVu3bv1GKpUa4slxCNpEBeuz0jH+0mhguUMVisUCNJotKM/bCJPtjHANVWto4UvCFw3cKkmOwJ2sb5nZjk1d3Ex30xPdZYoT/dedGnTpcpeKvA3oEhFFsQYBukFzU6MeOssealULz0LU8hBGNdzowRahEfzsLjJ0VGfus9SdZEAH1IOUsc4WiE2kM0l89qV9W4kBaeBrv3KC8XG0xne98Buo5LPQxoU0413KAT0ExZxDENjHFi+HeSvXQjozZsU5A3oSt+WVzA3L+fNaz+p8sWYIsJ3KNYqF6dE7fcdp+LTk9RjVeOg8G5icaEVkm3n3JbjzuJfM430mBR3FVbvx6Yby+fzL1PmOLQDtZlf715SrSTIZYZkLAhnpbke3ey9mv3NqCzR0Gg3RFAuz25uNmihVG84Mwkg6BRcvnYRjxyoB7gmyziW4B4lkKA8Kc6CwVK1er//HUUcddemZZ56Z25fTfCCvPWNRcSAH3+m9H3zwwfFHH330/kaj8SZKjkNgx0WGL52sdLTQyUrnbhtiGCoWCpAYXQI706ugUquLEja0tHFBxZewqYQ3ZcXr0jVPTToBOQG8BGnZ4Y1VHuwLAAAgAElEQVQAmwM6aavCFU+Arnan5n3XkxX+yqXsM5tXALI6XIor9Uck6PHzXSYnrhTYgsS8y5DENFcSWy/fH1cno4WLKRqd0nkISuS/+h7uHNFz85uaY2LDA+7ce6VmG4qTu2Hnc08LFztmrds+yRgPIX3tCmr7QU3c1rd5PEiNCXQI6uNLV4rEOi8OEJZx8FQIKwgLCeTde9K0OqDL9FBd7ExTRo/pW8V6CvRbDYJsYBmxe+sVSWve4w3gCoO5uqMNdbDXwmXXAVAMnP1sbwO2zp3lL5cLA3vKbFd9z5OY3U5gjhnuqT6RHBdok4qhpUoFJrNZKBcLInbe15uA0ZFhWJWpwZXLszDY27L2Q5ir3ZXb6G6fmppCQG9nMpnfu/7662/tFDdm43GHBaDji7n11ls/unv37r/KZDIJnhxHHL94TGjDlnpdLDiMpbcSvZAfPwamWmlJDVtvsKQ2ap8qNX9DLuPUnvP6c8UaxzuvUSkbbm2KnxtLXdWmuyVrDmOctNJt7ncLNENWazRXugvIfPlw0LOXlTcDPgqgwxQGyyB3lq7nHA2BHqAKz9rtzgXvTqPEz6ht5SoHCSHAJre8ADuffQqqxXyIa90BdKXFYa3vQKoXkj0JSPf1wIKRFCwbT8OC4RSU6014cU8FtudqkC1h6+A2lOstqDcchNV45Bl3G6An2Qtji1fAwjVHi+x4X0m7nmLfMMUkWSqhxVVKVDq+fISwJiVMT7BeQZjaQ09m7qHrANjoGINqCKhHKRSdA0CUOhJ1lX0ortkL9OaF8DBaYKvLM7h13qNK1aR1rvqep/qE1a6tc/WoWGqJWe2Y3V4XiZ7I2z4AwwP9cO7iKThlbkn3sDCzY940p3h1meHQk6qY4V5Yvnz5Wy+88MInO39Ps+/IfbhCDq7JwOS4X//6199ptVrrw5LjsD5Xxndw0cmpoeQ46tJTLpWgPWcF7EodAWVkkUOiGVUrHmal24lvDoOc5nU3rVSJhEYmx1H9uWriQm54x+0u6zB50xbllnesBbMNuM1jLwNy2RuLxQPcrjnj/ZuLT7nhbatGm1L+yKsHpPWotVDxLWHbtW8sdWFSODOiysEs30TUuFxANtfUV7aS3cO2mLxvo1qFnc89BXte2izcjpE/SqvDNTo2lIRTV4/B+sWDsGSsH4b6eyHV2wOjg0lI9/VCjxpDHet6Kw0oVpvQaLUFuG+drMKPn5mEl/ZUoFITVEVyWmIUkaHxebBk3fGQGZ+vTgjCrb2qJOxykA15WwEq8ihgdr/jIBsP6CypUb9mM06uKBiPFC8FdZwcTHGOnD6bWC32Ncddy1bO3RnmVr6rgoR4AJwXEwB1sVzN2rckglIGZOw8IUC7B8vUqFRNudrRWpf16WwXttui+QrGuC0imeEMLBlswjtW5mCsT/K2m4XKwBw/FEnGmM/UhpbKbMdQKuY/oXWOgJ5KpW654YYbPpJIJIiV5uACqL00msMG0DE57uabb74pl8t9GDndMTGOGraQ2x3nlNekE9EMfo//SaKZPLR605CdsxFKrT7A+Axa6ZrXnVqlKus6yONO7nnic+d16IZNTibDse80axy2bQ2z0lUGvFjkRnDh8pdbwH3drp0jvw871hYy7FpOYpp9G/s4r8DUQ/Msx1hrPf4cy+ughI+9f6SQ6UrZCOQO2AQ5oXPFFJ9aqQjbfr0JsttfkeVnYT8qjD6WScK6RUNw2pFjsGFJRgA5uiapG58t5J2/lBCV85+AiWIdXthdhv9+LgebXpqCLZNVqONi9SKJeWv9Q8OwZP0JIhveXT3u8H3f02cRak6QOMSpBOP3CQNwfoxv1dP3ccoAgZjcWWZ/hI2f1pAFsSH9bBQWWTvTgt+IydJrNQSf4/HBt2/4mvGDt6iKsMDVlLkKZjhlFKEcRetcJsLJGLqQrQrNxTXQWGk2oFBUNK+1iuBQGBroFxb6by0owJsXFnWzFd8zWR3VFM0r8bajdY7McPl8fvfChQsvfvvb3/6T+HmZ3UccNoCOr+krX/nKa1944YVv9vT0LMYYOpawYeY7/vCGLWihk5VuCAoaoluP4HevVKA+50iYSC0SCXOYnWnRuTqZ7pL73Y6hS/Y4xeuu2eYckhndhc1Y5y5bnABrYosjK12zxxmrPRyofWK4E1DnQM2VBSMIfAAjktJ8yXb6ch7x63xkWU4KoAILOSz7PeQ+3Td2Uc8cvLEj7tSfdjowIJhveepRyO3YYqaJp2RrxGnD8EAfnHXMPPidjfNg6Zx+4VqX3ptO4MwfAsDhoHDF9TRZrMOjL03Bv/58B2zeoQSob54EwLQhNTAESzacAGOLlkcm7IUBfpTQiVMSugVzvjI7EdV8bO7sumNzrVgD5q5VLO+s8ZldyLY1WSmX+sJVDPQ+Zl94dbCw7rjWJNDTOlqB3p9sPL5tzfgZrGQ4wQqHZDJJSKVUZjsCOno+aTsobaZaqyia1wK0GnVB84qlavMG2nD1qilYlMbeGUSNYL8Rzg5HlN2yVA1rz2WIFJPhenp6vnr22Wdft2rVqkona2A2H3NYAXq73U5+5jOf+UKhULgOk+PQQifmODc5jgCdW+lE8I/xnnZqCLJjR0Ox2StAnnqlmxI0E0835WzqM0UoY2fAqzi76toW6I2uXe+m8xpZ4YZsxggSCfImI1644/W+jXvtxhLxW/UhrU87tdS9cWYuMeJB3RoXdwe6Asu6lE0x69oaPAnQp4xoIpDAjg9niuMgIKcnAbUygvljNpgzABe/tgGSvQk4cdUoXH7KEjj2iGFhjaMSOJMfX3yf3KA7pmrw75t2wrce2wGThZrk5aQfC+kI1F8DY4uXTWs4eLluwDsI5I5bWS99NVCl7FjPqzcAS6WfQQmBb/watNWAg0qBOYIHI/h5vnPkZ7b9rys2dGDDEGOppcaSApwBeUWA6RugX7u+kFFKXA+cMLoxEU4ZQto6RwsdE+HQ5U7WuQZ0dI83BegizSvFzofSadH3/A3zS3DW4qLlmzEArtWaQItUss6x1Bjd+Nlstjh37twrrr766m9Pa6HOspPiJPsse5z44d51111v3bZt2z/39/cPI5gjqKMLHheLsdIl/7Cx0jGWLjv2cCu9OXcN7ElKK72E1JsajGUpm46tkxveirVTT3QD5NzKt7qvKWuMatJxW/Pfg1Y6We2mc5dwO5Om21GALgzUWbMQnvkusMoDxBLD9Da2D+vseAMqIcfrW5sxm1sGz9EC0xFWcmy+LcGUDSFTPcfYPnu2EOWx8lYJwe629enHYGLLiyGLVS6S0cE+uPzUpXDBiQthdKBPVlN0aJGH7QK3G5Z7HLpMMXHu8ZfzcPd/vghPvjwFbTeDiU5qtwUZzbJjT4HheQtD6DgVAHncwnx1WcoZr1vzPIh4d9wAtjHOoI46Rr8qy9QlbIysU4sXJtM4ohMlxj3GUgpDFAV3KIFQgatphI5drVdeVmZWsO1loF0t+p6jvEyI2Dla59geVbRJFTSvyjrnL0PFzhHMsSQYqzpkE5YMzB9owTtWTcHCtEw4NktOqTVqH3B3O+U6mdBoQcTOW63WD0499dTLTj755EO2VI2/ysMO0B966KHMI4888pVKpXIRMsYhoFMJG7pqELhR8MlYOv4npyjQhQ1L2PozMDl2NJSavaJpS73etIGcJbVpK531TddJdLp0rQ3YCzhANMNc7wTeAvCVu13IOHTps7/lZ5QkJ6Ue7Q1DxBH1+s13bpJcrHXsAp5ruTNB4MpnLZEdJcAs2nDqV3ObOEWB1ap7QF3KLwbETKAxdPaIRHZfV4kRa6gJO557WpSmhcbM2wAbjxiGd75pObx29Zhyi0u+7DhAx++jM+yDCovveKwT3p6rwj0Pb4EHHtsOpSqS2vjQtQ2Dc+bB8mNPgYHhUc0fL470KR98elyA5QshiE6hl4zC1NDVzcHNsuy5pqBhhLG3+e/WCUhPA/u9p/juRc8Z5rsx8+CgesgEUQVImN6vd4byjAmdj3VVo9pzET9PYew8KY0j+RZlzXjLsc5F7Fxa529aUITfWYTWuf3jNmARslDxtlO1EhpdGDsn3vaxsbH3XXfddV/aW/N/sF/nsAN0fCF33HHH1du3b//i4OBgiqx05HfnRDMG0GWZhdu5RzRsqVahMXctTCQXCipY0VpVW9OG593NgqcSNW7Rmx7pJo4u7qloYUVvX3K7s0YthgpWudct9ji5/MTCVyuRaGP1wnR3rWNNUR27H8iMNi/vw9uhekA1BqRtwRNVPhbuDQgH9eA5OlmOjYuPIWiMO88Uowy4mz+79SV45anHJH2r76cNcNracfjIeWth6Zy0170eB+qRAEdKSoSHhgAe3fCYFX/vI1vh7oeeg2LFBXUzF3MWL4MjNp4Evan+IJCHoF2ngmcmAYZO7xE6Z3zs7rsmV4G1pj2uiLAXPQNX/3RAxX0NlrrqW9bEQeGZRPPIsgmLZtoURDJoocsWqcLdrpPhSAhJQBeZ7blJKFnW+TAsGGjCVSunYEEaGwzFADplt2MuUlMmLlNXNbTO6/X6z9euXXvhOeecs206czYbz5nxmp+ND/3ggw8ufuyxx+6r1+unYgkbWulorSOIUyxdNmyRbnf8z0s0UywC9GcgO7oBSq0kFIolkZCBrnMEQgHGjuudwFyAM3VoYz3SxbnaSrcz4HnWOyXCCT53VsoWtNL92e7GSsc3qJYB/1B/5O72IFCHZnT7XPARoB7EmQhmuQjXuBBevri6B4B9GfC2HPdzzRuFiM2fuxm0lZ+Acj4LL276GVTyOVb3ZEQWMnaec8IiuPHMI2HhSFokvHHwJuvbB+g8fumzuLlrkn4Xo/bMIX0mBTVAo9mG7/9yB9zy4DMwUagqz4W9BpALfvFRx8CCVUf5yw89QqITwTMTMKdbdnKfrmQYXdDn9ift2T3GXSJe9z8bhfW9+wSdKg3+pwqdj4BHiq0PL+BLBVmsPRU/JzCnZDjZVQ29nMo6V/JFZLaL2HlWNRhqQmawX1jov7WgCGcsKgXUHc0KxxjhSCa73lNVqtYeGhr6gxtuuOHTXb3fWX7wXl/vs2U+Pve5z31g9+7dtwwODvZyK124burI0uUnmiHXDrVWRU0zMXc1bE8u1nXp1CZVWtQyk5gnxhked1bC5kmGk3FTdYzyYmr2OFafTqQzOPcC0C1XvHwjtpUuJYzlFZVuCPb6DJDJj9lSCQCj22iBHxtUAOxLye+lNexbjuozDxiLE8Pi9upJKBHNPFgQoANkOhFAZ8SpT8r5zBkkjmmKJLiJV55n88iDgwCvO2oefOJ3j4aFo/06bshdjHxfEbgTXTGVWoaBtC8bmFpMuudwQOf3/NrDL8Ht390s6tkDZYmY+T44BCtPeB0MzZkbGxqYnoxwgcx1j4e4y338AtMbwIE7izRM/q8eDV9z0WAfKey9gM7Fgbk5XcfObFescE7teS+GLcW1lQTSdefKOm9i7DwhYueLBlui7ny8H61zxmFB3hAVWuREMgLMsd21qjsnIplKpbJ51apV511wwQXPHLgXt//vfNgC+j333HPks88+++/tdlt0YUMrHTPfUThiHAYXClnnmOiBi5JiNmjFU8Y7ut57U2mR8Z5rpKBYKkGtVrcsc2yzyhPkNNEMgTXPeue158py16AutFOTEEf16JQ4Ir5jZWy0nMiaJ+DU/+qGLjpry+MyVYDLQT3EyibiGAn/MaBu6QiOxRcG0iH3jQP2IKirm7PrBaxBR4GQGcVKYIZy3DuKjxwY5Ha8Ai8/+Qto1uvODpeulbWLR+DT7zgBVswb8paiuVa5aEmJJB2KACkubu6KFe5tokYWtmUeFAuoXN7x/c3wdw8965B8mKvPWbIcjth4IvQm3U5tYWbt/hF4wachgKH7e5Fy/wxub92FP1KoVLef06s+s70Xpl/T3paeIfwP12OPKFPDdZlCyxxZ4ZBK24qdq7pzltmOnO0YN8f/3ryoCKcvKCuFUG4yMWJPEhy3zkkeY2Y78sErIpm/ed/73vexQ7WrWtiyOWwBvd1uJ26++eY/z2azf4hZ7mil438DAwOC2x0XCf5wfndKTKLviT2uUilDYnwV7OhbCuUqcrxjtyBOCoNWtrSI0aVuZcPrDm3yeGqzahQAuzadAF0CtwJ4AnFdf243bhEA7sTWiWObNGENaJ1a6hGgLhUGD4FkSHIcLwfTcsmyGLhywIWwa0HwZW7OiUyWc3aAL65uw7RiuwvsHP8YG9UKvPj4z6Awsct4E0xCA2TSSfjjy4+Fs45bHHCzu5sW1x9xY3cL4mECgDoOIrBHXRMF9+58FT7+T4/Bz36zG4vYzSXVS8Me68uPOUk0dQnyse0t5OruOvtGwM3kqjNzmXf39M7R6j1JxVuOI7iMzWehSXEqHIPeMQRs8Z9qwiLIZKzYOfP8tVuCQjubk5ztGPdGymK0zpcONuGqVXkYSzW9+ZTc5Y6ytd1u6URl3oRlYmICk+K2LFq06MIrrrjiFzOar1l48kxW5ix8XHvI99xzz4bNmzd/CwCOJDpYJJqhXuko5AjQXTpY3msX40GQ7IepOUcLjnfJHicJEbi7XcbVqXe6XdbGy9QE4YyVIU+g7hDMuIBObnmJqLabXYGIdMfLzWzc8B4wskxW8z2L+jKBzpeRC6TOEgsBdW7da8i2qGJtWPXWhDtWtbyOvL/WUwKx9QgXvKO08CcJ1qx7tlIiAROvvABbnt4kMtzdLB88491vWQsfPGcd9PZQZz1/5FjU9vb1ibW5t38o4ZO74S3VSL0zBPVNL0zCR/7h57BtoiRB3Yklj8xfBCuOOwV6U6nuhtkJznVyDNfxwo7v8jqRDxJ6LW4yR10h7jj+vW1hdzfBfGKsnRG4jFTsJD2h2j0UFFN7SdG3IisctUntk6VqwjpXzHCCOU7IIimMmo26sKCnprLQqNcEK9zw0ABkBlJw5uISvHFBJdJD5ZapkTKKHlE0qjjN64033njI07z63v9hDehopd96661/PjExIax0KmFLp9O6VzpOGm/aQlY6Cj+qS8e4DS6o9tgK2NW/DCq1hrDSm03ZL53i57j3yQo3vO8sgU4DuQF0mSBnXO0YXaKYuezKxtzwzBKnDm0GHuR9OKDjs9mEo/HA7gV0Qky9wtR1LIGgvgz349EBDIaVpW+t0igFgZDbDfkrvnYrzOpYJx43fydueI+Jo6Vlo1aT1vmenUHrvNWGE9fMg5uufy3MH5ZJcFL2BQF9X4I5vTICdRSSNAZfPB2F9Jce2gx/c/8TIgtea0vqQj29SVhx3MkwuvAIpzepOoA/HscnDoy+Y2igPnyzvjNj0q3BO0U+Wlru/fn51hryXHh/KBFBCGaA62hYEdn0YZ4r+tzWjw2062Q4wdveC8k+xQonytRkZjt2WqMwFb4HtKjLZexLPglV7HfeaEIq2QMjw0OwbKgJV64qwKhjnYsnCak5p0Q4j3X+4ooVKy665JJLNnX62g+l4w5rQMcX+bWvfe3o3/zmN//mWukozHCxUCwdFyklgZDglbEbSTOIVjl2YiuNHw2T7SHAeA6WssVa6YyMhohleNIcz4rX7nYF4hrQXaIZTQXLrHTVRx11bgHitFFMdagFqFoOOJa6DTeuAuAuJ2P9MnHAsry5JHYTpO1r2e5gj+IREFxGqbA3LB9T+HgJlYOOCnOOkf8uF7xULKZ2boeXnvg5a7qirtYGGB1Mwd9edwqcfvTCQHkaB3W0yFOpVGx9+d4SSjzc5Iur4zNPlevw0X/4Gfzw8W22612sK4DxpTKWjrknxn/qWqJR6OmCktAYLSsxzqVvrTdrcsI0ig5n0F0yPgAPU06c5d7hHWd4mKsBaX0zlLaXdyJ0K1jwakIOitg5xs0VzauyzrHuHGPpxN8hlao21Gs1mJrKQSE/JSx1jJ2PDg9Cpj8JFywrwWvGa5Z1zsEcryC9R1IxoLwPYoWjFqkYO0+n0xg7/38TiUREc4QZTulBfPphD+hopX/+85//+O7du/+MMt4xlt6JlY4WeKMh2eOElV4uQWJ0MewaOFK0qUSQb6CVzkrXdLmajp2T65252VkZmzzeaeCiatIlwLMubNxC16VsrGGLbuoiX7tONhGkJXyVcsB0s98ZKYs+hYOnBySZ4WzF7WwTwCC6voQf1I28jFMoFBBYl/GAb2QGv7yGnh7P2CyIV39gZvsrT2+CyS0vBTPxWy343detgk+942RAEhfXIqa/UWDuKzd7mEzi7nfx5B6PClpfDz2xDT5410+hWJEVIfynLz0AK084DYbGxv0EM/tYIM5MqEWdTSuvQxQXcR6l5VjP7NzDh7k+pcCPzYYRlt8jdKiGHpbUJJ8RT2WLVkhFRd0JzAWgi9g5McNJdjgs9xXrRnjtJcUrtppG67xWxQYsDUinkjA8NAgbx+pw6coSpHokYFuPEGOdU0c1lLMYOy+Xy88tW7bswssuu+yQbpEatX1mtvb38cbcX5f/zne+s+iXv/zl/Y1GQ9elY8a7a6XzTmwEiCbjvSoWLYJvbd562J2YIylhyzIuxC11q4RN1aPzzHeKp5vkuWDTFqJ+pWNxL+gMeAHcCoSIQU6UqRnLRx4v/5b/Z6AV4qazZYwfuA3G8++jupl5lmBYnF0iDOWaq1u5oK7FlPw+oDTY3/sz4P2KgJ4rR0Gw16l81kphCp5/7L9FExa3tA7bm97+vjfCW45bYlG6upY5kXLsr31A9+EZxLTOLWsdAIrVBrz7cz+Cn/5qe9BKhwQsXns0LFy9br8O/dAQZvwpojwVzjqnP6PCBc7bsCtRnFXM+5/z7cBoXjERDi10BHEZO+8THdZkmZraLe0W1Ko1mMploVCYEt3VeqANY8NDMJZOwNtWleDI4YZIBna9LiZmLi1zXp3BrfNcbgomJoR1/qkbb7zxjw63zHb+5g6NPbAXxMbtt99+4+7du28dHBxMUsa7a6VT3S+53mmB8YYACOq9Q+MwMXwUFBpJ1bhFchIHGON0lzXWNlV9ZgO86dRmKQcKlC0GOdZ5TbDCMatcZ4qyrUMYL491f+zlwZV+hpbsJNfy8FvY1rlRgOuzhtXxto2kDgwDWl9dOSktUeAcUj4X64ZPJGCPSIZ7PBgTb7XhmJXj8I+//2aYhwQyFId24ueUzb4Xlva0LkGWOtW800UI2NGzcOt3noBPff1RR2mSriHkd19x/CmQ7OsyOa6D0frs41cFmWu+UwMa/4RaXiVHN8Dvgktfwr8sVZNkW5j8JrLaBW+7tM57kIzLaIayPWqhAFO5SahXq4LyVbZH7YfXz6/CWUur0JNwSJQ0tsvPed05ekUxO55b53v2TGDY8zerV6++8KKLLvp1B0vokD3k1X2gXi1a6Y8//vj9zWZTW+mU8c5j6QTqwnWcUC5v0bIPMy0rwvWObvj23DWwo3cRVKroji9b7VW5hW5A3i1nM1a5W8oW2olNdVhDMhsD5KZkjRq0oCYsLHQTSid9Wlj24scDpnwXGFCLsNQdqSCxWB4vhbJrXYdcyxmL1v9dK6ITkDapu+px5NVsvcLjBfDuFJZsxy6A/NKvPP24crc7sqPVhg9feBx87JLXBMDedbXvrdK06UovilW6YI5/oxX2xEsTcOXffB92Zstet/uq17wOBkfGmPrILDelQHI1UhVfmFXhtAAl5dMX15VjZP3LBJ4RyCnvlFgvPnWAn8sITdy0jpCJDCq6oeHp2FcRNrqwE+OPN3PgbjfrXKtMNBzQAx3VFJAjoEsPpnrHIuAty9SwAUsZvZeNhuggODYyBAuxAcuRZZgnSGQoMqM8hiGudlIyUdbif5inhJztGDvPZDL/833ve9+fxk7wIX7Aq4DOXvDnP//59+/cufPmwcHBPl6XThntQpCpMg23XzomE2EsHRcZgnpPagCm5myAXDMtAL1aw6QPRQVrJcIp69y14BXZDAd8pIrlLnZe6kYueEkuo1zuKhGOatADAI57Tu13AnjJIKe2ugvq3AhQ80buenufOMvK40J3ATRciYhWMIKg5x5vaSdKWQkqDhbUiPAfA3qDaB5xYO5Hc4G1589v+hmUp7IOJLRhKN0HX/y/zoA3H3eEyK8QUOI0VaFSyYNB9uC69v3gvJeqDbj+5h/CQ5texo2h5lb+g/vjiA0nwPjSFUFXqsRPmeam1hSnP7DXhoJq5hZhVVXiIrhcA+eo4y0PNHvt4hyP9JOf2wvdHGvUAQPijl+LeclFQpi7hzp4qXZoa/rKQfBWwRJNPjw+He6+Iq+kIZKRZZSppCxTE9a5IjqiMhxRpjY1BfmpnChTQ4AfGRoQe+DspRV4/cKqjptz76Fo3qISf3GhSMUS/22K6iMsU6NEZATzWq32lLLON3cwvYf0Ia8COnu9Kpb+zXq9fgrWpSOoE3scWem4sH2xdJEdjIutirH0ktBMe+YcATv6V0K53oRisSQoCnHh8hpz+Tta47LXtR1rN81ZuAueJ8OJhDs6j5LieEKck/HOPLxGM+bcD1pbDgdGIbMYCMVa6x4JzTNpCQiNcPEtyxBe96he6BqIOwF15xj9+EHwt1MMgspLKTcJzz/+CDSqVVt4tFpw5onL4a4PnQGD/Ul/QzJFHkP9Aw609KGwktFpzPOi2/3rP9kMH7jjR1o54eNdsHItLF670ZquYFjH/4R8VqNc7Aw/zYUIj5myyt+ua1Hr5elezMVqrvW5F6S/PQ/I1QNSIrQSIs4zTyuVO2WxsoFx9dI3H/yZYoV6wLOldDEL0ZXSpcZgWOF6RPc05GjHuLlwtSf7oDfZY2LnomlKE8qlkoidVytl4Xrv7+uF0cwgrBlpwNtXV2AwaRLhdD5PB2VqZDipjmrtkZGRP3rPe97zqQO9Vw6G+8e++4NhkPtzDHfccceNO3bsuHVgYCCJbVUR1LETG/XbJeuDu96Fqw8JY5SVTq53tCooK/UAACAASURBVPLKczfAHhiFSrkM5YrUSDmIu8lwFqGMm+3Okut4bXqA31273hlDHHVoc93snEFOTTTJJGmou7uc3oaRfrYM8wCgQQPPq1SiygV9jxJg2SrO96GWuoXTcYqCOdh161oDFxLa37QFxzGx7WV45elfiuxe66fVhg9deDx88urTBEcB/yGBRrSu+3PNR90rCtAx2/3R53bDxX/+bZjIV2xTEkvzFiyG5ceeJADAspSddRZ1fw/GiMM5ZuPfPkXBxV/3vDDlwnfedN+Ho1voy7grMWosLoDrnacuwkMR8lh3dsJHz5NCXY+F3GIqdo5latjznPqdC+scLfOUacAiCs5lAlu9VhXu8FIhL1ztWCyLiXAj6R64bFUFNoxhIpx5ag7odtxcssJxEhm0zjEuj5nt9Xr98SOPPPLiCy+8EBslHPY/rwK6swS+9a1vzXv66ae/Ui6Xz8YObAjo+C8mKVEnNrLSUfhKIJEbiEAfG7eg6x011MTQXNgzfBSUmj3CSq9jbTsrNxMd13x909UxAcY4p4mLVBBU6RqVx7VkNFG72t26dAbiQhi6rHJsToIxdY6Q8h4EpuGWOjsnANQqZmmtRPZHSGJauCvTcECbxyBSaFJQXBEZ3lEtEtiVwHOlyPbnfwM7nn/GizK3vf8MuPbN6wMWLbndeaOVg0U6kYCVj2veDcbRd+ZKcP6f/hs89eIeO9u9DTAwMgqrTjgVUulBHt1mcGyvJX+Em5vNPrWAZsm1UcPMbb7QbFud7h8/7z4b2XeWJECO8koQ9Lpn+xQBnxLDz9dP5sXzoKi3t6LbYIl0efm5BHO0zokRDsFcZbUnUQ4CJIQgaQtPZTE/BVM56WqXiXApwdd+0tw6XLCiCsmEzzonoiwJ4rzawm2Klc3mIJfL1sbGxj58ww033Bn/zg6PI14FdM97vvvuu8/funXrP6VSqVGy0oeGhsQCQ1DHf3ksneg4ib3ITpBrQHP8SNiVXARVYpATLnLbve4HdZndTt9x8LascsUwh4LDynhXoC7i62QVOXzvZN1YVnkgC14tExd0VYy+K0Cn+WbAIC/Luru5HNNhoK7xwCOspnGOL6iqU6TCFA4H1HFtoHU+sfXlQJAWL/Gl3z8TLn/TUV4XNV7KKIkHlwBy4/w09dliFc79k/th07M7TRxdQbasRz9FJMbxkrywJztwwigMVukpbUj2WczhY4+CbDkTdG6cle6bN35u6BhC1m5At3YccjIsJgEdGeFEbge52omzXZPISDDHhFD0RuZyyAgnXe19vT0wOjwkuqldtaYCCwZkTFyrYixebjLag3ztJFepAQsAfH/9+vVXnHPOORMH1245cKM5cHvowD1z7J2feeaZ/m9/+9s3T01NvQ8z3dFKx5g6MnaRlU7Cl8fT3TI26XovQiKZhjwmyLUHoVyuQBnLN8gCR4ubyteUtWyy2iX3u13ypqxxDuJOAp0EdttC533SA5Y7wT1RwzouTFO+7iwXnoVMCU5hjG161rn1zcWZchWqr419NX1r3Z8l7t7fHoOUsO62MH8bIejZOgnZKvXFJx6Fqd3bAznSqb5e+MpHz4W3nrLKC+gmjBO7RPf7AT5AxvktlGtw0Z/9G/z0yS2BenQsWVt5/GshM2e+AXRn2vaZAIowoqPgO25iw/wF/DwfQO+z59Tuda0pWwpCuB6q1WgzdNKptf6u+p0jxSuCueryp2PnOhHOJO9gfDufy0FR1ZxjIhzGzTPpXnjr8iq8dn5DGCic0hUHwN3sdpmaTIQzZWolmJycQJf75Pz586+57rrrvhP3zg6n7/fdOpvls3jPPfec+Oyzz34jkUisogS54eFh8VRkpSeo05ByvaOAo1IfWoDoescEud7RhbATGeQaAIUilrY1Fce7YXoz/O6GAU5b7spSF0oDd9lrd70BfpPpzslm1KYRm8euTxcbSnVzoexubbE7MXdtT7CVo2N4CgyDlkY4QHpTjSnDXJ/WDai7SkIEQPuuT4DOAMEAgBseCKITclQ///jPoTA5YSsG7TYsGh+Cf//kJbBh+bhloWhRrGp8Z9PWwfX4oc8/BHc/+Evo7bXnA+Oty485WdSkezMADQYFHznKT90JevoA3fXCy4UfTCNnn4lTAiiuDnCXtTtmWji+iM4+esnkUaICvkA/tcCStT/QuqwwzjFuLuvOCcxFZrtytaO1jqxxlNVONecI6I2arDkfTKdgeCgNx4/X4OJVdUglpHdST2tMiZodxqyIBiyKRObO3/7t3/7wxo0ba/toKmflZV8F9IjXdtttt/3Bnj17/iKTySTQ9Y7/9ff3iwxOBGT8cRu34GfkekdtFa10BHXx2dw1sLNnAVRr2GK1LLLedeMWnv2u3eyOdY6ueotG1mGQU/F1stB5KRt9JjeSpHrlpDO6hld8LpeFUKTV/GgrXfzNY9LyIC0DjQnLYoe+ZeZayvwYZT1EAa773kRqcBgznEnusU8LyZy3DvKV+mgThsl6+RmSXjz32CNQymVtQG+14bXrF8O3/ufFMCeT9rqgqTRoNkkSTIy75Zu/gI9+8UeBYePzLDvmRBidv0TEROWPz371PbF7XJhd7X7O/45CXP5duDlPbUY9qO59HhtQPVYwPSp/PN8ww4be2bD1hIaOwCxhe7VTPToBugJz2SBIksigpxIZ4kTNuZhu6R5HV/tUFrPaS9LV3pMQrvYFg224ak0VFg+2OrLOySiSYI6yFmvOsV9GQdScV6vV51euXHnxZZdd9vhs2iv7Y6yvAnrELN97771HbN68+av1ev31lCCHLnhc3P4yNuQwlpYw78aGoI7d2HpTg5AbWw/Z1oBYoJg8J1zqrC7dkM6o/ug8YY6y3plrnix2kzmvrHLlxvKBOhHMCEBnSXEaxAWKE3WsqhWOs9SdRDuxz6Pi2JZwZy/BOSc6e91dvlFKgoKTuDH5ipPFdJhrS8jwWTYJ0Yjl2cewBj1nA3qzBRe8fi3c8/G3Ql+y55AC9Pt++gxc+ekHhILKfwSgbzxRZLt3EkPfHwKv03sQxHfqKHBxmv6O8Pw7Q4lSRPj+UL/HBNz9y9jZLx7PAZ1nMcKhq13UmssyNcxu7+mRiXDSsyebrxSm0NWeF81XEuhqHx6Eof5eOG9ZDU5dKLv4ueVp+DTU35y72nk+EvXKwKz5ycnJ5tDQ0B+///3v/8vDmeI1bB2/CugxO/zOO++8aseOHV9Ip9ODZKX7ytgomUkniKkyNnK9I6jXalXoHVkEOwZWA/a0QNe7yXo3CW0a1JVFrjndNVWsaZlKyXHUeU0oBwp8deKcCXEJjwABOZZeSRIaw+cuS/C4da4atwh6xhBLm1kbATkTB6A+YHdK5cTlrdbbHLhDxsSNwQD4dn+OHGbEeeprBPTnNv3ca6GftG4RPPDJS2HuCFro/oW3L/qddwpi0zkOrbSb7vs5/D93/ygwPbMN0Dn4dgvk1nKbzkR2dQ6Bv2Nm80GHWOCOxsUK3mX9O3mJCNC1q10lwaGFjta52QotkTdSLBQhP5VV9K4NGEqnIDM0AMeN1+ESdLX3GFe7MBw8rnZfVjsxwmGZGlrn7Xb7Jxs2bLj8nHPO2dbVlB0mB78K6DEvetOmTUM/+MEPvlAsFq9EkhkEdbTWUVMlKx0vwV3vtGApK57H04UbaXwt7OpdAJVaDYpF5Y5XljjuSQJwNyHO5oJn7nZNSOOPo9N5Qhum/ulikAq4fWVr/DNq9CJUAc+Sod2tlAU5pcrZp4E4wprW74BLoZDj9SGutRFnrRuqWR0SjS2JC7O7TGmckaEyGxgTeF54/P83MXSm7CycMwTf/9TlcOzKeYGWqVJfkElIs+kH1/iNt31fxNDR/W5+ECB6YNkxJ8HIvIXK5c6tUF7Lr6DUSsYIg0gPau2lCYsGcV8A3r6xfHOd2+R7adhOGaBZs3FLKeATYIAu4+bYHhVJZMg6l9ztQukU7wrljXS1Y9y8UilBu4FZ7czVvrYGSwZlaNFHHsNlJbnaqeac5CYSdU1OTmL8vDhv3rx3v+td7/rq3pu7Q+tKs0t6HKC5/9KXvvSmrVu3frWnp2cxJchhGRsKX50g52GQw+FS/STF03HxJ5AWdmwDTLUHoYR90yvYN53ap0pLmLvQ3ZI2cSzFy/V5jBaWuemF1sv7pTukMySCuOudW486js5AXZ4Tbq0aRm1uSfsEdLTFG+XmNsKqQ2DXhylFg+c6qYsZUeyOOwRcrLi9VBgwv+Llp34JuT07rdWK10719sA3PnERXHDamlCX+wFa4tO+rchy/9P74L+e3BIA9J5kHyw5+jUwODrXnxTn4Lt3ScXjaHDsPn+5D72oOt5FcvdYnw7hO8fKr1MXsfI6GNhrqrh9J4LNko+/hzgC6817pFJJZWoSzJMybp5MQi/Su+ok2pagu0Z611KxAC3lah/JDMJwOgnnLq/D6xYi7wZ3tUvp4Vrost+5JOfiMhPzj2Qi3AQaUV879thj333GGWcUpr1gD/ET49/0IT4BnTxeu93uueWWW/4im81+PJPJCCsdgT28Gxt2I5Kc6LRILdc7UoIOL4DdQ2ug3EjIjmx1STgjGOAEACtQd+hgOdBHZbsTI53kenBB3RDREHhbgO7Ey0l2UXY8KQF+lmmyU0IkcbcueI+ZwWljvWOIco2T5PK8eNs6dhUFfkKEEtFuw5ZnnoI9214JpE/jsO75+AXwttPXd7LsZsUxuWIVzv7E1+EXz+4Qwp5+cM2l0gNwxMaToD8zEp3lfgCedDou9dhhkiLAFAJLj3R9+nHSVxzvHtS9B8C6QojZjsfgV7L5Cma29yrLXFrnmNkuw4qkCbdFrLyQzwPWhTcbVbReYHCgH4YG0nDc3AZcuroB/T1onZvZ7sjVjmVqKqGYep1XKpWtixcvvvTqq69+OPY9HMYHxC2pw3hq7Ee/7777Vv7617/+er1eP7mTBDkeC6XSC+56F20Ax1dLwpl6Q7DIYbMOF6SD1rmxxG2aWAnaBshVsp2THMfj67weHZ+WCGjE9nPZ5MR0mOx4A+rhlrdrqQtZoJPRed+rGEtd3MI+hhO+GNWBW9Yh17Slm/WS5fjcQh91QuBynuurMe588TnY+dJzXiv87t8/B9511rGHzL7amS3Buf/jG/Dki3sAud3NTxvSmRFYvOE10Nc/YH1uiFulp8dwqZnzg7DFze6Zia3OwLx74Oz0pUYupSjQj4020JWDY7cUC58yK7pHYr05lalJy5zY4ETzlQQqbKpxSqspelagq71Wq0BbcbUPZySBzJVr67BkUMbNfa52t+6ckuAoqx0ThvH6KhGulclk/uwDH/jAJxOJhJ152emkHybHzWxnHCaTRI/5xS9+8dKtW7f+XV9f3whPkMPvfQxyPEGOQF263qsi6z3R2welOethIjEClXIFSuWKIpKxW6dKi92liHWz450SNsvtrmLn2vVOXgBG+6qERRyoS7CXdewWqPusiQR1bqMZJOtd4rMU5vwnBti91rU5x+uGjzonQspNlxsez8vu3A6v/OZXwv3Of9rNFnzkslPgb99zxiGzcx59die89U/uhcl8xYr/o8DG+vNFRx0r+L9tBXBvdhCz15aXb9dRJ/bu5HciQm2A7eSMyDFqK9mLzE4YXx4cqEdn0ya3iKw5x7g5rzknQOeudqwvR24NdIWLErVGHZCCYHRkCEZSPXDxqhocP88Gc/H+WW9z/juPnaPRQ81X0PJHV3sikXho3bp1V51//vnI1vTqT8QMzHhtHU6ziwxyDzzwwN/mcrkPouudeN4xvkSxH5wPYlVyrXQ3NoRNBpKDYzAxsg7yzZTs0latGW72AIhLUOelanazF54pT4Q1spMbT4bTLHK6K5s8j4Su2GysbM18zrLNfaAeEldnXaqDLB4xIC1H5SxTp4TMS3bDRVjgHtySD1coOKWtPCP+PDynlM/BS7/aBLVK1Tql3WrDua9dDV/9wwtheCB1SGydf/7Pp+ADt30f6g1jOBF8zV22CsaXr7GB3nmbshfAzKaiU1u6M8u887GEBJU6voC/8/pMr6pu73MgefennH/KascM9mQfutupk1pSJvwKvUBa2/V6DQp5jJsXodmoiRK1YdUW9fRFNThzeRt6dElsuIVOcXNjnTcEIxxWBMnmK5NQLpd2LVq06Kp3vvOdP+h4Yg/jA2e4lQ6/mbv33ntXP/PMM19vNBonYhwdLXVkkEMNFpsS4OLkJR+UuUwlGZzGEBcubo6esSNgZxrbrLahWCqJeLrdTc1jnTsNXYLx9GArVkk3S1a5YagjD4AdT6cadd5cwmS582MJ8L3gq4GQw7oL0DZYSgHtLs1wUDer0G0w4ZNqIde1PvafF/xUfUIWk1IckCXrxV89DuV8Tj6JEpg4TuwFjXH0c05eNes3DybEXfnpb8NDm14S7naeyYwZ7gvWHA0jC5ZYnCzkftV5ECpnhNaOa3zqAgoVB+KeE3/pn4J3elk+fPRyJrQhQR30mHKrlQ11WXFPVr/NL28okuM9ENMTvHx2fFdwVJsOGOpoPlF+iaz2pMxqT4qa86QkkKGkUSTHajYEkCOgix7nrYZggxsaHICjxxpw2ZoGDPUReZzy4sWUqJH3Er2c6GrHuDm62rPZLLra//IDH/jAnyQSCad14azfPvvkAaa3rvbJUGbPRe++++7Lt23bdncqlRKudwR2rE2nMjX8lzdv4ULIdr1Lchlx3vga2NmrWOSKZWi0JDWsJp1hDHEc7KXFbixzTlSjk+EY1zsHb12DTtdQr0Am0pl6dWKW4+5M85nt5LStoODyMt/b30mPvS+aGgPsQhcwx+iIrJJ98qsugF0f7t8anfDDoyW+7dlfw+SOrUIYUjK8eE+tNnzs8lPgL68/ffYs+JCRPvbcTrj0z+4HjKML1jC2fpL9aVi07niREBdGKuPDXJ8VHQB5VqHQ3SS6V7LXrjueqGsHOsOpSwf0B35RtqS8cOx4Kzr1PESOk5WUBhxdau/I2DmWqCkCGaw17+sTbVF7Cczbst4cq3QwEa5WrUC7VYdUsgdGMhlYiI1X1tZhaYa8gTFgrhq5+LLaqflKIpH40cqVK6+49NJLX60573ChvwroHU4UP+z5559Pf/Ob37wpl8vdiMxxVJtOrnfUNF0rHQGeZ73jMVTKhq73nr40FMbWwUR7GCqq/Sr2CyaLWpa1ScDjZWu8cYv53cf3zq8lBVmggQurSyerW45ZRuG4ja3pYZk1owW6NadB4LanXH6vBaEAdddG9y1TVzp6gD9gQHdwDg1OH2pfN1RBsNzxCcjt3Arbn/uN8Njo8mpFe338qvnwrT+9BBaPZ2Ydg5qenkQC/vobP4M//5f/rdLaqJWuPGJobB7MW3MM9CSToTssCK/RmzEMcF27Ncq1zr8Luz9/42HX8p1rt0qluHWUC50hOENv9/7YZpyWl3JUdB2moPFyhRQ/swlkkN4VwVxa6TpuLsC3Ka3nQh4q5ZJIgutNtAW163B/D1y8sgavWUAewGgw5wQyroGDrnasOS+VSruXLFly9bXXXvvdaYjow/aUVwF9mq/+G9/4xtrNmzd/rdFonMBd7wjcpHVKzRc5j5ES1pCGuLSGuFFEA5ehOaJ3eqHVB6VSWcTTeZtUSTQjXZu6xE3/bix1TkgjrfcgwJMVjla6iJ/jcYwGVrvUlUtUHOK4Kk3Wu5xEEl0kdMSHHgvZLySZa18DsQekI5QFeT95jhRgyjoOxGnjgF1dIbA7zLXDno3GUC0VRRvVarlk2LeUEpXuS8I/fex8UY+Oa2G2/eAUT5VqcMX/92348ROviPpzMd+aWCgBc5evgZElK+SH1jza8BsN6uE2ahQYRwG6XKfB68YpF+73PuVCg6bzQru2tK04gww+yWuohUwX7BDdvUJeySOZCIcxcypTk4AuwBxPRKOi1RTGB7raK2WMm0tq15HMAAz2p+ANi+pw7oqWiLNzbwwZMGLOFR02fUYykIcgMYcom83if+1MJvNXH/zgB/8okUg0Ztv+OJDjfRXQZzD7d9111xVIC5tKpTJxrneMKZJbMjyeXgcYXQq7B2Q8HUG91qgLt7u0qF16WDdOHkyK02AurmEfT2CvwVoBts5017EvQwXrut/lIQaMNaiH+h5t8LenXy5HdUmFmdMAdQbscnTmuqGENM45clysCU2IckLjd13x6Hbf8cIzkN25TYMd3QLfyRWnr4c7P3wmpJIyA3w2/WC8/IFHnof33PI9KFXqqh8AMsPJee7rT8P8tcdCaojVn3diDnc1CT6IjYNytbastRmwh7m/KASaTdZ43B3DFAF+4U4A3zdKa3AU1yHQZ1/6FA1pmbud1GTsXFO7Cg9hS8TKS8USlEsSzClujtSua0Zb8PY1TRjrJ49fuHXOk+BcowYJZFhW+38dddRRV1xwwQVbuloSrx4ckvb46sR0NAM//elPBx5++OGbC4XCe4hwBmvU3ax3XzydQJ273jFJDgGyNudI2NO3CGpYn14yrVYFoAtQJitdATQ1d9GgL0vaqE6dsuLJGsfGV/JazO2u/paWumSrk0CvHO0E9gpxtSBjPPDcQg9a6RoR9dz6j5HHaSHnLW8LXiuYCR99THfAzq4VsDY19Dvp2gkoZidg6zO/khaNsohIuI4N9cNdHz4Tzj9lNSAnwWz5QYtuolCBG2/7AfzHYy+ZhCndva8NowuXwviKowBE3fJe+Ikzn7u8hQXC3NSOQ021KMlPo0NQfLF2MRbXyu/WuvJb3rRWAxq1EfZIIMPaospOahgzR1e77KImLG3R7awO5VIZSgjm9Rq0Ww1ADxOywS0YaMPb1zZhxUg8mHMLndzsaJ1T2JEIZMrl8p4lS5Zce+211z7QxVS+eqiagW7X0KsT58zA1772tXXPPvvs15rN5nEI5uh+dzuy4SnC9a4yRsmS4eUaPJ4OvX1QmbMOJhJzoIquLtVq1STAKSBHqlHlTkdMEHtQcMEHM9xNLF4BeUs1eOHEM+Q25aBOLnclHwTIu+535oq3W6/SF2yZiV/tZUeZw+7iCtDLMne6OTbOgvexbalzrGF5tkKgnso5RhjwvArA7Cr8HBu1bN/8lAB2eucySS4hOpOdtHYhfPmj58IR8zLe/ugHYrOFccmjQKb8gVv+7VH49Ncf0coe5VngeHt6kzBv9QZIj82bZupaGMLuvdmIs6q1j5vfMszU5hfreuh+8RsnlLnFHWndu9tOPI9cfwjaVF4r6F0RzJEJDgvKRVJsE1qNpuDLQOu8Xq+KuHkqmYDRTOb/tPcmUJJd5ZngH+9FvFhzq6ysNSurSqqiJIQkLIRlVotFBoMxNhoLISTBgMEesGk3Pp6x2/T4dNvNdLvb9vi0sQHBYWnbYmlG3S0GIzCUTGPggBhjpBKLkEpCKmqRKpfKJTL2Of+993/3v/fdFxGZyojKqrx1jpSZEW/93rv3u9+/wlge4JcuacLVU12C4PANUCVdud+c0nd5rXaKah8ZGfmTd77znb+fyWQaG/fEt86Rer07WweJp3GnKur9A9lsdoKb3rvVehcR3cqvRC84+tJFV7ZaDYJCBRbHj8BCp6x6qlPRGaoGR0FuWCLWZXp3kzqlt/HIeOqLTqZ2Sj+SxK1K2CoSR5g4odtKXf4tXytJ/jg7JIkwSepsalKbu1qUyq348VyvcD/kLAOC6Dr1Hva19ji+8bW5LR5/8anTcOb4j8QEiWQuW9cqL24G4B2vvhr+zzdcB7lNYHpPI3MaGnj9X/veT+Ad7/sSnJxbjvEjgsEFannbDpg4cEQQ+2b8J98prl77MXiv4U5s4nftyhm5y6Hdb54OTpWLyS5FY7hqozWsWlCKNDWlyGUDFhnrIyvByYh2nIfQr92o1aDdksVjxkfKUM4HcMN0E148TVegi8aI8WRVh+N12nnVTCoggwVqMBAuDMN7Lrvssjf7AjJreN+sTT2hrx+7eM9Op5N93/ve9wezs7O/VyqVQlTpqNax1jupcKFeRJ1kWYmJ8pMxjQmDTpL56Q0IK9tgtvIMWG7nAH1MGP1u+tG7+9BFAxdFxDowLq2JC5naWQnY2IyqS76auerat07MSAo+Seqa6DXnm69fbIJnH/MFQjxXiu/XUWVOzN02dSvzfhdijh90mmJPjCL5Af4fze1njv8Qqgtz4tnhZ4I41T7lfBb+41teBK9/8TPi4j7dXsm0FLCn8xr3InLx7mYy8JPZZXjnX34ZvvGDkyJoirtj8H6QICb2H5HqvFtSNnGoi0s3mF9duPRU6PHTc23pWhBY7/Z6HoZjIRC/Vvz9YmuR9HVBclqX7x3+F0CA1eACyjkPIQyxeIx0j+BchBHtWEu9urIiSL3daqK9CUbLJSgVcvC8HQ141SWy2ZBN3nEFOMnsKstD/nSlqMkCMrNYafOR6enpN7zxjW/85nrg8/tIBDyhb9Cb8LnPfW7qwQcf/HC1Wn0NmtzJ9I6+KVcVOR71TkodC8pgoRkyv6PJNhjbA08WD0K1lZGR7/W6JmnVL92Vuib852R6ZyVfzbx13lddN3HREfDah06KnuCiiPf4J8PRJn1NolZPdeeMRZGyZlUMInbF5Vx7OJ4gf61TXnHzQPFQMDk7bV/7c8d2pIggAysLs3D6+EOyGxWrFY/nQvfIkekJ+NC7Xg6X79u2JtP70yX3fohcTBIZgHqzDX/8X78Nd9zzgMyrJxcMC5ysTO2GselLIBOsMdAvZiZ2YPup8qAvuqjYV2MTb5eKKmrB0B+pb8TkYL8b3VYz+nz9Tszxa9xlISS3kaVduagQPnPhCqQshbYg9CZWa6tils0qtDEFt9OCcqkA5UIenrWtCa871IbRfJio0y4XeNLNxqPZeWlXHjOEfnNU5svLy6uTk5Pv/rVf+7W/2gjEt/Ix+n1vtjJGfd/7nXfe+VOPPvrone12+wj507GKHA4iMO3BqAAAIABJREFU6p0u/Ve4Ksa0EJUaosxUvDSsSGXDojPtNrQnDsCT0V6oNTuiiUujKTuzxeVc4wA3VlGOFZOJA+CYb5387cYx6JiGL90k9Th1jfVLd5F63Gtdme11Hm2aX12vLw2ioomc9VU3xAxbFJgvc7+ka++lfOIxIaesexMLAnpNjB1lgF+7DXMnHoWFM7I+BqklOc/K7V9w+W740199MczsGFl3kFwvgjdykBN19t2vObmGPvSFY/Dn/+M7sFLTWURy4SepMVcswcSByyBXrPQ9XoazIT1f06WT9o4N55pcZ+HXKb/XbyZ/4x1veY9ZXL5vFpmHIYRYOEZ1yBNmdrQUYrU25fZrtVREe15WgjtQacHrn9GGnRU3meM1xwpdqXOyQPJ8c954BdPUyuXyB6+//vp3X3311cvnD/+L48ye0Df4Od5xxx1vOHXq1F/lcrkxKjiDVeTwH5E65abTatn2p6NSr6NSV6SOq+vGxCF4KrsTavWGUOqizKzLdy7MZsk89TRTvY6Apzx2My+dp7AlVDmpNJ6/zvG0SF+mgemo+W6R6dL8btkXY++nNamxDm7Jx+l6xdlnFjHLqZOZ8+NjW4Qd/5k2hDSx49Eaqyvw5PGHoLayyHzPMjhJKt4OvOraA/B7v3ItHEBSp+L61g31UtVppN5rv7Rh0Gi24DNfexj+9L/9E8wt14TKkxUMZZCcSDMPAhjdexBKk7vVvfEiMyZRJWMg9Jm5Z9t6jQZmSuyq1BMuFnVVaWo47QbWOcf0Mzknt+HWCfkmkzVQuvtU85W4PgYGrim3nyh2JWN40IeOEe35XAgj5RJMqYj2SyeSZG4Tua3OyULJu02S3zwIgq9ecsklt954442PrRMmvxtDoJ93xgO2BgSOHTsWfelLX/qj+fn53y6XywH50/P5vPAjya5sGPUu/emo1uWkroPksIUgmt5pAOCKNshGsDx+BObDcVFwZnmlKo7nJHW7FKxRHjalxnvsazcryNFCgALnhI+cNXXp6lMn8xtr9CKCkpDUjZnUIlgyiyYsqXI7/bHj9VUE7ZzoEs/R2iplAjf7r5vayThkGgGofPbq/CzMPv6I8E+KHGBVFpaOgc/yeUd2wR/d+jNweM94bNJcLxmv4bVNbIrXt1pvwUf+/nvw/r+7H6p1Wf1QX6sm9fLkTqjsOQiZQAbCcVQThGl9ySuT0r6JfdT70N8zNRcIpG17TXTrN8Fz9cwWffE6hleDs26ELwx6mcxTHmbX+1JZGOI9Y1HtqMplsStG5q2myDdHMpe55i3IibKu2EENI9pbcM0ubLmigmStwDeuzHlEO6/TTkFwzG9+Yu/evbfedttt9z6dd9XvqxHo9Z57rNaBwD333LPju9/97seq1eorx8bGDH86EjquWMkEZleSw8FApndqVoAEjmkjmagM58aOwGKmLEgd262KYBOWgsaVuMxDt4vJpEfEkwKPSVxFY3NSNyrKkfXcYX6XxEsSXuW0c9GdSGqyVbOc3p2Kk9V8l49H76sJwt3LKhk2kjIELHI2unbHu/S3b/wKdTpw7smTsHj6BM6kzjcLn8Gz9m+Dd77qSnjZ1dOQCwPxDIf1T7yXGYBHzyzCHV/4Hnz2W8dh1SJzuha8rKgyCiPThyCMsOe51t/8ijnlcb3uosL4Pu0N2VO2vdDSmkPxjuYzoXZCaZaB4SFrPcE4JiBGU/1id37Rst+1Xuw2gcsgOHyeFIwr1TmlTkoze1uY2VFANBtI5k2hzHNBRpB5KQrh5/Y14MUzcr/UIDjWGpV85nZaLgoTKu26vLxc3b59+++8/e1v/8tMRhS39f82AAFP6BsAousQf/3Xf/3cxx577G8B4BD507H4jO1Pp1xQO0jONFNhoFxNKLtMcQwWRg/DYqcofOzV1VWZd46k7qomR4FzVsS7HRynSZxXpVN13HkRGjV5kg/e7VNnXdlY2ppQ9wosruxN/GxiTyF1Uv0OclUiXU+QdE5HbLxeEDgkUppid35uq31zoRFP2+02LJ56HJbOnnYuVmRqG8BoKYJbf/Yw3P6SIzA1VlSLNve8t1EKHom80erA179/Cv7zZ++HBx+fE+ufNDN+VCxDZc8lEJZGeowik7qtYqbG01nvcBRnsGLhKGZOPBmy+qSewNbyXSTzei/yae5nv+qpPc4pop1yzpU1UCpzYYSXqWlo4WvJlqWozvF3JHPR23ykDMVcCC/a3YQbDgSiCUsameNtUWoaT8WlOQyVOfebY855sVj84Etf+lLvN3+a74S9uyf0DQaUH+4DH/jAm86cOfMXuVyuQqb3YrEkTF3S9C7LZXKfOk3OtMrF7XDA8cj3THkS5kYOwXI7Ejnqq6s1lYuu1TdFpbtUuisX3fiMB8WRyjcC5VQkKzPTkylezp26oYv4mylMo/AM46ckVVnEzvqva4zNADb+OdGpmJYVw5tTdNqr35uY5dRvbqc53nFcc4Uhot2R1JfnnjKwkWpK74+T73MPTcGbXnoEXnDZLuHPXI9adxE+PROZQSf9+MdPL8J//doj8N+/+SjML9Xi5AT5bM0nlCsUobL7IGQr4xL2NPPx0+BFW+Xbi69uCt+2CjiXQvxRWdev35u0CcJhQhjgXEKH5pfM15UiloFtFPvNqSIckTkuGJHIVStUnF+QzJHIOy2sldARVeCKURau29GEV18aCGKXwbMSRW5ep79pviILI883F8KjWgX0m2MQXDab/erBgwe933wA74sn9AGASoc8evRo4YEHHvg3c3Nz7y4Wi1kk9bExzE/Pi0GBK1hU1uRPR2KngcgDS5DQidRxcKBZLDMyBbPlS2GlnRUqfXVVNXJJpKqZleOEMrfKxxL580YwOhjONNsTcWN5WJmeYjZ10dHtROqSWnmZTKnU1avHgt6TlmWb1Ln/XD846ZfvY63KUsbMrV3DwEXMFomzID2Ls9MzQtWG7UYdFk8/EZM6J3OaqPEzfD8qxRy8+jkz8EvXHYBDu8egXMiK202Jm+vrjcZz4OKh0WzD6fkq/OMPTsEn/ufD8KOTCzHB88UYJ3VB5rsOaDLv74zJZ+RmbBYjYS/R+jpRbIdZlx3XXgmwxYo2fqs1jPogdvMkzP6KAFPfBr4ooCWofY/mWft5U7WpHX3nUpWj2V0GMZIyx4j2hgzUbTWFzxw95COVIhTzObhmsgGvuTSAkUI2QeY2qds+c1cQHJnaW63WY3v37n3T7bff/g/9Pk2/Xf8IeELvH6t1bfn5z39+2wMPPPBXKysrN1VGRmBifBzQr4756ThZt3AwqaIz3J8uPlSraSo6Q6SOal2Q+uguOFs6CCutUCp17M4mCJ35yeOod/2ZJHV3gRm+L49qj8k+zmln6WyONDeaB6XPXb5mYmqiVb68QfUZM8UnUO6P1MWhe5jCNenqY3ZX7SnDI8ne6nGZx5V3yOrS83tDskZSP/MTWJl70tiKboPM74o+YKKchyN7x+Fnr9gN11y6HS7ZOQrFSOZ802LIpeBJhatXSrwfp+aq8P0T8/CVB0/CPz1yFk7MLkOzhU8qec+4veC5TgdyxTKUd86skcwdQ4dC5OkrFh0n3pM0Q8e6RqE8nEnwmkzpHehVc802QliPUy5w6dJTUurNVzTdxiAUdyoG5n7GZhQIFwdd6qZQGLchzexYyKop5hBMVcNmK5kOkXkEV25rwC9dCjBWyqkAWK3Me5F5WhAc5pvXarWFHTt2vOttb3vbx9f5GP1uPRDwhD6EV+Qzn/nMJT/60Y8+Uq/XX0xFZzA/HQs72JXkkkFysnoTbmcrddF6c3QPPFXcD6utQJi1MK1Nkq9s0GKkq0EH4prvrNFLnLpmdHPT/dNjVa4WCvpvbl63o9+ZH521YI3VutXUxVbnUsXrfzbRpKkv+bl6re2ZTh2OKyqcNZODoB8dZB3M+R5JU7b5z/wAq3KtzJ6BlbOnRSMMMrlzMzn6tmlx0Oq0IReGMFaK4PmX7YSr9k/A/qkKjJQiyGdD2D6ah1I+K4Pp2h1YbbRgfrkOC1VUY2144uwyPPbkEtz7wEl4/KklqDZa4v5F60sraJGuW5haMxkoVMagsGMawkJ5YNNKN1Ut11EKDEdKo3FRXUz93YjZ9bTsa3LW76fXQf1M7rM2rwRfGHB3Rq8301DnrGUzJ3NZmRL95bIqXNBpQ6VUgGIhD5eNNeB1hzMwWdFkzk3tNqHzADi7gxqKDCweg2b2lZWV2vj4+B9ed911f3zttdf6Ou0D4h1P6AMC1j7sxz/+8etOnDjxMSo6g4FyFCQnTe9to/gDNXKhAUQFGrhKF/miSJZj0/BUYQZqrYwi9brstEbR70TUQq1bUe49lLphUnf50+PysJoQYmUfE4Q2v4u0F3lTAiIiYJtMyESPteS1Rd0iwy7PLjbpOwjV0DdKbfcmda3okvnzvYaRWjSkLDBwwqwvzsHKU6egvroi7ooiiqULRhegoeUK8RmaU1GlY09y9LHvGi/CzFRF/MQiMI+eWYKTcyuC1PFdqTVaouobHZNjoSduDSx+hiVd82PbIT+5C4Jc3u33YOso/lhIafZSv/HiYa1LBZfIpQjyLo9MvoMbWytTP175G3/DaUlmL1NtmtetfmlkWO+W4V3SXZHiCoTKlULvjXSLtZXfvCXUOZV3RTJHoh9BMi/m4dBoC2481IGdI5Fa3Jl+cxeZ20FwVAkOXYNI5hgAd+7cuc7o6OiHrrnmmt9+4QtfuDikKXdLnqbXTLQlQRnUTX/4wx/+xZMnT34oDMMpCpLDojM4+BKkLtJLdCU5vCY7DQRN7xj9Lkz3YzNwNj8N9RaIdDYsTCPVuGV+p5KwrAANtVE1OrI5KtHJ/HMVTc+i5sU5yOxOQTPipyZvImxS3glFLnq4qE5P8QOQKt+IVhbf9SZ2QyH1EZVuB47Jub7b8HB8lxYVT9ecejj5RatWhZXZ01BfnBfmUDw9KXYyv/NDIJlzXoozDqwXGDejXHq+vzY1mwROzxkzMrKFEhS27YRsZUL4Y23i5RHrCVImsiULAz2U+CJsNtZX10vhrneMSrcMv/O4BOHAC2G71h7xAo3dEN/OfmVcr5Bak8axDzG5i+DUjiwSoxquCDLvSGWeabeEMi8VizBTacL/chhgeixn5JpzEncROs1J3IJoR7RHUfS5K6+88ldf+cpXylKJ/t/AEPCEPjBokwfudDrhBz7wgXc8+eST/1c+ny+jSsf/ikXM4dWV5Hi9ZdkBSSo0vhqWSh3/q4kIeJyEG2P7Ya6wF+qtDlSrq4b5nbdXpYh2uwa8DI6zI+UlWZP5XhKzmSInicQ00YsFSFyAhgrJyOA4nrImFLilZeKFgIKQT+5aVDlI3VJcej+2beKNT6rnFG2UIudcxE6ckSgzp+7Iuh513cKUi40xls8JM3xrdTnOhKC3yVbu9lvmimhPG+Qu0zOp9DAbQTQ2CdH4lFTl1r8ENye+d5/V4PLk6sA4ivmse52xv4FsLxQSe9m+fb6Brfz59dsrJfpuLTNscuXqXFLayx75N1lyaCHaiaPZ8Z2SaWWSyAWZo5m9iMq8ANNlqcz3b4vi2g8yKFdQeGr3NLtGO2+Huri4KEztQRD8EwbB3Xrrrff394T8Vk8HgbW8bk/nPH5fhcDx48cLn/3sZ/9wbm7uX1JnNvSrY2c2HESUzuYidTG8hG9cBtOReUsqdUnqzbEZmC1Ipc596rxHOpnRhfldKWuZ3maWf8XxTGU+dXEZ2k6TOkXJx2RvFJpBoldR7uxzHQ3PKrwyv7lsM5oMluPTuq2i0yZr8/NkRLyhxCmYScme5ADpNWSs70k+pYyAZMEauX+7WYfG0gLUzs0K5Y4qy67F7gyacnzY7Ypjraps42Euglx5DHKj2yDIl4Uqp4YbtLBM4zE5/Xf/193q4di3F9zxLlx5u6+h17U9rUmKnrNhelLvGn3mWix0WUAYj1JdfPw60d98bSjiQeQXlJomCFyY3OknBsApMi8UYKbSgtde2oGDSOaZ7rnmJCh4VLtdBAvnHCLzVqv1+PT09Jtvv/32Lz8tbP3OfSPQ93Dp+4h+w54IYOT7sWPH/mJ5efkNGByHKh1JPYqi2KyOg6Y7qct2hBhIhUodzVxYeAaJsD2+T5jfhU9dNFpAn7pcCMSqnCloV/lYSfopZWK56Z2VlSWTr/DrGyZ4VU5Wzfg0sSZ97RK6+HvxB01R9F2yY5t+ieVvSljIHaw33FDtxnfpQ0FOrPb3vYaOS4X33kdP4pKgMGe9VV2C+tI8NKvLsiyniFFjd21N6vYL6DqrmvbFfYka31ERcpUxyJbHIBMVROOgNAK0xSi/ll6k6V4gqf7w7MK7+tztC+A37LhZp6Wm5yg9/xukv3HWHcVuBJ1uIgldkThWJSRlDm0YKRahUIhgf6UJr70UYP9EXmbUiMHjzjfnuefkHuQR7Tj/YBAcpqehMq/X6/NTU1Pvevvb3/5fzj+SW+cKes0wWweJId/pJz7xiUsff/zxj66urr4QyRxJHcndbrfKSd2uJmdHlVLAHN5Ka3QaZgv7RPT76ir2Uld56mRSNyrHJUvEUh660wTP1DyZ0JOV5mxSZ3+7SsYq/LnA4T5hXchFH4ei5cyXeI2k7uJqm7xj8de1NlfKG2QRe7xV2tCz7kYtJoTZtL4KzZVFaK4uQ7teg04L047QlMoapVgBdC5yR9WNLU6DXARhvgTZ0ggEhRJkQlRp6mZje3d884n7s78xyNy2FMRuhSRM3PTvBjH9GlKHLYMxXuDRZz2t93Q+Orr9rHoeYANmk9h2kliXsjecJUYSGaMaR1J2kDkGwJWLUIzycHCkAb94aQemxwvSCkNBql0IXQbZSiHBC8fgvIPKnILgVlZW6tu2bfuj66677t/7iPYNeBXWcAhP6GsAa6M3xfKwjz/++EdardYVlM6Gke+Yupaezma2XOWrZB4Bj9faHt0rSL3alnnqNVZRDsevaWZ31X03VTqZ1hMFaJw+dR2QJ9S6ESynUtwYiettNMo8M0mTu5xs5ZSqfdTJKdYidutNT5jh+yF2tY2ORJbXyrRyb1I3OCJJVCaVuFU4qq9OqwHtRg069Rq08Ccqeey3LnLGMRpSnUiEsweQwSDLbE74w4NcAYIoD5CNIBNmWSqY4/JTZ4j1Tx2uAMQ06uw+5jh+nADNazMXGswEZCv9rrdkn8t1ZfzppS0CutyRa50Qm9q72RmkmUyY1sVAwZ/yP6HMRQU4jGYvQSHKweHRBvzCJQB7GJlzfzleIVfk3NTOydzubY4R7cvLy62xsbG/uuaaa/6Vj2jfaMbofbz1j8rex/Zb9IHAxz/+8Zc+8cQTH+x0OpdiwRlU6uVyWZA6DR48jGx9iJ3ZkNBldzYaeC5SR3IXE//oHjiLeertUJjfRaW52PQuc9VxqrAD5QzyVpY8rsLRhC+jodVCgG0jj2fWgecpUXQ+MziOmdqZ71zco/ofTWm87Cr5d6moTHJKZSZ7hxR0EnuCXaxhkvjTHkbdhlWX71Ki5OWiQReo0TXL1d2SqsIJPJajjNBF3p+sGiatGr2uzwKql2CN3/P+ppPEM6I2rGL39GPwZ0VbdVP35rNd35LBWLHZF8AJuJtoT9svdX5IXrlGhQ8OtR17/oLEidCVmT3MdGIyPzLWgNdcArBzzK3MbaVuV4GzC8dQrjmWdV1aWmqPjIz89bOe9ax3v/zlLz/bx/TnN9lgBPobgRt8Un84E4GPfOQjrzp58uT7AWAfEjoSO5I6kjeVUXTVfLdJnQJUMECO1Log9ZFdMFs6IMrESl8Xprq1hUJ3FZVJfCYiXbEPto5k5wuAOMiOSDz2z0tSF9vGpMxy0tV3NmlLNW8GWHFSN7WK7q9uaxjTH53uW0+dPp2jw9TjYl9KC0t9sV0H6mPopabbMQ+zdZiE75kLS6NeWh/nTxA1o0+XAE0c0jh538M+vu34dMkGPbbfnp/aTeRpp+/rRvq+9u4b2suPfq5UDgSD0OVSPn6hpZomIlcKXSjzJmQDEP3M87kcXDFeh1dfkoGpUUbmcR0JeS1cmZM7hxePkb0lZHc2JPOVlRWRa46+81Kp9JkDBw785o033ujT0zbojVnrYdYyqtd6bL99nwh0Op3MHXfc8Stnzpz58zAMdxGpu3LU7UYuLlIX3ZOaTRH5LqLfkdTLUzBXPggrnTzU6jKApdVyk7qRvmaocxWxHqe2KYK3itNoxU8ThIqMj4na8qfzaHYjQt4idZXWo5W6BthW8awajaH5eA15/kX61Npfnfj+Op6tkdh7KFZ59/KYbtHdx/CON+lj28T7nLJP6qH6O4dtEKC7JDqMn5VjIUWZXxtdNCZ9KLvMF4kr7XMmiJe2iRc7Ro75uiWpUxAbmdhVelqrJaoFSjIP4eptDXjlAYDJkbyInyDiJhLnZC47N+q0N3L/ccFAZI7KHKPaC4XC5/bv3/+/3XTTTT9ew836TTcYgf5G2Aaf1B8uiQCS+gc/+MHbn3zyyT/LZrMTROqYo+4sPBOEoqlLWqAc79KGBC9KPRYnYWHkEliBoiB6NME3my2HuV1FtxuR8O7a74K8qUUrM8HriHeH+V3OHonGLtqPp/un8/Q2iZrZyc2eAtOI3XzRdQ1540mwGiPmE2J7GwdKDh/Nj92G1hq/i8ud9uj5ItBRx6aMKesG6czdTNXxLjx6umuRHft91tdg1e+1iMp1P2ufkmjdIzLvUlPn9DX1de9dJqlu1nW+m2s749xGiptrT7UCjr8yVblMFNc+c2FqV2b2fC4ryLyQzcC12+vwsv0hjJeRzJOpaSaZSz+8nZrGyZyqwCGR43/5fP7effv2/erNN9/8sJ/bzy8Cax895/d6L+qzdzqd7Pvf//5fP3v27HtzudwIpbOlkXqy7rucQnhFOV7/HUk9UxiFxZFL4VxmBBrNpohORRNasqVqsr+6HRSnI+GTZG9Uj2MFa7g5nRqJxOlrpM5dUfAi8E7TkSxI4zDL87Q3LuXUm8Nrg1CuuyawJN84iT0xanS9NHuBoPRzynvba/j1UsDdFwZ0r3hy95a9zs8uu6vfvdewtM7DWbfrJdCG/V9nOqErEJg1iKeAU+EmKtBi0KtYKaQv3mgRSQsL2pf80Rx/Tuia8JW5my5RHZDecFqoxIpcKXMq+gKiYIwMgENSL+YjKJeKUM524IU76/CCfVmolPIyFVEFsJKy58Fwdp45WvBk3XdMj5UWP6oCR8o8iqJvzszMvPXmm29+oNdb4L8fPAL9j5TBX4s/AwAcO3Ysuvfee39rdnb2D/L5fIlIHQvP4KTD+6j3CpTj5RiJ2EUDkKgE1dFLYC6YgHqrLUgdc9llYRnKPbfN6azwDFPlmuRNf3x8nDg1lpWHVZMqnS8meYPQdb65/F6VgeVqRXyug95sszkPutMvl8OErhYHYhs+IvB6nCOEHcOQXCm0ac/0atHRnezpirsMUcdxk4NI728uZuzo/DXo1viQ650+UojaRfTOy1o70dPiryvh8/VLqtKX3E6m/YwV62EYNaxjmOc231Z9HNXZDpevtFIQFy/N4NLiIcpByYh2VgEOMxzKRSzlWoDxXAteuqcOz9mTg0KeK3OJhG1yJ395L2WOPnNU5Ujo2Wz2/unp6bfeeuut3/KT9+ZAYL0jcnNc/UV6FdhH/dixY78/Nzf3O/l8Pu8iddHMJchAiPnEKgLeNr/j4KTVNVfquCjA0p61sQMwm52CWhOgukqkrtuvElkng+TkhEaR7jz63cxb1ySu+6u7u7hx5c4Vu5rLZNpbIuJdKRs1N5KC51MlHZe/KjztjFuzneytRoi9WIiPl6pcHUNLfZRG5Jq7eg3LlGOLA5jfmSSSrLwu7osXNDOuMV3bO4deXwuMboPWJmqLzW02tmHoQv76+XXHlr5Nfd4pl+9eKKQcJfEx+yA2w0tCV9EmLKKTmdgp35x6maOJPZ+HHYUGvGK6AZfvzEMUoTKXQYWuCPbYvI7f4+IAq1AqVW4rc1z4Ly0uwbnFczjn/GB6evptt9122/+8SKfhC/K2es0cF+RNXQwXffTo0cr999//b+bn53+zUCjkOKnj/fFmLjxQjtLaJBHKQczLM1L0e7PREMExTSxAE+2BajsQ5jRKazMC4+xoeEeVOUnw7jrvPDoepy5KadMkL/PdY0WtfPFyW1IUphKPTYfsYcuFgH6lSUWR0ElOr7yTG4+Ct4ZFL1Inae8cTckPTVN4tyG43u9YU25rMGjCSqrc+BN2WrduX8O0EUvWNexjXPMa9utjU0sXpySlywtwk7Q9u3CEeiwD4q+t7QxfuvwO1bZW5HIpSznm0lyOfcylzzwbZGTwWxTB/nIdXjnTgv3b8pCLov7IXBUn4rXZcc4gEYBZMdXqiohkR2UeBMHxPXv2/Pqb3/zmL1wMc+3FdA99DIGL6XYvrHv54he/OPb973//PUjqtlJfD6lztY7+MCR1MVVUdsJscQZWOpEoE4vBci0a5HGPdJ53Lo1+urkLS0+jLm3se1L4seJXiw2D0Hm5WEeku/b9qYA58gXafvQUtd6V1JWw1fNtyrBIDZoz9X/MBuky1kwgU2U30wdjP8O0yzZr8n87juMK9NcminUMqq4H7HI8fm3upUbazpS7v1blvY6b07vQS+c8iGWrp+hBvqolm1RM7qJ9ogp8w99bEIUhjFTKEGVDuHysBj+3H2DXWB7CbM4gc7m4p8WxNrkLElcd2WSPCNkr3faZI5mjqT0Mw4d27NjxL97ylrd8PpORTgH/b/Mg0M9MsXmudgteyT333FN+6KGH/tX8/Py/jKKoSEo9j34xu+1qGEIYBHENeJ5KRatvHKgUAU8rcBFQU5qA+fJBWIKSCJLDtBQMmjP96romu6vVqquBi5P0Y+uBLmoj1LUyMRLR43xmtmVVJkimxInoyfMoXhG2IECdFQsgImQjwM61v9O8AAAgAElEQVRWYrJrVXIuNoeK27duv6Bqn4QY7ka+vdq2knbsNhjcpKzvtP9hz5vHiDOT/zg1Va6f63Ncu7ik/q8r/e452JpvlO5N2a2PxYH7sOx4/XBbGomrl1aNC2ln4qqcm9mlKseXupjPQblUgmIW4Lnb6/Cz+zIwXilAEGYdZC6vT0ewy9x1nmMuF/yyPwTODZSaRmSezWa/t3v37t9885vf/KUtOBVfELe8ESPogrjRC/kiv/a1rxW/853v/M7s7Oz/EUVRCQvPUIc2m9R7md95BDytwimtDaIKLI8chHPhODSabVitrYpgOekrl1XlJNnaBWYcbVeZCtcR9FiUVKt5ImO+OCBSF9MZM70LdR9PeNShzVTr8aStGFxOiZIoOKnHE5v6zv1uWIFvsaZmQ0YQP03kvYYSI/fECfW+sZk3Jri0NiWJVULKKz4YcneJfjsYXCPTC5tul77OfR2H7Idyzd1soztdyxqPZJjUNXnrl5LS0+i45O+WRC5VORF5G7BtDkaxo798LNeCF+1uwHP3ZEVAHI5/Tty239wV/OaaE1ZrNVhZXhZmdlTmURTdv3fv3nd6n/nmZpKNGy2b+z4v+KvDQLkHH3zwXXNzc+/BlDYkdfyPot+5T90V/c4L0LiaK8hiNA3RoKMxug/mcrug1s5ArV4HHNwihYVyx8msHpvjdeEYVzMXHgnPO7HxVDmcyrgJ3kh7I3I3fpoV4uIFAJsvRan32AQvXwE7VY36fLmn6GQyt4ukxGex9TFtSFmEnhCF8vt4b/VLHE3dVb32GsaciFK2XYdC5q1qEvilrF/kbfNr6EMd89Ebr2P6MhU4x/0a6bj/uYPyyxInYB+oBXGMgHjALiInVa5+qvxyNLFXyiWIslnYW6zDS6ebcGRHHvJRHgIHmfPKbzy/XMTWoLldmNix4QpWf6POjaui0cri0hIsLy0hmX97375973jjG9/4zf7B8FueDwR6zQTn45r8OVMQwJS2r371q7/+1FNP/dtsNjvGlTqSOJnPcHfq0kY/KQKeD3AqK0umd6owJ04/shPmi/tgqZ0XJnj0q6MJ3ox412VcuWndjHonszr3s5uR7tysHxM7KyPLo94lccvo+di0HpO2iuZl0fAEJZ82DcWO2wqSYA1fnPhrcjcpSA8hcQRjRPVJ7mnnY5+bsWVmS1nzLGsZ0j22tVcXfYxM20QvFiks9oDbFTjvrblPuovkjc+oQDxfJskn5yT0ftcVtEK0xXu3pYM4IT8rK7Sglpk6LU2apWQpV+kvlyq9BYUI88uxWAzA5aM1uH5fB/aMFyGbi8R47xbFzsk8Dn5ThE5uOIyrITM7qnIk9Xw+/42ZmZl3vOENb/inPh6/3+Q8I7CW0X+eL9WfHhG47777ct/+9rff8tRTT/1REATbefEZqv2OA5ZIvVepWLuxC5E6mviC0hgsl/fDXGZUmuCxuUujofqqE0HrfHVbibtaqto+eW5KN0zvlKbGIuy5Cjd+jwN+5ORNLV1jEk+odPkuyblZEnU8GYpvugwLzk7GK8mJ3ZrAe6nfPlPfEgZgQZTraelKF76G4c+V8bqGooxNoEUYv+XeXLqG6+x1bRaITsuCudIwubjL8WP3S7yuY33eHZHsiUIxSq3LLmkykh0JHVvqlEsFKOYLMJJrwfOmavDc3QGMVoqQxQ56jupvacrcjmSnaHYXmReLxXunp6d/45ZbbjnWC1b//eZAYANHyua4oa1wFZ1OJ7zjjjtuOXPmzB9j7XdS6lhRLk2pp3Vqo7Q2O7WN/OphrgCrIzMwl90B9TaItLaq6tim/eq6NrtW6qzQjNGsRTV5UYSaaMVq+edj4uZR8Mz0Tj79pFo3G7yQ6TquzcEWDJrAtUdcU3JyiLhUqH7vLMUerw96DbUUG3V8YMd19NmlrP9gs17XqC7GUu59iVU2MOX2ZnU9e82jXQ1q8aWr1qsjkdpOLml6LxDMWWJ9JnjTjK6PaB+NB8I5zOtkcucd80SGifSZYz12YWLPRbC7UIeX7KnDkalI+M/DrAx+k4vT9Dxz3mSF3G12xgtX5lg8plQq3bNv37533XzzzT/cCnPqxXKPfY7gi+V2L577UA1dXn/27Nn/1Ol09mKQHP6HDV2QvImo8Sf3qXMTPJ8I7MAYXVmuKeo/tyq7YL4wDVVMbRMRsDVtgheCQpeKJdWdbMmaJH67aI00ubPAuZi8zbQ5mhpl4FxcfiMOpKMnbav6ODuIvQq0jYvY44VAqmpPH0JG5D1/9XopdlaP3X5juy0m6LBu1c5pdy3Dfg3bPk0V332hpJ6Ouhz9XJLLlX4I3d4m+axSlim0o8HbFomnqXE54FR+uXqDOZErUzsSOeahFzCKvViCfDaAI6OrcP3eNuwez0MuF2GVtpjI+TgmS1P34LcWNDE1rdFQ3RelzxwD4FZXVzvlcvmzMzMz/+Kmm246fvHMmFvjTtYwWrcGIBfSXSKpf/SjH/3506dP/6dWq3X5yMiIIHVsvYoDnsxrROo2sQvxqFb4dotEO71NmAEL47BU2Q+LwSg0WxgFj4Vo6jK4RkWkx2TMFLgsOEOlY63qcSzPPT6GEQnPffDanC4LzvC0N/kBpbmpuTPehuZY8r3Tvpz4tXpXqkexv56uuw2X7t+Z2j+98Iv5/vVS7eIJJl5ZQUWqExlde8pWbN9+p4I+trO5sOcCJn3USZKXSxRmwBY7xFX+LD61S9wSSv0QvfFe2ODF5+mlwvn90IsqCVz8pdI3yE9O/ctlc5W2KBSDUewY6IYm9udO1uCnd2dgrFyAbE6a2Puq/ibM9jI1jQfCUtqqsLZVqzGZ1+v1xujo6N8cOnToPa95zWtOXEhzob9WiUAfo9NDtdkRuPPOO6994okn/rRWq72oUqnE/dSR1KVZXHZQop7qtvk9JnWVHuNq7oKTQKvZhEw2gsbINCzkd0G1HYrIWNG1rYFd28if7u6bbge/cZ87KXPtd3cFzqnyr/F5tFmd56PHv5MIUg8wDq5Tszaflul3rdY1DfDvnIRrfEiLAf0hDbKupt2+SS+N5PVQdmrLjPa1c2JLktxap4Q1bs9ZuO97To5A8270VMY52Cmm40MpO0aKEJevSLcnZueU86UAJ3GqnaBfRpPIdRQ7LlkKkcwtz4Uh7C2uwot2NeDw9khks+B4Tgt+w7NzVU7jXnRCZA1WeMEYTuatVmt527Ztf37kyJE/vuGGGxY2+5znr8+NwBpHo4dxsyLwqU996tCJEyf+w/Ly8muLxWKIfnUk9yiKEqRup7Xh3/yfS62TCR7TW8Q8V56ExfI+WIQK1JttWTa2LtU65Y+b/nFq+pKMeucm+qQJnuetm/sS+eooeDK9y7xzIzjOnGN1bXg2Z8cpbEz9Ey4G+RvKrfsQwuYxRr34biVFY5N1r7V2L+WeTu5avZrXna5e1zNFrHEfTqpxtFy/enpIIzKRS25oeSP1TFp6WCR7HOxGhRVEJQdRupUi2bNhBkpFmVteDltw1XgVrtsFsH20KEq44iKc+8ul0NcV3/jv3DJHmSx2JDsncwB4cmpq6g+PHDlyx0te8pLVISHqTzMABNY48gZwBf6QG4bA5z73uamHH374Xy8sLLwtn88XkNTRDI+kjpMBDXT8PS2tLSYwpeztCYGi4HHVH0RFqFemYT43BavtUBShkT3WMb1NF5uh36UKZ13bSGmrojE8L92MeE9Jc0sUn9E++pjsefAbE1X6e93VLVZlMaEn1Xas1g1SJ9RShhOvMe/g4oQONA7Ta4h2I/fu++pI817nsF/RtW7fAx/XCEhg4AR8w8aOXCqqkzrJ2yZw62+1j4vI3Slp0rye6bQhj+1OiyXIZQPYm1+FF+ysw6HtOSihKkcTO5K5ulNX8JtwcykrnFbm2sxOYxYj2ZHIRZMVzDFfXoZcLvfIzp07//e3vOUt/y2TybQ2EFB/qPOAwHpH5nm4VH/KfhDAUrGPPPLIO+fm5n43DMMJInUsFds9Vx27tqGa1K8Ez121o+BpxS/y28vb4VxpGs5BWae31esivU2qb26Cd+SjG81ezAA7InbKPdd/9zC/U/lXR114XhqW5m6p5tm9swpwZAHg+CeIPcFZyaHFj2+nbSWeraFa1aqka012Q947nGlJIzU/p7Z+m4sY52U4X8T1TiXr3S9lNNiH46ulmBX7GUkuAneoclLj8VdKhcfNVOhv6fYiPzn+DNFXLlR5AUrZFlw1VoXn7mzD1GgBclFemNixh7kstytvpJsqJzLvFsmOJI7/Iann8/n79u7d+25f/a3f92Hzb7fBo2nz3/BWuMKjR49mH3744Tc8+eST7wWAaQyUQ6VOaW0UAY9YkFJP86vTJEJ+dRexY7UpVOs1Q63LCnNI/IbvnPqtU9Ac+vgsQk/LTbfLzhLR8upzUnmbufHyHtQCgP+uQqW131wrfF7hXXk/RaSZrabXo9jxtJJA+QKC3kx9Bme0erxLr6FrVblL3dz8ghN4PFZS/O/dx1Kv60vb276C9R5nLSO9m688SeKSW7lfRvvHTTXO+pargDckcnyLsDOaVOUh7C7U4Hk7anBkMoRiEX3lOWViR1eYDqSj88YLbRbzYpM5D2pFdxivy16v19sYyT49Pf27N9988/fWgpTfdnMjMIzRsrkRuEivTkXAv/zMmTN/0mw2r0RCx/8wrY2C5ZCcJa9IE3xaERqCiJO63WcdA+YgE0CnPAnnitOwlKlAo9WGOvnWW1Kh6AYu+ncjTY1M8ip9zWgCEysU1rQl3r57qpvLBC/nZRlDrVU7LylrkosmflVClr07ckrHVYMaUlwNWiSctOha+8THJa++NUxt2dxPWdiuhN6Hvzq+RB11vrahM4ipxrJKSA27tstKbJ3cXwSUqu0MkzqtFNV5pQJnld7E+2CqciRwjGCPcnkohS24YmwVrtvVhqmRSKSjYW65rMcu781W5niqbilpdvVHimTH3HJU5s1msz42NvaRgwcP/sFrX/va008TLL/7JkNgEKNsk93i1r6cv/mbv3n2yZMn/+Pq6urLSqVShtLacrmcAMb2q+NkQgE4vLc6T5PhUfBUaYpSYYRvPVeAemUPLOR2QLWTEx2cUK2jj11MRqzQTKIQDVPr3A9Pdd7TIuVdypwIGBcMNPcmiZ0IXcc022o+QROWL57s21xbc/O6XDXRe8iGnCNQmudi66J0ffiPjZHsGtZs0dDH4eTVJo8TU6j6SiwF1DqGjPp9LA+sQTlIVe662XTSp2snIpUXSmrc+hkTLidyUuu6qQqqcnRnoU8co9WjAGBfsQbXTdXgkkntK+eBb/J9NQndJHKzWxqPdcESzWIhzdLSkNABYH7btm1/9uxnP/vPXvjCFy5u7Znx4rx7T+gX53M17upTn/rU3lOnTv3u0tLS/5rNZstI6hgBTy1YOan3Sm2jiYaXkCTzHpG6VP4dyBTGYKW8FxaCcdHopVHHQhZ1qya8Lkhjl4XVzVqYsuf92eNcdyv6PeE/T0bKc4KPCV8dj3+X+J2QtchYaziiAOo/nTLEbIJ3ZUEJTuVSnz/Wbsftd1ivtS+5eVybhuOrMwwO8g/KJbeH29rJf2MHLKlvk+LZX4Z5XZG1IltZO5gUuSZy7isPMiBqsAtTepiF7VEdrh6vwlVT2OpUR7DzxXOav1xXfHOTOWWi8DKuSOTKX/6D7du3/8Hzn//8u6644or6xqLoj7ZZEOh35G+W6/XXsU4EsAXr/fff/8bZ2dn3AMB+MsH341enycaVNuPyrRPBoxk+wFz48hScK+yGxU5ZmuEb6F+vQ6vZitW6NrtbOeyctJlv3Oz8luylziPrdVobBdLx/HXuWzeVvDt4ztBssale6zhNYDH3x/zgMJ1zFrRIXavh5DHpfPqIKccWjLnWYW4wcsobxxca7uMbhK/+kJei9+1Wi35jyF4/U9dySH2rv4qfFf3C0s8cRC4bqXAyV+lo0BH+ceEnz+VEKtplIytwzVQLdo8VIMpjxTfylavnqxYPNqHL4FLVu5z5zV1tT8lfvry8Aisry4D+8kql8vnp6en3+AYr65w8L6Dd1jrSL6Bb85eaUEOdTuZjH/vY87GxS71ef3GpVApQrSOp4+RiF6HhAXPkZ6eubaRckdHshg88IAfVOqbUhFEBauXdMK/M8I1mS5gERb/1uNIci4Bn1eLSKsgZpB6nsJklaHGOpO0Mc7tKleM14I28dabWObEbv3OPbcIML4mLDPnuTCg2/AwhTgTe7R0mhjQSrtgODoKPGXKtw54F2PXcldO43NhW8k5lb9y/uQZJ8xC4MO1+LsvUztU3hzo+MFlZiLAp5kL6xUmh4/stbBAir7wN2TCAIprX8wXIBQAzxSpcu70Ol0yEItec8sptVZ5U5ngKJHJJ6GIsYdvTViuu/ubKL0dVrkzsi6Ojo+8/ePDgn3h/+dbgg57Dc2vAsLXu8u677957/Pjx31taWnpzLpcrY2oblou189URFZ2vjr71IC47iaovnoOVSulF7GL7wigsl/bAQjAB9U4gWrPW60jsTVmUxqjl7lLrLCedzO+ppWJ58FyS6E3lTpO3KlOrXgmeshanuFHRGiRsFSkvWYv0HiNkbr1VgJlE1H0I2qb81DdVtSg1j5ZybOPj9UwBah9Own0fJrmhk+AdN2ovFZKe8NgDntw7jbzFltw0wkmcnqn8XuRjGIFv4m2NiTwMkMjzgshxrEzmanDNxCo8cxJgvII55bIGOwWfaguOLhCDnxGBy9+VMhflW/F37F8u/yMyJ1WOpnUysUdR9PDU1NS/3bt37ydf9apX1bbWDLd177bvYbh1Ibo471yZ4N86Ozv7+5lMZheZ4Clf3VbrchIySZ2rdanY5cSUZoaXE1ETMpkQWsVtsFTcDUuZEaijfx0bRdTr4mdLKBIibldam05LM1PiyJeuitfYRK/6qLtN8Mke6+QxJS6QP6U3WB6DFwclcpfviyYbua0hANkfSVJykGV8vD6Ga9dNunz5tEneYdrfGJt5/wOQS/mE6TymT+sBqUwCnk9O0en0vJmvnPcqpxrsYSYjKrzJ8qwhjIV1uGy0CldOdmDXaF4slLFADE8NdZG5Xe3NVSSGEzk2ScLgN0pJQzJvNBqtcrn8pd27d7/n1ltv/Vb/4PktLwYE+pghLobb9PfgQqDT6QQf/ehHX/bUU0/9u0aj8VxMabNT29Ki4MlcyM2GfJKyg+b4RCRNhi3IhBG0S9vhXH4nLEIJGi2ARlMFzjUwfx2JmxG7DiY2itW4is6I6HlF6NKfzgLnYvM886mrBQmZ94mUOXHHal2RhSR2Fh0vADCJnZO7WbhGP5EkqfOn5SZ4edw+hi9ZBdQhLcu2Moc7eqrbcji+pD7O2XO4dTuGWgW4ZLvxWXfUYtY2NtN/GLnkvEyrInGZMoYgS3N67CvHfHKVihYIIo+EeR0D3opBEw6VluGa7Q3RFa1YKIo0NKrBTiWW11skxm55aitzAFgaGxv58KFDz/j3r371q0/1fAx+g4sOgY0YnRcdKFvthu66665Lf/zjH//r5eXlm3K5XBFJ3W2Cx3z1jFAarpz1blXm7AAempzQN4hpbs3iFCxEO2AJitBodaRir8kWraLBhJhTbWWuy8sKg6hRVjYZ+S47sZlFZ4ikeWobj66XOepWSVlSzFQETP1NdGEoeocadxO7JLJ0mnIPVXP79OFs+KGZed74vF/SJmIVp9sMU0i8wrKGLrlAlB/fMJWYZnZdEEYtwewIduUzF+9rJiMKwwgiz0oiP1BcgWeN12H/eFbkmaMi5+Z1u295rMbVAoL3LDfN7NrEbkexUxlXHCdoYt++fft7Dx8+/Le+HvtWm8H1/W6G0bh10d9Ed3706NHKww8/fPPZs2d/p91uPwMJHYkdzYjUX93u2mY3eSETPCd2Xme6mykeJ9RMVIBGcYeoDb/UKUCr1RER8ZTq5lbrnOTN4jJ2GpwQXMq0apeQdQfOqR7s8X6moo/FHPueK/vYYmHTjBKhkl/kENTUQ9qy19B0fB8rWH7M5EtmLAL6iHfrFoluHL3XJRsLhjR7PH3OfzoGinPlY36YyCW3zfBxfQLxZqiHkCwMQ0FveHtI5BjYhtXcikFDEDkWh5keDaFSkiVbMcCU3FN8LOBdiIWjo6kKjS3yk7tqPWA6Gq/6hoTebrfrIyMj/++uXbv+3S233PL/ZTJYFcD/26oI9D0EtypAW+m+sbrcnXfeeeWZM2d+r1qt/lIulyuQWqdCNOTXI/JOqzBnRsMrumL+dZywREtWFtwj8texNGZUglUk9uwUVDt5aLbbzMcuI3x1q1atumNStoLlyOROCp2b4OX8qv3nuoysVMtx5DvPbaffma/cDJgjUlY/U3LM430Y0SWJXX0p+C1tuKZ83oPgzfagcmNZQEie0+g3nkhZl+d0WcY3Ysyocj/qUFSdLlkHTpyfTCLGiS0FzlZfZgMVtZxSilxXe9OmdQx2wwYqGOyGRB4FbdgdVeGnJpbh4FgApSISOQW8YdCb7FfuslhxPzmPU3Gpclf5VvSXI5EjsYdh+ONt27b96TOf+cyPveQlL5nfCNz9MS5sBDyhX9jPbyBX/9WvfnXkwQcffOPCwsJvt1qtQ6jWsRBNmlrHBhIyAl4GzcnJDP9Wk77V8EWrkWTELpG8mGZzJagVpmAxmoSVTgEabYBmEwOB6lBvqKj4uJwsD6TTqWqSxC0femya16Z0bWY3fe/EA8qTGgc50+dK28W14umB2NHxcWtW/sRsopfWffHPllnG30zZJy3evYe0PJam4l6SzvCwG7510/duCOD4MtKPbmtwfuXxd7aqdr7xNpAcRFoimQpcgqyWbCnm9WwYxkSOvvBS0IQ9+SocGa3DJeMZGC3mhCJHCxb3k6e1OcVTUgS7i8wpej32lTeb0FCqnMzr+LPT6dTL5fLnd+zY8d7bbrvtm16VD2QavCAP2nv0X5C35S/66SKAav2Tn/zkVadPn37PysrKa6IoylPAnKtsrKsePC9IY5seeQSv7V8nUpeKHU3xRagXtsNibjssQQnqbQAsWoNR8SKPHYPsEsFzUnXHZM6C5HR9eBehazN7bJZnPnOu8onM7QI0nMIksZMJnKXGcSYWhGL6z+kYaXTYP8ETeSffCDcB23nt3acISemk9Q22VydUnWhSbsS0EnR7a1NWOvbSh8zoiHrM8yzYIVHZTQa+UaAb3gFGqqMax4wPkYoWNGGmsCxN62NZqChFTrEkvFSyXtAle5VLQlc9DVg6WlrjI6r4xlV5Lpd7Ynx8/M/379//4V/4hV+Ye7rj3O9/cSHgCf3iep4bfjdf/OIXx44fP377/Pz8b7fb7f2o1FGxi8kuDLsWo+E9123/Ovk3Y7WOE5wqmBFXmlPm+LiUbDYPzcI2OJfbDouZCtTbgag2V8M89kZD1IyXZnezXauhvsX3Or2NtqVObhiwRiZ42o7M8oLAuend9p1zU7wlGnmEfLwQ0JTHJLkuRiOVuhqiSrJ2Ve4xm6hfelaIM4e/ETPGRXyCp9c+bbhN8+xuYr52Mb/jM3axCV95bOJQSIvdle86bpiikg6VTxuvL5fLylrr2Lo0yMBoUINListwaLQBe0awqUrBaKBC77ftXrLN6nY6Gi8U41rMkq+carErX3mzXC5/YWpq6r1vetObvp7JZHBt6f95BAwE1j4yPYBbDgFMb/vkJz/5nFOnTqFv/dVRFEVI7NS5DSc0ImbBAxkrEh5z2JVPkRO7K32HfIlcpXNfO0YZZ8IcNKMxWMrvgKVgFFY7oSi6gWodiV3msqOfXT4qrd5ZlLuqFGeQP0tzE8o+Tm9TSt5Od3MQPKl1OrdB3ozweXc3IzDO4q6EUmeKP7aaG+ZtK1I+Ph4b6l1GfYLU47e9y0424TNbutH33anSbcO7PKEmab0TGc+1KE+a1nmRGOkrd5A6q/KGChzzxHGBmsvmIBsAbAtX4UCpCkfGGrCjEgqSx05oPGrdna4pFw68HoO0RMlKby6rlJ2KRqqcgt/w71wu95OxsbH37dmz5wOve93rzm65CcjfcN8IeELvGyq/4dGjR8cfeuih2+bm5n6j0+kcxu5tqNZt3zohZQfM2YrGNsML8rVMkjaxowpHP7qIPA5C6ORHYDk/BYvhBKxCDpotgGYLq881xH9NZY7nxE2BbjLNTSl2ReD8b6QCV/S7O1ddLgBcpWRJMGq1rRcIvEiZFJLu1DXDjE8HFERK27MtYlEve7dRe9j+3mDtHtiIlLSehJ6ygnCqbsoNjxk9Gfgm92P+crk6iE3qFPiXy2YhH8miL2hpijItUdntssoKXDrahPGSJHlREEZVd0Pyt4mcL0ppIRITd1x33dFMBSu/oY9cLUB5BDua2JHQAWC1XC7//Y4dO/7Dbbfdhqpc9jv2/zwCKQh4QvevxpoQQN/6pz/96ctPnTr1G9Vq9fVBEGxDUke1jpMjTni8zSOpdV4X3vatu4idqxkZLISlL5NR8Wimx3BsEUCX3wbLuQlYRj87qXasplVviHx2odpRLSkFqFPXHKlvTJ3bvnRlpY0VvOIM+bc6dmzltc3yjPRjorcsz+7AOEa0XJgajKnUrXqifBGguD8Rbae30TLbUWYmmR9vH5wvMqzsdNLg9KIllba6bk7uBCB/O+PvyVxO3ntXwJteRuG7hAsbfO8w7Uw0RsnmIMwAVIIa7M1X4dKROuytAIyVIhHoRmpctxPWQZ7iklT6Y5p5nTIxcOGZFsGOJE71FojE8Wer1Wrn8/kHxsfH/+LQoUOfuuGGGxbWNEj9xlsWAU/oW/bRP70bP3bsWHTfffe9bHZ29rdqtdr1ZIbHRi84GXK1gpOeTejcv47bdvOxc58jJ3eu3pHYhVoKc9DKj0I12gaLwRisdCJoYnR8qyXbt9brUrWLYjWsYAz+bSlyygchZQoAAB3sSURBVGM3ze+kxFlt+C6+9ZicmZiUpK9zz2OeYilj8nuiPjZMmYU6odqNR8qVviv0TC0QnGZwfSDRk51bxVneOhEbj++jKzUOmziH46SGT9xa9RASjNAlNFKNx2qeqXMi8Qya1FGNFyJhNg8wch2aMJWrwoFiFfaXmzBZyUKpgGo8aVa3Ow3a77XhH1eK3DatpwW9oQon0zoSuTKvn6pUKv9l//79f/nLv/zLjz69Uer33moIeELfak98g+/385///LbHHnvslsXFxXe2Wq0jxWJRmOEpaA5Px/3r3Yjdzt2NFR0rxGE3gOGpPvQ7lpUV5uJcEWrRBCxlJ2QQXSeEZkvmv6MywtQ3Se7o37Ty2eMIeVWshpFwrPJtn3oiYI5M67ocbBxUxziLi1GiuvgnV+Ms2l5io4cvUb+puPXDjj+3uNTF5z04fn1vUMK0bpklWF18YSvgKyG1cpB8rRGyiVySuFwcokk9ykexSR3VOAa5TeeX4WC5BrsrGRgp4vfKrC56FUiTujPYTTJ57B+3A924r7xXTjlX5dy8PjIy8neTk5P/95ve9KZ/9Ob19b1mW30vT+hb/Q3YgPtHM/xdd9112YkTJ95RrVZvyWQysRleVs1KmuFtYqfUH1RUGEBHqp2TOldHQmG3ldJmHahsghe1uIMsNHMVYY5fDMZhNVOARicjzPjok6dAOiJ3I63Nqiznqg/fVzR8IiJeqWblA5dcRWSlzetxyhtjepv0+SN0WqqZbDbJWn/hJHFmVYiV+prfF2tFEst6Ksxm2RmM1Q0nb1oBsaWLNnOIdyaby0KUw9xw9ItnIRt0oJhpwmS2CgdKqzBTacG2Iga5EYljERhZCMZF4gauXaq7Gf3KlYmdv4dI4LiIRAXOI9iVeb1TLBa/Mz4+/p8vvfTS/8eb19f8gvkdGAKe0P3rsGEIoBn+W9/61vXz8/O/tbq6+rJcLhehWqd+60TIqGCIsDmx825Utgm+W9Utroi4eZNPqlK1A7SDCBq5EVjJjsNSMAIraIBtZ0SHNzHpqiAlQe4tbZbnwXHJwDnVaY6reJb6TMLS7rfO89d5MJ2irvi5EMcZRG6Z8M2NuavcTBiz6FOrfL6WUAuLtah3fZaUsnjqBvUxOdHT79rJoE3qpMrlcXXkOrb2zYgyq1FOm9NRiReDOmzPVoVvfG+pBZOlAMoFqcYpwM0uW9xP1Lpblbt95Pju2UTOyRzftTAMT09MTHx4x44dH7rpppuOb9hA9Afasgh4Qt+yj35wN67M8L9y7ty5X22328+OoijLo+G50ubEzhu+uLq5ucpp8mOR79Kuh83LzEpVjwuKDHTCCGphBZbDMVgJK1CFPDPLy2h67NfeaLZUGhyZXM08duFj5/74OGDKFflu57Irxcn4jQfFSYVOZEbPTJWlTSHemPhj9uTDHD+Ux7St4L1M7Xp7Usn6HTKXDZbNgFvXjZOmRKPH9yuWQvHqBFV4EAbCnI5ELqw/qLAzqMQbMJldhb35FdhTbMC2QgbKRYxi1ySu3y80r2OjIVnVkN5Bepf0O6VbAlPaWTKCXRJ6osqbCMaUipwTOZJ8GIZzIyMjn9m+fftHLr/88m9de+21jcGNRn/krYSAJ/St9LSHfK9333333hMnTrx+ZWXlLc1m8/J8Ph9gNDz3r5PqsRV7t8YvchLG8rL6hnj6UK9qXNrX3pbpbxj4FeSgmS3DcjgC5zIjsNwpykj5dkeQeVxXu9kUZnrKc5fXTwSvU+B4Dfi4upyS3lqxm8peK3MV0Mbz1pn7OObHFJWuCZ3rYWuoW+wdU7Q6psA2IbblYkDXQne/UIYKd11slyA3SjtDTPEaMFUMgyw1gUtfdxbaooKbUOKFVdhdaMJEAaCYlyZ3rLme7AooI9VdajxJ5qa/PO2dsgPe7DQ0InP8GQTBcqFQ+MrExMRfvuAFL/jCFVdcUR/ykPSnu8gR8IR+kT/g83176F+/++67D5w8efLWpaWl21ut1iWFQkEQO+UA02SaZornqW/cFG+rK3kcSYt2OlGaWZ4mZFTuHZHS1oFOJgv1sAjVoALLQQVWMkWotiNoot+901G+d5VDjOSOaXUiap6C63TDFwq2M0mcrpHS3Che2yRR5iJW8dwWyTqs23wfvUDQEfVxERvDX69UO+vtLt4bS8LbCj5hPucnNCwAVr54bDqnHeSRMF0uE2QAa6gjgYsc8DArCBhVeJRpwkhQh6ncKuwsNGBHoQ3jhQzkc5Lwqfd4WmtfbuFxuXC0MncVh0k3rfMmKpzARfvfRgOtAMulUukr4+PjH9q7d+/fv+pVrzp3vselP//FiYAn9IvzuW66u8Jqc5/5zGeecebMmduXl5ffCAAzWJAG/euc2Il4bcXuMsdrckfTqYxutv+Rcue58VxtiTrwzGQqzi+K0bRlVHMmgFYmEgSP5L4EZViGAtQ6WWghwYt9pckVc93F5K7y5uPUOMMcz3ura1M6j37nPGqQukORc/O8JGFO3hINMtvLbZW5XQGVCD5nAJrFXcwduPA2Madgv9hOwNzhzMSeARHIhg19sHa6CGLLZqUJHYPUMEkBWlAKGjAZVmFHVIOpfAPG8gDlfAgFFZ2OaWhmASNpTqfeAvQeuQaEWPSphYtrAUjmde3K0e8KkXicMcFyysnM3ul0GuVy+ejk5OQHZ2Zm/t4HvG26aemiuyBP6BfdI93cN9TpdMJPf/rTVz755JNvrVarN3Y6nd2c2HFyxn8msUtTKZE6D55LK1KT2r6STeCu6GRJ7qjGpPKm60DTvNTvITSDCKpBCZYyFViGIqxm0PeelQq+jdfeEulxvDWs+FtZAXRQHSd3TcZSzZN5W1Iyz+LSVGkpemahoLdAGSyI6+OXw1g0yDMkis7YGyd87NyHz0+kzkbbC+UtyFuVBM5mIYvKW5Cx8mdDB3KZFhQyTZFehip8KqrDRL4F5RwWhMkKxY77SSVO++rqbfa7QGROVhv56NNJnEjdLgrDF30uIqcCMUTkANDM5/P3VyqVj+zdu/dvfbnWzT0nXUxX5wn9YnqaF9C93Hfffbkf/OAHPzU3N/fWlZWV12YymZ3oWyfFzomdlCKpLhkZL1u18nQjF7l3U+0u9Z5WFCQ2zQvzuvS9I2G1IRAEX88UoJopCfM8Rs6vQqR88AAtDJozUuuI7JUvPjbXs6A7RyEaRe2SLhVbEo9ykjfJ2g6oS/rG4/gD6/0xiVCePfGPnwxJWxB3IILXQiTrEJ+TJl+50ALhA88H0oQ+FtZgIluH8WwDRnIdKOXQjC5bkoZKvdPzti019J7YrhhuXeDxFfbvaZYbXu9AxEy0pPWF+8jt3zudTrNQKNw/Pj7+0cnJyc/cdNNNJy6gIekv9SJAwBP6RfAQL+RbwFS37373uz81Ozt7S7Va/UU0xUdRFMiuV7LONil2PkmbRUB6kzupNY2Vlc5FalM005CNNFwmV67a9e/a/44m7XYmC41MJPLdkeBRxWPFulonB81OIAge/8PjC997IncZ1TxegyxVK5rLiAYfumwtmYo5zTpVvB0JHy8EVBgc42jXMfm7JUhT+bklgaoFFZK3QdoBYD0BDJ9D33cIbaG+S5kGjIZ1mMjWJHlnW1DKdiDKSr+5CGRTyttF3HrBJi02aT5xUuKxImc55OZn0hpjL+K4hcZsnoJZD7JcK6lx/B595MVi8ZuVSuWunTt33vW6173uBPYox/gRws/3LL+QZ6kL59o9oV84z+qivtJOp5P99Kc//Yz5+fnXLS8v34RR8blcLst97LyrG5E7J3apCN3VvlzBdEmS18VdXFHzkoCVOhfBcdokb5jnkYjR9q5M5W3IQAtJHnJQz+SgBpH4D1X8qiD6rEyXQ5M9LghUDrswzZN6F93jiPz1IkCSPP6tzeaCoASRm1H3UtpT6jkNfVXLVQWliW1EPAKSMipumdolCFp1zEOJTWZ03BadJGEGSbstmpyg2ZzIu5xtQiloQTFsQylsQ16QNy4A0OQuLS1CxTOLC1li6HxJUzqRuYybSFfjlHamF2jxokgt2rg53Y5Yd+WSE5njd2EYnsvn8/+IueQHDx6MfeScyNU75jBtXNTD2d/ceULAE/p5At6f1o0AToaf/exn9506deo1y8vLtzQajeeEYZhHxU5d3WgSJxVNxGyQuzL1cnJI87HaxM5JwjbRuqPnzW5agvhVbXkeXS9LhypyEWZzVPMBNCEUZF+DnCB47BpXhxw08PNOFhod3CYQ6r4tIu3R1I9ERlHyOnUuVqC88hyvC68C4wSvOzPZpOVC071U2AF0IKtIG4PVUHHnkbyDFlTCOpSDJhTDFuSDDkRBR7QhDXncAwa8CX+5ueCSz0Qrbjs3XKtwM02RP7Nez4gWOMJNwiwvriJEPGKdm9g5kWez2TMjIyP/Y2Ji4hM7duz4FkWteyL3s9r5RsAT+vl+Av78qQjcc889O06ePHnDwsICEvuLMpnMCPrZRe/qXC6Oaucka/jZRR92VINSXXIysRU7T4Gz/e5pCpDIk9eCRzK0Tfa9/LSC5EUDdanI5W9osEbCzwg6bUEo/hPk3wmhDqj4UdWHItoetxXqXih89RM/o++E9bcj1HSg+sIhSYsuZIqw6W8kblTaSNr4E4k7hySdaUM2gz/RlI5R6oq0g1Ao+DieAdPMHLXRXTEO/DNO0nZQI70k3K+vP9MNWlxYa5O6XFCJGgIiE0H/hwWEsJAQJ3H+O66holzu4WKxeM/U1NSd11xzzX2UR+6J3E9imwUBT+ib5Un460hF4Bvf+MboD3/4wxcuLi6+YXV19aWdTmdXLpcLkNjtXHYid8NciwTjVIa6yIhLGdIFuQLriMxjRcx88PwzU9GjKjfNvzyFjohH76+bxmBNesppN4PTzP7plNFNwXKqyG4czibS+1QTE2Faj4u/dqRJPe58h6VVtZmdm+Bl0JtU23yh1MtUnraIsi0k9t9cgXPck89AxRwoJR5nKDjcI9w3Logb0w1V2V8q2YrbBEFQy+fz3yuVSnft2bPnzhtvvPERbJxikzh7V7x53c9l5w0BT+jnDXp/4rUi8NBDD+X/+Z//+Zmzs7M/h5HxzWbzqiAIykTsIo85CIyiMnQOIp805ZgWId9NuSf8t5JhjNvibgH7d+3jThbCsRcF3RYO/ISS/MyyrmKQM/u6vifxhdjdJFuZ188xoWhy+zM7MK2b5YMTdXKRlCwey4sEue7fxpMTuC4Y5C7NSqZ1DG7jhI6/YzRbNps9VSwWvzI2NnbXvn37vvKKV7zidCaTaXsiX+uo9dsPEwFP6MNE259rQxDASfXee++d/PGPf/yCpaWlX6zVai/vdDp7s9lsiIqdq3Y8IVWgQwLQyl1Hxrsqi/WT356m3JlaMwK20tSlTVZ6XcB6fTOfuCRt6VN2uQNskO3r7Pa3xEfWAqBIck74SfI3a6HzBZBJ4Hrx4HoJ0lS4tnAIVJztS+0odTtrAEnaqAmgCgCREsefuE8YhitRFN1fLpfvnpqa+ruZmZnvPf/5z6+q5yNBYeYRH7m+IcPZH2QDEfCEvoFg+kMNHwHMZ3/00UcxOl6o9kajcQ0AjBCxk2onkkSTNydcV5CWK7c9LaDOTY7JAK40ZIicXTnenKxpf/MzFcBmRXqnnYtfa9pixGWRSCdpk8w5gfNr4JYM26qhFzMmYfNFjg5kk9YHl5uCAhG5f5wXgXH9rgIX21EUPV4qlY6OjIz89z179vzjz//8zz/F0s74HClDCjMZb1Yf/lD3Z+wDAU/ofYDkN9n8CCjVPnby5MmfWVhYeM3q6uorWq3WTBAEOSR3URtcmeQ5WdjkbgfPufzE3FdMJOY2zStiV77pJMmpFLEBwtuLuAkL3uzGJnC7EU4/CwO+AEknccqFt5V3MtaAVHiaGicTOxE395Fzda5IvKNSzv4ZSXzHjh33XH311T86fPhwTZnU7XnRE/kA31F/6I1DwBP6xmHpj7RJEDh69Gj23LlzB+bm5p6/vLz8c/V6/Xntdnsfkjt17eLlY21zL5G0rdQTUfIYHKZys7nvmJN8ghxZ4BlfTLig62bS72Xut4/Xz/Yuv7ajPL6zZr4mcKm0OaHza3HFFNipgJy80wkcI9TNtqU2cXNyR794LpdbyOVyxwqFwpdHR0e/vG/fvvtf9rKXzarrs03q8U14Rb5JBra/jJ4IeELvCZHf4EJGACvRPfLII/vPnj37vJWVlRtqtRqS+0wmkxHkTv52CvpKI/duyp0rdldQWBrZE/FLfNPzrIlo45ow6oHYSpliBNb/vLRfPnlsk6hd53Bhl5byh5XvpPlc5+bLQjq8cht+bxbv4almrt/JX05KPJfLzWFd9XK5/OWxsbF79+zZ8+D1118/qwLcZBlC+Y9Xz/Vm9fW/RH7P84iAJ/TzCL4/9XAR4OSOyr3RaFyLyj2TyZTQHE//EQGLWV4VIqErtQnbVu3cRG+Y5kWKmO4KZ5O8Se66c5zLvJ00iZs49qPG5b2ppcQ6ZgEVlxcfpFtQm41jt7x8UuR2FT6hvjFvXAW42V3y6G+lxM/m8/kHKpXKvdu2bTt64MCBYz/90z89p0gblTgPqY+J3Cvx4Y5Hf7aNR2AdQ3njL8If0SMwbASQ3B999NHdc3NzVy4uLt7QaDRegL3aAWAsCIIATfKiOUgYGiZmm7j6JfhuKp7InC8kOMHbBO4i9G6+clLuriC7fnHndd75PhwP+/c087qdXqar6UkzOk85c6lwXuENryUMw3o2mz0dRdH3isXiP0xOTv7Ds571rO8985nPxL7jGAXJSVyaBpgq90Te71vgt9vsCHhC3+xPyF/fwBHAlq5f+MIXJufn5w9Xq9XnrKysPL/Val3VbDb3AUAFVTeROy9AEytPJnfTCJ5/np7zbip4m9Q54XdT6f0qdHHZ8bVrk3+v6HqXGneROVfiaUFtdi31tPxx+lwtTlrZbHa2UCj8sFgsfqtcLn9jcnLy2JVXXnliZmZmkSnx+BbVZzGZexIf+LDyJzgPCHhCPw+g+1NubgRIvS8sLFxerVZ/plqtXtdsNp/Zbrd3ZTKZyNWX3aVaOSHbKpzI2TbR2wuCtP1cx6Zr6KXWXeivhcRpEWCTeJop3UXmLiLnde+pFr46BxZ6OZfNZn9cKBS+gwS+ffv2bx88ePD4VVddtQAALWVGJ1M6EbdX4pt7qPmr22AEPKFvMKD+cBcfAseOHascP35838LCwtUrKyvX1ev1K9E83263pzqdTjmTyWTIl04m+m5+eB685lL0aSTeX3Cd9r/bpE9Pphd58+3SzOaxdYK1JuWE7CLxbiln/DxBEDTDMJzP5XIn8/n8j0ql0n0TExPf2rlz5w8PHz58dmpqqqaukeYvTuCexC++IejvqE8EPKH3CZTfzCOgSCz40Y9+VPn+97+/s1qtHlhZWbm8Xq9f1Wg0Lm+1WvtardZ2ACjaUfEmwYsj9QQ0zcTuIva1KHab0F2R6C7CJtIlhW6b1Dlh07Zp29A5sS56GIZL2Wz2J4VC4XgURcdKpdL3RkdHfzgzM3PiwIED8+Pj46vKF55G4N6U3vNt8htsBQQ8oW+Fp+zvcaAIYOnvr3/966Pz8/O7FhcXL11ZWbkSVXy9Xj/UarWmAWC00+kgyauy6ropjB0Ixy+0WxBbN7O662Zp+7Q0MnufNGVuf07ET+V1XQTO/P2ovJfDMJzN5XKPFgqF71cqFUwpe2jXrl2PXX755WdHR0ex1Kou5ycvzFbgnsAH+kb7g1+oCHhCv1CfnL/uTY1Ap9PJf+1rXxubnZ3dvby8vKfRaMw0m80DzWZzptFo7Gu32zvb7fZku92udDqdSFYUNRulcNWdRuBp6toFjh3MRtt0O0asyplpnat3+p2uNQiCVhAE1TAMF4MgOBtF0RNYWjWKIvR/P1Eul0+Mj4+fPHz48FNTU1NLANBQ18FTyZDQvR98U7/h/uI2IwKe0DfjU/HXdFEioMqKRvfff3/p7NmzYwsLCzvr9fqe1dXV/a1Wa3+tVpvpdDqTnU5nvNVqjaB/HpV9u93OA0AWM7SYqXrNGLkIPY3kOVGrEyHBIlk3kLABAEl7GYPVMpnMfBRFJwuFwmPZbPaJkZGRE/l8/vTOnTtnDxw4cK5SqaDJvMmUN/c3pPq/1SKht29izUj4HTwCFycCntAvzufq7+oCQ6DT6QSPPvooKvXC2bNni4uLi+VarTZaq9XG6vX6RLvdHq/X61P4X6fTGWu329tbrdZou90uYtodVr5ThJ9Vv2fb7TYeL2y327gYCJC8kZCRWPEn+q8BoN7pdARR489MJoPEi3ndSNgLqLLDMMRqa6i2n8Lfi8XiQqFQWIyiaHFycrK6c+fOVYu0bRLmgWo+D/wCezf95V44CHhCv3Celb/SLY6AUvhYJCU8ffp0rlqt5lZXV8NcLhc2m81so9EQ5L26upqr1WrZZrOJJJ+t1WqYaidqlQdBUA+CoJ3NZhuFQqEVRVEjDMNWuVxutnEFEEWtfD7fKhaLrZGRESR/JHgkfjKDO6357EMjyty3G93iL62//aEi4Al9qHD7k3kEnh4CitRTD8LafvY6kWvsp80HaYo7cQ5fsKUX7P57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j/AceQqDCxV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a:extLst>
              <a:ext uri="{FF2B5EF4-FFF2-40B4-BE49-F238E27FC236}">
                <a16:creationId xmlns:a16="http://schemas.microsoft.com/office/drawing/2014/main" id="{D182008D-CAD5-44EA-8EDF-3E45375FE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43400" y="1981200"/>
            <a:ext cx="3124200" cy="3124200"/>
          </a:xfrm>
          <a:prstGeom prst="rect">
            <a:avLst/>
          </a:prstGeom>
        </p:spPr>
      </p:pic>
    </p:spTree>
    <p:custDataLst>
      <p:tags r:id="rId1"/>
    </p:custDataLst>
    <p:extLst>
      <p:ext uri="{BB962C8B-B14F-4D97-AF65-F5344CB8AC3E}">
        <p14:creationId xmlns:p14="http://schemas.microsoft.com/office/powerpoint/2010/main" val="693059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Sections 22.0 and 23.0:  </a:t>
            </a:r>
            <a:r>
              <a:rPr lang="en-US" sz="3200" dirty="0" err="1"/>
              <a:t>daids</a:t>
            </a:r>
            <a:r>
              <a:rPr lang="en-US" sz="3200" dirty="0"/>
              <a:t> </a:t>
            </a:r>
            <a:r>
              <a:rPr lang="en-US" sz="3200" dirty="0" err="1"/>
              <a:t>eis</a:t>
            </a:r>
            <a:r>
              <a:rPr lang="en-US" sz="3200" dirty="0"/>
              <a:t> evaluation checklist review and approval</a:t>
            </a:r>
            <a:endParaRPr lang="en-US" sz="3600" cap="none" dirty="0">
              <a:latin typeface="+mn-lt"/>
            </a:endParaRP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993752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EAB36B6-0305-438C-86D4-A1230D02D4FD}"/>
              </a:ext>
            </a:extLst>
          </p:cNvPr>
          <p:cNvSpPr>
            <a:spLocks noGrp="1"/>
          </p:cNvSpPr>
          <p:nvPr>
            <p:ph type="title"/>
          </p:nvPr>
        </p:nvSpPr>
        <p:spPr>
          <a:xfrm>
            <a:off x="0" y="0"/>
            <a:ext cx="12192000" cy="990600"/>
          </a:xfrm>
        </p:spPr>
        <p:txBody>
          <a:bodyPr/>
          <a:lstStyle/>
          <a:p>
            <a:r>
              <a:rPr lang="en-US" dirty="0"/>
              <a:t>Checklist Review and Approval</a:t>
            </a:r>
          </a:p>
        </p:txBody>
      </p:sp>
      <p:sp>
        <p:nvSpPr>
          <p:cNvPr id="13" name="Content Placeholder 2">
            <a:extLst>
              <a:ext uri="{FF2B5EF4-FFF2-40B4-BE49-F238E27FC236}">
                <a16:creationId xmlns:a16="http://schemas.microsoft.com/office/drawing/2014/main" id="{DDDDDE1D-3DEC-4E7E-B09D-60CDD4041EDA}"/>
              </a:ext>
            </a:extLst>
          </p:cNvPr>
          <p:cNvSpPr>
            <a:spLocks noGrp="1"/>
          </p:cNvSpPr>
          <p:nvPr>
            <p:ph sz="half" idx="1"/>
          </p:nvPr>
        </p:nvSpPr>
        <p:spPr>
          <a:xfrm>
            <a:off x="7239000" y="2133600"/>
            <a:ext cx="4572000" cy="4068766"/>
          </a:xfrm>
        </p:spPr>
        <p:txBody>
          <a:bodyPr/>
          <a:lstStyle/>
          <a:p>
            <a:pPr>
              <a:buFont typeface="Wingdings" panose="05000000000000000000" pitchFamily="2" charset="2"/>
              <a:buChar char="Ø"/>
            </a:pPr>
            <a:r>
              <a:rPr lang="en-US" dirty="0"/>
              <a:t>Assessor attests accuracy and completeness of checklist</a:t>
            </a:r>
          </a:p>
          <a:p>
            <a:endParaRPr lang="en-US" dirty="0"/>
          </a:p>
          <a:p>
            <a:pPr>
              <a:buFont typeface="Wingdings" panose="05000000000000000000" pitchFamily="2" charset="2"/>
              <a:buChar char="Ø"/>
            </a:pPr>
            <a:r>
              <a:rPr lang="en-US" dirty="0"/>
              <a:t>CRS authority provides final review and approval</a:t>
            </a:r>
          </a:p>
        </p:txBody>
      </p:sp>
      <p:pic>
        <p:nvPicPr>
          <p:cNvPr id="6" name="Picture Placeholder 5" descr="Graphical user interface, text, application, chat or text message&#10;&#10;Description automatically generated">
            <a:extLst>
              <a:ext uri="{FF2B5EF4-FFF2-40B4-BE49-F238E27FC236}">
                <a16:creationId xmlns:a16="http://schemas.microsoft.com/office/drawing/2014/main" id="{2DF588B6-7535-499F-A81A-DEBB13A6A9F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2400" y="1447800"/>
            <a:ext cx="6990828" cy="3810000"/>
          </a:xfrm>
          <a:noFill/>
        </p:spPr>
      </p:pic>
    </p:spTree>
    <p:custDataLst>
      <p:tags r:id="rId1"/>
    </p:custDataLst>
    <p:extLst>
      <p:ext uri="{BB962C8B-B14F-4D97-AF65-F5344CB8AC3E}">
        <p14:creationId xmlns:p14="http://schemas.microsoft.com/office/powerpoint/2010/main" val="928791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Implementation instructions</a:t>
            </a:r>
            <a:endParaRPr lang="en-US" sz="3600" cap="none" dirty="0">
              <a:latin typeface="+mn-lt"/>
            </a:endParaRP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411568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A938-BC79-4B19-91DC-BFD1F073E5DC}"/>
              </a:ext>
            </a:extLst>
          </p:cNvPr>
          <p:cNvSpPr>
            <a:spLocks noGrp="1"/>
          </p:cNvSpPr>
          <p:nvPr>
            <p:ph type="title"/>
          </p:nvPr>
        </p:nvSpPr>
        <p:spPr>
          <a:xfrm>
            <a:off x="0" y="0"/>
            <a:ext cx="12192000" cy="990600"/>
          </a:xfrm>
        </p:spPr>
        <p:txBody>
          <a:bodyPr wrap="square" anchor="ctr">
            <a:normAutofit/>
          </a:bodyPr>
          <a:lstStyle/>
          <a:p>
            <a:r>
              <a:rPr lang="en-US" dirty="0"/>
              <a:t>Assessing Software </a:t>
            </a:r>
          </a:p>
        </p:txBody>
      </p:sp>
      <p:sp>
        <p:nvSpPr>
          <p:cNvPr id="11" name="Content Placeholder 2">
            <a:extLst>
              <a:ext uri="{FF2B5EF4-FFF2-40B4-BE49-F238E27FC236}">
                <a16:creationId xmlns:a16="http://schemas.microsoft.com/office/drawing/2014/main" id="{30CF645F-6594-4717-BEBD-B18381A6FCB4}"/>
              </a:ext>
            </a:extLst>
          </p:cNvPr>
          <p:cNvSpPr>
            <a:spLocks noGrp="1"/>
          </p:cNvSpPr>
          <p:nvPr>
            <p:ph sz="half" idx="1"/>
          </p:nvPr>
        </p:nvSpPr>
        <p:spPr>
          <a:xfrm>
            <a:off x="609600" y="1600203"/>
            <a:ext cx="6248400" cy="4525963"/>
          </a:xfrm>
        </p:spPr>
        <p:txBody>
          <a:bodyPr/>
          <a:lstStyle/>
          <a:p>
            <a:pPr>
              <a:buFont typeface="Wingdings" panose="05000000000000000000" pitchFamily="2" charset="2"/>
              <a:buChar char="Ø"/>
            </a:pPr>
            <a:r>
              <a:rPr lang="en-US" dirty="0"/>
              <a:t>Does the electronic system collect data that will be submitted to any regulatory authority?</a:t>
            </a:r>
          </a:p>
          <a:p>
            <a:pPr marL="0" indent="0">
              <a:buNone/>
            </a:pPr>
            <a:r>
              <a:rPr lang="en-US" sz="2400" dirty="0"/>
              <a:t>	If </a:t>
            </a:r>
            <a:r>
              <a:rPr lang="en-US" sz="2400" dirty="0">
                <a:solidFill>
                  <a:srgbClr val="92D050"/>
                </a:solidFill>
              </a:rPr>
              <a:t>yes</a:t>
            </a:r>
            <a:r>
              <a:rPr lang="en-US" sz="2400" dirty="0"/>
              <a:t>, then checklist is required</a:t>
            </a:r>
          </a:p>
          <a:p>
            <a:pPr>
              <a:buFont typeface="Wingdings" panose="05000000000000000000" pitchFamily="2" charset="2"/>
              <a:buChar char="Ø"/>
            </a:pPr>
            <a:endParaRPr lang="en-US" dirty="0"/>
          </a:p>
          <a:p>
            <a:pPr>
              <a:buFont typeface="Wingdings" panose="05000000000000000000" pitchFamily="2" charset="2"/>
              <a:buChar char="Ø"/>
            </a:pPr>
            <a:r>
              <a:rPr lang="en-US" dirty="0"/>
              <a:t>Would the records, such as essential documents, be required to reconstruct the trial?</a:t>
            </a:r>
          </a:p>
          <a:p>
            <a:pPr marL="0" indent="0">
              <a:buNone/>
            </a:pPr>
            <a:r>
              <a:rPr lang="en-US" sz="2400" dirty="0"/>
              <a:t>	If </a:t>
            </a:r>
            <a:r>
              <a:rPr lang="en-US" sz="2400" dirty="0">
                <a:solidFill>
                  <a:srgbClr val="92D050"/>
                </a:solidFill>
              </a:rPr>
              <a:t>yes</a:t>
            </a:r>
            <a:r>
              <a:rPr lang="en-US" sz="2400" dirty="0"/>
              <a:t>, then checklist is required </a:t>
            </a:r>
          </a:p>
        </p:txBody>
      </p:sp>
      <p:pic>
        <p:nvPicPr>
          <p:cNvPr id="6" name="Content Placeholder 5">
            <a:extLst>
              <a:ext uri="{FF2B5EF4-FFF2-40B4-BE49-F238E27FC236}">
                <a16:creationId xmlns:a16="http://schemas.microsoft.com/office/drawing/2014/main" id="{D1EFF9F7-E1D2-4563-B13F-EF7A9FB8F880}"/>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59663" y="1775254"/>
            <a:ext cx="3733799" cy="3733799"/>
          </a:xfrm>
        </p:spPr>
      </p:pic>
      <p:pic>
        <p:nvPicPr>
          <p:cNvPr id="8" name="Graphic 7">
            <a:extLst>
              <a:ext uri="{FF2B5EF4-FFF2-40B4-BE49-F238E27FC236}">
                <a16:creationId xmlns:a16="http://schemas.microsoft.com/office/drawing/2014/main" id="{039B6F9C-97E0-4D38-A0F0-44D4E8C45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06000" y="1828800"/>
            <a:ext cx="1828800" cy="1828800"/>
          </a:xfrm>
          <a:prstGeom prst="rect">
            <a:avLst/>
          </a:prstGeom>
        </p:spPr>
      </p:pic>
    </p:spTree>
    <p:custDataLst>
      <p:tags r:id="rId1"/>
    </p:custDataLst>
    <p:extLst>
      <p:ext uri="{BB962C8B-B14F-4D97-AF65-F5344CB8AC3E}">
        <p14:creationId xmlns:p14="http://schemas.microsoft.com/office/powerpoint/2010/main" val="2970835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Software: Exercise</a:t>
            </a:r>
          </a:p>
        </p:txBody>
      </p:sp>
      <p:sp>
        <p:nvSpPr>
          <p:cNvPr id="6" name="Content Placeholder 5"/>
          <p:cNvSpPr>
            <a:spLocks noGrp="1"/>
          </p:cNvSpPr>
          <p:nvPr>
            <p:ph idx="1"/>
          </p:nvPr>
        </p:nvSpPr>
        <p:spPr/>
        <p:txBody>
          <a:bodyPr/>
          <a:lstStyle/>
          <a:p>
            <a:r>
              <a:rPr lang="en-US" dirty="0"/>
              <a:t>A site is trying to decide which software needs a DAIDS EIS Evaluation Checklist. First, they identify all of the software they use.</a:t>
            </a:r>
          </a:p>
          <a:p>
            <a:pPr lvl="1"/>
            <a:r>
              <a:rPr lang="en-US" dirty="0"/>
              <a:t>Payroll Wizard (payroll software)</a:t>
            </a:r>
          </a:p>
          <a:p>
            <a:pPr lvl="1"/>
            <a:r>
              <a:rPr lang="en-US" dirty="0" err="1"/>
              <a:t>WriteIt</a:t>
            </a:r>
            <a:r>
              <a:rPr lang="en-US" dirty="0"/>
              <a:t> (word processor)</a:t>
            </a:r>
          </a:p>
          <a:p>
            <a:pPr lvl="1"/>
            <a:r>
              <a:rPr lang="en-US" dirty="0" err="1"/>
              <a:t>SmartCloud</a:t>
            </a:r>
            <a:r>
              <a:rPr lang="en-US" dirty="0"/>
              <a:t> (cloud-based storage system for records)</a:t>
            </a:r>
          </a:p>
          <a:p>
            <a:pPr lvl="1"/>
            <a:r>
              <a:rPr lang="en-US" dirty="0" err="1"/>
              <a:t>Medidata</a:t>
            </a:r>
            <a:r>
              <a:rPr lang="en-US" dirty="0"/>
              <a:t> Rave (electronic data capture)</a:t>
            </a:r>
          </a:p>
          <a:p>
            <a:pPr lvl="1"/>
            <a:r>
              <a:rPr lang="en-US" dirty="0" err="1"/>
              <a:t>FileMaster</a:t>
            </a:r>
            <a:r>
              <a:rPr lang="en-US" dirty="0"/>
              <a:t> (electronic trial master file)</a:t>
            </a:r>
          </a:p>
        </p:txBody>
      </p:sp>
    </p:spTree>
    <p:extLst>
      <p:ext uri="{BB962C8B-B14F-4D97-AF65-F5344CB8AC3E}">
        <p14:creationId xmlns:p14="http://schemas.microsoft.com/office/powerpoint/2010/main" val="113714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0FD60-451A-469A-8153-600E0B5C6670}"/>
              </a:ext>
            </a:extLst>
          </p:cNvPr>
          <p:cNvSpPr>
            <a:spLocks noGrp="1"/>
          </p:cNvSpPr>
          <p:nvPr>
            <p:ph type="title"/>
          </p:nvPr>
        </p:nvSpPr>
        <p:spPr/>
        <p:txBody>
          <a:bodyPr anchor="b">
            <a:normAutofit/>
          </a:bodyPr>
          <a:lstStyle/>
          <a:p>
            <a:r>
              <a:rPr lang="en-US" sz="8000" dirty="0"/>
              <a:t>Thank you!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94701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226628" y="5314131"/>
            <a:ext cx="1489166" cy="348343"/>
          </a:xfrm>
          <a:prstGeom prst="rect">
            <a:avLst/>
          </a:prstGeom>
          <a:solidFill>
            <a:schemeClr val="accent3"/>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p:cNvSpPr/>
          <p:nvPr/>
        </p:nvSpPr>
        <p:spPr bwMode="auto">
          <a:xfrm>
            <a:off x="6226628" y="4502181"/>
            <a:ext cx="2142307" cy="348343"/>
          </a:xfrm>
          <a:prstGeom prst="rect">
            <a:avLst/>
          </a:prstGeom>
          <a:solidFill>
            <a:schemeClr val="accent2">
              <a:lumMod val="60000"/>
              <a:lumOff val="40000"/>
            </a:schemeClr>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p:cNvSpPr/>
          <p:nvPr/>
        </p:nvSpPr>
        <p:spPr bwMode="auto">
          <a:xfrm>
            <a:off x="6226627" y="3306918"/>
            <a:ext cx="1715589" cy="348343"/>
          </a:xfrm>
          <a:prstGeom prst="rect">
            <a:avLst/>
          </a:prstGeom>
          <a:solidFill>
            <a:schemeClr val="accent3"/>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bwMode="auto">
          <a:xfrm>
            <a:off x="6226628" y="2203271"/>
            <a:ext cx="966652" cy="348343"/>
          </a:xfrm>
          <a:prstGeom prst="rect">
            <a:avLst/>
          </a:prstGeom>
          <a:solidFill>
            <a:schemeClr val="accent2">
              <a:lumMod val="60000"/>
              <a:lumOff val="40000"/>
            </a:schemeClr>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6226628" y="1410788"/>
            <a:ext cx="2020388" cy="348343"/>
          </a:xfrm>
          <a:prstGeom prst="rect">
            <a:avLst/>
          </a:prstGeom>
          <a:solidFill>
            <a:schemeClr val="accent2">
              <a:lumMod val="60000"/>
              <a:lumOff val="40000"/>
            </a:schemeClr>
          </a:solidFill>
          <a:ln w="25400"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a:t>Assessing Software: Exercise</a:t>
            </a:r>
          </a:p>
        </p:txBody>
      </p:sp>
      <p:sp>
        <p:nvSpPr>
          <p:cNvPr id="7" name="Content Placeholder 6"/>
          <p:cNvSpPr>
            <a:spLocks noGrp="1"/>
          </p:cNvSpPr>
          <p:nvPr>
            <p:ph sz="half" idx="1"/>
          </p:nvPr>
        </p:nvSpPr>
        <p:spPr>
          <a:xfrm>
            <a:off x="609600" y="1356351"/>
            <a:ext cx="4537166" cy="4525963"/>
          </a:xfrm>
        </p:spPr>
        <p:txBody>
          <a:bodyPr/>
          <a:lstStyle/>
          <a:p>
            <a:r>
              <a:rPr lang="en-US" sz="2600" dirty="0"/>
              <a:t>Does the electronic system collect data that will be submitted to any regulatory authority?</a:t>
            </a:r>
          </a:p>
          <a:p>
            <a:r>
              <a:rPr lang="en-US" sz="2600" dirty="0"/>
              <a:t>Would the records, such as essential documents, be required to reconstruct the trial?</a:t>
            </a:r>
          </a:p>
          <a:p>
            <a:r>
              <a:rPr lang="en-US" sz="2600" dirty="0"/>
              <a:t>Are the DMCs performing end user validation on our behalf?</a:t>
            </a:r>
          </a:p>
        </p:txBody>
      </p:sp>
      <p:sp>
        <p:nvSpPr>
          <p:cNvPr id="9" name="Content Placeholder 8"/>
          <p:cNvSpPr>
            <a:spLocks noGrp="1"/>
          </p:cNvSpPr>
          <p:nvPr>
            <p:ph sz="half" idx="2"/>
          </p:nvPr>
        </p:nvSpPr>
        <p:spPr>
          <a:xfrm>
            <a:off x="5320937" y="1356351"/>
            <a:ext cx="6531429" cy="4525963"/>
          </a:xfrm>
        </p:spPr>
        <p:txBody>
          <a:bodyPr/>
          <a:lstStyle/>
          <a:p>
            <a:pPr lvl="1"/>
            <a:r>
              <a:rPr lang="en-US" dirty="0"/>
              <a:t> </a:t>
            </a:r>
            <a:r>
              <a:rPr lang="en-US" strike="sngStrike" dirty="0"/>
              <a:t>Payroll Wizard</a:t>
            </a:r>
            <a:r>
              <a:rPr lang="en-US" dirty="0"/>
              <a:t> (payroll software)</a:t>
            </a:r>
          </a:p>
          <a:p>
            <a:pPr lvl="2"/>
            <a:r>
              <a:rPr lang="en-US" dirty="0"/>
              <a:t>No; administrative software</a:t>
            </a:r>
          </a:p>
          <a:p>
            <a:pPr lvl="1"/>
            <a:r>
              <a:rPr lang="en-US" dirty="0"/>
              <a:t> </a:t>
            </a:r>
            <a:r>
              <a:rPr lang="en-US" strike="sngStrike" dirty="0" err="1"/>
              <a:t>WriteIt</a:t>
            </a:r>
            <a:r>
              <a:rPr lang="en-US" dirty="0"/>
              <a:t> (word processor)</a:t>
            </a:r>
          </a:p>
          <a:p>
            <a:pPr lvl="2"/>
            <a:r>
              <a:rPr lang="en-US" dirty="0"/>
              <a:t>No; administrative software (does not actually “collect” data)</a:t>
            </a:r>
          </a:p>
          <a:p>
            <a:pPr lvl="1"/>
            <a:r>
              <a:rPr lang="en-US" dirty="0"/>
              <a:t> </a:t>
            </a:r>
            <a:r>
              <a:rPr lang="en-US" dirty="0" err="1"/>
              <a:t>SmartCloud</a:t>
            </a:r>
            <a:r>
              <a:rPr lang="en-US" dirty="0"/>
              <a:t> (cloud-based storage system for records)</a:t>
            </a:r>
          </a:p>
          <a:p>
            <a:pPr lvl="2"/>
            <a:r>
              <a:rPr lang="en-US" dirty="0"/>
              <a:t>Yes</a:t>
            </a:r>
          </a:p>
          <a:p>
            <a:pPr lvl="1"/>
            <a:r>
              <a:rPr lang="en-US" dirty="0"/>
              <a:t> </a:t>
            </a:r>
            <a:r>
              <a:rPr lang="en-US" strike="sngStrike" dirty="0" err="1"/>
              <a:t>Medidata</a:t>
            </a:r>
            <a:r>
              <a:rPr lang="en-US" strike="sngStrike" dirty="0"/>
              <a:t> Rave</a:t>
            </a:r>
            <a:r>
              <a:rPr lang="en-US" dirty="0"/>
              <a:t> (electronic data capture)</a:t>
            </a:r>
          </a:p>
          <a:p>
            <a:pPr lvl="2"/>
            <a:r>
              <a:rPr lang="en-US" dirty="0"/>
              <a:t>No; DMC is validating on site’s behalf</a:t>
            </a:r>
          </a:p>
          <a:p>
            <a:pPr lvl="1"/>
            <a:r>
              <a:rPr lang="en-US" dirty="0"/>
              <a:t> </a:t>
            </a:r>
            <a:r>
              <a:rPr lang="en-US" dirty="0" err="1"/>
              <a:t>FileMaster</a:t>
            </a:r>
            <a:r>
              <a:rPr lang="en-US" dirty="0"/>
              <a:t> (electronic trial master file)</a:t>
            </a:r>
          </a:p>
          <a:p>
            <a:pPr lvl="2"/>
            <a:r>
              <a:rPr lang="en-US" dirty="0"/>
              <a:t>Yes</a:t>
            </a:r>
          </a:p>
          <a:p>
            <a:pPr marL="0" indent="0">
              <a:buNone/>
            </a:pPr>
            <a:endParaRPr lang="en-US" dirty="0"/>
          </a:p>
          <a:p>
            <a:endParaRPr lang="en-US" dirty="0"/>
          </a:p>
        </p:txBody>
      </p:sp>
    </p:spTree>
    <p:extLst>
      <p:ext uri="{BB962C8B-B14F-4D97-AF65-F5344CB8AC3E}">
        <p14:creationId xmlns:p14="http://schemas.microsoft.com/office/powerpoint/2010/main" val="2917190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2510-B509-4842-9369-DE27EEA7B781}"/>
              </a:ext>
            </a:extLst>
          </p:cNvPr>
          <p:cNvSpPr>
            <a:spLocks noGrp="1"/>
          </p:cNvSpPr>
          <p:nvPr>
            <p:ph type="title"/>
          </p:nvPr>
        </p:nvSpPr>
        <p:spPr>
          <a:xfrm>
            <a:off x="0" y="0"/>
            <a:ext cx="12192000" cy="990600"/>
          </a:xfrm>
        </p:spPr>
        <p:txBody>
          <a:bodyPr wrap="square" anchor="ctr">
            <a:normAutofit/>
          </a:bodyPr>
          <a:lstStyle/>
          <a:p>
            <a:r>
              <a:rPr lang="en-US" dirty="0"/>
              <a:t>Checklist Updates</a:t>
            </a:r>
          </a:p>
        </p:txBody>
      </p:sp>
      <p:pic>
        <p:nvPicPr>
          <p:cNvPr id="8" name="Content Placeholder 7">
            <a:extLst>
              <a:ext uri="{FF2B5EF4-FFF2-40B4-BE49-F238E27FC236}">
                <a16:creationId xmlns:a16="http://schemas.microsoft.com/office/drawing/2014/main" id="{B71840A4-0FFF-4D42-8A45-5FAA5B6C793F}"/>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14400" y="1981200"/>
            <a:ext cx="3505200" cy="3505200"/>
          </a:xfrm>
        </p:spPr>
      </p:pic>
      <p:pic>
        <p:nvPicPr>
          <p:cNvPr id="6" name="Content Placeholder 5">
            <a:extLst>
              <a:ext uri="{FF2B5EF4-FFF2-40B4-BE49-F238E27FC236}">
                <a16:creationId xmlns:a16="http://schemas.microsoft.com/office/drawing/2014/main" id="{1F828C45-6E30-45AD-808E-F83BF741244D}"/>
              </a:ext>
            </a:extLst>
          </p:cNvPr>
          <p:cNvPicPr>
            <a:picLocks noGrp="1" noChangeAspect="1"/>
          </p:cNvPicPr>
          <p:nvPr>
            <p:ph sz="half"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95600" y="1676400"/>
            <a:ext cx="1981200" cy="1981200"/>
          </a:xfrm>
        </p:spPr>
      </p:pic>
      <p:sp>
        <p:nvSpPr>
          <p:cNvPr id="9" name="TextBox 8">
            <a:extLst>
              <a:ext uri="{FF2B5EF4-FFF2-40B4-BE49-F238E27FC236}">
                <a16:creationId xmlns:a16="http://schemas.microsoft.com/office/drawing/2014/main" id="{843AEB5B-BAEE-4905-9256-D232B5C370CB}"/>
              </a:ext>
            </a:extLst>
          </p:cNvPr>
          <p:cNvSpPr txBox="1"/>
          <p:nvPr/>
        </p:nvSpPr>
        <p:spPr>
          <a:xfrm>
            <a:off x="6397256" y="2251501"/>
            <a:ext cx="3965944" cy="830997"/>
          </a:xfrm>
          <a:prstGeom prst="rect">
            <a:avLst/>
          </a:prstGeom>
          <a:noFill/>
        </p:spPr>
        <p:txBody>
          <a:bodyPr wrap="square" rtlCol="0">
            <a:spAutoFit/>
          </a:bodyPr>
          <a:lstStyle/>
          <a:p>
            <a:r>
              <a:rPr lang="en-US" dirty="0">
                <a:solidFill>
                  <a:srgbClr val="00396B"/>
                </a:solidFill>
                <a:latin typeface="+mn-lt"/>
              </a:rPr>
              <a:t>When must an updated checklist be resubmitted?</a:t>
            </a:r>
          </a:p>
        </p:txBody>
      </p:sp>
      <p:sp>
        <p:nvSpPr>
          <p:cNvPr id="7" name="TextBox 6">
            <a:extLst>
              <a:ext uri="{FF2B5EF4-FFF2-40B4-BE49-F238E27FC236}">
                <a16:creationId xmlns:a16="http://schemas.microsoft.com/office/drawing/2014/main" id="{F953D9C7-DE55-4863-845F-E662BD5048CD}"/>
              </a:ext>
            </a:extLst>
          </p:cNvPr>
          <p:cNvSpPr txBox="1"/>
          <p:nvPr/>
        </p:nvSpPr>
        <p:spPr>
          <a:xfrm>
            <a:off x="6705600" y="3200400"/>
            <a:ext cx="3965944"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396B"/>
                </a:solidFill>
                <a:latin typeface="+mn-lt"/>
              </a:rPr>
              <a:t>For any subsequent software release for the system</a:t>
            </a:r>
          </a:p>
        </p:txBody>
      </p:sp>
    </p:spTree>
    <p:custDataLst>
      <p:tags r:id="rId1"/>
    </p:custDataLst>
    <p:extLst>
      <p:ext uri="{BB962C8B-B14F-4D97-AF65-F5344CB8AC3E}">
        <p14:creationId xmlns:p14="http://schemas.microsoft.com/office/powerpoint/2010/main" val="467800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2510-B509-4842-9369-DE27EEA7B781}"/>
              </a:ext>
            </a:extLst>
          </p:cNvPr>
          <p:cNvSpPr>
            <a:spLocks noGrp="1"/>
          </p:cNvSpPr>
          <p:nvPr>
            <p:ph type="title"/>
          </p:nvPr>
        </p:nvSpPr>
        <p:spPr/>
        <p:txBody>
          <a:bodyPr/>
          <a:lstStyle/>
          <a:p>
            <a:r>
              <a:rPr lang="en-US" dirty="0"/>
              <a:t>Checklist Resources</a:t>
            </a:r>
          </a:p>
        </p:txBody>
      </p:sp>
      <p:pic>
        <p:nvPicPr>
          <p:cNvPr id="9" name="Graphic 8">
            <a:extLst>
              <a:ext uri="{FF2B5EF4-FFF2-40B4-BE49-F238E27FC236}">
                <a16:creationId xmlns:a16="http://schemas.microsoft.com/office/drawing/2014/main" id="{3C1E8641-E829-404E-9B68-2964B56BBC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29400" y="1306012"/>
            <a:ext cx="2286000" cy="2286000"/>
          </a:xfrm>
          <a:prstGeom prst="rect">
            <a:avLst/>
          </a:prstGeom>
        </p:spPr>
      </p:pic>
      <p:pic>
        <p:nvPicPr>
          <p:cNvPr id="13" name="Graphic 12">
            <a:extLst>
              <a:ext uri="{FF2B5EF4-FFF2-40B4-BE49-F238E27FC236}">
                <a16:creationId xmlns:a16="http://schemas.microsoft.com/office/drawing/2014/main" id="{A1561AA6-E14F-40C6-A0D6-B555B546F6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028535" y="3944494"/>
            <a:ext cx="1747170" cy="1747170"/>
          </a:xfrm>
          <a:prstGeom prst="rect">
            <a:avLst/>
          </a:prstGeom>
        </p:spPr>
      </p:pic>
      <p:sp>
        <p:nvSpPr>
          <p:cNvPr id="14" name="TextBox 13">
            <a:extLst>
              <a:ext uri="{FF2B5EF4-FFF2-40B4-BE49-F238E27FC236}">
                <a16:creationId xmlns:a16="http://schemas.microsoft.com/office/drawing/2014/main" id="{1262A5E1-326C-49CF-A881-6C3902D1B814}"/>
              </a:ext>
            </a:extLst>
          </p:cNvPr>
          <p:cNvSpPr txBox="1"/>
          <p:nvPr/>
        </p:nvSpPr>
        <p:spPr>
          <a:xfrm>
            <a:off x="9296400" y="1727338"/>
            <a:ext cx="2438400" cy="830997"/>
          </a:xfrm>
          <a:prstGeom prst="rect">
            <a:avLst/>
          </a:prstGeom>
          <a:noFill/>
        </p:spPr>
        <p:txBody>
          <a:bodyPr wrap="square" rtlCol="0">
            <a:spAutoFit/>
          </a:bodyPr>
          <a:lstStyle/>
          <a:p>
            <a:r>
              <a:rPr lang="en-US" dirty="0">
                <a:solidFill>
                  <a:srgbClr val="00396B"/>
                </a:solidFill>
                <a:latin typeface="+mn-lt"/>
                <a:hlinkClick r:id="rId8"/>
              </a:rPr>
              <a:t>DAIDS website and FAQs</a:t>
            </a:r>
            <a:endParaRPr lang="en-US" dirty="0">
              <a:solidFill>
                <a:srgbClr val="00396B"/>
              </a:solidFill>
              <a:latin typeface="+mn-lt"/>
            </a:endParaRPr>
          </a:p>
        </p:txBody>
      </p:sp>
      <p:sp>
        <p:nvSpPr>
          <p:cNvPr id="15" name="TextBox 14">
            <a:extLst>
              <a:ext uri="{FF2B5EF4-FFF2-40B4-BE49-F238E27FC236}">
                <a16:creationId xmlns:a16="http://schemas.microsoft.com/office/drawing/2014/main" id="{422DAC47-A133-4E7D-ABA7-260C2B47B98F}"/>
              </a:ext>
            </a:extLst>
          </p:cNvPr>
          <p:cNvSpPr txBox="1"/>
          <p:nvPr/>
        </p:nvSpPr>
        <p:spPr>
          <a:xfrm>
            <a:off x="9296400" y="4572000"/>
            <a:ext cx="2438400" cy="461665"/>
          </a:xfrm>
          <a:prstGeom prst="rect">
            <a:avLst/>
          </a:prstGeom>
          <a:noFill/>
        </p:spPr>
        <p:txBody>
          <a:bodyPr wrap="square" rtlCol="0">
            <a:spAutoFit/>
          </a:bodyPr>
          <a:lstStyle/>
          <a:p>
            <a:r>
              <a:rPr lang="en-US" dirty="0">
                <a:solidFill>
                  <a:srgbClr val="00396B"/>
                </a:solidFill>
                <a:latin typeface="+mn-lt"/>
                <a:hlinkClick r:id="rId9"/>
              </a:rPr>
              <a:t>Other help</a:t>
            </a:r>
            <a:endParaRPr lang="en-US" dirty="0">
              <a:solidFill>
                <a:srgbClr val="00396B"/>
              </a:solidFill>
              <a:latin typeface="+mn-lt"/>
            </a:endParaRPr>
          </a:p>
        </p:txBody>
      </p:sp>
      <p:pic>
        <p:nvPicPr>
          <p:cNvPr id="17" name="Graphic 16">
            <a:extLst>
              <a:ext uri="{FF2B5EF4-FFF2-40B4-BE49-F238E27FC236}">
                <a16:creationId xmlns:a16="http://schemas.microsoft.com/office/drawing/2014/main" id="{EE653F5E-9877-433B-9D72-20E7A239D0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89154" y="4030199"/>
            <a:ext cx="1545265" cy="1545265"/>
          </a:xfrm>
          <a:prstGeom prst="rect">
            <a:avLst/>
          </a:prstGeom>
        </p:spPr>
      </p:pic>
      <p:sp>
        <p:nvSpPr>
          <p:cNvPr id="18" name="TextBox 17">
            <a:extLst>
              <a:ext uri="{FF2B5EF4-FFF2-40B4-BE49-F238E27FC236}">
                <a16:creationId xmlns:a16="http://schemas.microsoft.com/office/drawing/2014/main" id="{77AD7F7C-569D-465A-91A3-A36BE3D9931D}"/>
              </a:ext>
            </a:extLst>
          </p:cNvPr>
          <p:cNvSpPr txBox="1"/>
          <p:nvPr/>
        </p:nvSpPr>
        <p:spPr>
          <a:xfrm>
            <a:off x="2771489" y="4202668"/>
            <a:ext cx="2438400" cy="830997"/>
          </a:xfrm>
          <a:prstGeom prst="rect">
            <a:avLst/>
          </a:prstGeom>
          <a:noFill/>
        </p:spPr>
        <p:txBody>
          <a:bodyPr wrap="square" rtlCol="0">
            <a:spAutoFit/>
          </a:bodyPr>
          <a:lstStyle/>
          <a:p>
            <a:r>
              <a:rPr lang="en-US" dirty="0">
                <a:solidFill>
                  <a:srgbClr val="00396B"/>
                </a:solidFill>
                <a:latin typeface="+mn-lt"/>
                <a:hlinkClick r:id="rId12"/>
              </a:rPr>
              <a:t>Checklist on DAIDS website</a:t>
            </a:r>
            <a:endParaRPr lang="en-US" dirty="0">
              <a:solidFill>
                <a:srgbClr val="00396B"/>
              </a:solidFill>
              <a:latin typeface="+mn-lt"/>
            </a:endParaRPr>
          </a:p>
        </p:txBody>
      </p:sp>
      <p:pic>
        <p:nvPicPr>
          <p:cNvPr id="20" name="Graphic 19">
            <a:extLst>
              <a:ext uri="{FF2B5EF4-FFF2-40B4-BE49-F238E27FC236}">
                <a16:creationId xmlns:a16="http://schemas.microsoft.com/office/drawing/2014/main" id="{844ECC6A-74EB-4F49-8BB1-928D8D973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85206" y="1573632"/>
            <a:ext cx="1675986" cy="1675986"/>
          </a:xfrm>
          <a:prstGeom prst="rect">
            <a:avLst/>
          </a:prstGeom>
        </p:spPr>
      </p:pic>
      <p:sp>
        <p:nvSpPr>
          <p:cNvPr id="21" name="TextBox 20">
            <a:extLst>
              <a:ext uri="{FF2B5EF4-FFF2-40B4-BE49-F238E27FC236}">
                <a16:creationId xmlns:a16="http://schemas.microsoft.com/office/drawing/2014/main" id="{CA60A3F7-DDCE-40DE-8B6E-41EF90EB01A2}"/>
              </a:ext>
            </a:extLst>
          </p:cNvPr>
          <p:cNvSpPr txBox="1"/>
          <p:nvPr/>
        </p:nvSpPr>
        <p:spPr>
          <a:xfrm>
            <a:off x="2871056" y="1811461"/>
            <a:ext cx="2438400" cy="1200329"/>
          </a:xfrm>
          <a:prstGeom prst="rect">
            <a:avLst/>
          </a:prstGeom>
          <a:noFill/>
        </p:spPr>
        <p:txBody>
          <a:bodyPr wrap="square" rtlCol="0">
            <a:spAutoFit/>
          </a:bodyPr>
          <a:lstStyle/>
          <a:p>
            <a:r>
              <a:rPr lang="en-US" dirty="0">
                <a:solidFill>
                  <a:srgbClr val="00396B"/>
                </a:solidFill>
                <a:latin typeface="+mn-lt"/>
                <a:hlinkClick r:id="rId15"/>
              </a:rPr>
              <a:t>Presentation slides and recording</a:t>
            </a:r>
            <a:endParaRPr lang="en-US" dirty="0">
              <a:solidFill>
                <a:srgbClr val="00396B"/>
              </a:solidFill>
              <a:latin typeface="+mn-lt"/>
            </a:endParaRPr>
          </a:p>
        </p:txBody>
      </p:sp>
    </p:spTree>
    <p:custDataLst>
      <p:tags r:id="rId1"/>
    </p:custDataLst>
    <p:extLst>
      <p:ext uri="{BB962C8B-B14F-4D97-AF65-F5344CB8AC3E}">
        <p14:creationId xmlns:p14="http://schemas.microsoft.com/office/powerpoint/2010/main" val="1079988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AutoShape 2" descr="data:image/png;base64,iVBORw0KGgoAAAANSUhEUgAAAfQAAAH0CAYAAADL1t+KAAAgAElEQVR4Xuy9CbQk11km+MeWmS/z5dtrc6lKVZJKJbmsrVSlkkp4Ay9gNwbmzMDAdANNH4aBZhroYemFYTA9NNPQwIBpbHmhxxgJtzi2kWUXRpasti1Zsi1vskq2VZJqfbW8PV+ukbHN+e8SeePGjSWfnqSq9+Kdk5VZmRE3bvz3xv3u968aFH+FBAoJFBIoJFBIoJDAFS8B7Yq/g+IGCgkUEigkUEigkEAhASgAvZgEhQQKCRQSKCRQSGADSKAA9A0wiMUtFBIoJFBIoJBAIYEC0Is5UEigkEAhgUIChQQ2gAQKQN8Ag1jcQiGBQgKFBAoJFBIoAL2YA4UECgkUEigkUEhgA0igAPQNMIjFLRQSKCRQSKCQQCGBAtCLOVBIoJBAIYFCAoUENoAECkDfAINY3EIhgUIChQQKCRQSKAC9mAOFBAoJFBIoJFBIYANIoAD0DTCIxS0UEigkUEigkEAhgQLQizlQSOAyl0AQBNrXvvY1EwCsfr9f8X1/FF+e51V93y/pul4CAPy9EgQBfq4YhjGi63rZ9/2qrutGEARVAHA1TesHQdDRdd1xXbcdBIGj63rHMAzX87yeYRhOEAR4jGOa5qppmi1d17vT09P2nj17HE3TvMtcXEX3CglsWgkUgL5ph7648ctBAkEQ6OfOnSvPzs6OdbvdSU3TJl3XnQ6CYErTtAkAmAmCYBt+DwAT7LsJwzBqCNwAYOBL0zR8lvm7rmmaDgD4Tp5x9sZvOcA/APABAN8RpCPvQRC4ANAGgGYQBKsAsIyvIAgWNU2b03V9kX9nmuaSaZorhmEs3nrrrXgObhywveKvkEAhgVdQAgWgv4LCLi61eSVw4sSJ8vz8fA1B2zCMra7r7vQ8bx8A7AWAqzRN26Fp2hZd16uapiG7RuaNgAy6rsde/HsO1HnfxRGgmB79E78LfB/8IAD8zvd9+R33BF4QBHYQBF3f95sAcJ69XgSAM5qmndJ1/QIAzE1NTa3u37+/UzD8zfsMFHf+8kugAPSXX8bFFTaRBJBxP/vss9WFhYUdtm3v9X3/ek3TELh3AcBOBG1k24ZhoCq8ZBgGiC8C3poGmq4TVk2AW/o//z4G4pSKE2knAbw4FHgkQrq4CJD/axoBb0Awx2MYqPN3/j0HeQ74nueB73ng4UbA9wNU4QdBgAx/MQiCiwjyDOhPGIZxQtf1U7VabenAgQP9TTRFilstJPCySaAA9JdNtEXDG10CzLY9Ytv2lna7vcf3/RsB4OYgCG7QNO0awzC2oC3bMAxNBm38P4J3yMBl0EZg1VFrTgFW9ZKBO42lM707BW9sTwT/hM8Rts4AHhk7/okgL7J3/Kx6EbD3fWDvnud5jSAIzvu+fyIIgmdN03zaNM0TpVJp1nGc5UOHDjkbff4U91dIYL0lUAD6eku0aG/DSuD+++83du/ePdNqta7xPO963/dvBoDXAsA1uq5vNwxj1DRN3TRNwJcI4qKKnAN5FlDz30VQV30m32UBtQDiedsN22SsXzmwjMWLoI6gjep6xtRjAM+ZvIts3vPAdV1873uet+L7/rkgCL6r6/q3dV3/DgCcmJiYOLt///5WYZffsI9WcWPrJIEC0NdJkEUzG08CyMAfe+yxiU6nc43ruocB4A5N027TNO1qwzDGDMMwLMsi4C0CuGjz5kCuZNochAU1uRKY+e8CkxbZOZd8+DCLxyvYNx5H2DwD+fCzAvTlTQfeG782mgJIG6KanwE8quWJ/Z3Z4QlrZyydALnrAgd0BHX+QnBnAI8qe9vzvIUgCJ4DgK8AwJcty3p6Zmbm/N69e3sbb8YVd1RI4KVJoAD0lya/4uwNJoFvfetbtbm5ud2e593kuu5dAHBY1/X9pmlOIftGAOcgzoHbQNU5c1wT7d4c7GI2bwWblsUog7PIwhEsY39pLFo4mPRFBHkRxIUNBgfpNG2C+Fui+YBfS7LHc7U8B3YO5AzMOagToHcch7xc1+25rouOd08juGua9qRlWd8DgIVCRb/BHsTidtYkgQLQ1yS24qSNIoFHH33U1HV9R6/Xe53jOHd6nnfEMIwD6IluWVaJAzi+c7s3eU9xVJNV1WLIGPksAXIIzyqgDum39KhyWzZTt+eNEYv1RXSgQ6hnlwk3IYINX7VBCTcwzJmPADvb3OBGR/y/qOqX5w93rEMWj8ydA7wA5hTUEdxdFz8Hrus2fd8/FQTBN3Vd/7Ku61+t1WovvPa1r10u1PMb5Qkt7mMYCRSAPoy0imM3hAQQxH3f39nr9Y4EQfC2IAiO6rq+2zTNWgkZeKkUVaMrGHhEFS0wW66OzhQUV03jgdJn8lVmA8IBCO7CRiHp3MjDrlDjy2Afc6QTTQPSZ7LBYZscvtnBd51tfsg7B3r07GcyFa+ZBPIiS+/3++Dgi4I6AX4G+uhot+x53vc0TXs0CIKHx8fHv12A+zATqTj2SpdAAehX+ggW/c8lgaeeespqNBq7O50OsvC36Lp+l2maeyzLKpdKJUAgNwRHNg4+Mcc1xmLTQsZUHYrEfAsAHn4vgDIBZAWL5w9rItgL54jH8PA0stkQO5dgmxc3JeF9SpsW+Rhul+egLpoeCGPnYK/rBMwNwwTDZCF7+LthhJ78SQMqhschiHNw73OVPH7Hv3echud5xzVN+xwAPDI2NvZ0Ae65HpXioCtYAgWgX8GDV3Q9XQLHjx8vnT17drfjOEd93/8BADhqGMbuUqlUKpfLBMRNpkpPVaNzMOOXy2mvprgchV/+/wiQi4xcZuspKnoRqCOSkNTxnPGrwDwC8tJ9KdXzolpekIcI6KFqXhVyJyTJISp5xtbx3WQx+SKbz8XgXTcEctu2Q6C3+33y2XXdENwNw3ikWq0W4F4sHhtSAgWgb8hh3bw3FQSB8fDDD+/sdrtv9H3/7Zqm3clA3CJMXFSnJ6jSOftUOaapgJMDpvybiklHAF0Eb8bKB/Z0ZavkEmIymNg1BDBPmgVJwJ4E7jKoKr3pZQ/5BLBXquU5yDO1PAn3QxaP0QP42TSpup551acxeK6eR2Dv9XoE0MUXgrvv+8eDIPicrusP+77/jTvvvBNT2xZ/hQSueAkUgH7FD2FxAyiBJ598cmx+fv6g67o/rGnaD+q6vq9cLlvIxIljG6rTmUpdtPEimwzDr1IYeMiGkwAzhx08lqhFZvBy2yK750xd1g7Ianaqr48Av6x+D2eMzMgT7l/0ihdnW8RbXgLwMGMd+z50iBOz3zGA5vb30IGOp7tljJ2DOr5jeCBn8HnYu9N3wO4zcLdt4KydqexXPc/7chAEnyyXy58JguB04S1frCdXsgQKQL+SR2+T9x2d22zb3mPb9ls8z/sxXdcPl0qlyUqlQpg490zn3ulyCFbISPOo0LMAO41ts3FSAbrKIS7CzQlgD7zPE4c8q38cWCOIHH38+aZFBeBJoK5i9SKD558jce+oGSEnMkc69jnmWCcCO7G7M5s7i/sPY/+ZpiXtceAJbDhzx3fh5bmue8rzvEcsy/r7crn85M0334zFaIq/QgJXlAQKQL+ihqvoLE/20mg07nAc50cA4K2GYewtl8sGB/JIkhcpbWqY9pSBCKWyiiIloqiFZCkh2CoAPALEQrty6zE7OjtWdobL4+keK7Ai9TVxxgibmDwMnIorvlzEvuGqd35h4f+RBDaKnPMRxzpx3BTFaahjHWXs4ouz97QnBWPgkaGjSr7b7YLd60GPAXy/3295nvd1TdM+ZVnWp8vl8vNFrvli3blSJFAA+pUyUpu8n8w2fn2z2fwh3/d/xDTN2yzLqiOIc7U6UccKiz9NooIscFC0JMIoJWc0EawjeC4Brhw3rrJjp9nPedtiARS+sSA50gcHKEadFk2hXRpcRTyPfB2w2qihGp/yb1EUPMkMXQTwN2E5IEngaCY41BCwIqyD4i9izxSZ6WIsXbKxixsEFVsP+yaEw+F3kZA4MQyOgTtJ+sNMLNxzPu3RQebet23oMnBHkGeOdX6/35/1fR9t7Q+MjY194cYbb8SSscVfIYHLVgIFoF+2Q7N5O4YsnCcGefTRRyvtdvtwv99/VxAEP2aa5jWVSkVDIBfTrqrCzCh4J6irk1TUSarzBJYeA37hiyQPdxGMOahT1TuiMJYsRXjFsqUaeKCBDzq4oIMDOvTBhD4YYAcGdMGCvmaCG2jgaxp5D/AddPAB3w3wQGcvAFIgHQIwSYs+mBp7hwD0wAcDAvIyIYAK9KEcOFAGH0rgggUeWNrgGGwHS55zVk01H1zWLB1sUhY6iuYRxh+COv9NeI+FDvKiNtweL3jLi6w9Mj9YWFzSU4XjgDHtCOadToewd87c+/1+13XdrwLAf9N1/cHDhw+fKxLXbN716XK+8wLQL+fR2cR9++xnPzve6XTQye1ngyB4Z7lcnh4ZGYmwcTETmZjZLE2tLrJfUcWd+Fliw7HjIog+cEaLfs0oM3nzQ3aNuc4RhG1fh15gQicwoQVlaEIJOlAGG0zoggm2ZhLgtgmwG+BqCNIU7Pn9kHfpaU5U2ct7HOH/vAkEbAOAgLsJHpTIi4L7SOBABTwC+FXfhnpgQy2woQK4AXDIOYYWUDYd5nvXAXT8/6AsrMqpLlTrS6p6WV0/GG+sF8/KzAre8qKXPGpuOHNHx7os5o4qefSM5yr5UDVv267jOM8isJum+YmDBw8+V9R338SL1GV46wWgX4aDspm79MUvfnFyYWHhBx3H+VnDMO4ol8sTMpAns/Goaj0mR5lli17lCg9zgr+sbKjIqsln+gUFZ36hiC2e1RMnRUoAnECDjo+gbUEbLGhCBVahBI2AvnegRJi3Q1g1QCA+mewzBcAobkfM2lGNeTTbXMqTztuIbAD4f9h5EU953h/WFzMICIOvBC7Ugj6M+j0YC3pQ920YDXrkuxFwoKR5YCLQh1niBuCuLOkq1XWPONYllJTlSWx0A9PO0vA3vJ7I3LnDJAI9L1Gb9Mxx1t5ut4m9HV+9Xg/V8WeCIPh7Xdfvq9Vq3yrs7Jt51bp87r0A9MtnLDZdT7hqHd8/85nPXN3pdH7Y9/0fxSxulUplhAN5WM2Mx40LlcLk8KjEFKgC+IpJXVSMnYN1BLQ5WPMiIwKgU2BHFTkFbzfQoRuYsBqUYTkYgXmowlIwAg0oQ4+pzDm75sw6attmU0EEbwnUw8misihwEFZRdOmJ55uE2OTLWBlkP8LwUpiqnikLUMVvgQ9lcKEauDDud2HSa8O034bxoAs1VOtrqPqnpnkCrqHfA+2AmP89EvomVozjVeN4RjpVCtoEYCd5CSwrrE2f9BAia+fqeFTJM2DH7y76vv8PAPDRer3+pQMHDrQ23YNc3PBlI4EC0C+bodg8HZGBvN1u/09BEPwzwzBeW6lUDARyMewsxsjpSp8sMFUKVIrOIbOWQVv5fwbaMYBnAI6LvOsDUZdT8K7AIozCQlCFBlSghTZuxrjDoidh7XIJtAfm58F9Jd0iO5ZvAuR3RuSVGC1ivKiuZ0YBcg41CtA/Eagj3VFsJGSGL55L0ZlqF4iNPvCIqn7c6xKAn/LbMBZ0oer3CZM3QoBnBV6k3PEqoE+KdQ/T0DLbu1innhffIfMNwd1A1p48t3DThup4BHUO7Aju/X6/4bru5wHgI9PT0w/t27evSFazeZa0y+ZOC0C/bIZi83SEM3IO5JZlESDnjm5iZbNI7LgM5BlVy2RVeBaIU/xmavTIO1ef++D5AF3fIMz7gj8KF4I6LEOV2L3R5k3U5Wy/EVGRy4CtYsrCeQhohg6EvZrs3eKfdSCAh7/hO+IPcXjjTJdtGgjrVUyrGJCHHvEUzL0g+nKJyQA1D4MX3iceRx34GPAnaRFUGwRmVuCbEStAkHeImn6L24KtbgOmvRbUoQeWFoCBdnKioRnkfCf/T1LL84RBAssXS7wiyIvAzu3sHNgxERHa2pP+uBMdgjmq47kjXa/X67iu+6hhGO8vlUqP3HLLLe3N82QXd/pqS6AA9Fd7BDbB9UVGfuzYsd3tdvvHkZEjkFer1Xj8uFCJi4cvhYw81W4tADJj1xGWKdjQZXV6nIX7VIXuB9DzdWj4ZZgLRuGCX4d5qMEyjEAPjJDNhuA5iPQagKlo22Ygi0Bs6QAI0mUDoKQDlHX6Tr5nIE6YKjsnhTgqZxGxw3P9t3BE6kOfsgkgwI1gjyyegTsCveMD2D5APxi843cc9GMsX+pAzDKAmxUIoOo7MOV1YIvThC1egzD5Kjhg6QjwDNwZ6xY94em+L+ppL/4eqd0u5pZH5zkW146byhLLMojAn5aVDu3s6DiHwC7Y2ptBEDykadr7ZmZmHtu7d29vEzzqxS2+yhIoAP1VHoCNfHkx/Ayd3ebn53+03+//qmVZB0QgVzJyxsYjC2maExsD8BCYFceG4K4A9jAm3Peg72uw6luw6NfgvF+Hi0Gd2MAxTMwVmHZofxbZt+AwhqwZWTaCdAVfxuCF3+GLM2zCNBOYLP+aAx8/TgbCpO9lxUZ4mWGefnFTwhqIna5RoEcg56ze9tAkAdDDdwb8+BvXZKiiCiP3xWSLDL7m92HGa8NWdxW2eKswGXSgqrmMvdPyrHKIG3e2i4W+sSx0ojqemHaEdLNoW8cCPgjsyNyzgB1j2hHYm81mCOy2bWNJ12Omad5TqVS+XDjPbeQV79W/t2Ee6Ve/t0UPrggJyEB+6dKlH/Q87+cMw7gbPd1EG7mYDIaDd/gu3W2URUe498A2LoO1zNTD3+n5QeBDgGFKPkDDK8N5rw6n/AkC4q2gBA5HHG63FpCX5VwhvUT2jKpxZNsjBkAVXyYFcgRu/E0EbZW/muq7lzzgiic8JO45nv5w0yJ3JOVc8RzRgx5V9AjmyOa7HkDHB+h4A1bP1fdJ7hGoccDfiLNd4MGk34OdbgOucpdhxm8RlT0JYdMzwJ2r6kUnOsGRjnvF8wpwxM7OCvvw4j5pjB2BHVXxrVYrVMfbtj3ved4nDMP4UKvV+vqb3/xm9yWPbdFAIQFJAjke6UJmhQTyS4CD+aOPPjqxuLj4Q67r/gvDMI6i13q1Wg3jyLn9kmT/Qu/mhNSi4ZWzgFoIMUvKoEbaImFoPpBYY1+DFa8Ms/4YnPbG4WIwCs0AI67pYyECtka7GDp2IfNGtTiC96gJUDMpgKPaHH/jh/NtB/PJyy9I1ZHr8bSq2siRKp7fO+9WItAnAH94WelayNRRPY/sHcG9jUDPWD1uABI3OWx3hGNUAR+mAwT3VXiNswxTbhPKQR8MBGkDWfvAsU7F1OXvxGyDEcaOKvlSCcoI7uUySTmbpYpXAPsFALjfNM3/ettttz1TxLG/tEeiODsqgfVYIgqZFhJAezPJ7vbUU09ZZ86cOYqqdax6NjIyUuFAHoafsTKZst0zJsaE2PCwoImkVh+o2ymMinZyck7gA6qAl70KnPXG4Kw/Dpd8BuKSnZsQc/4dcz4rGRS46wjgFmXhyL6JM5rgER4DIVFXrtKTC78PHPniiWKU00y6dgRw0+ZlwpOfWadGOi8T2LkJQuyLqg32O94/Z/EI7E0G8l2ffq8yO5DNFnMOrEAAU34PJu0GbLWXYbu/CnXNAcvAjaNBHOtE1XxYIEaIa4+llxXLurIUs6IqnmuZksSNNnZ0muOMneSPt+2zQRB8qFKpfOiWW245VywhhQTWQwIFoK+HFDdxG6J6/dixY9eurq7+r0EQ/PORkZEtIiNHtaWcZ52yYMUUzAHkslMbJd/MQ53+hyWFoZ7pDc+CM944PO9OwUV/lCR3CcOzJPDm4IBqcmTdYxZ9IZhzACdDrmCQL1Vtnnm+ZMuO+bxlPNEqu3faRoFrGGJ4nBPYlYAf6vzVD064j8KYdlTTA7XBtzyAVZe+I6MXw+voXGIaFPZuBAHU3R68xmnANc48bPGaMIIhcSYCu1otH24yuTpe2ACEqnhdDwvCEOc5ZO3MgS6NsWNBGBHYO52O1+/3v67r+p+WSqVPFh7xm3ghXadbLwB9nQS52ZpBIGeAHKB6fX5+/sc9z/sly7JurtVqGreT88pnytKlCjCP5D9XALTsja4GdmoX73o6XPRG4QV3Ck564yROHNXpIvMWgQBV5WgDRxX6WImCODqyYXhYCGwJauAIEGeicpR9iw8hOXWYpzJLXZ7SVtplxKFR3o58XWmjEd6GeBGBrQ+1ERGuheehvwOq5hHcVz1qjxfZe6iloHlqABl8yfdhq9uCXb0F2OUuwXjQA9S4aIR9Uy/2mFOdAOrkd25nl4rC8Fh2BHV8ZaniEdiRrQvOc23XdT9tmuafHjx48KuFGn6zrabrd7/DLB3rd9WipStaApJ6/fVMvf62arVaRlYuptaUk8IksXIZyEUQCZm378cSw4TMnKnUXT+AJbcMp9wJeN6bhkt+DXqBEaZSjdjFUU3LvM/HSwATJQrmCOr8wSAmdzZaSXbwTDAX1OKRBy4VUelFw0PyPqlhx4ffGIRAmGd2ZqjSxQ2BeA8qxp4pE5U2gJk40M6OgN5w6QvZO4bSyX8I6poBJD993evDa/orsNueh23eKtTQUx5D07gpSMo4F3rCM0Dn4M/nNkkriy+BrSOwp3nF45zGzHOrq6sE3Fkc+3nP8z5Uq9U+cNNNN53NMwzFMYUERAnkXSYKqRUSCO3kCOif/exnr1taWvqXQRD8ZKVS2YpAzuuRc4c3Md43BIsUVq4EdaH6WaTcKFOpcy/1jqfDeXcUTrjTcNqbgBW/DL7smc5mOwdxZOGTJYC6RVXpRBPMAZxVKZVBPPw/VxvneJpkEIuBmuoplBmvDGrC/2NsV9yAiP1LOnCYua1g4rJGQR5i8X75Z9V3aRsYpWVG2rMQcPcBVhyAFQbuyNzppo9tkHATZ9CX6fsw7XZgl70Ie5xFGPc7UEZbu6CS5wVmCKgLYXHh3EbmLtjYxQQ1COpZ4W7onIlgjsDO4tg9x3G+pWna/1uv1//+hhtuaA4zPMWxm1sCBaBv7vHPdfeiev0zn/nMVKPR+EmmXr+hVqvppCY5y4mNYK5i5SIzl8uKhixbkakt9lvENu5Dwy3B9/pTBMiRjffRv5zPasE2joCAKlYO4qhOF0EcQ6b4wh+CtqheV3pjqcUXAx+FWlwuqhLuD0TATAHxOAVVo3ge7X+uSSBvYDI2HHS8hZalTHkRYBeO5edENj0qs0LGyoXgjmp5BHYEeHSwE8Gdq+INkzo1Vj0HdtgNuNa+BDv8BozoPugGzRZH5rME6DJrF9k6LwTDVfEVBHbG2JNkrVDDY8a5fzQM409uv/32Jwo1fK5ZuukPKgB900+BdAEIWd6MBx544Ein0/l3uq6/BdXreaugpV1BTrWqAvfwO65W93y45IzA884kAfJ5bwS8sPa2QNuYd/qoBTBVpip1jAsPmThPWyqyOIGhp0om6clJsC0nstQILR30PWxeBYo552ymKUBuJ4H1E3aruN/IV6rfk/qeBu6iVkUB9JFENJKskzYvqIJvuQBLjLmjQx0voofvqI5HYMdMr6XAh239JlzXuwS73EWo6R4YmN8dE87IGQx5PXbJts7BHdXwBivdikydAHuplJhSlqvh0bbOPeJ7vR4Wf3lfpVJ57y233DKXc+iLwzapBApA36QDn3XbIit/+OGHpxcWFn7O87z/vVKp7KrVakS9TmpMmyaxFSqzdCVcRI4T54clgjsPOXMBFtwKHO/PwHedaRIzTrAGZzF/scbQDo4AjkCOYWaYkQ0Xb58v5oIalnirK9BA/Cr2oGQBmAjUIvCw82SGSrqtAjoZ8BPs6nnAO3aL66GC54Mn3pf0XeTehN/ETUtEHgKoh4ydt5/wLgO9OPUIaLOiM5jUZtkBWHQoyBNnOpaTHo9BYDctrBIXwIzThmu6c7DbWYAxrQ8WquKRtTPVuzznVbniuWc8ppTF54U4zlUqBNiTPOK5Gh6BHV+dTsft9Xqftyzr92+//fYvFGw9a/XavL8XgL55xz7xzgVWrj/44IN3NJtNZOU/WKvVLDk5TF6nN5F5y5+VrJzbyH0PbF+DM/06fMveAmfdMRJyRnCOz16hZCeGmU2jbbxM2Tj+kQxkHLQlVq5Cco5z9F16RFRPjHzIkMw0xGzhPJHRhxiY82ldE7iv5TlIYu05NzuyFkIGbz7GkTz5Ynga3wSlpeNl9yVvZrBKXtOlwI4qeQR6krYWY+ECCurkpQFMuD3Y25uHvc48TAZdsLDWOhZvUajiRZDnn4lPCdZkZ7niMTkNbojxhSw+qXIgV8OjfR2BnbH1v7As6/0HDx6cX8uQFedsbAnkXCI2thCKuxtIgIM52sqXlpb+ue/7/6pSqezmrJynvpRZOV18WUEM0QNJsIunAXkM1H0Pmq4Bz/fG4Dl3Gs64Y9ANDAqvAhvHSyFuo018pkLfcREeqFQxHp3e30ADMMSIK7yx6EMj6XtFMJafKomhi2Cd9DnsYUp4WNZdqLQOmedkHSD9npqIRmbtaRsfUb0e7nCimzYy7CJ4S06P5DeRwctAL5aDZfeBII5e8qiOX+jTdLQI6r5HAd7E3AMlABPDGb0+7OotwfX9izDjt8EyMfc71VDJJVrlYjChGh6LvzCPeGTroiOpSvQ4ZzERTaPR4GFubr/ff1TX9d8/fPjwYwVbH3LCbvDDC0Df4AOc9/YkVn47snJN095Rq9VKWaycglL6VMpSs4eAy7K5nbbr8ER3B8y6dXB57Di7BOIzqs4RuMctgC0VALST65gdjjAtVu6UNBrmjEsQRY5HQPLuit8qg3iJmfMLys5hIV5JKvY0MWYCZ4bJgO5oBBGwTU9EKGL/U+0NcVEm9i/DoS3mEZ+0MVKwcKKAYSDON0YyqIf/V4A7Fwmei7eLWQQR2Of7NPzNZS+cU6iKL5fpe813YW9vAfbbF2E66ITAHmHnQrU3URUfsnWWcY6kkuXAblnEk171h+RuVqwAACAASURBVGwdWToPc+t2uxeCIPiLsbGxe2688cbFvM95cdzGlkCO1WxjC6C4O8JcSdpWrIg2Ozv7067r/mq5XN6DrHwEbeXowZ5gKx+Ak2IqCSFnFFBYOlaJtfO0rJgN7Iw9Ck/bW+GkM04ZuQjizAaOQD5VQiAPSPY2DQIC4oHP071mgXgItdHhF3TAiQ+GwnU7eqwE7kmsNIG9ioxdnpsZe6YYZqu/SMmPrnoYeP8V9nZBXKmPkWgaCeeLeIbIqqN7jtAZLyIXYZMQA3AR5GU2zxl8BnPH3PJoZ0dgx9h2VM+7LoDnUce5ygiAZWE8uwPXdOdhn30RprQeYd7cK16VHz4pfj3MNodqeJaYRrVBxk0xCXFDtk4Lvzj9fv9h0zT/Y+EJX6zkymerEMvmkQB3fMM7/sQnPnFzp9P5HV3X38kTxPB0lpxVcKbBS1LKiw5nOioJqhg6jSv3oe8BnLJH4Zu9LXDKmSCJYLhGG3EEVaDIlrBG9nQFYFslgBEzYEDO07zSq1JIz7lP5R1OQNGY/TzyxFBUYPAd2xiE58rALbYhstGEpzETxFW3KrH1dQtdS1oxVCxc2jOpRBzbECTISjxObidUwXMgV6jlyU+cyYugLrF7ed4ikGPY2yWbAruDjB2B3aX29REO7K4N+3rzsK9/EcahT51EJUdRMT88ySfPMtOFxV+40xza10dGCGvnRYvkfnG2jmp4Vn99FgD+dGxs7P1F3PrmWb/T9t+bWwqb8O45Kz9+/Hjp+PHjP9br9X63UqlgXDmEaVvZwkTCdQQVIl1UU0BTzsUuyDcEdt8H18fwswp8ub0dnutPgY15vDgjZw5KjhuAHgQwXQ5gexUZOcITtYuH8eKxmlxJtDhloCOnqO5N4uEyGoVgJF+bIk0MiCTAS9qDJDL2yGZEYRwWZb7W+Z2xL0pk6PJGRbw+/02xCUg0TQhgTZoS2+dyVww5fsXlxyMhyHcqUJft70KfEdiXEdh7A2B3+nSjWSozYDcBJt0eXNe5BNc6czCuOSRBDaaVlcE8VoMdHeZ4tjnTJB7wxGluZCQxjSx6wku2ddt13fsNw3j3oUOHXljrkBfnXdkSyHhkr+ybK3qvlgAH8y984Qtbzp079yu+7/9StVqdRDDnrFyuU85BfLCIC1NH8L6KelgzvsxWas7IPd+Hi/0KfLu7Bb7bn4KGVwoXaXREQjaOQK75HkyVA9hRDYiNXNMGDm7ZY5swtdM2IkOCenRfE6WXce/4QeMiSOcBxex7XccjslaEJLHKGxQBeGOnKAA5croA+rFmFX4H4jgoN06q2HYpNE4EeUw0E6m2xzqBqni0sSNjX3VwjgL0HerPUakAjFQBLANg2unC/u5FuMaZg6rmEY94HsMuJqiJ5YZH5i5UcyO29RxsHVXwDZpCNrBt+2uGYfz2wYMHHy4c5tbxubhCmsp6fK+Q2yi6mUcCYmz5Aw88cPPKysp/ME3zHfV63RSTxMTiysNVVYCp0LhNIVwF5JE+MfX6imPAt7vT8LXuNmj45fAQzOzlegH0HR8Cz4eJkg87RwHGytSLfWB9H2bKKo7N1GEr6GQC0Ku/pt+K/0bYNwGSeL9i3Rr2NkVLw1p17GnXFEFYnmzyedL/YyCbY1iy2HqEqIvtycEHis1D6AkvhsAJrJ2UwxVAXewLfo3FYdAj/qIN0EJgdwD6ffoMIKhXEdj1ALb3W/Da9jnY7S1BKSHULQLqTA1PTFwsxA0zzKFdHYEdbe2qP2TrmIhmZWWFJ6S55Pv+f56enn7/vn37VvOsDcUxG0MCwywbG+OON+ldcDB/9tlnrWeeeeaHbdv+3VKp9Lp6vT5QsTPHN15ZSraV88mixA7ZAY7JGVm5FgTQ8wISgvaVzg4454yCTyzglN14nk+A3PU8qJkUyGeqGg0/U2iTlbbtxHFNopR5p/7w51MAiKJM7Cthk6Qit2kq+DCZjuKeOZbj9daC6wl7l8GVVGCsuoGk4xQAG7mNBG90YZcUs/aETfIP7D0yAgmgnwfcQ096QS2P/UEnTgT1ORugizb2PoDdpwV/aqNUFY/1/fZ2F+FAdxamoUNKtxq8LjvPMCe9I5vntnUxIQ0xhSXY1vE56/V6BNRZXnjbcZz7TdMsVPCbaM3Pu6ptIpFs3FvFjG/z8/O/7DjOv6pWq1Ojo6NExc4LSESYOcGklOlB0m/R2KcQOPh3hLLj9wEge5i1R+BrnW3wvd4U9Ei9K+o57LgeOH2PAHlJ8+E1oxpsH9WgbKrASE0DybeZIVY50CV12JPkkOwNNhDd4NzIRkQCmDRHvtjV1/DUxkSUo40YUCqUF/LWRdZGxE4RwVbVhzyALlw0cQMiM/X4HkvcI0R8HJJC30jFNtG5jmWfw4xz53sAiwjojK2jKr6EnvBjNNxt3O3DvvYF2O9chFHNVeaJF23tkUpuGLvOKrmFCWlMU5lpDh3m0FmOe8L3er2nNE377TvuuKNQwW/cpT28sxyP9SaQwia4xU9+8pMHVlZW3q3r+rtGR0dzZXxLFIvs9CZlMCHg4fuw6urw9fYW+FZ3K6l+hn9eEIDjICN3wUEjZOATNr57XId6iU5HNT6L1E6ghCoaqpzV0S/p/6iWIBW4ZPqoEkqmXZ5fTYI3qZ+Ro17OJzOl7cRbUbBeZRI99b5rsODI96w4XgXS8hiR/8tTIqutpD1qlppe8pBHGSELD9m9hvOa2tdnuwBNBuo9m2qgUAU/WgcomQBb7Sbc1D4HV3lLrLKbFSlmpAL1kK1bFk0fm+EJ73keUb3zZDSdTgdV8H80MTFReMFv8LX+5Vw2NrjorozbC4JAv/fee9/e7/f/oFKp3DI2NhZTsYfpW8kiKTJKBVPmjFzlyc7s5D1PgxOoXm/vICVNPQROPwDH9cEmQO4QNftoCQiQb6nqYOgsn7oKUULQjq7gyHhFFbM8IiFYy6t/HpBOZaOKxyaXbV6NQKndi/BI2in56vKmhBdTyXy4Mw+IJ8TjF4+dyr9IUlqIJ0ibA5W9PHKfYpspGwLlEIjXUm1KhL1h5KNiqPg4iSydAzv/Dgu/XOzRV5cBu23Tcq1jdYCRGsAI+LC7vQAHerMwQxLTGLFUsrJnPEkdKxV7QRU85olAe3ts7rMMc6iCZ8VeUAX/0XK5/H8dPHjw9JWxehW9HFYCeR7pYdssjr9MJHDs2LHy4uLizziO8+5qtbod7eWY9Y2nb+WJLsQkGDKOiQSY1yOXWTQ5J/AhwDC0fgUeb22HE/YU9AKMHKdA3u87hJGjmt1Eh6FRA3aN6zCChvIBf8shuSyKl9WEvFJHITL1gVBRx4zNQTLOK5Amq+tsw5UE6JkR+BlPexY7j20mMm4hCajFXUnYJXkjIA6Teh8U2d3kakcC76zhTNq0yB7xIcDrtBQrjgPGrZ/rAizb1GEO2TpGb1TKAGOohq8A1N0+3Ng+D/vtCyQcUzcHbF32huebbuIFz1LHliyLOMshsCNzVxV76ff7VAVP88GjF/znDcP414cPH/5GnulWHHNlSaAA9CtrvHL39hOf+MTE8vLybwLAL4+OjtaRmfO80TwkLQRyBhSpjTNmHsaRi6FqLF3rs51JeKK9Axa8GsmbjuCNjBzBHNWAmM1trKzDngkdZqo0tp2mZuXxwmw1lDsirtax34adworjmS9ALD+7CABKOwC1ig+AlP8vBn3RXkfAa60bFPm8nFMjx2l5Pe45Yw3vNkG0ifu1hA2B2C4Hf950bCqIbbALpW0kYn3OHiq1YLEhVegbA3W0t2OYGzrNXegBdPoU2JGt43wZrQHUxwFKegC7eitwa/s0bIU2zciIhV+E+usqts6PQ1BHPxgSpVKpKJPR4LOHLJ2z9Xa7/YxhGL9x+PDhhzRNw3I0xd8GkcCwq+EGue2NfRsPPvjgzvn5+d/XNO2nxsbGLHR+U4J5CFgp00BQsUec31j6VmTlc/0SPNHaDt+xZ8AODKJOt/t9sDmQ+wEYugY76gZRsY9Y7HqBfN2UfiTRqdjqn3ds066V8VhEGKNkh49cPqGdGKiqUHbYR1OFpgpZ5AB05f4uqXkZUNP2J6pbUqjTY6AtF24RQVi6vnI6KPqYNJ3SZo9yRHjbHOCZvR2ZOknLrg3Y+opNveDxhaFuGIU2MQFQqQLUnT68rj0L1zuXoIpsHYu+CPXX0xzmSOpYBHUhGY18H7jBJqFty8uw2mxihjnMLvfvDcO479ChQ07ep6Y47vKWwLCrxuV9N0Xv4L777jvQ7Xb/2DCMt42Pj2tilbShvNhRlhm5120X4NnOODzZ3gHzXg08H+PIXejZNmHn6OGOCVprJQ32TJiwtabTuuSpoBefkvEFPgEZxHZzzWx6UCQMLyFOPHNq5dFXy/ZvFXLFLhTZPeTYLqiRN1Edn9x8zOks6pNAu6ICUBXDTwRQ+foi+KZsDmLXlTYGSdcTz1OCvyz/pA2Q7IzJj+OsnTnNIagjuPcDgPM2wMUuQE+wraOiq16nbL2sUbZ+S/c0bA3aYFpYyY2xdTG0TZE2Fhk7UcFXKjBSrSpV8Lxy2zKC+uoqgvqK53l/WK/X33PgwIFW5hwvDrjsJZBr2bvs76LoIJHAvffe+4ZOp/Mn5XL59vHxcRAzv4lgPiDmCcMvh6RxBzgWioauuwt9Cx5f3QbHezOYvRpc14OezVg5AjmJatNgpqbDNZMmjKIHO0/XKsFSFNcS+hT7OmnqpkzpNIoV2Qys9bGQIuRzOcrFvdzkOHsKpBl9SkRMdmNDijXPXiO8PRGEFZuqGIiGEzDeN/G6SYArepfLO5zMa8me7jny0CctL7yvsTK1YugdY+oI7DiOSy7A2Q5AmzF1VMFjfnhMIUvY+ghl6zd3zsE+5xKMmOhQx2qvsxTMPA885oQXY9Y5qGep4MV49Wazaff7/Q/WarXfu+WWW+aKpfTKlsBaV64r+643WO8fffRR88yZMz/uOM7vVyqVPQjmkZKnguouE8wJZRViy9kJPG2r7Qbwnc4YPNHcDpfcGglDI0Bu90k8Oc+xbhkaXDVmwq5xA/Bzcm1uOgXDxTEPQ06kVjmmc96NQS76pppIA7s6v68BmcN68RmTLwFJQ/mkQXvahmWYfY4I0Gn9TWPF4qBKIBq7RekaXPTKIRCumeTVrgR14RqyjT3vPk892oNvyTgrmLvsFY8118/2AJZ6NHUsgjq+43GEraPTnB7A1d0luLl7FrYw2zov+BJTv7NCMDwfvKiCR7aO38t/6CzHk9A0m02/3+9/slwu/+Ztt912YoMtj5vqdrKWl00ljCvxZh988MHq3Nzcv/R9/9+Mjo5OcU923KXzkqfc+zV8J4tt8tCLldGITBDgAx9W+gY8troVnu5MQc83wXFd6PZs4r3u89KlmgY1S4e9UwZsqdLyp1EwH6BFFMpFtpZ3WqqQgCKJ3IIyvC0BPAfzIGc/8m4SMuSunn+SlLI2GjGRZNyD6ucE1prlLCeKM0m0ke6neLYPKtkJUpEytYn9UW0S+HfKvoibFrb5GGYYxbHi50UjQqTRlGzrLtBkNBjehslo0K6OTnO+Rz3gCVuvAIw5NryudQb2e3NQsTB0jbJ1sWIb+Sywde4Fz+PVq1jkRZE21nVd4gHP49V7vd6Tmqb96yNHjjxxJa6FRZ9z15ksRHU5SuDYsWNjs7Ozv42e7GNjYyM8jSsH87DcKcHvwXKlCm8J709Rwxxt4We6FXhkZTuc6Y+B6yMrt6HX6wMWWqELGV2xpkZ0uHbKhHpZT2DlMqDTc2OAm0llVUuquCmQKKKoBUhMJpMGfjnAPXKI4vih7il+fyJw0KYS+vRygrp82eQ9ldK+Lu9pskLbZJHK4Byq32VxqTLFiX2XAV3c4+YY6qT1IALuChMT6S+q4dn7gkPD2zpoV8cXU8Gjih7D25CtW4EPN3YuwsH+GRjRPALOIaizUqxJoM4rt6HGThXaJnvAdzqd5wzD+NVDhw59RsNqSMXfFSWBlzB1r6j73HCd/dSnPjV54cKF/6Bp2s+Pj4+X0JM9LHuKYS/M3kYXUDrMg8VQMewMyKMLUgB9L4BvNcfgi6vbYMmrgOs40On2iPMbTWBCVyZdx7StBuyZNKCCKvZEm68KAeL9oXg1zPRMAjfmhZfR1OBSSQfm7EsWqIczMc14mwUX9PfUjVkM7wcdi91JiuhUPcnF1EXATNvbqMTAj09g8JG9jKiC551NOF+1ecjaMAy7cIjtDaJCFAmaGKhjeNuqC3AGM8yh97tLVfBoV8fKg9URgMlJgHIJ4Op+Aw62T8K03wTDtGjddcbOOaCLKWO5Cp6DOqrfcbMvzxvuAY/Ochje1m63z2ia9muHDx/+RAHqw86AV/f4nKvUq9vJ4upRCXz84x/furCw8B91Xf/p8fFxSy6wEokvF4BRBQCiej0K5j40+jo81piBb7SnoefrhJEjmGNYmlhU2tQ12DVhwFVjBpgaY9s5vL7xetxzmm8AIou1cuCH82Li15DXegaJkbfB5dIQKGM2psWYx07N8filoe9gh5baqWgTItJGT8vcPyVkbEvaw8jtyUAs7zligJu295NuIwusOTOO7XOEL1RzL3s+qkUffZaigC5qo4h9XQfo+hTUMRENgjlh66iC9wGsEgV1TCE75dlwW+sU7OnPgWVhVTaLOsZJanhub0dQJwVeSqUwXh094fF48Q/XgU6nA0tLSzyz3Kzv+7915513/m0Rq37lIFCOFeXKuZnN0NOPfexjOxYXF/9Y1/WfmJiY0Dkzx50337GH4CWq2TmwJ1RFG8iOFlQ51y3Doyvb4IXeGLieD51uF3q2Q1gD3RjQ1b1kaLB30oTtdUOyXCfRPhW0qgA0bTSjbDPmBZ57VieDW7I1St14OhiKWxd2X0koqLrtNFAPj1ehn+ouBNmlyUluLmmI0kBXGGrxMBXDl4EzUQug2M+Fx8rDKVw0ppoXj81xD6njmyRHQWEdcZiTVPHYNuIrhrad7QIssKxyHNQ9j/4+Nk7V8BXNgxtbF+B1vbNQN30C6oSZI2Pn4W2CXZ0wdQR1IQkNZpiTneU4qPOwtlarNR8Ewb85cuTIh4va6lcGuuRe+q6M29nYvbz//vt3Ly8v/4lpmv8DxpgjMxcTxnBmLgM6XSwHQ610esNjMLubH8DxVh2+2NgGC26FJIdpd7q0kAqnE6y9EYvayzHrW5zqZk2tJDBNA1l5fOVrpFxTXNxjBWAy+qKcVln3pwJuSgfDM0Ocz9FWZE+gOj773ukRyfJVthBB4vgohy1Kx8XayukRL4Kzqg1+C5HfFOAckbFiY0GfiYzCPAqVf2KfFHMkEvvPQZyBvBz1QR4tLPICALM9gEs9AMdjtdYdLDFMWX6tCjDBVPA7O8tEBb9N6xC7Os8wF7Gvc2DnoI7x6lhfHePVFTXW8RrdTgeWl5ZIAppWq7Xk+/7vmKb5/iIBzeWPLzlWksv/JjZDDz/60Y9eu7Ky8meWZb1zYmICODPHXTfuvkUwl1Xrkf9L5U4Hdj4fmo4Gjzdm4Jvtaeh6BnS7PWihit0PKCtnzBzV4+j0tm/ahPGKqLpTrP6pg6MClwTkzUQbFfMXLi5cKh5ZJF0z0ue0RyQbROO3nxBRnqnvVvnAvURgl05PvJsMUFeBp+p2Epm0vM/gY5V0eyl29xgTF9tWDbMQM66aqrIqfxhA5+0RYE9g6yKwc8UXJlBE73es3IagzlXw+I7Howp+apJmmBt3enCweQquCxZIYplUuzp6wmMpVgR1rNhWqZDwVpWzHKrfBabe8Dzv3TMzM3+5b98+ezOst1fqPRaAfgWM3Ec/+tHrV1ZW/sKyrLeKYM7rmKeCucDORWbOP+O7FmCiGBMeXtoO3+uOE5aODzRRsYesjgI6rktjFYOAOeZlj4BjmMo1mQVGxR1fYek3Q0zLHLb63Picx5Evo2uJCWBUlFKee5w25pyTXFahb2J4Xt6NRvQ4JavN8k0cgsWKtydfK3Lrsod62j5RAcipbUvMfBjAThse/G1ol3DO1rFPgmGd9+lSn4J6H0Hdo6FtBNR9Wr1tfJx6wY8ELtzaOgcHnPMktE1MRMOdY2POchKo41oiE4FutxuC+urqasv3/T+46qqr/nTXrl3dnFO0OOwVlsAQK+cr3LPickQC9913382NRuM95XL5DZgwRvRmx914GpiH0IhAHCmmMtD7YXz52W4ZPruEIWl16DsONFttYjfnrJw6rFEwnxihYF4rSWBOWAifTopplUX/Itg+zLRM2zwktKP8Ou2aeQFShdBM8So1IQJ/RDUrbMDyPwKqDHXKyHvFXkl9bzGHtiQRyHuypOHg38vHiwCrAO5wRqVMrVB1LstYvJZqSgptipuA2KEp7eYfo5QjRXW8GGuvASz0aWa5vj9g6pgHHp3l8L5rNeowVzECeG3nItxqn4GaIdjVpbA2EdiRmeMLc8AnecD3ul1YYqliW61Wx3GcPx4fH//DIlXsuoz8ujcyzMq57hcvGkyXAIL5ysrKByqVyh3IzDGVKw9Nk8Gc4gAdTvIvflbULBerpaHz23PtKnx2eTvMu1Xo9WxottskSQyer6P7LVG1YwiNFoJ51Yp6yA7uQp5ODGhSZ1kM6YZi6PyOQ/iKNJdjeg97vMzic1yCyodRSXVHFRNh0HAebXws8boyvY5wGRHBEqah8rpJQQYJ4KkUrypGXAH4MXN/mnpc3EgkAXmCqp4+L+Eoqd0M0jYE67CQpaWPXexTD3hk6mhLR0BHhzn8jH+YLnZqCqBSArimtwSHOy/ChOEMnOV4ylhmTxdBPVS/l8tQrdWUYW2YKpar35vNZt9xnD8rlUq/e+jQoc463HrRxDpKIPdytI7XLJrKIYH77rvvhkajcQ8y86HAPK/zmxfA11fH4PMrW6HpWdDt9aDV6Q5iyzWd8nKdxpSPo818xoKqNUgCA4FYPjQhaFi812GAfbA1iTqRpcpOXMn5gWuZ4uLqLlVvEfoV6Uquy0QP4rw6xtD5hixrnijQMv5VcseELYOAZtJFVSIVRJu2LxCBMumWVCrvJA/3GPCKQ5y2L5SGM9IXfp7Kez4B6PNOwazhQ5WX2O2Yyp6xdTwGE9CgBzyWZEUgFz3gcTNQQrv6FMDICMAOuwlHOi/CNmiDgXZ1HtImsPVYDvgSlmGlNvUKxqpLYW0SqPccx/mDHTt2/OHevXt7mfdZHPCKSSDXMvSK9aa4EJHA/fffv3dhYeF9pVLpbZOTk6lqdro4SUuzpGInjQplULsuwOMrk/Dl1Rnoejq02x3o9OxIbPkgNE0jjm+oZq+iml216jCCg8AfZ3UqaqMaaNVUHKiS43bijDaU1DDvBFOhQ8bOJPNJwgOi0M1PIXJL61oaRZcAV07oExWDvKGQL6pCvugxsX5meYoLNngZ4PneSNwUpIK2ZM+PtZcB6nLfZSc9Od2svFlR9j/vVE4aXwHUVTZ4wReVqN/Pofc7A3Vk6tyuTuLVLRavXgOYcntwpP0iXB2sECe4MA+8xNYR2ElYG1O/I5ij+l0Vq85BnaWKbbuu++7x8fE/O3DgQD/vk1Uc9/JKIHMZenkvX7QuS+BjH/vYVZcuXfpLy7J+GJm5mM6Vq9lFEM/MFsYuwIurrDo6fG5pBp5uTYLtBbDaaoONyaQxfjVUsSPAUCY+WtZh/7RFU7kqHX/EKZQwnTLAlcAZugGjDT6W2C2GWBk+c+o+8PvhIMLJlwixcaacBuxreHQ4ptMBVEz+tM1P+vXivyrAWdg2qPcIqnMkQJdFkiSiGHrGhy0XoPJ2VHsN/l2aKBPU9JGNQ8L58rSN/V+pWmHy4mOdNmwJXnSxKAzO1DWAuT4tw+oyUHcdgB46yzG7OnGWw5Sx6DDnO3B7+wxc716EEinFaqTGqqMHPHrKl1lIG5r35AQ0xFGOhbStrq6uep737++66673aZqG6emLv1dZAmtYlV7lHm/gy2MGuIsXL/6ZYRg/MTk5SeLMUQWGHqg8NC0LzBHg5ThzDuZztgkPLWyFE9069F2POL/1HY85v3F7+WAFRUZ+/bRFGLoMfIMvcgC6kgiqwCsrTevgHOIiIKydg0skTek8m438dIuC0Ut9fNJBN9abECSyr0s3MJT7h2On6nMMkIUv0i6Tw7s9drmE21UdF5lVEqhHJC/0I0lVLw5T6rXSwuH4YKjuQfgtc2TYGCrZON9847t4gADoeC/o/X7RpqlhMWkjZ+q8uAseM1YHGMcCL5oHN3dm4eb+ORgxddBNM6aC50lp5AQ0WNRFlYBGzCjXbDaXPc/79bvuuuv/KzLKvfrglDn/Xv0ubo4eYG72s2fP/qGu6z+HGeDkqmmximn5PKUIuOOSPtu14Nj8Vjhj10i501arA66PnuwI5AzMBXfhsqnBvmkLpqoI5nSacDwh/wkXHPm3jBKh4YxTTT3BcSzXzBwCvFXXjdxQFJ/FnwZ3mB/w82F9HB3Sr5X2LCR5q0kbDwnR0ph6RLoJwyXhXGRfJV4qdjq/dXH/kDIlZHV4OCFllT7f5MmbAKntiBjEPiSdL4k+tjHICu9bwzIWMW/x3O94YQ3gQh9g3qF+r8RRjuWARxU8d5bDVLHEA94M4EDnAhy0T0PV1Aioc8c4Xls9BuqmSVPFVqvEEVfMKodrSrvdJo5ymPu92WxewgJRR44c+ViR+30NA72Op+RaNtfxekVTCgk88MAD9dnZ2d/XNO0XJyYmzLGxMeLRzpm5qPaSs8GR5ZqtyipmjmB+plOCT81thfP9EebJ3mEpXEVWjkBMHeBMHeCaKQu2jYp1lCXwEQCdT6IBqRgcy4FROdHyxJBnztAcoJ6EJkPgMz1UsulHzk/oR2r/085ZC7THNwi837GuCk4J4RhlIHgMxFQgKV5o2OxwCaAoquZVQylOo/B3lW1/SFBPyySXJCouS/pc5l/uVNompec7A3ZfA5i1pCnrzAAAIABJREFUAZaZohuZOqrdEdCxuAuydmwTS7BOTwNULID9nYtwh30SaiaAztPFMke5EOBZ8hkEcKJ+TwH1VqslJp85q+v6Lx05cuRT+e+6OHK9JTDElFvvSxftoQS+9KUvjTz99NP/p+/7/8fExESJg7lYAjVkQTwsLddKEUDgB3CqU4JPz2+Fi/YI8WRvtjuUcaMXu+hxw1Yv3LHvnjBh5xiNcY/8KT3Tkhy60hijPPZpK23GPFFRpfAUBfXKAOFcD0SejUg4aNGkIfE7H1yRq8Yzbfl0b5H8h/4QmZsNxQYtaX8RC0pXbhNiXyacFu17CujLHvCR2x7SNp7qspClaueiypocKgVT1jnS9CDATqNG1Zlq2DXQCd0BgLM2QBtrJQFVv2PiGQLqPeoJj2r5ShlgCkG9BLC/OweHey9CnYA6Y+oYoip4wiOYo7NcJP97AlNfXV2FlZUVwPd2u/2CYRi/cMcddzxSrO6vjgRyTLdXp2Ob4arHjh0rnz59+teDIPj34+PjIyKY83SMch3zvE5wmE7q+VYZjs1tgTmnQqqktQQwp05wFNjJH1vxdtRN2DOJdjbF1JBjqMNFR4aPJKaoGtWkKThMG2HwveICae3km/78qKhZc43tZl5ycECE7QmB0tSJUIXqATGxDF6okqW5/uJ/9DpU+0PnAoYokuIeZF7Ez0iz+ybuH1JizsV9l3g74qVjjnPsJH68SgyR79K0BJELKTYpwu+pWoL4Li3f8hUdYCWAJz4drKBLLwA4YwOgmzkeiwBOUsX2AXo9yta9AKCMoI5hbRWA67oLcKT7AoyZfoypY7iaHNLGi7qgPw8moUGPef6HuSxEUO90Ot/Rdf1fHDly5Il8QiiOWk8JZC4v63mxoq2BBIIg0O65555fcBznjyYmJkYxCxyq2TFcJAnMKe5mDBlb0J9rVQiYLzglUimt3emFzDwEcwIMvD1MHENjzdF+TtV98WvRxVLVh5zfxQ5LuAYhKHkS06SsppGmc071LPmqkEvZdPb11KIQAJ1rZJiDm+/54HouOP0+9Lo9sG0ber0uKaaB3sd92ybfOY4D/X6faGhsuxdzkuS3gNLFQh24QBMVawkzh5WgVMZSmxXiEDVSHYFyZYTm/h4ZISpYwuAwSyFabDiRzIH2MvgmMnARSIVpGH6tAlrVtEwC86yUCaz92GYhSekkHi/Oj+wpkLkk8iZkezrZjDFQX/UBztksSESnWeQQ1FHt3u0CYEQqsnceq45q+OvsRbgTQd3wIglouE2dADsbZxNLsLLyqwTUJe93z/MAQ9nwxZj6V8rl8s8cOnTou5k3WBywrhJYhym3rv3ZNI198IMffGe32/1AvV7fwfOzczDn+ZfDhZerULPAJgjADwL4zmoF/mF+BpadErQZmIeV0nh4msDycC1GD9j9MxYJUyN//FpqV/IYqIthYXRS5ZxauUA3upKKp+RST4ezSupTVhdjK7pqeiat5kPIgFvnyf5KI0DsuA4B6jbaKZeWoUlUm8vQWm1Ct9uBbqdLQBsXU2RJ+CJJvhNCodQPVggX0Z+Z5kbXtTDUCe2pCOiVapVEXkxMTkJ9bCx8xyxjOH8NQydAH89XIFwiBWgjeKgAbuV0SdMCZLSRpAEQp3DssUubRusE7sqIOEXZVewbKlnQQW7OpZ9R/jgdeFa5ToeydQx1w1h1noBmT38F7uo8D5NSVjleglXF1HmcugzqrusS1TsH9V6v92C9Xv/5m266CR3mir9XSAJZS9or1I3NdZm//uu/PtRoND5crVZfKyeOiYE5A9dMZg5YxzyApxsj8ND8NKy4FrTbXaJqD9BeTp50HO6B8xtDbqJev27agi2iR3vS5kGkSWqKGV25pf/FFqq8gD4cPkY2FALnlVz1c+w7VLQwMl0Vq3tsE6R+zHjyHlSLI7NuNZuwOD8P85fmYH5+DlaWVwioI3D73HUZkZKPTdYG7yU9VthnYXfAEVowu2D/TcwwVirB6NgY4Fye2boVtmzbClPT0zBarxO2H+4N5VCscMfKZ6J6PFS3GxuWIUE9nE4q57nIriKhb+JGIUcyQS5N1T45xr4lZwpyKSY7eb9GnmjcQDEnOWTrpkmnCKrfEdhR/Y6g3kVQ91gCmilaivUqexWOdp6HacMmTD3MKsfs6jwhDbJ0YlMXmLqcfAY1Q+j5zkDddxznfWNjY79V5H1/SQ/iUCcXgD6UuF76wffee+/Vi4uLHy6Xy2+cmpoiiWN4rLmYOCZc67jaNWPxDnwfnm5U4djcNKy6hpD9DZ3fuDc7TecaYFskiQsd/p1jJlw9gSVYBdQMvXKSpoiKiqgd5GTTuyrveDajj/dD5Jdx3E3oN7l3Jt2hZn9kWxCZCIPmpFVeAfzcPu1iEZxmk4D3hdlZuHTpIqwsL0O33SGsm1DcVwS4k+a0COiqz8J33JML33UNTNMiecGnpqdg247tsH3nTti6dSth9FbJJBdM1NCL00ocHxmwRVHL4yi1IU7rCFYntK/cw0nHSnuRQbOqOTXUPFOPR6wJeXOkUSc5tKc7GoCBTm9sqotMvd2hoI6gjyFtWNxlZ78Jb+g+B5N6Pw7qmIyGq9+5oxyaXxIyymE2uaWlJTK3G42G7TjOu+++++4/KhLPvHTsyNPCOky1PJcpjkEJ3H///VNzc3PvMQzjp5DNyOFpPCnMsDHnyPCebVTg05dmYNk1odVqQxddXYkn+yA0jcKtRgGd2agnKlTVbhn0t/BPuarJ4yhm9eCrdALwKWdaEgCubVWM7kHSprb025qegkEe+7hUqFxCbQQxmWjgug40Vhowe+4cnDl5EubmLkGz2QIPjZ2DHdxl8rDkBXR+nCRE3JCwTYlpmYStb92+HXZdfTXsuno3TE5PEZs9kZMATuK0iwGxwvYdOz6C2APfwcTpLE5h1bRIAHLloyJdWzmQa5prtKXIqQr1OwI4t6drBgVtVMyheEkCGsbUCaijet6g6ncE9av7Dbi7cwImDTcapy4UdAnTxDKmjqBOcr9XKmHud3TIFGupr66uLmma9it33nnn31wmE3tDd+MlTK8NLZd1vzn0aD958uTvBkHw65OTkyZ3guPhaWne7Knq9sCHE80yfPLiDCw6FvFkRzU7AXPmwUzt5xywGagDQJnZzccimeASpgRntpGf2X/EvUBYQlUhQtW5OVe9MNaeHZ8AI9HWUrUaa5z6BACi5w7MCEKvmD0czSCoSj9/7iy8+PwLhI3j/4kKPRyXdZxuQ9nQE64bIqmoypA/iyOgtPhGG2cArxk61EZHYfuOHbDnumth9949MDk1CaZpxOzusn07aeoJAQAh8sUAPMvbXpjK4qZW3FTENhiK/W3kq+h0yDfIvOMCYIfN8A9CSxFlE3vMMZPcoktV68jUuU8Dd5ZDQG+3APougGnQOHUs6nKNvQTf13se6uj9btCMcmI4G2HqLE6dVGlDv4oKLeiC6WLFfBjo87G8ssITz5wGgJ85evTo5/MJoThqrRJY46q21sttzvOCINDf+973/qLruv9pYmKixquniR7tIUEjW3EWOpTl1R74cLJdggcuTMNcvwxtdKLqMDAXmDnd20c92nGx3D1hkXjzKDNPmxLpAbvCWkRqow8Yatq4C9fLDfgyXcmaxorfyeKI96MGo6wWB5gePZLH9qNKfe7iRXjhxAk4ffIUyX/tIS1i47umJ4Gv3pzSkg0BbQnZ2UjJgBJqWiTFSaI5I2THtGGCuQDQc3ywHUwcKxhuyTWTUDEHoIs3zMAd7bP1iXHC2vfdcD1ctXs38aonfeEbNxlo8/5fHBbFtI3s9VK83sXjVPvDxD1j0gTKnFhrmBmC+LE/GKZ2pgfQ0yhLF5l6COptgFaLZpjD35Gpo+ivt+fhzt6LMGoGYBiDjHJIDsSyq2getBDUWfQDNxtyUOee7+goh+r3TqfzNdM0f+aOO+44voY7LE7JKYGXY3rlvPTmOewDH/jAj7Tb7fePj49v5R7t6CWK4Wly8QMSD8xBPW3xDwI42zEJmF+wEcy70CJgzousDJzg6OI42CRgONgkC1GzWHlUcTQGcc6qMUqgMvQSgz+BqWfjdALgZnnKx05b6yqaFI+UPUdpdj22ZdI0QBvi7Nlz8L1nn4Wzp08Tp7Y1gbhgl8b48GrZINXuxkdMmK6ZULF02DJqwfSoScwllkH/XyujmYVqEUK8T3zKad7/0N+NREkALHdcWOl64GKYnB/AUtuDuWYfbDeAZs+DxZZDPrf7HvSx9FcoAHkSZMuPnBwAcbba/podcMPrDsA1+66DsYkx6vGfto9IST8Qcz9I2YvKj1koLv5BsYlQiVQJ7lkrbOSZkZ8h4f+qPVOCNgb38i0P4CwWNjUoUyegjo5yGKvOwtpaDNRxn8m936sVgBt7c3CH/SLUeJpYOfEMgjs6ybEqbegUiREQHNT5qHMnOQxlw1ev2/10uVL5+UOHDl3IMzOKY4aXQNZ0G77F4oyIBD784Q/fsbKygh7tN6DdnDjBIZiXSpH8yOFSmIOdI4Rc7Brw9+en4ExvhCWN6dI4c1YekbIpWlSFIy1P7VoyAK6fKYVFV6JILE0J5X/TKI0a1CNCYacrnclUB6bNqYhaIAtQsqa78HvWobxPbLx63S6cOXkKnn3mGTg/OwsOZvSQGW3afaAwmM3ZMjWoVwyYGbVg91QZrt0yAnumywTMEdTLlg4GWWRD3QtpmTSR9/lLIdV464Rp8ZK7oIGHYI/hdF4Anb5PXgstB04u9ODFhR6cX+nDUtuFbt8DD3cFpP2MjRLRkrDpye5fNw2Y3rIFbjxwAPYfuBEmpiZCYJcBk258k/dLMZW9anjl+Z12jAjsWVMlYwORd5jyHiePO977BRtgCRk4A3SLeb/jsThE6LqBLB1f6CgX1lQvA7yuewEO90/BiMUqtAkMnTB1DePUdcAKbUhMkKkjSUFQx//zPxud5FjO99XVVb/f739wenr612+44YZm3nsrjssvgbzLVv4WiyNDCfzN3/zNVQsLCx+pVCpv4k5wxN7EknPIohLztCfZzRHM53oGPHB+Ek52RqBr29BsYTpXnWzBiRMcd35jgEIZ94BuvGbMIOldVashPSptIU6bMuw8AWRlAkJbT2o/o23V3Ephn4lTMSNigEFEpuM9jhEmeTlz6jR8+5vfhPPnzgGq2sPse1nwylbhkZIOW8csuHq6AldPlQmIb62XYLJqQqWkg4laFIKRA9X4y/2YcQdNMl6sgh8FUIrCoSYJ0BZL2fpiy4ULjT7MrtgE4M8s2zC/6hCQV84pEdD5vCM7E9r+1Mw03HTbrXDjTQegPlandy8glwjY8jSQVeph15ngwuMTQFrYr6mnQ9K+V/V91iqb9Ptgx5sZmRGKhX3A+3cCgFNdmkUO/Q85sOPlkKnjnCKg3gRAto6gXi7RNLEjVgC39c7Bbc45KJsKUMcNpZh4huV9J0x9ZITUVyd/WMil0yHhbJj7fXV11fY877fvuuuuPymqs63/U5w11db/ipukRczR/tWvfvU/67r+i9PT05roBJcUnsYXzDQwX7J1+OT5CXiuTaumYT3zkJkjqHNHK1JenHCtUIWPz3qtpMP+LRaUDZZAhq90McampiAh4CvHcRjVdbR97jMeZoeLtZ8xVWM/JxyfF8zDFT1+ozg+6NR24fx5ePob34DTL54kWdoGQC6eI3EnhkqWqcP0qAXXbxuBN++fICCOrBzBm+NWanKWy+w5IjONOQJiv1FV37I9wuA/990VeGGuB0tth4C/iN1hqjl5XNjNIxvc9podcNvhQ3DdDddDpVIeOM+JU0gEZmHs6DMlCCvDOS7VTi5fI2VKJk0z/r2I1Xy85eZya1uE2xPbxWstsfrp6BxHVO/oKGdQkYSg3gdotqijHII6ZpKbnAaomj4c6pyFm73zULIwO6BJUgNH8r5z9TtzksPMg4SpY4U21PMjpvs+NFstEpaJ9vTVZvOCrus/e+eddz50mU3jK747BaC/TEP43ve+9xds2/6TycnJqmg3J3XNI04/cQc4NaAH0HE0+OT5cXimOQq9vkPAHMNRNIw/CXNwUxAPhDhzhujEhrZ30oKto0ZEFS9T0cikiK2InOIkTR1h1eOHiKwqlLd8PpeKtJEINxrDAnockaOLbNbUV/+OY7PaaMC3vv51+N6z34FOu51RVovdfIAexRpsGyvBgddU4dbdo3DNTIWwcLR/Exe0tazgL9P8fanNcgaPMu97ASy3XTi3bMOzFzrw7dk2nF2yoddnVUVic0zaXQYBYXx7rr0GDh+9E3buuiqaAlkaKt6c3OxQYK2yzys2ELFZppo2iu9438Q7Fa0Pikcn/5AIqI6q9TNdalNHlToCOqreeTp2rn7H5DPNVQD0gMcADPR6n8SQNsOHo52TcIN/ifr8sLj0SDY5wfM9zPsu1VJHJzkxk1yr1frKyMjITx06dOiF/DdWHJklgaxVLev84neFBD70oQ99X6PRuLder+8Wk8dwJzhe5jTiAMdWmyQwdzyAhy/V4UtLY9Dru9Botok3K80AhwljmFqdOxIJanbuuDVZMeC6GcwGpaKf8akQfjMUqEs0Rty9xGQ1uGb06gnTMotdK09LnuIDO3HUM5xucKIciqjXHQdOvvACfP0rX4X5S5dojvS0PnG7sKHB1dNleMdN03DrrhpMVukYsJ835DMUz6kwkCo61j13qQv/8O0l+M7FDnRsSSWfJNcggNGxOtx66BDccvttUK1VB5EUMhPn1gF5/5lg25Y3seL/I9M/9oPaMpP0yES0E6/AyOP0bLoAp9E3U6csPWTqbB3g87BvAzRWaVY5JArVGk0+M6458KbOc3A1rBLWLYJ6WHaVOcnh72hPR7MisnRUwXPHX9RicXs6ZpOzbfvDk5OTv1xkklu/iVAA+vrJkrT0wAMPbDt58uRHSqXSW6enp0nyGG43V3q0C0CepGrHPN1fXqzCQ3MT0HEAGs0WOK4vMHPu0U5XMcrO6QpHoQlrnNP0rujdPiCCKZRDlEvi6pRERxjXwJ+FBZSs0xF5D2Grj+4uUkdN3kMkFXhNCj2LdVHTiLoQgfzEd7/H1OsZj04AMF414aaranBw9yjctLMGM3WLOXVvLDYemSoZmy6Rubf7Ppxe7MFXTzXhKyebcGHFpg51qZukAHTdgN3X7IG73vh6wtblv9h05XtMaa/JwVU1tZQAn/NxIU+eAvhjjxT3CUyZSioz+rBLFrYx2wVYdhigYygb93wXQd2n1dkIqHepN3y9DjA+CbDV78Kb2t+DbUY3WsyFO8tpNO8/vkiMeqlMzCNijLqYdIao3ldXe57n/dbRo0f/orCnDzuq6uMLQF8fOZJWjh8/XnrkkUd+DwB+Y2pqSufx5jx5jLzw0YVHULnHVgLqVHK8USJ284ZjwGqzDbbjMjAfhKYNEsfw1YQOLQf06aoB10xTGxj/iwBdFvuNrX6DVuIiFFc+KfRGRsu0ZhLC1uTFNtN7TZCE8tiEeye2ct+HM6dOwVce/xKJKw89t1XqcUZ1qhUD3nzDJLxp/wTxTi+ZOima83Kp1PlGULUhFB0tVVOdFHVR/HEtEn/P+5iIyUWS+oNt0t8CMh8RwzEU7ksvrMKD31qAuQZmOUxznMQk5QGMT07AnW/4PrjhpteBZZnxELeEYAwZwMUNQNLeVQbo+BxUzCzF6prrMZOEHXNvUUQzyJvY6FoD0GYs3deoyp3Ep6MKnoWz4fFE/e7TQi6NBs39jn/jExTYdzmr8Obe92Dc9OKJZ7iTHEsPiyYSEqPOEs/gZ/488cpszEnuvKZpP3306NGihnrehyzluALQ10GIvIl77rnnpzqdzl9OTEyMi0VXiN08AqQDIOegTrFc5q8BnGmZ8HfnJmDetqDZ7pCUrhrmdSRZ4ARADzcDg1WMV0AzdVoWdRwzwkVWh3TKwX+VHXgiS5dyhZKmFf9v1qqjHIthp6iKhskNRzk7EYm0kuNYYEz5M9/8JrGXY471LPX6aMWAg1fX4Q3Xj8Otu0ZJfDiCVdafaIIhCysDvAHw0RY4OKve5fkTmW8JKCKDtfh/EdB5fXXeN7Hmetq9JWmcVOcgsKMfwfNzXfjCcw148sVVuITATm6MnyHNyCAAq1wmnvB3fN9RqI3WonF7A0VVfGsozEmxeSWxFucv64os0kyAz5rGWb9nTaKM3zlLRyc5zA4XhrKxbHLMF5OCukcZOoI69/UkiWdqAPt783DUfh5qGDrJ7Olh0hnR852Fs4Ux6ixUF7uJpiu0p/P49Far9YRlWT911113nXqJt7npT3+Zp9Hmke9f/dVfHWw0Gn9bq9Wun2KlJUmiBcuidm4W0ysuxuIiLAI7XcMCWOjp8LGz43CyU6Gx5pg4hsSZsxqJoZ2cgxi+xwGdsPMpixVrEMAsCYxTZ0X8x/RENIL+MQ3Qoyu3sJCvdYoOoc4XpimRoK4Tx7cvP/44UbH7uMKhrBJYOdrDb7u6Dj962xa4YXsVSiYC+Utj5Lzqnvyu2vi90k+ZCOj8MzL9l8rq8T4oYw9gdtmGh55dhkeeXYJmFxOPs7kdGQQ6ofCZunb/9fCGt/wATE5PhpoQcY8W+yztEWKPguwNr0D62D5DmkeJUzqySVn76KmYO7+mrA3C+0OWfqoNgCydgDpTvZMUsehXy8veBtSGjvHpq6sAfVTVYzEX9HwvB3CwNwsH+2egXMJwtoHnO/d+J2p3VL+neL5jwiWSRa7VItXZbNv+wNjY2K/dcsst7bVLpDhzratlITlBAh//+Me3njlz5r9alvUOdIITQ9SI3VwEc87EeUY4ukKHoWW0WerR/sC5Onx7tQo9Gz3aOyQMjXi0hw5w3LstGmfO7efYEi+NiuxcQEnFZyEsnf1KFwxVClfFtMnSJUbIFf2PxLdiGoqBiKXr5Z21IgjHzlE3guBw6eJF+NLnv0DiysOOKsAcs8ZO1y1464EpeOfN0yTxC7EBr/FPTK0pb/zW2OQrdhoHc16bnQN8HpW97ECHzwvWYkdQeerUKnz8G/Pw3fM0oiPC1sMNIpX5zl274I1veyvs2LlD0kRFlSsiuLPHTznVlMyd750zQDlNcZU4ffn95JzfiYAujbo4I891AJYcAFOned4R1LmjHPF85+mAMfTQBWg2AVab1PO9VGbFXEwf7uq8CK/1L5HoA5WTXGhPR9U7xqhXMJytSkLacJ7j/ECVO4I5s6d3Pc/7zbvvvvu/aBrJx1z8rUECOafOGlreJKc89dRT1uOPP/57QRD8xvT0tIFgPjo6SmxHqGofZNuKq0xVIsIBwWyaD1+swZcWR0lSDvRoJ75CJDyNqtmpOpNVThvojEOGzoF4YsSAa6e4Z7sAzhFIFXqSBnzyShi7Acn9LHN2JWwMYitV+koXdku5wqV0QrHqnj11Gh77/H+H5cXFAWUhGwNhjQmAsPA33TAJ77p1C1w1VabajzUsQ1cyiKc94gjkIrgn2erFNjiwU5Cl44ZyXem68I/PLMED35iHBnqFEvu6ogyu78PMtm3w/T/0drjq6t3qZCwZzDuJdSex/Wj/FRIRNwCRg1/hBZL1o+VQlo5+s6hZIvHp+GL2dBnUkZ2vNgAwOhOjajCcbSLi+b5CneSQkaP2kDnJkcIuQnpYXshlhCXWwnnvui6vnc7B/ZxhGP+0KOKy9rmRueSuvenNceY999zzzlar9ZGJiYlJMbUr7lzlBUp0UFI7DFHPlC8vlOEfLoxDxwkImDs+9WgPS6HyvOwc1EVwDkFKC+POUeUeYk1e91s2fBRKBUadtOKFw50GoOwgyY4fhWt6fmi3jzS31umatKryTlP77QvPPQdPfvGL0EQ33xA0WE94JwOArWMl+B8Pb4UfuHGKVKxDFTHps2D7Tpv9OPbc/qhKMrTRnhwZ3EWbfIydqzCRZar7+ukm3PvkRThxCdMcS5tQ/kUQwNSWGfj+H/pB2L3n6oR5NJjcMRaumirStBMesaRtsdrdImlfutZpvYaJQuLSOwCrDgN0SfVOnOSQqfNiPQHzfF8B6KLnOwCMjgKMjQNs8TvwA53vwlajF/d8ZwAver6jczASHQR17iSHfioCS8ciLp+t1Wr/y8GDB+fXcHub/pRXcCptPFnff//9O8+dO/ffKpXK3TxErVarkRhMAtgZdnNZIqgUf7FpwN+dnYDFvil4tIt1zRlDJ+ycp1FlRSz48sJWHMwKt2+a1TrnI82LpuQByoRjQnIU0AIg0b+MKRVZ1JKOjX/PGRI3Aww3m6SVlP8XG2Fg8b3vPEvAvIveQCIjFz8HADftGoWfe/1O2LdthNcVCbuSpV4m5Sd5Yo4w5/5wd3KlH81ZOyYakYE9695QDT/fdODeJy7Cw8cXCbgoUgaQ525qZgZ+4B0/BLv27I5qTtLi0IVpx+db6mMitiWfq3gs8jxyWTLI/XtkjkfPWukDnGU1gzhL55nkeCEXkkGag7pPwRyd5HqsRMH4GECtDnCtswRv7D0Ho5isBmPU5ZzvPOkMVmdD9TtmkkNQZ05yOAfa7TaxpzMVvOu67u/cfffd/0+hes892uGBBaAPLzM20QPzPe95z//t+/5vYmpXng0Od6C4aNOHgdIGBHceg57k+YsDsdLX4O/O1OHF9gi02l3o4NMTZoGLhqgNHNE4o+VDOXDt3Tlmwg65PCoHfb4Yiv9PkAVtOQd1kadVntmVYHtPjB1P62/q9RQ/kj1XQCqjIZj3SB154ThBh44e63fvm4B/etcOeM1EOea9ngbmnJHzaIdhvL/XOD0v+9NQXgjqHNj585ImG/IcYaa+ngv3PnEB/vGZRehhnniiTZFu2Q+I+v0tP/xO2PEahU2dHy54wmdNX3Fq5FZ0yf1SPUZi10Ugjjyj6zekrg9wsg3Q9QCw2i4uMbhkkSxy7EXqqLO+4mOAfqGodkcnObsuBs2uAAAgAElEQVRPj8dMclid7WD3LNzuopMcAno87zupoc7i07EoFXq+I6Bj0hl8JlD1jk6ojdVVnu991rKsnzxy5MgX1++uN0dLeZbczSGJIe/yfe973ztardZfT0xMTMvZ4GQwz+PghLmvj83W4CtLo9BhTnB0oUJVO74LedojIW4ioA8WNgSgfdMlqJYQtYZdVdhKopwd8oo0zBRi/YvEwQ22C2oT+DDtyxk90gaVqtmfSwJzfqrvw+RoCf7nI9uJih2rnaX5vYmhZhzIOSsfcoptisO5Oh6BPc3OLgI9gjpWfXvo+AJ85PELxMaujEsLAti+cye87V3/hBR6EX0cZEAOt8Oq6Sayb3H6S8dmMnD5+CGndtKEEB+nvI5yl3oA+EIfBfTbRYDGVySTHHOSo+sZgMec5NBRDuuoYypZ9HyvGx7JJHctLBHVO5nvQopYbl8fJJ2hmeQQ1MuVCiE7XPXeajYJsHc6nc9Uq9V/dujQoYVN8SCs002u05Rap95cIc18+MMf3rmwsBCq2rlXO9qFcHJGUrvmKIeKT8tXF8rw6QtjxG6+siqldeX2XObdTgaN2c/JwxauZgPAnKoasHfKEq3fgnTFFSpJ6Am6SZlNpDFmZdOqaw++4wSFfzOwpeecqlQ42TNJ0+DFEyfgsUc+B13UJ6o0BUEAM/USUbG/af/kwANYaF3FzEVGLmcHzO7Y5jxCxdi5JDiY882S6Jvy2eOL8IEvnIMm0s1w2IXxD3y45vrr4S3/5J00VazkuJgE7GKGQ9UUTzxPFTYvD2nS9MwxbUlTImrnRXDp6e94AKewGEsQBXXR6x3BHVNecEDH62J1NlS9Eyc5lh4WE89s9Tvw1u53YIvZp0lnDCN0kCOmJtFJDsPZuD0dQb1UIn4obfR6Zyy90Wi4juP8zutf//r/VGSRy78m5J1C+Vvc4EcGAVG1v9vzvH/LVe1Y41ylaicFDEIwjieOodATwKmWCfefHhPs5t4gRzueT5LIcGowyCzHv5MBHU/ZM2EBcYYLH/gElp6Ff2J4XbiWZNCYrDZFwM2kNeGyngun49Mv3lccE8z+9tjnHoEmxuQkgPm122rwv73pKjiwczSsVU4Xt4EpRQZ0zkJ4/PgGfxzW/faQpXO2Lmo7ZDDH/9PNM8BjJ5bh/f/9LMytsgxzYa+Yx4WmwS2Hboejb34TWKY1wENxaojMW55yKaw8vJQiK13W1M6798wr5GGwHf0PzqAKnQUNIFPn9nQEdSy3ip7vRPUu2NNReJhJbgWd5FgmOXSQQ0e5651FeIN9AqrWwOkzYlNnjnKoZudFXFDtjmunZZrQdxzyPDZbTR7Khl7vP3H06NEv5ZXBZj+uAPQhZ8D73//+tzcaDfRq34Kqdp6rHSeovNhHvNoJyEXFjWDe6Ovwd6fr8EK7TOzm7R5mgsPa5jw8jYE5P1dg/HQ7IKOnBhUL87aXoIwGsnBxSgDhrBmgtHGrLNwpDSl/SmLqacvSMOVZxYEVNACaRlK4PvrQQ7CytJQI5vu21+BX3no17NtWDVXsKiAXvbRxoZKzAg45vYrD2YaJAzt3nBNZOn2UxCqFQJzk/ssjZ6DVE5k6F2cApmnB933/98PNt98edwfh00OapzLhDx/BrA2rvDlI2CwkDrb0aKRGQ0bMV+nTR34MF22A8116DuENCOqoemfx6RzUebQsXeBoelhk6I0VANuhNnjMJFcrAxzunYHbvHMkFW9SKJusekdAr6Ajsa4TbRlmkENHOXzvdDqfMk3zZ44ePbpUPBzZEshazrNb2ERHfOQjH9lx8eLFv61UKm+cmZkhCWQw5px7tQ+jakfBY7z5P8xW4cnFKnSJ3bxLk8dwQJfC0+IJaAaAznf7WJgFmfnuSSzTmgXoatCLs44URp5FQxIuQU/j/ZedlQeNiub/dEc5aSJiE9LeAEEAGcCj//iPcGF2llEPabkMAqBgvgeu3z4Ac3GzxgGFjzeyEF5Jr3B4W78FAUEdHabkDHSyjOmmCuDY0/Pwwc+fhVYPberSnMVKbfU6vPVd74JdGM4mzI0YcCfNWQn4lU+F+GXKY5O1J4hJkc/nNPEOsZrjoT2fqt0dVjSJKwOJg5yQcAa5Cs9nxeMAMekMOsihPR1rqKM9HUF9zHDhTd3n4BptEJ9OWDpLC8vV7+gRj6y8VEZ7eoWwdDRZ4pgjmGOyGeb17jiO8+/e8IY3/HHh9Z79bA0xBbIb28hHBEFg/Pmf//m7Xdf9tzMzM6TwCqra0bFD9GpHgZJUrxKLUMnmqwslOHZ+FNp9gJXVFiuHSmubk5Ko3E4usHPe7kDdzkPX+BU02M3V7cJFSRNhFbY1rAox7YKKYQ+WqewcL2lTL/rboC1ePW6QVyTvBEZZ2rYNjz36KDz/3HNqAQQBXLetBr/29j0E1P2MrG88egHBvADyl+fpF23rqiuEDqeYgzwI4N4nzsNfPz6rdlwMAti2cye8/Ud+hBR2Cav/iQxaNa0VIM030IOnLtq7mGIrA9zlPYS4zeSnymQ8lbkrhCVvXEhMepuWVyXrFsvXQ1TvzOuds3QEeKJ6ZxsLlB3WUEeWjmUOsK1aDWBiHGAbxqfb34UZow+6aVL7OUs6wz+T+HRR9V4uEwc5/B5zvaNzXKvd5l7vZ43/n73vgJOjuNL/Jm3Ou8oZAZJIApEEygmRk7N9zvY5cXc+p7/D+YLvzvadTbKNbSzjjI3xgQkmiCSCEIgcJaGcs7RxZif3//cqdFdVV/fMSlppJRh+Qtqd7urqqnrve/nFYu9/x/RemsbK5YelRzrGr1i0aNHcjo6O2xoaGgapbVElM7dp59biMYJwtiZj+NPGOuxNx1nxmEyO/ObUdEWAuVvelZEaX13mz/b+7S654B5EZBWxKMa3JlAVV+8LUDmCuJElqIxpQb5wszKPj9Vsb5mTa1H3xjWZlstIAyUGyxcU6F908PLzz+Pl554ThWAMNukAY9qq8aULx+GkEXUlwZxm/46J/fAQvQR1tV68KTBLH3syU8DPHtuEB1/bY5TeF/vtODj5jNMxc/4CxKhEmkIDpTTuoFQ1Eyg1sjIHDZKD+2MpS5Anfb0nA+wks7ugPamlk07CtHTyp1fw6PeokspG03VEfjr502V+ehPlp9cCE3N7MDO/DlUVBOZ6FTlZj8E1vYv8dLJ0SmsnRb2Tlq6Y3u+pra39yFlnndXZH0t1rIxZJkc+Vl73wN7j/vvvb1i5cuXvEonEFaqpncxEasStmZ4mAZ2DkLfUmTxw5+YavN5RhR7WdIWCeXjZRKmd6+Z1NVlWBXcdFCnQpbEqhnHNpDGyh2p1N1xGYwNY30mwHA3lPi6o249P8KEKa4mpvIuFQ/pchTSUgt3698YMKKJ99Wo89dgS0cvcOAeOg8ENlfjKxeMxZWxDSTCnfSUwfztUeTswiumfu9S8dZe2RGEgF+CpnkMqhx8+sB5Pr5YxErrwRv70GQsW4OTTJ/vcMtZ4zbA2rAGHPSD0hMvlJeRreY1NmD1QLd06zQiQkg1bFLO7MBDyNDbF9E556rI0rHwFqvHOmrh08gh48r8zf3qiiBmZdTgJexGjeu9qwRmlKxvRECs4I0CdfOn0MzO9p1Kupt7Z2dmbz+c/N2vWrN/2z+k6NkZ9B9DL2Mcf//jHH0+n0z9taWmpkoFwZGpntdrLKCCjauq04M/sTrCc81S2iA6q0w5RCU5o5wyIleh4txmLwg507d/zRQ+rj2Nofdyunfi4iaZL2HN5tfXhx0U/NH1UOcI4nbEXUiixmRbLPbgUj7Bv71489uADShAcF0f45gF1VXFcs2AsFpzcxn5bqkjMO2BeBtH0wyVqzro5vCpYU0OitbuS+I+71mDzXkpJNBDUKaKppRUXXn012gYPCk9lEwdeyMc6NZhyYxB9WbT0cs+vSqF9NbFbSNcnglN9dvKjs6w/RUtnmjqZ3RV/OmnqBNiyNKykHwJy8qcTsJM/neq9NzcDbU4aCzMylc3ITRdpbFJLJ5oiH7rU0pnpPZtlJncyvZO23t3d/Uptbe0VZ5111uZ+OF7HxJB9PVfHxEv35SX+9Kc/jd28efOdtbW1Z6jauaxFHGZqN03uhNdbk1H8cX0d9qSjzNSezfM67ZpmrvnOPY2cz1uAqgKMMtKdxh/XUoH6StlZzQBs24vbOJV8jsQ9i8asD+UdIzktVZPQjeDyfXws2au7rcWz8evZeH2VHcD95k89+ig2rlur5O57rJGG/MB5I/DxmaNY4A57VkCXlXc0875QTv9cGwbq6hOpTOxDr+/BdQ+sZw2O+NlRDpBTxIknn4LZF13EOoZZKSWgtCsbqRyQDtDsywHa/lk9Maox9+0poF22nldBnXzpUa6lm1XkRJgQE4aImiiVrbOdp7LRz1QallLZyPQ+q7AOVYmYq6W7/dNFfjr50mUqmwR10thpkSnqnUCdTO+dnZ3FbDb7vZkzZ/5bJBIp9OsaHaWDvwPoIRtHgXA33HAD5Zx/s62tLSIrwsmcc5Xxq3nHqjnQZRQRgJnaN1Xj1fYqJHvTSPbK0q4yNU0EwrmArrAZNx/cX6uSwZMTYR3Ajm9NoCLO83M9XNajyYNf2URMy/Eo6Q8v06ZoMddzEz6Hf53/SlBXw+Pc1/MA38JoX3vxJby4/FnFjK7oOQ5w9vgmfP3S49FcW2EFcjWSXWrmRymtH1PTLqeyXK5QxKIlm/CX53ZYguQolS2OGRcsxKTTTtN7qCvYr57DQNnXvD7gflVqOBDGK+85WE1dfTaRM6Wv7RDpa3Lq0kDIfOlq1Dt1ZZP905UOg5TKJk3v1KGNTPPS9D4zux6TInv8DVxESWy11arMTydNXZaFJTCnPwTsXV1dWyorK68+99xzXzimDvQhepkDOVeH6NEDf5hbbrnlvL17997R0NAwTGrnNTU1zMcT5Du3gbmU6JfvIlN7DXqkqZ2amygtUd2gNw3QgzR0TnoSzOnvhqooxjYnXE3Tt8LlgLFPDQ5KFuuLulxG1TkxWdUvT9O1My9hpbAdISETkIZGqWmUopbqSRoqFVcrTh5Zj69dejzGtFazPua2IEYZbEV7LrMZBv7JPfZnKAPl1Dx1tRANp7kIa7f6nb+uxvPr2nnAqfpximgZNBgXXv0uNJKN2PiYQXA+pdyipYeOIWXsMriuevbNy6VYa1rBQshB+0o1uNG/kwVgcw9vjyqFFvrb9aUrAXJSU6e/pZYuB89lRSobjSVM79RqdYjTiwtyq9AmqsixFDaj1aob9a6Y3pkVNBpFJp1mZvdUKsU6s2UymT+NGzfuk6NGjVLEkGP/zJfzhmUcrXKGOfauuffee2tWr169KBqNfpDAXLZGJclRLe9Kbx6mnbNAOTjYkYri1nU12N0b41Ht+QIibhkmkS8io9hN/7mUCNgye9orAz/PFYzBdXEM1/znUhgIKLJWyp8dqpJIWZ7vvadbK2dB5RzWI2IPktOC7awDe4P5DzDvAEdRsk889BC2btpszUlua6jAv145AaePaWRgTh8TECQoSD/fQD/lWqyGUnjFzOOW7zrQ36fU/Oi9KE89aO84bUbw8sZO/Nsdq7C/x6wkx+7EaWedg6mz53gNlPSjHViIpk8A3xf5V3l+EJiba+MLGhVZqr5aDMaNRCtUD2NTD5Bh7es8ela1dBkg5+anS3+6InSTVTDdq1eRk6b3k/K7MaOwnpneCaTd3ukyQE42cEkkeJCcaOJC7hAKkOtNpViQnOjM1l0sFj89a9asP5c6I2+3798B9IAd/8lPfvLeZDJ5S3Nzcx2lqVERGdLOyQykagVqZLvd1B5BpgDcuaESr7VXMjM7RbbzLmr0hyLbGesRaWlKQqgLlTJlzaN06Tf3KDCCUY1xNFeL4svy3tAdtnEZ2w2Klt7n8UzuqC640qzFVJ480cWSLuffNF2jieCNV17GC8uecXuVq3fEoxF8dt5YvPuc4b6BTFCXYD7Q8szVs2Y7g7ZjrbqI5BlW/z4amZ9aUS5sj379xGb86kkjlkoIi1R+9IIrrsLwMaNZKpYq59p85SroqSTqnnSL5m4lm76A/KHm1Mp4xEu2Uj66KAMr349F4sjcdCNATmrqBPQq7VFXNjK9U713GfVOxo+6iiJmZddhIkW9K21WJbjLqnLMrUVaeiLBAuSoOxspTJSbnhJaehcvOrO0pqbmPeecc87Oo/Hc9tecD/Ux6a95HtZx77jjjmHr16//v4qKivOldk4V4WyBcCyQSmhDJqDznx0s3xXHfVuqeeOV7h4UKKpdmNp5fregGhndzghJbo3Uso2fNVmaayKUrkY90LWQr5Ad5l/ZAVz/quQgxv7o6XJqtLo2khtBR7Y+/Rl62Jo+vFTaDdGATzkSwd49e7DkwQfQ3dll1c7PO6EV/3LliaivMrMB+IgS1AcamEvglhYhmwCpBmnKdwkjHlV7N0H+sBLdQTystD8drM77v/xlBd7c0sVN76ovx3EwbsJEzLn4UiSokoqwaasnMtBbpYKyQSZlCQOW97Y9Sw8s7eNiBZGv8vtdvdyXbr4z+1m0kyBfutqRjeLWbFHveWrgQlXkTNM7enFBZiXa4jlERF13F9DVqHdqtSq0dOK5rKy246A3nWZmdwL2js7OAjVvmT179nf7uBrH9OXvALple2+88cavZTKZ77a2tsbUeu2yc5Zk+KW0c+Ibu3sj+MOaauwkU3tPiheQYWItF20prYpHcMva1CqA27gF/x2rciWoje6viEVwXAsPiLPCX6BTLhzQ5bf+cDTxlFKqh5cgJopX2I+c6qnX/OZl+f29Ny4Wilj2xBKsXbnKyriHNFbhP98zCSeNqA9sg0r7q5ZzPZIcgM6YCuD9bSlQQd0s5HIk16GUUKL2VbddS6lsj63Yi+/cuRJpsjELoJIQRpohAfpxEybYK8jJQYO0akXe9p1wE+htkqiFaq3vfKg4tvEe+5UCM+qrMn1F6BdqGpsW9S4Mje58hem9XWng0tgI1NYBk3O7cH5hPSqp1rtRPU4WnCFtXY16J1An4ZrcKxT1TqAu0tjWJhKJq88///zXB+rZPNzzOlTH43DPu9+e98tf/vKUffv2UVWicaSdU4nX2tpapp1zIBXGbgHAmoYugJn/FWHm3vs2VWDZ7krWdKUnlYYTpf7mvPkK+5sVxuB+X7Ulqk9Dl6WcpN/c3TkeGFebiGJMc4KlmbhlnwJXKQDELZxI14bFPEutvhTrVTB38T8E0GXUbOCptHyhyTwRbF6/Hk89+ghyFGprfGKRCP5+3lh88PxRoW9Aeydrs5d61f76XhbikEJjfz2nFFBKUA/rVX4k5mY+Uw2SM7+TQlAyk8d//nUVnlix1wiQ4x1HRow9DvMvv5KVILX5eZRj7T7C97vy4z953EmZtZbCZABVe3fTOy2Rc0FkRbyHzO3bkkYQqgRz4ijEspSObKQ0uwFycb3gDD1HFpwh0zuRIvneW1uAungBC7OrMCbahWjcKDgj/OjkX2fWMeFPp/aqTEsX5ZsJ0Mmn3sED5H5RV1d3zVlnneUn+IFwMA/zHN4BdGXBHceJ3nDDDf9TKBS+Ik3t1E1NTVML1c4VQKfDv64zij+tq0ZHRtZqF9UaFDDnkeplALprnuaAzehV7B7d31gVxahG0f/cptVqO22I5+pgvgOo3hhwXEIAWDMViuuCm6wEd1MLTNVRxqSc8ycefBA7tm71qmTIGx0H553Yin+9ehIaqikOwh8EJ/f2cBeOMYVEWYGuv7VxdavDiulIrV2Cu2nWP8w8y/o4mZ8eJniQlv7G1i587Y9vYG+3sC8rB4vWfdaFF+OEk05m1ptSmrYrYwsZWk7MBHkreQTI1GEyeDnMOigC3iaMqPOlJnVU191sXyBZiQyQc+u8y45sIo3NrfUunXhU6130TiefOvVOr6sFqNXquGIH5ufeQm2CW59II5eR79KXrtZ6l1Xk6HfFQsE1vYvmLbvj8fiV06ZNe2YgnMMjPYdyzsiRnuNhe/4vf/nLM/bt23d3XV3dKFU7t7VGZeYiAeCmFkU/U8OnP6+rwIqOBHpSvUilc4hQMWRW3lWUeZVpZ1w9d03o7IVtPnRRxEE+Vy4MATp1WKMId36vwWF84n2grG7cH+a5M8YwfjSD9jwZI0hD19ghewe1I1apQ0DWjjUr3sSzTz3JomLNfDcC8f9678k4Z3yLFtVujitLUZZ63qH+XprWB0ofdRvAm8B+qNfgUIwXZnpnmqMDXHvfatyxXAh9Kq05RYwYMxbzL7sKFaSlKx/31IYAsXlN6D0lyDSgqrJ9ieSDTHINIV/zNcgLsSUJZI2gQMlJBItyW6yy3HTqmS41dWJtVOtdicoh+k31Au3tQCbLNXxKY6utdDA7R2VhKTedm95tfdPNgjPUnY187ixAjnzpIo0tm80uqqmp+cI7WnpANtOhIKyjbQzHceLXXXfd9Y7jXENgLn3nYfXaVSBXtSk6uM/vjuHuTVVIZQvo6E7BoSh21nxFALqgEOk/1wHdVTsV8lCLw6jf85rqg+tiLG0tnOJ1FuXXQEqoDWWIf9T+NXAOFg3dz3PoIu+3ZjqOTVOntU+lkljywAPYt3uXHggnbnj/eaPwhQvGg7Q086MWjzncndPMQDeOL2UstPESrnApOLBtBFoK7jFyfOVOwzR0+Sj1GhKaBqIZXpreg/gPaYLrd/fgS394Ddv2U1lYfaVisThmX3gxjps4SbjX7BkeVpk5YNus21mmad6lhr4fiT6xYBJ0tqTAMnJMScYFadEznViY2mKVAbuoJsfYmzKA2Wa1sgpoagIGI4WLsivQmihwDd0EdTK7UwU54U+XwXH0O6dYRDqTYYBOWnp3d/euWCxGvvRlfXrpY/Difj4mR8+K3Xzzzefu37//zoaGhuFSO6fI9qB67WFg3p6O4A9rK7GlJ4auHt5JjcRXimx3hN+c+c/dkqacZDRGbmroSu9wfw3UCNPOW2piftdfOaqF3KYyQnnDsMbUyj3KDgF5qQKIOehXcnYW1ATGm3YEK19/DS8se9pf7c1xMKK5Btd+eDLGDqrRgMxMUTvcleBUrdyklFKgzk4Mi+PgIE1V0Uh4TKbz6E7nkc4V2B8ydVKaXlUiymrWN1QnUFsZR2WCcoF5H3GK9QgCdLlGtu9NE/xAofZSwgat2c8fWY9blmz0qzRFB6OPPx5zLr6cR7y7H0+I1s6ocbStQK/L0aXJwj3YB6FxyXmZErH/jdhvKEyQUteoWYvVY2d0Y1NbrDItXTRxYaU1FGGF5aanjdz0RqCuBpiS24ZznM2oEAFybtyIAHe3gpxos0qmdyZwK1o6BclRsZlsNvvrUaNGfX7cuHHpgXIOj8Q83gF0AC+88EJiyZIlN0UikU+Haee0QbaIYzd9SAD0w1vieHxnJVLpLLqTvSIQjpvbSYPlYM5PvQdWpQDd7G7mMXN6/oiGOOu0xj6Bu1q6uHQwkAT7t13BJODhfDqW9qsh0oEqhwT6z4WbItlD2vn92L93j48b0Tgfnz0Ofz/3OJe+TCCnnw93ihqtc1+6tbmafIT7OXuzeezrzmLzvhTW7erBht1J5hemTmME7NTLPV/kmjgtMxkmKuMxNNQk0FKbwJhBtThuUC3GDq7F0MZKBvQE8BzcPVYUBuhs3x2HaerlaPiHi8GVmhNp6Rv3JPFPv3sFW/eZzVvAcp/nXXolRo4bx9ruelWTPMLSjq5iVDJJL1CettGo8jvf1/3EqVXcp5ruPaI3uknKUlChv+kskSZOBkemmROYK750lsSjbLYaIJfLc1N9SzPQGM3hotxKjIinWJEtt296hPzq3AzP6FIJkCNAZ7VAhJZOgE7FZtrb27sdx/nInDlz7jpc52wgPqefjslAfNXgOf3sZz+b1tnZSdr5YNV3LovISK7INCqZXmbknjOwjwCbuyO4dW0l9qUjrCJcnkTfCFVH4mlqpKFz0OS559xPLCBP1cotnEAri6qAJD13ZGOCNWXxVVnz4bunaQSjfxhn8SQGycf8OB7CrRTmp2o/6h2+qF01pEDbRi4ErXrjdTy/dCnT5bWP4+DEYQ249sOnY0hjpQ+o5LXEOGivZVpif5/evoM5n9H+ZA7rdvZgxbYurNrexcCoI5VlDX7UNEZTS5Rmdi5UEQDzdYrHIqitiINS+SaNqMeZx7Vg4vB6VteejqK8rtR6lALQUvf3x/ey4IxNQJWWjR89uBa/WbLeXxK26GDCaZNx/vwLFKuZmuHhV8utjDREfg4EettiHACXVoFaDsnYS4hffWcK6KJYcfP1FJYhWRQzu9MfAnQCdtEzncCafnbrZQk3TzYLdHYAyRQXSKlxS0M9cEJhH+YW16A6zuOKtAA58TMBOpnaCczlH+LDOZHGJrX0VCp1f01NzQemTp3a1R9n6mgY8wCOytHwWuXPcc2aNZV33333zQA+GqSdy7xkqSW5GrlSXpMOOjV1unN9HK/ur2Qpask0NV8hG5RMUVP7nXNg1MzUvgYsHnh6AWLqlvF/0+Ee1RRnRWV0vAvQFzS85j/olrkyjoW4xGdmZ1MOvp8XwuUf/TIh1FhS3fjF/j1lwYe9vcx3vnfXTt9zaV2+fMkEvO+80daKcXLEw1naVU1HK3VKmdgXjWBfdwb3v7IDT63agx3taWZKp/PAhUt9lKCYA9UqofvCHTeyuTIexcjWakwZ14yLJg9j2jsPhLPP1BxzIGnqQUKGpF0Sgl/d1IEv/f4VZunQzpfjoK6xEQuveg+aWlsV64Mp6Ho/+yjNQnqlQPwAQifsG1MCuH03iYntSgGdVC3OlQC8K6WQyM6kqIMlQZ00dDUvnTVvEaxOjkBxqqkkN71nqHlLlLdYpQpyc/JrMSGyT0ljI8XJC5RTW6wyDZ3+UMS747BuisQDqCxsR0dHCsCHZ82adWcp2jpWvy+Dcx+rr87fa9GiRf//aocAACAASURBVHP37t17e2NjY6urnVOJ10TCWuJVzTvnoMSDZujv1/ZGcMeGSvRkeUU41ufcbb7Cg+HcXHNBvRIQ+Y9yO/yifSigR4HRTQnUJNQqcX4UZP5WWQs+iKoDT4QNUVWBP4yDmQ8LB3w3wj0AyOVoBI7rV6/GM48/5g/QKjqYNLIR13/0DLTV69q5Ohvat8MVCCc1c5dfyjPg+BvD0DnryeTx1MrdDMxXbutiwEtm8TCi7Qugm6Z1YpD0Ic187OA6vP+80Zg+sQ31VQmfQBQsIAwc87vqS1c1dSnQ0Pt+766VuOPZLX4tHcA5M+fg1DPP1t0JGp0ayCc2RgNEQyMOA23r0EHs1zgEEsNLcWvtNmOM3VSH3Sx3b8gwLrALNw6Z11mAnAiMk1HvBPJu/KmI86AAOcpLZ2lsonlLYxMwzOnBRfmVaEw4XoCcKKgk09qk6V0Cuox4p2Iz1LfhHS2d7/zbGtCXLVtW/fTTT/8qEom836adyyhepgmx3HHPz23+uzfv4LY1CazuTKAz2Yt0VklTY3Xapf+cwb9ibufbEAzofIu8dqj8Z/l/4hck7Y5qSqA6IcrIKt/bCdzkPMFHwcaAXLN+GHfg0o73eJ+pz3/0PKZklI7VENj7gYj56UcfwdaNG6y+8y9fOhEfnDZ2QGjnMgDONAHTz6rGzH4G8PrmDvzfs1vw3Lp9yOWLrLSvKkAGMW4boJt54/JnE9DlvQToBccBaeykrX94xjicMqpRnMPgiAZ+TrlPfSB8ZJqd/NucUzwWxdNv7cWXfvcSizvQPkUHw8aMwbzLrmI+df/HQDqXIsWVpeTbAM5r/XVfrjVkjLL2QegPe3oBqhjHOJSt4KTgK67ZXfjSZcS7WmiGlYWVvnQxfzpvvSmupZPxksZpogpy1cD03HqcFtkVnsYmIt55wRmKgI8z2s5ms6qWngTwkberlv62BvSbbrrpws7OztuampoaqQELVYWrq63VtHMiCBkIZ9PO6XvSml7aHcFdGyrQzVqjpkRpJelMEr5tpbyra6oWGj53pcvt8Iv6JqCrhErzGt2cQFVcCAsqTwkU+23qhEH+AafDHnVuqgxhgM1EGO9hfT6FJGBFsHPbNjz10IOMoDXZ1Cli/NB6/OhjZ2JYc3WgyfhwauflBMDR9mdyRdz1wjb85ZnNLMiNaeTG+rBzqHx4JpoHtOwcKfEeBZZi5jCNiWmtIlCO+925QCHlLWKQMg6M/k2d6MjH/qHpY3H5mSOQiIu4DwtSmGltZYFJP19ki3hXhaqedA5f/O3LeH7NXp+WXlFRibmXX4VhI0cbQpcqp+p0pJ5rnzAccs6lMFuW2d0ktXLWsASN0XMJ0NvTnkndqu4p0e40JAuOE+1VTdM7096FYCDPV74AdHfxNqukpVdUctP7CCRxYWElGuIkvNrz0lmQHPnSKZ2NQF3kpUstnUzv1LglmUy+bX3pfWal5Zydo+GaJUuWVD3//PO/iUQi7xs0aBBampshq8IRwUvzo6pZab5zri4xhkja+R9Xx7G2K+HVa6cUNWluZxq5Ym430tXEUIbBxDO7U2lY96MAtPRHMw29MYGqhA7orrBeirP4ToHlWEgpmw0adGxs95VzxPzgLn9jjeERIPTC0qVYs+INfxEex8Gn5x2Pz19wgrWfujQXy7QYW+DUoTjD8jlmMxUNjIW5nUC6I5nFH5/eiDuf24p8oailMapbyOYrSxBHo0yDrKqpQVVNHapqapGoqESM+Rp5p6p8oYBCLos802RS6O3pRm+yh2k1xUJeC8wk4FfBneZKtEAR8hSL8IHpY9FYrZvgbRHuqnbcX+tbzh6peelyHqrFgiwfv39iA/7nnhV+1dop4rRzzsOU82ew78KNTOoZNtwipuwcRkKWlyoJ8uWQWMhiyfH3EqALzdnjSZYgOTF/us+NeI+KIjMifU2a4AnUtYp6AHpFi1VKZ6M1JS29vgaYWdiAU7AT0ZhRbEbJUzf96fQzHeAMnW3RvKWjo+Ntq6Uf5FEoh6QG5jUU2d7R0XFXQ0NDm1kVTjXRmWlqKqjTmxEjfmEXcM+mSvRkCgzQHRbVTiZ22bXA63euBcIxzFbLuMrt0H3oGqArlCaleprDSOZD14Ps3M1VhAB9N/Ttl+Np/EZghzQFG5KFge1hx0mMHsidwtPi1HnTXLo6O/H4/fehh0R9d0xeSm9QYxVu+sTZmDCiITBSm8Y4HJHtQaZ29X2IKW7d34ufPPgWnlm9lwGom00hYUYKVOI7AvCGljY0tg1GXWMLKmtqGYhT4x8XTsx9F/nmhXwO2XQvejra0b57J9r37EQ6mQTT5EWwndTaGZCJXHWyFsycNBj/eNEEDGuqYtcGpasFmbkPNzcwze6mL53eaf3uJD7zi+ewfT9Z1pQz7BTRNmw45l/xLlRWVQdPXSc0lybMaAeb3FyOLK09uHwy6bNDlTR05kNXADtszmpwHNPSyZeuBMhJUFcj3mlo0sy7u7mWTn518mhQBblRsV5clF+Bulge0WjMVxKWaehKwRmZwka8lrR0CpBTfOl/a2tre//kyZMJ3N82n7cloDuOE6OqcIVC4R+k75z6nVNVODo00gco/eSSKXMs5UvGfheJoDvr4NbVCWzsiaGzO4VMvugFwpGWLrVz6Td3j5ZKmYL0NbDjz/FFkUvUVa6leYxojKOGotztIeR+r3ogyAeffb0KnMeuuLtA3lcK1IMU/ID7rEp/FKvffAMvPk2pasan6ODKc0fh2+861VcVTtXMpHben5ReHphHsL29Fz+8dwWeW7uPF3sRvmgd1DnI19Q3YNCI0WgdPhLVdQ1Mm3E/wnTue6cQIcopFpjGvnf7ZuzYuAHJ7i7XBC/BXFoamLZbdDB94iB89fKTMKypmgkBpuarPn8gALs6BzNegY4XxQv8y22v4p7nKDhOdR47zNpBZvehI0Zp0e5hcqmJpIxSgo53KQ4c1rzFDJjo42HWHk2dISnKXQmKY+8YUNHOBX3F7E6WQgbo9IfS2GSxGaGlu4oCFZuh/hbUja2XMzmq8V5fC5yT34IzsQ3xuAR0Mr97Nd9Zrrqam07900XEO/Olp9MsL72zs3Mf1XifPn360j4uy1F9eanjdFS/XNDkf/e7352ydevWv9XV1Y0hc3sz+c7r61m0s6adBwTDeYAOPLszgvs2V4I6OXX2UJEKr7wrC4RjAXFev3PF0+nLD9FNkyqgu6TgvZLCUeg+qhRXx/LQPWCVm+uZCkvUmyx1Gso23QcNVOoB3pKECQkkjS995GHs2LLZFwxXUxHDdR89E9MnDnZrtpvnQGrn/WkKVoVB2zmUAmF7MoP/vXsFnlixizEudp8AdFoD6S+vqq7GsLHjMWjUWAbk0vddikDDQ9j4uZIW/FR3J3ZuXIftG9cxczx9J60FxHUJzOlDv5s5aQi+dvlJzL8uBZCguQwEUFdT6sx9j0ejuPuFLfjmH19BngX0qVq6g9PPn85M75owwF62lLoshH+XfL1xrQKBTXgtR04udQiUN7K7sPgAlLZGXddUWV/O00b68jpmdhd9p1QtnTR0KrbHGrdIFijm6tPSE0BzC9CEDC4prMCQRJYVm2Hpa6LIDGvgIszvsiQsS2EjX3okomnpHR0dpLEvamhoeFvVeC/NYcs4LEfbJddff/230+n0dwa1tYGC4RqbmlBdVcXN5EZ7VJUx8wMsmG4E6MoAt66OY3NPHJ1U4pVp5zzvXP7hGno4oHtmd3079OAzY6tUQAcwtD6B+ipVu3BVeX173Fx3K8wY1/IfNSHEx2AUpqUIE7Z/KtJIeUfGVCGEZYTqtT/x4APMxKZ9ig6mjG/Fjz9xNqt8JudtRnkfDu28VJMVOleUT/6zxavxf8s38bxykZImQV2CacvgIRg94RQ0tA3m2rBNMyuhrZUGdm51Ih96x56d2LDiNezbtYvDViTCNHH5YcFyBQcLJw/DN68+FfW01kHJ6lI4Cfm+vMNwcFeFCRUEFFv3p/DJnz6DTXt6PCGRzl/RwfCx4zDr4stZIJZSwUdAukmXdrryQNJ+vfu9FXED3l0tsXqQKUv0WAL0ZF6hUjm+mHIQqGu+dKV6nAvoIuKdsUIlIFMrCUtaegNQWwuckduG86NbEFdLwpppbKIYlAR00tzdiPd0mtV47+jo2FlRUXHpjBkzXjy403P03P22A/Rbb711zKZNm+6tqa4+tU0Ew5F2LvudkyTPLE1k2lE0dMnYJKiTRLpsewQPbK1g9bOZds6ar8jIdh4Ix0G5tIZuI3jmO3d3yMYIvN9RY5am6pilQ5lfEChv003hwnM3qODgy4q2gLCVHEpG+ih3SYYi1nHFKy/hteefN/QOLnn8w8UT8dkFJ1pT1aTpuL/zzlUXTRAroNe/fdkm5jenOuzsfLFz59U1IMFj6OhxDMwra2oYmJTH7/07HAjovktFoGeyh4H6jo3rmeajCkdSUycm+rkLTsTH54wP5XgDQUOnCYal09E7fePWl3Hv81uAmLIoRQc19fWYf+W70dhiLzLjClmGws7WTD278keP2EvLuCWIVYrtyqNKo49lTJK3dqSAXqWWu5ymSaqmZ5CdW9Er3RbxTlo6S2ET+oa8v1gAurqB7k6ASsJStTmKeG+JcC19cIJSf+3V41xfOkW8iyYuNIl8Lscat5AvnbT0fD7/H3PmzPn30otybFxRHm8/Nt6VvcUNN9zw+VQq9aPW1taYTFWrqalBLEa+c96kQvV9mqZTqT1Rj3PSzrcmY+joTiJbcJh2TnXama9ZRLUzk7swzfk0boWw+SH3toNdGxZWa1zfWsObs5gfsxRs8Ia7nMfVPFwmLgaVwoz/OCijWgAi8PiEnD57+ZQIcrkslj68GLu3b1OSZXnk3uDGKtz8mamYMLwxMPdclnntzyNdSjsnTfyFtfvwr39+haWmyRxzOn9S26FGFKMnnIzh4ycgRqqONV6/1Fuo56k8UUCOyE2YOWx+601sWPkmA3WW0sbM7txMT1o6rfm1Hz0Tk8e2aAGIQZHvpWbcn9+HCRaUk37b0xvx7T+/DMdIo6f9PP+CizD2xEmshrgrfZm55/ILAeymEMXYgofwKlW5rx1IEuVw6nKusSww20sC9CTvtmbKG6a5nHEq9Vlkbld96TI4TtR4l53YWMS7FFxFsC1p6VRshjw8JFTUN/C+6VPyXEvX2qvais1IQBelm0loI8sd/enu7kZXV9dbtbW1l02dOnVNf56tgTL2AR6BgTL9vs3jzjvvbF29evVdiURiOktVa2lBfX09Kisr2UBuIRlRREbNO9eD4YCl24DFW8l3nhPaOZVGirmNV1xQZ1HsopCMb7qeTUv6MZlvlK6T4n0YQCpURY1ZqIWqGX3DmYo3iE058KZl+gS9Mq0qo5dV64xR9bfT5h2K3CH1pfX7aG327d6NJxc/iGzGaKpUdDD3tOG47mNnISGTX5UZSUGtvyPbVe3cNPVLRri3K4Nv/PElvLR+v5tnLgVF0hRJMx9/8qkYefwk5j+0WatdzayUG1esgdVtUop86CwWCtj01gqsfv0V5HJ57tNnDWJ4RgELkps0GN//0BQ01VaE1n8PM8uXmsqh+D4I0GU8w8ptHfjYT57Gvm6RjC0fSlUHp5yFKdNmWc64/WwHxWeYgrtLnSUsVuWSkyYZlBs0FwHrObE9yf/WOIb0GOpsxHuM1AOEH530GPKjq8VmSENnhWaUTmySD6m+dKalky+9CWiJkZa+EoPJl04R78xiKvzpAtiZ60wBdJnCRjXeZcR7e3u7UygUvjJ37tzrDsUZGuhjvK0A/cc//vF7uru7f9vU1FRN0e3Nzc0g7VzWBZZM39TQOSP2TKE8sp1856Sdp5h2zsGcN2BhTVdEMJzrQ9fanwrqcJViVcM1AN1HSPq18oDVVUQxtJ4Hh6iavQ/QS6kAEim0TnDmMQ4D6D4cKUO60AUEQ6NkyxrBqtdexavPLTcEFx4B/m/vnYz3TxunpVPJPaU3kN2b+jMYztTOzahqwsGfPbQKv35srVhUvuAcVIgRRjHy+IkYO+k0FgDkbWa53DmY5ZhnIfBK5QzQqadc9dWvvcyAXWrpcnfk3/90ySR8Yu4JJX3pR5IhmoAuzwE/I0BPOo/P3PwMnlu9Ry8yQ8V1Ro3GrEuuYLn9vo9FSuZn2S9tGSKqB562McJIqQ9k5j5EISnzdtLMyeQu4h71oHwV1C3ALmQ8bl2ShWYI1EUKmwR0Vg5Wxggr47i+9F7+/EbhS59a2IJzottYJgczvQs3qFt4RkS7u6BOKZvRKAqFAq8el04zLb2np+fpxsbGK88666y9R/L8HY5n9/VYHI459cszFi9eXPvqq6/eGolErpDauSwkQw9UU9XCcs/JtPTSbofnnZPvnNqjssh26STiJ5anePE/Mt3LbnL3TjanabMSl4v6CgAoS8SYL/W7jmB4Q0LUT1ZBX11O/3brioH3vU+jK1tFMJ5R1gkz39EyZ9IK8wU889gj2L55k15MxnEwvKUGv/rCNFaDnJuulXcRbpTDFQynzV4p7UpCx8sb9uGrv38R+3sybgS7CvrDRo/BiVPOFcBRViibeFx5JnX7iPZNkr+ltcxlM3j92aXG2vM8dCqCc9LIJtz8mfNYDYCwZi79Qtx9GFRda18KWwT47p2v45aH39LT1xwHtQ0NmHvFu1Df2OxrZaQ/vkQmiTBX24DdHScocPUgAD701giQzPG0NS0+RmUjkp1pcQDem0tXkQR1pqELUCetm0W7K75072zpeemkpdO1FPE+IprCRaJ6nAvoKqiThi7+MD+6MLuzMym09BRv2pItFAqfnTdv3q/7cFSOykvLYrdH5ZsZk/75z38+b9++fX9pbGxsbqMyr83NqKurY+UDeQ9oEb4mze3ib46xnnaezju4fU0Mb3XF0dWTQjpXFGCuBMO5IK4Cumm+VkHM2waejmQHNP5b25ZFkIgRoMfZ30okThlbZ47HGZLXDEY+0wMMaQXQYva0JwUJFGHTCU+4pdiErs4OPPnA/UhRdwd12kUHC6eMxLUfO4eZ21VNTHWVEPH3Z4tUGW9he0v6jnqYf+uPL+GR17bz3s/KO1C4G4HFKVOno7ahyQ2Ak2Mxuc0u0ll+rxYr8pT8csQD84ypoN65fy9efGoJklQVhIYVVeUkjfz7e0/H+6aP85ndj7SpXd2PIC2drolHI/i/ZzfhK7973mdpILCYcdHlGDZmrNcj3d0PCw2Zh8AwqfvlY/4b9/fsHxZaD+DY8nz4xy3NAugeyj9nreHVAQwWZU5J/ZlxHaHJq1q6rxOboqXzc8PPZ28aaG/n+en0YdXjqoFp+Q2YHNvtpqtpwC76paugLkssq1p6Z2cnBcnd39bW9t5jvdDM2wLQHceJXnvttT/K5/NfkNo5FZKprq5mWhLLURXAHaqdR4CV+4q4Y30lujK8Zjv1N+clXpUwTojAOGlmF9q6169bgK5OvQrlBVFVEKDzlKdh9XFUax3XwoHVYCEue9JiqYPmWMLnJ5lR4Cta+UwwAyNA37RuLZ578nHOUN0PF8T+7b1n4O9mjWc+XS4U8Wvk3zIYrj/N7WGATvvzxJs78fU/vIAU2TepM7mopU5LSYLlxDPPxZDR40LN1qXZsyKAycAMFRjEEvsCtgIGNmvur1/xOla89IIL2jQOCcSkpc+YNAQ//fR5qK2iIL7gKnLlvUP/XBUmXFBRnxfX7cPHfvIUulJGS1UAZ06fjQmTp4TsDxdKvVMchL4WygshFDeuptzUtD5wdUnG+9I8DdeaWh/iR9dAXfrRhend9aULH7rMSWfJQDLiXRxXqhjX1ckryJEfv4pqvDcBoyM9uMhZiZo4z75w2w+LqnGyG5vsmc7AXaQfS186FZppb2/viMViV8+ePXtJ/5ysgTFqH7Z+YEz4QGbxm9/8ZvyObdvuq6qpmaAGw1GqGkWtyrrtahMWlzlL8xdF/RYd3LUuilf3J9Cd7GUal+x3zsu8cqCW5nbXZykD3TQZ3B+A5r2b0jNcvce3W7oIPbg2hvpKqk5nfJSoW3+amT6o1c9qMBupDWigXfZJCrswLMIrgleeXYa1rHY7cQNhMXCAlvoK/OqaGThlVLMW3a4C+5Ewt6u7QGfla797Hkve2IlEPMqYPr2B1BhHjBuPiVPO0Su/HchhL3EPF38s5nnj1/ou8S+ZlSGZxHNLHkb7vn1i/h6A1VXF8fPPTsN5Jw4KLOrTD6/U5yGDQJ2E+x3tKXzg+sexYVe3zwp0wqmTcebMuXbBW6ERbSlVxDPJUiVfn9Blo5MyiKzcS5TrSLCk1qmUsuZ+jIxZ+Rqm3KH+zLifoqVTbKrWWlVUjyPfOtOBFPM9zYH1S+8EWHmJCNDSBDRWFTG/sAbjYx280IzwpUtwl1Y3Sd9qfwbS0lm/9HSapbBls9nr586d++VIhLLhj81PGdt/9L/4jTfe+Kmenp6ft7a0xFopGK6pCTW1tUySc83tomCMqaEzAVIELG3sKOK2tRWsgUFndxIFCnwTvnO3IpwG6OLIilX2g2U4qOsrH3YtF3Mbq6NoreGAzh9Z2p9n5qgEB05ZGk64DyrjGFkvMX/pdRbTfHngPtylDz3Ioty12u1FB+dOGIJffG4aaqviTOs1o8tp/8rpdnagJz1MM6cxSfN7asUu/POvl7OsCBlVLdPVqE74aefPYrXZHTNnSuWwARqajTsFwDZ3p8iUSDopIZYW+5ZFsOaN1/Dmi1QHgN8u15wE3n+85CR8+fJTrHEMB7q+h/M+Erw+/dOlWLpipy8wbujosZh+0WUsslpDPklqYfRgWWd1fV16FWPx8b0rPLmA/y4wYqIMUpRzl1MijXhnyotwt4K6NI9bSmOYoE6uJJK5ffXdZeOWuB7xLl8zlxX90pPcr15TDTQ2Asc57bggsgbVJAirwXFG0xaZmy5BniyvOQqOEyls3d3dK6qqqi6aPn365sN5pg7ns/qw/YdzWofuWUuWLKl77rnn/hyJRC4m7ZxVhmtoQGVVFXuIGQzn1s+WFeEE1yKQeGBjBMv3VKA7lUYqndNM7WR65wHmsie597fKP3UA7QOg+xiCf+uoljsVmPEuVa4JNQUKJuEb0g+4KpvRXf0hPczNmzzuVMZG81apHfv24anFDyCT5iVJ3U/RwWcvmoSvXnmqLxjLNLeX8bADuqQUoJMb4N9vewl3Lt/EXCNSK2eCRiSCsRMnYfwpU+zhEQZjD2HlBzR3Fzik0EkY73J8fUi+bRH0dHbgmUcWo6enm01HWhooL33myUOx6HPTUV3JQW8g+c/LXSCypPz5qXWIiAIzTDii6OvWVsy69GrW2c7+8aOdRkEBwpOfkmVvBx3UtWcq2SwlZeWQeEm6N13gVeJkW131OeaUpQauz0U/MwzQZaEZERwnG7VQgJxMYXPN7uIFKMU/1cO19GyOCwQtzUBDooBLnFUYGUsyBcrXXlWUhGWd2EQqm4yVyeVyLOKdCs20t7fnC4XCp+bPn//bcs/C0XbdMQ/oixYtmrp79+576+vr21jd9uZm1NfVsYhIMxhOrQwnmZfUpnb2FPCnNQns6Y2ivbsHhSI5iuLcvE5autCGgwCdMzczRFQHdFkCVjj0LWdJbJfOJdzrKCCOUtcouMdHw6UEAmuamt0ELnV1+YzSirpt3hrbCKUbyj/dtG4NXlj6pOE/ByriUfz40+dj4ekjAs28Ml2tv4gz1HceieCt7R34+58txe7OtBLZTuehyNqdnjFjLuqbmsmr7ot8s2naniAl9Tq6U9PxtEA5NZhOt3yYZX2lfUbz0fhkCALpl5Y+iY1rVwsV3dPUh7fW4NYvzsb4ocGd7vprHw7FuARGN/ztTfzwrld164UDBuSzLrsaTa2DPEuKLYpMmYi+K76oN/dKU8vVpLsQAVieD7q+ZFiLRVCj+7uywH5R1iFQmFN1A/q3RReRl8iIdxYcR4BOpnehnVPWHys0I83uxjjZLG/akiIBo8hLwVJJ2NOKuzEjupEFvZqBcbLGe5DZnUCdzO4iOO6v48eP/+C4ceOMQhaH4vQc+TGOeUC/9tprv5/JZP4f5Z2zNqkUDFdTwwOnSgTDsXMrqOTxLQ6e2FmB7t4selLUNDgOh7VIFXXb2QnnWrlkrm6amlosxkecfqmeB0sFqElSfzLHYcNEWHGZGi0wjv+eB/0Fjakw9sAwV/VeXVxwQSfwNAV8ETIfHe4jeO355VjzxusGk3UworUWf/jnORg3pN5a1KS/ze1caeUBO7YPMZtfPfoWvn/nq8K/SLshmK/jYNQJE3DC6Wd5FcSCeII5vLYFB0/GKujzKXhQxL5TMJ7eaeOa1Xjx6SeZlMrf3WEaHgmVP/vMdFw0ZRQLlDvaPqxi3NJ1+PJvlvOgReUFqLb4tAsvw+ARoxXXSFh2hnmKjdUwzoydHBRXlwwJt0W/a3zBvuoe+OvvtTfN09a8Xff7dlR2I6dt0945PfA/vK4CuZw4sDMwFylsBPD0HctLV1gLlYMlww9Vj6MUNgqsY01bYjlc7KzC8HjaLQerBslJoV0Gv0oXG0thy+VYv3QKjuvo6Ngdj8cvnT17NvcZHWOfg+cEA3hB7rjjjmFvvfXWvZWVlWequecsGE6kqtH0tWA4YQeSTJqYV2e6gD+ujmObKPOaY7Yp0s4loHMQ59GoXk9yr447XyQ3Hc0ETfVEq0qaFSTExQFg2Fwd4zXdTd7hI3h9693rgzT5sk5KqYsMzU9nIQFcKIJCPo9nH3sYu7dRuVflGUUHUycOwS3XzHT95+ogtMeHo5hMEJjTVKnO/zWLluGpFTvddq6M4QGoqKrC5Gmz0NQ2JNw07UpMlgqwcjlChMC+RADZd1CdABdgOtv3Y9nDD6A3lXJN7uyMFx388xWn4atXnhZaNW6gsg2Kd3js9e349E+fRG+WshG8Q91wKAAAIABJREFUD7332bMXYOwEKgFrrGoYrYYhpUTAoAh2l9yVnSkpCHvCGNuTkOh4qolFAXE5elWFtQRZ3WxgbrIzVuxa+NEZmKvBccLkTlo6A3VRaMZdZaO1KvHMhnpeDvZcZyvOifFCM2ZwnOyVTsWYVE2dxiX+kc3ltPru8+bNOybru5fiwAOV7sqa10033fS+9vb23zY3N1fKynC1tbW8MpyqnRttUrk0KtIkIsDru/O4e1MVutMFdPak4LCOajEB6HQ1b8LC3Vo6qKu2qUBAF2+jBqSVp6Eroq34J6WtkZbuBxndxy19+QoeiBFCAul0vm7Zg3KOk40x+d/D/U0kgmRPN5YufsDNf3YfXHTw8QUT8e/vPzMQEPvb3M6Piv29yV/++sb9+ORNT2B/T1bXqxwHg0aMxGnnzTSCrMo62uEXmZsaoNmZ5ndzUFWj4995QEE19Zc9/CD27NzJYhzkx6EubFNG4eefm8HcIQP1E+TbJ0B/bdN+vO+Hj6KjhyxxKjg6OO28GZh4+pki9sZ7b/cq61EwhXAN4cWy6iDs2wvOlBTpQi1MEER3wfQovyH/+R5RR13ZYv2fxjBSA9fmqLANKbDKfHQG6FQSVhSXkX3SWaEZAfgqB8gXgO4uoKsLoHS2CtG0ZUQ0iUuwCnVx6pshKscpdUNkr3QX0Ok7Cnym4DjS0jMZqu1OleOer6+vp/ruvJ3gMfQphwMfla/75ptvVvztb3/7leM4H3KD4RobUUVtUkXuOb2Y5jd3W6OKQjLRKPKFAv66NoLX2yvQlUwhTVK7aJHKTO5u8xW+lIEmd82maS67v+gMY6YuH1CvD2cO5D8fXB9HhdoxyqRUgxI97VwlK2PbTaIWzMVnqhUoQLEF9sPlGyj0QbRXe3buwDOPPsxMZ+qHGMf3PnwOPjzrBJZSaPv0dzEZxmZDAP2Wh1fhe3e84psa3TNxytkYdfzEAwscsy1uieAnL2XNAAdldkHD6nfQeXXwyjNLseGtlRrQEFCeOKIJf/7KPAxtqglskhO0Zkea2TB3wu5uvOcHj2DrvqRe/MdxMOH0M3HKOdPY+7uuLP/uGgGOdiE2KIW0NFNWzfCyo2vYXTaewSdN/nNqNOW7W73FRrLCrG7SI6cHkZKmlIJlKWyiFKxbOU41uyvPYylsKe5LpxQ2+qqpCaivKuICrMXx8U4WRq8Gx0nXmhTgJd3L4DiqHEfBccLsno5EIh+aO3funUf6vB3q55c+O4f6iYdpvF//+tenbt++/cGamprhau45tc40ze1aqpo4kTJVbVtXnqWq7UtH0NFFqWo8GI63RvUKyLg56ALU6RiqZmyt+psmbUtBQAdTgYsCinWtmfPtgAj5CNBWE0NdJVVMK5XqZgFwUxMI2i/35AQcIQHoNpgNgnr3UQpA0j5sWL0KLz+zjKskyoBUwOQ3/zgb508cqvXrdt9KKUTRX8cuDJiy+QKu+cXTeOTVba65nc/DQXVtHabMnIfahsbwQiWuwTTMcFri7dTD5CIzB2XPbtM3VkCaz+rXXsHrzz+rdL3jfqXmukr8+avzMXlsa2Cg4kAFdDp6uzp68b4fPoJVW9p160OxiHGTTuG56Nwcxz8BAh17RzqyLhkG04pJ/XLLAoYOMaLzDS55n0g33Cvzz03MDwBxdZ7sGaasooC560tXU9hMLd00u9P9DkCyO0W7J5MA+dWra3hw3MmRvZgb3QCKdXBdpYq2Lk3vsksba9hCZvdCgWnpSnDcbxcsWPCpSCSiZt/3F5s4bOP2jYoP27QO/kHXXnvt/0un09+njmpqIxbacJaqRsE8RplX6TfnmMbl7ye3FLFkZxV6ejMsGI6qwlETFuk/lxo5959zYrIGxfnsm97S+1ul8u80UBcU6mnESvEZA4RrK3g+up+qderzxrdRr20Pgq7zfq9dEcxVSjAkF3XYK7z+wnNY6wuIA0a01eL2ry7A2MH1Vk3wcATE8aPiJyP61eY9Pfi76x9jf5P53b3K4c0+Tpk6o8xStC57L+ERLYNu5CRCzmMZo7Cugls3rMWLTz2uCVMkuFYlYvjlNbOw8IzwwLgjCepBJnfat85kFh+47lG8tGa3kotOCFjEiONOwLnzFrIOYNrHEHADKEJKAEIQUEfwaN6TEYIEAO++YCtBsKAhH05Vq8ncTn50/0wsU7WBt+V3knpdQBfBb8zsLrV0JSedRbwb4xCLpgrPLDgux7V76pXeGs/iMqxCW5y6sIWAuuJLlxZZqaWLtqqbKyoqLpw1axaZmI6ZzzEJ6H/961+bVq1adU8sFpuhlnolczt9SjVikcBOzVf+sjaGjT0JlqqWzZMQQGDOy7ySWZlp6dJ/LkLJvSYsHHR9pk6D+Ln2Hq5NS+bn0Z4nUuusgCJDI6CqcSTF0icwQM4165d7DMxnSjqw3G8IGX6KUUFKkV6MtSkWC3jhiSXYQQ1ZZOIq30ScdeIQ/P6Lc9FQw4MczY8E9P6i1jBAorV/+JWt+PzNTyHDIo4E8IuocGZuP+EAze2uaOCPTfetgWX/JcNVdX75b1VnV3fXfBL5zffs2M786MQoNUCIAD/82Hn48JwTj0oNndxqH7lxCZ54g2ruK4I3CWIjR+PcBZfoFf20WE8bLdjoyy4cq9arUIHHI0VXkbBScQgd9pAWnNYHCpTBbQVl5O9sQK+Y3mWpV1ZoRqSsyR7pZH53u7DpMgTULmx0/qgLW10NMM3ZhDPivL67jHS3RbyrVeNoaDqnpKWLnPRisVj8/Pz582/uL/5wJMYtl5Mfibkd8DMXLVo0Y+fOnXfX19c3m+Z2AnP6ox0EIUq6GrqoDPfW3jz+urGKRbl3dCeVrmoE6h6YqwFxDEClNi2c4DYQ5i/Hl9/DIgvVyKu08rHy5HOTnkezHrS31MZAmjrPfTe32aRAby7hi267T2PlFtz2HzEPyoMEAQ9KqO85gUbn/n260FNwcPW08bjxU9OY9mv7HElAJyC44d7XWT6zOb2KikpMmTUPja1tXrS0Id8E74O80LbuB2GWD914yx5GqNjPXixdfB+yrFan8ik6+Jf3n4V/uuzUwNQ1SWsHTOT9eCPFY3zyx4/jwZc2u0Ixp9MiWocOx3kLL7dXi9PIyHbuSwScuu9kiujBcRraMpQUovk4kt9Q/XYq9+p7mi0ZRbybKm/LxxkyuMuP6PfEerTgOMpLlznpAsxZxLtXysMVVwt5oLOLp7FRNbvKCqCpGRgb6caF0dWoZkZIpb677JNOmruoIid96VJLl8FxVAo2nU7fefzxx3/oWMpJPyYB/Uc/+tGXu7u7fxhkbpfpTCqoS2lY/o58LvdvcPDS/irWVS2VUeu2ixapQjtnZnZxutVIdc/07gGUTrMWQHeZgkFmgf3JxXUGVVEuegszu9vA2tj2QLwPOh7i99rXAd5YzddohV3djKzKDJEIujs6GKCnKUpGFUwoPerKyfj6u84ILSjT393VgnAlVyjimpufwv0vbtb9546DxtZBmDJzLuIVlYcQloL2qrQWb+CI1oLd2z6jEiDbm3Y8vfg+lrqmRVUVHXzpqtPxjXdPCUxdO5Lm9lKLTu13v/CLp3DHMxtYkSb5Ib7R3DYYUy+8DBWV1YbtwxR2A/bDqgLb6ZFXLLDwjiAy0q51I200C51cd4rtJUAnc7v+dP09rGCtTEkGwLFfGUsgTe4qqLPa7gTo0uQuQJ3yzeX1cigSPMiHTmZ3KjhD35PZvbGiiAuxGmPiPUxaMEFdDYhTtXRS5GR9956eHop431JfX3/h1KlTV5Q6E0fL98ccoC9btqz6qaeeug3A5Vp0e2UlO9jS3K4GVKiaOQ+Gi2BPT5YFw+2mynBdPSg4EbfUq6zbzvznSmSInoPunXBmdnfzhBUwlCZ6L3rOOzcKEMt/6v3UlSOmRZTz8SnIva02joq46tPn97iiQtjum5RsMhb63qcQBgsAoe70oHj4aBR7dmzD8sceYbmk2icCXP/JafjQrBMDtcD+jnAPAiV6153U5OOHj2DNjk5fpPSo40/EpCnnegJKHzD3wBnLAZJ6wD7TO1Ib1WUPPYAeapOlCVtFfOaiU/BfHzrH3yhIO7YHOKcDX4Sy7iRAv+YXT+EvT68zNHQHTW2DmIZONQRKnv9AGhJU6Ht9U1D2AF3fhpB1M4TsIOyn6Hb6Yz/DgkPYHmMYGVQQVkGdbpVgL+u6S02dQJ2VgFWi3gnQWZGZgMpxvUrluPoG4AxnF6bHN/si3dXId7Vxi3xP2VZVmN0L0Wj0s3PmzPllWQfjKLhoYFLUQSzcb3/729O2bt36gC26neWeU7SFxUzDSMyt3+5g+bYCHt5ehZ50Fl3JNCt1xH3n3Nwug9/Uzmp237kJfP4lV+8zJV0Rz84Zo7hV+jk9Qdnuf2+oiqGhUvYpNDu48btlapwvcaUUMxIPl4xGExTM/QtHc5XF65gdjWLLujV4ZdlSXhZV+VDg1W++OA/zJ4+0ArpqfTmI4xR6axCgk7l92aqd+NiNj6EnnWPbxk2dfOcmnnUuRo4/kfv9Vd+/uk79AvJlkLu8xPJ8fa8jSCV7sGzx/ay2u2k9+cQFk/D9j54Xun79aT05mD2nffnSr57G7x97C1ERh8JoxXHQ0NyC8y+8AlVUk1TWcg4CZnUSopKjLgOXgZgyo0Wht7JqvIYAO2V4UnQ7BcWFC/eegKEOpx5Tqc/YHueCeoDZXbZTlXXeCejZODJSnvzeRZ6TTn8oP11WjhsSS+PSyCo0xvKBwXGqpi4VODUnXZjd/7RgwYKPRSKR7MGcmYFybxkUPlCmWt48brjhhmt6enp+1NLSElGLydCGknQmo9t9GjpHdOaPzWQLuHNdBG91VaCrO4k0nXyq285ESB4ER6eu6GrnaoQ7P5E8GI4jpt+NrUjiLBNLIxdfDqvLSOVp9y2F2szBez7lopOWLlPSpW/f5NmeEBFwHMoxE7oMx6sj7wvGk6AWFnmjqD0EgqvfeBWrXn5B9587QGtDFW7/2kKcOqY1MNe5vzusBZ1IAvRfPbIK3/o9pXR5V9E/ExWVOGPGHFEdjkqj+kUi67hlXlYelfSR7NVnuwy3BKAvPAnf/8jUwOkMZB86Tfqbv38Wv1i8AjEF0Il31DU2YerCy1FTV++a3D3jtmp2tqxxyLnXrzYOjUJbusRbMgFUP3yC0FN5CobTg2WDXSAcXW0yiwRsj3/wx5mgzDR0UTnOrRonzO6qP50Bupr2RhZVB+jtBUhmpFANWusmFhznYB7WY2J8vy8nXfJ2VUOXv2OlYPN5VmSGzO6dnZ3rGxsbyey+pjzaGdhX9ZGyB/bLkLn9iSeeuC0Sibjm9qamJlRWcl+lr7Oa8L/oJndgW0cWt6+vZA0LKPe8yCLaRSMWkX/OsVqCu+w4JQPQeOAJA1CROs14oi0fVQlS8VGfuzuKAOBeZG6d/xoidyoFy4LjlK2TUrkUOnQ+Y2NELpn6RjGJWbMoGMfFfY4vPz7gXEUieOP5Z7Fh5Uo9r8VxMHZIA+761sUY2VoXCuj9eWLD/MDf+N0zDNSlD5a7XRzU1jfg7DkXsKYsTEP3AbWNJPtFXS8jddBFEl+qBL17Kkkm9/uRJCenOm0KKlt4Mr7/UQ7olgQEN4e4P/fnYMb+xu+exaKHVvii3CWgVxOgmy8WJvhq22oBYt+9xjlwyduEfhtvCKInPuX2dIR1WFM/3qh29A6SRTSTuzEVDZwFqMuId9K0VTCXpWBtZndKWyOvDvnTSSerrgYaGoGTInsxL7aR7VFQTrpa453+TTQnc9JTqRTrwBaJRD4xb9683x/MeRko9x5TgE7FZLZu3fpgbW2tW0ymoaEBVEzGjG43+55LUKdI1me35rFkVw3LPe9OplmpVzK3q41YeJS74p+WNU+kOV4UlFBs2krlNw8g1SA6ncJKAHZY9LoiCFTHIyw4TkrNKufVnm0KD7YTGsCwdGHFzib8w4UcPfEVuUdeWvoEdmza6EtZm3LCEPz5qwvRVEcpa/7RpS+tPwktCNBTmRw+dsOjvrQnQsVBw6nc6ywWhVveR0F8JiAq4N4v1FveoPTuPV0dWEZBccluXTigvuhXTMa333d2oLB1OErylre+9qu+/ttn8EsCdKXiIoFBfWMzzrngMlTVehq69WyH0BMnI9s6h0TBK7fYQ+VK0JOI4ckUCNAB3jYn+J4g37rP3G4k0Wjfe/qNpqFrfdJlxLtIZ5NaOpudWA7q8ZNUc9JjQEsLMCiewWWRVWiO51wtXQ2QkzzArBpnMbv/7oILLvjksVBkpjzqPRjKOIz3Xn/99V9IJpM/bm5uds3tdXV1THojqUxGtweBOR2G3kwOd62PYm13JTp7kiyHWAI6nTBZ6pUAvegShEwF4dHurEKba5BT/61ajv3XlAXoLh2WwxAowA9orY6hMiGv9+7T0ukUXqKZEOWkQv3gNi2hnKMVfg0Fwj33+CPYt2uHXo2sUMT8KaPxmy/OR2XCA0bmoxZxEDZz+6HuzW1jerRM2/Yl8e7vPYB1OykgznvHolPE6BMm8oC4g/6EaGYHlb0m5+tzmBjHM4LuTh7lnrFEuX/t3Wfi6++hmucWaUvEFAxUHzq1Vf7Hm5/EH59cw2o6yA+dH8pQOHvBpaisop7o/N2s9hNhnfMw03LWxdnQvymPlrhMwK/17i9Ncx1ZoFdWUA4TOuTI2pCma0+PTDdvkXIL/W2a3aWGrkW8K6VgVUAnGVaa3dMiQ7KxEaivVszuok96WMS76keXwXFUZKazs3NtbW3twhkzZqw/aLI8wgOUPgFHeILlPl6a2ym6XbZKbaRWqWSfEeZ2E9BVYJcHaEt7BndurEJ7hkq99qDAyruKUq/CxO73oSv+cleJEqlsRi66ad4O1NCDHFeGpK6zS5MZ8J9rEtz0rpK/HlgfIBzo3MIn0XvvEnS/gixlnzTvQspBf/bRh9DV0a5F4zqFIt4360T89HOzfSATFgwXBOiHEujJ/PfSuj14/w8Wo70no8Uv0ZtNOP0sjD7xJKa5mksSZFi34rOqrZvClu2GPoG8OjO/s4bTCuWh72Em9xzlFKkfx8F/fvg8/NNlpwXW2B/IPvRC0cHnf/Y4bl+6BtTwQy6vBPRzFlwWEOWuLIJ7U7hf3YTkUAHA4Any3hBcFhPiV1AoELkRrTKWRF/1Faw8SDjVlKIyNllf/o6BOfufyEcXf8v0NdP0zjqwietVgYDM7uRHZ2b3IlBTDRConxLZi9mxjSz2KczsrnZno1c0zO65SCTykfnz51N21FH9KZvNDvS3lNHtVVVVrrmdAN1mbleZvtSyWBRysYhnt+XxxO4a9KSy6EpRdDsFw1E7Upl77pnauY+clpBXxaYPM8VLEGdf+YPEVCDkgXNKJIm70H7zmyzzyC5xiz+YW6jfJ3tvt5CWHlevVRvCBNV+thyPMD+heUgUJiFHMkFL9RxomEM+2u5uLH/sIdZtTdWGqXXl5y85Df/14fPcCnGqZH6ozqoN6KUVIOgZVCHub89vwKd//BjylFGh8fgITp06E0NGjjmwhiy+h/Kz5x0Zsco2ySAI0PsE9J6ER+u9d+d2LH9ssS+lkGZx/adn4uPzJwWmFA5U7ZzmXnAcfOamJfi/p9da0tYG45z5lyJRVWlRzS20KDfHR0oh17owrFwThNoiet52Hs1bOjNA0lZIRjukyh776FkRP6R1wF4LSw+MExMRMcVen3RKXyNfutpSVXZgE6AuZ0P13Lt7vA5sLNq9GRgSz+DSKI92t2UvmWlsko+Q2Z2C46i2O0W7ZzKZWy644ILPRCIRI7rgUHGTwzPOMQPoP/nJTz7a3t5+S3Nzc6y1tRVUVIbM7WR6Zelqijk2yOTem87gbjK391Shk6LbKWeC+c/VRiw8wEz60GVUk2dm1yPepQbusl4jMM4FdHZyw8GZH24hOLiMwraFHpXJb6mtamMVlUqUMw55llXAkFzG/jwVWkKt8zrCBdgruQbY1b6fAXqWakAqH9rLb73vHHzlKl5URg186W+yUUHeBvgE6D9/4HV86/fP+KZCwZmnz5iHxpZBBw7o2vIbgO4DZ/XiPiO3LowYZVRozXdsWo8Xn3oMRVKZlEclYlEs+oe5uHLq+NAaAWFBhf29j2Hj5wtFfPi6h/HAixt9leJahgzH2fMvRTweV2pLWCVZX7aK/5kmYNvZsb8Rkwe6bExbsK0B0lR9mHznEq28J9mE9iBQV/mKiH4Xt7O/jKEkr5GsjX6WoM7quovAOJvZnUz0ckx2yo1odxqTNPSGagcLIutxfLzd50c3/enSDSdTSGVtd9FS9fVBgwZdOGXKlO1H8uwd7LOPCUB3HCf6gx/84KZcLvdZaW6n6PaamhoGDCxdTfHbyY2Wv2PmPwA7O3txx4Yq7M3EWDGZojC380YsXGTktdtFm1QFuQjQJXjL7+XmqMZVdjg1f7XatcmkCruWTldppvYQQUBuMPlym1wt3WzX6lkI/AfCpFIL5bqnUKVu/WiWhha93iTtyf49u/H8kkeQz+ttU4m4r/3kDPz9hae4gK5ZWmxRcmL/VRCWhC3/thFT0HdBZnpa53+99VnceM8rvoCqqpo6nDNnoUh5krvYjyTo2Yq99DjVtxtk4y+Dq1BjjE1vrcBry5eKqkn8Jlr6uqoEbv/6xZg2aVhojYCBqqWns3l88IeL8dhrWzUfOsUDUFDjmXMuDg9qVAo9eWJUEG1YUFCsvxTXtAYsPoHO2yw78HNe0ZUBKF0twIpuQeMAUFf99mVo6S4oE3mLP7LAjAvoUksXAXJkjpfR7up8c9TqtYO3ViXjV43owHZ6ZDdmUJEZWndLwxbJ79UysGq0O7VUbW9v704kElfNnTv30TKO/4C9pB+5yeF75/vvv3/Qyy+/fF88Hj+bqsMRqJO5nTQi2riw6nA0S5bOUCzg5e0ZPLyzDt290tyeULRz2ejEA3QWJCco1gR0zq51s7Zgebr52Kvsoki46raUiny1a8xSKlbJvSrOQZ2k38Cqcz6KDzoiwUfH/cb/j5BDoWsrRIR7tm/Di08+DmrQon6IcBf9wzx8cPZEBuh6HMHhO3c2UKf5/OPNT+DPT632mWvrm1tw+vR5SFRSkyBTYz44Dbr0W0t4EIz6ICmf9mf1qy/grVdfMs4zMLS5Bvd8+zJMHNlsLcsbFudQ+j369woCnc5UFh/83wexfPVO5kN3BXOniMGjxuGUafMYcKiirVbsKezc21RZs1iBGNkDdDmD0kIBv8K7jv5Fke0dGUf4zr2Nt1vSdDrko9mFDvotE6Rt01J+J5/jpqSRph4DVC1dloKlCnLMjy6qxqnsiJndu0WRmTxPeyOz+9B4Ly6NvoV6Znb3+qTbIt6ldZbeS5rdqWrc/v37SfH75sKFC7/Xvyesf0c/SLLu38mVO/ott9xy3rZt2+5Tm7FQuhqZxaS5XQK36T+XwTmZbBb3rwfe7K5Gd3cSvWSj0sztRMCK/1yY3WWeuTzVKoirpWAlmHOg9Zbd7bSmcgdfuJTfL66FKonxzPAlsioo5Msk5MaqKKpZXnoIUIdoAaqAELo/gSfLYznSf64VSxOSCK0Rpau9+sxSXt1P+VCxj//40Hl49/QTUBGPoq6qAlUVMS6hsz8855vGpeCz/v5IYKfn9mby+LtrH8Jjr27xFSUZNGw4Tjl/Nm/soc3LJrT156zl5pQvRGjKvFjf15Y9iS1r30LUtY8Sk3RwyphW3PmtSzG4sfqItrU9kBWk87O7M4V3f/d+vLFpn974x3Ew8viJmHjuDI+GfedcBcxyaUwjfmXa9nPhauIBvdZVUKdj1plxfHnnDKbF9OwF7/S5a+4RhX9xrVvlMv7pSxlGA/QoB21WBlZ2YJN13dVod3UJHK6dU3CcjMNk0e5VRSyMrsNxcaqH4Ad0G7DTLGWRGaVH+l0TJkz4wNHcrOWYAHRKV+vu7v4J+c1ld7Xa2trQdDU9wt3Brs407txQhT3pKItuz1MQnAiG8wrICEAXqWl68xW+lBLEVfM7P+Jc3pb/14gpTMSV92riuikxe3K0bkU1RecIEjEe8c4VDNs4NuYSdJ3JMkscJ4PwTQFEjkarRFGrW9evxRvLn9H8zUScNVUVGNpci7aGKpa2Nry1jv27ua4Kxw9rQnVlDC11VRgzuB6t9dWoSBDYe3NlRX/ov0OE9Sqgd/RkcNV/34eX1+3RipKQYDl0zFicet4M/7pry3gQJGneKvG6fNwOxUD3bEUiyOdyeHHJQ9i3Y7urrdLN5E9fcOYY/OHLC7WUQnVg2kMyfw7EDwmFm/Z04fLv3IsNu7q0tEMSLMeePBkTz6ZgTDF7Zc0D2hNZYmMCaCziM9CH0GgwnXIy47PpzTvM3B5+1IUIYD16Hg9RBQXp4HYVdBuoy6pvYqqsWpz8UwLQZW13pqEr8ieZ3amOkWp2Z7XdsQszEltKBsapfF+a3bPZLGT6WktLywXnnnvuhoF4NsuZ00Fwj3KG7/9rHMdJ/M///M9visXiB1X/ebnpasxHWizi9Z1pLN5ei+50Hl3JXhQpVY0BOqWfeeVePcDmJ81LAfHM6/4mLR6geytiLr0ffPXVCza9SwlYChiGbO0z5ddVRln1OEn41l1Sfa02wAk9OaWOVZDmwR9EzIcIb+NbK7Hyxefcp8eiMdRWV6C+poIxWharIDirLLrGS3U6qK5IMA3xuGGNOG5oI1rrqzC8pRaDm2pY//SW+ipQPXgC+7iamiQmwDT8PhxfHnTJc9Df9d9/w5rtnb4ua8PHn4gTzji7D6MGXSqlOxtTPwTDa+irCEISw6heQ08Pnnv4fiS7OzWTLGnon73kNHz/Y9MCJzKQi8rQuVqxZT8u/8492NPZq4EJWXtOOP1sHDf5TF3INN9UEqRJNz6yMDrYuddrUkKIAGjyDA7jUiwg3kSmdqqB7kaY2YldF+0VT83tAAAgAElEQVS1eerPUEHdi1txDwb7h3u7QuYukEs/ujC7x0WPdDKzux3YhMauVY0TY1FLVTK7s5aqZHZPAE1NwMhYEpfGV6M6WvT50W0auoyNIUGbAF1UjUsnEon3zZ07955DTEWHbbhSnPewTeRAH3T77bePWLt27eJ4PH6y2l1N+s8pIE41s9si3HO5LB7bWMRLHbXoTqaQzORYMRnWiIUFxqlV4WSddvk7leHx5dTM7tJHHib9qoSsUoNvUUwg9AblZmZb9yR/XgkRCkW8UxqbtCTIR6nTlCZx/p3lBayMyzaSleMFbzkReySKDavexKqXX2T7R8DbUFOJqoo4095l1oKnHft/RwxYAr0cgzT66oo4A/v66goMaa7B6EH17N/jhjSgsZaeEcPgxhqmYSbiUSSENulp9XbtnjSQVVvbcdV/34vt+5K+pIXjTjoNx518uj/CXeGZNs/6gdLGQd3nmpD0rednIoL2XTvxwpKHkCeVSXPsAD/8FAUsBvdCPxxV/A703clnvmzldnzwBw+yWBod2yI44czzMeKEk1hvdE+sUmAuiH7LoZWgaPXQewVtWkA4mXOQonhSz7RSYllKp6+aSoB0cXEWocK94BrK2WaeGQXQ6ecwQFdru0tfukNV45K8FKxsqUo90psr8rgsthqDY9TKt7TZXQojqh+9vb2d/OjfW7hw4TcP9Pwc6fuOekBftGjR3J07d95dX19fRxo6pazV19e7/nPaMFVCkz5z9W/SyO/eEMfmVCU6unuQpSbB5D9nEe0C0N38cj+gSzD1TPCKtt5XQHfx0LY1pkSuALpCUP5D5b+PwLyRTO82ZhF4KkzNQcZ2iUh9331BA0lWGHz8KOho3RuvYs3rrzITe0NtJQNYFcillC2ZjP07DvSS4bgavRJMx84CgOrKOAtko+dQYBcB/4jWOpw8uhUTR7Yw7b6uOsGiuMl3rxYdkcv/4prduPK/7sH+br2oDD2XisqMmXgyKI/eJqvZmIEHGvZCnTYrgk8oUwZWBQaL1VifgjzYLnQJ7S8awebVK/Hm8qe162k8HuF+CaafPDywT31/t7U9GKZK+3/3s+vwqRsfRrbg1YKkMWneJ0+bi0Ejx1rSDk0aswi2FlqTEKgLzwH3uptn0o3+M20b9TunvHM6an4ZI5ztl0qT86zrInVN8cfbgF2a5VUtXTZrYYFx5DO3aOhutLtYDjnrDPXY6AAom5VIu74eqK8FZkc34eT4npLpaxIPaFjpRyctnfLRk8nkwyNGjLhq8uTJyYM5R0fq3qMe0K+77rpvJpPJ/yb/OQE6/R3mP1ejHHl0exFb2ntxz+Zq7M9w/zlLV5OALsq98voxnlYu67irDLUvgM41x2CN20KFITkngi0wXLV1YPJr6TR+fWUUNRVeFK/ORviYfkZTjqBhHmfjHos24bsjwgF9+5oVaKyrYkDrATjPLlDcdnyult/1lbA49vOIYCkgkBm2tiqBxtoK1FYmMKyF/PfVaKypYE1iyJxP/vsRbXV4ed1ufPyGh1hwnPmZdNZU3jbVCPLjTNBAXfN37telhaG+vnNfrpdRIG8uX4ota97SAqLI3D5hZDPu+vblTBCyBSRK/7kWZNWXCfTztXTOFi1+A1+55UmPktiSO4jGEzhj9oVoGjw0oI6AReANtGzZNjjcrcaOpth+uX62mBk6u10ZBxlRHkDjCHKKJbR29x4LrWqALhRzm+au8RM1bY1Z4Dj9smh32ahFpK0RwMs/rhCgkAhlsZIfnTR1IiVqTd/YAJwc3YfZCd6sxWaVVYvMyJRJNX1N+NG31dbWXjBz5swV/XzU+mX4oxrQlyxZUrV8+fLbisXiFdJ/3tzcjCraYVHeT2riauk/VTsv5HMsXW3J7np0p3OiGQvvfc6asVCbVJF77ka5K0FxHqB7AOia3M3WqFamHS5tW4vN+HiBKaEHgK4iqtO8qRMYaekVMTNoxg/AUpOwnkITWbWL+g7m7PWotOieXUju3gYnn0U+m0Ehl2XVneAUUSDtSURbu8zNdTnwmu5BZnmX0RjXeOPY77cF01Gtbzpb5I+nQLzebB5rtncgS1kS4iPPyMnnnI+ho49j5toD/bhKs/cSiumXCyNaoQPjQVIcCHu+7Zi6Ry4SQSadxotLFqNz314N0KkgyxVTx+OWLy5ABUU1WT60xpR9MlA/JLz9523Lcd1fX9JjIMiCU1eHU2deiJr6RhZUaX68dQvKWjABP0Q4Vva3XJqT/vNk1mEV4bxPSJtVNgU7DIRp6iqoWwPjlHHlP1VwJkCXRWbUAjNuBzahtbOcdTE9OUs3fU360UXVuGGUvhZfjVrqkR7hCoBZDta01sq05lwuJ/3o+Wg0+tEFCxb8caCe0XJp96ib/6233nrchg0bHqqsrBwvze1UUKaiosLXXU3dXAno9MLEnB7ZDLzeVYvunhRjyE6MzO0E6HSEoqwJi6l9B2noQsET98rsJEUsFpTgWYH7CuiCAH00qECuFWB1qpDvU5WIoqGSfE7e/TqrEr9XnsctfyZzkozB9ALrjCUwWy6IPTpFnnpYyDNAZ6Ce6UUu3YtCNoNsbwrFfJbVEy/ks0z7pUhrWgLSGCPM3y61eR3OTNAvBeiBBCIEAwanDgXrFJDK5FnpV7lK0WgME886H20jRoWb3EvawUuRqZ05l7or+N2M6rLRKPbv3omXnngYeaOGO2nk3/7AVHztXWe65nZTEx/IAXG0BnRmPnfTo7h96WoWLCk/1FinvrkNk2dfqNQRMM629mMwSNq0an39DQRjXwbRmwrbPOe8K0vla00LVhioB83VlSp8Ve9UOUCWlzatilJrl6P7TO5KXXeWvibS1uhvmcrmAroSMc96pCeBjk6AhXAAaG4CGisLuDi+BiPiScavVTBXgVxV7nh6K++RTulr5EfPZDI3XnzxxV88YJo5gjceYuo/vG/y85///Irdu3ff1tDQUFWO/9xsxkLcd393CvdsqsSOdCXau7pB1V55dzXhP5e552qNdjfwTa+4pmvm3Bal5ZmTVC8oQc+9FuOYQTESf3wA7Sd4rZqUS/8uKWlUrwbC0dB1FTzqXbUGSHi3u+1Cjk3QXM2jYQyh1alX2JfG/IyxCbxJ23UKBQH2GeQzaQb2BPrZdC+KuQwDeyYQFPK8yJBIW/Ob8D3At2n4vldQAhFNawABek9v1jU7x2JxnHreTLQOHS409AMnPclMfWl3FhyQ+6cGTKp5x+73ljU3YIS/fiSC9W++itWvvKBlSdCYFIPwh69ciAVnjNEqxKmgPpD953S8ulM5fOB/78eyFdsNDd3BoJFjMHHqbEQsKXf8vPhB1MRiuzZsF+rd32pfBygAEd60pDPrMP+5K3L76My6qwp/CBZEzFB4D9R5MJ1Onp6CIPdfBXRmbqd7RAlYt1mL4Ut3A+MUQKd1zma4H71X+tFrgfo6YFp0C85I7GL829TGbdo6XUM8gYKnM5kMdV4jP/rTw4YNu/SMM87oOLyIdvBPO3CucvDPPugRrr/++m90d3d/V/Wfh7VLNSPci4U81u/pxX3b61iuJgXEUboaL/XKAZ2npqkR7WSC50ShV4LjZmum+Sq90T2mq2iHzG6qBp8GEKkiIOuMIFiCVyXnsHvUwjLkc2qoiqIyxqvg6bMJ8fPbOb5lX23ztTzHUj/NHUxZvsAcG/fl+eJS9T/aY3KrFLMZZrbnQJ9i2j2Bfz6bZteRyY12lLX7FJyZQJpH1AekEvsm50pgbJxkOss0dRonHk/glPNmonnIMKOoTJlkEPj+tvtLkLUM/S/fXCLAHMjn8njlyUewb+c2w38OnDCiCXd9+wqMaqsP9J+TuX2g+s9lDvpV37mH56Ar4SXE9EdNOAXjTzda34aBrU6MymnxUsvssTIGYZV8Bm/Z3JNzWGtU1cJmrrV3QvsilEta9Re4kvOXgaVmehw9xdXUpR9d8bvTGhNoqwVmpNmdBcvJMrCCL0mhgbqvdXXxPukko1dWAI1NwMRoO+Yl1vv86EEaOq20zY9eV1d3VPrRj1pAdxwn/oMf/OA3uVzuQxTZLgPigvLPrelq2Qye25bDsv0N6Ell0E3iXiSOovSfM1AHN7mzqDgZ4S5T09RodklIfEl5AIvU0BWm66pXRl8SkVftbYiyNQGMweZfl3d5MS/qOF40umlWr4hH0FBJOdmmSB92ROxAHeSTc1EhcMgwJmMWsPfSZEIh0aiWx0rKMGc4mebzHPCz3IxfzKWR6U2hkCENn8A+wzT7XD6PiDD9y721gZLU6mXkEoF6TzqP3kwO8UQFTps2Bw0tbZ7/lRX19/tiw9evTAHgUF8mKoK1796FV8jcnqPG1N5+kf/8vTMn4GdfmMdS/WxFe4gGB7L/nATbZ1buYBp6dyrrVVIT+u7xU6Zi6PiJwRaWIDpV1HSbFqtr8TYaKB0sl84DPVmH8Sr/R+EqVvd+AN0p7+NeobwA/52IdGe/FyG5GusSV4nzI293g+IUQCdfuhntzsBeprspJE9+9B6l+xpdR2b3IfE0LkusRl00x/LRw4LjpOvV9KPv378/XVFR8d558+bde6jJqL/HO2oBfcmSJW3Lli17MBaLnakGxKn557R4akF+zeTuOEj19uLBTVGsSdais7sHaaXcKwXCkT3IBXRGKByg5e84cxcArmjcqvbrK7EqVlw3xQuo06i9TGANu0cEl3mHyANgM5iPhqmmMqqVlI5lNm8R/jfraQlhIGVfrwo8wUfS7p0318lPMjazMudF6r1yH8kk7zAgL5JmT/75dBqFbC9yBPLpFPu5WMghl8kw7Z757Vl6pBdpz83a1BioiK5UlgmJDNBb25QIaeUwyKmI+/qb8A90/LWvvYiNb77qM1nQu1/36dn4xAWnMHO7TeAhWhyoFeIYr4hGcOuSVfinm5f4KvOSy2Ti+XPRRBYWSnnUgFFDMLG05jkOFn7VrefH0kIDIXExZGInMCd3of9cy5124devB+gShX40BKjrM/JeXg2c48Fxfi1eygWqpq5WjZMautZ9TS0DawF0oq9eKgMr8tGJKbPua1VFXBhfizGxLmZltfnRgwLjyI8u67oXi8VvXnTRRUddXfejFtCp//mmTZsW19TUDJWAHtT/3NxUrkkVsbczhbs3VWJPpoL7zxmV8gj3ogiIswE60Y0aJCfN5xIkQwFdkIsJqHZC9jMKdWxVQvaBtkvbFsaiNHhTtSwiMvKl8ypyfrDz032p4xOsWfgAhYZywSwssE5lUEYEWanpBKGYe583gMf+uBLCgx2pOHyRA3g+xzR4DvgppuEXMmlmzi/meJAe+fapsUwmlwdpUBPPncUA3VRfTWuJEC2s0cclV0YTDDyrhrq0nvVGZ/ZiA+yrFIkg3dONl59YjJ7ODt3cTjXO2+px57cux4SRLaHpagO1wxq9NJncv/37p3HT317V/OekwVXV1uGUmQtRWVuvdZcTCOpfMysQMio3SLVcgdg7ker+EYh3Z3neuUefPvhlX8nYGQ68+oefqwAC8r2L3fQuWYYO6nxU9kf8Tz6f+dGlhi7+lulqMjCONHYqPiPbBbhsSfjRCdB7e3kwY21thPnRz49tw5mJHRqgB0W8q4GwBOjkR6fAuN7e3lsvueSSj0UiEX/+aRAfGQC/P1AWeMSnftNNN7177969tzY2NlbICnFUUIY0AApwkEFKsgeu339ewIa9Sdy/rQ5d2QhvlxqJCUCPoshS1ogIZJQ7J0ZVQ5cEovrDXT+6C9z2JbYBukuRIdK/H9B1TdMffW5nGNwlYDJ0rqWQlk7903V4C4ISY3zLmFZuF3ryTFTSeaAGgJZx/L/yLA7ad74LyyQHzexIY4vsbKapF5h2z8CeAvIoGj+TQiaTRfOo8aiuaziAXugh86KvVLnGNEcYMk8o4fqsA96eE+PbumYlVr2o19an8ajD3NXTTsDN11C6GrdqqR9p2hzI/nNaxmQmj49e+wAef22Lr8ta05DhmDB1DmusY1tiF26FlcZAbY61Cm2oa6Tea7vPA2pdIKBwj2QOSOflCVRBXb9W2w8xoFXp1x/m20fjF9rVDBwtgb0sCl5MR2rxMkBOtlKVpnXZG52AvEJo6cyPLoPulOA4NR+9UHBQWUlaegSTYvsxr2KjuMeLdg8CdcbnHccNjBP90Z9va2u76Nxzz913xMGuDxMok4P1YcTDdOm1117778lk8t/KbchiAjqVrHx5expP7m1kwUudyV7RXY2Xe+WALn3mUV6zXfjEuYbOT6hncveIStfQeUEaU/i1auiSPAJQhxed02HW/TngHmnmMlis8PGbm8UHoQYuVHSmkkRj7ZFm73b7uxk3aTzKg2ob7Oo6oo5F+vUu1JQ8weoFXtkdTaApf7DA082sPubuyG0XqTF8LfUJm3jMmIvQlvRc5+D71C0ywVRj5GIIbm1w3Z9uC2B2rft7XQjKZtJ4bemjaN+zS9HO+dMo5/ynX5iPd007AXlKFRQPVa08A91/TsGPq7bsx3u/ey927Keyvcp6Ow6Gn3gSxpx6VjB3M2hTO/S+u5SxFZC3Dm5BXYJH4kEpCoLL82pwwTRnJxBTG7eDu3GveEf1t+o66YAuTqXC+rhgxy0BEtDpbwnmLNJdFJlRA+NkoxbXAiDGLIh2qj1dQL7gsHGamiIYGU/9f/beBE7OqsobPtXdVV1d3V2dlUAgLDFhkU1BEUEZdhISRobREXXU19ncZsZtmHGWb7b31VGcEERFBcZPx2UQRD/GZRjBARSQJexrCGTfk95q7a2q3t+59557z73Pvc/zdCfpTvx97Q+7U/Us93nuOed/9gMrcuugq83Uo8dZ6JT7goYgJsdWKhW00ncVi0VMjHsmvOkH3zeJ4vDgW7LQpnAgy/cajcbbeUJcoVCw5p+HyhbwmUbqdfjllgY8Uy5CqVKDmurfzjPcTa25GsKiG8pgopwkWJnVLkWvccMbEauTgwQ1GojiQjXq7JIUy+wjyrMSukEU1A3zcEEi7khxLWcjxVoju69shQxArr1NgDo2TjHiwieI7PWwg70u48nTk1qTeyK9To8kivoSbCXI9k74VjRFtqAgunglgXVP/gU4Z4QEtJ3dbJ3EtlrLflNB6Z0cJndV3SuTge2vroWXHn+INcWR3zWaTXjj8YfDf/zlStE9j65PHjL5KuR0tYM9fn7r/WvhE1+/VzyTZUFnMrDkzHNh7qLF0QqFIJCzHfCCMuObOFD3XB/XhtnstQlZb855PkJegWtrpYsJAcvzEFqTK0/Yv7VLnQsBF9AVa2hQx8YxbPJaCNB5X3d6nVZf93EprWfNapN93XPrYH57zVuP7kuU8yTGjWez2Xddcskld+wzy07jBaYouaZxhZ5b3XnnnQuee+65n7e3t58WSohzwZxvIm5eqVyBuzZ3wKaRAgyXKjCKbiucriZi6EgacsIa/iez3OVCqFRNA7r+nFvt5lhtCos3bbhPZs0T5vm2gQ9KsL/noG5DlceNHgfoESxmV8tkIN8h3e+Y+e7zKGh574u90aWUZyM1xViP6vEIeCRWiIhdwyWmtYZneYGruh/bbgR1nei5+8xoQoFxrqKUGqFH8CdgGg3pPXgAHZf0vuzvMyLz/5kH7oFS/x7TtksRLx77z+89Fz668vUCCAnAaTmy9E9mtx/M8XNM5Pv41++F2361VjaUUa5zXH8u3wUnnXsxdBVnewA9fme5mz1KuiH6Ztd0gBW3FrsK4+AVmQSXMk/FoxjgR5o+3Ai6y4eWfuJQCCmvWkvgnGa72/EymKtAcXbRMU5lsuNr9wE6Npkh17ykL7XuFhpmcj766KisXikWM1DsArg4uwGWtA8KWe4DcP4ZeRloUAs2mBkYGMBE139cvnz5P6WWXQfBgfssZ2biGb75zW+euWXLlru6urrmpUmI88XPdw1V4KdbC9A/mtUJcRLMPYAu6tANSFsu9wCgy4/DgDQ5QGfIq3aMvAGJgK51BkcpoPXFMC4yXlc2I/q9Y2ydaSBB695LDx75RG7lZPpJIFFH4E3qerGXnhxrcONcoRobZGneHPceeHUB9gDu95YFRfuX/MDRI4wU9+yje3gGNr34NKx/9gmnwFkmIp24aA7c+ukr4JgFRVnDr+KRHNjRMj+Yy9XQ3b5pdwne8dkfw8adw7pronoY6DvsCFhy1m+JXu7+H5vAXYXIbNVkaEodS3ulABkHR2Hc3HQWZsdZi3Pu5QF0kipeUI8s1feM5t66WxytgZWLGpwnI4Vc7vI3lqWRlU6157xbHK9H54COQnl0VGa6j9RlD4lCIQPF3gy8qX0HvCG7XaA/5XD4kqP5bA/qGEeJcSMjIz9YsWLFuzOZDM6sOyR+JkNhB80D3XDDDe8ZGhr6ZrFY7KAOccViUbj0UMvC/0JdgXBzJ8bHYf2eGvx8V68YYjBcroqEOKo/l1Y4t9CVZa58tQLQ1d8G6I28Y1HESPkLvURdtuYAkuFfV/OOMqiJCJutERqpR9i7sXStcBBXBwACgRwT5ApZTC7ha/AJjCgY8E/Es5F2zb7gXeL8BGlJNT9A2TGKGFoNrDsWXZPZhGOk9czUL94t51Et163X76yaLyn0N9lYXEHiSoMAWGaJ+dZJT8c9GkRD5cF+eP7BX0C9VtGztvky/593vRk+fuWZOrOdx1TJ7Y5gfjC721FW/PjhV+AjX7kHxnF4uNXKtwVHnXgaLDzxdGadJ/AmA7UI/XPu9JJVmNYxkx3d7Pjb3WN/Lo1DXQTqulOSrVZzYNdnBoDdlScyJs5B30ghA+jSvMZ/C5DF/zEw1xY6xtGp/Sv+VvXp1OhHnK9eLCbGiQYzVRAlorkcwKy+NjihYwguyq3HBt6RenSfxS74RCXG4eQ17BhXLpefmT9//qVnn332roMG/BIWkiypDsInWbVq1edrtdpf4iAWAnTsEIcbRRnufLIO19Bw07B++Mkdo/DQYJ9oz1mujUBLNJShcal2/3bZy112Y0JS0oDOGseI75X0pPg0dY2zXqF649pC18wfFe2S/9wtUv92FAES3CLy6fnOyBj5ZdiFHiUJBPVCtg26cm16UIIXVUWTFMmwNj4GyMxZZ1RIsZAE9SuNQ8BQ2Q0/R9wkNO41jtjtZ6CUCKXXmRPNi9XeUPMu4p3+UQvcvx7XyrffN19n9EjvOw6808ZEA9aueQB2bVovhTW7NFpDpx47H75zzeVw1PzeSCMZEu7kbreE/UEmU7AH/TW33A/fufcFK7sdl4lZ7UveeB4U5x/hVCeERKfJ9PbxmCF5D1/HSOPxJibBIZjbzWMcqjRvNkYG2PLIT5ORT53rSdlkhFcE0NX3OsOdRJkF6BLYhcudud556RplvaMrXs9TZ7fGxLhKGaBcBmhMNFViXBsszI7AitxaKGDVmTOkxXW3Ez7wjnGYGDc0NDSQy+Uuu/TSS9ccZCQbXM4hB+itVit37bXXfnd8fDySEJcG0NF6FwlxW5vwfKUI5SpLiFMDWUypmgRyiqFLy5sBugJ6AkgJ+obSLStYb4EMZtotYdWXNpd4xqvaktdNeKP7+QCdXMIkWC1hE6EC9oG6GMbR0f2O1jrLk3Nctj5y8sX4fPTI72l/T8LFNaIjcKXWagbfJNwniUstpNw/rGILyiC8hlcW1ZYCx9J6p3APZUHtWP8yrHvyEWii1GQ/eEVU8j7/B+fBBy45xTv3nOiMrPODFdCRZDbuKsG7P/8TeHXHkIjv0g8K+J7Zc2HJm86Hjpyc4OinTE8Ca0iptcjIA+r8BuprBPP6eEsMXtEZ7WydRBLmauqvJFC3WC5ytq62CCbPMnFEGeyWQNAlZvLaMmlOZbmTlS7A1p8YR8NaCODRNU+OLk3dTWmdl3BQyzg2NGrBrL52mN3ZgBW5l2F+W9Waj+6COXe54xoRH2jy2sDAwFg2m7360ksv/VGSqDhYvt8/Umoan+YnP/nJ7Gefffa/Wq3Wm3hCHLZ8JQ0rrkQBLfhypQr/tTkL28YKYv752EQzMpCFJqwJQMcYuspwF5vOxqK6neI4iEc1dCVcrVpVF8gcxgpZ6Ba2y3O0fexhZBfkuSHp65imt5QpGdm2DOQVqHcQeDqyw9joEdkX6FsSQ4JxikaI5jwZxT5BHNtExXvtqNicLNnbsvxAst6+XRv5pzI0AM//+l6ol0uRoT1Yd37h646Gr/7pJTCvD/lOvgnRUlf9kNWDkw8PVjCXIJOBb93zHPztt34lSEIq5apgsNWCI5a8Fhae9HrX5cS23n7XrivaHOhTWH37ZCvAGCuvTzhgrtFRXj2qurmArnfFT7J4S/JceY4w1Q78S6aaMne7ERcGxNVfWswIXJcmvfgMQ3nCQmfNZWjamna9Yy06WunqedXp2MFZNJYRHeNEYlwTenvboFjIwEUdG2BpR781qCUUT6cno8Q46hiXyWT+YtmyZasmy+szdfy+cf4MrPqOO+5Y/OKLL96dzWYXE6DjyFRs+UrxczfDnSfFYTegXYMV+Nm2bhiayMLgcBkaArAxhm4mrBlAlyVrBOhkhVud4rQQiE5fi7KcVFXDFrqF1NKFHQdsDHAlqJusUjfjKQzqrgDwKxn4KZaxYfY7WuqRvu+WePFKhgDFBMjQwtBJkGoqUE8QcrG0PXlwjwjdKbn97UXRKmwx6ytfs4903amWqz8DYizq2scfgj1bNkbAGMFufl8BvvHJZfDmkxYGx6TimtA6P5iT4XALKvVx+OMv/rdoJoPAQtnX+Jzobl985luhd37SQJ1ApnkKhVSSAUEe70Eg3evYYXAU3exaV/LwgXJj274YJ1lFnxbmIylKzPecaswKuatdyiodjaH8HSaT6GrcJW8AXWW8Y1kjWem8Fl3F0RHcsdGM29Odwl52YlwTurowMa4N3tixE87Kbk1VusYBHY0+BHTsGDc+Pv7VFStWfDSDpv8h8DMJKW3FxQIAACAASURBVHlwPM03vvGNc7Zu3frTQqEwa7IZ7vgEMiGuAvfsniWmEw2VqtBEV3sbxs0pw10OY4lY6eoVSAtdEjP/TV3kCMSJAozVqj6JDG2JAqrNTG5dOgN9D6OGLHXDZ/Ikm0K5UHLIQuOXhAIJ6m3Q1ZExoK5OCVroeslJJBeBvhSZ2C5tJt2DFhPjjvZeIiri0nAFv5QbNqDzRTJjaDkJy+T7yN9e/FuxacCc14Kta5+Djc8/qSxu+0VgvPlDl58O//j750YUTW6JoxKdzWYPeuv83qc3wwe/9HOojYzrtUpluwXFeYfBsWe8FdrR96t/2PtIBEmXrz1KpPV6zT8w8Q07wFlu9uAa7LwVIx08fByTZ8Jw2EVtdpatvHDrXQI7f2ajOkYBXSkDbRkR5sB8WwRs0WQG273y+ej4b5q8xi5PuoeYvDYMUK21oImJcdkM9M1qgxM7BuGi3AaZ4qwGtYRc7rx0jUapIqCPjIz87JRTTvnd4447biQNr8/0MWkk30yv0br/jTfe+I49e/Z8p1gs5gjQKcMdN4Iy3H1JcSIhbmwUnt1Rg4eG5kJ1ZByGK3VTfy46xKmxqBrQpQYtphjRYBbL5S6XJ8E8Wq9tu93NvyJDWxxG8L1023XpMqu7lVGA1kJbMV4Y0JnCwBeiON4L6gHBZD2HLTE8j+gTlmnJbzKkPNX7SECXWfkGZV0VJAKwSg+wWg94H8usi6sOadQVn6IQoweoSzoKSiYD/ds3w8trHhR8IvMuzJrQ1X7WCYfDzR+7TPRuR3AP0SmC+cGc2Y7rHm804Zqb74MfPLBWgIq7bwtPeh3MP+5ER/X10FkcXXu9RT6glTwnZn03WqLWXFrmk68zp121qSlqWXv3Tuscoav4AZ3i46R902Pzmht5DAd5crnLvBwRS1cWOk1d00lxCuRViwArlj4xAVAqY3Ictm9tCmVg1ux2OLqjCpfn1kE207AA3Zfl7gI6ZbpXKpUnjjrqqGVnnHHGnrSSaCaPm4wUnMl16nvfcMMN1wwNDV2LbnbKcMce7gjgvIe7D9BRAGGTjEe2jsPTtTlQrY1AuT4qRqZihzicsMYBXQI5lazRHHSKszEAp9gb6xYnQF6BNCVo85ctjQBP+UsMMCLRRdxqhL1uDMwTe9csqgRQPKA7oO4ILQPqGdEiFuPrtvIfJS03vhgGHOYuDFJo4AufcE1GtjBtM7kWBVkXys1l6Bs6h5bAgTdqWauzXELRMU4zzS0NMyY/Nn+4DNSGB+GlR34JleFBZX2bJ0Ya7i10wpc+fBGsOGuxNxGO1oRAfrBb57jWR9fugA/e8HPoL9cloAs+bkGr2YLO7h5Y/MbzoLO7GHjVbK8sbcpHlz4lIPoZ3n+0KRvHiGx2cV0PTYgV+RULnkBqHxG6jkbw6FUdGRK5Hr+kiofLlZkv5F/q/2XYXH9PVju+e0yyxCx2d/Iautspnq5no1OynfotMt3FKNUWTEw0hbU/e1Y7HJYbhSs6X4buDCqnZvKaz0oXq1TliogjCOjlchnL17bMmTPnkre85S1r0/DcTB8TFJczvTDf/VutVmbVqlVfrtVqH8Ee7m7JGsbH8ccH5rhZaL1XqxW4fyvAq6OzRXKcbvmq+rfz7nAiGU4Dusx2l0CtBm8R4e5PQLf4y2GhxAQ5fnxYs6fL2F4Cdq7+0yEPJ76GS8U4emcW+75nIIdMqU6RMs5TEuMD3MhmO4DuRSY/6UqrkpW7xRCyewULbDnWRVrEyIuGXN2+lbmALq8gb2K9pQSOZMtKZNHUgJ7JwNjICLzy+EPQv2OLByxaAvA+svL18Ol3vilS2sUXQq72g7krHK4XO8P95b/dD7f/aq01WU1ubAvmHr0Ejjjp9aKG2VP0HQTUcHzIbKxRk8zOYx0ButnRKkc3e8T5kcbSNyRlWcKWLylIX/b6XOLi1THWkSRmnDp0bZkzWUKPINtZqHp0ITMwKU5lu5OFrnq6C0CnUaqYGIdWPOkL6t7YoFBkupfQAytNMJHpnm+Knu7z2yqxme6UKMcBnXq6Dw0NDRcKhd++6KKLfpnIcAfBAYcUoG/YsCF/66233t5oNFa6PdzxXaJm5QI6L0tAwMeWr/dsy8L2iV7V8rWpusNJC900lJEAThnt6HqU4E5grixwJdX1d0xz1la4BdIMDHwWOjGlJg4u7hOsYJfpY4SAECrW9xaCMdIMgzotFbVrjKnnENTbZTxMKgtSlESILFXSWhKyJZFuzPckENRT2k50c14iIOrENsyupcYa7KzECxwYCeB9cq4JWJpIRsx03/jcE7DtlRe9C0JX+2+fvQT+9Y/Oh1k9+eC0OBSIB3siHD3gI2t3wEe+fDfsLUnrnH4wLJfNdcLRrz8XCrPVqNsgvbI3TX+6njIrC93PC9jCFS1yAvRoOM4RINYGJ/OJfYTLzxHo9kfZGQhbZ7BEOEooNCLMTuglpQAvRZa6rC1HQEcLWrWBVa1gyTLnXeN8gG5nujeEl6XY2w7FAsCl2fVwrGgBa1vobrY7D2fy0rX+/v6JbDb7/mXLln3vwHDr/r1qklTcv3fbx6v97Gc/m//kk0/elclkzgiVrMUBOmpde4fK8PMd3TDYyMPQcAWwxlP0cFdjUkWmuwJvqj/XyXGinMWMUKW/hVLP/iMtnQDdkZ/SCKD/i7O6BWfILbLgMY6hXZCOoqm+nliCT1iF1sS0bXcrJahnoLM9A9kOGRMzVqmveUWSFZ5Emkn17RzBnNW64KYBPhpH5WdyfOZ7GqkmYCfZxzklRqx8kXQDTRwOViTpBq4HgE7nb5EfY/CnBdtfeRE2vfBUpN4c14JgvmThLLj5Y8vg1GPn/Ua42kfGJuCTN98LP3lkvdc6n33kMXDEa99ges/HKqABOlUAGBV5ip8Vf2BjOjQqRdxcWeZuaMq+RojuQ+sw8sOmZV4NE7mD3wPhyCMpSMz1KUZuAN3uHidBXH5LzygidZQYh+VrzO2uAV0lxYnEOGc2umBlDFWMqBawI01oNZvQ090GvT1t8NbsFjglu1v6wZy+7q7rnd6Cp3Ttr5cvX/65fYSvaTk9SWpOyyLS3uTb3/72CRs2bLins7PzKLTQcQ46L1lDC11oe+3tVutX0r7GxkZh694K/GJPH1QaHQLQG2iFY//2CKCbBjI6lk6Jb9zF7iTIaaBG4PfUm1suae3jdbfB1fzdLFa3lI0fz6/lXsewmt/tzljRpzQEAF3io2RGBHW00rPtvP+7Z4c97vuQ8NOfB5STRPpJ5RHwrTFSCiAFnUFDeZIPNQOLsg+1ha3fLR9ITXD9/a7mQPcnvYlNVzNLy8CeLeth/VOPwPgYZXmbC2HOydzeLvjsB86DK9+8NJgEh9c7VFztuNa7Ht8Af3nL/VAZGZOvQletYMvRLCw6/c3QPXeB9kTIJEj21rxS0/dhmP/welhjPt6UlnmknWtQIVAENxle8Ja1uYTrC9d7nkmtyxYPyn1OH1q8bWQVfayKAyUriQx32VZa/odhPJbp7rjcxdQ1OTtH/ieFD4yOAZSGAOoj2Pq7AV2dbVAstsPrsnvgnNxmAfq+Xu7c3c4T49Cbi0NaMNN9bGzsliuuuOKDmUxGTh86iH8OKUC/+eabz9++fft/dnd395LLHQEdE3BQq3IBnZcqoCsNZzqv212DXw3Ohdp4U/ZwB1V/rmrQpZtdTVnTwE3/di10E+uSDE8tYklO8JnSKqFNlzM6tehxDBoBP3VwEHQdUI+9to+x0ykF/EwSeMicIp6uQB37MHP7XAtG55m0bqOYxdenPgKe/g84Xqm/OQLvI8nHXmoSyM4BIiAgXMzWh6l3x7vhupcQK2EvNaKDZDIwtGu7iJuP1rCblpbG4kQ8NZ9th394z7nwvotPji0/O5Rc7f2lukiEe/yVnSYXoIXNoqSPbfbCY+Dw154JmbZ25hUjMoprGRyiq+jnGMZDqxxd7Rgzx9+c3m2vfcJ10wC71t5ll0r7FI/SoSbzyadWiOlxxFtVN5ilzhVnbrkrJZh0FAnGUtPEw2TZGoK5dLtjlrqYja4sc91khkrXOKCrrRGlayWAWrUpPE1ZUbrWAUs6huGSTuzp3tQ93V3LnIM6Xo6wBIe0DA0NQbVa/cXSpUuvPPnkkysHMZYnScODb+k4lGVgYODfi8ViGy9Zw7hdYoZ7swmjI3V4escoPF6ZB/XRMShV67KhjKg/l/3bLUAX7hwTOzfxdJUNq8eqUhkTZcSHAV2wiCo4thJf4lzvmueMpc7jVYbxQslg0VIT7cJljS2sHU9yu3tjheY+COgI7Jg0J+PqYW0/TGmhc+iMeHC2RZH9Dlz3+T7BfESxkoofX2WSy3xy3BaB57DcVTe2VTTsBNcvytNqpaFo8xi0uAHgA5eeCn/7rjdDZ7ZdWKt22aRZMcXNQ99P7tkO3NHIbzff9TSsumONHvXKldL2XCccddrZ0DV7vp2VxvhvUrTqEbETLbTKJZhjnbk9z9xQDIGfjFulUBbi1mgxgk2XHu1XrtpD05aviNecq5cogFE/gvxLgjc5thSI689U2ZpjpQswV6DuJsVFMt3V/TAfGvu5VyvSsEO5g4B+ZLYOK/LroBPGJw3oVLpWKpWePeKIIy45FIa07JMcO3Cs57/yl770pU8MDAxc19fXpzPceQ06CR10ubtaGG7ySL0GD29rwEujc6Faq4vBLLxDHAG6BHHpcjeZ7tTyVVInavQ8ni7cdopy3dnpNtMoW95tLkNB1BBjag5nV3Pj5Vo6+bbVAJqro/P56lHlgO+Fq81H78OvTV3l8DeWtYnOcpFT4khQfbdPVGoES8grHaG2KbjoXYh1ouXpWCWA03Sya5ELOc01M3Ugf122IoGg3Ab18jC8+uSvYXjvbgbSJPXlWNTlb1wMX/ij82Fub14b+j5QP5Rc7Wte3gl//rVfwJ6hulWNIZ4LAOYcsxTmLzlF+nQ9P4aSQiHmAKEqXkf3OgI5AjqWpoX9t9adGKbHAHtavmJyxMJ563l93SmNsmEA35YHArwdKz0E6PIaNqDLcKmJo/Ma9GDpmlpWU5WulctNwKFCuIxZfVmYmxuHK/IvQzEzYgG6L57OXe5opSOgl0olLF3bOH/+/IvPPffcV9Mx8swdtU+icrqXvWrVqs9Vq9W/SqpB9wP6BFQrVbhvWwa2TMwRJWv1sXE9ZU0mvrWJrHaZDKcAnSfBic+kiOSAju9BgzhrxiGdeB7Q07F1+Z0RuklZ7BKxDSMGjveAvxX71boz28Eki9yX++rcR66LrU+50zCunm2XgI6/rSms/LpBanQUiaAvOiSGXYd+Wso1IBcMAcRdSp/uKCY8WL4fODDirg2sCQXWaK0Crz71sHC361Ik5mLFJLg3Hn84rP6TC2HJwtnakjXHGksdPzsUGsjg60Dl/dP/7y/hZ49hIlybk/aAdee9cORpb4ZcoVcFHLR27EAdq93w7l30Q7TCEchlNrtMgLOVS4c+tGLm0H20yDGqwlm39yzQKxtIjeccbKXnBxI5DIDr+LgjR9zMdnqr4nNl5VOnOCwRbBNyQia/WS531QbWZ6Hjqk3pWhMmxLD4FvQVs9CHpWudr8BhbWUZRmHz0UNJcajgEaDj1LXBwcGBQqFwSExd2w/iJK1w3PfjPv/5z399dHT0T2hsKrrdaWxqXA063rkxMQHD5Qr8z7YO2A2zoVQqw8g4L1lDsJ4CoCtEDgE6xdXDT+9sgdc65AxvH2+7OaMCwHBiVGjwJhTaL+aKrzgBESccWJxXx9U7pPaN1jrWnfrrY/gC/McYmDUKTix16XVOxfFt1KfgPVJxUaqD9oFJ4teJr3usXocNzzwKA7rW3IYVBPMTF82BL37wIjh98XyR0Y70RUNXXFBHMD+Ye7XTy8T13/Lfz8LqH66BCZT8TAHHt9bW3gaHLT0NikcuVp176EyzZ9G3m0S/MlQngbwFDXSxN+S/oz/xmet6FTH8ppkpQmbxoO4+F+etcH8E9l5IrFDM3Fmj/NhOmpMfmc/sxDicEaE6xrEWsDqO7hvSovazVsMWsC0YG5sAnNpS7M1CsSsDl+XXw6K2+NI1uST5MAToVIs+MDBQy+fzK5ctW3bvPjDotJx6oKXMfnuIVquVvfbaa783Njb2dt5Upru7W9zDV4NO2hh+j5uDg1j+Z0ceBjN9MFQqiylrJsNdxdDJQleWuXS7m9i45Ecp5KisjQSEEI+OhS7xPvyaJcRwIPYd64IxFzRTt9Kt7F2fsIiL61u4K9djhIOdFUyaOAJ5Z5Y0cOmGT/Zu2yKGksyj7nNfaZxcZATGRXjDyvyJodMEFqGvU1nd08FuHmDHgSujI7Dhmcegf9sm9qxm8Ujjh88uCDf7xa871o4xe0D9UOkGhw+LHeE+cdO9sGe4ZlzCaqIadoUrHrYQFmCZWkeH6KdPfGxeVJS2NN96tzQDjZZ0r4sEONEwhkaf+pRKl795wMbwlmSyOBqKXkc+QxjUFYR5j+FSxn8ZtTaV3Eb3IRDXd1aWuLbi1Rci251lumP5Gpa/iv/YkBZfcxmyB+g3sjNOXROAPjohpq71dHdAsbsdLuzcCEvaceqaTLzDH54w7SbFcUCvVquAY1RzudzVy5cvP+jHqE6HhNkvoL5mzZrCPffc8+OJiYkLeVMZBHQam0obRZ3iyKUiMtzHxmDPYAnu3d0DJeiB4VJZxLKEVa7/o1I1NZhFgLvpCodEQwo2/U29rk3cnJKLDajJOKf9qjlM2QynvvGBqb6Ev4xNRedt9vXF2S0eZ9fyJq65JMKVD9pa99mix5AARHc7jmAVZW0Z2WlOh9ZjqTEklAICK0R1BOZKOHL4C9vvjlLhu7YL7NYxofOn4jGYJDtlMjAxNgqbn38C9mx+VWk39rvE8NHsnjz843vOgd8993hNq+44VPo3gvnBPhaV3tLOwSp88qZ74bGXMavdPDc9SzbfBUecfBbkZ83VCQkyOyaGGPleOyCLvI6Jb+jdQFc7xspFr4sIPbj76PRl0BDrKMdalOwfYGcihd3R1xzPryzobHX2HowYMW9RArfkVfVLlZ3JhFnxfRvKBBNHJ5e7iKWjy10NbhGT2dhyiKVlLXoLRkckoBcKEtDP7dwGp2Z3BmvRueFHHilnLnork8l88Iorrrh5ktw37YcfMoB+2223zXn55ZfvbmtrOwMtdKxBx980Bx1d7gTgLqBTPGRHfwnu658FNcCmMnJsakNkuaOrnaaryUQ401TGBnQZF2fd4tTwCh+g427SsTagU28yvt8e4LQ+chnKOd4Bbs5UUariVn0CoJNgszmfGS9+EnLd+fIocyx2lcMseKGN46QlNRfZzwGOwqCqh+xjzR2CMEmSJLV1zhWWBPCNBXSfm2CSisgURAPyA4L5lheehN2b/Pk8CGyFziz8zdVnw3svfK2V1MTd7VJeSwsHXe0He2tXXC8OX7n29kfg2794wYZT4aCRCYLzFp8MfYuWhLLcIsYtp0QD0vJTVIyEVS5ay0oXO7ra/Vju4xubx7kaqK1fTpIOTzGm9P4pP3R4ybpe4Dt9tSioa8gOWOl0RQPorGRNKSfkchdJcaJ0TVnoPpe7O0aVPZEco9qCkboE9K58OxR7O+CNuV3whtxW4S0JTV0j+uaAjphSq9XQQkcP8N9eeeWVn50CG07rKYcMoN9xxx3HvPjii/e0t7cv4RZ6Pp+3atBxw3hSnABVHMoyMgJb+svwwOA8qLc6YKhUgUYLh7GQhS7rz2kYi0iOo45xesqaGtBC9enaYqeacpX5rrbQGs4iKSa6uSo73m8R2MAb5UdzPUGIDuMRfkVdbiFAj0gL9YFnHfxJlEvNzlVjNfg+xQRk4osY7KIS5QSwi5nUk8wiDr3bWFZiCoAtOX1yT4tB7gXhqXbREIAvz929UVRA7jfuz2SgMTYmwHzPplccC1HeBfUa7Or34RWvg49feSZkO2R5mrW1jrsdLfODfYqaeDYA+MGv1sLnbntETFUkK04CudybnvkLYf4JZ0BbRy782lNISJQVaI0LmSFqy3niW+ACQdd5ODZPIbKobh1aJPs8ckiMD8ItSXPfTsTbqEJnbGHEw8RlNqAbWYiWtrTQ5X9Cfrsud9XLXcTRVTmbdrnTpTC0gc1lhltQQ0BvNqAz1y4S407P7YVzOrG5jD1Gle7HwZwe1e0W12g0Vr3tbW/7i/3GnwfoQinI9QDdeZKX/d73vnfy+vXr7+no6DicusShhY4ChjeV8QE6fo816Ot3V+HhymEw0siopjJt0ODudtdKt8alkuVuOku5LngpSOQrFZObFFVrGakZgQlN1s/dcvR5Gd4FAAboqjOdea28JtSDkAFXvIwOcLKIugL9Mbmodk/vwn4U57iMTJLDAS/CSleg7q1w4xpNIuV6DqCPOBInZ+YFKDVhAYnrczSiSfKD73BSF8gy3/riU8LNTmVZHKoJzP/oslPh47/zBih0dujckKj8lg9zqCTB4VofX7cTPnXLfbBjoOL0apcKfmehBxac/Ebo7J3N5r57vDAxZCSVfvOfLEdza8tDgE5v2f2e8biznAigc8dPSEEQmkwojB7zcAGXPwG0y4qUte7KHx03t8amyqMkiFO3OPytrHNhlEnwDpauKZGG6xH3wPp+NRe9VhsX3eJy2TboK+bgxNwQnJ/fAJlWMxg75253vDQBOusW9823ve1tf5CRTUQO2p9JiZ2ZfIobb7zx7L17996Vz+f7yELHbHcEdJqDLlw2TttX2hysQX9pVx2eqC2A0YkmDFdqOnaOoC7rzqmxjEqEo9I1B9h1sxmnBawEdElptOvS5e4CpAPoGm99DBbD8IyrBLNbhyYAOmWXsaQ8vSpf/N7SCeKElKNkKKKxQwAWoooj0M1GHeaojIXHypQISE+CJMhS4WYaNtBw6VUB4tz8tufC0IhNKWnWYB7GvaaGh0xGzDLf+sKTsHcLgnn0leFnWO/7B5eeCp/63TcKlzvPZPdZ6YcSmO8YqMJf3HIvrFm3S8fN+fO1tbXD3CWnQe/hx7B2eiGAJQK23z260kWyrLLOEcjVoK9A9Yazv/qfoX1nwM62kNvV7tbairi771HL3wLnEGeJg8xdDZ2zvhb6z2ivCy5KpFVtrHkBxurfwkoX+TRoobcBzkMnQMffNHFNxNHV1DUSSQToEwjoZewWNy6by7RnYPasTjguW4FLu16BtpZsDR5KiOPvj4xEAvRarfbjE0888e0nn3yy6hecXhRN55GTkyLTuTLnXl/72teW7dq164eFQqGL93FHQeMDdHfK2ki9Ds/uHIHnxg6H0bEJ0SXOuNsloGNMnWLn6EKjxjGyNt2Om0ugNi52HkOfLKBreFPMYz96TG06O17CDRcCjkvNd+1Y4I5TJEKafVg4ubeSgiEq5IS1rtzwpH3HAju/hIWqaUg7zTFc0LtBBWP88FsLxUodKv6M03+0UkZXiCo7IbaLKBEYMx8dAbLMQ+ehS/O9F50M17z9LOjpynnd7HgugSCWph0K881xzeX6GPyf//g1/PgRmTNAWyH5U76xWUcthjnHnSxHo1o/8RslPHLsPzEURExJs63yMLBOFtRJmfCtiyvObq5j/PH0YqJHhfjarmCxX5ldksbDipJ/2TqVKCNrngAdlXkCe+lylxY6tX+NDGlBQJcny8Q6taCG6hZXqUxAozEhQnqz+vKwKFeD5V3rIIvd4gJT12id9NvT/vWBU089dcXSpUtLMwiDibeejERLvNiBPODGG298/549e/6tp6ennfdxp7avuAF8DroL6PVaFR7fMQHrJhZAfWQUKvVR1fYV3e7Uq9220HViXBKgKxksQF69BDlXXf5IYeJnZvc7Sf9xYMq+14fx420FgCetxMfSzXWF2FPrsDEysC6+8ZyB6X1E+kdzkIxSDTIVJs1hQxqhuQsLXjKxFhBeyqUPyU/Ce+nb4Gst+UC53e2bBF2fUVAJ2vtBFsP3Mj46Aluefxz6t24MHofZ1+946wnwz+87F3q7OoOjUAU1KI/XoQLmmAR30389DV/76VMili1LSIkWZNJaYfZ8mH/CmdDemY8RV1HiwnPxmsTj5F6XfdgN4EkuiqtRj1MaQuI4uU7d8Gw8b3EZEAzjB2SVkRD2Osl1rl+okh0abK0Rq/IocY6SM6ItNGv/KhLjsMEM9XNXFrruFqcaz1Acne6L07OrFYBySQI6fo8W+oLcGKzIvwxdMCqUuLiSNUqKo8oprI5S/dyfO/LIIy8566yzdh5InNvXax8ygH7DDTf8+eDg4Bd7e3uBLHRsAYsudrLQfYCOG4PZigjov97WhM2wAGq1OtRGxkQNuixZowx3aaUjcwiXmluLzoBdWu+y4xO54AV4a0CXppmZuObXfn1gHwR1F8B9gO5JWJEcFGB0PYnJrI8DegRsgtdJIUgicilegCGAoxu+s71NJzJJYI+pXw+tTy0Pv464KpkAsyztUG6eJblSgG8il/FVJR4c4XkC860vPAF7t2yIBf0LTz8a/um958Ki+b2ixWvcz6FkmeOTfP/+l2DVD9dAdXRcKoEqURSfE7m6s7sH5h1/JuSKsxOUK7MHGshVeA09dyONlpiUFqUjV4NjRGe9aLbH1nbH8IPFw1JpkNLH54lL4sWpKR122Mw8kPjcVdoJsCV6KxA3YohkHP7WZWsqy13MRsc5EG4tuhrWQi53XrqGN8D2r9WqBHRR9QQtmNXXCXM6m7Cy62UoQi3Yz10rGSoJlAO6av+6IZ/PX7BixQreyGFf8Xe/nz956bHfl5DugqtXr/5kqVRahb3bCdB5H/eQhU6AXq1U4FfbAXZlFkC1VoX66IR2uUsQR2A3iW8i451iZORuj8TSqSzNrTlXzM4Gu0StYwMERjDYjG6sa982qc+8IK8YyEZytQT3WnGZ9J5jY5UDR+pEoccz9CFu/+XasHOUtnRIYgAAIABJREFUzoZXt9DtIiO3nARJE46KU5LP8x9hK0IBke59SGPZOQpKCh3B6BTKzf7Ck9C/FcGc0RULoCPov/uCk+BTV71BjESV08XCP9Q45lAoT8Nnu/fpzfD3334Q9pbqIm5OyrYcCtSCTHtWxM275x+lH5reQFTJU62d2VhVVPDJvS70IArcMrohStAwGyQpi/DkehIUUX0AY3suNyJXVMfJCs3oQiTJO59H6C5A8Q6/8MQ3Tpd0Nh1OVjm/Nco4mokuPEIqhm5Z6FiHziavcUDn9zDtXydgYlwCel+xE2bnW3B5fh3MbauIPv2UABf6LWin1RKGIuvnvqWzs/P8lStXrk+HWDNzVLIUm5l1Re563XXX/U25XP4MgjiftIaCB7UxKkngVjq5T0QLv3IZHtjRBnvaF0Clin3cJ5yGMm0ywUX0aVfAzgBcdosziTD6b8poZ9ntxJwi092apcxft+QeI1RsMHe4XL2PQPmY13fmmZkeBK7odbWw8JawhNZhpd1ae6gzdC2KC5Cflk729zK+LvvB06NgV26cpSG6c+8LNYskOtM9bmqXUiNy3bJzLunprbgoogHCpxJw8LVX1hgfg60vPgl7N/vljHA5ZzJwyeuPgc994DyY19eVaJkfamCOQ1f+/tsPwMZdJe3JQd4X8xZaLejoaIdZR58APUct9eZtEBNa/K3eG3Z8E53eJlpCLnDwJZr2iUi5SzQyOSREHZ7XgBpHffY5Bsidme0xSoJ9dede3lt7ztAf8Xnn7trsxjISyNUxLP5NCXES0FXpWnub7OWurHSdFEcjVEXfCmbxq37usv2rBHRs/9pXzMMsBPSuV2BeW1kDOg/JcmCnneKAXi6X0e2+vaen56LLLrvspYMEEr3LmJrcmoEnWr169T+USqV/pElrCOoI7rgxcYBOHX/K5RI8sCMLA9nDoFyuwsi4AnSsQ1fJcOa3BHRkZpH9rhJhpHvdTF0z3eIM85IAFbyvAF39GXhrdv24xlxW9mZjIP8XZyDzt1XewhjPCCN326OJd1p2BZQFGzx9QsFHWkrM2Q8UfS/umtkRyHzSYqfWsbIsh7R8e/CLrRY58tjRmfaVFYxoDXJavI82SB+2c9esszkxDtteehr2bFrnzWbHC6K1+q7zT4I/++3Xw2GzCsHj6ObIT1g5cqhY5s9t2gt/961fwbptg+JZpVdNvmga2dtz+NEwe/EpkMHUae6ZULSNx5M3jvgWXetjTQnmkeYwFlja/+B6mtVcyWMQWxqofaKtOUQow4AifWVO53KA+WuUYPFTuQ3E/jI3xbt8LXRNWo4WXmb5IoudPbsOJ/oAXdCrjHG3I6ATmCOws1p0YaGrElemH4gcBx+gF/MgAP2wtlKihR4D6LuKxeIll1xyybMzAH+pb7mvUiz1jfb1wOuuu+7aSqVyDYI4dolDQMd4ehpAJ7fJg7s6YTA7H8rlCoyON1QM3QxloSx3q76U3PBOMxlhfVsxdQXqSmDoenRWyuZ/B57WjmS583IQzbkeMNYyxf4umpzDBYELwraiMDlAZ0LNAWP6p/RS+mpiPSQYA+jmNSCgA+QwI161j9WgJBJswl50fkdjFKlPlRInnmhS3JEA6K4gTO1Wt96gvkqzMQE7Xn4Wdq1f601sk8pnC5a/4Tj4/AfOg76ezt8oyxzB+vFXdsG/3PYIPL9prwQCs4VCGUcG7Z13OMxecjq0d3ZZYC7eD1PQ6cUieGPWup257vKKj5MlcHl9KS7QWafH0X9Ec2Bn+jxSHtDlZwTX4acxv8fLPKdxtct1+mLsEszlWjVL0tIp4VWUrMk6dGOhYwzdJMbpfu6sbI33qsBbIKDX0UIvNWAcu8y0WlDs7YS+rgws63oVDm8b3hdA7+/r61t+8cUXP7avWHYgz5+UyDqQC0m69vXXX7+6VCp9nCx0BHUEdPzBWIfP5Y7f4eciU3F4GB7a3QXD2XlQQkCfaEATMCmOAN3MP6fOT9w6t0rXfOCuHsCUr8lXSwwuatEDMl8e4wfqfUmQI0DXMb1USoE8yBooE3G7x5TSWcDlKhjqOSNUFxJqyeQpLXZMnDOjWQkrRc2pTKDVb9g1krmCILuIyfhruPQojlKnAOpxMlvfyn4PrWYTdr76IuxY97zoiOX+4DNir/y3v+V4YZkvnNPzGxUzxzKnDTuH4Zpb7ocXNveLPSaF0YB6C3I9s2Du8a+DbHefBnPjVkd3vHmv5Fp3S9CCTBvZtzCtWjDrPSxA/7EueEbUXpKM1o4bPE/iK/Z98FAT9jL8FQ3FSUCnEjP2JlTFCn4SSYpDBV1Y6DagU5MZbwwdaQABvY7tXw2g9/Z0QrGAgL4ejmwbgpYqWxPb54xSpc8INyiGjiNUh4aGhnp6elZeeumlDyZh1Ux+n7SzM7k2fe9Wq9W2evXqr1UqlT+mWegI6Dg6FX98o1PJZUh93IeGhuHBvd1Qyc4VY1TlpDWasNYmWzcK97oN7NJaR5ectKRd97sWELRa1myGx8h1NrvnjYvvPNnpsVaydTxnbi4+AsCr10DnRS3nyIS4SOlZClBPFdvXkGrTmrvGICWq51Ud5jiwa5mLwK5esX9JekC9ucvkzHPP6vYXa7lKQgt2b1gL29c+A02s04nYhXIwyJVvXgL/5/1vgWJXVo9BjQC/UlwOFTe7VNozsHOgCp+59WG4/9ktUgFDBbSJ0w+VKxYAcoUemLXkdZAryqErkk/VHHLFWEjjONoUQVwMagppe1oddN5gjGLq233RCTItoEfYIkRPfmXAbUBDRxlQD/CdpUSyIFXg9nbJmgF5UqEVlmOSi85foDVIw52Ubtn6VU5bw7K1qQN6SQE60ktvTw6KXe1waWEDLGofEMnPhA1xgI64wWeiDw0NVXp6eq689NJLf3FQgGJgEftL6hzQZ2y1Wh2rVq26pVarvR8BnVzuaQF9dHQUBoeG4aH+Xqjm5opZ6NgtDrU16WZnGe4YO2fALbPdSSDInu0yG15q+BFA10lyNLxJvmKKzblDWgToW346A8i8UUykCQsJGQ58UW71WJpR8GcoRnxoEnrUlzh60CYWfp0QKLtnOIk7SaDteZ4ooTmAJwa9ZCDXjv9Rb3izDiFEmNXOr0fggJuVmACcSPEuECeekHxAJgOD2zfB5mcfE33afeiA1s5Frz8a/u7qs2HRvN7fLMs8k4E9pTp89taH4Z6nNlktXfHlyRKzFuAEtTmvORXyc46Q2e4sW10cp+aUj00gkMvvLUs8KBUT9tShZ/qnqydMqk6dXyRWyYxPCiXu5Y+mw2CJlOfjdSqasZUU99kohi5c7voyzAWvvWgG0BFwOxSgozWuZ6GrbHcdQ+dJccpCH2EWuhyhmoNioQMuLmyEY3GEKqbPsjGqbkIcr0MnQFcjVGtdXV1vv/zyy/8r8XXN4AGHBKCvWbMme9999327Xq+/E13uCOhkoVNZGr5Dtw5dMC/2cR8dhQEB6EWo5+bAcKkktHIamyoay4gWjq51LsFcdI2jOenaWpeALjvIsaEsnnawSMka0HU2ttF+NaBHGNYGIq9b3gVFBwTj4+gkyBggM4qwO8+5Fa9TAXTpyvfjdNAESGAPz3nqI3S/Ynw9h8JB1a+TcoWHuOBOr5/2g7vdU4e8IxbO/mExXEtpz07Y9MwjMIaZP57L4rqvOncJ/O073wRzfsNK01BRwVGo1/7gMbjnSVkK7MO3to4sFI89GfLzTHkabQny8biIj4OwzP0/aaslwnTHFWRSAWyVN+ke+4EX2CXkn36TIPgiIy/HXjNdnmetkzXARZIf0E3dOh4rO8WFAZ1c7bqxjGr9asXQlSE1MoJZ7g0YGx0DDE0hoPd2Z+HCrk3wmvY9wogLlatJmlIlj6psDSukFKCP4kz0K6644v+bQbxOvPX+kTaJt9m3A1qtVufq1av/o1qt/o7rck8CdBkHGYX+wRI8ONAHo52zoTSsAF1kuMtOcTJGjpntpmTNHb5A7V9lbJ1b6BLQBVgIQFf/JstAEInN0sJmV8gWLQk2zKPj4ApRImyZ4HrXTOYFfgfQPQpFrNs/UirmSpEQeRlQN5VicaQYJwBDws8WqwjoWO6G/6EFb51FCTs6WcfdqynS7z677dXuZTJQHx6EjU/9GmqlIeV1saEC6fH8UxfBv/yvt8Dhc7p/sxLg2jKwZ6gGn/3+I3D3U5t10xgX1NvaO6D36BOh67BjBNoLPhSzyTFjXYI5lZ/aVKPepUja9LhnvNsfD+ihkjYCV61YBsl+KqAeQXEF5fYD8Ox7o1zTuUmqK5dNpqMkv5F+Rp0IZyxyvWfK3S4AnSfFYfzcsdAjgI7Kucp014pFANC70ULvzsIFXZthScdubaH7QJ2/JSpbI0AfHBwcz+fz77388su/P0VpMC2nHRKAvn379sKtt956W7VaXUEud7TQu7u7hXUcF0NHQEcLfe/gMDw4MBsm8n0wXCqLTk9ooUswN5a5sNJpHCK53tWMY16yRoJBuN2FMiAZwQC66hSntpHq0TlDgx7c47jdA0DpTZDzWfUueEdid9HkFQ5/hjlNXXXArKZsF3V6shAyMOSLJyaf7+cKuqo6P0ZIolaPSXTokier3TmbJfHQY8VYNz5LxvqMxSGTWNq77gyMj9Rg09OPQGnPDm+yHsbM33ziEfAvH3grHLegDxqi72n451CqM0dhj81irr/zCdmfXZWl4VultsBIm23t7dBz5FLoOmKxoMmJlpxJji512fXRmmUY83acTYiVkOmUSQJvR322eUZdysBpvMKQ3HTB5oXo1Vi2OtdfI+Tqf0aZ6OYqxly6RUFcu/3FuZT1jgBupq6JPu66bM3MRRdZ7qq5DNafi/kOqhW/upygDbTQh4cntIXeXchBsScHb81vhROzOxNd7vQqRCljswnMQp8oFAp/sGzZsm8nsfFMfn9IAPq6deuKd9555x31ev1inLCGJWuTBfQ9A8Pw0NBsmOi0AZ3avhKQi/pzK4YuyyFk3Nw0luHWukjKoTawSKnBlrD8dSsYIUbmEzwCyWSk3UqmZ9fyWun21tqud8bskYQ82xrmyXH+zO/JJcfFA7pf5IWVCZd14gGdW014JAoEdMmj1Y4gr2SUKU2gy+lHjGk56wX2SYA5F6qEANgcpTEBW59/Avq3yGEjbhIcxoyPWVCE6/74t+CM1ywQYE77RPXYfGkI5lhnPrUs/ukVVSjYdw3V4PO3Pwr/8/Rm6+b43JQEh8/Us3AJdB7xGphotQlLHF3qxqk+STGXyrOSAObW1ptj3bOIl4kNbQeB4ZZIzbp+G0nPZlvUUY6xz9cKhf54EoCuUNqCdcaSZJCIjyiXxdcprl2CekeHBHR3OIsGdJc/FaBjY5lR5XLv7lKA3hUP6FK2mmflFnqtVoOBgYFmV1fXh5cvX37T9HLB5O6WRA2Tu9oBOvrVV1/t+9GPfvTDer1+4WQBHa33sdFR2D0wDL8engONzlnKQm/JLHcB4MZKN8COMXUzHtEFc96IgpJuBLAToDtNZSR/M4uXvyvFt3apmG9rFKsQR3CmdhnQOSYqwLlC4AKpEQJ6prk+xF1XDKCTPHLXooFJTiILizv2kpISggLYHn3N9t1IkKIbntzyCO6+BjUacxnAT7Y7Hd3ddWyK92B9KCsP9mxcC9tfelpYC1LomHJqdLNj4tv/fu+5cN4pR1oJcD5QP5gsc4pVhkQGWt+7h2uw6oePw91PbrJq7eWzoeWNwA3Qdfhi6Fx4vOwroZLgIiwSqhn1LsCh6aAXOoX4jC5Ek4zBfIZ6ofX4Pvdc2/8+mfpv8aThe++TWB/aR3gtdEWg/EiiQ/zMJMUp6169Zt0pDmSWu2ws0y4AXYxOddq+4mc0rImeQJGEsNAJ0NESK3TlRKb7eQLQd0k/TUxSHL0/H6Dn8/k/vfzyy796gGBuv1w2BUXul/vs00XSuNxxA2gWOm/rRy73PQND8DACen62AXTL5S5BXcbQJZhHYuh86hpvKsMT4fBJRfa7GdwiPlJvAF30Ge1qV+SodsGem25/J0/nCWXO1k01lp4A1JYFQYgS2U1fjDusMEQAPFI15yHLRKvJkVT8Eo5Adkt6LNBXWfII7qIOVjB/jINTxQLla7Tjr+4SgjKZaIO6EShBXd6zQ7jacYqaCbdISkLa7Mln4TPvOxdWnrU4MZv9UClNw2ejBLjP3/4Y3PfsFumSVXkrIkm12YSJiaYoNcsvOA4Ki04EMUDbG/4muqC3n1bkufwVJ8ISrqn201XmeFqepklf76WQ1hi5bXQdPl4LPYnrwdLHeYCds6NrLPB/ezPbSbTpiWtUuoaWuWn9ir0UtIWelcAuRqo6gM4bCo2KLPcJkTclAb1TuNzPK2yBEzt2izwpPm1NijT5gCELXSXFocv9j5YvX/6tfQKzA3xyWuo+wMuIv/yWLVu6br/99u9Xq9UreFKcG0OPB/RBeHR4DkzkMcu9LLLcsYRBWOc0C10lxGkwV4JTxODYtCWKpQubibeC1aBtytQodm4A3ZedKwHRlM+w9+EDagvrI5lc6mTS+h3N2orPc8vAJQX5bxMJIKLXGgBfpPw7RqP3pSTbYQPu6Q6R5VSzg1368gs+N+8Zj0IwEeAufqMFYcp1woKRvQ7+itNyUSYDY7UKbHzyIagO9YsOWrwHGdJJPtcOH135OvjDS08RJT5xP4cSmKNA39ZfgWt/sEbUmQsaFIltTcDxqGMTDZgQvVjboGfhYug++rXQhllTNjomvOnJir0p0l0MTzjqp81LweWlUTJcfndehXDxuLzKj4nLhneOs0QMuy9Xci0RY65NCio1fpLNZVQNuo6hy/avwkKPAXS8BXmusGytNDwuY+hYtlbohN7uHFxQ2AxLO/ZYgE4gHgfo2JRMAfp4T0/P/1q2bNn30rLxTBw3WcqeiTWiuy23atWq79RqtXf4kuKoU1wI0EdGRqB/YAgeLc2G8a55og59rNHUo1Olm10mxom/VcxcW+tq5jG32K22rzS4RQG8dL3LH1MDy0rXAsDnjfk5lmlUk+cXc5LdlGVgb5qMA3uTb3xZ7vryXNcPCbg493sYRPkzeTSDKM1N1v3u00H8VfVsWI7aP3V3kRWrGpcIcOdJdSm4iLbCrzbZ8hwbxmx78Uno34xxcxL99mv4o8tOhY+/7QzIZeVQIYqXu652BHOcZ468MVM/aeP1eNxLWwbg+jsfhwee3y4t8Yb8Dy1zYUGKILME856jT4JMR1ZXkNC7DceBJ5PTwGg5FgA5cUVcQS6aercgAsGx9OQBdbpt9MFjIkLq+QKvRKnvHt6jj5z6c1dOKYLHj+Wf9hXpcD01UQG6cLer/zo6VD93TIjDXu5qPjqSskiKY8qCkGlNmRSHgD6uAL270AnF7hxcVNgEizv2WmVrcYDuNpYZHBwcy+fz71q5cuUPZ4qP0tw3hShKc5kDe4xqLPPNWq32nqQ6dAJ1EiIYQxd16INDsGZ4Fox2zYdSuSw7xalZ6BFAd1zurvudW+g6fs6msdHb4LF1t2ucTf9mGyjW7oIwcSYvOSGCtI4NWvRR4OcQLa7hA0qqoZcH6FuFhXRMBn0QiBWzR6gxQJ6J7ne11pSC0YVM72nqnhI4VVauGCYhm9fgb3LPT2bym/souL+D2zbC1ufXqE5wmprEHwhsF7/uaPjM+94Cc4t5DWY8AY7i0/gbwRznms/kTxpAR8H+6Ms74G+/9SCs3TYglhst50SXazt0H7EYuhchmEvLnPIgrGfcl7i3xizeQXB/WekOHzkbw5V6rz7u8GFkX52T/CzAKZ6honOxiHwwWG5WwYGa3TsI5Jo15fuUHRwp012525GfMIZOA1pYhjtuuQZ0xuYa0IWFPgZjY+MC4Xu6sfVrFi7u3iQay3CXO8lP10J3x6di69fBwcGRfD7/e1dcccWPZ5KXku59qAB6++rVq79eqVT+kHq5H3bYYaL1q1u2FgJ07BT32FARxgqHyV7uOJwF2kSSBA1loRp0XxydJ8hRaZqYo644kI9XNYDOGs7w/uheYSO3Io2VLq/PQTAK1vwYb5a4pTFzpnZJIhNxu0tGsAWTdT/9lYe8GIJxgeEVysHYYRqy9d3bxw7R40jc8d/k06OcAr1X7NXhn2g1EMBjop1w0dOwmERuzMBYtQSbnngQRso4SMJeG1oNrzliFnzpQxfA8UfN9taa60ljIku4Y0bBPAnI+VS0h9fugH/4zq/h+c394v35ftrasDRtCXQvOgGgDZUUTykanep0h4vqgGloyEW4pHMsiok+gnW6fS0XYsMNmBxUjSXppHJL9rKMxaClSyRpLwDo+km8gC6FAR3DxYbxepmyNapBF1nu7e0iNYKXrOHfWIMuLHQO6EoBlMNZxtRwlib0dndBb1cHXNqzEY5uH9gXQK8Ui8WrLrvssruT2Hgmv0+i0Jlcm7439nL/4he/+JXh4eEPcUDH4SxpAR2Hszw+1AsjXQsMoOte7gTqxuXOS9cohi5K11g8nQa2WHF0Nq3LttAl9fFQX9TbpRQEm0MCY78YHHpc5RaIu9fTjMkhNQDqloXOmNML6K6VHyAvB9S5V4I/CgfPCCGmtdL5iXw5Hvekew939Xq/Yu7t7ikeitZnu5jfrH6rz/jgGHHvVgu2v/Qk9G9aFwlyIi115zvgn37/zfC2N71Gz/p2QZNAkizzJFCdaQbHd3P/c1vh77/9EGzYVRLvyFduh3XmvUcdD4Ujl0JGgTkptZHwuUJHay/UZnpDTUqRjhWGqegtBmxdxNawae+ADbFp3f7Oytk/kyA9cncvj5C6bl1YPoGSA1ERQyBtl9jy43gYS/ytss/RMteAjjF0FT+PDGdRiydvAA1nKQ2PivpxtNAR0LH167Lu9XBkuxzOQveS65f3dX9QeebDWQYHB8t9fX1XXnbZZf8z0zwTd/9DAtDxAa6//vp/HR4e/lSaaWtopZPbkbLchwWg90C9cLgZn6pc7rx0LWSdezPeVaa7bHYhrWvZ912+VqpNJyDnZWnSso9O9ZJlb1a6M9s/3qzBKAdRggy4vSP+XQ+gK62Xu9exj7uNi+r5NEPx7xMy3o0U0Jc0sm6SwytihayHtOMldlRn8CG82Lck92uU5bhTRuRsqzpcOddZlutU9+6ALU8/CK2JcWgT8ySlMBTuxBbABy55LVxz1ZliVrQP9OiuZJlPN5hPZkodPlOj0YK7ntgI/3LbY7BlT1k8F9GCeb4WtHfkoAfBfOESaZ4pDiOFj79bHk7W8BoEqSmIv1TAHlJkXc1BHsexPkpy6lqplhoFdlMKmeoCxNFmGc7tLSWb5eO6Ca4aLCPsYip18NLkvTKALhPjRIklWugqKU7E0FX5mnC56zp21cJZGVtooZc5oPd2QV++HZb3boAj1LS1yQJ6uVxGl/vg3LlzV1x88cW//v8BfT+8geuvv/4zw8PDf4Pz0LGxDLrc0ULHzcE4uZzEJCfp0H9US4gx9FKpBI8PFqBeWAjlCrrcJ2QMndWhowudx8tDpWu6tzubwqYBXbSb9AO6G0efPKD7LWCv+9sXS2efSRe3H6illLFBmve9IZ1bW0ZWxyifAIoKmmghmF0ra0clQgIyTkjFfBf5Kl7YiW9dqZsg2IMhXIcXSEA2JsZh4+O/hOGdWKaFs70lkONvPAY7wX31oxfCEXOwO6JJgnNZa19qzeOUhMmwcJIiga8SM9a/9YsX4Ms/fhqGqqOmRlnREirGyB/t2U7oPfok6Dr8WICMBHP7x4CiVJEpCUv+wx/K0VA/mcdiIJeUKZ7y+pqwostwKTKNdyhUXBm9TXpwl4aRT4dV712gsly/C+rScmb7oxZC65GATuNTyUI3gE4DWvQsdAXoomwtBtDRQp8Yx3noTSj2FgSgX977KhzWVrLmoWulI8FCR+wYGhraO2vWrGWXXXbZ41Mjmuk5K/3OTs96gne57rrr/q5cLv9vBHECdAR3/AnNQ48A+kAe6t1HQaVahZGxcVO21pLT1tC1rvu6qx7Q9LnPQhftAVUfeNMpjsYwmjawUtAokBf/IOvattCl0Z4C/DQBmmPpIyuq6DkuEk+33N/s3o4UEOu3lsbv7ZKRC+opnokLhLSAm2ihe2DVQ/G8/pawm8CBEyRhur5Egus9cnyIujNtMLR9I2x8/FfQpPnmGrdaUOjMwtf/9CJYedZxopkK/+EgvC9gvj/YOwnISYCOjTfg337+HHz5J09DfWxCKC0SwBUwiPeKYJ6HXhy0Mn+RHpMagj7ak6AipQ6g25itm4wIpB1lCm9s73d2vJsPkkDj0VVNvdmNep1GKdWEmebZbV52aVrsuT7Elh8SsJmcUMwlRYvqzKiT4uSxlOGOIRYCdKuXu8p2twBd6RQYDq3VWlAuIaBLlzsC+qx8G6zofRXmtZU1oLtgztdJSXGiKdnYmDAGh4aGds6aNeviZcuWPb8/eOVAXSPNjh6oe0/qutddd92ny+Xyv2AiHLV+Rfc7WjNkoQuCaG/XjQMI7HFTymih9+eg1r0IqrUq1EcJ0OVMdLS6+WCWUIMZGU+n+ehq2IMoeTNjGqUFJYlWA71qiUYChbsGiZjsrN7JZIsHGs54rXQOWfJvG5f8YCw9zZw55d/GAkoCdee+kqu9NGC3qdVi3k8vMdcxJwTI3CAzu7blVAzYg3xNpsWoD9CSLXVs7zoOGx67H4Z3bY3mSzRb8HtvPR5W/fF50JXrCLra8d4zWZ6WBswRuAcqI/C1nz0L3773RRgZmzCTr1S4Sr7ZFuS6eqD32FMgN3ehte98J6UKIGlfBrqMoux6kbTCq/QGL81PSiK5fBJ3skN/MThvVZI4/ggLGlNJbnmQdaiLyHrZyRcU79fRK7h30H2nFFbSCbzqXsSyZMFrt7vo0Ijudmr9iqCeEa52nhiH/9aArpoJ4TUR0KtVBPQRQI8XCuG+YjceqVkWAAAgAElEQVTMzmdgRc8rMCdT0Q3gye1OdOsCOsXQybs7PDy8va+v78Lly5evnRSZTPPBybs4zQsK3e7666//xPDw8HXYTGbu3LnC5Y6AjgCOgI4bQC0D3U5xCOiVcgme3NMO5Z5joV6vQ21kDJrCMsDWr7KWd4IPZvF0ixMgrwBduN1VZqUZ1CJ7vuva88goVRP3dh2H8rn5dkwO0A3eci3ZuZ7GIXvbbWHsB3QpZv3fGUxNAnUPuQWtXCWMvKDLJEO8T9XxlbPa2yDlh5QM4861QHpfXe+ZNijt3gYbHrtPCiH+02rBkXN74LvXLIPTjp0Xsc75oTMVN5d0lyxGEMz7y3X4zPcfgzsfWa/qypnKpa6BzUByhSIUF58G2VmHTVL6OHTtOZvzXXTZyc/hib1EWde76iSlUjOnBbEhOUFWdyL5x41NjaC99wPnaaJ5LsYRyJ3u6jgmMiLud1G2ZkJLGQJ0aizTIQHdnYdOneLw0uI/xdZobFXLLaiU6wITsIapr9gDc/JNWNn7ChQzNWXAmHGtlgdB06AczMLzr4aHhzf39vZesHLlyvWTJMppPTwNBU/rgkI3+/KXv/zhvXv33kiAjsNZsMkMCrI0gF6tlOG5PS3o714s6tKr9VFpmQuXuXK5q6YyIsMd3e8q6U3/LUAeN9sMa6GadAJ3/E0ATzE8+o44X3jVKb6nrVy5FftipRu8TgB1D0jaVrH/fLKIjN6hQFfLgSRA9wgMow04gkxZXlqviRGIsVI6xXla6ER77evYpUOYruWdJsbps9Zxv7c88zDs3fiyY53LFoR/vPxU+Mx7z9HOkdDAFbTO0wDr/mbmNPfEhL+dQzX43O1r4MePbvAkvslVIejnemdD73GnQkfvnMSlKjYSx/G/XYvQuhBNSOWkqDbG7E9asajuikDgI4jIZfgH7ITIx8n3N0ckJ2imynSnFxinQDMO5coQD1/YTkHlVmegrqPqVgwcLfMMaEB3LHTXOvcBOi6tMQFQqTShWq5Do4GhHIBZxV5YkB+HFT3roAtGIdMms9zF9jsZ7pRIjd8hoFMPk6GhIahUKi8vWLDgogsuuGBrImHO4AHJlDODi+O3vummm353x44d3+vq6srNmTNHWOg4qAUtdNSkyEInK502jUoPqtUKvLRnHHZ3LYGxiQmoVOu67avsEidL19ykODcxzrjcQ9PXJChTW1gB0vQfG9hCn0dfL98SDqw+MPQDKHeDRTOyOXdxsRDKjDf31bjpceWHY5Ix3eMkV0WKhuQnPIygVZUwNXoUA3Ow855SUb19kHuKpUOoG0lryT4y5HInx/5YvQLrHroHRiuYsMMer9WChXO74XvXLINTj5kbjJ1TJzj8PZ0/aYBcgHRbBp7fNABf+OHj8MAL2zX4CuGpKkGIwrrmLBBg3t5VVJMQ4rfb3QM7WGKfy/fBKF++66ciDs+JFmolbIXnHlE2UNeI0mFUyTTH+HTbeEp2lmodHF2n/TUBo+FP1+shQVN+b0k29Tl+RsCKtCJc7mihiy5xykJnZWuiW5zq5U7XFBY6elgnAMrlJtQqdRHGwuvM6uuBIztHYHnvK5BrjQtAl2LHWOnuZtHoVAR07DKKgF6tVh9bvHjx8je96U3908lnk73XVKl3svfZ5+Nvuumm39q5c+dPcrlcDwE6/kbLhCx0HkMnAUeAXqtW4ZW9I7Atv0SMVixXamzKmqpDFxY4m4fO3O4a2IXlLuPlJtvdADh3ufN4ObfgibRD7jT7ZfkBWB/jxLXJBedPjmNspXdeMWUo6Y0BpVmvH6RtRcIB4ThB4YAxrcgfYg+QbAq3b0SsJFB/2mQ5S1ixdYSse/1mMhkY3LEZNqz5FbT0DHN1VrMF77v4JPjCB94iLA0fraDgmSlXexpAR8t8854KfPLffgmPvbzL6jlPgly0dM1koGvuQug97hRo6yzI1xObbOblEGUky8FImoZ8efEe8LRvNxWxOBlAd3jDlY4Ob4aEp1mlc29Hi0yA5ejlE0DdWr0L2BE+5PXo5lYyvk4WvMpwVx3jTFMZ43LXZWsE6IKAlMtdKQuYB1cuNaBWRUCfgGwHAnovHJevwCXdr0JbqyHCspMBdAzPDg4OYpj27mOOOeZt55xzTn2fwewAXmAqlHsAlxO+9De+8Y0ztm3bdndHR8cctMzRQsdYOgI6Wei+pDgaUl+rVmDD3hpszi2BBrRDqVLRHeLcOnTLSifXuxVTV253Z/qaqUU3Vrl2u7N4OtdVk0Ddsjoc4PO2amVxbrtHuqUfM2xjos+9PkdU9Z1Yr4dpDUhZ8KY+TrDSPdf0CuQk97t3bZymQspAHElHHZY+6zxyhTQKRiYD2194Ana+/KzIvuU/hc4O+ObHL4aLTl8keprTD3e5i65aHR1aSE0XY6YBczxm7dZB+MKPnoD7n9vm1c1wN/AZug5bBD04ZCWHrWy9I9MUyAfzKJ1Hl4jtKmQWjcZqW5xOQj6WeJqRqOE7hrSJ4AEKcHxKnN95bh5F3pASBN2Ul/gn8Sw2uFRbZthxaCtTVj8LhfToLsQeNJRFJsbJFrAWoHfIGLqOo2MNuipb473c8UZYqVYqTUC9VodWowG5bDv0FXvhxK4hOL+wQWS98/wq1+XOeQwxBQ1FBPT+/n7Mdv/B1VdffXUmk8GI7EH7c8gA+m233XbCunXr7gGAowjQMds9l8tZgO663AnQ67UabN1bhlc7FkOzvVN0i8NZymYWuhmfajLclbXelNnsBujlv0VsXXKQtNZZQpxw20j0Y65F9bcmBzsr16YSDwBbMoB971jpRpg41/Bp/gzESQwaYz16jyQrXSwxohiohfvuzx/aAcGIhZx4fryQNLdyyD6WC6Jfxso5nRuRnICHQ1jWP3Y/lHZtk9m3rI/w65ccBt//q8tgdo8EuVDsfDr7tKcBcnzHaJlv3F2GT9zyK3h6w96YVq5t0HOEHH+a6cjZCSSuQpTk7lCbS1Bjag8kTcRC9CT3P1Ga85h6oj6QUgRbhxlA9RkEDG5t3Tt2LQnrCNxfywqKS1tak+kJQGuy3O+qTl1mrEsw18NZxDx0ORPdBXR0uVMiHL8eTkzFwSwj9boo/8znstDX2wOnF/bCOV2bRSJmGkCnwSzYba5WqwlAbzQaN73zne/8UMaefZ1ICtN9QEpqmu5lRe935513Lnz22WcR0E/igN7Z2akzEiVRmMYyeBUN6PU67OgvwSuZY6CR7VaA3rKsdF2+ptq78tI11+UembymrXXZWEbMQ1cxcwJ6JH6dAa9QVzKkT1q5WxNn5fJaUAZq0YAWe7F+hUACckiZsFvX2vF5W2v3mycxmft62VSGpCWDUX88QoXpRpZIj6dYdSG6XlDQ+QUnAXqEeTjSs+cJGZ1j9Rqs+zXGz4dtc0652//1D87VHQ8FlTi12tNtnacBdDnLvAb/dOujcM9Tm4OJelhn3LPwNVA46njItGejk1giyp0/7ODuc3RvJC+6oG5xnTpJ6d/MXZ+IxgEy47yVRnYmEqKHnVw+iaqrHNgjzxtcVgASPMQuPlLJbfJyjgwQzhZbNtFl6HN8CgPoKLttCz3bES1bQ91XnMOchRhDHx0FGB4ag9GRuhid2tWZg2JPN5zVvRPOzG9XJbam1avPQueDWTigN5vNz1x99dV/l2Y3Z/KYQwbQ77777r41a9bcNTExcTYfodrV1aUBHV8kH6FKgE6uk90Dw7C2eRQ0831iJvp4gxrD2DPRdU16k5LkEPhlEpwsXVMWuvqM4uYiu121fhUtYLWbXQZBBci7/dypkYzp0WjRgz1+IgbUA27wiBB2wVpTgA3i3iQ39WGclW5jrqMYeBHQxuFo3DokHGNIN427O6oJxLhIoyzqE8FaLePArnoRRBSlTAaqA3vglYd/AQ0M/jk/n33fm+FDy09Rs7/Nl+7wlekSHi4d8X/TmtBVunu4Dv9866Pw308gmPtXp/uyYytXnL5hl3YobFAni5fK3PAKY13dKfQeojqWvK5r2RI4ucqXgfQpikpurafarIT72AyWCpZdYNfYq16CW1seVQ1sHqXvJaCqBTE54soA9xANxCyGTu52stBFQpyy0LHuPKcayoi2r9QpjpWt4b7JWegjooqp1WxAd1ceij0FeEv3Vjilc5cMwrDMdlo7/SY6poZkNAsdLfRMJvMX73znO1el2sIZPGiKVDr9K96wYUP+tttu++Ho6OhyPkIVy9ioxMCXFEffYbbi3oEheHH8cGgW5sFwuQzjE9gORpau6RGqCrTtyWsK0HU83fybT1nTJWwE6spKF253Pf3JmcBmmwU2mJOGGwQfd/vsrk1CGJGk0lzogKxAGv1/5k4+K10dZwlDy93PruO5ppLU7JcPrH0kaawRGyT2FdSd8z2XC8VhuVALAoRE8ciscilQMzC4dQNsfPIh253eAujMtcM3P3YRXHbG0RFAp/uS4nqgOZH3Z/dZ6CJbXSS2AfSXRuCztz8OP1mzMdAyCFuxd0DvouOhcMRr9MS01M8wKUUtelVyvHvBXJFuOIQ/VVHp0HisNyhFXCGyDPMBKS8eqaBfhvZVhA5OoyJYj8Tq0jW22yvAcjRLCSD9gBLjWPw8BOjkduez0JnxL+TrSK0FpdIIjI0hoDeht9AFvd15uKh3MyzJ7k0N6O5glv7+/kY+n//Dq6666lupaXWGDpwqlU77clutVvsXvvCFf6/X6+92AR0Xg1Y4/vAYOgkbdJ3QTPTn63Oh2Xu4cLmPTeAIVYqdy9+i1Su1fbXAXbaGlVY6s9BVTboEc9U5jsXSqVOndMNL0c+tdGmAECfYDC2EixL+Fhha+OsAtK0eK+xIPoZAxjBefBlbyEq3+zmTsOf13XFeBhcmDZn5u8dZL8KmyaBCwQ9LBnSX0AngSR7SCrictv+Wz5shpKAv0TW99hnY/tJTJl1XkgfMK+bhB59eDqccM8fbTIYU1zQu8P3BqD7rnKwZsngGyiPwmdvWwH8+ukH3oXfvLcD86BMkmDtJgKnWSYA+RU+4rZwl2N4RPpriTSVjcUJO9agBd1H03Mil5QecPjlX+ehUKv5JUODVdpXbO/p8VosZ/FofojLbydggMOcxdJyD3mbH0DuwdI2VrOFyeVIcTlrDtq+l4bru4y4nreVgWXEjLOoYigV0Hs7iTWVwFnp/f/9oV1fX26+66qqfpNy8GTssaRdnbGG+G3/hC1/4Sq1W+wjv545/4w8HdIqjI5GShY7uE6wnfL7SCxN9R0OlIvu5a0DXwI7AjBa7bO+KvbPdNrD4GbnfefkaQrVQCpQLUbrgTbKcTJAjWGdd47SVHgV0/R6sAShMSMTEyTX4RMAtAKrqOMN7jiLAbssnxwVr3dXivTF5j+JhnlUpORG8TZEtH9EJ4kjcL6T0OrwyPD52ae0gNTHxCEsUIFueeRT24qhU/n2zBUuOnAU/+pvlcPjsgnfmOQH6dDBnKBNYv+YMwESjBdf/59Nw889f0N4GGi5Dx2nLHN3sUwFzCxhjMuFTvBTXUvdit6L1/W6xJwInfwCCZf7b84DOA4Qo3lVC6UoRq93RQew72lcXVrIrX9xqFBZnp7NxD+S5xg2OyZRkkMka9DYQMXSnDp3avnJAxxEI1WoTyqWa6OOO0rWvt1sMZlnRtx4WtJeDgM6fj/dxp7avg4ODlUKhsPyqq656IAV5zeghhxSgX3/99f80PDz899jPndq/4oAWJAo+cY27I/mAFuzn/mIpB/XiYqiPjEBNdYszTWVkVjuBtXTDq8Q5C9hb2lq3kuOUi93XChZ3mZLlxN+slWokhEgMwrvJqVhcJLYdYSZ3S5XGnuY455ioVayuLVICPPfxgHSE2blgZlq7xQURBcRG6XRu9+QOWkEriNYVMMpCrtuILqE+0CDPFm5nuLMX12jBuScvhH//5MXQk8fe7VH5MJ0WehKgTzSa8J37XoYbfoyDVmRFDym0emIczjJfpCxzMf50ij984xO803wL/XeT6q4GM89BFLISe+CQU9x5yU+XXAERWnPw2oyEHMj1WushWpWfBy+mTjPf6/g43xsfoKvLxgK6mMXRBm1oobd3iMYyolwtAOh4Lfqv0cCmMg2olGuiqQwWgWIN+tzOJvz2rFehN1OHjFIk3di5C+i8S5wazLK7r6/v0iuuuOLp5L2d2SMOKUD/yle+8sHdu3d/taenJ4NNZRYsWCD6ufMBLTzLnVzu1JMX27+uG2zBcPEEGBsfh0pNdYsTwK0S4NT0NJkYhxa+dLFrK531cpdgbqxyiqFzQBfA7ZS0aUBXEsMP6JID7O94H+XJJchFgTXeSpd3Dx8j5SknHwP2+lwtNXxkZh8fAVcF6mRVmN8+YRMg41TWUAwL0E0jMs7N9jdM7J7C8VgsR+35xNioSIirDQ3YFnqjCW875zXwtQ//VjipTFVyHGjRkQTm+Dy3P/iqiJtXRyZEeZrQO1XiKMIlJjYVj1oK3UedoGaZT3HV7N1FtZx45Y3vCd+pROHHDoha6olnxz+oUtD1QakvF3+gRfJaIQ2fEyDxqAYTo0kYK1360V2FQrAPsbvF9irDXdBNBtrVYBYD6G2QzZosdzEPnSfEUaY71qCLpjLjUK3WRA16exsCehGOzI/Ayr4NkINxb0KcXJvJc/F1iSuVSq8sXLjw4osuumjTFKl32k5LTUbTtqKYG910002/vWPHjtvz+bzV/hXLdzBOzge0cGFkusVVYOPAKOzuOVEAdKlSNclwauKaBnYdP3dq0RXA2+NUJeAL4HYy3y1AV0gurXPVz10BlwXcfFd07N0X5+Lc4Wylxdnyu6hrzAFk/U8bNG0WNd+1IoDpB2n5iB5SI6Hmu2+MMmCHEvSBUcrRIOAqHz4i860vjuqti3sPjFyRgdJotSJK1sZqlYjL/YPLT4Z/fs9ZXuucBNCBbvWaBOYI3k9v7IeP3/wAbO2v6u0lq5yUWKwzLx57MmQwm1387Ess2nnNFih6zOgEoRWy0d04sybfQAhmSrKRNB/JmalD5iY67hfdFislvmolF5zC2Yjzg79nD1FbgK6ex8/uRg7RnfE4LFWzAR3d7WidYxzdnrRmZbiz1yZr0MegXpeAnutog2JfEU7oKsElxU2QaTVTZbhTDTpVRg0MDGAt+iOnn3768tNOO21wSns9jScdUoD+3e9+98xXX331ro6Ojnlp2r+SawU3SZYgVGDHQAW2dZ0AjfZOGC5XpOucxc+FVS7chhg/5+536WaniWui/asaxEJWPCXAWeCu6of1PHTeMY4y34WG6Nl1BvaGUQPAqE/nYGz+Nta2A+IW1oUVBBMHZ4DuBV07mc7GanftPkEWp5jIG2oFwzo0gZRjrfWkc326gjyHCz/f3+6ZpFTVhgfglV//AtBSt35aLfi7d74B/mzlqcHpatOR4R4H6PgMA+VR+OtvPwz/88w26FACmUo1sU64PZOBwvyjoHfxabJpTATME9FmkmLQVSYnebqvUp0UME3noWsS/ezDM7n0mfpSNu16lUh32c61o6WiMWqXh48ErThyxHijzMvTVjozLkQ8XNBPm6AZMTq1vV38ZwE6K1sTSoC6htgirEEfkSVrI1i7pprKYH7Vmd174Nye7bqpjBFZUZ6n+LnuLqqayoyPj9/+7ne/+/czmczY5Klqes84pAD9jjvuOObFF1/8BQC8xtctDi1xJC5ftzgEdOz6s2dgGDbnFkOjsw9KpTKMNWTWuZmJTnF0PiMdM9wZoLuZ7uR6b0pGIOudatL1THSrfM1uMhONSStCEBRrXLyScQyYRMHNAWyGqMR04dp2rgxY0OlY2AzUbU42bnjnc75uQ+IhIczXESJR+blt5MeQc2r3e0TaOYDLHzEahaWzffqZFiZtbVDesxNeffQ+wFi6+7P6D8+B955/PIyjBun88CSiAyUqeBKjL/sZgfvLP30Ovn7X85ZCQ65L/L57zgKYdfwZ0Jbrcqq+97PIsSzdgCfI86JcrJaH2AmP3pWqD/U+W/l5+/psjmJAi0x1WcUPPqLgD+v+rZ7bB+HB2zq8RLztspgbsjOAzga2qOx2YaHjUBYxOlUBelbF0Kn1q6pBJ0DX/N/EGvQWDA/XYAy7yzSb0N3VCb09BTivdwec3rVbGGJcSfXRNbnbyQBEvNi7dy/eZvW73vWuTx4oftuf101FKvvzhvtyrTVr1vTdfffdPx4fH38rNpfBfu7Y/hWby1DvXUoYQqLgFjq65LEv78DgEGzMLITxwgIolyswOq5K13TsnCXGoRueW+kC1E08nbvdqZTN1KLL+Lp0r8sYjfxtrDrtdlcvxQvqJEDEwQRiDFC9FmsIELkmHT5G87j9h7eDnKy485CRx+UvGdA9dvJWuhYUESsmBTlPxVL3Xda6txGmISC35GgmA0M4lOXxB52Wri1hldz0kfNgxRuOCVroB9Ld7hN0/DN0tT/00i74xL89CAOVUV2iRjFmtLhyPbOgb+kZkO3u022Uou8lxV6lERYa0L1Za/IKHmvXD+j2DX3Jj9ry1DzriyZNColjnpLzaPLLMEdP4t16l2qfH7maD9CJty2xEl2HC+rSAFMu9wCgW33c2+y2r2L5OAe91oTycBXGx8bEB73dBegtdMKyWZthcc6UrPllkCITMRpbzkFHAxBL1hDQ8/n8x97+9rffkLwDM3/EJHZ+5hfbarWyq1at+m61Wn0Hr0UvFLC8R24E/rjd4hBMEdCxuQxOztk4MQdGeo/BkXiydE2NT5XZ7dhoRrrcdca7crWL5Dj8m5etKYucPqNSNZkYJ7vF4bVklziZ6U4yRn7PwdkHjPy9O655KwFFnesCbBBYHSD2Hedcy9a4zXNEG9PYwpW79Mjl7IrOkBKhj2PrM/Cpvo1KnDCxprbUnUtYiOxePsxGPuBA9+LeTS/D5mcescGmBdCdz8K3PnYBnHvS4TNSg+4DdHpajI/vLtXhU9/4NTzy8m6RBEeNZySutqCjMw9zTzgTcrMWCBcUkVDYY7E/RJDzlm23TSrBZW+v4xHj4M3+luDALj8VBTN2dYF3kyQmbGZK9/x6ol+0LNPPXlHQF+8iwqfkRpOuDNvtbqasodudW+iYTKld7uhux4Q4bPnqtH3FW2LJWqXSgHKpKmrQZclaD8zqaoe3zd4Ah3VUdckavYw4C53moJfLZaxBHysWi1dfeeWVP0r1Imf4oP3BTdP6CNdff/3nhoaG/opq0THTHcvYUJhQ6Rq5bMiSoe8Q0EvDQ7Cx3gXVvqVQr49AbWQEmtCmXe48KY7+Nhnu3O3uWupsAptywUsAN3XoNCNdx9MZoJPAi7PSKevdEj6agVxAZ9JFSVUNhHrXne13r6Uw31gq6grsfC2oXUUilCHvXNMQD1tL5Fr6JEtUySdkwtd6nJDUmwzJxxzr/cqkD7qynQMazmTete452PbCkzYitABm93TC96+5WM1A97vc+YCJ/c18ce52BPRb7nkRrv3hU+K9u7oR8t3sxadA4YjFOndLA3ok0ypu5ZPZI1LqVHp9CMwSLym5ig4z+2XvqVaDdY8BG+3tEjfi1MSbp9zGcPJc8h34WmIC9O4LsGSHR8l1+re7CrstaiYD6B1i/Kkem8oAHe8hdAelKzRwDnppHCrlKjQaE9AGLZHhviDfgN+ZswG6M6NKmTBvyQV0Hj8nQB8eHsbeJXvnzJmzbOXKlY+n3KQZPSyZDmZ0edGb33jjjX+2e/fuG7DlK9Wio7WOG4RWOG4MATrFTAjQsVFApVyCzSWAoVknwdj4hChdk+NTySpXfzdVdjt2jtPJcBLEpRveA+jWjHTVNc4L6FIsSOanYS7yWaOA7gCzGvhiAaFb98mljlFJlahzAZADKScH9bcHXG1mYCVcie50pRCI9fkA10eO4XXIx+Tfc3oJkHYqC12/NOOv5YIulmtIcOpN0IvSIhXHpr74FOxc95zdZKXVggWzC/DDT18Kiw8vepvK4MUOlMvdTYTjbV8RzDGb/U9u/CW8vG1IuUlVXFI9Ye+CRTB76etUf3Y7eTtYxRFh8f0kkvaLlW60EHdXLf2ELZme009mBlT1iNMpyVf7Hek+jJN+dSlO0Ozl41dD4/StsQkYr7NnFLKDAFk1lRGVEWShi4YylBQnAZ1c7jrDnQE6XnpiHBPiRqFWrYqcFPQcIaAf21WHK+Zsgo7WRKr4OfUsQUAnb26lUnll0aJFl1xwwQUbp7RV03xSih2d5hUl3O6WW265Ytu2bbd1dnbmCdAxno4gjhvBS9fIkrGa7VcqsGVwBPYWT4KJVhuUqzUB0KKnu5iYRgNZVB26AnCKkWtwJ0Bn7WCpaxwNaSGXPT6SW5suwFthtRQCfLRqCIwU6DM3vURpXljmAhz9OwrWXve31+J3wcm1zhSoR8A/HB+Xh7rP6QNndoxPuZiMhe4oN+kpO34/wtcxQs2y0AFgy3NrYM+GtREL/bjDi3DbNRfDkXO6dYMWS01hnbXSrz/9kSGXOwrJb/xiLXzuDmxVa//gU+Z7ijDvtWeJuLk76lXA2KQkTVgpSv8k6kgfsiYYqHZio3/h9Cm/VATkY+4jVzepl+J99IhPaEqXTDjJYmPnWMWTUUBnyrZFwEwJFNnqNCHT6RInXO5tsmyNZbjzKWt0z7ERgOHhOoxgyVqzAdn2dgHor+0ehkv6toqYuquscjp3h7LofKuBAQT2Xy5duvSKs88+uzRp2puBE6a0/TOwTn1LLF1bv379f7W3t8/HTHd0uWMJG9aiu4DONxHj62IcXrUKOwbKsL1wPLSyBT0X3fRx593ilJXOZqHr+LmTHKf7uyuAR17Wvd2pPp254C1AF/8w1rkQDKERSErWuZa8azXb8sIFdSYGBLNy0IwCv241xeNjTszduN5dhrf/rWvItTzzkGAg7u8bIsMFoyu7ySUfkIQpBWpKcIk8hv888WmrBZuefhgGtmK06ucAACAASURBVKyP1KC/9pg58L1PXgjzil3eGehUxXEgeDAuIa4yMg4f+uqv4OGXd0MWu3awHzxv3tLToPfI1yg6DqzOJ20mBXqJB1tNQpxFJr4y2jF750y7ZleN4ccrFtaH6EdNJB+famDfKe6pXe6SvLpvrXF9iobNWz6eNXKE2wRumxnB9qrlK65VTFnLyLGpvO1rtqNDzkJXFnpkyhotQWe4V2FsdEQAuhib2tsDb+7dDW/q2SWMKRfQ5TrkRQjQKQ+Lj02dmJj4j/e85z3vz2Qy0ZGIiRQ1/QcccoB+1113HfHEE0/c3Ww2T+aZ7rlcTiTFUekaJcbRphGgY6Z7/+AQbO04BiYK80SmOx/SYjrGMQtdWOmqt7tKjBMJdGyMqoyz22NVRRmEajSDW2v1dld7rWPsTBTw+J382AlAividu3VOFzkNmNYf3vKziCAPAqq5p1TMtV5uVmlJMkvqq384NoW8ED9Q/m09XjrQj1wqyQKalPudlsjadvJ1BqVuROQKL9LGJx6Aoe2bI4B+xtL58O8fuwCKhey0t32Ns84RyD/8tQegXJeluEKxEG7tFnTNmgeHnXI2tOc6g81wLNE2aWDfVzHlQq8JB3DPCV8jh9mwWHb4Icqp/lPVaX7cTf+sUzoy9UmOWqOS5uwpzw5tKwa0AZ3yPtm7SgR0jJ+3iy5xOsO9QybE4VV4DF1kuFcbUBquyKEszSb0dOehr5CHy2Zvg6X5oVhA59Y5hWYR0NVQFqTzz7373e/+6+mH5qndMfX2Tu3y+/+s559/vuenP/3pnSMjIxfSXHReusZr0akNLG/nh4COyQ5bm3NhpIiZ7jUYGR2TzWWsAS0OoIt2lqwNLOsYR81mbEA3YI5CQ5ezeax0+p5boNJK1xhoA57itUQr3QeuHrCOuN5jXeHyojag01IZObn3UV+5TSwIHGxK0Qf7XoACfJONa4nVJEXAJcmoFhAg2gCrcMmfipsywopY/9gvobR7ewTQzznpcPjmn58PXbn2yMxuDaQo2fbzT1J2++ofPwtf+unzwjpXOC7qNpDH5h//OigK61yOI079w3E21viexDW9N1c3Ipok5opR6Gw487GiXBMNW0pVw87Wplk7CO4+lSKqQKR617Rh1vOHWSt6TQe4tQCw/mARNN9IVbqqGcriWujtbTJ2Luego8tdWujY7hVd7z5Ax4S4SnlcGGaNiXHREa6v2ANzutrgyrmbYX67neEeonPCCGoTrgC91dnZ+dHf+73f+2qq93wQHLSvnDLtj9BqtdpWr159U7lc/kM+dQ2T5EjDwkW5zWWodE1O0BmGHSOdUJ51ogDzan1EWtIE6NQpjga16DnoCtApbs7K10xfd9NdroXfczB3E+Q4uNN3ygWuAV0DjhuFla9efsq1X76ldtc2vVlpQN2Xpe5TEFi2s7sWb4ycATut3xvLjyS7OaTqFcb8PXDSTAPGaVghzTHxnnxUQ5qNCXjlkXuh0r/HBvRGC84/fSF8409/Czra/ffyuQ73BxOGBB2+5pGxBnz05ofg3me3iwlYuDJhnUMLsoUeOOL0t4jfskzNNNuJW5cGTP6YyR71lGGSmDsTuDn0zQHcPdsPrX5XvK/OwdXL7Rh92BkVTbCTK0lJhSnIQjNjqmOt+3r+oUUVc2f72FTSsHwS4WpXTWXaGKBnRVMZ2cdd93AnC529A0qIwy6gzQmcJwAwG3u4d40JQM+L5m6yPE7c0bMgX4Y7DmUZHBysFQqF33nHO97x8xQv6KA4ZP/RxjQ+zle+8pVP7dmz518p0x3j6HyMKmW6k4UugEOVtWHDgHK5BLsrDRicdTKMNjJQqWJPd5Xl7jSYkUNaeMtXNQ+dW+gK4MlCpzI3aoVp+rubjHbdYMYd3EIaO7KtN8vGZulEQDeKsS0KHFCX/BUHmuw7xrnueZaFxjmcRBEDdEtFCQF0WIp4M+V51rvBhxRkLiR6mp7aXPS77yQZwnB96BpEQK8N9kcs9MvfeDR85U/OFZm6oZ8DkeUeB+ib91Th/TfcB1v2mp7tUptswewjj4P5J52pJln5lc40AGmUzbSChPYhxd56LxnTiCbFEvwKgPnU15TG9x4iOgx7HA3ojOUNpKfSftI/SYrwk51rwy/NviH+1s/xf9l7EzDLqupseN2qW7duVd0aunrupke66W6aSUDAiQQNswxhUEBAUFQcfpPH39/fxHzJF5OY3wwigwiIMYkmwYGAUQkOkXwa/Yj4C40gKM1Mz91V99ad5+9Ze++199r77HPOvVU9VTf1PNBV955hn332Xu8a38U8aewzYW2LZF4J6midCyNMWOYYP0eXu8pwVwxxZKHr6WgDIHMyMsRVSkVotZrQn8SEuGFYPzglXO5YwhYF5oQNPMMdvbjYajufz7+ETVnOOuusZzqYyIPikOnuhgM6+C9+8Yvnbtmy5d5UKjVAXdfQ/U5d19xMd3pppklLEXblirB7eAPUegdEYpyIhysLHa1q2TpVgTm30B23u12+pkrZBD+8YoqjZi0iMc4AOmW9y2Q43jNd4i5lvhtB54oQ8+o4iAoDxEpz0wjaAaBb6O/PQmeb0h6b5rEzruIAoKszOvIQKAWDmzPuvUOuH6gx5eVtYSs3bKyB48PfA+ksEuz8ppQA9FoVnnn4h1DOTTqA3oKLTlsFn333acoCDg52f1voqFg89MQ2+NAXfipYFS0xnkjAwg0nwejS1ZKuyzNXVFLlix5Z8WtXEnnDTWGqwXTEkZMLwUBzmlfzhkhMqpgsVKPbxD4ezYc6sAO8naHtzuVE9AyElYpy4il7OzmpcSqGTnkYAsgF5Sv+p8Ac3e4OoOMcCD0Xk9zUEMslpHzNQ60iE+IG0ykYyQzB60Z2wWnDu1RzQzXvIZOIeEEudzT4BKPoxAT+++P169e/dbZkuM9wCU9n2e+dc+65556jNm/e/INEIrGMON0R2Pv6+iJL1zALnkoSJrM52JFeBdX0PJEAIRLjRD26rA+3AN3KcreZ4gSgM3pYXxxdW+hK5ZbMcQbgSf4TPawX0H1vi8XEbFB3pWM8qGuLIlDT7nHbe0Bdx8Z9wOiLyTvX0KcJIIwavzMRHbjeO7bUO5OaIYvYGXOIqozzVK+UBKBX8rmAhX7F6WvgL68+2esaFE+uytb2zk6SV4mKnyOg3/m9p+Gv7nvcHIdLog2QTPXD0hPfCOmRccMKx1I/+Juy1qeCvth4O+lOvn8taJyhXTKj967mUL0QS0lRn3EVkCDdV4ce5d8IPKHnkeOT7Lqw6rVsUeew+2m1xDOGcFBXqg2JIqJ8BckQhy1TBagnMSFOksoQoIsMd075SnOtE+KmoKEpXwdgZLAfzh3HhLicxRAX525HYMeQLHG4t9vtu66++uobEwmRCjgrfma4Ew7MMz788MMjDz300Hfq9fobeaZ7f39/INOdON3JpUIUsLlsFrb3LIDy8ArxAnViHPVFV13XiEhGs8Wp7HbedU3Ez7UVT4QzhlhG08EyEMcVQlzv1HxFJNhQ+ZrPSu8Q1CU4aroJI1a8VqghetAC1i1ls+KN7s42f/PNHOt6DzyLUinCxmgd74KnXwHwXioqAuk/oYNF7pVs8jzHFMOnrJWL8MzDD0G1MBUA9GvfvBY+eeVJoffc34COa/Rj//gI3PfwCyJ+Tj+4n9Ijc2D5SadDb1+/lc3hc6rI9UABIvm7kZIxYoh/7cWkIGR28NLYIXSDkHIvr5coeAc+irD7szvpQ4x7PpDm6l2t1hSwufH3bJezbE/bNMQ+xaDdB3OUIQ727naywN7hcOcla1iCbLHEYQ90J8Mdh4FM34WpGuSn8jIhDhniREJcAi6Z9xLMT5a7AnQ0+GRINi843FOp1IevuuqqW7tbSwf26Gm82QM7YLE42+3ETTfddEc+n38vxs7nz58vGrUQpzu+GBR8bukatcVDLSw/lYMd9QHIj62DarUOxbJkjDPEMiEudx1PN0xxVsMWXZ/OstyppI2atCjQlnF0yfdOAk9a7gqQtcTjAseD6tLPLlxutioZVsrGQZkvAQbOcfF0fWjwfD0cK7HNA7qea5Ay4hWX1iXCFQvt5gys7g6Aw+shiFvzsYjDMpkSogf65od/CNViPuByv+4t6+CP3/aaSEDf2zH08Ph5ArLFKrzrcz+GTc9P6Li+WGMYP1+yAhYdc0q4N4EBiQ3eFBQybui4GdbI1pGROU2xRglzfO1zjO/g3t2aclEj9dVwh+kWWm8M7JEwn0HsjNsHMHQObismN5iaIuwAd5sq48C421X9ue6yloS+PlODLjLcGaBr26JNDHFlKLGEOCSUOWKgBpfMexnSPVg6Hp4Qx+vPERuIIQ4T4iYmJgpjY2MXXXLJJT/scqYO6OHTXPkHdMzi5rfccsuHJyYmbvYlxqEVjj9ukxYiDhAUsIU87CrKxLh6q8dKjKMEOckcx6hfWUxdJ8BRclzAQld16SqeTjXpdvmaadpiWqSyJi6cnjpSM2Zucdb8RUB8KDCrV29t1AhaWHF/uo+9Sy2yGGbNkz1Gp8pHiFcmbJngLFFP/N0cr+2DgHIT9Kp6lj5+5Mq/abtj/dfHuaoUpuCZh/8D6uVSwEL/4HlHw0cvOkbkb/h+eKLn3tqFYYCO8cpntuXhnbf+CHbmypZwxvU8f/VGmL/mGM+kmTfNHRThYBcnhhy3rw9Yw8zWribJKM7SmqTWiDNLoOtqCN6DzcLkyXZxs2Zdii7hVcTpyBiNJcxKl4JG+2AsFR//YHuIFPYAoCu6V2Gdi17oCeFyRzDvxZI1Jq7E5UQPdIyfF6FSKonKkf6+XhgdGYFjMlNwzvhWWYickF6lQF6NCn9Shjt168T4OTbwKhQKzy9cuPDM884779mZv7/9d4Wu1sT+G1b8nf7+7//+LS+++OL9/f39GYyfo4WO8XR8cdSkhZeu4eecArZUKsJukRi3HurJISgUitBotuwmLQqMDX+7ynYPsdJlEp2JqfN4ugRy1XtdJMcZOlh8WmOlG6udANTiwaapCYkzyy3JgblTQLRj5bTx7DfRSRkcY2DiyBwzbl6DT7AvjeWo8UcpCOY7prOwx+lw6e8NQGeKAj5PpZATLneMpVsKTqsNH3rr0fDRC4/10r6SYIqKecfvnOARUYQy//XUDrjxzp9CudawTsS9teSY18LokpWUwRl5a5+uFH5CzLvh4GSZrPwuHb5fzyAM5rFr8PuIrCz1nd2Nxb6ai48ReOnVJUNVJXMba687z8IVKKOqeItD1Drk6lfI2yE0tfkl5cEewBcfhQG6KlnDtUT87QjoVINOJWvE4U47WsxVC6BcbkIum5cMcc0mDA70i4S4N43tglNFQpyxzl1Q54QyPoa4arX6H6eccsrFGzduLExnTx2oc6a/6g/UiNV977vvviOfeOKJ7/f09KzCODpRwGJiHDVpcd3uPI4uNLFsFnb2r4Da4CLRSrVabxhOdxVLNyVorHyNN2jhlnmgaUs4cxy51nk3NhH3lv5M1jfdcLxbLysscWy6telsQ6rdqfQJd4nEJ8lxZcB2tRJ+dXBN9Z6DYMNU9YDC4Jad2VXBgdL6sHi614rpwN/qU2CcfRIL6OdHW+j7M4aOCXFf/+kL8If/9POg46KnF5a95o2QmSfbpO6dHxfWQsST7+PQ19OdiIs8OuCSVxY8xZjIotdg30HieQSGRilBZpx2PXywXM7cwLusvS+uA8UokGdDDjx7BrWY4scrlkFsyEI16Fiuhh7VvmSfAnRTf46ATnoEKectQShTA3SPN+pIKNOE0eEhGBlIwYXztsDqdF4YZ1x+0O8czPHxiWEU4+eIAxg/B4Bbr7nmmt+bTQlxpPDsnb24n6/y9NNPD99///3frNVqZ2C3NbTQkTEunU6LF4RWOrknMXsSW1ZyxjjspoOJcbthDAqja6BcqUC5UmUEM+hqp4YtiiyGla+hNd7gxDIYO2fgTpSvXjpYssiZla5FoqeMzbRb9ZBKRFjq+mireYt67WG7W2vZQfe7tph97k3aaQTEUmVnTTkcUelznXvGJA+LUgCc70Mt6mBDmdglS3Ktc0nowncgKw6FSnkqK7LcsXzN+mm14SMXHwMfPu9oby90sjL2poUedS2sD77tgafgs9950iqjw+lIpQfgiBPfBP0Z2YyFK3Gx8+ocEK4qdQDGlunpu3PgJYYOr4O7dftoSjf2xM60EqCTZmIZY6IAnnaBP2IuQV+eHywhE4OM1VeZCmFNlA/A/ceaenBFHYxyWZDKSGY4yRKHMXQEdulqpx7oOF14VboyRlWnsiUoFgrQbNYBeZiQUGbRQBMuX/AyDPfWbc+AkgsumHNMELlVsgd6a2Bg4ANXXHHFndN74QfurH22hvf1I2Fi3M0333xbNpv9wMjIiABzSozjjHG+OLpuYI/JD1VspXoMVJttKJZk5zWeGBew0DWJjAPojNtdN3AhNztvqwom+x3nyOJ3V7tRWO1q91Ic2msDaVnFX6P8nc7T78EH6hIh7FdlucdCXOw+FjmNq/J6/P+Gdp7dKxaoedZ7CKhbH6tre6/LRqQOMxnBHWwBV5J25YbnJ0uLoZSbgGf+9w9FZq4L6J+4/AR475lHCWXR97Mve6G798OR/497fgFf/l/P2kQ37Tb0Z0Zg9SlnQF96wJzGQCHKEz192RDyruwpjrh8OPp3sAoC143FwK4flK/h7k6OA3u6WpiLXirrcffku5rr2ezzwDVYD3Tam9SUBcvVdA26BHOifU2p+HkPxtAZkotLqPh5NpsX8fN2qwEpQSgzAhszeTh/3nYVP7cHQ2FXcQkqIW61RG8FSohDWvDJycmpOXPmXHjJJZf8r7gZOdi+j32FB9uA+XjuuOOOG7dt23b70NBQglqpIrjjD8XRXUAntztqY+heyeaLMDF6NFR6ZRy9iS+Yla6FutxFqZon050xyFFMXda1E3h7+qQztjgCY9diD2aws5lgO1ET0ug3a16x133tAqCzq3mpiW1ChIG9HUvTioVnPMbwJkEWXI7cnmhPw9MQAKlId2gH2yFe6jm3JFEr/8UknShA/8PLj4f3nrlO5HPwH5FEpDKB9/aeJGIN97qoVPzff/8zeOAXr+iSNaFstlswMDoXVp6MJWspHSKipSSjRgZi4jwKnQMjB2RLm5NDd1+f98K+NTa9Ge183NO7vklCVVZ82NpTIf2owIc7c/aIHKA26O8ZOJcnIQc67VZp2ORtE9Y277CmLHQJ5gjqPZBSFjqWq4mWqSQiVOfKUrEB2WwO6tWqIJQZGuiH0cwQnDG+E147MqkbsugRqhwq+puS4QJhWJkQ95uVK1ee9Za3vOXF6b65A3VeBxLsQA0t/r7/8i//8vrNmzd/u7e3dw61UsV/fb3ReexRM8aVSqJRS3ZwBRQGFovWqiKO7sbPNR2szHgnBjnecU0mzkmwFq1UHfc7gTplu7v90a1YurLcKW3UtdIDgkTH3tkGs95sUFO1JGAAbIOxaCEvfW5yLUjZPUKUCVvgRCgEYXXv6l620zBesbCAUSUMBmVjl1uha2BXMx4H6JchoActdLcEM353dH4EuR3dM0rVBnzo7ofhJ0/vdKho2zA8fwksOe406OlNWm1ezauXvwl3fMhczRwQI95Zh6/TVxrW+cx14Knu5mKdHutTSvlkTnNivbAeOo+uB83WqPgr10BO+1eQI8mWqYJMBjncifKVStbQ3U7lamyL43Cw/jw/JXtyNCl+PpKBOQNJuGTBVliWLlmA7sbOaV3yhiwYPydCmWazef9v/dZvXblq1apKp6/kYDmuw2V/sAzXHscDDzww/7HHHnug2WyeTAQzaKljK1Xqje4mxuEVqJUqxtGxHj2bGIXcyFpBLlPCRi2qOYumfkVmN5fTXYFuoD96oAubnRhHZDIUY+dALmvSSRAS9YZJiuMmiLtng6xbpNJ6tGgdJ2ebkMwro9KyyY4hfQmca99Tfh2skdc3cM8Pc+mrE8I9DRHP44QB6N5BV2MXW0LEQbvrPR1roV92PLznzLXQQA1RKVH7yjLnu8kFdXy0bLEO1932Y/jlS5M2Fa3gcF8BRxx3qo7I+nK7rM+mqQAFJY+x/OV+6AC9AsqtOcelX+pW0vmeu9trzPx4NQ8Ul+dsRjE6D81E8DmcE52pthQhR4F39XltXVs16JjXJOPnpsOajJ+LPuhooSOgU+ycLtoGEPHzXBGK+Tw0mw3oTbRhzhjWn9fh8kVbYagHk5vDGRB97nYilNmzZw96CT5xzTXXfGrm72X/X6EL6bX/Bxd3R+y89pnPfObOQqFwAxHMIMmMSzBDyXFEyEExE0qCyGEcfc5GqKhGLRJsVUKc8ztnjJMWuixHIwtdMsiRpW7XoktGOeVyt+LnEshlZza5xaTbUnouCfTlfARfmdmU7ncG1O1SNvc68bHycNe7upYrNBlIc83fbuPOlQ7P2NlHgdhfh0l1bmAwmAWsZtSVQnGLj38fUEjCTzYx9Ie8MfQ/QAv9d9bqGPq+tMzdUXJQx+ndmavAO27+ETy3I28BOrrc5y5fA0ccc3IgwV1PBSWAq5u47uA4N3zc9NswHiLGGAgwojq9jUzltHs390S1Gb37z0fiaqlKHaS6xz1tp99zZcfzTB2Ce+BuWlFwH4XBegD/uexhGfCKx70nIQFdlKuRhd4naV95hzVKhpPKrZSF1XILstkpWX/eakC6LwmjI8Nw/MgUnDtvp5CebnY7gbh4k6JsWP5HZGMiSVrGzwvj4+OXXHLJJd/vdNYPpuNmNaDjRN5+++3X79q16wsDAwO9bhydCGbIwiFAp6Q5KlPI5YuQHdsA5d5hwesu6tEFrztlt0uw1a525naXAE8Z7uZfQwfrWui0oFQDl5YikhELTdbKaxc7y3jnIkUAvpJoro3itdQ9YCUFL3/98TXmevv6ACwUYF2x6XfnB+LptEtImDj3JDeevZl8JXX2EiflgsSwBgZXIXE5W6N2LY2NrPUIqz0e0I+D9/zOWqEoEpjvT4FBgg4f6aXdRbjutv+CLROlAKnMvJXrYNH6Eyx3u35lTv20Xmt6bTPV1GO5R9ncHdjj8QDqLkEN1NxOdW3X8LdglJWolDPf+QdA/IZ4lVxVwJUrZvRm8uwtY/5yP6ftgbMjXrfKB0FQlw1ZKLsdAR1/lyVrnL9diCuUwYK/vS4qlGrVKkCrCZnBNIwMDcBZ83bBiSO5yPh5VP05EsoUi8Unly9fftZZZ521dX/uu711rwOwovbW0OV1vvzlLx//wgsvfK+3t3cBJ5ihzmv4ArmFzglmqFGLiKMPLIPiwBLJ616r2+VrAYvdQzDjdGETcXQWV3f7paMQ0BnueCwBuqpB16AtU450pyYtPBD8PYKJlAFrA9JuYNa93rBaoLKlEAyAqcvxYzTBqvnOBUWPIqFFedh3AWXBaPoMBnQ/5VhADyguzhmRruAutof3eYLwIwA9OyGIZXxZ7n9w2XHw3t85Ctoixmi40/furom+mixDa8Ovt07Bu2//CeyaqpgWlOrU+UduhHlHHt05oHtoYDnQcwtadyVzpr8zMNeLPfQh95r3X92Bex+iV4wLm1Eg3/nTzmht8Hi8M3X0LIGROBNISrJFAskGRSBOgC7ymSjDHcGcAB2t874eAeZ96G7H+nOmnuHvjQbGz8swlctBo1GHnnYLRgV/ew+8bdE2WJKuaFnpmxcX0Im/nerPm83mP19//fXvTCQSNpPSjCZ5/53chcTaf4Pq5k4PPfTQ2MMPP/zter3+Bt6oxY2jc9Y4vD7VqqOrBZMrsu0M5EfXQRmTIzCOrrLSqeua7YJ3AN0pWZP904OJcahdamBXiasmOQ4VAEUFyySEjrGLSWFxaMX/LveW2XLkqvd2LAuAZUiim3tcQAKGxNQ9x6lhWwqBFGtRlrpvWQatb3M7fnwY8U3QgpCzxmlzjfTgUdZAh5W4BSoG5hfIcYD+icuPh/efvV6UTh7IH4xdbnphAq7/3H/BRKEWWE6L1x0P81atFz5Q/qQ+cHPtXo4bgdht2Nyp8FPnsxJ+ZGAbhGGn+3nIcfoZAg/jIH7U4CO1gjBFoPPZ6GYtmfIul7uBtrGGcOey9p6m0Qn3t46Fy9JNBHTZMlX2Pxf/YkJcX4+Jn6uGLLxdaq3WBixXKxUKgu4VE+fGRkZgxWAV3rZ4Owz0NEPr7ziYc3c7hV53797dTqfTv3f11VfPqoYs/CXsmxXRzerZC8fedNNNf5vL5T7iNmoh0OaJcb44OrrZc+UG5OYcAxVIqvI1U5Im+qRb9ekK0HmfdOZ2t8vZVBxd90V32eOk6x0Fo5v5rj7Wzl/dtIXkhBACtFmktNGALr4KAzojUsXmtZyU3CJm5we0cnVeQDpGZZ27JoAzPloLHsXDKuFhWsJMQF0DunXfqDy3LraLdShTJqIsdAA476Rl8KajF4Vyue+F7dLRJRDQX9xVgH/+8XOA2e6u0Fi68SQYX77Ga6H7bsCtPWcV6MPF+1AHEvnc9GPt0e9Kf+tipTvQsIeJ0lzCZtiHy1z3C1MIIt9YmPI4Qwufb/0Q5TI6OVUOGi9D4TGB62SdoweqV1K+ilI1DegyIU6Xq5EOoQygUqkB2Ul0t1cEoA/0p2BkeAhOGc3CmfP2yHuGuGDC3O1o1GWzWfxvcu7cuRdceumlP+lokxyEB3UhoQ7C0ash3XXXXVds2bLlHwcHB/swjo40sAju+MPr0amVKr5w4u+lcoXcVB6mRtZCKTVXNGqp1dHtTrFz6rwm/zXZ72Rxy5I1yRSnFAFWo86T5ETdo6ql5Na66pxqgXoA0AnIaYMxK53gXFi+WjC4r9cPth1ljXsUBIO7zn188XQtxYMgbocOuEIRpQCQwAjhrY8LJTjLmSx1zmIa7prtctuwC4VZ6Pj50ECf6OWMdJgHww8uo0qtAYVyLcBch4COiXE8LEeITwAAIABJREFU2ciHV46uFJqTTvDjWvN6bUYw1XQOXUyxOpATHDVRYdoOjbfzh2VQ2OXDsvFFKVSh36n1S7NtXO6GIU6zeCoLXTLEmYQ4N36OCwfla4Hc7fWaIHQfyQzC6EAf/O6iHbB2yC5Xc5+a8kPwc6J7xbArhlkxu71cLv983bp1551++um7upyxg+bwg0NyzHA6/vVf/3XDk08++d2enp5lcfXoPDGOMhyR130ql4Viaj7khlcLCljpdg8BdFwQuge6dJVTUxbTSpWA3WS6Cze8SuyQ1rjdYhX3ql3GpjLdlQOXwEYa5hK4pQCUrzGBXNLqbw1MPje4Yz1KYHaA1jJh6LJKWWDfhYO6K5k4UAcVDS+oe5UA9aEzvuAz8GcKv3dQtqq5dJHIWqPT2DYk5DwWOoH56FC/cEMeTD+4jkrVegDUlx13KsxZulKQzJjKi2i04XNNM8gNXf7czhJla12CglnfsYyp3un09QYLGsg+kznKjI70m6tx8DnqAp19k8efLOrWgdvEr193X5CV7U5mnAdFWOS0/cTvkiCJQqDkcsceHEgoQwlxuv85JVhiuVqtDbnsFBQLeWg1m6JcDdnhlg3U4Yql22GoN9zdjuN2s9uJMZTi5+12+67rr7/+/YlEwmZ1Opg2ZMxY4t/sLHiYTZs2DX33u9/9RqVSOQd53bF0Dalg+/v7tSYWVo+uaWDzU1Bs9EBu/BgoNxKQLyANrEpWY8QyPJZuQN0uXZOkMqx0zS1j0+53CeBUmy5/lyBN4C4XonwJGvANirKyIZVhqw10Dr5BADV6AC894e53DoIcnMNj3w4U6nAAKRlM9whmIncYf4+6VlC58AA5SSqPFcxL2gIbI3SndLmFBPXrJGxWSXEHM5jT1veB+vITXgdji5cLQJcrz4Zm85l/foKKlKkqp9UW74FWHOXsXXYBkV5iOXnvAJwxKegiZ5hKwvdM1DH8acPWUjdP5RHYHS/R8HdlT5Y5zh/yMmPggI5EMvJvld0uytVkqZq0ziWgi/pzip8rwYdrsFJuwORkFqrlkuiulk71wejIEJw6loUz509K8dKhu52MOYyfY4OXPXv2NDOZzHuvvPLKv5sFkBc6xI5f9cH+kLfeeuuf79mz5xOZTEbzumOvdKo5x/Hzml5yu/MsR6R+LczZAPnkKBQLpvuaiKFrEFbWOFrv2v1OGe1kuaN1bpLi6Hc3053+xu1qMt5lTF2Ct9zIBtBlvboRDy5ZC4tBio0QbpnaMWm2DDS9ahige6x5tjg6d99zgacuEOlN8C3VsBCCTwHhz+i5t1IxDIioa5MsjZSpWkuI3yYM0FvNOgwNpOBgtMzdB3FBnQN6/EP759sF7qjr8LcvXgVpbybY3tkw+Fp1znBhdybCcYYQTBvCVwAY85whd3YnMPyVsHt7vB/6Or4mL8EZ03Fzip9ryldDKCMAHbus9SVMuRpLiMMBITtcIV+GqWwW6nUsV2vB8NAgjA6l4KKFu+Do4WKgXI1PlGudE7kYemcxfj41NbVj4cKF51500UWPdr2QDqITZrJmD6LHAPjSl7503ksvvfS1VCo1hOVrGEdHax0Bhtejk7tH4J0iFsA4unC7T+WgMrgYsoMroVSpCLc7Eb4I97uPZEa50E3sXMXTnfp0qkt3u6+1WLOWIB2sW5MuRQ4H9WDduSFKseLpUn113pkNiFJGRlvz+gKOi95Yx3FA7VcULJuo4xh8+HgtF6E3ns7hxH5mZn/I+bZEnMpfVwf5xWfEtlLNWZ797/+EdDIhwRwDhrPgB/cLJshhTH3pcadpC11PUshjm3dLB3CVlJRS+Rmv5O4E4K13o96zieuHZGmHgDp5xvhj+B6pW7Du9vjulgJXJn2eAD7nzt6LdYE4+8L600MqYz2oPNgP6DK7nRjijIWORDPKOudDbQNgdnsuNwXF/BQ0G8gOBzA2OgwLB1pw1RE7YLyvHlqu5ma3u+1SMX7ebDa///rXv/7S9evX57ub/4Pr6EMG0B988MHFjz766L83Go3jOQ0s9UdHS92tR5ean2y1Kmhg81NQbvdDbs7Ryu2umrVI7iGVDGcnxmkrXSXBmRi6ad5C7ncqW8O/vdzuukkLuvoZyYxKfjNuTWm1kwDierQWnmRgik1Lu6NzsHZBTV7COd8D/uYwdqzXDeYHdgGgYZ3h9BAckRtYxUaYBJ/ds+QjktBsMFLNJ9klgsI6ZkuJ9qmTsP2XD0MmJV2Ps+mHQH3O2hNgeOER0MYNwH+mLVHsFRfm2Dbvwx87t85TeSYiT9TD0MuHGgWFs+n9mLF2+SJiD/dxt7tcFFxEyDclXexSsbIasmhAl9a5oHzFzmqY4e5pxiLd7ZNQKZdE/DydSsLocAaOHy3AhYsmoEfnDwXfli+73YRaRbtUDM9+/Jprrvn07HzX037rB+/jYjvVz372s7dOTU19EDPcMYaOsfSBgQErjh5GA0usccVSGQrjR0O+Z1i43WuNhkqOC7rdyWqXgJ2Qme7eJi3GJU9Z7tz9LmLnVl06udYl8Athw0BdehmNu91npZN2THZPZOZ7CFAG4mM+UGd13DaTnKMAhIG6xnU7fCCgMwSovcqFVlqMlSdEilBs8LeoZjA+S99GKR+QGNevb1+ES8hWow71QpYlMdL5sVK16w1I47bHH4x509uiftlRxhsqlsnBUejpT9vuixn5rPlI1YKXNl4gou1OQhgwWypCQu4lNyTkO9f9bDpvRZDzOAs4gkBQP9K+teajZs75juvjlpfKrTV3Zsc5jwAdXyIyw2n5iyVrguaVAF3Wn4vYuQPo6G4vFqRrvF5Fr2lLMMNhRchbF+6BE0aLsvQ35CfO3Z7NZvPj4+MXvO1tb5t17VK7eKNdy44DfsKdd9558fbt2+/p7+/vD2unyglmZLZsWzdrwfIFYaUPLYXswHIolytQqlRl4ho1bEGrXtSkq5K1loypa1rYNuuTTjzvVlKc4XO3QF1czwC4BHJUIoxdLl3t5HZX5CwsC1TJP/YeHBDTUtoVUeFc7haoW6cREtvXkn/R9XyiMIxiNkx4y+ONoNMaQNBjQFqMngE1Gq6I+Nzvlu4RL77JLRxh2IfsBS7t4u8TvaE857uYOK0d6QKo3wch1mGYGW3rQv5RxCIXPV+0X5grKvw1xl7eaDA6Hi8Z8ki5M/elz/lIuDIngJqekg3b9hZwVJQHkeVobyuqXonoUtddP6AOVkHEwuHbzbuvrM1j7qVAWbLDKQtdZbejDNb15yIhrg/6kjJ+TmAu9paawIZyt+en0N1eF9b4nJER4W5/x7KdMJ7qzN2OXlrKqSIDbmJiQpSrLV++/Lzzzjtv1parucuvg5d+8B9y7733HvH0009/t91uH41ud4yjYxkbaoEYRye3O0+OCzAGTU1BCdDtvhHK9TYUijLbHdeWqB8H07SF90qnRi3UnIXY4qh5i2nkYjLi5b3puiqmT6VrrEc6aZ/GMpfAL4SCEiV2mZojBJWVSpZ+nIVrufDdeHZAcql1wY6zG7l4NnxYnD4AyBExfb2Co5UTLaq8z+GzLuKB1mTDk//DJNAFhLi1beKv3dEuE67kvS7VO7q1PGgGz8FxehqX8bGlKxXXOy5+i24cCK46EaWjWLtNvRp3Mm3QNuWoPkHsXs+ac6bga+VDbX6/V6uL16rfLVOHIgCdOcUCc2+sbHK3m3K1HtH/HK1z/LcPUqrDGmW38znBqshKpS7IZMqloiCT6VfNWE4YLcBFi9HdHv6MpDQRmPPs9nw+D7t370aF4q+vv/76j3U7Uwfj8dPYUgfjYyhwk93Xbi8UCu8bGRnRbvd0Oq1j5b7yNd6sBVnjiqWKcLsXekeQrB9qdXS7MyudkctwohkD2uR65xSwMdzujClOZ7zzunSJ3oGSNtv1zoWtARuR7K7c9Da+8Nfv7lzzne06jGKCs5eTFr7a7R0E/wBASCnlLLKQUjlLGrrgbD+buSx9HvMcXQGmFFo64boDzCPX9ox3kzZl9tVWZqZSp8pJ2Cm+h3WH7Vr9ERNkwD0I1VFD0EpecJWF0ti6gO5TDtzP3GXg+hq4F4F+d//V9zWaqa0N+B7Uu4ems9LMHnF3Nh9XcOURiMsZEOCO1jnWoKvuahLMyTqXDVmIHY70CgyLi97n+aJoxtKoobe0CSNDgzA80A8XLiZ3e/ja5+52zJdCQEfrnNjhsLvanDlzLr3iiiu+N50ZOtjO2VdS4IA955133nn51q1bvzw4OKjd7hhTJ9DGgYW53a1s96GlkBtcAeVqFUol6pEu26rqzmuam93mdtc90lW7VM7tHt2wRdG/KiY53Nz4H2W/i0llljsJCIJu8bX2BRrxYmcOs1ce2Pgc1OXv+uhpWOouWAdK2iItdXN360kCKzY4Zuu+5gGYY4LPAQN4L+CEiX+bTkWJrkBGvJ5Eaifq3XEz2IauQLc0ixlcd1o7mO7nojKHqQ60nU6A33NM53qEWdtheOiOmEYdBtq+J6Yh8hXkA3U+Iz5AD/vMN5NcSVDiwoQRqAzWaS8a/6oNF3vwWH8lgdjaKrmVk8kIdztxt4tkOAR1TA6VgO4+U73ahMlsTvQ+R+sc3e3joyOwaKAJVy3bBeMp7H0eXOduZjuFVhHUubu9VCo9ctxxx731DW94w874eTj4j9jfO36fz8h999238le/+tWD7XZ7HbrbFyxYINzu6GbHzMY4t7vMds9DtZ0UJDOlRo+ggiWQlpZ6MNNdJsMRLSyvSye3uvnMLl3jbHHsd2adE6scBZMJ6HkY03K9e94qB3W56WOAUO0sHS8WfzvEMwwsrRfrgr/6Un7MB8fH4HznXNsIqghrPTCe4PW1cLXGEpcwx0Wzfwm7UOaGHTorl94H2zEq0O9K/32+O30Q18VN+fT4EDfqUt49Ef1eA7qSUxUevJ3ZWRK4rZ2mP3HPcx/LHVWc5U93Cptd/Zot3VS6lMx3cWsvDLiD59GSE7FzlU/jssMZ6xyT4hIC0BOcTAZnrwVQKlUhK7Lby9BuSe720eEhOG3OFJy9EBNL/eP2NWKhiibWjAWz2//6ne985yHhbvcpeF3sroPz0Ha7nfzMZz7zhUKhcB263TtljePc7tLtXoLK+HrI9Y7rlqqUHIcd2KjszMftbpHKUEKcyoAX56nPZCKdjIdrkhnt2pfygLLfBYhrDZsy3922qm5zlijRwTZCJNCa4wKud72CfNIyCNzmNs7xrLzIjLhz176lJHiVDO46ZEqJT/EIzAWbw6jvPNtBDkX+3yuUQ2VonHAN2XsuAonbR1xrvwG6b2DdgLtnoFGX1NPj2sP2u8RL8MsELrlX5ydMPbBQtmuh6n3lWpUIFiFErqyItSKXvv9sV1G3AN1D9yoS4tAyp3K1JMbXHVU/AdBstGEqlwdsb92o1yDRbsHYSAZGB3rhsiW7YW1G0nPzYYk3rhOKDN0r525HzhHRMjubLcydO/fSyy+//JBwtx+SgI4Pdffdd1+zZcuWL6bTadGsBa10crsTyQwlxrnc7trtjotocD5MZNaIBhUI8NKypqQ443q3EuIESDs16NSVTWe7K0ucgTxv1CIBXoK1SJxTjG+yL7oklpHr1hDPcNCg7/25S1IZCVjLPve3Bxy9oO4Dds/1bDzsTAkwmGiXtfkzzV0lxV3iQSUh6DVQ53gVAw4I0YLYjzc2u5aOjsSK8WkCPL8uxdr5TX1ug65yB2IHfpAewFUtV2HzMAnR5qLX4PrXp/GUYeuDVqxLpRt3iyhCHj5s3+/WtUPWvbXanb3tnkJ7ytSgy4Q40S41iYQyMnaeEnSvsv7c18KgVpG156UiJsPVoS/ZI1qlHpmpwNuX7oaB3mBiKAd0ip9jcywsdUPZT824MLu9Uqk8smHDhvNnczMWd13sBUkRt9T2//ff/OY31zzxxBMPAsCRRDJDbveOs93zeai3EjA1vhEK7X4oFktQbzQNBSyVsRGAK5c7Zb4bK912tXOwl+xxpm0qd8ULIFe0rwTcEszlljdud8Ymp6fabl5h2UKKOtbsSQ6CYSBrPg91m/s0+MDGN9eRj+HQR9pps2rY6hz1TzBepoSzTxB5P+PPGHFuYCzO3HCJ3HVimn2tKCPa3j2uOJ6uCYmKDQX1XaUnJNg/24C+g6lhqzoopMLAm1+XOwD2AsjvXUnprDF1cddTFAkA4kvPdSIAXZ5CJDTUjEUBOpHJKEAX8fOkjJ/zS+I1sPqnWChBNjsJtWoV2s0GZAbTMDw0AG+Zn4U3zs3LcAE7UcpGFewQnk/zHycQQw/soZbdzmX83l1HB8HV2u1230033fTFfD5/DfVIR6KZqGx3zu2OMRasSS+VilAbOxImU4tETTp2YdPd0nyAruPoppe6L0EOgdsqZ3PaqdoWOrrdpZAl97tZtoxNjhHNiO+Jx93zpvl3QUvd3cRdWLX61CBoBgt1dcM4E88XY7UBXA6fKx2mVE8/mhcRIxQVnzeC1Iew7zzCLbDUOzmGPQ+fJRcnaBhBHLU0iRBzci9swtDb8HR+9gQqHDSTira9MGqnnC8yEzFkqJEQ5x8inyt+hPu5qyT4FkAY4kZED8Qto75XiytsmB6+N2fbKcXXfTY1g1xvpi0gY+cJkdmOGe5knSd7FZmMAHP8XbnbnWlv1FuQy+ZA1J4369AD6G4fgXkDIGrPF/ZjMlyQKEiCuJwQY6G3RJUTeV/J3X4oZbcf0oCOD/eFL3zh7Vu3bv2HdDrdj9zu6HbHxi34Qz3SKdudu905aX+hkIdm3zBMjm6AUqMtrHQO0FZNuichjmLkbrIcWuWURGeY4wwdLI5RWO5qnwqSGQfQaQ9LAhr5I/81LCwBUCds1HLOA7ziGFeohRHF8OxXF4ida/hc8FwSuKIyAnTlIwYFr7cxjLXS/c8lBZ0SWqGg7CbjOYqGu6M696ezOK49vjBQjzY+pwFIM0HSAGjRB/zfmdwg5FwWJ/Ue4QVTMzfdzZKLxIHFau3AYP1DAAkNYLoAPp2p8ilffMgdPqzrL9NDYfs0uGVtTncN6CohLtFD7nbibped1WQzFuNu548gas/LMhmuLDqrydrzkeEMnDBWhIuWTAoud9fDR+52bplTdjtvwkW9z4899thZ3fvct1Q6fNXTWWUH9hzkdv/FL37xnWaz+RpyuyOw82z3uJaqWINeqdagNHcjTPUMQ6lYghoS1FAcndjiVD90Th4jS9VMLJ0IZKR1HmytGmSNCyGaYTkfLpjLBW2Ah9zzhPP6jbA+6jZusuUQE1NX8Od45Dio+wHdbFwOoGHgGOy/zoWMVmDUhzQmb2/1UOUhmDXvDUfwGwd2Tcw2ivGp2/LYsAFaAlbdguNY+GX387b2gSdpHdpyVAdZf4fJCKalhl17huIlro/3DC/fwen8Hfn89T6Tm09qDGLHLQFHK7QPd/cubXMuH1jmnfKh8Tml+Dm2TEUiGexZoFulqnI1bJcqas95OwNRe96GQr4gas9lZ7UmjGSw9jwFlyzZA8eMlEU4kgO6acij8o8EGRhWGLUE9zuGWqmCCd3t/f39f/Kud73rkx28qFl1SNxrn1UP4w72s5/97F9ks9k/5Nzu5HZHSxx/3OQ4nu2O2ZCFfB4aw4thYmg1VCo1QK53cn2beDllqUsQNxa5iZHLY6WrXTdrcTLe7Ri6dLWTdU7gLVjjeGMWq0mLibELK1bLCWcjsmsQ8YOZuzBQ93M4B91eHNQ9QG2hkNuxiZfF0Yjc67Fr6t7vwfvYoQT3+d1lH3w2G3c8x3t1kJDtZMnebrecaYoRDeYRypSYSoeq9WDc2S5478Mxitny3a/zhIZ9OLpuL93FmrK1R0vXt1UIB+KtP/2Ar6dOWeei/zm523t7lYudrHPlblcUsfTEuMZr1boA82JR1p6LzmojI7B8qA5XLZ+ATFLKbi67fHXnbu05ynNMssvlcjsXL1781ksvvfSRbmf6YD++i5VwsD9KcHxf+cpX3vDcc8/d39fXN4/c7gju1FIVXzgHdOJ2J3pA1OgwgaLW6oH83GOg2EqJmvRGo2koYHX7VJtchrPGmSz4YC06WfFur3TcXDLDXSoL+OO2VxVi2gvo8njbLe0BRmap22HqCFC3gMwcF17SFgfqMoLHdY+g6y/C3R0C6lJgxwEx/z5Y2sZXlN+i843Li/TBxTkt4OAlOmrsgj64AS3kWGjif01Z3kjoT/zZvUnowf+SSdH1yqK2s/jRZt8+lzOukqEYx0KUNztU8Gmkn53zED9qrl0aUPQVPBBoEuo7EK9vRUtZK9GiEQslxEnrXHK3SyIZWYOeBGw06Naet9A6LyAz3CTUalWsXYPBAZkMd/q8KXjLApkM5+5NX905d7djXhQlwwHAN84999xrly1bVo6fr9l1xCEN6Js2bRr63ve+99VyuXw+9kbHmnQsY3NbqnJudwGcrZaIs1NyHLreq3PWwFQ/Jcdh/aNkjUNdUWarg/27zno3sXHhalfNXUwtugFtYaGzxi8E6BLcDWtcmIUujpNI7gF0/8I0oG8DmrNj2J9+YpfQ+LVeYa5WHwK2GoejrWgzIK4MBJdzdJmdC75+LwQJtHAO82kAe5TFox7ONqbkPYSQqlWhVi5ApTAF1cKU+LdeKUOzXhXNK9oI6kRqghZSbxJ6+1KQTKUhNZSBdGYU0pkR6B8agWR/WgD9wf3DbUcKtLjv2vbx+8HcgFlovNg3EWFr2HdsdILDQTjNHODD+8cH+zPQ3jFNZAywE5jL7mqi7zla6KIJSxKSfX1A7na8O88VqdcakMtlhWcUS9V62m0YGxmGuQMAVy7fA0vS2IglRJYprQTlN/XoQOOrXpdUr5gMNzExUR8eHn7vtdde+/cH4cuY8ZAOaUDH2fn85z//np07d94+ODiYRDBHUB8cHNSgjYtJxnh6ZVcghYeUFSniLphpmRqG3NgGKDUTQoNsNlsijmO53RkY877oPCmOstulZS7d8IacRgI6LliXaIY0aFOfLvI4lSeVt1I1oO7GmP2rhdd3y+UQLE1zrd1w0peO69TNjTRealEdKUDDmeLE+Uo6cDCMDit4QN39yEqYC3zJdAs35k9fdbDNPJahehtiRSKPdSk3Afnd26E0uQuqpYLkthYLhok4n4XpSEDBq41WUnoQBkbmwPC8RTA0Ph/6B4chgWaT1gp94/bFe2csh9QFOBr6xTY/gt6xa3O6o+FQb56oK0i3L2kvLvmdLl10WIQsrYyNWJQvqLUUVxLoms9xx3f9OhzVMXS5BgGf55v4AJ3AXGS3C5pXCeq9vTK7ne8mTATG6iJMhqtVK8LjNNDfB8OZIThprAQXLMl5+577ytVk6BT/M4YZJsNVKpUnjzzyyHPPPvvsl7uepllwQgeSZhY8RcQQ77333tVPP/001qSvxVp0BHRMkkPNERMlUJNzs93xctxKR1dNtVqD2rz1MNEzju32oIK1kWSlo9Wkf2fxdJb8ZgE567Im4uoOuFPZGrnYudtd1qTLOnNRzqZK1MjhKKuH5PdGkMW9ZhvUDSaw8wJA4Qf1eNe0Oxa/Oz06Mc3vTpeAHgWiHpe1PjxqXAZaxXyzW/hhIcxij1AGnHEIEdtuC+DO79oGue0vC0Bv1muqNKuDa+l94UIf4acElURPL/QPZmBkwRIYXXQEDI7NhZ7ePgayncoAmdDHQVPXBWtXeLgjvCvjVnGKaF2GvT4X79y/o3dD3F7pdC46PM7GUrVp2YdB5wRDQWesXU1g+PjCEgb1LuBiwfpd/kGlatw651SvSCaDgO5GnRr1BkzlVKlaQzLDjQ5nYDTdC29bNglrhqs6/Eij94E5WedUsUTJcAjoyWTy1htuuOH3EgkkYjj0fvbz6t3/E9hut3tuuummz+Xz+RupAxvWpKdSKVGbiP9R8wCy0iVIyj7p6HYXyXGFPLSHFsAeZI6rt1QJW8vqgy7L1FQDF0XraiXIsSQ47nI3bViJQc5kuFPnNU0Bq9jhhHudl6wpwhhZf2lA3QBQ1Ku2Wdh0TqsqDzMYGQfG6vswwhiNQZ7rOPjEXXxGTnmewUmys3ZpiBJiA06UEuBPlrN1hrB5dZUhd+37noXyCdpQLeQhu+0lyG59UbjU261mNI1r5NYKAXTPOeiCR4t9fNlqyIwvYO54xvvN9AHx2jiYBqhI/AMLGJmdGv6errEWqDug5ksk1MMNBcBZIhb5MEmb1TjlftnZM4Xtdets9sL5uycPp/iXudqp97mwzvv6RExdU73ShVttwfWRnZyASrkk8kL6k70wMjwMG0YqcPmyLPT1mEWinUiMSIbkNrVKJS+rsPqzWXS55+bOnXvxlVde+Z/7H4n2zx07e8v7Zyz77C533333OVu3bv1GKpUa4slxCNpEBeuz0jH+0mhguUMVisUCNJotKM/bCJPtjHANVWto4UvCFw3cKkmOwJ2sb5nZjk1d3Ex30xPdZYoT/dedGnTpcpeKvA3oEhFFsQYBukFzU6MeOssealULz0LU8hBGNdzowRahEfzsLjJ0VGfus9SdZEAH1IOUsc4WiE2kM0l89qV9W4kBaeBrv3KC8XG0xne98Buo5LPQxoU0413KAT0ExZxDENjHFi+HeSvXQjozZsU5A3oSt+WVzA3L+fNaz+p8sWYIsJ3KNYqF6dE7fcdp+LTk9RjVeOg8G5icaEVkm3n3JbjzuJfM430mBR3FVbvx6Yby+fzL1PmOLQDtZlf715SrSTIZYZkLAhnpbke3ey9mv3NqCzR0Gg3RFAuz25uNmihVG84Mwkg6BRcvnYRjxyoB7gmyziW4B4lkKA8Kc6CwVK1er//HUUcddemZZ56Z25fTfCCvPWNRcSAH3+m9H3zwwfFHH330/kaj8SZKjkNgx0WGL52sdLTQyUrnbhtiGCoWCpAYXQI706ugUquLEja0tHFBxZewqYQ3ZcXr0jVPTToBOQG8BGnZ4Y1VHuwLAAAgAElEQVQAmwM6aavCFU+Arnan5n3XkxX+yqXsM5tXALI6XIor9Uck6PHzXSYnrhTYgsS8y5DENFcSWy/fH1cno4WLKRqd0nkISuS/+h7uHNFz85uaY2LDA+7ce6VmG4qTu2Hnc08LFztmrds+yRgPIX3tCmr7QU3c1rd5PEiNCXQI6uNLV4rEOi8OEJZx8FQIKwgLCeTde9K0OqDL9FBd7ExTRo/pW8V6CvRbDYJsYBmxe+sVSWve4w3gCoO5uqMNdbDXwmXXAVAMnP1sbwO2zp3lL5cLA3vKbFd9z5OY3U5gjhnuqT6RHBdok4qhpUoFJrNZKBcLInbe15uA0ZFhWJWpwZXLszDY27L2Q5ir3ZXb6G6fmppCQG9nMpnfu/7662/tFDdm43GHBaDji7n11ls/unv37r/KZDIJnhxHHL94TGjDlnpdLDiMpbcSvZAfPwamWmlJDVtvsKQ2ap8qNX9DLuPUnvP6c8UaxzuvUSkbbm2KnxtLXdWmuyVrDmOctNJt7ncLNENWazRXugvIfPlw0LOXlTcDPgqgwxQGyyB3lq7nHA2BHqAKz9rtzgXvTqPEz6ht5SoHCSHAJre8ADuffQqqxXyIa90BdKXFYa3vQKoXkj0JSPf1wIKRFCwbT8OC4RSU6014cU8FtudqkC1h6+A2lOstqDcchNV45Bl3G6An2Qtji1fAwjVHi+x4X0m7nmLfMMUkWSqhxVVKVDq+fISwJiVMT7BeQZjaQ09m7qHrANjoGINqCKhHKRSdA0CUOhJ1lX0ortkL9OaF8DBaYKvLM7h13qNK1aR1rvqep/qE1a6tc/WoWGqJWe2Y3V4XiZ7I2z4AwwP9cO7iKThlbkn3sDCzY940p3h1meHQk6qY4V5Yvnz5Wy+88MInO39Ps+/IfbhCDq7JwOS4X//6199ptVrrw5LjsD5Xxndw0cmpoeQ46tJTLpWgPWcF7EodAWVkkUOiGVUrHmal24lvDoOc5nU3rVSJhEYmx1H9uWriQm54x+0u6zB50xbllnesBbMNuM1jLwNy2RuLxQPcrjnj/ZuLT7nhbatGm1L+yKsHpPWotVDxLWHbtW8sdWFSODOiysEs30TUuFxANtfUV7aS3cO2mLxvo1qFnc89BXte2izcjpE/SqvDNTo2lIRTV4/B+sWDsGSsH4b6eyHV2wOjg0lI9/VCjxpDHet6Kw0oVpvQaLUFuG+drMKPn5mEl/ZUoFITVEVyWmIUkaHxebBk3fGQGZ+vTgjCrb2qJOxykA15WwEq8ihgdr/jIBsP6CypUb9mM06uKBiPFC8FdZwcTHGOnD6bWC32Ncddy1bO3RnmVr6rgoR4AJwXEwB1sVzN2rckglIGZOw8IUC7B8vUqFRNudrRWpf16WwXttui+QrGuC0imeEMLBlswjtW5mCsT/K2m4XKwBw/FEnGmM/UhpbKbMdQKuY/oXWOgJ5KpW654YYbPpJIJIiV5uACqL00msMG0DE57uabb74pl8t9GDndMTGOGraQ2x3nlNekE9EMfo//SaKZPLR605CdsxFKrT7A+Axa6ZrXnVqlKus6yONO7nnic+d16IZNTibDse80axy2bQ2z0lUGvFjkRnDh8pdbwH3drp0jvw871hYy7FpOYpp9G/s4r8DUQ/Msx1hrPf4cy+ughI+9f6SQ6UrZCOQO2AQ5oXPFFJ9aqQjbfr0JsttfkeVnYT8qjD6WScK6RUNw2pFjsGFJRgA5uiapG58t5J2/lBCV85+AiWIdXthdhv9+LgebXpqCLZNVqONi9SKJeWv9Q8OwZP0JIhveXT3u8H3f02cRak6QOMSpBOP3CQNwfoxv1dP3ccoAgZjcWWZ/hI2f1pAFsSH9bBQWWTvTgt+IydJrNQSf4/HBt2/4mvGDt6iKsMDVlLkKZjhlFKEcRetcJsLJGLqQrQrNxTXQWGk2oFBUNK+1iuBQGBroFxb6by0owJsXFnWzFd8zWR3VFM0r8bajdY7McPl8fvfChQsvfvvb3/6T+HmZ3UccNoCOr+krX/nKa1944YVv9vT0LMYYOpawYeY7/vCGLWihk5VuCAoaoluP4HevVKA+50iYSC0SCXOYnWnRuTqZ7pL73Y6hS/Y4xeuu2eYckhndhc1Y5y5bnABrYosjK12zxxmrPRyofWK4E1DnQM2VBSMIfAAjktJ8yXb6ch7x63xkWU4KoAILOSz7PeQ+3Td2Uc8cvLEj7tSfdjowIJhveepRyO3YYqaJp2RrxGnD8EAfnHXMPPidjfNg6Zx+4VqX3ptO4MwfAsDhoHDF9TRZrMOjL03Bv/58B2zeoQSob54EwLQhNTAESzacAGOLlkcm7IUBfpTQiVMSugVzvjI7EdV8bO7sumNzrVgD5q5VLO+s8ZldyLY1WSmX+sJVDPQ+Zl94dbCw7rjWJNDTOlqB3p9sPL5tzfgZrGQ4wQqHZDJJSKVUZjsCOno+aTsobaZaqyia1wK0GnVB84qlavMG2nD1qilYlMbeGUSNYL8Rzg5HlN2yVA1rz2WIFJPhenp6vnr22Wdft2rVqkona2A2H3NYAXq73U5+5jOf+UKhULgOk+PQQifmODc5jgCdW+lE8I/xnnZqCLJjR0Ox2StAnnqlmxI0E0835WzqM0UoY2fAqzi76toW6I2uXe+m8xpZ4YZsxggSCfImI1644/W+jXvtxhLxW/UhrU87tdS9cWYuMeJB3RoXdwe6Asu6lE0x69oaPAnQp4xoIpDAjg9niuMgIKcnAbUygvljNpgzABe/tgGSvQk4cdUoXH7KEjj2iGFhjaMSOJMfX3yf3KA7pmrw75t2wrce2wGThZrk5aQfC+kI1F8DY4uXTWs4eLluwDsI5I5bWS99NVCl7FjPqzcAS6WfQQmBb/watNWAg0qBOYIHI/h5vnPkZ7b9rys2dGDDEGOppcaSApwBeUWA6RugX7u+kFFKXA+cMLoxEU4ZQto6RwsdE+HQ5U7WuQZ0dI83BegizSvFzofSadH3/A3zS3DW4qLlmzEArtWaQItUss6x1Bjd+Nlstjh37twrrr766m9Pa6HOspPiJPsse5z44d51111v3bZt2z/39/cPI5gjqKMLHheLsdIl/7Cx0jGWLjv2cCu9OXcN7ElKK72E1JsajGUpm46tkxveirVTT3QD5NzKt7qvKWuMatJxW/Pfg1Y6We2mc5dwO5Om21GALgzUWbMQnvkusMoDxBLD9Da2D+vseAMqIcfrW5sxm1sGz9EC0xFWcmy+LcGUDSFTPcfYPnu2EOWx8lYJwe629enHYGLLiyGLVS6S0cE+uPzUpXDBiQthdKBPVlN0aJGH7QK3G5Z7HLpMMXHu8ZfzcPd/vghPvjwFbTeDiU5qtwUZzbJjT4HheQtD6DgVAHncwnx1WcoZr1vzPIh4d9wAtjHOoI46Rr8qy9QlbIysU4sXJtM4ohMlxj3GUgpDFAV3KIFQgatphI5drVdeVmZWsO1loF0t+p6jvEyI2Dla59geVbRJFTSvyjrnL0PFzhHMsSQYqzpkE5YMzB9owTtWTcHCtEw4NktOqTVqH3B3O+U6mdBoQcTOW63WD0499dTLTj755EO2VI2/ysMO0B966KHMI4888pVKpXIRMsYhoFMJG7pqELhR8MlYOv4npyjQhQ1L2PozMDl2NJSavaJpS73etIGcJbVpK531TddJdLp0rQ3YCzhANMNc7wTeAvCVu13IOHTps7/lZ5QkJ6Ue7Q1DxBH1+s13bpJcrHXsAp5ruTNB4MpnLZEdJcAs2nDqV3ObOEWB1ap7QF3KLwbETKAxdPaIRHZfV4kRa6gJO557WpSmhcbM2wAbjxiGd75pObx29Zhyi0u+7DhAx++jM+yDCovveKwT3p6rwj0Pb4EHHtsOpSqS2vjQtQ2Dc+bB8mNPgYHhUc0fL470KR98elyA5QshiE6hl4zC1NDVzcHNsuy5pqBhhLG3+e/WCUhPA/u9p/juRc8Z5rsx8+CgesgEUQVImN6vd4byjAmdj3VVo9pzET9PYew8KY0j+RZlzXjLsc5F7Fxa529aUITfWYTWuf3jNmARslDxtlO1EhpdGDsn3vaxsbH3XXfddV/aW/N/sF/nsAN0fCF33HHH1du3b//i4OBgiqx05HfnRDMG0GWZhdu5RzRsqVahMXctTCQXCipY0VpVW9OG593NgqcSNW7Rmx7pJo4u7qloYUVvX3K7s0YthgpWudct9ji5/MTCVyuRaGP1wnR3rWNNUR27H8iMNi/vw9uhekA1BqRtwRNVPhbuDQgH9eA5OlmOjYuPIWiMO88Uowy4mz+79SV45anHJH2r76cNcNracfjIeWth6Zy0170eB+qRAEdKSoSHhgAe3fCYFX/vI1vh7oeeg2LFBXUzF3MWL4MjNp4Evan+IJCHoF2ngmcmAYZO7xE6Z3zs7rsmV4G1pj2uiLAXPQNX/3RAxX0NlrrqW9bEQeGZRPPIsgmLZtoURDJoocsWqcLdrpPhSAhJQBeZ7blJKFnW+TAsGGjCVSunYEEaGwzFADplt2MuUlMmLlNXNbTO6/X6z9euXXvhOeecs206czYbz5nxmp+ND/3ggw8ufuyxx+6r1+unYgkbWulorSOIUyxdNmyRbnf8z0s0UywC9GcgO7oBSq0kFIolkZCBrnMEQgHGjuudwFyAM3VoYz3SxbnaSrcz4HnWOyXCCT53VsoWtNL92e7GSsc3qJYB/1B/5O72IFCHZnT7XPARoB7EmQhmuQjXuBBevri6B4B9GfC2HPdzzRuFiM2fuxm0lZ+Acj4LL276GVTyOVb3ZEQWMnaec8IiuPHMI2HhSFokvHHwJuvbB+g8fumzuLlrkn4Xo/bMIX0mBTVAo9mG7/9yB9zy4DMwUagqz4W9BpALfvFRx8CCVUf5yw89QqITwTMTMKdbdnKfrmQYXdDn9ift2T3GXSJe9z8bhfW9+wSdKg3+pwqdj4BHiq0PL+BLBVmsPRU/JzCnZDjZVQ29nMo6V/JFZLaL2HlWNRhqQmawX1jov7WgCGcsKgXUHc0KxxjhSCa73lNVqtYeGhr6gxtuuOHTXb3fWX7wXl/vs2U+Pve5z31g9+7dtwwODvZyK124burI0uUnmiHXDrVWRU0zMXc1bE8u1nXp1CZVWtQyk5gnxhked1bC5kmGk3FTdYzyYmr2OFafTqQzOPcC0C1XvHwjtpUuJYzlFZVuCPb6DJDJj9lSCQCj22iBHxtUAOxLye+lNexbjuozDxiLE8Pi9upJKBHNPFgQoANkOhFAZ8SpT8r5zBkkjmmKJLiJV55n88iDgwCvO2oefOJ3j4aFo/06bshdjHxfEbgTXTGVWoaBtC8bmFpMuudwQOf3/NrDL8Ht390s6tkDZYmY+T44BCtPeB0MzZkbGxqYnoxwgcx1j4e4y338AtMbwIE7izRM/q8eDV9z0WAfKey9gM7Fgbk5XcfObFescE7teS+GLcW1lQTSdefKOm9i7DwhYueLBlui7ny8H61zxmFB3hAVWuREMgLMsd21qjsnIplKpbJ51apV511wwQXPHLgXt//vfNgC+j333HPks88+++/tdlt0YUMrHTPfUThiHAYXClnnmOiBi5JiNmjFU8Y7ut57U2mR8Z5rpKBYKkGtVrcsc2yzyhPkNNEMgTXPeue158py16AutFOTEEf16JQ4Ir5jZWy0nMiaJ+DU/+qGLjpry+MyVYDLQT3EyibiGAn/MaBu6QiOxRcG0iH3jQP2IKirm7PrBaxBR4GQGcVKYIZy3DuKjxwY5Ha8Ai8/+Qto1uvODpeulbWLR+DT7zgBVswb8paiuVa5aEmJJB2KACkubu6KFe5tokYWtmUeFAuoXN7x/c3wdw8965B8mKvPWbIcjth4IvQm3U5tYWbt/hF4wachgKH7e5Fy/wxub92FP1KoVLef06s+s70Xpl/T3paeIfwP12OPKFPDdZlCyxxZ4ZBK24qdq7pzltmOnO0YN8f/3ryoCKcvKCuFUG4yMWJPEhy3zkkeY2Y78sErIpm/ed/73vexQ7WrWtiyOWwBvd1uJ26++eY/z2azf4hZ7mil438DAwOC2x0XCf5wfndKTKLviT2uUilDYnwV7OhbCuUqcrxjtyBOCoNWtrSI0aVuZcPrDm3yeGqzahQAuzadAF0CtwJ4AnFdf243bhEA7sTWiWObNGENaJ1a6hGgLhUGD4FkSHIcLwfTcsmyGLhywIWwa0HwZW7OiUyWc3aAL65uw7RiuwvsHP8YG9UKvPj4z6Awsct4E0xCA2TSSfjjy4+Fs45bHHCzu5sW1x9xY3cL4mECgDoOIrBHXRMF9+58FT7+T4/Bz36zG4vYzSXVS8Me68uPOUk0dQnyse0t5OruOvtGwM3kqjNzmXf39M7R6j1JxVuOI7iMzWehSXEqHIPeMQRs8Z9qwiLIZKzYOfP8tVuCQjubk5ztGPdGymK0zpcONuGqVXkYSzW9+ZTc5Y6ytd1u6URl3oRlYmICk+K2LFq06MIrrrjiFzOar1l48kxW5ix8XHvI99xzz4bNmzd/CwCOJDpYJJqhXuko5AjQXTpY3msX40GQ7IepOUcLjnfJHicJEbi7XcbVqXe6XdbGy9QE4YyVIU+g7hDMuIBObnmJqLabXYGIdMfLzWzc8B4wskxW8z2L+jKBzpeRC6TOEgsBdW7da8i2qGJtWPXWhDtWtbyOvL/WUwKx9QgXvKO08CcJ1qx7tlIiAROvvABbnt4kMtzdLB88491vWQsfPGcd9PZQZz1/5FjU9vb1ibW5t38o4ZO74S3VSL0zBPVNL0zCR/7h57BtoiRB3Yklj8xfBCuOOwV6U6nuhtkJznVyDNfxwo7v8jqRDxJ6LW4yR10h7jj+vW1hdzfBfGKsnRG4jFTsJD2h2j0UFFN7SdG3IisctUntk6VqwjpXzHCCOU7IIimMmo26sKCnprLQqNcEK9zw0ABkBlJw5uISvHFBJdJD5ZapkTKKHlE0qjjN64033njI07z63v9hDehopd96661/PjExIax0KmFLp9O6VzpOGm/aQlY6Cj+qS8e4DS6o9tgK2NW/DCq1hrDSm03ZL53i57j3yQo3vO8sgU4DuQF0mSBnXO0YXaKYuezKxtzwzBKnDm0GHuR9OKDjs9mEo/HA7gV0Qky9wtR1LIGgvgz349EBDIaVpW+t0igFgZDbDfkrvnYrzOpYJx43fydueI+Jo6Vlo1aT1vmenUHrvNWGE9fMg5uufy3MH5ZJcFL2BQF9X4I5vTICdRSSNAZfPB2F9Jce2gx/c/8TIgtea0vqQj29SVhx3MkwuvAIpzepOoA/HscnDoy+Y2igPnyzvjNj0q3BO0U+Wlru/fn51hryXHh/KBFBCGaA62hYEdn0YZ4r+tzWjw2062Q4wdveC8k+xQonytRkZjt2WqMwFb4HtKjLZexLPglV7HfeaEIq2QMjw0OwbKgJV64qwKhjnYsnCak5p0Q4j3X+4ooVKy665JJLNnX62g+l4w5rQMcX+bWvfe3o3/zmN//mWukozHCxUCwdFyklgZDglbEbSTOIVjl2YiuNHw2T7SHAeA6WssVa6YyMhohleNIcz4rX7nYF4hrQXaIZTQXLrHTVRx11bgHitFFMdagFqFoOOJa6DTeuAuAuJ2P9MnHAsry5JHYTpO1r2e5gj+IREFxGqbA3LB9T+HgJlYOOCnOOkf8uF7xULKZ2boeXnvg5a7qirtYGGB1Mwd9edwqcfvTCQHkaB3W0yFOpVGx9+d4SSjzc5Iur4zNPlevw0X/4Gfzw8W22612sK4DxpTKWjrknxn/qWqJR6OmCktAYLSsxzqVvrTdrcsI0ig5n0F0yPgAPU06c5d7hHWd4mKsBaX0zlLaXdyJ0K1jwakIOitg5xs0VzauyzrHuHGPpxN8hlao21Gs1mJrKQSE/JSx1jJ2PDg9Cpj8JFywrwWvGa5Z1zsEcryC9R1IxoLwPYoWjFqkYO0+n0xg7/38TiUREc4QZTulBfPphD+hopX/+85//+O7du/+MMt4xlt6JlY4WeKMh2eOElV4uQWJ0MewaOFK0qUSQb6CVzkrXdLmajp2T65252VkZmzzeaeCiatIlwLMubNxC16VsrGGLbuoiX7tONhGkJXyVcsB0s98ZKYs+hYOnBySZ4WzF7WwTwCC6voQf1I28jFMoFBBYl/GAb2QGv7yGnh7P2CyIV39gZvsrT2+CyS0vBTPxWy343detgk+942RAEhfXIqa/UWDuKzd7mEzi7nfx5B6PClpfDz2xDT5410+hWJEVIfynLz0AK084DYbGxv0EM/tYIM5MqEWdTSuvQxQXcR6l5VjP7NzDh7k+pcCPzYYRlt8jdKiGHpbUJJ8RT2WLVkhFRd0JzAWgi9g5McNJdjgs9xXrRnjtJcUrtppG67xWxQYsDUinkjA8NAgbx+pw6coSpHokYFuPEGOdU0c1lLMYOy+Xy88tW7bswssuu+yQbpEatX1mtvb38cbcX5f/zne+s+iXv/zl/Y1GQ9elY8a7a6XzTmwEiCbjvSoWLYJvbd562J2YIylhyzIuxC11q4RN1aPzzHeKp5vkuWDTFqJ+pWNxL+gMeAHcCoSIQU6UqRnLRx4v/5b/Z6AV4qazZYwfuA3G8++jupl5lmBYnF0iDOWaq1u5oK7FlPw+oDTY3/sz4P2KgJ4rR0Gw16l81kphCp5/7L9FExa3tA7bm97+vjfCW45bYlG6upY5kXLsr31A9+EZxLTOLWsdAIrVBrz7cz+Cn/5qe9BKhwQsXns0LFy9br8O/dAQZvwpojwVzjqnP6PCBc7bsCtRnFXM+5/z7cBoXjERDi10BHEZO+8THdZkmZraLe0W1Ko1mMploVCYEt3VeqANY8NDMJZOwNtWleDI4YZIBna9LiZmLi1zXp3BrfNcbgomJoR1/qkbb7zxjw63zHb+5g6NPbAXxMbtt99+4+7du28dHBxMUsa7a6VT3S+53mmB8YYACOq9Q+MwMXwUFBpJ1bhFchIHGON0lzXWNlV9ZgO86dRmKQcKlC0GOdZ5TbDCMatcZ4qyrUMYL491f+zlwZV+hpbsJNfy8FvY1rlRgOuzhtXxto2kDgwDWl9dOSktUeAcUj4X64ZPJGCPSIZ7PBgTb7XhmJXj8I+//2aYhwQyFId24ueUzb4Xlva0LkGWOtW800UI2NGzcOt3noBPff1RR2mSriHkd19x/CmQ7OsyOa6D0frs41cFmWu+UwMa/4RaXiVHN8Dvgktfwr8sVZNkW5j8JrLaBW+7tM57kIzLaIayPWqhAFO5SahXq4LyVbZH7YfXz6/CWUur0JNwSJQ0tsvPed05ekUxO55b53v2TGDY8zerV6++8KKLLvp1B0vokD3k1X2gXi1a6Y8//vj9zWZTW+mU8c5j6QTqwnWcUC5v0bIPMy0rwvWObvj23DWwo3cRVKroji9b7VW5hW5A3i1nM1a5W8oW2olNdVhDMhsD5KZkjRq0oCYsLHQTSid9Wlj24scDpnwXGFCLsNQdqSCxWB4vhbJrXYdcyxmL1v9dK6ITkDapu+px5NVsvcLjBfDuFJZsxy6A/NKvPP24crc7sqPVhg9feBx87JLXBMDedbXvrdK06UovilW6YI5/oxX2xEsTcOXffB92Zstet/uq17wOBkfGmPrILDelQHI1UhVfmFXhtAAl5dMX15VjZP3LBJ4RyCnvlFgvPnWAn8sITdy0jpCJDCq6oeHp2FcRNrqwE+OPN3PgbjfrXKtMNBzQAx3VFJAjoEsPpnrHIuAty9SwAUsZvZeNhuggODYyBAuxAcuRZZgnSGQoMqM8hiGudlIyUdbif5inhJztGDvPZDL/833ve9+fxk7wIX7Aq4DOXvDnP//59+/cufPmwcHBPl6XThntQpCpMg23XzomE2EsHRcZgnpPagCm5myAXDMtAL1aw6QPRQVrJcIp69y14BXZDAd8pIrlLnZe6kYueEkuo1zuKhGOatADAI57Tu13AnjJIKe2ugvq3AhQ80buenufOMvK40J3ATRciYhWMIKg5x5vaSdKWQkqDhbUiPAfA3qDaB5xYO5Hc4G1589v+hmUp7IOJLRhKN0HX/y/zoA3H3eEyK8QUOI0VaFSyYNB9uC69v3gvJeqDbj+5h/CQ5texo2h5lb+g/vjiA0nwPjSFUFXqsRPmeam1hSnP7DXhoJq5hZhVVXiIrhcA+eo4y0PNHvt4hyP9JOf2wvdHGvUAQPijl+LeclFQpi7hzp4qXZoa/rKQfBWwRJNPjw+He6+Iq+kIZKRZZSppCxTE9a5IjqiMhxRpjY1BfmpnChTQ4AfGRoQe+DspRV4/cKqjptz76Fo3qISf3GhSMUS/22K6iMsU6NEZATzWq32lLLON3cwvYf0Ia8COnu9Kpb+zXq9fgrWpSOoE3scWem4sH2xdJEdjIutirH0ktBMe+YcATv6V0K53oRisSQoCnHh8hpz+Tta47LXtR1rN81ZuAueJ8OJhDs6j5LieEKck/HOPLxGM+bcD1pbDgdGIbMYCMVa6x4JzTNpCQiNcPEtyxBe96he6BqIOwF15xj9+EHwt1MMgspLKTcJzz/+CDSqVVt4tFpw5onL4a4PnQGD/Ul/QzJFHkP9Aw609KGwktFpzPOi2/3rP9kMH7jjR1o54eNdsHItLF670ZquYFjH/4R8VqNc7Aw/zYUIj5myyt+ua1Hr5elezMVqrvW5F6S/PQ/I1QNSIrQSIs4zTyuVO2WxsoFx9dI3H/yZYoV6wLOldDEL0ZXSpcZgWOF6RPc05GjHuLlwtSf7oDfZY2LnomlKE8qlkoidVytl4Xrv7+uF0cwgrBlpwNtXV2AwaRLhdD5PB2VqZDipjmrtkZGRP3rPe97zqQO9Vw6G+8e++4NhkPtzDHfccceNO3bsuHVgYCCJbVUR1LETG/XbJeuDu96Fqw8JY5SVTq53tCooK/UAACAASURBVPLKczfAHhiFSrkM5YrUSDmIu8lwFqGMm+3Okut4bXqA31273hlDHHVoc93snEFOTTTJJGmou7uc3oaRfrYM8wCgQQPPq1SiygV9jxJg2SrO96GWuoXTcYqCOdh161oDFxLa37QFxzGx7WV45elfiuxe66fVhg9deDx88urTBEcB/yGBRrSu+3PNR90rCtAx2/3R53bDxX/+bZjIV2xTEkvzFiyG5ceeJADAspSddRZ1fw/GiMM5ZuPfPkXBxV/3vDDlwnfedN+Ho1voy7grMWosLoDrnacuwkMR8lh3dsJHz5NCXY+F3GIqdo5latjznPqdC+scLfOUacAiCs5lAlu9VhXu8FIhL1ztWCyLiXAj6R64bFUFNoxhIpx5ag7odtxcssJxEhm0zjEuj5nt9Xr98SOPPPLiCy+8EBslHPY/rwK6swS+9a1vzXv66ae/Ui6Xz8YObAjo+C8mKVEnNrLSUfhKIJEbiEAfG7eg6x011MTQXNgzfBSUmj3CSq9jbTsrNxMd13x909UxAcY4p4mLVBBU6RqVx7VkNFG72t26dAbiQhi6rHJsToIxdY6Q8h4EpuGWOjsnANQqZmmtRPZHSGJauCvTcECbxyBSaFJQXBEZ3lEtEtiVwHOlyPbnfwM7nn/GizK3vf8MuPbN6wMWLbndeaOVg0U6kYCVj2veDcbRd+ZKcP6f/hs89eIeO9u9DTAwMgqrTjgVUulBHt1mcGyvJX+Em5vNPrWAZsm1UcPMbb7QbFud7h8/7z4b2XeWJECO8koQ9Lpn+xQBnxLDz9dP5sXzoKi3t6LbYIl0efm5BHO0zokRDsFcZbUnUQ4CJIQgaQtPZTE/BVM56WqXiXApwdd+0tw6XLCiCsmEzzonoiwJ4rzawm2Klc3mIJfL1sbGxj58ww033Bn/zg6PI14FdM97vvvuu8/funXrP6VSqVGy0oeGhsQCQ1DHf3ksneg4ib3ITpBrQHP8SNiVXARVYpATLnLbve4HdZndTt9x8LascsUwh4LDynhXoC7i62QVOXzvZN1YVnkgC14tExd0VYy+K0Cn+WbAIC/Luru5HNNhoK7xwCOspnGOL6iqU6TCFA4H1HFtoHU+sfXlQJAWL/Gl3z8TLn/TUV4XNV7KKIkHlwBy4/w09dliFc79k/th07M7TRxdQbasRz9FJMbxkrywJztwwigMVukpbUj2WczhY4+CbDkTdG6cle6bN35u6BhC1m5At3YccjIsJgEdGeFEbge52omzXZPISDDHhFD0RuZyyAgnXe19vT0wOjwkuqldtaYCCwZkTFyrYixebjLag3ztJFepAQsAfH/9+vVXnHPOORMH1245cKM5cHvowD1z7J2feeaZ/m9/+9s3T01NvQ8z3dFKx5g6MnaRlU7Cl8fT3TI26XovQiKZhjwmyLUHoVyuQBnLN8gCR4ubyteUtWyy2iX3u13ypqxxDuJOAp0EdttC533SA5Y7wT1RwzouTFO+7iwXnoVMCU5hjG161rn1zcWZchWqr419NX1r3Z8l7t7fHoOUsO62MH8bIejZOgnZKvXFJx6Fqd3bAznSqb5e+MpHz4W3nrLKC+gmjBO7RPf7AT5AxvktlGtw0Z/9G/z0yS2BenQsWVt5/GshM2e+AXRn2vaZAIowoqPgO25iw/wF/DwfQO+z59Tuda0pWwpCuB6q1WgzdNKptf6u+p0jxSuCueryp2PnOhHOJO9gfDufy0FR1ZxjIhzGzTPpXnjr8iq8dn5DGCic0hUHwN3sdpmaTIQzZWolmJycQJf75Pz586+57rrrvhP3zg6n7/fdOpvls3jPPfec+Oyzz34jkUisogS54eFh8VRkpSeo05ByvaOAo1IfWoDoescEud7RhbATGeQaAIUilrY1Fce7YXoz/O6GAU5b7spSF0oDd9lrd70BfpPpzslm1KYRm8euTxcbSnVzoexubbE7MXdtT7CVo2N4CgyDlkY4QHpTjSnDXJ/WDai7SkIEQPuuT4DOAMEAgBseCKITclQ///jPoTA5YSsG7TYsGh+Cf//kJbBh+bhloWhRrGp8Z9PWwfX4oc8/BHc/+Evo7bXnA+Oty485WdSkezMADQYFHznKT90JevoA3fXCy4UfTCNnn4lTAiiuDnCXtTtmWji+iM4+esnkUaICvkA/tcCStT/QuqwwzjFuLuvOCcxFZrtytaO1jqxxlNVONecI6I2arDkfTKdgeCgNx4/X4OJVdUglpHdST2tMiZodxqyIBiyKRObO3/7t3/7wxo0ba/toKmflZV8F9IjXdtttt/3Bnj17/iKTySTQ9Y7/9ff3iwxOBGT8cRu34GfkekdtFa10BHXx2dw1sLNnAVRr2GK1LLLedeMWnv2u3eyOdY6ueotG1mGQU/F1stB5KRt9JjeSpHrlpDO6hld8LpeFUKTV/GgrXfzNY9LyIC0DjQnLYoe+ZeZayvwYZT1EAa773kRqcBgznEnusU8LyZy3DvKV+mgThsl6+RmSXjz32CNQymVtQG+14bXrF8O3/ufFMCeT9rqgqTRoNkkSTIy75Zu/gI9+8UeBYePzLDvmRBidv0TEROWPz371PbF7XJhd7X7O/45CXP5duDlPbUY9qO59HhtQPVYwPSp/PN8ww4be2bD1hIaOwCxhe7VTPToBugJz2SBIksigpxIZ4kTNuZhu6R5HV/tUFrPaS9LV3pMQrvYFg224ak0VFg+2OrLOySiSYI6yFmvOsV9GQdScV6vV51euXHnxZZdd9vhs2iv7Y6yvAnrELN97771HbN68+av1ev31lCCHLnhc3P4yNuQwlpYw78aGoI7d2HpTg5AbWw/Z1oBYoJg8J1zqrC7dkM6o/ug8YY6y3plrnix2kzmvrHLlxvKBOhHMCEBnSXEaxAWKE3WsqhWOs9SdRDuxz6Pi2JZwZy/BOSc6e91dvlFKgoKTuDH5ipPFdJhrS8jwWTYJ0Yjl2cewBj1nA3qzBRe8fi3c8/G3Ql+y55AC9Pt++gxc+ekHhILKfwSgbzxRZLt3EkPfHwKv03sQxHfqKHBxmv6O8Pw7Q4lSRPj+UL/HBNz9y9jZLx7PAZ1nMcKhq13UmssyNcxu7+mRiXDSsyebrxSm0NWeF81XEuhqHx6Eof5eOG9ZDU5dKLv4ueVp+DTU35y72nk+EvXKwKz5ycnJ5tDQ0B+///3v/8vDmeI1bB2/CugxO/zOO++8aseOHV9Ip9ODZKX7ytgomUkniKkyNnK9I6jXalXoHVkEOwZWA/a0QNe7yXo3CW0a1JVFrjndNVWsaZlKyXHUeU0oBwp8deKcCXEJjwABOZZeSRIaw+cuS/C4da4atwh6xhBLm1kbATkTB6A+YHdK5cTlrdbbHLhDxsSNwQD4dn+OHGbEeeprBPTnNv3ca6GftG4RPPDJS2HuCFro/oW3L/qddwpi0zkOrbSb7vs5/D93/ygwPbMN0Dn4dgvk1nKbzkR2dQ6Bv2Nm80GHWOCOxsUK3mX9O3mJCNC1q10lwaGFjta52QotkTdSLBQhP5VV9K4NGEqnIDM0AMeN1+ESdLX3GFe7MBw8rnZfVjsxwmGZGlrn7Xb7Jxs2bLj8nHPO2dbVlB0mB78K6DEvetOmTUM/+MEPvlAsFq9EkhkEdbTWUVMlKx0vwV3vtGApK57H04UbaXwt7OpdAJVaDYpF5Y5XljjuSQJwNyHO5oJn7nZNSOOPo9N5Qhum/ulikAq4fWVr/DNq9CJUAc+Sod2tlAU5pcrZp4E4wprW74BLoZDj9SGutRFnrRuqWR0SjS2JC7O7TGmckaEyGxgTeF54/P83MXSm7CycMwTf/9TlcOzKeYGWqVJfkElIs+kH1/iNt31fxNDR/W5+ECB6YNkxJ8HIvIXK5c6tUF7Lr6DUSsYIg0gPau2lCYsGcV8A3r6xfHOd2+R7adhOGaBZs3FLKeATYIAu4+bYHhVJZMg6l9ztQukU7wrljXS1Y9y8UilBu4FZ7czVvrYGSwZlaNFHHsNlJbnaqeac5CYSdU1OTmL8vDhv3rx3v+td7/rq3pu7Q+tKs0t6HKC5/9KXvvSmrVu3frWnp2cxJchhGRsKX50g52GQw+FS/STF03HxJ5AWdmwDTLUHoYR90yvYN53ap0pLmLvQ3ZI2cSzFy/V5jBaWuemF1sv7pTukMySCuOudW486js5AXZ4Tbq0aRm1uSfsEdLTFG+XmNsKqQ2DXhylFg+c6qYsZUeyOOwRcrLi9VBgwv+Llp34JuT07rdWK10719sA3PnERXHDamlCX+wFa4tO+rchy/9P74L+e3BIA9J5kHyw5+jUwODrXnxTn4Lt3ScXjaHDsPn+5D72oOt5FcvdYnw7hO8fKr1MXsfI6GNhrqrh9J4LNko+/hzgC6817pFJJZWoSzJMybp5MQi/Su+ok2pagu0Z611KxAC3lah/JDMJwOgnnLq/D6xYi7wZ3tUvp4Vrost+5JOfiMhPzj2Qi3AQaUV879thj333GGWcUpr1gD/ET49/0IT4BnTxeu93uueWWW/4im81+PJPJCCsdgT28Gxt2I5Kc6LRILdc7UoIOL4DdQ2ug3EjIjmx1STgjGOAEACtQd+hgOdBHZbsTI53kenBB3RDREHhbgO7Ey0l2UXY8KQF+lmmyU0IkcbcueI+ZwWljvWOIco2T5PK8eNs6dhUFfkKEEtFuw5ZnnoI9214JpE/jsO75+AXwttPXd7LsZsUxuWIVzv7E1+EXz+4Qwp5+cM2l0gNwxMaToD8zEp3lfgCedDou9dhhkiLAFAJLj3R9+nHSVxzvHtS9B8C6QojZjsfgV7L5Cma29yrLXFrnmNkuw4qkCbdFrLyQzwPWhTcbVbReYHCgH4YG0nDc3AZcuroB/T1onZvZ7sjVjmVqKqGYep1XKpWtixcvvvTqq69+OPY9HMYHxC2pw3hq7Ee/7777Vv7617/+er1eP7mTBDkeC6XSC+56F20Ax1dLwpl6Q7DIYbMOF6SD1rmxxG2aWAnaBshVsp2THMfj67weHZ+WCGjE9nPZ5MR0mOx4A+rhlrdrqQtZoJPRed+rGEtd3MI+hhO+GNWBW9Yh17Slm/WS5fjcQh91QuBynuurMe588TnY+dJzXiv87t8/B9511rGHzL7amS3Buf/jG/Dki3sAud3NTxvSmRFYvOE10Nc/YH1uiFulp8dwqZnzg7DFze6Zia3OwLx74Oz0pUYupSjQj4020JWDY7cUC58yK7pHYr05lalJy5zY4ETzlQQqbKpxSqspelagq71Wq0BbcbUPZySBzJVr67BkUMbNfa52t+6ckuAoqx0ThvH6KhGulclk/uwDH/jAJxOJhJ152emkHybHzWxnHCaTRI/5xS9+8dKtW7f+XV9f3whPkMPvfQxyPEGOQF263qsi6z3R2welOethIjEClXIFSuWKIpKxW6dKi92liHWz450SNsvtrmLn2vVOXgBG+6qERRyoS7CXdewWqPusiQR1bqMZJOtd4rMU5vwnBti91rU5x+uGjzonQspNlxsez8vu3A6v/OZXwv3Of9rNFnzkslPgb99zxiGzcx59die89U/uhcl8xYr/o8DG+vNFRx0r+L9tBXBvdhCz15aXb9dRJ/bu5HciQm2A7eSMyDFqK9mLzE4YXx4cqEdn0ya3iKw5x7g5rzknQOeudqwvR24NdIWLErVGHZCCYHRkCEZSPXDxqhocP88Gc/H+WW9z/juPnaPRQ81X0PJHV3sikXho3bp1V51//vnI1vTqT8QMzHhtHU6ziwxyDzzwwN/mcrkPouudeN4xvkSxH5wPYlVyrXQ3NoRNBpKDYzAxsg7yzZTs0latGW72AIhLUOelanazF54pT4Q1spMbT4bTLHK6K5s8j4Su2GysbM18zrLNfaAeEldnXaqDLB4xIC1H5SxTp4TMS3bDRVjgHtySD1coOKWtPCP+PDynlM/BS7/aBLVK1Tql3WrDua9dDV/9wwtheCB1SGydf/7Pp+ADt30f6g1jOBF8zV22CsaXr7GB3nmbshfAzKaiU1u6M8u887GEBJU6voC/8/pMr6pu73MgefennH/KascM9mQfutupk1pSJvwKvUBa2/V6DQp5jJsXodmoiRK1YdUW9fRFNThzeRt6dElsuIVOcXNjnTcEIxxWBMnmK5NQLpd2LVq06Kp3vvOdP+h4Yg/jA2e4lQ6/mbv33ntXP/PMM19vNBonYhwdLXVkkEMNFpsS4OLkJR+UuUwlGZzGEBcubo6esSNgZxrbrLahWCqJeLrdTc1jnTsNXYLx9GArVkk3S1a5YagjD4AdT6cadd5cwmS582MJ8L3gq4GQw7oL0DZYSgHtLs1wUDer0G0w4ZNqIde1PvafF/xUfUIWk1IckCXrxV89DuV8Tj6JEpg4TuwFjXH0c05eNes3DybEXfnpb8NDm14S7naeyYwZ7gvWHA0jC5ZYnCzkftV5ECpnhNaOa3zqAgoVB+KeE3/pn4J3elk+fPRyJrQhQR30mHKrlQ11WXFPVr/NL28okuM9ENMTvHx2fFdwVJsOGOpoPlF+iaz2pMxqT4qa86QkkKGkUSTHajYEkCOgix7nrYZggxsaHICjxxpw2ZoGDPUReZzy4sWUqJH3Er2c6GrHuDm62rPZLLra//IDH/jAnyQSCad14azfPvvkAaa3rvbJUGbPRe++++7Lt23bdncqlRKudwR2rE2nMjX8lzdv4ULIdr1Lchlx3vga2NmrWOSKZWi0JDWsJp1hDHEc7KXFbixzTlSjk+EY1zsHb12DTtdQr0Am0pl6dWKW4+5M85nt5LStoODyMt/b30mPvS+aGgPsQhcwx+iIrJJ98qsugF0f7t8anfDDoyW+7dlfw+SOrUIYUjK8eE+tNnzs8lPgL68/ffYs+JCRPvbcTrj0z+4HjKML1jC2fpL9aVi07niREBdGKuPDXJ8VHQB5VqHQ3SS6V7LXrjueqGsHOsOpSwf0B35RtqS8cOx4Kzr1PESOk5WUBhxdau/I2DmWqCkCGaw17+sTbVF7Cczbst4cq3QwEa5WrUC7VYdUsgdGMhlYiI1X1tZhaYa8gTFgrhq5+LLaqflKIpH40cqVK6+49NJLX60573ChvwroHU4UP+z5559Pf/Ob37wpl8vdiMxxVJtOrnfUNF0rHQGeZ73jMVTKhq73nr40FMbWwUR7GCqq/Sr2CyaLWpa1ScDjZWu8cYv53cf3zq8lBVmggQurSyerW45ZRuG4ja3pYZk1owW6NadB4LanXH6vBaEAdddG9y1TVzp6gD9gQHdwDg1OH2pfN1RBsNzxCcjt3Arbn/uN8Njo8mpFe338qvnwrT+9BBaPZ2Ydg5qenkQC/vobP4M//5f/rdLaqJWuPGJobB7MW3MM9CSToTssCK/RmzEMcF27Ncq1zr8Luz9/42HX8p1rt0qluHWUC50hOENv9/7YZpyWl3JUdB2moPFyhRQ/swlkkN4VwVxa6TpuLsC3Ka3nQh4q5ZJIgutNtAW163B/D1y8sgavWUAewGgw5wQyroGDrnasOS+VSruXLFly9bXXXvvdaYjow/aUVwF9mq/+G9/4xtrNmzd/rdFonMBd7wjcpHVKzRc5j5ES1pCGuLSGuFFEA5ehOaJ3eqHVB6VSWcTTeZtUSTQjXZu6xE3/bix1TkgjrfcgwJMVjla6iJ/jcYwGVrvUlUtUHOK4Kk3Wu5xEEl0kdMSHHgvZLySZa18DsQekI5QFeT95jhRgyjoOxGnjgF1dIbA7zLXDno3GUC0VRRvVarlk2LeUEpXuS8I/fex8UY+Oa2G2/eAUT5VqcMX/92348ROviPpzMd+aWCgBc5evgZElK+SH1jza8BsN6uE2ahQYRwG6XKfB68YpF+73PuVCg6bzQru2tK04gww+yWuohUwX7BDdvUJeySOZCIcxcypTk4AuwBxPRKOi1RTGB7raK2WMm0tq15HMAAz2p+ANi+pw7oqWiLNzbwwZMGLOFR02fUYykIcgMYcom83if+1MJvNXH/zgB/8okUg0Ztv+OJDjfRXQZzD7d9111xVIC5tKpTJxrneMKZJbMjyeXgcYXQq7B2Q8HUG91qgLt7u0qF16WDdOHkyK02AurmEfT2CvwVoBts5017EvQwXrut/lIQaMNaiH+h5t8LenXy5HdUmFmdMAdQbscnTmuqGENM45clysCU2IckLjd13x6Hbf8cIzkN25TYMd3QLfyRWnr4c7P3wmpJIyA3w2/WC8/IFHnof33PI9KFXqqh8AMsPJee7rT8P8tcdCaojVn3diDnc1CT6IjYNytbastRmwh7m/KASaTdZ43B3DFAF+4U4A3zdKa3AU1yHQZ1/6FA1pmbud1GTsXFO7Cg9hS8TKS8USlEsSzClujtSua0Zb8PY1TRjrJ49fuHXOk+BcowYJZFhW+38dddRRV1xwwQVbuloSrx4ckvb46sR0NAM//elPBx5++OGbC4XCe4hwBmvU3ax3XzydQJ273jFJDgGyNudI2NO3CGpYn14yrVYFoAtQJitdATQ1d9GgL0vaqE6dsuLJGsfGV/JazO2u/paWumSrk0CvHO0E9gpxtSBjPPDcQg9a6RoR9dz6j5HHaSHnLW8LXiuYCR99THfAzq4VsDY19Dvp2gkoZidg6zO/khaNsohIuI4N9cNdHz4Tzj9lNSAnwWz5QYtuolCBG2/7AfzHYy+ZhCndva8NowuXwviKowBE3fJe+Ikzn7u8hQXC3NSOQ021KMlPo0NQfLF2MRbXyu/WuvJb3rRWAxq1EfZIIMPaospOahgzR1e77KImLG3R7awO5VIZSgjm9Rq0Ww1ADxOywS0YaMPb1zZhxUg8mHMLndzsaJ1T2JEIZMrl8p4lS5Zce+211z7QxVS+eqiagW7X0KsT58zA1772tXXPPvvs15rN5nEI5uh+dzuy4SnC9a4yRsmS4eUaPJ4OvX1QmbMOJhJzoIquLtVq1STAKSBHqlHlTkdMEHtQcMEHM9xNLF4BeUs1eOHEM+Q25aBOLnclHwTIu+535oq3W6/SF2yZiV/tZUeZw+7iCtDLMne6OTbOgvexbalzrGF5tkKgnso5RhjwvArA7Cr8HBu1bN/8lAB2eucySS4hOpOdtHYhfPmj58IR8zLe/ugHYrOFccmjQKb8gVv+7VH49Ncf0coe5VngeHt6kzBv9QZIj82bZupaGMLuvdmIs6q1j5vfMszU5hfreuh+8RsnlLnFHWndu9tOPI9cfwjaVF4r6F0RzJEJDgvKRVJsE1qNpuDLQOu8Xq+KuHkqmYDRTOb/tPcmUJJd5ZngH+9FvFhzq6ysNSurSqqiJIQkLIRlVotFBoMxNhoLISTBgMEesGk3Pp6x2/T4dNvNdLvb9vi0sQHBYWnbYmlG3S0GIzCUTGPggBhjpBKLkEpCKmqRKpfKJTL2Of+993/3v/fdFxGZyojKqrx1jpSZEW/93rv3u9+/wlge4JcuacLVU12C4PANUCVdud+c0nd5rXaKah8ZGfmTd77znb+fyWQaG/fEt86Rer07WweJp3GnKur9A9lsdoKb3rvVehcR3cqvRC84+tJFV7ZaDYJCBRbHj8BCp6x6qlPRGaoGR0FuWCLWZXp3kzqlt/HIeOqLTqZ2Sj+SxK1K2CoSR5g4odtKXf4tXytJ/jg7JIkwSepsalKbu1qUyq348VyvcD/kLAOC6Dr1Hva19ji+8bW5LR5/8anTcOb4j8QEiWQuW9cqL24G4B2vvhr+zzdcB7lNYHpPI3MaGnj9X/veT+Ad7/sSnJxbjvEjgsEFannbDpg4cEQQ+2b8J98prl77MXiv4U5s4nftyhm5y6Hdb54OTpWLyS5FY7hqozWsWlCKNDWlyGUDFhnrIyvByYh2nIfQr92o1aDdksVjxkfKUM4HcMN0E148TVegi8aI8WRVh+N12nnVTCoggwVqMBAuDMN7Lrvssjf7AjJreN+sTT2hrx+7eM9Op5N93/ve9wezs7O/VyqVQlTpqNax1jupcKFeRJ1kWYmJ8pMxjQmDTpL56Q0IK9tgtvIMWG7nAH1MGP1u+tG7+9BFAxdFxDowLq2JC5naWQnY2IyqS76auerat07MSAo+Seqa6DXnm69fbIJnH/MFQjxXiu/XUWVOzN02dSvzfhdijh90mmJPjCL5Af4fze1njv8Qqgtz4tnhZ4I41T7lfBb+41teBK9/8TPi4j7dXsm0FLCn8xr3InLx7mYy8JPZZXjnX34ZvvGDkyJoirtj8H6QICb2H5HqvFtSNnGoi0s3mF9duPRU6PHTc23pWhBY7/Z6HoZjIRC/Vvz9YmuR9HVBclqX7x3+F0CA1eACyjkPIQyxeIx0j+BchBHtWEu9urIiSL3daqK9CUbLJSgVcvC8HQ141SWy2ZBN3nEFOMnsKstD/nSlqMkCMrNYafOR6enpN7zxjW/85nrg8/tIBDyhb9Cb8LnPfW7qwQcf/HC1Wn0NmtzJ9I6+KVcVOR71TkodC8pgoRkyv6PJNhjbA08WD0K1lZGR7/W6JmnVL92Vuib852R6ZyVfzbx13lddN3HREfDah06KnuCiiPf4J8PRJn1NolZPdeeMRZGyZlUMInbF5Vx7OJ4gf61TXnHzQPFQMDk7bV/7c8d2pIggAysLs3D6+EOyGxWrFY/nQvfIkekJ+NC7Xg6X79u2JtP70yX3fohcTBIZgHqzDX/8X78Nd9zzgMyrJxcMC5ysTO2GselLIBOsMdAvZiZ2YPup8qAvuqjYV2MTb5eKKmrB0B+pb8TkYL8b3VYz+nz9Tszxa9xlISS3kaVduagQPnPhCqQshbYg9CZWa6tils0qtDEFt9OCcqkA5UIenrWtCa871IbRfJio0y4XeNLNxqPZeWlXHjOEfnNU5svLy6uTk5Pv/rVf+7W/2gjEt/Ix+n1vtjJGfd/7nXfe+VOPPvrone12+wj507GKHA4iMO3BqAAAIABJREFU6p0u/Ve4Ksa0EJUaosxUvDSsSGXDojPtNrQnDsCT0V6oNTuiiUujKTuzxeVc4wA3VlGOFZOJA+CYb5387cYx6JiGL90k9Th1jfVLd5F63Gtdme11Hm2aX12vLw2ioomc9VU3xAxbFJgvc7+ka++lfOIxIaesexMLAnpNjB1lgF+7DXMnHoWFM7I+BqklOc/K7V9w+W740199MczsGFl3kFwvgjdykBN19t2vObmGPvSFY/Dn/+M7sFLTWURy4SepMVcswcSByyBXrPQ9XoazIT1f06WT9o4N55pcZ+HXKb/XbyZ/4x1veY9ZXL5vFpmHIYRYOEZ1yBNmdrQUYrU25fZrtVREe15WgjtQacHrn9GGnRU3meM1xwpdqXOyQPJ8c954BdPUyuXyB6+//vp3X3311cvnD/+L48ye0Df4Od5xxx1vOHXq1F/lcrkxKjiDVeTwH5E65abTatn2p6NSr6NSV6SOq+vGxCF4KrsTavWGUOqizKzLdy7MZsk89TRTvY6Apzx2My+dp7AlVDmpNJ6/zvG0SF+mgemo+W6R6dL8btkXY++nNamxDm7Jx+l6xdlnFjHLqZOZ8+NjW4Qd/5k2hDSx49Eaqyvw5PGHoLayyHzPMjhJKt4OvOraA/B7v3ItHEBSp+L61g31UtVppN5rv7Rh0Gi24DNfexj+9L/9E8wt14TKkxUMZZCcSDMPAhjdexBKk7vVvfEiMyZRJWMg9Jm5Z9t6jQZmSuyq1BMuFnVVaWo47QbWOcf0Mzknt+HWCfkmkzVQuvtU85W4PgYGrim3nyh2JWN40IeOEe35XAgj5RJMqYj2SyeSZG4Tua3OyULJu02S3zwIgq9ecsklt954442PrRMmvxtDoJ93xgO2BgSOHTsWfelLX/qj+fn53y6XywH50/P5vPAjya5sGPUu/emo1uWkroPksIUgmt5pAOCKNshGsDx+BObDcVFwZnmlKo7nJHW7FKxRHjalxnvsazcryNFCgALnhI+cNXXp6lMn8xtr9CKCkpDUjZnUIlgyiyYsqXI7/bHj9VUE7ZzoEs/R2iplAjf7r5vayThkGgGofPbq/CzMPv6I8E+KHGBVFpaOgc/yeUd2wR/d+jNweM94bNJcLxmv4bVNbIrXt1pvwUf+/nvw/r+7H6p1Wf1QX6sm9fLkTqjsOQiZQAbCcVQThGl9ySuT0r6JfdT70N8zNRcIpG17TXTrN8Fz9cwWffE6hleDs26ELwx6mcxTHmbX+1JZGOI9Y1HtqMplsStG5q2myDdHMpe55i3IibKu2EENI9pbcM0ubLmigmStwDeuzHlEO6/TTkFwzG9+Yu/evbfedttt9z6dd9XvqxHo9Z57rNaBwD333LPju9/97seq1eorx8bGDH86EjquWMkEZleSw8FApndqVoAEjmkjmagM58aOwGKmLEgd262KYBOWgsaVuMxDt4vJpEfEkwKPSVxFY3NSNyrKkfXcYX6XxEsSXuW0c9GdSGqyVbOc3p2Kk9V8l49H76sJwt3LKhk2kjIELHI2unbHu/S3b/wKdTpw7smTsHj6BM6kzjcLn8Gz9m+Dd77qSnjZ1dOQCwPxDIf1T7yXGYBHzyzCHV/4Hnz2W8dh1SJzuha8rKgyCiPThyCMsOe51t/8ijnlcb3uosL4Pu0N2VO2vdDSmkPxjuYzoXZCaZaB4SFrPcE4JiBGU/1id37Rst+1Xuw2gcsgOHyeFIwr1TmlTkoze1uY2VFANBtI5k2hzHNBRpB5KQrh5/Y14MUzcr/UIDjWGpV85nZaLgoTKu26vLxc3b59+++8/e1v/8tMRhS39f82AAFP6BsAousQf/3Xf/3cxx577G8B4BD507H4jO1Pp1xQO0jONFNhoFxNKLtMcQwWRg/DYqcofOzV1VWZd46k7qomR4FzVsS7HRynSZxXpVN13HkRGjV5kg/e7VNnXdlY2ppQ9wosruxN/GxiTyF1Uv0OclUiXU+QdE5HbLxeEDgkUppid35uq31zoRFP2+02LJ56HJbOnnYuVmRqG8BoKYJbf/Yw3P6SIzA1VlSLNve8t1EKHom80erA179/Cv7zZ++HBx+fE+ufNDN+VCxDZc8lEJZGeowik7qtYqbG01nvcBRnsGLhKGZOPBmy+qSewNbyXSTzei/yae5nv+qpPc4pop1yzpU1UCpzYYSXqWlo4WvJlqWozvF3JHPR23ykDMVcCC/a3YQbDgSiCUsameNtUWoaT8WlOQyVOfebY855sVj84Etf+lLvN3+a74S9uyf0DQaUH+4DH/jAm86cOfMXuVyuQqb3YrEkTF3S9C7LZXKfOk3OtMrF7XDA8cj3THkS5kYOwXI7Ejnqq6s1lYuu1TdFpbtUuisX3fiMB8WRyjcC5VQkKzPTkylezp26oYv4mylMo/AM46ckVVnEzvqva4zNADb+OdGpmJYVw5tTdNqr35uY5dRvbqc53nFcc4Uhot2R1JfnnjKwkWpK74+T73MPTcGbXnoEXnDZLuHPXI9adxE+PROZQSf9+MdPL8J//doj8N+/+SjML9Xi5AT5bM0nlCsUobL7IGQr4xL2NPPx0+BFW+Xbi69uCt+2CjiXQvxRWdev35u0CcJhQhjgXEKH5pfM15UiloFtFPvNqSIckTkuGJHIVStUnF+QzJHIOy2sldARVeCKURau29GEV18aCGKXwbMSRW5ep79pviILI883F8KjWgX0m2MQXDab/erBgwe933wA74sn9AGASoc8evRo4YEHHvg3c3Nz7y4Wi1kk9bExzE/Pi0GBK1hU1uRPR2KngcgDS5DQidRxcKBZLDMyBbPlS2GlnRUqfXVVNXJJpKqZleOEMrfKxxL580YwOhjONNsTcWN5WJmeYjZ10dHtROqSWnmZTKnU1avHgt6TlmWb1Ln/XD846ZfvY63KUsbMrV3DwEXMFomzID2Ls9MzQtWG7UYdFk8/EZM6J3OaqPEzfD8qxRy8+jkz8EvXHYBDu8egXMiK202Jm+vrjcZz4OKh0WzD6fkq/OMPTsEn/ufD8KOTCzHB88UYJ3VB5rsOaDLv74zJZ+RmbBYjYS/R+jpRbIdZlx3XXgmwxYo2fqs1jPogdvMkzP6KAFPfBr4ooCWofY/mWft5U7WpHX3nUpWj2V0GMZIyx4j2hgzUbTWFzxw95COVIhTzObhmsgGvuTSAkUI2QeY2qds+c1cQHJnaW63WY3v37n3T7bff/g/9Pk2/Xf8IeELvH6t1bfn5z39+2wMPPPBXKysrN1VGRmBifBzQr4756ThZt3AwqaIz3J8uPlSraSo6Q6SOal2Q+uguOFs6CCutUCp17M4mCJ35yeOod/2ZJHV3gRm+L49qj8k+zmln6WyONDeaB6XPXb5mYmqiVb68QfUZM8UnUO6P1MWhe5jCNenqY3ZX7SnDI8ne6nGZx5V3yOrS83tDskZSP/MTWJl70tiKboPM74o+YKKchyN7x+Fnr9gN11y6HS7ZOQrFSOZ802LIpeBJhatXSrwfp+aq8P0T8/CVB0/CPz1yFk7MLkOzhU8qec+4veC5TgdyxTKUd86skcwdQ4dC5OkrFh0n3pM0Q8e6RqE8nEnwmkzpHehVc802QliPUy5w6dJTUurNVzTdxiAUdyoG5n7GZhQIFwdd6qZQGLchzexYyKop5hBMVcNmK5kOkXkEV25rwC9dCjBWyqkAWK3Me5F5WhAc5pvXarWFHTt2vOttb3vbx9f5GP1uPRDwhD6EV+Qzn/nMJT/60Y8+Uq/XX0xFZzA/HQs72JXkkkFysnoTbmcrddF6c3QPPFXcD6utQJi1MK1Nkq9s0GKkq0EH4prvrNFLnLpmdHPT/dNjVa4WCvpvbl63o9+ZH521YI3VutXUxVbnUsXrfzbRpKkv+bl6re2ZTh2OKyqcNZODoB8dZB3M+R5JU7b5z/wAq3KtzJ6BlbOnRSMMMrlzMzn6tmlx0Oq0IReGMFaK4PmX7YSr9k/A/qkKjJQiyGdD2D6ah1I+K4Pp2h1YbbRgfrkOC1VUY2144uwyPPbkEtz7wEl4/KklqDZa4v5F60sraJGuW5haMxkoVMagsGMawkJ5YNNKN1Ut11EKDEdKo3FRXUz93YjZ9bTsa3LW76fXQf1M7rM2rwRfGHB3Rq8301DnrGUzJ3NZmRL95bIqXNBpQ6VUgGIhD5eNNeB1hzMwWdFkzk3tNqHzADi7gxqKDCweg2b2lZWV2vj4+B9ed911f3zttdf6Ou0D4h1P6AMC1j7sxz/+8etOnDjxMSo6g4FyFCQnTe9to/gDNXKhAUQFGrhKF/miSJZj0/BUYQZqrYwi9brstEbR70TUQq1bUe49lLphUnf50+PysJoQYmUfE4Q2v4u0F3lTAiIiYJtMyESPteS1Rd0iwy7PLjbpOwjV0DdKbfcmda3okvnzvYaRWjSkLDBwwqwvzsHKU6egvroi7ooiiqULRhegoeUK8RmaU1GlY09y9LHvGi/CzFRF/MQiMI+eWYKTcyuC1PFdqTVaouobHZNjoSduDSx+hiVd82PbIT+5C4Jc3u33YOso/lhIafZSv/HiYa1LBZfIpQjyLo9MvoMbWytTP175G3/DaUlmL1NtmtetfmlkWO+W4V3SXZHiCoTKlULvjXSLtZXfvCXUOZV3RTJHoh9BMi/m4dBoC2481IGdI5Fa3Jl+cxeZ20FwVAkOXYNI5hgAd+7cuc7o6OiHrrnmmt9+4QtfuDikKXdLnqbXTLQlQRnUTX/4wx/+xZMnT34oDMMpCpLDojM4+BKkLtJLdCU5vCY7DQRN7xj9Lkz3YzNwNj8N9RaIdDYsTCPVuGV+p5KwrAANtVE1OrI5KtHJ/HMVTc+i5sU5yOxOQTPipyZvImxS3glFLnq4qE5P8QOQKt+IVhbf9SZ2QyH1EZVuB47Jub7b8HB8lxYVT9ecejj5RatWhZXZ01BfnBfmUDw9KXYyv/NDIJlzXoozDqwXGDejXHq+vzY1mwROzxkzMrKFEhS27YRsZUL4Y23i5RHrCVImsiULAz2U+CJsNtZX10vhrneMSrcMv/O4BOHAC2G71h7xAo3dEN/OfmVcr5Bak8axDzG5i+DUjiwSoxquCDLvSGWeabeEMi8VizBTacL/chhgeixn5JpzEncROs1J3IJoR7RHUfS5K6+88ldf+cpXylKJ/t/AEPCEPjBokwfudDrhBz7wgXc8+eST/1c+ny+jSsf/ikXM4dWV5Hi9ZdkBSSo0vhqWSh3/q4kIeJyEG2P7Ya6wF+qtDlSrq4b5nbdXpYh2uwa8DI6zI+UlWZP5XhKzmSInicQ00YsFSFyAhgrJyOA4nrImFLilZeKFgIKQT+5aVDlI3VJcej+2beKNT6rnFG2UIudcxE6ckSgzp+7Iuh513cKUi40xls8JM3xrdTnOhKC3yVbu9lvmimhPG+Qu0zOp9DAbQTQ2CdH4lFTl1r8ENye+d5/V4PLk6sA4ivmse52xv4FsLxQSe9m+fb6Brfz59dsrJfpuLTNscuXqXFLayx75N1lyaCHaiaPZ8Z2SaWWSyAWZo5m9iMq8ANNlqcz3b4vi2g8yKFdQeGr3NLtGO2+Huri4KEztQRD8EwbB3Xrrrff394T8Vk8HgbW8bk/nPH5fhcDx48cLn/3sZ/9wbm7uX1JnNvSrY2c2HESUzuYidTG8hG9cBtOReUsqdUnqzbEZmC1Ipc596rxHOpnRhfldKWuZ3maWf8XxTGU+dXEZ2k6TOkXJx2RvFJpBoldR7uxzHQ3PKrwyv7lsM5oMluPTuq2i0yZr8/NkRLyhxCmYScme5ADpNWSs70k+pYyAZMEauX+7WYfG0gLUzs0K5Y4qy67F7gyacnzY7Ypjraps42Euglx5DHKj2yDIl4Uqp4YbtLBM4zE5/Xf/193q4di3F9zxLlx5u6+h17U9rUmKnrNhelLvGn3mWix0WUAYj1JdfPw60d98bSjiQeQXlJomCFyY3OknBsApMi8UYKbSgtde2oGDSOaZ7rnmJCh4VLtdBAvnHCLzVqv1+PT09Jtvv/32Lz8tbP3OfSPQ93Dp+4h+w54IYOT7sWPH/mJ5efkNGByHKh1JPYqi2KyOg6Y7qct2hBhIhUodzVxYeAaJsD2+T5jfhU9dNFpAn7pcCMSqnCloV/lYSfopZWK56Z2VlSWTr/DrGyZ4VU5Wzfg0sSZ97RK6+HvxB01R9F2yY5t+ieVvSljIHaw33FDtxnfpQ0FOrPb3vYaOS4X33kdP4pKgMGe9VV2C+tI8NKvLsiyniFFjd21N6vYL6DqrmvbFfYka31ERcpUxyJbHIBMVROOgNAK0xSi/ll6k6V4gqf7w7MK7+tztC+A37LhZp6Wm5yg9/xukv3HWHcVuBJ1uIgldkThWJSRlDm0YKRahUIhgf6UJr70UYP9EXmbUiMHjzjfnuefkHuQR7Tj/YBAcpqehMq/X6/NTU1Pvevvb3/5fzj+SW+cKes0wWweJId/pJz7xiUsff/zxj66urr4QyRxJHcndbrfKSd2uJmdHlVLAHN5Ka3QaZgv7RPT76ir2Uld56mRSNyrHJUvEUh660wTP1DyZ0JOV5mxSZ3+7SsYq/LnA4T5hXchFH4ei5cyXeI2k7uJqm7xj8de1NlfKG2QRe7xV2tCz7kYtJoTZtL4KzZVFaK4uQ7teg04L047QlMoapVgBdC5yR9WNLU6DXARhvgTZ0ggEhRJkQlRp6mZje3d884n7s78xyNy2FMRuhSRM3PTvBjH9GlKHLYMxXuDRZz2t93Q+Orr9rHoeYANmk9h2kliXsjecJUYSGaMaR1J2kDkGwJWLUIzycHCkAb94aQemxwvSCkNBql0IXQbZSiHBC8fgvIPKnILgVlZW6tu2bfuj66677t/7iPYNeBXWcAhP6GsAa6M3xfKwjz/++EdardYVlM6Gke+Yupaezma2XOWrZB4Bj9faHt0rSL3alnnqNVZRDsevaWZ31X03VTqZ1hMFaJw+dR2QJ9S6ESynUtwYiettNMo8M0mTu5xs5ZSqfdTJKdYidutNT5jh+yF2tY2ORJbXyrRyb1I3OCJJVCaVuFU4qq9OqwHtRg069Rq08Ccqeey3LnLGMRpSnUiEsweQwSDLbE74w4NcAYIoD5CNIBNmWSqY4/JTZ4j1Tx2uAMQ06uw+5jh+nADNazMXGswEZCv9rrdkn8t1ZfzppS0CutyRa50Qm9q72RmkmUyY1sVAwZ/yP6HMRQU4jGYvQSHKweHRBvzCJQB7GJlzfzleIVfk3NTOydzubY4R7cvLy62xsbG/uuaaa/6Vj2jfaMbofbz1j8rex/Zb9IHAxz/+8Zc+8cQTH+x0OpdiwRlU6uVyWZA6DR48jGx9iJ3ZkNBldzYaeC5SR3IXE//oHjiLeertUJjfRaW52PQuc9VxqrAD5QzyVpY8rsLRhC+jodVCgG0jj2fWgecpUXQ+MziOmdqZ71zco/ofTWm87Cr5d6moTHJKZSZ7hxR0EnuCXaxhkvjTHkbdhlWX71Ki5OWiQReo0TXL1d2SqsIJPJajjNBF3p+sGiatGr2uzwKql2CN3/P+ppPEM6I2rGL39GPwZ0VbdVP35rNd35LBWLHZF8AJuJtoT9svdX5IXrlGhQ8OtR17/oLEidCVmT3MdGIyPzLWgNdcArBzzK3MbaVuV4GzC8dQrjmWdV1aWmqPjIz89bOe9ax3v/zlLz/bx/TnN9lgBPobgRt8Un84E4GPfOQjrzp58uT7AWAfEjoSO5I6kjeVUXTVfLdJnQJUMECO1Log9ZFdMFs6IMrESl8Xprq1hUJ3FZVJfCYiXbEPto5k5wuAOMiOSDz2z0tSF9vGpMxy0tV3NmlLNW8GWHFSN7WK7q9uaxjTH53uW0+dPp2jw9TjYl9KC0t9sV0H6mPopabbMQ+zdZiE75kLS6NeWh/nTxA1o0+XAE0c0jh538M+vu34dMkGPbbfnp/aTeRpp+/rRvq+9u4b2suPfq5UDgSD0OVSPn6hpZomIlcKXSjzJmQDEP3M87kcXDFeh1dfkoGpUUbmcR0JeS1cmZM7hxePkb0lZHc2JPOVlRWRa46+81Kp9JkDBw785o033ujT0zbojVnrYdYyqtd6bL99nwh0Op3MHXfc8Stnzpz58zAMdxGpu3LU7UYuLlIX3ZOaTRH5LqLfkdTLUzBXPggrnTzU6jKApdVyk7qRvmaocxWxHqe2KYK3itNoxU8ThIqMj4na8qfzaHYjQt4idZXWo5W6BthW8awajaH5eA15/kX61Npfnfj+Op6tkdh7KFZ59/KYbtHdx/CON+lj28T7nLJP6qH6O4dtEKC7JDqMn5VjIUWZXxtdNCZ9KLvMF4kr7XMmiJe2iRc7Ro75uiWpUxAbmdhVelqrJaoFSjIP4eptDXjlAYDJkbyInyDiJhLnZC47N+q0N3L/ccFAZI7KHKPaC4XC5/bv3/+/3XTTTT9ew836TTcYgf5G2Aaf1B8uiQCS+gc/+MHbn3zyyT/LZrMTROqYo+4sPBOEoqlLWqAc79KGBC9KPRYnYWHkEliBoiB6NME3my2HuV1FtxuR8O7a74K8qUUrM8HriHeH+V3OHonGLtqPp/un8/Q2iZrZyc2eAtOI3XzRdQ1540mwGiPmE2J7GwdKDh/Nj92G1hq/i8ud9uj5ItBRx6aMKesG6czdTNXxLjx6umuRHft91tdg1e+1iMp1P2ufkmjdIzLvUlPn9DX1de9dJqlu1nW+m2s749xGiptrT7UCjr8yVblMFNc+c2FqV2b2fC4ryLyQzcC12+vwsv0hjJeRzJOpaSaZSz+8nZrGyZyqwCGR43/5fP7effv2/erNN9/8sJ/bzy8Cax895/d6L+qzdzqd7Pvf//5fP3v27HtzudwIpbOlkXqy7rucQnhFOV7/HUk9UxiFxZFL4VxmBBrNpohORRNasqVqsr+6HRSnI+GTZG9Uj2MFa7g5nRqJxOlrpM5dUfAi8E7TkSxI4zDL87Q3LuXUm8Nrg1CuuyawJN84iT0xanS9NHuBoPRzynvba/j1UsDdFwZ0r3hy95a9zs8uu6vfvdewtM7DWbfrJdCG/V9nOqErEJg1iKeAU+EmKtBi0KtYKaQv3mgRSQsL2pf80Rx/Tuia8JW5my5RHZDecFqoxIpcKXMq+gKiYIwMgENSL+YjKJeKUM524IU76/CCfVmolPIyFVEFsJKy58Fwdp45WvBk3XdMj5UWP6oCR8o8iqJvzszMvPXmm29+oNdb4L8fPAL9j5TBX4s/AwAcO3Ysuvfee39rdnb2D/L5fIlIHQvP4KTD+6j3CpTj5RiJ2EUDkKgE1dFLYC6YgHqrLUgdc9llYRnKPbfN6azwDFPlmuRNf3x8nDg1lpWHVZMqnS8meYPQdb65/F6VgeVqRXyug95sszkPutMvl8OErhYHYhs+IvB6nCOEHcOQXCm0ac/0atHRnezpirsMUcdxk4NI728uZuzo/DXo1viQ650+UojaRfTOy1o70dPiryvh8/VLqtKX3E6m/YwV62EYNaxjmOc231Z9HNXZDpevtFIQFy/N4NLiIcpByYh2VgEOMxzKRSzlWoDxXAteuqcOz9mTg0KeK3OJhG1yJ395L2WOPnNU5Ujo2Wz2/unp6bfeeuut3/KT9+ZAYL0jcnNc/UV6FdhH/dixY78/Nzf3O/l8Pu8iddHMJchAiPnEKgLeNr/j4KTVNVfquCjA0p61sQMwm52CWhOgukqkrtuvElkng+TkhEaR7jz63cxb1ySu+6u7u7hx5c4Vu5rLZNpbIuJdKRs1N5KC51MlHZe/KjztjFuzneytRoi9WIiPl6pcHUNLfZRG5Jq7eg3LlGOLA5jfmSSSrLwu7osXNDOuMV3bO4deXwuMboPWJmqLzW02tmHoQv76+XXHlr5Nfd4pl+9eKKQcJfEx+yA2w0tCV9EmLKKTmdgp35x6maOJPZ+HHYUGvGK6AZfvzEMUoTKXQYWuCPbYvI7f4+IAq1AqVW4rc1z4Ly0uwbnFczjn/GB6evptt9122/+8SKfhC/K2es0cF+RNXQwXffTo0cr999//b+bn53+zUCjkOKnj/fFmLjxQjtLaJBHKQczLM1L0e7PREMExTSxAE+2BajsQ5jRKazMC4+xoeEeVOUnw7jrvPDoepy5KadMkL/PdY0WtfPFyW1IUphKPTYfsYcuFgH6lSUWR0ElOr7yTG4+Ct4ZFL1Inae8cTckPTVN4tyG43u9YU25rMGjCSqrc+BN2WrduX8O0EUvWNexjXPMa9utjU0sXpySlywtwk7Q9u3CEeiwD4q+t7QxfuvwO1bZW5HIpSznm0lyOfcylzzwbZGTwWxTB/nIdXjnTgv3b8pCLov7IXBUn4rXZcc4gEYBZMdXqiohkR2UeBMHxPXv2/Pqb3/zmL1wMc+3FdA99DIGL6XYvrHv54he/OPb973//PUjqtlJfD6lztY7+MCR1MVVUdsJscQZWOpEoE4vBci0a5HGPdJ53Lo1+urkLS0+jLm3se1L4seJXiw2D0Hm5WEeku/b9qYA58gXafvQUtd6V1JWw1fNtyrBIDZoz9X/MBuky1kwgU2U30wdjP8O0yzZr8n87juMK9NcminUMqq4H7HI8fm3upUbazpS7v1blvY6b07vQS+c8iGWrp+hBvqolm1RM7qJ9ogp8w99bEIUhjFTKEGVDuHysBj+3H2DXWB7CbM4gc7m4p8WxNrkLElcd2WSPCNkr3faZI5mjqT0Mw4d27NjxL97ylrd8PpORTgH/b/Mg0M9MsXmudgteyT333FN+6KGH/tX8/Py/jKKoSEo9j34xu+1qGEIYBHENeJ5KRatvHKgUAU8rcBFQU5qA+fJBWIKSCJLDtBQMmjP96romu6vVqquBi5P0Y+uBLmoj1LUyMRLR43xmtmVVJkimxInoyfMoXhG2IECdFQsgImQjwM61v9O8AAAgAElEQVRWYrJrVXIuNoeK27duv6Bqn4QY7ka+vdq2knbsNhjcpKzvtP9hz5vHiDOT/zg1Va6f63Ncu7ik/q8r/e452JpvlO5N2a2PxYH7sOx4/XBbGomrl1aNC2ln4qqcm9mlKseXupjPQblUgmIW4Lnb6/Cz+zIwXilAEGYdZC6vT0ewy9x1nmMuF/yyPwTODZSaRmSezWa/t3v37t9885vf/KUtOBVfELe8ESPogrjRC/kiv/a1rxW/853v/M7s7Oz/EUVRCQvPUIc2m9R7md95BDytwimtDaIKLI8chHPhODSabVitrYpgOekrl1XlJNnaBWYcbVeZCtcR9FiUVKt5ImO+OCBSF9MZM70LdR9PeNShzVTr8aStGFxOiZIoOKnHE5v6zv1uWIFvsaZmQ0YQP03kvYYSI/fECfW+sZk3Jri0NiWJVULKKz4YcneJfjsYXCPTC5tul77OfR2H7Idyzd1soztdyxqPZJjUNXnrl5LS0+i45O+WRC5VORF5G7BtDkaxo798LNeCF+1uwHP3ZEVAHI5/Tty239wV/OaaE1ZrNVhZXhZmdlTmURTdv3fv3nd6n/nmZpKNGy2b+z4v+KvDQLkHH3zwXXNzc+/BlDYkdfyPot+5T90V/c4L0LiaK8hiNA3RoKMxug/mcrug1s5ArV4HHNwihYVyx8msHpvjdeEYVzMXHgnPO7HxVDmcyrgJ3kh7I3I3fpoV4uIFAJsvRan32AQvXwE7VY36fLmn6GQyt4ukxGex9TFtSFmEnhCF8vt4b/VLHE3dVb32GsaciFK2XYdC5q1qEvilrF/kbfNr6EMd89Ebr2P6MhU4x/0a6bj/uYPyyxInYB+oBXGMgHjALiInVa5+qvxyNLFXyiWIslnYW6zDS6ebcGRHHvJRHgIHmfPKbzy/XMTWoLldmNix4QpWf6POjaui0cri0hIsLy0hmX97375973jjG9/4zf7B8FueDwR6zQTn45r8OVMQwJS2r371q7/+1FNP/dtsNjvGlTqSOJnPcHfq0kY/KQKeD3AqK0umd6owJ04/shPmi/tgqZ0XJnj0q6MJ3ox412VcuWndjHonszr3s5uR7tysHxM7KyPLo94lccvo+di0HpO2iuZl0fAEJZ82DcWO2wqSYA1fnPhrcjcpSA8hcQRjRPVJ7mnnY5+bsWVmS1nzLGsZ0j22tVcXfYxM20QvFiks9oDbFTjvrblPuovkjc+oQDxfJskn5yT0ftcVtEK0xXu3pYM4IT8rK7Sglpk6LU2apWQpV+kvlyq9BYUI88uxWAzA5aM1uH5fB/aMFyGbi8R47xbFzsk8Dn5ThE5uOIyrITM7qnIk9Xw+/42ZmZl3vOENb/inPh6/3+Q8I7CW0X+eL9WfHhG47777ct/+9rff8tRTT/1REATbefEZqv2OA5ZIvVepWLuxC5E6mviC0hgsl/fDXGZUmuCxuUujofqqE0HrfHVbibtaqto+eW5KN0zvlKbGIuy5Cjd+jwN+5ORNLV1jEk+odPkuyblZEnU8GYpvugwLzk7GK8mJ3ZrAe6nfPlPfEgZgQZTraelKF76G4c+V8bqGooxNoEUYv+XeXLqG6+x1bRaITsuCudIwubjL8WP3S7yuY33eHZHsiUIxSq3LLmkykh0JHVvqlEsFKOYLMJJrwfOmavDc3QGMVoqQxQ56jupvacrcjmSnaHYXmReLxXunp6d/45ZbbjnWC1b//eZAYANHyua4oa1wFZ1OJ7zjjjtuOXPmzB9j7XdS6lhRLk2pp3Vqo7Q2O7WN/OphrgCrIzMwl90B9TaItLaq6tim/eq6NrtW6qzQjNGsRTV5UYSaaMVq+edj4uZR8Mz0Tj79pFo3G7yQ6TquzcEWDJrAtUdcU3JyiLhUqH7vLMUerw96DbUUG3V8YMd19NmlrP9gs17XqC7GUu59iVU2MOX2ZnU9e82jXQ1q8aWr1qsjkdpOLml6LxDMWWJ9JnjTjK6PaB+NB8I5zOtkcucd80SGifSZYz12YWLPRbC7UIeX7KnDkalI+M/DrAx+k4vT9Dxz3mSF3G12xgtX5lg8plQq3bNv37533XzzzT/cCnPqxXKPfY7gi+V2L577UA1dXn/27Nn/1Ol09mKQHP6HDV2QvImo8Sf3qXMTPJ8I7MAYXVmuKeo/tyq7YL4wDVVMbRMRsDVtgheCQpeKJdWdbMmaJH67aI00ubPAuZi8zbQ5mhpl4FxcfiMOpKMnbav6ODuIvQq0jYvY44VAqmpPH0JG5D1/9XopdlaP3X5juy0m6LBu1c5pdy3Dfg3bPk0V332hpJ6Ouhz9XJLLlX4I3d4m+axSlim0o8HbFomnqXE54FR+uXqDOZErUzsSOeahFzCKvViCfDaAI6OrcP3eNuwez0MuF2GVtpjI+TgmS1P34LcWNDE1rdFQ3RelzxwD4FZXVzvlcvmzMzMz/+Kmm246fvHMmFvjTtYwWrcGIBfSXSKpf/SjH/3506dP/6dWq3X5yMiIIHVsvYoDnsxrROo2sQvxqFb4dotEO71NmAEL47BU2Q+LwSg0WxgFj4Vo6jK4RkWkx2TMFLgsOEOlY63qcSzPPT6GEQnPffDanC4LzvC0N/kBpbmpuTPehuZY8r3Tvpz4tXpXqkexv56uuw2X7t+Z2j+98Iv5/vVS7eIJJl5ZQUWqExlde8pWbN9+p4I+trO5sOcCJn3USZKXSxRmwBY7xFX+LD61S9wSSv0QvfFe2ODF5+mlwvn90IsqCVz8pdI3yE9O/ctlc5W2KBSDUewY6IYm9udO1uCnd2dgrFyAbE6a2Puq/ibM9jI1jQfCUtqqsLZVqzGZ1+v1xujo6N8cOnToPa95zWtOXEhzob9WiUAfo9NDtdkRuPPOO6994okn/rRWq72oUqnE/dSR1KVZXHZQop7qtvk9JnWVHuNq7oKTQKvZhEw2gsbINCzkd0G1HYrIWNG1rYFd28if7u6bbge/cZ87KXPtd3cFzqnyr/F5tFmd56PHv5MIUg8wDq5Tszaflul3rdY1DfDvnIRrfEiLAf0hDbKupt2+SS+N5PVQdmrLjPa1c2JLktxap4Q1bs9ZuO97To5A8270VMY52Cmm40MpO0aKEJevSLcnZueU86UAJ3GqnaBfRpPIdRQ7LlkKkcwtz4Uh7C2uwot2NeDw9khks+B4Tgt+w7NzVU7jXnRCZA1WeMEYTuatVmt527Ztf37kyJE/vuGGGxY2+5znr8+NwBpHo4dxsyLwqU996tCJEyf+w/Ly8muLxWKIfnUk9yiKEqRup7Xh3/yfS62TCR7TW8Q8V56ExfI+WIQK1JttWTa2LtU65Y+b/nFq+pKMeucm+qQJnuetm/sS+eooeDK9y7xzIzjOnGN1bXg2Z8cpbEz9Ey4G+RvKrfsQwuYxRr34biVFY5N1r7V2L+WeTu5avZrXna5e1zNFrHEfTqpxtFy/enpIIzKRS25oeSP1TFp6WCR7HOxGhRVEJQdRupUi2bNhBkpFmVteDltw1XgVrtsFsH20KEq44iKc+8ul0NcV3/jv3DJHmSx2JDsncwB4cmpq6g+PHDlyx0te8pLVISHqTzMABNY48gZwBf6QG4bA5z73uamHH374Xy8sLLwtn88XkNTRDI+kjpMBDXT8PS2tLSYwpeztCYGi4HHVH0RFqFemYT43BavtUBShkT3WMb1NF5uh36UKZ13bSGmrojE8L92MeE9Jc0sUn9E++pjsefAbE1X6e93VLVZlMaEn1Xas1g1SJ9RShhOvMe/g4oQONA7Ta4h2I/fu++pI817nsF/RtW7fAx/XCEhg4AR8w8aOXCqqkzrJ2yZw62+1j4vI3Slp0rye6bQhj+1OiyXIZQPYm1+FF+ysw6HtOSihKkcTO5K5ulNX8JtwcykrnFbm2sxOYxYj2ZHIRZMVzDFfXoZcLvfIzp07//e3vOUt/y2TybQ2EFB/qPOAwHpH5nm4VH/KfhDAUrGPPPLIO+fm5n43DMMJInUsFds9Vx27tqGa1K8Ez121o+BpxS/y28vb4VxpGs5BWae31esivU2qb26Cd+SjG81ezAA7InbKPdd/9zC/U/lXR114XhqW5m6p5tm9swpwZAHg+CeIPcFZyaHFj2+nbSWeraFa1aqka012Q947nGlJIzU/p7Z+m4sY52U4X8T1TiXr3S9lNNiH46ulmBX7GUkuAneoclLj8VdKhcfNVOhv6fYiPzn+DNFXLlR5AUrZFlw1VoXn7mzD1GgBclFemNixh7kstytvpJsqJzLvFsmOJI7/Iann8/n79u7d+25f/a3f92Hzb7fBo2nz3/BWuMKjR49mH3744Tc8+eST7wWAaQyUQ6VOaW0UAY9YkFJP86vTJEJ+dRexY7UpVOs1Q63LCnNI/IbvnPqtU9Ac+vgsQk/LTbfLzhLR8upzUnmbufHyHtQCgP+uQqW131wrfF7hXXk/RaSZrabXo9jxtJJA+QKC3kx9Bme0erxLr6FrVblL3dz8ghN4PFZS/O/dx1Kv60vb276C9R5nLSO9m688SeKSW7lfRvvHTTXO+pargDckcnyLsDOaVOUh7C7U4Hk7anBkMoRiEX3lOWViR1eYDqSj88YLbRbzYpM5D2pFdxivy16v19sYyT49Pf27N9988/fWgpTfdnMjMIzRsrkRuEivTkXAv/zMmTN/0mw2r0RCx/8wrY2C5ZCcJa9IE3xaERqCiJO63WcdA+YgE0CnPAnnitOwlKlAo9WGOvnWW1Kh6AYu+ncjTY1M8ip9zWgCEysU1rQl3r57qpvLBC/nZRlDrVU7LylrkosmflVClr07ckrHVYMaUlwNWiSctOha+8THJa++NUxt2dxPWdiuhN6Hvzq+RB11vrahM4ipxrJKSA27tstKbJ3cXwSUqu0MkzqtFNV5pQJnld7E+2CqciRwjGCPcnkohS24YmwVrtvVhqmRSKSjYW65rMcu781W5niqbilpdvVHimTH3HJU5s1msz42NvaRgwcP/sFrX/va008TLL/7JkNgEKNsk93i1r6cv/mbv3n2yZMn/+Pq6urLSqVShtLacrmcAMb2q+NkQgE4vLc6T5PhUfBUaYpSYYRvPVeAemUPLOR2QLWTEx2cUK2jj11MRqzQTKIQDVPr3A9Pdd7TIuVdypwIGBcMNPcmiZ0IXcc022o+QROWL57s21xbc/O6XDXRe8iGnCNQmudi66J0ffiPjZHsGtZs0dDH4eTVJo8TU6j6SiwF1DqGjPp9LA+sQTlIVe662XTSp2snIpUXSmrc+hkTLidyUuu6qQqqcnRnoU8co9WjAGBfsQbXTdXgkkntK+eBb/J9NQndJHKzWxqPdcESzWIhzdLSkNABYH7btm1/9uxnP/vPXvjCFy5u7Znx4rx7T+gX53M17upTn/rU3lOnTv3u0tLS/5rNZstI6hgBTy1YOan3Sm2jiYaXkCTzHpG6VP4dyBTGYKW8FxaCcdHopVHHQhZ1qya8Lkhjl4XVzVqYsuf92eNcdyv6PeE/T0bKc4KPCV8dj3+X+J2QtchYaziiAOo/nTLEbIJ3ZUEJTuVSnz/Wbsftd1ivtS+5eVybhuOrMwwO8g/KJbeH29rJf2MHLKlvk+LZX4Z5XZG1IltZO5gUuSZy7isPMiBqsAtTepiF7VEdrh6vwlVT2OpUR7DzxXOav1xXfHOTOWWi8DKuSOTKX/6D7du3/8Hzn//8u6644or6xqLoj7ZZEOh35G+W6/XXsU4EsAXr/fff/8bZ2dn3AMB+MsH341enycaVNuPyrRPBoxk+wFz48hScK+yGxU5ZmuEb6F+vQ6vZitW6NrtbOeyctJlv3Oz8luylziPrdVobBdLx/HXuWzeVvDt4ztBssale6zhNYDH3x/zgMJ1zFrRIXavh5DHpfPqIKccWjLnWYW4wcsobxxca7uMbhK/+kJei9+1Wi35jyF4/U9dySH2rv4qfFf3C0s8cRC4bqXAyV+lo0BH+ceEnz+VEKtplIytwzVQLdo8VIMpjxTfylavnqxYPNqHL4FLVu5z5zV1tT8lfvry8Aisry4D+8kql8vnp6en3+AYr65w8L6Dd1jrSL6Bb85eaUEOdTuZjH/vY87GxS71ef3GpVApQrSOp4+RiF6HhAXPkZ6eubaRckdHshg88IAfVOqbUhFEBauXdMK/M8I1mS5gERb/1uNIci4Bn1eLSKsgZpB6nsJklaHGOpO0Mc7tKleM14I28dabWObEbv3OPbcIML4mLDPnuTCg2/AwhTgTe7R0mhjQSrtgODoKPGXKtw54F2PXcldO43NhW8k5lb9y/uQZJ8xC4MO1+LsvUztU3hzo+MFlZiLAp5kL6xUmh4/stbBAir7wN2TCAIprX8wXIBQAzxSpcu70Ol0yEItec8sptVZ5U5ngKJHJJ6GIsYdvTViuu/ubKL0dVrkzsi6Ojo+8/ePDgn3h/+dbgg57Dc2vAsLXu8u677957/Pjx31taWnpzLpcrY2oblou189URFZ2vjr71IC47iaovnoOVSulF7GL7wigsl/bAQjAB9U4gWrPW60jsTVmUxqjl7lLrLCedzO+ppWJ58FyS6E3lTpO3KlOrXgmeshanuFHRGiRsFSkvWYv0HiNkbr1VgJlE1H0I2qb81DdVtSg1j5ZybOPj9UwBah9Own0fJrmhk+AdN2ovFZKe8NgDntw7jbzFltw0wkmcnqn8XuRjGIFv4m2NiTwMkMjzgshxrEzmanDNxCo8cxJgvII55bIGOwWfaguOLhCDnxGBy9+VMhflW/F37F8u/yMyJ1WOpnUysUdR9PDU1NS/3bt37ydf9apX1bbWDLd177bvYbh1Ibo471yZ4N86Ozv7+5lMZheZ4Clf3VbrchIySZ2rdanY5cSUZoaXE1ETMpkQWsVtsFTcDUuZEaijfx0bRdTr4mdLKBIibldam05LM1PiyJeuitfYRK/6qLtN8Mke6+QxJS6QP6U3WB6DFwclcpfviyYbua0hANkfSVJykGV8vD6Ga9dNunz5tEneYdrfGJt5/wOQS/mE6TymT+sBqUwCnk9O0en0vJmvnPcqpxrsYSYjKrzJ8qwhjIV1uGy0CldOdmDXaF4slLFADE8NdZG5Xe3NVSSGEzk2ScLgN0pJQzJvNBqtcrn8pd27d7/n1ltv/Vb/4PktLwYE+pghLobb9PfgQqDT6QQf/ehHX/bUU0/9u0aj8VxMabNT29Ki4MlcyM2GfJKyg+b4RCRNhi3IhBG0S9vhXH4nLEIJGi2ARlMFzjUwfx2JmxG7DiY2itW4is6I6HlF6NKfzgLnYvM886mrBQmZ94mUOXHHal2RhSR2Fh0vADCJnZO7WbhGP5EkqfOn5SZ4edw+hi9ZBdQhLcu2Moc7eqrbcji+pD7O2XO4dTuGWgW4ZLvxWXfUYtY2NtN/GLnkvEyrInGZMoYgS3N67CvHfHKVihYIIo+EeR0D3opBEw6VluGa7Q3RFa1YKIo0NKrBTiWW11skxm55aitzAFgaGxv58KFDz/j3r371q0/1fAx+g4sOgY0YnRcdKFvthu66665Lf/zjH//r5eXlm3K5XBFJ3W2Cx3z1jFAarpz1blXm7AAempzQN4hpbs3iFCxEO2AJitBodaRir8kWraLBhJhTbWWuy8sKg6hRVjYZ+S47sZlFZ4ikeWobj66XOepWSVlSzFQETP1NdGEoeocadxO7JLJ0mnIPVXP79OFs+KGZed74vF/SJmIVp9sMU0i8wrKGLrlAlB/fMJWYZnZdEEYtwewIduUzF+9rJiMKwwgiz0oiP1BcgWeN12H/eFbkmaMi5+Z1u295rMbVAoL3LDfN7NrEbkexUxlXHCdoYt++fft7Dx8+/Le+HvtWm8H1/W6G0bh10d9Ed3706NHKww8/fPPZs2d/p91uPwMJHYkdzYjUX93u2mY3eSETPCd2Xme6mykeJ9RMVIBGcYeoDb/UKUCr1RER8ZTq5lbrnOTN4jJ2GpwQXMq0apeQdQfOqR7s8X6moo/FHPueK/vYYmHTjBKhkl/kENTUQ9qy19B0fB8rWH7M5EtmLAL6iHfrFoluHL3XJRsLhjR7PH3OfzoGinPlY36YyCW3zfBxfQLxZqiHkCwMQ0FveHtI5BjYhtXcikFDEDkWh5keDaFSkiVbMcCU3FN8LOBdiIWjo6kKjS3yk7tqPWA6Gq/6hoTebrfrIyMj/++uXbv+3S233PL/ZTJYFcD/26oI9D0EtypAW+m+sbrcnXfeeeWZM2d+r1qt/lIulyuQWqdCNOTXI/JOqzBnRsMrumL+dZywREtWFtwj8texNGZUglUk9uwUVDt5aLbbzMcuI3x1q1atumNStoLlyOROCp2b4OX8qv3nuoysVMtx5DvPbaffma/cDJgjUlY/U3LM430Y0SWJXX0p+C1tuKZ83oPgzfagcmNZQEie0+g3nkhZl+d0WcY3Ysyocj/qUFSdLlkHTpyfTCLGiS0FzlZfZgMVtZxSilxXe9OmdQx2wwYqGOyGRB4FbdgdVeGnJpbh4FgApSISOQW8YdCb7FfuslhxPzmPU3Gpclf5VvSXI5EjsYdh+ONt27b96TOf+cyPveQlL5nfCNz9MS5sBDyhX9jPbyBX/9WvfnXkwQcffOPCwsJvt1qtQ6jWsRBNmlrHBhIyAl4GzcnJDP9Wk77V8EWrkWTELpG8mGZzJagVpmAxmoSVTgEabYBmEwOB6lBvqKj4uJwsD6TTqWqSxC0femya16Z0bWY3fe/EA8qTGgc50+dK28W14umB2NHxcWtW/sRsopfWffHPllnG30zZJy3evYe0PJam4l6SzvCwG7510/duCOD4MtKPbmtwfuXxd7aqdr7xNpAcRFoimQpcgqyWbCnm9WwYxkSOvvBS0IQ9+SocGa3DJeMZGC3mhCJHCxb3k6e1OcVTUgS7i8wpej32lTeb0FCqnMzr+LPT6dTL5fLnd+zY8d7bbrvtm16VD2QavCAP2nv0X5C35S/66SKAav2Tn/zkVadPn37PysrKa6IoylPAnKtsrKsePC9IY5seeQSv7V8nUpeKHU3xRagXtsNibjssQQnqbQAsWoNR8SKPHYPsEsFzUnXHZM6C5HR9eBehazN7bJZnPnOu8onM7QI0nMIksZMJnKXGcSYWhGL6z+kYaXTYP8ETeSffCDcB23nt3acISemk9Q22VydUnWhSbsS0EnR7a1NWOvbSh8zoiHrM8yzYIVHZTQa+UaAb3gFGqqMax4wPkYoWNGGmsCxN62NZqChFTrEkvFSyXtAle5VLQlc9DVg6WlrjI6r4xlV5Lpd7Ynx8/M/379//4V/4hV+Ye7rj3O9/cSHgCf3iep4bfjdf/OIXx44fP377/Pz8b7fb7f2o1FGxi8kuDLsWo+E9123/Ovk3Y7WOE5wqmBFXmlPm+LiUbDYPzcI2OJfbDouZCtTbgag2V8M89kZD1IyXZnezXauhvsX3Or2NtqVObhiwRiZ42o7M8oLAuend9p1zU7wlGnmEfLwQ0JTHJLkuRiOVuhqiSrJ2Ve4xm6hfelaIM4e/ETPGRXyCp9c+bbhN8+xuYr52Mb/jM3axCV95bOJQSIvdle86bpiikg6VTxuvL5fLylrr2Lo0yMBoUINListwaLQBe0awqUrBaKBC77ftXrLN6nY6Gi8U41rMkq+carErX3mzXC5/YWpq6r1vetObvp7JZHBt6f95BAwE1j4yPYBbDgFMb/vkJz/5nFOnTqFv/dVRFEVI7NS5DSc0ImbBAxkrEh5z2JVPkRO7K32HfIlcpXNfO0YZZ8IcNKMxWMrvgKVgFFY7oSi6gWodiV3msqOfXT4qrd5ZlLuqFGeQP0tzE8o+Tm9TSt5Od3MQPKl1OrdB3ozweXc3IzDO4q6EUmeKP7aaG+ZtK1I+Ph4b6l1GfYLU47e9y0424TNbutH33anSbcO7PKEmab0TGc+1KE+a1nmRGOkrd5A6q/KGChzzxHGBmsvmIBsAbAtX4UCpCkfGGrCjEgqSx05oPGrdna4pFw68HoO0RMlKby6rlJ2KRqqcgt/w71wu95OxsbH37dmz5wOve93rzm65CcjfcN8IeELvGyq/4dGjR8cfeuih2+bm5n6j0+kcxu5tqNZt3zohZQfM2YrGNsML8rVMkjaxowpHP7qIPA5C6ORHYDk/BYvhBKxCDpotgGYLq881xH9NZY7nxE2BbjLNTSl2ReD8b6QCV/S7O1ddLgBcpWRJMGq1rRcIvEiZFJLu1DXDjE8HFERK27MtYlEve7dRe9j+3mDtHtiIlLSehJ6ygnCqbsoNjxk9Gfgm92P+crk6iE3qFPiXy2YhH8miL2hpijItUdntssoKXDrahPGSJHlREEZVd0Pyt4mcL0ppIRITd1x33dFMBSu/oY9cLUB5BDua2JHQAWC1XC7//Y4dO/7Dbbfdhqpc9jv2/zwCKQh4QvevxpoQQN/6pz/96ctPnTr1G9Vq9fVBEGxDUke1jpMjTni8zSOpdV4X3vatu4idqxkZLISlL5NR8Wimx3BsEUCX3wbLuQlYRj87qXasplVviHx2odpRLSkFqFPXHKlvTJ3bvnRlpY0VvOIM+bc6dmzltc3yjPRjorcsz+7AOEa0XJgajKnUrXqifBGguD8Rbae30TLbUWYmmR9vH5wvMqzsdNLg9KIllba6bk7uBCB/O+PvyVxO3ntXwJteRuG7hAsbfO8w7Uw0RsnmIMwAVIIa7M1X4dKROuytAIyVIhHoRmpctxPWQZ7iklT6Y5p5nTIxcOGZFsGOJE71FojE8Wer1Wrn8/kHxsfH/+LQoUOfuuGGGxbWNEj9xlsWAU/oW/bRP70bP3bsWHTfffe9bHZ29rdqtdr1ZIbHRi84GXK1gpOeTejcv47bdvOxc58jJ3eu3pHYhVoKc9DKj0I12gaLwRisdCJoYnR8qyXbt9brUrWLYjWsYAz+bSlyygchZQoAAB3sSURBVGM3ze+kxFlt+C6+9ZicmZiUpK9zz2OeYilj8nuiPjZMmYU6odqNR8qVviv0TC0QnGZwfSDRk51bxVneOhEbj++jKzUOmziH46SGT9xa9RASjNAlNFKNx2qeqXMi8Qya1FGNFyJhNg8wch2aMJWrwoFiFfaXmzBZyUKpgGo8aVa3Ow3a77XhH1eK3DatpwW9oQon0zoSuTKvn6pUKv9l//79f/nLv/zLjz69Uer33moIeELfak98g+/385///LbHHnvslsXFxXe2Wq0jxWJRmOEpaA5Px/3r3Yjdzt2NFR0rxGE3gOGpPvQ7lpUV5uJcEWrRBCxlJ2QQXSeEZkvmv6MywtQ3Se7o37Ty2eMIeVWshpFwrPJtn3oiYI5M67ocbBxUxziLi1GiuvgnV+Ms2l5io4cvUb+puPXDjj+3uNTF5z04fn1vUMK0bpklWF18YSvgKyG1cpB8rRGyiVySuFwcokk9ykexSR3VOAa5TeeX4WC5BrsrGRgp4vfKrC56FUiTujPYTTJ57B+3A924r7xXTjlX5dy8PjIy8neTk5P/95ve9KZ/9Ob19b1mW30vT+hb/Q3YgPtHM/xdd9112YkTJ95RrVZvyWQysRleVs1KmuFtYqfUH1RUGEBHqp2TOldHQmG3ldJmHahsghe1uIMsNHMVYY5fDMZhNVOARicjzPjok6dAOiJ3I63Nqiznqg/fVzR8IiJeqWblA5dcRWSlzetxyhtjepv0+SN0WqqZbDbJWn/hJHFmVYiV+prfF2tFEst6Ksxm2RmM1Q0nb1oBsaWLNnOIdyaby0KUw9xw9ItnIRt0oJhpwmS2CgdKqzBTacG2Iga5EYljERhZCMZF4gauXaq7Gf3KlYmdv4dI4LiIRAXOI9iVeb1TLBa/Mz4+/p8vvfTS/8eb19f8gvkdGAKe0P3rsGEIoBn+W9/61vXz8/O/tbq6+rJcLhehWqd+60TIqGCIsDmx825Utgm+W9Utroi4eZNPqlK1A7SDCBq5EVjJjsNSMAIraIBtZ0SHNzHpqiAlQe4tbZbnwXHJwDnVaY6reJb6TMLS7rfO89d5MJ2irvi5EMcZRG6Z8M2NuavcTBiz6FOrfL6WUAuLtah3fZaUsnjqBvUxOdHT79rJoE3qpMrlcXXkOrb2zYgyq1FOm9NRiReDOmzPVoVvfG+pBZOlAMoFqcYpwM0uW9xP1Lpblbt95Pju2UTOyRzftTAMT09MTHx4x44dH7rpppuOb9hA9Afasgh4Qt+yj35wN67M8L9y7ty5X22328+OoijLo+G50ubEzhu+uLq5ucpp8mOR79Kuh83LzEpVjwuKDHTCCGphBZbDMVgJK1CFPDPLy2h67NfeaLZUGhyZXM08duFj5/74OGDKFflu57Irxcn4jQfFSYVOZEbPTJWlTSHemPhj9uTDHD+Ux7St4L1M7Xp7Usn6HTKXDZbNgFvXjZOmRKPH9yuWQvHqBFV4EAbCnI5ELqw/qLAzqMQbMJldhb35FdhTbMC2QgbKRYxi1ySu3y80r2OjIVnVkN5Bepf0O6VbAlPaWTKCXRJ6osqbCMaUipwTOZJ8GIZzIyMjn9m+fftHLr/88m9de+21jcGNRn/krYSAJ/St9LSHfK9333333hMnTrx+ZWXlLc1m8/J8Ph9gNDz3r5PqsRV7t8YvchLG8rL6hnj6UK9qXNrX3pbpbxj4FeSgmS3DcjgC5zIjsNwpykj5dkeQeVxXu9kUZnrKc5fXTwSvU+B4Dfi4upyS3lqxm8peK3MV0Mbz1pn7OObHFJWuCZ3rYWuoW+wdU7Q6psA2IbblYkDXQne/UIYKd11slyA3SjtDTPEaMFUMgyw1gUtfdxbaooKbUOKFVdhdaMJEAaCYlyZ3rLme7AooI9VdajxJ5qa/PO2dsgPe7DQ0InP8GQTBcqFQ+MrExMRfvuAFL/jCFVdcUR/ykPSnu8gR8IR+kT/g83176F+/++67D5w8efLWpaWl21ut1iWFQkEQO+UA02SaZornqW/cFG+rK3kcSYt2OlGaWZ4mZFTuHZHS1oFOJgv1sAjVoALLQQVWMkWotiNoot+901G+d5VDjOSOaXUiap6C63TDFwq2M0mcrpHS3Che2yRR5iJW8dwWyTqs23wfvUDQEfVxERvDX69UO+vtLt4bS8LbCj5hPucnNCwAVr54bDqnHeSRMF0uE2QAa6gjgYsc8DArCBhVeJRpwkhQh6ncKuwsNGBHoQ3jhQzkc5Lwqfd4WmtfbuFxuXC0MncVh0k3rfMmKpzARfvfRgOtAMulUukr4+PjH9q7d+/fv+pVrzp3vselP//FiYAn9IvzuW66u8Jqc5/5zGeecebMmduXl5ffCAAzWJAG/euc2Il4bcXuMsdrckfTqYxutv+Rcue58VxtiTrwzGQqzi+K0bRlVHMmgFYmEgSP5L4EZViGAtQ6WWghwYt9pckVc93F5K7y5uPUOMMcz3ura1M6j37nPGqQukORc/O8JGFO3hINMtvLbZW5XQGVCD5nAJrFXcwduPA2Madgv9hOwNzhzMSeARHIhg19sHa6CGLLZqUJHYPUMEkBWlAKGjAZVmFHVIOpfAPG8gDlfAgFFZ2OaWhmASNpTqfeAvQeuQaEWPSphYtrAUjmde3K0e8KkXicMcFyysnM3ul0GuVy+ejk5OQHZ2Zm/t4HvG26aemiuyBP6BfdI93cN9TpdMJPf/rTVz755JNvrVarN3Y6nd2c2HFyxn8msUtTKZE6D55LK1KT2r6STeCu6GRJ7qjGpPKm60DTvNTvITSDCKpBCZYyFViGIqxm0PeelQq+jdfeEulxvDWs+FtZAXRQHSd3TcZSzZN5W1Iyz+LSVGkpemahoLdAGSyI6+OXw1g0yDMkis7YGyd87NyHz0+kzkbbC+UtyFuVBM5mIYvKW5Cx8mdDB3KZFhQyTZFehip8KqrDRL4F5RwWhMkKxY77SSVO++rqbfa7QGROVhv56NNJnEjdLgrDF30uIqcCMUTkANDM5/P3VyqVj+zdu/dvfbnWzT0nXUxX5wn9YnqaF9C93Hfffbkf/OAHPzU3N/fWlZWV12YymZ3oWyfFzomdlCKpLhkZL1u18nQjF7l3U+0u9Z5WFCQ2zQvzuvS9I2G1IRAEX88UoJopCfM8Rs6vQqR88AAtDJozUuuI7JUvPjbXs6A7RyEaRe2SLhVbEo9ykjfJ2g6oS/rG4/gD6/0xiVCePfGPnwxJWxB3IILXQiTrEJ+TJl+50ALhA88H0oQ+FtZgIluH8WwDRnIdKOXQjC5bkoZKvdPzti019J7YrhhuXeDxFfbvaZYbXu9AxEy0pPWF+8jt3zudTrNQKNw/Pj7+0cnJyc/cdNNNJy6gIekv9SJAwBP6RfAQL+RbwFS37373uz81Ozt7S7Va/UU0xUdRFMiuV7LONil2PkmbRUB6kzupNY2Vlc5FalM005CNNFwmV67a9e/a/44m7XYmC41MJPLdkeBRxWPFulonB81OIAge/8PjC997IncZ1TxegyxVK5rLiAYfumwtmYo5zTpVvB0JHy8EVBgc42jXMfm7JUhT+bklgaoFFZK3QdoBYD0BDJ9D33cIbaG+S5kGjIZ1mMjWJHlnW1DKdiDKSr+5CGRTyttF3HrBJi02aT5xUuKxImc55OZn0hpjL+K4hcZsnoJZD7JcK6lx/B595MVi8ZuVSuWunTt33vW6173uBPYox/gRws/3LL+QZ6kL59o9oV84z+qivtJOp5P99Kc//Yz5+fnXLS8v34RR8blcLst97LyrG5E7J3apCN3VvlzBdEmS18VdXFHzkoCVOhfBcdokb5jnkYjR9q5M5W3IQAtJHnJQz+SgBpH4D1X8qiD6rEyXQ5M9LghUDrswzZN6F93jiPz1IkCSPP6tzeaCoASRm1H3UtpT6jkNfVXLVQWliW1EPAKSMipumdolCFp1zEOJTWZ03BadJGEGSbstmpyg2ZzIu5xtQiloQTFsQylsQ16QNy4A0OQuLS1CxTOLC1li6HxJUzqRuYybSFfjlHamF2jxokgt2rg53Y5Yd+WSE5njd2EYnsvn8/+IueQHDx6MfeScyNU75jBtXNTD2d/ceULAE/p5At6f1o0AToaf/exn9506deo1y8vLtzQajeeEYZhHxU5d3WgSJxVNxGyQuzL1cnJI87HaxM5JwjbRuqPnzW5agvhVbXkeXS9LhypyEWZzVPMBNCEUZF+DnCB47BpXhxw08PNOFhod3CYQ6r4tIu3R1I9ERlHyOnUuVqC88hyvC68C4wSvOzPZpOVC071U2AF0IKtIG4PVUHHnkbyDFlTCOpSDJhTDFuSDDkRBR7QhDXncAwa8CX+5ueCSz0Qrbjs3XKtwM02RP7Nez4gWOMJNwiwvriJEPGKdm9g5kWez2TMjIyP/Y2Ji4hM7duz4FkWteyL3s9r5RsAT+vl+Av78qQjcc889O06ePHnDwsICEvuLMpnMCPrZRe/qXC6Oaucka/jZRR92VINSXXIysRU7T4Gz/e5pCpDIk9eCRzK0Tfa9/LSC5EUDdanI5W9osEbCzwg6bUEo/hPk3wmhDqj4UdWHItoetxXqXih89RM/o++E9bcj1HSg+sIhSYsuZIqw6W8kblTaSNr4E4k7hySdaUM2gz/RlI5R6oq0g1Ao+DieAdPMHLXRXTEO/DNO0nZQI70k3K+vP9MNWlxYa5O6XFCJGgIiE0H/hwWEsJAQJ3H+O66holzu4WKxeM/U1NSd11xzzX2UR+6J3E9imwUBT+ib5Un460hF4Bvf+MboD3/4wxcuLi6+YXV19aWdTmdXLpcLkNjtXHYid8NciwTjVIa6yIhLGdIFuQLriMxjRcx88PwzU9GjKjfNvzyFjohH76+bxmBNesppN4PTzP7plNFNwXKqyG4czibS+1QTE2Faj4u/dqRJPe58h6VVtZmdm+Bl0JtU23yh1MtUnraIsi0k9t9cgXPck89AxRwoJR5nKDjcI9w3Logb0w1V2V8q2YrbBEFQy+fz3yuVSnft2bPnzhtvvPERbJxikzh7V7x53c9l5w0BT+jnDXp/4rUi8NBDD+X/+Z//+Zmzs7M/h5HxzWbzqiAIykTsIo85CIyiMnQOIp805ZgWId9NuSf8t5JhjNvibgH7d+3jThbCsRcF3RYO/ISS/MyyrmKQM/u6vifxhdjdJFuZ188xoWhy+zM7MK2b5YMTdXKRlCwey4sEue7fxpMTuC4Y5C7NSqZ1DG7jhI6/YzRbNps9VSwWvzI2NnbXvn37vvKKV7zidCaTaXsiX+uo9dsPEwFP6MNE259rQxDASfXee++d/PGPf/yCpaWlX6zVai/vdDp7s9lsiIqdq3Y8IVWgQwLQyl1Hxrsqi/WT356m3JlaMwK20tSlTVZ6XcB6fTOfuCRt6VN2uQNskO3r7Pa3xEfWAqBIck74SfI3a6HzBZBJ4Hrx4HoJ0lS4tnAIVJztS+0odTtrAEnaqAmgCgCREsefuE8YhitRFN1fLpfvnpqa+ruZmZnvPf/5z6+q5yNBYeYRH7m+IcPZH2QDEfCEvoFg+kMNHwHMZ3/00UcxOl6o9kajcQ0AjBCxk2onkkSTNydcV5CWK7c9LaDOTY7JAK40ZIicXTnenKxpf/MzFcBmRXqnnYtfa9pixGWRSCdpk8w5gfNr4JYM26qhFzMmYfNFjg5kk9YHl5uCAhG5f5wXgXH9rgIX21EUPV4qlY6OjIz89z179vzjz//8zz/F0s74HClDCjMZb1Yf/lD3Z+wDAU/ofYDkN9n8CCjVPnby5MmfWVhYeM3q6uorWq3WTBAEOSR3URtcmeQ5WdjkbgfPufzE3FdMJOY2zStiV77pJMmpFLEBwtuLuAkL3uzGJnC7EU4/CwO+AEknccqFt5V3MtaAVHiaGicTOxE395Fzda5IvKNSzv4ZSXzHjh33XH311T86fPhwTZnU7XnRE/kA31F/6I1DwBP6xmHpj7RJEDh69Gj23LlzB+bm5p6/vLz8c/V6/Xntdnsfkjt17eLlY21zL5G0rdQTUfIYHKZys7nvmJN8ghxZ4BlfTLig62bS72Xut4/Xz/Yuv7ajPL6zZr4mcKm0OaHza3HFFNipgJy80wkcI9TNtqU2cXNyR794LpdbyOVyxwqFwpdHR0e/vG/fvvtf9rKXzarrs03q8U14Rb5JBra/jJ4IeELvCZHf4EJGACvRPfLII/vPnj37vJWVlRtqtRqS+0wmkxHkTv52CvpKI/duyp0rdldQWBrZE/FLfNPzrIlo45ow6oHYSpliBNb/vLRfPnlsk6hd53Bhl5byh5XvpPlc5+bLQjq8cht+bxbv4almrt/JX05KPJfLzWFd9XK5/OWxsbF79+zZ8+D1118/qwLcZBlC+Y9Xz/Vm9fW/RH7P84iAJ/TzCL4/9XAR4OSOyr3RaFyLyj2TyZTQHE//EQGLWV4VIqErtQnbVu3cRG+Y5kWKmO4KZ5O8Se66c5zLvJ00iZs49qPG5b2ppcQ6ZgEVlxcfpFtQm41jt7x8UuR2FT6hvjFvXAW42V3y6G+lxM/m8/kHKpXKvdu2bTt64MCBYz/90z89p0gblTgPqY+J3Cvx4Y5Hf7aNR2AdQ3njL8If0SMwbASQ3B999NHdc3NzVy4uLt7QaDRegL3aAWAsCIIATfKiOUgYGiZmm7j6JfhuKp7InC8kOMHbBO4i9G6+clLuriC7fnHndd75PhwP+/c087qdXqar6UkzOk85c6lwXuENryUMw3o2mz0dRdH3isXiP0xOTv7Ds571rO8985nPxL7jGAXJSVyaBpgq90Te71vgt9vsCHhC3+xPyF/fwBHAlq5f+MIXJufn5w9Xq9XnrKysPL/Val3VbDb3AUAFVTeROy9AEytPJnfTCJ5/np7zbip4m9Q54XdT6f0qdHHZ8bVrk3+v6HqXGneROVfiaUFtdi31tPxx+lwtTlrZbHa2UCj8sFgsfqtcLn9jcnLy2JVXXnliZmZmkSnx+BbVZzGZexIf+LDyJzgPCHhCPw+g+1NubgRIvS8sLFxerVZ/plqtXtdsNp/Zbrd3ZTKZyNWX3aVaOSHbKpzI2TbR2wuCtP1cx6Zr6KXWXeivhcRpEWCTeJop3UXmLiLnde+pFr46BxZ6OZfNZn9cKBS+gwS+ffv2bx88ePD4VVddtQAALWVGJ1M6EbdX4pt7qPmr22AEPKFvMKD+cBcfAseOHascP35838LCwtUrKyvX1ev1K9E83263pzqdTjmTyWTIl04m+m5+eB685lL0aSTeX3Cd9r/bpE9Pphd58+3SzOaxdYK1JuWE7CLxbiln/DxBEDTDMJzP5XIn8/n8j0ql0n0TExPf2rlz5w8PHz58dmpqqqaukeYvTuCexC++IejvqE8EPKH3CZTfzCOgSCz40Y9+VPn+97+/s1qtHlhZWbm8Xq9f1Wg0Lm+1WvtardZ2ACjaUfEmwYsj9QQ0zcTuIva1KHab0F2R6C7CJtIlhW6b1Dlh07Zp29A5sS56GIZL2Wz2J4VC4XgURcdKpdL3RkdHfzgzM3PiwIED8+Pj46vKF55G4N6U3vNt8htsBQQ8oW+Fp+zvcaAIYOnvr3/966Pz8/O7FhcXL11ZWbkSVXy9Xj/UarWmAWC00+kgyauy6ropjB0Ixy+0WxBbN7O662Zp+7Q0MnufNGVuf07ET+V1XQTO/P2ovJfDMJzN5XKPFgqF71cqFUwpe2jXrl2PXX755WdHR0ex1Kou5ycvzFbgnsAH+kb7g1+oCHhCv1CfnL/uTY1Ap9PJf+1rXxubnZ3dvby8vKfRaMw0m80DzWZzptFo7Gu32zvb7fZku92udDqdSFYUNRulcNWdRuBp6toFjh3MRtt0O0asyplpnat3+p2uNQiCVhAE1TAMF4MgOBtF0RNYWjWKIvR/P1Eul0+Mj4+fPHz48FNTU1NLANBQ18FTyZDQvR98U7/h/uI2IwKe0DfjU/HXdFEioMqKRvfff3/p7NmzYwsLCzvr9fqe1dXV/a1Wa3+tVpvpdDqTnU5nvNVqjaB/HpV9u93OA0AWM7SYqXrNGLkIPY3kOVGrEyHBIlk3kLABAEl7GYPVMpnMfBRFJwuFwmPZbPaJkZGRE/l8/vTOnTtnDxw4cK5SqaDJvMmUN/c3pPq/1SKht29izUj4HTwCFycCntAvzufq7+oCQ6DT6QSPPvooKvXC2bNni4uLi+VarTZaq9XG6vX6RLvdHq/X61P4X6fTGWu329tbrdZou90uYtodVr5ThJ9Vv2fb7TYeL2y327gYCJC8kZCRWPEn+q8BoN7pdARR489MJoPEi3ndSNgLqLLDMMRqa6i2n8Lfi8XiQqFQWIyiaHFycrK6c+fOVYu0bRLmgWo+D/wCezf95V44CHhCv3Celb/SLY6AUvhYJCU8ffp0rlqt5lZXV8NcLhc2m81so9EQ5L26upqr1WrZZrOJJJ+t1WqYaidqlQdBUA+CoJ3NZhuFQqEVRVEjDMNWuVxutnEFEEWtfD7fKhaLrZGRESR/JHgkfjKDO6357EMjyty3G93iL62//aEi4Al9qHD7k3kEnh4CitRTD8LafvY6kWvsp80HaYo7cQ5fsKUX7P57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CEPjhs/ZE9Ah4Bj4BHwCMwNAQ8oQ8Nan8ij4BHwCPgEfAIDA4BT+iDw9Yf2SPgEfAIeAQ8AkNDwBP60KD2J/IIeAQ8Ah4Bj8DgEPj/AceQqDCxV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a:extLst>
              <a:ext uri="{FF2B5EF4-FFF2-40B4-BE49-F238E27FC236}">
                <a16:creationId xmlns:a16="http://schemas.microsoft.com/office/drawing/2014/main" id="{D182008D-CAD5-44EA-8EDF-3E45375FE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43400" y="1981200"/>
            <a:ext cx="3124200" cy="3124200"/>
          </a:xfrm>
          <a:prstGeom prst="rect">
            <a:avLst/>
          </a:prstGeom>
        </p:spPr>
      </p:pic>
    </p:spTree>
    <p:custDataLst>
      <p:tags r:id="rId1"/>
    </p:custDataLst>
    <p:extLst>
      <p:ext uri="{BB962C8B-B14F-4D97-AF65-F5344CB8AC3E}">
        <p14:creationId xmlns:p14="http://schemas.microsoft.com/office/powerpoint/2010/main" val="21830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0106-C04B-4607-A4F3-F150C88F3ECE}"/>
              </a:ext>
            </a:extLst>
          </p:cNvPr>
          <p:cNvSpPr>
            <a:spLocks noGrp="1"/>
          </p:cNvSpPr>
          <p:nvPr>
            <p:ph type="ctrTitle"/>
          </p:nvPr>
        </p:nvSpPr>
        <p:spPr/>
        <p:txBody>
          <a:bodyPr>
            <a:normAutofit fontScale="90000"/>
          </a:bodyPr>
          <a:lstStyle/>
          <a:p>
            <a:pPr algn="ctr"/>
            <a:r>
              <a:rPr lang="en-US" sz="4800" dirty="0">
                <a:latin typeface="Arial Narrow" panose="020B0606020202030204" pitchFamily="34" charset="0"/>
              </a:rPr>
              <a:t>DAIDS </a:t>
            </a:r>
            <a:br>
              <a:rPr lang="en-US" sz="4800" dirty="0">
                <a:latin typeface="Arial Narrow" panose="020B0606020202030204" pitchFamily="34" charset="0"/>
              </a:rPr>
            </a:br>
            <a:r>
              <a:rPr lang="en-US" sz="4800" dirty="0">
                <a:latin typeface="Arial Narrow" panose="020B0606020202030204" pitchFamily="34" charset="0"/>
              </a:rPr>
              <a:t>Electronic Information Systems (EIS) Policy Training </a:t>
            </a:r>
          </a:p>
        </p:txBody>
      </p:sp>
      <p:sp>
        <p:nvSpPr>
          <p:cNvPr id="3" name="Subtitle 2"/>
          <p:cNvSpPr>
            <a:spLocks noGrp="1"/>
          </p:cNvSpPr>
          <p:nvPr>
            <p:ph type="subTitle" idx="1"/>
          </p:nvPr>
        </p:nvSpPr>
        <p:spPr/>
        <p:txBody>
          <a:bodyPr/>
          <a:lstStyle/>
          <a:p>
            <a:endParaRPr lang="en-US"/>
          </a:p>
        </p:txBody>
      </p:sp>
      <p:sp>
        <p:nvSpPr>
          <p:cNvPr id="7" name="TextBox 6">
            <a:extLst>
              <a:ext uri="{FF2B5EF4-FFF2-40B4-BE49-F238E27FC236}">
                <a16:creationId xmlns:a16="http://schemas.microsoft.com/office/drawing/2014/main" id="{8B39BA89-EF26-4710-A982-FFCFD1431DD1}"/>
              </a:ext>
            </a:extLst>
          </p:cNvPr>
          <p:cNvSpPr txBox="1"/>
          <p:nvPr/>
        </p:nvSpPr>
        <p:spPr>
          <a:xfrm>
            <a:off x="1896566" y="4341180"/>
            <a:ext cx="7567030" cy="958789"/>
          </a:xfrm>
          <a:prstGeom prst="rect">
            <a:avLst/>
          </a:prstGeom>
          <a:noFill/>
        </p:spPr>
        <p:txBody>
          <a:bodyPr wrap="square" rtlCol="0">
            <a:spAutoFit/>
          </a:bodyPr>
          <a:lstStyle/>
          <a:p>
            <a:pPr algn="ctr"/>
            <a:r>
              <a:rPr lang="en-US" sz="2800" dirty="0">
                <a:latin typeface="+mn-lt"/>
                <a:cs typeface="Arial" panose="020B0604020202020204" pitchFamily="34" charset="0"/>
              </a:rPr>
              <a:t>Closing</a:t>
            </a:r>
          </a:p>
          <a:p>
            <a:pPr algn="ctr"/>
            <a:r>
              <a:rPr lang="en-US" sz="2800" dirty="0">
                <a:latin typeface="+mn-lt"/>
                <a:cs typeface="Arial" panose="020B0604020202020204" pitchFamily="34" charset="0"/>
              </a:rPr>
              <a:t>June 2021 </a:t>
            </a:r>
          </a:p>
        </p:txBody>
      </p:sp>
    </p:spTree>
    <p:extLst>
      <p:ext uri="{BB962C8B-B14F-4D97-AF65-F5344CB8AC3E}">
        <p14:creationId xmlns:p14="http://schemas.microsoft.com/office/powerpoint/2010/main" val="4273933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6581-4BBC-4B23-A853-F2AFA22312CF}"/>
              </a:ext>
            </a:extLst>
          </p:cNvPr>
          <p:cNvSpPr>
            <a:spLocks noGrp="1"/>
          </p:cNvSpPr>
          <p:nvPr>
            <p:ph type="title"/>
          </p:nvPr>
        </p:nvSpPr>
        <p:spPr/>
        <p:txBody>
          <a:bodyPr/>
          <a:lstStyle/>
          <a:p>
            <a:r>
              <a:rPr lang="en-US" dirty="0"/>
              <a:t>EIS Policy Compliance </a:t>
            </a:r>
          </a:p>
        </p:txBody>
      </p:sp>
      <p:sp>
        <p:nvSpPr>
          <p:cNvPr id="3" name="Content Placeholder 2">
            <a:extLst>
              <a:ext uri="{FF2B5EF4-FFF2-40B4-BE49-F238E27FC236}">
                <a16:creationId xmlns:a16="http://schemas.microsoft.com/office/drawing/2014/main" id="{C452483D-C9A1-4E2F-B5E4-7C5CF1BA0CBA}"/>
              </a:ext>
            </a:extLst>
          </p:cNvPr>
          <p:cNvSpPr>
            <a:spLocks noGrp="1"/>
          </p:cNvSpPr>
          <p:nvPr>
            <p:ph idx="1"/>
          </p:nvPr>
        </p:nvSpPr>
        <p:spPr/>
        <p:txBody>
          <a:bodyPr>
            <a:normAutofit/>
          </a:bodyPr>
          <a:lstStyle/>
          <a:p>
            <a:pPr marL="0" indent="0">
              <a:buNone/>
            </a:pPr>
            <a:r>
              <a:rPr lang="en-US" sz="3200" b="1" dirty="0"/>
              <a:t>Timelines </a:t>
            </a:r>
            <a:endParaRPr lang="en-US" sz="3200" dirty="0"/>
          </a:p>
          <a:p>
            <a:r>
              <a:rPr lang="en-US" sz="3200" dirty="0"/>
              <a:t>Phased roll out of the policy</a:t>
            </a:r>
          </a:p>
          <a:p>
            <a:pPr lvl="2"/>
            <a:r>
              <a:rPr lang="en-US" sz="3200" dirty="0">
                <a:solidFill>
                  <a:srgbClr val="FF0000"/>
                </a:solidFill>
              </a:rPr>
              <a:t>Other collaborators: 01 December 2021</a:t>
            </a:r>
          </a:p>
          <a:p>
            <a:r>
              <a:rPr lang="en-US" sz="3200" dirty="0"/>
              <a:t>Timeline extended to allow for training prior to deadline</a:t>
            </a:r>
            <a:r>
              <a:rPr lang="en-US" sz="2800" dirty="0"/>
              <a:t>. </a:t>
            </a:r>
          </a:p>
          <a:p>
            <a:pPr marL="0" indent="0">
              <a:buNone/>
            </a:pPr>
            <a:r>
              <a:rPr lang="en-US" sz="3200" b="1" dirty="0"/>
              <a:t>What is EIS policy compliance </a:t>
            </a:r>
          </a:p>
          <a:p>
            <a:pPr lvl="1"/>
            <a:r>
              <a:rPr lang="en-US" sz="3200" dirty="0"/>
              <a:t>Approved checklist = compliance</a:t>
            </a:r>
          </a:p>
          <a:p>
            <a:endParaRPr lang="en-US" dirty="0"/>
          </a:p>
        </p:txBody>
      </p:sp>
    </p:spTree>
    <p:extLst>
      <p:ext uri="{BB962C8B-B14F-4D97-AF65-F5344CB8AC3E}">
        <p14:creationId xmlns:p14="http://schemas.microsoft.com/office/powerpoint/2010/main" val="26783954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F0BBC-3A8E-4ABD-AD9D-51436E48AB5C}"/>
              </a:ext>
            </a:extLst>
          </p:cNvPr>
          <p:cNvSpPr>
            <a:spLocks noGrp="1"/>
          </p:cNvSpPr>
          <p:nvPr>
            <p:ph type="title"/>
          </p:nvPr>
        </p:nvSpPr>
        <p:spPr/>
        <p:txBody>
          <a:bodyPr/>
          <a:lstStyle/>
          <a:p>
            <a:r>
              <a:rPr lang="en-US" dirty="0"/>
              <a:t>Acknowledgements</a:t>
            </a:r>
          </a:p>
        </p:txBody>
      </p:sp>
      <p:sp>
        <p:nvSpPr>
          <p:cNvPr id="8" name="Content Placeholder 7">
            <a:extLst>
              <a:ext uri="{FF2B5EF4-FFF2-40B4-BE49-F238E27FC236}">
                <a16:creationId xmlns:a16="http://schemas.microsoft.com/office/drawing/2014/main" id="{0FB38C1C-0451-44D3-9DC8-73ED7A7D7372}"/>
              </a:ext>
            </a:extLst>
          </p:cNvPr>
          <p:cNvSpPr>
            <a:spLocks noGrp="1"/>
          </p:cNvSpPr>
          <p:nvPr>
            <p:ph idx="1"/>
          </p:nvPr>
        </p:nvSpPr>
        <p:spPr/>
        <p:txBody>
          <a:bodyPr>
            <a:normAutofit/>
          </a:bodyPr>
          <a:lstStyle/>
          <a:p>
            <a:r>
              <a:rPr lang="en-US" sz="3600" dirty="0"/>
              <a:t>DAIDS EIS Policy working group </a:t>
            </a:r>
          </a:p>
          <a:p>
            <a:r>
              <a:rPr lang="en-US" sz="3600" dirty="0"/>
              <a:t>Data Management Centers </a:t>
            </a:r>
          </a:p>
          <a:p>
            <a:pPr lvl="1"/>
            <a:r>
              <a:rPr lang="en-US" sz="3600" dirty="0"/>
              <a:t>for early input on the policy and </a:t>
            </a:r>
          </a:p>
          <a:p>
            <a:pPr lvl="1"/>
            <a:r>
              <a:rPr lang="en-US" sz="3600" dirty="0"/>
              <a:t>for working with DAIDS on this training. </a:t>
            </a:r>
          </a:p>
          <a:p>
            <a:r>
              <a:rPr lang="en-US" sz="3600" dirty="0"/>
              <a:t>HANC for the coordination and support. </a:t>
            </a:r>
          </a:p>
          <a:p>
            <a:r>
              <a:rPr lang="en-US" sz="3600" dirty="0"/>
              <a:t>All the collaborators for meeting the regulatory requirements. </a:t>
            </a:r>
          </a:p>
          <a:p>
            <a:endParaRPr lang="en-US" sz="3600" dirty="0"/>
          </a:p>
          <a:p>
            <a:pPr marL="0" indent="0">
              <a:buNone/>
            </a:pPr>
            <a:endParaRPr lang="en-US" sz="3600" dirty="0"/>
          </a:p>
          <a:p>
            <a:endParaRPr lang="en-US" sz="3600" dirty="0"/>
          </a:p>
          <a:p>
            <a:endParaRPr lang="en-US" dirty="0"/>
          </a:p>
        </p:txBody>
      </p:sp>
    </p:spTree>
    <p:extLst>
      <p:ext uri="{BB962C8B-B14F-4D97-AF65-F5344CB8AC3E}">
        <p14:creationId xmlns:p14="http://schemas.microsoft.com/office/powerpoint/2010/main" val="3323916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CB81-2FA0-401F-9AFA-294CD4C5A4C2}"/>
              </a:ext>
            </a:extLst>
          </p:cNvPr>
          <p:cNvSpPr>
            <a:spLocks noGrp="1"/>
          </p:cNvSpPr>
          <p:nvPr>
            <p:ph type="title"/>
          </p:nvPr>
        </p:nvSpPr>
        <p:spPr/>
        <p:txBody>
          <a:bodyPr/>
          <a:lstStyle/>
          <a:p>
            <a:r>
              <a:rPr lang="en-US" dirty="0"/>
              <a:t>EIS Policy resources </a:t>
            </a:r>
          </a:p>
        </p:txBody>
      </p:sp>
      <p:sp>
        <p:nvSpPr>
          <p:cNvPr id="3" name="Content Placeholder 2">
            <a:extLst>
              <a:ext uri="{FF2B5EF4-FFF2-40B4-BE49-F238E27FC236}">
                <a16:creationId xmlns:a16="http://schemas.microsoft.com/office/drawing/2014/main" id="{B12D04F7-CE04-4399-9F2C-985A6B2DA161}"/>
              </a:ext>
            </a:extLst>
          </p:cNvPr>
          <p:cNvSpPr>
            <a:spLocks noGrp="1"/>
          </p:cNvSpPr>
          <p:nvPr>
            <p:ph idx="1"/>
          </p:nvPr>
        </p:nvSpPr>
        <p:spPr/>
        <p:txBody>
          <a:bodyPr>
            <a:normAutofit/>
          </a:bodyPr>
          <a:lstStyle/>
          <a:p>
            <a:r>
              <a:rPr lang="en-US" b="1" dirty="0"/>
              <a:t>Link to the EIS Policy: </a:t>
            </a:r>
            <a:r>
              <a:rPr lang="en-US" dirty="0">
                <a:solidFill>
                  <a:srgbClr val="0070C0"/>
                </a:solidFill>
                <a:hlinkClick r:id="rId3">
                  <a:extLst>
                    <a:ext uri="{A12FA001-AC4F-418D-AE19-62706E023703}">
                      <ahyp:hlinkClr xmlns:ahyp="http://schemas.microsoft.com/office/drawing/2018/hyperlinkcolor" val="tx"/>
                    </a:ext>
                  </a:extLst>
                </a:hlinkClick>
              </a:rPr>
              <a:t>Electronic Information Systems (EIS) Policy</a:t>
            </a:r>
            <a:endParaRPr lang="en-US" dirty="0">
              <a:solidFill>
                <a:srgbClr val="0070C0"/>
              </a:solidFill>
            </a:endParaRPr>
          </a:p>
          <a:p>
            <a:r>
              <a:rPr lang="en-US" b="1" dirty="0"/>
              <a:t>Implementation Memo: </a:t>
            </a:r>
            <a:r>
              <a:rPr lang="en-US" dirty="0">
                <a:solidFill>
                  <a:srgbClr val="0070C0"/>
                </a:solidFill>
                <a:hlinkClick r:id="rId4">
                  <a:extLst>
                    <a:ext uri="{A12FA001-AC4F-418D-AE19-62706E023703}">
                      <ahyp:hlinkClr xmlns:ahyp="http://schemas.microsoft.com/office/drawing/2018/hyperlinkcolor" val="tx"/>
                    </a:ext>
                  </a:extLst>
                </a:hlinkClick>
              </a:rPr>
              <a:t>Electronic Information Systems Implementation Memo</a:t>
            </a:r>
            <a:endParaRPr lang="en-US" dirty="0">
              <a:solidFill>
                <a:srgbClr val="0070C0"/>
              </a:solidFill>
            </a:endParaRPr>
          </a:p>
          <a:p>
            <a:r>
              <a:rPr lang="en-US" b="1" dirty="0"/>
              <a:t>Link to FAQ: </a:t>
            </a:r>
            <a:r>
              <a:rPr lang="en-US" dirty="0">
                <a:solidFill>
                  <a:srgbClr val="0070C0"/>
                </a:solidFill>
                <a:hlinkClick r:id="rId5">
                  <a:extLst>
                    <a:ext uri="{A12FA001-AC4F-418D-AE19-62706E023703}">
                      <ahyp:hlinkClr xmlns:ahyp="http://schemas.microsoft.com/office/drawing/2018/hyperlinkcolor" val="tx"/>
                    </a:ext>
                  </a:extLst>
                </a:hlinkClick>
              </a:rPr>
              <a:t>Electronic Information System Policy FAQ</a:t>
            </a:r>
            <a:endParaRPr lang="en-US" b="1" dirty="0">
              <a:solidFill>
                <a:srgbClr val="0070C0"/>
              </a:solidFill>
            </a:endParaRPr>
          </a:p>
          <a:p>
            <a:r>
              <a:rPr lang="en-US" b="1" dirty="0"/>
              <a:t>Submission of checklist</a:t>
            </a:r>
            <a:r>
              <a:rPr lang="en-US" dirty="0"/>
              <a:t>: </a:t>
            </a:r>
            <a:r>
              <a:rPr lang="en-US" i="1" u="sng" dirty="0">
                <a:hlinkClick r:id="rId6">
                  <a:extLst>
                    <a:ext uri="{A12FA001-AC4F-418D-AE19-62706E023703}">
                      <ahyp:hlinkClr xmlns:ahyp="http://schemas.microsoft.com/office/drawing/2018/hyperlinkcolor" val="tx"/>
                    </a:ext>
                  </a:extLst>
                </a:hlinkClick>
              </a:rPr>
              <a:t>DAIDSCRSSEISChecklist.sm@ppdi.com</a:t>
            </a:r>
            <a:endParaRPr lang="en-US" u="sng" dirty="0"/>
          </a:p>
          <a:p>
            <a:r>
              <a:rPr lang="en-US" b="1" dirty="0"/>
              <a:t>Queries</a:t>
            </a:r>
            <a:r>
              <a:rPr lang="en-US" dirty="0"/>
              <a:t>: </a:t>
            </a:r>
            <a:r>
              <a:rPr lang="en-US" i="1" u="sng" dirty="0">
                <a:hlinkClick r:id="rId6">
                  <a:extLst>
                    <a:ext uri="{A12FA001-AC4F-418D-AE19-62706E023703}">
                      <ahyp:hlinkClr xmlns:ahyp="http://schemas.microsoft.com/office/drawing/2018/hyperlinkcolor" val="tx"/>
                    </a:ext>
                  </a:extLst>
                </a:hlinkClick>
              </a:rPr>
              <a:t>DAIDSCRSSEISChecklist.sm@ppdi.com</a:t>
            </a:r>
            <a:endParaRPr lang="en-US" i="1" u="sng" dirty="0"/>
          </a:p>
          <a:p>
            <a:r>
              <a:rPr lang="en-US" b="1" i="1" u="sng" dirty="0"/>
              <a:t>Regulation: </a:t>
            </a:r>
            <a:r>
              <a:rPr lang="en-US" u="sng" dirty="0">
                <a:solidFill>
                  <a:srgbClr val="0070C0"/>
                </a:solidFill>
                <a:hlinkClick r:id="rId7">
                  <a:extLst>
                    <a:ext uri="{A12FA001-AC4F-418D-AE19-62706E023703}">
                      <ahyp:hlinkClr xmlns:ahyp="http://schemas.microsoft.com/office/drawing/2018/hyperlinkcolor" val="tx"/>
                    </a:ext>
                  </a:extLst>
                </a:hlinkClick>
              </a:rPr>
              <a:t>21 CRF Part 11 </a:t>
            </a:r>
            <a:endParaRPr lang="en-US" u="sng" dirty="0">
              <a:solidFill>
                <a:srgbClr val="0070C0"/>
              </a:solidFill>
              <a:hlinkClick r:id="rId8">
                <a:extLst>
                  <a:ext uri="{A12FA001-AC4F-418D-AE19-62706E023703}">
                    <ahyp:hlinkClr xmlns:ahyp="http://schemas.microsoft.com/office/drawing/2018/hyperlinkcolor" val="tx"/>
                  </a:ext>
                </a:extLst>
              </a:hlinkClick>
            </a:endParaRPr>
          </a:p>
          <a:p>
            <a:pPr marL="0" indent="0">
              <a:buNone/>
            </a:pPr>
            <a:endParaRPr lang="en-US" dirty="0"/>
          </a:p>
        </p:txBody>
      </p:sp>
    </p:spTree>
    <p:extLst>
      <p:ext uri="{BB962C8B-B14F-4D97-AF65-F5344CB8AC3E}">
        <p14:creationId xmlns:p14="http://schemas.microsoft.com/office/powerpoint/2010/main" val="4281818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0FD60-451A-469A-8153-600E0B5C6670}"/>
              </a:ext>
            </a:extLst>
          </p:cNvPr>
          <p:cNvSpPr>
            <a:spLocks noGrp="1"/>
          </p:cNvSpPr>
          <p:nvPr>
            <p:ph type="title"/>
          </p:nvPr>
        </p:nvSpPr>
        <p:spPr/>
        <p:txBody>
          <a:bodyPr anchor="b">
            <a:normAutofit/>
          </a:bodyPr>
          <a:lstStyle/>
          <a:p>
            <a:r>
              <a:rPr lang="en-US" sz="8000" dirty="0"/>
              <a:t>Questions?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873687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0FD60-451A-469A-8153-600E0B5C6670}"/>
              </a:ext>
            </a:extLst>
          </p:cNvPr>
          <p:cNvSpPr>
            <a:spLocks noGrp="1"/>
          </p:cNvSpPr>
          <p:nvPr>
            <p:ph type="title"/>
          </p:nvPr>
        </p:nvSpPr>
        <p:spPr/>
        <p:txBody>
          <a:bodyPr anchor="b">
            <a:normAutofit/>
          </a:bodyPr>
          <a:lstStyle/>
          <a:p>
            <a:r>
              <a:rPr lang="en-US" sz="8000" dirty="0"/>
              <a:t>Thank you! </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78228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EIS Policy Development and Implementation </a:t>
            </a:r>
          </a:p>
        </p:txBody>
      </p:sp>
      <p:sp>
        <p:nvSpPr>
          <p:cNvPr id="3" name="Text Placeholder 2"/>
          <p:cNvSpPr>
            <a:spLocks noGrp="1"/>
          </p:cNvSpPr>
          <p:nvPr>
            <p:ph type="body" idx="1"/>
          </p:nvPr>
        </p:nvSpPr>
        <p:spPr/>
        <p:txBody>
          <a:bodyPr/>
          <a:lstStyle/>
          <a:p>
            <a:pPr algn="ctr"/>
            <a:endParaRPr lang="en-US" dirty="0">
              <a:solidFill>
                <a:schemeClr val="tx1"/>
              </a:solidFill>
            </a:endParaRPr>
          </a:p>
          <a:p>
            <a:pPr algn="ctr"/>
            <a:r>
              <a:rPr lang="en-US" dirty="0" err="1">
                <a:solidFill>
                  <a:schemeClr val="tx1"/>
                </a:solidFill>
              </a:rPr>
              <a:t>Dhawala</a:t>
            </a:r>
            <a:r>
              <a:rPr lang="en-US" dirty="0">
                <a:solidFill>
                  <a:schemeClr val="tx1"/>
                </a:solidFill>
              </a:rPr>
              <a:t> </a:t>
            </a:r>
            <a:r>
              <a:rPr lang="en-US" dirty="0" err="1">
                <a:solidFill>
                  <a:schemeClr val="tx1"/>
                </a:solidFill>
              </a:rPr>
              <a:t>Kovuri</a:t>
            </a:r>
            <a:r>
              <a:rPr lang="en-US" dirty="0">
                <a:solidFill>
                  <a:schemeClr val="tx1"/>
                </a:solidFill>
              </a:rPr>
              <a:t> </a:t>
            </a:r>
          </a:p>
          <a:p>
            <a:pPr algn="ctr"/>
            <a:r>
              <a:rPr lang="en-US" sz="2000" dirty="0">
                <a:solidFill>
                  <a:schemeClr val="tx1"/>
                </a:solidFill>
              </a:rPr>
              <a:t>Senior Clinical Data Management (CDM) Advisor, OPCRO, DAIDS </a:t>
            </a:r>
          </a:p>
          <a:p>
            <a:endParaRPr lang="en-US" dirty="0">
              <a:solidFill>
                <a:schemeClr val="tx1"/>
              </a:solidFill>
            </a:endParaRPr>
          </a:p>
        </p:txBody>
      </p:sp>
    </p:spTree>
    <p:extLst>
      <p:ext uri="{BB962C8B-B14F-4D97-AF65-F5344CB8AC3E}">
        <p14:creationId xmlns:p14="http://schemas.microsoft.com/office/powerpoint/2010/main" val="404754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9897-5DE5-406A-9346-C2FD6E002942}"/>
              </a:ext>
            </a:extLst>
          </p:cNvPr>
          <p:cNvSpPr>
            <a:spLocks noGrp="1"/>
          </p:cNvSpPr>
          <p:nvPr>
            <p:ph type="title"/>
          </p:nvPr>
        </p:nvSpPr>
        <p:spPr/>
        <p:txBody>
          <a:bodyPr/>
          <a:lstStyle/>
          <a:p>
            <a:r>
              <a:rPr lang="en-US" sz="4000" dirty="0"/>
              <a:t>EIS Policy Background</a:t>
            </a:r>
            <a:endParaRPr lang="en-US" dirty="0"/>
          </a:p>
        </p:txBody>
      </p:sp>
      <p:sp>
        <p:nvSpPr>
          <p:cNvPr id="3" name="Content Placeholder 2">
            <a:extLst>
              <a:ext uri="{FF2B5EF4-FFF2-40B4-BE49-F238E27FC236}">
                <a16:creationId xmlns:a16="http://schemas.microsoft.com/office/drawing/2014/main" id="{3FC1BF61-00E4-4CAB-A743-61CF14664A94}"/>
              </a:ext>
            </a:extLst>
          </p:cNvPr>
          <p:cNvSpPr>
            <a:spLocks noGrp="1"/>
          </p:cNvSpPr>
          <p:nvPr>
            <p:ph idx="1"/>
          </p:nvPr>
        </p:nvSpPr>
        <p:spPr/>
        <p:txBody>
          <a:bodyPr>
            <a:normAutofit/>
          </a:bodyPr>
          <a:lstStyle/>
          <a:p>
            <a:r>
              <a:rPr lang="en-US" sz="3600" dirty="0"/>
              <a:t>The EIS policy was developed for electronic systems used in the conduct of NIAID DAIDS’ Network clinical trials</a:t>
            </a:r>
          </a:p>
          <a:p>
            <a:r>
              <a:rPr lang="en-US" sz="3600" dirty="0"/>
              <a:t>Developed in collaboration with DAIDS EIS policy working group, which included OCSO, OPCRO, and Program</a:t>
            </a:r>
          </a:p>
          <a:p>
            <a:r>
              <a:rPr lang="en-US" sz="3600" dirty="0"/>
              <a:t>Review and feedback from internal and external DAIDS collaborators.</a:t>
            </a:r>
          </a:p>
        </p:txBody>
      </p:sp>
    </p:spTree>
    <p:extLst>
      <p:ext uri="{BB962C8B-B14F-4D97-AF65-F5344CB8AC3E}">
        <p14:creationId xmlns:p14="http://schemas.microsoft.com/office/powerpoint/2010/main" val="3214060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dash"/>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dash"/>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7F46877DF81B4EB44297DC329938A9" ma:contentTypeVersion="0" ma:contentTypeDescription="Create a new document." ma:contentTypeScope="" ma:versionID="b2da65377acb4267a8885793cd5c5c5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52A4DB-B119-4531-9BBA-C720FFB0D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1DBA663-4CAE-49F5-996D-93D7355C13A3}">
  <ds:schemaRefs>
    <ds:schemaRef ds:uri="http://schemas.microsoft.com/sharepoint/v3/contenttype/forms"/>
  </ds:schemaRefs>
</ds:datastoreItem>
</file>

<file path=customXml/itemProps3.xml><?xml version="1.0" encoding="utf-8"?>
<ds:datastoreItem xmlns:ds="http://schemas.openxmlformats.org/officeDocument/2006/customXml" ds:itemID="{393D9598-FB56-42E0-B7AE-F1B602C815F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16458</TotalTime>
  <Words>2464</Words>
  <Application>Microsoft Office PowerPoint</Application>
  <PresentationFormat>Widescreen</PresentationFormat>
  <Paragraphs>360</Paragraphs>
  <Slides>79</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Arial Narrow</vt:lpstr>
      <vt:lpstr>Calibri</vt:lpstr>
      <vt:lpstr>Times New Roman</vt:lpstr>
      <vt:lpstr>Wingdings</vt:lpstr>
      <vt:lpstr>Custom Design</vt:lpstr>
      <vt:lpstr>1_Custom Design</vt:lpstr>
      <vt:lpstr>DAIDS  Electronic Information Systems (EIS) Policy Training </vt:lpstr>
      <vt:lpstr>          Welcome – Dr. Carol Worrell   Director, Office for Policy in Clinical Research Operations (OPCRO)  Division of AIDS/NIAID/NIH</vt:lpstr>
      <vt:lpstr>PowerPoint Presentation</vt:lpstr>
      <vt:lpstr>Background </vt:lpstr>
      <vt:lpstr>Acknowledgements</vt:lpstr>
      <vt:lpstr>DAIDS EIS Policy Working Group Members </vt:lpstr>
      <vt:lpstr>Thank you! </vt:lpstr>
      <vt:lpstr>EIS Policy Development and Implementation </vt:lpstr>
      <vt:lpstr>EIS Policy Background</vt:lpstr>
      <vt:lpstr>EIS Policy Development </vt:lpstr>
      <vt:lpstr>EIS policy implementation   </vt:lpstr>
      <vt:lpstr>EIS Policy Scope</vt:lpstr>
      <vt:lpstr>EIS Policy resources </vt:lpstr>
      <vt:lpstr>Questions?</vt:lpstr>
      <vt:lpstr>Thank you! </vt:lpstr>
      <vt:lpstr>Completing DAIDS EIS Evaluation Checklists</vt:lpstr>
      <vt:lpstr>Agenda</vt:lpstr>
      <vt:lpstr>21 CFR Part 11</vt:lpstr>
      <vt:lpstr>21 CFR Part 11</vt:lpstr>
      <vt:lpstr>Systems Requiring a DAIDS EIS Evaluation Checklist</vt:lpstr>
      <vt:lpstr>DMC End User Validation</vt:lpstr>
      <vt:lpstr>Questions</vt:lpstr>
      <vt:lpstr>Contact information and System Risk Assessment</vt:lpstr>
      <vt:lpstr>Contact Section</vt:lpstr>
      <vt:lpstr>System Risk Assessment</vt:lpstr>
      <vt:lpstr>System Risk Assessment</vt:lpstr>
      <vt:lpstr>Sections 1.0 — 9.0:  Validation, Access and Record Protection, Audit Trails, System Checks, Training</vt:lpstr>
      <vt:lpstr>Risk Mitigations</vt:lpstr>
      <vt:lpstr>Example Risk Mitigations</vt:lpstr>
      <vt:lpstr>Section 1.0: Validation</vt:lpstr>
      <vt:lpstr>Section 1.0: Validation</vt:lpstr>
      <vt:lpstr>Section 1.0: Validation</vt:lpstr>
      <vt:lpstr>Section 2.0: Access and Controls</vt:lpstr>
      <vt:lpstr>Section 3.0: Protection of Records</vt:lpstr>
      <vt:lpstr>Section 3.0: Protection of Records</vt:lpstr>
      <vt:lpstr>Section 3.0: Protection of Records</vt:lpstr>
      <vt:lpstr>Section 4.0: Access to Records</vt:lpstr>
      <vt:lpstr>Section 4.0: Access to Records</vt:lpstr>
      <vt:lpstr>Section 5.0: Audit Trails</vt:lpstr>
      <vt:lpstr>Section 6.0: Operational Checks</vt:lpstr>
      <vt:lpstr>Section 6.0: Operational Checks</vt:lpstr>
      <vt:lpstr>Section 6.0: Operational Checks</vt:lpstr>
      <vt:lpstr>Section 7.0: Authority Checks</vt:lpstr>
      <vt:lpstr>Section 8.0: Device Checks</vt:lpstr>
      <vt:lpstr>Section 9.0: Training</vt:lpstr>
      <vt:lpstr>Section 9.0: Training</vt:lpstr>
      <vt:lpstr>Questions</vt:lpstr>
      <vt:lpstr>Sections 10.0 — 12.0:  policies, System documentation and controls for open systems</vt:lpstr>
      <vt:lpstr>Section 10.0:  Policies</vt:lpstr>
      <vt:lpstr>Section 11.0:  System Documentation</vt:lpstr>
      <vt:lpstr>Section 12.0:  Controls for Open Systems</vt:lpstr>
      <vt:lpstr>Questions</vt:lpstr>
      <vt:lpstr>Electronic signature requirements</vt:lpstr>
      <vt:lpstr>Electronic Signature Use</vt:lpstr>
      <vt:lpstr>13.0:  Electronic Signature Components</vt:lpstr>
      <vt:lpstr>14.0:  Signature as Electronic Record</vt:lpstr>
      <vt:lpstr>15.0:  Electronic Signature Linking</vt:lpstr>
      <vt:lpstr>16.0:  Electronic Signature Uniqueness</vt:lpstr>
      <vt:lpstr>17.0:  Identity Verification</vt:lpstr>
      <vt:lpstr>18.0:  Electronic Signature Certification</vt:lpstr>
      <vt:lpstr>19.0:  Electronic Signature Components</vt:lpstr>
      <vt:lpstr>20.0:  Biometric Electronic Signatures</vt:lpstr>
      <vt:lpstr>21.0:  Electronic Signature Management</vt:lpstr>
      <vt:lpstr>Questions</vt:lpstr>
      <vt:lpstr>Sections 22.0 and 23.0:  daids eis evaluation checklist review and approval</vt:lpstr>
      <vt:lpstr>Checklist Review and Approval</vt:lpstr>
      <vt:lpstr>Implementation instructions</vt:lpstr>
      <vt:lpstr>Assessing Software </vt:lpstr>
      <vt:lpstr>Assessing Software: Exercise</vt:lpstr>
      <vt:lpstr>Assessing Software: Exercise</vt:lpstr>
      <vt:lpstr>Checklist Updates</vt:lpstr>
      <vt:lpstr>Checklist Resources</vt:lpstr>
      <vt:lpstr>Questions</vt:lpstr>
      <vt:lpstr>DAIDS  Electronic Information Systems (EIS) Policy Training </vt:lpstr>
      <vt:lpstr>EIS Policy Compliance </vt:lpstr>
      <vt:lpstr>Acknowledgements</vt:lpstr>
      <vt:lpstr>EIS Policy resources </vt:lpstr>
      <vt:lpstr>Questions?</vt:lpstr>
      <vt:lpstr>Thank you! </vt:lpstr>
    </vt:vector>
  </TitlesOfParts>
  <Company>FSTRF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Organization General</dc:title>
  <dc:creator>Gregory Pavlov</dc:creator>
  <cp:lastModifiedBy>Vu, Milan H</cp:lastModifiedBy>
  <cp:revision>485</cp:revision>
  <cp:lastPrinted>2015-02-09T16:55:29Z</cp:lastPrinted>
  <dcterms:created xsi:type="dcterms:W3CDTF">2002-09-19T13:36:22Z</dcterms:created>
  <dcterms:modified xsi:type="dcterms:W3CDTF">2021-06-10T14:20:57Z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0x010100D07F46877DF81B4EB44297DC329938A9</vt:lpwstr>
  </property>
  <property fmtid="{D5CDD505-2E9C-101B-9397-08002B2CF9AE}" pid="3" name="ArticulateGUID">
    <vt:lpwstr>B5385C23-F08C-47FD-9060-995033721058</vt:lpwstr>
  </property>
  <property fmtid="{D5CDD505-2E9C-101B-9397-08002B2CF9AE}" pid="4" name="ArticulatePath">
    <vt:lpwstr>https://teams.fhcrc.org/sites/scharp/dmu/cdm/CDM Sandbox/DAIDS DM Training - Oct 2, 2019/FSTRF Presentations/1. Electronic Data Capture -  Study Set-Up and Planning Activities  -  FSTRF proposed final</vt:lpwstr>
  </property>
</Properties>
</file>